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sldIdLst>
    <p:sldId id="727" r:id="rId5"/>
    <p:sldId id="723" r:id="rId6"/>
    <p:sldId id="786" r:id="rId7"/>
    <p:sldId id="781" r:id="rId8"/>
    <p:sldId id="787" r:id="rId9"/>
    <p:sldId id="789" r:id="rId10"/>
    <p:sldId id="784" r:id="rId11"/>
    <p:sldId id="790" r:id="rId12"/>
    <p:sldId id="785" r:id="rId13"/>
    <p:sldId id="791" r:id="rId14"/>
    <p:sldId id="782" r:id="rId15"/>
    <p:sldId id="788" r:id="rId16"/>
    <p:sldId id="792" r:id="rId17"/>
    <p:sldId id="780" r:id="rId18"/>
    <p:sldId id="793" r:id="rId19"/>
    <p:sldId id="795" r:id="rId20"/>
    <p:sldId id="796" r:id="rId21"/>
    <p:sldId id="797" r:id="rId22"/>
    <p:sldId id="370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llberg Ann" initials="AK" lastIdx="1" clrIdx="0">
    <p:extLst>
      <p:ext uri="{19B8F6BF-5375-455C-9EA6-DF929625EA0E}">
        <p15:presenceInfo xmlns:p15="http://schemas.microsoft.com/office/powerpoint/2012/main" userId="Kullberg Ann" providerId="None"/>
      </p:ext>
    </p:extLst>
  </p:cmAuthor>
  <p:cmAuthor id="2" name="Bendroth Karl" initials="KB" lastIdx="1" clrIdx="1">
    <p:extLst>
      <p:ext uri="{19B8F6BF-5375-455C-9EA6-DF929625EA0E}">
        <p15:presenceInfo xmlns:p15="http://schemas.microsoft.com/office/powerpoint/2012/main" userId="Bendroth Kar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72449" autoAdjust="0"/>
  </p:normalViewPr>
  <p:slideViewPr>
    <p:cSldViewPr snapToGrid="0">
      <p:cViewPr varScale="1">
        <p:scale>
          <a:sx n="91" d="100"/>
          <a:sy n="91" d="100"/>
        </p:scale>
        <p:origin x="1578" y="90"/>
      </p:cViewPr>
      <p:guideLst>
        <p:guide orient="horz" pos="2183"/>
        <p:guide pos="3840"/>
        <p:guide orient="horz" pos="2161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2033A-DBC0-45F2-93E3-8A9F6C7E3853}" type="datetimeFigureOut">
              <a:rPr lang="sv-SE" smtClean="0"/>
              <a:t>2020-11-03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DD517-9B47-43AB-BABC-2C38E8830A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916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3569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379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3472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2731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4069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728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3795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924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5892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785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1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note that this document and the information contained herein is the property of Saab AB and must not be used, disclosed or altered without prior written consent.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8E2DC-A3F0-4FE5-9453-636632032AB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32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4541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9981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658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040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3740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6699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5654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12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oup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" r="-139"/>
          <a:stretch/>
        </p:blipFill>
        <p:spPr>
          <a:xfrm>
            <a:off x="5295900" y="0"/>
            <a:ext cx="6896099" cy="6838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9822" y="1277232"/>
            <a:ext cx="5400000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00113" y="1476074"/>
            <a:ext cx="4927431" cy="212192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Headline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three rows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40pt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0114" y="4616180"/>
            <a:ext cx="4927430" cy="599287"/>
          </a:xfrm>
        </p:spPr>
        <p:txBody>
          <a:bodyPr>
            <a:noAutofit/>
          </a:bodyPr>
          <a:lstStyle>
            <a:lvl1pPr algn="l"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</a:rPr>
              <a:t>Presenter’s Name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Office or Department Name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393700"/>
            <a:ext cx="1702500" cy="54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88599" y="4284746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732748"/>
            <a:ext cx="4927431" cy="4757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sub-headline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161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58451" y="1278736"/>
            <a:ext cx="4317730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751040" y="1420427"/>
            <a:ext cx="3732552" cy="3884997"/>
          </a:xfrm>
        </p:spPr>
        <p:txBody>
          <a:bodyPr wrap="square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Write your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quote here.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419726" y="904875"/>
            <a:ext cx="5248275" cy="50482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502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33739" y="904875"/>
            <a:ext cx="5248275" cy="50482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18724" y="1278736"/>
            <a:ext cx="4317730" cy="43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20838" y="1420427"/>
            <a:ext cx="3713502" cy="3884997"/>
          </a:xfrm>
        </p:spPr>
        <p:txBody>
          <a:bodyPr wrap="square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Write your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quote here.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786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olum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481"/>
            <a:ext cx="1051560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0790" y="1192206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hape 290"/>
          <p:cNvSpPr/>
          <p:nvPr userDrawn="1"/>
        </p:nvSpPr>
        <p:spPr>
          <a:xfrm>
            <a:off x="3721800" y="1660431"/>
            <a:ext cx="3816000" cy="402795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1">
                <a:solidFill>
                  <a:srgbClr val="DCDEE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37" name="Shape 295"/>
          <p:cNvSpPr/>
          <p:nvPr userDrawn="1"/>
        </p:nvSpPr>
        <p:spPr>
          <a:xfrm>
            <a:off x="7832579" y="2531828"/>
            <a:ext cx="3466753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2000" spc="-479">
                <a:solidFill>
                  <a:srgbClr val="FFBD00"/>
                </a:solidFill>
                <a:latin typeface="Aktiv Grotesk Trial Bold"/>
                <a:ea typeface="Aktiv Grotesk Trial Bold"/>
                <a:cs typeface="Aktiv Grotesk Trial Bold"/>
                <a:sym typeface="Aktiv Grotesk Trial Bold"/>
              </a:defRPr>
            </a:lvl1pPr>
          </a:lstStyle>
          <a:p>
            <a:endParaRPr sz="1200" dirty="0">
              <a:latin typeface="+mj-lt"/>
            </a:endParaRPr>
          </a:p>
        </p:txBody>
      </p:sp>
      <p:sp>
        <p:nvSpPr>
          <p:cNvPr id="47" name="Shape 290"/>
          <p:cNvSpPr>
            <a:spLocks/>
          </p:cNvSpPr>
          <p:nvPr userDrawn="1"/>
        </p:nvSpPr>
        <p:spPr>
          <a:xfrm>
            <a:off x="7537800" y="1660431"/>
            <a:ext cx="3816000" cy="4027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1">
                <a:solidFill>
                  <a:srgbClr val="DCDEE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4"/>
          </p:nvPr>
        </p:nvSpPr>
        <p:spPr>
          <a:xfrm>
            <a:off x="955039" y="1660431"/>
            <a:ext cx="2750845" cy="402155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5" hasCustomPrompt="1"/>
          </p:nvPr>
        </p:nvSpPr>
        <p:spPr>
          <a:xfrm>
            <a:off x="3914995" y="1885950"/>
            <a:ext cx="3362607" cy="536615"/>
          </a:xfrm>
        </p:spPr>
        <p:txBody>
          <a:bodyPr>
            <a:noAutofit/>
          </a:bodyPr>
          <a:lstStyle>
            <a:lvl1pPr>
              <a:defRPr sz="2400" b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Redigera rubrik</a:t>
            </a:r>
          </a:p>
        </p:txBody>
      </p:sp>
      <p:sp>
        <p:nvSpPr>
          <p:cNvPr id="12" name="Content Placeholder 47">
            <a:extLst>
              <a:ext uri="{FF2B5EF4-FFF2-40B4-BE49-F238E27FC236}">
                <a16:creationId xmlns:a16="http://schemas.microsoft.com/office/drawing/2014/main" id="{04503B41-6DE0-054A-8BE7-6DEC2DDA3A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5117" y="2470040"/>
            <a:ext cx="3350845" cy="29014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D8DDB649-EABE-164D-B2F6-DDC748E84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51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5800" y="843021"/>
            <a:ext cx="3606800" cy="5114925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292600" y="838200"/>
            <a:ext cx="3606800" cy="5114925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899400" y="838199"/>
            <a:ext cx="3606800" cy="5114925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8467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193491" y="838199"/>
            <a:ext cx="3311999" cy="5114925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39F95366-B003-A249-8D4E-FDFEAC276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" y="838199"/>
            <a:ext cx="3312710" cy="5114925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986935" y="838199"/>
            <a:ext cx="4218132" cy="5114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Text Placeholder 51">
            <a:extLst>
              <a:ext uri="{FF2B5EF4-FFF2-40B4-BE49-F238E27FC236}">
                <a16:creationId xmlns:a16="http://schemas.microsoft.com/office/drawing/2014/main" id="{F259C466-59A4-434A-B61C-07A70D930A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2401" y="1162756"/>
            <a:ext cx="3607200" cy="471139"/>
          </a:xfrm>
        </p:spPr>
        <p:txBody>
          <a:bodyPr>
            <a:no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Redigera rubrik</a:t>
            </a:r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30F9AD2F-263B-E741-9F33-F37EC889511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92401" y="1681370"/>
            <a:ext cx="3607200" cy="39292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54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831"/>
            <a:ext cx="1051560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790" y="1196556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0919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pic>
        <p:nvPicPr>
          <p:cNvPr id="8" name="Bildobjekt 5"/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623" y="341659"/>
            <a:ext cx="9151298" cy="576000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6699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4065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scree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ett medieklipp</a:t>
            </a:r>
          </a:p>
        </p:txBody>
      </p:sp>
    </p:spTree>
    <p:extLst>
      <p:ext uri="{BB962C8B-B14F-4D97-AF65-F5344CB8AC3E}">
        <p14:creationId xmlns:p14="http://schemas.microsoft.com/office/powerpoint/2010/main" val="3065663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88193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ption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" r="-139"/>
          <a:stretch/>
        </p:blipFill>
        <p:spPr>
          <a:xfrm>
            <a:off x="5295900" y="0"/>
            <a:ext cx="6896099" cy="683895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372100" y="0"/>
            <a:ext cx="68199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9822" y="1277232"/>
            <a:ext cx="5400000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00113" y="1476074"/>
            <a:ext cx="4927431" cy="212192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Headline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three rows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40pt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0114" y="4616180"/>
            <a:ext cx="4927430" cy="593039"/>
          </a:xfrm>
        </p:spPr>
        <p:txBody>
          <a:bodyPr>
            <a:noAutofit/>
          </a:bodyPr>
          <a:lstStyle>
            <a:lvl1pPr algn="l">
              <a:defRPr sz="14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</a:rPr>
              <a:t>Presenter’s Name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Office or Department Name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393700"/>
            <a:ext cx="1702500" cy="54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88599" y="4284746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732748"/>
            <a:ext cx="4927431" cy="4757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sub-headline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5373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168" y="1"/>
            <a:ext cx="12248939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35168" y="0"/>
            <a:ext cx="12227168" cy="6858001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9A2043-E2A9-A54B-8E7C-D0D0038742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0163" y="1621473"/>
            <a:ext cx="5405437" cy="2120900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00174" y="4429125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877127"/>
            <a:ext cx="5405488" cy="475798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Presenter’s/department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7748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3" descr="LOGO_PAGE_FADE_16_09_OPTIMIZE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1088"/>
            <a:ext cx="12192000" cy="65069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888" y="3208530"/>
            <a:ext cx="6870700" cy="1588938"/>
          </a:xfrm>
        </p:spPr>
        <p:txBody>
          <a:bodyPr tIns="25200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rgbClr val="4B4B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69888" y="1620000"/>
            <a:ext cx="6870700" cy="1584000"/>
          </a:xfrm>
          <a:noFill/>
        </p:spPr>
        <p:txBody>
          <a:bodyPr lIns="0" tIns="0" rIns="396000" bIns="0" anchor="t" anchorCtr="0"/>
          <a:lstStyle>
            <a:lvl1pPr algn="l">
              <a:lnSpc>
                <a:spcPct val="80000"/>
              </a:lnSpc>
              <a:defRPr sz="4000" baseline="0">
                <a:solidFill>
                  <a:srgbClr val="4B4B4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69888" y="5343070"/>
            <a:ext cx="6870700" cy="633047"/>
          </a:xfrm>
        </p:spPr>
        <p:txBody>
          <a:bodyPr tIns="0" bIns="0" anchor="b" anchorCtr="0"/>
          <a:lstStyle>
            <a:lvl1pPr marL="3600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14000" indent="0">
              <a:buNone/>
              <a:defRPr sz="2000"/>
            </a:lvl2pPr>
            <a:lvl3pPr marL="846000" indent="0">
              <a:buNone/>
              <a:defRPr sz="2000"/>
            </a:lvl3pPr>
            <a:lvl4pPr marL="1278000" indent="0">
              <a:buNone/>
              <a:defRPr sz="2000"/>
            </a:lvl4pPr>
            <a:lvl5pPr marL="1638000" indent="0">
              <a:buNone/>
              <a:defRPr sz="2000"/>
            </a:lvl5pPr>
          </a:lstStyle>
          <a:p>
            <a:pPr lvl="0"/>
            <a:r>
              <a:rPr lang="en-GB" noProof="0" dirty="0"/>
              <a:t>Add name, email and/or www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9888" y="1388776"/>
            <a:ext cx="11438112" cy="0"/>
          </a:xfrm>
          <a:prstGeom prst="line">
            <a:avLst/>
          </a:prstGeom>
          <a:ln w="41275">
            <a:gradFill flip="none" rotWithShape="1">
              <a:gsLst>
                <a:gs pos="600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8528" y="127737"/>
            <a:ext cx="173928" cy="10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rgbClr val="4B4B4B"/>
                </a:solidFill>
              </a:defRPr>
            </a:lvl1pPr>
          </a:lstStyle>
          <a:p>
            <a:fld id="{9B02D930-DB44-4942-904E-E6F11B0F30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25354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1411288"/>
            <a:ext cx="6862937" cy="5157787"/>
          </a:xfrm>
        </p:spPr>
        <p:txBody>
          <a:bodyPr rIns="39600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242175" y="1411288"/>
            <a:ext cx="4578350" cy="5157786"/>
          </a:xfrm>
          <a:solidFill>
            <a:srgbClr val="CDCDCD"/>
          </a:solidFill>
        </p:spPr>
        <p:txBody>
          <a:bodyPr anchor="ctr" anchorCtr="0"/>
          <a:lstStyle>
            <a:lvl1pPr marL="360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8528" y="127737"/>
            <a:ext cx="173928" cy="10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rgbClr val="4B4B4B"/>
                </a:solidFill>
              </a:defRPr>
            </a:lvl1pPr>
          </a:lstStyle>
          <a:p>
            <a:fld id="{9B02D930-DB44-4942-904E-E6F11B0F30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74292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3063" y="1411287"/>
            <a:ext cx="2289175" cy="5157787"/>
          </a:xfrm>
          <a:solidFill>
            <a:schemeClr val="bg2"/>
          </a:solidFill>
        </p:spPr>
        <p:txBody>
          <a:bodyPr anchor="ctr" anchorCtr="0"/>
          <a:lstStyle>
            <a:lvl1pPr marL="360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663999" y="1411288"/>
            <a:ext cx="4578175" cy="5157786"/>
          </a:xfrm>
        </p:spPr>
        <p:txBody>
          <a:bodyPr lIns="396000" rIns="396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8528" y="127737"/>
            <a:ext cx="173928" cy="10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rgbClr val="4B4B4B"/>
                </a:solidFill>
              </a:defRPr>
            </a:lvl1pPr>
          </a:lstStyle>
          <a:p>
            <a:fld id="{9B02D930-DB44-4942-904E-E6F11B0F30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43691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3" descr="LOGO_PAGE_FADE_16_09_OPTIMIZE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1088"/>
            <a:ext cx="12192000" cy="650691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69888" y="1620000"/>
            <a:ext cx="6870700" cy="1584000"/>
          </a:xfrm>
          <a:noFill/>
        </p:spPr>
        <p:txBody>
          <a:bodyPr lIns="0" tIns="0" rIns="396000" bIns="0" anchor="t" anchorCtr="0"/>
          <a:lstStyle>
            <a:lvl1pPr algn="l">
              <a:lnSpc>
                <a:spcPct val="80000"/>
              </a:lnSpc>
              <a:defRPr sz="4000" baseline="0">
                <a:solidFill>
                  <a:srgbClr val="4B4B4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69888" y="5916286"/>
            <a:ext cx="6870700" cy="633047"/>
          </a:xfrm>
        </p:spPr>
        <p:txBody>
          <a:bodyPr tIns="0" bIns="0" anchor="b" anchorCtr="0"/>
          <a:lstStyle>
            <a:lvl1pPr marL="3600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14000" indent="0">
              <a:buNone/>
              <a:defRPr sz="2000"/>
            </a:lvl2pPr>
            <a:lvl3pPr marL="846000" indent="0">
              <a:buNone/>
              <a:defRPr sz="2000"/>
            </a:lvl3pPr>
            <a:lvl4pPr marL="1278000" indent="0">
              <a:buNone/>
              <a:defRPr sz="2000"/>
            </a:lvl4pPr>
            <a:lvl5pPr marL="1638000" indent="0">
              <a:buNone/>
              <a:defRPr sz="2000"/>
            </a:lvl5pPr>
          </a:lstStyle>
          <a:p>
            <a:pPr lvl="0"/>
            <a:r>
              <a:rPr lang="en-GB" noProof="0" dirty="0"/>
              <a:t>Add name, email and/or www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9888" y="1388776"/>
            <a:ext cx="11438112" cy="0"/>
          </a:xfrm>
          <a:prstGeom prst="line">
            <a:avLst/>
          </a:prstGeom>
          <a:ln w="41275">
            <a:gradFill flip="none" rotWithShape="1">
              <a:gsLst>
                <a:gs pos="600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58528" y="127737"/>
            <a:ext cx="173928" cy="10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rgbClr val="4B4B4B"/>
                </a:solidFill>
              </a:defRPr>
            </a:lvl1pPr>
          </a:lstStyle>
          <a:p>
            <a:fld id="{9B02D930-DB44-4942-904E-E6F11B0F30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370472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00113" y="1620453"/>
            <a:ext cx="5405487" cy="212192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Chapter headline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three rows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40pt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00174" y="4429125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877127"/>
            <a:ext cx="5405488" cy="4757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sub-headline</a:t>
            </a:r>
            <a:endParaRPr lang="sv-SE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29425" y="1266825"/>
            <a:ext cx="4324350" cy="43243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49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7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873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C16DE5-EA19-3E44-8ED7-E1B33DAEA1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00163" y="1620838"/>
            <a:ext cx="5310187" cy="21209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sv-SE" dirty="0"/>
          </a:p>
          <a:p>
            <a:pPr lvl="0"/>
            <a:r>
              <a:rPr lang="sv-SE" dirty="0"/>
              <a:t>on </a:t>
            </a:r>
            <a:r>
              <a:rPr lang="sv-SE" dirty="0" err="1"/>
              <a:t>three</a:t>
            </a:r>
            <a:r>
              <a:rPr lang="sv-SE" dirty="0"/>
              <a:t> </a:t>
            </a:r>
            <a:r>
              <a:rPr lang="sv-SE" dirty="0" err="1"/>
              <a:t>rows</a:t>
            </a:r>
            <a:endParaRPr lang="sv-SE" dirty="0"/>
          </a:p>
          <a:p>
            <a:pPr lvl="0"/>
            <a:r>
              <a:rPr lang="sv-SE" dirty="0"/>
              <a:t>40pt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388599" y="4429125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877127"/>
            <a:ext cx="5310238" cy="475798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sub-headline</a:t>
            </a:r>
            <a:endParaRPr lang="sv-SE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29425" y="1266825"/>
            <a:ext cx="4324350" cy="43243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>
                <a:solidFill>
                  <a:schemeClr val="accent2">
                    <a:lumMod val="90000"/>
                  </a:schemeClr>
                </a:solidFill>
              </a:defRPr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030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831"/>
            <a:ext cx="1051560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351338"/>
          </a:xfrm>
        </p:spPr>
        <p:txBody>
          <a:bodyPr tIns="0"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790" y="1196556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29425" y="1673225"/>
            <a:ext cx="4305300" cy="4060825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859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3"/>
            <a:ext cx="10296525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 tIns="0"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accent2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4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790" y="1208058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29425" y="1673225"/>
            <a:ext cx="4305300" cy="4060825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036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349800" y="1673225"/>
            <a:ext cx="5004000" cy="3790026"/>
          </a:xfrm>
        </p:spPr>
        <p:txBody>
          <a:bodyPr tIns="0"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831"/>
            <a:ext cx="1051560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73225"/>
            <a:ext cx="5004460" cy="3790026"/>
          </a:xfrm>
        </p:spPr>
        <p:txBody>
          <a:bodyPr tIns="0"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790" y="1196556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222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extra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71650" y="1278736"/>
            <a:ext cx="8651605" cy="43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066800" y="552734"/>
            <a:ext cx="3587087" cy="4324066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048250" y="2438542"/>
            <a:ext cx="4705350" cy="257121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8250" y="1716606"/>
            <a:ext cx="5000625" cy="644782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60786" y="2257425"/>
            <a:ext cx="248602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601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extra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71650" y="1278736"/>
            <a:ext cx="8651605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547853" y="552734"/>
            <a:ext cx="3587087" cy="432406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990725" y="2438542"/>
            <a:ext cx="4705350" cy="257121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0725" y="1716606"/>
            <a:ext cx="5000625" cy="644782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14550" y="2257425"/>
            <a:ext cx="248602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717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xxHeader"/>
          <p:cNvSpPr txBox="1"/>
          <p:nvPr userDrawn="1"/>
        </p:nvSpPr>
        <p:spPr>
          <a:xfrm>
            <a:off x="1069822" y="6281902"/>
            <a:ext cx="3480592" cy="347853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kern="1200" dirty="0">
                <a:solidFill>
                  <a:schemeClr val="accent2">
                    <a:lumMod val="90000"/>
                  </a:schemeClr>
                </a:solidFill>
                <a:effectLst/>
              </a:rPr>
              <a:t>COMPANY RESTRICTED</a:t>
            </a:r>
            <a:r>
              <a:rPr lang="en-GB" sz="700" kern="1200" baseline="0" noProof="0" dirty="0">
                <a:solidFill>
                  <a:schemeClr val="accent2">
                    <a:lumMod val="90000"/>
                  </a:schemeClr>
                </a:solidFill>
                <a:effectLst/>
              </a:rPr>
              <a:t> </a:t>
            </a:r>
            <a:r>
              <a:rPr lang="en-GB" sz="700" noProof="0" dirty="0">
                <a:solidFill>
                  <a:schemeClr val="accent2">
                    <a:lumMod val="90000"/>
                  </a:schemeClr>
                </a:solidFill>
              </a:rPr>
              <a:t>|</a:t>
            </a:r>
            <a:r>
              <a:rPr lang="en-GB" sz="700" baseline="0" noProof="0" dirty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GB" sz="700" kern="1200" dirty="0">
                <a:solidFill>
                  <a:schemeClr val="accent2">
                    <a:lumMod val="90000"/>
                  </a:schemeClr>
                </a:solidFill>
                <a:effectLst/>
              </a:rPr>
              <a:t>NOT EXPORT CONTROLLED</a:t>
            </a:r>
            <a:r>
              <a:rPr lang="en-GB" sz="700" kern="1200" baseline="0" dirty="0">
                <a:solidFill>
                  <a:schemeClr val="accent2">
                    <a:lumMod val="90000"/>
                  </a:schemeClr>
                </a:solidFill>
                <a:effectLst/>
              </a:rPr>
              <a:t> </a:t>
            </a:r>
            <a:r>
              <a:rPr lang="en-GB" sz="700" noProof="0" dirty="0">
                <a:solidFill>
                  <a:schemeClr val="accent2">
                    <a:lumMod val="90000"/>
                  </a:schemeClr>
                </a:solidFill>
              </a:rPr>
              <a:t>|</a:t>
            </a:r>
            <a:r>
              <a:rPr lang="en-GB" sz="700" baseline="0" noProof="0" dirty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GB" sz="700" kern="1200" dirty="0">
                <a:solidFill>
                  <a:schemeClr val="accent2">
                    <a:lumMod val="90000"/>
                  </a:schemeClr>
                </a:solidFill>
                <a:effectLst/>
              </a:rPr>
              <a:t>NOT CLASSIFIED</a:t>
            </a:r>
          </a:p>
          <a:p>
            <a:pPr algn="r"/>
            <a:r>
              <a:rPr lang="en-GB" sz="700" noProof="0" dirty="0">
                <a:solidFill>
                  <a:schemeClr val="accent2">
                    <a:lumMod val="90000"/>
                  </a:schemeClr>
                </a:solidFill>
              </a:rPr>
              <a:t>Your Name | Document</a:t>
            </a:r>
            <a:r>
              <a:rPr lang="en-GB" sz="700" dirty="0">
                <a:solidFill>
                  <a:schemeClr val="accent2">
                    <a:lumMod val="90000"/>
                  </a:schemeClr>
                </a:solidFill>
              </a:rPr>
              <a:t> Name | </a:t>
            </a:r>
            <a:r>
              <a:rPr lang="en-GB" sz="700" noProof="0" dirty="0">
                <a:solidFill>
                  <a:schemeClr val="accent2">
                    <a:lumMod val="90000"/>
                  </a:schemeClr>
                </a:solidFill>
              </a:rPr>
              <a:t>Issue </a:t>
            </a:r>
            <a:r>
              <a:rPr lang="en-GB" sz="700" baseline="0" noProof="0" dirty="0">
                <a:solidFill>
                  <a:schemeClr val="accent2">
                    <a:lumMod val="90000"/>
                  </a:schemeClr>
                </a:solidFill>
              </a:rPr>
              <a:t> 1</a:t>
            </a:r>
            <a:endParaRPr lang="en-GB" sz="700" noProof="0" dirty="0">
              <a:solidFill>
                <a:schemeClr val="accent2">
                  <a:lumMod val="9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29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63" r:id="rId3"/>
    <p:sldLayoutId id="2147483665" r:id="rId4"/>
    <p:sldLayoutId id="2147483650" r:id="rId5"/>
    <p:sldLayoutId id="2147483664" r:id="rId6"/>
    <p:sldLayoutId id="2147483682" r:id="rId7"/>
    <p:sldLayoutId id="2147483672" r:id="rId8"/>
    <p:sldLayoutId id="2147483673" r:id="rId9"/>
    <p:sldLayoutId id="2147483666" r:id="rId10"/>
    <p:sldLayoutId id="2147483667" r:id="rId11"/>
    <p:sldLayoutId id="2147483680" r:id="rId12"/>
    <p:sldLayoutId id="2147483675" r:id="rId13"/>
    <p:sldLayoutId id="2147483676" r:id="rId14"/>
    <p:sldLayoutId id="2147483681" r:id="rId15"/>
    <p:sldLayoutId id="2147483677" r:id="rId16"/>
    <p:sldLayoutId id="2147483655" r:id="rId17"/>
    <p:sldLayoutId id="2147483668" r:id="rId18"/>
    <p:sldLayoutId id="2147483669" r:id="rId19"/>
    <p:sldLayoutId id="2147483683" r:id="rId20"/>
    <p:sldLayoutId id="2147483684" r:id="rId21"/>
    <p:sldLayoutId id="2147483685" r:id="rId22"/>
    <p:sldLayoutId id="2147483686" r:id="rId23"/>
    <p:sldLayoutId id="2147483693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A6A6494-1785-4D4D-BB88-E3AE2DCECC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Ett exempel på AI i ett radarsystem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0CE7A89-AECA-EF48-A850-BEB2B5C7B1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Adam Andersson	</a:t>
            </a:r>
          </a:p>
          <a:p>
            <a:r>
              <a:rPr lang="sv-SE" dirty="0"/>
              <a:t>Radar systems design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82E1031C-80C5-984E-8B8E-AB188A4FF4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58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</a:rPr>
              <a:t>Utbildning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akademi</a:t>
            </a: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Civilingengör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Automation &amp; </a:t>
            </a:r>
            <a:r>
              <a:rPr lang="en-GB" sz="2000" dirty="0" err="1">
                <a:solidFill>
                  <a:schemeClr val="bg1"/>
                </a:solidFill>
              </a:rPr>
              <a:t>Mekatronik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Chalmers, </a:t>
            </a:r>
            <a:r>
              <a:rPr lang="en-GB" sz="2000" dirty="0" err="1">
                <a:solidFill>
                  <a:schemeClr val="bg1"/>
                </a:solidFill>
              </a:rPr>
              <a:t>inriktning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. 2003-2008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Doktorand i matematik på Chalmers 2009-2015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Postdok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TU-Berlin 2015-1016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Handledare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AI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doktorand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3417" y="1673224"/>
            <a:ext cx="5275217" cy="406082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</a:rPr>
              <a:t>Näringslivet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gruppledare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inom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algoritmutveckling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Syntronic</a:t>
            </a:r>
            <a:r>
              <a:rPr lang="en-GB" sz="2000" dirty="0">
                <a:solidFill>
                  <a:schemeClr val="bg1"/>
                </a:solidFill>
              </a:rPr>
              <a:t> 2016-2019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Chief Scientist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Smartr</a:t>
            </a:r>
            <a:r>
              <a:rPr lang="en-GB" sz="2000" dirty="0">
                <a:solidFill>
                  <a:schemeClr val="bg1"/>
                </a:solidFill>
              </a:rPr>
              <a:t> 2019-2020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Systemingengör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Saab sedan 3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månader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</a:p>
          <a:p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3" y="2354225"/>
            <a:ext cx="5397642" cy="269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</a:rPr>
              <a:t>Utbildning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akademi</a:t>
            </a: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Civilingengör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Automation &amp; </a:t>
            </a:r>
            <a:r>
              <a:rPr lang="en-GB" sz="2000" dirty="0" err="1">
                <a:solidFill>
                  <a:schemeClr val="bg1"/>
                </a:solidFill>
              </a:rPr>
              <a:t>Mekatronik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Chalmers, </a:t>
            </a:r>
            <a:r>
              <a:rPr lang="en-GB" sz="2000" dirty="0" err="1">
                <a:solidFill>
                  <a:schemeClr val="bg1"/>
                </a:solidFill>
              </a:rPr>
              <a:t>inriktning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. 2003-2008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Doktorand i matematik på Chalmers 2009-2015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Postdok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TU-Berlin 2015-1016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Handledare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AI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doktorand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3417" y="1673224"/>
            <a:ext cx="5275217" cy="406082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</a:rPr>
              <a:t>Näringslivet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gruppledare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inom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algoritmutveckling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Syntronic</a:t>
            </a:r>
            <a:r>
              <a:rPr lang="en-GB" sz="2000" dirty="0">
                <a:solidFill>
                  <a:schemeClr val="bg1"/>
                </a:solidFill>
              </a:rPr>
              <a:t> 2016-2019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Chief Scientist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Smartr</a:t>
            </a:r>
            <a:r>
              <a:rPr lang="en-GB" sz="2000" dirty="0">
                <a:solidFill>
                  <a:schemeClr val="bg1"/>
                </a:solidFill>
              </a:rPr>
              <a:t> 2019-2020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Systemingengör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Saab sedan 3 </a:t>
            </a:r>
            <a:r>
              <a:rPr lang="en-GB" sz="2000" dirty="0" err="1">
                <a:solidFill>
                  <a:schemeClr val="bg1"/>
                </a:solidFill>
              </a:rPr>
              <a:t>månader</a:t>
            </a:r>
            <a:r>
              <a:rPr lang="en-GB" sz="2000" dirty="0">
                <a:solidFill>
                  <a:schemeClr val="bg1"/>
                </a:solidFill>
              </a:rPr>
              <a:t>. </a:t>
            </a:r>
          </a:p>
          <a:p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8942"/>
            <a:ext cx="5085522" cy="50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6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</a:rPr>
              <a:t>Utbildning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akademi</a:t>
            </a: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Civilingengör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Automation &amp; </a:t>
            </a:r>
            <a:r>
              <a:rPr lang="en-GB" sz="2000" dirty="0" err="1">
                <a:solidFill>
                  <a:schemeClr val="bg1"/>
                </a:solidFill>
              </a:rPr>
              <a:t>Mekatronik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Chalmers, </a:t>
            </a:r>
            <a:r>
              <a:rPr lang="en-GB" sz="2000" dirty="0" err="1">
                <a:solidFill>
                  <a:schemeClr val="bg1"/>
                </a:solidFill>
              </a:rPr>
              <a:t>inriktning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. 2003-2008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Doktorand i matematik på Chalmers 2009-2015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Postdok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TU-Berlin 2015-1016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20%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Chalmers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handledare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AI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doktorand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3417" y="1673224"/>
            <a:ext cx="5275217" cy="406082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</a:rPr>
              <a:t>Näringslivet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gruppledare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inom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algoritmutveckling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Syntronic</a:t>
            </a:r>
            <a:r>
              <a:rPr lang="en-GB" sz="2000" dirty="0">
                <a:solidFill>
                  <a:schemeClr val="bg1"/>
                </a:solidFill>
              </a:rPr>
              <a:t> 2016-2019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Chief Scientist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Smartr</a:t>
            </a:r>
            <a:r>
              <a:rPr lang="en-GB" sz="2000" dirty="0">
                <a:solidFill>
                  <a:schemeClr val="bg1"/>
                </a:solidFill>
              </a:rPr>
              <a:t> 2019-2020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Systemingengör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Saab sedan 3 </a:t>
            </a:r>
            <a:r>
              <a:rPr lang="en-GB" sz="2000" dirty="0" err="1">
                <a:solidFill>
                  <a:schemeClr val="bg1"/>
                </a:solidFill>
              </a:rPr>
              <a:t>månader</a:t>
            </a:r>
            <a:r>
              <a:rPr lang="en-GB" sz="2000" dirty="0">
                <a:solidFill>
                  <a:schemeClr val="bg1"/>
                </a:solidFill>
              </a:rPr>
              <a:t>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95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</a:rPr>
              <a:t>Utbildning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akademi</a:t>
            </a: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Civilingengör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Automation &amp; </a:t>
            </a:r>
            <a:r>
              <a:rPr lang="en-GB" sz="2000" dirty="0" err="1">
                <a:solidFill>
                  <a:schemeClr val="bg1"/>
                </a:solidFill>
              </a:rPr>
              <a:t>Mekatronik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Chalmers, </a:t>
            </a:r>
            <a:r>
              <a:rPr lang="en-GB" sz="2000" dirty="0" err="1">
                <a:solidFill>
                  <a:schemeClr val="bg1"/>
                </a:solidFill>
              </a:rPr>
              <a:t>inriktning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. 2003-2008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Doktorand i matematik på Chalmers 2009-2015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Postdok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TU-Berlin 2015-1016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20%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Chalmers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handledare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för</a:t>
            </a:r>
            <a:r>
              <a:rPr lang="en-GB" sz="2000" dirty="0">
                <a:solidFill>
                  <a:schemeClr val="bg1"/>
                </a:solidFill>
              </a:rPr>
              <a:t> AI </a:t>
            </a:r>
            <a:r>
              <a:rPr lang="en-GB" sz="2000" dirty="0" err="1">
                <a:solidFill>
                  <a:schemeClr val="bg1"/>
                </a:solidFill>
              </a:rPr>
              <a:t>doktorand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augusti</a:t>
            </a:r>
            <a:r>
              <a:rPr lang="en-GB" sz="2000" dirty="0">
                <a:solidFill>
                  <a:schemeClr val="bg1"/>
                </a:solidFill>
              </a:rPr>
              <a:t> 2020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3417" y="1673224"/>
            <a:ext cx="5275217" cy="406082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</a:rPr>
              <a:t>Näringslivet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gruppledare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inom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algoritmutveckling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Syntronic</a:t>
            </a:r>
            <a:r>
              <a:rPr lang="en-GB" sz="2000" dirty="0">
                <a:solidFill>
                  <a:schemeClr val="bg1"/>
                </a:solidFill>
              </a:rPr>
              <a:t> 2016-2019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Chief Scientist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Smartr</a:t>
            </a:r>
            <a:r>
              <a:rPr lang="en-GB" sz="2000" dirty="0">
                <a:solidFill>
                  <a:schemeClr val="bg1"/>
                </a:solidFill>
              </a:rPr>
              <a:t> 2019-2020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Systemingengör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Saab sedan 3 </a:t>
            </a:r>
            <a:r>
              <a:rPr lang="en-GB" sz="2000" dirty="0" err="1">
                <a:solidFill>
                  <a:schemeClr val="bg1"/>
                </a:solidFill>
              </a:rPr>
              <a:t>månader</a:t>
            </a:r>
            <a:r>
              <a:rPr lang="en-GB" sz="2000" dirty="0">
                <a:solidFill>
                  <a:schemeClr val="bg1"/>
                </a:solidFill>
              </a:rPr>
              <a:t>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234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</a:t>
            </a:r>
            <a:r>
              <a:rPr lang="en-US" dirty="0" err="1"/>
              <a:t>på</a:t>
            </a:r>
            <a:r>
              <a:rPr lang="en-US" dirty="0"/>
              <a:t> Saab – </a:t>
            </a:r>
            <a:r>
              <a:rPr lang="en-US" dirty="0" err="1"/>
              <a:t>adaptiv</a:t>
            </a:r>
            <a:r>
              <a:rPr lang="en-US" dirty="0"/>
              <a:t> </a:t>
            </a:r>
            <a:r>
              <a:rPr lang="en-US" dirty="0" err="1"/>
              <a:t>belysing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484" name="Picture 11">
            <a:extLst>
              <a:ext uri="{FF2B5EF4-FFF2-40B4-BE49-F238E27FC236}">
                <a16:creationId xmlns:a16="http://schemas.microsoft.com/office/drawing/2014/main" id="{26616821-ADD8-A848-95A7-74147F9A7E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7617" y="1754172"/>
            <a:ext cx="7056575" cy="420545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3786809" cy="4060825"/>
          </a:xfrm>
        </p:spPr>
        <p:txBody>
          <a:bodyPr>
            <a:normAutofit/>
          </a:bodyPr>
          <a:lstStyle/>
          <a:p>
            <a:pPr lvl="0"/>
            <a:r>
              <a:rPr lang="sv-SE" sz="2000" dirty="0">
                <a:solidFill>
                  <a:schemeClr val="bg1"/>
                </a:solidFill>
              </a:rPr>
              <a:t>Nu jobbar jag som </a:t>
            </a:r>
            <a:r>
              <a:rPr lang="sv-SE" sz="2000" dirty="0" err="1">
                <a:solidFill>
                  <a:schemeClr val="bg1"/>
                </a:solidFill>
              </a:rPr>
              <a:t>systemingengör</a:t>
            </a:r>
            <a:r>
              <a:rPr lang="sv-SE" sz="2000" dirty="0">
                <a:solidFill>
                  <a:schemeClr val="bg1"/>
                </a:solidFill>
              </a:rPr>
              <a:t> för </a:t>
            </a:r>
            <a:r>
              <a:rPr lang="sv-SE" sz="2000" dirty="0" err="1">
                <a:solidFill>
                  <a:schemeClr val="bg1"/>
                </a:solidFill>
              </a:rPr>
              <a:t>EriEye</a:t>
            </a:r>
            <a:endParaRPr lang="sv-SE" sz="2000" dirty="0">
              <a:solidFill>
                <a:schemeClr val="bg1"/>
              </a:solidFill>
            </a:endParaRPr>
          </a:p>
          <a:p>
            <a:pPr lvl="0"/>
            <a:endParaRPr lang="sv-SE" sz="2000" dirty="0">
              <a:solidFill>
                <a:schemeClr val="bg1"/>
              </a:solidFill>
            </a:endParaRPr>
          </a:p>
          <a:p>
            <a:pPr lvl="0"/>
            <a:r>
              <a:rPr lang="sv-SE" sz="2000" dirty="0">
                <a:solidFill>
                  <a:schemeClr val="bg1"/>
                </a:solidFill>
              </a:rPr>
              <a:t>Instegsprojekt inom modellering med och numerisk lösning av ordinära differentialekvationer. </a:t>
            </a:r>
          </a:p>
          <a:p>
            <a:pPr lvl="0"/>
            <a:endParaRPr lang="sv-SE" sz="2000" dirty="0">
              <a:solidFill>
                <a:schemeClr val="bg1"/>
              </a:solidFill>
            </a:endParaRPr>
          </a:p>
          <a:p>
            <a:pPr lvl="0"/>
            <a:r>
              <a:rPr lang="sv-SE" sz="2000" dirty="0">
                <a:solidFill>
                  <a:schemeClr val="bg1"/>
                </a:solidFill>
              </a:rPr>
              <a:t>Kommer handleda exjobb till våren om adaptiv belysning med hjälp av AI. </a:t>
            </a:r>
          </a:p>
        </p:txBody>
      </p:sp>
    </p:spTree>
    <p:extLst>
      <p:ext uri="{BB962C8B-B14F-4D97-AF65-F5344CB8AC3E}">
        <p14:creationId xmlns:p14="http://schemas.microsoft.com/office/powerpoint/2010/main" val="2829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5775447" y="1230934"/>
            <a:ext cx="5739964" cy="4927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Oval 40"/>
          <p:cNvSpPr/>
          <p:nvPr/>
        </p:nvSpPr>
        <p:spPr>
          <a:xfrm>
            <a:off x="7124477" y="5432760"/>
            <a:ext cx="2990575" cy="947808"/>
          </a:xfrm>
          <a:prstGeom prst="ellipse">
            <a:avLst/>
          </a:prstGeom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</a:t>
            </a:r>
            <a:r>
              <a:rPr lang="en-US" dirty="0" err="1"/>
              <a:t>på</a:t>
            </a:r>
            <a:r>
              <a:rPr lang="en-US" dirty="0"/>
              <a:t> Saab – </a:t>
            </a:r>
            <a:r>
              <a:rPr lang="en-US" dirty="0" err="1"/>
              <a:t>adaptiv</a:t>
            </a:r>
            <a:r>
              <a:rPr lang="en-US" dirty="0"/>
              <a:t> </a:t>
            </a:r>
            <a:r>
              <a:rPr lang="en-US" dirty="0" err="1"/>
              <a:t>belysing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495" name="Freeform 494"/>
          <p:cNvSpPr/>
          <p:nvPr/>
        </p:nvSpPr>
        <p:spPr>
          <a:xfrm>
            <a:off x="6617368" y="2839453"/>
            <a:ext cx="2165685" cy="3308684"/>
          </a:xfrm>
          <a:custGeom>
            <a:avLst/>
            <a:gdLst>
              <a:gd name="connsiteX0" fmla="*/ 2105527 w 2165685"/>
              <a:gd name="connsiteY0" fmla="*/ 3308684 h 3308684"/>
              <a:gd name="connsiteX1" fmla="*/ 0 w 2165685"/>
              <a:gd name="connsiteY1" fmla="*/ 204536 h 3308684"/>
              <a:gd name="connsiteX2" fmla="*/ 12032 w 2165685"/>
              <a:gd name="connsiteY2" fmla="*/ 0 h 3308684"/>
              <a:gd name="connsiteX3" fmla="*/ 252664 w 2165685"/>
              <a:gd name="connsiteY3" fmla="*/ 84221 h 3308684"/>
              <a:gd name="connsiteX4" fmla="*/ 2165685 w 2165685"/>
              <a:gd name="connsiteY4" fmla="*/ 3224463 h 3308684"/>
              <a:gd name="connsiteX5" fmla="*/ 2165685 w 2165685"/>
              <a:gd name="connsiteY5" fmla="*/ 3224463 h 330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5685" h="3308684">
                <a:moveTo>
                  <a:pt x="2105527" y="3308684"/>
                </a:moveTo>
                <a:lnTo>
                  <a:pt x="0" y="204536"/>
                </a:lnTo>
                <a:lnTo>
                  <a:pt x="12032" y="0"/>
                </a:lnTo>
                <a:lnTo>
                  <a:pt x="252664" y="84221"/>
                </a:lnTo>
                <a:lnTo>
                  <a:pt x="2165685" y="3224463"/>
                </a:lnTo>
                <a:lnTo>
                  <a:pt x="2165685" y="3224463"/>
                </a:lnTo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97" name="Straight Connector 496"/>
          <p:cNvCxnSpPr/>
          <p:nvPr/>
        </p:nvCxnSpPr>
        <p:spPr>
          <a:xfrm flipV="1">
            <a:off x="8746960" y="4493795"/>
            <a:ext cx="24061" cy="1600200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" name="Freeform 500"/>
          <p:cNvSpPr/>
          <p:nvPr/>
        </p:nvSpPr>
        <p:spPr>
          <a:xfrm>
            <a:off x="8133347" y="4761337"/>
            <a:ext cx="649706" cy="243800"/>
          </a:xfrm>
          <a:custGeom>
            <a:avLst/>
            <a:gdLst>
              <a:gd name="connsiteX0" fmla="*/ 0 w 649706"/>
              <a:gd name="connsiteY0" fmla="*/ 243800 h 243800"/>
              <a:gd name="connsiteX1" fmla="*/ 312821 w 649706"/>
              <a:gd name="connsiteY1" fmla="*/ 27231 h 243800"/>
              <a:gd name="connsiteX2" fmla="*/ 649706 w 649706"/>
              <a:gd name="connsiteY2" fmla="*/ 3168 h 243800"/>
              <a:gd name="connsiteX3" fmla="*/ 649706 w 649706"/>
              <a:gd name="connsiteY3" fmla="*/ 3168 h 24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706" h="243800">
                <a:moveTo>
                  <a:pt x="0" y="243800"/>
                </a:moveTo>
                <a:cubicBezTo>
                  <a:pt x="102268" y="155568"/>
                  <a:pt x="204537" y="67336"/>
                  <a:pt x="312821" y="27231"/>
                </a:cubicBezTo>
                <a:cubicBezTo>
                  <a:pt x="421105" y="-12874"/>
                  <a:pt x="649706" y="3168"/>
                  <a:pt x="649706" y="3168"/>
                </a:cubicBezTo>
                <a:lnTo>
                  <a:pt x="649706" y="3168"/>
                </a:lnTo>
              </a:path>
            </a:pathLst>
          </a:cu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2" name="TextBox 501"/>
              <p:cNvSpPr txBox="1"/>
              <p:nvPr/>
            </p:nvSpPr>
            <p:spPr>
              <a:xfrm>
                <a:off x="8289758" y="4836625"/>
                <a:ext cx="433138" cy="38501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sz="2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sv-SE" sz="20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2" name="TextBox 5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758" y="4836625"/>
                <a:ext cx="433138" cy="385011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4" name="Straight Arrow Connector 503"/>
          <p:cNvCxnSpPr/>
          <p:nvPr/>
        </p:nvCxnSpPr>
        <p:spPr>
          <a:xfrm flipH="1" flipV="1">
            <a:off x="9733547" y="2249905"/>
            <a:ext cx="240632" cy="15641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10775269" y="3051047"/>
            <a:ext cx="445169" cy="81419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8895833" y="2424689"/>
            <a:ext cx="168442" cy="19543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6753725" y="3128495"/>
            <a:ext cx="42111" cy="241526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6795836" y="3122332"/>
            <a:ext cx="42111" cy="24152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8874546" y="2442118"/>
            <a:ext cx="168442" cy="19543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9713451" y="2273968"/>
            <a:ext cx="240632" cy="15641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145381" y="3482337"/>
            <a:ext cx="336883" cy="23468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8812404" y="3486778"/>
            <a:ext cx="2934119" cy="2572378"/>
          </a:xfrm>
          <a:custGeom>
            <a:avLst/>
            <a:gdLst>
              <a:gd name="connsiteX0" fmla="*/ 0 w 2934119"/>
              <a:gd name="connsiteY0" fmla="*/ 2572378 h 2572378"/>
              <a:gd name="connsiteX1" fmla="*/ 2934119 w 2934119"/>
              <a:gd name="connsiteY1" fmla="*/ 0 h 2572378"/>
              <a:gd name="connsiteX2" fmla="*/ 2853732 w 2934119"/>
              <a:gd name="connsiteY2" fmla="*/ 2441749 h 2572378"/>
              <a:gd name="connsiteX3" fmla="*/ 90436 w 2934119"/>
              <a:gd name="connsiteY3" fmla="*/ 2542233 h 257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4119" h="2572378">
                <a:moveTo>
                  <a:pt x="0" y="2572378"/>
                </a:moveTo>
                <a:lnTo>
                  <a:pt x="2934119" y="0"/>
                </a:lnTo>
                <a:lnTo>
                  <a:pt x="2853732" y="2441749"/>
                </a:lnTo>
                <a:lnTo>
                  <a:pt x="90436" y="254223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Freeform 45"/>
          <p:cNvSpPr/>
          <p:nvPr/>
        </p:nvSpPr>
        <p:spPr>
          <a:xfrm>
            <a:off x="5496448" y="3295859"/>
            <a:ext cx="3135086" cy="2783394"/>
          </a:xfrm>
          <a:custGeom>
            <a:avLst/>
            <a:gdLst>
              <a:gd name="connsiteX0" fmla="*/ 3135086 w 3135086"/>
              <a:gd name="connsiteY0" fmla="*/ 2783394 h 2783394"/>
              <a:gd name="connsiteX1" fmla="*/ 60290 w 3135086"/>
              <a:gd name="connsiteY1" fmla="*/ 0 h 2783394"/>
              <a:gd name="connsiteX2" fmla="*/ 0 w 3135086"/>
              <a:gd name="connsiteY2" fmla="*/ 2542233 h 2783394"/>
              <a:gd name="connsiteX3" fmla="*/ 3135086 w 3135086"/>
              <a:gd name="connsiteY3" fmla="*/ 2783394 h 278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5086" h="2783394">
                <a:moveTo>
                  <a:pt x="3135086" y="2783394"/>
                </a:moveTo>
                <a:lnTo>
                  <a:pt x="60290" y="0"/>
                </a:lnTo>
                <a:lnTo>
                  <a:pt x="0" y="2542233"/>
                </a:lnTo>
                <a:lnTo>
                  <a:pt x="3135086" y="2783394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lowchart: Process 31"/>
          <p:cNvSpPr/>
          <p:nvPr/>
        </p:nvSpPr>
        <p:spPr>
          <a:xfrm>
            <a:off x="3452888" y="4776915"/>
            <a:ext cx="2171040" cy="110193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TextBox 36"/>
          <p:cNvSpPr txBox="1"/>
          <p:nvPr/>
        </p:nvSpPr>
        <p:spPr>
          <a:xfrm>
            <a:off x="3613928" y="5156303"/>
            <a:ext cx="2032280" cy="34315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>
                <a:solidFill>
                  <a:srgbClr val="00B050"/>
                </a:solidFill>
              </a:rPr>
              <a:t>Uppskattade </a:t>
            </a:r>
            <a:r>
              <a:rPr lang="sv-SE" sz="1400" dirty="0" err="1">
                <a:solidFill>
                  <a:srgbClr val="00B050"/>
                </a:solidFill>
              </a:rPr>
              <a:t>målspår</a:t>
            </a:r>
            <a:endParaRPr lang="sv-SE" sz="1400" dirty="0">
              <a:solidFill>
                <a:srgbClr val="00B05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613928" y="4858173"/>
            <a:ext cx="1590152" cy="39387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>
                <a:solidFill>
                  <a:srgbClr val="7030A0"/>
                </a:solidFill>
              </a:rPr>
              <a:t>Verkliga </a:t>
            </a:r>
            <a:r>
              <a:rPr lang="sv-SE" sz="1400" dirty="0" err="1">
                <a:solidFill>
                  <a:srgbClr val="7030A0"/>
                </a:solidFill>
              </a:rPr>
              <a:t>målspår</a:t>
            </a:r>
            <a:endParaRPr lang="sv-SE" sz="1400" dirty="0">
              <a:solidFill>
                <a:srgbClr val="7030A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29960" y="5477802"/>
            <a:ext cx="1590152" cy="39387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400" dirty="0">
                <a:solidFill>
                  <a:schemeClr val="accent6"/>
                </a:solidFill>
              </a:rPr>
              <a:t>Detektion</a:t>
            </a:r>
          </a:p>
        </p:txBody>
      </p:sp>
      <p:sp>
        <p:nvSpPr>
          <p:cNvPr id="92" name="Flowchart: Connector 91"/>
          <p:cNvSpPr/>
          <p:nvPr/>
        </p:nvSpPr>
        <p:spPr>
          <a:xfrm flipV="1">
            <a:off x="6819767" y="3171621"/>
            <a:ext cx="60291" cy="55353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3" name="Flowchart: Connector 92"/>
          <p:cNvSpPr/>
          <p:nvPr/>
        </p:nvSpPr>
        <p:spPr>
          <a:xfrm flipV="1">
            <a:off x="7333908" y="3846534"/>
            <a:ext cx="60291" cy="55353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5" name="Content Placeholder 2"/>
          <p:cNvSpPr>
            <a:spLocks noGrp="1"/>
          </p:cNvSpPr>
          <p:nvPr>
            <p:ph idx="1"/>
          </p:nvPr>
        </p:nvSpPr>
        <p:spPr>
          <a:xfrm>
            <a:off x="838201" y="1673225"/>
            <a:ext cx="4744232" cy="3017773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En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elektroniskt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styrd</a:t>
            </a:r>
            <a:r>
              <a:rPr lang="en-GB" sz="2000" dirty="0">
                <a:solidFill>
                  <a:schemeClr val="bg1"/>
                </a:solidFill>
              </a:rPr>
              <a:t> radar </a:t>
            </a:r>
            <a:r>
              <a:rPr lang="en-GB" sz="2000" dirty="0" err="1">
                <a:solidFill>
                  <a:schemeClr val="bg1"/>
                </a:solidFill>
              </a:rPr>
              <a:t>kan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styra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riktningen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loben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utan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tröghet</a:t>
            </a:r>
            <a:r>
              <a:rPr lang="en-GB" sz="2000" dirty="0">
                <a:solidFill>
                  <a:schemeClr val="bg1"/>
                </a:solidFill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En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mätning</a:t>
            </a:r>
            <a:r>
              <a:rPr lang="en-GB" sz="2000" dirty="0">
                <a:solidFill>
                  <a:schemeClr val="bg1"/>
                </a:solidFill>
              </a:rPr>
              <a:t> tar </a:t>
            </a:r>
            <a:r>
              <a:rPr lang="en-GB" sz="2000" dirty="0" err="1">
                <a:solidFill>
                  <a:schemeClr val="bg1"/>
                </a:solidFill>
              </a:rPr>
              <a:t>några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tiotals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millisekunder</a:t>
            </a:r>
            <a:r>
              <a:rPr lang="en-GB" sz="2000" dirty="0">
                <a:solidFill>
                  <a:schemeClr val="bg1"/>
                </a:solidFill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Frågan</a:t>
            </a:r>
            <a:r>
              <a:rPr lang="en-GB" sz="2000" dirty="0">
                <a:solidFill>
                  <a:schemeClr val="bg1"/>
                </a:solidFill>
              </a:rPr>
              <a:t> vi </a:t>
            </a:r>
            <a:r>
              <a:rPr lang="en-GB" sz="2000" dirty="0" err="1">
                <a:solidFill>
                  <a:schemeClr val="bg1"/>
                </a:solidFill>
              </a:rPr>
              <a:t>ställer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oss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är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hur</a:t>
            </a:r>
            <a:r>
              <a:rPr lang="en-GB" sz="2000" dirty="0">
                <a:solidFill>
                  <a:schemeClr val="bg1"/>
                </a:solidFill>
              </a:rPr>
              <a:t> man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ett</a:t>
            </a:r>
            <a:r>
              <a:rPr lang="en-GB" sz="2000" dirty="0">
                <a:solidFill>
                  <a:schemeClr val="bg1"/>
                </a:solidFill>
              </a:rPr>
              <a:t> smart </a:t>
            </a:r>
            <a:r>
              <a:rPr lang="en-GB" sz="2000" dirty="0" err="1">
                <a:solidFill>
                  <a:schemeClr val="bg1"/>
                </a:solidFill>
              </a:rPr>
              <a:t>sätt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schemelägger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belysningar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att</a:t>
            </a:r>
            <a:r>
              <a:rPr lang="en-GB" sz="2000" dirty="0">
                <a:solidFill>
                  <a:schemeClr val="bg1"/>
                </a:solidFill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Inte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förlora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befintliga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målspår</a:t>
            </a:r>
            <a:endParaRPr lang="en-GB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Inte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missa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att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upptäcka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nya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mål</a:t>
            </a: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Problemet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ställs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upp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som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en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Partiellt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Observerbar</a:t>
            </a:r>
            <a:r>
              <a:rPr lang="en-GB" sz="2000" dirty="0">
                <a:solidFill>
                  <a:schemeClr val="bg1"/>
                </a:solidFill>
              </a:rPr>
              <a:t> Markov-</a:t>
            </a:r>
            <a:r>
              <a:rPr lang="en-GB" sz="2000" dirty="0" err="1">
                <a:solidFill>
                  <a:schemeClr val="bg1"/>
                </a:solidFill>
              </a:rPr>
              <a:t>beslutsprocess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ska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angripas</a:t>
            </a:r>
            <a:r>
              <a:rPr lang="en-GB" sz="2000" dirty="0">
                <a:solidFill>
                  <a:schemeClr val="bg1"/>
                </a:solidFill>
              </a:rPr>
              <a:t> med </a:t>
            </a:r>
            <a:r>
              <a:rPr lang="en-GB" sz="2000" dirty="0" err="1">
                <a:solidFill>
                  <a:schemeClr val="bg1"/>
                </a:solidFill>
              </a:rPr>
              <a:t>djupinlärning</a:t>
            </a:r>
            <a:r>
              <a:rPr lang="en-GB" sz="2000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GB" sz="2000" dirty="0">
              <a:solidFill>
                <a:schemeClr val="bg1"/>
              </a:solidFill>
            </a:endParaRPr>
          </a:p>
          <a:p>
            <a:pPr lvl="0"/>
            <a:endParaRPr lang="en-GB" sz="2000" dirty="0">
              <a:solidFill>
                <a:schemeClr val="bg1"/>
              </a:solidFill>
            </a:endParaRPr>
          </a:p>
          <a:p>
            <a:pPr lvl="0"/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9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</a:t>
            </a:r>
            <a:r>
              <a:rPr lang="en-US" dirty="0" err="1"/>
              <a:t>på</a:t>
            </a:r>
            <a:r>
              <a:rPr lang="en-US" dirty="0"/>
              <a:t> Saab – </a:t>
            </a:r>
            <a:r>
              <a:rPr lang="en-US" dirty="0" err="1"/>
              <a:t>adaptiv</a:t>
            </a:r>
            <a:r>
              <a:rPr lang="en-US" dirty="0"/>
              <a:t> </a:t>
            </a:r>
            <a:r>
              <a:rPr lang="en-US" dirty="0" err="1"/>
              <a:t>belysing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4" name="Rounded Rectangle 3"/>
          <p:cNvSpPr/>
          <p:nvPr/>
        </p:nvSpPr>
        <p:spPr>
          <a:xfrm>
            <a:off x="4583595" y="4026308"/>
            <a:ext cx="2981739" cy="1314320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5365472" y="4209040"/>
            <a:ext cx="1417983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>
                <a:solidFill>
                  <a:schemeClr val="bg1"/>
                </a:solidFill>
              </a:rPr>
              <a:t>Tillstånd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00829" y="4026308"/>
            <a:ext cx="2981739" cy="1314320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Box 9"/>
          <p:cNvSpPr txBox="1"/>
          <p:nvPr/>
        </p:nvSpPr>
        <p:spPr>
          <a:xfrm>
            <a:off x="8951841" y="4231715"/>
            <a:ext cx="1782418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>
                <a:solidFill>
                  <a:schemeClr val="bg1"/>
                </a:solidFill>
              </a:rPr>
              <a:t>Observation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00829" y="1870255"/>
            <a:ext cx="2981739" cy="129274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9287288" y="1977958"/>
            <a:ext cx="1417983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>
                <a:solidFill>
                  <a:schemeClr val="bg1"/>
                </a:solidFill>
              </a:rPr>
              <a:t>Beslut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22682" y="1870256"/>
            <a:ext cx="2981739" cy="347037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ounded Rectangle 14"/>
          <p:cNvSpPr/>
          <p:nvPr/>
        </p:nvSpPr>
        <p:spPr>
          <a:xfrm>
            <a:off x="4583595" y="1870255"/>
            <a:ext cx="2981739" cy="129274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Box 15"/>
          <p:cNvSpPr txBox="1"/>
          <p:nvPr/>
        </p:nvSpPr>
        <p:spPr>
          <a:xfrm>
            <a:off x="5131903" y="2054092"/>
            <a:ext cx="2711725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>
                <a:solidFill>
                  <a:schemeClr val="bg1"/>
                </a:solidFill>
              </a:rPr>
              <a:t>Ackumulerad omvärldsbild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6300" y="4729702"/>
            <a:ext cx="2794550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600" dirty="0">
                <a:solidFill>
                  <a:schemeClr val="bg1"/>
                </a:solidFill>
              </a:rPr>
              <a:t>Alla mål inom radarns synfält </a:t>
            </a:r>
          </a:p>
        </p:txBody>
      </p:sp>
      <p:cxnSp>
        <p:nvCxnSpPr>
          <p:cNvPr id="18" name="Straight Arrow Connector 17"/>
          <p:cNvCxnSpPr>
            <a:stCxn id="15" idx="3"/>
            <a:endCxn id="11" idx="1"/>
          </p:cNvCxnSpPr>
          <p:nvPr/>
        </p:nvCxnSpPr>
        <p:spPr>
          <a:xfrm>
            <a:off x="7565334" y="2516629"/>
            <a:ext cx="73549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  <a:endCxn id="9" idx="0"/>
          </p:cNvCxnSpPr>
          <p:nvPr/>
        </p:nvCxnSpPr>
        <p:spPr>
          <a:xfrm>
            <a:off x="9791699" y="3163003"/>
            <a:ext cx="0" cy="86330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  <a:endCxn id="9" idx="1"/>
          </p:cNvCxnSpPr>
          <p:nvPr/>
        </p:nvCxnSpPr>
        <p:spPr>
          <a:xfrm>
            <a:off x="7565334" y="4683468"/>
            <a:ext cx="73549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480851" y="3163004"/>
            <a:ext cx="819978" cy="87409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92707" y="2700465"/>
            <a:ext cx="3168926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600" dirty="0" err="1">
                <a:solidFill>
                  <a:schemeClr val="bg1"/>
                </a:solidFill>
              </a:rPr>
              <a:t>Målspår</a:t>
            </a:r>
            <a:r>
              <a:rPr lang="sv-SE" sz="1600" dirty="0">
                <a:solidFill>
                  <a:schemeClr val="bg1"/>
                </a:solidFill>
              </a:rPr>
              <a:t> och belysningshistorik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74759" y="2682172"/>
            <a:ext cx="3168926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600" dirty="0">
                <a:solidFill>
                  <a:schemeClr val="bg1"/>
                </a:solidFill>
              </a:rPr>
              <a:t>Vinkel, energi och pulsform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59659" y="4664767"/>
            <a:ext cx="2722909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600" dirty="0">
                <a:solidFill>
                  <a:schemeClr val="bg1"/>
                </a:solidFill>
              </a:rPr>
              <a:t>Detektioner med avstånd och vinklar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22733" y="3376326"/>
            <a:ext cx="2729114" cy="83271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För detektion av nya mål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För korrekt uppdatering av befintliga mål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600" dirty="0">
              <a:solidFill>
                <a:schemeClr val="bg1"/>
              </a:solidFill>
            </a:endParaRPr>
          </a:p>
        </p:txBody>
      </p:sp>
      <p:cxnSp>
        <p:nvCxnSpPr>
          <p:cNvPr id="482" name="Straight Arrow Connector 481"/>
          <p:cNvCxnSpPr>
            <a:stCxn id="15" idx="1"/>
          </p:cNvCxnSpPr>
          <p:nvPr/>
        </p:nvCxnSpPr>
        <p:spPr>
          <a:xfrm flipH="1">
            <a:off x="3915187" y="2516629"/>
            <a:ext cx="66840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/>
          <p:cNvCxnSpPr>
            <a:stCxn id="4" idx="1"/>
          </p:cNvCxnSpPr>
          <p:nvPr/>
        </p:nvCxnSpPr>
        <p:spPr>
          <a:xfrm flipH="1">
            <a:off x="3915187" y="4683468"/>
            <a:ext cx="66840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733960" y="2819216"/>
            <a:ext cx="1684683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>
                <a:solidFill>
                  <a:schemeClr val="bg1"/>
                </a:solidFill>
              </a:rPr>
              <a:t>Belöning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58631" y="2113084"/>
            <a:ext cx="762161" cy="4202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600" dirty="0">
                <a:solidFill>
                  <a:schemeClr val="bg1"/>
                </a:solidFill>
              </a:rPr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32085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</a:t>
            </a:r>
            <a:r>
              <a:rPr lang="en-US" dirty="0" err="1"/>
              <a:t>på</a:t>
            </a:r>
            <a:r>
              <a:rPr lang="en-US" dirty="0"/>
              <a:t> Saab – </a:t>
            </a:r>
            <a:r>
              <a:rPr lang="en-US" dirty="0" err="1"/>
              <a:t>adaptiv</a:t>
            </a:r>
            <a:r>
              <a:rPr lang="en-US" dirty="0"/>
              <a:t> </a:t>
            </a:r>
            <a:r>
              <a:rPr lang="en-US" dirty="0" err="1"/>
              <a:t>belysing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4" name="Rounded Rectangle 3"/>
          <p:cNvSpPr/>
          <p:nvPr/>
        </p:nvSpPr>
        <p:spPr>
          <a:xfrm>
            <a:off x="4583595" y="4026308"/>
            <a:ext cx="2981739" cy="1314320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5365472" y="4209040"/>
            <a:ext cx="1417983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>
                <a:solidFill>
                  <a:schemeClr val="bg1"/>
                </a:solidFill>
              </a:rPr>
              <a:t>Tillstånd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00829" y="4026308"/>
            <a:ext cx="2981739" cy="1314320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Box 9"/>
          <p:cNvSpPr txBox="1"/>
          <p:nvPr/>
        </p:nvSpPr>
        <p:spPr>
          <a:xfrm>
            <a:off x="8951841" y="4231715"/>
            <a:ext cx="1782418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>
                <a:solidFill>
                  <a:schemeClr val="bg1"/>
                </a:solidFill>
              </a:rPr>
              <a:t>Observation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00829" y="1870255"/>
            <a:ext cx="2981739" cy="129274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9287288" y="1977958"/>
            <a:ext cx="1417983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>
                <a:solidFill>
                  <a:schemeClr val="bg1"/>
                </a:solidFill>
              </a:rPr>
              <a:t>Beslut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22682" y="1870256"/>
            <a:ext cx="2981739" cy="347037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ounded Rectangle 14"/>
          <p:cNvSpPr/>
          <p:nvPr/>
        </p:nvSpPr>
        <p:spPr>
          <a:xfrm>
            <a:off x="4583595" y="1870255"/>
            <a:ext cx="2981739" cy="129274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Box 15"/>
          <p:cNvSpPr txBox="1"/>
          <p:nvPr/>
        </p:nvSpPr>
        <p:spPr>
          <a:xfrm>
            <a:off x="5131903" y="2054092"/>
            <a:ext cx="2711725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>
                <a:solidFill>
                  <a:schemeClr val="bg1"/>
                </a:solidFill>
              </a:rPr>
              <a:t>Ackumulerad omvärldsbild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6300" y="4729702"/>
            <a:ext cx="2794550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600" dirty="0">
                <a:solidFill>
                  <a:schemeClr val="bg1"/>
                </a:solidFill>
              </a:rPr>
              <a:t>Alla mål inom radarns synfält </a:t>
            </a:r>
          </a:p>
        </p:txBody>
      </p:sp>
      <p:cxnSp>
        <p:nvCxnSpPr>
          <p:cNvPr id="18" name="Straight Arrow Connector 17"/>
          <p:cNvCxnSpPr>
            <a:stCxn id="15" idx="3"/>
            <a:endCxn id="11" idx="1"/>
          </p:cNvCxnSpPr>
          <p:nvPr/>
        </p:nvCxnSpPr>
        <p:spPr>
          <a:xfrm>
            <a:off x="7565334" y="2516629"/>
            <a:ext cx="73549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  <a:endCxn id="9" idx="0"/>
          </p:cNvCxnSpPr>
          <p:nvPr/>
        </p:nvCxnSpPr>
        <p:spPr>
          <a:xfrm>
            <a:off x="9791699" y="3163003"/>
            <a:ext cx="0" cy="86330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  <a:endCxn id="9" idx="1"/>
          </p:cNvCxnSpPr>
          <p:nvPr/>
        </p:nvCxnSpPr>
        <p:spPr>
          <a:xfrm>
            <a:off x="7565334" y="4683468"/>
            <a:ext cx="73549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480851" y="3163004"/>
            <a:ext cx="819978" cy="87409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92707" y="2700465"/>
            <a:ext cx="3168926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600" dirty="0" err="1">
                <a:solidFill>
                  <a:schemeClr val="bg1"/>
                </a:solidFill>
              </a:rPr>
              <a:t>Målspår</a:t>
            </a:r>
            <a:r>
              <a:rPr lang="sv-SE" sz="1600" dirty="0">
                <a:solidFill>
                  <a:schemeClr val="bg1"/>
                </a:solidFill>
              </a:rPr>
              <a:t> och belysningshistorik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74759" y="2682172"/>
            <a:ext cx="3168926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600" dirty="0">
                <a:solidFill>
                  <a:schemeClr val="bg1"/>
                </a:solidFill>
              </a:rPr>
              <a:t>Vinkel, energi och pulsform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59659" y="4664767"/>
            <a:ext cx="2722909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600" dirty="0">
                <a:solidFill>
                  <a:schemeClr val="bg1"/>
                </a:solidFill>
              </a:rPr>
              <a:t>Detektioner med avstånd och vinklar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22733" y="3376326"/>
            <a:ext cx="2729114" cy="83271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För detektion av nya mål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För korrekt uppdatering av befintliga mål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600" dirty="0">
              <a:solidFill>
                <a:schemeClr val="bg1"/>
              </a:solidFill>
            </a:endParaRPr>
          </a:p>
        </p:txBody>
      </p:sp>
      <p:cxnSp>
        <p:nvCxnSpPr>
          <p:cNvPr id="482" name="Straight Arrow Connector 481"/>
          <p:cNvCxnSpPr>
            <a:stCxn id="15" idx="1"/>
          </p:cNvCxnSpPr>
          <p:nvPr/>
        </p:nvCxnSpPr>
        <p:spPr>
          <a:xfrm flipH="1">
            <a:off x="3915187" y="2516629"/>
            <a:ext cx="66840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/>
          <p:cNvCxnSpPr>
            <a:stCxn id="4" idx="1"/>
          </p:cNvCxnSpPr>
          <p:nvPr/>
        </p:nvCxnSpPr>
        <p:spPr>
          <a:xfrm flipH="1">
            <a:off x="3915187" y="4683468"/>
            <a:ext cx="66840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733960" y="2819216"/>
            <a:ext cx="1684683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>
                <a:solidFill>
                  <a:schemeClr val="bg1"/>
                </a:solidFill>
              </a:rPr>
              <a:t>Belöning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650" y="5671424"/>
            <a:ext cx="10615625" cy="58280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v-SE" dirty="0">
                <a:solidFill>
                  <a:schemeClr val="bg1"/>
                </a:solidFill>
              </a:rPr>
              <a:t>Målet är att bestämma en policy som maximerar den förväntade summan av alla framtida belöningar.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58631" y="2113084"/>
            <a:ext cx="762161" cy="4202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600" dirty="0">
                <a:solidFill>
                  <a:schemeClr val="bg1"/>
                </a:solidFill>
              </a:rPr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63368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</a:t>
            </a:r>
            <a:r>
              <a:rPr lang="en-US" dirty="0" err="1"/>
              <a:t>på</a:t>
            </a:r>
            <a:r>
              <a:rPr lang="en-US" dirty="0"/>
              <a:t> Saab – </a:t>
            </a:r>
            <a:r>
              <a:rPr lang="en-US" dirty="0" err="1"/>
              <a:t>adaptiv</a:t>
            </a:r>
            <a:r>
              <a:rPr lang="en-US" dirty="0"/>
              <a:t> </a:t>
            </a:r>
            <a:r>
              <a:rPr lang="en-US" dirty="0" err="1"/>
              <a:t>belysing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4" name="Rounded Rectangle 3"/>
          <p:cNvSpPr/>
          <p:nvPr/>
        </p:nvSpPr>
        <p:spPr>
          <a:xfrm>
            <a:off x="4583595" y="4026308"/>
            <a:ext cx="2981739" cy="1314320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Box 6"/>
          <p:cNvSpPr txBox="1"/>
          <p:nvPr/>
        </p:nvSpPr>
        <p:spPr>
          <a:xfrm>
            <a:off x="5365472" y="4209040"/>
            <a:ext cx="1417983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>
                <a:solidFill>
                  <a:schemeClr val="bg1"/>
                </a:solidFill>
              </a:rPr>
              <a:t>Tillstånd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00829" y="4026308"/>
            <a:ext cx="2981739" cy="1314320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Box 9"/>
          <p:cNvSpPr txBox="1"/>
          <p:nvPr/>
        </p:nvSpPr>
        <p:spPr>
          <a:xfrm>
            <a:off x="8951841" y="4231715"/>
            <a:ext cx="1782418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>
                <a:solidFill>
                  <a:schemeClr val="bg1"/>
                </a:solidFill>
              </a:rPr>
              <a:t>Observation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00829" y="1870255"/>
            <a:ext cx="2981739" cy="129274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9287288" y="1977958"/>
            <a:ext cx="1417983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>
                <a:solidFill>
                  <a:schemeClr val="bg1"/>
                </a:solidFill>
              </a:rPr>
              <a:t>Beslut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22682" y="1870256"/>
            <a:ext cx="2981739" cy="347037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ounded Rectangle 14"/>
          <p:cNvSpPr/>
          <p:nvPr/>
        </p:nvSpPr>
        <p:spPr>
          <a:xfrm>
            <a:off x="4583595" y="1870255"/>
            <a:ext cx="2981739" cy="129274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Box 15"/>
          <p:cNvSpPr txBox="1"/>
          <p:nvPr/>
        </p:nvSpPr>
        <p:spPr>
          <a:xfrm>
            <a:off x="5131903" y="2054092"/>
            <a:ext cx="2711725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>
                <a:solidFill>
                  <a:schemeClr val="bg1"/>
                </a:solidFill>
              </a:rPr>
              <a:t>Ackumulerad omvärldsbild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6300" y="4729702"/>
            <a:ext cx="2794550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600" dirty="0">
                <a:solidFill>
                  <a:schemeClr val="bg1"/>
                </a:solidFill>
              </a:rPr>
              <a:t>Alla mål inom radarns synfält </a:t>
            </a:r>
          </a:p>
        </p:txBody>
      </p:sp>
      <p:cxnSp>
        <p:nvCxnSpPr>
          <p:cNvPr id="18" name="Straight Arrow Connector 17"/>
          <p:cNvCxnSpPr>
            <a:stCxn id="15" idx="3"/>
            <a:endCxn id="11" idx="1"/>
          </p:cNvCxnSpPr>
          <p:nvPr/>
        </p:nvCxnSpPr>
        <p:spPr>
          <a:xfrm>
            <a:off x="7565334" y="2516629"/>
            <a:ext cx="73549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  <a:endCxn id="9" idx="0"/>
          </p:cNvCxnSpPr>
          <p:nvPr/>
        </p:nvCxnSpPr>
        <p:spPr>
          <a:xfrm>
            <a:off x="9791699" y="3163003"/>
            <a:ext cx="0" cy="86330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  <a:endCxn id="9" idx="1"/>
          </p:cNvCxnSpPr>
          <p:nvPr/>
        </p:nvCxnSpPr>
        <p:spPr>
          <a:xfrm>
            <a:off x="7565334" y="4683468"/>
            <a:ext cx="73549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480851" y="3163004"/>
            <a:ext cx="819978" cy="87409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92707" y="2700465"/>
            <a:ext cx="3168926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600" dirty="0" err="1">
                <a:solidFill>
                  <a:schemeClr val="bg1"/>
                </a:solidFill>
              </a:rPr>
              <a:t>Målspår</a:t>
            </a:r>
            <a:r>
              <a:rPr lang="sv-SE" sz="1600" dirty="0">
                <a:solidFill>
                  <a:schemeClr val="bg1"/>
                </a:solidFill>
              </a:rPr>
              <a:t> och belysningshistorik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74759" y="2682172"/>
            <a:ext cx="3168926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600" dirty="0">
                <a:solidFill>
                  <a:schemeClr val="bg1"/>
                </a:solidFill>
              </a:rPr>
              <a:t>Vinkel, energi och pulsform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59659" y="4664767"/>
            <a:ext cx="2722909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600" dirty="0">
                <a:solidFill>
                  <a:schemeClr val="bg1"/>
                </a:solidFill>
              </a:rPr>
              <a:t>Detektioner med avstånd och vinklar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22733" y="3376326"/>
            <a:ext cx="2729114" cy="83271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För detektion av nya mål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För korrekt uppdatering av befintliga mål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600" dirty="0">
              <a:solidFill>
                <a:schemeClr val="bg1"/>
              </a:solidFill>
            </a:endParaRPr>
          </a:p>
        </p:txBody>
      </p:sp>
      <p:cxnSp>
        <p:nvCxnSpPr>
          <p:cNvPr id="482" name="Straight Arrow Connector 481"/>
          <p:cNvCxnSpPr>
            <a:stCxn id="15" idx="1"/>
          </p:cNvCxnSpPr>
          <p:nvPr/>
        </p:nvCxnSpPr>
        <p:spPr>
          <a:xfrm flipH="1">
            <a:off x="3915187" y="2516629"/>
            <a:ext cx="66840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/>
          <p:cNvCxnSpPr>
            <a:stCxn id="4" idx="1"/>
          </p:cNvCxnSpPr>
          <p:nvPr/>
        </p:nvCxnSpPr>
        <p:spPr>
          <a:xfrm flipH="1">
            <a:off x="3915187" y="4683468"/>
            <a:ext cx="66840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733960" y="2819216"/>
            <a:ext cx="1684683" cy="6758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2400" dirty="0">
                <a:solidFill>
                  <a:schemeClr val="bg1"/>
                </a:solidFill>
              </a:rPr>
              <a:t>Belöning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58631" y="2113084"/>
            <a:ext cx="762161" cy="4202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sz="1600" dirty="0">
                <a:solidFill>
                  <a:schemeClr val="bg1"/>
                </a:solidFill>
              </a:rPr>
              <a:t>Policy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90581" y="5634823"/>
            <a:ext cx="8973178" cy="58280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v-SE" dirty="0">
                <a:solidFill>
                  <a:schemeClr val="bg1"/>
                </a:solidFill>
              </a:rPr>
              <a:t>Policyn modelleras med ett neuralt nätverk</a:t>
            </a:r>
          </a:p>
        </p:txBody>
      </p:sp>
    </p:spTree>
    <p:extLst>
      <p:ext uri="{BB962C8B-B14F-4D97-AF65-F5344CB8AC3E}">
        <p14:creationId xmlns:p14="http://schemas.microsoft.com/office/powerpoint/2010/main" val="139474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BE00313-157A-454D-9FCF-71C795B293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b="0" dirty="0"/>
              <a:t>Tack!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B84A1D5-E10C-D04D-B70C-69F2A23F86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saabgroup.com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2018963" y="125413"/>
            <a:ext cx="173037" cy="1079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rgbClr val="4B4B4B"/>
                </a:solidFill>
              </a:defRPr>
            </a:lvl1pPr>
          </a:lstStyle>
          <a:p>
            <a:fld id="{9B02D930-DB44-4942-904E-E6F11B0F3050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9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</a:rPr>
              <a:t>Utbildning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akademi</a:t>
            </a: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Civilingengör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Automation &amp; </a:t>
            </a:r>
            <a:r>
              <a:rPr lang="en-GB" sz="2000" dirty="0" err="1">
                <a:solidFill>
                  <a:schemeClr val="bg1"/>
                </a:solidFill>
              </a:rPr>
              <a:t>Mekatronik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Chalmers, </a:t>
            </a:r>
            <a:r>
              <a:rPr lang="en-GB" sz="2000" dirty="0" err="1">
                <a:solidFill>
                  <a:schemeClr val="bg1"/>
                </a:solidFill>
              </a:rPr>
              <a:t>inriktning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. 2003-2008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Doktorand i matematik på Chalmers 2009-2015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Postdok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TU-Berlin 2015-1016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20%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Chalmers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handledare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AI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doktorand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2020</a:t>
            </a:r>
          </a:p>
          <a:p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3417" y="1673224"/>
            <a:ext cx="5275217" cy="406082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</a:rPr>
              <a:t>Näringslivet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Konsult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gruppledare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inom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algoritmutveckling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Syntronic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2016-2019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Konsult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Chief Scientist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Smartr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2019-2020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Systemingengör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Saab sedan 3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månader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01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</a:rPr>
              <a:t>Utbildning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akademi</a:t>
            </a: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Civilingengör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Automation &amp; </a:t>
            </a:r>
            <a:r>
              <a:rPr lang="en-GB" sz="2000" dirty="0" err="1">
                <a:solidFill>
                  <a:schemeClr val="bg1"/>
                </a:solidFill>
              </a:rPr>
              <a:t>Mekatronik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Chalmers, </a:t>
            </a:r>
            <a:r>
              <a:rPr lang="en-GB" sz="2000" dirty="0" err="1">
                <a:solidFill>
                  <a:schemeClr val="bg1"/>
                </a:solidFill>
              </a:rPr>
              <a:t>inriktning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. 2003-2008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Doktorand i matematik på Chalmers 2009-2015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Postdok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TU-Berlin 2015-1016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20%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Chalmers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handledare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AI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doktorand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3417" y="1673224"/>
            <a:ext cx="5275217" cy="406082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</a:rPr>
              <a:t>Näringslivet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Konsult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gruppledare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inom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algoritmutveckling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Syntronic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2016-2019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Konsult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Chief Scientist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Smartr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2019-2020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Systemingengör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Saab sedan 3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månader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639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13" y="1946202"/>
            <a:ext cx="10031225" cy="3572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19" y="1397829"/>
            <a:ext cx="8326012" cy="476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5609686"/>
            <a:ext cx="5334744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5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</a:rPr>
              <a:t>Utbildning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akademi</a:t>
            </a: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Civilingengör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Automation &amp; </a:t>
            </a:r>
            <a:r>
              <a:rPr lang="en-GB" sz="2000" dirty="0" err="1">
                <a:solidFill>
                  <a:schemeClr val="bg1"/>
                </a:solidFill>
              </a:rPr>
              <a:t>Mekatronik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Chalmers, </a:t>
            </a:r>
            <a:r>
              <a:rPr lang="en-GB" sz="2000" dirty="0" err="1">
                <a:solidFill>
                  <a:schemeClr val="bg1"/>
                </a:solidFill>
              </a:rPr>
              <a:t>inriktning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. 2003-2008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Doktorand i matematik på Chalmers 2009-2015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Postdok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TU-Berlin 2015-1016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20%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Chalmers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handledare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AI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doktorand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3417" y="1673224"/>
            <a:ext cx="5275217" cy="406082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</a:rPr>
              <a:t>Näringslivet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Konsult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gruppledare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inom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algoritmutveckling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Syntronic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2016-2019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Konsult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Chief Scientist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Smartr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2019-2020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Systemingengör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Saab sedan 3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månader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30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</a:rPr>
              <a:t>Utbildning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akademi</a:t>
            </a: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Civilingengör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Automation &amp; </a:t>
            </a:r>
            <a:r>
              <a:rPr lang="en-GB" sz="2000" dirty="0" err="1">
                <a:solidFill>
                  <a:schemeClr val="bg1"/>
                </a:solidFill>
              </a:rPr>
              <a:t>Mekatronik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Chalmers, </a:t>
            </a:r>
            <a:r>
              <a:rPr lang="en-GB" sz="2000" dirty="0" err="1">
                <a:solidFill>
                  <a:schemeClr val="bg1"/>
                </a:solidFill>
              </a:rPr>
              <a:t>inriktning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. 2003-2008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Doktorand i matematik på Chalmers 2009-2015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Postdok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TU-Berlin 2015-1016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20%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Chalmers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handledare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AI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doktorand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3417" y="1673224"/>
            <a:ext cx="5275217" cy="406082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</a:rPr>
              <a:t>Näringslivet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Konsult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gruppledare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inom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algoritmutveckling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Syntronic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2016-2019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Konsult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Chief Scientist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Smartr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2019-2020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Systemingengör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Saab sedan 3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månader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</a:p>
          <a:p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62" y="1673223"/>
            <a:ext cx="5983279" cy="336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</a:rPr>
              <a:t>Utbildning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akademi</a:t>
            </a: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Civilingengör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Automation &amp; </a:t>
            </a:r>
            <a:r>
              <a:rPr lang="en-GB" sz="2000" dirty="0" err="1">
                <a:solidFill>
                  <a:schemeClr val="bg1"/>
                </a:solidFill>
              </a:rPr>
              <a:t>Mekatronik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Chalmers, </a:t>
            </a:r>
            <a:r>
              <a:rPr lang="en-GB" sz="2000" dirty="0" err="1">
                <a:solidFill>
                  <a:schemeClr val="bg1"/>
                </a:solidFill>
              </a:rPr>
              <a:t>inriktning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. 2003-2008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Doktorand i matematik på Chalmers 2009-2015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Postdok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TU-Berlin 2015-1016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20%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Chalmers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handledare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AI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doktorand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3417" y="1673224"/>
            <a:ext cx="5275217" cy="406082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</a:rPr>
              <a:t>Näringslivet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gruppledare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inom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algoritmutveckling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Syntronic</a:t>
            </a:r>
            <a:r>
              <a:rPr lang="en-GB" sz="2000" dirty="0">
                <a:solidFill>
                  <a:schemeClr val="bg1"/>
                </a:solidFill>
              </a:rPr>
              <a:t> 2016-2019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Konsult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Chief Scientist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Smartr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2019-2020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Systemingengör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Saab sedan 3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månader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756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</a:rPr>
              <a:t>Utbildning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akademi</a:t>
            </a: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Civilingengör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Automation &amp; </a:t>
            </a:r>
            <a:r>
              <a:rPr lang="en-GB" sz="2000" dirty="0" err="1">
                <a:solidFill>
                  <a:schemeClr val="bg1"/>
                </a:solidFill>
              </a:rPr>
              <a:t>Mekatronik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Chalmers, </a:t>
            </a:r>
            <a:r>
              <a:rPr lang="en-GB" sz="2000" dirty="0" err="1">
                <a:solidFill>
                  <a:schemeClr val="bg1"/>
                </a:solidFill>
              </a:rPr>
              <a:t>inriktning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. 2003-2008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Doktorand i matematik på Chalmers 2009-2015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Postdok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TU-Berlin 2015-1016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Handledare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AI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doktorand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3417" y="1673224"/>
            <a:ext cx="5275217" cy="406082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</a:rPr>
              <a:t>Näringslivet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gruppledare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inom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algoritmutveckling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Syntronic</a:t>
            </a:r>
            <a:r>
              <a:rPr lang="en-GB" sz="2000" dirty="0">
                <a:solidFill>
                  <a:schemeClr val="bg1"/>
                </a:solidFill>
              </a:rPr>
              <a:t> 2016-2019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Konsult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Chief Scientist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Smartr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2019-2020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Systemingengör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Saab sedan 3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månader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</a:p>
          <a:p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0" y="2205616"/>
            <a:ext cx="5318812" cy="299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5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</a:t>
            </a:r>
            <a:r>
              <a:rPr lang="en-US" dirty="0" err="1"/>
              <a:t>bakgrund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5275217" cy="4060825"/>
          </a:xfrm>
        </p:spPr>
        <p:txBody>
          <a:bodyPr>
            <a:normAutofit/>
          </a:bodyPr>
          <a:lstStyle/>
          <a:p>
            <a:pPr lvl="0"/>
            <a:r>
              <a:rPr lang="en-GB" sz="2000" dirty="0" err="1">
                <a:solidFill>
                  <a:schemeClr val="bg1"/>
                </a:solidFill>
              </a:rPr>
              <a:t>Utbildning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akademi</a:t>
            </a: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Civilingengör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</a:t>
            </a:r>
            <a:r>
              <a:rPr lang="en-GB" sz="2000" dirty="0">
                <a:solidFill>
                  <a:schemeClr val="bg1"/>
                </a:solidFill>
              </a:rPr>
              <a:t> Automation &amp; </a:t>
            </a:r>
            <a:r>
              <a:rPr lang="en-GB" sz="2000" dirty="0" err="1">
                <a:solidFill>
                  <a:schemeClr val="bg1"/>
                </a:solidFill>
              </a:rPr>
              <a:t>Mekatronik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från</a:t>
            </a:r>
            <a:r>
              <a:rPr lang="en-GB" sz="2000" dirty="0">
                <a:solidFill>
                  <a:schemeClr val="bg1"/>
                </a:solidFill>
              </a:rPr>
              <a:t> Chalmers, </a:t>
            </a:r>
            <a:r>
              <a:rPr lang="en-GB" sz="2000" dirty="0" err="1">
                <a:solidFill>
                  <a:schemeClr val="bg1"/>
                </a:solidFill>
              </a:rPr>
              <a:t>inriktning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teknisk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matematik</a:t>
            </a:r>
            <a:r>
              <a:rPr lang="en-GB" sz="2000" dirty="0">
                <a:solidFill>
                  <a:schemeClr val="bg1"/>
                </a:solidFill>
              </a:rPr>
              <a:t>. 2003-2008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Doktorand i matematik på Chalmers 2009-2015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Postdok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TU-Berlin 2015-1016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20%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Chalmers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och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handledare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AI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doktorand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från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2020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13417" y="1673224"/>
            <a:ext cx="5275217" cy="4060825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</a:rPr>
              <a:t>Näringslivet</a:t>
            </a: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gruppledare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inom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algoritmutveckling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Syntronic</a:t>
            </a:r>
            <a:r>
              <a:rPr lang="en-GB" sz="2000" dirty="0">
                <a:solidFill>
                  <a:schemeClr val="bg1"/>
                </a:solidFill>
              </a:rPr>
              <a:t> 2016-2019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bg1"/>
                </a:solidFill>
              </a:rPr>
              <a:t>Konsult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och</a:t>
            </a:r>
            <a:r>
              <a:rPr lang="en-GB" sz="2000" dirty="0">
                <a:solidFill>
                  <a:schemeClr val="bg1"/>
                </a:solidFill>
              </a:rPr>
              <a:t> Chief Scientist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Smartr</a:t>
            </a:r>
            <a:r>
              <a:rPr lang="en-GB" sz="2000" dirty="0">
                <a:solidFill>
                  <a:schemeClr val="bg1"/>
                </a:solidFill>
              </a:rPr>
              <a:t> 2019-2020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Systemingengör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på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Saab sedan 3 </a:t>
            </a:r>
            <a:r>
              <a:rPr lang="en-GB" sz="2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månader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60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AB_ppt_template_NEW">
  <a:themeElements>
    <a:clrScheme name="Saab CVI">
      <a:dk1>
        <a:sysClr val="windowText" lastClr="000000"/>
      </a:dk1>
      <a:lt1>
        <a:sysClr val="window" lastClr="FFFFFF"/>
      </a:lt1>
      <a:dk2>
        <a:srgbClr val="373737"/>
      </a:dk2>
      <a:lt2>
        <a:srgbClr val="E1E1DC"/>
      </a:lt2>
      <a:accent1>
        <a:srgbClr val="373737"/>
      </a:accent1>
      <a:accent2>
        <a:srgbClr val="E1E1DC"/>
      </a:accent2>
      <a:accent3>
        <a:srgbClr val="FAB900"/>
      </a:accent3>
      <a:accent4>
        <a:srgbClr val="BEAF96"/>
      </a:accent4>
      <a:accent5>
        <a:srgbClr val="00508C"/>
      </a:accent5>
      <a:accent6>
        <a:srgbClr val="E614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lnSpc>
            <a:spcPct val="100000"/>
          </a:lnSpc>
          <a:spcBef>
            <a:spcPts val="0"/>
          </a:spcBef>
          <a:defRPr sz="14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AB_ppt_temp_FM" id="{7D3801D9-1FA4-294B-BDCA-E68905088579}" vid="{CADEC140-FEFE-EE4C-92AA-14AE3466B3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abTaxonomyDefenceSecrecyNote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CLASSIFIED</TermName>
          <TermId xmlns="http://schemas.microsoft.com/office/infopath/2007/PartnerControls">d99514ea-813f-453b-8e43-7a01c852db06</TermId>
        </TermInfo>
      </Terms>
    </SaabTaxonomyDefenceSecrecyNote>
    <SaabTaxonomyIssuerNote xmlns="http://schemas.microsoft.com/sharepoint/v3">
      <Terms xmlns="http://schemas.microsoft.com/office/infopath/2007/PartnerControls"/>
    </SaabTaxonomyIssuerNote>
    <SaabTaxonomyInformationClassNote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COMPANY RESTRICTED</TermName>
          <TermId xmlns="http://schemas.microsoft.com/office/infopath/2007/PartnerControls">de36ffdb-4dae-4e03-b25f-4dae654fd42b</TermId>
        </TermInfo>
      </Terms>
    </SaabTaxonomyInformationClassNote>
    <PublishingStartDate xmlns="http://schemas.microsoft.com/sharepoint/v3" xsi:nil="true"/>
    <PublishingExpirationDate xmlns="http://schemas.microsoft.com/sharepoint/v3" xsi:nil="true"/>
    <SaabTaxonomyExportControlNote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EXPORT CONTROLLED</TermName>
          <TermId xmlns="http://schemas.microsoft.com/office/infopath/2007/PartnerControls">3a4bac3a-4d80-409c-ac03-aa1b33c1fbe3</TermId>
        </TermInfo>
      </Terms>
    </SaabTaxonomyExportControlNote>
    <TaxCatchAll xmlns="e66eac70-bf22-48ad-a095-d9dd009a00bc">
      <Value>304</Value>
      <Value>11</Value>
      <Value>3</Value>
      <Value>2</Value>
    </TaxCatchAll>
    <TaxKeywordTaxHTField xmlns="e66eac70-bf22-48ad-a095-d9dd009a00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Surveillance</TermName>
          <TermId xmlns="http://schemas.microsoft.com/office/infopath/2007/PartnerControls">7180fcf3-f87b-439e-a9cf-7a39043acaa7</TermId>
        </TermInfo>
      </Terms>
    </TaxKeywordTaxHTField>
    <SaabTaxonomyTopicNote xmlns="http://schemas.microsoft.com/sharepoint/v3">
      <Terms xmlns="http://schemas.microsoft.com/office/infopath/2007/PartnerControls"/>
    </SaabTaxonomyTopicNo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AAB Document" ma:contentTypeID="0x010100D42E8FE5294D45F4ACA9026055D1508C00F3BDD6335BA4E949A3459DA923DAAEA3" ma:contentTypeVersion="8" ma:contentTypeDescription="SAAB Document" ma:contentTypeScope="" ma:versionID="814993ee25e5497725a7197b0822a30c">
  <xsd:schema xmlns:xsd="http://www.w3.org/2001/XMLSchema" xmlns:xs="http://www.w3.org/2001/XMLSchema" xmlns:p="http://schemas.microsoft.com/office/2006/metadata/properties" xmlns:ns1="http://schemas.microsoft.com/sharepoint/v3" xmlns:ns2="e66eac70-bf22-48ad-a095-d9dd009a00bc" xmlns:ns3="e5d02856-33f6-43a2-b503-327355f04798" targetNamespace="http://schemas.microsoft.com/office/2006/metadata/properties" ma:root="true" ma:fieldsID="4cd98a2f2586d98072a6a1b2b4628dc9" ns1:_="" ns2:_="" ns3:_="">
    <xsd:import namespace="http://schemas.microsoft.com/sharepoint/v3"/>
    <xsd:import namespace="e66eac70-bf22-48ad-a095-d9dd009a00bc"/>
    <xsd:import namespace="e5d02856-33f6-43a2-b503-327355f04798"/>
    <xsd:element name="properties">
      <xsd:complexType>
        <xsd:sequence>
          <xsd:element name="documentManagement">
            <xsd:complexType>
              <xsd:all>
                <xsd:element ref="ns1:SaabTaxonomyInformationClassNote" minOccurs="0"/>
                <xsd:element ref="ns1:SaabTaxonomyDefenceSecrecyNote" minOccurs="0"/>
                <xsd:element ref="ns1:SaabTaxonomyExportControlNote" minOccurs="0"/>
                <xsd:element ref="ns2:TaxKeywordTaxHTField" minOccurs="0"/>
                <xsd:element ref="ns1:SaabTaxonomyIssuerNote" minOccurs="0"/>
                <xsd:element ref="ns1:SaabTaxonomyTopicNote" minOccurs="0"/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aabTaxonomyInformationClassNote" ma:index="9" ma:taxonomy="true" ma:internalName="SaabTaxonomyInformationClassNote" ma:taxonomyFieldName="SaabTaxonomyInformationClass" ma:displayName="Information Class" ma:default="11;#COMPANY RESTRICTED|de36ffdb-4dae-4e03-b25f-4dae654fd42b" ma:fieldId="{ae7a0581-11bf-41c8-8231-cd5f6a427e6d}" ma:sspId="0ba22473-0346-4d19-986d-d52b88b77ae4" ma:termSetId="8f7922ff-7d3c-4965-b244-0dcde181f95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abTaxonomyDefenceSecrecyNote" ma:index="11" ma:taxonomy="true" ma:internalName="SaabTaxonomyDefenceSecrecyNote" ma:taxonomyFieldName="SaabTaxonomyDefenceSecrecy" ma:displayName="Defence Secrecy" ma:default="2;#UNCLASSIFIED|d99514ea-813f-453b-8e43-7a01c852db06" ma:fieldId="{0b0b6a92-6908-4082-8140-d308f738f7e5}" ma:sspId="0ba22473-0346-4d19-986d-d52b88b77ae4" ma:termSetId="1a66109d-dc4f-428c-aed9-c3b33f6680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abTaxonomyExportControlNote" ma:index="13" ma:taxonomy="true" ma:internalName="SaabTaxonomyExportControlNote" ma:taxonomyFieldName="SaabTaxonomyExportControl" ma:displayName="Export Control" ma:default="3;#NOT EXPORT CONTROLLED|3a4bac3a-4d80-409c-ac03-aa1b33c1fbe3" ma:fieldId="{faa05d14-31b3-49e0-b100-c1b57218d4b3}" ma:sspId="0ba22473-0346-4d19-986d-d52b88b77ae4" ma:termSetId="116e78c3-20a0-4d83-b907-1a495d5053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abTaxonomyIssuerNote" ma:index="17" nillable="true" ma:taxonomy="true" ma:internalName="SaabTaxonomyIssuerNote" ma:taxonomyFieldName="SaabTaxonomyIssuer" ma:displayName="Issuer" ma:fieldId="{74fdff64-6ca4-4075-858a-b683909f5431}" ma:sspId="0ba22473-0346-4d19-986d-d52b88b77ae4" ma:termSetId="12e6ee8a-542f-458d-8059-3c1b1a43f9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abTaxonomyTopicNote" ma:index="19" nillable="true" ma:taxonomy="true" ma:internalName="SaabTaxonomyTopicNote" ma:taxonomyFieldName="SaabTaxonomyTopic" ma:displayName="Topic" ma:fieldId="{b3007715-fe25-4e3a-b2a2-92845fe2cd37}" ma:taxonomyMulti="true" ma:sspId="0ba22473-0346-4d19-986d-d52b88b77ae4" ma:termSetId="79d90b7c-7843-412d-935b-195b88b804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shingStartDate" ma:index="22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23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eac70-bf22-48ad-a095-d9dd009a00b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0ba22473-0346-4d19-986d-d52b88b77ae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description="" ma:hidden="true" ma:list="{c8d6d94c-669e-46f3-8af1-e9e6610fd9cf}" ma:internalName="TaxCatchAll" ma:showField="CatchAllData" ma:web="e66eac70-bf22-48ad-a095-d9dd009a0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description="" ma:hidden="true" ma:list="{c8d6d94c-669e-46f3-8af1-e9e6610fd9cf}" ma:internalName="TaxCatchAllLabel" ma:readOnly="true" ma:showField="CatchAllDataLabel" ma:web="e66eac70-bf22-48ad-a095-d9dd009a0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d02856-33f6-43a2-b503-327355f04798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FE01AC-F978-4534-9515-2594DD111CD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5d02856-33f6-43a2-b503-327355f04798"/>
    <ds:schemaRef ds:uri="http://schemas.microsoft.com/sharepoint/v3"/>
    <ds:schemaRef ds:uri="e66eac70-bf22-48ad-a095-d9dd009a00b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0C9B256-D311-4E9F-9891-F04B7841A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66eac70-bf22-48ad-a095-d9dd009a00bc"/>
    <ds:schemaRef ds:uri="e5d02856-33f6-43a2-b503-327355f047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F8CC32-B090-4238-973A-25CD4577F8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SAAB_ppt_template_NEW</Template>
  <TotalTime>7343</TotalTime>
  <Words>1012</Words>
  <Application>Microsoft Office PowerPoint</Application>
  <PresentationFormat>Widescreen</PresentationFormat>
  <Paragraphs>244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Helvetica</vt:lpstr>
      <vt:lpstr>SAAB_ppt_template_NEW</vt:lpstr>
      <vt:lpstr>PowerPoint Presentation</vt:lpstr>
      <vt:lpstr>Min bakgrund</vt:lpstr>
      <vt:lpstr>Min bakgrund</vt:lpstr>
      <vt:lpstr>Min bakgrund</vt:lpstr>
      <vt:lpstr>Min bakgrund</vt:lpstr>
      <vt:lpstr>Min bakgrund</vt:lpstr>
      <vt:lpstr>Min bakgrund</vt:lpstr>
      <vt:lpstr>Min bakgrund</vt:lpstr>
      <vt:lpstr>Min bakgrund</vt:lpstr>
      <vt:lpstr>Min bakgrund</vt:lpstr>
      <vt:lpstr>Min bakgrund</vt:lpstr>
      <vt:lpstr>Min bakgrund</vt:lpstr>
      <vt:lpstr>Min bakgrund</vt:lpstr>
      <vt:lpstr>AI på Saab – adaptiv belysing</vt:lpstr>
      <vt:lpstr>AI på Saab – adaptiv belysing</vt:lpstr>
      <vt:lpstr>AI på Saab – adaptiv belysing</vt:lpstr>
      <vt:lpstr>AI på Saab – adaptiv belysing</vt:lpstr>
      <vt:lpstr>AI på Saab – adaptiv belysing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Surveillance presentation</dc:title>
  <dc:creator>Anneli Sundin</dc:creator>
  <cp:keywords>Surveillance</cp:keywords>
  <cp:lastModifiedBy>Johan Jonasson</cp:lastModifiedBy>
  <cp:revision>294</cp:revision>
  <dcterms:created xsi:type="dcterms:W3CDTF">2018-08-21T07:53:51Z</dcterms:created>
  <dcterms:modified xsi:type="dcterms:W3CDTF">2020-11-03T14:23:46Z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aabTaxonomyInformationClass">
    <vt:lpwstr>11;#COMPANY RESTRICTED|de36ffdb-4dae-4e03-b25f-4dae654fd42b</vt:lpwstr>
  </property>
  <property fmtid="{D5CDD505-2E9C-101B-9397-08002B2CF9AE}" pid="3" name="TaxKeyword">
    <vt:lpwstr>304;#Surveillance|7180fcf3-f87b-439e-a9cf-7a39043acaa7</vt:lpwstr>
  </property>
  <property fmtid="{D5CDD505-2E9C-101B-9397-08002B2CF9AE}" pid="4" name="SaabTaxonomyDefenceSecrecy">
    <vt:lpwstr>2;#NOT CLASSIFIED|d99514ea-813f-453b-8e43-7a01c852db06</vt:lpwstr>
  </property>
  <property fmtid="{D5CDD505-2E9C-101B-9397-08002B2CF9AE}" pid="5" name="ContentTypeId">
    <vt:lpwstr>0x010100D42E8FE5294D45F4ACA9026055D1508C00F3BDD6335BA4E949A3459DA923DAAEA3</vt:lpwstr>
  </property>
  <property fmtid="{D5CDD505-2E9C-101B-9397-08002B2CF9AE}" pid="6" name="SaabTaxonomyExportControl">
    <vt:lpwstr>3;#NOT EXPORT CONTROLLED|3a4bac3a-4d80-409c-ac03-aa1b33c1fbe3</vt:lpwstr>
  </property>
  <property fmtid="{D5CDD505-2E9C-101B-9397-08002B2CF9AE}" pid="7" name="SaabTaxonomyTopic">
    <vt:lpwstr/>
  </property>
  <property fmtid="{D5CDD505-2E9C-101B-9397-08002B2CF9AE}" pid="8" name="SaabTaxonomyIssuer">
    <vt:lpwstr/>
  </property>
</Properties>
</file>