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62" r:id="rId5"/>
    <p:sldMasterId id="2147483674" r:id="rId6"/>
  </p:sldMasterIdLst>
  <p:notesMasterIdLst>
    <p:notesMasterId r:id="rId24"/>
  </p:notesMasterIdLst>
  <p:sldIdLst>
    <p:sldId id="274" r:id="rId7"/>
    <p:sldId id="276" r:id="rId8"/>
    <p:sldId id="288" r:id="rId9"/>
    <p:sldId id="289" r:id="rId10"/>
    <p:sldId id="279" r:id="rId11"/>
    <p:sldId id="278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58" r:id="rId21"/>
    <p:sldId id="290" r:id="rId22"/>
    <p:sldId id="291" r:id="rId23"/>
  </p:sldIdLst>
  <p:sldSz cx="12192000" cy="6858000"/>
  <p:notesSz cx="6858000" cy="9144000"/>
  <p:embeddedFontLst>
    <p:embeddedFont>
      <p:font typeface="Cairo" panose="020B0604020202020204" charset="-78"/>
      <p:regular r:id="rId25"/>
      <p:bold r:id="rId26"/>
    </p:embeddedFont>
    <p:embeddedFont>
      <p:font typeface="Cairo SemiBold" panose="00000700000000000000" charset="-78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FF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4" autoAdjust="0"/>
    <p:restoredTop sz="94660"/>
  </p:normalViewPr>
  <p:slideViewPr>
    <p:cSldViewPr snapToGrid="0" showGuides="1">
      <p:cViewPr varScale="1">
        <p:scale>
          <a:sx n="119" d="100"/>
          <a:sy n="119" d="100"/>
        </p:scale>
        <p:origin x="21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95490-930A-4A58-8E0B-4C30E2A0A9A9}" type="datetimeFigureOut">
              <a:rPr lang="en-GB" smtClean="0"/>
              <a:t>03/11/2020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87823-48B2-41AA-8CF8-B7289F9F31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214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196A99-2F47-44B5-BF6A-1EB8320A0F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1787" y="2757942"/>
            <a:ext cx="6448426" cy="1342116"/>
          </a:xfrm>
        </p:spPr>
        <p:txBody>
          <a:bodyPr wrap="square" anchor="b">
            <a:noAutofit/>
          </a:bodyPr>
          <a:lstStyle>
            <a:lvl1pPr algn="ctr">
              <a:defRPr sz="60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784947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A3B74F9C-8E7C-4B1B-9DE9-48799CBF43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buNone/>
              <a:defRPr/>
            </a:lvl1pPr>
          </a:lstStyle>
          <a:p>
            <a:endParaRPr lang="sv-SE" dirty="0"/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7649463C-C3A1-4973-B577-237EAFB367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2766217"/>
            <a:ext cx="11473200" cy="1342800"/>
          </a:xfrm>
        </p:spPr>
        <p:txBody>
          <a:bodyPr>
            <a:noAutofit/>
          </a:bodyPr>
          <a:lstStyle>
            <a:lvl1pPr algn="ctr">
              <a:defRPr sz="3200" kern="0" cap="all" spc="2400" baseline="0"/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3226318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objekt 21">
            <a:extLst>
              <a:ext uri="{FF2B5EF4-FFF2-40B4-BE49-F238E27FC236}">
                <a16:creationId xmlns:a16="http://schemas.microsoft.com/office/drawing/2014/main" id="{AA522A19-AF11-4C99-BCD4-E407DE4CFF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026" y="0"/>
            <a:ext cx="9920974" cy="6858000"/>
          </a:xfrm>
          <a:prstGeom prst="rect">
            <a:avLst/>
          </a:prstGeom>
        </p:spPr>
      </p:pic>
      <p:sp>
        <p:nvSpPr>
          <p:cNvPr id="23" name="Rektangel 22">
            <a:extLst>
              <a:ext uri="{FF2B5EF4-FFF2-40B4-BE49-F238E27FC236}">
                <a16:creationId xmlns:a16="http://schemas.microsoft.com/office/drawing/2014/main" id="{4F5F2975-FCCF-439F-ABA6-D54E7DF85928}"/>
              </a:ext>
            </a:extLst>
          </p:cNvPr>
          <p:cNvSpPr/>
          <p:nvPr userDrawn="1"/>
        </p:nvSpPr>
        <p:spPr>
          <a:xfrm>
            <a:off x="1759654" y="0"/>
            <a:ext cx="3790542" cy="6858000"/>
          </a:xfrm>
          <a:prstGeom prst="rect">
            <a:avLst/>
          </a:prstGeom>
          <a:gradFill>
            <a:gsLst>
              <a:gs pos="100000">
                <a:schemeClr val="tx1">
                  <a:lumMod val="75000"/>
                  <a:alpha val="0"/>
                </a:schemeClr>
              </a:gs>
              <a:gs pos="99000">
                <a:schemeClr val="bg1">
                  <a:lumMod val="0"/>
                  <a:lumOff val="100000"/>
                  <a:alpha val="0"/>
                </a:schemeClr>
              </a:gs>
              <a:gs pos="42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ysClr val="windowText" lastClr="000000"/>
              </a:solidFill>
            </a:endParaRP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5685008D-55DB-4E5C-B8E7-DD81042688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3260" y="2013887"/>
            <a:ext cx="3790542" cy="717264"/>
          </a:xfrm>
        </p:spPr>
        <p:txBody>
          <a:bodyPr anchor="ctr" anchorCtr="0"/>
          <a:lstStyle>
            <a:lvl1pPr marL="0">
              <a:buNone/>
              <a:defRPr sz="2400"/>
            </a:lvl1pPr>
            <a:lvl2pPr>
              <a:buNone/>
              <a:defRPr sz="3500"/>
            </a:lvl2pPr>
            <a:lvl3pPr>
              <a:buNone/>
              <a:defRPr sz="3500"/>
            </a:lvl3pPr>
            <a:lvl4pPr>
              <a:buNone/>
              <a:defRPr sz="3500"/>
            </a:lvl4pPr>
            <a:lvl5pPr>
              <a:buNone/>
              <a:defRPr sz="3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0" name="Platshållare för text 8">
            <a:extLst>
              <a:ext uri="{FF2B5EF4-FFF2-40B4-BE49-F238E27FC236}">
                <a16:creationId xmlns:a16="http://schemas.microsoft.com/office/drawing/2014/main" id="{F89E0CF7-EBE3-48F4-A93A-889BC73915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73262" y="2940844"/>
            <a:ext cx="3790542" cy="717264"/>
          </a:xfrm>
        </p:spPr>
        <p:txBody>
          <a:bodyPr anchor="ctr" anchorCtr="0"/>
          <a:lstStyle>
            <a:lvl1pPr marL="0">
              <a:buNone/>
              <a:defRPr sz="2400"/>
            </a:lvl1pPr>
            <a:lvl2pPr>
              <a:buNone/>
              <a:defRPr sz="3500"/>
            </a:lvl2pPr>
            <a:lvl3pPr>
              <a:buNone/>
              <a:defRPr sz="3500"/>
            </a:lvl3pPr>
            <a:lvl4pPr>
              <a:buNone/>
              <a:defRPr sz="3500"/>
            </a:lvl4pPr>
            <a:lvl5pPr>
              <a:buNone/>
              <a:defRPr sz="3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1" name="Platshållare för text 8">
            <a:extLst>
              <a:ext uri="{FF2B5EF4-FFF2-40B4-BE49-F238E27FC236}">
                <a16:creationId xmlns:a16="http://schemas.microsoft.com/office/drawing/2014/main" id="{F9E6B1CF-E248-452D-8E09-BCB2F33FF0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3260" y="3855101"/>
            <a:ext cx="3790542" cy="717264"/>
          </a:xfrm>
        </p:spPr>
        <p:txBody>
          <a:bodyPr anchor="ctr" anchorCtr="0"/>
          <a:lstStyle>
            <a:lvl1pPr marL="0">
              <a:buNone/>
              <a:defRPr sz="2400"/>
            </a:lvl1pPr>
            <a:lvl2pPr>
              <a:buNone/>
              <a:defRPr sz="3500"/>
            </a:lvl2pPr>
            <a:lvl3pPr>
              <a:buNone/>
              <a:defRPr sz="3500"/>
            </a:lvl3pPr>
            <a:lvl4pPr>
              <a:buNone/>
              <a:defRPr sz="3500"/>
            </a:lvl4pPr>
            <a:lvl5pPr>
              <a:buNone/>
              <a:defRPr sz="3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2" name="Platshållare för text 8">
            <a:extLst>
              <a:ext uri="{FF2B5EF4-FFF2-40B4-BE49-F238E27FC236}">
                <a16:creationId xmlns:a16="http://schemas.microsoft.com/office/drawing/2014/main" id="{56655D17-4CB6-4A75-8793-0C082861F1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3260" y="4807458"/>
            <a:ext cx="3790542" cy="717264"/>
          </a:xfrm>
        </p:spPr>
        <p:txBody>
          <a:bodyPr anchor="ctr" anchorCtr="0"/>
          <a:lstStyle>
            <a:lvl1pPr marL="0">
              <a:buNone/>
              <a:defRPr sz="2400"/>
            </a:lvl1pPr>
            <a:lvl2pPr>
              <a:buNone/>
              <a:defRPr sz="3500"/>
            </a:lvl2pPr>
            <a:lvl3pPr>
              <a:buNone/>
              <a:defRPr sz="3500"/>
            </a:lvl3pPr>
            <a:lvl4pPr>
              <a:buNone/>
              <a:defRPr sz="3500"/>
            </a:lvl4pPr>
            <a:lvl5pPr>
              <a:buNone/>
              <a:defRPr sz="3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75BD90A-ED66-492B-A276-9C24B49E30E4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227013" y="159643"/>
            <a:ext cx="11400704" cy="867774"/>
          </a:xfrm>
        </p:spPr>
        <p:txBody>
          <a:bodyPr/>
          <a:lstStyle>
            <a:lvl1pPr>
              <a:defRPr sz="4400">
                <a:latin typeface="+mn-lt"/>
                <a:cs typeface="Cairo SemiBold" panose="00000700000000000000" pitchFamily="2" charset="-78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A94352F4-C34C-4F94-AD9C-41010A3763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23380" y="6388100"/>
            <a:ext cx="2844000" cy="256750"/>
          </a:xfrm>
        </p:spPr>
        <p:txBody>
          <a:bodyPr lIns="72000" tIns="72000" anchor="ctr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0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/>
              <a:t>2020-10-30</a:t>
            </a:r>
          </a:p>
        </p:txBody>
      </p:sp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23623DDB-7160-4B12-8CC0-AFD746CD7E5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49799" y="6388100"/>
            <a:ext cx="3096000" cy="256750"/>
          </a:xfrm>
        </p:spPr>
        <p:txBody>
          <a:bodyPr lIns="72000" tIns="72000" anchor="ctr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0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/>
              <a:t>Ground </a:t>
            </a:r>
            <a:r>
              <a:rPr lang="sv-SE" dirty="0" err="1"/>
              <a:t>truth</a:t>
            </a:r>
            <a:r>
              <a:rPr lang="sv-SE" dirty="0"/>
              <a:t> </a:t>
            </a:r>
            <a:r>
              <a:rPr lang="sv-SE" dirty="0" err="1"/>
              <a:t>tools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10532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E24BF56-7B4C-45B8-A67A-5FB2327AF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8993549D-5CC4-4176-9384-9BD1D4FF4D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23380" y="6388100"/>
            <a:ext cx="2844000" cy="256750"/>
          </a:xfrm>
        </p:spPr>
        <p:txBody>
          <a:bodyPr lIns="72000" tIns="72000" anchor="ctr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0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/>
              <a:t>2020-10-30</a:t>
            </a:r>
          </a:p>
        </p:txBody>
      </p:sp>
      <p:sp>
        <p:nvSpPr>
          <p:cNvPr id="6" name="Platshållare för text 3">
            <a:extLst>
              <a:ext uri="{FF2B5EF4-FFF2-40B4-BE49-F238E27FC236}">
                <a16:creationId xmlns:a16="http://schemas.microsoft.com/office/drawing/2014/main" id="{67FB2511-80E1-4EFF-A544-306618CC972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49799" y="6388100"/>
            <a:ext cx="3096000" cy="256750"/>
          </a:xfrm>
        </p:spPr>
        <p:txBody>
          <a:bodyPr lIns="72000" tIns="72000" anchor="ctr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0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/>
              <a:t>Ground </a:t>
            </a:r>
            <a:r>
              <a:rPr lang="sv-SE" dirty="0" err="1"/>
              <a:t>truth</a:t>
            </a:r>
            <a:r>
              <a:rPr lang="sv-SE" dirty="0"/>
              <a:t> </a:t>
            </a:r>
            <a:r>
              <a:rPr lang="sv-SE" dirty="0" err="1"/>
              <a:t>tools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15602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E24BF56-7B4C-45B8-A67A-5FB2327AF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2413656"/>
            <a:ext cx="11638800" cy="848209"/>
          </a:xfrm>
        </p:spPr>
        <p:txBody>
          <a:bodyPr>
            <a:noAutofit/>
          </a:bodyPr>
          <a:lstStyle>
            <a:lvl1pPr algn="ctr">
              <a:defRPr sz="350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9C5B2B9-CA33-44A4-B484-8680ED8C4C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699" y="3404824"/>
            <a:ext cx="11638800" cy="2818176"/>
          </a:xfrm>
        </p:spPr>
        <p:txBody>
          <a:bodyPr anchor="t" anchorCtr="0">
            <a:noAutofit/>
          </a:bodyPr>
          <a:lstStyle>
            <a:lvl1pPr algn="ctr">
              <a:buNone/>
              <a:defRPr sz="2400" kern="0" spc="2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9A4C08B9-337F-4D17-9DBB-B1386C62F447}"/>
              </a:ext>
            </a:extLst>
          </p:cNvPr>
          <p:cNvCxnSpPr>
            <a:cxnSpLocks/>
          </p:cNvCxnSpPr>
          <p:nvPr userDrawn="1"/>
        </p:nvCxnSpPr>
        <p:spPr>
          <a:xfrm>
            <a:off x="1413830" y="2226784"/>
            <a:ext cx="9364337" cy="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ruta 9">
            <a:extLst>
              <a:ext uri="{FF2B5EF4-FFF2-40B4-BE49-F238E27FC236}">
                <a16:creationId xmlns:a16="http://schemas.microsoft.com/office/drawing/2014/main" id="{BB091CD8-4733-467A-B93A-1ACA5F3DA6FC}"/>
              </a:ext>
            </a:extLst>
          </p:cNvPr>
          <p:cNvSpPr txBox="1"/>
          <p:nvPr userDrawn="1"/>
        </p:nvSpPr>
        <p:spPr>
          <a:xfrm>
            <a:off x="4441633" y="1783740"/>
            <a:ext cx="3323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kern="0" cap="all" spc="770" baseline="0" dirty="0" err="1">
                <a:latin typeface="Cairo SemiBold" panose="00000700000000000000" pitchFamily="2" charset="-78"/>
                <a:cs typeface="Cairo SemiBold" panose="00000700000000000000" pitchFamily="2" charset="-78"/>
              </a:rPr>
              <a:t>Our</a:t>
            </a:r>
            <a:r>
              <a:rPr lang="sv-SE" sz="2000" kern="0" cap="all" spc="770" baseline="0" dirty="0">
                <a:latin typeface="Cairo SemiBold" panose="00000700000000000000" pitchFamily="2" charset="-78"/>
                <a:cs typeface="Cairo SemiBold" panose="00000700000000000000" pitchFamily="2" charset="-78"/>
              </a:rPr>
              <a:t> </a:t>
            </a:r>
            <a:r>
              <a:rPr lang="sv-SE" sz="2000" kern="0" cap="all" spc="770" baseline="0" dirty="0" err="1">
                <a:latin typeface="Cairo SemiBold" panose="00000700000000000000" pitchFamily="2" charset="-78"/>
                <a:cs typeface="Cairo SemiBold" panose="00000700000000000000" pitchFamily="2" charset="-78"/>
              </a:rPr>
              <a:t>values</a:t>
            </a:r>
            <a:endParaRPr lang="sv-SE" sz="2000" kern="0" cap="all" spc="770" baseline="0" dirty="0">
              <a:latin typeface="Cairo SemiBold" panose="00000700000000000000" pitchFamily="2" charset="-78"/>
              <a:cs typeface="Cairo SemiBold" panose="00000700000000000000" pitchFamily="2" charset="-78"/>
            </a:endParaRPr>
          </a:p>
        </p:txBody>
      </p:sp>
      <p:pic>
        <p:nvPicPr>
          <p:cNvPr id="13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F10EA6FC-A4D5-40FA-BA98-860CEEFF93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84"/>
          <a:stretch/>
        </p:blipFill>
        <p:spPr>
          <a:xfrm>
            <a:off x="5252044" y="175192"/>
            <a:ext cx="1728000" cy="1361354"/>
          </a:xfrm>
          <a:prstGeom prst="rect">
            <a:avLst/>
          </a:prstGeom>
        </p:spPr>
      </p:pic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7CFA5BDE-870E-46B0-955B-84577F5104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2880" y="149793"/>
            <a:ext cx="3939220" cy="243908"/>
          </a:xfrm>
        </p:spPr>
        <p:txBody>
          <a:bodyPr lIns="72000" tIns="36000" anchor="t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5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11" name="Platshållare för text 3">
            <a:extLst>
              <a:ext uri="{FF2B5EF4-FFF2-40B4-BE49-F238E27FC236}">
                <a16:creationId xmlns:a16="http://schemas.microsoft.com/office/drawing/2014/main" id="{5E2BD367-E088-49D4-A353-9018EB89B43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23380" y="6388100"/>
            <a:ext cx="2844000" cy="256750"/>
          </a:xfrm>
        </p:spPr>
        <p:txBody>
          <a:bodyPr lIns="72000" tIns="72000" anchor="ctr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0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12" name="Platshållare för text 3">
            <a:extLst>
              <a:ext uri="{FF2B5EF4-FFF2-40B4-BE49-F238E27FC236}">
                <a16:creationId xmlns:a16="http://schemas.microsoft.com/office/drawing/2014/main" id="{7438BEE7-EF91-4A24-9AD6-B865C17BE6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9799" y="6388100"/>
            <a:ext cx="3096000" cy="256750"/>
          </a:xfrm>
        </p:spPr>
        <p:txBody>
          <a:bodyPr lIns="72000" tIns="72000" anchor="ctr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0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76937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9C5B2B9-CA33-44A4-B484-8680ED8C4C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9378" y="3759200"/>
            <a:ext cx="3348000" cy="2463800"/>
          </a:xfrm>
        </p:spPr>
        <p:txBody>
          <a:bodyPr lIns="0" anchor="t" anchorCtr="0">
            <a:noAutofit/>
          </a:bodyPr>
          <a:lstStyle>
            <a:lvl1pPr marL="0" indent="0" algn="ctr">
              <a:spcBef>
                <a:spcPts val="200"/>
              </a:spcBef>
              <a:spcAft>
                <a:spcPts val="200"/>
              </a:spcAft>
              <a:buNone/>
              <a:defRPr sz="2000" kern="0" spc="2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9A4C08B9-337F-4D17-9DBB-B1386C62F447}"/>
              </a:ext>
            </a:extLst>
          </p:cNvPr>
          <p:cNvCxnSpPr>
            <a:cxnSpLocks/>
          </p:cNvCxnSpPr>
          <p:nvPr userDrawn="1"/>
        </p:nvCxnSpPr>
        <p:spPr>
          <a:xfrm>
            <a:off x="1413830" y="2226784"/>
            <a:ext cx="9364337" cy="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F10EA6FC-A4D5-40FA-BA98-860CEEFF93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84"/>
          <a:stretch/>
        </p:blipFill>
        <p:spPr>
          <a:xfrm>
            <a:off x="5252044" y="175192"/>
            <a:ext cx="1728000" cy="1361354"/>
          </a:xfrm>
          <a:prstGeom prst="rect">
            <a:avLst/>
          </a:prstGeom>
        </p:spPr>
      </p:pic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9D6AE11D-5F3C-4B5A-9EFE-9AAAB345D5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5715" y="3759200"/>
            <a:ext cx="3348000" cy="2463800"/>
          </a:xfrm>
        </p:spPr>
        <p:txBody>
          <a:bodyPr lIns="0" anchor="t" anchorCtr="0">
            <a:noAutofit/>
          </a:bodyPr>
          <a:lstStyle>
            <a:lvl1pPr marL="0" indent="0" algn="ctr">
              <a:spcBef>
                <a:spcPts val="200"/>
              </a:spcBef>
              <a:spcAft>
                <a:spcPts val="200"/>
              </a:spcAft>
              <a:buNone/>
              <a:defRPr sz="2000" kern="0" spc="2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11" name="Platshållare för text 3">
            <a:extLst>
              <a:ext uri="{FF2B5EF4-FFF2-40B4-BE49-F238E27FC236}">
                <a16:creationId xmlns:a16="http://schemas.microsoft.com/office/drawing/2014/main" id="{DEB80F20-B283-4F3F-BC5E-C826DC65CA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02722" y="3745274"/>
            <a:ext cx="3349433" cy="2463801"/>
          </a:xfrm>
        </p:spPr>
        <p:txBody>
          <a:bodyPr lIns="0" anchor="t" anchorCtr="0">
            <a:noAutofit/>
          </a:bodyPr>
          <a:lstStyle>
            <a:lvl1pPr marL="0" indent="0" algn="ctr">
              <a:spcBef>
                <a:spcPts val="200"/>
              </a:spcBef>
              <a:spcAft>
                <a:spcPts val="200"/>
              </a:spcAft>
              <a:buNone/>
              <a:defRPr sz="2000" kern="0" spc="2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12" name="Platshållare för text 3">
            <a:extLst>
              <a:ext uri="{FF2B5EF4-FFF2-40B4-BE49-F238E27FC236}">
                <a16:creationId xmlns:a16="http://schemas.microsoft.com/office/drawing/2014/main" id="{51A97D00-55A7-44CC-9105-CCE4F79C54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9378" y="2389306"/>
            <a:ext cx="3348000" cy="1247949"/>
          </a:xfrm>
        </p:spPr>
        <p:txBody>
          <a:bodyPr lIns="0" tIns="72000" anchor="t" anchorCtr="0">
            <a:noAutofit/>
          </a:bodyPr>
          <a:lstStyle>
            <a:lvl1pPr marL="0" indent="0" algn="ctr">
              <a:spcBef>
                <a:spcPts val="200"/>
              </a:spcBef>
              <a:spcAft>
                <a:spcPts val="200"/>
              </a:spcAft>
              <a:buNone/>
              <a:defRPr sz="3600" kern="0" spc="2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 err="1"/>
              <a:t>Heading</a:t>
            </a:r>
            <a:endParaRPr lang="sv-SE" dirty="0"/>
          </a:p>
        </p:txBody>
      </p:sp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5EA37D66-47E2-4E95-8C60-B9A28DF9B4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42044" y="2389307"/>
            <a:ext cx="3348000" cy="1247948"/>
          </a:xfrm>
        </p:spPr>
        <p:txBody>
          <a:bodyPr lIns="0" tIns="72000" anchor="t" anchorCtr="0">
            <a:noAutofit/>
          </a:bodyPr>
          <a:lstStyle>
            <a:lvl1pPr marL="0" indent="0" algn="ctr">
              <a:spcBef>
                <a:spcPts val="200"/>
              </a:spcBef>
              <a:spcAft>
                <a:spcPts val="200"/>
              </a:spcAft>
              <a:buNone/>
              <a:defRPr sz="3600" kern="0" spc="2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 err="1"/>
              <a:t>Heading</a:t>
            </a:r>
            <a:endParaRPr lang="sv-SE" dirty="0"/>
          </a:p>
        </p:txBody>
      </p:sp>
      <p:sp>
        <p:nvSpPr>
          <p:cNvPr id="15" name="Platshållare för text 3">
            <a:extLst>
              <a:ext uri="{FF2B5EF4-FFF2-40B4-BE49-F238E27FC236}">
                <a16:creationId xmlns:a16="http://schemas.microsoft.com/office/drawing/2014/main" id="{20C66DCE-39BD-4F37-A1CE-4A492AF08A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02722" y="2389306"/>
            <a:ext cx="3348000" cy="1247937"/>
          </a:xfrm>
        </p:spPr>
        <p:txBody>
          <a:bodyPr lIns="0" tIns="72000" anchor="t" anchorCtr="0">
            <a:noAutofit/>
          </a:bodyPr>
          <a:lstStyle>
            <a:lvl1pPr marL="0" indent="0" algn="ctr">
              <a:spcBef>
                <a:spcPts val="200"/>
              </a:spcBef>
              <a:spcAft>
                <a:spcPts val="200"/>
              </a:spcAft>
              <a:buNone/>
              <a:defRPr sz="3600" kern="0" spc="2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 err="1"/>
              <a:t>Heading</a:t>
            </a:r>
            <a:endParaRPr lang="sv-SE" dirty="0"/>
          </a:p>
        </p:txBody>
      </p:sp>
      <p:sp>
        <p:nvSpPr>
          <p:cNvPr id="17" name="Platshållare för text 3">
            <a:extLst>
              <a:ext uri="{FF2B5EF4-FFF2-40B4-BE49-F238E27FC236}">
                <a16:creationId xmlns:a16="http://schemas.microsoft.com/office/drawing/2014/main" id="{3E8789F3-1E32-4097-ABE5-CDC9D2832B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2880" y="149793"/>
            <a:ext cx="3939220" cy="243908"/>
          </a:xfrm>
        </p:spPr>
        <p:txBody>
          <a:bodyPr lIns="72000" tIns="36000" anchor="t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5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18" name="Platshållare för text 3">
            <a:extLst>
              <a:ext uri="{FF2B5EF4-FFF2-40B4-BE49-F238E27FC236}">
                <a16:creationId xmlns:a16="http://schemas.microsoft.com/office/drawing/2014/main" id="{11CB035F-A7DE-42E3-8CB3-EA237A176B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06700" y="1800668"/>
            <a:ext cx="6883400" cy="429627"/>
          </a:xfrm>
        </p:spPr>
        <p:txBody>
          <a:bodyPr lIns="0" anchor="t" anchorCtr="0">
            <a:noAutofit/>
          </a:bodyPr>
          <a:lstStyle>
            <a:lvl1pPr marL="0" indent="0" algn="ctr">
              <a:spcBef>
                <a:spcPts val="200"/>
              </a:spcBef>
              <a:spcAft>
                <a:spcPts val="200"/>
              </a:spcAft>
              <a:buNone/>
              <a:defRPr sz="1600" kern="0" cap="all" spc="33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16" name="Platshållare för text 3">
            <a:extLst>
              <a:ext uri="{FF2B5EF4-FFF2-40B4-BE49-F238E27FC236}">
                <a16:creationId xmlns:a16="http://schemas.microsoft.com/office/drawing/2014/main" id="{1CBD3407-D302-41A1-9420-D1A45A3E95D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23380" y="6388100"/>
            <a:ext cx="2844000" cy="256750"/>
          </a:xfrm>
        </p:spPr>
        <p:txBody>
          <a:bodyPr lIns="72000" tIns="72000" anchor="ctr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0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/>
              <a:t>2020-10-30</a:t>
            </a:r>
          </a:p>
        </p:txBody>
      </p:sp>
      <p:sp>
        <p:nvSpPr>
          <p:cNvPr id="21" name="Platshållare för text 3">
            <a:extLst>
              <a:ext uri="{FF2B5EF4-FFF2-40B4-BE49-F238E27FC236}">
                <a16:creationId xmlns:a16="http://schemas.microsoft.com/office/drawing/2014/main" id="{B400A5B0-64FE-4C21-A378-C5E26A3F8A6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49799" y="6388100"/>
            <a:ext cx="3096000" cy="256750"/>
          </a:xfrm>
        </p:spPr>
        <p:txBody>
          <a:bodyPr lIns="72000" tIns="72000" anchor="ctr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0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/>
              <a:t>Ground </a:t>
            </a:r>
            <a:r>
              <a:rPr lang="sv-SE" dirty="0" err="1"/>
              <a:t>truth</a:t>
            </a:r>
            <a:r>
              <a:rPr lang="sv-SE" dirty="0"/>
              <a:t> </a:t>
            </a:r>
            <a:r>
              <a:rPr lang="sv-SE" dirty="0" err="1"/>
              <a:t>tools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9942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3">
            <a:extLst>
              <a:ext uri="{FF2B5EF4-FFF2-40B4-BE49-F238E27FC236}">
                <a16:creationId xmlns:a16="http://schemas.microsoft.com/office/drawing/2014/main" id="{B8B26F8F-0758-4EC6-B149-1ED7E47FBA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23380" y="6388100"/>
            <a:ext cx="2844000" cy="256750"/>
          </a:xfrm>
        </p:spPr>
        <p:txBody>
          <a:bodyPr lIns="72000" tIns="72000" anchor="ctr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0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3" name="Platshållare för text 3">
            <a:extLst>
              <a:ext uri="{FF2B5EF4-FFF2-40B4-BE49-F238E27FC236}">
                <a16:creationId xmlns:a16="http://schemas.microsoft.com/office/drawing/2014/main" id="{A54BE222-F0FD-4382-BECC-5BBD7699098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49799" y="6388100"/>
            <a:ext cx="3096000" cy="256750"/>
          </a:xfrm>
        </p:spPr>
        <p:txBody>
          <a:bodyPr lIns="72000" tIns="72000" anchor="ctr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0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AFD7F4E-B4FC-4CA9-BC3E-5CEBF1CBE4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2880" y="149793"/>
            <a:ext cx="3939220" cy="243908"/>
          </a:xfrm>
        </p:spPr>
        <p:txBody>
          <a:bodyPr lIns="72000" tIns="36000" anchor="t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5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2706908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196A99-2F47-44B5-BF6A-1EB8320A0F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1787" y="2757942"/>
            <a:ext cx="6448426" cy="1342116"/>
          </a:xfrm>
        </p:spPr>
        <p:txBody>
          <a:bodyPr wrap="square" anchor="b">
            <a:noAutofit/>
          </a:bodyPr>
          <a:lstStyle>
            <a:lvl1pPr algn="ctr">
              <a:defRPr sz="60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713006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108A23F-CCA1-4589-9540-CC6C84C39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601" y="1181100"/>
            <a:ext cx="11471998" cy="503696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2F82833B-24A7-4BD8-B92A-2D1541FE60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7600" y="169200"/>
            <a:ext cx="11471998" cy="900000"/>
          </a:xfrm>
        </p:spPr>
        <p:txBody>
          <a:bodyPr tIns="108000" anchor="t" anchorCtr="0"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7DB3F65-692F-48BE-B7C0-B88E179B13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23380" y="6388100"/>
            <a:ext cx="2844000" cy="256750"/>
          </a:xfrm>
        </p:spPr>
        <p:txBody>
          <a:bodyPr lIns="72000" tIns="72000" anchor="ctr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0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68C9C53C-CE90-499D-B1DC-5A3988EEC02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49799" y="6388100"/>
            <a:ext cx="3096000" cy="256750"/>
          </a:xfrm>
        </p:spPr>
        <p:txBody>
          <a:bodyPr lIns="72000" tIns="72000" anchor="ctr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0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4209884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108A23F-CCA1-4589-9540-CC6C84C39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602" y="1181100"/>
            <a:ext cx="5616000" cy="503696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2F82833B-24A7-4BD8-B92A-2D1541FE60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7600" y="169200"/>
            <a:ext cx="11471998" cy="900000"/>
          </a:xfrm>
        </p:spPr>
        <p:txBody>
          <a:bodyPr tIns="108000" anchor="t" anchorCtr="0"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84D34637-F786-42D2-8639-406CE19F813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0" y="2717800"/>
            <a:ext cx="5616000" cy="350026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C6D03385-E753-4FB2-8A01-07CCEAD753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1993900"/>
            <a:ext cx="5613598" cy="673100"/>
          </a:xfrm>
        </p:spPr>
        <p:txBody>
          <a:bodyPr lIns="0" tIns="72000" anchor="t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3600" kern="0" spc="2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 err="1"/>
              <a:t>Heading</a:t>
            </a:r>
            <a:endParaRPr lang="sv-SE" dirty="0"/>
          </a:p>
        </p:txBody>
      </p:sp>
      <p:sp>
        <p:nvSpPr>
          <p:cNvPr id="6" name="Platshållare för text 3">
            <a:extLst>
              <a:ext uri="{FF2B5EF4-FFF2-40B4-BE49-F238E27FC236}">
                <a16:creationId xmlns:a16="http://schemas.microsoft.com/office/drawing/2014/main" id="{7762CF6D-46F1-4FC4-977F-E19B700C61F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23380" y="6388100"/>
            <a:ext cx="2844000" cy="256750"/>
          </a:xfrm>
        </p:spPr>
        <p:txBody>
          <a:bodyPr lIns="72000" tIns="72000" anchor="ctr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0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E177E23C-CD72-4EF1-80EC-14A8E257B8A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49799" y="6388100"/>
            <a:ext cx="3096000" cy="256750"/>
          </a:xfrm>
        </p:spPr>
        <p:txBody>
          <a:bodyPr lIns="72000" tIns="72000" anchor="ctr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0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11182971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43">
            <a:extLst>
              <a:ext uri="{FF2B5EF4-FFF2-40B4-BE49-F238E27FC236}">
                <a16:creationId xmlns:a16="http://schemas.microsoft.com/office/drawing/2014/main" id="{5B8AEF67-C8A7-4BA6-8A4E-47E3E9181338}"/>
              </a:ext>
            </a:extLst>
          </p:cNvPr>
          <p:cNvSpPr txBox="1"/>
          <p:nvPr userDrawn="1"/>
        </p:nvSpPr>
        <p:spPr>
          <a:xfrm>
            <a:off x="4305746" y="4248650"/>
            <a:ext cx="3580507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l" defTabSz="1828800">
              <a:defRPr sz="2400" b="1">
                <a:solidFill>
                  <a:srgbClr val="FFFFFF"/>
                </a:solidFill>
                <a:latin typeface="Cairo SemiBold"/>
                <a:ea typeface="Cairo SemiBold"/>
                <a:cs typeface="Cairo SemiBold"/>
                <a:sym typeface="Cairo SemiBold"/>
              </a:defRPr>
            </a:lvl1pPr>
          </a:lstStyle>
          <a:p>
            <a:pPr algn="ctr"/>
            <a:r>
              <a:rPr lang="en-GB" sz="2000" b="0" dirty="0">
                <a:latin typeface="+mn-lt"/>
              </a:rPr>
              <a:t>Make it real.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3AC001-C6D1-4B40-8EB1-16257BFA3E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51" y="904760"/>
            <a:ext cx="4129497" cy="37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2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dvAuto="0"/>
      <p:bldP spid="12" grpId="1" animBg="1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108A23F-CCA1-4589-9540-CC6C84C39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601" y="1181100"/>
            <a:ext cx="11471998" cy="503696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2F82833B-24A7-4BD8-B92A-2D1541FE60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7600" y="169200"/>
            <a:ext cx="11471998" cy="900000"/>
          </a:xfrm>
        </p:spPr>
        <p:txBody>
          <a:bodyPr tIns="108000" anchor="t" anchorCtr="0"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7DB3F65-692F-48BE-B7C0-B88E179B13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23380" y="6388100"/>
            <a:ext cx="2844000" cy="256750"/>
          </a:xfrm>
        </p:spPr>
        <p:txBody>
          <a:bodyPr lIns="72000" tIns="72000" anchor="ctr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0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/>
              <a:t>2020-10-30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68C9C53C-CE90-499D-B1DC-5A3988EEC02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49799" y="6388100"/>
            <a:ext cx="3096000" cy="256750"/>
          </a:xfrm>
        </p:spPr>
        <p:txBody>
          <a:bodyPr lIns="72000" tIns="72000" anchor="ctr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0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/>
              <a:t>Ground </a:t>
            </a:r>
            <a:r>
              <a:rPr lang="sv-SE" dirty="0" err="1"/>
              <a:t>truth</a:t>
            </a:r>
            <a:r>
              <a:rPr lang="sv-SE" dirty="0"/>
              <a:t> </a:t>
            </a:r>
            <a:r>
              <a:rPr lang="sv-SE" dirty="0" err="1"/>
              <a:t>tools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005660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43">
            <a:extLst>
              <a:ext uri="{FF2B5EF4-FFF2-40B4-BE49-F238E27FC236}">
                <a16:creationId xmlns:a16="http://schemas.microsoft.com/office/drawing/2014/main" id="{5B8AEF67-C8A7-4BA6-8A4E-47E3E9181338}"/>
              </a:ext>
            </a:extLst>
          </p:cNvPr>
          <p:cNvSpPr txBox="1"/>
          <p:nvPr userDrawn="1"/>
        </p:nvSpPr>
        <p:spPr>
          <a:xfrm>
            <a:off x="4305746" y="4248650"/>
            <a:ext cx="3580507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1828800">
              <a:defRPr sz="2400" b="1">
                <a:solidFill>
                  <a:srgbClr val="FFFFFF"/>
                </a:solidFill>
                <a:latin typeface="Cairo SemiBold"/>
                <a:ea typeface="Cairo SemiBold"/>
                <a:cs typeface="Cairo SemiBold"/>
                <a:sym typeface="Cairo SemiBold"/>
              </a:defRPr>
            </a:lvl1pPr>
          </a:lstStyle>
          <a:p>
            <a:pPr algn="ctr"/>
            <a:r>
              <a:rPr lang="en-GB" sz="2000" b="0" dirty="0">
                <a:latin typeface="+mn-lt"/>
              </a:rPr>
              <a:t>Make it real.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3AC001-C6D1-4B40-8EB1-16257BFA3E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1252" y="904760"/>
            <a:ext cx="4129495" cy="37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0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dvAuto="0"/>
      <p:bldP spid="12" grpId="1" animBg="1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43">
            <a:extLst>
              <a:ext uri="{FF2B5EF4-FFF2-40B4-BE49-F238E27FC236}">
                <a16:creationId xmlns:a16="http://schemas.microsoft.com/office/drawing/2014/main" id="{5B8AEF67-C8A7-4BA6-8A4E-47E3E9181338}"/>
              </a:ext>
            </a:extLst>
          </p:cNvPr>
          <p:cNvSpPr txBox="1"/>
          <p:nvPr userDrawn="1"/>
        </p:nvSpPr>
        <p:spPr>
          <a:xfrm>
            <a:off x="4305746" y="4248650"/>
            <a:ext cx="3580507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l" defTabSz="1828800">
              <a:defRPr sz="2400" b="1">
                <a:solidFill>
                  <a:srgbClr val="FFFFFF"/>
                </a:solidFill>
                <a:latin typeface="Cairo SemiBold"/>
                <a:ea typeface="Cairo SemiBold"/>
                <a:cs typeface="Cairo SemiBold"/>
                <a:sym typeface="Cairo SemiBold"/>
              </a:defRPr>
            </a:lvl1pPr>
          </a:lstStyle>
          <a:p>
            <a:pPr algn="ctr"/>
            <a:r>
              <a:rPr lang="en-GB" sz="2000" b="0" dirty="0">
                <a:latin typeface="+mn-lt"/>
              </a:rPr>
              <a:t>Make it real.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3AC001-C6D1-4B40-8EB1-16257BFA3E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1252" y="904760"/>
            <a:ext cx="4129495" cy="3744000"/>
          </a:xfrm>
          <a:prstGeom prst="rect">
            <a:avLst/>
          </a:prstGeom>
        </p:spPr>
      </p:pic>
      <p:sp>
        <p:nvSpPr>
          <p:cNvPr id="4" name="TextBox 43">
            <a:extLst>
              <a:ext uri="{FF2B5EF4-FFF2-40B4-BE49-F238E27FC236}">
                <a16:creationId xmlns:a16="http://schemas.microsoft.com/office/drawing/2014/main" id="{ECE4B26E-100D-42A3-8E13-72001AD2A0AF}"/>
              </a:ext>
            </a:extLst>
          </p:cNvPr>
          <p:cNvSpPr txBox="1"/>
          <p:nvPr userDrawn="1"/>
        </p:nvSpPr>
        <p:spPr>
          <a:xfrm>
            <a:off x="4305746" y="4669758"/>
            <a:ext cx="3580507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1828800">
              <a:defRPr sz="2400" b="1">
                <a:solidFill>
                  <a:srgbClr val="FFFFFF"/>
                </a:solidFill>
                <a:latin typeface="Cairo SemiBold"/>
                <a:ea typeface="Cairo SemiBold"/>
                <a:cs typeface="Cairo SemiBold"/>
                <a:sym typeface="Cairo SemiBold"/>
              </a:defRPr>
            </a:lvl1pPr>
          </a:lstStyle>
          <a:p>
            <a:pPr algn="ctr"/>
            <a:r>
              <a:rPr lang="en-GB" sz="2000" b="0" dirty="0">
                <a:solidFill>
                  <a:schemeClr val="tx1"/>
                </a:solidFill>
                <a:latin typeface="+mn-lt"/>
              </a:rPr>
              <a:t>Make it real.</a:t>
            </a:r>
          </a:p>
        </p:txBody>
      </p:sp>
    </p:spTree>
    <p:extLst>
      <p:ext uri="{BB962C8B-B14F-4D97-AF65-F5344CB8AC3E}">
        <p14:creationId xmlns:p14="http://schemas.microsoft.com/office/powerpoint/2010/main" val="74984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dvAuto="0"/>
      <p:bldP spid="12" grpId="1" animBg="1"/>
      <p:bldP spid="4" grpId="0" animBg="1" advAuto="0"/>
      <p:bldP spid="4" grpId="1" animBg="1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7649463C-C3A1-4973-B577-237EAFB3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00" y="2766217"/>
            <a:ext cx="11473200" cy="1342800"/>
          </a:xfrm>
        </p:spPr>
        <p:txBody>
          <a:bodyPr>
            <a:noAutofit/>
          </a:bodyPr>
          <a:lstStyle>
            <a:lvl1pPr algn="ctr">
              <a:defRPr sz="3200" kern="0" cap="all" spc="2400" baseline="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662799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A3B74F9C-8E7C-4B1B-9DE9-48799CBF43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buNone/>
              <a:defRPr/>
            </a:lvl1pPr>
          </a:lstStyle>
          <a:p>
            <a:endParaRPr lang="sv-SE" dirty="0"/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7649463C-C3A1-4973-B577-237EAFB367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2766217"/>
            <a:ext cx="11473200" cy="1342800"/>
          </a:xfrm>
        </p:spPr>
        <p:txBody>
          <a:bodyPr>
            <a:noAutofit/>
          </a:bodyPr>
          <a:lstStyle>
            <a:lvl1pPr algn="ctr">
              <a:defRPr sz="3200" kern="0" cap="all" spc="2400" baseline="0"/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3884832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5685008D-55DB-4E5C-B8E7-DD81042688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3260" y="2013887"/>
            <a:ext cx="3790542" cy="717264"/>
          </a:xfrm>
        </p:spPr>
        <p:txBody>
          <a:bodyPr anchor="ctr" anchorCtr="0"/>
          <a:lstStyle>
            <a:lvl1pPr marL="0">
              <a:buNone/>
              <a:defRPr sz="2400"/>
            </a:lvl1pPr>
            <a:lvl2pPr>
              <a:buNone/>
              <a:defRPr sz="3500"/>
            </a:lvl2pPr>
            <a:lvl3pPr>
              <a:buNone/>
              <a:defRPr sz="3500"/>
            </a:lvl3pPr>
            <a:lvl4pPr>
              <a:buNone/>
              <a:defRPr sz="3500"/>
            </a:lvl4pPr>
            <a:lvl5pPr>
              <a:buNone/>
              <a:defRPr sz="3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0" name="Platshållare för text 8">
            <a:extLst>
              <a:ext uri="{FF2B5EF4-FFF2-40B4-BE49-F238E27FC236}">
                <a16:creationId xmlns:a16="http://schemas.microsoft.com/office/drawing/2014/main" id="{F89E0CF7-EBE3-48F4-A93A-889BC73915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73262" y="2940844"/>
            <a:ext cx="3790542" cy="717264"/>
          </a:xfrm>
        </p:spPr>
        <p:txBody>
          <a:bodyPr anchor="ctr" anchorCtr="0"/>
          <a:lstStyle>
            <a:lvl1pPr marL="0">
              <a:buNone/>
              <a:defRPr sz="2400"/>
            </a:lvl1pPr>
            <a:lvl2pPr>
              <a:buNone/>
              <a:defRPr sz="3500"/>
            </a:lvl2pPr>
            <a:lvl3pPr>
              <a:buNone/>
              <a:defRPr sz="3500"/>
            </a:lvl3pPr>
            <a:lvl4pPr>
              <a:buNone/>
              <a:defRPr sz="3500"/>
            </a:lvl4pPr>
            <a:lvl5pPr>
              <a:buNone/>
              <a:defRPr sz="3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1" name="Platshållare för text 8">
            <a:extLst>
              <a:ext uri="{FF2B5EF4-FFF2-40B4-BE49-F238E27FC236}">
                <a16:creationId xmlns:a16="http://schemas.microsoft.com/office/drawing/2014/main" id="{F9E6B1CF-E248-452D-8E09-BCB2F33FF0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3260" y="3855101"/>
            <a:ext cx="3790542" cy="717264"/>
          </a:xfrm>
        </p:spPr>
        <p:txBody>
          <a:bodyPr anchor="ctr" anchorCtr="0"/>
          <a:lstStyle>
            <a:lvl1pPr marL="0">
              <a:buNone/>
              <a:defRPr sz="2400"/>
            </a:lvl1pPr>
            <a:lvl2pPr>
              <a:buNone/>
              <a:defRPr sz="3500"/>
            </a:lvl2pPr>
            <a:lvl3pPr>
              <a:buNone/>
              <a:defRPr sz="3500"/>
            </a:lvl3pPr>
            <a:lvl4pPr>
              <a:buNone/>
              <a:defRPr sz="3500"/>
            </a:lvl4pPr>
            <a:lvl5pPr>
              <a:buNone/>
              <a:defRPr sz="3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2" name="Platshållare för text 8">
            <a:extLst>
              <a:ext uri="{FF2B5EF4-FFF2-40B4-BE49-F238E27FC236}">
                <a16:creationId xmlns:a16="http://schemas.microsoft.com/office/drawing/2014/main" id="{56655D17-4CB6-4A75-8793-0C082861F1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3260" y="4807458"/>
            <a:ext cx="3790542" cy="717264"/>
          </a:xfrm>
        </p:spPr>
        <p:txBody>
          <a:bodyPr anchor="ctr" anchorCtr="0"/>
          <a:lstStyle>
            <a:lvl1pPr marL="0">
              <a:buNone/>
              <a:defRPr sz="2400"/>
            </a:lvl1pPr>
            <a:lvl2pPr>
              <a:buNone/>
              <a:defRPr sz="3500"/>
            </a:lvl2pPr>
            <a:lvl3pPr>
              <a:buNone/>
              <a:defRPr sz="3500"/>
            </a:lvl3pPr>
            <a:lvl4pPr>
              <a:buNone/>
              <a:defRPr sz="3500"/>
            </a:lvl4pPr>
            <a:lvl5pPr>
              <a:buNone/>
              <a:defRPr sz="3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75BD90A-ED66-492B-A276-9C24B49E30E4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227013" y="159643"/>
            <a:ext cx="11400704" cy="867774"/>
          </a:xfrm>
        </p:spPr>
        <p:txBody>
          <a:bodyPr/>
          <a:lstStyle>
            <a:lvl1pPr>
              <a:defRPr sz="4400">
                <a:latin typeface="+mn-lt"/>
                <a:cs typeface="Cairo SemiBold" panose="00000700000000000000" pitchFamily="2" charset="-78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7" name="Platshållare för text 3">
            <a:extLst>
              <a:ext uri="{FF2B5EF4-FFF2-40B4-BE49-F238E27FC236}">
                <a16:creationId xmlns:a16="http://schemas.microsoft.com/office/drawing/2014/main" id="{B91FDD63-828F-44F4-8738-D6D960DFDE8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23380" y="6388100"/>
            <a:ext cx="2844000" cy="256750"/>
          </a:xfrm>
        </p:spPr>
        <p:txBody>
          <a:bodyPr lIns="72000" tIns="72000" anchor="ctr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0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18" name="Platshållare för text 3">
            <a:extLst>
              <a:ext uri="{FF2B5EF4-FFF2-40B4-BE49-F238E27FC236}">
                <a16:creationId xmlns:a16="http://schemas.microsoft.com/office/drawing/2014/main" id="{2D427811-949E-4478-8A51-CCC7FDAA6D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9799" y="6388100"/>
            <a:ext cx="3096000" cy="256750"/>
          </a:xfrm>
        </p:spPr>
        <p:txBody>
          <a:bodyPr lIns="72000" tIns="72000" anchor="ctr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0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26888307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E24BF56-7B4C-45B8-A67A-5FB2327AF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3">
            <a:extLst>
              <a:ext uri="{FF2B5EF4-FFF2-40B4-BE49-F238E27FC236}">
                <a16:creationId xmlns:a16="http://schemas.microsoft.com/office/drawing/2014/main" id="{204DE920-42D8-43FD-B7CC-D660C010DA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23380" y="6388100"/>
            <a:ext cx="2844000" cy="256750"/>
          </a:xfrm>
        </p:spPr>
        <p:txBody>
          <a:bodyPr lIns="72000" tIns="72000" anchor="ctr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0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B92DE22-B34E-4452-9B37-1A5948D8BFA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49799" y="6388100"/>
            <a:ext cx="3096000" cy="256750"/>
          </a:xfrm>
        </p:spPr>
        <p:txBody>
          <a:bodyPr lIns="72000" tIns="72000" anchor="ctr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0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11629562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E24BF56-7B4C-45B8-A67A-5FB2327AF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2413656"/>
            <a:ext cx="11638800" cy="848209"/>
          </a:xfrm>
        </p:spPr>
        <p:txBody>
          <a:bodyPr>
            <a:noAutofit/>
          </a:bodyPr>
          <a:lstStyle>
            <a:lvl1pPr algn="ctr">
              <a:defRPr sz="350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9C5B2B9-CA33-44A4-B484-8680ED8C4C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699" y="3404824"/>
            <a:ext cx="11638800" cy="2818176"/>
          </a:xfrm>
        </p:spPr>
        <p:txBody>
          <a:bodyPr anchor="t" anchorCtr="0">
            <a:noAutofit/>
          </a:bodyPr>
          <a:lstStyle>
            <a:lvl1pPr algn="ctr">
              <a:buNone/>
              <a:defRPr sz="2400" kern="0" spc="2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9A4C08B9-337F-4D17-9DBB-B1386C62F447}"/>
              </a:ext>
            </a:extLst>
          </p:cNvPr>
          <p:cNvCxnSpPr>
            <a:cxnSpLocks/>
          </p:cNvCxnSpPr>
          <p:nvPr userDrawn="1"/>
        </p:nvCxnSpPr>
        <p:spPr>
          <a:xfrm>
            <a:off x="1413830" y="2226784"/>
            <a:ext cx="9364337" cy="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ruta 9">
            <a:extLst>
              <a:ext uri="{FF2B5EF4-FFF2-40B4-BE49-F238E27FC236}">
                <a16:creationId xmlns:a16="http://schemas.microsoft.com/office/drawing/2014/main" id="{BB091CD8-4733-467A-B93A-1ACA5F3DA6FC}"/>
              </a:ext>
            </a:extLst>
          </p:cNvPr>
          <p:cNvSpPr txBox="1"/>
          <p:nvPr userDrawn="1"/>
        </p:nvSpPr>
        <p:spPr>
          <a:xfrm>
            <a:off x="4441633" y="1783740"/>
            <a:ext cx="3323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kern="0" cap="all" spc="770" baseline="0" dirty="0" err="1">
                <a:latin typeface="Cairo SemiBold" panose="00000700000000000000" pitchFamily="2" charset="-78"/>
                <a:cs typeface="Cairo SemiBold" panose="00000700000000000000" pitchFamily="2" charset="-78"/>
              </a:rPr>
              <a:t>Our</a:t>
            </a:r>
            <a:r>
              <a:rPr lang="sv-SE" sz="2000" kern="0" cap="all" spc="770" baseline="0" dirty="0">
                <a:latin typeface="Cairo SemiBold" panose="00000700000000000000" pitchFamily="2" charset="-78"/>
                <a:cs typeface="Cairo SemiBold" panose="00000700000000000000" pitchFamily="2" charset="-78"/>
              </a:rPr>
              <a:t> </a:t>
            </a:r>
            <a:r>
              <a:rPr lang="sv-SE" sz="2000" kern="0" cap="all" spc="770" baseline="0" dirty="0" err="1">
                <a:latin typeface="Cairo SemiBold" panose="00000700000000000000" pitchFamily="2" charset="-78"/>
                <a:cs typeface="Cairo SemiBold" panose="00000700000000000000" pitchFamily="2" charset="-78"/>
              </a:rPr>
              <a:t>values</a:t>
            </a:r>
            <a:endParaRPr lang="sv-SE" sz="2000" kern="0" cap="all" spc="770" baseline="0" dirty="0">
              <a:latin typeface="Cairo SemiBold" panose="00000700000000000000" pitchFamily="2" charset="-78"/>
              <a:cs typeface="Cairo SemiBold" panose="00000700000000000000" pitchFamily="2" charset="-78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F10EA6FC-A4D5-40FA-BA98-860CEEFF93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5282" y="175192"/>
            <a:ext cx="1501523" cy="1361354"/>
          </a:xfrm>
          <a:prstGeom prst="rect">
            <a:avLst/>
          </a:prstGeom>
        </p:spPr>
      </p:pic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7CFA5BDE-870E-46B0-955B-84577F5104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2880" y="149793"/>
            <a:ext cx="3939220" cy="243908"/>
          </a:xfrm>
        </p:spPr>
        <p:txBody>
          <a:bodyPr lIns="72000" tIns="36000" anchor="t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5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11" name="Platshållare för text 3">
            <a:extLst>
              <a:ext uri="{FF2B5EF4-FFF2-40B4-BE49-F238E27FC236}">
                <a16:creationId xmlns:a16="http://schemas.microsoft.com/office/drawing/2014/main" id="{5E2BD367-E088-49D4-A353-9018EB89B43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23380" y="6388100"/>
            <a:ext cx="2844000" cy="256750"/>
          </a:xfrm>
        </p:spPr>
        <p:txBody>
          <a:bodyPr lIns="72000" tIns="72000" anchor="ctr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0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12" name="Platshållare för text 3">
            <a:extLst>
              <a:ext uri="{FF2B5EF4-FFF2-40B4-BE49-F238E27FC236}">
                <a16:creationId xmlns:a16="http://schemas.microsoft.com/office/drawing/2014/main" id="{7438BEE7-EF91-4A24-9AD6-B865C17BE6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9799" y="6388100"/>
            <a:ext cx="3096000" cy="256750"/>
          </a:xfrm>
        </p:spPr>
        <p:txBody>
          <a:bodyPr lIns="72000" tIns="72000" anchor="ctr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0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276469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9C5B2B9-CA33-44A4-B484-8680ED8C4C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9378" y="3759200"/>
            <a:ext cx="3348000" cy="2463800"/>
          </a:xfrm>
        </p:spPr>
        <p:txBody>
          <a:bodyPr lIns="0" anchor="t" anchorCtr="0">
            <a:noAutofit/>
          </a:bodyPr>
          <a:lstStyle>
            <a:lvl1pPr marL="0" indent="0" algn="ctr">
              <a:spcBef>
                <a:spcPts val="200"/>
              </a:spcBef>
              <a:spcAft>
                <a:spcPts val="200"/>
              </a:spcAft>
              <a:buNone/>
              <a:defRPr sz="2000" kern="0" spc="2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9A4C08B9-337F-4D17-9DBB-B1386C62F447}"/>
              </a:ext>
            </a:extLst>
          </p:cNvPr>
          <p:cNvCxnSpPr>
            <a:cxnSpLocks/>
          </p:cNvCxnSpPr>
          <p:nvPr userDrawn="1"/>
        </p:nvCxnSpPr>
        <p:spPr>
          <a:xfrm>
            <a:off x="1413830" y="2226784"/>
            <a:ext cx="9364337" cy="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>
            <a:extLst>
              <a:ext uri="{FF2B5EF4-FFF2-40B4-BE49-F238E27FC236}">
                <a16:creationId xmlns:a16="http://schemas.microsoft.com/office/drawing/2014/main" id="{F10EA6FC-A4D5-40FA-BA98-860CEEFF93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5282" y="175192"/>
            <a:ext cx="1501523" cy="1361354"/>
          </a:xfrm>
          <a:prstGeom prst="rect">
            <a:avLst/>
          </a:prstGeom>
        </p:spPr>
      </p:pic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9D6AE11D-5F3C-4B5A-9EFE-9AAAB345D5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5715" y="3759200"/>
            <a:ext cx="3348000" cy="2463800"/>
          </a:xfrm>
        </p:spPr>
        <p:txBody>
          <a:bodyPr lIns="0" anchor="t" anchorCtr="0">
            <a:noAutofit/>
          </a:bodyPr>
          <a:lstStyle>
            <a:lvl1pPr marL="0" indent="0" algn="ctr">
              <a:spcBef>
                <a:spcPts val="200"/>
              </a:spcBef>
              <a:spcAft>
                <a:spcPts val="200"/>
              </a:spcAft>
              <a:buNone/>
              <a:defRPr sz="2000" kern="0" spc="2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11" name="Platshållare för text 3">
            <a:extLst>
              <a:ext uri="{FF2B5EF4-FFF2-40B4-BE49-F238E27FC236}">
                <a16:creationId xmlns:a16="http://schemas.microsoft.com/office/drawing/2014/main" id="{DEB80F20-B283-4F3F-BC5E-C826DC65CA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02722" y="3745274"/>
            <a:ext cx="3349433" cy="2463801"/>
          </a:xfrm>
        </p:spPr>
        <p:txBody>
          <a:bodyPr lIns="0" anchor="t" anchorCtr="0">
            <a:noAutofit/>
          </a:bodyPr>
          <a:lstStyle>
            <a:lvl1pPr marL="0" indent="0" algn="ctr">
              <a:spcBef>
                <a:spcPts val="200"/>
              </a:spcBef>
              <a:spcAft>
                <a:spcPts val="200"/>
              </a:spcAft>
              <a:buNone/>
              <a:defRPr sz="2000" kern="0" spc="2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12" name="Platshållare för text 3">
            <a:extLst>
              <a:ext uri="{FF2B5EF4-FFF2-40B4-BE49-F238E27FC236}">
                <a16:creationId xmlns:a16="http://schemas.microsoft.com/office/drawing/2014/main" id="{51A97D00-55A7-44CC-9105-CCE4F79C54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9378" y="2389306"/>
            <a:ext cx="3348000" cy="1247949"/>
          </a:xfrm>
        </p:spPr>
        <p:txBody>
          <a:bodyPr lIns="0" tIns="72000" anchor="t" anchorCtr="0">
            <a:noAutofit/>
          </a:bodyPr>
          <a:lstStyle>
            <a:lvl1pPr marL="0" indent="0" algn="ctr">
              <a:spcBef>
                <a:spcPts val="200"/>
              </a:spcBef>
              <a:spcAft>
                <a:spcPts val="200"/>
              </a:spcAft>
              <a:buNone/>
              <a:defRPr sz="3600" kern="0" spc="2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 err="1"/>
              <a:t>Heading</a:t>
            </a:r>
            <a:endParaRPr lang="sv-SE" dirty="0"/>
          </a:p>
        </p:txBody>
      </p:sp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5EA37D66-47E2-4E95-8C60-B9A28DF9B4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42044" y="2389307"/>
            <a:ext cx="3348000" cy="1247948"/>
          </a:xfrm>
        </p:spPr>
        <p:txBody>
          <a:bodyPr lIns="0" tIns="72000" anchor="t" anchorCtr="0">
            <a:noAutofit/>
          </a:bodyPr>
          <a:lstStyle>
            <a:lvl1pPr marL="0" indent="0" algn="ctr">
              <a:spcBef>
                <a:spcPts val="200"/>
              </a:spcBef>
              <a:spcAft>
                <a:spcPts val="200"/>
              </a:spcAft>
              <a:buNone/>
              <a:defRPr sz="3600" kern="0" spc="2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 err="1"/>
              <a:t>Heading</a:t>
            </a:r>
            <a:endParaRPr lang="sv-SE" dirty="0"/>
          </a:p>
        </p:txBody>
      </p:sp>
      <p:sp>
        <p:nvSpPr>
          <p:cNvPr id="15" name="Platshållare för text 3">
            <a:extLst>
              <a:ext uri="{FF2B5EF4-FFF2-40B4-BE49-F238E27FC236}">
                <a16:creationId xmlns:a16="http://schemas.microsoft.com/office/drawing/2014/main" id="{20C66DCE-39BD-4F37-A1CE-4A492AF08A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02722" y="2389306"/>
            <a:ext cx="3348000" cy="1247937"/>
          </a:xfrm>
        </p:spPr>
        <p:txBody>
          <a:bodyPr lIns="0" tIns="72000" anchor="t" anchorCtr="0">
            <a:noAutofit/>
          </a:bodyPr>
          <a:lstStyle>
            <a:lvl1pPr marL="0" indent="0" algn="ctr">
              <a:spcBef>
                <a:spcPts val="200"/>
              </a:spcBef>
              <a:spcAft>
                <a:spcPts val="200"/>
              </a:spcAft>
              <a:buNone/>
              <a:defRPr sz="3600" kern="0" spc="2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 err="1"/>
              <a:t>Heading</a:t>
            </a:r>
            <a:endParaRPr lang="sv-SE" dirty="0"/>
          </a:p>
        </p:txBody>
      </p:sp>
      <p:sp>
        <p:nvSpPr>
          <p:cNvPr id="17" name="Platshållare för text 3">
            <a:extLst>
              <a:ext uri="{FF2B5EF4-FFF2-40B4-BE49-F238E27FC236}">
                <a16:creationId xmlns:a16="http://schemas.microsoft.com/office/drawing/2014/main" id="{3E8789F3-1E32-4097-ABE5-CDC9D2832B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2880" y="149793"/>
            <a:ext cx="3939220" cy="243908"/>
          </a:xfrm>
        </p:spPr>
        <p:txBody>
          <a:bodyPr lIns="72000" tIns="36000" anchor="t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5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18" name="Platshållare för text 3">
            <a:extLst>
              <a:ext uri="{FF2B5EF4-FFF2-40B4-BE49-F238E27FC236}">
                <a16:creationId xmlns:a16="http://schemas.microsoft.com/office/drawing/2014/main" id="{11CB035F-A7DE-42E3-8CB3-EA237A176B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06700" y="1800668"/>
            <a:ext cx="6883400" cy="429627"/>
          </a:xfrm>
        </p:spPr>
        <p:txBody>
          <a:bodyPr lIns="0" anchor="t" anchorCtr="0">
            <a:noAutofit/>
          </a:bodyPr>
          <a:lstStyle>
            <a:lvl1pPr marL="0" indent="0" algn="ctr">
              <a:spcBef>
                <a:spcPts val="200"/>
              </a:spcBef>
              <a:spcAft>
                <a:spcPts val="200"/>
              </a:spcAft>
              <a:buNone/>
              <a:defRPr sz="1600" kern="0" cap="all" spc="33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19" name="Platshållare för text 3">
            <a:extLst>
              <a:ext uri="{FF2B5EF4-FFF2-40B4-BE49-F238E27FC236}">
                <a16:creationId xmlns:a16="http://schemas.microsoft.com/office/drawing/2014/main" id="{4CEDA9EF-B6D9-4C85-98B9-53B69D88535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23380" y="6388100"/>
            <a:ext cx="2844000" cy="256750"/>
          </a:xfrm>
        </p:spPr>
        <p:txBody>
          <a:bodyPr lIns="72000" tIns="72000" anchor="ctr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0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20" name="Platshållare för text 3">
            <a:extLst>
              <a:ext uri="{FF2B5EF4-FFF2-40B4-BE49-F238E27FC236}">
                <a16:creationId xmlns:a16="http://schemas.microsoft.com/office/drawing/2014/main" id="{986A7897-BB40-4C1B-B420-C2F91DB037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49799" y="6388100"/>
            <a:ext cx="3096000" cy="256750"/>
          </a:xfrm>
        </p:spPr>
        <p:txBody>
          <a:bodyPr lIns="72000" tIns="72000" anchor="ctr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0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424778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3">
            <a:extLst>
              <a:ext uri="{FF2B5EF4-FFF2-40B4-BE49-F238E27FC236}">
                <a16:creationId xmlns:a16="http://schemas.microsoft.com/office/drawing/2014/main" id="{B8B26F8F-0758-4EC6-B149-1ED7E47FBA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23380" y="6388100"/>
            <a:ext cx="2844000" cy="256750"/>
          </a:xfrm>
        </p:spPr>
        <p:txBody>
          <a:bodyPr lIns="72000" tIns="72000" anchor="ctr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0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3" name="Platshållare för text 3">
            <a:extLst>
              <a:ext uri="{FF2B5EF4-FFF2-40B4-BE49-F238E27FC236}">
                <a16:creationId xmlns:a16="http://schemas.microsoft.com/office/drawing/2014/main" id="{A54BE222-F0FD-4382-BECC-5BBD7699098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49799" y="6388100"/>
            <a:ext cx="3096000" cy="256750"/>
          </a:xfrm>
        </p:spPr>
        <p:txBody>
          <a:bodyPr lIns="72000" tIns="72000" anchor="ctr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0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AFD7F4E-B4FC-4CA9-BC3E-5CEBF1CBE4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2880" y="149793"/>
            <a:ext cx="3939220" cy="243908"/>
          </a:xfrm>
        </p:spPr>
        <p:txBody>
          <a:bodyPr lIns="72000" tIns="36000" anchor="t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5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21932797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196A99-2F47-44B5-BF6A-1EB8320A0F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1787" y="2757942"/>
            <a:ext cx="6448426" cy="1342116"/>
          </a:xfrm>
        </p:spPr>
        <p:txBody>
          <a:bodyPr wrap="square" anchor="b">
            <a:noAutofit/>
          </a:bodyPr>
          <a:lstStyle>
            <a:lvl1pPr algn="ctr">
              <a:defRPr sz="60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068232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108A23F-CCA1-4589-9540-CC6C84C39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602" y="1181100"/>
            <a:ext cx="5616000" cy="503696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2F82833B-24A7-4BD8-B92A-2D1541FE60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7600" y="169200"/>
            <a:ext cx="11471998" cy="900000"/>
          </a:xfrm>
        </p:spPr>
        <p:txBody>
          <a:bodyPr tIns="108000" anchor="t" anchorCtr="0"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84D34637-F786-42D2-8639-406CE19F813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0" y="2717800"/>
            <a:ext cx="5616000" cy="350026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C6D03385-E753-4FB2-8A01-07CCEAD753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1993900"/>
            <a:ext cx="5613598" cy="673100"/>
          </a:xfrm>
        </p:spPr>
        <p:txBody>
          <a:bodyPr lIns="0" tIns="72000" anchor="t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3600" kern="0" spc="2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 err="1"/>
              <a:t>Heading</a:t>
            </a:r>
            <a:endParaRPr lang="sv-SE" dirty="0"/>
          </a:p>
        </p:txBody>
      </p:sp>
      <p:sp>
        <p:nvSpPr>
          <p:cNvPr id="9" name="Platshållare för text 3">
            <a:extLst>
              <a:ext uri="{FF2B5EF4-FFF2-40B4-BE49-F238E27FC236}">
                <a16:creationId xmlns:a16="http://schemas.microsoft.com/office/drawing/2014/main" id="{031FB361-13A5-405A-AD9A-324CB027AF8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23380" y="6388100"/>
            <a:ext cx="2844000" cy="256750"/>
          </a:xfrm>
        </p:spPr>
        <p:txBody>
          <a:bodyPr lIns="72000" tIns="72000" anchor="ctr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0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/>
              <a:t>2020-10-30</a:t>
            </a:r>
          </a:p>
        </p:txBody>
      </p:sp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31C1AF71-1F3D-48C8-92E2-B7D0CE37B8E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49799" y="6388100"/>
            <a:ext cx="3096000" cy="256750"/>
          </a:xfrm>
        </p:spPr>
        <p:txBody>
          <a:bodyPr lIns="72000" tIns="72000" anchor="ctr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0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/>
              <a:t>Ground </a:t>
            </a:r>
            <a:r>
              <a:rPr lang="sv-SE" dirty="0" err="1"/>
              <a:t>truth</a:t>
            </a:r>
            <a:r>
              <a:rPr lang="sv-SE" dirty="0"/>
              <a:t> </a:t>
            </a:r>
            <a:r>
              <a:rPr lang="sv-SE" dirty="0" err="1"/>
              <a:t>tools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271616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108A23F-CCA1-4589-9540-CC6C84C39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601" y="1181100"/>
            <a:ext cx="11471998" cy="503696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2F82833B-24A7-4BD8-B92A-2D1541FE60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7600" y="169200"/>
            <a:ext cx="11471998" cy="900000"/>
          </a:xfrm>
        </p:spPr>
        <p:txBody>
          <a:bodyPr tIns="108000" anchor="t" anchorCtr="0"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6" name="Platshållare för text 3">
            <a:extLst>
              <a:ext uri="{FF2B5EF4-FFF2-40B4-BE49-F238E27FC236}">
                <a16:creationId xmlns:a16="http://schemas.microsoft.com/office/drawing/2014/main" id="{8749E40C-6A0F-40C6-9E8B-1E5B263C756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23380" y="6388100"/>
            <a:ext cx="2844000" cy="256750"/>
          </a:xfrm>
        </p:spPr>
        <p:txBody>
          <a:bodyPr lIns="72000" tIns="72000" anchor="ctr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0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/>
              <a:t>2020-10-30</a:t>
            </a: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02B40F92-56D5-4A9C-9910-D40162FDC9A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49799" y="6388100"/>
            <a:ext cx="3096000" cy="256750"/>
          </a:xfrm>
        </p:spPr>
        <p:txBody>
          <a:bodyPr lIns="72000" tIns="72000" anchor="ctr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0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/>
              <a:t>Ground </a:t>
            </a:r>
            <a:r>
              <a:rPr lang="sv-SE" dirty="0" err="1"/>
              <a:t>truth</a:t>
            </a:r>
            <a:r>
              <a:rPr lang="sv-SE" dirty="0"/>
              <a:t> </a:t>
            </a:r>
            <a:r>
              <a:rPr lang="sv-SE" dirty="0" err="1"/>
              <a:t>tools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492227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108A23F-CCA1-4589-9540-CC6C84C39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602" y="1181100"/>
            <a:ext cx="5616000" cy="503696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2F82833B-24A7-4BD8-B92A-2D1541FE60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7600" y="169200"/>
            <a:ext cx="11471998" cy="900000"/>
          </a:xfrm>
        </p:spPr>
        <p:txBody>
          <a:bodyPr tIns="108000" anchor="t" anchorCtr="0"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84D34637-F786-42D2-8639-406CE19F813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0" y="2717800"/>
            <a:ext cx="5616000" cy="350026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C6D03385-E753-4FB2-8A01-07CCEAD753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1993900"/>
            <a:ext cx="5613598" cy="673100"/>
          </a:xfrm>
        </p:spPr>
        <p:txBody>
          <a:bodyPr lIns="0" tIns="72000" anchor="t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3600" kern="0" spc="2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 err="1"/>
              <a:t>Heading</a:t>
            </a:r>
            <a:endParaRPr lang="sv-SE" dirty="0"/>
          </a:p>
        </p:txBody>
      </p:sp>
      <p:sp>
        <p:nvSpPr>
          <p:cNvPr id="9" name="Platshållare för text 3">
            <a:extLst>
              <a:ext uri="{FF2B5EF4-FFF2-40B4-BE49-F238E27FC236}">
                <a16:creationId xmlns:a16="http://schemas.microsoft.com/office/drawing/2014/main" id="{2DCC2377-B851-4CE8-848B-19C187087CD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23380" y="6388100"/>
            <a:ext cx="2844000" cy="256750"/>
          </a:xfrm>
        </p:spPr>
        <p:txBody>
          <a:bodyPr lIns="72000" tIns="72000" anchor="ctr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0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/>
              <a:t>2020-10-30</a:t>
            </a:r>
          </a:p>
        </p:txBody>
      </p:sp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E9C11C65-860D-4A25-91E3-63583A3E01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49799" y="6388100"/>
            <a:ext cx="3096000" cy="256750"/>
          </a:xfrm>
        </p:spPr>
        <p:txBody>
          <a:bodyPr lIns="72000" tIns="72000" anchor="ctr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0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/>
              <a:t>Ground </a:t>
            </a:r>
            <a:r>
              <a:rPr lang="sv-SE" dirty="0" err="1"/>
              <a:t>truth</a:t>
            </a:r>
            <a:r>
              <a:rPr lang="sv-SE" dirty="0"/>
              <a:t> </a:t>
            </a:r>
            <a:r>
              <a:rPr lang="sv-SE" dirty="0" err="1"/>
              <a:t>tools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768712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43">
            <a:extLst>
              <a:ext uri="{FF2B5EF4-FFF2-40B4-BE49-F238E27FC236}">
                <a16:creationId xmlns:a16="http://schemas.microsoft.com/office/drawing/2014/main" id="{5B8AEF67-C8A7-4BA6-8A4E-47E3E9181338}"/>
              </a:ext>
            </a:extLst>
          </p:cNvPr>
          <p:cNvSpPr txBox="1"/>
          <p:nvPr userDrawn="1"/>
        </p:nvSpPr>
        <p:spPr>
          <a:xfrm>
            <a:off x="4305746" y="4248650"/>
            <a:ext cx="3580507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1828800">
              <a:defRPr sz="2400" b="1">
                <a:solidFill>
                  <a:srgbClr val="FFFFFF"/>
                </a:solidFill>
                <a:latin typeface="Cairo SemiBold"/>
                <a:ea typeface="Cairo SemiBold"/>
                <a:cs typeface="Cairo SemiBold"/>
                <a:sym typeface="Cairo SemiBold"/>
              </a:defRPr>
            </a:lvl1pPr>
          </a:lstStyle>
          <a:p>
            <a:pPr algn="ctr"/>
            <a:r>
              <a:rPr lang="en-GB" sz="2000" b="0" dirty="0">
                <a:solidFill>
                  <a:schemeClr val="tx1"/>
                </a:solidFill>
                <a:latin typeface="+mn-lt"/>
              </a:rPr>
              <a:t>Make it real.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0AA82B-1718-4299-871D-CF08BC1664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060" y="629722"/>
            <a:ext cx="4077878" cy="36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7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dvAuto="0"/>
      <p:bldP spid="12" grpId="1" animBg="1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0AA82B-1718-4299-871D-CF08BC1664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7245" y="927897"/>
            <a:ext cx="4129495" cy="3744000"/>
          </a:xfrm>
          <a:prstGeom prst="rect">
            <a:avLst/>
          </a:prstGeom>
        </p:spPr>
      </p:pic>
      <p:sp>
        <p:nvSpPr>
          <p:cNvPr id="4" name="TextBox 43">
            <a:extLst>
              <a:ext uri="{FF2B5EF4-FFF2-40B4-BE49-F238E27FC236}">
                <a16:creationId xmlns:a16="http://schemas.microsoft.com/office/drawing/2014/main" id="{DA5CEF26-2A14-49E7-826E-CD97CC68AF13}"/>
              </a:ext>
            </a:extLst>
          </p:cNvPr>
          <p:cNvSpPr txBox="1"/>
          <p:nvPr userDrawn="1"/>
        </p:nvSpPr>
        <p:spPr>
          <a:xfrm>
            <a:off x="4305746" y="4669758"/>
            <a:ext cx="3580507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1828800">
              <a:defRPr sz="2400" b="1">
                <a:solidFill>
                  <a:srgbClr val="FFFFFF"/>
                </a:solidFill>
                <a:latin typeface="Cairo SemiBold"/>
                <a:ea typeface="Cairo SemiBold"/>
                <a:cs typeface="Cairo SemiBold"/>
                <a:sym typeface="Cairo SemiBold"/>
              </a:defRPr>
            </a:lvl1pPr>
          </a:lstStyle>
          <a:p>
            <a:pPr algn="ctr"/>
            <a:r>
              <a:rPr lang="en-GB" sz="2000" b="0" dirty="0">
                <a:solidFill>
                  <a:schemeClr val="tx1"/>
                </a:solidFill>
                <a:latin typeface="+mn-lt"/>
              </a:rPr>
              <a:t>Make it real.</a:t>
            </a:r>
          </a:p>
        </p:txBody>
      </p:sp>
    </p:spTree>
    <p:extLst>
      <p:ext uri="{BB962C8B-B14F-4D97-AF65-F5344CB8AC3E}">
        <p14:creationId xmlns:p14="http://schemas.microsoft.com/office/powerpoint/2010/main" val="421393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4" grpId="1" animBg="1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0AA82B-1718-4299-871D-CF08BC1664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244" y="927897"/>
            <a:ext cx="4129497" cy="37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6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Avsnittsrubri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0AA82B-1718-4299-871D-CF08BC1664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51" y="927898"/>
            <a:ext cx="4129497" cy="37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09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7649463C-C3A1-4973-B577-237EAFB3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00" y="2766217"/>
            <a:ext cx="11473200" cy="1342800"/>
          </a:xfrm>
        </p:spPr>
        <p:txBody>
          <a:bodyPr>
            <a:noAutofit/>
          </a:bodyPr>
          <a:lstStyle>
            <a:lvl1pPr algn="ctr">
              <a:defRPr sz="3200" kern="0" cap="all" spc="2400" baseline="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255164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A3B74F9C-8E7C-4B1B-9DE9-48799CBF43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buNone/>
              <a:defRPr/>
            </a:lvl1pPr>
          </a:lstStyle>
          <a:p>
            <a:endParaRPr lang="sv-SE" dirty="0"/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7649463C-C3A1-4973-B577-237EAFB367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2766217"/>
            <a:ext cx="11473200" cy="1342800"/>
          </a:xfrm>
        </p:spPr>
        <p:txBody>
          <a:bodyPr>
            <a:noAutofit/>
          </a:bodyPr>
          <a:lstStyle>
            <a:lvl1pPr algn="ctr">
              <a:defRPr sz="3200" kern="0" cap="all" spc="2400" baseline="0"/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2786648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5685008D-55DB-4E5C-B8E7-DD81042688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3260" y="2013887"/>
            <a:ext cx="3790542" cy="717264"/>
          </a:xfrm>
        </p:spPr>
        <p:txBody>
          <a:bodyPr anchor="ctr" anchorCtr="0"/>
          <a:lstStyle>
            <a:lvl1pPr marL="0">
              <a:buNone/>
              <a:defRPr sz="2400"/>
            </a:lvl1pPr>
            <a:lvl2pPr>
              <a:buNone/>
              <a:defRPr sz="3500"/>
            </a:lvl2pPr>
            <a:lvl3pPr>
              <a:buNone/>
              <a:defRPr sz="3500"/>
            </a:lvl3pPr>
            <a:lvl4pPr>
              <a:buNone/>
              <a:defRPr sz="3500"/>
            </a:lvl4pPr>
            <a:lvl5pPr>
              <a:buNone/>
              <a:defRPr sz="3500"/>
            </a:lvl5pPr>
          </a:lstStyle>
          <a:p>
            <a:pPr lvl="0"/>
            <a:endParaRPr lang="sv-SE" dirty="0"/>
          </a:p>
        </p:txBody>
      </p:sp>
      <p:sp>
        <p:nvSpPr>
          <p:cNvPr id="10" name="Platshållare för text 8">
            <a:extLst>
              <a:ext uri="{FF2B5EF4-FFF2-40B4-BE49-F238E27FC236}">
                <a16:creationId xmlns:a16="http://schemas.microsoft.com/office/drawing/2014/main" id="{F89E0CF7-EBE3-48F4-A93A-889BC73915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73262" y="2940844"/>
            <a:ext cx="3790542" cy="717264"/>
          </a:xfrm>
        </p:spPr>
        <p:txBody>
          <a:bodyPr anchor="ctr" anchorCtr="0"/>
          <a:lstStyle>
            <a:lvl1pPr marL="0">
              <a:buNone/>
              <a:defRPr sz="2400"/>
            </a:lvl1pPr>
            <a:lvl2pPr>
              <a:buNone/>
              <a:defRPr sz="3500"/>
            </a:lvl2pPr>
            <a:lvl3pPr>
              <a:buNone/>
              <a:defRPr sz="3500"/>
            </a:lvl3pPr>
            <a:lvl4pPr>
              <a:buNone/>
              <a:defRPr sz="3500"/>
            </a:lvl4pPr>
            <a:lvl5pPr>
              <a:buNone/>
              <a:defRPr sz="3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1" name="Platshållare för text 8">
            <a:extLst>
              <a:ext uri="{FF2B5EF4-FFF2-40B4-BE49-F238E27FC236}">
                <a16:creationId xmlns:a16="http://schemas.microsoft.com/office/drawing/2014/main" id="{F9E6B1CF-E248-452D-8E09-BCB2F33FF0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3260" y="3855101"/>
            <a:ext cx="3790542" cy="717264"/>
          </a:xfrm>
        </p:spPr>
        <p:txBody>
          <a:bodyPr anchor="ctr" anchorCtr="0"/>
          <a:lstStyle>
            <a:lvl1pPr marL="0">
              <a:buNone/>
              <a:defRPr sz="2400"/>
            </a:lvl1pPr>
            <a:lvl2pPr>
              <a:buNone/>
              <a:defRPr sz="3500"/>
            </a:lvl2pPr>
            <a:lvl3pPr>
              <a:buNone/>
              <a:defRPr sz="3500"/>
            </a:lvl3pPr>
            <a:lvl4pPr>
              <a:buNone/>
              <a:defRPr sz="3500"/>
            </a:lvl4pPr>
            <a:lvl5pPr>
              <a:buNone/>
              <a:defRPr sz="3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2" name="Platshållare för text 8">
            <a:extLst>
              <a:ext uri="{FF2B5EF4-FFF2-40B4-BE49-F238E27FC236}">
                <a16:creationId xmlns:a16="http://schemas.microsoft.com/office/drawing/2014/main" id="{56655D17-4CB6-4A75-8793-0C082861F1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3260" y="4807458"/>
            <a:ext cx="3790542" cy="717264"/>
          </a:xfrm>
        </p:spPr>
        <p:txBody>
          <a:bodyPr anchor="ctr" anchorCtr="0"/>
          <a:lstStyle>
            <a:lvl1pPr marL="0">
              <a:buNone/>
              <a:defRPr sz="2400"/>
            </a:lvl1pPr>
            <a:lvl2pPr>
              <a:buNone/>
              <a:defRPr sz="3500"/>
            </a:lvl2pPr>
            <a:lvl3pPr>
              <a:buNone/>
              <a:defRPr sz="3500"/>
            </a:lvl3pPr>
            <a:lvl4pPr>
              <a:buNone/>
              <a:defRPr sz="3500"/>
            </a:lvl4pPr>
            <a:lvl5pPr>
              <a:buNone/>
              <a:defRPr sz="3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75BD90A-ED66-492B-A276-9C24B49E30E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27013" y="159643"/>
            <a:ext cx="11400704" cy="867774"/>
          </a:xfrm>
        </p:spPr>
        <p:txBody>
          <a:bodyPr/>
          <a:lstStyle>
            <a:lvl1pPr>
              <a:defRPr sz="4400">
                <a:latin typeface="+mn-lt"/>
                <a:cs typeface="Cairo SemiBold" panose="00000700000000000000" pitchFamily="2" charset="-78"/>
              </a:defRPr>
            </a:lvl1pPr>
          </a:lstStyle>
          <a:p>
            <a:endParaRPr lang="sv-SE" dirty="0"/>
          </a:p>
        </p:txBody>
      </p:sp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8CFAFD48-B1F0-4327-A3E3-8FF7A53F78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23380" y="6388100"/>
            <a:ext cx="2844000" cy="256750"/>
          </a:xfrm>
        </p:spPr>
        <p:txBody>
          <a:bodyPr lIns="72000" tIns="72000" anchor="ctr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0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/>
              <a:t>2020-10-30</a:t>
            </a:r>
          </a:p>
        </p:txBody>
      </p:sp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5FBF1C43-F666-40E0-84BE-6A029FB514A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49799" y="6388100"/>
            <a:ext cx="3096000" cy="256750"/>
          </a:xfrm>
        </p:spPr>
        <p:txBody>
          <a:bodyPr lIns="72000" tIns="72000" anchor="ctr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0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/>
              <a:t>Ground </a:t>
            </a:r>
            <a:r>
              <a:rPr lang="sv-SE" dirty="0" err="1"/>
              <a:t>truth</a:t>
            </a:r>
            <a:r>
              <a:rPr lang="sv-SE" dirty="0"/>
              <a:t> </a:t>
            </a:r>
            <a:r>
              <a:rPr lang="sv-SE" dirty="0" err="1"/>
              <a:t>tools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855399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E24BF56-7B4C-45B8-A67A-5FB2327AF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dirty="0"/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1F2A99FD-1A5A-4BFE-BEB0-CB7F34AD57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23380" y="6388100"/>
            <a:ext cx="2844000" cy="256750"/>
          </a:xfrm>
        </p:spPr>
        <p:txBody>
          <a:bodyPr lIns="72000" tIns="72000" anchor="ctr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0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/>
              <a:t>2020-10-30</a:t>
            </a:r>
          </a:p>
        </p:txBody>
      </p:sp>
      <p:sp>
        <p:nvSpPr>
          <p:cNvPr id="6" name="Platshållare för text 3">
            <a:extLst>
              <a:ext uri="{FF2B5EF4-FFF2-40B4-BE49-F238E27FC236}">
                <a16:creationId xmlns:a16="http://schemas.microsoft.com/office/drawing/2014/main" id="{5FD2DFE0-DBF2-45FC-A9F9-B6379CA18BD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49799" y="6388100"/>
            <a:ext cx="3096000" cy="256750"/>
          </a:xfrm>
        </p:spPr>
        <p:txBody>
          <a:bodyPr lIns="72000" tIns="72000" anchor="ctr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0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/>
              <a:t>Ground </a:t>
            </a:r>
            <a:r>
              <a:rPr lang="sv-SE" dirty="0" err="1"/>
              <a:t>truth</a:t>
            </a:r>
            <a:r>
              <a:rPr lang="sv-SE" dirty="0"/>
              <a:t> </a:t>
            </a:r>
            <a:r>
              <a:rPr lang="sv-SE" dirty="0" err="1"/>
              <a:t>tools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90586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23FA5455-9C84-4512-A29E-BCD2311FA5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84"/>
          <a:stretch/>
        </p:blipFill>
        <p:spPr>
          <a:xfrm>
            <a:off x="3820371" y="841486"/>
            <a:ext cx="4691625" cy="3696167"/>
          </a:xfrm>
          <a:prstGeom prst="rect">
            <a:avLst/>
          </a:prstGeom>
        </p:spPr>
      </p:pic>
      <p:sp>
        <p:nvSpPr>
          <p:cNvPr id="12" name="TextBox 43">
            <a:extLst>
              <a:ext uri="{FF2B5EF4-FFF2-40B4-BE49-F238E27FC236}">
                <a16:creationId xmlns:a16="http://schemas.microsoft.com/office/drawing/2014/main" id="{5B8AEF67-C8A7-4BA6-8A4E-47E3E9181338}"/>
              </a:ext>
            </a:extLst>
          </p:cNvPr>
          <p:cNvSpPr txBox="1"/>
          <p:nvPr userDrawn="1"/>
        </p:nvSpPr>
        <p:spPr>
          <a:xfrm>
            <a:off x="4305746" y="4669758"/>
            <a:ext cx="3580507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1828800">
              <a:defRPr sz="2400" b="1">
                <a:solidFill>
                  <a:srgbClr val="FFFFFF"/>
                </a:solidFill>
                <a:latin typeface="Cairo SemiBold"/>
                <a:ea typeface="Cairo SemiBold"/>
                <a:cs typeface="Cairo SemiBold"/>
                <a:sym typeface="Cairo SemiBold"/>
              </a:defRPr>
            </a:lvl1pPr>
          </a:lstStyle>
          <a:p>
            <a:pPr algn="ctr"/>
            <a:r>
              <a:rPr lang="en-GB" sz="2000" b="0" dirty="0">
                <a:latin typeface="+mn-lt"/>
              </a:rPr>
              <a:t>Make it real.</a:t>
            </a:r>
          </a:p>
        </p:txBody>
      </p:sp>
    </p:spTree>
    <p:extLst>
      <p:ext uri="{BB962C8B-B14F-4D97-AF65-F5344CB8AC3E}">
        <p14:creationId xmlns:p14="http://schemas.microsoft.com/office/powerpoint/2010/main" val="23975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dvAuto="0"/>
      <p:bldP spid="12" grpId="1" animBg="1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E24BF56-7B4C-45B8-A67A-5FB2327AF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2413656"/>
            <a:ext cx="11638800" cy="848209"/>
          </a:xfrm>
        </p:spPr>
        <p:txBody>
          <a:bodyPr>
            <a:noAutofit/>
          </a:bodyPr>
          <a:lstStyle>
            <a:lvl1pPr algn="ctr">
              <a:defRPr sz="350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</a:lstStyle>
          <a:p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9C5B2B9-CA33-44A4-B484-8680ED8C4C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699" y="3404824"/>
            <a:ext cx="11638800" cy="2818176"/>
          </a:xfrm>
        </p:spPr>
        <p:txBody>
          <a:bodyPr anchor="t" anchorCtr="0">
            <a:noAutofit/>
          </a:bodyPr>
          <a:lstStyle>
            <a:lvl1pPr algn="ctr">
              <a:buNone/>
              <a:defRPr sz="2400" kern="0" spc="2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sv-SE" dirty="0"/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9A4C08B9-337F-4D17-9DBB-B1386C62F447}"/>
              </a:ext>
            </a:extLst>
          </p:cNvPr>
          <p:cNvCxnSpPr>
            <a:cxnSpLocks/>
          </p:cNvCxnSpPr>
          <p:nvPr userDrawn="1"/>
        </p:nvCxnSpPr>
        <p:spPr>
          <a:xfrm>
            <a:off x="1413830" y="2226784"/>
            <a:ext cx="9364337" cy="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ruta 9">
            <a:extLst>
              <a:ext uri="{FF2B5EF4-FFF2-40B4-BE49-F238E27FC236}">
                <a16:creationId xmlns:a16="http://schemas.microsoft.com/office/drawing/2014/main" id="{BB091CD8-4733-467A-B93A-1ACA5F3DA6FC}"/>
              </a:ext>
            </a:extLst>
          </p:cNvPr>
          <p:cNvSpPr txBox="1"/>
          <p:nvPr userDrawn="1"/>
        </p:nvSpPr>
        <p:spPr>
          <a:xfrm>
            <a:off x="4441633" y="1783740"/>
            <a:ext cx="3323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kern="0" cap="all" spc="770" baseline="0" dirty="0" err="1">
                <a:latin typeface="Cairo SemiBold" panose="00000700000000000000" pitchFamily="2" charset="-78"/>
                <a:cs typeface="Cairo SemiBold" panose="00000700000000000000" pitchFamily="2" charset="-78"/>
              </a:rPr>
              <a:t>Our</a:t>
            </a:r>
            <a:r>
              <a:rPr lang="sv-SE" sz="2000" kern="0" cap="all" spc="770" baseline="0" dirty="0">
                <a:latin typeface="Cairo SemiBold" panose="00000700000000000000" pitchFamily="2" charset="-78"/>
                <a:cs typeface="Cairo SemiBold" panose="00000700000000000000" pitchFamily="2" charset="-78"/>
              </a:rPr>
              <a:t> </a:t>
            </a:r>
            <a:r>
              <a:rPr lang="sv-SE" sz="2000" kern="0" cap="all" spc="770" baseline="0" dirty="0" err="1">
                <a:latin typeface="Cairo SemiBold" panose="00000700000000000000" pitchFamily="2" charset="-78"/>
                <a:cs typeface="Cairo SemiBold" panose="00000700000000000000" pitchFamily="2" charset="-78"/>
              </a:rPr>
              <a:t>values</a:t>
            </a:r>
            <a:endParaRPr lang="sv-SE" sz="2000" kern="0" cap="all" spc="770" baseline="0" dirty="0">
              <a:latin typeface="Cairo SemiBold" panose="00000700000000000000" pitchFamily="2" charset="-78"/>
              <a:cs typeface="Cairo SemiBold" panose="00000700000000000000" pitchFamily="2" charset="-78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F10EA6FC-A4D5-40FA-BA98-860CEEFF93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5282" y="175192"/>
            <a:ext cx="1501523" cy="1361354"/>
          </a:xfrm>
          <a:prstGeom prst="rect">
            <a:avLst/>
          </a:prstGeom>
        </p:spPr>
      </p:pic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7CFA5BDE-870E-46B0-955B-84577F5104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2880" y="149793"/>
            <a:ext cx="3939220" cy="243908"/>
          </a:xfrm>
        </p:spPr>
        <p:txBody>
          <a:bodyPr lIns="72000" tIns="36000" anchor="t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5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0A16B281-EE00-4C0C-8400-B53BE7A5612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23380" y="6388100"/>
            <a:ext cx="2844000" cy="256750"/>
          </a:xfrm>
        </p:spPr>
        <p:txBody>
          <a:bodyPr lIns="72000" tIns="72000" anchor="ctr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0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/>
              <a:t>2020-10-30</a:t>
            </a:r>
          </a:p>
        </p:txBody>
      </p:sp>
      <p:sp>
        <p:nvSpPr>
          <p:cNvPr id="15" name="Platshållare för text 3">
            <a:extLst>
              <a:ext uri="{FF2B5EF4-FFF2-40B4-BE49-F238E27FC236}">
                <a16:creationId xmlns:a16="http://schemas.microsoft.com/office/drawing/2014/main" id="{FA366639-00DE-4AE3-85E6-4E3E8E8DF2F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49799" y="6388100"/>
            <a:ext cx="3096000" cy="256750"/>
          </a:xfrm>
        </p:spPr>
        <p:txBody>
          <a:bodyPr lIns="72000" tIns="72000" anchor="ctr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0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/>
              <a:t>Ground </a:t>
            </a:r>
            <a:r>
              <a:rPr lang="sv-SE" dirty="0" err="1"/>
              <a:t>truth</a:t>
            </a:r>
            <a:r>
              <a:rPr lang="sv-SE" dirty="0"/>
              <a:t> </a:t>
            </a:r>
            <a:r>
              <a:rPr lang="sv-SE" dirty="0" err="1"/>
              <a:t>tools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378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9C5B2B9-CA33-44A4-B484-8680ED8C4C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9378" y="3759200"/>
            <a:ext cx="3348000" cy="2463800"/>
          </a:xfrm>
        </p:spPr>
        <p:txBody>
          <a:bodyPr lIns="0" anchor="t" anchorCtr="0">
            <a:noAutofit/>
          </a:bodyPr>
          <a:lstStyle>
            <a:lvl1pPr marL="0" indent="0" algn="ctr">
              <a:spcBef>
                <a:spcPts val="200"/>
              </a:spcBef>
              <a:spcAft>
                <a:spcPts val="200"/>
              </a:spcAft>
              <a:buNone/>
              <a:defRPr sz="2000" kern="0" spc="2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9A4C08B9-337F-4D17-9DBB-B1386C62F447}"/>
              </a:ext>
            </a:extLst>
          </p:cNvPr>
          <p:cNvCxnSpPr>
            <a:cxnSpLocks/>
          </p:cNvCxnSpPr>
          <p:nvPr userDrawn="1"/>
        </p:nvCxnSpPr>
        <p:spPr>
          <a:xfrm>
            <a:off x="1413830" y="2226784"/>
            <a:ext cx="9364337" cy="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>
            <a:extLst>
              <a:ext uri="{FF2B5EF4-FFF2-40B4-BE49-F238E27FC236}">
                <a16:creationId xmlns:a16="http://schemas.microsoft.com/office/drawing/2014/main" id="{F10EA6FC-A4D5-40FA-BA98-860CEEFF93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5282" y="175192"/>
            <a:ext cx="1501523" cy="1361354"/>
          </a:xfrm>
          <a:prstGeom prst="rect">
            <a:avLst/>
          </a:prstGeom>
        </p:spPr>
      </p:pic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9D6AE11D-5F3C-4B5A-9EFE-9AAAB345D5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5715" y="3759200"/>
            <a:ext cx="3348000" cy="2463800"/>
          </a:xfrm>
        </p:spPr>
        <p:txBody>
          <a:bodyPr lIns="0" anchor="t" anchorCtr="0">
            <a:noAutofit/>
          </a:bodyPr>
          <a:lstStyle>
            <a:lvl1pPr marL="0" indent="0" algn="ctr">
              <a:spcBef>
                <a:spcPts val="200"/>
              </a:spcBef>
              <a:spcAft>
                <a:spcPts val="200"/>
              </a:spcAft>
              <a:buNone/>
              <a:defRPr sz="2000" kern="0" spc="2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11" name="Platshållare för text 3">
            <a:extLst>
              <a:ext uri="{FF2B5EF4-FFF2-40B4-BE49-F238E27FC236}">
                <a16:creationId xmlns:a16="http://schemas.microsoft.com/office/drawing/2014/main" id="{DEB80F20-B283-4F3F-BC5E-C826DC65CA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02722" y="3745274"/>
            <a:ext cx="3349433" cy="2463801"/>
          </a:xfrm>
        </p:spPr>
        <p:txBody>
          <a:bodyPr lIns="0" anchor="t" anchorCtr="0">
            <a:noAutofit/>
          </a:bodyPr>
          <a:lstStyle>
            <a:lvl1pPr marL="0" indent="0" algn="ctr">
              <a:spcBef>
                <a:spcPts val="200"/>
              </a:spcBef>
              <a:spcAft>
                <a:spcPts val="200"/>
              </a:spcAft>
              <a:buNone/>
              <a:defRPr sz="2000" kern="0" spc="2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12" name="Platshållare för text 3">
            <a:extLst>
              <a:ext uri="{FF2B5EF4-FFF2-40B4-BE49-F238E27FC236}">
                <a16:creationId xmlns:a16="http://schemas.microsoft.com/office/drawing/2014/main" id="{51A97D00-55A7-44CC-9105-CCE4F79C54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9378" y="2389306"/>
            <a:ext cx="3348000" cy="1247949"/>
          </a:xfrm>
        </p:spPr>
        <p:txBody>
          <a:bodyPr lIns="0" tIns="72000" anchor="t" anchorCtr="0">
            <a:noAutofit/>
          </a:bodyPr>
          <a:lstStyle>
            <a:lvl1pPr marL="0" indent="0" algn="ctr">
              <a:spcBef>
                <a:spcPts val="200"/>
              </a:spcBef>
              <a:spcAft>
                <a:spcPts val="200"/>
              </a:spcAft>
              <a:buNone/>
              <a:defRPr sz="3600" kern="0" spc="2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 err="1"/>
              <a:t>Heading</a:t>
            </a:r>
            <a:endParaRPr lang="sv-SE" dirty="0"/>
          </a:p>
        </p:txBody>
      </p:sp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5EA37D66-47E2-4E95-8C60-B9A28DF9B4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42044" y="2389307"/>
            <a:ext cx="3348000" cy="1247948"/>
          </a:xfrm>
        </p:spPr>
        <p:txBody>
          <a:bodyPr lIns="0" tIns="72000" anchor="t" anchorCtr="0">
            <a:noAutofit/>
          </a:bodyPr>
          <a:lstStyle>
            <a:lvl1pPr marL="0" indent="0" algn="ctr">
              <a:spcBef>
                <a:spcPts val="200"/>
              </a:spcBef>
              <a:spcAft>
                <a:spcPts val="200"/>
              </a:spcAft>
              <a:buNone/>
              <a:defRPr sz="3600" kern="0" spc="2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 err="1"/>
              <a:t>Heading</a:t>
            </a:r>
            <a:endParaRPr lang="sv-SE" dirty="0"/>
          </a:p>
        </p:txBody>
      </p:sp>
      <p:sp>
        <p:nvSpPr>
          <p:cNvPr id="15" name="Platshållare för text 3">
            <a:extLst>
              <a:ext uri="{FF2B5EF4-FFF2-40B4-BE49-F238E27FC236}">
                <a16:creationId xmlns:a16="http://schemas.microsoft.com/office/drawing/2014/main" id="{20C66DCE-39BD-4F37-A1CE-4A492AF08A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02722" y="2389306"/>
            <a:ext cx="3348000" cy="1247937"/>
          </a:xfrm>
        </p:spPr>
        <p:txBody>
          <a:bodyPr lIns="0" tIns="72000" anchor="t" anchorCtr="0">
            <a:noAutofit/>
          </a:bodyPr>
          <a:lstStyle>
            <a:lvl1pPr marL="0" indent="0" algn="ctr">
              <a:spcBef>
                <a:spcPts val="200"/>
              </a:spcBef>
              <a:spcAft>
                <a:spcPts val="200"/>
              </a:spcAft>
              <a:buNone/>
              <a:defRPr sz="3600" kern="0" spc="2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 err="1"/>
              <a:t>Heading</a:t>
            </a:r>
            <a:endParaRPr lang="sv-SE" dirty="0"/>
          </a:p>
        </p:txBody>
      </p:sp>
      <p:sp>
        <p:nvSpPr>
          <p:cNvPr id="17" name="Platshållare för text 3">
            <a:extLst>
              <a:ext uri="{FF2B5EF4-FFF2-40B4-BE49-F238E27FC236}">
                <a16:creationId xmlns:a16="http://schemas.microsoft.com/office/drawing/2014/main" id="{3E8789F3-1E32-4097-ABE5-CDC9D2832B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2880" y="149793"/>
            <a:ext cx="3939220" cy="243908"/>
          </a:xfrm>
        </p:spPr>
        <p:txBody>
          <a:bodyPr lIns="72000" tIns="36000" anchor="t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5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18" name="Platshållare för text 3">
            <a:extLst>
              <a:ext uri="{FF2B5EF4-FFF2-40B4-BE49-F238E27FC236}">
                <a16:creationId xmlns:a16="http://schemas.microsoft.com/office/drawing/2014/main" id="{11CB035F-A7DE-42E3-8CB3-EA237A176B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06700" y="1800668"/>
            <a:ext cx="6883400" cy="429627"/>
          </a:xfrm>
        </p:spPr>
        <p:txBody>
          <a:bodyPr lIns="0" anchor="t" anchorCtr="0">
            <a:noAutofit/>
          </a:bodyPr>
          <a:lstStyle>
            <a:lvl1pPr marL="0" indent="0" algn="ctr">
              <a:spcBef>
                <a:spcPts val="200"/>
              </a:spcBef>
              <a:spcAft>
                <a:spcPts val="200"/>
              </a:spcAft>
              <a:buNone/>
              <a:defRPr sz="1600" kern="0" cap="all" spc="33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16" name="Platshållare för text 3">
            <a:extLst>
              <a:ext uri="{FF2B5EF4-FFF2-40B4-BE49-F238E27FC236}">
                <a16:creationId xmlns:a16="http://schemas.microsoft.com/office/drawing/2014/main" id="{65200456-63C0-46EF-BC9C-DFB6C07B875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23380" y="6388100"/>
            <a:ext cx="2844000" cy="256750"/>
          </a:xfrm>
        </p:spPr>
        <p:txBody>
          <a:bodyPr lIns="72000" tIns="72000" anchor="ctr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0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/>
              <a:t>2020-10-30</a:t>
            </a:r>
          </a:p>
        </p:txBody>
      </p:sp>
      <p:sp>
        <p:nvSpPr>
          <p:cNvPr id="21" name="Platshållare för text 3">
            <a:extLst>
              <a:ext uri="{FF2B5EF4-FFF2-40B4-BE49-F238E27FC236}">
                <a16:creationId xmlns:a16="http://schemas.microsoft.com/office/drawing/2014/main" id="{97CC0D6C-7980-41C6-AB4F-1126CDD9920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49799" y="6388100"/>
            <a:ext cx="3096000" cy="256750"/>
          </a:xfrm>
        </p:spPr>
        <p:txBody>
          <a:bodyPr lIns="72000" tIns="72000" anchor="ctr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0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/>
              <a:t>Ground </a:t>
            </a:r>
            <a:r>
              <a:rPr lang="sv-SE" dirty="0" err="1"/>
              <a:t>truth</a:t>
            </a:r>
            <a:r>
              <a:rPr lang="sv-SE" dirty="0"/>
              <a:t> </a:t>
            </a:r>
            <a:r>
              <a:rPr lang="sv-SE" dirty="0" err="1"/>
              <a:t>tools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6095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AFD7F4E-B4FC-4CA9-BC3E-5CEBF1CBE4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2880" y="149793"/>
            <a:ext cx="3939220" cy="243908"/>
          </a:xfrm>
        </p:spPr>
        <p:txBody>
          <a:bodyPr lIns="72000" tIns="36000" anchor="t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5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7CEC9EDB-A4B3-46CF-BDBB-90687F20EF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23380" y="6388100"/>
            <a:ext cx="2844000" cy="256750"/>
          </a:xfrm>
        </p:spPr>
        <p:txBody>
          <a:bodyPr lIns="72000" tIns="72000" anchor="ctr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0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/>
              <a:t>2020-10-30</a:t>
            </a:r>
          </a:p>
        </p:txBody>
      </p:sp>
      <p:sp>
        <p:nvSpPr>
          <p:cNvPr id="6" name="Platshållare för text 3">
            <a:extLst>
              <a:ext uri="{FF2B5EF4-FFF2-40B4-BE49-F238E27FC236}">
                <a16:creationId xmlns:a16="http://schemas.microsoft.com/office/drawing/2014/main" id="{E2E8FFDE-5615-4497-A5D5-8A19A2EE2A5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49799" y="6388100"/>
            <a:ext cx="3096000" cy="256750"/>
          </a:xfrm>
        </p:spPr>
        <p:txBody>
          <a:bodyPr lIns="72000" tIns="72000" anchor="ctr" anchorCtr="0">
            <a:noAutofit/>
          </a:bodyPr>
          <a:lstStyle>
            <a:lvl1pPr marL="0" indent="0" algn="l">
              <a:spcBef>
                <a:spcPts val="200"/>
              </a:spcBef>
              <a:spcAft>
                <a:spcPts val="200"/>
              </a:spcAft>
              <a:buNone/>
              <a:defRPr sz="1000" kern="0" cap="all" spc="210" baseline="0">
                <a:latin typeface="Cairo SemiBold" panose="00000700000000000000" pitchFamily="2" charset="-78"/>
                <a:cs typeface="Cairo SemiBold" panose="00000700000000000000" pitchFamily="2" charset="-78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/>
              <a:t>Ground </a:t>
            </a:r>
            <a:r>
              <a:rPr lang="sv-SE" dirty="0" err="1"/>
              <a:t>truth</a:t>
            </a:r>
            <a:r>
              <a:rPr lang="sv-SE" dirty="0"/>
              <a:t> </a:t>
            </a:r>
            <a:r>
              <a:rPr lang="sv-SE" dirty="0" err="1"/>
              <a:t>tools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66122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23FA5455-9C84-4512-A29E-BCD2311FA5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84"/>
          <a:stretch/>
        </p:blipFill>
        <p:spPr>
          <a:xfrm>
            <a:off x="3820371" y="841486"/>
            <a:ext cx="4691625" cy="369616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1CAE2D-FEB6-4C75-B3C9-32DA347B28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17219" y="4576130"/>
            <a:ext cx="3357562" cy="252000"/>
          </a:xfrm>
        </p:spPr>
        <p:txBody>
          <a:bodyPr lIns="72000" tIns="36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kern="0" cap="all" spc="300" baseline="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6C07E53-C141-4608-AEAF-C7CF4C488E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17219" y="4927262"/>
            <a:ext cx="3357562" cy="312655"/>
          </a:xfrm>
        </p:spPr>
        <p:txBody>
          <a:bodyPr lIns="72000" tIns="36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311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:a16="http://schemas.microsoft.com/office/drawing/2014/main" id="{23FA5455-9C84-4512-A29E-BCD2311FA5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60"/>
          <a:stretch/>
        </p:blipFill>
        <p:spPr>
          <a:xfrm>
            <a:off x="3260901" y="2406897"/>
            <a:ext cx="5535003" cy="1512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1CAE2D-FEB6-4C75-B3C9-32DA347B28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17219" y="4040725"/>
            <a:ext cx="3357562" cy="252000"/>
          </a:xfrm>
        </p:spPr>
        <p:txBody>
          <a:bodyPr lIns="72000" tIns="36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kern="0" cap="all" spc="300" baseline="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6C07E53-C141-4608-AEAF-C7CF4C488E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17219" y="4391857"/>
            <a:ext cx="3357562" cy="312655"/>
          </a:xfrm>
        </p:spPr>
        <p:txBody>
          <a:bodyPr lIns="72000" tIns="36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946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23FA5455-9C84-4512-A29E-BCD2311FA5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84"/>
          <a:stretch/>
        </p:blipFill>
        <p:spPr>
          <a:xfrm>
            <a:off x="3816448" y="844091"/>
            <a:ext cx="4691625" cy="369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2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CFB534A8-4BA0-4834-B42A-594DC3067B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6" b="23620"/>
          <a:stretch/>
        </p:blipFill>
        <p:spPr>
          <a:xfrm>
            <a:off x="3299841" y="799904"/>
            <a:ext cx="5582586" cy="37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7649463C-C3A1-4973-B577-237EAFB3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00" y="2766217"/>
            <a:ext cx="11473200" cy="1342800"/>
          </a:xfrm>
        </p:spPr>
        <p:txBody>
          <a:bodyPr>
            <a:noAutofit/>
          </a:bodyPr>
          <a:lstStyle>
            <a:lvl1pPr algn="ctr">
              <a:defRPr sz="3200" kern="0" cap="all" spc="2400" baseline="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8429102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6FDDE73A-A5AE-4337-9D18-99F652407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66" y="167261"/>
            <a:ext cx="11764234" cy="899539"/>
          </a:xfrm>
          <a:prstGeom prst="rect">
            <a:avLst/>
          </a:prstGeom>
        </p:spPr>
        <p:txBody>
          <a:bodyPr vert="horz" wrap="none" lIns="36000" tIns="108000" rIns="91440" bIns="45720" rtlCol="0" anchor="t" anchorCtr="0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63E7EBE-CD01-464F-9F4C-DBF4EE98E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7266" y="1144019"/>
            <a:ext cx="11764234" cy="5032944"/>
          </a:xfrm>
          <a:prstGeom prst="rect">
            <a:avLst/>
          </a:prstGeom>
        </p:spPr>
        <p:txBody>
          <a:bodyPr vert="horz" lIns="91440" tIns="144000" rIns="9000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96A6DFE8-D71B-43AC-A966-E2F4FD0AB310}"/>
              </a:ext>
            </a:extLst>
          </p:cNvPr>
          <p:cNvSpPr txBox="1"/>
          <p:nvPr userDrawn="1"/>
        </p:nvSpPr>
        <p:spPr>
          <a:xfrm>
            <a:off x="1415788" y="6321407"/>
            <a:ext cx="362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/>
              <a:t>|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B0572B-7295-4F66-93DC-ABFDFEBB805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6" y="6244188"/>
            <a:ext cx="1414007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907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93" r:id="rId5"/>
    <p:sldLayoutId id="2147483694" r:id="rId6"/>
    <p:sldLayoutId id="2147483688" r:id="rId7"/>
    <p:sldLayoutId id="2147483689" r:id="rId8"/>
    <p:sldLayoutId id="2147483658" r:id="rId9"/>
    <p:sldLayoutId id="2147483657" r:id="rId10"/>
    <p:sldLayoutId id="2147483652" r:id="rId11"/>
    <p:sldLayoutId id="2147483654" r:id="rId12"/>
    <p:sldLayoutId id="2147483659" r:id="rId13"/>
    <p:sldLayoutId id="2147483661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93763" indent="-495300" algn="l" defTabSz="914400" rtl="0" eaLnBrk="1" latinLnBrk="0" hangingPunct="1">
        <a:lnSpc>
          <a:spcPct val="90000"/>
        </a:lnSpc>
        <a:spcBef>
          <a:spcPts val="800"/>
        </a:spcBef>
        <a:spcAft>
          <a:spcPts val="800"/>
        </a:spcAft>
        <a:buClr>
          <a:schemeClr val="accent1"/>
        </a:buClr>
        <a:buFont typeface="Wingdings" panose="05000000000000000000" pitchFamily="2" charset="2"/>
        <a:buChar char="ü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1254125" indent="-360363" algn="l" defTabSz="914400" rtl="0" eaLnBrk="1" latinLnBrk="0" hangingPunct="1">
        <a:lnSpc>
          <a:spcPct val="90000"/>
        </a:lnSpc>
        <a:spcBef>
          <a:spcPts val="800"/>
        </a:spcBef>
        <a:spcAft>
          <a:spcPts val="800"/>
        </a:spcAft>
        <a:buClr>
          <a:schemeClr val="accent1"/>
        </a:buClr>
        <a:buFont typeface="Wingdings" panose="05000000000000000000" pitchFamily="2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612900" indent="-358775" algn="l" defTabSz="914400" rtl="0" eaLnBrk="1" latinLnBrk="0" hangingPunct="1">
        <a:lnSpc>
          <a:spcPct val="90000"/>
        </a:lnSpc>
        <a:spcBef>
          <a:spcPts val="800"/>
        </a:spcBef>
        <a:spcAft>
          <a:spcPts val="800"/>
        </a:spcAft>
        <a:buClr>
          <a:schemeClr val="accent1"/>
        </a:buClr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973263" indent="-360363" algn="l" defTabSz="914400" rtl="0" eaLnBrk="1" latinLnBrk="0" hangingPunct="1">
        <a:lnSpc>
          <a:spcPct val="90000"/>
        </a:lnSpc>
        <a:spcBef>
          <a:spcPts val="800"/>
        </a:spcBef>
        <a:spcAft>
          <a:spcPts val="800"/>
        </a:spcAft>
        <a:buClr>
          <a:schemeClr val="accent1"/>
        </a:buClr>
        <a:buFont typeface="Wingdings" panose="05000000000000000000" pitchFamily="2" charset="2"/>
        <a:buChar char="ü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332038" indent="-328613" algn="l" defTabSz="914400" rtl="0" eaLnBrk="1" latinLnBrk="0" hangingPunct="1">
        <a:lnSpc>
          <a:spcPct val="90000"/>
        </a:lnSpc>
        <a:spcBef>
          <a:spcPts val="800"/>
        </a:spcBef>
        <a:spcAft>
          <a:spcPts val="800"/>
        </a:spcAft>
        <a:buClr>
          <a:schemeClr val="accent1"/>
        </a:buClr>
        <a:buFont typeface="Wingdings" panose="05000000000000000000" pitchFamily="2" charset="2"/>
        <a:buChar char="ü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14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6FDDE73A-A5AE-4337-9D18-99F652407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66" y="167261"/>
            <a:ext cx="11764234" cy="899539"/>
          </a:xfrm>
          <a:prstGeom prst="rect">
            <a:avLst/>
          </a:prstGeom>
        </p:spPr>
        <p:txBody>
          <a:bodyPr vert="horz" wrap="none" lIns="36000" tIns="108000" rIns="91440" bIns="45720" rtlCol="0" anchor="t" anchorCtr="0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63E7EBE-CD01-464F-9F4C-DBF4EE98E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7266" y="1144019"/>
            <a:ext cx="11764234" cy="5032944"/>
          </a:xfrm>
          <a:prstGeom prst="rect">
            <a:avLst/>
          </a:prstGeom>
        </p:spPr>
        <p:txBody>
          <a:bodyPr vert="horz" lIns="91440" tIns="144000" rIns="9000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96A6DFE8-D71B-43AC-A966-E2F4FD0AB310}"/>
              </a:ext>
            </a:extLst>
          </p:cNvPr>
          <p:cNvSpPr txBox="1"/>
          <p:nvPr userDrawn="1"/>
        </p:nvSpPr>
        <p:spPr>
          <a:xfrm>
            <a:off x="1415788" y="6321407"/>
            <a:ext cx="362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/>
              <a:t>|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B052A4-98BC-4CD7-ABDF-1064FBA96F9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822" y="6239695"/>
            <a:ext cx="1414436" cy="504000"/>
          </a:xfrm>
          <a:prstGeom prst="rect">
            <a:avLst/>
          </a:prstGeom>
        </p:spPr>
      </p:pic>
      <p:sp>
        <p:nvSpPr>
          <p:cNvPr id="6" name="TextBox 43">
            <a:extLst>
              <a:ext uri="{FF2B5EF4-FFF2-40B4-BE49-F238E27FC236}">
                <a16:creationId xmlns:a16="http://schemas.microsoft.com/office/drawing/2014/main" id="{C47BFE99-2306-42FD-893D-60AB5C5E8E5B}"/>
              </a:ext>
            </a:extLst>
          </p:cNvPr>
          <p:cNvSpPr txBox="1"/>
          <p:nvPr userDrawn="1"/>
        </p:nvSpPr>
        <p:spPr>
          <a:xfrm>
            <a:off x="4305746" y="4669758"/>
            <a:ext cx="3580507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1828800">
              <a:defRPr sz="2400" b="1">
                <a:solidFill>
                  <a:srgbClr val="FFFFFF"/>
                </a:solidFill>
                <a:latin typeface="Cairo SemiBold"/>
                <a:ea typeface="Cairo SemiBold"/>
                <a:cs typeface="Cairo SemiBold"/>
                <a:sym typeface="Cairo SemiBold"/>
              </a:defRPr>
            </a:lvl1pPr>
          </a:lstStyle>
          <a:p>
            <a:pPr algn="ctr"/>
            <a:r>
              <a:rPr lang="en-GB" sz="2000" b="0" dirty="0">
                <a:solidFill>
                  <a:schemeClr val="tx1"/>
                </a:solidFill>
                <a:latin typeface="+mn-lt"/>
              </a:rPr>
              <a:t>Make it real.</a:t>
            </a:r>
          </a:p>
        </p:txBody>
      </p:sp>
    </p:spTree>
    <p:extLst>
      <p:ext uri="{BB962C8B-B14F-4D97-AF65-F5344CB8AC3E}">
        <p14:creationId xmlns:p14="http://schemas.microsoft.com/office/powerpoint/2010/main" val="2450738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91" r:id="rId5"/>
    <p:sldLayoutId id="2147483692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  <p:bldP spid="6" grpId="1" animBg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93763" indent="-495300" algn="l" defTabSz="914400" rtl="0" eaLnBrk="1" latinLnBrk="0" hangingPunct="1">
        <a:lnSpc>
          <a:spcPct val="90000"/>
        </a:lnSpc>
        <a:spcBef>
          <a:spcPts val="800"/>
        </a:spcBef>
        <a:spcAft>
          <a:spcPts val="800"/>
        </a:spcAft>
        <a:buClr>
          <a:schemeClr val="accent1"/>
        </a:buClr>
        <a:buFont typeface="Wingdings" panose="05000000000000000000" pitchFamily="2" charset="2"/>
        <a:buChar char="ü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1254125" indent="-360363" algn="l" defTabSz="914400" rtl="0" eaLnBrk="1" latinLnBrk="0" hangingPunct="1">
        <a:lnSpc>
          <a:spcPct val="90000"/>
        </a:lnSpc>
        <a:spcBef>
          <a:spcPts val="800"/>
        </a:spcBef>
        <a:spcAft>
          <a:spcPts val="800"/>
        </a:spcAft>
        <a:buClr>
          <a:schemeClr val="accent1"/>
        </a:buClr>
        <a:buFont typeface="Wingdings" panose="05000000000000000000" pitchFamily="2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612900" indent="-358775" algn="l" defTabSz="914400" rtl="0" eaLnBrk="1" latinLnBrk="0" hangingPunct="1">
        <a:lnSpc>
          <a:spcPct val="90000"/>
        </a:lnSpc>
        <a:spcBef>
          <a:spcPts val="800"/>
        </a:spcBef>
        <a:spcAft>
          <a:spcPts val="800"/>
        </a:spcAft>
        <a:buClr>
          <a:schemeClr val="accent1"/>
        </a:buClr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973263" indent="-360363" algn="l" defTabSz="914400" rtl="0" eaLnBrk="1" latinLnBrk="0" hangingPunct="1">
        <a:lnSpc>
          <a:spcPct val="90000"/>
        </a:lnSpc>
        <a:spcBef>
          <a:spcPts val="800"/>
        </a:spcBef>
        <a:spcAft>
          <a:spcPts val="800"/>
        </a:spcAft>
        <a:buClr>
          <a:schemeClr val="accent1"/>
        </a:buClr>
        <a:buFont typeface="Wingdings" panose="05000000000000000000" pitchFamily="2" charset="2"/>
        <a:buChar char="ü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332038" indent="-328613" algn="l" defTabSz="914400" rtl="0" eaLnBrk="1" latinLnBrk="0" hangingPunct="1">
        <a:lnSpc>
          <a:spcPct val="90000"/>
        </a:lnSpc>
        <a:spcBef>
          <a:spcPts val="800"/>
        </a:spcBef>
        <a:spcAft>
          <a:spcPts val="800"/>
        </a:spcAft>
        <a:buClr>
          <a:schemeClr val="accent1"/>
        </a:buClr>
        <a:buFont typeface="Wingdings" panose="05000000000000000000" pitchFamily="2" charset="2"/>
        <a:buChar char="ü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143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3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6FDDE73A-A5AE-4337-9D18-99F652407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66" y="167261"/>
            <a:ext cx="11764234" cy="899539"/>
          </a:xfrm>
          <a:prstGeom prst="rect">
            <a:avLst/>
          </a:prstGeom>
        </p:spPr>
        <p:txBody>
          <a:bodyPr vert="horz" wrap="none" lIns="36000" tIns="108000" rIns="91440" bIns="45720" rtlCol="0" anchor="t" anchorCtr="0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63E7EBE-CD01-464F-9F4C-DBF4EE98E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7266" y="1144019"/>
            <a:ext cx="11764234" cy="5032944"/>
          </a:xfrm>
          <a:prstGeom prst="rect">
            <a:avLst/>
          </a:prstGeom>
        </p:spPr>
        <p:txBody>
          <a:bodyPr vert="horz" lIns="91440" tIns="144000" rIns="9000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96A6DFE8-D71B-43AC-A966-E2F4FD0AB310}"/>
              </a:ext>
            </a:extLst>
          </p:cNvPr>
          <p:cNvSpPr txBox="1"/>
          <p:nvPr userDrawn="1"/>
        </p:nvSpPr>
        <p:spPr>
          <a:xfrm>
            <a:off x="1415788" y="6321407"/>
            <a:ext cx="362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/>
              <a:t>|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886C20-AE53-40EB-97CD-A599A0AD205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822" y="6239695"/>
            <a:ext cx="1414436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94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90" r:id="rId5"/>
    <p:sldLayoutId id="2147483686" r:id="rId6"/>
    <p:sldLayoutId id="2147483687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93763" indent="-495300" algn="l" defTabSz="914400" rtl="0" eaLnBrk="1" latinLnBrk="0" hangingPunct="1">
        <a:lnSpc>
          <a:spcPct val="90000"/>
        </a:lnSpc>
        <a:spcBef>
          <a:spcPts val="800"/>
        </a:spcBef>
        <a:spcAft>
          <a:spcPts val="800"/>
        </a:spcAft>
        <a:buClr>
          <a:schemeClr val="accent1"/>
        </a:buClr>
        <a:buFont typeface="Wingdings" panose="05000000000000000000" pitchFamily="2" charset="2"/>
        <a:buChar char="ü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1254125" indent="-360363" algn="l" defTabSz="914400" rtl="0" eaLnBrk="1" latinLnBrk="0" hangingPunct="1">
        <a:lnSpc>
          <a:spcPct val="90000"/>
        </a:lnSpc>
        <a:spcBef>
          <a:spcPts val="800"/>
        </a:spcBef>
        <a:spcAft>
          <a:spcPts val="800"/>
        </a:spcAft>
        <a:buClr>
          <a:schemeClr val="accent1"/>
        </a:buClr>
        <a:buFont typeface="Wingdings" panose="05000000000000000000" pitchFamily="2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612900" indent="-358775" algn="l" defTabSz="914400" rtl="0" eaLnBrk="1" latinLnBrk="0" hangingPunct="1">
        <a:lnSpc>
          <a:spcPct val="90000"/>
        </a:lnSpc>
        <a:spcBef>
          <a:spcPts val="800"/>
        </a:spcBef>
        <a:spcAft>
          <a:spcPts val="800"/>
        </a:spcAft>
        <a:buClr>
          <a:schemeClr val="accent1"/>
        </a:buClr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973263" indent="-360363" algn="l" defTabSz="914400" rtl="0" eaLnBrk="1" latinLnBrk="0" hangingPunct="1">
        <a:lnSpc>
          <a:spcPct val="90000"/>
        </a:lnSpc>
        <a:spcBef>
          <a:spcPts val="800"/>
        </a:spcBef>
        <a:spcAft>
          <a:spcPts val="800"/>
        </a:spcAft>
        <a:buClr>
          <a:schemeClr val="accent1"/>
        </a:buClr>
        <a:buFont typeface="Wingdings" panose="05000000000000000000" pitchFamily="2" charset="2"/>
        <a:buChar char="ü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332038" indent="-328613" algn="l" defTabSz="914400" rtl="0" eaLnBrk="1" latinLnBrk="0" hangingPunct="1">
        <a:lnSpc>
          <a:spcPct val="90000"/>
        </a:lnSpc>
        <a:spcBef>
          <a:spcPts val="800"/>
        </a:spcBef>
        <a:spcAft>
          <a:spcPts val="800"/>
        </a:spcAft>
        <a:buClr>
          <a:schemeClr val="accent1"/>
        </a:buClr>
        <a:buFont typeface="Wingdings" panose="05000000000000000000" pitchFamily="2" charset="2"/>
        <a:buChar char="ü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14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3BF334-CA32-4BE7-9256-474A7D0AEC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Validating sensors in self-driving cars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942E14-D732-460B-B401-0518C128B0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Jonathan Ahlstedt /</a:t>
            </a:r>
            <a:r>
              <a:rPr lang="sv-SE" dirty="0"/>
              <a:t>2020-10-30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7480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93812E9-E23E-41D0-AD0E-E97C5AB12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26" y="478997"/>
            <a:ext cx="11764234" cy="899539"/>
          </a:xfrm>
        </p:spPr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Use cases and features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97E0CB-24B9-4406-AF4E-D144A989BA8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v-SE" dirty="0"/>
              <a:t>2020-10-30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236E429-A2CD-4E03-9FB0-B3B7398EEC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Ground Truth systems and tools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A741FE3-8FDA-43EF-BEEC-3953DFB4BCBA}"/>
              </a:ext>
            </a:extLst>
          </p:cNvPr>
          <p:cNvGrpSpPr/>
          <p:nvPr/>
        </p:nvGrpSpPr>
        <p:grpSpPr>
          <a:xfrm>
            <a:off x="7184179" y="3513185"/>
            <a:ext cx="4467994" cy="2664008"/>
            <a:chOff x="5806632" y="3608027"/>
            <a:chExt cx="4467994" cy="266400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19E46AE-3772-4248-BECE-CD300501F125}"/>
                </a:ext>
              </a:extLst>
            </p:cNvPr>
            <p:cNvSpPr/>
            <p:nvPr/>
          </p:nvSpPr>
          <p:spPr>
            <a:xfrm>
              <a:off x="6388100" y="4660900"/>
              <a:ext cx="578513" cy="406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18B21AE-C074-400B-A770-B9FF69F82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98788" y="3608027"/>
              <a:ext cx="2275838" cy="227759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00AF2BB-C065-4B79-8080-FE5C521B4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06632" y="3696669"/>
              <a:ext cx="2098692" cy="210031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DE76603-9FC0-48BE-BE44-A5F7481962CC}"/>
                </a:ext>
              </a:extLst>
            </p:cNvPr>
            <p:cNvSpPr txBox="1"/>
            <p:nvPr/>
          </p:nvSpPr>
          <p:spPr>
            <a:xfrm>
              <a:off x="5904583" y="5964258"/>
              <a:ext cx="19027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00"/>
                <a:t>Camera FOV</a:t>
              </a:r>
              <a:endParaRPr lang="en-US" sz="14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E3A42C6-21D6-42A1-B978-A58E063EC93F}"/>
                </a:ext>
              </a:extLst>
            </p:cNvPr>
            <p:cNvSpPr txBox="1"/>
            <p:nvPr/>
          </p:nvSpPr>
          <p:spPr>
            <a:xfrm>
              <a:off x="8185313" y="5964258"/>
              <a:ext cx="19027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00"/>
                <a:t>Lidar FOV</a:t>
              </a:r>
              <a:endParaRPr lang="en-US" sz="1400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24361BD1-62C8-4673-A64F-029502F2D6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08" r="4523"/>
          <a:stretch/>
        </p:blipFill>
        <p:spPr>
          <a:xfrm rot="5400000">
            <a:off x="7664325" y="-254321"/>
            <a:ext cx="3237091" cy="4136281"/>
          </a:xfrm>
          <a:prstGeom prst="rect">
            <a:avLst/>
          </a:prstGeom>
        </p:spPr>
      </p:pic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9B09D0F6-6183-4518-99A7-B7736C3561BB}"/>
              </a:ext>
            </a:extLst>
          </p:cNvPr>
          <p:cNvSpPr txBox="1">
            <a:spLocks/>
          </p:cNvSpPr>
          <p:nvPr/>
        </p:nvSpPr>
        <p:spPr>
          <a:xfrm>
            <a:off x="364578" y="1378536"/>
            <a:ext cx="6138231" cy="4304880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893763" indent="-4953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54125" indent="-360363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12900" indent="-358775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73263" indent="-360363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32038" indent="-328613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Reference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sensor data is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needed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in real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traffic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for Zenuity to:</a:t>
            </a:r>
          </a:p>
          <a:p>
            <a:pPr marL="944562" lvl="1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Reduce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manual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verification</a:t>
            </a: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44562" lvl="1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Extend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test-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track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verification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to real-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world</a:t>
            </a: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44562" lvl="1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Automate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verification</a:t>
            </a: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44562" lvl="1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Perform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statistical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verification</a:t>
            </a: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87362" lvl="1" indent="0">
              <a:spcAft>
                <a:spcPts val="0"/>
              </a:spcAft>
              <a:buNone/>
            </a:pP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84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The system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provides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360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degree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reference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data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environment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vehicle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and is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easy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0" indent="0">
              <a:spcAft>
                <a:spcPts val="0"/>
              </a:spcAft>
              <a:buNone/>
            </a:pP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84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Collected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data is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automatically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post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processed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offline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documented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formatted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verification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0" indent="0">
              <a:spcAft>
                <a:spcPts val="0"/>
              </a:spcAft>
              <a:buNone/>
            </a:pP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84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Inhouse-developed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Roofbox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and Software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includes</a:t>
            </a: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44562" lvl="1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Lidar (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range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~200 m)</a:t>
            </a:r>
          </a:p>
          <a:p>
            <a:pPr marL="944562" lvl="1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Cameras</a:t>
            </a:r>
          </a:p>
          <a:p>
            <a:pPr marL="944562" lvl="1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GPS/IMU</a:t>
            </a:r>
          </a:p>
          <a:p>
            <a:pPr marL="487362" lvl="1" indent="0">
              <a:spcAft>
                <a:spcPts val="0"/>
              </a:spcAft>
              <a:buNone/>
            </a:pP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84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Sensors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be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replaced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added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follow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state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-the art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technologies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84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717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93812E9-E23E-41D0-AD0E-E97C5AB12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127" y="513165"/>
            <a:ext cx="11764234" cy="899539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Object tracking – step by step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97E0CB-24B9-4406-AF4E-D144A989BA8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v-SE" dirty="0"/>
              <a:t>2020-10-30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236E429-A2CD-4E03-9FB0-B3B7398EEC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Ground Truth systems and tools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E0774F9-5408-4E32-BC8A-62C1D5797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622" y="1990544"/>
            <a:ext cx="2520821" cy="1421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4FD18B-1E85-4BBE-9A2C-1016451CB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127" y="1990545"/>
            <a:ext cx="2520821" cy="1421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0CC5C-5ADB-4B21-AD15-D1C9618E2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117" y="1990544"/>
            <a:ext cx="2520820" cy="1421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C06F5B-8E92-45CF-BB73-2F4D154613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611" y="1990543"/>
            <a:ext cx="2520820" cy="1421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177C6D4-504B-4AC1-824A-90F23EA58AA0}"/>
              </a:ext>
            </a:extLst>
          </p:cNvPr>
          <p:cNvSpPr txBox="1"/>
          <p:nvPr/>
        </p:nvSpPr>
        <p:spPr>
          <a:xfrm>
            <a:off x="739452" y="1651989"/>
            <a:ext cx="2350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Raw </a:t>
            </a:r>
            <a:r>
              <a:rPr lang="en-US" sz="1600" err="1"/>
              <a:t>pointcloud</a:t>
            </a:r>
            <a:endParaRPr lang="en-US" sz="16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19BA8A-17CB-430F-9604-18A6224652DA}"/>
              </a:ext>
            </a:extLst>
          </p:cNvPr>
          <p:cNvSpPr txBox="1"/>
          <p:nvPr/>
        </p:nvSpPr>
        <p:spPr>
          <a:xfrm>
            <a:off x="3507947" y="1651989"/>
            <a:ext cx="2350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Ground removal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FCDB62-5409-4360-904A-85703315D114}"/>
              </a:ext>
            </a:extLst>
          </p:cNvPr>
          <p:cNvSpPr txBox="1"/>
          <p:nvPr/>
        </p:nvSpPr>
        <p:spPr>
          <a:xfrm>
            <a:off x="6276442" y="1652584"/>
            <a:ext cx="2350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Object segmentation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68D58A-EE67-4E9E-A686-F9BD8C892536}"/>
              </a:ext>
            </a:extLst>
          </p:cNvPr>
          <p:cNvSpPr txBox="1"/>
          <p:nvPr/>
        </p:nvSpPr>
        <p:spPr>
          <a:xfrm>
            <a:off x="9044936" y="1668022"/>
            <a:ext cx="2350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On road filtering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22BC77-27A8-45EB-B1C8-DC65384DFFB9}"/>
              </a:ext>
            </a:extLst>
          </p:cNvPr>
          <p:cNvSpPr txBox="1"/>
          <p:nvPr/>
        </p:nvSpPr>
        <p:spPr>
          <a:xfrm>
            <a:off x="654127" y="3809662"/>
            <a:ext cx="25208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128 + 16 + 16 Lasers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10Hz rotations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~260000 points per rotation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err="1"/>
              <a:t>X,Y,Z,Intensity</a:t>
            </a:r>
            <a:endParaRPr lang="en-US" sz="14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4EEA2A-DACB-4665-BDD4-06518A2D9E9B}"/>
              </a:ext>
            </a:extLst>
          </p:cNvPr>
          <p:cNvSpPr txBox="1"/>
          <p:nvPr/>
        </p:nvSpPr>
        <p:spPr>
          <a:xfrm>
            <a:off x="3431873" y="3809662"/>
            <a:ext cx="252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Adaptive progressive morphological filtering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AD7D0F5-443B-4DB1-AF2B-C79DCDA37B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1873" y="4394436"/>
            <a:ext cx="2588504" cy="168467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E816AF2-E475-4BDD-A50F-DA5B3B319621}"/>
              </a:ext>
            </a:extLst>
          </p:cNvPr>
          <p:cNvSpPr txBox="1"/>
          <p:nvPr/>
        </p:nvSpPr>
        <p:spPr>
          <a:xfrm>
            <a:off x="6191115" y="3809662"/>
            <a:ext cx="2520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Spherical conditional Euclidian clustering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DFE82E-5CA1-467F-9E85-6996D3294CBD}"/>
              </a:ext>
            </a:extLst>
          </p:cNvPr>
          <p:cNvSpPr txBox="1"/>
          <p:nvPr/>
        </p:nvSpPr>
        <p:spPr>
          <a:xfrm>
            <a:off x="8950358" y="3809662"/>
            <a:ext cx="2520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Grid based greedy search for planar grids</a:t>
            </a:r>
          </a:p>
        </p:txBody>
      </p:sp>
    </p:spTree>
    <p:extLst>
      <p:ext uri="{BB962C8B-B14F-4D97-AF65-F5344CB8AC3E}">
        <p14:creationId xmlns:p14="http://schemas.microsoft.com/office/powerpoint/2010/main" val="3701588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97E0CB-24B9-4406-AF4E-D144A989BA8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v-SE" dirty="0"/>
              <a:t>2020-10-30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236E429-A2CD-4E03-9FB0-B3B7398EEC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Ground Truth systems and tools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D0F552-2FC1-4187-9EEE-E2994CE1CC02}"/>
              </a:ext>
            </a:extLst>
          </p:cNvPr>
          <p:cNvGrpSpPr/>
          <p:nvPr/>
        </p:nvGrpSpPr>
        <p:grpSpPr>
          <a:xfrm>
            <a:off x="1160156" y="1310431"/>
            <a:ext cx="10591011" cy="5334419"/>
            <a:chOff x="1125012" y="1288703"/>
            <a:chExt cx="10591011" cy="5334419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1E67B22-1174-43D9-81E5-4B26E3332F1D}"/>
                </a:ext>
              </a:extLst>
            </p:cNvPr>
            <p:cNvSpPr txBox="1"/>
            <p:nvPr/>
          </p:nvSpPr>
          <p:spPr>
            <a:xfrm>
              <a:off x="1688431" y="1403891"/>
              <a:ext cx="23501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Initial classification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A1376DE-9778-4186-AE19-A3DE45226C5F}"/>
                </a:ext>
              </a:extLst>
            </p:cNvPr>
            <p:cNvSpPr txBox="1"/>
            <p:nvPr/>
          </p:nvSpPr>
          <p:spPr>
            <a:xfrm>
              <a:off x="6978315" y="1288703"/>
              <a:ext cx="23501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Tracking and post-classification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B4286BD-C00E-4242-832C-11DBF1A69A33}"/>
                </a:ext>
              </a:extLst>
            </p:cNvPr>
            <p:cNvSpPr txBox="1"/>
            <p:nvPr/>
          </p:nvSpPr>
          <p:spPr>
            <a:xfrm>
              <a:off x="1125012" y="4216497"/>
              <a:ext cx="252082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Tx/>
                <a:buFont typeface="Arial" panose="020B0604020202020204" pitchFamily="34" charset="0"/>
                <a:buChar char="•"/>
              </a:pPr>
              <a:r>
                <a:rPr lang="en-GB" sz="1400"/>
                <a:t>Support vector machine</a:t>
              </a:r>
            </a:p>
            <a:p>
              <a:pPr marL="742950" lvl="1" indent="-285750">
                <a:buClrTx/>
                <a:buFont typeface="Arial" panose="020B0604020202020204" pitchFamily="34" charset="0"/>
                <a:buChar char="•"/>
              </a:pPr>
              <a:r>
                <a:rPr lang="en-GB" sz="1400" err="1"/>
                <a:t>LibSVM</a:t>
              </a:r>
              <a:endParaRPr lang="en-GB" sz="1400"/>
            </a:p>
            <a:p>
              <a:pPr marL="742950" lvl="1" indent="-285750">
                <a:buClrTx/>
                <a:buFont typeface="Arial" panose="020B0604020202020204" pitchFamily="34" charset="0"/>
                <a:buChar char="•"/>
              </a:pPr>
              <a:r>
                <a:rPr lang="en-GB" sz="1400"/>
                <a:t>Single-frame</a:t>
              </a:r>
            </a:p>
            <a:p>
              <a:pPr marL="742950" lvl="1" indent="-285750">
                <a:buClrTx/>
                <a:buFont typeface="Arial" panose="020B0604020202020204" pitchFamily="34" charset="0"/>
                <a:buChar char="•"/>
              </a:pPr>
              <a:r>
                <a:rPr lang="en-GB" sz="1400"/>
                <a:t>Geometry-based</a:t>
              </a: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5C41DD92-4945-4C28-A298-9669D92A42A9}"/>
                </a:ext>
              </a:extLst>
            </p:cNvPr>
            <p:cNvSpPr txBox="1">
              <a:spLocks/>
            </p:cNvSpPr>
            <p:nvPr/>
          </p:nvSpPr>
          <p:spPr>
            <a:xfrm>
              <a:off x="6301573" y="4396634"/>
              <a:ext cx="5414450" cy="22264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lang="sv-SE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lang="sv-SE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lang="sv-SE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lang="sv-SE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ClrTx/>
                <a:buFont typeface="Arial" panose="020B0604020202020204" pitchFamily="34" charset="0"/>
                <a:buChar char="•"/>
              </a:pPr>
              <a:r>
                <a:rPr lang="sv-SE" sz="1400"/>
                <a:t>Independent Forward and </a:t>
              </a:r>
              <a:r>
                <a:rPr lang="sv-SE" sz="1400" err="1"/>
                <a:t>backward</a:t>
              </a:r>
              <a:r>
                <a:rPr lang="sv-SE" sz="1400"/>
                <a:t> pass </a:t>
              </a:r>
              <a:r>
                <a:rPr lang="sv-SE" sz="1400" err="1"/>
                <a:t>Kalman</a:t>
              </a:r>
              <a:r>
                <a:rPr lang="sv-SE" sz="1400"/>
                <a:t> filter</a:t>
              </a:r>
            </a:p>
            <a:p>
              <a:pPr marL="285750" indent="-285750">
                <a:spcBef>
                  <a:spcPts val="300"/>
                </a:spcBef>
                <a:buClrTx/>
                <a:buFont typeface="Arial" panose="020B0604020202020204" pitchFamily="34" charset="0"/>
                <a:buChar char="•"/>
              </a:pPr>
              <a:r>
                <a:rPr lang="sv-SE" sz="1400" err="1"/>
                <a:t>Merge</a:t>
              </a:r>
              <a:r>
                <a:rPr lang="sv-SE" sz="1400"/>
                <a:t> </a:t>
              </a:r>
              <a:r>
                <a:rPr lang="sv-SE" sz="1400" err="1"/>
                <a:t>tracklets</a:t>
              </a:r>
              <a:endParaRPr lang="sv-SE" sz="1400"/>
            </a:p>
            <a:p>
              <a:pPr marL="285750" indent="-285750">
                <a:spcBef>
                  <a:spcPts val="300"/>
                </a:spcBef>
                <a:buClrTx/>
                <a:buFont typeface="Arial" panose="020B0604020202020204" pitchFamily="34" charset="0"/>
                <a:buChar char="•"/>
              </a:pPr>
              <a:r>
                <a:rPr lang="sv-SE" sz="1400"/>
                <a:t>Re-filter</a:t>
              </a:r>
            </a:p>
            <a:p>
              <a:pPr marL="285750" indent="-285750">
                <a:spcBef>
                  <a:spcPts val="300"/>
                </a:spcBef>
                <a:buClrTx/>
                <a:buFont typeface="Arial" panose="020B0604020202020204" pitchFamily="34" charset="0"/>
                <a:buChar char="•"/>
              </a:pPr>
              <a:r>
                <a:rPr lang="sv-SE" sz="1400" err="1"/>
                <a:t>Rauch</a:t>
              </a:r>
              <a:r>
                <a:rPr lang="sv-SE" sz="1400"/>
                <a:t>-Tung-</a:t>
              </a:r>
              <a:r>
                <a:rPr lang="sv-SE" sz="1400" err="1"/>
                <a:t>Striebel</a:t>
              </a:r>
              <a:r>
                <a:rPr lang="sv-SE" sz="1400"/>
                <a:t> </a:t>
              </a:r>
              <a:r>
                <a:rPr lang="sv-SE" sz="1400" err="1"/>
                <a:t>smoothing</a:t>
              </a:r>
              <a:endParaRPr lang="sv-SE" sz="1400"/>
            </a:p>
            <a:p>
              <a:pPr marL="285750" indent="-285750">
                <a:spcBef>
                  <a:spcPts val="300"/>
                </a:spcBef>
                <a:buClrTx/>
                <a:buFont typeface="Arial" panose="020B0604020202020204" pitchFamily="34" charset="0"/>
                <a:buChar char="•"/>
              </a:pPr>
              <a:r>
                <a:rPr lang="sv-SE" sz="1400"/>
                <a:t>Association </a:t>
              </a:r>
              <a:r>
                <a:rPr lang="sv-SE" sz="1400" err="1"/>
                <a:t>based</a:t>
              </a:r>
              <a:r>
                <a:rPr lang="sv-SE" sz="1400"/>
                <a:t> on </a:t>
              </a:r>
              <a:r>
                <a:rPr lang="sv-SE" sz="1400" err="1"/>
                <a:t>weighted</a:t>
              </a:r>
              <a:r>
                <a:rPr lang="sv-SE" sz="1400"/>
                <a:t> </a:t>
              </a:r>
              <a:r>
                <a:rPr lang="sv-SE" sz="1400" err="1"/>
                <a:t>distance</a:t>
              </a:r>
              <a:r>
                <a:rPr lang="sv-SE" sz="1400"/>
                <a:t>, </a:t>
              </a:r>
              <a:r>
                <a:rPr lang="sv-SE" sz="1400" err="1"/>
                <a:t>classes</a:t>
              </a:r>
              <a:r>
                <a:rPr lang="sv-SE" sz="1400"/>
                <a:t>, </a:t>
              </a:r>
              <a:r>
                <a:rPr lang="sv-SE" sz="1400" err="1"/>
                <a:t>lifetime</a:t>
              </a:r>
              <a:r>
                <a:rPr lang="sv-SE" sz="1400"/>
                <a:t> and </a:t>
              </a:r>
              <a:r>
                <a:rPr lang="sv-SE" sz="1400" err="1"/>
                <a:t>other</a:t>
              </a:r>
              <a:r>
                <a:rPr lang="sv-SE" sz="1400"/>
                <a:t> </a:t>
              </a:r>
              <a:r>
                <a:rPr lang="sv-SE" sz="1400" err="1"/>
                <a:t>attributes</a:t>
              </a:r>
              <a:endParaRPr lang="sv-SE" sz="1400"/>
            </a:p>
            <a:p>
              <a:pPr marL="285750" indent="-285750">
                <a:spcBef>
                  <a:spcPts val="300"/>
                </a:spcBef>
                <a:buClrTx/>
                <a:buFont typeface="Arial" panose="020B0604020202020204" pitchFamily="34" charset="0"/>
                <a:buChar char="•"/>
              </a:pPr>
              <a:r>
                <a:rPr lang="sv-SE" sz="1400"/>
                <a:t>Post-</a:t>
              </a:r>
              <a:r>
                <a:rPr lang="sv-SE" sz="1400" err="1"/>
                <a:t>classification</a:t>
              </a:r>
              <a:r>
                <a:rPr lang="sv-SE" sz="1400"/>
                <a:t> to </a:t>
              </a:r>
              <a:r>
                <a:rPr lang="sv-SE" sz="1400" err="1"/>
                <a:t>find</a:t>
              </a:r>
              <a:r>
                <a:rPr lang="sv-SE" sz="1400"/>
                <a:t> </a:t>
              </a:r>
              <a:r>
                <a:rPr lang="sv-SE" sz="1400" err="1"/>
                <a:t>most</a:t>
              </a:r>
              <a:r>
                <a:rPr lang="sv-SE" sz="1400"/>
                <a:t> probable </a:t>
              </a:r>
              <a:r>
                <a:rPr lang="sv-SE" sz="1400" err="1"/>
                <a:t>class</a:t>
              </a:r>
              <a:r>
                <a:rPr lang="sv-SE" sz="1400"/>
                <a:t> </a:t>
              </a:r>
              <a:r>
                <a:rPr lang="sv-SE" sz="1400" err="1"/>
                <a:t>during</a:t>
              </a:r>
              <a:r>
                <a:rPr lang="sv-SE" sz="1400"/>
                <a:t> </a:t>
              </a:r>
              <a:r>
                <a:rPr lang="sv-SE" sz="1400" err="1"/>
                <a:t>object</a:t>
              </a:r>
              <a:r>
                <a:rPr lang="sv-SE" sz="1400"/>
                <a:t> </a:t>
              </a:r>
              <a:r>
                <a:rPr lang="sv-SE" sz="1400" err="1"/>
                <a:t>lifetime</a:t>
              </a:r>
              <a:endParaRPr lang="sv-SE" sz="1400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2CA2CAA-18AD-4D11-8708-0DEF34823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012" y="1873478"/>
              <a:ext cx="3632656" cy="204881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34" name="Title 8">
            <a:extLst>
              <a:ext uri="{FF2B5EF4-FFF2-40B4-BE49-F238E27FC236}">
                <a16:creationId xmlns:a16="http://schemas.microsoft.com/office/drawing/2014/main" id="{72FE0224-3C12-49A0-B318-9F263FB93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127" y="513165"/>
            <a:ext cx="11764234" cy="899539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Object tracking – step by step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141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97E0CB-24B9-4406-AF4E-D144A989BA8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v-SE" dirty="0"/>
              <a:t>2020-10-30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236E429-A2CD-4E03-9FB0-B3B7398EEC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Ground Truth systems and tools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336ADA-17D8-4A67-8DC4-FCF1B17F4813}"/>
              </a:ext>
            </a:extLst>
          </p:cNvPr>
          <p:cNvSpPr txBox="1"/>
          <p:nvPr/>
        </p:nvSpPr>
        <p:spPr>
          <a:xfrm>
            <a:off x="625152" y="2069243"/>
            <a:ext cx="2350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Lane marking detection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DEB3D7-100D-478F-B6A3-4B52FD8819AD}"/>
              </a:ext>
            </a:extLst>
          </p:cNvPr>
          <p:cNvSpPr txBox="1"/>
          <p:nvPr/>
        </p:nvSpPr>
        <p:spPr>
          <a:xfrm>
            <a:off x="3378868" y="2090645"/>
            <a:ext cx="2350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Lane marker tracking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FAB8B6-9570-4BF0-BE86-FB7F65352827}"/>
              </a:ext>
            </a:extLst>
          </p:cNvPr>
          <p:cNvSpPr txBox="1"/>
          <p:nvPr/>
        </p:nvSpPr>
        <p:spPr>
          <a:xfrm>
            <a:off x="539827" y="4193004"/>
            <a:ext cx="25208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Find lane marking points by looking at intensity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00A0E4-3BE6-4FC6-B5EB-CC182B48F15B}"/>
              </a:ext>
            </a:extLst>
          </p:cNvPr>
          <p:cNvSpPr txBox="1"/>
          <p:nvPr/>
        </p:nvSpPr>
        <p:spPr>
          <a:xfrm>
            <a:off x="3267694" y="4214406"/>
            <a:ext cx="2520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Track the center of lane markings to filter out connected lane marking segments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3DF1D1-D92B-48BD-8184-B8AE1B803F73}"/>
              </a:ext>
            </a:extLst>
          </p:cNvPr>
          <p:cNvSpPr txBox="1"/>
          <p:nvPr/>
        </p:nvSpPr>
        <p:spPr>
          <a:xfrm>
            <a:off x="6238384" y="2069243"/>
            <a:ext cx="2350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Lane detection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13AE9D-FAF5-454C-B0FD-CED78C5574E3}"/>
              </a:ext>
            </a:extLst>
          </p:cNvPr>
          <p:cNvSpPr txBox="1"/>
          <p:nvPr/>
        </p:nvSpPr>
        <p:spPr>
          <a:xfrm>
            <a:off x="6153057" y="4190578"/>
            <a:ext cx="252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Use tracked lane centers to find where lanes are</a:t>
            </a:r>
          </a:p>
        </p:txBody>
      </p:sp>
      <p:sp>
        <p:nvSpPr>
          <p:cNvPr id="23" name="Title 8">
            <a:extLst>
              <a:ext uri="{FF2B5EF4-FFF2-40B4-BE49-F238E27FC236}">
                <a16:creationId xmlns:a16="http://schemas.microsoft.com/office/drawing/2014/main" id="{40666E6B-9306-4D57-A2C0-A86AD34AB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127" y="513165"/>
            <a:ext cx="11764234" cy="899539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Lane detection – step by step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FC6C76-3A49-4F44-8D35-B71CC689FF10}"/>
              </a:ext>
            </a:extLst>
          </p:cNvPr>
          <p:cNvSpPr txBox="1"/>
          <p:nvPr/>
        </p:nvSpPr>
        <p:spPr>
          <a:xfrm>
            <a:off x="9080359" y="2093070"/>
            <a:ext cx="2350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Camera fusion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8A98A3-0A12-452D-90CC-C51A3C3B9A6D}"/>
              </a:ext>
            </a:extLst>
          </p:cNvPr>
          <p:cNvSpPr txBox="1"/>
          <p:nvPr/>
        </p:nvSpPr>
        <p:spPr>
          <a:xfrm>
            <a:off x="8995032" y="4214405"/>
            <a:ext cx="25208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Find lanes using high reflectivity points in camera</a:t>
            </a:r>
          </a:p>
        </p:txBody>
      </p:sp>
    </p:spTree>
    <p:extLst>
      <p:ext uri="{BB962C8B-B14F-4D97-AF65-F5344CB8AC3E}">
        <p14:creationId xmlns:p14="http://schemas.microsoft.com/office/powerpoint/2010/main" val="716291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97E0CB-24B9-4406-AF4E-D144A989BA8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v-SE" dirty="0"/>
              <a:t>2020-10-30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236E429-A2CD-4E03-9FB0-B3B7398EEC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Ground Truth systems and tools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C96B737-AB9D-4972-BF9F-064AE0E32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173" y="492193"/>
            <a:ext cx="7448755" cy="5013706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D1E54B45-8938-4DD2-868A-4C1D8DF4A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08473"/>
            <a:ext cx="11133462" cy="903906"/>
          </a:xfrm>
        </p:spPr>
        <p:txBody>
          <a:bodyPr/>
          <a:lstStyle/>
          <a:p>
            <a:r>
              <a:rPr lang="en-US" dirty="0"/>
              <a:t>One day at work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BCA8BF02-8B73-4848-899F-93746564F529}"/>
              </a:ext>
            </a:extLst>
          </p:cNvPr>
          <p:cNvSpPr txBox="1">
            <a:spLocks/>
          </p:cNvSpPr>
          <p:nvPr/>
        </p:nvSpPr>
        <p:spPr>
          <a:xfrm>
            <a:off x="540000" y="1352101"/>
            <a:ext cx="5675865" cy="4837563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893763" indent="-4953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54125" indent="-360363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12900" indent="-358775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73263" indent="-360363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32038" indent="-328613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Get to office at 8.00 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Review others code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Answer emails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Do some small patch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Check in with other teams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Standup at 10.00 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Does someone need help?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Any blockers?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What will you work with today?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80% of team does lunch training 10.15-11.00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Gym (Monday/Wednesday)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Running (Tuesday/Thursday)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Lunch 11-12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Work 12-14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Develop new feature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Attend a meeting with another team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Team gets some air (and </a:t>
            </a:r>
            <a:r>
              <a:rPr lang="en-US" dirty="0" err="1"/>
              <a:t>fika</a:t>
            </a:r>
            <a:r>
              <a:rPr lang="en-US" dirty="0"/>
              <a:t>) 14-14.30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14.30-17~ Continue coding until I leave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3D02CCF-3701-4468-9DD3-262BCC1FE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876" y="479787"/>
            <a:ext cx="5634826" cy="3165242"/>
          </a:xfrm>
          <a:prstGeom prst="rect">
            <a:avLst/>
          </a:prstGeom>
        </p:spPr>
      </p:pic>
      <p:pic>
        <p:nvPicPr>
          <p:cNvPr id="31" name="Picture 4" descr="Image result for fysiken göteborg logo">
            <a:extLst>
              <a:ext uri="{FF2B5EF4-FFF2-40B4-BE49-F238E27FC236}">
                <a16:creationId xmlns:a16="http://schemas.microsoft.com/office/drawing/2014/main" id="{4E294CDF-9594-42A2-991A-B8D5363CC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658" y="2319557"/>
            <a:ext cx="2993571" cy="299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Image result for kanelbulle mr cake">
            <a:extLst>
              <a:ext uri="{FF2B5EF4-FFF2-40B4-BE49-F238E27FC236}">
                <a16:creationId xmlns:a16="http://schemas.microsoft.com/office/drawing/2014/main" id="{FE3BCE64-7D2F-469D-9B6C-6F389CB4B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383" y="3581484"/>
            <a:ext cx="4114800" cy="274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ED2F1ED9-F29F-4685-9820-29FB7320BD26}"/>
              </a:ext>
            </a:extLst>
          </p:cNvPr>
          <p:cNvSpPr txBox="1">
            <a:spLocks/>
          </p:cNvSpPr>
          <p:nvPr/>
        </p:nvSpPr>
        <p:spPr>
          <a:xfrm>
            <a:off x="529269" y="286888"/>
            <a:ext cx="11133462" cy="903906"/>
          </a:xfrm>
          <a:prstGeom prst="rect">
            <a:avLst/>
          </a:prstGeom>
        </p:spPr>
        <p:txBody>
          <a:bodyPr vert="horz" wrap="none" lIns="36000" tIns="10800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                                – Corona edition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D5E90E-EBF2-461E-BCBD-6A146C03B7CC}"/>
              </a:ext>
            </a:extLst>
          </p:cNvPr>
          <p:cNvSpPr txBox="1">
            <a:spLocks/>
          </p:cNvSpPr>
          <p:nvPr/>
        </p:nvSpPr>
        <p:spPr>
          <a:xfrm>
            <a:off x="-48386" y="1293075"/>
            <a:ext cx="6264250" cy="4837563"/>
          </a:xfrm>
          <a:prstGeom prst="rect">
            <a:avLst/>
          </a:prstGeom>
        </p:spPr>
        <p:txBody>
          <a:bodyPr>
            <a:normAutofit/>
          </a:bodyPr>
          <a:lstStyle>
            <a:lvl1pPr marL="893763" indent="-4953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54125" indent="-360363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12900" indent="-358775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73263" indent="-360363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32038" indent="-328613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Working from home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Everyday 9-18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Never really leave the safety of my home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Extra online sync meetings 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Small online sessions when working on the same feature </a:t>
            </a:r>
            <a:r>
              <a:rPr lang="en-US" dirty="0" err="1"/>
              <a:t>freature</a:t>
            </a:r>
            <a:r>
              <a:rPr lang="en-US" dirty="0"/>
              <a:t> with others.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398463" indent="0">
              <a:spcAft>
                <a:spcPts val="0"/>
              </a:spcAft>
              <a:buNone/>
            </a:pPr>
            <a:r>
              <a:rPr lang="en-US" dirty="0"/>
              <a:t>All in all work is not affected, and it </a:t>
            </a:r>
            <a:r>
              <a:rPr lang="en-US" dirty="0" err="1"/>
              <a:t>owkrs</a:t>
            </a:r>
            <a:r>
              <a:rPr lang="en-US" dirty="0"/>
              <a:t> out pretty well!</a:t>
            </a:r>
            <a:br>
              <a:rPr lang="en-US" dirty="0"/>
            </a:br>
            <a:r>
              <a:rPr lang="en-US" dirty="0"/>
              <a:t>=)</a:t>
            </a:r>
          </a:p>
        </p:txBody>
      </p:sp>
    </p:spTree>
    <p:extLst>
      <p:ext uri="{BB962C8B-B14F-4D97-AF65-F5344CB8AC3E}">
        <p14:creationId xmlns:p14="http://schemas.microsoft.com/office/powerpoint/2010/main" val="215679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animClr clrSpc="rgb" dir="cw">
                                      <p:cBhvr>
                                        <p:cTn id="33" dur="1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set>
                                      <p:cBhvr>
                                        <p:cTn id="34" dur="1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animClr clrSpc="rgb" dir="cw">
                                      <p:cBhvr>
                                        <p:cTn id="38" dur="1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set>
                                      <p:cBhvr>
                                        <p:cTn id="39" dur="1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1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animClr clrSpc="rgb" dir="cw">
                                      <p:cBhvr>
                                        <p:cTn id="43" dur="1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set>
                                      <p:cBhvr>
                                        <p:cTn id="44" dur="1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1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animClr clrSpc="rgb" dir="cw">
                                      <p:cBhvr>
                                        <p:cTn id="48" dur="1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set>
                                      <p:cBhvr>
                                        <p:cTn id="49" dur="1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1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animClr clrSpc="rgb" dir="cw">
                                      <p:cBhvr>
                                        <p:cTn id="53" dur="1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set>
                                      <p:cBhvr>
                                        <p:cTn id="54" dur="1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10" fill="hold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animClr clrSpc="rgb" dir="cw">
                                      <p:cBhvr>
                                        <p:cTn id="70" dur="10" fill="hold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set>
                                      <p:cBhvr>
                                        <p:cTn id="71" dur="10" fill="hold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" fill="hold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10" fill="hold"/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animClr clrSpc="rgb" dir="cw">
                                      <p:cBhvr>
                                        <p:cTn id="75" dur="10" fill="hold"/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set>
                                      <p:cBhvr>
                                        <p:cTn id="76" dur="10" fill="hold"/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" fill="hold"/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10" fill="hold"/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animClr clrSpc="rgb" dir="cw">
                                      <p:cBhvr>
                                        <p:cTn id="80" dur="10" fill="hold"/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set>
                                      <p:cBhvr>
                                        <p:cTn id="81" dur="10" fill="hold"/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10" fill="hold"/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10" fill="hold"/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animClr clrSpc="rgb" dir="cw">
                                      <p:cBhvr>
                                        <p:cTn id="85" dur="10" fill="hold"/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set>
                                      <p:cBhvr>
                                        <p:cTn id="86" dur="10" fill="hold"/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" fill="hold"/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10" fill="hold"/>
                                        <p:tgtEl>
                                          <p:spTgt spid="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animClr clrSpc="rgb" dir="cw">
                                      <p:cBhvr>
                                        <p:cTn id="94" dur="10" fill="hold"/>
                                        <p:tgtEl>
                                          <p:spTgt spid="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set>
                                      <p:cBhvr>
                                        <p:cTn id="95" dur="10" fill="hold"/>
                                        <p:tgtEl>
                                          <p:spTgt spid="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10" fill="hold"/>
                                        <p:tgtEl>
                                          <p:spTgt spid="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10" fill="hold"/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animClr clrSpc="rgb" dir="cw">
                                      <p:cBhvr>
                                        <p:cTn id="99" dur="10" fill="hold"/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set>
                                      <p:cBhvr>
                                        <p:cTn id="100" dur="10" fill="hold"/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10" fill="hold"/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3" dur="10" fill="hold"/>
                                        <p:tgtEl>
                                          <p:spTgt spid="2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animClr clrSpc="rgb" dir="cw">
                                      <p:cBhvr>
                                        <p:cTn id="104" dur="10" fill="hold"/>
                                        <p:tgtEl>
                                          <p:spTgt spid="2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set>
                                      <p:cBhvr>
                                        <p:cTn id="105" dur="10" fill="hold"/>
                                        <p:tgtEl>
                                          <p:spTgt spid="2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10" fill="hold"/>
                                        <p:tgtEl>
                                          <p:spTgt spid="2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10" fill="hold"/>
                                        <p:tgtEl>
                                          <p:spTgt spid="2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animClr clrSpc="rgb" dir="cw">
                                      <p:cBhvr>
                                        <p:cTn id="115" dur="10" fill="hold"/>
                                        <p:tgtEl>
                                          <p:spTgt spid="2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set>
                                      <p:cBhvr>
                                        <p:cTn id="116" dur="10" fill="hold"/>
                                        <p:tgtEl>
                                          <p:spTgt spid="2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10" fill="hold"/>
                                        <p:tgtEl>
                                          <p:spTgt spid="2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" dur="10" fill="hold"/>
                                        <p:tgtEl>
                                          <p:spTgt spid="2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animClr clrSpc="rgb" dir="cw">
                                      <p:cBhvr>
                                        <p:cTn id="130" dur="10" fill="hold"/>
                                        <p:tgtEl>
                                          <p:spTgt spid="2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set>
                                      <p:cBhvr>
                                        <p:cTn id="131" dur="10" fill="hold"/>
                                        <p:tgtEl>
                                          <p:spTgt spid="2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10" fill="hold"/>
                                        <p:tgtEl>
                                          <p:spTgt spid="2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" dur="10" fill="hold"/>
                                        <p:tgtEl>
                                          <p:spTgt spid="2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animClr clrSpc="rgb" dir="cw">
                                      <p:cBhvr>
                                        <p:cTn id="135" dur="10" fill="hold"/>
                                        <p:tgtEl>
                                          <p:spTgt spid="2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set>
                                      <p:cBhvr>
                                        <p:cTn id="136" dur="10" fill="hold"/>
                                        <p:tgtEl>
                                          <p:spTgt spid="2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10" fill="hold"/>
                                        <p:tgtEl>
                                          <p:spTgt spid="2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9" dur="10" fill="hold"/>
                                        <p:tgtEl>
                                          <p:spTgt spid="2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animClr clrSpc="rgb" dir="cw">
                                      <p:cBhvr>
                                        <p:cTn id="140" dur="10" fill="hold"/>
                                        <p:tgtEl>
                                          <p:spTgt spid="2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set>
                                      <p:cBhvr>
                                        <p:cTn id="141" dur="10" fill="hold"/>
                                        <p:tgtEl>
                                          <p:spTgt spid="2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10" fill="hold"/>
                                        <p:tgtEl>
                                          <p:spTgt spid="2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10" fill="hold"/>
                                        <p:tgtEl>
                                          <p:spTgt spid="2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animClr clrSpc="rgb" dir="cw">
                                      <p:cBhvr>
                                        <p:cTn id="151" dur="10" fill="hold"/>
                                        <p:tgtEl>
                                          <p:spTgt spid="2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set>
                                      <p:cBhvr>
                                        <p:cTn id="152" dur="10" fill="hold"/>
                                        <p:tgtEl>
                                          <p:spTgt spid="2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10" fill="hold"/>
                                        <p:tgtEl>
                                          <p:spTgt spid="2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allAtOnce"/>
      <p:bldP spid="3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380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8">
            <a:extLst>
              <a:ext uri="{FF2B5EF4-FFF2-40B4-BE49-F238E27FC236}">
                <a16:creationId xmlns:a16="http://schemas.microsoft.com/office/drawing/2014/main" id="{40666E6B-9306-4D57-A2C0-A86AD34AB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Bonus info – Camera object detection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97E0CB-24B9-4406-AF4E-D144A989BA8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v-SE" dirty="0"/>
              <a:t>2020-10-30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236E429-A2CD-4E03-9FB0-B3B7398EEC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Ground Truth systems and tools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E80AC6-F066-40B3-9D7A-14CC61156491}"/>
              </a:ext>
            </a:extLst>
          </p:cNvPr>
          <p:cNvSpPr txBox="1"/>
          <p:nvPr/>
        </p:nvSpPr>
        <p:spPr>
          <a:xfrm>
            <a:off x="970692" y="4450993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Tested running an open-source “Faster R-CNN Mask"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Trained on the COCO dataset.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DA37EB-A841-486C-AAE2-2CF8EB74D1C9}"/>
              </a:ext>
            </a:extLst>
          </p:cNvPr>
          <p:cNvSpPr txBox="1"/>
          <p:nvPr/>
        </p:nvSpPr>
        <p:spPr>
          <a:xfrm>
            <a:off x="6048270" y="4450993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Latest version – Almost integrated in toolchain</a:t>
            </a:r>
          </a:p>
        </p:txBody>
      </p:sp>
    </p:spTree>
    <p:extLst>
      <p:ext uri="{BB962C8B-B14F-4D97-AF65-F5344CB8AC3E}">
        <p14:creationId xmlns:p14="http://schemas.microsoft.com/office/powerpoint/2010/main" val="194589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8">
            <a:extLst>
              <a:ext uri="{FF2B5EF4-FFF2-40B4-BE49-F238E27FC236}">
                <a16:creationId xmlns:a16="http://schemas.microsoft.com/office/drawing/2014/main" id="{40666E6B-9306-4D57-A2C0-A86AD34AB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Global/Local positioning GT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97E0CB-24B9-4406-AF4E-D144A989BA8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v-SE" dirty="0"/>
              <a:t>2020-10-30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236E429-A2CD-4E03-9FB0-B3B7398EEC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Ground Truth systems and tools</a:t>
            </a:r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723A182C-E903-4911-8880-A1E084C44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049" y="1355587"/>
            <a:ext cx="2857500" cy="1905000"/>
          </a:xfrm>
          <a:prstGeom prst="rect">
            <a:avLst/>
          </a:prstGeom>
        </p:spPr>
      </p:pic>
      <p:sp>
        <p:nvSpPr>
          <p:cNvPr id="4" name="TextBox 24">
            <a:extLst>
              <a:ext uri="{FF2B5EF4-FFF2-40B4-BE49-F238E27FC236}">
                <a16:creationId xmlns:a16="http://schemas.microsoft.com/office/drawing/2014/main" id="{EFF07D6C-0C70-4374-82D4-7269488E0A0D}"/>
              </a:ext>
            </a:extLst>
          </p:cNvPr>
          <p:cNvSpPr txBox="1"/>
          <p:nvPr/>
        </p:nvSpPr>
        <p:spPr>
          <a:xfrm>
            <a:off x="729936" y="1492479"/>
            <a:ext cx="46308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OXTS RT3003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GPS and IMU data is fused with base station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Result: </a:t>
            </a:r>
            <a:br>
              <a:rPr lang="en-US" sz="2000" dirty="0"/>
            </a:br>
            <a:r>
              <a:rPr lang="en-US" sz="2000" dirty="0"/>
              <a:t>1cm globally accurate position</a:t>
            </a:r>
          </a:p>
        </p:txBody>
      </p:sp>
    </p:spTree>
    <p:extLst>
      <p:ext uri="{BB962C8B-B14F-4D97-AF65-F5344CB8AC3E}">
        <p14:creationId xmlns:p14="http://schemas.microsoft.com/office/powerpoint/2010/main" val="3196720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B37AC0-22BC-404D-A470-B8EAF746D1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Company and team </a:t>
            </a:r>
            <a:r>
              <a:rPr lang="sv-S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System setup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Object</a:t>
            </a: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tracking</a:t>
            </a: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Lane </a:t>
            </a:r>
            <a:r>
              <a:rPr lang="sv-S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detection</a:t>
            </a: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sv-S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day</a:t>
            </a: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sv-S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Features in </a:t>
            </a:r>
            <a:r>
              <a:rPr lang="sv-S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  <a:endParaRPr lang="en-US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C88FCA6-8C95-4EB3-9D1A-2B658DA2D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Validating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sensors in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self-driving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cars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3C1856-7B91-461F-A646-5A40E509EB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v-SE" dirty="0"/>
              <a:t>2020-10-30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BE1AEE-994E-4CFE-B99A-4F9CC77FD37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Ground Truth systems and tools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FF109E-65DB-4266-841B-161F16FF40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0" t="14445" r="17302" b="17639"/>
          <a:stretch/>
        </p:blipFill>
        <p:spPr>
          <a:xfrm>
            <a:off x="5470723" y="1458192"/>
            <a:ext cx="6238875" cy="3941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9021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0BB804-07CA-49C5-834F-0BAA3425C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Same team, three different companies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7DF140-8D75-4018-AD39-4FC849A1F07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F7D7A1-D91C-482A-9C2F-CD75E8B89D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3B1C7C51-4744-4F07-83B9-35BFB2DF4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98" y="2132240"/>
            <a:ext cx="1296760" cy="1296760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FCB63FBA-1F47-4B20-BC08-40F780739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58" y="4074609"/>
            <a:ext cx="2007953" cy="656980"/>
          </a:xfrm>
          <a:prstGeom prst="rect">
            <a:avLst/>
          </a:prstGeom>
        </p:spPr>
      </p:pic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4E91C0D4-FD5D-4EF6-BABA-E34E692730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518" y="2600856"/>
            <a:ext cx="2700140" cy="1350071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1D23C52F-EBEE-4A47-96DC-42158E488F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59" y="2579157"/>
            <a:ext cx="4737109" cy="1253360"/>
          </a:xfrm>
          <a:prstGeom prst="rect">
            <a:avLst/>
          </a:prstGeom>
        </p:spPr>
      </p:pic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7F2A48C4-1CD6-4820-9922-B2872E484D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638" y="5700257"/>
            <a:ext cx="2007953" cy="656980"/>
          </a:xfrm>
          <a:prstGeom prst="rect">
            <a:avLst/>
          </a:prstGeom>
          <a:effectLst>
            <a:reflection endPos="65000" dist="50800" dir="5400000" sy="-100000" algn="bl" rotWithShape="0"/>
          </a:effec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3E2912D-4616-403F-87C0-FD86BD19E8F6}"/>
              </a:ext>
            </a:extLst>
          </p:cNvPr>
          <p:cNvCxnSpPr>
            <a:cxnSpLocks/>
          </p:cNvCxnSpPr>
          <p:nvPr/>
        </p:nvCxnSpPr>
        <p:spPr>
          <a:xfrm>
            <a:off x="2652895" y="2974748"/>
            <a:ext cx="808762" cy="2580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CA43C97-36EA-40D6-A5A0-C6D1659A0743}"/>
              </a:ext>
            </a:extLst>
          </p:cNvPr>
          <p:cNvCxnSpPr>
            <a:cxnSpLocks/>
          </p:cNvCxnSpPr>
          <p:nvPr/>
        </p:nvCxnSpPr>
        <p:spPr>
          <a:xfrm flipV="1">
            <a:off x="2611233" y="3705277"/>
            <a:ext cx="850424" cy="57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151A035-15D1-4168-9187-A29DE4D0120F}"/>
              </a:ext>
            </a:extLst>
          </p:cNvPr>
          <p:cNvCxnSpPr/>
          <p:nvPr/>
        </p:nvCxnSpPr>
        <p:spPr>
          <a:xfrm>
            <a:off x="6372808" y="3227537"/>
            <a:ext cx="10450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1935288-19FD-455C-BE57-9A2E8D7D64D5}"/>
              </a:ext>
            </a:extLst>
          </p:cNvPr>
          <p:cNvCxnSpPr>
            <a:cxnSpLocks/>
          </p:cNvCxnSpPr>
          <p:nvPr/>
        </p:nvCxnSpPr>
        <p:spPr>
          <a:xfrm>
            <a:off x="6307494" y="4063818"/>
            <a:ext cx="2519265" cy="15065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A718CC1-FC70-4DF4-B025-8D27D41EA748}"/>
              </a:ext>
            </a:extLst>
          </p:cNvPr>
          <p:cNvSpPr txBox="1"/>
          <p:nvPr/>
        </p:nvSpPr>
        <p:spPr>
          <a:xfrm>
            <a:off x="695530" y="1626990"/>
            <a:ext cx="185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~120 employees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EC7EA2-7335-46A8-8B47-D33001AAD09C}"/>
              </a:ext>
            </a:extLst>
          </p:cNvPr>
          <p:cNvSpPr txBox="1"/>
          <p:nvPr/>
        </p:nvSpPr>
        <p:spPr>
          <a:xfrm>
            <a:off x="237600" y="3705277"/>
            <a:ext cx="2615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~60 employees + Money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BE4A755-70C4-4F27-AF60-44CE3FBAC889}"/>
              </a:ext>
            </a:extLst>
          </p:cNvPr>
          <p:cNvSpPr txBox="1"/>
          <p:nvPr/>
        </p:nvSpPr>
        <p:spPr>
          <a:xfrm>
            <a:off x="4216629" y="2650114"/>
            <a:ext cx="28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~700 employees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69AEBCF-7F2F-4844-AEF1-403CBAC742D0}"/>
              </a:ext>
            </a:extLst>
          </p:cNvPr>
          <p:cNvSpPr txBox="1"/>
          <p:nvPr/>
        </p:nvSpPr>
        <p:spPr>
          <a:xfrm>
            <a:off x="9428753" y="2605416"/>
            <a:ext cx="2122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~500 employees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B7C886-774C-45B1-8B84-22E7B42D5A61}"/>
              </a:ext>
            </a:extLst>
          </p:cNvPr>
          <p:cNvSpPr txBox="1"/>
          <p:nvPr/>
        </p:nvSpPr>
        <p:spPr>
          <a:xfrm>
            <a:off x="6115301" y="2754550"/>
            <a:ext cx="1560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Sweden office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A4E1017-5670-41FA-AC39-431E17F2475D}"/>
              </a:ext>
            </a:extLst>
          </p:cNvPr>
          <p:cNvSpPr txBox="1"/>
          <p:nvPr/>
        </p:nvSpPr>
        <p:spPr>
          <a:xfrm rot="1931856">
            <a:off x="6702850" y="4398238"/>
            <a:ext cx="220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 + Germany office</a:t>
            </a:r>
          </a:p>
        </p:txBody>
      </p:sp>
    </p:spTree>
    <p:extLst>
      <p:ext uri="{BB962C8B-B14F-4D97-AF65-F5344CB8AC3E}">
        <p14:creationId xmlns:p14="http://schemas.microsoft.com/office/powerpoint/2010/main" val="318240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4" grpId="0"/>
      <p:bldP spid="36" grpId="0"/>
      <p:bldP spid="37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B45952-1B27-4DE3-8784-B019ED6BEA2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C485FD-BF80-49AA-A6C5-D79CF1F9DF9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B1001D-BA55-4D50-9795-F2955E98B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809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93812E9-E23E-41D0-AD0E-E97C5AB12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The Team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97E0CB-24B9-4406-AF4E-D144A989BA8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v-SE" dirty="0"/>
              <a:t>2020-10-30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236E429-A2CD-4E03-9FB0-B3B7398EEC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Ground Truth systems and tools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7BE880-B1C7-43D3-A517-B5BA76DC0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78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93812E9-E23E-41D0-AD0E-E97C5AB12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The Team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97E0CB-24B9-4406-AF4E-D144A989BA8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v-SE" dirty="0"/>
              <a:t>2020-10-30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236E429-A2CD-4E03-9FB0-B3B7398EEC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Ground Truth systems and tools</a:t>
            </a:r>
          </a:p>
        </p:txBody>
      </p:sp>
      <p:pic>
        <p:nvPicPr>
          <p:cNvPr id="12" name="Picture 11" descr="A group of people standing in front of a cloudy sky&#10;&#10;Description automatically generated">
            <a:extLst>
              <a:ext uri="{FF2B5EF4-FFF2-40B4-BE49-F238E27FC236}">
                <a16:creationId xmlns:a16="http://schemas.microsoft.com/office/drawing/2014/main" id="{F9C42DC0-A70F-44FE-8C54-617651F73C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8"/>
          <a:stretch/>
        </p:blipFill>
        <p:spPr>
          <a:xfrm>
            <a:off x="2453811" y="1438232"/>
            <a:ext cx="7284378" cy="4275692"/>
          </a:xfrm>
          <a:prstGeom prst="rect">
            <a:avLst/>
          </a:prstGeom>
        </p:spPr>
      </p:pic>
      <p:pic>
        <p:nvPicPr>
          <p:cNvPr id="13" name="Picture 6" descr="Image result for teknisk matematik chalmers logo">
            <a:extLst>
              <a:ext uri="{FF2B5EF4-FFF2-40B4-BE49-F238E27FC236}">
                <a16:creationId xmlns:a16="http://schemas.microsoft.com/office/drawing/2014/main" id="{11CE8295-1466-4C16-9716-E6A794334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761" y="2082376"/>
            <a:ext cx="675004" cy="67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Image result for teknisk matematik chalmers logo">
            <a:extLst>
              <a:ext uri="{FF2B5EF4-FFF2-40B4-BE49-F238E27FC236}">
                <a16:creationId xmlns:a16="http://schemas.microsoft.com/office/drawing/2014/main" id="{06B9EE48-65C1-4A26-A9D2-F154AC512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399" y="1911670"/>
            <a:ext cx="675004" cy="67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Image result for teknisk matematik chalmers logo">
            <a:extLst>
              <a:ext uri="{FF2B5EF4-FFF2-40B4-BE49-F238E27FC236}">
                <a16:creationId xmlns:a16="http://schemas.microsoft.com/office/drawing/2014/main" id="{8733267B-B0C3-4B05-A464-66A198D7C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439" y="1883307"/>
            <a:ext cx="675004" cy="67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Image result for teknisk matematik chalmers logo">
            <a:extLst>
              <a:ext uri="{FF2B5EF4-FFF2-40B4-BE49-F238E27FC236}">
                <a16:creationId xmlns:a16="http://schemas.microsoft.com/office/drawing/2014/main" id="{127E15BC-2D6E-4A52-ABDE-DEEEC2837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365" y="2082376"/>
            <a:ext cx="675004" cy="67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Image result for göteborgs universitet logo">
            <a:extLst>
              <a:ext uri="{FF2B5EF4-FFF2-40B4-BE49-F238E27FC236}">
                <a16:creationId xmlns:a16="http://schemas.microsoft.com/office/drawing/2014/main" id="{73D61D83-135F-4E97-850C-1D69EB672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816" y="1818784"/>
            <a:ext cx="675004" cy="67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Image result for teknisk matematik chalmers logo">
            <a:extLst>
              <a:ext uri="{FF2B5EF4-FFF2-40B4-BE49-F238E27FC236}">
                <a16:creationId xmlns:a16="http://schemas.microsoft.com/office/drawing/2014/main" id="{D3380EC5-5C0D-4CF2-8EE7-7914D5D4C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820" y="1917148"/>
            <a:ext cx="675004" cy="67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19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93812E9-E23E-41D0-AD0E-E97C5AB12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4150"/>
            <a:ext cx="11764234" cy="899539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 we built an autonomous vehicle – What now?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97E0CB-24B9-4406-AF4E-D144A989BA8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v-SE" dirty="0"/>
              <a:t>2020-10-30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236E429-A2CD-4E03-9FB0-B3B7398EEC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Ground Truth systems and tools</a:t>
            </a:r>
          </a:p>
        </p:txBody>
      </p:sp>
      <p:pic>
        <p:nvPicPr>
          <p:cNvPr id="19" name="Picture 4" descr="Image result for public opinion self driving cars over time">
            <a:extLst>
              <a:ext uri="{FF2B5EF4-FFF2-40B4-BE49-F238E27FC236}">
                <a16:creationId xmlns:a16="http://schemas.microsoft.com/office/drawing/2014/main" id="{ABAD4C2A-CF71-4875-9580-F4BF34694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369" y="1205816"/>
            <a:ext cx="5012308" cy="501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8E73FE36-BDEF-4E94-ADF0-305EE9521177}"/>
              </a:ext>
            </a:extLst>
          </p:cNvPr>
          <p:cNvSpPr txBox="1">
            <a:spLocks/>
          </p:cNvSpPr>
          <p:nvPr/>
        </p:nvSpPr>
        <p:spPr>
          <a:xfrm>
            <a:off x="487633" y="1433665"/>
            <a:ext cx="11133461" cy="412027"/>
          </a:xfrm>
          <a:prstGeom prst="rect">
            <a:avLst/>
          </a:prstGeom>
        </p:spPr>
        <p:txBody>
          <a:bodyPr/>
          <a:lstStyle>
            <a:lvl1pPr marL="893763" indent="-4953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54125" indent="-360363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12900" indent="-358775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73263" indent="-360363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32038" indent="-328613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8463" indent="0">
              <a:buNone/>
            </a:pPr>
            <a:r>
              <a:rPr lang="en-US" dirty="0"/>
              <a:t>How do we sell it?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B358FE0-3802-4169-8BD9-081E8880F2CA}"/>
              </a:ext>
            </a:extLst>
          </p:cNvPr>
          <p:cNvSpPr txBox="1">
            <a:spLocks/>
          </p:cNvSpPr>
          <p:nvPr/>
        </p:nvSpPr>
        <p:spPr>
          <a:xfrm>
            <a:off x="540000" y="1919125"/>
            <a:ext cx="5298811" cy="430488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893763" indent="-4953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54125" indent="-360363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12900" indent="-358775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73263" indent="-360363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32038" indent="-328613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Legal aspects</a:t>
            </a:r>
          </a:p>
          <a:p>
            <a:pPr marL="457200" lvl="1" indent="0">
              <a:buFont typeface="Wingdings" panose="05000000000000000000" pitchFamily="2" charset="2"/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 have to make sure our product abides by current and future laws set by legislators around the world.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Public opinion</a:t>
            </a:r>
          </a:p>
          <a:p>
            <a:pPr marL="457200" lvl="1" indent="0">
              <a:buFont typeface="Wingdings" panose="05000000000000000000" pitchFamily="2" charset="2"/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How do we make people ride the cars when an error might be fatal?</a:t>
            </a:r>
          </a:p>
          <a:p>
            <a:pPr marL="127000" indent="0">
              <a:buFont typeface="Wingdings" panose="05000000000000000000" pitchFamily="2" charset="2"/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127000" indent="0">
              <a:buFont typeface="Wingdings" panose="05000000000000000000" pitchFamily="2" charset="2"/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 have to prove to the world that our vehicles are safe!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" descr="{{{image_alt}}}">
            <a:extLst>
              <a:ext uri="{FF2B5EF4-FFF2-40B4-BE49-F238E27FC236}">
                <a16:creationId xmlns:a16="http://schemas.microsoft.com/office/drawing/2014/main" id="{4C93E229-FC8A-4A2F-85B6-2DE869F3A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622" y="3517326"/>
            <a:ext cx="4673807" cy="240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Double Bracket 22">
            <a:extLst>
              <a:ext uri="{FF2B5EF4-FFF2-40B4-BE49-F238E27FC236}">
                <a16:creationId xmlns:a16="http://schemas.microsoft.com/office/drawing/2014/main" id="{12E2F8B2-BBC7-4E05-9033-069A21C02881}"/>
              </a:ext>
            </a:extLst>
          </p:cNvPr>
          <p:cNvSpPr/>
          <p:nvPr/>
        </p:nvSpPr>
        <p:spPr>
          <a:xfrm>
            <a:off x="6224118" y="1603248"/>
            <a:ext cx="5298811" cy="1613475"/>
          </a:xfrm>
          <a:prstGeom prst="bracketPair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b="1" cap="all">
                <a:solidFill>
                  <a:schemeClr val="accent2"/>
                </a:solidFill>
              </a:rPr>
              <a:t> Vienna Convention Article 8 </a:t>
            </a:r>
          </a:p>
          <a:p>
            <a:pPr algn="ctr"/>
            <a:endParaRPr lang="en-US" sz="1350" cap="all">
              <a:solidFill>
                <a:schemeClr val="accent2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200" cap="all">
                <a:solidFill>
                  <a:schemeClr val="accent2"/>
                </a:solidFill>
              </a:rPr>
              <a:t>Every moving vehicle OR COMBINATION OF VEHICLES SHALL HAVE A DRIVER.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200" cap="all">
                <a:solidFill>
                  <a:schemeClr val="accent2"/>
                </a:solidFill>
              </a:rPr>
              <a:t>Every driver shall at all </a:t>
            </a:r>
            <a:r>
              <a:rPr lang="en-US" sz="1200" cap="all" err="1">
                <a:solidFill>
                  <a:schemeClr val="accent2"/>
                </a:solidFill>
              </a:rPr>
              <a:t>timesbe</a:t>
            </a:r>
            <a:r>
              <a:rPr lang="en-US" sz="1200" cap="all">
                <a:solidFill>
                  <a:schemeClr val="accent2"/>
                </a:solidFill>
              </a:rPr>
              <a:t> able to control his vehicle or guide his animals.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0513F8-D518-4622-AAE0-7423FEF7B13B}"/>
              </a:ext>
            </a:extLst>
          </p:cNvPr>
          <p:cNvSpPr txBox="1"/>
          <p:nvPr/>
        </p:nvSpPr>
        <p:spPr>
          <a:xfrm>
            <a:off x="7422614" y="5915562"/>
            <a:ext cx="29018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Participation in the Vienna Convention</a:t>
            </a:r>
          </a:p>
        </p:txBody>
      </p:sp>
    </p:spTree>
    <p:extLst>
      <p:ext uri="{BB962C8B-B14F-4D97-AF65-F5344CB8AC3E}">
        <p14:creationId xmlns:p14="http://schemas.microsoft.com/office/powerpoint/2010/main" val="96042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/>
      <p:bldP spid="2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93812E9-E23E-41D0-AD0E-E97C5AB12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462882"/>
            <a:ext cx="11764234" cy="899539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Previous experience tells us that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97E0CB-24B9-4406-AF4E-D144A989BA8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v-SE" dirty="0"/>
              <a:t>2020-10-30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236E429-A2CD-4E03-9FB0-B3B7398EEC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Ground Truth systems and tools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D9E9303-4136-4F3F-97B5-424B16550280}"/>
              </a:ext>
            </a:extLst>
          </p:cNvPr>
          <p:cNvSpPr txBox="1">
            <a:spLocks/>
          </p:cNvSpPr>
          <p:nvPr/>
        </p:nvSpPr>
        <p:spPr>
          <a:xfrm>
            <a:off x="514350" y="1749146"/>
            <a:ext cx="6138231" cy="430488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893763" indent="-4953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54125" indent="-360363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12900" indent="-358775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73263" indent="-360363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32038" indent="-328613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Functional Safety depends heavily on sensor performance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Specification from sensor suppliers reflects performance but is usually not objectively true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Suppliers might overpromise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Suppliers might not know the statistical performance of their sensors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Sensors that are to be used are sometimes not completed. Thus, no-one knows the true performance of the finished product</a:t>
            </a:r>
          </a:p>
          <a:p>
            <a:pPr marL="584200" indent="-45720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84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 how do you measure sensor accuracy?</a:t>
            </a:r>
          </a:p>
          <a:p>
            <a:pPr marL="584200" indent="-45720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84200" indent="-45720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A37D34-C630-41BA-B09B-98BEE7297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071" y="2726900"/>
            <a:ext cx="5010150" cy="2697773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C8BD2D1-064C-4392-B56B-3EA5A8E2A866}"/>
              </a:ext>
            </a:extLst>
          </p:cNvPr>
          <p:cNvSpPr txBox="1">
            <a:spLocks/>
          </p:cNvSpPr>
          <p:nvPr/>
        </p:nvSpPr>
        <p:spPr>
          <a:xfrm>
            <a:off x="7680319" y="1749146"/>
            <a:ext cx="3397255" cy="59102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55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lang="sv-SE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lang="sv-SE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lang="sv-SE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lang="sv-SE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indent="0" algn="ctr">
              <a:buFont typeface="Arial" panose="020B0604020202020204" pitchFamily="34" charset="0"/>
              <a:buNone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Simple! </a:t>
            </a:r>
            <a:b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Compare sensor output to a reference</a:t>
            </a:r>
          </a:p>
        </p:txBody>
      </p:sp>
    </p:spTree>
    <p:extLst>
      <p:ext uri="{BB962C8B-B14F-4D97-AF65-F5344CB8AC3E}">
        <p14:creationId xmlns:p14="http://schemas.microsoft.com/office/powerpoint/2010/main" val="44664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93812E9-E23E-41D0-AD0E-E97C5AB12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810" y="815969"/>
            <a:ext cx="11764234" cy="899539"/>
          </a:xfrm>
        </p:spPr>
        <p:txBody>
          <a:bodyPr/>
          <a:lstStyle/>
          <a:p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solution – Ground Truth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Roofbox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97E0CB-24B9-4406-AF4E-D144A989BA8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v-SE" dirty="0"/>
              <a:t>2020-10-30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236E429-A2CD-4E03-9FB0-B3B7398EEC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Ground Truth systems and tools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384568-E6B9-4734-AA6F-3DF17D910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9300" y="2477220"/>
            <a:ext cx="5592896" cy="25012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1CECFF7-7DAB-4BE4-9948-CE0E9779FB58}"/>
              </a:ext>
            </a:extLst>
          </p:cNvPr>
          <p:cNvSpPr txBox="1"/>
          <p:nvPr/>
        </p:nvSpPr>
        <p:spPr>
          <a:xfrm>
            <a:off x="622260" y="2056495"/>
            <a:ext cx="4116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Video introduction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5A4C6E-0B81-473D-BB3C-357C8BD6D464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14639"/>
      </p:ext>
    </p:extLst>
  </p:cSld>
  <p:clrMapOvr>
    <a:masterClrMapping/>
  </p:clrMapOvr>
</p:sld>
</file>

<file path=ppt/theme/theme1.xml><?xml version="1.0" encoding="utf-8"?>
<a:theme xmlns:a="http://schemas.openxmlformats.org/drawingml/2006/main" name="Zenseact_Black">
  <a:themeElements>
    <a:clrScheme name="Zenseact">
      <a:dk1>
        <a:srgbClr val="000000"/>
      </a:dk1>
      <a:lt1>
        <a:sysClr val="window" lastClr="FFFFFF"/>
      </a:lt1>
      <a:dk2>
        <a:srgbClr val="000000"/>
      </a:dk2>
      <a:lt2>
        <a:srgbClr val="E3FFFA"/>
      </a:lt2>
      <a:accent1>
        <a:srgbClr val="64F0E7"/>
      </a:accent1>
      <a:accent2>
        <a:srgbClr val="1C4470"/>
      </a:accent2>
      <a:accent3>
        <a:srgbClr val="FBC085"/>
      </a:accent3>
      <a:accent4>
        <a:srgbClr val="FF406E"/>
      </a:accent4>
      <a:accent5>
        <a:srgbClr val="6D6E71"/>
      </a:accent5>
      <a:accent6>
        <a:srgbClr val="2D67B1"/>
      </a:accent6>
      <a:hlink>
        <a:srgbClr val="64F0E7"/>
      </a:hlink>
      <a:folHlink>
        <a:srgbClr val="FF406E"/>
      </a:folHlink>
    </a:clrScheme>
    <a:fontScheme name="Zenseact">
      <a:majorFont>
        <a:latin typeface="Cairo"/>
        <a:ea typeface=""/>
        <a:cs typeface=""/>
      </a:majorFont>
      <a:minorFont>
        <a:latin typeface="Cai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>
            <a:solidFill>
              <a:sysClr val="windowText" lastClr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Zenseact_White">
  <a:themeElements>
    <a:clrScheme name="Zenseact">
      <a:dk1>
        <a:srgbClr val="000000"/>
      </a:dk1>
      <a:lt1>
        <a:sysClr val="window" lastClr="FFFFFF"/>
      </a:lt1>
      <a:dk2>
        <a:srgbClr val="000000"/>
      </a:dk2>
      <a:lt2>
        <a:srgbClr val="E3FFFA"/>
      </a:lt2>
      <a:accent1>
        <a:srgbClr val="64F0E7"/>
      </a:accent1>
      <a:accent2>
        <a:srgbClr val="1C4470"/>
      </a:accent2>
      <a:accent3>
        <a:srgbClr val="FBC085"/>
      </a:accent3>
      <a:accent4>
        <a:srgbClr val="FF406E"/>
      </a:accent4>
      <a:accent5>
        <a:srgbClr val="6D6E71"/>
      </a:accent5>
      <a:accent6>
        <a:srgbClr val="2D67B1"/>
      </a:accent6>
      <a:hlink>
        <a:srgbClr val="64F0E7"/>
      </a:hlink>
      <a:folHlink>
        <a:srgbClr val="FF406E"/>
      </a:folHlink>
    </a:clrScheme>
    <a:fontScheme name="Zenseact">
      <a:majorFont>
        <a:latin typeface="Cairo"/>
        <a:ea typeface=""/>
        <a:cs typeface=""/>
      </a:majorFont>
      <a:minorFont>
        <a:latin typeface="Cai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>
            <a:solidFill>
              <a:sysClr val="windowText" lastClr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Zenseact_Blue">
  <a:themeElements>
    <a:clrScheme name="Zenseact">
      <a:dk1>
        <a:srgbClr val="000000"/>
      </a:dk1>
      <a:lt1>
        <a:sysClr val="window" lastClr="FFFFFF"/>
      </a:lt1>
      <a:dk2>
        <a:srgbClr val="000000"/>
      </a:dk2>
      <a:lt2>
        <a:srgbClr val="E3FFFA"/>
      </a:lt2>
      <a:accent1>
        <a:srgbClr val="64F0E7"/>
      </a:accent1>
      <a:accent2>
        <a:srgbClr val="1C4470"/>
      </a:accent2>
      <a:accent3>
        <a:srgbClr val="FBC085"/>
      </a:accent3>
      <a:accent4>
        <a:srgbClr val="FF406E"/>
      </a:accent4>
      <a:accent5>
        <a:srgbClr val="6D6E71"/>
      </a:accent5>
      <a:accent6>
        <a:srgbClr val="2D67B1"/>
      </a:accent6>
      <a:hlink>
        <a:srgbClr val="64F0E7"/>
      </a:hlink>
      <a:folHlink>
        <a:srgbClr val="FF406E"/>
      </a:folHlink>
    </a:clrScheme>
    <a:fontScheme name="Zenseact">
      <a:majorFont>
        <a:latin typeface="Cairo"/>
        <a:ea typeface=""/>
        <a:cs typeface=""/>
      </a:majorFont>
      <a:minorFont>
        <a:latin typeface="Cai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>
            <a:solidFill>
              <a:sysClr val="windowText" lastClr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931B9079A41D4D9F892DB2FFB158ED" ma:contentTypeVersion="11" ma:contentTypeDescription="Create a new document." ma:contentTypeScope="" ma:versionID="4c3ced3b20a69e89babd0415961b6ced">
  <xsd:schema xmlns:xsd="http://www.w3.org/2001/XMLSchema" xmlns:xs="http://www.w3.org/2001/XMLSchema" xmlns:p="http://schemas.microsoft.com/office/2006/metadata/properties" xmlns:ns2="01a53bd6-cdd0-48b9-b2e6-3228b277612c" targetNamespace="http://schemas.microsoft.com/office/2006/metadata/properties" ma:root="true" ma:fieldsID="e4eb06bd62b175c8e5f69c5cab716747" ns2:_="">
    <xsd:import namespace="01a53bd6-cdd0-48b9-b2e6-3228b27761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tj0l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a53bd6-cdd0-48b9-b2e6-3228b27761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tj0l" ma:index="10" nillable="true" ma:displayName="Tag" ma:internalName="tj0l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j0l xmlns="01a53bd6-cdd0-48b9-b2e6-3228b277612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5484EAE-44AE-4345-B969-D3BAD43B48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a53bd6-cdd0-48b9-b2e6-3228b27761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259D3EB-D5CC-454A-9AE1-5648BC4A7848}">
  <ds:schemaRefs>
    <ds:schemaRef ds:uri="http://purl.org/dc/dcmitype/"/>
    <ds:schemaRef ds:uri="01a53bd6-cdd0-48b9-b2e6-3228b277612c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031FE33-40DE-4BC5-BC5A-9E6A81DE29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773</Words>
  <Application>Microsoft Office PowerPoint</Application>
  <PresentationFormat>Widescreen</PresentationFormat>
  <Paragraphs>159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Times New Roman</vt:lpstr>
      <vt:lpstr>Calibri</vt:lpstr>
      <vt:lpstr>Cairo</vt:lpstr>
      <vt:lpstr>Wingdings</vt:lpstr>
      <vt:lpstr>Cairo SemiBold</vt:lpstr>
      <vt:lpstr>Zenseact_Black</vt:lpstr>
      <vt:lpstr>Zenseact_White</vt:lpstr>
      <vt:lpstr>Zenseact_Blue</vt:lpstr>
      <vt:lpstr>PowerPoint Presentation</vt:lpstr>
      <vt:lpstr>Validating sensors in self-driving cars</vt:lpstr>
      <vt:lpstr>Same team, three different companies</vt:lpstr>
      <vt:lpstr>PowerPoint Presentation</vt:lpstr>
      <vt:lpstr>The Team</vt:lpstr>
      <vt:lpstr>The Team</vt:lpstr>
      <vt:lpstr>So we built an autonomous vehicle – What now?</vt:lpstr>
      <vt:lpstr>Previous experience tells us that</vt:lpstr>
      <vt:lpstr>Our solution – Ground Truth Roofbox</vt:lpstr>
      <vt:lpstr>Use cases and features</vt:lpstr>
      <vt:lpstr>Object tracking – step by step</vt:lpstr>
      <vt:lpstr>Object tracking – step by step</vt:lpstr>
      <vt:lpstr>Lane detection – step by step</vt:lpstr>
      <vt:lpstr>One day at work</vt:lpstr>
      <vt:lpstr>PowerPoint Presentation</vt:lpstr>
      <vt:lpstr>Bonus info – Camera object detection</vt:lpstr>
      <vt:lpstr>Global/Local positioning GT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Annica Larsson</dc:creator>
  <cp:lastModifiedBy>Johan Jonasson</cp:lastModifiedBy>
  <cp:revision>24</cp:revision>
  <dcterms:created xsi:type="dcterms:W3CDTF">2020-09-21T13:15:00Z</dcterms:created>
  <dcterms:modified xsi:type="dcterms:W3CDTF">2020-11-03T14:24:30Z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0x010100E0931B9079A41D4D9F892DB2FFB158ED</vt:lpwstr>
  </property>
</Properties>
</file>