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6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6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9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1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2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9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6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4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9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04E9-99B4-4080-96A0-E5D108AC375A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593A-89B0-443F-9EDA-F1B364EB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6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MVE535 </a:t>
            </a:r>
            <a:r>
              <a:rPr lang="en-GB" dirty="0" err="1" smtClean="0"/>
              <a:t>Föreläsning</a:t>
            </a:r>
            <a:r>
              <a:rPr lang="en-GB" dirty="0" smtClean="0"/>
              <a:t> 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	</a:t>
            </a:r>
            <a:r>
              <a:rPr lang="en-GB" dirty="0" err="1" smtClean="0"/>
              <a:t>Derivatans</a:t>
            </a:r>
            <a:r>
              <a:rPr lang="en-GB" dirty="0" smtClean="0"/>
              <a:t> definition. </a:t>
            </a:r>
            <a:r>
              <a:rPr lang="en-GB" dirty="0" err="1" smtClean="0"/>
              <a:t>Tangenter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44945" y="443345"/>
                <a:ext cx="10935855" cy="279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Definition 1: </a:t>
                </a:r>
                <a:r>
                  <a:rPr lang="en-GB" sz="2000" dirty="0" err="1" smtClean="0"/>
                  <a:t>En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funktion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2000" dirty="0" smtClean="0"/>
                  <a:t>sägs </a:t>
                </a:r>
                <a:r>
                  <a:rPr lang="en-GB" sz="2000" dirty="0" err="1" smtClean="0"/>
                  <a:t>vara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deriverbar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en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punkt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sz="2000" dirty="0" smtClean="0"/>
                  <a:t> om </a:t>
                </a:r>
                <a:r>
                  <a:rPr lang="en-GB" sz="2000" dirty="0" err="1" smtClean="0"/>
                  <a:t>gränsvärdet</a:t>
                </a:r>
                <a:endParaRPr lang="en-GB" sz="2000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sz="2000" b="1" i="0" smtClean="0"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d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den>
                        </m:f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a:rPr lang="en-GB" sz="2000" b="1" i="0" smtClean="0">
                                    <a:latin typeface="Cambria Math" panose="02040503050406030204" pitchFamily="18" charset="0"/>
                                  </a:rPr>
                                  <m:t>𝐥𝐢𝐦</m:t>
                                </m:r>
                              </m:e>
                              <m:lim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en-GB" sz="2000" dirty="0" smtClean="0"/>
                  <a:t>            (*)</a:t>
                </a:r>
              </a:p>
              <a:p>
                <a:r>
                  <a:rPr lang="en-GB" sz="2000" dirty="0" err="1" smtClean="0"/>
                  <a:t>existerar</a:t>
                </a:r>
                <a:r>
                  <a:rPr lang="en-GB" sz="2000" dirty="0" smtClean="0"/>
                  <a:t>. (*) </a:t>
                </a:r>
                <a:r>
                  <a:rPr lang="en-GB" sz="2000" dirty="0" err="1" smtClean="0"/>
                  <a:t>betecknas</a:t>
                </a:r>
                <a:r>
                  <a:rPr lang="en-GB" sz="2000" dirty="0" smtClean="0"/>
                  <a:t> med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𝒅𝒇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𝑫𝒇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err="1" smtClean="0"/>
                  <a:t>Geometriskt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betecknar</a:t>
                </a:r>
                <a:r>
                  <a:rPr lang="en-GB" sz="2000" dirty="0" smtClean="0"/>
                  <a:t> (*) </a:t>
                </a:r>
                <a:r>
                  <a:rPr lang="en-GB" sz="2000" dirty="0" err="1" smtClean="0"/>
                  <a:t>lutningen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av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45" y="443345"/>
                <a:ext cx="10935855" cy="2799100"/>
              </a:xfrm>
              <a:prstGeom prst="rect">
                <a:avLst/>
              </a:prstGeom>
              <a:blipFill>
                <a:blip r:embed="rId2"/>
                <a:stretch>
                  <a:fillRect l="-557" t="-1089" b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8487" y="3633839"/>
            <a:ext cx="2581682" cy="1599209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86" y="3633839"/>
            <a:ext cx="2581682" cy="15992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662872" y="3760708"/>
                <a:ext cx="4488210" cy="1855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Om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→0−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b="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GB" b="0" i="1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0+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endParaRPr lang="en-GB" dirty="0" smtClean="0"/>
              </a:p>
              <a:p>
                <a:r>
                  <a:rPr lang="en-GB" dirty="0" err="1" smtClean="0"/>
                  <a:t>dvs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lutning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från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en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sida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är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samma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som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luttniing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från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andra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sidan</a:t>
                </a:r>
                <a:r>
                  <a:rPr lang="en-GB" dirty="0" smtClean="0"/>
                  <a:t>, </a:t>
                </a:r>
                <a:r>
                  <a:rPr lang="en-GB" dirty="0" err="1" smtClean="0"/>
                  <a:t>det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finns</a:t>
                </a:r>
                <a:r>
                  <a:rPr lang="en-GB" dirty="0" smtClean="0"/>
                  <a:t> EN tangent </a:t>
                </a:r>
                <a:r>
                  <a:rPr lang="en-GB" dirty="0" err="1" smtClean="0"/>
                  <a:t>i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punkt</a:t>
                </a:r>
                <a:r>
                  <a:rPr lang="en-GB" dirty="0" smtClean="0"/>
                  <a:t> a </a:t>
                </a:r>
                <a:r>
                  <a:rPr lang="en-GB" dirty="0" err="1" smtClean="0"/>
                  <a:t>och</a:t>
                </a:r>
                <a:r>
                  <a:rPr lang="en-GB" dirty="0" smtClean="0"/>
                  <a:t> vi sager </a:t>
                </a:r>
                <a:r>
                  <a:rPr lang="en-GB" dirty="0" err="1" smtClean="0"/>
                  <a:t>att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 err="1" smtClean="0"/>
                  <a:t>är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deriverbar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i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punkt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 smtClean="0"/>
                  <a:t>. </a:t>
                </a:r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872" y="3760708"/>
                <a:ext cx="4488210" cy="1855123"/>
              </a:xfrm>
              <a:prstGeom prst="rect">
                <a:avLst/>
              </a:prstGeom>
              <a:blipFill>
                <a:blip r:embed="rId5"/>
                <a:stretch>
                  <a:fillRect l="-1223" b="-4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19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8691" y="489528"/>
                <a:ext cx="9688945" cy="3240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Exempel 1: </a:t>
                </a:r>
                <a:r>
                  <a:rPr lang="en-GB" sz="2000" dirty="0" err="1" smtClean="0"/>
                  <a:t>Använd</a:t>
                </a:r>
                <a:r>
                  <a:rPr lang="en-GB" sz="2000" dirty="0" smtClean="0"/>
                  <a:t> (*) </a:t>
                </a:r>
                <a:r>
                  <a:rPr lang="en-GB" sz="2000" dirty="0" err="1" smtClean="0"/>
                  <a:t>för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att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beräkna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derivatan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av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funktionen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=√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b="1" dirty="0" smtClean="0"/>
                  <a:t>. </a:t>
                </a:r>
                <a:r>
                  <a:rPr lang="en-GB" sz="2000" dirty="0" err="1" smtClean="0"/>
                  <a:t>Vad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err="1" smtClean="0"/>
                  <a:t>Beräkna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′(2)</m:t>
                    </m:r>
                  </m:oMath>
                </a14:m>
                <a:r>
                  <a:rPr lang="en-GB" sz="2000" dirty="0" smtClean="0"/>
                  <a:t>. </a:t>
                </a:r>
              </a:p>
              <a:p>
                <a:endParaRPr lang="en-GB" sz="2000" b="1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 err="1" smtClean="0"/>
                  <a:t>Lösning</a:t>
                </a:r>
                <a:r>
                  <a:rPr lang="en-GB" sz="20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                            =</m:t>
                            </m:r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rad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−√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−√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  <m:r>
                              <a:rPr lang="en-GB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e>
                    </m:func>
                  </m:oMath>
                </a14:m>
                <a:endParaRPr lang="en-GB" sz="20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 smtClean="0"/>
                  <a:t>          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rad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√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endParaRPr lang="en-GB" sz="2000" b="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91" y="489528"/>
                <a:ext cx="9688945" cy="3240374"/>
              </a:xfrm>
              <a:prstGeom prst="rect">
                <a:avLst/>
              </a:prstGeom>
              <a:blipFill>
                <a:blip r:embed="rId2"/>
                <a:stretch>
                  <a:fillRect l="-629" t="-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78691" y="3962399"/>
                <a:ext cx="10039927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Exempel 2*:</a:t>
                </a:r>
                <a:r>
                  <a:rPr lang="en-GB" sz="2000" dirty="0"/>
                  <a:t> Använd (*) </a:t>
                </a:r>
                <a:r>
                  <a:rPr lang="en-GB" sz="2000" dirty="0" err="1"/>
                  <a:t>för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att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beräkna</a:t>
                </a:r>
                <a:r>
                  <a:rPr lang="en-GB" sz="2000" dirty="0"/>
                  <a:t> </a:t>
                </a:r>
                <a:r>
                  <a:rPr lang="en-GB" sz="2000" dirty="0" err="1"/>
                  <a:t>derivatan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av</a:t>
                </a:r>
                <a:r>
                  <a:rPr lang="en-GB" sz="2000" dirty="0"/>
                  <a:t> </a:t>
                </a:r>
                <a:r>
                  <a:rPr lang="en-GB" sz="2000" dirty="0" err="1"/>
                  <a:t>funktionen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b="1" dirty="0"/>
                  <a:t>. </a:t>
                </a:r>
                <a:r>
                  <a:rPr lang="en-GB" sz="2000" dirty="0" err="1"/>
                  <a:t>Vad</a:t>
                </a:r>
                <a:r>
                  <a:rPr lang="en-GB" sz="2000" dirty="0"/>
                  <a:t> </a:t>
                </a:r>
                <a:r>
                  <a:rPr lang="en-GB" sz="2000" dirty="0" err="1"/>
                  <a:t>är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GB" sz="2000" b="1" dirty="0" smtClean="0"/>
                  <a:t> </a:t>
                </a:r>
                <a:r>
                  <a:rPr lang="en-GB" sz="2000" dirty="0" err="1" smtClean="0"/>
                  <a:t>Beräkna</a:t>
                </a:r>
                <a:r>
                  <a:rPr lang="en-GB" sz="2000" b="1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91" y="3962399"/>
                <a:ext cx="10039927" cy="732508"/>
              </a:xfrm>
              <a:prstGeom prst="rect">
                <a:avLst/>
              </a:prstGeom>
              <a:blipFill>
                <a:blip r:embed="rId3"/>
                <a:stretch>
                  <a:fillRect l="-607" t="-3333" b="-1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21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0982" y="526473"/>
                <a:ext cx="11046691" cy="165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Sats 1: </a:t>
                </a:r>
                <a:r>
                  <a:rPr lang="en-GB" sz="2000" dirty="0" smtClean="0"/>
                  <a:t>Om </a:t>
                </a:r>
                <a:r>
                  <a:rPr lang="en-GB" sz="2000" dirty="0" err="1" smtClean="0"/>
                  <a:t>funktionen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deriverbar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punkt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m:rPr>
                        <m:lit/>
                      </m:rP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smtClean="0"/>
                  <a:t>, </a:t>
                </a:r>
                <a:r>
                  <a:rPr lang="en-GB" sz="2000" dirty="0" err="1" smtClean="0"/>
                  <a:t>så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err="1" smtClean="0"/>
                  <a:t>kontinuerlig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.</a:t>
                </a:r>
              </a:p>
              <a:p>
                <a:endParaRPr lang="en-GB" sz="2000" dirty="0"/>
              </a:p>
              <a:p>
                <a:r>
                  <a:rPr lang="en-GB" sz="2000" b="1" dirty="0" smtClean="0"/>
                  <a:t>OBS! </a:t>
                </a:r>
                <a:r>
                  <a:rPr lang="en-GB" sz="2000" dirty="0" err="1" smtClean="0"/>
                  <a:t>Det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finns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kontinuerliga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funktioner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som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inte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deriverbara</a:t>
                </a:r>
                <a:r>
                  <a:rPr lang="en-GB" sz="2000" dirty="0" smtClean="0"/>
                  <a:t>.</a:t>
                </a:r>
              </a:p>
              <a:p>
                <a:endParaRPr lang="en-GB" sz="2000" dirty="0"/>
              </a:p>
              <a:p>
                <a:r>
                  <a:rPr lang="en-GB" sz="2000" b="1" dirty="0" err="1" smtClean="0"/>
                  <a:t>Exempel</a:t>
                </a:r>
                <a:r>
                  <a:rPr lang="en-GB" sz="2000" b="1" dirty="0" smtClean="0"/>
                  <a:t> 3: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funktion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2000" b="1" dirty="0" smtClean="0"/>
                  <a:t> </a:t>
                </a:r>
                <a:r>
                  <a:rPr lang="en-GB" sz="2000" dirty="0" smtClean="0"/>
                  <a:t>deriverbar?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82" y="526473"/>
                <a:ext cx="11046691" cy="1655838"/>
              </a:xfrm>
              <a:prstGeom prst="rect">
                <a:avLst/>
              </a:prstGeom>
              <a:blipFill>
                <a:blip r:embed="rId2"/>
                <a:stretch>
                  <a:fillRect l="-607" t="-1471" b="-5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38800" y="297410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55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8691" y="498764"/>
                <a:ext cx="11240654" cy="1612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Definition 2: </a:t>
                </a:r>
                <a:r>
                  <a:rPr lang="sv-SE" sz="2000" dirty="0"/>
                  <a:t>Antag att kurvan är en graf av en funktion </a:t>
                </a:r>
                <a14:m>
                  <m:oMath xmlns:m="http://schemas.openxmlformats.org/officeDocument/2006/math"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v-SE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err="1" smtClean="0"/>
                  <a:t>En</a:t>
                </a:r>
                <a:r>
                  <a:rPr lang="en-GB" sz="2000" dirty="0" smtClean="0"/>
                  <a:t> tangent 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punkt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en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rätt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linje</a:t>
                </a:r>
                <a:r>
                  <a:rPr lang="en-GB" sz="2000" dirty="0" smtClean="0"/>
                  <a:t> med </a:t>
                </a:r>
                <a:r>
                  <a:rPr lang="en-GB" sz="2000" dirty="0" err="1" smtClean="0"/>
                  <a:t>lutningen</a:t>
                </a:r>
                <a:r>
                  <a:rPr lang="en-GB" sz="2000" dirty="0" smtClean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0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GB" sz="2000" b="1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 smtClean="0"/>
              </a:p>
              <a:p>
                <a:r>
                  <a:rPr lang="en-GB" sz="2000" dirty="0" smtClean="0"/>
                  <a:t>om </a:t>
                </a:r>
                <a:r>
                  <a:rPr lang="en-GB" sz="2000" dirty="0" err="1" smtClean="0"/>
                  <a:t>gränsvärdet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existerar</a:t>
                </a:r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91" y="498764"/>
                <a:ext cx="11240654" cy="1612942"/>
              </a:xfrm>
              <a:prstGeom prst="rect">
                <a:avLst/>
              </a:prstGeom>
              <a:blipFill>
                <a:blip r:embed="rId2"/>
                <a:stretch>
                  <a:fillRect l="-542" t="-2273"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6400" y="2567709"/>
                <a:ext cx="11259127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/>
                  <a:t>Exempel 4: </a:t>
                </a:r>
                <a:r>
                  <a:rPr lang="en-GB" sz="2000" dirty="0" err="1" smtClean="0"/>
                  <a:t>Vad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är</a:t>
                </a:r>
                <a:r>
                  <a:rPr lang="en-GB" sz="2000" dirty="0" smtClean="0"/>
                  <a:t> tangent till </a:t>
                </a:r>
                <a:r>
                  <a:rPr lang="en-GB" sz="2000" dirty="0" err="1" smtClean="0"/>
                  <a:t>funktion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b="1" dirty="0" smtClean="0"/>
                  <a:t> </a:t>
                </a:r>
                <a:r>
                  <a:rPr lang="en-GB" sz="2000" dirty="0" err="1" smtClean="0"/>
                  <a:t>i</a:t>
                </a:r>
                <a:r>
                  <a:rPr lang="en-GB" sz="2000" dirty="0" smtClean="0"/>
                  <a:t> </a:t>
                </a:r>
                <a:r>
                  <a:rPr lang="en-GB" sz="2000" dirty="0" err="1" smtClean="0"/>
                  <a:t>punkt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(1,1)?</m:t>
                    </m:r>
                  </m:oMath>
                </a14:m>
                <a:endParaRPr lang="en-GB" sz="2000" dirty="0" smtClean="0"/>
              </a:p>
              <a:p>
                <a:endParaRPr lang="en-GB" sz="2000" dirty="0"/>
              </a:p>
              <a:p>
                <a:r>
                  <a:rPr lang="en-GB" sz="2000" b="1" dirty="0" err="1" smtClean="0"/>
                  <a:t>Exempel</a:t>
                </a:r>
                <a:r>
                  <a:rPr lang="en-GB" sz="2000" b="1" dirty="0" smtClean="0"/>
                  <a:t> 5*: </a:t>
                </a:r>
                <a:r>
                  <a:rPr lang="en-GB" sz="2000" dirty="0"/>
                  <a:t>Vad </a:t>
                </a:r>
                <a:r>
                  <a:rPr lang="en-GB" sz="2000" dirty="0" err="1"/>
                  <a:t>är</a:t>
                </a:r>
                <a:r>
                  <a:rPr lang="en-GB" sz="2000" dirty="0"/>
                  <a:t> tangent till </a:t>
                </a:r>
                <a:r>
                  <a:rPr lang="en-GB" sz="2000" dirty="0" err="1"/>
                  <a:t>funktion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b="1" dirty="0"/>
                  <a:t> </a:t>
                </a:r>
                <a:r>
                  <a:rPr lang="en-GB" sz="2000" dirty="0" err="1"/>
                  <a:t>i</a:t>
                </a:r>
                <a:r>
                  <a:rPr lang="en-GB" sz="2000" dirty="0"/>
                  <a:t> </a:t>
                </a:r>
                <a:r>
                  <a:rPr lang="en-GB" sz="2000" dirty="0" err="1"/>
                  <a:t>punkt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(1,1)?</m:t>
                    </m:r>
                  </m:oMath>
                </a14:m>
                <a:endParaRPr lang="en-GB" sz="2000" dirty="0" smtClean="0"/>
              </a:p>
              <a:p>
                <a:endParaRPr lang="en-GB" sz="2000" dirty="0"/>
              </a:p>
              <a:p>
                <a:r>
                  <a:rPr lang="en-GB" sz="2000" b="1" dirty="0" err="1" smtClean="0"/>
                  <a:t>Exempel</a:t>
                </a:r>
                <a:r>
                  <a:rPr lang="en-GB" sz="2000" b="1" dirty="0" smtClean="0"/>
                  <a:t> 6**: </a:t>
                </a:r>
                <a:r>
                  <a:rPr lang="sv-SE" sz="2000" dirty="0"/>
                  <a:t>Vad är tangent till funktion 𝑦</a:t>
                </a:r>
                <a:r>
                  <a:rPr lang="sv-SE" sz="2000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v-SE" sz="2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sv-SE" sz="2000" dirty="0" smtClean="0"/>
                  <a:t>i </a:t>
                </a:r>
                <a:r>
                  <a:rPr lang="sv-SE" sz="2000" dirty="0"/>
                  <a:t>punkt </a:t>
                </a:r>
                <a14:m>
                  <m:oMath xmlns:m="http://schemas.openxmlformats.org/officeDocument/2006/math"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(0,0)?</m:t>
                    </m:r>
                  </m:oMath>
                </a14:m>
                <a:endParaRPr lang="sv-SE" sz="2000" dirty="0"/>
              </a:p>
              <a:p>
                <a:endParaRPr lang="en-GB" sz="2000" b="1" dirty="0"/>
              </a:p>
              <a:p>
                <a:endParaRPr lang="en-GB" sz="2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2567709"/>
                <a:ext cx="11259127" cy="2246769"/>
              </a:xfrm>
              <a:prstGeom prst="rect">
                <a:avLst/>
              </a:prstGeom>
              <a:blipFill>
                <a:blip r:embed="rId3"/>
                <a:stretch>
                  <a:fillRect l="-596" t="-1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98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MVE535 Föreläsning 7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MVE535 Föreläsning 7</dc:title>
  <dc:creator>Sonja Radosavljevic</dc:creator>
  <cp:lastModifiedBy>Sonja Radosavljevic</cp:lastModifiedBy>
  <cp:revision>12</cp:revision>
  <dcterms:created xsi:type="dcterms:W3CDTF">2021-01-29T08:45:19Z</dcterms:created>
  <dcterms:modified xsi:type="dcterms:W3CDTF">2021-01-30T15:04:58Z</dcterms:modified>
</cp:coreProperties>
</file>