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5" r:id="rId7"/>
    <p:sldId id="261" r:id="rId8"/>
    <p:sldId id="260" r:id="rId9"/>
    <p:sldId id="266" r:id="rId10"/>
    <p:sldId id="262" r:id="rId11"/>
    <p:sldId id="267" r:id="rId12"/>
    <p:sldId id="269" r:id="rId13"/>
    <p:sldId id="26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D524"/>
    <a:srgbClr val="1DD32E"/>
    <a:srgbClr val="1BD597"/>
    <a:srgbClr val="09E792"/>
    <a:srgbClr val="03E2ED"/>
    <a:srgbClr val="10E042"/>
    <a:srgbClr val="12DE9A"/>
    <a:srgbClr val="0EE2BF"/>
    <a:srgbClr val="05EB9E"/>
    <a:srgbClr val="09E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A7FD4-2C59-42D2-950A-6F479DB82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63BADA-A729-4E28-AAA4-ED68FE237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113777-23B6-4768-9E82-5E7AC598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4519A5-C46E-4FE1-8A03-E829D776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4C9EA2-2E16-49BB-B9A0-79EB0485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06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2EB60B-DCF1-4736-8E00-90C69ABF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A8CB3DD-D111-4292-9234-69CCC361B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EEBE36-17A2-46D3-BB82-213870C1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4534EB-C610-42BF-BA27-B756D66D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FCFEE3-EC8C-435D-8DC2-A366812B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34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DA130AB-EFAE-4C24-8D8B-7ABDFBF8C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C182A9B-D7D2-49F5-B1FD-028B453A4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C118AF-2A78-462E-9525-0D442BAB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327D96-F9B2-42C0-AB89-BCB55131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148D3C-2FF6-4B2F-B1E5-CA7F9D02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19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A3A051-1660-4C7B-8291-AAF4BE91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2BD657-DD0E-419C-8367-BF8A24635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551225-7025-42EE-9F3D-AD54B45D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DC11BA-2192-4A2C-9774-D79E5D66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DCE351-F222-44BC-9C5D-1331B47A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77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57BFF9-A0D6-44E7-AE31-2F13C764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538FAB-4382-4CED-960D-162137BBE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C5D7FD-78F9-4ED5-8D1C-8497F8D2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21A15F-B37F-4501-B09D-A0309B8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82CAC-EDE5-4D8C-87F2-A0DAB25F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89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AB90A5-BC3D-436C-9F2D-598160C3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A3C5BD-7D2E-4365-9B79-8EB260637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7D22C4-F2BA-450C-A076-26651E819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5CF568-7A96-47C7-9705-FDBD989D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87F57F2-A3F5-45E5-87A8-83A0C7B0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0D5117-0FBA-4645-A5DC-63595190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891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946A92-968F-4CA8-9EC3-B38A9138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760BFD-ED79-43FE-9AEA-A7AEFAA29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63D6D7E-BD82-462C-9A99-AE09A775A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863BE75-D202-4135-9C97-34111EE3A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A3BDBE1-8889-47EC-BEE5-FF7B98DB0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4599F19-E286-457E-924E-C83FA321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4E2F147-EEBC-4BCF-BC0A-02736743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BB447DA-9908-423F-B6CB-474B2BF4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1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CED51-6FC4-4F92-B5DF-ABB33F39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48B38AC-1470-4F9D-B10B-125B4578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25C2724-DE0F-4A9F-A887-FC5F4776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18CDF85-DA95-4D7A-91C4-DB2294AD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35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DB00821-8B98-4B6A-873F-7D99621E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3B8C502-2A8E-4883-94EF-3B745E9D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AC43E46-7B4B-4A10-982D-E6D16B45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49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B6EEA9-3F84-4E91-9699-9A592C60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31D125-B778-47A9-85E1-352E0A59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48AB35-58DA-424E-8300-D5CEAD7A9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8C3DEE-2C40-4AB8-9813-5260952A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C501BD-AB32-4303-9403-3D3C9064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99CC4B8-A494-425A-A05F-B62FB850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29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4B87B9-35ED-4799-B81D-FDC06B68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C897EAC-06A6-458F-8D0F-D833399FC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0CA85B-ADD7-4EC9-83D4-5CB99388B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204111-08C8-4818-BAA4-FBC3361A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F09F40-3F8F-417C-ADCE-D4ED43A1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D10CCF0-8A7E-459C-BE2B-12A5D12E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30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F346DD-9B8B-4C3E-8AC9-7DD8CF2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CFF576-7121-4BB8-A026-BBD96BD43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F34163-3EAE-40F3-A5E0-CA5C256FE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C853-D8B3-43DB-8C24-89DD9D21B720}" type="datetimeFigureOut">
              <a:rPr lang="sv-SE" smtClean="0"/>
              <a:t>2021-01-19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A9DC66-97F3-424C-B002-0584BE0DC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4E019C-9A8A-4CCF-B599-CCF655EAA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2DDC-FE9A-44CB-8E3E-C6EE6E6693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74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/>
          </a:bodyPr>
          <a:lstStyle/>
          <a:p>
            <a:r>
              <a:rPr lang="sv-SE" sz="4400" u="sng" dirty="0"/>
              <a:t>Grundläggande Darwinism</a:t>
            </a:r>
            <a:br>
              <a:rPr lang="sv-SE" dirty="0"/>
            </a:br>
            <a:r>
              <a:rPr lang="sv-SE" dirty="0"/>
              <a:t>Darwinismens idéhistoria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 dirty="0"/>
              <a:t>Tisdag 19/1 </a:t>
            </a:r>
            <a:r>
              <a:rPr lang="sv-SE" sz="3100" b="1" u="sng" dirty="0"/>
              <a:t>13:15-14:00</a:t>
            </a:r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95CBA9-E74B-4578-AC12-0146A890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v-SE" sz="2800" b="1" dirty="0"/>
              <a:t>Malthus och befolkningsutveckling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07D877B-9F66-4B89-AC63-A66FB76C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66" r="-1" b="3943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07CD74-8E8A-4360-A0D1-9BB7EE25A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800" dirty="0"/>
              <a:t>Thomas Malthus å sin sida är en riktig historisk glädjedödare…</a:t>
            </a:r>
          </a:p>
          <a:p>
            <a:pPr marL="0" indent="0">
              <a:buNone/>
            </a:pPr>
            <a:r>
              <a:rPr lang="sv-SE" sz="1800" dirty="0"/>
              <a:t>Han observerade att mänskligheten har en obegränsad förmåga att växa – och att det är resurser som begränsar befolkningen.</a:t>
            </a:r>
          </a:p>
          <a:p>
            <a:pPr marL="0" indent="0">
              <a:buNone/>
            </a:pPr>
            <a:r>
              <a:rPr lang="sv-SE" sz="1800" dirty="0"/>
              <a:t>Så han resonerade att mänskligheten är dömd att leva vid svältens gräns </a:t>
            </a:r>
            <a:r>
              <a:rPr lang="sv-SE" sz="1800" i="1" dirty="0"/>
              <a:t>oavsett hur mycket resurser </a:t>
            </a:r>
            <a:r>
              <a:rPr lang="sv-SE" sz="1800" dirty="0"/>
              <a:t>vi framställer.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3F959F6-66FA-4AA9-81AC-44A3A402F03C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7/10</a:t>
            </a:r>
          </a:p>
        </p:txBody>
      </p:sp>
    </p:spTree>
    <p:extLst>
      <p:ext uri="{BB962C8B-B14F-4D97-AF65-F5344CB8AC3E}">
        <p14:creationId xmlns:p14="http://schemas.microsoft.com/office/powerpoint/2010/main" val="21401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588EB19-2C77-469F-AC6A-157DB6ED3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1242"/>
          <a:stretch/>
        </p:blipFill>
        <p:spPr>
          <a:xfrm>
            <a:off x="-1" y="10"/>
            <a:ext cx="12228129" cy="36147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55FE4F1F-3B0A-4EDC-8289-10FDAF08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3" y="4519615"/>
            <a:ext cx="2894492" cy="1509931"/>
          </a:xfrm>
        </p:spPr>
        <p:txBody>
          <a:bodyPr>
            <a:normAutofit/>
          </a:bodyPr>
          <a:lstStyle/>
          <a:p>
            <a:r>
              <a:rPr lang="sv-SE" sz="3600" b="1" dirty="0" err="1">
                <a:solidFill>
                  <a:schemeClr val="tx2"/>
                </a:solidFill>
              </a:rPr>
              <a:t>Lyell</a:t>
            </a:r>
            <a:r>
              <a:rPr lang="sv-SE" sz="3600" b="1" dirty="0">
                <a:solidFill>
                  <a:schemeClr val="tx2"/>
                </a:solidFill>
              </a:rPr>
              <a:t> + Malthus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8CEE5C-37A8-4114-998C-86377E524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474" y="3822322"/>
            <a:ext cx="8061738" cy="29045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500" b="1" dirty="0">
                <a:solidFill>
                  <a:schemeClr val="tx2"/>
                </a:solidFill>
              </a:rPr>
              <a:t>Malthus</a:t>
            </a:r>
            <a:r>
              <a:rPr lang="sv-SE" sz="1500" dirty="0">
                <a:solidFill>
                  <a:schemeClr val="tx2"/>
                </a:solidFill>
              </a:rPr>
              <a:t> gav Darwin insikten att naturen själv helt automatiskt idkar ett </a:t>
            </a:r>
            <a:r>
              <a:rPr lang="sv-SE" sz="1500" i="1" dirty="0">
                <a:solidFill>
                  <a:schemeClr val="tx2"/>
                </a:solidFill>
              </a:rPr>
              <a:t>urval – </a:t>
            </a:r>
            <a:r>
              <a:rPr lang="sv-SE" sz="1500" dirty="0">
                <a:solidFill>
                  <a:schemeClr val="tx2"/>
                </a:solidFill>
              </a:rPr>
              <a:t>ett </a:t>
            </a:r>
            <a:r>
              <a:rPr lang="sv-SE" sz="1500" b="1" dirty="0">
                <a:solidFill>
                  <a:schemeClr val="tx2"/>
                </a:solidFill>
              </a:rPr>
              <a:t>naturligt urval</a:t>
            </a:r>
            <a:r>
              <a:rPr lang="sv-SE" sz="1500" dirty="0">
                <a:solidFill>
                  <a:schemeClr val="tx2"/>
                </a:solidFill>
              </a:rPr>
              <a:t>.</a:t>
            </a:r>
            <a:endParaRPr lang="sv-SE" sz="15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1500" dirty="0">
                <a:solidFill>
                  <a:schemeClr val="tx2"/>
                </a:solidFill>
              </a:rPr>
              <a:t>Fast egentligen: Att det naturliga urvalet är </a:t>
            </a:r>
            <a:r>
              <a:rPr lang="sv-SE" sz="1500" b="1" dirty="0">
                <a:solidFill>
                  <a:schemeClr val="tx2"/>
                </a:solidFill>
              </a:rPr>
              <a:t>oerhört kraftfullt.</a:t>
            </a:r>
            <a:r>
              <a:rPr lang="sv-SE" sz="1500" dirty="0">
                <a:solidFill>
                  <a:schemeClr val="tx2"/>
                </a:solidFill>
              </a:rPr>
              <a:t> Som sådant hade naturligt urval diskuterats ganska länge vid det här laget, men det sågs som en marginell kraft.</a:t>
            </a:r>
          </a:p>
          <a:p>
            <a:pPr marL="0" indent="0">
              <a:buNone/>
            </a:pPr>
            <a:r>
              <a:rPr lang="sv-SE" sz="1500" dirty="0">
                <a:solidFill>
                  <a:schemeClr val="tx2"/>
                </a:solidFill>
              </a:rPr>
              <a:t>Darwin lägger mycket möda i </a:t>
            </a:r>
            <a:r>
              <a:rPr lang="sv-SE" sz="1500" i="1" dirty="0">
                <a:solidFill>
                  <a:schemeClr val="tx2"/>
                </a:solidFill>
              </a:rPr>
              <a:t>Origin of Species</a:t>
            </a:r>
            <a:r>
              <a:rPr lang="sv-SE" sz="1500" dirty="0">
                <a:solidFill>
                  <a:schemeClr val="tx2"/>
                </a:solidFill>
              </a:rPr>
              <a:t> på att riktigt hamra in konceptet </a:t>
            </a:r>
            <a:r>
              <a:rPr lang="sv-SE" sz="1500" b="1" dirty="0" err="1">
                <a:solidFill>
                  <a:schemeClr val="tx2"/>
                </a:solidFill>
              </a:rPr>
              <a:t>superfekunditet</a:t>
            </a:r>
            <a:r>
              <a:rPr lang="sv-SE" sz="1500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sv-SE" sz="1500" dirty="0">
                <a:solidFill>
                  <a:schemeClr val="tx2"/>
                </a:solidFill>
              </a:rPr>
              <a:t>Om man lever på marginalen- som Malthus berättade var fallet – så är skillnaden i framgång mellan den som är </a:t>
            </a:r>
            <a:r>
              <a:rPr lang="sv-SE" sz="1500" i="1" dirty="0">
                <a:solidFill>
                  <a:schemeClr val="tx2"/>
                </a:solidFill>
              </a:rPr>
              <a:t>lite mer </a:t>
            </a:r>
            <a:r>
              <a:rPr lang="sv-SE" sz="1500" dirty="0">
                <a:solidFill>
                  <a:schemeClr val="tx2"/>
                </a:solidFill>
              </a:rPr>
              <a:t>effektiv, och den som är </a:t>
            </a:r>
            <a:r>
              <a:rPr lang="sv-SE" sz="1500" i="1" dirty="0">
                <a:solidFill>
                  <a:schemeClr val="tx2"/>
                </a:solidFill>
              </a:rPr>
              <a:t>lite mindre </a:t>
            </a:r>
            <a:r>
              <a:rPr lang="sv-SE" sz="1500" dirty="0">
                <a:solidFill>
                  <a:schemeClr val="tx2"/>
                </a:solidFill>
              </a:rPr>
              <a:t>effektiv större än man kanske tror..</a:t>
            </a:r>
          </a:p>
          <a:p>
            <a:pPr marL="0" indent="0">
              <a:buNone/>
            </a:pPr>
            <a:r>
              <a:rPr lang="sv-SE" sz="1500" dirty="0">
                <a:solidFill>
                  <a:schemeClr val="tx2"/>
                </a:solidFill>
              </a:rPr>
              <a:t>Detta resonemang </a:t>
            </a:r>
            <a:r>
              <a:rPr lang="sv-SE" sz="1500" b="1" dirty="0">
                <a:solidFill>
                  <a:schemeClr val="tx2"/>
                </a:solidFill>
              </a:rPr>
              <a:t>spelade en nyckelroll </a:t>
            </a:r>
            <a:r>
              <a:rPr lang="sv-SE" sz="1500" dirty="0">
                <a:solidFill>
                  <a:schemeClr val="tx2"/>
                </a:solidFill>
              </a:rPr>
              <a:t>för att övertyga samtiden om att naturligt urval inte bara är en marginell kraft.</a:t>
            </a:r>
          </a:p>
          <a:p>
            <a:pPr marL="0" indent="0">
              <a:buNone/>
            </a:pPr>
            <a:r>
              <a:rPr lang="sv-SE" sz="1500" b="1" dirty="0" err="1">
                <a:solidFill>
                  <a:schemeClr val="tx2"/>
                </a:solidFill>
              </a:rPr>
              <a:t>Lyell</a:t>
            </a:r>
            <a:r>
              <a:rPr lang="sv-SE" sz="1500" dirty="0">
                <a:solidFill>
                  <a:schemeClr val="tx2"/>
                </a:solidFill>
              </a:rPr>
              <a:t> bidrog med den konceptuella möjligheten att tänka sig att små orsaker kunde orsaka stora konsekvenser om de arbetade under mycket lång tid.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69A6E75-5B66-4683-B524-DE236ED2AD94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8/10</a:t>
            </a:r>
          </a:p>
        </p:txBody>
      </p:sp>
    </p:spTree>
    <p:extLst>
      <p:ext uri="{BB962C8B-B14F-4D97-AF65-F5344CB8AC3E}">
        <p14:creationId xmlns:p14="http://schemas.microsoft.com/office/powerpoint/2010/main" val="38684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BB477-3F37-4FC7-BF66-40AC6D06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v-SE" sz="3600" b="1" dirty="0"/>
              <a:t>Men är jorden gammal nog?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5B55C2F-8637-4F0E-B438-6FA1BF51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38" b="3866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C817FC-2419-4396-92E3-A68C7D6B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400916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500" dirty="0"/>
              <a:t>Fanns det tillräckligt med tid då? </a:t>
            </a:r>
            <a:r>
              <a:rPr lang="sv-SE" sz="1500" b="1" dirty="0"/>
              <a:t>Det var långt ifrån självklart!</a:t>
            </a:r>
          </a:p>
          <a:p>
            <a:pPr marL="0" indent="0">
              <a:buNone/>
            </a:pPr>
            <a:r>
              <a:rPr lang="sv-SE" sz="1500" dirty="0"/>
              <a:t>Bibeln talade om </a:t>
            </a:r>
            <a:r>
              <a:rPr lang="sv-SE" sz="1500" b="1" dirty="0"/>
              <a:t>tusentals år…</a:t>
            </a:r>
            <a:r>
              <a:rPr lang="sv-SE" sz="1500" dirty="0"/>
              <a:t> </a:t>
            </a:r>
          </a:p>
          <a:p>
            <a:pPr marL="0" indent="0">
              <a:buNone/>
            </a:pPr>
            <a:r>
              <a:rPr lang="sv-SE" sz="1500" dirty="0"/>
              <a:t>Men för att uniformitarianism skulle vara trovärdigt behövdes </a:t>
            </a:r>
            <a:r>
              <a:rPr lang="sv-SE" sz="1500" b="1" dirty="0"/>
              <a:t>många miljoner år</a:t>
            </a:r>
            <a:r>
              <a:rPr lang="sv-SE" sz="1500" dirty="0"/>
              <a:t>!</a:t>
            </a:r>
          </a:p>
          <a:p>
            <a:pPr marL="0" indent="0">
              <a:buNone/>
            </a:pPr>
            <a:r>
              <a:rPr lang="sv-SE" sz="1500" dirty="0"/>
              <a:t>Kunde solen ens ha brunnit så länge? </a:t>
            </a:r>
          </a:p>
          <a:p>
            <a:pPr marL="0" indent="0">
              <a:buNone/>
            </a:pPr>
            <a:r>
              <a:rPr lang="sv-SE" sz="1500" dirty="0"/>
              <a:t>Ingen hade en aning om kärnreaktioner vid mitten av 1800-talet!</a:t>
            </a:r>
          </a:p>
          <a:p>
            <a:pPr marL="0" indent="0">
              <a:buNone/>
            </a:pPr>
            <a:r>
              <a:rPr lang="sv-SE" sz="1500" dirty="0"/>
              <a:t>Men med tiden pekade mer och mer på en ”gammal jord”, inte minst inom geologin.</a:t>
            </a:r>
          </a:p>
          <a:p>
            <a:pPr marL="0" indent="0">
              <a:buNone/>
            </a:pPr>
            <a:r>
              <a:rPr lang="sv-SE" sz="1500" dirty="0"/>
              <a:t>Idag vet vi att jorden är drygt 4,5 miljarder år gammal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D564638-6909-4392-A70F-27A7DA14B255}"/>
              </a:ext>
            </a:extLst>
          </p:cNvPr>
          <p:cNvSpPr txBox="1"/>
          <p:nvPr/>
        </p:nvSpPr>
        <p:spPr>
          <a:xfrm>
            <a:off x="0" y="6349824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9/10</a:t>
            </a:r>
          </a:p>
        </p:txBody>
      </p:sp>
    </p:spTree>
    <p:extLst>
      <p:ext uri="{BB962C8B-B14F-4D97-AF65-F5344CB8AC3E}">
        <p14:creationId xmlns:p14="http://schemas.microsoft.com/office/powerpoint/2010/main" val="351282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3D2D9C-4BB0-4F27-A82C-7FB38FCE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460" y="-458499"/>
            <a:ext cx="5291663" cy="1628775"/>
          </a:xfrm>
        </p:spPr>
        <p:txBody>
          <a:bodyPr anchor="b">
            <a:normAutofit/>
          </a:bodyPr>
          <a:lstStyle/>
          <a:p>
            <a:r>
              <a:rPr lang="sv-SE" sz="4000" dirty="0"/>
              <a:t>Livet och biologin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BB5317E-D762-4D97-AD8B-58663ABFA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4" r="2" b="10523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B892EE-53FC-40C5-AB3C-D63D92F9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16" y="2032721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Vi har glömt något som skiljer </a:t>
            </a:r>
            <a:r>
              <a:rPr lang="sv-SE" sz="1800" dirty="0" err="1"/>
              <a:t>Lyells</a:t>
            </a:r>
            <a:r>
              <a:rPr lang="sv-SE" sz="1800" dirty="0"/>
              <a:t> geologi från Darwins biologi.</a:t>
            </a:r>
          </a:p>
          <a:p>
            <a:pPr marL="0" indent="0">
              <a:buNone/>
            </a:pPr>
            <a:r>
              <a:rPr lang="sv-SE" sz="1800" dirty="0"/>
              <a:t>Om berg och dalars uppkomst var märklig – så var det inget mot livets uppkomst.</a:t>
            </a:r>
          </a:p>
          <a:p>
            <a:pPr marL="0" indent="0">
              <a:buNone/>
            </a:pPr>
            <a:r>
              <a:rPr lang="sv-SE" sz="1800" dirty="0"/>
              <a:t>Levande system har </a:t>
            </a:r>
            <a:r>
              <a:rPr lang="sv-SE" sz="1800" i="1" dirty="0"/>
              <a:t>funktioner</a:t>
            </a:r>
            <a:r>
              <a:rPr lang="sv-SE" sz="1800" dirty="0"/>
              <a:t> – det har inte berg och hav. </a:t>
            </a:r>
          </a:p>
          <a:p>
            <a:pPr marL="0" indent="0">
              <a:buNone/>
            </a:pPr>
            <a:r>
              <a:rPr lang="sv-SE" sz="1800" dirty="0"/>
              <a:t>Kolibrins näbb är helt uppenbart till för att komma åt nektar inne i blomman! </a:t>
            </a:r>
          </a:p>
          <a:p>
            <a:pPr marL="0" indent="0">
              <a:buNone/>
            </a:pPr>
            <a:r>
              <a:rPr lang="sv-SE" sz="1800" dirty="0"/>
              <a:t>Detta bidrog givetvis till att Darwins idéer var svårare att acceptera än till exempel </a:t>
            </a:r>
            <a:r>
              <a:rPr lang="sv-SE" sz="1800" dirty="0" err="1"/>
              <a:t>Lyells</a:t>
            </a:r>
            <a:r>
              <a:rPr lang="sv-SE" sz="1800" dirty="0"/>
              <a:t> idéer. </a:t>
            </a:r>
          </a:p>
          <a:p>
            <a:pPr marL="0" indent="0">
              <a:buNone/>
            </a:pPr>
            <a:r>
              <a:rPr lang="sv-SE" sz="1800" dirty="0"/>
              <a:t>Det tog faktiskt nästan ett sekel innan de hade slagit igenom på riktigt bred front!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3BAB3F8-9E76-439A-B8BD-55B958233137}"/>
              </a:ext>
            </a:extLst>
          </p:cNvPr>
          <p:cNvSpPr txBox="1"/>
          <p:nvPr/>
        </p:nvSpPr>
        <p:spPr>
          <a:xfrm>
            <a:off x="44609" y="25681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val="36368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Föreläsningens 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708B4-1F7E-4DF6-9F93-C6B686FA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Darwinismens grundläggande principer</a:t>
            </a:r>
          </a:p>
          <a:p>
            <a:r>
              <a:rPr lang="sv-SE" dirty="0"/>
              <a:t>Vad förklaras av dessa principer?</a:t>
            </a:r>
          </a:p>
          <a:p>
            <a:r>
              <a:rPr lang="sv-SE"/>
              <a:t>Några av </a:t>
            </a:r>
            <a:r>
              <a:rPr lang="sv-SE" dirty="0"/>
              <a:t>Darwinismens idéhistoriska sammanhang.</a:t>
            </a:r>
          </a:p>
        </p:txBody>
      </p:sp>
    </p:spTree>
    <p:extLst>
      <p:ext uri="{BB962C8B-B14F-4D97-AF65-F5344CB8AC3E}">
        <p14:creationId xmlns:p14="http://schemas.microsoft.com/office/powerpoint/2010/main" val="42179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Litteratur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2B7C483-9799-44CC-BE4E-9266C749E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Kapitel ur Stephen J. Gould (2002:93-169)</a:t>
            </a:r>
          </a:p>
          <a:p>
            <a:r>
              <a:rPr lang="sv-SE" dirty="0"/>
              <a:t>Kapitel ur Charles Darwin (1859:60-130)</a:t>
            </a:r>
          </a:p>
          <a:p>
            <a:r>
              <a:rPr lang="sv-SE" dirty="0"/>
              <a:t>Kapitel av Donald T. Campbell (1974)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en-US" sz="1600" dirty="0"/>
              <a:t>Gould, S. J. (2002). </a:t>
            </a:r>
            <a:r>
              <a:rPr lang="en-US" sz="1600" i="1" dirty="0"/>
              <a:t>The structure of evolutionary theory</a:t>
            </a:r>
            <a:r>
              <a:rPr lang="en-US" sz="1600" dirty="0"/>
              <a:t>. Harvard University Press, Cambridge MA.</a:t>
            </a:r>
          </a:p>
          <a:p>
            <a:pPr marL="0" indent="0">
              <a:buNone/>
            </a:pPr>
            <a:r>
              <a:rPr lang="en-US" sz="1600" dirty="0"/>
              <a:t>Darwin, C. (1859). </a:t>
            </a:r>
            <a:r>
              <a:rPr lang="en-US" sz="1600" i="1" dirty="0"/>
              <a:t>On the Origin of Species by Means of Natural Selection</a:t>
            </a:r>
            <a:r>
              <a:rPr lang="en-US" sz="1600" dirty="0"/>
              <a:t>. London: John Murray.</a:t>
            </a:r>
          </a:p>
          <a:p>
            <a:pPr marL="0" indent="0">
              <a:buNone/>
            </a:pPr>
            <a:r>
              <a:rPr lang="en-US" sz="1600" dirty="0"/>
              <a:t>Campbell, D. T. (1974). Evolutionary Epistemology. In P. A. </a:t>
            </a:r>
            <a:r>
              <a:rPr lang="en-US" sz="1600" dirty="0" err="1"/>
              <a:t>Schilpp</a:t>
            </a:r>
            <a:r>
              <a:rPr lang="en-US" sz="1600" dirty="0"/>
              <a:t> (Ed.), </a:t>
            </a:r>
            <a:r>
              <a:rPr lang="en-US" sz="1600" i="1"/>
              <a:t>The Philosophy </a:t>
            </a:r>
            <a:r>
              <a:rPr lang="en-US" sz="1600" i="1" dirty="0"/>
              <a:t>of Karl Popper</a:t>
            </a:r>
            <a:r>
              <a:rPr lang="en-US" sz="1600" dirty="0"/>
              <a:t> (pp. 413–463). La Salle IL: Open Court.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720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344343"/>
            <a:ext cx="9144000" cy="1325563"/>
          </a:xfrm>
        </p:spPr>
        <p:txBody>
          <a:bodyPr/>
          <a:lstStyle/>
          <a:p>
            <a:pPr algn="ctr"/>
            <a:r>
              <a:rPr lang="sv-SE" dirty="0"/>
              <a:t>Charles Darwin</a:t>
            </a:r>
            <a:br>
              <a:rPr lang="sv-SE" dirty="0"/>
            </a:br>
            <a:r>
              <a:rPr lang="sv-SE" sz="2800" dirty="0"/>
              <a:t>1809-1882</a:t>
            </a:r>
            <a:endParaRPr lang="sv-SE" dirty="0"/>
          </a:p>
        </p:txBody>
      </p:sp>
      <p:pic>
        <p:nvPicPr>
          <p:cNvPr id="5" name="Platshållare för innehåll 4" descr="En bild som visar person&#10;&#10;Automatiskt genererad beskrivning">
            <a:extLst>
              <a:ext uri="{FF2B5EF4-FFF2-40B4-BE49-F238E27FC236}">
                <a16:creationId xmlns:a16="http://schemas.microsoft.com/office/drawing/2014/main" id="{C0ED64DB-5E2B-46D2-BFA7-1C6B53423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806" y="1"/>
            <a:ext cx="2175762" cy="3429000"/>
          </a:xfrm>
          <a:effectLst>
            <a:softEdge rad="25400"/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2B4588B-D2C4-4672-B11E-CD03C081EFDB}"/>
              </a:ext>
            </a:extLst>
          </p:cNvPr>
          <p:cNvSpPr txBox="1"/>
          <p:nvPr/>
        </p:nvSpPr>
        <p:spPr>
          <a:xfrm>
            <a:off x="556380" y="2330011"/>
            <a:ext cx="769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Darwins inflytande är bredare än vad man kanske tänker sig.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8B2D89D-EDC2-4392-B4CF-FB2427A47008}"/>
              </a:ext>
            </a:extLst>
          </p:cNvPr>
          <p:cNvSpPr txBox="1"/>
          <p:nvPr/>
        </p:nvSpPr>
        <p:spPr>
          <a:xfrm>
            <a:off x="556380" y="3352374"/>
            <a:ext cx="2208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u="sng" dirty="0"/>
              <a:t>Naturligt urval…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1B72483-B193-435F-86BE-91F26D966706}"/>
              </a:ext>
            </a:extLst>
          </p:cNvPr>
          <p:cNvSpPr txBox="1"/>
          <p:nvPr/>
        </p:nvSpPr>
        <p:spPr>
          <a:xfrm>
            <a:off x="556380" y="3989699"/>
            <a:ext cx="111853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Låste upp vetenskapens största mysterium: Kopplingen mellan det</a:t>
            </a:r>
            <a:r>
              <a:rPr lang="sv-SE" sz="1800" b="1" dirty="0"/>
              <a:t> levande </a:t>
            </a:r>
            <a:r>
              <a:rPr lang="sv-SE" sz="1800" dirty="0"/>
              <a:t>och det </a:t>
            </a:r>
            <a:r>
              <a:rPr lang="sv-SE" sz="1800" b="1" dirty="0"/>
              <a:t>icke-levande</a:t>
            </a:r>
            <a:r>
              <a:rPr lang="sv-SE" sz="1800" dirty="0"/>
              <a:t>.</a:t>
            </a:r>
          </a:p>
          <a:p>
            <a:endParaRPr lang="sv-SE" dirty="0"/>
          </a:p>
          <a:p>
            <a:r>
              <a:rPr lang="sv-SE" sz="1800" dirty="0"/>
              <a:t>Men inte bara det…</a:t>
            </a:r>
          </a:p>
          <a:p>
            <a:endParaRPr lang="sv-SE" dirty="0"/>
          </a:p>
          <a:p>
            <a:r>
              <a:rPr lang="sv-SE" sz="1800" dirty="0"/>
              <a:t>Han banade väg för helt nya perspektiv, inte minst på </a:t>
            </a:r>
            <a:r>
              <a:rPr lang="sv-SE" sz="1800" b="1" dirty="0"/>
              <a:t>människans plats i världen</a:t>
            </a:r>
            <a:r>
              <a:rPr lang="sv-SE" sz="1800" dirty="0"/>
              <a:t>.</a:t>
            </a:r>
          </a:p>
          <a:p>
            <a:endParaRPr lang="sv-SE" dirty="0"/>
          </a:p>
          <a:p>
            <a:r>
              <a:rPr lang="sv-SE" sz="1800" dirty="0"/>
              <a:t>Från </a:t>
            </a:r>
            <a:r>
              <a:rPr lang="sv-SE" sz="1800" b="1" dirty="0"/>
              <a:t>människan-som-Skapelsens-krona</a:t>
            </a:r>
            <a:r>
              <a:rPr lang="sv-SE" sz="1800" dirty="0"/>
              <a:t> – med en särställning i naturen – till </a:t>
            </a:r>
            <a:r>
              <a:rPr lang="sv-SE" sz="1800" b="1" dirty="0"/>
              <a:t>människan-som-en-art-bland-andra</a:t>
            </a:r>
            <a:r>
              <a:rPr lang="sv-SE" sz="1800" dirty="0"/>
              <a:t>.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FBD9079-D6EF-4BBA-8D9E-3B1B053090DA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292990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AC9DA-76A9-4F30-A40F-59201012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16" y="337748"/>
            <a:ext cx="7918139" cy="1325563"/>
          </a:xfrm>
        </p:spPr>
        <p:txBody>
          <a:bodyPr>
            <a:normAutofit/>
          </a:bodyPr>
          <a:lstStyle/>
          <a:p>
            <a:pPr algn="ctr"/>
            <a:r>
              <a:rPr lang="sv-SE" sz="2400" dirty="0"/>
              <a:t>”On the </a:t>
            </a:r>
            <a:r>
              <a:rPr lang="sv-SE" sz="2400" dirty="0" err="1"/>
              <a:t>origin</a:t>
            </a:r>
            <a:r>
              <a:rPr lang="sv-SE" sz="2400" dirty="0"/>
              <a:t> of species – </a:t>
            </a:r>
            <a:r>
              <a:rPr lang="sv-SE" sz="2400" b="1" dirty="0"/>
              <a:t>by </a:t>
            </a:r>
            <a:r>
              <a:rPr lang="sv-SE" sz="2400" b="1" dirty="0" err="1"/>
              <a:t>means</a:t>
            </a:r>
            <a:r>
              <a:rPr lang="sv-SE" sz="2400" b="1" dirty="0"/>
              <a:t> of </a:t>
            </a:r>
            <a:r>
              <a:rPr lang="sv-SE" sz="2400" b="1" dirty="0" err="1"/>
              <a:t>natural</a:t>
            </a:r>
            <a:r>
              <a:rPr lang="sv-SE" sz="2400" b="1" dirty="0"/>
              <a:t> </a:t>
            </a:r>
            <a:r>
              <a:rPr lang="sv-SE" sz="2400" b="1" dirty="0" err="1"/>
              <a:t>selection</a:t>
            </a:r>
            <a:r>
              <a:rPr lang="sv-SE" sz="2400" dirty="0"/>
              <a:t>”</a:t>
            </a:r>
            <a:br>
              <a:rPr lang="sv-SE" sz="2400" dirty="0"/>
            </a:br>
            <a:br>
              <a:rPr lang="sv-SE" sz="3200" dirty="0"/>
            </a:br>
            <a:r>
              <a:rPr lang="sv-SE" sz="3200" dirty="0"/>
              <a:t>Vad är detta </a:t>
            </a:r>
            <a:r>
              <a:rPr lang="sv-SE" sz="3200" b="1" dirty="0"/>
              <a:t>naturliga urval</a:t>
            </a:r>
            <a:r>
              <a:rPr lang="sv-SE" sz="3200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0B86C-3A61-4E70-ACD1-B84BEBF1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3" y="1947268"/>
            <a:ext cx="6812054" cy="2802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/>
              <a:t>Darwinismens ”syllogistiska kärna” </a:t>
            </a:r>
            <a:r>
              <a:rPr lang="sv-SE" sz="1800" dirty="0"/>
              <a:t>(se kapitlet av J.S. Gould 2001)</a:t>
            </a:r>
          </a:p>
          <a:p>
            <a:endParaRPr lang="sv-SE" sz="1800" b="1" dirty="0"/>
          </a:p>
          <a:p>
            <a:pPr marL="514350" indent="-514350">
              <a:buFont typeface="+mj-lt"/>
              <a:buAutoNum type="arabicPeriod"/>
            </a:pPr>
            <a:r>
              <a:rPr lang="sv-SE" sz="1800" b="1" dirty="0"/>
              <a:t>Superfekunditet: </a:t>
            </a:r>
            <a:r>
              <a:rPr lang="sv-SE" sz="1800" dirty="0"/>
              <a:t>Organismer producerar betydligt fler avkommor än vad som kan överleva.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800" b="1" dirty="0"/>
              <a:t>Variation</a:t>
            </a:r>
            <a:r>
              <a:rPr lang="sv-SE" sz="1800" dirty="0"/>
              <a:t>: Avkommor varierar sinsemellan.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800" b="1" dirty="0"/>
              <a:t>Nedärvbarhet</a:t>
            </a:r>
            <a:r>
              <a:rPr lang="sv-SE" sz="1800" dirty="0"/>
              <a:t>: Egenskaper ärvs från förälder till avkomma.</a:t>
            </a:r>
            <a:br>
              <a:rPr lang="sv-SE" sz="1800" dirty="0"/>
            </a:br>
            <a:br>
              <a:rPr lang="sv-SE" sz="1800" dirty="0"/>
            </a:br>
            <a:br>
              <a:rPr lang="sv-SE" sz="1800" dirty="0"/>
            </a:br>
            <a:endParaRPr lang="sv-SE" sz="1800" dirty="0"/>
          </a:p>
          <a:p>
            <a:pPr marL="514350" indent="-514350">
              <a:buFont typeface="+mj-lt"/>
              <a:buAutoNum type="arabicPeriod"/>
            </a:pPr>
            <a:endParaRPr lang="sv-SE" sz="1800" dirty="0"/>
          </a:p>
          <a:p>
            <a:pPr marL="514350" indent="-514350">
              <a:buFont typeface="+mj-lt"/>
              <a:buAutoNum type="arabicPeriod"/>
            </a:pPr>
            <a:endParaRPr lang="sv-SE" sz="1800" dirty="0"/>
          </a:p>
          <a:p>
            <a:pPr marL="514350" indent="-514350">
              <a:buFont typeface="+mj-lt"/>
              <a:buAutoNum type="arabicPeriod"/>
            </a:pPr>
            <a:r>
              <a:rPr lang="sv-SE" sz="1800" b="1" dirty="0"/>
              <a:t>Naturligt urval</a:t>
            </a:r>
            <a:endParaRPr lang="sv-SE" sz="1800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0FEA955-ED18-43B4-9922-4A736408519A}"/>
              </a:ext>
            </a:extLst>
          </p:cNvPr>
          <p:cNvGrpSpPr/>
          <p:nvPr/>
        </p:nvGrpSpPr>
        <p:grpSpPr>
          <a:xfrm rot="5400000">
            <a:off x="7295316" y="1766152"/>
            <a:ext cx="5795814" cy="2459700"/>
            <a:chOff x="3024336" y="3911278"/>
            <a:chExt cx="6509473" cy="2762571"/>
          </a:xfrm>
        </p:grpSpPr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854803A8-BB8A-40B8-ACEE-D8D4FC2C695F}"/>
                </a:ext>
              </a:extLst>
            </p:cNvPr>
            <p:cNvSpPr/>
            <p:nvPr/>
          </p:nvSpPr>
          <p:spPr>
            <a:xfrm>
              <a:off x="3024336" y="3911278"/>
              <a:ext cx="6509473" cy="2762571"/>
            </a:xfrm>
            <a:prstGeom prst="rect">
              <a:avLst/>
            </a:prstGeom>
            <a:solidFill>
              <a:srgbClr val="1BD524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2369A249-8D63-4C40-903B-F86D327E30EB}"/>
                </a:ext>
              </a:extLst>
            </p:cNvPr>
            <p:cNvSpPr/>
            <p:nvPr/>
          </p:nvSpPr>
          <p:spPr>
            <a:xfrm>
              <a:off x="3356451" y="5020985"/>
              <a:ext cx="463805" cy="438036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88E30925-E2F6-406E-8296-2531A9F3C13E}"/>
                </a:ext>
              </a:extLst>
            </p:cNvPr>
            <p:cNvSpPr/>
            <p:nvPr/>
          </p:nvSpPr>
          <p:spPr>
            <a:xfrm rot="236252">
              <a:off x="4614891" y="4035405"/>
              <a:ext cx="463805" cy="438036"/>
            </a:xfrm>
            <a:prstGeom prst="ellipse">
              <a:avLst/>
            </a:prstGeom>
            <a:solidFill>
              <a:srgbClr val="05BE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72DFCAC5-2CC2-4675-8EE2-B4428D1A3420}"/>
                </a:ext>
              </a:extLst>
            </p:cNvPr>
            <p:cNvSpPr/>
            <p:nvPr/>
          </p:nvSpPr>
          <p:spPr>
            <a:xfrm rot="20701828">
              <a:off x="4614891" y="4550097"/>
              <a:ext cx="463805" cy="438036"/>
            </a:xfrm>
            <a:prstGeom prst="ellipse">
              <a:avLst/>
            </a:prstGeom>
            <a:solidFill>
              <a:srgbClr val="0685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C12B8362-D207-4CD0-92D6-74395E9BF10F}"/>
                </a:ext>
              </a:extLst>
            </p:cNvPr>
            <p:cNvSpPr/>
            <p:nvPr/>
          </p:nvSpPr>
          <p:spPr>
            <a:xfrm>
              <a:off x="4614890" y="5064789"/>
              <a:ext cx="463805" cy="438036"/>
            </a:xfrm>
            <a:prstGeom prst="ellipse">
              <a:avLst/>
            </a:prstGeom>
            <a:solidFill>
              <a:srgbClr val="03EDED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3C5E87C7-F6EA-4DE9-8D6B-BBDB4E0759B6}"/>
                </a:ext>
              </a:extLst>
            </p:cNvPr>
            <p:cNvSpPr/>
            <p:nvPr/>
          </p:nvSpPr>
          <p:spPr>
            <a:xfrm rot="20592207">
              <a:off x="4614889" y="5574005"/>
              <a:ext cx="463805" cy="438036"/>
            </a:xfrm>
            <a:prstGeom prst="ellipse">
              <a:avLst/>
            </a:prstGeom>
            <a:solidFill>
              <a:srgbClr val="10B8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ABCD64AE-699E-4D79-95D4-EA6D5BA48AB7}"/>
                </a:ext>
              </a:extLst>
            </p:cNvPr>
            <p:cNvSpPr/>
            <p:nvPr/>
          </p:nvSpPr>
          <p:spPr>
            <a:xfrm rot="232334">
              <a:off x="4614890" y="6069711"/>
              <a:ext cx="463805" cy="438036"/>
            </a:xfrm>
            <a:prstGeom prst="ellipse">
              <a:avLst/>
            </a:prstGeom>
            <a:solidFill>
              <a:srgbClr val="0693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1" name="Rak pilkoppling 10">
              <a:extLst>
                <a:ext uri="{FF2B5EF4-FFF2-40B4-BE49-F238E27FC236}">
                  <a16:creationId xmlns:a16="http://schemas.microsoft.com/office/drawing/2014/main" id="{1D84E3CA-5274-41BA-91C4-C6AE08491F31}"/>
                </a:ext>
              </a:extLst>
            </p:cNvPr>
            <p:cNvCxnSpPr>
              <a:cxnSpLocks/>
              <a:stCxn id="4" idx="6"/>
              <a:endCxn id="5" idx="3"/>
            </p:cNvCxnSpPr>
            <p:nvPr/>
          </p:nvCxnSpPr>
          <p:spPr>
            <a:xfrm flipV="1">
              <a:off x="3820256" y="4397666"/>
              <a:ext cx="852310" cy="8423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koppling 13">
              <a:extLst>
                <a:ext uri="{FF2B5EF4-FFF2-40B4-BE49-F238E27FC236}">
                  <a16:creationId xmlns:a16="http://schemas.microsoft.com/office/drawing/2014/main" id="{6EF633F0-0BB3-4697-A4AF-2930A29BC536}"/>
                </a:ext>
              </a:extLst>
            </p:cNvPr>
            <p:cNvCxnSpPr>
              <a:stCxn id="4" idx="6"/>
              <a:endCxn id="6" idx="2"/>
            </p:cNvCxnSpPr>
            <p:nvPr/>
          </p:nvCxnSpPr>
          <p:spPr>
            <a:xfrm flipV="1">
              <a:off x="3820256" y="4829017"/>
              <a:ext cx="802505" cy="4109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id="{3897715E-A076-4B60-956C-27C9761593F4}"/>
                </a:ext>
              </a:extLst>
            </p:cNvPr>
            <p:cNvCxnSpPr>
              <a:cxnSpLocks/>
              <a:stCxn id="4" idx="6"/>
              <a:endCxn id="7" idx="2"/>
            </p:cNvCxnSpPr>
            <p:nvPr/>
          </p:nvCxnSpPr>
          <p:spPr>
            <a:xfrm>
              <a:off x="3820256" y="5240003"/>
              <a:ext cx="794634" cy="438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pilkoppling 17">
              <a:extLst>
                <a:ext uri="{FF2B5EF4-FFF2-40B4-BE49-F238E27FC236}">
                  <a16:creationId xmlns:a16="http://schemas.microsoft.com/office/drawing/2014/main" id="{E9B997B0-CFB8-4145-9CE0-2BF584557FBC}"/>
                </a:ext>
              </a:extLst>
            </p:cNvPr>
            <p:cNvCxnSpPr>
              <a:cxnSpLocks/>
              <a:stCxn id="4" idx="6"/>
              <a:endCxn id="8" idx="1"/>
            </p:cNvCxnSpPr>
            <p:nvPr/>
          </p:nvCxnSpPr>
          <p:spPr>
            <a:xfrm>
              <a:off x="3820256" y="5240003"/>
              <a:ext cx="824799" cy="452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koppling 20">
              <a:extLst>
                <a:ext uri="{FF2B5EF4-FFF2-40B4-BE49-F238E27FC236}">
                  <a16:creationId xmlns:a16="http://schemas.microsoft.com/office/drawing/2014/main" id="{76E901A2-2DD2-4B4F-9DBC-C88B7A4661BE}"/>
                </a:ext>
              </a:extLst>
            </p:cNvPr>
            <p:cNvCxnSpPr>
              <a:cxnSpLocks/>
              <a:stCxn id="4" idx="6"/>
              <a:endCxn id="9" idx="1"/>
            </p:cNvCxnSpPr>
            <p:nvPr/>
          </p:nvCxnSpPr>
          <p:spPr>
            <a:xfrm>
              <a:off x="3820256" y="5240003"/>
              <a:ext cx="873390" cy="8831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 41">
              <a:extLst>
                <a:ext uri="{FF2B5EF4-FFF2-40B4-BE49-F238E27FC236}">
                  <a16:creationId xmlns:a16="http://schemas.microsoft.com/office/drawing/2014/main" id="{F48DC178-002B-4939-9E08-47DC17C89887}"/>
                </a:ext>
              </a:extLst>
            </p:cNvPr>
            <p:cNvSpPr/>
            <p:nvPr/>
          </p:nvSpPr>
          <p:spPr>
            <a:xfrm rot="20422411">
              <a:off x="5584732" y="4548042"/>
              <a:ext cx="463805" cy="438036"/>
            </a:xfrm>
            <a:prstGeom prst="ellipse">
              <a:avLst/>
            </a:prstGeom>
            <a:solidFill>
              <a:srgbClr val="10D6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Ellips 42">
              <a:extLst>
                <a:ext uri="{FF2B5EF4-FFF2-40B4-BE49-F238E27FC236}">
                  <a16:creationId xmlns:a16="http://schemas.microsoft.com/office/drawing/2014/main" id="{EAEA129F-3C03-483B-BFAB-EEB88B57F467}"/>
                </a:ext>
              </a:extLst>
            </p:cNvPr>
            <p:cNvSpPr/>
            <p:nvPr/>
          </p:nvSpPr>
          <p:spPr>
            <a:xfrm>
              <a:off x="5584732" y="4038249"/>
              <a:ext cx="463805" cy="438036"/>
            </a:xfrm>
            <a:prstGeom prst="ellipse">
              <a:avLst/>
            </a:prstGeom>
            <a:solidFill>
              <a:srgbClr val="05EBBA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Ellips 43">
              <a:extLst>
                <a:ext uri="{FF2B5EF4-FFF2-40B4-BE49-F238E27FC236}">
                  <a16:creationId xmlns:a16="http://schemas.microsoft.com/office/drawing/2014/main" id="{D7AAF1E6-1019-4A77-A71F-2B686633294D}"/>
                </a:ext>
              </a:extLst>
            </p:cNvPr>
            <p:cNvSpPr/>
            <p:nvPr/>
          </p:nvSpPr>
          <p:spPr>
            <a:xfrm>
              <a:off x="5591999" y="5061945"/>
              <a:ext cx="463805" cy="438036"/>
            </a:xfrm>
            <a:prstGeom prst="ellipse">
              <a:avLst/>
            </a:prstGeom>
            <a:solidFill>
              <a:srgbClr val="03E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Ellips 44">
              <a:extLst>
                <a:ext uri="{FF2B5EF4-FFF2-40B4-BE49-F238E27FC236}">
                  <a16:creationId xmlns:a16="http://schemas.microsoft.com/office/drawing/2014/main" id="{25228DD9-A699-4008-8B3B-A262B418C3EE}"/>
                </a:ext>
              </a:extLst>
            </p:cNvPr>
            <p:cNvSpPr/>
            <p:nvPr/>
          </p:nvSpPr>
          <p:spPr>
            <a:xfrm rot="1510071">
              <a:off x="5591998" y="5577213"/>
              <a:ext cx="463805" cy="438036"/>
            </a:xfrm>
            <a:prstGeom prst="ellipse">
              <a:avLst/>
            </a:prstGeom>
            <a:solidFill>
              <a:srgbClr val="05B4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3C2956D2-A59B-4812-ABA7-1900C5576A71}"/>
                </a:ext>
              </a:extLst>
            </p:cNvPr>
            <p:cNvSpPr/>
            <p:nvPr/>
          </p:nvSpPr>
          <p:spPr>
            <a:xfrm rot="2627570">
              <a:off x="5591997" y="6074618"/>
              <a:ext cx="463805" cy="438036"/>
            </a:xfrm>
            <a:prstGeom prst="ellipse">
              <a:avLst/>
            </a:prstGeom>
            <a:solidFill>
              <a:srgbClr val="0CE4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7" name="Rak pilkoppling 46">
              <a:extLst>
                <a:ext uri="{FF2B5EF4-FFF2-40B4-BE49-F238E27FC236}">
                  <a16:creationId xmlns:a16="http://schemas.microsoft.com/office/drawing/2014/main" id="{084D19D5-3BED-4A5E-9449-A1BA071BE240}"/>
                </a:ext>
              </a:extLst>
            </p:cNvPr>
            <p:cNvCxnSpPr>
              <a:cxnSpLocks/>
              <a:stCxn id="7" idx="6"/>
              <a:endCxn id="43" idx="3"/>
            </p:cNvCxnSpPr>
            <p:nvPr/>
          </p:nvCxnSpPr>
          <p:spPr>
            <a:xfrm flipV="1">
              <a:off x="5078695" y="4412136"/>
              <a:ext cx="573960" cy="8716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pilkoppling 49">
              <a:extLst>
                <a:ext uri="{FF2B5EF4-FFF2-40B4-BE49-F238E27FC236}">
                  <a16:creationId xmlns:a16="http://schemas.microsoft.com/office/drawing/2014/main" id="{D31964F5-494C-4CD6-A916-DF759EE33139}"/>
                </a:ext>
              </a:extLst>
            </p:cNvPr>
            <p:cNvCxnSpPr>
              <a:cxnSpLocks/>
              <a:stCxn id="7" idx="6"/>
              <a:endCxn id="42" idx="2"/>
            </p:cNvCxnSpPr>
            <p:nvPr/>
          </p:nvCxnSpPr>
          <p:spPr>
            <a:xfrm flipV="1">
              <a:off x="5078695" y="4844953"/>
              <a:ext cx="519510" cy="4388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pilkoppling 52">
              <a:extLst>
                <a:ext uri="{FF2B5EF4-FFF2-40B4-BE49-F238E27FC236}">
                  <a16:creationId xmlns:a16="http://schemas.microsoft.com/office/drawing/2014/main" id="{A4DBCBC6-5159-4433-81B8-8523A96CDE4B}"/>
                </a:ext>
              </a:extLst>
            </p:cNvPr>
            <p:cNvCxnSpPr>
              <a:cxnSpLocks/>
              <a:stCxn id="7" idx="6"/>
              <a:endCxn id="44" idx="2"/>
            </p:cNvCxnSpPr>
            <p:nvPr/>
          </p:nvCxnSpPr>
          <p:spPr>
            <a:xfrm flipV="1">
              <a:off x="5078695" y="5280963"/>
              <a:ext cx="513304" cy="28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pilkoppling 55">
              <a:extLst>
                <a:ext uri="{FF2B5EF4-FFF2-40B4-BE49-F238E27FC236}">
                  <a16:creationId xmlns:a16="http://schemas.microsoft.com/office/drawing/2014/main" id="{2EC59374-7F2A-4922-A77D-6987424AD4BC}"/>
                </a:ext>
              </a:extLst>
            </p:cNvPr>
            <p:cNvCxnSpPr>
              <a:cxnSpLocks/>
              <a:stCxn id="7" idx="6"/>
              <a:endCxn id="45" idx="2"/>
            </p:cNvCxnSpPr>
            <p:nvPr/>
          </p:nvCxnSpPr>
          <p:spPr>
            <a:xfrm>
              <a:off x="5078695" y="5283807"/>
              <a:ext cx="535318" cy="4138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pilkoppling 58">
              <a:extLst>
                <a:ext uri="{FF2B5EF4-FFF2-40B4-BE49-F238E27FC236}">
                  <a16:creationId xmlns:a16="http://schemas.microsoft.com/office/drawing/2014/main" id="{96BFD99C-C086-451E-B1AC-CEF5D268A625}"/>
                </a:ext>
              </a:extLst>
            </p:cNvPr>
            <p:cNvCxnSpPr>
              <a:cxnSpLocks/>
              <a:stCxn id="7" idx="6"/>
              <a:endCxn id="46" idx="2"/>
            </p:cNvCxnSpPr>
            <p:nvPr/>
          </p:nvCxnSpPr>
          <p:spPr>
            <a:xfrm>
              <a:off x="5078695" y="5283807"/>
              <a:ext cx="577806" cy="8493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 64">
              <a:extLst>
                <a:ext uri="{FF2B5EF4-FFF2-40B4-BE49-F238E27FC236}">
                  <a16:creationId xmlns:a16="http://schemas.microsoft.com/office/drawing/2014/main" id="{AD0A5A27-E53E-49E6-B602-942E9B38C6D6}"/>
                </a:ext>
              </a:extLst>
            </p:cNvPr>
            <p:cNvSpPr/>
            <p:nvPr/>
          </p:nvSpPr>
          <p:spPr>
            <a:xfrm>
              <a:off x="6604033" y="4048390"/>
              <a:ext cx="463805" cy="438036"/>
            </a:xfrm>
            <a:prstGeom prst="ellipse">
              <a:avLst/>
            </a:prstGeom>
            <a:solidFill>
              <a:srgbClr val="10E0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Ellips 65">
              <a:extLst>
                <a:ext uri="{FF2B5EF4-FFF2-40B4-BE49-F238E27FC236}">
                  <a16:creationId xmlns:a16="http://schemas.microsoft.com/office/drawing/2014/main" id="{AC34721D-E205-4B2E-9CC3-C858F4A23DE0}"/>
                </a:ext>
              </a:extLst>
            </p:cNvPr>
            <p:cNvSpPr/>
            <p:nvPr/>
          </p:nvSpPr>
          <p:spPr>
            <a:xfrm rot="20770874">
              <a:off x="6603644" y="4558024"/>
              <a:ext cx="463805" cy="438036"/>
            </a:xfrm>
            <a:prstGeom prst="ellipse">
              <a:avLst/>
            </a:prstGeom>
            <a:solidFill>
              <a:srgbClr val="0DE3D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Ellips 66">
              <a:extLst>
                <a:ext uri="{FF2B5EF4-FFF2-40B4-BE49-F238E27FC236}">
                  <a16:creationId xmlns:a16="http://schemas.microsoft.com/office/drawing/2014/main" id="{2C58A88E-7229-473F-B072-E73D50CA0B24}"/>
                </a:ext>
              </a:extLst>
            </p:cNvPr>
            <p:cNvSpPr/>
            <p:nvPr/>
          </p:nvSpPr>
          <p:spPr>
            <a:xfrm rot="984104">
              <a:off x="6584057" y="6074386"/>
              <a:ext cx="463805" cy="438036"/>
            </a:xfrm>
            <a:prstGeom prst="ellipse">
              <a:avLst/>
            </a:prstGeom>
            <a:solidFill>
              <a:srgbClr val="05E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CD1BC733-66B1-43E2-BFD0-BAD6B36F6A0F}"/>
                </a:ext>
              </a:extLst>
            </p:cNvPr>
            <p:cNvSpPr/>
            <p:nvPr/>
          </p:nvSpPr>
          <p:spPr>
            <a:xfrm rot="534470">
              <a:off x="6603084" y="5588034"/>
              <a:ext cx="463805" cy="438036"/>
            </a:xfrm>
            <a:prstGeom prst="ellipse">
              <a:avLst/>
            </a:prstGeom>
            <a:solidFill>
              <a:srgbClr val="05EB9E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Ellips 68">
              <a:extLst>
                <a:ext uri="{FF2B5EF4-FFF2-40B4-BE49-F238E27FC236}">
                  <a16:creationId xmlns:a16="http://schemas.microsoft.com/office/drawing/2014/main" id="{0DE90D78-7DE7-4CB5-A55A-DDCA7C616FDA}"/>
                </a:ext>
              </a:extLst>
            </p:cNvPr>
            <p:cNvSpPr/>
            <p:nvPr/>
          </p:nvSpPr>
          <p:spPr>
            <a:xfrm rot="220085">
              <a:off x="6593343" y="5067658"/>
              <a:ext cx="463805" cy="438036"/>
            </a:xfrm>
            <a:prstGeom prst="ellipse">
              <a:avLst/>
            </a:prstGeom>
            <a:solidFill>
              <a:srgbClr val="02E8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0" name="Rak pilkoppling 69">
              <a:extLst>
                <a:ext uri="{FF2B5EF4-FFF2-40B4-BE49-F238E27FC236}">
                  <a16:creationId xmlns:a16="http://schemas.microsoft.com/office/drawing/2014/main" id="{E85F7D2E-794B-4127-869E-BF1770A116D3}"/>
                </a:ext>
              </a:extLst>
            </p:cNvPr>
            <p:cNvCxnSpPr>
              <a:cxnSpLocks/>
              <a:stCxn id="43" idx="6"/>
              <a:endCxn id="65" idx="2"/>
            </p:cNvCxnSpPr>
            <p:nvPr/>
          </p:nvCxnSpPr>
          <p:spPr>
            <a:xfrm>
              <a:off x="6048537" y="4257267"/>
              <a:ext cx="555496" cy="101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pilkoppling 70">
              <a:extLst>
                <a:ext uri="{FF2B5EF4-FFF2-40B4-BE49-F238E27FC236}">
                  <a16:creationId xmlns:a16="http://schemas.microsoft.com/office/drawing/2014/main" id="{8A5B315E-81DB-4138-B6BC-65CFBD10012A}"/>
                </a:ext>
              </a:extLst>
            </p:cNvPr>
            <p:cNvCxnSpPr>
              <a:cxnSpLocks/>
              <a:stCxn id="43" idx="6"/>
              <a:endCxn id="66" idx="1"/>
            </p:cNvCxnSpPr>
            <p:nvPr/>
          </p:nvCxnSpPr>
          <p:spPr>
            <a:xfrm>
              <a:off x="6048537" y="4257267"/>
              <a:ext cx="590786" cy="408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pilkoppling 71">
              <a:extLst>
                <a:ext uri="{FF2B5EF4-FFF2-40B4-BE49-F238E27FC236}">
                  <a16:creationId xmlns:a16="http://schemas.microsoft.com/office/drawing/2014/main" id="{EB211580-FB74-4668-9E83-D739682E6C59}"/>
                </a:ext>
              </a:extLst>
            </p:cNvPr>
            <p:cNvCxnSpPr>
              <a:cxnSpLocks/>
              <a:stCxn id="43" idx="6"/>
              <a:endCxn id="69" idx="1"/>
            </p:cNvCxnSpPr>
            <p:nvPr/>
          </p:nvCxnSpPr>
          <p:spPr>
            <a:xfrm>
              <a:off x="6048537" y="4257267"/>
              <a:ext cx="622973" cy="8643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k pilkoppling 72">
              <a:extLst>
                <a:ext uri="{FF2B5EF4-FFF2-40B4-BE49-F238E27FC236}">
                  <a16:creationId xmlns:a16="http://schemas.microsoft.com/office/drawing/2014/main" id="{689B8DE2-3986-43E6-A181-EAC556EAC7F5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6043308" y="4236188"/>
              <a:ext cx="653658" cy="13924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k pilkoppling 73">
              <a:extLst>
                <a:ext uri="{FF2B5EF4-FFF2-40B4-BE49-F238E27FC236}">
                  <a16:creationId xmlns:a16="http://schemas.microsoft.com/office/drawing/2014/main" id="{3C4258D2-AC22-4E0F-BA19-4F26026F5E3D}"/>
                </a:ext>
              </a:extLst>
            </p:cNvPr>
            <p:cNvCxnSpPr>
              <a:cxnSpLocks/>
              <a:stCxn id="43" idx="6"/>
              <a:endCxn id="67" idx="1"/>
            </p:cNvCxnSpPr>
            <p:nvPr/>
          </p:nvCxnSpPr>
          <p:spPr>
            <a:xfrm>
              <a:off x="6048537" y="4257267"/>
              <a:ext cx="653847" cy="18412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Ellips 93">
              <a:extLst>
                <a:ext uri="{FF2B5EF4-FFF2-40B4-BE49-F238E27FC236}">
                  <a16:creationId xmlns:a16="http://schemas.microsoft.com/office/drawing/2014/main" id="{44B945A4-734E-4DA6-A795-252E99F9A537}"/>
                </a:ext>
              </a:extLst>
            </p:cNvPr>
            <p:cNvSpPr/>
            <p:nvPr/>
          </p:nvSpPr>
          <p:spPr>
            <a:xfrm rot="18653450">
              <a:off x="7682208" y="4043110"/>
              <a:ext cx="463805" cy="438036"/>
            </a:xfrm>
            <a:prstGeom prst="ellipse">
              <a:avLst/>
            </a:prstGeom>
            <a:solidFill>
              <a:srgbClr val="05EB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5" name="Ellips 94">
              <a:extLst>
                <a:ext uri="{FF2B5EF4-FFF2-40B4-BE49-F238E27FC236}">
                  <a16:creationId xmlns:a16="http://schemas.microsoft.com/office/drawing/2014/main" id="{6524C85B-82EF-438E-9AA3-B9AEE839AF3F}"/>
                </a:ext>
              </a:extLst>
            </p:cNvPr>
            <p:cNvSpPr/>
            <p:nvPr/>
          </p:nvSpPr>
          <p:spPr>
            <a:xfrm rot="21144147">
              <a:off x="7682207" y="4558024"/>
              <a:ext cx="463805" cy="438036"/>
            </a:xfrm>
            <a:prstGeom prst="ellipse">
              <a:avLst/>
            </a:prstGeom>
            <a:solidFill>
              <a:srgbClr val="0EE2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Ellips 95">
              <a:extLst>
                <a:ext uri="{FF2B5EF4-FFF2-40B4-BE49-F238E27FC236}">
                  <a16:creationId xmlns:a16="http://schemas.microsoft.com/office/drawing/2014/main" id="{DEDCC7B9-0329-4033-A729-5C707FE1165E}"/>
                </a:ext>
              </a:extLst>
            </p:cNvPr>
            <p:cNvSpPr/>
            <p:nvPr/>
          </p:nvSpPr>
          <p:spPr>
            <a:xfrm rot="686657">
              <a:off x="7669710" y="5054252"/>
              <a:ext cx="463805" cy="438036"/>
            </a:xfrm>
            <a:prstGeom prst="ellipse">
              <a:avLst/>
            </a:prstGeom>
            <a:solidFill>
              <a:srgbClr val="12DE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7" name="Ellips 96">
              <a:extLst>
                <a:ext uri="{FF2B5EF4-FFF2-40B4-BE49-F238E27FC236}">
                  <a16:creationId xmlns:a16="http://schemas.microsoft.com/office/drawing/2014/main" id="{E258482A-891D-4860-AA8B-6CEE2528AFF6}"/>
                </a:ext>
              </a:extLst>
            </p:cNvPr>
            <p:cNvSpPr/>
            <p:nvPr/>
          </p:nvSpPr>
          <p:spPr>
            <a:xfrm rot="21104417">
              <a:off x="7679361" y="5570924"/>
              <a:ext cx="463805" cy="438036"/>
            </a:xfrm>
            <a:prstGeom prst="ellipse">
              <a:avLst/>
            </a:prstGeom>
            <a:solidFill>
              <a:srgbClr val="10E04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Ellips 97">
              <a:extLst>
                <a:ext uri="{FF2B5EF4-FFF2-40B4-BE49-F238E27FC236}">
                  <a16:creationId xmlns:a16="http://schemas.microsoft.com/office/drawing/2014/main" id="{1DB64827-C04D-4FA2-8053-B2538C8021F0}"/>
                </a:ext>
              </a:extLst>
            </p:cNvPr>
            <p:cNvSpPr/>
            <p:nvPr/>
          </p:nvSpPr>
          <p:spPr>
            <a:xfrm rot="21130177">
              <a:off x="7683869" y="6063065"/>
              <a:ext cx="463805" cy="438036"/>
            </a:xfrm>
            <a:prstGeom prst="ellipse">
              <a:avLst/>
            </a:prstGeom>
            <a:solidFill>
              <a:srgbClr val="03E2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9" name="Rak pilkoppling 98">
              <a:extLst>
                <a:ext uri="{FF2B5EF4-FFF2-40B4-BE49-F238E27FC236}">
                  <a16:creationId xmlns:a16="http://schemas.microsoft.com/office/drawing/2014/main" id="{641EDBE9-F52B-4106-96F7-C7690EF1580A}"/>
                </a:ext>
              </a:extLst>
            </p:cNvPr>
            <p:cNvCxnSpPr>
              <a:cxnSpLocks/>
              <a:stCxn id="68" idx="6"/>
              <a:endCxn id="94" idx="2"/>
            </p:cNvCxnSpPr>
            <p:nvPr/>
          </p:nvCxnSpPr>
          <p:spPr>
            <a:xfrm flipV="1">
              <a:off x="7064092" y="4437437"/>
              <a:ext cx="698211" cy="14055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ak pilkoppling 99">
              <a:extLst>
                <a:ext uri="{FF2B5EF4-FFF2-40B4-BE49-F238E27FC236}">
                  <a16:creationId xmlns:a16="http://schemas.microsoft.com/office/drawing/2014/main" id="{1125C645-5F4B-4C90-8844-BBB64BADB5B9}"/>
                </a:ext>
              </a:extLst>
            </p:cNvPr>
            <p:cNvCxnSpPr>
              <a:cxnSpLocks/>
              <a:stCxn id="68" idx="6"/>
              <a:endCxn id="95" idx="3"/>
            </p:cNvCxnSpPr>
            <p:nvPr/>
          </p:nvCxnSpPr>
          <p:spPr>
            <a:xfrm flipV="1">
              <a:off x="7064092" y="4952232"/>
              <a:ext cx="707953" cy="8907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ak pilkoppling 100">
              <a:extLst>
                <a:ext uri="{FF2B5EF4-FFF2-40B4-BE49-F238E27FC236}">
                  <a16:creationId xmlns:a16="http://schemas.microsoft.com/office/drawing/2014/main" id="{0C8D4CAE-CD17-4C4E-B239-E7CE12532E61}"/>
                </a:ext>
              </a:extLst>
            </p:cNvPr>
            <p:cNvCxnSpPr>
              <a:cxnSpLocks/>
              <a:stCxn id="68" idx="6"/>
              <a:endCxn id="97" idx="2"/>
            </p:cNvCxnSpPr>
            <p:nvPr/>
          </p:nvCxnSpPr>
          <p:spPr>
            <a:xfrm flipV="1">
              <a:off x="7064092" y="5823257"/>
              <a:ext cx="617675" cy="197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ak pilkoppling 101">
              <a:extLst>
                <a:ext uri="{FF2B5EF4-FFF2-40B4-BE49-F238E27FC236}">
                  <a16:creationId xmlns:a16="http://schemas.microsoft.com/office/drawing/2014/main" id="{3E24D4F4-4E1A-44A3-B078-E86D561A1AE8}"/>
                </a:ext>
              </a:extLst>
            </p:cNvPr>
            <p:cNvCxnSpPr>
              <a:cxnSpLocks/>
              <a:stCxn id="68" idx="6"/>
              <a:endCxn id="96" idx="3"/>
            </p:cNvCxnSpPr>
            <p:nvPr/>
          </p:nvCxnSpPr>
          <p:spPr>
            <a:xfrm flipV="1">
              <a:off x="7064092" y="5392524"/>
              <a:ext cx="646073" cy="450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ak pilkoppling 102">
              <a:extLst>
                <a:ext uri="{FF2B5EF4-FFF2-40B4-BE49-F238E27FC236}">
                  <a16:creationId xmlns:a16="http://schemas.microsoft.com/office/drawing/2014/main" id="{B8022CC2-E044-4589-8B80-96BA102D3929}"/>
                </a:ext>
              </a:extLst>
            </p:cNvPr>
            <p:cNvCxnSpPr>
              <a:cxnSpLocks/>
              <a:stCxn id="68" idx="6"/>
              <a:endCxn id="98" idx="1"/>
            </p:cNvCxnSpPr>
            <p:nvPr/>
          </p:nvCxnSpPr>
          <p:spPr>
            <a:xfrm>
              <a:off x="7064092" y="5842961"/>
              <a:ext cx="668129" cy="3080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Ellips 118">
              <a:extLst>
                <a:ext uri="{FF2B5EF4-FFF2-40B4-BE49-F238E27FC236}">
                  <a16:creationId xmlns:a16="http://schemas.microsoft.com/office/drawing/2014/main" id="{8EEAE84F-8D62-483D-BA7F-0A26F4594FB5}"/>
                </a:ext>
              </a:extLst>
            </p:cNvPr>
            <p:cNvSpPr/>
            <p:nvPr/>
          </p:nvSpPr>
          <p:spPr>
            <a:xfrm rot="18861002">
              <a:off x="8721840" y="4051041"/>
              <a:ext cx="463805" cy="438036"/>
            </a:xfrm>
            <a:prstGeom prst="ellipse">
              <a:avLst/>
            </a:prstGeom>
            <a:solidFill>
              <a:srgbClr val="09E7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0" name="Ellips 119">
              <a:extLst>
                <a:ext uri="{FF2B5EF4-FFF2-40B4-BE49-F238E27FC236}">
                  <a16:creationId xmlns:a16="http://schemas.microsoft.com/office/drawing/2014/main" id="{B858DC30-0548-44ED-B292-3538632E1D38}"/>
                </a:ext>
              </a:extLst>
            </p:cNvPr>
            <p:cNvSpPr/>
            <p:nvPr/>
          </p:nvSpPr>
          <p:spPr>
            <a:xfrm rot="19616221">
              <a:off x="8730095" y="4558544"/>
              <a:ext cx="463805" cy="438036"/>
            </a:xfrm>
            <a:prstGeom prst="ellipse">
              <a:avLst/>
            </a:prstGeom>
            <a:solidFill>
              <a:srgbClr val="10E0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1" name="Ellips 120">
              <a:extLst>
                <a:ext uri="{FF2B5EF4-FFF2-40B4-BE49-F238E27FC236}">
                  <a16:creationId xmlns:a16="http://schemas.microsoft.com/office/drawing/2014/main" id="{F310CD16-DF80-4D32-AD5D-31906374240E}"/>
                </a:ext>
              </a:extLst>
            </p:cNvPr>
            <p:cNvSpPr/>
            <p:nvPr/>
          </p:nvSpPr>
          <p:spPr>
            <a:xfrm rot="20621694">
              <a:off x="8737807" y="5083951"/>
              <a:ext cx="463805" cy="438036"/>
            </a:xfrm>
            <a:prstGeom prst="ellipse">
              <a:avLst/>
            </a:prstGeom>
            <a:solidFill>
              <a:srgbClr val="1BD5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2" name="Ellips 121">
              <a:extLst>
                <a:ext uri="{FF2B5EF4-FFF2-40B4-BE49-F238E27FC236}">
                  <a16:creationId xmlns:a16="http://schemas.microsoft.com/office/drawing/2014/main" id="{E62DA070-9A77-4FAC-8002-10FB77A1EE4E}"/>
                </a:ext>
              </a:extLst>
            </p:cNvPr>
            <p:cNvSpPr/>
            <p:nvPr/>
          </p:nvSpPr>
          <p:spPr>
            <a:xfrm rot="20819759">
              <a:off x="8737807" y="6077168"/>
              <a:ext cx="463805" cy="438036"/>
            </a:xfrm>
            <a:prstGeom prst="ellipse">
              <a:avLst/>
            </a:prstGeom>
            <a:solidFill>
              <a:srgbClr val="1BD5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3" name="Ellips 122">
              <a:extLst>
                <a:ext uri="{FF2B5EF4-FFF2-40B4-BE49-F238E27FC236}">
                  <a16:creationId xmlns:a16="http://schemas.microsoft.com/office/drawing/2014/main" id="{B0B48286-EDDF-4DD7-8849-4E902A74D315}"/>
                </a:ext>
              </a:extLst>
            </p:cNvPr>
            <p:cNvSpPr/>
            <p:nvPr/>
          </p:nvSpPr>
          <p:spPr>
            <a:xfrm rot="21412353">
              <a:off x="8742481" y="5586366"/>
              <a:ext cx="463805" cy="438036"/>
            </a:xfrm>
            <a:prstGeom prst="ellipse">
              <a:avLst/>
            </a:prstGeom>
            <a:solidFill>
              <a:srgbClr val="1DD3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4" name="Rak pilkoppling 123">
              <a:extLst>
                <a:ext uri="{FF2B5EF4-FFF2-40B4-BE49-F238E27FC236}">
                  <a16:creationId xmlns:a16="http://schemas.microsoft.com/office/drawing/2014/main" id="{43FC72A0-9005-40AA-9256-32CFD7480905}"/>
                </a:ext>
              </a:extLst>
            </p:cNvPr>
            <p:cNvCxnSpPr>
              <a:cxnSpLocks/>
              <a:stCxn id="97" idx="6"/>
              <a:endCxn id="119" idx="2"/>
            </p:cNvCxnSpPr>
            <p:nvPr/>
          </p:nvCxnSpPr>
          <p:spPr>
            <a:xfrm flipV="1">
              <a:off x="8140760" y="4435888"/>
              <a:ext cx="650873" cy="13207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ak pilkoppling 124">
              <a:extLst>
                <a:ext uri="{FF2B5EF4-FFF2-40B4-BE49-F238E27FC236}">
                  <a16:creationId xmlns:a16="http://schemas.microsoft.com/office/drawing/2014/main" id="{CC3C44D3-3D6A-47AF-864E-68431C347242}"/>
                </a:ext>
              </a:extLst>
            </p:cNvPr>
            <p:cNvCxnSpPr>
              <a:cxnSpLocks/>
              <a:stCxn id="97" idx="6"/>
              <a:endCxn id="120" idx="2"/>
            </p:cNvCxnSpPr>
            <p:nvPr/>
          </p:nvCxnSpPr>
          <p:spPr>
            <a:xfrm flipV="1">
              <a:off x="8140760" y="4904079"/>
              <a:ext cx="626887" cy="8525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ak pilkoppling 125">
              <a:extLst>
                <a:ext uri="{FF2B5EF4-FFF2-40B4-BE49-F238E27FC236}">
                  <a16:creationId xmlns:a16="http://schemas.microsoft.com/office/drawing/2014/main" id="{236640D1-B732-4407-8DCC-4EE58737D126}"/>
                </a:ext>
              </a:extLst>
            </p:cNvPr>
            <p:cNvCxnSpPr>
              <a:cxnSpLocks/>
              <a:stCxn id="97" idx="6"/>
              <a:endCxn id="121" idx="2"/>
            </p:cNvCxnSpPr>
            <p:nvPr/>
          </p:nvCxnSpPr>
          <p:spPr>
            <a:xfrm flipV="1">
              <a:off x="8140760" y="5368076"/>
              <a:ext cx="606374" cy="3885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ak pilkoppling 126">
              <a:extLst>
                <a:ext uri="{FF2B5EF4-FFF2-40B4-BE49-F238E27FC236}">
                  <a16:creationId xmlns:a16="http://schemas.microsoft.com/office/drawing/2014/main" id="{F4CD428B-27EA-40AD-9825-AE86EF1EC621}"/>
                </a:ext>
              </a:extLst>
            </p:cNvPr>
            <p:cNvCxnSpPr>
              <a:cxnSpLocks/>
              <a:stCxn id="97" idx="6"/>
              <a:endCxn id="123" idx="2"/>
            </p:cNvCxnSpPr>
            <p:nvPr/>
          </p:nvCxnSpPr>
          <p:spPr>
            <a:xfrm>
              <a:off x="8140760" y="5756627"/>
              <a:ext cx="602066" cy="614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ak pilkoppling 127">
              <a:extLst>
                <a:ext uri="{FF2B5EF4-FFF2-40B4-BE49-F238E27FC236}">
                  <a16:creationId xmlns:a16="http://schemas.microsoft.com/office/drawing/2014/main" id="{B36B30B7-445C-4EA5-939C-D03C60C987D9}"/>
                </a:ext>
              </a:extLst>
            </p:cNvPr>
            <p:cNvCxnSpPr>
              <a:cxnSpLocks/>
              <a:stCxn id="97" idx="6"/>
              <a:endCxn id="122" idx="1"/>
            </p:cNvCxnSpPr>
            <p:nvPr/>
          </p:nvCxnSpPr>
          <p:spPr>
            <a:xfrm>
              <a:off x="8140760" y="5756627"/>
              <a:ext cx="634327" cy="4255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l: nedåt 11">
            <a:extLst>
              <a:ext uri="{FF2B5EF4-FFF2-40B4-BE49-F238E27FC236}">
                <a16:creationId xmlns:a16="http://schemas.microsoft.com/office/drawing/2014/main" id="{59B9E052-192F-4907-8894-243F2C92728D}"/>
              </a:ext>
            </a:extLst>
          </p:cNvPr>
          <p:cNvSpPr/>
          <p:nvPr/>
        </p:nvSpPr>
        <p:spPr>
          <a:xfrm>
            <a:off x="300613" y="4140866"/>
            <a:ext cx="3123313" cy="1263183"/>
          </a:xfrm>
          <a:prstGeom prst="downArrow">
            <a:avLst>
              <a:gd name="adj1" fmla="val 54436"/>
              <a:gd name="adj2" fmla="val 45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Leder till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74B940B3-BB88-4637-A467-F8E4A814111E}"/>
              </a:ext>
            </a:extLst>
          </p:cNvPr>
          <p:cNvSpPr txBox="1"/>
          <p:nvPr/>
        </p:nvSpPr>
        <p:spPr>
          <a:xfrm>
            <a:off x="8582030" y="5926595"/>
            <a:ext cx="3355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sz="1200" dirty="0"/>
              <a:t>Ett mentalt exempel: Agenterna lever på en grön bakgrund och tjänar på att smälta in. Så den grönaste avkomman blir förälder till nästa generation. Snart är alla tämligen gröna.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A0340499-54DA-4D6A-A7EF-F87131441BA9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2/10</a:t>
            </a:r>
          </a:p>
        </p:txBody>
      </p:sp>
    </p:spTree>
    <p:extLst>
      <p:ext uri="{BB962C8B-B14F-4D97-AF65-F5344CB8AC3E}">
        <p14:creationId xmlns:p14="http://schemas.microsoft.com/office/powerpoint/2010/main" val="191224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5389D5-19B0-4190-83F7-04CD800B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/>
              <a:t>Hur</a:t>
            </a:r>
            <a:r>
              <a:rPr lang="en-US" sz="4000" dirty="0"/>
              <a:t> </a:t>
            </a:r>
            <a:r>
              <a:rPr lang="en-US" sz="4000" dirty="0" err="1"/>
              <a:t>kopplar</a:t>
            </a:r>
            <a:r>
              <a:rPr lang="en-US" sz="4000" dirty="0"/>
              <a:t> </a:t>
            </a:r>
            <a:r>
              <a:rPr lang="en-US" sz="4000" dirty="0" err="1"/>
              <a:t>Darwinismen</a:t>
            </a:r>
            <a:r>
              <a:rPr lang="en-US" sz="4000" dirty="0"/>
              <a:t> </a:t>
            </a:r>
            <a:r>
              <a:rPr lang="en-US" sz="4000" dirty="0" err="1"/>
              <a:t>ihop</a:t>
            </a:r>
            <a:r>
              <a:rPr lang="en-US" sz="4000" dirty="0"/>
              <a:t> det </a:t>
            </a:r>
            <a:r>
              <a:rPr lang="en-US" sz="4000" dirty="0" err="1"/>
              <a:t>levande</a:t>
            </a:r>
            <a:r>
              <a:rPr lang="en-US" sz="4000" dirty="0"/>
              <a:t> med det </a:t>
            </a:r>
            <a:r>
              <a:rPr lang="en-US" sz="4000" dirty="0" err="1"/>
              <a:t>icke-levande</a:t>
            </a:r>
            <a:r>
              <a:rPr lang="en-US" sz="4000" dirty="0"/>
              <a:t>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8F1D1C2-A952-47ED-99FB-6CF3D13D8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4" r="2" b="10523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09863688-5181-4F6D-9F7D-2CB6B5354A3F}"/>
              </a:ext>
            </a:extLst>
          </p:cNvPr>
          <p:cNvSpPr txBox="1">
            <a:spLocks/>
          </p:cNvSpPr>
          <p:nvPr/>
        </p:nvSpPr>
        <p:spPr>
          <a:xfrm>
            <a:off x="6417734" y="2614612"/>
            <a:ext cx="5291663" cy="37528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 dirty="0">
                <a:latin typeface="+mn-lt"/>
              </a:rPr>
              <a:t>Dess </a:t>
            </a:r>
            <a:r>
              <a:rPr lang="en-US" sz="1800" dirty="0" err="1">
                <a:latin typeface="+mn-lt"/>
              </a:rPr>
              <a:t>förklaringsvärde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går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egentligen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långt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bortom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biologin</a:t>
            </a:r>
            <a:r>
              <a:rPr lang="en-US" sz="1800" dirty="0">
                <a:latin typeface="+mn-lt"/>
              </a:rPr>
              <a:t>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+mn-lt"/>
                <a:ea typeface="+mn-ea"/>
                <a:cs typeface="+mn-cs"/>
              </a:rPr>
              <a:t>Den </a:t>
            </a:r>
            <a:r>
              <a:rPr lang="en-US" sz="1800" dirty="0" err="1">
                <a:latin typeface="+mn-lt"/>
                <a:ea typeface="+mn-ea"/>
                <a:cs typeface="+mn-cs"/>
              </a:rPr>
              <a:t>förklarar</a:t>
            </a: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latin typeface="+mn-lt"/>
                <a:ea typeface="+mn-ea"/>
                <a:cs typeface="+mn-cs"/>
              </a:rPr>
              <a:t>hur</a:t>
            </a:r>
            <a:r>
              <a:rPr lang="en-US" sz="1800" dirty="0">
                <a:latin typeface="+mn-lt"/>
                <a:ea typeface="+mn-ea"/>
                <a:cs typeface="+mn-cs"/>
              </a:rPr>
              <a:t> ”</a:t>
            </a:r>
            <a:r>
              <a:rPr lang="en-US" sz="1800" i="1" dirty="0">
                <a:latin typeface="+mn-lt"/>
                <a:ea typeface="+mn-ea"/>
                <a:cs typeface="+mn-cs"/>
              </a:rPr>
              <a:t>instances of fit between system and environment</a:t>
            </a:r>
            <a:r>
              <a:rPr lang="en-US" sz="1800" dirty="0">
                <a:latin typeface="+mn-lt"/>
                <a:ea typeface="+mn-ea"/>
                <a:cs typeface="+mn-cs"/>
              </a:rPr>
              <a:t>” </a:t>
            </a:r>
            <a:r>
              <a:rPr lang="en-US" sz="1800" dirty="0" err="1">
                <a:latin typeface="+mn-lt"/>
                <a:ea typeface="+mn-ea"/>
                <a:cs typeface="+mn-cs"/>
              </a:rPr>
              <a:t>är</a:t>
            </a: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latin typeface="+mn-lt"/>
                <a:ea typeface="+mn-ea"/>
                <a:cs typeface="+mn-cs"/>
              </a:rPr>
              <a:t>möjliga</a:t>
            </a:r>
            <a:r>
              <a:rPr lang="en-US" sz="1800" dirty="0">
                <a:latin typeface="+mn-lt"/>
                <a:ea typeface="+mn-ea"/>
                <a:cs typeface="+mn-cs"/>
              </a:rPr>
              <a:t> –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utan</a:t>
            </a:r>
            <a:r>
              <a:rPr lang="en-US" sz="1800" b="1" dirty="0"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hänvisning</a:t>
            </a:r>
            <a:r>
              <a:rPr lang="en-US" sz="1800" b="1" dirty="0">
                <a:latin typeface="+mn-lt"/>
                <a:ea typeface="+mn-ea"/>
                <a:cs typeface="+mn-cs"/>
              </a:rPr>
              <a:t> till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mirakel</a:t>
            </a:r>
            <a:r>
              <a:rPr lang="en-US" sz="1800" dirty="0">
                <a:latin typeface="+mn-lt"/>
                <a:ea typeface="+mn-ea"/>
                <a:cs typeface="+mn-cs"/>
              </a:rPr>
              <a:t>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1800" dirty="0" err="1">
                <a:latin typeface="+mn-lt"/>
                <a:ea typeface="+mn-ea"/>
                <a:cs typeface="+mn-cs"/>
              </a:rPr>
              <a:t>Naturligt</a:t>
            </a: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latin typeface="+mn-lt"/>
                <a:ea typeface="+mn-ea"/>
                <a:cs typeface="+mn-cs"/>
              </a:rPr>
              <a:t>urval</a:t>
            </a: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latin typeface="+mn-lt"/>
                <a:ea typeface="+mn-ea"/>
                <a:cs typeface="+mn-cs"/>
              </a:rPr>
              <a:t>är</a:t>
            </a:r>
            <a:r>
              <a:rPr lang="en-US" sz="1800" dirty="0">
                <a:latin typeface="+mn-lt"/>
                <a:ea typeface="+mn-ea"/>
                <a:cs typeface="+mn-cs"/>
              </a:rPr>
              <a:t> den </a:t>
            </a:r>
            <a:r>
              <a:rPr lang="en-US" sz="1800" dirty="0" err="1">
                <a:latin typeface="+mn-lt"/>
                <a:ea typeface="+mn-ea"/>
                <a:cs typeface="+mn-cs"/>
              </a:rPr>
              <a:t>enda</a:t>
            </a: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latin typeface="+mn-lt"/>
                <a:ea typeface="+mn-ea"/>
                <a:cs typeface="+mn-cs"/>
              </a:rPr>
              <a:t>naturalistiska</a:t>
            </a: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latin typeface="+mn-lt"/>
                <a:ea typeface="+mn-ea"/>
                <a:cs typeface="+mn-cs"/>
              </a:rPr>
              <a:t>processen</a:t>
            </a: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latin typeface="+mn-lt"/>
                <a:ea typeface="+mn-ea"/>
                <a:cs typeface="+mn-cs"/>
              </a:rPr>
              <a:t>som</a:t>
            </a:r>
            <a:r>
              <a:rPr lang="en-US" sz="1800" dirty="0">
                <a:latin typeface="+mn-lt"/>
                <a:ea typeface="+mn-ea"/>
                <a:cs typeface="+mn-cs"/>
              </a:rPr>
              <a:t> ger </a:t>
            </a:r>
            <a:r>
              <a:rPr lang="en-US" sz="1800" dirty="0" err="1">
                <a:latin typeface="+mn-lt"/>
                <a:ea typeface="+mn-ea"/>
                <a:cs typeface="+mn-cs"/>
              </a:rPr>
              <a:t>upphov</a:t>
            </a:r>
            <a:r>
              <a:rPr lang="en-US" sz="1800" dirty="0">
                <a:latin typeface="+mn-lt"/>
                <a:ea typeface="+mn-ea"/>
                <a:cs typeface="+mn-cs"/>
              </a:rPr>
              <a:t> till </a:t>
            </a:r>
            <a:r>
              <a:rPr lang="en-US" sz="1800" dirty="0" err="1">
                <a:latin typeface="+mn-lt"/>
                <a:ea typeface="+mn-ea"/>
                <a:cs typeface="+mn-cs"/>
              </a:rPr>
              <a:t>ändamål</a:t>
            </a: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latin typeface="+mn-lt"/>
                <a:ea typeface="+mn-ea"/>
                <a:cs typeface="+mn-cs"/>
              </a:rPr>
              <a:t>och</a:t>
            </a: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latin typeface="+mn-lt"/>
                <a:ea typeface="+mn-ea"/>
                <a:cs typeface="+mn-cs"/>
              </a:rPr>
              <a:t>ändamålsenlighet</a:t>
            </a:r>
            <a:r>
              <a:rPr lang="en-US" sz="1800" dirty="0">
                <a:latin typeface="+mn-lt"/>
                <a:ea typeface="+mn-ea"/>
                <a:cs typeface="+mn-cs"/>
              </a:rPr>
              <a:t>.</a:t>
            </a:r>
          </a:p>
          <a:p>
            <a:pPr>
              <a:spcAft>
                <a:spcPts val="600"/>
              </a:spcAft>
            </a:pPr>
            <a:br>
              <a:rPr lang="en-US" sz="1800" dirty="0">
                <a:latin typeface="+mn-lt"/>
                <a:ea typeface="+mn-ea"/>
                <a:cs typeface="+mn-cs"/>
              </a:rPr>
            </a:br>
            <a:br>
              <a:rPr lang="en-US" sz="1800" dirty="0">
                <a:latin typeface="+mn-lt"/>
                <a:ea typeface="+mn-ea"/>
                <a:cs typeface="+mn-cs"/>
              </a:rPr>
            </a:br>
            <a:r>
              <a:rPr lang="en-US" sz="1800" dirty="0">
                <a:latin typeface="+mn-lt"/>
                <a:ea typeface="+mn-ea"/>
                <a:cs typeface="+mn-cs"/>
              </a:rPr>
              <a:t>Se </a:t>
            </a:r>
            <a:r>
              <a:rPr lang="en-US" sz="1800" dirty="0" err="1">
                <a:latin typeface="+mn-lt"/>
                <a:ea typeface="+mn-ea"/>
                <a:cs typeface="+mn-cs"/>
              </a:rPr>
              <a:t>kapitlet</a:t>
            </a:r>
            <a:r>
              <a:rPr lang="en-US" sz="1800" dirty="0">
                <a:latin typeface="+mn-lt"/>
                <a:ea typeface="+mn-ea"/>
                <a:cs typeface="+mn-cs"/>
              </a:rPr>
              <a:t> av D. T Campbell (1974).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F8AA56A-6AAC-48C8-9F84-5A06DA8381D8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3/10</a:t>
            </a:r>
          </a:p>
        </p:txBody>
      </p:sp>
    </p:spTree>
    <p:extLst>
      <p:ext uri="{BB962C8B-B14F-4D97-AF65-F5344CB8AC3E}">
        <p14:creationId xmlns:p14="http://schemas.microsoft.com/office/powerpoint/2010/main" val="15469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1F7725-3741-408E-8A5D-5C332C92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 att förstå Darwins kunskapssteg måste vi först veta någonting om </a:t>
            </a:r>
            <a:r>
              <a:rPr lang="sv-SE" b="1" dirty="0"/>
              <a:t>den tidens kunskapsläge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DBF991-F8CD-4AE4-8B0D-81313A679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3732"/>
            <a:ext cx="10515600" cy="3996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Religiösa förklaringar tillhörde det förflutna</a:t>
            </a:r>
            <a:r>
              <a:rPr lang="sv-SE" dirty="0"/>
              <a:t>: Vetenskapen var naturalistisk.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Men det var </a:t>
            </a:r>
            <a:r>
              <a:rPr lang="sv-SE" b="1" dirty="0"/>
              <a:t>inte alls lätt </a:t>
            </a:r>
            <a:r>
              <a:rPr lang="sv-SE" dirty="0"/>
              <a:t>att förklara världen utan genvägen att hänvisa till mysterier och mirakel!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Visst att en damm kan växa igen… </a:t>
            </a:r>
            <a:r>
              <a:rPr lang="sv-SE" b="1" dirty="0"/>
              <a:t>Men hur uppstår ett berg? Ett hav?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Inga processer som kunde studeras verkade vara i närheten av att förklara sådant.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 enda som verkade adekvat – och som vore förenligt med naturalism – var </a:t>
            </a:r>
            <a:r>
              <a:rPr lang="sv-SE" b="1" dirty="0"/>
              <a:t>katastrofism: </a:t>
            </a:r>
            <a:r>
              <a:rPr lang="sv-SE" dirty="0"/>
              <a:t>att världen hade formats av stora katastrofer.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Livet</a:t>
            </a:r>
            <a:r>
              <a:rPr lang="sv-SE" dirty="0"/>
              <a:t> kunde inte förklaras utan hänvisning till mystiska ”</a:t>
            </a:r>
            <a:r>
              <a:rPr lang="sv-SE" dirty="0" err="1"/>
              <a:t>livskrafter</a:t>
            </a:r>
            <a:r>
              <a:rPr lang="sv-SE" dirty="0"/>
              <a:t>” och inneboende essenser.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4C28D7A-9DE3-428D-BD96-6C6F982C2577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4/10</a:t>
            </a:r>
          </a:p>
        </p:txBody>
      </p:sp>
    </p:spTree>
    <p:extLst>
      <p:ext uri="{BB962C8B-B14F-4D97-AF65-F5344CB8AC3E}">
        <p14:creationId xmlns:p14="http://schemas.microsoft.com/office/powerpoint/2010/main" val="185927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B08C6D-5E13-4994-9DC5-E9D053DE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8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Darwin sammanförde ett antal nyckelidéer som låg i tiden under mitten i 1800-talets Europa: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2DEDD-31E5-42FE-8CC1-08BCB34A8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208" y="1769064"/>
            <a:ext cx="8352934" cy="43513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Charles </a:t>
            </a:r>
            <a:r>
              <a:rPr lang="sv-SE" dirty="0" err="1"/>
              <a:t>Lyell</a:t>
            </a:r>
            <a:r>
              <a:rPr lang="sv-SE" dirty="0"/>
              <a:t>, geolog: </a:t>
            </a:r>
            <a:r>
              <a:rPr lang="sv-SE" b="1" dirty="0"/>
              <a:t>Uniformitarianism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Thomas Malthus, ekonom: </a:t>
            </a:r>
            <a:r>
              <a:rPr lang="sv-SE" b="1" dirty="0" err="1"/>
              <a:t>Malthusiska</a:t>
            </a:r>
            <a:r>
              <a:rPr lang="sv-SE" b="1" dirty="0"/>
              <a:t> populationer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A8DDE8F-3BB2-419B-A81E-1537F960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39" y="2124442"/>
            <a:ext cx="1663187" cy="173125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E402CDB-F580-471C-8E0F-5ABB40D76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39" y="3942303"/>
            <a:ext cx="1663186" cy="184451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D255013-E3A3-4831-A0AD-CFF3281B1ADA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5/10</a:t>
            </a:r>
          </a:p>
        </p:txBody>
      </p:sp>
    </p:spTree>
    <p:extLst>
      <p:ext uri="{BB962C8B-B14F-4D97-AF65-F5344CB8AC3E}">
        <p14:creationId xmlns:p14="http://schemas.microsoft.com/office/powerpoint/2010/main" val="73397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94192D-E5DB-4AEB-890D-1C4E6A5C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v-SE" sz="3300" dirty="0"/>
              <a:t>Charles </a:t>
            </a:r>
            <a:r>
              <a:rPr lang="sv-SE" sz="3300" dirty="0" err="1"/>
              <a:t>Lyell</a:t>
            </a:r>
            <a:r>
              <a:rPr lang="sv-SE" sz="3300" dirty="0"/>
              <a:t> och uniformitarianism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B744E97-7141-4092-BEC2-5C553EF94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8" b="1810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464D82-2F63-4B3D-BB64-81B598487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400" dirty="0"/>
              <a:t>Charles </a:t>
            </a:r>
            <a:r>
              <a:rPr lang="sv-SE" sz="2400" dirty="0" err="1"/>
              <a:t>Lyell</a:t>
            </a:r>
            <a:r>
              <a:rPr lang="sv-SE" sz="2400" dirty="0"/>
              <a:t> är känd för </a:t>
            </a:r>
            <a:r>
              <a:rPr lang="sv-SE" sz="2400" b="1" dirty="0"/>
              <a:t>plattektonik.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/>
              <a:t>Denna innebar ett genombrott för tanken att små processer (som de som får dammar att växa igen) kan ge upphov till stora saker </a:t>
            </a:r>
            <a:r>
              <a:rPr lang="sv-SE" sz="2400" i="1" dirty="0"/>
              <a:t>om de agerar på samma sätt och outtröttligt under </a:t>
            </a:r>
            <a:r>
              <a:rPr lang="sv-SE" sz="2400" b="1" i="1" dirty="0"/>
              <a:t>mycket</a:t>
            </a:r>
            <a:r>
              <a:rPr lang="sv-SE" sz="2400" i="1" dirty="0"/>
              <a:t> lång tid</a:t>
            </a:r>
            <a:r>
              <a:rPr lang="sv-SE" sz="2400" dirty="0"/>
              <a:t>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D2EC007-E9B3-4855-9221-8889BE52EB30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6/10</a:t>
            </a:r>
          </a:p>
        </p:txBody>
      </p:sp>
    </p:spTree>
    <p:extLst>
      <p:ext uri="{BB962C8B-B14F-4D97-AF65-F5344CB8AC3E}">
        <p14:creationId xmlns:p14="http://schemas.microsoft.com/office/powerpoint/2010/main" val="254622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982</Words>
  <Application>Microsoft Office PowerPoint</Application>
  <PresentationFormat>Bredbild</PresentationFormat>
  <Paragraphs>114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Grundläggande Darwinism Darwinismens idéhistoria </vt:lpstr>
      <vt:lpstr>Föreläsningens lärandemål</vt:lpstr>
      <vt:lpstr>Litteratur</vt:lpstr>
      <vt:lpstr>Charles Darwin 1809-1882</vt:lpstr>
      <vt:lpstr>”On the origin of species – by means of natural selection”  Vad är detta naturliga urval?</vt:lpstr>
      <vt:lpstr>Hur kopplar Darwinismen ihop det levande med det icke-levande?</vt:lpstr>
      <vt:lpstr>För att förstå Darwins kunskapssteg måste vi först veta någonting om den tidens kunskapsläge</vt:lpstr>
      <vt:lpstr>Darwin sammanförde ett antal nyckelidéer som låg i tiden under mitten i 1800-talets Europa:</vt:lpstr>
      <vt:lpstr>Charles Lyell och uniformitarianism</vt:lpstr>
      <vt:lpstr>Malthus och befolkningsutveckling</vt:lpstr>
      <vt:lpstr>Lyell + Malthus</vt:lpstr>
      <vt:lpstr>Men är jorden gammal nog?</vt:lpstr>
      <vt:lpstr>Livet och biologin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Grundläggande Darwinism Darwinismens idéhistoria </dc:title>
  <dc:creator>Claes Andersson</dc:creator>
  <cp:lastModifiedBy>Claes Andersson</cp:lastModifiedBy>
  <cp:revision>20</cp:revision>
  <dcterms:created xsi:type="dcterms:W3CDTF">2020-12-07T15:23:23Z</dcterms:created>
  <dcterms:modified xsi:type="dcterms:W3CDTF">2021-01-19T11:35:07Z</dcterms:modified>
</cp:coreProperties>
</file>