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58" r:id="rId5"/>
    <p:sldId id="259" r:id="rId6"/>
    <p:sldId id="260" r:id="rId7"/>
    <p:sldId id="261" r:id="rId8"/>
    <p:sldId id="265" r:id="rId9"/>
    <p:sldId id="271" r:id="rId10"/>
    <p:sldId id="272" r:id="rId11"/>
    <p:sldId id="274" r:id="rId12"/>
    <p:sldId id="276" r:id="rId13"/>
    <p:sldId id="277" r:id="rId14"/>
    <p:sldId id="278" r:id="rId15"/>
    <p:sldId id="279" r:id="rId16"/>
    <p:sldId id="282" r:id="rId17"/>
    <p:sldId id="283" r:id="rId18"/>
    <p:sldId id="280" r:id="rId19"/>
    <p:sldId id="281" r:id="rId20"/>
    <p:sldId id="264" r:id="rId2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6" y="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D5E8E8-8FB6-4455-81C3-9C43D2705894}"/>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261A3EC6-F1C5-46E8-8B29-C5AB0E8601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1600502C-5D21-4583-BC96-DA659017F60D}"/>
              </a:ext>
            </a:extLst>
          </p:cNvPr>
          <p:cNvSpPr>
            <a:spLocks noGrp="1"/>
          </p:cNvSpPr>
          <p:nvPr>
            <p:ph type="dt" sz="half" idx="10"/>
          </p:nvPr>
        </p:nvSpPr>
        <p:spPr/>
        <p:txBody>
          <a:bodyPr/>
          <a:lstStyle/>
          <a:p>
            <a:fld id="{B9BCD60E-6CD7-45AC-AFFE-6DB2A5D7BE64}" type="datetimeFigureOut">
              <a:rPr lang="sv-SE" smtClean="0"/>
              <a:t>2021-01-19</a:t>
            </a:fld>
            <a:endParaRPr lang="sv-SE"/>
          </a:p>
        </p:txBody>
      </p:sp>
      <p:sp>
        <p:nvSpPr>
          <p:cNvPr id="5" name="Platshållare för sidfot 4">
            <a:extLst>
              <a:ext uri="{FF2B5EF4-FFF2-40B4-BE49-F238E27FC236}">
                <a16:creationId xmlns:a16="http://schemas.microsoft.com/office/drawing/2014/main" id="{D05409BD-90CD-4CF2-84A1-00C796524A2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F37D5AA-8DCB-4C6E-9224-890CA3DD3FBF}"/>
              </a:ext>
            </a:extLst>
          </p:cNvPr>
          <p:cNvSpPr>
            <a:spLocks noGrp="1"/>
          </p:cNvSpPr>
          <p:nvPr>
            <p:ph type="sldNum" sz="quarter" idx="12"/>
          </p:nvPr>
        </p:nvSpPr>
        <p:spPr/>
        <p:txBody>
          <a:bodyPr/>
          <a:lstStyle/>
          <a:p>
            <a:fld id="{92D15599-60A7-41B9-8D1A-BA93E48794C0}" type="slidenum">
              <a:rPr lang="sv-SE" smtClean="0"/>
              <a:t>‹#›</a:t>
            </a:fld>
            <a:endParaRPr lang="sv-SE"/>
          </a:p>
        </p:txBody>
      </p:sp>
    </p:spTree>
    <p:extLst>
      <p:ext uri="{BB962C8B-B14F-4D97-AF65-F5344CB8AC3E}">
        <p14:creationId xmlns:p14="http://schemas.microsoft.com/office/powerpoint/2010/main" val="316346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E37521-24B3-405A-AE81-6CACC594A49A}"/>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E429194-D816-4DB1-A6A7-2EA8CCD29B2C}"/>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89E6240-27C3-4A6F-86D8-F40F31F7C089}"/>
              </a:ext>
            </a:extLst>
          </p:cNvPr>
          <p:cNvSpPr>
            <a:spLocks noGrp="1"/>
          </p:cNvSpPr>
          <p:nvPr>
            <p:ph type="dt" sz="half" idx="10"/>
          </p:nvPr>
        </p:nvSpPr>
        <p:spPr/>
        <p:txBody>
          <a:bodyPr/>
          <a:lstStyle/>
          <a:p>
            <a:fld id="{B9BCD60E-6CD7-45AC-AFFE-6DB2A5D7BE64}" type="datetimeFigureOut">
              <a:rPr lang="sv-SE" smtClean="0"/>
              <a:t>2021-01-19</a:t>
            </a:fld>
            <a:endParaRPr lang="sv-SE"/>
          </a:p>
        </p:txBody>
      </p:sp>
      <p:sp>
        <p:nvSpPr>
          <p:cNvPr id="5" name="Platshållare för sidfot 4">
            <a:extLst>
              <a:ext uri="{FF2B5EF4-FFF2-40B4-BE49-F238E27FC236}">
                <a16:creationId xmlns:a16="http://schemas.microsoft.com/office/drawing/2014/main" id="{004A3C14-AE82-4640-B007-51E029040B4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2D30D71-C019-44CB-9377-5764F3147EEE}"/>
              </a:ext>
            </a:extLst>
          </p:cNvPr>
          <p:cNvSpPr>
            <a:spLocks noGrp="1"/>
          </p:cNvSpPr>
          <p:nvPr>
            <p:ph type="sldNum" sz="quarter" idx="12"/>
          </p:nvPr>
        </p:nvSpPr>
        <p:spPr/>
        <p:txBody>
          <a:bodyPr/>
          <a:lstStyle/>
          <a:p>
            <a:fld id="{92D15599-60A7-41B9-8D1A-BA93E48794C0}" type="slidenum">
              <a:rPr lang="sv-SE" smtClean="0"/>
              <a:t>‹#›</a:t>
            </a:fld>
            <a:endParaRPr lang="sv-SE"/>
          </a:p>
        </p:txBody>
      </p:sp>
    </p:spTree>
    <p:extLst>
      <p:ext uri="{BB962C8B-B14F-4D97-AF65-F5344CB8AC3E}">
        <p14:creationId xmlns:p14="http://schemas.microsoft.com/office/powerpoint/2010/main" val="1921256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C15D02CF-2D99-4BB5-9A29-5F9A72E4340F}"/>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F187E847-CC80-40E4-B7FF-845CD71D2A0F}"/>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F321BFF-1F73-47A8-A68F-520898A18362}"/>
              </a:ext>
            </a:extLst>
          </p:cNvPr>
          <p:cNvSpPr>
            <a:spLocks noGrp="1"/>
          </p:cNvSpPr>
          <p:nvPr>
            <p:ph type="dt" sz="half" idx="10"/>
          </p:nvPr>
        </p:nvSpPr>
        <p:spPr/>
        <p:txBody>
          <a:bodyPr/>
          <a:lstStyle/>
          <a:p>
            <a:fld id="{B9BCD60E-6CD7-45AC-AFFE-6DB2A5D7BE64}" type="datetimeFigureOut">
              <a:rPr lang="sv-SE" smtClean="0"/>
              <a:t>2021-01-19</a:t>
            </a:fld>
            <a:endParaRPr lang="sv-SE"/>
          </a:p>
        </p:txBody>
      </p:sp>
      <p:sp>
        <p:nvSpPr>
          <p:cNvPr id="5" name="Platshållare för sidfot 4">
            <a:extLst>
              <a:ext uri="{FF2B5EF4-FFF2-40B4-BE49-F238E27FC236}">
                <a16:creationId xmlns:a16="http://schemas.microsoft.com/office/drawing/2014/main" id="{76BB4981-0749-464D-B14C-889E9032032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D0DF007-AF62-4C21-956F-DD45852639EA}"/>
              </a:ext>
            </a:extLst>
          </p:cNvPr>
          <p:cNvSpPr>
            <a:spLocks noGrp="1"/>
          </p:cNvSpPr>
          <p:nvPr>
            <p:ph type="sldNum" sz="quarter" idx="12"/>
          </p:nvPr>
        </p:nvSpPr>
        <p:spPr/>
        <p:txBody>
          <a:bodyPr/>
          <a:lstStyle/>
          <a:p>
            <a:fld id="{92D15599-60A7-41B9-8D1A-BA93E48794C0}" type="slidenum">
              <a:rPr lang="sv-SE" smtClean="0"/>
              <a:t>‹#›</a:t>
            </a:fld>
            <a:endParaRPr lang="sv-SE"/>
          </a:p>
        </p:txBody>
      </p:sp>
    </p:spTree>
    <p:extLst>
      <p:ext uri="{BB962C8B-B14F-4D97-AF65-F5344CB8AC3E}">
        <p14:creationId xmlns:p14="http://schemas.microsoft.com/office/powerpoint/2010/main" val="713946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598D72-0E47-4DFD-BBC6-804B9EE6D68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3764A01-9E09-4172-9146-9497E4C9C0BF}"/>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1274363-1D3A-4EC0-89A9-1012577BBC22}"/>
              </a:ext>
            </a:extLst>
          </p:cNvPr>
          <p:cNvSpPr>
            <a:spLocks noGrp="1"/>
          </p:cNvSpPr>
          <p:nvPr>
            <p:ph type="dt" sz="half" idx="10"/>
          </p:nvPr>
        </p:nvSpPr>
        <p:spPr/>
        <p:txBody>
          <a:bodyPr/>
          <a:lstStyle/>
          <a:p>
            <a:fld id="{B9BCD60E-6CD7-45AC-AFFE-6DB2A5D7BE64}" type="datetimeFigureOut">
              <a:rPr lang="sv-SE" smtClean="0"/>
              <a:t>2021-01-19</a:t>
            </a:fld>
            <a:endParaRPr lang="sv-SE"/>
          </a:p>
        </p:txBody>
      </p:sp>
      <p:sp>
        <p:nvSpPr>
          <p:cNvPr id="5" name="Platshållare för sidfot 4">
            <a:extLst>
              <a:ext uri="{FF2B5EF4-FFF2-40B4-BE49-F238E27FC236}">
                <a16:creationId xmlns:a16="http://schemas.microsoft.com/office/drawing/2014/main" id="{4E752AD0-96E6-4FD4-A803-9456B76F1CC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11A42B3-B7BC-4345-82A2-EEF28316580C}"/>
              </a:ext>
            </a:extLst>
          </p:cNvPr>
          <p:cNvSpPr>
            <a:spLocks noGrp="1"/>
          </p:cNvSpPr>
          <p:nvPr>
            <p:ph type="sldNum" sz="quarter" idx="12"/>
          </p:nvPr>
        </p:nvSpPr>
        <p:spPr/>
        <p:txBody>
          <a:bodyPr/>
          <a:lstStyle/>
          <a:p>
            <a:fld id="{92D15599-60A7-41B9-8D1A-BA93E48794C0}" type="slidenum">
              <a:rPr lang="sv-SE" smtClean="0"/>
              <a:t>‹#›</a:t>
            </a:fld>
            <a:endParaRPr lang="sv-SE"/>
          </a:p>
        </p:txBody>
      </p:sp>
    </p:spTree>
    <p:extLst>
      <p:ext uri="{BB962C8B-B14F-4D97-AF65-F5344CB8AC3E}">
        <p14:creationId xmlns:p14="http://schemas.microsoft.com/office/powerpoint/2010/main" val="2320753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A8BAB4-1A13-4874-92BA-9C83889F327C}"/>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D0C68A41-D6B2-4339-805E-EBA420BE88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D41E5865-51DD-4B28-A37D-E9FAACE983AB}"/>
              </a:ext>
            </a:extLst>
          </p:cNvPr>
          <p:cNvSpPr>
            <a:spLocks noGrp="1"/>
          </p:cNvSpPr>
          <p:nvPr>
            <p:ph type="dt" sz="half" idx="10"/>
          </p:nvPr>
        </p:nvSpPr>
        <p:spPr/>
        <p:txBody>
          <a:bodyPr/>
          <a:lstStyle/>
          <a:p>
            <a:fld id="{B9BCD60E-6CD7-45AC-AFFE-6DB2A5D7BE64}" type="datetimeFigureOut">
              <a:rPr lang="sv-SE" smtClean="0"/>
              <a:t>2021-01-19</a:t>
            </a:fld>
            <a:endParaRPr lang="sv-SE"/>
          </a:p>
        </p:txBody>
      </p:sp>
      <p:sp>
        <p:nvSpPr>
          <p:cNvPr id="5" name="Platshållare för sidfot 4">
            <a:extLst>
              <a:ext uri="{FF2B5EF4-FFF2-40B4-BE49-F238E27FC236}">
                <a16:creationId xmlns:a16="http://schemas.microsoft.com/office/drawing/2014/main" id="{0D51AE24-CA83-4CF0-8FF6-D2F5A886D86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852193E-13DA-4EB4-AA4D-BE247D36C39D}"/>
              </a:ext>
            </a:extLst>
          </p:cNvPr>
          <p:cNvSpPr>
            <a:spLocks noGrp="1"/>
          </p:cNvSpPr>
          <p:nvPr>
            <p:ph type="sldNum" sz="quarter" idx="12"/>
          </p:nvPr>
        </p:nvSpPr>
        <p:spPr/>
        <p:txBody>
          <a:bodyPr/>
          <a:lstStyle/>
          <a:p>
            <a:fld id="{92D15599-60A7-41B9-8D1A-BA93E48794C0}" type="slidenum">
              <a:rPr lang="sv-SE" smtClean="0"/>
              <a:t>‹#›</a:t>
            </a:fld>
            <a:endParaRPr lang="sv-SE"/>
          </a:p>
        </p:txBody>
      </p:sp>
    </p:spTree>
    <p:extLst>
      <p:ext uri="{BB962C8B-B14F-4D97-AF65-F5344CB8AC3E}">
        <p14:creationId xmlns:p14="http://schemas.microsoft.com/office/powerpoint/2010/main" val="4006430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28EE2-CE13-46EE-A55A-1F69E085487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498B4B2-E79A-4A0B-ADFF-B704CA7F4848}"/>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7005A5F-DBE0-4504-973A-8D225ACD795B}"/>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27E2FC4F-F92D-4FB4-ACFD-19C02D54C807}"/>
              </a:ext>
            </a:extLst>
          </p:cNvPr>
          <p:cNvSpPr>
            <a:spLocks noGrp="1"/>
          </p:cNvSpPr>
          <p:nvPr>
            <p:ph type="dt" sz="half" idx="10"/>
          </p:nvPr>
        </p:nvSpPr>
        <p:spPr/>
        <p:txBody>
          <a:bodyPr/>
          <a:lstStyle/>
          <a:p>
            <a:fld id="{B9BCD60E-6CD7-45AC-AFFE-6DB2A5D7BE64}" type="datetimeFigureOut">
              <a:rPr lang="sv-SE" smtClean="0"/>
              <a:t>2021-01-19</a:t>
            </a:fld>
            <a:endParaRPr lang="sv-SE"/>
          </a:p>
        </p:txBody>
      </p:sp>
      <p:sp>
        <p:nvSpPr>
          <p:cNvPr id="6" name="Platshållare för sidfot 5">
            <a:extLst>
              <a:ext uri="{FF2B5EF4-FFF2-40B4-BE49-F238E27FC236}">
                <a16:creationId xmlns:a16="http://schemas.microsoft.com/office/drawing/2014/main" id="{3DB6EC49-0F6B-4FB1-B5EA-FE7062B8D1B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CFC985C-F3AE-404D-BECC-9D4ABFBCBDD1}"/>
              </a:ext>
            </a:extLst>
          </p:cNvPr>
          <p:cNvSpPr>
            <a:spLocks noGrp="1"/>
          </p:cNvSpPr>
          <p:nvPr>
            <p:ph type="sldNum" sz="quarter" idx="12"/>
          </p:nvPr>
        </p:nvSpPr>
        <p:spPr/>
        <p:txBody>
          <a:bodyPr/>
          <a:lstStyle/>
          <a:p>
            <a:fld id="{92D15599-60A7-41B9-8D1A-BA93E48794C0}" type="slidenum">
              <a:rPr lang="sv-SE" smtClean="0"/>
              <a:t>‹#›</a:t>
            </a:fld>
            <a:endParaRPr lang="sv-SE"/>
          </a:p>
        </p:txBody>
      </p:sp>
    </p:spTree>
    <p:extLst>
      <p:ext uri="{BB962C8B-B14F-4D97-AF65-F5344CB8AC3E}">
        <p14:creationId xmlns:p14="http://schemas.microsoft.com/office/powerpoint/2010/main" val="4165248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F8C5F2-FBC1-481C-8011-75E42F29CD03}"/>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0D29766-182C-49ED-831D-E05A693299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B0115086-A10F-4852-A912-F7D83D132D55}"/>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77EB0EB8-21BB-43A6-A631-6E6B05EFCD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0FC7AD3B-D39E-4A3D-8363-858B62C00BC5}"/>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D2521008-C36E-4D8F-A70B-B92DBE6F9BD3}"/>
              </a:ext>
            </a:extLst>
          </p:cNvPr>
          <p:cNvSpPr>
            <a:spLocks noGrp="1"/>
          </p:cNvSpPr>
          <p:nvPr>
            <p:ph type="dt" sz="half" idx="10"/>
          </p:nvPr>
        </p:nvSpPr>
        <p:spPr/>
        <p:txBody>
          <a:bodyPr/>
          <a:lstStyle/>
          <a:p>
            <a:fld id="{B9BCD60E-6CD7-45AC-AFFE-6DB2A5D7BE64}" type="datetimeFigureOut">
              <a:rPr lang="sv-SE" smtClean="0"/>
              <a:t>2021-01-19</a:t>
            </a:fld>
            <a:endParaRPr lang="sv-SE"/>
          </a:p>
        </p:txBody>
      </p:sp>
      <p:sp>
        <p:nvSpPr>
          <p:cNvPr id="8" name="Platshållare för sidfot 7">
            <a:extLst>
              <a:ext uri="{FF2B5EF4-FFF2-40B4-BE49-F238E27FC236}">
                <a16:creationId xmlns:a16="http://schemas.microsoft.com/office/drawing/2014/main" id="{A002A100-272B-4C11-941F-745AA1B9DF8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52746C85-B761-4989-913E-EDA5414101F1}"/>
              </a:ext>
            </a:extLst>
          </p:cNvPr>
          <p:cNvSpPr>
            <a:spLocks noGrp="1"/>
          </p:cNvSpPr>
          <p:nvPr>
            <p:ph type="sldNum" sz="quarter" idx="12"/>
          </p:nvPr>
        </p:nvSpPr>
        <p:spPr/>
        <p:txBody>
          <a:bodyPr/>
          <a:lstStyle/>
          <a:p>
            <a:fld id="{92D15599-60A7-41B9-8D1A-BA93E48794C0}" type="slidenum">
              <a:rPr lang="sv-SE" smtClean="0"/>
              <a:t>‹#›</a:t>
            </a:fld>
            <a:endParaRPr lang="sv-SE"/>
          </a:p>
        </p:txBody>
      </p:sp>
    </p:spTree>
    <p:extLst>
      <p:ext uri="{BB962C8B-B14F-4D97-AF65-F5344CB8AC3E}">
        <p14:creationId xmlns:p14="http://schemas.microsoft.com/office/powerpoint/2010/main" val="770898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E4FC06-84BD-411D-9697-CB635B1643B9}"/>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ADD9561A-2F2D-4ABA-949E-B5181CA45852}"/>
              </a:ext>
            </a:extLst>
          </p:cNvPr>
          <p:cNvSpPr>
            <a:spLocks noGrp="1"/>
          </p:cNvSpPr>
          <p:nvPr>
            <p:ph type="dt" sz="half" idx="10"/>
          </p:nvPr>
        </p:nvSpPr>
        <p:spPr/>
        <p:txBody>
          <a:bodyPr/>
          <a:lstStyle/>
          <a:p>
            <a:fld id="{B9BCD60E-6CD7-45AC-AFFE-6DB2A5D7BE64}" type="datetimeFigureOut">
              <a:rPr lang="sv-SE" smtClean="0"/>
              <a:t>2021-01-19</a:t>
            </a:fld>
            <a:endParaRPr lang="sv-SE"/>
          </a:p>
        </p:txBody>
      </p:sp>
      <p:sp>
        <p:nvSpPr>
          <p:cNvPr id="4" name="Platshållare för sidfot 3">
            <a:extLst>
              <a:ext uri="{FF2B5EF4-FFF2-40B4-BE49-F238E27FC236}">
                <a16:creationId xmlns:a16="http://schemas.microsoft.com/office/drawing/2014/main" id="{97F6CC1D-FD42-4C57-AF40-8D8910DB0909}"/>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07EDBC93-2E50-4019-B5FF-2827ED72B117}"/>
              </a:ext>
            </a:extLst>
          </p:cNvPr>
          <p:cNvSpPr>
            <a:spLocks noGrp="1"/>
          </p:cNvSpPr>
          <p:nvPr>
            <p:ph type="sldNum" sz="quarter" idx="12"/>
          </p:nvPr>
        </p:nvSpPr>
        <p:spPr/>
        <p:txBody>
          <a:bodyPr/>
          <a:lstStyle/>
          <a:p>
            <a:fld id="{92D15599-60A7-41B9-8D1A-BA93E48794C0}" type="slidenum">
              <a:rPr lang="sv-SE" smtClean="0"/>
              <a:t>‹#›</a:t>
            </a:fld>
            <a:endParaRPr lang="sv-SE"/>
          </a:p>
        </p:txBody>
      </p:sp>
    </p:spTree>
    <p:extLst>
      <p:ext uri="{BB962C8B-B14F-4D97-AF65-F5344CB8AC3E}">
        <p14:creationId xmlns:p14="http://schemas.microsoft.com/office/powerpoint/2010/main" val="2455719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209E62E0-D804-4716-A233-A1803E9D886C}"/>
              </a:ext>
            </a:extLst>
          </p:cNvPr>
          <p:cNvSpPr>
            <a:spLocks noGrp="1"/>
          </p:cNvSpPr>
          <p:nvPr>
            <p:ph type="dt" sz="half" idx="10"/>
          </p:nvPr>
        </p:nvSpPr>
        <p:spPr/>
        <p:txBody>
          <a:bodyPr/>
          <a:lstStyle/>
          <a:p>
            <a:fld id="{B9BCD60E-6CD7-45AC-AFFE-6DB2A5D7BE64}" type="datetimeFigureOut">
              <a:rPr lang="sv-SE" smtClean="0"/>
              <a:t>2021-01-19</a:t>
            </a:fld>
            <a:endParaRPr lang="sv-SE"/>
          </a:p>
        </p:txBody>
      </p:sp>
      <p:sp>
        <p:nvSpPr>
          <p:cNvPr id="3" name="Platshållare för sidfot 2">
            <a:extLst>
              <a:ext uri="{FF2B5EF4-FFF2-40B4-BE49-F238E27FC236}">
                <a16:creationId xmlns:a16="http://schemas.microsoft.com/office/drawing/2014/main" id="{E9DBF82C-F730-43BD-806B-5D7BE45EA0FB}"/>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7F396BE-8BE4-4B3F-A1C8-87B59B232EF6}"/>
              </a:ext>
            </a:extLst>
          </p:cNvPr>
          <p:cNvSpPr>
            <a:spLocks noGrp="1"/>
          </p:cNvSpPr>
          <p:nvPr>
            <p:ph type="sldNum" sz="quarter" idx="12"/>
          </p:nvPr>
        </p:nvSpPr>
        <p:spPr/>
        <p:txBody>
          <a:bodyPr/>
          <a:lstStyle/>
          <a:p>
            <a:fld id="{92D15599-60A7-41B9-8D1A-BA93E48794C0}" type="slidenum">
              <a:rPr lang="sv-SE" smtClean="0"/>
              <a:t>‹#›</a:t>
            </a:fld>
            <a:endParaRPr lang="sv-SE"/>
          </a:p>
        </p:txBody>
      </p:sp>
    </p:spTree>
    <p:extLst>
      <p:ext uri="{BB962C8B-B14F-4D97-AF65-F5344CB8AC3E}">
        <p14:creationId xmlns:p14="http://schemas.microsoft.com/office/powerpoint/2010/main" val="3722408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FD45F0-020B-42EE-9F9F-44FF25542E7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B911F77-14F0-46A9-BD18-F42407386D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000F15B9-0ED7-4D58-B142-A19CD5F85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428A825-7840-48BD-AAB9-00B6B02E57BD}"/>
              </a:ext>
            </a:extLst>
          </p:cNvPr>
          <p:cNvSpPr>
            <a:spLocks noGrp="1"/>
          </p:cNvSpPr>
          <p:nvPr>
            <p:ph type="dt" sz="half" idx="10"/>
          </p:nvPr>
        </p:nvSpPr>
        <p:spPr/>
        <p:txBody>
          <a:bodyPr/>
          <a:lstStyle/>
          <a:p>
            <a:fld id="{B9BCD60E-6CD7-45AC-AFFE-6DB2A5D7BE64}" type="datetimeFigureOut">
              <a:rPr lang="sv-SE" smtClean="0"/>
              <a:t>2021-01-19</a:t>
            </a:fld>
            <a:endParaRPr lang="sv-SE"/>
          </a:p>
        </p:txBody>
      </p:sp>
      <p:sp>
        <p:nvSpPr>
          <p:cNvPr id="6" name="Platshållare för sidfot 5">
            <a:extLst>
              <a:ext uri="{FF2B5EF4-FFF2-40B4-BE49-F238E27FC236}">
                <a16:creationId xmlns:a16="http://schemas.microsoft.com/office/drawing/2014/main" id="{1B91604F-644D-4991-81CF-683B9AE10E3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8C04555-6546-49E6-AF7E-70A5CC8DD11B}"/>
              </a:ext>
            </a:extLst>
          </p:cNvPr>
          <p:cNvSpPr>
            <a:spLocks noGrp="1"/>
          </p:cNvSpPr>
          <p:nvPr>
            <p:ph type="sldNum" sz="quarter" idx="12"/>
          </p:nvPr>
        </p:nvSpPr>
        <p:spPr/>
        <p:txBody>
          <a:bodyPr/>
          <a:lstStyle/>
          <a:p>
            <a:fld id="{92D15599-60A7-41B9-8D1A-BA93E48794C0}" type="slidenum">
              <a:rPr lang="sv-SE" smtClean="0"/>
              <a:t>‹#›</a:t>
            </a:fld>
            <a:endParaRPr lang="sv-SE"/>
          </a:p>
        </p:txBody>
      </p:sp>
    </p:spTree>
    <p:extLst>
      <p:ext uri="{BB962C8B-B14F-4D97-AF65-F5344CB8AC3E}">
        <p14:creationId xmlns:p14="http://schemas.microsoft.com/office/powerpoint/2010/main" val="109116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39AD10-7D9C-4C4F-892A-92F65783DB47}"/>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5780539D-51A7-4349-856F-4C93472C74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C05B2539-3427-4DEE-AB42-1C3F72463E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8046926-75F7-47DE-82FE-59EA3C882503}"/>
              </a:ext>
            </a:extLst>
          </p:cNvPr>
          <p:cNvSpPr>
            <a:spLocks noGrp="1"/>
          </p:cNvSpPr>
          <p:nvPr>
            <p:ph type="dt" sz="half" idx="10"/>
          </p:nvPr>
        </p:nvSpPr>
        <p:spPr/>
        <p:txBody>
          <a:bodyPr/>
          <a:lstStyle/>
          <a:p>
            <a:fld id="{B9BCD60E-6CD7-45AC-AFFE-6DB2A5D7BE64}" type="datetimeFigureOut">
              <a:rPr lang="sv-SE" smtClean="0"/>
              <a:t>2021-01-19</a:t>
            </a:fld>
            <a:endParaRPr lang="sv-SE"/>
          </a:p>
        </p:txBody>
      </p:sp>
      <p:sp>
        <p:nvSpPr>
          <p:cNvPr id="6" name="Platshållare för sidfot 5">
            <a:extLst>
              <a:ext uri="{FF2B5EF4-FFF2-40B4-BE49-F238E27FC236}">
                <a16:creationId xmlns:a16="http://schemas.microsoft.com/office/drawing/2014/main" id="{6A140B96-62A1-4B4C-93D7-33CFDA7332B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AFE165B-AE01-49AD-9FCA-5644180D3B3A}"/>
              </a:ext>
            </a:extLst>
          </p:cNvPr>
          <p:cNvSpPr>
            <a:spLocks noGrp="1"/>
          </p:cNvSpPr>
          <p:nvPr>
            <p:ph type="sldNum" sz="quarter" idx="12"/>
          </p:nvPr>
        </p:nvSpPr>
        <p:spPr/>
        <p:txBody>
          <a:bodyPr/>
          <a:lstStyle/>
          <a:p>
            <a:fld id="{92D15599-60A7-41B9-8D1A-BA93E48794C0}" type="slidenum">
              <a:rPr lang="sv-SE" smtClean="0"/>
              <a:t>‹#›</a:t>
            </a:fld>
            <a:endParaRPr lang="sv-SE"/>
          </a:p>
        </p:txBody>
      </p:sp>
    </p:spTree>
    <p:extLst>
      <p:ext uri="{BB962C8B-B14F-4D97-AF65-F5344CB8AC3E}">
        <p14:creationId xmlns:p14="http://schemas.microsoft.com/office/powerpoint/2010/main" val="3503180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84DC6EF-7332-411B-B217-159A139049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479BC94-DB34-4A09-8933-8CB6B94789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33CD94F-0476-48E3-BC02-5EACE008A4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BCD60E-6CD7-45AC-AFFE-6DB2A5D7BE64}" type="datetimeFigureOut">
              <a:rPr lang="sv-SE" smtClean="0"/>
              <a:t>2021-01-19</a:t>
            </a:fld>
            <a:endParaRPr lang="sv-SE"/>
          </a:p>
        </p:txBody>
      </p:sp>
      <p:sp>
        <p:nvSpPr>
          <p:cNvPr id="5" name="Platshållare för sidfot 4">
            <a:extLst>
              <a:ext uri="{FF2B5EF4-FFF2-40B4-BE49-F238E27FC236}">
                <a16:creationId xmlns:a16="http://schemas.microsoft.com/office/drawing/2014/main" id="{A773F6C9-CA67-40C3-A8D3-7DA4308FBA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3F59A6E9-32CF-49E0-907E-342FB1D280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D15599-60A7-41B9-8D1A-BA93E48794C0}" type="slidenum">
              <a:rPr lang="sv-SE" smtClean="0"/>
              <a:t>‹#›</a:t>
            </a:fld>
            <a:endParaRPr lang="sv-SE"/>
          </a:p>
        </p:txBody>
      </p:sp>
    </p:spTree>
    <p:extLst>
      <p:ext uri="{BB962C8B-B14F-4D97-AF65-F5344CB8AC3E}">
        <p14:creationId xmlns:p14="http://schemas.microsoft.com/office/powerpoint/2010/main" val="2605095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laeand@chalmers.s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YyXoMvFHQtQ?feature=oembe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onh0dPyuJiE?feature=oembed"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evZK16QmrBk?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72D352-94D2-4FBC-83D0-671C8DC6B23B}"/>
              </a:ext>
            </a:extLst>
          </p:cNvPr>
          <p:cNvSpPr>
            <a:spLocks noGrp="1"/>
          </p:cNvSpPr>
          <p:nvPr>
            <p:ph type="ctrTitle"/>
          </p:nvPr>
        </p:nvSpPr>
        <p:spPr>
          <a:xfrm>
            <a:off x="1524000" y="777409"/>
            <a:ext cx="9144000" cy="2478553"/>
          </a:xfrm>
        </p:spPr>
        <p:txBody>
          <a:bodyPr>
            <a:normAutofit/>
          </a:bodyPr>
          <a:lstStyle/>
          <a:p>
            <a:r>
              <a:rPr lang="sv-SE" sz="4400" u="sng" dirty="0"/>
              <a:t>Grundläggande Darwinism</a:t>
            </a:r>
            <a:br>
              <a:rPr lang="sv-SE" dirty="0"/>
            </a:br>
            <a:r>
              <a:rPr lang="sv-SE" dirty="0"/>
              <a:t>Principerna i rörelse</a:t>
            </a:r>
          </a:p>
        </p:txBody>
      </p:sp>
      <p:sp>
        <p:nvSpPr>
          <p:cNvPr id="3" name="Underrubrik 2">
            <a:extLst>
              <a:ext uri="{FF2B5EF4-FFF2-40B4-BE49-F238E27FC236}">
                <a16:creationId xmlns:a16="http://schemas.microsoft.com/office/drawing/2014/main" id="{B8C6EE1E-6BA2-4459-B434-416F9315D785}"/>
              </a:ext>
            </a:extLst>
          </p:cNvPr>
          <p:cNvSpPr>
            <a:spLocks noGrp="1"/>
          </p:cNvSpPr>
          <p:nvPr>
            <p:ph type="subTitle" idx="1"/>
          </p:nvPr>
        </p:nvSpPr>
        <p:spPr>
          <a:xfrm>
            <a:off x="1524000" y="3602037"/>
            <a:ext cx="9144000" cy="2190987"/>
          </a:xfrm>
        </p:spPr>
        <p:txBody>
          <a:bodyPr>
            <a:normAutofit fontScale="62500" lnSpcReduction="20000"/>
          </a:bodyPr>
          <a:lstStyle/>
          <a:p>
            <a:r>
              <a:rPr lang="sv-SE" sz="3100" u="sng" dirty="0"/>
              <a:t>Tisdag 19/1 </a:t>
            </a:r>
            <a:r>
              <a:rPr lang="sv-SE" sz="3100" b="1" u="sng" dirty="0"/>
              <a:t>14:15-15:00</a:t>
            </a:r>
          </a:p>
          <a:p>
            <a:endParaRPr lang="sv-SE" sz="3100" b="1" dirty="0"/>
          </a:p>
          <a:p>
            <a:r>
              <a:rPr lang="sv-SE" sz="3100" b="1" dirty="0"/>
              <a:t>SEE075</a:t>
            </a:r>
            <a:r>
              <a:rPr lang="sv-SE" sz="3100" dirty="0"/>
              <a:t> – Evolution och självorganisation i biologiska system, 5 </a:t>
            </a:r>
            <a:r>
              <a:rPr lang="sv-SE" sz="3100" dirty="0" err="1"/>
              <a:t>hp</a:t>
            </a:r>
            <a:endParaRPr lang="sv-SE" sz="3100" dirty="0"/>
          </a:p>
          <a:p>
            <a:r>
              <a:rPr lang="sv-SE" sz="3100" dirty="0"/>
              <a:t>LP3, 2021 – Globala System</a:t>
            </a:r>
          </a:p>
          <a:p>
            <a:endParaRPr lang="sv-SE" dirty="0"/>
          </a:p>
          <a:p>
            <a:endParaRPr lang="sv-SE" dirty="0"/>
          </a:p>
          <a:p>
            <a:r>
              <a:rPr lang="sv-SE" dirty="0"/>
              <a:t>Claes Andersson, Fysisk Resursteori, Chalmers tekniska högskola, </a:t>
            </a:r>
            <a:r>
              <a:rPr lang="sv-SE" dirty="0">
                <a:hlinkClick r:id="rId2"/>
              </a:rPr>
              <a:t>claeand@chalmers.se</a:t>
            </a:r>
            <a:endParaRPr lang="sv-SE" dirty="0"/>
          </a:p>
        </p:txBody>
      </p:sp>
    </p:spTree>
    <p:extLst>
      <p:ext uri="{BB962C8B-B14F-4D97-AF65-F5344CB8AC3E}">
        <p14:creationId xmlns:p14="http://schemas.microsoft.com/office/powerpoint/2010/main" val="157356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B1BC9E-CB79-47D3-8923-18B4E56AFA8E}"/>
              </a:ext>
            </a:extLst>
          </p:cNvPr>
          <p:cNvSpPr>
            <a:spLocks noGrp="1"/>
          </p:cNvSpPr>
          <p:nvPr>
            <p:ph type="title"/>
          </p:nvPr>
        </p:nvSpPr>
        <p:spPr>
          <a:xfrm>
            <a:off x="911039" y="-100526"/>
            <a:ext cx="10515600" cy="1325563"/>
          </a:xfrm>
        </p:spPr>
        <p:txBody>
          <a:bodyPr/>
          <a:lstStyle/>
          <a:p>
            <a:pPr algn="ctr"/>
            <a:r>
              <a:rPr lang="sv-SE" b="1" dirty="0"/>
              <a:t>Ändra populationsstorleken</a:t>
            </a:r>
          </a:p>
        </p:txBody>
      </p:sp>
      <p:pic>
        <p:nvPicPr>
          <p:cNvPr id="4" name="Bild 3">
            <a:extLst>
              <a:ext uri="{FF2B5EF4-FFF2-40B4-BE49-F238E27FC236}">
                <a16:creationId xmlns:a16="http://schemas.microsoft.com/office/drawing/2014/main" id="{46A1D06E-9BA1-473D-B496-D737B799B5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19766" y="1005083"/>
            <a:ext cx="8623668" cy="5389793"/>
          </a:xfrm>
          <a:prstGeom prst="rect">
            <a:avLst/>
          </a:prstGeom>
        </p:spPr>
      </p:pic>
      <p:sp>
        <p:nvSpPr>
          <p:cNvPr id="8" name="textruta 7">
            <a:extLst>
              <a:ext uri="{FF2B5EF4-FFF2-40B4-BE49-F238E27FC236}">
                <a16:creationId xmlns:a16="http://schemas.microsoft.com/office/drawing/2014/main" id="{3821F6EC-7E75-4A45-9709-D913DB055883}"/>
              </a:ext>
            </a:extLst>
          </p:cNvPr>
          <p:cNvSpPr txBox="1"/>
          <p:nvPr/>
        </p:nvSpPr>
        <p:spPr>
          <a:xfrm>
            <a:off x="293736" y="6075934"/>
            <a:ext cx="2244810" cy="369332"/>
          </a:xfrm>
          <a:prstGeom prst="rect">
            <a:avLst/>
          </a:prstGeom>
          <a:noFill/>
        </p:spPr>
        <p:txBody>
          <a:bodyPr wrap="square">
            <a:spAutoFit/>
          </a:bodyPr>
          <a:lstStyle/>
          <a:p>
            <a:r>
              <a:rPr lang="sv-SE" dirty="0"/>
              <a:t>Mutationstakt = 5%</a:t>
            </a:r>
          </a:p>
        </p:txBody>
      </p:sp>
      <p:sp>
        <p:nvSpPr>
          <p:cNvPr id="9" name="textruta 8">
            <a:extLst>
              <a:ext uri="{FF2B5EF4-FFF2-40B4-BE49-F238E27FC236}">
                <a16:creationId xmlns:a16="http://schemas.microsoft.com/office/drawing/2014/main" id="{136A1294-BC28-4361-85E9-51F3D05E86C1}"/>
              </a:ext>
            </a:extLst>
          </p:cNvPr>
          <p:cNvSpPr txBox="1"/>
          <p:nvPr/>
        </p:nvSpPr>
        <p:spPr>
          <a:xfrm rot="16200000">
            <a:off x="135751" y="3271410"/>
            <a:ext cx="2244810" cy="523220"/>
          </a:xfrm>
          <a:prstGeom prst="rect">
            <a:avLst/>
          </a:prstGeom>
          <a:noFill/>
        </p:spPr>
        <p:txBody>
          <a:bodyPr wrap="square">
            <a:spAutoFit/>
          </a:bodyPr>
          <a:lstStyle/>
          <a:p>
            <a:pPr algn="ctr"/>
            <a:r>
              <a:rPr lang="sv-SE" sz="2800" dirty="0"/>
              <a:t>Generationer</a:t>
            </a:r>
          </a:p>
        </p:txBody>
      </p:sp>
      <p:sp>
        <p:nvSpPr>
          <p:cNvPr id="10" name="textruta 9">
            <a:extLst>
              <a:ext uri="{FF2B5EF4-FFF2-40B4-BE49-F238E27FC236}">
                <a16:creationId xmlns:a16="http://schemas.microsoft.com/office/drawing/2014/main" id="{492153BF-1136-40D3-B6CF-3FE159BA1CBF}"/>
              </a:ext>
            </a:extLst>
          </p:cNvPr>
          <p:cNvSpPr txBox="1"/>
          <p:nvPr/>
        </p:nvSpPr>
        <p:spPr>
          <a:xfrm>
            <a:off x="4061696" y="6260600"/>
            <a:ext cx="3888656" cy="523220"/>
          </a:xfrm>
          <a:prstGeom prst="rect">
            <a:avLst/>
          </a:prstGeom>
          <a:noFill/>
        </p:spPr>
        <p:txBody>
          <a:bodyPr wrap="square">
            <a:spAutoFit/>
          </a:bodyPr>
          <a:lstStyle/>
          <a:p>
            <a:pPr algn="ctr"/>
            <a:r>
              <a:rPr lang="sv-SE" sz="2800" dirty="0"/>
              <a:t>Populationsstorlek</a:t>
            </a:r>
          </a:p>
        </p:txBody>
      </p:sp>
      <p:sp>
        <p:nvSpPr>
          <p:cNvPr id="11" name="textruta 10">
            <a:extLst>
              <a:ext uri="{FF2B5EF4-FFF2-40B4-BE49-F238E27FC236}">
                <a16:creationId xmlns:a16="http://schemas.microsoft.com/office/drawing/2014/main" id="{0AE20B55-E151-40B8-AE7F-D35CF2AC2B10}"/>
              </a:ext>
            </a:extLst>
          </p:cNvPr>
          <p:cNvSpPr txBox="1"/>
          <p:nvPr/>
        </p:nvSpPr>
        <p:spPr>
          <a:xfrm>
            <a:off x="4690442" y="2371411"/>
            <a:ext cx="6976142" cy="1754326"/>
          </a:xfrm>
          <a:prstGeom prst="rect">
            <a:avLst/>
          </a:prstGeom>
          <a:noFill/>
        </p:spPr>
        <p:txBody>
          <a:bodyPr wrap="square">
            <a:spAutoFit/>
          </a:bodyPr>
          <a:lstStyle/>
          <a:p>
            <a:r>
              <a:rPr lang="sv-SE" dirty="0"/>
              <a:t>Varför?</a:t>
            </a:r>
          </a:p>
          <a:p>
            <a:endParaRPr lang="sv-SE" dirty="0"/>
          </a:p>
          <a:p>
            <a:r>
              <a:rPr lang="sv-SE" dirty="0"/>
              <a:t>Sannolikheten för att ta </a:t>
            </a:r>
            <a:r>
              <a:rPr lang="sv-SE" b="1" dirty="0"/>
              <a:t>ett steg</a:t>
            </a:r>
            <a:r>
              <a:rPr lang="sv-SE" dirty="0"/>
              <a:t> rätt är relevant. </a:t>
            </a:r>
          </a:p>
          <a:p>
            <a:endParaRPr lang="sv-SE" dirty="0"/>
          </a:p>
          <a:p>
            <a:r>
              <a:rPr lang="sv-SE" dirty="0"/>
              <a:t>Sannolikheten att ta </a:t>
            </a:r>
            <a:r>
              <a:rPr lang="sv-SE" b="1" dirty="0"/>
              <a:t>flera</a:t>
            </a:r>
            <a:r>
              <a:rPr lang="sv-SE" dirty="0"/>
              <a:t> steg rätt är så pytteliten att vi inte tjänar på att jaga den.</a:t>
            </a:r>
          </a:p>
        </p:txBody>
      </p:sp>
      <p:sp>
        <p:nvSpPr>
          <p:cNvPr id="13" name="textruta 12">
            <a:extLst>
              <a:ext uri="{FF2B5EF4-FFF2-40B4-BE49-F238E27FC236}">
                <a16:creationId xmlns:a16="http://schemas.microsoft.com/office/drawing/2014/main" id="{C4DB7DD7-9B5C-4167-A1E8-65B6C12A8BED}"/>
              </a:ext>
            </a:extLst>
          </p:cNvPr>
          <p:cNvSpPr txBox="1"/>
          <p:nvPr/>
        </p:nvSpPr>
        <p:spPr>
          <a:xfrm>
            <a:off x="4685806" y="4251047"/>
            <a:ext cx="6096912" cy="646331"/>
          </a:xfrm>
          <a:prstGeom prst="rect">
            <a:avLst/>
          </a:prstGeom>
          <a:noFill/>
        </p:spPr>
        <p:txBody>
          <a:bodyPr wrap="square">
            <a:spAutoFit/>
          </a:bodyPr>
          <a:lstStyle/>
          <a:p>
            <a:pPr marL="0" indent="0">
              <a:buNone/>
            </a:pPr>
            <a:r>
              <a:rPr lang="sv-SE" dirty="0"/>
              <a:t>Naturligt urval ackumulerar dessa små förbättringar. </a:t>
            </a:r>
          </a:p>
          <a:p>
            <a:pPr marL="0" indent="0">
              <a:buNone/>
            </a:pPr>
            <a:r>
              <a:rPr lang="sv-SE" dirty="0"/>
              <a:t>Den behöver </a:t>
            </a:r>
            <a:r>
              <a:rPr lang="sv-SE" b="1" dirty="0"/>
              <a:t>tillräcklig</a:t>
            </a:r>
            <a:r>
              <a:rPr lang="sv-SE" dirty="0"/>
              <a:t> mutation. </a:t>
            </a:r>
          </a:p>
        </p:txBody>
      </p:sp>
      <p:sp>
        <p:nvSpPr>
          <p:cNvPr id="14" name="textruta 13">
            <a:extLst>
              <a:ext uri="{FF2B5EF4-FFF2-40B4-BE49-F238E27FC236}">
                <a16:creationId xmlns:a16="http://schemas.microsoft.com/office/drawing/2014/main" id="{06093BDE-3534-439A-BD6E-024FB9327775}"/>
              </a:ext>
            </a:extLst>
          </p:cNvPr>
          <p:cNvSpPr txBox="1"/>
          <p:nvPr/>
        </p:nvSpPr>
        <p:spPr>
          <a:xfrm>
            <a:off x="4690442" y="1289157"/>
            <a:ext cx="6096912" cy="923330"/>
          </a:xfrm>
          <a:prstGeom prst="rect">
            <a:avLst/>
          </a:prstGeom>
          <a:noFill/>
        </p:spPr>
        <p:txBody>
          <a:bodyPr wrap="square">
            <a:spAutoFit/>
          </a:bodyPr>
          <a:lstStyle/>
          <a:p>
            <a:pPr marL="0" indent="0">
              <a:buNone/>
            </a:pPr>
            <a:r>
              <a:rPr lang="sv-SE" b="1" dirty="0"/>
              <a:t>Större population = snabbare evolution</a:t>
            </a:r>
            <a:r>
              <a:rPr lang="sv-SE" dirty="0"/>
              <a:t>.</a:t>
            </a:r>
          </a:p>
          <a:p>
            <a:pPr marL="0" indent="0">
              <a:buNone/>
            </a:pPr>
            <a:endParaRPr lang="sv-SE" dirty="0"/>
          </a:p>
          <a:p>
            <a:pPr marL="0" indent="0">
              <a:buNone/>
            </a:pPr>
            <a:r>
              <a:rPr lang="sv-SE" b="1" dirty="0"/>
              <a:t>MEN</a:t>
            </a:r>
            <a:r>
              <a:rPr lang="sv-SE" dirty="0"/>
              <a:t> den positiva effekten avtar ganska snabbt.</a:t>
            </a:r>
            <a:endParaRPr lang="sv-SE" b="1" dirty="0"/>
          </a:p>
        </p:txBody>
      </p:sp>
      <p:sp>
        <p:nvSpPr>
          <p:cNvPr id="12" name="textruta 11">
            <a:extLst>
              <a:ext uri="{FF2B5EF4-FFF2-40B4-BE49-F238E27FC236}">
                <a16:creationId xmlns:a16="http://schemas.microsoft.com/office/drawing/2014/main" id="{BC6A9A6F-A59A-4CFB-89E1-9E7319B22D6B}"/>
              </a:ext>
            </a:extLst>
          </p:cNvPr>
          <p:cNvSpPr txBox="1"/>
          <p:nvPr/>
        </p:nvSpPr>
        <p:spPr>
          <a:xfrm>
            <a:off x="44609" y="25681"/>
            <a:ext cx="769763" cy="461665"/>
          </a:xfrm>
          <a:prstGeom prst="rect">
            <a:avLst/>
          </a:prstGeom>
          <a:noFill/>
        </p:spPr>
        <p:txBody>
          <a:bodyPr wrap="none" rtlCol="0">
            <a:spAutoFit/>
          </a:bodyPr>
          <a:lstStyle/>
          <a:p>
            <a:r>
              <a:rPr lang="sv-SE" sz="2400" dirty="0"/>
              <a:t>7/16</a:t>
            </a:r>
          </a:p>
        </p:txBody>
      </p:sp>
    </p:spTree>
    <p:extLst>
      <p:ext uri="{BB962C8B-B14F-4D97-AF65-F5344CB8AC3E}">
        <p14:creationId xmlns:p14="http://schemas.microsoft.com/office/powerpoint/2010/main" val="700557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 10">
            <a:extLst>
              <a:ext uri="{FF2B5EF4-FFF2-40B4-BE49-F238E27FC236}">
                <a16:creationId xmlns:a16="http://schemas.microsoft.com/office/drawing/2014/main" id="{4DFC7E02-9A20-4C71-9B32-22004FF401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3445" y="753567"/>
            <a:ext cx="8476618" cy="5350866"/>
          </a:xfrm>
          <a:prstGeom prst="rect">
            <a:avLst/>
          </a:prstGeom>
        </p:spPr>
      </p:pic>
      <p:sp>
        <p:nvSpPr>
          <p:cNvPr id="2" name="Rubrik 1">
            <a:extLst>
              <a:ext uri="{FF2B5EF4-FFF2-40B4-BE49-F238E27FC236}">
                <a16:creationId xmlns:a16="http://schemas.microsoft.com/office/drawing/2014/main" id="{77B1BC9E-CB79-47D3-8923-18B4E56AFA8E}"/>
              </a:ext>
            </a:extLst>
          </p:cNvPr>
          <p:cNvSpPr>
            <a:spLocks noGrp="1"/>
          </p:cNvSpPr>
          <p:nvPr>
            <p:ph type="title"/>
          </p:nvPr>
        </p:nvSpPr>
        <p:spPr>
          <a:xfrm>
            <a:off x="-614419" y="153587"/>
            <a:ext cx="10515600" cy="1325563"/>
          </a:xfrm>
        </p:spPr>
        <p:txBody>
          <a:bodyPr/>
          <a:lstStyle/>
          <a:p>
            <a:pPr algn="ctr"/>
            <a:r>
              <a:rPr lang="sv-SE" b="1" dirty="0"/>
              <a:t>Ändra mutationstakten</a:t>
            </a:r>
          </a:p>
        </p:txBody>
      </p:sp>
      <p:sp>
        <p:nvSpPr>
          <p:cNvPr id="7" name="textruta 6">
            <a:extLst>
              <a:ext uri="{FF2B5EF4-FFF2-40B4-BE49-F238E27FC236}">
                <a16:creationId xmlns:a16="http://schemas.microsoft.com/office/drawing/2014/main" id="{2160518D-2A3A-4340-891F-15887D88AB91}"/>
              </a:ext>
            </a:extLst>
          </p:cNvPr>
          <p:cNvSpPr txBox="1"/>
          <p:nvPr/>
        </p:nvSpPr>
        <p:spPr>
          <a:xfrm rot="16200000">
            <a:off x="-645967" y="2792192"/>
            <a:ext cx="2244810" cy="523220"/>
          </a:xfrm>
          <a:prstGeom prst="rect">
            <a:avLst/>
          </a:prstGeom>
          <a:noFill/>
        </p:spPr>
        <p:txBody>
          <a:bodyPr wrap="square">
            <a:spAutoFit/>
          </a:bodyPr>
          <a:lstStyle/>
          <a:p>
            <a:pPr algn="ctr"/>
            <a:r>
              <a:rPr lang="sv-SE" sz="2800" dirty="0"/>
              <a:t>Generationer</a:t>
            </a:r>
          </a:p>
        </p:txBody>
      </p:sp>
      <p:sp>
        <p:nvSpPr>
          <p:cNvPr id="8" name="textruta 7">
            <a:extLst>
              <a:ext uri="{FF2B5EF4-FFF2-40B4-BE49-F238E27FC236}">
                <a16:creationId xmlns:a16="http://schemas.microsoft.com/office/drawing/2014/main" id="{70ECA5A4-1862-448E-8B6F-273F945C9220}"/>
              </a:ext>
            </a:extLst>
          </p:cNvPr>
          <p:cNvSpPr txBox="1"/>
          <p:nvPr/>
        </p:nvSpPr>
        <p:spPr>
          <a:xfrm>
            <a:off x="3225031" y="6104433"/>
            <a:ext cx="3888656" cy="523220"/>
          </a:xfrm>
          <a:prstGeom prst="rect">
            <a:avLst/>
          </a:prstGeom>
          <a:noFill/>
        </p:spPr>
        <p:txBody>
          <a:bodyPr wrap="square">
            <a:spAutoFit/>
          </a:bodyPr>
          <a:lstStyle/>
          <a:p>
            <a:pPr algn="ctr"/>
            <a:r>
              <a:rPr lang="sv-SE" sz="2800" dirty="0"/>
              <a:t>Mutationstakt %</a:t>
            </a:r>
          </a:p>
        </p:txBody>
      </p:sp>
      <p:sp>
        <p:nvSpPr>
          <p:cNvPr id="9" name="textruta 8">
            <a:extLst>
              <a:ext uri="{FF2B5EF4-FFF2-40B4-BE49-F238E27FC236}">
                <a16:creationId xmlns:a16="http://schemas.microsoft.com/office/drawing/2014/main" id="{0FE62CCB-A803-4541-B6D8-DEEBCE5CC4CB}"/>
              </a:ext>
            </a:extLst>
          </p:cNvPr>
          <p:cNvSpPr txBox="1"/>
          <p:nvPr/>
        </p:nvSpPr>
        <p:spPr>
          <a:xfrm>
            <a:off x="8770235" y="1415898"/>
            <a:ext cx="3122507" cy="3785652"/>
          </a:xfrm>
          <a:prstGeom prst="rect">
            <a:avLst/>
          </a:prstGeom>
          <a:noFill/>
        </p:spPr>
        <p:txBody>
          <a:bodyPr wrap="square">
            <a:spAutoFit/>
          </a:bodyPr>
          <a:lstStyle/>
          <a:p>
            <a:pPr marL="0" indent="0">
              <a:buNone/>
            </a:pPr>
            <a:r>
              <a:rPr lang="sv-SE" sz="1600" dirty="0"/>
              <a:t>Först tjänar vi på ökad mutationstakt då sannolikheten ökar för att en bättre individ dyker upp.</a:t>
            </a:r>
          </a:p>
          <a:p>
            <a:pPr marL="0" indent="0">
              <a:buNone/>
            </a:pPr>
            <a:endParaRPr lang="sv-SE" sz="1600" b="1" dirty="0"/>
          </a:p>
          <a:p>
            <a:pPr marL="0" indent="0">
              <a:buNone/>
            </a:pPr>
            <a:r>
              <a:rPr lang="sv-SE" sz="1600" dirty="0"/>
              <a:t>Men snart ökar sannolikheten för att en fras får </a:t>
            </a:r>
            <a:r>
              <a:rPr lang="sv-SE" sz="1600" b="1" dirty="0"/>
              <a:t>många mutationer samtidigt</a:t>
            </a:r>
            <a:r>
              <a:rPr lang="sv-SE" sz="1600" dirty="0"/>
              <a:t>. Detta minskar drastiskt sannolikheten att </a:t>
            </a:r>
            <a:r>
              <a:rPr lang="sv-SE" sz="1600" b="1" dirty="0"/>
              <a:t>båda</a:t>
            </a:r>
            <a:r>
              <a:rPr lang="sv-SE" sz="1600" dirty="0"/>
              <a:t> innebär en förbättring.</a:t>
            </a:r>
          </a:p>
          <a:p>
            <a:pPr marL="0" indent="0">
              <a:buNone/>
            </a:pPr>
            <a:endParaRPr lang="sv-SE" sz="1600" dirty="0"/>
          </a:p>
          <a:p>
            <a:pPr marL="0" indent="0">
              <a:buNone/>
            </a:pPr>
            <a:r>
              <a:rPr lang="sv-SE" sz="1600" dirty="0"/>
              <a:t>Till slut förlorar systemet förmågan att ens hitta lösningen eftersom felen ackumuleras snabbare än förbättringarna.</a:t>
            </a:r>
          </a:p>
        </p:txBody>
      </p:sp>
      <p:sp>
        <p:nvSpPr>
          <p:cNvPr id="10" name="textruta 9">
            <a:extLst>
              <a:ext uri="{FF2B5EF4-FFF2-40B4-BE49-F238E27FC236}">
                <a16:creationId xmlns:a16="http://schemas.microsoft.com/office/drawing/2014/main" id="{3A97C41F-0690-49AC-8370-F7661D904BB3}"/>
              </a:ext>
            </a:extLst>
          </p:cNvPr>
          <p:cNvSpPr txBox="1"/>
          <p:nvPr/>
        </p:nvSpPr>
        <p:spPr>
          <a:xfrm>
            <a:off x="285768" y="6203814"/>
            <a:ext cx="2577891" cy="369332"/>
          </a:xfrm>
          <a:prstGeom prst="rect">
            <a:avLst/>
          </a:prstGeom>
          <a:noFill/>
        </p:spPr>
        <p:txBody>
          <a:bodyPr wrap="square">
            <a:spAutoFit/>
          </a:bodyPr>
          <a:lstStyle/>
          <a:p>
            <a:r>
              <a:rPr lang="sv-SE" dirty="0"/>
              <a:t>Populationsstorlek = 50</a:t>
            </a:r>
          </a:p>
        </p:txBody>
      </p:sp>
      <p:sp>
        <p:nvSpPr>
          <p:cNvPr id="12" name="textruta 11">
            <a:extLst>
              <a:ext uri="{FF2B5EF4-FFF2-40B4-BE49-F238E27FC236}">
                <a16:creationId xmlns:a16="http://schemas.microsoft.com/office/drawing/2014/main" id="{BCA3A927-9CF7-4E9E-8A91-79524089E144}"/>
              </a:ext>
            </a:extLst>
          </p:cNvPr>
          <p:cNvSpPr txBox="1"/>
          <p:nvPr/>
        </p:nvSpPr>
        <p:spPr>
          <a:xfrm>
            <a:off x="44609" y="25681"/>
            <a:ext cx="769763" cy="461665"/>
          </a:xfrm>
          <a:prstGeom prst="rect">
            <a:avLst/>
          </a:prstGeom>
          <a:noFill/>
        </p:spPr>
        <p:txBody>
          <a:bodyPr wrap="none" rtlCol="0">
            <a:spAutoFit/>
          </a:bodyPr>
          <a:lstStyle/>
          <a:p>
            <a:r>
              <a:rPr lang="sv-SE" sz="2400" dirty="0"/>
              <a:t>8/16</a:t>
            </a:r>
          </a:p>
        </p:txBody>
      </p:sp>
    </p:spTree>
    <p:extLst>
      <p:ext uri="{BB962C8B-B14F-4D97-AF65-F5344CB8AC3E}">
        <p14:creationId xmlns:p14="http://schemas.microsoft.com/office/powerpoint/2010/main" val="2775586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 4">
            <a:extLst>
              <a:ext uri="{FF2B5EF4-FFF2-40B4-BE49-F238E27FC236}">
                <a16:creationId xmlns:a16="http://schemas.microsoft.com/office/drawing/2014/main" id="{465613EB-366A-44E5-96F7-41260212A086}"/>
              </a:ext>
            </a:extLst>
          </p:cNvPr>
          <p:cNvGraphicFramePr>
            <a:graphicFrameLocks noGrp="1"/>
          </p:cNvGraphicFramePr>
          <p:nvPr>
            <p:extLst>
              <p:ext uri="{D42A27DB-BD31-4B8C-83A1-F6EECF244321}">
                <p14:modId xmlns:p14="http://schemas.microsoft.com/office/powerpoint/2010/main" val="1495458625"/>
              </p:ext>
            </p:extLst>
          </p:nvPr>
        </p:nvGraphicFramePr>
        <p:xfrm>
          <a:off x="4030540" y="829172"/>
          <a:ext cx="3525704" cy="924162"/>
        </p:xfrm>
        <a:graphic>
          <a:graphicData uri="http://schemas.openxmlformats.org/drawingml/2006/table">
            <a:tbl>
              <a:tblPr firstRow="1" bandRow="1">
                <a:tableStyleId>{5C22544A-7EE6-4342-B048-85BDC9FD1C3A}</a:tableStyleId>
              </a:tblPr>
              <a:tblGrid>
                <a:gridCol w="440713">
                  <a:extLst>
                    <a:ext uri="{9D8B030D-6E8A-4147-A177-3AD203B41FA5}">
                      <a16:colId xmlns:a16="http://schemas.microsoft.com/office/drawing/2014/main" val="4034531791"/>
                    </a:ext>
                  </a:extLst>
                </a:gridCol>
                <a:gridCol w="440713">
                  <a:extLst>
                    <a:ext uri="{9D8B030D-6E8A-4147-A177-3AD203B41FA5}">
                      <a16:colId xmlns:a16="http://schemas.microsoft.com/office/drawing/2014/main" val="4178482972"/>
                    </a:ext>
                  </a:extLst>
                </a:gridCol>
                <a:gridCol w="440713">
                  <a:extLst>
                    <a:ext uri="{9D8B030D-6E8A-4147-A177-3AD203B41FA5}">
                      <a16:colId xmlns:a16="http://schemas.microsoft.com/office/drawing/2014/main" val="2282875738"/>
                    </a:ext>
                  </a:extLst>
                </a:gridCol>
                <a:gridCol w="440713">
                  <a:extLst>
                    <a:ext uri="{9D8B030D-6E8A-4147-A177-3AD203B41FA5}">
                      <a16:colId xmlns:a16="http://schemas.microsoft.com/office/drawing/2014/main" val="2161154662"/>
                    </a:ext>
                  </a:extLst>
                </a:gridCol>
                <a:gridCol w="440713">
                  <a:extLst>
                    <a:ext uri="{9D8B030D-6E8A-4147-A177-3AD203B41FA5}">
                      <a16:colId xmlns:a16="http://schemas.microsoft.com/office/drawing/2014/main" val="46842477"/>
                    </a:ext>
                  </a:extLst>
                </a:gridCol>
                <a:gridCol w="440713">
                  <a:extLst>
                    <a:ext uri="{9D8B030D-6E8A-4147-A177-3AD203B41FA5}">
                      <a16:colId xmlns:a16="http://schemas.microsoft.com/office/drawing/2014/main" val="2381472875"/>
                    </a:ext>
                  </a:extLst>
                </a:gridCol>
                <a:gridCol w="440713">
                  <a:extLst>
                    <a:ext uri="{9D8B030D-6E8A-4147-A177-3AD203B41FA5}">
                      <a16:colId xmlns:a16="http://schemas.microsoft.com/office/drawing/2014/main" val="3304736042"/>
                    </a:ext>
                  </a:extLst>
                </a:gridCol>
                <a:gridCol w="440713">
                  <a:extLst>
                    <a:ext uri="{9D8B030D-6E8A-4147-A177-3AD203B41FA5}">
                      <a16:colId xmlns:a16="http://schemas.microsoft.com/office/drawing/2014/main" val="2498129860"/>
                    </a:ext>
                  </a:extLst>
                </a:gridCol>
              </a:tblGrid>
              <a:tr h="462081">
                <a:tc>
                  <a:txBody>
                    <a:bodyPr/>
                    <a:lstStyle/>
                    <a:p>
                      <a:r>
                        <a:rPr lang="sv-SE" dirty="0"/>
                        <a:t>M</a:t>
                      </a:r>
                    </a:p>
                  </a:txBody>
                  <a:tcPr/>
                </a:tc>
                <a:tc>
                  <a:txBody>
                    <a:bodyPr/>
                    <a:lstStyle/>
                    <a:p>
                      <a:r>
                        <a:rPr lang="sv-SE" dirty="0"/>
                        <a:t>E</a:t>
                      </a:r>
                    </a:p>
                  </a:txBody>
                  <a:tcPr/>
                </a:tc>
                <a:tc>
                  <a:txBody>
                    <a:bodyPr/>
                    <a:lstStyle/>
                    <a:p>
                      <a:r>
                        <a:rPr lang="sv-SE" dirty="0"/>
                        <a:t>T</a:t>
                      </a:r>
                    </a:p>
                  </a:txBody>
                  <a:tcPr/>
                </a:tc>
                <a:tc>
                  <a:txBody>
                    <a:bodyPr/>
                    <a:lstStyle/>
                    <a:p>
                      <a:r>
                        <a:rPr lang="sv-SE" dirty="0"/>
                        <a:t>H</a:t>
                      </a:r>
                    </a:p>
                  </a:txBody>
                  <a:tcPr/>
                </a:tc>
                <a:tc>
                  <a:txBody>
                    <a:bodyPr/>
                    <a:lstStyle/>
                    <a:p>
                      <a:r>
                        <a:rPr lang="sv-SE" dirty="0"/>
                        <a:t>I</a:t>
                      </a:r>
                    </a:p>
                  </a:txBody>
                  <a:tcPr/>
                </a:tc>
                <a:tc>
                  <a:txBody>
                    <a:bodyPr/>
                    <a:lstStyle/>
                    <a:p>
                      <a:r>
                        <a:rPr lang="sv-SE" dirty="0"/>
                        <a:t>N</a:t>
                      </a:r>
                    </a:p>
                  </a:txBody>
                  <a:tcPr/>
                </a:tc>
                <a:tc>
                  <a:txBody>
                    <a:bodyPr/>
                    <a:lstStyle/>
                    <a:p>
                      <a:r>
                        <a:rPr lang="sv-SE" dirty="0"/>
                        <a:t>K</a:t>
                      </a:r>
                    </a:p>
                  </a:txBody>
                  <a:tcPr/>
                </a:tc>
                <a:tc>
                  <a:txBody>
                    <a:bodyPr/>
                    <a:lstStyle/>
                    <a:p>
                      <a:r>
                        <a:rPr lang="sv-SE" dirty="0"/>
                        <a:t>S</a:t>
                      </a:r>
                    </a:p>
                  </a:txBody>
                  <a:tcPr/>
                </a:tc>
                <a:extLst>
                  <a:ext uri="{0D108BD9-81ED-4DB2-BD59-A6C34878D82A}">
                    <a16:rowId xmlns:a16="http://schemas.microsoft.com/office/drawing/2014/main" val="2421254633"/>
                  </a:ext>
                </a:extLst>
              </a:tr>
              <a:tr h="462081">
                <a:tc>
                  <a:txBody>
                    <a:bodyPr/>
                    <a:lstStyle/>
                    <a:p>
                      <a:r>
                        <a:rPr lang="sv-SE" dirty="0"/>
                        <a:t>M</a:t>
                      </a:r>
                    </a:p>
                  </a:txBody>
                  <a:tcPr>
                    <a:solidFill>
                      <a:srgbClr val="92D050"/>
                    </a:solidFill>
                  </a:tcPr>
                </a:tc>
                <a:tc>
                  <a:txBody>
                    <a:bodyPr/>
                    <a:lstStyle/>
                    <a:p>
                      <a:r>
                        <a:rPr lang="sv-SE" dirty="0"/>
                        <a:t>G</a:t>
                      </a:r>
                    </a:p>
                  </a:txBody>
                  <a:tcPr>
                    <a:solidFill>
                      <a:srgbClr val="FF0000"/>
                    </a:solidFill>
                  </a:tcPr>
                </a:tc>
                <a:tc>
                  <a:txBody>
                    <a:bodyPr/>
                    <a:lstStyle/>
                    <a:p>
                      <a:r>
                        <a:rPr lang="sv-SE" dirty="0"/>
                        <a:t>T</a:t>
                      </a:r>
                    </a:p>
                  </a:txBody>
                  <a:tcPr>
                    <a:solidFill>
                      <a:srgbClr val="92D050"/>
                    </a:solidFill>
                  </a:tcPr>
                </a:tc>
                <a:tc>
                  <a:txBody>
                    <a:bodyPr/>
                    <a:lstStyle/>
                    <a:p>
                      <a:r>
                        <a:rPr lang="sv-SE" dirty="0"/>
                        <a:t>H</a:t>
                      </a:r>
                    </a:p>
                  </a:txBody>
                  <a:tcPr>
                    <a:solidFill>
                      <a:srgbClr val="92D050"/>
                    </a:solidFill>
                  </a:tcPr>
                </a:tc>
                <a:tc>
                  <a:txBody>
                    <a:bodyPr/>
                    <a:lstStyle/>
                    <a:p>
                      <a:r>
                        <a:rPr lang="sv-SE" dirty="0"/>
                        <a:t>I</a:t>
                      </a:r>
                    </a:p>
                  </a:txBody>
                  <a:tcPr>
                    <a:solidFill>
                      <a:srgbClr val="92D050"/>
                    </a:solidFill>
                  </a:tcPr>
                </a:tc>
                <a:tc>
                  <a:txBody>
                    <a:bodyPr/>
                    <a:lstStyle/>
                    <a:p>
                      <a:r>
                        <a:rPr lang="sv-SE" dirty="0"/>
                        <a:t>N</a:t>
                      </a:r>
                    </a:p>
                  </a:txBody>
                  <a:tcPr>
                    <a:solidFill>
                      <a:srgbClr val="92D050"/>
                    </a:solidFill>
                  </a:tcPr>
                </a:tc>
                <a:tc>
                  <a:txBody>
                    <a:bodyPr/>
                    <a:lstStyle/>
                    <a:p>
                      <a:r>
                        <a:rPr lang="sv-SE" dirty="0"/>
                        <a:t>K</a:t>
                      </a:r>
                    </a:p>
                  </a:txBody>
                  <a:tcPr>
                    <a:solidFill>
                      <a:srgbClr val="92D050"/>
                    </a:solidFill>
                  </a:tcPr>
                </a:tc>
                <a:tc>
                  <a:txBody>
                    <a:bodyPr/>
                    <a:lstStyle/>
                    <a:p>
                      <a:r>
                        <a:rPr lang="sv-SE" dirty="0"/>
                        <a:t>S</a:t>
                      </a:r>
                    </a:p>
                  </a:txBody>
                  <a:tcPr>
                    <a:solidFill>
                      <a:srgbClr val="92D050"/>
                    </a:solidFill>
                  </a:tcPr>
                </a:tc>
                <a:extLst>
                  <a:ext uri="{0D108BD9-81ED-4DB2-BD59-A6C34878D82A}">
                    <a16:rowId xmlns:a16="http://schemas.microsoft.com/office/drawing/2014/main" val="1873972114"/>
                  </a:ext>
                </a:extLst>
              </a:tr>
            </a:tbl>
          </a:graphicData>
        </a:graphic>
      </p:graphicFrame>
      <p:sp>
        <p:nvSpPr>
          <p:cNvPr id="8" name="textruta 7">
            <a:extLst>
              <a:ext uri="{FF2B5EF4-FFF2-40B4-BE49-F238E27FC236}">
                <a16:creationId xmlns:a16="http://schemas.microsoft.com/office/drawing/2014/main" id="{4ACD0D46-8612-4085-9B0A-F826D063B074}"/>
              </a:ext>
            </a:extLst>
          </p:cNvPr>
          <p:cNvSpPr txBox="1"/>
          <p:nvPr/>
        </p:nvSpPr>
        <p:spPr>
          <a:xfrm>
            <a:off x="956834" y="2123236"/>
            <a:ext cx="9178222" cy="3693319"/>
          </a:xfrm>
          <a:prstGeom prst="rect">
            <a:avLst/>
          </a:prstGeom>
          <a:noFill/>
        </p:spPr>
        <p:txBody>
          <a:bodyPr wrap="square">
            <a:spAutoFit/>
          </a:bodyPr>
          <a:lstStyle/>
          <a:p>
            <a:r>
              <a:rPr lang="sv-SE" dirty="0"/>
              <a:t>Mutationstakt = 0.05.</a:t>
            </a:r>
          </a:p>
          <a:p>
            <a:r>
              <a:rPr lang="sv-SE" dirty="0"/>
              <a:t>Denna tillämpas på varje bokstav för sig.</a:t>
            </a:r>
          </a:p>
          <a:p>
            <a:r>
              <a:rPr lang="sv-SE" dirty="0"/>
              <a:t>Mutation av felaktigt ”G” sker alltså med sannolikhet = 0.05 för en fras som muteras.</a:t>
            </a:r>
          </a:p>
          <a:p>
            <a:endParaRPr lang="sv-SE" dirty="0"/>
          </a:p>
          <a:p>
            <a:r>
              <a:rPr lang="sv-SE" dirty="0"/>
              <a:t>Sannolikhet att den muteras till rätt bokstav ≈ 0.05 × 0.033 = 0.00165</a:t>
            </a:r>
          </a:p>
          <a:p>
            <a:endParaRPr lang="sv-SE" dirty="0"/>
          </a:p>
          <a:p>
            <a:r>
              <a:rPr lang="sv-SE" b="1" dirty="0"/>
              <a:t>Om</a:t>
            </a:r>
            <a:r>
              <a:rPr lang="sv-SE" dirty="0"/>
              <a:t> vi får en sådan förbättring, så är sannolikheten att vi </a:t>
            </a:r>
            <a:r>
              <a:rPr lang="sv-SE" b="1" dirty="0"/>
              <a:t>samtidigt</a:t>
            </a:r>
            <a:r>
              <a:rPr lang="sv-SE" dirty="0"/>
              <a:t> </a:t>
            </a:r>
            <a:r>
              <a:rPr lang="sv-SE" b="1" dirty="0"/>
              <a:t>får en försämring </a:t>
            </a:r>
            <a:r>
              <a:rPr lang="sv-SE" dirty="0"/>
              <a:t>cirka:</a:t>
            </a:r>
          </a:p>
          <a:p>
            <a:endParaRPr lang="sv-SE" dirty="0"/>
          </a:p>
          <a:p>
            <a:pPr algn="ctr"/>
            <a:r>
              <a:rPr lang="sv-SE" dirty="0"/>
              <a:t>1 - (1 - 0.05 × 0.967)</a:t>
            </a:r>
            <a:r>
              <a:rPr lang="sv-SE" baseline="30000" dirty="0"/>
              <a:t>7</a:t>
            </a:r>
            <a:r>
              <a:rPr lang="sv-SE" dirty="0"/>
              <a:t> = 0.29</a:t>
            </a:r>
          </a:p>
          <a:p>
            <a:endParaRPr lang="sv-SE" dirty="0"/>
          </a:p>
          <a:p>
            <a:r>
              <a:rPr lang="sv-SE" dirty="0"/>
              <a:t>Så förbättringar från 1 till 0 fel sker här ungefär med sannolikhet 0.00165 × (1 - 0.29) = 0.001</a:t>
            </a:r>
          </a:p>
          <a:p>
            <a:endParaRPr lang="sv-SE" dirty="0"/>
          </a:p>
          <a:p>
            <a:r>
              <a:rPr lang="sv-SE" dirty="0"/>
              <a:t>Det vill säga, cirka 1 gång per 1 000 fraser som muteras från utgångsfrasen.</a:t>
            </a:r>
          </a:p>
        </p:txBody>
      </p:sp>
      <p:sp>
        <p:nvSpPr>
          <p:cNvPr id="2" name="Rektangel: rundade hörn 1">
            <a:extLst>
              <a:ext uri="{FF2B5EF4-FFF2-40B4-BE49-F238E27FC236}">
                <a16:creationId xmlns:a16="http://schemas.microsoft.com/office/drawing/2014/main" id="{6A55AA43-40A2-4B8E-BFD3-CEF5FBFB597A}"/>
              </a:ext>
            </a:extLst>
          </p:cNvPr>
          <p:cNvSpPr/>
          <p:nvPr/>
        </p:nvSpPr>
        <p:spPr>
          <a:xfrm>
            <a:off x="4224929" y="4331720"/>
            <a:ext cx="1988986" cy="34707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15DC6042-E944-420E-975F-A5CD01D1DACB}"/>
              </a:ext>
            </a:extLst>
          </p:cNvPr>
          <p:cNvSpPr txBox="1"/>
          <p:nvPr/>
        </p:nvSpPr>
        <p:spPr>
          <a:xfrm>
            <a:off x="9991656" y="2302686"/>
            <a:ext cx="1808776" cy="3647152"/>
          </a:xfrm>
          <a:prstGeom prst="rect">
            <a:avLst/>
          </a:prstGeom>
          <a:noFill/>
          <a:ln w="3175">
            <a:solidFill>
              <a:schemeClr val="tx1"/>
            </a:solidFill>
          </a:ln>
        </p:spPr>
        <p:txBody>
          <a:bodyPr wrap="square" rtlCol="0">
            <a:spAutoFit/>
          </a:bodyPr>
          <a:lstStyle/>
          <a:p>
            <a:r>
              <a:rPr lang="sv-SE" sz="1050" dirty="0"/>
              <a:t>Sannolikheten för en mutation (p=0.05) multipliceras med komplementet till sannolikheten för att mutationen skall behålla den rätta bokstaven. Dvs. vi får sannolikheten för att vi får en försämring.</a:t>
            </a:r>
          </a:p>
          <a:p>
            <a:endParaRPr lang="sv-SE" sz="1050" dirty="0"/>
          </a:p>
          <a:p>
            <a:r>
              <a:rPr lang="sv-SE" sz="1050" dirty="0"/>
              <a:t>Vi upphöjer därefter komplementet till den sannolikheten, dvs. sannolikheten att det går bra, till antalet korrekta tecken (N=7) för att få sannolikheten att det går bra för alla bokstäverna. </a:t>
            </a:r>
          </a:p>
          <a:p>
            <a:endParaRPr lang="sv-SE" sz="1050" dirty="0"/>
          </a:p>
          <a:p>
            <a:r>
              <a:rPr lang="sv-SE" sz="1050" dirty="0"/>
              <a:t>Komplementet till detta är då sannolikheten att det inträffar minst en försämring.</a:t>
            </a:r>
          </a:p>
        </p:txBody>
      </p:sp>
      <p:cxnSp>
        <p:nvCxnSpPr>
          <p:cNvPr id="6" name="Rak koppling 5">
            <a:extLst>
              <a:ext uri="{FF2B5EF4-FFF2-40B4-BE49-F238E27FC236}">
                <a16:creationId xmlns:a16="http://schemas.microsoft.com/office/drawing/2014/main" id="{0E2DC45E-89AC-45DE-BEB9-71E61832EDE2}"/>
              </a:ext>
            </a:extLst>
          </p:cNvPr>
          <p:cNvCxnSpPr>
            <a:cxnSpLocks/>
          </p:cNvCxnSpPr>
          <p:nvPr/>
        </p:nvCxnSpPr>
        <p:spPr>
          <a:xfrm flipV="1">
            <a:off x="6213915" y="4285000"/>
            <a:ext cx="3777741" cy="11346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ruta 6">
            <a:extLst>
              <a:ext uri="{FF2B5EF4-FFF2-40B4-BE49-F238E27FC236}">
                <a16:creationId xmlns:a16="http://schemas.microsoft.com/office/drawing/2014/main" id="{B0E17BDC-3020-4AB8-B37A-CB1DB210B21B}"/>
              </a:ext>
            </a:extLst>
          </p:cNvPr>
          <p:cNvSpPr txBox="1"/>
          <p:nvPr/>
        </p:nvSpPr>
        <p:spPr>
          <a:xfrm>
            <a:off x="44609" y="25681"/>
            <a:ext cx="769763" cy="461665"/>
          </a:xfrm>
          <a:prstGeom prst="rect">
            <a:avLst/>
          </a:prstGeom>
          <a:noFill/>
        </p:spPr>
        <p:txBody>
          <a:bodyPr wrap="none" rtlCol="0">
            <a:spAutoFit/>
          </a:bodyPr>
          <a:lstStyle/>
          <a:p>
            <a:r>
              <a:rPr lang="sv-SE" sz="2400" dirty="0"/>
              <a:t>9/16</a:t>
            </a:r>
          </a:p>
        </p:txBody>
      </p:sp>
    </p:spTree>
    <p:extLst>
      <p:ext uri="{BB962C8B-B14F-4D97-AF65-F5344CB8AC3E}">
        <p14:creationId xmlns:p14="http://schemas.microsoft.com/office/powerpoint/2010/main" val="494580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 4">
            <a:extLst>
              <a:ext uri="{FF2B5EF4-FFF2-40B4-BE49-F238E27FC236}">
                <a16:creationId xmlns:a16="http://schemas.microsoft.com/office/drawing/2014/main" id="{465613EB-366A-44E5-96F7-41260212A086}"/>
              </a:ext>
            </a:extLst>
          </p:cNvPr>
          <p:cNvGraphicFramePr>
            <a:graphicFrameLocks noGrp="1"/>
          </p:cNvGraphicFramePr>
          <p:nvPr>
            <p:extLst>
              <p:ext uri="{D42A27DB-BD31-4B8C-83A1-F6EECF244321}">
                <p14:modId xmlns:p14="http://schemas.microsoft.com/office/powerpoint/2010/main" val="2238216830"/>
              </p:ext>
            </p:extLst>
          </p:nvPr>
        </p:nvGraphicFramePr>
        <p:xfrm>
          <a:off x="3893653" y="1042715"/>
          <a:ext cx="3525704" cy="924162"/>
        </p:xfrm>
        <a:graphic>
          <a:graphicData uri="http://schemas.openxmlformats.org/drawingml/2006/table">
            <a:tbl>
              <a:tblPr firstRow="1" bandRow="1">
                <a:tableStyleId>{5C22544A-7EE6-4342-B048-85BDC9FD1C3A}</a:tableStyleId>
              </a:tblPr>
              <a:tblGrid>
                <a:gridCol w="440713">
                  <a:extLst>
                    <a:ext uri="{9D8B030D-6E8A-4147-A177-3AD203B41FA5}">
                      <a16:colId xmlns:a16="http://schemas.microsoft.com/office/drawing/2014/main" val="4034531791"/>
                    </a:ext>
                  </a:extLst>
                </a:gridCol>
                <a:gridCol w="440713">
                  <a:extLst>
                    <a:ext uri="{9D8B030D-6E8A-4147-A177-3AD203B41FA5}">
                      <a16:colId xmlns:a16="http://schemas.microsoft.com/office/drawing/2014/main" val="4178482972"/>
                    </a:ext>
                  </a:extLst>
                </a:gridCol>
                <a:gridCol w="440713">
                  <a:extLst>
                    <a:ext uri="{9D8B030D-6E8A-4147-A177-3AD203B41FA5}">
                      <a16:colId xmlns:a16="http://schemas.microsoft.com/office/drawing/2014/main" val="2282875738"/>
                    </a:ext>
                  </a:extLst>
                </a:gridCol>
                <a:gridCol w="440713">
                  <a:extLst>
                    <a:ext uri="{9D8B030D-6E8A-4147-A177-3AD203B41FA5}">
                      <a16:colId xmlns:a16="http://schemas.microsoft.com/office/drawing/2014/main" val="2161154662"/>
                    </a:ext>
                  </a:extLst>
                </a:gridCol>
                <a:gridCol w="440713">
                  <a:extLst>
                    <a:ext uri="{9D8B030D-6E8A-4147-A177-3AD203B41FA5}">
                      <a16:colId xmlns:a16="http://schemas.microsoft.com/office/drawing/2014/main" val="46842477"/>
                    </a:ext>
                  </a:extLst>
                </a:gridCol>
                <a:gridCol w="440713">
                  <a:extLst>
                    <a:ext uri="{9D8B030D-6E8A-4147-A177-3AD203B41FA5}">
                      <a16:colId xmlns:a16="http://schemas.microsoft.com/office/drawing/2014/main" val="2381472875"/>
                    </a:ext>
                  </a:extLst>
                </a:gridCol>
                <a:gridCol w="440713">
                  <a:extLst>
                    <a:ext uri="{9D8B030D-6E8A-4147-A177-3AD203B41FA5}">
                      <a16:colId xmlns:a16="http://schemas.microsoft.com/office/drawing/2014/main" val="3304736042"/>
                    </a:ext>
                  </a:extLst>
                </a:gridCol>
                <a:gridCol w="440713">
                  <a:extLst>
                    <a:ext uri="{9D8B030D-6E8A-4147-A177-3AD203B41FA5}">
                      <a16:colId xmlns:a16="http://schemas.microsoft.com/office/drawing/2014/main" val="2498129860"/>
                    </a:ext>
                  </a:extLst>
                </a:gridCol>
              </a:tblGrid>
              <a:tr h="462081">
                <a:tc>
                  <a:txBody>
                    <a:bodyPr/>
                    <a:lstStyle/>
                    <a:p>
                      <a:r>
                        <a:rPr lang="sv-SE" dirty="0"/>
                        <a:t>M</a:t>
                      </a:r>
                    </a:p>
                  </a:txBody>
                  <a:tcPr/>
                </a:tc>
                <a:tc>
                  <a:txBody>
                    <a:bodyPr/>
                    <a:lstStyle/>
                    <a:p>
                      <a:r>
                        <a:rPr lang="sv-SE" dirty="0"/>
                        <a:t>E</a:t>
                      </a:r>
                    </a:p>
                  </a:txBody>
                  <a:tcPr/>
                </a:tc>
                <a:tc>
                  <a:txBody>
                    <a:bodyPr/>
                    <a:lstStyle/>
                    <a:p>
                      <a:r>
                        <a:rPr lang="sv-SE" dirty="0"/>
                        <a:t>T</a:t>
                      </a:r>
                    </a:p>
                  </a:txBody>
                  <a:tcPr/>
                </a:tc>
                <a:tc>
                  <a:txBody>
                    <a:bodyPr/>
                    <a:lstStyle/>
                    <a:p>
                      <a:r>
                        <a:rPr lang="sv-SE" dirty="0"/>
                        <a:t>H</a:t>
                      </a:r>
                    </a:p>
                  </a:txBody>
                  <a:tcPr/>
                </a:tc>
                <a:tc>
                  <a:txBody>
                    <a:bodyPr/>
                    <a:lstStyle/>
                    <a:p>
                      <a:r>
                        <a:rPr lang="sv-SE" dirty="0"/>
                        <a:t>I</a:t>
                      </a:r>
                    </a:p>
                  </a:txBody>
                  <a:tcPr/>
                </a:tc>
                <a:tc>
                  <a:txBody>
                    <a:bodyPr/>
                    <a:lstStyle/>
                    <a:p>
                      <a:r>
                        <a:rPr lang="sv-SE" dirty="0"/>
                        <a:t>N</a:t>
                      </a:r>
                    </a:p>
                  </a:txBody>
                  <a:tcPr/>
                </a:tc>
                <a:tc>
                  <a:txBody>
                    <a:bodyPr/>
                    <a:lstStyle/>
                    <a:p>
                      <a:r>
                        <a:rPr lang="sv-SE" dirty="0"/>
                        <a:t>K</a:t>
                      </a:r>
                    </a:p>
                  </a:txBody>
                  <a:tcPr/>
                </a:tc>
                <a:tc>
                  <a:txBody>
                    <a:bodyPr/>
                    <a:lstStyle/>
                    <a:p>
                      <a:r>
                        <a:rPr lang="sv-SE" dirty="0"/>
                        <a:t>S</a:t>
                      </a:r>
                    </a:p>
                  </a:txBody>
                  <a:tcPr/>
                </a:tc>
                <a:extLst>
                  <a:ext uri="{0D108BD9-81ED-4DB2-BD59-A6C34878D82A}">
                    <a16:rowId xmlns:a16="http://schemas.microsoft.com/office/drawing/2014/main" val="2421254633"/>
                  </a:ext>
                </a:extLst>
              </a:tr>
              <a:tr h="462081">
                <a:tc>
                  <a:txBody>
                    <a:bodyPr/>
                    <a:lstStyle/>
                    <a:p>
                      <a:r>
                        <a:rPr lang="sv-SE" dirty="0"/>
                        <a:t>M</a:t>
                      </a:r>
                    </a:p>
                  </a:txBody>
                  <a:tcPr>
                    <a:solidFill>
                      <a:srgbClr val="92D050"/>
                    </a:solidFill>
                  </a:tcPr>
                </a:tc>
                <a:tc>
                  <a:txBody>
                    <a:bodyPr/>
                    <a:lstStyle/>
                    <a:p>
                      <a:r>
                        <a:rPr lang="sv-SE" dirty="0"/>
                        <a:t>G</a:t>
                      </a:r>
                    </a:p>
                  </a:txBody>
                  <a:tcPr>
                    <a:solidFill>
                      <a:srgbClr val="FF0000"/>
                    </a:solidFill>
                  </a:tcPr>
                </a:tc>
                <a:tc>
                  <a:txBody>
                    <a:bodyPr/>
                    <a:lstStyle/>
                    <a:p>
                      <a:r>
                        <a:rPr lang="sv-SE" dirty="0"/>
                        <a:t>T</a:t>
                      </a:r>
                    </a:p>
                  </a:txBody>
                  <a:tcPr>
                    <a:solidFill>
                      <a:srgbClr val="92D050"/>
                    </a:solidFill>
                  </a:tcPr>
                </a:tc>
                <a:tc>
                  <a:txBody>
                    <a:bodyPr/>
                    <a:lstStyle/>
                    <a:p>
                      <a:r>
                        <a:rPr lang="sv-SE" dirty="0"/>
                        <a:t>H</a:t>
                      </a:r>
                    </a:p>
                  </a:txBody>
                  <a:tcPr>
                    <a:solidFill>
                      <a:srgbClr val="92D050"/>
                    </a:solidFill>
                  </a:tcPr>
                </a:tc>
                <a:tc>
                  <a:txBody>
                    <a:bodyPr/>
                    <a:lstStyle/>
                    <a:p>
                      <a:r>
                        <a:rPr lang="sv-SE" dirty="0"/>
                        <a:t>K</a:t>
                      </a:r>
                    </a:p>
                  </a:txBody>
                  <a:tcPr>
                    <a:solidFill>
                      <a:srgbClr val="FF0000"/>
                    </a:solidFill>
                  </a:tcPr>
                </a:tc>
                <a:tc>
                  <a:txBody>
                    <a:bodyPr/>
                    <a:lstStyle/>
                    <a:p>
                      <a:r>
                        <a:rPr lang="sv-SE" dirty="0"/>
                        <a:t>N</a:t>
                      </a:r>
                    </a:p>
                  </a:txBody>
                  <a:tcPr>
                    <a:solidFill>
                      <a:srgbClr val="92D050"/>
                    </a:solidFill>
                  </a:tcPr>
                </a:tc>
                <a:tc>
                  <a:txBody>
                    <a:bodyPr/>
                    <a:lstStyle/>
                    <a:p>
                      <a:r>
                        <a:rPr lang="sv-SE" dirty="0"/>
                        <a:t>K</a:t>
                      </a:r>
                    </a:p>
                  </a:txBody>
                  <a:tcPr>
                    <a:solidFill>
                      <a:srgbClr val="92D050"/>
                    </a:solidFill>
                  </a:tcPr>
                </a:tc>
                <a:tc>
                  <a:txBody>
                    <a:bodyPr/>
                    <a:lstStyle/>
                    <a:p>
                      <a:r>
                        <a:rPr lang="sv-SE" dirty="0"/>
                        <a:t>S</a:t>
                      </a:r>
                    </a:p>
                  </a:txBody>
                  <a:tcPr>
                    <a:solidFill>
                      <a:srgbClr val="92D050"/>
                    </a:solidFill>
                  </a:tcPr>
                </a:tc>
                <a:extLst>
                  <a:ext uri="{0D108BD9-81ED-4DB2-BD59-A6C34878D82A}">
                    <a16:rowId xmlns:a16="http://schemas.microsoft.com/office/drawing/2014/main" val="1873972114"/>
                  </a:ext>
                </a:extLst>
              </a:tr>
            </a:tbl>
          </a:graphicData>
        </a:graphic>
      </p:graphicFrame>
      <p:sp>
        <p:nvSpPr>
          <p:cNvPr id="8" name="textruta 7">
            <a:extLst>
              <a:ext uri="{FF2B5EF4-FFF2-40B4-BE49-F238E27FC236}">
                <a16:creationId xmlns:a16="http://schemas.microsoft.com/office/drawing/2014/main" id="{4ACD0D46-8612-4085-9B0A-F826D063B074}"/>
              </a:ext>
            </a:extLst>
          </p:cNvPr>
          <p:cNvSpPr txBox="1"/>
          <p:nvPr/>
        </p:nvSpPr>
        <p:spPr>
          <a:xfrm>
            <a:off x="995161" y="2424385"/>
            <a:ext cx="9687439" cy="3693319"/>
          </a:xfrm>
          <a:prstGeom prst="rect">
            <a:avLst/>
          </a:prstGeom>
          <a:noFill/>
        </p:spPr>
        <p:txBody>
          <a:bodyPr wrap="square">
            <a:spAutoFit/>
          </a:bodyPr>
          <a:lstStyle/>
          <a:p>
            <a:r>
              <a:rPr lang="sv-SE" dirty="0"/>
              <a:t>Sannolikhet att två tecken muteras till rätt bokstav på samma gång ≈ (0.05 × 0.033)</a:t>
            </a:r>
            <a:r>
              <a:rPr lang="sv-SE" baseline="30000" dirty="0"/>
              <a:t>2</a:t>
            </a:r>
            <a:r>
              <a:rPr lang="sv-SE" dirty="0"/>
              <a:t> ≈ 0.000003</a:t>
            </a:r>
          </a:p>
          <a:p>
            <a:endParaRPr lang="sv-SE" dirty="0"/>
          </a:p>
          <a:p>
            <a:r>
              <a:rPr lang="sv-SE" dirty="0"/>
              <a:t>Samtidiga försämringar ändrar inte särskilt mycket eftersom sannolikheten redan är låg.</a:t>
            </a:r>
          </a:p>
          <a:p>
            <a:endParaRPr lang="sv-SE" dirty="0"/>
          </a:p>
          <a:p>
            <a:r>
              <a:rPr lang="sv-SE" dirty="0"/>
              <a:t>Så förbättringar från 2 till 0 fel sker här ungefär med sannolikhet p=0.000003</a:t>
            </a:r>
          </a:p>
          <a:p>
            <a:endParaRPr lang="sv-SE" dirty="0"/>
          </a:p>
          <a:p>
            <a:r>
              <a:rPr lang="sv-SE" dirty="0"/>
              <a:t>Det vill säga, cirka </a:t>
            </a:r>
            <a:r>
              <a:rPr lang="sv-SE" b="1" dirty="0"/>
              <a:t>1 gång per 330 000 </a:t>
            </a:r>
            <a:r>
              <a:rPr lang="sv-SE" dirty="0"/>
              <a:t>fraser som muteras från utgångsfrasen.</a:t>
            </a:r>
          </a:p>
          <a:p>
            <a:endParaRPr lang="sv-SE" dirty="0"/>
          </a:p>
          <a:p>
            <a:r>
              <a:rPr lang="sv-SE" dirty="0"/>
              <a:t>Om vi går till </a:t>
            </a:r>
            <a:r>
              <a:rPr lang="sv-SE" b="1" dirty="0"/>
              <a:t>tre</a:t>
            </a:r>
            <a:r>
              <a:rPr lang="sv-SE" dirty="0"/>
              <a:t> förbättringar så får vi </a:t>
            </a:r>
            <a:r>
              <a:rPr lang="sv-SE" b="1" dirty="0"/>
              <a:t>1 gång på cirka 220 miljoner</a:t>
            </a:r>
            <a:r>
              <a:rPr lang="sv-SE" dirty="0"/>
              <a:t>.</a:t>
            </a:r>
          </a:p>
          <a:p>
            <a:endParaRPr lang="sv-SE" dirty="0"/>
          </a:p>
          <a:p>
            <a:r>
              <a:rPr lang="sv-SE" dirty="0"/>
              <a:t>Och så vidare… Siffran blir snart astronomisk!</a:t>
            </a:r>
          </a:p>
          <a:p>
            <a:endParaRPr lang="sv-SE" dirty="0"/>
          </a:p>
          <a:p>
            <a:r>
              <a:rPr lang="sv-SE" dirty="0"/>
              <a:t>Stora mutationer är alltså inget vi kan hoppas på! </a:t>
            </a:r>
            <a:r>
              <a:rPr lang="sv-SE" b="1" dirty="0"/>
              <a:t>Att öka populationsstorleken ger oss inte dessa</a:t>
            </a:r>
            <a:r>
              <a:rPr lang="sv-SE" dirty="0"/>
              <a:t>.</a:t>
            </a:r>
          </a:p>
        </p:txBody>
      </p:sp>
      <p:sp>
        <p:nvSpPr>
          <p:cNvPr id="5" name="textruta 4">
            <a:extLst>
              <a:ext uri="{FF2B5EF4-FFF2-40B4-BE49-F238E27FC236}">
                <a16:creationId xmlns:a16="http://schemas.microsoft.com/office/drawing/2014/main" id="{17B7594F-D758-48BA-8EEB-8BFAFAF76CBC}"/>
              </a:ext>
            </a:extLst>
          </p:cNvPr>
          <p:cNvSpPr txBox="1"/>
          <p:nvPr/>
        </p:nvSpPr>
        <p:spPr>
          <a:xfrm>
            <a:off x="44609" y="25681"/>
            <a:ext cx="925253" cy="461665"/>
          </a:xfrm>
          <a:prstGeom prst="rect">
            <a:avLst/>
          </a:prstGeom>
          <a:noFill/>
        </p:spPr>
        <p:txBody>
          <a:bodyPr wrap="none" rtlCol="0">
            <a:spAutoFit/>
          </a:bodyPr>
          <a:lstStyle/>
          <a:p>
            <a:r>
              <a:rPr lang="sv-SE" sz="2400" dirty="0"/>
              <a:t>10/16</a:t>
            </a:r>
          </a:p>
        </p:txBody>
      </p:sp>
    </p:spTree>
    <p:extLst>
      <p:ext uri="{BB962C8B-B14F-4D97-AF65-F5344CB8AC3E}">
        <p14:creationId xmlns:p14="http://schemas.microsoft.com/office/powerpoint/2010/main" val="2573816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 4">
            <a:extLst>
              <a:ext uri="{FF2B5EF4-FFF2-40B4-BE49-F238E27FC236}">
                <a16:creationId xmlns:a16="http://schemas.microsoft.com/office/drawing/2014/main" id="{465613EB-366A-44E5-96F7-41260212A086}"/>
              </a:ext>
            </a:extLst>
          </p:cNvPr>
          <p:cNvGraphicFramePr>
            <a:graphicFrameLocks noGrp="1"/>
          </p:cNvGraphicFramePr>
          <p:nvPr>
            <p:extLst>
              <p:ext uri="{D42A27DB-BD31-4B8C-83A1-F6EECF244321}">
                <p14:modId xmlns:p14="http://schemas.microsoft.com/office/powerpoint/2010/main" val="2740819078"/>
              </p:ext>
            </p:extLst>
          </p:nvPr>
        </p:nvGraphicFramePr>
        <p:xfrm>
          <a:off x="4227656" y="423989"/>
          <a:ext cx="3525704" cy="924162"/>
        </p:xfrm>
        <a:graphic>
          <a:graphicData uri="http://schemas.openxmlformats.org/drawingml/2006/table">
            <a:tbl>
              <a:tblPr firstRow="1" bandRow="1">
                <a:tableStyleId>{5C22544A-7EE6-4342-B048-85BDC9FD1C3A}</a:tableStyleId>
              </a:tblPr>
              <a:tblGrid>
                <a:gridCol w="440713">
                  <a:extLst>
                    <a:ext uri="{9D8B030D-6E8A-4147-A177-3AD203B41FA5}">
                      <a16:colId xmlns:a16="http://schemas.microsoft.com/office/drawing/2014/main" val="4034531791"/>
                    </a:ext>
                  </a:extLst>
                </a:gridCol>
                <a:gridCol w="440713">
                  <a:extLst>
                    <a:ext uri="{9D8B030D-6E8A-4147-A177-3AD203B41FA5}">
                      <a16:colId xmlns:a16="http://schemas.microsoft.com/office/drawing/2014/main" val="4178482972"/>
                    </a:ext>
                  </a:extLst>
                </a:gridCol>
                <a:gridCol w="440713">
                  <a:extLst>
                    <a:ext uri="{9D8B030D-6E8A-4147-A177-3AD203B41FA5}">
                      <a16:colId xmlns:a16="http://schemas.microsoft.com/office/drawing/2014/main" val="2282875738"/>
                    </a:ext>
                  </a:extLst>
                </a:gridCol>
                <a:gridCol w="440713">
                  <a:extLst>
                    <a:ext uri="{9D8B030D-6E8A-4147-A177-3AD203B41FA5}">
                      <a16:colId xmlns:a16="http://schemas.microsoft.com/office/drawing/2014/main" val="2161154662"/>
                    </a:ext>
                  </a:extLst>
                </a:gridCol>
                <a:gridCol w="440713">
                  <a:extLst>
                    <a:ext uri="{9D8B030D-6E8A-4147-A177-3AD203B41FA5}">
                      <a16:colId xmlns:a16="http://schemas.microsoft.com/office/drawing/2014/main" val="46842477"/>
                    </a:ext>
                  </a:extLst>
                </a:gridCol>
                <a:gridCol w="440713">
                  <a:extLst>
                    <a:ext uri="{9D8B030D-6E8A-4147-A177-3AD203B41FA5}">
                      <a16:colId xmlns:a16="http://schemas.microsoft.com/office/drawing/2014/main" val="2381472875"/>
                    </a:ext>
                  </a:extLst>
                </a:gridCol>
                <a:gridCol w="440713">
                  <a:extLst>
                    <a:ext uri="{9D8B030D-6E8A-4147-A177-3AD203B41FA5}">
                      <a16:colId xmlns:a16="http://schemas.microsoft.com/office/drawing/2014/main" val="3304736042"/>
                    </a:ext>
                  </a:extLst>
                </a:gridCol>
                <a:gridCol w="440713">
                  <a:extLst>
                    <a:ext uri="{9D8B030D-6E8A-4147-A177-3AD203B41FA5}">
                      <a16:colId xmlns:a16="http://schemas.microsoft.com/office/drawing/2014/main" val="2498129860"/>
                    </a:ext>
                  </a:extLst>
                </a:gridCol>
              </a:tblGrid>
              <a:tr h="462081">
                <a:tc>
                  <a:txBody>
                    <a:bodyPr/>
                    <a:lstStyle/>
                    <a:p>
                      <a:r>
                        <a:rPr lang="sv-SE" dirty="0"/>
                        <a:t>M</a:t>
                      </a:r>
                    </a:p>
                  </a:txBody>
                  <a:tcPr/>
                </a:tc>
                <a:tc>
                  <a:txBody>
                    <a:bodyPr/>
                    <a:lstStyle/>
                    <a:p>
                      <a:r>
                        <a:rPr lang="sv-SE" dirty="0"/>
                        <a:t>E</a:t>
                      </a:r>
                    </a:p>
                  </a:txBody>
                  <a:tcPr/>
                </a:tc>
                <a:tc>
                  <a:txBody>
                    <a:bodyPr/>
                    <a:lstStyle/>
                    <a:p>
                      <a:r>
                        <a:rPr lang="sv-SE" dirty="0"/>
                        <a:t>T</a:t>
                      </a:r>
                    </a:p>
                  </a:txBody>
                  <a:tcPr/>
                </a:tc>
                <a:tc>
                  <a:txBody>
                    <a:bodyPr/>
                    <a:lstStyle/>
                    <a:p>
                      <a:r>
                        <a:rPr lang="sv-SE" dirty="0"/>
                        <a:t>H</a:t>
                      </a:r>
                    </a:p>
                  </a:txBody>
                  <a:tcPr/>
                </a:tc>
                <a:tc>
                  <a:txBody>
                    <a:bodyPr/>
                    <a:lstStyle/>
                    <a:p>
                      <a:r>
                        <a:rPr lang="sv-SE" dirty="0"/>
                        <a:t>I</a:t>
                      </a:r>
                    </a:p>
                  </a:txBody>
                  <a:tcPr/>
                </a:tc>
                <a:tc>
                  <a:txBody>
                    <a:bodyPr/>
                    <a:lstStyle/>
                    <a:p>
                      <a:r>
                        <a:rPr lang="sv-SE" dirty="0"/>
                        <a:t>N</a:t>
                      </a:r>
                    </a:p>
                  </a:txBody>
                  <a:tcPr/>
                </a:tc>
                <a:tc>
                  <a:txBody>
                    <a:bodyPr/>
                    <a:lstStyle/>
                    <a:p>
                      <a:r>
                        <a:rPr lang="sv-SE" dirty="0"/>
                        <a:t>K</a:t>
                      </a:r>
                    </a:p>
                  </a:txBody>
                  <a:tcPr/>
                </a:tc>
                <a:tc>
                  <a:txBody>
                    <a:bodyPr/>
                    <a:lstStyle/>
                    <a:p>
                      <a:r>
                        <a:rPr lang="sv-SE" dirty="0"/>
                        <a:t>S</a:t>
                      </a:r>
                    </a:p>
                  </a:txBody>
                  <a:tcPr/>
                </a:tc>
                <a:extLst>
                  <a:ext uri="{0D108BD9-81ED-4DB2-BD59-A6C34878D82A}">
                    <a16:rowId xmlns:a16="http://schemas.microsoft.com/office/drawing/2014/main" val="2421254633"/>
                  </a:ext>
                </a:extLst>
              </a:tr>
              <a:tr h="462081">
                <a:tc>
                  <a:txBody>
                    <a:bodyPr/>
                    <a:lstStyle/>
                    <a:p>
                      <a:r>
                        <a:rPr lang="sv-SE" dirty="0"/>
                        <a:t>M</a:t>
                      </a:r>
                    </a:p>
                  </a:txBody>
                  <a:tcPr>
                    <a:solidFill>
                      <a:srgbClr val="92D050"/>
                    </a:solidFill>
                  </a:tcPr>
                </a:tc>
                <a:tc>
                  <a:txBody>
                    <a:bodyPr/>
                    <a:lstStyle/>
                    <a:p>
                      <a:r>
                        <a:rPr lang="sv-SE" dirty="0"/>
                        <a:t>G</a:t>
                      </a:r>
                    </a:p>
                  </a:txBody>
                  <a:tcPr>
                    <a:solidFill>
                      <a:srgbClr val="FF0000"/>
                    </a:solidFill>
                  </a:tcPr>
                </a:tc>
                <a:tc>
                  <a:txBody>
                    <a:bodyPr/>
                    <a:lstStyle/>
                    <a:p>
                      <a:r>
                        <a:rPr lang="sv-SE" dirty="0"/>
                        <a:t>T</a:t>
                      </a:r>
                    </a:p>
                  </a:txBody>
                  <a:tcPr>
                    <a:solidFill>
                      <a:srgbClr val="92D050"/>
                    </a:solidFill>
                  </a:tcPr>
                </a:tc>
                <a:tc>
                  <a:txBody>
                    <a:bodyPr/>
                    <a:lstStyle/>
                    <a:p>
                      <a:r>
                        <a:rPr lang="sv-SE" dirty="0"/>
                        <a:t>H</a:t>
                      </a:r>
                    </a:p>
                  </a:txBody>
                  <a:tcPr>
                    <a:solidFill>
                      <a:srgbClr val="92D050"/>
                    </a:solidFill>
                  </a:tcPr>
                </a:tc>
                <a:tc>
                  <a:txBody>
                    <a:bodyPr/>
                    <a:lstStyle/>
                    <a:p>
                      <a:r>
                        <a:rPr lang="sv-SE" dirty="0"/>
                        <a:t>I</a:t>
                      </a:r>
                    </a:p>
                  </a:txBody>
                  <a:tcPr>
                    <a:solidFill>
                      <a:srgbClr val="92D050"/>
                    </a:solidFill>
                  </a:tcPr>
                </a:tc>
                <a:tc>
                  <a:txBody>
                    <a:bodyPr/>
                    <a:lstStyle/>
                    <a:p>
                      <a:r>
                        <a:rPr lang="sv-SE" dirty="0"/>
                        <a:t>N</a:t>
                      </a:r>
                    </a:p>
                  </a:txBody>
                  <a:tcPr>
                    <a:solidFill>
                      <a:srgbClr val="92D050"/>
                    </a:solidFill>
                  </a:tcPr>
                </a:tc>
                <a:tc>
                  <a:txBody>
                    <a:bodyPr/>
                    <a:lstStyle/>
                    <a:p>
                      <a:r>
                        <a:rPr lang="sv-SE" dirty="0"/>
                        <a:t>K</a:t>
                      </a:r>
                    </a:p>
                  </a:txBody>
                  <a:tcPr>
                    <a:solidFill>
                      <a:srgbClr val="92D050"/>
                    </a:solidFill>
                  </a:tcPr>
                </a:tc>
                <a:tc>
                  <a:txBody>
                    <a:bodyPr/>
                    <a:lstStyle/>
                    <a:p>
                      <a:r>
                        <a:rPr lang="sv-SE" dirty="0"/>
                        <a:t>S</a:t>
                      </a:r>
                    </a:p>
                  </a:txBody>
                  <a:tcPr>
                    <a:solidFill>
                      <a:srgbClr val="92D050"/>
                    </a:solidFill>
                  </a:tcPr>
                </a:tc>
                <a:extLst>
                  <a:ext uri="{0D108BD9-81ED-4DB2-BD59-A6C34878D82A}">
                    <a16:rowId xmlns:a16="http://schemas.microsoft.com/office/drawing/2014/main" val="1873972114"/>
                  </a:ext>
                </a:extLst>
              </a:tr>
            </a:tbl>
          </a:graphicData>
        </a:graphic>
      </p:graphicFrame>
      <p:sp>
        <p:nvSpPr>
          <p:cNvPr id="8" name="textruta 7">
            <a:extLst>
              <a:ext uri="{FF2B5EF4-FFF2-40B4-BE49-F238E27FC236}">
                <a16:creationId xmlns:a16="http://schemas.microsoft.com/office/drawing/2014/main" id="{4ACD0D46-8612-4085-9B0A-F826D063B074}"/>
              </a:ext>
            </a:extLst>
          </p:cNvPr>
          <p:cNvSpPr txBox="1"/>
          <p:nvPr/>
        </p:nvSpPr>
        <p:spPr>
          <a:xfrm>
            <a:off x="1340114" y="1588893"/>
            <a:ext cx="9178222" cy="5078313"/>
          </a:xfrm>
          <a:prstGeom prst="rect">
            <a:avLst/>
          </a:prstGeom>
          <a:noFill/>
        </p:spPr>
        <p:txBody>
          <a:bodyPr wrap="square">
            <a:spAutoFit/>
          </a:bodyPr>
          <a:lstStyle/>
          <a:p>
            <a:r>
              <a:rPr lang="sv-SE" b="1" dirty="0"/>
              <a:t>Mutationstakt = 0.5</a:t>
            </a:r>
          </a:p>
          <a:p>
            <a:endParaRPr lang="sv-SE" b="1" dirty="0"/>
          </a:p>
          <a:p>
            <a:r>
              <a:rPr lang="sv-SE" dirty="0"/>
              <a:t>Mutation av felaktigt ”G” sker alltså med sannolikhet = 0.5</a:t>
            </a:r>
          </a:p>
          <a:p>
            <a:r>
              <a:rPr lang="sv-SE" dirty="0"/>
              <a:t>Sannolikhet att den muteras till rätt bokstav ≈ 0.5 × 0.033 ≈ 0.017</a:t>
            </a:r>
          </a:p>
          <a:p>
            <a:endParaRPr lang="sv-SE" dirty="0"/>
          </a:p>
          <a:p>
            <a:r>
              <a:rPr lang="sv-SE" dirty="0"/>
              <a:t>Om vi får en sådan förbättring, så är sannolikheten att vi </a:t>
            </a:r>
            <a:r>
              <a:rPr lang="sv-SE" b="1" dirty="0"/>
              <a:t>samtidigt</a:t>
            </a:r>
            <a:r>
              <a:rPr lang="sv-SE" dirty="0"/>
              <a:t> </a:t>
            </a:r>
            <a:r>
              <a:rPr lang="sv-SE" b="1" dirty="0"/>
              <a:t>får en försämring </a:t>
            </a:r>
            <a:r>
              <a:rPr lang="sv-SE" dirty="0"/>
              <a:t>cirka: </a:t>
            </a:r>
          </a:p>
          <a:p>
            <a:endParaRPr lang="sv-SE" dirty="0"/>
          </a:p>
          <a:p>
            <a:pPr algn="ctr"/>
            <a:r>
              <a:rPr lang="sv-SE" dirty="0"/>
              <a:t>1- (1 - 0.5 × 0.967)</a:t>
            </a:r>
            <a:r>
              <a:rPr lang="sv-SE" baseline="30000" dirty="0"/>
              <a:t>7</a:t>
            </a:r>
            <a:r>
              <a:rPr lang="sv-SE" dirty="0"/>
              <a:t> = 0.994</a:t>
            </a:r>
          </a:p>
          <a:p>
            <a:endParaRPr lang="sv-SE" dirty="0"/>
          </a:p>
          <a:p>
            <a:r>
              <a:rPr lang="sv-SE" dirty="0"/>
              <a:t>Så förbättringar från 1 till 0 fel sker här ungefär med sannolikhet 0.017 × (1 - 0.994) = 0.0001</a:t>
            </a:r>
          </a:p>
          <a:p>
            <a:endParaRPr lang="sv-SE" dirty="0"/>
          </a:p>
          <a:p>
            <a:r>
              <a:rPr lang="sv-SE" dirty="0"/>
              <a:t>Det vill säga, cirka </a:t>
            </a:r>
            <a:r>
              <a:rPr lang="sv-SE" b="1" dirty="0"/>
              <a:t>1 gång per 10 000 fraser</a:t>
            </a:r>
            <a:r>
              <a:rPr lang="sv-SE" dirty="0"/>
              <a:t> som muteras från utgångsfrasen.</a:t>
            </a:r>
          </a:p>
          <a:p>
            <a:endParaRPr lang="sv-SE" dirty="0"/>
          </a:p>
          <a:p>
            <a:r>
              <a:rPr lang="sv-SE" dirty="0"/>
              <a:t>När vi ökar mutationstakten kommer de små variationer som har rimlig sannolikhet att vara av godo att bli alltför sällsynta. Sannolikheten att hela populationen är försämrad växer däremot.</a:t>
            </a:r>
          </a:p>
          <a:p>
            <a:endParaRPr lang="sv-SE" dirty="0"/>
          </a:p>
          <a:p>
            <a:r>
              <a:rPr lang="sv-SE" dirty="0"/>
              <a:t>Frasen ”METHINKS IT IS LIKE A WEASEL” </a:t>
            </a:r>
            <a:r>
              <a:rPr lang="sv-SE" b="1" dirty="0"/>
              <a:t>är betydligt längre</a:t>
            </a:r>
            <a:r>
              <a:rPr lang="sv-SE" dirty="0"/>
              <a:t>, så denna effekt inträffar tidigare. 7:an i exponenten ovan blir då 27. Dvs. förbättring sker för 1 på drygt 3 miljarder fraser.</a:t>
            </a:r>
          </a:p>
        </p:txBody>
      </p:sp>
      <p:sp>
        <p:nvSpPr>
          <p:cNvPr id="5" name="textruta 4">
            <a:extLst>
              <a:ext uri="{FF2B5EF4-FFF2-40B4-BE49-F238E27FC236}">
                <a16:creationId xmlns:a16="http://schemas.microsoft.com/office/drawing/2014/main" id="{1DD378DC-64EA-4190-B6B1-4D0ED391789D}"/>
              </a:ext>
            </a:extLst>
          </p:cNvPr>
          <p:cNvSpPr txBox="1"/>
          <p:nvPr/>
        </p:nvSpPr>
        <p:spPr>
          <a:xfrm>
            <a:off x="44609" y="25681"/>
            <a:ext cx="925253" cy="461665"/>
          </a:xfrm>
          <a:prstGeom prst="rect">
            <a:avLst/>
          </a:prstGeom>
          <a:noFill/>
        </p:spPr>
        <p:txBody>
          <a:bodyPr wrap="none" rtlCol="0">
            <a:spAutoFit/>
          </a:bodyPr>
          <a:lstStyle/>
          <a:p>
            <a:r>
              <a:rPr lang="sv-SE" sz="2400" dirty="0"/>
              <a:t>11/16</a:t>
            </a:r>
          </a:p>
        </p:txBody>
      </p:sp>
    </p:spTree>
    <p:extLst>
      <p:ext uri="{BB962C8B-B14F-4D97-AF65-F5344CB8AC3E}">
        <p14:creationId xmlns:p14="http://schemas.microsoft.com/office/powerpoint/2010/main" val="101932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72F517-3535-460B-ACCA-76D0662885FF}"/>
              </a:ext>
            </a:extLst>
          </p:cNvPr>
          <p:cNvSpPr>
            <a:spLocks noGrp="1"/>
          </p:cNvSpPr>
          <p:nvPr>
            <p:ph type="title"/>
          </p:nvPr>
        </p:nvSpPr>
        <p:spPr/>
        <p:txBody>
          <a:bodyPr/>
          <a:lstStyle/>
          <a:p>
            <a:pPr algn="ctr"/>
            <a:r>
              <a:rPr lang="sv-SE" b="1" dirty="0"/>
              <a:t>Artificiellt Liv</a:t>
            </a:r>
          </a:p>
        </p:txBody>
      </p:sp>
      <p:sp>
        <p:nvSpPr>
          <p:cNvPr id="3" name="Platshållare för innehåll 2">
            <a:extLst>
              <a:ext uri="{FF2B5EF4-FFF2-40B4-BE49-F238E27FC236}">
                <a16:creationId xmlns:a16="http://schemas.microsoft.com/office/drawing/2014/main" id="{2F66EA65-09D2-4107-9DF0-5A933CF28AE4}"/>
              </a:ext>
            </a:extLst>
          </p:cNvPr>
          <p:cNvSpPr>
            <a:spLocks noGrp="1"/>
          </p:cNvSpPr>
          <p:nvPr>
            <p:ph idx="1"/>
          </p:nvPr>
        </p:nvSpPr>
        <p:spPr/>
        <p:txBody>
          <a:bodyPr/>
          <a:lstStyle/>
          <a:p>
            <a:pPr marL="0" indent="0">
              <a:buNone/>
            </a:pPr>
            <a:r>
              <a:rPr lang="sv-SE" dirty="0"/>
              <a:t>Som ni ser i kapitlet så drömde Dawkins på 90-talet om att </a:t>
            </a:r>
            <a:r>
              <a:rPr lang="sv-SE" b="1" dirty="0"/>
              <a:t>simulera även selektionen</a:t>
            </a:r>
            <a:r>
              <a:rPr lang="sv-SE" dirty="0"/>
              <a:t>, snarare än att ha en målfunktion, eller, som med hans ”biomorfer”, låta människan odla fram resultatet.</a:t>
            </a:r>
          </a:p>
          <a:p>
            <a:pPr marL="0" indent="0">
              <a:buNone/>
            </a:pPr>
            <a:endParaRPr lang="sv-SE" dirty="0"/>
          </a:p>
          <a:p>
            <a:pPr marL="0" indent="0">
              <a:buNone/>
            </a:pPr>
            <a:r>
              <a:rPr lang="sv-SE" dirty="0"/>
              <a:t>Fältet </a:t>
            </a:r>
            <a:r>
              <a:rPr lang="sv-SE" b="1" dirty="0"/>
              <a:t>”</a:t>
            </a:r>
            <a:r>
              <a:rPr lang="sv-SE" b="1" dirty="0" err="1"/>
              <a:t>Artificial</a:t>
            </a:r>
            <a:r>
              <a:rPr lang="sv-SE" b="1" dirty="0"/>
              <a:t> Life”</a:t>
            </a:r>
            <a:r>
              <a:rPr lang="sv-SE" dirty="0"/>
              <a:t> växte fram ungefär samtidigt och ägnade sig åt just detta.</a:t>
            </a:r>
          </a:p>
          <a:p>
            <a:pPr marL="0" indent="0">
              <a:buNone/>
            </a:pPr>
            <a:endParaRPr lang="sv-SE" dirty="0"/>
          </a:p>
          <a:p>
            <a:pPr marL="0" indent="0">
              <a:buNone/>
            </a:pPr>
            <a:r>
              <a:rPr lang="sv-SE" dirty="0"/>
              <a:t>Här om året gjorde en </a:t>
            </a:r>
            <a:r>
              <a:rPr lang="sv-SE" dirty="0" err="1"/>
              <a:t>exjobbare</a:t>
            </a:r>
            <a:r>
              <a:rPr lang="sv-SE" dirty="0"/>
              <a:t> en 3D-version av en modell som jag själv gjorde (mycket enklare) som exjobb 1996. </a:t>
            </a:r>
          </a:p>
        </p:txBody>
      </p:sp>
      <p:sp>
        <p:nvSpPr>
          <p:cNvPr id="4" name="textruta 3">
            <a:extLst>
              <a:ext uri="{FF2B5EF4-FFF2-40B4-BE49-F238E27FC236}">
                <a16:creationId xmlns:a16="http://schemas.microsoft.com/office/drawing/2014/main" id="{61148AB8-E7AD-421B-9E82-5854F02542A7}"/>
              </a:ext>
            </a:extLst>
          </p:cNvPr>
          <p:cNvSpPr txBox="1"/>
          <p:nvPr/>
        </p:nvSpPr>
        <p:spPr>
          <a:xfrm>
            <a:off x="44609" y="25681"/>
            <a:ext cx="925253" cy="461665"/>
          </a:xfrm>
          <a:prstGeom prst="rect">
            <a:avLst/>
          </a:prstGeom>
          <a:noFill/>
        </p:spPr>
        <p:txBody>
          <a:bodyPr wrap="none" rtlCol="0">
            <a:spAutoFit/>
          </a:bodyPr>
          <a:lstStyle/>
          <a:p>
            <a:r>
              <a:rPr lang="sv-SE" sz="2400" dirty="0"/>
              <a:t>12/16</a:t>
            </a:r>
          </a:p>
        </p:txBody>
      </p:sp>
    </p:spTree>
    <p:extLst>
      <p:ext uri="{BB962C8B-B14F-4D97-AF65-F5344CB8AC3E}">
        <p14:creationId xmlns:p14="http://schemas.microsoft.com/office/powerpoint/2010/main" val="3990407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a:extLst>
              <a:ext uri="{FF2B5EF4-FFF2-40B4-BE49-F238E27FC236}">
                <a16:creationId xmlns:a16="http://schemas.microsoft.com/office/drawing/2014/main" id="{C33D4B18-CDDA-46E4-B27A-8F012C23502F}"/>
              </a:ext>
            </a:extLst>
          </p:cNvPr>
          <p:cNvSpPr>
            <a:spLocks noGrp="1"/>
          </p:cNvSpPr>
          <p:nvPr>
            <p:ph idx="1"/>
          </p:nvPr>
        </p:nvSpPr>
        <p:spPr>
          <a:xfrm>
            <a:off x="1001473" y="1829637"/>
            <a:ext cx="10515600" cy="3198726"/>
          </a:xfrm>
        </p:spPr>
        <p:txBody>
          <a:bodyPr>
            <a:normAutofit fontScale="70000" lnSpcReduction="20000"/>
          </a:bodyPr>
          <a:lstStyle/>
          <a:p>
            <a:pPr marL="0" indent="0">
              <a:buNone/>
            </a:pPr>
            <a:r>
              <a:rPr lang="sv-SE" dirty="0"/>
              <a:t>Simuleringen som Johansson (2017) gjorde visar någonting som evolution av fraser och biomorfer inte visar. </a:t>
            </a:r>
          </a:p>
          <a:p>
            <a:pPr marL="0" indent="0">
              <a:buNone/>
            </a:pPr>
            <a:r>
              <a:rPr lang="sv-SE" dirty="0"/>
              <a:t>Den visar hur </a:t>
            </a:r>
            <a:r>
              <a:rPr lang="sv-SE" b="1" dirty="0"/>
              <a:t>selektion uppstår helt av sig själv </a:t>
            </a:r>
            <a:r>
              <a:rPr lang="sv-SE" dirty="0"/>
              <a:t>ur konkurrens om begränsande resurser och hur ekologiska nischer bildas.</a:t>
            </a:r>
          </a:p>
          <a:p>
            <a:pPr marL="0" indent="0">
              <a:buNone/>
            </a:pPr>
            <a:r>
              <a:rPr lang="sv-SE" dirty="0"/>
              <a:t>Särskilt intressant är det – tycker jag - att vi ser en massa anpassningar till egenskaper hos den simulerade världen som inte finns i den verkliga världen. Det är verkligen en alternativ verklighet.</a:t>
            </a:r>
          </a:p>
          <a:p>
            <a:pPr marL="0" indent="0">
              <a:buNone/>
            </a:pPr>
            <a:endParaRPr lang="sv-SE" dirty="0"/>
          </a:p>
          <a:p>
            <a:pPr marL="0" indent="0">
              <a:buNone/>
            </a:pPr>
            <a:r>
              <a:rPr lang="sv-SE" dirty="0"/>
              <a:t>Dessa mekanismer är centrala för temat nästa gång.</a:t>
            </a:r>
          </a:p>
          <a:p>
            <a:pPr marL="0" indent="0">
              <a:buNone/>
            </a:pPr>
            <a:endParaRPr lang="sv-SE" dirty="0"/>
          </a:p>
          <a:p>
            <a:pPr marL="0" indent="0">
              <a:buNone/>
            </a:pPr>
            <a:r>
              <a:rPr lang="sv-SE" dirty="0"/>
              <a:t>Låt oss ta en titt!</a:t>
            </a:r>
          </a:p>
          <a:p>
            <a:pPr marL="0" indent="0">
              <a:buNone/>
            </a:pPr>
            <a:endParaRPr lang="sv-SE" dirty="0"/>
          </a:p>
          <a:p>
            <a:pPr marL="0" indent="0">
              <a:buNone/>
            </a:pPr>
            <a:endParaRPr lang="sv-SE" dirty="0"/>
          </a:p>
        </p:txBody>
      </p:sp>
      <p:sp>
        <p:nvSpPr>
          <p:cNvPr id="3" name="textruta 2">
            <a:extLst>
              <a:ext uri="{FF2B5EF4-FFF2-40B4-BE49-F238E27FC236}">
                <a16:creationId xmlns:a16="http://schemas.microsoft.com/office/drawing/2014/main" id="{32275F29-9DDC-4637-9D82-63B260B82906}"/>
              </a:ext>
            </a:extLst>
          </p:cNvPr>
          <p:cNvSpPr txBox="1"/>
          <p:nvPr/>
        </p:nvSpPr>
        <p:spPr>
          <a:xfrm>
            <a:off x="44609" y="25681"/>
            <a:ext cx="925253" cy="461665"/>
          </a:xfrm>
          <a:prstGeom prst="rect">
            <a:avLst/>
          </a:prstGeom>
          <a:noFill/>
        </p:spPr>
        <p:txBody>
          <a:bodyPr wrap="none" rtlCol="0">
            <a:spAutoFit/>
          </a:bodyPr>
          <a:lstStyle/>
          <a:p>
            <a:r>
              <a:rPr lang="sv-SE" sz="2400" dirty="0"/>
              <a:t>13/16</a:t>
            </a:r>
          </a:p>
        </p:txBody>
      </p:sp>
    </p:spTree>
    <p:extLst>
      <p:ext uri="{BB962C8B-B14F-4D97-AF65-F5344CB8AC3E}">
        <p14:creationId xmlns:p14="http://schemas.microsoft.com/office/powerpoint/2010/main" val="3605676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Onlinemedia 3" title="Grafiliv - Full simulation (fast-forward)">
            <a:hlinkClick r:id="" action="ppaction://media"/>
            <a:extLst>
              <a:ext uri="{FF2B5EF4-FFF2-40B4-BE49-F238E27FC236}">
                <a16:creationId xmlns:a16="http://schemas.microsoft.com/office/drawing/2014/main" id="{2380159F-AF93-4521-AD4C-F432174C0FA3}"/>
              </a:ext>
            </a:extLst>
          </p:cNvPr>
          <p:cNvPicPr>
            <a:picLocks noRot="1" noChangeAspect="1"/>
          </p:cNvPicPr>
          <p:nvPr>
            <a:videoFile r:link="rId1"/>
          </p:nvPr>
        </p:nvPicPr>
        <p:blipFill>
          <a:blip r:embed="rId3"/>
          <a:stretch>
            <a:fillRect/>
          </a:stretch>
        </p:blipFill>
        <p:spPr>
          <a:xfrm>
            <a:off x="1905819" y="211598"/>
            <a:ext cx="7887198" cy="4456267"/>
          </a:xfrm>
          <a:prstGeom prst="rect">
            <a:avLst/>
          </a:prstGeom>
        </p:spPr>
      </p:pic>
      <p:sp>
        <p:nvSpPr>
          <p:cNvPr id="5" name="Rektangel 4">
            <a:extLst>
              <a:ext uri="{FF2B5EF4-FFF2-40B4-BE49-F238E27FC236}">
                <a16:creationId xmlns:a16="http://schemas.microsoft.com/office/drawing/2014/main" id="{3906EBE3-4F3C-4C26-8FD0-2DD69B6716A1}"/>
              </a:ext>
            </a:extLst>
          </p:cNvPr>
          <p:cNvSpPr/>
          <p:nvPr/>
        </p:nvSpPr>
        <p:spPr>
          <a:xfrm>
            <a:off x="1832953" y="4667865"/>
            <a:ext cx="7937853" cy="1474838"/>
          </a:xfrm>
          <a:prstGeom prst="rect">
            <a:avLst/>
          </a:prstGeom>
        </p:spPr>
        <p:txBody>
          <a:bodyPr wrap="square">
            <a:spAutoFit/>
          </a:bodyPr>
          <a:lstStyle/>
          <a:p>
            <a:r>
              <a:rPr lang="en-US" b="1" dirty="0">
                <a:solidFill>
                  <a:schemeClr val="bg1"/>
                </a:solidFill>
                <a:latin typeface="LMRoman12-Regular"/>
              </a:rPr>
              <a:t>FAST FORWARD</a:t>
            </a:r>
            <a:r>
              <a:rPr lang="en-US" dirty="0">
                <a:solidFill>
                  <a:schemeClr val="bg1"/>
                </a:solidFill>
                <a:latin typeface="LMRoman12-Regular"/>
              </a:rPr>
              <a:t>: </a:t>
            </a:r>
            <a:r>
              <a:rPr lang="sv-SE" sz="1400" dirty="0">
                <a:solidFill>
                  <a:schemeClr val="bg1"/>
                </a:solidFill>
                <a:latin typeface="LMRoman12-Regular"/>
              </a:rPr>
              <a:t>A </a:t>
            </a:r>
            <a:r>
              <a:rPr lang="sv-SE" sz="1400" dirty="0" err="1">
                <a:solidFill>
                  <a:schemeClr val="bg1"/>
                </a:solidFill>
                <a:latin typeface="LMRoman12-Regular"/>
              </a:rPr>
              <a:t>single</a:t>
            </a:r>
            <a:r>
              <a:rPr lang="sv-SE" sz="1400" dirty="0">
                <a:solidFill>
                  <a:schemeClr val="bg1"/>
                </a:solidFill>
                <a:latin typeface="LMRoman12-Regular"/>
              </a:rPr>
              <a:t> </a:t>
            </a:r>
            <a:r>
              <a:rPr lang="sv-SE" sz="1400" dirty="0" err="1">
                <a:solidFill>
                  <a:schemeClr val="bg1"/>
                </a:solidFill>
                <a:latin typeface="LMRoman12-Regular"/>
              </a:rPr>
              <a:t>seed</a:t>
            </a:r>
            <a:r>
              <a:rPr lang="sv-SE" sz="1400" dirty="0">
                <a:solidFill>
                  <a:schemeClr val="bg1"/>
                </a:solidFill>
                <a:latin typeface="LMRoman12-Regular"/>
              </a:rPr>
              <a:t> </a:t>
            </a:r>
            <a:r>
              <a:rPr lang="sv-SE" sz="1400" dirty="0" err="1">
                <a:solidFill>
                  <a:schemeClr val="bg1"/>
                </a:solidFill>
                <a:latin typeface="LMRoman12-Regular"/>
              </a:rPr>
              <a:t>individual</a:t>
            </a:r>
            <a:r>
              <a:rPr lang="sv-SE" sz="1400" dirty="0">
                <a:solidFill>
                  <a:schemeClr val="bg1"/>
                </a:solidFill>
                <a:latin typeface="LMRoman12-Regular"/>
              </a:rPr>
              <a:t> is </a:t>
            </a:r>
            <a:r>
              <a:rPr lang="sv-SE" sz="1400" dirty="0" err="1">
                <a:solidFill>
                  <a:schemeClr val="bg1"/>
                </a:solidFill>
                <a:latin typeface="LMRoman12-Regular"/>
              </a:rPr>
              <a:t>dropped</a:t>
            </a:r>
            <a:r>
              <a:rPr lang="sv-SE" sz="1400" dirty="0">
                <a:solidFill>
                  <a:schemeClr val="bg1"/>
                </a:solidFill>
                <a:latin typeface="LMRoman12-Regular"/>
              </a:rPr>
              <a:t> from </a:t>
            </a:r>
            <a:r>
              <a:rPr lang="sv-SE" sz="1400" dirty="0" err="1">
                <a:solidFill>
                  <a:schemeClr val="bg1"/>
                </a:solidFill>
                <a:latin typeface="LMRoman12-Regular"/>
              </a:rPr>
              <a:t>above</a:t>
            </a:r>
            <a:r>
              <a:rPr lang="sv-SE" sz="1400" dirty="0">
                <a:solidFill>
                  <a:schemeClr val="bg1"/>
                </a:solidFill>
                <a:latin typeface="LMRoman12-Regular"/>
              </a:rPr>
              <a:t>, </a:t>
            </a:r>
            <a:r>
              <a:rPr lang="sv-SE" sz="1400" dirty="0" err="1">
                <a:solidFill>
                  <a:schemeClr val="bg1"/>
                </a:solidFill>
                <a:latin typeface="LMRoman12-Regular"/>
              </a:rPr>
              <a:t>populating</a:t>
            </a:r>
            <a:r>
              <a:rPr lang="sv-SE" sz="1400" dirty="0">
                <a:solidFill>
                  <a:schemeClr val="bg1"/>
                </a:solidFill>
                <a:latin typeface="LMRoman12-Regular"/>
              </a:rPr>
              <a:t> the </a:t>
            </a:r>
            <a:r>
              <a:rPr lang="sv-SE" sz="1400" dirty="0" err="1">
                <a:solidFill>
                  <a:schemeClr val="bg1"/>
                </a:solidFill>
                <a:latin typeface="LMRoman12-Regular"/>
              </a:rPr>
              <a:t>world</a:t>
            </a:r>
            <a:r>
              <a:rPr lang="sv-SE" sz="1400" dirty="0">
                <a:solidFill>
                  <a:schemeClr val="bg1"/>
                </a:solidFill>
                <a:latin typeface="LMRoman12-Regular"/>
              </a:rPr>
              <a:t> and </a:t>
            </a:r>
            <a:r>
              <a:rPr lang="sv-SE" sz="1400" dirty="0" err="1">
                <a:solidFill>
                  <a:schemeClr val="bg1"/>
                </a:solidFill>
                <a:latin typeface="LMRoman12-Regular"/>
              </a:rPr>
              <a:t>diversifying</a:t>
            </a:r>
            <a:r>
              <a:rPr lang="sv-SE" sz="1400" dirty="0">
                <a:solidFill>
                  <a:schemeClr val="bg1"/>
                </a:solidFill>
                <a:latin typeface="LMRoman12-Regular"/>
              </a:rPr>
              <a:t> </a:t>
            </a:r>
            <a:r>
              <a:rPr lang="sv-SE" sz="1400" dirty="0" err="1">
                <a:solidFill>
                  <a:schemeClr val="bg1"/>
                </a:solidFill>
                <a:latin typeface="LMRoman12-Regular"/>
              </a:rPr>
              <a:t>into</a:t>
            </a:r>
            <a:r>
              <a:rPr lang="sv-SE" sz="1400" dirty="0">
                <a:solidFill>
                  <a:schemeClr val="bg1"/>
                </a:solidFill>
                <a:latin typeface="LMRoman12-Regular"/>
              </a:rPr>
              <a:t> an </a:t>
            </a:r>
            <a:r>
              <a:rPr lang="sv-SE" sz="1400" dirty="0" err="1">
                <a:solidFill>
                  <a:schemeClr val="bg1"/>
                </a:solidFill>
                <a:latin typeface="LMRoman12-Regular"/>
              </a:rPr>
              <a:t>ecosystem</a:t>
            </a:r>
            <a:r>
              <a:rPr lang="sv-SE" sz="1400" dirty="0">
                <a:solidFill>
                  <a:schemeClr val="bg1"/>
                </a:solidFill>
                <a:latin typeface="LMRoman12-Regular"/>
              </a:rPr>
              <a:t> </a:t>
            </a:r>
            <a:r>
              <a:rPr lang="sv-SE" sz="1400" dirty="0" err="1">
                <a:solidFill>
                  <a:schemeClr val="bg1"/>
                </a:solidFill>
                <a:latin typeface="LMRoman12-Regular"/>
              </a:rPr>
              <a:t>with</a:t>
            </a:r>
            <a:r>
              <a:rPr lang="sv-SE" sz="1400" dirty="0">
                <a:solidFill>
                  <a:schemeClr val="bg1"/>
                </a:solidFill>
                <a:latin typeface="LMRoman12-Regular"/>
              </a:rPr>
              <a:t> a </a:t>
            </a:r>
            <a:r>
              <a:rPr lang="sv-SE" sz="1400" dirty="0" err="1">
                <a:solidFill>
                  <a:schemeClr val="bg1"/>
                </a:solidFill>
                <a:latin typeface="LMRoman12-Regular"/>
              </a:rPr>
              <a:t>variety</a:t>
            </a:r>
            <a:r>
              <a:rPr lang="sv-SE" sz="1400" dirty="0">
                <a:solidFill>
                  <a:schemeClr val="bg1"/>
                </a:solidFill>
                <a:latin typeface="LMRoman12-Regular"/>
              </a:rPr>
              <a:t> of </a:t>
            </a:r>
            <a:r>
              <a:rPr lang="sv-SE" sz="1400" dirty="0" err="1">
                <a:solidFill>
                  <a:schemeClr val="bg1"/>
                </a:solidFill>
                <a:latin typeface="LMRoman12-Regular"/>
              </a:rPr>
              <a:t>nisches</a:t>
            </a:r>
            <a:r>
              <a:rPr lang="sv-SE" sz="1400" dirty="0">
                <a:solidFill>
                  <a:schemeClr val="bg1"/>
                </a:solidFill>
                <a:latin typeface="LMRoman12-Regular"/>
              </a:rPr>
              <a:t>. Most, </a:t>
            </a:r>
            <a:r>
              <a:rPr lang="sv-SE" sz="1400" dirty="0" err="1">
                <a:solidFill>
                  <a:schemeClr val="bg1"/>
                </a:solidFill>
                <a:latin typeface="LMRoman12-Regular"/>
              </a:rPr>
              <a:t>but</a:t>
            </a:r>
            <a:r>
              <a:rPr lang="sv-SE" sz="1400" dirty="0">
                <a:solidFill>
                  <a:schemeClr val="bg1"/>
                </a:solidFill>
                <a:latin typeface="LMRoman12-Regular"/>
              </a:rPr>
              <a:t> not all, </a:t>
            </a:r>
            <a:r>
              <a:rPr lang="sv-SE" sz="1400" dirty="0" err="1">
                <a:solidFill>
                  <a:schemeClr val="bg1"/>
                </a:solidFill>
                <a:latin typeface="LMRoman12-Regular"/>
              </a:rPr>
              <a:t>have</a:t>
            </a:r>
            <a:r>
              <a:rPr lang="sv-SE" sz="1400" dirty="0">
                <a:solidFill>
                  <a:schemeClr val="bg1"/>
                </a:solidFill>
                <a:latin typeface="LMRoman12-Regular"/>
              </a:rPr>
              <a:t> </a:t>
            </a:r>
            <a:r>
              <a:rPr lang="sv-SE" sz="1400" dirty="0" err="1">
                <a:solidFill>
                  <a:schemeClr val="bg1"/>
                </a:solidFill>
                <a:latin typeface="LMRoman12-Regular"/>
              </a:rPr>
              <a:t>direct</a:t>
            </a:r>
            <a:r>
              <a:rPr lang="sv-SE" sz="1400" dirty="0">
                <a:solidFill>
                  <a:schemeClr val="bg1"/>
                </a:solidFill>
                <a:latin typeface="LMRoman12-Regular"/>
              </a:rPr>
              <a:t> </a:t>
            </a:r>
            <a:r>
              <a:rPr lang="sv-SE" sz="1400" dirty="0" err="1">
                <a:solidFill>
                  <a:schemeClr val="bg1"/>
                </a:solidFill>
                <a:latin typeface="LMRoman12-Regular"/>
              </a:rPr>
              <a:t>bearing</a:t>
            </a:r>
            <a:r>
              <a:rPr lang="sv-SE" sz="1400" dirty="0">
                <a:solidFill>
                  <a:schemeClr val="bg1"/>
                </a:solidFill>
                <a:latin typeface="LMRoman12-Regular"/>
              </a:rPr>
              <a:t> on the </a:t>
            </a:r>
            <a:r>
              <a:rPr lang="sv-SE" sz="1400" dirty="0" err="1">
                <a:solidFill>
                  <a:schemeClr val="bg1"/>
                </a:solidFill>
                <a:latin typeface="LMRoman12-Regular"/>
              </a:rPr>
              <a:t>physical</a:t>
            </a:r>
            <a:r>
              <a:rPr lang="sv-SE" sz="1400" dirty="0">
                <a:solidFill>
                  <a:schemeClr val="bg1"/>
                </a:solidFill>
                <a:latin typeface="LMRoman12-Regular"/>
              </a:rPr>
              <a:t> </a:t>
            </a:r>
            <a:r>
              <a:rPr lang="sv-SE" sz="1400" dirty="0" err="1">
                <a:solidFill>
                  <a:schemeClr val="bg1"/>
                </a:solidFill>
                <a:latin typeface="LMRoman12-Regular"/>
              </a:rPr>
              <a:t>characteristics</a:t>
            </a:r>
            <a:r>
              <a:rPr lang="sv-SE" sz="1400" dirty="0">
                <a:solidFill>
                  <a:schemeClr val="bg1"/>
                </a:solidFill>
                <a:latin typeface="LMRoman12-Regular"/>
              </a:rPr>
              <a:t> of the </a:t>
            </a:r>
            <a:r>
              <a:rPr lang="sv-SE" sz="1400" dirty="0" err="1">
                <a:solidFill>
                  <a:schemeClr val="bg1"/>
                </a:solidFill>
                <a:latin typeface="LMRoman12-Regular"/>
              </a:rPr>
              <a:t>world</a:t>
            </a:r>
            <a:r>
              <a:rPr lang="sv-SE" sz="1400" dirty="0">
                <a:solidFill>
                  <a:schemeClr val="bg1"/>
                </a:solidFill>
                <a:latin typeface="LMRoman12-Regular"/>
              </a:rPr>
              <a:t>. Note for </a:t>
            </a:r>
            <a:r>
              <a:rPr lang="sv-SE" sz="1400" dirty="0" err="1">
                <a:solidFill>
                  <a:schemeClr val="bg1"/>
                </a:solidFill>
                <a:latin typeface="LMRoman12-Regular"/>
              </a:rPr>
              <a:t>example</a:t>
            </a:r>
            <a:r>
              <a:rPr lang="sv-SE" sz="1400" dirty="0">
                <a:solidFill>
                  <a:schemeClr val="bg1"/>
                </a:solidFill>
                <a:latin typeface="LMRoman12-Regular"/>
              </a:rPr>
              <a:t> the </a:t>
            </a:r>
            <a:r>
              <a:rPr lang="sv-SE" sz="1400" dirty="0" err="1">
                <a:solidFill>
                  <a:schemeClr val="bg1"/>
                </a:solidFill>
                <a:latin typeface="LMRoman12-Regular"/>
              </a:rPr>
              <a:t>shape</a:t>
            </a:r>
            <a:r>
              <a:rPr lang="sv-SE" sz="1400" dirty="0">
                <a:solidFill>
                  <a:schemeClr val="bg1"/>
                </a:solidFill>
                <a:latin typeface="LMRoman12-Regular"/>
              </a:rPr>
              <a:t> of the </a:t>
            </a:r>
            <a:r>
              <a:rPr lang="sv-SE" sz="1400" dirty="0" err="1">
                <a:solidFill>
                  <a:schemeClr val="bg1"/>
                </a:solidFill>
                <a:latin typeface="LMRoman12-Regular"/>
              </a:rPr>
              <a:t>floating</a:t>
            </a:r>
            <a:r>
              <a:rPr lang="sv-SE" sz="1400" dirty="0">
                <a:solidFill>
                  <a:schemeClr val="bg1"/>
                </a:solidFill>
                <a:latin typeface="LMRoman12-Regular"/>
              </a:rPr>
              <a:t> </a:t>
            </a:r>
            <a:r>
              <a:rPr lang="sv-SE" sz="1400" dirty="0" err="1">
                <a:solidFill>
                  <a:schemeClr val="bg1"/>
                </a:solidFill>
                <a:latin typeface="LMRoman12-Regular"/>
              </a:rPr>
              <a:t>photsynthetic</a:t>
            </a:r>
            <a:r>
              <a:rPr lang="sv-SE" sz="1400" dirty="0">
                <a:solidFill>
                  <a:schemeClr val="bg1"/>
                </a:solidFill>
                <a:latin typeface="LMRoman12-Regular"/>
              </a:rPr>
              <a:t> organisms. </a:t>
            </a:r>
            <a:r>
              <a:rPr lang="sv-SE" sz="1400" dirty="0" err="1">
                <a:solidFill>
                  <a:schemeClr val="bg1"/>
                </a:solidFill>
                <a:latin typeface="LMRoman12-Regular"/>
              </a:rPr>
              <a:t>Their</a:t>
            </a:r>
            <a:r>
              <a:rPr lang="sv-SE" sz="1400" dirty="0">
                <a:solidFill>
                  <a:schemeClr val="bg1"/>
                </a:solidFill>
                <a:latin typeface="LMRoman12-Regular"/>
              </a:rPr>
              <a:t> </a:t>
            </a:r>
            <a:r>
              <a:rPr lang="sv-SE" sz="1400" dirty="0" err="1">
                <a:solidFill>
                  <a:schemeClr val="bg1"/>
                </a:solidFill>
                <a:latin typeface="LMRoman12-Regular"/>
              </a:rPr>
              <a:t>shape</a:t>
            </a:r>
            <a:r>
              <a:rPr lang="sv-SE" sz="1400" dirty="0">
                <a:solidFill>
                  <a:schemeClr val="bg1"/>
                </a:solidFill>
                <a:latin typeface="LMRoman12-Regular"/>
              </a:rPr>
              <a:t> is </a:t>
            </a:r>
            <a:r>
              <a:rPr lang="sv-SE" sz="1400" dirty="0" err="1">
                <a:solidFill>
                  <a:schemeClr val="bg1"/>
                </a:solidFill>
                <a:latin typeface="LMRoman12-Regular"/>
              </a:rPr>
              <a:t>essential</a:t>
            </a:r>
            <a:r>
              <a:rPr lang="sv-SE" sz="1400" dirty="0">
                <a:solidFill>
                  <a:schemeClr val="bg1"/>
                </a:solidFill>
                <a:latin typeface="LMRoman12-Regular"/>
              </a:rPr>
              <a:t> for </a:t>
            </a:r>
            <a:r>
              <a:rPr lang="sv-SE" sz="1400" dirty="0" err="1">
                <a:solidFill>
                  <a:schemeClr val="bg1"/>
                </a:solidFill>
                <a:latin typeface="LMRoman12-Regular"/>
              </a:rPr>
              <a:t>them</a:t>
            </a:r>
            <a:r>
              <a:rPr lang="sv-SE" sz="1400" dirty="0">
                <a:solidFill>
                  <a:schemeClr val="bg1"/>
                </a:solidFill>
                <a:latin typeface="LMRoman12-Regular"/>
              </a:rPr>
              <a:t> to make </a:t>
            </a:r>
            <a:r>
              <a:rPr lang="sv-SE" sz="1400" dirty="0" err="1">
                <a:solidFill>
                  <a:schemeClr val="bg1"/>
                </a:solidFill>
                <a:latin typeface="LMRoman12-Regular"/>
              </a:rPr>
              <a:t>their</a:t>
            </a:r>
            <a:r>
              <a:rPr lang="sv-SE" sz="1400" dirty="0">
                <a:solidFill>
                  <a:schemeClr val="bg1"/>
                </a:solidFill>
                <a:latin typeface="LMRoman12-Regular"/>
              </a:rPr>
              <a:t> </a:t>
            </a:r>
            <a:r>
              <a:rPr lang="sv-SE" sz="1400" dirty="0" err="1">
                <a:solidFill>
                  <a:schemeClr val="bg1"/>
                </a:solidFill>
                <a:latin typeface="LMRoman12-Regular"/>
              </a:rPr>
              <a:t>way</a:t>
            </a:r>
            <a:r>
              <a:rPr lang="sv-SE" sz="1400" dirty="0">
                <a:solidFill>
                  <a:schemeClr val="bg1"/>
                </a:solidFill>
                <a:latin typeface="LMRoman12-Regular"/>
              </a:rPr>
              <a:t> </a:t>
            </a:r>
            <a:r>
              <a:rPr lang="sv-SE" sz="1400" dirty="0" err="1">
                <a:solidFill>
                  <a:schemeClr val="bg1"/>
                </a:solidFill>
                <a:latin typeface="LMRoman12-Regular"/>
              </a:rPr>
              <a:t>through</a:t>
            </a:r>
            <a:r>
              <a:rPr lang="sv-SE" sz="1400" dirty="0">
                <a:solidFill>
                  <a:schemeClr val="bg1"/>
                </a:solidFill>
                <a:latin typeface="LMRoman12-Regular"/>
              </a:rPr>
              <a:t> the mat of organisms to the </a:t>
            </a:r>
            <a:r>
              <a:rPr lang="sv-SE" sz="1400" dirty="0" err="1">
                <a:solidFill>
                  <a:schemeClr val="bg1"/>
                </a:solidFill>
                <a:latin typeface="LMRoman12-Regular"/>
              </a:rPr>
              <a:t>surface</a:t>
            </a:r>
            <a:r>
              <a:rPr lang="sv-SE" sz="1400" dirty="0">
                <a:solidFill>
                  <a:schemeClr val="bg1"/>
                </a:solidFill>
                <a:latin typeface="LMRoman12-Regular"/>
              </a:rPr>
              <a:t> (and </a:t>
            </a:r>
            <a:r>
              <a:rPr lang="sv-SE" sz="1400" dirty="0" err="1">
                <a:solidFill>
                  <a:schemeClr val="bg1"/>
                </a:solidFill>
                <a:latin typeface="LMRoman12-Regular"/>
              </a:rPr>
              <a:t>sunlight</a:t>
            </a:r>
            <a:r>
              <a:rPr lang="sv-SE" sz="1400" dirty="0">
                <a:solidFill>
                  <a:schemeClr val="bg1"/>
                </a:solidFill>
                <a:latin typeface="LMRoman12-Regular"/>
              </a:rPr>
              <a:t>). </a:t>
            </a:r>
            <a:r>
              <a:rPr lang="sv-SE" sz="1400" dirty="0" err="1">
                <a:solidFill>
                  <a:schemeClr val="bg1"/>
                </a:solidFill>
                <a:latin typeface="LMRoman12-Regular"/>
              </a:rPr>
              <a:t>They</a:t>
            </a:r>
            <a:r>
              <a:rPr lang="sv-SE" sz="1400" dirty="0">
                <a:solidFill>
                  <a:schemeClr val="bg1"/>
                </a:solidFill>
                <a:latin typeface="LMRoman12-Regular"/>
              </a:rPr>
              <a:t> </a:t>
            </a:r>
            <a:r>
              <a:rPr lang="sv-SE" sz="1400" dirty="0" err="1">
                <a:solidFill>
                  <a:schemeClr val="bg1"/>
                </a:solidFill>
                <a:latin typeface="LMRoman12-Regular"/>
              </a:rPr>
              <a:t>are</a:t>
            </a:r>
            <a:r>
              <a:rPr lang="sv-SE" sz="1400" dirty="0">
                <a:solidFill>
                  <a:schemeClr val="bg1"/>
                </a:solidFill>
                <a:latin typeface="LMRoman12-Regular"/>
              </a:rPr>
              <a:t> </a:t>
            </a:r>
            <a:r>
              <a:rPr lang="sv-SE" sz="1400" dirty="0" err="1">
                <a:solidFill>
                  <a:schemeClr val="bg1"/>
                </a:solidFill>
                <a:latin typeface="LMRoman12-Regular"/>
              </a:rPr>
              <a:t>born</a:t>
            </a:r>
            <a:r>
              <a:rPr lang="sv-SE" sz="1400" dirty="0">
                <a:solidFill>
                  <a:schemeClr val="bg1"/>
                </a:solidFill>
                <a:latin typeface="LMRoman12-Regular"/>
              </a:rPr>
              <a:t> </a:t>
            </a:r>
            <a:r>
              <a:rPr lang="sv-SE" sz="1400" dirty="0" err="1">
                <a:solidFill>
                  <a:schemeClr val="bg1"/>
                </a:solidFill>
                <a:latin typeface="LMRoman12-Regular"/>
              </a:rPr>
              <a:t>beneath</a:t>
            </a:r>
            <a:r>
              <a:rPr lang="sv-SE" sz="1400" dirty="0">
                <a:solidFill>
                  <a:schemeClr val="bg1"/>
                </a:solidFill>
                <a:latin typeface="LMRoman12-Regular"/>
              </a:rPr>
              <a:t> the </a:t>
            </a:r>
            <a:r>
              <a:rPr lang="sv-SE" sz="1400" dirty="0" err="1">
                <a:solidFill>
                  <a:schemeClr val="bg1"/>
                </a:solidFill>
                <a:latin typeface="LMRoman12-Regular"/>
              </a:rPr>
              <a:t>parent</a:t>
            </a:r>
            <a:r>
              <a:rPr lang="sv-SE" sz="1400" dirty="0">
                <a:solidFill>
                  <a:schemeClr val="bg1"/>
                </a:solidFill>
                <a:latin typeface="LMRoman12-Regular"/>
              </a:rPr>
              <a:t> (egg cells do not </a:t>
            </a:r>
            <a:r>
              <a:rPr lang="sv-SE" sz="1400" dirty="0" err="1">
                <a:solidFill>
                  <a:schemeClr val="bg1"/>
                </a:solidFill>
                <a:latin typeface="LMRoman12-Regular"/>
              </a:rPr>
              <a:t>photosynthesize</a:t>
            </a:r>
            <a:r>
              <a:rPr lang="sv-SE" sz="1400" dirty="0">
                <a:solidFill>
                  <a:schemeClr val="bg1"/>
                </a:solidFill>
                <a:latin typeface="LMRoman12-Regular"/>
              </a:rPr>
              <a:t>, so </a:t>
            </a:r>
            <a:r>
              <a:rPr lang="sv-SE" sz="1400" dirty="0" err="1">
                <a:solidFill>
                  <a:schemeClr val="bg1"/>
                </a:solidFill>
                <a:latin typeface="LMRoman12-Regular"/>
              </a:rPr>
              <a:t>better</a:t>
            </a:r>
            <a:r>
              <a:rPr lang="sv-SE" sz="1400" dirty="0">
                <a:solidFill>
                  <a:schemeClr val="bg1"/>
                </a:solidFill>
                <a:latin typeface="LMRoman12-Regular"/>
              </a:rPr>
              <a:t> to </a:t>
            </a:r>
            <a:r>
              <a:rPr lang="sv-SE" sz="1400" dirty="0" err="1">
                <a:solidFill>
                  <a:schemeClr val="bg1"/>
                </a:solidFill>
                <a:latin typeface="LMRoman12-Regular"/>
              </a:rPr>
              <a:t>have</a:t>
            </a:r>
            <a:r>
              <a:rPr lang="sv-SE" sz="1400" dirty="0">
                <a:solidFill>
                  <a:schemeClr val="bg1"/>
                </a:solidFill>
                <a:latin typeface="LMRoman12-Regular"/>
              </a:rPr>
              <a:t> </a:t>
            </a:r>
            <a:r>
              <a:rPr lang="sv-SE" sz="1400" dirty="0" err="1">
                <a:solidFill>
                  <a:schemeClr val="bg1"/>
                </a:solidFill>
                <a:latin typeface="LMRoman12-Regular"/>
              </a:rPr>
              <a:t>them</a:t>
            </a:r>
            <a:r>
              <a:rPr lang="sv-SE" sz="1400" dirty="0">
                <a:solidFill>
                  <a:schemeClr val="bg1"/>
                </a:solidFill>
                <a:latin typeface="LMRoman12-Regular"/>
              </a:rPr>
              <a:t> </a:t>
            </a:r>
            <a:r>
              <a:rPr lang="sv-SE" sz="1400" dirty="0" err="1">
                <a:solidFill>
                  <a:schemeClr val="bg1"/>
                </a:solidFill>
                <a:latin typeface="LMRoman12-Regular"/>
              </a:rPr>
              <a:t>below</a:t>
            </a:r>
            <a:r>
              <a:rPr lang="sv-SE" sz="1400" dirty="0">
                <a:solidFill>
                  <a:schemeClr val="bg1"/>
                </a:solidFill>
                <a:latin typeface="LMRoman12-Regular"/>
              </a:rPr>
              <a:t>) and risk </a:t>
            </a:r>
            <a:r>
              <a:rPr lang="sv-SE" sz="1400" dirty="0" err="1">
                <a:solidFill>
                  <a:schemeClr val="bg1"/>
                </a:solidFill>
                <a:latin typeface="LMRoman12-Regular"/>
              </a:rPr>
              <a:t>getting</a:t>
            </a:r>
            <a:r>
              <a:rPr lang="sv-SE" sz="1400" dirty="0">
                <a:solidFill>
                  <a:schemeClr val="bg1"/>
                </a:solidFill>
                <a:latin typeface="LMRoman12-Regular"/>
              </a:rPr>
              <a:t> stuck in the </a:t>
            </a:r>
            <a:r>
              <a:rPr lang="sv-SE" sz="1400" dirty="0" err="1">
                <a:solidFill>
                  <a:schemeClr val="bg1"/>
                </a:solidFill>
                <a:latin typeface="LMRoman12-Regular"/>
              </a:rPr>
              <a:t>shade</a:t>
            </a:r>
            <a:r>
              <a:rPr lang="sv-SE" sz="1400" dirty="0">
                <a:solidFill>
                  <a:schemeClr val="bg1"/>
                </a:solidFill>
                <a:latin typeface="LMRoman12-Regular"/>
              </a:rPr>
              <a:t>.</a:t>
            </a:r>
            <a:endParaRPr lang="sv-SE" dirty="0">
              <a:solidFill>
                <a:schemeClr val="bg1"/>
              </a:solidFill>
            </a:endParaRPr>
          </a:p>
        </p:txBody>
      </p:sp>
      <p:sp>
        <p:nvSpPr>
          <p:cNvPr id="6" name="textruta 5">
            <a:extLst>
              <a:ext uri="{FF2B5EF4-FFF2-40B4-BE49-F238E27FC236}">
                <a16:creationId xmlns:a16="http://schemas.microsoft.com/office/drawing/2014/main" id="{032C48A8-0B5A-44BC-A2F5-90EC5749359E}"/>
              </a:ext>
            </a:extLst>
          </p:cNvPr>
          <p:cNvSpPr txBox="1"/>
          <p:nvPr/>
        </p:nvSpPr>
        <p:spPr>
          <a:xfrm>
            <a:off x="44609" y="25681"/>
            <a:ext cx="925253" cy="461665"/>
          </a:xfrm>
          <a:prstGeom prst="rect">
            <a:avLst/>
          </a:prstGeom>
          <a:noFill/>
        </p:spPr>
        <p:txBody>
          <a:bodyPr wrap="none" rtlCol="0">
            <a:spAutoFit/>
          </a:bodyPr>
          <a:lstStyle/>
          <a:p>
            <a:r>
              <a:rPr lang="sv-SE" sz="2400" dirty="0">
                <a:solidFill>
                  <a:schemeClr val="bg1"/>
                </a:solidFill>
              </a:rPr>
              <a:t>14/16</a:t>
            </a:r>
          </a:p>
        </p:txBody>
      </p:sp>
    </p:spTree>
    <p:extLst>
      <p:ext uri="{BB962C8B-B14F-4D97-AF65-F5344CB8AC3E}">
        <p14:creationId xmlns:p14="http://schemas.microsoft.com/office/powerpoint/2010/main" val="41755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Onlinemedia 5" title="Grafiliv: Predator lake">
            <a:hlinkClick r:id="" action="ppaction://media"/>
            <a:extLst>
              <a:ext uri="{FF2B5EF4-FFF2-40B4-BE49-F238E27FC236}">
                <a16:creationId xmlns:a16="http://schemas.microsoft.com/office/drawing/2014/main" id="{A1079895-722F-40DC-AFC7-039EA05B945C}"/>
              </a:ext>
            </a:extLst>
          </p:cNvPr>
          <p:cNvPicPr>
            <a:picLocks noRot="1" noChangeAspect="1"/>
          </p:cNvPicPr>
          <p:nvPr>
            <a:videoFile r:link="rId1"/>
          </p:nvPr>
        </p:nvPicPr>
        <p:blipFill>
          <a:blip r:embed="rId3"/>
          <a:stretch>
            <a:fillRect/>
          </a:stretch>
        </p:blipFill>
        <p:spPr>
          <a:xfrm>
            <a:off x="2299017" y="505453"/>
            <a:ext cx="7926352" cy="4478389"/>
          </a:xfrm>
          <a:prstGeom prst="rect">
            <a:avLst/>
          </a:prstGeom>
        </p:spPr>
      </p:pic>
      <p:sp>
        <p:nvSpPr>
          <p:cNvPr id="8" name="Rektangel 7">
            <a:extLst>
              <a:ext uri="{FF2B5EF4-FFF2-40B4-BE49-F238E27FC236}">
                <a16:creationId xmlns:a16="http://schemas.microsoft.com/office/drawing/2014/main" id="{9E4B5A71-94D2-42F4-BB5B-95B6711A18BB}"/>
              </a:ext>
            </a:extLst>
          </p:cNvPr>
          <p:cNvSpPr/>
          <p:nvPr/>
        </p:nvSpPr>
        <p:spPr>
          <a:xfrm>
            <a:off x="2181879" y="4983842"/>
            <a:ext cx="8043489" cy="738664"/>
          </a:xfrm>
          <a:prstGeom prst="rect">
            <a:avLst/>
          </a:prstGeom>
        </p:spPr>
        <p:txBody>
          <a:bodyPr wrap="square">
            <a:spAutoFit/>
          </a:bodyPr>
          <a:lstStyle/>
          <a:p>
            <a:r>
              <a:rPr lang="en-US" sz="1400" b="1" dirty="0">
                <a:solidFill>
                  <a:schemeClr val="bg1"/>
                </a:solidFill>
                <a:latin typeface="LMRoman12-Regular"/>
              </a:rPr>
              <a:t>PREDATOR LAKE</a:t>
            </a:r>
            <a:r>
              <a:rPr lang="en-US" sz="1400" dirty="0">
                <a:solidFill>
                  <a:schemeClr val="bg1"/>
                </a:solidFill>
                <a:latin typeface="LMRoman12-Regular"/>
              </a:rPr>
              <a:t>: After circa 1,000,000 system updates. Because of the topology of the terrain, the small lake at the corner of the arena was very beneficial for predators. Without having to move, the predators could use their black sting cells to take energy from the organisms sliding down the slope into the lake.</a:t>
            </a:r>
            <a:endParaRPr lang="sv-SE" sz="1400" dirty="0">
              <a:solidFill>
                <a:schemeClr val="bg1"/>
              </a:solidFill>
            </a:endParaRPr>
          </a:p>
        </p:txBody>
      </p:sp>
      <p:sp>
        <p:nvSpPr>
          <p:cNvPr id="4" name="textruta 3">
            <a:extLst>
              <a:ext uri="{FF2B5EF4-FFF2-40B4-BE49-F238E27FC236}">
                <a16:creationId xmlns:a16="http://schemas.microsoft.com/office/drawing/2014/main" id="{D14CCAAB-C7D4-4B5E-AF2D-0B411B5635F3}"/>
              </a:ext>
            </a:extLst>
          </p:cNvPr>
          <p:cNvSpPr txBox="1"/>
          <p:nvPr/>
        </p:nvSpPr>
        <p:spPr>
          <a:xfrm>
            <a:off x="44609" y="25681"/>
            <a:ext cx="925253" cy="461665"/>
          </a:xfrm>
          <a:prstGeom prst="rect">
            <a:avLst/>
          </a:prstGeom>
          <a:noFill/>
        </p:spPr>
        <p:txBody>
          <a:bodyPr wrap="none" rtlCol="0">
            <a:spAutoFit/>
          </a:bodyPr>
          <a:lstStyle/>
          <a:p>
            <a:r>
              <a:rPr lang="sv-SE" sz="2400" dirty="0">
                <a:solidFill>
                  <a:schemeClr val="bg1"/>
                </a:solidFill>
              </a:rPr>
              <a:t>15/16</a:t>
            </a:r>
          </a:p>
        </p:txBody>
      </p:sp>
    </p:spTree>
    <p:extLst>
      <p:ext uri="{BB962C8B-B14F-4D97-AF65-F5344CB8AC3E}">
        <p14:creationId xmlns:p14="http://schemas.microsoft.com/office/powerpoint/2010/main" val="106432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Onlinemedia 3" title="Grafiliv: Beneath the water surface - Decomposers">
            <a:hlinkClick r:id="" action="ppaction://media"/>
            <a:extLst>
              <a:ext uri="{FF2B5EF4-FFF2-40B4-BE49-F238E27FC236}">
                <a16:creationId xmlns:a16="http://schemas.microsoft.com/office/drawing/2014/main" id="{8DC81B41-5127-4922-ABAF-0768BD557C6A}"/>
              </a:ext>
            </a:extLst>
          </p:cNvPr>
          <p:cNvPicPr>
            <a:picLocks noRot="1" noChangeAspect="1"/>
          </p:cNvPicPr>
          <p:nvPr>
            <a:videoFile r:link="rId1"/>
          </p:nvPr>
        </p:nvPicPr>
        <p:blipFill>
          <a:blip r:embed="rId3"/>
          <a:stretch>
            <a:fillRect/>
          </a:stretch>
        </p:blipFill>
        <p:spPr>
          <a:xfrm>
            <a:off x="2318775" y="418075"/>
            <a:ext cx="7900250" cy="4463641"/>
          </a:xfrm>
          <a:prstGeom prst="rect">
            <a:avLst/>
          </a:prstGeom>
        </p:spPr>
      </p:pic>
      <p:sp>
        <p:nvSpPr>
          <p:cNvPr id="5" name="Rektangel 4">
            <a:extLst>
              <a:ext uri="{FF2B5EF4-FFF2-40B4-BE49-F238E27FC236}">
                <a16:creationId xmlns:a16="http://schemas.microsoft.com/office/drawing/2014/main" id="{74CD8DF6-A1AB-444B-97F4-D4D0584B4CDC}"/>
              </a:ext>
            </a:extLst>
          </p:cNvPr>
          <p:cNvSpPr/>
          <p:nvPr/>
        </p:nvSpPr>
        <p:spPr>
          <a:xfrm>
            <a:off x="2258961" y="4881716"/>
            <a:ext cx="7960064" cy="584775"/>
          </a:xfrm>
          <a:prstGeom prst="rect">
            <a:avLst/>
          </a:prstGeom>
        </p:spPr>
        <p:txBody>
          <a:bodyPr wrap="square">
            <a:spAutoFit/>
          </a:bodyPr>
          <a:lstStyle/>
          <a:p>
            <a:r>
              <a:rPr lang="en-US" b="1" dirty="0">
                <a:solidFill>
                  <a:schemeClr val="bg1"/>
                </a:solidFill>
                <a:latin typeface="LMRoman12-Regular"/>
              </a:rPr>
              <a:t>DECOMPOSERS</a:t>
            </a:r>
            <a:r>
              <a:rPr lang="en-US" dirty="0">
                <a:solidFill>
                  <a:schemeClr val="bg1"/>
                </a:solidFill>
                <a:latin typeface="LMRoman12-Regular"/>
              </a:rPr>
              <a:t>: </a:t>
            </a:r>
            <a:r>
              <a:rPr lang="en-US" sz="1400" dirty="0">
                <a:solidFill>
                  <a:schemeClr val="bg1"/>
                </a:solidFill>
                <a:latin typeface="LMRoman12-Regular"/>
              </a:rPr>
              <a:t>Rendered view of decomposers living off eating the dead cells falling down from the surface-level plants. Note the occasional light-blue vascular cell in </a:t>
            </a:r>
            <a:r>
              <a:rPr lang="sv-SE" sz="1400" dirty="0" err="1">
                <a:solidFill>
                  <a:schemeClr val="bg1"/>
                </a:solidFill>
                <a:latin typeface="LMRoman12-Regular"/>
              </a:rPr>
              <a:t>some</a:t>
            </a:r>
            <a:r>
              <a:rPr lang="sv-SE" sz="1400" dirty="0">
                <a:solidFill>
                  <a:schemeClr val="bg1"/>
                </a:solidFill>
                <a:latin typeface="LMRoman12-Regular"/>
              </a:rPr>
              <a:t> of the </a:t>
            </a:r>
            <a:r>
              <a:rPr lang="sv-SE" sz="1400" dirty="0" err="1">
                <a:solidFill>
                  <a:schemeClr val="bg1"/>
                </a:solidFill>
                <a:latin typeface="LMRoman12-Regular"/>
              </a:rPr>
              <a:t>decomposers</a:t>
            </a:r>
            <a:r>
              <a:rPr lang="sv-SE" sz="1400" dirty="0">
                <a:solidFill>
                  <a:schemeClr val="bg1"/>
                </a:solidFill>
                <a:latin typeface="LMRoman12-Regular"/>
              </a:rPr>
              <a:t>.</a:t>
            </a:r>
            <a:endParaRPr lang="sv-SE" dirty="0">
              <a:solidFill>
                <a:schemeClr val="bg1"/>
              </a:solidFill>
            </a:endParaRPr>
          </a:p>
        </p:txBody>
      </p:sp>
      <p:sp>
        <p:nvSpPr>
          <p:cNvPr id="6" name="textruta 5">
            <a:extLst>
              <a:ext uri="{FF2B5EF4-FFF2-40B4-BE49-F238E27FC236}">
                <a16:creationId xmlns:a16="http://schemas.microsoft.com/office/drawing/2014/main" id="{3D1A1F6B-B4DF-4D32-A4CF-60C0C6D087CC}"/>
              </a:ext>
            </a:extLst>
          </p:cNvPr>
          <p:cNvSpPr txBox="1"/>
          <p:nvPr/>
        </p:nvSpPr>
        <p:spPr>
          <a:xfrm>
            <a:off x="44609" y="25681"/>
            <a:ext cx="925253" cy="461665"/>
          </a:xfrm>
          <a:prstGeom prst="rect">
            <a:avLst/>
          </a:prstGeom>
          <a:noFill/>
        </p:spPr>
        <p:txBody>
          <a:bodyPr wrap="none" rtlCol="0">
            <a:spAutoFit/>
          </a:bodyPr>
          <a:lstStyle/>
          <a:p>
            <a:r>
              <a:rPr lang="sv-SE" sz="2400" dirty="0">
                <a:solidFill>
                  <a:schemeClr val="bg1"/>
                </a:solidFill>
              </a:rPr>
              <a:t>16/16</a:t>
            </a:r>
          </a:p>
        </p:txBody>
      </p:sp>
    </p:spTree>
    <p:extLst>
      <p:ext uri="{BB962C8B-B14F-4D97-AF65-F5344CB8AC3E}">
        <p14:creationId xmlns:p14="http://schemas.microsoft.com/office/powerpoint/2010/main" val="213599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01EE59-801B-4DC5-B344-B6874447AA57}"/>
              </a:ext>
            </a:extLst>
          </p:cNvPr>
          <p:cNvSpPr>
            <a:spLocks noGrp="1"/>
          </p:cNvSpPr>
          <p:nvPr>
            <p:ph type="title"/>
          </p:nvPr>
        </p:nvSpPr>
        <p:spPr/>
        <p:txBody>
          <a:bodyPr/>
          <a:lstStyle/>
          <a:p>
            <a:pPr algn="ctr"/>
            <a:r>
              <a:rPr lang="sv-SE" dirty="0"/>
              <a:t>Föreläsningens lärandemål</a:t>
            </a:r>
          </a:p>
        </p:txBody>
      </p:sp>
      <p:sp>
        <p:nvSpPr>
          <p:cNvPr id="3" name="Platshållare för innehåll 2">
            <a:extLst>
              <a:ext uri="{FF2B5EF4-FFF2-40B4-BE49-F238E27FC236}">
                <a16:creationId xmlns:a16="http://schemas.microsoft.com/office/drawing/2014/main" id="{634708B4-1F7E-4DF6-9F93-C6B686FAEF03}"/>
              </a:ext>
            </a:extLst>
          </p:cNvPr>
          <p:cNvSpPr>
            <a:spLocks noGrp="1"/>
          </p:cNvSpPr>
          <p:nvPr>
            <p:ph idx="1"/>
          </p:nvPr>
        </p:nvSpPr>
        <p:spPr/>
        <p:txBody>
          <a:bodyPr/>
          <a:lstStyle/>
          <a:p>
            <a:r>
              <a:rPr lang="sv-SE" dirty="0"/>
              <a:t>En förståelse för hur Darwinismens principer samverkar dynamiskt.</a:t>
            </a:r>
          </a:p>
          <a:p>
            <a:r>
              <a:rPr lang="sv-SE" dirty="0"/>
              <a:t>Bekantskap med modellering av evolution.</a:t>
            </a:r>
          </a:p>
        </p:txBody>
      </p:sp>
    </p:spTree>
    <p:extLst>
      <p:ext uri="{BB962C8B-B14F-4D97-AF65-F5344CB8AC3E}">
        <p14:creationId xmlns:p14="http://schemas.microsoft.com/office/powerpoint/2010/main" val="421793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40700A-4284-40B1-8DA6-C26BE17E0C91}"/>
              </a:ext>
            </a:extLst>
          </p:cNvPr>
          <p:cNvSpPr>
            <a:spLocks noGrp="1"/>
          </p:cNvSpPr>
          <p:nvPr>
            <p:ph type="title"/>
          </p:nvPr>
        </p:nvSpPr>
        <p:spPr/>
        <p:txBody>
          <a:bodyPr/>
          <a:lstStyle/>
          <a:p>
            <a:pPr algn="ctr"/>
            <a:r>
              <a:rPr lang="sv-SE" dirty="0"/>
              <a:t>Summering</a:t>
            </a:r>
          </a:p>
        </p:txBody>
      </p:sp>
      <p:sp>
        <p:nvSpPr>
          <p:cNvPr id="3" name="Platshållare för innehåll 2">
            <a:extLst>
              <a:ext uri="{FF2B5EF4-FFF2-40B4-BE49-F238E27FC236}">
                <a16:creationId xmlns:a16="http://schemas.microsoft.com/office/drawing/2014/main" id="{EC8E0FE1-B58C-48E3-9C26-41297EBC7DFF}"/>
              </a:ext>
            </a:extLst>
          </p:cNvPr>
          <p:cNvSpPr>
            <a:spLocks noGrp="1"/>
          </p:cNvSpPr>
          <p:nvPr>
            <p:ph idx="1"/>
          </p:nvPr>
        </p:nvSpPr>
        <p:spPr/>
        <p:txBody>
          <a:bodyPr>
            <a:normAutofit lnSpcReduction="10000"/>
          </a:bodyPr>
          <a:lstStyle/>
          <a:p>
            <a:r>
              <a:rPr lang="sv-SE" dirty="0"/>
              <a:t>Naturligt urval kan navigera sig fram till lösningar genom att ackumulera små förbättringar.</a:t>
            </a:r>
          </a:p>
          <a:p>
            <a:r>
              <a:rPr lang="sv-SE" dirty="0"/>
              <a:t>Stora förbättringar är så osannolika att man kan bortse från dem.</a:t>
            </a:r>
          </a:p>
          <a:p>
            <a:r>
              <a:rPr lang="sv-SE" dirty="0"/>
              <a:t>Det är alltså ett slags ”trick”: Man sätter slumpen i en ganska enkel process och plötsligt har man någonting som inte alls är slump – </a:t>
            </a:r>
            <a:r>
              <a:rPr lang="sv-SE" b="1" dirty="0"/>
              <a:t>trots att det använder</a:t>
            </a:r>
            <a:r>
              <a:rPr lang="sv-SE" dirty="0"/>
              <a:t> slump.</a:t>
            </a:r>
          </a:p>
          <a:p>
            <a:r>
              <a:rPr lang="sv-SE" dirty="0"/>
              <a:t>Det vackra är att maskineriet inte innehåller några delar som tvingar oss att frångå naturalism.</a:t>
            </a:r>
          </a:p>
          <a:p>
            <a:r>
              <a:rPr lang="sv-SE" dirty="0"/>
              <a:t>Det förklarar alltså i princip anpassning – synbar design – utan en designer.</a:t>
            </a:r>
          </a:p>
        </p:txBody>
      </p:sp>
    </p:spTree>
    <p:extLst>
      <p:ext uri="{BB962C8B-B14F-4D97-AF65-F5344CB8AC3E}">
        <p14:creationId xmlns:p14="http://schemas.microsoft.com/office/powerpoint/2010/main" val="1186295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01EE59-801B-4DC5-B344-B6874447AA57}"/>
              </a:ext>
            </a:extLst>
          </p:cNvPr>
          <p:cNvSpPr>
            <a:spLocks noGrp="1"/>
          </p:cNvSpPr>
          <p:nvPr>
            <p:ph type="title"/>
          </p:nvPr>
        </p:nvSpPr>
        <p:spPr/>
        <p:txBody>
          <a:bodyPr/>
          <a:lstStyle/>
          <a:p>
            <a:pPr algn="ctr"/>
            <a:r>
              <a:rPr lang="sv-SE" dirty="0"/>
              <a:t>Litteratur</a:t>
            </a:r>
          </a:p>
        </p:txBody>
      </p:sp>
      <p:sp>
        <p:nvSpPr>
          <p:cNvPr id="5" name="Platshållare för innehåll 4">
            <a:extLst>
              <a:ext uri="{FF2B5EF4-FFF2-40B4-BE49-F238E27FC236}">
                <a16:creationId xmlns:a16="http://schemas.microsoft.com/office/drawing/2014/main" id="{E2B7C483-9799-44CC-BE4E-9266C749EBA7}"/>
              </a:ext>
            </a:extLst>
          </p:cNvPr>
          <p:cNvSpPr>
            <a:spLocks noGrp="1"/>
          </p:cNvSpPr>
          <p:nvPr>
            <p:ph idx="1"/>
          </p:nvPr>
        </p:nvSpPr>
        <p:spPr/>
        <p:txBody>
          <a:bodyPr>
            <a:normAutofit lnSpcReduction="10000"/>
          </a:bodyPr>
          <a:lstStyle/>
          <a:p>
            <a:r>
              <a:rPr lang="sv-SE" dirty="0"/>
              <a:t>Ladda ned och installera: PHRASE EVOLUTION</a:t>
            </a:r>
          </a:p>
          <a:p>
            <a:r>
              <a:rPr lang="sv-SE" dirty="0"/>
              <a:t>Dokumentet som tillhör appen.</a:t>
            </a:r>
          </a:p>
          <a:p>
            <a:r>
              <a:rPr lang="sv-SE" dirty="0"/>
              <a:t>Kapitel ur Dawkins (1996:43-74).</a:t>
            </a:r>
          </a:p>
          <a:p>
            <a:r>
              <a:rPr lang="sv-SE" dirty="0"/>
              <a:t>Examensarbete av </a:t>
            </a:r>
            <a:r>
              <a:rPr lang="sv-SE"/>
              <a:t>Joakim Johansson (2017)</a:t>
            </a: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r>
              <a:rPr lang="en-US" sz="2000" dirty="0">
                <a:effectLst/>
              </a:rPr>
              <a:t>Dawkins, R. (1996). </a:t>
            </a:r>
            <a:r>
              <a:rPr lang="en-US" sz="2000" i="1" dirty="0">
                <a:effectLst/>
              </a:rPr>
              <a:t>The Blind Watchmaker</a:t>
            </a:r>
            <a:r>
              <a:rPr lang="en-US" sz="2000" dirty="0">
                <a:effectLst/>
              </a:rPr>
              <a:t>. W. W. Norton and Company, Inc.</a:t>
            </a:r>
          </a:p>
          <a:p>
            <a:pPr marL="0" indent="0">
              <a:buNone/>
            </a:pPr>
            <a:endParaRPr lang="sv-SE" dirty="0"/>
          </a:p>
        </p:txBody>
      </p:sp>
    </p:spTree>
    <p:extLst>
      <p:ext uri="{BB962C8B-B14F-4D97-AF65-F5344CB8AC3E}">
        <p14:creationId xmlns:p14="http://schemas.microsoft.com/office/powerpoint/2010/main" val="1187202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Bildobjekt 6">
            <a:extLst>
              <a:ext uri="{FF2B5EF4-FFF2-40B4-BE49-F238E27FC236}">
                <a16:creationId xmlns:a16="http://schemas.microsoft.com/office/drawing/2014/main" id="{BF2AC72A-0469-4B14-A849-4A1CEEB89214}"/>
              </a:ext>
            </a:extLst>
          </p:cNvPr>
          <p:cNvPicPr>
            <a:picLocks noChangeAspect="1"/>
          </p:cNvPicPr>
          <p:nvPr/>
        </p:nvPicPr>
        <p:blipFill rotWithShape="1">
          <a:blip r:embed="rId2"/>
          <a:srcRect t="1826" r="26170" b="7264"/>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657BA752-6C0B-4CEA-A3A3-C189EB7BE3F7}"/>
              </a:ext>
            </a:extLst>
          </p:cNvPr>
          <p:cNvSpPr>
            <a:spLocks noGrp="1"/>
          </p:cNvSpPr>
          <p:nvPr>
            <p:ph type="title"/>
          </p:nvPr>
        </p:nvSpPr>
        <p:spPr>
          <a:xfrm>
            <a:off x="371094" y="1161288"/>
            <a:ext cx="3438144" cy="1124712"/>
          </a:xfrm>
        </p:spPr>
        <p:txBody>
          <a:bodyPr anchor="b">
            <a:normAutofit/>
          </a:bodyPr>
          <a:lstStyle/>
          <a:p>
            <a:r>
              <a:rPr lang="sv-SE" sz="3600" b="1" dirty="0"/>
              <a:t>En backventil för uppfinningar</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34F4E7CB-567B-4B3A-80FA-29F9257A3D1F}"/>
              </a:ext>
            </a:extLst>
          </p:cNvPr>
          <p:cNvSpPr>
            <a:spLocks noGrp="1"/>
          </p:cNvSpPr>
          <p:nvPr>
            <p:ph idx="1"/>
          </p:nvPr>
        </p:nvSpPr>
        <p:spPr>
          <a:xfrm>
            <a:off x="371094" y="2718054"/>
            <a:ext cx="3438906" cy="3207258"/>
          </a:xfrm>
        </p:spPr>
        <p:txBody>
          <a:bodyPr anchor="t">
            <a:normAutofit/>
          </a:bodyPr>
          <a:lstStyle/>
          <a:p>
            <a:pPr marL="0" indent="0">
              <a:buNone/>
            </a:pPr>
            <a:r>
              <a:rPr lang="sv-SE" sz="1700" dirty="0"/>
              <a:t>Evolution via naturligt urval är en slags </a:t>
            </a:r>
            <a:r>
              <a:rPr lang="sv-SE" sz="1700" b="1" dirty="0"/>
              <a:t>”design utan designer.”</a:t>
            </a:r>
            <a:endParaRPr lang="sv-SE" sz="1700" dirty="0"/>
          </a:p>
          <a:p>
            <a:pPr marL="0" indent="0">
              <a:buNone/>
            </a:pPr>
            <a:r>
              <a:rPr lang="sv-SE" sz="1700" dirty="0"/>
              <a:t>Att detta är </a:t>
            </a:r>
            <a:r>
              <a:rPr lang="sv-SE" sz="1700" i="1" dirty="0"/>
              <a:t>möjligt</a:t>
            </a:r>
            <a:r>
              <a:rPr lang="sv-SE" sz="1700" dirty="0"/>
              <a:t> är brett accepterat idag. </a:t>
            </a:r>
          </a:p>
          <a:p>
            <a:pPr marL="0" indent="0">
              <a:buNone/>
            </a:pPr>
            <a:r>
              <a:rPr lang="sv-SE" sz="1700" b="1" dirty="0"/>
              <a:t>Men hur går det egentligen till?</a:t>
            </a:r>
          </a:p>
          <a:p>
            <a:pPr marL="0" indent="0">
              <a:buNone/>
            </a:pPr>
            <a:r>
              <a:rPr lang="sv-SE" sz="1700" dirty="0"/>
              <a:t>Vi har talat om principer – men egentligen är evolutionen en historisk dynamik.</a:t>
            </a:r>
          </a:p>
          <a:p>
            <a:pPr marL="0" indent="0">
              <a:buNone/>
            </a:pPr>
            <a:r>
              <a:rPr lang="sv-SE" sz="1700" dirty="0"/>
              <a:t>Den här lektionen skall vi titta på Darwinismen i rörelse, med hjälp av en </a:t>
            </a:r>
            <a:r>
              <a:rPr lang="sv-SE" sz="1700" b="1" dirty="0"/>
              <a:t>interaktiv modell</a:t>
            </a:r>
            <a:r>
              <a:rPr lang="sv-SE" sz="1700" dirty="0"/>
              <a:t>.</a:t>
            </a:r>
          </a:p>
          <a:p>
            <a:pPr marL="0" indent="0">
              <a:buNone/>
            </a:pPr>
            <a:endParaRPr lang="sv-SE" sz="1700" dirty="0"/>
          </a:p>
          <a:p>
            <a:pPr marL="0" indent="0">
              <a:buNone/>
            </a:pPr>
            <a:endParaRPr lang="sv-SE" sz="1700" dirty="0"/>
          </a:p>
        </p:txBody>
      </p:sp>
      <p:sp>
        <p:nvSpPr>
          <p:cNvPr id="9" name="textruta 8">
            <a:extLst>
              <a:ext uri="{FF2B5EF4-FFF2-40B4-BE49-F238E27FC236}">
                <a16:creationId xmlns:a16="http://schemas.microsoft.com/office/drawing/2014/main" id="{AE00BBC4-7E77-455C-84F9-B6BD1B7759C5}"/>
              </a:ext>
            </a:extLst>
          </p:cNvPr>
          <p:cNvSpPr txBox="1"/>
          <p:nvPr/>
        </p:nvSpPr>
        <p:spPr>
          <a:xfrm>
            <a:off x="44609" y="25681"/>
            <a:ext cx="769763" cy="461665"/>
          </a:xfrm>
          <a:prstGeom prst="rect">
            <a:avLst/>
          </a:prstGeom>
          <a:noFill/>
        </p:spPr>
        <p:txBody>
          <a:bodyPr wrap="none" rtlCol="0">
            <a:spAutoFit/>
          </a:bodyPr>
          <a:lstStyle/>
          <a:p>
            <a:r>
              <a:rPr lang="sv-SE" sz="2400" dirty="0"/>
              <a:t>1/16</a:t>
            </a:r>
          </a:p>
        </p:txBody>
      </p:sp>
    </p:spTree>
    <p:extLst>
      <p:ext uri="{BB962C8B-B14F-4D97-AF65-F5344CB8AC3E}">
        <p14:creationId xmlns:p14="http://schemas.microsoft.com/office/powerpoint/2010/main" val="2929905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3AC9DA-76A9-4F30-A40F-59201012B45B}"/>
              </a:ext>
            </a:extLst>
          </p:cNvPr>
          <p:cNvSpPr>
            <a:spLocks noGrp="1"/>
          </p:cNvSpPr>
          <p:nvPr>
            <p:ph type="title"/>
          </p:nvPr>
        </p:nvSpPr>
        <p:spPr/>
        <p:txBody>
          <a:bodyPr/>
          <a:lstStyle/>
          <a:p>
            <a:pPr algn="ctr"/>
            <a:r>
              <a:rPr lang="sv-SE" b="1" dirty="0"/>
              <a:t>Det slösaktiga naturliga urvalet</a:t>
            </a:r>
          </a:p>
        </p:txBody>
      </p:sp>
      <p:sp>
        <p:nvSpPr>
          <p:cNvPr id="3" name="Platshållare för innehåll 2">
            <a:extLst>
              <a:ext uri="{FF2B5EF4-FFF2-40B4-BE49-F238E27FC236}">
                <a16:creationId xmlns:a16="http://schemas.microsoft.com/office/drawing/2014/main" id="{3350B86C-3A61-4E70-ACD1-B84BEBF1AB54}"/>
              </a:ext>
            </a:extLst>
          </p:cNvPr>
          <p:cNvSpPr>
            <a:spLocks noGrp="1"/>
          </p:cNvSpPr>
          <p:nvPr>
            <p:ph idx="1"/>
          </p:nvPr>
        </p:nvSpPr>
        <p:spPr>
          <a:xfrm>
            <a:off x="838200" y="1782082"/>
            <a:ext cx="10451841" cy="4351338"/>
          </a:xfrm>
        </p:spPr>
        <p:txBody>
          <a:bodyPr>
            <a:normAutofit fontScale="62500" lnSpcReduction="20000"/>
          </a:bodyPr>
          <a:lstStyle/>
          <a:p>
            <a:pPr marL="0" indent="0">
              <a:buNone/>
            </a:pPr>
            <a:r>
              <a:rPr lang="sv-SE" dirty="0"/>
              <a:t>Evolution via naturligt urval är extremt</a:t>
            </a:r>
            <a:r>
              <a:rPr lang="sv-SE" b="1" dirty="0"/>
              <a:t> SLÖSAKTIG!</a:t>
            </a:r>
          </a:p>
          <a:p>
            <a:pPr marL="0" indent="0">
              <a:buNone/>
            </a:pPr>
            <a:endParaRPr lang="sv-SE" dirty="0"/>
          </a:p>
          <a:p>
            <a:pPr marL="0" indent="0">
              <a:buNone/>
            </a:pPr>
            <a:r>
              <a:rPr lang="sv-SE" dirty="0"/>
              <a:t>Detta är nyckeln:</a:t>
            </a:r>
            <a:r>
              <a:rPr lang="sv-SE" b="1" dirty="0"/>
              <a:t> Naturligt urval köper anpassning till ett väldigt högt pris!</a:t>
            </a:r>
          </a:p>
          <a:p>
            <a:pPr marL="0" indent="0">
              <a:buNone/>
            </a:pPr>
            <a:endParaRPr lang="sv-SE" dirty="0"/>
          </a:p>
          <a:p>
            <a:pPr marL="0" indent="0">
              <a:buNone/>
            </a:pPr>
            <a:r>
              <a:rPr lang="sv-SE" dirty="0"/>
              <a:t>Varför är det dyrt?</a:t>
            </a:r>
          </a:p>
          <a:p>
            <a:pPr marL="0" indent="0">
              <a:buNone/>
            </a:pPr>
            <a:endParaRPr lang="sv-SE" dirty="0"/>
          </a:p>
          <a:p>
            <a:pPr marL="0" indent="0">
              <a:buNone/>
            </a:pPr>
            <a:r>
              <a:rPr lang="sv-SE" dirty="0"/>
              <a:t>Jo, för om man slumpmässigt ändrar ett komplext maskineri, så är nästan alla förändringar </a:t>
            </a:r>
            <a:r>
              <a:rPr lang="sv-SE" b="1" dirty="0"/>
              <a:t>försämringar</a:t>
            </a:r>
            <a:r>
              <a:rPr lang="sv-SE" dirty="0"/>
              <a:t>.</a:t>
            </a:r>
          </a:p>
          <a:p>
            <a:pPr marL="0" indent="0">
              <a:buNone/>
            </a:pPr>
            <a:endParaRPr lang="sv-SE" dirty="0"/>
          </a:p>
          <a:p>
            <a:pPr marL="0" indent="0">
              <a:buNone/>
            </a:pPr>
            <a:r>
              <a:rPr lang="sv-SE" dirty="0"/>
              <a:t>Det enda sättet att komma runt detta är antingen via </a:t>
            </a:r>
            <a:r>
              <a:rPr lang="sv-SE" b="1" dirty="0"/>
              <a:t>intelligens </a:t>
            </a:r>
            <a:r>
              <a:rPr lang="sv-SE" dirty="0"/>
              <a:t>eller </a:t>
            </a:r>
            <a:r>
              <a:rPr lang="sv-SE" b="1" dirty="0"/>
              <a:t>en väldig massa försök</a:t>
            </a:r>
            <a:r>
              <a:rPr lang="sv-SE" dirty="0"/>
              <a:t>. </a:t>
            </a:r>
          </a:p>
          <a:p>
            <a:pPr marL="0" indent="0">
              <a:buNone/>
            </a:pPr>
            <a:endParaRPr lang="sv-SE" dirty="0"/>
          </a:p>
          <a:p>
            <a:pPr marL="0" indent="0">
              <a:buNone/>
            </a:pPr>
            <a:r>
              <a:rPr lang="sv-SE" dirty="0"/>
              <a:t>Men hur uppstår intelligens? Jo, via naturligt urval. </a:t>
            </a:r>
          </a:p>
          <a:p>
            <a:pPr marL="0" indent="0">
              <a:buNone/>
            </a:pPr>
            <a:endParaRPr lang="sv-SE" dirty="0"/>
          </a:p>
          <a:p>
            <a:pPr marL="0" indent="0">
              <a:buNone/>
            </a:pPr>
            <a:r>
              <a:rPr lang="sv-SE" dirty="0"/>
              <a:t>Slösaktigheten må ligga i det förflutna, men den finns alltid där.</a:t>
            </a:r>
          </a:p>
          <a:p>
            <a:pPr marL="0" indent="0">
              <a:buNone/>
            </a:pPr>
            <a:endParaRPr lang="sv-SE" dirty="0"/>
          </a:p>
        </p:txBody>
      </p:sp>
      <p:sp>
        <p:nvSpPr>
          <p:cNvPr id="4" name="textruta 3">
            <a:extLst>
              <a:ext uri="{FF2B5EF4-FFF2-40B4-BE49-F238E27FC236}">
                <a16:creationId xmlns:a16="http://schemas.microsoft.com/office/drawing/2014/main" id="{25DA6411-15A3-49F8-96DA-9DAAD6D878F2}"/>
              </a:ext>
            </a:extLst>
          </p:cNvPr>
          <p:cNvSpPr txBox="1"/>
          <p:nvPr/>
        </p:nvSpPr>
        <p:spPr>
          <a:xfrm>
            <a:off x="44609" y="25681"/>
            <a:ext cx="769763" cy="461665"/>
          </a:xfrm>
          <a:prstGeom prst="rect">
            <a:avLst/>
          </a:prstGeom>
          <a:noFill/>
        </p:spPr>
        <p:txBody>
          <a:bodyPr wrap="none" rtlCol="0">
            <a:spAutoFit/>
          </a:bodyPr>
          <a:lstStyle/>
          <a:p>
            <a:r>
              <a:rPr lang="sv-SE" sz="2400" dirty="0"/>
              <a:t>2/16</a:t>
            </a:r>
          </a:p>
        </p:txBody>
      </p:sp>
    </p:spTree>
    <p:extLst>
      <p:ext uri="{BB962C8B-B14F-4D97-AF65-F5344CB8AC3E}">
        <p14:creationId xmlns:p14="http://schemas.microsoft.com/office/powerpoint/2010/main" val="1912245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tshållare för innehåll 4">
            <a:extLst>
              <a:ext uri="{FF2B5EF4-FFF2-40B4-BE49-F238E27FC236}">
                <a16:creationId xmlns:a16="http://schemas.microsoft.com/office/drawing/2014/main" id="{EEA070B2-071D-4D02-9D1B-B2F33C1C5D09}"/>
              </a:ext>
            </a:extLst>
          </p:cNvPr>
          <p:cNvPicPr>
            <a:picLocks noGrp="1" noChangeAspect="1"/>
          </p:cNvPicPr>
          <p:nvPr>
            <p:ph idx="1"/>
          </p:nvPr>
        </p:nvPicPr>
        <p:blipFill rotWithShape="1">
          <a:blip r:embed="rId2"/>
          <a:srcRect l="11110" r="806"/>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25" name="Freeform: Shape 24">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A0B08C6D-5E13-4994-9DC5-E9D053DEE924}"/>
              </a:ext>
            </a:extLst>
          </p:cNvPr>
          <p:cNvSpPr>
            <a:spLocks noGrp="1"/>
          </p:cNvSpPr>
          <p:nvPr>
            <p:ph type="title"/>
          </p:nvPr>
        </p:nvSpPr>
        <p:spPr>
          <a:xfrm>
            <a:off x="371094" y="1161288"/>
            <a:ext cx="3438144" cy="1125728"/>
          </a:xfrm>
        </p:spPr>
        <p:txBody>
          <a:bodyPr vert="horz" lIns="91440" tIns="45720" rIns="91440" bIns="45720" rtlCol="0" anchor="b">
            <a:normAutofit/>
          </a:bodyPr>
          <a:lstStyle/>
          <a:p>
            <a:r>
              <a:rPr lang="en-US" sz="2400"/>
              <a:t>En apa vid en skrivmaskin är en gammal metafor för slumpmässighet</a:t>
            </a:r>
          </a:p>
        </p:txBody>
      </p:sp>
      <p:sp>
        <p:nvSpPr>
          <p:cNvPr id="29" name="Rectangle 28">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Platshållare för innehåll 2">
            <a:extLst>
              <a:ext uri="{FF2B5EF4-FFF2-40B4-BE49-F238E27FC236}">
                <a16:creationId xmlns:a16="http://schemas.microsoft.com/office/drawing/2014/main" id="{F7A05681-55D1-44F7-A008-C20DAFF78E0C}"/>
              </a:ext>
            </a:extLst>
          </p:cNvPr>
          <p:cNvSpPr txBox="1">
            <a:spLocks/>
          </p:cNvSpPr>
          <p:nvPr/>
        </p:nvSpPr>
        <p:spPr>
          <a:xfrm>
            <a:off x="371094" y="2718054"/>
            <a:ext cx="3438906" cy="320725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700" dirty="0" err="1"/>
              <a:t>Hur</a:t>
            </a:r>
            <a:r>
              <a:rPr lang="en-US" sz="1700" dirty="0"/>
              <a:t> </a:t>
            </a:r>
            <a:r>
              <a:rPr lang="en-US" sz="1700" dirty="0" err="1"/>
              <a:t>länge</a:t>
            </a:r>
            <a:r>
              <a:rPr lang="en-US" sz="1700" dirty="0"/>
              <a:t> </a:t>
            </a:r>
            <a:r>
              <a:rPr lang="en-US" sz="1700" dirty="0" err="1"/>
              <a:t>skulle</a:t>
            </a:r>
            <a:r>
              <a:rPr lang="en-US" sz="1700" dirty="0"/>
              <a:t> </a:t>
            </a:r>
            <a:r>
              <a:rPr lang="en-US" sz="1700" dirty="0" err="1"/>
              <a:t>en</a:t>
            </a:r>
            <a:r>
              <a:rPr lang="en-US" sz="1700" dirty="0"/>
              <a:t> </a:t>
            </a:r>
            <a:r>
              <a:rPr lang="en-US" sz="1700" dirty="0" err="1"/>
              <a:t>genomsnittlig</a:t>
            </a:r>
            <a:r>
              <a:rPr lang="en-US" sz="1700" dirty="0"/>
              <a:t> </a:t>
            </a:r>
            <a:r>
              <a:rPr lang="en-US" sz="1700" dirty="0" err="1"/>
              <a:t>schimpans</a:t>
            </a:r>
            <a:r>
              <a:rPr lang="en-US" sz="1700" dirty="0"/>
              <a:t> </a:t>
            </a:r>
            <a:r>
              <a:rPr lang="en-US" sz="1700" dirty="0" err="1"/>
              <a:t>behöva</a:t>
            </a:r>
            <a:r>
              <a:rPr lang="en-US" sz="1700" dirty="0"/>
              <a:t> </a:t>
            </a:r>
            <a:r>
              <a:rPr lang="en-US" sz="1700" dirty="0" err="1"/>
              <a:t>hamra</a:t>
            </a:r>
            <a:r>
              <a:rPr lang="en-US" sz="1700" dirty="0"/>
              <a:t> </a:t>
            </a:r>
            <a:r>
              <a:rPr lang="en-US" sz="1700" dirty="0" err="1"/>
              <a:t>på</a:t>
            </a:r>
            <a:r>
              <a:rPr lang="en-US" sz="1700" dirty="0"/>
              <a:t> </a:t>
            </a:r>
            <a:r>
              <a:rPr lang="en-US" sz="1700" dirty="0" err="1"/>
              <a:t>en</a:t>
            </a:r>
            <a:r>
              <a:rPr lang="en-US" sz="1700" dirty="0"/>
              <a:t> </a:t>
            </a:r>
            <a:r>
              <a:rPr lang="en-US" sz="1700" dirty="0" err="1"/>
              <a:t>skrivmaskin</a:t>
            </a:r>
            <a:r>
              <a:rPr lang="en-US" sz="1700" dirty="0"/>
              <a:t> </a:t>
            </a:r>
            <a:r>
              <a:rPr lang="en-US" sz="1700" dirty="0" err="1"/>
              <a:t>för</a:t>
            </a:r>
            <a:r>
              <a:rPr lang="en-US" sz="1700" dirty="0"/>
              <a:t> </a:t>
            </a:r>
            <a:r>
              <a:rPr lang="en-US" sz="1700" dirty="0" err="1"/>
              <a:t>att</a:t>
            </a:r>
            <a:r>
              <a:rPr lang="en-US" sz="1700" dirty="0"/>
              <a:t> </a:t>
            </a:r>
            <a:r>
              <a:rPr lang="en-US" sz="1700" dirty="0" err="1"/>
              <a:t>råka</a:t>
            </a:r>
            <a:r>
              <a:rPr lang="en-US" sz="1700" dirty="0"/>
              <a:t> </a:t>
            </a:r>
            <a:r>
              <a:rPr lang="en-US" sz="1700" dirty="0" err="1"/>
              <a:t>framställa</a:t>
            </a:r>
            <a:r>
              <a:rPr lang="en-US" sz="1700" dirty="0"/>
              <a:t> </a:t>
            </a:r>
            <a:r>
              <a:rPr lang="en-US" sz="1700" dirty="0" err="1"/>
              <a:t>Shakespeares</a:t>
            </a:r>
            <a:r>
              <a:rPr lang="en-US" sz="1700" dirty="0"/>
              <a:t> </a:t>
            </a:r>
            <a:r>
              <a:rPr lang="en-US" sz="1700" dirty="0" err="1"/>
              <a:t>samlade</a:t>
            </a:r>
            <a:r>
              <a:rPr lang="en-US" sz="1700" dirty="0"/>
              <a:t> </a:t>
            </a:r>
            <a:r>
              <a:rPr lang="en-US" sz="1700" dirty="0" err="1"/>
              <a:t>verk</a:t>
            </a:r>
            <a:r>
              <a:rPr lang="en-US" sz="1700" dirty="0"/>
              <a:t>?</a:t>
            </a:r>
          </a:p>
          <a:p>
            <a:pPr marL="0"/>
            <a:endParaRPr lang="en-US" sz="1700" dirty="0"/>
          </a:p>
          <a:p>
            <a:pPr marL="0" indent="0">
              <a:buNone/>
            </a:pPr>
            <a:r>
              <a:rPr lang="en-US" sz="1700" b="1" dirty="0" err="1"/>
              <a:t>Löjligt</a:t>
            </a:r>
            <a:r>
              <a:rPr lang="en-US" sz="1700" b="1" dirty="0"/>
              <a:t> </a:t>
            </a:r>
            <a:r>
              <a:rPr lang="en-US" sz="1700" b="1" dirty="0" err="1"/>
              <a:t>länge</a:t>
            </a:r>
            <a:endParaRPr lang="en-US" sz="1700" b="1" dirty="0"/>
          </a:p>
          <a:p>
            <a:pPr marL="0"/>
            <a:endParaRPr lang="en-US" sz="1700" dirty="0"/>
          </a:p>
          <a:p>
            <a:pPr marL="0" indent="0">
              <a:buNone/>
            </a:pPr>
            <a:r>
              <a:rPr lang="en-US" sz="1700" dirty="0" err="1"/>
              <a:t>Faktum</a:t>
            </a:r>
            <a:r>
              <a:rPr lang="en-US" sz="1700" dirty="0"/>
              <a:t> </a:t>
            </a:r>
            <a:r>
              <a:rPr lang="en-US" sz="1700" dirty="0" err="1"/>
              <a:t>är</a:t>
            </a:r>
            <a:r>
              <a:rPr lang="en-US" sz="1700" dirty="0"/>
              <a:t> </a:t>
            </a:r>
            <a:r>
              <a:rPr lang="en-US" sz="1700" dirty="0" err="1"/>
              <a:t>att</a:t>
            </a:r>
            <a:r>
              <a:rPr lang="en-US" sz="1700" dirty="0"/>
              <a:t> vi </a:t>
            </a:r>
            <a:r>
              <a:rPr lang="en-US" sz="1700" dirty="0" err="1"/>
              <a:t>skulle</a:t>
            </a:r>
            <a:r>
              <a:rPr lang="en-US" sz="1700" dirty="0"/>
              <a:t> </a:t>
            </a:r>
            <a:r>
              <a:rPr lang="en-US" sz="1700" dirty="0" err="1"/>
              <a:t>få</a:t>
            </a:r>
            <a:r>
              <a:rPr lang="en-US" sz="1700" dirty="0"/>
              <a:t> </a:t>
            </a:r>
            <a:r>
              <a:rPr lang="en-US" sz="1700" dirty="0" err="1"/>
              <a:t>vänta</a:t>
            </a:r>
            <a:r>
              <a:rPr lang="en-US" sz="1700" dirty="0"/>
              <a:t> </a:t>
            </a:r>
            <a:r>
              <a:rPr lang="en-US" sz="1700" dirty="0" err="1"/>
              <a:t>löjligt</a:t>
            </a:r>
            <a:r>
              <a:rPr lang="en-US" sz="1700" dirty="0"/>
              <a:t> </a:t>
            </a:r>
            <a:r>
              <a:rPr lang="en-US" sz="1700" dirty="0" err="1"/>
              <a:t>länge</a:t>
            </a:r>
            <a:r>
              <a:rPr lang="en-US" sz="1700" dirty="0"/>
              <a:t> </a:t>
            </a:r>
            <a:r>
              <a:rPr lang="en-US" sz="1700" b="1" dirty="0"/>
              <a:t>bara </a:t>
            </a:r>
            <a:r>
              <a:rPr lang="en-US" sz="1700" b="1" dirty="0" err="1"/>
              <a:t>på</a:t>
            </a:r>
            <a:r>
              <a:rPr lang="en-US" sz="1700" b="1" dirty="0"/>
              <a:t> </a:t>
            </a:r>
            <a:r>
              <a:rPr lang="en-US" sz="1700" b="1" dirty="0" err="1"/>
              <a:t>en</a:t>
            </a:r>
            <a:r>
              <a:rPr lang="en-US" sz="1700" b="1" dirty="0"/>
              <a:t> </a:t>
            </a:r>
            <a:r>
              <a:rPr lang="en-US" sz="1700" b="1" dirty="0" err="1"/>
              <a:t>enda</a:t>
            </a:r>
            <a:r>
              <a:rPr lang="en-US" sz="1700" b="1" dirty="0"/>
              <a:t> </a:t>
            </a:r>
            <a:r>
              <a:rPr lang="en-US" sz="1700" b="1" dirty="0" err="1"/>
              <a:t>mening</a:t>
            </a:r>
            <a:r>
              <a:rPr lang="en-US" sz="1700" dirty="0"/>
              <a:t>. </a:t>
            </a:r>
          </a:p>
        </p:txBody>
      </p:sp>
      <p:sp>
        <p:nvSpPr>
          <p:cNvPr id="10" name="textruta 9">
            <a:extLst>
              <a:ext uri="{FF2B5EF4-FFF2-40B4-BE49-F238E27FC236}">
                <a16:creationId xmlns:a16="http://schemas.microsoft.com/office/drawing/2014/main" id="{8809FF7B-6420-4A43-A605-B1235C8A58D2}"/>
              </a:ext>
            </a:extLst>
          </p:cNvPr>
          <p:cNvSpPr txBox="1"/>
          <p:nvPr/>
        </p:nvSpPr>
        <p:spPr>
          <a:xfrm>
            <a:off x="44609" y="25681"/>
            <a:ext cx="769763" cy="461665"/>
          </a:xfrm>
          <a:prstGeom prst="rect">
            <a:avLst/>
          </a:prstGeom>
          <a:noFill/>
        </p:spPr>
        <p:txBody>
          <a:bodyPr wrap="none" rtlCol="0">
            <a:spAutoFit/>
          </a:bodyPr>
          <a:lstStyle/>
          <a:p>
            <a:r>
              <a:rPr lang="sv-SE" sz="2400" dirty="0"/>
              <a:t>3/16</a:t>
            </a:r>
          </a:p>
        </p:txBody>
      </p:sp>
    </p:spTree>
    <p:extLst>
      <p:ext uri="{BB962C8B-B14F-4D97-AF65-F5344CB8AC3E}">
        <p14:creationId xmlns:p14="http://schemas.microsoft.com/office/powerpoint/2010/main" val="733978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F5DBF991-F8CD-4AE4-8B0D-81313A679630}"/>
              </a:ext>
            </a:extLst>
          </p:cNvPr>
          <p:cNvSpPr>
            <a:spLocks noGrp="1"/>
          </p:cNvSpPr>
          <p:nvPr>
            <p:ph idx="1"/>
          </p:nvPr>
        </p:nvSpPr>
        <p:spPr>
          <a:xfrm>
            <a:off x="935182" y="1253331"/>
            <a:ext cx="10515600" cy="4351338"/>
          </a:xfrm>
        </p:spPr>
        <p:txBody>
          <a:bodyPr>
            <a:normAutofit fontScale="92500"/>
          </a:bodyPr>
          <a:lstStyle/>
          <a:p>
            <a:pPr marL="0" indent="0">
              <a:buNone/>
            </a:pPr>
            <a:r>
              <a:rPr lang="sv-SE" dirty="0"/>
              <a:t>Men säg att vi tar en mening. </a:t>
            </a:r>
          </a:p>
          <a:p>
            <a:pPr marL="0" indent="0">
              <a:buNone/>
            </a:pPr>
            <a:r>
              <a:rPr lang="sv-SE" dirty="0"/>
              <a:t>Varför inte, efter Richard Dawkins: </a:t>
            </a:r>
            <a:r>
              <a:rPr lang="sv-SE" b="1" dirty="0"/>
              <a:t>”METHINKS IT IS LIKE A WEASEL”</a:t>
            </a:r>
          </a:p>
          <a:p>
            <a:pPr marL="0" indent="0">
              <a:buNone/>
            </a:pPr>
            <a:r>
              <a:rPr lang="sv-SE" dirty="0"/>
              <a:t> </a:t>
            </a:r>
          </a:p>
          <a:p>
            <a:pPr marL="0" indent="0">
              <a:buNone/>
            </a:pPr>
            <a:r>
              <a:rPr lang="sv-SE" dirty="0"/>
              <a:t>Så låter vi apan framställa N sekvenser av tecken av den längder.</a:t>
            </a:r>
          </a:p>
          <a:p>
            <a:pPr marL="0" indent="0">
              <a:buNone/>
            </a:pPr>
            <a:endParaRPr lang="sv-SE" dirty="0"/>
          </a:p>
          <a:p>
            <a:pPr marL="514350" indent="-514350">
              <a:buAutoNum type="arabicParenR"/>
            </a:pPr>
            <a:r>
              <a:rPr lang="sv-SE" dirty="0"/>
              <a:t>Vi ser vilken som överensstämmer bäst med texten vi söker.</a:t>
            </a:r>
          </a:p>
          <a:p>
            <a:pPr marL="514350" indent="-514350">
              <a:buAutoNum type="arabicParenR"/>
            </a:pPr>
            <a:r>
              <a:rPr lang="sv-SE" dirty="0"/>
              <a:t>Vi framställer N kopior av den bästa kandidaten.</a:t>
            </a:r>
          </a:p>
          <a:p>
            <a:pPr marL="514350" indent="-514350">
              <a:buAutoNum type="arabicParenR"/>
            </a:pPr>
            <a:r>
              <a:rPr lang="sv-SE" dirty="0"/>
              <a:t>Vi låter apan slumpmässigt ändra ett fåtal tecken här och där i dessa.</a:t>
            </a:r>
          </a:p>
          <a:p>
            <a:pPr marL="514350" indent="-514350">
              <a:buAutoNum type="arabicParenR"/>
            </a:pPr>
            <a:r>
              <a:rPr lang="sv-SE" dirty="0"/>
              <a:t>Vi upprepar från #1 till dess att vi hittar det vi söker.</a:t>
            </a:r>
          </a:p>
          <a:p>
            <a:pPr marL="514350" indent="-514350">
              <a:buAutoNum type="arabicParenR"/>
            </a:pPr>
            <a:endParaRPr lang="sv-SE" dirty="0"/>
          </a:p>
        </p:txBody>
      </p:sp>
      <p:sp>
        <p:nvSpPr>
          <p:cNvPr id="4" name="textruta 3">
            <a:extLst>
              <a:ext uri="{FF2B5EF4-FFF2-40B4-BE49-F238E27FC236}">
                <a16:creationId xmlns:a16="http://schemas.microsoft.com/office/drawing/2014/main" id="{068E604D-BD3C-49D1-92E5-98C512DD38E2}"/>
              </a:ext>
            </a:extLst>
          </p:cNvPr>
          <p:cNvSpPr txBox="1"/>
          <p:nvPr/>
        </p:nvSpPr>
        <p:spPr>
          <a:xfrm>
            <a:off x="44609" y="25681"/>
            <a:ext cx="769763" cy="461665"/>
          </a:xfrm>
          <a:prstGeom prst="rect">
            <a:avLst/>
          </a:prstGeom>
          <a:noFill/>
        </p:spPr>
        <p:txBody>
          <a:bodyPr wrap="none" rtlCol="0">
            <a:spAutoFit/>
          </a:bodyPr>
          <a:lstStyle/>
          <a:p>
            <a:r>
              <a:rPr lang="sv-SE" sz="2400" dirty="0"/>
              <a:t>4/16</a:t>
            </a:r>
          </a:p>
        </p:txBody>
      </p:sp>
    </p:spTree>
    <p:extLst>
      <p:ext uri="{BB962C8B-B14F-4D97-AF65-F5344CB8AC3E}">
        <p14:creationId xmlns:p14="http://schemas.microsoft.com/office/powerpoint/2010/main" val="1859279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681058-1CDB-4073-8A79-DEBA36029008}"/>
              </a:ext>
            </a:extLst>
          </p:cNvPr>
          <p:cNvSpPr>
            <a:spLocks noGrp="1"/>
          </p:cNvSpPr>
          <p:nvPr>
            <p:ph type="title"/>
          </p:nvPr>
        </p:nvSpPr>
        <p:spPr/>
        <p:txBody>
          <a:bodyPr/>
          <a:lstStyle/>
          <a:p>
            <a:pPr algn="ctr"/>
            <a:r>
              <a:rPr lang="sv-SE" dirty="0"/>
              <a:t>Simulerad apa</a:t>
            </a:r>
          </a:p>
        </p:txBody>
      </p:sp>
      <p:sp>
        <p:nvSpPr>
          <p:cNvPr id="3" name="Platshållare för innehåll 2">
            <a:extLst>
              <a:ext uri="{FF2B5EF4-FFF2-40B4-BE49-F238E27FC236}">
                <a16:creationId xmlns:a16="http://schemas.microsoft.com/office/drawing/2014/main" id="{03CFC6C6-F5FB-477D-B14E-32020EF4652B}"/>
              </a:ext>
            </a:extLst>
          </p:cNvPr>
          <p:cNvSpPr>
            <a:spLocks noGrp="1"/>
          </p:cNvSpPr>
          <p:nvPr>
            <p:ph idx="1"/>
          </p:nvPr>
        </p:nvSpPr>
        <p:spPr>
          <a:xfrm>
            <a:off x="782216" y="1645233"/>
            <a:ext cx="5313784" cy="4351338"/>
          </a:xfrm>
        </p:spPr>
        <p:txBody>
          <a:bodyPr/>
          <a:lstStyle/>
          <a:p>
            <a:pPr marL="0" indent="0">
              <a:buNone/>
            </a:pPr>
            <a:r>
              <a:rPr lang="sv-SE" dirty="0"/>
              <a:t>Dyrt och etiskt tveksamt att använda riktiga schimpanser!</a:t>
            </a:r>
          </a:p>
          <a:p>
            <a:pPr marL="0" indent="0">
              <a:buNone/>
            </a:pPr>
            <a:endParaRPr lang="sv-SE" dirty="0"/>
          </a:p>
          <a:p>
            <a:pPr marL="0" indent="0">
              <a:buNone/>
            </a:pPr>
            <a:r>
              <a:rPr lang="sv-SE" dirty="0"/>
              <a:t>Låt oss istället simulera dem.</a:t>
            </a:r>
          </a:p>
          <a:p>
            <a:pPr marL="0" indent="0">
              <a:buNone/>
            </a:pPr>
            <a:endParaRPr lang="sv-SE" dirty="0"/>
          </a:p>
          <a:p>
            <a:pPr marL="0" indent="0">
              <a:buNone/>
            </a:pPr>
            <a:r>
              <a:rPr lang="sv-SE" dirty="0"/>
              <a:t>Trots allt – som skrivmaskinister är de ganska lätta att simulera!</a:t>
            </a:r>
          </a:p>
          <a:p>
            <a:pPr marL="0" indent="0">
              <a:buNone/>
            </a:pPr>
            <a:endParaRPr lang="sv-SE" dirty="0"/>
          </a:p>
          <a:p>
            <a:pPr marL="0" indent="0">
              <a:buNone/>
            </a:pPr>
            <a:r>
              <a:rPr lang="sv-SE" dirty="0"/>
              <a:t>Så då har vi råd med slöseriet!</a:t>
            </a:r>
          </a:p>
        </p:txBody>
      </p:sp>
      <p:pic>
        <p:nvPicPr>
          <p:cNvPr id="4" name="Bildobjekt 3">
            <a:extLst>
              <a:ext uri="{FF2B5EF4-FFF2-40B4-BE49-F238E27FC236}">
                <a16:creationId xmlns:a16="http://schemas.microsoft.com/office/drawing/2014/main" id="{C86B5247-E6C4-4F03-B1BB-D7AEA8296A60}"/>
              </a:ext>
            </a:extLst>
          </p:cNvPr>
          <p:cNvPicPr>
            <a:picLocks noChangeAspect="1"/>
          </p:cNvPicPr>
          <p:nvPr/>
        </p:nvPicPr>
        <p:blipFill>
          <a:blip r:embed="rId2"/>
          <a:stretch>
            <a:fillRect/>
          </a:stretch>
        </p:blipFill>
        <p:spPr>
          <a:xfrm>
            <a:off x="5873314" y="1453092"/>
            <a:ext cx="5782482" cy="4934639"/>
          </a:xfrm>
          <a:prstGeom prst="rect">
            <a:avLst/>
          </a:prstGeom>
        </p:spPr>
      </p:pic>
      <p:sp>
        <p:nvSpPr>
          <p:cNvPr id="5" name="textruta 4">
            <a:extLst>
              <a:ext uri="{FF2B5EF4-FFF2-40B4-BE49-F238E27FC236}">
                <a16:creationId xmlns:a16="http://schemas.microsoft.com/office/drawing/2014/main" id="{B4138DEA-441F-4893-930C-2D0DC3AA8827}"/>
              </a:ext>
            </a:extLst>
          </p:cNvPr>
          <p:cNvSpPr txBox="1"/>
          <p:nvPr/>
        </p:nvSpPr>
        <p:spPr>
          <a:xfrm>
            <a:off x="44609" y="25681"/>
            <a:ext cx="769763" cy="461665"/>
          </a:xfrm>
          <a:prstGeom prst="rect">
            <a:avLst/>
          </a:prstGeom>
          <a:noFill/>
        </p:spPr>
        <p:txBody>
          <a:bodyPr wrap="none" rtlCol="0">
            <a:spAutoFit/>
          </a:bodyPr>
          <a:lstStyle/>
          <a:p>
            <a:r>
              <a:rPr lang="sv-SE" sz="2400" dirty="0"/>
              <a:t>5/16</a:t>
            </a:r>
          </a:p>
        </p:txBody>
      </p:sp>
    </p:spTree>
    <p:extLst>
      <p:ext uri="{BB962C8B-B14F-4D97-AF65-F5344CB8AC3E}">
        <p14:creationId xmlns:p14="http://schemas.microsoft.com/office/powerpoint/2010/main" val="2613387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5A4B706-D771-4A6C-8D5B-78F61A84861E}"/>
              </a:ext>
            </a:extLst>
          </p:cNvPr>
          <p:cNvSpPr>
            <a:spLocks noGrp="1"/>
          </p:cNvSpPr>
          <p:nvPr>
            <p:ph idx="1"/>
          </p:nvPr>
        </p:nvSpPr>
        <p:spPr>
          <a:xfrm>
            <a:off x="887479" y="1130243"/>
            <a:ext cx="10515600" cy="4351338"/>
          </a:xfrm>
        </p:spPr>
        <p:txBody>
          <a:bodyPr/>
          <a:lstStyle/>
          <a:p>
            <a:pPr marL="0" indent="0">
              <a:buNone/>
            </a:pPr>
            <a:r>
              <a:rPr lang="sv-SE" dirty="0"/>
              <a:t>Vad händer om vi:</a:t>
            </a:r>
          </a:p>
          <a:p>
            <a:pPr marL="0" indent="0">
              <a:buNone/>
            </a:pPr>
            <a:endParaRPr lang="sv-SE" dirty="0"/>
          </a:p>
          <a:p>
            <a:r>
              <a:rPr lang="sv-SE" dirty="0"/>
              <a:t>Ändrar storleken på populationen</a:t>
            </a:r>
          </a:p>
          <a:p>
            <a:r>
              <a:rPr lang="sv-SE" dirty="0"/>
              <a:t>Ändrar mutationstakten</a:t>
            </a:r>
          </a:p>
          <a:p>
            <a:pPr marL="0" indent="0">
              <a:buNone/>
            </a:pPr>
            <a:endParaRPr lang="sv-SE" dirty="0"/>
          </a:p>
        </p:txBody>
      </p:sp>
      <p:sp>
        <p:nvSpPr>
          <p:cNvPr id="4" name="textruta 3">
            <a:extLst>
              <a:ext uri="{FF2B5EF4-FFF2-40B4-BE49-F238E27FC236}">
                <a16:creationId xmlns:a16="http://schemas.microsoft.com/office/drawing/2014/main" id="{6AA81522-AB6B-42AD-9F27-C0C9AE8C9DE4}"/>
              </a:ext>
            </a:extLst>
          </p:cNvPr>
          <p:cNvSpPr txBox="1"/>
          <p:nvPr/>
        </p:nvSpPr>
        <p:spPr>
          <a:xfrm>
            <a:off x="44609" y="25681"/>
            <a:ext cx="769763" cy="461665"/>
          </a:xfrm>
          <a:prstGeom prst="rect">
            <a:avLst/>
          </a:prstGeom>
          <a:noFill/>
        </p:spPr>
        <p:txBody>
          <a:bodyPr wrap="none" rtlCol="0">
            <a:spAutoFit/>
          </a:bodyPr>
          <a:lstStyle/>
          <a:p>
            <a:r>
              <a:rPr lang="sv-SE" sz="2400" dirty="0"/>
              <a:t>6/16</a:t>
            </a:r>
          </a:p>
        </p:txBody>
      </p:sp>
    </p:spTree>
    <p:extLst>
      <p:ext uri="{BB962C8B-B14F-4D97-AF65-F5344CB8AC3E}">
        <p14:creationId xmlns:p14="http://schemas.microsoft.com/office/powerpoint/2010/main" val="233104604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532</TotalTime>
  <Words>1541</Words>
  <Application>Microsoft Office PowerPoint</Application>
  <PresentationFormat>Bredbild</PresentationFormat>
  <Paragraphs>224</Paragraphs>
  <Slides>20</Slides>
  <Notes>0</Notes>
  <HiddenSlides>0</HiddenSlides>
  <MMClips>3</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20</vt:i4>
      </vt:variant>
    </vt:vector>
  </HeadingPairs>
  <TitlesOfParts>
    <vt:vector size="25" baseType="lpstr">
      <vt:lpstr>Arial</vt:lpstr>
      <vt:lpstr>Calibri</vt:lpstr>
      <vt:lpstr>Calibri Light</vt:lpstr>
      <vt:lpstr>LMRoman12-Regular</vt:lpstr>
      <vt:lpstr>Office-tema</vt:lpstr>
      <vt:lpstr>Grundläggande Darwinism Principerna i rörelse</vt:lpstr>
      <vt:lpstr>Föreläsningens lärandemål</vt:lpstr>
      <vt:lpstr>Litteratur</vt:lpstr>
      <vt:lpstr>En backventil för uppfinningar</vt:lpstr>
      <vt:lpstr>Det slösaktiga naturliga urvalet</vt:lpstr>
      <vt:lpstr>En apa vid en skrivmaskin är en gammal metafor för slumpmässighet</vt:lpstr>
      <vt:lpstr>PowerPoint-presentation</vt:lpstr>
      <vt:lpstr>Simulerad apa</vt:lpstr>
      <vt:lpstr>PowerPoint-presentation</vt:lpstr>
      <vt:lpstr>Ändra populationsstorleken</vt:lpstr>
      <vt:lpstr>Ändra mutationstakten</vt:lpstr>
      <vt:lpstr>PowerPoint-presentation</vt:lpstr>
      <vt:lpstr>PowerPoint-presentation</vt:lpstr>
      <vt:lpstr>PowerPoint-presentation</vt:lpstr>
      <vt:lpstr>Artificiellt Liv</vt:lpstr>
      <vt:lpstr>PowerPoint-presentation</vt:lpstr>
      <vt:lpstr>PowerPoint-presentation</vt:lpstr>
      <vt:lpstr>PowerPoint-presentation</vt:lpstr>
      <vt:lpstr>PowerPoint-presentation</vt:lpstr>
      <vt:lpstr>Summering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Grundläggande Darwinism Darwinism in action</dc:title>
  <dc:creator>Claes Andersson</dc:creator>
  <cp:lastModifiedBy>Claes Andersson</cp:lastModifiedBy>
  <cp:revision>33</cp:revision>
  <dcterms:created xsi:type="dcterms:W3CDTF">2020-12-13T14:09:11Z</dcterms:created>
  <dcterms:modified xsi:type="dcterms:W3CDTF">2021-01-19T11:52:08Z</dcterms:modified>
</cp:coreProperties>
</file>