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5" r:id="rId6"/>
    <p:sldId id="268" r:id="rId7"/>
    <p:sldId id="266" r:id="rId8"/>
    <p:sldId id="269" r:id="rId9"/>
    <p:sldId id="270" r:id="rId10"/>
    <p:sldId id="271" r:id="rId11"/>
    <p:sldId id="273" r:id="rId12"/>
    <p:sldId id="276" r:id="rId13"/>
    <p:sldId id="272" r:id="rId14"/>
    <p:sldId id="274" r:id="rId15"/>
    <p:sldId id="275" r:id="rId16"/>
    <p:sldId id="264" r:id="rId17"/>
  </p:sldIdLst>
  <p:sldSz cx="12192000" cy="6858000"/>
  <p:notesSz cx="6797675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5C67AB-C312-48CB-AC30-1AE72DBDD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5866B10-1963-4179-9A6F-E2AE53150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D60C8D-B9D2-4132-8633-E2084941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DEB699E-B14A-41D2-AD79-695A0495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C53FF2-47B4-4D4D-943A-276CF8EF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96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7E240-0893-4E66-99B4-EC791C91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F8FA5E7-5814-48B4-9E90-737D6BDB8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9CB2967-0126-4B1F-BD33-37D4F83D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B8B36D2-4D68-42D1-A836-1D44FC05E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47673B1-F5E4-4F7B-A799-B20BCB17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6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5C6E83C-E400-4DFF-AB1C-E76F7D1C7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39483D4-9DFE-455B-B5D1-BB0421902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9D3538-A16C-46F6-9FE8-C2213385E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16C8F20-1098-4836-B0DE-7610B848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2B5EE6-77F0-41AC-AB71-7784AE48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800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82CE8E-5FA8-41AD-9600-630A5625C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22DB97-4804-4B40-A06B-91C7CE858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760D2E-1DA2-4BE1-8C8E-EB4A7430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5B4B7A-1623-4984-AE3D-672B2E1F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3F9915-6459-4970-B965-C2F9878E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72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F84640-3AFF-4153-A289-8B3C4862E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BE0D31-AD2A-447E-9499-4AD4512C2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8DD1B1-4626-42A3-AFE8-1A823174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6A6C24A-E982-4F21-B78E-4431EADE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DA2D69-0046-4DDB-8A92-53F90422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8692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BE0E66-CF95-4704-B11C-7F123B52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974AC77-5E25-4E36-ACFB-D430C7CA7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65A27D-AB78-4813-8BE9-0F45F14D0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6A845DE-6586-4744-B160-19A8AC0D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544DB42-694E-49A8-879D-1DF84BE4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46BCD6-2AF4-482E-892A-156E6ECCD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12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698BA4-EF23-4353-A2C6-260762E3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CCC616-18D2-4126-A3A9-79C03A378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3CB720D-C9BB-43D4-8667-E71F8A1EE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16ABFF0-0E10-4BA8-8771-D84971340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1C69F9-6B16-48DA-9F46-3638952B6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5D606A8-A2BF-4D35-87AF-C271F395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1A44C85-351A-4BCD-8C01-14ED9240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5F6D9AD-7C9B-4492-9D77-E115974D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53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F9019-3B43-4422-B26E-34FFE07BF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7004F8C-DC73-4BEF-8298-2866CABA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7AC35C2-4F46-44D5-9F94-ED675DB58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E0326D-03BF-43B8-842D-C1D0A294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804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F79F3DD-00AA-44C0-A456-6F1808DF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D6D369C-82AE-4298-B71F-E3E15E02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454D71-5DB0-4E01-8440-733FEB3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367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623BC-3F6E-4C4E-B2D3-73FA305C3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BA79DF-CFA4-431F-837D-3B56851F9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68A103-067A-405B-B27C-3A0F539D8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773937A-D180-4F67-B6BC-786D2B7E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586AE0-C2FE-4B5F-AD06-CF41AD26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6CFC9D-44BF-4BC3-AB77-59ED8C887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18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B116FC-0BD1-47E1-BA0E-1D805E520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168B5BC-876A-4E03-A1BE-1CE13E727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8E4338-1D06-47F6-B84D-9F1CD35E1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153CA5-7274-4622-8E8E-9846A78F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4CEA22-3526-4FBD-BA23-DD16EDB6D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0303BC-8B42-4262-BC0C-14ABB830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0748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3047249-6761-43AB-8B43-54383195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FA545-A54B-4FEB-8692-4A73F264F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05E60B-85A0-4FF8-921B-ABC1DAAFF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EB85-EBB9-491C-B1A1-DC55263B7D78}" type="datetimeFigureOut">
              <a:rPr lang="sv-SE" smtClean="0"/>
              <a:t>2021-01-26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EAE361-F00B-4D10-A255-7F454AE4A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ECE8A3-B240-4BAC-A6C3-025E14C5A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EDB12-7CD2-4FF6-B525-4552F25DDE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23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laeand@chalmers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72D352-94D2-4FBC-83D0-671C8DC6B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7409"/>
            <a:ext cx="9144000" cy="2478553"/>
          </a:xfrm>
        </p:spPr>
        <p:txBody>
          <a:bodyPr>
            <a:normAutofit fontScale="90000"/>
          </a:bodyPr>
          <a:lstStyle/>
          <a:p>
            <a:r>
              <a:rPr lang="sv-SE" sz="4000" u="sng" dirty="0"/>
              <a:t>Självorganisation, komplexitet och </a:t>
            </a:r>
            <a:r>
              <a:rPr lang="sv-SE" sz="4000" u="sng" dirty="0" err="1"/>
              <a:t>emergens</a:t>
            </a:r>
            <a:br>
              <a:rPr lang="sv-SE" dirty="0"/>
            </a:br>
            <a:r>
              <a:rPr lang="sv-SE" dirty="0" err="1"/>
              <a:t>Emergens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8C6EE1E-6BA2-4459-B434-416F9315D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90987"/>
          </a:xfrm>
        </p:spPr>
        <p:txBody>
          <a:bodyPr>
            <a:normAutofit fontScale="62500" lnSpcReduction="20000"/>
          </a:bodyPr>
          <a:lstStyle/>
          <a:p>
            <a:r>
              <a:rPr lang="sv-SE" sz="3100" u="sng" dirty="0"/>
              <a:t>Tisdag 26/1 </a:t>
            </a:r>
            <a:r>
              <a:rPr lang="sv-SE" sz="3100" b="1" u="sng" dirty="0"/>
              <a:t>13:15-14:00</a:t>
            </a:r>
          </a:p>
          <a:p>
            <a:endParaRPr lang="sv-SE" sz="3100" b="1" dirty="0"/>
          </a:p>
          <a:p>
            <a:r>
              <a:rPr lang="sv-SE" sz="3100" b="1" dirty="0"/>
              <a:t>SEE075</a:t>
            </a:r>
            <a:r>
              <a:rPr lang="sv-SE" sz="3100" dirty="0"/>
              <a:t> – Evolution och självorganisation i biologiska system, 5 </a:t>
            </a:r>
            <a:r>
              <a:rPr lang="sv-SE" sz="3100" dirty="0" err="1"/>
              <a:t>hp</a:t>
            </a:r>
            <a:endParaRPr lang="sv-SE" sz="3100" dirty="0"/>
          </a:p>
          <a:p>
            <a:r>
              <a:rPr lang="sv-SE" sz="3100" dirty="0"/>
              <a:t>LP3, 2021 – Globala System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Claes Andersson, Fysisk Resursteori, Chalmers tekniska högskola, </a:t>
            </a:r>
            <a:r>
              <a:rPr lang="sv-SE" dirty="0">
                <a:hlinkClick r:id="rId2"/>
              </a:rPr>
              <a:t>claeand@chalmers.se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35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0AFF7CD-45AF-4E59-9ADA-0D09B4FDF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sz="5400" b="1"/>
              <a:t>Affordances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BA7691-8552-43C1-8EE8-8F5A4446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5596"/>
            <a:ext cx="10515600" cy="3418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När man </a:t>
            </a:r>
            <a:r>
              <a:rPr lang="sv-SE" i="1" dirty="0"/>
              <a:t>sätter ihop </a:t>
            </a:r>
            <a:r>
              <a:rPr lang="sv-SE" dirty="0"/>
              <a:t>delar, så </a:t>
            </a:r>
            <a:r>
              <a:rPr lang="sv-SE" i="1" dirty="0"/>
              <a:t>rör sig delarna därefter tillsammans.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Detta må vara i ett geometriskt rum, ett konceptuellt rum, socialt rum, symboliskt rum, och så vidare.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Denna nya helhet interagerar utåt </a:t>
            </a:r>
            <a:r>
              <a:rPr lang="sv-SE" i="1" dirty="0"/>
              <a:t>på andra sätt än beståndsdelarna gör</a:t>
            </a:r>
            <a:r>
              <a:rPr lang="sv-SE" dirty="0"/>
              <a:t> – just eftersom de nu sitter ihop.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CB67766-827F-455E-B1D8-46DF31F07A20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7/11</a:t>
            </a:r>
          </a:p>
        </p:txBody>
      </p:sp>
    </p:spTree>
    <p:extLst>
      <p:ext uri="{BB962C8B-B14F-4D97-AF65-F5344CB8AC3E}">
        <p14:creationId xmlns:p14="http://schemas.microsoft.com/office/powerpoint/2010/main" val="368118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C81DC285-B134-4787-976D-C6988DA46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03" b="1339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49D5BD-381C-4248-8390-18FF67E1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36" y="4089281"/>
            <a:ext cx="11145328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dirty="0"/>
              <a:t>Hur interagerar en helhet med andra saker då? </a:t>
            </a:r>
          </a:p>
          <a:p>
            <a:pPr marL="0" indent="0">
              <a:buNone/>
            </a:pPr>
            <a:r>
              <a:rPr lang="sv-SE" sz="2000" dirty="0"/>
              <a:t>Det finns en </a:t>
            </a:r>
            <a:r>
              <a:rPr lang="sv-SE" sz="2000" b="1" dirty="0"/>
              <a:t>ouppräknelig mängd potentiella egenskaper</a:t>
            </a:r>
            <a:r>
              <a:rPr lang="sv-SE" sz="2000" dirty="0"/>
              <a:t> hos alla helheter. </a:t>
            </a:r>
          </a:p>
          <a:p>
            <a:pPr marL="0" indent="0">
              <a:buNone/>
            </a:pPr>
            <a:r>
              <a:rPr lang="sv-SE" sz="2000" dirty="0"/>
              <a:t>Dess </a:t>
            </a:r>
            <a:r>
              <a:rPr lang="sv-SE" sz="2000" b="1" dirty="0"/>
              <a:t>”affordances”</a:t>
            </a:r>
            <a:r>
              <a:rPr lang="sv-SE" sz="2000" dirty="0"/>
              <a:t> kan ses som molnet av potentiella sätt på vilka en sak kan interagera med andra saker.</a:t>
            </a:r>
          </a:p>
          <a:p>
            <a:pPr marL="0" indent="0">
              <a:buNone/>
            </a:pPr>
            <a:r>
              <a:rPr lang="sv-SE" sz="2000" b="1" dirty="0"/>
              <a:t>Vissa av dessa interaktioner är relevanta</a:t>
            </a:r>
            <a:r>
              <a:rPr lang="sv-SE" sz="2000" dirty="0"/>
              <a:t>, exempelvis för att de är återkommande, eller för att de fyller någon slags roll eller funktion.</a:t>
            </a:r>
          </a:p>
          <a:p>
            <a:pPr marL="0" indent="0">
              <a:buNone/>
            </a:pPr>
            <a:r>
              <a:rPr lang="sv-SE" sz="2000" b="1" dirty="0"/>
              <a:t>Dessa</a:t>
            </a:r>
            <a:r>
              <a:rPr lang="sv-SE" sz="2000" dirty="0"/>
              <a:t> upphöjer vi till egenskaper.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905CA08-78F5-4ABE-A2E1-DAD509093B02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9/11</a:t>
            </a:r>
          </a:p>
        </p:txBody>
      </p:sp>
    </p:spTree>
    <p:extLst>
      <p:ext uri="{BB962C8B-B14F-4D97-AF65-F5344CB8AC3E}">
        <p14:creationId xmlns:p14="http://schemas.microsoft.com/office/powerpoint/2010/main" val="3420394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10208E-065C-4D3D-A089-6A207F24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929" y="365124"/>
            <a:ext cx="4977078" cy="1325563"/>
          </a:xfrm>
        </p:spPr>
        <p:txBody>
          <a:bodyPr>
            <a:normAutofit fontScale="90000"/>
          </a:bodyPr>
          <a:lstStyle/>
          <a:p>
            <a:r>
              <a:rPr lang="sv-SE" dirty="0"/>
              <a:t>Vilka egenskaper hade Edisons fonograf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A3D3CB-5E43-4C48-B3D8-D3945D46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68807" cy="4351338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dirty="0"/>
              <a:t>1. Letter writing, and all kinds of dictation without the aid of a stenographer.</a:t>
            </a:r>
          </a:p>
          <a:p>
            <a:pPr fontAlgn="base"/>
            <a:r>
              <a:rPr lang="en-US" dirty="0"/>
              <a:t>2. Photographic books, which will speak to blind people without effort on their part.</a:t>
            </a:r>
          </a:p>
          <a:p>
            <a:pPr fontAlgn="base"/>
            <a:r>
              <a:rPr lang="en-US" dirty="0"/>
              <a:t>3. The teaching of elocution.</a:t>
            </a:r>
          </a:p>
          <a:p>
            <a:pPr fontAlgn="base"/>
            <a:r>
              <a:rPr lang="en-US" dirty="0"/>
              <a:t>4. Music-the phonograph will undoubtedly be liberally devoted to music.</a:t>
            </a:r>
          </a:p>
          <a:p>
            <a:pPr fontAlgn="base"/>
            <a:r>
              <a:rPr lang="en-US" dirty="0"/>
              <a:t>5. The family record; preserving the sayings, the voices, and the last words of the dying members of the family, as of great men.</a:t>
            </a:r>
          </a:p>
          <a:p>
            <a:pPr fontAlgn="base"/>
            <a:r>
              <a:rPr lang="en-US" dirty="0"/>
              <a:t>6. Music boxes, toys, etc. – A doll which may speak, sing, cry or laugh may be promised our children for the Christmas holidays ensuing.</a:t>
            </a:r>
          </a:p>
          <a:p>
            <a:pPr fontAlgn="base"/>
            <a:r>
              <a:rPr lang="en-US" dirty="0"/>
              <a:t>7. Clocks, that should announce in speech the hour of the day, call you to lunch, send your lover home at ten, etc.</a:t>
            </a:r>
          </a:p>
          <a:p>
            <a:pPr fontAlgn="base"/>
            <a:r>
              <a:rPr lang="en-US" dirty="0"/>
              <a:t>8. The preservation of language by reproduction of our </a:t>
            </a:r>
            <a:r>
              <a:rPr lang="en-US" dirty="0" err="1"/>
              <a:t>Washingtons</a:t>
            </a:r>
            <a:r>
              <a:rPr lang="en-US" dirty="0"/>
              <a:t>, our Lincolns, our </a:t>
            </a:r>
            <a:r>
              <a:rPr lang="en-US" dirty="0" err="1"/>
              <a:t>Gladstones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9. Educational purposes; such as preserving the instructions of a teacher so that the pupil can refer to them at any moment; or learn spelling lessons.</a:t>
            </a:r>
          </a:p>
          <a:p>
            <a:pPr fontAlgn="base"/>
            <a:r>
              <a:rPr lang="en-US" dirty="0"/>
              <a:t>10. The perfection or advancement of the telephone’s art by the phonograph, making that instrument an auxiliary in the transmission of permanent records.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F4CB1F1-487C-4F35-8490-212E82DA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691" y="3492253"/>
            <a:ext cx="1908472" cy="243930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7D369585-A234-4FBB-B4B5-B4EB5CE1FDEE}"/>
              </a:ext>
            </a:extLst>
          </p:cNvPr>
          <p:cNvSpPr/>
          <p:nvPr/>
        </p:nvSpPr>
        <p:spPr>
          <a:xfrm>
            <a:off x="6763406" y="718870"/>
            <a:ext cx="49031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/>
              <a:t>Thomas Alva Edison nedtecknade en lista på tänkbara egenskaper. Inte helt utan framgång.</a:t>
            </a:r>
          </a:p>
          <a:p>
            <a:endParaRPr lang="sv-SE" sz="1600" dirty="0"/>
          </a:p>
          <a:p>
            <a:r>
              <a:rPr lang="sv-SE" sz="1600" dirty="0"/>
              <a:t>I verkligheten var det dock inte bara en massa existerande behov som fylldes. Fonografen </a:t>
            </a:r>
            <a:r>
              <a:rPr lang="sv-SE" sz="1600" b="1" dirty="0"/>
              <a:t>skapade möjligheter</a:t>
            </a:r>
            <a:r>
              <a:rPr lang="sv-SE" sz="1600" dirty="0"/>
              <a:t> och därmed nya behov.</a:t>
            </a:r>
          </a:p>
          <a:p>
            <a:endParaRPr lang="sv-SE" sz="1600" dirty="0"/>
          </a:p>
          <a:p>
            <a:r>
              <a:rPr lang="sv-SE" sz="1600" dirty="0"/>
              <a:t>Den förfinades och varianter specialiserades i en hel kaskad av emergens som alltjämt pågår.</a:t>
            </a:r>
          </a:p>
        </p:txBody>
      </p:sp>
    </p:spTree>
    <p:extLst>
      <p:ext uri="{BB962C8B-B14F-4D97-AF65-F5344CB8AC3E}">
        <p14:creationId xmlns:p14="http://schemas.microsoft.com/office/powerpoint/2010/main" val="428416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29DEB49-2E33-4D4F-A0A9-000795A61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0" r="16195" b="-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B3E5D9-98B2-423B-B30C-892650399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392" y="677025"/>
            <a:ext cx="5304400" cy="558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Egenskaper existerar alltså inte bara sådär…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Det som existerar är interaktioner.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Vi </a:t>
            </a:r>
            <a:r>
              <a:rPr lang="sv-SE" sz="1800" b="1" dirty="0"/>
              <a:t>attribuerar</a:t>
            </a:r>
            <a:r>
              <a:rPr lang="sv-SE" sz="1800" dirty="0"/>
              <a:t> egenskaper till saker för att kunna minnas och mentalt använda särskilt viktiga och återkommande interaktionsmönster.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De beror lika mycket på vad som finns i omvärlden som på själva objektet som vi tillskriver egenskapen.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För att </a:t>
            </a:r>
            <a:r>
              <a:rPr lang="sv-SE" sz="1800" i="1" dirty="0"/>
              <a:t>kunna</a:t>
            </a:r>
            <a:r>
              <a:rPr lang="sv-SE" sz="1800" dirty="0"/>
              <a:t> attribuera egenskaper till ett objekt så måste vi </a:t>
            </a:r>
            <a:r>
              <a:rPr lang="sv-SE" sz="1800" i="1" dirty="0"/>
              <a:t>upptäcka</a:t>
            </a:r>
            <a:r>
              <a:rPr lang="sv-SE" sz="1800" dirty="0"/>
              <a:t> egenskaperna. 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b="1" dirty="0"/>
              <a:t>Vi måste testa. </a:t>
            </a:r>
          </a:p>
          <a:p>
            <a:pPr marL="0" indent="0">
              <a:buNone/>
            </a:pPr>
            <a:endParaRPr lang="sv-SE" sz="1800" b="1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8E412C-339F-4B92-A8B6-7A4BB02842C6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8/11</a:t>
            </a:r>
          </a:p>
        </p:txBody>
      </p:sp>
    </p:spTree>
    <p:extLst>
      <p:ext uri="{BB962C8B-B14F-4D97-AF65-F5344CB8AC3E}">
        <p14:creationId xmlns:p14="http://schemas.microsoft.com/office/powerpoint/2010/main" val="1186831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BF4AAC-AD46-4F8D-BDB2-F6AF2A43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400" dirty="0"/>
              <a:t>En stol kan till exempel </a:t>
            </a:r>
            <a:r>
              <a:rPr lang="sv-SE" sz="1400" b="1" dirty="0"/>
              <a:t>sittas i </a:t>
            </a:r>
            <a:r>
              <a:rPr lang="sv-SE" sz="1400" dirty="0"/>
              <a:t>som sagt.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Den egenskapen är så viktig att vi till och med säger att stolen </a:t>
            </a:r>
            <a:r>
              <a:rPr lang="sv-SE" sz="1400" b="1" dirty="0"/>
              <a:t>finns till </a:t>
            </a:r>
            <a:r>
              <a:rPr lang="sv-SE" sz="1400" dirty="0"/>
              <a:t>just för att vi skall sitta i den.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Stolar är så enkla att vi mentalt kan testa oss fram till en sammansatt lösning som troligen har eftersökta emergenta egenskaper.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b="1" dirty="0"/>
              <a:t>Detta upplever vi som kreativitet</a:t>
            </a:r>
            <a:r>
              <a:rPr lang="sv-SE" sz="1400" dirty="0"/>
              <a:t>: Vi behöver något att sitta på, så vi designar någonting som har den egenskapen.</a:t>
            </a: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Men stolen har såklart många andra egenskaper </a:t>
            </a:r>
            <a:r>
              <a:rPr lang="sv-SE" sz="1400" i="1" dirty="0"/>
              <a:t>också</a:t>
            </a:r>
            <a:r>
              <a:rPr lang="sv-SE" sz="1400" dirty="0"/>
              <a:t> – egenskaper som vi nog sällan attribuerar till den.</a:t>
            </a:r>
          </a:p>
          <a:p>
            <a:pPr marL="0" indent="0">
              <a:buNone/>
            </a:pPr>
            <a:endParaRPr lang="sv-SE" sz="1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41E705A-A312-4846-A3A8-02A749B19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59" r="822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49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11D4FEE-DF01-4705-9631-6CF92AF332D6}"/>
              </a:ext>
            </a:extLst>
          </p:cNvPr>
          <p:cNvSpPr txBox="1"/>
          <p:nvPr/>
        </p:nvSpPr>
        <p:spPr>
          <a:xfrm>
            <a:off x="44609" y="25681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10/11</a:t>
            </a:r>
          </a:p>
        </p:txBody>
      </p:sp>
    </p:spTree>
    <p:extLst>
      <p:ext uri="{BB962C8B-B14F-4D97-AF65-F5344CB8AC3E}">
        <p14:creationId xmlns:p14="http://schemas.microsoft.com/office/powerpoint/2010/main" val="165855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99084E-4D46-491E-AD9A-3B84792F0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sv-SE" sz="3600" dirty="0"/>
              <a:t>Förvåning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290AE68-C6E1-42E7-9D38-D90296E88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94" b="117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467A81-388F-4870-AEB7-F4BB0CDEE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6884" y="3752850"/>
            <a:ext cx="8612512" cy="28204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1800" b="1" dirty="0"/>
              <a:t>Förvåning förknippas ofta med emergens </a:t>
            </a:r>
            <a:r>
              <a:rPr lang="sv-SE" sz="1800" dirty="0"/>
              <a:t>– därav dess mystiska metafysiska övertoner</a:t>
            </a:r>
          </a:p>
          <a:p>
            <a:pPr marL="0" indent="0">
              <a:buNone/>
            </a:pPr>
            <a:r>
              <a:rPr lang="sv-SE" sz="1800" dirty="0"/>
              <a:t>Emergenta egenskaper går ofta bortom vad vi kan föreställa oss när vi ser på delarna.</a:t>
            </a:r>
          </a:p>
          <a:p>
            <a:pPr marL="0" indent="0">
              <a:buNone/>
            </a:pPr>
            <a:r>
              <a:rPr lang="sv-SE" sz="1800" dirty="0"/>
              <a:t>Denna effekt av förvåning är särskilt stark i komplexa dynamiska system.</a:t>
            </a:r>
          </a:p>
          <a:p>
            <a:pPr marL="0" indent="0">
              <a:buNone/>
            </a:pPr>
            <a:r>
              <a:rPr lang="sv-SE" sz="1800" dirty="0"/>
              <a:t>Tänk till exempel på termiten och termitstacken… </a:t>
            </a:r>
          </a:p>
          <a:p>
            <a:pPr marL="0" indent="0">
              <a:buNone/>
            </a:pPr>
            <a:r>
              <a:rPr lang="sv-SE" sz="1800" dirty="0"/>
              <a:t>Den kausala kopplingen mellan termit och stack går via en </a:t>
            </a:r>
            <a:r>
              <a:rPr lang="sv-SE" sz="1800" i="1" dirty="0"/>
              <a:t>massivt parallell</a:t>
            </a:r>
            <a:r>
              <a:rPr lang="sv-SE" sz="1800" dirty="0"/>
              <a:t> och </a:t>
            </a:r>
            <a:r>
              <a:rPr lang="sv-SE" sz="1800" i="1" dirty="0"/>
              <a:t>mycket icke-linjär</a:t>
            </a:r>
            <a:r>
              <a:rPr lang="sv-SE" sz="1800" dirty="0"/>
              <a:t> dynamik där termiter interagerar med varandra via sin omgivning.</a:t>
            </a:r>
          </a:p>
          <a:p>
            <a:pPr marL="0" indent="0">
              <a:buNone/>
            </a:pPr>
            <a:r>
              <a:rPr lang="sv-SE" sz="1800" dirty="0"/>
              <a:t>Vi är mentalt </a:t>
            </a:r>
            <a:r>
              <a:rPr lang="sv-SE" sz="1800" i="1" dirty="0"/>
              <a:t>usla</a:t>
            </a:r>
            <a:r>
              <a:rPr lang="sv-SE" sz="1800" dirty="0"/>
              <a:t> på att föreställa oss sådan dynamik – därav förvånar den oss. Detta lyfter fram emergens som ett särskilt viktigt koncept inom området komplexa system.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7B1E554-801A-4548-B28C-C57D66EBD07E}"/>
              </a:ext>
            </a:extLst>
          </p:cNvPr>
          <p:cNvSpPr txBox="1"/>
          <p:nvPr/>
        </p:nvSpPr>
        <p:spPr>
          <a:xfrm>
            <a:off x="44609" y="2568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11/11</a:t>
            </a:r>
          </a:p>
        </p:txBody>
      </p:sp>
    </p:spTree>
    <p:extLst>
      <p:ext uri="{BB962C8B-B14F-4D97-AF65-F5344CB8AC3E}">
        <p14:creationId xmlns:p14="http://schemas.microsoft.com/office/powerpoint/2010/main" val="291078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40700A-4284-40B1-8DA6-C26BE17E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Summering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8E0FE1-B58C-48E3-9C26-41297EBC7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/>
              <a:t>Begreppet </a:t>
            </a:r>
            <a:r>
              <a:rPr lang="sv-SE" b="1" dirty="0"/>
              <a:t>emergens</a:t>
            </a:r>
            <a:r>
              <a:rPr lang="sv-SE" dirty="0"/>
              <a:t> handlar om anledningen till att det alls är värt att organisera saker. Vi är alltid ute efter något emergent.</a:t>
            </a:r>
          </a:p>
          <a:p>
            <a:r>
              <a:rPr lang="sv-SE" dirty="0"/>
              <a:t>Emergenta egenskaper </a:t>
            </a:r>
            <a:r>
              <a:rPr lang="sv-SE" b="1" dirty="0"/>
              <a:t>”dyker upp” </a:t>
            </a:r>
            <a:r>
              <a:rPr lang="sv-SE" dirty="0"/>
              <a:t>när man organiserar beståndsdelar.</a:t>
            </a:r>
          </a:p>
          <a:p>
            <a:r>
              <a:rPr lang="sv-SE" b="1" dirty="0"/>
              <a:t>”Affordances”</a:t>
            </a:r>
            <a:r>
              <a:rPr lang="sv-SE" dirty="0"/>
              <a:t> (”</a:t>
            </a:r>
            <a:r>
              <a:rPr lang="sv-SE" dirty="0" err="1"/>
              <a:t>tillåtanden</a:t>
            </a:r>
            <a:r>
              <a:rPr lang="sv-SE" dirty="0"/>
              <a:t>” kanske) är en tänkt mängd av alla möjliga funktioner som ett system kan ha. Vi märker dessa när system interagerar med varandra och kan då </a:t>
            </a:r>
            <a:r>
              <a:rPr lang="sv-SE" b="1" dirty="0"/>
              <a:t>attribuera</a:t>
            </a:r>
            <a:r>
              <a:rPr lang="sv-SE" dirty="0"/>
              <a:t> funktioner och egenskaper till systemet.</a:t>
            </a:r>
          </a:p>
          <a:p>
            <a:r>
              <a:rPr lang="sv-SE" b="1" dirty="0"/>
              <a:t>Emergenta</a:t>
            </a:r>
            <a:r>
              <a:rPr lang="sv-SE" dirty="0"/>
              <a:t> egenskaper skiljer sig från </a:t>
            </a:r>
            <a:r>
              <a:rPr lang="sv-SE" b="1" dirty="0"/>
              <a:t>resultanta</a:t>
            </a:r>
            <a:r>
              <a:rPr lang="sv-SE" dirty="0"/>
              <a:t> egenskaper, som bara kan adderas (till exempel massa eller volym) och som går igenom på alla organisationsnivåer (även om även de kanske är emergenta någonstans nedåt!).</a:t>
            </a:r>
          </a:p>
          <a:p>
            <a:r>
              <a:rPr lang="sv-SE" dirty="0"/>
              <a:t>För att hitta ett systems emergenta egenskaper måste vi </a:t>
            </a:r>
            <a:r>
              <a:rPr lang="sv-SE" b="1" dirty="0"/>
              <a:t>sätta ihop det</a:t>
            </a:r>
            <a:r>
              <a:rPr lang="sv-SE" dirty="0"/>
              <a:t>,</a:t>
            </a:r>
            <a:r>
              <a:rPr lang="sv-SE" b="1" dirty="0"/>
              <a:t> låta det interagera</a:t>
            </a:r>
            <a:r>
              <a:rPr lang="sv-SE" dirty="0"/>
              <a:t> och </a:t>
            </a:r>
            <a:r>
              <a:rPr lang="sv-SE" b="1" dirty="0"/>
              <a:t>se vad som händer</a:t>
            </a:r>
            <a:r>
              <a:rPr lang="sv-SE" dirty="0"/>
              <a:t>. Ibland räcker det med att vi föreställer oss systemet (simulerar det mentalt) – men det är också att sätta ihop det.</a:t>
            </a:r>
          </a:p>
        </p:txBody>
      </p:sp>
    </p:spTree>
    <p:extLst>
      <p:ext uri="{BB962C8B-B14F-4D97-AF65-F5344CB8AC3E}">
        <p14:creationId xmlns:p14="http://schemas.microsoft.com/office/powerpoint/2010/main" val="11862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01EE59-801B-4DC5-B344-B6874447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Föreläsningens lärandemål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4708B4-1F7E-4DF6-9F93-C6B686FA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Förståelse av och förmåga att redogöra för vad begreppet </a:t>
            </a:r>
            <a:r>
              <a:rPr lang="sv-SE" b="1" dirty="0"/>
              <a:t>emergens</a:t>
            </a:r>
            <a:r>
              <a:rPr lang="sv-SE" dirty="0"/>
              <a:t> betyder samt hur det är relevant för att förstå världen.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9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BA752-6C0B-4CEA-A3A3-C189EB7B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Litteratur: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4E7CB-567B-4B3A-80FA-29F9257A3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Artikel</a:t>
            </a:r>
            <a:r>
              <a:rPr lang="en-US" dirty="0"/>
              <a:t> av Phil Anderson (1972)</a:t>
            </a:r>
          </a:p>
          <a:p>
            <a:r>
              <a:rPr lang="en-US" dirty="0" err="1"/>
              <a:t>Artikel</a:t>
            </a:r>
            <a:r>
              <a:rPr lang="en-US" dirty="0"/>
              <a:t> av Mark </a:t>
            </a:r>
            <a:r>
              <a:rPr lang="en-US" dirty="0" err="1"/>
              <a:t>Bedau</a:t>
            </a:r>
            <a:r>
              <a:rPr lang="en-US" dirty="0"/>
              <a:t> (1997)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Anderson, P. W. (1972). More is different. </a:t>
            </a:r>
            <a:r>
              <a:rPr lang="en-US" sz="1600" i="1" dirty="0"/>
              <a:t>Science</a:t>
            </a:r>
            <a:r>
              <a:rPr lang="en-US" sz="1600" dirty="0"/>
              <a:t>, </a:t>
            </a:r>
            <a:r>
              <a:rPr lang="en-US" sz="1600" i="1" dirty="0"/>
              <a:t>177</a:t>
            </a:r>
            <a:r>
              <a:rPr lang="en-US" sz="1600" dirty="0"/>
              <a:t>(4047), 393–396. https://doi.org/10.1126/science.177.4047.393</a:t>
            </a:r>
          </a:p>
          <a:p>
            <a:pPr marL="0" indent="0">
              <a:buNone/>
            </a:pPr>
            <a:r>
              <a:rPr lang="en-US" sz="1600" dirty="0" err="1"/>
              <a:t>Bedau</a:t>
            </a:r>
            <a:r>
              <a:rPr lang="en-US" sz="1600" dirty="0"/>
              <a:t>, M. A. (1997). Weak emergence. </a:t>
            </a:r>
            <a:r>
              <a:rPr lang="en-US" sz="1600" i="1" dirty="0"/>
              <a:t>Philosophical Perspectives: Mind, Causation, and World</a:t>
            </a:r>
            <a:r>
              <a:rPr lang="en-US" sz="1600" dirty="0"/>
              <a:t>, </a:t>
            </a:r>
            <a:r>
              <a:rPr lang="en-US" sz="1600" i="1" dirty="0"/>
              <a:t>31</a:t>
            </a:r>
            <a:r>
              <a:rPr lang="en-US" sz="1600" dirty="0"/>
              <a:t>, 375–399. https://doi.org/10.1111/0029-4624.31.s11.17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90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DCE8AB-380C-4092-B10C-F8253F58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398030"/>
            <a:ext cx="5180245" cy="373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/>
              <a:t>Emergens är centralt i varje grundläggande förståelse av organisation. </a:t>
            </a:r>
          </a:p>
          <a:p>
            <a:pPr marL="0" indent="0">
              <a:buNone/>
            </a:pPr>
            <a:r>
              <a:rPr lang="sv-SE" sz="2000" b="1"/>
              <a:t>Det handlar om det faktum att organisation alls gör någon skillnad.</a:t>
            </a:r>
          </a:p>
          <a:p>
            <a:pPr marL="0" indent="0">
              <a:buNone/>
            </a:pPr>
            <a:endParaRPr lang="sv-SE" sz="200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A56724-E14D-4844-BDA9-A75114585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97" r="1" b="1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effectLst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126A9A1-D766-4681-8212-99CF3DD7A213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1/11</a:t>
            </a:r>
          </a:p>
        </p:txBody>
      </p:sp>
    </p:spTree>
    <p:extLst>
      <p:ext uri="{BB962C8B-B14F-4D97-AF65-F5344CB8AC3E}">
        <p14:creationId xmlns:p14="http://schemas.microsoft.com/office/powerpoint/2010/main" val="36312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7FB230-462B-42D6-99B4-56481B75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024" y="475815"/>
            <a:ext cx="9747521" cy="923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Sedan det Antika Grekland har det noterats att helheter ofta är </a:t>
            </a:r>
            <a:r>
              <a:rPr lang="sv-SE" i="1" dirty="0"/>
              <a:t>annorlunda</a:t>
            </a:r>
            <a:r>
              <a:rPr lang="sv-SE" dirty="0"/>
              <a:t> än sina delar.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2BC2ECCD-012D-4AAE-8184-9708B2A547DF}"/>
              </a:ext>
            </a:extLst>
          </p:cNvPr>
          <p:cNvGrpSpPr/>
          <p:nvPr/>
        </p:nvGrpSpPr>
        <p:grpSpPr>
          <a:xfrm>
            <a:off x="2106307" y="1603180"/>
            <a:ext cx="7781731" cy="2067213"/>
            <a:chOff x="786703" y="1360118"/>
            <a:chExt cx="7781731" cy="2067213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5E7526B-BD4B-4CDC-A629-385A2830E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2747" y="1360118"/>
              <a:ext cx="1695687" cy="2067213"/>
            </a:xfrm>
            <a:prstGeom prst="rect">
              <a:avLst/>
            </a:prstGeom>
          </p:spPr>
        </p:pic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3F030A1-5BED-4182-A2BA-0D0D13D164C8}"/>
                </a:ext>
              </a:extLst>
            </p:cNvPr>
            <p:cNvSpPr/>
            <p:nvPr/>
          </p:nvSpPr>
          <p:spPr>
            <a:xfrm>
              <a:off x="786703" y="1875126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i="1" dirty="0"/>
                <a:t>“... many things have a plurality of parts and are not merely a complete aggregate but instead some kind of a whole beyond its parts...” </a:t>
              </a:r>
              <a:r>
                <a:rPr lang="en-US" dirty="0"/>
                <a:t>(</a:t>
              </a:r>
              <a:r>
                <a:rPr lang="en-US" i="1" dirty="0"/>
                <a:t>Metaphysics</a:t>
              </a:r>
              <a:r>
                <a:rPr lang="en-US" dirty="0"/>
                <a:t>)</a:t>
              </a: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B9B9E96E-C3A6-4EE9-9550-6138482A5C0A}"/>
              </a:ext>
            </a:extLst>
          </p:cNvPr>
          <p:cNvGrpSpPr/>
          <p:nvPr/>
        </p:nvGrpSpPr>
        <p:grpSpPr>
          <a:xfrm>
            <a:off x="2106307" y="3900938"/>
            <a:ext cx="7686467" cy="2019582"/>
            <a:chOff x="2106307" y="3900938"/>
            <a:chExt cx="7686467" cy="2019582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0C37683C-4DF4-42AF-9F75-C27FCF521FB9}"/>
                </a:ext>
              </a:extLst>
            </p:cNvPr>
            <p:cNvSpPr/>
            <p:nvPr/>
          </p:nvSpPr>
          <p:spPr>
            <a:xfrm>
              <a:off x="2106307" y="4215899"/>
              <a:ext cx="6096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/>
                <a:t>Eller </a:t>
              </a:r>
              <a:r>
                <a:rPr lang="en-US" dirty="0" err="1"/>
                <a:t>som</a:t>
              </a:r>
              <a:r>
                <a:rPr lang="en-US" dirty="0"/>
                <a:t> Phil Anderson </a:t>
              </a:r>
              <a:r>
                <a:rPr lang="en-US" dirty="0" err="1"/>
                <a:t>uttryckte</a:t>
              </a:r>
              <a:r>
                <a:rPr lang="en-US" dirty="0"/>
                <a:t> det 1972:</a:t>
              </a:r>
            </a:p>
            <a:p>
              <a:endParaRPr lang="en-US" dirty="0"/>
            </a:p>
            <a:p>
              <a:r>
                <a:rPr lang="en-US" i="1" dirty="0"/>
                <a:t>“More is different.”</a:t>
              </a: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D0446978-727A-4A00-AFD8-78BFA971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7614" y="3900938"/>
              <a:ext cx="1505160" cy="2019582"/>
            </a:xfrm>
            <a:prstGeom prst="rect">
              <a:avLst/>
            </a:prstGeom>
          </p:spPr>
        </p:pic>
      </p:grpSp>
      <p:sp>
        <p:nvSpPr>
          <p:cNvPr id="10" name="textruta 9">
            <a:extLst>
              <a:ext uri="{FF2B5EF4-FFF2-40B4-BE49-F238E27FC236}">
                <a16:creationId xmlns:a16="http://schemas.microsoft.com/office/drawing/2014/main" id="{DF842DB1-D1F3-40E8-A4F9-B9415344F95E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2/11</a:t>
            </a:r>
          </a:p>
        </p:txBody>
      </p:sp>
    </p:spTree>
    <p:extLst>
      <p:ext uri="{BB962C8B-B14F-4D97-AF65-F5344CB8AC3E}">
        <p14:creationId xmlns:p14="http://schemas.microsoft.com/office/powerpoint/2010/main" val="867918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>
            <a:extLst>
              <a:ext uri="{FF2B5EF4-FFF2-40B4-BE49-F238E27FC236}">
                <a16:creationId xmlns:a16="http://schemas.microsoft.com/office/drawing/2014/main" id="{0D2E0B67-A389-480B-A4A1-C2A6F02D3D67}"/>
              </a:ext>
            </a:extLst>
          </p:cNvPr>
          <p:cNvGrpSpPr/>
          <p:nvPr/>
        </p:nvGrpSpPr>
        <p:grpSpPr>
          <a:xfrm>
            <a:off x="1536176" y="275806"/>
            <a:ext cx="9538928" cy="2048161"/>
            <a:chOff x="952223" y="267180"/>
            <a:chExt cx="9538928" cy="2048161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B88D395-F33E-4E18-B851-2A9C4B217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1148" y="267180"/>
              <a:ext cx="1810003" cy="2048161"/>
            </a:xfrm>
            <a:prstGeom prst="rect">
              <a:avLst/>
            </a:prstGeom>
          </p:spPr>
        </p:pic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160F2D45-0724-41BF-83E1-B9D4699213BC}"/>
                </a:ext>
              </a:extLst>
            </p:cNvPr>
            <p:cNvSpPr/>
            <p:nvPr/>
          </p:nvSpPr>
          <p:spPr>
            <a:xfrm>
              <a:off x="952223" y="813277"/>
              <a:ext cx="77289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George Henry Lewes namngav detta fenomen som </a:t>
              </a:r>
              <a:r>
                <a:rPr lang="sv-SE" b="1" dirty="0"/>
                <a:t>emergens</a:t>
              </a:r>
              <a:r>
                <a:rPr lang="sv-SE" dirty="0"/>
                <a:t> år 1875.</a:t>
              </a:r>
              <a:r>
                <a:rPr lang="sv-SE" baseline="30000" dirty="0"/>
                <a:t>1</a:t>
              </a:r>
            </a:p>
            <a:p>
              <a:endParaRPr lang="sv-SE" baseline="30000" dirty="0"/>
            </a:p>
            <a:p>
              <a:r>
                <a:rPr lang="sv-SE" dirty="0"/>
                <a:t>Han införde en distinktion mellan </a:t>
              </a:r>
              <a:r>
                <a:rPr lang="sv-SE" i="1" dirty="0"/>
                <a:t>resultanta</a:t>
              </a:r>
              <a:r>
                <a:rPr lang="sv-SE" dirty="0"/>
                <a:t> och </a:t>
              </a:r>
              <a:r>
                <a:rPr lang="sv-SE" i="1" dirty="0"/>
                <a:t>emergenta</a:t>
              </a:r>
              <a:r>
                <a:rPr lang="sv-SE" dirty="0"/>
                <a:t> egenskaper.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ECA1AF51-7FD2-4396-80F5-07F00CD13E08}"/>
              </a:ext>
            </a:extLst>
          </p:cNvPr>
          <p:cNvSpPr/>
          <p:nvPr/>
        </p:nvSpPr>
        <p:spPr>
          <a:xfrm>
            <a:off x="3804377" y="2921857"/>
            <a:ext cx="4136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Resultant</a:t>
            </a:r>
            <a:r>
              <a:rPr lang="sv-SE" dirty="0"/>
              <a:t>:	Stolens vikt</a:t>
            </a:r>
          </a:p>
          <a:p>
            <a:r>
              <a:rPr lang="sv-SE" b="1" dirty="0"/>
              <a:t>Emergent</a:t>
            </a:r>
            <a:r>
              <a:rPr lang="sv-SE" dirty="0"/>
              <a:t>:	Att man kan sitta i den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428966E-5C27-4B2F-87D0-3E9C1AE0F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7" r="1" b="1"/>
          <a:stretch/>
        </p:blipFill>
        <p:spPr>
          <a:xfrm>
            <a:off x="1285838" y="2921857"/>
            <a:ext cx="2341639" cy="2523254"/>
          </a:xfrm>
          <a:prstGeom prst="rect">
            <a:avLst/>
          </a:prstGeom>
          <a:effectLst/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128112E-AC15-4473-B7F9-46968D42EA86}"/>
              </a:ext>
            </a:extLst>
          </p:cNvPr>
          <p:cNvSpPr/>
          <p:nvPr/>
        </p:nvSpPr>
        <p:spPr>
          <a:xfrm>
            <a:off x="1018591" y="6043001"/>
            <a:ext cx="103966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050" dirty="0"/>
              <a:t>1) Detta är hans enda </a:t>
            </a:r>
            <a:r>
              <a:rPr lang="sv-SE" sz="1050" dirty="0" err="1"/>
              <a:t>claim</a:t>
            </a:r>
            <a:r>
              <a:rPr lang="sv-SE" sz="1050" dirty="0"/>
              <a:t>-to-</a:t>
            </a:r>
            <a:r>
              <a:rPr lang="sv-SE" sz="1050" dirty="0" err="1"/>
              <a:t>fame</a:t>
            </a:r>
            <a:r>
              <a:rPr lang="sv-SE" sz="1050" dirty="0"/>
              <a:t>, förutom att han levde i ett utomäktenskapligt förhållande med Mary Ann Evans – pseudonym för George Eliot – som var en mycket berömd författare och poet, vilket han egentligen är </a:t>
            </a:r>
            <a:r>
              <a:rPr lang="sv-SE" sz="1050" b="1" dirty="0"/>
              <a:t>mer</a:t>
            </a:r>
            <a:r>
              <a:rPr lang="sv-SE" sz="1050" dirty="0"/>
              <a:t> känd för.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5F4D9FC-548C-43B9-AC87-82A9246D98D7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3/11</a:t>
            </a:r>
          </a:p>
        </p:txBody>
      </p:sp>
    </p:spTree>
    <p:extLst>
      <p:ext uri="{BB962C8B-B14F-4D97-AF65-F5344CB8AC3E}">
        <p14:creationId xmlns:p14="http://schemas.microsoft.com/office/powerpoint/2010/main" val="14721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A71C262-111D-495B-8389-598BC4454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7804"/>
            <a:ext cx="10515600" cy="530942"/>
          </a:xfrm>
        </p:spPr>
        <p:txBody>
          <a:bodyPr/>
          <a:lstStyle/>
          <a:p>
            <a:pPr marL="0" indent="0" algn="ctr">
              <a:buNone/>
            </a:pPr>
            <a:r>
              <a:rPr lang="sv-SE" b="1" u="sng" dirty="0"/>
              <a:t>Fler enkla exempel: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AD9B48E7-BF95-42A0-8079-13307182FC3E}"/>
              </a:ext>
            </a:extLst>
          </p:cNvPr>
          <p:cNvGrpSpPr/>
          <p:nvPr/>
        </p:nvGrpSpPr>
        <p:grpSpPr>
          <a:xfrm>
            <a:off x="2022947" y="1307478"/>
            <a:ext cx="8402852" cy="1849493"/>
            <a:chOff x="2022947" y="1307478"/>
            <a:chExt cx="8402852" cy="1849493"/>
          </a:xfrm>
        </p:grpSpPr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4A4DE4E7-B3CF-4CFA-8ECE-895CFADA7F57}"/>
                </a:ext>
              </a:extLst>
            </p:cNvPr>
            <p:cNvSpPr/>
            <p:nvPr/>
          </p:nvSpPr>
          <p:spPr>
            <a:xfrm>
              <a:off x="2022947" y="1480741"/>
              <a:ext cx="422571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Vatten beter sig kvalitativt annorlunda än väte och syre enskilt. </a:t>
              </a:r>
            </a:p>
            <a:p>
              <a:endParaRPr lang="sv-SE" dirty="0"/>
            </a:p>
            <a:p>
              <a:r>
                <a:rPr lang="sv-SE" dirty="0"/>
                <a:t>Beståndsdelarnas egenskaper antyder inte vattnets egenskaper.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3557F6A-B4BC-4467-8192-77634B5F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6654" y="1355096"/>
              <a:ext cx="1869145" cy="180187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B9E4E72A-16A9-4D1F-995C-F405537A1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28142" y="1629530"/>
              <a:ext cx="1647670" cy="1377815"/>
            </a:xfrm>
            <a:prstGeom prst="rect">
              <a:avLst/>
            </a:prstGeom>
          </p:spPr>
        </p:pic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7ADE3161-7AED-4336-A1EC-B101DDBD8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21961" y="1307478"/>
              <a:ext cx="922587" cy="927615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58C47FD5-0ADD-4A11-B5C4-A6A84AB61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6833" y="2219405"/>
              <a:ext cx="1019547" cy="936267"/>
            </a:xfrm>
            <a:prstGeom prst="rect">
              <a:avLst/>
            </a:prstGeom>
          </p:spPr>
        </p:pic>
        <p:sp>
          <p:nvSpPr>
            <p:cNvPr id="14" name="Pil: höger 13">
              <a:extLst>
                <a:ext uri="{FF2B5EF4-FFF2-40B4-BE49-F238E27FC236}">
                  <a16:creationId xmlns:a16="http://schemas.microsoft.com/office/drawing/2014/main" id="{8B3157F5-4187-447D-A1D5-34CC048E0916}"/>
                </a:ext>
              </a:extLst>
            </p:cNvPr>
            <p:cNvSpPr/>
            <p:nvPr/>
          </p:nvSpPr>
          <p:spPr>
            <a:xfrm>
              <a:off x="7858723" y="2090830"/>
              <a:ext cx="449825" cy="5309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82BA0302-D1DB-4845-AA04-EED48761CB59}"/>
              </a:ext>
            </a:extLst>
          </p:cNvPr>
          <p:cNvGrpSpPr/>
          <p:nvPr/>
        </p:nvGrpSpPr>
        <p:grpSpPr>
          <a:xfrm>
            <a:off x="2022947" y="4049185"/>
            <a:ext cx="8427144" cy="2031325"/>
            <a:chOff x="1998655" y="3729570"/>
            <a:chExt cx="8427144" cy="2031325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DDB6D8D-DC03-4866-83C6-FEDF6CD77DE9}"/>
                </a:ext>
              </a:extLst>
            </p:cNvPr>
            <p:cNvSpPr/>
            <p:nvPr/>
          </p:nvSpPr>
          <p:spPr>
            <a:xfrm>
              <a:off x="1998655" y="3729570"/>
              <a:ext cx="422571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Ett samhälle med termiter har beteenden som enskilda termiter inte har. </a:t>
              </a:r>
            </a:p>
            <a:p>
              <a:endParaRPr lang="sv-SE" dirty="0"/>
            </a:p>
            <a:p>
              <a:r>
                <a:rPr lang="sv-SE" dirty="0"/>
                <a:t>Hur väl man än förstår en enskild katedraltermits beteende går det inte att inse att de bygger sådana strukturer tillsammans.</a:t>
              </a:r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595D8B36-70E7-40F2-BFC4-FF819C5F0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2410" y="3817241"/>
              <a:ext cx="1391225" cy="185598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F643111F-2091-4BCC-B743-FD9DC6044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4825" y="3817241"/>
              <a:ext cx="1630974" cy="1896948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8" name="Pil: höger 17">
              <a:extLst>
                <a:ext uri="{FF2B5EF4-FFF2-40B4-BE49-F238E27FC236}">
                  <a16:creationId xmlns:a16="http://schemas.microsoft.com/office/drawing/2014/main" id="{0419692E-88F4-4D7C-A342-5D29F58E4B5E}"/>
                </a:ext>
              </a:extLst>
            </p:cNvPr>
            <p:cNvSpPr/>
            <p:nvPr/>
          </p:nvSpPr>
          <p:spPr>
            <a:xfrm>
              <a:off x="8230715" y="4500244"/>
              <a:ext cx="449825" cy="5309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5" name="textruta 14">
            <a:extLst>
              <a:ext uri="{FF2B5EF4-FFF2-40B4-BE49-F238E27FC236}">
                <a16:creationId xmlns:a16="http://schemas.microsoft.com/office/drawing/2014/main" id="{F52E52CC-B6F2-4B84-9F5A-99B9251CE470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4/11</a:t>
            </a:r>
          </a:p>
        </p:txBody>
      </p:sp>
    </p:spTree>
    <p:extLst>
      <p:ext uri="{BB962C8B-B14F-4D97-AF65-F5344CB8AC3E}">
        <p14:creationId xmlns:p14="http://schemas.microsoft.com/office/powerpoint/2010/main" val="60852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A22A49-7411-4260-96AB-9EB3547B9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Stark</a:t>
            </a:r>
            <a:r>
              <a:rPr lang="sv-SE" dirty="0"/>
              <a:t> och </a:t>
            </a:r>
            <a:r>
              <a:rPr lang="sv-SE" b="1" dirty="0"/>
              <a:t>svag</a:t>
            </a:r>
            <a:r>
              <a:rPr lang="sv-SE" dirty="0"/>
              <a:t> emergens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84B11A-6A49-4DC1-A799-03AD69487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80772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/>
              <a:t>Mark Bedau gjorde 1997 en viktig uppdelning mellan vad han kallar </a:t>
            </a:r>
            <a:r>
              <a:rPr lang="sv-SE" b="1" dirty="0"/>
              <a:t>stark </a:t>
            </a:r>
            <a:r>
              <a:rPr lang="sv-SE" dirty="0"/>
              <a:t>emergens och </a:t>
            </a:r>
            <a:r>
              <a:rPr lang="sv-SE" b="1" dirty="0"/>
              <a:t>svag</a:t>
            </a:r>
            <a:r>
              <a:rPr lang="sv-SE" dirty="0"/>
              <a:t> emergens.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För att göra en lång historia kort så antyder </a:t>
            </a:r>
            <a:r>
              <a:rPr lang="sv-SE" b="1" dirty="0"/>
              <a:t>stark emergens</a:t>
            </a:r>
            <a:r>
              <a:rPr lang="sv-SE" dirty="0"/>
              <a:t> ett avsteg från den reduktionistiska världsbilden i princip – att emergens är ett metafysiskt begrepp.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Någonting obehagligt mirakulöst vilar över stark emergens.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 dirty="0"/>
              <a:t>Svag emergens </a:t>
            </a:r>
            <a:r>
              <a:rPr lang="sv-SE" dirty="0"/>
              <a:t>säger att emergenta egenskaper kan härledas från beståndsdelarna, </a:t>
            </a:r>
            <a:r>
              <a:rPr lang="sv-SE" i="1" dirty="0"/>
              <a:t>men bara med hjälp av simulering</a:t>
            </a:r>
            <a:r>
              <a:rPr lang="sv-SE" dirty="0"/>
              <a:t>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8826DB6-6015-4E72-9637-ED34234AB3B7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5/11</a:t>
            </a:r>
          </a:p>
        </p:txBody>
      </p:sp>
    </p:spTree>
    <p:extLst>
      <p:ext uri="{BB962C8B-B14F-4D97-AF65-F5344CB8AC3E}">
        <p14:creationId xmlns:p14="http://schemas.microsoft.com/office/powerpoint/2010/main" val="491444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3256609-FD45-45C4-94ED-987F7C9E8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20" b="1841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2299AB-FD91-418B-A61A-B97508638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91" y="1603840"/>
            <a:ext cx="3532239" cy="97712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sv-SE" sz="3600" b="1" dirty="0">
                <a:solidFill>
                  <a:schemeClr val="bg1"/>
                </a:solidFill>
              </a:rPr>
              <a:t>Men varför bara simulering?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84BA56-D4FB-43D2-80E1-F5301232A2B4}"/>
              </a:ext>
            </a:extLst>
          </p:cNvPr>
          <p:cNvSpPr/>
          <p:nvPr/>
        </p:nvSpPr>
        <p:spPr>
          <a:xfrm>
            <a:off x="7389244" y="4568165"/>
            <a:ext cx="4491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b="1" dirty="0"/>
              <a:t>Simulering –</a:t>
            </a:r>
            <a:r>
              <a:rPr lang="sv-SE" dirty="0"/>
              <a:t> Begränsas av teknologi. </a:t>
            </a:r>
          </a:p>
          <a:p>
            <a:pPr>
              <a:spcAft>
                <a:spcPts val="600"/>
              </a:spcAft>
            </a:pPr>
            <a:r>
              <a:rPr lang="sv-SE" b="1" dirty="0"/>
              <a:t>Tanken –</a:t>
            </a:r>
            <a:r>
              <a:rPr lang="sv-SE" dirty="0"/>
              <a:t> Begränsas av kognition och koncept. </a:t>
            </a:r>
          </a:p>
          <a:p>
            <a:pPr>
              <a:spcAft>
                <a:spcPts val="600"/>
              </a:spcAft>
            </a:pPr>
            <a:r>
              <a:rPr lang="sv-SE" b="1" dirty="0"/>
              <a:t>Experiment –</a:t>
            </a:r>
            <a:r>
              <a:rPr lang="sv-SE" dirty="0"/>
              <a:t> Begränsas av tid och rum (att experimentera med en galaxhop exempelvis).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FA58734-09E4-49BF-A540-6BCE9A07EABE}"/>
              </a:ext>
            </a:extLst>
          </p:cNvPr>
          <p:cNvSpPr/>
          <p:nvPr/>
        </p:nvSpPr>
        <p:spPr>
          <a:xfrm>
            <a:off x="310788" y="4075723"/>
            <a:ext cx="678251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dirty="0"/>
              <a:t>Mer grundläggande: </a:t>
            </a:r>
            <a:r>
              <a:rPr lang="sv-SE" i="1" u="sng" dirty="0"/>
              <a:t>Vi måste testa</a:t>
            </a:r>
            <a:r>
              <a:rPr lang="sv-SE" i="1" dirty="0"/>
              <a:t> </a:t>
            </a:r>
            <a:r>
              <a:rPr lang="sv-SE" dirty="0"/>
              <a:t>för att härleda egenskaperna.</a:t>
            </a:r>
          </a:p>
          <a:p>
            <a:pPr>
              <a:spcAft>
                <a:spcPts val="600"/>
              </a:spcAft>
            </a:pPr>
            <a:endParaRPr lang="sv-SE" i="1" u="sng" dirty="0"/>
          </a:p>
          <a:p>
            <a:pPr>
              <a:spcAft>
                <a:spcPts val="600"/>
              </a:spcAft>
            </a:pPr>
            <a:r>
              <a:rPr lang="sv-SE" dirty="0"/>
              <a:t>Vi måste på något vis sätta ihop delarna och </a:t>
            </a:r>
            <a:r>
              <a:rPr lang="sv-SE" i="1" dirty="0"/>
              <a:t>göra någonting </a:t>
            </a:r>
            <a:r>
              <a:rPr lang="sv-SE" dirty="0"/>
              <a:t>med dem…</a:t>
            </a:r>
          </a:p>
          <a:p>
            <a:pPr>
              <a:spcAft>
                <a:spcPts val="600"/>
              </a:spcAft>
            </a:pPr>
            <a:endParaRPr lang="sv-SE" dirty="0"/>
          </a:p>
          <a:p>
            <a:pPr>
              <a:spcAft>
                <a:spcPts val="600"/>
              </a:spcAft>
            </a:pPr>
            <a:r>
              <a:rPr lang="sv-SE" dirty="0"/>
              <a:t>Vi har många verktyg för att testa och förstå emergenta relationer mellan delar och helhet: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0A46794-00CB-4A22-85B1-655D3B5C25C6}"/>
              </a:ext>
            </a:extLst>
          </p:cNvPr>
          <p:cNvSpPr txBox="1"/>
          <p:nvPr/>
        </p:nvSpPr>
        <p:spPr>
          <a:xfrm>
            <a:off x="44609" y="2568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6/11</a:t>
            </a:r>
          </a:p>
        </p:txBody>
      </p:sp>
    </p:spTree>
    <p:extLst>
      <p:ext uri="{BB962C8B-B14F-4D97-AF65-F5344CB8AC3E}">
        <p14:creationId xmlns:p14="http://schemas.microsoft.com/office/powerpoint/2010/main" val="395865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1346</Words>
  <Application>Microsoft Office PowerPoint</Application>
  <PresentationFormat>Bredbild</PresentationFormat>
  <Paragraphs>133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Självorganisation, komplexitet och emergens Emergens </vt:lpstr>
      <vt:lpstr>Föreläsningens lärandemål</vt:lpstr>
      <vt:lpstr>Litteratur:</vt:lpstr>
      <vt:lpstr>PowerPoint-presentation</vt:lpstr>
      <vt:lpstr>PowerPoint-presentation</vt:lpstr>
      <vt:lpstr>PowerPoint-presentation</vt:lpstr>
      <vt:lpstr>PowerPoint-presentation</vt:lpstr>
      <vt:lpstr>Stark och svag emergens</vt:lpstr>
      <vt:lpstr>PowerPoint-presentation</vt:lpstr>
      <vt:lpstr>Affordances</vt:lpstr>
      <vt:lpstr>PowerPoint-presentation</vt:lpstr>
      <vt:lpstr>Vilka egenskaper hade Edisons fonograf</vt:lpstr>
      <vt:lpstr>PowerPoint-presentation</vt:lpstr>
      <vt:lpstr>PowerPoint-presentation</vt:lpstr>
      <vt:lpstr>Förvåning</vt:lpstr>
      <vt:lpstr>Summering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Självorganisation, komplexitet och emergens Emergens </dc:title>
  <dc:creator>Claes Andersson</dc:creator>
  <cp:lastModifiedBy>Claes Andersson</cp:lastModifiedBy>
  <cp:revision>7</cp:revision>
  <cp:lastPrinted>2021-01-26T11:24:52Z</cp:lastPrinted>
  <dcterms:created xsi:type="dcterms:W3CDTF">2020-12-29T12:22:35Z</dcterms:created>
  <dcterms:modified xsi:type="dcterms:W3CDTF">2021-01-26T11:46:50Z</dcterms:modified>
</cp:coreProperties>
</file>