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6" r:id="rId6"/>
    <p:sldId id="268" r:id="rId7"/>
    <p:sldId id="260" r:id="rId8"/>
    <p:sldId id="261" r:id="rId9"/>
    <p:sldId id="269" r:id="rId10"/>
    <p:sldId id="263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6" autoAdjust="0"/>
  </p:normalViewPr>
  <p:slideViewPr>
    <p:cSldViewPr snapToGrid="0">
      <p:cViewPr varScale="1">
        <p:scale>
          <a:sx n="143" d="100"/>
          <a:sy n="143" d="100"/>
        </p:scale>
        <p:origin x="34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13B61-B6E1-4493-A37F-816E1E3BFE2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60B30-6C37-450C-9718-8B496DBD6D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Vad behöver de som gör GPU:n veta om datorn?</a:t>
          </a:r>
        </a:p>
      </dgm:t>
    </dgm:pt>
    <dgm:pt modelId="{CA5976B2-EB07-4891-8144-9A4F917C04F9}" type="parTrans" cxnId="{AE7740D8-3C53-4B2C-B063-DC78CE944924}">
      <dgm:prSet/>
      <dgm:spPr/>
      <dgm:t>
        <a:bodyPr/>
        <a:lstStyle/>
        <a:p>
          <a:endParaRPr lang="en-US"/>
        </a:p>
      </dgm:t>
    </dgm:pt>
    <dgm:pt modelId="{939FC849-2D2A-47AA-9118-AF4E6408606C}" type="sibTrans" cxnId="{AE7740D8-3C53-4B2C-B063-DC78CE944924}">
      <dgm:prSet/>
      <dgm:spPr/>
      <dgm:t>
        <a:bodyPr/>
        <a:lstStyle/>
        <a:p>
          <a:endParaRPr lang="en-US"/>
        </a:p>
      </dgm:t>
    </dgm:pt>
    <dgm:pt modelId="{3A11D5A4-3249-45AB-ABCD-2E39989CF9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Vad behöver de som gör datorn veta om GPU:n?</a:t>
          </a:r>
        </a:p>
      </dgm:t>
    </dgm:pt>
    <dgm:pt modelId="{0663093D-CE4B-4A75-95CA-7813512D11D2}" type="parTrans" cxnId="{2B810D3B-AEAD-4CA8-A67A-C7808EA39691}">
      <dgm:prSet/>
      <dgm:spPr/>
      <dgm:t>
        <a:bodyPr/>
        <a:lstStyle/>
        <a:p>
          <a:endParaRPr lang="en-US"/>
        </a:p>
      </dgm:t>
    </dgm:pt>
    <dgm:pt modelId="{B6AEEB8C-0D80-4892-8DB2-7800D666E103}" type="sibTrans" cxnId="{2B810D3B-AEAD-4CA8-A67A-C7808EA39691}">
      <dgm:prSet/>
      <dgm:spPr/>
      <dgm:t>
        <a:bodyPr/>
        <a:lstStyle/>
        <a:p>
          <a:endParaRPr lang="en-US"/>
        </a:p>
      </dgm:t>
    </dgm:pt>
    <dgm:pt modelId="{F64AFE71-0648-401C-976B-D60AE90CB1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Vad behöver de som gör GPU:n veta om GPU:ns komponenter?</a:t>
          </a:r>
        </a:p>
      </dgm:t>
    </dgm:pt>
    <dgm:pt modelId="{529C11B0-28FD-4E14-B52F-700E4586B405}" type="parTrans" cxnId="{346E9B66-3F21-4417-9129-BC22B4AEC864}">
      <dgm:prSet/>
      <dgm:spPr/>
      <dgm:t>
        <a:bodyPr/>
        <a:lstStyle/>
        <a:p>
          <a:endParaRPr lang="en-US"/>
        </a:p>
      </dgm:t>
    </dgm:pt>
    <dgm:pt modelId="{0CA6D23E-9AC3-4006-83AC-0451D2E0C6F6}" type="sibTrans" cxnId="{346E9B66-3F21-4417-9129-BC22B4AEC864}">
      <dgm:prSet/>
      <dgm:spPr/>
      <dgm:t>
        <a:bodyPr/>
        <a:lstStyle/>
        <a:p>
          <a:endParaRPr lang="en-US"/>
        </a:p>
      </dgm:t>
    </dgm:pt>
    <dgm:pt modelId="{677BBAE2-8322-4B56-B895-B5B720FEE3D4}" type="pres">
      <dgm:prSet presAssocID="{F5B13B61-B6E1-4493-A37F-816E1E3BFE25}" presName="root" presStyleCnt="0">
        <dgm:presLayoutVars>
          <dgm:dir/>
          <dgm:resizeHandles val="exact"/>
        </dgm:presLayoutVars>
      </dgm:prSet>
      <dgm:spPr/>
    </dgm:pt>
    <dgm:pt modelId="{A701BAD9-377D-41D2-8783-45F293A1338C}" type="pres">
      <dgm:prSet presAssocID="{E2E60B30-6C37-450C-9718-8B496DBD6D88}" presName="compNode" presStyleCnt="0"/>
      <dgm:spPr/>
    </dgm:pt>
    <dgm:pt modelId="{98F65081-2636-4465-993B-2DBD68A3F435}" type="pres">
      <dgm:prSet presAssocID="{E2E60B30-6C37-450C-9718-8B496DBD6D88}" presName="bgRect" presStyleLbl="bgShp" presStyleIdx="0" presStyleCnt="3"/>
      <dgm:spPr/>
    </dgm:pt>
    <dgm:pt modelId="{D124C5E2-3FC0-4247-9FE7-8436D67F821A}" type="pres">
      <dgm:prSet presAssocID="{E2E60B30-6C37-450C-9718-8B496DBD6D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or"/>
        </a:ext>
      </dgm:extLst>
    </dgm:pt>
    <dgm:pt modelId="{EF57F554-E601-4348-81AE-6D532C8C6F7C}" type="pres">
      <dgm:prSet presAssocID="{E2E60B30-6C37-450C-9718-8B496DBD6D88}" presName="spaceRect" presStyleCnt="0"/>
      <dgm:spPr/>
    </dgm:pt>
    <dgm:pt modelId="{78FAA7E0-BAC2-4E33-B934-D448C94FE44C}" type="pres">
      <dgm:prSet presAssocID="{E2E60B30-6C37-450C-9718-8B496DBD6D88}" presName="parTx" presStyleLbl="revTx" presStyleIdx="0" presStyleCnt="3">
        <dgm:presLayoutVars>
          <dgm:chMax val="0"/>
          <dgm:chPref val="0"/>
        </dgm:presLayoutVars>
      </dgm:prSet>
      <dgm:spPr/>
    </dgm:pt>
    <dgm:pt modelId="{115E85F0-C048-4EAB-9E36-222B3D3ECA1C}" type="pres">
      <dgm:prSet presAssocID="{939FC849-2D2A-47AA-9118-AF4E6408606C}" presName="sibTrans" presStyleCnt="0"/>
      <dgm:spPr/>
    </dgm:pt>
    <dgm:pt modelId="{621FCCA4-DEAB-4919-8D7E-398C581F4EF3}" type="pres">
      <dgm:prSet presAssocID="{3A11D5A4-3249-45AB-ABCD-2E39989CF924}" presName="compNode" presStyleCnt="0"/>
      <dgm:spPr/>
    </dgm:pt>
    <dgm:pt modelId="{7D97BE24-C339-44E7-9642-FAE113AC2D69}" type="pres">
      <dgm:prSet presAssocID="{3A11D5A4-3249-45AB-ABCD-2E39989CF924}" presName="bgRect" presStyleLbl="bgShp" presStyleIdx="1" presStyleCnt="3"/>
      <dgm:spPr/>
    </dgm:pt>
    <dgm:pt modelId="{1FC8D34E-301B-4BE8-8FDC-BC2515D81D20}" type="pres">
      <dgm:prSet presAssocID="{3A11D5A4-3249-45AB-ABCD-2E39989CF9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80DCA8F-5C7D-462E-886D-CAB9CAD33F1A}" type="pres">
      <dgm:prSet presAssocID="{3A11D5A4-3249-45AB-ABCD-2E39989CF924}" presName="spaceRect" presStyleCnt="0"/>
      <dgm:spPr/>
    </dgm:pt>
    <dgm:pt modelId="{91A7AD81-D4A4-48E4-893D-5ADFBEC0E37C}" type="pres">
      <dgm:prSet presAssocID="{3A11D5A4-3249-45AB-ABCD-2E39989CF924}" presName="parTx" presStyleLbl="revTx" presStyleIdx="1" presStyleCnt="3">
        <dgm:presLayoutVars>
          <dgm:chMax val="0"/>
          <dgm:chPref val="0"/>
        </dgm:presLayoutVars>
      </dgm:prSet>
      <dgm:spPr/>
    </dgm:pt>
    <dgm:pt modelId="{973E5D90-94FF-4DCC-855D-462AB8D38A7C}" type="pres">
      <dgm:prSet presAssocID="{B6AEEB8C-0D80-4892-8DB2-7800D666E103}" presName="sibTrans" presStyleCnt="0"/>
      <dgm:spPr/>
    </dgm:pt>
    <dgm:pt modelId="{1212D0E4-D444-4D17-9C59-1FB142404845}" type="pres">
      <dgm:prSet presAssocID="{F64AFE71-0648-401C-976B-D60AE90CB1CA}" presName="compNode" presStyleCnt="0"/>
      <dgm:spPr/>
    </dgm:pt>
    <dgm:pt modelId="{ADAA2921-C798-4E4B-846A-F2F4CE72FB75}" type="pres">
      <dgm:prSet presAssocID="{F64AFE71-0648-401C-976B-D60AE90CB1CA}" presName="bgRect" presStyleLbl="bgShp" presStyleIdx="2" presStyleCnt="3"/>
      <dgm:spPr/>
    </dgm:pt>
    <dgm:pt modelId="{9F9C0D21-D6E9-4080-B7D5-7436C05227FE}" type="pres">
      <dgm:prSet presAssocID="{F64AFE71-0648-401C-976B-D60AE90CB1C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ätverk"/>
        </a:ext>
      </dgm:extLst>
    </dgm:pt>
    <dgm:pt modelId="{AA1DF637-268F-48FC-83EB-65B9C60A5BA2}" type="pres">
      <dgm:prSet presAssocID="{F64AFE71-0648-401C-976B-D60AE90CB1CA}" presName="spaceRect" presStyleCnt="0"/>
      <dgm:spPr/>
    </dgm:pt>
    <dgm:pt modelId="{3EE722DF-5317-4B6A-B6E8-8D27993FEC79}" type="pres">
      <dgm:prSet presAssocID="{F64AFE71-0648-401C-976B-D60AE90CB1C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B810D3B-AEAD-4CA8-A67A-C7808EA39691}" srcId="{F5B13B61-B6E1-4493-A37F-816E1E3BFE25}" destId="{3A11D5A4-3249-45AB-ABCD-2E39989CF924}" srcOrd="1" destOrd="0" parTransId="{0663093D-CE4B-4A75-95CA-7813512D11D2}" sibTransId="{B6AEEB8C-0D80-4892-8DB2-7800D666E103}"/>
    <dgm:cxn modelId="{B66DE25B-1472-4F21-8FF7-8183ADCBBAE5}" type="presOf" srcId="{E2E60B30-6C37-450C-9718-8B496DBD6D88}" destId="{78FAA7E0-BAC2-4E33-B934-D448C94FE44C}" srcOrd="0" destOrd="0" presId="urn:microsoft.com/office/officeart/2018/2/layout/IconVerticalSolidList"/>
    <dgm:cxn modelId="{EEC7515D-4385-4D8B-A97A-1482C10DC5A1}" type="presOf" srcId="{F64AFE71-0648-401C-976B-D60AE90CB1CA}" destId="{3EE722DF-5317-4B6A-B6E8-8D27993FEC79}" srcOrd="0" destOrd="0" presId="urn:microsoft.com/office/officeart/2018/2/layout/IconVerticalSolidList"/>
    <dgm:cxn modelId="{346E9B66-3F21-4417-9129-BC22B4AEC864}" srcId="{F5B13B61-B6E1-4493-A37F-816E1E3BFE25}" destId="{F64AFE71-0648-401C-976B-D60AE90CB1CA}" srcOrd="2" destOrd="0" parTransId="{529C11B0-28FD-4E14-B52F-700E4586B405}" sibTransId="{0CA6D23E-9AC3-4006-83AC-0451D2E0C6F6}"/>
    <dgm:cxn modelId="{AE7740D8-3C53-4B2C-B063-DC78CE944924}" srcId="{F5B13B61-B6E1-4493-A37F-816E1E3BFE25}" destId="{E2E60B30-6C37-450C-9718-8B496DBD6D88}" srcOrd="0" destOrd="0" parTransId="{CA5976B2-EB07-4891-8144-9A4F917C04F9}" sibTransId="{939FC849-2D2A-47AA-9118-AF4E6408606C}"/>
    <dgm:cxn modelId="{8F777CDF-9F05-460D-B319-48C751F53A2D}" type="presOf" srcId="{F5B13B61-B6E1-4493-A37F-816E1E3BFE25}" destId="{677BBAE2-8322-4B56-B895-B5B720FEE3D4}" srcOrd="0" destOrd="0" presId="urn:microsoft.com/office/officeart/2018/2/layout/IconVerticalSolidList"/>
    <dgm:cxn modelId="{B9298AEC-87A4-4CDA-BECD-07965486FE4F}" type="presOf" srcId="{3A11D5A4-3249-45AB-ABCD-2E39989CF924}" destId="{91A7AD81-D4A4-48E4-893D-5ADFBEC0E37C}" srcOrd="0" destOrd="0" presId="urn:microsoft.com/office/officeart/2018/2/layout/IconVerticalSolidList"/>
    <dgm:cxn modelId="{079C747A-2101-4B36-AB76-E838617C34E2}" type="presParOf" srcId="{677BBAE2-8322-4B56-B895-B5B720FEE3D4}" destId="{A701BAD9-377D-41D2-8783-45F293A1338C}" srcOrd="0" destOrd="0" presId="urn:microsoft.com/office/officeart/2018/2/layout/IconVerticalSolidList"/>
    <dgm:cxn modelId="{BCBAE68D-763C-4FAA-8E46-A2C9BD1CFBA1}" type="presParOf" srcId="{A701BAD9-377D-41D2-8783-45F293A1338C}" destId="{98F65081-2636-4465-993B-2DBD68A3F435}" srcOrd="0" destOrd="0" presId="urn:microsoft.com/office/officeart/2018/2/layout/IconVerticalSolidList"/>
    <dgm:cxn modelId="{5B6A74C1-303B-41BF-AE49-28CEC6B701DE}" type="presParOf" srcId="{A701BAD9-377D-41D2-8783-45F293A1338C}" destId="{D124C5E2-3FC0-4247-9FE7-8436D67F821A}" srcOrd="1" destOrd="0" presId="urn:microsoft.com/office/officeart/2018/2/layout/IconVerticalSolidList"/>
    <dgm:cxn modelId="{E040AB83-9350-4D5D-8CDC-24A9FC866CAE}" type="presParOf" srcId="{A701BAD9-377D-41D2-8783-45F293A1338C}" destId="{EF57F554-E601-4348-81AE-6D532C8C6F7C}" srcOrd="2" destOrd="0" presId="urn:microsoft.com/office/officeart/2018/2/layout/IconVerticalSolidList"/>
    <dgm:cxn modelId="{0556382A-7D2F-4936-BE05-25B1F68636E4}" type="presParOf" srcId="{A701BAD9-377D-41D2-8783-45F293A1338C}" destId="{78FAA7E0-BAC2-4E33-B934-D448C94FE44C}" srcOrd="3" destOrd="0" presId="urn:microsoft.com/office/officeart/2018/2/layout/IconVerticalSolidList"/>
    <dgm:cxn modelId="{73C1B26A-1624-4BE9-8C78-540F1FDEADD0}" type="presParOf" srcId="{677BBAE2-8322-4B56-B895-B5B720FEE3D4}" destId="{115E85F0-C048-4EAB-9E36-222B3D3ECA1C}" srcOrd="1" destOrd="0" presId="urn:microsoft.com/office/officeart/2018/2/layout/IconVerticalSolidList"/>
    <dgm:cxn modelId="{1CB718C2-F750-485C-989D-A1B16E1BDC2E}" type="presParOf" srcId="{677BBAE2-8322-4B56-B895-B5B720FEE3D4}" destId="{621FCCA4-DEAB-4919-8D7E-398C581F4EF3}" srcOrd="2" destOrd="0" presId="urn:microsoft.com/office/officeart/2018/2/layout/IconVerticalSolidList"/>
    <dgm:cxn modelId="{083BD054-236E-481C-9030-ACCF7907B96B}" type="presParOf" srcId="{621FCCA4-DEAB-4919-8D7E-398C581F4EF3}" destId="{7D97BE24-C339-44E7-9642-FAE113AC2D69}" srcOrd="0" destOrd="0" presId="urn:microsoft.com/office/officeart/2018/2/layout/IconVerticalSolidList"/>
    <dgm:cxn modelId="{D4104828-A80A-4A16-8E57-DD0AE77C0C8D}" type="presParOf" srcId="{621FCCA4-DEAB-4919-8D7E-398C581F4EF3}" destId="{1FC8D34E-301B-4BE8-8FDC-BC2515D81D20}" srcOrd="1" destOrd="0" presId="urn:microsoft.com/office/officeart/2018/2/layout/IconVerticalSolidList"/>
    <dgm:cxn modelId="{BCD36A6C-A5EA-40A8-B12D-0BC0C33777A6}" type="presParOf" srcId="{621FCCA4-DEAB-4919-8D7E-398C581F4EF3}" destId="{880DCA8F-5C7D-462E-886D-CAB9CAD33F1A}" srcOrd="2" destOrd="0" presId="urn:microsoft.com/office/officeart/2018/2/layout/IconVerticalSolidList"/>
    <dgm:cxn modelId="{B33C34CC-88C9-4C73-A6C1-568038ECF7A1}" type="presParOf" srcId="{621FCCA4-DEAB-4919-8D7E-398C581F4EF3}" destId="{91A7AD81-D4A4-48E4-893D-5ADFBEC0E37C}" srcOrd="3" destOrd="0" presId="urn:microsoft.com/office/officeart/2018/2/layout/IconVerticalSolidList"/>
    <dgm:cxn modelId="{FDDF01DB-D656-48A3-B21D-297BA6D18FFF}" type="presParOf" srcId="{677BBAE2-8322-4B56-B895-B5B720FEE3D4}" destId="{973E5D90-94FF-4DCC-855D-462AB8D38A7C}" srcOrd="3" destOrd="0" presId="urn:microsoft.com/office/officeart/2018/2/layout/IconVerticalSolidList"/>
    <dgm:cxn modelId="{16D026E4-C657-433A-9317-89460BEA6212}" type="presParOf" srcId="{677BBAE2-8322-4B56-B895-B5B720FEE3D4}" destId="{1212D0E4-D444-4D17-9C59-1FB142404845}" srcOrd="4" destOrd="0" presId="urn:microsoft.com/office/officeart/2018/2/layout/IconVerticalSolidList"/>
    <dgm:cxn modelId="{1E1985B8-E220-47D7-9218-BAA3E965C502}" type="presParOf" srcId="{1212D0E4-D444-4D17-9C59-1FB142404845}" destId="{ADAA2921-C798-4E4B-846A-F2F4CE72FB75}" srcOrd="0" destOrd="0" presId="urn:microsoft.com/office/officeart/2018/2/layout/IconVerticalSolidList"/>
    <dgm:cxn modelId="{30A9E135-EE4F-48AE-88B4-0BCD5B4A8541}" type="presParOf" srcId="{1212D0E4-D444-4D17-9C59-1FB142404845}" destId="{9F9C0D21-D6E9-4080-B7D5-7436C05227FE}" srcOrd="1" destOrd="0" presId="urn:microsoft.com/office/officeart/2018/2/layout/IconVerticalSolidList"/>
    <dgm:cxn modelId="{1A2AF0F9-02BD-4376-8BD6-AC6EC94E34FA}" type="presParOf" srcId="{1212D0E4-D444-4D17-9C59-1FB142404845}" destId="{AA1DF637-268F-48FC-83EB-65B9C60A5BA2}" srcOrd="2" destOrd="0" presId="urn:microsoft.com/office/officeart/2018/2/layout/IconVerticalSolidList"/>
    <dgm:cxn modelId="{9B0A8EA4-1261-4DDF-9B1F-D0322A541E70}" type="presParOf" srcId="{1212D0E4-D444-4D17-9C59-1FB142404845}" destId="{3EE722DF-5317-4B6A-B6E8-8D27993FEC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65081-2636-4465-993B-2DBD68A3F435}">
      <dsp:nvSpPr>
        <dsp:cNvPr id="0" name=""/>
        <dsp:cNvSpPr/>
      </dsp:nvSpPr>
      <dsp:spPr>
        <a:xfrm>
          <a:off x="0" y="679"/>
          <a:ext cx="3835400" cy="15889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4C5E2-3FC0-4247-9FE7-8436D67F821A}">
      <dsp:nvSpPr>
        <dsp:cNvPr id="0" name=""/>
        <dsp:cNvSpPr/>
      </dsp:nvSpPr>
      <dsp:spPr>
        <a:xfrm>
          <a:off x="480650" y="358187"/>
          <a:ext cx="873909" cy="8739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AA7E0-BAC2-4E33-B934-D448C94FE44C}">
      <dsp:nvSpPr>
        <dsp:cNvPr id="0" name=""/>
        <dsp:cNvSpPr/>
      </dsp:nvSpPr>
      <dsp:spPr>
        <a:xfrm>
          <a:off x="1835209" y="679"/>
          <a:ext cx="2000190" cy="158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61" tIns="168161" rIns="168161" bIns="16816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Vad behöver de som gör GPU:n veta om datorn?</a:t>
          </a:r>
        </a:p>
      </dsp:txBody>
      <dsp:txXfrm>
        <a:off x="1835209" y="679"/>
        <a:ext cx="2000190" cy="1588926"/>
      </dsp:txXfrm>
    </dsp:sp>
    <dsp:sp modelId="{7D97BE24-C339-44E7-9642-FAE113AC2D69}">
      <dsp:nvSpPr>
        <dsp:cNvPr id="0" name=""/>
        <dsp:cNvSpPr/>
      </dsp:nvSpPr>
      <dsp:spPr>
        <a:xfrm>
          <a:off x="0" y="1986836"/>
          <a:ext cx="3835400" cy="15889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8D34E-301B-4BE8-8FDC-BC2515D81D20}">
      <dsp:nvSpPr>
        <dsp:cNvPr id="0" name=""/>
        <dsp:cNvSpPr/>
      </dsp:nvSpPr>
      <dsp:spPr>
        <a:xfrm>
          <a:off x="480650" y="2344345"/>
          <a:ext cx="873909" cy="8739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7AD81-D4A4-48E4-893D-5ADFBEC0E37C}">
      <dsp:nvSpPr>
        <dsp:cNvPr id="0" name=""/>
        <dsp:cNvSpPr/>
      </dsp:nvSpPr>
      <dsp:spPr>
        <a:xfrm>
          <a:off x="1835209" y="1986836"/>
          <a:ext cx="2000190" cy="158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61" tIns="168161" rIns="168161" bIns="16816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Vad behöver de som gör datorn veta om GPU:n?</a:t>
          </a:r>
        </a:p>
      </dsp:txBody>
      <dsp:txXfrm>
        <a:off x="1835209" y="1986836"/>
        <a:ext cx="2000190" cy="1588926"/>
      </dsp:txXfrm>
    </dsp:sp>
    <dsp:sp modelId="{ADAA2921-C798-4E4B-846A-F2F4CE72FB75}">
      <dsp:nvSpPr>
        <dsp:cNvPr id="0" name=""/>
        <dsp:cNvSpPr/>
      </dsp:nvSpPr>
      <dsp:spPr>
        <a:xfrm>
          <a:off x="0" y="3972994"/>
          <a:ext cx="3835400" cy="15889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C0D21-D6E9-4080-B7D5-7436C05227FE}">
      <dsp:nvSpPr>
        <dsp:cNvPr id="0" name=""/>
        <dsp:cNvSpPr/>
      </dsp:nvSpPr>
      <dsp:spPr>
        <a:xfrm>
          <a:off x="480650" y="4330503"/>
          <a:ext cx="873909" cy="8739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722DF-5317-4B6A-B6E8-8D27993FEC79}">
      <dsp:nvSpPr>
        <dsp:cNvPr id="0" name=""/>
        <dsp:cNvSpPr/>
      </dsp:nvSpPr>
      <dsp:spPr>
        <a:xfrm>
          <a:off x="1835209" y="3972994"/>
          <a:ext cx="2000190" cy="158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61" tIns="168161" rIns="168161" bIns="16816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Vad behöver de som gör GPU:n veta om GPU:ns komponenter?</a:t>
          </a:r>
        </a:p>
      </dsp:txBody>
      <dsp:txXfrm>
        <a:off x="1835209" y="3972994"/>
        <a:ext cx="2000190" cy="1588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72B5EB-B053-4D66-9F49-E7373476B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735CEFE-1C35-44B9-AC86-CAE8539C1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A19835-0E1F-422E-8359-CCC3AA4E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FD32B4-6484-411B-8A68-3DED7EA1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160309-16E5-4DA8-A44B-DBB75721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48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CFE41F-D84F-4014-87F1-67C98A6A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91E1450-B29A-4F56-9CB0-9D26D5C8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F754D03-4A60-4152-A6F5-5A6DC312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CD9336-AB5F-4E14-BABD-0705B7DC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7047D22-AEAC-4220-9123-D370D865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82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263CCA0-76DC-4F2E-AB31-4FC475DF3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32DF5D-0571-40AF-AE1A-BB641C702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25973-E812-4060-ACB6-D3AD3F8F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5476DE2-58C9-4565-A1CF-4CA114BA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8771C9-B150-4B1E-A5C8-75C5AF10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16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79A7AE-7B99-4B7E-9454-B342A28E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066578-5358-4EDE-8FF1-F8006A2E6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45F93F-EB3C-4E04-B577-CF63437A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E6D9A9-6F04-4006-8A85-6372A1BA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F1338B-BF9D-45F6-9BC6-1CEA7201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23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B2290-4DCD-4B51-88CE-D8E21373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D9935A-2F69-4EC2-A453-92C52D53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B162A0-CC4C-4984-AB53-850029EB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AFAF27-1552-4466-B6BE-DC968731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22E9F5-8793-4D62-B91F-85361576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99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B7DFE7-1C6B-460B-92ED-3EF30B730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275792-A9F9-4C38-A49A-2CD9FE27B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C04F689-F6F3-4CCA-BD25-EB6340F3D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295ABC7-2E14-4AAB-8D09-05C2F9F9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CF6C6B-A606-42BD-A532-42B3F3C50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916202A-E80A-48EB-A23F-74F0F5FE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84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DD0C19-A811-4C53-BDC3-81BDE559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0876FC-A2A5-4ADE-BC97-35E82BFD0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74C2F94-514B-4CCF-AAF6-362194F77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6F7DF93-50D9-4086-BE66-76D5493D1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B62810C-A6D2-4A21-A4E4-16338DB8E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A660E76-5BA3-40A8-9209-88A31ED7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E235EC0-FE17-4345-AA9C-747A78D2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C62030A-E2B9-43FB-91B3-6ED94EA8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697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E2968A-8E54-4683-BC0F-ED5319F9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E8812E2-DDEF-4652-B294-675892A8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D9CA93-01BB-4FF3-8BA3-52FA1664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511B1B-1831-44C6-B12D-58698B23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96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B830709-5284-4978-93E7-63917D9E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3BB4789-2D99-4AF1-8D00-7B043219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AF01488-11A7-4E60-BB86-63E658A4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07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6CF92D-549B-46C9-B31E-90992D288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708DDC-2224-405B-8386-977B3541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40B4DC-A170-484C-88C3-2A67A270E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797A411-5E14-4832-AE74-FD084551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65E14DA-E958-473A-A1EE-573D7C4A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06EB56A-226F-4A71-AE09-0AC26D2E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09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E5B00D-10B1-444A-A1A5-B4B6E9D7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7148901-B01A-41A0-B1FE-2FE82140D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8B949A-E5D5-436C-A8FA-6623A6C06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85E010-B4DD-4BD9-8A21-CFAE486A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6306AE5-A219-4081-96B8-96752B1D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56FE036-567D-4AAC-AB19-5D5DE472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9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7078BCB-A6E7-4D5E-BF8B-3545CACA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3887607-BEA9-4820-BC29-5A80005F6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209AC3-BD6D-4226-A1FA-2847091C7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66F1-F3A3-460D-A334-3371F5B9B1AF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0921DA-F65F-41CB-9426-B3B6F553B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EF18F1-DDB7-4573-B4E1-01D8702DA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C7F20-317C-464D-8D14-D034FCEF22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83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9/MCS.2007.38412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 fontScale="90000"/>
          </a:bodyPr>
          <a:lstStyle/>
          <a:p>
            <a:r>
              <a:rPr lang="sv-SE" sz="4000" u="sng" dirty="0"/>
              <a:t>Självorganisation, komplexitet och emergens</a:t>
            </a:r>
            <a:br>
              <a:rPr lang="sv-SE" dirty="0"/>
            </a:br>
            <a:r>
              <a:rPr lang="sv-SE" dirty="0"/>
              <a:t>Organisation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 dirty="0"/>
              <a:t>Tisdag </a:t>
            </a:r>
            <a:r>
              <a:rPr lang="sv-SE" sz="3100" u="sng"/>
              <a:t>26/1 </a:t>
            </a:r>
            <a:r>
              <a:rPr lang="sv-SE" sz="3100" b="1" u="sng"/>
              <a:t>14:15-15:00</a:t>
            </a:r>
            <a:endParaRPr lang="sv-SE" sz="3100" b="1" u="sng" dirty="0"/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Rektangel 351">
            <a:extLst>
              <a:ext uri="{FF2B5EF4-FFF2-40B4-BE49-F238E27FC236}">
                <a16:creationId xmlns:a16="http://schemas.microsoft.com/office/drawing/2014/main" id="{E9274742-EEA9-47A3-9749-4BDF8012DF65}"/>
              </a:ext>
            </a:extLst>
          </p:cNvPr>
          <p:cNvSpPr/>
          <p:nvPr/>
        </p:nvSpPr>
        <p:spPr>
          <a:xfrm>
            <a:off x="364921" y="380511"/>
            <a:ext cx="48400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b="1" u="sng" dirty="0"/>
              <a:t>Separation i skalor av tid och rum</a:t>
            </a:r>
          </a:p>
          <a:p>
            <a:endParaRPr lang="sv-SE" sz="1600" b="1" u="sng" dirty="0"/>
          </a:p>
          <a:p>
            <a:pPr algn="ctr"/>
            <a:r>
              <a:rPr lang="sv-SE" sz="1600" dirty="0"/>
              <a:t>Delarna måste kunna fås att ”passa” i varandra.</a:t>
            </a:r>
          </a:p>
          <a:p>
            <a:endParaRPr lang="sv-SE" sz="1600" dirty="0"/>
          </a:p>
          <a:p>
            <a:endParaRPr lang="sv-SE" sz="1600" dirty="0"/>
          </a:p>
          <a:p>
            <a:pPr algn="ctr"/>
            <a:r>
              <a:rPr lang="sv-SE" sz="1600" b="1" u="sng" dirty="0"/>
              <a:t>TID</a:t>
            </a:r>
          </a:p>
          <a:p>
            <a:r>
              <a:rPr lang="sv-SE" sz="1600" i="1" dirty="0"/>
              <a:t>Rymdskeppet flyger över skärmen på tre sekunder…</a:t>
            </a:r>
          </a:p>
          <a:p>
            <a:endParaRPr lang="sv-SE" sz="1600" dirty="0"/>
          </a:p>
          <a:p>
            <a:r>
              <a:rPr lang="sv-SE" sz="1600" dirty="0" err="1"/>
              <a:t>GPU:n</a:t>
            </a:r>
            <a:r>
              <a:rPr lang="sv-SE" sz="1600" dirty="0"/>
              <a:t> måste beräkna skeppet kanske 75 gånger på den tiden. </a:t>
            </a:r>
          </a:p>
          <a:p>
            <a:endParaRPr lang="sv-SE" sz="1600" dirty="0"/>
          </a:p>
          <a:p>
            <a:r>
              <a:rPr lang="sv-SE" sz="1600" dirty="0" err="1"/>
              <a:t>GPU:ns</a:t>
            </a:r>
            <a:r>
              <a:rPr lang="sv-SE" sz="1600" dirty="0"/>
              <a:t> komponenter måste i sin tur utföra ohyggligt många operationer på sin skala för att möjliggöra detta.</a:t>
            </a:r>
          </a:p>
          <a:p>
            <a:endParaRPr lang="sv-SE" sz="1600" dirty="0"/>
          </a:p>
          <a:p>
            <a:endParaRPr lang="sv-SE" sz="1600" dirty="0"/>
          </a:p>
          <a:p>
            <a:pPr algn="ctr"/>
            <a:r>
              <a:rPr lang="sv-SE" sz="1600" b="1" u="sng" dirty="0"/>
              <a:t>RUM</a:t>
            </a:r>
          </a:p>
          <a:p>
            <a:r>
              <a:rPr lang="sv-SE" sz="1600" dirty="0" err="1"/>
              <a:t>GPU:n</a:t>
            </a:r>
            <a:r>
              <a:rPr lang="sv-SE" sz="1600" dirty="0"/>
              <a:t> måste passa på moderkortet, som måste passa i </a:t>
            </a:r>
            <a:r>
              <a:rPr lang="sv-SE" sz="1600" dirty="0" err="1"/>
              <a:t>laptopen</a:t>
            </a:r>
            <a:r>
              <a:rPr lang="sv-SE" sz="1600" dirty="0"/>
              <a:t>. Delarna på </a:t>
            </a:r>
            <a:r>
              <a:rPr lang="sv-SE" sz="1600" dirty="0" err="1"/>
              <a:t>GPU:n</a:t>
            </a:r>
            <a:r>
              <a:rPr lang="sv-SE" sz="1600" dirty="0"/>
              <a:t> måste passa på </a:t>
            </a:r>
            <a:r>
              <a:rPr lang="sv-SE" sz="1600" dirty="0" err="1"/>
              <a:t>GPU:n</a:t>
            </a:r>
            <a:r>
              <a:rPr lang="sv-SE" sz="1600" dirty="0"/>
              <a:t>, och så vidare ned till den lägsta designade nivån.</a:t>
            </a:r>
          </a:p>
          <a:p>
            <a:endParaRPr lang="sv-SE" sz="1600" dirty="0"/>
          </a:p>
          <a:p>
            <a:r>
              <a:rPr lang="sv-SE" sz="1600" dirty="0"/>
              <a:t>Som Richard </a:t>
            </a:r>
            <a:r>
              <a:rPr lang="sv-SE" sz="1600" dirty="0" err="1"/>
              <a:t>Feynman</a:t>
            </a:r>
            <a:r>
              <a:rPr lang="sv-SE" sz="1600" dirty="0"/>
              <a:t> påpekade 1960 så finns det </a:t>
            </a:r>
            <a:r>
              <a:rPr lang="sv-SE" sz="1600" b="1" dirty="0"/>
              <a:t>mycket utrymme nedåt</a:t>
            </a:r>
            <a:r>
              <a:rPr lang="sv-SE" sz="1600" dirty="0"/>
              <a:t>.</a:t>
            </a:r>
          </a:p>
        </p:txBody>
      </p:sp>
      <p:grpSp>
        <p:nvGrpSpPr>
          <p:cNvPr id="381" name="Grupp 380">
            <a:extLst>
              <a:ext uri="{FF2B5EF4-FFF2-40B4-BE49-F238E27FC236}">
                <a16:creationId xmlns:a16="http://schemas.microsoft.com/office/drawing/2014/main" id="{D7B93134-561D-4BCA-A63D-D0A19C3F80B5}"/>
              </a:ext>
            </a:extLst>
          </p:cNvPr>
          <p:cNvGrpSpPr/>
          <p:nvPr/>
        </p:nvGrpSpPr>
        <p:grpSpPr>
          <a:xfrm>
            <a:off x="7428575" y="380511"/>
            <a:ext cx="4035352" cy="6011430"/>
            <a:chOff x="7259917" y="-81594"/>
            <a:chExt cx="4035352" cy="6011430"/>
          </a:xfrm>
        </p:grpSpPr>
        <p:sp>
          <p:nvSpPr>
            <p:cNvPr id="5" name="Ellips 4">
              <a:extLst>
                <a:ext uri="{FF2B5EF4-FFF2-40B4-BE49-F238E27FC236}">
                  <a16:creationId xmlns:a16="http://schemas.microsoft.com/office/drawing/2014/main" id="{8AE50EB9-CF5B-4437-B6BC-8E7BAF641605}"/>
                </a:ext>
              </a:extLst>
            </p:cNvPr>
            <p:cNvSpPr/>
            <p:nvPr/>
          </p:nvSpPr>
          <p:spPr>
            <a:xfrm>
              <a:off x="8916786" y="5365237"/>
              <a:ext cx="556047" cy="556047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Arithmetic Logic Unit</a:t>
              </a:r>
            </a:p>
          </p:txBody>
        </p:sp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509B3131-B379-417A-BFA0-4E49998376EC}"/>
                </a:ext>
              </a:extLst>
            </p:cNvPr>
            <p:cNvSpPr/>
            <p:nvPr/>
          </p:nvSpPr>
          <p:spPr>
            <a:xfrm>
              <a:off x="9544028" y="5373789"/>
              <a:ext cx="556047" cy="556047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Memory Management Unit</a:t>
              </a:r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2084C930-D749-48FF-AFFF-58F1ECC30565}"/>
                </a:ext>
              </a:extLst>
            </p:cNvPr>
            <p:cNvSpPr/>
            <p:nvPr/>
          </p:nvSpPr>
          <p:spPr>
            <a:xfrm>
              <a:off x="8279319" y="5369495"/>
              <a:ext cx="556047" cy="556047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Address Generation Unit</a:t>
              </a:r>
            </a:p>
          </p:txBody>
        </p:sp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8A879F07-AAAB-4DF9-85E6-5F11B87D5957}"/>
                </a:ext>
              </a:extLst>
            </p:cNvPr>
            <p:cNvSpPr/>
            <p:nvPr/>
          </p:nvSpPr>
          <p:spPr>
            <a:xfrm>
              <a:off x="7680264" y="5365237"/>
              <a:ext cx="556047" cy="556047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CPU Cache</a:t>
              </a:r>
            </a:p>
          </p:txBody>
        </p:sp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0503FF93-AF88-4A65-ACC0-042699E25474}"/>
                </a:ext>
              </a:extLst>
            </p:cNvPr>
            <p:cNvSpPr/>
            <p:nvPr/>
          </p:nvSpPr>
          <p:spPr>
            <a:xfrm>
              <a:off x="7957124" y="4495118"/>
              <a:ext cx="556047" cy="556047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Control Unit</a:t>
              </a:r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B5610F23-9B4E-4017-8AAB-02FDCA863F5F}"/>
                </a:ext>
              </a:extLst>
            </p:cNvPr>
            <p:cNvSpPr/>
            <p:nvPr/>
          </p:nvSpPr>
          <p:spPr>
            <a:xfrm>
              <a:off x="8586530" y="4497918"/>
              <a:ext cx="556048" cy="556048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42842B35-1725-4CF8-81FD-5BBC1081D6CB}"/>
                </a:ext>
              </a:extLst>
            </p:cNvPr>
            <p:cNvSpPr/>
            <p:nvPr/>
          </p:nvSpPr>
          <p:spPr>
            <a:xfrm>
              <a:off x="8251537" y="3623572"/>
              <a:ext cx="559223" cy="559223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Central Processing Unit</a:t>
              </a:r>
            </a:p>
          </p:txBody>
        </p:sp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2582DCFD-0AA2-41FC-B8B5-A4D181635713}"/>
                </a:ext>
              </a:extLst>
            </p:cNvPr>
            <p:cNvSpPr/>
            <p:nvPr/>
          </p:nvSpPr>
          <p:spPr>
            <a:xfrm>
              <a:off x="8857681" y="3623542"/>
              <a:ext cx="556047" cy="556047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700" b="1" dirty="0">
                  <a:solidFill>
                    <a:schemeClr val="tx1"/>
                  </a:solidFill>
                </a:rPr>
                <a:t>RAM-minne</a:t>
              </a:r>
            </a:p>
          </p:txBody>
        </p:sp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0000C4EF-DDE3-44D6-AC30-0CCC42650F61}"/>
                </a:ext>
              </a:extLst>
            </p:cNvPr>
            <p:cNvSpPr/>
            <p:nvPr/>
          </p:nvSpPr>
          <p:spPr>
            <a:xfrm>
              <a:off x="9483397" y="3623541"/>
              <a:ext cx="556048" cy="556047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700" b="1" dirty="0">
                  <a:solidFill>
                    <a:schemeClr val="tx1"/>
                  </a:solidFill>
                </a:rPr>
                <a:t>CMOS RAM</a:t>
              </a:r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6C273C68-2866-48BF-98A6-ED25DC03C5EF}"/>
                </a:ext>
              </a:extLst>
            </p:cNvPr>
            <p:cNvSpPr/>
            <p:nvPr/>
          </p:nvSpPr>
          <p:spPr>
            <a:xfrm>
              <a:off x="10739221" y="3623541"/>
              <a:ext cx="556048" cy="556048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700" b="1" dirty="0">
                  <a:solidFill>
                    <a:schemeClr val="tx1"/>
                  </a:solidFill>
                </a:rPr>
                <a:t>Expansion Buses</a:t>
              </a:r>
            </a:p>
          </p:txBody>
        </p:sp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3CB8F2C8-8A1B-4753-BB1A-AF2917D0BCE1}"/>
                </a:ext>
              </a:extLst>
            </p:cNvPr>
            <p:cNvSpPr/>
            <p:nvPr/>
          </p:nvSpPr>
          <p:spPr>
            <a:xfrm>
              <a:off x="7623280" y="3623540"/>
              <a:ext cx="556048" cy="556048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700" b="1" dirty="0">
                  <a:solidFill>
                    <a:schemeClr val="tx1"/>
                  </a:solidFill>
                </a:rPr>
                <a:t>Chipsets</a:t>
              </a:r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3981CD98-9790-4FF3-8639-2B02D772D373}"/>
                </a:ext>
              </a:extLst>
            </p:cNvPr>
            <p:cNvSpPr/>
            <p:nvPr/>
          </p:nvSpPr>
          <p:spPr>
            <a:xfrm>
              <a:off x="10101808" y="3622726"/>
              <a:ext cx="584611" cy="584611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Graphical Processing Unit</a:t>
              </a:r>
            </a:p>
          </p:txBody>
        </p:sp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2E6293C4-A9E4-4B77-875E-ACBABFD67125}"/>
                </a:ext>
              </a:extLst>
            </p:cNvPr>
            <p:cNvGrpSpPr/>
            <p:nvPr/>
          </p:nvGrpSpPr>
          <p:grpSpPr>
            <a:xfrm>
              <a:off x="7259917" y="2699635"/>
              <a:ext cx="3094943" cy="616478"/>
              <a:chOff x="7722260" y="3937170"/>
              <a:chExt cx="5263801" cy="1048490"/>
            </a:xfrm>
          </p:grpSpPr>
          <p:sp>
            <p:nvSpPr>
              <p:cNvPr id="57" name="Ellips 56">
                <a:extLst>
                  <a:ext uri="{FF2B5EF4-FFF2-40B4-BE49-F238E27FC236}">
                    <a16:creationId xmlns:a16="http://schemas.microsoft.com/office/drawing/2014/main" id="{D9D8C6A4-1857-4208-AD44-57A860F6AC12}"/>
                  </a:ext>
                </a:extLst>
              </p:cNvPr>
              <p:cNvSpPr/>
              <p:nvPr/>
            </p:nvSpPr>
            <p:spPr>
              <a:xfrm>
                <a:off x="7722260" y="3938193"/>
                <a:ext cx="1042634" cy="104263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sv-SE" sz="700" b="1" dirty="0">
                    <a:solidFill>
                      <a:schemeClr val="tx1"/>
                    </a:solidFill>
                  </a:rPr>
                  <a:t>Media</a:t>
                </a:r>
              </a:p>
            </p:txBody>
          </p:sp>
          <p:sp>
            <p:nvSpPr>
              <p:cNvPr id="58" name="Ellips 57">
                <a:extLst>
                  <a:ext uri="{FF2B5EF4-FFF2-40B4-BE49-F238E27FC236}">
                    <a16:creationId xmlns:a16="http://schemas.microsoft.com/office/drawing/2014/main" id="{9FA04ADF-AAE4-4C0B-85D5-A1D53DF04684}"/>
                  </a:ext>
                </a:extLst>
              </p:cNvPr>
              <p:cNvSpPr/>
              <p:nvPr/>
            </p:nvSpPr>
            <p:spPr>
              <a:xfrm>
                <a:off x="8776541" y="3937170"/>
                <a:ext cx="1042634" cy="104263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sv-SE" sz="700" b="1" dirty="0">
                    <a:solidFill>
                      <a:schemeClr val="tx1"/>
                    </a:solidFill>
                  </a:rPr>
                  <a:t>Skärm</a:t>
                </a:r>
              </a:p>
            </p:txBody>
          </p:sp>
          <p:sp>
            <p:nvSpPr>
              <p:cNvPr id="59" name="Ellips 58">
                <a:extLst>
                  <a:ext uri="{FF2B5EF4-FFF2-40B4-BE49-F238E27FC236}">
                    <a16:creationId xmlns:a16="http://schemas.microsoft.com/office/drawing/2014/main" id="{7A996A9F-CAEA-42E6-9120-E9179DDDF75D}"/>
                  </a:ext>
                </a:extLst>
              </p:cNvPr>
              <p:cNvSpPr/>
              <p:nvPr/>
            </p:nvSpPr>
            <p:spPr>
              <a:xfrm>
                <a:off x="9825542" y="3937170"/>
                <a:ext cx="1042634" cy="104263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sv-SE" sz="700" b="1" dirty="0">
                    <a:solidFill>
                      <a:schemeClr val="tx1"/>
                    </a:solidFill>
                  </a:rPr>
                  <a:t>Tangent-bord</a:t>
                </a:r>
              </a:p>
            </p:txBody>
          </p:sp>
          <p:sp>
            <p:nvSpPr>
              <p:cNvPr id="60" name="Ellips 59">
                <a:extLst>
                  <a:ext uri="{FF2B5EF4-FFF2-40B4-BE49-F238E27FC236}">
                    <a16:creationId xmlns:a16="http://schemas.microsoft.com/office/drawing/2014/main" id="{023DE59E-4C24-4E98-A8C4-B1629E27FFED}"/>
                  </a:ext>
                </a:extLst>
              </p:cNvPr>
              <p:cNvSpPr/>
              <p:nvPr/>
            </p:nvSpPr>
            <p:spPr>
              <a:xfrm>
                <a:off x="11943427" y="3943026"/>
                <a:ext cx="1042634" cy="104263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sv-SE" sz="700" b="1" dirty="0">
                    <a:solidFill>
                      <a:schemeClr val="tx1"/>
                    </a:solidFill>
                  </a:rPr>
                  <a:t>Portar</a:t>
                </a:r>
              </a:p>
            </p:txBody>
          </p:sp>
          <p:sp>
            <p:nvSpPr>
              <p:cNvPr id="61" name="Ellips 60">
                <a:extLst>
                  <a:ext uri="{FF2B5EF4-FFF2-40B4-BE49-F238E27FC236}">
                    <a16:creationId xmlns:a16="http://schemas.microsoft.com/office/drawing/2014/main" id="{DE716BDB-BD3A-455D-A186-BE4DD6FA5DE2}"/>
                  </a:ext>
                </a:extLst>
              </p:cNvPr>
              <p:cNvSpPr/>
              <p:nvPr/>
            </p:nvSpPr>
            <p:spPr>
              <a:xfrm>
                <a:off x="10886506" y="3940289"/>
                <a:ext cx="1042634" cy="104263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sv-SE" sz="700" b="1" dirty="0">
                    <a:solidFill>
                      <a:schemeClr val="tx1"/>
                    </a:solidFill>
                  </a:rPr>
                  <a:t>Moderkort</a:t>
                </a:r>
              </a:p>
            </p:txBody>
          </p:sp>
        </p:grpSp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D19434E6-A1E8-482D-B68D-88AF59593033}"/>
                </a:ext>
              </a:extLst>
            </p:cNvPr>
            <p:cNvSpPr/>
            <p:nvPr/>
          </p:nvSpPr>
          <p:spPr>
            <a:xfrm>
              <a:off x="8534511" y="1795446"/>
              <a:ext cx="556048" cy="556047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700" b="1" dirty="0">
                  <a:solidFill>
                    <a:schemeClr val="tx1"/>
                  </a:solidFill>
                </a:rPr>
                <a:t>Laptop</a:t>
              </a:r>
            </a:p>
          </p:txBody>
        </p:sp>
        <p:cxnSp>
          <p:nvCxnSpPr>
            <p:cNvPr id="19" name="Rak koppling 18">
              <a:extLst>
                <a:ext uri="{FF2B5EF4-FFF2-40B4-BE49-F238E27FC236}">
                  <a16:creationId xmlns:a16="http://schemas.microsoft.com/office/drawing/2014/main" id="{DCF49D04-90E9-4C86-9A50-FB2E53F89BD7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>
              <a:off x="8812535" y="2351493"/>
              <a:ext cx="0" cy="2141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koppling 19">
              <a:extLst>
                <a:ext uri="{FF2B5EF4-FFF2-40B4-BE49-F238E27FC236}">
                  <a16:creationId xmlns:a16="http://schemas.microsoft.com/office/drawing/2014/main" id="{BC8AC6F8-FC68-4584-B55D-697774476D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05161" y="2551723"/>
              <a:ext cx="63564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koppling 20">
              <a:extLst>
                <a:ext uri="{FF2B5EF4-FFF2-40B4-BE49-F238E27FC236}">
                  <a16:creationId xmlns:a16="http://schemas.microsoft.com/office/drawing/2014/main" id="{E200A6AE-5A50-40D3-B930-2835AA2E03C7}"/>
                </a:ext>
              </a:extLst>
            </p:cNvPr>
            <p:cNvCxnSpPr/>
            <p:nvPr/>
          </p:nvCxnSpPr>
          <p:spPr>
            <a:xfrm>
              <a:off x="9432403" y="2544345"/>
              <a:ext cx="0" cy="157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koppling 21">
              <a:extLst>
                <a:ext uri="{FF2B5EF4-FFF2-40B4-BE49-F238E27FC236}">
                  <a16:creationId xmlns:a16="http://schemas.microsoft.com/office/drawing/2014/main" id="{7D3B9E18-D8D7-48AC-A442-7174CE35F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4003" y="2551723"/>
              <a:ext cx="63564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koppling 22">
              <a:extLst>
                <a:ext uri="{FF2B5EF4-FFF2-40B4-BE49-F238E27FC236}">
                  <a16:creationId xmlns:a16="http://schemas.microsoft.com/office/drawing/2014/main" id="{F54B2813-1AB3-41DE-8358-E8DAF93EFE70}"/>
                </a:ext>
              </a:extLst>
            </p:cNvPr>
            <p:cNvCxnSpPr/>
            <p:nvPr/>
          </p:nvCxnSpPr>
          <p:spPr>
            <a:xfrm>
              <a:off x="10051245" y="2544345"/>
              <a:ext cx="0" cy="157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koppling 23">
              <a:extLst>
                <a:ext uri="{FF2B5EF4-FFF2-40B4-BE49-F238E27FC236}">
                  <a16:creationId xmlns:a16="http://schemas.microsoft.com/office/drawing/2014/main" id="{199D9A0D-FD6B-4DE7-AD67-77EE4064535F}"/>
                </a:ext>
              </a:extLst>
            </p:cNvPr>
            <p:cNvCxnSpPr/>
            <p:nvPr/>
          </p:nvCxnSpPr>
          <p:spPr>
            <a:xfrm>
              <a:off x="8810760" y="2539807"/>
              <a:ext cx="0" cy="157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koppling 24">
              <a:extLst>
                <a:ext uri="{FF2B5EF4-FFF2-40B4-BE49-F238E27FC236}">
                  <a16:creationId xmlns:a16="http://schemas.microsoft.com/office/drawing/2014/main" id="{329509AE-D838-48F8-9C16-E7E4669AA7A6}"/>
                </a:ext>
              </a:extLst>
            </p:cNvPr>
            <p:cNvCxnSpPr/>
            <p:nvPr/>
          </p:nvCxnSpPr>
          <p:spPr>
            <a:xfrm>
              <a:off x="8188597" y="2544345"/>
              <a:ext cx="0" cy="157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koppling 25">
              <a:extLst>
                <a:ext uri="{FF2B5EF4-FFF2-40B4-BE49-F238E27FC236}">
                  <a16:creationId xmlns:a16="http://schemas.microsoft.com/office/drawing/2014/main" id="{1ADB7F87-444D-4862-B0DC-96678151C2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80197" y="2551723"/>
              <a:ext cx="63564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koppling 26">
              <a:extLst>
                <a:ext uri="{FF2B5EF4-FFF2-40B4-BE49-F238E27FC236}">
                  <a16:creationId xmlns:a16="http://schemas.microsoft.com/office/drawing/2014/main" id="{86184905-25C2-41D7-B361-FB62A2BF5BCC}"/>
                </a:ext>
              </a:extLst>
            </p:cNvPr>
            <p:cNvCxnSpPr/>
            <p:nvPr/>
          </p:nvCxnSpPr>
          <p:spPr>
            <a:xfrm>
              <a:off x="7569754" y="2544345"/>
              <a:ext cx="0" cy="157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koppling 27">
              <a:extLst>
                <a:ext uri="{FF2B5EF4-FFF2-40B4-BE49-F238E27FC236}">
                  <a16:creationId xmlns:a16="http://schemas.microsoft.com/office/drawing/2014/main" id="{80D2CE71-2AB1-4E7A-9FE2-429D4AB835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1354" y="2551723"/>
              <a:ext cx="63564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koppling 28">
              <a:extLst>
                <a:ext uri="{FF2B5EF4-FFF2-40B4-BE49-F238E27FC236}">
                  <a16:creationId xmlns:a16="http://schemas.microsoft.com/office/drawing/2014/main" id="{92694C72-3D32-40FF-AE48-9A6AE570C6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98468" y="3472960"/>
              <a:ext cx="63564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koppling 29">
              <a:extLst>
                <a:ext uri="{FF2B5EF4-FFF2-40B4-BE49-F238E27FC236}">
                  <a16:creationId xmlns:a16="http://schemas.microsoft.com/office/drawing/2014/main" id="{42D31853-EE04-4BB9-B1F2-796FB7B4F95F}"/>
                </a:ext>
              </a:extLst>
            </p:cNvPr>
            <p:cNvCxnSpPr/>
            <p:nvPr/>
          </p:nvCxnSpPr>
          <p:spPr>
            <a:xfrm>
              <a:off x="11025711" y="3465581"/>
              <a:ext cx="0" cy="157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A253FAF2-FD32-4514-A98A-8E273D19715E}"/>
                </a:ext>
              </a:extLst>
            </p:cNvPr>
            <p:cNvGrpSpPr/>
            <p:nvPr/>
          </p:nvGrpSpPr>
          <p:grpSpPr>
            <a:xfrm>
              <a:off x="8533541" y="3312670"/>
              <a:ext cx="1873329" cy="308047"/>
              <a:chOff x="6557502" y="3010702"/>
              <a:chExt cx="3186111" cy="523919"/>
            </a:xfrm>
          </p:grpSpPr>
          <p:cxnSp>
            <p:nvCxnSpPr>
              <p:cNvPr id="48" name="Rak koppling 47">
                <a:extLst>
                  <a:ext uri="{FF2B5EF4-FFF2-40B4-BE49-F238E27FC236}">
                    <a16:creationId xmlns:a16="http://schemas.microsoft.com/office/drawing/2014/main" id="{C7B2E379-FDF8-4CCF-8153-C2BCE27CC205}"/>
                  </a:ext>
                </a:extLst>
              </p:cNvPr>
              <p:cNvCxnSpPr/>
              <p:nvPr/>
            </p:nvCxnSpPr>
            <p:spPr>
              <a:xfrm>
                <a:off x="8085806" y="3010702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Rak koppling 48">
                <a:extLst>
                  <a:ext uri="{FF2B5EF4-FFF2-40B4-BE49-F238E27FC236}">
                    <a16:creationId xmlns:a16="http://schemas.microsoft.com/office/drawing/2014/main" id="{0792B576-F881-4258-92E9-9D2D2ACE93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5729" y="3279937"/>
                <a:ext cx="108108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Rak koppling 49">
                <a:extLst>
                  <a:ext uri="{FF2B5EF4-FFF2-40B4-BE49-F238E27FC236}">
                    <a16:creationId xmlns:a16="http://schemas.microsoft.com/office/drawing/2014/main" id="{1F478513-A4C7-4AFB-B4E2-FE23ED671754}"/>
                  </a:ext>
                </a:extLst>
              </p:cNvPr>
              <p:cNvCxnSpPr/>
              <p:nvPr/>
            </p:nvCxnSpPr>
            <p:spPr>
              <a:xfrm>
                <a:off x="8662527" y="3267389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koppling 50">
                <a:extLst>
                  <a:ext uri="{FF2B5EF4-FFF2-40B4-BE49-F238E27FC236}">
                    <a16:creationId xmlns:a16="http://schemas.microsoft.com/office/drawing/2014/main" id="{A67F433F-52F1-474C-9A67-248337C802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62527" y="3279935"/>
                <a:ext cx="108108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koppling 51">
                <a:extLst>
                  <a:ext uri="{FF2B5EF4-FFF2-40B4-BE49-F238E27FC236}">
                    <a16:creationId xmlns:a16="http://schemas.microsoft.com/office/drawing/2014/main" id="{5802A707-DDE5-47BC-9D18-7A6C101E18B1}"/>
                  </a:ext>
                </a:extLst>
              </p:cNvPr>
              <p:cNvCxnSpPr/>
              <p:nvPr/>
            </p:nvCxnSpPr>
            <p:spPr>
              <a:xfrm>
                <a:off x="9729325" y="3267387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upp 52">
                <a:extLst>
                  <a:ext uri="{FF2B5EF4-FFF2-40B4-BE49-F238E27FC236}">
                    <a16:creationId xmlns:a16="http://schemas.microsoft.com/office/drawing/2014/main" id="{68C39731-3221-4F69-A072-D53FA0AD7770}"/>
                  </a:ext>
                </a:extLst>
              </p:cNvPr>
              <p:cNvGrpSpPr/>
              <p:nvPr/>
            </p:nvGrpSpPr>
            <p:grpSpPr>
              <a:xfrm>
                <a:off x="6557502" y="3265388"/>
                <a:ext cx="1081086" cy="267232"/>
                <a:chOff x="6557502" y="3265388"/>
                <a:chExt cx="1081086" cy="267232"/>
              </a:xfrm>
            </p:grpSpPr>
            <p:cxnSp>
              <p:nvCxnSpPr>
                <p:cNvPr id="55" name="Rak koppling 54">
                  <a:extLst>
                    <a:ext uri="{FF2B5EF4-FFF2-40B4-BE49-F238E27FC236}">
                      <a16:creationId xmlns:a16="http://schemas.microsoft.com/office/drawing/2014/main" id="{F4064D40-A9A5-4071-8446-B69D5411165F}"/>
                    </a:ext>
                  </a:extLst>
                </p:cNvPr>
                <p:cNvCxnSpPr/>
                <p:nvPr/>
              </p:nvCxnSpPr>
              <p:spPr>
                <a:xfrm>
                  <a:off x="6562265" y="3265388"/>
                  <a:ext cx="0" cy="26723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k koppling 55">
                  <a:extLst>
                    <a:ext uri="{FF2B5EF4-FFF2-40B4-BE49-F238E27FC236}">
                      <a16:creationId xmlns:a16="http://schemas.microsoft.com/office/drawing/2014/main" id="{5F69B37A-413B-487A-8A1A-02D9F17BC7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7502" y="3282697"/>
                  <a:ext cx="108108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Rak koppling 53">
                <a:extLst>
                  <a:ext uri="{FF2B5EF4-FFF2-40B4-BE49-F238E27FC236}">
                    <a16:creationId xmlns:a16="http://schemas.microsoft.com/office/drawing/2014/main" id="{F73BC269-BCF2-412F-A3E2-5C14A80097DD}"/>
                  </a:ext>
                </a:extLst>
              </p:cNvPr>
              <p:cNvCxnSpPr/>
              <p:nvPr/>
            </p:nvCxnSpPr>
            <p:spPr>
              <a:xfrm>
                <a:off x="7595729" y="3267387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Rak koppling 31">
              <a:extLst>
                <a:ext uri="{FF2B5EF4-FFF2-40B4-BE49-F238E27FC236}">
                  <a16:creationId xmlns:a16="http://schemas.microsoft.com/office/drawing/2014/main" id="{D914AFCD-0EE8-4533-BE44-734F8A5DE1BA}"/>
                </a:ext>
              </a:extLst>
            </p:cNvPr>
            <p:cNvCxnSpPr/>
            <p:nvPr/>
          </p:nvCxnSpPr>
          <p:spPr>
            <a:xfrm>
              <a:off x="7909099" y="3464405"/>
              <a:ext cx="0" cy="157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koppling 32">
              <a:extLst>
                <a:ext uri="{FF2B5EF4-FFF2-40B4-BE49-F238E27FC236}">
                  <a16:creationId xmlns:a16="http://schemas.microsoft.com/office/drawing/2014/main" id="{3A9982EF-5667-466D-98AD-99E32EA650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6298" y="3471782"/>
              <a:ext cx="63564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koppling 33">
              <a:extLst>
                <a:ext uri="{FF2B5EF4-FFF2-40B4-BE49-F238E27FC236}">
                  <a16:creationId xmlns:a16="http://schemas.microsoft.com/office/drawing/2014/main" id="{1D7472B1-4F46-4D5B-A639-D352554463A7}"/>
                </a:ext>
              </a:extLst>
            </p:cNvPr>
            <p:cNvCxnSpPr/>
            <p:nvPr/>
          </p:nvCxnSpPr>
          <p:spPr>
            <a:xfrm>
              <a:off x="8527670" y="4186330"/>
              <a:ext cx="0" cy="157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ak koppling 34">
              <a:extLst>
                <a:ext uri="{FF2B5EF4-FFF2-40B4-BE49-F238E27FC236}">
                  <a16:creationId xmlns:a16="http://schemas.microsoft.com/office/drawing/2014/main" id="{83CE3C56-3C51-416E-B285-C9FED3A2C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9521" y="4344631"/>
              <a:ext cx="63564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koppling 35">
              <a:extLst>
                <a:ext uri="{FF2B5EF4-FFF2-40B4-BE49-F238E27FC236}">
                  <a16:creationId xmlns:a16="http://schemas.microsoft.com/office/drawing/2014/main" id="{5DE771E0-DAEA-450C-9368-22F3925F8124}"/>
                </a:ext>
              </a:extLst>
            </p:cNvPr>
            <p:cNvCxnSpPr/>
            <p:nvPr/>
          </p:nvCxnSpPr>
          <p:spPr>
            <a:xfrm>
              <a:off x="8866763" y="4337253"/>
              <a:ext cx="0" cy="157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ak koppling 36">
              <a:extLst>
                <a:ext uri="{FF2B5EF4-FFF2-40B4-BE49-F238E27FC236}">
                  <a16:creationId xmlns:a16="http://schemas.microsoft.com/office/drawing/2014/main" id="{2F458FD7-D2AE-40F5-8D61-107984D51DE4}"/>
                </a:ext>
              </a:extLst>
            </p:cNvPr>
            <p:cNvCxnSpPr/>
            <p:nvPr/>
          </p:nvCxnSpPr>
          <p:spPr>
            <a:xfrm>
              <a:off x="8239521" y="4337253"/>
              <a:ext cx="0" cy="1571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9" name="Grupp 358">
              <a:extLst>
                <a:ext uri="{FF2B5EF4-FFF2-40B4-BE49-F238E27FC236}">
                  <a16:creationId xmlns:a16="http://schemas.microsoft.com/office/drawing/2014/main" id="{8E113D5A-64DD-4FBC-9E21-42B1007459E6}"/>
                </a:ext>
              </a:extLst>
            </p:cNvPr>
            <p:cNvGrpSpPr/>
            <p:nvPr/>
          </p:nvGrpSpPr>
          <p:grpSpPr>
            <a:xfrm>
              <a:off x="7949750" y="5058366"/>
              <a:ext cx="1880704" cy="308047"/>
              <a:chOff x="7949750" y="5058366"/>
              <a:chExt cx="1880704" cy="308047"/>
            </a:xfrm>
          </p:grpSpPr>
          <p:cxnSp>
            <p:nvCxnSpPr>
              <p:cNvPr id="39" name="Rak koppling 38">
                <a:extLst>
                  <a:ext uri="{FF2B5EF4-FFF2-40B4-BE49-F238E27FC236}">
                    <a16:creationId xmlns:a16="http://schemas.microsoft.com/office/drawing/2014/main" id="{D6C8AA8D-DDD0-4276-95D8-F546822958A7}"/>
                  </a:ext>
                </a:extLst>
              </p:cNvPr>
              <p:cNvCxnSpPr/>
              <p:nvPr/>
            </p:nvCxnSpPr>
            <p:spPr>
              <a:xfrm>
                <a:off x="8855718" y="5058366"/>
                <a:ext cx="0" cy="1571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ak koppling 39">
                <a:extLst>
                  <a:ext uri="{FF2B5EF4-FFF2-40B4-BE49-F238E27FC236}">
                    <a16:creationId xmlns:a16="http://schemas.microsoft.com/office/drawing/2014/main" id="{38A06664-F197-4EB3-B4C8-57A247B5CE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67568" y="5216667"/>
                <a:ext cx="63564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ak koppling 40">
                <a:extLst>
                  <a:ext uri="{FF2B5EF4-FFF2-40B4-BE49-F238E27FC236}">
                    <a16:creationId xmlns:a16="http://schemas.microsoft.com/office/drawing/2014/main" id="{1DA6F6D9-05AF-4D9D-9C30-9EDEAD0A33A3}"/>
                  </a:ext>
                </a:extLst>
              </p:cNvPr>
              <p:cNvCxnSpPr/>
              <p:nvPr/>
            </p:nvCxnSpPr>
            <p:spPr>
              <a:xfrm>
                <a:off x="9194811" y="5209289"/>
                <a:ext cx="0" cy="1571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ak koppling 41">
                <a:extLst>
                  <a:ext uri="{FF2B5EF4-FFF2-40B4-BE49-F238E27FC236}">
                    <a16:creationId xmlns:a16="http://schemas.microsoft.com/office/drawing/2014/main" id="{46178BD4-3D2A-4D5A-B323-5B2AC8E7F2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94811" y="5216666"/>
                <a:ext cx="63564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k koppling 42">
                <a:extLst>
                  <a:ext uri="{FF2B5EF4-FFF2-40B4-BE49-F238E27FC236}">
                    <a16:creationId xmlns:a16="http://schemas.microsoft.com/office/drawing/2014/main" id="{1DD2ACBF-680A-44DE-9A2D-63448D5C9D26}"/>
                  </a:ext>
                </a:extLst>
              </p:cNvPr>
              <p:cNvCxnSpPr/>
              <p:nvPr/>
            </p:nvCxnSpPr>
            <p:spPr>
              <a:xfrm>
                <a:off x="9822053" y="5209288"/>
                <a:ext cx="0" cy="1571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k koppling 45">
                <a:extLst>
                  <a:ext uri="{FF2B5EF4-FFF2-40B4-BE49-F238E27FC236}">
                    <a16:creationId xmlns:a16="http://schemas.microsoft.com/office/drawing/2014/main" id="{36D692BC-4D91-4331-B0C9-EDC771019FC4}"/>
                  </a:ext>
                </a:extLst>
              </p:cNvPr>
              <p:cNvCxnSpPr/>
              <p:nvPr/>
            </p:nvCxnSpPr>
            <p:spPr>
              <a:xfrm>
                <a:off x="7967299" y="5208113"/>
                <a:ext cx="0" cy="1571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Rak koppling 46">
                <a:extLst>
                  <a:ext uri="{FF2B5EF4-FFF2-40B4-BE49-F238E27FC236}">
                    <a16:creationId xmlns:a16="http://schemas.microsoft.com/office/drawing/2014/main" id="{3B55C7C0-CA63-4D05-81AB-5C59EEE12F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49750" y="5210916"/>
                <a:ext cx="63564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k koppling 44">
                <a:extLst>
                  <a:ext uri="{FF2B5EF4-FFF2-40B4-BE49-F238E27FC236}">
                    <a16:creationId xmlns:a16="http://schemas.microsoft.com/office/drawing/2014/main" id="{6A154741-8322-4A87-B768-121E8FC74DC5}"/>
                  </a:ext>
                </a:extLst>
              </p:cNvPr>
              <p:cNvCxnSpPr/>
              <p:nvPr/>
            </p:nvCxnSpPr>
            <p:spPr>
              <a:xfrm>
                <a:off x="8567568" y="5209288"/>
                <a:ext cx="0" cy="15712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5" name="Ellips 354">
              <a:extLst>
                <a:ext uri="{FF2B5EF4-FFF2-40B4-BE49-F238E27FC236}">
                  <a16:creationId xmlns:a16="http://schemas.microsoft.com/office/drawing/2014/main" id="{6632B40F-B526-472A-A3B4-80C0767BD509}"/>
                </a:ext>
              </a:extLst>
            </p:cNvPr>
            <p:cNvSpPr/>
            <p:nvPr/>
          </p:nvSpPr>
          <p:spPr>
            <a:xfrm>
              <a:off x="7925058" y="1795445"/>
              <a:ext cx="556048" cy="556047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700" b="1" dirty="0">
                  <a:solidFill>
                    <a:schemeClr val="bg1">
                      <a:lumMod val="50000"/>
                    </a:schemeClr>
                  </a:solidFill>
                </a:rPr>
                <a:t>Bokhylla</a:t>
              </a:r>
            </a:p>
          </p:txBody>
        </p:sp>
        <p:sp>
          <p:nvSpPr>
            <p:cNvPr id="356" name="Ellips 355">
              <a:extLst>
                <a:ext uri="{FF2B5EF4-FFF2-40B4-BE49-F238E27FC236}">
                  <a16:creationId xmlns:a16="http://schemas.microsoft.com/office/drawing/2014/main" id="{C843DE18-C5E7-4BCF-B8FF-F3BED6F0B7F5}"/>
                </a:ext>
              </a:extLst>
            </p:cNvPr>
            <p:cNvSpPr/>
            <p:nvPr/>
          </p:nvSpPr>
          <p:spPr>
            <a:xfrm>
              <a:off x="9789367" y="1799013"/>
              <a:ext cx="556048" cy="556038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700" b="1" dirty="0">
                  <a:solidFill>
                    <a:schemeClr val="bg1">
                      <a:lumMod val="50000"/>
                    </a:schemeClr>
                  </a:solidFill>
                </a:rPr>
                <a:t>Skrivbord</a:t>
              </a:r>
            </a:p>
          </p:txBody>
        </p:sp>
        <p:sp>
          <p:nvSpPr>
            <p:cNvPr id="357" name="Ellips 356">
              <a:extLst>
                <a:ext uri="{FF2B5EF4-FFF2-40B4-BE49-F238E27FC236}">
                  <a16:creationId xmlns:a16="http://schemas.microsoft.com/office/drawing/2014/main" id="{535C527A-62D8-4AED-8A10-EA87E185026A}"/>
                </a:ext>
              </a:extLst>
            </p:cNvPr>
            <p:cNvSpPr/>
            <p:nvPr/>
          </p:nvSpPr>
          <p:spPr>
            <a:xfrm>
              <a:off x="9151385" y="1799004"/>
              <a:ext cx="584612" cy="556047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700" b="1" dirty="0">
                  <a:solidFill>
                    <a:schemeClr val="bg1">
                      <a:lumMod val="50000"/>
                    </a:schemeClr>
                  </a:solidFill>
                </a:rPr>
                <a:t>Stol</a:t>
              </a:r>
            </a:p>
          </p:txBody>
        </p:sp>
        <p:sp>
          <p:nvSpPr>
            <p:cNvPr id="358" name="Ellips 357">
              <a:extLst>
                <a:ext uri="{FF2B5EF4-FFF2-40B4-BE49-F238E27FC236}">
                  <a16:creationId xmlns:a16="http://schemas.microsoft.com/office/drawing/2014/main" id="{F30A72F2-9550-440F-8CD8-05E455E97C4E}"/>
                </a:ext>
              </a:extLst>
            </p:cNvPr>
            <p:cNvSpPr/>
            <p:nvPr/>
          </p:nvSpPr>
          <p:spPr>
            <a:xfrm>
              <a:off x="8800693" y="878946"/>
              <a:ext cx="613035" cy="613034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700" b="1" dirty="0">
                  <a:solidFill>
                    <a:schemeClr val="bg1">
                      <a:lumMod val="50000"/>
                    </a:schemeClr>
                  </a:solidFill>
                </a:rPr>
                <a:t>Arbetsrum</a:t>
              </a:r>
            </a:p>
          </p:txBody>
        </p:sp>
        <p:grpSp>
          <p:nvGrpSpPr>
            <p:cNvPr id="360" name="Grupp 359">
              <a:extLst>
                <a:ext uri="{FF2B5EF4-FFF2-40B4-BE49-F238E27FC236}">
                  <a16:creationId xmlns:a16="http://schemas.microsoft.com/office/drawing/2014/main" id="{3E263AFC-FA14-4547-9A1A-1AFB567D16B6}"/>
                </a:ext>
              </a:extLst>
            </p:cNvPr>
            <p:cNvGrpSpPr/>
            <p:nvPr/>
          </p:nvGrpSpPr>
          <p:grpSpPr>
            <a:xfrm>
              <a:off x="8197712" y="1488591"/>
              <a:ext cx="1880704" cy="308047"/>
              <a:chOff x="7949750" y="5058366"/>
              <a:chExt cx="1880704" cy="308047"/>
            </a:xfrm>
          </p:grpSpPr>
          <p:cxnSp>
            <p:nvCxnSpPr>
              <p:cNvPr id="361" name="Rak koppling 360">
                <a:extLst>
                  <a:ext uri="{FF2B5EF4-FFF2-40B4-BE49-F238E27FC236}">
                    <a16:creationId xmlns:a16="http://schemas.microsoft.com/office/drawing/2014/main" id="{AAF4F222-F96B-4132-97B3-ED264EE9EA5D}"/>
                  </a:ext>
                </a:extLst>
              </p:cNvPr>
              <p:cNvCxnSpPr/>
              <p:nvPr/>
            </p:nvCxnSpPr>
            <p:spPr>
              <a:xfrm>
                <a:off x="8855718" y="5058366"/>
                <a:ext cx="0" cy="15712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Rak koppling 361">
                <a:extLst>
                  <a:ext uri="{FF2B5EF4-FFF2-40B4-BE49-F238E27FC236}">
                    <a16:creationId xmlns:a16="http://schemas.microsoft.com/office/drawing/2014/main" id="{55FC9B81-3068-4A27-A4CE-B5D29AB746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67568" y="5216667"/>
                <a:ext cx="635643" cy="0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Rak koppling 362">
                <a:extLst>
                  <a:ext uri="{FF2B5EF4-FFF2-40B4-BE49-F238E27FC236}">
                    <a16:creationId xmlns:a16="http://schemas.microsoft.com/office/drawing/2014/main" id="{37BD109A-A669-4D77-BBB9-2DD79B20D3C6}"/>
                  </a:ext>
                </a:extLst>
              </p:cNvPr>
              <p:cNvCxnSpPr/>
              <p:nvPr/>
            </p:nvCxnSpPr>
            <p:spPr>
              <a:xfrm>
                <a:off x="9194811" y="5209289"/>
                <a:ext cx="0" cy="15712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Rak koppling 363">
                <a:extLst>
                  <a:ext uri="{FF2B5EF4-FFF2-40B4-BE49-F238E27FC236}">
                    <a16:creationId xmlns:a16="http://schemas.microsoft.com/office/drawing/2014/main" id="{2330697C-9C40-44A9-AFC8-3FF6364B8F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94811" y="5216666"/>
                <a:ext cx="635643" cy="0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Rak koppling 364">
                <a:extLst>
                  <a:ext uri="{FF2B5EF4-FFF2-40B4-BE49-F238E27FC236}">
                    <a16:creationId xmlns:a16="http://schemas.microsoft.com/office/drawing/2014/main" id="{29BCD2E8-183D-4543-8D33-EFE52DDD450C}"/>
                  </a:ext>
                </a:extLst>
              </p:cNvPr>
              <p:cNvCxnSpPr/>
              <p:nvPr/>
            </p:nvCxnSpPr>
            <p:spPr>
              <a:xfrm>
                <a:off x="9822053" y="5209288"/>
                <a:ext cx="0" cy="15712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Rak koppling 365">
                <a:extLst>
                  <a:ext uri="{FF2B5EF4-FFF2-40B4-BE49-F238E27FC236}">
                    <a16:creationId xmlns:a16="http://schemas.microsoft.com/office/drawing/2014/main" id="{5C41F03B-333F-4803-B505-CAFE6A494CBF}"/>
                  </a:ext>
                </a:extLst>
              </p:cNvPr>
              <p:cNvCxnSpPr/>
              <p:nvPr/>
            </p:nvCxnSpPr>
            <p:spPr>
              <a:xfrm>
                <a:off x="7967299" y="5208113"/>
                <a:ext cx="0" cy="15712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Rak koppling 366">
                <a:extLst>
                  <a:ext uri="{FF2B5EF4-FFF2-40B4-BE49-F238E27FC236}">
                    <a16:creationId xmlns:a16="http://schemas.microsoft.com/office/drawing/2014/main" id="{3BB28FD9-15C1-4154-B0D4-B3B6B94DB4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49750" y="5218290"/>
                <a:ext cx="635643" cy="0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Rak koppling 367">
                <a:extLst>
                  <a:ext uri="{FF2B5EF4-FFF2-40B4-BE49-F238E27FC236}">
                    <a16:creationId xmlns:a16="http://schemas.microsoft.com/office/drawing/2014/main" id="{F3A82F90-412F-4437-BAF0-CA0649A5FF05}"/>
                  </a:ext>
                </a:extLst>
              </p:cNvPr>
              <p:cNvCxnSpPr/>
              <p:nvPr/>
            </p:nvCxnSpPr>
            <p:spPr>
              <a:xfrm>
                <a:off x="8567568" y="5209288"/>
                <a:ext cx="0" cy="157124"/>
              </a:xfrm>
              <a:prstGeom prst="line">
                <a:avLst/>
              </a:prstGeom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2" name="Ellips 371">
              <a:extLst>
                <a:ext uri="{FF2B5EF4-FFF2-40B4-BE49-F238E27FC236}">
                  <a16:creationId xmlns:a16="http://schemas.microsoft.com/office/drawing/2014/main" id="{2AB0A32F-270D-41EA-AC5B-5B9073E0006F}"/>
                </a:ext>
              </a:extLst>
            </p:cNvPr>
            <p:cNvSpPr/>
            <p:nvPr/>
          </p:nvSpPr>
          <p:spPr>
            <a:xfrm>
              <a:off x="8179293" y="884790"/>
              <a:ext cx="613035" cy="613034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700" b="1" dirty="0">
                  <a:solidFill>
                    <a:schemeClr val="bg1">
                      <a:lumMod val="50000"/>
                    </a:schemeClr>
                  </a:solidFill>
                </a:rPr>
                <a:t>Kök</a:t>
              </a:r>
            </a:p>
          </p:txBody>
        </p:sp>
        <p:sp>
          <p:nvSpPr>
            <p:cNvPr id="373" name="Ellips 372">
              <a:extLst>
                <a:ext uri="{FF2B5EF4-FFF2-40B4-BE49-F238E27FC236}">
                  <a16:creationId xmlns:a16="http://schemas.microsoft.com/office/drawing/2014/main" id="{12D8C943-569B-4EEC-99C7-07DCFC482E94}"/>
                </a:ext>
              </a:extLst>
            </p:cNvPr>
            <p:cNvSpPr/>
            <p:nvPr/>
          </p:nvSpPr>
          <p:spPr>
            <a:xfrm>
              <a:off x="9421997" y="878946"/>
              <a:ext cx="613035" cy="613034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600" b="1" dirty="0">
                  <a:solidFill>
                    <a:schemeClr val="bg1">
                      <a:lumMod val="50000"/>
                    </a:schemeClr>
                  </a:solidFill>
                </a:rPr>
                <a:t>Vardagsrum</a:t>
              </a:r>
            </a:p>
          </p:txBody>
        </p:sp>
        <p:cxnSp>
          <p:nvCxnSpPr>
            <p:cNvPr id="374" name="Rak koppling 373">
              <a:extLst>
                <a:ext uri="{FF2B5EF4-FFF2-40B4-BE49-F238E27FC236}">
                  <a16:creationId xmlns:a16="http://schemas.microsoft.com/office/drawing/2014/main" id="{92395F79-DF26-484B-87A0-05338F48504A}"/>
                </a:ext>
              </a:extLst>
            </p:cNvPr>
            <p:cNvCxnSpPr>
              <a:cxnSpLocks/>
            </p:cNvCxnSpPr>
            <p:nvPr/>
          </p:nvCxnSpPr>
          <p:spPr>
            <a:xfrm>
              <a:off x="9112419" y="527609"/>
              <a:ext cx="0" cy="21411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Rak koppling 374">
              <a:extLst>
                <a:ext uri="{FF2B5EF4-FFF2-40B4-BE49-F238E27FC236}">
                  <a16:creationId xmlns:a16="http://schemas.microsoft.com/office/drawing/2014/main" id="{D8DD78DD-5106-4975-9044-EADE6E2600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12419" y="727839"/>
              <a:ext cx="635643" cy="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Rak koppling 375">
              <a:extLst>
                <a:ext uri="{FF2B5EF4-FFF2-40B4-BE49-F238E27FC236}">
                  <a16:creationId xmlns:a16="http://schemas.microsoft.com/office/drawing/2014/main" id="{B299AE55-5667-40C8-AC98-F643F78B9131}"/>
                </a:ext>
              </a:extLst>
            </p:cNvPr>
            <p:cNvCxnSpPr/>
            <p:nvPr/>
          </p:nvCxnSpPr>
          <p:spPr>
            <a:xfrm>
              <a:off x="9739661" y="720461"/>
              <a:ext cx="0" cy="157124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Rak koppling 376">
              <a:extLst>
                <a:ext uri="{FF2B5EF4-FFF2-40B4-BE49-F238E27FC236}">
                  <a16:creationId xmlns:a16="http://schemas.microsoft.com/office/drawing/2014/main" id="{329EDF17-7E50-4A72-BD8A-43D2400E8BD5}"/>
                </a:ext>
              </a:extLst>
            </p:cNvPr>
            <p:cNvCxnSpPr/>
            <p:nvPr/>
          </p:nvCxnSpPr>
          <p:spPr>
            <a:xfrm>
              <a:off x="9118018" y="715923"/>
              <a:ext cx="0" cy="157124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Rak koppling 377">
              <a:extLst>
                <a:ext uri="{FF2B5EF4-FFF2-40B4-BE49-F238E27FC236}">
                  <a16:creationId xmlns:a16="http://schemas.microsoft.com/office/drawing/2014/main" id="{45A1E352-7DB0-44D7-87FF-BF80EC1CBBFF}"/>
                </a:ext>
              </a:extLst>
            </p:cNvPr>
            <p:cNvCxnSpPr/>
            <p:nvPr/>
          </p:nvCxnSpPr>
          <p:spPr>
            <a:xfrm>
              <a:off x="8495855" y="720461"/>
              <a:ext cx="0" cy="157124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Rak koppling 378">
              <a:extLst>
                <a:ext uri="{FF2B5EF4-FFF2-40B4-BE49-F238E27FC236}">
                  <a16:creationId xmlns:a16="http://schemas.microsoft.com/office/drawing/2014/main" id="{23092E09-79B8-498C-AAAE-D3CCD8DE85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7455" y="727839"/>
              <a:ext cx="635643" cy="0"/>
            </a:xfrm>
            <a:prstGeom prst="line">
              <a:avLst/>
            </a:prstGeom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Ellips 379">
              <a:extLst>
                <a:ext uri="{FF2B5EF4-FFF2-40B4-BE49-F238E27FC236}">
                  <a16:creationId xmlns:a16="http://schemas.microsoft.com/office/drawing/2014/main" id="{9AE063B5-3F04-47AB-9DB1-81AD8342A744}"/>
                </a:ext>
              </a:extLst>
            </p:cNvPr>
            <p:cNvSpPr/>
            <p:nvPr/>
          </p:nvSpPr>
          <p:spPr>
            <a:xfrm>
              <a:off x="8805901" y="-81594"/>
              <a:ext cx="613035" cy="613034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800" b="1" dirty="0">
                  <a:solidFill>
                    <a:schemeClr val="bg1">
                      <a:lumMod val="50000"/>
                    </a:schemeClr>
                  </a:solidFill>
                </a:rPr>
                <a:t>Hem</a:t>
              </a:r>
            </a:p>
          </p:txBody>
        </p:sp>
      </p:grpSp>
      <p:grpSp>
        <p:nvGrpSpPr>
          <p:cNvPr id="385" name="Grupp 384">
            <a:extLst>
              <a:ext uri="{FF2B5EF4-FFF2-40B4-BE49-F238E27FC236}">
                <a16:creationId xmlns:a16="http://schemas.microsoft.com/office/drawing/2014/main" id="{D2A4835F-580A-4200-8BF3-126FF687F340}"/>
              </a:ext>
            </a:extLst>
          </p:cNvPr>
          <p:cNvGrpSpPr/>
          <p:nvPr/>
        </p:nvGrpSpPr>
        <p:grpSpPr>
          <a:xfrm>
            <a:off x="5858946" y="576521"/>
            <a:ext cx="1587742" cy="5537396"/>
            <a:chOff x="5423313" y="567969"/>
            <a:chExt cx="1587742" cy="5537396"/>
          </a:xfrm>
        </p:grpSpPr>
        <p:sp>
          <p:nvSpPr>
            <p:cNvPr id="353" name="Rektangel 352">
              <a:extLst>
                <a:ext uri="{FF2B5EF4-FFF2-40B4-BE49-F238E27FC236}">
                  <a16:creationId xmlns:a16="http://schemas.microsoft.com/office/drawing/2014/main" id="{01091352-D1BA-4C80-8478-8502F840F490}"/>
                </a:ext>
              </a:extLst>
            </p:cNvPr>
            <p:cNvSpPr/>
            <p:nvPr/>
          </p:nvSpPr>
          <p:spPr>
            <a:xfrm>
              <a:off x="5554237" y="5736033"/>
              <a:ext cx="1328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Litet/snabbt</a:t>
              </a:r>
            </a:p>
          </p:txBody>
        </p:sp>
        <p:sp>
          <p:nvSpPr>
            <p:cNvPr id="354" name="Rektangel 353">
              <a:extLst>
                <a:ext uri="{FF2B5EF4-FFF2-40B4-BE49-F238E27FC236}">
                  <a16:creationId xmlns:a16="http://schemas.microsoft.com/office/drawing/2014/main" id="{48EC2AE6-5C0D-4883-8106-2202760F430B}"/>
                </a:ext>
              </a:extLst>
            </p:cNvPr>
            <p:cNvSpPr/>
            <p:nvPr/>
          </p:nvSpPr>
          <p:spPr>
            <a:xfrm>
              <a:off x="5423313" y="567969"/>
              <a:ext cx="1587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Stort/långsamt</a:t>
              </a:r>
            </a:p>
          </p:txBody>
        </p:sp>
        <p:cxnSp>
          <p:nvCxnSpPr>
            <p:cNvPr id="383" name="Rak pilkoppling 382">
              <a:extLst>
                <a:ext uri="{FF2B5EF4-FFF2-40B4-BE49-F238E27FC236}">
                  <a16:creationId xmlns:a16="http://schemas.microsoft.com/office/drawing/2014/main" id="{DFA28A22-471F-4D54-B7D7-EA305624CAB9}"/>
                </a:ext>
              </a:extLst>
            </p:cNvPr>
            <p:cNvCxnSpPr>
              <a:cxnSpLocks/>
            </p:cNvCxnSpPr>
            <p:nvPr/>
          </p:nvCxnSpPr>
          <p:spPr>
            <a:xfrm>
              <a:off x="6217184" y="1044753"/>
              <a:ext cx="0" cy="4580826"/>
            </a:xfrm>
            <a:prstGeom prst="straightConnector1">
              <a:avLst/>
            </a:prstGeom>
            <a:ln w="69850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6" name="Rektangel 385">
            <a:extLst>
              <a:ext uri="{FF2B5EF4-FFF2-40B4-BE49-F238E27FC236}">
                <a16:creationId xmlns:a16="http://schemas.microsoft.com/office/drawing/2014/main" id="{E08A7461-CD09-4073-8502-6BBACFEC384D}"/>
              </a:ext>
            </a:extLst>
          </p:cNvPr>
          <p:cNvSpPr/>
          <p:nvPr/>
        </p:nvSpPr>
        <p:spPr>
          <a:xfrm rot="16200000">
            <a:off x="4888359" y="3147559"/>
            <a:ext cx="2995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Separation mellan nivåer ger utrymme</a:t>
            </a:r>
          </a:p>
        </p:txBody>
      </p:sp>
      <p:sp>
        <p:nvSpPr>
          <p:cNvPr id="87" name="textruta 4">
            <a:extLst>
              <a:ext uri="{FF2B5EF4-FFF2-40B4-BE49-F238E27FC236}">
                <a16:creationId xmlns:a16="http://schemas.microsoft.com/office/drawing/2014/main" id="{E505BABB-8AC7-4DDA-8E40-9837FF9B59B1}"/>
              </a:ext>
            </a:extLst>
          </p:cNvPr>
          <p:cNvSpPr txBox="1"/>
          <p:nvPr/>
        </p:nvSpPr>
        <p:spPr>
          <a:xfrm>
            <a:off x="0" y="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7/10</a:t>
            </a:r>
          </a:p>
        </p:txBody>
      </p:sp>
    </p:spTree>
    <p:extLst>
      <p:ext uri="{BB962C8B-B14F-4D97-AF65-F5344CB8AC3E}">
        <p14:creationId xmlns:p14="http://schemas.microsoft.com/office/powerpoint/2010/main" val="36368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0834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5AED8FA-7A91-4AA9-97F6-C39909AF2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1" r="1" b="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2552D9-5245-4367-9FD3-6C028B18D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2828" y="181622"/>
            <a:ext cx="4005760" cy="62134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800" i="1" dirty="0">
                <a:solidFill>
                  <a:srgbClr val="FFFFFF"/>
                </a:solidFill>
              </a:rPr>
              <a:t>För om vi inte gjorde det så vore de oss snart totalt övermäktiga!</a:t>
            </a:r>
          </a:p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FFFFFF"/>
                </a:solidFill>
              </a:rPr>
              <a:t>Även biologisk evolution måste rätta sig efter detta.</a:t>
            </a:r>
          </a:p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FFFFFF"/>
                </a:solidFill>
              </a:rPr>
              <a:t>Tändernas form, benens längd, kroppens massa – alla relevanta egenskaper måste kunna variera separat </a:t>
            </a:r>
            <a:r>
              <a:rPr lang="sv-SE" sz="1800" b="1" dirty="0">
                <a:solidFill>
                  <a:srgbClr val="FFFFFF"/>
                </a:solidFill>
              </a:rPr>
              <a:t>utan att allt annat påverkas</a:t>
            </a:r>
            <a:r>
              <a:rPr lang="sv-SE" sz="1800" dirty="0">
                <a:solidFill>
                  <a:srgbClr val="FFFFFF"/>
                </a:solidFill>
              </a:rPr>
              <a:t>.</a:t>
            </a:r>
            <a:endParaRPr lang="sv-SE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FFFFFF"/>
                </a:solidFill>
              </a:rPr>
              <a:t>Det är så komplexa system måste se ut om de skall kunna ”hittas” och byggas.</a:t>
            </a:r>
          </a:p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FFFFFF"/>
                </a:solidFill>
              </a:rPr>
              <a:t>Oavsett om det är naturligt urval, en hjärna eller en dator som är kreativ!</a:t>
            </a:r>
          </a:p>
          <a:p>
            <a:pPr marL="0" indent="0">
              <a:buNone/>
            </a:pPr>
            <a:endParaRPr lang="sv-SE" sz="1800" dirty="0">
              <a:solidFill>
                <a:srgbClr val="FFFFFF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D1565F4-5BF7-4103-99FB-9E69B680315D}"/>
              </a:ext>
            </a:extLst>
          </p:cNvPr>
          <p:cNvSpPr/>
          <p:nvPr/>
        </p:nvSpPr>
        <p:spPr>
          <a:xfrm>
            <a:off x="1093839" y="9156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solidFill>
                  <a:srgbClr val="FFFFFF"/>
                </a:solidFill>
              </a:rPr>
              <a:t>Vi organiserar </a:t>
            </a:r>
            <a:r>
              <a:rPr lang="sv-SE" b="1" dirty="0">
                <a:solidFill>
                  <a:srgbClr val="FFFFFF"/>
                </a:solidFill>
              </a:rPr>
              <a:t>allt</a:t>
            </a:r>
            <a:r>
              <a:rPr lang="sv-SE" dirty="0">
                <a:solidFill>
                  <a:srgbClr val="FFFFFF"/>
                </a:solidFill>
              </a:rPr>
              <a:t> enligt de här principerna: teknologi, organisationer, kurser, böcker…</a:t>
            </a:r>
          </a:p>
        </p:txBody>
      </p:sp>
      <p:sp>
        <p:nvSpPr>
          <p:cNvPr id="7" name="textruta 4">
            <a:extLst>
              <a:ext uri="{FF2B5EF4-FFF2-40B4-BE49-F238E27FC236}">
                <a16:creationId xmlns:a16="http://schemas.microsoft.com/office/drawing/2014/main" id="{F43C638B-0799-4892-800C-B26F1A449151}"/>
              </a:ext>
            </a:extLst>
          </p:cNvPr>
          <p:cNvSpPr txBox="1"/>
          <p:nvPr/>
        </p:nvSpPr>
        <p:spPr>
          <a:xfrm>
            <a:off x="0" y="-18433"/>
            <a:ext cx="834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8/10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5657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 16">
            <a:extLst>
              <a:ext uri="{FF2B5EF4-FFF2-40B4-BE49-F238E27FC236}">
                <a16:creationId xmlns:a16="http://schemas.microsoft.com/office/drawing/2014/main" id="{7C1C4186-7AFE-4CDB-B836-B676B676D37F}"/>
              </a:ext>
            </a:extLst>
          </p:cNvPr>
          <p:cNvSpPr/>
          <p:nvPr/>
        </p:nvSpPr>
        <p:spPr>
          <a:xfrm>
            <a:off x="-303416" y="-567330"/>
            <a:ext cx="7851057" cy="771377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7200" dirty="0">
                <a:solidFill>
                  <a:schemeClr val="bg1">
                    <a:lumMod val="50000"/>
                  </a:schemeClr>
                </a:solidFill>
              </a:rPr>
              <a:t>CENTRAL PROCESSING UNIT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D6FD49EA-B29C-4FC5-A878-67638FF89190}"/>
              </a:ext>
            </a:extLst>
          </p:cNvPr>
          <p:cNvGrpSpPr/>
          <p:nvPr/>
        </p:nvGrpSpPr>
        <p:grpSpPr>
          <a:xfrm>
            <a:off x="4181962" y="1641667"/>
            <a:ext cx="3310529" cy="3310529"/>
            <a:chOff x="4552184" y="3499809"/>
            <a:chExt cx="3310529" cy="3310529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A27F5777-72A8-4BB6-89A0-469E2F0B5DEA}"/>
                </a:ext>
              </a:extLst>
            </p:cNvPr>
            <p:cNvGrpSpPr/>
            <p:nvPr/>
          </p:nvGrpSpPr>
          <p:grpSpPr>
            <a:xfrm>
              <a:off x="4552184" y="3499809"/>
              <a:ext cx="3310529" cy="3310529"/>
              <a:chOff x="5136429" y="3429000"/>
              <a:chExt cx="3310529" cy="3310529"/>
            </a:xfrm>
          </p:grpSpPr>
          <p:sp>
            <p:nvSpPr>
              <p:cNvPr id="12" name="Ellips 11">
                <a:extLst>
                  <a:ext uri="{FF2B5EF4-FFF2-40B4-BE49-F238E27FC236}">
                    <a16:creationId xmlns:a16="http://schemas.microsoft.com/office/drawing/2014/main" id="{D8835A8F-D839-426E-8571-4D14D75B1928}"/>
                  </a:ext>
                </a:extLst>
              </p:cNvPr>
              <p:cNvSpPr/>
              <p:nvPr/>
            </p:nvSpPr>
            <p:spPr>
              <a:xfrm>
                <a:off x="5136429" y="3429000"/>
                <a:ext cx="3310529" cy="331052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  <a:alpha val="80000"/>
                </a:schemeClr>
              </a:solidFill>
              <a:ln>
                <a:solidFill>
                  <a:schemeClr val="accent1">
                    <a:shade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PROCESSOR</a:t>
                </a:r>
              </a:p>
            </p:txBody>
          </p:sp>
          <p:sp>
            <p:nvSpPr>
              <p:cNvPr id="13" name="Ellips 12">
                <a:extLst>
                  <a:ext uri="{FF2B5EF4-FFF2-40B4-BE49-F238E27FC236}">
                    <a16:creationId xmlns:a16="http://schemas.microsoft.com/office/drawing/2014/main" id="{CC09E8F1-6420-4ACC-AF12-9A1CBB98B4D6}"/>
                  </a:ext>
                </a:extLst>
              </p:cNvPr>
              <p:cNvSpPr/>
              <p:nvPr/>
            </p:nvSpPr>
            <p:spPr>
              <a:xfrm>
                <a:off x="6171425" y="3601391"/>
                <a:ext cx="1234514" cy="1234514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>
                <a:solidFill>
                  <a:schemeClr val="accent1">
                    <a:shade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Arithmetic Logic Unit</a:t>
                </a:r>
              </a:p>
            </p:txBody>
          </p:sp>
          <p:sp>
            <p:nvSpPr>
              <p:cNvPr id="14" name="Ellips 13">
                <a:extLst>
                  <a:ext uri="{FF2B5EF4-FFF2-40B4-BE49-F238E27FC236}">
                    <a16:creationId xmlns:a16="http://schemas.microsoft.com/office/drawing/2014/main" id="{2C938981-2B1A-444F-8B74-9E0B30DFD00C}"/>
                  </a:ext>
                </a:extLst>
              </p:cNvPr>
              <p:cNvSpPr/>
              <p:nvPr/>
            </p:nvSpPr>
            <p:spPr>
              <a:xfrm>
                <a:off x="6109530" y="5429479"/>
                <a:ext cx="1234515" cy="1234515"/>
              </a:xfrm>
              <a:prstGeom prst="ellipse">
                <a:avLst/>
              </a:prstGeom>
              <a:solidFill>
                <a:schemeClr val="bg1">
                  <a:lumMod val="75000"/>
                  <a:alpha val="70000"/>
                </a:schemeClr>
              </a:solidFill>
              <a:ln>
                <a:solidFill>
                  <a:schemeClr val="accent1">
                    <a:shade val="50000"/>
                    <a:alpha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Memory </a:t>
                </a:r>
                <a:r>
                  <a:rPr lang="en-US" sz="1200" b="1" dirty="0" err="1">
                    <a:solidFill>
                      <a:schemeClr val="tx1"/>
                    </a:solidFill>
                  </a:rPr>
                  <a:t>ManagementUnit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566D400E-578B-4FB8-8B5E-5AF430ED503C}"/>
                </a:ext>
              </a:extLst>
            </p:cNvPr>
            <p:cNvSpPr/>
            <p:nvPr/>
          </p:nvSpPr>
          <p:spPr>
            <a:xfrm>
              <a:off x="6561113" y="4581094"/>
              <a:ext cx="1234515" cy="1234515"/>
            </a:xfrm>
            <a:prstGeom prst="ellipse">
              <a:avLst/>
            </a:prstGeom>
            <a:solidFill>
              <a:schemeClr val="bg1">
                <a:lumMod val="75000"/>
                <a:alpha val="70000"/>
              </a:schemeClr>
            </a:solidFill>
            <a:ln>
              <a:solidFill>
                <a:schemeClr val="accent1">
                  <a:shade val="5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Address Generation Unit</a:t>
              </a:r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8678ABC5-BE07-4FAE-8B3B-8ACBB8BD1A9E}"/>
                </a:ext>
              </a:extLst>
            </p:cNvPr>
            <p:cNvSpPr/>
            <p:nvPr/>
          </p:nvSpPr>
          <p:spPr>
            <a:xfrm>
              <a:off x="4613246" y="4530443"/>
              <a:ext cx="1234515" cy="1234515"/>
            </a:xfrm>
            <a:prstGeom prst="ellipse">
              <a:avLst/>
            </a:prstGeom>
            <a:solidFill>
              <a:schemeClr val="bg1">
                <a:lumMod val="75000"/>
                <a:alpha val="70000"/>
              </a:schemeClr>
            </a:solidFill>
            <a:ln>
              <a:solidFill>
                <a:schemeClr val="accent1">
                  <a:shade val="50000"/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CPU Cache</a:t>
              </a:r>
            </a:p>
          </p:txBody>
        </p:sp>
      </p:grpSp>
      <p:sp>
        <p:nvSpPr>
          <p:cNvPr id="15" name="Pratbubbla: böjd rad 14">
            <a:extLst>
              <a:ext uri="{FF2B5EF4-FFF2-40B4-BE49-F238E27FC236}">
                <a16:creationId xmlns:a16="http://schemas.microsoft.com/office/drawing/2014/main" id="{43E81187-846E-4B92-94AB-6CA248DE4B2F}"/>
              </a:ext>
            </a:extLst>
          </p:cNvPr>
          <p:cNvSpPr/>
          <p:nvPr/>
        </p:nvSpPr>
        <p:spPr>
          <a:xfrm>
            <a:off x="3622112" y="5465241"/>
            <a:ext cx="1393723" cy="690396"/>
          </a:xfrm>
          <a:prstGeom prst="borderCallout2">
            <a:avLst>
              <a:gd name="adj1" fmla="val 592"/>
              <a:gd name="adj2" fmla="val 61508"/>
              <a:gd name="adj3" fmla="val -61955"/>
              <a:gd name="adj4" fmla="val 69487"/>
              <a:gd name="adj5" fmla="val -184630"/>
              <a:gd name="adj6" fmla="val 914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Internal</a:t>
            </a:r>
            <a:r>
              <a:rPr lang="sv-SE" dirty="0">
                <a:solidFill>
                  <a:schemeClr val="tx1"/>
                </a:solidFill>
              </a:rPr>
              <a:t> Environment</a:t>
            </a:r>
          </a:p>
        </p:txBody>
      </p:sp>
      <p:sp>
        <p:nvSpPr>
          <p:cNvPr id="16" name="Pratbubbla: böjd rad 15">
            <a:extLst>
              <a:ext uri="{FF2B5EF4-FFF2-40B4-BE49-F238E27FC236}">
                <a16:creationId xmlns:a16="http://schemas.microsoft.com/office/drawing/2014/main" id="{7F46E978-E4B4-45AC-A191-B01514EB39D7}"/>
              </a:ext>
            </a:extLst>
          </p:cNvPr>
          <p:cNvSpPr/>
          <p:nvPr/>
        </p:nvSpPr>
        <p:spPr>
          <a:xfrm>
            <a:off x="7345107" y="212462"/>
            <a:ext cx="1393723" cy="690396"/>
          </a:xfrm>
          <a:prstGeom prst="borderCallout2">
            <a:avLst>
              <a:gd name="adj1" fmla="val 18750"/>
              <a:gd name="adj2" fmla="val -8333"/>
              <a:gd name="adj3" fmla="val 57673"/>
              <a:gd name="adj4" fmla="val -32100"/>
              <a:gd name="adj5" fmla="val 172118"/>
              <a:gd name="adj6" fmla="val -852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External</a:t>
            </a:r>
            <a:r>
              <a:rPr lang="sv-SE" dirty="0">
                <a:solidFill>
                  <a:schemeClr val="tx1"/>
                </a:solidFill>
              </a:rPr>
              <a:t> Environment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2BBADABC-A08F-4E63-B71E-014EBE6F3694}"/>
              </a:ext>
            </a:extLst>
          </p:cNvPr>
          <p:cNvSpPr/>
          <p:nvPr/>
        </p:nvSpPr>
        <p:spPr>
          <a:xfrm>
            <a:off x="37765" y="1684944"/>
            <a:ext cx="3310529" cy="3310529"/>
          </a:xfrm>
          <a:prstGeom prst="ellipse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solidFill>
              <a:schemeClr val="accent1">
                <a:shade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Pratbubbla: böjd rad 18">
            <a:extLst>
              <a:ext uri="{FF2B5EF4-FFF2-40B4-BE49-F238E27FC236}">
                <a16:creationId xmlns:a16="http://schemas.microsoft.com/office/drawing/2014/main" id="{A8AB1EFF-39D3-4150-82CC-43ADCEB2EC05}"/>
              </a:ext>
            </a:extLst>
          </p:cNvPr>
          <p:cNvSpPr/>
          <p:nvPr/>
        </p:nvSpPr>
        <p:spPr>
          <a:xfrm>
            <a:off x="3348294" y="532135"/>
            <a:ext cx="1393723" cy="690396"/>
          </a:xfrm>
          <a:prstGeom prst="borderCallout2">
            <a:avLst>
              <a:gd name="adj1" fmla="val 43316"/>
              <a:gd name="adj2" fmla="val 105953"/>
              <a:gd name="adj3" fmla="val 74763"/>
              <a:gd name="adj4" fmla="val 142502"/>
              <a:gd name="adj5" fmla="val 159301"/>
              <a:gd name="adj6" fmla="val 1750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Interface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28A803A-8369-4F66-A4EC-11D3892B2767}"/>
              </a:ext>
            </a:extLst>
          </p:cNvPr>
          <p:cNvSpPr/>
          <p:nvPr/>
        </p:nvSpPr>
        <p:spPr>
          <a:xfrm>
            <a:off x="7833672" y="1141467"/>
            <a:ext cx="37886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/>
              <a:t>Vi förstår och arbetar med ett </a:t>
            </a:r>
            <a:r>
              <a:rPr lang="sv-SE" b="1" dirty="0" err="1"/>
              <a:t>internal</a:t>
            </a:r>
            <a:r>
              <a:rPr lang="sv-SE" b="1" dirty="0"/>
              <a:t> </a:t>
            </a:r>
            <a:r>
              <a:rPr lang="sv-SE" b="1" dirty="0" err="1"/>
              <a:t>environments</a:t>
            </a:r>
            <a:r>
              <a:rPr lang="sv-SE" dirty="0"/>
              <a:t> under antagandet att de relativt fåtaliga komponenter vi finner däri beter sig på ett konstant och enkelt sätt: enligt ett </a:t>
            </a:r>
            <a:r>
              <a:rPr lang="sv-SE" b="1" dirty="0"/>
              <a:t>interface</a:t>
            </a:r>
            <a:r>
              <a:rPr lang="sv-SE" dirty="0"/>
              <a:t> och utan ständig referens till hur de i sin tur fungerar internt.</a:t>
            </a:r>
          </a:p>
          <a:p>
            <a:pPr algn="just"/>
            <a:endParaRPr lang="sv-SE" b="1" dirty="0"/>
          </a:p>
          <a:p>
            <a:pPr algn="just"/>
            <a:r>
              <a:rPr lang="sv-SE" dirty="0"/>
              <a:t>Vi antar att </a:t>
            </a:r>
            <a:r>
              <a:rPr lang="sv-SE" b="1" dirty="0" err="1"/>
              <a:t>external</a:t>
            </a:r>
            <a:r>
              <a:rPr lang="sv-SE" b="1" dirty="0"/>
              <a:t> </a:t>
            </a:r>
            <a:r>
              <a:rPr lang="sv-SE" b="1" dirty="0" err="1"/>
              <a:t>environment</a:t>
            </a:r>
            <a:r>
              <a:rPr lang="sv-SE" dirty="0"/>
              <a:t> är stabilt och växelverkar med oss via vårt </a:t>
            </a:r>
            <a:r>
              <a:rPr lang="sv-SE" b="1" dirty="0"/>
              <a:t>interface</a:t>
            </a:r>
            <a:r>
              <a:rPr lang="sv-SE" dirty="0"/>
              <a:t> utåt.</a:t>
            </a:r>
          </a:p>
          <a:p>
            <a:pPr algn="just"/>
            <a:endParaRPr lang="sv-SE" dirty="0"/>
          </a:p>
          <a:p>
            <a:pPr algn="just"/>
            <a:r>
              <a:rPr lang="sv-SE" dirty="0"/>
              <a:t>Detta är sant under vad Simon kallar ett ”short </a:t>
            </a:r>
            <a:r>
              <a:rPr lang="sv-SE" dirty="0" err="1"/>
              <a:t>run</a:t>
            </a:r>
            <a:r>
              <a:rPr lang="sv-SE" dirty="0"/>
              <a:t>”. </a:t>
            </a:r>
          </a:p>
          <a:p>
            <a:pPr algn="just"/>
            <a:endParaRPr lang="sv-SE" dirty="0"/>
          </a:p>
          <a:p>
            <a:pPr algn="just"/>
            <a:r>
              <a:rPr lang="sv-SE" dirty="0"/>
              <a:t>Finns det alltid ett ”short </a:t>
            </a:r>
            <a:r>
              <a:rPr lang="sv-SE" dirty="0" err="1"/>
              <a:t>run</a:t>
            </a:r>
            <a:r>
              <a:rPr lang="sv-SE" dirty="0"/>
              <a:t>”?</a:t>
            </a:r>
          </a:p>
          <a:p>
            <a:pPr algn="just"/>
            <a:endParaRPr lang="sv-SE" dirty="0"/>
          </a:p>
        </p:txBody>
      </p:sp>
      <p:sp>
        <p:nvSpPr>
          <p:cNvPr id="21" name="textruta 4">
            <a:extLst>
              <a:ext uri="{FF2B5EF4-FFF2-40B4-BE49-F238E27FC236}">
                <a16:creationId xmlns:a16="http://schemas.microsoft.com/office/drawing/2014/main" id="{EDAB44B9-996E-4FB9-91F6-269B685998C5}"/>
              </a:ext>
            </a:extLst>
          </p:cNvPr>
          <p:cNvSpPr txBox="1"/>
          <p:nvPr/>
        </p:nvSpPr>
        <p:spPr>
          <a:xfrm>
            <a:off x="0" y="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9/10</a:t>
            </a:r>
          </a:p>
        </p:txBody>
      </p:sp>
    </p:spTree>
    <p:extLst>
      <p:ext uri="{BB962C8B-B14F-4D97-AF65-F5344CB8AC3E}">
        <p14:creationId xmlns:p14="http://schemas.microsoft.com/office/powerpoint/2010/main" val="91105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0F8994-7A23-41BF-A73F-EED886CA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v-SE" sz="4000"/>
              <a:t>En idealisering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79801D-FE53-4C18-AF9C-B7FE0F1D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6"/>
            <a:ext cx="4559425" cy="39581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600" dirty="0"/>
              <a:t>Verkliga system har alltid kors-kopplingar mellan nivåerna. Undantag som gör livet besvärligt för oss, men som kan vara nödvändiga.</a:t>
            </a:r>
          </a:p>
          <a:p>
            <a:pPr marL="0" indent="0">
              <a:buNone/>
            </a:pPr>
            <a:r>
              <a:rPr lang="sv-SE" sz="1600" dirty="0"/>
              <a:t>Andersson </a:t>
            </a:r>
            <a:r>
              <a:rPr lang="sv-SE" sz="1600" i="1" dirty="0"/>
              <a:t>et al</a:t>
            </a:r>
            <a:r>
              <a:rPr lang="sv-SE" sz="1600" dirty="0"/>
              <a:t> (2018) refererar till </a:t>
            </a:r>
            <a:r>
              <a:rPr lang="sv-SE" sz="1600" dirty="0" err="1"/>
              <a:t>Wimsatt</a:t>
            </a:r>
            <a:r>
              <a:rPr lang="sv-SE" sz="1600" dirty="0"/>
              <a:t> (1975) som förstår detta som att Simon utelämnade frågan om</a:t>
            </a:r>
            <a:r>
              <a:rPr lang="sv-SE" sz="1600" i="1" dirty="0"/>
              <a:t> effektivitet</a:t>
            </a:r>
            <a:r>
              <a:rPr lang="sv-SE" sz="1600" dirty="0"/>
              <a:t>. </a:t>
            </a:r>
          </a:p>
          <a:p>
            <a:pPr marL="0" indent="0">
              <a:buNone/>
            </a:pPr>
            <a:r>
              <a:rPr lang="sv-SE" sz="1600" dirty="0"/>
              <a:t>Massproducerad teknik är ofta billig men </a:t>
            </a:r>
            <a:r>
              <a:rPr lang="sv-SE" sz="1600" i="1" dirty="0"/>
              <a:t>därmed</a:t>
            </a:r>
            <a:r>
              <a:rPr lang="sv-SE" sz="1600" dirty="0"/>
              <a:t> inte top-of-the-</a:t>
            </a:r>
            <a:r>
              <a:rPr lang="sv-SE" sz="1600" dirty="0" err="1"/>
              <a:t>line</a:t>
            </a:r>
            <a:r>
              <a:rPr lang="sv-SE" sz="1600" dirty="0"/>
              <a:t>.</a:t>
            </a:r>
          </a:p>
          <a:p>
            <a:pPr marL="0" indent="0">
              <a:buNone/>
            </a:pPr>
            <a:r>
              <a:rPr lang="sv-SE" sz="1600" dirty="0"/>
              <a:t>Tittar vi på en rymdfärja så är den förvisso modulär… Men också full med skräddarsydda lösningar som gör den dyr att utveckla och underhålla. </a:t>
            </a:r>
          </a:p>
          <a:p>
            <a:pPr marL="0" indent="0">
              <a:buNone/>
            </a:pPr>
            <a:r>
              <a:rPr lang="sv-SE" sz="1600" dirty="0"/>
              <a:t>Men det är nödvändigt för att nå en ytterst avancerad funktion.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EEF9AC4-3617-4CCB-9313-67F3B1C19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3" r="31634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14" name="textruta 4">
            <a:extLst>
              <a:ext uri="{FF2B5EF4-FFF2-40B4-BE49-F238E27FC236}">
                <a16:creationId xmlns:a16="http://schemas.microsoft.com/office/drawing/2014/main" id="{38A92AF3-8B8E-4B51-9C2D-494411065FB3}"/>
              </a:ext>
            </a:extLst>
          </p:cNvPr>
          <p:cNvSpPr txBox="1"/>
          <p:nvPr/>
        </p:nvSpPr>
        <p:spPr>
          <a:xfrm>
            <a:off x="0" y="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val="415188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0A6ED8-B637-4A1E-B582-745B721B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Summering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FAE6DF-3DAA-4447-8B7C-FF4259F8D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/>
              <a:t>Världen befolkas av hierarkiska system eftersom de är: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dirty="0"/>
              <a:t>Lätta att kreativt designa och anpassa</a:t>
            </a:r>
            <a:r>
              <a:rPr lang="sv-SE" dirty="0"/>
              <a:t> – Vi kan arbeta inom en modul och på en nivå i taget.</a:t>
            </a:r>
          </a:p>
          <a:p>
            <a:r>
              <a:rPr lang="sv-SE" b="1" dirty="0"/>
              <a:t>Billiga och robusta att bygga</a:t>
            </a:r>
            <a:r>
              <a:rPr lang="sv-SE" dirty="0"/>
              <a:t> – Moduler kan byggas separat.</a:t>
            </a:r>
          </a:p>
          <a:p>
            <a:r>
              <a:rPr lang="sv-SE" b="1" dirty="0"/>
              <a:t>Billiga och lätta att underhålla</a:t>
            </a:r>
            <a:r>
              <a:rPr lang="sv-SE" dirty="0"/>
              <a:t> – Moduler kan lagas och bytas ut.</a:t>
            </a:r>
          </a:p>
          <a:p>
            <a:endParaRPr lang="sv-SE" dirty="0"/>
          </a:p>
          <a:p>
            <a:pPr marL="0" indent="0" algn="ctr">
              <a:buNone/>
            </a:pPr>
            <a:r>
              <a:rPr lang="sv-SE" b="1" dirty="0"/>
              <a:t>Komplexa system som </a:t>
            </a:r>
            <a:r>
              <a:rPr lang="sv-SE" b="1" i="1" dirty="0"/>
              <a:t>inte</a:t>
            </a:r>
            <a:r>
              <a:rPr lang="sv-SE" b="1" dirty="0"/>
              <a:t> är sådana, uppstår inte eller består inte</a:t>
            </a:r>
          </a:p>
          <a:p>
            <a:pPr marL="0" indent="0" algn="ctr">
              <a:buNone/>
            </a:pPr>
            <a:r>
              <a:rPr lang="sv-SE" sz="2000" b="1" dirty="0"/>
              <a:t>(fast nästa lektion skall vi prata om att de faktiskt gör det på ett sätt)</a:t>
            </a:r>
          </a:p>
        </p:txBody>
      </p:sp>
    </p:spTree>
    <p:extLst>
      <p:ext uri="{BB962C8B-B14F-4D97-AF65-F5344CB8AC3E}">
        <p14:creationId xmlns:p14="http://schemas.microsoft.com/office/powerpoint/2010/main" val="296040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Föreläsningens 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708B4-1F7E-4DF6-9F93-C6B686FA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Förståelse för, och förmåga att redogöra för begreppet </a:t>
            </a:r>
            <a:r>
              <a:rPr lang="sv-SE" i="1" dirty="0"/>
              <a:t>Near-</a:t>
            </a:r>
            <a:r>
              <a:rPr lang="sv-SE" i="1" dirty="0" err="1"/>
              <a:t>Decomposability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9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Litteratur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4E7CB-567B-4B3A-80FA-29F9257A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Artikel av Herbert Simon (1962). Särskild uppmärksamhet på delen om Near-</a:t>
            </a:r>
            <a:r>
              <a:rPr lang="sv-SE" dirty="0" err="1"/>
              <a:t>decomposability</a:t>
            </a:r>
            <a:r>
              <a:rPr lang="sv-SE" dirty="0"/>
              <a:t>.</a:t>
            </a:r>
          </a:p>
          <a:p>
            <a:r>
              <a:rPr lang="sv-SE" dirty="0"/>
              <a:t>Artikel av Andersson och Törnberg (2018), Appendix A</a:t>
            </a:r>
          </a:p>
          <a:p>
            <a:r>
              <a:rPr lang="sv-SE" dirty="0"/>
              <a:t>Transkriberat tal av Richard </a:t>
            </a:r>
            <a:r>
              <a:rPr lang="sv-SE" dirty="0" err="1"/>
              <a:t>Feynman</a:t>
            </a:r>
            <a:r>
              <a:rPr lang="sv-SE" dirty="0"/>
              <a:t> (1960)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Simon, H. A. (1962). The architecture of complexity. </a:t>
            </a:r>
            <a:r>
              <a:rPr lang="en-US" sz="1600" i="1" dirty="0"/>
              <a:t>Proceedings of the American Philosophical Society</a:t>
            </a:r>
            <a:r>
              <a:rPr lang="en-US" sz="1600" dirty="0"/>
              <a:t>, </a:t>
            </a:r>
            <a:r>
              <a:rPr lang="en-US" sz="1600" i="1" dirty="0"/>
              <a:t>6</a:t>
            </a:r>
            <a:r>
              <a:rPr lang="en-US" sz="1600" dirty="0"/>
              <a:t>(106), 467–482. </a:t>
            </a:r>
            <a:r>
              <a:rPr lang="en-US" sz="1600" dirty="0">
                <a:hlinkClick r:id="rId2"/>
              </a:rPr>
              <a:t>https://doi.org/10.1109/MCS.2007.384127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Andersson, C., &amp; Törnberg, P. (2018). Wickedness and the anatomy of complexity. </a:t>
            </a:r>
            <a:r>
              <a:rPr lang="en-US" sz="1600" i="1" dirty="0"/>
              <a:t>Futures</a:t>
            </a:r>
            <a:r>
              <a:rPr lang="en-US" sz="1600" dirty="0"/>
              <a:t>, </a:t>
            </a:r>
            <a:r>
              <a:rPr lang="en-US" sz="1600" i="1" dirty="0"/>
              <a:t>95</a:t>
            </a:r>
            <a:r>
              <a:rPr lang="en-US" sz="1600" dirty="0"/>
              <a:t>, 118–138. https://doi.org/10.1016/j.futures.2017.11.001</a:t>
            </a:r>
          </a:p>
          <a:p>
            <a:pPr marL="0" indent="0">
              <a:buNone/>
            </a:pPr>
            <a:r>
              <a:rPr lang="en-US" sz="1600" dirty="0"/>
              <a:t>Feynman, R. P. (1960). There’s Plenty of Room at the Bottom. </a:t>
            </a:r>
            <a:r>
              <a:rPr lang="en-US" sz="1600" i="1" dirty="0"/>
              <a:t>California Institute of Technology, Engineering and Science Magazine</a:t>
            </a:r>
            <a:r>
              <a:rPr lang="en-US" sz="1600" dirty="0"/>
              <a:t>, </a:t>
            </a:r>
            <a:r>
              <a:rPr lang="en-US" sz="1600" i="1" dirty="0"/>
              <a:t>1</a:t>
            </a:r>
            <a:r>
              <a:rPr lang="en-US" sz="1600" dirty="0"/>
              <a:t>(1), 60–66. https://doi.org/10.1109/84.128057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245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3AC9DA-76A9-4F30-A40F-59201012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/>
              <a:t>Hierarki</a:t>
            </a:r>
            <a:r>
              <a:rPr lang="sv-SE" dirty="0"/>
              <a:t> och </a:t>
            </a:r>
            <a:r>
              <a:rPr lang="sv-SE" b="1" dirty="0"/>
              <a:t>Near-</a:t>
            </a:r>
            <a:r>
              <a:rPr lang="sv-SE" b="1" dirty="0" err="1"/>
              <a:t>Decomposability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0B86C-3A61-4E70-ACD1-B84BEBF1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7624"/>
            <a:ext cx="10515600" cy="352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Herbert Simon talar om </a:t>
            </a:r>
            <a:r>
              <a:rPr lang="sv-SE" b="1" dirty="0"/>
              <a:t>hierarki</a:t>
            </a:r>
            <a:r>
              <a:rPr lang="sv-SE" dirty="0"/>
              <a:t> som en universell organisationsprincip.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Hans analys av hierarkier i naturen och samhället leder till konceptet </a:t>
            </a:r>
            <a:r>
              <a:rPr lang="sv-SE" b="1" i="1" dirty="0"/>
              <a:t>Near-</a:t>
            </a:r>
            <a:r>
              <a:rPr lang="sv-SE" b="1" i="1" dirty="0" err="1"/>
              <a:t>Decomposability</a:t>
            </a:r>
            <a:endParaRPr lang="sv-SE" b="1" i="1" dirty="0"/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dirty="0"/>
              <a:t>Detta låter oss förstå hur och varför evolution, design, förståelse alls är möjligt.</a:t>
            </a:r>
          </a:p>
        </p:txBody>
      </p:sp>
      <p:sp>
        <p:nvSpPr>
          <p:cNvPr id="4" name="textruta 4">
            <a:extLst>
              <a:ext uri="{FF2B5EF4-FFF2-40B4-BE49-F238E27FC236}">
                <a16:creationId xmlns:a16="http://schemas.microsoft.com/office/drawing/2014/main" id="{A126A9A1-D766-4681-8212-99CF3DD7A213}"/>
              </a:ext>
            </a:extLst>
          </p:cNvPr>
          <p:cNvSpPr txBox="1"/>
          <p:nvPr/>
        </p:nvSpPr>
        <p:spPr>
          <a:xfrm>
            <a:off x="0" y="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1/10</a:t>
            </a:r>
          </a:p>
        </p:txBody>
      </p:sp>
    </p:spTree>
    <p:extLst>
      <p:ext uri="{BB962C8B-B14F-4D97-AF65-F5344CB8AC3E}">
        <p14:creationId xmlns:p14="http://schemas.microsoft.com/office/powerpoint/2010/main" val="191224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D8E75BF-25DE-4BAF-8F02-AD8D0C1F74D0}"/>
              </a:ext>
            </a:extLst>
          </p:cNvPr>
          <p:cNvSpPr txBox="1"/>
          <p:nvPr/>
        </p:nvSpPr>
        <p:spPr>
          <a:xfrm>
            <a:off x="724396" y="334743"/>
            <a:ext cx="3862909" cy="585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HIERARKI -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ἱερ</a:t>
            </a:r>
            <a:r>
              <a:rPr lang="en-US" sz="3200" b="1" dirty="0">
                <a:latin typeface="+mj-lt"/>
                <a:ea typeface="+mj-ea"/>
                <a:cs typeface="+mj-cs"/>
              </a:rPr>
              <a:t>αρχία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E707F0A-4E09-49AB-ACF6-8C6D1388FDA2}"/>
              </a:ext>
            </a:extLst>
          </p:cNvPr>
          <p:cNvSpPr txBox="1"/>
          <p:nvPr/>
        </p:nvSpPr>
        <p:spPr>
          <a:xfrm>
            <a:off x="485012" y="3555270"/>
            <a:ext cx="4527502" cy="2785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400" dirty="0"/>
              <a:t>Modularitet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3400" dirty="0"/>
              <a:t>Rekursiva </a:t>
            </a:r>
            <a:r>
              <a:rPr lang="sv-SE" sz="3400" dirty="0" err="1"/>
              <a:t>helhet-del-relationer</a:t>
            </a:r>
            <a:endParaRPr lang="sv-SE" sz="34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v-SE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3500" dirty="0"/>
              <a:t>Hierarki i den här bemärkelsen är </a:t>
            </a:r>
            <a:r>
              <a:rPr lang="sv-SE" sz="3500" b="1" dirty="0"/>
              <a:t>rekursiv emergens…</a:t>
            </a:r>
            <a:r>
              <a:rPr lang="sv-SE" sz="3500" dirty="0"/>
              <a:t> i nivå efter nivå efter nivå.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sv-SE" sz="35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3500" dirty="0"/>
              <a:t>Hur helheten som var annorlunda än sina delar </a:t>
            </a:r>
            <a:r>
              <a:rPr lang="sv-SE" sz="3500" i="1" dirty="0"/>
              <a:t>själv</a:t>
            </a:r>
            <a:r>
              <a:rPr lang="sv-SE" sz="3500" dirty="0"/>
              <a:t> blir en del av större helheter som i sin tur är annorlunda.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sv-SE" sz="35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sv-SE" sz="3500" dirty="0"/>
              <a:t>Hur detta kan upprepas gång på gång på gång så länge vi inte får slut på tid och rum.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C719DA6-AEE5-4190-9CBB-ACDF96BC9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7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001CD05-73D3-42A3-A53B-7A7735C033B3}"/>
              </a:ext>
            </a:extLst>
          </p:cNvPr>
          <p:cNvSpPr txBox="1"/>
          <p:nvPr/>
        </p:nvSpPr>
        <p:spPr>
          <a:xfrm>
            <a:off x="1012288" y="823644"/>
            <a:ext cx="289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400" dirty="0"/>
              <a:t>”</a:t>
            </a:r>
            <a:r>
              <a:rPr lang="sv-SE" sz="2400" dirty="0" err="1"/>
              <a:t>Översteprästedöme</a:t>
            </a:r>
            <a:r>
              <a:rPr lang="sv-SE" sz="2400" dirty="0"/>
              <a:t>”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240CB37-E931-4A48-A733-0B7C811810BF}"/>
              </a:ext>
            </a:extLst>
          </p:cNvPr>
          <p:cNvSpPr txBox="1"/>
          <p:nvPr/>
        </p:nvSpPr>
        <p:spPr>
          <a:xfrm>
            <a:off x="203268" y="1515966"/>
            <a:ext cx="457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2400" dirty="0"/>
              <a:t>Det är givetvis inte det vi menar med hierarki här.</a:t>
            </a:r>
          </a:p>
        </p:txBody>
      </p:sp>
      <p:sp>
        <p:nvSpPr>
          <p:cNvPr id="9" name="textruta 4">
            <a:extLst>
              <a:ext uri="{FF2B5EF4-FFF2-40B4-BE49-F238E27FC236}">
                <a16:creationId xmlns:a16="http://schemas.microsoft.com/office/drawing/2014/main" id="{E89240A2-1BA1-4548-BF28-0247D043D11A}"/>
              </a:ext>
            </a:extLst>
          </p:cNvPr>
          <p:cNvSpPr txBox="1"/>
          <p:nvPr/>
        </p:nvSpPr>
        <p:spPr>
          <a:xfrm>
            <a:off x="0" y="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2/10</a:t>
            </a:r>
          </a:p>
        </p:txBody>
      </p:sp>
    </p:spTree>
    <p:extLst>
      <p:ext uri="{BB962C8B-B14F-4D97-AF65-F5344CB8AC3E}">
        <p14:creationId xmlns:p14="http://schemas.microsoft.com/office/powerpoint/2010/main" val="423768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45D2E1-83D5-44D3-BA69-6C374E472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602" y="862642"/>
            <a:ext cx="7541745" cy="503782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v-SE" sz="2400" b="1" dirty="0"/>
              <a:t>Hierarki är naturens knep för att </a:t>
            </a:r>
            <a:r>
              <a:rPr lang="sv-SE" sz="2400" b="1" i="1" dirty="0"/>
              <a:t>förenkla saker</a:t>
            </a:r>
            <a:r>
              <a:rPr lang="sv-SE" sz="2400" b="1" dirty="0"/>
              <a:t>!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Modularitet låter oss ”gömma” en massa komplexitet så att vi slipper bry oss om den.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Sopa problemen under mattan?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Nja… snarare att </a:t>
            </a:r>
            <a:r>
              <a:rPr lang="sv-SE" sz="2400" i="1" dirty="0"/>
              <a:t>paketera</a:t>
            </a:r>
            <a:r>
              <a:rPr lang="sv-SE" sz="2400" dirty="0"/>
              <a:t> problemen så att de blir hanterbara.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914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D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AFE3F04-1EBE-4FE3-933E-1E7CC4C6B7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3745" r="-2" b="3606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ruta 4">
            <a:extLst>
              <a:ext uri="{FF2B5EF4-FFF2-40B4-BE49-F238E27FC236}">
                <a16:creationId xmlns:a16="http://schemas.microsoft.com/office/drawing/2014/main" id="{B6527264-6E58-4BE6-92C5-2F205A882293}"/>
              </a:ext>
            </a:extLst>
          </p:cNvPr>
          <p:cNvSpPr txBox="1"/>
          <p:nvPr/>
        </p:nvSpPr>
        <p:spPr>
          <a:xfrm>
            <a:off x="0" y="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3/10</a:t>
            </a:r>
          </a:p>
        </p:txBody>
      </p:sp>
    </p:spTree>
    <p:extLst>
      <p:ext uri="{BB962C8B-B14F-4D97-AF65-F5344CB8AC3E}">
        <p14:creationId xmlns:p14="http://schemas.microsoft.com/office/powerpoint/2010/main" val="308240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 35">
            <a:extLst>
              <a:ext uri="{FF2B5EF4-FFF2-40B4-BE49-F238E27FC236}">
                <a16:creationId xmlns:a16="http://schemas.microsoft.com/office/drawing/2014/main" id="{3D02A144-6F28-442B-8A4F-E9B354C68B50}"/>
              </a:ext>
            </a:extLst>
          </p:cNvPr>
          <p:cNvGrpSpPr/>
          <p:nvPr/>
        </p:nvGrpSpPr>
        <p:grpSpPr>
          <a:xfrm>
            <a:off x="4518395" y="1792565"/>
            <a:ext cx="3310529" cy="3310529"/>
            <a:chOff x="4552184" y="3499809"/>
            <a:chExt cx="3310529" cy="3310529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4C535298-EE23-4E4E-A0C1-FE632C0C5917}"/>
                </a:ext>
              </a:extLst>
            </p:cNvPr>
            <p:cNvGrpSpPr/>
            <p:nvPr/>
          </p:nvGrpSpPr>
          <p:grpSpPr>
            <a:xfrm>
              <a:off x="4552184" y="3499809"/>
              <a:ext cx="3310529" cy="3310529"/>
              <a:chOff x="5136429" y="3429000"/>
              <a:chExt cx="3310529" cy="3310529"/>
            </a:xfrm>
          </p:grpSpPr>
          <p:sp>
            <p:nvSpPr>
              <p:cNvPr id="30" name="Ellips 29">
                <a:extLst>
                  <a:ext uri="{FF2B5EF4-FFF2-40B4-BE49-F238E27FC236}">
                    <a16:creationId xmlns:a16="http://schemas.microsoft.com/office/drawing/2014/main" id="{44EB2771-F29B-4983-BA37-9A347A272508}"/>
                  </a:ext>
                </a:extLst>
              </p:cNvPr>
              <p:cNvSpPr/>
              <p:nvPr/>
            </p:nvSpPr>
            <p:spPr>
              <a:xfrm>
                <a:off x="5136429" y="3429000"/>
                <a:ext cx="3310529" cy="331052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PROCESSOR</a:t>
                </a:r>
              </a:p>
            </p:txBody>
          </p:sp>
          <p:sp>
            <p:nvSpPr>
              <p:cNvPr id="31" name="Ellips 30">
                <a:extLst>
                  <a:ext uri="{FF2B5EF4-FFF2-40B4-BE49-F238E27FC236}">
                    <a16:creationId xmlns:a16="http://schemas.microsoft.com/office/drawing/2014/main" id="{CF766C28-3646-4AAF-BF84-0A652CA48973}"/>
                  </a:ext>
                </a:extLst>
              </p:cNvPr>
              <p:cNvSpPr/>
              <p:nvPr/>
            </p:nvSpPr>
            <p:spPr>
              <a:xfrm>
                <a:off x="6171425" y="3601391"/>
                <a:ext cx="1234514" cy="123451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Arithmetic Logic Unit</a:t>
                </a:r>
              </a:p>
            </p:txBody>
          </p:sp>
          <p:sp>
            <p:nvSpPr>
              <p:cNvPr id="32" name="Ellips 31">
                <a:extLst>
                  <a:ext uri="{FF2B5EF4-FFF2-40B4-BE49-F238E27FC236}">
                    <a16:creationId xmlns:a16="http://schemas.microsoft.com/office/drawing/2014/main" id="{3F17E55C-6D11-4040-BA11-B98472BB38F2}"/>
                  </a:ext>
                </a:extLst>
              </p:cNvPr>
              <p:cNvSpPr/>
              <p:nvPr/>
            </p:nvSpPr>
            <p:spPr>
              <a:xfrm>
                <a:off x="6109530" y="5429479"/>
                <a:ext cx="1234515" cy="1234515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Memory </a:t>
                </a:r>
                <a:r>
                  <a:rPr lang="en-US" sz="1200" b="1" dirty="0" err="1">
                    <a:solidFill>
                      <a:schemeClr val="tx1"/>
                    </a:solidFill>
                  </a:rPr>
                  <a:t>ManagementUnit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Ellips 32">
              <a:extLst>
                <a:ext uri="{FF2B5EF4-FFF2-40B4-BE49-F238E27FC236}">
                  <a16:creationId xmlns:a16="http://schemas.microsoft.com/office/drawing/2014/main" id="{0F6EF943-EB6E-456B-9427-C0DA1E0E1695}"/>
                </a:ext>
              </a:extLst>
            </p:cNvPr>
            <p:cNvSpPr/>
            <p:nvPr/>
          </p:nvSpPr>
          <p:spPr>
            <a:xfrm>
              <a:off x="6561113" y="4581094"/>
              <a:ext cx="1234515" cy="1234515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Address Generation Unit</a:t>
              </a:r>
            </a:p>
          </p:txBody>
        </p:sp>
        <p:sp>
          <p:nvSpPr>
            <p:cNvPr id="34" name="Ellips 33">
              <a:extLst>
                <a:ext uri="{FF2B5EF4-FFF2-40B4-BE49-F238E27FC236}">
                  <a16:creationId xmlns:a16="http://schemas.microsoft.com/office/drawing/2014/main" id="{95FAA240-1751-4B89-9B45-E12ADCE74FAF}"/>
                </a:ext>
              </a:extLst>
            </p:cNvPr>
            <p:cNvSpPr/>
            <p:nvPr/>
          </p:nvSpPr>
          <p:spPr>
            <a:xfrm>
              <a:off x="4613246" y="4530443"/>
              <a:ext cx="1234515" cy="1234515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CPU Cache</a:t>
              </a: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BCC7D7A2-159E-46EC-8B6A-0AD7B6E478B6}"/>
              </a:ext>
            </a:extLst>
          </p:cNvPr>
          <p:cNvGrpSpPr/>
          <p:nvPr/>
        </p:nvGrpSpPr>
        <p:grpSpPr>
          <a:xfrm>
            <a:off x="4518395" y="1792565"/>
            <a:ext cx="3310529" cy="3310529"/>
            <a:chOff x="5136429" y="3429000"/>
            <a:chExt cx="3310529" cy="3310529"/>
          </a:xfrm>
        </p:grpSpPr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03F3ECC8-8E0D-4842-AB52-3E64C8F9F414}"/>
                </a:ext>
              </a:extLst>
            </p:cNvPr>
            <p:cNvSpPr/>
            <p:nvPr/>
          </p:nvSpPr>
          <p:spPr>
            <a:xfrm>
              <a:off x="5136429" y="3429000"/>
              <a:ext cx="3310529" cy="331052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CENTRAL PROCESSING UNIT</a:t>
              </a:r>
            </a:p>
          </p:txBody>
        </p:sp>
        <p:sp>
          <p:nvSpPr>
            <p:cNvPr id="23" name="Ellips 22">
              <a:extLst>
                <a:ext uri="{FF2B5EF4-FFF2-40B4-BE49-F238E27FC236}">
                  <a16:creationId xmlns:a16="http://schemas.microsoft.com/office/drawing/2014/main" id="{0C8B84E1-DA37-4ADA-B821-60CBB0C26166}"/>
                </a:ext>
              </a:extLst>
            </p:cNvPr>
            <p:cNvSpPr/>
            <p:nvPr/>
          </p:nvSpPr>
          <p:spPr>
            <a:xfrm>
              <a:off x="6183583" y="3647911"/>
              <a:ext cx="1234514" cy="1234514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Control Unit</a:t>
              </a:r>
            </a:p>
          </p:txBody>
        </p:sp>
        <p:sp>
          <p:nvSpPr>
            <p:cNvPr id="24" name="Ellips 23">
              <a:extLst>
                <a:ext uri="{FF2B5EF4-FFF2-40B4-BE49-F238E27FC236}">
                  <a16:creationId xmlns:a16="http://schemas.microsoft.com/office/drawing/2014/main" id="{4FD93F3F-798F-418E-A2C6-84EFF9832774}"/>
                </a:ext>
              </a:extLst>
            </p:cNvPr>
            <p:cNvSpPr/>
            <p:nvPr/>
          </p:nvSpPr>
          <p:spPr>
            <a:xfrm>
              <a:off x="6183582" y="5304226"/>
              <a:ext cx="1234515" cy="1234515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Processor</a:t>
              </a: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81DB57CE-F732-4055-BE31-A885469B5A87}"/>
              </a:ext>
            </a:extLst>
          </p:cNvPr>
          <p:cNvGrpSpPr/>
          <p:nvPr/>
        </p:nvGrpSpPr>
        <p:grpSpPr>
          <a:xfrm>
            <a:off x="4518395" y="1792565"/>
            <a:ext cx="3310529" cy="3310529"/>
            <a:chOff x="6916535" y="165975"/>
            <a:chExt cx="3310529" cy="3310529"/>
          </a:xfrm>
        </p:grpSpPr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43ABE974-6779-44E4-B4E6-B5B2B801150A}"/>
                </a:ext>
              </a:extLst>
            </p:cNvPr>
            <p:cNvSpPr/>
            <p:nvPr/>
          </p:nvSpPr>
          <p:spPr>
            <a:xfrm>
              <a:off x="6916535" y="165975"/>
              <a:ext cx="3310529" cy="331052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3200" dirty="0">
                  <a:solidFill>
                    <a:schemeClr val="tx1"/>
                  </a:solidFill>
                </a:rPr>
                <a:t>MODERKORT</a:t>
              </a:r>
            </a:p>
          </p:txBody>
        </p:sp>
        <p:sp>
          <p:nvSpPr>
            <p:cNvPr id="16" name="Ellips 15">
              <a:extLst>
                <a:ext uri="{FF2B5EF4-FFF2-40B4-BE49-F238E27FC236}">
                  <a16:creationId xmlns:a16="http://schemas.microsoft.com/office/drawing/2014/main" id="{DBC60231-BA61-42F3-92A4-69427B031C5F}"/>
                </a:ext>
              </a:extLst>
            </p:cNvPr>
            <p:cNvSpPr/>
            <p:nvPr/>
          </p:nvSpPr>
          <p:spPr>
            <a:xfrm>
              <a:off x="8304931" y="289672"/>
              <a:ext cx="951113" cy="951113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Central Processing Unit</a:t>
              </a:r>
            </a:p>
          </p:txBody>
        </p:sp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01ECDE2F-06BB-43BF-94A7-DB73AF4CD518}"/>
                </a:ext>
              </a:extLst>
            </p:cNvPr>
            <p:cNvSpPr/>
            <p:nvPr/>
          </p:nvSpPr>
          <p:spPr>
            <a:xfrm>
              <a:off x="9103266" y="1028060"/>
              <a:ext cx="945711" cy="945711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200" b="1" dirty="0">
                  <a:solidFill>
                    <a:schemeClr val="tx1"/>
                  </a:solidFill>
                </a:rPr>
                <a:t>RAM-minne</a:t>
              </a:r>
            </a:p>
          </p:txBody>
        </p:sp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05C6B077-AD4A-459B-813C-DC91DC5A803F}"/>
                </a:ext>
              </a:extLst>
            </p:cNvPr>
            <p:cNvSpPr/>
            <p:nvPr/>
          </p:nvSpPr>
          <p:spPr>
            <a:xfrm>
              <a:off x="8876542" y="2013666"/>
              <a:ext cx="945712" cy="945711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200" b="1" dirty="0">
                  <a:solidFill>
                    <a:schemeClr val="tx1"/>
                  </a:solidFill>
                </a:rPr>
                <a:t>CMOS RAM</a:t>
              </a:r>
            </a:p>
          </p:txBody>
        </p:sp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116BAB73-838B-42B1-97EF-9154882C4BF1}"/>
                </a:ext>
              </a:extLst>
            </p:cNvPr>
            <p:cNvSpPr/>
            <p:nvPr/>
          </p:nvSpPr>
          <p:spPr>
            <a:xfrm>
              <a:off x="7063487" y="1633785"/>
              <a:ext cx="945712" cy="945712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200" b="1" dirty="0">
                  <a:solidFill>
                    <a:schemeClr val="tx1"/>
                  </a:solidFill>
                </a:rPr>
                <a:t>Expansion Buses</a:t>
              </a:r>
            </a:p>
          </p:txBody>
        </p:sp>
        <p:sp>
          <p:nvSpPr>
            <p:cNvPr id="20" name="Ellips 19">
              <a:extLst>
                <a:ext uri="{FF2B5EF4-FFF2-40B4-BE49-F238E27FC236}">
                  <a16:creationId xmlns:a16="http://schemas.microsoft.com/office/drawing/2014/main" id="{EF9DF766-77C9-4055-9AFC-C846AA4CBB8B}"/>
                </a:ext>
              </a:extLst>
            </p:cNvPr>
            <p:cNvSpPr/>
            <p:nvPr/>
          </p:nvSpPr>
          <p:spPr>
            <a:xfrm>
              <a:off x="7268210" y="613550"/>
              <a:ext cx="945712" cy="945712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200" b="1" dirty="0">
                  <a:solidFill>
                    <a:schemeClr val="tx1"/>
                  </a:solidFill>
                </a:rPr>
                <a:t>Chipsets</a:t>
              </a:r>
            </a:p>
          </p:txBody>
        </p:sp>
        <p:sp>
          <p:nvSpPr>
            <p:cNvPr id="28" name="Ellips 27">
              <a:extLst>
                <a:ext uri="{FF2B5EF4-FFF2-40B4-BE49-F238E27FC236}">
                  <a16:creationId xmlns:a16="http://schemas.microsoft.com/office/drawing/2014/main" id="{35F9391A-1074-4DFD-B7E8-21E28627EBC7}"/>
                </a:ext>
              </a:extLst>
            </p:cNvPr>
            <p:cNvSpPr/>
            <p:nvPr/>
          </p:nvSpPr>
          <p:spPr>
            <a:xfrm>
              <a:off x="7862713" y="2350820"/>
              <a:ext cx="994291" cy="994291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Graphical Processing Unit</a:t>
              </a: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47598637-30AC-43E8-9F64-7521CB32568F}"/>
              </a:ext>
            </a:extLst>
          </p:cNvPr>
          <p:cNvGrpSpPr/>
          <p:nvPr/>
        </p:nvGrpSpPr>
        <p:grpSpPr>
          <a:xfrm>
            <a:off x="4518395" y="1792565"/>
            <a:ext cx="3310529" cy="3310529"/>
            <a:chOff x="4615318" y="2307263"/>
            <a:chExt cx="3310529" cy="3310529"/>
          </a:xfrm>
        </p:grpSpPr>
        <p:sp>
          <p:nvSpPr>
            <p:cNvPr id="8" name="Ellips 7">
              <a:extLst>
                <a:ext uri="{FF2B5EF4-FFF2-40B4-BE49-F238E27FC236}">
                  <a16:creationId xmlns:a16="http://schemas.microsoft.com/office/drawing/2014/main" id="{84FB2F23-99D3-490B-BFF9-7335971ECCF4}"/>
                </a:ext>
              </a:extLst>
            </p:cNvPr>
            <p:cNvSpPr/>
            <p:nvPr/>
          </p:nvSpPr>
          <p:spPr>
            <a:xfrm>
              <a:off x="4615318" y="2307263"/>
              <a:ext cx="3310529" cy="331052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sv-SE" sz="3200" dirty="0">
                  <a:solidFill>
                    <a:schemeClr val="tx1"/>
                  </a:solidFill>
                </a:rPr>
                <a:t>LAPTOP</a:t>
              </a:r>
            </a:p>
          </p:txBody>
        </p:sp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D90D06C2-617C-4149-96D5-3CDA1755C3CB}"/>
                </a:ext>
              </a:extLst>
            </p:cNvPr>
            <p:cNvSpPr/>
            <p:nvPr/>
          </p:nvSpPr>
          <p:spPr>
            <a:xfrm>
              <a:off x="5916885" y="2361028"/>
              <a:ext cx="1042634" cy="1042634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200" b="1" dirty="0">
                  <a:solidFill>
                    <a:schemeClr val="tx1"/>
                  </a:solidFill>
                </a:rPr>
                <a:t>Skärm</a:t>
              </a:r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1A708AAB-C3E3-442F-9254-BA2BF5E770D1}"/>
                </a:ext>
              </a:extLst>
            </p:cNvPr>
            <p:cNvSpPr/>
            <p:nvPr/>
          </p:nvSpPr>
          <p:spPr>
            <a:xfrm>
              <a:off x="6779586" y="3247746"/>
              <a:ext cx="1042634" cy="1042634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200" b="1" dirty="0">
                  <a:solidFill>
                    <a:schemeClr val="tx1"/>
                  </a:solidFill>
                </a:rPr>
                <a:t>Tangent-bord</a:t>
              </a:r>
            </a:p>
          </p:txBody>
        </p:sp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D5701869-4B30-4126-BAB0-641C93EBF51E}"/>
                </a:ext>
              </a:extLst>
            </p:cNvPr>
            <p:cNvSpPr/>
            <p:nvPr/>
          </p:nvSpPr>
          <p:spPr>
            <a:xfrm>
              <a:off x="6184955" y="4402795"/>
              <a:ext cx="1042634" cy="1042634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200" b="1" dirty="0">
                  <a:solidFill>
                    <a:schemeClr val="tx1"/>
                  </a:solidFill>
                </a:rPr>
                <a:t>Portar</a:t>
              </a:r>
            </a:p>
          </p:txBody>
        </p:sp>
        <p:sp>
          <p:nvSpPr>
            <p:cNvPr id="12" name="Ellips 11">
              <a:extLst>
                <a:ext uri="{FF2B5EF4-FFF2-40B4-BE49-F238E27FC236}">
                  <a16:creationId xmlns:a16="http://schemas.microsoft.com/office/drawing/2014/main" id="{87C4E3D6-766E-4491-80B4-9F3A423E29ED}"/>
                </a:ext>
              </a:extLst>
            </p:cNvPr>
            <p:cNvSpPr/>
            <p:nvPr/>
          </p:nvSpPr>
          <p:spPr>
            <a:xfrm>
              <a:off x="4972163" y="4101682"/>
              <a:ext cx="1042634" cy="1042634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200" b="1" dirty="0">
                  <a:solidFill>
                    <a:schemeClr val="tx1"/>
                  </a:solidFill>
                </a:rPr>
                <a:t>Moderkort</a:t>
              </a:r>
            </a:p>
          </p:txBody>
        </p:sp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C3295400-CFF6-461B-9CEE-CBE543B8500D}"/>
                </a:ext>
              </a:extLst>
            </p:cNvPr>
            <p:cNvSpPr/>
            <p:nvPr/>
          </p:nvSpPr>
          <p:spPr>
            <a:xfrm>
              <a:off x="4844020" y="2889936"/>
              <a:ext cx="1042634" cy="1042634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200" b="1" dirty="0">
                  <a:solidFill>
                    <a:schemeClr val="tx1"/>
                  </a:solidFill>
                </a:rPr>
                <a:t>Media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66C2FE63-3745-4B4B-BC77-87D8B0BF3DC1}"/>
              </a:ext>
            </a:extLst>
          </p:cNvPr>
          <p:cNvGrpSpPr/>
          <p:nvPr/>
        </p:nvGrpSpPr>
        <p:grpSpPr>
          <a:xfrm>
            <a:off x="4518395" y="1792565"/>
            <a:ext cx="3310529" cy="3310529"/>
            <a:chOff x="4178206" y="1681960"/>
            <a:chExt cx="3310529" cy="3310529"/>
          </a:xfrm>
        </p:grpSpPr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C24CF9D6-8326-4D2C-A3A9-C4761CF9C235}"/>
                </a:ext>
              </a:extLst>
            </p:cNvPr>
            <p:cNvSpPr/>
            <p:nvPr/>
          </p:nvSpPr>
          <p:spPr>
            <a:xfrm>
              <a:off x="4178206" y="1681960"/>
              <a:ext cx="3310529" cy="331052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4822B7F5-2FF7-47E6-A686-1E8852D3C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1362" y="2734008"/>
              <a:ext cx="2255125" cy="1233508"/>
            </a:xfrm>
            <a:prstGeom prst="rect">
              <a:avLst/>
            </a:prstGeom>
            <a:effectLst>
              <a:softEdge rad="38100"/>
            </a:effectLst>
          </p:spPr>
        </p:pic>
      </p:grpSp>
      <p:sp>
        <p:nvSpPr>
          <p:cNvPr id="37" name="textruta 4">
            <a:extLst>
              <a:ext uri="{FF2B5EF4-FFF2-40B4-BE49-F238E27FC236}">
                <a16:creationId xmlns:a16="http://schemas.microsoft.com/office/drawing/2014/main" id="{FC81FC79-11AF-4621-A1B4-0E910E41F479}"/>
              </a:ext>
            </a:extLst>
          </p:cNvPr>
          <p:cNvSpPr txBox="1"/>
          <p:nvPr/>
        </p:nvSpPr>
        <p:spPr>
          <a:xfrm>
            <a:off x="0" y="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4/10</a:t>
            </a:r>
          </a:p>
        </p:txBody>
      </p:sp>
    </p:spTree>
    <p:extLst>
      <p:ext uri="{BB962C8B-B14F-4D97-AF65-F5344CB8AC3E}">
        <p14:creationId xmlns:p14="http://schemas.microsoft.com/office/powerpoint/2010/main" val="7339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p 104">
            <a:extLst>
              <a:ext uri="{FF2B5EF4-FFF2-40B4-BE49-F238E27FC236}">
                <a16:creationId xmlns:a16="http://schemas.microsoft.com/office/drawing/2014/main" id="{56C11E47-B87F-45B0-87FB-4AFA15B4F947}"/>
              </a:ext>
            </a:extLst>
          </p:cNvPr>
          <p:cNvGrpSpPr/>
          <p:nvPr/>
        </p:nvGrpSpPr>
        <p:grpSpPr>
          <a:xfrm>
            <a:off x="6190658" y="380511"/>
            <a:ext cx="5798645" cy="5948834"/>
            <a:chOff x="4391355" y="420925"/>
            <a:chExt cx="5798645" cy="5948834"/>
          </a:xfrm>
        </p:grpSpPr>
        <p:sp>
          <p:nvSpPr>
            <p:cNvPr id="9" name="Ellips 8">
              <a:extLst>
                <a:ext uri="{FF2B5EF4-FFF2-40B4-BE49-F238E27FC236}">
                  <a16:creationId xmlns:a16="http://schemas.microsoft.com/office/drawing/2014/main" id="{45E032EB-7492-4F6E-87AC-43B59669AA2B}"/>
                </a:ext>
              </a:extLst>
            </p:cNvPr>
            <p:cNvSpPr/>
            <p:nvPr/>
          </p:nvSpPr>
          <p:spPr>
            <a:xfrm>
              <a:off x="6772212" y="5558452"/>
              <a:ext cx="799018" cy="799018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Arithmetic Logic Unit</a:t>
              </a:r>
            </a:p>
          </p:txBody>
        </p:sp>
        <p:sp>
          <p:nvSpPr>
            <p:cNvPr id="10" name="Ellips 9">
              <a:extLst>
                <a:ext uri="{FF2B5EF4-FFF2-40B4-BE49-F238E27FC236}">
                  <a16:creationId xmlns:a16="http://schemas.microsoft.com/office/drawing/2014/main" id="{700366AD-ED59-4128-B9B6-6FA7C22D92DF}"/>
                </a:ext>
              </a:extLst>
            </p:cNvPr>
            <p:cNvSpPr/>
            <p:nvPr/>
          </p:nvSpPr>
          <p:spPr>
            <a:xfrm>
              <a:off x="7673534" y="5570741"/>
              <a:ext cx="799018" cy="799018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700" b="1" dirty="0">
                  <a:solidFill>
                    <a:schemeClr val="tx1"/>
                  </a:solidFill>
                </a:rPr>
                <a:t>Memory Management Unit</a:t>
              </a:r>
            </a:p>
          </p:txBody>
        </p:sp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F6D1B7C5-FB74-4B38-929D-C29082F92AD4}"/>
                </a:ext>
              </a:extLst>
            </p:cNvPr>
            <p:cNvSpPr/>
            <p:nvPr/>
          </p:nvSpPr>
          <p:spPr>
            <a:xfrm>
              <a:off x="5856196" y="5564570"/>
              <a:ext cx="799018" cy="799018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</a:rPr>
                <a:t>Address Generation Unit</a:t>
              </a:r>
            </a:p>
          </p:txBody>
        </p:sp>
        <p:sp>
          <p:nvSpPr>
            <p:cNvPr id="7" name="Ellips 6">
              <a:extLst>
                <a:ext uri="{FF2B5EF4-FFF2-40B4-BE49-F238E27FC236}">
                  <a16:creationId xmlns:a16="http://schemas.microsoft.com/office/drawing/2014/main" id="{C48AE536-0EB1-4512-B31A-DDF13C0ABEC7}"/>
                </a:ext>
              </a:extLst>
            </p:cNvPr>
            <p:cNvSpPr/>
            <p:nvPr/>
          </p:nvSpPr>
          <p:spPr>
            <a:xfrm>
              <a:off x="4995377" y="5558452"/>
              <a:ext cx="799018" cy="799018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CPU Cache</a:t>
              </a:r>
            </a:p>
          </p:txBody>
        </p:sp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E9D36509-5958-4601-9DD2-BE4D7CB96141}"/>
                </a:ext>
              </a:extLst>
            </p:cNvPr>
            <p:cNvSpPr/>
            <p:nvPr/>
          </p:nvSpPr>
          <p:spPr>
            <a:xfrm>
              <a:off x="5393214" y="4308125"/>
              <a:ext cx="799018" cy="799018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Control Unit</a:t>
              </a:r>
            </a:p>
          </p:txBody>
        </p:sp>
        <p:sp>
          <p:nvSpPr>
            <p:cNvPr id="14" name="Ellips 13">
              <a:extLst>
                <a:ext uri="{FF2B5EF4-FFF2-40B4-BE49-F238E27FC236}">
                  <a16:creationId xmlns:a16="http://schemas.microsoft.com/office/drawing/2014/main" id="{F2A10FF0-3A3C-4E99-9FB9-D011C09C9AAD}"/>
                </a:ext>
              </a:extLst>
            </p:cNvPr>
            <p:cNvSpPr/>
            <p:nvPr/>
          </p:nvSpPr>
          <p:spPr>
            <a:xfrm>
              <a:off x="6297646" y="4312148"/>
              <a:ext cx="799019" cy="799019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04656366-0AB7-4B15-AF44-B5B82DB37102}"/>
                </a:ext>
              </a:extLst>
            </p:cNvPr>
            <p:cNvSpPr/>
            <p:nvPr/>
          </p:nvSpPr>
          <p:spPr>
            <a:xfrm>
              <a:off x="5816275" y="3055747"/>
              <a:ext cx="803582" cy="803582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Central Processing Unit</a:t>
              </a:r>
            </a:p>
          </p:txBody>
        </p:sp>
        <p:sp>
          <p:nvSpPr>
            <p:cNvPr id="18" name="Ellips 17">
              <a:extLst>
                <a:ext uri="{FF2B5EF4-FFF2-40B4-BE49-F238E27FC236}">
                  <a16:creationId xmlns:a16="http://schemas.microsoft.com/office/drawing/2014/main" id="{E3D102E4-7CAF-4D67-B8F4-F9F692FCB032}"/>
                </a:ext>
              </a:extLst>
            </p:cNvPr>
            <p:cNvSpPr/>
            <p:nvPr/>
          </p:nvSpPr>
          <p:spPr>
            <a:xfrm>
              <a:off x="6687280" y="3055703"/>
              <a:ext cx="799018" cy="799018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000" b="1" dirty="0">
                  <a:solidFill>
                    <a:schemeClr val="tx1"/>
                  </a:solidFill>
                </a:rPr>
                <a:t>RAM-minne</a:t>
              </a:r>
            </a:p>
          </p:txBody>
        </p:sp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C7A3054D-6231-474A-A2C3-648331538B0C}"/>
                </a:ext>
              </a:extLst>
            </p:cNvPr>
            <p:cNvSpPr/>
            <p:nvPr/>
          </p:nvSpPr>
          <p:spPr>
            <a:xfrm>
              <a:off x="7586410" y="3055702"/>
              <a:ext cx="799019" cy="799018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000" b="1" dirty="0">
                  <a:solidFill>
                    <a:schemeClr val="tx1"/>
                  </a:solidFill>
                </a:rPr>
                <a:t>CMOS RAM</a:t>
              </a:r>
            </a:p>
          </p:txBody>
        </p:sp>
        <p:sp>
          <p:nvSpPr>
            <p:cNvPr id="20" name="Ellips 19">
              <a:extLst>
                <a:ext uri="{FF2B5EF4-FFF2-40B4-BE49-F238E27FC236}">
                  <a16:creationId xmlns:a16="http://schemas.microsoft.com/office/drawing/2014/main" id="{04AB1A43-509F-4FEA-B02E-3FDD9761B468}"/>
                </a:ext>
              </a:extLst>
            </p:cNvPr>
            <p:cNvSpPr/>
            <p:nvPr/>
          </p:nvSpPr>
          <p:spPr>
            <a:xfrm>
              <a:off x="9390981" y="3055702"/>
              <a:ext cx="799019" cy="799019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000" b="1" dirty="0">
                  <a:solidFill>
                    <a:schemeClr val="tx1"/>
                  </a:solidFill>
                </a:rPr>
                <a:t>Expansion Buses</a:t>
              </a:r>
            </a:p>
          </p:txBody>
        </p:sp>
        <p:sp>
          <p:nvSpPr>
            <p:cNvPr id="21" name="Ellips 20">
              <a:extLst>
                <a:ext uri="{FF2B5EF4-FFF2-40B4-BE49-F238E27FC236}">
                  <a16:creationId xmlns:a16="http://schemas.microsoft.com/office/drawing/2014/main" id="{8F9C6F8B-A776-47F1-BE27-D286112C8561}"/>
                </a:ext>
              </a:extLst>
            </p:cNvPr>
            <p:cNvSpPr/>
            <p:nvPr/>
          </p:nvSpPr>
          <p:spPr>
            <a:xfrm>
              <a:off x="4913494" y="3055701"/>
              <a:ext cx="799019" cy="799019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000" b="1" dirty="0">
                  <a:solidFill>
                    <a:schemeClr val="tx1"/>
                  </a:solidFill>
                </a:rPr>
                <a:t>Chipsets</a:t>
              </a:r>
            </a:p>
          </p:txBody>
        </p:sp>
        <p:sp>
          <p:nvSpPr>
            <p:cNvPr id="22" name="Ellips 21">
              <a:extLst>
                <a:ext uri="{FF2B5EF4-FFF2-40B4-BE49-F238E27FC236}">
                  <a16:creationId xmlns:a16="http://schemas.microsoft.com/office/drawing/2014/main" id="{0369DA6E-A878-4369-BC51-E81C213D5AC5}"/>
                </a:ext>
              </a:extLst>
            </p:cNvPr>
            <p:cNvSpPr/>
            <p:nvPr/>
          </p:nvSpPr>
          <p:spPr>
            <a:xfrm>
              <a:off x="8475043" y="3054531"/>
              <a:ext cx="840063" cy="840063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Graphical Processing Unit</a:t>
              </a:r>
            </a:p>
          </p:txBody>
        </p: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57F0C3C6-060B-4528-B209-7F9E484E3AB4}"/>
                </a:ext>
              </a:extLst>
            </p:cNvPr>
            <p:cNvGrpSpPr/>
            <p:nvPr/>
          </p:nvGrpSpPr>
          <p:grpSpPr>
            <a:xfrm>
              <a:off x="4391355" y="1728085"/>
              <a:ext cx="4447313" cy="885855"/>
              <a:chOff x="7722260" y="3937170"/>
              <a:chExt cx="5263801" cy="1048490"/>
            </a:xfrm>
          </p:grpSpPr>
          <p:sp>
            <p:nvSpPr>
              <p:cNvPr id="60" name="Ellips 59">
                <a:extLst>
                  <a:ext uri="{FF2B5EF4-FFF2-40B4-BE49-F238E27FC236}">
                    <a16:creationId xmlns:a16="http://schemas.microsoft.com/office/drawing/2014/main" id="{BBBEC9C8-A172-4FEE-8BBC-389EBC2211C5}"/>
                  </a:ext>
                </a:extLst>
              </p:cNvPr>
              <p:cNvSpPr/>
              <p:nvPr/>
            </p:nvSpPr>
            <p:spPr>
              <a:xfrm>
                <a:off x="7722260" y="3938193"/>
                <a:ext cx="1042634" cy="104263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sv-SE" sz="1000" b="1" dirty="0">
                    <a:solidFill>
                      <a:schemeClr val="tx1"/>
                    </a:solidFill>
                  </a:rPr>
                  <a:t>Media</a:t>
                </a:r>
                <a:endParaRPr lang="sv-SE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Ellips 70">
                <a:extLst>
                  <a:ext uri="{FF2B5EF4-FFF2-40B4-BE49-F238E27FC236}">
                    <a16:creationId xmlns:a16="http://schemas.microsoft.com/office/drawing/2014/main" id="{77C49BEB-D235-49A2-AE8B-7F26E2878612}"/>
                  </a:ext>
                </a:extLst>
              </p:cNvPr>
              <p:cNvSpPr/>
              <p:nvPr/>
            </p:nvSpPr>
            <p:spPr>
              <a:xfrm>
                <a:off x="8776541" y="3937170"/>
                <a:ext cx="1042634" cy="104263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sv-SE" sz="1000" b="1" dirty="0">
                    <a:solidFill>
                      <a:schemeClr val="tx1"/>
                    </a:solidFill>
                  </a:rPr>
                  <a:t>Skärm</a:t>
                </a:r>
                <a:endParaRPr lang="sv-SE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Ellips 71">
                <a:extLst>
                  <a:ext uri="{FF2B5EF4-FFF2-40B4-BE49-F238E27FC236}">
                    <a16:creationId xmlns:a16="http://schemas.microsoft.com/office/drawing/2014/main" id="{CDD11DDA-1DA3-4018-B7E8-8D88F911BF20}"/>
                  </a:ext>
                </a:extLst>
              </p:cNvPr>
              <p:cNvSpPr/>
              <p:nvPr/>
            </p:nvSpPr>
            <p:spPr>
              <a:xfrm>
                <a:off x="9825542" y="3937170"/>
                <a:ext cx="1042634" cy="104263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sv-SE" sz="1000" b="1" dirty="0">
                    <a:solidFill>
                      <a:schemeClr val="tx1"/>
                    </a:solidFill>
                  </a:rPr>
                  <a:t>Tangent-bord</a:t>
                </a:r>
              </a:p>
            </p:txBody>
          </p:sp>
          <p:sp>
            <p:nvSpPr>
              <p:cNvPr id="73" name="Ellips 72">
                <a:extLst>
                  <a:ext uri="{FF2B5EF4-FFF2-40B4-BE49-F238E27FC236}">
                    <a16:creationId xmlns:a16="http://schemas.microsoft.com/office/drawing/2014/main" id="{366A7410-A2F2-4469-88AA-5739F65DB66B}"/>
                  </a:ext>
                </a:extLst>
              </p:cNvPr>
              <p:cNvSpPr/>
              <p:nvPr/>
            </p:nvSpPr>
            <p:spPr>
              <a:xfrm>
                <a:off x="11943427" y="3943026"/>
                <a:ext cx="1042634" cy="104263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sv-SE" sz="1000" b="1" dirty="0">
                    <a:solidFill>
                      <a:schemeClr val="tx1"/>
                    </a:solidFill>
                  </a:rPr>
                  <a:t>Portar</a:t>
                </a:r>
                <a:endParaRPr lang="sv-SE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Ellips 73">
                <a:extLst>
                  <a:ext uri="{FF2B5EF4-FFF2-40B4-BE49-F238E27FC236}">
                    <a16:creationId xmlns:a16="http://schemas.microsoft.com/office/drawing/2014/main" id="{CA552B85-9255-4407-AAD3-7BA084D68AC6}"/>
                  </a:ext>
                </a:extLst>
              </p:cNvPr>
              <p:cNvSpPr/>
              <p:nvPr/>
            </p:nvSpPr>
            <p:spPr>
              <a:xfrm>
                <a:off x="10886506" y="3940289"/>
                <a:ext cx="1042634" cy="1042634"/>
              </a:xfrm>
              <a:prstGeom prst="ellipse">
                <a:avLst/>
              </a:prstGeom>
              <a:solidFill>
                <a:schemeClr val="bg1">
                  <a:lumMod val="75000"/>
                  <a:alpha val="80000"/>
                </a:schemeClr>
              </a:solidFill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 anchorCtr="0"/>
              <a:lstStyle/>
              <a:p>
                <a:pPr algn="ctr"/>
                <a:r>
                  <a:rPr lang="sv-SE" sz="1000" b="1" dirty="0">
                    <a:solidFill>
                      <a:schemeClr val="tx1"/>
                    </a:solidFill>
                  </a:rPr>
                  <a:t>Moderkort</a:t>
                </a:r>
              </a:p>
            </p:txBody>
          </p:sp>
        </p:grpSp>
        <p:sp>
          <p:nvSpPr>
            <p:cNvPr id="33" name="Ellips 32">
              <a:extLst>
                <a:ext uri="{FF2B5EF4-FFF2-40B4-BE49-F238E27FC236}">
                  <a16:creationId xmlns:a16="http://schemas.microsoft.com/office/drawing/2014/main" id="{2A5E3A94-7864-47DE-BB9E-2E0B676C27F9}"/>
                </a:ext>
              </a:extLst>
            </p:cNvPr>
            <p:cNvSpPr/>
            <p:nvPr/>
          </p:nvSpPr>
          <p:spPr>
            <a:xfrm>
              <a:off x="6179404" y="420925"/>
              <a:ext cx="880907" cy="880907"/>
            </a:xfrm>
            <a:prstGeom prst="ellipse">
              <a:avLst/>
            </a:prstGeom>
            <a:solidFill>
              <a:schemeClr val="bg1">
                <a:lumMod val="75000"/>
                <a:alpha val="80000"/>
              </a:schemeClr>
            </a:solidFill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0"/>
            <a:lstStyle/>
            <a:p>
              <a:pPr algn="ctr"/>
              <a:r>
                <a:rPr lang="sv-SE" sz="1600" b="1" dirty="0">
                  <a:solidFill>
                    <a:schemeClr val="tx1"/>
                  </a:solidFill>
                </a:rPr>
                <a:t>Laptop</a:t>
              </a:r>
            </a:p>
          </p:txBody>
        </p:sp>
        <p:cxnSp>
          <p:nvCxnSpPr>
            <p:cNvPr id="47" name="Rak koppling 46">
              <a:extLst>
                <a:ext uri="{FF2B5EF4-FFF2-40B4-BE49-F238E27FC236}">
                  <a16:creationId xmlns:a16="http://schemas.microsoft.com/office/drawing/2014/main" id="{504776B4-6C00-4C20-A646-3149A0E2E47C}"/>
                </a:ext>
              </a:extLst>
            </p:cNvPr>
            <p:cNvCxnSpPr>
              <a:stCxn id="33" idx="4"/>
            </p:cNvCxnSpPr>
            <p:nvPr/>
          </p:nvCxnSpPr>
          <p:spPr>
            <a:xfrm>
              <a:off x="6619857" y="1301832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ak koppling 47">
              <a:extLst>
                <a:ext uri="{FF2B5EF4-FFF2-40B4-BE49-F238E27FC236}">
                  <a16:creationId xmlns:a16="http://schemas.microsoft.com/office/drawing/2014/main" id="{7E5CF269-161D-40BE-8090-0A82877E39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11811" y="1515541"/>
              <a:ext cx="9133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ak koppling 50">
              <a:extLst>
                <a:ext uri="{FF2B5EF4-FFF2-40B4-BE49-F238E27FC236}">
                  <a16:creationId xmlns:a16="http://schemas.microsoft.com/office/drawing/2014/main" id="{118BA5EC-2145-4DC8-BE6B-7AEC45570008}"/>
                </a:ext>
              </a:extLst>
            </p:cNvPr>
            <p:cNvCxnSpPr/>
            <p:nvPr/>
          </p:nvCxnSpPr>
          <p:spPr>
            <a:xfrm>
              <a:off x="7513134" y="1504939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k koppling 52">
              <a:extLst>
                <a:ext uri="{FF2B5EF4-FFF2-40B4-BE49-F238E27FC236}">
                  <a16:creationId xmlns:a16="http://schemas.microsoft.com/office/drawing/2014/main" id="{506A3185-8155-4476-8333-F680DEDDC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1063" y="1515541"/>
              <a:ext cx="9133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koppling 53">
              <a:extLst>
                <a:ext uri="{FF2B5EF4-FFF2-40B4-BE49-F238E27FC236}">
                  <a16:creationId xmlns:a16="http://schemas.microsoft.com/office/drawing/2014/main" id="{AE6F07E9-4C55-4256-8208-B1B949F60F22}"/>
                </a:ext>
              </a:extLst>
            </p:cNvPr>
            <p:cNvCxnSpPr/>
            <p:nvPr/>
          </p:nvCxnSpPr>
          <p:spPr>
            <a:xfrm>
              <a:off x="8402386" y="1504939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koppling 54">
              <a:extLst>
                <a:ext uri="{FF2B5EF4-FFF2-40B4-BE49-F238E27FC236}">
                  <a16:creationId xmlns:a16="http://schemas.microsoft.com/office/drawing/2014/main" id="{1B98D346-8B81-4340-B128-97413C5CB44F}"/>
                </a:ext>
              </a:extLst>
            </p:cNvPr>
            <p:cNvCxnSpPr/>
            <p:nvPr/>
          </p:nvCxnSpPr>
          <p:spPr>
            <a:xfrm>
              <a:off x="6619857" y="1498418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k koppling 55">
              <a:extLst>
                <a:ext uri="{FF2B5EF4-FFF2-40B4-BE49-F238E27FC236}">
                  <a16:creationId xmlns:a16="http://schemas.microsoft.com/office/drawing/2014/main" id="{E733AE68-C675-4BA0-AECA-7E9607D93936}"/>
                </a:ext>
              </a:extLst>
            </p:cNvPr>
            <p:cNvCxnSpPr/>
            <p:nvPr/>
          </p:nvCxnSpPr>
          <p:spPr>
            <a:xfrm>
              <a:off x="5725832" y="1504939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koppling 56">
              <a:extLst>
                <a:ext uri="{FF2B5EF4-FFF2-40B4-BE49-F238E27FC236}">
                  <a16:creationId xmlns:a16="http://schemas.microsoft.com/office/drawing/2014/main" id="{23EEF00F-B044-4BDA-9536-CB631BA29A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3762" y="1515541"/>
              <a:ext cx="9133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k koppling 57">
              <a:extLst>
                <a:ext uri="{FF2B5EF4-FFF2-40B4-BE49-F238E27FC236}">
                  <a16:creationId xmlns:a16="http://schemas.microsoft.com/office/drawing/2014/main" id="{772BBF26-74BA-4746-ADCF-5DD9ACD82A4E}"/>
                </a:ext>
              </a:extLst>
            </p:cNvPr>
            <p:cNvCxnSpPr/>
            <p:nvPr/>
          </p:nvCxnSpPr>
          <p:spPr>
            <a:xfrm>
              <a:off x="4836579" y="1504939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k koppling 58">
              <a:extLst>
                <a:ext uri="{FF2B5EF4-FFF2-40B4-BE49-F238E27FC236}">
                  <a16:creationId xmlns:a16="http://schemas.microsoft.com/office/drawing/2014/main" id="{811EB54D-5C57-4A78-9672-035249D2BC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4509" y="1515541"/>
              <a:ext cx="9133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k koppling 79">
              <a:extLst>
                <a:ext uri="{FF2B5EF4-FFF2-40B4-BE49-F238E27FC236}">
                  <a16:creationId xmlns:a16="http://schemas.microsoft.com/office/drawing/2014/main" id="{E91DA537-EF64-44B3-9361-D1CC8B92EA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1332" y="2839322"/>
              <a:ext cx="9133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ak koppling 80">
              <a:extLst>
                <a:ext uri="{FF2B5EF4-FFF2-40B4-BE49-F238E27FC236}">
                  <a16:creationId xmlns:a16="http://schemas.microsoft.com/office/drawing/2014/main" id="{5F95D961-5F3B-4638-9292-0A6CE2A0A3EE}"/>
                </a:ext>
              </a:extLst>
            </p:cNvPr>
            <p:cNvCxnSpPr/>
            <p:nvPr/>
          </p:nvCxnSpPr>
          <p:spPr>
            <a:xfrm>
              <a:off x="9802655" y="2828720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upp 92">
              <a:extLst>
                <a:ext uri="{FF2B5EF4-FFF2-40B4-BE49-F238E27FC236}">
                  <a16:creationId xmlns:a16="http://schemas.microsoft.com/office/drawing/2014/main" id="{32834179-8806-4E88-902D-C00ACC3E0742}"/>
                </a:ext>
              </a:extLst>
            </p:cNvPr>
            <p:cNvGrpSpPr/>
            <p:nvPr/>
          </p:nvGrpSpPr>
          <p:grpSpPr>
            <a:xfrm>
              <a:off x="6221503" y="2608992"/>
              <a:ext cx="2691901" cy="442652"/>
              <a:chOff x="6557502" y="3010702"/>
              <a:chExt cx="3186111" cy="523919"/>
            </a:xfrm>
          </p:grpSpPr>
          <p:cxnSp>
            <p:nvCxnSpPr>
              <p:cNvPr id="75" name="Rak koppling 74">
                <a:extLst>
                  <a:ext uri="{FF2B5EF4-FFF2-40B4-BE49-F238E27FC236}">
                    <a16:creationId xmlns:a16="http://schemas.microsoft.com/office/drawing/2014/main" id="{0ADD111A-5591-43B8-AAF3-642A6EF84DB1}"/>
                  </a:ext>
                </a:extLst>
              </p:cNvPr>
              <p:cNvCxnSpPr/>
              <p:nvPr/>
            </p:nvCxnSpPr>
            <p:spPr>
              <a:xfrm>
                <a:off x="8085806" y="3010702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ak koppling 75">
                <a:extLst>
                  <a:ext uri="{FF2B5EF4-FFF2-40B4-BE49-F238E27FC236}">
                    <a16:creationId xmlns:a16="http://schemas.microsoft.com/office/drawing/2014/main" id="{DC67F4B5-765B-47EC-A238-5A0DC3BBFF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5729" y="3279937"/>
                <a:ext cx="108108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ak koppling 76">
                <a:extLst>
                  <a:ext uri="{FF2B5EF4-FFF2-40B4-BE49-F238E27FC236}">
                    <a16:creationId xmlns:a16="http://schemas.microsoft.com/office/drawing/2014/main" id="{DEE19CD6-5BA4-4F8C-8CDC-4F77078AB188}"/>
                  </a:ext>
                </a:extLst>
              </p:cNvPr>
              <p:cNvCxnSpPr/>
              <p:nvPr/>
            </p:nvCxnSpPr>
            <p:spPr>
              <a:xfrm>
                <a:off x="8662527" y="3267389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ak koppling 77">
                <a:extLst>
                  <a:ext uri="{FF2B5EF4-FFF2-40B4-BE49-F238E27FC236}">
                    <a16:creationId xmlns:a16="http://schemas.microsoft.com/office/drawing/2014/main" id="{130191C2-F199-41E2-9BC2-BCEA993AB0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62527" y="3279935"/>
                <a:ext cx="108108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ak koppling 78">
                <a:extLst>
                  <a:ext uri="{FF2B5EF4-FFF2-40B4-BE49-F238E27FC236}">
                    <a16:creationId xmlns:a16="http://schemas.microsoft.com/office/drawing/2014/main" id="{B44333B9-4273-48DB-A062-E23917A9C2A8}"/>
                  </a:ext>
                </a:extLst>
              </p:cNvPr>
              <p:cNvCxnSpPr/>
              <p:nvPr/>
            </p:nvCxnSpPr>
            <p:spPr>
              <a:xfrm>
                <a:off x="9729325" y="3267387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upp 84">
                <a:extLst>
                  <a:ext uri="{FF2B5EF4-FFF2-40B4-BE49-F238E27FC236}">
                    <a16:creationId xmlns:a16="http://schemas.microsoft.com/office/drawing/2014/main" id="{F724AC56-F1BA-4EFA-B718-B7FB8C72B3EA}"/>
                  </a:ext>
                </a:extLst>
              </p:cNvPr>
              <p:cNvGrpSpPr/>
              <p:nvPr/>
            </p:nvGrpSpPr>
            <p:grpSpPr>
              <a:xfrm>
                <a:off x="6557502" y="3265388"/>
                <a:ext cx="1081086" cy="267232"/>
                <a:chOff x="6557502" y="3265388"/>
                <a:chExt cx="1081086" cy="267232"/>
              </a:xfrm>
            </p:grpSpPr>
            <p:cxnSp>
              <p:nvCxnSpPr>
                <p:cNvPr id="82" name="Rak koppling 81">
                  <a:extLst>
                    <a:ext uri="{FF2B5EF4-FFF2-40B4-BE49-F238E27FC236}">
                      <a16:creationId xmlns:a16="http://schemas.microsoft.com/office/drawing/2014/main" id="{0822271B-CE79-4F61-A24F-1EB990AE1BC7}"/>
                    </a:ext>
                  </a:extLst>
                </p:cNvPr>
                <p:cNvCxnSpPr/>
                <p:nvPr/>
              </p:nvCxnSpPr>
              <p:spPr>
                <a:xfrm>
                  <a:off x="6562265" y="3265388"/>
                  <a:ext cx="0" cy="26723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Rak koppling 82">
                  <a:extLst>
                    <a:ext uri="{FF2B5EF4-FFF2-40B4-BE49-F238E27FC236}">
                      <a16:creationId xmlns:a16="http://schemas.microsoft.com/office/drawing/2014/main" id="{246B2774-4136-464C-A26F-2E7CAD185A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7502" y="3282697"/>
                  <a:ext cx="108108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Rak koppling 83">
                <a:extLst>
                  <a:ext uri="{FF2B5EF4-FFF2-40B4-BE49-F238E27FC236}">
                    <a16:creationId xmlns:a16="http://schemas.microsoft.com/office/drawing/2014/main" id="{AAFC9289-B16B-4883-9FE7-AF84770A97D5}"/>
                  </a:ext>
                </a:extLst>
              </p:cNvPr>
              <p:cNvCxnSpPr/>
              <p:nvPr/>
            </p:nvCxnSpPr>
            <p:spPr>
              <a:xfrm>
                <a:off x="7595729" y="3267387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Rak koppling 86">
              <a:extLst>
                <a:ext uri="{FF2B5EF4-FFF2-40B4-BE49-F238E27FC236}">
                  <a16:creationId xmlns:a16="http://schemas.microsoft.com/office/drawing/2014/main" id="{53CF1FBD-9D5C-4247-8CFD-4595626EE1E2}"/>
                </a:ext>
              </a:extLst>
            </p:cNvPr>
            <p:cNvCxnSpPr/>
            <p:nvPr/>
          </p:nvCxnSpPr>
          <p:spPr>
            <a:xfrm>
              <a:off x="5324204" y="2827030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koppling 87">
              <a:extLst>
                <a:ext uri="{FF2B5EF4-FFF2-40B4-BE49-F238E27FC236}">
                  <a16:creationId xmlns:a16="http://schemas.microsoft.com/office/drawing/2014/main" id="{937D134F-FE48-4C57-8AB4-E17ACA3676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0180" y="2837630"/>
              <a:ext cx="9133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koppling 88">
              <a:extLst>
                <a:ext uri="{FF2B5EF4-FFF2-40B4-BE49-F238E27FC236}">
                  <a16:creationId xmlns:a16="http://schemas.microsoft.com/office/drawing/2014/main" id="{924CFE0E-565F-4D66-AE94-F3D851BE1FFA}"/>
                </a:ext>
              </a:extLst>
            </p:cNvPr>
            <p:cNvCxnSpPr/>
            <p:nvPr/>
          </p:nvCxnSpPr>
          <p:spPr>
            <a:xfrm>
              <a:off x="6213067" y="3864408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ak koppling 89">
              <a:extLst>
                <a:ext uri="{FF2B5EF4-FFF2-40B4-BE49-F238E27FC236}">
                  <a16:creationId xmlns:a16="http://schemas.microsoft.com/office/drawing/2014/main" id="{4F11AADA-740C-42F4-A4F4-FB4AA34F5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9008" y="4091881"/>
              <a:ext cx="91339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ak koppling 90">
              <a:extLst>
                <a:ext uri="{FF2B5EF4-FFF2-40B4-BE49-F238E27FC236}">
                  <a16:creationId xmlns:a16="http://schemas.microsoft.com/office/drawing/2014/main" id="{6776B79F-CF1D-4D1C-AE56-E1B986CE05EE}"/>
                </a:ext>
              </a:extLst>
            </p:cNvPr>
            <p:cNvCxnSpPr/>
            <p:nvPr/>
          </p:nvCxnSpPr>
          <p:spPr>
            <a:xfrm>
              <a:off x="6700331" y="4081279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ak koppling 91">
              <a:extLst>
                <a:ext uri="{FF2B5EF4-FFF2-40B4-BE49-F238E27FC236}">
                  <a16:creationId xmlns:a16="http://schemas.microsoft.com/office/drawing/2014/main" id="{5097E623-641E-45D8-A7C2-311DCED85143}"/>
                </a:ext>
              </a:extLst>
            </p:cNvPr>
            <p:cNvCxnSpPr/>
            <p:nvPr/>
          </p:nvCxnSpPr>
          <p:spPr>
            <a:xfrm>
              <a:off x="5799008" y="4081278"/>
              <a:ext cx="0" cy="22578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upp 93">
              <a:extLst>
                <a:ext uri="{FF2B5EF4-FFF2-40B4-BE49-F238E27FC236}">
                  <a16:creationId xmlns:a16="http://schemas.microsoft.com/office/drawing/2014/main" id="{49EDDFEA-6EF5-4848-ADFE-4030E9A622D5}"/>
                </a:ext>
              </a:extLst>
            </p:cNvPr>
            <p:cNvGrpSpPr/>
            <p:nvPr/>
          </p:nvGrpSpPr>
          <p:grpSpPr>
            <a:xfrm>
              <a:off x="5393214" y="5117490"/>
              <a:ext cx="2691901" cy="442652"/>
              <a:chOff x="6557502" y="3010702"/>
              <a:chExt cx="3186111" cy="523919"/>
            </a:xfrm>
          </p:grpSpPr>
          <p:cxnSp>
            <p:nvCxnSpPr>
              <p:cNvPr id="95" name="Rak koppling 94">
                <a:extLst>
                  <a:ext uri="{FF2B5EF4-FFF2-40B4-BE49-F238E27FC236}">
                    <a16:creationId xmlns:a16="http://schemas.microsoft.com/office/drawing/2014/main" id="{DC978880-5381-4937-9C1B-79D2A2C51CE6}"/>
                  </a:ext>
                </a:extLst>
              </p:cNvPr>
              <p:cNvCxnSpPr/>
              <p:nvPr/>
            </p:nvCxnSpPr>
            <p:spPr>
              <a:xfrm>
                <a:off x="8085806" y="3010702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ak koppling 95">
                <a:extLst>
                  <a:ext uri="{FF2B5EF4-FFF2-40B4-BE49-F238E27FC236}">
                    <a16:creationId xmlns:a16="http://schemas.microsoft.com/office/drawing/2014/main" id="{F6DE9FD4-3365-4C07-B33F-58E4451EE7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5729" y="3279937"/>
                <a:ext cx="108108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ak koppling 96">
                <a:extLst>
                  <a:ext uri="{FF2B5EF4-FFF2-40B4-BE49-F238E27FC236}">
                    <a16:creationId xmlns:a16="http://schemas.microsoft.com/office/drawing/2014/main" id="{707B56E3-50E8-46D9-8F2C-46011BD6C7EF}"/>
                  </a:ext>
                </a:extLst>
              </p:cNvPr>
              <p:cNvCxnSpPr/>
              <p:nvPr/>
            </p:nvCxnSpPr>
            <p:spPr>
              <a:xfrm>
                <a:off x="8662527" y="3267389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ak koppling 97">
                <a:extLst>
                  <a:ext uri="{FF2B5EF4-FFF2-40B4-BE49-F238E27FC236}">
                    <a16:creationId xmlns:a16="http://schemas.microsoft.com/office/drawing/2014/main" id="{E7151743-32E3-467E-BEC1-EEAE5EEC80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62527" y="3279935"/>
                <a:ext cx="108108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ak koppling 98">
                <a:extLst>
                  <a:ext uri="{FF2B5EF4-FFF2-40B4-BE49-F238E27FC236}">
                    <a16:creationId xmlns:a16="http://schemas.microsoft.com/office/drawing/2014/main" id="{92910356-2135-4A70-AEA5-19932D3ED5C7}"/>
                  </a:ext>
                </a:extLst>
              </p:cNvPr>
              <p:cNvCxnSpPr/>
              <p:nvPr/>
            </p:nvCxnSpPr>
            <p:spPr>
              <a:xfrm>
                <a:off x="9729325" y="3267387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upp 99">
                <a:extLst>
                  <a:ext uri="{FF2B5EF4-FFF2-40B4-BE49-F238E27FC236}">
                    <a16:creationId xmlns:a16="http://schemas.microsoft.com/office/drawing/2014/main" id="{722E3A43-D490-4EA1-A5C9-9B694536B938}"/>
                  </a:ext>
                </a:extLst>
              </p:cNvPr>
              <p:cNvGrpSpPr/>
              <p:nvPr/>
            </p:nvGrpSpPr>
            <p:grpSpPr>
              <a:xfrm>
                <a:off x="6557502" y="3265388"/>
                <a:ext cx="1081086" cy="267232"/>
                <a:chOff x="6557502" y="3265388"/>
                <a:chExt cx="1081086" cy="267232"/>
              </a:xfrm>
            </p:grpSpPr>
            <p:cxnSp>
              <p:nvCxnSpPr>
                <p:cNvPr id="102" name="Rak koppling 101">
                  <a:extLst>
                    <a:ext uri="{FF2B5EF4-FFF2-40B4-BE49-F238E27FC236}">
                      <a16:creationId xmlns:a16="http://schemas.microsoft.com/office/drawing/2014/main" id="{2A4E99B3-E679-49D9-9C45-5D4151936DC8}"/>
                    </a:ext>
                  </a:extLst>
                </p:cNvPr>
                <p:cNvCxnSpPr/>
                <p:nvPr/>
              </p:nvCxnSpPr>
              <p:spPr>
                <a:xfrm>
                  <a:off x="6562265" y="3265388"/>
                  <a:ext cx="0" cy="26723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Rak koppling 102">
                  <a:extLst>
                    <a:ext uri="{FF2B5EF4-FFF2-40B4-BE49-F238E27FC236}">
                      <a16:creationId xmlns:a16="http://schemas.microsoft.com/office/drawing/2014/main" id="{10DC443C-5E17-4A40-AA33-0B525FF5EB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7502" y="3282697"/>
                  <a:ext cx="1081086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Rak koppling 100">
                <a:extLst>
                  <a:ext uri="{FF2B5EF4-FFF2-40B4-BE49-F238E27FC236}">
                    <a16:creationId xmlns:a16="http://schemas.microsoft.com/office/drawing/2014/main" id="{F2716C65-6B9D-4966-96A6-68C6D7E8D47D}"/>
                  </a:ext>
                </a:extLst>
              </p:cNvPr>
              <p:cNvCxnSpPr/>
              <p:nvPr/>
            </p:nvCxnSpPr>
            <p:spPr>
              <a:xfrm>
                <a:off x="7595729" y="3267387"/>
                <a:ext cx="0" cy="26723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ektangel 105">
            <a:extLst>
              <a:ext uri="{FF2B5EF4-FFF2-40B4-BE49-F238E27FC236}">
                <a16:creationId xmlns:a16="http://schemas.microsoft.com/office/drawing/2014/main" id="{90511A8A-3E41-4C91-8A81-CF127C36381F}"/>
              </a:ext>
            </a:extLst>
          </p:cNvPr>
          <p:cNvSpPr/>
          <p:nvPr/>
        </p:nvSpPr>
        <p:spPr>
          <a:xfrm>
            <a:off x="596147" y="834011"/>
            <a:ext cx="22041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Vad kan man säga om en GPU?</a:t>
            </a:r>
          </a:p>
        </p:txBody>
      </p:sp>
      <p:pic>
        <p:nvPicPr>
          <p:cNvPr id="109" name="Bildobjekt 108">
            <a:extLst>
              <a:ext uri="{FF2B5EF4-FFF2-40B4-BE49-F238E27FC236}">
                <a16:creationId xmlns:a16="http://schemas.microsoft.com/office/drawing/2014/main" id="{093C253B-A4F4-4FA8-8847-01AA7D21F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01" y="966294"/>
            <a:ext cx="2386345" cy="1252712"/>
          </a:xfrm>
          <a:prstGeom prst="rect">
            <a:avLst/>
          </a:prstGeom>
        </p:spPr>
      </p:pic>
      <p:sp>
        <p:nvSpPr>
          <p:cNvPr id="111" name="Rektangel 110">
            <a:extLst>
              <a:ext uri="{FF2B5EF4-FFF2-40B4-BE49-F238E27FC236}">
                <a16:creationId xmlns:a16="http://schemas.microsoft.com/office/drawing/2014/main" id="{EE129CD3-4A67-4FF6-8932-375055B6A5C6}"/>
              </a:ext>
            </a:extLst>
          </p:cNvPr>
          <p:cNvSpPr/>
          <p:nvPr/>
        </p:nvSpPr>
        <p:spPr>
          <a:xfrm>
            <a:off x="599983" y="2720068"/>
            <a:ext cx="4649457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Det den gör, det gör den </a:t>
            </a:r>
            <a:r>
              <a:rPr lang="sv-SE" sz="2000" b="1" dirty="0"/>
              <a:t>tillsammans</a:t>
            </a:r>
            <a:r>
              <a:rPr lang="sv-SE" sz="2000" dirty="0"/>
              <a:t> med de andra komponenterna på moderkortet.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Den är </a:t>
            </a:r>
            <a:r>
              <a:rPr lang="sv-SE" sz="2000" b="1" dirty="0"/>
              <a:t>mindre</a:t>
            </a:r>
            <a:r>
              <a:rPr lang="sv-SE" sz="2000" dirty="0"/>
              <a:t> än moderkortet den sitter på.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Den överlappar inte med moderkortet utan utgör en egen </a:t>
            </a:r>
            <a:r>
              <a:rPr lang="sv-SE" sz="2000" b="1" dirty="0"/>
              <a:t>avgränsad fysisk enhet</a:t>
            </a:r>
            <a:r>
              <a:rPr lang="sv-SE" sz="2000" dirty="0"/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Inom denna enhet öppnar sig en </a:t>
            </a:r>
            <a:r>
              <a:rPr lang="sv-SE" sz="2000" b="1" dirty="0"/>
              <a:t>ny hierarki</a:t>
            </a:r>
            <a:r>
              <a:rPr lang="sv-SE" sz="2000" dirty="0"/>
              <a:t> av ännu mindre saker igen.</a:t>
            </a:r>
          </a:p>
        </p:txBody>
      </p:sp>
      <p:sp>
        <p:nvSpPr>
          <p:cNvPr id="63" name="textruta 4">
            <a:extLst>
              <a:ext uri="{FF2B5EF4-FFF2-40B4-BE49-F238E27FC236}">
                <a16:creationId xmlns:a16="http://schemas.microsoft.com/office/drawing/2014/main" id="{01D1B479-A146-44DE-9CDD-E3AF5DC2D33A}"/>
              </a:ext>
            </a:extLst>
          </p:cNvPr>
          <p:cNvSpPr txBox="1"/>
          <p:nvPr/>
        </p:nvSpPr>
        <p:spPr>
          <a:xfrm>
            <a:off x="0" y="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5/10</a:t>
            </a:r>
          </a:p>
        </p:txBody>
      </p:sp>
    </p:spTree>
    <p:extLst>
      <p:ext uri="{BB962C8B-B14F-4D97-AF65-F5344CB8AC3E}">
        <p14:creationId xmlns:p14="http://schemas.microsoft.com/office/powerpoint/2010/main" val="185927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C8B05CE-E755-4758-8EF6-932014569E47}"/>
              </a:ext>
            </a:extLst>
          </p:cNvPr>
          <p:cNvSpPr/>
          <p:nvPr/>
        </p:nvSpPr>
        <p:spPr>
          <a:xfrm>
            <a:off x="5206181" y="635000"/>
            <a:ext cx="6263836" cy="5562600"/>
          </a:xfrm>
          <a:prstGeom prst="rect">
            <a:avLst/>
          </a:prstGeom>
        </p:spPr>
        <p:txBody>
          <a:bodyPr wrap="square" anchor="t">
            <a:normAutofit lnSpcReduction="10000"/>
          </a:bodyPr>
          <a:lstStyle/>
          <a:p>
            <a:pPr algn="ctr">
              <a:spcAft>
                <a:spcPts val="600"/>
              </a:spcAft>
            </a:pPr>
            <a:r>
              <a:rPr lang="sv-SE" sz="2800" u="sng" dirty="0"/>
              <a:t>Faktiskt inte så värst mycket</a:t>
            </a:r>
          </a:p>
          <a:p>
            <a:pPr>
              <a:spcAft>
                <a:spcPts val="600"/>
              </a:spcAft>
            </a:pPr>
            <a:endParaRPr lang="sv-SE" sz="2800" u="sng" dirty="0"/>
          </a:p>
          <a:p>
            <a:pPr algn="ctr">
              <a:spcAft>
                <a:spcPts val="600"/>
              </a:spcAft>
            </a:pPr>
            <a:r>
              <a:rPr lang="sv-SE" sz="2800" dirty="0"/>
              <a:t>Det behöver veta vad man kallar för </a:t>
            </a:r>
            <a:r>
              <a:rPr lang="sv-SE" sz="2800" b="1" dirty="0"/>
              <a:t>ett interface</a:t>
            </a:r>
            <a:r>
              <a:rPr lang="sv-SE" sz="2800" dirty="0"/>
              <a:t>.</a:t>
            </a:r>
          </a:p>
          <a:p>
            <a:pPr>
              <a:spcAft>
                <a:spcPts val="600"/>
              </a:spcAft>
            </a:pPr>
            <a:endParaRPr lang="sv-SE" sz="2800" b="1" dirty="0"/>
          </a:p>
          <a:p>
            <a:pPr>
              <a:spcAft>
                <a:spcPts val="600"/>
              </a:spcAft>
            </a:pPr>
            <a:r>
              <a:rPr lang="sv-SE" sz="2800" dirty="0"/>
              <a:t>Bakom detta kan man ändra hur mycket som helst – så länge gränssnittet förblir detsamma.</a:t>
            </a:r>
          </a:p>
          <a:p>
            <a:pPr>
              <a:spcAft>
                <a:spcPts val="600"/>
              </a:spcAft>
            </a:pPr>
            <a:endParaRPr lang="sv-SE" sz="2800" dirty="0"/>
          </a:p>
          <a:p>
            <a:pPr>
              <a:spcAft>
                <a:spcPts val="600"/>
              </a:spcAft>
            </a:pPr>
            <a:r>
              <a:rPr lang="sv-SE" sz="2800" dirty="0"/>
              <a:t>Då fungerar komponenten lika bra som förut tillsammans med de andra komponenterna.</a:t>
            </a:r>
          </a:p>
        </p:txBody>
      </p:sp>
      <p:graphicFrame>
        <p:nvGraphicFramePr>
          <p:cNvPr id="15" name="Platshållare för innehåll 2">
            <a:extLst>
              <a:ext uri="{FF2B5EF4-FFF2-40B4-BE49-F238E27FC236}">
                <a16:creationId xmlns:a16="http://schemas.microsoft.com/office/drawing/2014/main" id="{2712155E-5D89-446A-B684-3353CDDAA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34755"/>
              </p:ext>
            </p:extLst>
          </p:nvPr>
        </p:nvGraphicFramePr>
        <p:xfrm>
          <a:off x="721983" y="635000"/>
          <a:ext cx="383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C4B27056-BF63-4D34-92B6-A7CF5E43FE15}"/>
              </a:ext>
            </a:extLst>
          </p:cNvPr>
          <p:cNvSpPr txBox="1"/>
          <p:nvPr/>
        </p:nvSpPr>
        <p:spPr>
          <a:xfrm>
            <a:off x="0" y="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6/10</a:t>
            </a:r>
          </a:p>
        </p:txBody>
      </p:sp>
    </p:spTree>
    <p:extLst>
      <p:ext uri="{BB962C8B-B14F-4D97-AF65-F5344CB8AC3E}">
        <p14:creationId xmlns:p14="http://schemas.microsoft.com/office/powerpoint/2010/main" val="3523175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1114</Words>
  <Application>Microsoft Office PowerPoint</Application>
  <PresentationFormat>Bredbild</PresentationFormat>
  <Paragraphs>200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Office-tema</vt:lpstr>
      <vt:lpstr>Självorganisation, komplexitet och emergens Organisation </vt:lpstr>
      <vt:lpstr>Föreläsningens lärandemål</vt:lpstr>
      <vt:lpstr>Litteratur</vt:lpstr>
      <vt:lpstr>Hierarki och Near-Decomposability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En idealisering</vt:lpstr>
      <vt:lpstr>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Självorganisation, komplexitet och emergens Organisation </dc:title>
  <dc:creator>Claes Andersson</dc:creator>
  <cp:lastModifiedBy>Claes Andersson</cp:lastModifiedBy>
  <cp:revision>8</cp:revision>
  <dcterms:created xsi:type="dcterms:W3CDTF">2020-12-28T11:39:37Z</dcterms:created>
  <dcterms:modified xsi:type="dcterms:W3CDTF">2021-01-26T11:46:56Z</dcterms:modified>
</cp:coreProperties>
</file>