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70" r:id="rId6"/>
    <p:sldId id="297" r:id="rId7"/>
    <p:sldId id="271" r:id="rId8"/>
    <p:sldId id="275" r:id="rId9"/>
    <p:sldId id="276" r:id="rId10"/>
    <p:sldId id="278" r:id="rId11"/>
    <p:sldId id="280" r:id="rId12"/>
    <p:sldId id="279" r:id="rId13"/>
    <p:sldId id="277" r:id="rId14"/>
    <p:sldId id="282" r:id="rId15"/>
    <p:sldId id="283" r:id="rId16"/>
    <p:sldId id="284" r:id="rId17"/>
    <p:sldId id="285" r:id="rId18"/>
    <p:sldId id="259" r:id="rId19"/>
    <p:sldId id="286" r:id="rId20"/>
    <p:sldId id="287" r:id="rId21"/>
    <p:sldId id="288" r:id="rId22"/>
    <p:sldId id="290" r:id="rId23"/>
    <p:sldId id="291" r:id="rId24"/>
    <p:sldId id="292" r:id="rId25"/>
    <p:sldId id="293" r:id="rId26"/>
    <p:sldId id="294" r:id="rId27"/>
    <p:sldId id="295" r:id="rId28"/>
    <p:sldId id="264" r:id="rId29"/>
  </p:sldIdLst>
  <p:sldSz cx="12192000" cy="6858000"/>
  <p:notesSz cx="6797675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1C523A-164C-44FE-BD01-5D9589DB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CF0F234-8E7B-40CC-8E6C-8AD82D39E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00C90B-6840-4AE7-B158-601A977C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382CD3-8EE4-483F-A3C5-E2C07EA1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AB02E2-9FA5-41C0-A08B-CCC3E917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53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92550-119B-4AD7-9D4C-5DD6F0E8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7E64622-31DB-44B2-A096-F0B31C538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BF503D-0537-4AB9-86F3-46F0661D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E8972E-3BE2-41A4-81DD-577ED9A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2E863F-9CAB-4D57-90B7-693F5092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18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B21797F-BA6B-4D9A-98B8-B5DE7ABE5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6850B0-9D52-4C0E-A3E4-2555CDBB3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F64ADA-90AD-4F40-A231-0948A490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EC7D46-9A4D-40F7-B9D8-F703851F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5F8A40-EC7D-436B-B0AA-D91F80CC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30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714332-8835-41F5-A610-F61DC88B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D34A95-11FE-4C93-843F-C212E96F4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E9E0DC-8046-4883-914B-CC0368CC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122D6D-00A0-4984-A69B-FDAF2EFC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338731-FB9B-4006-8648-94255056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24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27D189-8761-44CD-BE31-51DB8BB6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9B9DDE-BB3C-4E3B-9B65-119B377E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7265C7-2656-4F68-B9CC-D1422B36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F230E9-396E-4948-98ED-E5F4147D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11908A-2216-4D82-8A06-0F6ED62D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97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C01239-D06B-4106-A82F-C077C5B4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C5839-7E9C-4C13-A5F0-4AC2CF0D7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011743D-03BE-46B2-919C-3470FE64F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ABBC66-3E43-43CB-8B24-AAEB8FAF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2AE7D4-A81A-488F-B81B-DAA9278A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FEE41E-2C23-4837-8A7C-5113A07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6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FE22FE-1A56-496F-BEDC-28FE9762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DA1CB4-8112-43D6-87E9-7A032F42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56E65E-6ADC-4572-AB01-277C533DC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1462F50-02EB-4D47-9629-9D0E022E6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73A2D0-CF12-4C87-8584-525E9894A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00040C3-F6D2-46F2-8E57-68D9F0BB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E71A705-5ABB-4ADC-873A-84D1D7FE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37ADA40-6BC5-4D90-8EF4-20446705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82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0AFC84-7325-4D41-9008-566D467E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233E7EC-B163-4F1B-B9ED-84E03D90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5F82F78-838F-4249-AAA7-985EC413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91BABEF-3817-4B96-9F95-A15C6669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20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34F6186-80D9-4FFB-A3CE-BDC05108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977234F-3935-4875-A8C9-2BD3C12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CB93C0-991D-45E2-B920-83949186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FD43BF-BB75-4848-9ECA-222CCEDF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AEA534-CB1A-42C5-BDFC-10F844B79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25A30C-CB0E-4F1E-84B6-8FFE72B87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1FEB61-7CDC-43D9-83F4-F04E5C8C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955A28-04BB-4C26-BF44-1EBFAB72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0B18CD-FBFE-4B65-87D2-E6D8155E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42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CE013C-696C-4D12-B689-05B75C2E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D17D86C-EDF0-4888-9181-96694C175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82D8A6-02B2-40E6-BD3C-E0C06CB86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1616D70-A0CF-41DB-B711-3761C79C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1BA740-8885-4517-ABF9-E0F9C175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7E37AC-5EFA-40C3-9F1F-92D82909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74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9F63655-CD78-4642-98BA-2BC36134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81FF2E-6345-43F8-8F3F-5B529D5E6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D418E1-17F5-487A-9E89-784E4C1DD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CC47B-A2DC-4229-B548-926E44C4C722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CB1BB9-C57D-4146-B6D0-8C4CC23DE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DDCDF3-3BD1-4CA4-9457-3F3317639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CA40-18A7-4139-99F6-0C21041DF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2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4jaUM6eqb4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443Wmvgkt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 fontScale="90000"/>
          </a:bodyPr>
          <a:lstStyle/>
          <a:p>
            <a:r>
              <a:rPr lang="sv-SE" sz="4000" u="sng" dirty="0"/>
              <a:t>Självorganisation, komplexitet och emergens</a:t>
            </a:r>
            <a:br>
              <a:rPr lang="sv-SE" dirty="0"/>
            </a:br>
            <a:r>
              <a:rPr lang="sv-SE" dirty="0"/>
              <a:t>Självorganisation och kaos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 dirty="0"/>
              <a:t>Torsdag 28/1 </a:t>
            </a:r>
            <a:r>
              <a:rPr lang="sv-SE" sz="3100" b="1" u="sng" dirty="0"/>
              <a:t>13:15-14:00</a:t>
            </a:r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B79239-E59B-492B-B173-DAC7F301D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907" r="2" b="316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8DAA94B-018A-493B-AF12-931FD0A8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Myrkolonin var dessutom ett väldigt simpelt 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925207D-835E-420A-87F5-512A1926E3B4}"/>
              </a:ext>
            </a:extLst>
          </p:cNvPr>
          <p:cNvSpPr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Termiter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samarbetar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för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att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bygga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stackar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är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organiserade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alls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olikt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hur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organismer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är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organiserade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Delarna</a:t>
            </a:r>
            <a:r>
              <a:rPr lang="en-US" sz="1600" dirty="0">
                <a:solidFill>
                  <a:srgbClr val="000000"/>
                </a:solidFill>
              </a:rPr>
              <a:t> har </a:t>
            </a:r>
            <a:r>
              <a:rPr lang="en-US" sz="1600" dirty="0" err="1">
                <a:solidFill>
                  <a:srgbClr val="000000"/>
                </a:solidFill>
              </a:rPr>
              <a:t>olika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funktioner</a:t>
            </a:r>
            <a:r>
              <a:rPr lang="en-US" sz="1600" dirty="0">
                <a:solidFill>
                  <a:srgbClr val="000000"/>
                </a:solidFill>
              </a:rPr>
              <a:t> i </a:t>
            </a:r>
            <a:r>
              <a:rPr lang="en-US" sz="1600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00"/>
                </a:solidFill>
              </a:rPr>
              <a:t> helhet </a:t>
            </a:r>
            <a:r>
              <a:rPr lang="en-US" sz="1600" dirty="0" err="1">
                <a:solidFill>
                  <a:srgbClr val="000000"/>
                </a:solidFill>
              </a:rPr>
              <a:t>som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exempelvis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ventilerar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och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håller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temperaturen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konstant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00"/>
                </a:solidFill>
              </a:rPr>
              <a:t> helhet.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Det </a:t>
            </a:r>
            <a:r>
              <a:rPr lang="en-US" sz="1600" dirty="0" err="1">
                <a:solidFill>
                  <a:srgbClr val="000000"/>
                </a:solidFill>
              </a:rPr>
              <a:t>finns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olika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funktionella</a:t>
            </a:r>
            <a:r>
              <a:rPr lang="en-US" sz="1600" dirty="0">
                <a:solidFill>
                  <a:srgbClr val="000000"/>
                </a:solidFill>
              </a:rPr>
              <a:t> rum </a:t>
            </a:r>
            <a:r>
              <a:rPr lang="en-US" sz="1600" dirty="0" err="1">
                <a:solidFill>
                  <a:srgbClr val="000000"/>
                </a:solidFill>
              </a:rPr>
              <a:t>där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termiterna</a:t>
            </a:r>
            <a:r>
              <a:rPr lang="en-US" sz="1600" dirty="0">
                <a:solidFill>
                  <a:srgbClr val="000000"/>
                </a:solidFill>
              </a:rPr>
              <a:t> bland </a:t>
            </a:r>
            <a:r>
              <a:rPr lang="en-US" sz="1600" dirty="0" err="1">
                <a:solidFill>
                  <a:srgbClr val="000000"/>
                </a:solidFill>
              </a:rPr>
              <a:t>annat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föder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upp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ungar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och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odlar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svampar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srgbClr val="000000"/>
                </a:solidFill>
              </a:rPr>
              <a:t>Sociala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insekter</a:t>
            </a:r>
            <a:r>
              <a:rPr lang="en-US" sz="1600" b="1" dirty="0">
                <a:solidFill>
                  <a:srgbClr val="000000"/>
                </a:solidFill>
              </a:rPr>
              <a:t> tar </a:t>
            </a:r>
            <a:r>
              <a:rPr lang="en-US" sz="1600" b="1" dirty="0" err="1">
                <a:solidFill>
                  <a:srgbClr val="000000"/>
                </a:solidFill>
              </a:rPr>
              <a:t>självorganisation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mycket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längre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än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stararna</a:t>
            </a:r>
            <a:r>
              <a:rPr lang="en-US" sz="1600" dirty="0">
                <a:solidFill>
                  <a:srgbClr val="000000"/>
                </a:solidFill>
              </a:rPr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Hur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är</a:t>
            </a:r>
            <a:r>
              <a:rPr lang="en-US" sz="1600" dirty="0">
                <a:solidFill>
                  <a:srgbClr val="000000"/>
                </a:solidFill>
              </a:rPr>
              <a:t> det </a:t>
            </a:r>
            <a:r>
              <a:rPr lang="en-US" sz="1600" dirty="0" err="1">
                <a:solidFill>
                  <a:srgbClr val="000000"/>
                </a:solidFill>
              </a:rPr>
              <a:t>möjligt</a:t>
            </a:r>
            <a:r>
              <a:rPr lang="en-US" sz="1600" dirty="0">
                <a:solidFill>
                  <a:srgbClr val="000000"/>
                </a:solidFill>
              </a:rPr>
              <a:t>? </a:t>
            </a:r>
            <a:r>
              <a:rPr lang="en-US" sz="1600" dirty="0" err="1">
                <a:solidFill>
                  <a:srgbClr val="000000"/>
                </a:solidFill>
              </a:rPr>
              <a:t>Varför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gör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alla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djur</a:t>
            </a:r>
            <a:r>
              <a:rPr lang="en-US" sz="1600" dirty="0">
                <a:solidFill>
                  <a:srgbClr val="000000"/>
                </a:solidFill>
              </a:rPr>
              <a:t> det?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C5CB03F-3BAD-49F3-AE7C-8091D815C903}"/>
              </a:ext>
            </a:extLst>
          </p:cNvPr>
          <p:cNvSpPr txBox="1"/>
          <p:nvPr/>
        </p:nvSpPr>
        <p:spPr>
          <a:xfrm>
            <a:off x="233680" y="22803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7/24</a:t>
            </a:r>
          </a:p>
        </p:txBody>
      </p:sp>
    </p:spTree>
    <p:extLst>
      <p:ext uri="{BB962C8B-B14F-4D97-AF65-F5344CB8AC3E}">
        <p14:creationId xmlns:p14="http://schemas.microsoft.com/office/powerpoint/2010/main" val="333840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FA29F19-D70F-4FA2-B0A2-3AB59DD5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257" y="3190143"/>
            <a:ext cx="4883512" cy="291791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47E1D84-8DDF-4D27-98E3-303813DA64FF}"/>
              </a:ext>
            </a:extLst>
          </p:cNvPr>
          <p:cNvSpPr/>
          <p:nvPr/>
        </p:nvSpPr>
        <p:spPr>
          <a:xfrm>
            <a:off x="606523" y="864723"/>
            <a:ext cx="49411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Precis som våra celler så kan bara ett fåtal termiter i kolonin alstra avkomma.</a:t>
            </a:r>
          </a:p>
          <a:p>
            <a:endParaRPr lang="sv-SE" dirty="0"/>
          </a:p>
          <a:p>
            <a:r>
              <a:rPr lang="sv-SE" dirty="0"/>
              <a:t>Termiterna genereras ur en och samma genuppsättning – nämligen drottningens.</a:t>
            </a:r>
          </a:p>
          <a:p>
            <a:endParaRPr lang="sv-SE" dirty="0"/>
          </a:p>
          <a:p>
            <a:r>
              <a:rPr lang="sv-SE" dirty="0"/>
              <a:t>Sterila termiter saknar evolutionära motiv att fuska – precis som våra kroppsceller.</a:t>
            </a:r>
          </a:p>
          <a:p>
            <a:endParaRPr lang="sv-SE" dirty="0"/>
          </a:p>
          <a:p>
            <a:r>
              <a:rPr lang="sv-SE" b="1" dirty="0"/>
              <a:t>Det är ju termitgruppen som helhet som fortplantar sig, inte den enskilda termiten.</a:t>
            </a:r>
          </a:p>
          <a:p>
            <a:endParaRPr lang="sv-SE" dirty="0"/>
          </a:p>
          <a:p>
            <a:r>
              <a:rPr lang="sv-SE" dirty="0"/>
              <a:t>Kolonins egenskaper selekteras som en helhet - precis som flercelliga organismers kroppar selekteras som helheter.</a:t>
            </a:r>
          </a:p>
          <a:p>
            <a:endParaRPr lang="sv-SE" dirty="0"/>
          </a:p>
          <a:p>
            <a:r>
              <a:rPr lang="sv-SE" dirty="0"/>
              <a:t>De </a:t>
            </a:r>
            <a:r>
              <a:rPr lang="sv-SE" b="1" dirty="0"/>
              <a:t>är</a:t>
            </a:r>
            <a:r>
              <a:rPr lang="sv-SE" dirty="0"/>
              <a:t> därmed en slags organismer och det vi ser som organismer är </a:t>
            </a:r>
            <a:r>
              <a:rPr lang="sv-SE" b="1" dirty="0"/>
              <a:t>delar av</a:t>
            </a:r>
            <a:r>
              <a:rPr lang="sv-SE" dirty="0"/>
              <a:t> denna organism.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709767C3-26DB-41EF-82B8-395D6B1B5517}"/>
              </a:ext>
            </a:extLst>
          </p:cNvPr>
          <p:cNvGrpSpPr/>
          <p:nvPr/>
        </p:nvGrpSpPr>
        <p:grpSpPr>
          <a:xfrm>
            <a:off x="6209048" y="557283"/>
            <a:ext cx="1040071" cy="666904"/>
            <a:chOff x="3384343" y="1913886"/>
            <a:chExt cx="2287599" cy="1466831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0A63F0F4-DD16-4C4A-968D-379727004D54}"/>
                </a:ext>
              </a:extLst>
            </p:cNvPr>
            <p:cNvGrpSpPr/>
            <p:nvPr/>
          </p:nvGrpSpPr>
          <p:grpSpPr>
            <a:xfrm>
              <a:off x="4035022" y="2397441"/>
              <a:ext cx="1155843" cy="187043"/>
              <a:chOff x="5085505" y="2451672"/>
              <a:chExt cx="2543919" cy="411668"/>
            </a:xfrm>
          </p:grpSpPr>
          <p:grpSp>
            <p:nvGrpSpPr>
              <p:cNvPr id="113" name="Grupp 112">
                <a:extLst>
                  <a:ext uri="{FF2B5EF4-FFF2-40B4-BE49-F238E27FC236}">
                    <a16:creationId xmlns:a16="http://schemas.microsoft.com/office/drawing/2014/main" id="{357D1E78-671B-4687-B168-63DC691C7480}"/>
                  </a:ext>
                </a:extLst>
              </p:cNvPr>
              <p:cNvGrpSpPr/>
              <p:nvPr/>
            </p:nvGrpSpPr>
            <p:grpSpPr>
              <a:xfrm>
                <a:off x="5085505" y="2453896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144" name="Grupp 143">
                  <a:extLst>
                    <a:ext uri="{FF2B5EF4-FFF2-40B4-BE49-F238E27FC236}">
                      <a16:creationId xmlns:a16="http://schemas.microsoft.com/office/drawing/2014/main" id="{E4C23D5C-078A-45CE-A267-B4AEC9B9B7BA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51" name="Ellips 150">
                    <a:extLst>
                      <a:ext uri="{FF2B5EF4-FFF2-40B4-BE49-F238E27FC236}">
                        <a16:creationId xmlns:a16="http://schemas.microsoft.com/office/drawing/2014/main" id="{818C7BEF-8409-4FCC-A859-3D602D943657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52" name="Ellips 151">
                    <a:extLst>
                      <a:ext uri="{FF2B5EF4-FFF2-40B4-BE49-F238E27FC236}">
                        <a16:creationId xmlns:a16="http://schemas.microsoft.com/office/drawing/2014/main" id="{CDB3B3C9-BF0A-41F4-9DA8-A0C6613429D2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45" name="Grupp 144">
                  <a:extLst>
                    <a:ext uri="{FF2B5EF4-FFF2-40B4-BE49-F238E27FC236}">
                      <a16:creationId xmlns:a16="http://schemas.microsoft.com/office/drawing/2014/main" id="{02139056-191F-4307-AFDE-1C06E1891EA9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49" name="Ellips 148">
                    <a:extLst>
                      <a:ext uri="{FF2B5EF4-FFF2-40B4-BE49-F238E27FC236}">
                        <a16:creationId xmlns:a16="http://schemas.microsoft.com/office/drawing/2014/main" id="{CCC8C9DD-668A-48CA-9BEB-52234C10A8AC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50" name="Ellips 149">
                    <a:extLst>
                      <a:ext uri="{FF2B5EF4-FFF2-40B4-BE49-F238E27FC236}">
                        <a16:creationId xmlns:a16="http://schemas.microsoft.com/office/drawing/2014/main" id="{8BA14596-27EC-440D-813C-BF491A5B2223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46" name="Grupp 145">
                  <a:extLst>
                    <a:ext uri="{FF2B5EF4-FFF2-40B4-BE49-F238E27FC236}">
                      <a16:creationId xmlns:a16="http://schemas.microsoft.com/office/drawing/2014/main" id="{C6B35D5D-BD1E-4D8A-8E13-CF6565AA1C1D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47" name="Ellips 146">
                    <a:extLst>
                      <a:ext uri="{FF2B5EF4-FFF2-40B4-BE49-F238E27FC236}">
                        <a16:creationId xmlns:a16="http://schemas.microsoft.com/office/drawing/2014/main" id="{67003F53-D4CA-4353-B378-7E78CE557A33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48" name="Ellips 147">
                    <a:extLst>
                      <a:ext uri="{FF2B5EF4-FFF2-40B4-BE49-F238E27FC236}">
                        <a16:creationId xmlns:a16="http://schemas.microsoft.com/office/drawing/2014/main" id="{185A949E-AC7E-400F-8EB6-5CE4C39A3AF4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114" name="Grupp 113">
                <a:extLst>
                  <a:ext uri="{FF2B5EF4-FFF2-40B4-BE49-F238E27FC236}">
                    <a16:creationId xmlns:a16="http://schemas.microsoft.com/office/drawing/2014/main" id="{01A0E51F-DB06-4FD9-8546-96EE634AB76B}"/>
                  </a:ext>
                </a:extLst>
              </p:cNvPr>
              <p:cNvGrpSpPr/>
              <p:nvPr/>
            </p:nvGrpSpPr>
            <p:grpSpPr>
              <a:xfrm>
                <a:off x="5722915" y="2452784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135" name="Grupp 134">
                  <a:extLst>
                    <a:ext uri="{FF2B5EF4-FFF2-40B4-BE49-F238E27FC236}">
                      <a16:creationId xmlns:a16="http://schemas.microsoft.com/office/drawing/2014/main" id="{F371D84C-5302-40D0-B016-FE6653C10E92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42" name="Ellips 141">
                    <a:extLst>
                      <a:ext uri="{FF2B5EF4-FFF2-40B4-BE49-F238E27FC236}">
                        <a16:creationId xmlns:a16="http://schemas.microsoft.com/office/drawing/2014/main" id="{CB298425-57B7-4FDC-944A-25124138B0E8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43" name="Ellips 142">
                    <a:extLst>
                      <a:ext uri="{FF2B5EF4-FFF2-40B4-BE49-F238E27FC236}">
                        <a16:creationId xmlns:a16="http://schemas.microsoft.com/office/drawing/2014/main" id="{7AAE0267-BE52-4F60-ADFB-1668F0AE7476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36" name="Grupp 135">
                  <a:extLst>
                    <a:ext uri="{FF2B5EF4-FFF2-40B4-BE49-F238E27FC236}">
                      <a16:creationId xmlns:a16="http://schemas.microsoft.com/office/drawing/2014/main" id="{6EB5145B-560E-479A-A853-45A7DA91138D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40" name="Ellips 139">
                    <a:extLst>
                      <a:ext uri="{FF2B5EF4-FFF2-40B4-BE49-F238E27FC236}">
                        <a16:creationId xmlns:a16="http://schemas.microsoft.com/office/drawing/2014/main" id="{EF630D9E-FB90-4373-9828-825940FDA583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41" name="Ellips 140">
                    <a:extLst>
                      <a:ext uri="{FF2B5EF4-FFF2-40B4-BE49-F238E27FC236}">
                        <a16:creationId xmlns:a16="http://schemas.microsoft.com/office/drawing/2014/main" id="{B0054AF4-506C-4824-87DB-A04C4AC03624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37" name="Grupp 136">
                  <a:extLst>
                    <a:ext uri="{FF2B5EF4-FFF2-40B4-BE49-F238E27FC236}">
                      <a16:creationId xmlns:a16="http://schemas.microsoft.com/office/drawing/2014/main" id="{3A618ED2-4A7F-4F38-8C0B-E3DB9375F468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38" name="Ellips 137">
                    <a:extLst>
                      <a:ext uri="{FF2B5EF4-FFF2-40B4-BE49-F238E27FC236}">
                        <a16:creationId xmlns:a16="http://schemas.microsoft.com/office/drawing/2014/main" id="{91E261D8-7C04-4888-85DA-264790B2F813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39" name="Ellips 138">
                    <a:extLst>
                      <a:ext uri="{FF2B5EF4-FFF2-40B4-BE49-F238E27FC236}">
                        <a16:creationId xmlns:a16="http://schemas.microsoft.com/office/drawing/2014/main" id="{352FD069-AB76-46ED-92B3-9F400F632D40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115" name="Grupp 114">
                <a:extLst>
                  <a:ext uri="{FF2B5EF4-FFF2-40B4-BE49-F238E27FC236}">
                    <a16:creationId xmlns:a16="http://schemas.microsoft.com/office/drawing/2014/main" id="{91E78651-D1C5-4EB2-8316-096AB85D1A99}"/>
                  </a:ext>
                </a:extLst>
              </p:cNvPr>
              <p:cNvGrpSpPr/>
              <p:nvPr/>
            </p:nvGrpSpPr>
            <p:grpSpPr>
              <a:xfrm>
                <a:off x="6360325" y="2451672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126" name="Grupp 125">
                  <a:extLst>
                    <a:ext uri="{FF2B5EF4-FFF2-40B4-BE49-F238E27FC236}">
                      <a16:creationId xmlns:a16="http://schemas.microsoft.com/office/drawing/2014/main" id="{8AF3ECBB-1C78-4F2F-AAEF-13F98BA1DC9C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33" name="Ellips 132">
                    <a:extLst>
                      <a:ext uri="{FF2B5EF4-FFF2-40B4-BE49-F238E27FC236}">
                        <a16:creationId xmlns:a16="http://schemas.microsoft.com/office/drawing/2014/main" id="{EBC8DC4F-4C50-4B72-876B-FD0550D8E437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34" name="Ellips 133">
                    <a:extLst>
                      <a:ext uri="{FF2B5EF4-FFF2-40B4-BE49-F238E27FC236}">
                        <a16:creationId xmlns:a16="http://schemas.microsoft.com/office/drawing/2014/main" id="{51C277C5-F648-4DFC-B2AF-CC8F7817058C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27" name="Grupp 126">
                  <a:extLst>
                    <a:ext uri="{FF2B5EF4-FFF2-40B4-BE49-F238E27FC236}">
                      <a16:creationId xmlns:a16="http://schemas.microsoft.com/office/drawing/2014/main" id="{0850A544-4433-46F5-9189-579FDD153723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31" name="Ellips 130">
                    <a:extLst>
                      <a:ext uri="{FF2B5EF4-FFF2-40B4-BE49-F238E27FC236}">
                        <a16:creationId xmlns:a16="http://schemas.microsoft.com/office/drawing/2014/main" id="{821131D8-9C5F-47F1-BFF9-6C0F0612C92B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32" name="Ellips 131">
                    <a:extLst>
                      <a:ext uri="{FF2B5EF4-FFF2-40B4-BE49-F238E27FC236}">
                        <a16:creationId xmlns:a16="http://schemas.microsoft.com/office/drawing/2014/main" id="{71EC1323-1315-4450-A393-B2F216E416C6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28" name="Grupp 127">
                  <a:extLst>
                    <a:ext uri="{FF2B5EF4-FFF2-40B4-BE49-F238E27FC236}">
                      <a16:creationId xmlns:a16="http://schemas.microsoft.com/office/drawing/2014/main" id="{2E08BF45-7CD0-4DE0-B10C-1345271DE772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29" name="Ellips 128">
                    <a:extLst>
                      <a:ext uri="{FF2B5EF4-FFF2-40B4-BE49-F238E27FC236}">
                        <a16:creationId xmlns:a16="http://schemas.microsoft.com/office/drawing/2014/main" id="{2206ADB1-87F6-4FC8-A4BC-0AD6A6177CFE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30" name="Ellips 129">
                    <a:extLst>
                      <a:ext uri="{FF2B5EF4-FFF2-40B4-BE49-F238E27FC236}">
                        <a16:creationId xmlns:a16="http://schemas.microsoft.com/office/drawing/2014/main" id="{FD6BC552-E118-43E0-8C2E-AC6D8FA64156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116" name="Grupp 115">
                <a:extLst>
                  <a:ext uri="{FF2B5EF4-FFF2-40B4-BE49-F238E27FC236}">
                    <a16:creationId xmlns:a16="http://schemas.microsoft.com/office/drawing/2014/main" id="{BEFCD6B1-1F9E-420F-AF02-626913623B14}"/>
                  </a:ext>
                </a:extLst>
              </p:cNvPr>
              <p:cNvGrpSpPr/>
              <p:nvPr/>
            </p:nvGrpSpPr>
            <p:grpSpPr>
              <a:xfrm>
                <a:off x="7011083" y="2451672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117" name="Grupp 116">
                  <a:extLst>
                    <a:ext uri="{FF2B5EF4-FFF2-40B4-BE49-F238E27FC236}">
                      <a16:creationId xmlns:a16="http://schemas.microsoft.com/office/drawing/2014/main" id="{D27BE84A-02CC-4924-9499-0D26FACAE8F4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24" name="Ellips 123">
                    <a:extLst>
                      <a:ext uri="{FF2B5EF4-FFF2-40B4-BE49-F238E27FC236}">
                        <a16:creationId xmlns:a16="http://schemas.microsoft.com/office/drawing/2014/main" id="{F466A156-719F-4266-8CBC-EB1CA1A37164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25" name="Ellips 124">
                    <a:extLst>
                      <a:ext uri="{FF2B5EF4-FFF2-40B4-BE49-F238E27FC236}">
                        <a16:creationId xmlns:a16="http://schemas.microsoft.com/office/drawing/2014/main" id="{DE014386-0DBF-44C0-BDD2-6AB51B3D9463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18" name="Grupp 117">
                  <a:extLst>
                    <a:ext uri="{FF2B5EF4-FFF2-40B4-BE49-F238E27FC236}">
                      <a16:creationId xmlns:a16="http://schemas.microsoft.com/office/drawing/2014/main" id="{B77C7E7D-37FC-4F6B-807A-9CC1A1F570AB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22" name="Ellips 121">
                    <a:extLst>
                      <a:ext uri="{FF2B5EF4-FFF2-40B4-BE49-F238E27FC236}">
                        <a16:creationId xmlns:a16="http://schemas.microsoft.com/office/drawing/2014/main" id="{A28D6A6A-E949-435C-B74A-88A64D4556EA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23" name="Ellips 122">
                    <a:extLst>
                      <a:ext uri="{FF2B5EF4-FFF2-40B4-BE49-F238E27FC236}">
                        <a16:creationId xmlns:a16="http://schemas.microsoft.com/office/drawing/2014/main" id="{5B636C03-A71C-44AD-B20D-6CE64A1F4B27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19" name="Grupp 118">
                  <a:extLst>
                    <a:ext uri="{FF2B5EF4-FFF2-40B4-BE49-F238E27FC236}">
                      <a16:creationId xmlns:a16="http://schemas.microsoft.com/office/drawing/2014/main" id="{86E90E43-DA37-44B3-9FD7-404E2B441D95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20" name="Ellips 119">
                    <a:extLst>
                      <a:ext uri="{FF2B5EF4-FFF2-40B4-BE49-F238E27FC236}">
                        <a16:creationId xmlns:a16="http://schemas.microsoft.com/office/drawing/2014/main" id="{59041C8A-821B-4891-86F5-23E225585168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21" name="Ellips 120">
                    <a:extLst>
                      <a:ext uri="{FF2B5EF4-FFF2-40B4-BE49-F238E27FC236}">
                        <a16:creationId xmlns:a16="http://schemas.microsoft.com/office/drawing/2014/main" id="{F30E2108-2109-47AC-9C42-D6B4BADF0827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8826B768-ADBC-444D-A27A-43DE3DC3817D}"/>
                </a:ext>
              </a:extLst>
            </p:cNvPr>
            <p:cNvGrpSpPr/>
            <p:nvPr/>
          </p:nvGrpSpPr>
          <p:grpSpPr>
            <a:xfrm rot="7095135">
              <a:off x="3365708" y="2445511"/>
              <a:ext cx="860167" cy="187043"/>
              <a:chOff x="2276167" y="2439238"/>
              <a:chExt cx="1893161" cy="411668"/>
            </a:xfrm>
          </p:grpSpPr>
          <p:grpSp>
            <p:nvGrpSpPr>
              <p:cNvPr id="83" name="Grupp 82">
                <a:extLst>
                  <a:ext uri="{FF2B5EF4-FFF2-40B4-BE49-F238E27FC236}">
                    <a16:creationId xmlns:a16="http://schemas.microsoft.com/office/drawing/2014/main" id="{340D67F4-E5F6-4479-9F78-61353F24D936}"/>
                  </a:ext>
                </a:extLst>
              </p:cNvPr>
              <p:cNvGrpSpPr/>
              <p:nvPr/>
            </p:nvGrpSpPr>
            <p:grpSpPr>
              <a:xfrm>
                <a:off x="2276167" y="2441462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104" name="Grupp 103">
                  <a:extLst>
                    <a:ext uri="{FF2B5EF4-FFF2-40B4-BE49-F238E27FC236}">
                      <a16:creationId xmlns:a16="http://schemas.microsoft.com/office/drawing/2014/main" id="{36A4F8F5-E351-43AC-84AF-CDB727803BDE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11" name="Ellips 110">
                    <a:extLst>
                      <a:ext uri="{FF2B5EF4-FFF2-40B4-BE49-F238E27FC236}">
                        <a16:creationId xmlns:a16="http://schemas.microsoft.com/office/drawing/2014/main" id="{8567C904-094C-448F-9D25-6549CA6F1509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12" name="Ellips 111">
                    <a:extLst>
                      <a:ext uri="{FF2B5EF4-FFF2-40B4-BE49-F238E27FC236}">
                        <a16:creationId xmlns:a16="http://schemas.microsoft.com/office/drawing/2014/main" id="{8054AB2A-D07D-4FE6-81E2-DA92432503B0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05" name="Grupp 104">
                  <a:extLst>
                    <a:ext uri="{FF2B5EF4-FFF2-40B4-BE49-F238E27FC236}">
                      <a16:creationId xmlns:a16="http://schemas.microsoft.com/office/drawing/2014/main" id="{7D688793-ACD3-400A-B556-BD10CC4023FC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09" name="Ellips 108">
                    <a:extLst>
                      <a:ext uri="{FF2B5EF4-FFF2-40B4-BE49-F238E27FC236}">
                        <a16:creationId xmlns:a16="http://schemas.microsoft.com/office/drawing/2014/main" id="{32DFC95E-AB13-4471-9686-85628F0D180F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10" name="Ellips 109">
                    <a:extLst>
                      <a:ext uri="{FF2B5EF4-FFF2-40B4-BE49-F238E27FC236}">
                        <a16:creationId xmlns:a16="http://schemas.microsoft.com/office/drawing/2014/main" id="{352FAE8D-72D1-4BE5-B888-237900045635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106" name="Grupp 105">
                  <a:extLst>
                    <a:ext uri="{FF2B5EF4-FFF2-40B4-BE49-F238E27FC236}">
                      <a16:creationId xmlns:a16="http://schemas.microsoft.com/office/drawing/2014/main" id="{7F545763-5B77-415B-A5F0-90ACADEF4485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07" name="Ellips 106">
                    <a:extLst>
                      <a:ext uri="{FF2B5EF4-FFF2-40B4-BE49-F238E27FC236}">
                        <a16:creationId xmlns:a16="http://schemas.microsoft.com/office/drawing/2014/main" id="{BE32A62F-4694-409C-B568-DA9B9FB9C2A1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08" name="Ellips 107">
                    <a:extLst>
                      <a:ext uri="{FF2B5EF4-FFF2-40B4-BE49-F238E27FC236}">
                        <a16:creationId xmlns:a16="http://schemas.microsoft.com/office/drawing/2014/main" id="{D195B1A4-2AB1-4DE2-B71F-5F64F679E191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84" name="Grupp 83">
                <a:extLst>
                  <a:ext uri="{FF2B5EF4-FFF2-40B4-BE49-F238E27FC236}">
                    <a16:creationId xmlns:a16="http://schemas.microsoft.com/office/drawing/2014/main" id="{CA04ACBA-9085-4EF8-9120-3DF7158FB11B}"/>
                  </a:ext>
                </a:extLst>
              </p:cNvPr>
              <p:cNvGrpSpPr/>
              <p:nvPr/>
            </p:nvGrpSpPr>
            <p:grpSpPr>
              <a:xfrm>
                <a:off x="2913577" y="2440350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95" name="Grupp 94">
                  <a:extLst>
                    <a:ext uri="{FF2B5EF4-FFF2-40B4-BE49-F238E27FC236}">
                      <a16:creationId xmlns:a16="http://schemas.microsoft.com/office/drawing/2014/main" id="{E7C51772-6445-4BC0-90D8-3E0EA3891E13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02" name="Ellips 101">
                    <a:extLst>
                      <a:ext uri="{FF2B5EF4-FFF2-40B4-BE49-F238E27FC236}">
                        <a16:creationId xmlns:a16="http://schemas.microsoft.com/office/drawing/2014/main" id="{5BB09119-EECC-42E9-AC1E-A130E656661C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03" name="Ellips 102">
                    <a:extLst>
                      <a:ext uri="{FF2B5EF4-FFF2-40B4-BE49-F238E27FC236}">
                        <a16:creationId xmlns:a16="http://schemas.microsoft.com/office/drawing/2014/main" id="{29018EEE-53E3-40BE-BEA9-BCBED4037608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96" name="Grupp 95">
                  <a:extLst>
                    <a:ext uri="{FF2B5EF4-FFF2-40B4-BE49-F238E27FC236}">
                      <a16:creationId xmlns:a16="http://schemas.microsoft.com/office/drawing/2014/main" id="{817311AA-8019-4A31-87A6-CB85E5B0E4E1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100" name="Ellips 99">
                    <a:extLst>
                      <a:ext uri="{FF2B5EF4-FFF2-40B4-BE49-F238E27FC236}">
                        <a16:creationId xmlns:a16="http://schemas.microsoft.com/office/drawing/2014/main" id="{3158E019-D538-45F1-8C05-AE14B051BA35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01" name="Ellips 100">
                    <a:extLst>
                      <a:ext uri="{FF2B5EF4-FFF2-40B4-BE49-F238E27FC236}">
                        <a16:creationId xmlns:a16="http://schemas.microsoft.com/office/drawing/2014/main" id="{0B0515FB-C8C8-4512-B3D2-4446B9326E06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97" name="Grupp 96">
                  <a:extLst>
                    <a:ext uri="{FF2B5EF4-FFF2-40B4-BE49-F238E27FC236}">
                      <a16:creationId xmlns:a16="http://schemas.microsoft.com/office/drawing/2014/main" id="{5E6DE696-7418-4ED1-B420-7D99D9A6792D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98" name="Ellips 97">
                    <a:extLst>
                      <a:ext uri="{FF2B5EF4-FFF2-40B4-BE49-F238E27FC236}">
                        <a16:creationId xmlns:a16="http://schemas.microsoft.com/office/drawing/2014/main" id="{26FE3B4A-81C8-4230-A030-5EFE021AA279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99" name="Ellips 98">
                    <a:extLst>
                      <a:ext uri="{FF2B5EF4-FFF2-40B4-BE49-F238E27FC236}">
                        <a16:creationId xmlns:a16="http://schemas.microsoft.com/office/drawing/2014/main" id="{C9A37724-BA5E-4B3A-992D-3737664545FA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85" name="Grupp 84">
                <a:extLst>
                  <a:ext uri="{FF2B5EF4-FFF2-40B4-BE49-F238E27FC236}">
                    <a16:creationId xmlns:a16="http://schemas.microsoft.com/office/drawing/2014/main" id="{8401094A-8332-4EC5-B8D7-EB1EDFEA7B02}"/>
                  </a:ext>
                </a:extLst>
              </p:cNvPr>
              <p:cNvGrpSpPr/>
              <p:nvPr/>
            </p:nvGrpSpPr>
            <p:grpSpPr>
              <a:xfrm>
                <a:off x="3550987" y="2439238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86" name="Grupp 85">
                  <a:extLst>
                    <a:ext uri="{FF2B5EF4-FFF2-40B4-BE49-F238E27FC236}">
                      <a16:creationId xmlns:a16="http://schemas.microsoft.com/office/drawing/2014/main" id="{B3D81973-0F1E-4649-AEC0-3CCE514D2812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93" name="Ellips 92">
                    <a:extLst>
                      <a:ext uri="{FF2B5EF4-FFF2-40B4-BE49-F238E27FC236}">
                        <a16:creationId xmlns:a16="http://schemas.microsoft.com/office/drawing/2014/main" id="{84A213E6-EC94-454B-BE20-5C6335443159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94" name="Ellips 93">
                    <a:extLst>
                      <a:ext uri="{FF2B5EF4-FFF2-40B4-BE49-F238E27FC236}">
                        <a16:creationId xmlns:a16="http://schemas.microsoft.com/office/drawing/2014/main" id="{9BFB51D1-78A2-4618-892C-B038ADC0337B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87" name="Grupp 86">
                  <a:extLst>
                    <a:ext uri="{FF2B5EF4-FFF2-40B4-BE49-F238E27FC236}">
                      <a16:creationId xmlns:a16="http://schemas.microsoft.com/office/drawing/2014/main" id="{1F52A4D0-05AD-44A4-A3B3-E4530166B5FF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91" name="Ellips 90">
                    <a:extLst>
                      <a:ext uri="{FF2B5EF4-FFF2-40B4-BE49-F238E27FC236}">
                        <a16:creationId xmlns:a16="http://schemas.microsoft.com/office/drawing/2014/main" id="{9BA41D92-7138-4C56-936C-52CF8EC27D24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92" name="Ellips 91">
                    <a:extLst>
                      <a:ext uri="{FF2B5EF4-FFF2-40B4-BE49-F238E27FC236}">
                        <a16:creationId xmlns:a16="http://schemas.microsoft.com/office/drawing/2014/main" id="{0451A28D-0E52-4115-898E-52EF16FC9166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88" name="Grupp 87">
                  <a:extLst>
                    <a:ext uri="{FF2B5EF4-FFF2-40B4-BE49-F238E27FC236}">
                      <a16:creationId xmlns:a16="http://schemas.microsoft.com/office/drawing/2014/main" id="{90D85B76-0629-48C8-8A71-D12D95BEA0A9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89" name="Ellips 88">
                    <a:extLst>
                      <a:ext uri="{FF2B5EF4-FFF2-40B4-BE49-F238E27FC236}">
                        <a16:creationId xmlns:a16="http://schemas.microsoft.com/office/drawing/2014/main" id="{3CABDCB9-230A-4033-84E4-2479FA29F281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90" name="Ellips 89">
                    <a:extLst>
                      <a:ext uri="{FF2B5EF4-FFF2-40B4-BE49-F238E27FC236}">
                        <a16:creationId xmlns:a16="http://schemas.microsoft.com/office/drawing/2014/main" id="{E5ED9F53-7961-4186-A0CE-6AC188E767D4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</p:grpSp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6C6BCB54-AC03-4DF4-AD78-6D88D0CB283C}"/>
                </a:ext>
              </a:extLst>
            </p:cNvPr>
            <p:cNvGrpSpPr/>
            <p:nvPr/>
          </p:nvGrpSpPr>
          <p:grpSpPr>
            <a:xfrm rot="20701731">
              <a:off x="4129299" y="2767356"/>
              <a:ext cx="1449806" cy="187043"/>
              <a:chOff x="7933270" y="2451672"/>
              <a:chExt cx="3190910" cy="411668"/>
            </a:xfrm>
          </p:grpSpPr>
          <p:grpSp>
            <p:nvGrpSpPr>
              <p:cNvPr id="32" name="Grupp 31">
                <a:extLst>
                  <a:ext uri="{FF2B5EF4-FFF2-40B4-BE49-F238E27FC236}">
                    <a16:creationId xmlns:a16="http://schemas.microsoft.com/office/drawing/2014/main" id="{1CF05D10-AB4F-4BC1-9F65-61AFBBE4E6A3}"/>
                  </a:ext>
                </a:extLst>
              </p:cNvPr>
              <p:cNvGrpSpPr/>
              <p:nvPr/>
            </p:nvGrpSpPr>
            <p:grpSpPr>
              <a:xfrm>
                <a:off x="10505839" y="2452586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74" name="Grupp 73">
                  <a:extLst>
                    <a:ext uri="{FF2B5EF4-FFF2-40B4-BE49-F238E27FC236}">
                      <a16:creationId xmlns:a16="http://schemas.microsoft.com/office/drawing/2014/main" id="{79646E4F-2D22-467F-B65A-60D76C1310CE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81" name="Ellips 80">
                    <a:extLst>
                      <a:ext uri="{FF2B5EF4-FFF2-40B4-BE49-F238E27FC236}">
                        <a16:creationId xmlns:a16="http://schemas.microsoft.com/office/drawing/2014/main" id="{4ECE374F-63DC-43CE-8D4C-E981E1870E81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82" name="Ellips 81">
                    <a:extLst>
                      <a:ext uri="{FF2B5EF4-FFF2-40B4-BE49-F238E27FC236}">
                        <a16:creationId xmlns:a16="http://schemas.microsoft.com/office/drawing/2014/main" id="{9484333B-F2AC-4352-94A6-3BD1BC6D818E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75" name="Grupp 74">
                  <a:extLst>
                    <a:ext uri="{FF2B5EF4-FFF2-40B4-BE49-F238E27FC236}">
                      <a16:creationId xmlns:a16="http://schemas.microsoft.com/office/drawing/2014/main" id="{993A552D-A934-4CB8-B3E8-719EB1A1D70E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79" name="Ellips 78">
                    <a:extLst>
                      <a:ext uri="{FF2B5EF4-FFF2-40B4-BE49-F238E27FC236}">
                        <a16:creationId xmlns:a16="http://schemas.microsoft.com/office/drawing/2014/main" id="{8C4D69D5-8146-457B-930F-F08453C1CFCF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80" name="Ellips 79">
                    <a:extLst>
                      <a:ext uri="{FF2B5EF4-FFF2-40B4-BE49-F238E27FC236}">
                        <a16:creationId xmlns:a16="http://schemas.microsoft.com/office/drawing/2014/main" id="{C9C9F603-6F01-47B4-BE90-35D6E636EEC2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76" name="Grupp 75">
                  <a:extLst>
                    <a:ext uri="{FF2B5EF4-FFF2-40B4-BE49-F238E27FC236}">
                      <a16:creationId xmlns:a16="http://schemas.microsoft.com/office/drawing/2014/main" id="{141185EC-7151-4440-81B0-AF6100DC0FC2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77" name="Ellips 76">
                    <a:extLst>
                      <a:ext uri="{FF2B5EF4-FFF2-40B4-BE49-F238E27FC236}">
                        <a16:creationId xmlns:a16="http://schemas.microsoft.com/office/drawing/2014/main" id="{E3553451-C6B3-4664-9549-0B9F5AA6E9A9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78" name="Ellips 77">
                    <a:extLst>
                      <a:ext uri="{FF2B5EF4-FFF2-40B4-BE49-F238E27FC236}">
                        <a16:creationId xmlns:a16="http://schemas.microsoft.com/office/drawing/2014/main" id="{A2EF8F98-1065-4DF5-BF5F-8269D9F689DA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33" name="Grupp 32">
                <a:extLst>
                  <a:ext uri="{FF2B5EF4-FFF2-40B4-BE49-F238E27FC236}">
                    <a16:creationId xmlns:a16="http://schemas.microsoft.com/office/drawing/2014/main" id="{BDDEBF3C-FC7A-4E94-8D1C-4E7D3FD78BEC}"/>
                  </a:ext>
                </a:extLst>
              </p:cNvPr>
              <p:cNvGrpSpPr/>
              <p:nvPr/>
            </p:nvGrpSpPr>
            <p:grpSpPr>
              <a:xfrm>
                <a:off x="7933270" y="2451672"/>
                <a:ext cx="2543919" cy="411668"/>
                <a:chOff x="5085505" y="2451672"/>
                <a:chExt cx="2543919" cy="411668"/>
              </a:xfrm>
            </p:grpSpPr>
            <p:grpSp>
              <p:nvGrpSpPr>
                <p:cNvPr id="34" name="Grupp 33">
                  <a:extLst>
                    <a:ext uri="{FF2B5EF4-FFF2-40B4-BE49-F238E27FC236}">
                      <a16:creationId xmlns:a16="http://schemas.microsoft.com/office/drawing/2014/main" id="{1B50B6A5-7DB4-4AD3-8C52-DF48D3A97340}"/>
                    </a:ext>
                  </a:extLst>
                </p:cNvPr>
                <p:cNvGrpSpPr/>
                <p:nvPr/>
              </p:nvGrpSpPr>
              <p:grpSpPr>
                <a:xfrm>
                  <a:off x="5085505" y="2453896"/>
                  <a:ext cx="618341" cy="409444"/>
                  <a:chOff x="5085505" y="2453896"/>
                  <a:chExt cx="618341" cy="409444"/>
                </a:xfrm>
              </p:grpSpPr>
              <p:grpSp>
                <p:nvGrpSpPr>
                  <p:cNvPr id="65" name="Grupp 64">
                    <a:extLst>
                      <a:ext uri="{FF2B5EF4-FFF2-40B4-BE49-F238E27FC236}">
                        <a16:creationId xmlns:a16="http://schemas.microsoft.com/office/drawing/2014/main" id="{D03DB97C-CF99-46C4-A7B1-76879D9B2379}"/>
                      </a:ext>
                    </a:extLst>
                  </p:cNvPr>
                  <p:cNvGrpSpPr/>
                  <p:nvPr/>
                </p:nvGrpSpPr>
                <p:grpSpPr>
                  <a:xfrm>
                    <a:off x="5085505" y="2455008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72" name="Ellips 71">
                      <a:extLst>
                        <a:ext uri="{FF2B5EF4-FFF2-40B4-BE49-F238E27FC236}">
                          <a16:creationId xmlns:a16="http://schemas.microsoft.com/office/drawing/2014/main" id="{0D9EC72F-031B-48E5-9807-5FED220A51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73" name="Ellips 72">
                      <a:extLst>
                        <a:ext uri="{FF2B5EF4-FFF2-40B4-BE49-F238E27FC236}">
                          <a16:creationId xmlns:a16="http://schemas.microsoft.com/office/drawing/2014/main" id="{0213CD02-821F-4911-BE69-845CCCB91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66" name="Grupp 65">
                    <a:extLst>
                      <a:ext uri="{FF2B5EF4-FFF2-40B4-BE49-F238E27FC236}">
                        <a16:creationId xmlns:a16="http://schemas.microsoft.com/office/drawing/2014/main" id="{E8D1FB51-1291-4F97-B486-6F42B72DB0E0}"/>
                      </a:ext>
                    </a:extLst>
                  </p:cNvPr>
                  <p:cNvGrpSpPr/>
                  <p:nvPr/>
                </p:nvGrpSpPr>
                <p:grpSpPr>
                  <a:xfrm>
                    <a:off x="529797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70" name="Ellips 69">
                      <a:extLst>
                        <a:ext uri="{FF2B5EF4-FFF2-40B4-BE49-F238E27FC236}">
                          <a16:creationId xmlns:a16="http://schemas.microsoft.com/office/drawing/2014/main" id="{6308ACF1-6F57-4639-BAFA-48063C000F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71" name="Ellips 70">
                      <a:extLst>
                        <a:ext uri="{FF2B5EF4-FFF2-40B4-BE49-F238E27FC236}">
                          <a16:creationId xmlns:a16="http://schemas.microsoft.com/office/drawing/2014/main" id="{A13622D7-BFEA-442C-9C7E-3DA8A7784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67" name="Grupp 66">
                    <a:extLst>
                      <a:ext uri="{FF2B5EF4-FFF2-40B4-BE49-F238E27FC236}">
                        <a16:creationId xmlns:a16="http://schemas.microsoft.com/office/drawing/2014/main" id="{53AB9438-2326-4069-9B86-5874B2CE23A0}"/>
                      </a:ext>
                    </a:extLst>
                  </p:cNvPr>
                  <p:cNvGrpSpPr/>
                  <p:nvPr/>
                </p:nvGrpSpPr>
                <p:grpSpPr>
                  <a:xfrm>
                    <a:off x="551044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68" name="Ellips 67">
                      <a:extLst>
                        <a:ext uri="{FF2B5EF4-FFF2-40B4-BE49-F238E27FC236}">
                          <a16:creationId xmlns:a16="http://schemas.microsoft.com/office/drawing/2014/main" id="{9344ECEE-C46E-409B-8BB4-8F858F560C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9" name="Ellips 68">
                      <a:extLst>
                        <a:ext uri="{FF2B5EF4-FFF2-40B4-BE49-F238E27FC236}">
                          <a16:creationId xmlns:a16="http://schemas.microsoft.com/office/drawing/2014/main" id="{BF1B151D-FEC2-440C-AD16-EA713D1F5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  <p:grpSp>
              <p:nvGrpSpPr>
                <p:cNvPr id="35" name="Grupp 34">
                  <a:extLst>
                    <a:ext uri="{FF2B5EF4-FFF2-40B4-BE49-F238E27FC236}">
                      <a16:creationId xmlns:a16="http://schemas.microsoft.com/office/drawing/2014/main" id="{F6702083-E2FB-4E20-A483-3B1B61DB08B7}"/>
                    </a:ext>
                  </a:extLst>
                </p:cNvPr>
                <p:cNvGrpSpPr/>
                <p:nvPr/>
              </p:nvGrpSpPr>
              <p:grpSpPr>
                <a:xfrm>
                  <a:off x="5722915" y="2452784"/>
                  <a:ext cx="618341" cy="409444"/>
                  <a:chOff x="5085505" y="2453896"/>
                  <a:chExt cx="618341" cy="409444"/>
                </a:xfrm>
              </p:grpSpPr>
              <p:grpSp>
                <p:nvGrpSpPr>
                  <p:cNvPr id="56" name="Grupp 55">
                    <a:extLst>
                      <a:ext uri="{FF2B5EF4-FFF2-40B4-BE49-F238E27FC236}">
                        <a16:creationId xmlns:a16="http://schemas.microsoft.com/office/drawing/2014/main" id="{55DEF1EA-8CBA-4701-B24D-21E98D34402B}"/>
                      </a:ext>
                    </a:extLst>
                  </p:cNvPr>
                  <p:cNvGrpSpPr/>
                  <p:nvPr/>
                </p:nvGrpSpPr>
                <p:grpSpPr>
                  <a:xfrm>
                    <a:off x="5085505" y="2455008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63" name="Ellips 62">
                      <a:extLst>
                        <a:ext uri="{FF2B5EF4-FFF2-40B4-BE49-F238E27FC236}">
                          <a16:creationId xmlns:a16="http://schemas.microsoft.com/office/drawing/2014/main" id="{DBEB6BC3-89C1-4B4D-89DA-19C8F7122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4" name="Ellips 63">
                      <a:extLst>
                        <a:ext uri="{FF2B5EF4-FFF2-40B4-BE49-F238E27FC236}">
                          <a16:creationId xmlns:a16="http://schemas.microsoft.com/office/drawing/2014/main" id="{6832F040-0AD5-4F93-AF14-0885CFFA1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57" name="Grupp 56">
                    <a:extLst>
                      <a:ext uri="{FF2B5EF4-FFF2-40B4-BE49-F238E27FC236}">
                        <a16:creationId xmlns:a16="http://schemas.microsoft.com/office/drawing/2014/main" id="{78D36CFD-F5EA-4BC4-A8C0-FEBC3400E937}"/>
                      </a:ext>
                    </a:extLst>
                  </p:cNvPr>
                  <p:cNvGrpSpPr/>
                  <p:nvPr/>
                </p:nvGrpSpPr>
                <p:grpSpPr>
                  <a:xfrm>
                    <a:off x="529797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61" name="Ellips 60">
                      <a:extLst>
                        <a:ext uri="{FF2B5EF4-FFF2-40B4-BE49-F238E27FC236}">
                          <a16:creationId xmlns:a16="http://schemas.microsoft.com/office/drawing/2014/main" id="{24D878A7-BD92-41DB-8520-060BB00108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2" name="Ellips 61">
                      <a:extLst>
                        <a:ext uri="{FF2B5EF4-FFF2-40B4-BE49-F238E27FC236}">
                          <a16:creationId xmlns:a16="http://schemas.microsoft.com/office/drawing/2014/main" id="{3AF7632D-35A3-45FE-8A33-0A9BC8C04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58" name="Grupp 57">
                    <a:extLst>
                      <a:ext uri="{FF2B5EF4-FFF2-40B4-BE49-F238E27FC236}">
                        <a16:creationId xmlns:a16="http://schemas.microsoft.com/office/drawing/2014/main" id="{873D2F92-AE9A-4BF8-B49B-E0CC3646E4A5}"/>
                      </a:ext>
                    </a:extLst>
                  </p:cNvPr>
                  <p:cNvGrpSpPr/>
                  <p:nvPr/>
                </p:nvGrpSpPr>
                <p:grpSpPr>
                  <a:xfrm>
                    <a:off x="551044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59" name="Ellips 58">
                      <a:extLst>
                        <a:ext uri="{FF2B5EF4-FFF2-40B4-BE49-F238E27FC236}">
                          <a16:creationId xmlns:a16="http://schemas.microsoft.com/office/drawing/2014/main" id="{E24D8D7D-8A68-4C8A-ADBB-DB26D0570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60" name="Ellips 59">
                      <a:extLst>
                        <a:ext uri="{FF2B5EF4-FFF2-40B4-BE49-F238E27FC236}">
                          <a16:creationId xmlns:a16="http://schemas.microsoft.com/office/drawing/2014/main" id="{EDA82DEA-A856-45B4-88A2-15AFDF9E82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  <p:grpSp>
              <p:nvGrpSpPr>
                <p:cNvPr id="36" name="Grupp 35">
                  <a:extLst>
                    <a:ext uri="{FF2B5EF4-FFF2-40B4-BE49-F238E27FC236}">
                      <a16:creationId xmlns:a16="http://schemas.microsoft.com/office/drawing/2014/main" id="{37B883F6-E7BA-40E9-BD52-CBFF594E7923}"/>
                    </a:ext>
                  </a:extLst>
                </p:cNvPr>
                <p:cNvGrpSpPr/>
                <p:nvPr/>
              </p:nvGrpSpPr>
              <p:grpSpPr>
                <a:xfrm>
                  <a:off x="6360325" y="2451672"/>
                  <a:ext cx="618341" cy="409444"/>
                  <a:chOff x="5085505" y="2453896"/>
                  <a:chExt cx="618341" cy="409444"/>
                </a:xfrm>
              </p:grpSpPr>
              <p:grpSp>
                <p:nvGrpSpPr>
                  <p:cNvPr id="47" name="Grupp 46">
                    <a:extLst>
                      <a:ext uri="{FF2B5EF4-FFF2-40B4-BE49-F238E27FC236}">
                        <a16:creationId xmlns:a16="http://schemas.microsoft.com/office/drawing/2014/main" id="{C07C7C76-30C5-4098-A0F0-6C97E49584FC}"/>
                      </a:ext>
                    </a:extLst>
                  </p:cNvPr>
                  <p:cNvGrpSpPr/>
                  <p:nvPr/>
                </p:nvGrpSpPr>
                <p:grpSpPr>
                  <a:xfrm>
                    <a:off x="5085505" y="2455008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54" name="Ellips 53">
                      <a:extLst>
                        <a:ext uri="{FF2B5EF4-FFF2-40B4-BE49-F238E27FC236}">
                          <a16:creationId xmlns:a16="http://schemas.microsoft.com/office/drawing/2014/main" id="{C2159961-7031-4708-A780-999BC4139A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5" name="Ellips 54">
                      <a:extLst>
                        <a:ext uri="{FF2B5EF4-FFF2-40B4-BE49-F238E27FC236}">
                          <a16:creationId xmlns:a16="http://schemas.microsoft.com/office/drawing/2014/main" id="{3DA7EBAA-56BB-42FA-93B3-FF5D7A5007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48" name="Grupp 47">
                    <a:extLst>
                      <a:ext uri="{FF2B5EF4-FFF2-40B4-BE49-F238E27FC236}">
                        <a16:creationId xmlns:a16="http://schemas.microsoft.com/office/drawing/2014/main" id="{A258887A-3D6B-4585-8214-5FDE8F293198}"/>
                      </a:ext>
                    </a:extLst>
                  </p:cNvPr>
                  <p:cNvGrpSpPr/>
                  <p:nvPr/>
                </p:nvGrpSpPr>
                <p:grpSpPr>
                  <a:xfrm>
                    <a:off x="529797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52" name="Ellips 51">
                      <a:extLst>
                        <a:ext uri="{FF2B5EF4-FFF2-40B4-BE49-F238E27FC236}">
                          <a16:creationId xmlns:a16="http://schemas.microsoft.com/office/drawing/2014/main" id="{5F0CD7B4-78AA-4550-9C23-86B9D9D790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3" name="Ellips 52">
                      <a:extLst>
                        <a:ext uri="{FF2B5EF4-FFF2-40B4-BE49-F238E27FC236}">
                          <a16:creationId xmlns:a16="http://schemas.microsoft.com/office/drawing/2014/main" id="{BE07CB25-C2B7-4418-9E24-1956FCC361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49" name="Grupp 48">
                    <a:extLst>
                      <a:ext uri="{FF2B5EF4-FFF2-40B4-BE49-F238E27FC236}">
                        <a16:creationId xmlns:a16="http://schemas.microsoft.com/office/drawing/2014/main" id="{15342401-415F-4C0E-8790-94069190A080}"/>
                      </a:ext>
                    </a:extLst>
                  </p:cNvPr>
                  <p:cNvGrpSpPr/>
                  <p:nvPr/>
                </p:nvGrpSpPr>
                <p:grpSpPr>
                  <a:xfrm>
                    <a:off x="551044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50" name="Ellips 49">
                      <a:extLst>
                        <a:ext uri="{FF2B5EF4-FFF2-40B4-BE49-F238E27FC236}">
                          <a16:creationId xmlns:a16="http://schemas.microsoft.com/office/drawing/2014/main" id="{5CF28C73-2623-4F0E-9F9C-74D8049ED5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51" name="Ellips 50">
                      <a:extLst>
                        <a:ext uri="{FF2B5EF4-FFF2-40B4-BE49-F238E27FC236}">
                          <a16:creationId xmlns:a16="http://schemas.microsoft.com/office/drawing/2014/main" id="{DD3ADFD5-66C3-4E54-972A-587AEF117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  <p:grpSp>
              <p:nvGrpSpPr>
                <p:cNvPr id="37" name="Grupp 36">
                  <a:extLst>
                    <a:ext uri="{FF2B5EF4-FFF2-40B4-BE49-F238E27FC236}">
                      <a16:creationId xmlns:a16="http://schemas.microsoft.com/office/drawing/2014/main" id="{2B8B2B8B-2EE3-48AF-BC94-C9A7B772F9C3}"/>
                    </a:ext>
                  </a:extLst>
                </p:cNvPr>
                <p:cNvGrpSpPr/>
                <p:nvPr/>
              </p:nvGrpSpPr>
              <p:grpSpPr>
                <a:xfrm>
                  <a:off x="7011083" y="2451672"/>
                  <a:ext cx="618341" cy="409444"/>
                  <a:chOff x="5085505" y="2453896"/>
                  <a:chExt cx="618341" cy="409444"/>
                </a:xfrm>
              </p:grpSpPr>
              <p:grpSp>
                <p:nvGrpSpPr>
                  <p:cNvPr id="38" name="Grupp 37">
                    <a:extLst>
                      <a:ext uri="{FF2B5EF4-FFF2-40B4-BE49-F238E27FC236}">
                        <a16:creationId xmlns:a16="http://schemas.microsoft.com/office/drawing/2014/main" id="{8F318937-7FD9-4FEA-8331-FB84F6D25656}"/>
                      </a:ext>
                    </a:extLst>
                  </p:cNvPr>
                  <p:cNvGrpSpPr/>
                  <p:nvPr/>
                </p:nvGrpSpPr>
                <p:grpSpPr>
                  <a:xfrm>
                    <a:off x="5085505" y="2455008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45" name="Ellips 44">
                      <a:extLst>
                        <a:ext uri="{FF2B5EF4-FFF2-40B4-BE49-F238E27FC236}">
                          <a16:creationId xmlns:a16="http://schemas.microsoft.com/office/drawing/2014/main" id="{1B26A53D-1E6F-463E-9C4E-1F4E65DEB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46" name="Ellips 45">
                      <a:extLst>
                        <a:ext uri="{FF2B5EF4-FFF2-40B4-BE49-F238E27FC236}">
                          <a16:creationId xmlns:a16="http://schemas.microsoft.com/office/drawing/2014/main" id="{3325221E-F3BE-482D-BB74-F20C3B310C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39" name="Grupp 38">
                    <a:extLst>
                      <a:ext uri="{FF2B5EF4-FFF2-40B4-BE49-F238E27FC236}">
                        <a16:creationId xmlns:a16="http://schemas.microsoft.com/office/drawing/2014/main" id="{295499DB-E6F1-46BD-B5F4-083604BAE1A1}"/>
                      </a:ext>
                    </a:extLst>
                  </p:cNvPr>
                  <p:cNvGrpSpPr/>
                  <p:nvPr/>
                </p:nvGrpSpPr>
                <p:grpSpPr>
                  <a:xfrm>
                    <a:off x="529797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43" name="Ellips 42">
                      <a:extLst>
                        <a:ext uri="{FF2B5EF4-FFF2-40B4-BE49-F238E27FC236}">
                          <a16:creationId xmlns:a16="http://schemas.microsoft.com/office/drawing/2014/main" id="{70B05E8A-F913-4C5D-B979-77A1E085A3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44" name="Ellips 43">
                      <a:extLst>
                        <a:ext uri="{FF2B5EF4-FFF2-40B4-BE49-F238E27FC236}">
                          <a16:creationId xmlns:a16="http://schemas.microsoft.com/office/drawing/2014/main" id="{B2C90ECE-E0BC-4FFF-B81F-3F5199CE87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40" name="Grupp 39">
                    <a:extLst>
                      <a:ext uri="{FF2B5EF4-FFF2-40B4-BE49-F238E27FC236}">
                        <a16:creationId xmlns:a16="http://schemas.microsoft.com/office/drawing/2014/main" id="{6F943FC9-DE63-4D9C-BC55-4CC24C78B448}"/>
                      </a:ext>
                    </a:extLst>
                  </p:cNvPr>
                  <p:cNvGrpSpPr/>
                  <p:nvPr/>
                </p:nvGrpSpPr>
                <p:grpSpPr>
                  <a:xfrm>
                    <a:off x="551044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41" name="Ellips 40">
                      <a:extLst>
                        <a:ext uri="{FF2B5EF4-FFF2-40B4-BE49-F238E27FC236}">
                          <a16:creationId xmlns:a16="http://schemas.microsoft.com/office/drawing/2014/main" id="{F8511B11-744E-4A8F-A4DD-ED3D9213FB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42" name="Ellips 41">
                      <a:extLst>
                        <a:ext uri="{FF2B5EF4-FFF2-40B4-BE49-F238E27FC236}">
                          <a16:creationId xmlns:a16="http://schemas.microsoft.com/office/drawing/2014/main" id="{1CF7BBDB-CD49-4D0F-9926-18AB4EFC6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</p:grpSp>
        </p:grpSp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2996C45D-4A92-4BDA-A523-DBF1C7F6601D}"/>
                </a:ext>
              </a:extLst>
            </p:cNvPr>
            <p:cNvSpPr/>
            <p:nvPr/>
          </p:nvSpPr>
          <p:spPr>
            <a:xfrm>
              <a:off x="3384343" y="1913886"/>
              <a:ext cx="2287599" cy="14668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54" name="Rektangel: rundade hörn 153">
            <a:extLst>
              <a:ext uri="{FF2B5EF4-FFF2-40B4-BE49-F238E27FC236}">
                <a16:creationId xmlns:a16="http://schemas.microsoft.com/office/drawing/2014/main" id="{664587EA-1592-49BB-A636-B37E14FFE7C0}"/>
              </a:ext>
            </a:extLst>
          </p:cNvPr>
          <p:cNvSpPr/>
          <p:nvPr/>
        </p:nvSpPr>
        <p:spPr>
          <a:xfrm>
            <a:off x="8556157" y="608593"/>
            <a:ext cx="1140831" cy="522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Organism</a:t>
            </a:r>
          </a:p>
        </p:txBody>
      </p:sp>
      <p:sp>
        <p:nvSpPr>
          <p:cNvPr id="157" name="Pil: streckad höger 156">
            <a:extLst>
              <a:ext uri="{FF2B5EF4-FFF2-40B4-BE49-F238E27FC236}">
                <a16:creationId xmlns:a16="http://schemas.microsoft.com/office/drawing/2014/main" id="{F1E55FF3-97D2-4EED-AAF8-111DC9E74B84}"/>
              </a:ext>
            </a:extLst>
          </p:cNvPr>
          <p:cNvSpPr/>
          <p:nvPr/>
        </p:nvSpPr>
        <p:spPr>
          <a:xfrm>
            <a:off x="7344328" y="619169"/>
            <a:ext cx="1116620" cy="484632"/>
          </a:xfrm>
          <a:prstGeom prst="stripedRightArrow">
            <a:avLst>
              <a:gd name="adj1" fmla="val 404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>
                <a:solidFill>
                  <a:schemeClr val="tx1"/>
                </a:solidFill>
              </a:rPr>
              <a:t>Development</a:t>
            </a:r>
            <a:endParaRPr lang="sv-SE" sz="1050" dirty="0">
              <a:solidFill>
                <a:schemeClr val="tx1"/>
              </a:solidFill>
            </a:endParaRPr>
          </a:p>
        </p:txBody>
      </p:sp>
      <p:grpSp>
        <p:nvGrpSpPr>
          <p:cNvPr id="158" name="Grupp 157">
            <a:extLst>
              <a:ext uri="{FF2B5EF4-FFF2-40B4-BE49-F238E27FC236}">
                <a16:creationId xmlns:a16="http://schemas.microsoft.com/office/drawing/2014/main" id="{69602D5B-7442-4DDE-A676-99B156120D60}"/>
              </a:ext>
            </a:extLst>
          </p:cNvPr>
          <p:cNvGrpSpPr/>
          <p:nvPr/>
        </p:nvGrpSpPr>
        <p:grpSpPr>
          <a:xfrm>
            <a:off x="6209048" y="2039636"/>
            <a:ext cx="1040071" cy="666904"/>
            <a:chOff x="3384343" y="1913886"/>
            <a:chExt cx="2287599" cy="1466831"/>
          </a:xfrm>
        </p:grpSpPr>
        <p:grpSp>
          <p:nvGrpSpPr>
            <p:cNvPr id="159" name="Grupp 158">
              <a:extLst>
                <a:ext uri="{FF2B5EF4-FFF2-40B4-BE49-F238E27FC236}">
                  <a16:creationId xmlns:a16="http://schemas.microsoft.com/office/drawing/2014/main" id="{BDA69A45-9EB7-41EC-B4AB-7BD98AA2F8BC}"/>
                </a:ext>
              </a:extLst>
            </p:cNvPr>
            <p:cNvGrpSpPr/>
            <p:nvPr/>
          </p:nvGrpSpPr>
          <p:grpSpPr>
            <a:xfrm>
              <a:off x="4035022" y="2397441"/>
              <a:ext cx="1155843" cy="187043"/>
              <a:chOff x="5085505" y="2451672"/>
              <a:chExt cx="2543919" cy="411668"/>
            </a:xfrm>
          </p:grpSpPr>
          <p:grpSp>
            <p:nvGrpSpPr>
              <p:cNvPr id="244" name="Grupp 243">
                <a:extLst>
                  <a:ext uri="{FF2B5EF4-FFF2-40B4-BE49-F238E27FC236}">
                    <a16:creationId xmlns:a16="http://schemas.microsoft.com/office/drawing/2014/main" id="{811BFD85-0353-4515-8D00-74DC501CD74C}"/>
                  </a:ext>
                </a:extLst>
              </p:cNvPr>
              <p:cNvGrpSpPr/>
              <p:nvPr/>
            </p:nvGrpSpPr>
            <p:grpSpPr>
              <a:xfrm>
                <a:off x="5085505" y="2453896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275" name="Grupp 274">
                  <a:extLst>
                    <a:ext uri="{FF2B5EF4-FFF2-40B4-BE49-F238E27FC236}">
                      <a16:creationId xmlns:a16="http://schemas.microsoft.com/office/drawing/2014/main" id="{9127B678-45FD-498A-87E2-AEC464686F60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82" name="Ellips 281">
                    <a:extLst>
                      <a:ext uri="{FF2B5EF4-FFF2-40B4-BE49-F238E27FC236}">
                        <a16:creationId xmlns:a16="http://schemas.microsoft.com/office/drawing/2014/main" id="{5996A1DC-A2CC-45D0-86BF-239956929CA8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83" name="Ellips 282">
                    <a:extLst>
                      <a:ext uri="{FF2B5EF4-FFF2-40B4-BE49-F238E27FC236}">
                        <a16:creationId xmlns:a16="http://schemas.microsoft.com/office/drawing/2014/main" id="{306812B0-E3CB-432F-A718-7A015791E70F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76" name="Grupp 275">
                  <a:extLst>
                    <a:ext uri="{FF2B5EF4-FFF2-40B4-BE49-F238E27FC236}">
                      <a16:creationId xmlns:a16="http://schemas.microsoft.com/office/drawing/2014/main" id="{0C2BA132-B47A-4ECB-8B24-35425DCC5E45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80" name="Ellips 279">
                    <a:extLst>
                      <a:ext uri="{FF2B5EF4-FFF2-40B4-BE49-F238E27FC236}">
                        <a16:creationId xmlns:a16="http://schemas.microsoft.com/office/drawing/2014/main" id="{11C321ED-B593-4647-818A-81C63A6A9047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81" name="Ellips 280">
                    <a:extLst>
                      <a:ext uri="{FF2B5EF4-FFF2-40B4-BE49-F238E27FC236}">
                        <a16:creationId xmlns:a16="http://schemas.microsoft.com/office/drawing/2014/main" id="{C03D0798-62CA-4907-A0D6-45CCD39FB143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77" name="Grupp 276">
                  <a:extLst>
                    <a:ext uri="{FF2B5EF4-FFF2-40B4-BE49-F238E27FC236}">
                      <a16:creationId xmlns:a16="http://schemas.microsoft.com/office/drawing/2014/main" id="{19344AC4-8D53-4B4E-BD6D-07FFD5E8F410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78" name="Ellips 277">
                    <a:extLst>
                      <a:ext uri="{FF2B5EF4-FFF2-40B4-BE49-F238E27FC236}">
                        <a16:creationId xmlns:a16="http://schemas.microsoft.com/office/drawing/2014/main" id="{EE7CE3D0-BA08-4725-87E7-D149489D37FD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79" name="Ellips 278">
                    <a:extLst>
                      <a:ext uri="{FF2B5EF4-FFF2-40B4-BE49-F238E27FC236}">
                        <a16:creationId xmlns:a16="http://schemas.microsoft.com/office/drawing/2014/main" id="{070EF56D-0EC9-45DD-8536-270AB7097DA2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245" name="Grupp 244">
                <a:extLst>
                  <a:ext uri="{FF2B5EF4-FFF2-40B4-BE49-F238E27FC236}">
                    <a16:creationId xmlns:a16="http://schemas.microsoft.com/office/drawing/2014/main" id="{448133B5-DE9F-40E7-AF07-B4387A1643A1}"/>
                  </a:ext>
                </a:extLst>
              </p:cNvPr>
              <p:cNvGrpSpPr/>
              <p:nvPr/>
            </p:nvGrpSpPr>
            <p:grpSpPr>
              <a:xfrm>
                <a:off x="5722915" y="2452784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266" name="Grupp 265">
                  <a:extLst>
                    <a:ext uri="{FF2B5EF4-FFF2-40B4-BE49-F238E27FC236}">
                      <a16:creationId xmlns:a16="http://schemas.microsoft.com/office/drawing/2014/main" id="{8045DFCF-72CC-4C03-A70A-8D2814EBF7E8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73" name="Ellips 272">
                    <a:extLst>
                      <a:ext uri="{FF2B5EF4-FFF2-40B4-BE49-F238E27FC236}">
                        <a16:creationId xmlns:a16="http://schemas.microsoft.com/office/drawing/2014/main" id="{14BB86E2-DD44-4D80-ABC1-9394F34F41CB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74" name="Ellips 273">
                    <a:extLst>
                      <a:ext uri="{FF2B5EF4-FFF2-40B4-BE49-F238E27FC236}">
                        <a16:creationId xmlns:a16="http://schemas.microsoft.com/office/drawing/2014/main" id="{786C2D76-565A-4493-8444-0ACAEA7AD229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67" name="Grupp 266">
                  <a:extLst>
                    <a:ext uri="{FF2B5EF4-FFF2-40B4-BE49-F238E27FC236}">
                      <a16:creationId xmlns:a16="http://schemas.microsoft.com/office/drawing/2014/main" id="{4A1C8135-A442-4A8A-B323-321E48D7DD2A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71" name="Ellips 270">
                    <a:extLst>
                      <a:ext uri="{FF2B5EF4-FFF2-40B4-BE49-F238E27FC236}">
                        <a16:creationId xmlns:a16="http://schemas.microsoft.com/office/drawing/2014/main" id="{61CE924D-146D-47B5-83BC-5C30F0E3FBD4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72" name="Ellips 271">
                    <a:extLst>
                      <a:ext uri="{FF2B5EF4-FFF2-40B4-BE49-F238E27FC236}">
                        <a16:creationId xmlns:a16="http://schemas.microsoft.com/office/drawing/2014/main" id="{0F5A07F7-7B30-4620-B9D5-39B47FF5B728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68" name="Grupp 267">
                  <a:extLst>
                    <a:ext uri="{FF2B5EF4-FFF2-40B4-BE49-F238E27FC236}">
                      <a16:creationId xmlns:a16="http://schemas.microsoft.com/office/drawing/2014/main" id="{91B2F602-9CD1-473F-B1B7-83A747B5C3D9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69" name="Ellips 268">
                    <a:extLst>
                      <a:ext uri="{FF2B5EF4-FFF2-40B4-BE49-F238E27FC236}">
                        <a16:creationId xmlns:a16="http://schemas.microsoft.com/office/drawing/2014/main" id="{6D5D5A6B-2B34-40B1-B130-147EF600DC2E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70" name="Ellips 269">
                    <a:extLst>
                      <a:ext uri="{FF2B5EF4-FFF2-40B4-BE49-F238E27FC236}">
                        <a16:creationId xmlns:a16="http://schemas.microsoft.com/office/drawing/2014/main" id="{9A5320DB-33E7-4860-8D0E-0BCB23D5220C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246" name="Grupp 245">
                <a:extLst>
                  <a:ext uri="{FF2B5EF4-FFF2-40B4-BE49-F238E27FC236}">
                    <a16:creationId xmlns:a16="http://schemas.microsoft.com/office/drawing/2014/main" id="{1ADA6C67-AE85-4FEB-9949-F26DA1A7E822}"/>
                  </a:ext>
                </a:extLst>
              </p:cNvPr>
              <p:cNvGrpSpPr/>
              <p:nvPr/>
            </p:nvGrpSpPr>
            <p:grpSpPr>
              <a:xfrm>
                <a:off x="6360325" y="2451672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257" name="Grupp 256">
                  <a:extLst>
                    <a:ext uri="{FF2B5EF4-FFF2-40B4-BE49-F238E27FC236}">
                      <a16:creationId xmlns:a16="http://schemas.microsoft.com/office/drawing/2014/main" id="{E326F45D-8392-4D00-8CAF-85598260FA9D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64" name="Ellips 263">
                    <a:extLst>
                      <a:ext uri="{FF2B5EF4-FFF2-40B4-BE49-F238E27FC236}">
                        <a16:creationId xmlns:a16="http://schemas.microsoft.com/office/drawing/2014/main" id="{996BAE6C-ADD4-4472-807C-C5E30890DC54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65" name="Ellips 264">
                    <a:extLst>
                      <a:ext uri="{FF2B5EF4-FFF2-40B4-BE49-F238E27FC236}">
                        <a16:creationId xmlns:a16="http://schemas.microsoft.com/office/drawing/2014/main" id="{3F1DDA01-8238-447F-9CEB-4A56E6B6BDD8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58" name="Grupp 257">
                  <a:extLst>
                    <a:ext uri="{FF2B5EF4-FFF2-40B4-BE49-F238E27FC236}">
                      <a16:creationId xmlns:a16="http://schemas.microsoft.com/office/drawing/2014/main" id="{6AAF69E9-ADC3-4CCF-9C04-6658CC0BEC03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62" name="Ellips 261">
                    <a:extLst>
                      <a:ext uri="{FF2B5EF4-FFF2-40B4-BE49-F238E27FC236}">
                        <a16:creationId xmlns:a16="http://schemas.microsoft.com/office/drawing/2014/main" id="{72CE3518-C397-4901-9426-B78204E81241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63" name="Ellips 262">
                    <a:extLst>
                      <a:ext uri="{FF2B5EF4-FFF2-40B4-BE49-F238E27FC236}">
                        <a16:creationId xmlns:a16="http://schemas.microsoft.com/office/drawing/2014/main" id="{69E4DDF9-C6DF-4845-BA62-F7F8ECD48F98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59" name="Grupp 258">
                  <a:extLst>
                    <a:ext uri="{FF2B5EF4-FFF2-40B4-BE49-F238E27FC236}">
                      <a16:creationId xmlns:a16="http://schemas.microsoft.com/office/drawing/2014/main" id="{BEEF83D2-6C0A-4524-A16F-D8F765DE6FBD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60" name="Ellips 259">
                    <a:extLst>
                      <a:ext uri="{FF2B5EF4-FFF2-40B4-BE49-F238E27FC236}">
                        <a16:creationId xmlns:a16="http://schemas.microsoft.com/office/drawing/2014/main" id="{5FC6D62B-590F-44AD-985D-AE0CB31B62BE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61" name="Ellips 260">
                    <a:extLst>
                      <a:ext uri="{FF2B5EF4-FFF2-40B4-BE49-F238E27FC236}">
                        <a16:creationId xmlns:a16="http://schemas.microsoft.com/office/drawing/2014/main" id="{DC9F9283-CAEB-4255-863A-D1D083937E6C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247" name="Grupp 246">
                <a:extLst>
                  <a:ext uri="{FF2B5EF4-FFF2-40B4-BE49-F238E27FC236}">
                    <a16:creationId xmlns:a16="http://schemas.microsoft.com/office/drawing/2014/main" id="{049A9A6C-0140-463A-8BA2-55266DA31CCF}"/>
                  </a:ext>
                </a:extLst>
              </p:cNvPr>
              <p:cNvGrpSpPr/>
              <p:nvPr/>
            </p:nvGrpSpPr>
            <p:grpSpPr>
              <a:xfrm>
                <a:off x="7011083" y="2451672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248" name="Grupp 247">
                  <a:extLst>
                    <a:ext uri="{FF2B5EF4-FFF2-40B4-BE49-F238E27FC236}">
                      <a16:creationId xmlns:a16="http://schemas.microsoft.com/office/drawing/2014/main" id="{046FEC7A-769F-42E1-A1E2-1171769895B5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55" name="Ellips 254">
                    <a:extLst>
                      <a:ext uri="{FF2B5EF4-FFF2-40B4-BE49-F238E27FC236}">
                        <a16:creationId xmlns:a16="http://schemas.microsoft.com/office/drawing/2014/main" id="{C793697C-3049-4464-8190-ACA5FCD39FE2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56" name="Ellips 255">
                    <a:extLst>
                      <a:ext uri="{FF2B5EF4-FFF2-40B4-BE49-F238E27FC236}">
                        <a16:creationId xmlns:a16="http://schemas.microsoft.com/office/drawing/2014/main" id="{8B8C88B6-0023-4F4F-BE72-E78A5B6F05EA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49" name="Grupp 248">
                  <a:extLst>
                    <a:ext uri="{FF2B5EF4-FFF2-40B4-BE49-F238E27FC236}">
                      <a16:creationId xmlns:a16="http://schemas.microsoft.com/office/drawing/2014/main" id="{27D29CB3-244A-4892-949B-86A5996FDDE1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53" name="Ellips 252">
                    <a:extLst>
                      <a:ext uri="{FF2B5EF4-FFF2-40B4-BE49-F238E27FC236}">
                        <a16:creationId xmlns:a16="http://schemas.microsoft.com/office/drawing/2014/main" id="{E5DF35DA-13F5-402A-80AD-F35A02B0B3B0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54" name="Ellips 253">
                    <a:extLst>
                      <a:ext uri="{FF2B5EF4-FFF2-40B4-BE49-F238E27FC236}">
                        <a16:creationId xmlns:a16="http://schemas.microsoft.com/office/drawing/2014/main" id="{AB8126D9-1D69-4397-B0EE-381C90C72AC0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50" name="Grupp 249">
                  <a:extLst>
                    <a:ext uri="{FF2B5EF4-FFF2-40B4-BE49-F238E27FC236}">
                      <a16:creationId xmlns:a16="http://schemas.microsoft.com/office/drawing/2014/main" id="{A2A1E951-6D8B-4D68-80FB-B0F3E5E12B58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51" name="Ellips 250">
                    <a:extLst>
                      <a:ext uri="{FF2B5EF4-FFF2-40B4-BE49-F238E27FC236}">
                        <a16:creationId xmlns:a16="http://schemas.microsoft.com/office/drawing/2014/main" id="{899CBA24-96F7-43F5-91CC-CD81B906C243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52" name="Ellips 251">
                    <a:extLst>
                      <a:ext uri="{FF2B5EF4-FFF2-40B4-BE49-F238E27FC236}">
                        <a16:creationId xmlns:a16="http://schemas.microsoft.com/office/drawing/2014/main" id="{F40FB291-D88D-4363-A44A-0006F126823B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</p:grpSp>
        <p:grpSp>
          <p:nvGrpSpPr>
            <p:cNvPr id="160" name="Grupp 159">
              <a:extLst>
                <a:ext uri="{FF2B5EF4-FFF2-40B4-BE49-F238E27FC236}">
                  <a16:creationId xmlns:a16="http://schemas.microsoft.com/office/drawing/2014/main" id="{BB14BEEB-84CE-4317-A034-DF27B6B3D468}"/>
                </a:ext>
              </a:extLst>
            </p:cNvPr>
            <p:cNvGrpSpPr/>
            <p:nvPr/>
          </p:nvGrpSpPr>
          <p:grpSpPr>
            <a:xfrm rot="7095135">
              <a:off x="3365708" y="2445511"/>
              <a:ext cx="860167" cy="187043"/>
              <a:chOff x="2276167" y="2439238"/>
              <a:chExt cx="1893161" cy="411668"/>
            </a:xfrm>
          </p:grpSpPr>
          <p:grpSp>
            <p:nvGrpSpPr>
              <p:cNvPr id="214" name="Grupp 213">
                <a:extLst>
                  <a:ext uri="{FF2B5EF4-FFF2-40B4-BE49-F238E27FC236}">
                    <a16:creationId xmlns:a16="http://schemas.microsoft.com/office/drawing/2014/main" id="{887AF320-6CB9-4990-B33B-8AF789CBDB49}"/>
                  </a:ext>
                </a:extLst>
              </p:cNvPr>
              <p:cNvGrpSpPr/>
              <p:nvPr/>
            </p:nvGrpSpPr>
            <p:grpSpPr>
              <a:xfrm>
                <a:off x="2276167" y="2441462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235" name="Grupp 234">
                  <a:extLst>
                    <a:ext uri="{FF2B5EF4-FFF2-40B4-BE49-F238E27FC236}">
                      <a16:creationId xmlns:a16="http://schemas.microsoft.com/office/drawing/2014/main" id="{7E1A426A-E454-4F1B-81AC-CC56E867270A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42" name="Ellips 241">
                    <a:extLst>
                      <a:ext uri="{FF2B5EF4-FFF2-40B4-BE49-F238E27FC236}">
                        <a16:creationId xmlns:a16="http://schemas.microsoft.com/office/drawing/2014/main" id="{5663C371-612A-4CBA-80B4-62EDC709AC62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43" name="Ellips 242">
                    <a:extLst>
                      <a:ext uri="{FF2B5EF4-FFF2-40B4-BE49-F238E27FC236}">
                        <a16:creationId xmlns:a16="http://schemas.microsoft.com/office/drawing/2014/main" id="{C134CDE8-CEEC-46F7-A909-B40093675511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36" name="Grupp 235">
                  <a:extLst>
                    <a:ext uri="{FF2B5EF4-FFF2-40B4-BE49-F238E27FC236}">
                      <a16:creationId xmlns:a16="http://schemas.microsoft.com/office/drawing/2014/main" id="{96B802AB-3DE3-400F-9945-2BED132A59A2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40" name="Ellips 239">
                    <a:extLst>
                      <a:ext uri="{FF2B5EF4-FFF2-40B4-BE49-F238E27FC236}">
                        <a16:creationId xmlns:a16="http://schemas.microsoft.com/office/drawing/2014/main" id="{ACBD72A2-0FAE-4873-8912-6B26192F8CFE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41" name="Ellips 240">
                    <a:extLst>
                      <a:ext uri="{FF2B5EF4-FFF2-40B4-BE49-F238E27FC236}">
                        <a16:creationId xmlns:a16="http://schemas.microsoft.com/office/drawing/2014/main" id="{FAE23D0F-8B7F-4A72-995C-94D90131C2A9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37" name="Grupp 236">
                  <a:extLst>
                    <a:ext uri="{FF2B5EF4-FFF2-40B4-BE49-F238E27FC236}">
                      <a16:creationId xmlns:a16="http://schemas.microsoft.com/office/drawing/2014/main" id="{B6FB3FC2-A036-4B8F-8F93-F35C9AE85914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38" name="Ellips 237">
                    <a:extLst>
                      <a:ext uri="{FF2B5EF4-FFF2-40B4-BE49-F238E27FC236}">
                        <a16:creationId xmlns:a16="http://schemas.microsoft.com/office/drawing/2014/main" id="{3FD7F80F-792D-4D7B-AE9F-096D119839A2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39" name="Ellips 238">
                    <a:extLst>
                      <a:ext uri="{FF2B5EF4-FFF2-40B4-BE49-F238E27FC236}">
                        <a16:creationId xmlns:a16="http://schemas.microsoft.com/office/drawing/2014/main" id="{78399474-4A41-4EC7-A6C4-038C49BDE912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215" name="Grupp 214">
                <a:extLst>
                  <a:ext uri="{FF2B5EF4-FFF2-40B4-BE49-F238E27FC236}">
                    <a16:creationId xmlns:a16="http://schemas.microsoft.com/office/drawing/2014/main" id="{22D73438-D9C6-4944-A269-625591874BBA}"/>
                  </a:ext>
                </a:extLst>
              </p:cNvPr>
              <p:cNvGrpSpPr/>
              <p:nvPr/>
            </p:nvGrpSpPr>
            <p:grpSpPr>
              <a:xfrm>
                <a:off x="2913577" y="2440350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226" name="Grupp 225">
                  <a:extLst>
                    <a:ext uri="{FF2B5EF4-FFF2-40B4-BE49-F238E27FC236}">
                      <a16:creationId xmlns:a16="http://schemas.microsoft.com/office/drawing/2014/main" id="{4DB5645E-291E-4B4D-B9B7-5FA74D78C7A4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33" name="Ellips 232">
                    <a:extLst>
                      <a:ext uri="{FF2B5EF4-FFF2-40B4-BE49-F238E27FC236}">
                        <a16:creationId xmlns:a16="http://schemas.microsoft.com/office/drawing/2014/main" id="{214AC80B-91A2-4961-9128-0DFD200414E5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34" name="Ellips 233">
                    <a:extLst>
                      <a:ext uri="{FF2B5EF4-FFF2-40B4-BE49-F238E27FC236}">
                        <a16:creationId xmlns:a16="http://schemas.microsoft.com/office/drawing/2014/main" id="{44C7A0F5-B48A-4162-8522-A9ED28C20063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27" name="Grupp 226">
                  <a:extLst>
                    <a:ext uri="{FF2B5EF4-FFF2-40B4-BE49-F238E27FC236}">
                      <a16:creationId xmlns:a16="http://schemas.microsoft.com/office/drawing/2014/main" id="{409E2CDD-8524-4E6C-A81E-F3BE3FE29221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31" name="Ellips 230">
                    <a:extLst>
                      <a:ext uri="{FF2B5EF4-FFF2-40B4-BE49-F238E27FC236}">
                        <a16:creationId xmlns:a16="http://schemas.microsoft.com/office/drawing/2014/main" id="{5946ACBF-1E50-4C79-A571-A1846953AD1F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32" name="Ellips 231">
                    <a:extLst>
                      <a:ext uri="{FF2B5EF4-FFF2-40B4-BE49-F238E27FC236}">
                        <a16:creationId xmlns:a16="http://schemas.microsoft.com/office/drawing/2014/main" id="{184A156E-32AE-4A53-8F27-D683591C28E1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28" name="Grupp 227">
                  <a:extLst>
                    <a:ext uri="{FF2B5EF4-FFF2-40B4-BE49-F238E27FC236}">
                      <a16:creationId xmlns:a16="http://schemas.microsoft.com/office/drawing/2014/main" id="{0486BC43-A21A-455C-A079-5B9B039D485F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29" name="Ellips 228">
                    <a:extLst>
                      <a:ext uri="{FF2B5EF4-FFF2-40B4-BE49-F238E27FC236}">
                        <a16:creationId xmlns:a16="http://schemas.microsoft.com/office/drawing/2014/main" id="{F193126F-82E3-4C05-A345-EA4728A865FE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30" name="Ellips 229">
                    <a:extLst>
                      <a:ext uri="{FF2B5EF4-FFF2-40B4-BE49-F238E27FC236}">
                        <a16:creationId xmlns:a16="http://schemas.microsoft.com/office/drawing/2014/main" id="{5A7858A9-5B70-4F08-8010-694777118D22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216" name="Grupp 215">
                <a:extLst>
                  <a:ext uri="{FF2B5EF4-FFF2-40B4-BE49-F238E27FC236}">
                    <a16:creationId xmlns:a16="http://schemas.microsoft.com/office/drawing/2014/main" id="{F6F0DD95-C288-45E8-A377-42C9B84B0448}"/>
                  </a:ext>
                </a:extLst>
              </p:cNvPr>
              <p:cNvGrpSpPr/>
              <p:nvPr/>
            </p:nvGrpSpPr>
            <p:grpSpPr>
              <a:xfrm>
                <a:off x="3550987" y="2439238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217" name="Grupp 216">
                  <a:extLst>
                    <a:ext uri="{FF2B5EF4-FFF2-40B4-BE49-F238E27FC236}">
                      <a16:creationId xmlns:a16="http://schemas.microsoft.com/office/drawing/2014/main" id="{79F407EB-112B-413D-835F-FD677E6DDD0F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24" name="Ellips 223">
                    <a:extLst>
                      <a:ext uri="{FF2B5EF4-FFF2-40B4-BE49-F238E27FC236}">
                        <a16:creationId xmlns:a16="http://schemas.microsoft.com/office/drawing/2014/main" id="{50D47BFC-22A2-45BB-8E24-3E82E73F1BDC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25" name="Ellips 224">
                    <a:extLst>
                      <a:ext uri="{FF2B5EF4-FFF2-40B4-BE49-F238E27FC236}">
                        <a16:creationId xmlns:a16="http://schemas.microsoft.com/office/drawing/2014/main" id="{72FD3CD1-F524-4B8D-B219-40B090CF9927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18" name="Grupp 217">
                  <a:extLst>
                    <a:ext uri="{FF2B5EF4-FFF2-40B4-BE49-F238E27FC236}">
                      <a16:creationId xmlns:a16="http://schemas.microsoft.com/office/drawing/2014/main" id="{CBED6918-EBBD-47A8-9599-B5E0B92E81B7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22" name="Ellips 221">
                    <a:extLst>
                      <a:ext uri="{FF2B5EF4-FFF2-40B4-BE49-F238E27FC236}">
                        <a16:creationId xmlns:a16="http://schemas.microsoft.com/office/drawing/2014/main" id="{7938D889-0CED-4690-8E74-2C402C9623E5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23" name="Ellips 222">
                    <a:extLst>
                      <a:ext uri="{FF2B5EF4-FFF2-40B4-BE49-F238E27FC236}">
                        <a16:creationId xmlns:a16="http://schemas.microsoft.com/office/drawing/2014/main" id="{CD66FD88-6092-466E-9379-431973C44759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19" name="Grupp 218">
                  <a:extLst>
                    <a:ext uri="{FF2B5EF4-FFF2-40B4-BE49-F238E27FC236}">
                      <a16:creationId xmlns:a16="http://schemas.microsoft.com/office/drawing/2014/main" id="{61738318-9A00-44DB-AC72-CE1189C8197E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20" name="Ellips 219">
                    <a:extLst>
                      <a:ext uri="{FF2B5EF4-FFF2-40B4-BE49-F238E27FC236}">
                        <a16:creationId xmlns:a16="http://schemas.microsoft.com/office/drawing/2014/main" id="{69376D99-71F7-4127-87DD-1F2C09B61578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21" name="Ellips 220">
                    <a:extLst>
                      <a:ext uri="{FF2B5EF4-FFF2-40B4-BE49-F238E27FC236}">
                        <a16:creationId xmlns:a16="http://schemas.microsoft.com/office/drawing/2014/main" id="{9D9921B4-0B86-4199-87EB-0D5E45C8F7C7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</p:grpSp>
        <p:grpSp>
          <p:nvGrpSpPr>
            <p:cNvPr id="161" name="Grupp 160">
              <a:extLst>
                <a:ext uri="{FF2B5EF4-FFF2-40B4-BE49-F238E27FC236}">
                  <a16:creationId xmlns:a16="http://schemas.microsoft.com/office/drawing/2014/main" id="{42F9FDA4-A4FC-4853-AA2D-5749AC7015BE}"/>
                </a:ext>
              </a:extLst>
            </p:cNvPr>
            <p:cNvGrpSpPr/>
            <p:nvPr/>
          </p:nvGrpSpPr>
          <p:grpSpPr>
            <a:xfrm rot="20701731">
              <a:off x="4129299" y="2767356"/>
              <a:ext cx="1449806" cy="187043"/>
              <a:chOff x="7933270" y="2451672"/>
              <a:chExt cx="3190910" cy="411668"/>
            </a:xfrm>
          </p:grpSpPr>
          <p:grpSp>
            <p:nvGrpSpPr>
              <p:cNvPr id="163" name="Grupp 162">
                <a:extLst>
                  <a:ext uri="{FF2B5EF4-FFF2-40B4-BE49-F238E27FC236}">
                    <a16:creationId xmlns:a16="http://schemas.microsoft.com/office/drawing/2014/main" id="{96A2F102-9694-43CB-87BB-15DAC21BFDAF}"/>
                  </a:ext>
                </a:extLst>
              </p:cNvPr>
              <p:cNvGrpSpPr/>
              <p:nvPr/>
            </p:nvGrpSpPr>
            <p:grpSpPr>
              <a:xfrm>
                <a:off x="10505839" y="2452586"/>
                <a:ext cx="618341" cy="409444"/>
                <a:chOff x="5085505" y="2453896"/>
                <a:chExt cx="618341" cy="409444"/>
              </a:xfrm>
            </p:grpSpPr>
            <p:grpSp>
              <p:nvGrpSpPr>
                <p:cNvPr id="205" name="Grupp 204">
                  <a:extLst>
                    <a:ext uri="{FF2B5EF4-FFF2-40B4-BE49-F238E27FC236}">
                      <a16:creationId xmlns:a16="http://schemas.microsoft.com/office/drawing/2014/main" id="{2CF70477-C35A-4805-9BAD-436D43CEA2BD}"/>
                    </a:ext>
                  </a:extLst>
                </p:cNvPr>
                <p:cNvGrpSpPr/>
                <p:nvPr/>
              </p:nvGrpSpPr>
              <p:grpSpPr>
                <a:xfrm>
                  <a:off x="5085505" y="2455008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12" name="Ellips 211">
                    <a:extLst>
                      <a:ext uri="{FF2B5EF4-FFF2-40B4-BE49-F238E27FC236}">
                        <a16:creationId xmlns:a16="http://schemas.microsoft.com/office/drawing/2014/main" id="{2044A7B0-053B-40DB-BAA0-EDE3CABE1BFF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13" name="Ellips 212">
                    <a:extLst>
                      <a:ext uri="{FF2B5EF4-FFF2-40B4-BE49-F238E27FC236}">
                        <a16:creationId xmlns:a16="http://schemas.microsoft.com/office/drawing/2014/main" id="{6D0926DE-7836-4F7A-9FDC-2A9DF5567552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06" name="Grupp 205">
                  <a:extLst>
                    <a:ext uri="{FF2B5EF4-FFF2-40B4-BE49-F238E27FC236}">
                      <a16:creationId xmlns:a16="http://schemas.microsoft.com/office/drawing/2014/main" id="{103A5D8C-BF4D-4134-9A10-4D9DD8CB2CCA}"/>
                    </a:ext>
                  </a:extLst>
                </p:cNvPr>
                <p:cNvGrpSpPr/>
                <p:nvPr/>
              </p:nvGrpSpPr>
              <p:grpSpPr>
                <a:xfrm>
                  <a:off x="529797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10" name="Ellips 209">
                    <a:extLst>
                      <a:ext uri="{FF2B5EF4-FFF2-40B4-BE49-F238E27FC236}">
                        <a16:creationId xmlns:a16="http://schemas.microsoft.com/office/drawing/2014/main" id="{51F0236F-4CC5-4BB5-A244-A7395E118625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11" name="Ellips 210">
                    <a:extLst>
                      <a:ext uri="{FF2B5EF4-FFF2-40B4-BE49-F238E27FC236}">
                        <a16:creationId xmlns:a16="http://schemas.microsoft.com/office/drawing/2014/main" id="{607F7451-8E2A-47F1-857A-C7013A25D5B7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grpSp>
              <p:nvGrpSpPr>
                <p:cNvPr id="207" name="Grupp 206">
                  <a:extLst>
                    <a:ext uri="{FF2B5EF4-FFF2-40B4-BE49-F238E27FC236}">
                      <a16:creationId xmlns:a16="http://schemas.microsoft.com/office/drawing/2014/main" id="{1B9987BA-0FD5-4F65-9C42-FC5C63F36AA2}"/>
                    </a:ext>
                  </a:extLst>
                </p:cNvPr>
                <p:cNvGrpSpPr/>
                <p:nvPr/>
              </p:nvGrpSpPr>
              <p:grpSpPr>
                <a:xfrm>
                  <a:off x="5510445" y="2453896"/>
                  <a:ext cx="193401" cy="408332"/>
                  <a:chOff x="5085505" y="2455008"/>
                  <a:chExt cx="461318" cy="973992"/>
                </a:xfrm>
              </p:grpSpPr>
              <p:sp>
                <p:nvSpPr>
                  <p:cNvPr id="208" name="Ellips 207">
                    <a:extLst>
                      <a:ext uri="{FF2B5EF4-FFF2-40B4-BE49-F238E27FC236}">
                        <a16:creationId xmlns:a16="http://schemas.microsoft.com/office/drawing/2014/main" id="{37C1B150-5968-4A17-830B-9ED3A25DF58B}"/>
                      </a:ext>
                    </a:extLst>
                  </p:cNvPr>
                  <p:cNvSpPr/>
                  <p:nvPr/>
                </p:nvSpPr>
                <p:spPr>
                  <a:xfrm>
                    <a:off x="5085505" y="2967683"/>
                    <a:ext cx="461317" cy="461317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09" name="Ellips 208">
                    <a:extLst>
                      <a:ext uri="{FF2B5EF4-FFF2-40B4-BE49-F238E27FC236}">
                        <a16:creationId xmlns:a16="http://schemas.microsoft.com/office/drawing/2014/main" id="{0984482A-EBB6-4676-99FC-31C8704D3B41}"/>
                      </a:ext>
                    </a:extLst>
                  </p:cNvPr>
                  <p:cNvSpPr/>
                  <p:nvPr/>
                </p:nvSpPr>
                <p:spPr>
                  <a:xfrm>
                    <a:off x="5085506" y="2455008"/>
                    <a:ext cx="461317" cy="46131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  <p:grpSp>
            <p:nvGrpSpPr>
              <p:cNvPr id="164" name="Grupp 163">
                <a:extLst>
                  <a:ext uri="{FF2B5EF4-FFF2-40B4-BE49-F238E27FC236}">
                    <a16:creationId xmlns:a16="http://schemas.microsoft.com/office/drawing/2014/main" id="{588C598C-204E-48FC-A1BF-6572E9AD940D}"/>
                  </a:ext>
                </a:extLst>
              </p:cNvPr>
              <p:cNvGrpSpPr/>
              <p:nvPr/>
            </p:nvGrpSpPr>
            <p:grpSpPr>
              <a:xfrm>
                <a:off x="7933270" y="2451672"/>
                <a:ext cx="2543919" cy="411668"/>
                <a:chOff x="5085505" y="2451672"/>
                <a:chExt cx="2543919" cy="411668"/>
              </a:xfrm>
            </p:grpSpPr>
            <p:grpSp>
              <p:nvGrpSpPr>
                <p:cNvPr id="165" name="Grupp 164">
                  <a:extLst>
                    <a:ext uri="{FF2B5EF4-FFF2-40B4-BE49-F238E27FC236}">
                      <a16:creationId xmlns:a16="http://schemas.microsoft.com/office/drawing/2014/main" id="{02A4D5CF-D728-429F-81A3-1B5EBE4EF510}"/>
                    </a:ext>
                  </a:extLst>
                </p:cNvPr>
                <p:cNvGrpSpPr/>
                <p:nvPr/>
              </p:nvGrpSpPr>
              <p:grpSpPr>
                <a:xfrm>
                  <a:off x="5085505" y="2453896"/>
                  <a:ext cx="618341" cy="409444"/>
                  <a:chOff x="5085505" y="2453896"/>
                  <a:chExt cx="618341" cy="409444"/>
                </a:xfrm>
              </p:grpSpPr>
              <p:grpSp>
                <p:nvGrpSpPr>
                  <p:cNvPr id="196" name="Grupp 195">
                    <a:extLst>
                      <a:ext uri="{FF2B5EF4-FFF2-40B4-BE49-F238E27FC236}">
                        <a16:creationId xmlns:a16="http://schemas.microsoft.com/office/drawing/2014/main" id="{AFE90D5A-A1C6-4126-8654-813175512A09}"/>
                      </a:ext>
                    </a:extLst>
                  </p:cNvPr>
                  <p:cNvGrpSpPr/>
                  <p:nvPr/>
                </p:nvGrpSpPr>
                <p:grpSpPr>
                  <a:xfrm>
                    <a:off x="5085505" y="2455008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203" name="Ellips 202">
                      <a:extLst>
                        <a:ext uri="{FF2B5EF4-FFF2-40B4-BE49-F238E27FC236}">
                          <a16:creationId xmlns:a16="http://schemas.microsoft.com/office/drawing/2014/main" id="{FE907CE3-84F2-471E-A30F-267703DD66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204" name="Ellips 203">
                      <a:extLst>
                        <a:ext uri="{FF2B5EF4-FFF2-40B4-BE49-F238E27FC236}">
                          <a16:creationId xmlns:a16="http://schemas.microsoft.com/office/drawing/2014/main" id="{9E4FA437-9296-4209-8DC8-2B11A59FD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197" name="Grupp 196">
                    <a:extLst>
                      <a:ext uri="{FF2B5EF4-FFF2-40B4-BE49-F238E27FC236}">
                        <a16:creationId xmlns:a16="http://schemas.microsoft.com/office/drawing/2014/main" id="{8B26C75E-03DF-4E16-A3CF-2EB82FEDA131}"/>
                      </a:ext>
                    </a:extLst>
                  </p:cNvPr>
                  <p:cNvGrpSpPr/>
                  <p:nvPr/>
                </p:nvGrpSpPr>
                <p:grpSpPr>
                  <a:xfrm>
                    <a:off x="529797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201" name="Ellips 200">
                      <a:extLst>
                        <a:ext uri="{FF2B5EF4-FFF2-40B4-BE49-F238E27FC236}">
                          <a16:creationId xmlns:a16="http://schemas.microsoft.com/office/drawing/2014/main" id="{123BB9B6-57C4-45B6-8735-8D5FE6713D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202" name="Ellips 201">
                      <a:extLst>
                        <a:ext uri="{FF2B5EF4-FFF2-40B4-BE49-F238E27FC236}">
                          <a16:creationId xmlns:a16="http://schemas.microsoft.com/office/drawing/2014/main" id="{E64A8E3B-AD74-458A-BC85-C418F539C5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198" name="Grupp 197">
                    <a:extLst>
                      <a:ext uri="{FF2B5EF4-FFF2-40B4-BE49-F238E27FC236}">
                        <a16:creationId xmlns:a16="http://schemas.microsoft.com/office/drawing/2014/main" id="{6FB49A26-4C22-4332-87D6-82562D1F2C18}"/>
                      </a:ext>
                    </a:extLst>
                  </p:cNvPr>
                  <p:cNvGrpSpPr/>
                  <p:nvPr/>
                </p:nvGrpSpPr>
                <p:grpSpPr>
                  <a:xfrm>
                    <a:off x="551044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199" name="Ellips 198">
                      <a:extLst>
                        <a:ext uri="{FF2B5EF4-FFF2-40B4-BE49-F238E27FC236}">
                          <a16:creationId xmlns:a16="http://schemas.microsoft.com/office/drawing/2014/main" id="{EFD0B225-1F41-4E58-ACA6-DDD940920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200" name="Ellips 199">
                      <a:extLst>
                        <a:ext uri="{FF2B5EF4-FFF2-40B4-BE49-F238E27FC236}">
                          <a16:creationId xmlns:a16="http://schemas.microsoft.com/office/drawing/2014/main" id="{0A1A9968-10D0-4F03-A622-215CB3C33E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  <p:grpSp>
              <p:nvGrpSpPr>
                <p:cNvPr id="166" name="Grupp 165">
                  <a:extLst>
                    <a:ext uri="{FF2B5EF4-FFF2-40B4-BE49-F238E27FC236}">
                      <a16:creationId xmlns:a16="http://schemas.microsoft.com/office/drawing/2014/main" id="{375DF91C-D878-4FEC-AA5E-369507B97502}"/>
                    </a:ext>
                  </a:extLst>
                </p:cNvPr>
                <p:cNvGrpSpPr/>
                <p:nvPr/>
              </p:nvGrpSpPr>
              <p:grpSpPr>
                <a:xfrm>
                  <a:off x="5722915" y="2452784"/>
                  <a:ext cx="618341" cy="409444"/>
                  <a:chOff x="5085505" y="2453896"/>
                  <a:chExt cx="618341" cy="409444"/>
                </a:xfrm>
              </p:grpSpPr>
              <p:grpSp>
                <p:nvGrpSpPr>
                  <p:cNvPr id="187" name="Grupp 186">
                    <a:extLst>
                      <a:ext uri="{FF2B5EF4-FFF2-40B4-BE49-F238E27FC236}">
                        <a16:creationId xmlns:a16="http://schemas.microsoft.com/office/drawing/2014/main" id="{23D7CECE-64B3-4BA4-B13C-04B16EED7CE1}"/>
                      </a:ext>
                    </a:extLst>
                  </p:cNvPr>
                  <p:cNvGrpSpPr/>
                  <p:nvPr/>
                </p:nvGrpSpPr>
                <p:grpSpPr>
                  <a:xfrm>
                    <a:off x="5085505" y="2455008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194" name="Ellips 193">
                      <a:extLst>
                        <a:ext uri="{FF2B5EF4-FFF2-40B4-BE49-F238E27FC236}">
                          <a16:creationId xmlns:a16="http://schemas.microsoft.com/office/drawing/2014/main" id="{046ECCBF-5AB3-4EA7-A050-D0AA9C1F1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95" name="Ellips 194">
                      <a:extLst>
                        <a:ext uri="{FF2B5EF4-FFF2-40B4-BE49-F238E27FC236}">
                          <a16:creationId xmlns:a16="http://schemas.microsoft.com/office/drawing/2014/main" id="{F4424CCB-743F-4B45-AB07-BBA0FEB4D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188" name="Grupp 187">
                    <a:extLst>
                      <a:ext uri="{FF2B5EF4-FFF2-40B4-BE49-F238E27FC236}">
                        <a16:creationId xmlns:a16="http://schemas.microsoft.com/office/drawing/2014/main" id="{29F1BD30-BE2C-4FF7-9133-E015FA0B7E3A}"/>
                      </a:ext>
                    </a:extLst>
                  </p:cNvPr>
                  <p:cNvGrpSpPr/>
                  <p:nvPr/>
                </p:nvGrpSpPr>
                <p:grpSpPr>
                  <a:xfrm>
                    <a:off x="529797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192" name="Ellips 191">
                      <a:extLst>
                        <a:ext uri="{FF2B5EF4-FFF2-40B4-BE49-F238E27FC236}">
                          <a16:creationId xmlns:a16="http://schemas.microsoft.com/office/drawing/2014/main" id="{36D00756-BC26-4F05-A4F2-8B71325DC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93" name="Ellips 192">
                      <a:extLst>
                        <a:ext uri="{FF2B5EF4-FFF2-40B4-BE49-F238E27FC236}">
                          <a16:creationId xmlns:a16="http://schemas.microsoft.com/office/drawing/2014/main" id="{9D294B24-DAD5-4520-9AE6-E41B750F0B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189" name="Grupp 188">
                    <a:extLst>
                      <a:ext uri="{FF2B5EF4-FFF2-40B4-BE49-F238E27FC236}">
                        <a16:creationId xmlns:a16="http://schemas.microsoft.com/office/drawing/2014/main" id="{CCAC5027-5F06-45E6-8CA9-08D2F8B267AC}"/>
                      </a:ext>
                    </a:extLst>
                  </p:cNvPr>
                  <p:cNvGrpSpPr/>
                  <p:nvPr/>
                </p:nvGrpSpPr>
                <p:grpSpPr>
                  <a:xfrm>
                    <a:off x="551044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190" name="Ellips 189">
                      <a:extLst>
                        <a:ext uri="{FF2B5EF4-FFF2-40B4-BE49-F238E27FC236}">
                          <a16:creationId xmlns:a16="http://schemas.microsoft.com/office/drawing/2014/main" id="{BA7FC4CE-AF0C-4202-AC7C-57FDFAD83E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91" name="Ellips 190">
                      <a:extLst>
                        <a:ext uri="{FF2B5EF4-FFF2-40B4-BE49-F238E27FC236}">
                          <a16:creationId xmlns:a16="http://schemas.microsoft.com/office/drawing/2014/main" id="{5888051F-9D0E-4BC9-AE08-79D8AFE36C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  <p:grpSp>
              <p:nvGrpSpPr>
                <p:cNvPr id="167" name="Grupp 166">
                  <a:extLst>
                    <a:ext uri="{FF2B5EF4-FFF2-40B4-BE49-F238E27FC236}">
                      <a16:creationId xmlns:a16="http://schemas.microsoft.com/office/drawing/2014/main" id="{F5E75385-A498-4A98-92F4-3F2399F1D1C0}"/>
                    </a:ext>
                  </a:extLst>
                </p:cNvPr>
                <p:cNvGrpSpPr/>
                <p:nvPr/>
              </p:nvGrpSpPr>
              <p:grpSpPr>
                <a:xfrm>
                  <a:off x="6360325" y="2451672"/>
                  <a:ext cx="618341" cy="409444"/>
                  <a:chOff x="5085505" y="2453896"/>
                  <a:chExt cx="618341" cy="409444"/>
                </a:xfrm>
              </p:grpSpPr>
              <p:grpSp>
                <p:nvGrpSpPr>
                  <p:cNvPr id="178" name="Grupp 177">
                    <a:extLst>
                      <a:ext uri="{FF2B5EF4-FFF2-40B4-BE49-F238E27FC236}">
                        <a16:creationId xmlns:a16="http://schemas.microsoft.com/office/drawing/2014/main" id="{3A64B964-4B97-4A02-81F8-C84AD230F492}"/>
                      </a:ext>
                    </a:extLst>
                  </p:cNvPr>
                  <p:cNvGrpSpPr/>
                  <p:nvPr/>
                </p:nvGrpSpPr>
                <p:grpSpPr>
                  <a:xfrm>
                    <a:off x="5085505" y="2455008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185" name="Ellips 184">
                      <a:extLst>
                        <a:ext uri="{FF2B5EF4-FFF2-40B4-BE49-F238E27FC236}">
                          <a16:creationId xmlns:a16="http://schemas.microsoft.com/office/drawing/2014/main" id="{61D55537-016C-4655-9324-C36C34CE98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86" name="Ellips 185">
                      <a:extLst>
                        <a:ext uri="{FF2B5EF4-FFF2-40B4-BE49-F238E27FC236}">
                          <a16:creationId xmlns:a16="http://schemas.microsoft.com/office/drawing/2014/main" id="{D326E222-269A-427A-A4B2-04BFC9352E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179" name="Grupp 178">
                    <a:extLst>
                      <a:ext uri="{FF2B5EF4-FFF2-40B4-BE49-F238E27FC236}">
                        <a16:creationId xmlns:a16="http://schemas.microsoft.com/office/drawing/2014/main" id="{BFE7E459-6B0C-4DAD-ACC5-3EA0EF086987}"/>
                      </a:ext>
                    </a:extLst>
                  </p:cNvPr>
                  <p:cNvGrpSpPr/>
                  <p:nvPr/>
                </p:nvGrpSpPr>
                <p:grpSpPr>
                  <a:xfrm>
                    <a:off x="529797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183" name="Ellips 182">
                      <a:extLst>
                        <a:ext uri="{FF2B5EF4-FFF2-40B4-BE49-F238E27FC236}">
                          <a16:creationId xmlns:a16="http://schemas.microsoft.com/office/drawing/2014/main" id="{781DAE10-7D06-4235-ABF6-82B0C08653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84" name="Ellips 183">
                      <a:extLst>
                        <a:ext uri="{FF2B5EF4-FFF2-40B4-BE49-F238E27FC236}">
                          <a16:creationId xmlns:a16="http://schemas.microsoft.com/office/drawing/2014/main" id="{237CAECF-7783-4558-A9C7-BF31D2319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180" name="Grupp 179">
                    <a:extLst>
                      <a:ext uri="{FF2B5EF4-FFF2-40B4-BE49-F238E27FC236}">
                        <a16:creationId xmlns:a16="http://schemas.microsoft.com/office/drawing/2014/main" id="{6F9398F4-534C-41EE-A46B-B94AEBA0BB3B}"/>
                      </a:ext>
                    </a:extLst>
                  </p:cNvPr>
                  <p:cNvGrpSpPr/>
                  <p:nvPr/>
                </p:nvGrpSpPr>
                <p:grpSpPr>
                  <a:xfrm>
                    <a:off x="551044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181" name="Ellips 180">
                      <a:extLst>
                        <a:ext uri="{FF2B5EF4-FFF2-40B4-BE49-F238E27FC236}">
                          <a16:creationId xmlns:a16="http://schemas.microsoft.com/office/drawing/2014/main" id="{BC00193F-020B-4C7C-9770-E568EFFA41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82" name="Ellips 181">
                      <a:extLst>
                        <a:ext uri="{FF2B5EF4-FFF2-40B4-BE49-F238E27FC236}">
                          <a16:creationId xmlns:a16="http://schemas.microsoft.com/office/drawing/2014/main" id="{73BF21FD-EA8F-4C16-A985-AA64CDDEC7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  <p:grpSp>
              <p:nvGrpSpPr>
                <p:cNvPr id="168" name="Grupp 167">
                  <a:extLst>
                    <a:ext uri="{FF2B5EF4-FFF2-40B4-BE49-F238E27FC236}">
                      <a16:creationId xmlns:a16="http://schemas.microsoft.com/office/drawing/2014/main" id="{922D6F11-5BB2-4102-A599-DB2493B0465B}"/>
                    </a:ext>
                  </a:extLst>
                </p:cNvPr>
                <p:cNvGrpSpPr/>
                <p:nvPr/>
              </p:nvGrpSpPr>
              <p:grpSpPr>
                <a:xfrm>
                  <a:off x="7011083" y="2451672"/>
                  <a:ext cx="618341" cy="409444"/>
                  <a:chOff x="5085505" y="2453896"/>
                  <a:chExt cx="618341" cy="409444"/>
                </a:xfrm>
              </p:grpSpPr>
              <p:grpSp>
                <p:nvGrpSpPr>
                  <p:cNvPr id="169" name="Grupp 168">
                    <a:extLst>
                      <a:ext uri="{FF2B5EF4-FFF2-40B4-BE49-F238E27FC236}">
                        <a16:creationId xmlns:a16="http://schemas.microsoft.com/office/drawing/2014/main" id="{039B89ED-CB94-464F-A27E-41505658055E}"/>
                      </a:ext>
                    </a:extLst>
                  </p:cNvPr>
                  <p:cNvGrpSpPr/>
                  <p:nvPr/>
                </p:nvGrpSpPr>
                <p:grpSpPr>
                  <a:xfrm>
                    <a:off x="5085505" y="2455008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176" name="Ellips 175">
                      <a:extLst>
                        <a:ext uri="{FF2B5EF4-FFF2-40B4-BE49-F238E27FC236}">
                          <a16:creationId xmlns:a16="http://schemas.microsoft.com/office/drawing/2014/main" id="{F398DFA1-4849-4594-98A3-7ED1C54326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7" name="Ellips 176">
                      <a:extLst>
                        <a:ext uri="{FF2B5EF4-FFF2-40B4-BE49-F238E27FC236}">
                          <a16:creationId xmlns:a16="http://schemas.microsoft.com/office/drawing/2014/main" id="{E5291C8C-11F9-45CC-AE80-7AE9EDECDF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170" name="Grupp 169">
                    <a:extLst>
                      <a:ext uri="{FF2B5EF4-FFF2-40B4-BE49-F238E27FC236}">
                        <a16:creationId xmlns:a16="http://schemas.microsoft.com/office/drawing/2014/main" id="{D94E27A9-BB96-4DD4-A0E3-443DE26426CB}"/>
                      </a:ext>
                    </a:extLst>
                  </p:cNvPr>
                  <p:cNvGrpSpPr/>
                  <p:nvPr/>
                </p:nvGrpSpPr>
                <p:grpSpPr>
                  <a:xfrm>
                    <a:off x="529797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174" name="Ellips 173">
                      <a:extLst>
                        <a:ext uri="{FF2B5EF4-FFF2-40B4-BE49-F238E27FC236}">
                          <a16:creationId xmlns:a16="http://schemas.microsoft.com/office/drawing/2014/main" id="{4C3868BF-86D9-4C3F-A97B-4B87C82EB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5" name="Ellips 174">
                      <a:extLst>
                        <a:ext uri="{FF2B5EF4-FFF2-40B4-BE49-F238E27FC236}">
                          <a16:creationId xmlns:a16="http://schemas.microsoft.com/office/drawing/2014/main" id="{1E606CEC-F671-4A97-8748-45519F7DA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grpSp>
                <p:nvGrpSpPr>
                  <p:cNvPr id="171" name="Grupp 170">
                    <a:extLst>
                      <a:ext uri="{FF2B5EF4-FFF2-40B4-BE49-F238E27FC236}">
                        <a16:creationId xmlns:a16="http://schemas.microsoft.com/office/drawing/2014/main" id="{98CEDD08-1AEA-47EA-9031-6667C1F69BEB}"/>
                      </a:ext>
                    </a:extLst>
                  </p:cNvPr>
                  <p:cNvGrpSpPr/>
                  <p:nvPr/>
                </p:nvGrpSpPr>
                <p:grpSpPr>
                  <a:xfrm>
                    <a:off x="5510445" y="2453896"/>
                    <a:ext cx="193401" cy="408332"/>
                    <a:chOff x="5085505" y="2455008"/>
                    <a:chExt cx="461318" cy="973992"/>
                  </a:xfrm>
                </p:grpSpPr>
                <p:sp>
                  <p:nvSpPr>
                    <p:cNvPr id="172" name="Ellips 171">
                      <a:extLst>
                        <a:ext uri="{FF2B5EF4-FFF2-40B4-BE49-F238E27FC236}">
                          <a16:creationId xmlns:a16="http://schemas.microsoft.com/office/drawing/2014/main" id="{0E397F8E-48FF-4E60-8AD4-F514190792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5" y="2967683"/>
                      <a:ext cx="461317" cy="461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73" name="Ellips 172">
                      <a:extLst>
                        <a:ext uri="{FF2B5EF4-FFF2-40B4-BE49-F238E27FC236}">
                          <a16:creationId xmlns:a16="http://schemas.microsoft.com/office/drawing/2014/main" id="{0B1C8A3A-F94E-4B01-A192-3A4E22582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5506" y="2455008"/>
                      <a:ext cx="461317" cy="46131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</p:grpSp>
          </p:grpSp>
        </p:grpSp>
        <p:sp>
          <p:nvSpPr>
            <p:cNvPr id="162" name="Ellips 161">
              <a:extLst>
                <a:ext uri="{FF2B5EF4-FFF2-40B4-BE49-F238E27FC236}">
                  <a16:creationId xmlns:a16="http://schemas.microsoft.com/office/drawing/2014/main" id="{024072F4-7346-41D6-9DE9-51B314595A57}"/>
                </a:ext>
              </a:extLst>
            </p:cNvPr>
            <p:cNvSpPr/>
            <p:nvPr/>
          </p:nvSpPr>
          <p:spPr>
            <a:xfrm>
              <a:off x="3384343" y="1913886"/>
              <a:ext cx="2287599" cy="14668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84" name="Rektangel: rundade hörn 283">
            <a:extLst>
              <a:ext uri="{FF2B5EF4-FFF2-40B4-BE49-F238E27FC236}">
                <a16:creationId xmlns:a16="http://schemas.microsoft.com/office/drawing/2014/main" id="{F21F655C-438B-43E8-857D-1E56BA56262D}"/>
              </a:ext>
            </a:extLst>
          </p:cNvPr>
          <p:cNvSpPr/>
          <p:nvPr/>
        </p:nvSpPr>
        <p:spPr>
          <a:xfrm>
            <a:off x="8616523" y="1817510"/>
            <a:ext cx="904782" cy="4141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Typ 1</a:t>
            </a:r>
          </a:p>
        </p:txBody>
      </p:sp>
      <p:sp>
        <p:nvSpPr>
          <p:cNvPr id="285" name="Pil: streckad höger 284">
            <a:extLst>
              <a:ext uri="{FF2B5EF4-FFF2-40B4-BE49-F238E27FC236}">
                <a16:creationId xmlns:a16="http://schemas.microsoft.com/office/drawing/2014/main" id="{2D66AAAF-2972-49BA-A793-67C7916B03AA}"/>
              </a:ext>
            </a:extLst>
          </p:cNvPr>
          <p:cNvSpPr/>
          <p:nvPr/>
        </p:nvSpPr>
        <p:spPr>
          <a:xfrm>
            <a:off x="7344328" y="2101522"/>
            <a:ext cx="1116620" cy="484632"/>
          </a:xfrm>
          <a:prstGeom prst="stripedRightArrow">
            <a:avLst>
              <a:gd name="adj1" fmla="val 404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>
                <a:solidFill>
                  <a:schemeClr val="tx1"/>
                </a:solidFill>
              </a:rPr>
              <a:t>Development</a:t>
            </a:r>
            <a:endParaRPr lang="sv-SE" sz="1050" dirty="0">
              <a:solidFill>
                <a:schemeClr val="tx1"/>
              </a:solidFill>
            </a:endParaRPr>
          </a:p>
        </p:txBody>
      </p:sp>
      <p:sp>
        <p:nvSpPr>
          <p:cNvPr id="286" name="Pil: streckad höger 285">
            <a:extLst>
              <a:ext uri="{FF2B5EF4-FFF2-40B4-BE49-F238E27FC236}">
                <a16:creationId xmlns:a16="http://schemas.microsoft.com/office/drawing/2014/main" id="{2F7EB199-1D1A-4639-987B-4E3FD94987EF}"/>
              </a:ext>
            </a:extLst>
          </p:cNvPr>
          <p:cNvSpPr/>
          <p:nvPr/>
        </p:nvSpPr>
        <p:spPr>
          <a:xfrm>
            <a:off x="7347537" y="2414943"/>
            <a:ext cx="1116620" cy="484632"/>
          </a:xfrm>
          <a:prstGeom prst="stripedRightArrow">
            <a:avLst>
              <a:gd name="adj1" fmla="val 404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>
                <a:solidFill>
                  <a:schemeClr val="tx1"/>
                </a:solidFill>
              </a:rPr>
              <a:t>Development</a:t>
            </a:r>
            <a:endParaRPr lang="sv-SE" sz="1050" dirty="0">
              <a:solidFill>
                <a:schemeClr val="tx1"/>
              </a:solidFill>
            </a:endParaRPr>
          </a:p>
        </p:txBody>
      </p:sp>
      <p:sp>
        <p:nvSpPr>
          <p:cNvPr id="287" name="Pil: streckad höger 286">
            <a:extLst>
              <a:ext uri="{FF2B5EF4-FFF2-40B4-BE49-F238E27FC236}">
                <a16:creationId xmlns:a16="http://schemas.microsoft.com/office/drawing/2014/main" id="{8F32D416-185F-4466-953B-6C40CD44AFC8}"/>
              </a:ext>
            </a:extLst>
          </p:cNvPr>
          <p:cNvSpPr/>
          <p:nvPr/>
        </p:nvSpPr>
        <p:spPr>
          <a:xfrm>
            <a:off x="7343598" y="1801724"/>
            <a:ext cx="1116620" cy="484632"/>
          </a:xfrm>
          <a:prstGeom prst="stripedRightArrow">
            <a:avLst>
              <a:gd name="adj1" fmla="val 404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>
                <a:solidFill>
                  <a:schemeClr val="tx1"/>
                </a:solidFill>
              </a:rPr>
              <a:t>Development</a:t>
            </a:r>
            <a:endParaRPr lang="sv-SE" sz="1050" dirty="0">
              <a:solidFill>
                <a:schemeClr val="tx1"/>
              </a:solidFill>
            </a:endParaRPr>
          </a:p>
        </p:txBody>
      </p:sp>
      <p:sp>
        <p:nvSpPr>
          <p:cNvPr id="288" name="Rektangel: rundade hörn 287">
            <a:extLst>
              <a:ext uri="{FF2B5EF4-FFF2-40B4-BE49-F238E27FC236}">
                <a16:creationId xmlns:a16="http://schemas.microsoft.com/office/drawing/2014/main" id="{4CE4FA85-1A16-45E3-9939-982E65249DBC}"/>
              </a:ext>
            </a:extLst>
          </p:cNvPr>
          <p:cNvSpPr/>
          <p:nvPr/>
        </p:nvSpPr>
        <p:spPr>
          <a:xfrm>
            <a:off x="8615977" y="2122137"/>
            <a:ext cx="904782" cy="4141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Typ 2</a:t>
            </a:r>
          </a:p>
        </p:txBody>
      </p:sp>
      <p:sp>
        <p:nvSpPr>
          <p:cNvPr id="289" name="Rektangel: rundade hörn 288">
            <a:extLst>
              <a:ext uri="{FF2B5EF4-FFF2-40B4-BE49-F238E27FC236}">
                <a16:creationId xmlns:a16="http://schemas.microsoft.com/office/drawing/2014/main" id="{09E6F728-55FF-4BEC-B931-489C718BB1FA}"/>
              </a:ext>
            </a:extLst>
          </p:cNvPr>
          <p:cNvSpPr/>
          <p:nvPr/>
        </p:nvSpPr>
        <p:spPr>
          <a:xfrm>
            <a:off x="8614961" y="2417530"/>
            <a:ext cx="904782" cy="4141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Typ 3</a:t>
            </a:r>
          </a:p>
        </p:txBody>
      </p:sp>
      <p:sp>
        <p:nvSpPr>
          <p:cNvPr id="290" name="Pil: streckad höger 289">
            <a:extLst>
              <a:ext uri="{FF2B5EF4-FFF2-40B4-BE49-F238E27FC236}">
                <a16:creationId xmlns:a16="http://schemas.microsoft.com/office/drawing/2014/main" id="{4A759AA6-4AEF-489F-9377-9C690C040823}"/>
              </a:ext>
            </a:extLst>
          </p:cNvPr>
          <p:cNvSpPr/>
          <p:nvPr/>
        </p:nvSpPr>
        <p:spPr>
          <a:xfrm>
            <a:off x="9639330" y="2107498"/>
            <a:ext cx="1116620" cy="484632"/>
          </a:xfrm>
          <a:prstGeom prst="stripedRightArrow">
            <a:avLst>
              <a:gd name="adj1" fmla="val 404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>
                <a:solidFill>
                  <a:schemeClr val="tx1"/>
                </a:solidFill>
              </a:rPr>
              <a:t>Development</a:t>
            </a:r>
            <a:endParaRPr lang="sv-SE" sz="1050" dirty="0">
              <a:solidFill>
                <a:schemeClr val="tx1"/>
              </a:solidFill>
            </a:endParaRPr>
          </a:p>
        </p:txBody>
      </p:sp>
      <p:sp>
        <p:nvSpPr>
          <p:cNvPr id="291" name="Rektangel: rundade hörn 290">
            <a:extLst>
              <a:ext uri="{FF2B5EF4-FFF2-40B4-BE49-F238E27FC236}">
                <a16:creationId xmlns:a16="http://schemas.microsoft.com/office/drawing/2014/main" id="{93702F5B-BF8F-4F32-910F-A4062657261B}"/>
              </a:ext>
            </a:extLst>
          </p:cNvPr>
          <p:cNvSpPr/>
          <p:nvPr/>
        </p:nvSpPr>
        <p:spPr>
          <a:xfrm>
            <a:off x="10815932" y="2135594"/>
            <a:ext cx="904782" cy="4141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Koloni</a:t>
            </a:r>
          </a:p>
        </p:txBody>
      </p:sp>
      <p:sp>
        <p:nvSpPr>
          <p:cNvPr id="292" name="textruta 291">
            <a:extLst>
              <a:ext uri="{FF2B5EF4-FFF2-40B4-BE49-F238E27FC236}">
                <a16:creationId xmlns:a16="http://schemas.microsoft.com/office/drawing/2014/main" id="{2BAF6480-12E9-404C-A108-4A133FF638B6}"/>
              </a:ext>
            </a:extLst>
          </p:cNvPr>
          <p:cNvSpPr txBox="1"/>
          <p:nvPr/>
        </p:nvSpPr>
        <p:spPr>
          <a:xfrm>
            <a:off x="10632409" y="619380"/>
            <a:ext cx="1419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Selektion</a:t>
            </a: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E1E1A948-ED34-4508-BEA2-C5F57B316B00}"/>
              </a:ext>
            </a:extLst>
          </p:cNvPr>
          <p:cNvCxnSpPr>
            <a:cxnSpLocks/>
          </p:cNvCxnSpPr>
          <p:nvPr/>
        </p:nvCxnSpPr>
        <p:spPr>
          <a:xfrm>
            <a:off x="11208244" y="1048055"/>
            <a:ext cx="1" cy="90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Rak pilkoppling 292">
            <a:extLst>
              <a:ext uri="{FF2B5EF4-FFF2-40B4-BE49-F238E27FC236}">
                <a16:creationId xmlns:a16="http://schemas.microsoft.com/office/drawing/2014/main" id="{E04760B9-AE38-49FE-9DD2-3C01BCFF4D65}"/>
              </a:ext>
            </a:extLst>
          </p:cNvPr>
          <p:cNvCxnSpPr>
            <a:cxnSpLocks/>
          </p:cNvCxnSpPr>
          <p:nvPr/>
        </p:nvCxnSpPr>
        <p:spPr>
          <a:xfrm flipH="1">
            <a:off x="9900733" y="959017"/>
            <a:ext cx="610154" cy="398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ruta 293">
            <a:extLst>
              <a:ext uri="{FF2B5EF4-FFF2-40B4-BE49-F238E27FC236}">
                <a16:creationId xmlns:a16="http://schemas.microsoft.com/office/drawing/2014/main" id="{D5520847-6231-464D-A0D4-4A5794108F38}"/>
              </a:ext>
            </a:extLst>
          </p:cNvPr>
          <p:cNvSpPr txBox="1"/>
          <p:nvPr/>
        </p:nvSpPr>
        <p:spPr>
          <a:xfrm rot="16200000">
            <a:off x="5120441" y="2011396"/>
            <a:ext cx="16958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/>
              <a:t>Katedraltermit</a:t>
            </a:r>
          </a:p>
        </p:txBody>
      </p:sp>
      <p:sp>
        <p:nvSpPr>
          <p:cNvPr id="295" name="textruta 294">
            <a:extLst>
              <a:ext uri="{FF2B5EF4-FFF2-40B4-BE49-F238E27FC236}">
                <a16:creationId xmlns:a16="http://schemas.microsoft.com/office/drawing/2014/main" id="{B1A27C57-D773-4B57-87D3-27E66229B72E}"/>
              </a:ext>
            </a:extLst>
          </p:cNvPr>
          <p:cNvSpPr txBox="1"/>
          <p:nvPr/>
        </p:nvSpPr>
        <p:spPr>
          <a:xfrm rot="16200000">
            <a:off x="5627787" y="684016"/>
            <a:ext cx="675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/>
              <a:t>Fluga</a:t>
            </a:r>
          </a:p>
        </p:txBody>
      </p:sp>
      <p:sp>
        <p:nvSpPr>
          <p:cNvPr id="296" name="textruta 295">
            <a:extLst>
              <a:ext uri="{FF2B5EF4-FFF2-40B4-BE49-F238E27FC236}">
                <a16:creationId xmlns:a16="http://schemas.microsoft.com/office/drawing/2014/main" id="{9406CC1C-BE35-492F-AA82-659C9822B7EC}"/>
              </a:ext>
            </a:extLst>
          </p:cNvPr>
          <p:cNvSpPr txBox="1"/>
          <p:nvPr/>
        </p:nvSpPr>
        <p:spPr>
          <a:xfrm>
            <a:off x="233680" y="22803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8/24</a:t>
            </a:r>
          </a:p>
        </p:txBody>
      </p:sp>
    </p:spTree>
    <p:extLst>
      <p:ext uri="{BB962C8B-B14F-4D97-AF65-F5344CB8AC3E}">
        <p14:creationId xmlns:p14="http://schemas.microsoft.com/office/powerpoint/2010/main" val="278581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651F2A-6E57-4C01-8C64-9F4C2FB1D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1571"/>
            <a:ext cx="10515600" cy="44871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För evolutionen blir stacken alltså ett top-down-problem.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Men detta måste lösas </a:t>
            </a:r>
            <a:r>
              <a:rPr lang="sv-SE" b="1" dirty="0"/>
              <a:t>via</a:t>
            </a:r>
            <a:r>
              <a:rPr lang="sv-SE" dirty="0"/>
              <a:t> termiternas kroppar – vad de utför via sina nedärvda genetiska recept för termitkroppar.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Egentligen exakt samma sak som med flercelliga organismer och deras celler.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Evolutionärt anpassad självorganisation</a:t>
            </a:r>
            <a:r>
              <a:rPr lang="sv-SE" dirty="0"/>
              <a:t> </a:t>
            </a:r>
            <a:r>
              <a:rPr lang="sv-SE" b="1" dirty="0"/>
              <a:t>ger alltså upphov till hierarki och near-decomposability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 är inte helt lätt att skilja top-down och bottom-</a:t>
            </a:r>
            <a:r>
              <a:rPr lang="sv-SE" dirty="0" err="1"/>
              <a:t>up</a:t>
            </a:r>
            <a:r>
              <a:rPr lang="sv-SE" dirty="0"/>
              <a:t> åt i alla lägen!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F07D14D-08F6-4B3A-930F-966990FEE960}"/>
              </a:ext>
            </a:extLst>
          </p:cNvPr>
          <p:cNvSpPr txBox="1"/>
          <p:nvPr/>
        </p:nvSpPr>
        <p:spPr>
          <a:xfrm>
            <a:off x="233680" y="22803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9/24</a:t>
            </a:r>
          </a:p>
        </p:txBody>
      </p:sp>
    </p:spTree>
    <p:extLst>
      <p:ext uri="{BB962C8B-B14F-4D97-AF65-F5344CB8AC3E}">
        <p14:creationId xmlns:p14="http://schemas.microsoft.com/office/powerpoint/2010/main" val="219621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F44BDD2-1113-40E2-9F0E-669CE370F0E4}"/>
              </a:ext>
            </a:extLst>
          </p:cNvPr>
          <p:cNvSpPr/>
          <p:nvPr/>
        </p:nvSpPr>
        <p:spPr>
          <a:xfrm>
            <a:off x="1013269" y="821049"/>
            <a:ext cx="102722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Evolutionen kan bygga adaptiva helheter av starar – </a:t>
            </a:r>
            <a:r>
              <a:rPr lang="sv-SE" sz="2400" b="1" dirty="0"/>
              <a:t>men endast helheter där enskilda starar inte</a:t>
            </a:r>
            <a:r>
              <a:rPr lang="sv-SE" sz="2400" dirty="0"/>
              <a:t> </a:t>
            </a:r>
            <a:r>
              <a:rPr lang="sv-SE" sz="2400" b="1" dirty="0"/>
              <a:t>kan fuska.</a:t>
            </a:r>
          </a:p>
          <a:p>
            <a:endParaRPr lang="sv-SE" sz="2400" b="1" dirty="0"/>
          </a:p>
          <a:p>
            <a:r>
              <a:rPr lang="sv-SE" sz="2400" dirty="0"/>
              <a:t>Det villa säga: </a:t>
            </a:r>
            <a:r>
              <a:rPr lang="sv-SE" sz="2400" b="1" dirty="0"/>
              <a:t>dra nytta av flocken utan att själva bidra till den.</a:t>
            </a:r>
          </a:p>
          <a:p>
            <a:endParaRPr lang="sv-SE" sz="2400" dirty="0"/>
          </a:p>
          <a:p>
            <a:r>
              <a:rPr lang="sv-SE" sz="2400" dirty="0"/>
              <a:t>Starar som fuskar gynnas i selektionen eftersom starar </a:t>
            </a:r>
            <a:r>
              <a:rPr lang="sv-SE" sz="2400" b="1" dirty="0"/>
              <a:t>kan</a:t>
            </a:r>
            <a:r>
              <a:rPr lang="sv-SE" sz="2400" dirty="0"/>
              <a:t> fortplanta sig separat.</a:t>
            </a:r>
          </a:p>
          <a:p>
            <a:endParaRPr lang="sv-SE" sz="2400" dirty="0"/>
          </a:p>
          <a:p>
            <a:r>
              <a:rPr lang="sv-SE" sz="2400" dirty="0"/>
              <a:t>Fuskande starar blir då vanligare och vanligare – stararna som samarbetar tjänar inte längre på samarbetet… </a:t>
            </a:r>
            <a:r>
              <a:rPr lang="sv-SE" sz="2400" b="1" dirty="0"/>
              <a:t>samarbetet kollapsar</a:t>
            </a:r>
            <a:r>
              <a:rPr lang="sv-SE" sz="2400" dirty="0"/>
              <a:t>.</a:t>
            </a:r>
          </a:p>
          <a:p>
            <a:endParaRPr lang="sv-SE" sz="2400" dirty="0"/>
          </a:p>
          <a:p>
            <a:r>
              <a:rPr lang="sv-SE" sz="2400" dirty="0"/>
              <a:t>Fusk begränsar starkt evolutionens möjligheter att bygga adaptiv organisation.</a:t>
            </a:r>
          </a:p>
          <a:p>
            <a:endParaRPr lang="sv-SE" sz="2400" dirty="0"/>
          </a:p>
          <a:p>
            <a:r>
              <a:rPr lang="sv-SE" sz="2400" dirty="0"/>
              <a:t>Samarbete och självorganisation är alltså vanligt mellan individer och arter… men kommer oftast inte särskilt långt.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A65E56B-931C-4257-AF2C-8635134B2827}"/>
              </a:ext>
            </a:extLst>
          </p:cNvPr>
          <p:cNvSpPr txBox="1"/>
          <p:nvPr/>
        </p:nvSpPr>
        <p:spPr>
          <a:xfrm>
            <a:off x="233680" y="22803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10/24</a:t>
            </a:r>
          </a:p>
        </p:txBody>
      </p:sp>
    </p:spTree>
    <p:extLst>
      <p:ext uri="{BB962C8B-B14F-4D97-AF65-F5344CB8AC3E}">
        <p14:creationId xmlns:p14="http://schemas.microsoft.com/office/powerpoint/2010/main" val="110029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E4644C-F4C3-4EC7-91F9-678AC6C8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1" u="sng" dirty="0"/>
              <a:t>Hur</a:t>
            </a:r>
            <a:r>
              <a:rPr lang="sv-SE" sz="3600" b="1" dirty="0"/>
              <a:t> programmerar man en myra för att 10 000 sådana myror skall bygga en stack?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7203FA-5056-4E5C-85A9-C92FE8336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Det hade varit </a:t>
            </a:r>
            <a:r>
              <a:rPr lang="sv-SE" b="1" dirty="0"/>
              <a:t>mycket</a:t>
            </a:r>
            <a:r>
              <a:rPr lang="sv-SE" dirty="0"/>
              <a:t> lättare att komma på hur man skall bygga upp stacken med en liten grävskopa.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Människor är inte anpassade till att lösa problem på det här viset!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kan ju inte ens begripa hur en flock med starar fungerar!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Vår problemlösning går ut på att kontrollera problemets omgivningar och på att dela upp problemen i en hierarki av delproblem.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98BB4A-C9A0-4CC0-A85F-0CAB2F36EC8A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11/24</a:t>
            </a:r>
          </a:p>
        </p:txBody>
      </p:sp>
    </p:spTree>
    <p:extLst>
      <p:ext uri="{BB962C8B-B14F-4D97-AF65-F5344CB8AC3E}">
        <p14:creationId xmlns:p14="http://schemas.microsoft.com/office/powerpoint/2010/main" val="33163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33983C-C7DC-457D-8960-A086C4A5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saker är särskilt svåra för oss att förstå: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55FFE2-AD26-4B64-B11A-B220460C7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96" y="3027027"/>
            <a:ext cx="10515600" cy="490410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/>
              <a:t>Emergens, parallellism</a:t>
            </a:r>
            <a:r>
              <a:rPr lang="sv-SE" dirty="0"/>
              <a:t> och </a:t>
            </a:r>
            <a:r>
              <a:rPr lang="sv-SE" b="1" dirty="0"/>
              <a:t>kaos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CE8F2BA-BA3A-4AEF-8DF1-081473BB5407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12/24</a:t>
            </a:r>
          </a:p>
        </p:txBody>
      </p:sp>
    </p:spTree>
    <p:extLst>
      <p:ext uri="{BB962C8B-B14F-4D97-AF65-F5344CB8AC3E}">
        <p14:creationId xmlns:p14="http://schemas.microsoft.com/office/powerpoint/2010/main" val="3642422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1597A5-AB5F-4919-9069-C919724A8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46" y="1675488"/>
            <a:ext cx="10515600" cy="4728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Emergens</a:t>
            </a:r>
            <a:r>
              <a:rPr lang="sv-SE" dirty="0"/>
              <a:t> har vi redan talat om. Låt oss bara notera igen att </a:t>
            </a:r>
            <a:r>
              <a:rPr lang="sv-SE" b="1" dirty="0"/>
              <a:t>helheten är annorlunda än delarna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måste därför testa. Vi måste </a:t>
            </a:r>
            <a:r>
              <a:rPr lang="sv-SE" b="1" dirty="0"/>
              <a:t>köra dynamiken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Evolutionen kör dynamiken – med stort tålamod, parallellt och över en massa tid.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Den måste vara slösaktig </a:t>
            </a:r>
            <a:r>
              <a:rPr lang="sv-SE" b="1" dirty="0"/>
              <a:t>för att kunna designa utan att förstå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864DDE-AB19-4BAC-8B58-FB060C184504}"/>
              </a:ext>
            </a:extLst>
          </p:cNvPr>
          <p:cNvSpPr txBox="1"/>
          <p:nvPr/>
        </p:nvSpPr>
        <p:spPr>
          <a:xfrm>
            <a:off x="4417318" y="535357"/>
            <a:ext cx="26295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400" b="1" dirty="0"/>
              <a:t>Emergens</a:t>
            </a:r>
            <a:endParaRPr lang="sv-SE" sz="4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D9F286C-1540-40D3-A368-908EB680928E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13/24</a:t>
            </a:r>
          </a:p>
        </p:txBody>
      </p:sp>
    </p:spTree>
    <p:extLst>
      <p:ext uri="{BB962C8B-B14F-4D97-AF65-F5344CB8AC3E}">
        <p14:creationId xmlns:p14="http://schemas.microsoft.com/office/powerpoint/2010/main" val="209852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DB54C-5E16-4B98-A29F-5CFC88D7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Men hur föreställer vi oss 10 000 myror som bygger en stack?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2584DA-08F1-425A-8E3E-ED45906F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06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1" dirty="0"/>
              <a:t>Det kan vi inte.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kan inte strukturera detta som en </a:t>
            </a:r>
            <a:r>
              <a:rPr lang="sv-SE" b="1" dirty="0" err="1"/>
              <a:t>near-decomposable</a:t>
            </a:r>
            <a:r>
              <a:rPr lang="sv-SE" b="1" dirty="0"/>
              <a:t> hierarki </a:t>
            </a:r>
            <a:r>
              <a:rPr lang="sv-SE" dirty="0"/>
              <a:t>– dvs. i delproblem som kan hanteras var för sig.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är inte byggda evolutionärt för att angripa sådana problem.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Tills väldigt nyligen (på en evolutionär tidskala) så fanns det inte så många sådana problem runt omkring oss.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Om vi försöker föreställa oss dynamiken mentalt, för att vara kreativa, så stöter vi på problem med just precis </a:t>
            </a:r>
            <a:r>
              <a:rPr lang="sv-SE" b="1" dirty="0"/>
              <a:t>parallellism</a:t>
            </a:r>
            <a:r>
              <a:rPr lang="sv-SE" dirty="0"/>
              <a:t> och </a:t>
            </a:r>
            <a:r>
              <a:rPr lang="sv-SE" b="1" dirty="0"/>
              <a:t>kaos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5D8AEB5-1A76-4320-83B5-E0CFD0D8F3CD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14/24</a:t>
            </a:r>
          </a:p>
        </p:txBody>
      </p:sp>
    </p:spTree>
    <p:extLst>
      <p:ext uri="{BB962C8B-B14F-4D97-AF65-F5344CB8AC3E}">
        <p14:creationId xmlns:p14="http://schemas.microsoft.com/office/powerpoint/2010/main" val="365575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AC9DA-76A9-4F30-A40F-59201012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Kaos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D4DFE34-C99D-4B50-AFFE-BFA2D48B4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Vad med </a:t>
            </a:r>
            <a:r>
              <a:rPr lang="sv-SE" b="1" dirty="0"/>
              <a:t>kaos</a:t>
            </a:r>
            <a:r>
              <a:rPr lang="sv-SE" dirty="0"/>
              <a:t> då?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Kaos betyder någonting specifikt – inte bara att det är oreda.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Kaos har att göra med att </a:t>
            </a:r>
            <a:r>
              <a:rPr lang="sv-SE" b="1" dirty="0"/>
              <a:t>små skillnader ofta växer explosionsartat till stora skillnader i dynamiska system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 gör att dynamiska system blir </a:t>
            </a:r>
            <a:r>
              <a:rPr lang="sv-SE" b="1" dirty="0"/>
              <a:t>oförutsägbara</a:t>
            </a:r>
            <a:r>
              <a:rPr lang="sv-SE" dirty="0"/>
              <a:t> – de verkar bete sig slumpmässigt.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70C8C4F-FA14-420A-87EE-DB0471ACDA47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15/24</a:t>
            </a:r>
          </a:p>
        </p:txBody>
      </p:sp>
    </p:spTree>
    <p:extLst>
      <p:ext uri="{BB962C8B-B14F-4D97-AF65-F5344CB8AC3E}">
        <p14:creationId xmlns:p14="http://schemas.microsoft.com/office/powerpoint/2010/main" val="191224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6616C3-4B86-4FA6-8839-B45D5185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Simulerat kaos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7EC899-5912-47A9-BCF4-7C27241A9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7752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Vi skickar in en grön boll i något som liknar ett system av himlakroppar med olika massa som utövar gravitation.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4406C2B-9C94-4E70-AEB6-740D4CBB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81" y="3608847"/>
            <a:ext cx="2588365" cy="258316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508F132-585D-4638-A874-DACED23AA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914" y="3630665"/>
            <a:ext cx="2582610" cy="257225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D5D9094-19B5-49D0-B279-4D46369FDF26}"/>
              </a:ext>
            </a:extLst>
          </p:cNvPr>
          <p:cNvSpPr/>
          <p:nvPr/>
        </p:nvSpPr>
        <p:spPr>
          <a:xfrm>
            <a:off x="7312074" y="3319524"/>
            <a:ext cx="2758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Dess bana är minst sagt komplex!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E37E6E6-4C7E-4B2F-B50E-5BCFD26A82F3}"/>
              </a:ext>
            </a:extLst>
          </p:cNvPr>
          <p:cNvSpPr/>
          <p:nvPr/>
        </p:nvSpPr>
        <p:spPr>
          <a:xfrm>
            <a:off x="1437718" y="3096536"/>
            <a:ext cx="2758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Den gröna bollens i sitt utgångsläge.</a:t>
            </a:r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BC8280DD-5C05-4FA2-92C0-54AF70B4E6CA}"/>
              </a:ext>
            </a:extLst>
          </p:cNvPr>
          <p:cNvSpPr/>
          <p:nvPr/>
        </p:nvSpPr>
        <p:spPr>
          <a:xfrm>
            <a:off x="5021556" y="4392489"/>
            <a:ext cx="1766362" cy="874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Off it goes…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8935B3A-017A-438A-9AC9-B553EA93796A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16/24</a:t>
            </a:r>
          </a:p>
        </p:txBody>
      </p:sp>
    </p:spTree>
    <p:extLst>
      <p:ext uri="{BB962C8B-B14F-4D97-AF65-F5344CB8AC3E}">
        <p14:creationId xmlns:p14="http://schemas.microsoft.com/office/powerpoint/2010/main" val="128242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Föreläsningens 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708B4-1F7E-4DF6-9F93-C6B686FA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Förståelse, och förmåga att redogöra, för begreppet </a:t>
            </a:r>
            <a:r>
              <a:rPr lang="sv-SE" i="1" dirty="0"/>
              <a:t>självorganisation</a:t>
            </a:r>
            <a:endParaRPr lang="sv-SE" dirty="0"/>
          </a:p>
          <a:p>
            <a:r>
              <a:rPr lang="sv-SE" dirty="0"/>
              <a:t>Förståelse, och förmåga att redogöra, för begreppet </a:t>
            </a:r>
            <a:r>
              <a:rPr lang="sv-SE" i="1" dirty="0"/>
              <a:t>kaos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93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869B46-BEB6-42FF-BB13-563272A4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38" y="2300717"/>
            <a:ext cx="5349018" cy="2384749"/>
          </a:xfrm>
        </p:spPr>
        <p:txBody>
          <a:bodyPr>
            <a:noAutofit/>
          </a:bodyPr>
          <a:lstStyle/>
          <a:p>
            <a:r>
              <a:rPr lang="sv-SE" sz="2800" dirty="0"/>
              <a:t>Vi testar två bollar istället. 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En röd och en grön – annars är de identiska.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Vi placerar dem bredvid varandra.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Vart tar de vägen?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E7B63A2-FB94-4F25-822A-4A9CA4835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116" y="1523215"/>
            <a:ext cx="4186684" cy="420346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4EF5470-E28A-4D30-9A5C-AE5D05BFAC31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17/24</a:t>
            </a:r>
          </a:p>
        </p:txBody>
      </p:sp>
    </p:spTree>
    <p:extLst>
      <p:ext uri="{BB962C8B-B14F-4D97-AF65-F5344CB8AC3E}">
        <p14:creationId xmlns:p14="http://schemas.microsoft.com/office/powerpoint/2010/main" val="4127866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E981C6D-BB64-4955-A202-B28894E7B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153" y="1042654"/>
            <a:ext cx="4763165" cy="4772691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96E0203-E935-4CD2-8F20-A9F89213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38" y="2300717"/>
            <a:ext cx="5349018" cy="2384749"/>
          </a:xfrm>
        </p:spPr>
        <p:txBody>
          <a:bodyPr>
            <a:noAutofit/>
          </a:bodyPr>
          <a:lstStyle/>
          <a:p>
            <a:r>
              <a:rPr lang="sv-SE" sz="2800" dirty="0"/>
              <a:t>De far omkring runt ”stjärnorna” men synbart lite hur som helst.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De förblir inte i närheten av varandra.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6E279F-3E3D-4A69-8460-736231F26B8D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18/24</a:t>
            </a:r>
          </a:p>
        </p:txBody>
      </p:sp>
    </p:spTree>
    <p:extLst>
      <p:ext uri="{BB962C8B-B14F-4D97-AF65-F5344CB8AC3E}">
        <p14:creationId xmlns:p14="http://schemas.microsoft.com/office/powerpoint/2010/main" val="3400519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869B46-BEB6-42FF-BB13-563272A4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38" y="2300717"/>
            <a:ext cx="5349018" cy="2384749"/>
          </a:xfrm>
        </p:spPr>
        <p:txBody>
          <a:bodyPr>
            <a:noAutofit/>
          </a:bodyPr>
          <a:lstStyle/>
          <a:p>
            <a:r>
              <a:rPr lang="sv-SE" sz="2800" dirty="0"/>
              <a:t>Låt oss placera dem ännu närmre varandra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Hur ser det ut nu då?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BDBC7F5-770A-42DA-AA23-3BC33F93A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216" y="1121035"/>
            <a:ext cx="4744112" cy="474411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33A3B02-57FB-4C8F-B319-75F873479D5D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19/24</a:t>
            </a:r>
          </a:p>
        </p:txBody>
      </p:sp>
    </p:spTree>
    <p:extLst>
      <p:ext uri="{BB962C8B-B14F-4D97-AF65-F5344CB8AC3E}">
        <p14:creationId xmlns:p14="http://schemas.microsoft.com/office/powerpoint/2010/main" val="221493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3230DBF-5527-4497-B5DF-A08021C13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88" y="2193925"/>
            <a:ext cx="3676601" cy="366189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BA499E3-65E7-4333-90F4-2D7A01ED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38" y="2300717"/>
            <a:ext cx="5349018" cy="2384749"/>
          </a:xfrm>
        </p:spPr>
        <p:txBody>
          <a:bodyPr>
            <a:noAutofit/>
          </a:bodyPr>
          <a:lstStyle/>
          <a:p>
            <a:endParaRPr lang="sv-SE" sz="28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A1B2B3E-65B9-4E02-BD0D-B56E473CC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88" y="401907"/>
            <a:ext cx="1597235" cy="1600429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372E52B9-564D-4E49-9256-1BC5462C3362}"/>
              </a:ext>
            </a:extLst>
          </p:cNvPr>
          <p:cNvSpPr txBox="1">
            <a:spLocks/>
          </p:cNvSpPr>
          <p:nvPr/>
        </p:nvSpPr>
        <p:spPr>
          <a:xfrm>
            <a:off x="1137438" y="2453117"/>
            <a:ext cx="5349018" cy="2384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Vi jämför med förra gången.</a:t>
            </a:r>
          </a:p>
          <a:p>
            <a:endParaRPr lang="sv-SE" sz="2800" dirty="0"/>
          </a:p>
          <a:p>
            <a:r>
              <a:rPr lang="sv-SE" sz="2800" dirty="0"/>
              <a:t>Andra banor, men kvalitativt ser det ungefär likadant ut.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4613C8-0FC9-4AE2-AC7F-A2EF8C09A2C1}"/>
              </a:ext>
            </a:extLst>
          </p:cNvPr>
          <p:cNvSpPr/>
          <p:nvPr/>
        </p:nvSpPr>
        <p:spPr>
          <a:xfrm>
            <a:off x="7016992" y="167613"/>
            <a:ext cx="11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Förra körningen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5AAB81E-0D8A-4B3D-9DE1-B0023A4547F2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20/24</a:t>
            </a:r>
          </a:p>
        </p:txBody>
      </p:sp>
    </p:spTree>
    <p:extLst>
      <p:ext uri="{BB962C8B-B14F-4D97-AF65-F5344CB8AC3E}">
        <p14:creationId xmlns:p14="http://schemas.microsoft.com/office/powerpoint/2010/main" val="412656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869B46-BEB6-42FF-BB13-563272A4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38" y="2300717"/>
            <a:ext cx="5349018" cy="2384749"/>
          </a:xfrm>
        </p:spPr>
        <p:txBody>
          <a:bodyPr>
            <a:noAutofit/>
          </a:bodyPr>
          <a:lstStyle/>
          <a:p>
            <a:r>
              <a:rPr lang="sv-SE" sz="2800" dirty="0"/>
              <a:t>Låt oss placera dem </a:t>
            </a:r>
            <a:r>
              <a:rPr lang="sv-SE" sz="2800" b="1" dirty="0"/>
              <a:t>jättenära</a:t>
            </a:r>
            <a:r>
              <a:rPr lang="sv-SE" sz="2800" dirty="0"/>
              <a:t> varandra!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Bara motsvarande 1/10 pixel isär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Nu då?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C454AE-C404-4198-9951-A85F4D78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471" y="1052181"/>
            <a:ext cx="4744112" cy="475363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1B6D6D9-C22D-4507-BED0-8FDAEA1AA2D7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21/24</a:t>
            </a:r>
          </a:p>
        </p:txBody>
      </p:sp>
    </p:spTree>
    <p:extLst>
      <p:ext uri="{BB962C8B-B14F-4D97-AF65-F5344CB8AC3E}">
        <p14:creationId xmlns:p14="http://schemas.microsoft.com/office/powerpoint/2010/main" val="890401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6BA499E3-65E7-4333-90F4-2D7A01ED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38" y="2300717"/>
            <a:ext cx="5349018" cy="2384749"/>
          </a:xfrm>
        </p:spPr>
        <p:txBody>
          <a:bodyPr>
            <a:noAutofit/>
          </a:bodyPr>
          <a:lstStyle/>
          <a:p>
            <a:r>
              <a:rPr lang="sv-SE" sz="2800" dirty="0"/>
              <a:t>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A1B2B3E-65B9-4E02-BD0D-B56E473C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88" y="401907"/>
            <a:ext cx="1597235" cy="1600429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372E52B9-564D-4E49-9256-1BC5462C3362}"/>
              </a:ext>
            </a:extLst>
          </p:cNvPr>
          <p:cNvSpPr txBox="1">
            <a:spLocks/>
          </p:cNvSpPr>
          <p:nvPr/>
        </p:nvSpPr>
        <p:spPr>
          <a:xfrm>
            <a:off x="1137438" y="2453117"/>
            <a:ext cx="5349018" cy="2384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Nej, inte ens nu följer de varandra runt i sina banor.</a:t>
            </a:r>
          </a:p>
          <a:p>
            <a:endParaRPr lang="sv-SE" sz="2800" dirty="0"/>
          </a:p>
          <a:p>
            <a:r>
              <a:rPr lang="sv-SE" sz="2800" dirty="0"/>
              <a:t>Låt oss simulera interaktivt istället för att se vad som händer!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4613C8-0FC9-4AE2-AC7F-A2EF8C09A2C1}"/>
              </a:ext>
            </a:extLst>
          </p:cNvPr>
          <p:cNvSpPr/>
          <p:nvPr/>
        </p:nvSpPr>
        <p:spPr>
          <a:xfrm>
            <a:off x="7016992" y="167613"/>
            <a:ext cx="14008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Förrförra körningen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24B4987-D80B-4D74-B8D6-0455A8278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88" y="2113888"/>
            <a:ext cx="4275457" cy="426688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E7FA2DD-0199-486C-A06D-5F3978F1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526" y="401907"/>
            <a:ext cx="1597235" cy="159084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C0E41945-FB08-4357-8618-BEDDD0249403}"/>
              </a:ext>
            </a:extLst>
          </p:cNvPr>
          <p:cNvSpPr/>
          <p:nvPr/>
        </p:nvSpPr>
        <p:spPr>
          <a:xfrm>
            <a:off x="8787159" y="167612"/>
            <a:ext cx="11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Förra körningen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70C7749-DC75-45C6-928B-83FEEC2167D0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22/24</a:t>
            </a:r>
          </a:p>
        </p:txBody>
      </p:sp>
    </p:spTree>
    <p:extLst>
      <p:ext uri="{BB962C8B-B14F-4D97-AF65-F5344CB8AC3E}">
        <p14:creationId xmlns:p14="http://schemas.microsoft.com/office/powerpoint/2010/main" val="452523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3884FA-218E-45D2-B1ED-F7C235D8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365" y="1581845"/>
            <a:ext cx="9787528" cy="46520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Hur </a:t>
            </a:r>
            <a:r>
              <a:rPr lang="sv-SE" dirty="0" err="1"/>
              <a:t>pyttelite</a:t>
            </a:r>
            <a:r>
              <a:rPr lang="sv-SE" dirty="0"/>
              <a:t> större än 1 talet än är så blir det snart stort om vi sätter igång att kvadrera det.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Om vi tänker oss att den </a:t>
            </a:r>
            <a:r>
              <a:rPr lang="sv-SE" b="1" dirty="0"/>
              <a:t>gröna bollen var den verkliga bollen</a:t>
            </a:r>
            <a:r>
              <a:rPr lang="sv-SE" dirty="0"/>
              <a:t>…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… och den </a:t>
            </a:r>
            <a:r>
              <a:rPr lang="sv-SE" b="1" dirty="0"/>
              <a:t>röda bollen var vår bästa uppskattning </a:t>
            </a:r>
            <a:r>
              <a:rPr lang="sv-SE" dirty="0"/>
              <a:t>av den gröna bollens läge.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Då ser vi att om felet i mätningen inte är </a:t>
            </a:r>
            <a:r>
              <a:rPr lang="sv-SE" b="1" dirty="0"/>
              <a:t>exakt</a:t>
            </a:r>
            <a:r>
              <a:rPr lang="sv-SE" dirty="0"/>
              <a:t> noll – så är det bara en tidsfråga innan vår förutsägelse är helt värdelös.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Som att förutse vädret i detalj ett år framåt i tiden.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EC5334-E27F-402B-B79B-0DF51CDD01F3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23/24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2E1D0C5-E264-4C27-932E-9DE021EA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v-SE" b="1" dirty="0"/>
              <a:t>Mer formellt</a:t>
            </a:r>
          </a:p>
        </p:txBody>
      </p:sp>
    </p:spTree>
    <p:extLst>
      <p:ext uri="{BB962C8B-B14F-4D97-AF65-F5344CB8AC3E}">
        <p14:creationId xmlns:p14="http://schemas.microsoft.com/office/powerpoint/2010/main" val="2316593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6EA087-12A8-44FA-A240-DED96EC79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89" y="116485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1" dirty="0"/>
              <a:t>Hur designar man då system som beter sig så här?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Man tämjer kaoset genom att reglera.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Med hjälp av kommunikation och feedback dämpar man och stimulerar dynamiken.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Då kan agenter kollektivt kontrollera systemet. Det är så </a:t>
            </a:r>
            <a:r>
              <a:rPr lang="sv-SE" dirty="0" err="1"/>
              <a:t>development</a:t>
            </a:r>
            <a:r>
              <a:rPr lang="sv-SE" dirty="0"/>
              <a:t> fungerar.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Det är den regleringen som evolutionen bygger via naturligt urval, men som vi människor har extremt svårt att använda.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Detta är som ni kanske förstår en designprincip med stor framtida potential!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9A83D85-2C23-447B-AA5E-65461C5B37B8}"/>
              </a:ext>
            </a:extLst>
          </p:cNvPr>
          <p:cNvSpPr txBox="1"/>
          <p:nvPr/>
        </p:nvSpPr>
        <p:spPr>
          <a:xfrm>
            <a:off x="100191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24/24</a:t>
            </a:r>
          </a:p>
        </p:txBody>
      </p:sp>
    </p:spTree>
    <p:extLst>
      <p:ext uri="{BB962C8B-B14F-4D97-AF65-F5344CB8AC3E}">
        <p14:creationId xmlns:p14="http://schemas.microsoft.com/office/powerpoint/2010/main" val="434105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0700A-4284-40B1-8DA6-C26BE17E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Summering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8E0FE1-B58C-48E3-9C26-41297EBC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/>
              <a:t>Självorganisation är organisation som uppstår via interaktion mellan komponenter som bara har lokala regler och lokal information.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Självorganisation finns överallt i naturen, både som adapterade system och som naturliga system som bara råkar bli självorganiserade.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har väldigt svårt att förstå orsak och verkan i självorganisation.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Simulering och liknande metoder hjälper oss med emergens och parallellism – men det hjälper inte mot kaos.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Kaos är en grundläggande källa till oförutsägbarhet som ingen realistisk nivå av kunskap om systemet hjälper oss emot.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kommer undan kaos endast genom att designa system på så sätt att variationer hela tiden dämpas snarare än förstärks.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29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4E7CB-567B-4B3A-80FA-29F9257A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Camazine</a:t>
            </a:r>
            <a:r>
              <a:rPr lang="sv-SE" dirty="0"/>
              <a:t> </a:t>
            </a:r>
            <a:r>
              <a:rPr lang="sv-SE" i="1" dirty="0"/>
              <a:t>et al.</a:t>
            </a:r>
            <a:r>
              <a:rPr lang="sv-SE" dirty="0"/>
              <a:t> (2003:7-27)</a:t>
            </a:r>
          </a:p>
          <a:p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dirty="0" err="1"/>
              <a:t>Camazine</a:t>
            </a:r>
            <a:r>
              <a:rPr lang="en-US" sz="1600" dirty="0"/>
              <a:t>, S., </a:t>
            </a:r>
            <a:r>
              <a:rPr lang="en-US" sz="1600" dirty="0" err="1"/>
              <a:t>Deneubourg</a:t>
            </a:r>
            <a:r>
              <a:rPr lang="en-US" sz="1600" dirty="0"/>
              <a:t>, J.-L., Franks, N. R., </a:t>
            </a:r>
            <a:r>
              <a:rPr lang="en-US" sz="1600" dirty="0" err="1"/>
              <a:t>Therulaz</a:t>
            </a:r>
            <a:r>
              <a:rPr lang="en-US" sz="1600" dirty="0"/>
              <a:t>, G., &amp; </a:t>
            </a:r>
            <a:r>
              <a:rPr lang="en-US" sz="1600" dirty="0" err="1"/>
              <a:t>Bonaneau</a:t>
            </a:r>
            <a:r>
              <a:rPr lang="en-US" sz="1600" dirty="0"/>
              <a:t>, E. (2003). </a:t>
            </a:r>
            <a:r>
              <a:rPr lang="en-US" sz="1600" i="1" dirty="0"/>
              <a:t>Self-organization in biological systems</a:t>
            </a:r>
            <a:r>
              <a:rPr lang="en-US" sz="1600" dirty="0"/>
              <a:t>. Princeton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428245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7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20DE62-A8DE-41E0-8D03-796DC309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sv-SE" b="1">
                <a:solidFill>
                  <a:srgbClr val="4B7098"/>
                </a:solidFill>
              </a:rPr>
              <a:t>Top-down</a:t>
            </a:r>
            <a:r>
              <a:rPr lang="sv-SE">
                <a:solidFill>
                  <a:srgbClr val="4B7098"/>
                </a:solidFill>
              </a:rPr>
              <a:t> och </a:t>
            </a:r>
            <a:r>
              <a:rPr lang="sv-SE" b="1">
                <a:solidFill>
                  <a:srgbClr val="4B7098"/>
                </a:solidFill>
              </a:rPr>
              <a:t>bottom-up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DF1B46-B0F8-4E6A-BC59-12C7B3E16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300" dirty="0" err="1">
                <a:solidFill>
                  <a:srgbClr val="4B7098"/>
                </a:solidFill>
              </a:rPr>
              <a:t>Simon’s</a:t>
            </a:r>
            <a:r>
              <a:rPr lang="sv-SE" sz="1300" dirty="0">
                <a:solidFill>
                  <a:srgbClr val="4B7098"/>
                </a:solidFill>
              </a:rPr>
              <a:t> </a:t>
            </a:r>
            <a:r>
              <a:rPr lang="sv-SE" sz="1300" dirty="0" err="1">
                <a:solidFill>
                  <a:srgbClr val="4B7098"/>
                </a:solidFill>
              </a:rPr>
              <a:t>Near-Decomposability</a:t>
            </a:r>
            <a:r>
              <a:rPr lang="sv-SE" sz="1300" dirty="0">
                <a:solidFill>
                  <a:srgbClr val="4B7098"/>
                </a:solidFill>
              </a:rPr>
              <a:t> osar av </a:t>
            </a:r>
            <a:r>
              <a:rPr lang="sv-SE" sz="1300" b="1" dirty="0">
                <a:solidFill>
                  <a:srgbClr val="4B7098"/>
                </a:solidFill>
              </a:rPr>
              <a:t>top-down</a:t>
            </a:r>
            <a:r>
              <a:rPr lang="sv-SE" sz="1300" dirty="0">
                <a:solidFill>
                  <a:srgbClr val="4B7098"/>
                </a:solidFill>
              </a:rPr>
              <a:t>.</a:t>
            </a:r>
          </a:p>
          <a:p>
            <a:pPr marL="0" indent="0">
              <a:buNone/>
            </a:pPr>
            <a:endParaRPr lang="sv-SE" sz="1300" b="1" dirty="0">
              <a:solidFill>
                <a:srgbClr val="4B7098"/>
              </a:solidFill>
            </a:endParaRPr>
          </a:p>
          <a:p>
            <a:pPr marL="0" indent="0">
              <a:buNone/>
            </a:pPr>
            <a:r>
              <a:rPr lang="sv-SE" sz="1300" b="1" dirty="0">
                <a:solidFill>
                  <a:srgbClr val="4B7098"/>
                </a:solidFill>
              </a:rPr>
              <a:t>Top-down</a:t>
            </a:r>
            <a:r>
              <a:rPr lang="sv-SE" sz="1300" dirty="0">
                <a:solidFill>
                  <a:srgbClr val="4B7098"/>
                </a:solidFill>
              </a:rPr>
              <a:t> betyder att vi tittar på ett problem ”uppifrån”.</a:t>
            </a:r>
          </a:p>
          <a:p>
            <a:pPr marL="0" indent="0">
              <a:buNone/>
            </a:pPr>
            <a:endParaRPr lang="sv-SE" sz="1300" dirty="0">
              <a:solidFill>
                <a:srgbClr val="4B7098"/>
              </a:solidFill>
            </a:endParaRPr>
          </a:p>
          <a:p>
            <a:pPr marL="0" indent="0">
              <a:buNone/>
            </a:pPr>
            <a:r>
              <a:rPr lang="sv-SE" sz="1300" dirty="0">
                <a:solidFill>
                  <a:srgbClr val="4B7098"/>
                </a:solidFill>
              </a:rPr>
              <a:t>Vi </a:t>
            </a:r>
            <a:r>
              <a:rPr lang="sv-SE" sz="1300" b="1" dirty="0">
                <a:solidFill>
                  <a:srgbClr val="4B7098"/>
                </a:solidFill>
              </a:rPr>
              <a:t>plockar isär </a:t>
            </a:r>
            <a:r>
              <a:rPr lang="sv-SE" sz="1300" dirty="0">
                <a:solidFill>
                  <a:srgbClr val="4B7098"/>
                </a:solidFill>
              </a:rPr>
              <a:t>det i delproblem – i nivå efter nivå. </a:t>
            </a:r>
          </a:p>
          <a:p>
            <a:pPr marL="0" indent="0">
              <a:buNone/>
            </a:pPr>
            <a:endParaRPr lang="sv-SE" sz="1300" dirty="0">
              <a:solidFill>
                <a:srgbClr val="4B7098"/>
              </a:solidFill>
            </a:endParaRPr>
          </a:p>
          <a:p>
            <a:pPr marL="0" indent="0">
              <a:buNone/>
            </a:pPr>
            <a:r>
              <a:rPr lang="sv-SE" sz="1300" dirty="0">
                <a:solidFill>
                  <a:srgbClr val="4B7098"/>
                </a:solidFill>
              </a:rPr>
              <a:t>Vi kan då </a:t>
            </a:r>
            <a:r>
              <a:rPr lang="sv-SE" sz="1300" b="1" dirty="0">
                <a:solidFill>
                  <a:srgbClr val="4B7098"/>
                </a:solidFill>
              </a:rPr>
              <a:t>lösa varje delproblem </a:t>
            </a:r>
            <a:r>
              <a:rPr lang="sv-SE" sz="1300" dirty="0">
                <a:solidFill>
                  <a:srgbClr val="4B7098"/>
                </a:solidFill>
              </a:rPr>
              <a:t>(nästan)</a:t>
            </a:r>
            <a:r>
              <a:rPr lang="sv-SE" sz="1300" b="1" dirty="0">
                <a:solidFill>
                  <a:srgbClr val="4B7098"/>
                </a:solidFill>
              </a:rPr>
              <a:t> för sig </a:t>
            </a:r>
            <a:r>
              <a:rPr lang="sv-SE" sz="1300" dirty="0">
                <a:solidFill>
                  <a:srgbClr val="4B7098"/>
                </a:solidFill>
              </a:rPr>
              <a:t>och sätta ihop systemet.</a:t>
            </a:r>
          </a:p>
          <a:p>
            <a:pPr marL="0" indent="0">
              <a:buNone/>
            </a:pPr>
            <a:endParaRPr lang="sv-SE" sz="1300" dirty="0">
              <a:solidFill>
                <a:srgbClr val="4B7098"/>
              </a:solidFill>
            </a:endParaRPr>
          </a:p>
          <a:p>
            <a:pPr marL="0" indent="0">
              <a:buNone/>
            </a:pPr>
            <a:r>
              <a:rPr lang="sv-SE" sz="1300" dirty="0">
                <a:solidFill>
                  <a:srgbClr val="4B7098"/>
                </a:solidFill>
              </a:rPr>
              <a:t>Till exempel, vi kan utöka lagringsutrymmet på datorn utan att förstå någonting om hur lagringsenheter fungerar. </a:t>
            </a:r>
          </a:p>
          <a:p>
            <a:pPr marL="0" indent="0">
              <a:buNone/>
            </a:pPr>
            <a:endParaRPr lang="sv-SE" sz="1300" dirty="0">
              <a:solidFill>
                <a:srgbClr val="4B7098"/>
              </a:solidFill>
            </a:endParaRPr>
          </a:p>
          <a:p>
            <a:pPr marL="0" indent="0">
              <a:buNone/>
            </a:pPr>
            <a:r>
              <a:rPr lang="sv-SE" sz="1300" dirty="0">
                <a:solidFill>
                  <a:srgbClr val="4B7098"/>
                </a:solidFill>
              </a:rPr>
              <a:t>Vi behöver bara hantera </a:t>
            </a:r>
            <a:r>
              <a:rPr lang="sv-SE" sz="1300" b="1" dirty="0">
                <a:solidFill>
                  <a:srgbClr val="4B7098"/>
                </a:solidFill>
              </a:rPr>
              <a:t>interfaces</a:t>
            </a:r>
            <a:r>
              <a:rPr lang="sv-SE" sz="1300" dirty="0">
                <a:solidFill>
                  <a:srgbClr val="4B7098"/>
                </a:solidFill>
              </a:rPr>
              <a:t> mellan modulerna i hierarkin: protokoll, befattningar, verksamhetsbeskrivningar, etc.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4B7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4F22DC-2C82-4406-A7EC-ABC2E1655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8" r="24022" b="-3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F362103-9C6E-4911-B9D1-2A74A4888DDE}"/>
              </a:ext>
            </a:extLst>
          </p:cNvPr>
          <p:cNvSpPr txBox="1"/>
          <p:nvPr/>
        </p:nvSpPr>
        <p:spPr>
          <a:xfrm>
            <a:off x="233680" y="22803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1/24</a:t>
            </a:r>
          </a:p>
        </p:txBody>
      </p:sp>
    </p:spTree>
    <p:extLst>
      <p:ext uri="{BB962C8B-B14F-4D97-AF65-F5344CB8AC3E}">
        <p14:creationId xmlns:p14="http://schemas.microsoft.com/office/powerpoint/2010/main" val="340906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958223A-37F5-4D30-8F96-3FFD24645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" r="-4" b="-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94075BB-DA79-4315-8746-3350F51FC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9" r="3" b="2406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9155DD6-694C-4CF5-B026-17E1FEA10E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938" b="-3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38ED5C-EB87-402B-857E-E2C13543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sv-SE" sz="3400" b="1"/>
              <a:t>Bottom-up och självorganisation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04ED96-F202-4729-9B81-04858889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Organisation förutsätter dock inte att det finns en central och övergripande process.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666C13-5C5D-44E7-87DE-55E0EDD274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42" r="-3" b="22816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6DCBFF9-F6F2-4B5B-B82B-C6A6A2AC57BE}"/>
              </a:ext>
            </a:extLst>
          </p:cNvPr>
          <p:cNvSpPr/>
          <p:nvPr/>
        </p:nvSpPr>
        <p:spPr>
          <a:xfrm>
            <a:off x="438911" y="3494253"/>
            <a:ext cx="497043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”</a:t>
            </a:r>
            <a:r>
              <a:rPr lang="sv-SE" b="1" dirty="0"/>
              <a:t>Self-</a:t>
            </a:r>
            <a:r>
              <a:rPr lang="sv-SE" b="1" dirty="0" err="1"/>
              <a:t>organization</a:t>
            </a:r>
            <a:r>
              <a:rPr lang="sv-SE" dirty="0"/>
              <a:t> is a process in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b="1" dirty="0" err="1"/>
              <a:t>pattern</a:t>
            </a:r>
            <a:r>
              <a:rPr lang="sv-SE" dirty="0"/>
              <a:t> at the global </a:t>
            </a:r>
            <a:r>
              <a:rPr lang="sv-SE" dirty="0" err="1"/>
              <a:t>level</a:t>
            </a:r>
            <a:r>
              <a:rPr lang="sv-SE" dirty="0"/>
              <a:t> of a system </a:t>
            </a:r>
            <a:r>
              <a:rPr lang="sv-SE" b="1" dirty="0" err="1"/>
              <a:t>emerges</a:t>
            </a:r>
            <a:r>
              <a:rPr lang="sv-SE" dirty="0"/>
              <a:t> </a:t>
            </a:r>
            <a:r>
              <a:rPr lang="sv-SE" dirty="0" err="1"/>
              <a:t>solely</a:t>
            </a:r>
            <a:r>
              <a:rPr lang="sv-SE" dirty="0"/>
              <a:t> from </a:t>
            </a:r>
            <a:r>
              <a:rPr lang="sv-SE" dirty="0" err="1"/>
              <a:t>numerous</a:t>
            </a:r>
            <a:r>
              <a:rPr lang="sv-SE" dirty="0"/>
              <a:t> </a:t>
            </a:r>
            <a:r>
              <a:rPr lang="sv-SE" b="1" dirty="0" err="1"/>
              <a:t>interactions</a:t>
            </a:r>
            <a:r>
              <a:rPr lang="sv-SE" dirty="0"/>
              <a:t> </a:t>
            </a:r>
            <a:r>
              <a:rPr lang="sv-SE" dirty="0" err="1"/>
              <a:t>among</a:t>
            </a:r>
            <a:r>
              <a:rPr lang="sv-SE" dirty="0"/>
              <a:t> the </a:t>
            </a:r>
            <a:r>
              <a:rPr lang="sv-SE" dirty="0" err="1"/>
              <a:t>lower-level</a:t>
            </a:r>
            <a:r>
              <a:rPr lang="sv-SE" dirty="0"/>
              <a:t> </a:t>
            </a:r>
            <a:r>
              <a:rPr lang="sv-SE" b="1" dirty="0" err="1"/>
              <a:t>components</a:t>
            </a:r>
            <a:r>
              <a:rPr lang="sv-SE" dirty="0"/>
              <a:t> of the system. </a:t>
            </a:r>
            <a:r>
              <a:rPr lang="sv-SE" dirty="0" err="1"/>
              <a:t>Moreover</a:t>
            </a:r>
            <a:r>
              <a:rPr lang="sv-SE" dirty="0"/>
              <a:t>, the </a:t>
            </a:r>
            <a:r>
              <a:rPr lang="sv-SE" dirty="0" err="1"/>
              <a:t>rules</a:t>
            </a:r>
            <a:r>
              <a:rPr lang="sv-SE" dirty="0"/>
              <a:t> </a:t>
            </a:r>
            <a:r>
              <a:rPr lang="sv-SE" dirty="0" err="1"/>
              <a:t>specifying</a:t>
            </a:r>
            <a:r>
              <a:rPr lang="sv-SE" dirty="0"/>
              <a:t> </a:t>
            </a:r>
            <a:r>
              <a:rPr lang="sv-SE" dirty="0" err="1"/>
              <a:t>interactions</a:t>
            </a:r>
            <a:r>
              <a:rPr lang="sv-SE" dirty="0"/>
              <a:t> </a:t>
            </a:r>
            <a:r>
              <a:rPr lang="sv-SE" dirty="0" err="1"/>
              <a:t>among</a:t>
            </a:r>
            <a:r>
              <a:rPr lang="sv-SE" dirty="0"/>
              <a:t> the </a:t>
            </a:r>
            <a:r>
              <a:rPr lang="sv-SE" dirty="0" err="1"/>
              <a:t>system’s</a:t>
            </a:r>
            <a:r>
              <a:rPr lang="sv-SE" dirty="0"/>
              <a:t> </a:t>
            </a:r>
            <a:r>
              <a:rPr lang="sv-SE" dirty="0" err="1"/>
              <a:t>components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executed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b="1" dirty="0" err="1"/>
              <a:t>local</a:t>
            </a:r>
            <a:r>
              <a:rPr lang="sv-SE" b="1" dirty="0"/>
              <a:t> information</a:t>
            </a:r>
            <a:r>
              <a:rPr lang="sv-SE" dirty="0"/>
              <a:t>, </a:t>
            </a:r>
            <a:r>
              <a:rPr lang="sv-SE" dirty="0" err="1"/>
              <a:t>without</a:t>
            </a:r>
            <a:r>
              <a:rPr lang="sv-SE" dirty="0"/>
              <a:t> </a:t>
            </a:r>
            <a:r>
              <a:rPr lang="sv-SE" dirty="0" err="1"/>
              <a:t>reference</a:t>
            </a:r>
            <a:r>
              <a:rPr lang="sv-SE" dirty="0"/>
              <a:t> to the global </a:t>
            </a:r>
            <a:r>
              <a:rPr lang="sv-SE" dirty="0" err="1"/>
              <a:t>pattern</a:t>
            </a:r>
            <a:r>
              <a:rPr lang="sv-SE" dirty="0"/>
              <a:t>.”</a:t>
            </a:r>
          </a:p>
          <a:p>
            <a:pPr>
              <a:spcAft>
                <a:spcPts val="600"/>
              </a:spcAft>
            </a:pPr>
            <a:endParaRPr lang="sv-SE" dirty="0"/>
          </a:p>
          <a:p>
            <a:pPr>
              <a:spcAft>
                <a:spcPts val="600"/>
              </a:spcAft>
            </a:pPr>
            <a:r>
              <a:rPr lang="sv-SE" dirty="0" err="1"/>
              <a:t>Camazine</a:t>
            </a:r>
            <a:r>
              <a:rPr lang="sv-SE" dirty="0"/>
              <a:t> et al. (2003:8)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E748415-5902-42E2-9782-7A8C613A2C4E}"/>
              </a:ext>
            </a:extLst>
          </p:cNvPr>
          <p:cNvSpPr txBox="1"/>
          <p:nvPr/>
        </p:nvSpPr>
        <p:spPr>
          <a:xfrm>
            <a:off x="64008" y="65375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2/24</a:t>
            </a:r>
          </a:p>
        </p:txBody>
      </p:sp>
    </p:spTree>
    <p:extLst>
      <p:ext uri="{BB962C8B-B14F-4D97-AF65-F5344CB8AC3E}">
        <p14:creationId xmlns:p14="http://schemas.microsoft.com/office/powerpoint/2010/main" val="110306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958223A-37F5-4D30-8F96-3FFD24645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" r="-4" b="-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94075BB-DA79-4315-8746-3350F51FC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9" r="3" b="2406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9155DD6-694C-4CF5-B026-17E1FEA10E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938" b="-3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438ED5C-EB87-402B-857E-E2C13543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sv-SE" sz="3400" b="1" dirty="0"/>
              <a:t>En högre ordnings naturlagar?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04ED96-F202-4729-9B81-04858889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2000" dirty="0"/>
              <a:t>Det vi ser till vänster är typer av mönster som </a:t>
            </a:r>
            <a:r>
              <a:rPr lang="sv-SE" sz="2000" b="1" dirty="0"/>
              <a:t>hela tiden återkommer</a:t>
            </a:r>
            <a:r>
              <a:rPr lang="sv-SE" sz="2000" dirty="0"/>
              <a:t> i naturen</a:t>
            </a:r>
            <a:r>
              <a:rPr lang="sv-SE" sz="2000" b="1" dirty="0"/>
              <a:t>.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Vissa är adapterade, andra inte.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De som inte är adapterade </a:t>
            </a:r>
            <a:r>
              <a:rPr lang="sv-SE" sz="2000" dirty="0"/>
              <a:t>repeteras för att grundläggande egenskaper hos små saker hela tiden ger upphov till samma mönster i de stora saker som de blir delar av.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De som är adapterade</a:t>
            </a:r>
            <a:r>
              <a:rPr lang="sv-SE" sz="2000" dirty="0"/>
              <a:t> använder sig av sådana mönster, kombinerar och justerar dem genom att de små sakerna (organismer) adapteras för att interagera så att de alstrar specifika mönster tillsammans.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Självorganisation uttrycker naturens grundläggande regler på högre och högre nivåer</a:t>
            </a:r>
            <a:r>
              <a:rPr lang="sv-SE" sz="2000" dirty="0"/>
              <a:t>. Särskilt höga nivåer uppnås när energi finns i former som kan driva processerna men inte i former som förstör strukturerna som byggs upp. 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666C13-5C5D-44E7-87DE-55E0EDD274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42" r="-3" b="22816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38463BC-5DD6-4618-886F-9E3D9FDE5374}"/>
              </a:ext>
            </a:extLst>
          </p:cNvPr>
          <p:cNvSpPr txBox="1"/>
          <p:nvPr/>
        </p:nvSpPr>
        <p:spPr>
          <a:xfrm>
            <a:off x="233680" y="22803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3/24</a:t>
            </a:r>
          </a:p>
        </p:txBody>
      </p:sp>
    </p:spTree>
    <p:extLst>
      <p:ext uri="{BB962C8B-B14F-4D97-AF65-F5344CB8AC3E}">
        <p14:creationId xmlns:p14="http://schemas.microsoft.com/office/powerpoint/2010/main" val="160946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0BD122-EDA4-4BB7-BA2A-54C1D7F0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32" y="0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Hur ser självorganisation ut?</a:t>
            </a:r>
          </a:p>
        </p:txBody>
      </p:sp>
      <p:pic>
        <p:nvPicPr>
          <p:cNvPr id="6" name="Onlinemedia 5" title="Why Do Starlings Flock in Murmurations?">
            <a:hlinkClick r:id="" action="ppaction://media"/>
            <a:extLst>
              <a:ext uri="{FF2B5EF4-FFF2-40B4-BE49-F238E27FC236}">
                <a16:creationId xmlns:a16="http://schemas.microsoft.com/office/drawing/2014/main" id="{905AD07A-4366-429F-904A-8408D29B1C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8534" y="1852921"/>
            <a:ext cx="5334596" cy="301404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BCBAC65-5013-4641-8538-4B187E22E88C}"/>
              </a:ext>
            </a:extLst>
          </p:cNvPr>
          <p:cNvSpPr/>
          <p:nvPr/>
        </p:nvSpPr>
        <p:spPr>
          <a:xfrm>
            <a:off x="2503810" y="5446908"/>
            <a:ext cx="7044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Låt oss fundera lite på hur stararna kan ha </a:t>
            </a:r>
            <a:r>
              <a:rPr lang="sv-SE" dirty="0" err="1"/>
              <a:t>evolverat</a:t>
            </a:r>
            <a:r>
              <a:rPr lang="sv-SE" dirty="0"/>
              <a:t> för att fungera så här.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DA5A7B8-2228-4820-8522-9D59FCCCD3F3}"/>
              </a:ext>
            </a:extLst>
          </p:cNvPr>
          <p:cNvSpPr/>
          <p:nvPr/>
        </p:nvSpPr>
        <p:spPr>
          <a:xfrm>
            <a:off x="5453626" y="1226426"/>
            <a:ext cx="10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/>
              <a:t>Starar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8DEC907-A8DC-4443-AAB2-F9FF39CCA4BF}"/>
              </a:ext>
            </a:extLst>
          </p:cNvPr>
          <p:cNvSpPr txBox="1"/>
          <p:nvPr/>
        </p:nvSpPr>
        <p:spPr>
          <a:xfrm>
            <a:off x="233680" y="22803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4/24</a:t>
            </a:r>
          </a:p>
        </p:txBody>
      </p:sp>
    </p:spTree>
    <p:extLst>
      <p:ext uri="{BB962C8B-B14F-4D97-AF65-F5344CB8AC3E}">
        <p14:creationId xmlns:p14="http://schemas.microsoft.com/office/powerpoint/2010/main" val="25741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AC07631-D62B-43DD-9558-6FC8FDC84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138" r="14099" b="-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A3861D-B781-48F1-BFBA-4A58B946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4" y="810488"/>
            <a:ext cx="5013913" cy="541020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</a:rPr>
              <a:t>Det en fördel för staren att vara med i flocken.</a:t>
            </a:r>
          </a:p>
          <a:p>
            <a:pPr marL="0" indent="0">
              <a:buNone/>
            </a:pP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</a:rPr>
              <a:t>Men, det är oviktigt </a:t>
            </a:r>
            <a:r>
              <a:rPr lang="sv-SE" sz="1800" b="1" dirty="0">
                <a:solidFill>
                  <a:srgbClr val="000000"/>
                </a:solidFill>
              </a:rPr>
              <a:t>exakt vad flocken</a:t>
            </a:r>
            <a:r>
              <a:rPr lang="sv-SE" sz="1800" dirty="0">
                <a:solidFill>
                  <a:srgbClr val="000000"/>
                </a:solidFill>
              </a:rPr>
              <a:t> gör så länge den böljar runt och förvirrar.</a:t>
            </a:r>
          </a:p>
          <a:p>
            <a:pPr marL="0" indent="0">
              <a:buNone/>
            </a:pP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</a:rPr>
              <a:t>Flocken gör ingenting avancerat, den är som ett flygande fiskstim.</a:t>
            </a:r>
          </a:p>
          <a:p>
            <a:pPr marL="0" indent="0">
              <a:buNone/>
            </a:pP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</a:rPr>
              <a:t>Starens förmåga är en relativt enkel förlängning av en förmåga att undvika hinder som alla fåglar har och behöver.</a:t>
            </a:r>
          </a:p>
          <a:p>
            <a:pPr marL="0" indent="0">
              <a:buNone/>
            </a:pP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</a:rPr>
              <a:t>Flockar händer nästan automatiskt när de där hindren är andra fåglar – som fungerar exakt likadant.</a:t>
            </a:r>
          </a:p>
          <a:p>
            <a:pPr marL="0" indent="0">
              <a:buNone/>
            </a:pP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</a:rPr>
              <a:t>Det är alltså inte </a:t>
            </a:r>
            <a:r>
              <a:rPr lang="sv-SE" sz="1800" b="1" dirty="0">
                <a:solidFill>
                  <a:srgbClr val="000000"/>
                </a:solidFill>
              </a:rPr>
              <a:t>jättesvårt</a:t>
            </a:r>
            <a:r>
              <a:rPr lang="sv-SE" sz="1800" dirty="0">
                <a:solidFill>
                  <a:srgbClr val="000000"/>
                </a:solidFill>
              </a:rPr>
              <a:t> att föreställa sig hur flockar uppstår evolutionärt.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64777C3-49AD-4C17-89DC-655FDAFF780F}"/>
              </a:ext>
            </a:extLst>
          </p:cNvPr>
          <p:cNvSpPr txBox="1"/>
          <p:nvPr/>
        </p:nvSpPr>
        <p:spPr>
          <a:xfrm>
            <a:off x="233680" y="22803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5/24</a:t>
            </a:r>
          </a:p>
        </p:txBody>
      </p:sp>
    </p:spTree>
    <p:extLst>
      <p:ext uri="{BB962C8B-B14F-4D97-AF65-F5344CB8AC3E}">
        <p14:creationId xmlns:p14="http://schemas.microsoft.com/office/powerpoint/2010/main" val="324853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EBB9F3-9B20-4687-BA85-B6E427AF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/>
              <a:t>Det finns </a:t>
            </a:r>
            <a:r>
              <a:rPr lang="sv-SE" sz="4000" b="1" dirty="0"/>
              <a:t>betydligt</a:t>
            </a:r>
            <a:r>
              <a:rPr lang="sv-SE" sz="4000" dirty="0"/>
              <a:t> mer avancerade exempel</a:t>
            </a:r>
          </a:p>
        </p:txBody>
      </p:sp>
      <p:pic>
        <p:nvPicPr>
          <p:cNvPr id="5" name="Onlinemedia 4" title="Ant Colony Tunnel Timelapse">
            <a:hlinkClick r:id="" action="ppaction://media"/>
            <a:extLst>
              <a:ext uri="{FF2B5EF4-FFF2-40B4-BE49-F238E27FC236}">
                <a16:creationId xmlns:a16="http://schemas.microsoft.com/office/drawing/2014/main" id="{D7DF4F03-635F-408C-9DCC-45F32D8D88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6176" y="1690688"/>
            <a:ext cx="5594088" cy="316066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003866D-BBE4-4D1A-B855-83A8F7E5996E}"/>
              </a:ext>
            </a:extLst>
          </p:cNvPr>
          <p:cNvSpPr/>
          <p:nvPr/>
        </p:nvSpPr>
        <p:spPr>
          <a:xfrm>
            <a:off x="1297485" y="5012326"/>
            <a:ext cx="9471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Sociala insekter </a:t>
            </a:r>
            <a:r>
              <a:rPr lang="sv-SE" dirty="0"/>
              <a:t>saknar också ledare. De kommunicerar med taktila signaler, doftsignaler och via de förändringar de utför i omgivningen (</a:t>
            </a:r>
            <a:r>
              <a:rPr lang="sv-SE" b="1" dirty="0" err="1"/>
              <a:t>stigmergi</a:t>
            </a:r>
            <a:r>
              <a:rPr lang="sv-SE" dirty="0"/>
              <a:t>).</a:t>
            </a:r>
          </a:p>
          <a:p>
            <a:endParaRPr lang="sv-SE" dirty="0"/>
          </a:p>
          <a:p>
            <a:r>
              <a:rPr lang="sv-SE" dirty="0"/>
              <a:t>Detta är inte bara en enkel utsträckning av insekters vanliga egenskaper! Myror är helt specialiserade till livet inom det betydligt mer organiserade resultatet av sin samverkan.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3261F4D-C772-48F1-9D51-C14CD25CD7A4}"/>
              </a:ext>
            </a:extLst>
          </p:cNvPr>
          <p:cNvSpPr txBox="1"/>
          <p:nvPr/>
        </p:nvSpPr>
        <p:spPr>
          <a:xfrm>
            <a:off x="233680" y="22803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6/24</a:t>
            </a:r>
          </a:p>
        </p:txBody>
      </p:sp>
    </p:spTree>
    <p:extLst>
      <p:ext uri="{BB962C8B-B14F-4D97-AF65-F5344CB8AC3E}">
        <p14:creationId xmlns:p14="http://schemas.microsoft.com/office/powerpoint/2010/main" val="39547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1692</Words>
  <Application>Microsoft Office PowerPoint</Application>
  <PresentationFormat>Bredbild</PresentationFormat>
  <Paragraphs>233</Paragraphs>
  <Slides>28</Slides>
  <Notes>0</Notes>
  <HiddenSlides>0</HiddenSlides>
  <MMClips>2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Office-tema</vt:lpstr>
      <vt:lpstr>Självorganisation, komplexitet och emergens Självorganisation och kaos </vt:lpstr>
      <vt:lpstr>Föreläsningens lärandemål</vt:lpstr>
      <vt:lpstr>Litteratur</vt:lpstr>
      <vt:lpstr>Top-down och bottom-up</vt:lpstr>
      <vt:lpstr>Bottom-up och självorganisation</vt:lpstr>
      <vt:lpstr>En högre ordnings naturlagar?</vt:lpstr>
      <vt:lpstr>Hur ser självorganisation ut?</vt:lpstr>
      <vt:lpstr>PowerPoint-presentation</vt:lpstr>
      <vt:lpstr>Det finns betydligt mer avancerade exempel</vt:lpstr>
      <vt:lpstr>Myrkolonin var dessutom ett väldigt simpelt exempel</vt:lpstr>
      <vt:lpstr>PowerPoint-presentation</vt:lpstr>
      <vt:lpstr>PowerPoint-presentation</vt:lpstr>
      <vt:lpstr>PowerPoint-presentation</vt:lpstr>
      <vt:lpstr>Hur programmerar man en myra för att 10 000 sådana myror skall bygga en stack?</vt:lpstr>
      <vt:lpstr>Tre saker är särskilt svåra för oss att förstå:</vt:lpstr>
      <vt:lpstr>PowerPoint-presentation</vt:lpstr>
      <vt:lpstr>Men hur föreställer vi oss 10 000 myror som bygger en stack?</vt:lpstr>
      <vt:lpstr>Kaos</vt:lpstr>
      <vt:lpstr>Simulerat kaos</vt:lpstr>
      <vt:lpstr>Vi testar två bollar istället.   En röd och en grön – annars är de identiska.  Vi placerar dem bredvid varandra.  Vart tar de vägen?</vt:lpstr>
      <vt:lpstr>De far omkring runt ”stjärnorna” men synbart lite hur som helst.  De förblir inte i närheten av varandra.</vt:lpstr>
      <vt:lpstr>Låt oss placera dem ännu närmre varandra  Hur ser det ut nu då?</vt:lpstr>
      <vt:lpstr>PowerPoint-presentation</vt:lpstr>
      <vt:lpstr>Låt oss placera dem jättenära varandra!  Bara motsvarande 1/10 pixel isär  Nu då?</vt:lpstr>
      <vt:lpstr>.</vt:lpstr>
      <vt:lpstr>Mer formellt</vt:lpstr>
      <vt:lpstr>PowerPoint-presentation</vt:lpstr>
      <vt:lpstr>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Självorganisation, komplexitet och emergens Självorganisation och kaos </dc:title>
  <dc:creator>Claes Andersson</dc:creator>
  <cp:lastModifiedBy>Claes Andersson</cp:lastModifiedBy>
  <cp:revision>6</cp:revision>
  <cp:lastPrinted>2021-01-28T09:45:42Z</cp:lastPrinted>
  <dcterms:created xsi:type="dcterms:W3CDTF">2021-01-28T03:51:38Z</dcterms:created>
  <dcterms:modified xsi:type="dcterms:W3CDTF">2021-01-28T10:42:01Z</dcterms:modified>
</cp:coreProperties>
</file>