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6" r:id="rId5"/>
    <p:sldId id="267" r:id="rId6"/>
    <p:sldId id="269" r:id="rId7"/>
    <p:sldId id="268" r:id="rId8"/>
    <p:sldId id="272" r:id="rId9"/>
    <p:sldId id="259" r:id="rId10"/>
    <p:sldId id="270" r:id="rId11"/>
    <p:sldId id="271" r:id="rId12"/>
    <p:sldId id="275" r:id="rId13"/>
    <p:sldId id="260" r:id="rId14"/>
    <p:sldId id="261" r:id="rId15"/>
    <p:sldId id="273" r:id="rId16"/>
    <p:sldId id="274" r:id="rId17"/>
    <p:sldId id="264" r:id="rId18"/>
  </p:sldIdLst>
  <p:sldSz cx="12192000" cy="6858000"/>
  <p:notesSz cx="6797675" cy="9982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800"/>
    <a:srgbClr val="96FF66"/>
    <a:srgbClr val="66FF32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CAC9C-9944-4AAB-A394-451BDE811138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8A533-6183-49EC-AD40-B7BBADAE49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79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8A533-6183-49EC-AD40-B7BBADAE491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118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ECDC7D-7FE3-482C-B750-028D1BFFB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11EFE4-B31C-4336-AB83-3D68C1270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5DEF3A-FB76-4C47-9C67-972BDF25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07C7-7F68-4111-B579-361223882487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EE5409-CACD-45A2-8E05-9A123C7F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72DE38-7C6A-4CB7-899D-E555A108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A882-467E-4AC0-B644-DE1EF0865B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666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449EA-EC1D-4206-B609-0D4C3BE0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0A79DFD-DBE6-42F0-839F-1EACBD9A1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4F8273-6ADB-4EA9-AED3-1880A4728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07C7-7F68-4111-B579-361223882487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F9A1BF-2FC6-416A-BCE1-48BA03D6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41459E-240A-41D6-ADED-013560F9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A882-467E-4AC0-B644-DE1EF0865B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534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8D37A73-E953-40A1-B149-660ED8A8D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38FC2C3-29E2-4E4A-8D94-9455A19FF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7B5222-5BCF-4DA6-9B05-10EF1277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07C7-7F68-4111-B579-361223882487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3F3594-6A3D-4399-BF97-33458450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8627C2-4E53-4BA1-AFC9-5CEDDBC5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A882-467E-4AC0-B644-DE1EF0865B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88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823417-962A-4589-A120-86F9E337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381A75-0A6F-4360-8B4E-9D44E7D48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9E4D3D-7428-4111-8655-844538C66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07C7-7F68-4111-B579-361223882487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5D9353-5D2D-49F6-9D05-1DD14593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464702-CCF1-443D-A70A-727B86AC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A882-467E-4AC0-B644-DE1EF0865B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458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4EC52A-D81C-4EF0-B751-CCA534CF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DD5960-CB6B-4797-AE82-0CAF26BA6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13378A-ABA0-4DE9-9349-E8864EBA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07C7-7F68-4111-B579-361223882487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9DCF6D-3F8A-47DF-8F1B-D8E4A2D3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4BC486-8CD8-459A-9EC5-3B7234EC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A882-467E-4AC0-B644-DE1EF0865B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599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EFCD43-2B97-47EF-B3E7-730A7EE8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BCC406-CDF2-467E-8377-A6A0870F4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57D3977-F637-4E96-8314-BDCA3E36C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597CB97-51CA-4C09-A0AB-0840D5AA4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07C7-7F68-4111-B579-361223882487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84711E-842D-4669-8E1B-2AC4BF75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4D9609E-DF2C-4F28-B86B-883AE9EB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A882-467E-4AC0-B644-DE1EF0865B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523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97070D-F9A4-4A9C-BD1C-83D7CD42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388819-DFF5-49B6-8FEC-2C7E686F6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0D87C48-E3A7-4280-B589-752A76871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00B73FD-10D6-4037-8451-548A26F93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FC35C4A-4E1E-4DBF-B1B5-D543D1F96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F147EB8-DD01-4234-AA4E-153D87B7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07C7-7F68-4111-B579-361223882487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FAED93D-46B3-49B1-A3E4-4B254F4D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CEA6A1D-2BF7-4432-846A-3592747A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A882-467E-4AC0-B644-DE1EF0865B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161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87CC86-D0CC-46AA-AE05-69FB151F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BD739B4-93CF-47EA-B99C-6AA7BABDA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07C7-7F68-4111-B579-361223882487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5ADAAFC-3334-43AE-BC36-8553A12C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9002AB3-059C-4250-AA0E-6B4C1D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A882-467E-4AC0-B644-DE1EF0865B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04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CC33680-3772-406E-8883-31E33515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07C7-7F68-4111-B579-361223882487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8BCD6FD-8C90-4714-BFB2-64E8C815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A2D5DC-B1EE-4753-B76A-AAD60869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A882-467E-4AC0-B644-DE1EF0865B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51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F61268-496A-4079-A45A-EB19F3344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F9AF8C-B06B-4404-AA0B-0FA5925C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AF6AF4-B27F-40EC-B2AD-B1140AE26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D830EFE-05B4-40D8-AC78-DC179DA6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07C7-7F68-4111-B579-361223882487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4E23BDD-ECBD-4960-9C73-6D926E95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A2B0D82-DD51-49AF-BA05-794AE414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A882-467E-4AC0-B644-DE1EF0865B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901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C30A70-C79C-4C88-A019-0E57A59F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5432BD4-DB32-48BE-84FE-11F363EFD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6434EB-91F2-4EFA-8B15-F6484E3A1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F730C6E-72BE-42D3-9359-7222E12F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07C7-7F68-4111-B579-361223882487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38BA88-8507-460D-AEC8-C68E836A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7622812-688A-47AB-BBE9-A097115C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A882-467E-4AC0-B644-DE1EF0865B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54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93CFAF5-28FD-45B9-8979-D8FDAD52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3A4B663-B96F-4C61-8B56-51FE77806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6A77DD-DFA4-43FE-9C52-0F8928CB5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407C7-7F68-4111-B579-361223882487}" type="datetimeFigureOut">
              <a:rPr lang="sv-SE" smtClean="0"/>
              <a:t>2021-01-28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2DAAF0-B537-4F31-816C-B8EDA756D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43C84E-38F8-4138-A4FD-7856B18AD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A882-467E-4AC0-B644-DE1EF0865B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0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laeand@chalmers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2D352-94D2-4FBC-83D0-671C8DC6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409"/>
            <a:ext cx="9144000" cy="2478553"/>
          </a:xfrm>
        </p:spPr>
        <p:txBody>
          <a:bodyPr>
            <a:normAutofit fontScale="90000"/>
          </a:bodyPr>
          <a:lstStyle/>
          <a:p>
            <a:r>
              <a:rPr lang="sv-SE" sz="4000" u="sng" dirty="0"/>
              <a:t>Självorganisation, komplexitet och </a:t>
            </a:r>
            <a:r>
              <a:rPr lang="sv-SE" sz="4000" u="sng" dirty="0" err="1"/>
              <a:t>emergens</a:t>
            </a:r>
            <a:br>
              <a:rPr lang="sv-SE" dirty="0"/>
            </a:br>
            <a:r>
              <a:rPr lang="sv-SE" dirty="0"/>
              <a:t>Komplexitet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C6EE1E-6BA2-4459-B434-416F9315D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0987"/>
          </a:xfrm>
        </p:spPr>
        <p:txBody>
          <a:bodyPr>
            <a:normAutofit fontScale="62500" lnSpcReduction="20000"/>
          </a:bodyPr>
          <a:lstStyle/>
          <a:p>
            <a:r>
              <a:rPr lang="sv-SE" sz="3100" u="sng" dirty="0"/>
              <a:t>Torsdag 28/1 </a:t>
            </a:r>
            <a:r>
              <a:rPr lang="sv-SE" sz="3100" b="1" u="sng" dirty="0"/>
              <a:t>14:15-15:00</a:t>
            </a:r>
          </a:p>
          <a:p>
            <a:endParaRPr lang="sv-SE" sz="3100" b="1" dirty="0"/>
          </a:p>
          <a:p>
            <a:r>
              <a:rPr lang="sv-SE" sz="3100" b="1" dirty="0"/>
              <a:t>SEE075</a:t>
            </a:r>
            <a:r>
              <a:rPr lang="sv-SE" sz="3100" dirty="0"/>
              <a:t> – Evolution och självorganisation i biologiska system, 5 </a:t>
            </a:r>
            <a:r>
              <a:rPr lang="sv-SE" sz="3100" dirty="0" err="1"/>
              <a:t>hp</a:t>
            </a:r>
            <a:endParaRPr lang="sv-SE" sz="3100" dirty="0"/>
          </a:p>
          <a:p>
            <a:r>
              <a:rPr lang="sv-SE" sz="3100" dirty="0"/>
              <a:t>LP3, 2021 – Globala System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Claes Andersson, Fysisk Resursteori, Chalmers tekniska högskola, </a:t>
            </a:r>
            <a:r>
              <a:rPr lang="sv-SE" dirty="0">
                <a:hlinkClick r:id="rId2"/>
              </a:rPr>
              <a:t>claeand@chalmers.se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35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>
            <a:extLst>
              <a:ext uri="{FF2B5EF4-FFF2-40B4-BE49-F238E27FC236}">
                <a16:creationId xmlns:a16="http://schemas.microsoft.com/office/drawing/2014/main" id="{D8ABF69F-E1CD-4DDA-A84D-6DBC6E17A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31127">
            <a:off x="6253457" y="1627985"/>
            <a:ext cx="539664" cy="7610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6830" y="2213840"/>
            <a:ext cx="2927310" cy="3366716"/>
            <a:chOff x="3532822" y="2218690"/>
            <a:chExt cx="2273300" cy="2614535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315142" y="2319020"/>
              <a:ext cx="662305" cy="2249170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headEnd type="oval"/>
              <a:tailEnd type="arrow" w="lg" len="lg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>
            <a:xfrm flipV="1">
              <a:off x="4317047" y="2218690"/>
              <a:ext cx="0" cy="2347595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oval"/>
              <a:tailEnd type="arrow" w="lg" len="lg"/>
            </a:ln>
            <a:effectLst/>
          </p:spPr>
        </p:cxnSp>
        <p:sp>
          <p:nvSpPr>
            <p:cNvPr id="7" name="Text Box 3"/>
            <p:cNvSpPr txBox="1"/>
            <p:nvPr/>
          </p:nvSpPr>
          <p:spPr>
            <a:xfrm>
              <a:off x="4089082" y="4561445"/>
              <a:ext cx="585470" cy="2717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sv-SE" sz="1100" kern="0" dirty="0">
                  <a:solidFill>
                    <a:sysClr val="windowText" lastClr="000000"/>
                  </a:solidFill>
                  <a:latin typeface="Times New Roman"/>
                  <a:ea typeface="Calibri"/>
                </a:rPr>
                <a:t>Enkelt</a:t>
              </a:r>
              <a:endParaRPr lang="sv-SE" sz="1200" kern="0" dirty="0">
                <a:solidFill>
                  <a:sysClr val="windowText" lastClr="00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452937" y="2319020"/>
              <a:ext cx="382905" cy="42545"/>
            </a:xfrm>
            <a:prstGeom prst="straightConnector1">
              <a:avLst/>
            </a:prstGeom>
            <a:noFill/>
            <a:ln w="60325" cap="flat" cmpd="tri" algn="ctr">
              <a:solidFill>
                <a:sysClr val="windowText" lastClr="000000"/>
              </a:solidFill>
              <a:prstDash val="solid"/>
              <a:tailEnd type="stealth" w="sm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 flipH="1">
              <a:off x="4611052" y="2447290"/>
              <a:ext cx="457835" cy="62865"/>
            </a:xfrm>
            <a:prstGeom prst="line">
              <a:avLst/>
            </a:prstGeom>
            <a:noFill/>
            <a:ln w="6350" cap="flat" cmpd="sng" algn="ctr">
              <a:solidFill>
                <a:srgbClr val="1F497D">
                  <a:lumMod val="50000"/>
                </a:srgbClr>
              </a:solidFill>
              <a:prstDash val="solid"/>
              <a:headEnd type="none" w="lg" len="lg"/>
              <a:tailEnd type="oval" w="sm" len="sm"/>
            </a:ln>
            <a:effectLst/>
          </p:spPr>
        </p:cxnSp>
        <p:sp>
          <p:nvSpPr>
            <p:cNvPr id="10" name="Text Box 3"/>
            <p:cNvSpPr txBox="1"/>
            <p:nvPr/>
          </p:nvSpPr>
          <p:spPr>
            <a:xfrm>
              <a:off x="5068887" y="2319020"/>
              <a:ext cx="737235" cy="25717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sv-SE" sz="1000" kern="0" dirty="0">
                  <a:solidFill>
                    <a:sysClr val="windowText" lastClr="000000"/>
                  </a:solidFill>
                  <a:latin typeface="Arial"/>
                  <a:ea typeface="Calibri"/>
                </a:rPr>
                <a:t>Ekosystem</a:t>
              </a:r>
              <a:endParaRPr lang="sv-SE" sz="1600" kern="0" dirty="0">
                <a:solidFill>
                  <a:sysClr val="windowText" lastClr="00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4746942" y="2675890"/>
              <a:ext cx="280670" cy="252095"/>
            </a:xfrm>
            <a:prstGeom prst="line">
              <a:avLst/>
            </a:prstGeom>
            <a:noFill/>
            <a:ln w="6350" cap="flat" cmpd="sng" algn="ctr">
              <a:solidFill>
                <a:srgbClr val="1F497D">
                  <a:lumMod val="50000"/>
                </a:srgbClr>
              </a:solidFill>
              <a:prstDash val="solid"/>
              <a:headEnd type="none" w="lg" len="lg"/>
              <a:tailEnd type="oval" w="sm" len="sm"/>
            </a:ln>
            <a:effectLst/>
          </p:spPr>
        </p:cxnSp>
        <p:sp>
          <p:nvSpPr>
            <p:cNvPr id="12" name="Text Box 3"/>
            <p:cNvSpPr txBox="1"/>
            <p:nvPr/>
          </p:nvSpPr>
          <p:spPr>
            <a:xfrm>
              <a:off x="5027612" y="2800350"/>
              <a:ext cx="680720" cy="25717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sv-SE" sz="1000" kern="0" dirty="0">
                  <a:solidFill>
                    <a:sysClr val="windowText" lastClr="000000"/>
                  </a:solidFill>
                  <a:latin typeface="Arial"/>
                  <a:ea typeface="Calibri"/>
                </a:rPr>
                <a:t>Organismer</a:t>
              </a:r>
              <a:endParaRPr lang="sv-SE" sz="1600" kern="0" dirty="0">
                <a:solidFill>
                  <a:sysClr val="windowText" lastClr="00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4746942" y="2764790"/>
              <a:ext cx="262255" cy="593725"/>
            </a:xfrm>
            <a:prstGeom prst="line">
              <a:avLst/>
            </a:prstGeom>
            <a:noFill/>
            <a:ln w="6350" cap="flat" cmpd="sng" algn="ctr">
              <a:solidFill>
                <a:srgbClr val="1F497D">
                  <a:lumMod val="50000"/>
                </a:srgbClr>
              </a:solidFill>
              <a:prstDash val="solid"/>
              <a:headEnd type="none" w="lg" len="lg"/>
              <a:tailEnd type="oval" w="sm" len="sm"/>
            </a:ln>
            <a:effectLst/>
          </p:spPr>
        </p:cxnSp>
        <p:sp>
          <p:nvSpPr>
            <p:cNvPr id="14" name="Text Box 3"/>
            <p:cNvSpPr txBox="1"/>
            <p:nvPr/>
          </p:nvSpPr>
          <p:spPr>
            <a:xfrm>
              <a:off x="4956175" y="3315547"/>
              <a:ext cx="771525" cy="25717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sv-SE" sz="1000" kern="0" dirty="0">
                  <a:solidFill>
                    <a:sysClr val="windowText" lastClr="000000"/>
                  </a:solidFill>
                  <a:latin typeface="Arial"/>
                  <a:ea typeface="Calibri"/>
                </a:rPr>
                <a:t>Organisationer</a:t>
              </a:r>
              <a:endParaRPr lang="sv-SE" sz="1600" kern="0" dirty="0">
                <a:solidFill>
                  <a:sysClr val="windowText" lastClr="00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452937" y="2846070"/>
              <a:ext cx="108585" cy="499745"/>
            </a:xfrm>
            <a:prstGeom prst="line">
              <a:avLst/>
            </a:prstGeom>
            <a:noFill/>
            <a:ln w="6350" cap="flat" cmpd="sng" algn="ctr">
              <a:solidFill>
                <a:srgbClr val="1F497D">
                  <a:lumMod val="50000"/>
                </a:srgbClr>
              </a:solidFill>
              <a:prstDash val="solid"/>
              <a:headEnd type="oval" w="sm" len="sm"/>
              <a:tailEnd type="none" w="sm" len="sm"/>
            </a:ln>
            <a:effectLst/>
          </p:spPr>
        </p:cxnSp>
        <p:sp>
          <p:nvSpPr>
            <p:cNvPr id="16" name="Text Box 3"/>
            <p:cNvSpPr txBox="1"/>
            <p:nvPr/>
          </p:nvSpPr>
          <p:spPr>
            <a:xfrm>
              <a:off x="4034472" y="3345815"/>
              <a:ext cx="810895" cy="25717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sv-SE" sz="1000" kern="0" dirty="0">
                  <a:solidFill>
                    <a:sysClr val="windowText" lastClr="000000"/>
                  </a:solidFill>
                  <a:latin typeface="Arial"/>
                  <a:ea typeface="Calibri"/>
                </a:rPr>
                <a:t>Sociala insekter</a:t>
              </a:r>
              <a:endParaRPr lang="sv-SE" sz="1600" kern="0" dirty="0">
                <a:solidFill>
                  <a:sysClr val="windowText" lastClr="000000"/>
                </a:solidFill>
                <a:latin typeface="Times New Roman"/>
                <a:ea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sv-SE" sz="1600" kern="0" dirty="0">
                  <a:solidFill>
                    <a:sysClr val="windowText" lastClr="000000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561522" y="2544445"/>
              <a:ext cx="274320" cy="88265"/>
            </a:xfrm>
            <a:prstGeom prst="line">
              <a:avLst/>
            </a:prstGeom>
            <a:noFill/>
            <a:ln w="6350" cap="flat" cmpd="sng" algn="ctr">
              <a:solidFill>
                <a:srgbClr val="1F497D">
                  <a:lumMod val="50000"/>
                </a:srgbClr>
              </a:solidFill>
              <a:prstDash val="solid"/>
              <a:headEnd type="oval" w="sm" len="sm"/>
              <a:tailEnd type="none" w="sm" len="sm"/>
            </a:ln>
            <a:effectLst/>
          </p:spPr>
        </p:cxnSp>
        <p:sp>
          <p:nvSpPr>
            <p:cNvPr id="18" name="Text Box 3"/>
            <p:cNvSpPr txBox="1"/>
            <p:nvPr/>
          </p:nvSpPr>
          <p:spPr>
            <a:xfrm>
              <a:off x="4835842" y="2504440"/>
              <a:ext cx="940435" cy="25717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sv-SE" sz="1000" kern="0" dirty="0">
                  <a:solidFill>
                    <a:sysClr val="windowText" lastClr="000000"/>
                  </a:solidFill>
                  <a:latin typeface="Arial"/>
                  <a:ea typeface="Calibri"/>
                </a:rPr>
                <a:t>Samhället</a:t>
              </a:r>
              <a:endParaRPr lang="sv-SE" sz="1600" kern="0" dirty="0">
                <a:solidFill>
                  <a:sysClr val="windowText" lastClr="00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746942" y="2717165"/>
              <a:ext cx="254000" cy="467995"/>
            </a:xfrm>
            <a:prstGeom prst="line">
              <a:avLst/>
            </a:prstGeom>
            <a:noFill/>
            <a:ln w="6350" cap="flat" cmpd="sng" algn="ctr">
              <a:solidFill>
                <a:srgbClr val="1F497D">
                  <a:lumMod val="50000"/>
                </a:srgbClr>
              </a:solidFill>
              <a:prstDash val="solid"/>
              <a:headEnd type="oval" w="sm" len="sm"/>
              <a:tailEnd type="none" w="sm" len="sm"/>
            </a:ln>
            <a:effectLst/>
          </p:spPr>
        </p:cxnSp>
        <p:sp>
          <p:nvSpPr>
            <p:cNvPr id="20" name="Text Box 3"/>
            <p:cNvSpPr txBox="1"/>
            <p:nvPr/>
          </p:nvSpPr>
          <p:spPr>
            <a:xfrm>
              <a:off x="5000942" y="3057525"/>
              <a:ext cx="805180" cy="25717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sv-SE" sz="1000" kern="0" dirty="0">
                  <a:solidFill>
                    <a:sysClr val="windowText" lastClr="000000"/>
                  </a:solidFill>
                  <a:latin typeface="Arial"/>
                  <a:ea typeface="Calibri"/>
                </a:rPr>
                <a:t>Rymdfärjor</a:t>
              </a:r>
              <a:endParaRPr lang="sv-SE" sz="1600" kern="0" dirty="0">
                <a:solidFill>
                  <a:sysClr val="windowText" lastClr="00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4148772" y="2761615"/>
              <a:ext cx="233680" cy="42545"/>
            </a:xfrm>
            <a:prstGeom prst="line">
              <a:avLst/>
            </a:prstGeom>
            <a:noFill/>
            <a:ln w="6350" cap="flat" cmpd="sng" algn="ctr">
              <a:solidFill>
                <a:srgbClr val="1F497D">
                  <a:lumMod val="50000"/>
                </a:srgbClr>
              </a:solidFill>
              <a:prstDash val="solid"/>
              <a:headEnd type="oval" w="sm" len="sm"/>
              <a:tailEnd type="none" w="sm" len="sm"/>
            </a:ln>
            <a:effectLst/>
          </p:spPr>
        </p:cxnSp>
        <p:sp>
          <p:nvSpPr>
            <p:cNvPr id="22" name="Text Box 3"/>
            <p:cNvSpPr txBox="1"/>
            <p:nvPr/>
          </p:nvSpPr>
          <p:spPr>
            <a:xfrm>
              <a:off x="3700779" y="2700972"/>
              <a:ext cx="810895" cy="25717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sv-SE" sz="1000" kern="0" dirty="0">
                  <a:solidFill>
                    <a:sysClr val="windowText" lastClr="000000"/>
                  </a:solidFill>
                  <a:latin typeface="Arial"/>
                  <a:ea typeface="Calibri"/>
                </a:rPr>
                <a:t>Flockar</a:t>
              </a:r>
              <a:endParaRPr lang="sv-SE" sz="1600" kern="0" dirty="0">
                <a:solidFill>
                  <a:sysClr val="windowText" lastClr="00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096067" y="3011805"/>
              <a:ext cx="288925" cy="90805"/>
            </a:xfrm>
            <a:prstGeom prst="line">
              <a:avLst/>
            </a:prstGeom>
            <a:noFill/>
            <a:ln w="6350" cap="flat" cmpd="sng" algn="ctr">
              <a:solidFill>
                <a:srgbClr val="1F497D">
                  <a:lumMod val="50000"/>
                </a:srgbClr>
              </a:solidFill>
              <a:prstDash val="solid"/>
              <a:headEnd type="none" w="lg" len="lg"/>
              <a:tailEnd type="oval" w="sm" len="sm"/>
            </a:ln>
            <a:effectLst/>
          </p:spPr>
        </p:cxnSp>
        <p:sp>
          <p:nvSpPr>
            <p:cNvPr id="24" name="Text Box 3"/>
            <p:cNvSpPr txBox="1"/>
            <p:nvPr/>
          </p:nvSpPr>
          <p:spPr>
            <a:xfrm>
              <a:off x="3744043" y="3027681"/>
              <a:ext cx="471805" cy="25717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sv-SE" sz="1000" kern="0" dirty="0">
                  <a:solidFill>
                    <a:sysClr val="windowText" lastClr="000000"/>
                  </a:solidFill>
                  <a:latin typeface="Arial"/>
                  <a:ea typeface="Calibri"/>
                </a:rPr>
                <a:t>Trafik</a:t>
              </a:r>
              <a:endParaRPr lang="sv-SE" sz="1600" kern="0" dirty="0">
                <a:solidFill>
                  <a:sysClr val="windowText" lastClr="000000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 flipV="1">
              <a:off x="4106227" y="2487930"/>
              <a:ext cx="275590" cy="22225"/>
            </a:xfrm>
            <a:prstGeom prst="line">
              <a:avLst/>
            </a:prstGeom>
            <a:noFill/>
            <a:ln w="6350" cap="flat" cmpd="sng" algn="ctr">
              <a:solidFill>
                <a:srgbClr val="1F497D">
                  <a:lumMod val="50000"/>
                </a:srgbClr>
              </a:solidFill>
              <a:prstDash val="solid"/>
              <a:headEnd type="oval" w="sm" len="sm"/>
              <a:tailEnd type="none" w="sm" len="sm"/>
            </a:ln>
            <a:effectLst/>
          </p:spPr>
        </p:cxnSp>
        <p:sp>
          <p:nvSpPr>
            <p:cNvPr id="26" name="Text Box 3"/>
            <p:cNvSpPr txBox="1"/>
            <p:nvPr/>
          </p:nvSpPr>
          <p:spPr>
            <a:xfrm>
              <a:off x="3532822" y="2360295"/>
              <a:ext cx="573405" cy="25590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sv-SE" sz="1000" kern="0" dirty="0">
                  <a:solidFill>
                    <a:sysClr val="windowText" lastClr="000000"/>
                  </a:solidFill>
                  <a:latin typeface="Arial"/>
                  <a:ea typeface="Calibri"/>
                </a:rPr>
                <a:t>Väder</a:t>
              </a:r>
              <a:endParaRPr lang="sv-SE" sz="1600" kern="0" dirty="0">
                <a:solidFill>
                  <a:sysClr val="windowText" lastClr="000000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789578" y="731722"/>
            <a:ext cx="6870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/>
              <a:t>Låt oss separera äpplena från päronen...</a:t>
            </a:r>
            <a:endParaRPr lang="sv-SE" sz="11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B8D3EE-407B-4597-B63C-7C86877AC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780" y="1680802"/>
            <a:ext cx="474873" cy="468441"/>
          </a:xfrm>
          <a:prstGeom prst="rect">
            <a:avLst/>
          </a:prstGeom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14B80F2F-FBD6-4D09-B1F3-90CDF825BC6D}"/>
              </a:ext>
            </a:extLst>
          </p:cNvPr>
          <p:cNvSpPr txBox="1"/>
          <p:nvPr/>
        </p:nvSpPr>
        <p:spPr>
          <a:xfrm>
            <a:off x="68437" y="134292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7/13</a:t>
            </a:r>
          </a:p>
        </p:txBody>
      </p:sp>
    </p:spTree>
    <p:extLst>
      <p:ext uri="{BB962C8B-B14F-4D97-AF65-F5344CB8AC3E}">
        <p14:creationId xmlns:p14="http://schemas.microsoft.com/office/powerpoint/2010/main" val="376683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ihandsfigur: Form 61">
            <a:extLst>
              <a:ext uri="{FF2B5EF4-FFF2-40B4-BE49-F238E27FC236}">
                <a16:creationId xmlns:a16="http://schemas.microsoft.com/office/drawing/2014/main" id="{D0489883-CBFC-4C19-A805-08EB0DF15062}"/>
              </a:ext>
            </a:extLst>
          </p:cNvPr>
          <p:cNvSpPr/>
          <p:nvPr/>
        </p:nvSpPr>
        <p:spPr>
          <a:xfrm>
            <a:off x="4806775" y="3414019"/>
            <a:ext cx="1053389" cy="1187393"/>
          </a:xfrm>
          <a:custGeom>
            <a:avLst/>
            <a:gdLst>
              <a:gd name="connsiteX0" fmla="*/ 88106 w 1028700"/>
              <a:gd name="connsiteY0" fmla="*/ 702469 h 828675"/>
              <a:gd name="connsiteX1" fmla="*/ 0 w 1028700"/>
              <a:gd name="connsiteY1" fmla="*/ 542925 h 828675"/>
              <a:gd name="connsiteX2" fmla="*/ 7144 w 1028700"/>
              <a:gd name="connsiteY2" fmla="*/ 309563 h 828675"/>
              <a:gd name="connsiteX3" fmla="*/ 128588 w 1028700"/>
              <a:gd name="connsiteY3" fmla="*/ 147638 h 828675"/>
              <a:gd name="connsiteX4" fmla="*/ 335756 w 1028700"/>
              <a:gd name="connsiteY4" fmla="*/ 38100 h 828675"/>
              <a:gd name="connsiteX5" fmla="*/ 528638 w 1028700"/>
              <a:gd name="connsiteY5" fmla="*/ 2381 h 828675"/>
              <a:gd name="connsiteX6" fmla="*/ 678656 w 1028700"/>
              <a:gd name="connsiteY6" fmla="*/ 0 h 828675"/>
              <a:gd name="connsiteX7" fmla="*/ 878681 w 1028700"/>
              <a:gd name="connsiteY7" fmla="*/ 90488 h 828675"/>
              <a:gd name="connsiteX8" fmla="*/ 1014413 w 1028700"/>
              <a:gd name="connsiteY8" fmla="*/ 264319 h 828675"/>
              <a:gd name="connsiteX9" fmla="*/ 1028700 w 1028700"/>
              <a:gd name="connsiteY9" fmla="*/ 483394 h 828675"/>
              <a:gd name="connsiteX10" fmla="*/ 962025 w 1028700"/>
              <a:gd name="connsiteY10" fmla="*/ 678656 h 828675"/>
              <a:gd name="connsiteX11" fmla="*/ 800100 w 1028700"/>
              <a:gd name="connsiteY11" fmla="*/ 771525 h 828675"/>
              <a:gd name="connsiteX12" fmla="*/ 569119 w 1028700"/>
              <a:gd name="connsiteY12" fmla="*/ 828675 h 828675"/>
              <a:gd name="connsiteX13" fmla="*/ 326231 w 1028700"/>
              <a:gd name="connsiteY13" fmla="*/ 826294 h 828675"/>
              <a:gd name="connsiteX14" fmla="*/ 171450 w 1028700"/>
              <a:gd name="connsiteY14" fmla="*/ 776288 h 828675"/>
              <a:gd name="connsiteX15" fmla="*/ 88106 w 1028700"/>
              <a:gd name="connsiteY15" fmla="*/ 702469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00" h="828675">
                <a:moveTo>
                  <a:pt x="88106" y="702469"/>
                </a:moveTo>
                <a:lnTo>
                  <a:pt x="0" y="542925"/>
                </a:lnTo>
                <a:lnTo>
                  <a:pt x="7144" y="309563"/>
                </a:lnTo>
                <a:lnTo>
                  <a:pt x="128588" y="147638"/>
                </a:lnTo>
                <a:lnTo>
                  <a:pt x="335756" y="38100"/>
                </a:lnTo>
                <a:lnTo>
                  <a:pt x="528638" y="2381"/>
                </a:lnTo>
                <a:lnTo>
                  <a:pt x="678656" y="0"/>
                </a:lnTo>
                <a:lnTo>
                  <a:pt x="878681" y="90488"/>
                </a:lnTo>
                <a:lnTo>
                  <a:pt x="1014413" y="264319"/>
                </a:lnTo>
                <a:lnTo>
                  <a:pt x="1028700" y="483394"/>
                </a:lnTo>
                <a:lnTo>
                  <a:pt x="962025" y="678656"/>
                </a:lnTo>
                <a:lnTo>
                  <a:pt x="800100" y="771525"/>
                </a:lnTo>
                <a:lnTo>
                  <a:pt x="569119" y="828675"/>
                </a:lnTo>
                <a:lnTo>
                  <a:pt x="326231" y="826294"/>
                </a:lnTo>
                <a:lnTo>
                  <a:pt x="171450" y="776288"/>
                </a:lnTo>
                <a:lnTo>
                  <a:pt x="88106" y="702469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Frihandsfigur: Form 59">
            <a:extLst>
              <a:ext uri="{FF2B5EF4-FFF2-40B4-BE49-F238E27FC236}">
                <a16:creationId xmlns:a16="http://schemas.microsoft.com/office/drawing/2014/main" id="{5D3A76B4-073E-44B5-811A-97498EA4ED48}"/>
              </a:ext>
            </a:extLst>
          </p:cNvPr>
          <p:cNvSpPr/>
          <p:nvPr/>
        </p:nvSpPr>
        <p:spPr>
          <a:xfrm>
            <a:off x="2904227" y="2360584"/>
            <a:ext cx="704547" cy="1033021"/>
          </a:xfrm>
          <a:custGeom>
            <a:avLst/>
            <a:gdLst>
              <a:gd name="connsiteX0" fmla="*/ 88106 w 1028700"/>
              <a:gd name="connsiteY0" fmla="*/ 702469 h 828675"/>
              <a:gd name="connsiteX1" fmla="*/ 0 w 1028700"/>
              <a:gd name="connsiteY1" fmla="*/ 542925 h 828675"/>
              <a:gd name="connsiteX2" fmla="*/ 7144 w 1028700"/>
              <a:gd name="connsiteY2" fmla="*/ 309563 h 828675"/>
              <a:gd name="connsiteX3" fmla="*/ 128588 w 1028700"/>
              <a:gd name="connsiteY3" fmla="*/ 147638 h 828675"/>
              <a:gd name="connsiteX4" fmla="*/ 335756 w 1028700"/>
              <a:gd name="connsiteY4" fmla="*/ 38100 h 828675"/>
              <a:gd name="connsiteX5" fmla="*/ 528638 w 1028700"/>
              <a:gd name="connsiteY5" fmla="*/ 2381 h 828675"/>
              <a:gd name="connsiteX6" fmla="*/ 678656 w 1028700"/>
              <a:gd name="connsiteY6" fmla="*/ 0 h 828675"/>
              <a:gd name="connsiteX7" fmla="*/ 878681 w 1028700"/>
              <a:gd name="connsiteY7" fmla="*/ 90488 h 828675"/>
              <a:gd name="connsiteX8" fmla="*/ 1014413 w 1028700"/>
              <a:gd name="connsiteY8" fmla="*/ 264319 h 828675"/>
              <a:gd name="connsiteX9" fmla="*/ 1028700 w 1028700"/>
              <a:gd name="connsiteY9" fmla="*/ 483394 h 828675"/>
              <a:gd name="connsiteX10" fmla="*/ 962025 w 1028700"/>
              <a:gd name="connsiteY10" fmla="*/ 678656 h 828675"/>
              <a:gd name="connsiteX11" fmla="*/ 800100 w 1028700"/>
              <a:gd name="connsiteY11" fmla="*/ 771525 h 828675"/>
              <a:gd name="connsiteX12" fmla="*/ 569119 w 1028700"/>
              <a:gd name="connsiteY12" fmla="*/ 828675 h 828675"/>
              <a:gd name="connsiteX13" fmla="*/ 326231 w 1028700"/>
              <a:gd name="connsiteY13" fmla="*/ 826294 h 828675"/>
              <a:gd name="connsiteX14" fmla="*/ 171450 w 1028700"/>
              <a:gd name="connsiteY14" fmla="*/ 776288 h 828675"/>
              <a:gd name="connsiteX15" fmla="*/ 88106 w 1028700"/>
              <a:gd name="connsiteY15" fmla="*/ 702469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00" h="828675">
                <a:moveTo>
                  <a:pt x="88106" y="702469"/>
                </a:moveTo>
                <a:lnTo>
                  <a:pt x="0" y="542925"/>
                </a:lnTo>
                <a:lnTo>
                  <a:pt x="7144" y="309563"/>
                </a:lnTo>
                <a:lnTo>
                  <a:pt x="128588" y="147638"/>
                </a:lnTo>
                <a:lnTo>
                  <a:pt x="335756" y="38100"/>
                </a:lnTo>
                <a:lnTo>
                  <a:pt x="528638" y="2381"/>
                </a:lnTo>
                <a:lnTo>
                  <a:pt x="678656" y="0"/>
                </a:lnTo>
                <a:lnTo>
                  <a:pt x="878681" y="90488"/>
                </a:lnTo>
                <a:lnTo>
                  <a:pt x="1014413" y="264319"/>
                </a:lnTo>
                <a:lnTo>
                  <a:pt x="1028700" y="483394"/>
                </a:lnTo>
                <a:lnTo>
                  <a:pt x="962025" y="678656"/>
                </a:lnTo>
                <a:lnTo>
                  <a:pt x="800100" y="771525"/>
                </a:lnTo>
                <a:lnTo>
                  <a:pt x="569119" y="828675"/>
                </a:lnTo>
                <a:lnTo>
                  <a:pt x="326231" y="826294"/>
                </a:lnTo>
                <a:lnTo>
                  <a:pt x="171450" y="776288"/>
                </a:lnTo>
                <a:lnTo>
                  <a:pt x="88106" y="702469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Frihandsfigur: Form 58">
            <a:extLst>
              <a:ext uri="{FF2B5EF4-FFF2-40B4-BE49-F238E27FC236}">
                <a16:creationId xmlns:a16="http://schemas.microsoft.com/office/drawing/2014/main" id="{69BA3939-F0A3-4598-8BC1-BA85FD16D915}"/>
              </a:ext>
            </a:extLst>
          </p:cNvPr>
          <p:cNvSpPr/>
          <p:nvPr/>
        </p:nvSpPr>
        <p:spPr>
          <a:xfrm>
            <a:off x="2901937" y="2132132"/>
            <a:ext cx="704547" cy="1033021"/>
          </a:xfrm>
          <a:custGeom>
            <a:avLst/>
            <a:gdLst>
              <a:gd name="connsiteX0" fmla="*/ 88106 w 1028700"/>
              <a:gd name="connsiteY0" fmla="*/ 702469 h 828675"/>
              <a:gd name="connsiteX1" fmla="*/ 0 w 1028700"/>
              <a:gd name="connsiteY1" fmla="*/ 542925 h 828675"/>
              <a:gd name="connsiteX2" fmla="*/ 7144 w 1028700"/>
              <a:gd name="connsiteY2" fmla="*/ 309563 h 828675"/>
              <a:gd name="connsiteX3" fmla="*/ 128588 w 1028700"/>
              <a:gd name="connsiteY3" fmla="*/ 147638 h 828675"/>
              <a:gd name="connsiteX4" fmla="*/ 335756 w 1028700"/>
              <a:gd name="connsiteY4" fmla="*/ 38100 h 828675"/>
              <a:gd name="connsiteX5" fmla="*/ 528638 w 1028700"/>
              <a:gd name="connsiteY5" fmla="*/ 2381 h 828675"/>
              <a:gd name="connsiteX6" fmla="*/ 678656 w 1028700"/>
              <a:gd name="connsiteY6" fmla="*/ 0 h 828675"/>
              <a:gd name="connsiteX7" fmla="*/ 878681 w 1028700"/>
              <a:gd name="connsiteY7" fmla="*/ 90488 h 828675"/>
              <a:gd name="connsiteX8" fmla="*/ 1014413 w 1028700"/>
              <a:gd name="connsiteY8" fmla="*/ 264319 h 828675"/>
              <a:gd name="connsiteX9" fmla="*/ 1028700 w 1028700"/>
              <a:gd name="connsiteY9" fmla="*/ 483394 h 828675"/>
              <a:gd name="connsiteX10" fmla="*/ 962025 w 1028700"/>
              <a:gd name="connsiteY10" fmla="*/ 678656 h 828675"/>
              <a:gd name="connsiteX11" fmla="*/ 800100 w 1028700"/>
              <a:gd name="connsiteY11" fmla="*/ 771525 h 828675"/>
              <a:gd name="connsiteX12" fmla="*/ 569119 w 1028700"/>
              <a:gd name="connsiteY12" fmla="*/ 828675 h 828675"/>
              <a:gd name="connsiteX13" fmla="*/ 326231 w 1028700"/>
              <a:gd name="connsiteY13" fmla="*/ 826294 h 828675"/>
              <a:gd name="connsiteX14" fmla="*/ 171450 w 1028700"/>
              <a:gd name="connsiteY14" fmla="*/ 776288 h 828675"/>
              <a:gd name="connsiteX15" fmla="*/ 88106 w 1028700"/>
              <a:gd name="connsiteY15" fmla="*/ 702469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00" h="828675">
                <a:moveTo>
                  <a:pt x="88106" y="702469"/>
                </a:moveTo>
                <a:lnTo>
                  <a:pt x="0" y="542925"/>
                </a:lnTo>
                <a:lnTo>
                  <a:pt x="7144" y="309563"/>
                </a:lnTo>
                <a:lnTo>
                  <a:pt x="128588" y="147638"/>
                </a:lnTo>
                <a:lnTo>
                  <a:pt x="335756" y="38100"/>
                </a:lnTo>
                <a:lnTo>
                  <a:pt x="528638" y="2381"/>
                </a:lnTo>
                <a:lnTo>
                  <a:pt x="678656" y="0"/>
                </a:lnTo>
                <a:lnTo>
                  <a:pt x="878681" y="90488"/>
                </a:lnTo>
                <a:lnTo>
                  <a:pt x="1014413" y="264319"/>
                </a:lnTo>
                <a:lnTo>
                  <a:pt x="1028700" y="483394"/>
                </a:lnTo>
                <a:lnTo>
                  <a:pt x="962025" y="678656"/>
                </a:lnTo>
                <a:lnTo>
                  <a:pt x="800100" y="771525"/>
                </a:lnTo>
                <a:lnTo>
                  <a:pt x="569119" y="828675"/>
                </a:lnTo>
                <a:lnTo>
                  <a:pt x="326231" y="826294"/>
                </a:lnTo>
                <a:lnTo>
                  <a:pt x="171450" y="776288"/>
                </a:lnTo>
                <a:lnTo>
                  <a:pt x="88106" y="70246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Frihandsfigur: Form 54">
            <a:extLst>
              <a:ext uri="{FF2B5EF4-FFF2-40B4-BE49-F238E27FC236}">
                <a16:creationId xmlns:a16="http://schemas.microsoft.com/office/drawing/2014/main" id="{68A78CFC-FA68-4ED4-8926-9CCEFB60DC54}"/>
              </a:ext>
            </a:extLst>
          </p:cNvPr>
          <p:cNvSpPr/>
          <p:nvPr/>
        </p:nvSpPr>
        <p:spPr>
          <a:xfrm>
            <a:off x="3693138" y="3456161"/>
            <a:ext cx="833591" cy="671504"/>
          </a:xfrm>
          <a:custGeom>
            <a:avLst/>
            <a:gdLst>
              <a:gd name="connsiteX0" fmla="*/ 88106 w 1028700"/>
              <a:gd name="connsiteY0" fmla="*/ 702469 h 828675"/>
              <a:gd name="connsiteX1" fmla="*/ 0 w 1028700"/>
              <a:gd name="connsiteY1" fmla="*/ 542925 h 828675"/>
              <a:gd name="connsiteX2" fmla="*/ 7144 w 1028700"/>
              <a:gd name="connsiteY2" fmla="*/ 309563 h 828675"/>
              <a:gd name="connsiteX3" fmla="*/ 128588 w 1028700"/>
              <a:gd name="connsiteY3" fmla="*/ 147638 h 828675"/>
              <a:gd name="connsiteX4" fmla="*/ 335756 w 1028700"/>
              <a:gd name="connsiteY4" fmla="*/ 38100 h 828675"/>
              <a:gd name="connsiteX5" fmla="*/ 528638 w 1028700"/>
              <a:gd name="connsiteY5" fmla="*/ 2381 h 828675"/>
              <a:gd name="connsiteX6" fmla="*/ 678656 w 1028700"/>
              <a:gd name="connsiteY6" fmla="*/ 0 h 828675"/>
              <a:gd name="connsiteX7" fmla="*/ 878681 w 1028700"/>
              <a:gd name="connsiteY7" fmla="*/ 90488 h 828675"/>
              <a:gd name="connsiteX8" fmla="*/ 1014413 w 1028700"/>
              <a:gd name="connsiteY8" fmla="*/ 264319 h 828675"/>
              <a:gd name="connsiteX9" fmla="*/ 1028700 w 1028700"/>
              <a:gd name="connsiteY9" fmla="*/ 483394 h 828675"/>
              <a:gd name="connsiteX10" fmla="*/ 962025 w 1028700"/>
              <a:gd name="connsiteY10" fmla="*/ 678656 h 828675"/>
              <a:gd name="connsiteX11" fmla="*/ 800100 w 1028700"/>
              <a:gd name="connsiteY11" fmla="*/ 771525 h 828675"/>
              <a:gd name="connsiteX12" fmla="*/ 569119 w 1028700"/>
              <a:gd name="connsiteY12" fmla="*/ 828675 h 828675"/>
              <a:gd name="connsiteX13" fmla="*/ 326231 w 1028700"/>
              <a:gd name="connsiteY13" fmla="*/ 826294 h 828675"/>
              <a:gd name="connsiteX14" fmla="*/ 171450 w 1028700"/>
              <a:gd name="connsiteY14" fmla="*/ 776288 h 828675"/>
              <a:gd name="connsiteX15" fmla="*/ 88106 w 1028700"/>
              <a:gd name="connsiteY15" fmla="*/ 702469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00" h="828675">
                <a:moveTo>
                  <a:pt x="88106" y="702469"/>
                </a:moveTo>
                <a:lnTo>
                  <a:pt x="0" y="542925"/>
                </a:lnTo>
                <a:lnTo>
                  <a:pt x="7144" y="309563"/>
                </a:lnTo>
                <a:lnTo>
                  <a:pt x="128588" y="147638"/>
                </a:lnTo>
                <a:lnTo>
                  <a:pt x="335756" y="38100"/>
                </a:lnTo>
                <a:lnTo>
                  <a:pt x="528638" y="2381"/>
                </a:lnTo>
                <a:lnTo>
                  <a:pt x="678656" y="0"/>
                </a:lnTo>
                <a:lnTo>
                  <a:pt x="878681" y="90488"/>
                </a:lnTo>
                <a:lnTo>
                  <a:pt x="1014413" y="264319"/>
                </a:lnTo>
                <a:lnTo>
                  <a:pt x="1028700" y="483394"/>
                </a:lnTo>
                <a:lnTo>
                  <a:pt x="962025" y="678656"/>
                </a:lnTo>
                <a:lnTo>
                  <a:pt x="800100" y="771525"/>
                </a:lnTo>
                <a:lnTo>
                  <a:pt x="569119" y="828675"/>
                </a:lnTo>
                <a:lnTo>
                  <a:pt x="326231" y="826294"/>
                </a:lnTo>
                <a:lnTo>
                  <a:pt x="171450" y="776288"/>
                </a:lnTo>
                <a:lnTo>
                  <a:pt x="88106" y="70246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Frihandsfigur: Form 56">
            <a:extLst>
              <a:ext uri="{FF2B5EF4-FFF2-40B4-BE49-F238E27FC236}">
                <a16:creationId xmlns:a16="http://schemas.microsoft.com/office/drawing/2014/main" id="{410E2B91-8646-445D-BD0F-4DC57F29F330}"/>
              </a:ext>
            </a:extLst>
          </p:cNvPr>
          <p:cNvSpPr/>
          <p:nvPr/>
        </p:nvSpPr>
        <p:spPr>
          <a:xfrm>
            <a:off x="4313735" y="2110602"/>
            <a:ext cx="1115301" cy="736410"/>
          </a:xfrm>
          <a:custGeom>
            <a:avLst/>
            <a:gdLst>
              <a:gd name="connsiteX0" fmla="*/ 88106 w 1028700"/>
              <a:gd name="connsiteY0" fmla="*/ 702469 h 828675"/>
              <a:gd name="connsiteX1" fmla="*/ 0 w 1028700"/>
              <a:gd name="connsiteY1" fmla="*/ 542925 h 828675"/>
              <a:gd name="connsiteX2" fmla="*/ 7144 w 1028700"/>
              <a:gd name="connsiteY2" fmla="*/ 309563 h 828675"/>
              <a:gd name="connsiteX3" fmla="*/ 128588 w 1028700"/>
              <a:gd name="connsiteY3" fmla="*/ 147638 h 828675"/>
              <a:gd name="connsiteX4" fmla="*/ 335756 w 1028700"/>
              <a:gd name="connsiteY4" fmla="*/ 38100 h 828675"/>
              <a:gd name="connsiteX5" fmla="*/ 528638 w 1028700"/>
              <a:gd name="connsiteY5" fmla="*/ 2381 h 828675"/>
              <a:gd name="connsiteX6" fmla="*/ 678656 w 1028700"/>
              <a:gd name="connsiteY6" fmla="*/ 0 h 828675"/>
              <a:gd name="connsiteX7" fmla="*/ 878681 w 1028700"/>
              <a:gd name="connsiteY7" fmla="*/ 90488 h 828675"/>
              <a:gd name="connsiteX8" fmla="*/ 1014413 w 1028700"/>
              <a:gd name="connsiteY8" fmla="*/ 264319 h 828675"/>
              <a:gd name="connsiteX9" fmla="*/ 1028700 w 1028700"/>
              <a:gd name="connsiteY9" fmla="*/ 483394 h 828675"/>
              <a:gd name="connsiteX10" fmla="*/ 962025 w 1028700"/>
              <a:gd name="connsiteY10" fmla="*/ 678656 h 828675"/>
              <a:gd name="connsiteX11" fmla="*/ 800100 w 1028700"/>
              <a:gd name="connsiteY11" fmla="*/ 771525 h 828675"/>
              <a:gd name="connsiteX12" fmla="*/ 569119 w 1028700"/>
              <a:gd name="connsiteY12" fmla="*/ 828675 h 828675"/>
              <a:gd name="connsiteX13" fmla="*/ 326231 w 1028700"/>
              <a:gd name="connsiteY13" fmla="*/ 826294 h 828675"/>
              <a:gd name="connsiteX14" fmla="*/ 171450 w 1028700"/>
              <a:gd name="connsiteY14" fmla="*/ 776288 h 828675"/>
              <a:gd name="connsiteX15" fmla="*/ 88106 w 1028700"/>
              <a:gd name="connsiteY15" fmla="*/ 702469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00" h="828675">
                <a:moveTo>
                  <a:pt x="88106" y="702469"/>
                </a:moveTo>
                <a:lnTo>
                  <a:pt x="0" y="542925"/>
                </a:lnTo>
                <a:lnTo>
                  <a:pt x="7144" y="309563"/>
                </a:lnTo>
                <a:lnTo>
                  <a:pt x="128588" y="147638"/>
                </a:lnTo>
                <a:lnTo>
                  <a:pt x="335756" y="38100"/>
                </a:lnTo>
                <a:lnTo>
                  <a:pt x="528638" y="2381"/>
                </a:lnTo>
                <a:lnTo>
                  <a:pt x="678656" y="0"/>
                </a:lnTo>
                <a:lnTo>
                  <a:pt x="878681" y="90488"/>
                </a:lnTo>
                <a:lnTo>
                  <a:pt x="1014413" y="264319"/>
                </a:lnTo>
                <a:lnTo>
                  <a:pt x="1028700" y="483394"/>
                </a:lnTo>
                <a:lnTo>
                  <a:pt x="962025" y="678656"/>
                </a:lnTo>
                <a:lnTo>
                  <a:pt x="800100" y="771525"/>
                </a:lnTo>
                <a:lnTo>
                  <a:pt x="569119" y="828675"/>
                </a:lnTo>
                <a:lnTo>
                  <a:pt x="326231" y="826294"/>
                </a:lnTo>
                <a:lnTo>
                  <a:pt x="171450" y="776288"/>
                </a:lnTo>
                <a:lnTo>
                  <a:pt x="88106" y="702469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Frihandsfigur: Form 57">
            <a:extLst>
              <a:ext uri="{FF2B5EF4-FFF2-40B4-BE49-F238E27FC236}">
                <a16:creationId xmlns:a16="http://schemas.microsoft.com/office/drawing/2014/main" id="{9BBB07F3-081D-416F-A38F-FB5D15EC84A2}"/>
              </a:ext>
            </a:extLst>
          </p:cNvPr>
          <p:cNvSpPr/>
          <p:nvPr/>
        </p:nvSpPr>
        <p:spPr>
          <a:xfrm>
            <a:off x="3510100" y="2349045"/>
            <a:ext cx="1115301" cy="839437"/>
          </a:xfrm>
          <a:custGeom>
            <a:avLst/>
            <a:gdLst>
              <a:gd name="connsiteX0" fmla="*/ 88106 w 1028700"/>
              <a:gd name="connsiteY0" fmla="*/ 702469 h 828675"/>
              <a:gd name="connsiteX1" fmla="*/ 0 w 1028700"/>
              <a:gd name="connsiteY1" fmla="*/ 542925 h 828675"/>
              <a:gd name="connsiteX2" fmla="*/ 7144 w 1028700"/>
              <a:gd name="connsiteY2" fmla="*/ 309563 h 828675"/>
              <a:gd name="connsiteX3" fmla="*/ 128588 w 1028700"/>
              <a:gd name="connsiteY3" fmla="*/ 147638 h 828675"/>
              <a:gd name="connsiteX4" fmla="*/ 335756 w 1028700"/>
              <a:gd name="connsiteY4" fmla="*/ 38100 h 828675"/>
              <a:gd name="connsiteX5" fmla="*/ 528638 w 1028700"/>
              <a:gd name="connsiteY5" fmla="*/ 2381 h 828675"/>
              <a:gd name="connsiteX6" fmla="*/ 678656 w 1028700"/>
              <a:gd name="connsiteY6" fmla="*/ 0 h 828675"/>
              <a:gd name="connsiteX7" fmla="*/ 878681 w 1028700"/>
              <a:gd name="connsiteY7" fmla="*/ 90488 h 828675"/>
              <a:gd name="connsiteX8" fmla="*/ 1014413 w 1028700"/>
              <a:gd name="connsiteY8" fmla="*/ 264319 h 828675"/>
              <a:gd name="connsiteX9" fmla="*/ 1028700 w 1028700"/>
              <a:gd name="connsiteY9" fmla="*/ 483394 h 828675"/>
              <a:gd name="connsiteX10" fmla="*/ 962025 w 1028700"/>
              <a:gd name="connsiteY10" fmla="*/ 678656 h 828675"/>
              <a:gd name="connsiteX11" fmla="*/ 800100 w 1028700"/>
              <a:gd name="connsiteY11" fmla="*/ 771525 h 828675"/>
              <a:gd name="connsiteX12" fmla="*/ 569119 w 1028700"/>
              <a:gd name="connsiteY12" fmla="*/ 828675 h 828675"/>
              <a:gd name="connsiteX13" fmla="*/ 326231 w 1028700"/>
              <a:gd name="connsiteY13" fmla="*/ 826294 h 828675"/>
              <a:gd name="connsiteX14" fmla="*/ 171450 w 1028700"/>
              <a:gd name="connsiteY14" fmla="*/ 776288 h 828675"/>
              <a:gd name="connsiteX15" fmla="*/ 88106 w 1028700"/>
              <a:gd name="connsiteY15" fmla="*/ 702469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00" h="828675">
                <a:moveTo>
                  <a:pt x="88106" y="702469"/>
                </a:moveTo>
                <a:lnTo>
                  <a:pt x="0" y="542925"/>
                </a:lnTo>
                <a:lnTo>
                  <a:pt x="7144" y="309563"/>
                </a:lnTo>
                <a:lnTo>
                  <a:pt x="128588" y="147638"/>
                </a:lnTo>
                <a:lnTo>
                  <a:pt x="335756" y="38100"/>
                </a:lnTo>
                <a:lnTo>
                  <a:pt x="528638" y="2381"/>
                </a:lnTo>
                <a:lnTo>
                  <a:pt x="678656" y="0"/>
                </a:lnTo>
                <a:lnTo>
                  <a:pt x="878681" y="90488"/>
                </a:lnTo>
                <a:lnTo>
                  <a:pt x="1014413" y="264319"/>
                </a:lnTo>
                <a:lnTo>
                  <a:pt x="1028700" y="483394"/>
                </a:lnTo>
                <a:lnTo>
                  <a:pt x="962025" y="678656"/>
                </a:lnTo>
                <a:lnTo>
                  <a:pt x="800100" y="771525"/>
                </a:lnTo>
                <a:lnTo>
                  <a:pt x="569119" y="828675"/>
                </a:lnTo>
                <a:lnTo>
                  <a:pt x="326231" y="826294"/>
                </a:lnTo>
                <a:lnTo>
                  <a:pt x="171450" y="776288"/>
                </a:lnTo>
                <a:lnTo>
                  <a:pt x="88106" y="702469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Frihandsfigur: Form 53">
            <a:extLst>
              <a:ext uri="{FF2B5EF4-FFF2-40B4-BE49-F238E27FC236}">
                <a16:creationId xmlns:a16="http://schemas.microsoft.com/office/drawing/2014/main" id="{CC1D123F-F90B-4BAC-88C4-E8D3B9AA3A1C}"/>
              </a:ext>
            </a:extLst>
          </p:cNvPr>
          <p:cNvSpPr/>
          <p:nvPr/>
        </p:nvSpPr>
        <p:spPr>
          <a:xfrm>
            <a:off x="4209948" y="2890556"/>
            <a:ext cx="1028700" cy="828675"/>
          </a:xfrm>
          <a:custGeom>
            <a:avLst/>
            <a:gdLst>
              <a:gd name="connsiteX0" fmla="*/ 88106 w 1028700"/>
              <a:gd name="connsiteY0" fmla="*/ 702469 h 828675"/>
              <a:gd name="connsiteX1" fmla="*/ 0 w 1028700"/>
              <a:gd name="connsiteY1" fmla="*/ 542925 h 828675"/>
              <a:gd name="connsiteX2" fmla="*/ 7144 w 1028700"/>
              <a:gd name="connsiteY2" fmla="*/ 309563 h 828675"/>
              <a:gd name="connsiteX3" fmla="*/ 128588 w 1028700"/>
              <a:gd name="connsiteY3" fmla="*/ 147638 h 828675"/>
              <a:gd name="connsiteX4" fmla="*/ 335756 w 1028700"/>
              <a:gd name="connsiteY4" fmla="*/ 38100 h 828675"/>
              <a:gd name="connsiteX5" fmla="*/ 528638 w 1028700"/>
              <a:gd name="connsiteY5" fmla="*/ 2381 h 828675"/>
              <a:gd name="connsiteX6" fmla="*/ 678656 w 1028700"/>
              <a:gd name="connsiteY6" fmla="*/ 0 h 828675"/>
              <a:gd name="connsiteX7" fmla="*/ 878681 w 1028700"/>
              <a:gd name="connsiteY7" fmla="*/ 90488 h 828675"/>
              <a:gd name="connsiteX8" fmla="*/ 1014413 w 1028700"/>
              <a:gd name="connsiteY8" fmla="*/ 264319 h 828675"/>
              <a:gd name="connsiteX9" fmla="*/ 1028700 w 1028700"/>
              <a:gd name="connsiteY9" fmla="*/ 483394 h 828675"/>
              <a:gd name="connsiteX10" fmla="*/ 962025 w 1028700"/>
              <a:gd name="connsiteY10" fmla="*/ 678656 h 828675"/>
              <a:gd name="connsiteX11" fmla="*/ 800100 w 1028700"/>
              <a:gd name="connsiteY11" fmla="*/ 771525 h 828675"/>
              <a:gd name="connsiteX12" fmla="*/ 569119 w 1028700"/>
              <a:gd name="connsiteY12" fmla="*/ 828675 h 828675"/>
              <a:gd name="connsiteX13" fmla="*/ 326231 w 1028700"/>
              <a:gd name="connsiteY13" fmla="*/ 826294 h 828675"/>
              <a:gd name="connsiteX14" fmla="*/ 171450 w 1028700"/>
              <a:gd name="connsiteY14" fmla="*/ 776288 h 828675"/>
              <a:gd name="connsiteX15" fmla="*/ 88106 w 1028700"/>
              <a:gd name="connsiteY15" fmla="*/ 702469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00" h="828675">
                <a:moveTo>
                  <a:pt x="88106" y="702469"/>
                </a:moveTo>
                <a:lnTo>
                  <a:pt x="0" y="542925"/>
                </a:lnTo>
                <a:lnTo>
                  <a:pt x="7144" y="309563"/>
                </a:lnTo>
                <a:lnTo>
                  <a:pt x="128588" y="147638"/>
                </a:lnTo>
                <a:lnTo>
                  <a:pt x="335756" y="38100"/>
                </a:lnTo>
                <a:lnTo>
                  <a:pt x="528638" y="2381"/>
                </a:lnTo>
                <a:lnTo>
                  <a:pt x="678656" y="0"/>
                </a:lnTo>
                <a:lnTo>
                  <a:pt x="878681" y="90488"/>
                </a:lnTo>
                <a:lnTo>
                  <a:pt x="1014413" y="264319"/>
                </a:lnTo>
                <a:lnTo>
                  <a:pt x="1028700" y="483394"/>
                </a:lnTo>
                <a:lnTo>
                  <a:pt x="962025" y="678656"/>
                </a:lnTo>
                <a:lnTo>
                  <a:pt x="800100" y="771525"/>
                </a:lnTo>
                <a:lnTo>
                  <a:pt x="569119" y="828675"/>
                </a:lnTo>
                <a:lnTo>
                  <a:pt x="326231" y="826294"/>
                </a:lnTo>
                <a:lnTo>
                  <a:pt x="171450" y="776288"/>
                </a:lnTo>
                <a:lnTo>
                  <a:pt x="88106" y="702469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ctangle 23"/>
          <p:cNvSpPr/>
          <p:nvPr/>
        </p:nvSpPr>
        <p:spPr>
          <a:xfrm>
            <a:off x="1822059" y="509897"/>
            <a:ext cx="7283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/>
              <a:t>...för att rita in exempel på ett plan istället!</a:t>
            </a:r>
            <a:endParaRPr lang="sv-SE" sz="11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801736" y="2155166"/>
            <a:ext cx="0" cy="3109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oval"/>
            <a:tailEnd type="arrow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>
          <a:xfrm>
            <a:off x="2801736" y="5264189"/>
            <a:ext cx="316924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oval"/>
            <a:tailEnd type="arrow" w="lg" len="lg"/>
          </a:ln>
          <a:effectLst/>
        </p:spPr>
      </p:cxnSp>
      <p:sp>
        <p:nvSpPr>
          <p:cNvPr id="6" name="Text Box 3"/>
          <p:cNvSpPr txBox="1"/>
          <p:nvPr/>
        </p:nvSpPr>
        <p:spPr>
          <a:xfrm>
            <a:off x="1807029" y="2023247"/>
            <a:ext cx="594167" cy="21777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sv-SE" sz="1400" b="1" kern="0" dirty="0">
                <a:solidFill>
                  <a:sysClr val="windowText" lastClr="000000"/>
                </a:solidFill>
                <a:latin typeface="Times New Roman"/>
                <a:ea typeface="Calibri"/>
              </a:rPr>
              <a:t>Komplext</a:t>
            </a:r>
            <a:endParaRPr lang="sv-SE" sz="1600" b="1" kern="0" dirty="0">
              <a:solidFill>
                <a:sysClr val="windowText" lastClr="000000"/>
              </a:solidFill>
              <a:latin typeface="Times New Roman"/>
              <a:ea typeface="Times New Roman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2050046" y="5071217"/>
            <a:ext cx="495766" cy="230139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sv-SE" sz="1400" b="1" kern="0" dirty="0">
                <a:solidFill>
                  <a:sysClr val="windowText" lastClr="000000"/>
                </a:solidFill>
                <a:latin typeface="Times New Roman"/>
                <a:ea typeface="Calibri"/>
              </a:rPr>
              <a:t>Enkelt</a:t>
            </a:r>
            <a:endParaRPr lang="sv-SE" sz="1600" b="1" kern="0" dirty="0">
              <a:solidFill>
                <a:sysClr val="windowText" lastClr="000000"/>
              </a:solidFill>
              <a:latin typeface="Times New Roman"/>
              <a:ea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01736" y="2161618"/>
            <a:ext cx="3169247" cy="0"/>
          </a:xfrm>
          <a:prstGeom prst="straightConnector1">
            <a:avLst/>
          </a:prstGeom>
          <a:noFill/>
          <a:ln w="63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/>
            <a:tailEnd type="none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>
          <a:xfrm>
            <a:off x="5972596" y="2161618"/>
            <a:ext cx="0" cy="3104185"/>
          </a:xfrm>
          <a:prstGeom prst="straightConnector1">
            <a:avLst/>
          </a:prstGeom>
          <a:noFill/>
          <a:ln w="63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/>
            <a:tailEnd type="none" w="lg" len="lg"/>
          </a:ln>
          <a:effectLst/>
        </p:spPr>
      </p:cxnSp>
      <p:sp>
        <p:nvSpPr>
          <p:cNvPr id="10" name="Text Box 3"/>
          <p:cNvSpPr txBox="1"/>
          <p:nvPr/>
        </p:nvSpPr>
        <p:spPr>
          <a:xfrm>
            <a:off x="4516018" y="2291884"/>
            <a:ext cx="682351" cy="21777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sv-SE" sz="900" kern="0" dirty="0">
                <a:solidFill>
                  <a:sysClr val="windowText" lastClr="000000"/>
                </a:solidFill>
                <a:latin typeface="Arial"/>
                <a:ea typeface="Calibri"/>
              </a:rPr>
              <a:t>Ekosystem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sv-SE" sz="700" kern="0" dirty="0">
                <a:solidFill>
                  <a:sysClr val="windowText" lastClr="000000"/>
                </a:solidFill>
                <a:latin typeface="Arial"/>
                <a:ea typeface="Calibri"/>
              </a:rPr>
              <a:t>(under evolution)</a:t>
            </a:r>
            <a:endParaRPr lang="sv-SE" sz="1050" kern="0" dirty="0">
              <a:solidFill>
                <a:sysClr val="windowText" lastClr="00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4910087" y="2708460"/>
            <a:ext cx="875925" cy="21777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sv-SE" sz="900" kern="0" dirty="0">
                <a:solidFill>
                  <a:sysClr val="windowText" lastClr="000000"/>
                </a:solidFill>
                <a:latin typeface="Arial"/>
                <a:ea typeface="Calibri"/>
              </a:rPr>
              <a:t>Samhällen</a:t>
            </a:r>
            <a:endParaRPr lang="sv-SE" sz="1200" kern="0" dirty="0">
              <a:solidFill>
                <a:sysClr val="windowText" lastClr="000000"/>
              </a:solidFill>
              <a:latin typeface="Times New Roman"/>
              <a:ea typeface="Times New Roman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3028648" y="2300346"/>
            <a:ext cx="526416" cy="21669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sv-SE" sz="900" kern="0" dirty="0">
                <a:solidFill>
                  <a:sysClr val="windowText" lastClr="000000"/>
                </a:solidFill>
                <a:latin typeface="Arial"/>
                <a:ea typeface="Calibri"/>
              </a:rPr>
              <a:t>Väder</a:t>
            </a:r>
            <a:endParaRPr lang="sv-SE" sz="1200" kern="0" dirty="0">
              <a:solidFill>
                <a:sysClr val="windowText" lastClr="000000"/>
              </a:solidFill>
              <a:latin typeface="Times New Roman"/>
              <a:ea typeface="Times New Roman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4962661" y="3900968"/>
            <a:ext cx="628580" cy="21777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sv-SE" sz="900" kern="0" dirty="0">
                <a:solidFill>
                  <a:sysClr val="windowText" lastClr="000000"/>
                </a:solidFill>
                <a:latin typeface="Arial"/>
                <a:ea typeface="Calibri"/>
              </a:rPr>
              <a:t>Organismer</a:t>
            </a:r>
            <a:endParaRPr lang="sv-SE" sz="1200" kern="0" dirty="0">
              <a:solidFill>
                <a:sysClr val="windowText" lastClr="000000"/>
              </a:solidFill>
              <a:latin typeface="Times New Roman"/>
              <a:ea typeface="Times New Roman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5090756" y="4784554"/>
            <a:ext cx="746876" cy="21777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sv-SE" sz="900" kern="0" dirty="0">
                <a:solidFill>
                  <a:sysClr val="windowText" lastClr="000000"/>
                </a:solidFill>
                <a:latin typeface="Arial"/>
                <a:ea typeface="Calibri"/>
              </a:rPr>
              <a:t>Rymdfärjor</a:t>
            </a:r>
            <a:endParaRPr lang="sv-SE" sz="1200" kern="0" dirty="0">
              <a:solidFill>
                <a:sysClr val="windowText" lastClr="000000"/>
              </a:solidFill>
              <a:latin typeface="Times New Roman"/>
              <a:ea typeface="Times New Roman"/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3578512" y="2656587"/>
            <a:ext cx="752253" cy="21777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sv-SE" sz="900" kern="0" dirty="0">
                <a:solidFill>
                  <a:sysClr val="windowText" lastClr="000000"/>
                </a:solidFill>
                <a:latin typeface="Arial"/>
                <a:ea typeface="Calibri"/>
              </a:rPr>
              <a:t>Sociala insekter</a:t>
            </a:r>
            <a:endParaRPr lang="sv-SE" sz="1200" kern="0" dirty="0">
              <a:solidFill>
                <a:sysClr val="windowText" lastClr="000000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sv-SE" sz="1200" kern="0" dirty="0">
                <a:solidFill>
                  <a:sysClr val="windowText" lastClr="000000"/>
                </a:solidFill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7" name="Text Box 3"/>
          <p:cNvSpPr txBox="1"/>
          <p:nvPr/>
        </p:nvSpPr>
        <p:spPr>
          <a:xfrm>
            <a:off x="2935155" y="2744721"/>
            <a:ext cx="752253" cy="21777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sv-SE" sz="900" kern="0" dirty="0">
                <a:solidFill>
                  <a:sysClr val="windowText" lastClr="000000"/>
                </a:solidFill>
                <a:latin typeface="Arial"/>
                <a:ea typeface="Calibri"/>
              </a:rPr>
              <a:t>Flockar</a:t>
            </a:r>
            <a:endParaRPr lang="sv-SE" sz="1200" kern="0" dirty="0">
              <a:solidFill>
                <a:sysClr val="windowText" lastClr="000000"/>
              </a:solidFill>
              <a:latin typeface="Times New Roman"/>
              <a:ea typeface="Times New Roman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3006602" y="3104219"/>
            <a:ext cx="429628" cy="21777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sv-SE" sz="900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Trafik</a:t>
            </a:r>
            <a:endParaRPr lang="sv-SE" sz="1200" kern="0" dirty="0">
              <a:solidFill>
                <a:sysClr val="windowText" lastClr="000000"/>
              </a:solidFill>
              <a:latin typeface="Times New Roman"/>
              <a:ea typeface="Times New Roman"/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5977416" y="5042680"/>
            <a:ext cx="765158" cy="21723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400" b="1" dirty="0">
                <a:latin typeface="Times New Roman"/>
                <a:ea typeface="Calibri"/>
              </a:rPr>
              <a:t>Komplicerat</a:t>
            </a:r>
            <a:endParaRPr lang="sv-SE" sz="1600" b="1" dirty="0">
              <a:latin typeface="Times New Roman"/>
              <a:ea typeface="Times New Roman"/>
            </a:endParaRPr>
          </a:p>
        </p:txBody>
      </p:sp>
      <p:sp>
        <p:nvSpPr>
          <p:cNvPr id="39" name="Text Box 3"/>
          <p:cNvSpPr txBox="1"/>
          <p:nvPr/>
        </p:nvSpPr>
        <p:spPr>
          <a:xfrm>
            <a:off x="6019932" y="2053001"/>
            <a:ext cx="548462" cy="21723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b="1" u="sng" dirty="0">
                <a:latin typeface="Times New Roman"/>
                <a:ea typeface="Calibri"/>
              </a:rPr>
              <a:t>Wicked</a:t>
            </a:r>
            <a:endParaRPr lang="sv-SE" b="1" dirty="0">
              <a:latin typeface="Times New Roman"/>
              <a:ea typeface="Times New Roman"/>
            </a:endParaRPr>
          </a:p>
        </p:txBody>
      </p:sp>
      <p:sp>
        <p:nvSpPr>
          <p:cNvPr id="40" name="Text Box 3"/>
          <p:cNvSpPr txBox="1"/>
          <p:nvPr/>
        </p:nvSpPr>
        <p:spPr>
          <a:xfrm>
            <a:off x="4198394" y="3100978"/>
            <a:ext cx="1042505" cy="21777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sv-SE" sz="900" kern="0" dirty="0">
                <a:solidFill>
                  <a:sysClr val="windowText" lastClr="000000"/>
                </a:solidFill>
                <a:latin typeface="Arial"/>
                <a:ea typeface="Times New Roman"/>
              </a:rPr>
              <a:t>Mänskliga sociala grupper</a:t>
            </a:r>
            <a:endParaRPr lang="sv-SE" sz="1200" kern="0" dirty="0">
              <a:solidFill>
                <a:sysClr val="windowText" lastClr="000000"/>
              </a:solidFill>
              <a:latin typeface="Times New Roman"/>
              <a:ea typeface="Times New Roman"/>
            </a:endParaRPr>
          </a:p>
        </p:txBody>
      </p:sp>
      <p:sp>
        <p:nvSpPr>
          <p:cNvPr id="41" name="Text Box 3"/>
          <p:cNvSpPr txBox="1"/>
          <p:nvPr/>
        </p:nvSpPr>
        <p:spPr>
          <a:xfrm>
            <a:off x="3582273" y="3548357"/>
            <a:ext cx="1044864" cy="217771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sv-SE" sz="900" kern="0" dirty="0">
                <a:solidFill>
                  <a:sysClr val="windowText" lastClr="000000"/>
                </a:solidFill>
                <a:latin typeface="Arial"/>
                <a:ea typeface="Calibri"/>
              </a:rPr>
              <a:t>Schimpansers sociala grupper</a:t>
            </a:r>
            <a:endParaRPr lang="sv-SE" sz="1200" kern="0" dirty="0">
              <a:solidFill>
                <a:sysClr val="windowText" lastClr="000000"/>
              </a:solidFill>
              <a:latin typeface="Times New Roman"/>
              <a:ea typeface="Times New Roman"/>
            </a:endParaRPr>
          </a:p>
        </p:txBody>
      </p:sp>
      <p:sp>
        <p:nvSpPr>
          <p:cNvPr id="42" name="Text Box 3">
            <a:extLst>
              <a:ext uri="{FF2B5EF4-FFF2-40B4-BE49-F238E27FC236}">
                <a16:creationId xmlns:a16="http://schemas.microsoft.com/office/drawing/2014/main" id="{2C05B6D8-0BE1-4201-A966-CE2A601C03CB}"/>
              </a:ext>
            </a:extLst>
          </p:cNvPr>
          <p:cNvSpPr txBox="1"/>
          <p:nvPr/>
        </p:nvSpPr>
        <p:spPr>
          <a:xfrm>
            <a:off x="7818183" y="2053001"/>
            <a:ext cx="2934362" cy="19298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v-SE" sz="1600" dirty="0">
                <a:latin typeface="Times New Roman"/>
                <a:ea typeface="Times New Roman"/>
              </a:rPr>
              <a:t>Det är inte lätt att placera ut företeelser nu heller – men jag vill påstå att det är </a:t>
            </a:r>
            <a:r>
              <a:rPr lang="sv-SE" sz="1600" i="1" dirty="0">
                <a:latin typeface="Times New Roman"/>
                <a:ea typeface="Times New Roman"/>
              </a:rPr>
              <a:t>lättare.</a:t>
            </a:r>
            <a:endParaRPr lang="sv-SE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v-SE" sz="1600" dirty="0">
                <a:latin typeface="Times New Roman"/>
                <a:ea typeface="Times New Roman"/>
              </a:rPr>
              <a:t>Framför allt så leder övningen till intressantare tankegångar och diskussioner.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v-SE" sz="1600" dirty="0">
                <a:latin typeface="Times New Roman"/>
                <a:ea typeface="Times New Roman"/>
              </a:rPr>
              <a:t>Vi får en slags karta för företeelser som utmanar vår förmåga att förstå dem på olika sätt.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SE" dirty="0">
              <a:latin typeface="Times New Roman"/>
              <a:ea typeface="Times New Roman"/>
            </a:endParaRPr>
          </a:p>
        </p:txBody>
      </p:sp>
      <p:pic>
        <p:nvPicPr>
          <p:cNvPr id="43" name="Bildobjekt 42">
            <a:extLst>
              <a:ext uri="{FF2B5EF4-FFF2-40B4-BE49-F238E27FC236}">
                <a16:creationId xmlns:a16="http://schemas.microsoft.com/office/drawing/2014/main" id="{20EB848E-5319-47DC-9697-30AEE6DB6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744" y="4390233"/>
            <a:ext cx="539664" cy="761064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71539FA6-0CC8-4AEB-8E2B-D06175271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155" y="1511968"/>
            <a:ext cx="548462" cy="541033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E135EF59-986A-4519-BEAB-867F867CA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412" y="1572466"/>
            <a:ext cx="642596" cy="552535"/>
          </a:xfrm>
          <a:prstGeom prst="rect">
            <a:avLst/>
          </a:prstGeom>
        </p:spPr>
      </p:pic>
      <p:grpSp>
        <p:nvGrpSpPr>
          <p:cNvPr id="53" name="Grupp 52">
            <a:extLst>
              <a:ext uri="{FF2B5EF4-FFF2-40B4-BE49-F238E27FC236}">
                <a16:creationId xmlns:a16="http://schemas.microsoft.com/office/drawing/2014/main" id="{E18DDD14-9A93-4643-96F8-B8EF22D82B1E}"/>
              </a:ext>
            </a:extLst>
          </p:cNvPr>
          <p:cNvGrpSpPr/>
          <p:nvPr/>
        </p:nvGrpSpPr>
        <p:grpSpPr>
          <a:xfrm>
            <a:off x="6540136" y="1336321"/>
            <a:ext cx="668100" cy="781205"/>
            <a:chOff x="4162107" y="1223587"/>
            <a:chExt cx="493645" cy="577216"/>
          </a:xfrm>
        </p:grpSpPr>
        <p:pic>
          <p:nvPicPr>
            <p:cNvPr id="47" name="Bildobjekt 46">
              <a:extLst>
                <a:ext uri="{FF2B5EF4-FFF2-40B4-BE49-F238E27FC236}">
                  <a16:creationId xmlns:a16="http://schemas.microsoft.com/office/drawing/2014/main" id="{9F504F3F-05E3-4E66-BEFB-F87E1D4A8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62107" y="1352012"/>
              <a:ext cx="245118" cy="241798"/>
            </a:xfrm>
            <a:prstGeom prst="rect">
              <a:avLst/>
            </a:prstGeom>
          </p:spPr>
        </p:pic>
        <p:pic>
          <p:nvPicPr>
            <p:cNvPr id="48" name="Bildobjekt 47">
              <a:extLst>
                <a:ext uri="{FF2B5EF4-FFF2-40B4-BE49-F238E27FC236}">
                  <a16:creationId xmlns:a16="http://schemas.microsoft.com/office/drawing/2014/main" id="{15263A75-9A66-47F7-BF6D-114AA31FA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20260" y="1223587"/>
              <a:ext cx="335492" cy="473129"/>
            </a:xfrm>
            <a:prstGeom prst="rect">
              <a:avLst/>
            </a:prstGeom>
          </p:spPr>
        </p:pic>
        <p:pic>
          <p:nvPicPr>
            <p:cNvPr id="51" name="Bildobjekt 50">
              <a:extLst>
                <a:ext uri="{FF2B5EF4-FFF2-40B4-BE49-F238E27FC236}">
                  <a16:creationId xmlns:a16="http://schemas.microsoft.com/office/drawing/2014/main" id="{650C98E4-205D-48BB-9B9C-A9BB0E2E6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3159">
              <a:off x="4171226" y="1327674"/>
              <a:ext cx="335492" cy="473129"/>
            </a:xfrm>
            <a:prstGeom prst="rect">
              <a:avLst/>
            </a:prstGeom>
          </p:spPr>
        </p:pic>
        <p:pic>
          <p:nvPicPr>
            <p:cNvPr id="52" name="Bildobjekt 51">
              <a:extLst>
                <a:ext uri="{FF2B5EF4-FFF2-40B4-BE49-F238E27FC236}">
                  <a16:creationId xmlns:a16="http://schemas.microsoft.com/office/drawing/2014/main" id="{E0218A17-E41F-4A91-B7DF-F8AF42927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5447" y="1555639"/>
              <a:ext cx="245118" cy="241798"/>
            </a:xfrm>
            <a:prstGeom prst="rect">
              <a:avLst/>
            </a:prstGeom>
          </p:spPr>
        </p:pic>
      </p:grpSp>
      <p:sp>
        <p:nvSpPr>
          <p:cNvPr id="56" name="Frihandsfigur: Form 55">
            <a:extLst>
              <a:ext uri="{FF2B5EF4-FFF2-40B4-BE49-F238E27FC236}">
                <a16:creationId xmlns:a16="http://schemas.microsoft.com/office/drawing/2014/main" id="{F320CCAE-6318-492E-AE96-69D935E3CCBE}"/>
              </a:ext>
            </a:extLst>
          </p:cNvPr>
          <p:cNvSpPr/>
          <p:nvPr/>
        </p:nvSpPr>
        <p:spPr>
          <a:xfrm>
            <a:off x="4684299" y="2270035"/>
            <a:ext cx="1202873" cy="989845"/>
          </a:xfrm>
          <a:custGeom>
            <a:avLst/>
            <a:gdLst>
              <a:gd name="connsiteX0" fmla="*/ 88106 w 1028700"/>
              <a:gd name="connsiteY0" fmla="*/ 702469 h 828675"/>
              <a:gd name="connsiteX1" fmla="*/ 0 w 1028700"/>
              <a:gd name="connsiteY1" fmla="*/ 542925 h 828675"/>
              <a:gd name="connsiteX2" fmla="*/ 7144 w 1028700"/>
              <a:gd name="connsiteY2" fmla="*/ 309563 h 828675"/>
              <a:gd name="connsiteX3" fmla="*/ 128588 w 1028700"/>
              <a:gd name="connsiteY3" fmla="*/ 147638 h 828675"/>
              <a:gd name="connsiteX4" fmla="*/ 335756 w 1028700"/>
              <a:gd name="connsiteY4" fmla="*/ 38100 h 828675"/>
              <a:gd name="connsiteX5" fmla="*/ 528638 w 1028700"/>
              <a:gd name="connsiteY5" fmla="*/ 2381 h 828675"/>
              <a:gd name="connsiteX6" fmla="*/ 678656 w 1028700"/>
              <a:gd name="connsiteY6" fmla="*/ 0 h 828675"/>
              <a:gd name="connsiteX7" fmla="*/ 878681 w 1028700"/>
              <a:gd name="connsiteY7" fmla="*/ 90488 h 828675"/>
              <a:gd name="connsiteX8" fmla="*/ 1014413 w 1028700"/>
              <a:gd name="connsiteY8" fmla="*/ 264319 h 828675"/>
              <a:gd name="connsiteX9" fmla="*/ 1028700 w 1028700"/>
              <a:gd name="connsiteY9" fmla="*/ 483394 h 828675"/>
              <a:gd name="connsiteX10" fmla="*/ 962025 w 1028700"/>
              <a:gd name="connsiteY10" fmla="*/ 678656 h 828675"/>
              <a:gd name="connsiteX11" fmla="*/ 800100 w 1028700"/>
              <a:gd name="connsiteY11" fmla="*/ 771525 h 828675"/>
              <a:gd name="connsiteX12" fmla="*/ 569119 w 1028700"/>
              <a:gd name="connsiteY12" fmla="*/ 828675 h 828675"/>
              <a:gd name="connsiteX13" fmla="*/ 326231 w 1028700"/>
              <a:gd name="connsiteY13" fmla="*/ 826294 h 828675"/>
              <a:gd name="connsiteX14" fmla="*/ 171450 w 1028700"/>
              <a:gd name="connsiteY14" fmla="*/ 776288 h 828675"/>
              <a:gd name="connsiteX15" fmla="*/ 88106 w 1028700"/>
              <a:gd name="connsiteY15" fmla="*/ 702469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00" h="828675">
                <a:moveTo>
                  <a:pt x="88106" y="702469"/>
                </a:moveTo>
                <a:lnTo>
                  <a:pt x="0" y="542925"/>
                </a:lnTo>
                <a:lnTo>
                  <a:pt x="7144" y="309563"/>
                </a:lnTo>
                <a:lnTo>
                  <a:pt x="128588" y="147638"/>
                </a:lnTo>
                <a:lnTo>
                  <a:pt x="335756" y="38100"/>
                </a:lnTo>
                <a:lnTo>
                  <a:pt x="528638" y="2381"/>
                </a:lnTo>
                <a:lnTo>
                  <a:pt x="678656" y="0"/>
                </a:lnTo>
                <a:lnTo>
                  <a:pt x="878681" y="90488"/>
                </a:lnTo>
                <a:lnTo>
                  <a:pt x="1014413" y="264319"/>
                </a:lnTo>
                <a:lnTo>
                  <a:pt x="1028700" y="483394"/>
                </a:lnTo>
                <a:lnTo>
                  <a:pt x="962025" y="678656"/>
                </a:lnTo>
                <a:lnTo>
                  <a:pt x="800100" y="771525"/>
                </a:lnTo>
                <a:lnTo>
                  <a:pt x="569119" y="828675"/>
                </a:lnTo>
                <a:lnTo>
                  <a:pt x="326231" y="826294"/>
                </a:lnTo>
                <a:lnTo>
                  <a:pt x="171450" y="776288"/>
                </a:lnTo>
                <a:lnTo>
                  <a:pt x="88106" y="702469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Frihandsfigur: Form 60">
            <a:extLst>
              <a:ext uri="{FF2B5EF4-FFF2-40B4-BE49-F238E27FC236}">
                <a16:creationId xmlns:a16="http://schemas.microsoft.com/office/drawing/2014/main" id="{786C0424-D1F7-4794-BD51-251635A65374}"/>
              </a:ext>
            </a:extLst>
          </p:cNvPr>
          <p:cNvSpPr/>
          <p:nvPr/>
        </p:nvSpPr>
        <p:spPr>
          <a:xfrm>
            <a:off x="2906636" y="2729132"/>
            <a:ext cx="704547" cy="1033021"/>
          </a:xfrm>
          <a:custGeom>
            <a:avLst/>
            <a:gdLst>
              <a:gd name="connsiteX0" fmla="*/ 88106 w 1028700"/>
              <a:gd name="connsiteY0" fmla="*/ 702469 h 828675"/>
              <a:gd name="connsiteX1" fmla="*/ 0 w 1028700"/>
              <a:gd name="connsiteY1" fmla="*/ 542925 h 828675"/>
              <a:gd name="connsiteX2" fmla="*/ 7144 w 1028700"/>
              <a:gd name="connsiteY2" fmla="*/ 309563 h 828675"/>
              <a:gd name="connsiteX3" fmla="*/ 128588 w 1028700"/>
              <a:gd name="connsiteY3" fmla="*/ 147638 h 828675"/>
              <a:gd name="connsiteX4" fmla="*/ 335756 w 1028700"/>
              <a:gd name="connsiteY4" fmla="*/ 38100 h 828675"/>
              <a:gd name="connsiteX5" fmla="*/ 528638 w 1028700"/>
              <a:gd name="connsiteY5" fmla="*/ 2381 h 828675"/>
              <a:gd name="connsiteX6" fmla="*/ 678656 w 1028700"/>
              <a:gd name="connsiteY6" fmla="*/ 0 h 828675"/>
              <a:gd name="connsiteX7" fmla="*/ 878681 w 1028700"/>
              <a:gd name="connsiteY7" fmla="*/ 90488 h 828675"/>
              <a:gd name="connsiteX8" fmla="*/ 1014413 w 1028700"/>
              <a:gd name="connsiteY8" fmla="*/ 264319 h 828675"/>
              <a:gd name="connsiteX9" fmla="*/ 1028700 w 1028700"/>
              <a:gd name="connsiteY9" fmla="*/ 483394 h 828675"/>
              <a:gd name="connsiteX10" fmla="*/ 962025 w 1028700"/>
              <a:gd name="connsiteY10" fmla="*/ 678656 h 828675"/>
              <a:gd name="connsiteX11" fmla="*/ 800100 w 1028700"/>
              <a:gd name="connsiteY11" fmla="*/ 771525 h 828675"/>
              <a:gd name="connsiteX12" fmla="*/ 569119 w 1028700"/>
              <a:gd name="connsiteY12" fmla="*/ 828675 h 828675"/>
              <a:gd name="connsiteX13" fmla="*/ 326231 w 1028700"/>
              <a:gd name="connsiteY13" fmla="*/ 826294 h 828675"/>
              <a:gd name="connsiteX14" fmla="*/ 171450 w 1028700"/>
              <a:gd name="connsiteY14" fmla="*/ 776288 h 828675"/>
              <a:gd name="connsiteX15" fmla="*/ 88106 w 1028700"/>
              <a:gd name="connsiteY15" fmla="*/ 702469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00" h="828675">
                <a:moveTo>
                  <a:pt x="88106" y="702469"/>
                </a:moveTo>
                <a:lnTo>
                  <a:pt x="0" y="542925"/>
                </a:lnTo>
                <a:lnTo>
                  <a:pt x="7144" y="309563"/>
                </a:lnTo>
                <a:lnTo>
                  <a:pt x="128588" y="147638"/>
                </a:lnTo>
                <a:lnTo>
                  <a:pt x="335756" y="38100"/>
                </a:lnTo>
                <a:lnTo>
                  <a:pt x="528638" y="2381"/>
                </a:lnTo>
                <a:lnTo>
                  <a:pt x="678656" y="0"/>
                </a:lnTo>
                <a:lnTo>
                  <a:pt x="878681" y="90488"/>
                </a:lnTo>
                <a:lnTo>
                  <a:pt x="1014413" y="264319"/>
                </a:lnTo>
                <a:lnTo>
                  <a:pt x="1028700" y="483394"/>
                </a:lnTo>
                <a:lnTo>
                  <a:pt x="962025" y="678656"/>
                </a:lnTo>
                <a:lnTo>
                  <a:pt x="800100" y="771525"/>
                </a:lnTo>
                <a:lnTo>
                  <a:pt x="569119" y="828675"/>
                </a:lnTo>
                <a:lnTo>
                  <a:pt x="326231" y="826294"/>
                </a:lnTo>
                <a:lnTo>
                  <a:pt x="171450" y="776288"/>
                </a:lnTo>
                <a:lnTo>
                  <a:pt x="88106" y="702469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Frihandsfigur: Form 63">
            <a:extLst>
              <a:ext uri="{FF2B5EF4-FFF2-40B4-BE49-F238E27FC236}">
                <a16:creationId xmlns:a16="http://schemas.microsoft.com/office/drawing/2014/main" id="{8050CDDA-62F4-47B3-A634-FC1C8DD9A25B}"/>
              </a:ext>
            </a:extLst>
          </p:cNvPr>
          <p:cNvSpPr/>
          <p:nvPr/>
        </p:nvSpPr>
        <p:spPr>
          <a:xfrm>
            <a:off x="5190530" y="4630280"/>
            <a:ext cx="546656" cy="587012"/>
          </a:xfrm>
          <a:custGeom>
            <a:avLst/>
            <a:gdLst>
              <a:gd name="connsiteX0" fmla="*/ 88106 w 1028700"/>
              <a:gd name="connsiteY0" fmla="*/ 702469 h 828675"/>
              <a:gd name="connsiteX1" fmla="*/ 0 w 1028700"/>
              <a:gd name="connsiteY1" fmla="*/ 542925 h 828675"/>
              <a:gd name="connsiteX2" fmla="*/ 7144 w 1028700"/>
              <a:gd name="connsiteY2" fmla="*/ 309563 h 828675"/>
              <a:gd name="connsiteX3" fmla="*/ 128588 w 1028700"/>
              <a:gd name="connsiteY3" fmla="*/ 147638 h 828675"/>
              <a:gd name="connsiteX4" fmla="*/ 335756 w 1028700"/>
              <a:gd name="connsiteY4" fmla="*/ 38100 h 828675"/>
              <a:gd name="connsiteX5" fmla="*/ 528638 w 1028700"/>
              <a:gd name="connsiteY5" fmla="*/ 2381 h 828675"/>
              <a:gd name="connsiteX6" fmla="*/ 678656 w 1028700"/>
              <a:gd name="connsiteY6" fmla="*/ 0 h 828675"/>
              <a:gd name="connsiteX7" fmla="*/ 878681 w 1028700"/>
              <a:gd name="connsiteY7" fmla="*/ 90488 h 828675"/>
              <a:gd name="connsiteX8" fmla="*/ 1014413 w 1028700"/>
              <a:gd name="connsiteY8" fmla="*/ 264319 h 828675"/>
              <a:gd name="connsiteX9" fmla="*/ 1028700 w 1028700"/>
              <a:gd name="connsiteY9" fmla="*/ 483394 h 828675"/>
              <a:gd name="connsiteX10" fmla="*/ 962025 w 1028700"/>
              <a:gd name="connsiteY10" fmla="*/ 678656 h 828675"/>
              <a:gd name="connsiteX11" fmla="*/ 800100 w 1028700"/>
              <a:gd name="connsiteY11" fmla="*/ 771525 h 828675"/>
              <a:gd name="connsiteX12" fmla="*/ 569119 w 1028700"/>
              <a:gd name="connsiteY12" fmla="*/ 828675 h 828675"/>
              <a:gd name="connsiteX13" fmla="*/ 326231 w 1028700"/>
              <a:gd name="connsiteY13" fmla="*/ 826294 h 828675"/>
              <a:gd name="connsiteX14" fmla="*/ 171450 w 1028700"/>
              <a:gd name="connsiteY14" fmla="*/ 776288 h 828675"/>
              <a:gd name="connsiteX15" fmla="*/ 88106 w 1028700"/>
              <a:gd name="connsiteY15" fmla="*/ 702469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00" h="828675">
                <a:moveTo>
                  <a:pt x="88106" y="702469"/>
                </a:moveTo>
                <a:lnTo>
                  <a:pt x="0" y="542925"/>
                </a:lnTo>
                <a:lnTo>
                  <a:pt x="7144" y="309563"/>
                </a:lnTo>
                <a:lnTo>
                  <a:pt x="128588" y="147638"/>
                </a:lnTo>
                <a:lnTo>
                  <a:pt x="335756" y="38100"/>
                </a:lnTo>
                <a:lnTo>
                  <a:pt x="528638" y="2381"/>
                </a:lnTo>
                <a:lnTo>
                  <a:pt x="678656" y="0"/>
                </a:lnTo>
                <a:lnTo>
                  <a:pt x="878681" y="90488"/>
                </a:lnTo>
                <a:lnTo>
                  <a:pt x="1014413" y="264319"/>
                </a:lnTo>
                <a:lnTo>
                  <a:pt x="1028700" y="483394"/>
                </a:lnTo>
                <a:lnTo>
                  <a:pt x="962025" y="678656"/>
                </a:lnTo>
                <a:lnTo>
                  <a:pt x="800100" y="771525"/>
                </a:lnTo>
                <a:lnTo>
                  <a:pt x="569119" y="828675"/>
                </a:lnTo>
                <a:lnTo>
                  <a:pt x="326231" y="826294"/>
                </a:lnTo>
                <a:lnTo>
                  <a:pt x="171450" y="776288"/>
                </a:lnTo>
                <a:lnTo>
                  <a:pt x="88106" y="702469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6CE5A3BB-79FC-462A-9787-EDB1514D37D4}"/>
              </a:ext>
            </a:extLst>
          </p:cNvPr>
          <p:cNvSpPr txBox="1"/>
          <p:nvPr/>
        </p:nvSpPr>
        <p:spPr>
          <a:xfrm>
            <a:off x="68437" y="134292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8/13</a:t>
            </a:r>
          </a:p>
        </p:txBody>
      </p:sp>
    </p:spTree>
    <p:extLst>
      <p:ext uri="{BB962C8B-B14F-4D97-AF65-F5344CB8AC3E}">
        <p14:creationId xmlns:p14="http://schemas.microsoft.com/office/powerpoint/2010/main" val="115627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A8840FD-0765-473B-9ED0-4B8B923DB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67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E8B4502-EE53-48B5-AE96-9F4E85A1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159719"/>
            <a:ext cx="5552090" cy="13360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WICKED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1BD0B76-6848-4051-A6F5-9362C2D1C2EA}"/>
              </a:ext>
            </a:extLst>
          </p:cNvPr>
          <p:cNvSpPr/>
          <p:nvPr/>
        </p:nvSpPr>
        <p:spPr>
          <a:xfrm>
            <a:off x="5801709" y="4572000"/>
            <a:ext cx="5429883" cy="208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Särskilt</a:t>
            </a:r>
            <a:r>
              <a:rPr lang="en-US" dirty="0"/>
              <a:t> </a:t>
            </a:r>
            <a:r>
              <a:rPr lang="en-US" b="1" dirty="0" err="1"/>
              <a:t>elaka</a:t>
            </a:r>
            <a:r>
              <a:rPr lang="en-US" dirty="0"/>
              <a:t> problem </a:t>
            </a:r>
            <a:r>
              <a:rPr lang="en-US" dirty="0" err="1"/>
              <a:t>som</a:t>
            </a:r>
            <a:r>
              <a:rPr lang="en-US" dirty="0"/>
              <a:t> vi </a:t>
            </a:r>
            <a:r>
              <a:rPr lang="en-US" dirty="0" err="1"/>
              <a:t>skall</a:t>
            </a:r>
            <a:r>
              <a:rPr lang="en-US" dirty="0"/>
              <a:t> </a:t>
            </a:r>
            <a:r>
              <a:rPr lang="en-US" dirty="0" err="1"/>
              <a:t>återkomma</a:t>
            </a:r>
            <a:r>
              <a:rPr lang="en-US" dirty="0"/>
              <a:t> till </a:t>
            </a:r>
            <a:r>
              <a:rPr lang="en-US" dirty="0" err="1"/>
              <a:t>senare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Både</a:t>
            </a:r>
            <a:r>
              <a:rPr lang="en-US" dirty="0"/>
              <a:t> </a:t>
            </a:r>
            <a:r>
              <a:rPr lang="en-US" dirty="0" err="1"/>
              <a:t>komplexa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komplicerade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samma</a:t>
            </a:r>
            <a:r>
              <a:rPr lang="en-US" dirty="0"/>
              <a:t> </a:t>
            </a:r>
            <a:r>
              <a:rPr lang="en-US" dirty="0" err="1"/>
              <a:t>gång</a:t>
            </a:r>
            <a:r>
              <a:rPr lang="en-US" dirty="0"/>
              <a:t>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Men </a:t>
            </a:r>
            <a:r>
              <a:rPr lang="en-US" b="1" dirty="0"/>
              <a:t>wickedness </a:t>
            </a:r>
            <a:r>
              <a:rPr lang="en-US" b="1" dirty="0" err="1"/>
              <a:t>är</a:t>
            </a:r>
            <a:r>
              <a:rPr lang="en-US" b="1" dirty="0"/>
              <a:t> emergent</a:t>
            </a:r>
            <a:r>
              <a:rPr lang="en-US" dirty="0"/>
              <a:t>: </a:t>
            </a:r>
            <a:r>
              <a:rPr lang="en-US" dirty="0" err="1"/>
              <a:t>egenskaper</a:t>
            </a:r>
            <a:r>
              <a:rPr lang="en-US" dirty="0"/>
              <a:t> </a:t>
            </a:r>
            <a:r>
              <a:rPr lang="en-US" dirty="0" err="1"/>
              <a:t>utöver</a:t>
            </a:r>
            <a:r>
              <a:rPr lang="en-US" dirty="0"/>
              <a:t> de vi </a:t>
            </a:r>
            <a:r>
              <a:rPr lang="en-US" dirty="0" err="1"/>
              <a:t>finner</a:t>
            </a:r>
            <a:r>
              <a:rPr lang="en-US" dirty="0"/>
              <a:t> hos </a:t>
            </a:r>
            <a:r>
              <a:rPr lang="en-US" dirty="0" err="1"/>
              <a:t>komplicerade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komplexa</a:t>
            </a:r>
            <a:r>
              <a:rPr lang="en-US" dirty="0"/>
              <a:t> system.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Saknar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i="1" dirty="0"/>
              <a:t>”short run,” </a:t>
            </a:r>
            <a:r>
              <a:rPr lang="en-US" dirty="0" err="1"/>
              <a:t>som</a:t>
            </a:r>
            <a:r>
              <a:rPr lang="en-US" dirty="0"/>
              <a:t> vi </a:t>
            </a:r>
            <a:r>
              <a:rPr lang="en-US" dirty="0" err="1"/>
              <a:t>talade</a:t>
            </a:r>
            <a:r>
              <a:rPr lang="en-US" dirty="0"/>
              <a:t> om </a:t>
            </a:r>
            <a:r>
              <a:rPr lang="en-US" dirty="0" err="1"/>
              <a:t>tidigare</a:t>
            </a:r>
            <a:r>
              <a:rPr lang="en-US" dirty="0"/>
              <a:t> i </a:t>
            </a:r>
            <a:r>
              <a:rPr lang="en-US" dirty="0" err="1"/>
              <a:t>veckan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Spelreglerna</a:t>
            </a:r>
            <a:r>
              <a:rPr lang="en-US" dirty="0"/>
              <a:t> </a:t>
            </a:r>
            <a:r>
              <a:rPr lang="en-US" dirty="0" err="1"/>
              <a:t>förändras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samma</a:t>
            </a:r>
            <a:r>
              <a:rPr lang="en-US" dirty="0"/>
              <a:t> </a:t>
            </a:r>
            <a:r>
              <a:rPr lang="en-US" dirty="0" err="1"/>
              <a:t>tidsskala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spelets</a:t>
            </a:r>
            <a:r>
              <a:rPr lang="en-US" dirty="0"/>
              <a:t> </a:t>
            </a:r>
            <a:r>
              <a:rPr lang="en-US" dirty="0" err="1"/>
              <a:t>tillstånd</a:t>
            </a:r>
            <a:r>
              <a:rPr lang="en-US" dirty="0"/>
              <a:t> </a:t>
            </a:r>
            <a:r>
              <a:rPr lang="en-US" dirty="0" err="1"/>
              <a:t>förändras</a:t>
            </a:r>
            <a:r>
              <a:rPr lang="en-US" dirty="0"/>
              <a:t>!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DA7E390-035F-4283-8EE5-2DF99ABE902E}"/>
              </a:ext>
            </a:extLst>
          </p:cNvPr>
          <p:cNvSpPr txBox="1"/>
          <p:nvPr/>
        </p:nvSpPr>
        <p:spPr>
          <a:xfrm>
            <a:off x="68437" y="134292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9/13</a:t>
            </a:r>
          </a:p>
        </p:txBody>
      </p:sp>
    </p:spTree>
    <p:extLst>
      <p:ext uri="{BB962C8B-B14F-4D97-AF65-F5344CB8AC3E}">
        <p14:creationId xmlns:p14="http://schemas.microsoft.com/office/powerpoint/2010/main" val="1979413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 31">
            <a:extLst>
              <a:ext uri="{FF2B5EF4-FFF2-40B4-BE49-F238E27FC236}">
                <a16:creationId xmlns:a16="http://schemas.microsoft.com/office/drawing/2014/main" id="{DE4E7AA9-3B3E-4DD4-A9D6-973B21B299BD}"/>
              </a:ext>
            </a:extLst>
          </p:cNvPr>
          <p:cNvGrpSpPr/>
          <p:nvPr/>
        </p:nvGrpSpPr>
        <p:grpSpPr>
          <a:xfrm>
            <a:off x="509460" y="889645"/>
            <a:ext cx="8833183" cy="5960099"/>
            <a:chOff x="8016" y="1036748"/>
            <a:chExt cx="8833183" cy="5960099"/>
          </a:xfrm>
        </p:grpSpPr>
        <p:grpSp>
          <p:nvGrpSpPr>
            <p:cNvPr id="33" name="Group 1">
              <a:extLst>
                <a:ext uri="{FF2B5EF4-FFF2-40B4-BE49-F238E27FC236}">
                  <a16:creationId xmlns:a16="http://schemas.microsoft.com/office/drawing/2014/main" id="{857280DE-AE59-4738-8174-A3FB1E52A8D8}"/>
                </a:ext>
              </a:extLst>
            </p:cNvPr>
            <p:cNvGrpSpPr/>
            <p:nvPr/>
          </p:nvGrpSpPr>
          <p:grpSpPr>
            <a:xfrm>
              <a:off x="1798683" y="2027665"/>
              <a:ext cx="5270571" cy="4969182"/>
              <a:chOff x="1047056" y="584191"/>
              <a:chExt cx="5270934" cy="4969610"/>
            </a:xfrm>
          </p:grpSpPr>
          <p:sp>
            <p:nvSpPr>
              <p:cNvPr id="39" name="Rectangle 2">
                <a:extLst>
                  <a:ext uri="{FF2B5EF4-FFF2-40B4-BE49-F238E27FC236}">
                    <a16:creationId xmlns:a16="http://schemas.microsoft.com/office/drawing/2014/main" id="{45E28F23-CF7F-4B9C-99BB-0948D455EFF4}"/>
                  </a:ext>
                </a:extLst>
              </p:cNvPr>
              <p:cNvSpPr/>
              <p:nvPr/>
            </p:nvSpPr>
            <p:spPr>
              <a:xfrm>
                <a:off x="1767749" y="874418"/>
                <a:ext cx="3824351" cy="3817867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v-SE" sz="1400">
                    <a:solidFill>
                      <a:srgbClr val="000000"/>
                    </a:solidFill>
                    <a:effectLst/>
                    <a:latin typeface="Cambria"/>
                    <a:ea typeface="Times New Roman"/>
                  </a:rPr>
                  <a:t>		</a:t>
                </a:r>
                <a:endParaRPr lang="sv-SE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0" name="Text Box 15">
                <a:extLst>
                  <a:ext uri="{FF2B5EF4-FFF2-40B4-BE49-F238E27FC236}">
                    <a16:creationId xmlns:a16="http://schemas.microsoft.com/office/drawing/2014/main" id="{78DB3633-FA06-4ACB-85A7-79EDF14B0692}"/>
                  </a:ext>
                </a:extLst>
              </p:cNvPr>
              <p:cNvSpPr txBox="1"/>
              <p:nvPr/>
            </p:nvSpPr>
            <p:spPr>
              <a:xfrm rot="18995524">
                <a:off x="1187916" y="587363"/>
                <a:ext cx="852547" cy="333976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v-SE" sz="1400" dirty="0">
                    <a:effectLst/>
                    <a:latin typeface="Cambria"/>
                    <a:ea typeface="Calibri"/>
                  </a:rPr>
                  <a:t>Komplext</a:t>
                </a:r>
                <a:endParaRPr lang="sv-SE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1" name="Text Box 6">
                <a:extLst>
                  <a:ext uri="{FF2B5EF4-FFF2-40B4-BE49-F238E27FC236}">
                    <a16:creationId xmlns:a16="http://schemas.microsoft.com/office/drawing/2014/main" id="{4C66CA39-93DB-408A-B856-BA3922ED22BE}"/>
                  </a:ext>
                </a:extLst>
              </p:cNvPr>
              <p:cNvSpPr txBox="1"/>
              <p:nvPr/>
            </p:nvSpPr>
            <p:spPr>
              <a:xfrm rot="2380920">
                <a:off x="5367536" y="584191"/>
                <a:ext cx="760363" cy="281276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v-SE" sz="1400" dirty="0">
                    <a:effectLst/>
                    <a:latin typeface="Cambria"/>
                    <a:ea typeface="Calibri"/>
                  </a:rPr>
                  <a:t>Wicked</a:t>
                </a:r>
                <a:endParaRPr lang="sv-SE" sz="1200" dirty="0">
                  <a:effectLst/>
                  <a:latin typeface="Times New Roman"/>
                  <a:ea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v-SE" sz="1200" dirty="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42" name="Text Box 6">
                <a:extLst>
                  <a:ext uri="{FF2B5EF4-FFF2-40B4-BE49-F238E27FC236}">
                    <a16:creationId xmlns:a16="http://schemas.microsoft.com/office/drawing/2014/main" id="{8D5430EA-C5FF-44F2-9743-B3481BF5F92A}"/>
                  </a:ext>
                </a:extLst>
              </p:cNvPr>
              <p:cNvSpPr txBox="1"/>
              <p:nvPr/>
            </p:nvSpPr>
            <p:spPr>
              <a:xfrm rot="19073719">
                <a:off x="5177446" y="4600966"/>
                <a:ext cx="1140544" cy="379056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v-SE" sz="1400" dirty="0">
                    <a:effectLst/>
                    <a:latin typeface="Cambria"/>
                    <a:ea typeface="Calibri"/>
                  </a:rPr>
                  <a:t>Komplicerat</a:t>
                </a:r>
                <a:endParaRPr lang="sv-SE" sz="1200" dirty="0">
                  <a:effectLst/>
                  <a:latin typeface="Times New Roman"/>
                  <a:ea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v-SE" sz="1200" dirty="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43" name="Text Box 6">
                <a:extLst>
                  <a:ext uri="{FF2B5EF4-FFF2-40B4-BE49-F238E27FC236}">
                    <a16:creationId xmlns:a16="http://schemas.microsoft.com/office/drawing/2014/main" id="{BA2FE7CA-352A-42CA-A9E7-2A4C92A33479}"/>
                  </a:ext>
                </a:extLst>
              </p:cNvPr>
              <p:cNvSpPr txBox="1"/>
              <p:nvPr/>
            </p:nvSpPr>
            <p:spPr>
              <a:xfrm rot="2850319">
                <a:off x="1292784" y="4646493"/>
                <a:ext cx="708587" cy="363016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v-SE" sz="1400" dirty="0">
                    <a:effectLst/>
                    <a:latin typeface="Cambria"/>
                    <a:ea typeface="Calibri"/>
                  </a:rPr>
                  <a:t>Enkelt</a:t>
                </a:r>
                <a:endParaRPr lang="sv-SE" sz="1200" dirty="0">
                  <a:effectLst/>
                  <a:latin typeface="Times New Roman"/>
                  <a:ea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v-SE" sz="1200" dirty="0">
                    <a:effectLst/>
                    <a:latin typeface="Times New Roman"/>
                    <a:ea typeface="Times New Roman"/>
                  </a:rPr>
                  <a:t> 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v-SE" sz="1200" dirty="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44" name="Rectangle 7">
                <a:extLst>
                  <a:ext uri="{FF2B5EF4-FFF2-40B4-BE49-F238E27FC236}">
                    <a16:creationId xmlns:a16="http://schemas.microsoft.com/office/drawing/2014/main" id="{6C4CD46C-300B-4132-9B23-E0097E01CDE8}"/>
                  </a:ext>
                </a:extLst>
              </p:cNvPr>
              <p:cNvSpPr/>
              <p:nvPr/>
            </p:nvSpPr>
            <p:spPr>
              <a:xfrm rot="5400000">
                <a:off x="3680172" y="2781196"/>
                <a:ext cx="1009546" cy="2813865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v-SE" sz="1400" dirty="0">
                    <a:solidFill>
                      <a:srgbClr val="000000"/>
                    </a:solidFill>
                    <a:effectLst/>
                    <a:latin typeface="Cambria"/>
                    <a:ea typeface="Calibri"/>
                  </a:rPr>
                  <a:t>Systembaserad teori</a:t>
                </a:r>
                <a:endParaRPr lang="sv-SE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5" name="Rectangle 8">
                <a:extLst>
                  <a:ext uri="{FF2B5EF4-FFF2-40B4-BE49-F238E27FC236}">
                    <a16:creationId xmlns:a16="http://schemas.microsoft.com/office/drawing/2014/main" id="{DD5F0B74-675E-4172-9177-DEF5F68A0E9E}"/>
                  </a:ext>
                </a:extLst>
              </p:cNvPr>
              <p:cNvSpPr/>
              <p:nvPr/>
            </p:nvSpPr>
            <p:spPr>
              <a:xfrm>
                <a:off x="1767798" y="874418"/>
                <a:ext cx="1010215" cy="280893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v-SE" sz="1400" dirty="0">
                    <a:solidFill>
                      <a:srgbClr val="000000"/>
                    </a:solidFill>
                    <a:latin typeface="Cambria"/>
                    <a:ea typeface="Times New Roman"/>
                  </a:rPr>
                  <a:t>       Komplexitetsforskning</a:t>
                </a:r>
                <a:endParaRPr lang="sv-SE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6" name="Rectangle 9">
                <a:extLst>
                  <a:ext uri="{FF2B5EF4-FFF2-40B4-BE49-F238E27FC236}">
                    <a16:creationId xmlns:a16="http://schemas.microsoft.com/office/drawing/2014/main" id="{FC2192C5-4F41-42E6-A2BB-2D9472CBC5AF}"/>
                  </a:ext>
                </a:extLst>
              </p:cNvPr>
              <p:cNvSpPr/>
              <p:nvPr/>
            </p:nvSpPr>
            <p:spPr>
              <a:xfrm rot="3073694">
                <a:off x="2010921" y="3632859"/>
                <a:ext cx="732166" cy="1269307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v-SE" sz="1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Analytiska modeller</a:t>
                </a:r>
                <a:endParaRPr lang="sv-SE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3E76DE15-7F79-40F3-B86A-0AACDC377D5B}"/>
                  </a:ext>
                </a:extLst>
              </p:cNvPr>
              <p:cNvSpPr/>
              <p:nvPr/>
            </p:nvSpPr>
            <p:spPr>
              <a:xfrm rot="5400000">
                <a:off x="3020933" y="2394734"/>
                <a:ext cx="952791" cy="126873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v-SE" sz="1400" dirty="0">
                    <a:solidFill>
                      <a:srgbClr val="000000"/>
                    </a:solidFill>
                    <a:effectLst/>
                    <a:latin typeface="Cambria"/>
                    <a:ea typeface="Times New Roman"/>
                  </a:rPr>
                  <a:t>Narrativ teori</a:t>
                </a:r>
                <a:endParaRPr lang="sv-SE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8" name="Straight Arrow Connector 11">
                <a:extLst>
                  <a:ext uri="{FF2B5EF4-FFF2-40B4-BE49-F238E27FC236}">
                    <a16:creationId xmlns:a16="http://schemas.microsoft.com/office/drawing/2014/main" id="{18159640-2323-4632-A311-C723C384A645}"/>
                  </a:ext>
                </a:extLst>
              </p:cNvPr>
              <p:cNvCxnSpPr/>
              <p:nvPr/>
            </p:nvCxnSpPr>
            <p:spPr>
              <a:xfrm flipV="1">
                <a:off x="1767798" y="819174"/>
                <a:ext cx="0" cy="3876275"/>
              </a:xfrm>
              <a:prstGeom prst="straightConnector1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12">
                <a:extLst>
                  <a:ext uri="{FF2B5EF4-FFF2-40B4-BE49-F238E27FC236}">
                    <a16:creationId xmlns:a16="http://schemas.microsoft.com/office/drawing/2014/main" id="{00FCAFBE-3F49-46C2-BFBB-2E57849B521B}"/>
                  </a:ext>
                </a:extLst>
              </p:cNvPr>
              <p:cNvCxnSpPr/>
              <p:nvPr/>
            </p:nvCxnSpPr>
            <p:spPr>
              <a:xfrm>
                <a:off x="1767798" y="4693632"/>
                <a:ext cx="3880713" cy="1213"/>
              </a:xfrm>
              <a:prstGeom prst="straightConnector1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Pie 13">
                <a:extLst>
                  <a:ext uri="{FF2B5EF4-FFF2-40B4-BE49-F238E27FC236}">
                    <a16:creationId xmlns:a16="http://schemas.microsoft.com/office/drawing/2014/main" id="{2B0A545F-F70F-4377-BB7F-99A0F5F83E49}"/>
                  </a:ext>
                </a:extLst>
              </p:cNvPr>
              <p:cNvSpPr/>
              <p:nvPr/>
            </p:nvSpPr>
            <p:spPr>
              <a:xfrm rot="5400000">
                <a:off x="908930" y="1952644"/>
                <a:ext cx="3739283" cy="3463032"/>
              </a:xfrm>
              <a:prstGeom prst="pie">
                <a:avLst>
                  <a:gd name="adj1" fmla="val 10800059"/>
                  <a:gd name="adj2" fmla="val 16200000"/>
                </a:avLst>
              </a:prstGeom>
              <a:noFill/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v-SE" sz="1100">
                    <a:effectLst/>
                    <a:latin typeface="Times New Roman"/>
                    <a:ea typeface="Calibri"/>
                  </a:rPr>
                  <a:t> </a:t>
                </a:r>
                <a:endParaRPr lang="sv-SE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34" name="Cloud Callout 20">
              <a:extLst>
                <a:ext uri="{FF2B5EF4-FFF2-40B4-BE49-F238E27FC236}">
                  <a16:creationId xmlns:a16="http://schemas.microsoft.com/office/drawing/2014/main" id="{7D2CE930-52F6-40D6-88C6-817612997403}"/>
                </a:ext>
              </a:extLst>
            </p:cNvPr>
            <p:cNvSpPr/>
            <p:nvPr/>
          </p:nvSpPr>
          <p:spPr>
            <a:xfrm>
              <a:off x="2904115" y="1371193"/>
              <a:ext cx="3054509" cy="828672"/>
            </a:xfrm>
            <a:prstGeom prst="cloudCallout">
              <a:avLst>
                <a:gd name="adj1" fmla="val -40700"/>
                <a:gd name="adj2" fmla="val 1270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 dirty="0"/>
                <a:t>Agentbaserad modeller, komplexa nätverk, cellautomater, etc.</a:t>
              </a:r>
            </a:p>
          </p:txBody>
        </p:sp>
        <p:sp>
          <p:nvSpPr>
            <p:cNvPr id="35" name="Cloud Callout 21">
              <a:extLst>
                <a:ext uri="{FF2B5EF4-FFF2-40B4-BE49-F238E27FC236}">
                  <a16:creationId xmlns:a16="http://schemas.microsoft.com/office/drawing/2014/main" id="{7C165D7A-D022-4D5C-942E-CF5630E92E8A}"/>
                </a:ext>
              </a:extLst>
            </p:cNvPr>
            <p:cNvSpPr/>
            <p:nvPr/>
          </p:nvSpPr>
          <p:spPr>
            <a:xfrm>
              <a:off x="4610304" y="3081050"/>
              <a:ext cx="3054509" cy="828672"/>
            </a:xfrm>
            <a:prstGeom prst="cloudCallout">
              <a:avLst>
                <a:gd name="adj1" fmla="val -44411"/>
                <a:gd name="adj2" fmla="val 1042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/>
                <a:t>Humaniora och andra kvalitativa analysmetoder </a:t>
              </a:r>
            </a:p>
          </p:txBody>
        </p:sp>
        <p:sp>
          <p:nvSpPr>
            <p:cNvPr id="36" name="Cloud Callout 22">
              <a:extLst>
                <a:ext uri="{FF2B5EF4-FFF2-40B4-BE49-F238E27FC236}">
                  <a16:creationId xmlns:a16="http://schemas.microsoft.com/office/drawing/2014/main" id="{8BCC2D61-5935-420C-B7F7-D7C76F3A8B9F}"/>
                </a:ext>
              </a:extLst>
            </p:cNvPr>
            <p:cNvSpPr/>
            <p:nvPr/>
          </p:nvSpPr>
          <p:spPr>
            <a:xfrm>
              <a:off x="5786690" y="4120046"/>
              <a:ext cx="3054509" cy="828672"/>
            </a:xfrm>
            <a:prstGeom prst="cloudCallout">
              <a:avLst>
                <a:gd name="adj1" fmla="val -40700"/>
                <a:gd name="adj2" fmla="val 1270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/>
                <a:t>Systemteori, ingenjörskonst, cybernetik, organisationsteori, ekologi etc.</a:t>
              </a:r>
            </a:p>
          </p:txBody>
        </p:sp>
        <p:sp>
          <p:nvSpPr>
            <p:cNvPr id="37" name="Cloud Callout 23">
              <a:extLst>
                <a:ext uri="{FF2B5EF4-FFF2-40B4-BE49-F238E27FC236}">
                  <a16:creationId xmlns:a16="http://schemas.microsoft.com/office/drawing/2014/main" id="{BD67CBCD-960B-4995-8F5C-09D1655FA1E6}"/>
                </a:ext>
              </a:extLst>
            </p:cNvPr>
            <p:cNvSpPr/>
            <p:nvPr/>
          </p:nvSpPr>
          <p:spPr>
            <a:xfrm>
              <a:off x="102222" y="4365104"/>
              <a:ext cx="3054509" cy="828672"/>
            </a:xfrm>
            <a:prstGeom prst="cloudCallout">
              <a:avLst>
                <a:gd name="adj1" fmla="val 33522"/>
                <a:gd name="adj2" fmla="val 814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100" dirty="0"/>
                <a:t>Populationsgenetik, neoklassisk ekonomi rational choice, optimering, statistik, etc.</a:t>
              </a: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87A845BE-BAB5-4E63-A2FF-72523007884B}"/>
                </a:ext>
              </a:extLst>
            </p:cNvPr>
            <p:cNvSpPr/>
            <p:nvPr/>
          </p:nvSpPr>
          <p:spPr>
            <a:xfrm>
              <a:off x="8016" y="1036748"/>
              <a:ext cx="23577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3600" dirty="0"/>
                <a:t>Metodologi</a:t>
              </a:r>
              <a:endParaRPr lang="sv-SE" sz="1200" dirty="0"/>
            </a:p>
          </p:txBody>
        </p:sp>
      </p:grpSp>
      <p:sp>
        <p:nvSpPr>
          <p:cNvPr id="51" name="Text Box 3">
            <a:extLst>
              <a:ext uri="{FF2B5EF4-FFF2-40B4-BE49-F238E27FC236}">
                <a16:creationId xmlns:a16="http://schemas.microsoft.com/office/drawing/2014/main" id="{1A348730-7768-4809-BF3D-1AAAAEA78992}"/>
              </a:ext>
            </a:extLst>
          </p:cNvPr>
          <p:cNvSpPr txBox="1"/>
          <p:nvPr/>
        </p:nvSpPr>
        <p:spPr>
          <a:xfrm>
            <a:off x="8345192" y="1670295"/>
            <a:ext cx="2934362" cy="6736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v-SE" sz="1600" dirty="0">
                <a:latin typeface="Times New Roman"/>
                <a:ea typeface="Times New Roman"/>
              </a:rPr>
              <a:t>Vi kan även lägga in metoder i ett sådant diagram.</a:t>
            </a:r>
            <a:endParaRPr lang="sv-SE" dirty="0">
              <a:latin typeface="Times New Roman"/>
              <a:ea typeface="Times New Roman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ACD45A26-687D-4D33-8504-DA941ABC16CF}"/>
              </a:ext>
            </a:extLst>
          </p:cNvPr>
          <p:cNvSpPr txBox="1"/>
          <p:nvPr/>
        </p:nvSpPr>
        <p:spPr>
          <a:xfrm>
            <a:off x="68437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10/13</a:t>
            </a:r>
          </a:p>
        </p:txBody>
      </p:sp>
    </p:spTree>
    <p:extLst>
      <p:ext uri="{BB962C8B-B14F-4D97-AF65-F5344CB8AC3E}">
        <p14:creationId xmlns:p14="http://schemas.microsoft.com/office/powerpoint/2010/main" val="73397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BD5F0818-C19D-4975-AD4A-87E776641F1F}"/>
              </a:ext>
            </a:extLst>
          </p:cNvPr>
          <p:cNvSpPr txBox="1"/>
          <p:nvPr/>
        </p:nvSpPr>
        <p:spPr>
          <a:xfrm>
            <a:off x="850211" y="952112"/>
            <a:ext cx="9692085" cy="6736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v-SE" sz="1600" dirty="0">
                <a:latin typeface="Times New Roman"/>
                <a:ea typeface="Times New Roman"/>
              </a:rPr>
              <a:t>Många problem vi ställs inför – </a:t>
            </a:r>
            <a:r>
              <a:rPr lang="sv-SE" sz="1600" b="1" dirty="0">
                <a:latin typeface="Times New Roman"/>
                <a:ea typeface="Times New Roman"/>
              </a:rPr>
              <a:t>särskilt om de har med samhället och globala system att göra </a:t>
            </a:r>
            <a:r>
              <a:rPr lang="sv-SE" sz="1600" dirty="0">
                <a:latin typeface="Times New Roman"/>
                <a:ea typeface="Times New Roman"/>
              </a:rPr>
              <a:t>– är just vad man kallar ”</a:t>
            </a:r>
            <a:r>
              <a:rPr lang="sv-SE" sz="1600" dirty="0" err="1">
                <a:latin typeface="Times New Roman"/>
                <a:ea typeface="Times New Roman"/>
              </a:rPr>
              <a:t>wicked</a:t>
            </a:r>
            <a:r>
              <a:rPr lang="sv-SE" sz="1600" dirty="0">
                <a:latin typeface="Times New Roman"/>
                <a:ea typeface="Times New Roman"/>
              </a:rPr>
              <a:t> problems.”</a:t>
            </a: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2DE65470-EC8D-4D8B-A3A8-791918DDE530}"/>
              </a:ext>
            </a:extLst>
          </p:cNvPr>
          <p:cNvGrpSpPr/>
          <p:nvPr/>
        </p:nvGrpSpPr>
        <p:grpSpPr>
          <a:xfrm>
            <a:off x="3100854" y="2625919"/>
            <a:ext cx="4207193" cy="3966612"/>
            <a:chOff x="1047056" y="584191"/>
            <a:chExt cx="5270934" cy="496961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6049690F-8BDF-4051-AA5A-E5497E53EA54}"/>
                </a:ext>
              </a:extLst>
            </p:cNvPr>
            <p:cNvSpPr/>
            <p:nvPr/>
          </p:nvSpPr>
          <p:spPr>
            <a:xfrm>
              <a:off x="1767749" y="874418"/>
              <a:ext cx="3824351" cy="3817867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1400">
                  <a:solidFill>
                    <a:srgbClr val="000000"/>
                  </a:solidFill>
                  <a:effectLst/>
                  <a:latin typeface="Cambria"/>
                  <a:ea typeface="Times New Roman"/>
                </a:rPr>
                <a:t>		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8849351A-456F-4A97-A4ED-EFB8CD2C5588}"/>
                </a:ext>
              </a:extLst>
            </p:cNvPr>
            <p:cNvSpPr txBox="1"/>
            <p:nvPr/>
          </p:nvSpPr>
          <p:spPr>
            <a:xfrm rot="18995524">
              <a:off x="1187916" y="587363"/>
              <a:ext cx="852547" cy="33397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400" dirty="0">
                  <a:effectLst/>
                  <a:latin typeface="Cambria"/>
                  <a:ea typeface="Calibri"/>
                </a:rPr>
                <a:t>Komplext</a:t>
              </a:r>
              <a:endParaRPr lang="sv-SE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790A2BBE-C071-459F-8056-170474C8BF34}"/>
                </a:ext>
              </a:extLst>
            </p:cNvPr>
            <p:cNvSpPr txBox="1"/>
            <p:nvPr/>
          </p:nvSpPr>
          <p:spPr>
            <a:xfrm rot="2380920">
              <a:off x="5367536" y="584191"/>
              <a:ext cx="760363" cy="28127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400" dirty="0">
                  <a:effectLst/>
                  <a:latin typeface="Cambria"/>
                  <a:ea typeface="Calibri"/>
                </a:rPr>
                <a:t>Wicked</a:t>
              </a:r>
              <a:endParaRPr lang="sv-SE" sz="12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74429F9F-0904-4167-806F-8C442DE3658C}"/>
                </a:ext>
              </a:extLst>
            </p:cNvPr>
            <p:cNvSpPr txBox="1"/>
            <p:nvPr/>
          </p:nvSpPr>
          <p:spPr>
            <a:xfrm rot="19073719">
              <a:off x="5177446" y="4600966"/>
              <a:ext cx="1140544" cy="37905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400" dirty="0">
                  <a:effectLst/>
                  <a:latin typeface="Cambria"/>
                  <a:ea typeface="Calibri"/>
                </a:rPr>
                <a:t>Komplicerat</a:t>
              </a:r>
              <a:endParaRPr lang="sv-SE" sz="12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514E7B10-015D-4287-A8CF-B93553BE42D5}"/>
                </a:ext>
              </a:extLst>
            </p:cNvPr>
            <p:cNvSpPr txBox="1"/>
            <p:nvPr/>
          </p:nvSpPr>
          <p:spPr>
            <a:xfrm rot="2850319">
              <a:off x="1292784" y="4646493"/>
              <a:ext cx="708587" cy="36301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400" dirty="0">
                  <a:effectLst/>
                  <a:latin typeface="Cambria"/>
                  <a:ea typeface="Calibri"/>
                </a:rPr>
                <a:t>Enkelt</a:t>
              </a:r>
              <a:endParaRPr lang="sv-SE" sz="12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597D9945-1CBB-4B90-AE97-6FD6DB905654}"/>
                </a:ext>
              </a:extLst>
            </p:cNvPr>
            <p:cNvSpPr/>
            <p:nvPr/>
          </p:nvSpPr>
          <p:spPr>
            <a:xfrm rot="5400000">
              <a:off x="3680172" y="2781196"/>
              <a:ext cx="1009546" cy="2813865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1200" dirty="0">
                  <a:solidFill>
                    <a:srgbClr val="000000"/>
                  </a:solidFill>
                  <a:effectLst/>
                  <a:latin typeface="Cambria"/>
                  <a:ea typeface="Calibri"/>
                </a:rPr>
                <a:t>Systembaserad teori</a:t>
              </a:r>
              <a:endParaRPr lang="sv-SE" sz="11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88253C86-E2A2-4393-BF68-B3407C171778}"/>
                </a:ext>
              </a:extLst>
            </p:cNvPr>
            <p:cNvSpPr/>
            <p:nvPr/>
          </p:nvSpPr>
          <p:spPr>
            <a:xfrm>
              <a:off x="1767798" y="874418"/>
              <a:ext cx="1010215" cy="2808936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1200" dirty="0">
                  <a:solidFill>
                    <a:srgbClr val="000000"/>
                  </a:solidFill>
                  <a:latin typeface="Cambria"/>
                  <a:ea typeface="Times New Roman"/>
                </a:rPr>
                <a:t>           Komplexitetsforskning</a:t>
              </a:r>
              <a:endParaRPr lang="sv-SE" sz="11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9747FB61-86B1-4AD5-B5FB-676D83E0ABB3}"/>
                </a:ext>
              </a:extLst>
            </p:cNvPr>
            <p:cNvSpPr/>
            <p:nvPr/>
          </p:nvSpPr>
          <p:spPr>
            <a:xfrm rot="3073694">
              <a:off x="1940321" y="3561459"/>
              <a:ext cx="732166" cy="126930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Analytiska modeller</a:t>
              </a:r>
              <a:endParaRPr lang="sv-SE" sz="11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E565C551-6005-421C-82BB-5CEB6B270D09}"/>
                </a:ext>
              </a:extLst>
            </p:cNvPr>
            <p:cNvSpPr/>
            <p:nvPr/>
          </p:nvSpPr>
          <p:spPr>
            <a:xfrm rot="5400000">
              <a:off x="3020933" y="2394734"/>
              <a:ext cx="952791" cy="126873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1200" dirty="0">
                  <a:solidFill>
                    <a:srgbClr val="000000"/>
                  </a:solidFill>
                  <a:effectLst/>
                  <a:latin typeface="Cambria"/>
                  <a:ea typeface="Times New Roman"/>
                </a:rPr>
                <a:t>Narrativ teori</a:t>
              </a:r>
              <a:endParaRPr lang="sv-SE" sz="11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1" name="Straight Arrow Connector 11">
              <a:extLst>
                <a:ext uri="{FF2B5EF4-FFF2-40B4-BE49-F238E27FC236}">
                  <a16:creationId xmlns:a16="http://schemas.microsoft.com/office/drawing/2014/main" id="{FF989415-6F10-4476-BE0E-DEF65D3370BA}"/>
                </a:ext>
              </a:extLst>
            </p:cNvPr>
            <p:cNvCxnSpPr/>
            <p:nvPr/>
          </p:nvCxnSpPr>
          <p:spPr>
            <a:xfrm flipV="1">
              <a:off x="1767798" y="819174"/>
              <a:ext cx="0" cy="3876275"/>
            </a:xfrm>
            <a:prstGeom prst="straightConnector1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12">
              <a:extLst>
                <a:ext uri="{FF2B5EF4-FFF2-40B4-BE49-F238E27FC236}">
                  <a16:creationId xmlns:a16="http://schemas.microsoft.com/office/drawing/2014/main" id="{43BD5204-890A-40A0-B4B6-CF447900C487}"/>
                </a:ext>
              </a:extLst>
            </p:cNvPr>
            <p:cNvCxnSpPr/>
            <p:nvPr/>
          </p:nvCxnSpPr>
          <p:spPr>
            <a:xfrm>
              <a:off x="1767798" y="4693632"/>
              <a:ext cx="3880713" cy="1213"/>
            </a:xfrm>
            <a:prstGeom prst="straightConnector1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ie 13">
              <a:extLst>
                <a:ext uri="{FF2B5EF4-FFF2-40B4-BE49-F238E27FC236}">
                  <a16:creationId xmlns:a16="http://schemas.microsoft.com/office/drawing/2014/main" id="{3438F727-47FC-420B-BDC7-28AA8BBD4DAD}"/>
                </a:ext>
              </a:extLst>
            </p:cNvPr>
            <p:cNvSpPr/>
            <p:nvPr/>
          </p:nvSpPr>
          <p:spPr>
            <a:xfrm rot="5400000">
              <a:off x="908930" y="1952644"/>
              <a:ext cx="3739283" cy="3463032"/>
            </a:xfrm>
            <a:prstGeom prst="pie">
              <a:avLst>
                <a:gd name="adj1" fmla="val 10800059"/>
                <a:gd name="adj2" fmla="val 16200000"/>
              </a:avLst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ffectLst/>
                  <a:latin typeface="Times New Roman"/>
                  <a:ea typeface="Calibri"/>
                </a:rPr>
                <a:t> </a:t>
              </a:r>
              <a:endParaRPr lang="sv-SE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7" name="Cloud Callout 20">
            <a:extLst>
              <a:ext uri="{FF2B5EF4-FFF2-40B4-BE49-F238E27FC236}">
                <a16:creationId xmlns:a16="http://schemas.microsoft.com/office/drawing/2014/main" id="{8CD8B527-90D6-451D-AF0B-1A934DC32872}"/>
              </a:ext>
            </a:extLst>
          </p:cNvPr>
          <p:cNvSpPr/>
          <p:nvPr/>
        </p:nvSpPr>
        <p:spPr>
          <a:xfrm>
            <a:off x="3983257" y="2101895"/>
            <a:ext cx="2438239" cy="661481"/>
          </a:xfrm>
          <a:prstGeom prst="cloudCallout">
            <a:avLst>
              <a:gd name="adj1" fmla="val -40700"/>
              <a:gd name="adj2" fmla="val 127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Agentbaserad modeller, komplexa nätverk, cellautomater, etc.</a:t>
            </a:r>
          </a:p>
        </p:txBody>
      </p:sp>
      <p:sp>
        <p:nvSpPr>
          <p:cNvPr id="8" name="Cloud Callout 21">
            <a:extLst>
              <a:ext uri="{FF2B5EF4-FFF2-40B4-BE49-F238E27FC236}">
                <a16:creationId xmlns:a16="http://schemas.microsoft.com/office/drawing/2014/main" id="{28D22C3F-F3AB-4787-BD1B-FB0CD33C84ED}"/>
              </a:ext>
            </a:extLst>
          </p:cNvPr>
          <p:cNvSpPr/>
          <p:nvPr/>
        </p:nvSpPr>
        <p:spPr>
          <a:xfrm>
            <a:off x="5345209" y="3466776"/>
            <a:ext cx="2438239" cy="661481"/>
          </a:xfrm>
          <a:prstGeom prst="cloudCallout">
            <a:avLst>
              <a:gd name="adj1" fmla="val -44411"/>
              <a:gd name="adj2" fmla="val 104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Humaniora och andra kvalitativa analysmetoder </a:t>
            </a:r>
          </a:p>
        </p:txBody>
      </p:sp>
      <p:sp>
        <p:nvSpPr>
          <p:cNvPr id="9" name="Cloud Callout 22">
            <a:extLst>
              <a:ext uri="{FF2B5EF4-FFF2-40B4-BE49-F238E27FC236}">
                <a16:creationId xmlns:a16="http://schemas.microsoft.com/office/drawing/2014/main" id="{91A5DA91-6727-4FA5-8C8F-7A3B830E14D7}"/>
              </a:ext>
            </a:extLst>
          </p:cNvPr>
          <p:cNvSpPr/>
          <p:nvPr/>
        </p:nvSpPr>
        <p:spPr>
          <a:xfrm>
            <a:off x="6284250" y="4151834"/>
            <a:ext cx="2438239" cy="805794"/>
          </a:xfrm>
          <a:prstGeom prst="cloudCallout">
            <a:avLst>
              <a:gd name="adj1" fmla="val -40700"/>
              <a:gd name="adj2" fmla="val 127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Systemteori, ingenjörskonst, cybernetik, organisationsteori, ekologi etc.</a:t>
            </a:r>
          </a:p>
        </p:txBody>
      </p:sp>
      <p:sp>
        <p:nvSpPr>
          <p:cNvPr id="10" name="Cloud Callout 23">
            <a:extLst>
              <a:ext uri="{FF2B5EF4-FFF2-40B4-BE49-F238E27FC236}">
                <a16:creationId xmlns:a16="http://schemas.microsoft.com/office/drawing/2014/main" id="{56E882DC-91A2-44D7-B9DB-181106279159}"/>
              </a:ext>
            </a:extLst>
          </p:cNvPr>
          <p:cNvSpPr/>
          <p:nvPr/>
        </p:nvSpPr>
        <p:spPr>
          <a:xfrm>
            <a:off x="1746667" y="4491762"/>
            <a:ext cx="2438239" cy="661481"/>
          </a:xfrm>
          <a:prstGeom prst="cloudCallout">
            <a:avLst>
              <a:gd name="adj1" fmla="val 33522"/>
              <a:gd name="adj2" fmla="val 81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Populationsgenetik, neoklassisk ekonomi rational choice, optimering, statistik, etc.</a:t>
            </a:r>
          </a:p>
        </p:txBody>
      </p:sp>
      <p:sp>
        <p:nvSpPr>
          <p:cNvPr id="24" name="Cloud Callout 21">
            <a:extLst>
              <a:ext uri="{FF2B5EF4-FFF2-40B4-BE49-F238E27FC236}">
                <a16:creationId xmlns:a16="http://schemas.microsoft.com/office/drawing/2014/main" id="{00849B01-E5AF-43C3-8584-9AADF7CBB58F}"/>
              </a:ext>
            </a:extLst>
          </p:cNvPr>
          <p:cNvSpPr/>
          <p:nvPr/>
        </p:nvSpPr>
        <p:spPr>
          <a:xfrm>
            <a:off x="7783448" y="2345662"/>
            <a:ext cx="2438239" cy="661481"/>
          </a:xfrm>
          <a:prstGeom prst="cloudCallout">
            <a:avLst>
              <a:gd name="adj1" fmla="val -95838"/>
              <a:gd name="adj2" fmla="val 86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???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DB1B3EFD-31E1-4AF5-8B9F-99BDF1C1FC6E}"/>
              </a:ext>
            </a:extLst>
          </p:cNvPr>
          <p:cNvSpPr txBox="1"/>
          <p:nvPr/>
        </p:nvSpPr>
        <p:spPr>
          <a:xfrm>
            <a:off x="68437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11/13</a:t>
            </a:r>
          </a:p>
        </p:txBody>
      </p:sp>
    </p:spTree>
    <p:extLst>
      <p:ext uri="{BB962C8B-B14F-4D97-AF65-F5344CB8AC3E}">
        <p14:creationId xmlns:p14="http://schemas.microsoft.com/office/powerpoint/2010/main" val="1859279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7C3BBE-19B4-49FF-BC7F-192894DD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523"/>
            <a:ext cx="10515600" cy="1325563"/>
          </a:xfrm>
        </p:spPr>
        <p:txBody>
          <a:bodyPr/>
          <a:lstStyle/>
          <a:p>
            <a:pPr algn="ctr"/>
            <a:r>
              <a:rPr lang="sv-SE" dirty="0"/>
              <a:t>En meta-ontologi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42E9D8FB-9D7C-4832-82A1-B60D5B9C1312}"/>
              </a:ext>
            </a:extLst>
          </p:cNvPr>
          <p:cNvGrpSpPr/>
          <p:nvPr/>
        </p:nvGrpSpPr>
        <p:grpSpPr>
          <a:xfrm>
            <a:off x="3981491" y="1690688"/>
            <a:ext cx="3688716" cy="3898264"/>
            <a:chOff x="0" y="-51"/>
            <a:chExt cx="4731725" cy="5001197"/>
          </a:xfrm>
        </p:grpSpPr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F3EA5668-743C-4AEE-825C-227186E4A535}"/>
                </a:ext>
              </a:extLst>
            </p:cNvPr>
            <p:cNvSpPr/>
            <p:nvPr/>
          </p:nvSpPr>
          <p:spPr>
            <a:xfrm>
              <a:off x="182126" y="488898"/>
              <a:ext cx="1375576" cy="13755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900" dirty="0"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Komplex</a:t>
              </a:r>
              <a:endPara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DAEB76B5-AF49-4386-92EB-847139D82623}"/>
                </a:ext>
              </a:extLst>
            </p:cNvPr>
            <p:cNvSpPr/>
            <p:nvPr/>
          </p:nvSpPr>
          <p:spPr>
            <a:xfrm>
              <a:off x="1557702" y="489048"/>
              <a:ext cx="1375410" cy="13754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900" dirty="0"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Trans-komplex</a:t>
              </a:r>
              <a:endPara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60FD4C49-E57B-460F-B2FF-7922D9954903}"/>
                </a:ext>
              </a:extLst>
            </p:cNvPr>
            <p:cNvSpPr/>
            <p:nvPr/>
          </p:nvSpPr>
          <p:spPr>
            <a:xfrm>
              <a:off x="2933112" y="488893"/>
              <a:ext cx="1375410" cy="13754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900"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Wicked</a:t>
              </a:r>
              <a:endParaRPr lang="sv-S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3E23642F-4EE7-439F-B67A-4D643658512F}"/>
                </a:ext>
              </a:extLst>
            </p:cNvPr>
            <p:cNvSpPr/>
            <p:nvPr/>
          </p:nvSpPr>
          <p:spPr>
            <a:xfrm>
              <a:off x="1557536" y="1864265"/>
              <a:ext cx="1375410" cy="13754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900"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Sub-Wicked</a:t>
              </a:r>
              <a:endParaRPr lang="sv-S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1C045D69-CFA2-45BC-A6E9-55FBD19105D6}"/>
                </a:ext>
              </a:extLst>
            </p:cNvPr>
            <p:cNvSpPr/>
            <p:nvPr/>
          </p:nvSpPr>
          <p:spPr>
            <a:xfrm>
              <a:off x="2932946" y="1864227"/>
              <a:ext cx="1375410" cy="13754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900" dirty="0"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Trans-komplicerad</a:t>
              </a:r>
              <a:endPara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D864ABC8-01BD-49FA-847E-70C92DA2A06D}"/>
                </a:ext>
              </a:extLst>
            </p:cNvPr>
            <p:cNvSpPr/>
            <p:nvPr/>
          </p:nvSpPr>
          <p:spPr>
            <a:xfrm>
              <a:off x="2932946" y="3239424"/>
              <a:ext cx="1375410" cy="13754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900" dirty="0"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Komplicerad</a:t>
              </a:r>
              <a:endPara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" name="Straight Arrow Connector 9">
              <a:extLst>
                <a:ext uri="{FF2B5EF4-FFF2-40B4-BE49-F238E27FC236}">
                  <a16:creationId xmlns:a16="http://schemas.microsoft.com/office/drawing/2014/main" id="{B4FE33C0-24DE-4B1E-B925-538F341AFEF5}"/>
                </a:ext>
              </a:extLst>
            </p:cNvPr>
            <p:cNvCxnSpPr/>
            <p:nvPr/>
          </p:nvCxnSpPr>
          <p:spPr>
            <a:xfrm>
              <a:off x="153510" y="4647033"/>
              <a:ext cx="4412973" cy="10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10">
              <a:extLst>
                <a:ext uri="{FF2B5EF4-FFF2-40B4-BE49-F238E27FC236}">
                  <a16:creationId xmlns:a16="http://schemas.microsoft.com/office/drawing/2014/main" id="{24E0F091-603A-446D-8AA9-9C1EB6434889}"/>
                </a:ext>
              </a:extLst>
            </p:cNvPr>
            <p:cNvCxnSpPr/>
            <p:nvPr/>
          </p:nvCxnSpPr>
          <p:spPr>
            <a:xfrm flipV="1">
              <a:off x="153510" y="262996"/>
              <a:ext cx="166" cy="438890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11">
              <a:extLst>
                <a:ext uri="{FF2B5EF4-FFF2-40B4-BE49-F238E27FC236}">
                  <a16:creationId xmlns:a16="http://schemas.microsoft.com/office/drawing/2014/main" id="{823EF9F7-7730-4048-91C2-C69931C524ED}"/>
                </a:ext>
              </a:extLst>
            </p:cNvPr>
            <p:cNvSpPr/>
            <p:nvPr/>
          </p:nvSpPr>
          <p:spPr>
            <a:xfrm>
              <a:off x="101234" y="4586170"/>
              <a:ext cx="119162" cy="1191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6" name="L-Shape 12">
              <a:extLst>
                <a:ext uri="{FF2B5EF4-FFF2-40B4-BE49-F238E27FC236}">
                  <a16:creationId xmlns:a16="http://schemas.microsoft.com/office/drawing/2014/main" id="{5CB4F88C-5B8A-42C4-B07D-C7B9CC59F563}"/>
                </a:ext>
              </a:extLst>
            </p:cNvPr>
            <p:cNvSpPr/>
            <p:nvPr/>
          </p:nvSpPr>
          <p:spPr>
            <a:xfrm>
              <a:off x="182292" y="1864444"/>
              <a:ext cx="2750820" cy="2750281"/>
            </a:xfrm>
            <a:prstGeom prst="corne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sv-S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Text Box 12">
              <a:extLst>
                <a:ext uri="{FF2B5EF4-FFF2-40B4-BE49-F238E27FC236}">
                  <a16:creationId xmlns:a16="http://schemas.microsoft.com/office/drawing/2014/main" id="{7DDB78DC-6EA3-4B5E-890C-E82BB34D570D}"/>
                </a:ext>
              </a:extLst>
            </p:cNvPr>
            <p:cNvSpPr txBox="1"/>
            <p:nvPr/>
          </p:nvSpPr>
          <p:spPr>
            <a:xfrm rot="2786312">
              <a:off x="827284" y="3445710"/>
              <a:ext cx="750959" cy="31029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 dirty="0"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Enkel</a:t>
              </a:r>
              <a:endPara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 Box 16">
              <a:extLst>
                <a:ext uri="{FF2B5EF4-FFF2-40B4-BE49-F238E27FC236}">
                  <a16:creationId xmlns:a16="http://schemas.microsoft.com/office/drawing/2014/main" id="{F066263B-9231-4AD7-BE1E-8AC3A52B6ED5}"/>
                </a:ext>
              </a:extLst>
            </p:cNvPr>
            <p:cNvSpPr txBox="1"/>
            <p:nvPr/>
          </p:nvSpPr>
          <p:spPr>
            <a:xfrm>
              <a:off x="0" y="-51"/>
              <a:ext cx="1088875" cy="3913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 dirty="0"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Komplexitet</a:t>
              </a:r>
              <a:endPara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16">
              <a:extLst>
                <a:ext uri="{FF2B5EF4-FFF2-40B4-BE49-F238E27FC236}">
                  <a16:creationId xmlns:a16="http://schemas.microsoft.com/office/drawing/2014/main" id="{79BDC3F9-8120-4B85-9FF4-F9105DDD78EA}"/>
                </a:ext>
              </a:extLst>
            </p:cNvPr>
            <p:cNvSpPr txBox="1"/>
            <p:nvPr/>
          </p:nvSpPr>
          <p:spPr>
            <a:xfrm>
              <a:off x="3264147" y="4673098"/>
              <a:ext cx="1467578" cy="32804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 dirty="0" err="1"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Kompliceradhet</a:t>
              </a:r>
              <a:endPara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5" name="Elbow Connector 16">
            <a:extLst>
              <a:ext uri="{FF2B5EF4-FFF2-40B4-BE49-F238E27FC236}">
                <a16:creationId xmlns:a16="http://schemas.microsoft.com/office/drawing/2014/main" id="{9D6ADBA2-02C5-4CC5-B036-C240E85E983D}"/>
              </a:ext>
            </a:extLst>
          </p:cNvPr>
          <p:cNvCxnSpPr/>
          <p:nvPr/>
        </p:nvCxnSpPr>
        <p:spPr>
          <a:xfrm rot="5400000" flipH="1" flipV="1">
            <a:off x="3610651" y="2646363"/>
            <a:ext cx="551180" cy="47371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7">
            <a:extLst>
              <a:ext uri="{FF2B5EF4-FFF2-40B4-BE49-F238E27FC236}">
                <a16:creationId xmlns:a16="http://schemas.microsoft.com/office/drawing/2014/main" id="{42533BB1-DFD2-40A7-84A7-495A0A1A1519}"/>
              </a:ext>
            </a:extLst>
          </p:cNvPr>
          <p:cNvSpPr txBox="1"/>
          <p:nvPr/>
        </p:nvSpPr>
        <p:spPr>
          <a:xfrm>
            <a:off x="3006625" y="3158808"/>
            <a:ext cx="974231" cy="42608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Flockar</a:t>
            </a:r>
            <a:endParaRPr lang="sv-S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Trafik</a:t>
            </a:r>
            <a:endParaRPr lang="sv-S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BF6AD25A-68DB-4116-A54F-51BDD0F472E1}"/>
              </a:ext>
            </a:extLst>
          </p:cNvPr>
          <p:cNvSpPr txBox="1"/>
          <p:nvPr/>
        </p:nvSpPr>
        <p:spPr>
          <a:xfrm>
            <a:off x="5943640" y="1731328"/>
            <a:ext cx="1305191" cy="27368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Sociala insekter</a:t>
            </a:r>
            <a:endParaRPr lang="sv-S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Elbow Connector 19">
            <a:extLst>
              <a:ext uri="{FF2B5EF4-FFF2-40B4-BE49-F238E27FC236}">
                <a16:creationId xmlns:a16="http://schemas.microsoft.com/office/drawing/2014/main" id="{D6487307-45D6-4E5F-997E-302F269F3C01}"/>
              </a:ext>
            </a:extLst>
          </p:cNvPr>
          <p:cNvCxnSpPr/>
          <p:nvPr/>
        </p:nvCxnSpPr>
        <p:spPr>
          <a:xfrm rot="10800000" flipV="1">
            <a:off x="5732186" y="1868488"/>
            <a:ext cx="211455" cy="2032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7">
            <a:extLst>
              <a:ext uri="{FF2B5EF4-FFF2-40B4-BE49-F238E27FC236}">
                <a16:creationId xmlns:a16="http://schemas.microsoft.com/office/drawing/2014/main" id="{B95FCEDD-1F36-4596-817B-358313BD3727}"/>
              </a:ext>
            </a:extLst>
          </p:cNvPr>
          <p:cNvSpPr txBox="1"/>
          <p:nvPr/>
        </p:nvSpPr>
        <p:spPr>
          <a:xfrm>
            <a:off x="7475260" y="2019618"/>
            <a:ext cx="1838215" cy="45275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Samhället</a:t>
            </a:r>
            <a:endParaRPr lang="sv-S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Ekosystem 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 evolution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sv-SE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" name="Elbow Connector 21">
            <a:extLst>
              <a:ext uri="{FF2B5EF4-FFF2-40B4-BE49-F238E27FC236}">
                <a16:creationId xmlns:a16="http://schemas.microsoft.com/office/drawing/2014/main" id="{1BEA1624-100D-4DAA-BCE0-C02A638449EC}"/>
              </a:ext>
            </a:extLst>
          </p:cNvPr>
          <p:cNvCxnSpPr/>
          <p:nvPr/>
        </p:nvCxnSpPr>
        <p:spPr>
          <a:xfrm rot="5400000">
            <a:off x="7567019" y="2246630"/>
            <a:ext cx="134620" cy="58737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7">
            <a:extLst>
              <a:ext uri="{FF2B5EF4-FFF2-40B4-BE49-F238E27FC236}">
                <a16:creationId xmlns:a16="http://schemas.microsoft.com/office/drawing/2014/main" id="{2D6C51A4-95E8-4F6E-927B-8F22F0C26D31}"/>
              </a:ext>
            </a:extLst>
          </p:cNvPr>
          <p:cNvSpPr txBox="1"/>
          <p:nvPr/>
        </p:nvSpPr>
        <p:spPr>
          <a:xfrm>
            <a:off x="7482246" y="3224213"/>
            <a:ext cx="1243136" cy="27305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Organisationer</a:t>
            </a:r>
            <a:endParaRPr lang="sv-S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Elbow Connector 23">
            <a:extLst>
              <a:ext uri="{FF2B5EF4-FFF2-40B4-BE49-F238E27FC236}">
                <a16:creationId xmlns:a16="http://schemas.microsoft.com/office/drawing/2014/main" id="{F4674CF9-A8E6-42F4-B058-5894E8F08798}"/>
              </a:ext>
            </a:extLst>
          </p:cNvPr>
          <p:cNvCxnSpPr/>
          <p:nvPr/>
        </p:nvCxnSpPr>
        <p:spPr>
          <a:xfrm rot="5400000">
            <a:off x="7573051" y="3265488"/>
            <a:ext cx="181610" cy="64643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7">
            <a:extLst>
              <a:ext uri="{FF2B5EF4-FFF2-40B4-BE49-F238E27FC236}">
                <a16:creationId xmlns:a16="http://schemas.microsoft.com/office/drawing/2014/main" id="{E2C970BF-D55E-4229-90CA-35F7A3127E99}"/>
              </a:ext>
            </a:extLst>
          </p:cNvPr>
          <p:cNvSpPr txBox="1"/>
          <p:nvPr/>
        </p:nvSpPr>
        <p:spPr>
          <a:xfrm>
            <a:off x="7435256" y="4146233"/>
            <a:ext cx="1243136" cy="45212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Maskiner</a:t>
            </a:r>
            <a:endParaRPr lang="sv-S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Organismer</a:t>
            </a:r>
            <a:endParaRPr lang="sv-S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sv-SE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Elbow Connector 25">
            <a:extLst>
              <a:ext uri="{FF2B5EF4-FFF2-40B4-BE49-F238E27FC236}">
                <a16:creationId xmlns:a16="http://schemas.microsoft.com/office/drawing/2014/main" id="{CCB47A3B-B8B6-41F8-BB97-A27922B12FBC}"/>
              </a:ext>
            </a:extLst>
          </p:cNvPr>
          <p:cNvCxnSpPr/>
          <p:nvPr/>
        </p:nvCxnSpPr>
        <p:spPr>
          <a:xfrm rot="5400000">
            <a:off x="7527014" y="4412615"/>
            <a:ext cx="152400" cy="52514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26">
            <a:extLst>
              <a:ext uri="{FF2B5EF4-FFF2-40B4-BE49-F238E27FC236}">
                <a16:creationId xmlns:a16="http://schemas.microsoft.com/office/drawing/2014/main" id="{BA051F08-B5FB-458C-843B-B9D06DAEFDE6}"/>
              </a:ext>
            </a:extLst>
          </p:cNvPr>
          <p:cNvCxnSpPr/>
          <p:nvPr/>
        </p:nvCxnSpPr>
        <p:spPr>
          <a:xfrm flipV="1">
            <a:off x="5538511" y="4216083"/>
            <a:ext cx="193040" cy="151765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7">
            <a:extLst>
              <a:ext uri="{FF2B5EF4-FFF2-40B4-BE49-F238E27FC236}">
                <a16:creationId xmlns:a16="http://schemas.microsoft.com/office/drawing/2014/main" id="{9CC80DEE-44B6-4584-A446-5B925C003A9D}"/>
              </a:ext>
            </a:extLst>
          </p:cNvPr>
          <p:cNvSpPr txBox="1"/>
          <p:nvPr/>
        </p:nvSpPr>
        <p:spPr>
          <a:xfrm>
            <a:off x="3728673" y="5597208"/>
            <a:ext cx="1773009" cy="27305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Små mänskliga samhällen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D37087D8-016C-473A-AEB0-A336CB96D69C}"/>
              </a:ext>
            </a:extLst>
          </p:cNvPr>
          <p:cNvSpPr txBox="1"/>
          <p:nvPr/>
        </p:nvSpPr>
        <p:spPr>
          <a:xfrm>
            <a:off x="68437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12/13</a:t>
            </a:r>
          </a:p>
        </p:txBody>
      </p:sp>
    </p:spTree>
    <p:extLst>
      <p:ext uri="{BB962C8B-B14F-4D97-AF65-F5344CB8AC3E}">
        <p14:creationId xmlns:p14="http://schemas.microsoft.com/office/powerpoint/2010/main" val="2930948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2386A5A-3198-40FA-AE87-74F1F8CFD6D1}"/>
              </a:ext>
            </a:extLst>
          </p:cNvPr>
          <p:cNvSpPr/>
          <p:nvPr/>
        </p:nvSpPr>
        <p:spPr>
          <a:xfrm>
            <a:off x="3352800" y="188277"/>
            <a:ext cx="5486400" cy="6481445"/>
          </a:xfrm>
          <a:prstGeom prst="rect">
            <a:avLst/>
          </a:prstGeom>
        </p:spPr>
      </p:sp>
      <p:grpSp>
        <p:nvGrpSpPr>
          <p:cNvPr id="6" name="Group 39">
            <a:extLst>
              <a:ext uri="{FF2B5EF4-FFF2-40B4-BE49-F238E27FC236}">
                <a16:creationId xmlns:a16="http://schemas.microsoft.com/office/drawing/2014/main" id="{58F5A438-B24B-4AF6-8329-150CE2482878}"/>
              </a:ext>
            </a:extLst>
          </p:cNvPr>
          <p:cNvGrpSpPr/>
          <p:nvPr/>
        </p:nvGrpSpPr>
        <p:grpSpPr>
          <a:xfrm>
            <a:off x="3352800" y="188277"/>
            <a:ext cx="4656498" cy="4966814"/>
            <a:chOff x="0" y="0"/>
            <a:chExt cx="4673153" cy="4984461"/>
          </a:xfrm>
        </p:grpSpPr>
        <p:sp>
          <p:nvSpPr>
            <p:cNvPr id="13" name="Rectangle 40">
              <a:extLst>
                <a:ext uri="{FF2B5EF4-FFF2-40B4-BE49-F238E27FC236}">
                  <a16:creationId xmlns:a16="http://schemas.microsoft.com/office/drawing/2014/main" id="{BF86BC3F-5D7D-4EAA-A015-4753B8F4D1DE}"/>
                </a:ext>
              </a:extLst>
            </p:cNvPr>
            <p:cNvSpPr/>
            <p:nvPr/>
          </p:nvSpPr>
          <p:spPr>
            <a:xfrm>
              <a:off x="182126" y="488899"/>
              <a:ext cx="1375576" cy="1375576"/>
            </a:xfrm>
            <a:prstGeom prst="rect">
              <a:avLst/>
            </a:prstGeom>
            <a:solidFill>
              <a:srgbClr val="C8C8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Komplext</a:t>
              </a:r>
              <a:endPara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41">
              <a:extLst>
                <a:ext uri="{FF2B5EF4-FFF2-40B4-BE49-F238E27FC236}">
                  <a16:creationId xmlns:a16="http://schemas.microsoft.com/office/drawing/2014/main" id="{25292C9A-210B-41C3-B857-B73E4FCAC446}"/>
                </a:ext>
              </a:extLst>
            </p:cNvPr>
            <p:cNvSpPr/>
            <p:nvPr/>
          </p:nvSpPr>
          <p:spPr>
            <a:xfrm>
              <a:off x="1557703" y="489048"/>
              <a:ext cx="1375410" cy="1375410"/>
            </a:xfrm>
            <a:prstGeom prst="rect">
              <a:avLst/>
            </a:prstGeom>
            <a:solidFill>
              <a:srgbClr val="EB7D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Trans-komplext</a:t>
              </a:r>
              <a:endPara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 42">
              <a:extLst>
                <a:ext uri="{FF2B5EF4-FFF2-40B4-BE49-F238E27FC236}">
                  <a16:creationId xmlns:a16="http://schemas.microsoft.com/office/drawing/2014/main" id="{7B5406E0-877C-423D-93E0-7B8C434B8887}"/>
                </a:ext>
              </a:extLst>
            </p:cNvPr>
            <p:cNvSpPr/>
            <p:nvPr/>
          </p:nvSpPr>
          <p:spPr>
            <a:xfrm>
              <a:off x="2933112" y="488894"/>
              <a:ext cx="1375410" cy="13754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Wicked</a:t>
              </a:r>
              <a:endParaRPr lang="sv-S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 43">
              <a:extLst>
                <a:ext uri="{FF2B5EF4-FFF2-40B4-BE49-F238E27FC236}">
                  <a16:creationId xmlns:a16="http://schemas.microsoft.com/office/drawing/2014/main" id="{B05B7244-C775-442D-8AC2-70240E944A12}"/>
                </a:ext>
              </a:extLst>
            </p:cNvPr>
            <p:cNvSpPr/>
            <p:nvPr/>
          </p:nvSpPr>
          <p:spPr>
            <a:xfrm>
              <a:off x="1557536" y="1864266"/>
              <a:ext cx="1375410" cy="1375410"/>
            </a:xfrm>
            <a:prstGeom prst="rect">
              <a:avLst/>
            </a:prstGeom>
            <a:solidFill>
              <a:srgbClr val="C8C8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Sub-Wicked</a:t>
              </a:r>
              <a:endParaRPr lang="sv-S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44">
              <a:extLst>
                <a:ext uri="{FF2B5EF4-FFF2-40B4-BE49-F238E27FC236}">
                  <a16:creationId xmlns:a16="http://schemas.microsoft.com/office/drawing/2014/main" id="{222472EE-F27C-4BD0-AE04-E6E9E73AB19B}"/>
                </a:ext>
              </a:extLst>
            </p:cNvPr>
            <p:cNvSpPr/>
            <p:nvPr/>
          </p:nvSpPr>
          <p:spPr>
            <a:xfrm>
              <a:off x="2932946" y="1864227"/>
              <a:ext cx="1375410" cy="1375410"/>
            </a:xfrm>
            <a:prstGeom prst="rect">
              <a:avLst/>
            </a:prstGeom>
            <a:solidFill>
              <a:srgbClr val="EB7D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Trans-komplicerat</a:t>
              </a:r>
              <a:endPara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45">
              <a:extLst>
                <a:ext uri="{FF2B5EF4-FFF2-40B4-BE49-F238E27FC236}">
                  <a16:creationId xmlns:a16="http://schemas.microsoft.com/office/drawing/2014/main" id="{DAE58CB6-5686-44A0-A35B-0BCADAA9C0DD}"/>
                </a:ext>
              </a:extLst>
            </p:cNvPr>
            <p:cNvSpPr/>
            <p:nvPr/>
          </p:nvSpPr>
          <p:spPr>
            <a:xfrm>
              <a:off x="2932946" y="3239424"/>
              <a:ext cx="1375410" cy="1375410"/>
            </a:xfrm>
            <a:prstGeom prst="rect">
              <a:avLst/>
            </a:prstGeom>
            <a:solidFill>
              <a:srgbClr val="C8C8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Komplicerat</a:t>
              </a:r>
              <a:endPara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Straight Arrow Connector 46">
              <a:extLst>
                <a:ext uri="{FF2B5EF4-FFF2-40B4-BE49-F238E27FC236}">
                  <a16:creationId xmlns:a16="http://schemas.microsoft.com/office/drawing/2014/main" id="{4C4887FC-A26B-44C1-B8A3-AC66061E4896}"/>
                </a:ext>
              </a:extLst>
            </p:cNvPr>
            <p:cNvCxnSpPr/>
            <p:nvPr/>
          </p:nvCxnSpPr>
          <p:spPr>
            <a:xfrm>
              <a:off x="153510" y="4647034"/>
              <a:ext cx="4412972" cy="10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47">
              <a:extLst>
                <a:ext uri="{FF2B5EF4-FFF2-40B4-BE49-F238E27FC236}">
                  <a16:creationId xmlns:a16="http://schemas.microsoft.com/office/drawing/2014/main" id="{9DD89505-AF1E-444C-BB72-233F75AC48C8}"/>
                </a:ext>
              </a:extLst>
            </p:cNvPr>
            <p:cNvCxnSpPr/>
            <p:nvPr/>
          </p:nvCxnSpPr>
          <p:spPr>
            <a:xfrm flipV="1">
              <a:off x="153510" y="262996"/>
              <a:ext cx="166" cy="438890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48">
              <a:extLst>
                <a:ext uri="{FF2B5EF4-FFF2-40B4-BE49-F238E27FC236}">
                  <a16:creationId xmlns:a16="http://schemas.microsoft.com/office/drawing/2014/main" id="{1FC7C908-1172-426C-A848-560CBF508991}"/>
                </a:ext>
              </a:extLst>
            </p:cNvPr>
            <p:cNvSpPr/>
            <p:nvPr/>
          </p:nvSpPr>
          <p:spPr>
            <a:xfrm>
              <a:off x="101234" y="4586170"/>
              <a:ext cx="119162" cy="1191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2" name="L-Shape 49">
              <a:extLst>
                <a:ext uri="{FF2B5EF4-FFF2-40B4-BE49-F238E27FC236}">
                  <a16:creationId xmlns:a16="http://schemas.microsoft.com/office/drawing/2014/main" id="{4D7E3145-FDF1-4BBD-98FF-E244B351542A}"/>
                </a:ext>
              </a:extLst>
            </p:cNvPr>
            <p:cNvSpPr/>
            <p:nvPr/>
          </p:nvSpPr>
          <p:spPr>
            <a:xfrm>
              <a:off x="182293" y="1864444"/>
              <a:ext cx="2750820" cy="2750281"/>
            </a:xfrm>
            <a:prstGeom prst="corner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sv-S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9EB406CA-823F-451D-B98A-F58A1C5C6705}"/>
                </a:ext>
              </a:extLst>
            </p:cNvPr>
            <p:cNvSpPr txBox="1"/>
            <p:nvPr/>
          </p:nvSpPr>
          <p:spPr>
            <a:xfrm rot="2786312">
              <a:off x="827285" y="3446323"/>
              <a:ext cx="695883" cy="31035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400" dirty="0"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Enkelt</a:t>
              </a:r>
              <a:endPara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A719F989-8649-46FF-BC16-C8C9EDFCF404}"/>
                </a:ext>
              </a:extLst>
            </p:cNvPr>
            <p:cNvSpPr txBox="1"/>
            <p:nvPr/>
          </p:nvSpPr>
          <p:spPr>
            <a:xfrm>
              <a:off x="0" y="0"/>
              <a:ext cx="1033017" cy="30970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400" dirty="0"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Komplexitet</a:t>
              </a:r>
              <a:endPara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 Box 16">
              <a:extLst>
                <a:ext uri="{FF2B5EF4-FFF2-40B4-BE49-F238E27FC236}">
                  <a16:creationId xmlns:a16="http://schemas.microsoft.com/office/drawing/2014/main" id="{22D2CFB2-57FA-4998-821F-2358782D9B50}"/>
                </a:ext>
              </a:extLst>
            </p:cNvPr>
            <p:cNvSpPr txBox="1"/>
            <p:nvPr/>
          </p:nvSpPr>
          <p:spPr>
            <a:xfrm>
              <a:off x="3264145" y="4675392"/>
              <a:ext cx="1409008" cy="3090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400" dirty="0" err="1"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Kompliceradhet</a:t>
              </a:r>
              <a:endPara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" name="Rectangle 53">
            <a:extLst>
              <a:ext uri="{FF2B5EF4-FFF2-40B4-BE49-F238E27FC236}">
                <a16:creationId xmlns:a16="http://schemas.microsoft.com/office/drawing/2014/main" id="{E051E649-E340-4A07-9307-E6C516D2A3A4}"/>
              </a:ext>
            </a:extLst>
          </p:cNvPr>
          <p:cNvSpPr/>
          <p:nvPr/>
        </p:nvSpPr>
        <p:spPr>
          <a:xfrm>
            <a:off x="3504724" y="5591372"/>
            <a:ext cx="307128" cy="307099"/>
          </a:xfrm>
          <a:prstGeom prst="rect">
            <a:avLst/>
          </a:prstGeom>
          <a:solidFill>
            <a:srgbClr val="C8C8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8" name="Rectangle 54">
            <a:extLst>
              <a:ext uri="{FF2B5EF4-FFF2-40B4-BE49-F238E27FC236}">
                <a16:creationId xmlns:a16="http://schemas.microsoft.com/office/drawing/2014/main" id="{93F6FEAB-BC69-4F00-9148-8E2B097F0BB2}"/>
              </a:ext>
            </a:extLst>
          </p:cNvPr>
          <p:cNvSpPr/>
          <p:nvPr/>
        </p:nvSpPr>
        <p:spPr>
          <a:xfrm>
            <a:off x="3504363" y="5953978"/>
            <a:ext cx="307128" cy="307128"/>
          </a:xfrm>
          <a:prstGeom prst="rect">
            <a:avLst/>
          </a:prstGeom>
          <a:solidFill>
            <a:srgbClr val="EB7D7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9" name="Rectangle 55">
            <a:extLst>
              <a:ext uri="{FF2B5EF4-FFF2-40B4-BE49-F238E27FC236}">
                <a16:creationId xmlns:a16="http://schemas.microsoft.com/office/drawing/2014/main" id="{9F31A586-85EB-4082-85A1-DF5D4DEBFA3B}"/>
              </a:ext>
            </a:extLst>
          </p:cNvPr>
          <p:cNvSpPr/>
          <p:nvPr/>
        </p:nvSpPr>
        <p:spPr>
          <a:xfrm>
            <a:off x="3504362" y="5225807"/>
            <a:ext cx="307315" cy="307315"/>
          </a:xfrm>
          <a:prstGeom prst="rect">
            <a:avLst/>
          </a:prstGeom>
          <a:solidFill>
            <a:srgbClr val="00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D794A6F8-FEEB-4EF1-87D2-030180456AE2}"/>
              </a:ext>
            </a:extLst>
          </p:cNvPr>
          <p:cNvSpPr txBox="1"/>
          <p:nvPr/>
        </p:nvSpPr>
        <p:spPr>
          <a:xfrm>
            <a:off x="3911003" y="5228623"/>
            <a:ext cx="3620770" cy="30861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Tractable in general with little or no use of tools </a:t>
            </a:r>
            <a:endParaRPr lang="sv-S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E5171D33-B275-4877-9F63-D82631164040}"/>
              </a:ext>
            </a:extLst>
          </p:cNvPr>
          <p:cNvSpPr txBox="1"/>
          <p:nvPr/>
        </p:nvSpPr>
        <p:spPr>
          <a:xfrm>
            <a:off x="3906877" y="5604910"/>
            <a:ext cx="3147060" cy="3079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Tractable in general using advanced tools</a:t>
            </a:r>
            <a:endParaRPr lang="sv-S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7478B3E0-52A3-4B53-896E-3201C1F56973}"/>
              </a:ext>
            </a:extLst>
          </p:cNvPr>
          <p:cNvSpPr txBox="1"/>
          <p:nvPr/>
        </p:nvSpPr>
        <p:spPr>
          <a:xfrm>
            <a:off x="3906877" y="5974391"/>
            <a:ext cx="2070735" cy="30670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Poorly tractable in general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54">
            <a:extLst>
              <a:ext uri="{FF2B5EF4-FFF2-40B4-BE49-F238E27FC236}">
                <a16:creationId xmlns:a16="http://schemas.microsoft.com/office/drawing/2014/main" id="{E17EBA00-27B7-4421-BF0F-26E68CE3909B}"/>
              </a:ext>
            </a:extLst>
          </p:cNvPr>
          <p:cNvSpPr/>
          <p:nvPr/>
        </p:nvSpPr>
        <p:spPr>
          <a:xfrm>
            <a:off x="3504362" y="6333741"/>
            <a:ext cx="307128" cy="307128"/>
          </a:xfrm>
          <a:prstGeom prst="rect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5F281D43-5C32-4518-B525-174EF2C4576D}"/>
              </a:ext>
            </a:extLst>
          </p:cNvPr>
          <p:cNvSpPr txBox="1"/>
          <p:nvPr/>
        </p:nvSpPr>
        <p:spPr>
          <a:xfrm>
            <a:off x="3906876" y="6354154"/>
            <a:ext cx="2070735" cy="30670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Intractable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D27E47A6-51D9-42A3-88A9-C6FA88F7E99B}"/>
              </a:ext>
            </a:extLst>
          </p:cNvPr>
          <p:cNvSpPr txBox="1"/>
          <p:nvPr/>
        </p:nvSpPr>
        <p:spPr>
          <a:xfrm>
            <a:off x="68437" y="13429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13/13</a:t>
            </a:r>
          </a:p>
        </p:txBody>
      </p:sp>
    </p:spTree>
    <p:extLst>
      <p:ext uri="{BB962C8B-B14F-4D97-AF65-F5344CB8AC3E}">
        <p14:creationId xmlns:p14="http://schemas.microsoft.com/office/powerpoint/2010/main" val="195274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0700A-4284-40B1-8DA6-C26BE17E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Summering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8E0FE1-B58C-48E3-9C26-41297EBC7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Att organisation eller processer kallas ”komplexa” betyder mest att de överbelastar vår förmåga att greppa dem.</a:t>
            </a:r>
          </a:p>
          <a:p>
            <a:r>
              <a:rPr lang="sv-SE" dirty="0"/>
              <a:t>Detta kan ske av olika anledningar, men särskilt har det att göra med hög dimensionalitet, föränderlighet, kausal återkoppling, osv. som gör skeenden och samband svåra att följa.</a:t>
            </a:r>
          </a:p>
          <a:p>
            <a:r>
              <a:rPr lang="sv-SE" dirty="0"/>
              <a:t>Om vi delar ut det som är </a:t>
            </a:r>
            <a:r>
              <a:rPr lang="sv-SE" i="1" dirty="0"/>
              <a:t>komplicerat</a:t>
            </a:r>
            <a:r>
              <a:rPr lang="sv-SE" dirty="0"/>
              <a:t> ur det vi kallar komplext så blir situationen i en 2D-rum lite mer hanterbar.</a:t>
            </a:r>
          </a:p>
          <a:p>
            <a:r>
              <a:rPr lang="sv-SE" dirty="0"/>
              <a:t>Här kan vi bland annat sortera in olika orsaker till överbelastningen, olika metoder för att hjälpa oss förstå, och olika system.</a:t>
            </a:r>
          </a:p>
          <a:p>
            <a:r>
              <a:rPr lang="sv-SE" dirty="0"/>
              <a:t>Vi kan också se var vi har en brist på metoder.</a:t>
            </a:r>
          </a:p>
          <a:p>
            <a:r>
              <a:rPr lang="sv-SE" dirty="0"/>
              <a:t>”</a:t>
            </a:r>
            <a:r>
              <a:rPr lang="sv-SE" dirty="0" err="1"/>
              <a:t>Wicked</a:t>
            </a:r>
            <a:r>
              <a:rPr lang="sv-SE" dirty="0"/>
              <a:t> problems” är en slags ”superkomplexa” problem som särskilt dyker upp i samhällen där innovation händer på många nivåer samtidigt.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629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1EE59-801B-4DC5-B344-B6874447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Föreläsningens lärandemål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4708B4-1F7E-4DF6-9F93-C6B686FA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7692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Förmåga att förstå och redogöra för koncept i modulen under vecka 2 i det meta-ontologiska system som introduceras. Till exempel, hur förhåller sig komplex och komplicerad organisation till varandra?</a:t>
            </a:r>
          </a:p>
        </p:txBody>
      </p:sp>
    </p:spTree>
    <p:extLst>
      <p:ext uri="{BB962C8B-B14F-4D97-AF65-F5344CB8AC3E}">
        <p14:creationId xmlns:p14="http://schemas.microsoft.com/office/powerpoint/2010/main" val="42179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BA752-6C0B-4CEA-A3A3-C189EB7B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Litteratur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4E7CB-567B-4B3A-80FA-29F9257A3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Artikel av Andersson et al. (2014)</a:t>
            </a:r>
          </a:p>
          <a:p>
            <a:r>
              <a:rPr lang="sv-SE" dirty="0"/>
              <a:t>Artikel av Andersson och Törnberg (2018)</a:t>
            </a:r>
          </a:p>
          <a:p>
            <a:endParaRPr lang="sv-S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700" dirty="0"/>
              <a:t>Andersson, C., Törnberg, A., &amp; Törnberg, P. (2014). Societal systems: complex or worse? </a:t>
            </a:r>
            <a:r>
              <a:rPr lang="en-US" sz="1700" i="1" dirty="0"/>
              <a:t>Futures</a:t>
            </a:r>
            <a:r>
              <a:rPr lang="en-US" sz="1700" dirty="0"/>
              <a:t>, </a:t>
            </a:r>
            <a:r>
              <a:rPr lang="en-US" sz="1700" i="1" dirty="0"/>
              <a:t>63</a:t>
            </a:r>
            <a:r>
              <a:rPr lang="en-US" sz="1700" dirty="0"/>
              <a:t>, 145–157. https://doi.org/10.1016/j.futures.2014.07.003</a:t>
            </a:r>
          </a:p>
          <a:p>
            <a:pPr marL="0" indent="0">
              <a:buNone/>
            </a:pPr>
            <a:r>
              <a:rPr lang="en-US" sz="1700" dirty="0"/>
              <a:t>Andersson, C., &amp; Törnberg, P. (2018). Wickedness and the anatomy of complexity. </a:t>
            </a:r>
            <a:r>
              <a:rPr lang="en-US" sz="1700" i="1" dirty="0"/>
              <a:t>Futures</a:t>
            </a:r>
            <a:r>
              <a:rPr lang="en-US" sz="1700" dirty="0"/>
              <a:t>, </a:t>
            </a:r>
            <a:r>
              <a:rPr lang="en-US" sz="1700" i="1" dirty="0"/>
              <a:t>95</a:t>
            </a:r>
            <a:r>
              <a:rPr lang="en-US" sz="1700" dirty="0"/>
              <a:t>, 118–138. https://doi.org/10.1016/j.futures.2017.11.001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245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6729244-CE3A-4B67-BCA3-99115DFF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sv-SE" sz="5400"/>
              <a:t>Komplexitet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AF93D28-FB88-45DA-ABD3-6AA701396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6" r="569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D5D580-449F-412C-B8D5-D1D173B4C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679928"/>
            <a:ext cx="6251110" cy="3569096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sv-SE" sz="2200" dirty="0"/>
              <a:t>Om ett omdöme sammanfattar biologisk organisation så är det väl just dess komplexitet.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2200" dirty="0"/>
              <a:t>Hur kunde all denna detaljrikedom uppstå? Alla små delar som liksom är gjorda för att passa ihop med varandra.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2200" dirty="0"/>
              <a:t>Kolibrin och blomman är i sig själva </a:t>
            </a:r>
            <a:r>
              <a:rPr lang="sv-SE" sz="2200" b="1" dirty="0"/>
              <a:t>packade</a:t>
            </a:r>
            <a:r>
              <a:rPr lang="sv-SE" sz="2200" dirty="0"/>
              <a:t> med sådan komplexitet.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2200" dirty="0"/>
              <a:t>Som ”kronan på verket” ser vi sedan en sista </a:t>
            </a:r>
            <a:r>
              <a:rPr lang="sv-SE" sz="2200" i="1" dirty="0"/>
              <a:t>ekologisk</a:t>
            </a:r>
            <a:r>
              <a:rPr lang="sv-SE" sz="2200" dirty="0"/>
              <a:t> nyckel-i-låset-passning - den mellan näbb och blomma.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2200" dirty="0"/>
              <a:t>Vi avslutar detta block med begreppet </a:t>
            </a:r>
            <a:r>
              <a:rPr lang="sv-SE" sz="2200" b="1" dirty="0"/>
              <a:t>komplexitet</a:t>
            </a:r>
            <a:r>
              <a:rPr lang="sv-SE" sz="2200" dirty="0"/>
              <a:t>.</a:t>
            </a:r>
          </a:p>
          <a:p>
            <a:pPr marL="0" indent="0">
              <a:spcBef>
                <a:spcPts val="1800"/>
              </a:spcBef>
              <a:buNone/>
            </a:pPr>
            <a:endParaRPr lang="sv-SE" sz="22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583B68-A5E5-40C9-B5CB-B3CABEC467E7}"/>
              </a:ext>
            </a:extLst>
          </p:cNvPr>
          <p:cNvSpPr txBox="1"/>
          <p:nvPr/>
        </p:nvSpPr>
        <p:spPr>
          <a:xfrm>
            <a:off x="100191" y="134292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1/13</a:t>
            </a:r>
          </a:p>
        </p:txBody>
      </p:sp>
    </p:spTree>
    <p:extLst>
      <p:ext uri="{BB962C8B-B14F-4D97-AF65-F5344CB8AC3E}">
        <p14:creationId xmlns:p14="http://schemas.microsoft.com/office/powerpoint/2010/main" val="370229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794CE0E-5B28-43FD-9771-9FEEAF1DB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2" r="-1" b="-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AD6D407-206D-435B-91E2-242F61DE1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2" r="10031" b="4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C1BADC7-81E7-46DA-A4E3-71E1C02FE5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78" r="-3" b="-3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8EC4323-9C47-4E17-8A60-EE0C91DE8B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72" r="4800" b="3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A73AA6B4-DE3F-4FA6-96B8-86B956747860}"/>
              </a:ext>
            </a:extLst>
          </p:cNvPr>
          <p:cNvSpPr/>
          <p:nvPr/>
        </p:nvSpPr>
        <p:spPr>
          <a:xfrm>
            <a:off x="331838" y="1806677"/>
            <a:ext cx="3185597" cy="397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9E3BEE-ACCE-4331-B239-5DEEE76D8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36" y="793525"/>
            <a:ext cx="2807208" cy="6064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700" b="1" dirty="0"/>
              <a:t>Sociala grupper</a:t>
            </a:r>
            <a:r>
              <a:rPr lang="sv-SE" sz="1700" dirty="0"/>
              <a:t> används ofta för att illustrera biologisk komplexitet.</a:t>
            </a:r>
          </a:p>
          <a:p>
            <a:pPr marL="0" indent="0">
              <a:buNone/>
            </a:pPr>
            <a:r>
              <a:rPr lang="sv-SE" sz="1700" dirty="0"/>
              <a:t>Den strikta ”maskin-lika” hierarkisk organisation vi talade om i början av veckan verkar vara vanligare </a:t>
            </a:r>
            <a:r>
              <a:rPr lang="sv-SE" sz="1700" b="1" dirty="0"/>
              <a:t>inom</a:t>
            </a:r>
            <a:r>
              <a:rPr lang="sv-SE" sz="1700" dirty="0"/>
              <a:t> organismer</a:t>
            </a:r>
          </a:p>
          <a:p>
            <a:pPr marL="0" indent="0">
              <a:buNone/>
            </a:pPr>
            <a:r>
              <a:rPr lang="sv-SE" sz="1700" dirty="0"/>
              <a:t>Den mer flytande självorganisation vi talade om innan rasten syns tydligast </a:t>
            </a:r>
            <a:r>
              <a:rPr lang="sv-SE" sz="1700" b="1" dirty="0"/>
              <a:t>mellan</a:t>
            </a:r>
            <a:r>
              <a:rPr lang="sv-SE" sz="1700" dirty="0"/>
              <a:t> organismer.</a:t>
            </a:r>
          </a:p>
          <a:p>
            <a:pPr marL="0" indent="0">
              <a:buNone/>
            </a:pPr>
            <a:r>
              <a:rPr lang="sv-SE" sz="1700" dirty="0"/>
              <a:t>Det samarbete och koordination som sociala grupper ger prov på är kanske tydlig just för att den är ganska </a:t>
            </a:r>
            <a:r>
              <a:rPr lang="sv-SE" sz="1700" b="1" dirty="0"/>
              <a:t>svag</a:t>
            </a:r>
            <a:r>
              <a:rPr lang="sv-SE" sz="1700" dirty="0"/>
              <a:t>.</a:t>
            </a:r>
          </a:p>
          <a:p>
            <a:pPr marL="0" indent="0">
              <a:buNone/>
            </a:pPr>
            <a:r>
              <a:rPr lang="sv-SE" sz="1700" dirty="0"/>
              <a:t>Det vill säga, den uppträder </a:t>
            </a:r>
            <a:r>
              <a:rPr lang="sv-SE" sz="1700" b="1" dirty="0"/>
              <a:t>tillsammans med sin motsats </a:t>
            </a:r>
            <a:r>
              <a:rPr lang="sv-SE" sz="1700" dirty="0"/>
              <a:t>som en ständigt hotande kontrast.</a:t>
            </a:r>
          </a:p>
          <a:p>
            <a:pPr marL="0" indent="0">
              <a:buNone/>
            </a:pPr>
            <a:r>
              <a:rPr lang="sv-SE" sz="1700" dirty="0"/>
              <a:t>När samarbetet dominerar så ser vi mest bara en helhet.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920ACEE-3147-4FAE-BE17-1204929EB5C6}"/>
              </a:ext>
            </a:extLst>
          </p:cNvPr>
          <p:cNvSpPr txBox="1"/>
          <p:nvPr/>
        </p:nvSpPr>
        <p:spPr>
          <a:xfrm>
            <a:off x="64008" y="56117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2/13</a:t>
            </a:r>
          </a:p>
        </p:txBody>
      </p:sp>
    </p:spTree>
    <p:extLst>
      <p:ext uri="{BB962C8B-B14F-4D97-AF65-F5344CB8AC3E}">
        <p14:creationId xmlns:p14="http://schemas.microsoft.com/office/powerpoint/2010/main" val="210471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0BAA30-0DE0-4227-B2CF-FE7DD7C082BF}"/>
              </a:ext>
            </a:extLst>
          </p:cNvPr>
          <p:cNvCxnSpPr/>
          <p:nvPr/>
        </p:nvCxnSpPr>
        <p:spPr>
          <a:xfrm flipV="1">
            <a:off x="5630994" y="1525247"/>
            <a:ext cx="0" cy="3729120"/>
          </a:xfrm>
          <a:prstGeom prst="straightConnector1">
            <a:avLst/>
          </a:prstGeom>
          <a:ln w="25400">
            <a:headEnd type="oval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">
            <a:extLst>
              <a:ext uri="{FF2B5EF4-FFF2-40B4-BE49-F238E27FC236}">
                <a16:creationId xmlns:a16="http://schemas.microsoft.com/office/drawing/2014/main" id="{F58AE117-24DE-4F77-BEDB-D612DA2A9354}"/>
              </a:ext>
            </a:extLst>
          </p:cNvPr>
          <p:cNvSpPr txBox="1"/>
          <p:nvPr/>
        </p:nvSpPr>
        <p:spPr>
          <a:xfrm>
            <a:off x="5073694" y="1143933"/>
            <a:ext cx="1114600" cy="4095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1600" b="1" dirty="0">
                <a:effectLst/>
                <a:latin typeface="Times New Roman"/>
                <a:ea typeface="Calibri"/>
                <a:cs typeface="Times New Roman"/>
              </a:rPr>
              <a:t>Komplext</a:t>
            </a:r>
            <a:endParaRPr lang="sv-SE" sz="1200" b="1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E245A54-5911-4BD7-88F5-5084547BB91D}"/>
              </a:ext>
            </a:extLst>
          </p:cNvPr>
          <p:cNvSpPr txBox="1"/>
          <p:nvPr/>
        </p:nvSpPr>
        <p:spPr>
          <a:xfrm>
            <a:off x="5165989" y="5254349"/>
            <a:ext cx="930011" cy="4327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1600" b="1" dirty="0">
                <a:effectLst/>
                <a:latin typeface="Times New Roman"/>
                <a:ea typeface="Calibri"/>
              </a:rPr>
              <a:t>Enkelt</a:t>
            </a:r>
            <a:endParaRPr lang="sv-SE" sz="1400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5AC0F6-3DC8-4276-A126-5FF2C61C9502}"/>
              </a:ext>
            </a:extLst>
          </p:cNvPr>
          <p:cNvCxnSpPr/>
          <p:nvPr/>
        </p:nvCxnSpPr>
        <p:spPr>
          <a:xfrm flipH="1" flipV="1">
            <a:off x="4951180" y="1820288"/>
            <a:ext cx="679711" cy="132643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">
            <a:extLst>
              <a:ext uri="{FF2B5EF4-FFF2-40B4-BE49-F238E27FC236}">
                <a16:creationId xmlns:a16="http://schemas.microsoft.com/office/drawing/2014/main" id="{F3B3ECC5-2F6A-4B90-B249-9DC00B3580C5}"/>
              </a:ext>
            </a:extLst>
          </p:cNvPr>
          <p:cNvSpPr txBox="1"/>
          <p:nvPr/>
        </p:nvSpPr>
        <p:spPr>
          <a:xfrm>
            <a:off x="4040414" y="1616029"/>
            <a:ext cx="1171087" cy="4085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>
                <a:effectLst/>
                <a:latin typeface="Arial"/>
                <a:ea typeface="Calibri"/>
              </a:rPr>
              <a:t>Ekosystem</a:t>
            </a:r>
            <a:endParaRPr lang="sv-SE" sz="16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2AF5CE-9E17-4BF3-8646-E33A930E443E}"/>
              </a:ext>
            </a:extLst>
          </p:cNvPr>
          <p:cNvCxnSpPr/>
          <p:nvPr/>
        </p:nvCxnSpPr>
        <p:spPr>
          <a:xfrm flipH="1" flipV="1">
            <a:off x="4888696" y="2156686"/>
            <a:ext cx="744632" cy="94818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">
            <a:extLst>
              <a:ext uri="{FF2B5EF4-FFF2-40B4-BE49-F238E27FC236}">
                <a16:creationId xmlns:a16="http://schemas.microsoft.com/office/drawing/2014/main" id="{78C01511-787C-4C65-80A3-3595376157B8}"/>
              </a:ext>
            </a:extLst>
          </p:cNvPr>
          <p:cNvSpPr txBox="1"/>
          <p:nvPr/>
        </p:nvSpPr>
        <p:spPr>
          <a:xfrm>
            <a:off x="4040414" y="1984201"/>
            <a:ext cx="1081314" cy="4085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>
                <a:effectLst/>
                <a:latin typeface="Arial"/>
                <a:ea typeface="Calibri"/>
              </a:rPr>
              <a:t>Organismer</a:t>
            </a:r>
            <a:endParaRPr lang="sv-SE" sz="16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FDE439-C427-4CC1-8D2C-DC48C0867A19}"/>
              </a:ext>
            </a:extLst>
          </p:cNvPr>
          <p:cNvCxnSpPr/>
          <p:nvPr/>
        </p:nvCxnSpPr>
        <p:spPr>
          <a:xfrm flipH="1">
            <a:off x="4951180" y="2597483"/>
            <a:ext cx="679711" cy="203755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EAA0A8-FCB5-4A90-AAC1-2058C9C4B83E}"/>
              </a:ext>
            </a:extLst>
          </p:cNvPr>
          <p:cNvCxnSpPr/>
          <p:nvPr/>
        </p:nvCxnSpPr>
        <p:spPr>
          <a:xfrm>
            <a:off x="5631397" y="2521831"/>
            <a:ext cx="349006" cy="269319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">
            <a:extLst>
              <a:ext uri="{FF2B5EF4-FFF2-40B4-BE49-F238E27FC236}">
                <a16:creationId xmlns:a16="http://schemas.microsoft.com/office/drawing/2014/main" id="{B57CC925-CC33-46D1-BA16-F6351D20DA3E}"/>
              </a:ext>
            </a:extLst>
          </p:cNvPr>
          <p:cNvSpPr txBox="1"/>
          <p:nvPr/>
        </p:nvSpPr>
        <p:spPr>
          <a:xfrm>
            <a:off x="5930696" y="2725586"/>
            <a:ext cx="1288095" cy="4085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>
                <a:effectLst/>
                <a:latin typeface="Arial"/>
                <a:ea typeface="Calibri"/>
              </a:rPr>
              <a:t>Flockar</a:t>
            </a:r>
            <a:endParaRPr lang="sv-SE" sz="16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0AEF70-372C-4641-A759-E9FCC2ABEDF6}"/>
              </a:ext>
            </a:extLst>
          </p:cNvPr>
          <p:cNvCxnSpPr/>
          <p:nvPr/>
        </p:nvCxnSpPr>
        <p:spPr>
          <a:xfrm>
            <a:off x="5631397" y="2156686"/>
            <a:ext cx="349006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3">
            <a:extLst>
              <a:ext uri="{FF2B5EF4-FFF2-40B4-BE49-F238E27FC236}">
                <a16:creationId xmlns:a16="http://schemas.microsoft.com/office/drawing/2014/main" id="{5EA99BE0-4665-4ACA-8D13-694CB21566D1}"/>
              </a:ext>
            </a:extLst>
          </p:cNvPr>
          <p:cNvSpPr txBox="1"/>
          <p:nvPr/>
        </p:nvSpPr>
        <p:spPr>
          <a:xfrm>
            <a:off x="5985165" y="2042704"/>
            <a:ext cx="1493867" cy="4085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>
                <a:effectLst/>
                <a:latin typeface="Arial"/>
                <a:ea typeface="Calibri"/>
              </a:rPr>
              <a:t>Samhället</a:t>
            </a:r>
            <a:endParaRPr lang="sv-SE" sz="16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6139BD-449E-4836-8CDF-F5DFA264CC8F}"/>
              </a:ext>
            </a:extLst>
          </p:cNvPr>
          <p:cNvCxnSpPr/>
          <p:nvPr/>
        </p:nvCxnSpPr>
        <p:spPr>
          <a:xfrm>
            <a:off x="5631397" y="2317068"/>
            <a:ext cx="349006" cy="139703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3">
            <a:extLst>
              <a:ext uri="{FF2B5EF4-FFF2-40B4-BE49-F238E27FC236}">
                <a16:creationId xmlns:a16="http://schemas.microsoft.com/office/drawing/2014/main" id="{EADE83E4-219C-422B-8985-689D70D1E428}"/>
              </a:ext>
            </a:extLst>
          </p:cNvPr>
          <p:cNvSpPr txBox="1"/>
          <p:nvPr/>
        </p:nvSpPr>
        <p:spPr>
          <a:xfrm>
            <a:off x="5985165" y="2392719"/>
            <a:ext cx="1279017" cy="4085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>
                <a:effectLst/>
                <a:latin typeface="Arial"/>
                <a:ea typeface="Calibri"/>
              </a:rPr>
              <a:t>Rymdfärjor</a:t>
            </a:r>
            <a:endParaRPr lang="sv-SE" sz="16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DEE3AD-B21D-4946-85C7-B389C28CB101}"/>
              </a:ext>
            </a:extLst>
          </p:cNvPr>
          <p:cNvCxnSpPr/>
          <p:nvPr/>
        </p:nvCxnSpPr>
        <p:spPr>
          <a:xfrm flipH="1">
            <a:off x="4879172" y="2387676"/>
            <a:ext cx="751719" cy="134155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E08CAF-17D5-42CE-A3B9-D1EFBD11E322}"/>
              </a:ext>
            </a:extLst>
          </p:cNvPr>
          <p:cNvCxnSpPr/>
          <p:nvPr/>
        </p:nvCxnSpPr>
        <p:spPr>
          <a:xfrm flipV="1">
            <a:off x="5116966" y="2725587"/>
            <a:ext cx="513925" cy="408518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3">
            <a:extLst>
              <a:ext uri="{FF2B5EF4-FFF2-40B4-BE49-F238E27FC236}">
                <a16:creationId xmlns:a16="http://schemas.microsoft.com/office/drawing/2014/main" id="{37C95B9F-B13E-4DBF-9C02-EB2E3DEF74E5}"/>
              </a:ext>
            </a:extLst>
          </p:cNvPr>
          <p:cNvSpPr txBox="1"/>
          <p:nvPr/>
        </p:nvSpPr>
        <p:spPr>
          <a:xfrm>
            <a:off x="4638566" y="3054419"/>
            <a:ext cx="749455" cy="4085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>
                <a:effectLst/>
                <a:latin typeface="Arial"/>
                <a:ea typeface="Calibri"/>
              </a:rPr>
              <a:t>Trafik</a:t>
            </a:r>
            <a:endParaRPr lang="sv-SE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1324B95C-BDC0-4E89-A483-0234B469E403}"/>
              </a:ext>
            </a:extLst>
          </p:cNvPr>
          <p:cNvSpPr txBox="1"/>
          <p:nvPr/>
        </p:nvSpPr>
        <p:spPr>
          <a:xfrm>
            <a:off x="4119597" y="2738690"/>
            <a:ext cx="1225556" cy="4085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>
                <a:effectLst/>
                <a:latin typeface="Arial"/>
                <a:ea typeface="Calibri"/>
              </a:rPr>
              <a:t>Organisationer</a:t>
            </a:r>
            <a:endParaRPr lang="sv-SE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96EA4B46-DFB1-43B1-B412-2B9F751BC501}"/>
              </a:ext>
            </a:extLst>
          </p:cNvPr>
          <p:cNvSpPr txBox="1"/>
          <p:nvPr/>
        </p:nvSpPr>
        <p:spPr>
          <a:xfrm>
            <a:off x="3855155" y="2386919"/>
            <a:ext cx="1288095" cy="4085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>
                <a:effectLst/>
                <a:latin typeface="Arial"/>
                <a:ea typeface="Calibri"/>
              </a:rPr>
              <a:t>Sociala insekter</a:t>
            </a:r>
            <a:endParaRPr lang="sv-SE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D8721653-B21B-47D1-A790-81F767966E93}"/>
              </a:ext>
            </a:extLst>
          </p:cNvPr>
          <p:cNvSpPr txBox="1"/>
          <p:nvPr/>
        </p:nvSpPr>
        <p:spPr>
          <a:xfrm>
            <a:off x="8271231" y="2725586"/>
            <a:ext cx="1114600" cy="4095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b="1" dirty="0">
                <a:latin typeface="Times New Roman"/>
                <a:ea typeface="Calibri"/>
                <a:cs typeface="Times New Roman"/>
              </a:rPr>
              <a:t>Inte till så mycket hjälp?</a:t>
            </a:r>
            <a:endParaRPr lang="sv-SE" sz="1200" b="1" dirty="0">
              <a:effectLst/>
              <a:ea typeface="Calibri"/>
              <a:cs typeface="Times New Roman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A85127A-C20A-4500-85BE-E842CB6BB289}"/>
              </a:ext>
            </a:extLst>
          </p:cNvPr>
          <p:cNvCxnSpPr>
            <a:cxnSpLocks/>
          </p:cNvCxnSpPr>
          <p:nvPr/>
        </p:nvCxnSpPr>
        <p:spPr>
          <a:xfrm flipV="1">
            <a:off x="5632342" y="1951610"/>
            <a:ext cx="351863" cy="91094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3">
            <a:extLst>
              <a:ext uri="{FF2B5EF4-FFF2-40B4-BE49-F238E27FC236}">
                <a16:creationId xmlns:a16="http://schemas.microsoft.com/office/drawing/2014/main" id="{7C63D6C9-8367-4D8D-B3F3-857729D1FA81}"/>
              </a:ext>
            </a:extLst>
          </p:cNvPr>
          <p:cNvSpPr txBox="1"/>
          <p:nvPr/>
        </p:nvSpPr>
        <p:spPr>
          <a:xfrm>
            <a:off x="5988967" y="1747350"/>
            <a:ext cx="1493867" cy="4085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000" dirty="0">
                <a:effectLst/>
                <a:latin typeface="Arial"/>
                <a:ea typeface="Calibri"/>
              </a:rPr>
              <a:t>Väder</a:t>
            </a:r>
            <a:endParaRPr lang="sv-SE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B56FC05E-F99C-43C8-B742-A70764F34CE9}"/>
              </a:ext>
            </a:extLst>
          </p:cNvPr>
          <p:cNvSpPr txBox="1"/>
          <p:nvPr/>
        </p:nvSpPr>
        <p:spPr>
          <a:xfrm>
            <a:off x="7563720" y="1287949"/>
            <a:ext cx="1114600" cy="4095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b="1" dirty="0">
                <a:effectLst/>
                <a:latin typeface="Times New Roman"/>
                <a:ea typeface="Calibri"/>
                <a:cs typeface="Times New Roman"/>
              </a:rPr>
              <a:t>Komplexa saker!</a:t>
            </a:r>
            <a:endParaRPr lang="sv-SE" sz="1200" b="1" dirty="0">
              <a:effectLst/>
              <a:ea typeface="Calibri"/>
              <a:cs typeface="Times New Roman"/>
            </a:endParaRPr>
          </a:p>
        </p:txBody>
      </p:sp>
      <p:cxnSp>
        <p:nvCxnSpPr>
          <p:cNvPr id="30" name="Straight Arrow Connector 2">
            <a:extLst>
              <a:ext uri="{FF2B5EF4-FFF2-40B4-BE49-F238E27FC236}">
                <a16:creationId xmlns:a16="http://schemas.microsoft.com/office/drawing/2014/main" id="{AB04749C-6808-4310-9215-5609420BA7D0}"/>
              </a:ext>
            </a:extLst>
          </p:cNvPr>
          <p:cNvCxnSpPr>
            <a:stCxn id="29" idx="1"/>
          </p:cNvCxnSpPr>
          <p:nvPr/>
        </p:nvCxnSpPr>
        <p:spPr>
          <a:xfrm flipH="1">
            <a:off x="7059664" y="1492713"/>
            <a:ext cx="504056" cy="20476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">
            <a:extLst>
              <a:ext uri="{FF2B5EF4-FFF2-40B4-BE49-F238E27FC236}">
                <a16:creationId xmlns:a16="http://schemas.microsoft.com/office/drawing/2014/main" id="{68A2EB0F-EF49-4C9E-8D24-EE5F796496E8}"/>
              </a:ext>
            </a:extLst>
          </p:cNvPr>
          <p:cNvSpPr txBox="1"/>
          <p:nvPr/>
        </p:nvSpPr>
        <p:spPr>
          <a:xfrm>
            <a:off x="7617952" y="5427478"/>
            <a:ext cx="3831986" cy="6495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b="1" dirty="0">
                <a:effectLst/>
                <a:latin typeface="Times New Roman"/>
                <a:ea typeface="Calibri"/>
                <a:cs typeface="Times New Roman"/>
              </a:rPr>
              <a:t>Komplexitet som term avslöjar sin egen komplexitet så fort vi försöker kvantifiera och rangordna.</a:t>
            </a:r>
            <a:endParaRPr lang="sv-SE" sz="1200" b="1" dirty="0">
              <a:effectLst/>
              <a:ea typeface="Calibri"/>
              <a:cs typeface="Times New Roman"/>
            </a:endParaRP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0D899CEF-8553-428F-9978-A6D586385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841" y="3078794"/>
            <a:ext cx="3138207" cy="2457095"/>
          </a:xfrm>
          <a:prstGeom prst="rect">
            <a:avLst/>
          </a:prstGeom>
        </p:spPr>
      </p:pic>
      <p:sp>
        <p:nvSpPr>
          <p:cNvPr id="33" name="Text Box 3">
            <a:extLst>
              <a:ext uri="{FF2B5EF4-FFF2-40B4-BE49-F238E27FC236}">
                <a16:creationId xmlns:a16="http://schemas.microsoft.com/office/drawing/2014/main" id="{C435BBF8-84F1-4AB0-A5DA-91C49256FD32}"/>
              </a:ext>
            </a:extLst>
          </p:cNvPr>
          <p:cNvSpPr txBox="1"/>
          <p:nvPr/>
        </p:nvSpPr>
        <p:spPr>
          <a:xfrm>
            <a:off x="1812023" y="4102577"/>
            <a:ext cx="1114600" cy="4095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3200" b="1" dirty="0">
                <a:effectLst/>
                <a:latin typeface="Times New Roman"/>
                <a:ea typeface="Calibri"/>
                <a:cs typeface="Times New Roman"/>
              </a:rPr>
              <a:t>Vad är komplexitet då?</a:t>
            </a:r>
            <a:endParaRPr lang="sv-SE" sz="2400" b="1" dirty="0">
              <a:effectLst/>
              <a:ea typeface="Calibri"/>
              <a:cs typeface="Times New Roman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D90B8027-024A-4BC3-8ECB-9E6A11BC69BA}"/>
              </a:ext>
            </a:extLst>
          </p:cNvPr>
          <p:cNvSpPr txBox="1"/>
          <p:nvPr/>
        </p:nvSpPr>
        <p:spPr>
          <a:xfrm>
            <a:off x="100191" y="134292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3/13</a:t>
            </a:r>
          </a:p>
        </p:txBody>
      </p:sp>
    </p:spTree>
    <p:extLst>
      <p:ext uri="{BB962C8B-B14F-4D97-AF65-F5344CB8AC3E}">
        <p14:creationId xmlns:p14="http://schemas.microsoft.com/office/powerpoint/2010/main" val="372782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730BA3-6047-40B0-A0DD-5293D1753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796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/>
              <a:t>Komplext är en </a:t>
            </a:r>
            <a:r>
              <a:rPr lang="sv-SE" sz="4000" b="1" dirty="0"/>
              <a:t>epistemologisk</a:t>
            </a:r>
            <a:r>
              <a:rPr lang="sv-SE" sz="4000" dirty="0"/>
              <a:t> snarare än </a:t>
            </a:r>
            <a:r>
              <a:rPr lang="sv-SE" sz="4000" b="1" dirty="0"/>
              <a:t>ontologisk</a:t>
            </a:r>
            <a:r>
              <a:rPr lang="sv-SE" sz="4000" dirty="0"/>
              <a:t> kategori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9CA8BA-7970-432A-994A-4519F07D7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Vad betyder det?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Begreppet avgränsas av </a:t>
            </a:r>
            <a:r>
              <a:rPr lang="sv-SE" b="1" dirty="0"/>
              <a:t>vår förmåga att förstå</a:t>
            </a:r>
            <a:r>
              <a:rPr lang="sv-SE" dirty="0"/>
              <a:t> snarare än av någon speciell </a:t>
            </a:r>
            <a:r>
              <a:rPr lang="sv-SE" b="1" dirty="0"/>
              <a:t>typ av process i verkligheten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 tycker att saker ”är komplexa” när vi upplever en särskild känsla av </a:t>
            </a:r>
            <a:r>
              <a:rPr lang="sv-SE" b="1" dirty="0"/>
              <a:t>kognitiv överbelastning</a:t>
            </a:r>
            <a:r>
              <a:rPr lang="sv-SE" dirty="0"/>
              <a:t>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54DC77B-25FE-4B14-AE69-D621F0F95469}"/>
              </a:ext>
            </a:extLst>
          </p:cNvPr>
          <p:cNvSpPr/>
          <p:nvPr/>
        </p:nvSpPr>
        <p:spPr>
          <a:xfrm>
            <a:off x="7019293" y="1690688"/>
            <a:ext cx="3308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Epistemologi = Läran om kunskap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915C689-4769-46E2-9D0D-3DD5DE4B15C0}"/>
              </a:ext>
            </a:extLst>
          </p:cNvPr>
          <p:cNvSpPr/>
          <p:nvPr/>
        </p:nvSpPr>
        <p:spPr>
          <a:xfrm>
            <a:off x="7407482" y="2010291"/>
            <a:ext cx="4011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Ontologi = Läran om varandet, verklighet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D7BCF7C-5CB2-4090-ABA1-2425E2E3B10A}"/>
              </a:ext>
            </a:extLst>
          </p:cNvPr>
          <p:cNvSpPr/>
          <p:nvPr/>
        </p:nvSpPr>
        <p:spPr>
          <a:xfrm>
            <a:off x="7019293" y="1388825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/>
              <a:t>Inom filosofin: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6478E0E-DC8C-4850-A9F3-F2782FFB669F}"/>
              </a:ext>
            </a:extLst>
          </p:cNvPr>
          <p:cNvSpPr txBox="1"/>
          <p:nvPr/>
        </p:nvSpPr>
        <p:spPr>
          <a:xfrm>
            <a:off x="68437" y="134292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4/13</a:t>
            </a:r>
          </a:p>
        </p:txBody>
      </p:sp>
    </p:spTree>
    <p:extLst>
      <p:ext uri="{BB962C8B-B14F-4D97-AF65-F5344CB8AC3E}">
        <p14:creationId xmlns:p14="http://schemas.microsoft.com/office/powerpoint/2010/main" val="353593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284FA19-BBC2-4274-B9DB-B351B1C7A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8416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DC9DB9-0444-4519-ADB8-1D011AB7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Finns det något system i vad som orsakar den här överbelastningen?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8940693-3EBE-403C-9F05-302E819BD700}"/>
              </a:ext>
            </a:extLst>
          </p:cNvPr>
          <p:cNvSpPr txBox="1"/>
          <p:nvPr/>
        </p:nvSpPr>
        <p:spPr>
          <a:xfrm>
            <a:off x="68437" y="134292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5/13</a:t>
            </a:r>
          </a:p>
        </p:txBody>
      </p:sp>
    </p:spTree>
    <p:extLst>
      <p:ext uri="{BB962C8B-B14F-4D97-AF65-F5344CB8AC3E}">
        <p14:creationId xmlns:p14="http://schemas.microsoft.com/office/powerpoint/2010/main" val="442133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3AC9DA-76A9-4F30-A40F-59201012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v-SE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Två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särskilt robusta typer av komplexitet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AFA3642-03C3-4A48-9623-470B234F6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42" r="15935" b="2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3B49821-BE52-410D-837C-6EC52AA1FC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1" r="9701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1985E6AD-7E8D-486E-8D64-693674AB7928}"/>
              </a:ext>
            </a:extLst>
          </p:cNvPr>
          <p:cNvSpPr txBox="1">
            <a:spLocks/>
          </p:cNvSpPr>
          <p:nvPr/>
        </p:nvSpPr>
        <p:spPr>
          <a:xfrm>
            <a:off x="522827" y="1535466"/>
            <a:ext cx="5573168" cy="174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3400" b="1" dirty="0">
                <a:solidFill>
                  <a:schemeClr val="bg1"/>
                </a:solidFill>
              </a:rPr>
              <a:t>Organisatorisk komplexitet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sz="3400" b="1" dirty="0">
                <a:solidFill>
                  <a:schemeClr val="bg1"/>
                </a:solidFill>
              </a:rPr>
              <a:t>=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sz="3400" b="1" u="sng" dirty="0">
                <a:solidFill>
                  <a:schemeClr val="bg1"/>
                </a:solidFill>
              </a:rPr>
              <a:t>Komplicerat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0B86C-3A61-4E70-ACD1-B84BEBF1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64" y="1535466"/>
            <a:ext cx="4460759" cy="1781231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 algn="ctr">
              <a:buNone/>
            </a:pPr>
            <a:r>
              <a:rPr lang="sv-SE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Dynamisk komplexitet</a:t>
            </a:r>
          </a:p>
          <a:p>
            <a:pPr marL="0" indent="0" algn="ctr">
              <a:buNone/>
            </a:pPr>
            <a:r>
              <a:rPr lang="en-US" sz="4000" b="1" dirty="0"/>
              <a:t>=</a:t>
            </a:r>
          </a:p>
          <a:p>
            <a:pPr marL="0" indent="0" algn="ctr">
              <a:buNone/>
            </a:pPr>
            <a:r>
              <a:rPr lang="sv-SE" sz="40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Komplext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AE30080-DAE0-4321-AA30-E7F39E76ECAB}"/>
              </a:ext>
            </a:extLst>
          </p:cNvPr>
          <p:cNvSpPr txBox="1"/>
          <p:nvPr/>
        </p:nvSpPr>
        <p:spPr>
          <a:xfrm>
            <a:off x="68437" y="134292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6/13</a:t>
            </a:r>
          </a:p>
        </p:txBody>
      </p:sp>
    </p:spTree>
    <p:extLst>
      <p:ext uri="{BB962C8B-B14F-4D97-AF65-F5344CB8AC3E}">
        <p14:creationId xmlns:p14="http://schemas.microsoft.com/office/powerpoint/2010/main" val="1912245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1009</Words>
  <Application>Microsoft Office PowerPoint</Application>
  <PresentationFormat>Bredbild</PresentationFormat>
  <Paragraphs>210</Paragraphs>
  <Slides>17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Symbol</vt:lpstr>
      <vt:lpstr>Times New Roman</vt:lpstr>
      <vt:lpstr>Office-tema</vt:lpstr>
      <vt:lpstr>Självorganisation, komplexitet och emergens Komplexitet </vt:lpstr>
      <vt:lpstr>Föreläsningens lärandemål</vt:lpstr>
      <vt:lpstr>Litteratur</vt:lpstr>
      <vt:lpstr>Komplexitet</vt:lpstr>
      <vt:lpstr>PowerPoint-presentation</vt:lpstr>
      <vt:lpstr>PowerPoint-presentation</vt:lpstr>
      <vt:lpstr>Komplext är en epistemologisk snarare än ontologisk kategori</vt:lpstr>
      <vt:lpstr>Finns det något system i vad som orsakar den här överbelastningen?</vt:lpstr>
      <vt:lpstr>Två särskilt robusta typer av komplexitet</vt:lpstr>
      <vt:lpstr>PowerPoint-presentation</vt:lpstr>
      <vt:lpstr>PowerPoint-presentation</vt:lpstr>
      <vt:lpstr>WICKED</vt:lpstr>
      <vt:lpstr>PowerPoint-presentation</vt:lpstr>
      <vt:lpstr>PowerPoint-presentation</vt:lpstr>
      <vt:lpstr>En meta-ontologi</vt:lpstr>
      <vt:lpstr>PowerPoint-presentation</vt:lpstr>
      <vt:lpstr>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Självorganisation, komplexitet och emergens Komplexitet </dc:title>
  <dc:creator>Claes Andersson</dc:creator>
  <cp:lastModifiedBy>Claes Andersson</cp:lastModifiedBy>
  <cp:revision>5</cp:revision>
  <cp:lastPrinted>2021-01-28T09:29:25Z</cp:lastPrinted>
  <dcterms:created xsi:type="dcterms:W3CDTF">2020-12-30T10:57:57Z</dcterms:created>
  <dcterms:modified xsi:type="dcterms:W3CDTF">2021-01-28T11:57:18Z</dcterms:modified>
</cp:coreProperties>
</file>