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96" r:id="rId5"/>
    <p:sldId id="291" r:id="rId6"/>
    <p:sldId id="290" r:id="rId7"/>
    <p:sldId id="301" r:id="rId8"/>
    <p:sldId id="277" r:id="rId9"/>
    <p:sldId id="302" r:id="rId10"/>
    <p:sldId id="292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00BEE6"/>
    <a:srgbClr val="00E6BE"/>
    <a:srgbClr val="1D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1573B-3EDC-4D93-B66D-6E2AB8ACB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726498-8C07-472A-A38A-263207EDA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79394F-036E-4FBC-9CCB-6A0D2C6E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5C37AE-C8FD-4BFE-BC12-37EA77B3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887F06-53FF-4758-9C7F-34D7D122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C8EAE-FD23-4A54-B298-A6C4153C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93D10E1-F523-459B-8730-482C7E805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A15DF4-B2A0-4796-B485-E4429C1B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C18E31-9011-42E6-AEA6-94658BE5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81ACA6-154C-47AB-8191-C5DF5500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82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401CBB9-F9CF-4C2D-A8BF-0FC2ACAEF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CB517-7EF3-4EAF-880E-544C4510D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B67A9-C104-4482-910C-89C46784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0802BC-06CB-4AF2-8EC8-8F855BC3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B6117C-0A38-4A96-9D02-E0FDF67F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2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430ED0-3E7A-47E9-A0A7-8936F01F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08FF1B-A84A-40AE-98F1-EDE3F744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86BE4D-BFFD-4FD3-92A9-DADD46A5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A7E7C7-109A-4E5D-BF51-006FE377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5661FA-13F2-4ABC-9041-00DC51B4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1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B3C50-EBB1-4119-8BD5-4924773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D6DF07-7E19-44ED-9BFC-8B21EAC11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E886CD-3370-41F5-BCF4-3CA0AA00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145ED1-8A98-4199-B585-E736C29B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322992-40B9-4FFB-939C-956A270D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46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59DB71-E71E-471F-8BD4-659FE5E5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D115BB-036E-46D7-8A68-5D5A4FE10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27E198-BE01-436B-9785-BBCAD4242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1A7273-03D0-44EB-A7A6-98DAD6A9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1DE8C1-4B71-40E9-8308-06B3694B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283583-38EF-4D27-8D25-10A1F32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18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C5813-E31E-43D1-BBBE-101CE5F4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4455B0-D7AE-4E02-A359-42F8B1C7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5A073E-BE16-4398-A980-4F92066BF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F20EBC-0AFF-48DD-A0EB-C26E90D16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38B14F-B622-4F8E-92F3-2375B09E8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1BD8E7-D502-4783-B0F1-3AA9D731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3560EB-6F99-4CEF-BAED-D04C00D6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E09021-011B-445C-8917-EC3EA951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79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88817B-0178-4868-A21E-D9EADB5E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995004-367B-4A4A-B74E-8E577C1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A9DEEE-347D-44BD-800E-E2F53DAA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0A8BA4F-73A8-4BE6-8454-1B965197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0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0CB5D56-8DF3-4C68-9A63-C772B14D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BAA554-7433-4909-BA5B-1B8C01D0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DEF073-96CD-46C8-B7A1-6A3E320E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9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3265A-4FCC-4CBB-9CF6-05575FF9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71CC8E-24C9-470F-9E17-18C90B63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6E3ED3-D8D6-4C4C-9115-F4692549A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591466-0DC7-4897-8D2C-FDF18A60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53B06E-5F90-4A79-BA6B-EAFE097F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0E9EFB-94DA-4D5E-BD6F-6F0A9BF2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09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C3C13-78F5-4F63-91E9-0A569336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A32C87-6F22-4B0B-9AEC-2C7DE36CF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B6827-CA77-4105-9724-6A37E0F36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3AC145-6817-4ABC-AA77-501BF26D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955D73-2EB8-4961-8703-1B7C9E3C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F9757B-F749-4154-8348-0AF5D693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0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EACD27-F927-4B34-99B3-55E0A79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31BC12-B4B5-4C45-9B0B-D7A309A0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991A23-7FD2-4A04-944D-4A73D34F2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8332-A0BE-46C5-835C-EAF83081408A}" type="datetimeFigureOut">
              <a:rPr lang="sv-SE" smtClean="0"/>
              <a:t>2021-01-15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F3D1F-08B5-4113-9FDA-1127F406C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60D63-F6D8-4B7D-BDC3-E8E351667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7972-963F-4599-91BD-3252B10F41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000" u="sng" dirty="0"/>
              <a:t>Naturhistoria</a:t>
            </a:r>
            <a:br>
              <a:rPr lang="sv-SE" dirty="0"/>
            </a:br>
            <a:r>
              <a:rPr lang="sv-SE" dirty="0"/>
              <a:t>Livets historia I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Torsdag 4/2 </a:t>
            </a:r>
            <a:r>
              <a:rPr lang="sv-SE" sz="3100" b="1" u="sng" dirty="0"/>
              <a:t>14:15-15:00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 27">
            <a:extLst>
              <a:ext uri="{FF2B5EF4-FFF2-40B4-BE49-F238E27FC236}">
                <a16:creationId xmlns:a16="http://schemas.microsoft.com/office/drawing/2014/main" id="{2A371F5F-9657-4651-8BA2-8574701C1BC4}"/>
              </a:ext>
            </a:extLst>
          </p:cNvPr>
          <p:cNvGrpSpPr/>
          <p:nvPr/>
        </p:nvGrpSpPr>
        <p:grpSpPr>
          <a:xfrm>
            <a:off x="812511" y="5127533"/>
            <a:ext cx="8634939" cy="1230425"/>
            <a:chOff x="1005037" y="1306400"/>
            <a:chExt cx="8634939" cy="1230425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134B916F-A8AB-44E1-9BDB-F49EAAF0CBF5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34" name="Straight Connector 131">
                <a:extLst>
                  <a:ext uri="{FF2B5EF4-FFF2-40B4-BE49-F238E27FC236}">
                    <a16:creationId xmlns:a16="http://schemas.microsoft.com/office/drawing/2014/main" id="{7B7807CC-0BA1-4BDE-A6BA-21BC8F90CD39}"/>
                  </a:ext>
                </a:extLst>
              </p:cNvPr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32">
                <a:extLst>
                  <a:ext uri="{FF2B5EF4-FFF2-40B4-BE49-F238E27FC236}">
                    <a16:creationId xmlns:a16="http://schemas.microsoft.com/office/drawing/2014/main" id="{38142D78-BFDD-454F-9966-3FB45A8083FF}"/>
                  </a:ext>
                </a:extLst>
              </p:cNvPr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33">
                <a:extLst>
                  <a:ext uri="{FF2B5EF4-FFF2-40B4-BE49-F238E27FC236}">
                    <a16:creationId xmlns:a16="http://schemas.microsoft.com/office/drawing/2014/main" id="{87569B55-83A8-4201-8326-478708782C57}"/>
                  </a:ext>
                </a:extLst>
              </p:cNvPr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34">
                <a:extLst>
                  <a:ext uri="{FF2B5EF4-FFF2-40B4-BE49-F238E27FC236}">
                    <a16:creationId xmlns:a16="http://schemas.microsoft.com/office/drawing/2014/main" id="{1DC1FD24-8E02-4B12-AD4E-839E825DAB9F}"/>
                  </a:ext>
                </a:extLst>
              </p:cNvPr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35">
                <a:extLst>
                  <a:ext uri="{FF2B5EF4-FFF2-40B4-BE49-F238E27FC236}">
                    <a16:creationId xmlns:a16="http://schemas.microsoft.com/office/drawing/2014/main" id="{1DBDB241-E59E-4300-8A3A-80E9B34F2FFA}"/>
                  </a:ext>
                </a:extLst>
              </p:cNvPr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36">
                <a:extLst>
                  <a:ext uri="{FF2B5EF4-FFF2-40B4-BE49-F238E27FC236}">
                    <a16:creationId xmlns:a16="http://schemas.microsoft.com/office/drawing/2014/main" id="{2DE10E05-434B-47BB-A5C2-B642B8951B3A}"/>
                  </a:ext>
                </a:extLst>
              </p:cNvPr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37">
                <a:extLst>
                  <a:ext uri="{FF2B5EF4-FFF2-40B4-BE49-F238E27FC236}">
                    <a16:creationId xmlns:a16="http://schemas.microsoft.com/office/drawing/2014/main" id="{C64AD044-3448-454F-8F01-2E765E29C155}"/>
                  </a:ext>
                </a:extLst>
              </p:cNvPr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38">
                <a:extLst>
                  <a:ext uri="{FF2B5EF4-FFF2-40B4-BE49-F238E27FC236}">
                    <a16:creationId xmlns:a16="http://schemas.microsoft.com/office/drawing/2014/main" id="{29C4C82B-91F1-4701-9820-80CCFC595E0F}"/>
                  </a:ext>
                </a:extLst>
              </p:cNvPr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39">
                <a:extLst>
                  <a:ext uri="{FF2B5EF4-FFF2-40B4-BE49-F238E27FC236}">
                    <a16:creationId xmlns:a16="http://schemas.microsoft.com/office/drawing/2014/main" id="{B0125325-62A7-4631-9BB9-47D3AFBCB236}"/>
                  </a:ext>
                </a:extLst>
              </p:cNvPr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140">
                <a:extLst>
                  <a:ext uri="{FF2B5EF4-FFF2-40B4-BE49-F238E27FC236}">
                    <a16:creationId xmlns:a16="http://schemas.microsoft.com/office/drawing/2014/main" id="{EF5C6B2F-FF63-43C4-A31B-D55D08449366}"/>
                  </a:ext>
                </a:extLst>
              </p:cNvPr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ctangle 141">
                <a:extLst>
                  <a:ext uri="{FF2B5EF4-FFF2-40B4-BE49-F238E27FC236}">
                    <a16:creationId xmlns:a16="http://schemas.microsoft.com/office/drawing/2014/main" id="{9B83CF67-8639-49D4-B2AF-18004B31E90E}"/>
                  </a:ext>
                </a:extLst>
              </p:cNvPr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ctangle 142">
                <a:extLst>
                  <a:ext uri="{FF2B5EF4-FFF2-40B4-BE49-F238E27FC236}">
                    <a16:creationId xmlns:a16="http://schemas.microsoft.com/office/drawing/2014/main" id="{68022DB1-0A13-449C-BCA9-BD354861654B}"/>
                  </a:ext>
                </a:extLst>
              </p:cNvPr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ctangle 143">
                <a:extLst>
                  <a:ext uri="{FF2B5EF4-FFF2-40B4-BE49-F238E27FC236}">
                    <a16:creationId xmlns:a16="http://schemas.microsoft.com/office/drawing/2014/main" id="{17B66BFB-8A0C-4D03-B159-5FD356E5B2B7}"/>
                  </a:ext>
                </a:extLst>
              </p:cNvPr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Box 144">
                <a:extLst>
                  <a:ext uri="{FF2B5EF4-FFF2-40B4-BE49-F238E27FC236}">
                    <a16:creationId xmlns:a16="http://schemas.microsoft.com/office/drawing/2014/main" id="{E2247E4E-5F51-43C5-97BF-9DEC0C0B7F2E}"/>
                  </a:ext>
                </a:extLst>
              </p:cNvPr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48" name="TextBox 145">
                <a:extLst>
                  <a:ext uri="{FF2B5EF4-FFF2-40B4-BE49-F238E27FC236}">
                    <a16:creationId xmlns:a16="http://schemas.microsoft.com/office/drawing/2014/main" id="{49F25D14-744D-4939-886C-A0CD3105B589}"/>
                  </a:ext>
                </a:extLst>
              </p:cNvPr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49" name="TextBox 146">
                <a:extLst>
                  <a:ext uri="{FF2B5EF4-FFF2-40B4-BE49-F238E27FC236}">
                    <a16:creationId xmlns:a16="http://schemas.microsoft.com/office/drawing/2014/main" id="{F18B2AC7-7FC0-487B-AEAA-393FFC36E201}"/>
                  </a:ext>
                </a:extLst>
              </p:cNvPr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50" name="TextBox 147">
                <a:extLst>
                  <a:ext uri="{FF2B5EF4-FFF2-40B4-BE49-F238E27FC236}">
                    <a16:creationId xmlns:a16="http://schemas.microsoft.com/office/drawing/2014/main" id="{D2DC7D37-92BD-4B45-AB20-D57707508EE1}"/>
                  </a:ext>
                </a:extLst>
              </p:cNvPr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51" name="TextBox 148">
                <a:extLst>
                  <a:ext uri="{FF2B5EF4-FFF2-40B4-BE49-F238E27FC236}">
                    <a16:creationId xmlns:a16="http://schemas.microsoft.com/office/drawing/2014/main" id="{91A71184-909D-4266-B542-3AC46D6E7E32}"/>
                  </a:ext>
                </a:extLst>
              </p:cNvPr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52" name="TextBox 149">
                <a:extLst>
                  <a:ext uri="{FF2B5EF4-FFF2-40B4-BE49-F238E27FC236}">
                    <a16:creationId xmlns:a16="http://schemas.microsoft.com/office/drawing/2014/main" id="{CCF459C5-ACB5-4BE1-B4C4-04E5567A0AC9}"/>
                  </a:ext>
                </a:extLst>
              </p:cNvPr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53" name="TextBox 150">
                <a:extLst>
                  <a:ext uri="{FF2B5EF4-FFF2-40B4-BE49-F238E27FC236}">
                    <a16:creationId xmlns:a16="http://schemas.microsoft.com/office/drawing/2014/main" id="{F451DAF6-5F07-4977-9CAC-9AFCDAA125C4}"/>
                  </a:ext>
                </a:extLst>
              </p:cNvPr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54" name="TextBox 151">
                <a:extLst>
                  <a:ext uri="{FF2B5EF4-FFF2-40B4-BE49-F238E27FC236}">
                    <a16:creationId xmlns:a16="http://schemas.microsoft.com/office/drawing/2014/main" id="{4DCF284E-FB9F-450F-B5E8-65CF224C61DB}"/>
                  </a:ext>
                </a:extLst>
              </p:cNvPr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55" name="TextBox 152">
                <a:extLst>
                  <a:ext uri="{FF2B5EF4-FFF2-40B4-BE49-F238E27FC236}">
                    <a16:creationId xmlns:a16="http://schemas.microsoft.com/office/drawing/2014/main" id="{3937FC86-390D-4827-A189-56253FE66F34}"/>
                  </a:ext>
                </a:extLst>
              </p:cNvPr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id="{3B7C639B-0C72-4BA8-B6CB-F027C6738667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31" name="TextBox 52">
              <a:extLst>
                <a:ext uri="{FF2B5EF4-FFF2-40B4-BE49-F238E27FC236}">
                  <a16:creationId xmlns:a16="http://schemas.microsoft.com/office/drawing/2014/main" id="{FB7DD520-07D3-4BD5-8C5F-A22DC54CBF7C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id="{4CB9023B-87ED-4AF3-B958-15373C362120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33" name="TextBox 52">
              <a:extLst>
                <a:ext uri="{FF2B5EF4-FFF2-40B4-BE49-F238E27FC236}">
                  <a16:creationId xmlns:a16="http://schemas.microsoft.com/office/drawing/2014/main" id="{8D37D131-003E-4100-9967-A12696A0587E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pic>
        <p:nvPicPr>
          <p:cNvPr id="56" name="Picture 122">
            <a:extLst>
              <a:ext uri="{FF2B5EF4-FFF2-40B4-BE49-F238E27FC236}">
                <a16:creationId xmlns:a16="http://schemas.microsoft.com/office/drawing/2014/main" id="{16CD0C66-9D55-4936-BBEB-91DFF5D2E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10" y="5625359"/>
            <a:ext cx="598120" cy="41120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7" name="Bildobjekt 56">
            <a:extLst>
              <a:ext uri="{FF2B5EF4-FFF2-40B4-BE49-F238E27FC236}">
                <a16:creationId xmlns:a16="http://schemas.microsoft.com/office/drawing/2014/main" id="{AAB3E07D-5C7F-4458-BE9D-BEEF581F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94" y="5642061"/>
            <a:ext cx="937035" cy="37078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B8D717F0-689F-4A98-B8B4-AD55EB66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191" y="5639838"/>
            <a:ext cx="837806" cy="3754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87BC025A-501F-4E7C-84EE-89AD4687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183" y="5618340"/>
            <a:ext cx="755890" cy="41822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E4EC4EA4-96AA-426B-BB0B-62E15FF69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598" y="2805336"/>
            <a:ext cx="3327914" cy="1685455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D57A0BFB-A382-4F80-A014-47A62AC82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181" y="1014603"/>
            <a:ext cx="2930142" cy="2919030"/>
          </a:xfrm>
          <a:prstGeom prst="rect">
            <a:avLst/>
          </a:prstGeom>
        </p:spPr>
      </p:pic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9376D0B5-5C0A-440D-87C8-EF0FF671910E}"/>
              </a:ext>
            </a:extLst>
          </p:cNvPr>
          <p:cNvCxnSpPr>
            <a:cxnSpLocks/>
          </p:cNvCxnSpPr>
          <p:nvPr/>
        </p:nvCxnSpPr>
        <p:spPr>
          <a:xfrm>
            <a:off x="3746812" y="4115775"/>
            <a:ext cx="1093929" cy="1642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52">
            <a:extLst>
              <a:ext uri="{FF2B5EF4-FFF2-40B4-BE49-F238E27FC236}">
                <a16:creationId xmlns:a16="http://schemas.microsoft.com/office/drawing/2014/main" id="{14380F58-C300-45AD-8D21-A5FD7660A129}"/>
              </a:ext>
            </a:extLst>
          </p:cNvPr>
          <p:cNvSpPr txBox="1"/>
          <p:nvPr/>
        </p:nvSpPr>
        <p:spPr>
          <a:xfrm>
            <a:off x="1820647" y="2543446"/>
            <a:ext cx="37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All denna action hände för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mycket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 länge sedan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2669584-D488-4366-919A-F363D424DF69}"/>
              </a:ext>
            </a:extLst>
          </p:cNvPr>
          <p:cNvSpPr/>
          <p:nvPr/>
        </p:nvSpPr>
        <p:spPr>
          <a:xfrm>
            <a:off x="1921678" y="4227979"/>
            <a:ext cx="1014881" cy="26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pilkoppling 65">
            <a:extLst>
              <a:ext uri="{FF2B5EF4-FFF2-40B4-BE49-F238E27FC236}">
                <a16:creationId xmlns:a16="http://schemas.microsoft.com/office/drawing/2014/main" id="{360CA93F-BE00-4037-A6DA-D34AF0384BBE}"/>
              </a:ext>
            </a:extLst>
          </p:cNvPr>
          <p:cNvCxnSpPr>
            <a:cxnSpLocks/>
          </p:cNvCxnSpPr>
          <p:nvPr/>
        </p:nvCxnSpPr>
        <p:spPr>
          <a:xfrm>
            <a:off x="7262144" y="4348045"/>
            <a:ext cx="1029513" cy="14848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52">
            <a:extLst>
              <a:ext uri="{FF2B5EF4-FFF2-40B4-BE49-F238E27FC236}">
                <a16:creationId xmlns:a16="http://schemas.microsoft.com/office/drawing/2014/main" id="{A1068EA2-E092-4EB5-BC0E-86F3F1690E55}"/>
              </a:ext>
            </a:extLst>
          </p:cNvPr>
          <p:cNvSpPr txBox="1"/>
          <p:nvPr/>
        </p:nvSpPr>
        <p:spPr>
          <a:xfrm>
            <a:off x="8892850" y="3875832"/>
            <a:ext cx="2576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Nästan all makroskopisk komplexitet uppträder här – 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under den fanerozoiska eran</a:t>
            </a:r>
            <a:r>
              <a:rPr lang="sv-SE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A50AD8C-1E23-41E1-B3ED-72B6CFEEC4FF}"/>
              </a:ext>
            </a:extLst>
          </p:cNvPr>
          <p:cNvSpPr/>
          <p:nvPr/>
        </p:nvSpPr>
        <p:spPr>
          <a:xfrm>
            <a:off x="5168278" y="3270827"/>
            <a:ext cx="3856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solidFill>
                  <a:schemeClr val="bg1">
                    <a:lumMod val="95000"/>
                  </a:schemeClr>
                </a:solidFill>
              </a:rPr>
              <a:t>Den Kambriska Explosionen!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B5AC105-0F98-49C0-BA18-93E3D476392C}"/>
              </a:ext>
            </a:extLst>
          </p:cNvPr>
          <p:cNvSpPr/>
          <p:nvPr/>
        </p:nvSpPr>
        <p:spPr>
          <a:xfrm>
            <a:off x="889667" y="279111"/>
            <a:ext cx="5714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chemeClr val="bg1">
                    <a:lumMod val="95000"/>
                  </a:schemeClr>
                </a:solidFill>
              </a:rPr>
              <a:t>Nästa gång blir denna händelse central i vår historia</a:t>
            </a:r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ACBBBA67-E8AB-42D8-9032-F0BB4E2508B2}"/>
              </a:ext>
            </a:extLst>
          </p:cNvPr>
          <p:cNvSpPr/>
          <p:nvPr/>
        </p:nvSpPr>
        <p:spPr>
          <a:xfrm rot="21256240">
            <a:off x="1594180" y="2898494"/>
            <a:ext cx="2827326" cy="13339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88E2E0DE-F814-4AE7-AB6A-CD24CDF8DE2E}"/>
              </a:ext>
            </a:extLst>
          </p:cNvPr>
          <p:cNvCxnSpPr>
            <a:cxnSpLocks/>
          </p:cNvCxnSpPr>
          <p:nvPr/>
        </p:nvCxnSpPr>
        <p:spPr>
          <a:xfrm flipH="1">
            <a:off x="8828635" y="4684001"/>
            <a:ext cx="761724" cy="1159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llips 67">
            <a:extLst>
              <a:ext uri="{FF2B5EF4-FFF2-40B4-BE49-F238E27FC236}">
                <a16:creationId xmlns:a16="http://schemas.microsoft.com/office/drawing/2014/main" id="{9722F75B-25C7-4A07-B28F-815C86F3BD9E}"/>
              </a:ext>
            </a:extLst>
          </p:cNvPr>
          <p:cNvSpPr/>
          <p:nvPr/>
        </p:nvSpPr>
        <p:spPr>
          <a:xfrm>
            <a:off x="8721472" y="674426"/>
            <a:ext cx="3386178" cy="32102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Frihandsfigur: Form 69">
            <a:extLst>
              <a:ext uri="{FF2B5EF4-FFF2-40B4-BE49-F238E27FC236}">
                <a16:creationId xmlns:a16="http://schemas.microsoft.com/office/drawing/2014/main" id="{C5062576-D1BF-40B1-A08E-CCE2B20D04C3}"/>
              </a:ext>
            </a:extLst>
          </p:cNvPr>
          <p:cNvSpPr/>
          <p:nvPr/>
        </p:nvSpPr>
        <p:spPr>
          <a:xfrm rot="20402421">
            <a:off x="4546932" y="2905163"/>
            <a:ext cx="327283" cy="440724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2" name="Rak koppling 71">
            <a:extLst>
              <a:ext uri="{FF2B5EF4-FFF2-40B4-BE49-F238E27FC236}">
                <a16:creationId xmlns:a16="http://schemas.microsoft.com/office/drawing/2014/main" id="{6202BCD5-AC7A-4610-AB21-B3F52332204E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V="1">
            <a:off x="4824104" y="2279527"/>
            <a:ext cx="3897368" cy="747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6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Via ”molekylär klocka” och fenotypisk analys av fossiler kan man </a:t>
            </a:r>
            <a:r>
              <a:rPr lang="sv-SE" b="1" dirty="0"/>
              <a:t>placera fylogenin i tiden</a:t>
            </a:r>
            <a:r>
              <a:rPr lang="sv-SE" dirty="0"/>
              <a:t>.</a:t>
            </a:r>
          </a:p>
          <a:p>
            <a:r>
              <a:rPr lang="sv-SE" dirty="0"/>
              <a:t>Via komparativ </a:t>
            </a:r>
            <a:r>
              <a:rPr lang="sv-SE" dirty="0" err="1"/>
              <a:t>genomik</a:t>
            </a:r>
            <a:r>
              <a:rPr lang="sv-SE" dirty="0"/>
              <a:t> kan arvsmassa mellan existerande livsformer jämföras för att dra slutsatser om </a:t>
            </a:r>
            <a:r>
              <a:rPr lang="sv-SE" b="1" dirty="0"/>
              <a:t>fylogenins struktur</a:t>
            </a:r>
            <a:r>
              <a:rPr lang="sv-SE" dirty="0"/>
              <a:t>.</a:t>
            </a:r>
          </a:p>
          <a:p>
            <a:r>
              <a:rPr lang="sv-SE" dirty="0"/>
              <a:t>Den grövsta uppdelningen i naturhistorien är de fyra eonerna: </a:t>
            </a:r>
            <a:r>
              <a:rPr lang="sv-SE" b="1" dirty="0"/>
              <a:t>Hadean</a:t>
            </a:r>
            <a:r>
              <a:rPr lang="sv-SE" dirty="0"/>
              <a:t>, </a:t>
            </a:r>
            <a:r>
              <a:rPr lang="sv-SE" b="1" dirty="0"/>
              <a:t>Archean</a:t>
            </a:r>
            <a:r>
              <a:rPr lang="sv-SE" dirty="0"/>
              <a:t>, </a:t>
            </a:r>
            <a:r>
              <a:rPr lang="sv-SE" b="1" dirty="0"/>
              <a:t>Proterozoic</a:t>
            </a:r>
            <a:r>
              <a:rPr lang="sv-SE" dirty="0"/>
              <a:t> och </a:t>
            </a:r>
            <a:r>
              <a:rPr lang="sv-SE" b="1" dirty="0"/>
              <a:t>Phanerozoic</a:t>
            </a:r>
            <a:r>
              <a:rPr lang="sv-SE" dirty="0"/>
              <a:t>.</a:t>
            </a:r>
          </a:p>
          <a:p>
            <a:r>
              <a:rPr lang="sv-SE" b="1" dirty="0"/>
              <a:t>Livet uppstod under Archean </a:t>
            </a:r>
            <a:r>
              <a:rPr lang="sv-SE" dirty="0"/>
              <a:t>(ca. 3,5 Ga – möjligen tidigare), cirka en miljard år efter planeten formades. </a:t>
            </a:r>
          </a:p>
          <a:p>
            <a:r>
              <a:rPr lang="sv-SE" dirty="0"/>
              <a:t>Den </a:t>
            </a:r>
            <a:r>
              <a:rPr lang="sv-SE" b="1" dirty="0"/>
              <a:t>mest grundläggande indelningen </a:t>
            </a:r>
            <a:r>
              <a:rPr lang="sv-SE" dirty="0"/>
              <a:t>av livet är i tre tidigt uppdelade domäner: </a:t>
            </a:r>
            <a:r>
              <a:rPr lang="sv-SE" b="1" i="1" dirty="0" err="1"/>
              <a:t>Bacteria</a:t>
            </a:r>
            <a:r>
              <a:rPr lang="sv-SE" dirty="0"/>
              <a:t>, </a:t>
            </a:r>
            <a:r>
              <a:rPr lang="sv-SE" b="1" i="1" dirty="0" err="1"/>
              <a:t>Archaea</a:t>
            </a:r>
            <a:r>
              <a:rPr lang="sv-SE" dirty="0"/>
              <a:t> och </a:t>
            </a:r>
            <a:r>
              <a:rPr lang="sv-SE" b="1" i="1" dirty="0"/>
              <a:t>Eukarya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Att kunna: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200" dirty="0"/>
              <a:t>Namnge och kort beskriva </a:t>
            </a:r>
            <a:r>
              <a:rPr lang="sv-SE" sz="2200" b="1" dirty="0"/>
              <a:t>de fyra eonerna: </a:t>
            </a:r>
            <a:r>
              <a:rPr lang="sv-SE" sz="2200" dirty="0"/>
              <a:t>Hadean, Archean, Proterozoic och Phanerozoic.</a:t>
            </a:r>
          </a:p>
          <a:p>
            <a:r>
              <a:rPr lang="sv-SE" sz="2200" dirty="0"/>
              <a:t>Namnge livets </a:t>
            </a:r>
            <a:r>
              <a:rPr lang="sv-SE" sz="2200" b="1" dirty="0"/>
              <a:t>tre domäner: </a:t>
            </a:r>
            <a:r>
              <a:rPr lang="sv-SE" sz="2200" i="1" dirty="0" err="1"/>
              <a:t>Bacteria</a:t>
            </a:r>
            <a:r>
              <a:rPr lang="sv-SE" sz="2200" dirty="0"/>
              <a:t>, </a:t>
            </a:r>
            <a:r>
              <a:rPr lang="sv-SE" sz="2200" i="1" dirty="0" err="1"/>
              <a:t>Archaea</a:t>
            </a:r>
            <a:r>
              <a:rPr lang="sv-SE" sz="2200" dirty="0"/>
              <a:t> och </a:t>
            </a:r>
            <a:r>
              <a:rPr lang="sv-SE" sz="2200" i="1" dirty="0"/>
              <a:t>Eukarya</a:t>
            </a:r>
            <a:r>
              <a:rPr lang="sv-SE" sz="2200" dirty="0"/>
              <a:t>.</a:t>
            </a:r>
          </a:p>
          <a:p>
            <a:r>
              <a:rPr lang="sv-SE" sz="2200" dirty="0"/>
              <a:t>Redogöra för vad tekniken </a:t>
            </a:r>
            <a:r>
              <a:rPr lang="sv-SE" sz="2200" b="1" dirty="0" err="1"/>
              <a:t>molecular</a:t>
            </a:r>
            <a:r>
              <a:rPr lang="sv-SE" sz="2200" b="1" dirty="0"/>
              <a:t> </a:t>
            </a:r>
            <a:r>
              <a:rPr lang="sv-SE" sz="2200" b="1" dirty="0" err="1"/>
              <a:t>clock</a:t>
            </a:r>
            <a:r>
              <a:rPr lang="sv-SE" sz="2200" dirty="0"/>
              <a:t> innebär.</a:t>
            </a:r>
          </a:p>
          <a:p>
            <a:r>
              <a:rPr lang="sv-SE" sz="2200" dirty="0"/>
              <a:t>Redogöra för hur </a:t>
            </a:r>
            <a:r>
              <a:rPr lang="sv-SE" sz="2200" b="1" dirty="0" err="1"/>
              <a:t>comparative</a:t>
            </a:r>
            <a:r>
              <a:rPr lang="sv-SE" sz="2200" b="1" dirty="0"/>
              <a:t> </a:t>
            </a:r>
            <a:r>
              <a:rPr lang="sv-SE" sz="2200" b="1" dirty="0" err="1"/>
              <a:t>genomics</a:t>
            </a:r>
            <a:r>
              <a:rPr lang="sv-SE" sz="2200" dirty="0"/>
              <a:t> kan användas inom taxonomi.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Litteratur: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1426" cy="4351338"/>
          </a:xfrm>
        </p:spPr>
        <p:txBody>
          <a:bodyPr>
            <a:normAutofit/>
          </a:bodyPr>
          <a:lstStyle/>
          <a:p>
            <a:r>
              <a:rPr lang="en-US" dirty="0" err="1"/>
              <a:t>Webbartikel</a:t>
            </a:r>
            <a:r>
              <a:rPr lang="en-US" dirty="0"/>
              <a:t> om </a:t>
            </a:r>
            <a:r>
              <a:rPr lang="en-US" dirty="0" err="1"/>
              <a:t>molekylära</a:t>
            </a:r>
            <a:r>
              <a:rPr lang="en-US" dirty="0"/>
              <a:t> </a:t>
            </a:r>
            <a:r>
              <a:rPr lang="en-US" dirty="0" err="1"/>
              <a:t>klockor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https://theconversation.com/explainer-what-is-the-molecular-clock-46242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96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87">
            <a:extLst>
              <a:ext uri="{FF2B5EF4-FFF2-40B4-BE49-F238E27FC236}">
                <a16:creationId xmlns:a16="http://schemas.microsoft.com/office/drawing/2014/main" id="{0A22771C-2EFB-41A0-9219-363328FC555D}"/>
              </a:ext>
            </a:extLst>
          </p:cNvPr>
          <p:cNvSpPr/>
          <p:nvPr/>
        </p:nvSpPr>
        <p:spPr>
          <a:xfrm>
            <a:off x="1178602" y="1045250"/>
            <a:ext cx="8615866" cy="742478"/>
          </a:xfrm>
          <a:custGeom>
            <a:avLst/>
            <a:gdLst>
              <a:gd name="connsiteX0" fmla="*/ 7179173 w 8154030"/>
              <a:gd name="connsiteY0" fmla="*/ 0 h 755703"/>
              <a:gd name="connsiteX1" fmla="*/ 0 w 8154030"/>
              <a:gd name="connsiteY1" fmla="*/ 755703 h 755703"/>
              <a:gd name="connsiteX2" fmla="*/ 7829077 w 8154030"/>
              <a:gd name="connsiteY2" fmla="*/ 740589 h 755703"/>
              <a:gd name="connsiteX3" fmla="*/ 8154030 w 8154030"/>
              <a:gd name="connsiteY3" fmla="*/ 0 h 755703"/>
              <a:gd name="connsiteX4" fmla="*/ 7179173 w 8154030"/>
              <a:gd name="connsiteY4" fmla="*/ 0 h 755703"/>
              <a:gd name="connsiteX0" fmla="*/ 5378613 w 8154030"/>
              <a:gd name="connsiteY0" fmla="*/ 0 h 755703"/>
              <a:gd name="connsiteX1" fmla="*/ 0 w 8154030"/>
              <a:gd name="connsiteY1" fmla="*/ 755703 h 755703"/>
              <a:gd name="connsiteX2" fmla="*/ 7829077 w 8154030"/>
              <a:gd name="connsiteY2" fmla="*/ 740589 h 755703"/>
              <a:gd name="connsiteX3" fmla="*/ 8154030 w 8154030"/>
              <a:gd name="connsiteY3" fmla="*/ 0 h 755703"/>
              <a:gd name="connsiteX4" fmla="*/ 5378613 w 8154030"/>
              <a:gd name="connsiteY4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4030" h="755703">
                <a:moveTo>
                  <a:pt x="5378613" y="0"/>
                </a:moveTo>
                <a:lnTo>
                  <a:pt x="0" y="755703"/>
                </a:lnTo>
                <a:lnTo>
                  <a:pt x="7829077" y="740589"/>
                </a:lnTo>
                <a:lnTo>
                  <a:pt x="8154030" y="0"/>
                </a:lnTo>
                <a:lnTo>
                  <a:pt x="5378613" y="0"/>
                </a:lnTo>
                <a:close/>
              </a:path>
            </a:pathLst>
          </a:custGeom>
          <a:solidFill>
            <a:srgbClr val="1D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1" name="Straight Connector 170"/>
          <p:cNvCxnSpPr>
            <a:cxnSpLocks/>
            <a:stCxn id="46" idx="2"/>
          </p:cNvCxnSpPr>
          <p:nvPr/>
        </p:nvCxnSpPr>
        <p:spPr>
          <a:xfrm>
            <a:off x="8885700" y="4874573"/>
            <a:ext cx="326316" cy="381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31866D29-E15F-4FBB-8201-BC3BFF3E3CA6}"/>
              </a:ext>
            </a:extLst>
          </p:cNvPr>
          <p:cNvGrpSpPr/>
          <p:nvPr/>
        </p:nvGrpSpPr>
        <p:grpSpPr>
          <a:xfrm>
            <a:off x="1312381" y="2331791"/>
            <a:ext cx="8166141" cy="1215193"/>
            <a:chOff x="2063552" y="1345151"/>
            <a:chExt cx="8166141" cy="1215193"/>
          </a:xfrm>
        </p:grpSpPr>
        <p:sp>
          <p:nvSpPr>
            <p:cNvPr id="288" name="Freeform 287"/>
            <p:cNvSpPr/>
            <p:nvPr/>
          </p:nvSpPr>
          <p:spPr>
            <a:xfrm>
              <a:off x="2075663" y="1345151"/>
              <a:ext cx="8154030" cy="755703"/>
            </a:xfrm>
            <a:custGeom>
              <a:avLst/>
              <a:gdLst>
                <a:gd name="connsiteX0" fmla="*/ 7179173 w 8154030"/>
                <a:gd name="connsiteY0" fmla="*/ 0 h 755703"/>
                <a:gd name="connsiteX1" fmla="*/ 0 w 8154030"/>
                <a:gd name="connsiteY1" fmla="*/ 755703 h 755703"/>
                <a:gd name="connsiteX2" fmla="*/ 7829077 w 8154030"/>
                <a:gd name="connsiteY2" fmla="*/ 740589 h 755703"/>
                <a:gd name="connsiteX3" fmla="*/ 8154030 w 8154030"/>
                <a:gd name="connsiteY3" fmla="*/ 0 h 755703"/>
                <a:gd name="connsiteX4" fmla="*/ 7179173 w 8154030"/>
                <a:gd name="connsiteY4" fmla="*/ 0 h 7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4030" h="755703">
                  <a:moveTo>
                    <a:pt x="7179173" y="0"/>
                  </a:moveTo>
                  <a:lnTo>
                    <a:pt x="0" y="755703"/>
                  </a:lnTo>
                  <a:lnTo>
                    <a:pt x="7829077" y="740589"/>
                  </a:lnTo>
                  <a:lnTo>
                    <a:pt x="8154030" y="0"/>
                  </a:lnTo>
                  <a:lnTo>
                    <a:pt x="7179173" y="0"/>
                  </a:lnTo>
                  <a:close/>
                </a:path>
              </a:pathLst>
            </a:custGeom>
            <a:solidFill>
              <a:srgbClr val="1D3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9173552" y="183011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916110" y="1558950"/>
              <a:ext cx="5148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 Ma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8453552" y="182708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163249" y="1563300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100 Ma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73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44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150 Ma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701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72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200 Ma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629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00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250 Ma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57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28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300 Ma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853552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563249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350 Ma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4133552" y="1827090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843249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400 Ma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402127" y="183011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111824" y="155895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450 Ma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682127" y="1834464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391824" y="1563304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500 Ma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63552" y="2094046"/>
              <a:ext cx="4194000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257552" y="2094045"/>
              <a:ext cx="2682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939552" y="2094046"/>
              <a:ext cx="954000" cy="45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330" y="2136126"/>
              <a:ext cx="684222" cy="42421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999999"/>
                </a:clrFrom>
                <a:clrTo>
                  <a:srgbClr val="9999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43" y="2154217"/>
              <a:ext cx="903992" cy="355686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41" y="2148684"/>
              <a:ext cx="846452" cy="34289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444" y="2136126"/>
              <a:ext cx="598120" cy="411208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51" y="2141052"/>
              <a:ext cx="512604" cy="383599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22" y="2148496"/>
              <a:ext cx="710154" cy="3721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715" y="2135854"/>
              <a:ext cx="1023395" cy="394698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289" name="Freeform 288"/>
          <p:cNvSpPr/>
          <p:nvPr/>
        </p:nvSpPr>
        <p:spPr>
          <a:xfrm>
            <a:off x="1272962" y="3530999"/>
            <a:ext cx="7881976" cy="890235"/>
          </a:xfrm>
          <a:custGeom>
            <a:avLst/>
            <a:gdLst>
              <a:gd name="connsiteX0" fmla="*/ 6922234 w 7881976"/>
              <a:gd name="connsiteY0" fmla="*/ 0 h 1088212"/>
              <a:gd name="connsiteX1" fmla="*/ 0 w 7881976"/>
              <a:gd name="connsiteY1" fmla="*/ 1088212 h 1088212"/>
              <a:gd name="connsiteX2" fmla="*/ 7783735 w 7881976"/>
              <a:gd name="connsiteY2" fmla="*/ 1080655 h 1088212"/>
              <a:gd name="connsiteX3" fmla="*/ 7881976 w 7881976"/>
              <a:gd name="connsiteY3" fmla="*/ 0 h 1088212"/>
              <a:gd name="connsiteX4" fmla="*/ 6922234 w 7881976"/>
              <a:gd name="connsiteY4" fmla="*/ 0 h 108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1976" h="1088212">
                <a:moveTo>
                  <a:pt x="6922234" y="0"/>
                </a:moveTo>
                <a:lnTo>
                  <a:pt x="0" y="1088212"/>
                </a:lnTo>
                <a:lnTo>
                  <a:pt x="7783735" y="1080655"/>
                </a:lnTo>
                <a:lnTo>
                  <a:pt x="7881976" y="0"/>
                </a:lnTo>
                <a:lnTo>
                  <a:pt x="6922234" y="0"/>
                </a:lnTo>
                <a:close/>
              </a:path>
            </a:pathLst>
          </a:custGeom>
          <a:solidFill>
            <a:srgbClr val="1D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0" name="Straight Connector 169"/>
          <p:cNvCxnSpPr>
            <a:cxnSpLocks/>
            <a:endCxn id="46" idx="3"/>
          </p:cNvCxnSpPr>
          <p:nvPr/>
        </p:nvCxnSpPr>
        <p:spPr>
          <a:xfrm flipH="1" flipV="1">
            <a:off x="9038700" y="4649573"/>
            <a:ext cx="209856" cy="1318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20727" y="4921701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Paleocene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3727" y="4921701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Eocene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8289" y="492170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Oligocene</a:t>
            </a:r>
          </a:p>
        </p:txBody>
      </p:sp>
      <p:sp>
        <p:nvSpPr>
          <p:cNvPr id="54" name="TextBox 53"/>
          <p:cNvSpPr txBox="1"/>
          <p:nvPr/>
        </p:nvSpPr>
        <p:spPr>
          <a:xfrm rot="5400000">
            <a:off x="8887880" y="448611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Holocene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44892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224340" y="3992526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 Ma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852952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95511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10 Ma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724798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90540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15 Ma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6665380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407939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20 Ma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069411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811970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25 Ma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5464440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06999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30 Ma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485367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59623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35 Ma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257707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0266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40 Ma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65273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9529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45 Ma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067146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809705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50 Ma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2471177" y="426368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3736" y="399252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55 Ma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1608765" y="3992525"/>
            <a:ext cx="514885" cy="991240"/>
            <a:chOff x="827009" y="3470715"/>
            <a:chExt cx="514885" cy="99124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084451" y="3741875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27009" y="3470715"/>
              <a:ext cx="5148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00" dirty="0">
                  <a:solidFill>
                    <a:schemeClr val="bg1">
                      <a:lumMod val="95000"/>
                    </a:schemeClr>
                  </a:solidFill>
                </a:rPr>
                <a:t>60 Ma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55500" y="4424573"/>
            <a:ext cx="1080000" cy="45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Rectangle 41"/>
          <p:cNvSpPr/>
          <p:nvPr/>
        </p:nvSpPr>
        <p:spPr>
          <a:xfrm>
            <a:off x="2335500" y="4424573"/>
            <a:ext cx="2646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4981500" y="4424573"/>
            <a:ext cx="1296000" cy="45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6277500" y="4424573"/>
            <a:ext cx="2124000" cy="45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Rectangle 44"/>
          <p:cNvSpPr/>
          <p:nvPr/>
        </p:nvSpPr>
        <p:spPr>
          <a:xfrm>
            <a:off x="8401500" y="4424573"/>
            <a:ext cx="331200" cy="45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Rectangle 45"/>
          <p:cNvSpPr/>
          <p:nvPr/>
        </p:nvSpPr>
        <p:spPr>
          <a:xfrm>
            <a:off x="8732700" y="4424573"/>
            <a:ext cx="3060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Rectangle 46"/>
          <p:cNvSpPr/>
          <p:nvPr/>
        </p:nvSpPr>
        <p:spPr>
          <a:xfrm>
            <a:off x="9055352" y="4421348"/>
            <a:ext cx="360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74" y="4473536"/>
            <a:ext cx="532060" cy="3134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78" y="4469544"/>
            <a:ext cx="451277" cy="30285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0" y="4456895"/>
            <a:ext cx="457124" cy="37890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32" y="4474996"/>
            <a:ext cx="485054" cy="306392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231D49A6-43EF-410B-A925-0A70BA980F6E}"/>
              </a:ext>
            </a:extLst>
          </p:cNvPr>
          <p:cNvGrpSpPr/>
          <p:nvPr/>
        </p:nvGrpSpPr>
        <p:grpSpPr>
          <a:xfrm>
            <a:off x="1053503" y="4882947"/>
            <a:ext cx="8782003" cy="1970764"/>
            <a:chOff x="1768799" y="4789871"/>
            <a:chExt cx="8782003" cy="1970764"/>
          </a:xfrm>
        </p:grpSpPr>
        <p:sp>
          <p:nvSpPr>
            <p:cNvPr id="291" name="Freeform 290"/>
            <p:cNvSpPr/>
            <p:nvPr/>
          </p:nvSpPr>
          <p:spPr>
            <a:xfrm>
              <a:off x="1773382" y="4789871"/>
              <a:ext cx="8025560" cy="938353"/>
            </a:xfrm>
            <a:custGeom>
              <a:avLst/>
              <a:gdLst>
                <a:gd name="connsiteX0" fmla="*/ 8025560 w 8025560"/>
                <a:gd name="connsiteY0" fmla="*/ 0 h 1103326"/>
                <a:gd name="connsiteX1" fmla="*/ 7708165 w 8025560"/>
                <a:gd name="connsiteY1" fmla="*/ 0 h 1103326"/>
                <a:gd name="connsiteX2" fmla="*/ 0 w 8025560"/>
                <a:gd name="connsiteY2" fmla="*/ 1103326 h 1103326"/>
                <a:gd name="connsiteX3" fmla="*/ 5456172 w 8025560"/>
                <a:gd name="connsiteY3" fmla="*/ 1103326 h 1103326"/>
                <a:gd name="connsiteX4" fmla="*/ 8025560 w 8025560"/>
                <a:gd name="connsiteY4" fmla="*/ 0 h 110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560" h="1103326">
                  <a:moveTo>
                    <a:pt x="8025560" y="0"/>
                  </a:moveTo>
                  <a:lnTo>
                    <a:pt x="7708165" y="0"/>
                  </a:lnTo>
                  <a:lnTo>
                    <a:pt x="0" y="1103326"/>
                  </a:lnTo>
                  <a:lnTo>
                    <a:pt x="5456172" y="1103326"/>
                  </a:lnTo>
                  <a:lnTo>
                    <a:pt x="8025560" y="0"/>
                  </a:lnTo>
                  <a:close/>
                </a:path>
              </a:pathLst>
            </a:custGeom>
            <a:solidFill>
              <a:srgbClr val="1D3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90599" y="505275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Pleistocene</a:t>
              </a:r>
            </a:p>
          </p:txBody>
        </p:sp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201" y="5529651"/>
              <a:ext cx="873998" cy="1230984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172" y="5637218"/>
              <a:ext cx="764630" cy="1051367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185" name="Straight Connector 184"/>
            <p:cNvCxnSpPr>
              <a:stCxn id="52" idx="2"/>
              <a:endCxn id="183" idx="0"/>
            </p:cNvCxnSpPr>
            <p:nvPr/>
          </p:nvCxnSpPr>
          <p:spPr>
            <a:xfrm>
              <a:off x="9121840" y="5197765"/>
              <a:ext cx="59360" cy="3318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53" idx="2"/>
              <a:endCxn id="184" idx="0"/>
            </p:cNvCxnSpPr>
            <p:nvPr/>
          </p:nvCxnSpPr>
          <p:spPr>
            <a:xfrm>
              <a:off x="9919939" y="5422087"/>
              <a:ext cx="248549" cy="215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6575156" y="5373216"/>
              <a:ext cx="457176" cy="991240"/>
              <a:chOff x="855863" y="3470715"/>
              <a:chExt cx="457176" cy="991240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200 ka</a:t>
                </a: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6135828" y="5371675"/>
              <a:ext cx="457176" cy="991240"/>
              <a:chOff x="855863" y="3470715"/>
              <a:chExt cx="457176" cy="991240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/>
              <p:cNvSpPr txBox="1"/>
              <p:nvPr/>
            </p:nvSpPr>
            <p:spPr>
              <a:xfrm>
                <a:off x="855863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400 ka</a:t>
                </a: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711154" y="5371675"/>
              <a:ext cx="457176" cy="991240"/>
              <a:chOff x="855862" y="3470715"/>
              <a:chExt cx="457176" cy="99124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600 ka</a:t>
                </a: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5275435" y="5371675"/>
              <a:ext cx="457176" cy="991240"/>
              <a:chOff x="855862" y="3470715"/>
              <a:chExt cx="457176" cy="99124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Box 230"/>
              <p:cNvSpPr txBox="1"/>
              <p:nvPr/>
            </p:nvSpPr>
            <p:spPr>
              <a:xfrm>
                <a:off x="855862" y="3470715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800 ka</a:t>
                </a: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808683" y="5366057"/>
              <a:ext cx="534121" cy="991240"/>
              <a:chOff x="817390" y="3470715"/>
              <a:chExt cx="534121" cy="991240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/>
              <p:cNvSpPr txBox="1"/>
              <p:nvPr/>
            </p:nvSpPr>
            <p:spPr>
              <a:xfrm>
                <a:off x="817390" y="3470715"/>
                <a:ext cx="53412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1,000 ka</a:t>
                </a: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4382876" y="5371675"/>
              <a:ext cx="534122" cy="991240"/>
              <a:chOff x="817391" y="3470715"/>
              <a:chExt cx="534122" cy="991240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1,200 ka</a:t>
                </a: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3936367" y="5371675"/>
              <a:ext cx="534122" cy="1043228"/>
              <a:chOff x="817391" y="3418727"/>
              <a:chExt cx="534122" cy="104322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/>
              <p:cNvSpPr txBox="1"/>
              <p:nvPr/>
            </p:nvSpPr>
            <p:spPr>
              <a:xfrm>
                <a:off x="817391" y="3418727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1,400 ka</a:t>
                </a: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3518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1,600 ka</a:t>
                </a: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086875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1,800 ka</a:t>
                </a: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2653156" y="5373422"/>
              <a:ext cx="534122" cy="991240"/>
              <a:chOff x="817391" y="3470715"/>
              <a:chExt cx="534122" cy="991240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2,000 ka</a:t>
                </a: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233092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2,200 ka</a:t>
                </a: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1800297" y="5366057"/>
              <a:ext cx="534122" cy="991240"/>
              <a:chOff x="817391" y="3470715"/>
              <a:chExt cx="534122" cy="991240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>
                <a:off x="1084451" y="3741875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/>
              <p:cNvSpPr txBox="1"/>
              <p:nvPr/>
            </p:nvSpPr>
            <p:spPr>
              <a:xfrm>
                <a:off x="817391" y="3470715"/>
                <a:ext cx="5341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800" dirty="0">
                    <a:solidFill>
                      <a:schemeClr val="bg1">
                        <a:lumMod val="95000"/>
                      </a:schemeClr>
                    </a:solidFill>
                  </a:rPr>
                  <a:t>2,400 ka</a:t>
                </a: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974391" y="6307097"/>
              <a:ext cx="840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Oldowan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302875" y="6318820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Acheulean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206686" y="6304038"/>
              <a:ext cx="10303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Mousterian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551050" y="5069345"/>
              <a:ext cx="144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Upper Paleolithic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 rot="5400000">
              <a:off x="7167744" y="5931758"/>
              <a:ext cx="825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>
                      <a:lumMod val="95000"/>
                    </a:schemeClr>
                  </a:solidFill>
                </a:rPr>
                <a:t>Jordbruk</a:t>
              </a:r>
            </a:p>
          </p:txBody>
        </p:sp>
        <p:cxnSp>
          <p:nvCxnSpPr>
            <p:cNvPr id="261" name="Straight Connector 260"/>
            <p:cNvCxnSpPr>
              <a:stCxn id="259" idx="2"/>
              <a:endCxn id="203" idx="0"/>
            </p:cNvCxnSpPr>
            <p:nvPr/>
          </p:nvCxnSpPr>
          <p:spPr>
            <a:xfrm flipH="1">
              <a:off x="7114521" y="5377122"/>
              <a:ext cx="158041" cy="354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05" idx="3"/>
              <a:endCxn id="260" idx="2"/>
            </p:cNvCxnSpPr>
            <p:nvPr/>
          </p:nvCxnSpPr>
          <p:spPr>
            <a:xfrm>
              <a:off x="7225457" y="5956715"/>
              <a:ext cx="200916" cy="1289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3271176" y="5731715"/>
              <a:ext cx="3238721" cy="45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768799" y="5731715"/>
              <a:ext cx="1512000" cy="45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511099" y="5731715"/>
              <a:ext cx="558000" cy="45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69521" y="5731715"/>
              <a:ext cx="90000" cy="45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177901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214657" y="5731715"/>
              <a:ext cx="10800" cy="45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958" y="5750665"/>
              <a:ext cx="386016" cy="4054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35" y="5750557"/>
              <a:ext cx="360618" cy="396005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06" y="5789951"/>
              <a:ext cx="420990" cy="322391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340" y="5473515"/>
              <a:ext cx="850768" cy="638076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75" name="Straight Connector 274"/>
            <p:cNvCxnSpPr>
              <a:stCxn id="259" idx="2"/>
              <a:endCxn id="274" idx="0"/>
            </p:cNvCxnSpPr>
            <p:nvPr/>
          </p:nvCxnSpPr>
          <p:spPr>
            <a:xfrm>
              <a:off x="7272562" y="5377122"/>
              <a:ext cx="960162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3" y="6186464"/>
              <a:ext cx="796814" cy="548892"/>
            </a:xfrm>
            <a:prstGeom prst="rect">
              <a:avLst/>
            </a:prstGeom>
            <a:effectLst>
              <a:softEdge rad="38100"/>
            </a:effectLst>
          </p:spPr>
        </p:pic>
        <p:cxnSp>
          <p:nvCxnSpPr>
            <p:cNvPr id="284" name="Straight Connector 283"/>
            <p:cNvCxnSpPr>
              <a:stCxn id="260" idx="3"/>
              <a:endCxn id="283" idx="1"/>
            </p:cNvCxnSpPr>
            <p:nvPr/>
          </p:nvCxnSpPr>
          <p:spPr>
            <a:xfrm flipV="1">
              <a:off x="7580261" y="6460910"/>
              <a:ext cx="218122" cy="37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7915864" y="492150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Pliocene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07011" y="492170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Miocene</a:t>
            </a:r>
          </a:p>
        </p:txBody>
      </p:sp>
      <p:sp>
        <p:nvSpPr>
          <p:cNvPr id="292" name="TextBox 152">
            <a:extLst>
              <a:ext uri="{FF2B5EF4-FFF2-40B4-BE49-F238E27FC236}">
                <a16:creationId xmlns:a16="http://schemas.microsoft.com/office/drawing/2014/main" id="{8DB7B426-DAE8-42E6-B302-DF4B9721B529}"/>
              </a:ext>
            </a:extLst>
          </p:cNvPr>
          <p:cNvSpPr txBox="1"/>
          <p:nvPr/>
        </p:nvSpPr>
        <p:spPr>
          <a:xfrm>
            <a:off x="8893481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 Ga</a:t>
            </a:r>
          </a:p>
        </p:txBody>
      </p:sp>
      <p:sp>
        <p:nvSpPr>
          <p:cNvPr id="293" name="TextBox 152">
            <a:extLst>
              <a:ext uri="{FF2B5EF4-FFF2-40B4-BE49-F238E27FC236}">
                <a16:creationId xmlns:a16="http://schemas.microsoft.com/office/drawing/2014/main" id="{00731656-20D8-4F63-B8B7-3BA25EB458CD}"/>
              </a:ext>
            </a:extLst>
          </p:cNvPr>
          <p:cNvSpPr txBox="1"/>
          <p:nvPr/>
        </p:nvSpPr>
        <p:spPr>
          <a:xfrm>
            <a:off x="8259359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2 Ga</a:t>
            </a:r>
          </a:p>
        </p:txBody>
      </p:sp>
      <p:sp>
        <p:nvSpPr>
          <p:cNvPr id="294" name="TextBox 152">
            <a:extLst>
              <a:ext uri="{FF2B5EF4-FFF2-40B4-BE49-F238E27FC236}">
                <a16:creationId xmlns:a16="http://schemas.microsoft.com/office/drawing/2014/main" id="{1C131B61-306D-482C-839C-C2618F52DB97}"/>
              </a:ext>
            </a:extLst>
          </p:cNvPr>
          <p:cNvSpPr txBox="1"/>
          <p:nvPr/>
        </p:nvSpPr>
        <p:spPr>
          <a:xfrm>
            <a:off x="7588927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3 Ga</a:t>
            </a:r>
          </a:p>
        </p:txBody>
      </p:sp>
      <p:sp>
        <p:nvSpPr>
          <p:cNvPr id="296" name="TextBox 152">
            <a:extLst>
              <a:ext uri="{FF2B5EF4-FFF2-40B4-BE49-F238E27FC236}">
                <a16:creationId xmlns:a16="http://schemas.microsoft.com/office/drawing/2014/main" id="{57435FA5-D339-4FD1-8860-5D4D6C8BD1BA}"/>
              </a:ext>
            </a:extLst>
          </p:cNvPr>
          <p:cNvSpPr txBox="1"/>
          <p:nvPr/>
        </p:nvSpPr>
        <p:spPr>
          <a:xfrm>
            <a:off x="6278314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5 Ga</a:t>
            </a:r>
          </a:p>
        </p:txBody>
      </p:sp>
      <p:sp>
        <p:nvSpPr>
          <p:cNvPr id="297" name="TextBox 152">
            <a:extLst>
              <a:ext uri="{FF2B5EF4-FFF2-40B4-BE49-F238E27FC236}">
                <a16:creationId xmlns:a16="http://schemas.microsoft.com/office/drawing/2014/main" id="{5D73828D-14F3-4E8E-9D06-AEA99EECA785}"/>
              </a:ext>
            </a:extLst>
          </p:cNvPr>
          <p:cNvSpPr txBox="1"/>
          <p:nvPr/>
        </p:nvSpPr>
        <p:spPr>
          <a:xfrm>
            <a:off x="5625600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6 Ga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6ADD572-C865-45C5-9273-B4864E3A475A}"/>
              </a:ext>
            </a:extLst>
          </p:cNvPr>
          <p:cNvGrpSpPr/>
          <p:nvPr/>
        </p:nvGrpSpPr>
        <p:grpSpPr>
          <a:xfrm>
            <a:off x="1230279" y="371697"/>
            <a:ext cx="8550999" cy="363760"/>
            <a:chOff x="2327678" y="161250"/>
            <a:chExt cx="8550999" cy="363760"/>
          </a:xfrm>
        </p:grpSpPr>
        <p:grpSp>
          <p:nvGrpSpPr>
            <p:cNvPr id="187" name="Grupp 186">
              <a:extLst>
                <a:ext uri="{FF2B5EF4-FFF2-40B4-BE49-F238E27FC236}">
                  <a16:creationId xmlns:a16="http://schemas.microsoft.com/office/drawing/2014/main" id="{79ED93F3-0E34-4F34-B392-0C787CE168FE}"/>
                </a:ext>
              </a:extLst>
            </p:cNvPr>
            <p:cNvGrpSpPr/>
            <p:nvPr/>
          </p:nvGrpSpPr>
          <p:grpSpPr>
            <a:xfrm>
              <a:off x="2327678" y="161654"/>
              <a:ext cx="658800" cy="361585"/>
              <a:chOff x="992477" y="1491027"/>
              <a:chExt cx="658800" cy="361585"/>
            </a:xfrm>
          </p:grpSpPr>
          <p:cxnSp>
            <p:nvCxnSpPr>
              <p:cNvPr id="188" name="Rak koppling 187">
                <a:extLst>
                  <a:ext uri="{FF2B5EF4-FFF2-40B4-BE49-F238E27FC236}">
                    <a16:creationId xmlns:a16="http://schemas.microsoft.com/office/drawing/2014/main" id="{B2ADFDE0-105A-4459-8054-170972E20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39">
                <a:extLst>
                  <a:ext uri="{FF2B5EF4-FFF2-40B4-BE49-F238E27FC236}">
                    <a16:creationId xmlns:a16="http://schemas.microsoft.com/office/drawing/2014/main" id="{9F958DFE-0CCF-4BCB-AA55-1B0D5F15188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upp 190">
              <a:extLst>
                <a:ext uri="{FF2B5EF4-FFF2-40B4-BE49-F238E27FC236}">
                  <a16:creationId xmlns:a16="http://schemas.microsoft.com/office/drawing/2014/main" id="{F53A97D2-88F8-426C-B2ED-C20366DB607D}"/>
                </a:ext>
              </a:extLst>
            </p:cNvPr>
            <p:cNvGrpSpPr/>
            <p:nvPr/>
          </p:nvGrpSpPr>
          <p:grpSpPr>
            <a:xfrm>
              <a:off x="2985210" y="161654"/>
              <a:ext cx="658800" cy="361585"/>
              <a:chOff x="992477" y="1491027"/>
              <a:chExt cx="658800" cy="361585"/>
            </a:xfrm>
          </p:grpSpPr>
          <p:cxnSp>
            <p:nvCxnSpPr>
              <p:cNvPr id="193" name="Rak koppling 192">
                <a:extLst>
                  <a:ext uri="{FF2B5EF4-FFF2-40B4-BE49-F238E27FC236}">
                    <a16:creationId xmlns:a16="http://schemas.microsoft.com/office/drawing/2014/main" id="{937C3286-76AF-4BD5-B3C3-5B7C00AC0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39">
                <a:extLst>
                  <a:ext uri="{FF2B5EF4-FFF2-40B4-BE49-F238E27FC236}">
                    <a16:creationId xmlns:a16="http://schemas.microsoft.com/office/drawing/2014/main" id="{EE0740DC-61C8-40D2-A889-7B1F15BE17CE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upp 194">
              <a:extLst>
                <a:ext uri="{FF2B5EF4-FFF2-40B4-BE49-F238E27FC236}">
                  <a16:creationId xmlns:a16="http://schemas.microsoft.com/office/drawing/2014/main" id="{C272FE26-9B3F-462D-8F41-B6161DAD7CD9}"/>
                </a:ext>
              </a:extLst>
            </p:cNvPr>
            <p:cNvGrpSpPr/>
            <p:nvPr/>
          </p:nvGrpSpPr>
          <p:grpSpPr>
            <a:xfrm>
              <a:off x="3644075" y="161654"/>
              <a:ext cx="658800" cy="361585"/>
              <a:chOff x="992477" y="1491027"/>
              <a:chExt cx="658800" cy="361585"/>
            </a:xfrm>
          </p:grpSpPr>
          <p:cxnSp>
            <p:nvCxnSpPr>
              <p:cNvPr id="196" name="Rak koppling 195">
                <a:extLst>
                  <a:ext uri="{FF2B5EF4-FFF2-40B4-BE49-F238E27FC236}">
                    <a16:creationId xmlns:a16="http://schemas.microsoft.com/office/drawing/2014/main" id="{D608B17E-AB13-4E89-87A6-E4CD84796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39">
                <a:extLst>
                  <a:ext uri="{FF2B5EF4-FFF2-40B4-BE49-F238E27FC236}">
                    <a16:creationId xmlns:a16="http://schemas.microsoft.com/office/drawing/2014/main" id="{95E39C8F-19A8-4330-B9C2-5511E10F9AFB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upp 201">
              <a:extLst>
                <a:ext uri="{FF2B5EF4-FFF2-40B4-BE49-F238E27FC236}">
                  <a16:creationId xmlns:a16="http://schemas.microsoft.com/office/drawing/2014/main" id="{7FD61920-8E71-46A1-A439-75F5D0183C7C}"/>
                </a:ext>
              </a:extLst>
            </p:cNvPr>
            <p:cNvGrpSpPr/>
            <p:nvPr/>
          </p:nvGrpSpPr>
          <p:grpSpPr>
            <a:xfrm>
              <a:off x="4302874" y="161654"/>
              <a:ext cx="658800" cy="361585"/>
              <a:chOff x="992477" y="1491027"/>
              <a:chExt cx="658800" cy="361585"/>
            </a:xfrm>
          </p:grpSpPr>
          <p:cxnSp>
            <p:nvCxnSpPr>
              <p:cNvPr id="206" name="Rak koppling 205">
                <a:extLst>
                  <a:ext uri="{FF2B5EF4-FFF2-40B4-BE49-F238E27FC236}">
                    <a16:creationId xmlns:a16="http://schemas.microsoft.com/office/drawing/2014/main" id="{52C3ACEE-B098-418F-88F0-1F4137936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139">
                <a:extLst>
                  <a:ext uri="{FF2B5EF4-FFF2-40B4-BE49-F238E27FC236}">
                    <a16:creationId xmlns:a16="http://schemas.microsoft.com/office/drawing/2014/main" id="{A1B87CF5-F759-4775-9832-272E5DE6308C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upp 207">
              <a:extLst>
                <a:ext uri="{FF2B5EF4-FFF2-40B4-BE49-F238E27FC236}">
                  <a16:creationId xmlns:a16="http://schemas.microsoft.com/office/drawing/2014/main" id="{5312F4AB-12DC-49A4-AF04-F39FAC906021}"/>
                </a:ext>
              </a:extLst>
            </p:cNvPr>
            <p:cNvGrpSpPr/>
            <p:nvPr/>
          </p:nvGrpSpPr>
          <p:grpSpPr>
            <a:xfrm>
              <a:off x="4958151" y="161654"/>
              <a:ext cx="658800" cy="361585"/>
              <a:chOff x="992477" y="1491027"/>
              <a:chExt cx="658800" cy="361585"/>
            </a:xfrm>
          </p:grpSpPr>
          <p:cxnSp>
            <p:nvCxnSpPr>
              <p:cNvPr id="209" name="Rak koppling 208">
                <a:extLst>
                  <a:ext uri="{FF2B5EF4-FFF2-40B4-BE49-F238E27FC236}">
                    <a16:creationId xmlns:a16="http://schemas.microsoft.com/office/drawing/2014/main" id="{159CAAE5-E462-4606-A81F-87D094E79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139">
                <a:extLst>
                  <a:ext uri="{FF2B5EF4-FFF2-40B4-BE49-F238E27FC236}">
                    <a16:creationId xmlns:a16="http://schemas.microsoft.com/office/drawing/2014/main" id="{828C95D4-D212-4959-AEBA-EAB9ED90785F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upp 210">
              <a:extLst>
                <a:ext uri="{FF2B5EF4-FFF2-40B4-BE49-F238E27FC236}">
                  <a16:creationId xmlns:a16="http://schemas.microsoft.com/office/drawing/2014/main" id="{AC630003-6717-493F-87B7-372F7F96B267}"/>
                </a:ext>
              </a:extLst>
            </p:cNvPr>
            <p:cNvGrpSpPr/>
            <p:nvPr/>
          </p:nvGrpSpPr>
          <p:grpSpPr>
            <a:xfrm>
              <a:off x="5615682" y="161654"/>
              <a:ext cx="658800" cy="361585"/>
              <a:chOff x="992477" y="1491027"/>
              <a:chExt cx="658800" cy="361585"/>
            </a:xfrm>
          </p:grpSpPr>
          <p:cxnSp>
            <p:nvCxnSpPr>
              <p:cNvPr id="212" name="Rak koppling 211">
                <a:extLst>
                  <a:ext uri="{FF2B5EF4-FFF2-40B4-BE49-F238E27FC236}">
                    <a16:creationId xmlns:a16="http://schemas.microsoft.com/office/drawing/2014/main" id="{992DDCD8-8AAE-4542-8DE3-9FB6AADCA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139">
                <a:extLst>
                  <a:ext uri="{FF2B5EF4-FFF2-40B4-BE49-F238E27FC236}">
                    <a16:creationId xmlns:a16="http://schemas.microsoft.com/office/drawing/2014/main" id="{844CA640-9590-41F0-9DF8-A91814E991C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upp 213">
              <a:extLst>
                <a:ext uri="{FF2B5EF4-FFF2-40B4-BE49-F238E27FC236}">
                  <a16:creationId xmlns:a16="http://schemas.microsoft.com/office/drawing/2014/main" id="{DDEAC9D1-CA7B-4A74-88C8-532708757471}"/>
                </a:ext>
              </a:extLst>
            </p:cNvPr>
            <p:cNvGrpSpPr/>
            <p:nvPr/>
          </p:nvGrpSpPr>
          <p:grpSpPr>
            <a:xfrm>
              <a:off x="6275721" y="161654"/>
              <a:ext cx="658800" cy="361585"/>
              <a:chOff x="992477" y="1491027"/>
              <a:chExt cx="658800" cy="361585"/>
            </a:xfrm>
          </p:grpSpPr>
          <p:cxnSp>
            <p:nvCxnSpPr>
              <p:cNvPr id="215" name="Rak koppling 214">
                <a:extLst>
                  <a:ext uri="{FF2B5EF4-FFF2-40B4-BE49-F238E27FC236}">
                    <a16:creationId xmlns:a16="http://schemas.microsoft.com/office/drawing/2014/main" id="{AEE7F6CF-812C-40C8-94DE-558D55AC4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139">
                <a:extLst>
                  <a:ext uri="{FF2B5EF4-FFF2-40B4-BE49-F238E27FC236}">
                    <a16:creationId xmlns:a16="http://schemas.microsoft.com/office/drawing/2014/main" id="{0C9455FD-C4BE-466B-B05C-571EFB3DE852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upp 216">
              <a:extLst>
                <a:ext uri="{FF2B5EF4-FFF2-40B4-BE49-F238E27FC236}">
                  <a16:creationId xmlns:a16="http://schemas.microsoft.com/office/drawing/2014/main" id="{F5FC5922-A5DF-4ECF-938F-AAAC3B22F9B3}"/>
                </a:ext>
              </a:extLst>
            </p:cNvPr>
            <p:cNvGrpSpPr/>
            <p:nvPr/>
          </p:nvGrpSpPr>
          <p:grpSpPr>
            <a:xfrm>
              <a:off x="6932012" y="161446"/>
              <a:ext cx="658800" cy="361585"/>
              <a:chOff x="992477" y="1491027"/>
              <a:chExt cx="658800" cy="361585"/>
            </a:xfrm>
          </p:grpSpPr>
          <p:cxnSp>
            <p:nvCxnSpPr>
              <p:cNvPr id="218" name="Rak koppling 217">
                <a:extLst>
                  <a:ext uri="{FF2B5EF4-FFF2-40B4-BE49-F238E27FC236}">
                    <a16:creationId xmlns:a16="http://schemas.microsoft.com/office/drawing/2014/main" id="{91F94014-CE74-418C-A1BA-2172F6E45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139">
                <a:extLst>
                  <a:ext uri="{FF2B5EF4-FFF2-40B4-BE49-F238E27FC236}">
                    <a16:creationId xmlns:a16="http://schemas.microsoft.com/office/drawing/2014/main" id="{D52A36DC-F865-4714-B84C-DBC893F2539C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upp 262">
              <a:extLst>
                <a:ext uri="{FF2B5EF4-FFF2-40B4-BE49-F238E27FC236}">
                  <a16:creationId xmlns:a16="http://schemas.microsoft.com/office/drawing/2014/main" id="{04DDCDCE-AFD2-423E-83A1-A123F98BAEFB}"/>
                </a:ext>
              </a:extLst>
            </p:cNvPr>
            <p:cNvGrpSpPr/>
            <p:nvPr/>
          </p:nvGrpSpPr>
          <p:grpSpPr>
            <a:xfrm>
              <a:off x="7588842" y="163425"/>
              <a:ext cx="658800" cy="361585"/>
              <a:chOff x="992477" y="1491027"/>
              <a:chExt cx="658800" cy="361585"/>
            </a:xfrm>
          </p:grpSpPr>
          <p:cxnSp>
            <p:nvCxnSpPr>
              <p:cNvPr id="265" name="Rak koppling 264">
                <a:extLst>
                  <a:ext uri="{FF2B5EF4-FFF2-40B4-BE49-F238E27FC236}">
                    <a16:creationId xmlns:a16="http://schemas.microsoft.com/office/drawing/2014/main" id="{95FC6424-DB32-4DB5-BE49-5FC47EAAF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139">
                <a:extLst>
                  <a:ext uri="{FF2B5EF4-FFF2-40B4-BE49-F238E27FC236}">
                    <a16:creationId xmlns:a16="http://schemas.microsoft.com/office/drawing/2014/main" id="{3B93F24B-2583-478F-8921-54E4CE8A7C2F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upp 266">
              <a:extLst>
                <a:ext uri="{FF2B5EF4-FFF2-40B4-BE49-F238E27FC236}">
                  <a16:creationId xmlns:a16="http://schemas.microsoft.com/office/drawing/2014/main" id="{67E0504D-4EF2-4D70-A778-3FF3AC2725AC}"/>
                </a:ext>
              </a:extLst>
            </p:cNvPr>
            <p:cNvGrpSpPr/>
            <p:nvPr/>
          </p:nvGrpSpPr>
          <p:grpSpPr>
            <a:xfrm>
              <a:off x="8246073" y="161250"/>
              <a:ext cx="658800" cy="361585"/>
              <a:chOff x="992477" y="1491027"/>
              <a:chExt cx="658800" cy="361585"/>
            </a:xfrm>
          </p:grpSpPr>
          <p:cxnSp>
            <p:nvCxnSpPr>
              <p:cNvPr id="268" name="Rak koppling 267">
                <a:extLst>
                  <a:ext uri="{FF2B5EF4-FFF2-40B4-BE49-F238E27FC236}">
                    <a16:creationId xmlns:a16="http://schemas.microsoft.com/office/drawing/2014/main" id="{80DEE9B1-2959-49CB-9173-C7D8442EA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139">
                <a:extLst>
                  <a:ext uri="{FF2B5EF4-FFF2-40B4-BE49-F238E27FC236}">
                    <a16:creationId xmlns:a16="http://schemas.microsoft.com/office/drawing/2014/main" id="{828C6D4E-446A-48E0-887D-F3818F0F9874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upp 269">
              <a:extLst>
                <a:ext uri="{FF2B5EF4-FFF2-40B4-BE49-F238E27FC236}">
                  <a16:creationId xmlns:a16="http://schemas.microsoft.com/office/drawing/2014/main" id="{36D14DFA-5D5A-4C8D-ACC6-4042D58AE1B3}"/>
                </a:ext>
              </a:extLst>
            </p:cNvPr>
            <p:cNvGrpSpPr/>
            <p:nvPr/>
          </p:nvGrpSpPr>
          <p:grpSpPr>
            <a:xfrm>
              <a:off x="8906077" y="161654"/>
              <a:ext cx="658800" cy="361585"/>
              <a:chOff x="992477" y="1491027"/>
              <a:chExt cx="658800" cy="361585"/>
            </a:xfrm>
          </p:grpSpPr>
          <p:cxnSp>
            <p:nvCxnSpPr>
              <p:cNvPr id="276" name="Rak koppling 275">
                <a:extLst>
                  <a:ext uri="{FF2B5EF4-FFF2-40B4-BE49-F238E27FC236}">
                    <a16:creationId xmlns:a16="http://schemas.microsoft.com/office/drawing/2014/main" id="{46B16051-F62E-481B-B31F-BA9F4B5D7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139">
                <a:extLst>
                  <a:ext uri="{FF2B5EF4-FFF2-40B4-BE49-F238E27FC236}">
                    <a16:creationId xmlns:a16="http://schemas.microsoft.com/office/drawing/2014/main" id="{62CA40C7-213A-4A5C-87D7-41F02F23619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upp 277">
              <a:extLst>
                <a:ext uri="{FF2B5EF4-FFF2-40B4-BE49-F238E27FC236}">
                  <a16:creationId xmlns:a16="http://schemas.microsoft.com/office/drawing/2014/main" id="{7509691D-6B89-4DA0-B43C-FBA050ACC1C8}"/>
                </a:ext>
              </a:extLst>
            </p:cNvPr>
            <p:cNvGrpSpPr/>
            <p:nvPr/>
          </p:nvGrpSpPr>
          <p:grpSpPr>
            <a:xfrm>
              <a:off x="9562403" y="161654"/>
              <a:ext cx="658800" cy="361585"/>
              <a:chOff x="992477" y="1491027"/>
              <a:chExt cx="658800" cy="361585"/>
            </a:xfrm>
          </p:grpSpPr>
          <p:cxnSp>
            <p:nvCxnSpPr>
              <p:cNvPr id="279" name="Rak koppling 278">
                <a:extLst>
                  <a:ext uri="{FF2B5EF4-FFF2-40B4-BE49-F238E27FC236}">
                    <a16:creationId xmlns:a16="http://schemas.microsoft.com/office/drawing/2014/main" id="{37DCD7EE-F8AC-431B-AE5F-856DC4C698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139">
                <a:extLst>
                  <a:ext uri="{FF2B5EF4-FFF2-40B4-BE49-F238E27FC236}">
                    <a16:creationId xmlns:a16="http://schemas.microsoft.com/office/drawing/2014/main" id="{2ED2D194-9A08-4E48-8BD8-E027BE45C947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upp 280">
              <a:extLst>
                <a:ext uri="{FF2B5EF4-FFF2-40B4-BE49-F238E27FC236}">
                  <a16:creationId xmlns:a16="http://schemas.microsoft.com/office/drawing/2014/main" id="{35DD810D-11A3-45B5-823D-1594C66ED738}"/>
                </a:ext>
              </a:extLst>
            </p:cNvPr>
            <p:cNvGrpSpPr/>
            <p:nvPr/>
          </p:nvGrpSpPr>
          <p:grpSpPr>
            <a:xfrm>
              <a:off x="10219877" y="161654"/>
              <a:ext cx="658800" cy="361585"/>
              <a:chOff x="992477" y="1491027"/>
              <a:chExt cx="658800" cy="361585"/>
            </a:xfrm>
          </p:grpSpPr>
          <p:cxnSp>
            <p:nvCxnSpPr>
              <p:cNvPr id="282" name="Rak koppling 281">
                <a:extLst>
                  <a:ext uri="{FF2B5EF4-FFF2-40B4-BE49-F238E27FC236}">
                    <a16:creationId xmlns:a16="http://schemas.microsoft.com/office/drawing/2014/main" id="{051ADD5E-F4A7-4220-B917-E0587F352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477" y="1852612"/>
                <a:ext cx="658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139">
                <a:extLst>
                  <a:ext uri="{FF2B5EF4-FFF2-40B4-BE49-F238E27FC236}">
                    <a16:creationId xmlns:a16="http://schemas.microsoft.com/office/drawing/2014/main" id="{A6B03242-ED0D-4592-BC89-947C1EC17725}"/>
                  </a:ext>
                </a:extLst>
              </p:cNvPr>
              <p:cNvCxnSpPr/>
              <p:nvPr/>
            </p:nvCxnSpPr>
            <p:spPr>
              <a:xfrm>
                <a:off x="996986" y="1491027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Rectangle 140">
            <a:extLst>
              <a:ext uri="{FF2B5EF4-FFF2-40B4-BE49-F238E27FC236}">
                <a16:creationId xmlns:a16="http://schemas.microsoft.com/office/drawing/2014/main" id="{35A84C82-D8E8-4F60-B51F-B162742E5D0A}"/>
              </a:ext>
            </a:extLst>
          </p:cNvPr>
          <p:cNvSpPr/>
          <p:nvPr/>
        </p:nvSpPr>
        <p:spPr>
          <a:xfrm>
            <a:off x="6859749" y="589208"/>
            <a:ext cx="2934180" cy="4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Rectangle 140">
            <a:extLst>
              <a:ext uri="{FF2B5EF4-FFF2-40B4-BE49-F238E27FC236}">
                <a16:creationId xmlns:a16="http://schemas.microsoft.com/office/drawing/2014/main" id="{46046409-B3DD-4CAA-9FDF-B0A5003AE152}"/>
              </a:ext>
            </a:extLst>
          </p:cNvPr>
          <p:cNvSpPr/>
          <p:nvPr/>
        </p:nvSpPr>
        <p:spPr>
          <a:xfrm>
            <a:off x="805143" y="589610"/>
            <a:ext cx="6044400" cy="45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5" name="TextBox 152">
            <a:extLst>
              <a:ext uri="{FF2B5EF4-FFF2-40B4-BE49-F238E27FC236}">
                <a16:creationId xmlns:a16="http://schemas.microsoft.com/office/drawing/2014/main" id="{3BF15487-A8A9-4088-8D1A-A4B709FCE0FE}"/>
              </a:ext>
            </a:extLst>
          </p:cNvPr>
          <p:cNvSpPr txBox="1"/>
          <p:nvPr/>
        </p:nvSpPr>
        <p:spPr>
          <a:xfrm>
            <a:off x="6943842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4 Ga</a:t>
            </a:r>
          </a:p>
        </p:txBody>
      </p:sp>
      <p:sp>
        <p:nvSpPr>
          <p:cNvPr id="298" name="TextBox 152">
            <a:extLst>
              <a:ext uri="{FF2B5EF4-FFF2-40B4-BE49-F238E27FC236}">
                <a16:creationId xmlns:a16="http://schemas.microsoft.com/office/drawing/2014/main" id="{47DC11F5-471B-49DA-9E00-134B4F051CDB}"/>
              </a:ext>
            </a:extLst>
          </p:cNvPr>
          <p:cNvSpPr txBox="1"/>
          <p:nvPr/>
        </p:nvSpPr>
        <p:spPr>
          <a:xfrm>
            <a:off x="4967701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7 Ga</a:t>
            </a:r>
          </a:p>
        </p:txBody>
      </p:sp>
      <p:sp>
        <p:nvSpPr>
          <p:cNvPr id="299" name="TextBox 152">
            <a:extLst>
              <a:ext uri="{FF2B5EF4-FFF2-40B4-BE49-F238E27FC236}">
                <a16:creationId xmlns:a16="http://schemas.microsoft.com/office/drawing/2014/main" id="{5AEEFA17-6EF2-471B-9765-40EEC7929C78}"/>
              </a:ext>
            </a:extLst>
          </p:cNvPr>
          <p:cNvSpPr txBox="1"/>
          <p:nvPr/>
        </p:nvSpPr>
        <p:spPr>
          <a:xfrm>
            <a:off x="4321837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8 Ga</a:t>
            </a:r>
          </a:p>
        </p:txBody>
      </p:sp>
      <p:sp>
        <p:nvSpPr>
          <p:cNvPr id="300" name="TextBox 152">
            <a:extLst>
              <a:ext uri="{FF2B5EF4-FFF2-40B4-BE49-F238E27FC236}">
                <a16:creationId xmlns:a16="http://schemas.microsoft.com/office/drawing/2014/main" id="{34E5CEDE-89E6-4953-8921-A3B06F64E311}"/>
              </a:ext>
            </a:extLst>
          </p:cNvPr>
          <p:cNvSpPr txBox="1"/>
          <p:nvPr/>
        </p:nvSpPr>
        <p:spPr>
          <a:xfrm>
            <a:off x="3664305" y="130434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9 Ga</a:t>
            </a:r>
          </a:p>
        </p:txBody>
      </p:sp>
      <p:sp>
        <p:nvSpPr>
          <p:cNvPr id="301" name="TextBox 152">
            <a:extLst>
              <a:ext uri="{FF2B5EF4-FFF2-40B4-BE49-F238E27FC236}">
                <a16:creationId xmlns:a16="http://schemas.microsoft.com/office/drawing/2014/main" id="{14D504CD-53BE-40D0-930E-311C1146F107}"/>
              </a:ext>
            </a:extLst>
          </p:cNvPr>
          <p:cNvSpPr txBox="1"/>
          <p:nvPr/>
        </p:nvSpPr>
        <p:spPr>
          <a:xfrm>
            <a:off x="2300261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11 Ga</a:t>
            </a:r>
          </a:p>
        </p:txBody>
      </p:sp>
      <p:sp>
        <p:nvSpPr>
          <p:cNvPr id="302" name="TextBox 152">
            <a:extLst>
              <a:ext uri="{FF2B5EF4-FFF2-40B4-BE49-F238E27FC236}">
                <a16:creationId xmlns:a16="http://schemas.microsoft.com/office/drawing/2014/main" id="{805A97B5-44E6-4B0C-B592-A051E4AE7F20}"/>
              </a:ext>
            </a:extLst>
          </p:cNvPr>
          <p:cNvSpPr txBox="1"/>
          <p:nvPr/>
        </p:nvSpPr>
        <p:spPr>
          <a:xfrm>
            <a:off x="2973097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10 Ga</a:t>
            </a:r>
          </a:p>
        </p:txBody>
      </p:sp>
      <p:sp>
        <p:nvSpPr>
          <p:cNvPr id="303" name="TextBox 152">
            <a:extLst>
              <a:ext uri="{FF2B5EF4-FFF2-40B4-BE49-F238E27FC236}">
                <a16:creationId xmlns:a16="http://schemas.microsoft.com/office/drawing/2014/main" id="{1890D147-8F13-46A6-97D3-633DBB68A22A}"/>
              </a:ext>
            </a:extLst>
          </p:cNvPr>
          <p:cNvSpPr txBox="1"/>
          <p:nvPr/>
        </p:nvSpPr>
        <p:spPr>
          <a:xfrm>
            <a:off x="1673746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12 Ga</a:t>
            </a:r>
          </a:p>
        </p:txBody>
      </p:sp>
      <p:sp>
        <p:nvSpPr>
          <p:cNvPr id="304" name="TextBox 152">
            <a:extLst>
              <a:ext uri="{FF2B5EF4-FFF2-40B4-BE49-F238E27FC236}">
                <a16:creationId xmlns:a16="http://schemas.microsoft.com/office/drawing/2014/main" id="{A10ACB58-7DCC-4F7F-ADB7-BB5F88A73C92}"/>
              </a:ext>
            </a:extLst>
          </p:cNvPr>
          <p:cNvSpPr txBox="1"/>
          <p:nvPr/>
        </p:nvSpPr>
        <p:spPr>
          <a:xfrm>
            <a:off x="985752" y="130434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>
                <a:solidFill>
                  <a:schemeClr val="bg1">
                    <a:lumMod val="95000"/>
                  </a:schemeClr>
                </a:solidFill>
              </a:rPr>
              <a:t>13 Ga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9DBAA9C-09B9-406A-AE66-94F33E510B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190" y="441547"/>
            <a:ext cx="1039543" cy="7779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C95AD5-74AC-42E9-B70E-0C45B3D4CE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2316" y="614142"/>
            <a:ext cx="678868" cy="38581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98723B6-F7CC-4C75-BCD0-57E6A65B2E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28039" y="614142"/>
            <a:ext cx="418883" cy="3857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07" name="TextBox 52">
            <a:extLst>
              <a:ext uri="{FF2B5EF4-FFF2-40B4-BE49-F238E27FC236}">
                <a16:creationId xmlns:a16="http://schemas.microsoft.com/office/drawing/2014/main" id="{CAC2E8F0-0895-41DA-B03F-E3E9FE631440}"/>
              </a:ext>
            </a:extLst>
          </p:cNvPr>
          <p:cNvSpPr txBox="1"/>
          <p:nvPr/>
        </p:nvSpPr>
        <p:spPr>
          <a:xfrm>
            <a:off x="10281104" y="629846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UNIVERSUM</a:t>
            </a:r>
          </a:p>
        </p:txBody>
      </p:sp>
      <p:sp>
        <p:nvSpPr>
          <p:cNvPr id="308" name="TextBox 52">
            <a:extLst>
              <a:ext uri="{FF2B5EF4-FFF2-40B4-BE49-F238E27FC236}">
                <a16:creationId xmlns:a16="http://schemas.microsoft.com/office/drawing/2014/main" id="{08BF0AD4-4400-49F6-BBE4-63DC26B4B3EB}"/>
              </a:ext>
            </a:extLst>
          </p:cNvPr>
          <p:cNvSpPr txBox="1"/>
          <p:nvPr/>
        </p:nvSpPr>
        <p:spPr>
          <a:xfrm>
            <a:off x="10488789" y="183932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JORDEN</a:t>
            </a:r>
          </a:p>
        </p:txBody>
      </p:sp>
      <p:sp>
        <p:nvSpPr>
          <p:cNvPr id="309" name="TextBox 52">
            <a:extLst>
              <a:ext uri="{FF2B5EF4-FFF2-40B4-BE49-F238E27FC236}">
                <a16:creationId xmlns:a16="http://schemas.microsoft.com/office/drawing/2014/main" id="{29E24B88-CBBE-4D97-AEF9-0346D9B13DCD}"/>
              </a:ext>
            </a:extLst>
          </p:cNvPr>
          <p:cNvSpPr txBox="1"/>
          <p:nvPr/>
        </p:nvSpPr>
        <p:spPr>
          <a:xfrm>
            <a:off x="9892664" y="2976865"/>
            <a:ext cx="213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MAKROSKOPISKT LIV</a:t>
            </a:r>
          </a:p>
        </p:txBody>
      </p:sp>
      <p:sp>
        <p:nvSpPr>
          <p:cNvPr id="310" name="TextBox 52">
            <a:extLst>
              <a:ext uri="{FF2B5EF4-FFF2-40B4-BE49-F238E27FC236}">
                <a16:creationId xmlns:a16="http://schemas.microsoft.com/office/drawing/2014/main" id="{E57C545B-4FD5-4125-AD99-0BE01E3CAB37}"/>
              </a:ext>
            </a:extLst>
          </p:cNvPr>
          <p:cNvSpPr txBox="1"/>
          <p:nvPr/>
        </p:nvSpPr>
        <p:spPr>
          <a:xfrm>
            <a:off x="10341890" y="4302233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DÄGGDJUR</a:t>
            </a:r>
          </a:p>
        </p:txBody>
      </p:sp>
      <p:sp>
        <p:nvSpPr>
          <p:cNvPr id="311" name="TextBox 52">
            <a:extLst>
              <a:ext uri="{FF2B5EF4-FFF2-40B4-BE49-F238E27FC236}">
                <a16:creationId xmlns:a16="http://schemas.microsoft.com/office/drawing/2014/main" id="{94074FE7-65F7-488F-A517-838A73EBAC8D}"/>
              </a:ext>
            </a:extLst>
          </p:cNvPr>
          <p:cNvSpPr txBox="1"/>
          <p:nvPr/>
        </p:nvSpPr>
        <p:spPr>
          <a:xfrm>
            <a:off x="10269177" y="576811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MÄNNISKAN</a:t>
            </a:r>
          </a:p>
        </p:txBody>
      </p:sp>
      <p:pic>
        <p:nvPicPr>
          <p:cNvPr id="316" name="Picture 181">
            <a:extLst>
              <a:ext uri="{FF2B5EF4-FFF2-40B4-BE49-F238E27FC236}">
                <a16:creationId xmlns:a16="http://schemas.microsoft.com/office/drawing/2014/main" id="{19B5E4E4-8B51-465B-9367-7A320B28FF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46" y="3152489"/>
            <a:ext cx="485054" cy="306392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23F18CB5-B7EF-4650-A727-38C386E954E1}"/>
              </a:ext>
            </a:extLst>
          </p:cNvPr>
          <p:cNvGrpSpPr/>
          <p:nvPr/>
        </p:nvGrpSpPr>
        <p:grpSpPr>
          <a:xfrm>
            <a:off x="1019785" y="1394888"/>
            <a:ext cx="8634939" cy="1230425"/>
            <a:chOff x="1005037" y="1306400"/>
            <a:chExt cx="8634939" cy="123042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63F0794E-2BA8-4FF0-835B-9C28D7DDCDF1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312" name="TextBox 52">
              <a:extLst>
                <a:ext uri="{FF2B5EF4-FFF2-40B4-BE49-F238E27FC236}">
                  <a16:creationId xmlns:a16="http://schemas.microsoft.com/office/drawing/2014/main" id="{E89F63B1-0E29-47E6-BC98-289960AEE985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314" name="TextBox 52">
              <a:extLst>
                <a:ext uri="{FF2B5EF4-FFF2-40B4-BE49-F238E27FC236}">
                  <a16:creationId xmlns:a16="http://schemas.microsoft.com/office/drawing/2014/main" id="{504B42B1-3FE1-42F8-A37C-252B08978A84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317" name="TextBox 52">
              <a:extLst>
                <a:ext uri="{FF2B5EF4-FFF2-40B4-BE49-F238E27FC236}">
                  <a16:creationId xmlns:a16="http://schemas.microsoft.com/office/drawing/2014/main" id="{86023579-3F73-4008-A8E7-412C9962D1B4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318" name="TextBox 52">
              <a:extLst>
                <a:ext uri="{FF2B5EF4-FFF2-40B4-BE49-F238E27FC236}">
                  <a16:creationId xmlns:a16="http://schemas.microsoft.com/office/drawing/2014/main" id="{6DD06340-ACF6-4BC9-8678-81DF2480FA8C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sp>
        <p:nvSpPr>
          <p:cNvPr id="319" name="TextBox 52">
            <a:extLst>
              <a:ext uri="{FF2B5EF4-FFF2-40B4-BE49-F238E27FC236}">
                <a16:creationId xmlns:a16="http://schemas.microsoft.com/office/drawing/2014/main" id="{102B2199-4D36-4167-862B-3BD42FBBD2DF}"/>
              </a:ext>
            </a:extLst>
          </p:cNvPr>
          <p:cNvSpPr txBox="1"/>
          <p:nvPr/>
        </p:nvSpPr>
        <p:spPr>
          <a:xfrm>
            <a:off x="2995984" y="3463314"/>
            <a:ext cx="10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Paleozoic</a:t>
            </a:r>
          </a:p>
        </p:txBody>
      </p:sp>
      <p:sp>
        <p:nvSpPr>
          <p:cNvPr id="320" name="TextBox 52">
            <a:extLst>
              <a:ext uri="{FF2B5EF4-FFF2-40B4-BE49-F238E27FC236}">
                <a16:creationId xmlns:a16="http://schemas.microsoft.com/office/drawing/2014/main" id="{8FA9F4CE-CE3B-4CA3-B362-45FAF8A671D0}"/>
              </a:ext>
            </a:extLst>
          </p:cNvPr>
          <p:cNvSpPr txBox="1"/>
          <p:nvPr/>
        </p:nvSpPr>
        <p:spPr>
          <a:xfrm>
            <a:off x="6413973" y="3455637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Mesozoic</a:t>
            </a:r>
          </a:p>
        </p:txBody>
      </p:sp>
      <p:sp>
        <p:nvSpPr>
          <p:cNvPr id="321" name="TextBox 52">
            <a:extLst>
              <a:ext uri="{FF2B5EF4-FFF2-40B4-BE49-F238E27FC236}">
                <a16:creationId xmlns:a16="http://schemas.microsoft.com/office/drawing/2014/main" id="{48BA1A6E-B111-4EFB-ACCC-44C74788DE94}"/>
              </a:ext>
            </a:extLst>
          </p:cNvPr>
          <p:cNvSpPr txBox="1"/>
          <p:nvPr/>
        </p:nvSpPr>
        <p:spPr>
          <a:xfrm>
            <a:off x="8146714" y="3460130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Cenozoic</a:t>
            </a:r>
          </a:p>
        </p:txBody>
      </p:sp>
      <p:pic>
        <p:nvPicPr>
          <p:cNvPr id="315" name="Picture 122">
            <a:extLst>
              <a:ext uri="{FF2B5EF4-FFF2-40B4-BE49-F238E27FC236}">
                <a16:creationId xmlns:a16="http://schemas.microsoft.com/office/drawing/2014/main" id="{4222C9F6-FB10-4110-B611-393DB84A1B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85" y="1888727"/>
            <a:ext cx="598120" cy="41120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A2898F4-7FFD-476A-AA6F-6E45FE142A6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55039" y="1911665"/>
            <a:ext cx="937035" cy="37078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23EDF9DA-3C98-4747-8210-C2780472D1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4080" y="1906101"/>
            <a:ext cx="837806" cy="3754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47712D1-4888-4C42-A51B-489EADCD4AF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62605" y="1887141"/>
            <a:ext cx="755890" cy="41822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2A4CB53-B519-4727-85FF-3E192E062BA9}"/>
              </a:ext>
            </a:extLst>
          </p:cNvPr>
          <p:cNvSpPr/>
          <p:nvPr/>
        </p:nvSpPr>
        <p:spPr>
          <a:xfrm>
            <a:off x="6520" y="2821104"/>
            <a:ext cx="12185479" cy="403689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16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8C5A69E-EE08-4369-B493-82EF8DE5C5CA}"/>
              </a:ext>
            </a:extLst>
          </p:cNvPr>
          <p:cNvSpPr/>
          <p:nvPr/>
        </p:nvSpPr>
        <p:spPr>
          <a:xfrm>
            <a:off x="723036" y="707903"/>
            <a:ext cx="73514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Moderna hjälpmedel</a:t>
            </a:r>
            <a:r>
              <a:rPr lang="sv-SE" sz="2400" dirty="0"/>
              <a:t> tillåter allt mer omfattande och bättre underbyggda varianter på </a:t>
            </a:r>
            <a:r>
              <a:rPr lang="sv-SE" sz="2400" b="1" dirty="0"/>
              <a:t>Livets Träd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Som vi skall se så kan man idag, med allt bättre precision, förse trädet </a:t>
            </a:r>
            <a:r>
              <a:rPr lang="sv-SE" sz="2400" b="1" dirty="0"/>
              <a:t>med en naturhistorisk tidsdimension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När hade till exempel djur och svampar sin sista gemensamma föregångare?</a:t>
            </a:r>
          </a:p>
          <a:p>
            <a:endParaRPr lang="sv-SE" sz="2400" dirty="0"/>
          </a:p>
          <a:p>
            <a:r>
              <a:rPr lang="sv-SE" sz="2400" dirty="0"/>
              <a:t>När hade kräldjur och däggdjur sin sista gemensamma föregångare?</a:t>
            </a:r>
          </a:p>
          <a:p>
            <a:endParaRPr lang="sv-SE" sz="2400" dirty="0"/>
          </a:p>
          <a:p>
            <a:r>
              <a:rPr lang="sv-SE" sz="2400" b="1" dirty="0"/>
              <a:t>Frågan man besvarar: När levde en art som delades i två arter där den ena slutligen blev djur och den andra slutligen blev svampar?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B1712EC7-0397-4E75-8792-E59A83512EAA}"/>
              </a:ext>
            </a:extLst>
          </p:cNvPr>
          <p:cNvGrpSpPr/>
          <p:nvPr/>
        </p:nvGrpSpPr>
        <p:grpSpPr>
          <a:xfrm>
            <a:off x="8981764" y="1492824"/>
            <a:ext cx="2276622" cy="4977581"/>
            <a:chOff x="8981764" y="2200747"/>
            <a:chExt cx="2276622" cy="4269658"/>
          </a:xfrm>
        </p:grpSpPr>
        <p:sp>
          <p:nvSpPr>
            <p:cNvPr id="2" name="Frihandsfigur: Form 1">
              <a:extLst>
                <a:ext uri="{FF2B5EF4-FFF2-40B4-BE49-F238E27FC236}">
                  <a16:creationId xmlns:a16="http://schemas.microsoft.com/office/drawing/2014/main" id="{B3D456F3-7C9C-485A-85FB-76B246E3B4F2}"/>
                </a:ext>
              </a:extLst>
            </p:cNvPr>
            <p:cNvSpPr/>
            <p:nvPr/>
          </p:nvSpPr>
          <p:spPr>
            <a:xfrm>
              <a:off x="10093263" y="2200747"/>
              <a:ext cx="1165123" cy="4269658"/>
            </a:xfrm>
            <a:custGeom>
              <a:avLst/>
              <a:gdLst>
                <a:gd name="connsiteX0" fmla="*/ 0 w 1165123"/>
                <a:gd name="connsiteY0" fmla="*/ 4269658 h 4269658"/>
                <a:gd name="connsiteX1" fmla="*/ 368710 w 1165123"/>
                <a:gd name="connsiteY1" fmla="*/ 4269658 h 4269658"/>
                <a:gd name="connsiteX2" fmla="*/ 383458 w 1165123"/>
                <a:gd name="connsiteY2" fmla="*/ 3982064 h 4269658"/>
                <a:gd name="connsiteX3" fmla="*/ 420329 w 1165123"/>
                <a:gd name="connsiteY3" fmla="*/ 3716593 h 4269658"/>
                <a:gd name="connsiteX4" fmla="*/ 523568 w 1165123"/>
                <a:gd name="connsiteY4" fmla="*/ 3384755 h 4269658"/>
                <a:gd name="connsiteX5" fmla="*/ 685800 w 1165123"/>
                <a:gd name="connsiteY5" fmla="*/ 3126658 h 4269658"/>
                <a:gd name="connsiteX6" fmla="*/ 877529 w 1165123"/>
                <a:gd name="connsiteY6" fmla="*/ 2979174 h 4269658"/>
                <a:gd name="connsiteX7" fmla="*/ 1010265 w 1165123"/>
                <a:gd name="connsiteY7" fmla="*/ 2765323 h 4269658"/>
                <a:gd name="connsiteX8" fmla="*/ 1069258 w 1165123"/>
                <a:gd name="connsiteY8" fmla="*/ 2470355 h 4269658"/>
                <a:gd name="connsiteX9" fmla="*/ 1113503 w 1165123"/>
                <a:gd name="connsiteY9" fmla="*/ 2013155 h 4269658"/>
                <a:gd name="connsiteX10" fmla="*/ 1113503 w 1165123"/>
                <a:gd name="connsiteY10" fmla="*/ 1688690 h 4269658"/>
                <a:gd name="connsiteX11" fmla="*/ 1128252 w 1165123"/>
                <a:gd name="connsiteY11" fmla="*/ 1010264 h 4269658"/>
                <a:gd name="connsiteX12" fmla="*/ 1143000 w 1165123"/>
                <a:gd name="connsiteY12" fmla="*/ 464574 h 4269658"/>
                <a:gd name="connsiteX13" fmla="*/ 1165123 w 1165123"/>
                <a:gd name="connsiteY13" fmla="*/ 0 h 4269658"/>
                <a:gd name="connsiteX14" fmla="*/ 1054510 w 1165123"/>
                <a:gd name="connsiteY14" fmla="*/ 0 h 4269658"/>
                <a:gd name="connsiteX15" fmla="*/ 1025013 w 1165123"/>
                <a:gd name="connsiteY15" fmla="*/ 368710 h 4269658"/>
                <a:gd name="connsiteX16" fmla="*/ 973394 w 1165123"/>
                <a:gd name="connsiteY16" fmla="*/ 1098755 h 4269658"/>
                <a:gd name="connsiteX17" fmla="*/ 907026 w 1165123"/>
                <a:gd name="connsiteY17" fmla="*/ 1865671 h 4269658"/>
                <a:gd name="connsiteX18" fmla="*/ 840658 w 1165123"/>
                <a:gd name="connsiteY18" fmla="*/ 2396613 h 4269658"/>
                <a:gd name="connsiteX19" fmla="*/ 737420 w 1165123"/>
                <a:gd name="connsiteY19" fmla="*/ 2595716 h 4269658"/>
                <a:gd name="connsiteX20" fmla="*/ 589936 w 1165123"/>
                <a:gd name="connsiteY20" fmla="*/ 2698955 h 4269658"/>
                <a:gd name="connsiteX21" fmla="*/ 420329 w 1165123"/>
                <a:gd name="connsiteY21" fmla="*/ 2824316 h 4269658"/>
                <a:gd name="connsiteX22" fmla="*/ 302342 w 1165123"/>
                <a:gd name="connsiteY22" fmla="*/ 2942303 h 4269658"/>
                <a:gd name="connsiteX23" fmla="*/ 140110 w 1165123"/>
                <a:gd name="connsiteY23" fmla="*/ 3178277 h 4269658"/>
                <a:gd name="connsiteX24" fmla="*/ 44245 w 1165123"/>
                <a:gd name="connsiteY24" fmla="*/ 3384755 h 4269658"/>
                <a:gd name="connsiteX25" fmla="*/ 14749 w 1165123"/>
                <a:gd name="connsiteY25" fmla="*/ 3502742 h 4269658"/>
                <a:gd name="connsiteX26" fmla="*/ 0 w 1165123"/>
                <a:gd name="connsiteY26" fmla="*/ 4269658 h 42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123" h="4269658">
                  <a:moveTo>
                    <a:pt x="0" y="4269658"/>
                  </a:moveTo>
                  <a:lnTo>
                    <a:pt x="368710" y="4269658"/>
                  </a:lnTo>
                  <a:lnTo>
                    <a:pt x="383458" y="3982064"/>
                  </a:lnTo>
                  <a:lnTo>
                    <a:pt x="420329" y="3716593"/>
                  </a:lnTo>
                  <a:lnTo>
                    <a:pt x="523568" y="3384755"/>
                  </a:lnTo>
                  <a:lnTo>
                    <a:pt x="685800" y="3126658"/>
                  </a:lnTo>
                  <a:lnTo>
                    <a:pt x="877529" y="2979174"/>
                  </a:lnTo>
                  <a:lnTo>
                    <a:pt x="1010265" y="2765323"/>
                  </a:lnTo>
                  <a:lnTo>
                    <a:pt x="1069258" y="2470355"/>
                  </a:lnTo>
                  <a:lnTo>
                    <a:pt x="1113503" y="2013155"/>
                  </a:lnTo>
                  <a:lnTo>
                    <a:pt x="1113503" y="1688690"/>
                  </a:lnTo>
                  <a:lnTo>
                    <a:pt x="1128252" y="1010264"/>
                  </a:lnTo>
                  <a:lnTo>
                    <a:pt x="1143000" y="464574"/>
                  </a:lnTo>
                  <a:lnTo>
                    <a:pt x="1165123" y="0"/>
                  </a:lnTo>
                  <a:lnTo>
                    <a:pt x="1054510" y="0"/>
                  </a:lnTo>
                  <a:lnTo>
                    <a:pt x="1025013" y="368710"/>
                  </a:lnTo>
                  <a:lnTo>
                    <a:pt x="973394" y="1098755"/>
                  </a:lnTo>
                  <a:lnTo>
                    <a:pt x="907026" y="1865671"/>
                  </a:lnTo>
                  <a:lnTo>
                    <a:pt x="840658" y="2396613"/>
                  </a:lnTo>
                  <a:lnTo>
                    <a:pt x="737420" y="2595716"/>
                  </a:lnTo>
                  <a:lnTo>
                    <a:pt x="589936" y="2698955"/>
                  </a:lnTo>
                  <a:lnTo>
                    <a:pt x="420329" y="2824316"/>
                  </a:lnTo>
                  <a:lnTo>
                    <a:pt x="302342" y="2942303"/>
                  </a:lnTo>
                  <a:lnTo>
                    <a:pt x="140110" y="3178277"/>
                  </a:lnTo>
                  <a:lnTo>
                    <a:pt x="44245" y="3384755"/>
                  </a:lnTo>
                  <a:lnTo>
                    <a:pt x="14749" y="3502742"/>
                  </a:lnTo>
                  <a:lnTo>
                    <a:pt x="0" y="426965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47F3697-DB57-40CB-B493-4D475B226B65}"/>
                </a:ext>
              </a:extLst>
            </p:cNvPr>
            <p:cNvSpPr/>
            <p:nvPr/>
          </p:nvSpPr>
          <p:spPr>
            <a:xfrm flipH="1">
              <a:off x="8981764" y="2200747"/>
              <a:ext cx="1166400" cy="4269658"/>
            </a:xfrm>
            <a:custGeom>
              <a:avLst/>
              <a:gdLst>
                <a:gd name="connsiteX0" fmla="*/ 0 w 1165123"/>
                <a:gd name="connsiteY0" fmla="*/ 4269658 h 4269658"/>
                <a:gd name="connsiteX1" fmla="*/ 368710 w 1165123"/>
                <a:gd name="connsiteY1" fmla="*/ 4269658 h 4269658"/>
                <a:gd name="connsiteX2" fmla="*/ 383458 w 1165123"/>
                <a:gd name="connsiteY2" fmla="*/ 3982064 h 4269658"/>
                <a:gd name="connsiteX3" fmla="*/ 420329 w 1165123"/>
                <a:gd name="connsiteY3" fmla="*/ 3716593 h 4269658"/>
                <a:gd name="connsiteX4" fmla="*/ 523568 w 1165123"/>
                <a:gd name="connsiteY4" fmla="*/ 3384755 h 4269658"/>
                <a:gd name="connsiteX5" fmla="*/ 685800 w 1165123"/>
                <a:gd name="connsiteY5" fmla="*/ 3126658 h 4269658"/>
                <a:gd name="connsiteX6" fmla="*/ 877529 w 1165123"/>
                <a:gd name="connsiteY6" fmla="*/ 2979174 h 4269658"/>
                <a:gd name="connsiteX7" fmla="*/ 1010265 w 1165123"/>
                <a:gd name="connsiteY7" fmla="*/ 2765323 h 4269658"/>
                <a:gd name="connsiteX8" fmla="*/ 1069258 w 1165123"/>
                <a:gd name="connsiteY8" fmla="*/ 2470355 h 4269658"/>
                <a:gd name="connsiteX9" fmla="*/ 1113503 w 1165123"/>
                <a:gd name="connsiteY9" fmla="*/ 2013155 h 4269658"/>
                <a:gd name="connsiteX10" fmla="*/ 1113503 w 1165123"/>
                <a:gd name="connsiteY10" fmla="*/ 1688690 h 4269658"/>
                <a:gd name="connsiteX11" fmla="*/ 1128252 w 1165123"/>
                <a:gd name="connsiteY11" fmla="*/ 1010264 h 4269658"/>
                <a:gd name="connsiteX12" fmla="*/ 1143000 w 1165123"/>
                <a:gd name="connsiteY12" fmla="*/ 464574 h 4269658"/>
                <a:gd name="connsiteX13" fmla="*/ 1165123 w 1165123"/>
                <a:gd name="connsiteY13" fmla="*/ 0 h 4269658"/>
                <a:gd name="connsiteX14" fmla="*/ 1054510 w 1165123"/>
                <a:gd name="connsiteY14" fmla="*/ 0 h 4269658"/>
                <a:gd name="connsiteX15" fmla="*/ 1025013 w 1165123"/>
                <a:gd name="connsiteY15" fmla="*/ 368710 h 4269658"/>
                <a:gd name="connsiteX16" fmla="*/ 973394 w 1165123"/>
                <a:gd name="connsiteY16" fmla="*/ 1098755 h 4269658"/>
                <a:gd name="connsiteX17" fmla="*/ 907026 w 1165123"/>
                <a:gd name="connsiteY17" fmla="*/ 1865671 h 4269658"/>
                <a:gd name="connsiteX18" fmla="*/ 840658 w 1165123"/>
                <a:gd name="connsiteY18" fmla="*/ 2396613 h 4269658"/>
                <a:gd name="connsiteX19" fmla="*/ 737420 w 1165123"/>
                <a:gd name="connsiteY19" fmla="*/ 2595716 h 4269658"/>
                <a:gd name="connsiteX20" fmla="*/ 589936 w 1165123"/>
                <a:gd name="connsiteY20" fmla="*/ 2698955 h 4269658"/>
                <a:gd name="connsiteX21" fmla="*/ 420329 w 1165123"/>
                <a:gd name="connsiteY21" fmla="*/ 2824316 h 4269658"/>
                <a:gd name="connsiteX22" fmla="*/ 302342 w 1165123"/>
                <a:gd name="connsiteY22" fmla="*/ 2942303 h 4269658"/>
                <a:gd name="connsiteX23" fmla="*/ 140110 w 1165123"/>
                <a:gd name="connsiteY23" fmla="*/ 3178277 h 4269658"/>
                <a:gd name="connsiteX24" fmla="*/ 44245 w 1165123"/>
                <a:gd name="connsiteY24" fmla="*/ 3384755 h 4269658"/>
                <a:gd name="connsiteX25" fmla="*/ 14749 w 1165123"/>
                <a:gd name="connsiteY25" fmla="*/ 3502742 h 4269658"/>
                <a:gd name="connsiteX26" fmla="*/ 0 w 1165123"/>
                <a:gd name="connsiteY26" fmla="*/ 4269658 h 42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123" h="4269658">
                  <a:moveTo>
                    <a:pt x="0" y="4269658"/>
                  </a:moveTo>
                  <a:lnTo>
                    <a:pt x="368710" y="4269658"/>
                  </a:lnTo>
                  <a:lnTo>
                    <a:pt x="383458" y="3982064"/>
                  </a:lnTo>
                  <a:lnTo>
                    <a:pt x="420329" y="3716593"/>
                  </a:lnTo>
                  <a:lnTo>
                    <a:pt x="523568" y="3384755"/>
                  </a:lnTo>
                  <a:lnTo>
                    <a:pt x="685800" y="3126658"/>
                  </a:lnTo>
                  <a:lnTo>
                    <a:pt x="877529" y="2979174"/>
                  </a:lnTo>
                  <a:lnTo>
                    <a:pt x="1010265" y="2765323"/>
                  </a:lnTo>
                  <a:lnTo>
                    <a:pt x="1069258" y="2470355"/>
                  </a:lnTo>
                  <a:lnTo>
                    <a:pt x="1113503" y="2013155"/>
                  </a:lnTo>
                  <a:lnTo>
                    <a:pt x="1113503" y="1688690"/>
                  </a:lnTo>
                  <a:lnTo>
                    <a:pt x="1128252" y="1010264"/>
                  </a:lnTo>
                  <a:lnTo>
                    <a:pt x="1143000" y="464574"/>
                  </a:lnTo>
                  <a:lnTo>
                    <a:pt x="1165123" y="0"/>
                  </a:lnTo>
                  <a:lnTo>
                    <a:pt x="1054510" y="0"/>
                  </a:lnTo>
                  <a:lnTo>
                    <a:pt x="1025013" y="368710"/>
                  </a:lnTo>
                  <a:lnTo>
                    <a:pt x="973394" y="1098755"/>
                  </a:lnTo>
                  <a:lnTo>
                    <a:pt x="907026" y="1865671"/>
                  </a:lnTo>
                  <a:lnTo>
                    <a:pt x="840658" y="2396613"/>
                  </a:lnTo>
                  <a:lnTo>
                    <a:pt x="737420" y="2595716"/>
                  </a:lnTo>
                  <a:lnTo>
                    <a:pt x="589936" y="2698955"/>
                  </a:lnTo>
                  <a:lnTo>
                    <a:pt x="420329" y="2824316"/>
                  </a:lnTo>
                  <a:lnTo>
                    <a:pt x="302342" y="2942303"/>
                  </a:lnTo>
                  <a:lnTo>
                    <a:pt x="140110" y="3178277"/>
                  </a:lnTo>
                  <a:lnTo>
                    <a:pt x="44245" y="3384755"/>
                  </a:lnTo>
                  <a:lnTo>
                    <a:pt x="14749" y="3502742"/>
                  </a:lnTo>
                  <a:lnTo>
                    <a:pt x="0" y="426965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Uttryckssymbol 6">
            <a:extLst>
              <a:ext uri="{FF2B5EF4-FFF2-40B4-BE49-F238E27FC236}">
                <a16:creationId xmlns:a16="http://schemas.microsoft.com/office/drawing/2014/main" id="{9D74C471-234E-441E-B6B5-BA7CC2818E84}"/>
              </a:ext>
            </a:extLst>
          </p:cNvPr>
          <p:cNvSpPr/>
          <p:nvPr/>
        </p:nvSpPr>
        <p:spPr>
          <a:xfrm>
            <a:off x="10290811" y="4812217"/>
            <a:ext cx="489276" cy="48927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ttryckssymbol 6">
            <a:extLst>
              <a:ext uri="{FF2B5EF4-FFF2-40B4-BE49-F238E27FC236}">
                <a16:creationId xmlns:a16="http://schemas.microsoft.com/office/drawing/2014/main" id="{71436B5F-1CF4-445E-9FE3-9C4AC7137C55}"/>
              </a:ext>
            </a:extLst>
          </p:cNvPr>
          <p:cNvSpPr/>
          <p:nvPr/>
        </p:nvSpPr>
        <p:spPr>
          <a:xfrm>
            <a:off x="9417185" y="4812217"/>
            <a:ext cx="489276" cy="48927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ttryckssymbol 6">
            <a:extLst>
              <a:ext uri="{FF2B5EF4-FFF2-40B4-BE49-F238E27FC236}">
                <a16:creationId xmlns:a16="http://schemas.microsoft.com/office/drawing/2014/main" id="{F5027F67-4261-4F4B-B500-4293602DFEE2}"/>
              </a:ext>
            </a:extLst>
          </p:cNvPr>
          <p:cNvSpPr/>
          <p:nvPr/>
        </p:nvSpPr>
        <p:spPr>
          <a:xfrm>
            <a:off x="9851559" y="5856807"/>
            <a:ext cx="483407" cy="48340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B460A1-81B7-4683-80DC-7DF93C43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87" y="487469"/>
            <a:ext cx="1009153" cy="93898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551CB45-B29B-4954-BD94-6DF97BDA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087" y="461209"/>
            <a:ext cx="888626" cy="93898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586BFBFB-A32C-4A47-87FB-E29C8EE38015}"/>
              </a:ext>
            </a:extLst>
          </p:cNvPr>
          <p:cNvSpPr/>
          <p:nvPr/>
        </p:nvSpPr>
        <p:spPr>
          <a:xfrm rot="16200000">
            <a:off x="8450728" y="2707288"/>
            <a:ext cx="3285067" cy="8259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massa, massa tid…</a:t>
            </a:r>
          </a:p>
        </p:txBody>
      </p:sp>
    </p:spTree>
    <p:extLst>
      <p:ext uri="{BB962C8B-B14F-4D97-AF65-F5344CB8AC3E}">
        <p14:creationId xmlns:p14="http://schemas.microsoft.com/office/powerpoint/2010/main" val="368965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458C52-F505-40E5-ACEC-F70CBFA2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17" y="-210974"/>
            <a:ext cx="5314536" cy="1325563"/>
          </a:xfrm>
        </p:spPr>
        <p:txBody>
          <a:bodyPr>
            <a:normAutofit/>
          </a:bodyPr>
          <a:lstStyle/>
          <a:p>
            <a:r>
              <a:rPr lang="sv-SE" dirty="0"/>
              <a:t>Molekylära klockor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0E7C83-8837-4E1A-A7B7-AF44BD408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6" r="4766" b="1"/>
          <a:stretch/>
        </p:blipFill>
        <p:spPr>
          <a:xfrm>
            <a:off x="3" y="-2"/>
            <a:ext cx="2312926" cy="240349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C4669A9-2A98-4C4C-AE1E-60D30D09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27" y="914839"/>
            <a:ext cx="9290453" cy="1067695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sv-SE" sz="1800" dirty="0"/>
              <a:t>Genetiska sekvenser vars ”lydelse” inte spelar någon roll (neutrala) muterar även om de inte selekteras.</a:t>
            </a:r>
          </a:p>
          <a:p>
            <a:pPr marL="0" indent="0">
              <a:buNone/>
            </a:pPr>
            <a:r>
              <a:rPr lang="sv-SE" sz="1800" dirty="0"/>
              <a:t>Vet vi mutationstakten så kan vi lista ut </a:t>
            </a:r>
            <a:r>
              <a:rPr lang="sv-SE" sz="1800" b="1" dirty="0"/>
              <a:t>hur länge sedan två olika versioner av samma gen var likadana</a:t>
            </a:r>
            <a:r>
              <a:rPr lang="sv-SE" sz="1800" dirty="0"/>
              <a:t>.</a:t>
            </a:r>
          </a:p>
          <a:p>
            <a:pPr marL="0" indent="0">
              <a:buNone/>
            </a:pPr>
            <a:r>
              <a:rPr lang="sv-SE" sz="1800" dirty="0"/>
              <a:t>Detta är ett viktigt verktyg idag, som komplement till detaljerad analys av organismers organisation.</a:t>
            </a:r>
          </a:p>
        </p:txBody>
      </p: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F9202CCD-F7FE-437A-890E-75299FB90024}"/>
              </a:ext>
            </a:extLst>
          </p:cNvPr>
          <p:cNvCxnSpPr>
            <a:cxnSpLocks/>
          </p:cNvCxnSpPr>
          <p:nvPr/>
        </p:nvCxnSpPr>
        <p:spPr>
          <a:xfrm>
            <a:off x="1059961" y="3236319"/>
            <a:ext cx="3073572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DAF1A9E4-BE79-41BF-B376-91DA48E4700A}"/>
              </a:ext>
            </a:extLst>
          </p:cNvPr>
          <p:cNvCxnSpPr>
            <a:cxnSpLocks/>
          </p:cNvCxnSpPr>
          <p:nvPr/>
        </p:nvCxnSpPr>
        <p:spPr>
          <a:xfrm>
            <a:off x="2603050" y="3236319"/>
            <a:ext cx="119383" cy="23598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F05015D1-DA7E-4FEE-B963-2F80CA7DD20E}"/>
              </a:ext>
            </a:extLst>
          </p:cNvPr>
          <p:cNvCxnSpPr>
            <a:cxnSpLocks/>
          </p:cNvCxnSpPr>
          <p:nvPr/>
        </p:nvCxnSpPr>
        <p:spPr>
          <a:xfrm>
            <a:off x="2722433" y="3472299"/>
            <a:ext cx="881043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171106D6-5170-40C3-A530-EDFAD02B7337}"/>
              </a:ext>
            </a:extLst>
          </p:cNvPr>
          <p:cNvCxnSpPr>
            <a:cxnSpLocks/>
          </p:cNvCxnSpPr>
          <p:nvPr/>
        </p:nvCxnSpPr>
        <p:spPr>
          <a:xfrm flipH="1">
            <a:off x="2946076" y="3028284"/>
            <a:ext cx="96302" cy="2080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D78C720B-8F21-4C2A-8AB3-F4392EA54BB0}"/>
              </a:ext>
            </a:extLst>
          </p:cNvPr>
          <p:cNvCxnSpPr>
            <a:cxnSpLocks/>
          </p:cNvCxnSpPr>
          <p:nvPr/>
        </p:nvCxnSpPr>
        <p:spPr>
          <a:xfrm>
            <a:off x="3042378" y="3028284"/>
            <a:ext cx="1279780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7BAD7F9C-FDC2-4BFA-8B65-3CA92E4E2661}"/>
              </a:ext>
            </a:extLst>
          </p:cNvPr>
          <p:cNvCxnSpPr>
            <a:cxnSpLocks/>
          </p:cNvCxnSpPr>
          <p:nvPr/>
        </p:nvCxnSpPr>
        <p:spPr>
          <a:xfrm>
            <a:off x="3030448" y="3472299"/>
            <a:ext cx="119383" cy="23598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84FAC73C-2DEA-4842-A26A-1C9EBB73BFDE}"/>
              </a:ext>
            </a:extLst>
          </p:cNvPr>
          <p:cNvCxnSpPr>
            <a:cxnSpLocks/>
          </p:cNvCxnSpPr>
          <p:nvPr/>
        </p:nvCxnSpPr>
        <p:spPr>
          <a:xfrm>
            <a:off x="3149830" y="3708280"/>
            <a:ext cx="1172328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E433C291-8615-415F-B2E5-9810C611A8C9}"/>
              </a:ext>
            </a:extLst>
          </p:cNvPr>
          <p:cNvCxnSpPr>
            <a:cxnSpLocks/>
          </p:cNvCxnSpPr>
          <p:nvPr/>
        </p:nvCxnSpPr>
        <p:spPr>
          <a:xfrm flipH="1">
            <a:off x="3745434" y="2813268"/>
            <a:ext cx="96302" cy="2080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66442E01-A199-497D-A63D-5F0810AF5228}"/>
              </a:ext>
            </a:extLst>
          </p:cNvPr>
          <p:cNvCxnSpPr>
            <a:cxnSpLocks/>
          </p:cNvCxnSpPr>
          <p:nvPr/>
        </p:nvCxnSpPr>
        <p:spPr>
          <a:xfrm>
            <a:off x="3841735" y="2813268"/>
            <a:ext cx="6765880" cy="0"/>
          </a:xfrm>
          <a:prstGeom prst="line">
            <a:avLst/>
          </a:prstGeom>
          <a:ln w="95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686B2947-7165-4983-A64D-4A8F3098F2FB}"/>
              </a:ext>
            </a:extLst>
          </p:cNvPr>
          <p:cNvCxnSpPr>
            <a:cxnSpLocks/>
          </p:cNvCxnSpPr>
          <p:nvPr/>
        </p:nvCxnSpPr>
        <p:spPr>
          <a:xfrm>
            <a:off x="4629275" y="2813268"/>
            <a:ext cx="119383" cy="23598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89D78903-AD47-4A16-9562-E538A4EE7DE4}"/>
              </a:ext>
            </a:extLst>
          </p:cNvPr>
          <p:cNvCxnSpPr>
            <a:cxnSpLocks/>
          </p:cNvCxnSpPr>
          <p:nvPr/>
        </p:nvCxnSpPr>
        <p:spPr>
          <a:xfrm>
            <a:off x="4748657" y="3049248"/>
            <a:ext cx="5858958" cy="0"/>
          </a:xfrm>
          <a:prstGeom prst="line">
            <a:avLst/>
          </a:prstGeom>
          <a:ln w="95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779142C3-49AA-4EE9-BBF2-F58F9A9F37D7}"/>
              </a:ext>
            </a:extLst>
          </p:cNvPr>
          <p:cNvCxnSpPr>
            <a:cxnSpLocks/>
          </p:cNvCxnSpPr>
          <p:nvPr/>
        </p:nvCxnSpPr>
        <p:spPr>
          <a:xfrm>
            <a:off x="5121805" y="3049248"/>
            <a:ext cx="119383" cy="23598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6DFA9A15-6CC8-4F22-AB21-AD3E02986F1F}"/>
              </a:ext>
            </a:extLst>
          </p:cNvPr>
          <p:cNvCxnSpPr>
            <a:cxnSpLocks/>
          </p:cNvCxnSpPr>
          <p:nvPr/>
        </p:nvCxnSpPr>
        <p:spPr>
          <a:xfrm>
            <a:off x="5241186" y="3285228"/>
            <a:ext cx="3304820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821C4500-F84E-4768-A2CD-B20648771AC7}"/>
              </a:ext>
            </a:extLst>
          </p:cNvPr>
          <p:cNvCxnSpPr>
            <a:cxnSpLocks/>
          </p:cNvCxnSpPr>
          <p:nvPr/>
        </p:nvCxnSpPr>
        <p:spPr>
          <a:xfrm>
            <a:off x="3593780" y="3708280"/>
            <a:ext cx="119383" cy="23598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5BEBC459-8ACF-43D5-A960-96023E37D84F}"/>
              </a:ext>
            </a:extLst>
          </p:cNvPr>
          <p:cNvCxnSpPr>
            <a:cxnSpLocks/>
          </p:cNvCxnSpPr>
          <p:nvPr/>
        </p:nvCxnSpPr>
        <p:spPr>
          <a:xfrm>
            <a:off x="3713162" y="3944260"/>
            <a:ext cx="1172328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D66FBBF9-CD10-45C3-8DBA-2671E98D0E36}"/>
              </a:ext>
            </a:extLst>
          </p:cNvPr>
          <p:cNvCxnSpPr>
            <a:cxnSpLocks/>
          </p:cNvCxnSpPr>
          <p:nvPr/>
        </p:nvCxnSpPr>
        <p:spPr>
          <a:xfrm>
            <a:off x="4347232" y="3944260"/>
            <a:ext cx="119383" cy="23598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70B9C291-D86F-4B4C-A3DD-3B41E306364E}"/>
              </a:ext>
            </a:extLst>
          </p:cNvPr>
          <p:cNvCxnSpPr>
            <a:cxnSpLocks/>
          </p:cNvCxnSpPr>
          <p:nvPr/>
        </p:nvCxnSpPr>
        <p:spPr>
          <a:xfrm>
            <a:off x="4466613" y="4180240"/>
            <a:ext cx="1172328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34648B35-38E3-4724-8050-12457DD06734}"/>
              </a:ext>
            </a:extLst>
          </p:cNvPr>
          <p:cNvCxnSpPr>
            <a:cxnSpLocks/>
          </p:cNvCxnSpPr>
          <p:nvPr/>
        </p:nvCxnSpPr>
        <p:spPr>
          <a:xfrm flipH="1">
            <a:off x="4643075" y="3727239"/>
            <a:ext cx="96302" cy="208036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9A93FB15-CC42-4CA4-AFF0-BCA15F73DFFA}"/>
              </a:ext>
            </a:extLst>
          </p:cNvPr>
          <p:cNvCxnSpPr>
            <a:cxnSpLocks/>
          </p:cNvCxnSpPr>
          <p:nvPr/>
        </p:nvCxnSpPr>
        <p:spPr>
          <a:xfrm>
            <a:off x="4739377" y="3727239"/>
            <a:ext cx="2938759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147CCA31-D49A-4195-97D0-3FE1A09FA4E5}"/>
              </a:ext>
            </a:extLst>
          </p:cNvPr>
          <p:cNvCxnSpPr>
            <a:cxnSpLocks/>
          </p:cNvCxnSpPr>
          <p:nvPr/>
        </p:nvCxnSpPr>
        <p:spPr>
          <a:xfrm>
            <a:off x="5920985" y="3727239"/>
            <a:ext cx="119383" cy="23598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011F593A-B663-424F-9D3A-B99ECBC7E46C}"/>
              </a:ext>
            </a:extLst>
          </p:cNvPr>
          <p:cNvCxnSpPr>
            <a:cxnSpLocks/>
          </p:cNvCxnSpPr>
          <p:nvPr/>
        </p:nvCxnSpPr>
        <p:spPr>
          <a:xfrm>
            <a:off x="6040366" y="3963219"/>
            <a:ext cx="2013519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F02ED7B3-C397-4B79-8127-FBD40C6BD28D}"/>
              </a:ext>
            </a:extLst>
          </p:cNvPr>
          <p:cNvCxnSpPr>
            <a:cxnSpLocks/>
          </p:cNvCxnSpPr>
          <p:nvPr/>
        </p:nvCxnSpPr>
        <p:spPr>
          <a:xfrm>
            <a:off x="4885490" y="4180240"/>
            <a:ext cx="119383" cy="23598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493BE9AE-1CF0-4F05-8DBD-0CFE8971805B}"/>
              </a:ext>
            </a:extLst>
          </p:cNvPr>
          <p:cNvCxnSpPr>
            <a:cxnSpLocks/>
          </p:cNvCxnSpPr>
          <p:nvPr/>
        </p:nvCxnSpPr>
        <p:spPr>
          <a:xfrm>
            <a:off x="5004871" y="4416220"/>
            <a:ext cx="1172328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7695A665-114B-4DAE-B011-D893B8C3EE10}"/>
              </a:ext>
            </a:extLst>
          </p:cNvPr>
          <p:cNvCxnSpPr>
            <a:cxnSpLocks/>
          </p:cNvCxnSpPr>
          <p:nvPr/>
        </p:nvCxnSpPr>
        <p:spPr>
          <a:xfrm>
            <a:off x="4248932" y="3953246"/>
            <a:ext cx="169776" cy="729939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3744F757-D103-42BA-ACAC-BF80B16D44DA}"/>
              </a:ext>
            </a:extLst>
          </p:cNvPr>
          <p:cNvCxnSpPr>
            <a:cxnSpLocks/>
          </p:cNvCxnSpPr>
          <p:nvPr/>
        </p:nvCxnSpPr>
        <p:spPr>
          <a:xfrm>
            <a:off x="4418707" y="4683185"/>
            <a:ext cx="1172328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koppling 70">
            <a:extLst>
              <a:ext uri="{FF2B5EF4-FFF2-40B4-BE49-F238E27FC236}">
                <a16:creationId xmlns:a16="http://schemas.microsoft.com/office/drawing/2014/main" id="{124E0B2D-0447-4957-8DC5-C7E026D7603B}"/>
              </a:ext>
            </a:extLst>
          </p:cNvPr>
          <p:cNvCxnSpPr>
            <a:cxnSpLocks/>
          </p:cNvCxnSpPr>
          <p:nvPr/>
        </p:nvCxnSpPr>
        <p:spPr>
          <a:xfrm>
            <a:off x="4885489" y="4684877"/>
            <a:ext cx="119383" cy="2359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>
            <a:extLst>
              <a:ext uri="{FF2B5EF4-FFF2-40B4-BE49-F238E27FC236}">
                <a16:creationId xmlns:a16="http://schemas.microsoft.com/office/drawing/2014/main" id="{1C88E83B-8285-4288-8F7C-03D755F16588}"/>
              </a:ext>
            </a:extLst>
          </p:cNvPr>
          <p:cNvCxnSpPr>
            <a:cxnSpLocks/>
          </p:cNvCxnSpPr>
          <p:nvPr/>
        </p:nvCxnSpPr>
        <p:spPr>
          <a:xfrm>
            <a:off x="5004870" y="4929095"/>
            <a:ext cx="5602745" cy="0"/>
          </a:xfrm>
          <a:prstGeom prst="line">
            <a:avLst/>
          </a:prstGeom>
          <a:ln w="95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A5D29519-BE13-475B-B92F-3457E3DEF2D8}"/>
              </a:ext>
            </a:extLst>
          </p:cNvPr>
          <p:cNvCxnSpPr>
            <a:cxnSpLocks/>
          </p:cNvCxnSpPr>
          <p:nvPr/>
        </p:nvCxnSpPr>
        <p:spPr>
          <a:xfrm flipH="1">
            <a:off x="5807042" y="4205247"/>
            <a:ext cx="96302" cy="208036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889CB2F5-FFA3-47AC-80DB-B7C81E23D55D}"/>
              </a:ext>
            </a:extLst>
          </p:cNvPr>
          <p:cNvCxnSpPr>
            <a:cxnSpLocks/>
          </p:cNvCxnSpPr>
          <p:nvPr/>
        </p:nvCxnSpPr>
        <p:spPr>
          <a:xfrm>
            <a:off x="5903344" y="4205247"/>
            <a:ext cx="3171786" cy="0"/>
          </a:xfrm>
          <a:prstGeom prst="line">
            <a:avLst/>
          </a:prstGeom>
          <a:ln w="9525">
            <a:solidFill>
              <a:srgbClr val="00B05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21260FE3-38DB-4FAE-936C-58DDABDB9843}"/>
              </a:ext>
            </a:extLst>
          </p:cNvPr>
          <p:cNvCxnSpPr>
            <a:cxnSpLocks/>
          </p:cNvCxnSpPr>
          <p:nvPr/>
        </p:nvCxnSpPr>
        <p:spPr>
          <a:xfrm>
            <a:off x="5801603" y="4923494"/>
            <a:ext cx="119383" cy="2359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2DBE881B-CB82-4F06-BAA0-2907DE43F7FA}"/>
              </a:ext>
            </a:extLst>
          </p:cNvPr>
          <p:cNvCxnSpPr>
            <a:cxnSpLocks/>
          </p:cNvCxnSpPr>
          <p:nvPr/>
        </p:nvCxnSpPr>
        <p:spPr>
          <a:xfrm>
            <a:off x="5920985" y="5159472"/>
            <a:ext cx="4686630" cy="0"/>
          </a:xfrm>
          <a:prstGeom prst="line">
            <a:avLst/>
          </a:prstGeom>
          <a:ln w="95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koppling 76">
            <a:extLst>
              <a:ext uri="{FF2B5EF4-FFF2-40B4-BE49-F238E27FC236}">
                <a16:creationId xmlns:a16="http://schemas.microsoft.com/office/drawing/2014/main" id="{AFBC7BBA-7086-442E-A350-C1036032321E}"/>
              </a:ext>
            </a:extLst>
          </p:cNvPr>
          <p:cNvCxnSpPr>
            <a:cxnSpLocks/>
          </p:cNvCxnSpPr>
          <p:nvPr/>
        </p:nvCxnSpPr>
        <p:spPr>
          <a:xfrm flipV="1">
            <a:off x="5920985" y="4673966"/>
            <a:ext cx="119383" cy="2550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640AEC6E-092E-462C-840A-22D7EB95BB8C}"/>
              </a:ext>
            </a:extLst>
          </p:cNvPr>
          <p:cNvCxnSpPr>
            <a:cxnSpLocks/>
          </p:cNvCxnSpPr>
          <p:nvPr/>
        </p:nvCxnSpPr>
        <p:spPr>
          <a:xfrm flipV="1">
            <a:off x="6040366" y="4672185"/>
            <a:ext cx="4567249" cy="1781"/>
          </a:xfrm>
          <a:prstGeom prst="line">
            <a:avLst/>
          </a:prstGeom>
          <a:ln w="95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56FAF2F4-33F2-4F0C-9624-3B260079A747}"/>
              </a:ext>
            </a:extLst>
          </p:cNvPr>
          <p:cNvCxnSpPr>
            <a:cxnSpLocks/>
          </p:cNvCxnSpPr>
          <p:nvPr/>
        </p:nvCxnSpPr>
        <p:spPr>
          <a:xfrm flipV="1">
            <a:off x="7423263" y="4428795"/>
            <a:ext cx="119383" cy="2550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koppling 79">
            <a:extLst>
              <a:ext uri="{FF2B5EF4-FFF2-40B4-BE49-F238E27FC236}">
                <a16:creationId xmlns:a16="http://schemas.microsoft.com/office/drawing/2014/main" id="{CD0CE19D-4A78-41EE-B886-FC36DD987D53}"/>
              </a:ext>
            </a:extLst>
          </p:cNvPr>
          <p:cNvCxnSpPr>
            <a:cxnSpLocks/>
          </p:cNvCxnSpPr>
          <p:nvPr/>
        </p:nvCxnSpPr>
        <p:spPr>
          <a:xfrm>
            <a:off x="7542645" y="4428795"/>
            <a:ext cx="3064970" cy="0"/>
          </a:xfrm>
          <a:prstGeom prst="line">
            <a:avLst/>
          </a:prstGeom>
          <a:ln w="95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koppling 80">
            <a:extLst>
              <a:ext uri="{FF2B5EF4-FFF2-40B4-BE49-F238E27FC236}">
                <a16:creationId xmlns:a16="http://schemas.microsoft.com/office/drawing/2014/main" id="{5D3F94FD-CEB9-4CC3-A482-19BAC63F186D}"/>
              </a:ext>
            </a:extLst>
          </p:cNvPr>
          <p:cNvCxnSpPr>
            <a:cxnSpLocks/>
          </p:cNvCxnSpPr>
          <p:nvPr/>
        </p:nvCxnSpPr>
        <p:spPr>
          <a:xfrm>
            <a:off x="6922395" y="5159476"/>
            <a:ext cx="119383" cy="2359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k koppling 81">
            <a:extLst>
              <a:ext uri="{FF2B5EF4-FFF2-40B4-BE49-F238E27FC236}">
                <a16:creationId xmlns:a16="http://schemas.microsoft.com/office/drawing/2014/main" id="{96524EC5-C44A-4F8C-BDFC-72F8867EA193}"/>
              </a:ext>
            </a:extLst>
          </p:cNvPr>
          <p:cNvCxnSpPr>
            <a:cxnSpLocks/>
          </p:cNvCxnSpPr>
          <p:nvPr/>
        </p:nvCxnSpPr>
        <p:spPr>
          <a:xfrm>
            <a:off x="7041776" y="5395456"/>
            <a:ext cx="3565839" cy="0"/>
          </a:xfrm>
          <a:prstGeom prst="line">
            <a:avLst/>
          </a:prstGeom>
          <a:ln w="95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ktangel 82">
            <a:extLst>
              <a:ext uri="{FF2B5EF4-FFF2-40B4-BE49-F238E27FC236}">
                <a16:creationId xmlns:a16="http://schemas.microsoft.com/office/drawing/2014/main" id="{8410B74E-4055-4A2E-AA9C-8B0F061A0CD6}"/>
              </a:ext>
            </a:extLst>
          </p:cNvPr>
          <p:cNvSpPr/>
          <p:nvPr/>
        </p:nvSpPr>
        <p:spPr>
          <a:xfrm>
            <a:off x="1630489" y="3000339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a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2F8FA977-4722-4AE8-84AD-C3F28F0B916D}"/>
              </a:ext>
            </a:extLst>
          </p:cNvPr>
          <p:cNvSpPr/>
          <p:nvPr/>
        </p:nvSpPr>
        <p:spPr>
          <a:xfrm>
            <a:off x="3043744" y="3232270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b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D9B1E775-9488-46C8-BEF5-A275A330C063}"/>
              </a:ext>
            </a:extLst>
          </p:cNvPr>
          <p:cNvSpPr/>
          <p:nvPr/>
        </p:nvSpPr>
        <p:spPr>
          <a:xfrm>
            <a:off x="3207597" y="2785419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c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C67ABF1C-F5F2-4054-AB1E-D46AF90ADFA9}"/>
              </a:ext>
            </a:extLst>
          </p:cNvPr>
          <p:cNvSpPr/>
          <p:nvPr/>
        </p:nvSpPr>
        <p:spPr>
          <a:xfrm>
            <a:off x="3663470" y="3482125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d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A568F04-6BF2-4BC6-8A9B-26E68B47F75E}"/>
              </a:ext>
            </a:extLst>
          </p:cNvPr>
          <p:cNvSpPr/>
          <p:nvPr/>
        </p:nvSpPr>
        <p:spPr>
          <a:xfrm>
            <a:off x="3950887" y="2552757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d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5219991C-47A6-41FA-9D1D-4F3ABE25C300}"/>
              </a:ext>
            </a:extLst>
          </p:cNvPr>
          <p:cNvSpPr/>
          <p:nvPr/>
        </p:nvSpPr>
        <p:spPr>
          <a:xfrm>
            <a:off x="5433034" y="2816364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E82F89EB-5E61-467B-80DA-2BC1E82D3AA5}"/>
              </a:ext>
            </a:extLst>
          </p:cNvPr>
          <p:cNvSpPr/>
          <p:nvPr/>
        </p:nvSpPr>
        <p:spPr>
          <a:xfrm>
            <a:off x="6251024" y="3049944"/>
            <a:ext cx="429348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f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E3BA1F3F-0A2F-4C91-BFE1-BECB306C3B58}"/>
              </a:ext>
            </a:extLst>
          </p:cNvPr>
          <p:cNvSpPr/>
          <p:nvPr/>
        </p:nvSpPr>
        <p:spPr>
          <a:xfrm>
            <a:off x="3761540" y="3718425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a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FC4658AC-EE5C-4DB1-B930-D52EFDD5DE99}"/>
              </a:ext>
            </a:extLst>
          </p:cNvPr>
          <p:cNvSpPr/>
          <p:nvPr/>
        </p:nvSpPr>
        <p:spPr>
          <a:xfrm>
            <a:off x="4402293" y="4457952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b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8695E5DB-E305-4340-B71F-4EEBF3149458}"/>
              </a:ext>
            </a:extLst>
          </p:cNvPr>
          <p:cNvSpPr/>
          <p:nvPr/>
        </p:nvSpPr>
        <p:spPr>
          <a:xfrm>
            <a:off x="4967706" y="3957003"/>
            <a:ext cx="44275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c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36C12548-2DB6-4053-9401-8A0A9050653E}"/>
              </a:ext>
            </a:extLst>
          </p:cNvPr>
          <p:cNvSpPr/>
          <p:nvPr/>
        </p:nvSpPr>
        <p:spPr>
          <a:xfrm>
            <a:off x="4965439" y="3505930"/>
            <a:ext cx="460382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d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C38F64BD-9344-46FD-B0C6-E496AD135058}"/>
              </a:ext>
            </a:extLst>
          </p:cNvPr>
          <p:cNvSpPr/>
          <p:nvPr/>
        </p:nvSpPr>
        <p:spPr>
          <a:xfrm>
            <a:off x="5178865" y="4199141"/>
            <a:ext cx="460382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e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EDFC9ED-F5F0-4514-80D7-9682B2D4D573}"/>
              </a:ext>
            </a:extLst>
          </p:cNvPr>
          <p:cNvSpPr/>
          <p:nvPr/>
        </p:nvSpPr>
        <p:spPr>
          <a:xfrm>
            <a:off x="6157264" y="3978641"/>
            <a:ext cx="42191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f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4F4F8E83-998F-4FF1-A970-5B753C01DD0D}"/>
              </a:ext>
            </a:extLst>
          </p:cNvPr>
          <p:cNvSpPr/>
          <p:nvPr/>
        </p:nvSpPr>
        <p:spPr>
          <a:xfrm>
            <a:off x="6354190" y="3710121"/>
            <a:ext cx="460382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B. g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2E789D1A-34EF-41DC-BD5D-24A506F5CCFD}"/>
              </a:ext>
            </a:extLst>
          </p:cNvPr>
          <p:cNvSpPr/>
          <p:nvPr/>
        </p:nvSpPr>
        <p:spPr>
          <a:xfrm>
            <a:off x="5204446" y="4705109"/>
            <a:ext cx="457176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C. a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0B414C31-B2FD-4EDF-851F-B7FF170CE3A7}"/>
              </a:ext>
            </a:extLst>
          </p:cNvPr>
          <p:cNvSpPr/>
          <p:nvPr/>
        </p:nvSpPr>
        <p:spPr>
          <a:xfrm>
            <a:off x="6350586" y="4939354"/>
            <a:ext cx="457176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C. b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A6A16D3E-547F-4E43-8E6B-FEF5E612F95F}"/>
              </a:ext>
            </a:extLst>
          </p:cNvPr>
          <p:cNvSpPr/>
          <p:nvPr/>
        </p:nvSpPr>
        <p:spPr>
          <a:xfrm>
            <a:off x="6387767" y="4448410"/>
            <a:ext cx="439544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C. c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0CA2ED35-455A-4E1A-8C9A-BE7B84CC1ED7}"/>
              </a:ext>
            </a:extLst>
          </p:cNvPr>
          <p:cNvSpPr/>
          <p:nvPr/>
        </p:nvSpPr>
        <p:spPr>
          <a:xfrm>
            <a:off x="7662602" y="5175237"/>
            <a:ext cx="457176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C. d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C5D79B06-AC8C-4110-BD55-85970C3F96D3}"/>
              </a:ext>
            </a:extLst>
          </p:cNvPr>
          <p:cNvSpPr/>
          <p:nvPr/>
        </p:nvSpPr>
        <p:spPr>
          <a:xfrm>
            <a:off x="7910010" y="4205919"/>
            <a:ext cx="457176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C. e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BF3E9933-488D-4DAA-950D-6F1BB6B9F81C}"/>
              </a:ext>
            </a:extLst>
          </p:cNvPr>
          <p:cNvSpPr/>
          <p:nvPr/>
        </p:nvSpPr>
        <p:spPr>
          <a:xfrm>
            <a:off x="547578" y="5372028"/>
            <a:ext cx="3403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 dirty="0"/>
              <a:t>A. e</a:t>
            </a:r>
            <a:r>
              <a:rPr lang="sv-SE" sz="1400" dirty="0"/>
              <a:t> och </a:t>
            </a:r>
            <a:r>
              <a:rPr lang="sv-SE" sz="1400" i="1" dirty="0"/>
              <a:t>C. b</a:t>
            </a:r>
            <a:r>
              <a:rPr lang="sv-SE" sz="1400" dirty="0"/>
              <a:t> har gemensam föregångare vid </a:t>
            </a:r>
          </a:p>
        </p:txBody>
      </p:sp>
      <p:sp>
        <p:nvSpPr>
          <p:cNvPr id="104" name="Cirkel: ihålig 103">
            <a:extLst>
              <a:ext uri="{FF2B5EF4-FFF2-40B4-BE49-F238E27FC236}">
                <a16:creationId xmlns:a16="http://schemas.microsoft.com/office/drawing/2014/main" id="{B6926530-DE5B-44F1-B31F-4CA637D17014}"/>
              </a:ext>
            </a:extLst>
          </p:cNvPr>
          <p:cNvSpPr/>
          <p:nvPr/>
        </p:nvSpPr>
        <p:spPr>
          <a:xfrm>
            <a:off x="2421775" y="3052738"/>
            <a:ext cx="379648" cy="379648"/>
          </a:xfrm>
          <a:prstGeom prst="donut">
            <a:avLst>
              <a:gd name="adj" fmla="val 154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5" name="Cirkel: ihålig 104">
            <a:extLst>
              <a:ext uri="{FF2B5EF4-FFF2-40B4-BE49-F238E27FC236}">
                <a16:creationId xmlns:a16="http://schemas.microsoft.com/office/drawing/2014/main" id="{3986ADB4-8045-4CE4-BAB9-703140A13196}"/>
              </a:ext>
            </a:extLst>
          </p:cNvPr>
          <p:cNvSpPr/>
          <p:nvPr/>
        </p:nvSpPr>
        <p:spPr>
          <a:xfrm>
            <a:off x="3870027" y="5395456"/>
            <a:ext cx="250846" cy="250846"/>
          </a:xfrm>
          <a:prstGeom prst="donut">
            <a:avLst>
              <a:gd name="adj" fmla="val 154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47ECBA3F-C004-46B5-9FEB-FD49FD1ADFA3}"/>
              </a:ext>
            </a:extLst>
          </p:cNvPr>
          <p:cNvSpPr/>
          <p:nvPr/>
        </p:nvSpPr>
        <p:spPr>
          <a:xfrm>
            <a:off x="10647063" y="2924723"/>
            <a:ext cx="254390" cy="2543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EE02091B-5346-4DCA-B380-2FA308E676CA}"/>
              </a:ext>
            </a:extLst>
          </p:cNvPr>
          <p:cNvSpPr/>
          <p:nvPr/>
        </p:nvSpPr>
        <p:spPr>
          <a:xfrm>
            <a:off x="10651979" y="5031284"/>
            <a:ext cx="254390" cy="2543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8583A25C-B11A-40AB-A2AA-4F1603C36FDF}"/>
              </a:ext>
            </a:extLst>
          </p:cNvPr>
          <p:cNvSpPr/>
          <p:nvPr/>
        </p:nvSpPr>
        <p:spPr>
          <a:xfrm>
            <a:off x="558662" y="5900709"/>
            <a:ext cx="3403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 dirty="0"/>
              <a:t>C. d</a:t>
            </a:r>
            <a:r>
              <a:rPr lang="sv-SE" sz="1400" dirty="0"/>
              <a:t> och </a:t>
            </a:r>
            <a:r>
              <a:rPr lang="sv-SE" sz="1400" i="1" dirty="0"/>
              <a:t>C. c</a:t>
            </a:r>
            <a:r>
              <a:rPr lang="sv-SE" sz="1400" dirty="0"/>
              <a:t> har gemensam föregångare vid </a:t>
            </a:r>
          </a:p>
        </p:txBody>
      </p:sp>
      <p:sp>
        <p:nvSpPr>
          <p:cNvPr id="110" name="Cirkel: ihålig 109">
            <a:extLst>
              <a:ext uri="{FF2B5EF4-FFF2-40B4-BE49-F238E27FC236}">
                <a16:creationId xmlns:a16="http://schemas.microsoft.com/office/drawing/2014/main" id="{1E3ADCA0-27D4-4B5D-A2E5-FDDF8B56F2C6}"/>
              </a:ext>
            </a:extLst>
          </p:cNvPr>
          <p:cNvSpPr/>
          <p:nvPr/>
        </p:nvSpPr>
        <p:spPr>
          <a:xfrm>
            <a:off x="3881111" y="5924137"/>
            <a:ext cx="250846" cy="250846"/>
          </a:xfrm>
          <a:prstGeom prst="donut">
            <a:avLst>
              <a:gd name="adj" fmla="val 15440"/>
            </a:avLst>
          </a:prstGeom>
          <a:solidFill>
            <a:srgbClr val="006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1" name="Cirkel: ihålig 110">
            <a:extLst>
              <a:ext uri="{FF2B5EF4-FFF2-40B4-BE49-F238E27FC236}">
                <a16:creationId xmlns:a16="http://schemas.microsoft.com/office/drawing/2014/main" id="{C33EE6FB-CAE3-4158-8A1C-652B5C21CE52}"/>
              </a:ext>
            </a:extLst>
          </p:cNvPr>
          <p:cNvSpPr/>
          <p:nvPr/>
        </p:nvSpPr>
        <p:spPr>
          <a:xfrm>
            <a:off x="5615562" y="4739144"/>
            <a:ext cx="379648" cy="379648"/>
          </a:xfrm>
          <a:prstGeom prst="donut">
            <a:avLst>
              <a:gd name="adj" fmla="val 15440"/>
            </a:avLst>
          </a:prstGeom>
          <a:solidFill>
            <a:srgbClr val="006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C16BBED2-024B-4E7F-8138-8D3A43451102}"/>
              </a:ext>
            </a:extLst>
          </p:cNvPr>
          <p:cNvSpPr/>
          <p:nvPr/>
        </p:nvSpPr>
        <p:spPr>
          <a:xfrm>
            <a:off x="10647063" y="4556296"/>
            <a:ext cx="254390" cy="254390"/>
          </a:xfrm>
          <a:prstGeom prst="ellipse">
            <a:avLst/>
          </a:prstGeom>
          <a:solidFill>
            <a:srgbClr val="006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3" name="Ellips 112">
            <a:extLst>
              <a:ext uri="{FF2B5EF4-FFF2-40B4-BE49-F238E27FC236}">
                <a16:creationId xmlns:a16="http://schemas.microsoft.com/office/drawing/2014/main" id="{B4360ADC-70C2-4313-8605-8BA6D1B159CB}"/>
              </a:ext>
            </a:extLst>
          </p:cNvPr>
          <p:cNvSpPr/>
          <p:nvPr/>
        </p:nvSpPr>
        <p:spPr>
          <a:xfrm>
            <a:off x="10647624" y="5273632"/>
            <a:ext cx="254390" cy="254390"/>
          </a:xfrm>
          <a:prstGeom prst="ellipse">
            <a:avLst/>
          </a:prstGeom>
          <a:solidFill>
            <a:srgbClr val="006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A9B8BCBB-7164-4B22-9E92-966BB3325ADF}"/>
              </a:ext>
            </a:extLst>
          </p:cNvPr>
          <p:cNvSpPr/>
          <p:nvPr/>
        </p:nvSpPr>
        <p:spPr>
          <a:xfrm>
            <a:off x="558661" y="6365977"/>
            <a:ext cx="9470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Mer </a:t>
            </a:r>
            <a:r>
              <a:rPr lang="sv-SE" sz="1400" i="1" dirty="0"/>
              <a:t>neutrala</a:t>
            </a:r>
            <a:r>
              <a:rPr lang="sv-SE" sz="1400" dirty="0"/>
              <a:t> genetiska förändringar har ackumulerats mellan </a:t>
            </a:r>
            <a:r>
              <a:rPr lang="sv-SE" sz="1400" i="1" dirty="0" err="1"/>
              <a:t>A.e</a:t>
            </a:r>
            <a:r>
              <a:rPr lang="sv-SE" sz="1400" dirty="0"/>
              <a:t> och </a:t>
            </a:r>
            <a:r>
              <a:rPr lang="sv-SE" sz="1400" i="1" dirty="0"/>
              <a:t>C. b</a:t>
            </a:r>
            <a:r>
              <a:rPr lang="sv-SE" sz="1400" dirty="0"/>
              <a:t> än mellan </a:t>
            </a:r>
            <a:r>
              <a:rPr lang="sv-SE" sz="1400" i="1" dirty="0"/>
              <a:t>C. d</a:t>
            </a:r>
            <a:r>
              <a:rPr lang="sv-SE" sz="1400" dirty="0"/>
              <a:t> och </a:t>
            </a:r>
            <a:r>
              <a:rPr lang="sv-SE" sz="1400" i="1" dirty="0"/>
              <a:t>C. c.</a:t>
            </a:r>
          </a:p>
        </p:txBody>
      </p:sp>
    </p:spTree>
    <p:extLst>
      <p:ext uri="{BB962C8B-B14F-4D97-AF65-F5344CB8AC3E}">
        <p14:creationId xmlns:p14="http://schemas.microsoft.com/office/powerpoint/2010/main" val="8675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ktangel 185">
            <a:extLst>
              <a:ext uri="{FF2B5EF4-FFF2-40B4-BE49-F238E27FC236}">
                <a16:creationId xmlns:a16="http://schemas.microsoft.com/office/drawing/2014/main" id="{F1C63463-A1EF-4414-973C-C7C1DB9F7594}"/>
              </a:ext>
            </a:extLst>
          </p:cNvPr>
          <p:cNvSpPr/>
          <p:nvPr/>
        </p:nvSpPr>
        <p:spPr>
          <a:xfrm>
            <a:off x="71479" y="6075116"/>
            <a:ext cx="9003651" cy="726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B718A7-F770-466C-AA38-E222EA39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14" y="99443"/>
            <a:ext cx="2591563" cy="2043772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36458C52-F505-40E5-ACEC-F70CBFA2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518" y="-184591"/>
            <a:ext cx="5314536" cy="1325563"/>
          </a:xfrm>
        </p:spPr>
        <p:txBody>
          <a:bodyPr>
            <a:normAutofit/>
          </a:bodyPr>
          <a:lstStyle/>
          <a:p>
            <a:r>
              <a:rPr lang="sv-SE" dirty="0"/>
              <a:t>Komparativ </a:t>
            </a:r>
            <a:r>
              <a:rPr lang="sv-SE" dirty="0" err="1"/>
              <a:t>genomik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C4669A9-2A98-4C4C-AE1E-60D30D09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552" y="923330"/>
            <a:ext cx="8398867" cy="10676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1800" dirty="0"/>
              <a:t>Många typer av genetiska analyser kan kasta ljus på fylogeni. Till exempel kan man jämföra selekterade gener som förblir relativt stabila för att dra slutsatser om släktskap.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94EB13C9-16D1-4B2F-BAF4-F5DC7B1172C9}"/>
              </a:ext>
            </a:extLst>
          </p:cNvPr>
          <p:cNvGrpSpPr/>
          <p:nvPr/>
        </p:nvGrpSpPr>
        <p:grpSpPr>
          <a:xfrm>
            <a:off x="1362339" y="1571687"/>
            <a:ext cx="10288893" cy="2885231"/>
            <a:chOff x="1140325" y="1961542"/>
            <a:chExt cx="10288893" cy="2885231"/>
          </a:xfrm>
        </p:grpSpPr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F9202CCD-F7FE-437A-890E-75299FB90024}"/>
                </a:ext>
              </a:extLst>
            </p:cNvPr>
            <p:cNvCxnSpPr>
              <a:cxnSpLocks/>
            </p:cNvCxnSpPr>
            <p:nvPr/>
          </p:nvCxnSpPr>
          <p:spPr>
            <a:xfrm>
              <a:off x="1140325" y="2645104"/>
              <a:ext cx="3073572" cy="0"/>
            </a:xfrm>
            <a:prstGeom prst="line">
              <a:avLst/>
            </a:prstGeom>
            <a:ln w="9525"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DAF1A9E4-BE79-41BF-B376-91DA48E4700A}"/>
                </a:ext>
              </a:extLst>
            </p:cNvPr>
            <p:cNvCxnSpPr>
              <a:cxnSpLocks/>
            </p:cNvCxnSpPr>
            <p:nvPr/>
          </p:nvCxnSpPr>
          <p:spPr>
            <a:xfrm>
              <a:off x="2683414" y="2645104"/>
              <a:ext cx="119383" cy="23598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koppling 47">
              <a:extLst>
                <a:ext uri="{FF2B5EF4-FFF2-40B4-BE49-F238E27FC236}">
                  <a16:creationId xmlns:a16="http://schemas.microsoft.com/office/drawing/2014/main" id="{F05015D1-DA7E-4FEE-B963-2F80CA7DD20E}"/>
                </a:ext>
              </a:extLst>
            </p:cNvPr>
            <p:cNvCxnSpPr>
              <a:cxnSpLocks/>
            </p:cNvCxnSpPr>
            <p:nvPr/>
          </p:nvCxnSpPr>
          <p:spPr>
            <a:xfrm>
              <a:off x="2802797" y="2881084"/>
              <a:ext cx="881043" cy="0"/>
            </a:xfrm>
            <a:prstGeom prst="line">
              <a:avLst/>
            </a:prstGeom>
            <a:ln w="9525"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koppling 48">
              <a:extLst>
                <a:ext uri="{FF2B5EF4-FFF2-40B4-BE49-F238E27FC236}">
                  <a16:creationId xmlns:a16="http://schemas.microsoft.com/office/drawing/2014/main" id="{171106D6-5170-40C3-A530-EDFAD02B7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6440" y="2437069"/>
              <a:ext cx="96302" cy="20803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D78C720B-8F21-4C2A-8AB3-F4392EA54BB0}"/>
                </a:ext>
              </a:extLst>
            </p:cNvPr>
            <p:cNvCxnSpPr>
              <a:cxnSpLocks/>
            </p:cNvCxnSpPr>
            <p:nvPr/>
          </p:nvCxnSpPr>
          <p:spPr>
            <a:xfrm>
              <a:off x="3122742" y="2437069"/>
              <a:ext cx="1279780" cy="0"/>
            </a:xfrm>
            <a:prstGeom prst="line">
              <a:avLst/>
            </a:prstGeom>
            <a:ln w="9525"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7BAD7F9C-FDC2-4BFA-8B65-3CA92E4E266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812" y="2881084"/>
              <a:ext cx="119383" cy="23598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koppling 51">
              <a:extLst>
                <a:ext uri="{FF2B5EF4-FFF2-40B4-BE49-F238E27FC236}">
                  <a16:creationId xmlns:a16="http://schemas.microsoft.com/office/drawing/2014/main" id="{84FAC73C-2DEA-4842-A26A-1C9EBB73BFDE}"/>
                </a:ext>
              </a:extLst>
            </p:cNvPr>
            <p:cNvCxnSpPr>
              <a:cxnSpLocks/>
            </p:cNvCxnSpPr>
            <p:nvPr/>
          </p:nvCxnSpPr>
          <p:spPr>
            <a:xfrm>
              <a:off x="3230194" y="3117065"/>
              <a:ext cx="1172328" cy="0"/>
            </a:xfrm>
            <a:prstGeom prst="line">
              <a:avLst/>
            </a:prstGeom>
            <a:ln w="9525"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koppling 52">
              <a:extLst>
                <a:ext uri="{FF2B5EF4-FFF2-40B4-BE49-F238E27FC236}">
                  <a16:creationId xmlns:a16="http://schemas.microsoft.com/office/drawing/2014/main" id="{E433C291-8615-415F-B2E5-9810C611A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5798" y="2222053"/>
              <a:ext cx="96302" cy="20803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66442E01-A199-497D-A63D-5F0810AF5228}"/>
                </a:ext>
              </a:extLst>
            </p:cNvPr>
            <p:cNvCxnSpPr>
              <a:cxnSpLocks/>
            </p:cNvCxnSpPr>
            <p:nvPr/>
          </p:nvCxnSpPr>
          <p:spPr>
            <a:xfrm>
              <a:off x="3922099" y="2222053"/>
              <a:ext cx="6765880" cy="0"/>
            </a:xfrm>
            <a:prstGeom prst="line">
              <a:avLst/>
            </a:prstGeom>
            <a:ln w="95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686B2947-7165-4983-A64D-4A8F3098F2FB}"/>
                </a:ext>
              </a:extLst>
            </p:cNvPr>
            <p:cNvCxnSpPr>
              <a:cxnSpLocks/>
            </p:cNvCxnSpPr>
            <p:nvPr/>
          </p:nvCxnSpPr>
          <p:spPr>
            <a:xfrm>
              <a:off x="4709639" y="2222053"/>
              <a:ext cx="119383" cy="23598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koppling 55">
              <a:extLst>
                <a:ext uri="{FF2B5EF4-FFF2-40B4-BE49-F238E27FC236}">
                  <a16:creationId xmlns:a16="http://schemas.microsoft.com/office/drawing/2014/main" id="{89D78903-AD47-4A16-9562-E538A4EE7DE4}"/>
                </a:ext>
              </a:extLst>
            </p:cNvPr>
            <p:cNvCxnSpPr>
              <a:cxnSpLocks/>
            </p:cNvCxnSpPr>
            <p:nvPr/>
          </p:nvCxnSpPr>
          <p:spPr>
            <a:xfrm>
              <a:off x="4829021" y="2458033"/>
              <a:ext cx="5858958" cy="0"/>
            </a:xfrm>
            <a:prstGeom prst="line">
              <a:avLst/>
            </a:prstGeom>
            <a:ln w="95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koppling 56">
              <a:extLst>
                <a:ext uri="{FF2B5EF4-FFF2-40B4-BE49-F238E27FC236}">
                  <a16:creationId xmlns:a16="http://schemas.microsoft.com/office/drawing/2014/main" id="{779142C3-49AA-4EE9-BBF2-F58F9A9F37D7}"/>
                </a:ext>
              </a:extLst>
            </p:cNvPr>
            <p:cNvCxnSpPr>
              <a:cxnSpLocks/>
            </p:cNvCxnSpPr>
            <p:nvPr/>
          </p:nvCxnSpPr>
          <p:spPr>
            <a:xfrm>
              <a:off x="5202169" y="2458033"/>
              <a:ext cx="119383" cy="23598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6DFA9A15-6CC8-4F22-AB21-AD3E02986F1F}"/>
                </a:ext>
              </a:extLst>
            </p:cNvPr>
            <p:cNvCxnSpPr>
              <a:cxnSpLocks/>
            </p:cNvCxnSpPr>
            <p:nvPr/>
          </p:nvCxnSpPr>
          <p:spPr>
            <a:xfrm>
              <a:off x="5321550" y="2694013"/>
              <a:ext cx="3304820" cy="0"/>
            </a:xfrm>
            <a:prstGeom prst="line">
              <a:avLst/>
            </a:prstGeom>
            <a:ln w="9525"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821C4500-F84E-4768-A2CD-B20648771AC7}"/>
                </a:ext>
              </a:extLst>
            </p:cNvPr>
            <p:cNvCxnSpPr>
              <a:cxnSpLocks/>
            </p:cNvCxnSpPr>
            <p:nvPr/>
          </p:nvCxnSpPr>
          <p:spPr>
            <a:xfrm>
              <a:off x="3674144" y="3117065"/>
              <a:ext cx="119383" cy="23598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5BEBC459-8ACF-43D5-A960-96023E37D84F}"/>
                </a:ext>
              </a:extLst>
            </p:cNvPr>
            <p:cNvCxnSpPr>
              <a:cxnSpLocks/>
            </p:cNvCxnSpPr>
            <p:nvPr/>
          </p:nvCxnSpPr>
          <p:spPr>
            <a:xfrm>
              <a:off x="3793526" y="3353045"/>
              <a:ext cx="1172328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koppling 60">
              <a:extLst>
                <a:ext uri="{FF2B5EF4-FFF2-40B4-BE49-F238E27FC236}">
                  <a16:creationId xmlns:a16="http://schemas.microsoft.com/office/drawing/2014/main" id="{D66FBBF9-CD10-45C3-8DBA-2671E98D0E36}"/>
                </a:ext>
              </a:extLst>
            </p:cNvPr>
            <p:cNvCxnSpPr>
              <a:cxnSpLocks/>
            </p:cNvCxnSpPr>
            <p:nvPr/>
          </p:nvCxnSpPr>
          <p:spPr>
            <a:xfrm>
              <a:off x="4427596" y="3353045"/>
              <a:ext cx="119383" cy="23598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70B9C291-D86F-4B4C-A3DD-3B41E306364E}"/>
                </a:ext>
              </a:extLst>
            </p:cNvPr>
            <p:cNvCxnSpPr>
              <a:cxnSpLocks/>
            </p:cNvCxnSpPr>
            <p:nvPr/>
          </p:nvCxnSpPr>
          <p:spPr>
            <a:xfrm>
              <a:off x="4546977" y="3589025"/>
              <a:ext cx="1172328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34648B35-38E3-4724-8050-12457DD06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3439" y="3136024"/>
              <a:ext cx="96302" cy="208036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koppling 63">
              <a:extLst>
                <a:ext uri="{FF2B5EF4-FFF2-40B4-BE49-F238E27FC236}">
                  <a16:creationId xmlns:a16="http://schemas.microsoft.com/office/drawing/2014/main" id="{9A93FB15-CC42-4CA4-AFF0-BCA15F73DFFA}"/>
                </a:ext>
              </a:extLst>
            </p:cNvPr>
            <p:cNvCxnSpPr>
              <a:cxnSpLocks/>
            </p:cNvCxnSpPr>
            <p:nvPr/>
          </p:nvCxnSpPr>
          <p:spPr>
            <a:xfrm>
              <a:off x="4819741" y="3136024"/>
              <a:ext cx="2938759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koppling 64">
              <a:extLst>
                <a:ext uri="{FF2B5EF4-FFF2-40B4-BE49-F238E27FC236}">
                  <a16:creationId xmlns:a16="http://schemas.microsoft.com/office/drawing/2014/main" id="{147CCA31-D49A-4195-97D0-3FE1A09FA4E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49" y="3136024"/>
              <a:ext cx="119383" cy="23598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011F593A-B663-424F-9D3A-B99ECBC7E46C}"/>
                </a:ext>
              </a:extLst>
            </p:cNvPr>
            <p:cNvCxnSpPr>
              <a:cxnSpLocks/>
            </p:cNvCxnSpPr>
            <p:nvPr/>
          </p:nvCxnSpPr>
          <p:spPr>
            <a:xfrm>
              <a:off x="6120730" y="3372004"/>
              <a:ext cx="2013519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koppling 66">
              <a:extLst>
                <a:ext uri="{FF2B5EF4-FFF2-40B4-BE49-F238E27FC236}">
                  <a16:creationId xmlns:a16="http://schemas.microsoft.com/office/drawing/2014/main" id="{F02ED7B3-C397-4B79-8127-FBD40C6BD28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54" y="3589025"/>
              <a:ext cx="119383" cy="23598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koppling 67">
              <a:extLst>
                <a:ext uri="{FF2B5EF4-FFF2-40B4-BE49-F238E27FC236}">
                  <a16:creationId xmlns:a16="http://schemas.microsoft.com/office/drawing/2014/main" id="{493BE9AE-1CF0-4F05-8DBD-0CFE8971805B}"/>
                </a:ext>
              </a:extLst>
            </p:cNvPr>
            <p:cNvCxnSpPr>
              <a:cxnSpLocks/>
            </p:cNvCxnSpPr>
            <p:nvPr/>
          </p:nvCxnSpPr>
          <p:spPr>
            <a:xfrm>
              <a:off x="5085235" y="3825005"/>
              <a:ext cx="1172328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koppling 68">
              <a:extLst>
                <a:ext uri="{FF2B5EF4-FFF2-40B4-BE49-F238E27FC236}">
                  <a16:creationId xmlns:a16="http://schemas.microsoft.com/office/drawing/2014/main" id="{7695A665-114B-4DAE-B011-D893B8C3EE10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96" y="3362031"/>
              <a:ext cx="169776" cy="729939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koppling 69">
              <a:extLst>
                <a:ext uri="{FF2B5EF4-FFF2-40B4-BE49-F238E27FC236}">
                  <a16:creationId xmlns:a16="http://schemas.microsoft.com/office/drawing/2014/main" id="{3744F757-D103-42BA-ACAC-BF80B16D44DA}"/>
                </a:ext>
              </a:extLst>
            </p:cNvPr>
            <p:cNvCxnSpPr>
              <a:cxnSpLocks/>
            </p:cNvCxnSpPr>
            <p:nvPr/>
          </p:nvCxnSpPr>
          <p:spPr>
            <a:xfrm>
              <a:off x="4499071" y="4091970"/>
              <a:ext cx="1172328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koppling 70">
              <a:extLst>
                <a:ext uri="{FF2B5EF4-FFF2-40B4-BE49-F238E27FC236}">
                  <a16:creationId xmlns:a16="http://schemas.microsoft.com/office/drawing/2014/main" id="{124E0B2D-0447-4957-8DC5-C7E026D7603B}"/>
                </a:ext>
              </a:extLst>
            </p:cNvPr>
            <p:cNvCxnSpPr>
              <a:cxnSpLocks/>
            </p:cNvCxnSpPr>
            <p:nvPr/>
          </p:nvCxnSpPr>
          <p:spPr>
            <a:xfrm>
              <a:off x="4965853" y="4093662"/>
              <a:ext cx="119383" cy="2359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koppling 71">
              <a:extLst>
                <a:ext uri="{FF2B5EF4-FFF2-40B4-BE49-F238E27FC236}">
                  <a16:creationId xmlns:a16="http://schemas.microsoft.com/office/drawing/2014/main" id="{1C88E83B-8285-4288-8F7C-03D755F16588}"/>
                </a:ext>
              </a:extLst>
            </p:cNvPr>
            <p:cNvCxnSpPr>
              <a:cxnSpLocks/>
            </p:cNvCxnSpPr>
            <p:nvPr/>
          </p:nvCxnSpPr>
          <p:spPr>
            <a:xfrm>
              <a:off x="5085234" y="4337880"/>
              <a:ext cx="5602745" cy="0"/>
            </a:xfrm>
            <a:prstGeom prst="line">
              <a:avLst/>
            </a:prstGeom>
            <a:ln w="95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koppling 72">
              <a:extLst>
                <a:ext uri="{FF2B5EF4-FFF2-40B4-BE49-F238E27FC236}">
                  <a16:creationId xmlns:a16="http://schemas.microsoft.com/office/drawing/2014/main" id="{A5D29519-BE13-475B-B92F-3457E3DEF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7406" y="3614032"/>
              <a:ext cx="96302" cy="208036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koppling 73">
              <a:extLst>
                <a:ext uri="{FF2B5EF4-FFF2-40B4-BE49-F238E27FC236}">
                  <a16:creationId xmlns:a16="http://schemas.microsoft.com/office/drawing/2014/main" id="{889CB2F5-FFA3-47AC-80DB-B7C81E23D55D}"/>
                </a:ext>
              </a:extLst>
            </p:cNvPr>
            <p:cNvCxnSpPr>
              <a:cxnSpLocks/>
            </p:cNvCxnSpPr>
            <p:nvPr/>
          </p:nvCxnSpPr>
          <p:spPr>
            <a:xfrm>
              <a:off x="5983708" y="3614032"/>
              <a:ext cx="3171786" cy="0"/>
            </a:xfrm>
            <a:prstGeom prst="line">
              <a:avLst/>
            </a:prstGeom>
            <a:ln w="9525">
              <a:solidFill>
                <a:srgbClr val="00B05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koppling 74">
              <a:extLst>
                <a:ext uri="{FF2B5EF4-FFF2-40B4-BE49-F238E27FC236}">
                  <a16:creationId xmlns:a16="http://schemas.microsoft.com/office/drawing/2014/main" id="{21260FE3-38DB-4FAE-936C-58DDABDB9843}"/>
                </a:ext>
              </a:extLst>
            </p:cNvPr>
            <p:cNvCxnSpPr>
              <a:cxnSpLocks/>
            </p:cNvCxnSpPr>
            <p:nvPr/>
          </p:nvCxnSpPr>
          <p:spPr>
            <a:xfrm>
              <a:off x="5881967" y="4332279"/>
              <a:ext cx="119383" cy="2359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koppling 75">
              <a:extLst>
                <a:ext uri="{FF2B5EF4-FFF2-40B4-BE49-F238E27FC236}">
                  <a16:creationId xmlns:a16="http://schemas.microsoft.com/office/drawing/2014/main" id="{2DBE881B-CB82-4F06-BAA0-2907DE43F7FA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49" y="4568257"/>
              <a:ext cx="4686630" cy="0"/>
            </a:xfrm>
            <a:prstGeom prst="line">
              <a:avLst/>
            </a:prstGeom>
            <a:ln w="95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koppling 76">
              <a:extLst>
                <a:ext uri="{FF2B5EF4-FFF2-40B4-BE49-F238E27FC236}">
                  <a16:creationId xmlns:a16="http://schemas.microsoft.com/office/drawing/2014/main" id="{AFBC7BBA-7086-442E-A350-C10360323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1349" y="4082751"/>
              <a:ext cx="119383" cy="25500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k koppling 77">
              <a:extLst>
                <a:ext uri="{FF2B5EF4-FFF2-40B4-BE49-F238E27FC236}">
                  <a16:creationId xmlns:a16="http://schemas.microsoft.com/office/drawing/2014/main" id="{640AEC6E-092E-462C-840A-22D7EB95B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730" y="4080970"/>
              <a:ext cx="4567249" cy="1781"/>
            </a:xfrm>
            <a:prstGeom prst="line">
              <a:avLst/>
            </a:prstGeom>
            <a:ln w="95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koppling 78">
              <a:extLst>
                <a:ext uri="{FF2B5EF4-FFF2-40B4-BE49-F238E27FC236}">
                  <a16:creationId xmlns:a16="http://schemas.microsoft.com/office/drawing/2014/main" id="{56FAF2F4-33F2-4F0C-9624-3B260079A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3627" y="3837580"/>
              <a:ext cx="119383" cy="25500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koppling 79">
              <a:extLst>
                <a:ext uri="{FF2B5EF4-FFF2-40B4-BE49-F238E27FC236}">
                  <a16:creationId xmlns:a16="http://schemas.microsoft.com/office/drawing/2014/main" id="{CD0CE19D-4A78-41EE-B886-FC36DD987D5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009" y="3837580"/>
              <a:ext cx="3064970" cy="0"/>
            </a:xfrm>
            <a:prstGeom prst="line">
              <a:avLst/>
            </a:prstGeom>
            <a:ln w="95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koppling 80">
              <a:extLst>
                <a:ext uri="{FF2B5EF4-FFF2-40B4-BE49-F238E27FC236}">
                  <a16:creationId xmlns:a16="http://schemas.microsoft.com/office/drawing/2014/main" id="{5D3F94FD-CEB9-4CC3-A482-19BAC63F186D}"/>
                </a:ext>
              </a:extLst>
            </p:cNvPr>
            <p:cNvCxnSpPr>
              <a:cxnSpLocks/>
            </p:cNvCxnSpPr>
            <p:nvPr/>
          </p:nvCxnSpPr>
          <p:spPr>
            <a:xfrm>
              <a:off x="7002759" y="4568261"/>
              <a:ext cx="119383" cy="2359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koppling 81">
              <a:extLst>
                <a:ext uri="{FF2B5EF4-FFF2-40B4-BE49-F238E27FC236}">
                  <a16:creationId xmlns:a16="http://schemas.microsoft.com/office/drawing/2014/main" id="{96524EC5-C44A-4F8C-BDFC-72F8867EA193}"/>
                </a:ext>
              </a:extLst>
            </p:cNvPr>
            <p:cNvCxnSpPr>
              <a:cxnSpLocks/>
            </p:cNvCxnSpPr>
            <p:nvPr/>
          </p:nvCxnSpPr>
          <p:spPr>
            <a:xfrm>
              <a:off x="7122140" y="4804241"/>
              <a:ext cx="3565839" cy="0"/>
            </a:xfrm>
            <a:prstGeom prst="line">
              <a:avLst/>
            </a:prstGeom>
            <a:ln w="95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8410B74E-4055-4A2E-AA9C-8B0F061A0CD6}"/>
                </a:ext>
              </a:extLst>
            </p:cNvPr>
            <p:cNvSpPr/>
            <p:nvPr/>
          </p:nvSpPr>
          <p:spPr>
            <a:xfrm>
              <a:off x="1710853" y="2409124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a</a:t>
              </a:r>
            </a:p>
          </p:txBody>
        </p:sp>
        <p:sp>
          <p:nvSpPr>
            <p:cNvPr id="84" name="Rektangel 83">
              <a:extLst>
                <a:ext uri="{FF2B5EF4-FFF2-40B4-BE49-F238E27FC236}">
                  <a16:creationId xmlns:a16="http://schemas.microsoft.com/office/drawing/2014/main" id="{2F8FA977-4722-4AE8-84AD-C3F28F0B916D}"/>
                </a:ext>
              </a:extLst>
            </p:cNvPr>
            <p:cNvSpPr/>
            <p:nvPr/>
          </p:nvSpPr>
          <p:spPr>
            <a:xfrm>
              <a:off x="3124108" y="2641055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b</a:t>
              </a: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D9B1E775-9488-46C8-BEF5-A275A330C063}"/>
                </a:ext>
              </a:extLst>
            </p:cNvPr>
            <p:cNvSpPr/>
            <p:nvPr/>
          </p:nvSpPr>
          <p:spPr>
            <a:xfrm>
              <a:off x="3287961" y="2194204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c</a:t>
              </a: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C67ABF1C-F5F2-4054-AB1E-D46AF90ADFA9}"/>
                </a:ext>
              </a:extLst>
            </p:cNvPr>
            <p:cNvSpPr/>
            <p:nvPr/>
          </p:nvSpPr>
          <p:spPr>
            <a:xfrm>
              <a:off x="3743834" y="2890910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d</a:t>
              </a: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A568F04-6BF2-4BC6-8A9B-26E68B47F75E}"/>
                </a:ext>
              </a:extLst>
            </p:cNvPr>
            <p:cNvSpPr/>
            <p:nvPr/>
          </p:nvSpPr>
          <p:spPr>
            <a:xfrm>
              <a:off x="4031251" y="1961542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d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5219991C-47A6-41FA-9D1D-4F3ABE25C300}"/>
                </a:ext>
              </a:extLst>
            </p:cNvPr>
            <p:cNvSpPr/>
            <p:nvPr/>
          </p:nvSpPr>
          <p:spPr>
            <a:xfrm>
              <a:off x="5513398" y="2225149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e</a:t>
              </a: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E82F89EB-5E61-467B-80DA-2BC1E82D3AA5}"/>
                </a:ext>
              </a:extLst>
            </p:cNvPr>
            <p:cNvSpPr/>
            <p:nvPr/>
          </p:nvSpPr>
          <p:spPr>
            <a:xfrm>
              <a:off x="6331388" y="2458729"/>
              <a:ext cx="429348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f</a:t>
              </a: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E3BA1F3F-0A2F-4C91-BFE1-BECB306C3B58}"/>
                </a:ext>
              </a:extLst>
            </p:cNvPr>
            <p:cNvSpPr/>
            <p:nvPr/>
          </p:nvSpPr>
          <p:spPr>
            <a:xfrm>
              <a:off x="3841904" y="3127210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a</a:t>
              </a:r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FC4658AC-EE5C-4DB1-B930-D52EFDD5DE99}"/>
                </a:ext>
              </a:extLst>
            </p:cNvPr>
            <p:cNvSpPr/>
            <p:nvPr/>
          </p:nvSpPr>
          <p:spPr>
            <a:xfrm>
              <a:off x="4461049" y="3865961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b</a:t>
              </a:r>
            </a:p>
          </p:txBody>
        </p:sp>
        <p:sp>
          <p:nvSpPr>
            <p:cNvPr id="92" name="Rektangel 91">
              <a:extLst>
                <a:ext uri="{FF2B5EF4-FFF2-40B4-BE49-F238E27FC236}">
                  <a16:creationId xmlns:a16="http://schemas.microsoft.com/office/drawing/2014/main" id="{8695E5DB-E305-4340-B71F-4EEBF3149458}"/>
                </a:ext>
              </a:extLst>
            </p:cNvPr>
            <p:cNvSpPr/>
            <p:nvPr/>
          </p:nvSpPr>
          <p:spPr>
            <a:xfrm>
              <a:off x="5048070" y="3365788"/>
              <a:ext cx="44275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c</a:t>
              </a: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36C12548-2DB6-4053-9401-8A0A9050653E}"/>
                </a:ext>
              </a:extLst>
            </p:cNvPr>
            <p:cNvSpPr/>
            <p:nvPr/>
          </p:nvSpPr>
          <p:spPr>
            <a:xfrm>
              <a:off x="5045803" y="2914715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d</a:t>
              </a: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C38F64BD-9344-46FD-B0C6-E496AD135058}"/>
                </a:ext>
              </a:extLst>
            </p:cNvPr>
            <p:cNvSpPr/>
            <p:nvPr/>
          </p:nvSpPr>
          <p:spPr>
            <a:xfrm>
              <a:off x="5259229" y="3607926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e</a:t>
              </a:r>
            </a:p>
          </p:txBody>
        </p: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6EDFC9ED-F5F0-4514-80D7-9682B2D4D573}"/>
                </a:ext>
              </a:extLst>
            </p:cNvPr>
            <p:cNvSpPr/>
            <p:nvPr/>
          </p:nvSpPr>
          <p:spPr>
            <a:xfrm>
              <a:off x="6237628" y="3387426"/>
              <a:ext cx="42191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f</a:t>
              </a: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4F4F8E83-998F-4FF1-A970-5B753C01DD0D}"/>
                </a:ext>
              </a:extLst>
            </p:cNvPr>
            <p:cNvSpPr/>
            <p:nvPr/>
          </p:nvSpPr>
          <p:spPr>
            <a:xfrm>
              <a:off x="6434554" y="3118906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g</a:t>
              </a: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2E789D1A-34EF-41DC-BD5D-24A506F5CCFD}"/>
                </a:ext>
              </a:extLst>
            </p:cNvPr>
            <p:cNvSpPr/>
            <p:nvPr/>
          </p:nvSpPr>
          <p:spPr>
            <a:xfrm>
              <a:off x="5284810" y="4113894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a</a:t>
              </a:r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0B414C31-B2FD-4EDF-851F-B7FF170CE3A7}"/>
                </a:ext>
              </a:extLst>
            </p:cNvPr>
            <p:cNvSpPr/>
            <p:nvPr/>
          </p:nvSpPr>
          <p:spPr>
            <a:xfrm>
              <a:off x="6430950" y="4348139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b</a:t>
              </a: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A6A16D3E-547F-4E43-8E6B-FEF5E612F95F}"/>
                </a:ext>
              </a:extLst>
            </p:cNvPr>
            <p:cNvSpPr/>
            <p:nvPr/>
          </p:nvSpPr>
          <p:spPr>
            <a:xfrm>
              <a:off x="6468131" y="3857195"/>
              <a:ext cx="439544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c</a:t>
              </a: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0CA2ED35-455A-4E1A-8C9A-BE7B84CC1ED7}"/>
                </a:ext>
              </a:extLst>
            </p:cNvPr>
            <p:cNvSpPr/>
            <p:nvPr/>
          </p:nvSpPr>
          <p:spPr>
            <a:xfrm>
              <a:off x="7742966" y="4584022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d</a:t>
              </a:r>
            </a:p>
          </p:txBody>
        </p: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C5D79B06-AC8C-4110-BD55-85970C3F96D3}"/>
                </a:ext>
              </a:extLst>
            </p:cNvPr>
            <p:cNvSpPr/>
            <p:nvPr/>
          </p:nvSpPr>
          <p:spPr>
            <a:xfrm>
              <a:off x="7990374" y="3614704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e</a:t>
              </a:r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8569497D-50F8-4059-9A96-BA61D51973CE}"/>
                </a:ext>
              </a:extLst>
            </p:cNvPr>
            <p:cNvGrpSpPr/>
            <p:nvPr/>
          </p:nvGrpSpPr>
          <p:grpSpPr>
            <a:xfrm>
              <a:off x="10752425" y="2197803"/>
              <a:ext cx="555484" cy="66320"/>
              <a:chOff x="1059961" y="5486447"/>
              <a:chExt cx="1310221" cy="156429"/>
            </a:xfrm>
          </p:grpSpPr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421DC5D7-0AC7-4904-8212-D273902AE810}"/>
                  </a:ext>
                </a:extLst>
              </p:cNvPr>
              <p:cNvSpPr/>
              <p:nvPr/>
            </p:nvSpPr>
            <p:spPr>
              <a:xfrm>
                <a:off x="1059961" y="5486447"/>
                <a:ext cx="488620" cy="15558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7804EEF-79BC-44B5-A805-32DB56838AE6}"/>
                  </a:ext>
                </a:extLst>
              </p:cNvPr>
              <p:cNvSpPr/>
              <p:nvPr/>
            </p:nvSpPr>
            <p:spPr>
              <a:xfrm>
                <a:off x="1544972" y="5486447"/>
                <a:ext cx="301549" cy="1555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1AFD95A-6CC0-4421-8F4A-F0A9EB740F7A}"/>
                  </a:ext>
                </a:extLst>
              </p:cNvPr>
              <p:cNvSpPr/>
              <p:nvPr/>
            </p:nvSpPr>
            <p:spPr>
              <a:xfrm>
                <a:off x="1846521" y="5486447"/>
                <a:ext cx="218233" cy="15554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351E4BFE-5BD8-4BE4-894D-3CDAC72B9AB6}"/>
                  </a:ext>
                </a:extLst>
              </p:cNvPr>
              <p:cNvSpPr/>
              <p:nvPr/>
            </p:nvSpPr>
            <p:spPr>
              <a:xfrm>
                <a:off x="2064754" y="5487350"/>
                <a:ext cx="305428" cy="15552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070F5237-38D9-46EE-B7C1-9052A27F72D4}"/>
                </a:ext>
              </a:extLst>
            </p:cNvPr>
            <p:cNvGrpSpPr/>
            <p:nvPr/>
          </p:nvGrpSpPr>
          <p:grpSpPr>
            <a:xfrm>
              <a:off x="10781211" y="4552213"/>
              <a:ext cx="648007" cy="65960"/>
              <a:chOff x="2929855" y="5518397"/>
              <a:chExt cx="648007" cy="65960"/>
            </a:xfrm>
          </p:grpSpPr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C8F11C0F-7DE2-43BF-B919-36088456892F}"/>
                  </a:ext>
                </a:extLst>
              </p:cNvPr>
              <p:cNvSpPr/>
              <p:nvPr/>
            </p:nvSpPr>
            <p:spPr>
              <a:xfrm>
                <a:off x="2929855" y="5518397"/>
                <a:ext cx="207156" cy="659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A407C465-E3E9-43D2-BD7C-A7DEF3621724}"/>
                  </a:ext>
                </a:extLst>
              </p:cNvPr>
              <p:cNvSpPr/>
              <p:nvPr/>
            </p:nvSpPr>
            <p:spPr>
              <a:xfrm>
                <a:off x="3135481" y="5518397"/>
                <a:ext cx="127845" cy="65944"/>
              </a:xfrm>
              <a:prstGeom prst="rect">
                <a:avLst/>
              </a:prstGeom>
              <a:pattFill prst="lgCheck">
                <a:fgClr>
                  <a:srgbClr val="FF0000"/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17C38DA7-EDCB-4159-818D-BBED1C0E0AAD}"/>
                  </a:ext>
                </a:extLst>
              </p:cNvPr>
              <p:cNvSpPr/>
              <p:nvPr/>
            </p:nvSpPr>
            <p:spPr>
              <a:xfrm>
                <a:off x="3263327" y="5518397"/>
                <a:ext cx="92523" cy="659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92CA47A9-BD7D-45BA-80E5-4B4B00E223AE}"/>
                  </a:ext>
                </a:extLst>
              </p:cNvPr>
              <p:cNvSpPr/>
              <p:nvPr/>
            </p:nvSpPr>
            <p:spPr>
              <a:xfrm>
                <a:off x="3448372" y="5518404"/>
                <a:ext cx="129490" cy="65937"/>
              </a:xfrm>
              <a:prstGeom prst="rect">
                <a:avLst/>
              </a:prstGeom>
              <a:pattFill prst="lgCheck">
                <a:fgClr>
                  <a:srgbClr val="92D05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FBABA48-0FBF-40B0-9C56-3D14291D0F42}"/>
                  </a:ext>
                </a:extLst>
              </p:cNvPr>
              <p:cNvSpPr/>
              <p:nvPr/>
            </p:nvSpPr>
            <p:spPr>
              <a:xfrm>
                <a:off x="3355849" y="5518397"/>
                <a:ext cx="92523" cy="6594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C947267-C460-4217-AC31-69298DA4834B}"/>
                </a:ext>
              </a:extLst>
            </p:cNvPr>
            <p:cNvGrpSpPr/>
            <p:nvPr/>
          </p:nvGrpSpPr>
          <p:grpSpPr>
            <a:xfrm>
              <a:off x="10781211" y="3822068"/>
              <a:ext cx="648007" cy="65960"/>
              <a:chOff x="2928302" y="5372028"/>
              <a:chExt cx="648007" cy="65960"/>
            </a:xfrm>
          </p:grpSpPr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ED7269EE-7761-4BA0-A97F-38AC1B3C20AC}"/>
                  </a:ext>
                </a:extLst>
              </p:cNvPr>
              <p:cNvSpPr/>
              <p:nvPr/>
            </p:nvSpPr>
            <p:spPr>
              <a:xfrm>
                <a:off x="2928302" y="5372028"/>
                <a:ext cx="207156" cy="659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4F8FAA5F-A2F8-4978-9CC7-1867A0E2C887}"/>
                  </a:ext>
                </a:extLst>
              </p:cNvPr>
              <p:cNvSpPr/>
              <p:nvPr/>
            </p:nvSpPr>
            <p:spPr>
              <a:xfrm>
                <a:off x="3133928" y="5372028"/>
                <a:ext cx="127845" cy="65944"/>
              </a:xfrm>
              <a:prstGeom prst="rect">
                <a:avLst/>
              </a:prstGeom>
              <a:pattFill prst="lgCheck">
                <a:fgClr>
                  <a:srgbClr val="FF0000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71B48682-0B92-4EC9-84B8-0073D87EA9E3}"/>
                  </a:ext>
                </a:extLst>
              </p:cNvPr>
              <p:cNvSpPr/>
              <p:nvPr/>
            </p:nvSpPr>
            <p:spPr>
              <a:xfrm>
                <a:off x="3261774" y="5372028"/>
                <a:ext cx="92523" cy="65944"/>
              </a:xfrm>
              <a:prstGeom prst="rect">
                <a:avLst/>
              </a:prstGeom>
              <a:pattFill prst="lgCheck">
                <a:fgClr>
                  <a:schemeClr val="bg2">
                    <a:lumMod val="5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2E75DB97-2874-4FF3-B926-57414C916948}"/>
                  </a:ext>
                </a:extLst>
              </p:cNvPr>
              <p:cNvSpPr/>
              <p:nvPr/>
            </p:nvSpPr>
            <p:spPr>
              <a:xfrm>
                <a:off x="3446819" y="5372035"/>
                <a:ext cx="129490" cy="65937"/>
              </a:xfrm>
              <a:prstGeom prst="rect">
                <a:avLst/>
              </a:prstGeom>
              <a:pattFill prst="lgCheck">
                <a:fgClr>
                  <a:srgbClr val="92D05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47568DEF-C37E-4BD0-B0FB-B577B5A30910}"/>
                  </a:ext>
                </a:extLst>
              </p:cNvPr>
              <p:cNvSpPr/>
              <p:nvPr/>
            </p:nvSpPr>
            <p:spPr>
              <a:xfrm>
                <a:off x="3354296" y="5372028"/>
                <a:ext cx="92523" cy="659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B751C0BF-3F93-41B0-B8BD-89ECDEB3BE6E}"/>
                </a:ext>
              </a:extLst>
            </p:cNvPr>
            <p:cNvGrpSpPr/>
            <p:nvPr/>
          </p:nvGrpSpPr>
          <p:grpSpPr>
            <a:xfrm>
              <a:off x="10752425" y="2430826"/>
              <a:ext cx="555484" cy="65183"/>
              <a:chOff x="2929855" y="5207312"/>
              <a:chExt cx="555484" cy="65183"/>
            </a:xfrm>
          </p:grpSpPr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20E28792-1669-4DC8-B239-8F11C26938C9}"/>
                  </a:ext>
                </a:extLst>
              </p:cNvPr>
              <p:cNvSpPr/>
              <p:nvPr/>
            </p:nvSpPr>
            <p:spPr>
              <a:xfrm>
                <a:off x="2929855" y="5207312"/>
                <a:ext cx="207156" cy="64800"/>
              </a:xfrm>
              <a:prstGeom prst="rect">
                <a:avLst/>
              </a:prstGeom>
              <a:pattFill prst="lgCheck">
                <a:fgClr>
                  <a:srgbClr val="00B0F0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DC0C5C72-3A78-49EA-AEEA-99136B8787A4}"/>
                  </a:ext>
                </a:extLst>
              </p:cNvPr>
              <p:cNvSpPr/>
              <p:nvPr/>
            </p:nvSpPr>
            <p:spPr>
              <a:xfrm>
                <a:off x="3135481" y="5207312"/>
                <a:ext cx="127845" cy="6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A184F592-2418-454C-AC8D-578E36AF18E9}"/>
                  </a:ext>
                </a:extLst>
              </p:cNvPr>
              <p:cNvSpPr/>
              <p:nvPr/>
            </p:nvSpPr>
            <p:spPr>
              <a:xfrm>
                <a:off x="3263327" y="5207312"/>
                <a:ext cx="92523" cy="64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54D3B849-565A-49A5-B8FE-4EDFA365EEF0}"/>
                  </a:ext>
                </a:extLst>
              </p:cNvPr>
              <p:cNvSpPr/>
              <p:nvPr/>
            </p:nvSpPr>
            <p:spPr>
              <a:xfrm>
                <a:off x="3355849" y="5207695"/>
                <a:ext cx="129490" cy="64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34" name="Grupp 133">
              <a:extLst>
                <a:ext uri="{FF2B5EF4-FFF2-40B4-BE49-F238E27FC236}">
                  <a16:creationId xmlns:a16="http://schemas.microsoft.com/office/drawing/2014/main" id="{75381331-B2B3-4C09-B6AA-7D7C246ACBB0}"/>
                </a:ext>
              </a:extLst>
            </p:cNvPr>
            <p:cNvGrpSpPr/>
            <p:nvPr/>
          </p:nvGrpSpPr>
          <p:grpSpPr>
            <a:xfrm>
              <a:off x="10778806" y="4780813"/>
              <a:ext cx="648007" cy="65960"/>
              <a:chOff x="2929855" y="5518397"/>
              <a:chExt cx="648007" cy="65960"/>
            </a:xfrm>
          </p:grpSpPr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B43A7258-6DCE-4B66-93DC-392CD397D376}"/>
                  </a:ext>
                </a:extLst>
              </p:cNvPr>
              <p:cNvSpPr/>
              <p:nvPr/>
            </p:nvSpPr>
            <p:spPr>
              <a:xfrm>
                <a:off x="2929855" y="5518397"/>
                <a:ext cx="207156" cy="659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DD710374-69CC-412E-BA9F-2B43E9569318}"/>
                  </a:ext>
                </a:extLst>
              </p:cNvPr>
              <p:cNvSpPr/>
              <p:nvPr/>
            </p:nvSpPr>
            <p:spPr>
              <a:xfrm>
                <a:off x="3135481" y="5518397"/>
                <a:ext cx="127845" cy="65944"/>
              </a:xfrm>
              <a:prstGeom prst="rect">
                <a:avLst/>
              </a:prstGeom>
              <a:pattFill prst="lgCheck">
                <a:fgClr>
                  <a:srgbClr val="FF0000"/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7E5FFF45-36BF-4490-A2E3-E9F81A579454}"/>
                  </a:ext>
                </a:extLst>
              </p:cNvPr>
              <p:cNvSpPr/>
              <p:nvPr/>
            </p:nvSpPr>
            <p:spPr>
              <a:xfrm>
                <a:off x="3263327" y="5518397"/>
                <a:ext cx="92523" cy="65944"/>
              </a:xfrm>
              <a:prstGeom prst="rect">
                <a:avLst/>
              </a:prstGeom>
              <a:pattFill prst="lgCheck">
                <a:fgClr>
                  <a:schemeClr val="bg2">
                    <a:lumMod val="50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65145903-2B36-4E57-8556-63722A2FBCAA}"/>
                  </a:ext>
                </a:extLst>
              </p:cNvPr>
              <p:cNvSpPr/>
              <p:nvPr/>
            </p:nvSpPr>
            <p:spPr>
              <a:xfrm>
                <a:off x="3448372" y="5518404"/>
                <a:ext cx="129490" cy="65937"/>
              </a:xfrm>
              <a:prstGeom prst="rect">
                <a:avLst/>
              </a:prstGeom>
              <a:pattFill prst="lgCheck">
                <a:fgClr>
                  <a:srgbClr val="92D05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5D74494-E437-4137-839B-C2F7EA9121BA}"/>
                  </a:ext>
                </a:extLst>
              </p:cNvPr>
              <p:cNvSpPr/>
              <p:nvPr/>
            </p:nvSpPr>
            <p:spPr>
              <a:xfrm>
                <a:off x="3355849" y="5518397"/>
                <a:ext cx="92523" cy="6594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A6EA3BCC-54BF-47BE-AC0B-F36C4826EAA3}"/>
              </a:ext>
            </a:extLst>
          </p:cNvPr>
          <p:cNvSpPr/>
          <p:nvPr/>
        </p:nvSpPr>
        <p:spPr>
          <a:xfrm>
            <a:off x="89405" y="3274081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u="sng" dirty="0"/>
              <a:t>Vad kan vi säga?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89ADAA4-6F45-4810-AA36-446B44C13FFC}"/>
              </a:ext>
            </a:extLst>
          </p:cNvPr>
          <p:cNvSpPr/>
          <p:nvPr/>
        </p:nvSpPr>
        <p:spPr>
          <a:xfrm>
            <a:off x="665294" y="4667488"/>
            <a:ext cx="187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fanns redan i </a:t>
            </a:r>
            <a:r>
              <a:rPr lang="sv-SE" i="1" dirty="0"/>
              <a:t>A. a.</a:t>
            </a:r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1ADF43E9-8066-43F9-9F87-A9AD3BCDC118}"/>
              </a:ext>
            </a:extLst>
          </p:cNvPr>
          <p:cNvSpPr/>
          <p:nvPr/>
        </p:nvSpPr>
        <p:spPr>
          <a:xfrm>
            <a:off x="654800" y="4914008"/>
            <a:ext cx="378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uppstod i </a:t>
            </a:r>
            <a:r>
              <a:rPr lang="sv-SE" i="1" dirty="0"/>
              <a:t>A. e</a:t>
            </a:r>
            <a:r>
              <a:rPr lang="sv-SE" dirty="0"/>
              <a:t> och han ha funnits i </a:t>
            </a:r>
            <a:r>
              <a:rPr lang="sv-SE" i="1" dirty="0"/>
              <a:t>A. f.</a:t>
            </a: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673FDD3A-332A-4315-81B0-D8AD1A7C9707}"/>
              </a:ext>
            </a:extLst>
          </p:cNvPr>
          <p:cNvSpPr/>
          <p:nvPr/>
        </p:nvSpPr>
        <p:spPr>
          <a:xfrm>
            <a:off x="181062" y="4784129"/>
            <a:ext cx="501683" cy="1597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8227F887-032F-4DDA-84DE-8C555F8FCCB0}"/>
              </a:ext>
            </a:extLst>
          </p:cNvPr>
          <p:cNvSpPr/>
          <p:nvPr/>
        </p:nvSpPr>
        <p:spPr>
          <a:xfrm>
            <a:off x="188018" y="5033459"/>
            <a:ext cx="501680" cy="156929"/>
          </a:xfrm>
          <a:prstGeom prst="rect">
            <a:avLst/>
          </a:prstGeom>
          <a:pattFill prst="lgCheck">
            <a:fgClr>
              <a:srgbClr val="00B0F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3" name="Rektangel 172">
            <a:extLst>
              <a:ext uri="{FF2B5EF4-FFF2-40B4-BE49-F238E27FC236}">
                <a16:creationId xmlns:a16="http://schemas.microsoft.com/office/drawing/2014/main" id="{54558245-D1CA-4C1D-9C3D-2DA95B5BBB00}"/>
              </a:ext>
            </a:extLst>
          </p:cNvPr>
          <p:cNvSpPr/>
          <p:nvPr/>
        </p:nvSpPr>
        <p:spPr>
          <a:xfrm>
            <a:off x="380418" y="5290809"/>
            <a:ext cx="309280" cy="159530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accent2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2E415307-F849-41CD-BEA4-A0C7AC943559}"/>
              </a:ext>
            </a:extLst>
          </p:cNvPr>
          <p:cNvSpPr/>
          <p:nvPr/>
        </p:nvSpPr>
        <p:spPr>
          <a:xfrm>
            <a:off x="653477" y="5168763"/>
            <a:ext cx="268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uppstod i </a:t>
            </a:r>
            <a:r>
              <a:rPr lang="sv-SE" i="1" dirty="0"/>
              <a:t>A. b</a:t>
            </a:r>
            <a:r>
              <a:rPr lang="sv-SE" dirty="0"/>
              <a:t> eller senare.</a:t>
            </a: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4573AAC4-E854-4FF3-BC0E-BF8143CB8DB6}"/>
              </a:ext>
            </a:extLst>
          </p:cNvPr>
          <p:cNvSpPr/>
          <p:nvPr/>
        </p:nvSpPr>
        <p:spPr>
          <a:xfrm>
            <a:off x="50748" y="5733109"/>
            <a:ext cx="835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C. e </a:t>
            </a:r>
            <a:r>
              <a:rPr lang="sv-SE" dirty="0"/>
              <a:t>eller </a:t>
            </a:r>
            <a:r>
              <a:rPr lang="sv-SE" i="1" dirty="0"/>
              <a:t>C. d</a:t>
            </a:r>
            <a:r>
              <a:rPr lang="sv-SE" dirty="0"/>
              <a:t> är inte på rätt plats såvida en variant inte har uppstått två gånger! Varför?  </a:t>
            </a:r>
          </a:p>
        </p:txBody>
      </p:sp>
      <p:sp>
        <p:nvSpPr>
          <p:cNvPr id="178" name="Rektangel 177">
            <a:extLst>
              <a:ext uri="{FF2B5EF4-FFF2-40B4-BE49-F238E27FC236}">
                <a16:creationId xmlns:a16="http://schemas.microsoft.com/office/drawing/2014/main" id="{2B13523D-14D3-49FF-A6C2-8F888B5E2CA2}"/>
              </a:ext>
            </a:extLst>
          </p:cNvPr>
          <p:cNvSpPr/>
          <p:nvPr/>
        </p:nvSpPr>
        <p:spPr>
          <a:xfrm>
            <a:off x="414571" y="6128473"/>
            <a:ext cx="309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finns både i </a:t>
            </a:r>
            <a:r>
              <a:rPr lang="sv-SE" i="1" dirty="0"/>
              <a:t>A.</a:t>
            </a:r>
            <a:r>
              <a:rPr lang="sv-SE" dirty="0"/>
              <a:t> och </a:t>
            </a:r>
            <a:r>
              <a:rPr lang="sv-SE" i="1" dirty="0"/>
              <a:t>C. </a:t>
            </a:r>
            <a:r>
              <a:rPr lang="sv-SE" dirty="0"/>
              <a:t>Varianten</a:t>
            </a:r>
            <a:endParaRPr lang="sv-SE" i="1" dirty="0"/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43675A77-875D-4166-B49B-BCFC96A4B945}"/>
              </a:ext>
            </a:extLst>
          </p:cNvPr>
          <p:cNvSpPr/>
          <p:nvPr/>
        </p:nvSpPr>
        <p:spPr>
          <a:xfrm>
            <a:off x="196284" y="6232591"/>
            <a:ext cx="226028" cy="1610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0" name="Rektangel 179">
            <a:extLst>
              <a:ext uri="{FF2B5EF4-FFF2-40B4-BE49-F238E27FC236}">
                <a16:creationId xmlns:a16="http://schemas.microsoft.com/office/drawing/2014/main" id="{7F2B06FC-A1D7-46BB-A311-5319DA2EDCDE}"/>
              </a:ext>
            </a:extLst>
          </p:cNvPr>
          <p:cNvSpPr/>
          <p:nvPr/>
        </p:nvSpPr>
        <p:spPr>
          <a:xfrm>
            <a:off x="3425418" y="6232591"/>
            <a:ext cx="226165" cy="163628"/>
          </a:xfrm>
          <a:prstGeom prst="rect">
            <a:avLst/>
          </a:prstGeom>
          <a:pattFill prst="lgCheck">
            <a:fgClr>
              <a:schemeClr val="bg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07ACA8CC-24CE-4156-9D88-8EF2D1930C11}"/>
              </a:ext>
            </a:extLst>
          </p:cNvPr>
          <p:cNvSpPr/>
          <p:nvPr/>
        </p:nvSpPr>
        <p:spPr>
          <a:xfrm>
            <a:off x="3622291" y="6125909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finns i </a:t>
            </a:r>
            <a:r>
              <a:rPr lang="sv-SE" i="1" dirty="0"/>
              <a:t>C. e</a:t>
            </a:r>
            <a:r>
              <a:rPr lang="sv-SE" dirty="0"/>
              <a:t> och </a:t>
            </a:r>
            <a:r>
              <a:rPr lang="sv-SE" i="1" dirty="0"/>
              <a:t>C. d</a:t>
            </a:r>
            <a:r>
              <a:rPr lang="sv-SE" dirty="0"/>
              <a:t> men ej i </a:t>
            </a:r>
            <a:r>
              <a:rPr lang="sv-SE" i="1" dirty="0"/>
              <a:t>C. b</a:t>
            </a:r>
            <a:r>
              <a:rPr lang="sv-SE" dirty="0"/>
              <a:t>.</a:t>
            </a:r>
            <a:endParaRPr lang="sv-SE" i="1" dirty="0"/>
          </a:p>
        </p:txBody>
      </p:sp>
      <p:sp>
        <p:nvSpPr>
          <p:cNvPr id="183" name="Rektangel 182">
            <a:extLst>
              <a:ext uri="{FF2B5EF4-FFF2-40B4-BE49-F238E27FC236}">
                <a16:creationId xmlns:a16="http://schemas.microsoft.com/office/drawing/2014/main" id="{59E8D9B3-E3B9-4725-8E32-519F4693EF39}"/>
              </a:ext>
            </a:extLst>
          </p:cNvPr>
          <p:cNvSpPr/>
          <p:nvPr/>
        </p:nvSpPr>
        <p:spPr>
          <a:xfrm>
            <a:off x="87417" y="6403891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Men om</a:t>
            </a:r>
            <a:endParaRPr lang="sv-SE" i="1" dirty="0"/>
          </a:p>
        </p:txBody>
      </p:sp>
      <p:sp>
        <p:nvSpPr>
          <p:cNvPr id="184" name="Rektangel 183">
            <a:extLst>
              <a:ext uri="{FF2B5EF4-FFF2-40B4-BE49-F238E27FC236}">
                <a16:creationId xmlns:a16="http://schemas.microsoft.com/office/drawing/2014/main" id="{95BFEAF8-3FC3-484A-9526-C7496072ECBF}"/>
              </a:ext>
            </a:extLst>
          </p:cNvPr>
          <p:cNvSpPr/>
          <p:nvPr/>
        </p:nvSpPr>
        <p:spPr>
          <a:xfrm>
            <a:off x="1043306" y="6502807"/>
            <a:ext cx="226165" cy="163628"/>
          </a:xfrm>
          <a:prstGeom prst="rect">
            <a:avLst/>
          </a:prstGeom>
          <a:pattFill prst="lgCheck">
            <a:fgClr>
              <a:schemeClr val="bg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15C57B91-E304-439A-99AE-89DF64E30316}"/>
              </a:ext>
            </a:extLst>
          </p:cNvPr>
          <p:cNvSpPr/>
          <p:nvPr/>
        </p:nvSpPr>
        <p:spPr>
          <a:xfrm>
            <a:off x="1231720" y="6403891"/>
            <a:ext cx="787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fanns i en gemensam föregångare till </a:t>
            </a:r>
            <a:r>
              <a:rPr lang="sv-SE" i="1" dirty="0"/>
              <a:t>C. e</a:t>
            </a:r>
            <a:r>
              <a:rPr lang="sv-SE" dirty="0"/>
              <a:t> och </a:t>
            </a:r>
            <a:r>
              <a:rPr lang="sv-SE" i="1" dirty="0"/>
              <a:t>C. d</a:t>
            </a:r>
            <a:r>
              <a:rPr lang="sv-SE" dirty="0"/>
              <a:t>  (</a:t>
            </a:r>
            <a:r>
              <a:rPr lang="sv-SE" i="1" dirty="0"/>
              <a:t>C. a</a:t>
            </a:r>
            <a:r>
              <a:rPr lang="sv-SE" dirty="0"/>
              <a:t>) kan den inte saknas i </a:t>
            </a:r>
            <a:r>
              <a:rPr lang="sv-SE" i="1" dirty="0"/>
              <a:t>C. b.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F7090A4-A60B-4F5E-9C1F-79391AD1BC2D}"/>
              </a:ext>
            </a:extLst>
          </p:cNvPr>
          <p:cNvSpPr/>
          <p:nvPr/>
        </p:nvSpPr>
        <p:spPr>
          <a:xfrm>
            <a:off x="84541" y="3643413"/>
            <a:ext cx="49891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dirty="0"/>
              <a:t>Analysen </a:t>
            </a:r>
            <a:r>
              <a:rPr lang="sv-SE" sz="1600" b="1" dirty="0"/>
              <a:t>inför begränsningar</a:t>
            </a:r>
            <a:r>
              <a:rPr lang="sv-SE" sz="1600" dirty="0"/>
              <a:t>. </a:t>
            </a:r>
          </a:p>
          <a:p>
            <a:pPr>
              <a:spcAft>
                <a:spcPts val="600"/>
              </a:spcAft>
            </a:pPr>
            <a:r>
              <a:rPr lang="sv-SE" sz="1600" b="1" dirty="0"/>
              <a:t>Många</a:t>
            </a:r>
            <a:r>
              <a:rPr lang="sv-SE" sz="1600" dirty="0"/>
              <a:t> fylogenier kan vara konsistenta med vår kunskap.</a:t>
            </a:r>
          </a:p>
          <a:p>
            <a:pPr>
              <a:spcAft>
                <a:spcPts val="600"/>
              </a:spcAft>
            </a:pPr>
            <a:r>
              <a:rPr lang="sv-SE" sz="1600" dirty="0"/>
              <a:t>Kunskap låter oss utesluta hypotetiska fylogenier.</a:t>
            </a:r>
          </a:p>
        </p:txBody>
      </p:sp>
    </p:spTree>
    <p:extLst>
      <p:ext uri="{BB962C8B-B14F-4D97-AF65-F5344CB8AC3E}">
        <p14:creationId xmlns:p14="http://schemas.microsoft.com/office/powerpoint/2010/main" val="180247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4384A9A-3D24-421A-B8DF-B46B6DDF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56" y="557226"/>
            <a:ext cx="5102627" cy="25842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0D4C854-DAE6-412B-BBDE-0413C3C7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108" y="3994989"/>
            <a:ext cx="1470290" cy="146471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8FC973D9-FE34-4661-8586-1E2C3B678118}"/>
              </a:ext>
            </a:extLst>
          </p:cNvPr>
          <p:cNvSpPr/>
          <p:nvPr/>
        </p:nvSpPr>
        <p:spPr>
          <a:xfrm>
            <a:off x="8824597" y="3886697"/>
            <a:ext cx="2043874" cy="1573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984659E9-EB29-49A1-AC66-185CC47C8C51}"/>
              </a:ext>
            </a:extLst>
          </p:cNvPr>
          <p:cNvSpPr/>
          <p:nvPr/>
        </p:nvSpPr>
        <p:spPr>
          <a:xfrm>
            <a:off x="9846534" y="668244"/>
            <a:ext cx="752983" cy="860206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C9E21E8-0AEE-4589-8A71-2CEBF24F8BC4}"/>
              </a:ext>
            </a:extLst>
          </p:cNvPr>
          <p:cNvCxnSpPr>
            <a:cxnSpLocks/>
            <a:stCxn id="7" idx="5"/>
            <a:endCxn id="6" idx="0"/>
          </p:cNvCxnSpPr>
          <p:nvPr/>
        </p:nvCxnSpPr>
        <p:spPr>
          <a:xfrm flipH="1">
            <a:off x="9846534" y="1526921"/>
            <a:ext cx="348610" cy="23597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72412B2D-DE80-47A2-8F8D-63DE9C09425C}"/>
              </a:ext>
            </a:extLst>
          </p:cNvPr>
          <p:cNvSpPr/>
          <p:nvPr/>
        </p:nvSpPr>
        <p:spPr>
          <a:xfrm>
            <a:off x="575761" y="167326"/>
            <a:ext cx="4258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v-SE" sz="3600" b="1" dirty="0"/>
              <a:t>Livets tre domäner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49ED28C-1AD9-4321-93D4-DA16FB90C932}"/>
              </a:ext>
            </a:extLst>
          </p:cNvPr>
          <p:cNvSpPr/>
          <p:nvPr/>
        </p:nvSpPr>
        <p:spPr>
          <a:xfrm>
            <a:off x="8824597" y="5433191"/>
            <a:ext cx="2371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(Minns trädet från förra lektionen: </a:t>
            </a:r>
            <a:r>
              <a:rPr lang="sv-SE" sz="1400" b="1" dirty="0"/>
              <a:t>Det var en kvist</a:t>
            </a:r>
            <a:r>
              <a:rPr lang="sv-SE" sz="1400" dirty="0"/>
              <a:t>!)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39554F1-AFC3-4FD2-8C3D-1C4103DB982C}"/>
              </a:ext>
            </a:extLst>
          </p:cNvPr>
          <p:cNvSpPr/>
          <p:nvPr/>
        </p:nvSpPr>
        <p:spPr>
          <a:xfrm>
            <a:off x="575761" y="3141502"/>
            <a:ext cx="6547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Skillnaderna kan dock </a:t>
            </a:r>
            <a:r>
              <a:rPr lang="sv-SE" b="1" dirty="0"/>
              <a:t>se bedrägligt små ut </a:t>
            </a:r>
            <a:r>
              <a:rPr lang="sv-SE" dirty="0"/>
              <a:t>om man inte tittar noga!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811A2A3-65FA-4A9B-826A-D3562F471BCE}"/>
              </a:ext>
            </a:extLst>
          </p:cNvPr>
          <p:cNvGrpSpPr/>
          <p:nvPr/>
        </p:nvGrpSpPr>
        <p:grpSpPr>
          <a:xfrm>
            <a:off x="1082371" y="1018379"/>
            <a:ext cx="3246199" cy="1364515"/>
            <a:chOff x="1334939" y="811376"/>
            <a:chExt cx="3246199" cy="1364515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6736A97-71AF-4035-8090-169027D8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131" y="1088228"/>
              <a:ext cx="862590" cy="1080000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850FFAF3-2E82-4441-A77F-DA4E18EA2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423" y="1088228"/>
              <a:ext cx="826456" cy="1080000"/>
            </a:xfrm>
            <a:prstGeom prst="rect">
              <a:avLst/>
            </a:prstGeom>
          </p:spPr>
        </p:pic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FC11BCB-A142-40EA-BC4F-34CF1054340D}"/>
                </a:ext>
              </a:extLst>
            </p:cNvPr>
            <p:cNvSpPr/>
            <p:nvPr/>
          </p:nvSpPr>
          <p:spPr>
            <a:xfrm>
              <a:off x="1334939" y="811376"/>
              <a:ext cx="822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err="1"/>
                <a:t>Arkéer</a:t>
              </a:r>
              <a:endParaRPr lang="sv-SE" b="1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B39E6591-416D-4225-A163-3CD4DE468C15}"/>
                </a:ext>
              </a:extLst>
            </p:cNvPr>
            <p:cNvSpPr/>
            <p:nvPr/>
          </p:nvSpPr>
          <p:spPr>
            <a:xfrm>
              <a:off x="2314640" y="811376"/>
              <a:ext cx="10655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Bakterier</a:t>
              </a:r>
            </a:p>
          </p:txBody>
        </p:sp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4D234F54-DF9B-4673-91A4-F416AD18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9120" y="1095891"/>
              <a:ext cx="757271" cy="1080000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3AA1529-9CFC-4DF1-9B1C-7C0B989D9B94}"/>
                </a:ext>
              </a:extLst>
            </p:cNvPr>
            <p:cNvSpPr/>
            <p:nvPr/>
          </p:nvSpPr>
          <p:spPr>
            <a:xfrm>
              <a:off x="3352019" y="818750"/>
              <a:ext cx="1229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Eukaryoter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6BE6F680-08F3-4771-B935-875FA8B5AEF4}"/>
              </a:ext>
            </a:extLst>
          </p:cNvPr>
          <p:cNvSpPr/>
          <p:nvPr/>
        </p:nvSpPr>
        <p:spPr>
          <a:xfrm>
            <a:off x="5784537" y="2684302"/>
            <a:ext cx="1780953" cy="52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CACE3A9-98A9-412B-9E29-3AAADC68DF69}"/>
              </a:ext>
            </a:extLst>
          </p:cNvPr>
          <p:cNvSpPr/>
          <p:nvPr/>
        </p:nvSpPr>
        <p:spPr>
          <a:xfrm>
            <a:off x="575761" y="2706809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</a:t>
            </a:r>
            <a:r>
              <a:rPr lang="sv-SE" b="1" dirty="0"/>
              <a:t>STORA</a:t>
            </a:r>
            <a:r>
              <a:rPr lang="sv-SE" dirty="0"/>
              <a:t> uppdelningarna är också de allra </a:t>
            </a:r>
            <a:r>
              <a:rPr lang="sv-SE" b="1" dirty="0"/>
              <a:t>äldsta</a:t>
            </a:r>
            <a:r>
              <a:rPr lang="sv-SE" dirty="0"/>
              <a:t>.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8121401-DBBA-459F-B5A7-05A797726205}"/>
              </a:ext>
            </a:extLst>
          </p:cNvPr>
          <p:cNvSpPr/>
          <p:nvPr/>
        </p:nvSpPr>
        <p:spPr>
          <a:xfrm>
            <a:off x="575761" y="3886697"/>
            <a:ext cx="6547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Detta är de tre största uppdelningarna av aspekter av hur livet är organiserat på den mest grundläggande nivån.</a:t>
            </a:r>
          </a:p>
          <a:p>
            <a:endParaRPr lang="sv-SE" dirty="0"/>
          </a:p>
          <a:p>
            <a:r>
              <a:rPr lang="sv-SE" dirty="0"/>
              <a:t>Vi liknar alltså </a:t>
            </a:r>
            <a:r>
              <a:rPr lang="sv-SE" dirty="0" err="1"/>
              <a:t>arkéer</a:t>
            </a:r>
            <a:r>
              <a:rPr lang="sv-SE" dirty="0"/>
              <a:t> mer än vi liknar bakterier?</a:t>
            </a:r>
          </a:p>
          <a:p>
            <a:endParaRPr lang="sv-SE" dirty="0"/>
          </a:p>
          <a:p>
            <a:r>
              <a:rPr lang="sv-SE" b="1" dirty="0"/>
              <a:t>Hur?</a:t>
            </a:r>
          </a:p>
          <a:p>
            <a:endParaRPr lang="sv-SE" dirty="0"/>
          </a:p>
          <a:p>
            <a:r>
              <a:rPr lang="sv-SE" dirty="0"/>
              <a:t>Vissa gener finns i både </a:t>
            </a:r>
            <a:r>
              <a:rPr lang="sv-SE" i="1" dirty="0" err="1"/>
              <a:t>Archaea</a:t>
            </a:r>
            <a:r>
              <a:rPr lang="sv-SE" dirty="0"/>
              <a:t> och </a:t>
            </a:r>
            <a:r>
              <a:rPr lang="sv-SE" i="1" dirty="0"/>
              <a:t>Eukarya</a:t>
            </a:r>
            <a:r>
              <a:rPr lang="sv-SE" dirty="0"/>
              <a:t> men inte i </a:t>
            </a:r>
            <a:r>
              <a:rPr lang="sv-SE" i="1" dirty="0" err="1"/>
              <a:t>Bacteria</a:t>
            </a:r>
            <a:r>
              <a:rPr lang="sv-SE" dirty="0"/>
              <a:t>. Cellmembran och vissa genetiska processer likaså.</a:t>
            </a:r>
          </a:p>
        </p:txBody>
      </p:sp>
    </p:spTree>
    <p:extLst>
      <p:ext uri="{BB962C8B-B14F-4D97-AF65-F5344CB8AC3E}">
        <p14:creationId xmlns:p14="http://schemas.microsoft.com/office/powerpoint/2010/main" val="7127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9F382-C571-4C4E-B9D6-E913322F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50" y="173342"/>
            <a:ext cx="10717161" cy="783302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</a:rPr>
              <a:t>Livets ursprung </a:t>
            </a:r>
            <a:r>
              <a:rPr lang="sv-SE" sz="3200" dirty="0">
                <a:solidFill>
                  <a:schemeClr val="bg1"/>
                </a:solidFill>
              </a:rPr>
              <a:t>och </a:t>
            </a:r>
            <a:r>
              <a:rPr lang="sv-SE" sz="3200" b="1" dirty="0">
                <a:solidFill>
                  <a:schemeClr val="bg1"/>
                </a:solidFill>
              </a:rPr>
              <a:t>Last Universal Common </a:t>
            </a:r>
            <a:r>
              <a:rPr lang="sv-SE" sz="3200" b="1" dirty="0" err="1">
                <a:solidFill>
                  <a:schemeClr val="bg1"/>
                </a:solidFill>
              </a:rPr>
              <a:t>Ancestor</a:t>
            </a:r>
            <a:r>
              <a:rPr lang="sv-SE" sz="3200" b="1" dirty="0">
                <a:solidFill>
                  <a:schemeClr val="bg1"/>
                </a:solidFill>
              </a:rPr>
              <a:t> (LUCA)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C0D45DB-B602-4E54-A164-D058B2AF5C13}"/>
              </a:ext>
            </a:extLst>
          </p:cNvPr>
          <p:cNvGrpSpPr/>
          <p:nvPr/>
        </p:nvGrpSpPr>
        <p:grpSpPr>
          <a:xfrm>
            <a:off x="1531373" y="5533606"/>
            <a:ext cx="8634939" cy="1230425"/>
            <a:chOff x="1005037" y="1306400"/>
            <a:chExt cx="8634939" cy="1230425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5938267E-BED8-46DD-9CC0-E761046DABD5}"/>
                </a:ext>
              </a:extLst>
            </p:cNvPr>
            <p:cNvGrpSpPr/>
            <p:nvPr/>
          </p:nvGrpSpPr>
          <p:grpSpPr>
            <a:xfrm>
              <a:off x="1005037" y="1306400"/>
              <a:ext cx="8438818" cy="928430"/>
              <a:chOff x="1789078" y="151670"/>
              <a:chExt cx="8438818" cy="928430"/>
            </a:xfrm>
          </p:grpSpPr>
          <p:cxnSp>
            <p:nvCxnSpPr>
              <p:cNvPr id="10" name="Straight Connector 131">
                <a:extLst>
                  <a:ext uri="{FF2B5EF4-FFF2-40B4-BE49-F238E27FC236}">
                    <a16:creationId xmlns:a16="http://schemas.microsoft.com/office/drawing/2014/main" id="{3F8BEDEF-62C2-4CE3-83FC-F8B0BE59D191}"/>
                  </a:ext>
                </a:extLst>
              </p:cNvPr>
              <p:cNvCxnSpPr/>
              <p:nvPr/>
            </p:nvCxnSpPr>
            <p:spPr>
              <a:xfrm>
                <a:off x="93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32">
                <a:extLst>
                  <a:ext uri="{FF2B5EF4-FFF2-40B4-BE49-F238E27FC236}">
                    <a16:creationId xmlns:a16="http://schemas.microsoft.com/office/drawing/2014/main" id="{6EC6D969-A8D0-4029-AA8C-439DE2229EEC}"/>
                  </a:ext>
                </a:extLst>
              </p:cNvPr>
              <p:cNvCxnSpPr/>
              <p:nvPr/>
            </p:nvCxnSpPr>
            <p:spPr>
              <a:xfrm>
                <a:off x="84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33">
                <a:extLst>
                  <a:ext uri="{FF2B5EF4-FFF2-40B4-BE49-F238E27FC236}">
                    <a16:creationId xmlns:a16="http://schemas.microsoft.com/office/drawing/2014/main" id="{97CB46E1-2260-40D3-868B-D82CF6B96634}"/>
                  </a:ext>
                </a:extLst>
              </p:cNvPr>
              <p:cNvCxnSpPr/>
              <p:nvPr/>
            </p:nvCxnSpPr>
            <p:spPr>
              <a:xfrm>
                <a:off x="75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34">
                <a:extLst>
                  <a:ext uri="{FF2B5EF4-FFF2-40B4-BE49-F238E27FC236}">
                    <a16:creationId xmlns:a16="http://schemas.microsoft.com/office/drawing/2014/main" id="{288DD6CD-506A-470F-8ACC-AC99E96F1564}"/>
                  </a:ext>
                </a:extLst>
              </p:cNvPr>
              <p:cNvCxnSpPr/>
              <p:nvPr/>
            </p:nvCxnSpPr>
            <p:spPr>
              <a:xfrm>
                <a:off x="6625714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5">
                <a:extLst>
                  <a:ext uri="{FF2B5EF4-FFF2-40B4-BE49-F238E27FC236}">
                    <a16:creationId xmlns:a16="http://schemas.microsoft.com/office/drawing/2014/main" id="{211D7351-4914-4C88-B302-4EFFE1987471}"/>
                  </a:ext>
                </a:extLst>
              </p:cNvPr>
              <p:cNvCxnSpPr/>
              <p:nvPr/>
            </p:nvCxnSpPr>
            <p:spPr>
              <a:xfrm>
                <a:off x="57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36">
                <a:extLst>
                  <a:ext uri="{FF2B5EF4-FFF2-40B4-BE49-F238E27FC236}">
                    <a16:creationId xmlns:a16="http://schemas.microsoft.com/office/drawing/2014/main" id="{A507822F-F5F0-4174-9A4A-6C1AC6D4D775}"/>
                  </a:ext>
                </a:extLst>
              </p:cNvPr>
              <p:cNvCxnSpPr/>
              <p:nvPr/>
            </p:nvCxnSpPr>
            <p:spPr>
              <a:xfrm>
                <a:off x="48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37">
                <a:extLst>
                  <a:ext uri="{FF2B5EF4-FFF2-40B4-BE49-F238E27FC236}">
                    <a16:creationId xmlns:a16="http://schemas.microsoft.com/office/drawing/2014/main" id="{442CA21E-6705-41BE-9748-B430152DA8A4}"/>
                  </a:ext>
                </a:extLst>
              </p:cNvPr>
              <p:cNvCxnSpPr/>
              <p:nvPr/>
            </p:nvCxnSpPr>
            <p:spPr>
              <a:xfrm>
                <a:off x="3930078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38">
                <a:extLst>
                  <a:ext uri="{FF2B5EF4-FFF2-40B4-BE49-F238E27FC236}">
                    <a16:creationId xmlns:a16="http://schemas.microsoft.com/office/drawing/2014/main" id="{7AA58C70-DAAE-46FE-8C0A-6A85243FF710}"/>
                  </a:ext>
                </a:extLst>
              </p:cNvPr>
              <p:cNvCxnSpPr/>
              <p:nvPr/>
            </p:nvCxnSpPr>
            <p:spPr>
              <a:xfrm>
                <a:off x="3027896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39">
                <a:extLst>
                  <a:ext uri="{FF2B5EF4-FFF2-40B4-BE49-F238E27FC236}">
                    <a16:creationId xmlns:a16="http://schemas.microsoft.com/office/drawing/2014/main" id="{96D8FEC6-C4CD-49C5-BC67-C23D6747335E}"/>
                  </a:ext>
                </a:extLst>
              </p:cNvPr>
              <p:cNvCxnSpPr/>
              <p:nvPr/>
            </p:nvCxnSpPr>
            <p:spPr>
              <a:xfrm>
                <a:off x="2128273" y="414076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40">
                <a:extLst>
                  <a:ext uri="{FF2B5EF4-FFF2-40B4-BE49-F238E27FC236}">
                    <a16:creationId xmlns:a16="http://schemas.microsoft.com/office/drawing/2014/main" id="{3F5C160B-71DB-4A2B-A350-D7F80F78E952}"/>
                  </a:ext>
                </a:extLst>
              </p:cNvPr>
              <p:cNvSpPr/>
              <p:nvPr/>
            </p:nvSpPr>
            <p:spPr>
              <a:xfrm>
                <a:off x="1947896" y="630100"/>
                <a:ext cx="1080000" cy="450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20" name="Rectangle 141">
                <a:extLst>
                  <a:ext uri="{FF2B5EF4-FFF2-40B4-BE49-F238E27FC236}">
                    <a16:creationId xmlns:a16="http://schemas.microsoft.com/office/drawing/2014/main" id="{83DAC9F9-116A-43A1-94F4-C90158716CF9}"/>
                  </a:ext>
                </a:extLst>
              </p:cNvPr>
              <p:cNvSpPr/>
              <p:nvPr/>
            </p:nvSpPr>
            <p:spPr>
              <a:xfrm>
                <a:off x="3027896" y="630100"/>
                <a:ext cx="2700000" cy="450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ctangle 142">
                <a:extLst>
                  <a:ext uri="{FF2B5EF4-FFF2-40B4-BE49-F238E27FC236}">
                    <a16:creationId xmlns:a16="http://schemas.microsoft.com/office/drawing/2014/main" id="{B4E7DD92-39B0-4A0C-A70F-C8C7EF115CA4}"/>
                  </a:ext>
                </a:extLst>
              </p:cNvPr>
              <p:cNvSpPr/>
              <p:nvPr/>
            </p:nvSpPr>
            <p:spPr>
              <a:xfrm>
                <a:off x="5727896" y="630100"/>
                <a:ext cx="3528000" cy="450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ctangle 143">
                <a:extLst>
                  <a:ext uri="{FF2B5EF4-FFF2-40B4-BE49-F238E27FC236}">
                    <a16:creationId xmlns:a16="http://schemas.microsoft.com/office/drawing/2014/main" id="{2F8FDA49-1DFA-407D-9364-F88B1EAAE55A}"/>
                  </a:ext>
                </a:extLst>
              </p:cNvPr>
              <p:cNvSpPr/>
              <p:nvPr/>
            </p:nvSpPr>
            <p:spPr>
              <a:xfrm>
                <a:off x="9255896" y="630100"/>
                <a:ext cx="972000" cy="45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TextBox 144">
                <a:extLst>
                  <a:ext uri="{FF2B5EF4-FFF2-40B4-BE49-F238E27FC236}">
                    <a16:creationId xmlns:a16="http://schemas.microsoft.com/office/drawing/2014/main" id="{17998B85-1C67-4901-BA11-A946AD2031D1}"/>
                  </a:ext>
                </a:extLst>
              </p:cNvPr>
              <p:cNvSpPr txBox="1"/>
              <p:nvPr/>
            </p:nvSpPr>
            <p:spPr>
              <a:xfrm>
                <a:off x="9037591" y="151670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500 Ma</a:t>
                </a:r>
              </a:p>
            </p:txBody>
          </p:sp>
          <p:sp>
            <p:nvSpPr>
              <p:cNvPr id="24" name="TextBox 145">
                <a:extLst>
                  <a:ext uri="{FF2B5EF4-FFF2-40B4-BE49-F238E27FC236}">
                    <a16:creationId xmlns:a16="http://schemas.microsoft.com/office/drawing/2014/main" id="{FE947CD4-6582-4B8C-9A0E-65DC3FF40A99}"/>
                  </a:ext>
                </a:extLst>
              </p:cNvPr>
              <p:cNvSpPr txBox="1"/>
              <p:nvPr/>
            </p:nvSpPr>
            <p:spPr>
              <a:xfrm>
                <a:off x="8145028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1,000 Ma</a:t>
                </a:r>
              </a:p>
            </p:txBody>
          </p:sp>
          <p:sp>
            <p:nvSpPr>
              <p:cNvPr id="25" name="TextBox 146">
                <a:extLst>
                  <a:ext uri="{FF2B5EF4-FFF2-40B4-BE49-F238E27FC236}">
                    <a16:creationId xmlns:a16="http://schemas.microsoft.com/office/drawing/2014/main" id="{9854161F-0835-475F-A0E5-491B1B97D0E4}"/>
                  </a:ext>
                </a:extLst>
              </p:cNvPr>
              <p:cNvSpPr txBox="1"/>
              <p:nvPr/>
            </p:nvSpPr>
            <p:spPr>
              <a:xfrm>
                <a:off x="7188701" y="16557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1,500 Ma</a:t>
                </a:r>
              </a:p>
            </p:txBody>
          </p:sp>
          <p:sp>
            <p:nvSpPr>
              <p:cNvPr id="26" name="TextBox 147">
                <a:extLst>
                  <a:ext uri="{FF2B5EF4-FFF2-40B4-BE49-F238E27FC236}">
                    <a16:creationId xmlns:a16="http://schemas.microsoft.com/office/drawing/2014/main" id="{E06DC78B-6610-474E-8BA6-3F7BD64CC79B}"/>
                  </a:ext>
                </a:extLst>
              </p:cNvPr>
              <p:cNvSpPr txBox="1"/>
              <p:nvPr/>
            </p:nvSpPr>
            <p:spPr>
              <a:xfrm>
                <a:off x="6286519" y="166326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2,000 Ma</a:t>
                </a:r>
              </a:p>
            </p:txBody>
          </p:sp>
          <p:sp>
            <p:nvSpPr>
              <p:cNvPr id="27" name="TextBox 148">
                <a:extLst>
                  <a:ext uri="{FF2B5EF4-FFF2-40B4-BE49-F238E27FC236}">
                    <a16:creationId xmlns:a16="http://schemas.microsoft.com/office/drawing/2014/main" id="{331D678C-B0F5-499A-B0EB-4A60D3DB3114}"/>
                  </a:ext>
                </a:extLst>
              </p:cNvPr>
              <p:cNvSpPr txBox="1"/>
              <p:nvPr/>
            </p:nvSpPr>
            <p:spPr>
              <a:xfrm>
                <a:off x="5390883" y="167082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2,500 Ma</a:t>
                </a:r>
              </a:p>
            </p:txBody>
          </p:sp>
          <p:sp>
            <p:nvSpPr>
              <p:cNvPr id="28" name="TextBox 149">
                <a:extLst>
                  <a:ext uri="{FF2B5EF4-FFF2-40B4-BE49-F238E27FC236}">
                    <a16:creationId xmlns:a16="http://schemas.microsoft.com/office/drawing/2014/main" id="{D8747E8B-5610-4FC6-8CCD-BA49A434A83C}"/>
                  </a:ext>
                </a:extLst>
              </p:cNvPr>
              <p:cNvSpPr txBox="1"/>
              <p:nvPr/>
            </p:nvSpPr>
            <p:spPr>
              <a:xfrm>
                <a:off x="4488701" y="167540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3,000 Ma</a:t>
                </a:r>
              </a:p>
            </p:txBody>
          </p:sp>
          <p:sp>
            <p:nvSpPr>
              <p:cNvPr id="29" name="TextBox 150">
                <a:extLst>
                  <a:ext uri="{FF2B5EF4-FFF2-40B4-BE49-F238E27FC236}">
                    <a16:creationId xmlns:a16="http://schemas.microsoft.com/office/drawing/2014/main" id="{8E9D50B0-BB6F-46BE-8251-FF12901B26BD}"/>
                  </a:ext>
                </a:extLst>
              </p:cNvPr>
              <p:cNvSpPr txBox="1"/>
              <p:nvPr/>
            </p:nvSpPr>
            <p:spPr>
              <a:xfrm>
                <a:off x="3590883" y="167855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3,500 Ma</a:t>
                </a:r>
              </a:p>
            </p:txBody>
          </p:sp>
          <p:sp>
            <p:nvSpPr>
              <p:cNvPr id="30" name="TextBox 151">
                <a:extLst>
                  <a:ext uri="{FF2B5EF4-FFF2-40B4-BE49-F238E27FC236}">
                    <a16:creationId xmlns:a16="http://schemas.microsoft.com/office/drawing/2014/main" id="{1AA5092B-D6C2-4E3D-A265-3EE792C86E94}"/>
                  </a:ext>
                </a:extLst>
              </p:cNvPr>
              <p:cNvSpPr txBox="1"/>
              <p:nvPr/>
            </p:nvSpPr>
            <p:spPr>
              <a:xfrm>
                <a:off x="2688701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4,000 Ma</a:t>
                </a:r>
              </a:p>
            </p:txBody>
          </p:sp>
          <p:sp>
            <p:nvSpPr>
              <p:cNvPr id="31" name="TextBox 152">
                <a:extLst>
                  <a:ext uri="{FF2B5EF4-FFF2-40B4-BE49-F238E27FC236}">
                    <a16:creationId xmlns:a16="http://schemas.microsoft.com/office/drawing/2014/main" id="{209F2B9A-6745-4CD1-B387-8A11377066C8}"/>
                  </a:ext>
                </a:extLst>
              </p:cNvPr>
              <p:cNvSpPr txBox="1"/>
              <p:nvPr/>
            </p:nvSpPr>
            <p:spPr>
              <a:xfrm>
                <a:off x="1789078" y="166641"/>
                <a:ext cx="6783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000" dirty="0">
                    <a:solidFill>
                      <a:schemeClr val="bg1">
                        <a:lumMod val="95000"/>
                      </a:schemeClr>
                    </a:solidFill>
                  </a:rPr>
                  <a:t>4,500 Ma</a:t>
                </a:r>
              </a:p>
            </p:txBody>
          </p:sp>
        </p:grp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8EF5E86F-6179-49D9-931E-103024602B82}"/>
                </a:ext>
              </a:extLst>
            </p:cNvPr>
            <p:cNvSpPr txBox="1"/>
            <p:nvPr/>
          </p:nvSpPr>
          <p:spPr>
            <a:xfrm>
              <a:off x="1245335" y="216749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Hadean</a:t>
              </a:r>
            </a:p>
          </p:txBody>
        </p:sp>
        <p:sp>
          <p:nvSpPr>
            <p:cNvPr id="7" name="TextBox 52">
              <a:extLst>
                <a:ext uri="{FF2B5EF4-FFF2-40B4-BE49-F238E27FC236}">
                  <a16:creationId xmlns:a16="http://schemas.microsoft.com/office/drawing/2014/main" id="{C2DCD768-A6A8-4228-9032-E4F229E5E5E8}"/>
                </a:ext>
              </a:extLst>
            </p:cNvPr>
            <p:cNvSpPr txBox="1"/>
            <p:nvPr/>
          </p:nvSpPr>
          <p:spPr>
            <a:xfrm>
              <a:off x="3152783" y="2159562"/>
              <a:ext cx="961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Archean</a:t>
              </a:r>
            </a:p>
          </p:txBody>
        </p:sp>
        <p:sp>
          <p:nvSpPr>
            <p:cNvPr id="8" name="TextBox 52">
              <a:extLst>
                <a:ext uri="{FF2B5EF4-FFF2-40B4-BE49-F238E27FC236}">
                  <a16:creationId xmlns:a16="http://schemas.microsoft.com/office/drawing/2014/main" id="{4AAA7572-EA4B-4B9C-9813-286E3E0B4713}"/>
                </a:ext>
              </a:extLst>
            </p:cNvPr>
            <p:cNvSpPr txBox="1"/>
            <p:nvPr/>
          </p:nvSpPr>
          <p:spPr>
            <a:xfrm>
              <a:off x="6188561" y="2141343"/>
              <a:ext cx="1245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Proterozoic</a:t>
              </a:r>
            </a:p>
          </p:txBody>
        </p:sp>
        <p:sp>
          <p:nvSpPr>
            <p:cNvPr id="9" name="TextBox 52">
              <a:extLst>
                <a:ext uri="{FF2B5EF4-FFF2-40B4-BE49-F238E27FC236}">
                  <a16:creationId xmlns:a16="http://schemas.microsoft.com/office/drawing/2014/main" id="{A1DA3129-DB76-4D7B-83F3-7838FC9B808D}"/>
                </a:ext>
              </a:extLst>
            </p:cNvPr>
            <p:cNvSpPr txBox="1"/>
            <p:nvPr/>
          </p:nvSpPr>
          <p:spPr>
            <a:xfrm>
              <a:off x="8312946" y="2161275"/>
              <a:ext cx="1327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chemeClr val="bg1">
                      <a:lumMod val="95000"/>
                    </a:schemeClr>
                  </a:solidFill>
                </a:rPr>
                <a:t>Phanerozoic</a:t>
              </a:r>
            </a:p>
          </p:txBody>
        </p:sp>
      </p:grp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D3B8C6DB-A095-43C7-860C-F66CC55C569C}"/>
              </a:ext>
            </a:extLst>
          </p:cNvPr>
          <p:cNvCxnSpPr>
            <a:cxnSpLocks/>
          </p:cNvCxnSpPr>
          <p:nvPr/>
        </p:nvCxnSpPr>
        <p:spPr>
          <a:xfrm>
            <a:off x="2397907" y="6303044"/>
            <a:ext cx="120936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6069D61D-ED60-458B-92EC-DECD8B557A75}"/>
              </a:ext>
            </a:extLst>
          </p:cNvPr>
          <p:cNvSpPr txBox="1"/>
          <p:nvPr/>
        </p:nvSpPr>
        <p:spPr>
          <a:xfrm>
            <a:off x="2433555" y="596449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3.5 – 4.4 Ga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7EF98C5-0E6E-4127-9167-1F91F49040BA}"/>
              </a:ext>
            </a:extLst>
          </p:cNvPr>
          <p:cNvSpPr/>
          <p:nvPr/>
        </p:nvSpPr>
        <p:spPr>
          <a:xfrm>
            <a:off x="533515" y="1175475"/>
            <a:ext cx="56619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 kommer ihåg Formätaren och hur den delades i två arter?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En sådan population för mycket länge sedan gav upphov till allt liv som lever idag – och som har levt på länge.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LUCA</a:t>
            </a:r>
            <a:r>
              <a:rPr lang="sv-SE" sz="1600" dirty="0">
                <a:solidFill>
                  <a:schemeClr val="bg1"/>
                </a:solidFill>
              </a:rPr>
              <a:t> är alltså roten på Livets Träd – </a:t>
            </a:r>
            <a:r>
              <a:rPr lang="sv-SE" sz="1600" b="1" dirty="0">
                <a:solidFill>
                  <a:schemeClr val="bg1"/>
                </a:solidFill>
              </a:rPr>
              <a:t>men inte livets ursprung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  <a:p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LUCA</a:t>
            </a:r>
            <a:r>
              <a:rPr lang="sv-SE" sz="1600" dirty="0">
                <a:solidFill>
                  <a:schemeClr val="bg1"/>
                </a:solidFill>
              </a:rPr>
              <a:t> kan inte hittas, men den är </a:t>
            </a:r>
            <a:r>
              <a:rPr lang="sv-SE" sz="1600" b="1" dirty="0">
                <a:solidFill>
                  <a:schemeClr val="bg1"/>
                </a:solidFill>
              </a:rPr>
              <a:t>åtkomlig för komparativ genetisk analys</a:t>
            </a:r>
            <a:r>
              <a:rPr lang="sv-SE" sz="1600" dirty="0">
                <a:solidFill>
                  <a:schemeClr val="bg1"/>
                </a:solidFill>
              </a:rPr>
              <a:t> – </a:t>
            </a:r>
            <a:r>
              <a:rPr lang="sv-SE" sz="1600" u="sng" dirty="0">
                <a:solidFill>
                  <a:schemeClr val="bg1"/>
                </a:solidFill>
              </a:rPr>
              <a:t>vilket liv som försvann inte är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Vissa analyser placerar </a:t>
            </a:r>
            <a:r>
              <a:rPr lang="sv-SE" sz="1600" b="1" dirty="0">
                <a:solidFill>
                  <a:schemeClr val="bg1"/>
                </a:solidFill>
              </a:rPr>
              <a:t>LUCA</a:t>
            </a:r>
            <a:r>
              <a:rPr lang="sv-SE" sz="1600" dirty="0">
                <a:solidFill>
                  <a:schemeClr val="bg1"/>
                </a:solidFill>
              </a:rPr>
              <a:t> nära början av Hadean, vilket dock reser frågor kring tillförlitlighet.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Men notera: Taxa nära roten tenderar att vara </a:t>
            </a:r>
            <a:r>
              <a:rPr lang="sv-SE" sz="1600" b="1" dirty="0">
                <a:solidFill>
                  <a:schemeClr val="bg1"/>
                </a:solidFill>
              </a:rPr>
              <a:t>hypertermofiler</a:t>
            </a:r>
            <a:r>
              <a:rPr lang="sv-SE" sz="1600" dirty="0">
                <a:solidFill>
                  <a:schemeClr val="bg1"/>
                </a:solidFill>
              </a:rPr>
              <a:t>! Detta kan indicera ett ursprung på en tidig het jord (Hadean). </a:t>
            </a:r>
          </a:p>
          <a:p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B20889F-0352-4A87-A480-E1C789DEF4F8}"/>
              </a:ext>
            </a:extLst>
          </p:cNvPr>
          <p:cNvSpPr/>
          <p:nvPr/>
        </p:nvSpPr>
        <p:spPr>
          <a:xfrm>
            <a:off x="3214874" y="1294821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a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0AB8566-0EE1-443D-BE10-2BA181C0E27F}"/>
              </a:ext>
            </a:extLst>
          </p:cNvPr>
          <p:cNvSpPr/>
          <p:nvPr/>
        </p:nvSpPr>
        <p:spPr>
          <a:xfrm>
            <a:off x="4628129" y="1526752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b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DA4F078-825D-45DA-A8DC-35E4C51DADA9}"/>
              </a:ext>
            </a:extLst>
          </p:cNvPr>
          <p:cNvSpPr/>
          <p:nvPr/>
        </p:nvSpPr>
        <p:spPr>
          <a:xfrm>
            <a:off x="4791982" y="1079901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c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933CFFC-C626-423D-B510-8EFDAD7C498F}"/>
              </a:ext>
            </a:extLst>
          </p:cNvPr>
          <p:cNvSpPr/>
          <p:nvPr/>
        </p:nvSpPr>
        <p:spPr>
          <a:xfrm>
            <a:off x="5247855" y="1776607"/>
            <a:ext cx="467820" cy="196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i="1" dirty="0"/>
              <a:t>A. d</a:t>
            </a:r>
          </a:p>
        </p:txBody>
      </p: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67740800-79AF-4043-A2C7-33579E63D71A}"/>
              </a:ext>
            </a:extLst>
          </p:cNvPr>
          <p:cNvCxnSpPr>
            <a:cxnSpLocks/>
          </p:cNvCxnSpPr>
          <p:nvPr/>
        </p:nvCxnSpPr>
        <p:spPr>
          <a:xfrm flipH="1">
            <a:off x="7318830" y="2625437"/>
            <a:ext cx="55852" cy="12065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D148E714-593C-414E-A8E8-D5EF61AFEB55}"/>
              </a:ext>
            </a:extLst>
          </p:cNvPr>
          <p:cNvCxnSpPr>
            <a:cxnSpLocks/>
          </p:cNvCxnSpPr>
          <p:nvPr/>
        </p:nvCxnSpPr>
        <p:spPr>
          <a:xfrm flipH="1">
            <a:off x="7782429" y="2500735"/>
            <a:ext cx="55852" cy="12065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A92380CF-E40E-4639-9D17-BF840548D93F}"/>
              </a:ext>
            </a:extLst>
          </p:cNvPr>
          <p:cNvCxnSpPr>
            <a:cxnSpLocks/>
          </p:cNvCxnSpPr>
          <p:nvPr/>
        </p:nvCxnSpPr>
        <p:spPr>
          <a:xfrm>
            <a:off x="6224951" y="2746089"/>
            <a:ext cx="1782562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9B32ECBC-A3BE-4DB0-A32E-24D19F5103C4}"/>
              </a:ext>
            </a:extLst>
          </p:cNvPr>
          <p:cNvCxnSpPr>
            <a:cxnSpLocks/>
          </p:cNvCxnSpPr>
          <p:nvPr/>
        </p:nvCxnSpPr>
        <p:spPr>
          <a:xfrm>
            <a:off x="7119887" y="2746089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499A44DD-5E79-4855-A624-95EA59A19545}"/>
              </a:ext>
            </a:extLst>
          </p:cNvPr>
          <p:cNvCxnSpPr>
            <a:cxnSpLocks/>
          </p:cNvCxnSpPr>
          <p:nvPr/>
        </p:nvCxnSpPr>
        <p:spPr>
          <a:xfrm>
            <a:off x="7189125" y="2882949"/>
            <a:ext cx="2515314" cy="0"/>
          </a:xfrm>
          <a:prstGeom prst="line">
            <a:avLst/>
          </a:prstGeom>
          <a:ln w="19050">
            <a:solidFill>
              <a:srgbClr val="FF00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72700F65-B314-4CD2-8B6D-6ECA33AE42CE}"/>
              </a:ext>
            </a:extLst>
          </p:cNvPr>
          <p:cNvCxnSpPr>
            <a:cxnSpLocks/>
          </p:cNvCxnSpPr>
          <p:nvPr/>
        </p:nvCxnSpPr>
        <p:spPr>
          <a:xfrm>
            <a:off x="7374682" y="2625437"/>
            <a:ext cx="742227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89EB16CB-149E-494D-98F7-684D5B042056}"/>
              </a:ext>
            </a:extLst>
          </p:cNvPr>
          <p:cNvCxnSpPr>
            <a:cxnSpLocks/>
          </p:cNvCxnSpPr>
          <p:nvPr/>
        </p:nvCxnSpPr>
        <p:spPr>
          <a:xfrm>
            <a:off x="7367763" y="2882949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76E75CE6-6881-4C9C-BD46-2B44DADB855F}"/>
              </a:ext>
            </a:extLst>
          </p:cNvPr>
          <p:cNvCxnSpPr>
            <a:cxnSpLocks/>
          </p:cNvCxnSpPr>
          <p:nvPr/>
        </p:nvCxnSpPr>
        <p:spPr>
          <a:xfrm>
            <a:off x="7437000" y="3019810"/>
            <a:ext cx="679908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D28C08A5-033C-4175-84FD-031B5B53109F}"/>
              </a:ext>
            </a:extLst>
          </p:cNvPr>
          <p:cNvCxnSpPr>
            <a:cxnSpLocks/>
          </p:cNvCxnSpPr>
          <p:nvPr/>
        </p:nvCxnSpPr>
        <p:spPr>
          <a:xfrm>
            <a:off x="7838280" y="2500735"/>
            <a:ext cx="1711415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259D33C7-EE87-49B6-A19C-C328829749A5}"/>
              </a:ext>
            </a:extLst>
          </p:cNvPr>
          <p:cNvCxnSpPr>
            <a:cxnSpLocks/>
          </p:cNvCxnSpPr>
          <p:nvPr/>
        </p:nvCxnSpPr>
        <p:spPr>
          <a:xfrm>
            <a:off x="8661000" y="2882948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E1AB7A85-F6FE-426C-8C7A-962746C3FAA0}"/>
              </a:ext>
            </a:extLst>
          </p:cNvPr>
          <p:cNvCxnSpPr>
            <a:cxnSpLocks/>
          </p:cNvCxnSpPr>
          <p:nvPr/>
        </p:nvCxnSpPr>
        <p:spPr>
          <a:xfrm>
            <a:off x="8730237" y="3019809"/>
            <a:ext cx="67990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058773CA-CB59-4F9C-BF4E-8370E5C2FE7E}"/>
              </a:ext>
            </a:extLst>
          </p:cNvPr>
          <p:cNvCxnSpPr>
            <a:cxnSpLocks/>
          </p:cNvCxnSpPr>
          <p:nvPr/>
        </p:nvCxnSpPr>
        <p:spPr>
          <a:xfrm flipH="1">
            <a:off x="8919408" y="2756041"/>
            <a:ext cx="55852" cy="1206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7A93E02C-C570-45B9-9571-C7E98EB98844}"/>
              </a:ext>
            </a:extLst>
          </p:cNvPr>
          <p:cNvCxnSpPr>
            <a:cxnSpLocks/>
          </p:cNvCxnSpPr>
          <p:nvPr/>
        </p:nvCxnSpPr>
        <p:spPr>
          <a:xfrm>
            <a:off x="8975259" y="2756041"/>
            <a:ext cx="1711415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DEA0199F-9649-4CB5-B136-5305393CE325}"/>
              </a:ext>
            </a:extLst>
          </p:cNvPr>
          <p:cNvCxnSpPr>
            <a:cxnSpLocks/>
          </p:cNvCxnSpPr>
          <p:nvPr/>
        </p:nvCxnSpPr>
        <p:spPr>
          <a:xfrm flipH="1">
            <a:off x="9814019" y="2643418"/>
            <a:ext cx="55852" cy="1206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C1EF1C8F-1F46-4977-83F7-A4839C992EE9}"/>
              </a:ext>
            </a:extLst>
          </p:cNvPr>
          <p:cNvCxnSpPr>
            <a:cxnSpLocks/>
          </p:cNvCxnSpPr>
          <p:nvPr/>
        </p:nvCxnSpPr>
        <p:spPr>
          <a:xfrm>
            <a:off x="9869870" y="2643418"/>
            <a:ext cx="1711415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7AADA57B-D18E-44BF-A5AF-A1AF1B2F6899}"/>
              </a:ext>
            </a:extLst>
          </p:cNvPr>
          <p:cNvCxnSpPr>
            <a:cxnSpLocks/>
          </p:cNvCxnSpPr>
          <p:nvPr/>
        </p:nvCxnSpPr>
        <p:spPr>
          <a:xfrm flipH="1">
            <a:off x="10030075" y="2518849"/>
            <a:ext cx="55852" cy="1206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853DB15D-192E-4564-B241-987C26ADA050}"/>
              </a:ext>
            </a:extLst>
          </p:cNvPr>
          <p:cNvCxnSpPr>
            <a:cxnSpLocks/>
          </p:cNvCxnSpPr>
          <p:nvPr/>
        </p:nvCxnSpPr>
        <p:spPr>
          <a:xfrm>
            <a:off x="10085927" y="2518849"/>
            <a:ext cx="742227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1267B34A-0763-4F42-873C-A616A85969D0}"/>
              </a:ext>
            </a:extLst>
          </p:cNvPr>
          <p:cNvCxnSpPr>
            <a:cxnSpLocks/>
          </p:cNvCxnSpPr>
          <p:nvPr/>
        </p:nvCxnSpPr>
        <p:spPr>
          <a:xfrm flipH="1">
            <a:off x="10369428" y="2403925"/>
            <a:ext cx="55852" cy="1206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6FB0FB77-0F45-437B-9FC0-4B4960C70111}"/>
              </a:ext>
            </a:extLst>
          </p:cNvPr>
          <p:cNvCxnSpPr>
            <a:cxnSpLocks/>
          </p:cNvCxnSpPr>
          <p:nvPr/>
        </p:nvCxnSpPr>
        <p:spPr>
          <a:xfrm>
            <a:off x="10425280" y="2403925"/>
            <a:ext cx="1766720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C0E50433-B186-42FB-9EA4-848DD99C3FE4}"/>
              </a:ext>
            </a:extLst>
          </p:cNvPr>
          <p:cNvCxnSpPr>
            <a:cxnSpLocks/>
          </p:cNvCxnSpPr>
          <p:nvPr/>
        </p:nvCxnSpPr>
        <p:spPr>
          <a:xfrm>
            <a:off x="9072248" y="3018180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471A230A-BBC7-4562-95B1-3105867B103D}"/>
              </a:ext>
            </a:extLst>
          </p:cNvPr>
          <p:cNvCxnSpPr>
            <a:cxnSpLocks/>
          </p:cNvCxnSpPr>
          <p:nvPr/>
        </p:nvCxnSpPr>
        <p:spPr>
          <a:xfrm>
            <a:off x="9134111" y="3147667"/>
            <a:ext cx="67990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FE720F33-DA30-4E95-8978-C5522E77005E}"/>
              </a:ext>
            </a:extLst>
          </p:cNvPr>
          <p:cNvCxnSpPr>
            <a:cxnSpLocks/>
          </p:cNvCxnSpPr>
          <p:nvPr/>
        </p:nvCxnSpPr>
        <p:spPr>
          <a:xfrm>
            <a:off x="9456184" y="3153412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57E7A22F-C88F-4DFD-9C17-ECFB5D57B84B}"/>
              </a:ext>
            </a:extLst>
          </p:cNvPr>
          <p:cNvCxnSpPr>
            <a:cxnSpLocks/>
          </p:cNvCxnSpPr>
          <p:nvPr/>
        </p:nvCxnSpPr>
        <p:spPr>
          <a:xfrm>
            <a:off x="9525421" y="3290273"/>
            <a:ext cx="1476876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DC2DD6CD-6D33-4496-8187-90C14B9C9E45}"/>
              </a:ext>
            </a:extLst>
          </p:cNvPr>
          <p:cNvCxnSpPr>
            <a:cxnSpLocks/>
          </p:cNvCxnSpPr>
          <p:nvPr/>
        </p:nvCxnSpPr>
        <p:spPr>
          <a:xfrm>
            <a:off x="10247201" y="2754412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7A3A953A-1187-4419-8BF1-A8F50C4B536C}"/>
              </a:ext>
            </a:extLst>
          </p:cNvPr>
          <p:cNvCxnSpPr>
            <a:cxnSpLocks/>
          </p:cNvCxnSpPr>
          <p:nvPr/>
        </p:nvCxnSpPr>
        <p:spPr>
          <a:xfrm>
            <a:off x="10316438" y="2891273"/>
            <a:ext cx="1875562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1FEFAB47-3627-4EFF-A1C1-A9DDB9A2BD50}"/>
              </a:ext>
            </a:extLst>
          </p:cNvPr>
          <p:cNvCxnSpPr>
            <a:cxnSpLocks/>
          </p:cNvCxnSpPr>
          <p:nvPr/>
        </p:nvCxnSpPr>
        <p:spPr>
          <a:xfrm flipH="1">
            <a:off x="10260587" y="3161480"/>
            <a:ext cx="55852" cy="1206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FF04FCA0-E254-4A41-9399-B824A7BCD1A8}"/>
              </a:ext>
            </a:extLst>
          </p:cNvPr>
          <p:cNvCxnSpPr>
            <a:cxnSpLocks/>
          </p:cNvCxnSpPr>
          <p:nvPr/>
        </p:nvCxnSpPr>
        <p:spPr>
          <a:xfrm>
            <a:off x="10316438" y="3161480"/>
            <a:ext cx="1875562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9B9A4CC2-4CFC-4C92-91D2-755A7D097B5B}"/>
              </a:ext>
            </a:extLst>
          </p:cNvPr>
          <p:cNvCxnSpPr>
            <a:cxnSpLocks/>
          </p:cNvCxnSpPr>
          <p:nvPr/>
        </p:nvCxnSpPr>
        <p:spPr>
          <a:xfrm>
            <a:off x="9960838" y="3292139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koppling 76">
            <a:extLst>
              <a:ext uri="{FF2B5EF4-FFF2-40B4-BE49-F238E27FC236}">
                <a16:creationId xmlns:a16="http://schemas.microsoft.com/office/drawing/2014/main" id="{7F3C98A3-CF1A-4004-9E20-7E5A4064AEED}"/>
              </a:ext>
            </a:extLst>
          </p:cNvPr>
          <p:cNvCxnSpPr>
            <a:cxnSpLocks/>
          </p:cNvCxnSpPr>
          <p:nvPr/>
        </p:nvCxnSpPr>
        <p:spPr>
          <a:xfrm>
            <a:off x="10030075" y="3429000"/>
            <a:ext cx="2161925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DE6901C9-5701-4CC6-9B7C-1D2A8E6CB5FF}"/>
              </a:ext>
            </a:extLst>
          </p:cNvPr>
          <p:cNvCxnSpPr>
            <a:cxnSpLocks/>
          </p:cNvCxnSpPr>
          <p:nvPr/>
        </p:nvCxnSpPr>
        <p:spPr>
          <a:xfrm>
            <a:off x="10247201" y="3430866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koppling 79">
            <a:extLst>
              <a:ext uri="{FF2B5EF4-FFF2-40B4-BE49-F238E27FC236}">
                <a16:creationId xmlns:a16="http://schemas.microsoft.com/office/drawing/2014/main" id="{280EB641-3F2C-4383-BDF3-9A68BDC843A4}"/>
              </a:ext>
            </a:extLst>
          </p:cNvPr>
          <p:cNvCxnSpPr>
            <a:cxnSpLocks/>
          </p:cNvCxnSpPr>
          <p:nvPr/>
        </p:nvCxnSpPr>
        <p:spPr>
          <a:xfrm>
            <a:off x="10316438" y="3567727"/>
            <a:ext cx="67990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koppling 80">
            <a:extLst>
              <a:ext uri="{FF2B5EF4-FFF2-40B4-BE49-F238E27FC236}">
                <a16:creationId xmlns:a16="http://schemas.microsoft.com/office/drawing/2014/main" id="{4BBC385D-581F-4BF6-B80D-1FE7AE5C2040}"/>
              </a:ext>
            </a:extLst>
          </p:cNvPr>
          <p:cNvCxnSpPr>
            <a:cxnSpLocks/>
          </p:cNvCxnSpPr>
          <p:nvPr/>
        </p:nvCxnSpPr>
        <p:spPr>
          <a:xfrm>
            <a:off x="11339996" y="3430865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k koppling 81">
            <a:extLst>
              <a:ext uri="{FF2B5EF4-FFF2-40B4-BE49-F238E27FC236}">
                <a16:creationId xmlns:a16="http://schemas.microsoft.com/office/drawing/2014/main" id="{0B0A58EF-8193-4442-9263-A3A316B3C119}"/>
              </a:ext>
            </a:extLst>
          </p:cNvPr>
          <p:cNvCxnSpPr>
            <a:cxnSpLocks/>
          </p:cNvCxnSpPr>
          <p:nvPr/>
        </p:nvCxnSpPr>
        <p:spPr>
          <a:xfrm>
            <a:off x="11409233" y="3567726"/>
            <a:ext cx="782767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koppling 83">
            <a:extLst>
              <a:ext uri="{FF2B5EF4-FFF2-40B4-BE49-F238E27FC236}">
                <a16:creationId xmlns:a16="http://schemas.microsoft.com/office/drawing/2014/main" id="{BD077AE3-6B5C-4947-A136-5B9FAF1057CC}"/>
              </a:ext>
            </a:extLst>
          </p:cNvPr>
          <p:cNvCxnSpPr>
            <a:cxnSpLocks/>
          </p:cNvCxnSpPr>
          <p:nvPr/>
        </p:nvCxnSpPr>
        <p:spPr>
          <a:xfrm>
            <a:off x="10634519" y="3565589"/>
            <a:ext cx="69238" cy="13686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koppling 84">
            <a:extLst>
              <a:ext uri="{FF2B5EF4-FFF2-40B4-BE49-F238E27FC236}">
                <a16:creationId xmlns:a16="http://schemas.microsoft.com/office/drawing/2014/main" id="{FE7AE054-0BF5-40FF-B8E8-28740F3A6134}"/>
              </a:ext>
            </a:extLst>
          </p:cNvPr>
          <p:cNvCxnSpPr>
            <a:cxnSpLocks/>
          </p:cNvCxnSpPr>
          <p:nvPr/>
        </p:nvCxnSpPr>
        <p:spPr>
          <a:xfrm>
            <a:off x="10698125" y="3699000"/>
            <a:ext cx="1493875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>
            <a:extLst>
              <a:ext uri="{FF2B5EF4-FFF2-40B4-BE49-F238E27FC236}">
                <a16:creationId xmlns:a16="http://schemas.microsoft.com/office/drawing/2014/main" id="{5F99546E-9C8B-4B9F-BB05-1592EF79581B}"/>
              </a:ext>
            </a:extLst>
          </p:cNvPr>
          <p:cNvCxnSpPr>
            <a:cxnSpLocks/>
          </p:cNvCxnSpPr>
          <p:nvPr/>
        </p:nvCxnSpPr>
        <p:spPr>
          <a:xfrm flipH="1">
            <a:off x="7322485" y="3670088"/>
            <a:ext cx="55852" cy="12065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FFE6E923-FA82-4852-B368-BD5627CEF2EF}"/>
              </a:ext>
            </a:extLst>
          </p:cNvPr>
          <p:cNvCxnSpPr>
            <a:cxnSpLocks/>
          </p:cNvCxnSpPr>
          <p:nvPr/>
        </p:nvCxnSpPr>
        <p:spPr>
          <a:xfrm flipH="1">
            <a:off x="7786084" y="3545386"/>
            <a:ext cx="55852" cy="12065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koppling 88">
            <a:extLst>
              <a:ext uri="{FF2B5EF4-FFF2-40B4-BE49-F238E27FC236}">
                <a16:creationId xmlns:a16="http://schemas.microsoft.com/office/drawing/2014/main" id="{7A8626BD-192E-4470-AFFC-B6F48F073F62}"/>
              </a:ext>
            </a:extLst>
          </p:cNvPr>
          <p:cNvCxnSpPr>
            <a:cxnSpLocks/>
          </p:cNvCxnSpPr>
          <p:nvPr/>
        </p:nvCxnSpPr>
        <p:spPr>
          <a:xfrm>
            <a:off x="6228606" y="3790740"/>
            <a:ext cx="1782562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koppling 89">
            <a:extLst>
              <a:ext uri="{FF2B5EF4-FFF2-40B4-BE49-F238E27FC236}">
                <a16:creationId xmlns:a16="http://schemas.microsoft.com/office/drawing/2014/main" id="{28B03494-9A4F-4764-B9ED-C7676B0496CC}"/>
              </a:ext>
            </a:extLst>
          </p:cNvPr>
          <p:cNvCxnSpPr>
            <a:cxnSpLocks/>
          </p:cNvCxnSpPr>
          <p:nvPr/>
        </p:nvCxnSpPr>
        <p:spPr>
          <a:xfrm>
            <a:off x="7123542" y="3790740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koppling 90">
            <a:extLst>
              <a:ext uri="{FF2B5EF4-FFF2-40B4-BE49-F238E27FC236}">
                <a16:creationId xmlns:a16="http://schemas.microsoft.com/office/drawing/2014/main" id="{F42E3A77-087E-4975-AE78-14185AB6E7F4}"/>
              </a:ext>
            </a:extLst>
          </p:cNvPr>
          <p:cNvCxnSpPr>
            <a:cxnSpLocks/>
          </p:cNvCxnSpPr>
          <p:nvPr/>
        </p:nvCxnSpPr>
        <p:spPr>
          <a:xfrm>
            <a:off x="7378337" y="3670088"/>
            <a:ext cx="742227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C08DA354-9601-4079-B824-0C7DE1A3D6DC}"/>
              </a:ext>
            </a:extLst>
          </p:cNvPr>
          <p:cNvCxnSpPr>
            <a:cxnSpLocks/>
          </p:cNvCxnSpPr>
          <p:nvPr/>
        </p:nvCxnSpPr>
        <p:spPr>
          <a:xfrm>
            <a:off x="8442504" y="3550777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koppling 92">
            <a:extLst>
              <a:ext uri="{FF2B5EF4-FFF2-40B4-BE49-F238E27FC236}">
                <a16:creationId xmlns:a16="http://schemas.microsoft.com/office/drawing/2014/main" id="{F953A57C-FB43-4DBF-B612-73EC60B1CEF4}"/>
              </a:ext>
            </a:extLst>
          </p:cNvPr>
          <p:cNvCxnSpPr>
            <a:cxnSpLocks/>
          </p:cNvCxnSpPr>
          <p:nvPr/>
        </p:nvCxnSpPr>
        <p:spPr>
          <a:xfrm>
            <a:off x="8511741" y="3687638"/>
            <a:ext cx="679908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9D88BA2A-9C47-4ED1-AB07-8EFB88768E63}"/>
              </a:ext>
            </a:extLst>
          </p:cNvPr>
          <p:cNvCxnSpPr>
            <a:cxnSpLocks/>
          </p:cNvCxnSpPr>
          <p:nvPr/>
        </p:nvCxnSpPr>
        <p:spPr>
          <a:xfrm>
            <a:off x="7841935" y="3545386"/>
            <a:ext cx="1711415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koppling 99">
            <a:extLst>
              <a:ext uri="{FF2B5EF4-FFF2-40B4-BE49-F238E27FC236}">
                <a16:creationId xmlns:a16="http://schemas.microsoft.com/office/drawing/2014/main" id="{EDBE5929-39F1-4EE8-A0C6-8317C63408E9}"/>
              </a:ext>
            </a:extLst>
          </p:cNvPr>
          <p:cNvCxnSpPr>
            <a:cxnSpLocks/>
          </p:cNvCxnSpPr>
          <p:nvPr/>
        </p:nvCxnSpPr>
        <p:spPr>
          <a:xfrm>
            <a:off x="7176796" y="3933094"/>
            <a:ext cx="679908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koppling 100">
            <a:extLst>
              <a:ext uri="{FF2B5EF4-FFF2-40B4-BE49-F238E27FC236}">
                <a16:creationId xmlns:a16="http://schemas.microsoft.com/office/drawing/2014/main" id="{3D0CA9A0-CF6C-47FE-8069-DA3942C26723}"/>
              </a:ext>
            </a:extLst>
          </p:cNvPr>
          <p:cNvCxnSpPr>
            <a:cxnSpLocks/>
          </p:cNvCxnSpPr>
          <p:nvPr/>
        </p:nvCxnSpPr>
        <p:spPr>
          <a:xfrm>
            <a:off x="7518807" y="3931465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k koppling 101">
            <a:extLst>
              <a:ext uri="{FF2B5EF4-FFF2-40B4-BE49-F238E27FC236}">
                <a16:creationId xmlns:a16="http://schemas.microsoft.com/office/drawing/2014/main" id="{4B047A6D-6937-40E0-BE3C-E9154E16E09C}"/>
              </a:ext>
            </a:extLst>
          </p:cNvPr>
          <p:cNvCxnSpPr>
            <a:cxnSpLocks/>
          </p:cNvCxnSpPr>
          <p:nvPr/>
        </p:nvCxnSpPr>
        <p:spPr>
          <a:xfrm>
            <a:off x="7580670" y="4060952"/>
            <a:ext cx="679908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k koppling 102">
            <a:extLst>
              <a:ext uri="{FF2B5EF4-FFF2-40B4-BE49-F238E27FC236}">
                <a16:creationId xmlns:a16="http://schemas.microsoft.com/office/drawing/2014/main" id="{1A871451-29B1-4CCF-932E-DFBFE7704DD4}"/>
              </a:ext>
            </a:extLst>
          </p:cNvPr>
          <p:cNvCxnSpPr>
            <a:cxnSpLocks/>
          </p:cNvCxnSpPr>
          <p:nvPr/>
        </p:nvCxnSpPr>
        <p:spPr>
          <a:xfrm>
            <a:off x="7902743" y="4066697"/>
            <a:ext cx="69238" cy="13686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koppling 103">
            <a:extLst>
              <a:ext uri="{FF2B5EF4-FFF2-40B4-BE49-F238E27FC236}">
                <a16:creationId xmlns:a16="http://schemas.microsoft.com/office/drawing/2014/main" id="{4423A200-0939-49DE-BF05-027732AC1DEF}"/>
              </a:ext>
            </a:extLst>
          </p:cNvPr>
          <p:cNvCxnSpPr>
            <a:cxnSpLocks/>
          </p:cNvCxnSpPr>
          <p:nvPr/>
        </p:nvCxnSpPr>
        <p:spPr>
          <a:xfrm>
            <a:off x="7971980" y="4203558"/>
            <a:ext cx="1476876" cy="0"/>
          </a:xfrm>
          <a:prstGeom prst="line">
            <a:avLst/>
          </a:prstGeom>
          <a:ln w="9525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8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1107</Words>
  <Application>Microsoft Office PowerPoint</Application>
  <PresentationFormat>Bredbild</PresentationFormat>
  <Paragraphs>240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Naturhistoria Livets historia I </vt:lpstr>
      <vt:lpstr>Föreläsningens lärandemål</vt:lpstr>
      <vt:lpstr>Litteratur:</vt:lpstr>
      <vt:lpstr>PowerPoint-presentation</vt:lpstr>
      <vt:lpstr>PowerPoint-presentation</vt:lpstr>
      <vt:lpstr>Molekylära klockor</vt:lpstr>
      <vt:lpstr>Komparativ genomik</vt:lpstr>
      <vt:lpstr>PowerPoint-presentation</vt:lpstr>
      <vt:lpstr>Livets ursprung och Last Universal Common Ancestor (LUCA)</vt:lpstr>
      <vt:lpstr>PowerPoint-presentation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Naturhistoria – Livets träd Lektion 5.2 </dc:title>
  <dc:creator>Claes Andersson</dc:creator>
  <cp:lastModifiedBy>Claes Andersson</cp:lastModifiedBy>
  <cp:revision>38</cp:revision>
  <dcterms:created xsi:type="dcterms:W3CDTF">2021-01-07T15:14:49Z</dcterms:created>
  <dcterms:modified xsi:type="dcterms:W3CDTF">2021-01-15T04:08:28Z</dcterms:modified>
</cp:coreProperties>
</file>