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296" r:id="rId5"/>
    <p:sldId id="265" r:id="rId6"/>
    <p:sldId id="266" r:id="rId7"/>
    <p:sldId id="300" r:id="rId8"/>
    <p:sldId id="298" r:id="rId9"/>
    <p:sldId id="301" r:id="rId10"/>
    <p:sldId id="304" r:id="rId11"/>
    <p:sldId id="299" r:id="rId12"/>
    <p:sldId id="303" r:id="rId13"/>
    <p:sldId id="264" r:id="rId14"/>
  </p:sldIdLst>
  <p:sldSz cx="12192000" cy="6858000"/>
  <p:notesSz cx="6797675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30EEBD-5905-4ABD-8980-43E2A0E36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55EBB3-211B-41B7-B14E-5C81E3C0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CF49FB-5876-45A3-8969-BE6F40A8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C5BCEA-F482-4412-B167-69493F16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1BC522-9948-4FB3-8C1C-FDECB36F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29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73D2D-7D3D-46EF-AFA6-6EB7517E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861CA6-B361-4586-BD07-54E831184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BD0174-8CC0-4D26-8310-E58ACD1A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10DE92-4474-495C-8BAE-367A6824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AC99AB-38DC-4B80-8B23-B52547DC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74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15CCF02-C8DC-46A1-935F-0E6060972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3090F1-A53C-471D-8E00-92E7EF4C1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868F15-D1CA-47E8-804C-6BD8992F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B6EDEC-1E3D-4A61-99BC-BC729D86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0186D5-4685-43B0-910A-32731699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79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53985E-0CA0-4779-BF73-A6E9C7E7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0CA560-794E-4D8B-8DBA-40B4AE2C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B2BFD0-EEDC-4E3A-B9D5-3C7AB74F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BFB65-A531-4FC8-B548-B23B703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BA4956-4157-4EB8-AD32-ED8A71C7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32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8D00D5-03A0-46DD-A583-CF446B48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434984-6022-496D-BDF7-D0EF7D787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45A9BA-36E8-42EA-8B3E-B979F92D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3F6660-0D04-46B0-A666-3D72EBB4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456087-B6B1-41B6-81F7-7BFA81B3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50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9F418-5F8A-4ECB-98D4-58EC1496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02F8D-5337-473A-982E-9DCB9795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07A56E-87EC-47BA-B6C7-F8F4E016F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7A0143-87F1-4B05-9691-99B0C7DB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7611CE-E9C2-44F4-8C34-BE76AD6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D55C76-E467-4D28-A9BF-95ABCCF2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7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B221E6-749F-499D-8867-53A33330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8E487F-C4F9-4617-84DE-9BC259BE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BBE900-A061-4D00-A70D-609496324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6AA6A3-40F4-4AD7-BA76-F82A80C0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D6576BA-7F75-4CF4-929B-CD443EDDC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AFD5C50-9E43-479C-A5E6-87C1A635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A5CA76A-7927-4384-AAB4-F33C8E5C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9FB0A62-43A3-4F24-B8C4-21173BFA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38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AA11E-6B98-4081-8E19-69D393C1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2E85AF4-1C15-4AB8-A172-D780980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B8E406-99EF-44C2-A127-4F550320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F67174-98C0-4223-A241-B0A586E1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9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663CF52-67A0-43DE-A3B9-712309F5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355560-C604-4AF6-BF5C-301C42C1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6441DC-3791-491F-893B-EE0DE3A7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8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1EB08F-7F7F-480B-8B03-31513875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AA1737-54AA-4E8C-8A1A-532DDD38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8913DC-B1FA-41BD-A4CF-C9E79BB31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B1405F-B59A-4DC4-9B8C-A316D43F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E8480F-4DD5-4B8B-9775-6E89E02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46CD6B-2848-4095-83DB-B46552D5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4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1EA34-A5DA-498C-9ACB-DF3878B0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407C452-CB48-4791-996E-5526404E9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CFF9B6-46CA-49A0-9F91-C1A2AE4D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377CE8-5E66-46FB-A3A7-B1C64326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44C4E1-A606-42DF-88B8-C73D6FE3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B77073-9E59-4B28-BC68-91D83193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16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BCD589-4BF5-4988-BD2E-F89DDD7A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3321DA-EA59-49BD-91AF-1CA83616D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6CCD9C-E1BA-402E-8841-D55E133FD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C4F8-A6A3-4CFF-AFD1-57BA88224980}" type="datetimeFigureOut">
              <a:rPr lang="sv-SE" smtClean="0"/>
              <a:t>2021-02-05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1AA386-B586-409E-AA9D-3B6F80607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AC3128-473E-46E7-9580-C6C37A111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0720-AEA0-4F92-8C85-1932D9FB3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1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4.jpg"/><Relationship Id="rId12" Type="http://schemas.openxmlformats.org/officeDocument/2006/relationships/image" Target="../media/image34.png"/><Relationship Id="rId17" Type="http://schemas.openxmlformats.org/officeDocument/2006/relationships/image" Target="../media/image10.jpeg"/><Relationship Id="rId2" Type="http://schemas.openxmlformats.org/officeDocument/2006/relationships/image" Target="../media/image4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33.png"/><Relationship Id="rId5" Type="http://schemas.openxmlformats.org/officeDocument/2006/relationships/image" Target="../media/image2.jpeg"/><Relationship Id="rId15" Type="http://schemas.openxmlformats.org/officeDocument/2006/relationships/image" Target="../media/image37.png"/><Relationship Id="rId10" Type="http://schemas.openxmlformats.org/officeDocument/2006/relationships/image" Target="../media/image7.jpeg"/><Relationship Id="rId19" Type="http://schemas.openxmlformats.org/officeDocument/2006/relationships/image" Target="../media/image40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4.jpg"/><Relationship Id="rId12" Type="http://schemas.openxmlformats.org/officeDocument/2006/relationships/image" Target="../media/image34.png"/><Relationship Id="rId17" Type="http://schemas.openxmlformats.org/officeDocument/2006/relationships/image" Target="../media/image10.jpeg"/><Relationship Id="rId2" Type="http://schemas.openxmlformats.org/officeDocument/2006/relationships/image" Target="../media/image3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32.png"/><Relationship Id="rId5" Type="http://schemas.openxmlformats.org/officeDocument/2006/relationships/image" Target="../media/image2.jpeg"/><Relationship Id="rId15" Type="http://schemas.openxmlformats.org/officeDocument/2006/relationships/image" Target="../media/image37.png"/><Relationship Id="rId10" Type="http://schemas.openxmlformats.org/officeDocument/2006/relationships/image" Target="../media/image7.jpeg"/><Relationship Id="rId19" Type="http://schemas.openxmlformats.org/officeDocument/2006/relationships/image" Target="../media/image40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/>
          </a:bodyPr>
          <a:lstStyle/>
          <a:p>
            <a:r>
              <a:rPr lang="sv-SE" sz="4000" u="sng" dirty="0"/>
              <a:t>Naturhistoria – Livets träd</a:t>
            </a:r>
            <a:br>
              <a:rPr lang="sv-SE" dirty="0"/>
            </a:br>
            <a:r>
              <a:rPr lang="sv-SE" dirty="0"/>
              <a:t>Livets historia II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/>
              <a:t>Fredag </a:t>
            </a:r>
            <a:r>
              <a:rPr lang="sv-SE" sz="3100" u="sng" dirty="0"/>
              <a:t>5/2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9B32E5-7A53-440F-BF6D-DF996233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671" y="416744"/>
            <a:ext cx="8047703" cy="1325563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Från det allmänna till det specifika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6E764-AD9C-49FE-9D07-DC218A63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813"/>
            <a:ext cx="10267335" cy="3380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400" dirty="0">
                <a:solidFill>
                  <a:schemeClr val="bg1"/>
                </a:solidFill>
              </a:rPr>
              <a:t>Nu går vi från naturhistoria teoretiskt och i allmänhet till att mer renodlat följa livsformer och händelse genom tiden.</a:t>
            </a:r>
          </a:p>
          <a:p>
            <a:pPr marL="0" indent="0" algn="ctr">
              <a:buNone/>
            </a:pPr>
            <a:endParaRPr lang="sv-SE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2400" dirty="0">
                <a:solidFill>
                  <a:schemeClr val="bg1"/>
                </a:solidFill>
              </a:rPr>
              <a:t>Livets träd har många grenar och blad så vi måste ha någonting att hålla oss nära.</a:t>
            </a:r>
          </a:p>
          <a:p>
            <a:pPr marL="0" indent="0" algn="ctr">
              <a:buNone/>
            </a:pPr>
            <a:endParaRPr lang="sv-SE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2400" b="1" dirty="0">
                <a:solidFill>
                  <a:schemeClr val="bg1"/>
                </a:solidFill>
              </a:rPr>
              <a:t>Vi håller oss nära vår linje – i havet och upp på land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267B29B9-2644-47FD-8F4A-63A78D2704B2}"/>
              </a:ext>
            </a:extLst>
          </p:cNvPr>
          <p:cNvGrpSpPr/>
          <p:nvPr/>
        </p:nvGrpSpPr>
        <p:grpSpPr>
          <a:xfrm>
            <a:off x="168573" y="5437463"/>
            <a:ext cx="11854853" cy="687812"/>
            <a:chOff x="94833" y="5538326"/>
            <a:chExt cx="11854853" cy="687812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6EAB3084-0942-4191-AAFB-AEC8A7E4D4F6}"/>
                </a:ext>
              </a:extLst>
            </p:cNvPr>
            <p:cNvGrpSpPr/>
            <p:nvPr/>
          </p:nvGrpSpPr>
          <p:grpSpPr>
            <a:xfrm>
              <a:off x="94833" y="5538328"/>
              <a:ext cx="1166453" cy="657640"/>
              <a:chOff x="558918" y="5663690"/>
              <a:chExt cx="1417360" cy="799100"/>
            </a:xfrm>
          </p:grpSpPr>
          <p:pic>
            <p:nvPicPr>
              <p:cNvPr id="33" name="Bildobjekt 32">
                <a:extLst>
                  <a:ext uri="{FF2B5EF4-FFF2-40B4-BE49-F238E27FC236}">
                    <a16:creationId xmlns:a16="http://schemas.microsoft.com/office/drawing/2014/main" id="{99C6AA27-9382-416C-9D8D-6D7FA4362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8918" y="5663690"/>
                <a:ext cx="1417360" cy="528726"/>
              </a:xfrm>
              <a:prstGeom prst="rect">
                <a:avLst/>
              </a:prstGeom>
            </p:spPr>
          </p:pic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8F0C1B75-1068-4DC9-8755-17BBA58C3DC2}"/>
                  </a:ext>
                </a:extLst>
              </p:cNvPr>
              <p:cNvSpPr txBox="1"/>
              <p:nvPr/>
            </p:nvSpPr>
            <p:spPr>
              <a:xfrm>
                <a:off x="708952" y="6088809"/>
                <a:ext cx="1061324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Chordata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07CCE046-9DF1-4E93-8922-45D801C3802D}"/>
                </a:ext>
              </a:extLst>
            </p:cNvPr>
            <p:cNvGrpSpPr/>
            <p:nvPr/>
          </p:nvGrpSpPr>
          <p:grpSpPr>
            <a:xfrm>
              <a:off x="1252185" y="5538327"/>
              <a:ext cx="1166453" cy="650935"/>
              <a:chOff x="2068786" y="5663690"/>
              <a:chExt cx="1417360" cy="790953"/>
            </a:xfrm>
          </p:grpSpPr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6F324C57-E242-49E3-965A-93EDD170D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786" y="5663690"/>
                <a:ext cx="1417360" cy="528739"/>
              </a:xfrm>
              <a:prstGeom prst="rect">
                <a:avLst/>
              </a:prstGeom>
            </p:spPr>
          </p:pic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384DA2D1-EB4C-4067-A094-5AEA5955E8C9}"/>
                  </a:ext>
                </a:extLst>
              </p:cNvPr>
              <p:cNvSpPr txBox="1"/>
              <p:nvPr/>
            </p:nvSpPr>
            <p:spPr>
              <a:xfrm>
                <a:off x="2165000" y="6080662"/>
                <a:ext cx="1200088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Vertebrata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87421F8A-6D04-487A-8556-4667B79F7D6D}"/>
                </a:ext>
              </a:extLst>
            </p:cNvPr>
            <p:cNvGrpSpPr/>
            <p:nvPr/>
          </p:nvGrpSpPr>
          <p:grpSpPr>
            <a:xfrm>
              <a:off x="2424171" y="5538326"/>
              <a:ext cx="1166453" cy="657637"/>
              <a:chOff x="3548453" y="5663691"/>
              <a:chExt cx="1417360" cy="799097"/>
            </a:xfrm>
          </p:grpSpPr>
          <p:pic>
            <p:nvPicPr>
              <p:cNvPr id="29" name="Bildobjekt 28">
                <a:extLst>
                  <a:ext uri="{FF2B5EF4-FFF2-40B4-BE49-F238E27FC236}">
                    <a16:creationId xmlns:a16="http://schemas.microsoft.com/office/drawing/2014/main" id="{14005BE5-DE74-4D2C-934B-28C5B7353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8453" y="5663691"/>
                <a:ext cx="1417360" cy="528740"/>
              </a:xfrm>
              <a:prstGeom prst="rect">
                <a:avLst/>
              </a:prstGeom>
            </p:spPr>
          </p:pic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4177D9C2-4133-4D8A-944A-3C0FF4BFA9DD}"/>
                  </a:ext>
                </a:extLst>
              </p:cNvPr>
              <p:cNvSpPr txBox="1"/>
              <p:nvPr/>
            </p:nvSpPr>
            <p:spPr>
              <a:xfrm>
                <a:off x="3700923" y="6088807"/>
                <a:ext cx="1147262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Tetrapoda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4F18B31-538A-453F-BC24-5BE04604E65E}"/>
                </a:ext>
              </a:extLst>
            </p:cNvPr>
            <p:cNvGrpSpPr/>
            <p:nvPr/>
          </p:nvGrpSpPr>
          <p:grpSpPr>
            <a:xfrm>
              <a:off x="4763051" y="5538336"/>
              <a:ext cx="1220202" cy="687802"/>
              <a:chOff x="6800746" y="5663692"/>
              <a:chExt cx="1482670" cy="835749"/>
            </a:xfrm>
          </p:grpSpPr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DC1DED03-26D2-45CE-BA38-27868E54A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0746" y="5663692"/>
                <a:ext cx="1482670" cy="528727"/>
              </a:xfrm>
              <a:prstGeom prst="rect">
                <a:avLst/>
              </a:prstGeom>
            </p:spPr>
          </p:pic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F23C1103-FE07-4BFD-831F-7C95ED5C347E}"/>
                  </a:ext>
                </a:extLst>
              </p:cNvPr>
              <p:cNvSpPr txBox="1"/>
              <p:nvPr/>
            </p:nvSpPr>
            <p:spPr>
              <a:xfrm>
                <a:off x="6931532" y="6125461"/>
                <a:ext cx="1219721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Mammalia</a:t>
                </a:r>
                <a:endParaRPr lang="sv-SE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B5D8607D-404E-41DE-B001-580261195695}"/>
                </a:ext>
              </a:extLst>
            </p:cNvPr>
            <p:cNvGrpSpPr/>
            <p:nvPr/>
          </p:nvGrpSpPr>
          <p:grpSpPr>
            <a:xfrm>
              <a:off x="5979936" y="5538326"/>
              <a:ext cx="1186591" cy="660171"/>
              <a:chOff x="8369197" y="5709846"/>
              <a:chExt cx="1441830" cy="802176"/>
            </a:xfrm>
          </p:grpSpPr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B6C9B6F3-F202-4294-A4D9-D298BE1F3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9197" y="5709846"/>
                <a:ext cx="1441830" cy="528729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B21D7194-DF49-424E-973A-C1082F041E83}"/>
                  </a:ext>
                </a:extLst>
              </p:cNvPr>
              <p:cNvSpPr txBox="1"/>
              <p:nvPr/>
            </p:nvSpPr>
            <p:spPr>
              <a:xfrm>
                <a:off x="8624211" y="6138041"/>
                <a:ext cx="1028836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Primates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B590315-DFA1-4AD3-8875-ADBA8A9BD076}"/>
                </a:ext>
              </a:extLst>
            </p:cNvPr>
            <p:cNvGrpSpPr/>
            <p:nvPr/>
          </p:nvGrpSpPr>
          <p:grpSpPr>
            <a:xfrm>
              <a:off x="7168735" y="5538330"/>
              <a:ext cx="1176107" cy="643005"/>
              <a:chOff x="10069484" y="5728407"/>
              <a:chExt cx="1429090" cy="781316"/>
            </a:xfrm>
          </p:grpSpPr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id="{63934C2D-2613-4CD3-AF17-06D192BEE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69484" y="5728407"/>
                <a:ext cx="1429090" cy="528723"/>
              </a:xfrm>
              <a:prstGeom prst="rect">
                <a:avLst/>
              </a:prstGeom>
            </p:spPr>
          </p:pic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8BF0A8E5-1FC9-4060-8FDD-5F9BAA425222}"/>
                  </a:ext>
                </a:extLst>
              </p:cNvPr>
              <p:cNvSpPr txBox="1"/>
              <p:nvPr/>
            </p:nvSpPr>
            <p:spPr>
              <a:xfrm>
                <a:off x="10073261" y="6135743"/>
                <a:ext cx="1396971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Smalnäsapor</a:t>
                </a:r>
              </a:p>
            </p:txBody>
          </p:sp>
        </p:grp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FB105F30-53FB-490A-99B0-1FE6297BA5D1}"/>
                </a:ext>
              </a:extLst>
            </p:cNvPr>
            <p:cNvGrpSpPr/>
            <p:nvPr/>
          </p:nvGrpSpPr>
          <p:grpSpPr>
            <a:xfrm>
              <a:off x="3591280" y="5538328"/>
              <a:ext cx="1175089" cy="665310"/>
              <a:chOff x="5126184" y="5663691"/>
              <a:chExt cx="1427853" cy="808420"/>
            </a:xfrm>
          </p:grpSpPr>
          <p:pic>
            <p:nvPicPr>
              <p:cNvPr id="21" name="Platshållare för innehåll 9">
                <a:extLst>
                  <a:ext uri="{FF2B5EF4-FFF2-40B4-BE49-F238E27FC236}">
                    <a16:creationId xmlns:a16="http://schemas.microsoft.com/office/drawing/2014/main" id="{160E807A-9648-4C20-9268-EB6E644EF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6184" y="5663691"/>
                <a:ext cx="1427853" cy="528740"/>
              </a:xfrm>
              <a:prstGeom prst="rect">
                <a:avLst/>
              </a:prstGeom>
            </p:spPr>
          </p:pic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C76580DF-AEB4-40CC-96FD-F9D73C312368}"/>
                  </a:ext>
                </a:extLst>
              </p:cNvPr>
              <p:cNvSpPr txBox="1"/>
              <p:nvPr/>
            </p:nvSpPr>
            <p:spPr>
              <a:xfrm>
                <a:off x="5262952" y="6098131"/>
                <a:ext cx="1139548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Synapsida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7F7D10D-7F17-4DF5-A770-C625990B05A5}"/>
                </a:ext>
              </a:extLst>
            </p:cNvPr>
            <p:cNvGrpSpPr/>
            <p:nvPr/>
          </p:nvGrpSpPr>
          <p:grpSpPr>
            <a:xfrm>
              <a:off x="8306647" y="5538330"/>
              <a:ext cx="1261627" cy="659206"/>
              <a:chOff x="9294297" y="5711799"/>
              <a:chExt cx="1261627" cy="659206"/>
            </a:xfrm>
          </p:grpSpPr>
          <p:pic>
            <p:nvPicPr>
              <p:cNvPr id="19" name="Picture 180">
                <a:extLst>
                  <a:ext uri="{FF2B5EF4-FFF2-40B4-BE49-F238E27FC236}">
                    <a16:creationId xmlns:a16="http://schemas.microsoft.com/office/drawing/2014/main" id="{9DF82C36-0F22-4ACC-9F68-51ABC2014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7567" y="5711799"/>
                <a:ext cx="1175089" cy="43512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185A85C8-68E1-40E3-A50A-8868F176562B}"/>
                  </a:ext>
                </a:extLst>
              </p:cNvPr>
              <p:cNvSpPr txBox="1"/>
              <p:nvPr/>
            </p:nvSpPr>
            <p:spPr>
              <a:xfrm>
                <a:off x="9294297" y="6063228"/>
                <a:ext cx="1261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Människoapor</a:t>
                </a:r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3D643904-0B2B-4DAC-B219-C0715BB4AC9C}"/>
                </a:ext>
              </a:extLst>
            </p:cNvPr>
            <p:cNvGrpSpPr/>
            <p:nvPr/>
          </p:nvGrpSpPr>
          <p:grpSpPr>
            <a:xfrm>
              <a:off x="9535606" y="5538330"/>
              <a:ext cx="1197798" cy="645618"/>
              <a:chOff x="10601959" y="5709930"/>
              <a:chExt cx="1197798" cy="645618"/>
            </a:xfrm>
          </p:grpSpPr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5D1123F4-03A9-4D0F-A1BB-76B040991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1959" y="5709930"/>
                <a:ext cx="1197798" cy="417519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4D5B3CD8-E8D6-442C-A7A0-9BC9FCB06804}"/>
                  </a:ext>
                </a:extLst>
              </p:cNvPr>
              <p:cNvSpPr txBox="1"/>
              <p:nvPr/>
            </p:nvSpPr>
            <p:spPr>
              <a:xfrm>
                <a:off x="10712583" y="6047771"/>
                <a:ext cx="976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Homininer</a:t>
                </a:r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62229BA-2998-48A2-B8CE-0102D3B38B6F}"/>
                </a:ext>
              </a:extLst>
            </p:cNvPr>
            <p:cNvGrpSpPr/>
            <p:nvPr/>
          </p:nvGrpSpPr>
          <p:grpSpPr>
            <a:xfrm>
              <a:off x="10738465" y="5538330"/>
              <a:ext cx="1211221" cy="642208"/>
              <a:chOff x="10811714" y="6182514"/>
              <a:chExt cx="1211221" cy="642208"/>
            </a:xfrm>
          </p:grpSpPr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A7613D37-637E-4F9B-9656-476872160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11714" y="6182514"/>
                <a:ext cx="1211221" cy="424876"/>
              </a:xfrm>
              <a:prstGeom prst="rect">
                <a:avLst/>
              </a:prstGeom>
            </p:spPr>
          </p:pic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CA18046F-0648-4A65-917F-13117A562228}"/>
                  </a:ext>
                </a:extLst>
              </p:cNvPr>
              <p:cNvSpPr txBox="1"/>
              <p:nvPr/>
            </p:nvSpPr>
            <p:spPr>
              <a:xfrm>
                <a:off x="10943133" y="6516945"/>
                <a:ext cx="981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Människor</a:t>
                </a:r>
              </a:p>
            </p:txBody>
          </p:sp>
        </p:grpSp>
      </p:grpSp>
      <p:sp>
        <p:nvSpPr>
          <p:cNvPr id="36" name="textruta 35">
            <a:extLst>
              <a:ext uri="{FF2B5EF4-FFF2-40B4-BE49-F238E27FC236}">
                <a16:creationId xmlns:a16="http://schemas.microsoft.com/office/drawing/2014/main" id="{E8E62BA1-CD1E-4A63-92EE-CF53C0272602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7/9</a:t>
            </a:r>
          </a:p>
        </p:txBody>
      </p:sp>
    </p:spTree>
    <p:extLst>
      <p:ext uri="{BB962C8B-B14F-4D97-AF65-F5344CB8AC3E}">
        <p14:creationId xmlns:p14="http://schemas.microsoft.com/office/powerpoint/2010/main" val="388270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8985203-DCC4-4B8B-A7BC-0D0F89D3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39" y="189533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1">
                    <a:lumMod val="95000"/>
                  </a:schemeClr>
                </a:solidFill>
              </a:rPr>
              <a:t>Chordata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DCAEBE9-7ADF-4E4D-A77B-CC6488BFDC01}"/>
              </a:ext>
            </a:extLst>
          </p:cNvPr>
          <p:cNvSpPr/>
          <p:nvPr/>
        </p:nvSpPr>
        <p:spPr>
          <a:xfrm>
            <a:off x="562036" y="1432393"/>
            <a:ext cx="10333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De första djuren med huvud, segmenterad kropp, ryggsträng av brosk (blivande ryggrad) och gälöppningar.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För cirka 510-520 miljoner år sedan levde bland annat djuret till höger (</a:t>
            </a:r>
            <a:r>
              <a:rPr lang="sv-SE" i="1" dirty="0">
                <a:solidFill>
                  <a:schemeClr val="bg1"/>
                </a:solidFill>
              </a:rPr>
              <a:t>Pikaia </a:t>
            </a:r>
            <a:r>
              <a:rPr lang="sv-SE" i="1" dirty="0" err="1">
                <a:solidFill>
                  <a:schemeClr val="bg1"/>
                </a:solidFill>
              </a:rPr>
              <a:t>gracilens</a:t>
            </a:r>
            <a:r>
              <a:rPr lang="sv-SE" dirty="0">
                <a:solidFill>
                  <a:schemeClr val="bg1"/>
                </a:solidFill>
              </a:rPr>
              <a:t>) som är mycket lik – och nära släkt med – nu levande lansettfiskar (vänster). 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F8D7E69-0D3B-4599-BAF2-08E44A24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57" y="2901361"/>
            <a:ext cx="3368614" cy="159534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59D89F3-8F4C-446C-9FBD-9329691C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31" y="3098867"/>
            <a:ext cx="3314617" cy="1200330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EC065A6E-1489-4E8E-803E-8FAD882FD386}"/>
              </a:ext>
            </a:extLst>
          </p:cNvPr>
          <p:cNvGrpSpPr/>
          <p:nvPr/>
        </p:nvGrpSpPr>
        <p:grpSpPr>
          <a:xfrm>
            <a:off x="2181000" y="4765342"/>
            <a:ext cx="7830000" cy="1001394"/>
            <a:chOff x="2063552" y="1558950"/>
            <a:chExt cx="7830000" cy="1001394"/>
          </a:xfrm>
        </p:grpSpPr>
        <p:cxnSp>
          <p:nvCxnSpPr>
            <p:cNvPr id="11" name="Straight Connector 96">
              <a:extLst>
                <a:ext uri="{FF2B5EF4-FFF2-40B4-BE49-F238E27FC236}">
                  <a16:creationId xmlns:a16="http://schemas.microsoft.com/office/drawing/2014/main" id="{7B0CB140-BF0B-43CB-958C-4C41E1777E63}"/>
                </a:ext>
              </a:extLst>
            </p:cNvPr>
            <p:cNvCxnSpPr/>
            <p:nvPr/>
          </p:nvCxnSpPr>
          <p:spPr>
            <a:xfrm>
              <a:off x="9173552" y="183011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7">
              <a:extLst>
                <a:ext uri="{FF2B5EF4-FFF2-40B4-BE49-F238E27FC236}">
                  <a16:creationId xmlns:a16="http://schemas.microsoft.com/office/drawing/2014/main" id="{8D6D0A5E-734B-4D6E-9DEA-17C48EE9097C}"/>
                </a:ext>
              </a:extLst>
            </p:cNvPr>
            <p:cNvSpPr txBox="1"/>
            <p:nvPr/>
          </p:nvSpPr>
          <p:spPr>
            <a:xfrm>
              <a:off x="8916110" y="1558950"/>
              <a:ext cx="514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 Ma</a:t>
              </a:r>
            </a:p>
          </p:txBody>
        </p:sp>
        <p:cxnSp>
          <p:nvCxnSpPr>
            <p:cNvPr id="13" name="Straight Connector 98">
              <a:extLst>
                <a:ext uri="{FF2B5EF4-FFF2-40B4-BE49-F238E27FC236}">
                  <a16:creationId xmlns:a16="http://schemas.microsoft.com/office/drawing/2014/main" id="{B0B8F3BE-6E4E-4878-A6A4-F7C6F0D6B8B0}"/>
                </a:ext>
              </a:extLst>
            </p:cNvPr>
            <p:cNvCxnSpPr/>
            <p:nvPr/>
          </p:nvCxnSpPr>
          <p:spPr>
            <a:xfrm>
              <a:off x="8453552" y="182708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9">
              <a:extLst>
                <a:ext uri="{FF2B5EF4-FFF2-40B4-BE49-F238E27FC236}">
                  <a16:creationId xmlns:a16="http://schemas.microsoft.com/office/drawing/2014/main" id="{D62CFA2C-E47B-4295-A1F1-DAF4DC9CED13}"/>
                </a:ext>
              </a:extLst>
            </p:cNvPr>
            <p:cNvSpPr txBox="1"/>
            <p:nvPr/>
          </p:nvSpPr>
          <p:spPr>
            <a:xfrm>
              <a:off x="8163249" y="1563300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100 Ma</a:t>
              </a:r>
            </a:p>
          </p:txBody>
        </p:sp>
        <p:cxnSp>
          <p:nvCxnSpPr>
            <p:cNvPr id="15" name="Straight Connector 100">
              <a:extLst>
                <a:ext uri="{FF2B5EF4-FFF2-40B4-BE49-F238E27FC236}">
                  <a16:creationId xmlns:a16="http://schemas.microsoft.com/office/drawing/2014/main" id="{12222C83-6C44-4008-B227-0B4866B59088}"/>
                </a:ext>
              </a:extLst>
            </p:cNvPr>
            <p:cNvCxnSpPr/>
            <p:nvPr/>
          </p:nvCxnSpPr>
          <p:spPr>
            <a:xfrm>
              <a:off x="773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01">
              <a:extLst>
                <a:ext uri="{FF2B5EF4-FFF2-40B4-BE49-F238E27FC236}">
                  <a16:creationId xmlns:a16="http://schemas.microsoft.com/office/drawing/2014/main" id="{FCF5EF72-F065-4B33-BD5A-76800BCE0BEB}"/>
                </a:ext>
              </a:extLst>
            </p:cNvPr>
            <p:cNvSpPr txBox="1"/>
            <p:nvPr/>
          </p:nvSpPr>
          <p:spPr>
            <a:xfrm>
              <a:off x="744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150 Ma</a:t>
              </a:r>
            </a:p>
          </p:txBody>
        </p:sp>
        <p:cxnSp>
          <p:nvCxnSpPr>
            <p:cNvPr id="17" name="Straight Connector 102">
              <a:extLst>
                <a:ext uri="{FF2B5EF4-FFF2-40B4-BE49-F238E27FC236}">
                  <a16:creationId xmlns:a16="http://schemas.microsoft.com/office/drawing/2014/main" id="{27D88E8A-4A41-46A1-A05B-CDD13DA1A949}"/>
                </a:ext>
              </a:extLst>
            </p:cNvPr>
            <p:cNvCxnSpPr/>
            <p:nvPr/>
          </p:nvCxnSpPr>
          <p:spPr>
            <a:xfrm>
              <a:off x="701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03">
              <a:extLst>
                <a:ext uri="{FF2B5EF4-FFF2-40B4-BE49-F238E27FC236}">
                  <a16:creationId xmlns:a16="http://schemas.microsoft.com/office/drawing/2014/main" id="{EAF0EFF7-74E8-46FE-96DE-DD48CAB507BA}"/>
                </a:ext>
              </a:extLst>
            </p:cNvPr>
            <p:cNvSpPr txBox="1"/>
            <p:nvPr/>
          </p:nvSpPr>
          <p:spPr>
            <a:xfrm>
              <a:off x="672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200 Ma</a:t>
              </a:r>
            </a:p>
          </p:txBody>
        </p:sp>
        <p:cxnSp>
          <p:nvCxnSpPr>
            <p:cNvPr id="19" name="Straight Connector 104">
              <a:extLst>
                <a:ext uri="{FF2B5EF4-FFF2-40B4-BE49-F238E27FC236}">
                  <a16:creationId xmlns:a16="http://schemas.microsoft.com/office/drawing/2014/main" id="{0BDAABA3-6F93-472E-87BF-E159B5FCEFDF}"/>
                </a:ext>
              </a:extLst>
            </p:cNvPr>
            <p:cNvCxnSpPr/>
            <p:nvPr/>
          </p:nvCxnSpPr>
          <p:spPr>
            <a:xfrm>
              <a:off x="629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5">
              <a:extLst>
                <a:ext uri="{FF2B5EF4-FFF2-40B4-BE49-F238E27FC236}">
                  <a16:creationId xmlns:a16="http://schemas.microsoft.com/office/drawing/2014/main" id="{7D3AD9DC-3961-4E29-89A6-1DE22B68AB2D}"/>
                </a:ext>
              </a:extLst>
            </p:cNvPr>
            <p:cNvSpPr txBox="1"/>
            <p:nvPr/>
          </p:nvSpPr>
          <p:spPr>
            <a:xfrm>
              <a:off x="600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250 Ma</a:t>
              </a:r>
            </a:p>
          </p:txBody>
        </p:sp>
        <p:cxnSp>
          <p:nvCxnSpPr>
            <p:cNvPr id="21" name="Straight Connector 106">
              <a:extLst>
                <a:ext uri="{FF2B5EF4-FFF2-40B4-BE49-F238E27FC236}">
                  <a16:creationId xmlns:a16="http://schemas.microsoft.com/office/drawing/2014/main" id="{855B1F7A-820F-45EA-8478-97F343A9BB71}"/>
                </a:ext>
              </a:extLst>
            </p:cNvPr>
            <p:cNvCxnSpPr/>
            <p:nvPr/>
          </p:nvCxnSpPr>
          <p:spPr>
            <a:xfrm>
              <a:off x="557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07">
              <a:extLst>
                <a:ext uri="{FF2B5EF4-FFF2-40B4-BE49-F238E27FC236}">
                  <a16:creationId xmlns:a16="http://schemas.microsoft.com/office/drawing/2014/main" id="{10C90ADB-CE87-4A9A-AC2D-652C05F4B337}"/>
                </a:ext>
              </a:extLst>
            </p:cNvPr>
            <p:cNvSpPr txBox="1"/>
            <p:nvPr/>
          </p:nvSpPr>
          <p:spPr>
            <a:xfrm>
              <a:off x="528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300 Ma</a:t>
              </a:r>
            </a:p>
          </p:txBody>
        </p:sp>
        <p:cxnSp>
          <p:nvCxnSpPr>
            <p:cNvPr id="23" name="Straight Connector 108">
              <a:extLst>
                <a:ext uri="{FF2B5EF4-FFF2-40B4-BE49-F238E27FC236}">
                  <a16:creationId xmlns:a16="http://schemas.microsoft.com/office/drawing/2014/main" id="{1596B33A-C35B-4113-9F00-18768451EF3F}"/>
                </a:ext>
              </a:extLst>
            </p:cNvPr>
            <p:cNvCxnSpPr/>
            <p:nvPr/>
          </p:nvCxnSpPr>
          <p:spPr>
            <a:xfrm>
              <a:off x="485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09">
              <a:extLst>
                <a:ext uri="{FF2B5EF4-FFF2-40B4-BE49-F238E27FC236}">
                  <a16:creationId xmlns:a16="http://schemas.microsoft.com/office/drawing/2014/main" id="{0C3A2896-723B-43A8-B4A5-8F9D8E6F7E35}"/>
                </a:ext>
              </a:extLst>
            </p:cNvPr>
            <p:cNvSpPr txBox="1"/>
            <p:nvPr/>
          </p:nvSpPr>
          <p:spPr>
            <a:xfrm>
              <a:off x="456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350 Ma</a:t>
              </a:r>
            </a:p>
          </p:txBody>
        </p:sp>
        <p:cxnSp>
          <p:nvCxnSpPr>
            <p:cNvPr id="25" name="Straight Connector 110">
              <a:extLst>
                <a:ext uri="{FF2B5EF4-FFF2-40B4-BE49-F238E27FC236}">
                  <a16:creationId xmlns:a16="http://schemas.microsoft.com/office/drawing/2014/main" id="{E81C985C-30E7-48FB-BE10-05AC8AF0CF3A}"/>
                </a:ext>
              </a:extLst>
            </p:cNvPr>
            <p:cNvCxnSpPr/>
            <p:nvPr/>
          </p:nvCxnSpPr>
          <p:spPr>
            <a:xfrm>
              <a:off x="413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1">
              <a:extLst>
                <a:ext uri="{FF2B5EF4-FFF2-40B4-BE49-F238E27FC236}">
                  <a16:creationId xmlns:a16="http://schemas.microsoft.com/office/drawing/2014/main" id="{26440BC8-8E2C-4370-AD5F-AE101986F7EB}"/>
                </a:ext>
              </a:extLst>
            </p:cNvPr>
            <p:cNvSpPr txBox="1"/>
            <p:nvPr/>
          </p:nvSpPr>
          <p:spPr>
            <a:xfrm>
              <a:off x="384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400 Ma</a:t>
              </a: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:a16="http://schemas.microsoft.com/office/drawing/2014/main" id="{3AF7323C-1FA3-46A6-95FB-BD0E10C38C0D}"/>
                </a:ext>
              </a:extLst>
            </p:cNvPr>
            <p:cNvCxnSpPr/>
            <p:nvPr/>
          </p:nvCxnSpPr>
          <p:spPr>
            <a:xfrm>
              <a:off x="3402127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13">
              <a:extLst>
                <a:ext uri="{FF2B5EF4-FFF2-40B4-BE49-F238E27FC236}">
                  <a16:creationId xmlns:a16="http://schemas.microsoft.com/office/drawing/2014/main" id="{E48A7008-F53E-4B48-860F-9D915A904E2F}"/>
                </a:ext>
              </a:extLst>
            </p:cNvPr>
            <p:cNvSpPr txBox="1"/>
            <p:nvPr/>
          </p:nvSpPr>
          <p:spPr>
            <a:xfrm>
              <a:off x="3111824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450 Ma</a:t>
              </a:r>
            </a:p>
          </p:txBody>
        </p:sp>
        <p:cxnSp>
          <p:nvCxnSpPr>
            <p:cNvPr id="29" name="Straight Connector 114">
              <a:extLst>
                <a:ext uri="{FF2B5EF4-FFF2-40B4-BE49-F238E27FC236}">
                  <a16:creationId xmlns:a16="http://schemas.microsoft.com/office/drawing/2014/main" id="{2BC7BCA6-2D35-4750-BE80-4187CAB861CA}"/>
                </a:ext>
              </a:extLst>
            </p:cNvPr>
            <p:cNvCxnSpPr/>
            <p:nvPr/>
          </p:nvCxnSpPr>
          <p:spPr>
            <a:xfrm>
              <a:off x="2682127" y="18344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15">
              <a:extLst>
                <a:ext uri="{FF2B5EF4-FFF2-40B4-BE49-F238E27FC236}">
                  <a16:creationId xmlns:a16="http://schemas.microsoft.com/office/drawing/2014/main" id="{8820535A-A20F-4558-AA0C-F77B47276212}"/>
                </a:ext>
              </a:extLst>
            </p:cNvPr>
            <p:cNvSpPr txBox="1"/>
            <p:nvPr/>
          </p:nvSpPr>
          <p:spPr>
            <a:xfrm>
              <a:off x="2391824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500 Ma</a:t>
              </a:r>
            </a:p>
          </p:txBody>
        </p:sp>
        <p:sp>
          <p:nvSpPr>
            <p:cNvPr id="31" name="Rectangle 116">
              <a:extLst>
                <a:ext uri="{FF2B5EF4-FFF2-40B4-BE49-F238E27FC236}">
                  <a16:creationId xmlns:a16="http://schemas.microsoft.com/office/drawing/2014/main" id="{28068D00-6C0B-419D-8A3B-7BF5B28F77FF}"/>
                </a:ext>
              </a:extLst>
            </p:cNvPr>
            <p:cNvSpPr/>
            <p:nvPr/>
          </p:nvSpPr>
          <p:spPr>
            <a:xfrm>
              <a:off x="2063552" y="2094046"/>
              <a:ext cx="4194000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Rectangle 117">
              <a:extLst>
                <a:ext uri="{FF2B5EF4-FFF2-40B4-BE49-F238E27FC236}">
                  <a16:creationId xmlns:a16="http://schemas.microsoft.com/office/drawing/2014/main" id="{8E684A6D-B396-4470-82E1-7BB1222C9632}"/>
                </a:ext>
              </a:extLst>
            </p:cNvPr>
            <p:cNvSpPr/>
            <p:nvPr/>
          </p:nvSpPr>
          <p:spPr>
            <a:xfrm>
              <a:off x="6257552" y="2094045"/>
              <a:ext cx="2682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ctangle 118">
              <a:extLst>
                <a:ext uri="{FF2B5EF4-FFF2-40B4-BE49-F238E27FC236}">
                  <a16:creationId xmlns:a16="http://schemas.microsoft.com/office/drawing/2014/main" id="{E5706ACA-91D5-4E3C-9F39-D994E6D27865}"/>
                </a:ext>
              </a:extLst>
            </p:cNvPr>
            <p:cNvSpPr/>
            <p:nvPr/>
          </p:nvSpPr>
          <p:spPr>
            <a:xfrm>
              <a:off x="8939552" y="2094046"/>
              <a:ext cx="95400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4" name="Picture 119">
              <a:extLst>
                <a:ext uri="{FF2B5EF4-FFF2-40B4-BE49-F238E27FC236}">
                  <a16:creationId xmlns:a16="http://schemas.microsoft.com/office/drawing/2014/main" id="{E50E66F5-B8C4-4C01-B1B8-66426A07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30" y="2136126"/>
              <a:ext cx="684222" cy="42421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5" name="Picture 120">
              <a:extLst>
                <a:ext uri="{FF2B5EF4-FFF2-40B4-BE49-F238E27FC236}">
                  <a16:creationId xmlns:a16="http://schemas.microsoft.com/office/drawing/2014/main" id="{BDA44D1B-4152-4B33-B471-C70DDA324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999999"/>
                </a:clrFrom>
                <a:clrTo>
                  <a:srgbClr val="99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43" y="2154217"/>
              <a:ext cx="903992" cy="355686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36" name="Picture 121">
              <a:extLst>
                <a:ext uri="{FF2B5EF4-FFF2-40B4-BE49-F238E27FC236}">
                  <a16:creationId xmlns:a16="http://schemas.microsoft.com/office/drawing/2014/main" id="{113029CE-8B16-4662-B25B-87CCB5E4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41" y="2148684"/>
              <a:ext cx="846452" cy="342897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7" name="Picture 122">
              <a:extLst>
                <a:ext uri="{FF2B5EF4-FFF2-40B4-BE49-F238E27FC236}">
                  <a16:creationId xmlns:a16="http://schemas.microsoft.com/office/drawing/2014/main" id="{18DF493F-C49D-4AC8-94C6-88E2DA86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444" y="2136126"/>
              <a:ext cx="598120" cy="41120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8" name="Picture 123">
              <a:extLst>
                <a:ext uri="{FF2B5EF4-FFF2-40B4-BE49-F238E27FC236}">
                  <a16:creationId xmlns:a16="http://schemas.microsoft.com/office/drawing/2014/main" id="{CFEEA540-FB12-4BC4-9441-96ABA339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51" y="2141052"/>
              <a:ext cx="512604" cy="383599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9" name="Picture 124">
              <a:extLst>
                <a:ext uri="{FF2B5EF4-FFF2-40B4-BE49-F238E27FC236}">
                  <a16:creationId xmlns:a16="http://schemas.microsoft.com/office/drawing/2014/main" id="{9B607356-9AF3-48F4-A376-5DDEE8829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22" y="2148496"/>
              <a:ext cx="710154" cy="37212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0" name="Picture 125">
              <a:extLst>
                <a:ext uri="{FF2B5EF4-FFF2-40B4-BE49-F238E27FC236}">
                  <a16:creationId xmlns:a16="http://schemas.microsoft.com/office/drawing/2014/main" id="{500BA663-9F9A-43A1-9F31-B7F5E565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715" y="2135854"/>
              <a:ext cx="1023395" cy="394698"/>
            </a:xfrm>
            <a:prstGeom prst="rect">
              <a:avLst/>
            </a:prstGeom>
            <a:effectLst>
              <a:softEdge rad="25400"/>
            </a:effectLst>
          </p:spPr>
        </p:pic>
      </p:grp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067C8E7-CED2-4E3B-B4A7-3B5E4263B439}"/>
              </a:ext>
            </a:extLst>
          </p:cNvPr>
          <p:cNvCxnSpPr>
            <a:cxnSpLocks/>
          </p:cNvCxnSpPr>
          <p:nvPr/>
        </p:nvCxnSpPr>
        <p:spPr>
          <a:xfrm>
            <a:off x="2585026" y="4765342"/>
            <a:ext cx="0" cy="518798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8A21E3B7-DAF7-40F8-9A8A-F37D200A642F}"/>
              </a:ext>
            </a:extLst>
          </p:cNvPr>
          <p:cNvSpPr txBox="1"/>
          <p:nvPr/>
        </p:nvSpPr>
        <p:spPr>
          <a:xfrm>
            <a:off x="3277275" y="4256791"/>
            <a:ext cx="163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Lansettfisk idag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D305679-613D-43CC-A4F8-E11ECD171A19}"/>
              </a:ext>
            </a:extLst>
          </p:cNvPr>
          <p:cNvSpPr txBox="1"/>
          <p:nvPr/>
        </p:nvSpPr>
        <p:spPr>
          <a:xfrm>
            <a:off x="6535763" y="4256791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</a:rPr>
              <a:t>Pikaia</a:t>
            </a:r>
            <a:r>
              <a:rPr lang="sv-SE" dirty="0">
                <a:solidFill>
                  <a:schemeClr val="bg1"/>
                </a:solidFill>
              </a:rPr>
              <a:t> för 520 miljoner år sedan</a:t>
            </a:r>
          </a:p>
        </p:txBody>
      </p:sp>
      <p:grpSp>
        <p:nvGrpSpPr>
          <p:cNvPr id="73" name="Grupp 72">
            <a:extLst>
              <a:ext uri="{FF2B5EF4-FFF2-40B4-BE49-F238E27FC236}">
                <a16:creationId xmlns:a16="http://schemas.microsoft.com/office/drawing/2014/main" id="{2F9C5C5D-D5B7-4DCD-AE00-168011E512D7}"/>
              </a:ext>
            </a:extLst>
          </p:cNvPr>
          <p:cNvGrpSpPr/>
          <p:nvPr/>
        </p:nvGrpSpPr>
        <p:grpSpPr>
          <a:xfrm>
            <a:off x="168573" y="6170188"/>
            <a:ext cx="11854853" cy="687812"/>
            <a:chOff x="94833" y="5538326"/>
            <a:chExt cx="11854853" cy="687812"/>
          </a:xfrm>
        </p:grpSpPr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B0562008-E135-42D3-AC1C-465928BBD704}"/>
                </a:ext>
              </a:extLst>
            </p:cNvPr>
            <p:cNvGrpSpPr/>
            <p:nvPr/>
          </p:nvGrpSpPr>
          <p:grpSpPr>
            <a:xfrm>
              <a:off x="94833" y="5538328"/>
              <a:ext cx="1166453" cy="657640"/>
              <a:chOff x="558918" y="5663690"/>
              <a:chExt cx="1417360" cy="799100"/>
            </a:xfrm>
          </p:grpSpPr>
          <p:pic>
            <p:nvPicPr>
              <p:cNvPr id="102" name="Bildobjekt 101">
                <a:extLst>
                  <a:ext uri="{FF2B5EF4-FFF2-40B4-BE49-F238E27FC236}">
                    <a16:creationId xmlns:a16="http://schemas.microsoft.com/office/drawing/2014/main" id="{DFCC47C5-8240-44DD-BF9A-9443C3297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918" y="5663690"/>
                <a:ext cx="1417360" cy="528726"/>
              </a:xfrm>
              <a:prstGeom prst="rect">
                <a:avLst/>
              </a:prstGeom>
            </p:spPr>
          </p:pic>
          <p:sp>
            <p:nvSpPr>
              <p:cNvPr id="103" name="textruta 102">
                <a:extLst>
                  <a:ext uri="{FF2B5EF4-FFF2-40B4-BE49-F238E27FC236}">
                    <a16:creationId xmlns:a16="http://schemas.microsoft.com/office/drawing/2014/main" id="{03E81EEA-5F5F-4AA6-BCE2-A2B101A78DA9}"/>
                  </a:ext>
                </a:extLst>
              </p:cNvPr>
              <p:cNvSpPr txBox="1"/>
              <p:nvPr/>
            </p:nvSpPr>
            <p:spPr>
              <a:xfrm>
                <a:off x="708952" y="6088809"/>
                <a:ext cx="1061324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Chordata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944B843D-E61F-4D6C-B1F4-D8B289F1B125}"/>
                </a:ext>
              </a:extLst>
            </p:cNvPr>
            <p:cNvGrpSpPr/>
            <p:nvPr/>
          </p:nvGrpSpPr>
          <p:grpSpPr>
            <a:xfrm>
              <a:off x="1252185" y="5538327"/>
              <a:ext cx="1166453" cy="650935"/>
              <a:chOff x="2068786" y="5663690"/>
              <a:chExt cx="1417360" cy="790953"/>
            </a:xfrm>
          </p:grpSpPr>
          <p:pic>
            <p:nvPicPr>
              <p:cNvPr id="100" name="Bildobjekt 99">
                <a:extLst>
                  <a:ext uri="{FF2B5EF4-FFF2-40B4-BE49-F238E27FC236}">
                    <a16:creationId xmlns:a16="http://schemas.microsoft.com/office/drawing/2014/main" id="{EE178752-5E68-43C1-BA82-E773F0363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8786" y="5663690"/>
                <a:ext cx="1417360" cy="528739"/>
              </a:xfrm>
              <a:prstGeom prst="rect">
                <a:avLst/>
              </a:prstGeom>
            </p:spPr>
          </p:pic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1152F922-4A2B-4F8B-9088-F6486E2569C3}"/>
                  </a:ext>
                </a:extLst>
              </p:cNvPr>
              <p:cNvSpPr txBox="1"/>
              <p:nvPr/>
            </p:nvSpPr>
            <p:spPr>
              <a:xfrm>
                <a:off x="2165000" y="6080662"/>
                <a:ext cx="1200088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Vertebrata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030F8DCF-35F4-43F4-8523-854B27B1B013}"/>
                </a:ext>
              </a:extLst>
            </p:cNvPr>
            <p:cNvGrpSpPr/>
            <p:nvPr/>
          </p:nvGrpSpPr>
          <p:grpSpPr>
            <a:xfrm>
              <a:off x="2424171" y="5538326"/>
              <a:ext cx="1166453" cy="657637"/>
              <a:chOff x="3548453" y="5663691"/>
              <a:chExt cx="1417360" cy="799097"/>
            </a:xfrm>
          </p:grpSpPr>
          <p:pic>
            <p:nvPicPr>
              <p:cNvPr id="98" name="Bildobjekt 97">
                <a:extLst>
                  <a:ext uri="{FF2B5EF4-FFF2-40B4-BE49-F238E27FC236}">
                    <a16:creationId xmlns:a16="http://schemas.microsoft.com/office/drawing/2014/main" id="{D0ADA638-64DB-4F4F-9ADD-7075B0CC8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8453" y="5663691"/>
                <a:ext cx="1417360" cy="528740"/>
              </a:xfrm>
              <a:prstGeom prst="rect">
                <a:avLst/>
              </a:prstGeom>
            </p:spPr>
          </p:pic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1A585B01-F6B5-40E7-B84F-218B248544D1}"/>
                  </a:ext>
                </a:extLst>
              </p:cNvPr>
              <p:cNvSpPr txBox="1"/>
              <p:nvPr/>
            </p:nvSpPr>
            <p:spPr>
              <a:xfrm>
                <a:off x="3700923" y="6088807"/>
                <a:ext cx="1147262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Tetrapoda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D97F6B2C-87BA-41FC-9589-171568DA469A}"/>
                </a:ext>
              </a:extLst>
            </p:cNvPr>
            <p:cNvGrpSpPr/>
            <p:nvPr/>
          </p:nvGrpSpPr>
          <p:grpSpPr>
            <a:xfrm>
              <a:off x="4763051" y="5538336"/>
              <a:ext cx="1220202" cy="687802"/>
              <a:chOff x="6800746" y="5663692"/>
              <a:chExt cx="1482670" cy="835749"/>
            </a:xfrm>
          </p:grpSpPr>
          <p:pic>
            <p:nvPicPr>
              <p:cNvPr id="96" name="Bildobjekt 95">
                <a:extLst>
                  <a:ext uri="{FF2B5EF4-FFF2-40B4-BE49-F238E27FC236}">
                    <a16:creationId xmlns:a16="http://schemas.microsoft.com/office/drawing/2014/main" id="{62D9FC33-D289-4B14-8901-20F75B4E3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00746" y="5663692"/>
                <a:ext cx="1482670" cy="528727"/>
              </a:xfrm>
              <a:prstGeom prst="rect">
                <a:avLst/>
              </a:prstGeom>
            </p:spPr>
          </p:pic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E5C9925F-CE93-4143-8682-E3922245EAF7}"/>
                  </a:ext>
                </a:extLst>
              </p:cNvPr>
              <p:cNvSpPr txBox="1"/>
              <p:nvPr/>
            </p:nvSpPr>
            <p:spPr>
              <a:xfrm>
                <a:off x="6931532" y="6125461"/>
                <a:ext cx="1219721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Mammalia</a:t>
                </a:r>
                <a:endParaRPr lang="sv-SE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F0207A0E-263D-45DF-93D5-EBA61F721A40}"/>
                </a:ext>
              </a:extLst>
            </p:cNvPr>
            <p:cNvGrpSpPr/>
            <p:nvPr/>
          </p:nvGrpSpPr>
          <p:grpSpPr>
            <a:xfrm>
              <a:off x="5979936" y="5538326"/>
              <a:ext cx="1186591" cy="660171"/>
              <a:chOff x="8369197" y="5709846"/>
              <a:chExt cx="1441830" cy="802176"/>
            </a:xfrm>
          </p:grpSpPr>
          <p:pic>
            <p:nvPicPr>
              <p:cNvPr id="94" name="Bildobjekt 93">
                <a:extLst>
                  <a:ext uri="{FF2B5EF4-FFF2-40B4-BE49-F238E27FC236}">
                    <a16:creationId xmlns:a16="http://schemas.microsoft.com/office/drawing/2014/main" id="{402A6812-0637-42BA-AEF8-361A9840B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69197" y="5709846"/>
                <a:ext cx="1441830" cy="528729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95" name="textruta 94">
                <a:extLst>
                  <a:ext uri="{FF2B5EF4-FFF2-40B4-BE49-F238E27FC236}">
                    <a16:creationId xmlns:a16="http://schemas.microsoft.com/office/drawing/2014/main" id="{E16F0F15-6B40-41DE-BF17-A5A9B6127024}"/>
                  </a:ext>
                </a:extLst>
              </p:cNvPr>
              <p:cNvSpPr txBox="1"/>
              <p:nvPr/>
            </p:nvSpPr>
            <p:spPr>
              <a:xfrm>
                <a:off x="8624211" y="6138041"/>
                <a:ext cx="1028836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Primates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B978551E-BE89-461F-BACA-EA2998DB3981}"/>
                </a:ext>
              </a:extLst>
            </p:cNvPr>
            <p:cNvGrpSpPr/>
            <p:nvPr/>
          </p:nvGrpSpPr>
          <p:grpSpPr>
            <a:xfrm>
              <a:off x="7168735" y="5538330"/>
              <a:ext cx="1176107" cy="643005"/>
              <a:chOff x="10069484" y="5728407"/>
              <a:chExt cx="1429090" cy="781316"/>
            </a:xfrm>
          </p:grpSpPr>
          <p:pic>
            <p:nvPicPr>
              <p:cNvPr id="92" name="Bildobjekt 91">
                <a:extLst>
                  <a:ext uri="{FF2B5EF4-FFF2-40B4-BE49-F238E27FC236}">
                    <a16:creationId xmlns:a16="http://schemas.microsoft.com/office/drawing/2014/main" id="{9C67F3A7-3373-4ACA-BEF4-906085A1F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69484" y="5728407"/>
                <a:ext cx="1429090" cy="528723"/>
              </a:xfrm>
              <a:prstGeom prst="rect">
                <a:avLst/>
              </a:prstGeom>
            </p:spPr>
          </p:pic>
          <p:sp>
            <p:nvSpPr>
              <p:cNvPr id="93" name="textruta 92">
                <a:extLst>
                  <a:ext uri="{FF2B5EF4-FFF2-40B4-BE49-F238E27FC236}">
                    <a16:creationId xmlns:a16="http://schemas.microsoft.com/office/drawing/2014/main" id="{202AA0EE-5E05-47EA-B1E1-ED5FDCE14813}"/>
                  </a:ext>
                </a:extLst>
              </p:cNvPr>
              <p:cNvSpPr txBox="1"/>
              <p:nvPr/>
            </p:nvSpPr>
            <p:spPr>
              <a:xfrm>
                <a:off x="10073261" y="6135743"/>
                <a:ext cx="1396971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Smalnäsapor</a:t>
                </a:r>
              </a:p>
            </p:txBody>
          </p:sp>
        </p:grp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DF29C53B-D193-4300-AD1B-FAF4A6BF2C3A}"/>
                </a:ext>
              </a:extLst>
            </p:cNvPr>
            <p:cNvGrpSpPr/>
            <p:nvPr/>
          </p:nvGrpSpPr>
          <p:grpSpPr>
            <a:xfrm>
              <a:off x="3591280" y="5538328"/>
              <a:ext cx="1175089" cy="665310"/>
              <a:chOff x="5126184" y="5663691"/>
              <a:chExt cx="1427853" cy="808420"/>
            </a:xfrm>
          </p:grpSpPr>
          <p:pic>
            <p:nvPicPr>
              <p:cNvPr id="90" name="Platshållare för innehåll 9">
                <a:extLst>
                  <a:ext uri="{FF2B5EF4-FFF2-40B4-BE49-F238E27FC236}">
                    <a16:creationId xmlns:a16="http://schemas.microsoft.com/office/drawing/2014/main" id="{376EE3CD-5330-42B1-BCB5-ECFC92C27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6184" y="5663691"/>
                <a:ext cx="1427853" cy="528740"/>
              </a:xfrm>
              <a:prstGeom prst="rect">
                <a:avLst/>
              </a:prstGeom>
            </p:spPr>
          </p:pic>
          <p:sp>
            <p:nvSpPr>
              <p:cNvPr id="91" name="textruta 90">
                <a:extLst>
                  <a:ext uri="{FF2B5EF4-FFF2-40B4-BE49-F238E27FC236}">
                    <a16:creationId xmlns:a16="http://schemas.microsoft.com/office/drawing/2014/main" id="{96DD5320-6492-48C3-8B7D-BE8813B19969}"/>
                  </a:ext>
                </a:extLst>
              </p:cNvPr>
              <p:cNvSpPr txBox="1"/>
              <p:nvPr/>
            </p:nvSpPr>
            <p:spPr>
              <a:xfrm>
                <a:off x="5262952" y="6098131"/>
                <a:ext cx="1139548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Synapsida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upp 80">
              <a:extLst>
                <a:ext uri="{FF2B5EF4-FFF2-40B4-BE49-F238E27FC236}">
                  <a16:creationId xmlns:a16="http://schemas.microsoft.com/office/drawing/2014/main" id="{CE9C25D4-39C2-4896-888A-0E040E6CB2A0}"/>
                </a:ext>
              </a:extLst>
            </p:cNvPr>
            <p:cNvGrpSpPr/>
            <p:nvPr/>
          </p:nvGrpSpPr>
          <p:grpSpPr>
            <a:xfrm>
              <a:off x="8306647" y="5538330"/>
              <a:ext cx="1261627" cy="659206"/>
              <a:chOff x="9294297" y="5711799"/>
              <a:chExt cx="1261627" cy="659206"/>
            </a:xfrm>
          </p:grpSpPr>
          <p:pic>
            <p:nvPicPr>
              <p:cNvPr id="88" name="Picture 180">
                <a:extLst>
                  <a:ext uri="{FF2B5EF4-FFF2-40B4-BE49-F238E27FC236}">
                    <a16:creationId xmlns:a16="http://schemas.microsoft.com/office/drawing/2014/main" id="{7C758E05-4FE9-4D15-A9BB-BD78138F2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7567" y="5711799"/>
                <a:ext cx="1175089" cy="43512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26F6A32E-4D56-4631-B77B-23B794A19AF1}"/>
                  </a:ext>
                </a:extLst>
              </p:cNvPr>
              <p:cNvSpPr txBox="1"/>
              <p:nvPr/>
            </p:nvSpPr>
            <p:spPr>
              <a:xfrm>
                <a:off x="9294297" y="6063228"/>
                <a:ext cx="1261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Människoapor</a:t>
                </a:r>
              </a:p>
            </p:txBody>
          </p:sp>
        </p:grp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49039AAF-5EFC-4874-8C71-F7E39DB68DAA}"/>
                </a:ext>
              </a:extLst>
            </p:cNvPr>
            <p:cNvGrpSpPr/>
            <p:nvPr/>
          </p:nvGrpSpPr>
          <p:grpSpPr>
            <a:xfrm>
              <a:off x="9535606" y="5538330"/>
              <a:ext cx="1197798" cy="645618"/>
              <a:chOff x="10601959" y="5709930"/>
              <a:chExt cx="1197798" cy="645618"/>
            </a:xfrm>
          </p:grpSpPr>
          <p:pic>
            <p:nvPicPr>
              <p:cNvPr id="86" name="Bildobjekt 85">
                <a:extLst>
                  <a:ext uri="{FF2B5EF4-FFF2-40B4-BE49-F238E27FC236}">
                    <a16:creationId xmlns:a16="http://schemas.microsoft.com/office/drawing/2014/main" id="{70536E95-0CE4-45D5-8F1D-3299B6456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01959" y="5709930"/>
                <a:ext cx="1197798" cy="417519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87" name="textruta 86">
                <a:extLst>
                  <a:ext uri="{FF2B5EF4-FFF2-40B4-BE49-F238E27FC236}">
                    <a16:creationId xmlns:a16="http://schemas.microsoft.com/office/drawing/2014/main" id="{00D449C7-0C87-42DB-BFBB-A389926C1DBA}"/>
                  </a:ext>
                </a:extLst>
              </p:cNvPr>
              <p:cNvSpPr txBox="1"/>
              <p:nvPr/>
            </p:nvSpPr>
            <p:spPr>
              <a:xfrm>
                <a:off x="10712583" y="6047771"/>
                <a:ext cx="976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Homininer</a:t>
                </a:r>
              </a:p>
            </p:txBody>
          </p:sp>
        </p:grpSp>
        <p:grpSp>
          <p:nvGrpSpPr>
            <p:cNvPr id="83" name="Grupp 82">
              <a:extLst>
                <a:ext uri="{FF2B5EF4-FFF2-40B4-BE49-F238E27FC236}">
                  <a16:creationId xmlns:a16="http://schemas.microsoft.com/office/drawing/2014/main" id="{6B7810C4-20E5-42F7-8A4F-CF6F001E86DC}"/>
                </a:ext>
              </a:extLst>
            </p:cNvPr>
            <p:cNvGrpSpPr/>
            <p:nvPr/>
          </p:nvGrpSpPr>
          <p:grpSpPr>
            <a:xfrm>
              <a:off x="10738465" y="5538330"/>
              <a:ext cx="1211221" cy="642208"/>
              <a:chOff x="10811714" y="6182514"/>
              <a:chExt cx="1211221" cy="642208"/>
            </a:xfrm>
          </p:grpSpPr>
          <p:pic>
            <p:nvPicPr>
              <p:cNvPr id="84" name="Bildobjekt 83">
                <a:extLst>
                  <a:ext uri="{FF2B5EF4-FFF2-40B4-BE49-F238E27FC236}">
                    <a16:creationId xmlns:a16="http://schemas.microsoft.com/office/drawing/2014/main" id="{8F317C7F-EAC8-45A8-AC60-B45AD3078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11714" y="6182514"/>
                <a:ext cx="1211221" cy="424876"/>
              </a:xfrm>
              <a:prstGeom prst="rect">
                <a:avLst/>
              </a:prstGeom>
            </p:spPr>
          </p:pic>
          <p:sp>
            <p:nvSpPr>
              <p:cNvPr id="85" name="textruta 84">
                <a:extLst>
                  <a:ext uri="{FF2B5EF4-FFF2-40B4-BE49-F238E27FC236}">
                    <a16:creationId xmlns:a16="http://schemas.microsoft.com/office/drawing/2014/main" id="{893A678A-8196-4C7F-A208-487D3E6FC663}"/>
                  </a:ext>
                </a:extLst>
              </p:cNvPr>
              <p:cNvSpPr txBox="1"/>
              <p:nvPr/>
            </p:nvSpPr>
            <p:spPr>
              <a:xfrm>
                <a:off x="10943133" y="6516945"/>
                <a:ext cx="981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Människor</a:t>
                </a:r>
              </a:p>
            </p:txBody>
          </p:sp>
        </p:grp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29C8E358-5723-40E3-B89E-729F06F42A23}"/>
              </a:ext>
            </a:extLst>
          </p:cNvPr>
          <p:cNvSpPr/>
          <p:nvPr/>
        </p:nvSpPr>
        <p:spPr>
          <a:xfrm>
            <a:off x="126826" y="6120122"/>
            <a:ext cx="1249945" cy="649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209DCDE1-85A1-4832-B3A1-7B05ADA8FB5C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8/9</a:t>
            </a:r>
          </a:p>
        </p:txBody>
      </p:sp>
    </p:spTree>
    <p:extLst>
      <p:ext uri="{BB962C8B-B14F-4D97-AF65-F5344CB8AC3E}">
        <p14:creationId xmlns:p14="http://schemas.microsoft.com/office/powerpoint/2010/main" val="18566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8985203-DCC4-4B8B-A7BC-0D0F89D3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26" y="-90109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1">
                    <a:lumMod val="95000"/>
                  </a:schemeClr>
                </a:solidFill>
              </a:rPr>
              <a:t>Vertebrata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DCAEBE9-7ADF-4E4D-A77B-CC6488BFDC01}"/>
              </a:ext>
            </a:extLst>
          </p:cNvPr>
          <p:cNvSpPr/>
          <p:nvPr/>
        </p:nvSpPr>
        <p:spPr>
          <a:xfrm>
            <a:off x="576784" y="1211194"/>
            <a:ext cx="10333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chemeClr val="bg1"/>
                </a:solidFill>
              </a:rPr>
              <a:t>Pikaia</a:t>
            </a:r>
            <a:r>
              <a:rPr lang="sv-SE" dirty="0">
                <a:solidFill>
                  <a:schemeClr val="bg1"/>
                </a:solidFill>
              </a:rPr>
              <a:t> var ett ryggsträngsdjur. Ungefär samtidigt uppträder första (misstänkta) ryggradsdjuren. </a:t>
            </a:r>
          </a:p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i="1" dirty="0" err="1">
                <a:solidFill>
                  <a:schemeClr val="bg1"/>
                </a:solidFill>
              </a:rPr>
              <a:t>Metaspriggina</a:t>
            </a:r>
            <a:r>
              <a:rPr lang="sv-SE" i="1" dirty="0">
                <a:solidFill>
                  <a:schemeClr val="bg1"/>
                </a:solidFill>
              </a:rPr>
              <a:t> </a:t>
            </a:r>
            <a:r>
              <a:rPr lang="sv-SE" i="1" dirty="0" err="1">
                <a:solidFill>
                  <a:schemeClr val="bg1"/>
                </a:solidFill>
              </a:rPr>
              <a:t>walcotti</a:t>
            </a:r>
            <a:r>
              <a:rPr lang="sv-SE" dirty="0">
                <a:solidFill>
                  <a:schemeClr val="bg1"/>
                </a:solidFill>
              </a:rPr>
              <a:t>, till höger, har ett primitivt kranium, ögon, näsborrar och </a:t>
            </a:r>
            <a:r>
              <a:rPr lang="sv-SE" i="1" dirty="0">
                <a:solidFill>
                  <a:schemeClr val="bg1"/>
                </a:solidFill>
              </a:rPr>
              <a:t>möjligen</a:t>
            </a:r>
            <a:r>
              <a:rPr lang="sv-SE" dirty="0">
                <a:solidFill>
                  <a:schemeClr val="bg1"/>
                </a:solidFill>
              </a:rPr>
              <a:t> ryggrad.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Inga levande djur är slående lika dessa idag. Det närmsta man kommer i utseende är pirålar och nejonögon – till höger en pirål (som inte är ett ryggradsdjur utan ett ryggsträngsdjur).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F98D5E-FAA8-4A77-AB0C-9489EB27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51" y="3077414"/>
            <a:ext cx="2030883" cy="144915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7DBB785-9650-4549-8500-E4A5DB699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302" y="3093436"/>
            <a:ext cx="1953765" cy="1406485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65E25E5B-3289-4DD7-A39B-B1152C5D69E1}"/>
              </a:ext>
            </a:extLst>
          </p:cNvPr>
          <p:cNvGrpSpPr/>
          <p:nvPr/>
        </p:nvGrpSpPr>
        <p:grpSpPr>
          <a:xfrm>
            <a:off x="2027351" y="4654486"/>
            <a:ext cx="7830000" cy="1001394"/>
            <a:chOff x="2063552" y="1558950"/>
            <a:chExt cx="7830000" cy="1001394"/>
          </a:xfrm>
        </p:grpSpPr>
        <p:cxnSp>
          <p:nvCxnSpPr>
            <p:cNvPr id="13" name="Straight Connector 96">
              <a:extLst>
                <a:ext uri="{FF2B5EF4-FFF2-40B4-BE49-F238E27FC236}">
                  <a16:creationId xmlns:a16="http://schemas.microsoft.com/office/drawing/2014/main" id="{6F841DCC-9E0D-4D5A-9BDE-561201C52A62}"/>
                </a:ext>
              </a:extLst>
            </p:cNvPr>
            <p:cNvCxnSpPr/>
            <p:nvPr/>
          </p:nvCxnSpPr>
          <p:spPr>
            <a:xfrm>
              <a:off x="9173552" y="183011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7">
              <a:extLst>
                <a:ext uri="{FF2B5EF4-FFF2-40B4-BE49-F238E27FC236}">
                  <a16:creationId xmlns:a16="http://schemas.microsoft.com/office/drawing/2014/main" id="{0E777053-FB2E-45B6-8CCB-EA68BE9B6EC2}"/>
                </a:ext>
              </a:extLst>
            </p:cNvPr>
            <p:cNvSpPr txBox="1"/>
            <p:nvPr/>
          </p:nvSpPr>
          <p:spPr>
            <a:xfrm>
              <a:off x="8916110" y="1558950"/>
              <a:ext cx="514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 Ma</a:t>
              </a:r>
            </a:p>
          </p:txBody>
        </p:sp>
        <p:cxnSp>
          <p:nvCxnSpPr>
            <p:cNvPr id="15" name="Straight Connector 98">
              <a:extLst>
                <a:ext uri="{FF2B5EF4-FFF2-40B4-BE49-F238E27FC236}">
                  <a16:creationId xmlns:a16="http://schemas.microsoft.com/office/drawing/2014/main" id="{B5679363-D0F9-4534-BE62-9D3190EE0A4B}"/>
                </a:ext>
              </a:extLst>
            </p:cNvPr>
            <p:cNvCxnSpPr/>
            <p:nvPr/>
          </p:nvCxnSpPr>
          <p:spPr>
            <a:xfrm>
              <a:off x="8453552" y="182708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99">
              <a:extLst>
                <a:ext uri="{FF2B5EF4-FFF2-40B4-BE49-F238E27FC236}">
                  <a16:creationId xmlns:a16="http://schemas.microsoft.com/office/drawing/2014/main" id="{B40B0BD7-6DEB-4D25-A111-7ECCC85382F5}"/>
                </a:ext>
              </a:extLst>
            </p:cNvPr>
            <p:cNvSpPr txBox="1"/>
            <p:nvPr/>
          </p:nvSpPr>
          <p:spPr>
            <a:xfrm>
              <a:off x="8163249" y="1563300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100 Ma</a:t>
              </a:r>
            </a:p>
          </p:txBody>
        </p:sp>
        <p:cxnSp>
          <p:nvCxnSpPr>
            <p:cNvPr id="17" name="Straight Connector 100">
              <a:extLst>
                <a:ext uri="{FF2B5EF4-FFF2-40B4-BE49-F238E27FC236}">
                  <a16:creationId xmlns:a16="http://schemas.microsoft.com/office/drawing/2014/main" id="{9B027983-ECD1-46F3-A658-C22546D122CA}"/>
                </a:ext>
              </a:extLst>
            </p:cNvPr>
            <p:cNvCxnSpPr/>
            <p:nvPr/>
          </p:nvCxnSpPr>
          <p:spPr>
            <a:xfrm>
              <a:off x="773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01">
              <a:extLst>
                <a:ext uri="{FF2B5EF4-FFF2-40B4-BE49-F238E27FC236}">
                  <a16:creationId xmlns:a16="http://schemas.microsoft.com/office/drawing/2014/main" id="{B0473383-A888-4054-8592-A506B7E59961}"/>
                </a:ext>
              </a:extLst>
            </p:cNvPr>
            <p:cNvSpPr txBox="1"/>
            <p:nvPr/>
          </p:nvSpPr>
          <p:spPr>
            <a:xfrm>
              <a:off x="744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150 Ma</a:t>
              </a:r>
            </a:p>
          </p:txBody>
        </p:sp>
        <p:cxnSp>
          <p:nvCxnSpPr>
            <p:cNvPr id="19" name="Straight Connector 102">
              <a:extLst>
                <a:ext uri="{FF2B5EF4-FFF2-40B4-BE49-F238E27FC236}">
                  <a16:creationId xmlns:a16="http://schemas.microsoft.com/office/drawing/2014/main" id="{B637066B-76A9-44DE-8B5D-64B8169194CE}"/>
                </a:ext>
              </a:extLst>
            </p:cNvPr>
            <p:cNvCxnSpPr/>
            <p:nvPr/>
          </p:nvCxnSpPr>
          <p:spPr>
            <a:xfrm>
              <a:off x="701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3">
              <a:extLst>
                <a:ext uri="{FF2B5EF4-FFF2-40B4-BE49-F238E27FC236}">
                  <a16:creationId xmlns:a16="http://schemas.microsoft.com/office/drawing/2014/main" id="{764DCC8B-B777-4B6D-81B3-8FF7678F69E3}"/>
                </a:ext>
              </a:extLst>
            </p:cNvPr>
            <p:cNvSpPr txBox="1"/>
            <p:nvPr/>
          </p:nvSpPr>
          <p:spPr>
            <a:xfrm>
              <a:off x="672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200 Ma</a:t>
              </a:r>
            </a:p>
          </p:txBody>
        </p:sp>
        <p:cxnSp>
          <p:nvCxnSpPr>
            <p:cNvPr id="21" name="Straight Connector 104">
              <a:extLst>
                <a:ext uri="{FF2B5EF4-FFF2-40B4-BE49-F238E27FC236}">
                  <a16:creationId xmlns:a16="http://schemas.microsoft.com/office/drawing/2014/main" id="{0B88A0BC-53D7-4835-899D-12A46882DFAC}"/>
                </a:ext>
              </a:extLst>
            </p:cNvPr>
            <p:cNvCxnSpPr/>
            <p:nvPr/>
          </p:nvCxnSpPr>
          <p:spPr>
            <a:xfrm>
              <a:off x="629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0EB13A41-AEEA-436D-AD6C-2F165C7CE667}"/>
                </a:ext>
              </a:extLst>
            </p:cNvPr>
            <p:cNvSpPr txBox="1"/>
            <p:nvPr/>
          </p:nvSpPr>
          <p:spPr>
            <a:xfrm>
              <a:off x="600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250 Ma</a:t>
              </a:r>
            </a:p>
          </p:txBody>
        </p:sp>
        <p:cxnSp>
          <p:nvCxnSpPr>
            <p:cNvPr id="23" name="Straight Connector 106">
              <a:extLst>
                <a:ext uri="{FF2B5EF4-FFF2-40B4-BE49-F238E27FC236}">
                  <a16:creationId xmlns:a16="http://schemas.microsoft.com/office/drawing/2014/main" id="{BE53317F-1894-4CB1-AC71-84A947BAE8A8}"/>
                </a:ext>
              </a:extLst>
            </p:cNvPr>
            <p:cNvCxnSpPr/>
            <p:nvPr/>
          </p:nvCxnSpPr>
          <p:spPr>
            <a:xfrm>
              <a:off x="557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07">
              <a:extLst>
                <a:ext uri="{FF2B5EF4-FFF2-40B4-BE49-F238E27FC236}">
                  <a16:creationId xmlns:a16="http://schemas.microsoft.com/office/drawing/2014/main" id="{DE677B35-CF80-4BD2-9E7C-DB8A07E45419}"/>
                </a:ext>
              </a:extLst>
            </p:cNvPr>
            <p:cNvSpPr txBox="1"/>
            <p:nvPr/>
          </p:nvSpPr>
          <p:spPr>
            <a:xfrm>
              <a:off x="528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300 Ma</a:t>
              </a:r>
            </a:p>
          </p:txBody>
        </p:sp>
        <p:cxnSp>
          <p:nvCxnSpPr>
            <p:cNvPr id="25" name="Straight Connector 108">
              <a:extLst>
                <a:ext uri="{FF2B5EF4-FFF2-40B4-BE49-F238E27FC236}">
                  <a16:creationId xmlns:a16="http://schemas.microsoft.com/office/drawing/2014/main" id="{AF2DF1D3-345B-4555-A11B-0C3DCEDF727D}"/>
                </a:ext>
              </a:extLst>
            </p:cNvPr>
            <p:cNvCxnSpPr/>
            <p:nvPr/>
          </p:nvCxnSpPr>
          <p:spPr>
            <a:xfrm>
              <a:off x="485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09">
              <a:extLst>
                <a:ext uri="{FF2B5EF4-FFF2-40B4-BE49-F238E27FC236}">
                  <a16:creationId xmlns:a16="http://schemas.microsoft.com/office/drawing/2014/main" id="{FA6BFE9A-C449-4B80-BE2E-8402D84B7277}"/>
                </a:ext>
              </a:extLst>
            </p:cNvPr>
            <p:cNvSpPr txBox="1"/>
            <p:nvPr/>
          </p:nvSpPr>
          <p:spPr>
            <a:xfrm>
              <a:off x="456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350 Ma</a:t>
              </a:r>
            </a:p>
          </p:txBody>
        </p:sp>
        <p:cxnSp>
          <p:nvCxnSpPr>
            <p:cNvPr id="27" name="Straight Connector 110">
              <a:extLst>
                <a:ext uri="{FF2B5EF4-FFF2-40B4-BE49-F238E27FC236}">
                  <a16:creationId xmlns:a16="http://schemas.microsoft.com/office/drawing/2014/main" id="{E258A406-6635-47BD-A2F2-A3F0C4C241D0}"/>
                </a:ext>
              </a:extLst>
            </p:cNvPr>
            <p:cNvCxnSpPr/>
            <p:nvPr/>
          </p:nvCxnSpPr>
          <p:spPr>
            <a:xfrm>
              <a:off x="413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11">
              <a:extLst>
                <a:ext uri="{FF2B5EF4-FFF2-40B4-BE49-F238E27FC236}">
                  <a16:creationId xmlns:a16="http://schemas.microsoft.com/office/drawing/2014/main" id="{F59ADE9C-1015-4BBD-8798-9141E6F453F6}"/>
                </a:ext>
              </a:extLst>
            </p:cNvPr>
            <p:cNvSpPr txBox="1"/>
            <p:nvPr/>
          </p:nvSpPr>
          <p:spPr>
            <a:xfrm>
              <a:off x="384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400 Ma</a:t>
              </a:r>
            </a:p>
          </p:txBody>
        </p:sp>
        <p:cxnSp>
          <p:nvCxnSpPr>
            <p:cNvPr id="29" name="Straight Connector 112">
              <a:extLst>
                <a:ext uri="{FF2B5EF4-FFF2-40B4-BE49-F238E27FC236}">
                  <a16:creationId xmlns:a16="http://schemas.microsoft.com/office/drawing/2014/main" id="{EBF94FF2-C478-4FAC-8B65-09749D0EFE54}"/>
                </a:ext>
              </a:extLst>
            </p:cNvPr>
            <p:cNvCxnSpPr/>
            <p:nvPr/>
          </p:nvCxnSpPr>
          <p:spPr>
            <a:xfrm>
              <a:off x="3402127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13">
              <a:extLst>
                <a:ext uri="{FF2B5EF4-FFF2-40B4-BE49-F238E27FC236}">
                  <a16:creationId xmlns:a16="http://schemas.microsoft.com/office/drawing/2014/main" id="{1E109461-2C42-49A8-9710-A6F2E9DCC042}"/>
                </a:ext>
              </a:extLst>
            </p:cNvPr>
            <p:cNvSpPr txBox="1"/>
            <p:nvPr/>
          </p:nvSpPr>
          <p:spPr>
            <a:xfrm>
              <a:off x="3111824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450 Ma</a:t>
              </a:r>
            </a:p>
          </p:txBody>
        </p:sp>
        <p:cxnSp>
          <p:nvCxnSpPr>
            <p:cNvPr id="31" name="Straight Connector 114">
              <a:extLst>
                <a:ext uri="{FF2B5EF4-FFF2-40B4-BE49-F238E27FC236}">
                  <a16:creationId xmlns:a16="http://schemas.microsoft.com/office/drawing/2014/main" id="{79B26F90-9D6D-4F7A-8FB2-53D8182797CD}"/>
                </a:ext>
              </a:extLst>
            </p:cNvPr>
            <p:cNvCxnSpPr/>
            <p:nvPr/>
          </p:nvCxnSpPr>
          <p:spPr>
            <a:xfrm>
              <a:off x="2682127" y="18344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15">
              <a:extLst>
                <a:ext uri="{FF2B5EF4-FFF2-40B4-BE49-F238E27FC236}">
                  <a16:creationId xmlns:a16="http://schemas.microsoft.com/office/drawing/2014/main" id="{E16615FD-1B26-4C28-9FC8-AFE81A015A58}"/>
                </a:ext>
              </a:extLst>
            </p:cNvPr>
            <p:cNvSpPr txBox="1"/>
            <p:nvPr/>
          </p:nvSpPr>
          <p:spPr>
            <a:xfrm>
              <a:off x="2391824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500 Ma</a:t>
              </a:r>
            </a:p>
          </p:txBody>
        </p:sp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id="{B3E23B4C-710E-4233-BA47-7B52E45FDF47}"/>
                </a:ext>
              </a:extLst>
            </p:cNvPr>
            <p:cNvSpPr/>
            <p:nvPr/>
          </p:nvSpPr>
          <p:spPr>
            <a:xfrm>
              <a:off x="2063552" y="2094046"/>
              <a:ext cx="4194000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ctangle 117">
              <a:extLst>
                <a:ext uri="{FF2B5EF4-FFF2-40B4-BE49-F238E27FC236}">
                  <a16:creationId xmlns:a16="http://schemas.microsoft.com/office/drawing/2014/main" id="{0550089B-4C12-4C09-91C1-7CB01D68A3CA}"/>
                </a:ext>
              </a:extLst>
            </p:cNvPr>
            <p:cNvSpPr/>
            <p:nvPr/>
          </p:nvSpPr>
          <p:spPr>
            <a:xfrm>
              <a:off x="6257552" y="2094045"/>
              <a:ext cx="2682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ctangle 118">
              <a:extLst>
                <a:ext uri="{FF2B5EF4-FFF2-40B4-BE49-F238E27FC236}">
                  <a16:creationId xmlns:a16="http://schemas.microsoft.com/office/drawing/2014/main" id="{157E6DA5-5ABB-42AC-9512-A1BBFE2AEC75}"/>
                </a:ext>
              </a:extLst>
            </p:cNvPr>
            <p:cNvSpPr/>
            <p:nvPr/>
          </p:nvSpPr>
          <p:spPr>
            <a:xfrm>
              <a:off x="8939552" y="2094046"/>
              <a:ext cx="95400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6" name="Picture 119">
              <a:extLst>
                <a:ext uri="{FF2B5EF4-FFF2-40B4-BE49-F238E27FC236}">
                  <a16:creationId xmlns:a16="http://schemas.microsoft.com/office/drawing/2014/main" id="{8C3453DB-235B-40BD-97AD-8B5354EE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30" y="2136126"/>
              <a:ext cx="684222" cy="42421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7" name="Picture 120">
              <a:extLst>
                <a:ext uri="{FF2B5EF4-FFF2-40B4-BE49-F238E27FC236}">
                  <a16:creationId xmlns:a16="http://schemas.microsoft.com/office/drawing/2014/main" id="{F3FB4A3D-74A9-48FF-A32C-6F0CC428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999999"/>
                </a:clrFrom>
                <a:clrTo>
                  <a:srgbClr val="99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43" y="2154217"/>
              <a:ext cx="903992" cy="355686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38" name="Picture 121">
              <a:extLst>
                <a:ext uri="{FF2B5EF4-FFF2-40B4-BE49-F238E27FC236}">
                  <a16:creationId xmlns:a16="http://schemas.microsoft.com/office/drawing/2014/main" id="{5D0FC965-51D1-4521-B696-B92A8B93A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41" y="2148684"/>
              <a:ext cx="846452" cy="342897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39" name="Picture 122">
              <a:extLst>
                <a:ext uri="{FF2B5EF4-FFF2-40B4-BE49-F238E27FC236}">
                  <a16:creationId xmlns:a16="http://schemas.microsoft.com/office/drawing/2014/main" id="{EDF45F40-CA39-4879-AD17-84606C8F8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444" y="2136126"/>
              <a:ext cx="598120" cy="41120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0" name="Picture 123">
              <a:extLst>
                <a:ext uri="{FF2B5EF4-FFF2-40B4-BE49-F238E27FC236}">
                  <a16:creationId xmlns:a16="http://schemas.microsoft.com/office/drawing/2014/main" id="{D67CA3C3-C1FB-4CD7-96A6-4BE7C8ED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51" y="2141052"/>
              <a:ext cx="512604" cy="383599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1" name="Picture 124">
              <a:extLst>
                <a:ext uri="{FF2B5EF4-FFF2-40B4-BE49-F238E27FC236}">
                  <a16:creationId xmlns:a16="http://schemas.microsoft.com/office/drawing/2014/main" id="{C0C0AD57-6CE5-4DC4-9068-15C38FB8A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22" y="2148496"/>
              <a:ext cx="710154" cy="37212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2" name="Picture 125">
              <a:extLst>
                <a:ext uri="{FF2B5EF4-FFF2-40B4-BE49-F238E27FC236}">
                  <a16:creationId xmlns:a16="http://schemas.microsoft.com/office/drawing/2014/main" id="{07469DAA-C09C-4FDB-ACF6-6B980BEE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715" y="2135854"/>
              <a:ext cx="1023395" cy="394698"/>
            </a:xfrm>
            <a:prstGeom prst="rect">
              <a:avLst/>
            </a:prstGeom>
            <a:effectLst>
              <a:softEdge rad="25400"/>
            </a:effectLst>
          </p:spPr>
        </p:pic>
      </p:grp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7ED3D2F6-3E39-4DA5-8714-E968F8875153}"/>
              </a:ext>
            </a:extLst>
          </p:cNvPr>
          <p:cNvCxnSpPr>
            <a:cxnSpLocks/>
          </p:cNvCxnSpPr>
          <p:nvPr/>
        </p:nvCxnSpPr>
        <p:spPr>
          <a:xfrm>
            <a:off x="2431377" y="4654486"/>
            <a:ext cx="0" cy="518798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Grupp 42">
            <a:extLst>
              <a:ext uri="{FF2B5EF4-FFF2-40B4-BE49-F238E27FC236}">
                <a16:creationId xmlns:a16="http://schemas.microsoft.com/office/drawing/2014/main" id="{0B2D7CB2-4E8C-4215-B6D2-B920B4C40DFB}"/>
              </a:ext>
            </a:extLst>
          </p:cNvPr>
          <p:cNvGrpSpPr/>
          <p:nvPr/>
        </p:nvGrpSpPr>
        <p:grpSpPr>
          <a:xfrm>
            <a:off x="168573" y="6170188"/>
            <a:ext cx="11854853" cy="687812"/>
            <a:chOff x="94833" y="5538326"/>
            <a:chExt cx="11854853" cy="687812"/>
          </a:xfrm>
        </p:grpSpPr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E1161952-721A-42DA-B3B1-1511597FDB26}"/>
                </a:ext>
              </a:extLst>
            </p:cNvPr>
            <p:cNvGrpSpPr/>
            <p:nvPr/>
          </p:nvGrpSpPr>
          <p:grpSpPr>
            <a:xfrm>
              <a:off x="94833" y="5538328"/>
              <a:ext cx="1166453" cy="657640"/>
              <a:chOff x="558918" y="5663690"/>
              <a:chExt cx="1417360" cy="799100"/>
            </a:xfrm>
          </p:grpSpPr>
          <p:pic>
            <p:nvPicPr>
              <p:cNvPr id="72" name="Bildobjekt 71">
                <a:extLst>
                  <a:ext uri="{FF2B5EF4-FFF2-40B4-BE49-F238E27FC236}">
                    <a16:creationId xmlns:a16="http://schemas.microsoft.com/office/drawing/2014/main" id="{3D91FE10-9500-4F65-A7D5-B41D47525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918" y="5663690"/>
                <a:ext cx="1417360" cy="528726"/>
              </a:xfrm>
              <a:prstGeom prst="rect">
                <a:avLst/>
              </a:prstGeom>
            </p:spPr>
          </p:pic>
          <p:sp>
            <p:nvSpPr>
              <p:cNvPr id="73" name="textruta 72">
                <a:extLst>
                  <a:ext uri="{FF2B5EF4-FFF2-40B4-BE49-F238E27FC236}">
                    <a16:creationId xmlns:a16="http://schemas.microsoft.com/office/drawing/2014/main" id="{807FF6B5-7965-42CC-A86E-A5D28D9C2DB3}"/>
                  </a:ext>
                </a:extLst>
              </p:cNvPr>
              <p:cNvSpPr txBox="1"/>
              <p:nvPr/>
            </p:nvSpPr>
            <p:spPr>
              <a:xfrm>
                <a:off x="708952" y="6088809"/>
                <a:ext cx="1061324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Chordata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7508C7E4-1177-4743-BC7F-DF8D0C160738}"/>
                </a:ext>
              </a:extLst>
            </p:cNvPr>
            <p:cNvGrpSpPr/>
            <p:nvPr/>
          </p:nvGrpSpPr>
          <p:grpSpPr>
            <a:xfrm>
              <a:off x="1252185" y="5538327"/>
              <a:ext cx="1166453" cy="650935"/>
              <a:chOff x="2068786" y="5663690"/>
              <a:chExt cx="1417360" cy="790953"/>
            </a:xfrm>
          </p:grpSpPr>
          <p:pic>
            <p:nvPicPr>
              <p:cNvPr id="70" name="Bildobjekt 69">
                <a:extLst>
                  <a:ext uri="{FF2B5EF4-FFF2-40B4-BE49-F238E27FC236}">
                    <a16:creationId xmlns:a16="http://schemas.microsoft.com/office/drawing/2014/main" id="{4A90045E-F92D-4001-8454-DD8BA6E2B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786" y="5663690"/>
                <a:ext cx="1417360" cy="528739"/>
              </a:xfrm>
              <a:prstGeom prst="rect">
                <a:avLst/>
              </a:prstGeom>
            </p:spPr>
          </p:pic>
          <p:sp>
            <p:nvSpPr>
              <p:cNvPr id="71" name="textruta 70">
                <a:extLst>
                  <a:ext uri="{FF2B5EF4-FFF2-40B4-BE49-F238E27FC236}">
                    <a16:creationId xmlns:a16="http://schemas.microsoft.com/office/drawing/2014/main" id="{7D6C190B-D0DB-4AE3-BF6A-82D7B3C2EF38}"/>
                  </a:ext>
                </a:extLst>
              </p:cNvPr>
              <p:cNvSpPr txBox="1"/>
              <p:nvPr/>
            </p:nvSpPr>
            <p:spPr>
              <a:xfrm>
                <a:off x="2165000" y="6080662"/>
                <a:ext cx="1200088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Vertebrata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upp 45">
              <a:extLst>
                <a:ext uri="{FF2B5EF4-FFF2-40B4-BE49-F238E27FC236}">
                  <a16:creationId xmlns:a16="http://schemas.microsoft.com/office/drawing/2014/main" id="{AC169558-A1AB-445E-8A7C-FC220DA7F002}"/>
                </a:ext>
              </a:extLst>
            </p:cNvPr>
            <p:cNvGrpSpPr/>
            <p:nvPr/>
          </p:nvGrpSpPr>
          <p:grpSpPr>
            <a:xfrm>
              <a:off x="2424171" y="5538326"/>
              <a:ext cx="1166453" cy="657637"/>
              <a:chOff x="3548453" y="5663691"/>
              <a:chExt cx="1417360" cy="799097"/>
            </a:xfrm>
          </p:grpSpPr>
          <p:pic>
            <p:nvPicPr>
              <p:cNvPr id="68" name="Bildobjekt 67">
                <a:extLst>
                  <a:ext uri="{FF2B5EF4-FFF2-40B4-BE49-F238E27FC236}">
                    <a16:creationId xmlns:a16="http://schemas.microsoft.com/office/drawing/2014/main" id="{C36BBCFA-08DD-4313-98F6-15E0FD1C7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8453" y="5663691"/>
                <a:ext cx="1417360" cy="528740"/>
              </a:xfrm>
              <a:prstGeom prst="rect">
                <a:avLst/>
              </a:prstGeom>
            </p:spPr>
          </p:pic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DAF7D140-7504-4B42-94A3-F0420B6F8B2B}"/>
                  </a:ext>
                </a:extLst>
              </p:cNvPr>
              <p:cNvSpPr txBox="1"/>
              <p:nvPr/>
            </p:nvSpPr>
            <p:spPr>
              <a:xfrm>
                <a:off x="3700923" y="6088807"/>
                <a:ext cx="1147262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Tetrapoda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77351CE6-9FDF-47AB-B8F0-EEC274378C6A}"/>
                </a:ext>
              </a:extLst>
            </p:cNvPr>
            <p:cNvGrpSpPr/>
            <p:nvPr/>
          </p:nvGrpSpPr>
          <p:grpSpPr>
            <a:xfrm>
              <a:off x="4763051" y="5538336"/>
              <a:ext cx="1220202" cy="687802"/>
              <a:chOff x="6800746" y="5663692"/>
              <a:chExt cx="1482670" cy="835749"/>
            </a:xfrm>
          </p:grpSpPr>
          <p:pic>
            <p:nvPicPr>
              <p:cNvPr id="66" name="Bildobjekt 65">
                <a:extLst>
                  <a:ext uri="{FF2B5EF4-FFF2-40B4-BE49-F238E27FC236}">
                    <a16:creationId xmlns:a16="http://schemas.microsoft.com/office/drawing/2014/main" id="{198976CB-AB9F-4B63-85C1-A2AED339C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00746" y="5663692"/>
                <a:ext cx="1482670" cy="528727"/>
              </a:xfrm>
              <a:prstGeom prst="rect">
                <a:avLst/>
              </a:prstGeom>
            </p:spPr>
          </p:pic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91B9423-8E56-431F-A00B-48EF94B2F30B}"/>
                  </a:ext>
                </a:extLst>
              </p:cNvPr>
              <p:cNvSpPr txBox="1"/>
              <p:nvPr/>
            </p:nvSpPr>
            <p:spPr>
              <a:xfrm>
                <a:off x="6931532" y="6125461"/>
                <a:ext cx="1219721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Mammalia</a:t>
                </a:r>
                <a:endParaRPr lang="sv-SE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9D3E90D2-ABC7-4225-BCEC-A10FD0649654}"/>
                </a:ext>
              </a:extLst>
            </p:cNvPr>
            <p:cNvGrpSpPr/>
            <p:nvPr/>
          </p:nvGrpSpPr>
          <p:grpSpPr>
            <a:xfrm>
              <a:off x="5979936" y="5538326"/>
              <a:ext cx="1186591" cy="660171"/>
              <a:chOff x="8369197" y="5709846"/>
              <a:chExt cx="1441830" cy="802176"/>
            </a:xfrm>
          </p:grpSpPr>
          <p:pic>
            <p:nvPicPr>
              <p:cNvPr id="64" name="Bildobjekt 63">
                <a:extLst>
                  <a:ext uri="{FF2B5EF4-FFF2-40B4-BE49-F238E27FC236}">
                    <a16:creationId xmlns:a16="http://schemas.microsoft.com/office/drawing/2014/main" id="{A3576C71-073A-411D-AF05-B574640D5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69197" y="5709846"/>
                <a:ext cx="1441830" cy="528729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DA44227F-5430-43A5-9447-393458B982BB}"/>
                  </a:ext>
                </a:extLst>
              </p:cNvPr>
              <p:cNvSpPr txBox="1"/>
              <p:nvPr/>
            </p:nvSpPr>
            <p:spPr>
              <a:xfrm>
                <a:off x="8624211" y="6138041"/>
                <a:ext cx="1028836" cy="37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Primates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C323D0B9-CCA6-4642-8ADE-4CAC7F3A7EB6}"/>
                </a:ext>
              </a:extLst>
            </p:cNvPr>
            <p:cNvGrpSpPr/>
            <p:nvPr/>
          </p:nvGrpSpPr>
          <p:grpSpPr>
            <a:xfrm>
              <a:off x="7168735" y="5538330"/>
              <a:ext cx="1176107" cy="643005"/>
              <a:chOff x="10069484" y="5728407"/>
              <a:chExt cx="1429090" cy="781316"/>
            </a:xfrm>
          </p:grpSpPr>
          <p:pic>
            <p:nvPicPr>
              <p:cNvPr id="62" name="Bildobjekt 61">
                <a:extLst>
                  <a:ext uri="{FF2B5EF4-FFF2-40B4-BE49-F238E27FC236}">
                    <a16:creationId xmlns:a16="http://schemas.microsoft.com/office/drawing/2014/main" id="{37023784-8EAE-48F0-B2CD-76CFF9584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69484" y="5728407"/>
                <a:ext cx="1429090" cy="528723"/>
              </a:xfrm>
              <a:prstGeom prst="rect">
                <a:avLst/>
              </a:prstGeom>
            </p:spPr>
          </p:pic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7AA5C6C0-BD14-4BA8-95E5-E695DB59D14B}"/>
                  </a:ext>
                </a:extLst>
              </p:cNvPr>
              <p:cNvSpPr txBox="1"/>
              <p:nvPr/>
            </p:nvSpPr>
            <p:spPr>
              <a:xfrm>
                <a:off x="10073261" y="6135743"/>
                <a:ext cx="1396971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Smalnäsapor</a:t>
                </a:r>
              </a:p>
            </p:txBody>
          </p:sp>
        </p:grp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4216A66C-FF13-403A-A592-21349F910AB4}"/>
                </a:ext>
              </a:extLst>
            </p:cNvPr>
            <p:cNvGrpSpPr/>
            <p:nvPr/>
          </p:nvGrpSpPr>
          <p:grpSpPr>
            <a:xfrm>
              <a:off x="3591280" y="5538328"/>
              <a:ext cx="1175089" cy="665310"/>
              <a:chOff x="5126184" y="5663691"/>
              <a:chExt cx="1427853" cy="808420"/>
            </a:xfrm>
          </p:grpSpPr>
          <p:pic>
            <p:nvPicPr>
              <p:cNvPr id="60" name="Platshållare för innehåll 9">
                <a:extLst>
                  <a:ext uri="{FF2B5EF4-FFF2-40B4-BE49-F238E27FC236}">
                    <a16:creationId xmlns:a16="http://schemas.microsoft.com/office/drawing/2014/main" id="{0691FB61-1EE6-4563-ADB1-B9AE27C12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6184" y="5663691"/>
                <a:ext cx="1427853" cy="528740"/>
              </a:xfrm>
              <a:prstGeom prst="rect">
                <a:avLst/>
              </a:prstGeom>
            </p:spPr>
          </p:pic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70151822-02F1-475F-8211-917B013BD6D4}"/>
                  </a:ext>
                </a:extLst>
              </p:cNvPr>
              <p:cNvSpPr txBox="1"/>
              <p:nvPr/>
            </p:nvSpPr>
            <p:spPr>
              <a:xfrm>
                <a:off x="5262952" y="6098131"/>
                <a:ext cx="1139548" cy="373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i="1" dirty="0">
                    <a:solidFill>
                      <a:schemeClr val="bg1"/>
                    </a:solidFill>
                  </a:rPr>
                  <a:t>Synapsida</a:t>
                </a:r>
                <a:endParaRPr lang="sv-SE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40A362F1-25DA-46D7-82C6-5A9C93851279}"/>
                </a:ext>
              </a:extLst>
            </p:cNvPr>
            <p:cNvGrpSpPr/>
            <p:nvPr/>
          </p:nvGrpSpPr>
          <p:grpSpPr>
            <a:xfrm>
              <a:off x="8306647" y="5538330"/>
              <a:ext cx="1261627" cy="659206"/>
              <a:chOff x="9294297" y="5711799"/>
              <a:chExt cx="1261627" cy="659206"/>
            </a:xfrm>
          </p:grpSpPr>
          <p:pic>
            <p:nvPicPr>
              <p:cNvPr id="58" name="Picture 180">
                <a:extLst>
                  <a:ext uri="{FF2B5EF4-FFF2-40B4-BE49-F238E27FC236}">
                    <a16:creationId xmlns:a16="http://schemas.microsoft.com/office/drawing/2014/main" id="{B2AC2F9A-AE65-4FEB-9897-C93D79C30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7567" y="5711799"/>
                <a:ext cx="1175089" cy="43512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59EFD3C2-5CA1-4899-AB3E-7AA47BC89E3F}"/>
                  </a:ext>
                </a:extLst>
              </p:cNvPr>
              <p:cNvSpPr txBox="1"/>
              <p:nvPr/>
            </p:nvSpPr>
            <p:spPr>
              <a:xfrm>
                <a:off x="9294297" y="6063228"/>
                <a:ext cx="1261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Människoapor</a:t>
                </a:r>
              </a:p>
            </p:txBody>
          </p:sp>
        </p:grpSp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228647A9-0A74-4D24-AEE6-6DF74A70F254}"/>
                </a:ext>
              </a:extLst>
            </p:cNvPr>
            <p:cNvGrpSpPr/>
            <p:nvPr/>
          </p:nvGrpSpPr>
          <p:grpSpPr>
            <a:xfrm>
              <a:off x="9535606" y="5538330"/>
              <a:ext cx="1197798" cy="645618"/>
              <a:chOff x="10601959" y="5709930"/>
              <a:chExt cx="1197798" cy="645618"/>
            </a:xfrm>
          </p:grpSpPr>
          <p:pic>
            <p:nvPicPr>
              <p:cNvPr id="56" name="Bildobjekt 55">
                <a:extLst>
                  <a:ext uri="{FF2B5EF4-FFF2-40B4-BE49-F238E27FC236}">
                    <a16:creationId xmlns:a16="http://schemas.microsoft.com/office/drawing/2014/main" id="{6D07D845-CCD6-4BB0-8E4E-D3A67FDD7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01959" y="5709930"/>
                <a:ext cx="1197798" cy="417519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708CFAD6-639C-4E5C-9B8E-AAFC600F9955}"/>
                  </a:ext>
                </a:extLst>
              </p:cNvPr>
              <p:cNvSpPr txBox="1"/>
              <p:nvPr/>
            </p:nvSpPr>
            <p:spPr>
              <a:xfrm>
                <a:off x="10712583" y="6047771"/>
                <a:ext cx="976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Homininer</a:t>
                </a:r>
              </a:p>
            </p:txBody>
          </p:sp>
        </p:grp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4782079C-6842-4804-B660-5E53FD127CDF}"/>
                </a:ext>
              </a:extLst>
            </p:cNvPr>
            <p:cNvGrpSpPr/>
            <p:nvPr/>
          </p:nvGrpSpPr>
          <p:grpSpPr>
            <a:xfrm>
              <a:off x="10738465" y="5538330"/>
              <a:ext cx="1211221" cy="642208"/>
              <a:chOff x="10811714" y="6182514"/>
              <a:chExt cx="1211221" cy="642208"/>
            </a:xfrm>
          </p:grpSpPr>
          <p:pic>
            <p:nvPicPr>
              <p:cNvPr id="54" name="Bildobjekt 53">
                <a:extLst>
                  <a:ext uri="{FF2B5EF4-FFF2-40B4-BE49-F238E27FC236}">
                    <a16:creationId xmlns:a16="http://schemas.microsoft.com/office/drawing/2014/main" id="{95D7827B-4A75-4C54-8C17-924E573C6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11714" y="6182514"/>
                <a:ext cx="1211221" cy="424876"/>
              </a:xfrm>
              <a:prstGeom prst="rect">
                <a:avLst/>
              </a:prstGeom>
            </p:spPr>
          </p:pic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95758EAD-5ACE-43A0-B69B-7389E26AB9F9}"/>
                  </a:ext>
                </a:extLst>
              </p:cNvPr>
              <p:cNvSpPr txBox="1"/>
              <p:nvPr/>
            </p:nvSpPr>
            <p:spPr>
              <a:xfrm>
                <a:off x="10943133" y="6516945"/>
                <a:ext cx="981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b="1" dirty="0">
                    <a:solidFill>
                      <a:schemeClr val="bg1"/>
                    </a:solidFill>
                  </a:rPr>
                  <a:t>Människor</a:t>
                </a:r>
              </a:p>
            </p:txBody>
          </p:sp>
        </p:grp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FB4F5358-B0E9-40FD-B276-029B624F7E06}"/>
              </a:ext>
            </a:extLst>
          </p:cNvPr>
          <p:cNvSpPr/>
          <p:nvPr/>
        </p:nvSpPr>
        <p:spPr>
          <a:xfrm>
            <a:off x="1299323" y="6112747"/>
            <a:ext cx="1249945" cy="649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9BD07B28-090F-4390-975F-7E41A2697563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9/9</a:t>
            </a:r>
          </a:p>
        </p:txBody>
      </p:sp>
    </p:spTree>
    <p:extLst>
      <p:ext uri="{BB962C8B-B14F-4D97-AF65-F5344CB8AC3E}">
        <p14:creationId xmlns:p14="http://schemas.microsoft.com/office/powerpoint/2010/main" val="35154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25" name="Platshållare för innehåll 24">
            <a:extLst>
              <a:ext uri="{FF2B5EF4-FFF2-40B4-BE49-F238E27FC236}">
                <a16:creationId xmlns:a16="http://schemas.microsoft.com/office/drawing/2014/main" id="{98AC337C-02C8-44E5-810F-F8F6CEFE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802425"/>
            <a:ext cx="10515600" cy="4351338"/>
          </a:xfrm>
        </p:spPr>
        <p:txBody>
          <a:bodyPr/>
          <a:lstStyle/>
          <a:p>
            <a:r>
              <a:rPr lang="sv-SE" dirty="0"/>
              <a:t>Djuren uppstod för cirka 700-800 Ma ur kolonier av encelliga eukaryoter.</a:t>
            </a:r>
          </a:p>
          <a:p>
            <a:r>
              <a:rPr lang="sv-SE" dirty="0"/>
              <a:t>Djuren (och andra flercelliga grupper som svampar och växter) diversifierades kraftigt i den Kambriska explosionen ca. 542 Ma.</a:t>
            </a:r>
          </a:p>
          <a:p>
            <a:r>
              <a:rPr lang="sv-SE" dirty="0"/>
              <a:t>Alla huvudsakliga grupper av djur som finns idag uppstod i den kambriska explosionen.</a:t>
            </a:r>
          </a:p>
          <a:p>
            <a:r>
              <a:rPr lang="sv-SE" dirty="0"/>
              <a:t>Den kambriska explosionen kan ha utlösts av stigande halter av syre i haven.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Kunna namnge och beskriva i huvuddrag </a:t>
            </a:r>
            <a:r>
              <a:rPr lang="sv-SE" b="1" dirty="0"/>
              <a:t>de tre erorna </a:t>
            </a:r>
            <a:r>
              <a:rPr lang="sv-SE" dirty="0"/>
              <a:t>under den </a:t>
            </a:r>
            <a:r>
              <a:rPr lang="sv-SE" b="1" dirty="0"/>
              <a:t>fanerozoiska (Phanerozoic) eonen: </a:t>
            </a:r>
            <a:r>
              <a:rPr lang="sv-SE" dirty="0"/>
              <a:t>Paleozoic, Mesozoic och Cenozoic.</a:t>
            </a:r>
          </a:p>
          <a:p>
            <a:r>
              <a:rPr lang="sv-SE" dirty="0"/>
              <a:t>När den </a:t>
            </a:r>
            <a:r>
              <a:rPr lang="sv-SE" b="1" dirty="0"/>
              <a:t>Kambriska Explosionen </a:t>
            </a:r>
            <a:r>
              <a:rPr lang="sv-SE" dirty="0"/>
              <a:t>inträffade och vad den innebar.</a:t>
            </a:r>
          </a:p>
          <a:p>
            <a:r>
              <a:rPr lang="sv-SE" dirty="0"/>
              <a:t>Att </a:t>
            </a:r>
            <a:r>
              <a:rPr lang="sv-SE" b="1" dirty="0"/>
              <a:t>perioden kambrium</a:t>
            </a:r>
            <a:r>
              <a:rPr lang="sv-SE" dirty="0"/>
              <a:t> inleder den </a:t>
            </a:r>
            <a:r>
              <a:rPr lang="sv-SE" b="1" dirty="0"/>
              <a:t>fanerozoiska eonen</a:t>
            </a:r>
            <a:r>
              <a:rPr lang="sv-SE" dirty="0"/>
              <a:t> och den </a:t>
            </a:r>
            <a:r>
              <a:rPr lang="sv-SE" b="1" dirty="0" err="1"/>
              <a:t>paleozoiska</a:t>
            </a:r>
            <a:r>
              <a:rPr lang="sv-SE" b="1" dirty="0"/>
              <a:t> eran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Litteratur: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1426" cy="4351338"/>
          </a:xfrm>
        </p:spPr>
        <p:txBody>
          <a:bodyPr>
            <a:normAutofit/>
          </a:bodyPr>
          <a:lstStyle/>
          <a:p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 Erwin and Valentine (2013:3-12)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Erwin, D. H., &amp; Valentine, J. W. (2013). </a:t>
            </a:r>
            <a:r>
              <a:rPr lang="en-US" sz="1600" i="1" dirty="0"/>
              <a:t>The Cambrian Explosion</a:t>
            </a:r>
            <a:r>
              <a:rPr lang="en-US" sz="1600" dirty="0"/>
              <a:t>. Roberts and Company.</a:t>
            </a:r>
          </a:p>
        </p:txBody>
      </p:sp>
    </p:spTree>
    <p:extLst>
      <p:ext uri="{BB962C8B-B14F-4D97-AF65-F5344CB8AC3E}">
        <p14:creationId xmlns:p14="http://schemas.microsoft.com/office/powerpoint/2010/main" val="253096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87">
            <a:extLst>
              <a:ext uri="{FF2B5EF4-FFF2-40B4-BE49-F238E27FC236}">
                <a16:creationId xmlns:a16="http://schemas.microsoft.com/office/drawing/2014/main" id="{0A22771C-2EFB-41A0-9219-363328FC555D}"/>
              </a:ext>
            </a:extLst>
          </p:cNvPr>
          <p:cNvSpPr/>
          <p:nvPr/>
        </p:nvSpPr>
        <p:spPr>
          <a:xfrm>
            <a:off x="1178602" y="1045250"/>
            <a:ext cx="8615866" cy="742478"/>
          </a:xfrm>
          <a:custGeom>
            <a:avLst/>
            <a:gdLst>
              <a:gd name="connsiteX0" fmla="*/ 7179173 w 8154030"/>
              <a:gd name="connsiteY0" fmla="*/ 0 h 755703"/>
              <a:gd name="connsiteX1" fmla="*/ 0 w 8154030"/>
              <a:gd name="connsiteY1" fmla="*/ 755703 h 755703"/>
              <a:gd name="connsiteX2" fmla="*/ 7829077 w 8154030"/>
              <a:gd name="connsiteY2" fmla="*/ 740589 h 755703"/>
              <a:gd name="connsiteX3" fmla="*/ 8154030 w 8154030"/>
              <a:gd name="connsiteY3" fmla="*/ 0 h 755703"/>
              <a:gd name="connsiteX4" fmla="*/ 7179173 w 8154030"/>
              <a:gd name="connsiteY4" fmla="*/ 0 h 755703"/>
              <a:gd name="connsiteX0" fmla="*/ 5378613 w 8154030"/>
              <a:gd name="connsiteY0" fmla="*/ 0 h 755703"/>
              <a:gd name="connsiteX1" fmla="*/ 0 w 8154030"/>
              <a:gd name="connsiteY1" fmla="*/ 755703 h 755703"/>
              <a:gd name="connsiteX2" fmla="*/ 7829077 w 8154030"/>
              <a:gd name="connsiteY2" fmla="*/ 740589 h 755703"/>
              <a:gd name="connsiteX3" fmla="*/ 8154030 w 8154030"/>
              <a:gd name="connsiteY3" fmla="*/ 0 h 755703"/>
              <a:gd name="connsiteX4" fmla="*/ 5378613 w 8154030"/>
              <a:gd name="connsiteY4" fmla="*/ 0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4030" h="755703">
                <a:moveTo>
                  <a:pt x="5378613" y="0"/>
                </a:moveTo>
                <a:lnTo>
                  <a:pt x="0" y="755703"/>
                </a:lnTo>
                <a:lnTo>
                  <a:pt x="7829077" y="740589"/>
                </a:lnTo>
                <a:lnTo>
                  <a:pt x="8154030" y="0"/>
                </a:lnTo>
                <a:lnTo>
                  <a:pt x="5378613" y="0"/>
                </a:lnTo>
                <a:close/>
              </a:path>
            </a:pathLst>
          </a:custGeom>
          <a:solidFill>
            <a:srgbClr val="1D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1" name="Straight Connector 170"/>
          <p:cNvCxnSpPr>
            <a:cxnSpLocks/>
            <a:stCxn id="46" idx="2"/>
          </p:cNvCxnSpPr>
          <p:nvPr/>
        </p:nvCxnSpPr>
        <p:spPr>
          <a:xfrm>
            <a:off x="8885700" y="4874573"/>
            <a:ext cx="326316" cy="381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31866D29-E15F-4FBB-8201-BC3BFF3E3CA6}"/>
              </a:ext>
            </a:extLst>
          </p:cNvPr>
          <p:cNvGrpSpPr/>
          <p:nvPr/>
        </p:nvGrpSpPr>
        <p:grpSpPr>
          <a:xfrm>
            <a:off x="1312381" y="2331791"/>
            <a:ext cx="8166141" cy="1215193"/>
            <a:chOff x="2063552" y="1345151"/>
            <a:chExt cx="8166141" cy="1215193"/>
          </a:xfrm>
        </p:grpSpPr>
        <p:sp>
          <p:nvSpPr>
            <p:cNvPr id="288" name="Freeform 287"/>
            <p:cNvSpPr/>
            <p:nvPr/>
          </p:nvSpPr>
          <p:spPr>
            <a:xfrm>
              <a:off x="2075663" y="1345151"/>
              <a:ext cx="8154030" cy="755703"/>
            </a:xfrm>
            <a:custGeom>
              <a:avLst/>
              <a:gdLst>
                <a:gd name="connsiteX0" fmla="*/ 7179173 w 8154030"/>
                <a:gd name="connsiteY0" fmla="*/ 0 h 755703"/>
                <a:gd name="connsiteX1" fmla="*/ 0 w 8154030"/>
                <a:gd name="connsiteY1" fmla="*/ 755703 h 755703"/>
                <a:gd name="connsiteX2" fmla="*/ 7829077 w 8154030"/>
                <a:gd name="connsiteY2" fmla="*/ 740589 h 755703"/>
                <a:gd name="connsiteX3" fmla="*/ 8154030 w 8154030"/>
                <a:gd name="connsiteY3" fmla="*/ 0 h 755703"/>
                <a:gd name="connsiteX4" fmla="*/ 7179173 w 8154030"/>
                <a:gd name="connsiteY4" fmla="*/ 0 h 7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4030" h="755703">
                  <a:moveTo>
                    <a:pt x="7179173" y="0"/>
                  </a:moveTo>
                  <a:lnTo>
                    <a:pt x="0" y="755703"/>
                  </a:lnTo>
                  <a:lnTo>
                    <a:pt x="7829077" y="740589"/>
                  </a:lnTo>
                  <a:lnTo>
                    <a:pt x="8154030" y="0"/>
                  </a:lnTo>
                  <a:lnTo>
                    <a:pt x="7179173" y="0"/>
                  </a:lnTo>
                  <a:close/>
                </a:path>
              </a:pathLst>
            </a:custGeom>
            <a:solidFill>
              <a:srgbClr val="1D3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9173552" y="183011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916110" y="1558950"/>
              <a:ext cx="514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 Ma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8453552" y="182708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163249" y="1563300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100 Ma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73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44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150 Ma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701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2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200 Ma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29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00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250 Ma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557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28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300 Ma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485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56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350 Ma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413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84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400 Ma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402127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111824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450 Ma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682127" y="18344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2391824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500 Ma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63552" y="2094046"/>
              <a:ext cx="4194000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57552" y="2094045"/>
              <a:ext cx="2682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939552" y="2094046"/>
              <a:ext cx="95400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30" y="2136126"/>
              <a:ext cx="684222" cy="42421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999999"/>
                </a:clrFrom>
                <a:clrTo>
                  <a:srgbClr val="99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43" y="2154217"/>
              <a:ext cx="903992" cy="355686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41" y="2148684"/>
              <a:ext cx="846452" cy="342897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444" y="2136126"/>
              <a:ext cx="598120" cy="41120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51" y="2141052"/>
              <a:ext cx="512604" cy="383599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22" y="2148496"/>
              <a:ext cx="710154" cy="37212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715" y="2135854"/>
              <a:ext cx="1023395" cy="394698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289" name="Freeform 288"/>
          <p:cNvSpPr/>
          <p:nvPr/>
        </p:nvSpPr>
        <p:spPr>
          <a:xfrm>
            <a:off x="1272962" y="3530999"/>
            <a:ext cx="7881976" cy="890235"/>
          </a:xfrm>
          <a:custGeom>
            <a:avLst/>
            <a:gdLst>
              <a:gd name="connsiteX0" fmla="*/ 6922234 w 7881976"/>
              <a:gd name="connsiteY0" fmla="*/ 0 h 1088212"/>
              <a:gd name="connsiteX1" fmla="*/ 0 w 7881976"/>
              <a:gd name="connsiteY1" fmla="*/ 1088212 h 1088212"/>
              <a:gd name="connsiteX2" fmla="*/ 7783735 w 7881976"/>
              <a:gd name="connsiteY2" fmla="*/ 1080655 h 1088212"/>
              <a:gd name="connsiteX3" fmla="*/ 7881976 w 7881976"/>
              <a:gd name="connsiteY3" fmla="*/ 0 h 1088212"/>
              <a:gd name="connsiteX4" fmla="*/ 6922234 w 7881976"/>
              <a:gd name="connsiteY4" fmla="*/ 0 h 108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1976" h="1088212">
                <a:moveTo>
                  <a:pt x="6922234" y="0"/>
                </a:moveTo>
                <a:lnTo>
                  <a:pt x="0" y="1088212"/>
                </a:lnTo>
                <a:lnTo>
                  <a:pt x="7783735" y="1080655"/>
                </a:lnTo>
                <a:lnTo>
                  <a:pt x="7881976" y="0"/>
                </a:lnTo>
                <a:lnTo>
                  <a:pt x="6922234" y="0"/>
                </a:lnTo>
                <a:close/>
              </a:path>
            </a:pathLst>
          </a:custGeom>
          <a:solidFill>
            <a:srgbClr val="1D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0" name="Straight Connector 169"/>
          <p:cNvCxnSpPr>
            <a:cxnSpLocks/>
            <a:endCxn id="46" idx="3"/>
          </p:cNvCxnSpPr>
          <p:nvPr/>
        </p:nvCxnSpPr>
        <p:spPr>
          <a:xfrm flipH="1" flipV="1">
            <a:off x="9038700" y="4649573"/>
            <a:ext cx="209856" cy="131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20727" y="4921701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Paleocene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3727" y="4921701"/>
            <a:ext cx="8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Eocene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8289" y="492170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Oligocene</a:t>
            </a:r>
          </a:p>
        </p:txBody>
      </p:sp>
      <p:sp>
        <p:nvSpPr>
          <p:cNvPr id="54" name="TextBox 53"/>
          <p:cNvSpPr txBox="1"/>
          <p:nvPr/>
        </p:nvSpPr>
        <p:spPr>
          <a:xfrm rot="5400000">
            <a:off x="8887880" y="448611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Holocene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448921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224340" y="399252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 Ma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852952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95511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10 Ma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7247981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90540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15 Ma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6665380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407939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20 Ma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069411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811970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25 Ma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5464440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06999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30 Ma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4853676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596235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35 Ma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257707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0266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40 Ma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652736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95295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45 Ma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067146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809705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50 Ma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471177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13736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55 Ma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1608765" y="3992525"/>
            <a:ext cx="514885" cy="991240"/>
            <a:chOff x="827009" y="3470715"/>
            <a:chExt cx="514885" cy="99124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084451" y="3741875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27009" y="3470715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60 Ma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55500" y="4424573"/>
            <a:ext cx="1080000" cy="45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Rectangle 41"/>
          <p:cNvSpPr/>
          <p:nvPr/>
        </p:nvSpPr>
        <p:spPr>
          <a:xfrm>
            <a:off x="2335500" y="4424573"/>
            <a:ext cx="2646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4981500" y="4424573"/>
            <a:ext cx="1296000" cy="45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6277500" y="4424573"/>
            <a:ext cx="2124000" cy="45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5" name="Rectangle 44"/>
          <p:cNvSpPr/>
          <p:nvPr/>
        </p:nvSpPr>
        <p:spPr>
          <a:xfrm>
            <a:off x="8401500" y="4424573"/>
            <a:ext cx="331200" cy="45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Rectangle 45"/>
          <p:cNvSpPr/>
          <p:nvPr/>
        </p:nvSpPr>
        <p:spPr>
          <a:xfrm>
            <a:off x="8732700" y="4424573"/>
            <a:ext cx="30600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9055352" y="4421348"/>
            <a:ext cx="360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74" y="4473536"/>
            <a:ext cx="532060" cy="3134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78" y="4469544"/>
            <a:ext cx="451277" cy="30285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0" y="4456895"/>
            <a:ext cx="457124" cy="37890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32" y="4474996"/>
            <a:ext cx="485054" cy="306392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231D49A6-43EF-410B-A925-0A70BA980F6E}"/>
              </a:ext>
            </a:extLst>
          </p:cNvPr>
          <p:cNvGrpSpPr/>
          <p:nvPr/>
        </p:nvGrpSpPr>
        <p:grpSpPr>
          <a:xfrm>
            <a:off x="1053503" y="4882947"/>
            <a:ext cx="8782003" cy="1970764"/>
            <a:chOff x="1768799" y="4789871"/>
            <a:chExt cx="8782003" cy="1970764"/>
          </a:xfrm>
        </p:grpSpPr>
        <p:sp>
          <p:nvSpPr>
            <p:cNvPr id="291" name="Freeform 290"/>
            <p:cNvSpPr/>
            <p:nvPr/>
          </p:nvSpPr>
          <p:spPr>
            <a:xfrm>
              <a:off x="1773382" y="4789871"/>
              <a:ext cx="8025560" cy="938353"/>
            </a:xfrm>
            <a:custGeom>
              <a:avLst/>
              <a:gdLst>
                <a:gd name="connsiteX0" fmla="*/ 8025560 w 8025560"/>
                <a:gd name="connsiteY0" fmla="*/ 0 h 1103326"/>
                <a:gd name="connsiteX1" fmla="*/ 7708165 w 8025560"/>
                <a:gd name="connsiteY1" fmla="*/ 0 h 1103326"/>
                <a:gd name="connsiteX2" fmla="*/ 0 w 8025560"/>
                <a:gd name="connsiteY2" fmla="*/ 1103326 h 1103326"/>
                <a:gd name="connsiteX3" fmla="*/ 5456172 w 8025560"/>
                <a:gd name="connsiteY3" fmla="*/ 1103326 h 1103326"/>
                <a:gd name="connsiteX4" fmla="*/ 8025560 w 8025560"/>
                <a:gd name="connsiteY4" fmla="*/ 0 h 110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560" h="1103326">
                  <a:moveTo>
                    <a:pt x="8025560" y="0"/>
                  </a:moveTo>
                  <a:lnTo>
                    <a:pt x="7708165" y="0"/>
                  </a:lnTo>
                  <a:lnTo>
                    <a:pt x="0" y="1103326"/>
                  </a:lnTo>
                  <a:lnTo>
                    <a:pt x="5456172" y="1103326"/>
                  </a:lnTo>
                  <a:lnTo>
                    <a:pt x="8025560" y="0"/>
                  </a:lnTo>
                  <a:close/>
                </a:path>
              </a:pathLst>
            </a:custGeom>
            <a:solidFill>
              <a:srgbClr val="1D3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90599" y="5052754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Pleistocene</a:t>
              </a:r>
            </a:p>
          </p:txBody>
        </p:sp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201" y="5529651"/>
              <a:ext cx="873998" cy="1230984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172" y="5637218"/>
              <a:ext cx="764630" cy="1051367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185" name="Straight Connector 184"/>
            <p:cNvCxnSpPr>
              <a:stCxn id="52" idx="2"/>
              <a:endCxn id="183" idx="0"/>
            </p:cNvCxnSpPr>
            <p:nvPr/>
          </p:nvCxnSpPr>
          <p:spPr>
            <a:xfrm>
              <a:off x="9121840" y="5197765"/>
              <a:ext cx="59360" cy="3318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53" idx="2"/>
              <a:endCxn id="184" idx="0"/>
            </p:cNvCxnSpPr>
            <p:nvPr/>
          </p:nvCxnSpPr>
          <p:spPr>
            <a:xfrm>
              <a:off x="9919939" y="5422087"/>
              <a:ext cx="248549" cy="215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6575156" y="5373216"/>
              <a:ext cx="457176" cy="991240"/>
              <a:chOff x="855863" y="3470715"/>
              <a:chExt cx="457176" cy="991240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221"/>
              <p:cNvSpPr txBox="1"/>
              <p:nvPr/>
            </p:nvSpPr>
            <p:spPr>
              <a:xfrm>
                <a:off x="855863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200 ka</a:t>
                </a: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6135828" y="5371675"/>
              <a:ext cx="457176" cy="991240"/>
              <a:chOff x="855863" y="3470715"/>
              <a:chExt cx="457176" cy="991240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855863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400 ka</a:t>
                </a: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5711154" y="5371675"/>
              <a:ext cx="457176" cy="991240"/>
              <a:chOff x="855862" y="3470715"/>
              <a:chExt cx="457176" cy="99124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>
                <a:off x="855862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600 ka</a:t>
                </a: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5275435" y="5371675"/>
              <a:ext cx="457176" cy="991240"/>
              <a:chOff x="855862" y="3470715"/>
              <a:chExt cx="457176" cy="99124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>
                <a:off x="855862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800 ka</a:t>
                </a: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4808683" y="5366057"/>
              <a:ext cx="534121" cy="991240"/>
              <a:chOff x="817390" y="3470715"/>
              <a:chExt cx="534121" cy="991240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/>
              <p:cNvSpPr txBox="1"/>
              <p:nvPr/>
            </p:nvSpPr>
            <p:spPr>
              <a:xfrm>
                <a:off x="817390" y="3470715"/>
                <a:ext cx="53412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1,000 ka</a:t>
                </a: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4382876" y="5371675"/>
              <a:ext cx="534122" cy="991240"/>
              <a:chOff x="817391" y="3470715"/>
              <a:chExt cx="534122" cy="991240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1,200 ka</a:t>
                </a: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3936367" y="5371675"/>
              <a:ext cx="534122" cy="1043228"/>
              <a:chOff x="817391" y="3418727"/>
              <a:chExt cx="534122" cy="104322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/>
              <p:cNvSpPr txBox="1"/>
              <p:nvPr/>
            </p:nvSpPr>
            <p:spPr>
              <a:xfrm>
                <a:off x="817391" y="3418727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1,400 ka</a:t>
                </a: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3518875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1,600 ka</a:t>
                </a: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3086875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1,800 ka</a:t>
                </a: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2653156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2,000 ka</a:t>
                </a: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233092" y="5366057"/>
              <a:ext cx="534122" cy="991240"/>
              <a:chOff x="817391" y="3470715"/>
              <a:chExt cx="534122" cy="991240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2,200 ka</a:t>
                </a: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1800297" y="5366057"/>
              <a:ext cx="534122" cy="991240"/>
              <a:chOff x="817391" y="3470715"/>
              <a:chExt cx="534122" cy="991240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2,400 ka</a:t>
                </a: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974391" y="6307097"/>
              <a:ext cx="840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Oldowan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302875" y="6318820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Acheulean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206686" y="6304038"/>
              <a:ext cx="1030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Mousterian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551050" y="5069345"/>
              <a:ext cx="1443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Upper Paleolithic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 rot="5400000">
              <a:off x="7167744" y="5931758"/>
              <a:ext cx="825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Jordbruk</a:t>
              </a:r>
            </a:p>
          </p:txBody>
        </p:sp>
        <p:cxnSp>
          <p:nvCxnSpPr>
            <p:cNvPr id="261" name="Straight Connector 260"/>
            <p:cNvCxnSpPr>
              <a:stCxn id="259" idx="2"/>
              <a:endCxn id="203" idx="0"/>
            </p:cNvCxnSpPr>
            <p:nvPr/>
          </p:nvCxnSpPr>
          <p:spPr>
            <a:xfrm flipH="1">
              <a:off x="7114521" y="5377122"/>
              <a:ext cx="158041" cy="354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05" idx="3"/>
              <a:endCxn id="260" idx="2"/>
            </p:cNvCxnSpPr>
            <p:nvPr/>
          </p:nvCxnSpPr>
          <p:spPr>
            <a:xfrm>
              <a:off x="7225457" y="5956715"/>
              <a:ext cx="200916" cy="1289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3271176" y="5731715"/>
              <a:ext cx="3238721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768799" y="5731715"/>
              <a:ext cx="1512000" cy="45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511099" y="5731715"/>
              <a:ext cx="558000" cy="45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69521" y="5731715"/>
              <a:ext cx="90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177901" y="5731715"/>
              <a:ext cx="10800" cy="45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214657" y="5731715"/>
              <a:ext cx="10800" cy="45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958" y="5750665"/>
              <a:ext cx="386016" cy="405405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35" y="5750557"/>
              <a:ext cx="360618" cy="396005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306" y="5789951"/>
              <a:ext cx="420990" cy="322391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340" y="5473515"/>
              <a:ext cx="850768" cy="638076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275" name="Straight Connector 274"/>
            <p:cNvCxnSpPr>
              <a:stCxn id="259" idx="2"/>
              <a:endCxn id="274" idx="0"/>
            </p:cNvCxnSpPr>
            <p:nvPr/>
          </p:nvCxnSpPr>
          <p:spPr>
            <a:xfrm>
              <a:off x="7272562" y="5377122"/>
              <a:ext cx="960162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3" y="6186464"/>
              <a:ext cx="796814" cy="548892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284" name="Straight Connector 283"/>
            <p:cNvCxnSpPr>
              <a:stCxn id="260" idx="3"/>
              <a:endCxn id="283" idx="1"/>
            </p:cNvCxnSpPr>
            <p:nvPr/>
          </p:nvCxnSpPr>
          <p:spPr>
            <a:xfrm flipV="1">
              <a:off x="7580261" y="6460910"/>
              <a:ext cx="218122" cy="37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7915864" y="492150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Pliocene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07011" y="492170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Miocene</a:t>
            </a:r>
          </a:p>
        </p:txBody>
      </p:sp>
      <p:sp>
        <p:nvSpPr>
          <p:cNvPr id="292" name="TextBox 152">
            <a:extLst>
              <a:ext uri="{FF2B5EF4-FFF2-40B4-BE49-F238E27FC236}">
                <a16:creationId xmlns:a16="http://schemas.microsoft.com/office/drawing/2014/main" id="{8DB7B426-DAE8-42E6-B302-DF4B9721B529}"/>
              </a:ext>
            </a:extLst>
          </p:cNvPr>
          <p:cNvSpPr txBox="1"/>
          <p:nvPr/>
        </p:nvSpPr>
        <p:spPr>
          <a:xfrm>
            <a:off x="8893481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 Ga</a:t>
            </a:r>
          </a:p>
        </p:txBody>
      </p:sp>
      <p:sp>
        <p:nvSpPr>
          <p:cNvPr id="293" name="TextBox 152">
            <a:extLst>
              <a:ext uri="{FF2B5EF4-FFF2-40B4-BE49-F238E27FC236}">
                <a16:creationId xmlns:a16="http://schemas.microsoft.com/office/drawing/2014/main" id="{00731656-20D8-4F63-B8B7-3BA25EB458CD}"/>
              </a:ext>
            </a:extLst>
          </p:cNvPr>
          <p:cNvSpPr txBox="1"/>
          <p:nvPr/>
        </p:nvSpPr>
        <p:spPr>
          <a:xfrm>
            <a:off x="8259359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 Ga</a:t>
            </a:r>
          </a:p>
        </p:txBody>
      </p:sp>
      <p:sp>
        <p:nvSpPr>
          <p:cNvPr id="294" name="TextBox 152">
            <a:extLst>
              <a:ext uri="{FF2B5EF4-FFF2-40B4-BE49-F238E27FC236}">
                <a16:creationId xmlns:a16="http://schemas.microsoft.com/office/drawing/2014/main" id="{1C131B61-306D-482C-839C-C2618F52DB97}"/>
              </a:ext>
            </a:extLst>
          </p:cNvPr>
          <p:cNvSpPr txBox="1"/>
          <p:nvPr/>
        </p:nvSpPr>
        <p:spPr>
          <a:xfrm>
            <a:off x="7588927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 Ga</a:t>
            </a:r>
          </a:p>
        </p:txBody>
      </p:sp>
      <p:sp>
        <p:nvSpPr>
          <p:cNvPr id="296" name="TextBox 152">
            <a:extLst>
              <a:ext uri="{FF2B5EF4-FFF2-40B4-BE49-F238E27FC236}">
                <a16:creationId xmlns:a16="http://schemas.microsoft.com/office/drawing/2014/main" id="{57435FA5-D339-4FD1-8860-5D4D6C8BD1BA}"/>
              </a:ext>
            </a:extLst>
          </p:cNvPr>
          <p:cNvSpPr txBox="1"/>
          <p:nvPr/>
        </p:nvSpPr>
        <p:spPr>
          <a:xfrm>
            <a:off x="6278314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 Ga</a:t>
            </a:r>
          </a:p>
        </p:txBody>
      </p:sp>
      <p:sp>
        <p:nvSpPr>
          <p:cNvPr id="297" name="TextBox 152">
            <a:extLst>
              <a:ext uri="{FF2B5EF4-FFF2-40B4-BE49-F238E27FC236}">
                <a16:creationId xmlns:a16="http://schemas.microsoft.com/office/drawing/2014/main" id="{5D73828D-14F3-4E8E-9D06-AEA99EECA785}"/>
              </a:ext>
            </a:extLst>
          </p:cNvPr>
          <p:cNvSpPr txBox="1"/>
          <p:nvPr/>
        </p:nvSpPr>
        <p:spPr>
          <a:xfrm>
            <a:off x="5625600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6 Ga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F6ADD572-C865-45C5-9273-B4864E3A475A}"/>
              </a:ext>
            </a:extLst>
          </p:cNvPr>
          <p:cNvGrpSpPr/>
          <p:nvPr/>
        </p:nvGrpSpPr>
        <p:grpSpPr>
          <a:xfrm>
            <a:off x="1230279" y="371697"/>
            <a:ext cx="8550999" cy="363760"/>
            <a:chOff x="2327678" y="161250"/>
            <a:chExt cx="8550999" cy="363760"/>
          </a:xfrm>
        </p:grpSpPr>
        <p:grpSp>
          <p:nvGrpSpPr>
            <p:cNvPr id="187" name="Grupp 186">
              <a:extLst>
                <a:ext uri="{FF2B5EF4-FFF2-40B4-BE49-F238E27FC236}">
                  <a16:creationId xmlns:a16="http://schemas.microsoft.com/office/drawing/2014/main" id="{79ED93F3-0E34-4F34-B392-0C787CE168FE}"/>
                </a:ext>
              </a:extLst>
            </p:cNvPr>
            <p:cNvGrpSpPr/>
            <p:nvPr/>
          </p:nvGrpSpPr>
          <p:grpSpPr>
            <a:xfrm>
              <a:off x="2327678" y="161654"/>
              <a:ext cx="658800" cy="361585"/>
              <a:chOff x="992477" y="1491027"/>
              <a:chExt cx="658800" cy="361585"/>
            </a:xfrm>
          </p:grpSpPr>
          <p:cxnSp>
            <p:nvCxnSpPr>
              <p:cNvPr id="188" name="Rak koppling 187">
                <a:extLst>
                  <a:ext uri="{FF2B5EF4-FFF2-40B4-BE49-F238E27FC236}">
                    <a16:creationId xmlns:a16="http://schemas.microsoft.com/office/drawing/2014/main" id="{B2ADFDE0-105A-4459-8054-170972E20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39">
                <a:extLst>
                  <a:ext uri="{FF2B5EF4-FFF2-40B4-BE49-F238E27FC236}">
                    <a16:creationId xmlns:a16="http://schemas.microsoft.com/office/drawing/2014/main" id="{9F958DFE-0CCF-4BCB-AA55-1B0D5F15188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upp 190">
              <a:extLst>
                <a:ext uri="{FF2B5EF4-FFF2-40B4-BE49-F238E27FC236}">
                  <a16:creationId xmlns:a16="http://schemas.microsoft.com/office/drawing/2014/main" id="{F53A97D2-88F8-426C-B2ED-C20366DB607D}"/>
                </a:ext>
              </a:extLst>
            </p:cNvPr>
            <p:cNvGrpSpPr/>
            <p:nvPr/>
          </p:nvGrpSpPr>
          <p:grpSpPr>
            <a:xfrm>
              <a:off x="2985210" y="161654"/>
              <a:ext cx="658800" cy="361585"/>
              <a:chOff x="992477" y="1491027"/>
              <a:chExt cx="658800" cy="361585"/>
            </a:xfrm>
          </p:grpSpPr>
          <p:cxnSp>
            <p:nvCxnSpPr>
              <p:cNvPr id="193" name="Rak koppling 192">
                <a:extLst>
                  <a:ext uri="{FF2B5EF4-FFF2-40B4-BE49-F238E27FC236}">
                    <a16:creationId xmlns:a16="http://schemas.microsoft.com/office/drawing/2014/main" id="{937C3286-76AF-4BD5-B3C3-5B7C00AC0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39">
                <a:extLst>
                  <a:ext uri="{FF2B5EF4-FFF2-40B4-BE49-F238E27FC236}">
                    <a16:creationId xmlns:a16="http://schemas.microsoft.com/office/drawing/2014/main" id="{EE0740DC-61C8-40D2-A889-7B1F15BE17CE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upp 194">
              <a:extLst>
                <a:ext uri="{FF2B5EF4-FFF2-40B4-BE49-F238E27FC236}">
                  <a16:creationId xmlns:a16="http://schemas.microsoft.com/office/drawing/2014/main" id="{C272FE26-9B3F-462D-8F41-B6161DAD7CD9}"/>
                </a:ext>
              </a:extLst>
            </p:cNvPr>
            <p:cNvGrpSpPr/>
            <p:nvPr/>
          </p:nvGrpSpPr>
          <p:grpSpPr>
            <a:xfrm>
              <a:off x="3644075" y="161654"/>
              <a:ext cx="658800" cy="361585"/>
              <a:chOff x="992477" y="1491027"/>
              <a:chExt cx="658800" cy="361585"/>
            </a:xfrm>
          </p:grpSpPr>
          <p:cxnSp>
            <p:nvCxnSpPr>
              <p:cNvPr id="196" name="Rak koppling 195">
                <a:extLst>
                  <a:ext uri="{FF2B5EF4-FFF2-40B4-BE49-F238E27FC236}">
                    <a16:creationId xmlns:a16="http://schemas.microsoft.com/office/drawing/2014/main" id="{D608B17E-AB13-4E89-87A6-E4CD84796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39">
                <a:extLst>
                  <a:ext uri="{FF2B5EF4-FFF2-40B4-BE49-F238E27FC236}">
                    <a16:creationId xmlns:a16="http://schemas.microsoft.com/office/drawing/2014/main" id="{95E39C8F-19A8-4330-B9C2-5511E10F9AFB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upp 201">
              <a:extLst>
                <a:ext uri="{FF2B5EF4-FFF2-40B4-BE49-F238E27FC236}">
                  <a16:creationId xmlns:a16="http://schemas.microsoft.com/office/drawing/2014/main" id="{7FD61920-8E71-46A1-A439-75F5D0183C7C}"/>
                </a:ext>
              </a:extLst>
            </p:cNvPr>
            <p:cNvGrpSpPr/>
            <p:nvPr/>
          </p:nvGrpSpPr>
          <p:grpSpPr>
            <a:xfrm>
              <a:off x="4302874" y="161654"/>
              <a:ext cx="658800" cy="361585"/>
              <a:chOff x="992477" y="1491027"/>
              <a:chExt cx="658800" cy="361585"/>
            </a:xfrm>
          </p:grpSpPr>
          <p:cxnSp>
            <p:nvCxnSpPr>
              <p:cNvPr id="206" name="Rak koppling 205">
                <a:extLst>
                  <a:ext uri="{FF2B5EF4-FFF2-40B4-BE49-F238E27FC236}">
                    <a16:creationId xmlns:a16="http://schemas.microsoft.com/office/drawing/2014/main" id="{52C3ACEE-B098-418F-88F0-1F4137936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139">
                <a:extLst>
                  <a:ext uri="{FF2B5EF4-FFF2-40B4-BE49-F238E27FC236}">
                    <a16:creationId xmlns:a16="http://schemas.microsoft.com/office/drawing/2014/main" id="{A1B87CF5-F759-4775-9832-272E5DE6308C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upp 207">
              <a:extLst>
                <a:ext uri="{FF2B5EF4-FFF2-40B4-BE49-F238E27FC236}">
                  <a16:creationId xmlns:a16="http://schemas.microsoft.com/office/drawing/2014/main" id="{5312F4AB-12DC-49A4-AF04-F39FAC906021}"/>
                </a:ext>
              </a:extLst>
            </p:cNvPr>
            <p:cNvGrpSpPr/>
            <p:nvPr/>
          </p:nvGrpSpPr>
          <p:grpSpPr>
            <a:xfrm>
              <a:off x="4958151" y="161654"/>
              <a:ext cx="658800" cy="361585"/>
              <a:chOff x="992477" y="1491027"/>
              <a:chExt cx="658800" cy="361585"/>
            </a:xfrm>
          </p:grpSpPr>
          <p:cxnSp>
            <p:nvCxnSpPr>
              <p:cNvPr id="209" name="Rak koppling 208">
                <a:extLst>
                  <a:ext uri="{FF2B5EF4-FFF2-40B4-BE49-F238E27FC236}">
                    <a16:creationId xmlns:a16="http://schemas.microsoft.com/office/drawing/2014/main" id="{159CAAE5-E462-4606-A81F-87D094E79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139">
                <a:extLst>
                  <a:ext uri="{FF2B5EF4-FFF2-40B4-BE49-F238E27FC236}">
                    <a16:creationId xmlns:a16="http://schemas.microsoft.com/office/drawing/2014/main" id="{828C95D4-D212-4959-AEBA-EAB9ED90785F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upp 210">
              <a:extLst>
                <a:ext uri="{FF2B5EF4-FFF2-40B4-BE49-F238E27FC236}">
                  <a16:creationId xmlns:a16="http://schemas.microsoft.com/office/drawing/2014/main" id="{AC630003-6717-493F-87B7-372F7F96B267}"/>
                </a:ext>
              </a:extLst>
            </p:cNvPr>
            <p:cNvGrpSpPr/>
            <p:nvPr/>
          </p:nvGrpSpPr>
          <p:grpSpPr>
            <a:xfrm>
              <a:off x="5615682" y="161654"/>
              <a:ext cx="658800" cy="361585"/>
              <a:chOff x="992477" y="1491027"/>
              <a:chExt cx="658800" cy="361585"/>
            </a:xfrm>
          </p:grpSpPr>
          <p:cxnSp>
            <p:nvCxnSpPr>
              <p:cNvPr id="212" name="Rak koppling 211">
                <a:extLst>
                  <a:ext uri="{FF2B5EF4-FFF2-40B4-BE49-F238E27FC236}">
                    <a16:creationId xmlns:a16="http://schemas.microsoft.com/office/drawing/2014/main" id="{992DDCD8-8AAE-4542-8DE3-9FB6AADCA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139">
                <a:extLst>
                  <a:ext uri="{FF2B5EF4-FFF2-40B4-BE49-F238E27FC236}">
                    <a16:creationId xmlns:a16="http://schemas.microsoft.com/office/drawing/2014/main" id="{844CA640-9590-41F0-9DF8-A91814E991C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 213">
              <a:extLst>
                <a:ext uri="{FF2B5EF4-FFF2-40B4-BE49-F238E27FC236}">
                  <a16:creationId xmlns:a16="http://schemas.microsoft.com/office/drawing/2014/main" id="{DDEAC9D1-CA7B-4A74-88C8-532708757471}"/>
                </a:ext>
              </a:extLst>
            </p:cNvPr>
            <p:cNvGrpSpPr/>
            <p:nvPr/>
          </p:nvGrpSpPr>
          <p:grpSpPr>
            <a:xfrm>
              <a:off x="6275721" y="161654"/>
              <a:ext cx="658800" cy="361585"/>
              <a:chOff x="992477" y="1491027"/>
              <a:chExt cx="658800" cy="361585"/>
            </a:xfrm>
          </p:grpSpPr>
          <p:cxnSp>
            <p:nvCxnSpPr>
              <p:cNvPr id="215" name="Rak koppling 214">
                <a:extLst>
                  <a:ext uri="{FF2B5EF4-FFF2-40B4-BE49-F238E27FC236}">
                    <a16:creationId xmlns:a16="http://schemas.microsoft.com/office/drawing/2014/main" id="{AEE7F6CF-812C-40C8-94DE-558D55AC4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139">
                <a:extLst>
                  <a:ext uri="{FF2B5EF4-FFF2-40B4-BE49-F238E27FC236}">
                    <a16:creationId xmlns:a16="http://schemas.microsoft.com/office/drawing/2014/main" id="{0C9455FD-C4BE-466B-B05C-571EFB3DE852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upp 216">
              <a:extLst>
                <a:ext uri="{FF2B5EF4-FFF2-40B4-BE49-F238E27FC236}">
                  <a16:creationId xmlns:a16="http://schemas.microsoft.com/office/drawing/2014/main" id="{F5FC5922-A5DF-4ECF-938F-AAAC3B22F9B3}"/>
                </a:ext>
              </a:extLst>
            </p:cNvPr>
            <p:cNvGrpSpPr/>
            <p:nvPr/>
          </p:nvGrpSpPr>
          <p:grpSpPr>
            <a:xfrm>
              <a:off x="6932012" y="161446"/>
              <a:ext cx="658800" cy="361585"/>
              <a:chOff x="992477" y="1491027"/>
              <a:chExt cx="658800" cy="361585"/>
            </a:xfrm>
          </p:grpSpPr>
          <p:cxnSp>
            <p:nvCxnSpPr>
              <p:cNvPr id="218" name="Rak koppling 217">
                <a:extLst>
                  <a:ext uri="{FF2B5EF4-FFF2-40B4-BE49-F238E27FC236}">
                    <a16:creationId xmlns:a16="http://schemas.microsoft.com/office/drawing/2014/main" id="{91F94014-CE74-418C-A1BA-2172F6E45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139">
                <a:extLst>
                  <a:ext uri="{FF2B5EF4-FFF2-40B4-BE49-F238E27FC236}">
                    <a16:creationId xmlns:a16="http://schemas.microsoft.com/office/drawing/2014/main" id="{D52A36DC-F865-4714-B84C-DBC893F2539C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upp 262">
              <a:extLst>
                <a:ext uri="{FF2B5EF4-FFF2-40B4-BE49-F238E27FC236}">
                  <a16:creationId xmlns:a16="http://schemas.microsoft.com/office/drawing/2014/main" id="{04DDCDCE-AFD2-423E-83A1-A123F98BAEFB}"/>
                </a:ext>
              </a:extLst>
            </p:cNvPr>
            <p:cNvGrpSpPr/>
            <p:nvPr/>
          </p:nvGrpSpPr>
          <p:grpSpPr>
            <a:xfrm>
              <a:off x="7588842" y="163425"/>
              <a:ext cx="658800" cy="361585"/>
              <a:chOff x="992477" y="1491027"/>
              <a:chExt cx="658800" cy="361585"/>
            </a:xfrm>
          </p:grpSpPr>
          <p:cxnSp>
            <p:nvCxnSpPr>
              <p:cNvPr id="265" name="Rak koppling 264">
                <a:extLst>
                  <a:ext uri="{FF2B5EF4-FFF2-40B4-BE49-F238E27FC236}">
                    <a16:creationId xmlns:a16="http://schemas.microsoft.com/office/drawing/2014/main" id="{95FC6424-DB32-4DB5-BE49-5FC47EAAF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139">
                <a:extLst>
                  <a:ext uri="{FF2B5EF4-FFF2-40B4-BE49-F238E27FC236}">
                    <a16:creationId xmlns:a16="http://schemas.microsoft.com/office/drawing/2014/main" id="{3B93F24B-2583-478F-8921-54E4CE8A7C2F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upp 266">
              <a:extLst>
                <a:ext uri="{FF2B5EF4-FFF2-40B4-BE49-F238E27FC236}">
                  <a16:creationId xmlns:a16="http://schemas.microsoft.com/office/drawing/2014/main" id="{67E0504D-4EF2-4D70-A778-3FF3AC2725AC}"/>
                </a:ext>
              </a:extLst>
            </p:cNvPr>
            <p:cNvGrpSpPr/>
            <p:nvPr/>
          </p:nvGrpSpPr>
          <p:grpSpPr>
            <a:xfrm>
              <a:off x="8246073" y="161250"/>
              <a:ext cx="658800" cy="361585"/>
              <a:chOff x="992477" y="1491027"/>
              <a:chExt cx="658800" cy="361585"/>
            </a:xfrm>
          </p:grpSpPr>
          <p:cxnSp>
            <p:nvCxnSpPr>
              <p:cNvPr id="268" name="Rak koppling 267">
                <a:extLst>
                  <a:ext uri="{FF2B5EF4-FFF2-40B4-BE49-F238E27FC236}">
                    <a16:creationId xmlns:a16="http://schemas.microsoft.com/office/drawing/2014/main" id="{80DEE9B1-2959-49CB-9173-C7D8442EA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139">
                <a:extLst>
                  <a:ext uri="{FF2B5EF4-FFF2-40B4-BE49-F238E27FC236}">
                    <a16:creationId xmlns:a16="http://schemas.microsoft.com/office/drawing/2014/main" id="{828C6D4E-446A-48E0-887D-F3818F0F9874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upp 269">
              <a:extLst>
                <a:ext uri="{FF2B5EF4-FFF2-40B4-BE49-F238E27FC236}">
                  <a16:creationId xmlns:a16="http://schemas.microsoft.com/office/drawing/2014/main" id="{36D14DFA-5D5A-4C8D-ACC6-4042D58AE1B3}"/>
                </a:ext>
              </a:extLst>
            </p:cNvPr>
            <p:cNvGrpSpPr/>
            <p:nvPr/>
          </p:nvGrpSpPr>
          <p:grpSpPr>
            <a:xfrm>
              <a:off x="8906077" y="161654"/>
              <a:ext cx="658800" cy="361585"/>
              <a:chOff x="992477" y="1491027"/>
              <a:chExt cx="658800" cy="361585"/>
            </a:xfrm>
          </p:grpSpPr>
          <p:cxnSp>
            <p:nvCxnSpPr>
              <p:cNvPr id="276" name="Rak koppling 275">
                <a:extLst>
                  <a:ext uri="{FF2B5EF4-FFF2-40B4-BE49-F238E27FC236}">
                    <a16:creationId xmlns:a16="http://schemas.microsoft.com/office/drawing/2014/main" id="{46B16051-F62E-481B-B31F-BA9F4B5D7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139">
                <a:extLst>
                  <a:ext uri="{FF2B5EF4-FFF2-40B4-BE49-F238E27FC236}">
                    <a16:creationId xmlns:a16="http://schemas.microsoft.com/office/drawing/2014/main" id="{62CA40C7-213A-4A5C-87D7-41F02F23619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 277">
              <a:extLst>
                <a:ext uri="{FF2B5EF4-FFF2-40B4-BE49-F238E27FC236}">
                  <a16:creationId xmlns:a16="http://schemas.microsoft.com/office/drawing/2014/main" id="{7509691D-6B89-4DA0-B43C-FBA050ACC1C8}"/>
                </a:ext>
              </a:extLst>
            </p:cNvPr>
            <p:cNvGrpSpPr/>
            <p:nvPr/>
          </p:nvGrpSpPr>
          <p:grpSpPr>
            <a:xfrm>
              <a:off x="9562403" y="161654"/>
              <a:ext cx="658800" cy="361585"/>
              <a:chOff x="992477" y="1491027"/>
              <a:chExt cx="658800" cy="361585"/>
            </a:xfrm>
          </p:grpSpPr>
          <p:cxnSp>
            <p:nvCxnSpPr>
              <p:cNvPr id="279" name="Rak koppling 278">
                <a:extLst>
                  <a:ext uri="{FF2B5EF4-FFF2-40B4-BE49-F238E27FC236}">
                    <a16:creationId xmlns:a16="http://schemas.microsoft.com/office/drawing/2014/main" id="{37DCD7EE-F8AC-431B-AE5F-856DC4C698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139">
                <a:extLst>
                  <a:ext uri="{FF2B5EF4-FFF2-40B4-BE49-F238E27FC236}">
                    <a16:creationId xmlns:a16="http://schemas.microsoft.com/office/drawing/2014/main" id="{2ED2D194-9A08-4E48-8BD8-E027BE45C94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upp 280">
              <a:extLst>
                <a:ext uri="{FF2B5EF4-FFF2-40B4-BE49-F238E27FC236}">
                  <a16:creationId xmlns:a16="http://schemas.microsoft.com/office/drawing/2014/main" id="{35DD810D-11A3-45B5-823D-1594C66ED738}"/>
                </a:ext>
              </a:extLst>
            </p:cNvPr>
            <p:cNvGrpSpPr/>
            <p:nvPr/>
          </p:nvGrpSpPr>
          <p:grpSpPr>
            <a:xfrm>
              <a:off x="10219877" y="161654"/>
              <a:ext cx="658800" cy="361585"/>
              <a:chOff x="992477" y="1491027"/>
              <a:chExt cx="658800" cy="361585"/>
            </a:xfrm>
          </p:grpSpPr>
          <p:cxnSp>
            <p:nvCxnSpPr>
              <p:cNvPr id="282" name="Rak koppling 281">
                <a:extLst>
                  <a:ext uri="{FF2B5EF4-FFF2-40B4-BE49-F238E27FC236}">
                    <a16:creationId xmlns:a16="http://schemas.microsoft.com/office/drawing/2014/main" id="{051ADD5E-F4A7-4220-B917-E0587F352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139">
                <a:extLst>
                  <a:ext uri="{FF2B5EF4-FFF2-40B4-BE49-F238E27FC236}">
                    <a16:creationId xmlns:a16="http://schemas.microsoft.com/office/drawing/2014/main" id="{A6B03242-ED0D-4592-BC89-947C1EC17725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Rectangle 140">
            <a:extLst>
              <a:ext uri="{FF2B5EF4-FFF2-40B4-BE49-F238E27FC236}">
                <a16:creationId xmlns:a16="http://schemas.microsoft.com/office/drawing/2014/main" id="{35A84C82-D8E8-4F60-B51F-B162742E5D0A}"/>
              </a:ext>
            </a:extLst>
          </p:cNvPr>
          <p:cNvSpPr/>
          <p:nvPr/>
        </p:nvSpPr>
        <p:spPr>
          <a:xfrm>
            <a:off x="6859749" y="589208"/>
            <a:ext cx="293418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Rectangle 140">
            <a:extLst>
              <a:ext uri="{FF2B5EF4-FFF2-40B4-BE49-F238E27FC236}">
                <a16:creationId xmlns:a16="http://schemas.microsoft.com/office/drawing/2014/main" id="{46046409-B3DD-4CAA-9FDF-B0A5003AE152}"/>
              </a:ext>
            </a:extLst>
          </p:cNvPr>
          <p:cNvSpPr/>
          <p:nvPr/>
        </p:nvSpPr>
        <p:spPr>
          <a:xfrm>
            <a:off x="805143" y="589610"/>
            <a:ext cx="6044400" cy="45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5" name="TextBox 152">
            <a:extLst>
              <a:ext uri="{FF2B5EF4-FFF2-40B4-BE49-F238E27FC236}">
                <a16:creationId xmlns:a16="http://schemas.microsoft.com/office/drawing/2014/main" id="{3BF15487-A8A9-4088-8D1A-A4B709FCE0FE}"/>
              </a:ext>
            </a:extLst>
          </p:cNvPr>
          <p:cNvSpPr txBox="1"/>
          <p:nvPr/>
        </p:nvSpPr>
        <p:spPr>
          <a:xfrm>
            <a:off x="6943842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 Ga</a:t>
            </a:r>
          </a:p>
        </p:txBody>
      </p:sp>
      <p:sp>
        <p:nvSpPr>
          <p:cNvPr id="298" name="TextBox 152">
            <a:extLst>
              <a:ext uri="{FF2B5EF4-FFF2-40B4-BE49-F238E27FC236}">
                <a16:creationId xmlns:a16="http://schemas.microsoft.com/office/drawing/2014/main" id="{47DC11F5-471B-49DA-9E00-134B4F051CDB}"/>
              </a:ext>
            </a:extLst>
          </p:cNvPr>
          <p:cNvSpPr txBox="1"/>
          <p:nvPr/>
        </p:nvSpPr>
        <p:spPr>
          <a:xfrm>
            <a:off x="4967701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7 Ga</a:t>
            </a:r>
          </a:p>
        </p:txBody>
      </p:sp>
      <p:sp>
        <p:nvSpPr>
          <p:cNvPr id="299" name="TextBox 152">
            <a:extLst>
              <a:ext uri="{FF2B5EF4-FFF2-40B4-BE49-F238E27FC236}">
                <a16:creationId xmlns:a16="http://schemas.microsoft.com/office/drawing/2014/main" id="{5AEEFA17-6EF2-471B-9765-40EEC7929C78}"/>
              </a:ext>
            </a:extLst>
          </p:cNvPr>
          <p:cNvSpPr txBox="1"/>
          <p:nvPr/>
        </p:nvSpPr>
        <p:spPr>
          <a:xfrm>
            <a:off x="4321837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8 Ga</a:t>
            </a:r>
          </a:p>
        </p:txBody>
      </p:sp>
      <p:sp>
        <p:nvSpPr>
          <p:cNvPr id="300" name="TextBox 152">
            <a:extLst>
              <a:ext uri="{FF2B5EF4-FFF2-40B4-BE49-F238E27FC236}">
                <a16:creationId xmlns:a16="http://schemas.microsoft.com/office/drawing/2014/main" id="{34E5CEDE-89E6-4953-8921-A3B06F64E311}"/>
              </a:ext>
            </a:extLst>
          </p:cNvPr>
          <p:cNvSpPr txBox="1"/>
          <p:nvPr/>
        </p:nvSpPr>
        <p:spPr>
          <a:xfrm>
            <a:off x="3664305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9 Ga</a:t>
            </a:r>
          </a:p>
        </p:txBody>
      </p:sp>
      <p:sp>
        <p:nvSpPr>
          <p:cNvPr id="301" name="TextBox 152">
            <a:extLst>
              <a:ext uri="{FF2B5EF4-FFF2-40B4-BE49-F238E27FC236}">
                <a16:creationId xmlns:a16="http://schemas.microsoft.com/office/drawing/2014/main" id="{14D504CD-53BE-40D0-930E-311C1146F107}"/>
              </a:ext>
            </a:extLst>
          </p:cNvPr>
          <p:cNvSpPr txBox="1"/>
          <p:nvPr/>
        </p:nvSpPr>
        <p:spPr>
          <a:xfrm>
            <a:off x="2300261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11 Ga</a:t>
            </a:r>
          </a:p>
        </p:txBody>
      </p:sp>
      <p:sp>
        <p:nvSpPr>
          <p:cNvPr id="302" name="TextBox 152">
            <a:extLst>
              <a:ext uri="{FF2B5EF4-FFF2-40B4-BE49-F238E27FC236}">
                <a16:creationId xmlns:a16="http://schemas.microsoft.com/office/drawing/2014/main" id="{805A97B5-44E6-4B0C-B592-A051E4AE7F20}"/>
              </a:ext>
            </a:extLst>
          </p:cNvPr>
          <p:cNvSpPr txBox="1"/>
          <p:nvPr/>
        </p:nvSpPr>
        <p:spPr>
          <a:xfrm>
            <a:off x="2973097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10 Ga</a:t>
            </a:r>
          </a:p>
        </p:txBody>
      </p:sp>
      <p:sp>
        <p:nvSpPr>
          <p:cNvPr id="303" name="TextBox 152">
            <a:extLst>
              <a:ext uri="{FF2B5EF4-FFF2-40B4-BE49-F238E27FC236}">
                <a16:creationId xmlns:a16="http://schemas.microsoft.com/office/drawing/2014/main" id="{1890D147-8F13-46A6-97D3-633DBB68A22A}"/>
              </a:ext>
            </a:extLst>
          </p:cNvPr>
          <p:cNvSpPr txBox="1"/>
          <p:nvPr/>
        </p:nvSpPr>
        <p:spPr>
          <a:xfrm>
            <a:off x="1673746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12 Ga</a:t>
            </a:r>
          </a:p>
        </p:txBody>
      </p:sp>
      <p:sp>
        <p:nvSpPr>
          <p:cNvPr id="304" name="TextBox 152">
            <a:extLst>
              <a:ext uri="{FF2B5EF4-FFF2-40B4-BE49-F238E27FC236}">
                <a16:creationId xmlns:a16="http://schemas.microsoft.com/office/drawing/2014/main" id="{A10ACB58-7DCC-4F7F-ADB7-BB5F88A73C92}"/>
              </a:ext>
            </a:extLst>
          </p:cNvPr>
          <p:cNvSpPr txBox="1"/>
          <p:nvPr/>
        </p:nvSpPr>
        <p:spPr>
          <a:xfrm>
            <a:off x="985752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13 Ga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9DBAA9C-09B9-406A-AE66-94F33E510B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190" y="441547"/>
            <a:ext cx="1039543" cy="7779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C95AD5-74AC-42E9-B70E-0C45B3D4CEB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2316" y="614142"/>
            <a:ext cx="678868" cy="38581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98723B6-F7CC-4C75-BCD0-57E6A65B2E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28039" y="614142"/>
            <a:ext cx="418883" cy="38572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07" name="TextBox 52">
            <a:extLst>
              <a:ext uri="{FF2B5EF4-FFF2-40B4-BE49-F238E27FC236}">
                <a16:creationId xmlns:a16="http://schemas.microsoft.com/office/drawing/2014/main" id="{CAC2E8F0-0895-41DA-B03F-E3E9FE631440}"/>
              </a:ext>
            </a:extLst>
          </p:cNvPr>
          <p:cNvSpPr txBox="1"/>
          <p:nvPr/>
        </p:nvSpPr>
        <p:spPr>
          <a:xfrm>
            <a:off x="10281104" y="629846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UNIVERSUM</a:t>
            </a:r>
          </a:p>
        </p:txBody>
      </p:sp>
      <p:sp>
        <p:nvSpPr>
          <p:cNvPr id="308" name="TextBox 52">
            <a:extLst>
              <a:ext uri="{FF2B5EF4-FFF2-40B4-BE49-F238E27FC236}">
                <a16:creationId xmlns:a16="http://schemas.microsoft.com/office/drawing/2014/main" id="{08BF0AD4-4400-49F6-BBE4-63DC26B4B3EB}"/>
              </a:ext>
            </a:extLst>
          </p:cNvPr>
          <p:cNvSpPr txBox="1"/>
          <p:nvPr/>
        </p:nvSpPr>
        <p:spPr>
          <a:xfrm>
            <a:off x="10488789" y="183932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JORDEN</a:t>
            </a:r>
          </a:p>
        </p:txBody>
      </p:sp>
      <p:sp>
        <p:nvSpPr>
          <p:cNvPr id="309" name="TextBox 52">
            <a:extLst>
              <a:ext uri="{FF2B5EF4-FFF2-40B4-BE49-F238E27FC236}">
                <a16:creationId xmlns:a16="http://schemas.microsoft.com/office/drawing/2014/main" id="{29E24B88-CBBE-4D97-AEF9-0346D9B13DCD}"/>
              </a:ext>
            </a:extLst>
          </p:cNvPr>
          <p:cNvSpPr txBox="1"/>
          <p:nvPr/>
        </p:nvSpPr>
        <p:spPr>
          <a:xfrm>
            <a:off x="9892664" y="2976865"/>
            <a:ext cx="213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MAKROSKOPISKT LIV</a:t>
            </a:r>
          </a:p>
        </p:txBody>
      </p:sp>
      <p:sp>
        <p:nvSpPr>
          <p:cNvPr id="310" name="TextBox 52">
            <a:extLst>
              <a:ext uri="{FF2B5EF4-FFF2-40B4-BE49-F238E27FC236}">
                <a16:creationId xmlns:a16="http://schemas.microsoft.com/office/drawing/2014/main" id="{E57C545B-4FD5-4125-AD99-0BE01E3CAB37}"/>
              </a:ext>
            </a:extLst>
          </p:cNvPr>
          <p:cNvSpPr txBox="1"/>
          <p:nvPr/>
        </p:nvSpPr>
        <p:spPr>
          <a:xfrm>
            <a:off x="10341890" y="4302233"/>
            <a:ext cx="12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DÄGGDJUR</a:t>
            </a:r>
          </a:p>
        </p:txBody>
      </p:sp>
      <p:sp>
        <p:nvSpPr>
          <p:cNvPr id="311" name="TextBox 52">
            <a:extLst>
              <a:ext uri="{FF2B5EF4-FFF2-40B4-BE49-F238E27FC236}">
                <a16:creationId xmlns:a16="http://schemas.microsoft.com/office/drawing/2014/main" id="{94074FE7-65F7-488F-A517-838A73EBAC8D}"/>
              </a:ext>
            </a:extLst>
          </p:cNvPr>
          <p:cNvSpPr txBox="1"/>
          <p:nvPr/>
        </p:nvSpPr>
        <p:spPr>
          <a:xfrm>
            <a:off x="10269177" y="576811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MÄNNISKAN</a:t>
            </a:r>
          </a:p>
        </p:txBody>
      </p:sp>
      <p:pic>
        <p:nvPicPr>
          <p:cNvPr id="316" name="Picture 181">
            <a:extLst>
              <a:ext uri="{FF2B5EF4-FFF2-40B4-BE49-F238E27FC236}">
                <a16:creationId xmlns:a16="http://schemas.microsoft.com/office/drawing/2014/main" id="{19B5E4E4-8B51-465B-9367-7A320B28FF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46" y="3152489"/>
            <a:ext cx="485054" cy="306392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23F18CB5-B7EF-4650-A727-38C386E954E1}"/>
              </a:ext>
            </a:extLst>
          </p:cNvPr>
          <p:cNvGrpSpPr/>
          <p:nvPr/>
        </p:nvGrpSpPr>
        <p:grpSpPr>
          <a:xfrm>
            <a:off x="1019785" y="1394888"/>
            <a:ext cx="8634939" cy="1230425"/>
            <a:chOff x="1005037" y="1306400"/>
            <a:chExt cx="8634939" cy="1230425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63F0794E-2BA8-4FF0-835B-9C28D7DDCDF1}"/>
                </a:ext>
              </a:extLst>
            </p:cNvPr>
            <p:cNvGrpSpPr/>
            <p:nvPr/>
          </p:nvGrpSpPr>
          <p:grpSpPr>
            <a:xfrm>
              <a:off x="1005037" y="1306400"/>
              <a:ext cx="8438818" cy="928430"/>
              <a:chOff x="1789078" y="151670"/>
              <a:chExt cx="8438818" cy="92843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93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84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5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6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7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8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9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0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128273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>
                <a:off x="1947896" y="630100"/>
                <a:ext cx="1080000" cy="450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027896" y="630100"/>
                <a:ext cx="2700000" cy="45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727896" y="630100"/>
                <a:ext cx="3528000" cy="450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255896" y="630100"/>
                <a:ext cx="972000" cy="45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037591" y="151670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500 Ma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145028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1,000 Ma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188701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1,500 Ma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286519" y="1663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2,000 Ma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390883" y="167082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2,500 Ma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488701" y="16754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3,000 Ma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590883" y="16785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3,500 Ma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688701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4,000 Ma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89078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4,500 Ma</a:t>
                </a:r>
              </a:p>
            </p:txBody>
          </p:sp>
        </p:grpSp>
        <p:sp>
          <p:nvSpPr>
            <p:cNvPr id="312" name="TextBox 52">
              <a:extLst>
                <a:ext uri="{FF2B5EF4-FFF2-40B4-BE49-F238E27FC236}">
                  <a16:creationId xmlns:a16="http://schemas.microsoft.com/office/drawing/2014/main" id="{E89F63B1-0E29-47E6-BC98-289960AEE985}"/>
                </a:ext>
              </a:extLst>
            </p:cNvPr>
            <p:cNvSpPr txBox="1"/>
            <p:nvPr/>
          </p:nvSpPr>
          <p:spPr>
            <a:xfrm>
              <a:off x="1245335" y="216749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Hadean</a:t>
              </a:r>
            </a:p>
          </p:txBody>
        </p:sp>
        <p:sp>
          <p:nvSpPr>
            <p:cNvPr id="314" name="TextBox 52">
              <a:extLst>
                <a:ext uri="{FF2B5EF4-FFF2-40B4-BE49-F238E27FC236}">
                  <a16:creationId xmlns:a16="http://schemas.microsoft.com/office/drawing/2014/main" id="{504B42B1-3FE1-42F8-A37C-252B08978A84}"/>
                </a:ext>
              </a:extLst>
            </p:cNvPr>
            <p:cNvSpPr txBox="1"/>
            <p:nvPr/>
          </p:nvSpPr>
          <p:spPr>
            <a:xfrm>
              <a:off x="3152783" y="2159562"/>
              <a:ext cx="9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Archean</a:t>
              </a:r>
            </a:p>
          </p:txBody>
        </p:sp>
        <p:sp>
          <p:nvSpPr>
            <p:cNvPr id="317" name="TextBox 52">
              <a:extLst>
                <a:ext uri="{FF2B5EF4-FFF2-40B4-BE49-F238E27FC236}">
                  <a16:creationId xmlns:a16="http://schemas.microsoft.com/office/drawing/2014/main" id="{86023579-3F73-4008-A8E7-412C9962D1B4}"/>
                </a:ext>
              </a:extLst>
            </p:cNvPr>
            <p:cNvSpPr txBox="1"/>
            <p:nvPr/>
          </p:nvSpPr>
          <p:spPr>
            <a:xfrm>
              <a:off x="6188561" y="2141343"/>
              <a:ext cx="1245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Proterozoic</a:t>
              </a:r>
            </a:p>
          </p:txBody>
        </p:sp>
        <p:sp>
          <p:nvSpPr>
            <p:cNvPr id="318" name="TextBox 52">
              <a:extLst>
                <a:ext uri="{FF2B5EF4-FFF2-40B4-BE49-F238E27FC236}">
                  <a16:creationId xmlns:a16="http://schemas.microsoft.com/office/drawing/2014/main" id="{6DD06340-ACF6-4BC9-8678-81DF2480FA8C}"/>
                </a:ext>
              </a:extLst>
            </p:cNvPr>
            <p:cNvSpPr txBox="1"/>
            <p:nvPr/>
          </p:nvSpPr>
          <p:spPr>
            <a:xfrm>
              <a:off x="8312946" y="2161275"/>
              <a:ext cx="1327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Phanerozoic</a:t>
              </a:r>
            </a:p>
          </p:txBody>
        </p:sp>
      </p:grpSp>
      <p:sp>
        <p:nvSpPr>
          <p:cNvPr id="319" name="TextBox 52">
            <a:extLst>
              <a:ext uri="{FF2B5EF4-FFF2-40B4-BE49-F238E27FC236}">
                <a16:creationId xmlns:a16="http://schemas.microsoft.com/office/drawing/2014/main" id="{102B2199-4D36-4167-862B-3BD42FBBD2DF}"/>
              </a:ext>
            </a:extLst>
          </p:cNvPr>
          <p:cNvSpPr txBox="1"/>
          <p:nvPr/>
        </p:nvSpPr>
        <p:spPr>
          <a:xfrm>
            <a:off x="2995984" y="3463314"/>
            <a:ext cx="10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Paleozoic</a:t>
            </a:r>
          </a:p>
        </p:txBody>
      </p:sp>
      <p:sp>
        <p:nvSpPr>
          <p:cNvPr id="320" name="TextBox 52">
            <a:extLst>
              <a:ext uri="{FF2B5EF4-FFF2-40B4-BE49-F238E27FC236}">
                <a16:creationId xmlns:a16="http://schemas.microsoft.com/office/drawing/2014/main" id="{8FA9F4CE-CE3B-4CA3-B362-45FAF8A671D0}"/>
              </a:ext>
            </a:extLst>
          </p:cNvPr>
          <p:cNvSpPr txBox="1"/>
          <p:nvPr/>
        </p:nvSpPr>
        <p:spPr>
          <a:xfrm>
            <a:off x="6413973" y="3455637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Mesozoic</a:t>
            </a:r>
          </a:p>
        </p:txBody>
      </p:sp>
      <p:sp>
        <p:nvSpPr>
          <p:cNvPr id="321" name="TextBox 52">
            <a:extLst>
              <a:ext uri="{FF2B5EF4-FFF2-40B4-BE49-F238E27FC236}">
                <a16:creationId xmlns:a16="http://schemas.microsoft.com/office/drawing/2014/main" id="{48BA1A6E-B111-4EFB-ACCC-44C74788DE94}"/>
              </a:ext>
            </a:extLst>
          </p:cNvPr>
          <p:cNvSpPr txBox="1"/>
          <p:nvPr/>
        </p:nvSpPr>
        <p:spPr>
          <a:xfrm>
            <a:off x="8146714" y="3460130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Cenozoic</a:t>
            </a:r>
          </a:p>
        </p:txBody>
      </p:sp>
      <p:pic>
        <p:nvPicPr>
          <p:cNvPr id="315" name="Picture 122">
            <a:extLst>
              <a:ext uri="{FF2B5EF4-FFF2-40B4-BE49-F238E27FC236}">
                <a16:creationId xmlns:a16="http://schemas.microsoft.com/office/drawing/2014/main" id="{4222C9F6-FB10-4110-B611-393DB84A1B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85" y="1888727"/>
            <a:ext cx="598120" cy="41120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A2898F4-7FFD-476A-AA6F-6E45FE142A6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55039" y="1911665"/>
            <a:ext cx="937035" cy="37078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23EDF9DA-3C98-4747-8210-C2780472D1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4080" y="1906101"/>
            <a:ext cx="837806" cy="37543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47712D1-4888-4C42-A51B-489EADCD4AF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62605" y="1887141"/>
            <a:ext cx="755890" cy="41822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2A4CB53-B519-4727-85FF-3E192E062BA9}"/>
              </a:ext>
            </a:extLst>
          </p:cNvPr>
          <p:cNvSpPr/>
          <p:nvPr/>
        </p:nvSpPr>
        <p:spPr>
          <a:xfrm flipV="1">
            <a:off x="6520" y="0"/>
            <a:ext cx="12185479" cy="282110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6" name="Rektangel 285">
            <a:extLst>
              <a:ext uri="{FF2B5EF4-FFF2-40B4-BE49-F238E27FC236}">
                <a16:creationId xmlns:a16="http://schemas.microsoft.com/office/drawing/2014/main" id="{51EF50B9-C2F9-4FF1-86DA-F9289316D3A6}"/>
              </a:ext>
            </a:extLst>
          </p:cNvPr>
          <p:cNvSpPr/>
          <p:nvPr/>
        </p:nvSpPr>
        <p:spPr>
          <a:xfrm flipV="1">
            <a:off x="6521" y="5253716"/>
            <a:ext cx="12185479" cy="160428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5A4E6349-E875-4136-B184-2CE180B55615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1/9</a:t>
            </a:r>
          </a:p>
        </p:txBody>
      </p:sp>
    </p:spTree>
    <p:extLst>
      <p:ext uri="{BB962C8B-B14F-4D97-AF65-F5344CB8AC3E}">
        <p14:creationId xmlns:p14="http://schemas.microsoft.com/office/powerpoint/2010/main" val="397016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FD49598-94A6-4D96-809F-04C22722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818" y="1487883"/>
            <a:ext cx="2762412" cy="297732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C4E6CEB-1B7C-4213-9DFC-70C4A350F6A3}"/>
              </a:ext>
            </a:extLst>
          </p:cNvPr>
          <p:cNvSpPr/>
          <p:nvPr/>
        </p:nvSpPr>
        <p:spPr>
          <a:xfrm>
            <a:off x="7490052" y="4414310"/>
            <a:ext cx="1509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i="1" dirty="0"/>
              <a:t>Trichoplax adhaerens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411FEF-0311-4FD6-8F02-DB87AE3D1036}"/>
              </a:ext>
            </a:extLst>
          </p:cNvPr>
          <p:cNvSpPr/>
          <p:nvPr/>
        </p:nvSpPr>
        <p:spPr>
          <a:xfrm>
            <a:off x="5308927" y="272566"/>
            <a:ext cx="1407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/>
              <a:t>DJUR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27FEA5-8311-4047-9681-FC99A64C675E}"/>
              </a:ext>
            </a:extLst>
          </p:cNvPr>
          <p:cNvSpPr/>
          <p:nvPr/>
        </p:nvSpPr>
        <p:spPr>
          <a:xfrm>
            <a:off x="962805" y="1423746"/>
            <a:ext cx="67549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Filuren bredvid lever idag och är ett</a:t>
            </a:r>
            <a:r>
              <a:rPr lang="sv-SE" sz="2400" b="1" dirty="0"/>
              <a:t> extremt primitivt djur. </a:t>
            </a:r>
          </a:p>
          <a:p>
            <a:endParaRPr lang="sv-SE" sz="2400" b="1" dirty="0"/>
          </a:p>
          <a:p>
            <a:r>
              <a:rPr lang="sv-SE" sz="2400" dirty="0"/>
              <a:t>Det saknar i princip allt vi förväntar oss att se hos djur: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Fram och bak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Huvud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Organ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Vävnader</a:t>
            </a:r>
          </a:p>
          <a:p>
            <a:endParaRPr lang="sv-SE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F2722A8-2AFD-4FB2-B900-A73E8C661D3C}"/>
              </a:ext>
            </a:extLst>
          </p:cNvPr>
          <p:cNvSpPr/>
          <p:nvPr/>
        </p:nvSpPr>
        <p:spPr>
          <a:xfrm>
            <a:off x="962805" y="5301246"/>
            <a:ext cx="105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Beter sig och lever som en gigantisk amöba (0,5-3 mm). Förökar sig via delning.</a:t>
            </a:r>
          </a:p>
          <a:p>
            <a:endParaRPr lang="sv-SE" sz="2400" dirty="0"/>
          </a:p>
          <a:p>
            <a:r>
              <a:rPr lang="sv-SE" sz="2400" b="1" dirty="0"/>
              <a:t>Hur vet vi att det ens är ett djur?</a:t>
            </a:r>
            <a:r>
              <a:rPr lang="sv-SE" sz="2400" dirty="0"/>
              <a:t> En mycket noggrann titt på dess celler och gener.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5E59F34-880E-4D11-A65C-319D993383D9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2/9</a:t>
            </a:r>
          </a:p>
        </p:txBody>
      </p:sp>
    </p:spTree>
    <p:extLst>
      <p:ext uri="{BB962C8B-B14F-4D97-AF65-F5344CB8AC3E}">
        <p14:creationId xmlns:p14="http://schemas.microsoft.com/office/powerpoint/2010/main" val="76013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3A2B9CD-54CA-484A-AE15-8CE2BB2BDB2F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9C77AA-E36B-4CA6-B8B1-2C2BBF5EE602}"/>
              </a:ext>
            </a:extLst>
          </p:cNvPr>
          <p:cNvSpPr/>
          <p:nvPr/>
        </p:nvSpPr>
        <p:spPr>
          <a:xfrm>
            <a:off x="780143" y="434659"/>
            <a:ext cx="10846753" cy="2087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>
                <a:solidFill>
                  <a:schemeClr val="bg1"/>
                </a:solidFill>
              </a:rPr>
              <a:t>Första djuren uppstod ur </a:t>
            </a:r>
            <a:r>
              <a:rPr lang="sv-SE" sz="2400" b="1" dirty="0">
                <a:solidFill>
                  <a:schemeClr val="bg1"/>
                </a:solidFill>
              </a:rPr>
              <a:t>kolonier av encelliga Choanoflagellater</a:t>
            </a:r>
            <a:r>
              <a:rPr lang="sv-SE" sz="24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>
                <a:solidFill>
                  <a:schemeClr val="bg1"/>
                </a:solidFill>
              </a:rPr>
              <a:t>Den molekylära klockan antyder: senast </a:t>
            </a:r>
            <a:r>
              <a:rPr lang="sv-SE" sz="2400" b="1" dirty="0">
                <a:solidFill>
                  <a:schemeClr val="bg1"/>
                </a:solidFill>
              </a:rPr>
              <a:t>för 700-800 miljoner år sedan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i="1" dirty="0">
                <a:solidFill>
                  <a:schemeClr val="bg1">
                    <a:lumMod val="95000"/>
                  </a:schemeClr>
                </a:solidFill>
              </a:rPr>
              <a:t>Trichoplax</a:t>
            </a: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 och alla andra djur har sin sista gemensamma föregångare nära denna tid.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Choanoflagellater bildar än idag kolonier som antagligen påminner om föregångare till </a:t>
            </a:r>
            <a:r>
              <a:rPr lang="sv-SE" sz="2400" i="1" dirty="0">
                <a:solidFill>
                  <a:schemeClr val="bg1">
                    <a:lumMod val="95000"/>
                  </a:schemeClr>
                </a:solidFill>
              </a:rPr>
              <a:t>Trichoplax</a:t>
            </a:r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31AB9C4E-9D56-482F-951D-BBF24014E2CA}"/>
              </a:ext>
            </a:extLst>
          </p:cNvPr>
          <p:cNvGrpSpPr/>
          <p:nvPr/>
        </p:nvGrpSpPr>
        <p:grpSpPr>
          <a:xfrm>
            <a:off x="1657529" y="4946538"/>
            <a:ext cx="8634939" cy="1230425"/>
            <a:chOff x="1005037" y="1306400"/>
            <a:chExt cx="8634939" cy="1230425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24AF783E-3C86-4E57-9207-588A2B797771}"/>
                </a:ext>
              </a:extLst>
            </p:cNvPr>
            <p:cNvGrpSpPr/>
            <p:nvPr/>
          </p:nvGrpSpPr>
          <p:grpSpPr>
            <a:xfrm>
              <a:off x="1005037" y="1306400"/>
              <a:ext cx="8438818" cy="928430"/>
              <a:chOff x="1789078" y="151670"/>
              <a:chExt cx="8438818" cy="928430"/>
            </a:xfrm>
          </p:grpSpPr>
          <p:cxnSp>
            <p:nvCxnSpPr>
              <p:cNvPr id="15" name="Straight Connector 131">
                <a:extLst>
                  <a:ext uri="{FF2B5EF4-FFF2-40B4-BE49-F238E27FC236}">
                    <a16:creationId xmlns:a16="http://schemas.microsoft.com/office/drawing/2014/main" id="{2E68E17D-196C-4985-BA1E-741BAEA38E3F}"/>
                  </a:ext>
                </a:extLst>
              </p:cNvPr>
              <p:cNvCxnSpPr/>
              <p:nvPr/>
            </p:nvCxnSpPr>
            <p:spPr>
              <a:xfrm>
                <a:off x="93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32">
                <a:extLst>
                  <a:ext uri="{FF2B5EF4-FFF2-40B4-BE49-F238E27FC236}">
                    <a16:creationId xmlns:a16="http://schemas.microsoft.com/office/drawing/2014/main" id="{6C7FA939-6724-4F16-85D5-6262135C4377}"/>
                  </a:ext>
                </a:extLst>
              </p:cNvPr>
              <p:cNvCxnSpPr/>
              <p:nvPr/>
            </p:nvCxnSpPr>
            <p:spPr>
              <a:xfrm>
                <a:off x="84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33">
                <a:extLst>
                  <a:ext uri="{FF2B5EF4-FFF2-40B4-BE49-F238E27FC236}">
                    <a16:creationId xmlns:a16="http://schemas.microsoft.com/office/drawing/2014/main" id="{EFCBDC07-0998-4EAF-9017-E093D58040B1}"/>
                  </a:ext>
                </a:extLst>
              </p:cNvPr>
              <p:cNvCxnSpPr/>
              <p:nvPr/>
            </p:nvCxnSpPr>
            <p:spPr>
              <a:xfrm>
                <a:off x="75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34">
                <a:extLst>
                  <a:ext uri="{FF2B5EF4-FFF2-40B4-BE49-F238E27FC236}">
                    <a16:creationId xmlns:a16="http://schemas.microsoft.com/office/drawing/2014/main" id="{B3F0ECAE-1639-41A3-B1DA-1C3231127FF8}"/>
                  </a:ext>
                </a:extLst>
              </p:cNvPr>
              <p:cNvCxnSpPr/>
              <p:nvPr/>
            </p:nvCxnSpPr>
            <p:spPr>
              <a:xfrm>
                <a:off x="66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35">
                <a:extLst>
                  <a:ext uri="{FF2B5EF4-FFF2-40B4-BE49-F238E27FC236}">
                    <a16:creationId xmlns:a16="http://schemas.microsoft.com/office/drawing/2014/main" id="{2949AD9C-3CAC-4157-B4BB-73A990CF85FA}"/>
                  </a:ext>
                </a:extLst>
              </p:cNvPr>
              <p:cNvCxnSpPr/>
              <p:nvPr/>
            </p:nvCxnSpPr>
            <p:spPr>
              <a:xfrm>
                <a:off x="57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36">
                <a:extLst>
                  <a:ext uri="{FF2B5EF4-FFF2-40B4-BE49-F238E27FC236}">
                    <a16:creationId xmlns:a16="http://schemas.microsoft.com/office/drawing/2014/main" id="{17CA7A4C-572E-4BB5-AC32-1D465D046253}"/>
                  </a:ext>
                </a:extLst>
              </p:cNvPr>
              <p:cNvCxnSpPr/>
              <p:nvPr/>
            </p:nvCxnSpPr>
            <p:spPr>
              <a:xfrm>
                <a:off x="48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37">
                <a:extLst>
                  <a:ext uri="{FF2B5EF4-FFF2-40B4-BE49-F238E27FC236}">
                    <a16:creationId xmlns:a16="http://schemas.microsoft.com/office/drawing/2014/main" id="{1330222C-9696-47DD-9F60-8B5D41EA7696}"/>
                  </a:ext>
                </a:extLst>
              </p:cNvPr>
              <p:cNvCxnSpPr/>
              <p:nvPr/>
            </p:nvCxnSpPr>
            <p:spPr>
              <a:xfrm>
                <a:off x="39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38">
                <a:extLst>
                  <a:ext uri="{FF2B5EF4-FFF2-40B4-BE49-F238E27FC236}">
                    <a16:creationId xmlns:a16="http://schemas.microsoft.com/office/drawing/2014/main" id="{F28DAA91-B842-4DE6-BB31-FF26A93250A8}"/>
                  </a:ext>
                </a:extLst>
              </p:cNvPr>
              <p:cNvCxnSpPr/>
              <p:nvPr/>
            </p:nvCxnSpPr>
            <p:spPr>
              <a:xfrm>
                <a:off x="30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9">
                <a:extLst>
                  <a:ext uri="{FF2B5EF4-FFF2-40B4-BE49-F238E27FC236}">
                    <a16:creationId xmlns:a16="http://schemas.microsoft.com/office/drawing/2014/main" id="{2F393BDA-2534-48BF-816D-2B51DF08448A}"/>
                  </a:ext>
                </a:extLst>
              </p:cNvPr>
              <p:cNvCxnSpPr/>
              <p:nvPr/>
            </p:nvCxnSpPr>
            <p:spPr>
              <a:xfrm>
                <a:off x="2128273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140">
                <a:extLst>
                  <a:ext uri="{FF2B5EF4-FFF2-40B4-BE49-F238E27FC236}">
                    <a16:creationId xmlns:a16="http://schemas.microsoft.com/office/drawing/2014/main" id="{DCC261F6-6FDF-4954-804F-9369A3CE5735}"/>
                  </a:ext>
                </a:extLst>
              </p:cNvPr>
              <p:cNvSpPr/>
              <p:nvPr/>
            </p:nvSpPr>
            <p:spPr>
              <a:xfrm>
                <a:off x="1947896" y="630100"/>
                <a:ext cx="1080000" cy="450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ctangle 141">
                <a:extLst>
                  <a:ext uri="{FF2B5EF4-FFF2-40B4-BE49-F238E27FC236}">
                    <a16:creationId xmlns:a16="http://schemas.microsoft.com/office/drawing/2014/main" id="{EB8F18B7-EC24-45C2-B0F0-2CD83A4B1A4F}"/>
                  </a:ext>
                </a:extLst>
              </p:cNvPr>
              <p:cNvSpPr/>
              <p:nvPr/>
            </p:nvSpPr>
            <p:spPr>
              <a:xfrm>
                <a:off x="3027896" y="630100"/>
                <a:ext cx="2700000" cy="45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ctangle 142">
                <a:extLst>
                  <a:ext uri="{FF2B5EF4-FFF2-40B4-BE49-F238E27FC236}">
                    <a16:creationId xmlns:a16="http://schemas.microsoft.com/office/drawing/2014/main" id="{351B9A3D-FE42-4F02-86C3-CDAB25FC5B81}"/>
                  </a:ext>
                </a:extLst>
              </p:cNvPr>
              <p:cNvSpPr/>
              <p:nvPr/>
            </p:nvSpPr>
            <p:spPr>
              <a:xfrm>
                <a:off x="5727896" y="630100"/>
                <a:ext cx="3528000" cy="450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Rectangle 143">
                <a:extLst>
                  <a:ext uri="{FF2B5EF4-FFF2-40B4-BE49-F238E27FC236}">
                    <a16:creationId xmlns:a16="http://schemas.microsoft.com/office/drawing/2014/main" id="{43F399C8-E7E2-4314-A366-F1DBEDF40F94}"/>
                  </a:ext>
                </a:extLst>
              </p:cNvPr>
              <p:cNvSpPr/>
              <p:nvPr/>
            </p:nvSpPr>
            <p:spPr>
              <a:xfrm>
                <a:off x="9255896" y="630100"/>
                <a:ext cx="972000" cy="45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TextBox 144">
                <a:extLst>
                  <a:ext uri="{FF2B5EF4-FFF2-40B4-BE49-F238E27FC236}">
                    <a16:creationId xmlns:a16="http://schemas.microsoft.com/office/drawing/2014/main" id="{338D7A86-266F-4CE4-9757-E4DEDF612F38}"/>
                  </a:ext>
                </a:extLst>
              </p:cNvPr>
              <p:cNvSpPr txBox="1"/>
              <p:nvPr/>
            </p:nvSpPr>
            <p:spPr>
              <a:xfrm>
                <a:off x="9037591" y="151670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500 Ma</a:t>
                </a:r>
              </a:p>
            </p:txBody>
          </p:sp>
          <p:sp>
            <p:nvSpPr>
              <p:cNvPr id="29" name="TextBox 145">
                <a:extLst>
                  <a:ext uri="{FF2B5EF4-FFF2-40B4-BE49-F238E27FC236}">
                    <a16:creationId xmlns:a16="http://schemas.microsoft.com/office/drawing/2014/main" id="{91748F46-58C1-44AB-9279-7224FB6A1161}"/>
                  </a:ext>
                </a:extLst>
              </p:cNvPr>
              <p:cNvSpPr txBox="1"/>
              <p:nvPr/>
            </p:nvSpPr>
            <p:spPr>
              <a:xfrm>
                <a:off x="8145028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1,000 Ma</a:t>
                </a:r>
              </a:p>
            </p:txBody>
          </p:sp>
          <p:sp>
            <p:nvSpPr>
              <p:cNvPr id="30" name="TextBox 146">
                <a:extLst>
                  <a:ext uri="{FF2B5EF4-FFF2-40B4-BE49-F238E27FC236}">
                    <a16:creationId xmlns:a16="http://schemas.microsoft.com/office/drawing/2014/main" id="{650A7F0B-EA82-4CBD-B57F-FD9C94BB4C01}"/>
                  </a:ext>
                </a:extLst>
              </p:cNvPr>
              <p:cNvSpPr txBox="1"/>
              <p:nvPr/>
            </p:nvSpPr>
            <p:spPr>
              <a:xfrm>
                <a:off x="7188701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1,500 Ma</a:t>
                </a:r>
              </a:p>
            </p:txBody>
          </p:sp>
          <p:sp>
            <p:nvSpPr>
              <p:cNvPr id="31" name="TextBox 147">
                <a:extLst>
                  <a:ext uri="{FF2B5EF4-FFF2-40B4-BE49-F238E27FC236}">
                    <a16:creationId xmlns:a16="http://schemas.microsoft.com/office/drawing/2014/main" id="{A09F3D12-EC0F-4AD8-B469-CC66AE73B97D}"/>
                  </a:ext>
                </a:extLst>
              </p:cNvPr>
              <p:cNvSpPr txBox="1"/>
              <p:nvPr/>
            </p:nvSpPr>
            <p:spPr>
              <a:xfrm>
                <a:off x="6286519" y="1663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2,000 Ma</a:t>
                </a:r>
              </a:p>
            </p:txBody>
          </p:sp>
          <p:sp>
            <p:nvSpPr>
              <p:cNvPr id="32" name="TextBox 148">
                <a:extLst>
                  <a:ext uri="{FF2B5EF4-FFF2-40B4-BE49-F238E27FC236}">
                    <a16:creationId xmlns:a16="http://schemas.microsoft.com/office/drawing/2014/main" id="{330C614B-87C3-4AE6-9A60-3B2501EE92E8}"/>
                  </a:ext>
                </a:extLst>
              </p:cNvPr>
              <p:cNvSpPr txBox="1"/>
              <p:nvPr/>
            </p:nvSpPr>
            <p:spPr>
              <a:xfrm>
                <a:off x="5390883" y="167082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2,500 Ma</a:t>
                </a:r>
              </a:p>
            </p:txBody>
          </p:sp>
          <p:sp>
            <p:nvSpPr>
              <p:cNvPr id="33" name="TextBox 149">
                <a:extLst>
                  <a:ext uri="{FF2B5EF4-FFF2-40B4-BE49-F238E27FC236}">
                    <a16:creationId xmlns:a16="http://schemas.microsoft.com/office/drawing/2014/main" id="{13E76ACA-BFB0-418F-AC4B-8C2E187F9D9A}"/>
                  </a:ext>
                </a:extLst>
              </p:cNvPr>
              <p:cNvSpPr txBox="1"/>
              <p:nvPr/>
            </p:nvSpPr>
            <p:spPr>
              <a:xfrm>
                <a:off x="4488701" y="16754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3,000 Ma</a:t>
                </a:r>
              </a:p>
            </p:txBody>
          </p:sp>
          <p:sp>
            <p:nvSpPr>
              <p:cNvPr id="34" name="TextBox 150">
                <a:extLst>
                  <a:ext uri="{FF2B5EF4-FFF2-40B4-BE49-F238E27FC236}">
                    <a16:creationId xmlns:a16="http://schemas.microsoft.com/office/drawing/2014/main" id="{312A7A92-810D-401F-A5B1-38C5B14FDCFC}"/>
                  </a:ext>
                </a:extLst>
              </p:cNvPr>
              <p:cNvSpPr txBox="1"/>
              <p:nvPr/>
            </p:nvSpPr>
            <p:spPr>
              <a:xfrm>
                <a:off x="3590883" y="16785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3,500 Ma</a:t>
                </a:r>
              </a:p>
            </p:txBody>
          </p:sp>
          <p:sp>
            <p:nvSpPr>
              <p:cNvPr id="35" name="TextBox 151">
                <a:extLst>
                  <a:ext uri="{FF2B5EF4-FFF2-40B4-BE49-F238E27FC236}">
                    <a16:creationId xmlns:a16="http://schemas.microsoft.com/office/drawing/2014/main" id="{B3B58EAC-56F7-4426-A4D4-37B73885F549}"/>
                  </a:ext>
                </a:extLst>
              </p:cNvPr>
              <p:cNvSpPr txBox="1"/>
              <p:nvPr/>
            </p:nvSpPr>
            <p:spPr>
              <a:xfrm>
                <a:off x="2688701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4,000 Ma</a:t>
                </a:r>
              </a:p>
            </p:txBody>
          </p:sp>
          <p:sp>
            <p:nvSpPr>
              <p:cNvPr id="36" name="TextBox 152">
                <a:extLst>
                  <a:ext uri="{FF2B5EF4-FFF2-40B4-BE49-F238E27FC236}">
                    <a16:creationId xmlns:a16="http://schemas.microsoft.com/office/drawing/2014/main" id="{E335FAB2-B027-4C81-9190-56D55742FAA1}"/>
                  </a:ext>
                </a:extLst>
              </p:cNvPr>
              <p:cNvSpPr txBox="1"/>
              <p:nvPr/>
            </p:nvSpPr>
            <p:spPr>
              <a:xfrm>
                <a:off x="1789078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4,500 Ma</a:t>
                </a:r>
              </a:p>
            </p:txBody>
          </p:sp>
        </p:grpSp>
        <p:sp>
          <p:nvSpPr>
            <p:cNvPr id="11" name="TextBox 52">
              <a:extLst>
                <a:ext uri="{FF2B5EF4-FFF2-40B4-BE49-F238E27FC236}">
                  <a16:creationId xmlns:a16="http://schemas.microsoft.com/office/drawing/2014/main" id="{3376BC8D-7E51-4430-9118-C2A87E72D3CB}"/>
                </a:ext>
              </a:extLst>
            </p:cNvPr>
            <p:cNvSpPr txBox="1"/>
            <p:nvPr/>
          </p:nvSpPr>
          <p:spPr>
            <a:xfrm>
              <a:off x="1245335" y="216749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Hadean</a:t>
              </a:r>
            </a:p>
          </p:txBody>
        </p:sp>
        <p:sp>
          <p:nvSpPr>
            <p:cNvPr id="12" name="TextBox 52">
              <a:extLst>
                <a:ext uri="{FF2B5EF4-FFF2-40B4-BE49-F238E27FC236}">
                  <a16:creationId xmlns:a16="http://schemas.microsoft.com/office/drawing/2014/main" id="{DC24301D-A148-44D1-A15C-2E2F0AB267D2}"/>
                </a:ext>
              </a:extLst>
            </p:cNvPr>
            <p:cNvSpPr txBox="1"/>
            <p:nvPr/>
          </p:nvSpPr>
          <p:spPr>
            <a:xfrm>
              <a:off x="3152783" y="2159562"/>
              <a:ext cx="9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Archean</a:t>
              </a:r>
            </a:p>
          </p:txBody>
        </p:sp>
        <p:sp>
          <p:nvSpPr>
            <p:cNvPr id="13" name="TextBox 52">
              <a:extLst>
                <a:ext uri="{FF2B5EF4-FFF2-40B4-BE49-F238E27FC236}">
                  <a16:creationId xmlns:a16="http://schemas.microsoft.com/office/drawing/2014/main" id="{BB57BE10-39E4-48E4-9AA6-707BA09F89E7}"/>
                </a:ext>
              </a:extLst>
            </p:cNvPr>
            <p:cNvSpPr txBox="1"/>
            <p:nvPr/>
          </p:nvSpPr>
          <p:spPr>
            <a:xfrm>
              <a:off x="6188561" y="2141343"/>
              <a:ext cx="1245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Proterozoic</a:t>
              </a:r>
            </a:p>
          </p:txBody>
        </p:sp>
        <p:sp>
          <p:nvSpPr>
            <p:cNvPr id="14" name="TextBox 52">
              <a:extLst>
                <a:ext uri="{FF2B5EF4-FFF2-40B4-BE49-F238E27FC236}">
                  <a16:creationId xmlns:a16="http://schemas.microsoft.com/office/drawing/2014/main" id="{D8A60959-D2D0-42B5-B97D-C1640A127C73}"/>
                </a:ext>
              </a:extLst>
            </p:cNvPr>
            <p:cNvSpPr txBox="1"/>
            <p:nvPr/>
          </p:nvSpPr>
          <p:spPr>
            <a:xfrm>
              <a:off x="8312946" y="2161275"/>
              <a:ext cx="1327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Phanerozoic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E61B4353-18B1-4568-8028-F99089C3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01" y="3057226"/>
            <a:ext cx="1003270" cy="108132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114315E-1C02-4D1F-A5CD-C82B05EF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879" y="3032459"/>
            <a:ext cx="1503763" cy="1135737"/>
          </a:xfrm>
          <a:prstGeom prst="rect">
            <a:avLst/>
          </a:prstGeom>
        </p:spPr>
      </p:pic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69C65A41-43D4-439F-BE88-9F419CFE85EC}"/>
              </a:ext>
            </a:extLst>
          </p:cNvPr>
          <p:cNvCxnSpPr>
            <a:cxnSpLocks/>
          </p:cNvCxnSpPr>
          <p:nvPr/>
        </p:nvCxnSpPr>
        <p:spPr>
          <a:xfrm flipH="1">
            <a:off x="8704778" y="4577941"/>
            <a:ext cx="289882" cy="847027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C7C3338E-9217-4F23-9E58-13A5DA9BAB57}"/>
              </a:ext>
            </a:extLst>
          </p:cNvPr>
          <p:cNvCxnSpPr>
            <a:cxnSpLocks/>
          </p:cNvCxnSpPr>
          <p:nvPr/>
        </p:nvCxnSpPr>
        <p:spPr>
          <a:xfrm>
            <a:off x="7790485" y="4380733"/>
            <a:ext cx="619325" cy="1045597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ktangel 45">
            <a:extLst>
              <a:ext uri="{FF2B5EF4-FFF2-40B4-BE49-F238E27FC236}">
                <a16:creationId xmlns:a16="http://schemas.microsoft.com/office/drawing/2014/main" id="{8AE07596-47BE-4AB3-A780-1BCA3CE05C87}"/>
              </a:ext>
            </a:extLst>
          </p:cNvPr>
          <p:cNvSpPr/>
          <p:nvPr/>
        </p:nvSpPr>
        <p:spPr>
          <a:xfrm>
            <a:off x="8566032" y="4093159"/>
            <a:ext cx="18461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i="1" dirty="0">
                <a:solidFill>
                  <a:schemeClr val="bg1"/>
                </a:solidFill>
              </a:rPr>
              <a:t>Första djuren – liknande Trichoplax adhaerens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693F245-13D5-4CB2-972A-2F54A85E3F4E}"/>
              </a:ext>
            </a:extLst>
          </p:cNvPr>
          <p:cNvSpPr/>
          <p:nvPr/>
        </p:nvSpPr>
        <p:spPr>
          <a:xfrm>
            <a:off x="6728926" y="4084519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i="1" dirty="0">
                <a:solidFill>
                  <a:schemeClr val="bg1"/>
                </a:solidFill>
              </a:rPr>
              <a:t>Choanoflagellater</a:t>
            </a:r>
          </a:p>
        </p:txBody>
      </p:sp>
      <p:pic>
        <p:nvPicPr>
          <p:cNvPr id="57" name="Bildobjekt 56">
            <a:extLst>
              <a:ext uri="{FF2B5EF4-FFF2-40B4-BE49-F238E27FC236}">
                <a16:creationId xmlns:a16="http://schemas.microsoft.com/office/drawing/2014/main" id="{0B9DD54C-C5C4-4D6C-A495-6AA909CD9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64" y="3108395"/>
            <a:ext cx="633552" cy="1059801"/>
          </a:xfrm>
          <a:prstGeom prst="rect">
            <a:avLst/>
          </a:prstGeom>
        </p:spPr>
      </p:pic>
      <p:sp>
        <p:nvSpPr>
          <p:cNvPr id="58" name="Rektangel 57">
            <a:extLst>
              <a:ext uri="{FF2B5EF4-FFF2-40B4-BE49-F238E27FC236}">
                <a16:creationId xmlns:a16="http://schemas.microsoft.com/office/drawing/2014/main" id="{FB19BE1C-86A2-413D-A69E-290A9E310BC3}"/>
              </a:ext>
            </a:extLst>
          </p:cNvPr>
          <p:cNvSpPr/>
          <p:nvPr/>
        </p:nvSpPr>
        <p:spPr>
          <a:xfrm>
            <a:off x="5668265" y="4090460"/>
            <a:ext cx="806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i="1" dirty="0">
                <a:solidFill>
                  <a:schemeClr val="bg1"/>
                </a:solidFill>
              </a:rPr>
              <a:t>Eukaryoter</a:t>
            </a:r>
          </a:p>
        </p:txBody>
      </p: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FE8CE24D-6FCB-419A-9F9C-9E637532880E}"/>
              </a:ext>
            </a:extLst>
          </p:cNvPr>
          <p:cNvCxnSpPr>
            <a:cxnSpLocks/>
          </p:cNvCxnSpPr>
          <p:nvPr/>
        </p:nvCxnSpPr>
        <p:spPr>
          <a:xfrm>
            <a:off x="6088070" y="4308602"/>
            <a:ext cx="399734" cy="1116366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0860998A-F229-4CA8-8DB1-9D089A310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962" y="3169124"/>
            <a:ext cx="1063718" cy="999072"/>
          </a:xfrm>
          <a:prstGeom prst="rect">
            <a:avLst/>
          </a:prstGeom>
        </p:spPr>
      </p:pic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51DF6BEC-A533-4961-918A-5ABDE424FA0D}"/>
              </a:ext>
            </a:extLst>
          </p:cNvPr>
          <p:cNvCxnSpPr>
            <a:cxnSpLocks/>
          </p:cNvCxnSpPr>
          <p:nvPr/>
        </p:nvCxnSpPr>
        <p:spPr>
          <a:xfrm flipH="1">
            <a:off x="3459335" y="4380733"/>
            <a:ext cx="696130" cy="1044235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Rektangel 65">
            <a:extLst>
              <a:ext uri="{FF2B5EF4-FFF2-40B4-BE49-F238E27FC236}">
                <a16:creationId xmlns:a16="http://schemas.microsoft.com/office/drawing/2014/main" id="{CB2EE742-79B4-46DD-8197-B1C0B95D700F}"/>
              </a:ext>
            </a:extLst>
          </p:cNvPr>
          <p:cNvSpPr/>
          <p:nvPr/>
        </p:nvSpPr>
        <p:spPr>
          <a:xfrm>
            <a:off x="3687547" y="4109379"/>
            <a:ext cx="6575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i="1" dirty="0" err="1">
                <a:solidFill>
                  <a:schemeClr val="bg1"/>
                </a:solidFill>
              </a:rPr>
              <a:t>Archaea</a:t>
            </a:r>
            <a:endParaRPr lang="sv-SE" sz="1100" i="1" dirty="0">
              <a:solidFill>
                <a:schemeClr val="bg1"/>
              </a:solidFill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9D69474D-00B5-4286-A2D7-2C3706853199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3/9</a:t>
            </a:r>
          </a:p>
        </p:txBody>
      </p:sp>
    </p:spTree>
    <p:extLst>
      <p:ext uri="{BB962C8B-B14F-4D97-AF65-F5344CB8AC3E}">
        <p14:creationId xmlns:p14="http://schemas.microsoft.com/office/powerpoint/2010/main" val="32342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 38">
            <a:extLst>
              <a:ext uri="{FF2B5EF4-FFF2-40B4-BE49-F238E27FC236}">
                <a16:creationId xmlns:a16="http://schemas.microsoft.com/office/drawing/2014/main" id="{482503CA-0868-4F41-98C9-4899A3C1E0E4}"/>
              </a:ext>
            </a:extLst>
          </p:cNvPr>
          <p:cNvGrpSpPr/>
          <p:nvPr/>
        </p:nvGrpSpPr>
        <p:grpSpPr>
          <a:xfrm>
            <a:off x="702375" y="907026"/>
            <a:ext cx="10787250" cy="5842952"/>
            <a:chOff x="384653" y="294968"/>
            <a:chExt cx="11857990" cy="642292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7F1C4497-86A0-42A3-9CBB-66DFB5BF1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593" y="294968"/>
              <a:ext cx="7184834" cy="6422922"/>
            </a:xfrm>
            <a:prstGeom prst="rect">
              <a:avLst/>
            </a:prstGeom>
          </p:spPr>
        </p:pic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4877CCE4-ECB9-4B40-A67E-8FDF21692151}"/>
                </a:ext>
              </a:extLst>
            </p:cNvPr>
            <p:cNvSpPr/>
            <p:nvPr/>
          </p:nvSpPr>
          <p:spPr>
            <a:xfrm>
              <a:off x="4365523" y="1896567"/>
              <a:ext cx="250722" cy="243349"/>
            </a:xfrm>
            <a:prstGeom prst="ellipse">
              <a:avLst/>
            </a:prstGeom>
            <a:noFill/>
            <a:ln w="57150">
              <a:solidFill>
                <a:srgbClr val="FF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E27AE7DA-E78C-4E91-B7BF-072E1AA2C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1095" y="1381612"/>
              <a:ext cx="1568497" cy="941097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E3D043E-DFE6-402F-99FB-ACCDAB75F879}"/>
                </a:ext>
              </a:extLst>
            </p:cNvPr>
            <p:cNvSpPr txBox="1"/>
            <p:nvPr/>
          </p:nvSpPr>
          <p:spPr>
            <a:xfrm>
              <a:off x="11026196" y="1194727"/>
              <a:ext cx="5469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/>
                <a:t>Amfibier</a:t>
              </a:r>
            </a:p>
          </p:txBody>
        </p:sp>
        <p:cxnSp>
          <p:nvCxnSpPr>
            <p:cNvPr id="9" name="Rak pilkoppling 8">
              <a:extLst>
                <a:ext uri="{FF2B5EF4-FFF2-40B4-BE49-F238E27FC236}">
                  <a16:creationId xmlns:a16="http://schemas.microsoft.com/office/drawing/2014/main" id="{0F2D7D10-8941-4D76-BDF7-39E1B840F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1095" y="1595209"/>
              <a:ext cx="1568497" cy="787571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364D200-279C-409F-9C2A-997752259DD2}"/>
                </a:ext>
              </a:extLst>
            </p:cNvPr>
            <p:cNvSpPr txBox="1"/>
            <p:nvPr/>
          </p:nvSpPr>
          <p:spPr>
            <a:xfrm>
              <a:off x="11052894" y="1449677"/>
              <a:ext cx="11897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/>
                <a:t>Dinosaurier (inkl. fåglar)</a:t>
              </a:r>
            </a:p>
          </p:txBody>
        </p:sp>
        <p:cxnSp>
          <p:nvCxnSpPr>
            <p:cNvPr id="13" name="Rak pilkoppling 12">
              <a:extLst>
                <a:ext uri="{FF2B5EF4-FFF2-40B4-BE49-F238E27FC236}">
                  <a16:creationId xmlns:a16="http://schemas.microsoft.com/office/drawing/2014/main" id="{8F749174-E9BC-4BF8-953A-EB79383582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1072" y="1811675"/>
              <a:ext cx="1588521" cy="62450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33D0282-91D9-44F8-AA9D-B2C697357FB5}"/>
                </a:ext>
              </a:extLst>
            </p:cNvPr>
            <p:cNvSpPr txBox="1"/>
            <p:nvPr/>
          </p:nvSpPr>
          <p:spPr>
            <a:xfrm>
              <a:off x="11052894" y="1697809"/>
              <a:ext cx="5148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/>
                <a:t>Reptiler</a:t>
              </a:r>
            </a:p>
          </p:txBody>
        </p: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id="{6211E7D0-FCE7-426A-A2DE-B46709AE3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5948" y="2010459"/>
              <a:ext cx="1463645" cy="457782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430F494C-4792-456E-B59F-555C6AC9C549}"/>
                </a:ext>
              </a:extLst>
            </p:cNvPr>
            <p:cNvSpPr txBox="1"/>
            <p:nvPr/>
          </p:nvSpPr>
          <p:spPr>
            <a:xfrm>
              <a:off x="11052893" y="1919316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/>
                <a:t>Pungdjur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35CB0A1E-BFEC-40AC-85CA-5B4B4E66F706}"/>
                </a:ext>
              </a:extLst>
            </p:cNvPr>
            <p:cNvSpPr txBox="1"/>
            <p:nvPr/>
          </p:nvSpPr>
          <p:spPr>
            <a:xfrm>
              <a:off x="11056693" y="2123553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/>
                <a:t>Gnagare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D7EADF3D-BF5D-442D-9CB1-CED2CCE68007}"/>
                </a:ext>
              </a:extLst>
            </p:cNvPr>
            <p:cNvSpPr txBox="1"/>
            <p:nvPr/>
          </p:nvSpPr>
          <p:spPr>
            <a:xfrm>
              <a:off x="11052893" y="2335118"/>
              <a:ext cx="6319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/>
                <a:t>Människor</a:t>
              </a:r>
            </a:p>
          </p:txBody>
        </p:sp>
        <p:cxnSp>
          <p:nvCxnSpPr>
            <p:cNvPr id="21" name="Rak pilkoppling 20">
              <a:extLst>
                <a:ext uri="{FF2B5EF4-FFF2-40B4-BE49-F238E27FC236}">
                  <a16:creationId xmlns:a16="http://schemas.microsoft.com/office/drawing/2014/main" id="{5F582F5A-71A3-4298-873D-40E2CC1D6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1094" y="2235661"/>
              <a:ext cx="1563936" cy="292651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pilkoppling 22">
              <a:extLst>
                <a:ext uri="{FF2B5EF4-FFF2-40B4-BE49-F238E27FC236}">
                  <a16:creationId xmlns:a16="http://schemas.microsoft.com/office/drawing/2014/main" id="{D05B50B9-C24E-4309-8717-DCED84E33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6531" y="2432607"/>
              <a:ext cx="1575343" cy="144297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koppling 24">
              <a:extLst>
                <a:ext uri="{FF2B5EF4-FFF2-40B4-BE49-F238E27FC236}">
                  <a16:creationId xmlns:a16="http://schemas.microsoft.com/office/drawing/2014/main" id="{3527694B-A10B-437C-A66F-9229C84B3179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2767452" y="846008"/>
              <a:ext cx="1634788" cy="1086197"/>
            </a:xfrm>
            <a:prstGeom prst="straightConnector1">
              <a:avLst/>
            </a:prstGeom>
            <a:ln w="2857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7B973006-E06C-4E51-8FBB-0431FE0C60B3}"/>
                </a:ext>
              </a:extLst>
            </p:cNvPr>
            <p:cNvSpPr txBox="1"/>
            <p:nvPr/>
          </p:nvSpPr>
          <p:spPr>
            <a:xfrm>
              <a:off x="384653" y="541736"/>
              <a:ext cx="2949171" cy="334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Alla djurs tidigaste gemensamma föregångare</a:t>
              </a:r>
              <a:r>
                <a:rPr lang="sv-SE" sz="1200" dirty="0"/>
                <a:t>.</a:t>
              </a:r>
            </a:p>
            <a:p>
              <a:endParaRPr lang="sv-SE" sz="1200" dirty="0"/>
            </a:p>
            <a:p>
              <a:r>
                <a:rPr lang="sv-SE" sz="1200" dirty="0"/>
                <a:t>Första förgreningen går </a:t>
              </a:r>
              <a:r>
                <a:rPr lang="sv-SE" sz="1200" b="1" dirty="0"/>
                <a:t>mellan tvättsvampar och ”resten”</a:t>
              </a:r>
              <a:r>
                <a:rPr lang="sv-SE" sz="1200" dirty="0"/>
                <a:t>.</a:t>
              </a:r>
            </a:p>
            <a:p>
              <a:endParaRPr lang="sv-SE" sz="1200" dirty="0"/>
            </a:p>
            <a:p>
              <a:r>
                <a:rPr lang="sv-SE" sz="1200" dirty="0"/>
                <a:t>Nästa förgrening </a:t>
              </a:r>
              <a:r>
                <a:rPr lang="sv-SE" sz="1200" b="1" dirty="0"/>
                <a:t>mellan koraller och ”resten”</a:t>
              </a:r>
              <a:r>
                <a:rPr lang="sv-SE" sz="1200" dirty="0"/>
                <a:t>.</a:t>
              </a:r>
            </a:p>
            <a:p>
              <a:endParaRPr lang="sv-SE" sz="1200" dirty="0"/>
            </a:p>
            <a:p>
              <a:r>
                <a:rPr lang="sv-SE" sz="1200" dirty="0"/>
                <a:t>Därefter </a:t>
              </a:r>
              <a:r>
                <a:rPr lang="sv-SE" sz="1200" b="1" dirty="0"/>
                <a:t>mellan Trichoplax </a:t>
              </a:r>
              <a:r>
                <a:rPr lang="sv-SE" sz="1200" b="1" dirty="0" err="1"/>
                <a:t>taxon</a:t>
              </a:r>
              <a:r>
                <a:rPr lang="sv-SE" sz="1200" b="1" dirty="0"/>
                <a:t> och ”resten”</a:t>
              </a:r>
              <a:r>
                <a:rPr lang="sv-SE" sz="1200" dirty="0"/>
                <a:t>.</a:t>
              </a:r>
            </a:p>
            <a:p>
              <a:endParaRPr lang="sv-SE" sz="1200" dirty="0"/>
            </a:p>
            <a:p>
              <a:r>
                <a:rPr lang="sv-SE" sz="1200" b="1" dirty="0"/>
                <a:t>Kuriosa:</a:t>
              </a:r>
            </a:p>
            <a:p>
              <a:r>
                <a:rPr lang="sv-SE" sz="1200" dirty="0"/>
                <a:t>Detta händer under en flera hundra miljoner lång global istid! Den s.k. ”</a:t>
              </a:r>
              <a:r>
                <a:rPr lang="sv-SE" sz="1200" dirty="0" err="1"/>
                <a:t>Snowball</a:t>
              </a:r>
              <a:r>
                <a:rPr lang="sv-SE" sz="1200" dirty="0"/>
                <a:t> Earth”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DBAD8C07-9205-4772-997E-736BDCAF5C6C}"/>
                </a:ext>
              </a:extLst>
            </p:cNvPr>
            <p:cNvSpPr txBox="1"/>
            <p:nvPr/>
          </p:nvSpPr>
          <p:spPr>
            <a:xfrm>
              <a:off x="1314088" y="5159225"/>
              <a:ext cx="2486108" cy="913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Vår vän </a:t>
              </a:r>
              <a:r>
                <a:rPr lang="sv-SE" sz="1200" i="1" dirty="0"/>
                <a:t>Trichoplax</a:t>
              </a:r>
              <a:r>
                <a:rPr lang="sv-SE" sz="1200" dirty="0"/>
                <a:t> är extremt enkel och kan representera en ganska oförändrad linje från den här tiden.</a:t>
              </a:r>
              <a:endParaRPr lang="sv-SE" sz="1200" i="1" dirty="0"/>
            </a:p>
          </p:txBody>
        </p:sp>
        <p:cxnSp>
          <p:nvCxnSpPr>
            <p:cNvPr id="30" name="Rak pilkoppling 29">
              <a:extLst>
                <a:ext uri="{FF2B5EF4-FFF2-40B4-BE49-F238E27FC236}">
                  <a16:creationId xmlns:a16="http://schemas.microsoft.com/office/drawing/2014/main" id="{1459162D-6651-4D7C-8844-9AA838548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2010" y="2173998"/>
              <a:ext cx="1684246" cy="2985228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2FC68B4A-7BE7-42EC-AEAF-DDF1C263F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87" y="3827362"/>
              <a:ext cx="1315313" cy="1068564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4D9BEA0E-0E97-4FAE-B1A7-50848A199E13}"/>
              </a:ext>
            </a:extLst>
          </p:cNvPr>
          <p:cNvSpPr/>
          <p:nvPr/>
        </p:nvSpPr>
        <p:spPr>
          <a:xfrm>
            <a:off x="2352352" y="211585"/>
            <a:ext cx="827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Vad</a:t>
            </a:r>
            <a:r>
              <a:rPr lang="en-US" sz="2800" b="1" dirty="0"/>
              <a:t> den </a:t>
            </a:r>
            <a:r>
              <a:rPr lang="en-US" sz="2800" b="1" dirty="0" err="1"/>
              <a:t>molekylära</a:t>
            </a:r>
            <a:r>
              <a:rPr lang="en-US" sz="2800" b="1" dirty="0"/>
              <a:t> </a:t>
            </a:r>
            <a:r>
              <a:rPr lang="en-US" sz="2800" b="1" dirty="0" err="1"/>
              <a:t>klockan</a:t>
            </a:r>
            <a:r>
              <a:rPr lang="en-US" sz="2800" b="1" dirty="0"/>
              <a:t> </a:t>
            </a:r>
            <a:r>
              <a:rPr lang="en-US" sz="2800" b="1" dirty="0" err="1"/>
              <a:t>säger</a:t>
            </a:r>
            <a:r>
              <a:rPr lang="en-US" sz="2800" b="1" dirty="0"/>
              <a:t> om </a:t>
            </a:r>
            <a:r>
              <a:rPr lang="en-US" sz="2800" b="1" dirty="0" err="1"/>
              <a:t>djurens</a:t>
            </a:r>
            <a:r>
              <a:rPr lang="en-US" sz="2800" b="1" dirty="0"/>
              <a:t> </a:t>
            </a:r>
            <a:r>
              <a:rPr lang="en-US" sz="2800" b="1" dirty="0" err="1"/>
              <a:t>fylogeni</a:t>
            </a:r>
            <a:endParaRPr lang="sv-SE" sz="2800" b="1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9AE29490-6B1D-4A98-AEA8-BAFBD7E8BEAD}"/>
              </a:ext>
            </a:extLst>
          </p:cNvPr>
          <p:cNvSpPr txBox="1"/>
          <p:nvPr/>
        </p:nvSpPr>
        <p:spPr>
          <a:xfrm>
            <a:off x="6096000" y="4051318"/>
            <a:ext cx="301901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Notera hur antalet taxa </a:t>
            </a:r>
            <a:r>
              <a:rPr lang="sv-SE" sz="2000" b="1" dirty="0"/>
              <a:t>exploderar</a:t>
            </a:r>
            <a:r>
              <a:rPr lang="sv-SE" sz="2000" dirty="0"/>
              <a:t> vid kambriums (C) början.</a:t>
            </a:r>
            <a:endParaRPr lang="sv-SE" sz="2000" i="1" dirty="0"/>
          </a:p>
        </p:txBody>
      </p: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A4D8F9FC-088B-4F84-BF7F-83A64597F1A0}"/>
              </a:ext>
            </a:extLst>
          </p:cNvPr>
          <p:cNvCxnSpPr>
            <a:cxnSpLocks/>
          </p:cNvCxnSpPr>
          <p:nvPr/>
        </p:nvCxnSpPr>
        <p:spPr>
          <a:xfrm>
            <a:off x="7128263" y="4863552"/>
            <a:ext cx="8334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325A2539-7F21-45B9-A570-86F4C6FD823C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4/9</a:t>
            </a:r>
          </a:p>
        </p:txBody>
      </p:sp>
    </p:spTree>
    <p:extLst>
      <p:ext uri="{BB962C8B-B14F-4D97-AF65-F5344CB8AC3E}">
        <p14:creationId xmlns:p14="http://schemas.microsoft.com/office/powerpoint/2010/main" val="407961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33C53-6C0B-4FAB-A3F6-C0D30900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34675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1">
                    <a:lumMod val="95000"/>
                  </a:schemeClr>
                </a:solidFill>
              </a:rPr>
              <a:t>Den kambriska explosionen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7DA2B10-154B-4F53-9885-B04B869249C3}"/>
              </a:ext>
            </a:extLst>
          </p:cNvPr>
          <p:cNvSpPr/>
          <p:nvPr/>
        </p:nvSpPr>
        <p:spPr>
          <a:xfrm>
            <a:off x="306153" y="1480329"/>
            <a:ext cx="5482977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Som på en given signal exploderade livet för cirka 542 miljoner år sedan.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På bara några miljoner år uppstod alla nu existerande huvudsakliga former av djur: Ryggradsdjur, leddjur, mollusker, och så vidare.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Det uppstod också en massa former som försvann lika snabbt som de dök upp.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En tid av experiment och diversitet.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D968DB66-5860-4645-80EA-896E34DC6BB1}"/>
              </a:ext>
            </a:extLst>
          </p:cNvPr>
          <p:cNvGrpSpPr/>
          <p:nvPr/>
        </p:nvGrpSpPr>
        <p:grpSpPr>
          <a:xfrm>
            <a:off x="3885974" y="5244544"/>
            <a:ext cx="7830000" cy="1001394"/>
            <a:chOff x="2063552" y="1558950"/>
            <a:chExt cx="7830000" cy="1001394"/>
          </a:xfrm>
        </p:grpSpPr>
        <p:cxnSp>
          <p:nvCxnSpPr>
            <p:cNvPr id="41" name="Straight Connector 96">
              <a:extLst>
                <a:ext uri="{FF2B5EF4-FFF2-40B4-BE49-F238E27FC236}">
                  <a16:creationId xmlns:a16="http://schemas.microsoft.com/office/drawing/2014/main" id="{1DA339DF-FF07-4851-B9C2-8F3579354006}"/>
                </a:ext>
              </a:extLst>
            </p:cNvPr>
            <p:cNvCxnSpPr/>
            <p:nvPr/>
          </p:nvCxnSpPr>
          <p:spPr>
            <a:xfrm>
              <a:off x="9173552" y="183011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97">
              <a:extLst>
                <a:ext uri="{FF2B5EF4-FFF2-40B4-BE49-F238E27FC236}">
                  <a16:creationId xmlns:a16="http://schemas.microsoft.com/office/drawing/2014/main" id="{80392DA9-5FBE-449D-A15C-E4B419EB6F34}"/>
                </a:ext>
              </a:extLst>
            </p:cNvPr>
            <p:cNvSpPr txBox="1"/>
            <p:nvPr/>
          </p:nvSpPr>
          <p:spPr>
            <a:xfrm>
              <a:off x="8916110" y="1558950"/>
              <a:ext cx="514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 Ma</a:t>
              </a:r>
            </a:p>
          </p:txBody>
        </p:sp>
        <p:cxnSp>
          <p:nvCxnSpPr>
            <p:cNvPr id="43" name="Straight Connector 98">
              <a:extLst>
                <a:ext uri="{FF2B5EF4-FFF2-40B4-BE49-F238E27FC236}">
                  <a16:creationId xmlns:a16="http://schemas.microsoft.com/office/drawing/2014/main" id="{4724713A-08F3-41B8-A478-020C3E2589B2}"/>
                </a:ext>
              </a:extLst>
            </p:cNvPr>
            <p:cNvCxnSpPr/>
            <p:nvPr/>
          </p:nvCxnSpPr>
          <p:spPr>
            <a:xfrm>
              <a:off x="8453552" y="182708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99">
              <a:extLst>
                <a:ext uri="{FF2B5EF4-FFF2-40B4-BE49-F238E27FC236}">
                  <a16:creationId xmlns:a16="http://schemas.microsoft.com/office/drawing/2014/main" id="{D79A8AC4-F841-45F0-A9A7-61837C71D15A}"/>
                </a:ext>
              </a:extLst>
            </p:cNvPr>
            <p:cNvSpPr txBox="1"/>
            <p:nvPr/>
          </p:nvSpPr>
          <p:spPr>
            <a:xfrm>
              <a:off x="8163249" y="1563300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100 Ma</a:t>
              </a:r>
            </a:p>
          </p:txBody>
        </p:sp>
        <p:cxnSp>
          <p:nvCxnSpPr>
            <p:cNvPr id="45" name="Straight Connector 100">
              <a:extLst>
                <a:ext uri="{FF2B5EF4-FFF2-40B4-BE49-F238E27FC236}">
                  <a16:creationId xmlns:a16="http://schemas.microsoft.com/office/drawing/2014/main" id="{FBD0ACBE-665D-47E7-9725-5DE5A4FC0B93}"/>
                </a:ext>
              </a:extLst>
            </p:cNvPr>
            <p:cNvCxnSpPr/>
            <p:nvPr/>
          </p:nvCxnSpPr>
          <p:spPr>
            <a:xfrm>
              <a:off x="773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01">
              <a:extLst>
                <a:ext uri="{FF2B5EF4-FFF2-40B4-BE49-F238E27FC236}">
                  <a16:creationId xmlns:a16="http://schemas.microsoft.com/office/drawing/2014/main" id="{8376B9C9-A172-45A7-BDA8-4DA482DCAF9E}"/>
                </a:ext>
              </a:extLst>
            </p:cNvPr>
            <p:cNvSpPr txBox="1"/>
            <p:nvPr/>
          </p:nvSpPr>
          <p:spPr>
            <a:xfrm>
              <a:off x="744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150 Ma</a:t>
              </a:r>
            </a:p>
          </p:txBody>
        </p:sp>
        <p:cxnSp>
          <p:nvCxnSpPr>
            <p:cNvPr id="47" name="Straight Connector 102">
              <a:extLst>
                <a:ext uri="{FF2B5EF4-FFF2-40B4-BE49-F238E27FC236}">
                  <a16:creationId xmlns:a16="http://schemas.microsoft.com/office/drawing/2014/main" id="{4378D14E-2266-459F-83C2-D1D455F193C0}"/>
                </a:ext>
              </a:extLst>
            </p:cNvPr>
            <p:cNvCxnSpPr/>
            <p:nvPr/>
          </p:nvCxnSpPr>
          <p:spPr>
            <a:xfrm>
              <a:off x="701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03">
              <a:extLst>
                <a:ext uri="{FF2B5EF4-FFF2-40B4-BE49-F238E27FC236}">
                  <a16:creationId xmlns:a16="http://schemas.microsoft.com/office/drawing/2014/main" id="{071E029D-DA46-44AB-937B-113996A72411}"/>
                </a:ext>
              </a:extLst>
            </p:cNvPr>
            <p:cNvSpPr txBox="1"/>
            <p:nvPr/>
          </p:nvSpPr>
          <p:spPr>
            <a:xfrm>
              <a:off x="672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200 Ma</a:t>
              </a:r>
            </a:p>
          </p:txBody>
        </p:sp>
        <p:cxnSp>
          <p:nvCxnSpPr>
            <p:cNvPr id="49" name="Straight Connector 104">
              <a:extLst>
                <a:ext uri="{FF2B5EF4-FFF2-40B4-BE49-F238E27FC236}">
                  <a16:creationId xmlns:a16="http://schemas.microsoft.com/office/drawing/2014/main" id="{AE798E49-3B5E-48E9-9AD9-459475AF367A}"/>
                </a:ext>
              </a:extLst>
            </p:cNvPr>
            <p:cNvCxnSpPr/>
            <p:nvPr/>
          </p:nvCxnSpPr>
          <p:spPr>
            <a:xfrm>
              <a:off x="629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05">
              <a:extLst>
                <a:ext uri="{FF2B5EF4-FFF2-40B4-BE49-F238E27FC236}">
                  <a16:creationId xmlns:a16="http://schemas.microsoft.com/office/drawing/2014/main" id="{E62A767C-E3C5-4C86-ACBA-022A1ABFCDB0}"/>
                </a:ext>
              </a:extLst>
            </p:cNvPr>
            <p:cNvSpPr txBox="1"/>
            <p:nvPr/>
          </p:nvSpPr>
          <p:spPr>
            <a:xfrm>
              <a:off x="600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250 Ma</a:t>
              </a:r>
            </a:p>
          </p:txBody>
        </p:sp>
        <p:cxnSp>
          <p:nvCxnSpPr>
            <p:cNvPr id="51" name="Straight Connector 106">
              <a:extLst>
                <a:ext uri="{FF2B5EF4-FFF2-40B4-BE49-F238E27FC236}">
                  <a16:creationId xmlns:a16="http://schemas.microsoft.com/office/drawing/2014/main" id="{B70A15D6-51BD-4D43-8ABD-06645478A3BC}"/>
                </a:ext>
              </a:extLst>
            </p:cNvPr>
            <p:cNvCxnSpPr/>
            <p:nvPr/>
          </p:nvCxnSpPr>
          <p:spPr>
            <a:xfrm>
              <a:off x="557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107">
              <a:extLst>
                <a:ext uri="{FF2B5EF4-FFF2-40B4-BE49-F238E27FC236}">
                  <a16:creationId xmlns:a16="http://schemas.microsoft.com/office/drawing/2014/main" id="{B905DA60-B2FC-4D5C-98C6-E71D4E678B15}"/>
                </a:ext>
              </a:extLst>
            </p:cNvPr>
            <p:cNvSpPr txBox="1"/>
            <p:nvPr/>
          </p:nvSpPr>
          <p:spPr>
            <a:xfrm>
              <a:off x="528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300 Ma</a:t>
              </a:r>
            </a:p>
          </p:txBody>
        </p:sp>
        <p:cxnSp>
          <p:nvCxnSpPr>
            <p:cNvPr id="53" name="Straight Connector 108">
              <a:extLst>
                <a:ext uri="{FF2B5EF4-FFF2-40B4-BE49-F238E27FC236}">
                  <a16:creationId xmlns:a16="http://schemas.microsoft.com/office/drawing/2014/main" id="{E3D7FEBC-5F51-4A46-8806-73C59A8FF00A}"/>
                </a:ext>
              </a:extLst>
            </p:cNvPr>
            <p:cNvCxnSpPr/>
            <p:nvPr/>
          </p:nvCxnSpPr>
          <p:spPr>
            <a:xfrm>
              <a:off x="485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09">
              <a:extLst>
                <a:ext uri="{FF2B5EF4-FFF2-40B4-BE49-F238E27FC236}">
                  <a16:creationId xmlns:a16="http://schemas.microsoft.com/office/drawing/2014/main" id="{3E6F3A45-718F-4BFC-BB89-35345A10078A}"/>
                </a:ext>
              </a:extLst>
            </p:cNvPr>
            <p:cNvSpPr txBox="1"/>
            <p:nvPr/>
          </p:nvSpPr>
          <p:spPr>
            <a:xfrm>
              <a:off x="456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350 Ma</a:t>
              </a:r>
            </a:p>
          </p:txBody>
        </p:sp>
        <p:cxnSp>
          <p:nvCxnSpPr>
            <p:cNvPr id="55" name="Straight Connector 110">
              <a:extLst>
                <a:ext uri="{FF2B5EF4-FFF2-40B4-BE49-F238E27FC236}">
                  <a16:creationId xmlns:a16="http://schemas.microsoft.com/office/drawing/2014/main" id="{2A09D090-9578-4156-AAB5-F9324680F9F0}"/>
                </a:ext>
              </a:extLst>
            </p:cNvPr>
            <p:cNvCxnSpPr/>
            <p:nvPr/>
          </p:nvCxnSpPr>
          <p:spPr>
            <a:xfrm>
              <a:off x="413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11">
              <a:extLst>
                <a:ext uri="{FF2B5EF4-FFF2-40B4-BE49-F238E27FC236}">
                  <a16:creationId xmlns:a16="http://schemas.microsoft.com/office/drawing/2014/main" id="{FC06405D-D7C6-41A2-8D17-5B6A88A6FE6E}"/>
                </a:ext>
              </a:extLst>
            </p:cNvPr>
            <p:cNvSpPr txBox="1"/>
            <p:nvPr/>
          </p:nvSpPr>
          <p:spPr>
            <a:xfrm>
              <a:off x="384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400 Ma</a:t>
              </a:r>
            </a:p>
          </p:txBody>
        </p:sp>
        <p:cxnSp>
          <p:nvCxnSpPr>
            <p:cNvPr id="57" name="Straight Connector 112">
              <a:extLst>
                <a:ext uri="{FF2B5EF4-FFF2-40B4-BE49-F238E27FC236}">
                  <a16:creationId xmlns:a16="http://schemas.microsoft.com/office/drawing/2014/main" id="{DDFFE90E-AD96-4716-9425-402F6B38A849}"/>
                </a:ext>
              </a:extLst>
            </p:cNvPr>
            <p:cNvCxnSpPr/>
            <p:nvPr/>
          </p:nvCxnSpPr>
          <p:spPr>
            <a:xfrm>
              <a:off x="3402127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13">
              <a:extLst>
                <a:ext uri="{FF2B5EF4-FFF2-40B4-BE49-F238E27FC236}">
                  <a16:creationId xmlns:a16="http://schemas.microsoft.com/office/drawing/2014/main" id="{7EF95896-43FC-431B-8DEC-45EEEE0AD7F2}"/>
                </a:ext>
              </a:extLst>
            </p:cNvPr>
            <p:cNvSpPr txBox="1"/>
            <p:nvPr/>
          </p:nvSpPr>
          <p:spPr>
            <a:xfrm>
              <a:off x="3111824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450 Ma</a:t>
              </a:r>
            </a:p>
          </p:txBody>
        </p:sp>
        <p:cxnSp>
          <p:nvCxnSpPr>
            <p:cNvPr id="59" name="Straight Connector 114">
              <a:extLst>
                <a:ext uri="{FF2B5EF4-FFF2-40B4-BE49-F238E27FC236}">
                  <a16:creationId xmlns:a16="http://schemas.microsoft.com/office/drawing/2014/main" id="{CCB8A22D-B8F1-45B6-A45E-383107B37EF0}"/>
                </a:ext>
              </a:extLst>
            </p:cNvPr>
            <p:cNvCxnSpPr/>
            <p:nvPr/>
          </p:nvCxnSpPr>
          <p:spPr>
            <a:xfrm>
              <a:off x="2682127" y="18344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115">
              <a:extLst>
                <a:ext uri="{FF2B5EF4-FFF2-40B4-BE49-F238E27FC236}">
                  <a16:creationId xmlns:a16="http://schemas.microsoft.com/office/drawing/2014/main" id="{320B59E1-1520-473C-B3E2-A8D1FF43530C}"/>
                </a:ext>
              </a:extLst>
            </p:cNvPr>
            <p:cNvSpPr txBox="1"/>
            <p:nvPr/>
          </p:nvSpPr>
          <p:spPr>
            <a:xfrm>
              <a:off x="2391824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500 Ma</a:t>
              </a:r>
            </a:p>
          </p:txBody>
        </p:sp>
        <p:sp>
          <p:nvSpPr>
            <p:cNvPr id="61" name="Rectangle 116">
              <a:extLst>
                <a:ext uri="{FF2B5EF4-FFF2-40B4-BE49-F238E27FC236}">
                  <a16:creationId xmlns:a16="http://schemas.microsoft.com/office/drawing/2014/main" id="{B05CA6EA-C8DF-481C-AF34-5045E42BDCA1}"/>
                </a:ext>
              </a:extLst>
            </p:cNvPr>
            <p:cNvSpPr/>
            <p:nvPr/>
          </p:nvSpPr>
          <p:spPr>
            <a:xfrm>
              <a:off x="2063552" y="2094046"/>
              <a:ext cx="4194000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117">
              <a:extLst>
                <a:ext uri="{FF2B5EF4-FFF2-40B4-BE49-F238E27FC236}">
                  <a16:creationId xmlns:a16="http://schemas.microsoft.com/office/drawing/2014/main" id="{5DB23A24-CAD2-4E35-B607-C522F92A1DF6}"/>
                </a:ext>
              </a:extLst>
            </p:cNvPr>
            <p:cNvSpPr/>
            <p:nvPr/>
          </p:nvSpPr>
          <p:spPr>
            <a:xfrm>
              <a:off x="6257552" y="2094045"/>
              <a:ext cx="2682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118">
              <a:extLst>
                <a:ext uri="{FF2B5EF4-FFF2-40B4-BE49-F238E27FC236}">
                  <a16:creationId xmlns:a16="http://schemas.microsoft.com/office/drawing/2014/main" id="{4AA7E0E4-9202-4A4F-821C-E72B518C8838}"/>
                </a:ext>
              </a:extLst>
            </p:cNvPr>
            <p:cNvSpPr/>
            <p:nvPr/>
          </p:nvSpPr>
          <p:spPr>
            <a:xfrm>
              <a:off x="8939552" y="2094046"/>
              <a:ext cx="95400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4" name="Picture 119">
              <a:extLst>
                <a:ext uri="{FF2B5EF4-FFF2-40B4-BE49-F238E27FC236}">
                  <a16:creationId xmlns:a16="http://schemas.microsoft.com/office/drawing/2014/main" id="{F383D128-22FA-4F3A-A0FD-4E75A5E0D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30" y="2136126"/>
              <a:ext cx="684222" cy="42421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65" name="Picture 120">
              <a:extLst>
                <a:ext uri="{FF2B5EF4-FFF2-40B4-BE49-F238E27FC236}">
                  <a16:creationId xmlns:a16="http://schemas.microsoft.com/office/drawing/2014/main" id="{7D25AF40-A7A8-48BC-B2C4-5BF36FD1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999999"/>
                </a:clrFrom>
                <a:clrTo>
                  <a:srgbClr val="99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43" y="2154217"/>
              <a:ext cx="903992" cy="355686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66" name="Picture 121">
              <a:extLst>
                <a:ext uri="{FF2B5EF4-FFF2-40B4-BE49-F238E27FC236}">
                  <a16:creationId xmlns:a16="http://schemas.microsoft.com/office/drawing/2014/main" id="{D69289F7-D218-4575-BA43-D6FE14E0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41" y="2148684"/>
              <a:ext cx="846452" cy="342897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67" name="Picture 122">
              <a:extLst>
                <a:ext uri="{FF2B5EF4-FFF2-40B4-BE49-F238E27FC236}">
                  <a16:creationId xmlns:a16="http://schemas.microsoft.com/office/drawing/2014/main" id="{1AB0F9E4-363C-4394-BBF1-F2BE9284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444" y="2136126"/>
              <a:ext cx="598120" cy="41120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68" name="Picture 123">
              <a:extLst>
                <a:ext uri="{FF2B5EF4-FFF2-40B4-BE49-F238E27FC236}">
                  <a16:creationId xmlns:a16="http://schemas.microsoft.com/office/drawing/2014/main" id="{F1C32240-F35F-4829-97DD-42B531B9F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51" y="2141052"/>
              <a:ext cx="512604" cy="383599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69" name="Picture 124">
              <a:extLst>
                <a:ext uri="{FF2B5EF4-FFF2-40B4-BE49-F238E27FC236}">
                  <a16:creationId xmlns:a16="http://schemas.microsoft.com/office/drawing/2014/main" id="{37DEE908-754E-4B92-9E4B-1791FEA1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22" y="2148496"/>
              <a:ext cx="710154" cy="37212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70" name="Picture 125">
              <a:extLst>
                <a:ext uri="{FF2B5EF4-FFF2-40B4-BE49-F238E27FC236}">
                  <a16:creationId xmlns:a16="http://schemas.microsoft.com/office/drawing/2014/main" id="{E5EA0F0D-2EDD-41D9-B997-4D344A86B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715" y="2135854"/>
              <a:ext cx="1023395" cy="394698"/>
            </a:xfrm>
            <a:prstGeom prst="rect">
              <a:avLst/>
            </a:prstGeom>
            <a:effectLst>
              <a:softEdge rad="25400"/>
            </a:effectLst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FCBA3D-3B29-409E-B6A2-C4DCC54632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7642" y="1513567"/>
            <a:ext cx="4717604" cy="2956365"/>
          </a:xfrm>
          <a:prstGeom prst="rect">
            <a:avLst/>
          </a:prstGeom>
        </p:spPr>
      </p:pic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C041117B-9482-4FC5-89E9-16FD5F122316}"/>
              </a:ext>
            </a:extLst>
          </p:cNvPr>
          <p:cNvCxnSpPr>
            <a:cxnSpLocks/>
          </p:cNvCxnSpPr>
          <p:nvPr/>
        </p:nvCxnSpPr>
        <p:spPr>
          <a:xfrm flipH="1">
            <a:off x="4029752" y="2962254"/>
            <a:ext cx="2527890" cy="2817385"/>
          </a:xfrm>
          <a:prstGeom prst="straightConnector1">
            <a:avLst/>
          </a:prstGeom>
          <a:ln w="28575">
            <a:solidFill>
              <a:srgbClr val="FF5353"/>
            </a:solidFill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D0A2AC9B-84ED-4B62-ABD3-B0E4F32523B7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233500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8985203-DCC4-4B8B-A7BC-0D0F89D3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39" y="189533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1">
                    <a:lumMod val="95000"/>
                  </a:schemeClr>
                </a:solidFill>
              </a:rPr>
              <a:t>Varför? Hur?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23D084-81D6-4AC8-AB55-E276D56E8501}"/>
              </a:ext>
            </a:extLst>
          </p:cNvPr>
          <p:cNvSpPr/>
          <p:nvPr/>
        </p:nvSpPr>
        <p:spPr>
          <a:xfrm>
            <a:off x="963561" y="1515096"/>
            <a:ext cx="106876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Kanske inget enkelt svar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En faktor var antagligen att </a:t>
            </a:r>
            <a:r>
              <a:rPr lang="sv-SE" b="1" dirty="0">
                <a:solidFill>
                  <a:schemeClr val="bg1"/>
                </a:solidFill>
              </a:rPr>
              <a:t>syremättnaden</a:t>
            </a:r>
            <a:r>
              <a:rPr lang="sv-SE" dirty="0">
                <a:solidFill>
                  <a:schemeClr val="bg1"/>
                </a:solidFill>
              </a:rPr>
              <a:t> i haven hade ökat. Den kan nu har nått en brytpunkt </a:t>
            </a:r>
            <a:r>
              <a:rPr lang="sv-SE" b="1" dirty="0">
                <a:solidFill>
                  <a:schemeClr val="bg1"/>
                </a:solidFill>
              </a:rPr>
              <a:t>där mer energikrävande livsformer blev möjliga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När så ägde rum </a:t>
            </a:r>
            <a:r>
              <a:rPr lang="sv-SE" b="1" dirty="0">
                <a:solidFill>
                  <a:schemeClr val="bg1"/>
                </a:solidFill>
              </a:rPr>
              <a:t>öppnades en oerhört stor evolutionär ”design space” </a:t>
            </a:r>
            <a:r>
              <a:rPr lang="sv-SE" dirty="0">
                <a:solidFill>
                  <a:schemeClr val="bg1"/>
                </a:solidFill>
              </a:rPr>
              <a:t>på den makroskopiska nivån.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Varje ny art gav ekologiskt utrymme för nya arter i en explosiv process som avstannade först när det ”var fullt” – vilket alltså gick jämförelsevis snabbt.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Våra föregångare hade antagligen variationsmöjligheter som gjorde att de kunde utnyttja den möjlighet som uppstod – medan exempelvis tvättsvampars, korallers och </a:t>
            </a:r>
            <a:r>
              <a:rPr lang="sv-SE" i="1" dirty="0">
                <a:solidFill>
                  <a:schemeClr val="bg1"/>
                </a:solidFill>
              </a:rPr>
              <a:t>Trichoplax</a:t>
            </a:r>
            <a:r>
              <a:rPr lang="sv-SE" dirty="0">
                <a:solidFill>
                  <a:schemeClr val="bg1"/>
                </a:solidFill>
              </a:rPr>
              <a:t> släktingar inte hade det.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i="1" dirty="0">
                <a:solidFill>
                  <a:schemeClr val="bg1"/>
                </a:solidFill>
              </a:rPr>
              <a:t>Trichoplax</a:t>
            </a:r>
            <a:r>
              <a:rPr lang="sv-SE" dirty="0">
                <a:solidFill>
                  <a:schemeClr val="bg1"/>
                </a:solidFill>
              </a:rPr>
              <a:t> representerar därmed former som har klamrat sig fast i en marginell nisch sedan dess.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9A63756-E1BC-4AF2-A8C3-88D419179D55}"/>
              </a:ext>
            </a:extLst>
          </p:cNvPr>
          <p:cNvSpPr txBox="1"/>
          <p:nvPr/>
        </p:nvSpPr>
        <p:spPr>
          <a:xfrm>
            <a:off x="62207" y="5391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6/9</a:t>
            </a:r>
          </a:p>
        </p:txBody>
      </p:sp>
    </p:spTree>
    <p:extLst>
      <p:ext uri="{BB962C8B-B14F-4D97-AF65-F5344CB8AC3E}">
        <p14:creationId xmlns:p14="http://schemas.microsoft.com/office/powerpoint/2010/main" val="199809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1047</Words>
  <Application>Microsoft Office PowerPoint</Application>
  <PresentationFormat>Bredbild</PresentationFormat>
  <Paragraphs>269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Naturhistoria – Livets träd Livets historia II </vt:lpstr>
      <vt:lpstr>Föreläsningens lärandemål</vt:lpstr>
      <vt:lpstr>Litteratur:</vt:lpstr>
      <vt:lpstr>PowerPoint-presentation</vt:lpstr>
      <vt:lpstr>PowerPoint-presentation</vt:lpstr>
      <vt:lpstr>PowerPoint-presentation</vt:lpstr>
      <vt:lpstr>PowerPoint-presentation</vt:lpstr>
      <vt:lpstr>Den kambriska explosionen</vt:lpstr>
      <vt:lpstr>Varför? Hur?</vt:lpstr>
      <vt:lpstr>Från det allmänna till det specifika</vt:lpstr>
      <vt:lpstr>Chordata</vt:lpstr>
      <vt:lpstr>Vertebrata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Naturhistoria – Livets träd Lektion 6.1 </dc:title>
  <dc:creator>Claes Andersson</dc:creator>
  <cp:lastModifiedBy>Claes Andersson</cp:lastModifiedBy>
  <cp:revision>61</cp:revision>
  <cp:lastPrinted>2021-02-05T09:41:55Z</cp:lastPrinted>
  <dcterms:created xsi:type="dcterms:W3CDTF">2020-12-07T06:26:42Z</dcterms:created>
  <dcterms:modified xsi:type="dcterms:W3CDTF">2021-02-05T11:06:37Z</dcterms:modified>
</cp:coreProperties>
</file>