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265" r:id="rId5"/>
    <p:sldId id="303" r:id="rId6"/>
    <p:sldId id="266" r:id="rId7"/>
    <p:sldId id="259" r:id="rId8"/>
    <p:sldId id="267" r:id="rId9"/>
    <p:sldId id="258" r:id="rId10"/>
    <p:sldId id="260" r:id="rId11"/>
    <p:sldId id="261" r:id="rId12"/>
    <p:sldId id="262" r:id="rId13"/>
    <p:sldId id="264" r:id="rId14"/>
  </p:sldIdLst>
  <p:sldSz cx="12192000" cy="6858000"/>
  <p:notesSz cx="6797675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90BC22-87D3-4EF5-A752-26FC4A1C9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39CF2B6-BDF4-40DE-A9FB-EB7A5AE17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5FC80A-D3D3-4BC6-9F7B-CAFE7981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5FED23-6F20-4887-9EE3-35A32E42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C6836C-771E-472D-BC71-321ED668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56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69FEB-0648-485B-A377-8A0EC33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2002257-17DF-43E1-AEC7-634F8C40F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123677-B8D9-45EB-BD0D-617F6F15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BC4F92-7BD5-41F5-86F3-FE799BAD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76FD2B-133C-411E-B718-8C20EEB7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78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7D5C638-8F4A-4174-AF56-5E2461862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7C961C0-341E-4218-B840-A7AA11B6A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0A374-29A5-42DA-B49D-993127C8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B066EB-3280-46F8-BC83-56BDFAF7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309694-B003-4498-B08E-A8D78B63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6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B03315-4B5E-4F6F-8965-23ABB104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B9F6E3-6AEC-4477-8F5F-2C4D0874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0F65DE-AEA8-45A9-809D-1CAC50C5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424613-61F0-44AF-B23E-C5FC6ED4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458B91-D900-4932-8D9E-A5FF7240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01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1350DF-3C43-425C-9945-323B60A0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90B58A-5231-42DC-89FA-B1F627E49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3979BD-B1A7-4289-9F7E-4E1A2719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BA6F39-292C-48A6-B645-7496AA7F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75DD22-4AD7-4153-AA0F-C33FB08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63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FA8C6-298F-4011-A44F-59F89E80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AED72A-6074-40F5-B988-1B929A4A3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2155519-08FC-429C-A4DA-E2393A4D5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360E66-9016-4AFC-8BFC-665450C7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1DF1DF-349E-403A-8F92-8F540032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B4401B-D6DD-4559-9A28-14C68400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05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52F6C8-F7DC-40B9-B398-EF40037F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890B85-F3ED-4D78-BC5E-65DCCA201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EE4936B-BAE4-48C9-A0D7-F216214C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AA0E561-30C8-423C-8D99-3B4ABDAF9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443FD19-45ED-4E2F-9715-ADC68DCA9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16214F7-2672-4C42-A76E-71DE113B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F0F90BB-BD1F-41DC-BB03-7279D77D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D71002C-2B50-44D9-8E58-25EC3395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28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3244A3-9773-434B-8204-18F8A6C4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3D508AD-8DF0-4B4F-B530-BC2E075F0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2036C5-83D4-4BAE-B9AE-6756B42C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11B227-C18E-43DC-95F0-52BE0330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08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3205511-1807-49A4-9CEB-EA924886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D072E79-BD75-4B40-A0B0-8469275E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E0C497-41A4-4D4D-A8E0-34353B8C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74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0FC114-2C42-4722-98F4-4D0C6CAD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091268-182B-40A0-88E7-DB77A1665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3912CA-4413-49B6-AD13-C59AD4A33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19C667-3E79-4B8F-8A53-2F34C1D3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743014-BE71-410D-907E-95F64561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D05FCE-8DB9-4CE8-99CA-79809613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92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0982FD-C75D-442D-B7C4-FD4E272D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5C61CB9-1F5E-4ED1-94F4-5CA5638E9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711BD0-C7E2-45E1-ADA2-112A5E385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2DA8F4-7DF3-4C0F-937E-92267912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384F20-1040-4260-BA4C-EBB95BAE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6898717-B3A0-4F47-95E7-45380EF0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70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36D08BC-40F3-40F2-91E6-3503CE82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3C43DC-68D7-4649-8C53-64787543A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80C642-892A-45D9-814E-590526B28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2DA0-A35A-498D-8993-301FFF5AF34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581BE6-A1FA-41D2-8785-D16A64C56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EA4C84-ED91-4910-AED5-49C1CCCE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A651-7C62-463F-A023-92433B376D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70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/>
          </a:bodyPr>
          <a:lstStyle/>
          <a:p>
            <a:r>
              <a:rPr lang="sv-SE" sz="4000" u="sng" dirty="0"/>
              <a:t>Utveckling och ekologi</a:t>
            </a:r>
            <a:br>
              <a:rPr lang="sv-SE" dirty="0"/>
            </a:br>
            <a:r>
              <a:rPr lang="sv-SE" dirty="0"/>
              <a:t>Livets Hierarki I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 dirty="0"/>
              <a:t>Tisdag 9/2 </a:t>
            </a:r>
            <a:r>
              <a:rPr lang="sv-SE" sz="3100" b="1" u="sng" dirty="0"/>
              <a:t>13:15-14:00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4B58296-3D94-4E90-B3B4-BA4E960E68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12067309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2DEDD-31E5-42FE-8CC1-08BCB34A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450" y="545390"/>
            <a:ext cx="6313098" cy="2628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Jämfört våra celltypers totala samarbete så är inga av exemplen vi just såg särskilt imponerande.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Samarbete är vanligt, men det kommer vanligtvis inte särskilt långt.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F54476F-94B1-4185-A9E8-5080E0B69974}"/>
              </a:ext>
            </a:extLst>
          </p:cNvPr>
          <p:cNvSpPr/>
          <p:nvPr/>
        </p:nvSpPr>
        <p:spPr>
          <a:xfrm>
            <a:off x="3662423" y="3800812"/>
            <a:ext cx="4484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Anledningen är </a:t>
            </a:r>
            <a:r>
              <a:rPr lang="sv-SE" sz="4000" b="1" dirty="0">
                <a:solidFill>
                  <a:schemeClr val="bg1"/>
                </a:solidFill>
              </a:rPr>
              <a:t>fusk</a:t>
            </a:r>
            <a:r>
              <a:rPr lang="sv-SE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FBEE8E5-816F-4B7B-97F0-7746B1C84CD7}"/>
              </a:ext>
            </a:extLst>
          </p:cNvPr>
          <p:cNvSpPr/>
          <p:nvPr/>
        </p:nvSpPr>
        <p:spPr>
          <a:xfrm>
            <a:off x="1577264" y="5291091"/>
            <a:ext cx="9037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Nya typer av organismer uppstår när evolutionen snubblar på nya sätt att eliminera fusket.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D828A40-DA45-43E2-87A3-F0C992B5995A}"/>
              </a:ext>
            </a:extLst>
          </p:cNvPr>
          <p:cNvSpPr txBox="1"/>
          <p:nvPr/>
        </p:nvSpPr>
        <p:spPr>
          <a:xfrm>
            <a:off x="93050" y="16105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7/9</a:t>
            </a:r>
          </a:p>
        </p:txBody>
      </p:sp>
    </p:spTree>
    <p:extLst>
      <p:ext uri="{BB962C8B-B14F-4D97-AF65-F5344CB8AC3E}">
        <p14:creationId xmlns:p14="http://schemas.microsoft.com/office/powerpoint/2010/main" val="73397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1F7725-3741-408E-8A5D-5C332C92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Naturligt urval och samarbete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DBF991-F8CD-4AE4-8B0D-81313A67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51" y="2046850"/>
            <a:ext cx="77278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Samarbete öppnar för nya </a:t>
            </a:r>
            <a:r>
              <a:rPr lang="sv-SE" b="1" dirty="0">
                <a:solidFill>
                  <a:schemeClr val="bg1"/>
                </a:solidFill>
              </a:rPr>
              <a:t>adaptiva strategier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Men ju närmre och mer lönsamt samarbetet blir – </a:t>
            </a:r>
            <a:r>
              <a:rPr lang="sv-SE" b="1" dirty="0">
                <a:solidFill>
                  <a:schemeClr val="bg1"/>
                </a:solidFill>
              </a:rPr>
              <a:t>ju mer lockande blir det att fuska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Det vill säga: att fortsätta ta del av vinsten, men utan att betala priset för samarbetet.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Att fuska är oftast både lätt och lönsamt…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B0D668-D974-45A9-81EA-9D235356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690688"/>
            <a:ext cx="2787770" cy="328611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89BBF4A-6977-4B43-9F7A-414DE536D617}"/>
              </a:ext>
            </a:extLst>
          </p:cNvPr>
          <p:cNvSpPr/>
          <p:nvPr/>
        </p:nvSpPr>
        <p:spPr>
          <a:xfrm>
            <a:off x="8686800" y="4976802"/>
            <a:ext cx="2889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Både lätt och gott för muränan att fuska i sitt samarbete med putsarräkan.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730C8D9-8CA6-4D57-B524-CBA339288593}"/>
              </a:ext>
            </a:extLst>
          </p:cNvPr>
          <p:cNvSpPr txBox="1"/>
          <p:nvPr/>
        </p:nvSpPr>
        <p:spPr>
          <a:xfrm>
            <a:off x="93050" y="16105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8/9</a:t>
            </a:r>
          </a:p>
        </p:txBody>
      </p:sp>
    </p:spTree>
    <p:extLst>
      <p:ext uri="{BB962C8B-B14F-4D97-AF65-F5344CB8AC3E}">
        <p14:creationId xmlns:p14="http://schemas.microsoft.com/office/powerpoint/2010/main" val="185927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95CBA9-E74B-4578-AC12-0146A890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Att stoppa fusket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07CD74-8E8A-4360-A0D1-9BB7EE25A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Det finns vissa lägen där de som samarbetar </a:t>
            </a:r>
            <a:r>
              <a:rPr lang="sv-SE" b="1" dirty="0"/>
              <a:t>börjar samarbeta om att förhindra fusk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Eftersom vinsten av sådant ”meta-samarbete” kommer först då närmare samarbete faktiskt har etablerats, så </a:t>
            </a:r>
            <a:r>
              <a:rPr lang="sv-SE" b="1" dirty="0"/>
              <a:t>måste det uppstå av en ren tillfällighet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Det är därför det är så sällsynt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börjar med att </a:t>
            </a:r>
            <a:r>
              <a:rPr lang="sv-SE" b="1" dirty="0"/>
              <a:t>samarbete råkar vara särskilt lönsamt</a:t>
            </a:r>
            <a:r>
              <a:rPr lang="sv-SE" dirty="0"/>
              <a:t>, samtidigt som det råkar vara särskilt </a:t>
            </a:r>
            <a:r>
              <a:rPr lang="sv-SE" b="1" dirty="0"/>
              <a:t>svårt eller olönsamt att fuska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707EC4D-06FD-4E3C-9C03-3124CB8A5DF6}"/>
              </a:ext>
            </a:extLst>
          </p:cNvPr>
          <p:cNvSpPr/>
          <p:nvPr/>
        </p:nvSpPr>
        <p:spPr>
          <a:xfrm>
            <a:off x="155862" y="180459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9/9</a:t>
            </a:r>
          </a:p>
        </p:txBody>
      </p:sp>
    </p:spTree>
    <p:extLst>
      <p:ext uri="{BB962C8B-B14F-4D97-AF65-F5344CB8AC3E}">
        <p14:creationId xmlns:p14="http://schemas.microsoft.com/office/powerpoint/2010/main" val="21401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0700A-4284-40B1-8DA6-C26BE17E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E0FE1-B58C-48E3-9C26-41297EBC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Organismer är organiserade som en hierarki av strukturer på olika längdskalor.</a:t>
            </a:r>
          </a:p>
          <a:p>
            <a:r>
              <a:rPr lang="sv-SE" dirty="0"/>
              <a:t>Flera av dessa strukturer byggdes som frilevande organismer, och är själva organiserade på samma sätt.</a:t>
            </a:r>
          </a:p>
          <a:p>
            <a:r>
              <a:rPr lang="sv-SE" dirty="0"/>
              <a:t>När evolutionen hoppar från en nivå till en annan så kallar vi det för en Evolutionär Transition i Individualitet (ETI)</a:t>
            </a:r>
          </a:p>
          <a:p>
            <a:r>
              <a:rPr lang="sv-SE" dirty="0"/>
              <a:t>Under en ETI så bildas en stor Evolutionär Individ från flera små Evolutionära Individer.</a:t>
            </a:r>
          </a:p>
          <a:p>
            <a:r>
              <a:rPr lang="sv-SE" dirty="0"/>
              <a:t>Evolution av samarbete är centralt för att förstå hur detta kan ske och varför det är sällsynt.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29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Uppdelningen i </a:t>
            </a:r>
            <a:r>
              <a:rPr lang="sv-SE" i="1" dirty="0" err="1"/>
              <a:t>Prokaryota</a:t>
            </a:r>
            <a:r>
              <a:rPr lang="sv-SE" dirty="0"/>
              <a:t> (utan cellkärna) och </a:t>
            </a:r>
            <a:r>
              <a:rPr lang="sv-SE" i="1" dirty="0"/>
              <a:t>Eukaryota </a:t>
            </a:r>
            <a:r>
              <a:rPr lang="sv-SE" dirty="0"/>
              <a:t>(med cellkärna)</a:t>
            </a:r>
            <a:r>
              <a:rPr lang="sv-SE" i="1" dirty="0"/>
              <a:t>,</a:t>
            </a:r>
            <a:r>
              <a:rPr lang="sv-SE" dirty="0"/>
              <a:t> där </a:t>
            </a:r>
            <a:r>
              <a:rPr lang="sv-SE" i="1" dirty="0" err="1"/>
              <a:t>Archaea</a:t>
            </a:r>
            <a:r>
              <a:rPr lang="sv-SE" dirty="0"/>
              <a:t> och </a:t>
            </a:r>
            <a:r>
              <a:rPr lang="sv-SE" i="1" dirty="0" err="1"/>
              <a:t>Bacteria</a:t>
            </a:r>
            <a:r>
              <a:rPr lang="sv-SE" dirty="0"/>
              <a:t> ingår i den förra.</a:t>
            </a:r>
          </a:p>
          <a:p>
            <a:r>
              <a:rPr lang="sv-SE" dirty="0"/>
              <a:t>Vilket roll samarbete spelar i evolutionen och vad begränsar den.</a:t>
            </a:r>
          </a:p>
          <a:p>
            <a:r>
              <a:rPr lang="sv-SE" dirty="0"/>
              <a:t>Vad en </a:t>
            </a:r>
            <a:r>
              <a:rPr lang="sv-SE" dirty="0" err="1"/>
              <a:t>Evolutionary</a:t>
            </a:r>
            <a:r>
              <a:rPr lang="sv-SE" dirty="0"/>
              <a:t> Transition in </a:t>
            </a:r>
            <a:r>
              <a:rPr lang="sv-SE" dirty="0" err="1"/>
              <a:t>Individuality</a:t>
            </a:r>
            <a:r>
              <a:rPr lang="sv-SE" dirty="0"/>
              <a:t> är för någonting.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Litteratur: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4E7CB-567B-4B3A-80FA-29F9257A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142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ur</a:t>
            </a:r>
            <a:r>
              <a:rPr lang="en-US" dirty="0"/>
              <a:t> Maynard-Smith </a:t>
            </a:r>
            <a:r>
              <a:rPr lang="en-US" dirty="0" err="1"/>
              <a:t>och</a:t>
            </a:r>
            <a:r>
              <a:rPr lang="en-US" dirty="0"/>
              <a:t> Szathmáry (1995:3-14)</a:t>
            </a:r>
          </a:p>
          <a:p>
            <a:r>
              <a:rPr lang="en-US" dirty="0" err="1"/>
              <a:t>Artikel</a:t>
            </a:r>
            <a:r>
              <a:rPr lang="en-US" dirty="0"/>
              <a:t> av </a:t>
            </a:r>
            <a:r>
              <a:rPr lang="en-US" dirty="0" err="1"/>
              <a:t>Zachar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(2018)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dirty="0"/>
              <a:t>Maynard-Smith, J., &amp; Szathmáry, E. (1995). </a:t>
            </a:r>
            <a:r>
              <a:rPr lang="en-US" sz="1600" i="1" dirty="0"/>
              <a:t>Major Transitions in Evolution</a:t>
            </a:r>
            <a:r>
              <a:rPr lang="en-US" sz="1600" dirty="0"/>
              <a:t>. </a:t>
            </a:r>
            <a:r>
              <a:rPr lang="en-US" sz="1600" dirty="0" err="1"/>
              <a:t>W.H.Freeman</a:t>
            </a:r>
            <a:r>
              <a:rPr lang="en-US" sz="1600" dirty="0"/>
              <a:t> Press: New York.</a:t>
            </a:r>
          </a:p>
          <a:p>
            <a:r>
              <a:rPr lang="en-US" sz="1600" dirty="0" err="1">
                <a:effectLst/>
              </a:rPr>
              <a:t>Zachar</a:t>
            </a:r>
            <a:r>
              <a:rPr lang="en-US" sz="1600" dirty="0">
                <a:effectLst/>
              </a:rPr>
              <a:t>, I., </a:t>
            </a:r>
            <a:r>
              <a:rPr lang="en-US" sz="1600" dirty="0" err="1">
                <a:effectLst/>
              </a:rPr>
              <a:t>Szilágyi</a:t>
            </a:r>
            <a:r>
              <a:rPr lang="en-US" sz="1600" dirty="0">
                <a:effectLst/>
              </a:rPr>
              <a:t>, A., </a:t>
            </a:r>
            <a:r>
              <a:rPr lang="en-US" sz="1600" dirty="0" err="1">
                <a:effectLst/>
              </a:rPr>
              <a:t>Számadó</a:t>
            </a:r>
            <a:r>
              <a:rPr lang="en-US" sz="1600" dirty="0">
                <a:effectLst/>
              </a:rPr>
              <a:t>, S., &amp; Szathmáry, E. (2018). Farming the mitochondrial ancestor as a model of endosymbiotic establishment by natural selection. </a:t>
            </a:r>
            <a:r>
              <a:rPr lang="en-US" sz="1600" i="1" dirty="0">
                <a:effectLst/>
              </a:rPr>
              <a:t>Proceedings of the National Academy of Sciences</a:t>
            </a:r>
            <a:r>
              <a:rPr lang="en-US" sz="1600" dirty="0">
                <a:effectLst/>
              </a:rPr>
              <a:t>, 201718707. </a:t>
            </a:r>
          </a:p>
          <a:p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096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863BEC-D324-431C-AE28-7911C290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91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b="1" dirty="0">
                <a:solidFill>
                  <a:schemeClr val="bg1"/>
                </a:solidFill>
              </a:rPr>
              <a:t>Vi utelämnade något mycket viktigt från naturhistorien förra veckan.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477E64-29D1-4A63-8C71-F9B7539EA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04" y="2190775"/>
            <a:ext cx="6011587" cy="39781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Naturhistorien beskrevs på ett klassiskt darwinistiskt sätt: </a:t>
            </a:r>
            <a:r>
              <a:rPr lang="sv-SE" b="1" dirty="0">
                <a:solidFill>
                  <a:schemeClr val="bg1"/>
                </a:solidFill>
              </a:rPr>
              <a:t>en gradvis evolution från enkla till komplexa livsformer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Bilden stämmer – men den är </a:t>
            </a:r>
            <a:r>
              <a:rPr lang="sv-SE" b="1" dirty="0">
                <a:solidFill>
                  <a:schemeClr val="bg1"/>
                </a:solidFill>
              </a:rPr>
              <a:t>inte komplett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Nästan all komplexitet har tillförts livet i </a:t>
            </a:r>
            <a:r>
              <a:rPr lang="sv-SE" b="1" dirty="0">
                <a:solidFill>
                  <a:schemeClr val="bg1"/>
                </a:solidFill>
              </a:rPr>
              <a:t>en serie snabba transitioner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Dessa exempel på </a:t>
            </a:r>
            <a:r>
              <a:rPr lang="sv-SE" b="1" dirty="0">
                <a:solidFill>
                  <a:schemeClr val="bg1"/>
                </a:solidFill>
              </a:rPr>
              <a:t>Major </a:t>
            </a:r>
            <a:r>
              <a:rPr lang="en-US" b="1" dirty="0">
                <a:solidFill>
                  <a:schemeClr val="bg1"/>
                </a:solidFill>
              </a:rPr>
              <a:t>Evolutionary</a:t>
            </a:r>
            <a:r>
              <a:rPr lang="sv-SE" b="1" dirty="0">
                <a:solidFill>
                  <a:schemeClr val="bg1"/>
                </a:solidFill>
              </a:rPr>
              <a:t> Transitions</a:t>
            </a:r>
            <a:r>
              <a:rPr lang="sv-SE" dirty="0">
                <a:solidFill>
                  <a:schemeClr val="bg1"/>
                </a:solidFill>
              </a:rPr>
              <a:t> hade alla ägt rum i god tid </a:t>
            </a:r>
            <a:r>
              <a:rPr lang="sv-SE" b="1" dirty="0">
                <a:solidFill>
                  <a:schemeClr val="bg1"/>
                </a:solidFill>
              </a:rPr>
              <a:t>innan den Kambriska explosionen.</a:t>
            </a:r>
          </a:p>
          <a:p>
            <a:pPr marL="0" indent="0">
              <a:buNone/>
            </a:pPr>
            <a:endParaRPr lang="sv-S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300" dirty="0">
                <a:solidFill>
                  <a:schemeClr val="bg1"/>
                </a:solidFill>
              </a:rPr>
              <a:t>(Utom två som vi skall tala lite mer om senare)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A4A2CC94-BBFB-4E4F-8427-4BCC5CB38D49}"/>
              </a:ext>
            </a:extLst>
          </p:cNvPr>
          <p:cNvGrpSpPr/>
          <p:nvPr/>
        </p:nvGrpSpPr>
        <p:grpSpPr>
          <a:xfrm>
            <a:off x="7248099" y="725508"/>
            <a:ext cx="3828610" cy="2539239"/>
            <a:chOff x="6181125" y="1625877"/>
            <a:chExt cx="4568433" cy="3029910"/>
          </a:xfrm>
        </p:grpSpPr>
        <p:cxnSp>
          <p:nvCxnSpPr>
            <p:cNvPr id="5" name="Rak pilkoppling 4">
              <a:extLst>
                <a:ext uri="{FF2B5EF4-FFF2-40B4-BE49-F238E27FC236}">
                  <a16:creationId xmlns:a16="http://schemas.microsoft.com/office/drawing/2014/main" id="{FE159E06-0884-4C22-854C-3FD599FD6679}"/>
                </a:ext>
              </a:extLst>
            </p:cNvPr>
            <p:cNvCxnSpPr/>
            <p:nvPr/>
          </p:nvCxnSpPr>
          <p:spPr>
            <a:xfrm flipV="1">
              <a:off x="7045325" y="1990725"/>
              <a:ext cx="0" cy="2263775"/>
            </a:xfrm>
            <a:prstGeom prst="straightConnector1">
              <a:avLst/>
            </a:prstGeom>
            <a:ln w="12700"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pilkoppling 5">
              <a:extLst>
                <a:ext uri="{FF2B5EF4-FFF2-40B4-BE49-F238E27FC236}">
                  <a16:creationId xmlns:a16="http://schemas.microsoft.com/office/drawing/2014/main" id="{AF4D7429-4A3D-4BFC-B734-34409D811731}"/>
                </a:ext>
              </a:extLst>
            </p:cNvPr>
            <p:cNvCxnSpPr>
              <a:cxnSpLocks/>
            </p:cNvCxnSpPr>
            <p:nvPr/>
          </p:nvCxnSpPr>
          <p:spPr>
            <a:xfrm>
              <a:off x="7045325" y="4254500"/>
              <a:ext cx="3549650" cy="0"/>
            </a:xfrm>
            <a:prstGeom prst="straightConnector1">
              <a:avLst/>
            </a:prstGeom>
            <a:ln w="12700"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BBB187D1-865D-435C-BCDE-B9EC5603922C}"/>
                </a:ext>
              </a:extLst>
            </p:cNvPr>
            <p:cNvSpPr txBox="1"/>
            <p:nvPr/>
          </p:nvSpPr>
          <p:spPr>
            <a:xfrm>
              <a:off x="6181125" y="1625877"/>
              <a:ext cx="1708451" cy="440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Komplicerad</a:t>
              </a:r>
              <a:endParaRPr lang="sv-SE" dirty="0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69526FEA-2F80-4AB8-B7DF-C702D5C9A169}"/>
                </a:ext>
              </a:extLst>
            </p:cNvPr>
            <p:cNvSpPr txBox="1"/>
            <p:nvPr/>
          </p:nvSpPr>
          <p:spPr>
            <a:xfrm>
              <a:off x="6657315" y="4196637"/>
              <a:ext cx="1357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Enkel</a:t>
              </a:r>
              <a:endParaRPr lang="sv-SE" dirty="0"/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8F30295-601A-49E9-803D-5DCF19CD5F36}"/>
                </a:ext>
              </a:extLst>
            </p:cNvPr>
            <p:cNvSpPr txBox="1"/>
            <p:nvPr/>
          </p:nvSpPr>
          <p:spPr>
            <a:xfrm>
              <a:off x="10136187" y="4215087"/>
              <a:ext cx="613371" cy="440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Tid</a:t>
              </a:r>
              <a:endParaRPr lang="sv-SE" dirty="0"/>
            </a:p>
          </p:txBody>
        </p:sp>
        <p:cxnSp>
          <p:nvCxnSpPr>
            <p:cNvPr id="16" name="Rak koppling 15">
              <a:extLst>
                <a:ext uri="{FF2B5EF4-FFF2-40B4-BE49-F238E27FC236}">
                  <a16:creationId xmlns:a16="http://schemas.microsoft.com/office/drawing/2014/main" id="{6B3AD879-4645-4AA7-9F5D-E1AA88214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5325" y="2305051"/>
              <a:ext cx="3476625" cy="1943099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5C4952C7-C0D7-4A44-9364-01BECB4CD895}"/>
              </a:ext>
            </a:extLst>
          </p:cNvPr>
          <p:cNvGrpSpPr/>
          <p:nvPr/>
        </p:nvGrpSpPr>
        <p:grpSpPr>
          <a:xfrm>
            <a:off x="7266506" y="3704967"/>
            <a:ext cx="3828610" cy="2539239"/>
            <a:chOff x="6181125" y="1625877"/>
            <a:chExt cx="4568433" cy="3029910"/>
          </a:xfrm>
        </p:grpSpPr>
        <p:cxnSp>
          <p:nvCxnSpPr>
            <p:cNvPr id="20" name="Rak pilkoppling 19">
              <a:extLst>
                <a:ext uri="{FF2B5EF4-FFF2-40B4-BE49-F238E27FC236}">
                  <a16:creationId xmlns:a16="http://schemas.microsoft.com/office/drawing/2014/main" id="{7A15646A-0F80-4711-81E5-9B32725DE837}"/>
                </a:ext>
              </a:extLst>
            </p:cNvPr>
            <p:cNvCxnSpPr/>
            <p:nvPr/>
          </p:nvCxnSpPr>
          <p:spPr>
            <a:xfrm flipV="1">
              <a:off x="7045325" y="1990725"/>
              <a:ext cx="0" cy="2263775"/>
            </a:xfrm>
            <a:prstGeom prst="straightConnector1">
              <a:avLst/>
            </a:prstGeom>
            <a:ln w="12700"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koppling 20">
              <a:extLst>
                <a:ext uri="{FF2B5EF4-FFF2-40B4-BE49-F238E27FC236}">
                  <a16:creationId xmlns:a16="http://schemas.microsoft.com/office/drawing/2014/main" id="{BB7A50BA-9C3F-4F59-8985-EF06CB264CF3}"/>
                </a:ext>
              </a:extLst>
            </p:cNvPr>
            <p:cNvCxnSpPr>
              <a:cxnSpLocks/>
            </p:cNvCxnSpPr>
            <p:nvPr/>
          </p:nvCxnSpPr>
          <p:spPr>
            <a:xfrm>
              <a:off x="7045325" y="4254500"/>
              <a:ext cx="3549650" cy="0"/>
            </a:xfrm>
            <a:prstGeom prst="straightConnector1">
              <a:avLst/>
            </a:prstGeom>
            <a:ln w="12700">
              <a:solidFill>
                <a:schemeClr val="accent4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C39C92C7-567E-4651-B349-4A860974B7FD}"/>
                </a:ext>
              </a:extLst>
            </p:cNvPr>
            <p:cNvSpPr txBox="1"/>
            <p:nvPr/>
          </p:nvSpPr>
          <p:spPr>
            <a:xfrm>
              <a:off x="6181125" y="1625877"/>
              <a:ext cx="1708451" cy="440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Komplicerad</a:t>
              </a:r>
              <a:endParaRPr lang="sv-SE" dirty="0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5FCA3AA2-E2AF-4D14-80EC-5CF32566CEAD}"/>
                </a:ext>
              </a:extLst>
            </p:cNvPr>
            <p:cNvSpPr txBox="1"/>
            <p:nvPr/>
          </p:nvSpPr>
          <p:spPr>
            <a:xfrm>
              <a:off x="6657315" y="4196637"/>
              <a:ext cx="1357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Enkel</a:t>
              </a:r>
              <a:endParaRPr lang="sv-SE" dirty="0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C2F070CB-475B-4E96-981E-5EA130991609}"/>
                </a:ext>
              </a:extLst>
            </p:cNvPr>
            <p:cNvSpPr txBox="1"/>
            <p:nvPr/>
          </p:nvSpPr>
          <p:spPr>
            <a:xfrm>
              <a:off x="10136187" y="4215087"/>
              <a:ext cx="613371" cy="440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Tid</a:t>
              </a:r>
              <a:endParaRPr lang="sv-SE" dirty="0"/>
            </a:p>
          </p:txBody>
        </p: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FFA6F5F9-6A2C-4C84-BAC4-348A454E1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1518" y="4121690"/>
              <a:ext cx="65498" cy="122884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D37B5491-6084-4D41-A8E7-0DA534D7A50F}"/>
              </a:ext>
            </a:extLst>
          </p:cNvPr>
          <p:cNvCxnSpPr>
            <a:cxnSpLocks/>
          </p:cNvCxnSpPr>
          <p:nvPr/>
        </p:nvCxnSpPr>
        <p:spPr>
          <a:xfrm>
            <a:off x="8301038" y="5799601"/>
            <a:ext cx="616743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D59B704C-0426-4E68-B4F9-538EE8784CB4}"/>
              </a:ext>
            </a:extLst>
          </p:cNvPr>
          <p:cNvCxnSpPr>
            <a:cxnSpLocks/>
          </p:cNvCxnSpPr>
          <p:nvPr/>
        </p:nvCxnSpPr>
        <p:spPr>
          <a:xfrm flipV="1">
            <a:off x="8910622" y="5425745"/>
            <a:ext cx="71408" cy="373856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B0A75884-5DCD-4696-A07D-33CF8622438F}"/>
              </a:ext>
            </a:extLst>
          </p:cNvPr>
          <p:cNvCxnSpPr>
            <a:cxnSpLocks/>
          </p:cNvCxnSpPr>
          <p:nvPr/>
        </p:nvCxnSpPr>
        <p:spPr>
          <a:xfrm flipV="1">
            <a:off x="8979471" y="5420423"/>
            <a:ext cx="991430" cy="1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46148C5C-6EB1-4CE2-9747-5458FF6F4482}"/>
              </a:ext>
            </a:extLst>
          </p:cNvPr>
          <p:cNvCxnSpPr>
            <a:cxnSpLocks/>
          </p:cNvCxnSpPr>
          <p:nvPr/>
        </p:nvCxnSpPr>
        <p:spPr>
          <a:xfrm flipV="1">
            <a:off x="9970901" y="4116034"/>
            <a:ext cx="118907" cy="1304388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1DB14270-74EC-480E-B659-C0D9C9DD54E6}"/>
              </a:ext>
            </a:extLst>
          </p:cNvPr>
          <p:cNvCxnSpPr>
            <a:cxnSpLocks/>
          </p:cNvCxnSpPr>
          <p:nvPr/>
        </p:nvCxnSpPr>
        <p:spPr>
          <a:xfrm flipV="1">
            <a:off x="10087427" y="4112571"/>
            <a:ext cx="991430" cy="1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7C843F75-91B8-4AB6-99C3-1D2E624BA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211" y="5242379"/>
            <a:ext cx="466092" cy="617033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3C55AA4C-3C2D-48BB-860F-121BF535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28" y="2337564"/>
            <a:ext cx="466092" cy="617033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ED5B981D-3D60-4BC8-BDA8-A01D39B3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616" y="1897410"/>
            <a:ext cx="426334" cy="770783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C0A314D7-B102-4EF8-B661-4A47E54BE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383" y="4974666"/>
            <a:ext cx="426334" cy="770783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AB22412C-2F5F-48B4-BD8C-8A2BD20CE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363" y="1781204"/>
            <a:ext cx="453366" cy="402166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85C5EFFD-1BE2-41C2-BEB8-BB5D4A97F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070" y="4929211"/>
            <a:ext cx="453366" cy="402166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DF1093F8-6A7C-4214-BAB9-FDC11E63C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476" y="1395233"/>
            <a:ext cx="386554" cy="450235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206F2A7F-7EF2-4D45-8F6C-CE7B2766B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476" y="4052377"/>
            <a:ext cx="386554" cy="450235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28788A7F-3027-4B4A-B168-48EAB282F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427" y="3667566"/>
            <a:ext cx="531231" cy="402152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14F9A427-71CF-4B17-A9A7-8E703E5B4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689" y="3589202"/>
            <a:ext cx="416787" cy="463175"/>
          </a:xfrm>
          <a:prstGeom prst="rect">
            <a:avLst/>
          </a:prstGeom>
        </p:spPr>
      </p:pic>
      <p:pic>
        <p:nvPicPr>
          <p:cNvPr id="55" name="Bildobjekt 54">
            <a:extLst>
              <a:ext uri="{FF2B5EF4-FFF2-40B4-BE49-F238E27FC236}">
                <a16:creationId xmlns:a16="http://schemas.microsoft.com/office/drawing/2014/main" id="{0D593B97-0751-4DB4-9376-4271FF1BC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138" y="1101508"/>
            <a:ext cx="531231" cy="402152"/>
          </a:xfrm>
          <a:prstGeom prst="rect">
            <a:avLst/>
          </a:prstGeom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450221BB-7F7E-455B-A08D-6F0B34E44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1620" y="696092"/>
            <a:ext cx="416787" cy="463175"/>
          </a:xfrm>
          <a:prstGeom prst="rect">
            <a:avLst/>
          </a:prstGeom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D55A3E6-D46F-4366-B42E-17B6FC3D286D}"/>
              </a:ext>
            </a:extLst>
          </p:cNvPr>
          <p:cNvSpPr txBox="1"/>
          <p:nvPr/>
        </p:nvSpPr>
        <p:spPr>
          <a:xfrm>
            <a:off x="93050" y="16105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1/9</a:t>
            </a:r>
          </a:p>
        </p:txBody>
      </p:sp>
    </p:spTree>
    <p:extLst>
      <p:ext uri="{BB962C8B-B14F-4D97-AF65-F5344CB8AC3E}">
        <p14:creationId xmlns:p14="http://schemas.microsoft.com/office/powerpoint/2010/main" val="88577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292557F1-DC71-4EFB-BA32-2E0074D6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32" y="1418923"/>
            <a:ext cx="1288601" cy="2329706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8C45F0CE-4CDA-4C65-A1FE-2243490C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426" y="1883629"/>
            <a:ext cx="1742112" cy="1545371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A9C3452C-D7F1-4528-BDC4-ED5B0F635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857" y="1663806"/>
            <a:ext cx="1407662" cy="163956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C868DD0E-D277-46C9-AB6A-C2A5175C6C27}"/>
              </a:ext>
            </a:extLst>
          </p:cNvPr>
          <p:cNvSpPr/>
          <p:nvPr/>
        </p:nvSpPr>
        <p:spPr>
          <a:xfrm>
            <a:off x="1076632" y="798832"/>
            <a:ext cx="1027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Faktum är att redan vår lille kompis </a:t>
            </a:r>
            <a:r>
              <a:rPr lang="sv-SE" i="1" dirty="0">
                <a:solidFill>
                  <a:schemeClr val="bg1"/>
                </a:solidFill>
              </a:rPr>
              <a:t>Trichoplax</a:t>
            </a:r>
            <a:r>
              <a:rPr lang="sv-SE" dirty="0">
                <a:solidFill>
                  <a:schemeClr val="bg1"/>
                </a:solidFill>
              </a:rPr>
              <a:t> packar nästan all den komplexitet som vi människor gör!</a:t>
            </a:r>
            <a:endParaRPr lang="sv-SE" i="1" dirty="0">
              <a:solidFill>
                <a:schemeClr val="bg1"/>
              </a:solidFill>
            </a:endParaRP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3554C457-D32E-4358-9E01-9CD731774284}"/>
              </a:ext>
            </a:extLst>
          </p:cNvPr>
          <p:cNvSpPr/>
          <p:nvPr/>
        </p:nvSpPr>
        <p:spPr>
          <a:xfrm rot="20402421">
            <a:off x="2995225" y="2353915"/>
            <a:ext cx="57887" cy="58965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E2924AA-EEF8-4169-B033-2DCD503C99A5}"/>
              </a:ext>
            </a:extLst>
          </p:cNvPr>
          <p:cNvCxnSpPr>
            <a:cxnSpLocks/>
          </p:cNvCxnSpPr>
          <p:nvPr/>
        </p:nvCxnSpPr>
        <p:spPr>
          <a:xfrm flipH="1" flipV="1">
            <a:off x="3061440" y="2383398"/>
            <a:ext cx="814266" cy="122476"/>
          </a:xfrm>
          <a:prstGeom prst="line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10A20E5-185B-40EC-80FB-CF4B55E4AB45}"/>
              </a:ext>
            </a:extLst>
          </p:cNvPr>
          <p:cNvSpPr/>
          <p:nvPr/>
        </p:nvSpPr>
        <p:spPr>
          <a:xfrm rot="20893875">
            <a:off x="4377054" y="2302367"/>
            <a:ext cx="658024" cy="628680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A5978B99-51BA-4CE0-B2E7-C4B46446B47C}"/>
              </a:ext>
            </a:extLst>
          </p:cNvPr>
          <p:cNvSpPr/>
          <p:nvPr/>
        </p:nvSpPr>
        <p:spPr>
          <a:xfrm rot="20402421">
            <a:off x="4911408" y="2177931"/>
            <a:ext cx="197567" cy="249085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33BD2363-042E-4EE7-954A-09CD45A3D254}"/>
              </a:ext>
            </a:extLst>
          </p:cNvPr>
          <p:cNvCxnSpPr>
            <a:cxnSpLocks/>
            <a:endCxn id="16" idx="7"/>
          </p:cNvCxnSpPr>
          <p:nvPr/>
        </p:nvCxnSpPr>
        <p:spPr>
          <a:xfrm flipH="1" flipV="1">
            <a:off x="5115695" y="2304510"/>
            <a:ext cx="1639066" cy="156032"/>
          </a:xfrm>
          <a:prstGeom prst="line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646F5CD5-D095-464A-8AE2-7731D8D89652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5046670" y="2550719"/>
            <a:ext cx="1705289" cy="92813"/>
          </a:xfrm>
          <a:prstGeom prst="line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22544807-9F26-4B6D-A17A-91D4796C553A}"/>
              </a:ext>
            </a:extLst>
          </p:cNvPr>
          <p:cNvSpPr/>
          <p:nvPr/>
        </p:nvSpPr>
        <p:spPr>
          <a:xfrm rot="20402421">
            <a:off x="7320901" y="2516702"/>
            <a:ext cx="57887" cy="58965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61BC7115-E206-4C6F-91BF-31DED6A76B5C}"/>
              </a:ext>
            </a:extLst>
          </p:cNvPr>
          <p:cNvCxnSpPr>
            <a:cxnSpLocks/>
          </p:cNvCxnSpPr>
          <p:nvPr/>
        </p:nvCxnSpPr>
        <p:spPr>
          <a:xfrm flipH="1">
            <a:off x="7387115" y="2546184"/>
            <a:ext cx="1521936" cy="0"/>
          </a:xfrm>
          <a:prstGeom prst="line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AC1F1114-029E-43A9-BA6A-1A0D3CE01007}"/>
              </a:ext>
            </a:extLst>
          </p:cNvPr>
          <p:cNvSpPr/>
          <p:nvPr/>
        </p:nvSpPr>
        <p:spPr>
          <a:xfrm>
            <a:off x="948700" y="4212947"/>
            <a:ext cx="10407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Vägen från Trichoplax-liknande organismer till trilobiter och människor </a:t>
            </a:r>
            <a:r>
              <a:rPr lang="sv-SE" b="1" dirty="0">
                <a:solidFill>
                  <a:schemeClr val="bg1"/>
                </a:solidFill>
              </a:rPr>
              <a:t>kräver nämligen inga ytterligare evolutionära inbäddningar av organismer i andra organismer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endParaRPr lang="sv-SE" i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Den</a:t>
            </a:r>
            <a:r>
              <a:rPr lang="sv-SE" dirty="0">
                <a:solidFill>
                  <a:schemeClr val="bg1"/>
                </a:solidFill>
              </a:rPr>
              <a:t> vägen kan förklaras som en </a:t>
            </a:r>
            <a:r>
              <a:rPr lang="sv-SE" b="1" dirty="0">
                <a:solidFill>
                  <a:schemeClr val="bg1"/>
                </a:solidFill>
              </a:rPr>
              <a:t>gradvis ökning av den interna organisatoriska komplexiteten hos den flercelliga organismen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38621501-08FF-4A18-B69C-8A2D51E2A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054" y="1884957"/>
            <a:ext cx="1007369" cy="1333599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90920072-1AB6-4675-9685-6FCBB37664F6}"/>
              </a:ext>
            </a:extLst>
          </p:cNvPr>
          <p:cNvSpPr txBox="1"/>
          <p:nvPr/>
        </p:nvSpPr>
        <p:spPr>
          <a:xfrm>
            <a:off x="93050" y="16105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2/9</a:t>
            </a:r>
          </a:p>
        </p:txBody>
      </p:sp>
    </p:spTree>
    <p:extLst>
      <p:ext uri="{BB962C8B-B14F-4D97-AF65-F5344CB8AC3E}">
        <p14:creationId xmlns:p14="http://schemas.microsoft.com/office/powerpoint/2010/main" val="199949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0273D-1EA5-42A0-8CC3-6198B85F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7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6600" b="1" dirty="0">
                <a:solidFill>
                  <a:schemeClr val="bg1"/>
                </a:solidFill>
              </a:rPr>
              <a:t>Livets hierarki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3B6C887-2F44-41A8-A2C9-550D72847F4F}"/>
              </a:ext>
            </a:extLst>
          </p:cNvPr>
          <p:cNvSpPr>
            <a:spLocks noChangeAspect="1"/>
          </p:cNvSpPr>
          <p:nvPr/>
        </p:nvSpPr>
        <p:spPr>
          <a:xfrm>
            <a:off x="3723410" y="1879867"/>
            <a:ext cx="4745180" cy="47451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1BFF349-7DD3-40DC-B4CA-A6A2A6CAE5FE}"/>
              </a:ext>
            </a:extLst>
          </p:cNvPr>
          <p:cNvSpPr>
            <a:spLocks noChangeAspect="1"/>
          </p:cNvSpPr>
          <p:nvPr/>
        </p:nvSpPr>
        <p:spPr>
          <a:xfrm>
            <a:off x="4118842" y="2518712"/>
            <a:ext cx="3954317" cy="395431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4987244-91F6-44CB-922B-ABA293CF3451}"/>
              </a:ext>
            </a:extLst>
          </p:cNvPr>
          <p:cNvSpPr>
            <a:spLocks noChangeAspect="1"/>
          </p:cNvSpPr>
          <p:nvPr/>
        </p:nvSpPr>
        <p:spPr>
          <a:xfrm>
            <a:off x="4514274" y="3101258"/>
            <a:ext cx="3163453" cy="31634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196D2BF-B22A-4687-B60E-0F7DD1A4E43F}"/>
              </a:ext>
            </a:extLst>
          </p:cNvPr>
          <p:cNvSpPr>
            <a:spLocks noChangeAspect="1"/>
          </p:cNvSpPr>
          <p:nvPr/>
        </p:nvSpPr>
        <p:spPr>
          <a:xfrm>
            <a:off x="4909705" y="3679322"/>
            <a:ext cx="2372590" cy="237259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2976C986-BEF8-4D5F-BD2F-AAD8729CF345}"/>
              </a:ext>
            </a:extLst>
          </p:cNvPr>
          <p:cNvSpPr>
            <a:spLocks noChangeAspect="1"/>
          </p:cNvSpPr>
          <p:nvPr/>
        </p:nvSpPr>
        <p:spPr>
          <a:xfrm>
            <a:off x="5305137" y="4328466"/>
            <a:ext cx="1581727" cy="158172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63BBB752-63BD-48E1-B9BA-2E301478F11E}"/>
              </a:ext>
            </a:extLst>
          </p:cNvPr>
          <p:cNvSpPr>
            <a:spLocks noChangeAspect="1"/>
          </p:cNvSpPr>
          <p:nvPr/>
        </p:nvSpPr>
        <p:spPr>
          <a:xfrm>
            <a:off x="5700569" y="4969776"/>
            <a:ext cx="790863" cy="79086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344BC7E-45E4-4CF6-86FF-6DF9DAEE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3817" y="5084310"/>
            <a:ext cx="424367" cy="56179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9999CFF-726F-470E-AE21-40AEA2F6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2711" y="4409375"/>
            <a:ext cx="266579" cy="48195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6487170-6836-4059-B8AF-AAE20A97C0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0985" y="3753703"/>
            <a:ext cx="610031" cy="54113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93196-9566-448F-8FCB-A98BC98D87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0703" y="1924334"/>
            <a:ext cx="470594" cy="568235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BABDDF50-98B6-460F-90C7-EDA25E127A89}"/>
              </a:ext>
            </a:extLst>
          </p:cNvPr>
          <p:cNvSpPr txBox="1"/>
          <p:nvPr/>
        </p:nvSpPr>
        <p:spPr>
          <a:xfrm>
            <a:off x="1348637" y="2221617"/>
            <a:ext cx="215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2000" b="1" dirty="0">
                <a:solidFill>
                  <a:schemeClr val="bg1"/>
                </a:solidFill>
              </a:rPr>
              <a:t>Flercellig organism</a:t>
            </a:r>
            <a:endParaRPr lang="sv-SE" sz="20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451E2C4-85AC-4E99-B1C6-E0992566A51E}"/>
              </a:ext>
            </a:extLst>
          </p:cNvPr>
          <p:cNvSpPr txBox="1"/>
          <p:nvPr/>
        </p:nvSpPr>
        <p:spPr>
          <a:xfrm>
            <a:off x="1348637" y="2717491"/>
            <a:ext cx="215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2000" b="1" dirty="0">
                <a:solidFill>
                  <a:schemeClr val="bg1"/>
                </a:solidFill>
              </a:rPr>
              <a:t>Organ</a:t>
            </a:r>
            <a:endParaRPr lang="sv-SE" sz="20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185BBC2-1CE3-4E32-B21F-3556DF670C0D}"/>
              </a:ext>
            </a:extLst>
          </p:cNvPr>
          <p:cNvSpPr txBox="1"/>
          <p:nvPr/>
        </p:nvSpPr>
        <p:spPr>
          <a:xfrm>
            <a:off x="1348637" y="3273717"/>
            <a:ext cx="215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2000" b="1" dirty="0">
                <a:solidFill>
                  <a:schemeClr val="bg1"/>
                </a:solidFill>
              </a:rPr>
              <a:t>Vävnader</a:t>
            </a:r>
            <a:endParaRPr lang="sv-SE" sz="20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B9AFD5E-C043-46F6-8FE1-AA40F6880A14}"/>
              </a:ext>
            </a:extLst>
          </p:cNvPr>
          <p:cNvSpPr txBox="1"/>
          <p:nvPr/>
        </p:nvSpPr>
        <p:spPr>
          <a:xfrm>
            <a:off x="1348637" y="3739503"/>
            <a:ext cx="215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2000" b="1" dirty="0">
                <a:solidFill>
                  <a:schemeClr val="bg1"/>
                </a:solidFill>
              </a:rPr>
              <a:t>Celler</a:t>
            </a:r>
            <a:endParaRPr lang="sv-SE" sz="20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0F3E522-70E7-4DFF-B29B-9EC63D7B55E1}"/>
              </a:ext>
            </a:extLst>
          </p:cNvPr>
          <p:cNvSpPr txBox="1"/>
          <p:nvPr/>
        </p:nvSpPr>
        <p:spPr>
          <a:xfrm>
            <a:off x="1348637" y="4320759"/>
            <a:ext cx="215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2000" b="1" dirty="0">
                <a:solidFill>
                  <a:schemeClr val="bg1"/>
                </a:solidFill>
              </a:rPr>
              <a:t>Organeller</a:t>
            </a:r>
            <a:endParaRPr lang="sv-SE" sz="20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A885C2C-F641-4871-8DEF-CD4AA94D19FB}"/>
              </a:ext>
            </a:extLst>
          </p:cNvPr>
          <p:cNvSpPr txBox="1"/>
          <p:nvPr/>
        </p:nvSpPr>
        <p:spPr>
          <a:xfrm>
            <a:off x="1348637" y="4884255"/>
            <a:ext cx="215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2000" b="1" dirty="0">
                <a:solidFill>
                  <a:schemeClr val="bg1"/>
                </a:solidFill>
              </a:rPr>
              <a:t>Gener</a:t>
            </a:r>
            <a:endParaRPr lang="sv-SE" sz="2000" dirty="0"/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B94EA959-A135-41CF-8749-8708F442A290}"/>
              </a:ext>
            </a:extLst>
          </p:cNvPr>
          <p:cNvCxnSpPr>
            <a:cxnSpLocks/>
          </p:cNvCxnSpPr>
          <p:nvPr/>
        </p:nvCxnSpPr>
        <p:spPr>
          <a:xfrm>
            <a:off x="3555845" y="2929010"/>
            <a:ext cx="1306800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B878B0FD-FB3F-4098-8618-D0A59997E55E}"/>
              </a:ext>
            </a:extLst>
          </p:cNvPr>
          <p:cNvCxnSpPr>
            <a:cxnSpLocks/>
          </p:cNvCxnSpPr>
          <p:nvPr/>
        </p:nvCxnSpPr>
        <p:spPr>
          <a:xfrm>
            <a:off x="3555846" y="2467980"/>
            <a:ext cx="991528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7D80683F-C43C-4E6B-8088-0B658B067C2B}"/>
              </a:ext>
            </a:extLst>
          </p:cNvPr>
          <p:cNvCxnSpPr>
            <a:cxnSpLocks/>
          </p:cNvCxnSpPr>
          <p:nvPr/>
        </p:nvCxnSpPr>
        <p:spPr>
          <a:xfrm>
            <a:off x="3555846" y="3464085"/>
            <a:ext cx="149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BB9EBDA7-94CF-42CF-A783-D6411F1226F7}"/>
              </a:ext>
            </a:extLst>
          </p:cNvPr>
          <p:cNvCxnSpPr>
            <a:cxnSpLocks/>
          </p:cNvCxnSpPr>
          <p:nvPr/>
        </p:nvCxnSpPr>
        <p:spPr>
          <a:xfrm>
            <a:off x="3555846" y="3962846"/>
            <a:ext cx="1764000" cy="20333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9EE42759-93AF-48EC-A3BB-6DA2A72A85CA}"/>
              </a:ext>
            </a:extLst>
          </p:cNvPr>
          <p:cNvCxnSpPr>
            <a:cxnSpLocks/>
          </p:cNvCxnSpPr>
          <p:nvPr/>
        </p:nvCxnSpPr>
        <p:spPr>
          <a:xfrm>
            <a:off x="3555846" y="4556132"/>
            <a:ext cx="1958171" cy="90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4A760A53-C751-4A5F-BC5D-01D3F7F676A3}"/>
              </a:ext>
            </a:extLst>
          </p:cNvPr>
          <p:cNvCxnSpPr>
            <a:cxnSpLocks/>
          </p:cNvCxnSpPr>
          <p:nvPr/>
        </p:nvCxnSpPr>
        <p:spPr>
          <a:xfrm flipV="1">
            <a:off x="3555846" y="5085595"/>
            <a:ext cx="2281613" cy="308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2D0E4C60-00E2-4031-979B-70393F10BE6A}"/>
              </a:ext>
            </a:extLst>
          </p:cNvPr>
          <p:cNvCxnSpPr>
            <a:cxnSpLocks/>
          </p:cNvCxnSpPr>
          <p:nvPr/>
        </p:nvCxnSpPr>
        <p:spPr>
          <a:xfrm>
            <a:off x="7320297" y="2938492"/>
            <a:ext cx="1306800" cy="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2A1AD52B-B5D4-4E24-BA30-7BA95AC62A25}"/>
              </a:ext>
            </a:extLst>
          </p:cNvPr>
          <p:cNvCxnSpPr>
            <a:cxnSpLocks/>
          </p:cNvCxnSpPr>
          <p:nvPr/>
        </p:nvCxnSpPr>
        <p:spPr>
          <a:xfrm>
            <a:off x="7133097" y="3473567"/>
            <a:ext cx="1494000" cy="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9E899B0C-D490-4DB6-84CB-6A577E00C6DE}"/>
              </a:ext>
            </a:extLst>
          </p:cNvPr>
          <p:cNvCxnSpPr>
            <a:cxnSpLocks/>
          </p:cNvCxnSpPr>
          <p:nvPr/>
        </p:nvCxnSpPr>
        <p:spPr>
          <a:xfrm>
            <a:off x="6863097" y="3972328"/>
            <a:ext cx="1764000" cy="20333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42BC7ADC-5C65-47BE-A4D0-84876AB42092}"/>
              </a:ext>
            </a:extLst>
          </p:cNvPr>
          <p:cNvCxnSpPr>
            <a:cxnSpLocks/>
          </p:cNvCxnSpPr>
          <p:nvPr/>
        </p:nvCxnSpPr>
        <p:spPr>
          <a:xfrm>
            <a:off x="6668926" y="4565614"/>
            <a:ext cx="1958171" cy="9068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5E053261-F68C-4C81-8C36-6F7886938F93}"/>
              </a:ext>
            </a:extLst>
          </p:cNvPr>
          <p:cNvCxnSpPr>
            <a:cxnSpLocks/>
          </p:cNvCxnSpPr>
          <p:nvPr/>
        </p:nvCxnSpPr>
        <p:spPr>
          <a:xfrm flipV="1">
            <a:off x="6345484" y="5095077"/>
            <a:ext cx="2281613" cy="3088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ruta 43">
            <a:extLst>
              <a:ext uri="{FF2B5EF4-FFF2-40B4-BE49-F238E27FC236}">
                <a16:creationId xmlns:a16="http://schemas.microsoft.com/office/drawing/2014/main" id="{769139C4-B40D-4023-A52E-CC46987BA1D0}"/>
              </a:ext>
            </a:extLst>
          </p:cNvPr>
          <p:cNvSpPr txBox="1"/>
          <p:nvPr/>
        </p:nvSpPr>
        <p:spPr>
          <a:xfrm>
            <a:off x="8609470" y="2728258"/>
            <a:ext cx="2316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Intern organisation</a:t>
            </a:r>
            <a:endParaRPr lang="sv-S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2D54FD6C-3C29-41C1-AA6B-760E78F8083E}"/>
              </a:ext>
            </a:extLst>
          </p:cNvPr>
          <p:cNvSpPr txBox="1"/>
          <p:nvPr/>
        </p:nvSpPr>
        <p:spPr>
          <a:xfrm>
            <a:off x="8609471" y="3284484"/>
            <a:ext cx="2316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Intern organisation</a:t>
            </a:r>
            <a:endParaRPr lang="sv-S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1FB7BD69-1E1E-422E-BB17-305F84646158}"/>
              </a:ext>
            </a:extLst>
          </p:cNvPr>
          <p:cNvSpPr txBox="1"/>
          <p:nvPr/>
        </p:nvSpPr>
        <p:spPr>
          <a:xfrm>
            <a:off x="8609471" y="3750270"/>
            <a:ext cx="2685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 err="1">
                <a:solidFill>
                  <a:schemeClr val="bg1"/>
                </a:solidFill>
              </a:rPr>
              <a:t>Choanoflagellat</a:t>
            </a:r>
            <a:endParaRPr lang="sv-SE" sz="2000" dirty="0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3F6BB602-5C59-4D03-BF89-E5789E3B79F2}"/>
              </a:ext>
            </a:extLst>
          </p:cNvPr>
          <p:cNvSpPr txBox="1"/>
          <p:nvPr/>
        </p:nvSpPr>
        <p:spPr>
          <a:xfrm>
            <a:off x="8609471" y="4331526"/>
            <a:ext cx="21509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Bakterier, Arkéer</a:t>
            </a:r>
            <a:endParaRPr lang="sv-SE" sz="2000" dirty="0"/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F7396B3B-5842-46FD-ADC0-91AE1F6D0701}"/>
              </a:ext>
            </a:extLst>
          </p:cNvPr>
          <p:cNvSpPr txBox="1"/>
          <p:nvPr/>
        </p:nvSpPr>
        <p:spPr>
          <a:xfrm>
            <a:off x="8609470" y="4895022"/>
            <a:ext cx="2505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Frilevande RNA-gener</a:t>
            </a:r>
            <a:endParaRPr lang="sv-SE" sz="2000" dirty="0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57A0F220-82C8-465E-AF5F-DB219306B5BE}"/>
              </a:ext>
            </a:extLst>
          </p:cNvPr>
          <p:cNvSpPr txBox="1"/>
          <p:nvPr/>
        </p:nvSpPr>
        <p:spPr>
          <a:xfrm>
            <a:off x="2255659" y="1467572"/>
            <a:ext cx="798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b="1" dirty="0">
                <a:solidFill>
                  <a:srgbClr val="FFFF00"/>
                </a:solidFill>
              </a:rPr>
              <a:t>NU</a:t>
            </a:r>
            <a:endParaRPr lang="sv-SE" sz="3600" dirty="0">
              <a:solidFill>
                <a:srgbClr val="FFFF00"/>
              </a:solidFill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585E65EA-2C25-4BE2-ACCC-881CD14E0779}"/>
              </a:ext>
            </a:extLst>
          </p:cNvPr>
          <p:cNvSpPr txBox="1"/>
          <p:nvPr/>
        </p:nvSpPr>
        <p:spPr>
          <a:xfrm>
            <a:off x="8609470" y="1459675"/>
            <a:ext cx="3331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b="1" dirty="0">
                <a:solidFill>
                  <a:srgbClr val="FFFF00"/>
                </a:solidFill>
              </a:rPr>
              <a:t>VAR EN GÅNG</a:t>
            </a:r>
            <a:endParaRPr lang="sv-SE" sz="3600" dirty="0">
              <a:solidFill>
                <a:srgbClr val="FFFF00"/>
              </a:solidFill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B84E0673-7327-4D6B-BC95-0368E78C703C}"/>
              </a:ext>
            </a:extLst>
          </p:cNvPr>
          <p:cNvSpPr txBox="1"/>
          <p:nvPr/>
        </p:nvSpPr>
        <p:spPr>
          <a:xfrm>
            <a:off x="93050" y="16105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3/9</a:t>
            </a:r>
          </a:p>
        </p:txBody>
      </p:sp>
    </p:spTree>
    <p:extLst>
      <p:ext uri="{BB962C8B-B14F-4D97-AF65-F5344CB8AC3E}">
        <p14:creationId xmlns:p14="http://schemas.microsoft.com/office/powerpoint/2010/main" val="140124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181DDC0-AB53-4BD2-B4E8-3DDF279E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82" y="855355"/>
            <a:ext cx="4410740" cy="432883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2FF458F-1D90-4143-B5E0-470BB2F05FEB}"/>
              </a:ext>
            </a:extLst>
          </p:cNvPr>
          <p:cNvSpPr/>
          <p:nvPr/>
        </p:nvSpPr>
        <p:spPr>
          <a:xfrm>
            <a:off x="2741643" y="3958096"/>
            <a:ext cx="140213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b="1" dirty="0"/>
              <a:t>Olika arter kombineras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F970C10E-2DCA-4156-811D-D5EBC626B754}"/>
              </a:ext>
            </a:extLst>
          </p:cNvPr>
          <p:cNvSpPr/>
          <p:nvPr/>
        </p:nvSpPr>
        <p:spPr>
          <a:xfrm rot="1936174">
            <a:off x="6230899" y="3283271"/>
            <a:ext cx="632505" cy="644275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DE4C237C-D2F2-426D-91C8-EF2EA5B7E132}"/>
              </a:ext>
            </a:extLst>
          </p:cNvPr>
          <p:cNvCxnSpPr>
            <a:cxnSpLocks/>
            <a:stCxn id="2" idx="3"/>
            <a:endCxn id="5" idx="4"/>
          </p:cNvCxnSpPr>
          <p:nvPr/>
        </p:nvCxnSpPr>
        <p:spPr>
          <a:xfrm flipV="1">
            <a:off x="4143774" y="3645745"/>
            <a:ext cx="2054574" cy="635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179457A7-C296-4E24-87D9-E1C1A344F75A}"/>
              </a:ext>
            </a:extLst>
          </p:cNvPr>
          <p:cNvSpPr/>
          <p:nvPr/>
        </p:nvSpPr>
        <p:spPr>
          <a:xfrm>
            <a:off x="471725" y="662645"/>
            <a:ext cx="3425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/>
              <a:t>Livet har alltså ibland </a:t>
            </a:r>
            <a:r>
              <a:rPr lang="sv-SE" b="1"/>
              <a:t>kombinerat sig</a:t>
            </a:r>
            <a:r>
              <a:rPr lang="sv-SE"/>
              <a:t> – till och med olika arter har kombinerats till mixade nya livsformer.</a:t>
            </a:r>
          </a:p>
          <a:p>
            <a:endParaRPr lang="sv-SE" b="1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615A8E-9FC0-44AB-9696-C57CE2FA17C4}"/>
              </a:ext>
            </a:extLst>
          </p:cNvPr>
          <p:cNvSpPr/>
          <p:nvPr/>
        </p:nvSpPr>
        <p:spPr>
          <a:xfrm>
            <a:off x="5353988" y="5418017"/>
            <a:ext cx="214967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För dessa ändamål talar vi om </a:t>
            </a:r>
            <a:r>
              <a:rPr lang="sv-SE" b="1" dirty="0"/>
              <a:t>prokaryoter: </a:t>
            </a:r>
            <a:r>
              <a:rPr lang="sv-SE" dirty="0"/>
              <a:t>Enkla celler utan cellkärna</a:t>
            </a:r>
            <a:endParaRPr lang="sv-SE" b="1" dirty="0"/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47DDC251-F2DA-4CB4-84BD-CB7A04EA2E40}"/>
              </a:ext>
            </a:extLst>
          </p:cNvPr>
          <p:cNvCxnSpPr>
            <a:cxnSpLocks/>
          </p:cNvCxnSpPr>
          <p:nvPr/>
        </p:nvCxnSpPr>
        <p:spPr>
          <a:xfrm>
            <a:off x="5577203" y="4920505"/>
            <a:ext cx="321413" cy="486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476F4974-F6CF-41C4-8A1F-A04928A593F1}"/>
              </a:ext>
            </a:extLst>
          </p:cNvPr>
          <p:cNvSpPr txBox="1"/>
          <p:nvPr/>
        </p:nvSpPr>
        <p:spPr>
          <a:xfrm>
            <a:off x="471725" y="5289612"/>
            <a:ext cx="3803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Sällsynta</a:t>
            </a:r>
            <a:r>
              <a:rPr lang="sv-SE" dirty="0"/>
              <a:t> händelser i jämförelse med de processer vi hittills har diskuterat – men </a:t>
            </a:r>
            <a:r>
              <a:rPr lang="sv-SE" b="1" dirty="0"/>
              <a:t>viktiga</a:t>
            </a:r>
            <a:r>
              <a:rPr lang="sv-SE" dirty="0"/>
              <a:t>.</a:t>
            </a:r>
            <a:endParaRPr lang="sv-SE" b="1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E5D400F-24C2-44CA-A615-9B40B45F6892}"/>
              </a:ext>
            </a:extLst>
          </p:cNvPr>
          <p:cNvSpPr/>
          <p:nvPr/>
        </p:nvSpPr>
        <p:spPr>
          <a:xfrm>
            <a:off x="8752522" y="1791282"/>
            <a:ext cx="140213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b="1" dirty="0"/>
              <a:t>Individer av samma art kombineras</a:t>
            </a:r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745424C-A31A-4296-A1E9-E400DF1FC9B4}"/>
              </a:ext>
            </a:extLst>
          </p:cNvPr>
          <p:cNvCxnSpPr>
            <a:cxnSpLocks/>
          </p:cNvCxnSpPr>
          <p:nvPr/>
        </p:nvCxnSpPr>
        <p:spPr>
          <a:xfrm flipV="1">
            <a:off x="6232982" y="2252947"/>
            <a:ext cx="2519540" cy="811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07286752-972B-4FE0-B78C-39F84547A1CE}"/>
              </a:ext>
            </a:extLst>
          </p:cNvPr>
          <p:cNvSpPr/>
          <p:nvPr/>
        </p:nvSpPr>
        <p:spPr>
          <a:xfrm rot="20402421">
            <a:off x="6579581" y="1813484"/>
            <a:ext cx="518715" cy="528368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D9C4DEA3-52EE-4061-8C7E-690AC22FD311}"/>
              </a:ext>
            </a:extLst>
          </p:cNvPr>
          <p:cNvSpPr/>
          <p:nvPr/>
        </p:nvSpPr>
        <p:spPr>
          <a:xfrm rot="20402421">
            <a:off x="6882909" y="2161454"/>
            <a:ext cx="518715" cy="528368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EB2BF522-C518-4022-AA64-8AC12DC3B527}"/>
              </a:ext>
            </a:extLst>
          </p:cNvPr>
          <p:cNvCxnSpPr>
            <a:cxnSpLocks/>
            <a:stCxn id="20" idx="7"/>
            <a:endCxn id="17" idx="1"/>
          </p:cNvCxnSpPr>
          <p:nvPr/>
        </p:nvCxnSpPr>
        <p:spPr>
          <a:xfrm>
            <a:off x="7109412" y="2065037"/>
            <a:ext cx="1643110" cy="187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BC0BCFA8-E28C-4242-BDE0-27F33EB889FF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399865" y="2252947"/>
            <a:ext cx="1352657" cy="1600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7A709B2F-9054-4F08-A928-7BCD2BD639EA}"/>
              </a:ext>
            </a:extLst>
          </p:cNvPr>
          <p:cNvSpPr/>
          <p:nvPr/>
        </p:nvSpPr>
        <p:spPr>
          <a:xfrm>
            <a:off x="6947455" y="3317816"/>
            <a:ext cx="1746272" cy="259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2BC215E-C83B-4FE0-9214-6FABADE00A0D}"/>
              </a:ext>
            </a:extLst>
          </p:cNvPr>
          <p:cNvSpPr/>
          <p:nvPr/>
        </p:nvSpPr>
        <p:spPr>
          <a:xfrm>
            <a:off x="4017482" y="3212255"/>
            <a:ext cx="1746272" cy="259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3200CA67-65DC-4452-8ADD-29718D136E9A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143774" y="3287359"/>
            <a:ext cx="1493688" cy="993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150E56C4-0266-4A89-ACF6-81B2E6CC18E8}"/>
              </a:ext>
            </a:extLst>
          </p:cNvPr>
          <p:cNvSpPr/>
          <p:nvPr/>
        </p:nvSpPr>
        <p:spPr>
          <a:xfrm rot="20402421">
            <a:off x="5582364" y="2808989"/>
            <a:ext cx="632505" cy="644275"/>
          </a:xfrm>
          <a:custGeom>
            <a:avLst/>
            <a:gdLst>
              <a:gd name="connsiteX0" fmla="*/ 560654 w 1034540"/>
              <a:gd name="connsiteY0" fmla="*/ 0 h 1188053"/>
              <a:gd name="connsiteX1" fmla="*/ 560654 w 1034540"/>
              <a:gd name="connsiteY1" fmla="*/ 0 h 1188053"/>
              <a:gd name="connsiteX2" fmla="*/ 146838 w 1034540"/>
              <a:gd name="connsiteY2" fmla="*/ 13349 h 1188053"/>
              <a:gd name="connsiteX3" fmla="*/ 6674 w 1034540"/>
              <a:gd name="connsiteY3" fmla="*/ 140164 h 1188053"/>
              <a:gd name="connsiteX4" fmla="*/ 0 w 1034540"/>
              <a:gd name="connsiteY4" fmla="*/ 453863 h 1188053"/>
              <a:gd name="connsiteX5" fmla="*/ 0 w 1034540"/>
              <a:gd name="connsiteY5" fmla="*/ 774237 h 1188053"/>
              <a:gd name="connsiteX6" fmla="*/ 60070 w 1034540"/>
              <a:gd name="connsiteY6" fmla="*/ 987819 h 1188053"/>
              <a:gd name="connsiteX7" fmla="*/ 233606 w 1034540"/>
              <a:gd name="connsiteY7" fmla="*/ 1067913 h 1188053"/>
              <a:gd name="connsiteX8" fmla="*/ 473886 w 1034540"/>
              <a:gd name="connsiteY8" fmla="*/ 1174704 h 1188053"/>
              <a:gd name="connsiteX9" fmla="*/ 774236 w 1034540"/>
              <a:gd name="connsiteY9" fmla="*/ 1188053 h 1188053"/>
              <a:gd name="connsiteX10" fmla="*/ 981144 w 1034540"/>
              <a:gd name="connsiteY10" fmla="*/ 1081262 h 1188053"/>
              <a:gd name="connsiteX11" fmla="*/ 1034540 w 1034540"/>
              <a:gd name="connsiteY11" fmla="*/ 760888 h 1188053"/>
              <a:gd name="connsiteX12" fmla="*/ 961121 w 1034540"/>
              <a:gd name="connsiteY12" fmla="*/ 433840 h 1188053"/>
              <a:gd name="connsiteX13" fmla="*/ 760888 w 1034540"/>
              <a:gd name="connsiteY13" fmla="*/ 120140 h 1188053"/>
              <a:gd name="connsiteX14" fmla="*/ 560654 w 1034540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6674 w 1035027"/>
              <a:gd name="connsiteY3" fmla="*/ 140164 h 1188053"/>
              <a:gd name="connsiteX4" fmla="*/ 0 w 1035027"/>
              <a:gd name="connsiteY4" fmla="*/ 453863 h 1188053"/>
              <a:gd name="connsiteX5" fmla="*/ 0 w 1035027"/>
              <a:gd name="connsiteY5" fmla="*/ 774237 h 1188053"/>
              <a:gd name="connsiteX6" fmla="*/ 60070 w 1035027"/>
              <a:gd name="connsiteY6" fmla="*/ 987819 h 1188053"/>
              <a:gd name="connsiteX7" fmla="*/ 233606 w 1035027"/>
              <a:gd name="connsiteY7" fmla="*/ 1067913 h 1188053"/>
              <a:gd name="connsiteX8" fmla="*/ 473886 w 1035027"/>
              <a:gd name="connsiteY8" fmla="*/ 1174704 h 1188053"/>
              <a:gd name="connsiteX9" fmla="*/ 774236 w 1035027"/>
              <a:gd name="connsiteY9" fmla="*/ 1188053 h 1188053"/>
              <a:gd name="connsiteX10" fmla="*/ 981144 w 1035027"/>
              <a:gd name="connsiteY10" fmla="*/ 1081262 h 1188053"/>
              <a:gd name="connsiteX11" fmla="*/ 1034540 w 1035027"/>
              <a:gd name="connsiteY11" fmla="*/ 760888 h 1188053"/>
              <a:gd name="connsiteX12" fmla="*/ 961121 w 1035027"/>
              <a:gd name="connsiteY12" fmla="*/ 433840 h 1188053"/>
              <a:gd name="connsiteX13" fmla="*/ 760888 w 1035027"/>
              <a:gd name="connsiteY13" fmla="*/ 120140 h 1188053"/>
              <a:gd name="connsiteX14" fmla="*/ 560654 w 1035027"/>
              <a:gd name="connsiteY14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760888 w 1035027"/>
              <a:gd name="connsiteY12" fmla="*/ 120140 h 1188053"/>
              <a:gd name="connsiteX13" fmla="*/ 560654 w 1035027"/>
              <a:gd name="connsiteY13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560654 w 1035027"/>
              <a:gd name="connsiteY0" fmla="*/ 0 h 1188053"/>
              <a:gd name="connsiteX1" fmla="*/ 560654 w 1035027"/>
              <a:gd name="connsiteY1" fmla="*/ 0 h 1188053"/>
              <a:gd name="connsiteX2" fmla="*/ 146838 w 1035027"/>
              <a:gd name="connsiteY2" fmla="*/ 13349 h 1188053"/>
              <a:gd name="connsiteX3" fmla="*/ 0 w 1035027"/>
              <a:gd name="connsiteY3" fmla="*/ 453863 h 1188053"/>
              <a:gd name="connsiteX4" fmla="*/ 0 w 1035027"/>
              <a:gd name="connsiteY4" fmla="*/ 774237 h 1188053"/>
              <a:gd name="connsiteX5" fmla="*/ 60070 w 1035027"/>
              <a:gd name="connsiteY5" fmla="*/ 987819 h 1188053"/>
              <a:gd name="connsiteX6" fmla="*/ 233606 w 1035027"/>
              <a:gd name="connsiteY6" fmla="*/ 1067913 h 1188053"/>
              <a:gd name="connsiteX7" fmla="*/ 473886 w 1035027"/>
              <a:gd name="connsiteY7" fmla="*/ 1174704 h 1188053"/>
              <a:gd name="connsiteX8" fmla="*/ 774236 w 1035027"/>
              <a:gd name="connsiteY8" fmla="*/ 1188053 h 1188053"/>
              <a:gd name="connsiteX9" fmla="*/ 981144 w 1035027"/>
              <a:gd name="connsiteY9" fmla="*/ 1081262 h 1188053"/>
              <a:gd name="connsiteX10" fmla="*/ 1034540 w 1035027"/>
              <a:gd name="connsiteY10" fmla="*/ 760888 h 1188053"/>
              <a:gd name="connsiteX11" fmla="*/ 961121 w 1035027"/>
              <a:gd name="connsiteY11" fmla="*/ 433840 h 1188053"/>
              <a:gd name="connsiteX12" fmla="*/ 560654 w 1035027"/>
              <a:gd name="connsiteY12" fmla="*/ 0 h 1188053"/>
              <a:gd name="connsiteX0" fmla="*/ 961121 w 1035027"/>
              <a:gd name="connsiteY0" fmla="*/ 462709 h 1216922"/>
              <a:gd name="connsiteX1" fmla="*/ 560654 w 1035027"/>
              <a:gd name="connsiteY1" fmla="*/ 28869 h 1216922"/>
              <a:gd name="connsiteX2" fmla="*/ 146838 w 1035027"/>
              <a:gd name="connsiteY2" fmla="*/ 42218 h 1216922"/>
              <a:gd name="connsiteX3" fmla="*/ 0 w 1035027"/>
              <a:gd name="connsiteY3" fmla="*/ 482732 h 1216922"/>
              <a:gd name="connsiteX4" fmla="*/ 0 w 1035027"/>
              <a:gd name="connsiteY4" fmla="*/ 803106 h 1216922"/>
              <a:gd name="connsiteX5" fmla="*/ 60070 w 1035027"/>
              <a:gd name="connsiteY5" fmla="*/ 1016688 h 1216922"/>
              <a:gd name="connsiteX6" fmla="*/ 233606 w 1035027"/>
              <a:gd name="connsiteY6" fmla="*/ 1096782 h 1216922"/>
              <a:gd name="connsiteX7" fmla="*/ 473886 w 1035027"/>
              <a:gd name="connsiteY7" fmla="*/ 1203573 h 1216922"/>
              <a:gd name="connsiteX8" fmla="*/ 774236 w 1035027"/>
              <a:gd name="connsiteY8" fmla="*/ 1216922 h 1216922"/>
              <a:gd name="connsiteX9" fmla="*/ 981144 w 1035027"/>
              <a:gd name="connsiteY9" fmla="*/ 1110131 h 1216922"/>
              <a:gd name="connsiteX10" fmla="*/ 1034540 w 1035027"/>
              <a:gd name="connsiteY10" fmla="*/ 789757 h 1216922"/>
              <a:gd name="connsiteX11" fmla="*/ 961121 w 1035027"/>
              <a:gd name="connsiteY11" fmla="*/ 462709 h 1216922"/>
              <a:gd name="connsiteX0" fmla="*/ 961121 w 1042678"/>
              <a:gd name="connsiteY0" fmla="*/ 462709 h 1216922"/>
              <a:gd name="connsiteX1" fmla="*/ 560654 w 1042678"/>
              <a:gd name="connsiteY1" fmla="*/ 28869 h 1216922"/>
              <a:gd name="connsiteX2" fmla="*/ 146838 w 1042678"/>
              <a:gd name="connsiteY2" fmla="*/ 42218 h 1216922"/>
              <a:gd name="connsiteX3" fmla="*/ 0 w 1042678"/>
              <a:gd name="connsiteY3" fmla="*/ 482732 h 1216922"/>
              <a:gd name="connsiteX4" fmla="*/ 0 w 1042678"/>
              <a:gd name="connsiteY4" fmla="*/ 803106 h 1216922"/>
              <a:gd name="connsiteX5" fmla="*/ 60070 w 1042678"/>
              <a:gd name="connsiteY5" fmla="*/ 1016688 h 1216922"/>
              <a:gd name="connsiteX6" fmla="*/ 233606 w 1042678"/>
              <a:gd name="connsiteY6" fmla="*/ 1096782 h 1216922"/>
              <a:gd name="connsiteX7" fmla="*/ 473886 w 1042678"/>
              <a:gd name="connsiteY7" fmla="*/ 1203573 h 1216922"/>
              <a:gd name="connsiteX8" fmla="*/ 774236 w 1042678"/>
              <a:gd name="connsiteY8" fmla="*/ 1216922 h 1216922"/>
              <a:gd name="connsiteX9" fmla="*/ 981144 w 1042678"/>
              <a:gd name="connsiteY9" fmla="*/ 1110131 h 1216922"/>
              <a:gd name="connsiteX10" fmla="*/ 1034540 w 1042678"/>
              <a:gd name="connsiteY10" fmla="*/ 789757 h 1216922"/>
              <a:gd name="connsiteX11" fmla="*/ 961121 w 1042678"/>
              <a:gd name="connsiteY11" fmla="*/ 462709 h 1216922"/>
              <a:gd name="connsiteX0" fmla="*/ 961121 w 1042678"/>
              <a:gd name="connsiteY0" fmla="*/ 462709 h 1203573"/>
              <a:gd name="connsiteX1" fmla="*/ 560654 w 1042678"/>
              <a:gd name="connsiteY1" fmla="*/ 28869 h 1203573"/>
              <a:gd name="connsiteX2" fmla="*/ 146838 w 1042678"/>
              <a:gd name="connsiteY2" fmla="*/ 42218 h 1203573"/>
              <a:gd name="connsiteX3" fmla="*/ 0 w 1042678"/>
              <a:gd name="connsiteY3" fmla="*/ 482732 h 1203573"/>
              <a:gd name="connsiteX4" fmla="*/ 0 w 1042678"/>
              <a:gd name="connsiteY4" fmla="*/ 803106 h 1203573"/>
              <a:gd name="connsiteX5" fmla="*/ 60070 w 1042678"/>
              <a:gd name="connsiteY5" fmla="*/ 1016688 h 1203573"/>
              <a:gd name="connsiteX6" fmla="*/ 233606 w 1042678"/>
              <a:gd name="connsiteY6" fmla="*/ 1096782 h 1203573"/>
              <a:gd name="connsiteX7" fmla="*/ 473886 w 1042678"/>
              <a:gd name="connsiteY7" fmla="*/ 1203573 h 1203573"/>
              <a:gd name="connsiteX8" fmla="*/ 981144 w 1042678"/>
              <a:gd name="connsiteY8" fmla="*/ 1110131 h 1203573"/>
              <a:gd name="connsiteX9" fmla="*/ 1034540 w 1042678"/>
              <a:gd name="connsiteY9" fmla="*/ 789757 h 1203573"/>
              <a:gd name="connsiteX10" fmla="*/ 961121 w 1042678"/>
              <a:gd name="connsiteY10" fmla="*/ 462709 h 1203573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233606 w 1042678"/>
              <a:gd name="connsiteY6" fmla="*/ 1096782 h 1203700"/>
              <a:gd name="connsiteX7" fmla="*/ 473886 w 1042678"/>
              <a:gd name="connsiteY7" fmla="*/ 1203573 h 1203700"/>
              <a:gd name="connsiteX8" fmla="*/ 981144 w 1042678"/>
              <a:gd name="connsiteY8" fmla="*/ 1110131 h 1203700"/>
              <a:gd name="connsiteX9" fmla="*/ 1034540 w 1042678"/>
              <a:gd name="connsiteY9" fmla="*/ 789757 h 1203700"/>
              <a:gd name="connsiteX10" fmla="*/ 961121 w 1042678"/>
              <a:gd name="connsiteY10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0 w 1042678"/>
              <a:gd name="connsiteY4" fmla="*/ 803106 h 1203700"/>
              <a:gd name="connsiteX5" fmla="*/ 60070 w 1042678"/>
              <a:gd name="connsiteY5" fmla="*/ 1016688 h 1203700"/>
              <a:gd name="connsiteX6" fmla="*/ 473886 w 1042678"/>
              <a:gd name="connsiteY6" fmla="*/ 1203573 h 1203700"/>
              <a:gd name="connsiteX7" fmla="*/ 981144 w 1042678"/>
              <a:gd name="connsiteY7" fmla="*/ 1110131 h 1203700"/>
              <a:gd name="connsiteX8" fmla="*/ 1034540 w 1042678"/>
              <a:gd name="connsiteY8" fmla="*/ 789757 h 1203700"/>
              <a:gd name="connsiteX9" fmla="*/ 961121 w 1042678"/>
              <a:gd name="connsiteY9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1121 w 1042678"/>
              <a:gd name="connsiteY0" fmla="*/ 462709 h 1203700"/>
              <a:gd name="connsiteX1" fmla="*/ 560654 w 1042678"/>
              <a:gd name="connsiteY1" fmla="*/ 28869 h 1203700"/>
              <a:gd name="connsiteX2" fmla="*/ 146838 w 1042678"/>
              <a:gd name="connsiteY2" fmla="*/ 42218 h 1203700"/>
              <a:gd name="connsiteX3" fmla="*/ 0 w 1042678"/>
              <a:gd name="connsiteY3" fmla="*/ 482732 h 1203700"/>
              <a:gd name="connsiteX4" fmla="*/ 60070 w 1042678"/>
              <a:gd name="connsiteY4" fmla="*/ 1016688 h 1203700"/>
              <a:gd name="connsiteX5" fmla="*/ 473886 w 1042678"/>
              <a:gd name="connsiteY5" fmla="*/ 1203573 h 1203700"/>
              <a:gd name="connsiteX6" fmla="*/ 981144 w 1042678"/>
              <a:gd name="connsiteY6" fmla="*/ 1110131 h 1203700"/>
              <a:gd name="connsiteX7" fmla="*/ 1034540 w 1042678"/>
              <a:gd name="connsiteY7" fmla="*/ 789757 h 1203700"/>
              <a:gd name="connsiteX8" fmla="*/ 961121 w 1042678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68974 w 1050531"/>
              <a:gd name="connsiteY0" fmla="*/ 462709 h 1203700"/>
              <a:gd name="connsiteX1" fmla="*/ 568507 w 1050531"/>
              <a:gd name="connsiteY1" fmla="*/ 28869 h 1203700"/>
              <a:gd name="connsiteX2" fmla="*/ 154691 w 1050531"/>
              <a:gd name="connsiteY2" fmla="*/ 42218 h 1203700"/>
              <a:gd name="connsiteX3" fmla="*/ 7853 w 1050531"/>
              <a:gd name="connsiteY3" fmla="*/ 482732 h 1203700"/>
              <a:gd name="connsiteX4" fmla="*/ 67923 w 1050531"/>
              <a:gd name="connsiteY4" fmla="*/ 1016688 h 1203700"/>
              <a:gd name="connsiteX5" fmla="*/ 481739 w 1050531"/>
              <a:gd name="connsiteY5" fmla="*/ 1203573 h 1203700"/>
              <a:gd name="connsiteX6" fmla="*/ 988997 w 1050531"/>
              <a:gd name="connsiteY6" fmla="*/ 1110131 h 1203700"/>
              <a:gd name="connsiteX7" fmla="*/ 1042393 w 1050531"/>
              <a:gd name="connsiteY7" fmla="*/ 789757 h 1203700"/>
              <a:gd name="connsiteX8" fmla="*/ 968974 w 1050531"/>
              <a:gd name="connsiteY8" fmla="*/ 462709 h 1203700"/>
              <a:gd name="connsiteX0" fmla="*/ 983924 w 1065481"/>
              <a:gd name="connsiteY0" fmla="*/ 462709 h 1203700"/>
              <a:gd name="connsiteX1" fmla="*/ 583457 w 1065481"/>
              <a:gd name="connsiteY1" fmla="*/ 28869 h 1203700"/>
              <a:gd name="connsiteX2" fmla="*/ 169641 w 1065481"/>
              <a:gd name="connsiteY2" fmla="*/ 42218 h 1203700"/>
              <a:gd name="connsiteX3" fmla="*/ 22803 w 1065481"/>
              <a:gd name="connsiteY3" fmla="*/ 482732 h 1203700"/>
              <a:gd name="connsiteX4" fmla="*/ 82873 w 1065481"/>
              <a:gd name="connsiteY4" fmla="*/ 1016688 h 1203700"/>
              <a:gd name="connsiteX5" fmla="*/ 496689 w 1065481"/>
              <a:gd name="connsiteY5" fmla="*/ 1203573 h 1203700"/>
              <a:gd name="connsiteX6" fmla="*/ 1003947 w 1065481"/>
              <a:gd name="connsiteY6" fmla="*/ 1110131 h 1203700"/>
              <a:gd name="connsiteX7" fmla="*/ 1057343 w 1065481"/>
              <a:gd name="connsiteY7" fmla="*/ 789757 h 1203700"/>
              <a:gd name="connsiteX8" fmla="*/ 983924 w 1065481"/>
              <a:gd name="connsiteY8" fmla="*/ 462709 h 1203700"/>
              <a:gd name="connsiteX0" fmla="*/ 983924 w 1065481"/>
              <a:gd name="connsiteY0" fmla="*/ 470391 h 1211382"/>
              <a:gd name="connsiteX1" fmla="*/ 583457 w 1065481"/>
              <a:gd name="connsiteY1" fmla="*/ 36551 h 1211382"/>
              <a:gd name="connsiteX2" fmla="*/ 169641 w 1065481"/>
              <a:gd name="connsiteY2" fmla="*/ 49900 h 1211382"/>
              <a:gd name="connsiteX3" fmla="*/ 22803 w 1065481"/>
              <a:gd name="connsiteY3" fmla="*/ 490414 h 1211382"/>
              <a:gd name="connsiteX4" fmla="*/ 82873 w 1065481"/>
              <a:gd name="connsiteY4" fmla="*/ 1024370 h 1211382"/>
              <a:gd name="connsiteX5" fmla="*/ 496689 w 1065481"/>
              <a:gd name="connsiteY5" fmla="*/ 1211255 h 1211382"/>
              <a:gd name="connsiteX6" fmla="*/ 1003947 w 1065481"/>
              <a:gd name="connsiteY6" fmla="*/ 1117813 h 1211382"/>
              <a:gd name="connsiteX7" fmla="*/ 1057343 w 1065481"/>
              <a:gd name="connsiteY7" fmla="*/ 797439 h 1211382"/>
              <a:gd name="connsiteX8" fmla="*/ 983924 w 1065481"/>
              <a:gd name="connsiteY8" fmla="*/ 470391 h 1211382"/>
              <a:gd name="connsiteX0" fmla="*/ 983924 w 1065481"/>
              <a:gd name="connsiteY0" fmla="*/ 453185 h 1194176"/>
              <a:gd name="connsiteX1" fmla="*/ 683573 w 1065481"/>
              <a:gd name="connsiteY1" fmla="*/ 79415 h 1194176"/>
              <a:gd name="connsiteX2" fmla="*/ 169641 w 1065481"/>
              <a:gd name="connsiteY2" fmla="*/ 32694 h 1194176"/>
              <a:gd name="connsiteX3" fmla="*/ 22803 w 1065481"/>
              <a:gd name="connsiteY3" fmla="*/ 473208 h 1194176"/>
              <a:gd name="connsiteX4" fmla="*/ 82873 w 1065481"/>
              <a:gd name="connsiteY4" fmla="*/ 1007164 h 1194176"/>
              <a:gd name="connsiteX5" fmla="*/ 496689 w 1065481"/>
              <a:gd name="connsiteY5" fmla="*/ 1194049 h 1194176"/>
              <a:gd name="connsiteX6" fmla="*/ 1003947 w 1065481"/>
              <a:gd name="connsiteY6" fmla="*/ 1100607 h 1194176"/>
              <a:gd name="connsiteX7" fmla="*/ 1057343 w 1065481"/>
              <a:gd name="connsiteY7" fmla="*/ 780233 h 1194176"/>
              <a:gd name="connsiteX8" fmla="*/ 983924 w 1065481"/>
              <a:gd name="connsiteY8" fmla="*/ 453185 h 1194176"/>
              <a:gd name="connsiteX0" fmla="*/ 983924 w 1058997"/>
              <a:gd name="connsiteY0" fmla="*/ 453185 h 1196175"/>
              <a:gd name="connsiteX1" fmla="*/ 683573 w 1058997"/>
              <a:gd name="connsiteY1" fmla="*/ 79415 h 1196175"/>
              <a:gd name="connsiteX2" fmla="*/ 169641 w 1058997"/>
              <a:gd name="connsiteY2" fmla="*/ 32694 h 1196175"/>
              <a:gd name="connsiteX3" fmla="*/ 22803 w 1058997"/>
              <a:gd name="connsiteY3" fmla="*/ 473208 h 1196175"/>
              <a:gd name="connsiteX4" fmla="*/ 82873 w 1058997"/>
              <a:gd name="connsiteY4" fmla="*/ 1007164 h 1196175"/>
              <a:gd name="connsiteX5" fmla="*/ 496689 w 1058997"/>
              <a:gd name="connsiteY5" fmla="*/ 1194049 h 1196175"/>
              <a:gd name="connsiteX6" fmla="*/ 937203 w 1058997"/>
              <a:gd name="connsiteY6" fmla="*/ 1087258 h 1196175"/>
              <a:gd name="connsiteX7" fmla="*/ 1057343 w 1058997"/>
              <a:gd name="connsiteY7" fmla="*/ 780233 h 1196175"/>
              <a:gd name="connsiteX8" fmla="*/ 983924 w 1058997"/>
              <a:gd name="connsiteY8" fmla="*/ 453185 h 1196175"/>
              <a:gd name="connsiteX0" fmla="*/ 972001 w 1047074"/>
              <a:gd name="connsiteY0" fmla="*/ 453185 h 1196175"/>
              <a:gd name="connsiteX1" fmla="*/ 671650 w 1047074"/>
              <a:gd name="connsiteY1" fmla="*/ 79415 h 1196175"/>
              <a:gd name="connsiteX2" fmla="*/ 157718 w 1047074"/>
              <a:gd name="connsiteY2" fmla="*/ 32694 h 1196175"/>
              <a:gd name="connsiteX3" fmla="*/ 10880 w 1047074"/>
              <a:gd name="connsiteY3" fmla="*/ 473208 h 1196175"/>
              <a:gd name="connsiteX4" fmla="*/ 70950 w 1047074"/>
              <a:gd name="connsiteY4" fmla="*/ 1007164 h 1196175"/>
              <a:gd name="connsiteX5" fmla="*/ 484766 w 1047074"/>
              <a:gd name="connsiteY5" fmla="*/ 1194049 h 1196175"/>
              <a:gd name="connsiteX6" fmla="*/ 925280 w 1047074"/>
              <a:gd name="connsiteY6" fmla="*/ 1087258 h 1196175"/>
              <a:gd name="connsiteX7" fmla="*/ 1045420 w 1047074"/>
              <a:gd name="connsiteY7" fmla="*/ 780233 h 1196175"/>
              <a:gd name="connsiteX8" fmla="*/ 972001 w 1047074"/>
              <a:gd name="connsiteY8" fmla="*/ 453185 h 119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074" h="1196175">
                <a:moveTo>
                  <a:pt x="972001" y="453185"/>
                </a:moveTo>
                <a:cubicBezTo>
                  <a:pt x="909706" y="336382"/>
                  <a:pt x="807364" y="149497"/>
                  <a:pt x="671650" y="79415"/>
                </a:cubicBezTo>
                <a:cubicBezTo>
                  <a:pt x="535936" y="9333"/>
                  <a:pt x="267846" y="-32938"/>
                  <a:pt x="157718" y="32694"/>
                </a:cubicBezTo>
                <a:cubicBezTo>
                  <a:pt x="47590" y="98326"/>
                  <a:pt x="30904" y="228479"/>
                  <a:pt x="10880" y="473208"/>
                </a:cubicBezTo>
                <a:cubicBezTo>
                  <a:pt x="-9144" y="717937"/>
                  <a:pt x="-8031" y="887024"/>
                  <a:pt x="70950" y="1007164"/>
                </a:cubicBezTo>
                <a:cubicBezTo>
                  <a:pt x="149931" y="1127304"/>
                  <a:pt x="342378" y="1180700"/>
                  <a:pt x="484766" y="1194049"/>
                </a:cubicBezTo>
                <a:cubicBezTo>
                  <a:pt x="627154" y="1207398"/>
                  <a:pt x="831838" y="1156227"/>
                  <a:pt x="925280" y="1087258"/>
                </a:cubicBezTo>
                <a:cubicBezTo>
                  <a:pt x="1018722" y="1018289"/>
                  <a:pt x="1037633" y="885912"/>
                  <a:pt x="1045420" y="780233"/>
                </a:cubicBezTo>
                <a:cubicBezTo>
                  <a:pt x="1053207" y="674554"/>
                  <a:pt x="1034296" y="569988"/>
                  <a:pt x="972001" y="45318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0CC6734-7C77-439D-8A8A-90876BB64C3C}"/>
              </a:ext>
            </a:extLst>
          </p:cNvPr>
          <p:cNvSpPr txBox="1"/>
          <p:nvPr/>
        </p:nvSpPr>
        <p:spPr>
          <a:xfrm>
            <a:off x="47974" y="13993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4/9</a:t>
            </a:r>
          </a:p>
        </p:txBody>
      </p:sp>
    </p:spTree>
    <p:extLst>
      <p:ext uri="{BB962C8B-B14F-4D97-AF65-F5344CB8AC3E}">
        <p14:creationId xmlns:p14="http://schemas.microsoft.com/office/powerpoint/2010/main" val="272090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84E85-4C6B-49AB-B63A-983C7AD1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36" y="174107"/>
            <a:ext cx="10515600" cy="1325563"/>
          </a:xfrm>
        </p:spPr>
        <p:txBody>
          <a:bodyPr/>
          <a:lstStyle/>
          <a:p>
            <a:pPr algn="ctr"/>
            <a:r>
              <a:rPr lang="sv-SE" b="1" dirty="0" err="1">
                <a:solidFill>
                  <a:schemeClr val="bg1"/>
                </a:solidFill>
              </a:rPr>
              <a:t>Evolutionary</a:t>
            </a:r>
            <a:r>
              <a:rPr lang="sv-SE" b="1" dirty="0">
                <a:solidFill>
                  <a:schemeClr val="bg1"/>
                </a:solidFill>
              </a:rPr>
              <a:t> Transitions in </a:t>
            </a:r>
            <a:r>
              <a:rPr lang="sv-SE" b="1" dirty="0" err="1">
                <a:solidFill>
                  <a:schemeClr val="bg1"/>
                </a:solidFill>
              </a:rPr>
              <a:t>Individuality</a:t>
            </a:r>
            <a:r>
              <a:rPr lang="sv-SE" b="1" dirty="0">
                <a:solidFill>
                  <a:schemeClr val="bg1"/>
                </a:solidFill>
              </a:rPr>
              <a:t> (ETI)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9E8EC7-1917-4598-B15E-319DBB96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129" y="1712144"/>
            <a:ext cx="7037439" cy="815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En ”</a:t>
            </a:r>
            <a:r>
              <a:rPr lang="sv-SE" b="1" dirty="0" err="1">
                <a:solidFill>
                  <a:schemeClr val="bg1"/>
                </a:solidFill>
              </a:rPr>
              <a:t>Evolutionary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b="1" dirty="0" err="1">
                <a:solidFill>
                  <a:schemeClr val="bg1"/>
                </a:solidFill>
              </a:rPr>
              <a:t>Individual</a:t>
            </a:r>
            <a:r>
              <a:rPr lang="sv-SE" dirty="0">
                <a:solidFill>
                  <a:schemeClr val="bg1"/>
                </a:solidFill>
              </a:rPr>
              <a:t>” är </a:t>
            </a:r>
            <a:r>
              <a:rPr lang="sv-SE" b="1" dirty="0">
                <a:solidFill>
                  <a:schemeClr val="bg1"/>
                </a:solidFill>
              </a:rPr>
              <a:t>det naturliga urvalets beståndsdelar: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6789D17-547C-4B41-B133-F2172D0B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43347">
            <a:off x="9871627" y="3396035"/>
            <a:ext cx="1288601" cy="232970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2FBAE81-B5EE-4B53-9E5D-B27EF4C9DA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80703"/>
              </a:clrFrom>
              <a:clrTo>
                <a:srgbClr val="0807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6568" y="2029770"/>
            <a:ext cx="1407662" cy="163956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650DD35-9D4F-4E32-8B9B-78EB98F606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4814" y="3986956"/>
            <a:ext cx="1007369" cy="1333599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E20A2F87-7B7A-43D7-A336-91B2B9A59218}"/>
              </a:ext>
            </a:extLst>
          </p:cNvPr>
          <p:cNvSpPr/>
          <p:nvPr/>
        </p:nvSpPr>
        <p:spPr>
          <a:xfrm>
            <a:off x="1869718" y="25288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Fortplantar sig, lever, dör, och nedärver egenskaper </a:t>
            </a:r>
            <a:r>
              <a:rPr lang="sv-SE" sz="2400" b="1" dirty="0">
                <a:solidFill>
                  <a:schemeClr val="bg1"/>
                </a:solidFill>
              </a:rPr>
              <a:t>som en helhet</a:t>
            </a:r>
            <a:r>
              <a:rPr lang="sv-SE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319A646-BF97-454C-B56A-B1F938A29379}"/>
              </a:ext>
            </a:extLst>
          </p:cNvPr>
          <p:cNvSpPr/>
          <p:nvPr/>
        </p:nvSpPr>
        <p:spPr>
          <a:xfrm>
            <a:off x="856336" y="3810062"/>
            <a:ext cx="680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Frilevande gener är utdöda såvitt vi vet, men bakterier och eukaryota celler existerar alltjämt som separata organismer.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A024836-19A0-4638-BFA5-177D4113968C}"/>
              </a:ext>
            </a:extLst>
          </p:cNvPr>
          <p:cNvSpPr/>
          <p:nvPr/>
        </p:nvSpPr>
        <p:spPr>
          <a:xfrm>
            <a:off x="856336" y="4583420"/>
            <a:ext cx="607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De varianter </a:t>
            </a:r>
            <a:r>
              <a:rPr lang="sv-SE" dirty="0">
                <a:solidFill>
                  <a:schemeClr val="bg1"/>
                </a:solidFill>
              </a:rPr>
              <a:t>av dessa livsformer som våra kroppar innehåller </a:t>
            </a:r>
            <a:r>
              <a:rPr lang="sv-SE" b="1" dirty="0">
                <a:solidFill>
                  <a:schemeClr val="bg1"/>
                </a:solidFill>
              </a:rPr>
              <a:t>kan dock inte längre leva separat</a:t>
            </a:r>
            <a:r>
              <a:rPr lang="sv-SE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7C88C7C-6B5A-4758-B834-73C2FF007C2F}"/>
              </a:ext>
            </a:extLst>
          </p:cNvPr>
          <p:cNvSpPr/>
          <p:nvPr/>
        </p:nvSpPr>
        <p:spPr>
          <a:xfrm>
            <a:off x="856336" y="5415558"/>
            <a:ext cx="6806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De är alla </a:t>
            </a:r>
            <a:r>
              <a:rPr lang="sv-SE" b="1" dirty="0">
                <a:solidFill>
                  <a:schemeClr val="bg1"/>
                </a:solidFill>
              </a:rPr>
              <a:t>starkt specialiserade på sin roll i ett totalt samarbete som del av en större organism.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0B1FE5-2CC2-4461-B545-6BA33725DF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7109" y="1918404"/>
            <a:ext cx="1742112" cy="154537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43DB6F4D-3D34-47C8-9ADA-C24A9A4C2F35}"/>
              </a:ext>
            </a:extLst>
          </p:cNvPr>
          <p:cNvSpPr txBox="1"/>
          <p:nvPr/>
        </p:nvSpPr>
        <p:spPr>
          <a:xfrm>
            <a:off x="93050" y="16105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5/9</a:t>
            </a:r>
          </a:p>
        </p:txBody>
      </p:sp>
    </p:spTree>
    <p:extLst>
      <p:ext uri="{BB962C8B-B14F-4D97-AF65-F5344CB8AC3E}">
        <p14:creationId xmlns:p14="http://schemas.microsoft.com/office/powerpoint/2010/main" val="240942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0CF01B86-D2C5-42E9-A015-2358DA35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Samarbete – Nyckeln till ETI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980F016-1770-4E6B-82FF-E24878B3BF99}"/>
              </a:ext>
            </a:extLst>
          </p:cNvPr>
          <p:cNvSpPr/>
          <p:nvPr/>
        </p:nvSpPr>
        <p:spPr>
          <a:xfrm>
            <a:off x="1103625" y="2482145"/>
            <a:ext cx="4222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Samarbete är </a:t>
            </a:r>
            <a:r>
              <a:rPr lang="sv-SE" b="1" dirty="0">
                <a:solidFill>
                  <a:schemeClr val="bg1"/>
                </a:solidFill>
              </a:rPr>
              <a:t>relativt vanligt </a:t>
            </a:r>
            <a:r>
              <a:rPr lang="sv-SE" dirty="0">
                <a:solidFill>
                  <a:schemeClr val="bg1"/>
                </a:solidFill>
              </a:rPr>
              <a:t>i biologin.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Några av de mest </a:t>
            </a:r>
            <a:r>
              <a:rPr lang="sv-SE" b="1" dirty="0">
                <a:solidFill>
                  <a:schemeClr val="bg1"/>
                </a:solidFill>
              </a:rPr>
              <a:t>spektakulära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b="1" dirty="0">
                <a:solidFill>
                  <a:schemeClr val="bg1"/>
                </a:solidFill>
              </a:rPr>
              <a:t>anpassningarna</a:t>
            </a:r>
            <a:r>
              <a:rPr lang="sv-SE" dirty="0">
                <a:solidFill>
                  <a:schemeClr val="bg1"/>
                </a:solidFill>
              </a:rPr>
              <a:t> bygger på </a:t>
            </a:r>
            <a:r>
              <a:rPr lang="sv-SE" b="1" dirty="0">
                <a:solidFill>
                  <a:schemeClr val="bg1"/>
                </a:solidFill>
              </a:rPr>
              <a:t>nära samarbete </a:t>
            </a:r>
            <a:r>
              <a:rPr lang="sv-SE" dirty="0">
                <a:solidFill>
                  <a:schemeClr val="bg1"/>
                </a:solidFill>
              </a:rPr>
              <a:t>mellan arter. Som mellan kolibri och arter av blommande växter.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Vi ser här bilder på samarbete där stora djur ingår, men det är </a:t>
            </a:r>
            <a:r>
              <a:rPr lang="sv-SE" b="1" dirty="0">
                <a:solidFill>
                  <a:schemeClr val="bg1"/>
                </a:solidFill>
              </a:rPr>
              <a:t>ännu vanligare mellan mikrober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8EA28D3-DF2F-4C47-BF85-D79F1DB40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26" y="2403628"/>
            <a:ext cx="2320669" cy="169391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B848A77-F131-4552-B9D2-53CEF83CF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615" y="2684143"/>
            <a:ext cx="2292978" cy="190511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F53F970-046C-4915-89D6-6B111CF56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589" y="3963527"/>
            <a:ext cx="1643635" cy="169391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C3A26D-1A11-45FA-9EAD-A16A8558E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120" y="3913306"/>
            <a:ext cx="2245490" cy="264689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E0AB629-5544-4842-BD74-6900DA29C95A}"/>
              </a:ext>
            </a:extLst>
          </p:cNvPr>
          <p:cNvSpPr txBox="1"/>
          <p:nvPr/>
        </p:nvSpPr>
        <p:spPr>
          <a:xfrm>
            <a:off x="93050" y="16105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6/9</a:t>
            </a:r>
          </a:p>
        </p:txBody>
      </p:sp>
    </p:spTree>
    <p:extLst>
      <p:ext uri="{BB962C8B-B14F-4D97-AF65-F5344CB8AC3E}">
        <p14:creationId xmlns:p14="http://schemas.microsoft.com/office/powerpoint/2010/main" val="292990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818</Words>
  <Application>Microsoft Office PowerPoint</Application>
  <PresentationFormat>Bredbild</PresentationFormat>
  <Paragraphs>112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Utveckling och ekologi Livets Hierarki I </vt:lpstr>
      <vt:lpstr>Föreläsningens lärandemål</vt:lpstr>
      <vt:lpstr>Litteratur:</vt:lpstr>
      <vt:lpstr>Vi utelämnade något mycket viktigt från naturhistorien förra veckan.</vt:lpstr>
      <vt:lpstr>PowerPoint-presentation</vt:lpstr>
      <vt:lpstr>Livets hierarki</vt:lpstr>
      <vt:lpstr>PowerPoint-presentation</vt:lpstr>
      <vt:lpstr>Evolutionary Transitions in Individuality (ETI)</vt:lpstr>
      <vt:lpstr>Samarbete – Nyckeln till ETI</vt:lpstr>
      <vt:lpstr>PowerPoint-presentation</vt:lpstr>
      <vt:lpstr>Naturligt urval och samarbete</vt:lpstr>
      <vt:lpstr>Att stoppa fusket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Utveckling och ekologi Lektion 5.1 </dc:title>
  <dc:creator>Claes Andersson</dc:creator>
  <cp:lastModifiedBy>Claes Andersson</cp:lastModifiedBy>
  <cp:revision>73</cp:revision>
  <cp:lastPrinted>2021-02-09T10:36:37Z</cp:lastPrinted>
  <dcterms:created xsi:type="dcterms:W3CDTF">2020-12-07T06:27:30Z</dcterms:created>
  <dcterms:modified xsi:type="dcterms:W3CDTF">2021-02-09T11:09:01Z</dcterms:modified>
</cp:coreProperties>
</file>