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8" r:id="rId4"/>
    <p:sldId id="259" r:id="rId5"/>
    <p:sldId id="302" r:id="rId6"/>
    <p:sldId id="304" r:id="rId7"/>
    <p:sldId id="301" r:id="rId8"/>
    <p:sldId id="296" r:id="rId9"/>
    <p:sldId id="297" r:id="rId10"/>
    <p:sldId id="298" r:id="rId11"/>
    <p:sldId id="299" r:id="rId12"/>
    <p:sldId id="300" r:id="rId13"/>
    <p:sldId id="261" r:id="rId14"/>
    <p:sldId id="26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4B720F-E31F-466A-A9F5-86EB081F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FB1558A-0F5B-48FE-A43A-AAF2B32E8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A568EF-7F36-4C0C-8FCD-7FDFBD47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49D752-394B-44C7-9B7B-6818CCFA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F01B44-EA28-4659-B75F-BB0D0909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20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731EF7-5710-49AD-9FF7-B7251B2D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83E620-CD81-461E-9109-75933F56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CCA9F8-2195-4D18-91D8-EF11B4E4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986D75-0F0B-4159-9288-286A4113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742CD8-333F-4374-A709-5D7A7DA2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90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5CC6D4F-8FDC-4DD9-84BB-D28424946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C769382-C7C2-4F3D-A473-54DC60231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A160C6-BEE1-4636-9A10-CBFF6F72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975D79-4112-4737-A0E9-8EDDFFD8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71BE68-7018-40A0-9E21-4D57E557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4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3E8406-9B6E-430A-A39C-A1849AEF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6CB52B-6B47-44EB-829E-5E7CB317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8D8F35-75C3-4F35-899C-C8DD2D23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68178C-7814-4290-89D1-5C07171D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F407A8-7F80-416F-8FDF-1A6F8268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73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96981B-2463-40C3-BC79-5D91D092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6B9B2B-531D-484A-B092-1AE13F25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725F-1FF3-4939-BEDF-C3A72EE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30B0EA-D42F-44DF-85E2-66ABD4BA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EB8713-019F-43EB-85C0-EC111F72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47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F34DF2-0F6D-4C16-B36A-95BF1CCE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B2BDB8-1786-470E-87A3-A13B4520F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A8E6B5-201F-4AD3-AC0F-97711EE71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C4BDE8-9425-417E-AC2C-DABEFAF8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F15EC2-D3C9-442B-B05F-8DE83940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33D14B-471E-4DC1-BDAC-8389ACE6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67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72957C-45A3-4EF4-8760-0F5BCFC5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3759A0-669E-4816-8E55-47D4048C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E477D7-BE35-40CA-8C2A-0242AEEA8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0B4117-F2BE-4C21-84CD-7A2B84B22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51C545B-B5A9-41E1-BFA0-D0D671167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202FEEE-5E78-44BE-B50E-8986C453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58AF837-8EE0-4708-960B-6984131A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47B16F4-F9FD-44CA-8F45-8E8EC077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79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E8F4F2-5832-4B05-9514-0486B3DF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FC955E9-7054-42CA-BCA3-E3783891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FED8A3-C82D-434D-9475-04200438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9873017-506E-4B74-A268-329FF4E8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1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383CD0F-13D1-46B6-904F-FE83E944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7D9AEAB-5C79-4D6A-BC25-2F3E404B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F8B8E2-3204-4152-9F80-EE863D8A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93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6718E-B4AE-4D0F-83DD-51A0E688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80C86-1AF0-4CD3-88A4-880B6477E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31A5C8-16A9-49D1-898D-327E76F7F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71D096-4285-470E-8483-C92E7AC8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002C6E-D120-4769-BBA4-66EB6492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DC8255-56EF-4449-92D4-02E4A16A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23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A0F97-2FAD-403E-9E6E-1EBF982E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98A79FE-06AD-46F4-A73D-F1197E8B7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7C076A-816D-4B46-92F5-9EC548F80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6E37FF-33E8-44CC-9255-6E3113C3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93548D-F380-4508-A33E-4442C2F5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8F6B60-4356-4D58-86D6-D3F3D1A5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8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E6FEF5-6BCA-4F3E-8EBB-8905B07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42A748-0561-4FEE-A21A-12ABCD54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B2A533-EA96-4130-BB0B-78876A460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C6F6-08D4-44F0-B48B-8336E9A67832}" type="datetimeFigureOut">
              <a:rPr lang="sv-SE" smtClean="0"/>
              <a:t>2021-02-16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C8FC3F-3196-46F5-97EF-174A83A79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808C08-22BA-4C73-BDA3-71D00138E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F7CFB-EC8A-4EA9-A0C0-EC1390F6A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74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/>
          </a:bodyPr>
          <a:lstStyle/>
          <a:p>
            <a:r>
              <a:rPr lang="sv-SE" sz="4000" u="sng" dirty="0"/>
              <a:t>Forum</a:t>
            </a:r>
            <a:br>
              <a:rPr lang="sv-SE" dirty="0"/>
            </a:br>
            <a:r>
              <a:rPr lang="sv-SE" dirty="0"/>
              <a:t>Forumsession #1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 dirty="0"/>
              <a:t>Tisdag 16/2 </a:t>
            </a:r>
            <a:r>
              <a:rPr lang="sv-SE" sz="3100" b="1" u="sng" dirty="0"/>
              <a:t>13:15-14:00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31866D29-E15F-4FBB-8201-BC3BFF3E3CA6}"/>
              </a:ext>
            </a:extLst>
          </p:cNvPr>
          <p:cNvGrpSpPr/>
          <p:nvPr/>
        </p:nvGrpSpPr>
        <p:grpSpPr>
          <a:xfrm>
            <a:off x="2027678" y="1380467"/>
            <a:ext cx="7830000" cy="995594"/>
            <a:chOff x="2063552" y="1558950"/>
            <a:chExt cx="7830000" cy="995594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9173552" y="183011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916110" y="1558950"/>
              <a:ext cx="5148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 Ma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8453552" y="182708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163249" y="1563300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100 Ma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73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44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150 Ma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701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72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200 Ma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629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00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250 Ma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557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528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300 Ma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485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56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350 Ma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413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84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400 Ma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3402127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111824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450 Ma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682127" y="183446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2391824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500 Ma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63552" y="2094046"/>
              <a:ext cx="4194000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57552" y="2094045"/>
              <a:ext cx="2682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939552" y="2094046"/>
              <a:ext cx="954000" cy="45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19" name="TextBox 52">
            <a:extLst>
              <a:ext uri="{FF2B5EF4-FFF2-40B4-BE49-F238E27FC236}">
                <a16:creationId xmlns:a16="http://schemas.microsoft.com/office/drawing/2014/main" id="{102B2199-4D36-4167-862B-3BD42FBBD2DF}"/>
              </a:ext>
            </a:extLst>
          </p:cNvPr>
          <p:cNvSpPr txBox="1"/>
          <p:nvPr/>
        </p:nvSpPr>
        <p:spPr>
          <a:xfrm>
            <a:off x="3711281" y="2298191"/>
            <a:ext cx="105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Paleozoic</a:t>
            </a:r>
          </a:p>
        </p:txBody>
      </p:sp>
      <p:sp>
        <p:nvSpPr>
          <p:cNvPr id="320" name="TextBox 52">
            <a:extLst>
              <a:ext uri="{FF2B5EF4-FFF2-40B4-BE49-F238E27FC236}">
                <a16:creationId xmlns:a16="http://schemas.microsoft.com/office/drawing/2014/main" id="{8FA9F4CE-CE3B-4CA3-B362-45FAF8A671D0}"/>
              </a:ext>
            </a:extLst>
          </p:cNvPr>
          <p:cNvSpPr txBox="1"/>
          <p:nvPr/>
        </p:nvSpPr>
        <p:spPr>
          <a:xfrm>
            <a:off x="7129270" y="2290514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Mesozoic</a:t>
            </a:r>
          </a:p>
        </p:txBody>
      </p:sp>
      <p:sp>
        <p:nvSpPr>
          <p:cNvPr id="321" name="TextBox 52">
            <a:extLst>
              <a:ext uri="{FF2B5EF4-FFF2-40B4-BE49-F238E27FC236}">
                <a16:creationId xmlns:a16="http://schemas.microsoft.com/office/drawing/2014/main" id="{48BA1A6E-B111-4EFB-ACCC-44C74788DE94}"/>
              </a:ext>
            </a:extLst>
          </p:cNvPr>
          <p:cNvSpPr txBox="1"/>
          <p:nvPr/>
        </p:nvSpPr>
        <p:spPr>
          <a:xfrm>
            <a:off x="8862011" y="2295007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Cenozoic</a:t>
            </a:r>
          </a:p>
        </p:txBody>
      </p:sp>
      <p:sp>
        <p:nvSpPr>
          <p:cNvPr id="286" name="textruta 285">
            <a:extLst>
              <a:ext uri="{FF2B5EF4-FFF2-40B4-BE49-F238E27FC236}">
                <a16:creationId xmlns:a16="http://schemas.microsoft.com/office/drawing/2014/main" id="{C26E60B7-2043-48E5-8998-ACDDC422AEF6}"/>
              </a:ext>
            </a:extLst>
          </p:cNvPr>
          <p:cNvSpPr txBox="1"/>
          <p:nvPr/>
        </p:nvSpPr>
        <p:spPr>
          <a:xfrm>
            <a:off x="57999" y="0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1/7</a:t>
            </a:r>
          </a:p>
        </p:txBody>
      </p:sp>
      <p:sp>
        <p:nvSpPr>
          <p:cNvPr id="287" name="Rektangel 286">
            <a:extLst>
              <a:ext uri="{FF2B5EF4-FFF2-40B4-BE49-F238E27FC236}">
                <a16:creationId xmlns:a16="http://schemas.microsoft.com/office/drawing/2014/main" id="{EFF2E705-7C17-48C8-96AA-2812EB2B1296}"/>
              </a:ext>
            </a:extLst>
          </p:cNvPr>
          <p:cNvSpPr/>
          <p:nvPr/>
        </p:nvSpPr>
        <p:spPr>
          <a:xfrm>
            <a:off x="565076" y="4278997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1 - Big Bang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0" name="Rektangel 289">
            <a:extLst>
              <a:ext uri="{FF2B5EF4-FFF2-40B4-BE49-F238E27FC236}">
                <a16:creationId xmlns:a16="http://schemas.microsoft.com/office/drawing/2014/main" id="{69202871-862F-4808-9CDF-11CB57BF3761}"/>
              </a:ext>
            </a:extLst>
          </p:cNvPr>
          <p:cNvSpPr/>
          <p:nvPr/>
        </p:nvSpPr>
        <p:spPr>
          <a:xfrm>
            <a:off x="565076" y="4494484"/>
            <a:ext cx="223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2 - Solsystemet och jorden bildas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05" name="Rak koppling 304">
            <a:extLst>
              <a:ext uri="{FF2B5EF4-FFF2-40B4-BE49-F238E27FC236}">
                <a16:creationId xmlns:a16="http://schemas.microsoft.com/office/drawing/2014/main" id="{C63EA54C-4469-4663-BF52-48CB2E410EEC}"/>
              </a:ext>
            </a:extLst>
          </p:cNvPr>
          <p:cNvCxnSpPr>
            <a:cxnSpLocks/>
            <a:endCxn id="313" idx="1"/>
          </p:cNvCxnSpPr>
          <p:nvPr/>
        </p:nvCxnSpPr>
        <p:spPr>
          <a:xfrm>
            <a:off x="264692" y="4497764"/>
            <a:ext cx="168025" cy="470624"/>
          </a:xfrm>
          <a:prstGeom prst="line">
            <a:avLst/>
          </a:prstGeom>
          <a:ln w="25400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Vänster klammerparentes 312">
            <a:extLst>
              <a:ext uri="{FF2B5EF4-FFF2-40B4-BE49-F238E27FC236}">
                <a16:creationId xmlns:a16="http://schemas.microsoft.com/office/drawing/2014/main" id="{FCD8E7F5-9877-4B00-8D24-4BC2EEBE5D49}"/>
              </a:ext>
            </a:extLst>
          </p:cNvPr>
          <p:cNvSpPr/>
          <p:nvPr/>
        </p:nvSpPr>
        <p:spPr>
          <a:xfrm>
            <a:off x="432717" y="4320667"/>
            <a:ext cx="186720" cy="129544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2" name="Rak koppling 321">
            <a:extLst>
              <a:ext uri="{FF2B5EF4-FFF2-40B4-BE49-F238E27FC236}">
                <a16:creationId xmlns:a16="http://schemas.microsoft.com/office/drawing/2014/main" id="{C043E358-9CC7-432C-8516-DB0A66C6B177}"/>
              </a:ext>
            </a:extLst>
          </p:cNvPr>
          <p:cNvCxnSpPr>
            <a:cxnSpLocks/>
          </p:cNvCxnSpPr>
          <p:nvPr/>
        </p:nvCxnSpPr>
        <p:spPr>
          <a:xfrm flipH="1">
            <a:off x="264689" y="2159741"/>
            <a:ext cx="789037" cy="2332662"/>
          </a:xfrm>
          <a:prstGeom prst="line">
            <a:avLst/>
          </a:prstGeom>
          <a:ln w="25400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ktangel 322">
            <a:extLst>
              <a:ext uri="{FF2B5EF4-FFF2-40B4-BE49-F238E27FC236}">
                <a16:creationId xmlns:a16="http://schemas.microsoft.com/office/drawing/2014/main" id="{5054D6BB-521E-43A5-BB73-475529397A67}"/>
              </a:ext>
            </a:extLst>
          </p:cNvPr>
          <p:cNvSpPr/>
          <p:nvPr/>
        </p:nvSpPr>
        <p:spPr>
          <a:xfrm>
            <a:off x="568436" y="4702324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3 - Livets uppkomst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5F5537C4-A4FA-4386-8536-804935548701}"/>
              </a:ext>
            </a:extLst>
          </p:cNvPr>
          <p:cNvSpPr/>
          <p:nvPr/>
        </p:nvSpPr>
        <p:spPr>
          <a:xfrm>
            <a:off x="568194" y="4916048"/>
            <a:ext cx="4342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4 - Tidigaste gemensamma föregångaren till allt liv idag (LUCA)</a:t>
            </a:r>
          </a:p>
        </p:txBody>
      </p:sp>
      <p:sp>
        <p:nvSpPr>
          <p:cNvPr id="325" name="Rektangel 324">
            <a:extLst>
              <a:ext uri="{FF2B5EF4-FFF2-40B4-BE49-F238E27FC236}">
                <a16:creationId xmlns:a16="http://schemas.microsoft.com/office/drawing/2014/main" id="{DE744B99-21BE-486A-8A12-191C38DD4A1B}"/>
              </a:ext>
            </a:extLst>
          </p:cNvPr>
          <p:cNvSpPr/>
          <p:nvPr/>
        </p:nvSpPr>
        <p:spPr>
          <a:xfrm>
            <a:off x="562335" y="5123888"/>
            <a:ext cx="2171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5 - Eukaryoter, dvs. högre celler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2F5E3C24-524C-48FB-AA3E-1888A1306C3C}"/>
              </a:ext>
            </a:extLst>
          </p:cNvPr>
          <p:cNvSpPr/>
          <p:nvPr/>
        </p:nvSpPr>
        <p:spPr>
          <a:xfrm>
            <a:off x="562334" y="5352093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6 - Första djuren</a:t>
            </a:r>
          </a:p>
        </p:txBody>
      </p:sp>
      <p:sp>
        <p:nvSpPr>
          <p:cNvPr id="327" name="Rektangel 326">
            <a:extLst>
              <a:ext uri="{FF2B5EF4-FFF2-40B4-BE49-F238E27FC236}">
                <a16:creationId xmlns:a16="http://schemas.microsoft.com/office/drawing/2014/main" id="{FF9EC7E4-8000-4953-A5E3-74608FB2B379}"/>
              </a:ext>
            </a:extLst>
          </p:cNvPr>
          <p:cNvSpPr/>
          <p:nvPr/>
        </p:nvSpPr>
        <p:spPr>
          <a:xfrm>
            <a:off x="2046260" y="796897"/>
            <a:ext cx="1800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8 - Växter går upp på land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BCDE1842-9B98-4E73-9E9B-A6DB4A94267D}"/>
              </a:ext>
            </a:extLst>
          </p:cNvPr>
          <p:cNvSpPr/>
          <p:nvPr/>
        </p:nvSpPr>
        <p:spPr>
          <a:xfrm>
            <a:off x="2543118" y="2834003"/>
            <a:ext cx="2528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9 – Ryggradslösa djur går upp på land</a:t>
            </a:r>
          </a:p>
        </p:txBody>
      </p:sp>
      <p:sp>
        <p:nvSpPr>
          <p:cNvPr id="329" name="Rektangel 328">
            <a:extLst>
              <a:ext uri="{FF2B5EF4-FFF2-40B4-BE49-F238E27FC236}">
                <a16:creationId xmlns:a16="http://schemas.microsoft.com/office/drawing/2014/main" id="{5B0A0D28-973D-4DCD-8871-CF79AF137D86}"/>
              </a:ext>
            </a:extLst>
          </p:cNvPr>
          <p:cNvSpPr/>
          <p:nvPr/>
        </p:nvSpPr>
        <p:spPr>
          <a:xfrm>
            <a:off x="4725691" y="3452326"/>
            <a:ext cx="299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12 - Det permiska massutdöendet (P-T event)</a:t>
            </a:r>
          </a:p>
        </p:txBody>
      </p:sp>
      <p:sp>
        <p:nvSpPr>
          <p:cNvPr id="330" name="Rektangel 329">
            <a:extLst>
              <a:ext uri="{FF2B5EF4-FFF2-40B4-BE49-F238E27FC236}">
                <a16:creationId xmlns:a16="http://schemas.microsoft.com/office/drawing/2014/main" id="{D023FC81-90CA-440B-84D5-B66C84057B48}"/>
              </a:ext>
            </a:extLst>
          </p:cNvPr>
          <p:cNvSpPr/>
          <p:nvPr/>
        </p:nvSpPr>
        <p:spPr>
          <a:xfrm>
            <a:off x="6729359" y="3064852"/>
            <a:ext cx="2536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13 - Dinosaurier uppstår och etableras</a:t>
            </a:r>
          </a:p>
        </p:txBody>
      </p:sp>
      <p:sp>
        <p:nvSpPr>
          <p:cNvPr id="331" name="Rektangel 330">
            <a:extLst>
              <a:ext uri="{FF2B5EF4-FFF2-40B4-BE49-F238E27FC236}">
                <a16:creationId xmlns:a16="http://schemas.microsoft.com/office/drawing/2014/main" id="{277EA8EA-4DBD-4F1E-BCBF-1A1E548A1294}"/>
              </a:ext>
            </a:extLst>
          </p:cNvPr>
          <p:cNvSpPr/>
          <p:nvPr/>
        </p:nvSpPr>
        <p:spPr>
          <a:xfrm>
            <a:off x="8718649" y="738279"/>
            <a:ext cx="312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15 - Massutdöendet i slutet av krita (K-T event)</a:t>
            </a:r>
          </a:p>
        </p:txBody>
      </p:sp>
      <p:sp>
        <p:nvSpPr>
          <p:cNvPr id="332" name="Rektangel 331">
            <a:extLst>
              <a:ext uri="{FF2B5EF4-FFF2-40B4-BE49-F238E27FC236}">
                <a16:creationId xmlns:a16="http://schemas.microsoft.com/office/drawing/2014/main" id="{5FE834DB-CB4A-474A-A6AB-C35C5D26FC60}"/>
              </a:ext>
            </a:extLst>
          </p:cNvPr>
          <p:cNvSpPr/>
          <p:nvPr/>
        </p:nvSpPr>
        <p:spPr>
          <a:xfrm>
            <a:off x="9857678" y="1296719"/>
            <a:ext cx="2111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16 - Eocene Thermal Optimum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333" name="Rektangel 332">
            <a:extLst>
              <a:ext uri="{FF2B5EF4-FFF2-40B4-BE49-F238E27FC236}">
                <a16:creationId xmlns:a16="http://schemas.microsoft.com/office/drawing/2014/main" id="{80B27210-C90B-4E56-96B6-E2869D0A7D64}"/>
              </a:ext>
            </a:extLst>
          </p:cNvPr>
          <p:cNvSpPr/>
          <p:nvPr/>
        </p:nvSpPr>
        <p:spPr>
          <a:xfrm>
            <a:off x="7382137" y="4647104"/>
            <a:ext cx="2565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17 </a:t>
            </a:r>
            <a:r>
              <a:rPr lang="sv-SE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- Homo</a:t>
            </a:r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uppträder – istiderna börjar</a:t>
            </a:r>
          </a:p>
        </p:txBody>
      </p:sp>
      <p:sp>
        <p:nvSpPr>
          <p:cNvPr id="334" name="Rektangel 333">
            <a:extLst>
              <a:ext uri="{FF2B5EF4-FFF2-40B4-BE49-F238E27FC236}">
                <a16:creationId xmlns:a16="http://schemas.microsoft.com/office/drawing/2014/main" id="{9B44696E-48CD-453E-8C4E-ACC18C315BBB}"/>
              </a:ext>
            </a:extLst>
          </p:cNvPr>
          <p:cNvSpPr/>
          <p:nvPr/>
        </p:nvSpPr>
        <p:spPr>
          <a:xfrm>
            <a:off x="7382137" y="4858603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18</a:t>
            </a:r>
            <a:r>
              <a:rPr lang="sv-SE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- Homo sapiens</a:t>
            </a:r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uppträder</a:t>
            </a:r>
          </a:p>
        </p:txBody>
      </p:sp>
      <p:sp>
        <p:nvSpPr>
          <p:cNvPr id="335" name="Rektangel 334">
            <a:extLst>
              <a:ext uri="{FF2B5EF4-FFF2-40B4-BE49-F238E27FC236}">
                <a16:creationId xmlns:a16="http://schemas.microsoft.com/office/drawing/2014/main" id="{7075DEF1-7887-49FC-AAC0-FAC7089F4ABF}"/>
              </a:ext>
            </a:extLst>
          </p:cNvPr>
          <p:cNvSpPr/>
          <p:nvPr/>
        </p:nvSpPr>
        <p:spPr>
          <a:xfrm>
            <a:off x="7382137" y="5099262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19 - Människor med modernt beteende uppträder</a:t>
            </a:r>
          </a:p>
        </p:txBody>
      </p:sp>
      <p:sp>
        <p:nvSpPr>
          <p:cNvPr id="341" name="Vänster klammerparentes 340">
            <a:extLst>
              <a:ext uri="{FF2B5EF4-FFF2-40B4-BE49-F238E27FC236}">
                <a16:creationId xmlns:a16="http://schemas.microsoft.com/office/drawing/2014/main" id="{ECCCFD2A-BBA9-483B-A8C1-70C36C21F41B}"/>
              </a:ext>
            </a:extLst>
          </p:cNvPr>
          <p:cNvSpPr/>
          <p:nvPr/>
        </p:nvSpPr>
        <p:spPr>
          <a:xfrm>
            <a:off x="7338513" y="4712603"/>
            <a:ext cx="111423" cy="60256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2" name="Rak koppling 341">
            <a:extLst>
              <a:ext uri="{FF2B5EF4-FFF2-40B4-BE49-F238E27FC236}">
                <a16:creationId xmlns:a16="http://schemas.microsoft.com/office/drawing/2014/main" id="{14AB54D6-6ACF-4840-9BB1-4817C663FA3F}"/>
              </a:ext>
            </a:extLst>
          </p:cNvPr>
          <p:cNvCxnSpPr>
            <a:cxnSpLocks/>
          </p:cNvCxnSpPr>
          <p:nvPr/>
        </p:nvCxnSpPr>
        <p:spPr>
          <a:xfrm>
            <a:off x="6797367" y="4458225"/>
            <a:ext cx="488336" cy="563601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Rak koppling 342">
            <a:extLst>
              <a:ext uri="{FF2B5EF4-FFF2-40B4-BE49-F238E27FC236}">
                <a16:creationId xmlns:a16="http://schemas.microsoft.com/office/drawing/2014/main" id="{77644C21-69C8-45AC-9F25-69C528AE1A5C}"/>
              </a:ext>
            </a:extLst>
          </p:cNvPr>
          <p:cNvCxnSpPr>
            <a:cxnSpLocks/>
          </p:cNvCxnSpPr>
          <p:nvPr/>
        </p:nvCxnSpPr>
        <p:spPr>
          <a:xfrm>
            <a:off x="6802710" y="3975409"/>
            <a:ext cx="0" cy="516994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ak koppling 343">
            <a:extLst>
              <a:ext uri="{FF2B5EF4-FFF2-40B4-BE49-F238E27FC236}">
                <a16:creationId xmlns:a16="http://schemas.microsoft.com/office/drawing/2014/main" id="{06EBA23D-B3E5-4AA2-8B79-03CD54E3D147}"/>
              </a:ext>
            </a:extLst>
          </p:cNvPr>
          <p:cNvCxnSpPr>
            <a:cxnSpLocks/>
          </p:cNvCxnSpPr>
          <p:nvPr/>
        </p:nvCxnSpPr>
        <p:spPr>
          <a:xfrm>
            <a:off x="6802710" y="3975409"/>
            <a:ext cx="2941049" cy="0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Rak koppling 344">
            <a:extLst>
              <a:ext uri="{FF2B5EF4-FFF2-40B4-BE49-F238E27FC236}">
                <a16:creationId xmlns:a16="http://schemas.microsoft.com/office/drawing/2014/main" id="{7836E802-8F3F-46A3-82D1-EFB2B5B5FFF4}"/>
              </a:ext>
            </a:extLst>
          </p:cNvPr>
          <p:cNvCxnSpPr>
            <a:cxnSpLocks/>
          </p:cNvCxnSpPr>
          <p:nvPr/>
        </p:nvCxnSpPr>
        <p:spPr>
          <a:xfrm flipV="1">
            <a:off x="9731679" y="2131142"/>
            <a:ext cx="12080" cy="1844267"/>
          </a:xfrm>
          <a:prstGeom prst="line">
            <a:avLst/>
          </a:prstGeom>
          <a:ln w="25400"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ktangel 345">
            <a:extLst>
              <a:ext uri="{FF2B5EF4-FFF2-40B4-BE49-F238E27FC236}">
                <a16:creationId xmlns:a16="http://schemas.microsoft.com/office/drawing/2014/main" id="{24E0099E-EB94-464F-A46F-1C0A903B6E0C}"/>
              </a:ext>
            </a:extLst>
          </p:cNvPr>
          <p:cNvSpPr/>
          <p:nvPr/>
        </p:nvSpPr>
        <p:spPr>
          <a:xfrm>
            <a:off x="823761" y="3287205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7 - Kambriska Explosionen</a:t>
            </a:r>
          </a:p>
        </p:txBody>
      </p:sp>
      <p:cxnSp>
        <p:nvCxnSpPr>
          <p:cNvPr id="347" name="Rak koppling 346">
            <a:extLst>
              <a:ext uri="{FF2B5EF4-FFF2-40B4-BE49-F238E27FC236}">
                <a16:creationId xmlns:a16="http://schemas.microsoft.com/office/drawing/2014/main" id="{25B27770-8D5C-4D0E-B36A-9AED9D5DC571}"/>
              </a:ext>
            </a:extLst>
          </p:cNvPr>
          <p:cNvCxnSpPr>
            <a:cxnSpLocks/>
            <a:stCxn id="117" idx="1"/>
            <a:endCxn id="346" idx="0"/>
          </p:cNvCxnSpPr>
          <p:nvPr/>
        </p:nvCxnSpPr>
        <p:spPr>
          <a:xfrm flipH="1">
            <a:off x="1761679" y="2140563"/>
            <a:ext cx="265999" cy="1146642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Rak koppling 347">
            <a:extLst>
              <a:ext uri="{FF2B5EF4-FFF2-40B4-BE49-F238E27FC236}">
                <a16:creationId xmlns:a16="http://schemas.microsoft.com/office/drawing/2014/main" id="{F224DC97-DF8E-4ED4-90B3-6462CE60F71B}"/>
              </a:ext>
            </a:extLst>
          </p:cNvPr>
          <p:cNvCxnSpPr>
            <a:cxnSpLocks/>
            <a:endCxn id="327" idx="2"/>
          </p:cNvCxnSpPr>
          <p:nvPr/>
        </p:nvCxnSpPr>
        <p:spPr>
          <a:xfrm flipV="1">
            <a:off x="2763445" y="1073896"/>
            <a:ext cx="183286" cy="1071918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ak koppling 348">
            <a:extLst>
              <a:ext uri="{FF2B5EF4-FFF2-40B4-BE49-F238E27FC236}">
                <a16:creationId xmlns:a16="http://schemas.microsoft.com/office/drawing/2014/main" id="{07C78440-1227-42AD-8B0D-19680765A751}"/>
              </a:ext>
            </a:extLst>
          </p:cNvPr>
          <p:cNvCxnSpPr>
            <a:cxnSpLocks/>
          </p:cNvCxnSpPr>
          <p:nvPr/>
        </p:nvCxnSpPr>
        <p:spPr>
          <a:xfrm>
            <a:off x="2766515" y="2151294"/>
            <a:ext cx="165016" cy="692859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Rak koppling 349">
            <a:extLst>
              <a:ext uri="{FF2B5EF4-FFF2-40B4-BE49-F238E27FC236}">
                <a16:creationId xmlns:a16="http://schemas.microsoft.com/office/drawing/2014/main" id="{CE91C9A8-A3A8-4271-8910-ED34BBC6F15B}"/>
              </a:ext>
            </a:extLst>
          </p:cNvPr>
          <p:cNvCxnSpPr>
            <a:cxnSpLocks/>
          </p:cNvCxnSpPr>
          <p:nvPr/>
        </p:nvCxnSpPr>
        <p:spPr>
          <a:xfrm flipH="1" flipV="1">
            <a:off x="4304495" y="759738"/>
            <a:ext cx="330934" cy="1380826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Rektangel 350">
            <a:extLst>
              <a:ext uri="{FF2B5EF4-FFF2-40B4-BE49-F238E27FC236}">
                <a16:creationId xmlns:a16="http://schemas.microsoft.com/office/drawing/2014/main" id="{E9C29584-6A53-431F-8507-B6E726B65B88}"/>
              </a:ext>
            </a:extLst>
          </p:cNvPr>
          <p:cNvSpPr/>
          <p:nvPr/>
        </p:nvSpPr>
        <p:spPr>
          <a:xfrm>
            <a:off x="3488993" y="393581"/>
            <a:ext cx="229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10 - Ryggradsdjur går upp på land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352" name="Rektangel 351">
            <a:extLst>
              <a:ext uri="{FF2B5EF4-FFF2-40B4-BE49-F238E27FC236}">
                <a16:creationId xmlns:a16="http://schemas.microsoft.com/office/drawing/2014/main" id="{C924E04B-CDAF-4669-A7FE-491BACC86B2F}"/>
              </a:ext>
            </a:extLst>
          </p:cNvPr>
          <p:cNvSpPr/>
          <p:nvPr/>
        </p:nvSpPr>
        <p:spPr>
          <a:xfrm>
            <a:off x="6024330" y="194898"/>
            <a:ext cx="5758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11 - De huvudsakliga grupperna av landlevande ryggradsdjur – ägg och fröer uppträder.</a:t>
            </a:r>
            <a:endParaRPr lang="sv-SE" sz="1200" dirty="0">
              <a:solidFill>
                <a:schemeClr val="bg1"/>
              </a:solidFill>
            </a:endParaRPr>
          </a:p>
        </p:txBody>
      </p:sp>
      <p:cxnSp>
        <p:nvCxnSpPr>
          <p:cNvPr id="353" name="Rak koppling 352">
            <a:extLst>
              <a:ext uri="{FF2B5EF4-FFF2-40B4-BE49-F238E27FC236}">
                <a16:creationId xmlns:a16="http://schemas.microsoft.com/office/drawing/2014/main" id="{DDFBA981-C96B-4075-8D3E-F168E1BCEA2D}"/>
              </a:ext>
            </a:extLst>
          </p:cNvPr>
          <p:cNvCxnSpPr>
            <a:cxnSpLocks/>
          </p:cNvCxnSpPr>
          <p:nvPr/>
        </p:nvCxnSpPr>
        <p:spPr>
          <a:xfrm flipV="1">
            <a:off x="5489212" y="517312"/>
            <a:ext cx="939282" cy="1616013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Rak koppling 353">
            <a:extLst>
              <a:ext uri="{FF2B5EF4-FFF2-40B4-BE49-F238E27FC236}">
                <a16:creationId xmlns:a16="http://schemas.microsoft.com/office/drawing/2014/main" id="{A2570926-02C3-45F3-BEC7-2202BC9C5B8A}"/>
              </a:ext>
            </a:extLst>
          </p:cNvPr>
          <p:cNvCxnSpPr>
            <a:cxnSpLocks/>
            <a:stCxn id="118" idx="1"/>
            <a:endCxn id="329" idx="0"/>
          </p:cNvCxnSpPr>
          <p:nvPr/>
        </p:nvCxnSpPr>
        <p:spPr>
          <a:xfrm>
            <a:off x="6221678" y="2140562"/>
            <a:ext cx="0" cy="1311764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Rak koppling 354">
            <a:extLst>
              <a:ext uri="{FF2B5EF4-FFF2-40B4-BE49-F238E27FC236}">
                <a16:creationId xmlns:a16="http://schemas.microsoft.com/office/drawing/2014/main" id="{430994AD-3546-4B44-BA47-95F26798239D}"/>
              </a:ext>
            </a:extLst>
          </p:cNvPr>
          <p:cNvCxnSpPr>
            <a:cxnSpLocks/>
          </p:cNvCxnSpPr>
          <p:nvPr/>
        </p:nvCxnSpPr>
        <p:spPr>
          <a:xfrm>
            <a:off x="6459794" y="2138516"/>
            <a:ext cx="589536" cy="926336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Rektangel 355">
            <a:extLst>
              <a:ext uri="{FF2B5EF4-FFF2-40B4-BE49-F238E27FC236}">
                <a16:creationId xmlns:a16="http://schemas.microsoft.com/office/drawing/2014/main" id="{529A9FB6-8B6E-4E42-AB5C-7EF53C36D4F9}"/>
              </a:ext>
            </a:extLst>
          </p:cNvPr>
          <p:cNvSpPr/>
          <p:nvPr/>
        </p:nvSpPr>
        <p:spPr>
          <a:xfrm>
            <a:off x="7286467" y="2721603"/>
            <a:ext cx="2424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14 – De första däggdjuren uppträder</a:t>
            </a:r>
          </a:p>
        </p:txBody>
      </p:sp>
      <p:cxnSp>
        <p:nvCxnSpPr>
          <p:cNvPr id="357" name="Rak koppling 356">
            <a:extLst>
              <a:ext uri="{FF2B5EF4-FFF2-40B4-BE49-F238E27FC236}">
                <a16:creationId xmlns:a16="http://schemas.microsoft.com/office/drawing/2014/main" id="{60D77658-2BCF-4115-A055-34996A3E8DA8}"/>
              </a:ext>
            </a:extLst>
          </p:cNvPr>
          <p:cNvCxnSpPr>
            <a:cxnSpLocks/>
          </p:cNvCxnSpPr>
          <p:nvPr/>
        </p:nvCxnSpPr>
        <p:spPr>
          <a:xfrm>
            <a:off x="6458951" y="2138515"/>
            <a:ext cx="852230" cy="724635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Rak koppling 357">
            <a:extLst>
              <a:ext uri="{FF2B5EF4-FFF2-40B4-BE49-F238E27FC236}">
                <a16:creationId xmlns:a16="http://schemas.microsoft.com/office/drawing/2014/main" id="{EFE13BA9-FE88-4A3E-AC8C-7E629737D486}"/>
              </a:ext>
            </a:extLst>
          </p:cNvPr>
          <p:cNvCxnSpPr>
            <a:cxnSpLocks/>
            <a:stCxn id="119" idx="1"/>
          </p:cNvCxnSpPr>
          <p:nvPr/>
        </p:nvCxnSpPr>
        <p:spPr>
          <a:xfrm flipV="1">
            <a:off x="8903678" y="1001035"/>
            <a:ext cx="214071" cy="1139528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Rak koppling 358">
            <a:extLst>
              <a:ext uri="{FF2B5EF4-FFF2-40B4-BE49-F238E27FC236}">
                <a16:creationId xmlns:a16="http://schemas.microsoft.com/office/drawing/2014/main" id="{2479AE67-123F-426D-B0CD-78F526CD0856}"/>
              </a:ext>
            </a:extLst>
          </p:cNvPr>
          <p:cNvCxnSpPr>
            <a:cxnSpLocks/>
          </p:cNvCxnSpPr>
          <p:nvPr/>
        </p:nvCxnSpPr>
        <p:spPr>
          <a:xfrm flipV="1">
            <a:off x="9144000" y="1427431"/>
            <a:ext cx="732725" cy="703711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0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traight Connector 170"/>
          <p:cNvCxnSpPr>
            <a:cxnSpLocks/>
            <a:stCxn id="46" idx="2"/>
          </p:cNvCxnSpPr>
          <p:nvPr/>
        </p:nvCxnSpPr>
        <p:spPr>
          <a:xfrm>
            <a:off x="9394519" y="1718418"/>
            <a:ext cx="326316" cy="381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cxnSpLocks/>
            <a:endCxn id="46" idx="3"/>
          </p:cNvCxnSpPr>
          <p:nvPr/>
        </p:nvCxnSpPr>
        <p:spPr>
          <a:xfrm flipH="1" flipV="1">
            <a:off x="9547519" y="1493418"/>
            <a:ext cx="209856" cy="1318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29546" y="1765546"/>
            <a:ext cx="114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Paleocene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92546" y="1765546"/>
            <a:ext cx="8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Eocene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77108" y="176554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Oligocene</a:t>
            </a:r>
          </a:p>
        </p:txBody>
      </p:sp>
      <p:sp>
        <p:nvSpPr>
          <p:cNvPr id="54" name="TextBox 53"/>
          <p:cNvSpPr txBox="1"/>
          <p:nvPr/>
        </p:nvSpPr>
        <p:spPr>
          <a:xfrm rot="5400000">
            <a:off x="9396699" y="132995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Holocene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957740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3159" y="83637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 Ma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8361771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104330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10 Ma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7756800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499359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15 Ma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7174199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16758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20 Ma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578230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320789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25 Ma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5973259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715818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30 Ma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362495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105054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35 Ma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766526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09085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40 Ma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4161555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904114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45 Ma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3575965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318524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50 Ma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2979996" y="110753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722555" y="8363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55 Ma</a:t>
            </a:r>
          </a:p>
        </p:txBody>
      </p:sp>
      <p:grpSp>
        <p:nvGrpSpPr>
          <p:cNvPr id="219" name="Group 218"/>
          <p:cNvGrpSpPr/>
          <p:nvPr/>
        </p:nvGrpSpPr>
        <p:grpSpPr>
          <a:xfrm>
            <a:off x="2117584" y="836370"/>
            <a:ext cx="514885" cy="991240"/>
            <a:chOff x="827009" y="3470715"/>
            <a:chExt cx="514885" cy="99124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084451" y="3741875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27009" y="3470715"/>
              <a:ext cx="5148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60 Ma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764319" y="1268418"/>
            <a:ext cx="1080000" cy="45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2" name="Rectangle 41"/>
          <p:cNvSpPr/>
          <p:nvPr/>
        </p:nvSpPr>
        <p:spPr>
          <a:xfrm>
            <a:off x="2844319" y="1268418"/>
            <a:ext cx="2646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3" name="Rectangle 42"/>
          <p:cNvSpPr/>
          <p:nvPr/>
        </p:nvSpPr>
        <p:spPr>
          <a:xfrm>
            <a:off x="5490319" y="1268418"/>
            <a:ext cx="1296000" cy="45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6786319" y="1268418"/>
            <a:ext cx="2124000" cy="45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5" name="Rectangle 44"/>
          <p:cNvSpPr/>
          <p:nvPr/>
        </p:nvSpPr>
        <p:spPr>
          <a:xfrm>
            <a:off x="8910319" y="1268418"/>
            <a:ext cx="331200" cy="45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Rectangle 45"/>
          <p:cNvSpPr/>
          <p:nvPr/>
        </p:nvSpPr>
        <p:spPr>
          <a:xfrm>
            <a:off x="9241519" y="1268418"/>
            <a:ext cx="306000" cy="4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9564171" y="1265193"/>
            <a:ext cx="3600" cy="4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2" name="TextBox 51"/>
          <p:cNvSpPr txBox="1"/>
          <p:nvPr/>
        </p:nvSpPr>
        <p:spPr>
          <a:xfrm>
            <a:off x="8424683" y="176535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Pliocene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15830" y="176554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Miocene</a:t>
            </a:r>
          </a:p>
        </p:txBody>
      </p:sp>
      <p:sp>
        <p:nvSpPr>
          <p:cNvPr id="286" name="textruta 285">
            <a:extLst>
              <a:ext uri="{FF2B5EF4-FFF2-40B4-BE49-F238E27FC236}">
                <a16:creationId xmlns:a16="http://schemas.microsoft.com/office/drawing/2014/main" id="{C26E60B7-2043-48E5-8998-ACDDC422AEF6}"/>
              </a:ext>
            </a:extLst>
          </p:cNvPr>
          <p:cNvSpPr txBox="1"/>
          <p:nvPr/>
        </p:nvSpPr>
        <p:spPr>
          <a:xfrm>
            <a:off x="57999" y="0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1/7</a:t>
            </a:r>
          </a:p>
        </p:txBody>
      </p:sp>
      <p:sp>
        <p:nvSpPr>
          <p:cNvPr id="313" name="Rektangel 312">
            <a:extLst>
              <a:ext uri="{FF2B5EF4-FFF2-40B4-BE49-F238E27FC236}">
                <a16:creationId xmlns:a16="http://schemas.microsoft.com/office/drawing/2014/main" id="{769061F2-BDFE-4954-8476-5D7FC38909C8}"/>
              </a:ext>
            </a:extLst>
          </p:cNvPr>
          <p:cNvSpPr/>
          <p:nvPr/>
        </p:nvSpPr>
        <p:spPr>
          <a:xfrm>
            <a:off x="367564" y="3592238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1 - Big Bang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2" name="Rektangel 321">
            <a:extLst>
              <a:ext uri="{FF2B5EF4-FFF2-40B4-BE49-F238E27FC236}">
                <a16:creationId xmlns:a16="http://schemas.microsoft.com/office/drawing/2014/main" id="{2F35F966-5066-4968-9D38-0498CAA09289}"/>
              </a:ext>
            </a:extLst>
          </p:cNvPr>
          <p:cNvSpPr/>
          <p:nvPr/>
        </p:nvSpPr>
        <p:spPr>
          <a:xfrm>
            <a:off x="367564" y="3807725"/>
            <a:ext cx="223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2 - Solsystemet och jorden bildas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3" name="Rak koppling 322">
            <a:extLst>
              <a:ext uri="{FF2B5EF4-FFF2-40B4-BE49-F238E27FC236}">
                <a16:creationId xmlns:a16="http://schemas.microsoft.com/office/drawing/2014/main" id="{4B508F99-88CA-44E3-8AD5-891CF1C36DFC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7180" y="3811005"/>
            <a:ext cx="168025" cy="1257968"/>
          </a:xfrm>
          <a:prstGeom prst="line">
            <a:avLst/>
          </a:prstGeom>
          <a:ln w="25400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Vänster klammerparentes 323">
            <a:extLst>
              <a:ext uri="{FF2B5EF4-FFF2-40B4-BE49-F238E27FC236}">
                <a16:creationId xmlns:a16="http://schemas.microsoft.com/office/drawing/2014/main" id="{EB4F6AD2-0879-47D1-B5C9-2FD856BE6751}"/>
              </a:ext>
            </a:extLst>
          </p:cNvPr>
          <p:cNvSpPr/>
          <p:nvPr/>
        </p:nvSpPr>
        <p:spPr>
          <a:xfrm>
            <a:off x="235205" y="3633907"/>
            <a:ext cx="186720" cy="287013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5" name="Rak koppling 324">
            <a:extLst>
              <a:ext uri="{FF2B5EF4-FFF2-40B4-BE49-F238E27FC236}">
                <a16:creationId xmlns:a16="http://schemas.microsoft.com/office/drawing/2014/main" id="{D9AA7789-5211-4815-BFDF-B559237084E5}"/>
              </a:ext>
            </a:extLst>
          </p:cNvPr>
          <p:cNvCxnSpPr>
            <a:cxnSpLocks/>
          </p:cNvCxnSpPr>
          <p:nvPr/>
        </p:nvCxnSpPr>
        <p:spPr>
          <a:xfrm flipH="1">
            <a:off x="67178" y="1493092"/>
            <a:ext cx="1505026" cy="2312552"/>
          </a:xfrm>
          <a:prstGeom prst="line">
            <a:avLst/>
          </a:prstGeom>
          <a:ln w="25400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Rektangel 325">
            <a:extLst>
              <a:ext uri="{FF2B5EF4-FFF2-40B4-BE49-F238E27FC236}">
                <a16:creationId xmlns:a16="http://schemas.microsoft.com/office/drawing/2014/main" id="{9499EFEF-54B2-48D8-A550-CD37CA90B78F}"/>
              </a:ext>
            </a:extLst>
          </p:cNvPr>
          <p:cNvSpPr/>
          <p:nvPr/>
        </p:nvSpPr>
        <p:spPr>
          <a:xfrm>
            <a:off x="370924" y="4015565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3 - Livets uppkomst</a:t>
            </a:r>
          </a:p>
        </p:txBody>
      </p:sp>
      <p:sp>
        <p:nvSpPr>
          <p:cNvPr id="327" name="Rektangel 326">
            <a:extLst>
              <a:ext uri="{FF2B5EF4-FFF2-40B4-BE49-F238E27FC236}">
                <a16:creationId xmlns:a16="http://schemas.microsoft.com/office/drawing/2014/main" id="{90A38EB1-AC83-459A-9D01-A3B04D049E14}"/>
              </a:ext>
            </a:extLst>
          </p:cNvPr>
          <p:cNvSpPr/>
          <p:nvPr/>
        </p:nvSpPr>
        <p:spPr>
          <a:xfrm>
            <a:off x="370682" y="4229289"/>
            <a:ext cx="4342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4 - Tidigaste gemensamma föregångaren till allt liv idag (LUCA)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B657B915-DCD9-4C16-B988-5338F227AC9C}"/>
              </a:ext>
            </a:extLst>
          </p:cNvPr>
          <p:cNvSpPr/>
          <p:nvPr/>
        </p:nvSpPr>
        <p:spPr>
          <a:xfrm>
            <a:off x="364823" y="4437129"/>
            <a:ext cx="2171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5 - Eukaryoter, dvs. högre celler</a:t>
            </a:r>
          </a:p>
        </p:txBody>
      </p:sp>
      <p:sp>
        <p:nvSpPr>
          <p:cNvPr id="329" name="Rektangel 328">
            <a:extLst>
              <a:ext uri="{FF2B5EF4-FFF2-40B4-BE49-F238E27FC236}">
                <a16:creationId xmlns:a16="http://schemas.microsoft.com/office/drawing/2014/main" id="{32D315A8-A08C-4524-882B-B673C7B2C86F}"/>
              </a:ext>
            </a:extLst>
          </p:cNvPr>
          <p:cNvSpPr/>
          <p:nvPr/>
        </p:nvSpPr>
        <p:spPr>
          <a:xfrm>
            <a:off x="364822" y="4665334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6 - Första djuren</a:t>
            </a:r>
          </a:p>
        </p:txBody>
      </p:sp>
      <p:sp>
        <p:nvSpPr>
          <p:cNvPr id="330" name="Rektangel 329">
            <a:extLst>
              <a:ext uri="{FF2B5EF4-FFF2-40B4-BE49-F238E27FC236}">
                <a16:creationId xmlns:a16="http://schemas.microsoft.com/office/drawing/2014/main" id="{BFE80BED-D488-42A9-8154-26F516E4FE9A}"/>
              </a:ext>
            </a:extLst>
          </p:cNvPr>
          <p:cNvSpPr/>
          <p:nvPr/>
        </p:nvSpPr>
        <p:spPr>
          <a:xfrm>
            <a:off x="355448" y="5112376"/>
            <a:ext cx="1800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8 - Växter går upp på land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1" name="Rektangel 330">
            <a:extLst>
              <a:ext uri="{FF2B5EF4-FFF2-40B4-BE49-F238E27FC236}">
                <a16:creationId xmlns:a16="http://schemas.microsoft.com/office/drawing/2014/main" id="{0D06EDFE-7221-4CA3-959B-8E3643CE5C36}"/>
              </a:ext>
            </a:extLst>
          </p:cNvPr>
          <p:cNvSpPr/>
          <p:nvPr/>
        </p:nvSpPr>
        <p:spPr>
          <a:xfrm>
            <a:off x="351419" y="5295640"/>
            <a:ext cx="2528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9  - Ryggradslösa djur går upp på land</a:t>
            </a:r>
          </a:p>
        </p:txBody>
      </p:sp>
      <p:sp>
        <p:nvSpPr>
          <p:cNvPr id="332" name="Rektangel 331">
            <a:extLst>
              <a:ext uri="{FF2B5EF4-FFF2-40B4-BE49-F238E27FC236}">
                <a16:creationId xmlns:a16="http://schemas.microsoft.com/office/drawing/2014/main" id="{3828AB18-B53B-41C7-B521-ED04A153AD12}"/>
              </a:ext>
            </a:extLst>
          </p:cNvPr>
          <p:cNvSpPr/>
          <p:nvPr/>
        </p:nvSpPr>
        <p:spPr>
          <a:xfrm>
            <a:off x="297121" y="5929554"/>
            <a:ext cx="299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12 - Det permiska massutdöendet (P-T event)</a:t>
            </a:r>
          </a:p>
        </p:txBody>
      </p:sp>
      <p:sp>
        <p:nvSpPr>
          <p:cNvPr id="333" name="Rektangel 332">
            <a:extLst>
              <a:ext uri="{FF2B5EF4-FFF2-40B4-BE49-F238E27FC236}">
                <a16:creationId xmlns:a16="http://schemas.microsoft.com/office/drawing/2014/main" id="{CF7E1056-2E8F-4239-9856-65512F0B8574}"/>
              </a:ext>
            </a:extLst>
          </p:cNvPr>
          <p:cNvSpPr/>
          <p:nvPr/>
        </p:nvSpPr>
        <p:spPr>
          <a:xfrm>
            <a:off x="297121" y="6108761"/>
            <a:ext cx="2536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13 - Dinosaurier uppstår och etableras</a:t>
            </a:r>
          </a:p>
        </p:txBody>
      </p:sp>
      <p:sp>
        <p:nvSpPr>
          <p:cNvPr id="334" name="Rektangel 333">
            <a:extLst>
              <a:ext uri="{FF2B5EF4-FFF2-40B4-BE49-F238E27FC236}">
                <a16:creationId xmlns:a16="http://schemas.microsoft.com/office/drawing/2014/main" id="{D3BEE2DF-3390-4966-B5BB-BDFB3B64C989}"/>
              </a:ext>
            </a:extLst>
          </p:cNvPr>
          <p:cNvSpPr/>
          <p:nvPr/>
        </p:nvSpPr>
        <p:spPr>
          <a:xfrm>
            <a:off x="613677" y="306769"/>
            <a:ext cx="312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15 - Massutdöendet i slutet av krita (K-T event)</a:t>
            </a:r>
          </a:p>
        </p:txBody>
      </p:sp>
      <p:sp>
        <p:nvSpPr>
          <p:cNvPr id="335" name="Rektangel 334">
            <a:extLst>
              <a:ext uri="{FF2B5EF4-FFF2-40B4-BE49-F238E27FC236}">
                <a16:creationId xmlns:a16="http://schemas.microsoft.com/office/drawing/2014/main" id="{051F41BC-10D7-464B-A4E9-19D0196EA4F6}"/>
              </a:ext>
            </a:extLst>
          </p:cNvPr>
          <p:cNvSpPr/>
          <p:nvPr/>
        </p:nvSpPr>
        <p:spPr>
          <a:xfrm>
            <a:off x="3710563" y="139098"/>
            <a:ext cx="2111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16 - Eocene Thermal Optimum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336" name="Rektangel 335">
            <a:extLst>
              <a:ext uri="{FF2B5EF4-FFF2-40B4-BE49-F238E27FC236}">
                <a16:creationId xmlns:a16="http://schemas.microsoft.com/office/drawing/2014/main" id="{D9FA24E4-7D1D-4B6B-A5F1-DC1F6A9DB28D}"/>
              </a:ext>
            </a:extLst>
          </p:cNvPr>
          <p:cNvSpPr/>
          <p:nvPr/>
        </p:nvSpPr>
        <p:spPr>
          <a:xfrm>
            <a:off x="8461199" y="144566"/>
            <a:ext cx="2565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17 </a:t>
            </a:r>
            <a:r>
              <a:rPr lang="sv-SE" sz="1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- Homo</a:t>
            </a:r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uppträder – istiderna börjar</a:t>
            </a:r>
          </a:p>
        </p:txBody>
      </p:sp>
      <p:sp>
        <p:nvSpPr>
          <p:cNvPr id="337" name="Rektangel 336">
            <a:extLst>
              <a:ext uri="{FF2B5EF4-FFF2-40B4-BE49-F238E27FC236}">
                <a16:creationId xmlns:a16="http://schemas.microsoft.com/office/drawing/2014/main" id="{85C5F60F-20A3-4305-9C31-BEA2A4CCAF0A}"/>
              </a:ext>
            </a:extLst>
          </p:cNvPr>
          <p:cNvSpPr/>
          <p:nvPr/>
        </p:nvSpPr>
        <p:spPr>
          <a:xfrm>
            <a:off x="8839949" y="5154781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18</a:t>
            </a:r>
            <a:r>
              <a:rPr lang="sv-SE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- Homo sapiens</a:t>
            </a:r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uppträder</a:t>
            </a:r>
          </a:p>
        </p:txBody>
      </p:sp>
      <p:sp>
        <p:nvSpPr>
          <p:cNvPr id="338" name="Rektangel 337">
            <a:extLst>
              <a:ext uri="{FF2B5EF4-FFF2-40B4-BE49-F238E27FC236}">
                <a16:creationId xmlns:a16="http://schemas.microsoft.com/office/drawing/2014/main" id="{565E97C8-3AFB-48B0-85FA-AA51ABE2EDF6}"/>
              </a:ext>
            </a:extLst>
          </p:cNvPr>
          <p:cNvSpPr/>
          <p:nvPr/>
        </p:nvSpPr>
        <p:spPr>
          <a:xfrm>
            <a:off x="8839949" y="5395440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19 - Människor med modernt beteende uppträder</a:t>
            </a:r>
          </a:p>
        </p:txBody>
      </p:sp>
      <p:sp>
        <p:nvSpPr>
          <p:cNvPr id="340" name="Vänster klammerparentes 339">
            <a:extLst>
              <a:ext uri="{FF2B5EF4-FFF2-40B4-BE49-F238E27FC236}">
                <a16:creationId xmlns:a16="http://schemas.microsoft.com/office/drawing/2014/main" id="{411E421C-0C2C-4706-B0C0-DDC7843FB0A6}"/>
              </a:ext>
            </a:extLst>
          </p:cNvPr>
          <p:cNvSpPr/>
          <p:nvPr/>
        </p:nvSpPr>
        <p:spPr>
          <a:xfrm>
            <a:off x="8796325" y="5161170"/>
            <a:ext cx="113994" cy="450172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1" name="Rak koppling 340">
            <a:extLst>
              <a:ext uri="{FF2B5EF4-FFF2-40B4-BE49-F238E27FC236}">
                <a16:creationId xmlns:a16="http://schemas.microsoft.com/office/drawing/2014/main" id="{52D44EF3-0229-422D-81A9-A8773CB6F3E7}"/>
              </a:ext>
            </a:extLst>
          </p:cNvPr>
          <p:cNvCxnSpPr>
            <a:cxnSpLocks/>
          </p:cNvCxnSpPr>
          <p:nvPr/>
        </p:nvCxnSpPr>
        <p:spPr>
          <a:xfrm>
            <a:off x="8255179" y="4754403"/>
            <a:ext cx="490615" cy="636132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Rak koppling 341">
            <a:extLst>
              <a:ext uri="{FF2B5EF4-FFF2-40B4-BE49-F238E27FC236}">
                <a16:creationId xmlns:a16="http://schemas.microsoft.com/office/drawing/2014/main" id="{862F06E4-1EC5-446C-B37D-CB17772672D0}"/>
              </a:ext>
            </a:extLst>
          </p:cNvPr>
          <p:cNvCxnSpPr>
            <a:cxnSpLocks/>
          </p:cNvCxnSpPr>
          <p:nvPr/>
        </p:nvCxnSpPr>
        <p:spPr>
          <a:xfrm>
            <a:off x="8260522" y="4271587"/>
            <a:ext cx="0" cy="516994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Rak koppling 342">
            <a:extLst>
              <a:ext uri="{FF2B5EF4-FFF2-40B4-BE49-F238E27FC236}">
                <a16:creationId xmlns:a16="http://schemas.microsoft.com/office/drawing/2014/main" id="{212823EF-B85C-4600-A788-420638483F1E}"/>
              </a:ext>
            </a:extLst>
          </p:cNvPr>
          <p:cNvCxnSpPr>
            <a:cxnSpLocks/>
          </p:cNvCxnSpPr>
          <p:nvPr/>
        </p:nvCxnSpPr>
        <p:spPr>
          <a:xfrm>
            <a:off x="8260522" y="4271587"/>
            <a:ext cx="2744809" cy="0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ak koppling 343">
            <a:extLst>
              <a:ext uri="{FF2B5EF4-FFF2-40B4-BE49-F238E27FC236}">
                <a16:creationId xmlns:a16="http://schemas.microsoft.com/office/drawing/2014/main" id="{A0E97CC3-3CF0-456F-96F2-F1AF8A224CFC}"/>
              </a:ext>
            </a:extLst>
          </p:cNvPr>
          <p:cNvCxnSpPr>
            <a:cxnSpLocks/>
          </p:cNvCxnSpPr>
          <p:nvPr/>
        </p:nvCxnSpPr>
        <p:spPr>
          <a:xfrm flipH="1" flipV="1">
            <a:off x="10980256" y="1777918"/>
            <a:ext cx="18331" cy="2493669"/>
          </a:xfrm>
          <a:prstGeom prst="line">
            <a:avLst/>
          </a:prstGeom>
          <a:ln w="25400"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ktangel 344">
            <a:extLst>
              <a:ext uri="{FF2B5EF4-FFF2-40B4-BE49-F238E27FC236}">
                <a16:creationId xmlns:a16="http://schemas.microsoft.com/office/drawing/2014/main" id="{BD33DB4E-7CE0-40D3-9419-B34DFAB23552}"/>
              </a:ext>
            </a:extLst>
          </p:cNvPr>
          <p:cNvSpPr/>
          <p:nvPr/>
        </p:nvSpPr>
        <p:spPr>
          <a:xfrm>
            <a:off x="355448" y="4884171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7 - Kambriska Explosionen</a:t>
            </a:r>
          </a:p>
        </p:txBody>
      </p:sp>
      <p:sp>
        <p:nvSpPr>
          <p:cNvPr id="350" name="Rektangel 349">
            <a:extLst>
              <a:ext uri="{FF2B5EF4-FFF2-40B4-BE49-F238E27FC236}">
                <a16:creationId xmlns:a16="http://schemas.microsoft.com/office/drawing/2014/main" id="{BB26170E-D7DA-4219-8967-1A4F2D76D489}"/>
              </a:ext>
            </a:extLst>
          </p:cNvPr>
          <p:cNvSpPr/>
          <p:nvPr/>
        </p:nvSpPr>
        <p:spPr>
          <a:xfrm>
            <a:off x="297659" y="5533940"/>
            <a:ext cx="229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10 - Ryggradsdjur går upp på land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1" name="Rektangel 350">
            <a:extLst>
              <a:ext uri="{FF2B5EF4-FFF2-40B4-BE49-F238E27FC236}">
                <a16:creationId xmlns:a16="http://schemas.microsoft.com/office/drawing/2014/main" id="{75ACB6B7-8D25-4CAC-8F17-8C6747F5B5BA}"/>
              </a:ext>
            </a:extLst>
          </p:cNvPr>
          <p:cNvSpPr/>
          <p:nvPr/>
        </p:nvSpPr>
        <p:spPr>
          <a:xfrm>
            <a:off x="300586" y="5730878"/>
            <a:ext cx="5758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11 - De huvudsakliga grupperna av landlevande ryggradsdjur – ägg och fröer uppträder.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5" name="Rektangel 354">
            <a:extLst>
              <a:ext uri="{FF2B5EF4-FFF2-40B4-BE49-F238E27FC236}">
                <a16:creationId xmlns:a16="http://schemas.microsoft.com/office/drawing/2014/main" id="{F1932EF3-2BEC-47B2-BB70-BD562E1C3082}"/>
              </a:ext>
            </a:extLst>
          </p:cNvPr>
          <p:cNvSpPr/>
          <p:nvPr/>
        </p:nvSpPr>
        <p:spPr>
          <a:xfrm>
            <a:off x="297121" y="6295844"/>
            <a:ext cx="2424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14 – De första däggdjuren uppträder</a:t>
            </a:r>
          </a:p>
        </p:txBody>
      </p:sp>
      <p:cxnSp>
        <p:nvCxnSpPr>
          <p:cNvPr id="358" name="Rak koppling 357">
            <a:extLst>
              <a:ext uri="{FF2B5EF4-FFF2-40B4-BE49-F238E27FC236}">
                <a16:creationId xmlns:a16="http://schemas.microsoft.com/office/drawing/2014/main" id="{D0AC9618-605B-42EA-BBF4-08A4D22E494A}"/>
              </a:ext>
            </a:extLst>
          </p:cNvPr>
          <p:cNvCxnSpPr>
            <a:cxnSpLocks/>
          </p:cNvCxnSpPr>
          <p:nvPr/>
        </p:nvCxnSpPr>
        <p:spPr>
          <a:xfrm flipH="1" flipV="1">
            <a:off x="1485819" y="583768"/>
            <a:ext cx="266677" cy="909325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Rak koppling 358">
            <a:extLst>
              <a:ext uri="{FF2B5EF4-FFF2-40B4-BE49-F238E27FC236}">
                <a16:creationId xmlns:a16="http://schemas.microsoft.com/office/drawing/2014/main" id="{EB2A3CA6-CB16-49FF-BA4E-23BD9600FD69}"/>
              </a:ext>
            </a:extLst>
          </p:cNvPr>
          <p:cNvCxnSpPr>
            <a:cxnSpLocks/>
          </p:cNvCxnSpPr>
          <p:nvPr/>
        </p:nvCxnSpPr>
        <p:spPr>
          <a:xfrm flipV="1">
            <a:off x="3575965" y="461665"/>
            <a:ext cx="585590" cy="1031427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Rak koppling 359">
            <a:extLst>
              <a:ext uri="{FF2B5EF4-FFF2-40B4-BE49-F238E27FC236}">
                <a16:creationId xmlns:a16="http://schemas.microsoft.com/office/drawing/2014/main" id="{CBE90BBD-9D4D-49A1-A6C5-2C7751895E35}"/>
              </a:ext>
            </a:extLst>
          </p:cNvPr>
          <p:cNvCxnSpPr>
            <a:cxnSpLocks/>
          </p:cNvCxnSpPr>
          <p:nvPr/>
        </p:nvCxnSpPr>
        <p:spPr>
          <a:xfrm flipV="1">
            <a:off x="9215132" y="424790"/>
            <a:ext cx="275666" cy="1050404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5DD1EE-659D-40C8-8CBE-86BF382D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40" y="4569246"/>
            <a:ext cx="1763809" cy="13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" name="Rektangel 360">
            <a:extLst>
              <a:ext uri="{FF2B5EF4-FFF2-40B4-BE49-F238E27FC236}">
                <a16:creationId xmlns:a16="http://schemas.microsoft.com/office/drawing/2014/main" id="{C528922A-CBFD-40A0-A5F1-4E9A95670419}"/>
              </a:ext>
            </a:extLst>
          </p:cNvPr>
          <p:cNvSpPr/>
          <p:nvPr/>
        </p:nvSpPr>
        <p:spPr>
          <a:xfrm>
            <a:off x="4859434" y="2734347"/>
            <a:ext cx="28504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</a:rPr>
              <a:t>“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Bonushändelse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</a:rPr>
              <a:t>” – Eocene Thermal Maximum</a:t>
            </a:r>
            <a:endParaRPr lang="sv-SE" sz="11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30D0194-EB03-47B9-902C-DBD7BE88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70" y="2989223"/>
            <a:ext cx="2586940" cy="15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2" name="Rak koppling 361">
            <a:extLst>
              <a:ext uri="{FF2B5EF4-FFF2-40B4-BE49-F238E27FC236}">
                <a16:creationId xmlns:a16="http://schemas.microsoft.com/office/drawing/2014/main" id="{AAA739CB-0377-4E49-B8CA-FCE79C33A2D8}"/>
              </a:ext>
            </a:extLst>
          </p:cNvPr>
          <p:cNvCxnSpPr>
            <a:cxnSpLocks/>
          </p:cNvCxnSpPr>
          <p:nvPr/>
        </p:nvCxnSpPr>
        <p:spPr>
          <a:xfrm>
            <a:off x="2979344" y="1490193"/>
            <a:ext cx="1880090" cy="1378426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D5F98C21-8776-44F9-ACE9-BCAF9C23CB97}"/>
              </a:ext>
            </a:extLst>
          </p:cNvPr>
          <p:cNvSpPr/>
          <p:nvPr/>
        </p:nvSpPr>
        <p:spPr>
          <a:xfrm>
            <a:off x="7047423" y="5850373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Azolla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44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231D49A6-43EF-410B-A925-0A70BA980F6E}"/>
              </a:ext>
            </a:extLst>
          </p:cNvPr>
          <p:cNvGrpSpPr/>
          <p:nvPr/>
        </p:nvGrpSpPr>
        <p:grpSpPr>
          <a:xfrm>
            <a:off x="3369000" y="983357"/>
            <a:ext cx="6889309" cy="1666011"/>
            <a:chOff x="1768799" y="5069345"/>
            <a:chExt cx="6889309" cy="1666011"/>
          </a:xfrm>
        </p:grpSpPr>
        <p:grpSp>
          <p:nvGrpSpPr>
            <p:cNvPr id="220" name="Group 219"/>
            <p:cNvGrpSpPr/>
            <p:nvPr/>
          </p:nvGrpSpPr>
          <p:grpSpPr>
            <a:xfrm>
              <a:off x="6575156" y="5373216"/>
              <a:ext cx="457176" cy="991240"/>
              <a:chOff x="855863" y="3470715"/>
              <a:chExt cx="457176" cy="991240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Box 221"/>
              <p:cNvSpPr txBox="1"/>
              <p:nvPr/>
            </p:nvSpPr>
            <p:spPr>
              <a:xfrm>
                <a:off x="855863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200 ka</a:t>
                </a: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6135828" y="5371675"/>
              <a:ext cx="457176" cy="991240"/>
              <a:chOff x="855863" y="3470715"/>
              <a:chExt cx="457176" cy="991240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855863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400 ka</a:t>
                </a: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5711154" y="5371675"/>
              <a:ext cx="457176" cy="991240"/>
              <a:chOff x="855862" y="3470715"/>
              <a:chExt cx="457176" cy="991240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/>
              <p:cNvSpPr txBox="1"/>
              <p:nvPr/>
            </p:nvSpPr>
            <p:spPr>
              <a:xfrm>
                <a:off x="855862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600 ka</a:t>
                </a: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5275435" y="5371675"/>
              <a:ext cx="457176" cy="991240"/>
              <a:chOff x="855862" y="3470715"/>
              <a:chExt cx="457176" cy="991240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Box 230"/>
              <p:cNvSpPr txBox="1"/>
              <p:nvPr/>
            </p:nvSpPr>
            <p:spPr>
              <a:xfrm>
                <a:off x="855862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800 ka</a:t>
                </a: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4808683" y="5366057"/>
              <a:ext cx="534121" cy="991240"/>
              <a:chOff x="817390" y="3470715"/>
              <a:chExt cx="534121" cy="991240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/>
              <p:cNvSpPr txBox="1"/>
              <p:nvPr/>
            </p:nvSpPr>
            <p:spPr>
              <a:xfrm>
                <a:off x="817390" y="3470715"/>
                <a:ext cx="53412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1,000 ka</a:t>
                </a: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4382876" y="5371675"/>
              <a:ext cx="534122" cy="991240"/>
              <a:chOff x="817391" y="3470715"/>
              <a:chExt cx="534122" cy="991240"/>
            </a:xfrm>
          </p:grpSpPr>
          <p:cxnSp>
            <p:nvCxnSpPr>
              <p:cNvPr id="236" name="Straight Connector 235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TextBox 236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1,200 ka</a:t>
                </a: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3936367" y="5371675"/>
              <a:ext cx="534122" cy="1043228"/>
              <a:chOff x="817391" y="3418727"/>
              <a:chExt cx="534122" cy="104322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239"/>
              <p:cNvSpPr txBox="1"/>
              <p:nvPr/>
            </p:nvSpPr>
            <p:spPr>
              <a:xfrm>
                <a:off x="817391" y="3418727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1,400 ka</a:t>
                </a: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3518875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Box 242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1,600 ka</a:t>
                </a:r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3086875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1,800 ka</a:t>
                </a:r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2653156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2,000 ka</a:t>
                </a: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2233092" y="5366057"/>
              <a:ext cx="534122" cy="991240"/>
              <a:chOff x="817391" y="3470715"/>
              <a:chExt cx="534122" cy="991240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2,200 ka</a:t>
                </a:r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1800297" y="5366057"/>
              <a:ext cx="534122" cy="991240"/>
              <a:chOff x="817391" y="3470715"/>
              <a:chExt cx="534122" cy="991240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TextBox 254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2,400 ka</a:t>
                </a: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974391" y="6307097"/>
              <a:ext cx="8408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Oldowan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4302875" y="6318820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Acheulean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6206686" y="6304038"/>
              <a:ext cx="1030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Mousterian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6551050" y="5069345"/>
              <a:ext cx="1443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Upper Paleolithic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 rot="5400000">
              <a:off x="7167744" y="5931758"/>
              <a:ext cx="825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Jordbruk</a:t>
              </a:r>
            </a:p>
          </p:txBody>
        </p:sp>
        <p:cxnSp>
          <p:nvCxnSpPr>
            <p:cNvPr id="261" name="Straight Connector 260"/>
            <p:cNvCxnSpPr>
              <a:stCxn id="259" idx="2"/>
              <a:endCxn id="203" idx="0"/>
            </p:cNvCxnSpPr>
            <p:nvPr/>
          </p:nvCxnSpPr>
          <p:spPr>
            <a:xfrm flipH="1">
              <a:off x="7114521" y="5377122"/>
              <a:ext cx="158041" cy="354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05" idx="3"/>
              <a:endCxn id="260" idx="2"/>
            </p:cNvCxnSpPr>
            <p:nvPr/>
          </p:nvCxnSpPr>
          <p:spPr>
            <a:xfrm>
              <a:off x="7225457" y="5956715"/>
              <a:ext cx="200916" cy="1289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3271176" y="5731715"/>
              <a:ext cx="3238721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768799" y="5731715"/>
              <a:ext cx="1512000" cy="45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511099" y="5731715"/>
              <a:ext cx="558000" cy="45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069521" y="5731715"/>
              <a:ext cx="90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177901" y="5731715"/>
              <a:ext cx="10800" cy="45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214657" y="5731715"/>
              <a:ext cx="10800" cy="45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958" y="5750665"/>
              <a:ext cx="386016" cy="405405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35" y="5750557"/>
              <a:ext cx="360618" cy="396005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306" y="5789951"/>
              <a:ext cx="420990" cy="322391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340" y="5473515"/>
              <a:ext cx="850768" cy="638076"/>
            </a:xfrm>
            <a:prstGeom prst="rect">
              <a:avLst/>
            </a:prstGeom>
            <a:effectLst>
              <a:softEdge rad="38100"/>
            </a:effectLst>
          </p:spPr>
        </p:pic>
        <p:cxnSp>
          <p:nvCxnSpPr>
            <p:cNvPr id="275" name="Straight Connector 274"/>
            <p:cNvCxnSpPr>
              <a:stCxn id="259" idx="2"/>
              <a:endCxn id="274" idx="0"/>
            </p:cNvCxnSpPr>
            <p:nvPr/>
          </p:nvCxnSpPr>
          <p:spPr>
            <a:xfrm>
              <a:off x="7272562" y="5377122"/>
              <a:ext cx="960162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3" y="6186464"/>
              <a:ext cx="796814" cy="548892"/>
            </a:xfrm>
            <a:prstGeom prst="rect">
              <a:avLst/>
            </a:prstGeom>
            <a:effectLst>
              <a:softEdge rad="38100"/>
            </a:effectLst>
          </p:spPr>
        </p:pic>
        <p:cxnSp>
          <p:nvCxnSpPr>
            <p:cNvPr id="284" name="Straight Connector 283"/>
            <p:cNvCxnSpPr>
              <a:stCxn id="260" idx="3"/>
              <a:endCxn id="283" idx="1"/>
            </p:cNvCxnSpPr>
            <p:nvPr/>
          </p:nvCxnSpPr>
          <p:spPr>
            <a:xfrm flipV="1">
              <a:off x="7580261" y="6460910"/>
              <a:ext cx="218122" cy="37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textruta 285">
            <a:extLst>
              <a:ext uri="{FF2B5EF4-FFF2-40B4-BE49-F238E27FC236}">
                <a16:creationId xmlns:a16="http://schemas.microsoft.com/office/drawing/2014/main" id="{C26E60B7-2043-48E5-8998-ACDDC422AEF6}"/>
              </a:ext>
            </a:extLst>
          </p:cNvPr>
          <p:cNvSpPr txBox="1"/>
          <p:nvPr/>
        </p:nvSpPr>
        <p:spPr>
          <a:xfrm>
            <a:off x="57999" y="0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1/7</a:t>
            </a:r>
          </a:p>
        </p:txBody>
      </p:sp>
      <p:sp>
        <p:nvSpPr>
          <p:cNvPr id="287" name="Rektangel 286">
            <a:extLst>
              <a:ext uri="{FF2B5EF4-FFF2-40B4-BE49-F238E27FC236}">
                <a16:creationId xmlns:a16="http://schemas.microsoft.com/office/drawing/2014/main" id="{5FC780C9-B7AF-4268-B58F-5E67C52B0C48}"/>
              </a:ext>
            </a:extLst>
          </p:cNvPr>
          <p:cNvSpPr/>
          <p:nvPr/>
        </p:nvSpPr>
        <p:spPr>
          <a:xfrm>
            <a:off x="1111885" y="3379215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1 - Big Bang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0" name="Rektangel 289">
            <a:extLst>
              <a:ext uri="{FF2B5EF4-FFF2-40B4-BE49-F238E27FC236}">
                <a16:creationId xmlns:a16="http://schemas.microsoft.com/office/drawing/2014/main" id="{A1B6E08F-F496-4597-BF5D-BC77DA970AB4}"/>
              </a:ext>
            </a:extLst>
          </p:cNvPr>
          <p:cNvSpPr/>
          <p:nvPr/>
        </p:nvSpPr>
        <p:spPr>
          <a:xfrm>
            <a:off x="1111885" y="3594702"/>
            <a:ext cx="223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2 - Solsystemet och jorden bildas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05" name="Rak koppling 304">
            <a:extLst>
              <a:ext uri="{FF2B5EF4-FFF2-40B4-BE49-F238E27FC236}">
                <a16:creationId xmlns:a16="http://schemas.microsoft.com/office/drawing/2014/main" id="{B7BA032E-7A7E-4B04-AA12-F378AD043CDE}"/>
              </a:ext>
            </a:extLst>
          </p:cNvPr>
          <p:cNvCxnSpPr>
            <a:cxnSpLocks/>
            <a:endCxn id="313" idx="1"/>
          </p:cNvCxnSpPr>
          <p:nvPr/>
        </p:nvCxnSpPr>
        <p:spPr>
          <a:xfrm>
            <a:off x="811501" y="3597982"/>
            <a:ext cx="168025" cy="1257968"/>
          </a:xfrm>
          <a:prstGeom prst="line">
            <a:avLst/>
          </a:prstGeom>
          <a:ln w="25400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Vänster klammerparentes 312">
            <a:extLst>
              <a:ext uri="{FF2B5EF4-FFF2-40B4-BE49-F238E27FC236}">
                <a16:creationId xmlns:a16="http://schemas.microsoft.com/office/drawing/2014/main" id="{57023B5D-47B7-4D4B-B549-97AD295A6718}"/>
              </a:ext>
            </a:extLst>
          </p:cNvPr>
          <p:cNvSpPr/>
          <p:nvPr/>
        </p:nvSpPr>
        <p:spPr>
          <a:xfrm>
            <a:off x="979526" y="3420884"/>
            <a:ext cx="186720" cy="287013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2" name="Rak koppling 321">
            <a:extLst>
              <a:ext uri="{FF2B5EF4-FFF2-40B4-BE49-F238E27FC236}">
                <a16:creationId xmlns:a16="http://schemas.microsoft.com/office/drawing/2014/main" id="{DFB41C55-A18B-41BC-B3E9-7ECE4035A6E8}"/>
              </a:ext>
            </a:extLst>
          </p:cNvPr>
          <p:cNvCxnSpPr>
            <a:cxnSpLocks/>
          </p:cNvCxnSpPr>
          <p:nvPr/>
        </p:nvCxnSpPr>
        <p:spPr>
          <a:xfrm flipH="1">
            <a:off x="811500" y="1861395"/>
            <a:ext cx="1363669" cy="1731226"/>
          </a:xfrm>
          <a:prstGeom prst="line">
            <a:avLst/>
          </a:prstGeom>
          <a:ln w="25400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ktangel 322">
            <a:extLst>
              <a:ext uri="{FF2B5EF4-FFF2-40B4-BE49-F238E27FC236}">
                <a16:creationId xmlns:a16="http://schemas.microsoft.com/office/drawing/2014/main" id="{2BF1BCF2-EA69-451D-A219-C8C3FBC3781B}"/>
              </a:ext>
            </a:extLst>
          </p:cNvPr>
          <p:cNvSpPr/>
          <p:nvPr/>
        </p:nvSpPr>
        <p:spPr>
          <a:xfrm>
            <a:off x="1115245" y="3802542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3 - Livets uppkomst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A71D9A7-FF17-4D79-AFE9-4030D9BD55D2}"/>
              </a:ext>
            </a:extLst>
          </p:cNvPr>
          <p:cNvSpPr/>
          <p:nvPr/>
        </p:nvSpPr>
        <p:spPr>
          <a:xfrm>
            <a:off x="1115003" y="4016266"/>
            <a:ext cx="4342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4 - Tidigaste gemensamma föregångaren till allt liv idag (LUCA)</a:t>
            </a:r>
          </a:p>
        </p:txBody>
      </p:sp>
      <p:sp>
        <p:nvSpPr>
          <p:cNvPr id="325" name="Rektangel 324">
            <a:extLst>
              <a:ext uri="{FF2B5EF4-FFF2-40B4-BE49-F238E27FC236}">
                <a16:creationId xmlns:a16="http://schemas.microsoft.com/office/drawing/2014/main" id="{32FD553A-1751-43F6-BE70-3B5EA02CC5A5}"/>
              </a:ext>
            </a:extLst>
          </p:cNvPr>
          <p:cNvSpPr/>
          <p:nvPr/>
        </p:nvSpPr>
        <p:spPr>
          <a:xfrm>
            <a:off x="1109144" y="4224106"/>
            <a:ext cx="2171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5 - Eukaryoter, dvs. högre celler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A2C60C07-8B7B-4A3D-8BB4-2539390DEFDF}"/>
              </a:ext>
            </a:extLst>
          </p:cNvPr>
          <p:cNvSpPr/>
          <p:nvPr/>
        </p:nvSpPr>
        <p:spPr>
          <a:xfrm>
            <a:off x="1109143" y="4452311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6 - Första djuren</a:t>
            </a:r>
          </a:p>
        </p:txBody>
      </p:sp>
      <p:sp>
        <p:nvSpPr>
          <p:cNvPr id="327" name="Rektangel 326">
            <a:extLst>
              <a:ext uri="{FF2B5EF4-FFF2-40B4-BE49-F238E27FC236}">
                <a16:creationId xmlns:a16="http://schemas.microsoft.com/office/drawing/2014/main" id="{6B471B37-6AAC-4851-B5AE-62B9D047D32F}"/>
              </a:ext>
            </a:extLst>
          </p:cNvPr>
          <p:cNvSpPr/>
          <p:nvPr/>
        </p:nvSpPr>
        <p:spPr>
          <a:xfrm>
            <a:off x="1099769" y="4899353"/>
            <a:ext cx="1800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8 - Växter går upp på land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EDB3F4F5-B2B1-487F-9E91-FEE909E59458}"/>
              </a:ext>
            </a:extLst>
          </p:cNvPr>
          <p:cNvSpPr/>
          <p:nvPr/>
        </p:nvSpPr>
        <p:spPr>
          <a:xfrm>
            <a:off x="1095740" y="5082617"/>
            <a:ext cx="2528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9  - Ryggradslösa djur går upp på land</a:t>
            </a:r>
          </a:p>
        </p:txBody>
      </p:sp>
      <p:sp>
        <p:nvSpPr>
          <p:cNvPr id="329" name="Rektangel 328">
            <a:extLst>
              <a:ext uri="{FF2B5EF4-FFF2-40B4-BE49-F238E27FC236}">
                <a16:creationId xmlns:a16="http://schemas.microsoft.com/office/drawing/2014/main" id="{DFBA5D65-07CA-46C9-8E5D-3441D1717920}"/>
              </a:ext>
            </a:extLst>
          </p:cNvPr>
          <p:cNvSpPr/>
          <p:nvPr/>
        </p:nvSpPr>
        <p:spPr>
          <a:xfrm>
            <a:off x="1041442" y="5716531"/>
            <a:ext cx="299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12 - Det permiska massutdöendet (P-T event)</a:t>
            </a:r>
          </a:p>
        </p:txBody>
      </p:sp>
      <p:sp>
        <p:nvSpPr>
          <p:cNvPr id="330" name="Rektangel 329">
            <a:extLst>
              <a:ext uri="{FF2B5EF4-FFF2-40B4-BE49-F238E27FC236}">
                <a16:creationId xmlns:a16="http://schemas.microsoft.com/office/drawing/2014/main" id="{C6C4B7D3-2737-41B8-8873-53AD13583E3C}"/>
              </a:ext>
            </a:extLst>
          </p:cNvPr>
          <p:cNvSpPr/>
          <p:nvPr/>
        </p:nvSpPr>
        <p:spPr>
          <a:xfrm>
            <a:off x="1041442" y="5895738"/>
            <a:ext cx="2536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13 - Dinosaurier uppstår och etableras</a:t>
            </a:r>
          </a:p>
        </p:txBody>
      </p:sp>
      <p:sp>
        <p:nvSpPr>
          <p:cNvPr id="331" name="Rektangel 330">
            <a:extLst>
              <a:ext uri="{FF2B5EF4-FFF2-40B4-BE49-F238E27FC236}">
                <a16:creationId xmlns:a16="http://schemas.microsoft.com/office/drawing/2014/main" id="{AC472CCC-39C7-4214-95B6-F5EE25AFB4A7}"/>
              </a:ext>
            </a:extLst>
          </p:cNvPr>
          <p:cNvSpPr/>
          <p:nvPr/>
        </p:nvSpPr>
        <p:spPr>
          <a:xfrm>
            <a:off x="1099769" y="4671148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7 - Kambriska Explosionen</a:t>
            </a:r>
          </a:p>
        </p:txBody>
      </p:sp>
      <p:sp>
        <p:nvSpPr>
          <p:cNvPr id="332" name="Rektangel 331">
            <a:extLst>
              <a:ext uri="{FF2B5EF4-FFF2-40B4-BE49-F238E27FC236}">
                <a16:creationId xmlns:a16="http://schemas.microsoft.com/office/drawing/2014/main" id="{D351E248-02D6-4349-A202-4217BF44569E}"/>
              </a:ext>
            </a:extLst>
          </p:cNvPr>
          <p:cNvSpPr/>
          <p:nvPr/>
        </p:nvSpPr>
        <p:spPr>
          <a:xfrm>
            <a:off x="1041980" y="5320917"/>
            <a:ext cx="229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10 - Ryggradsdjur går upp på land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3" name="Rektangel 332">
            <a:extLst>
              <a:ext uri="{FF2B5EF4-FFF2-40B4-BE49-F238E27FC236}">
                <a16:creationId xmlns:a16="http://schemas.microsoft.com/office/drawing/2014/main" id="{7BEF1505-44EC-472B-8439-DEF7F9220880}"/>
              </a:ext>
            </a:extLst>
          </p:cNvPr>
          <p:cNvSpPr/>
          <p:nvPr/>
        </p:nvSpPr>
        <p:spPr>
          <a:xfrm>
            <a:off x="1041442" y="6082821"/>
            <a:ext cx="2424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14 – De första däggdjuren uppträder</a:t>
            </a:r>
          </a:p>
        </p:txBody>
      </p:sp>
      <p:sp>
        <p:nvSpPr>
          <p:cNvPr id="334" name="Rektangel 333">
            <a:extLst>
              <a:ext uri="{FF2B5EF4-FFF2-40B4-BE49-F238E27FC236}">
                <a16:creationId xmlns:a16="http://schemas.microsoft.com/office/drawing/2014/main" id="{C2758B77-0244-4A71-B3ED-FC79C7350635}"/>
              </a:ext>
            </a:extLst>
          </p:cNvPr>
          <p:cNvSpPr/>
          <p:nvPr/>
        </p:nvSpPr>
        <p:spPr>
          <a:xfrm>
            <a:off x="1044907" y="5517855"/>
            <a:ext cx="5758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11 - De huvudsakliga grupperna av landlevande ryggradsdjur – ägg och fröer uppträder.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5" name="Rektangel 334">
            <a:extLst>
              <a:ext uri="{FF2B5EF4-FFF2-40B4-BE49-F238E27FC236}">
                <a16:creationId xmlns:a16="http://schemas.microsoft.com/office/drawing/2014/main" id="{29A49B21-9485-4DB7-B197-DAD3D2669D7B}"/>
              </a:ext>
            </a:extLst>
          </p:cNvPr>
          <p:cNvSpPr/>
          <p:nvPr/>
        </p:nvSpPr>
        <p:spPr>
          <a:xfrm>
            <a:off x="1712834" y="436183"/>
            <a:ext cx="2565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17 </a:t>
            </a:r>
            <a:r>
              <a:rPr lang="sv-SE" sz="1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- Homo</a:t>
            </a:r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uppträder – istiderna börjar</a:t>
            </a:r>
          </a:p>
        </p:txBody>
      </p:sp>
      <p:cxnSp>
        <p:nvCxnSpPr>
          <p:cNvPr id="336" name="Rak koppling 335">
            <a:extLst>
              <a:ext uri="{FF2B5EF4-FFF2-40B4-BE49-F238E27FC236}">
                <a16:creationId xmlns:a16="http://schemas.microsoft.com/office/drawing/2014/main" id="{327C9DDD-5633-4140-B2FF-976AF42BDF65}"/>
              </a:ext>
            </a:extLst>
          </p:cNvPr>
          <p:cNvCxnSpPr>
            <a:cxnSpLocks/>
          </p:cNvCxnSpPr>
          <p:nvPr/>
        </p:nvCxnSpPr>
        <p:spPr>
          <a:xfrm flipH="1" flipV="1">
            <a:off x="2884757" y="741103"/>
            <a:ext cx="481179" cy="1124716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Rektangel 336">
            <a:extLst>
              <a:ext uri="{FF2B5EF4-FFF2-40B4-BE49-F238E27FC236}">
                <a16:creationId xmlns:a16="http://schemas.microsoft.com/office/drawing/2014/main" id="{7C2E85E2-8814-4E7E-A6F8-797469E86B3D}"/>
              </a:ext>
            </a:extLst>
          </p:cNvPr>
          <p:cNvSpPr/>
          <p:nvPr/>
        </p:nvSpPr>
        <p:spPr>
          <a:xfrm>
            <a:off x="7860910" y="361657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18</a:t>
            </a:r>
            <a:r>
              <a:rPr lang="sv-SE" sz="1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- Homo sapiens</a:t>
            </a:r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uppträder</a:t>
            </a:r>
          </a:p>
        </p:txBody>
      </p:sp>
      <p:sp>
        <p:nvSpPr>
          <p:cNvPr id="338" name="Rektangel 337">
            <a:extLst>
              <a:ext uri="{FF2B5EF4-FFF2-40B4-BE49-F238E27FC236}">
                <a16:creationId xmlns:a16="http://schemas.microsoft.com/office/drawing/2014/main" id="{87620519-6F7B-4438-A2C0-DCF3D88476D3}"/>
              </a:ext>
            </a:extLst>
          </p:cNvPr>
          <p:cNvSpPr/>
          <p:nvPr/>
        </p:nvSpPr>
        <p:spPr>
          <a:xfrm>
            <a:off x="7736029" y="2760127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19 - Människor med modernt beteende uppträder</a:t>
            </a:r>
          </a:p>
        </p:txBody>
      </p:sp>
      <p:cxnSp>
        <p:nvCxnSpPr>
          <p:cNvPr id="340" name="Rak koppling 339">
            <a:extLst>
              <a:ext uri="{FF2B5EF4-FFF2-40B4-BE49-F238E27FC236}">
                <a16:creationId xmlns:a16="http://schemas.microsoft.com/office/drawing/2014/main" id="{03678BB3-E4B1-49BC-AFF6-B0BB17E6DD9B}"/>
              </a:ext>
            </a:extLst>
          </p:cNvPr>
          <p:cNvCxnSpPr>
            <a:cxnSpLocks/>
          </p:cNvCxnSpPr>
          <p:nvPr/>
        </p:nvCxnSpPr>
        <p:spPr>
          <a:xfrm flipH="1" flipV="1">
            <a:off x="8023321" y="631283"/>
            <a:ext cx="178186" cy="1226502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Rak koppling 340">
            <a:extLst>
              <a:ext uri="{FF2B5EF4-FFF2-40B4-BE49-F238E27FC236}">
                <a16:creationId xmlns:a16="http://schemas.microsoft.com/office/drawing/2014/main" id="{22FE07EC-1AED-4B9E-94F6-779DA1CFAF63}"/>
              </a:ext>
            </a:extLst>
          </p:cNvPr>
          <p:cNvCxnSpPr>
            <a:cxnSpLocks/>
          </p:cNvCxnSpPr>
          <p:nvPr/>
        </p:nvCxnSpPr>
        <p:spPr>
          <a:xfrm>
            <a:off x="8667987" y="1857785"/>
            <a:ext cx="104713" cy="894968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Rak koppling 341">
            <a:extLst>
              <a:ext uri="{FF2B5EF4-FFF2-40B4-BE49-F238E27FC236}">
                <a16:creationId xmlns:a16="http://schemas.microsoft.com/office/drawing/2014/main" id="{B979FA64-26B9-46A8-8B40-4E8442F49FD7}"/>
              </a:ext>
            </a:extLst>
          </p:cNvPr>
          <p:cNvCxnSpPr>
            <a:cxnSpLocks/>
          </p:cNvCxnSpPr>
          <p:nvPr/>
        </p:nvCxnSpPr>
        <p:spPr>
          <a:xfrm flipH="1">
            <a:off x="1754402" y="1853228"/>
            <a:ext cx="8683196" cy="1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6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Varför uppkommer liv på nya organisationsnivåer när möjligheter till fusk elimineras?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946D2D-6155-4FDA-A5D5-9D79B0AD1A0F}"/>
              </a:ext>
            </a:extLst>
          </p:cNvPr>
          <p:cNvSpPr/>
          <p:nvPr/>
        </p:nvSpPr>
        <p:spPr>
          <a:xfrm>
            <a:off x="784398" y="2293514"/>
            <a:ext cx="6208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Anledningen är att samarbete är väldigt adaptivt!</a:t>
            </a:r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C74A5B5-91D9-4750-8BF4-8FCD9A7C57CC}"/>
              </a:ext>
            </a:extLst>
          </p:cNvPr>
          <p:cNvSpPr/>
          <p:nvPr/>
        </p:nvSpPr>
        <p:spPr>
          <a:xfrm>
            <a:off x="784398" y="3013501"/>
            <a:ext cx="8352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Fusk är det huvudsakliga </a:t>
            </a:r>
            <a:r>
              <a:rPr lang="sv-SE" sz="2400" b="1" dirty="0">
                <a:latin typeface="Times New Roman" panose="02020603050405020304" pitchFamily="18" charset="0"/>
              </a:rPr>
              <a:t>hindret</a:t>
            </a:r>
            <a:r>
              <a:rPr lang="sv-SE" sz="2400" dirty="0">
                <a:latin typeface="Times New Roman" panose="02020603050405020304" pitchFamily="18" charset="0"/>
              </a:rPr>
              <a:t> mot att samarbete skall fungera och vara adaptivt för de som samarbetar.</a:t>
            </a:r>
            <a:endParaRPr lang="sv-SE" sz="2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756A2C2-B516-47F5-BE36-897641A4789E}"/>
              </a:ext>
            </a:extLst>
          </p:cNvPr>
          <p:cNvSpPr/>
          <p:nvPr/>
        </p:nvSpPr>
        <p:spPr>
          <a:xfrm>
            <a:off x="784398" y="4102820"/>
            <a:ext cx="10947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Så om fusk mer eller mindre är ute ur bilden, exempelvis om samarbetet i sig alstrar skydd mot fusk, så tenderar samarbetet att fortsätta så långt att de som samarbetar smälter ihop helt och hållet – att de förlorar sin förmåga att evolvera separat!</a:t>
            </a:r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EA98119-D5A4-42DA-AAC2-82C99C93466A}"/>
              </a:ext>
            </a:extLst>
          </p:cNvPr>
          <p:cNvSpPr/>
          <p:nvPr/>
        </p:nvSpPr>
        <p:spPr>
          <a:xfrm>
            <a:off x="784398" y="5561471"/>
            <a:ext cx="10665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Liv på en ny organisationsnivå (nya typer av organismer) är alltså en ändpunkt av sådana samarbeten.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8005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577F1E-ADCE-4FE4-966F-A1FD0F3D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Ordlista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CA82038-4A81-45F1-B1C2-EA43EEB16DAE}"/>
              </a:ext>
            </a:extLst>
          </p:cNvPr>
          <p:cNvSpPr/>
          <p:nvPr/>
        </p:nvSpPr>
        <p:spPr>
          <a:xfrm>
            <a:off x="976039" y="2180937"/>
            <a:ext cx="10947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En ordlista har efterfrågats av flera.</a:t>
            </a:r>
          </a:p>
          <a:p>
            <a:endParaRPr lang="sv-SE" sz="2400" dirty="0">
              <a:latin typeface="Times New Roman" panose="02020603050405020304" pitchFamily="18" charset="0"/>
            </a:endParaRPr>
          </a:p>
          <a:p>
            <a:r>
              <a:rPr lang="sv-SE" sz="2400" dirty="0">
                <a:latin typeface="Times New Roman" panose="02020603050405020304" pitchFamily="18" charset="0"/>
              </a:rPr>
              <a:t>Det fanns tyvärr ingen möjlighet att hinna med att göra en ordlista tills denna veckan.</a:t>
            </a:r>
          </a:p>
          <a:p>
            <a:endParaRPr lang="sv-SE" sz="2400" dirty="0">
              <a:latin typeface="Times New Roman" panose="02020603050405020304" pitchFamily="18" charset="0"/>
            </a:endParaRPr>
          </a:p>
          <a:p>
            <a:r>
              <a:rPr lang="sv-SE" sz="2400" dirty="0">
                <a:latin typeface="Times New Roman" panose="02020603050405020304" pitchFamily="18" charset="0"/>
              </a:rPr>
              <a:t>Men jag skall göra mitt bästa för att en skall vara färdig till sista föreläsningen.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3531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EF336-8845-4ABB-A817-11299A18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41"/>
            <a:ext cx="10515600" cy="1325563"/>
          </a:xfrm>
        </p:spPr>
        <p:txBody>
          <a:bodyPr/>
          <a:lstStyle/>
          <a:p>
            <a:pPr algn="ctr"/>
            <a:r>
              <a:rPr lang="sv-SE" b="1" dirty="0"/>
              <a:t>Forum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95A95E-162D-4DE5-8249-7D20337D0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704"/>
            <a:ext cx="10515600" cy="47011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v-SE" b="1" dirty="0"/>
              <a:t>Tisdag. Lektion #1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Jag går igenom ett urval av frågeställningar. Därefter diskussion med uppföljningsfrågor.</a:t>
            </a:r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b="1" dirty="0"/>
              <a:t>Tisdag. Lektion #2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Jag går igenom ett urval av frågeställningar. Därefter diskussion med uppföljningsfrågor.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b="1" dirty="0"/>
              <a:t>Torsdag. Lektion #1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Diskussion i Break-</a:t>
            </a:r>
            <a:r>
              <a:rPr lang="sv-SE" dirty="0" err="1"/>
              <a:t>out</a:t>
            </a:r>
            <a:r>
              <a:rPr lang="sv-SE" dirty="0"/>
              <a:t>-rum inom 10 grupper, 45 minuter. Jag går runt lite mellan grupperna och lyssnar in vad som diskuteras.</a:t>
            </a:r>
          </a:p>
          <a:p>
            <a:pPr marL="0" indent="0" algn="ctr">
              <a:buNone/>
            </a:pPr>
            <a:r>
              <a:rPr lang="sv-SE" b="1" dirty="0"/>
              <a:t>Torsdag. Lektion #2</a:t>
            </a:r>
          </a:p>
          <a:p>
            <a:pPr marL="0" indent="0" algn="ctr">
              <a:buNone/>
            </a:pPr>
            <a:r>
              <a:rPr lang="sv-SE" dirty="0"/>
              <a:t>Diskussion i helklass under 45 minuter för att fånga upp det sista.</a:t>
            </a:r>
          </a:p>
        </p:txBody>
      </p:sp>
    </p:spTree>
    <p:extLst>
      <p:ext uri="{BB962C8B-B14F-4D97-AF65-F5344CB8AC3E}">
        <p14:creationId xmlns:p14="http://schemas.microsoft.com/office/powerpoint/2010/main" val="131801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Snabbfrågor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B8A1782-812F-4CC2-B888-481A7CDB2D85}"/>
              </a:ext>
            </a:extLst>
          </p:cNvPr>
          <p:cNvSpPr/>
          <p:nvPr/>
        </p:nvSpPr>
        <p:spPr>
          <a:xfrm>
            <a:off x="2170748" y="2234069"/>
            <a:ext cx="6484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Skillnaden mellan tidigare och modern Darwinism.</a:t>
            </a:r>
            <a:endParaRPr lang="sv-SE" sz="2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852F02D-2877-4B21-BB1A-AC0AE57B3DA0}"/>
              </a:ext>
            </a:extLst>
          </p:cNvPr>
          <p:cNvSpPr/>
          <p:nvPr/>
        </p:nvSpPr>
        <p:spPr>
          <a:xfrm>
            <a:off x="2170747" y="3008282"/>
            <a:ext cx="8927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Är det alltid samma system som har varit </a:t>
            </a:r>
            <a:r>
              <a:rPr lang="en-US" sz="2400" dirty="0">
                <a:latin typeface="Times New Roman" panose="02020603050405020304" pitchFamily="18" charset="0"/>
              </a:rPr>
              <a:t>intractable</a:t>
            </a:r>
            <a:r>
              <a:rPr lang="sv-SE" sz="2400" dirty="0">
                <a:latin typeface="Times New Roman" panose="02020603050405020304" pitchFamily="18" charset="0"/>
              </a:rPr>
              <a:t>? Eller har vi lyckats med att ”lösa” typer av system?</a:t>
            </a:r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68553AD-B2DB-4AD8-8D48-2980B0ED3024}"/>
              </a:ext>
            </a:extLst>
          </p:cNvPr>
          <p:cNvSpPr/>
          <p:nvPr/>
        </p:nvSpPr>
        <p:spPr>
          <a:xfrm>
            <a:off x="2170747" y="4151827"/>
            <a:ext cx="8927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Hur djupt att gå i naturhistorien? Behöver man kunna arter och sådant?</a:t>
            </a:r>
            <a:endParaRPr lang="sv-SE" sz="2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87A03F-8CE9-4FAF-BFE8-A4FD2804785C}"/>
              </a:ext>
            </a:extLst>
          </p:cNvPr>
          <p:cNvSpPr/>
          <p:nvPr/>
        </p:nvSpPr>
        <p:spPr>
          <a:xfrm>
            <a:off x="2170747" y="4926040"/>
            <a:ext cx="8927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Muntan.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2990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729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Hur och varför börjar livet?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CB74411-9AA0-4460-B118-D737A5931844}"/>
              </a:ext>
            </a:extLst>
          </p:cNvPr>
          <p:cNvSpPr/>
          <p:nvPr/>
        </p:nvSpPr>
        <p:spPr>
          <a:xfrm>
            <a:off x="1089613" y="1926998"/>
            <a:ext cx="103102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Livet är termodynamiskt möjligt och kan till och med bli troligt under rätt förutsättningar.</a:t>
            </a:r>
          </a:p>
          <a:p>
            <a:endParaRPr lang="sv-SE" sz="2400" dirty="0">
              <a:latin typeface="Times New Roman" panose="02020603050405020304" pitchFamily="18" charset="0"/>
            </a:endParaRPr>
          </a:p>
          <a:p>
            <a:r>
              <a:rPr lang="sv-SE" sz="2400" dirty="0">
                <a:latin typeface="Times New Roman" panose="02020603050405020304" pitchFamily="18" charset="0"/>
              </a:rPr>
              <a:t>Termodynamiken talar bara om någonting som sker globalt i slutna system. </a:t>
            </a:r>
          </a:p>
          <a:p>
            <a:endParaRPr lang="sv-SE" sz="2400" dirty="0">
              <a:latin typeface="Times New Roman" panose="02020603050405020304" pitchFamily="18" charset="0"/>
            </a:endParaRPr>
          </a:p>
          <a:p>
            <a:r>
              <a:rPr lang="sv-SE" sz="2400" b="1" dirty="0">
                <a:latin typeface="Times New Roman" panose="02020603050405020304" pitchFamily="18" charset="0"/>
              </a:rPr>
              <a:t>Lokalt</a:t>
            </a:r>
            <a:r>
              <a:rPr lang="sv-SE" sz="2400" dirty="0">
                <a:latin typeface="Times New Roman" panose="02020603050405020304" pitchFamily="18" charset="0"/>
              </a:rPr>
              <a:t> kan entropin (oordningen) minska – på bekostnad av en ökning någon annan stans.</a:t>
            </a:r>
          </a:p>
          <a:p>
            <a:endParaRPr lang="sv-SE" sz="2400" dirty="0">
              <a:latin typeface="Times New Roman" panose="02020603050405020304" pitchFamily="18" charset="0"/>
            </a:endParaRPr>
          </a:p>
          <a:p>
            <a:r>
              <a:rPr lang="sv-SE" sz="2400" dirty="0">
                <a:latin typeface="Times New Roman" panose="02020603050405020304" pitchFamily="18" charset="0"/>
              </a:rPr>
              <a:t>I vårt fall så är det solens oordning som ökar så att vår kan minska.</a:t>
            </a:r>
          </a:p>
        </p:txBody>
      </p:sp>
    </p:spTree>
    <p:extLst>
      <p:ext uri="{BB962C8B-B14F-4D97-AF65-F5344CB8AC3E}">
        <p14:creationId xmlns:p14="http://schemas.microsoft.com/office/powerpoint/2010/main" val="112461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7C01E71-0089-4719-BCB5-8A80C25B32E1}"/>
              </a:ext>
            </a:extLst>
          </p:cNvPr>
          <p:cNvSpPr/>
          <p:nvPr/>
        </p:nvSpPr>
        <p:spPr>
          <a:xfrm>
            <a:off x="1654554" y="921464"/>
            <a:ext cx="785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Livets allra tidigaste historia är höljd i dunkel. Få direkta spår.</a:t>
            </a:r>
            <a:endParaRPr lang="sv-SE" sz="2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61A193B-9E37-49AF-A6F5-32DE7BBF9F73}"/>
              </a:ext>
            </a:extLst>
          </p:cNvPr>
          <p:cNvSpPr/>
          <p:nvPr/>
        </p:nvSpPr>
        <p:spPr>
          <a:xfrm>
            <a:off x="1654554" y="1663800"/>
            <a:ext cx="9595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Frågan blir istället: Vilka förhållanden är tänkbara, möjliga och/eller troliga?</a:t>
            </a:r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E3B2E6E-1BA6-49E4-BFAE-792AEDE18F9F}"/>
              </a:ext>
            </a:extLst>
          </p:cNvPr>
          <p:cNvSpPr/>
          <p:nvPr/>
        </p:nvSpPr>
        <p:spPr>
          <a:xfrm>
            <a:off x="1654554" y="2406136"/>
            <a:ext cx="876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Vidare, vilka sådana förhållanden kan ha alstrat komplex kemi och liv.</a:t>
            </a:r>
            <a:endParaRPr lang="sv-SE" sz="2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3815969-4FFB-44A4-9A71-FE5FBA55FBA0}"/>
              </a:ext>
            </a:extLst>
          </p:cNvPr>
          <p:cNvSpPr/>
          <p:nvPr/>
        </p:nvSpPr>
        <p:spPr>
          <a:xfrm>
            <a:off x="1654554" y="3148472"/>
            <a:ext cx="8612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Övergången till liv har slutligen med Darwinistisk evolution att göra.</a:t>
            </a:r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9154741-E30A-4503-81A4-98590630A7DB}"/>
              </a:ext>
            </a:extLst>
          </p:cNvPr>
          <p:cNvSpPr/>
          <p:nvPr/>
        </p:nvSpPr>
        <p:spPr>
          <a:xfrm>
            <a:off x="1668949" y="3890808"/>
            <a:ext cx="9539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Anledningen är att så komplexa maskinerier inte är möjliga om det inte finns en process som avsöker rummet av möjliga konfigurationer.</a:t>
            </a:r>
            <a:endParaRPr lang="sv-SE" sz="24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372A342-1A51-4AEE-988A-5CA5A09F596E}"/>
              </a:ext>
            </a:extLst>
          </p:cNvPr>
          <p:cNvSpPr/>
          <p:nvPr/>
        </p:nvSpPr>
        <p:spPr>
          <a:xfrm>
            <a:off x="1654554" y="4987589"/>
            <a:ext cx="9539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</a:rPr>
              <a:t>Man kan tänka sig att människor kan designa levande system – men det är i så fall endast tack vare andra evolutionära processer!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29099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E12DF1-CFCA-4C9F-8B3C-24245A63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41" y="487316"/>
            <a:ext cx="7017835" cy="526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Finns dessa miljöer idag?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Nej, antagligen inte. Fast så kallade ”black </a:t>
            </a:r>
            <a:r>
              <a:rPr lang="sv-SE" dirty="0" err="1"/>
              <a:t>smokers</a:t>
            </a:r>
            <a:r>
              <a:rPr lang="sv-SE" dirty="0"/>
              <a:t>” tros återskapa viktiga element av det tidigast livets förhållanden.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 synnerhet liv som är baserat helt på kemi snarare än på fotosyntes och oxidation.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allra tidigaste möjliga spåret av liv (4.28 Gya) hittades i just en sådan miljö.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Kemin innan livet uppstod lär ha förändrats radikalt just av livet självt.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 descr="Bildresultat för black smoker">
            <a:extLst>
              <a:ext uri="{FF2B5EF4-FFF2-40B4-BE49-F238E27FC236}">
                <a16:creationId xmlns:a16="http://schemas.microsoft.com/office/drawing/2014/main" id="{F5D48DAB-36A7-4EBC-A310-E338E725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35" y="487315"/>
            <a:ext cx="3852833" cy="2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293794-B055-4780-9665-65649444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35" y="3481061"/>
            <a:ext cx="3852832" cy="22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4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Tidslinje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CCD3E15-F67B-4BA9-AB99-3F6B5FBAE30E}"/>
              </a:ext>
            </a:extLst>
          </p:cNvPr>
          <p:cNvSpPr/>
          <p:nvPr/>
        </p:nvSpPr>
        <p:spPr>
          <a:xfrm>
            <a:off x="2819675" y="2897748"/>
            <a:ext cx="6729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Times New Roman" panose="02020603050405020304" pitchFamily="18" charset="0"/>
              </a:rPr>
              <a:t>Jag har satt ihop en mer summerande tidslinje än de som användes i föreläsningarna.</a:t>
            </a:r>
          </a:p>
          <a:p>
            <a:pPr algn="ctr"/>
            <a:endParaRPr lang="sv-SE" sz="2400" dirty="0">
              <a:latin typeface="Times New Roman" panose="02020603050405020304" pitchFamily="18" charset="0"/>
            </a:endParaRPr>
          </a:p>
          <a:p>
            <a:pPr algn="ctr"/>
            <a:r>
              <a:rPr lang="sv-SE" sz="2400" dirty="0">
                <a:latin typeface="Times New Roman" panose="02020603050405020304" pitchFamily="18" charset="0"/>
              </a:rPr>
              <a:t>Tidslinjen presenteras på fem olika tidsskalor.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010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 31">
            <a:extLst>
              <a:ext uri="{FF2B5EF4-FFF2-40B4-BE49-F238E27FC236}">
                <a16:creationId xmlns:a16="http://schemas.microsoft.com/office/drawing/2014/main" id="{534C67D2-55D6-4D3B-99D6-37D6631AA947}"/>
              </a:ext>
            </a:extLst>
          </p:cNvPr>
          <p:cNvGrpSpPr/>
          <p:nvPr/>
        </p:nvGrpSpPr>
        <p:grpSpPr>
          <a:xfrm>
            <a:off x="862161" y="1737702"/>
            <a:ext cx="9722739" cy="1089104"/>
            <a:chOff x="543138" y="595009"/>
            <a:chExt cx="9722739" cy="1089104"/>
          </a:xfrm>
        </p:grpSpPr>
        <p:sp>
          <p:nvSpPr>
            <p:cNvPr id="292" name="TextBox 152">
              <a:extLst>
                <a:ext uri="{FF2B5EF4-FFF2-40B4-BE49-F238E27FC236}">
                  <a16:creationId xmlns:a16="http://schemas.microsoft.com/office/drawing/2014/main" id="{8DB7B426-DAE8-42E6-B302-DF4B9721B529}"/>
                </a:ext>
              </a:extLst>
            </p:cNvPr>
            <p:cNvSpPr txBox="1"/>
            <p:nvPr/>
          </p:nvSpPr>
          <p:spPr>
            <a:xfrm>
              <a:off x="9365429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 Ga</a:t>
              </a:r>
            </a:p>
          </p:txBody>
        </p:sp>
        <p:sp>
          <p:nvSpPr>
            <p:cNvPr id="293" name="TextBox 152">
              <a:extLst>
                <a:ext uri="{FF2B5EF4-FFF2-40B4-BE49-F238E27FC236}">
                  <a16:creationId xmlns:a16="http://schemas.microsoft.com/office/drawing/2014/main" id="{00731656-20D8-4F63-B8B7-3BA25EB458CD}"/>
                </a:ext>
              </a:extLst>
            </p:cNvPr>
            <p:cNvSpPr txBox="1"/>
            <p:nvPr/>
          </p:nvSpPr>
          <p:spPr>
            <a:xfrm>
              <a:off x="8731307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 Ga</a:t>
              </a:r>
            </a:p>
          </p:txBody>
        </p:sp>
        <p:sp>
          <p:nvSpPr>
            <p:cNvPr id="294" name="TextBox 152">
              <a:extLst>
                <a:ext uri="{FF2B5EF4-FFF2-40B4-BE49-F238E27FC236}">
                  <a16:creationId xmlns:a16="http://schemas.microsoft.com/office/drawing/2014/main" id="{1C131B61-306D-482C-839C-C2618F52DB97}"/>
                </a:ext>
              </a:extLst>
            </p:cNvPr>
            <p:cNvSpPr txBox="1"/>
            <p:nvPr/>
          </p:nvSpPr>
          <p:spPr>
            <a:xfrm>
              <a:off x="8060875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 Ga</a:t>
              </a:r>
            </a:p>
          </p:txBody>
        </p:sp>
        <p:sp>
          <p:nvSpPr>
            <p:cNvPr id="296" name="TextBox 152">
              <a:extLst>
                <a:ext uri="{FF2B5EF4-FFF2-40B4-BE49-F238E27FC236}">
                  <a16:creationId xmlns:a16="http://schemas.microsoft.com/office/drawing/2014/main" id="{57435FA5-D339-4FD1-8860-5D4D6C8BD1BA}"/>
                </a:ext>
              </a:extLst>
            </p:cNvPr>
            <p:cNvSpPr txBox="1"/>
            <p:nvPr/>
          </p:nvSpPr>
          <p:spPr>
            <a:xfrm>
              <a:off x="6750262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 Ga</a:t>
              </a:r>
            </a:p>
          </p:txBody>
        </p:sp>
        <p:sp>
          <p:nvSpPr>
            <p:cNvPr id="297" name="TextBox 152">
              <a:extLst>
                <a:ext uri="{FF2B5EF4-FFF2-40B4-BE49-F238E27FC236}">
                  <a16:creationId xmlns:a16="http://schemas.microsoft.com/office/drawing/2014/main" id="{5D73828D-14F3-4E8E-9D06-AEA99EECA785}"/>
                </a:ext>
              </a:extLst>
            </p:cNvPr>
            <p:cNvSpPr txBox="1"/>
            <p:nvPr/>
          </p:nvSpPr>
          <p:spPr>
            <a:xfrm>
              <a:off x="6097548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6 Ga</a:t>
              </a:r>
            </a:p>
          </p:txBody>
        </p: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F6ADD572-C865-45C5-9273-B4864E3A475A}"/>
                </a:ext>
              </a:extLst>
            </p:cNvPr>
            <p:cNvGrpSpPr/>
            <p:nvPr/>
          </p:nvGrpSpPr>
          <p:grpSpPr>
            <a:xfrm>
              <a:off x="1702227" y="836272"/>
              <a:ext cx="8550999" cy="363760"/>
              <a:chOff x="2327678" y="161250"/>
              <a:chExt cx="8550999" cy="363760"/>
            </a:xfrm>
          </p:grpSpPr>
          <p:grpSp>
            <p:nvGrpSpPr>
              <p:cNvPr id="187" name="Grupp 186">
                <a:extLst>
                  <a:ext uri="{FF2B5EF4-FFF2-40B4-BE49-F238E27FC236}">
                    <a16:creationId xmlns:a16="http://schemas.microsoft.com/office/drawing/2014/main" id="{79ED93F3-0E34-4F34-B392-0C787CE168FE}"/>
                  </a:ext>
                </a:extLst>
              </p:cNvPr>
              <p:cNvGrpSpPr/>
              <p:nvPr/>
            </p:nvGrpSpPr>
            <p:grpSpPr>
              <a:xfrm>
                <a:off x="2327678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188" name="Rak koppling 187">
                  <a:extLst>
                    <a:ext uri="{FF2B5EF4-FFF2-40B4-BE49-F238E27FC236}">
                      <a16:creationId xmlns:a16="http://schemas.microsoft.com/office/drawing/2014/main" id="{B2ADFDE0-105A-4459-8054-170972E209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39">
                  <a:extLst>
                    <a:ext uri="{FF2B5EF4-FFF2-40B4-BE49-F238E27FC236}">
                      <a16:creationId xmlns:a16="http://schemas.microsoft.com/office/drawing/2014/main" id="{9F958DFE-0CCF-4BCB-AA55-1B0D5F151887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upp 190">
                <a:extLst>
                  <a:ext uri="{FF2B5EF4-FFF2-40B4-BE49-F238E27FC236}">
                    <a16:creationId xmlns:a16="http://schemas.microsoft.com/office/drawing/2014/main" id="{F53A97D2-88F8-426C-B2ED-C20366DB607D}"/>
                  </a:ext>
                </a:extLst>
              </p:cNvPr>
              <p:cNvGrpSpPr/>
              <p:nvPr/>
            </p:nvGrpSpPr>
            <p:grpSpPr>
              <a:xfrm>
                <a:off x="2985210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193" name="Rak koppling 192">
                  <a:extLst>
                    <a:ext uri="{FF2B5EF4-FFF2-40B4-BE49-F238E27FC236}">
                      <a16:creationId xmlns:a16="http://schemas.microsoft.com/office/drawing/2014/main" id="{937C3286-76AF-4BD5-B3C3-5B7C00AC02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39">
                  <a:extLst>
                    <a:ext uri="{FF2B5EF4-FFF2-40B4-BE49-F238E27FC236}">
                      <a16:creationId xmlns:a16="http://schemas.microsoft.com/office/drawing/2014/main" id="{EE0740DC-61C8-40D2-A889-7B1F15BE17CE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upp 194">
                <a:extLst>
                  <a:ext uri="{FF2B5EF4-FFF2-40B4-BE49-F238E27FC236}">
                    <a16:creationId xmlns:a16="http://schemas.microsoft.com/office/drawing/2014/main" id="{C272FE26-9B3F-462D-8F41-B6161DAD7CD9}"/>
                  </a:ext>
                </a:extLst>
              </p:cNvPr>
              <p:cNvGrpSpPr/>
              <p:nvPr/>
            </p:nvGrpSpPr>
            <p:grpSpPr>
              <a:xfrm>
                <a:off x="3644075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196" name="Rak koppling 195">
                  <a:extLst>
                    <a:ext uri="{FF2B5EF4-FFF2-40B4-BE49-F238E27FC236}">
                      <a16:creationId xmlns:a16="http://schemas.microsoft.com/office/drawing/2014/main" id="{D608B17E-AB13-4E89-87A6-E4CD847965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39">
                  <a:extLst>
                    <a:ext uri="{FF2B5EF4-FFF2-40B4-BE49-F238E27FC236}">
                      <a16:creationId xmlns:a16="http://schemas.microsoft.com/office/drawing/2014/main" id="{95E39C8F-19A8-4330-B9C2-5511E10F9AFB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upp 201">
                <a:extLst>
                  <a:ext uri="{FF2B5EF4-FFF2-40B4-BE49-F238E27FC236}">
                    <a16:creationId xmlns:a16="http://schemas.microsoft.com/office/drawing/2014/main" id="{7FD61920-8E71-46A1-A439-75F5D0183C7C}"/>
                  </a:ext>
                </a:extLst>
              </p:cNvPr>
              <p:cNvGrpSpPr/>
              <p:nvPr/>
            </p:nvGrpSpPr>
            <p:grpSpPr>
              <a:xfrm>
                <a:off x="4302874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06" name="Rak koppling 205">
                  <a:extLst>
                    <a:ext uri="{FF2B5EF4-FFF2-40B4-BE49-F238E27FC236}">
                      <a16:creationId xmlns:a16="http://schemas.microsoft.com/office/drawing/2014/main" id="{52C3ACEE-B098-418F-88F0-1F41379361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139">
                  <a:extLst>
                    <a:ext uri="{FF2B5EF4-FFF2-40B4-BE49-F238E27FC236}">
                      <a16:creationId xmlns:a16="http://schemas.microsoft.com/office/drawing/2014/main" id="{A1B87CF5-F759-4775-9832-272E5DE6308C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upp 207">
                <a:extLst>
                  <a:ext uri="{FF2B5EF4-FFF2-40B4-BE49-F238E27FC236}">
                    <a16:creationId xmlns:a16="http://schemas.microsoft.com/office/drawing/2014/main" id="{5312F4AB-12DC-49A4-AF04-F39FAC906021}"/>
                  </a:ext>
                </a:extLst>
              </p:cNvPr>
              <p:cNvGrpSpPr/>
              <p:nvPr/>
            </p:nvGrpSpPr>
            <p:grpSpPr>
              <a:xfrm>
                <a:off x="4958151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09" name="Rak koppling 208">
                  <a:extLst>
                    <a:ext uri="{FF2B5EF4-FFF2-40B4-BE49-F238E27FC236}">
                      <a16:creationId xmlns:a16="http://schemas.microsoft.com/office/drawing/2014/main" id="{159CAAE5-E462-4606-A81F-87D094E79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139">
                  <a:extLst>
                    <a:ext uri="{FF2B5EF4-FFF2-40B4-BE49-F238E27FC236}">
                      <a16:creationId xmlns:a16="http://schemas.microsoft.com/office/drawing/2014/main" id="{828C95D4-D212-4959-AEBA-EAB9ED90785F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upp 210">
                <a:extLst>
                  <a:ext uri="{FF2B5EF4-FFF2-40B4-BE49-F238E27FC236}">
                    <a16:creationId xmlns:a16="http://schemas.microsoft.com/office/drawing/2014/main" id="{AC630003-6717-493F-87B7-372F7F96B267}"/>
                  </a:ext>
                </a:extLst>
              </p:cNvPr>
              <p:cNvGrpSpPr/>
              <p:nvPr/>
            </p:nvGrpSpPr>
            <p:grpSpPr>
              <a:xfrm>
                <a:off x="5615682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12" name="Rak koppling 211">
                  <a:extLst>
                    <a:ext uri="{FF2B5EF4-FFF2-40B4-BE49-F238E27FC236}">
                      <a16:creationId xmlns:a16="http://schemas.microsoft.com/office/drawing/2014/main" id="{992DDCD8-8AAE-4542-8DE3-9FB6AADCAC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139">
                  <a:extLst>
                    <a:ext uri="{FF2B5EF4-FFF2-40B4-BE49-F238E27FC236}">
                      <a16:creationId xmlns:a16="http://schemas.microsoft.com/office/drawing/2014/main" id="{844CA640-9590-41F0-9DF8-A91814E991C7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upp 213">
                <a:extLst>
                  <a:ext uri="{FF2B5EF4-FFF2-40B4-BE49-F238E27FC236}">
                    <a16:creationId xmlns:a16="http://schemas.microsoft.com/office/drawing/2014/main" id="{DDEAC9D1-CA7B-4A74-88C8-532708757471}"/>
                  </a:ext>
                </a:extLst>
              </p:cNvPr>
              <p:cNvGrpSpPr/>
              <p:nvPr/>
            </p:nvGrpSpPr>
            <p:grpSpPr>
              <a:xfrm>
                <a:off x="6275721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15" name="Rak koppling 214">
                  <a:extLst>
                    <a:ext uri="{FF2B5EF4-FFF2-40B4-BE49-F238E27FC236}">
                      <a16:creationId xmlns:a16="http://schemas.microsoft.com/office/drawing/2014/main" id="{AEE7F6CF-812C-40C8-94DE-558D55AC4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139">
                  <a:extLst>
                    <a:ext uri="{FF2B5EF4-FFF2-40B4-BE49-F238E27FC236}">
                      <a16:creationId xmlns:a16="http://schemas.microsoft.com/office/drawing/2014/main" id="{0C9455FD-C4BE-466B-B05C-571EFB3DE852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upp 216">
                <a:extLst>
                  <a:ext uri="{FF2B5EF4-FFF2-40B4-BE49-F238E27FC236}">
                    <a16:creationId xmlns:a16="http://schemas.microsoft.com/office/drawing/2014/main" id="{F5FC5922-A5DF-4ECF-938F-AAAC3B22F9B3}"/>
                  </a:ext>
                </a:extLst>
              </p:cNvPr>
              <p:cNvGrpSpPr/>
              <p:nvPr/>
            </p:nvGrpSpPr>
            <p:grpSpPr>
              <a:xfrm>
                <a:off x="6932012" y="161446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18" name="Rak koppling 217">
                  <a:extLst>
                    <a:ext uri="{FF2B5EF4-FFF2-40B4-BE49-F238E27FC236}">
                      <a16:creationId xmlns:a16="http://schemas.microsoft.com/office/drawing/2014/main" id="{91F94014-CE74-418C-A1BA-2172F6E451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139">
                  <a:extLst>
                    <a:ext uri="{FF2B5EF4-FFF2-40B4-BE49-F238E27FC236}">
                      <a16:creationId xmlns:a16="http://schemas.microsoft.com/office/drawing/2014/main" id="{D52A36DC-F865-4714-B84C-DBC893F2539C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upp 262">
                <a:extLst>
                  <a:ext uri="{FF2B5EF4-FFF2-40B4-BE49-F238E27FC236}">
                    <a16:creationId xmlns:a16="http://schemas.microsoft.com/office/drawing/2014/main" id="{04DDCDCE-AFD2-423E-83A1-A123F98BAEFB}"/>
                  </a:ext>
                </a:extLst>
              </p:cNvPr>
              <p:cNvGrpSpPr/>
              <p:nvPr/>
            </p:nvGrpSpPr>
            <p:grpSpPr>
              <a:xfrm>
                <a:off x="7588842" y="163425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65" name="Rak koppling 264">
                  <a:extLst>
                    <a:ext uri="{FF2B5EF4-FFF2-40B4-BE49-F238E27FC236}">
                      <a16:creationId xmlns:a16="http://schemas.microsoft.com/office/drawing/2014/main" id="{95FC6424-DB32-4DB5-BE49-5FC47EAAF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139">
                  <a:extLst>
                    <a:ext uri="{FF2B5EF4-FFF2-40B4-BE49-F238E27FC236}">
                      <a16:creationId xmlns:a16="http://schemas.microsoft.com/office/drawing/2014/main" id="{3B93F24B-2583-478F-8921-54E4CE8A7C2F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upp 266">
                <a:extLst>
                  <a:ext uri="{FF2B5EF4-FFF2-40B4-BE49-F238E27FC236}">
                    <a16:creationId xmlns:a16="http://schemas.microsoft.com/office/drawing/2014/main" id="{67E0504D-4EF2-4D70-A778-3FF3AC2725AC}"/>
                  </a:ext>
                </a:extLst>
              </p:cNvPr>
              <p:cNvGrpSpPr/>
              <p:nvPr/>
            </p:nvGrpSpPr>
            <p:grpSpPr>
              <a:xfrm>
                <a:off x="8246073" y="161250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68" name="Rak koppling 267">
                  <a:extLst>
                    <a:ext uri="{FF2B5EF4-FFF2-40B4-BE49-F238E27FC236}">
                      <a16:creationId xmlns:a16="http://schemas.microsoft.com/office/drawing/2014/main" id="{80DEE9B1-2959-49CB-9173-C7D8442EA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139">
                  <a:extLst>
                    <a:ext uri="{FF2B5EF4-FFF2-40B4-BE49-F238E27FC236}">
                      <a16:creationId xmlns:a16="http://schemas.microsoft.com/office/drawing/2014/main" id="{828C6D4E-446A-48E0-887D-F3818F0F9874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upp 269">
                <a:extLst>
                  <a:ext uri="{FF2B5EF4-FFF2-40B4-BE49-F238E27FC236}">
                    <a16:creationId xmlns:a16="http://schemas.microsoft.com/office/drawing/2014/main" id="{36D14DFA-5D5A-4C8D-ACC6-4042D58AE1B3}"/>
                  </a:ext>
                </a:extLst>
              </p:cNvPr>
              <p:cNvGrpSpPr/>
              <p:nvPr/>
            </p:nvGrpSpPr>
            <p:grpSpPr>
              <a:xfrm>
                <a:off x="8906077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76" name="Rak koppling 275">
                  <a:extLst>
                    <a:ext uri="{FF2B5EF4-FFF2-40B4-BE49-F238E27FC236}">
                      <a16:creationId xmlns:a16="http://schemas.microsoft.com/office/drawing/2014/main" id="{46B16051-F62E-481B-B31F-BA9F4B5D7A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139">
                  <a:extLst>
                    <a:ext uri="{FF2B5EF4-FFF2-40B4-BE49-F238E27FC236}">
                      <a16:creationId xmlns:a16="http://schemas.microsoft.com/office/drawing/2014/main" id="{62CA40C7-213A-4A5C-87D7-41F02F236197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upp 277">
                <a:extLst>
                  <a:ext uri="{FF2B5EF4-FFF2-40B4-BE49-F238E27FC236}">
                    <a16:creationId xmlns:a16="http://schemas.microsoft.com/office/drawing/2014/main" id="{7509691D-6B89-4DA0-B43C-FBA050ACC1C8}"/>
                  </a:ext>
                </a:extLst>
              </p:cNvPr>
              <p:cNvGrpSpPr/>
              <p:nvPr/>
            </p:nvGrpSpPr>
            <p:grpSpPr>
              <a:xfrm>
                <a:off x="9562403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79" name="Rak koppling 278">
                  <a:extLst>
                    <a:ext uri="{FF2B5EF4-FFF2-40B4-BE49-F238E27FC236}">
                      <a16:creationId xmlns:a16="http://schemas.microsoft.com/office/drawing/2014/main" id="{37DCD7EE-F8AC-431B-AE5F-856DC4C698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139">
                  <a:extLst>
                    <a:ext uri="{FF2B5EF4-FFF2-40B4-BE49-F238E27FC236}">
                      <a16:creationId xmlns:a16="http://schemas.microsoft.com/office/drawing/2014/main" id="{2ED2D194-9A08-4E48-8BD8-E027BE45C947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upp 280">
                <a:extLst>
                  <a:ext uri="{FF2B5EF4-FFF2-40B4-BE49-F238E27FC236}">
                    <a16:creationId xmlns:a16="http://schemas.microsoft.com/office/drawing/2014/main" id="{35DD810D-11A3-45B5-823D-1594C66ED738}"/>
                  </a:ext>
                </a:extLst>
              </p:cNvPr>
              <p:cNvGrpSpPr/>
              <p:nvPr/>
            </p:nvGrpSpPr>
            <p:grpSpPr>
              <a:xfrm>
                <a:off x="10219877" y="161654"/>
                <a:ext cx="658800" cy="361585"/>
                <a:chOff x="992477" y="1491027"/>
                <a:chExt cx="658800" cy="361585"/>
              </a:xfrm>
            </p:grpSpPr>
            <p:cxnSp>
              <p:nvCxnSpPr>
                <p:cNvPr id="282" name="Rak koppling 281">
                  <a:extLst>
                    <a:ext uri="{FF2B5EF4-FFF2-40B4-BE49-F238E27FC236}">
                      <a16:creationId xmlns:a16="http://schemas.microsoft.com/office/drawing/2014/main" id="{051ADD5E-F4A7-4220-B917-E0587F352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77" y="1852612"/>
                  <a:ext cx="658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139">
                  <a:extLst>
                    <a:ext uri="{FF2B5EF4-FFF2-40B4-BE49-F238E27FC236}">
                      <a16:creationId xmlns:a16="http://schemas.microsoft.com/office/drawing/2014/main" id="{A6B03242-ED0D-4592-BC89-947C1EC17725}"/>
                    </a:ext>
                  </a:extLst>
                </p:cNvPr>
                <p:cNvCxnSpPr/>
                <p:nvPr/>
              </p:nvCxnSpPr>
              <p:spPr>
                <a:xfrm>
                  <a:off x="996986" y="1491027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2" name="Rectangle 140">
              <a:extLst>
                <a:ext uri="{FF2B5EF4-FFF2-40B4-BE49-F238E27FC236}">
                  <a16:creationId xmlns:a16="http://schemas.microsoft.com/office/drawing/2014/main" id="{35A84C82-D8E8-4F60-B51F-B162742E5D0A}"/>
                </a:ext>
              </a:extLst>
            </p:cNvPr>
            <p:cNvSpPr/>
            <p:nvPr/>
          </p:nvSpPr>
          <p:spPr>
            <a:xfrm>
              <a:off x="7331697" y="1053783"/>
              <a:ext cx="2934180" cy="45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3" name="Rectangle 140">
              <a:extLst>
                <a:ext uri="{FF2B5EF4-FFF2-40B4-BE49-F238E27FC236}">
                  <a16:creationId xmlns:a16="http://schemas.microsoft.com/office/drawing/2014/main" id="{46046409-B3DD-4CAA-9FDF-B0A5003AE152}"/>
                </a:ext>
              </a:extLst>
            </p:cNvPr>
            <p:cNvSpPr/>
            <p:nvPr/>
          </p:nvSpPr>
          <p:spPr>
            <a:xfrm>
              <a:off x="1277091" y="1054185"/>
              <a:ext cx="6044400" cy="450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5" name="TextBox 152">
              <a:extLst>
                <a:ext uri="{FF2B5EF4-FFF2-40B4-BE49-F238E27FC236}">
                  <a16:creationId xmlns:a16="http://schemas.microsoft.com/office/drawing/2014/main" id="{3BF15487-A8A9-4088-8D1A-A4B709FCE0FE}"/>
                </a:ext>
              </a:extLst>
            </p:cNvPr>
            <p:cNvSpPr txBox="1"/>
            <p:nvPr/>
          </p:nvSpPr>
          <p:spPr>
            <a:xfrm>
              <a:off x="7415790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 Ga</a:t>
              </a:r>
            </a:p>
          </p:txBody>
        </p:sp>
        <p:sp>
          <p:nvSpPr>
            <p:cNvPr id="298" name="TextBox 152">
              <a:extLst>
                <a:ext uri="{FF2B5EF4-FFF2-40B4-BE49-F238E27FC236}">
                  <a16:creationId xmlns:a16="http://schemas.microsoft.com/office/drawing/2014/main" id="{47DC11F5-471B-49DA-9E00-134B4F051CDB}"/>
                </a:ext>
              </a:extLst>
            </p:cNvPr>
            <p:cNvSpPr txBox="1"/>
            <p:nvPr/>
          </p:nvSpPr>
          <p:spPr>
            <a:xfrm>
              <a:off x="5439649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7 Ga</a:t>
              </a:r>
            </a:p>
          </p:txBody>
        </p:sp>
        <p:sp>
          <p:nvSpPr>
            <p:cNvPr id="299" name="TextBox 152">
              <a:extLst>
                <a:ext uri="{FF2B5EF4-FFF2-40B4-BE49-F238E27FC236}">
                  <a16:creationId xmlns:a16="http://schemas.microsoft.com/office/drawing/2014/main" id="{5AEEFA17-6EF2-471B-9765-40EEC7929C78}"/>
                </a:ext>
              </a:extLst>
            </p:cNvPr>
            <p:cNvSpPr txBox="1"/>
            <p:nvPr/>
          </p:nvSpPr>
          <p:spPr>
            <a:xfrm>
              <a:off x="4793785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8 Ga</a:t>
              </a:r>
            </a:p>
          </p:txBody>
        </p:sp>
        <p:sp>
          <p:nvSpPr>
            <p:cNvPr id="300" name="TextBox 152">
              <a:extLst>
                <a:ext uri="{FF2B5EF4-FFF2-40B4-BE49-F238E27FC236}">
                  <a16:creationId xmlns:a16="http://schemas.microsoft.com/office/drawing/2014/main" id="{34E5CEDE-89E6-4953-8921-A3B06F64E311}"/>
                </a:ext>
              </a:extLst>
            </p:cNvPr>
            <p:cNvSpPr txBox="1"/>
            <p:nvPr/>
          </p:nvSpPr>
          <p:spPr>
            <a:xfrm>
              <a:off x="4136253" y="59500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9 Ga</a:t>
              </a:r>
            </a:p>
          </p:txBody>
        </p:sp>
        <p:sp>
          <p:nvSpPr>
            <p:cNvPr id="301" name="TextBox 152">
              <a:extLst>
                <a:ext uri="{FF2B5EF4-FFF2-40B4-BE49-F238E27FC236}">
                  <a16:creationId xmlns:a16="http://schemas.microsoft.com/office/drawing/2014/main" id="{14D504CD-53BE-40D0-930E-311C1146F107}"/>
                </a:ext>
              </a:extLst>
            </p:cNvPr>
            <p:cNvSpPr txBox="1"/>
            <p:nvPr/>
          </p:nvSpPr>
          <p:spPr>
            <a:xfrm>
              <a:off x="2772209" y="595009"/>
              <a:ext cx="4860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11 Ga</a:t>
              </a:r>
            </a:p>
          </p:txBody>
        </p:sp>
        <p:sp>
          <p:nvSpPr>
            <p:cNvPr id="302" name="TextBox 152">
              <a:extLst>
                <a:ext uri="{FF2B5EF4-FFF2-40B4-BE49-F238E27FC236}">
                  <a16:creationId xmlns:a16="http://schemas.microsoft.com/office/drawing/2014/main" id="{805A97B5-44E6-4B0C-B592-A051E4AE7F20}"/>
                </a:ext>
              </a:extLst>
            </p:cNvPr>
            <p:cNvSpPr txBox="1"/>
            <p:nvPr/>
          </p:nvSpPr>
          <p:spPr>
            <a:xfrm>
              <a:off x="3445045" y="595009"/>
              <a:ext cx="4860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10 Ga</a:t>
              </a:r>
            </a:p>
          </p:txBody>
        </p:sp>
        <p:sp>
          <p:nvSpPr>
            <p:cNvPr id="303" name="TextBox 152">
              <a:extLst>
                <a:ext uri="{FF2B5EF4-FFF2-40B4-BE49-F238E27FC236}">
                  <a16:creationId xmlns:a16="http://schemas.microsoft.com/office/drawing/2014/main" id="{1890D147-8F13-46A6-97D3-633DBB68A22A}"/>
                </a:ext>
              </a:extLst>
            </p:cNvPr>
            <p:cNvSpPr txBox="1"/>
            <p:nvPr/>
          </p:nvSpPr>
          <p:spPr>
            <a:xfrm>
              <a:off x="2145694" y="595009"/>
              <a:ext cx="4860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12 Ga</a:t>
              </a:r>
            </a:p>
          </p:txBody>
        </p:sp>
        <p:sp>
          <p:nvSpPr>
            <p:cNvPr id="304" name="TextBox 152">
              <a:extLst>
                <a:ext uri="{FF2B5EF4-FFF2-40B4-BE49-F238E27FC236}">
                  <a16:creationId xmlns:a16="http://schemas.microsoft.com/office/drawing/2014/main" id="{A10ACB58-7DCC-4F7F-ADB7-BB5F88A73C92}"/>
                </a:ext>
              </a:extLst>
            </p:cNvPr>
            <p:cNvSpPr txBox="1"/>
            <p:nvPr/>
          </p:nvSpPr>
          <p:spPr>
            <a:xfrm>
              <a:off x="1457700" y="595009"/>
              <a:ext cx="4860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13 Ga</a:t>
              </a: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39DBAA9C-09B9-406A-AE66-94F33E51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138" y="906122"/>
              <a:ext cx="1039543" cy="777991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7EDC44E1-F5F7-4A92-9650-CBC25DA75A75}"/>
              </a:ext>
            </a:extLst>
          </p:cNvPr>
          <p:cNvSpPr/>
          <p:nvPr/>
        </p:nvSpPr>
        <p:spPr>
          <a:xfrm>
            <a:off x="1192661" y="788357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1 - Big Bang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9994BA-D062-4936-A5C9-9FDFCEA6103C}"/>
              </a:ext>
            </a:extLst>
          </p:cNvPr>
          <p:cNvSpPr/>
          <p:nvPr/>
        </p:nvSpPr>
        <p:spPr>
          <a:xfrm>
            <a:off x="5968054" y="595194"/>
            <a:ext cx="223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2 - Solsystemet och jorden bildas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DF9216A-057D-4E2E-810F-DEC70672BEFA}"/>
              </a:ext>
            </a:extLst>
          </p:cNvPr>
          <p:cNvSpPr/>
          <p:nvPr/>
        </p:nvSpPr>
        <p:spPr>
          <a:xfrm>
            <a:off x="6778501" y="2964506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3 - Livets uppkomst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CC69A0A-5141-478C-9904-E4CA67D4FA93}"/>
              </a:ext>
            </a:extLst>
          </p:cNvPr>
          <p:cNvSpPr/>
          <p:nvPr/>
        </p:nvSpPr>
        <p:spPr>
          <a:xfrm>
            <a:off x="8609429" y="560380"/>
            <a:ext cx="2716899" cy="46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4 - Tidigaste gemensamma föregångaren till allt liv idag (LUCA)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AA006AB-3F8D-44C9-81B3-B392D619CD06}"/>
              </a:ext>
            </a:extLst>
          </p:cNvPr>
          <p:cNvSpPr/>
          <p:nvPr/>
        </p:nvSpPr>
        <p:spPr>
          <a:xfrm>
            <a:off x="7596265" y="3303728"/>
            <a:ext cx="2171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5 - Eukaryoter, dvs. högre celler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C75DDAE-80CF-4339-A1C6-032CC63495AA}"/>
              </a:ext>
            </a:extLst>
          </p:cNvPr>
          <p:cNvSpPr/>
          <p:nvPr/>
        </p:nvSpPr>
        <p:spPr>
          <a:xfrm>
            <a:off x="10000445" y="1259838"/>
            <a:ext cx="116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6 -Första djuren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CF0D0B9-5954-4535-8BB7-59390B5EF6EC}"/>
              </a:ext>
            </a:extLst>
          </p:cNvPr>
          <p:cNvSpPr/>
          <p:nvPr/>
        </p:nvSpPr>
        <p:spPr>
          <a:xfrm>
            <a:off x="10385204" y="1746259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7 - Kambriska Explosionen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96B0B9A-3C75-4915-B587-5006503920E4}"/>
              </a:ext>
            </a:extLst>
          </p:cNvPr>
          <p:cNvSpPr/>
          <p:nvPr/>
        </p:nvSpPr>
        <p:spPr>
          <a:xfrm>
            <a:off x="6633344" y="4050640"/>
            <a:ext cx="1800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8 - Växter går upp på land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B6581E2-99E1-4902-B9D3-32385973333C}"/>
              </a:ext>
            </a:extLst>
          </p:cNvPr>
          <p:cNvSpPr/>
          <p:nvPr/>
        </p:nvSpPr>
        <p:spPr>
          <a:xfrm>
            <a:off x="6640386" y="4259400"/>
            <a:ext cx="2528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9 – Ryggradslösa djur går upp på land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9DA2340-9F97-4FA0-8366-E3916310FF5C}"/>
              </a:ext>
            </a:extLst>
          </p:cNvPr>
          <p:cNvSpPr/>
          <p:nvPr/>
        </p:nvSpPr>
        <p:spPr>
          <a:xfrm>
            <a:off x="6636085" y="4465423"/>
            <a:ext cx="229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10 - Ryggradsdjur går upp på land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256652A-C588-4742-99DD-3E0C40D462C1}"/>
              </a:ext>
            </a:extLst>
          </p:cNvPr>
          <p:cNvSpPr/>
          <p:nvPr/>
        </p:nvSpPr>
        <p:spPr>
          <a:xfrm>
            <a:off x="6636086" y="4667010"/>
            <a:ext cx="5555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11 - De huvudsakliga grupperna av landlevande ryggradsdjur – ägg och fröer uppträder.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96D46B4-58A1-42CD-A1B6-14743423E439}"/>
              </a:ext>
            </a:extLst>
          </p:cNvPr>
          <p:cNvSpPr/>
          <p:nvPr/>
        </p:nvSpPr>
        <p:spPr>
          <a:xfrm>
            <a:off x="6636085" y="4873033"/>
            <a:ext cx="299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12 - Det permiska massutdöendet (P-T event)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6734203-DB92-4452-A967-B52B0CD391E8}"/>
              </a:ext>
            </a:extLst>
          </p:cNvPr>
          <p:cNvSpPr/>
          <p:nvPr/>
        </p:nvSpPr>
        <p:spPr>
          <a:xfrm>
            <a:off x="6636085" y="5113696"/>
            <a:ext cx="2536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13 - Dinosaurier uppstår och etableras</a:t>
            </a:r>
          </a:p>
        </p:txBody>
      </p: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AC56E312-4334-4ACC-8918-5F8E8AC41528}"/>
              </a:ext>
            </a:extLst>
          </p:cNvPr>
          <p:cNvCxnSpPr>
            <a:cxnSpLocks/>
          </p:cNvCxnSpPr>
          <p:nvPr/>
        </p:nvCxnSpPr>
        <p:spPr>
          <a:xfrm flipV="1">
            <a:off x="7478712" y="2429643"/>
            <a:ext cx="450052" cy="550233"/>
          </a:xfrm>
          <a:prstGeom prst="line">
            <a:avLst/>
          </a:prstGeom>
          <a:ln w="25400"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Rak koppling 286">
            <a:extLst>
              <a:ext uri="{FF2B5EF4-FFF2-40B4-BE49-F238E27FC236}">
                <a16:creationId xmlns:a16="http://schemas.microsoft.com/office/drawing/2014/main" id="{7A8FFE0B-A083-4F82-AF97-F808DA81A18D}"/>
              </a:ext>
            </a:extLst>
          </p:cNvPr>
          <p:cNvCxnSpPr>
            <a:cxnSpLocks/>
          </p:cNvCxnSpPr>
          <p:nvPr/>
        </p:nvCxnSpPr>
        <p:spPr>
          <a:xfrm flipH="1" flipV="1">
            <a:off x="1693232" y="1051475"/>
            <a:ext cx="200982" cy="1372454"/>
          </a:xfrm>
          <a:prstGeom prst="line">
            <a:avLst/>
          </a:prstGeom>
          <a:ln w="25400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Rak koppling 289">
            <a:extLst>
              <a:ext uri="{FF2B5EF4-FFF2-40B4-BE49-F238E27FC236}">
                <a16:creationId xmlns:a16="http://schemas.microsoft.com/office/drawing/2014/main" id="{FA95BDC4-7C02-4FB9-90DC-7514E9D5A4C5}"/>
              </a:ext>
            </a:extLst>
          </p:cNvPr>
          <p:cNvCxnSpPr>
            <a:cxnSpLocks/>
            <a:stCxn id="172" idx="1"/>
          </p:cNvCxnSpPr>
          <p:nvPr/>
        </p:nvCxnSpPr>
        <p:spPr>
          <a:xfrm flipH="1" flipV="1">
            <a:off x="7125588" y="861816"/>
            <a:ext cx="525132" cy="1559660"/>
          </a:xfrm>
          <a:prstGeom prst="line">
            <a:avLst/>
          </a:prstGeom>
          <a:ln w="25400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Rak koppling 304">
            <a:extLst>
              <a:ext uri="{FF2B5EF4-FFF2-40B4-BE49-F238E27FC236}">
                <a16:creationId xmlns:a16="http://schemas.microsoft.com/office/drawing/2014/main" id="{D2D65A39-38D2-4601-A9D6-2AFF15B21061}"/>
              </a:ext>
            </a:extLst>
          </p:cNvPr>
          <p:cNvCxnSpPr>
            <a:cxnSpLocks/>
          </p:cNvCxnSpPr>
          <p:nvPr/>
        </p:nvCxnSpPr>
        <p:spPr>
          <a:xfrm flipV="1">
            <a:off x="8139784" y="1027501"/>
            <a:ext cx="766575" cy="1402142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Rak koppling 312">
            <a:extLst>
              <a:ext uri="{FF2B5EF4-FFF2-40B4-BE49-F238E27FC236}">
                <a16:creationId xmlns:a16="http://schemas.microsoft.com/office/drawing/2014/main" id="{AD042245-DD6F-4489-B1CD-08FDD4117B15}"/>
              </a:ext>
            </a:extLst>
          </p:cNvPr>
          <p:cNvCxnSpPr>
            <a:cxnSpLocks/>
          </p:cNvCxnSpPr>
          <p:nvPr/>
        </p:nvCxnSpPr>
        <p:spPr>
          <a:xfrm flipV="1">
            <a:off x="8448945" y="2416340"/>
            <a:ext cx="739300" cy="907311"/>
          </a:xfrm>
          <a:prstGeom prst="line">
            <a:avLst/>
          </a:prstGeom>
          <a:ln w="25400"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Rak koppling 321">
            <a:extLst>
              <a:ext uri="{FF2B5EF4-FFF2-40B4-BE49-F238E27FC236}">
                <a16:creationId xmlns:a16="http://schemas.microsoft.com/office/drawing/2014/main" id="{5B983B7E-0BAE-47D2-B33C-B0BB7C1A0ED0}"/>
              </a:ext>
            </a:extLst>
          </p:cNvPr>
          <p:cNvCxnSpPr>
            <a:cxnSpLocks/>
          </p:cNvCxnSpPr>
          <p:nvPr/>
        </p:nvCxnSpPr>
        <p:spPr>
          <a:xfrm flipV="1">
            <a:off x="10000445" y="1495405"/>
            <a:ext cx="541167" cy="920935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Rak koppling 322">
            <a:extLst>
              <a:ext uri="{FF2B5EF4-FFF2-40B4-BE49-F238E27FC236}">
                <a16:creationId xmlns:a16="http://schemas.microsoft.com/office/drawing/2014/main" id="{D6E0A27D-78BD-4948-A9C0-8B3E49AA8030}"/>
              </a:ext>
            </a:extLst>
          </p:cNvPr>
          <p:cNvCxnSpPr>
            <a:cxnSpLocks/>
          </p:cNvCxnSpPr>
          <p:nvPr/>
        </p:nvCxnSpPr>
        <p:spPr>
          <a:xfrm flipV="1">
            <a:off x="10235436" y="2023258"/>
            <a:ext cx="391846" cy="393082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Vänster klammerparentes 59">
            <a:extLst>
              <a:ext uri="{FF2B5EF4-FFF2-40B4-BE49-F238E27FC236}">
                <a16:creationId xmlns:a16="http://schemas.microsoft.com/office/drawing/2014/main" id="{B2FECAA4-1CA8-4872-8DD1-2CB391A4A62F}"/>
              </a:ext>
            </a:extLst>
          </p:cNvPr>
          <p:cNvSpPr/>
          <p:nvPr/>
        </p:nvSpPr>
        <p:spPr>
          <a:xfrm>
            <a:off x="6484267" y="4121335"/>
            <a:ext cx="150308" cy="257450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4" name="Rak koppling 323">
            <a:extLst>
              <a:ext uri="{FF2B5EF4-FFF2-40B4-BE49-F238E27FC236}">
                <a16:creationId xmlns:a16="http://schemas.microsoft.com/office/drawing/2014/main" id="{23A5734F-CFB0-4F57-8909-A2526139BB10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5991026" y="5316414"/>
            <a:ext cx="493241" cy="92173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Rak koppling 324">
            <a:extLst>
              <a:ext uri="{FF2B5EF4-FFF2-40B4-BE49-F238E27FC236}">
                <a16:creationId xmlns:a16="http://schemas.microsoft.com/office/drawing/2014/main" id="{34D64DBA-A4CC-47EB-BFCB-47BF248A4B22}"/>
              </a:ext>
            </a:extLst>
          </p:cNvPr>
          <p:cNvCxnSpPr>
            <a:cxnSpLocks/>
          </p:cNvCxnSpPr>
          <p:nvPr/>
        </p:nvCxnSpPr>
        <p:spPr>
          <a:xfrm>
            <a:off x="5991026" y="3889118"/>
            <a:ext cx="0" cy="1427297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Rak koppling 325">
            <a:extLst>
              <a:ext uri="{FF2B5EF4-FFF2-40B4-BE49-F238E27FC236}">
                <a16:creationId xmlns:a16="http://schemas.microsoft.com/office/drawing/2014/main" id="{BAFDE42A-D9DB-4A52-B5B1-6DD8D61A02A1}"/>
              </a:ext>
            </a:extLst>
          </p:cNvPr>
          <p:cNvCxnSpPr>
            <a:cxnSpLocks/>
          </p:cNvCxnSpPr>
          <p:nvPr/>
        </p:nvCxnSpPr>
        <p:spPr>
          <a:xfrm>
            <a:off x="5991026" y="3889118"/>
            <a:ext cx="4009419" cy="66289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Rak koppling 326">
            <a:extLst>
              <a:ext uri="{FF2B5EF4-FFF2-40B4-BE49-F238E27FC236}">
                <a16:creationId xmlns:a16="http://schemas.microsoft.com/office/drawing/2014/main" id="{AAE820FC-433F-4297-9A89-6E4289433AEF}"/>
              </a:ext>
            </a:extLst>
          </p:cNvPr>
          <p:cNvCxnSpPr>
            <a:cxnSpLocks/>
          </p:cNvCxnSpPr>
          <p:nvPr/>
        </p:nvCxnSpPr>
        <p:spPr>
          <a:xfrm flipV="1">
            <a:off x="10000445" y="2419406"/>
            <a:ext cx="430914" cy="1536002"/>
          </a:xfrm>
          <a:prstGeom prst="line">
            <a:avLst/>
          </a:prstGeom>
          <a:ln w="25400"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ktangel 327">
            <a:extLst>
              <a:ext uri="{FF2B5EF4-FFF2-40B4-BE49-F238E27FC236}">
                <a16:creationId xmlns:a16="http://schemas.microsoft.com/office/drawing/2014/main" id="{FAEBC99E-8649-4F2D-BA57-B79831745526}"/>
              </a:ext>
            </a:extLst>
          </p:cNvPr>
          <p:cNvSpPr/>
          <p:nvPr/>
        </p:nvSpPr>
        <p:spPr>
          <a:xfrm>
            <a:off x="6633343" y="5512429"/>
            <a:ext cx="312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15 - Massutdöendet i slutet av krita (K-T event)</a:t>
            </a:r>
          </a:p>
        </p:txBody>
      </p:sp>
      <p:sp>
        <p:nvSpPr>
          <p:cNvPr id="329" name="Rektangel 328">
            <a:extLst>
              <a:ext uri="{FF2B5EF4-FFF2-40B4-BE49-F238E27FC236}">
                <a16:creationId xmlns:a16="http://schemas.microsoft.com/office/drawing/2014/main" id="{2B9F47EA-6536-402B-86F1-7ACD879B7B05}"/>
              </a:ext>
            </a:extLst>
          </p:cNvPr>
          <p:cNvSpPr/>
          <p:nvPr/>
        </p:nvSpPr>
        <p:spPr>
          <a:xfrm>
            <a:off x="6633343" y="5753092"/>
            <a:ext cx="2111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16 - Eocene Thermal Optimum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0" name="Rektangel 329">
            <a:extLst>
              <a:ext uri="{FF2B5EF4-FFF2-40B4-BE49-F238E27FC236}">
                <a16:creationId xmlns:a16="http://schemas.microsoft.com/office/drawing/2014/main" id="{C7416C80-7128-41EE-AF28-83C0558F10E6}"/>
              </a:ext>
            </a:extLst>
          </p:cNvPr>
          <p:cNvSpPr/>
          <p:nvPr/>
        </p:nvSpPr>
        <p:spPr>
          <a:xfrm>
            <a:off x="6633343" y="5962286"/>
            <a:ext cx="2565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17 </a:t>
            </a:r>
            <a:r>
              <a:rPr lang="sv-SE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- Homo</a:t>
            </a:r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uppträder – istiderna börjar</a:t>
            </a:r>
          </a:p>
        </p:txBody>
      </p:sp>
      <p:sp>
        <p:nvSpPr>
          <p:cNvPr id="331" name="Rektangel 330">
            <a:extLst>
              <a:ext uri="{FF2B5EF4-FFF2-40B4-BE49-F238E27FC236}">
                <a16:creationId xmlns:a16="http://schemas.microsoft.com/office/drawing/2014/main" id="{1D4D293F-1919-4C4E-A357-9B06D9CFB5CF}"/>
              </a:ext>
            </a:extLst>
          </p:cNvPr>
          <p:cNvSpPr/>
          <p:nvPr/>
        </p:nvSpPr>
        <p:spPr>
          <a:xfrm>
            <a:off x="6633343" y="6234418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18</a:t>
            </a:r>
            <a:r>
              <a:rPr lang="sv-SE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- Homo sapiens</a:t>
            </a:r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uppträder</a:t>
            </a:r>
          </a:p>
        </p:txBody>
      </p:sp>
      <p:sp>
        <p:nvSpPr>
          <p:cNvPr id="332" name="Rektangel 331">
            <a:extLst>
              <a:ext uri="{FF2B5EF4-FFF2-40B4-BE49-F238E27FC236}">
                <a16:creationId xmlns:a16="http://schemas.microsoft.com/office/drawing/2014/main" id="{861171D8-A91D-4FD7-B8AF-8FD70BB19BDE}"/>
              </a:ext>
            </a:extLst>
          </p:cNvPr>
          <p:cNvSpPr/>
          <p:nvPr/>
        </p:nvSpPr>
        <p:spPr>
          <a:xfrm>
            <a:off x="6633343" y="6475077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19 - Människor med modernt beteende uppträder</a:t>
            </a:r>
          </a:p>
        </p:txBody>
      </p:sp>
      <p:sp>
        <p:nvSpPr>
          <p:cNvPr id="333" name="Rektangel 332">
            <a:extLst>
              <a:ext uri="{FF2B5EF4-FFF2-40B4-BE49-F238E27FC236}">
                <a16:creationId xmlns:a16="http://schemas.microsoft.com/office/drawing/2014/main" id="{702AA0BF-31CE-410F-A695-BF90141AC876}"/>
              </a:ext>
            </a:extLst>
          </p:cNvPr>
          <p:cNvSpPr/>
          <p:nvPr/>
        </p:nvSpPr>
        <p:spPr>
          <a:xfrm>
            <a:off x="6633343" y="5298025"/>
            <a:ext cx="2424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14 – De första däggdjuren uppträder</a:t>
            </a:r>
          </a:p>
        </p:txBody>
      </p:sp>
    </p:spTree>
    <p:extLst>
      <p:ext uri="{BB962C8B-B14F-4D97-AF65-F5344CB8AC3E}">
        <p14:creationId xmlns:p14="http://schemas.microsoft.com/office/powerpoint/2010/main" val="397016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23F18CB5-B7EF-4650-A727-38C386E954E1}"/>
              </a:ext>
            </a:extLst>
          </p:cNvPr>
          <p:cNvGrpSpPr/>
          <p:nvPr/>
        </p:nvGrpSpPr>
        <p:grpSpPr>
          <a:xfrm>
            <a:off x="1748269" y="1712267"/>
            <a:ext cx="8634939" cy="1230425"/>
            <a:chOff x="1005037" y="1306400"/>
            <a:chExt cx="8634939" cy="1230425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63F0794E-2BA8-4FF0-835B-9C28D7DDCDF1}"/>
                </a:ext>
              </a:extLst>
            </p:cNvPr>
            <p:cNvGrpSpPr/>
            <p:nvPr/>
          </p:nvGrpSpPr>
          <p:grpSpPr>
            <a:xfrm>
              <a:off x="1005037" y="1306400"/>
              <a:ext cx="8438818" cy="928430"/>
              <a:chOff x="1789078" y="151670"/>
              <a:chExt cx="8438818" cy="92843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93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84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75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6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7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8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39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0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128273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ctangle 140"/>
              <p:cNvSpPr/>
              <p:nvPr/>
            </p:nvSpPr>
            <p:spPr>
              <a:xfrm>
                <a:off x="1947896" y="630100"/>
                <a:ext cx="1080000" cy="450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027896" y="630100"/>
                <a:ext cx="2700000" cy="450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727896" y="630100"/>
                <a:ext cx="3528000" cy="45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255896" y="630100"/>
                <a:ext cx="972000" cy="45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9037591" y="151670"/>
                <a:ext cx="5806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500 Ma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145028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1,000 Ma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188701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1,500 Ma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286519" y="1663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2,000 Ma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390883" y="167082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2,500 Ma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488701" y="16754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3,000 Ma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590883" y="167855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3,500 Ma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688701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4,000 Ma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89078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4,500 Ma</a:t>
                </a:r>
              </a:p>
            </p:txBody>
          </p:sp>
        </p:grpSp>
        <p:sp>
          <p:nvSpPr>
            <p:cNvPr id="312" name="TextBox 52">
              <a:extLst>
                <a:ext uri="{FF2B5EF4-FFF2-40B4-BE49-F238E27FC236}">
                  <a16:creationId xmlns:a16="http://schemas.microsoft.com/office/drawing/2014/main" id="{E89F63B1-0E29-47E6-BC98-289960AEE985}"/>
                </a:ext>
              </a:extLst>
            </p:cNvPr>
            <p:cNvSpPr txBox="1"/>
            <p:nvPr/>
          </p:nvSpPr>
          <p:spPr>
            <a:xfrm>
              <a:off x="1245335" y="216749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Hadean</a:t>
              </a:r>
            </a:p>
          </p:txBody>
        </p:sp>
        <p:sp>
          <p:nvSpPr>
            <p:cNvPr id="314" name="TextBox 52">
              <a:extLst>
                <a:ext uri="{FF2B5EF4-FFF2-40B4-BE49-F238E27FC236}">
                  <a16:creationId xmlns:a16="http://schemas.microsoft.com/office/drawing/2014/main" id="{504B42B1-3FE1-42F8-A37C-252B08978A84}"/>
                </a:ext>
              </a:extLst>
            </p:cNvPr>
            <p:cNvSpPr txBox="1"/>
            <p:nvPr/>
          </p:nvSpPr>
          <p:spPr>
            <a:xfrm>
              <a:off x="3152783" y="2159562"/>
              <a:ext cx="9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Archean</a:t>
              </a:r>
            </a:p>
          </p:txBody>
        </p:sp>
        <p:sp>
          <p:nvSpPr>
            <p:cNvPr id="317" name="TextBox 52">
              <a:extLst>
                <a:ext uri="{FF2B5EF4-FFF2-40B4-BE49-F238E27FC236}">
                  <a16:creationId xmlns:a16="http://schemas.microsoft.com/office/drawing/2014/main" id="{86023579-3F73-4008-A8E7-412C9962D1B4}"/>
                </a:ext>
              </a:extLst>
            </p:cNvPr>
            <p:cNvSpPr txBox="1"/>
            <p:nvPr/>
          </p:nvSpPr>
          <p:spPr>
            <a:xfrm>
              <a:off x="6188561" y="2141343"/>
              <a:ext cx="1245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Proterozoic</a:t>
              </a:r>
            </a:p>
          </p:txBody>
        </p:sp>
        <p:sp>
          <p:nvSpPr>
            <p:cNvPr id="318" name="TextBox 52">
              <a:extLst>
                <a:ext uri="{FF2B5EF4-FFF2-40B4-BE49-F238E27FC236}">
                  <a16:creationId xmlns:a16="http://schemas.microsoft.com/office/drawing/2014/main" id="{6DD06340-ACF6-4BC9-8678-81DF2480FA8C}"/>
                </a:ext>
              </a:extLst>
            </p:cNvPr>
            <p:cNvSpPr txBox="1"/>
            <p:nvPr/>
          </p:nvSpPr>
          <p:spPr>
            <a:xfrm>
              <a:off x="8312946" y="2161275"/>
              <a:ext cx="1327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Phanerozoic</a:t>
              </a:r>
            </a:p>
          </p:txBody>
        </p:sp>
      </p:grpSp>
      <p:sp>
        <p:nvSpPr>
          <p:cNvPr id="287" name="Rektangel 286">
            <a:extLst>
              <a:ext uri="{FF2B5EF4-FFF2-40B4-BE49-F238E27FC236}">
                <a16:creationId xmlns:a16="http://schemas.microsoft.com/office/drawing/2014/main" id="{AB5785A3-0DDD-43EA-B7A3-4A18D13775A6}"/>
              </a:ext>
            </a:extLst>
          </p:cNvPr>
          <p:cNvSpPr/>
          <p:nvPr/>
        </p:nvSpPr>
        <p:spPr>
          <a:xfrm>
            <a:off x="440494" y="4530555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1 - Big Bang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0" name="Rektangel 289">
            <a:extLst>
              <a:ext uri="{FF2B5EF4-FFF2-40B4-BE49-F238E27FC236}">
                <a16:creationId xmlns:a16="http://schemas.microsoft.com/office/drawing/2014/main" id="{FED82D81-1111-490A-B3A8-C4750E96ABDA}"/>
              </a:ext>
            </a:extLst>
          </p:cNvPr>
          <p:cNvSpPr/>
          <p:nvPr/>
        </p:nvSpPr>
        <p:spPr>
          <a:xfrm>
            <a:off x="440494" y="4746042"/>
            <a:ext cx="223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2 - Solsystemet och jorden bildas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5" name="Rektangel 304">
            <a:extLst>
              <a:ext uri="{FF2B5EF4-FFF2-40B4-BE49-F238E27FC236}">
                <a16:creationId xmlns:a16="http://schemas.microsoft.com/office/drawing/2014/main" id="{7F4D154B-9B1F-4BD4-A02E-7EC6CC5F1A41}"/>
              </a:ext>
            </a:extLst>
          </p:cNvPr>
          <p:cNvSpPr/>
          <p:nvPr/>
        </p:nvSpPr>
        <p:spPr>
          <a:xfrm>
            <a:off x="2292663" y="3185151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3 - Livets uppkomst</a:t>
            </a:r>
          </a:p>
        </p:txBody>
      </p:sp>
      <p:sp>
        <p:nvSpPr>
          <p:cNvPr id="313" name="Rektangel 312">
            <a:extLst>
              <a:ext uri="{FF2B5EF4-FFF2-40B4-BE49-F238E27FC236}">
                <a16:creationId xmlns:a16="http://schemas.microsoft.com/office/drawing/2014/main" id="{A9B9BB0B-C854-434C-AE00-D3507CFBF5F8}"/>
              </a:ext>
            </a:extLst>
          </p:cNvPr>
          <p:cNvSpPr/>
          <p:nvPr/>
        </p:nvSpPr>
        <p:spPr>
          <a:xfrm>
            <a:off x="2920558" y="753407"/>
            <a:ext cx="2716899" cy="46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4 - Tidigaste gemensamma föregångaren till allt liv idag (LUCA)</a:t>
            </a:r>
          </a:p>
        </p:txBody>
      </p:sp>
      <p:sp>
        <p:nvSpPr>
          <p:cNvPr id="322" name="Rektangel 321">
            <a:extLst>
              <a:ext uri="{FF2B5EF4-FFF2-40B4-BE49-F238E27FC236}">
                <a16:creationId xmlns:a16="http://schemas.microsoft.com/office/drawing/2014/main" id="{CA1089E1-0C29-42D3-930C-CEE2ACE03189}"/>
              </a:ext>
            </a:extLst>
          </p:cNvPr>
          <p:cNvSpPr/>
          <p:nvPr/>
        </p:nvSpPr>
        <p:spPr>
          <a:xfrm>
            <a:off x="4601565" y="3347847"/>
            <a:ext cx="2171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5 - Eukaryoter, dvs. högre celler</a:t>
            </a:r>
          </a:p>
        </p:txBody>
      </p:sp>
      <p:sp>
        <p:nvSpPr>
          <p:cNvPr id="323" name="Rektangel 322">
            <a:extLst>
              <a:ext uri="{FF2B5EF4-FFF2-40B4-BE49-F238E27FC236}">
                <a16:creationId xmlns:a16="http://schemas.microsoft.com/office/drawing/2014/main" id="{1EA2A2F5-E319-48DA-8D2A-636C69371792}"/>
              </a:ext>
            </a:extLst>
          </p:cNvPr>
          <p:cNvSpPr/>
          <p:nvPr/>
        </p:nvSpPr>
        <p:spPr>
          <a:xfrm>
            <a:off x="8782610" y="1194564"/>
            <a:ext cx="116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6 -Första djuren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D325F845-65C1-4948-9CD3-2416301CC9D0}"/>
              </a:ext>
            </a:extLst>
          </p:cNvPr>
          <p:cNvSpPr/>
          <p:nvPr/>
        </p:nvSpPr>
        <p:spPr>
          <a:xfrm>
            <a:off x="10257844" y="501380"/>
            <a:ext cx="1800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8 - Växter går upp på land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325" name="Rektangel 324">
            <a:extLst>
              <a:ext uri="{FF2B5EF4-FFF2-40B4-BE49-F238E27FC236}">
                <a16:creationId xmlns:a16="http://schemas.microsoft.com/office/drawing/2014/main" id="{B7B984B2-7128-4FD4-9F52-977932876CF8}"/>
              </a:ext>
            </a:extLst>
          </p:cNvPr>
          <p:cNvSpPr/>
          <p:nvPr/>
        </p:nvSpPr>
        <p:spPr>
          <a:xfrm>
            <a:off x="8934319" y="2993042"/>
            <a:ext cx="2528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9 – Ryggradslösa djur går upp på land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EEFE4405-42F5-48D9-92A4-D0884F9F094F}"/>
              </a:ext>
            </a:extLst>
          </p:cNvPr>
          <p:cNvSpPr/>
          <p:nvPr/>
        </p:nvSpPr>
        <p:spPr>
          <a:xfrm>
            <a:off x="9897841" y="1641600"/>
            <a:ext cx="229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10 - Ryggradsdjur går upp på land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327" name="Rektangel 326">
            <a:extLst>
              <a:ext uri="{FF2B5EF4-FFF2-40B4-BE49-F238E27FC236}">
                <a16:creationId xmlns:a16="http://schemas.microsoft.com/office/drawing/2014/main" id="{81532F78-BF82-44E7-9907-38595F685891}"/>
              </a:ext>
            </a:extLst>
          </p:cNvPr>
          <p:cNvSpPr/>
          <p:nvPr/>
        </p:nvSpPr>
        <p:spPr>
          <a:xfrm>
            <a:off x="6577091" y="4814040"/>
            <a:ext cx="299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12 - Det permiska massutdöendet (P-T event)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A1EE466F-29C9-427F-812A-1FFF3890C0B1}"/>
              </a:ext>
            </a:extLst>
          </p:cNvPr>
          <p:cNvSpPr/>
          <p:nvPr/>
        </p:nvSpPr>
        <p:spPr>
          <a:xfrm>
            <a:off x="6577091" y="5054703"/>
            <a:ext cx="2536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13 - Dinosaurier uppstår och etableras</a:t>
            </a:r>
          </a:p>
        </p:txBody>
      </p:sp>
      <p:cxnSp>
        <p:nvCxnSpPr>
          <p:cNvPr id="335" name="Rak koppling 334">
            <a:extLst>
              <a:ext uri="{FF2B5EF4-FFF2-40B4-BE49-F238E27FC236}">
                <a16:creationId xmlns:a16="http://schemas.microsoft.com/office/drawing/2014/main" id="{1DC8E1B1-C8FD-45B6-8930-336D2BFFAD34}"/>
              </a:ext>
            </a:extLst>
          </p:cNvPr>
          <p:cNvCxnSpPr>
            <a:cxnSpLocks/>
            <a:endCxn id="305" idx="0"/>
          </p:cNvCxnSpPr>
          <p:nvPr/>
        </p:nvCxnSpPr>
        <p:spPr>
          <a:xfrm flipH="1">
            <a:off x="3003755" y="2437512"/>
            <a:ext cx="65998" cy="747639"/>
          </a:xfrm>
          <a:prstGeom prst="line">
            <a:avLst/>
          </a:prstGeom>
          <a:ln w="25400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Rak koppling 335">
            <a:extLst>
              <a:ext uri="{FF2B5EF4-FFF2-40B4-BE49-F238E27FC236}">
                <a16:creationId xmlns:a16="http://schemas.microsoft.com/office/drawing/2014/main" id="{E976EF51-9A3D-4DBD-9E90-B85358E3A869}"/>
              </a:ext>
            </a:extLst>
          </p:cNvPr>
          <p:cNvCxnSpPr>
            <a:cxnSpLocks/>
            <a:endCxn id="347" idx="1"/>
          </p:cNvCxnSpPr>
          <p:nvPr/>
        </p:nvCxnSpPr>
        <p:spPr>
          <a:xfrm>
            <a:off x="140110" y="4762305"/>
            <a:ext cx="168025" cy="0"/>
          </a:xfrm>
          <a:prstGeom prst="line">
            <a:avLst/>
          </a:prstGeom>
          <a:ln w="25400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Rak koppling 336">
            <a:extLst>
              <a:ext uri="{FF2B5EF4-FFF2-40B4-BE49-F238E27FC236}">
                <a16:creationId xmlns:a16="http://schemas.microsoft.com/office/drawing/2014/main" id="{C4E9C34A-AF4A-4B0A-8D65-280AA6F1FC4D}"/>
              </a:ext>
            </a:extLst>
          </p:cNvPr>
          <p:cNvCxnSpPr>
            <a:cxnSpLocks/>
          </p:cNvCxnSpPr>
          <p:nvPr/>
        </p:nvCxnSpPr>
        <p:spPr>
          <a:xfrm flipV="1">
            <a:off x="3355573" y="1217399"/>
            <a:ext cx="277166" cy="1220113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6322DB54-D665-4545-820D-75DF192ED226}"/>
              </a:ext>
            </a:extLst>
          </p:cNvPr>
          <p:cNvCxnSpPr>
            <a:cxnSpLocks/>
          </p:cNvCxnSpPr>
          <p:nvPr/>
        </p:nvCxnSpPr>
        <p:spPr>
          <a:xfrm flipV="1">
            <a:off x="5632140" y="2429344"/>
            <a:ext cx="739300" cy="907311"/>
          </a:xfrm>
          <a:prstGeom prst="line">
            <a:avLst/>
          </a:prstGeom>
          <a:ln w="25400"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ak koppling 339">
            <a:extLst>
              <a:ext uri="{FF2B5EF4-FFF2-40B4-BE49-F238E27FC236}">
                <a16:creationId xmlns:a16="http://schemas.microsoft.com/office/drawing/2014/main" id="{AC50E6C2-2733-48EF-AF85-5752E18F7D3B}"/>
              </a:ext>
            </a:extLst>
          </p:cNvPr>
          <p:cNvCxnSpPr>
            <a:cxnSpLocks/>
          </p:cNvCxnSpPr>
          <p:nvPr/>
        </p:nvCxnSpPr>
        <p:spPr>
          <a:xfrm flipV="1">
            <a:off x="8656464" y="1488141"/>
            <a:ext cx="541167" cy="920935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Vänster klammerparentes 341">
            <a:extLst>
              <a:ext uri="{FF2B5EF4-FFF2-40B4-BE49-F238E27FC236}">
                <a16:creationId xmlns:a16="http://schemas.microsoft.com/office/drawing/2014/main" id="{821121D9-16A0-4BCE-959F-F6C626854D38}"/>
              </a:ext>
            </a:extLst>
          </p:cNvPr>
          <p:cNvSpPr/>
          <p:nvPr/>
        </p:nvSpPr>
        <p:spPr>
          <a:xfrm>
            <a:off x="6440681" y="4648329"/>
            <a:ext cx="201673" cy="2015703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3" name="Rak koppling 342">
            <a:extLst>
              <a:ext uri="{FF2B5EF4-FFF2-40B4-BE49-F238E27FC236}">
                <a16:creationId xmlns:a16="http://schemas.microsoft.com/office/drawing/2014/main" id="{1F502FA6-318D-44DB-8DCA-FB26E7954F27}"/>
              </a:ext>
            </a:extLst>
          </p:cNvPr>
          <p:cNvCxnSpPr>
            <a:cxnSpLocks/>
          </p:cNvCxnSpPr>
          <p:nvPr/>
        </p:nvCxnSpPr>
        <p:spPr>
          <a:xfrm>
            <a:off x="5947440" y="5275106"/>
            <a:ext cx="424000" cy="363914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ak koppling 343">
            <a:extLst>
              <a:ext uri="{FF2B5EF4-FFF2-40B4-BE49-F238E27FC236}">
                <a16:creationId xmlns:a16="http://schemas.microsoft.com/office/drawing/2014/main" id="{D9024F3F-BF95-4EA8-A9B5-3575B1699373}"/>
              </a:ext>
            </a:extLst>
          </p:cNvPr>
          <p:cNvCxnSpPr>
            <a:cxnSpLocks/>
          </p:cNvCxnSpPr>
          <p:nvPr/>
        </p:nvCxnSpPr>
        <p:spPr>
          <a:xfrm>
            <a:off x="5947440" y="3975409"/>
            <a:ext cx="0" cy="1299698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Rak koppling 344">
            <a:extLst>
              <a:ext uri="{FF2B5EF4-FFF2-40B4-BE49-F238E27FC236}">
                <a16:creationId xmlns:a16="http://schemas.microsoft.com/office/drawing/2014/main" id="{BAC47672-627D-4983-8C32-829B5001D9B0}"/>
              </a:ext>
            </a:extLst>
          </p:cNvPr>
          <p:cNvCxnSpPr>
            <a:cxnSpLocks/>
          </p:cNvCxnSpPr>
          <p:nvPr/>
        </p:nvCxnSpPr>
        <p:spPr>
          <a:xfrm>
            <a:off x="5947440" y="3975409"/>
            <a:ext cx="4001420" cy="0"/>
          </a:xfrm>
          <a:prstGeom prst="line">
            <a:avLst/>
          </a:prstGeom>
          <a:ln w="2540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Rak koppling 345">
            <a:extLst>
              <a:ext uri="{FF2B5EF4-FFF2-40B4-BE49-F238E27FC236}">
                <a16:creationId xmlns:a16="http://schemas.microsoft.com/office/drawing/2014/main" id="{9D28E09E-BF1E-4909-8829-708B8E77BC0A}"/>
              </a:ext>
            </a:extLst>
          </p:cNvPr>
          <p:cNvCxnSpPr>
            <a:cxnSpLocks/>
          </p:cNvCxnSpPr>
          <p:nvPr/>
        </p:nvCxnSpPr>
        <p:spPr>
          <a:xfrm flipV="1">
            <a:off x="9947667" y="2423728"/>
            <a:ext cx="1193" cy="1551681"/>
          </a:xfrm>
          <a:prstGeom prst="line">
            <a:avLst/>
          </a:prstGeom>
          <a:ln w="25400"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Vänster klammerparentes 346">
            <a:extLst>
              <a:ext uri="{FF2B5EF4-FFF2-40B4-BE49-F238E27FC236}">
                <a16:creationId xmlns:a16="http://schemas.microsoft.com/office/drawing/2014/main" id="{710BAE3C-2755-4D30-9DD0-87B905859932}"/>
              </a:ext>
            </a:extLst>
          </p:cNvPr>
          <p:cNvSpPr/>
          <p:nvPr/>
        </p:nvSpPr>
        <p:spPr>
          <a:xfrm>
            <a:off x="308135" y="4585208"/>
            <a:ext cx="129618" cy="35419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8" name="Rak koppling 347">
            <a:extLst>
              <a:ext uri="{FF2B5EF4-FFF2-40B4-BE49-F238E27FC236}">
                <a16:creationId xmlns:a16="http://schemas.microsoft.com/office/drawing/2014/main" id="{8AB6EEF1-42B7-4E9F-9DE2-08964E20DFEF}"/>
              </a:ext>
            </a:extLst>
          </p:cNvPr>
          <p:cNvCxnSpPr>
            <a:cxnSpLocks/>
          </p:cNvCxnSpPr>
          <p:nvPr/>
        </p:nvCxnSpPr>
        <p:spPr>
          <a:xfrm flipH="1">
            <a:off x="140111" y="2429643"/>
            <a:ext cx="789037" cy="2332662"/>
          </a:xfrm>
          <a:prstGeom prst="line">
            <a:avLst/>
          </a:prstGeom>
          <a:ln w="25400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ktangel 348">
            <a:extLst>
              <a:ext uri="{FF2B5EF4-FFF2-40B4-BE49-F238E27FC236}">
                <a16:creationId xmlns:a16="http://schemas.microsoft.com/office/drawing/2014/main" id="{042A7B22-B49B-4847-A1D9-775A00B02533}"/>
              </a:ext>
            </a:extLst>
          </p:cNvPr>
          <p:cNvSpPr/>
          <p:nvPr/>
        </p:nvSpPr>
        <p:spPr>
          <a:xfrm>
            <a:off x="7312751" y="3354034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7 - Kambriska Explosionen</a:t>
            </a:r>
          </a:p>
        </p:txBody>
      </p:sp>
      <p:cxnSp>
        <p:nvCxnSpPr>
          <p:cNvPr id="350" name="Rak koppling 349">
            <a:extLst>
              <a:ext uri="{FF2B5EF4-FFF2-40B4-BE49-F238E27FC236}">
                <a16:creationId xmlns:a16="http://schemas.microsoft.com/office/drawing/2014/main" id="{BAEFB510-3EBE-40F2-8703-554D4B183A02}"/>
              </a:ext>
            </a:extLst>
          </p:cNvPr>
          <p:cNvCxnSpPr>
            <a:cxnSpLocks/>
            <a:endCxn id="349" idx="0"/>
          </p:cNvCxnSpPr>
          <p:nvPr/>
        </p:nvCxnSpPr>
        <p:spPr>
          <a:xfrm flipH="1">
            <a:off x="8250669" y="2429288"/>
            <a:ext cx="959088" cy="924746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Rak koppling 350">
            <a:extLst>
              <a:ext uri="{FF2B5EF4-FFF2-40B4-BE49-F238E27FC236}">
                <a16:creationId xmlns:a16="http://schemas.microsoft.com/office/drawing/2014/main" id="{F235600D-A649-4D21-BE60-D2114BF2EEB3}"/>
              </a:ext>
            </a:extLst>
          </p:cNvPr>
          <p:cNvCxnSpPr>
            <a:cxnSpLocks/>
          </p:cNvCxnSpPr>
          <p:nvPr/>
        </p:nvCxnSpPr>
        <p:spPr>
          <a:xfrm flipV="1">
            <a:off x="9406591" y="749578"/>
            <a:ext cx="942466" cy="1668671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ak koppling 351">
            <a:extLst>
              <a:ext uri="{FF2B5EF4-FFF2-40B4-BE49-F238E27FC236}">
                <a16:creationId xmlns:a16="http://schemas.microsoft.com/office/drawing/2014/main" id="{F462BB15-7277-4D92-8CC5-A85C7FA2C3A1}"/>
              </a:ext>
            </a:extLst>
          </p:cNvPr>
          <p:cNvCxnSpPr>
            <a:cxnSpLocks/>
          </p:cNvCxnSpPr>
          <p:nvPr/>
        </p:nvCxnSpPr>
        <p:spPr>
          <a:xfrm flipH="1">
            <a:off x="9389135" y="2415698"/>
            <a:ext cx="29582" cy="558081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Rak koppling 352">
            <a:extLst>
              <a:ext uri="{FF2B5EF4-FFF2-40B4-BE49-F238E27FC236}">
                <a16:creationId xmlns:a16="http://schemas.microsoft.com/office/drawing/2014/main" id="{6CDE64F2-907A-48EF-B8CA-3F33A85CE336}"/>
              </a:ext>
            </a:extLst>
          </p:cNvPr>
          <p:cNvCxnSpPr>
            <a:cxnSpLocks/>
          </p:cNvCxnSpPr>
          <p:nvPr/>
        </p:nvCxnSpPr>
        <p:spPr>
          <a:xfrm flipV="1">
            <a:off x="9594846" y="1952483"/>
            <a:ext cx="712925" cy="463214"/>
          </a:xfrm>
          <a:prstGeom prst="line">
            <a:avLst/>
          </a:prstGeom>
          <a:ln w="25400"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ktangel 353">
            <a:extLst>
              <a:ext uri="{FF2B5EF4-FFF2-40B4-BE49-F238E27FC236}">
                <a16:creationId xmlns:a16="http://schemas.microsoft.com/office/drawing/2014/main" id="{80162700-FAFE-4C98-B3D1-445C520D11ED}"/>
              </a:ext>
            </a:extLst>
          </p:cNvPr>
          <p:cNvSpPr/>
          <p:nvPr/>
        </p:nvSpPr>
        <p:spPr>
          <a:xfrm>
            <a:off x="6574004" y="4582031"/>
            <a:ext cx="561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11 - De huvudsakliga grupperna av landlevande ryggradsdjur – ägg och fröer uppträder.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5" name="Rektangel 354">
            <a:extLst>
              <a:ext uri="{FF2B5EF4-FFF2-40B4-BE49-F238E27FC236}">
                <a16:creationId xmlns:a16="http://schemas.microsoft.com/office/drawing/2014/main" id="{5A5352A8-E24C-4BC4-8CF6-2C403B474787}"/>
              </a:ext>
            </a:extLst>
          </p:cNvPr>
          <p:cNvSpPr/>
          <p:nvPr/>
        </p:nvSpPr>
        <p:spPr>
          <a:xfrm>
            <a:off x="6574005" y="5483663"/>
            <a:ext cx="312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15 - Massutdöendet i slutet av krita (K-T event)</a:t>
            </a:r>
          </a:p>
        </p:txBody>
      </p:sp>
      <p:sp>
        <p:nvSpPr>
          <p:cNvPr id="356" name="Rektangel 355">
            <a:extLst>
              <a:ext uri="{FF2B5EF4-FFF2-40B4-BE49-F238E27FC236}">
                <a16:creationId xmlns:a16="http://schemas.microsoft.com/office/drawing/2014/main" id="{5DF123D4-B35D-47D6-B5D4-25C52BD50E41}"/>
              </a:ext>
            </a:extLst>
          </p:cNvPr>
          <p:cNvSpPr/>
          <p:nvPr/>
        </p:nvSpPr>
        <p:spPr>
          <a:xfrm>
            <a:off x="6574005" y="5724326"/>
            <a:ext cx="2111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16 - Eocene Thermal Optimum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7" name="Rektangel 356">
            <a:extLst>
              <a:ext uri="{FF2B5EF4-FFF2-40B4-BE49-F238E27FC236}">
                <a16:creationId xmlns:a16="http://schemas.microsoft.com/office/drawing/2014/main" id="{06340479-48D9-425C-88D9-2BDD6CA4BDE6}"/>
              </a:ext>
            </a:extLst>
          </p:cNvPr>
          <p:cNvSpPr/>
          <p:nvPr/>
        </p:nvSpPr>
        <p:spPr>
          <a:xfrm>
            <a:off x="6574004" y="5953516"/>
            <a:ext cx="2565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17 </a:t>
            </a:r>
            <a:r>
              <a:rPr lang="sv-SE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- Homo</a:t>
            </a:r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uppträder – istiderna börjar</a:t>
            </a:r>
          </a:p>
        </p:txBody>
      </p:sp>
      <p:sp>
        <p:nvSpPr>
          <p:cNvPr id="358" name="Rektangel 357">
            <a:extLst>
              <a:ext uri="{FF2B5EF4-FFF2-40B4-BE49-F238E27FC236}">
                <a16:creationId xmlns:a16="http://schemas.microsoft.com/office/drawing/2014/main" id="{FF874A3C-951B-425C-9F5D-C7F9B9978D22}"/>
              </a:ext>
            </a:extLst>
          </p:cNvPr>
          <p:cNvSpPr/>
          <p:nvPr/>
        </p:nvSpPr>
        <p:spPr>
          <a:xfrm>
            <a:off x="6574005" y="6205652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18</a:t>
            </a:r>
            <a:r>
              <a:rPr lang="sv-SE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- Homo sapiens</a:t>
            </a:r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uppträder</a:t>
            </a:r>
          </a:p>
        </p:txBody>
      </p:sp>
      <p:sp>
        <p:nvSpPr>
          <p:cNvPr id="359" name="Rektangel 358">
            <a:extLst>
              <a:ext uri="{FF2B5EF4-FFF2-40B4-BE49-F238E27FC236}">
                <a16:creationId xmlns:a16="http://schemas.microsoft.com/office/drawing/2014/main" id="{BE98341C-B704-47C8-9A76-4DD0F2D542A6}"/>
              </a:ext>
            </a:extLst>
          </p:cNvPr>
          <p:cNvSpPr/>
          <p:nvPr/>
        </p:nvSpPr>
        <p:spPr>
          <a:xfrm>
            <a:off x="6574005" y="6446311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19 - Människor med modernt beteende uppträder</a:t>
            </a:r>
          </a:p>
        </p:txBody>
      </p:sp>
      <p:sp>
        <p:nvSpPr>
          <p:cNvPr id="360" name="Rektangel 359">
            <a:extLst>
              <a:ext uri="{FF2B5EF4-FFF2-40B4-BE49-F238E27FC236}">
                <a16:creationId xmlns:a16="http://schemas.microsoft.com/office/drawing/2014/main" id="{6B6D5EF7-3A92-43EF-AADF-7E1FD4A1C4D7}"/>
              </a:ext>
            </a:extLst>
          </p:cNvPr>
          <p:cNvSpPr/>
          <p:nvPr/>
        </p:nvSpPr>
        <p:spPr>
          <a:xfrm>
            <a:off x="6574005" y="5269259"/>
            <a:ext cx="2424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v-SE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14 - De första däggdjuren uppträder</a:t>
            </a:r>
          </a:p>
        </p:txBody>
      </p:sp>
    </p:spTree>
    <p:extLst>
      <p:ext uri="{BB962C8B-B14F-4D97-AF65-F5344CB8AC3E}">
        <p14:creationId xmlns:p14="http://schemas.microsoft.com/office/powerpoint/2010/main" val="158815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1372</Words>
  <Application>Microsoft Office PowerPoint</Application>
  <PresentationFormat>Bredbild</PresentationFormat>
  <Paragraphs>235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Office-tema</vt:lpstr>
      <vt:lpstr>Forum Forumsession #1 </vt:lpstr>
      <vt:lpstr>Forum</vt:lpstr>
      <vt:lpstr>Snabbfrågor</vt:lpstr>
      <vt:lpstr>Hur och varför börjar livet?</vt:lpstr>
      <vt:lpstr>PowerPoint-presentation</vt:lpstr>
      <vt:lpstr>PowerPoint-presentation</vt:lpstr>
      <vt:lpstr>Tidslinje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Varför uppkommer liv på nya organisationsnivåer när möjligheter till fusk elimineras?</vt:lpstr>
      <vt:lpstr>Ordlista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Naturhistoria – Livets hierarki Lektion 9.1 </dc:title>
  <dc:creator>Claes Andersson</dc:creator>
  <cp:lastModifiedBy>Claes Andersson</cp:lastModifiedBy>
  <cp:revision>35</cp:revision>
  <dcterms:created xsi:type="dcterms:W3CDTF">2020-12-07T06:45:46Z</dcterms:created>
  <dcterms:modified xsi:type="dcterms:W3CDTF">2021-02-16T03:58:02Z</dcterms:modified>
</cp:coreProperties>
</file>