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303" r:id="rId7"/>
    <p:sldId id="304" r:id="rId8"/>
    <p:sldId id="305" r:id="rId9"/>
    <p:sldId id="266" r:id="rId10"/>
    <p:sldId id="267" r:id="rId11"/>
    <p:sldId id="306" r:id="rId12"/>
    <p:sldId id="307"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85273A-6449-49A0-9633-1DB6F81B0E0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FE78AE2-CB97-480D-8619-83ACC69C53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0992193-10A2-4048-90A3-3391D5243995}"/>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5" name="Platshållare för sidfot 4">
            <a:extLst>
              <a:ext uri="{FF2B5EF4-FFF2-40B4-BE49-F238E27FC236}">
                <a16:creationId xmlns:a16="http://schemas.microsoft.com/office/drawing/2014/main" id="{A52DEA56-72A2-472D-B499-1A552FD4B92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351B50D-81D2-4D62-945C-05DCD20CA252}"/>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375695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D73333-5968-4948-810B-9EFC2375FAE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C7DC319-FAF7-492B-B9A5-21AB4AA7844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9050B8F-1210-4053-BEDA-AB2CC1629192}"/>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5" name="Platshållare för sidfot 4">
            <a:extLst>
              <a:ext uri="{FF2B5EF4-FFF2-40B4-BE49-F238E27FC236}">
                <a16:creationId xmlns:a16="http://schemas.microsoft.com/office/drawing/2014/main" id="{28F70F48-3D38-4152-BDD9-15A009828AD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94010F7-001A-4AA9-B7A5-5D0B75D18BB4}"/>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424615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3C7B293-0668-4B6F-9C81-852BD7F43CD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A3BC405-930C-4182-B7F3-F3806EFD52F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50DAAB6-E5C1-4065-8862-2EC71231222D}"/>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5" name="Platshållare för sidfot 4">
            <a:extLst>
              <a:ext uri="{FF2B5EF4-FFF2-40B4-BE49-F238E27FC236}">
                <a16:creationId xmlns:a16="http://schemas.microsoft.com/office/drawing/2014/main" id="{2F8E2F26-6E95-4CB8-9AFC-A21CB375DC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4D8096F-E410-4445-B5C4-17D79A94C526}"/>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366891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7712B5-F255-4B41-9079-65265E360BE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81B8C6-6C45-4BAA-A417-1B7A36E69F0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9EA7DA4-362E-4314-939B-6CF28917D349}"/>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5" name="Platshållare för sidfot 4">
            <a:extLst>
              <a:ext uri="{FF2B5EF4-FFF2-40B4-BE49-F238E27FC236}">
                <a16:creationId xmlns:a16="http://schemas.microsoft.com/office/drawing/2014/main" id="{D341F9B6-316C-4424-B0A7-123B2BEC9D6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A236AF3-8C34-4455-BE88-0F1AD5ECD417}"/>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42283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339DEB-2978-4418-A683-8A01F732103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F1667E2-CAC1-436D-B722-FDC3DBD96A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0539C75-20FE-4475-AA3D-BBD7484151BE}"/>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5" name="Platshållare för sidfot 4">
            <a:extLst>
              <a:ext uri="{FF2B5EF4-FFF2-40B4-BE49-F238E27FC236}">
                <a16:creationId xmlns:a16="http://schemas.microsoft.com/office/drawing/2014/main" id="{552D5570-1B1D-4E33-A9F7-167CF4E944E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866F9A9-2183-4252-B8A5-782B9C10B2F7}"/>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186213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44C831-5137-4F13-BD12-74FE5D04815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E240B04-3A3F-4731-944B-8DEBE5C0BED7}"/>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7C20681-6DD0-4160-99D7-06DBBDE4550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1BB443F-070A-4658-997E-C68F6EB97244}"/>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6" name="Platshållare för sidfot 5">
            <a:extLst>
              <a:ext uri="{FF2B5EF4-FFF2-40B4-BE49-F238E27FC236}">
                <a16:creationId xmlns:a16="http://schemas.microsoft.com/office/drawing/2014/main" id="{76C18260-70A3-4558-8FBA-CA7F8EA87F3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D79800A-E3D3-4401-866C-9F75DDCDCE69}"/>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222305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6958CA-2776-4CC8-92D3-B892A3D2994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5BB168B-A7C5-4028-A1B6-DECA9787B5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BD886E0-AB38-4989-A5E3-5460C904035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1E43D5D5-F920-443E-A58F-982310D60D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00BC497-49AA-424B-B430-0E0E908C281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EF51724-2404-46BF-8FF6-BAC303BE980E}"/>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8" name="Platshållare för sidfot 7">
            <a:extLst>
              <a:ext uri="{FF2B5EF4-FFF2-40B4-BE49-F238E27FC236}">
                <a16:creationId xmlns:a16="http://schemas.microsoft.com/office/drawing/2014/main" id="{796D268B-798C-42EC-84C8-B969C8013FD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13F727B-22FE-451D-B76A-ECA54313E459}"/>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390936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EEBADE-2534-4F58-8027-5020DCA7F6C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0104F9C-F9D1-4AB3-8F01-6E39ED43AABA}"/>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4" name="Platshållare för sidfot 3">
            <a:extLst>
              <a:ext uri="{FF2B5EF4-FFF2-40B4-BE49-F238E27FC236}">
                <a16:creationId xmlns:a16="http://schemas.microsoft.com/office/drawing/2014/main" id="{9EC0806C-E4CA-4FE2-8E7E-89AD291A388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BF7E981-34B4-4FC4-A458-63BAE4D3D49E}"/>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148363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BD5E045-1845-4EB9-A917-899BE5D1F332}"/>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3" name="Platshållare för sidfot 2">
            <a:extLst>
              <a:ext uri="{FF2B5EF4-FFF2-40B4-BE49-F238E27FC236}">
                <a16:creationId xmlns:a16="http://schemas.microsoft.com/office/drawing/2014/main" id="{662F0742-DAF8-4FB8-8AA7-B87D4614E2E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5F499EA-4112-4147-AD7E-8331D86B8C5E}"/>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50495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211681-2D56-4945-AA81-A8119422FF3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D7C0D1C-3CCA-4617-85EB-CC869A2280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EFD126B-81AE-48C5-8E43-83AF00A79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52829E9-D576-427D-8733-59DA62E89C13}"/>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6" name="Platshållare för sidfot 5">
            <a:extLst>
              <a:ext uri="{FF2B5EF4-FFF2-40B4-BE49-F238E27FC236}">
                <a16:creationId xmlns:a16="http://schemas.microsoft.com/office/drawing/2014/main" id="{75ACD45C-9405-4EE5-9E1D-1160D1AE3F1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21279AE-FDD7-485B-8CFD-29530A00156F}"/>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162412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9DD2C2-F505-477F-99A5-6D503DD93A4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93F84AD-8F30-4854-9572-2A46AD9FEF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292C6E0-E2A7-4CE9-AA6F-F31A35B78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370D865-8B8F-4771-A375-C4EABF08EBAE}"/>
              </a:ext>
            </a:extLst>
          </p:cNvPr>
          <p:cNvSpPr>
            <a:spLocks noGrp="1"/>
          </p:cNvSpPr>
          <p:nvPr>
            <p:ph type="dt" sz="half" idx="10"/>
          </p:nvPr>
        </p:nvSpPr>
        <p:spPr/>
        <p:txBody>
          <a:bodyPr/>
          <a:lstStyle/>
          <a:p>
            <a:fld id="{ADB8CFB2-2CE9-412F-A9CD-1B047B9F0EE7}" type="datetimeFigureOut">
              <a:rPr lang="sv-SE" smtClean="0"/>
              <a:t>2021-02-16</a:t>
            </a:fld>
            <a:endParaRPr lang="sv-SE"/>
          </a:p>
        </p:txBody>
      </p:sp>
      <p:sp>
        <p:nvSpPr>
          <p:cNvPr id="6" name="Platshållare för sidfot 5">
            <a:extLst>
              <a:ext uri="{FF2B5EF4-FFF2-40B4-BE49-F238E27FC236}">
                <a16:creationId xmlns:a16="http://schemas.microsoft.com/office/drawing/2014/main" id="{718D0302-7578-4352-A984-B2D4887D8E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DBEE839-F0E1-489A-8270-38D76E23444D}"/>
              </a:ext>
            </a:extLst>
          </p:cNvPr>
          <p:cNvSpPr>
            <a:spLocks noGrp="1"/>
          </p:cNvSpPr>
          <p:nvPr>
            <p:ph type="sldNum" sz="quarter" idx="12"/>
          </p:nvPr>
        </p:nvSpPr>
        <p:spPr/>
        <p:txBody>
          <a:bodyPr/>
          <a:lstStyle/>
          <a:p>
            <a:fld id="{C40CB70A-07C0-451B-BB47-C5906BC18DA4}" type="slidenum">
              <a:rPr lang="sv-SE" smtClean="0"/>
              <a:t>‹#›</a:t>
            </a:fld>
            <a:endParaRPr lang="sv-SE"/>
          </a:p>
        </p:txBody>
      </p:sp>
    </p:spTree>
    <p:extLst>
      <p:ext uri="{BB962C8B-B14F-4D97-AF65-F5344CB8AC3E}">
        <p14:creationId xmlns:p14="http://schemas.microsoft.com/office/powerpoint/2010/main" val="332815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B5D1BC0-BB9A-4130-867B-2F19C201E1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0E4A73C-22E1-410C-9BC8-6BB6E0C801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A57EA40-7EBD-43DB-9116-F4E621D920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8CFB2-2CE9-412F-A9CD-1B047B9F0EE7}" type="datetimeFigureOut">
              <a:rPr lang="sv-SE" smtClean="0"/>
              <a:t>2021-02-16</a:t>
            </a:fld>
            <a:endParaRPr lang="sv-SE"/>
          </a:p>
        </p:txBody>
      </p:sp>
      <p:sp>
        <p:nvSpPr>
          <p:cNvPr id="5" name="Platshållare för sidfot 4">
            <a:extLst>
              <a:ext uri="{FF2B5EF4-FFF2-40B4-BE49-F238E27FC236}">
                <a16:creationId xmlns:a16="http://schemas.microsoft.com/office/drawing/2014/main" id="{AC89C67C-F930-4BCF-9BBD-86F12076F3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E849764-3335-41E3-8AB2-70596ED3EF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CB70A-07C0-451B-BB47-C5906BC18DA4}" type="slidenum">
              <a:rPr lang="sv-SE" smtClean="0"/>
              <a:t>‹#›</a:t>
            </a:fld>
            <a:endParaRPr lang="sv-SE"/>
          </a:p>
        </p:txBody>
      </p:sp>
    </p:spTree>
    <p:extLst>
      <p:ext uri="{BB962C8B-B14F-4D97-AF65-F5344CB8AC3E}">
        <p14:creationId xmlns:p14="http://schemas.microsoft.com/office/powerpoint/2010/main" val="119535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laeand@chalmers.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72D352-94D2-4FBC-83D0-671C8DC6B23B}"/>
              </a:ext>
            </a:extLst>
          </p:cNvPr>
          <p:cNvSpPr>
            <a:spLocks noGrp="1"/>
          </p:cNvSpPr>
          <p:nvPr>
            <p:ph type="ctrTitle"/>
          </p:nvPr>
        </p:nvSpPr>
        <p:spPr>
          <a:xfrm>
            <a:off x="1524000" y="777409"/>
            <a:ext cx="9144000" cy="2478553"/>
          </a:xfrm>
        </p:spPr>
        <p:txBody>
          <a:bodyPr>
            <a:normAutofit/>
          </a:bodyPr>
          <a:lstStyle/>
          <a:p>
            <a:r>
              <a:rPr lang="sv-SE" sz="4000" u="sng" dirty="0"/>
              <a:t>Forum</a:t>
            </a:r>
            <a:br>
              <a:rPr lang="sv-SE" dirty="0"/>
            </a:br>
            <a:r>
              <a:rPr lang="sv-SE" dirty="0"/>
              <a:t>Forumsession #2</a:t>
            </a:r>
            <a:br>
              <a:rPr lang="sv-SE" dirty="0"/>
            </a:br>
            <a:endParaRPr lang="sv-SE" dirty="0"/>
          </a:p>
        </p:txBody>
      </p:sp>
      <p:sp>
        <p:nvSpPr>
          <p:cNvPr id="3" name="Underrubrik 2">
            <a:extLst>
              <a:ext uri="{FF2B5EF4-FFF2-40B4-BE49-F238E27FC236}">
                <a16:creationId xmlns:a16="http://schemas.microsoft.com/office/drawing/2014/main" id="{B8C6EE1E-6BA2-4459-B434-416F9315D785}"/>
              </a:ext>
            </a:extLst>
          </p:cNvPr>
          <p:cNvSpPr>
            <a:spLocks noGrp="1"/>
          </p:cNvSpPr>
          <p:nvPr>
            <p:ph type="subTitle" idx="1"/>
          </p:nvPr>
        </p:nvSpPr>
        <p:spPr>
          <a:xfrm>
            <a:off x="1524000" y="3602037"/>
            <a:ext cx="9144000" cy="2190987"/>
          </a:xfrm>
        </p:spPr>
        <p:txBody>
          <a:bodyPr>
            <a:normAutofit fontScale="62500" lnSpcReduction="20000"/>
          </a:bodyPr>
          <a:lstStyle/>
          <a:p>
            <a:r>
              <a:rPr lang="sv-SE" sz="3100" u="sng" dirty="0"/>
              <a:t>Tisdag 16/2 </a:t>
            </a:r>
            <a:r>
              <a:rPr lang="sv-SE" sz="3100" b="1" u="sng" dirty="0"/>
              <a:t>14:00-14:15</a:t>
            </a:r>
          </a:p>
          <a:p>
            <a:endParaRPr lang="sv-SE" sz="3100" b="1" dirty="0"/>
          </a:p>
          <a:p>
            <a:r>
              <a:rPr lang="sv-SE" sz="3100" b="1" dirty="0"/>
              <a:t>SEE075</a:t>
            </a:r>
            <a:r>
              <a:rPr lang="sv-SE" sz="3100" dirty="0"/>
              <a:t> – Evolution och självorganisation i biologiska system, 5 </a:t>
            </a:r>
            <a:r>
              <a:rPr lang="sv-SE" sz="3100" dirty="0" err="1"/>
              <a:t>hp</a:t>
            </a:r>
            <a:endParaRPr lang="sv-SE" sz="3100" dirty="0"/>
          </a:p>
          <a:p>
            <a:r>
              <a:rPr lang="sv-SE" sz="3100" dirty="0"/>
              <a:t>LP3, 2021 – Globala System</a:t>
            </a:r>
          </a:p>
          <a:p>
            <a:endParaRPr lang="sv-SE" dirty="0"/>
          </a:p>
          <a:p>
            <a:endParaRPr lang="sv-SE" dirty="0"/>
          </a:p>
          <a:p>
            <a:r>
              <a:rPr lang="sv-SE" dirty="0"/>
              <a:t>Claes Andersson, Fysisk Resursteori, Chalmers tekniska högskola, </a:t>
            </a:r>
            <a:r>
              <a:rPr lang="sv-SE" dirty="0">
                <a:hlinkClick r:id="rId2"/>
              </a:rPr>
              <a:t>claeand@chalmers.se</a:t>
            </a:r>
            <a:endParaRPr lang="sv-SE" dirty="0"/>
          </a:p>
        </p:txBody>
      </p:sp>
    </p:spTree>
    <p:extLst>
      <p:ext uri="{BB962C8B-B14F-4D97-AF65-F5344CB8AC3E}">
        <p14:creationId xmlns:p14="http://schemas.microsoft.com/office/powerpoint/2010/main" val="15735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41BD95-2FE7-454B-81E2-E0C4F6F5E375}"/>
              </a:ext>
            </a:extLst>
          </p:cNvPr>
          <p:cNvSpPr>
            <a:spLocks noGrp="1"/>
          </p:cNvSpPr>
          <p:nvPr>
            <p:ph type="title"/>
          </p:nvPr>
        </p:nvSpPr>
        <p:spPr/>
        <p:txBody>
          <a:bodyPr/>
          <a:lstStyle/>
          <a:p>
            <a:pPr algn="ctr"/>
            <a:r>
              <a:rPr lang="sv-SE" dirty="0"/>
              <a:t>Evolution under Antropocen</a:t>
            </a:r>
          </a:p>
        </p:txBody>
      </p:sp>
      <p:sp>
        <p:nvSpPr>
          <p:cNvPr id="3" name="Rektangel 2">
            <a:extLst>
              <a:ext uri="{FF2B5EF4-FFF2-40B4-BE49-F238E27FC236}">
                <a16:creationId xmlns:a16="http://schemas.microsoft.com/office/drawing/2014/main" id="{AB8F16E0-E07C-4180-9B43-380899452A5D}"/>
              </a:ext>
            </a:extLst>
          </p:cNvPr>
          <p:cNvSpPr/>
          <p:nvPr/>
        </p:nvSpPr>
        <p:spPr>
          <a:xfrm>
            <a:off x="779029" y="1636406"/>
            <a:ext cx="10574771" cy="4524315"/>
          </a:xfrm>
          <a:prstGeom prst="rect">
            <a:avLst/>
          </a:prstGeom>
        </p:spPr>
        <p:txBody>
          <a:bodyPr wrap="square">
            <a:spAutoFit/>
          </a:bodyPr>
          <a:lstStyle/>
          <a:p>
            <a:r>
              <a:rPr lang="sv-SE" dirty="0">
                <a:latin typeface="Times New Roman" panose="02020603050405020304" pitchFamily="18" charset="0"/>
              </a:rPr>
              <a:t>Hur påverkar människan evolutionen?</a:t>
            </a:r>
          </a:p>
          <a:p>
            <a:endParaRPr lang="sv-SE" dirty="0">
              <a:latin typeface="Times New Roman" panose="02020603050405020304" pitchFamily="18" charset="0"/>
            </a:endParaRPr>
          </a:p>
          <a:p>
            <a:r>
              <a:rPr lang="sv-SE" dirty="0">
                <a:latin typeface="Times New Roman" panose="02020603050405020304" pitchFamily="18" charset="0"/>
              </a:rPr>
              <a:t>Domesticering. Städer. Jordbruk. Skogsbruk. Fiske.</a:t>
            </a:r>
          </a:p>
          <a:p>
            <a:endParaRPr lang="sv-SE" dirty="0">
              <a:latin typeface="Times New Roman" panose="02020603050405020304" pitchFamily="18" charset="0"/>
            </a:endParaRPr>
          </a:p>
          <a:p>
            <a:r>
              <a:rPr lang="sv-SE" dirty="0">
                <a:latin typeface="Times New Roman" panose="02020603050405020304" pitchFamily="18" charset="0"/>
              </a:rPr>
              <a:t>Om man tänker sig att vårt nuvarande samhälle kvarstod under 10 miljoner år så kan vi nog vara väldigt säkra på att fauna och flora skulle ha ändrat sig </a:t>
            </a:r>
            <a:r>
              <a:rPr lang="sv-SE" b="1" dirty="0">
                <a:latin typeface="Times New Roman" panose="02020603050405020304" pitchFamily="18" charset="0"/>
              </a:rPr>
              <a:t>betydligt</a:t>
            </a:r>
            <a:r>
              <a:rPr lang="sv-SE" dirty="0">
                <a:latin typeface="Times New Roman" panose="02020603050405020304" pitchFamily="18" charset="0"/>
              </a:rPr>
              <a:t>.</a:t>
            </a:r>
          </a:p>
          <a:p>
            <a:endParaRPr lang="sv-SE" dirty="0">
              <a:latin typeface="Times New Roman" panose="02020603050405020304" pitchFamily="18" charset="0"/>
            </a:endParaRPr>
          </a:p>
          <a:p>
            <a:r>
              <a:rPr lang="sv-SE" dirty="0">
                <a:latin typeface="Times New Roman" panose="02020603050405020304" pitchFamily="18" charset="0"/>
              </a:rPr>
              <a:t>Mycket påverkan är rena sidoeffekter. Vi avser dem inte, men vi har svårt att göra någonting åt dem.</a:t>
            </a:r>
          </a:p>
          <a:p>
            <a:endParaRPr lang="sv-SE" dirty="0">
              <a:latin typeface="Times New Roman" panose="02020603050405020304" pitchFamily="18" charset="0"/>
            </a:endParaRPr>
          </a:p>
          <a:p>
            <a:r>
              <a:rPr lang="sv-SE" dirty="0">
                <a:latin typeface="Times New Roman" panose="02020603050405020304" pitchFamily="18" charset="0"/>
              </a:rPr>
              <a:t>En del av dessa skulle livet kunna anpassa sig till, men till priset av stor utslagning. Som alltid.</a:t>
            </a:r>
          </a:p>
          <a:p>
            <a:endParaRPr lang="sv-SE" dirty="0">
              <a:latin typeface="Times New Roman" panose="02020603050405020304" pitchFamily="18" charset="0"/>
            </a:endParaRPr>
          </a:p>
          <a:p>
            <a:r>
              <a:rPr lang="sv-SE" dirty="0" err="1">
                <a:latin typeface="Times New Roman" panose="02020603050405020304" pitchFamily="18" charset="0"/>
                <a:cs typeface="Times New Roman" panose="02020603050405020304" pitchFamily="18" charset="0"/>
              </a:rPr>
              <a:t>Pollinatörer</a:t>
            </a:r>
            <a:r>
              <a:rPr lang="sv-SE" dirty="0">
                <a:latin typeface="Times New Roman" panose="02020603050405020304" pitchFamily="18" charset="0"/>
                <a:cs typeface="Times New Roman" panose="02020603050405020304" pitchFamily="18" charset="0"/>
              </a:rPr>
              <a:t> – som vi diskuterade sist – är ett bra exempel. Ingen avser att skada dem. Pesticider de skadas av används för att lösa helt andra problem. Men användandet orsakar, via bina, andra och oförutsedda effekter.</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Oavsedda effekter är väldigt ofta negativa av rent termodynamiska anledningar: Det finns fler sätt att riva saker på än det finns sätt att bygga upp dem på.</a:t>
            </a:r>
          </a:p>
        </p:txBody>
      </p:sp>
    </p:spTree>
    <p:extLst>
      <p:ext uri="{BB962C8B-B14F-4D97-AF65-F5344CB8AC3E}">
        <p14:creationId xmlns:p14="http://schemas.microsoft.com/office/powerpoint/2010/main" val="13438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B7BA555-9A40-4027-8406-DA2E56B50380}"/>
              </a:ext>
            </a:extLst>
          </p:cNvPr>
          <p:cNvSpPr/>
          <p:nvPr/>
        </p:nvSpPr>
        <p:spPr>
          <a:xfrm>
            <a:off x="899473" y="1028343"/>
            <a:ext cx="10574771" cy="4524315"/>
          </a:xfrm>
          <a:prstGeom prst="rect">
            <a:avLst/>
          </a:prstGeom>
        </p:spPr>
        <p:txBody>
          <a:bodyPr wrap="square">
            <a:spAutoFit/>
          </a:bodyPr>
          <a:lstStyle/>
          <a:p>
            <a:r>
              <a:rPr lang="sv-SE" dirty="0">
                <a:latin typeface="Times New Roman" panose="02020603050405020304" pitchFamily="18" charset="0"/>
              </a:rPr>
              <a:t>Hur påverkas människan av sin kultur?</a:t>
            </a:r>
          </a:p>
          <a:p>
            <a:endParaRPr lang="sv-SE" dirty="0">
              <a:latin typeface="Times New Roman" panose="02020603050405020304" pitchFamily="18" charset="0"/>
            </a:endParaRPr>
          </a:p>
          <a:p>
            <a:r>
              <a:rPr lang="sv-SE" dirty="0">
                <a:latin typeface="Times New Roman" panose="02020603050405020304" pitchFamily="18" charset="0"/>
              </a:rPr>
              <a:t>Vi är ett </a:t>
            </a:r>
            <a:r>
              <a:rPr lang="sv-SE" b="1" dirty="0">
                <a:latin typeface="Times New Roman" panose="02020603050405020304" pitchFamily="18" charset="0"/>
              </a:rPr>
              <a:t>väldigt</a:t>
            </a:r>
            <a:r>
              <a:rPr lang="sv-SE" dirty="0">
                <a:latin typeface="Times New Roman" panose="02020603050405020304" pitchFamily="18" charset="0"/>
              </a:rPr>
              <a:t> ovanligt djur.</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Vi är redan totalt formade av vårt liv inom kulturen. </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Vi måste födas in i ett kulturellt samhälle och inbäddas i det för att få de färdigheter som gör vår hjärna och kropp användbara.</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För vår hjärna är annars bara stor och energislukande.</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Vår kropp excellerar i princip inte på någonting. </a:t>
            </a:r>
            <a:r>
              <a:rPr lang="sv-SE" i="1" dirty="0">
                <a:latin typeface="Times New Roman" panose="02020603050405020304" pitchFamily="18" charset="0"/>
                <a:cs typeface="Times New Roman" panose="02020603050405020304" pitchFamily="18" charset="0"/>
              </a:rPr>
              <a:t>Homo</a:t>
            </a:r>
            <a:r>
              <a:rPr lang="sv-SE" dirty="0">
                <a:latin typeface="Times New Roman" panose="02020603050405020304" pitchFamily="18" charset="0"/>
                <a:cs typeface="Times New Roman" panose="02020603050405020304" pitchFamily="18" charset="0"/>
              </a:rPr>
              <a:t> blev till exempel en </a:t>
            </a:r>
            <a:r>
              <a:rPr lang="sv-SE" dirty="0" err="1">
                <a:latin typeface="Times New Roman" panose="02020603050405020304" pitchFamily="18" charset="0"/>
                <a:cs typeface="Times New Roman" panose="02020603050405020304" pitchFamily="18" charset="0"/>
              </a:rPr>
              <a:t>apex</a:t>
            </a:r>
            <a:r>
              <a:rPr lang="sv-SE" dirty="0">
                <a:latin typeface="Times New Roman" panose="02020603050405020304" pitchFamily="18" charset="0"/>
                <a:cs typeface="Times New Roman" panose="02020603050405020304" pitchFamily="18" charset="0"/>
              </a:rPr>
              <a:t>-predator samtidigt som hennes kroppsliga anpassningar hela tiden gick i riktning mot mindre robust kroppsbyggnad, mindre fysiologiska vapen (tänder exempelvis), lägre muskelstyrka och mycket mer kroppsfett.</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Det vill säga – tvärt emot vad man normalt hade förväntat sig skulle hända med en </a:t>
            </a:r>
            <a:r>
              <a:rPr lang="sv-SE" dirty="0" err="1">
                <a:latin typeface="Times New Roman" panose="02020603050405020304" pitchFamily="18" charset="0"/>
                <a:cs typeface="Times New Roman" panose="02020603050405020304" pitchFamily="18" charset="0"/>
              </a:rPr>
              <a:t>apex</a:t>
            </a:r>
            <a:r>
              <a:rPr lang="sv-SE" dirty="0">
                <a:latin typeface="Times New Roman" panose="02020603050405020304" pitchFamily="18" charset="0"/>
                <a:cs typeface="Times New Roman" panose="02020603050405020304" pitchFamily="18" charset="0"/>
              </a:rPr>
              <a:t>-predator!</a:t>
            </a:r>
          </a:p>
        </p:txBody>
      </p:sp>
    </p:spTree>
    <p:extLst>
      <p:ext uri="{BB962C8B-B14F-4D97-AF65-F5344CB8AC3E}">
        <p14:creationId xmlns:p14="http://schemas.microsoft.com/office/powerpoint/2010/main" val="1540345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FAC577-F3F3-4B12-8E44-C04BDC47A396}"/>
              </a:ext>
            </a:extLst>
          </p:cNvPr>
          <p:cNvSpPr/>
          <p:nvPr/>
        </p:nvSpPr>
        <p:spPr>
          <a:xfrm>
            <a:off x="616885" y="810338"/>
            <a:ext cx="10574771" cy="4801314"/>
          </a:xfrm>
          <a:prstGeom prst="rect">
            <a:avLst/>
          </a:prstGeom>
        </p:spPr>
        <p:txBody>
          <a:bodyPr wrap="square">
            <a:spAutoFit/>
          </a:bodyPr>
          <a:lstStyle/>
          <a:p>
            <a:r>
              <a:rPr lang="sv-SE" b="1" dirty="0">
                <a:latin typeface="Times New Roman" panose="02020603050405020304" pitchFamily="18" charset="0"/>
              </a:rPr>
              <a:t>Hur påverkas människan i framtiden?</a:t>
            </a:r>
          </a:p>
          <a:p>
            <a:endParaRPr lang="sv-SE" dirty="0">
              <a:latin typeface="Times New Roman" panose="02020603050405020304" pitchFamily="18" charset="0"/>
            </a:endParaRPr>
          </a:p>
          <a:p>
            <a:r>
              <a:rPr lang="sv-SE" b="1" dirty="0">
                <a:latin typeface="Times New Roman" panose="02020603050405020304" pitchFamily="18" charset="0"/>
              </a:rPr>
              <a:t>Försvagade</a:t>
            </a:r>
            <a:r>
              <a:rPr lang="sv-SE" b="1" dirty="0">
                <a:latin typeface="Times New Roman" panose="02020603050405020304" pitchFamily="18" charset="0"/>
                <a:cs typeface="Times New Roman" panose="02020603050405020304" pitchFamily="18" charset="0"/>
              </a:rPr>
              <a:t> selektionstryck</a:t>
            </a:r>
            <a:r>
              <a:rPr lang="sv-SE" dirty="0">
                <a:latin typeface="Times New Roman" panose="02020603050405020304" pitchFamily="18" charset="0"/>
                <a:cs typeface="Times New Roman" panose="02020603050405020304" pitchFamily="18" charset="0"/>
              </a:rPr>
              <a:t> är minst lika viktiga som nytillkomna selektionstryck.</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Till exempel, selektionstrycket på våra inre organ är väldigt starkt. Allvarliga fel selekteras mot mycket snabbt. Oftast långt innan en graviditet ens har upptäckts. De flesta fel sållas efter ett par celldelningar! Dessa fel selekteras alltjämt emot starkt.</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Det får dock rimligtvis en effekt om man släpper på selektionstrycken: Sjukdomar, styrka, och så vidare.</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Jag skulle personligen tro att människans </a:t>
            </a:r>
            <a:r>
              <a:rPr lang="sv-SE" b="1" dirty="0">
                <a:latin typeface="Times New Roman" panose="02020603050405020304" pitchFamily="18" charset="0"/>
                <a:cs typeface="Times New Roman" panose="02020603050405020304" pitchFamily="18" charset="0"/>
              </a:rPr>
              <a:t>psykologi</a:t>
            </a:r>
            <a:r>
              <a:rPr lang="sv-SE" dirty="0">
                <a:latin typeface="Times New Roman" panose="02020603050405020304" pitchFamily="18" charset="0"/>
                <a:cs typeface="Times New Roman" panose="02020603050405020304" pitchFamily="18" charset="0"/>
              </a:rPr>
              <a:t> kommer att påverkas starkt. Vissa personlighetstyper verkar passa in sämre idag än de gjorde förr. </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Om människors psykiska mående varierar på nya sätt (med ny teknik och nya krav) - så leder det säkert på en populationsnivå till selektion i långa loppet.</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Vart det leder är en svår fråga. Dagens förhållanden lär ju inte bestå oförändrade under tusentals år. </a:t>
            </a:r>
          </a:p>
        </p:txBody>
      </p:sp>
    </p:spTree>
    <p:extLst>
      <p:ext uri="{BB962C8B-B14F-4D97-AF65-F5344CB8AC3E}">
        <p14:creationId xmlns:p14="http://schemas.microsoft.com/office/powerpoint/2010/main" val="351581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7BA752-6C0B-4CEA-A3A3-C189EB7BE3F7}"/>
              </a:ext>
            </a:extLst>
          </p:cNvPr>
          <p:cNvSpPr>
            <a:spLocks noGrp="1"/>
          </p:cNvSpPr>
          <p:nvPr>
            <p:ph type="title"/>
          </p:nvPr>
        </p:nvSpPr>
        <p:spPr>
          <a:xfrm>
            <a:off x="974184" y="69031"/>
            <a:ext cx="10515600" cy="1325563"/>
          </a:xfrm>
        </p:spPr>
        <p:txBody>
          <a:bodyPr/>
          <a:lstStyle/>
          <a:p>
            <a:pPr algn="ctr"/>
            <a:r>
              <a:rPr lang="sv-SE" dirty="0"/>
              <a:t>Varför kan man inte betrakta artbildning?</a:t>
            </a:r>
          </a:p>
        </p:txBody>
      </p:sp>
      <p:sp>
        <p:nvSpPr>
          <p:cNvPr id="3" name="Rektangel 2">
            <a:extLst>
              <a:ext uri="{FF2B5EF4-FFF2-40B4-BE49-F238E27FC236}">
                <a16:creationId xmlns:a16="http://schemas.microsoft.com/office/drawing/2014/main" id="{A1A4A820-3756-4D9B-9C32-A35221581F4A}"/>
              </a:ext>
            </a:extLst>
          </p:cNvPr>
          <p:cNvSpPr/>
          <p:nvPr/>
        </p:nvSpPr>
        <p:spPr>
          <a:xfrm>
            <a:off x="615006" y="1582364"/>
            <a:ext cx="6158124" cy="4401205"/>
          </a:xfrm>
          <a:prstGeom prst="rect">
            <a:avLst/>
          </a:prstGeom>
        </p:spPr>
        <p:txBody>
          <a:bodyPr wrap="square">
            <a:spAutoFit/>
          </a:bodyPr>
          <a:lstStyle/>
          <a:p>
            <a:r>
              <a:rPr lang="sv-SE" sz="2000" dirty="0">
                <a:latin typeface="Times New Roman" panose="02020603050405020304" pitchFamily="18" charset="0"/>
              </a:rPr>
              <a:t>Man observerar evolution i laboratorier tämligen lättvindigt.</a:t>
            </a:r>
          </a:p>
          <a:p>
            <a:endParaRPr lang="sv-SE" sz="2000" dirty="0">
              <a:latin typeface="Times New Roman" panose="02020603050405020304" pitchFamily="18" charset="0"/>
            </a:endParaRPr>
          </a:p>
          <a:p>
            <a:r>
              <a:rPr lang="sv-SE" sz="2000" dirty="0">
                <a:latin typeface="Times New Roman" panose="02020603050405020304" pitchFamily="18" charset="0"/>
              </a:rPr>
              <a:t>Uppfödning av djur och växter är ett annat exempel. Likaså domesticering.</a:t>
            </a:r>
          </a:p>
          <a:p>
            <a:endParaRPr lang="sv-SE" sz="2000" dirty="0">
              <a:latin typeface="Times New Roman" panose="02020603050405020304" pitchFamily="18" charset="0"/>
            </a:endParaRPr>
          </a:p>
          <a:p>
            <a:r>
              <a:rPr lang="sv-SE" sz="2000" dirty="0">
                <a:latin typeface="Times New Roman" panose="02020603050405020304" pitchFamily="18" charset="0"/>
              </a:rPr>
              <a:t>Även i det fria kan man undantagsvis se evolution hos större djur.</a:t>
            </a:r>
          </a:p>
          <a:p>
            <a:endParaRPr lang="sv-SE" sz="2000" dirty="0">
              <a:latin typeface="Times New Roman" panose="02020603050405020304" pitchFamily="18" charset="0"/>
            </a:endParaRPr>
          </a:p>
          <a:p>
            <a:r>
              <a:rPr lang="sv-SE" sz="2000" dirty="0">
                <a:latin typeface="Times New Roman" panose="02020603050405020304" pitchFamily="18" charset="0"/>
              </a:rPr>
              <a:t>Den genetiska separationen är dock långsam av sig själv.</a:t>
            </a:r>
          </a:p>
          <a:p>
            <a:endParaRPr lang="sv-SE" sz="2000" dirty="0">
              <a:latin typeface="Times New Roman" panose="02020603050405020304" pitchFamily="18" charset="0"/>
            </a:endParaRPr>
          </a:p>
          <a:p>
            <a:r>
              <a:rPr lang="sv-SE" sz="2000" dirty="0">
                <a:latin typeface="Times New Roman" panose="02020603050405020304" pitchFamily="18" charset="0"/>
              </a:rPr>
              <a:t>Man kanske kan säga att närvaron av arter som får avkomma med reducerad fertilitet visar den mekanismen i olika stadier av framskridande.</a:t>
            </a:r>
            <a:endParaRPr lang="sv-SE" sz="2000" dirty="0"/>
          </a:p>
        </p:txBody>
      </p:sp>
      <p:pic>
        <p:nvPicPr>
          <p:cNvPr id="2050" name="Picture 2" descr="Bildresultat för darwin's finches beaks">
            <a:extLst>
              <a:ext uri="{FF2B5EF4-FFF2-40B4-BE49-F238E27FC236}">
                <a16:creationId xmlns:a16="http://schemas.microsoft.com/office/drawing/2014/main" id="{1BD6C706-0F97-4031-AD69-7FD58CA23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125" y="1751754"/>
            <a:ext cx="4534003" cy="2115868"/>
          </a:xfrm>
          <a:prstGeom prst="rect">
            <a:avLst/>
          </a:prstGeom>
          <a:noFill/>
          <a:extLst>
            <a:ext uri="{909E8E84-426E-40DD-AFC4-6F175D3DCCD1}">
              <a14:hiddenFill xmlns:a14="http://schemas.microsoft.com/office/drawing/2010/main">
                <a:solidFill>
                  <a:srgbClr val="FFFFFF"/>
                </a:solidFill>
              </a14:hiddenFill>
            </a:ext>
          </a:extLst>
        </p:spPr>
      </p:pic>
      <p:sp>
        <p:nvSpPr>
          <p:cNvPr id="7" name="textruta 6">
            <a:extLst>
              <a:ext uri="{FF2B5EF4-FFF2-40B4-BE49-F238E27FC236}">
                <a16:creationId xmlns:a16="http://schemas.microsoft.com/office/drawing/2014/main" id="{60EDAB3A-83E8-4E3F-A85E-C872F06966AA}"/>
              </a:ext>
            </a:extLst>
          </p:cNvPr>
          <p:cNvSpPr txBox="1"/>
          <p:nvPr/>
        </p:nvSpPr>
        <p:spPr>
          <a:xfrm>
            <a:off x="7100288" y="4171054"/>
            <a:ext cx="4389495" cy="2031325"/>
          </a:xfrm>
          <a:prstGeom prst="rect">
            <a:avLst/>
          </a:prstGeom>
          <a:noFill/>
        </p:spPr>
        <p:txBody>
          <a:bodyPr wrap="square">
            <a:spAutoFit/>
          </a:bodyPr>
          <a:lstStyle/>
          <a:p>
            <a:r>
              <a:rPr lang="sv-SE" sz="1800" dirty="0">
                <a:latin typeface="Times New Roman" panose="02020603050405020304" pitchFamily="18" charset="0"/>
              </a:rPr>
              <a:t>Darwins finkar (Galapagosöarna) har observerats i detalj över flera decennier för att dokumentera förändringar i näbbarnas former när miljö på olika öar genomgår förändringar. Det är inte artbildning, men man ser tydligt hur egenskaperna hela tiden följer omgivningen.</a:t>
            </a:r>
            <a:endParaRPr lang="sv-SE" dirty="0"/>
          </a:p>
        </p:txBody>
      </p:sp>
    </p:spTree>
    <p:extLst>
      <p:ext uri="{BB962C8B-B14F-4D97-AF65-F5344CB8AC3E}">
        <p14:creationId xmlns:p14="http://schemas.microsoft.com/office/powerpoint/2010/main" val="257330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88E1F9-1477-4CA4-8C5A-10344C769CFF}"/>
              </a:ext>
            </a:extLst>
          </p:cNvPr>
          <p:cNvSpPr>
            <a:spLocks noGrp="1"/>
          </p:cNvSpPr>
          <p:nvPr>
            <p:ph type="title"/>
          </p:nvPr>
        </p:nvSpPr>
        <p:spPr/>
        <p:txBody>
          <a:bodyPr>
            <a:normAutofit/>
          </a:bodyPr>
          <a:lstStyle/>
          <a:p>
            <a:pPr algn="ctr"/>
            <a:r>
              <a:rPr lang="sv-SE" sz="3600" dirty="0"/>
              <a:t>Hur vet vi att evolutionen verkligen förklarar livet?</a:t>
            </a:r>
          </a:p>
        </p:txBody>
      </p:sp>
      <p:sp>
        <p:nvSpPr>
          <p:cNvPr id="3" name="Platshållare för innehåll 2">
            <a:extLst>
              <a:ext uri="{FF2B5EF4-FFF2-40B4-BE49-F238E27FC236}">
                <a16:creationId xmlns:a16="http://schemas.microsoft.com/office/drawing/2014/main" id="{BFF66A74-1975-4AF6-9874-4AC602553B3B}"/>
              </a:ext>
            </a:extLst>
          </p:cNvPr>
          <p:cNvSpPr>
            <a:spLocks noGrp="1"/>
          </p:cNvSpPr>
          <p:nvPr>
            <p:ph idx="1"/>
          </p:nvPr>
        </p:nvSpPr>
        <p:spPr/>
        <p:txBody>
          <a:bodyPr>
            <a:normAutofit fontScale="70000" lnSpcReduction="20000"/>
          </a:bodyPr>
          <a:lstStyle/>
          <a:p>
            <a:pPr marL="0" indent="0">
              <a:buNone/>
            </a:pPr>
            <a:r>
              <a:rPr lang="sv-SE" dirty="0"/>
              <a:t>På sistone har det tillkommit fler typer av processer som man måste komplettera naturligt urval med. Självorganisation till exempel. Vi talar mycket mer om sådana ytterligare processer nästa vecka.</a:t>
            </a:r>
          </a:p>
          <a:p>
            <a:pPr marL="0" indent="0">
              <a:buNone/>
            </a:pPr>
            <a:endParaRPr lang="sv-SE" dirty="0"/>
          </a:p>
          <a:p>
            <a:pPr marL="0" indent="0">
              <a:buNone/>
            </a:pPr>
            <a:r>
              <a:rPr lang="sv-SE" dirty="0"/>
              <a:t>Det finns i princip konklusiva evidens. Till exempel att släktskapet mellan allt levande bildar exakt den sortens träd som naturliga urval förutsäger.</a:t>
            </a:r>
          </a:p>
          <a:p>
            <a:pPr marL="0" indent="0">
              <a:buNone/>
            </a:pPr>
            <a:endParaRPr lang="sv-SE" dirty="0"/>
          </a:p>
          <a:p>
            <a:pPr marL="0" indent="0">
              <a:buNone/>
            </a:pPr>
            <a:r>
              <a:rPr lang="sv-SE" dirty="0"/>
              <a:t>Inga biologiska fenomen är </a:t>
            </a:r>
            <a:r>
              <a:rPr lang="sv-SE" i="1" dirty="0"/>
              <a:t>helt</a:t>
            </a:r>
            <a:r>
              <a:rPr lang="sv-SE" dirty="0"/>
              <a:t> obegripliga utifrån ett evolutionärt perspektiv. Stora stötestenar (främst prokaryoter och </a:t>
            </a:r>
            <a:r>
              <a:rPr lang="sv-SE" dirty="0" err="1"/>
              <a:t>eukaryoters</a:t>
            </a:r>
            <a:r>
              <a:rPr lang="sv-SE" dirty="0"/>
              <a:t> uppkomst) har förklarats med hjälp av ETI.</a:t>
            </a:r>
          </a:p>
          <a:p>
            <a:pPr marL="0" indent="0">
              <a:buNone/>
            </a:pPr>
            <a:endParaRPr lang="sv-SE" dirty="0"/>
          </a:p>
          <a:p>
            <a:pPr marL="0" indent="0">
              <a:buNone/>
            </a:pPr>
            <a:r>
              <a:rPr lang="sv-SE" dirty="0"/>
              <a:t>Det finns heller ingen alternativ naturalistisk förklaring. I så fall skulle den behöva leda till i princip samma förutsägelser, men på något sätt vara troligare.</a:t>
            </a:r>
          </a:p>
          <a:p>
            <a:pPr marL="0" indent="0">
              <a:buNone/>
            </a:pPr>
            <a:endParaRPr lang="sv-SE" dirty="0"/>
          </a:p>
          <a:p>
            <a:pPr marL="0" indent="0">
              <a:buNone/>
            </a:pPr>
            <a:r>
              <a:rPr lang="sv-SE" dirty="0"/>
              <a:t>Medvetande är väl det fenomen som kvarstår som oförklarligt. Men det är inte säkert att det är ett problem i samma stil. Det går inte ut på att förstå hur en särskilt form av organisation har uppstått.</a:t>
            </a:r>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Tree>
    <p:extLst>
      <p:ext uri="{BB962C8B-B14F-4D97-AF65-F5344CB8AC3E}">
        <p14:creationId xmlns:p14="http://schemas.microsoft.com/office/powerpoint/2010/main" val="2840278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88E1F9-1477-4CA4-8C5A-10344C769CFF}"/>
              </a:ext>
            </a:extLst>
          </p:cNvPr>
          <p:cNvSpPr>
            <a:spLocks noGrp="1"/>
          </p:cNvSpPr>
          <p:nvPr>
            <p:ph type="title"/>
          </p:nvPr>
        </p:nvSpPr>
        <p:spPr/>
        <p:txBody>
          <a:bodyPr>
            <a:normAutofit/>
          </a:bodyPr>
          <a:lstStyle/>
          <a:p>
            <a:pPr algn="ctr"/>
            <a:r>
              <a:rPr lang="sv-SE" sz="3600" b="1" dirty="0"/>
              <a:t>Teleologi</a:t>
            </a:r>
          </a:p>
        </p:txBody>
      </p:sp>
      <p:sp>
        <p:nvSpPr>
          <p:cNvPr id="4" name="Rektangel 3">
            <a:extLst>
              <a:ext uri="{FF2B5EF4-FFF2-40B4-BE49-F238E27FC236}">
                <a16:creationId xmlns:a16="http://schemas.microsoft.com/office/drawing/2014/main" id="{9D36EF43-81E5-406E-9E88-FEAEC46EECB8}"/>
              </a:ext>
            </a:extLst>
          </p:cNvPr>
          <p:cNvSpPr/>
          <p:nvPr/>
        </p:nvSpPr>
        <p:spPr>
          <a:xfrm>
            <a:off x="1188026" y="2027592"/>
            <a:ext cx="9801722" cy="369332"/>
          </a:xfrm>
          <a:prstGeom prst="rect">
            <a:avLst/>
          </a:prstGeom>
        </p:spPr>
        <p:txBody>
          <a:bodyPr wrap="none">
            <a:spAutoFit/>
          </a:bodyPr>
          <a:lstStyle/>
          <a:p>
            <a:r>
              <a:rPr lang="sv-SE" dirty="0">
                <a:latin typeface="Times New Roman" panose="02020603050405020304" pitchFamily="18" charset="0"/>
              </a:rPr>
              <a:t>Vi talar ofta om arter och individer som om de på något sätt ”ville” utvecklas mot mer anpassade former.</a:t>
            </a:r>
            <a:endParaRPr lang="sv-SE" dirty="0"/>
          </a:p>
        </p:txBody>
      </p:sp>
      <p:sp>
        <p:nvSpPr>
          <p:cNvPr id="5" name="Rektangel 4">
            <a:extLst>
              <a:ext uri="{FF2B5EF4-FFF2-40B4-BE49-F238E27FC236}">
                <a16:creationId xmlns:a16="http://schemas.microsoft.com/office/drawing/2014/main" id="{E2078ED5-94C3-41AC-A851-5C7F98C59EF4}"/>
              </a:ext>
            </a:extLst>
          </p:cNvPr>
          <p:cNvSpPr/>
          <p:nvPr/>
        </p:nvSpPr>
        <p:spPr>
          <a:xfrm>
            <a:off x="1188026" y="2542099"/>
            <a:ext cx="9777400" cy="3139321"/>
          </a:xfrm>
          <a:prstGeom prst="rect">
            <a:avLst/>
          </a:prstGeom>
        </p:spPr>
        <p:txBody>
          <a:bodyPr wrap="square">
            <a:spAutoFit/>
          </a:bodyPr>
          <a:lstStyle/>
          <a:p>
            <a:r>
              <a:rPr lang="sv-SE" dirty="0">
                <a:latin typeface="Times New Roman" panose="02020603050405020304" pitchFamily="18" charset="0"/>
              </a:rPr>
              <a:t>Vårt språk och vår kognition inte riktigt kan greppa hur en </a:t>
            </a:r>
            <a:r>
              <a:rPr lang="sv-SE" dirty="0" err="1">
                <a:latin typeface="Times New Roman" panose="02020603050405020304" pitchFamily="18" charset="0"/>
              </a:rPr>
              <a:t>evolverande</a:t>
            </a:r>
            <a:r>
              <a:rPr lang="sv-SE" dirty="0">
                <a:latin typeface="Times New Roman" panose="02020603050405020304" pitchFamily="18" charset="0"/>
              </a:rPr>
              <a:t> population beter sig.</a:t>
            </a:r>
          </a:p>
          <a:p>
            <a:endParaRPr lang="sv-SE" dirty="0">
              <a:latin typeface="Times New Roman" panose="02020603050405020304" pitchFamily="18" charset="0"/>
            </a:endParaRPr>
          </a:p>
          <a:p>
            <a:r>
              <a:rPr lang="sv-SE" dirty="0">
                <a:latin typeface="Times New Roman" panose="02020603050405020304" pitchFamily="18" charset="0"/>
              </a:rPr>
              <a:t>Om vi talar på det viset så kan vi skildra evolutionen, men vi leds in på en del felaktiga sätt att tänka. </a:t>
            </a:r>
          </a:p>
          <a:p>
            <a:endParaRPr lang="sv-SE" dirty="0">
              <a:latin typeface="Times New Roman" panose="02020603050405020304" pitchFamily="18" charset="0"/>
            </a:endParaRPr>
          </a:p>
          <a:p>
            <a:r>
              <a:rPr lang="sv-SE" dirty="0">
                <a:latin typeface="Times New Roman" panose="02020603050405020304" pitchFamily="18" charset="0"/>
              </a:rPr>
              <a:t>Det verkar som att Darwinismen förutsätter att gener och mikroorganismer har en vilja, trots att hela poängen med Darwinismen är att det är tvärt om.</a:t>
            </a:r>
          </a:p>
          <a:p>
            <a:endParaRPr lang="sv-SE" dirty="0">
              <a:latin typeface="Times New Roman" panose="02020603050405020304" pitchFamily="18" charset="0"/>
            </a:endParaRPr>
          </a:p>
          <a:p>
            <a:r>
              <a:rPr lang="sv-SE" dirty="0">
                <a:latin typeface="Times New Roman" panose="02020603050405020304" pitchFamily="18" charset="0"/>
              </a:rPr>
              <a:t>Men det blir helt enkelt klumpig prosa om man försöker uttrycka sig med full precision.</a:t>
            </a:r>
          </a:p>
          <a:p>
            <a:endParaRPr lang="sv-SE" dirty="0">
              <a:latin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Man kanske kan säga att en art under evolution beter sig </a:t>
            </a:r>
            <a:r>
              <a:rPr lang="sv-SE" b="1" dirty="0">
                <a:latin typeface="Times New Roman" panose="02020603050405020304" pitchFamily="18" charset="0"/>
                <a:cs typeface="Times New Roman" panose="02020603050405020304" pitchFamily="18" charset="0"/>
              </a:rPr>
              <a:t>som om</a:t>
            </a:r>
            <a:r>
              <a:rPr lang="sv-SE" dirty="0">
                <a:latin typeface="Times New Roman" panose="02020603050405020304" pitchFamily="18" charset="0"/>
                <a:cs typeface="Times New Roman" panose="02020603050405020304" pitchFamily="18" charset="0"/>
              </a:rPr>
              <a:t> den ville evolvera. Vilket är logiskt. Darwinismen ersätter just precis förklaringsmodeller som involverar en intelligent vilja.</a:t>
            </a:r>
          </a:p>
        </p:txBody>
      </p:sp>
    </p:spTree>
    <p:extLst>
      <p:ext uri="{BB962C8B-B14F-4D97-AF65-F5344CB8AC3E}">
        <p14:creationId xmlns:p14="http://schemas.microsoft.com/office/powerpoint/2010/main" val="3805221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5D6239-25C9-4D7C-BC7F-62981B9AE1D2}"/>
              </a:ext>
            </a:extLst>
          </p:cNvPr>
          <p:cNvSpPr>
            <a:spLocks noGrp="1"/>
          </p:cNvSpPr>
          <p:nvPr>
            <p:ph type="title"/>
          </p:nvPr>
        </p:nvSpPr>
        <p:spPr/>
        <p:txBody>
          <a:bodyPr/>
          <a:lstStyle/>
          <a:p>
            <a:pPr algn="ctr"/>
            <a:r>
              <a:rPr lang="sv-SE" dirty="0"/>
              <a:t>Djurs intelligens</a:t>
            </a:r>
          </a:p>
        </p:txBody>
      </p:sp>
      <p:sp>
        <p:nvSpPr>
          <p:cNvPr id="4" name="Rektangel 3">
            <a:extLst>
              <a:ext uri="{FF2B5EF4-FFF2-40B4-BE49-F238E27FC236}">
                <a16:creationId xmlns:a16="http://schemas.microsoft.com/office/drawing/2014/main" id="{22D7B129-33D6-4DEF-A088-8502171F7D5E}"/>
              </a:ext>
            </a:extLst>
          </p:cNvPr>
          <p:cNvSpPr/>
          <p:nvPr/>
        </p:nvSpPr>
        <p:spPr>
          <a:xfrm>
            <a:off x="1384693" y="1690688"/>
            <a:ext cx="8569763" cy="4524315"/>
          </a:xfrm>
          <a:prstGeom prst="rect">
            <a:avLst/>
          </a:prstGeom>
        </p:spPr>
        <p:txBody>
          <a:bodyPr wrap="square">
            <a:spAutoFit/>
          </a:bodyPr>
          <a:lstStyle/>
          <a:p>
            <a:r>
              <a:rPr lang="sv-SE" b="1" dirty="0">
                <a:latin typeface="Times New Roman" panose="02020603050405020304" pitchFamily="18" charset="0"/>
              </a:rPr>
              <a:t>Varför har djur centrala nervsystem? Vad tillåter de?</a:t>
            </a:r>
          </a:p>
          <a:p>
            <a:endParaRPr lang="sv-SE" dirty="0">
              <a:latin typeface="Times New Roman" panose="02020603050405020304" pitchFamily="18" charset="0"/>
            </a:endParaRPr>
          </a:p>
          <a:p>
            <a:r>
              <a:rPr lang="sv-SE" dirty="0">
                <a:latin typeface="Times New Roman" panose="02020603050405020304" pitchFamily="18" charset="0"/>
              </a:rPr>
              <a:t>Minne och inlärning.</a:t>
            </a:r>
          </a:p>
          <a:p>
            <a:endParaRPr lang="sv-SE" dirty="0">
              <a:latin typeface="Times New Roman" panose="02020603050405020304" pitchFamily="18" charset="0"/>
            </a:endParaRPr>
          </a:p>
          <a:p>
            <a:r>
              <a:rPr lang="sv-SE" dirty="0">
                <a:latin typeface="Times New Roman" panose="02020603050405020304" pitchFamily="18" charset="0"/>
              </a:rPr>
              <a:t>Vad gör inlärning? Det gör att beteendet kan vara mindre ”spikat” genetiskt, och att den sista biten av anpassning görs i växelverkan med den omgivning som individen faktiskt hamnar i. Det gör arten robustare och bättre anpassad.</a:t>
            </a:r>
          </a:p>
          <a:p>
            <a:endParaRPr lang="sv-SE" dirty="0">
              <a:latin typeface="Times New Roman" panose="02020603050405020304" pitchFamily="18" charset="0"/>
            </a:endParaRPr>
          </a:p>
          <a:p>
            <a:r>
              <a:rPr lang="sv-SE" dirty="0">
                <a:latin typeface="Times New Roman" panose="02020603050405020304" pitchFamily="18" charset="0"/>
              </a:rPr>
              <a:t>Det är en form av s.k. ”</a:t>
            </a:r>
            <a:r>
              <a:rPr lang="sv-SE" dirty="0" err="1">
                <a:latin typeface="Times New Roman" panose="02020603050405020304" pitchFamily="18" charset="0"/>
              </a:rPr>
              <a:t>epi</a:t>
            </a:r>
            <a:r>
              <a:rPr lang="sv-SE" dirty="0">
                <a:latin typeface="Times New Roman" panose="02020603050405020304" pitchFamily="18" charset="0"/>
              </a:rPr>
              <a:t>-genetisk” anpassning (</a:t>
            </a:r>
            <a:r>
              <a:rPr lang="sv-SE" dirty="0" err="1">
                <a:latin typeface="Times New Roman" panose="02020603050405020304" pitchFamily="18" charset="0"/>
              </a:rPr>
              <a:t>epi</a:t>
            </a:r>
            <a:r>
              <a:rPr lang="sv-SE" dirty="0">
                <a:latin typeface="Times New Roman" panose="02020603050405020304" pitchFamily="18" charset="0"/>
              </a:rPr>
              <a:t> = efter).</a:t>
            </a:r>
          </a:p>
          <a:p>
            <a:endParaRPr lang="sv-SE" dirty="0">
              <a:latin typeface="Times New Roman" panose="02020603050405020304" pitchFamily="18" charset="0"/>
            </a:endParaRPr>
          </a:p>
          <a:p>
            <a:r>
              <a:rPr lang="sv-SE" dirty="0">
                <a:latin typeface="Times New Roman" panose="02020603050405020304" pitchFamily="18" charset="0"/>
              </a:rPr>
              <a:t>Hjärnor är väldigt dyra organ. De kostar en massa energi och det tar tid och energi att fylla dem med inlärning och minnen.</a:t>
            </a:r>
          </a:p>
          <a:p>
            <a:endParaRPr lang="sv-SE" dirty="0">
              <a:latin typeface="Times New Roman" panose="02020603050405020304" pitchFamily="18" charset="0"/>
            </a:endParaRPr>
          </a:p>
          <a:p>
            <a:r>
              <a:rPr lang="sv-SE" dirty="0">
                <a:latin typeface="Times New Roman" panose="02020603050405020304" pitchFamily="18" charset="0"/>
              </a:rPr>
              <a:t>Om hjärnan blir lite större (på en art), hur mycket extra nytta? Betalar det sig?</a:t>
            </a:r>
          </a:p>
          <a:p>
            <a:endParaRPr lang="sv-SE" dirty="0">
              <a:latin typeface="Times New Roman" panose="02020603050405020304" pitchFamily="18" charset="0"/>
            </a:endParaRPr>
          </a:p>
          <a:p>
            <a:r>
              <a:rPr lang="sv-SE" dirty="0">
                <a:latin typeface="Times New Roman" panose="02020603050405020304" pitchFamily="18" charset="0"/>
              </a:rPr>
              <a:t>Det beror på djurets ekologiska nisch.</a:t>
            </a:r>
            <a:endParaRPr lang="sv-SE" dirty="0"/>
          </a:p>
        </p:txBody>
      </p:sp>
    </p:spTree>
    <p:extLst>
      <p:ext uri="{BB962C8B-B14F-4D97-AF65-F5344CB8AC3E}">
        <p14:creationId xmlns:p14="http://schemas.microsoft.com/office/powerpoint/2010/main" val="165372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B360780-6511-4523-BC3F-A184EF5C6380}"/>
              </a:ext>
            </a:extLst>
          </p:cNvPr>
          <p:cNvSpPr/>
          <p:nvPr/>
        </p:nvSpPr>
        <p:spPr>
          <a:xfrm>
            <a:off x="822828" y="1123922"/>
            <a:ext cx="10443307" cy="5078313"/>
          </a:xfrm>
          <a:prstGeom prst="rect">
            <a:avLst/>
          </a:prstGeom>
        </p:spPr>
        <p:txBody>
          <a:bodyPr wrap="square">
            <a:spAutoFit/>
          </a:bodyPr>
          <a:lstStyle/>
          <a:p>
            <a:r>
              <a:rPr lang="sv-SE" b="1" dirty="0">
                <a:latin typeface="Times New Roman" panose="02020603050405020304" pitchFamily="18" charset="0"/>
              </a:rPr>
              <a:t>Smarta djur tillhör lite olika kategorier:</a:t>
            </a:r>
          </a:p>
          <a:p>
            <a:endParaRPr lang="sv-SE" dirty="0">
              <a:latin typeface="Times New Roman" panose="02020603050405020304" pitchFamily="18" charset="0"/>
            </a:endParaRPr>
          </a:p>
          <a:p>
            <a:pPr marL="342900" indent="-342900">
              <a:buAutoNum type="arabicParenR"/>
            </a:pPr>
            <a:r>
              <a:rPr lang="sv-SE" b="1" dirty="0">
                <a:latin typeface="Times New Roman" panose="02020603050405020304" pitchFamily="18" charset="0"/>
              </a:rPr>
              <a:t>Rovdjur</a:t>
            </a:r>
            <a:r>
              <a:rPr lang="sv-SE" dirty="0">
                <a:latin typeface="Times New Roman" panose="02020603050405020304" pitchFamily="18" charset="0"/>
              </a:rPr>
              <a:t> är lite smartare än växtätare. Möjligen delvis av nutritionella skäl. En del mikronutrienter (vissa typer av fetter osv.) som behövs för att bygga upp nervceller utvinns betydligt bättre ur animalisk föda. Men rovdjur måste även överlista bytesdjur, planera, och ta initiativ när de jagar.</a:t>
            </a:r>
          </a:p>
          <a:p>
            <a:pPr marL="342900" indent="-342900">
              <a:buAutoNum type="arabicParenR"/>
            </a:pPr>
            <a:r>
              <a:rPr lang="sv-SE" b="1" dirty="0">
                <a:latin typeface="Times New Roman" panose="02020603050405020304" pitchFamily="18" charset="0"/>
              </a:rPr>
              <a:t>Sociala djur </a:t>
            </a:r>
            <a:r>
              <a:rPr lang="sv-SE" dirty="0">
                <a:latin typeface="Times New Roman" panose="02020603050405020304" pitchFamily="18" charset="0"/>
              </a:rPr>
              <a:t>har större hjärna än solitära djur. De måste lösa de ganska kniviga problem som kommer sig ur socialt samspel. Ju större grupper ju större hjärna.</a:t>
            </a:r>
          </a:p>
          <a:p>
            <a:pPr marL="342900" indent="-342900">
              <a:buAutoNum type="arabicParenR"/>
            </a:pPr>
            <a:r>
              <a:rPr lang="sv-SE" dirty="0">
                <a:latin typeface="Times New Roman" panose="02020603050405020304" pitchFamily="18" charset="0"/>
              </a:rPr>
              <a:t>”</a:t>
            </a:r>
            <a:r>
              <a:rPr lang="sv-SE" b="1" dirty="0" err="1">
                <a:latin typeface="Times New Roman" panose="02020603050405020304" pitchFamily="18" charset="0"/>
              </a:rPr>
              <a:t>Extractive</a:t>
            </a:r>
            <a:r>
              <a:rPr lang="sv-SE" b="1" dirty="0">
                <a:latin typeface="Times New Roman" panose="02020603050405020304" pitchFamily="18" charset="0"/>
              </a:rPr>
              <a:t> foragers</a:t>
            </a:r>
            <a:r>
              <a:rPr lang="sv-SE" dirty="0">
                <a:latin typeface="Times New Roman" panose="02020603050405020304" pitchFamily="18" charset="0"/>
              </a:rPr>
              <a:t>” har störst hjärnor: Djur som specialiserar sig på föda som andra arter har svårt att komma åt. De ”överlistar” dessa resurser med specialiserade lösningar. Djur som använder verktyg är nästan alltid just </a:t>
            </a:r>
            <a:r>
              <a:rPr lang="sv-SE" dirty="0" err="1">
                <a:latin typeface="Times New Roman" panose="02020603050405020304" pitchFamily="18" charset="0"/>
              </a:rPr>
              <a:t>extractive</a:t>
            </a:r>
            <a:r>
              <a:rPr lang="sv-SE" dirty="0">
                <a:latin typeface="Times New Roman" panose="02020603050405020304" pitchFamily="18" charset="0"/>
              </a:rPr>
              <a:t> foragers. Till exempel människoapor och kråkfåglar.</a:t>
            </a:r>
          </a:p>
          <a:p>
            <a:pPr marL="342900" indent="-342900">
              <a:buAutoNum type="arabicParenR"/>
            </a:pPr>
            <a:endParaRPr lang="sv-SE" dirty="0">
              <a:latin typeface="Times New Roman" panose="02020603050405020304" pitchFamily="18" charset="0"/>
            </a:endParaRPr>
          </a:p>
          <a:p>
            <a:r>
              <a:rPr lang="sv-SE" dirty="0">
                <a:latin typeface="Times New Roman" panose="02020603050405020304" pitchFamily="18" charset="0"/>
              </a:rPr>
              <a:t>Hjärna och intelligens är en del av ett större system av evolutionära </a:t>
            </a:r>
            <a:r>
              <a:rPr lang="sv-SE" dirty="0" err="1">
                <a:latin typeface="Times New Roman" panose="02020603050405020304" pitchFamily="18" charset="0"/>
              </a:rPr>
              <a:t>trade-offs</a:t>
            </a:r>
            <a:r>
              <a:rPr lang="sv-SE" dirty="0">
                <a:latin typeface="Times New Roman" panose="02020603050405020304" pitchFamily="18" charset="0"/>
              </a:rPr>
              <a:t>. </a:t>
            </a:r>
            <a:br>
              <a:rPr lang="sv-SE" dirty="0">
                <a:latin typeface="Times New Roman" panose="02020603050405020304" pitchFamily="18" charset="0"/>
              </a:rPr>
            </a:br>
            <a:endParaRPr lang="sv-SE" dirty="0">
              <a:latin typeface="Times New Roman" panose="02020603050405020304" pitchFamily="18" charset="0"/>
            </a:endParaRPr>
          </a:p>
          <a:p>
            <a:r>
              <a:rPr lang="sv-SE" dirty="0">
                <a:latin typeface="Times New Roman" panose="02020603050405020304" pitchFamily="18" charset="0"/>
              </a:rPr>
              <a:t>Vad skall man investera i?</a:t>
            </a:r>
          </a:p>
          <a:p>
            <a:endParaRPr lang="sv-SE" dirty="0">
              <a:latin typeface="Times New Roman" panose="02020603050405020304" pitchFamily="18" charset="0"/>
            </a:endParaRPr>
          </a:p>
          <a:p>
            <a:r>
              <a:rPr lang="sv-SE" dirty="0">
                <a:latin typeface="Times New Roman" panose="02020603050405020304" pitchFamily="18" charset="0"/>
              </a:rPr>
              <a:t>Eller, rättare sagt, för att undvika teleologi: Vilka varianter av evolutionära ”investeringsbeslut” fungerar bäst?</a:t>
            </a:r>
          </a:p>
          <a:p>
            <a:endParaRPr lang="sv-SE" dirty="0">
              <a:latin typeface="Times New Roman" panose="02020603050405020304" pitchFamily="18" charset="0"/>
            </a:endParaRPr>
          </a:p>
          <a:p>
            <a:endParaRPr lang="sv-SE" dirty="0">
              <a:latin typeface="Times New Roman" panose="02020603050405020304" pitchFamily="18" charset="0"/>
            </a:endParaRPr>
          </a:p>
        </p:txBody>
      </p:sp>
    </p:spTree>
    <p:extLst>
      <p:ext uri="{BB962C8B-B14F-4D97-AF65-F5344CB8AC3E}">
        <p14:creationId xmlns:p14="http://schemas.microsoft.com/office/powerpoint/2010/main" val="323478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93FA38D-C81D-4E75-80F1-A548747A4255}"/>
              </a:ext>
            </a:extLst>
          </p:cNvPr>
          <p:cNvSpPr/>
          <p:nvPr/>
        </p:nvSpPr>
        <p:spPr>
          <a:xfrm>
            <a:off x="1154182" y="1135580"/>
            <a:ext cx="9537825" cy="4801314"/>
          </a:xfrm>
          <a:prstGeom prst="rect">
            <a:avLst/>
          </a:prstGeom>
        </p:spPr>
        <p:txBody>
          <a:bodyPr wrap="square">
            <a:spAutoFit/>
          </a:bodyPr>
          <a:lstStyle/>
          <a:p>
            <a:r>
              <a:rPr lang="sv-SE" b="1" dirty="0">
                <a:latin typeface="Times New Roman" panose="02020603050405020304" pitchFamily="18" charset="0"/>
              </a:rPr>
              <a:t>Människans intelligens:</a:t>
            </a:r>
          </a:p>
          <a:p>
            <a:endParaRPr lang="sv-SE" b="1" dirty="0">
              <a:latin typeface="Times New Roman" panose="02020603050405020304" pitchFamily="18" charset="0"/>
            </a:endParaRPr>
          </a:p>
          <a:p>
            <a:r>
              <a:rPr lang="sv-SE" dirty="0">
                <a:latin typeface="Times New Roman" panose="02020603050405020304" pitchFamily="18" charset="0"/>
              </a:rPr>
              <a:t>Till stora delar i kulturellt nedärvd kunskap. </a:t>
            </a:r>
          </a:p>
          <a:p>
            <a:endParaRPr lang="sv-SE" dirty="0">
              <a:latin typeface="Times New Roman" panose="02020603050405020304" pitchFamily="18" charset="0"/>
            </a:endParaRPr>
          </a:p>
          <a:p>
            <a:r>
              <a:rPr lang="sv-SE" dirty="0">
                <a:latin typeface="Times New Roman" panose="02020603050405020304" pitchFamily="18" charset="0"/>
              </a:rPr>
              <a:t>Mänsklig kultur är </a:t>
            </a:r>
            <a:r>
              <a:rPr lang="sv-SE" b="1" dirty="0">
                <a:latin typeface="Times New Roman" panose="02020603050405020304" pitchFamily="18" charset="0"/>
              </a:rPr>
              <a:t>kumulativ</a:t>
            </a:r>
            <a:r>
              <a:rPr lang="sv-SE" dirty="0">
                <a:latin typeface="Times New Roman" panose="02020603050405020304" pitchFamily="18" charset="0"/>
              </a:rPr>
              <a:t>. Den är på tok för omfattande för att kunna produceras under en enda livstid utan har ackumulerats över djup historisk tid.</a:t>
            </a:r>
          </a:p>
          <a:p>
            <a:endParaRPr lang="sv-SE" dirty="0">
              <a:latin typeface="Times New Roman" panose="02020603050405020304" pitchFamily="18" charset="0"/>
            </a:endParaRPr>
          </a:p>
          <a:p>
            <a:r>
              <a:rPr lang="sv-SE" dirty="0">
                <a:latin typeface="Times New Roman" panose="02020603050405020304" pitchFamily="18" charset="0"/>
              </a:rPr>
              <a:t>Samtidigt har människan anpassat sig till att leva via kulturen.</a:t>
            </a:r>
          </a:p>
          <a:p>
            <a:endParaRPr lang="sv-SE" dirty="0">
              <a:latin typeface="Times New Roman" panose="02020603050405020304" pitchFamily="18" charset="0"/>
            </a:endParaRPr>
          </a:p>
          <a:p>
            <a:r>
              <a:rPr lang="sv-SE" dirty="0">
                <a:latin typeface="Times New Roman" panose="02020603050405020304" pitchFamily="18" charset="0"/>
              </a:rPr>
              <a:t>Flera djurarter har </a:t>
            </a:r>
            <a:r>
              <a:rPr lang="sv-SE" b="1" dirty="0">
                <a:latin typeface="Times New Roman" panose="02020603050405020304" pitchFamily="18" charset="0"/>
              </a:rPr>
              <a:t>traditionella beteenden</a:t>
            </a:r>
            <a:r>
              <a:rPr lang="sv-SE" dirty="0">
                <a:latin typeface="Times New Roman" panose="02020603050405020304" pitchFamily="18" charset="0"/>
              </a:rPr>
              <a:t> via social inlärning – det är till och med ganska vanligt.</a:t>
            </a:r>
          </a:p>
          <a:p>
            <a:endParaRPr lang="sv-SE" dirty="0">
              <a:latin typeface="Times New Roman" panose="02020603050405020304" pitchFamily="18" charset="0"/>
            </a:endParaRPr>
          </a:p>
          <a:p>
            <a:r>
              <a:rPr lang="sv-SE" dirty="0">
                <a:latin typeface="Times New Roman" panose="02020603050405020304" pitchFamily="18" charset="0"/>
              </a:rPr>
              <a:t>Men deras ”djurkulturer” förändras inte kumulativt. De blir inte mer och mer komplexa eller sofistikerade med tiden.</a:t>
            </a:r>
          </a:p>
          <a:p>
            <a:endParaRPr lang="sv-SE" dirty="0">
              <a:latin typeface="Times New Roman" panose="02020603050405020304" pitchFamily="18" charset="0"/>
            </a:endParaRPr>
          </a:p>
          <a:p>
            <a:r>
              <a:rPr lang="sv-SE" dirty="0">
                <a:latin typeface="Times New Roman" panose="02020603050405020304" pitchFamily="18" charset="0"/>
              </a:rPr>
              <a:t>Människan </a:t>
            </a:r>
            <a:r>
              <a:rPr lang="sv-SE" b="1" dirty="0">
                <a:latin typeface="Times New Roman" panose="02020603050405020304" pitchFamily="18" charset="0"/>
              </a:rPr>
              <a:t>imiterar</a:t>
            </a:r>
            <a:r>
              <a:rPr lang="sv-SE" dirty="0">
                <a:latin typeface="Times New Roman" panose="02020603050405020304" pitchFamily="18" charset="0"/>
              </a:rPr>
              <a:t> medan djur </a:t>
            </a:r>
            <a:r>
              <a:rPr lang="sv-SE" b="1" dirty="0">
                <a:latin typeface="Times New Roman" panose="02020603050405020304" pitchFamily="18" charset="0"/>
              </a:rPr>
              <a:t>emulerar</a:t>
            </a:r>
            <a:r>
              <a:rPr lang="sv-SE" dirty="0">
                <a:latin typeface="Times New Roman" panose="02020603050405020304" pitchFamily="18" charset="0"/>
              </a:rPr>
              <a:t>. När apan ser en smart grej så ser den främst resultatet och börjar hitta på ett eget sätt att uppnå samma sak, med hjälp av en del hintar om hur att gå tillväga.</a:t>
            </a:r>
          </a:p>
          <a:p>
            <a:endParaRPr lang="sv-SE" dirty="0">
              <a:latin typeface="Times New Roman" panose="02020603050405020304" pitchFamily="18" charset="0"/>
            </a:endParaRPr>
          </a:p>
        </p:txBody>
      </p:sp>
    </p:spTree>
    <p:extLst>
      <p:ext uri="{BB962C8B-B14F-4D97-AF65-F5344CB8AC3E}">
        <p14:creationId xmlns:p14="http://schemas.microsoft.com/office/powerpoint/2010/main" val="149208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2E896C4-4224-40AF-8303-39ABD01C324B}"/>
              </a:ext>
            </a:extLst>
          </p:cNvPr>
          <p:cNvSpPr/>
          <p:nvPr/>
        </p:nvSpPr>
        <p:spPr>
          <a:xfrm>
            <a:off x="1227766" y="1028343"/>
            <a:ext cx="9134167" cy="4801314"/>
          </a:xfrm>
          <a:prstGeom prst="rect">
            <a:avLst/>
          </a:prstGeom>
        </p:spPr>
        <p:txBody>
          <a:bodyPr wrap="square">
            <a:spAutoFit/>
          </a:bodyPr>
          <a:lstStyle/>
          <a:p>
            <a:r>
              <a:rPr lang="sv-SE" dirty="0">
                <a:latin typeface="Times New Roman" panose="02020603050405020304" pitchFamily="18" charset="0"/>
              </a:rPr>
              <a:t>Människor fokuserar på själva lösningen. </a:t>
            </a:r>
          </a:p>
          <a:p>
            <a:endParaRPr lang="sv-SE" dirty="0">
              <a:latin typeface="Times New Roman" panose="02020603050405020304" pitchFamily="18" charset="0"/>
            </a:endParaRPr>
          </a:p>
          <a:p>
            <a:r>
              <a:rPr lang="sv-SE" dirty="0">
                <a:latin typeface="Times New Roman" panose="02020603050405020304" pitchFamily="18" charset="0"/>
              </a:rPr>
              <a:t>Vi kan tänka oss att lära in lösningar som vi inte har en aning om </a:t>
            </a:r>
            <a:r>
              <a:rPr lang="sv-SE" b="1" dirty="0">
                <a:latin typeface="Times New Roman" panose="02020603050405020304" pitchFamily="18" charset="0"/>
              </a:rPr>
              <a:t>vad</a:t>
            </a:r>
            <a:r>
              <a:rPr lang="sv-SE" dirty="0">
                <a:latin typeface="Times New Roman" panose="02020603050405020304" pitchFamily="18" charset="0"/>
              </a:rPr>
              <a:t> de gör eller </a:t>
            </a:r>
            <a:r>
              <a:rPr lang="sv-SE" b="1" dirty="0">
                <a:latin typeface="Times New Roman" panose="02020603050405020304" pitchFamily="18" charset="0"/>
              </a:rPr>
              <a:t>varför</a:t>
            </a:r>
            <a:r>
              <a:rPr lang="sv-SE" dirty="0">
                <a:latin typeface="Times New Roman" panose="02020603050405020304" pitchFamily="18" charset="0"/>
              </a:rPr>
              <a:t> – såvida vi lär oss av någon med hög prestige, och/eller många av våra vänner gör på det sättet.</a:t>
            </a:r>
          </a:p>
          <a:p>
            <a:endParaRPr lang="sv-SE" dirty="0">
              <a:latin typeface="Times New Roman" panose="02020603050405020304" pitchFamily="18" charset="0"/>
            </a:endParaRPr>
          </a:p>
          <a:p>
            <a:r>
              <a:rPr lang="sv-SE" dirty="0">
                <a:latin typeface="Times New Roman" panose="02020603050405020304" pitchFamily="18" charset="0"/>
              </a:rPr>
              <a:t>Vi förstår inte alls alltid </a:t>
            </a:r>
            <a:r>
              <a:rPr lang="sv-SE" b="1" dirty="0">
                <a:latin typeface="Times New Roman" panose="02020603050405020304" pitchFamily="18" charset="0"/>
              </a:rPr>
              <a:t>varför</a:t>
            </a:r>
            <a:r>
              <a:rPr lang="sv-SE" dirty="0">
                <a:latin typeface="Times New Roman" panose="02020603050405020304" pitchFamily="18" charset="0"/>
              </a:rPr>
              <a:t> kunskapen är till nytta – men vi är anpassade efter att vår förmåga att förstå just precis sådant är begränsad. Så vi får ett välbefinnande genom att helt enkelt lära oss saker och ting.</a:t>
            </a:r>
          </a:p>
          <a:p>
            <a:endParaRPr lang="sv-SE" dirty="0">
              <a:latin typeface="Times New Roman" panose="02020603050405020304" pitchFamily="18" charset="0"/>
            </a:endParaRPr>
          </a:p>
          <a:p>
            <a:r>
              <a:rPr lang="sv-SE" dirty="0">
                <a:latin typeface="Times New Roman" panose="02020603050405020304" pitchFamily="18" charset="0"/>
              </a:rPr>
              <a:t>Resultatet är att mänsklig kultur kan byggas </a:t>
            </a:r>
            <a:r>
              <a:rPr lang="sv-SE" b="1" dirty="0">
                <a:latin typeface="Times New Roman" panose="02020603050405020304" pitchFamily="18" charset="0"/>
              </a:rPr>
              <a:t>utan att begränsas av vad människor kan förstå</a:t>
            </a:r>
            <a:r>
              <a:rPr lang="sv-SE" dirty="0">
                <a:latin typeface="Times New Roman" panose="02020603050405020304" pitchFamily="18" charset="0"/>
              </a:rPr>
              <a:t>. Man kan använda en mobiltelefon utan att kunna programmera den, och programmera den utan att kunna bygga den.</a:t>
            </a:r>
          </a:p>
          <a:p>
            <a:endParaRPr lang="sv-SE" dirty="0">
              <a:latin typeface="Times New Roman" panose="02020603050405020304" pitchFamily="18" charset="0"/>
            </a:endParaRPr>
          </a:p>
          <a:p>
            <a:r>
              <a:rPr lang="sv-SE" dirty="0">
                <a:latin typeface="Times New Roman" panose="02020603050405020304" pitchFamily="18" charset="0"/>
              </a:rPr>
              <a:t>Vi väldigt lite aning om exakt hur våra samhällen fungerar, och särskilt hur de har fungerat historiskt. Vi behöver inte förstå det för att leva i samhället. </a:t>
            </a:r>
          </a:p>
          <a:p>
            <a:endParaRPr lang="sv-SE" dirty="0">
              <a:latin typeface="Times New Roman" panose="02020603050405020304" pitchFamily="18" charset="0"/>
            </a:endParaRPr>
          </a:p>
          <a:p>
            <a:r>
              <a:rPr lang="sv-SE" dirty="0">
                <a:latin typeface="Times New Roman" panose="02020603050405020304" pitchFamily="18" charset="0"/>
              </a:rPr>
              <a:t>Vi bygger alltså tillsammans system som vi själva inte förstår, men som vi helt förlitar oss på.</a:t>
            </a:r>
          </a:p>
        </p:txBody>
      </p:sp>
    </p:spTree>
    <p:extLst>
      <p:ext uri="{BB962C8B-B14F-4D97-AF65-F5344CB8AC3E}">
        <p14:creationId xmlns:p14="http://schemas.microsoft.com/office/powerpoint/2010/main" val="206645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41BD95-2FE7-454B-81E2-E0C4F6F5E375}"/>
              </a:ext>
            </a:extLst>
          </p:cNvPr>
          <p:cNvSpPr>
            <a:spLocks noGrp="1"/>
          </p:cNvSpPr>
          <p:nvPr>
            <p:ph type="title"/>
          </p:nvPr>
        </p:nvSpPr>
        <p:spPr/>
        <p:txBody>
          <a:bodyPr/>
          <a:lstStyle/>
          <a:p>
            <a:r>
              <a:rPr lang="sv-SE" dirty="0"/>
              <a:t>Vad är värdet av kunskapen i den här kursen?</a:t>
            </a:r>
          </a:p>
        </p:txBody>
      </p:sp>
      <p:sp>
        <p:nvSpPr>
          <p:cNvPr id="4" name="Rektangel 3">
            <a:extLst>
              <a:ext uri="{FF2B5EF4-FFF2-40B4-BE49-F238E27FC236}">
                <a16:creationId xmlns:a16="http://schemas.microsoft.com/office/drawing/2014/main" id="{76C0407C-ABB1-43BC-BA7A-A15BB4248603}"/>
              </a:ext>
            </a:extLst>
          </p:cNvPr>
          <p:cNvSpPr/>
          <p:nvPr/>
        </p:nvSpPr>
        <p:spPr>
          <a:xfrm>
            <a:off x="889820" y="1865360"/>
            <a:ext cx="9950245" cy="3970318"/>
          </a:xfrm>
          <a:prstGeom prst="rect">
            <a:avLst/>
          </a:prstGeom>
        </p:spPr>
        <p:txBody>
          <a:bodyPr wrap="square">
            <a:spAutoFit/>
          </a:bodyPr>
          <a:lstStyle/>
          <a:p>
            <a:r>
              <a:rPr lang="sv-SE" dirty="0">
                <a:latin typeface="Times New Roman" panose="02020603050405020304" pitchFamily="18" charset="0"/>
              </a:rPr>
              <a:t>Detta tar oss till värdet av denna kurs!</a:t>
            </a:r>
          </a:p>
          <a:p>
            <a:endParaRPr lang="sv-SE" dirty="0">
              <a:latin typeface="Times New Roman" panose="02020603050405020304" pitchFamily="18" charset="0"/>
            </a:endParaRPr>
          </a:p>
          <a:p>
            <a:r>
              <a:rPr lang="sv-SE" dirty="0">
                <a:latin typeface="Times New Roman" panose="02020603050405020304" pitchFamily="18" charset="0"/>
              </a:rPr>
              <a:t>Det är väldigt svårt att säga exakt hur ni har nytta av att, exempelvis, kunna namnet på de fyra eonerna.</a:t>
            </a:r>
          </a:p>
          <a:p>
            <a:endParaRPr lang="sv-SE" dirty="0">
              <a:latin typeface="Times New Roman" panose="02020603050405020304" pitchFamily="18" charset="0"/>
            </a:endParaRPr>
          </a:p>
          <a:p>
            <a:r>
              <a:rPr lang="sv-SE" dirty="0">
                <a:latin typeface="Times New Roman" panose="02020603050405020304" pitchFamily="18" charset="0"/>
              </a:rPr>
              <a:t>Jag skulle säga att det faller under kategorin avancerad allmänbildning.</a:t>
            </a:r>
          </a:p>
          <a:p>
            <a:endParaRPr lang="sv-SE" dirty="0">
              <a:latin typeface="Times New Roman" panose="02020603050405020304" pitchFamily="18" charset="0"/>
            </a:endParaRPr>
          </a:p>
          <a:p>
            <a:r>
              <a:rPr lang="sv-SE" dirty="0">
                <a:latin typeface="Times New Roman" panose="02020603050405020304" pitchFamily="18" charset="0"/>
              </a:rPr>
              <a:t>Ni kanske inte kan rabbla upp dem om fem år, men ni kommer att känna igen dem, och ni kommer att ha en bättre känsla för hur saker och ting hänger ihop naturhistoriskt.</a:t>
            </a:r>
          </a:p>
          <a:p>
            <a:endParaRPr lang="sv-SE" dirty="0">
              <a:latin typeface="Times New Roman" panose="02020603050405020304" pitchFamily="18" charset="0"/>
            </a:endParaRPr>
          </a:p>
          <a:p>
            <a:r>
              <a:rPr lang="sv-SE" dirty="0">
                <a:latin typeface="Times New Roman" panose="02020603050405020304" pitchFamily="18" charset="0"/>
              </a:rPr>
              <a:t>Man kan givetvis inte </a:t>
            </a:r>
            <a:r>
              <a:rPr lang="sv-SE" b="1" dirty="0">
                <a:latin typeface="Times New Roman" panose="02020603050405020304" pitchFamily="18" charset="0"/>
              </a:rPr>
              <a:t>bara</a:t>
            </a:r>
            <a:r>
              <a:rPr lang="sv-SE" dirty="0">
                <a:latin typeface="Times New Roman" panose="02020603050405020304" pitchFamily="18" charset="0"/>
              </a:rPr>
              <a:t> lära sig en massa kunskap som känns intressant i sig. Man måste lära sig konkreta saker som ger en verktyg i yrkeslivet.</a:t>
            </a:r>
          </a:p>
          <a:p>
            <a:endParaRPr lang="sv-SE" dirty="0">
              <a:latin typeface="Times New Roman" panose="02020603050405020304" pitchFamily="18" charset="0"/>
            </a:endParaRPr>
          </a:p>
          <a:p>
            <a:r>
              <a:rPr lang="sv-SE" dirty="0">
                <a:latin typeface="Times New Roman" panose="02020603050405020304" pitchFamily="18" charset="0"/>
              </a:rPr>
              <a:t>Men det är en balans mellan bildning och utbildning – och den här kursens roll är inte främst att bidra med konkreta verktyg, utan med bildning.</a:t>
            </a:r>
          </a:p>
        </p:txBody>
      </p:sp>
    </p:spTree>
    <p:extLst>
      <p:ext uri="{BB962C8B-B14F-4D97-AF65-F5344CB8AC3E}">
        <p14:creationId xmlns:p14="http://schemas.microsoft.com/office/powerpoint/2010/main" val="346386136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1652</Words>
  <Application>Microsoft Office PowerPoint</Application>
  <PresentationFormat>Bredbild</PresentationFormat>
  <Paragraphs>142</Paragraphs>
  <Slides>12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Calibri</vt:lpstr>
      <vt:lpstr>Calibri Light</vt:lpstr>
      <vt:lpstr>Times New Roman</vt:lpstr>
      <vt:lpstr>Office-tema</vt:lpstr>
      <vt:lpstr>Forum Forumsession #2 </vt:lpstr>
      <vt:lpstr>Varför kan man inte betrakta artbildning?</vt:lpstr>
      <vt:lpstr>Hur vet vi att evolutionen verkligen förklarar livet?</vt:lpstr>
      <vt:lpstr>Teleologi</vt:lpstr>
      <vt:lpstr>Djurs intelligens</vt:lpstr>
      <vt:lpstr>PowerPoint-presentation</vt:lpstr>
      <vt:lpstr>PowerPoint-presentation</vt:lpstr>
      <vt:lpstr>PowerPoint-presentation</vt:lpstr>
      <vt:lpstr>Vad är värdet av kunskapen i den här kursen?</vt:lpstr>
      <vt:lpstr>Evolution under Antropocen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Naturhistoria – Livets hierarki Lektion 9.2 </dc:title>
  <dc:creator>Claes Andersson</dc:creator>
  <cp:lastModifiedBy>Claes Andersson</cp:lastModifiedBy>
  <cp:revision>8</cp:revision>
  <dcterms:created xsi:type="dcterms:W3CDTF">2020-12-07T06:46:52Z</dcterms:created>
  <dcterms:modified xsi:type="dcterms:W3CDTF">2021-02-16T04:28:27Z</dcterms:modified>
</cp:coreProperties>
</file>