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70" r:id="rId7"/>
    <p:sldId id="265" r:id="rId8"/>
    <p:sldId id="266" r:id="rId9"/>
    <p:sldId id="278" r:id="rId10"/>
    <p:sldId id="267" r:id="rId11"/>
    <p:sldId id="268" r:id="rId12"/>
    <p:sldId id="269" r:id="rId13"/>
    <p:sldId id="275" r:id="rId14"/>
    <p:sldId id="273" r:id="rId15"/>
    <p:sldId id="277" r:id="rId16"/>
    <p:sldId id="276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608"/>
    <a:srgbClr val="17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3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7D3C2-181A-426A-B420-C64F19698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A7D1D0-16A1-4C86-81F7-F03A8F74D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F1020B-600F-4216-A68D-60B1DE58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C090F8-8D33-442D-882C-8750CA52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051B3E-69DB-469D-8E81-9A22C1DD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28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BEEA6F-A4BE-4B79-AB70-FA8E8A32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FF15E8-4389-4339-BCAC-3035DB59E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215D5D-11CA-499F-BD71-9B3BB928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BABEBA-D940-42EC-BF49-CBF6A4BC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C63E72-BA84-4838-AF2E-7288691C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96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6AF1129-685C-421C-86D5-E55A1A751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D21672-D7F9-45D9-A194-B534A0D79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74D176-CBE7-46A1-B538-2126951B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BC7FAA-8773-42B7-BB8C-BB1510D9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5EB539-A1A0-46E8-8C8D-AFA30E11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24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A8B193-FEBF-45AC-AAFA-08DC6835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29C5B0-CB5C-4CF6-830E-B240C4B7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346B3-CCB7-4348-9415-FF93C3CB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04234A-9EDB-4E18-BF3D-BA2E4339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CED0B0-A381-471E-ADFA-3B5F8917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05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B96B0-A4B7-4EBF-AA82-FB35838B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148E45-EFD5-4B5B-BDB5-B4846DA6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6B88F0-72A8-4158-9B7D-C5308C74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5FFB36-0534-4011-9E39-73115894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37ECE6-BC74-4391-B372-6FAEE2B4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2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86CF3F-8296-499D-8B22-080E4B04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91A0D-E759-4029-9146-A4362A3B3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9BA95B-0C1E-4E72-AAA7-7E6FFB747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440BC4-5C65-4167-8BF3-6D3D6525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022478-BEB9-4F3D-A0BA-18E479C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B71989F-2EB6-418D-8BFE-700B92A5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9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5CC890-2E93-4044-9775-9050F0F6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9FBDDF-BFA1-4D9C-A5D6-F8490CB3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BA8D86-C9DF-45F2-A7EB-C278EE3B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F3222F-A198-46EA-AD15-C7C499E1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7E299E0-4431-406F-ABBA-21111E13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565A10-66BA-47BF-BC56-56802031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D79879C-5543-41C2-BDEA-BB578708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CBD9D6D-D48D-4820-8EEA-6355E16E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11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C9693F-61A8-42AE-952B-25F03EF9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BC4B0D-398A-436C-8796-6758FB54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E96B80-938D-49E9-8F80-9E392296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65A8A5-1DBF-4146-94DE-149351C6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8DC98DB-B264-42DB-8C7E-A89DE812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B14FE8-4E62-4DB5-9ECB-D5F38140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62739B-DDD8-4737-B5CE-2C9EE067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665EE-9528-42E8-82B0-91EF7CD8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C5508D-731A-43BB-B865-BC85DE4B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ABD378-B4A7-45A3-8528-ED6BBC12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A3CC4B-E661-4E34-9728-6D15BA35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81548B-17C0-4947-8098-B15CAF41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710327-70C1-4F92-BCA9-0F33E09E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2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6F2346-B3CD-45A3-B409-2DB7A057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AEF5BAC-D1A1-4ADE-B375-2EE594EF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C6F9BB-956E-4C3B-B198-09BF59DCF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CE97C9-740D-4A7E-BB26-35190D1E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17B930-1989-4413-BF71-0587A1A2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24B029-557D-4761-8885-A92CBE62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8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B8B362-84D0-4607-961B-61A12429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5A762C-685C-4047-A32A-EBC03B76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A85F7C-AC44-4E21-AC86-2C3076138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8B94-9490-46BA-AD0B-4D0BECAF4D58}" type="datetimeFigureOut">
              <a:rPr lang="sv-SE" smtClean="0"/>
              <a:t>2021-02-23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59F5D9-6409-490B-8BD1-9180E66D4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BE8865-9B7D-4FDE-9AC2-20187D9C7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ABBD-91FB-4435-A2F2-54F900E08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1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 fontScale="90000"/>
          </a:bodyPr>
          <a:lstStyle/>
          <a:p>
            <a:r>
              <a:rPr lang="sv-SE" sz="4000" u="sng" dirty="0" err="1"/>
              <a:t>Extended</a:t>
            </a:r>
            <a:r>
              <a:rPr lang="sv-SE" sz="4000" u="sng" dirty="0"/>
              <a:t> </a:t>
            </a:r>
            <a:r>
              <a:rPr lang="sv-SE" sz="4000" u="sng" dirty="0" err="1"/>
              <a:t>synthesis</a:t>
            </a:r>
            <a:br>
              <a:rPr lang="sv-SE" dirty="0"/>
            </a:br>
            <a:r>
              <a:rPr lang="sv-SE" dirty="0"/>
              <a:t>Bakgrund till </a:t>
            </a:r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Synthesis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/>
              <a:t>Tisdag </a:t>
            </a:r>
            <a:r>
              <a:rPr lang="sv-SE" sz="3100" u="sng" dirty="0"/>
              <a:t>23/2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ecosystem">
            <a:extLst>
              <a:ext uri="{FF2B5EF4-FFF2-40B4-BE49-F238E27FC236}">
                <a16:creationId xmlns:a16="http://schemas.microsoft.com/office/drawing/2014/main" id="{9CB45C8F-173E-4166-91C0-C1B4BAB4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1" y="0"/>
            <a:ext cx="12392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3385E3C-5E9E-4418-BB84-6639F14C8E65}"/>
              </a:ext>
            </a:extLst>
          </p:cNvPr>
          <p:cNvSpPr/>
          <p:nvPr/>
        </p:nvSpPr>
        <p:spPr>
          <a:xfrm>
            <a:off x="838199" y="415635"/>
            <a:ext cx="10356273" cy="599209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1C6359-C5D0-4F8C-A995-C82002647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2005733"/>
            <a:ext cx="994756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400" dirty="0"/>
              <a:t>Ekologi hade förblivit utanför den moderna syntesen.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Det antogs att ekologi händer på korta tidsskalor, och att evolution händer på långa tidsskalor.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Evolutionen producerar arter. Arter producerar ekosystem. </a:t>
            </a:r>
            <a:r>
              <a:rPr lang="sv-SE" sz="2400" b="1" dirty="0"/>
              <a:t>Detta stämmer inget vidare alls</a:t>
            </a:r>
            <a:r>
              <a:rPr lang="sv-SE" sz="2400" dirty="0"/>
              <a:t>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Man kan beskriva ekosystem så som de ser ut vid ett givet tillfälle. Men de kan inte förstå utan hänvisning till de evolutionära krafter som historiskt bygger och vidmakthåller dem.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Evolution går i sin tur inte att förstå utan att förstå de ekologiska strukturer som uppstår mellan arter.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655F66-1DAB-4C9E-91D8-C5130EF0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7200" b="1" dirty="0"/>
              <a:t>Ekologi</a:t>
            </a:r>
          </a:p>
        </p:txBody>
      </p:sp>
    </p:spTree>
    <p:extLst>
      <p:ext uri="{BB962C8B-B14F-4D97-AF65-F5344CB8AC3E}">
        <p14:creationId xmlns:p14="http://schemas.microsoft.com/office/powerpoint/2010/main" val="334991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l: höger 7">
            <a:extLst>
              <a:ext uri="{FF2B5EF4-FFF2-40B4-BE49-F238E27FC236}">
                <a16:creationId xmlns:a16="http://schemas.microsoft.com/office/drawing/2014/main" id="{405D644C-A307-420E-B914-A0AC267ACE2E}"/>
              </a:ext>
            </a:extLst>
          </p:cNvPr>
          <p:cNvSpPr/>
          <p:nvPr/>
        </p:nvSpPr>
        <p:spPr>
          <a:xfrm rot="17921712">
            <a:off x="6214053" y="2866354"/>
            <a:ext cx="6843120" cy="126407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00A599-B3DA-4199-A365-43F08FA4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79348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Evolutionära transitioner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0A07C8-73D9-4A21-9A82-280DA57D6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06" y="1912029"/>
            <a:ext cx="703318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Evolutionära transitioner strider inte mot teori inom den Modern Syntesen. De är dock svåra att komma på inom dess ramar.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 bygger på ovanliga och komplexa växelverkningar som går bortom den Moderna Syntesen. Särskilt eftersom de bygger på en kraftig kanalisering av vilken väg evolutionen slår in på.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Ingenting inom den teori vi talade om i början av kursen leder tankarna mot någonting som seriell symbiogenes (dvs. hur eukaryoter uppstår från prokaryoter).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Hur organismer organiseras internt av evolutionen är också en fråga som kräver att man förstår kopplingen mellan genotyp och fenotyp.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5FADE8-008C-438B-A2A7-CB6F73A4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343347">
            <a:off x="8328509" y="3555758"/>
            <a:ext cx="1288601" cy="232970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A3125FC-0967-4A7C-94D6-44FF7597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80703"/>
              </a:clrFrom>
              <a:clrTo>
                <a:srgbClr val="0807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638" y="983093"/>
            <a:ext cx="1407662" cy="163956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65299C-9EAD-4C06-9FDD-450C9092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8037" y="5159276"/>
            <a:ext cx="1007369" cy="133359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7FD20EE-8EB1-46CC-A46C-5002C2A3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172" y="2585457"/>
            <a:ext cx="1587297" cy="1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resultat för microbes">
            <a:extLst>
              <a:ext uri="{FF2B5EF4-FFF2-40B4-BE49-F238E27FC236}">
                <a16:creationId xmlns:a16="http://schemas.microsoft.com/office/drawing/2014/main" id="{7AAAA3BA-B853-42DF-A849-757F56D9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1" y="-2946"/>
            <a:ext cx="10331777" cy="68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92859F9-FC88-44DF-9832-502AF5EA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Mikrober och ”-</a:t>
            </a:r>
            <a:r>
              <a:rPr lang="sv-SE" b="1" dirty="0" err="1">
                <a:solidFill>
                  <a:schemeClr val="bg1"/>
                </a:solidFill>
              </a:rPr>
              <a:t>omics</a:t>
            </a:r>
            <a:r>
              <a:rPr lang="sv-SE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581B0E-B18D-4FFD-8F69-95E589D1C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Den Moderna Syntesen bildades utan kunskap om hur mikroorganismer fungerar i detalj. 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Kunskap om evolution av virus, prokaryoter (bakterier och arkéer) och encelliga eukaryoter (</a:t>
            </a:r>
            <a:r>
              <a:rPr lang="sv-SE" dirty="0" err="1">
                <a:solidFill>
                  <a:schemeClr val="bg1"/>
                </a:solidFill>
              </a:rPr>
              <a:t>protister</a:t>
            </a:r>
            <a:r>
              <a:rPr lang="sv-SE" dirty="0">
                <a:solidFill>
                  <a:schemeClr val="bg1"/>
                </a:solidFill>
              </a:rPr>
              <a:t>) har breddat synen på evolution.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Encelliga organismer har inga arter, för att ta bara ett exempel. Varje bakterie är en egen linje eftersom de fortplantar sig genom delning.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Kunskap om hur celler fungerar internt – dess strukturer och biokemi. </a:t>
            </a:r>
            <a:r>
              <a:rPr lang="sv-SE" b="1" dirty="0" err="1">
                <a:solidFill>
                  <a:schemeClr val="bg1"/>
                </a:solidFill>
              </a:rPr>
              <a:t>Proteomics</a:t>
            </a:r>
            <a:r>
              <a:rPr lang="sv-SE" b="1" dirty="0">
                <a:solidFill>
                  <a:schemeClr val="bg1"/>
                </a:solidFill>
              </a:rPr>
              <a:t>, </a:t>
            </a:r>
            <a:r>
              <a:rPr lang="sv-SE" b="1" dirty="0" err="1">
                <a:solidFill>
                  <a:schemeClr val="bg1"/>
                </a:solidFill>
              </a:rPr>
              <a:t>genomics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etc. – visar på evolution av delar som inte ens är genetiskt kodade.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Bygger på stora datamängder från moderna instrument.</a:t>
            </a:r>
          </a:p>
        </p:txBody>
      </p:sp>
    </p:spTree>
    <p:extLst>
      <p:ext uri="{BB962C8B-B14F-4D97-AF65-F5344CB8AC3E}">
        <p14:creationId xmlns:p14="http://schemas.microsoft.com/office/powerpoint/2010/main" val="105002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9847D-F3FD-4C3C-BF98-BBF7E950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44" y="255616"/>
            <a:ext cx="10515600" cy="1325563"/>
          </a:xfrm>
        </p:spPr>
        <p:txBody>
          <a:bodyPr/>
          <a:lstStyle/>
          <a:p>
            <a:pPr algn="ctr"/>
            <a:r>
              <a:rPr lang="sv-SE" b="1" dirty="0" err="1"/>
              <a:t>Extended</a:t>
            </a:r>
            <a:r>
              <a:rPr lang="sv-SE" b="1" dirty="0"/>
              <a:t> </a:t>
            </a:r>
            <a:r>
              <a:rPr lang="sv-SE" b="1" dirty="0" err="1"/>
              <a:t>Synthesis</a:t>
            </a:r>
            <a:r>
              <a:rPr lang="sv-SE" b="1" dirty="0"/>
              <a:t> pågår – i rasande tempo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C69AD-FA26-4D33-BD19-703D140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Även om åsikterna går isär om huruvida den Moderna Syntesen ersätts eller utökas så pågår det idag en snabb revidering och utökning av evolutionär biologi.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Ortodoxin kunde hålla emot fram till dess att den alltmer började få empirin mot sig, vilket var från sent 1990-tal och framåt.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När man på empirisk och experimentell väg kunde studera genetiska nätverk och hur dess produkter styr utvecklingen blev ortodoxi snart ointressant.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Samma sak med komparativ genetik, avancerade metoder för att datera fossiler, förstå naturhistoriens geologi och ekologi, och så vidare.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På det här viset smög sig också nya sätt att tänka på system och processer in i evolutionsbiologin.</a:t>
            </a:r>
          </a:p>
        </p:txBody>
      </p:sp>
    </p:spTree>
    <p:extLst>
      <p:ext uri="{BB962C8B-B14F-4D97-AF65-F5344CB8AC3E}">
        <p14:creationId xmlns:p14="http://schemas.microsoft.com/office/powerpoint/2010/main" val="2663290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ildresultat för Darwin earthworms">
            <a:extLst>
              <a:ext uri="{FF2B5EF4-FFF2-40B4-BE49-F238E27FC236}">
                <a16:creationId xmlns:a16="http://schemas.microsoft.com/office/drawing/2014/main" id="{810A30FE-7FDF-4599-8BA4-1E94EA00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68" y="0"/>
            <a:ext cx="7220932" cy="72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resultat för Darwin">
            <a:extLst>
              <a:ext uri="{FF2B5EF4-FFF2-40B4-BE49-F238E27FC236}">
                <a16:creationId xmlns:a16="http://schemas.microsoft.com/office/drawing/2014/main" id="{72CC3A8B-16E5-4C26-8CAF-CEBBD7BD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C5DA9C4-CA07-4B03-B818-831BC840D269}"/>
              </a:ext>
            </a:extLst>
          </p:cNvPr>
          <p:cNvSpPr/>
          <p:nvPr/>
        </p:nvSpPr>
        <p:spPr>
          <a:xfrm>
            <a:off x="838200" y="681038"/>
            <a:ext cx="10356273" cy="537339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8B52B6-44C5-46C7-B677-2A6281A3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Det lite ironiska är att Darwins produktion är full med idéer om alla dessa faktorer.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Darwin var bland annat väldigt intresserad av daggmaskarnas liv och leverne och hittade där bland de tydligaste exemplen på det som idag kallas för ”</a:t>
            </a:r>
            <a:r>
              <a:rPr lang="sv-SE" dirty="0" err="1"/>
              <a:t>Niche</a:t>
            </a:r>
            <a:r>
              <a:rPr lang="sv-SE" dirty="0"/>
              <a:t> Construction”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När Darwinismen blev en vetenskap på 1900-talet så hamnade den i den anglosaxiska formalistiska och reduktionistiska skolan.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Darwinismen var inte en särskilt typisk brittisk idé. Den togs också upp särskilt av tyskar till en början, som under 1800-talet odlade ett mer dynamiskt och organiskt sätt att tänka.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1A5A1F3-54EE-451E-9650-72EEAFD7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Åter till Darwin</a:t>
            </a:r>
          </a:p>
        </p:txBody>
      </p:sp>
    </p:spTree>
    <p:extLst>
      <p:ext uri="{BB962C8B-B14F-4D97-AF65-F5344CB8AC3E}">
        <p14:creationId xmlns:p14="http://schemas.microsoft.com/office/powerpoint/2010/main" val="25815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resultat för reflection">
            <a:extLst>
              <a:ext uri="{FF2B5EF4-FFF2-40B4-BE49-F238E27FC236}">
                <a16:creationId xmlns:a16="http://schemas.microsoft.com/office/drawing/2014/main" id="{24C2DCB3-834B-4244-B44B-5099D310A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r="1902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89783B-DC60-4BD0-9BDA-94E376E7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21" y="464443"/>
            <a:ext cx="4803636" cy="1311664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Att reflektera över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77F752-501C-4A39-96DE-C6D3C768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9" y="2110109"/>
            <a:ext cx="5453441" cy="42217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Den moderna Syntesens styrka var också dess svaghet.</a:t>
            </a:r>
          </a:p>
          <a:p>
            <a:pPr marL="0" indent="0">
              <a:buNone/>
            </a:pPr>
            <a:endParaRPr lang="sv-S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Utan en strikt formalism hade man aldrig kunnat utforska Darwinismens implikationer och övertyga om dess styrka som en förklaringsmodell.</a:t>
            </a:r>
          </a:p>
          <a:p>
            <a:pPr marL="0" indent="0">
              <a:buNone/>
            </a:pPr>
            <a:endParaRPr lang="sv-S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Den gjorde att man kunde göra förutsägelser som gick att testa och revidera.</a:t>
            </a:r>
          </a:p>
          <a:p>
            <a:pPr marL="0" indent="0">
              <a:buNone/>
            </a:pPr>
            <a:endParaRPr lang="sv-S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Men den begränsade också därmed fantasin för vad evolution kan vara för någonting – den blev en ortodoxi.</a:t>
            </a:r>
          </a:p>
          <a:p>
            <a:pPr marL="0" indent="0">
              <a:buNone/>
            </a:pPr>
            <a:endParaRPr lang="sv-S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Darwin tänkte inte inom en formalism. Det gjorde att han kunde utforska idén fritt – men det gjorde honom också ineffektiv på att övertyga särskilt många om hans mer långtgående idéer – av vilka många faktiskt visade sig vara felaktiga! (Exv. hans idéer om hur arv fungerar)</a:t>
            </a:r>
          </a:p>
          <a:p>
            <a:pPr marL="0" indent="0">
              <a:buNone/>
            </a:pPr>
            <a:endParaRPr lang="sv-SE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rgbClr val="000000"/>
                </a:solidFill>
              </a:rPr>
              <a:t>Idag kan vi titta tillbaks på Darwins bredare produktion och se att många idéer var sunda – men det är också först idag som vi kan arbeta effektivt med dem vetenskapligt.</a:t>
            </a:r>
          </a:p>
        </p:txBody>
      </p:sp>
    </p:spTree>
    <p:extLst>
      <p:ext uri="{BB962C8B-B14F-4D97-AF65-F5344CB8AC3E}">
        <p14:creationId xmlns:p14="http://schemas.microsoft.com/office/powerpoint/2010/main" val="410500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128FB-7D67-4179-94B5-163443AB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Tre föreläsningar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D6985D-408B-46D6-95A8-39587D9C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Vi skall tala om tre komponenter av denna utveckling:</a:t>
            </a:r>
          </a:p>
          <a:p>
            <a:pPr marL="0" indent="0">
              <a:buNone/>
            </a:pPr>
            <a:endParaRPr lang="sv-SE" dirty="0"/>
          </a:p>
          <a:p>
            <a:pPr marL="514350" indent="-514350">
              <a:buAutoNum type="arabicParenR"/>
            </a:pPr>
            <a:r>
              <a:rPr lang="sv-SE" dirty="0" err="1"/>
              <a:t>Development</a:t>
            </a:r>
            <a:r>
              <a:rPr lang="sv-SE" dirty="0"/>
              <a:t>, eller utvecklingslära.</a:t>
            </a:r>
          </a:p>
          <a:p>
            <a:pPr marL="514350" indent="-514350">
              <a:buAutoNum type="arabicParenR"/>
            </a:pPr>
            <a:r>
              <a:rPr lang="sv-SE" dirty="0" err="1"/>
              <a:t>Evolutionary</a:t>
            </a:r>
            <a:r>
              <a:rPr lang="sv-SE" dirty="0"/>
              <a:t> </a:t>
            </a:r>
            <a:r>
              <a:rPr lang="sv-SE" dirty="0" err="1"/>
              <a:t>Developmental</a:t>
            </a:r>
            <a:r>
              <a:rPr lang="sv-SE" dirty="0"/>
              <a:t> </a:t>
            </a:r>
            <a:r>
              <a:rPr lang="sv-SE" dirty="0" err="1"/>
              <a:t>Biology</a:t>
            </a:r>
            <a:r>
              <a:rPr lang="sv-SE" dirty="0"/>
              <a:t>, eller ”</a:t>
            </a:r>
            <a:r>
              <a:rPr lang="sv-SE" dirty="0" err="1"/>
              <a:t>EvoDevo</a:t>
            </a:r>
            <a:r>
              <a:rPr lang="sv-SE" dirty="0"/>
              <a:t>” i kortform.</a:t>
            </a:r>
          </a:p>
          <a:p>
            <a:pPr marL="514350" indent="-514350">
              <a:buAutoNum type="arabicParenR"/>
            </a:pPr>
            <a:r>
              <a:rPr lang="sv-SE" dirty="0" err="1"/>
              <a:t>Niche</a:t>
            </a:r>
            <a:r>
              <a:rPr lang="sv-SE" dirty="0"/>
              <a:t> Construction </a:t>
            </a:r>
            <a:r>
              <a:rPr lang="sv-SE" dirty="0" err="1"/>
              <a:t>Theory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196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Att kunna redogöra för</a:t>
            </a:r>
          </a:p>
          <a:p>
            <a:endParaRPr lang="sv-SE" dirty="0"/>
          </a:p>
          <a:p>
            <a:r>
              <a:rPr lang="sv-SE" dirty="0"/>
              <a:t>Att Darwinismens formella skrud i den Moderna Syntesen har visat sig vara mer begränsad än vad många trodde och hoppades.</a:t>
            </a:r>
          </a:p>
          <a:p>
            <a:r>
              <a:rPr lang="sv-SE" dirty="0"/>
              <a:t>Att ”the </a:t>
            </a:r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Synthesis</a:t>
            </a:r>
            <a:r>
              <a:rPr lang="sv-SE" dirty="0"/>
              <a:t>” benämner den moderna utvidgningen av Darwinismens principer bortom den Moderna Syntesen.</a:t>
            </a:r>
          </a:p>
          <a:p>
            <a:r>
              <a:rPr lang="sv-SE" dirty="0"/>
              <a:t>Att ”the </a:t>
            </a:r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Synthesis</a:t>
            </a:r>
            <a:r>
              <a:rPr lang="sv-SE" dirty="0"/>
              <a:t>” drivs av teknologi som möjliggör nya och mer detaljerade empiriska och experimentella studier.</a:t>
            </a:r>
          </a:p>
          <a:p>
            <a:r>
              <a:rPr lang="sv-SE" dirty="0"/>
              <a:t>Att det särskilt är utvecklingsbiologi, ekologi, kunskap om mikrobers evolution samt kunskap om cellens biokemi (-</a:t>
            </a:r>
            <a:r>
              <a:rPr lang="sv-SE" dirty="0" err="1"/>
              <a:t>omics</a:t>
            </a:r>
            <a:r>
              <a:rPr lang="sv-SE" dirty="0"/>
              <a:t>) som har tillkommit. </a:t>
            </a:r>
          </a:p>
          <a:p>
            <a:r>
              <a:rPr lang="sv-SE" dirty="0"/>
              <a:t>Att ”the </a:t>
            </a:r>
            <a:r>
              <a:rPr lang="sv-SE" dirty="0" err="1"/>
              <a:t>Extended</a:t>
            </a:r>
            <a:r>
              <a:rPr lang="sv-SE" dirty="0"/>
              <a:t> </a:t>
            </a:r>
            <a:r>
              <a:rPr lang="sv-SE" dirty="0" err="1"/>
              <a:t>Synthesis</a:t>
            </a:r>
            <a:r>
              <a:rPr lang="sv-SE" dirty="0"/>
              <a:t>” på många sätt är en återgång till hur Darwin själv tänkte </a:t>
            </a:r>
            <a:r>
              <a:rPr lang="sv-SE"/>
              <a:t>på evolutionen.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Litteratur: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1426" cy="4351338"/>
          </a:xfrm>
        </p:spPr>
        <p:txBody>
          <a:bodyPr>
            <a:normAutofit/>
          </a:bodyPr>
          <a:lstStyle/>
          <a:p>
            <a:r>
              <a:rPr lang="en-US" dirty="0" err="1"/>
              <a:t>Artikel</a:t>
            </a:r>
            <a:r>
              <a:rPr lang="en-US" dirty="0"/>
              <a:t> av Massimo </a:t>
            </a:r>
            <a:r>
              <a:rPr lang="en-US" dirty="0" err="1"/>
              <a:t>Pigliucci</a:t>
            </a:r>
            <a:r>
              <a:rPr lang="en-US" dirty="0"/>
              <a:t> (2007)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dirty="0" err="1"/>
              <a:t>Pigliucci</a:t>
            </a:r>
            <a:r>
              <a:rPr lang="en-US" sz="1600" dirty="0"/>
              <a:t>, M. (2007). Do we need an extended evolutionary synthesis? </a:t>
            </a:r>
            <a:r>
              <a:rPr lang="en-US" sz="1600" i="1" dirty="0"/>
              <a:t>Evolution</a:t>
            </a:r>
            <a:r>
              <a:rPr lang="en-US" sz="1600" dirty="0"/>
              <a:t>, </a:t>
            </a:r>
            <a:r>
              <a:rPr lang="en-US" sz="1600" i="1" dirty="0"/>
              <a:t>61</a:t>
            </a:r>
            <a:r>
              <a:rPr lang="en-US" sz="1600" dirty="0"/>
              <a:t>(12), 2743–2749. https://doi.org/10.1111/j.1558-5646.2007.00246.x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96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fruitful">
            <a:extLst>
              <a:ext uri="{FF2B5EF4-FFF2-40B4-BE49-F238E27FC236}">
                <a16:creationId xmlns:a16="http://schemas.microsoft.com/office/drawing/2014/main" id="{9DAF1ED7-8A42-4A68-B7CC-20D9DED4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2" y="346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5400" b="1" dirty="0">
                <a:solidFill>
                  <a:schemeClr val="bg1">
                    <a:lumMod val="95000"/>
                  </a:schemeClr>
                </a:solidFill>
              </a:rPr>
              <a:t>Evolutionsteori</a:t>
            </a:r>
            <a:r>
              <a:rPr lang="sv-SE" sz="5400" b="1" dirty="0">
                <a:solidFill>
                  <a:schemeClr val="bg1"/>
                </a:solidFill>
              </a:rPr>
              <a:t> idag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7E29C7E-5C16-4A42-BCDD-C65F9DED94A0}"/>
              </a:ext>
            </a:extLst>
          </p:cNvPr>
          <p:cNvSpPr/>
          <p:nvPr/>
        </p:nvSpPr>
        <p:spPr>
          <a:xfrm>
            <a:off x="1063299" y="2048130"/>
            <a:ext cx="7879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Det naturliga urvalet är kanske historiens med fruktbara insikt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F33BE0-1CC4-43F2-8A08-6C8CA82B9A28}"/>
              </a:ext>
            </a:extLst>
          </p:cNvPr>
          <p:cNvSpPr/>
          <p:nvPr/>
        </p:nvSpPr>
        <p:spPr>
          <a:xfrm>
            <a:off x="2218532" y="2870939"/>
            <a:ext cx="721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Principen är väldigt enkel, men dess konsekvenser är i princip outtömliga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09EA1C-B2A6-4CF6-90B2-887112C16CFF}"/>
              </a:ext>
            </a:extLst>
          </p:cNvPr>
          <p:cNvSpPr/>
          <p:nvPr/>
        </p:nvSpPr>
        <p:spPr>
          <a:xfrm>
            <a:off x="3728886" y="4054562"/>
            <a:ext cx="777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Till sin natur bär den fröet till sin egen ständiga pånyttfödelse i olika skepnader.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1EC29D-596C-4064-B95C-443C586BE421}"/>
              </a:ext>
            </a:extLst>
          </p:cNvPr>
          <p:cNvSpPr/>
          <p:nvPr/>
        </p:nvSpPr>
        <p:spPr>
          <a:xfrm>
            <a:off x="5141172" y="5261140"/>
            <a:ext cx="673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Evolution handlar ju just precis om kreativ förnyelse.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classical greek landscape">
            <a:extLst>
              <a:ext uri="{FF2B5EF4-FFF2-40B4-BE49-F238E27FC236}">
                <a16:creationId xmlns:a16="http://schemas.microsoft.com/office/drawing/2014/main" id="{3A8E588B-9A38-4541-A18F-00E64566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3A31443-6456-49AB-9ECA-CDB418152858}"/>
              </a:ext>
            </a:extLst>
          </p:cNvPr>
          <p:cNvSpPr/>
          <p:nvPr/>
        </p:nvSpPr>
        <p:spPr>
          <a:xfrm>
            <a:off x="753330" y="278423"/>
            <a:ext cx="6785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u="sng" dirty="0">
                <a:solidFill>
                  <a:schemeClr val="bg1">
                    <a:lumMod val="95000"/>
                  </a:schemeClr>
                </a:solidFill>
              </a:rPr>
              <a:t>Hur står sig Darwins teori idag?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FC6453B-0B77-4BE7-898F-1C87C8144F1B}"/>
              </a:ext>
            </a:extLst>
          </p:cNvPr>
          <p:cNvSpPr/>
          <p:nvPr/>
        </p:nvSpPr>
        <p:spPr>
          <a:xfrm>
            <a:off x="879091" y="1875629"/>
            <a:ext cx="5499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Dess grundpelare står stärkta. Allt bygger på dem.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D61BEE2-E049-4C43-B43B-8EBC5EB52123}"/>
              </a:ext>
            </a:extLst>
          </p:cNvPr>
          <p:cNvSpPr/>
          <p:nvPr/>
        </p:nvSpPr>
        <p:spPr>
          <a:xfrm>
            <a:off x="834446" y="3068267"/>
            <a:ext cx="5430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Men teorierna som de bär upp har genomgått en hel del utveckling.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67BE38-426C-4B1D-8036-87122C15642A}"/>
              </a:ext>
            </a:extLst>
          </p:cNvPr>
          <p:cNvSpPr/>
          <p:nvPr/>
        </p:nvSpPr>
        <p:spPr>
          <a:xfrm>
            <a:off x="821126" y="4629881"/>
            <a:ext cx="5805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>
                    <a:lumMod val="95000"/>
                  </a:schemeClr>
                </a:solidFill>
              </a:rPr>
              <a:t>Den här veckan talar vi om moderna utvecklingar av evolutionsteorin som ibland kallas </a:t>
            </a:r>
            <a:r>
              <a:rPr lang="sv-SE" sz="2400" b="1" dirty="0">
                <a:solidFill>
                  <a:schemeClr val="bg1">
                    <a:lumMod val="95000"/>
                  </a:schemeClr>
                </a:solidFill>
              </a:rPr>
              <a:t>”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Extended Synthesis</a:t>
            </a:r>
            <a:r>
              <a:rPr lang="sv-SE" sz="2400" b="1" dirty="0">
                <a:solidFill>
                  <a:schemeClr val="bg1">
                    <a:lumMod val="95000"/>
                  </a:schemeClr>
                </a:solidFill>
              </a:rPr>
              <a:t>”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0A22234-2CF5-4CDB-AB2F-E94C0DBAA91E}"/>
              </a:ext>
            </a:extLst>
          </p:cNvPr>
          <p:cNvSpPr/>
          <p:nvPr/>
        </p:nvSpPr>
        <p:spPr>
          <a:xfrm>
            <a:off x="7211695" y="1710813"/>
            <a:ext cx="651164" cy="314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5B16EDF-4C2F-4C3D-9D89-F4F7D9298C55}"/>
              </a:ext>
            </a:extLst>
          </p:cNvPr>
          <p:cNvSpPr/>
          <p:nvPr/>
        </p:nvSpPr>
        <p:spPr>
          <a:xfrm>
            <a:off x="8666927" y="1710813"/>
            <a:ext cx="651164" cy="314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F244C65-D71A-4362-9196-4B13C307658C}"/>
              </a:ext>
            </a:extLst>
          </p:cNvPr>
          <p:cNvSpPr/>
          <p:nvPr/>
        </p:nvSpPr>
        <p:spPr>
          <a:xfrm>
            <a:off x="10151264" y="1710813"/>
            <a:ext cx="651164" cy="314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8DD1E8D-2E37-403F-ABB6-D3FE6B098EDB}"/>
              </a:ext>
            </a:extLst>
          </p:cNvPr>
          <p:cNvSpPr/>
          <p:nvPr/>
        </p:nvSpPr>
        <p:spPr>
          <a:xfrm>
            <a:off x="7099864" y="1725561"/>
            <a:ext cx="940611" cy="12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2F2C8ED-B37C-46AA-A8C1-2407F873BF5C}"/>
              </a:ext>
            </a:extLst>
          </p:cNvPr>
          <p:cNvSpPr/>
          <p:nvPr/>
        </p:nvSpPr>
        <p:spPr>
          <a:xfrm>
            <a:off x="8556284" y="1718186"/>
            <a:ext cx="940611" cy="12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D4C587E-5E0C-482C-A235-1F79BF05A33D}"/>
              </a:ext>
            </a:extLst>
          </p:cNvPr>
          <p:cNvSpPr/>
          <p:nvPr/>
        </p:nvSpPr>
        <p:spPr>
          <a:xfrm>
            <a:off x="10012704" y="1723666"/>
            <a:ext cx="940611" cy="12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210B220-4A83-4FEF-8631-79865EC3FB4A}"/>
              </a:ext>
            </a:extLst>
          </p:cNvPr>
          <p:cNvGrpSpPr/>
          <p:nvPr/>
        </p:nvGrpSpPr>
        <p:grpSpPr>
          <a:xfrm>
            <a:off x="6740271" y="1530823"/>
            <a:ext cx="4572638" cy="3467584"/>
            <a:chOff x="4859400" y="1962294"/>
            <a:chExt cx="4572638" cy="3467584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4F15B805-7A25-4CFA-AB64-6E9F6DAE6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59400" y="1962294"/>
              <a:ext cx="4572638" cy="3467584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4150887-A72D-4240-9E85-368650BF17FC}"/>
                </a:ext>
              </a:extLst>
            </p:cNvPr>
            <p:cNvSpPr txBox="1"/>
            <p:nvPr/>
          </p:nvSpPr>
          <p:spPr>
            <a:xfrm rot="16200000">
              <a:off x="4673759" y="3631065"/>
              <a:ext cx="2001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SUPERFEKUNDITET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DCCB54B2-5D4D-4C8F-993F-E0C1BC90C091}"/>
                </a:ext>
              </a:extLst>
            </p:cNvPr>
            <p:cNvSpPr txBox="1"/>
            <p:nvPr/>
          </p:nvSpPr>
          <p:spPr>
            <a:xfrm rot="16200000">
              <a:off x="6524332" y="3656422"/>
              <a:ext cx="1242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VARIATION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93E3CECE-7572-4DB3-8D22-B8DBED8B7F64}"/>
                </a:ext>
              </a:extLst>
            </p:cNvPr>
            <p:cNvSpPr txBox="1"/>
            <p:nvPr/>
          </p:nvSpPr>
          <p:spPr>
            <a:xfrm rot="16200000">
              <a:off x="7754439" y="3656422"/>
              <a:ext cx="176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NEDÄRVBARHET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97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ildresultat för double helix">
            <a:extLst>
              <a:ext uri="{FF2B5EF4-FFF2-40B4-BE49-F238E27FC236}">
                <a16:creationId xmlns:a16="http://schemas.microsoft.com/office/drawing/2014/main" id="{941245EE-F692-4678-9769-6DFEF3127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22517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20F7A34-6C07-44CF-B35D-7E2AA6AC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84" y="405193"/>
            <a:ext cx="10515600" cy="1325563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FFFFFF"/>
                </a:solidFill>
              </a:rPr>
              <a:t>Teori för genetik. Teori för form.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02D69B-B9F8-45FB-871B-7E27C23A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84" y="1953240"/>
            <a:ext cx="5803996" cy="4163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Den moderna syntesen kan beskrivas som en teori för genetik – det vill säga för biologisk information.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Men målet är givetvis att förklara biologisk form!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Utgångspunkten i den Moderna Syntesen var att steget mellan genotyp och fenotyp var relativt enkelt och oviktigt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Ortodoxin kan kanske beskrivas som övertygelsen att inget ytterligare än en förståelse av informationen behövdes.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Att allt redan fanns där i ekvationerna och att allt som krävdes var hårt arbete inom samma teoretiska system.</a:t>
            </a:r>
          </a:p>
          <a:p>
            <a:pPr marL="0" indent="0">
              <a:buNone/>
            </a:pPr>
            <a:endParaRPr lang="sv-SE" sz="1400" dirty="0">
              <a:solidFill>
                <a:srgbClr val="FFFFFF"/>
              </a:solidFill>
            </a:endParaRPr>
          </a:p>
        </p:txBody>
      </p:sp>
      <p:pic>
        <p:nvPicPr>
          <p:cNvPr id="3076" name="Picture 4" descr="Bildresultat för embryo">
            <a:extLst>
              <a:ext uri="{FF2B5EF4-FFF2-40B4-BE49-F238E27FC236}">
                <a16:creationId xmlns:a16="http://schemas.microsoft.com/office/drawing/2014/main" id="{426D93FE-4D6B-400E-AE3F-5DEC2D887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17987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6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3AF1CA85-E3CA-46C3-9073-B92CC472C28D}"/>
              </a:ext>
            </a:extLst>
          </p:cNvPr>
          <p:cNvSpPr/>
          <p:nvPr/>
        </p:nvSpPr>
        <p:spPr>
          <a:xfrm>
            <a:off x="9981798" y="3002223"/>
            <a:ext cx="20556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/>
              <a:t>Stora empiriska, experimentella och teoretiska landvinningar på 2000-talet luckrar slutligen upp ortodoxin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7C070E4-59EF-4444-A2FC-8B0C1AD686FE}"/>
              </a:ext>
            </a:extLst>
          </p:cNvPr>
          <p:cNvGrpSpPr/>
          <p:nvPr/>
        </p:nvGrpSpPr>
        <p:grpSpPr>
          <a:xfrm>
            <a:off x="233506" y="1917358"/>
            <a:ext cx="9751153" cy="4084588"/>
            <a:chOff x="235552" y="1917358"/>
            <a:chExt cx="10920275" cy="457431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E5FC960-B22C-4812-917F-5A4FACEBBAD6}"/>
                </a:ext>
              </a:extLst>
            </p:cNvPr>
            <p:cNvSpPr/>
            <p:nvPr/>
          </p:nvSpPr>
          <p:spPr>
            <a:xfrm>
              <a:off x="1082586" y="3813839"/>
              <a:ext cx="6539910" cy="543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Pil: höger 8">
              <a:extLst>
                <a:ext uri="{FF2B5EF4-FFF2-40B4-BE49-F238E27FC236}">
                  <a16:creationId xmlns:a16="http://schemas.microsoft.com/office/drawing/2014/main" id="{BDA532FD-4EB4-4121-A049-8568E12BE423}"/>
                </a:ext>
              </a:extLst>
            </p:cNvPr>
            <p:cNvSpPr/>
            <p:nvPr/>
          </p:nvSpPr>
          <p:spPr>
            <a:xfrm>
              <a:off x="7622378" y="3544482"/>
              <a:ext cx="3533449" cy="1080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3DA7415-B88E-4153-B4AD-7043A9B17254}"/>
                </a:ext>
              </a:extLst>
            </p:cNvPr>
            <p:cNvSpPr/>
            <p:nvPr/>
          </p:nvSpPr>
          <p:spPr>
            <a:xfrm>
              <a:off x="2865147" y="3881721"/>
              <a:ext cx="21006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/>
                <a:t>Modern </a:t>
              </a:r>
              <a:r>
                <a:rPr lang="en-US" sz="2000" b="1" dirty="0"/>
                <a:t>Synthesis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D5DDC29-9BB5-4F32-9520-56BE1E8C7BDD}"/>
                </a:ext>
              </a:extLst>
            </p:cNvPr>
            <p:cNvSpPr/>
            <p:nvPr/>
          </p:nvSpPr>
          <p:spPr>
            <a:xfrm>
              <a:off x="8375196" y="3877254"/>
              <a:ext cx="22433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Extended Synthesis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6ADB8D1-16E1-4D32-A077-2249FADC6C61}"/>
                </a:ext>
              </a:extLst>
            </p:cNvPr>
            <p:cNvSpPr/>
            <p:nvPr/>
          </p:nvSpPr>
          <p:spPr>
            <a:xfrm rot="16200000">
              <a:off x="-316937" y="3688101"/>
              <a:ext cx="1897737" cy="7927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2000" b="1" dirty="0"/>
                <a:t>Darwinism</a:t>
              </a:r>
            </a:p>
            <a:p>
              <a:pPr algn="ctr"/>
              <a:r>
                <a:rPr lang="sv-SE" sz="2000" b="1" dirty="0"/>
                <a:t>Darwin (1859)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0B42A76-7315-4EDA-AC43-B3687C2620A0}"/>
                </a:ext>
              </a:extLst>
            </p:cNvPr>
            <p:cNvSpPr/>
            <p:nvPr/>
          </p:nvSpPr>
          <p:spPr>
            <a:xfrm>
              <a:off x="2047869" y="1967004"/>
              <a:ext cx="2106915" cy="72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/>
                <a:t>Mendelsk genetik</a:t>
              </a:r>
            </a:p>
            <a:p>
              <a:pPr algn="ctr"/>
              <a:r>
                <a:rPr lang="sv-SE" b="1" dirty="0"/>
                <a:t>(Fisher 1930)</a:t>
              </a:r>
            </a:p>
          </p:txBody>
        </p:sp>
        <p:cxnSp>
          <p:nvCxnSpPr>
            <p:cNvPr id="11" name="Rak pilkoppling 10">
              <a:extLst>
                <a:ext uri="{FF2B5EF4-FFF2-40B4-BE49-F238E27FC236}">
                  <a16:creationId xmlns:a16="http://schemas.microsoft.com/office/drawing/2014/main" id="{FDDE2653-240E-499E-AFDD-7F2FFB1761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193" y="2600539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3200A9C7-5FB4-43BA-948E-8F810CA0E7C8}"/>
                </a:ext>
              </a:extLst>
            </p:cNvPr>
            <p:cNvSpPr/>
            <p:nvPr/>
          </p:nvSpPr>
          <p:spPr>
            <a:xfrm>
              <a:off x="3370392" y="5455293"/>
              <a:ext cx="1514427" cy="72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b="1" dirty="0"/>
                <a:t>Taxonomi</a:t>
              </a:r>
            </a:p>
            <a:p>
              <a:pPr algn="ctr"/>
              <a:r>
                <a:rPr lang="sv-SE" b="1" dirty="0"/>
                <a:t>(</a:t>
              </a:r>
              <a:r>
                <a:rPr lang="sv-SE" b="1" dirty="0" err="1"/>
                <a:t>Mayr</a:t>
              </a:r>
              <a:r>
                <a:rPr lang="sv-SE" b="1" dirty="0"/>
                <a:t> 1942)</a:t>
              </a:r>
            </a:p>
          </p:txBody>
        </p: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6EAF5317-54C2-47DE-802A-57056C1B3B1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4127606" y="4342267"/>
              <a:ext cx="0" cy="1113025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39FEA8CD-6EF2-4921-AC62-DFF7DC92F258}"/>
                </a:ext>
              </a:extLst>
            </p:cNvPr>
            <p:cNvSpPr/>
            <p:nvPr/>
          </p:nvSpPr>
          <p:spPr>
            <a:xfrm>
              <a:off x="4138319" y="1960330"/>
              <a:ext cx="1862481" cy="723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b="1" dirty="0"/>
                <a:t>Naturhistoria</a:t>
              </a:r>
            </a:p>
            <a:p>
              <a:pPr algn="ctr"/>
              <a:r>
                <a:rPr lang="sv-SE" b="1" dirty="0"/>
                <a:t>(Simpson 1944)</a:t>
              </a:r>
            </a:p>
          </p:txBody>
        </p:sp>
        <p:cxnSp>
          <p:nvCxnSpPr>
            <p:cNvPr id="19" name="Rak pilkoppling 18">
              <a:extLst>
                <a:ext uri="{FF2B5EF4-FFF2-40B4-BE49-F238E27FC236}">
                  <a16:creationId xmlns:a16="http://schemas.microsoft.com/office/drawing/2014/main" id="{E957604F-02C7-40B1-B59D-2370D2F24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2470" y="2600538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koppling 21">
              <a:extLst>
                <a:ext uri="{FF2B5EF4-FFF2-40B4-BE49-F238E27FC236}">
                  <a16:creationId xmlns:a16="http://schemas.microsoft.com/office/drawing/2014/main" id="{9FBE4606-ED64-4BA8-9D23-92293691AAE3}"/>
                </a:ext>
              </a:extLst>
            </p:cNvPr>
            <p:cNvCxnSpPr>
              <a:cxnSpLocks/>
            </p:cNvCxnSpPr>
            <p:nvPr/>
          </p:nvCxnSpPr>
          <p:spPr>
            <a:xfrm>
              <a:off x="5361039" y="3841319"/>
              <a:ext cx="39451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F785EF1E-1489-4DFC-BFA4-63B0CB9E3465}"/>
                </a:ext>
              </a:extLst>
            </p:cNvPr>
            <p:cNvCxnSpPr>
              <a:cxnSpLocks/>
            </p:cNvCxnSpPr>
            <p:nvPr/>
          </p:nvCxnSpPr>
          <p:spPr>
            <a:xfrm>
              <a:off x="5356122" y="4330355"/>
              <a:ext cx="395011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8B48617C-B76A-43FB-BF2C-4437BCD786B1}"/>
                </a:ext>
              </a:extLst>
            </p:cNvPr>
            <p:cNvSpPr/>
            <p:nvPr/>
          </p:nvSpPr>
          <p:spPr>
            <a:xfrm>
              <a:off x="5266284" y="4302327"/>
              <a:ext cx="327683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100" b="1" dirty="0"/>
                <a:t>Ortodoxi – svårt för nya strömningar att komma in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9A4572B-8D9E-42C6-A7D9-0861F344EA78}"/>
                </a:ext>
              </a:extLst>
            </p:cNvPr>
            <p:cNvSpPr/>
            <p:nvPr/>
          </p:nvSpPr>
          <p:spPr>
            <a:xfrm>
              <a:off x="6434605" y="1925083"/>
              <a:ext cx="2275807" cy="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Utvecklingsbiologi/</a:t>
              </a:r>
              <a:r>
                <a:rPr lang="sv-SE" b="1" dirty="0" err="1"/>
                <a:t>Development</a:t>
              </a:r>
              <a:endParaRPr lang="sv-SE" b="1" dirty="0"/>
            </a:p>
          </p:txBody>
        </p:sp>
        <p:cxnSp>
          <p:nvCxnSpPr>
            <p:cNvPr id="26" name="Rak pilkoppling 25">
              <a:extLst>
                <a:ext uri="{FF2B5EF4-FFF2-40B4-BE49-F238E27FC236}">
                  <a16:creationId xmlns:a16="http://schemas.microsoft.com/office/drawing/2014/main" id="{B7A1C2A6-AAC9-4A8A-8854-F94AD4330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2012" y="2600538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koppling 26">
              <a:extLst>
                <a:ext uri="{FF2B5EF4-FFF2-40B4-BE49-F238E27FC236}">
                  <a16:creationId xmlns:a16="http://schemas.microsoft.com/office/drawing/2014/main" id="{B636D529-4D11-44E4-A3A8-4716FFB51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7192" y="2600538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koppling 27">
              <a:extLst>
                <a:ext uri="{FF2B5EF4-FFF2-40B4-BE49-F238E27FC236}">
                  <a16:creationId xmlns:a16="http://schemas.microsoft.com/office/drawing/2014/main" id="{7D443F70-10F9-4A71-81F9-5F0481A51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2239" y="2600538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0A3D25F-7D47-430F-93BB-11A1B366A5B5}"/>
                </a:ext>
              </a:extLst>
            </p:cNvPr>
            <p:cNvSpPr/>
            <p:nvPr/>
          </p:nvSpPr>
          <p:spPr>
            <a:xfrm>
              <a:off x="7294897" y="5770105"/>
              <a:ext cx="973212" cy="413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b="1" dirty="0"/>
                <a:t>Ekologi</a:t>
              </a:r>
            </a:p>
          </p:txBody>
        </p:sp>
        <p:cxnSp>
          <p:nvCxnSpPr>
            <p:cNvPr id="30" name="Rak pilkoppling 29">
              <a:extLst>
                <a:ext uri="{FF2B5EF4-FFF2-40B4-BE49-F238E27FC236}">
                  <a16:creationId xmlns:a16="http://schemas.microsoft.com/office/drawing/2014/main" id="{58B221BD-1E55-45BE-9FCF-8395EFB48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322" y="4571662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koppling 30">
              <a:extLst>
                <a:ext uri="{FF2B5EF4-FFF2-40B4-BE49-F238E27FC236}">
                  <a16:creationId xmlns:a16="http://schemas.microsoft.com/office/drawing/2014/main" id="{5B595143-4022-49DB-8A9F-93AC25726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1502" y="4571662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koppling 31">
              <a:extLst>
                <a:ext uri="{FF2B5EF4-FFF2-40B4-BE49-F238E27FC236}">
                  <a16:creationId xmlns:a16="http://schemas.microsoft.com/office/drawing/2014/main" id="{09B1E445-4C4D-41EC-B402-994E703B05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6549" y="4571662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FE5434B2-49D1-4067-B380-9035F4C065DC}"/>
                </a:ext>
              </a:extLst>
            </p:cNvPr>
            <p:cNvSpPr/>
            <p:nvPr/>
          </p:nvSpPr>
          <p:spPr>
            <a:xfrm>
              <a:off x="8586685" y="5767848"/>
              <a:ext cx="1800699" cy="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Mikrober och </a:t>
              </a:r>
            </a:p>
            <a:p>
              <a:pPr algn="ctr"/>
              <a:r>
                <a:rPr lang="sv-SE" b="1" dirty="0"/>
                <a:t>”-</a:t>
              </a:r>
              <a:r>
                <a:rPr lang="sv-SE" b="1" dirty="0" err="1"/>
                <a:t>omics</a:t>
              </a:r>
              <a:r>
                <a:rPr lang="sv-SE" b="1" dirty="0"/>
                <a:t>”</a:t>
              </a:r>
            </a:p>
          </p:txBody>
        </p:sp>
        <p:cxnSp>
          <p:nvCxnSpPr>
            <p:cNvPr id="36" name="Rak pilkoppling 35">
              <a:extLst>
                <a:ext uri="{FF2B5EF4-FFF2-40B4-BE49-F238E27FC236}">
                  <a16:creationId xmlns:a16="http://schemas.microsoft.com/office/drawing/2014/main" id="{83197402-F325-4022-A20D-8426F8514D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002" y="4563937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pilkoppling 36">
              <a:extLst>
                <a:ext uri="{FF2B5EF4-FFF2-40B4-BE49-F238E27FC236}">
                  <a16:creationId xmlns:a16="http://schemas.microsoft.com/office/drawing/2014/main" id="{27AD96BF-EB37-4A91-95FB-2981416DC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6182" y="4563937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pilkoppling 37">
              <a:extLst>
                <a:ext uri="{FF2B5EF4-FFF2-40B4-BE49-F238E27FC236}">
                  <a16:creationId xmlns:a16="http://schemas.microsoft.com/office/drawing/2014/main" id="{8F0A28BD-347A-4475-89BC-F7530648F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1229" y="4563937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5BA35AA0-8494-44FB-917C-2111B2BE89E3}"/>
                </a:ext>
              </a:extLst>
            </p:cNvPr>
            <p:cNvSpPr/>
            <p:nvPr/>
          </p:nvSpPr>
          <p:spPr>
            <a:xfrm>
              <a:off x="8439728" y="1917358"/>
              <a:ext cx="2263583" cy="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b="1" dirty="0"/>
                <a:t>Evolutionära Transitioner</a:t>
              </a:r>
            </a:p>
          </p:txBody>
        </p:sp>
        <p:cxnSp>
          <p:nvCxnSpPr>
            <p:cNvPr id="40" name="Rak pilkoppling 39">
              <a:extLst>
                <a:ext uri="{FF2B5EF4-FFF2-40B4-BE49-F238E27FC236}">
                  <a16:creationId xmlns:a16="http://schemas.microsoft.com/office/drawing/2014/main" id="{603AF18F-E4E4-4887-AB19-221F28AB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8503" y="2592149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pilkoppling 40">
              <a:extLst>
                <a:ext uri="{FF2B5EF4-FFF2-40B4-BE49-F238E27FC236}">
                  <a16:creationId xmlns:a16="http://schemas.microsoft.com/office/drawing/2014/main" id="{96B4AE2C-E898-41C4-B8CE-2561C6481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3683" y="2592149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pilkoppling 41">
              <a:extLst>
                <a:ext uri="{FF2B5EF4-FFF2-40B4-BE49-F238E27FC236}">
                  <a16:creationId xmlns:a16="http://schemas.microsoft.com/office/drawing/2014/main" id="{12D4363D-C571-4D97-A9F2-2DC08563C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18730" y="2592149"/>
              <a:ext cx="7090" cy="1203911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7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CF6B3-7437-4850-A709-1CDCFF6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sv-SE" sz="3100" b="1" dirty="0" err="1"/>
              <a:t>Development</a:t>
            </a:r>
            <a:r>
              <a:rPr lang="sv-SE" sz="3100" dirty="0"/>
              <a:t> </a:t>
            </a:r>
            <a:br>
              <a:rPr lang="sv-SE" sz="3100" dirty="0"/>
            </a:br>
            <a:r>
              <a:rPr lang="sv-SE" sz="2800" dirty="0"/>
              <a:t>(utvecklingsbiologi)</a:t>
            </a:r>
            <a:endParaRPr lang="sv-SE" sz="3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6796E-0709-4003-B02B-5961CFB2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700" dirty="0"/>
              <a:t>Utvecklingsbiologi är en mycket gammal disciplin. Tidig med att omfamna Darwinismen 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dirty="0"/>
              <a:t>En stark förenkling av utvecklingen från genotyp till fenotyp var väldigt behändig för den Moderna Syntesens modeller.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dirty="0"/>
              <a:t>Utvecklingsbiologin passade helt enkelt inte in. Det var dessutom svårt att studera embryoutveckling empiriskt bortom att </a:t>
            </a:r>
            <a:r>
              <a:rPr lang="sv-SE" sz="1700" i="1" dirty="0"/>
              <a:t>beskriva</a:t>
            </a:r>
            <a:r>
              <a:rPr lang="sv-SE" sz="1700" dirty="0"/>
              <a:t> vad som händer.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endParaRPr lang="sv-SE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9AE1807D-C27F-4DB6-86CC-BCDC6569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997072"/>
            <a:ext cx="6019331" cy="48606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257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4BDAAB8-A681-417D-8C70-463D4FD13FE1}"/>
              </a:ext>
            </a:extLst>
          </p:cNvPr>
          <p:cNvSpPr txBox="1"/>
          <p:nvPr/>
        </p:nvSpPr>
        <p:spPr>
          <a:xfrm>
            <a:off x="346532" y="1767459"/>
            <a:ext cx="34461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/>
              <a:t>Fördjupad förståelse har lärt oss att </a:t>
            </a:r>
            <a:r>
              <a:rPr lang="sv-SE" b="1" dirty="0"/>
              <a:t>variation är variation av utvecklingsbanor </a:t>
            </a:r>
            <a:r>
              <a:rPr lang="sv-SE" dirty="0"/>
              <a:t>– som sedan leder till egenskaper.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lär oss alltså om </a:t>
            </a:r>
            <a:r>
              <a:rPr lang="sv-SE" b="1" dirty="0"/>
              <a:t>hur</a:t>
            </a:r>
            <a:r>
              <a:rPr lang="sv-SE" dirty="0"/>
              <a:t> organismer varierar – alltså </a:t>
            </a:r>
            <a:r>
              <a:rPr lang="sv-SE" b="1" dirty="0"/>
              <a:t>vad evolutionen har att arbeta med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Variation följer vissa mönster och banor (detta betraktades förr som rentav hädiskt.)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Till exempel att lägga till eller ta bort segment i en segmenterad kropp.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24736C3-800F-4D20-B259-B0B4219C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853" y="79558"/>
            <a:ext cx="4096253" cy="1556475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/>
              <a:t>Utveckling och evolution</a:t>
            </a:r>
            <a:endParaRPr lang="sv-SE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B5D390-5FE7-4312-8A88-9CDED01F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81" y="1636033"/>
            <a:ext cx="7825615" cy="48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6F5615AE-31F4-4E42-ACEE-7B0748CFC551}"/>
              </a:ext>
            </a:extLst>
          </p:cNvPr>
          <p:cNvSpPr txBox="1"/>
          <p:nvPr/>
        </p:nvSpPr>
        <p:spPr>
          <a:xfrm>
            <a:off x="5216122" y="218666"/>
            <a:ext cx="6556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Vissa genetiska nätverk återfinns inom väldigt breda taxonomiska grupper. De används på liknande sätt, men helheterna är olika. Var i kroppen uttrycks olika genetiska nätverk i olika arter? </a:t>
            </a:r>
          </a:p>
        </p:txBody>
      </p:sp>
    </p:spTree>
    <p:extLst>
      <p:ext uri="{BB962C8B-B14F-4D97-AF65-F5344CB8AC3E}">
        <p14:creationId xmlns:p14="http://schemas.microsoft.com/office/powerpoint/2010/main" val="225818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1291</Words>
  <Application>Microsoft Office PowerPoint</Application>
  <PresentationFormat>Bredbild</PresentationFormat>
  <Paragraphs>144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Extended synthesis Bakgrund till Extended Synthesis </vt:lpstr>
      <vt:lpstr>Föreläsningens lärandemål</vt:lpstr>
      <vt:lpstr>Litteratur:</vt:lpstr>
      <vt:lpstr>Evolutionsteori idag</vt:lpstr>
      <vt:lpstr>PowerPoint-presentation</vt:lpstr>
      <vt:lpstr>Teori för genetik. Teori för form.</vt:lpstr>
      <vt:lpstr>PowerPoint-presentation</vt:lpstr>
      <vt:lpstr>Development  (utvecklingsbiologi)</vt:lpstr>
      <vt:lpstr>Utveckling och evolution</vt:lpstr>
      <vt:lpstr>Ekologi</vt:lpstr>
      <vt:lpstr>Evolutionära transitioner</vt:lpstr>
      <vt:lpstr>Mikrober och ”-omics”</vt:lpstr>
      <vt:lpstr>Extended Synthesis pågår – i rasande tempo</vt:lpstr>
      <vt:lpstr>Åter till Darwin</vt:lpstr>
      <vt:lpstr>Att reflektera över</vt:lpstr>
      <vt:lpstr>Tre föreläsningar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synthesis Bakgrund till Extended Synthesis </dc:title>
  <dc:creator>Claes Andersson</dc:creator>
  <cp:lastModifiedBy>Claes Andersson</cp:lastModifiedBy>
  <cp:revision>7</cp:revision>
  <dcterms:created xsi:type="dcterms:W3CDTF">2021-02-12T11:49:52Z</dcterms:created>
  <dcterms:modified xsi:type="dcterms:W3CDTF">2021-02-23T12:05:03Z</dcterms:modified>
</cp:coreProperties>
</file>