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 id="265" r:id="rId9"/>
    <p:sldId id="263" r:id="rId10"/>
    <p:sldId id="266" r:id="rId11"/>
    <p:sldId id="267"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3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20EB68-805B-444B-BF44-B9E0CF1A6CE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7ACBF33-BDC2-487E-93E7-370A4B553D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BDAE825-316F-47E4-913D-43A34DB468EE}"/>
              </a:ext>
            </a:extLst>
          </p:cNvPr>
          <p:cNvSpPr>
            <a:spLocks noGrp="1"/>
          </p:cNvSpPr>
          <p:nvPr>
            <p:ph type="dt" sz="half" idx="10"/>
          </p:nvPr>
        </p:nvSpPr>
        <p:spPr/>
        <p:txBody>
          <a:bodyPr/>
          <a:lstStyle/>
          <a:p>
            <a:fld id="{6EEA147E-822D-409A-90C4-1FFDE2FC4240}" type="datetimeFigureOut">
              <a:rPr lang="sv-SE" smtClean="0"/>
              <a:t>2021-02-25</a:t>
            </a:fld>
            <a:endParaRPr lang="sv-SE"/>
          </a:p>
        </p:txBody>
      </p:sp>
      <p:sp>
        <p:nvSpPr>
          <p:cNvPr id="5" name="Platshållare för sidfot 4">
            <a:extLst>
              <a:ext uri="{FF2B5EF4-FFF2-40B4-BE49-F238E27FC236}">
                <a16:creationId xmlns:a16="http://schemas.microsoft.com/office/drawing/2014/main" id="{3EE4A01E-C43C-4D6B-902F-5C312491F6E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2ED8827-1AE6-4429-9A0E-C7BD2EBBEAD0}"/>
              </a:ext>
            </a:extLst>
          </p:cNvPr>
          <p:cNvSpPr>
            <a:spLocks noGrp="1"/>
          </p:cNvSpPr>
          <p:nvPr>
            <p:ph type="sldNum" sz="quarter" idx="12"/>
          </p:nvPr>
        </p:nvSpPr>
        <p:spPr/>
        <p:txBody>
          <a:bodyPr/>
          <a:lstStyle/>
          <a:p>
            <a:fld id="{611015C0-22E2-47D7-8593-7441E26579B3}" type="slidenum">
              <a:rPr lang="sv-SE" smtClean="0"/>
              <a:t>‹#›</a:t>
            </a:fld>
            <a:endParaRPr lang="sv-SE"/>
          </a:p>
        </p:txBody>
      </p:sp>
    </p:spTree>
    <p:extLst>
      <p:ext uri="{BB962C8B-B14F-4D97-AF65-F5344CB8AC3E}">
        <p14:creationId xmlns:p14="http://schemas.microsoft.com/office/powerpoint/2010/main" val="108728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1DEDA3-BA26-4E36-803D-DD3357E5FC8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F448E89-D358-42E4-9038-DE960240AE4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791D300-9987-4CB4-BE50-200C88E9303B}"/>
              </a:ext>
            </a:extLst>
          </p:cNvPr>
          <p:cNvSpPr>
            <a:spLocks noGrp="1"/>
          </p:cNvSpPr>
          <p:nvPr>
            <p:ph type="dt" sz="half" idx="10"/>
          </p:nvPr>
        </p:nvSpPr>
        <p:spPr/>
        <p:txBody>
          <a:bodyPr/>
          <a:lstStyle/>
          <a:p>
            <a:fld id="{6EEA147E-822D-409A-90C4-1FFDE2FC4240}" type="datetimeFigureOut">
              <a:rPr lang="sv-SE" smtClean="0"/>
              <a:t>2021-02-25</a:t>
            </a:fld>
            <a:endParaRPr lang="sv-SE"/>
          </a:p>
        </p:txBody>
      </p:sp>
      <p:sp>
        <p:nvSpPr>
          <p:cNvPr id="5" name="Platshållare för sidfot 4">
            <a:extLst>
              <a:ext uri="{FF2B5EF4-FFF2-40B4-BE49-F238E27FC236}">
                <a16:creationId xmlns:a16="http://schemas.microsoft.com/office/drawing/2014/main" id="{3E72826A-BD09-40AD-B296-814645413C4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BDF95EC-6815-4387-859F-20C50A64C6C0}"/>
              </a:ext>
            </a:extLst>
          </p:cNvPr>
          <p:cNvSpPr>
            <a:spLocks noGrp="1"/>
          </p:cNvSpPr>
          <p:nvPr>
            <p:ph type="sldNum" sz="quarter" idx="12"/>
          </p:nvPr>
        </p:nvSpPr>
        <p:spPr/>
        <p:txBody>
          <a:bodyPr/>
          <a:lstStyle/>
          <a:p>
            <a:fld id="{611015C0-22E2-47D7-8593-7441E26579B3}" type="slidenum">
              <a:rPr lang="sv-SE" smtClean="0"/>
              <a:t>‹#›</a:t>
            </a:fld>
            <a:endParaRPr lang="sv-SE"/>
          </a:p>
        </p:txBody>
      </p:sp>
    </p:spTree>
    <p:extLst>
      <p:ext uri="{BB962C8B-B14F-4D97-AF65-F5344CB8AC3E}">
        <p14:creationId xmlns:p14="http://schemas.microsoft.com/office/powerpoint/2010/main" val="146005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79420F8-442D-42BF-93C1-A725D182E69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0E33684-2149-4FDC-82B3-40E0E8AFA4B9}"/>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70C6A66-A830-43B3-A815-913B1CB07A2C}"/>
              </a:ext>
            </a:extLst>
          </p:cNvPr>
          <p:cNvSpPr>
            <a:spLocks noGrp="1"/>
          </p:cNvSpPr>
          <p:nvPr>
            <p:ph type="dt" sz="half" idx="10"/>
          </p:nvPr>
        </p:nvSpPr>
        <p:spPr/>
        <p:txBody>
          <a:bodyPr/>
          <a:lstStyle/>
          <a:p>
            <a:fld id="{6EEA147E-822D-409A-90C4-1FFDE2FC4240}" type="datetimeFigureOut">
              <a:rPr lang="sv-SE" smtClean="0"/>
              <a:t>2021-02-25</a:t>
            </a:fld>
            <a:endParaRPr lang="sv-SE"/>
          </a:p>
        </p:txBody>
      </p:sp>
      <p:sp>
        <p:nvSpPr>
          <p:cNvPr id="5" name="Platshållare för sidfot 4">
            <a:extLst>
              <a:ext uri="{FF2B5EF4-FFF2-40B4-BE49-F238E27FC236}">
                <a16:creationId xmlns:a16="http://schemas.microsoft.com/office/drawing/2014/main" id="{042E599E-2862-491E-87E9-475054A8D5A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99EE46D-2F81-4B17-A463-C9A174FD2567}"/>
              </a:ext>
            </a:extLst>
          </p:cNvPr>
          <p:cNvSpPr>
            <a:spLocks noGrp="1"/>
          </p:cNvSpPr>
          <p:nvPr>
            <p:ph type="sldNum" sz="quarter" idx="12"/>
          </p:nvPr>
        </p:nvSpPr>
        <p:spPr/>
        <p:txBody>
          <a:bodyPr/>
          <a:lstStyle/>
          <a:p>
            <a:fld id="{611015C0-22E2-47D7-8593-7441E26579B3}" type="slidenum">
              <a:rPr lang="sv-SE" smtClean="0"/>
              <a:t>‹#›</a:t>
            </a:fld>
            <a:endParaRPr lang="sv-SE"/>
          </a:p>
        </p:txBody>
      </p:sp>
    </p:spTree>
    <p:extLst>
      <p:ext uri="{BB962C8B-B14F-4D97-AF65-F5344CB8AC3E}">
        <p14:creationId xmlns:p14="http://schemas.microsoft.com/office/powerpoint/2010/main" val="104126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323907-E568-4DBF-A127-88DFB37A822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FB42A47-A79F-47BE-95C3-0AB7BDA39CC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C158496-7DF2-4513-8C18-E2772EA1C054}"/>
              </a:ext>
            </a:extLst>
          </p:cNvPr>
          <p:cNvSpPr>
            <a:spLocks noGrp="1"/>
          </p:cNvSpPr>
          <p:nvPr>
            <p:ph type="dt" sz="half" idx="10"/>
          </p:nvPr>
        </p:nvSpPr>
        <p:spPr/>
        <p:txBody>
          <a:bodyPr/>
          <a:lstStyle/>
          <a:p>
            <a:fld id="{6EEA147E-822D-409A-90C4-1FFDE2FC4240}" type="datetimeFigureOut">
              <a:rPr lang="sv-SE" smtClean="0"/>
              <a:t>2021-02-25</a:t>
            </a:fld>
            <a:endParaRPr lang="sv-SE"/>
          </a:p>
        </p:txBody>
      </p:sp>
      <p:sp>
        <p:nvSpPr>
          <p:cNvPr id="5" name="Platshållare för sidfot 4">
            <a:extLst>
              <a:ext uri="{FF2B5EF4-FFF2-40B4-BE49-F238E27FC236}">
                <a16:creationId xmlns:a16="http://schemas.microsoft.com/office/drawing/2014/main" id="{096B1535-A62F-4058-80F9-8A4628A87DE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F2B31FF-ADE2-47E5-9A77-F9F6807B81E2}"/>
              </a:ext>
            </a:extLst>
          </p:cNvPr>
          <p:cNvSpPr>
            <a:spLocks noGrp="1"/>
          </p:cNvSpPr>
          <p:nvPr>
            <p:ph type="sldNum" sz="quarter" idx="12"/>
          </p:nvPr>
        </p:nvSpPr>
        <p:spPr/>
        <p:txBody>
          <a:bodyPr/>
          <a:lstStyle/>
          <a:p>
            <a:fld id="{611015C0-22E2-47D7-8593-7441E26579B3}" type="slidenum">
              <a:rPr lang="sv-SE" smtClean="0"/>
              <a:t>‹#›</a:t>
            </a:fld>
            <a:endParaRPr lang="sv-SE"/>
          </a:p>
        </p:txBody>
      </p:sp>
    </p:spTree>
    <p:extLst>
      <p:ext uri="{BB962C8B-B14F-4D97-AF65-F5344CB8AC3E}">
        <p14:creationId xmlns:p14="http://schemas.microsoft.com/office/powerpoint/2010/main" val="3098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82176F-3763-4CF0-B8CC-5A9167E0F20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ED299D9-A9CF-447B-B6A6-3105752B8B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7431999-5DC3-407C-872E-9951B165F8CC}"/>
              </a:ext>
            </a:extLst>
          </p:cNvPr>
          <p:cNvSpPr>
            <a:spLocks noGrp="1"/>
          </p:cNvSpPr>
          <p:nvPr>
            <p:ph type="dt" sz="half" idx="10"/>
          </p:nvPr>
        </p:nvSpPr>
        <p:spPr/>
        <p:txBody>
          <a:bodyPr/>
          <a:lstStyle/>
          <a:p>
            <a:fld id="{6EEA147E-822D-409A-90C4-1FFDE2FC4240}" type="datetimeFigureOut">
              <a:rPr lang="sv-SE" smtClean="0"/>
              <a:t>2021-02-25</a:t>
            </a:fld>
            <a:endParaRPr lang="sv-SE"/>
          </a:p>
        </p:txBody>
      </p:sp>
      <p:sp>
        <p:nvSpPr>
          <p:cNvPr id="5" name="Platshållare för sidfot 4">
            <a:extLst>
              <a:ext uri="{FF2B5EF4-FFF2-40B4-BE49-F238E27FC236}">
                <a16:creationId xmlns:a16="http://schemas.microsoft.com/office/drawing/2014/main" id="{15B45A24-30C6-45ED-8BDC-4BDA9DF6053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593179A-B8B1-4BED-90C1-2EC471CE765B}"/>
              </a:ext>
            </a:extLst>
          </p:cNvPr>
          <p:cNvSpPr>
            <a:spLocks noGrp="1"/>
          </p:cNvSpPr>
          <p:nvPr>
            <p:ph type="sldNum" sz="quarter" idx="12"/>
          </p:nvPr>
        </p:nvSpPr>
        <p:spPr/>
        <p:txBody>
          <a:bodyPr/>
          <a:lstStyle/>
          <a:p>
            <a:fld id="{611015C0-22E2-47D7-8593-7441E26579B3}" type="slidenum">
              <a:rPr lang="sv-SE" smtClean="0"/>
              <a:t>‹#›</a:t>
            </a:fld>
            <a:endParaRPr lang="sv-SE"/>
          </a:p>
        </p:txBody>
      </p:sp>
    </p:spTree>
    <p:extLst>
      <p:ext uri="{BB962C8B-B14F-4D97-AF65-F5344CB8AC3E}">
        <p14:creationId xmlns:p14="http://schemas.microsoft.com/office/powerpoint/2010/main" val="2569002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81679D-1A1C-4861-B9CF-EBDD7A6B7F3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65F7E43-BDC9-4F27-8454-151B5940BC4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A4D7C46-6950-4937-9055-C8350C74211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10C7916-638F-4B0A-846B-688D47770E22}"/>
              </a:ext>
            </a:extLst>
          </p:cNvPr>
          <p:cNvSpPr>
            <a:spLocks noGrp="1"/>
          </p:cNvSpPr>
          <p:nvPr>
            <p:ph type="dt" sz="half" idx="10"/>
          </p:nvPr>
        </p:nvSpPr>
        <p:spPr/>
        <p:txBody>
          <a:bodyPr/>
          <a:lstStyle/>
          <a:p>
            <a:fld id="{6EEA147E-822D-409A-90C4-1FFDE2FC4240}" type="datetimeFigureOut">
              <a:rPr lang="sv-SE" smtClean="0"/>
              <a:t>2021-02-25</a:t>
            </a:fld>
            <a:endParaRPr lang="sv-SE"/>
          </a:p>
        </p:txBody>
      </p:sp>
      <p:sp>
        <p:nvSpPr>
          <p:cNvPr id="6" name="Platshållare för sidfot 5">
            <a:extLst>
              <a:ext uri="{FF2B5EF4-FFF2-40B4-BE49-F238E27FC236}">
                <a16:creationId xmlns:a16="http://schemas.microsoft.com/office/drawing/2014/main" id="{2BDD8250-30B5-4E92-BEE2-73DC8FC19C7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3C73694-07FD-46A9-B24A-0C7B22406274}"/>
              </a:ext>
            </a:extLst>
          </p:cNvPr>
          <p:cNvSpPr>
            <a:spLocks noGrp="1"/>
          </p:cNvSpPr>
          <p:nvPr>
            <p:ph type="sldNum" sz="quarter" idx="12"/>
          </p:nvPr>
        </p:nvSpPr>
        <p:spPr/>
        <p:txBody>
          <a:bodyPr/>
          <a:lstStyle/>
          <a:p>
            <a:fld id="{611015C0-22E2-47D7-8593-7441E26579B3}" type="slidenum">
              <a:rPr lang="sv-SE" smtClean="0"/>
              <a:t>‹#›</a:t>
            </a:fld>
            <a:endParaRPr lang="sv-SE"/>
          </a:p>
        </p:txBody>
      </p:sp>
    </p:spTree>
    <p:extLst>
      <p:ext uri="{BB962C8B-B14F-4D97-AF65-F5344CB8AC3E}">
        <p14:creationId xmlns:p14="http://schemas.microsoft.com/office/powerpoint/2010/main" val="1536770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3B3C84-78E0-4642-BD70-F87F1712CC4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91462CA-BFA2-47D9-8952-776F90EDC5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CBDB89E-D8B2-4865-8A1D-78F6C53975D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25457F1-C46F-40BE-ABA8-322D603935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3041E5F-A806-4DC8-B754-A6AB97FB1904}"/>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750D6D2-2B8C-480A-98C7-F8C3C8E3A435}"/>
              </a:ext>
            </a:extLst>
          </p:cNvPr>
          <p:cNvSpPr>
            <a:spLocks noGrp="1"/>
          </p:cNvSpPr>
          <p:nvPr>
            <p:ph type="dt" sz="half" idx="10"/>
          </p:nvPr>
        </p:nvSpPr>
        <p:spPr/>
        <p:txBody>
          <a:bodyPr/>
          <a:lstStyle/>
          <a:p>
            <a:fld id="{6EEA147E-822D-409A-90C4-1FFDE2FC4240}" type="datetimeFigureOut">
              <a:rPr lang="sv-SE" smtClean="0"/>
              <a:t>2021-02-25</a:t>
            </a:fld>
            <a:endParaRPr lang="sv-SE"/>
          </a:p>
        </p:txBody>
      </p:sp>
      <p:sp>
        <p:nvSpPr>
          <p:cNvPr id="8" name="Platshållare för sidfot 7">
            <a:extLst>
              <a:ext uri="{FF2B5EF4-FFF2-40B4-BE49-F238E27FC236}">
                <a16:creationId xmlns:a16="http://schemas.microsoft.com/office/drawing/2014/main" id="{4395D3E6-238A-462D-B973-C6672AE53C6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7FFA5DB-89E3-48C4-A91D-4DB82353C1C0}"/>
              </a:ext>
            </a:extLst>
          </p:cNvPr>
          <p:cNvSpPr>
            <a:spLocks noGrp="1"/>
          </p:cNvSpPr>
          <p:nvPr>
            <p:ph type="sldNum" sz="quarter" idx="12"/>
          </p:nvPr>
        </p:nvSpPr>
        <p:spPr/>
        <p:txBody>
          <a:bodyPr/>
          <a:lstStyle/>
          <a:p>
            <a:fld id="{611015C0-22E2-47D7-8593-7441E26579B3}" type="slidenum">
              <a:rPr lang="sv-SE" smtClean="0"/>
              <a:t>‹#›</a:t>
            </a:fld>
            <a:endParaRPr lang="sv-SE"/>
          </a:p>
        </p:txBody>
      </p:sp>
    </p:spTree>
    <p:extLst>
      <p:ext uri="{BB962C8B-B14F-4D97-AF65-F5344CB8AC3E}">
        <p14:creationId xmlns:p14="http://schemas.microsoft.com/office/powerpoint/2010/main" val="2114304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BD1620-879E-47C3-BABB-37D771D9D5B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1832997-C66E-4FC0-99CC-D7074366DBC7}"/>
              </a:ext>
            </a:extLst>
          </p:cNvPr>
          <p:cNvSpPr>
            <a:spLocks noGrp="1"/>
          </p:cNvSpPr>
          <p:nvPr>
            <p:ph type="dt" sz="half" idx="10"/>
          </p:nvPr>
        </p:nvSpPr>
        <p:spPr/>
        <p:txBody>
          <a:bodyPr/>
          <a:lstStyle/>
          <a:p>
            <a:fld id="{6EEA147E-822D-409A-90C4-1FFDE2FC4240}" type="datetimeFigureOut">
              <a:rPr lang="sv-SE" smtClean="0"/>
              <a:t>2021-02-25</a:t>
            </a:fld>
            <a:endParaRPr lang="sv-SE"/>
          </a:p>
        </p:txBody>
      </p:sp>
      <p:sp>
        <p:nvSpPr>
          <p:cNvPr id="4" name="Platshållare för sidfot 3">
            <a:extLst>
              <a:ext uri="{FF2B5EF4-FFF2-40B4-BE49-F238E27FC236}">
                <a16:creationId xmlns:a16="http://schemas.microsoft.com/office/drawing/2014/main" id="{0487B9CB-F288-48F0-BAED-1C8EE5B0BE7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3AF02DA-BB60-4A38-B138-407A72879BE8}"/>
              </a:ext>
            </a:extLst>
          </p:cNvPr>
          <p:cNvSpPr>
            <a:spLocks noGrp="1"/>
          </p:cNvSpPr>
          <p:nvPr>
            <p:ph type="sldNum" sz="quarter" idx="12"/>
          </p:nvPr>
        </p:nvSpPr>
        <p:spPr/>
        <p:txBody>
          <a:bodyPr/>
          <a:lstStyle/>
          <a:p>
            <a:fld id="{611015C0-22E2-47D7-8593-7441E26579B3}" type="slidenum">
              <a:rPr lang="sv-SE" smtClean="0"/>
              <a:t>‹#›</a:t>
            </a:fld>
            <a:endParaRPr lang="sv-SE"/>
          </a:p>
        </p:txBody>
      </p:sp>
    </p:spTree>
    <p:extLst>
      <p:ext uri="{BB962C8B-B14F-4D97-AF65-F5344CB8AC3E}">
        <p14:creationId xmlns:p14="http://schemas.microsoft.com/office/powerpoint/2010/main" val="426783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35F2954-836A-4B53-B161-F0391AE5E209}"/>
              </a:ext>
            </a:extLst>
          </p:cNvPr>
          <p:cNvSpPr>
            <a:spLocks noGrp="1"/>
          </p:cNvSpPr>
          <p:nvPr>
            <p:ph type="dt" sz="half" idx="10"/>
          </p:nvPr>
        </p:nvSpPr>
        <p:spPr/>
        <p:txBody>
          <a:bodyPr/>
          <a:lstStyle/>
          <a:p>
            <a:fld id="{6EEA147E-822D-409A-90C4-1FFDE2FC4240}" type="datetimeFigureOut">
              <a:rPr lang="sv-SE" smtClean="0"/>
              <a:t>2021-02-25</a:t>
            </a:fld>
            <a:endParaRPr lang="sv-SE"/>
          </a:p>
        </p:txBody>
      </p:sp>
      <p:sp>
        <p:nvSpPr>
          <p:cNvPr id="3" name="Platshållare för sidfot 2">
            <a:extLst>
              <a:ext uri="{FF2B5EF4-FFF2-40B4-BE49-F238E27FC236}">
                <a16:creationId xmlns:a16="http://schemas.microsoft.com/office/drawing/2014/main" id="{4BDD2874-76CC-4A56-89B1-A3EF99DE2CF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F91DFD2-D361-42C6-B544-0BF4AFD70316}"/>
              </a:ext>
            </a:extLst>
          </p:cNvPr>
          <p:cNvSpPr>
            <a:spLocks noGrp="1"/>
          </p:cNvSpPr>
          <p:nvPr>
            <p:ph type="sldNum" sz="quarter" idx="12"/>
          </p:nvPr>
        </p:nvSpPr>
        <p:spPr/>
        <p:txBody>
          <a:bodyPr/>
          <a:lstStyle/>
          <a:p>
            <a:fld id="{611015C0-22E2-47D7-8593-7441E26579B3}" type="slidenum">
              <a:rPr lang="sv-SE" smtClean="0"/>
              <a:t>‹#›</a:t>
            </a:fld>
            <a:endParaRPr lang="sv-SE"/>
          </a:p>
        </p:txBody>
      </p:sp>
    </p:spTree>
    <p:extLst>
      <p:ext uri="{BB962C8B-B14F-4D97-AF65-F5344CB8AC3E}">
        <p14:creationId xmlns:p14="http://schemas.microsoft.com/office/powerpoint/2010/main" val="4100589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BA2530-3E2B-4F94-B5AF-2D3C2E12F62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E722E2-DD31-4AD8-8F4D-9C1965995C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7226BCA-4768-478B-A4F7-B1A67B7AE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36DD25B-198A-44FE-874A-93276D8F1194}"/>
              </a:ext>
            </a:extLst>
          </p:cNvPr>
          <p:cNvSpPr>
            <a:spLocks noGrp="1"/>
          </p:cNvSpPr>
          <p:nvPr>
            <p:ph type="dt" sz="half" idx="10"/>
          </p:nvPr>
        </p:nvSpPr>
        <p:spPr/>
        <p:txBody>
          <a:bodyPr/>
          <a:lstStyle/>
          <a:p>
            <a:fld id="{6EEA147E-822D-409A-90C4-1FFDE2FC4240}" type="datetimeFigureOut">
              <a:rPr lang="sv-SE" smtClean="0"/>
              <a:t>2021-02-25</a:t>
            </a:fld>
            <a:endParaRPr lang="sv-SE"/>
          </a:p>
        </p:txBody>
      </p:sp>
      <p:sp>
        <p:nvSpPr>
          <p:cNvPr id="6" name="Platshållare för sidfot 5">
            <a:extLst>
              <a:ext uri="{FF2B5EF4-FFF2-40B4-BE49-F238E27FC236}">
                <a16:creationId xmlns:a16="http://schemas.microsoft.com/office/drawing/2014/main" id="{EED3BCD3-3598-4C3E-9F10-B4E96E954AC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F47D775-AE9E-444C-9E9B-F1D7E9302DCA}"/>
              </a:ext>
            </a:extLst>
          </p:cNvPr>
          <p:cNvSpPr>
            <a:spLocks noGrp="1"/>
          </p:cNvSpPr>
          <p:nvPr>
            <p:ph type="sldNum" sz="quarter" idx="12"/>
          </p:nvPr>
        </p:nvSpPr>
        <p:spPr/>
        <p:txBody>
          <a:bodyPr/>
          <a:lstStyle/>
          <a:p>
            <a:fld id="{611015C0-22E2-47D7-8593-7441E26579B3}" type="slidenum">
              <a:rPr lang="sv-SE" smtClean="0"/>
              <a:t>‹#›</a:t>
            </a:fld>
            <a:endParaRPr lang="sv-SE"/>
          </a:p>
        </p:txBody>
      </p:sp>
    </p:spTree>
    <p:extLst>
      <p:ext uri="{BB962C8B-B14F-4D97-AF65-F5344CB8AC3E}">
        <p14:creationId xmlns:p14="http://schemas.microsoft.com/office/powerpoint/2010/main" val="339330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F4F446-DC1A-4A3A-A469-E474A1B2CF2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7579157-08BC-43C6-8A66-2A2A552994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9639923-D1F5-4C82-B7C4-A866AE79B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83AADCC-5FA9-420B-908D-42C6F52C86D5}"/>
              </a:ext>
            </a:extLst>
          </p:cNvPr>
          <p:cNvSpPr>
            <a:spLocks noGrp="1"/>
          </p:cNvSpPr>
          <p:nvPr>
            <p:ph type="dt" sz="half" idx="10"/>
          </p:nvPr>
        </p:nvSpPr>
        <p:spPr/>
        <p:txBody>
          <a:bodyPr/>
          <a:lstStyle/>
          <a:p>
            <a:fld id="{6EEA147E-822D-409A-90C4-1FFDE2FC4240}" type="datetimeFigureOut">
              <a:rPr lang="sv-SE" smtClean="0"/>
              <a:t>2021-02-25</a:t>
            </a:fld>
            <a:endParaRPr lang="sv-SE"/>
          </a:p>
        </p:txBody>
      </p:sp>
      <p:sp>
        <p:nvSpPr>
          <p:cNvPr id="6" name="Platshållare för sidfot 5">
            <a:extLst>
              <a:ext uri="{FF2B5EF4-FFF2-40B4-BE49-F238E27FC236}">
                <a16:creationId xmlns:a16="http://schemas.microsoft.com/office/drawing/2014/main" id="{621793EB-1F15-4294-B065-144C765DACD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E213EB-2392-4C33-9B76-DD9CB2C17408}"/>
              </a:ext>
            </a:extLst>
          </p:cNvPr>
          <p:cNvSpPr>
            <a:spLocks noGrp="1"/>
          </p:cNvSpPr>
          <p:nvPr>
            <p:ph type="sldNum" sz="quarter" idx="12"/>
          </p:nvPr>
        </p:nvSpPr>
        <p:spPr/>
        <p:txBody>
          <a:bodyPr/>
          <a:lstStyle/>
          <a:p>
            <a:fld id="{611015C0-22E2-47D7-8593-7441E26579B3}" type="slidenum">
              <a:rPr lang="sv-SE" smtClean="0"/>
              <a:t>‹#›</a:t>
            </a:fld>
            <a:endParaRPr lang="sv-SE"/>
          </a:p>
        </p:txBody>
      </p:sp>
    </p:spTree>
    <p:extLst>
      <p:ext uri="{BB962C8B-B14F-4D97-AF65-F5344CB8AC3E}">
        <p14:creationId xmlns:p14="http://schemas.microsoft.com/office/powerpoint/2010/main" val="82366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8D36334-95EE-4941-8EC7-C6307AF4EE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C51994D-3493-4D07-A16E-52213FCDE0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07A7F72-A1C8-402A-A526-E0D05A3E1A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A147E-822D-409A-90C4-1FFDE2FC4240}" type="datetimeFigureOut">
              <a:rPr lang="sv-SE" smtClean="0"/>
              <a:t>2021-02-25</a:t>
            </a:fld>
            <a:endParaRPr lang="sv-SE"/>
          </a:p>
        </p:txBody>
      </p:sp>
      <p:sp>
        <p:nvSpPr>
          <p:cNvPr id="5" name="Platshållare för sidfot 4">
            <a:extLst>
              <a:ext uri="{FF2B5EF4-FFF2-40B4-BE49-F238E27FC236}">
                <a16:creationId xmlns:a16="http://schemas.microsoft.com/office/drawing/2014/main" id="{6197994C-3C28-4431-A89B-F90EC687D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73D3659-FED1-4A86-BBE0-810DE917F5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015C0-22E2-47D7-8593-7441E26579B3}" type="slidenum">
              <a:rPr lang="sv-SE" smtClean="0"/>
              <a:t>‹#›</a:t>
            </a:fld>
            <a:endParaRPr lang="sv-SE"/>
          </a:p>
        </p:txBody>
      </p:sp>
    </p:spTree>
    <p:extLst>
      <p:ext uri="{BB962C8B-B14F-4D97-AF65-F5344CB8AC3E}">
        <p14:creationId xmlns:p14="http://schemas.microsoft.com/office/powerpoint/2010/main" val="965672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laeand@chalmers.s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72D352-94D2-4FBC-83D0-671C8DC6B23B}"/>
              </a:ext>
            </a:extLst>
          </p:cNvPr>
          <p:cNvSpPr>
            <a:spLocks noGrp="1"/>
          </p:cNvSpPr>
          <p:nvPr>
            <p:ph type="ctrTitle"/>
          </p:nvPr>
        </p:nvSpPr>
        <p:spPr>
          <a:xfrm>
            <a:off x="1524000" y="777409"/>
            <a:ext cx="9144000" cy="2478553"/>
          </a:xfrm>
        </p:spPr>
        <p:txBody>
          <a:bodyPr>
            <a:normAutofit fontScale="90000"/>
          </a:bodyPr>
          <a:lstStyle/>
          <a:p>
            <a:r>
              <a:rPr lang="sv-SE" sz="4000" u="sng" dirty="0" err="1"/>
              <a:t>Extended</a:t>
            </a:r>
            <a:r>
              <a:rPr lang="sv-SE" sz="4000" u="sng" dirty="0"/>
              <a:t> </a:t>
            </a:r>
            <a:r>
              <a:rPr lang="sv-SE" sz="4000" u="sng" dirty="0" err="1"/>
              <a:t>synthesis</a:t>
            </a:r>
            <a:br>
              <a:rPr lang="sv-SE" dirty="0"/>
            </a:br>
            <a:r>
              <a:rPr lang="sv-SE" dirty="0" err="1"/>
              <a:t>Niche</a:t>
            </a:r>
            <a:r>
              <a:rPr lang="sv-SE" dirty="0"/>
              <a:t> Construction och </a:t>
            </a:r>
            <a:r>
              <a:rPr lang="sv-SE" dirty="0" err="1"/>
              <a:t>Ecosystem</a:t>
            </a:r>
            <a:r>
              <a:rPr lang="sv-SE" dirty="0"/>
              <a:t> </a:t>
            </a:r>
            <a:r>
              <a:rPr lang="sv-SE" dirty="0" err="1"/>
              <a:t>Engineering</a:t>
            </a:r>
            <a:br>
              <a:rPr lang="sv-SE" dirty="0"/>
            </a:br>
            <a:endParaRPr lang="sv-SE" dirty="0"/>
          </a:p>
        </p:txBody>
      </p:sp>
      <p:sp>
        <p:nvSpPr>
          <p:cNvPr id="3" name="Underrubrik 2">
            <a:extLst>
              <a:ext uri="{FF2B5EF4-FFF2-40B4-BE49-F238E27FC236}">
                <a16:creationId xmlns:a16="http://schemas.microsoft.com/office/drawing/2014/main" id="{B8C6EE1E-6BA2-4459-B434-416F9315D785}"/>
              </a:ext>
            </a:extLst>
          </p:cNvPr>
          <p:cNvSpPr>
            <a:spLocks noGrp="1"/>
          </p:cNvSpPr>
          <p:nvPr>
            <p:ph type="subTitle" idx="1"/>
          </p:nvPr>
        </p:nvSpPr>
        <p:spPr>
          <a:xfrm>
            <a:off x="1524000" y="3602037"/>
            <a:ext cx="9144000" cy="2190987"/>
          </a:xfrm>
        </p:spPr>
        <p:txBody>
          <a:bodyPr>
            <a:normAutofit fontScale="62500" lnSpcReduction="20000"/>
          </a:bodyPr>
          <a:lstStyle/>
          <a:p>
            <a:r>
              <a:rPr lang="sv-SE" sz="3100" u="sng" dirty="0"/>
              <a:t>Torsdag 25/2 </a:t>
            </a:r>
            <a:r>
              <a:rPr lang="sv-SE" sz="3100" b="1" u="sng" dirty="0"/>
              <a:t>14:15-15:00</a:t>
            </a:r>
          </a:p>
          <a:p>
            <a:endParaRPr lang="sv-SE" sz="3100" b="1" dirty="0"/>
          </a:p>
          <a:p>
            <a:r>
              <a:rPr lang="sv-SE" sz="3100" b="1" dirty="0"/>
              <a:t>SEE075</a:t>
            </a:r>
            <a:r>
              <a:rPr lang="sv-SE" sz="3100" dirty="0"/>
              <a:t> – Evolution och självorganisation i biologiska system, 5 </a:t>
            </a:r>
            <a:r>
              <a:rPr lang="sv-SE" sz="3100" dirty="0" err="1"/>
              <a:t>hp</a:t>
            </a:r>
            <a:endParaRPr lang="sv-SE" sz="3100" dirty="0"/>
          </a:p>
          <a:p>
            <a:r>
              <a:rPr lang="sv-SE" sz="3100" dirty="0"/>
              <a:t>LP3, 2021 – Globala System</a:t>
            </a:r>
          </a:p>
          <a:p>
            <a:endParaRPr lang="sv-SE" dirty="0"/>
          </a:p>
          <a:p>
            <a:endParaRPr lang="sv-SE" dirty="0"/>
          </a:p>
          <a:p>
            <a:r>
              <a:rPr lang="sv-SE" dirty="0"/>
              <a:t>Claes Andersson, Fysisk Resursteori, Chalmers tekniska högskola, </a:t>
            </a:r>
            <a:r>
              <a:rPr lang="sv-SE" dirty="0">
                <a:hlinkClick r:id="rId2"/>
              </a:rPr>
              <a:t>claeand@chalmers.se</a:t>
            </a:r>
            <a:endParaRPr lang="sv-SE" dirty="0"/>
          </a:p>
        </p:txBody>
      </p:sp>
    </p:spTree>
    <p:extLst>
      <p:ext uri="{BB962C8B-B14F-4D97-AF65-F5344CB8AC3E}">
        <p14:creationId xmlns:p14="http://schemas.microsoft.com/office/powerpoint/2010/main" val="157356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894C04F9-33F8-4BF9-A62F-89B7CA1A6B63}"/>
              </a:ext>
            </a:extLst>
          </p:cNvPr>
          <p:cNvSpPr>
            <a:spLocks noGrp="1"/>
          </p:cNvSpPr>
          <p:nvPr>
            <p:ph type="title"/>
          </p:nvPr>
        </p:nvSpPr>
        <p:spPr>
          <a:xfrm>
            <a:off x="734962" y="682215"/>
            <a:ext cx="10515600" cy="1325563"/>
          </a:xfrm>
        </p:spPr>
        <p:txBody>
          <a:bodyPr/>
          <a:lstStyle/>
          <a:p>
            <a:r>
              <a:rPr lang="sv-SE" dirty="0">
                <a:solidFill>
                  <a:schemeClr val="bg1"/>
                </a:solidFill>
              </a:rPr>
              <a:t>Konsekvenser av </a:t>
            </a:r>
            <a:r>
              <a:rPr lang="sv-SE" dirty="0" err="1">
                <a:solidFill>
                  <a:schemeClr val="bg1"/>
                </a:solidFill>
              </a:rPr>
              <a:t>Ecosystem</a:t>
            </a:r>
            <a:r>
              <a:rPr lang="sv-SE" dirty="0">
                <a:solidFill>
                  <a:schemeClr val="bg1"/>
                </a:solidFill>
              </a:rPr>
              <a:t> </a:t>
            </a:r>
            <a:r>
              <a:rPr lang="sv-SE" dirty="0" err="1">
                <a:solidFill>
                  <a:schemeClr val="bg1"/>
                </a:solidFill>
              </a:rPr>
              <a:t>Engineering</a:t>
            </a:r>
            <a:r>
              <a:rPr lang="sv-SE" dirty="0">
                <a:solidFill>
                  <a:schemeClr val="bg1"/>
                </a:solidFill>
              </a:rPr>
              <a:t> och </a:t>
            </a:r>
            <a:r>
              <a:rPr lang="sv-SE" dirty="0" err="1">
                <a:solidFill>
                  <a:schemeClr val="bg1"/>
                </a:solidFill>
              </a:rPr>
              <a:t>Niche</a:t>
            </a:r>
            <a:r>
              <a:rPr lang="sv-SE" dirty="0">
                <a:solidFill>
                  <a:schemeClr val="bg1"/>
                </a:solidFill>
              </a:rPr>
              <a:t> Construction på de globala systemen</a:t>
            </a:r>
          </a:p>
        </p:txBody>
      </p:sp>
      <p:sp>
        <p:nvSpPr>
          <p:cNvPr id="7" name="Rektangel 6">
            <a:extLst>
              <a:ext uri="{FF2B5EF4-FFF2-40B4-BE49-F238E27FC236}">
                <a16:creationId xmlns:a16="http://schemas.microsoft.com/office/drawing/2014/main" id="{BA317269-E6FF-4391-A7D1-6C4FCE326107}"/>
              </a:ext>
            </a:extLst>
          </p:cNvPr>
          <p:cNvSpPr/>
          <p:nvPr/>
        </p:nvSpPr>
        <p:spPr>
          <a:xfrm>
            <a:off x="734962" y="2474012"/>
            <a:ext cx="6034548" cy="3785652"/>
          </a:xfrm>
          <a:prstGeom prst="rect">
            <a:avLst/>
          </a:prstGeom>
        </p:spPr>
        <p:txBody>
          <a:bodyPr wrap="square">
            <a:spAutoFit/>
          </a:bodyPr>
          <a:lstStyle/>
          <a:p>
            <a:r>
              <a:rPr lang="sv-SE" sz="1600" dirty="0">
                <a:solidFill>
                  <a:schemeClr val="bg1"/>
                </a:solidFill>
              </a:rPr>
              <a:t>Dessa koncept är särskilt intressanta för att förstå ekologiska förändringar.</a:t>
            </a:r>
          </a:p>
          <a:p>
            <a:endParaRPr lang="sv-SE" sz="1600" dirty="0">
              <a:solidFill>
                <a:schemeClr val="bg1"/>
              </a:solidFill>
            </a:endParaRPr>
          </a:p>
          <a:p>
            <a:r>
              <a:rPr lang="sv-SE" sz="1600" dirty="0">
                <a:solidFill>
                  <a:schemeClr val="bg1"/>
                </a:solidFill>
              </a:rPr>
              <a:t>Om en art som spelar en nyckelroll i att bygga sin och andras nischer försvinner eller tillkommer så uppstår långtgående kaskadeffekter.</a:t>
            </a:r>
          </a:p>
          <a:p>
            <a:endParaRPr lang="sv-SE" sz="1600" dirty="0">
              <a:solidFill>
                <a:schemeClr val="bg1"/>
              </a:solidFill>
            </a:endParaRPr>
          </a:p>
          <a:p>
            <a:r>
              <a:rPr lang="sv-SE" sz="1600" dirty="0">
                <a:solidFill>
                  <a:schemeClr val="bg1"/>
                </a:solidFill>
              </a:rPr>
              <a:t>Dessa går bortom vad man traditionellt inom ekologin kan förstå via de typer av organism-interaktioner vi talade om. </a:t>
            </a:r>
          </a:p>
          <a:p>
            <a:endParaRPr lang="sv-SE" sz="1600" dirty="0">
              <a:solidFill>
                <a:schemeClr val="bg1"/>
              </a:solidFill>
            </a:endParaRPr>
          </a:p>
          <a:p>
            <a:r>
              <a:rPr lang="sv-SE" sz="1600" dirty="0">
                <a:solidFill>
                  <a:schemeClr val="bg1"/>
                </a:solidFill>
              </a:rPr>
              <a:t>Vi har alltså att göra med en stor mängd mycket mer indirekta växelverkningar.</a:t>
            </a:r>
          </a:p>
          <a:p>
            <a:endParaRPr lang="sv-SE" sz="1600" dirty="0">
              <a:solidFill>
                <a:schemeClr val="bg1"/>
              </a:solidFill>
            </a:endParaRPr>
          </a:p>
          <a:p>
            <a:r>
              <a:rPr lang="sv-SE" sz="1600" dirty="0">
                <a:solidFill>
                  <a:schemeClr val="bg1"/>
                </a:solidFill>
              </a:rPr>
              <a:t>Ett exempel är invasiva arter. Europeiska daggmaskar har till exempel etablerat sig på många håll i Nordamerika och orsakar där stora förändringar i jorden och därmed förutsättningarna för ekosystemen.</a:t>
            </a:r>
          </a:p>
        </p:txBody>
      </p:sp>
      <p:pic>
        <p:nvPicPr>
          <p:cNvPr id="5122" name="Picture 2" descr="image">
            <a:extLst>
              <a:ext uri="{FF2B5EF4-FFF2-40B4-BE49-F238E27FC236}">
                <a16:creationId xmlns:a16="http://schemas.microsoft.com/office/drawing/2014/main" id="{8A0229DB-AF72-4DA7-8187-98AA969AA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872" y="2322746"/>
            <a:ext cx="4393070" cy="2667331"/>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a:extLst>
              <a:ext uri="{FF2B5EF4-FFF2-40B4-BE49-F238E27FC236}">
                <a16:creationId xmlns:a16="http://schemas.microsoft.com/office/drawing/2014/main" id="{CD09DF22-1B6F-400C-A33D-98955ACD3EAF}"/>
              </a:ext>
            </a:extLst>
          </p:cNvPr>
          <p:cNvSpPr/>
          <p:nvPr/>
        </p:nvSpPr>
        <p:spPr>
          <a:xfrm>
            <a:off x="6893250" y="4990077"/>
            <a:ext cx="4680302" cy="2123658"/>
          </a:xfrm>
          <a:prstGeom prst="rect">
            <a:avLst/>
          </a:prstGeom>
        </p:spPr>
        <p:txBody>
          <a:bodyPr wrap="square">
            <a:spAutoFit/>
          </a:bodyPr>
          <a:lstStyle/>
          <a:p>
            <a:r>
              <a:rPr lang="sv-SE" sz="1400" dirty="0">
                <a:solidFill>
                  <a:schemeClr val="bg1"/>
                </a:solidFill>
              </a:rPr>
              <a:t>Rotsystem på träd i Minnesota som har blottlagts via erosion då europeiska daggmaskar bryter ned förnan på ett sätt som är främmande i denna omgivning. Maskens framfart kan lätt leda till ytterligare kaskadeffekter.</a:t>
            </a:r>
            <a:endParaRPr lang="sv-SE" dirty="0">
              <a:solidFill>
                <a:schemeClr val="bg1"/>
              </a:solidFill>
            </a:endParaRPr>
          </a:p>
          <a:p>
            <a:endParaRPr lang="sv-SE" dirty="0">
              <a:solidFill>
                <a:schemeClr val="bg1"/>
              </a:solidFill>
            </a:endParaRPr>
          </a:p>
          <a:p>
            <a:r>
              <a:rPr lang="sv-SE" sz="900" dirty="0" err="1">
                <a:solidFill>
                  <a:schemeClr val="bg1"/>
                </a:solidFill>
              </a:rPr>
              <a:t>Frelich</a:t>
            </a:r>
            <a:r>
              <a:rPr lang="sv-SE" sz="900" dirty="0">
                <a:solidFill>
                  <a:schemeClr val="bg1"/>
                </a:solidFill>
              </a:rPr>
              <a:t>, L. E., </a:t>
            </a:r>
            <a:r>
              <a:rPr lang="sv-SE" sz="900" dirty="0" err="1">
                <a:solidFill>
                  <a:schemeClr val="bg1"/>
                </a:solidFill>
              </a:rPr>
              <a:t>Blossey</a:t>
            </a:r>
            <a:r>
              <a:rPr lang="sv-SE" sz="900" dirty="0">
                <a:solidFill>
                  <a:schemeClr val="bg1"/>
                </a:solidFill>
              </a:rPr>
              <a:t>, B., Cameron, E. K., </a:t>
            </a:r>
            <a:r>
              <a:rPr lang="sv-SE" sz="900" dirty="0" err="1">
                <a:solidFill>
                  <a:schemeClr val="bg1"/>
                </a:solidFill>
              </a:rPr>
              <a:t>Dávalos</a:t>
            </a:r>
            <a:r>
              <a:rPr lang="sv-SE" sz="900" dirty="0">
                <a:solidFill>
                  <a:schemeClr val="bg1"/>
                </a:solidFill>
              </a:rPr>
              <a:t>, A., </a:t>
            </a:r>
            <a:r>
              <a:rPr lang="sv-SE" sz="900" dirty="0" err="1">
                <a:solidFill>
                  <a:schemeClr val="bg1"/>
                </a:solidFill>
              </a:rPr>
              <a:t>Eisenhauer</a:t>
            </a:r>
            <a:r>
              <a:rPr lang="sv-SE" sz="900" dirty="0">
                <a:solidFill>
                  <a:schemeClr val="bg1"/>
                </a:solidFill>
              </a:rPr>
              <a:t>, N., </a:t>
            </a:r>
            <a:r>
              <a:rPr lang="sv-SE" sz="900" dirty="0" err="1">
                <a:solidFill>
                  <a:schemeClr val="bg1"/>
                </a:solidFill>
              </a:rPr>
              <a:t>Fahey</a:t>
            </a:r>
            <a:r>
              <a:rPr lang="sv-SE" sz="900" dirty="0">
                <a:solidFill>
                  <a:schemeClr val="bg1"/>
                </a:solidFill>
              </a:rPr>
              <a:t>, T., </a:t>
            </a:r>
            <a:r>
              <a:rPr lang="sv-SE" sz="900" dirty="0" err="1">
                <a:solidFill>
                  <a:schemeClr val="bg1"/>
                </a:solidFill>
              </a:rPr>
              <a:t>Ferlian</a:t>
            </a:r>
            <a:r>
              <a:rPr lang="sv-SE" sz="900" dirty="0">
                <a:solidFill>
                  <a:schemeClr val="bg1"/>
                </a:solidFill>
              </a:rPr>
              <a:t>, O., </a:t>
            </a:r>
            <a:r>
              <a:rPr lang="sv-SE" sz="900" dirty="0" err="1">
                <a:solidFill>
                  <a:schemeClr val="bg1"/>
                </a:solidFill>
              </a:rPr>
              <a:t>Groffman</a:t>
            </a:r>
            <a:r>
              <a:rPr lang="sv-SE" sz="900" dirty="0">
                <a:solidFill>
                  <a:schemeClr val="bg1"/>
                </a:solidFill>
              </a:rPr>
              <a:t>, P. M., Larson, E., Loss, S. R., </a:t>
            </a:r>
            <a:r>
              <a:rPr lang="sv-SE" sz="900" dirty="0" err="1">
                <a:solidFill>
                  <a:schemeClr val="bg1"/>
                </a:solidFill>
              </a:rPr>
              <a:t>Maerz</a:t>
            </a:r>
            <a:r>
              <a:rPr lang="sv-SE" sz="900" dirty="0">
                <a:solidFill>
                  <a:schemeClr val="bg1"/>
                </a:solidFill>
              </a:rPr>
              <a:t>, J. C., </a:t>
            </a:r>
            <a:r>
              <a:rPr lang="sv-SE" sz="900" dirty="0" err="1">
                <a:solidFill>
                  <a:schemeClr val="bg1"/>
                </a:solidFill>
              </a:rPr>
              <a:t>Nuzzo</a:t>
            </a:r>
            <a:r>
              <a:rPr lang="sv-SE" sz="900" dirty="0">
                <a:solidFill>
                  <a:schemeClr val="bg1"/>
                </a:solidFill>
              </a:rPr>
              <a:t>, V., </a:t>
            </a:r>
            <a:r>
              <a:rPr lang="sv-SE" sz="900" dirty="0" err="1">
                <a:solidFill>
                  <a:schemeClr val="bg1"/>
                </a:solidFill>
              </a:rPr>
              <a:t>Yoo</a:t>
            </a:r>
            <a:r>
              <a:rPr lang="sv-SE" sz="900" dirty="0">
                <a:solidFill>
                  <a:schemeClr val="bg1"/>
                </a:solidFill>
              </a:rPr>
              <a:t>, K., &amp; Reich, P. B. (2019). </a:t>
            </a:r>
            <a:r>
              <a:rPr lang="sv-SE" sz="900" dirty="0" err="1">
                <a:solidFill>
                  <a:schemeClr val="bg1"/>
                </a:solidFill>
              </a:rPr>
              <a:t>Side-swiped</a:t>
            </a:r>
            <a:r>
              <a:rPr lang="sv-SE" sz="900" dirty="0">
                <a:solidFill>
                  <a:schemeClr val="bg1"/>
                </a:solidFill>
              </a:rPr>
              <a:t>: </a:t>
            </a:r>
            <a:r>
              <a:rPr lang="sv-SE" sz="900" dirty="0" err="1">
                <a:solidFill>
                  <a:schemeClr val="bg1"/>
                </a:solidFill>
              </a:rPr>
              <a:t>ecological</a:t>
            </a:r>
            <a:r>
              <a:rPr lang="sv-SE" sz="900" dirty="0">
                <a:solidFill>
                  <a:schemeClr val="bg1"/>
                </a:solidFill>
              </a:rPr>
              <a:t> </a:t>
            </a:r>
            <a:r>
              <a:rPr lang="sv-SE" sz="900" dirty="0" err="1">
                <a:solidFill>
                  <a:schemeClr val="bg1"/>
                </a:solidFill>
              </a:rPr>
              <a:t>cascades</a:t>
            </a:r>
            <a:r>
              <a:rPr lang="sv-SE" sz="900" dirty="0">
                <a:solidFill>
                  <a:schemeClr val="bg1"/>
                </a:solidFill>
              </a:rPr>
              <a:t> </a:t>
            </a:r>
            <a:r>
              <a:rPr lang="sv-SE" sz="900" dirty="0" err="1">
                <a:solidFill>
                  <a:schemeClr val="bg1"/>
                </a:solidFill>
              </a:rPr>
              <a:t>emanating</a:t>
            </a:r>
            <a:r>
              <a:rPr lang="sv-SE" sz="900" dirty="0">
                <a:solidFill>
                  <a:schemeClr val="bg1"/>
                </a:solidFill>
              </a:rPr>
              <a:t> from </a:t>
            </a:r>
            <a:r>
              <a:rPr lang="sv-SE" sz="900" dirty="0" err="1">
                <a:solidFill>
                  <a:schemeClr val="bg1"/>
                </a:solidFill>
              </a:rPr>
              <a:t>earthworm</a:t>
            </a:r>
            <a:r>
              <a:rPr lang="sv-SE" sz="900" dirty="0">
                <a:solidFill>
                  <a:schemeClr val="bg1"/>
                </a:solidFill>
              </a:rPr>
              <a:t> invasions. </a:t>
            </a:r>
            <a:r>
              <a:rPr lang="sv-SE" sz="900" i="1" dirty="0" err="1">
                <a:solidFill>
                  <a:schemeClr val="bg1"/>
                </a:solidFill>
              </a:rPr>
              <a:t>Frontiers</a:t>
            </a:r>
            <a:r>
              <a:rPr lang="sv-SE" sz="900" i="1" dirty="0">
                <a:solidFill>
                  <a:schemeClr val="bg1"/>
                </a:solidFill>
              </a:rPr>
              <a:t> in </a:t>
            </a:r>
            <a:r>
              <a:rPr lang="sv-SE" sz="900" i="1" dirty="0" err="1">
                <a:solidFill>
                  <a:schemeClr val="bg1"/>
                </a:solidFill>
              </a:rPr>
              <a:t>Ecology</a:t>
            </a:r>
            <a:r>
              <a:rPr lang="sv-SE" sz="900" i="1" dirty="0">
                <a:solidFill>
                  <a:schemeClr val="bg1"/>
                </a:solidFill>
              </a:rPr>
              <a:t> and the Environment</a:t>
            </a:r>
            <a:r>
              <a:rPr lang="sv-SE" sz="900" dirty="0">
                <a:solidFill>
                  <a:schemeClr val="bg1"/>
                </a:solidFill>
              </a:rPr>
              <a:t>, </a:t>
            </a:r>
            <a:r>
              <a:rPr lang="sv-SE" sz="900" i="1" dirty="0">
                <a:solidFill>
                  <a:schemeClr val="bg1"/>
                </a:solidFill>
              </a:rPr>
              <a:t>17</a:t>
            </a:r>
            <a:r>
              <a:rPr lang="sv-SE" sz="900" dirty="0">
                <a:solidFill>
                  <a:schemeClr val="bg1"/>
                </a:solidFill>
              </a:rPr>
              <a:t>(9), 502–510. </a:t>
            </a:r>
          </a:p>
          <a:p>
            <a:endParaRPr lang="sv-SE" dirty="0"/>
          </a:p>
        </p:txBody>
      </p:sp>
    </p:spTree>
    <p:extLst>
      <p:ext uri="{BB962C8B-B14F-4D97-AF65-F5344CB8AC3E}">
        <p14:creationId xmlns:p14="http://schemas.microsoft.com/office/powerpoint/2010/main" val="210958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71BCECA-2D31-4C65-9E1F-8EA5579DC383}"/>
              </a:ext>
            </a:extLst>
          </p:cNvPr>
          <p:cNvSpPr>
            <a:spLocks noGrp="1"/>
          </p:cNvSpPr>
          <p:nvPr>
            <p:ph type="title"/>
          </p:nvPr>
        </p:nvSpPr>
        <p:spPr>
          <a:xfrm>
            <a:off x="6976052" y="0"/>
            <a:ext cx="4668257" cy="1325563"/>
          </a:xfrm>
        </p:spPr>
        <p:txBody>
          <a:bodyPr vert="horz" lIns="91440" tIns="45720" rIns="91440" bIns="45720" rtlCol="0" anchor="ctr">
            <a:normAutofit/>
          </a:bodyPr>
          <a:lstStyle/>
          <a:p>
            <a:r>
              <a:rPr lang="en-US" b="1" kern="1200" dirty="0">
                <a:solidFill>
                  <a:schemeClr val="tx1"/>
                </a:solidFill>
                <a:latin typeface="+mj-lt"/>
                <a:ea typeface="+mj-ea"/>
                <a:cs typeface="+mj-cs"/>
              </a:rPr>
              <a:t>Extended Synthesis</a:t>
            </a:r>
          </a:p>
        </p:txBody>
      </p:sp>
      <p:sp>
        <p:nvSpPr>
          <p:cNvPr id="75" name="Freeform: Shape 74">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8" name="Picture 4" descr="Bildresultat för radiocarbon dating machine">
            <a:extLst>
              <a:ext uri="{FF2B5EF4-FFF2-40B4-BE49-F238E27FC236}">
                <a16:creationId xmlns:a16="http://schemas.microsoft.com/office/drawing/2014/main" id="{E4A56EE1-D385-46F2-8863-CEAD32309D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36" r="6394" b="1"/>
          <a:stretch/>
        </p:blipFill>
        <p:spPr bwMode="auto">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6150" name="Picture 6" descr="Bildresultat för uranium dating machine">
            <a:extLst>
              <a:ext uri="{FF2B5EF4-FFF2-40B4-BE49-F238E27FC236}">
                <a16:creationId xmlns:a16="http://schemas.microsoft.com/office/drawing/2014/main" id="{61BA4E5E-C138-4190-A84B-FCAB17FD1C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39" r="6682" b="3"/>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5D1A3D55-84B5-4F8B-8A06-63676F0D55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47" r="10677"/>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5" name="Rektangel 4">
            <a:extLst>
              <a:ext uri="{FF2B5EF4-FFF2-40B4-BE49-F238E27FC236}">
                <a16:creationId xmlns:a16="http://schemas.microsoft.com/office/drawing/2014/main" id="{89FD951C-C8C3-4FE4-9297-75273E3AFCCA}"/>
              </a:ext>
            </a:extLst>
          </p:cNvPr>
          <p:cNvSpPr/>
          <p:nvPr/>
        </p:nvSpPr>
        <p:spPr>
          <a:xfrm>
            <a:off x="6719467" y="1439024"/>
            <a:ext cx="5315217" cy="5136472"/>
          </a:xfrm>
          <a:prstGeom prst="rect">
            <a:avLst/>
          </a:prstGeom>
        </p:spPr>
        <p:txBody>
          <a:bodyPr vert="horz" lIns="91440" tIns="45720" rIns="91440" bIns="45720" rtlCol="0" anchor="t">
            <a:normAutofit/>
          </a:bodyPr>
          <a:lstStyle/>
          <a:p>
            <a:pPr>
              <a:lnSpc>
                <a:spcPct val="90000"/>
              </a:lnSpc>
              <a:spcAft>
                <a:spcPts val="600"/>
              </a:spcAft>
            </a:pPr>
            <a:r>
              <a:rPr lang="sv-SE" sz="1600" dirty="0"/>
              <a:t>Idéerna bakom </a:t>
            </a:r>
            <a:r>
              <a:rPr lang="sv-SE" sz="1600" dirty="0" err="1"/>
              <a:t>Extended</a:t>
            </a:r>
            <a:r>
              <a:rPr lang="sv-SE" sz="1600" dirty="0"/>
              <a:t> </a:t>
            </a:r>
            <a:r>
              <a:rPr lang="sv-SE" sz="1600" dirty="0" err="1"/>
              <a:t>Synthesis</a:t>
            </a:r>
            <a:r>
              <a:rPr lang="sv-SE" sz="1600" dirty="0"/>
              <a:t> är ganska gamla, men så länge de inte var möjliga att testa förblev de en bakgrund av “heterodox” evolutionsbiologi.</a:t>
            </a:r>
          </a:p>
          <a:p>
            <a:pPr>
              <a:lnSpc>
                <a:spcPct val="90000"/>
              </a:lnSpc>
              <a:spcAft>
                <a:spcPts val="600"/>
              </a:spcAft>
            </a:pPr>
            <a:endParaRPr lang="sv-SE" sz="1600" dirty="0"/>
          </a:p>
          <a:p>
            <a:pPr>
              <a:lnSpc>
                <a:spcPct val="90000"/>
              </a:lnSpc>
              <a:spcAft>
                <a:spcPts val="600"/>
              </a:spcAft>
            </a:pPr>
            <a:r>
              <a:rPr lang="sv-SE" sz="1600" dirty="0"/>
              <a:t>Genomslaget kom när teknologin för att studera de fenomen de avhandlade utvecklades.</a:t>
            </a:r>
          </a:p>
          <a:p>
            <a:pPr>
              <a:lnSpc>
                <a:spcPct val="90000"/>
              </a:lnSpc>
              <a:spcAft>
                <a:spcPts val="600"/>
              </a:spcAft>
            </a:pPr>
            <a:endParaRPr lang="sv-SE" sz="1600" dirty="0"/>
          </a:p>
          <a:p>
            <a:pPr>
              <a:lnSpc>
                <a:spcPct val="90000"/>
              </a:lnSpc>
              <a:spcAft>
                <a:spcPts val="600"/>
              </a:spcAft>
            </a:pPr>
            <a:r>
              <a:rPr lang="sv-SE" sz="1600" dirty="0"/>
              <a:t>Den Moderna Syntesens förenklande antaganden har då fått stryka på foten. Men man kan också säga att dess roll har utkristalliserats snarare än att den har eliminerats. </a:t>
            </a:r>
          </a:p>
          <a:p>
            <a:pPr indent="-228600">
              <a:lnSpc>
                <a:spcPct val="90000"/>
              </a:lnSpc>
              <a:spcAft>
                <a:spcPts val="600"/>
              </a:spcAft>
              <a:buFont typeface="Arial" panose="020B0604020202020204" pitchFamily="34" charset="0"/>
              <a:buChar char="•"/>
            </a:pPr>
            <a:endParaRPr lang="sv-SE" sz="1600" dirty="0"/>
          </a:p>
          <a:p>
            <a:pPr>
              <a:lnSpc>
                <a:spcPct val="90000"/>
              </a:lnSpc>
              <a:spcAft>
                <a:spcPts val="600"/>
              </a:spcAft>
            </a:pPr>
            <a:r>
              <a:rPr lang="sv-SE" sz="1600" dirty="0"/>
              <a:t>Inte minst morfogenes och ekologi studerades tidigare som avskilda från evolutionen. Men det gäller också genetiken. Vi vet idag hur genetiskt arv fungerar i stor detalj, vilket man inte visste för bara 20 år sedan.</a:t>
            </a:r>
          </a:p>
          <a:p>
            <a:pPr>
              <a:lnSpc>
                <a:spcPct val="90000"/>
              </a:lnSpc>
              <a:spcAft>
                <a:spcPts val="600"/>
              </a:spcAft>
            </a:pPr>
            <a:endParaRPr lang="sv-SE" sz="1600" dirty="0"/>
          </a:p>
          <a:p>
            <a:pPr>
              <a:lnSpc>
                <a:spcPct val="90000"/>
              </a:lnSpc>
              <a:spcAft>
                <a:spcPts val="600"/>
              </a:spcAft>
            </a:pPr>
            <a:r>
              <a:rPr lang="sv-SE" sz="1600" dirty="0"/>
              <a:t>Man antog förr att evolution, utveckling och ekologi var olika moduler som kunde studeras var och en för sig. Near-decomposability alltså.</a:t>
            </a:r>
          </a:p>
        </p:txBody>
      </p:sp>
    </p:spTree>
    <p:extLst>
      <p:ext uri="{BB962C8B-B14F-4D97-AF65-F5344CB8AC3E}">
        <p14:creationId xmlns:p14="http://schemas.microsoft.com/office/powerpoint/2010/main" val="373096025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1EE59-801B-4DC5-B344-B6874447AA57}"/>
              </a:ext>
            </a:extLst>
          </p:cNvPr>
          <p:cNvSpPr>
            <a:spLocks noGrp="1"/>
          </p:cNvSpPr>
          <p:nvPr>
            <p:ph type="title"/>
          </p:nvPr>
        </p:nvSpPr>
        <p:spPr/>
        <p:txBody>
          <a:bodyPr/>
          <a:lstStyle/>
          <a:p>
            <a:pPr algn="ctr"/>
            <a:r>
              <a:rPr lang="sv-SE" dirty="0"/>
              <a:t>Föreläsningens lärandemål</a:t>
            </a:r>
          </a:p>
        </p:txBody>
      </p:sp>
      <p:sp>
        <p:nvSpPr>
          <p:cNvPr id="3" name="Platshållare för innehåll 2">
            <a:extLst>
              <a:ext uri="{FF2B5EF4-FFF2-40B4-BE49-F238E27FC236}">
                <a16:creationId xmlns:a16="http://schemas.microsoft.com/office/drawing/2014/main" id="{634708B4-1F7E-4DF6-9F93-C6B686FAEF03}"/>
              </a:ext>
            </a:extLst>
          </p:cNvPr>
          <p:cNvSpPr>
            <a:spLocks noGrp="1"/>
          </p:cNvSpPr>
          <p:nvPr>
            <p:ph idx="1"/>
          </p:nvPr>
        </p:nvSpPr>
        <p:spPr/>
        <p:txBody>
          <a:bodyPr>
            <a:normAutofit fontScale="92500" lnSpcReduction="10000"/>
          </a:bodyPr>
          <a:lstStyle/>
          <a:p>
            <a:pPr marL="0" indent="0">
              <a:buNone/>
            </a:pPr>
            <a:r>
              <a:rPr lang="sv-SE" dirty="0"/>
              <a:t>Att förstå och kunna redogöra för</a:t>
            </a:r>
          </a:p>
          <a:p>
            <a:endParaRPr lang="sv-SE" dirty="0"/>
          </a:p>
          <a:p>
            <a:r>
              <a:rPr lang="sv-SE" dirty="0"/>
              <a:t>Hur </a:t>
            </a:r>
            <a:r>
              <a:rPr lang="sv-SE" dirty="0" err="1"/>
              <a:t>Ecosystem</a:t>
            </a:r>
            <a:r>
              <a:rPr lang="sv-SE" dirty="0"/>
              <a:t> </a:t>
            </a:r>
            <a:r>
              <a:rPr lang="sv-SE" dirty="0" err="1"/>
              <a:t>Engineering</a:t>
            </a:r>
            <a:r>
              <a:rPr lang="sv-SE" dirty="0"/>
              <a:t> beskriver hur arter kollektivt bygger upp en ekologisk omgivning.</a:t>
            </a:r>
          </a:p>
          <a:p>
            <a:r>
              <a:rPr lang="sv-SE" dirty="0"/>
              <a:t>Hur </a:t>
            </a:r>
            <a:r>
              <a:rPr lang="sv-SE" dirty="0" err="1"/>
              <a:t>Niche</a:t>
            </a:r>
            <a:r>
              <a:rPr lang="sv-SE" dirty="0"/>
              <a:t> Construction </a:t>
            </a:r>
            <a:r>
              <a:rPr lang="sv-SE" dirty="0" err="1"/>
              <a:t>Theory</a:t>
            </a:r>
            <a:r>
              <a:rPr lang="sv-SE" dirty="0"/>
              <a:t> visar hur detta påverkar evolutionen.</a:t>
            </a:r>
          </a:p>
          <a:p>
            <a:r>
              <a:rPr lang="sv-SE" dirty="0"/>
              <a:t>Hur </a:t>
            </a:r>
            <a:r>
              <a:rPr lang="sv-SE" dirty="0" err="1"/>
              <a:t>Niche</a:t>
            </a:r>
            <a:r>
              <a:rPr lang="sv-SE" dirty="0"/>
              <a:t> Construction </a:t>
            </a:r>
            <a:r>
              <a:rPr lang="sv-SE" dirty="0" err="1"/>
              <a:t>Theory</a:t>
            </a:r>
            <a:r>
              <a:rPr lang="sv-SE" dirty="0"/>
              <a:t> luckrar upp gränsen mellan organismen och dess omgivning.</a:t>
            </a:r>
          </a:p>
          <a:p>
            <a:r>
              <a:rPr lang="sv-SE" dirty="0"/>
              <a:t>Exempel på </a:t>
            </a:r>
            <a:r>
              <a:rPr lang="sv-SE" dirty="0" err="1"/>
              <a:t>Niche</a:t>
            </a:r>
            <a:r>
              <a:rPr lang="sv-SE" dirty="0"/>
              <a:t> Construction, som daggmaskar och människor.</a:t>
            </a:r>
          </a:p>
          <a:p>
            <a:r>
              <a:rPr lang="sv-SE" dirty="0"/>
              <a:t>Att </a:t>
            </a:r>
            <a:r>
              <a:rPr lang="sv-SE" dirty="0" err="1"/>
              <a:t>extended</a:t>
            </a:r>
            <a:r>
              <a:rPr lang="sv-SE" dirty="0"/>
              <a:t> </a:t>
            </a:r>
            <a:r>
              <a:rPr lang="sv-SE" dirty="0" err="1"/>
              <a:t>Synthesis</a:t>
            </a:r>
            <a:r>
              <a:rPr lang="sv-SE" dirty="0"/>
              <a:t> bygger på gamla idéer som kunde börja testas och utvecklas först när mer avancerad teknik fanns på plats.</a:t>
            </a:r>
          </a:p>
          <a:p>
            <a:endParaRPr lang="sv-SE" dirty="0"/>
          </a:p>
          <a:p>
            <a:endParaRPr lang="sv-SE" dirty="0"/>
          </a:p>
          <a:p>
            <a:endParaRPr lang="sv-SE" dirty="0"/>
          </a:p>
        </p:txBody>
      </p:sp>
    </p:spTree>
    <p:extLst>
      <p:ext uri="{BB962C8B-B14F-4D97-AF65-F5344CB8AC3E}">
        <p14:creationId xmlns:p14="http://schemas.microsoft.com/office/powerpoint/2010/main" val="42179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95CBA9-E74B-4578-AC12-0146A890899B}"/>
              </a:ext>
            </a:extLst>
          </p:cNvPr>
          <p:cNvSpPr>
            <a:spLocks noGrp="1"/>
          </p:cNvSpPr>
          <p:nvPr>
            <p:ph type="title"/>
          </p:nvPr>
        </p:nvSpPr>
        <p:spPr>
          <a:xfrm>
            <a:off x="749709" y="140345"/>
            <a:ext cx="10515600" cy="1325563"/>
          </a:xfrm>
        </p:spPr>
        <p:txBody>
          <a:bodyPr/>
          <a:lstStyle/>
          <a:p>
            <a:pPr algn="ctr"/>
            <a:r>
              <a:rPr lang="sv-SE" dirty="0" err="1">
                <a:solidFill>
                  <a:schemeClr val="bg1"/>
                </a:solidFill>
              </a:rPr>
              <a:t>Ecosystem</a:t>
            </a:r>
            <a:r>
              <a:rPr lang="sv-SE" dirty="0">
                <a:solidFill>
                  <a:schemeClr val="bg1"/>
                </a:solidFill>
              </a:rPr>
              <a:t> </a:t>
            </a:r>
            <a:r>
              <a:rPr lang="sv-SE" dirty="0" err="1">
                <a:solidFill>
                  <a:schemeClr val="bg1"/>
                </a:solidFill>
              </a:rPr>
              <a:t>engineering</a:t>
            </a:r>
            <a:endParaRPr lang="sv-SE" dirty="0">
              <a:solidFill>
                <a:schemeClr val="bg1"/>
              </a:solidFill>
            </a:endParaRPr>
          </a:p>
        </p:txBody>
      </p:sp>
      <p:sp>
        <p:nvSpPr>
          <p:cNvPr id="4" name="Rektangel 3">
            <a:extLst>
              <a:ext uri="{FF2B5EF4-FFF2-40B4-BE49-F238E27FC236}">
                <a16:creationId xmlns:a16="http://schemas.microsoft.com/office/drawing/2014/main" id="{938B7552-E244-486D-8B97-FA450B9CA688}"/>
              </a:ext>
            </a:extLst>
          </p:cNvPr>
          <p:cNvSpPr/>
          <p:nvPr/>
        </p:nvSpPr>
        <p:spPr>
          <a:xfrm>
            <a:off x="3048000" y="1465908"/>
            <a:ext cx="6096000" cy="830997"/>
          </a:xfrm>
          <a:prstGeom prst="rect">
            <a:avLst/>
          </a:prstGeom>
        </p:spPr>
        <p:txBody>
          <a:bodyPr>
            <a:spAutoFit/>
          </a:bodyPr>
          <a:lstStyle/>
          <a:p>
            <a:r>
              <a:rPr lang="en-US" sz="1600" dirty="0">
                <a:solidFill>
                  <a:schemeClr val="bg1"/>
                </a:solidFill>
              </a:rPr>
              <a:t>”Conspicuously lacking from the list of key processes in most textbooks is the role that many organisms play in the creation, modification and maintenance of habitats.”</a:t>
            </a:r>
          </a:p>
        </p:txBody>
      </p:sp>
      <p:sp>
        <p:nvSpPr>
          <p:cNvPr id="5" name="Rektangel 4">
            <a:extLst>
              <a:ext uri="{FF2B5EF4-FFF2-40B4-BE49-F238E27FC236}">
                <a16:creationId xmlns:a16="http://schemas.microsoft.com/office/drawing/2014/main" id="{1ACC156C-E250-4F2F-85DC-2914734356DB}"/>
              </a:ext>
            </a:extLst>
          </p:cNvPr>
          <p:cNvSpPr/>
          <p:nvPr/>
        </p:nvSpPr>
        <p:spPr>
          <a:xfrm>
            <a:off x="814847" y="2549424"/>
            <a:ext cx="10385323" cy="3693319"/>
          </a:xfrm>
          <a:prstGeom prst="rect">
            <a:avLst/>
          </a:prstGeom>
        </p:spPr>
        <p:txBody>
          <a:bodyPr wrap="square">
            <a:spAutoFit/>
          </a:bodyPr>
          <a:lstStyle/>
          <a:p>
            <a:r>
              <a:rPr lang="sv-SE" dirty="0">
                <a:solidFill>
                  <a:schemeClr val="bg1"/>
                </a:solidFill>
              </a:rPr>
              <a:t>Att organismer kan äta och ätas är kanske det första vi tänker på kring hur arter tillsammans bildar ekosystem.</a:t>
            </a:r>
          </a:p>
          <a:p>
            <a:endParaRPr lang="sv-SE" dirty="0">
              <a:solidFill>
                <a:schemeClr val="bg1"/>
              </a:solidFill>
            </a:endParaRPr>
          </a:p>
          <a:p>
            <a:r>
              <a:rPr lang="sv-SE" dirty="0">
                <a:solidFill>
                  <a:schemeClr val="bg1"/>
                </a:solidFill>
              </a:rPr>
              <a:t>Men organismers </a:t>
            </a:r>
            <a:r>
              <a:rPr lang="sv-SE" b="1" dirty="0">
                <a:solidFill>
                  <a:schemeClr val="bg1"/>
                </a:solidFill>
              </a:rPr>
              <a:t>alla</a:t>
            </a:r>
            <a:r>
              <a:rPr lang="sv-SE" dirty="0">
                <a:solidFill>
                  <a:schemeClr val="bg1"/>
                </a:solidFill>
              </a:rPr>
              <a:t> förehavanden lämnar spår efter sig. Dessa spår har ofta beständighet och kan ackumuleras. En arts aktiviteter skapar specifika förutsättning för livet i övrigt omkring den. </a:t>
            </a:r>
          </a:p>
          <a:p>
            <a:endParaRPr lang="sv-SE" dirty="0">
              <a:solidFill>
                <a:schemeClr val="bg1"/>
              </a:solidFill>
            </a:endParaRPr>
          </a:p>
          <a:p>
            <a:r>
              <a:rPr lang="sv-SE" dirty="0">
                <a:solidFill>
                  <a:schemeClr val="bg1"/>
                </a:solidFill>
              </a:rPr>
              <a:t>Ett träd modifierar exempelvis marken omkring sig. Det blommar och bereder skugga. Det fäller kanske sina löv och frukter. En uppsjö av omgivningar skapas här för mindre arter. Dött blir trädet mat och husrum för en massa djur, svampar och växter.</a:t>
            </a:r>
          </a:p>
          <a:p>
            <a:endParaRPr lang="sv-SE" dirty="0">
              <a:solidFill>
                <a:schemeClr val="bg1"/>
              </a:solidFill>
            </a:endParaRPr>
          </a:p>
          <a:p>
            <a:r>
              <a:rPr lang="sv-SE" dirty="0">
                <a:solidFill>
                  <a:schemeClr val="bg1"/>
                </a:solidFill>
              </a:rPr>
              <a:t>Alla arter ägnar sig åt detta samtidigt, och skapar därmed en unik kollektiv omgivning. Den har inte bara med att äta och ätas att göra, utan lika mycket med avfall, nedbrytning, skydd, skugga, kemi, och så vidare.</a:t>
            </a:r>
          </a:p>
          <a:p>
            <a:endParaRPr lang="sv-SE" dirty="0">
              <a:solidFill>
                <a:schemeClr val="bg1"/>
              </a:solidFill>
            </a:endParaRPr>
          </a:p>
          <a:p>
            <a:r>
              <a:rPr lang="sv-SE" dirty="0">
                <a:solidFill>
                  <a:schemeClr val="bg1"/>
                </a:solidFill>
              </a:rPr>
              <a:t>Denna gemensamma effekt påverkar slutligen även geologin – jordens själva form och vattendragens flöden.</a:t>
            </a:r>
            <a:endParaRPr lang="sv-SE" dirty="0"/>
          </a:p>
        </p:txBody>
      </p:sp>
    </p:spTree>
    <p:extLst>
      <p:ext uri="{BB962C8B-B14F-4D97-AF65-F5344CB8AC3E}">
        <p14:creationId xmlns:p14="http://schemas.microsoft.com/office/powerpoint/2010/main" val="21401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7BA752-6C0B-4CEA-A3A3-C189EB7BE3F7}"/>
              </a:ext>
            </a:extLst>
          </p:cNvPr>
          <p:cNvSpPr>
            <a:spLocks noGrp="1"/>
          </p:cNvSpPr>
          <p:nvPr>
            <p:ph type="title"/>
          </p:nvPr>
        </p:nvSpPr>
        <p:spPr/>
        <p:txBody>
          <a:bodyPr/>
          <a:lstStyle/>
          <a:p>
            <a:pPr algn="ctr"/>
            <a:r>
              <a:rPr lang="sv-SE" dirty="0">
                <a:solidFill>
                  <a:schemeClr val="bg1"/>
                </a:solidFill>
              </a:rPr>
              <a:t>Organismer som gör sin egen miljö – hur påverkar detta evolutionen?</a:t>
            </a:r>
          </a:p>
        </p:txBody>
      </p:sp>
      <p:sp>
        <p:nvSpPr>
          <p:cNvPr id="4" name="Rektangel 3">
            <a:extLst>
              <a:ext uri="{FF2B5EF4-FFF2-40B4-BE49-F238E27FC236}">
                <a16:creationId xmlns:a16="http://schemas.microsoft.com/office/drawing/2014/main" id="{AA0E4B4F-7ACF-4B4A-BA0E-F5C0B17CE9BD}"/>
              </a:ext>
            </a:extLst>
          </p:cNvPr>
          <p:cNvSpPr/>
          <p:nvPr/>
        </p:nvSpPr>
        <p:spPr>
          <a:xfrm>
            <a:off x="3048000" y="1894369"/>
            <a:ext cx="6096000" cy="923330"/>
          </a:xfrm>
          <a:prstGeom prst="rect">
            <a:avLst/>
          </a:prstGeom>
        </p:spPr>
        <p:txBody>
          <a:bodyPr>
            <a:spAutoFit/>
          </a:bodyPr>
          <a:lstStyle/>
          <a:p>
            <a:r>
              <a:rPr lang="en-US" b="1" dirty="0">
                <a:solidFill>
                  <a:schemeClr val="bg1"/>
                </a:solidFill>
              </a:rPr>
              <a:t>Niche Construction:</a:t>
            </a:r>
            <a:r>
              <a:rPr lang="en-US" dirty="0">
                <a:solidFill>
                  <a:schemeClr val="bg1"/>
                </a:solidFill>
              </a:rPr>
              <a:t> “The process whereby organisms, through their metabolism, their activities, and their choices, modify their own and/or each other’s niches”</a:t>
            </a:r>
          </a:p>
        </p:txBody>
      </p:sp>
      <p:pic>
        <p:nvPicPr>
          <p:cNvPr id="1028" name="Picture 4" descr="Bildresultat för earthworms niche construction">
            <a:extLst>
              <a:ext uri="{FF2B5EF4-FFF2-40B4-BE49-F238E27FC236}">
                <a16:creationId xmlns:a16="http://schemas.microsoft.com/office/drawing/2014/main" id="{7400283B-B491-4217-A963-BC84DFE3C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419" y="3202867"/>
            <a:ext cx="3875581" cy="2906686"/>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a:extLst>
              <a:ext uri="{FF2B5EF4-FFF2-40B4-BE49-F238E27FC236}">
                <a16:creationId xmlns:a16="http://schemas.microsoft.com/office/drawing/2014/main" id="{C0B58120-ED55-4CF8-868E-15CB9B0A649C}"/>
              </a:ext>
            </a:extLst>
          </p:cNvPr>
          <p:cNvSpPr/>
          <p:nvPr/>
        </p:nvSpPr>
        <p:spPr>
          <a:xfrm>
            <a:off x="6452347" y="3425103"/>
            <a:ext cx="4574458" cy="2462213"/>
          </a:xfrm>
          <a:prstGeom prst="rect">
            <a:avLst/>
          </a:prstGeom>
        </p:spPr>
        <p:txBody>
          <a:bodyPr wrap="square">
            <a:spAutoFit/>
          </a:bodyPr>
          <a:lstStyle/>
          <a:p>
            <a:r>
              <a:rPr lang="sv-SE" sz="1400" dirty="0">
                <a:solidFill>
                  <a:schemeClr val="bg1"/>
                </a:solidFill>
              </a:rPr>
              <a:t>Bäverdammar är slående exempel på </a:t>
            </a:r>
            <a:r>
              <a:rPr lang="sv-SE" sz="1400" dirty="0" err="1">
                <a:solidFill>
                  <a:schemeClr val="bg1"/>
                </a:solidFill>
              </a:rPr>
              <a:t>Niche</a:t>
            </a:r>
            <a:r>
              <a:rPr lang="sv-SE" sz="1400" dirty="0">
                <a:solidFill>
                  <a:schemeClr val="bg1"/>
                </a:solidFill>
              </a:rPr>
              <a:t> Construction.</a:t>
            </a:r>
          </a:p>
          <a:p>
            <a:endParaRPr lang="sv-SE" sz="1400" dirty="0">
              <a:solidFill>
                <a:schemeClr val="bg1"/>
              </a:solidFill>
            </a:endParaRPr>
          </a:p>
          <a:p>
            <a:r>
              <a:rPr lang="sv-SE" sz="1400" dirty="0">
                <a:solidFill>
                  <a:schemeClr val="bg1"/>
                </a:solidFill>
              </a:rPr>
              <a:t>Bävrar modifierar sina omgivningar på ett väldigt påtagligt sätt – som ytligt påminner om kultur.</a:t>
            </a:r>
          </a:p>
          <a:p>
            <a:endParaRPr lang="sv-SE" sz="1400" dirty="0">
              <a:solidFill>
                <a:schemeClr val="bg1"/>
              </a:solidFill>
            </a:endParaRPr>
          </a:p>
          <a:p>
            <a:r>
              <a:rPr lang="sv-SE" sz="1400" dirty="0">
                <a:solidFill>
                  <a:schemeClr val="bg1"/>
                </a:solidFill>
              </a:rPr>
              <a:t>Det </a:t>
            </a:r>
            <a:r>
              <a:rPr lang="sv-SE" sz="1400" b="1" dirty="0">
                <a:solidFill>
                  <a:schemeClr val="bg1"/>
                </a:solidFill>
              </a:rPr>
              <a:t>är</a:t>
            </a:r>
            <a:r>
              <a:rPr lang="sv-SE" sz="1400" dirty="0">
                <a:solidFill>
                  <a:schemeClr val="bg1"/>
                </a:solidFill>
              </a:rPr>
              <a:t> dock inte kultur. Bävrar gör dammar oavsett om de har sett dammar tidigare.</a:t>
            </a:r>
          </a:p>
          <a:p>
            <a:endParaRPr lang="sv-SE" sz="1400" dirty="0">
              <a:solidFill>
                <a:schemeClr val="bg1"/>
              </a:solidFill>
            </a:endParaRPr>
          </a:p>
          <a:p>
            <a:r>
              <a:rPr lang="sv-SE" sz="1400" dirty="0" err="1">
                <a:solidFill>
                  <a:schemeClr val="bg1"/>
                </a:solidFill>
              </a:rPr>
              <a:t>Niche</a:t>
            </a:r>
            <a:r>
              <a:rPr lang="sv-SE" sz="1400" dirty="0">
                <a:solidFill>
                  <a:schemeClr val="bg1"/>
                </a:solidFill>
              </a:rPr>
              <a:t> Construction handlar om hur ”</a:t>
            </a:r>
            <a:r>
              <a:rPr lang="sv-SE" sz="1400" dirty="0" err="1">
                <a:solidFill>
                  <a:schemeClr val="bg1"/>
                </a:solidFill>
              </a:rPr>
              <a:t>ecosystem</a:t>
            </a:r>
            <a:r>
              <a:rPr lang="sv-SE" sz="1400" dirty="0">
                <a:solidFill>
                  <a:schemeClr val="bg1"/>
                </a:solidFill>
              </a:rPr>
              <a:t> </a:t>
            </a:r>
            <a:r>
              <a:rPr lang="sv-SE" sz="1400" dirty="0" err="1">
                <a:solidFill>
                  <a:schemeClr val="bg1"/>
                </a:solidFill>
              </a:rPr>
              <a:t>engineering</a:t>
            </a:r>
            <a:r>
              <a:rPr lang="sv-SE" sz="1400" dirty="0">
                <a:solidFill>
                  <a:schemeClr val="bg1"/>
                </a:solidFill>
              </a:rPr>
              <a:t>” skapar nischer och därigenom </a:t>
            </a:r>
            <a:r>
              <a:rPr lang="sv-SE" sz="1400" b="1" dirty="0">
                <a:solidFill>
                  <a:schemeClr val="bg1"/>
                </a:solidFill>
              </a:rPr>
              <a:t>blir en viktig faktor i evolutionen</a:t>
            </a:r>
            <a:r>
              <a:rPr lang="sv-SE" sz="1400" dirty="0">
                <a:solidFill>
                  <a:schemeClr val="bg1"/>
                </a:solidFill>
              </a:rPr>
              <a:t>.</a:t>
            </a:r>
          </a:p>
        </p:txBody>
      </p:sp>
    </p:spTree>
    <p:extLst>
      <p:ext uri="{BB962C8B-B14F-4D97-AF65-F5344CB8AC3E}">
        <p14:creationId xmlns:p14="http://schemas.microsoft.com/office/powerpoint/2010/main" val="2929905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3AC9DA-76A9-4F30-A40F-59201012B45B}"/>
              </a:ext>
            </a:extLst>
          </p:cNvPr>
          <p:cNvSpPr>
            <a:spLocks noGrp="1"/>
          </p:cNvSpPr>
          <p:nvPr>
            <p:ph type="title"/>
          </p:nvPr>
        </p:nvSpPr>
        <p:spPr>
          <a:xfrm>
            <a:off x="1314866" y="600147"/>
            <a:ext cx="4392760" cy="1325563"/>
          </a:xfrm>
        </p:spPr>
        <p:txBody>
          <a:bodyPr/>
          <a:lstStyle/>
          <a:p>
            <a:r>
              <a:rPr lang="sv-SE" b="1" dirty="0">
                <a:solidFill>
                  <a:schemeClr val="bg1"/>
                </a:solidFill>
              </a:rPr>
              <a:t>Två komponenter</a:t>
            </a:r>
          </a:p>
        </p:txBody>
      </p:sp>
      <p:sp>
        <p:nvSpPr>
          <p:cNvPr id="4" name="textruta 3">
            <a:extLst>
              <a:ext uri="{FF2B5EF4-FFF2-40B4-BE49-F238E27FC236}">
                <a16:creationId xmlns:a16="http://schemas.microsoft.com/office/drawing/2014/main" id="{977E6C58-7660-47D7-974F-2C37693E25A4}"/>
              </a:ext>
            </a:extLst>
          </p:cNvPr>
          <p:cNvSpPr txBox="1"/>
          <p:nvPr/>
        </p:nvSpPr>
        <p:spPr>
          <a:xfrm>
            <a:off x="1314866" y="3777740"/>
            <a:ext cx="1509516" cy="369332"/>
          </a:xfrm>
          <a:prstGeom prst="rect">
            <a:avLst/>
          </a:prstGeom>
          <a:noFill/>
        </p:spPr>
        <p:txBody>
          <a:bodyPr wrap="none" rtlCol="0">
            <a:spAutoFit/>
          </a:bodyPr>
          <a:lstStyle/>
          <a:p>
            <a:r>
              <a:rPr lang="sv-SE" b="1" u="sng" dirty="0">
                <a:solidFill>
                  <a:schemeClr val="bg1"/>
                </a:solidFill>
              </a:rPr>
              <a:t>Ekologiskt arv</a:t>
            </a:r>
          </a:p>
        </p:txBody>
      </p:sp>
      <p:sp>
        <p:nvSpPr>
          <p:cNvPr id="5" name="textruta 4">
            <a:extLst>
              <a:ext uri="{FF2B5EF4-FFF2-40B4-BE49-F238E27FC236}">
                <a16:creationId xmlns:a16="http://schemas.microsoft.com/office/drawing/2014/main" id="{1266A3EE-F215-46FF-8C5C-FBC44A8ACEC3}"/>
              </a:ext>
            </a:extLst>
          </p:cNvPr>
          <p:cNvSpPr txBox="1"/>
          <p:nvPr/>
        </p:nvSpPr>
        <p:spPr>
          <a:xfrm>
            <a:off x="1314866" y="2065649"/>
            <a:ext cx="2223494" cy="369332"/>
          </a:xfrm>
          <a:prstGeom prst="rect">
            <a:avLst/>
          </a:prstGeom>
          <a:noFill/>
        </p:spPr>
        <p:txBody>
          <a:bodyPr wrap="none" rtlCol="0">
            <a:spAutoFit/>
          </a:bodyPr>
          <a:lstStyle/>
          <a:p>
            <a:r>
              <a:rPr lang="sv-SE" b="1" u="sng" dirty="0">
                <a:solidFill>
                  <a:schemeClr val="bg1"/>
                </a:solidFill>
              </a:rPr>
              <a:t>Feedback med miljön</a:t>
            </a:r>
          </a:p>
        </p:txBody>
      </p:sp>
      <p:sp>
        <p:nvSpPr>
          <p:cNvPr id="6" name="textruta 5">
            <a:extLst>
              <a:ext uri="{FF2B5EF4-FFF2-40B4-BE49-F238E27FC236}">
                <a16:creationId xmlns:a16="http://schemas.microsoft.com/office/drawing/2014/main" id="{C804B912-5DD5-402D-862C-E431880E7469}"/>
              </a:ext>
            </a:extLst>
          </p:cNvPr>
          <p:cNvSpPr txBox="1"/>
          <p:nvPr/>
        </p:nvSpPr>
        <p:spPr>
          <a:xfrm>
            <a:off x="1314866" y="2434981"/>
            <a:ext cx="10038934" cy="646331"/>
          </a:xfrm>
          <a:prstGeom prst="rect">
            <a:avLst/>
          </a:prstGeom>
          <a:noFill/>
        </p:spPr>
        <p:txBody>
          <a:bodyPr wrap="square" rtlCol="0">
            <a:spAutoFit/>
          </a:bodyPr>
          <a:lstStyle/>
          <a:p>
            <a:r>
              <a:rPr lang="sv-SE" dirty="0">
                <a:solidFill>
                  <a:schemeClr val="bg1"/>
                </a:solidFill>
              </a:rPr>
              <a:t>Artens beteende, metabolism eller val ger upphov till förändringar i omgivningen. Arten inte bara gör dessa förändringar. Den är anpassas även till ett liv i en miljö som bär dessa egenskapade förändringar.</a:t>
            </a:r>
          </a:p>
        </p:txBody>
      </p:sp>
      <p:sp>
        <p:nvSpPr>
          <p:cNvPr id="7" name="textruta 6">
            <a:extLst>
              <a:ext uri="{FF2B5EF4-FFF2-40B4-BE49-F238E27FC236}">
                <a16:creationId xmlns:a16="http://schemas.microsoft.com/office/drawing/2014/main" id="{5B62E79C-6DD2-4B5F-9BF9-167B562BCF91}"/>
              </a:ext>
            </a:extLst>
          </p:cNvPr>
          <p:cNvSpPr txBox="1"/>
          <p:nvPr/>
        </p:nvSpPr>
        <p:spPr>
          <a:xfrm>
            <a:off x="1314866" y="4147072"/>
            <a:ext cx="10038934" cy="923330"/>
          </a:xfrm>
          <a:prstGeom prst="rect">
            <a:avLst/>
          </a:prstGeom>
          <a:noFill/>
        </p:spPr>
        <p:txBody>
          <a:bodyPr wrap="square" rtlCol="0">
            <a:spAutoFit/>
          </a:bodyPr>
          <a:lstStyle/>
          <a:p>
            <a:r>
              <a:rPr lang="sv-SE" dirty="0">
                <a:solidFill>
                  <a:schemeClr val="bg1"/>
                </a:solidFill>
              </a:rPr>
              <a:t>Ofta kan den nisch-byggande arten inte att leva alls utan sin egen-modifierade miljö. Det räcker alltså inte att beteenden och andra effekter nedärvs genetiskt. Det finns här aspekter av artens anpassning som inte finns genetiskt nedkodade. Man kan alltså tala om ett ekologiskt arv bredvid det biologiska.</a:t>
            </a:r>
          </a:p>
        </p:txBody>
      </p:sp>
    </p:spTree>
    <p:extLst>
      <p:ext uri="{BB962C8B-B14F-4D97-AF65-F5344CB8AC3E}">
        <p14:creationId xmlns:p14="http://schemas.microsoft.com/office/powerpoint/2010/main" val="1912245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B08C6D-5E13-4994-9DC5-E9D053DEE924}"/>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dirty="0" err="1">
                <a:solidFill>
                  <a:schemeClr val="bg1"/>
                </a:solidFill>
              </a:rPr>
              <a:t>Daggmaskar</a:t>
            </a:r>
            <a:r>
              <a:rPr lang="en-US" sz="3600" dirty="0">
                <a:solidFill>
                  <a:schemeClr val="bg1"/>
                </a:solidFill>
              </a:rPr>
              <a:t> </a:t>
            </a:r>
            <a:r>
              <a:rPr lang="en-US" sz="3600" dirty="0" err="1">
                <a:solidFill>
                  <a:schemeClr val="bg1"/>
                </a:solidFill>
              </a:rPr>
              <a:t>som</a:t>
            </a:r>
            <a:r>
              <a:rPr lang="en-US" sz="3600" dirty="0">
                <a:solidFill>
                  <a:schemeClr val="bg1"/>
                </a:solidFill>
              </a:rPr>
              <a:t> </a:t>
            </a:r>
            <a:r>
              <a:rPr lang="en-US" sz="3600" dirty="0" err="1">
                <a:solidFill>
                  <a:schemeClr val="bg1"/>
                </a:solidFill>
              </a:rPr>
              <a:t>nisch-byggare</a:t>
            </a:r>
            <a:endParaRPr lang="en-US" sz="3600" dirty="0">
              <a:solidFill>
                <a:schemeClr val="bg1"/>
              </a:solidFill>
            </a:endParaRPr>
          </a:p>
        </p:txBody>
      </p:sp>
      <p:pic>
        <p:nvPicPr>
          <p:cNvPr id="2050" name="Picture 2" descr="Bildresultat för earthworms niche construction">
            <a:extLst>
              <a:ext uri="{FF2B5EF4-FFF2-40B4-BE49-F238E27FC236}">
                <a16:creationId xmlns:a16="http://schemas.microsoft.com/office/drawing/2014/main" id="{4EB5EB62-D2B7-40A7-948C-57B8B82CCD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00" b="35105"/>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AB84D1DB-5BDB-4B3A-B014-A0C97EA1FB0B}"/>
              </a:ext>
            </a:extLst>
          </p:cNvPr>
          <p:cNvSpPr/>
          <p:nvPr/>
        </p:nvSpPr>
        <p:spPr>
          <a:xfrm>
            <a:off x="3771900" y="4006061"/>
            <a:ext cx="8068660" cy="2622071"/>
          </a:xfrm>
          <a:prstGeom prst="rect">
            <a:avLst/>
          </a:prstGeom>
        </p:spPr>
        <p:txBody>
          <a:bodyPr vert="horz" lIns="91440" tIns="45720" rIns="91440" bIns="45720" rtlCol="0" anchor="ctr">
            <a:normAutofit lnSpcReduction="10000"/>
          </a:bodyPr>
          <a:lstStyle/>
          <a:p>
            <a:pPr>
              <a:lnSpc>
                <a:spcPct val="90000"/>
              </a:lnSpc>
              <a:spcAft>
                <a:spcPts val="600"/>
              </a:spcAft>
            </a:pPr>
            <a:r>
              <a:rPr lang="sv-SE" sz="1400" dirty="0">
                <a:solidFill>
                  <a:schemeClr val="bg1"/>
                </a:solidFill>
              </a:rPr>
              <a:t>Daggmaskar är ursprungligen akvatiska mollusker, men numera lever de som bekant på land. </a:t>
            </a:r>
          </a:p>
          <a:p>
            <a:pPr>
              <a:lnSpc>
                <a:spcPct val="90000"/>
              </a:lnSpc>
              <a:spcAft>
                <a:spcPts val="600"/>
              </a:spcAft>
            </a:pPr>
            <a:endParaRPr lang="sv-SE" sz="1400" dirty="0">
              <a:solidFill>
                <a:schemeClr val="bg1"/>
              </a:solidFill>
            </a:endParaRPr>
          </a:p>
          <a:p>
            <a:pPr>
              <a:lnSpc>
                <a:spcPct val="90000"/>
              </a:lnSpc>
              <a:spcAft>
                <a:spcPts val="600"/>
              </a:spcAft>
            </a:pPr>
            <a:r>
              <a:rPr lang="sv-SE" sz="1400" dirty="0">
                <a:solidFill>
                  <a:schemeClr val="bg1"/>
                </a:solidFill>
              </a:rPr>
              <a:t>Men de kan egentligen inte heller leva på land heller. Daggmaskar är beroende av en omgivning präglad av just daggmaskar. De luckrar upp jorden och släpper ned vatten från ytan, de omsätter avfall och interagerar med mikrober i jorden, vilket är en förutsättning för mycket liv i jordens ytskikt. </a:t>
            </a:r>
          </a:p>
          <a:p>
            <a:pPr indent="-228600">
              <a:lnSpc>
                <a:spcPct val="90000"/>
              </a:lnSpc>
              <a:spcAft>
                <a:spcPts val="600"/>
              </a:spcAft>
              <a:buFont typeface="Arial" panose="020B0604020202020204" pitchFamily="34" charset="0"/>
              <a:buChar char="•"/>
            </a:pPr>
            <a:endParaRPr lang="sv-SE" sz="1400" dirty="0">
              <a:solidFill>
                <a:schemeClr val="bg1"/>
              </a:solidFill>
            </a:endParaRPr>
          </a:p>
          <a:p>
            <a:pPr>
              <a:lnSpc>
                <a:spcPct val="90000"/>
              </a:lnSpc>
              <a:spcAft>
                <a:spcPts val="600"/>
              </a:spcAft>
            </a:pPr>
            <a:r>
              <a:rPr lang="sv-SE" sz="1400" dirty="0">
                <a:solidFill>
                  <a:schemeClr val="bg1"/>
                </a:solidFill>
              </a:rPr>
              <a:t>Detta bidrar till att daggmasken återskapar en miljö på land som på flera sätt liknar den akvatiska miljö de en gång levde i. </a:t>
            </a:r>
          </a:p>
          <a:p>
            <a:pPr>
              <a:lnSpc>
                <a:spcPct val="90000"/>
              </a:lnSpc>
              <a:spcAft>
                <a:spcPts val="600"/>
              </a:spcAft>
            </a:pPr>
            <a:endParaRPr lang="sv-SE" sz="1400" dirty="0">
              <a:solidFill>
                <a:schemeClr val="bg1"/>
              </a:solidFill>
            </a:endParaRPr>
          </a:p>
          <a:p>
            <a:pPr>
              <a:lnSpc>
                <a:spcPct val="90000"/>
              </a:lnSpc>
              <a:spcAft>
                <a:spcPts val="600"/>
              </a:spcAft>
            </a:pPr>
            <a:r>
              <a:rPr lang="sv-SE" sz="1400" dirty="0">
                <a:solidFill>
                  <a:schemeClr val="bg1"/>
                </a:solidFill>
              </a:rPr>
              <a:t>Vissa av dess organfunktioner äger dessutom delvis rum via gångarnas väggar och den kemi de skapar här, till exempel via det slem de avsätter.</a:t>
            </a:r>
          </a:p>
          <a:p>
            <a:pPr>
              <a:lnSpc>
                <a:spcPct val="90000"/>
              </a:lnSpc>
              <a:spcAft>
                <a:spcPts val="600"/>
              </a:spcAft>
            </a:pPr>
            <a:endParaRPr lang="sv-SE" sz="1400" dirty="0">
              <a:solidFill>
                <a:schemeClr val="bg1"/>
              </a:solidFill>
            </a:endParaRPr>
          </a:p>
        </p:txBody>
      </p:sp>
    </p:spTree>
    <p:extLst>
      <p:ext uri="{BB962C8B-B14F-4D97-AF65-F5344CB8AC3E}">
        <p14:creationId xmlns:p14="http://schemas.microsoft.com/office/powerpoint/2010/main" val="73397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Bildresultat för neolithic settlement">
            <a:extLst>
              <a:ext uri="{FF2B5EF4-FFF2-40B4-BE49-F238E27FC236}">
                <a16:creationId xmlns:a16="http://schemas.microsoft.com/office/drawing/2014/main" id="{8C3334C8-FE4A-466F-A34A-9A3CE8CF0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716" y="162233"/>
            <a:ext cx="4477968" cy="2518857"/>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C9939E23-CD1B-440A-B1CB-686293C50FCF}"/>
              </a:ext>
            </a:extLst>
          </p:cNvPr>
          <p:cNvSpPr/>
          <p:nvPr/>
        </p:nvSpPr>
        <p:spPr>
          <a:xfrm>
            <a:off x="1005116" y="1061989"/>
            <a:ext cx="5207516" cy="584775"/>
          </a:xfrm>
          <a:prstGeom prst="rect">
            <a:avLst/>
          </a:prstGeom>
        </p:spPr>
        <p:txBody>
          <a:bodyPr wrap="none">
            <a:spAutoFit/>
          </a:bodyPr>
          <a:lstStyle/>
          <a:p>
            <a:r>
              <a:rPr lang="sv-SE" sz="3200" dirty="0">
                <a:solidFill>
                  <a:schemeClr val="bg1"/>
                </a:solidFill>
              </a:rPr>
              <a:t>Människan som nisch-byggare</a:t>
            </a:r>
            <a:endParaRPr lang="sv-SE" sz="3200" dirty="0"/>
          </a:p>
        </p:txBody>
      </p:sp>
      <p:sp>
        <p:nvSpPr>
          <p:cNvPr id="5" name="Rektangel 4">
            <a:extLst>
              <a:ext uri="{FF2B5EF4-FFF2-40B4-BE49-F238E27FC236}">
                <a16:creationId xmlns:a16="http://schemas.microsoft.com/office/drawing/2014/main" id="{8D63AEC5-D75B-4B53-A954-F3A1AD16EA2B}"/>
              </a:ext>
            </a:extLst>
          </p:cNvPr>
          <p:cNvSpPr/>
          <p:nvPr/>
        </p:nvSpPr>
        <p:spPr>
          <a:xfrm>
            <a:off x="850841" y="3075257"/>
            <a:ext cx="10210450" cy="3416320"/>
          </a:xfrm>
          <a:prstGeom prst="rect">
            <a:avLst/>
          </a:prstGeom>
        </p:spPr>
        <p:txBody>
          <a:bodyPr wrap="square">
            <a:spAutoFit/>
          </a:bodyPr>
          <a:lstStyle/>
          <a:p>
            <a:r>
              <a:rPr lang="sv-SE" dirty="0">
                <a:solidFill>
                  <a:schemeClr val="bg1"/>
                </a:solidFill>
              </a:rPr>
              <a:t>Människan används ofta som det tydligaste och mest intressanta exemplet på såväl </a:t>
            </a:r>
            <a:r>
              <a:rPr lang="sv-SE" dirty="0" err="1">
                <a:solidFill>
                  <a:schemeClr val="bg1"/>
                </a:solidFill>
              </a:rPr>
              <a:t>Ecosystem</a:t>
            </a:r>
            <a:r>
              <a:rPr lang="sv-SE" dirty="0">
                <a:solidFill>
                  <a:schemeClr val="bg1"/>
                </a:solidFill>
              </a:rPr>
              <a:t> </a:t>
            </a:r>
            <a:r>
              <a:rPr lang="sv-SE" dirty="0" err="1">
                <a:solidFill>
                  <a:schemeClr val="bg1"/>
                </a:solidFill>
              </a:rPr>
              <a:t>Engineering</a:t>
            </a:r>
            <a:r>
              <a:rPr lang="sv-SE" dirty="0">
                <a:solidFill>
                  <a:schemeClr val="bg1"/>
                </a:solidFill>
              </a:rPr>
              <a:t> och </a:t>
            </a:r>
            <a:r>
              <a:rPr lang="sv-SE" dirty="0" err="1">
                <a:solidFill>
                  <a:schemeClr val="bg1"/>
                </a:solidFill>
              </a:rPr>
              <a:t>Niche</a:t>
            </a:r>
            <a:r>
              <a:rPr lang="sv-SE" dirty="0">
                <a:solidFill>
                  <a:schemeClr val="bg1"/>
                </a:solidFill>
              </a:rPr>
              <a:t> Construction, samt vad det kan leda till om man drar det långt. </a:t>
            </a:r>
          </a:p>
          <a:p>
            <a:endParaRPr lang="sv-SE" dirty="0">
              <a:solidFill>
                <a:schemeClr val="bg1"/>
              </a:solidFill>
            </a:endParaRPr>
          </a:p>
          <a:p>
            <a:r>
              <a:rPr lang="sv-SE" dirty="0">
                <a:solidFill>
                  <a:schemeClr val="bg1"/>
                </a:solidFill>
              </a:rPr>
              <a:t>Som vi flera gånger har berört – och kommer att beröra igen – så är människan helt beroende av den kulturella omgivning de själva producerar. </a:t>
            </a:r>
          </a:p>
          <a:p>
            <a:endParaRPr lang="sv-SE" dirty="0">
              <a:solidFill>
                <a:schemeClr val="bg1"/>
              </a:solidFill>
            </a:endParaRPr>
          </a:p>
          <a:p>
            <a:r>
              <a:rPr lang="sv-SE" dirty="0">
                <a:solidFill>
                  <a:schemeClr val="bg1"/>
                </a:solidFill>
              </a:rPr>
              <a:t>Korna på bilden ger oss ett exempel.</a:t>
            </a:r>
          </a:p>
          <a:p>
            <a:endParaRPr lang="sv-SE" dirty="0">
              <a:solidFill>
                <a:schemeClr val="bg1"/>
              </a:solidFill>
            </a:endParaRPr>
          </a:p>
          <a:p>
            <a:r>
              <a:rPr lang="sv-SE" dirty="0">
                <a:solidFill>
                  <a:schemeClr val="bg1"/>
                </a:solidFill>
              </a:rPr>
              <a:t>Korna bidrog med mjölk, kött, hudar, senor, ben och horn till de tidiga jordbrukssamhällen de blev del av. Samhället försåg korna med säkerhet och föda. Till och med deras avföring användes som gödsel och som byggmaterial.</a:t>
            </a:r>
          </a:p>
          <a:p>
            <a:endParaRPr lang="sv-SE" dirty="0">
              <a:solidFill>
                <a:schemeClr val="bg1"/>
              </a:solidFill>
            </a:endParaRPr>
          </a:p>
        </p:txBody>
      </p:sp>
    </p:spTree>
    <p:extLst>
      <p:ext uri="{BB962C8B-B14F-4D97-AF65-F5344CB8AC3E}">
        <p14:creationId xmlns:p14="http://schemas.microsoft.com/office/powerpoint/2010/main" val="185927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9EDA831-13A3-463A-93F0-F93CBA4175A5}"/>
              </a:ext>
            </a:extLst>
          </p:cNvPr>
          <p:cNvSpPr/>
          <p:nvPr/>
        </p:nvSpPr>
        <p:spPr>
          <a:xfrm>
            <a:off x="753035" y="3044766"/>
            <a:ext cx="10515599" cy="3693319"/>
          </a:xfrm>
          <a:prstGeom prst="rect">
            <a:avLst/>
          </a:prstGeom>
        </p:spPr>
        <p:txBody>
          <a:bodyPr wrap="square">
            <a:spAutoFit/>
          </a:bodyPr>
          <a:lstStyle/>
          <a:p>
            <a:r>
              <a:rPr lang="sv-SE" b="1" dirty="0">
                <a:solidFill>
                  <a:schemeClr val="bg1"/>
                </a:solidFill>
              </a:rPr>
              <a:t>Korna anpassades evolutionärt </a:t>
            </a:r>
            <a:r>
              <a:rPr lang="sv-SE" dirty="0">
                <a:solidFill>
                  <a:schemeClr val="bg1"/>
                </a:solidFill>
              </a:rPr>
              <a:t>genom att bli mindre, mer fredliga i sinnet, och genom att öka sin förmåga att producera mjölk.</a:t>
            </a:r>
          </a:p>
          <a:p>
            <a:endParaRPr lang="sv-SE" dirty="0"/>
          </a:p>
          <a:p>
            <a:r>
              <a:rPr lang="sv-SE" b="1" dirty="0">
                <a:solidFill>
                  <a:schemeClr val="bg1"/>
                </a:solidFill>
              </a:rPr>
              <a:t>Människan anpassade sig </a:t>
            </a:r>
            <a:r>
              <a:rPr lang="sv-SE" dirty="0">
                <a:solidFill>
                  <a:schemeClr val="bg1"/>
                </a:solidFill>
              </a:rPr>
              <a:t>genom att kvarhålla den tolerans för laktos som alla människor har som barn även hos vuxna. I folkgrupper som inte har ett förflutet som mjölkbönder saknas enzymet laktas hos vuxna.</a:t>
            </a:r>
          </a:p>
          <a:p>
            <a:endParaRPr lang="sv-SE" dirty="0">
              <a:solidFill>
                <a:schemeClr val="bg1"/>
              </a:solidFill>
            </a:endParaRPr>
          </a:p>
          <a:p>
            <a:r>
              <a:rPr lang="sv-SE" dirty="0">
                <a:solidFill>
                  <a:schemeClr val="bg1"/>
                </a:solidFill>
              </a:rPr>
              <a:t>Detta är bara ett exempel på hur människan har anpassat sin omgivning och samtidig anpassats till de nya förhållanden de därmed skapar. </a:t>
            </a:r>
          </a:p>
          <a:p>
            <a:endParaRPr lang="sv-SE" dirty="0">
              <a:solidFill>
                <a:schemeClr val="bg1"/>
              </a:solidFill>
            </a:endParaRPr>
          </a:p>
          <a:p>
            <a:r>
              <a:rPr lang="sv-SE" dirty="0">
                <a:solidFill>
                  <a:schemeClr val="bg1"/>
                </a:solidFill>
              </a:rPr>
              <a:t>Vår avsaknad av päls som har ersatts med kläder är ett ytterligare exempel. Men även vår stora hjärna har egenheten att både vara en förutsättning för våra kulturella samhällen och samtidigt helt poänglös om vi inte redan lever i sådana samhällen.</a:t>
            </a:r>
          </a:p>
          <a:p>
            <a:endParaRPr lang="sv-SE" dirty="0">
              <a:solidFill>
                <a:schemeClr val="bg1"/>
              </a:solidFill>
            </a:endParaRPr>
          </a:p>
        </p:txBody>
      </p:sp>
      <p:pic>
        <p:nvPicPr>
          <p:cNvPr id="4098" name="Picture 2" descr="Bildresultat för human drinking milk">
            <a:extLst>
              <a:ext uri="{FF2B5EF4-FFF2-40B4-BE49-F238E27FC236}">
                <a16:creationId xmlns:a16="http://schemas.microsoft.com/office/drawing/2014/main" id="{2F2FC390-9DBC-4AEA-80D7-E7935FF6D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6355" y="447648"/>
            <a:ext cx="4103685" cy="230832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ildresultat för domesticated cows">
            <a:extLst>
              <a:ext uri="{FF2B5EF4-FFF2-40B4-BE49-F238E27FC236}">
                <a16:creationId xmlns:a16="http://schemas.microsoft.com/office/drawing/2014/main" id="{864546D7-D1C9-476B-9D98-81424EB30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531" y="447647"/>
            <a:ext cx="3101808" cy="2308324"/>
          </a:xfrm>
          <a:prstGeom prst="rect">
            <a:avLst/>
          </a:prstGeom>
          <a:noFill/>
          <a:extLst>
            <a:ext uri="{909E8E84-426E-40DD-AFC4-6F175D3DCCD1}">
              <a14:hiddenFill xmlns:a14="http://schemas.microsoft.com/office/drawing/2010/main">
                <a:solidFill>
                  <a:srgbClr val="FFFFFF"/>
                </a:solidFill>
              </a14:hiddenFill>
            </a:ext>
          </a:extLst>
        </p:spPr>
      </p:pic>
      <p:sp>
        <p:nvSpPr>
          <p:cNvPr id="5" name="Pil: vänster-höger 4">
            <a:extLst>
              <a:ext uri="{FF2B5EF4-FFF2-40B4-BE49-F238E27FC236}">
                <a16:creationId xmlns:a16="http://schemas.microsoft.com/office/drawing/2014/main" id="{FEFB44E0-8E1F-4AD0-A76D-4670823C7162}"/>
              </a:ext>
            </a:extLst>
          </p:cNvPr>
          <p:cNvSpPr/>
          <p:nvPr/>
        </p:nvSpPr>
        <p:spPr>
          <a:xfrm>
            <a:off x="4689626" y="1418937"/>
            <a:ext cx="1548941" cy="5476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41285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3D2D9C-4BB0-4F27-A82C-7FB38FCE90D4}"/>
              </a:ext>
            </a:extLst>
          </p:cNvPr>
          <p:cNvSpPr>
            <a:spLocks noGrp="1"/>
          </p:cNvSpPr>
          <p:nvPr>
            <p:ph type="title"/>
          </p:nvPr>
        </p:nvSpPr>
        <p:spPr/>
        <p:txBody>
          <a:bodyPr/>
          <a:lstStyle/>
          <a:p>
            <a:r>
              <a:rPr lang="sv-SE" dirty="0">
                <a:solidFill>
                  <a:schemeClr val="bg1"/>
                </a:solidFill>
              </a:rPr>
              <a:t>Hur påverkar detta evolutionen?</a:t>
            </a:r>
          </a:p>
        </p:txBody>
      </p:sp>
      <p:sp>
        <p:nvSpPr>
          <p:cNvPr id="3" name="Platshållare för innehåll 2">
            <a:extLst>
              <a:ext uri="{FF2B5EF4-FFF2-40B4-BE49-F238E27FC236}">
                <a16:creationId xmlns:a16="http://schemas.microsoft.com/office/drawing/2014/main" id="{D4B892EE-53FC-40C5-AB3C-D63D92F98D3F}"/>
              </a:ext>
            </a:extLst>
          </p:cNvPr>
          <p:cNvSpPr>
            <a:spLocks noGrp="1"/>
          </p:cNvSpPr>
          <p:nvPr>
            <p:ph idx="1"/>
          </p:nvPr>
        </p:nvSpPr>
        <p:spPr/>
        <p:txBody>
          <a:bodyPr>
            <a:normAutofit fontScale="70000" lnSpcReduction="20000"/>
          </a:bodyPr>
          <a:lstStyle/>
          <a:p>
            <a:pPr marL="0" indent="0">
              <a:buNone/>
            </a:pPr>
            <a:r>
              <a:rPr lang="sv-SE" dirty="0">
                <a:solidFill>
                  <a:schemeClr val="bg1"/>
                </a:solidFill>
              </a:rPr>
              <a:t>Vi lär oss att växelverkan mellan evolution och ekologi är </a:t>
            </a:r>
            <a:r>
              <a:rPr lang="sv-SE" b="1" dirty="0">
                <a:solidFill>
                  <a:schemeClr val="bg1"/>
                </a:solidFill>
              </a:rPr>
              <a:t>starkare och mer flerfacetterad</a:t>
            </a:r>
            <a:r>
              <a:rPr lang="sv-SE" dirty="0">
                <a:solidFill>
                  <a:schemeClr val="bg1"/>
                </a:solidFill>
              </a:rPr>
              <a:t> än vad man tidigare har föreställt sig.</a:t>
            </a:r>
          </a:p>
          <a:p>
            <a:pPr marL="0" indent="0">
              <a:buNone/>
            </a:pPr>
            <a:endParaRPr lang="sv-SE" dirty="0">
              <a:solidFill>
                <a:schemeClr val="bg1"/>
              </a:solidFill>
            </a:endParaRPr>
          </a:p>
          <a:p>
            <a:pPr marL="0" indent="0">
              <a:buNone/>
            </a:pPr>
            <a:r>
              <a:rPr lang="sv-SE" dirty="0">
                <a:solidFill>
                  <a:schemeClr val="bg1"/>
                </a:solidFill>
              </a:rPr>
              <a:t>Vi lär oss att anpassningar inte bara hamnar i organismernas kroppar utan </a:t>
            </a:r>
            <a:r>
              <a:rPr lang="sv-SE" b="1" dirty="0">
                <a:solidFill>
                  <a:schemeClr val="bg1"/>
                </a:solidFill>
              </a:rPr>
              <a:t>även i spåren efter deras framfart</a:t>
            </a:r>
            <a:r>
              <a:rPr lang="sv-SE" dirty="0">
                <a:solidFill>
                  <a:schemeClr val="bg1"/>
                </a:solidFill>
              </a:rPr>
              <a:t>.</a:t>
            </a:r>
          </a:p>
          <a:p>
            <a:pPr marL="0" indent="0">
              <a:buNone/>
            </a:pPr>
            <a:endParaRPr lang="sv-SE" dirty="0">
              <a:solidFill>
                <a:schemeClr val="bg1"/>
              </a:solidFill>
            </a:endParaRPr>
          </a:p>
          <a:p>
            <a:pPr marL="0" indent="0">
              <a:buNone/>
            </a:pPr>
            <a:r>
              <a:rPr lang="sv-SE" b="1" dirty="0">
                <a:solidFill>
                  <a:schemeClr val="bg1"/>
                </a:solidFill>
              </a:rPr>
              <a:t>Gränsen mellan organism och ekosystem luckras upp</a:t>
            </a:r>
            <a:r>
              <a:rPr lang="sv-SE" dirty="0">
                <a:solidFill>
                  <a:schemeClr val="bg1"/>
                </a:solidFill>
              </a:rPr>
              <a:t>. Vi får ytterligare en uppsättning processer som är viktiga för att förstå livets uppkomst och historia – och därmed den värld vi lever i.</a:t>
            </a:r>
          </a:p>
          <a:p>
            <a:pPr marL="0" indent="0">
              <a:buNone/>
            </a:pPr>
            <a:endParaRPr lang="sv-SE" dirty="0">
              <a:solidFill>
                <a:schemeClr val="bg1"/>
              </a:solidFill>
            </a:endParaRPr>
          </a:p>
          <a:p>
            <a:pPr marL="0" indent="0">
              <a:buNone/>
            </a:pPr>
            <a:r>
              <a:rPr lang="sv-SE" dirty="0">
                <a:solidFill>
                  <a:schemeClr val="bg1"/>
                </a:solidFill>
              </a:rPr>
              <a:t>Dessa feedbackprocesser mellan organismer och omgivning påminner på många sätt om biologisk utveckling. </a:t>
            </a:r>
          </a:p>
          <a:p>
            <a:pPr marL="0" indent="0">
              <a:buNone/>
            </a:pPr>
            <a:endParaRPr lang="sv-SE" b="1" dirty="0">
              <a:solidFill>
                <a:schemeClr val="bg1"/>
              </a:solidFill>
            </a:endParaRPr>
          </a:p>
          <a:p>
            <a:pPr marL="0" indent="0">
              <a:buNone/>
            </a:pPr>
            <a:r>
              <a:rPr lang="sv-SE" b="1" dirty="0">
                <a:solidFill>
                  <a:schemeClr val="bg1"/>
                </a:solidFill>
              </a:rPr>
              <a:t>Vi ser återigen hur idéer om självorganisation visar sig nödvändiga för att förstå livet.</a:t>
            </a:r>
          </a:p>
          <a:p>
            <a:pPr marL="0" indent="0">
              <a:buNone/>
            </a:pPr>
            <a:endParaRPr lang="sv-SE" dirty="0">
              <a:solidFill>
                <a:schemeClr val="bg1"/>
              </a:solidFill>
            </a:endParaRPr>
          </a:p>
          <a:p>
            <a:pPr marL="0" indent="0">
              <a:buNone/>
            </a:pPr>
            <a:endParaRPr lang="sv-SE" dirty="0">
              <a:solidFill>
                <a:schemeClr val="bg1"/>
              </a:solidFill>
            </a:endParaRPr>
          </a:p>
        </p:txBody>
      </p:sp>
    </p:spTree>
    <p:extLst>
      <p:ext uri="{BB962C8B-B14F-4D97-AF65-F5344CB8AC3E}">
        <p14:creationId xmlns:p14="http://schemas.microsoft.com/office/powerpoint/2010/main" val="36368662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1340</Words>
  <Application>Microsoft Office PowerPoint</Application>
  <PresentationFormat>Bredbild</PresentationFormat>
  <Paragraphs>98</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Calibri Light</vt:lpstr>
      <vt:lpstr>Office-tema</vt:lpstr>
      <vt:lpstr>Extended synthesis Niche Construction och Ecosystem Engineering </vt:lpstr>
      <vt:lpstr>Föreläsningens lärandemål</vt:lpstr>
      <vt:lpstr>Ecosystem engineering</vt:lpstr>
      <vt:lpstr>Organismer som gör sin egen miljö – hur påverkar detta evolutionen?</vt:lpstr>
      <vt:lpstr>Två komponenter</vt:lpstr>
      <vt:lpstr>Daggmaskar som nisch-byggare</vt:lpstr>
      <vt:lpstr>PowerPoint-presentation</vt:lpstr>
      <vt:lpstr>PowerPoint-presentation</vt:lpstr>
      <vt:lpstr>Hur påverkar detta evolutionen?</vt:lpstr>
      <vt:lpstr>Konsekvenser av Ecosystem Engineering och Niche Construction på de globala systemen</vt:lpstr>
      <vt:lpstr>Extended Synthesis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Extended synthesis Niche Construction och Ecosystem Engineering </dc:title>
  <dc:creator>Claes Andersson</dc:creator>
  <cp:lastModifiedBy>Claes Andersson</cp:lastModifiedBy>
  <cp:revision>7</cp:revision>
  <dcterms:created xsi:type="dcterms:W3CDTF">2021-02-18T10:08:30Z</dcterms:created>
  <dcterms:modified xsi:type="dcterms:W3CDTF">2021-02-25T11:53:29Z</dcterms:modified>
</cp:coreProperties>
</file>