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3" r:id="rId11"/>
    <p:sldId id="267" r:id="rId12"/>
    <p:sldId id="268" r:id="rId13"/>
    <p:sldId id="270" r:id="rId14"/>
    <p:sldId id="271" r:id="rId15"/>
    <p:sldId id="272" r:id="rId16"/>
    <p:sldId id="269" r:id="rId17"/>
    <p:sldId id="273"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E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4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848E10-51CD-4723-89C9-1970A11BB3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4BB3AC0-C80D-4394-8A0E-2ADCAE533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69C7FE1-94FE-4EBD-BD59-A54D06ED6EF4}"/>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5" name="Platshållare för sidfot 4">
            <a:extLst>
              <a:ext uri="{FF2B5EF4-FFF2-40B4-BE49-F238E27FC236}">
                <a16:creationId xmlns:a16="http://schemas.microsoft.com/office/drawing/2014/main" id="{37E07C50-539A-41C5-A59B-7D0CF47367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CE24B1-4C22-4886-BF74-49625C75493C}"/>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427029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1067AF-AE1B-498A-AE6F-405A3536ADF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FF556EA-6FE2-4F7C-9A04-04A897D3F5E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9CDDEA5-AAAA-478A-A16C-D1C4921B7883}"/>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5" name="Platshållare för sidfot 4">
            <a:extLst>
              <a:ext uri="{FF2B5EF4-FFF2-40B4-BE49-F238E27FC236}">
                <a16:creationId xmlns:a16="http://schemas.microsoft.com/office/drawing/2014/main" id="{DC9B64BA-27F7-4193-8E09-3AE2DDE6A9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332B30-F31F-4C96-AC6C-3D9263B35CEF}"/>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330477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14900E4-CF58-4B51-A51E-C2EA123E2AC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B11DB0-A093-4666-B806-B02223FFB8C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5E0CCC-3FA8-4AD3-B83E-D35C9A8E5003}"/>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5" name="Platshållare för sidfot 4">
            <a:extLst>
              <a:ext uri="{FF2B5EF4-FFF2-40B4-BE49-F238E27FC236}">
                <a16:creationId xmlns:a16="http://schemas.microsoft.com/office/drawing/2014/main" id="{EAF41C5B-72E0-43E6-A42B-C9EFE389A7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DB697B2-B5F9-4D9E-8882-BAA97A494F3D}"/>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180580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F9FF66-B72E-4014-9EE6-49BBDB1334F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17A49B-31B4-4BBA-9FDE-0473D86BD17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8458588-4A7A-4DF4-B6BD-03F327050592}"/>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5" name="Platshållare för sidfot 4">
            <a:extLst>
              <a:ext uri="{FF2B5EF4-FFF2-40B4-BE49-F238E27FC236}">
                <a16:creationId xmlns:a16="http://schemas.microsoft.com/office/drawing/2014/main" id="{518E9DA8-CFA9-499E-AA31-D9947029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F1D3C9B-19CD-4EE7-BA44-B710795A024C}"/>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374957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FE27B2-60E2-40CE-A297-83595550B7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D84EC39-477B-407B-A460-9C104C5A43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7602E27-3D8F-40DB-8C84-086F35D9434E}"/>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5" name="Platshållare för sidfot 4">
            <a:extLst>
              <a:ext uri="{FF2B5EF4-FFF2-40B4-BE49-F238E27FC236}">
                <a16:creationId xmlns:a16="http://schemas.microsoft.com/office/drawing/2014/main" id="{D6D2C871-FB0D-48E6-A8AE-FD9156D2616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AE6541-FB86-4CD7-AEB8-8536D01F512C}"/>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211657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E5138-A3A7-4CF6-92F2-800FE2AB949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6CC5808-5200-4549-8C80-95D604525A7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1CB6E81-5BBF-4279-82D2-965A5CDAF46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7602129-B0AC-4751-B2F3-2AF255293CC9}"/>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6" name="Platshållare för sidfot 5">
            <a:extLst>
              <a:ext uri="{FF2B5EF4-FFF2-40B4-BE49-F238E27FC236}">
                <a16:creationId xmlns:a16="http://schemas.microsoft.com/office/drawing/2014/main" id="{46CFA0AC-C94E-4E33-9D1A-F933E1BD1E3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549942-8009-49CC-9AD1-4693A99E0C1A}"/>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55783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0CCDF-FC2F-4013-8C6E-7227948125A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3EF9BE-E269-4C5D-B075-E5114307B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33005C6-76CB-409B-9582-0CF16E44AA4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BC8BAA-2432-4460-A2A7-F88BC78DD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9E45A73-AC64-442C-83A7-C3C09B6434A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CEC3867-3208-4A9A-90E6-4CEFD813F5E7}"/>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8" name="Platshållare för sidfot 7">
            <a:extLst>
              <a:ext uri="{FF2B5EF4-FFF2-40B4-BE49-F238E27FC236}">
                <a16:creationId xmlns:a16="http://schemas.microsoft.com/office/drawing/2014/main" id="{AC8ECDEA-EE0A-435D-BE6D-BF3A3F4CC10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117094E-16CC-46F7-BF74-DBB49860CADA}"/>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14021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E683DF-651F-4C93-97F7-EC52DDC07F7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A424976-5493-4679-85C7-B79D4CABA4D6}"/>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4" name="Platshållare för sidfot 3">
            <a:extLst>
              <a:ext uri="{FF2B5EF4-FFF2-40B4-BE49-F238E27FC236}">
                <a16:creationId xmlns:a16="http://schemas.microsoft.com/office/drawing/2014/main" id="{0D933526-B0D3-4519-ADCE-9437E4F72F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DA9BA76-EC78-43FB-85E7-4621672D06C7}"/>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60585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0528338-53CB-4392-82B2-0D4E159F5ACA}"/>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3" name="Platshållare för sidfot 2">
            <a:extLst>
              <a:ext uri="{FF2B5EF4-FFF2-40B4-BE49-F238E27FC236}">
                <a16:creationId xmlns:a16="http://schemas.microsoft.com/office/drawing/2014/main" id="{7A0A435F-220F-488F-80A8-5A02FFE21B7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1B38F3C-AF48-4FD0-8607-B879048DF6A8}"/>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219864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3802F-A2C1-421F-9699-1EBF90F4B15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C92272-BA5D-4E6E-B534-2F9D253A2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F216E12-CD9F-46DB-8A63-B8A749CFD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FBEE902-C8F7-4E46-8B8B-EE040506D839}"/>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6" name="Platshållare för sidfot 5">
            <a:extLst>
              <a:ext uri="{FF2B5EF4-FFF2-40B4-BE49-F238E27FC236}">
                <a16:creationId xmlns:a16="http://schemas.microsoft.com/office/drawing/2014/main" id="{CF2AE5C4-8BE7-4AE6-8D74-ED1B249BDCF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7639F1-96E6-441F-9B3A-40BAA660522A}"/>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78324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38194-BCB7-4BE8-8EA3-66A7228B923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DD6E71C-5B61-4E7D-9389-90F2996A6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732315E-8179-4E6C-AA3E-3EA7240DC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214D5F4-C09C-40B4-9B8D-1155C6086DFA}"/>
              </a:ext>
            </a:extLst>
          </p:cNvPr>
          <p:cNvSpPr>
            <a:spLocks noGrp="1"/>
          </p:cNvSpPr>
          <p:nvPr>
            <p:ph type="dt" sz="half" idx="10"/>
          </p:nvPr>
        </p:nvSpPr>
        <p:spPr/>
        <p:txBody>
          <a:bodyPr/>
          <a:lstStyle/>
          <a:p>
            <a:fld id="{7B949324-D252-4F6D-97EF-E19E2EBF9EEC}" type="datetimeFigureOut">
              <a:rPr lang="sv-SE" smtClean="0"/>
              <a:t>2021-03-02</a:t>
            </a:fld>
            <a:endParaRPr lang="sv-SE"/>
          </a:p>
        </p:txBody>
      </p:sp>
      <p:sp>
        <p:nvSpPr>
          <p:cNvPr id="6" name="Platshållare för sidfot 5">
            <a:extLst>
              <a:ext uri="{FF2B5EF4-FFF2-40B4-BE49-F238E27FC236}">
                <a16:creationId xmlns:a16="http://schemas.microsoft.com/office/drawing/2014/main" id="{C76FFACD-A1A9-42FB-8D13-D141278AF9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7000B91-DBA8-4BAA-B688-6D5085A4C9EB}"/>
              </a:ext>
            </a:extLst>
          </p:cNvPr>
          <p:cNvSpPr>
            <a:spLocks noGrp="1"/>
          </p:cNvSpPr>
          <p:nvPr>
            <p:ph type="sldNum" sz="quarter" idx="12"/>
          </p:nvPr>
        </p:nvSpPr>
        <p:spPr/>
        <p:txBody>
          <a:bodyPr/>
          <a:lstStyle/>
          <a:p>
            <a:fld id="{7671C41C-6A3C-48AB-B43C-2CEB370E24F7}" type="slidenum">
              <a:rPr lang="sv-SE" smtClean="0"/>
              <a:t>‹#›</a:t>
            </a:fld>
            <a:endParaRPr lang="sv-SE"/>
          </a:p>
        </p:txBody>
      </p:sp>
    </p:spTree>
    <p:extLst>
      <p:ext uri="{BB962C8B-B14F-4D97-AF65-F5344CB8AC3E}">
        <p14:creationId xmlns:p14="http://schemas.microsoft.com/office/powerpoint/2010/main" val="246902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C26AE4-CC66-4661-89AE-CE9DC1853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30AA064-0922-4C21-9715-9C059E062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BDE2A5-92A1-4D5F-91E4-19250D55E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49324-D252-4F6D-97EF-E19E2EBF9EEC}" type="datetimeFigureOut">
              <a:rPr lang="sv-SE" smtClean="0"/>
              <a:t>2021-03-02</a:t>
            </a:fld>
            <a:endParaRPr lang="sv-SE"/>
          </a:p>
        </p:txBody>
      </p:sp>
      <p:sp>
        <p:nvSpPr>
          <p:cNvPr id="5" name="Platshållare för sidfot 4">
            <a:extLst>
              <a:ext uri="{FF2B5EF4-FFF2-40B4-BE49-F238E27FC236}">
                <a16:creationId xmlns:a16="http://schemas.microsoft.com/office/drawing/2014/main" id="{54F6591D-3230-43B0-93F9-6975F92F0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D1FE421-E9CA-497B-8148-8F299B674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1C41C-6A3C-48AB-B43C-2CEB370E24F7}" type="slidenum">
              <a:rPr lang="sv-SE" smtClean="0"/>
              <a:t>‹#›</a:t>
            </a:fld>
            <a:endParaRPr lang="sv-SE"/>
          </a:p>
        </p:txBody>
      </p:sp>
    </p:spTree>
    <p:extLst>
      <p:ext uri="{BB962C8B-B14F-4D97-AF65-F5344CB8AC3E}">
        <p14:creationId xmlns:p14="http://schemas.microsoft.com/office/powerpoint/2010/main" val="156832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777409"/>
            <a:ext cx="9144000" cy="2478553"/>
          </a:xfrm>
        </p:spPr>
        <p:txBody>
          <a:bodyPr>
            <a:normAutofit/>
          </a:bodyPr>
          <a:lstStyle/>
          <a:p>
            <a:r>
              <a:rPr lang="sv-SE" sz="4000" u="sng" dirty="0"/>
              <a:t>Människan och kulturen</a:t>
            </a:r>
            <a:br>
              <a:rPr lang="sv-SE" dirty="0"/>
            </a:br>
            <a:r>
              <a:rPr lang="sv-SE" dirty="0"/>
              <a:t>Människans förhistoria I</a:t>
            </a:r>
            <a:br>
              <a:rPr lang="sv-SE" dirty="0"/>
            </a:br>
            <a:endParaRPr lang="sv-SE" dirty="0"/>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dirty="0"/>
              <a:t>Tisdag 2/3 </a:t>
            </a:r>
            <a:r>
              <a:rPr lang="sv-SE" sz="3100" b="1" u="sng" dirty="0"/>
              <a:t>13:15-14:00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3D2D9C-4BB0-4F27-A82C-7FB38FCE90D4}"/>
              </a:ext>
            </a:extLst>
          </p:cNvPr>
          <p:cNvSpPr>
            <a:spLocks noGrp="1"/>
          </p:cNvSpPr>
          <p:nvPr>
            <p:ph type="title"/>
          </p:nvPr>
        </p:nvSpPr>
        <p:spPr>
          <a:xfrm>
            <a:off x="748145" y="129597"/>
            <a:ext cx="3215316" cy="1325563"/>
          </a:xfrm>
        </p:spPr>
        <p:txBody>
          <a:bodyPr>
            <a:normAutofit/>
          </a:bodyPr>
          <a:lstStyle/>
          <a:p>
            <a:pPr algn="ctr"/>
            <a:r>
              <a:rPr lang="sv-SE" sz="3200" b="1" dirty="0"/>
              <a:t>Australopithecus</a:t>
            </a:r>
          </a:p>
        </p:txBody>
      </p:sp>
      <p:sp>
        <p:nvSpPr>
          <p:cNvPr id="3" name="Platshållare för innehåll 2">
            <a:extLst>
              <a:ext uri="{FF2B5EF4-FFF2-40B4-BE49-F238E27FC236}">
                <a16:creationId xmlns:a16="http://schemas.microsoft.com/office/drawing/2014/main" id="{D4B892EE-53FC-40C5-AB3C-D63D92F98D3F}"/>
              </a:ext>
            </a:extLst>
          </p:cNvPr>
          <p:cNvSpPr>
            <a:spLocks noGrp="1"/>
          </p:cNvSpPr>
          <p:nvPr>
            <p:ph idx="1"/>
          </p:nvPr>
        </p:nvSpPr>
        <p:spPr>
          <a:xfrm>
            <a:off x="531615" y="1455160"/>
            <a:ext cx="3941618" cy="4430656"/>
          </a:xfrm>
        </p:spPr>
        <p:txBody>
          <a:bodyPr>
            <a:normAutofit fontScale="55000" lnSpcReduction="20000"/>
          </a:bodyPr>
          <a:lstStyle/>
          <a:p>
            <a:pPr marL="0" indent="0">
              <a:buNone/>
            </a:pPr>
            <a:r>
              <a:rPr lang="sv-SE" i="1" dirty="0"/>
              <a:t>Homo</a:t>
            </a:r>
            <a:r>
              <a:rPr lang="sv-SE" dirty="0"/>
              <a:t> uppstod ur hominin-släktet </a:t>
            </a:r>
            <a:r>
              <a:rPr lang="sv-SE" i="1" dirty="0"/>
              <a:t>Australopithecus,</a:t>
            </a:r>
            <a:r>
              <a:rPr lang="sv-SE" dirty="0"/>
              <a:t> som levde i södra och östra Afrika mellan cirka 1-4 miljoner år sedan.</a:t>
            </a:r>
          </a:p>
          <a:p>
            <a:pPr marL="0" indent="0">
              <a:buNone/>
            </a:pPr>
            <a:endParaRPr lang="sv-SE" dirty="0"/>
          </a:p>
          <a:p>
            <a:pPr marL="0" indent="0">
              <a:buNone/>
            </a:pPr>
            <a:r>
              <a:rPr lang="sv-SE" dirty="0"/>
              <a:t>Vi vet inte exakt vilken form av </a:t>
            </a:r>
            <a:r>
              <a:rPr lang="sv-SE" i="1" dirty="0"/>
              <a:t>Australopithecus</a:t>
            </a:r>
            <a:r>
              <a:rPr lang="sv-SE" dirty="0"/>
              <a:t> som </a:t>
            </a:r>
            <a:r>
              <a:rPr lang="sv-SE" i="1" dirty="0"/>
              <a:t>Homo</a:t>
            </a:r>
            <a:r>
              <a:rPr lang="sv-SE" dirty="0"/>
              <a:t> uppstod ur eftersom släktet just vid den tiden diversifierades starkt.</a:t>
            </a:r>
          </a:p>
          <a:p>
            <a:pPr marL="0" indent="0">
              <a:buNone/>
            </a:pPr>
            <a:endParaRPr lang="sv-SE" dirty="0"/>
          </a:p>
          <a:p>
            <a:pPr marL="0" indent="0">
              <a:buNone/>
            </a:pPr>
            <a:r>
              <a:rPr lang="sv-SE" dirty="0"/>
              <a:t>Mellan 2 till 3 miljoner år sedan, då </a:t>
            </a:r>
            <a:r>
              <a:rPr lang="sv-SE" i="1" dirty="0"/>
              <a:t>Homo</a:t>
            </a:r>
            <a:r>
              <a:rPr lang="sv-SE" dirty="0"/>
              <a:t> uppstod, finns en mängd former av homininer som man inte riktigt vet hur de hänger ihop fylogenetiskt.</a:t>
            </a:r>
          </a:p>
          <a:p>
            <a:pPr marL="0" indent="0">
              <a:buNone/>
            </a:pPr>
            <a:endParaRPr lang="sv-SE" dirty="0"/>
          </a:p>
          <a:p>
            <a:pPr marL="0" indent="0">
              <a:buNone/>
            </a:pPr>
            <a:r>
              <a:rPr lang="sv-SE" dirty="0"/>
              <a:t>De flesta lämningar är nämligen väldigt inkompletta, till exempel delar av en käke och några tänder.</a:t>
            </a:r>
          </a:p>
          <a:p>
            <a:pPr marL="0" indent="0">
              <a:buNone/>
            </a:pPr>
            <a:endParaRPr lang="sv-SE" dirty="0"/>
          </a:p>
          <a:p>
            <a:pPr marL="0" indent="0">
              <a:buNone/>
            </a:pPr>
            <a:r>
              <a:rPr lang="sv-SE" dirty="0"/>
              <a:t>Viktig detalj: De har människofötter! Fötterna antog en mänsklig form mycket tidigt.</a:t>
            </a:r>
          </a:p>
        </p:txBody>
      </p:sp>
      <p:pic>
        <p:nvPicPr>
          <p:cNvPr id="5" name="Bildobjekt 4">
            <a:extLst>
              <a:ext uri="{FF2B5EF4-FFF2-40B4-BE49-F238E27FC236}">
                <a16:creationId xmlns:a16="http://schemas.microsoft.com/office/drawing/2014/main" id="{31415994-7523-4FAC-9F38-265F9934A25A}"/>
              </a:ext>
            </a:extLst>
          </p:cNvPr>
          <p:cNvPicPr>
            <a:picLocks noChangeAspect="1"/>
          </p:cNvPicPr>
          <p:nvPr/>
        </p:nvPicPr>
        <p:blipFill>
          <a:blip r:embed="rId2"/>
          <a:stretch>
            <a:fillRect/>
          </a:stretch>
        </p:blipFill>
        <p:spPr>
          <a:xfrm>
            <a:off x="4346856" y="400771"/>
            <a:ext cx="7445729" cy="6056457"/>
          </a:xfrm>
          <a:prstGeom prst="rect">
            <a:avLst/>
          </a:prstGeom>
        </p:spPr>
      </p:pic>
      <p:pic>
        <p:nvPicPr>
          <p:cNvPr id="3074" name="Picture 2" descr="Bildresultat för australopithecus garhi">
            <a:extLst>
              <a:ext uri="{FF2B5EF4-FFF2-40B4-BE49-F238E27FC236}">
                <a16:creationId xmlns:a16="http://schemas.microsoft.com/office/drawing/2014/main" id="{D9468DD8-AEEC-46DB-8483-7E2F1BAC8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194" y="3292620"/>
            <a:ext cx="2014605" cy="356538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DC24DF13-FD62-463E-84C9-2F86A94E7EF5}"/>
              </a:ext>
            </a:extLst>
          </p:cNvPr>
          <p:cNvSpPr/>
          <p:nvPr/>
        </p:nvSpPr>
        <p:spPr>
          <a:xfrm>
            <a:off x="118570" y="137319"/>
            <a:ext cx="769763" cy="461665"/>
          </a:xfrm>
          <a:prstGeom prst="rect">
            <a:avLst/>
          </a:prstGeom>
        </p:spPr>
        <p:txBody>
          <a:bodyPr wrap="none">
            <a:spAutoFit/>
          </a:bodyPr>
          <a:lstStyle/>
          <a:p>
            <a:r>
              <a:rPr lang="sv-SE" sz="2400" dirty="0"/>
              <a:t>7/15</a:t>
            </a:r>
          </a:p>
        </p:txBody>
      </p:sp>
    </p:spTree>
    <p:extLst>
      <p:ext uri="{BB962C8B-B14F-4D97-AF65-F5344CB8AC3E}">
        <p14:creationId xmlns:p14="http://schemas.microsoft.com/office/powerpoint/2010/main" val="36368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121305-1C37-4BA0-8F13-64452C754587}"/>
              </a:ext>
            </a:extLst>
          </p:cNvPr>
          <p:cNvSpPr>
            <a:spLocks noGrp="1"/>
          </p:cNvSpPr>
          <p:nvPr>
            <p:ph type="title"/>
          </p:nvPr>
        </p:nvSpPr>
        <p:spPr>
          <a:xfrm>
            <a:off x="942233" y="392502"/>
            <a:ext cx="6186802" cy="1325563"/>
          </a:xfrm>
        </p:spPr>
        <p:txBody>
          <a:bodyPr/>
          <a:lstStyle/>
          <a:p>
            <a:pPr algn="ctr"/>
            <a:r>
              <a:rPr lang="sv-SE" dirty="0"/>
              <a:t>Kultur och tradition</a:t>
            </a:r>
          </a:p>
        </p:txBody>
      </p:sp>
      <p:sp>
        <p:nvSpPr>
          <p:cNvPr id="3" name="Platshållare för innehåll 2">
            <a:extLst>
              <a:ext uri="{FF2B5EF4-FFF2-40B4-BE49-F238E27FC236}">
                <a16:creationId xmlns:a16="http://schemas.microsoft.com/office/drawing/2014/main" id="{ECEB734C-B923-400B-A718-FCB4422F11DF}"/>
              </a:ext>
            </a:extLst>
          </p:cNvPr>
          <p:cNvSpPr>
            <a:spLocks noGrp="1"/>
          </p:cNvSpPr>
          <p:nvPr>
            <p:ph idx="1"/>
          </p:nvPr>
        </p:nvSpPr>
        <p:spPr>
          <a:xfrm>
            <a:off x="618196" y="1995116"/>
            <a:ext cx="7063580" cy="3984905"/>
          </a:xfrm>
        </p:spPr>
        <p:txBody>
          <a:bodyPr>
            <a:normAutofit fontScale="85000" lnSpcReduction="20000"/>
          </a:bodyPr>
          <a:lstStyle/>
          <a:p>
            <a:pPr marL="0" indent="0">
              <a:buNone/>
            </a:pPr>
            <a:r>
              <a:rPr lang="sv-SE" dirty="0"/>
              <a:t>Kultur är människans signum.</a:t>
            </a:r>
          </a:p>
          <a:p>
            <a:pPr marL="0" indent="0">
              <a:buNone/>
            </a:pPr>
            <a:endParaRPr lang="sv-SE" dirty="0"/>
          </a:p>
          <a:p>
            <a:pPr marL="0" indent="0">
              <a:buNone/>
            </a:pPr>
            <a:r>
              <a:rPr lang="sv-SE" dirty="0"/>
              <a:t>Det baseras på traditionell kunskap som överförs mellan individer via social inlärning.</a:t>
            </a:r>
          </a:p>
          <a:p>
            <a:pPr marL="0" indent="0">
              <a:buNone/>
            </a:pPr>
            <a:endParaRPr lang="sv-SE" dirty="0"/>
          </a:p>
          <a:p>
            <a:pPr marL="0" indent="0">
              <a:buNone/>
            </a:pPr>
            <a:r>
              <a:rPr lang="sv-SE" dirty="0"/>
              <a:t>Vi är ensamma om att ha kulturella </a:t>
            </a:r>
            <a:r>
              <a:rPr lang="sv-SE" b="1" dirty="0"/>
              <a:t>system</a:t>
            </a:r>
            <a:r>
              <a:rPr lang="sv-SE" dirty="0"/>
              <a:t> med institutioner. Vi är dock inte alls ensamma om att ha traditioner.</a:t>
            </a:r>
          </a:p>
          <a:p>
            <a:pPr marL="0" indent="0">
              <a:buNone/>
            </a:pPr>
            <a:endParaRPr lang="sv-SE" dirty="0"/>
          </a:p>
          <a:p>
            <a:pPr marL="0" indent="0">
              <a:buNone/>
            </a:pPr>
            <a:r>
              <a:rPr lang="sv-SE" dirty="0"/>
              <a:t>Tidiga homininer hade antagligen en ständigt skiftande och stor mängd traditioner, ungefär på samma sätt som schimpanser idag.</a:t>
            </a:r>
          </a:p>
        </p:txBody>
      </p:sp>
      <p:pic>
        <p:nvPicPr>
          <p:cNvPr id="1026" name="Picture 2" descr="Bildresultat för chimpanzee nut cracking">
            <a:extLst>
              <a:ext uri="{FF2B5EF4-FFF2-40B4-BE49-F238E27FC236}">
                <a16:creationId xmlns:a16="http://schemas.microsoft.com/office/drawing/2014/main" id="{D8FC787D-EEB7-4B79-9591-52AAE266D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389" y="497032"/>
            <a:ext cx="2817812" cy="1585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chimpanzee termite fishing">
            <a:extLst>
              <a:ext uri="{FF2B5EF4-FFF2-40B4-BE49-F238E27FC236}">
                <a16:creationId xmlns:a16="http://schemas.microsoft.com/office/drawing/2014/main" id="{937A5CD7-2A5D-4574-8F53-0C5585932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146" y="2395104"/>
            <a:ext cx="2757055" cy="2067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ör chimpanzee leaf sponging">
            <a:extLst>
              <a:ext uri="{FF2B5EF4-FFF2-40B4-BE49-F238E27FC236}">
                <a16:creationId xmlns:a16="http://schemas.microsoft.com/office/drawing/2014/main" id="{73DE5943-9CB2-4DBA-9544-91CD67189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015" y="4671574"/>
            <a:ext cx="2708123" cy="1805416"/>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A36BC26F-58CE-4B3F-8035-D1A2F33BE00E}"/>
              </a:ext>
            </a:extLst>
          </p:cNvPr>
          <p:cNvSpPr txBox="1"/>
          <p:nvPr/>
        </p:nvSpPr>
        <p:spPr>
          <a:xfrm>
            <a:off x="10728230" y="392502"/>
            <a:ext cx="1463770" cy="369332"/>
          </a:xfrm>
          <a:prstGeom prst="rect">
            <a:avLst/>
          </a:prstGeom>
          <a:noFill/>
        </p:spPr>
        <p:txBody>
          <a:bodyPr wrap="square">
            <a:spAutoFit/>
          </a:bodyPr>
          <a:lstStyle/>
          <a:p>
            <a:r>
              <a:rPr lang="sv-SE" dirty="0" err="1"/>
              <a:t>Nut</a:t>
            </a:r>
            <a:r>
              <a:rPr lang="sv-SE" dirty="0"/>
              <a:t> </a:t>
            </a:r>
            <a:r>
              <a:rPr lang="sv-SE" dirty="0" err="1"/>
              <a:t>cracking</a:t>
            </a:r>
            <a:endParaRPr lang="sv-SE" dirty="0"/>
          </a:p>
        </p:txBody>
      </p:sp>
      <p:sp>
        <p:nvSpPr>
          <p:cNvPr id="9" name="textruta 8">
            <a:extLst>
              <a:ext uri="{FF2B5EF4-FFF2-40B4-BE49-F238E27FC236}">
                <a16:creationId xmlns:a16="http://schemas.microsoft.com/office/drawing/2014/main" id="{B712B4A8-4155-4B74-9046-D6625815A88A}"/>
              </a:ext>
            </a:extLst>
          </p:cNvPr>
          <p:cNvSpPr txBox="1"/>
          <p:nvPr/>
        </p:nvSpPr>
        <p:spPr>
          <a:xfrm>
            <a:off x="10744201" y="2290936"/>
            <a:ext cx="1463770" cy="646331"/>
          </a:xfrm>
          <a:prstGeom prst="rect">
            <a:avLst/>
          </a:prstGeom>
          <a:noFill/>
        </p:spPr>
        <p:txBody>
          <a:bodyPr wrap="square">
            <a:spAutoFit/>
          </a:bodyPr>
          <a:lstStyle/>
          <a:p>
            <a:r>
              <a:rPr lang="sv-SE" dirty="0"/>
              <a:t>Termite </a:t>
            </a:r>
            <a:r>
              <a:rPr lang="sv-SE" dirty="0" err="1"/>
              <a:t>fishing</a:t>
            </a:r>
            <a:endParaRPr lang="sv-SE" dirty="0"/>
          </a:p>
        </p:txBody>
      </p:sp>
      <p:sp>
        <p:nvSpPr>
          <p:cNvPr id="10" name="textruta 9">
            <a:extLst>
              <a:ext uri="{FF2B5EF4-FFF2-40B4-BE49-F238E27FC236}">
                <a16:creationId xmlns:a16="http://schemas.microsoft.com/office/drawing/2014/main" id="{D8581AF8-1B2E-4804-81A7-05A9B2203D59}"/>
              </a:ext>
            </a:extLst>
          </p:cNvPr>
          <p:cNvSpPr txBox="1"/>
          <p:nvPr/>
        </p:nvSpPr>
        <p:spPr>
          <a:xfrm>
            <a:off x="10744201" y="4567064"/>
            <a:ext cx="1463770" cy="646331"/>
          </a:xfrm>
          <a:prstGeom prst="rect">
            <a:avLst/>
          </a:prstGeom>
          <a:noFill/>
        </p:spPr>
        <p:txBody>
          <a:bodyPr wrap="square">
            <a:spAutoFit/>
          </a:bodyPr>
          <a:lstStyle/>
          <a:p>
            <a:r>
              <a:rPr lang="sv-SE" dirty="0" err="1"/>
              <a:t>Leaf</a:t>
            </a:r>
            <a:r>
              <a:rPr lang="sv-SE" dirty="0"/>
              <a:t> </a:t>
            </a:r>
            <a:r>
              <a:rPr lang="sv-SE" dirty="0" err="1"/>
              <a:t>sponging</a:t>
            </a:r>
            <a:endParaRPr lang="sv-SE" dirty="0"/>
          </a:p>
        </p:txBody>
      </p:sp>
      <p:sp>
        <p:nvSpPr>
          <p:cNvPr id="11" name="Rektangel 10">
            <a:extLst>
              <a:ext uri="{FF2B5EF4-FFF2-40B4-BE49-F238E27FC236}">
                <a16:creationId xmlns:a16="http://schemas.microsoft.com/office/drawing/2014/main" id="{1DE12348-9ED9-41EC-AFEE-3B72844376A6}"/>
              </a:ext>
            </a:extLst>
          </p:cNvPr>
          <p:cNvSpPr/>
          <p:nvPr/>
        </p:nvSpPr>
        <p:spPr>
          <a:xfrm>
            <a:off x="118570" y="137319"/>
            <a:ext cx="769763" cy="461665"/>
          </a:xfrm>
          <a:prstGeom prst="rect">
            <a:avLst/>
          </a:prstGeom>
        </p:spPr>
        <p:txBody>
          <a:bodyPr wrap="none">
            <a:spAutoFit/>
          </a:bodyPr>
          <a:lstStyle/>
          <a:p>
            <a:r>
              <a:rPr lang="sv-SE" sz="2400" dirty="0"/>
              <a:t>8/15</a:t>
            </a:r>
          </a:p>
        </p:txBody>
      </p:sp>
    </p:spTree>
    <p:extLst>
      <p:ext uri="{BB962C8B-B14F-4D97-AF65-F5344CB8AC3E}">
        <p14:creationId xmlns:p14="http://schemas.microsoft.com/office/powerpoint/2010/main" val="250155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F29CBAE-BE83-4591-AADF-D3856741B40F}"/>
              </a:ext>
            </a:extLst>
          </p:cNvPr>
          <p:cNvSpPr>
            <a:spLocks noGrp="1"/>
          </p:cNvSpPr>
          <p:nvPr>
            <p:ph idx="1"/>
          </p:nvPr>
        </p:nvSpPr>
        <p:spPr>
          <a:xfrm>
            <a:off x="982388" y="952581"/>
            <a:ext cx="5951812" cy="5462074"/>
          </a:xfrm>
        </p:spPr>
        <p:txBody>
          <a:bodyPr>
            <a:normAutofit fontScale="77500" lnSpcReduction="20000"/>
          </a:bodyPr>
          <a:lstStyle/>
          <a:p>
            <a:pPr marL="0" indent="0">
              <a:buNone/>
            </a:pPr>
            <a:r>
              <a:rPr lang="sv-SE" dirty="0"/>
              <a:t>Kultur bevaras endast om beständiga materiella spår produceras.</a:t>
            </a:r>
          </a:p>
          <a:p>
            <a:pPr marL="0" indent="0">
              <a:buNone/>
            </a:pPr>
            <a:endParaRPr lang="sv-SE" dirty="0"/>
          </a:p>
          <a:p>
            <a:pPr marL="0" indent="0">
              <a:buNone/>
            </a:pPr>
            <a:r>
              <a:rPr lang="sv-SE" dirty="0"/>
              <a:t>Modifierade stenverktyg är ett sådant exempel.</a:t>
            </a:r>
          </a:p>
          <a:p>
            <a:pPr marL="0" indent="0">
              <a:buNone/>
            </a:pPr>
            <a:endParaRPr lang="sv-SE" dirty="0"/>
          </a:p>
          <a:p>
            <a:pPr marL="0" indent="0">
              <a:buNone/>
            </a:pPr>
            <a:r>
              <a:rPr lang="sv-SE" dirty="0"/>
              <a:t>Det finns </a:t>
            </a:r>
            <a:r>
              <a:rPr lang="sv-SE" b="1" dirty="0"/>
              <a:t>ett</a:t>
            </a:r>
            <a:r>
              <a:rPr lang="sv-SE" dirty="0"/>
              <a:t> någorlunda accepterat spår av stenverktyg hos tidiga homininer. </a:t>
            </a:r>
          </a:p>
          <a:p>
            <a:pPr marL="0" indent="0">
              <a:buNone/>
            </a:pPr>
            <a:endParaRPr lang="sv-SE" dirty="0"/>
          </a:p>
          <a:p>
            <a:pPr marL="0" indent="0">
              <a:buNone/>
            </a:pPr>
            <a:r>
              <a:rPr lang="sv-SE" dirty="0"/>
              <a:t>Dessa spreds inte och de försvann. </a:t>
            </a:r>
          </a:p>
          <a:p>
            <a:pPr marL="0" indent="0">
              <a:buNone/>
            </a:pPr>
            <a:endParaRPr lang="sv-SE" dirty="0"/>
          </a:p>
          <a:p>
            <a:pPr marL="0" indent="0">
              <a:buNone/>
            </a:pPr>
            <a:r>
              <a:rPr lang="sv-SE" dirty="0"/>
              <a:t>Antagligen var de bara en lokal tradition som råkade inbegripa hantering av stenar.</a:t>
            </a:r>
          </a:p>
          <a:p>
            <a:pPr marL="0" indent="0">
              <a:buNone/>
            </a:pPr>
            <a:endParaRPr lang="sv-SE" dirty="0"/>
          </a:p>
          <a:p>
            <a:pPr marL="0" indent="0">
              <a:buNone/>
            </a:pPr>
            <a:r>
              <a:rPr lang="sv-SE" dirty="0"/>
              <a:t>Schimpanser modifierar alla möjliga material och de kan modifiera stenar i fångenskap. </a:t>
            </a:r>
          </a:p>
        </p:txBody>
      </p:sp>
      <p:pic>
        <p:nvPicPr>
          <p:cNvPr id="2050" name="Picture 2" descr="Bildresultat för lomekwian tools">
            <a:extLst>
              <a:ext uri="{FF2B5EF4-FFF2-40B4-BE49-F238E27FC236}">
                <a16:creationId xmlns:a16="http://schemas.microsoft.com/office/drawing/2014/main" id="{EAD36C3B-6F4D-45AC-8636-B3DB6B4A0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235" y="1042635"/>
            <a:ext cx="2652603" cy="3183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991B2652-23D7-44DA-AEDE-965AB6400CA5}"/>
              </a:ext>
            </a:extLst>
          </p:cNvPr>
          <p:cNvSpPr txBox="1"/>
          <p:nvPr/>
        </p:nvSpPr>
        <p:spPr>
          <a:xfrm>
            <a:off x="7894228" y="4225758"/>
            <a:ext cx="2746610" cy="1600438"/>
          </a:xfrm>
          <a:prstGeom prst="rect">
            <a:avLst/>
          </a:prstGeom>
          <a:noFill/>
        </p:spPr>
        <p:txBody>
          <a:bodyPr wrap="square">
            <a:spAutoFit/>
          </a:bodyPr>
          <a:lstStyle/>
          <a:p>
            <a:r>
              <a:rPr lang="sv-SE" sz="1400" dirty="0" err="1"/>
              <a:t>Lomekwi</a:t>
            </a:r>
            <a:r>
              <a:rPr lang="sv-SE" sz="1400" dirty="0"/>
              <a:t>, 3.3 </a:t>
            </a:r>
            <a:r>
              <a:rPr lang="sv-SE" sz="1400" dirty="0" err="1"/>
              <a:t>Mya</a:t>
            </a:r>
            <a:r>
              <a:rPr lang="sv-SE" sz="1400" dirty="0"/>
              <a:t>. Verktygen är mycket grova och stora. Endast ett tränat öga kan se att de faktiskt har modifierats. Vissa tror nu att de har splittrats genom att kasta dem snarare än genom att använda en hammarsten.</a:t>
            </a:r>
          </a:p>
        </p:txBody>
      </p:sp>
      <p:sp>
        <p:nvSpPr>
          <p:cNvPr id="5" name="Rektangel 4">
            <a:extLst>
              <a:ext uri="{FF2B5EF4-FFF2-40B4-BE49-F238E27FC236}">
                <a16:creationId xmlns:a16="http://schemas.microsoft.com/office/drawing/2014/main" id="{8D07EC15-28CA-49A2-97F6-4F657735A8A0}"/>
              </a:ext>
            </a:extLst>
          </p:cNvPr>
          <p:cNvSpPr/>
          <p:nvPr/>
        </p:nvSpPr>
        <p:spPr>
          <a:xfrm>
            <a:off x="118570" y="137319"/>
            <a:ext cx="769763" cy="461665"/>
          </a:xfrm>
          <a:prstGeom prst="rect">
            <a:avLst/>
          </a:prstGeom>
        </p:spPr>
        <p:txBody>
          <a:bodyPr wrap="none">
            <a:spAutoFit/>
          </a:bodyPr>
          <a:lstStyle/>
          <a:p>
            <a:r>
              <a:rPr lang="sv-SE" sz="2400" dirty="0"/>
              <a:t>9/15</a:t>
            </a:r>
          </a:p>
        </p:txBody>
      </p:sp>
    </p:spTree>
    <p:extLst>
      <p:ext uri="{BB962C8B-B14F-4D97-AF65-F5344CB8AC3E}">
        <p14:creationId xmlns:p14="http://schemas.microsoft.com/office/powerpoint/2010/main" val="106129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volution of early Homo: An integrated biological perspective | Science">
            <a:extLst>
              <a:ext uri="{FF2B5EF4-FFF2-40B4-BE49-F238E27FC236}">
                <a16:creationId xmlns:a16="http://schemas.microsoft.com/office/drawing/2014/main" id="{1A0AAFE3-670E-409F-9B4D-522B38106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683" y="855196"/>
            <a:ext cx="4244689" cy="3661045"/>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a:extLst>
              <a:ext uri="{FF2B5EF4-FFF2-40B4-BE49-F238E27FC236}">
                <a16:creationId xmlns:a16="http://schemas.microsoft.com/office/drawing/2014/main" id="{EBBF2FE6-3B93-40B2-B9AD-E694E09FEB23}"/>
              </a:ext>
            </a:extLst>
          </p:cNvPr>
          <p:cNvPicPr>
            <a:picLocks noChangeAspect="1"/>
          </p:cNvPicPr>
          <p:nvPr/>
        </p:nvPicPr>
        <p:blipFill>
          <a:blip r:embed="rId3"/>
          <a:stretch>
            <a:fillRect/>
          </a:stretch>
        </p:blipFill>
        <p:spPr>
          <a:xfrm>
            <a:off x="395552" y="272404"/>
            <a:ext cx="1964333" cy="2010826"/>
          </a:xfrm>
          <a:prstGeom prst="rect">
            <a:avLst/>
          </a:prstGeom>
        </p:spPr>
      </p:pic>
      <p:sp>
        <p:nvSpPr>
          <p:cNvPr id="20" name="textruta 19">
            <a:extLst>
              <a:ext uri="{FF2B5EF4-FFF2-40B4-BE49-F238E27FC236}">
                <a16:creationId xmlns:a16="http://schemas.microsoft.com/office/drawing/2014/main" id="{5F35ADE3-D4A9-47E5-A07E-283FF6840AA5}"/>
              </a:ext>
            </a:extLst>
          </p:cNvPr>
          <p:cNvSpPr txBox="1"/>
          <p:nvPr/>
        </p:nvSpPr>
        <p:spPr>
          <a:xfrm>
            <a:off x="2359885" y="167476"/>
            <a:ext cx="2450413" cy="1969770"/>
          </a:xfrm>
          <a:prstGeom prst="rect">
            <a:avLst/>
          </a:prstGeom>
          <a:noFill/>
        </p:spPr>
        <p:txBody>
          <a:bodyPr wrap="square">
            <a:spAutoFit/>
          </a:bodyPr>
          <a:lstStyle/>
          <a:p>
            <a:pPr algn="just"/>
            <a:r>
              <a:rPr lang="sv-SE" sz="1400" b="1" i="1" dirty="0" err="1"/>
              <a:t>Paranthropus</a:t>
            </a:r>
            <a:r>
              <a:rPr lang="sv-SE" sz="1400" i="1" dirty="0"/>
              <a:t>. </a:t>
            </a:r>
          </a:p>
          <a:p>
            <a:r>
              <a:rPr lang="sv-SE" sz="1200" dirty="0"/>
              <a:t>Tidigare kallade ”robusta Australopithecer.” Uppstår ur former av </a:t>
            </a:r>
            <a:r>
              <a:rPr lang="sv-SE" sz="1200" i="1" dirty="0"/>
              <a:t>Australopithecus</a:t>
            </a:r>
            <a:r>
              <a:rPr lang="sv-SE" sz="1200" dirty="0"/>
              <a:t>. Antagligen alltmer specialiserade på att leva i sumpmarker. Anpassade för en grov kost med ordentliga käkar, tänder och tuggmuskler. Sista spåret efter släktet är från cirka 1 miljon år sedan.</a:t>
            </a:r>
            <a:endParaRPr lang="sv-SE" sz="1200" i="1" dirty="0"/>
          </a:p>
        </p:txBody>
      </p:sp>
      <p:sp>
        <p:nvSpPr>
          <p:cNvPr id="21" name="textruta 20">
            <a:extLst>
              <a:ext uri="{FF2B5EF4-FFF2-40B4-BE49-F238E27FC236}">
                <a16:creationId xmlns:a16="http://schemas.microsoft.com/office/drawing/2014/main" id="{DA612C91-4D0C-460B-AABA-17AAA4E379E1}"/>
              </a:ext>
            </a:extLst>
          </p:cNvPr>
          <p:cNvSpPr txBox="1"/>
          <p:nvPr/>
        </p:nvSpPr>
        <p:spPr>
          <a:xfrm>
            <a:off x="2359885" y="2242173"/>
            <a:ext cx="2450413" cy="1785104"/>
          </a:xfrm>
          <a:prstGeom prst="rect">
            <a:avLst/>
          </a:prstGeom>
          <a:noFill/>
        </p:spPr>
        <p:txBody>
          <a:bodyPr wrap="square">
            <a:spAutoFit/>
          </a:bodyPr>
          <a:lstStyle/>
          <a:p>
            <a:pPr algn="just"/>
            <a:r>
              <a:rPr lang="sv-SE" sz="1400" b="1" i="1" dirty="0"/>
              <a:t>Australopithecus</a:t>
            </a:r>
            <a:r>
              <a:rPr lang="sv-SE" sz="1400" i="1" dirty="0"/>
              <a:t>. </a:t>
            </a:r>
          </a:p>
          <a:p>
            <a:r>
              <a:rPr lang="sv-SE" sz="1200" dirty="0"/>
              <a:t>Den äldsta och ursprungliga av de tre släktena vid denna tid. Tidigare kallade ”gracila Australopithecer”. De levde i öppen mark och  gles skogsmark och livnärde sig på ett sätt som liknar schimpanser, fast i en annan miljö. De försvann för cirka 2 miljoner år sedan. </a:t>
            </a:r>
            <a:endParaRPr lang="sv-SE" sz="1200" i="1" dirty="0"/>
          </a:p>
        </p:txBody>
      </p:sp>
      <p:sp>
        <p:nvSpPr>
          <p:cNvPr id="22" name="textruta 21">
            <a:extLst>
              <a:ext uri="{FF2B5EF4-FFF2-40B4-BE49-F238E27FC236}">
                <a16:creationId xmlns:a16="http://schemas.microsoft.com/office/drawing/2014/main" id="{92561F55-5D0F-423C-89C6-E5153C08D9D9}"/>
              </a:ext>
            </a:extLst>
          </p:cNvPr>
          <p:cNvSpPr txBox="1"/>
          <p:nvPr/>
        </p:nvSpPr>
        <p:spPr>
          <a:xfrm>
            <a:off x="2359886" y="4325727"/>
            <a:ext cx="2594500" cy="2154436"/>
          </a:xfrm>
          <a:prstGeom prst="rect">
            <a:avLst/>
          </a:prstGeom>
          <a:noFill/>
        </p:spPr>
        <p:txBody>
          <a:bodyPr wrap="square">
            <a:spAutoFit/>
          </a:bodyPr>
          <a:lstStyle/>
          <a:p>
            <a:pPr algn="just"/>
            <a:r>
              <a:rPr lang="sv-SE" sz="1400" b="1" i="1" dirty="0"/>
              <a:t>Homo</a:t>
            </a:r>
            <a:r>
              <a:rPr lang="sv-SE" sz="1400" i="1" dirty="0"/>
              <a:t> </a:t>
            </a:r>
          </a:p>
          <a:p>
            <a:r>
              <a:rPr lang="sv-SE" sz="1200" dirty="0"/>
              <a:t>Uppstår ur </a:t>
            </a:r>
            <a:r>
              <a:rPr lang="sv-SE" sz="1200" i="1" dirty="0"/>
              <a:t>Australopithecus</a:t>
            </a:r>
            <a:r>
              <a:rPr lang="sv-SE" sz="1200" dirty="0"/>
              <a:t>. Lever i likhet med denna i öppen mark och gles skog. Skiljer sig främst i vanor genom att kosten kompletterades med storvilt, vilket i sin tur krävde en avancerad uppsättning traditioner med produktion av skarpa stenskärvor som lät dem komma åt och finfördela de stora kadavren. Det krävde dessutom koordinering och samarbete.</a:t>
            </a:r>
          </a:p>
        </p:txBody>
      </p:sp>
      <p:pic>
        <p:nvPicPr>
          <p:cNvPr id="10" name="Bildobjekt 9">
            <a:extLst>
              <a:ext uri="{FF2B5EF4-FFF2-40B4-BE49-F238E27FC236}">
                <a16:creationId xmlns:a16="http://schemas.microsoft.com/office/drawing/2014/main" id="{F62D96D8-D075-4B82-AE28-FAA3A8CC4780}"/>
              </a:ext>
            </a:extLst>
          </p:cNvPr>
          <p:cNvPicPr>
            <a:picLocks noChangeAspect="1"/>
          </p:cNvPicPr>
          <p:nvPr/>
        </p:nvPicPr>
        <p:blipFill>
          <a:blip r:embed="rId4"/>
          <a:stretch>
            <a:fillRect/>
          </a:stretch>
        </p:blipFill>
        <p:spPr>
          <a:xfrm>
            <a:off x="391147" y="2314293"/>
            <a:ext cx="1919988" cy="2010826"/>
          </a:xfrm>
          <a:prstGeom prst="rect">
            <a:avLst/>
          </a:prstGeom>
        </p:spPr>
      </p:pic>
      <p:pic>
        <p:nvPicPr>
          <p:cNvPr id="14" name="Bildobjekt 13">
            <a:extLst>
              <a:ext uri="{FF2B5EF4-FFF2-40B4-BE49-F238E27FC236}">
                <a16:creationId xmlns:a16="http://schemas.microsoft.com/office/drawing/2014/main" id="{F4591BAE-1366-41B2-9133-8D88F7D51040}"/>
              </a:ext>
            </a:extLst>
          </p:cNvPr>
          <p:cNvPicPr>
            <a:picLocks noChangeAspect="1"/>
          </p:cNvPicPr>
          <p:nvPr/>
        </p:nvPicPr>
        <p:blipFill>
          <a:blip r:embed="rId5"/>
          <a:stretch>
            <a:fillRect/>
          </a:stretch>
        </p:blipFill>
        <p:spPr>
          <a:xfrm>
            <a:off x="382573" y="4397532"/>
            <a:ext cx="1977312" cy="2010826"/>
          </a:xfrm>
          <a:prstGeom prst="rect">
            <a:avLst/>
          </a:prstGeom>
        </p:spPr>
      </p:pic>
      <p:sp>
        <p:nvSpPr>
          <p:cNvPr id="24" name="textruta 23">
            <a:extLst>
              <a:ext uri="{FF2B5EF4-FFF2-40B4-BE49-F238E27FC236}">
                <a16:creationId xmlns:a16="http://schemas.microsoft.com/office/drawing/2014/main" id="{D65C9E2F-BFDA-4084-B4F4-284255D5A32A}"/>
              </a:ext>
            </a:extLst>
          </p:cNvPr>
          <p:cNvSpPr txBox="1"/>
          <p:nvPr/>
        </p:nvSpPr>
        <p:spPr>
          <a:xfrm>
            <a:off x="5636372" y="4654212"/>
            <a:ext cx="6096000" cy="1815882"/>
          </a:xfrm>
          <a:prstGeom prst="rect">
            <a:avLst/>
          </a:prstGeom>
          <a:noFill/>
        </p:spPr>
        <p:txBody>
          <a:bodyPr wrap="square">
            <a:spAutoFit/>
          </a:bodyPr>
          <a:lstStyle/>
          <a:p>
            <a:r>
              <a:rPr lang="sv-SE" sz="1600" i="1" dirty="0"/>
              <a:t>Homo</a:t>
            </a:r>
            <a:r>
              <a:rPr lang="sv-SE" sz="1600" dirty="0"/>
              <a:t> uppträdde för mellan 2-3 miljoner år sedan i östra Afrika. Klimatet hade börjat variera snabbt mellan kallt + torrt och varmt + fuktigt. Vid 2,58 miljoner år sedan inträder istidscykeln.</a:t>
            </a:r>
          </a:p>
          <a:p>
            <a:endParaRPr lang="sv-SE" sz="1600" dirty="0"/>
          </a:p>
          <a:p>
            <a:r>
              <a:rPr lang="sv-SE" sz="1600" dirty="0"/>
              <a:t>Stor osäkerhet råder kring vilka arter som fanns, och vilka som gav upphov till vilka, då många arter är beskrivna från enstaka och väldigt begränsade fynd.</a:t>
            </a:r>
            <a:endParaRPr lang="sv-SE" sz="1600" i="1" dirty="0"/>
          </a:p>
        </p:txBody>
      </p:sp>
      <p:sp>
        <p:nvSpPr>
          <p:cNvPr id="26" name="textruta 25">
            <a:extLst>
              <a:ext uri="{FF2B5EF4-FFF2-40B4-BE49-F238E27FC236}">
                <a16:creationId xmlns:a16="http://schemas.microsoft.com/office/drawing/2014/main" id="{1EA4BC1A-8F75-4C49-8DB5-F92C88870521}"/>
              </a:ext>
            </a:extLst>
          </p:cNvPr>
          <p:cNvSpPr txBox="1"/>
          <p:nvPr/>
        </p:nvSpPr>
        <p:spPr>
          <a:xfrm>
            <a:off x="6774631" y="175348"/>
            <a:ext cx="3988638" cy="523220"/>
          </a:xfrm>
          <a:prstGeom prst="rect">
            <a:avLst/>
          </a:prstGeom>
          <a:noFill/>
        </p:spPr>
        <p:txBody>
          <a:bodyPr wrap="square">
            <a:spAutoFit/>
          </a:bodyPr>
          <a:lstStyle/>
          <a:p>
            <a:r>
              <a:rPr lang="sv-SE" sz="2800" b="1" i="1" dirty="0"/>
              <a:t>Mänsklighetens vagga</a:t>
            </a:r>
            <a:endParaRPr lang="sv-SE" sz="2800" dirty="0"/>
          </a:p>
        </p:txBody>
      </p:sp>
      <p:sp>
        <p:nvSpPr>
          <p:cNvPr id="11" name="Rektangel 10">
            <a:extLst>
              <a:ext uri="{FF2B5EF4-FFF2-40B4-BE49-F238E27FC236}">
                <a16:creationId xmlns:a16="http://schemas.microsoft.com/office/drawing/2014/main" id="{54DEE9C8-4AFF-4E35-9475-569A2D138508}"/>
              </a:ext>
            </a:extLst>
          </p:cNvPr>
          <p:cNvSpPr/>
          <p:nvPr/>
        </p:nvSpPr>
        <p:spPr>
          <a:xfrm>
            <a:off x="11106119" y="93191"/>
            <a:ext cx="925253" cy="461665"/>
          </a:xfrm>
          <a:prstGeom prst="rect">
            <a:avLst/>
          </a:prstGeom>
        </p:spPr>
        <p:txBody>
          <a:bodyPr wrap="none">
            <a:spAutoFit/>
          </a:bodyPr>
          <a:lstStyle/>
          <a:p>
            <a:r>
              <a:rPr lang="sv-SE" sz="2400" dirty="0"/>
              <a:t>10/15</a:t>
            </a:r>
          </a:p>
        </p:txBody>
      </p:sp>
    </p:spTree>
    <p:extLst>
      <p:ext uri="{BB962C8B-B14F-4D97-AF65-F5344CB8AC3E}">
        <p14:creationId xmlns:p14="http://schemas.microsoft.com/office/powerpoint/2010/main" val="151953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0AEF9D0E-C8DD-400C-BABF-56C030219D88}"/>
              </a:ext>
            </a:extLst>
          </p:cNvPr>
          <p:cNvGrpSpPr/>
          <p:nvPr/>
        </p:nvGrpSpPr>
        <p:grpSpPr>
          <a:xfrm>
            <a:off x="6281281" y="405503"/>
            <a:ext cx="5765664" cy="5738921"/>
            <a:chOff x="3568063" y="399303"/>
            <a:chExt cx="3920468" cy="3902284"/>
          </a:xfrm>
        </p:grpSpPr>
        <p:pic>
          <p:nvPicPr>
            <p:cNvPr id="5" name="Picture 4" descr="Homo habilis | Description, Traits, Tools, &amp; Facts | Britannica">
              <a:extLst>
                <a:ext uri="{FF2B5EF4-FFF2-40B4-BE49-F238E27FC236}">
                  <a16:creationId xmlns:a16="http://schemas.microsoft.com/office/drawing/2014/main" id="{0F293621-16B6-4036-B7C6-13C7E68F7C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1288" y="793707"/>
              <a:ext cx="1977243" cy="3507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ldresultat för australopithecus garhi">
              <a:extLst>
                <a:ext uri="{FF2B5EF4-FFF2-40B4-BE49-F238E27FC236}">
                  <a16:creationId xmlns:a16="http://schemas.microsoft.com/office/drawing/2014/main" id="{7E4F6627-B831-479B-91F1-FAE85A9B04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8063" y="399303"/>
              <a:ext cx="2204972" cy="390228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Platshållare för innehåll 2">
            <a:extLst>
              <a:ext uri="{FF2B5EF4-FFF2-40B4-BE49-F238E27FC236}">
                <a16:creationId xmlns:a16="http://schemas.microsoft.com/office/drawing/2014/main" id="{9633C53F-9968-4C28-83EC-788DBC352D94}"/>
              </a:ext>
            </a:extLst>
          </p:cNvPr>
          <p:cNvSpPr>
            <a:spLocks noGrp="1"/>
          </p:cNvSpPr>
          <p:nvPr>
            <p:ph idx="1"/>
          </p:nvPr>
        </p:nvSpPr>
        <p:spPr>
          <a:xfrm>
            <a:off x="397567" y="2123609"/>
            <a:ext cx="5513153" cy="3842113"/>
          </a:xfrm>
        </p:spPr>
        <p:txBody>
          <a:bodyPr>
            <a:normAutofit fontScale="85000" lnSpcReduction="10000"/>
          </a:bodyPr>
          <a:lstStyle/>
          <a:p>
            <a:pPr marL="0" indent="0">
              <a:spcBef>
                <a:spcPts val="1800"/>
              </a:spcBef>
              <a:buNone/>
            </a:pPr>
            <a:r>
              <a:rPr lang="sv-SE" sz="2000" dirty="0"/>
              <a:t>Minskad</a:t>
            </a:r>
            <a:r>
              <a:rPr lang="sv-SE" sz="2000" i="1" dirty="0"/>
              <a:t> prognatism,</a:t>
            </a:r>
            <a:r>
              <a:rPr lang="sv-SE" sz="2000" dirty="0"/>
              <a:t> dvs. mindre framskjutande käkparti.</a:t>
            </a:r>
          </a:p>
          <a:p>
            <a:pPr marL="0" indent="0">
              <a:spcBef>
                <a:spcPts val="1800"/>
              </a:spcBef>
              <a:buNone/>
            </a:pPr>
            <a:r>
              <a:rPr lang="sv-SE" sz="2000" i="1" dirty="0"/>
              <a:t>Cirka en tredjedel större hjärna, trots allmänt minskande kroppsstorlek.</a:t>
            </a:r>
          </a:p>
          <a:p>
            <a:pPr marL="0" indent="0">
              <a:spcBef>
                <a:spcPts val="1800"/>
              </a:spcBef>
              <a:buNone/>
            </a:pPr>
            <a:r>
              <a:rPr lang="sv-SE" sz="2000" i="1" dirty="0"/>
              <a:t>För övrigt, bibehållen päls, armar anpassade för att klättra i träd. </a:t>
            </a:r>
          </a:p>
          <a:p>
            <a:pPr marL="0" indent="0">
              <a:spcBef>
                <a:spcPts val="1800"/>
              </a:spcBef>
              <a:buNone/>
            </a:pPr>
            <a:r>
              <a:rPr lang="sv-SE" sz="2000" i="1" dirty="0"/>
              <a:t>Vanan att sova i träd – som andra människoapor har – var alltså med största säkerhet bevarad.</a:t>
            </a:r>
          </a:p>
          <a:p>
            <a:pPr marL="0" indent="0">
              <a:spcBef>
                <a:spcPts val="1800"/>
              </a:spcBef>
              <a:buNone/>
            </a:pPr>
            <a:r>
              <a:rPr lang="sv-SE" sz="2000" i="1" dirty="0"/>
              <a:t>I allt väsentligt fortfarande en apas kropp, men med tydliga förändringar i riktning mot mänskliga egenskaper.</a:t>
            </a:r>
          </a:p>
          <a:p>
            <a:pPr marL="0" indent="0">
              <a:spcBef>
                <a:spcPts val="1800"/>
              </a:spcBef>
              <a:buNone/>
            </a:pPr>
            <a:r>
              <a:rPr lang="sv-SE" sz="2000" i="1" dirty="0"/>
              <a:t>Skelettet avslöjar många specifika detaljer som visar att det vi observerar är början till de förändringar som ledde till oss.</a:t>
            </a:r>
          </a:p>
          <a:p>
            <a:pPr marL="0" indent="0">
              <a:buNone/>
            </a:pPr>
            <a:endParaRPr lang="sv-SE" sz="2000" i="1" dirty="0"/>
          </a:p>
        </p:txBody>
      </p:sp>
      <p:sp>
        <p:nvSpPr>
          <p:cNvPr id="8" name="textruta 7">
            <a:extLst>
              <a:ext uri="{FF2B5EF4-FFF2-40B4-BE49-F238E27FC236}">
                <a16:creationId xmlns:a16="http://schemas.microsoft.com/office/drawing/2014/main" id="{D83A3EB6-4973-4EDF-B2CC-64C82C6750AD}"/>
              </a:ext>
            </a:extLst>
          </p:cNvPr>
          <p:cNvSpPr txBox="1"/>
          <p:nvPr/>
        </p:nvSpPr>
        <p:spPr>
          <a:xfrm>
            <a:off x="1083439" y="554265"/>
            <a:ext cx="3988638" cy="954107"/>
          </a:xfrm>
          <a:prstGeom prst="rect">
            <a:avLst/>
          </a:prstGeom>
          <a:noFill/>
        </p:spPr>
        <p:txBody>
          <a:bodyPr wrap="square">
            <a:spAutoFit/>
          </a:bodyPr>
          <a:lstStyle/>
          <a:p>
            <a:r>
              <a:rPr lang="sv-SE" sz="2800" b="1" dirty="0"/>
              <a:t>Skillnaden mellan </a:t>
            </a:r>
            <a:r>
              <a:rPr lang="sv-SE" sz="2800" b="1" i="1" dirty="0"/>
              <a:t>Homo</a:t>
            </a:r>
            <a:r>
              <a:rPr lang="sv-SE" sz="2800" b="1" dirty="0"/>
              <a:t> och hennes föregångare </a:t>
            </a:r>
            <a:endParaRPr lang="sv-SE" sz="2800" dirty="0"/>
          </a:p>
        </p:txBody>
      </p:sp>
      <p:sp>
        <p:nvSpPr>
          <p:cNvPr id="9" name="Rektangel 8">
            <a:extLst>
              <a:ext uri="{FF2B5EF4-FFF2-40B4-BE49-F238E27FC236}">
                <a16:creationId xmlns:a16="http://schemas.microsoft.com/office/drawing/2014/main" id="{683F6232-4DBE-44D2-9A6A-6CCFAD006B3F}"/>
              </a:ext>
            </a:extLst>
          </p:cNvPr>
          <p:cNvSpPr/>
          <p:nvPr/>
        </p:nvSpPr>
        <p:spPr>
          <a:xfrm>
            <a:off x="11106119" y="93191"/>
            <a:ext cx="925253" cy="461665"/>
          </a:xfrm>
          <a:prstGeom prst="rect">
            <a:avLst/>
          </a:prstGeom>
        </p:spPr>
        <p:txBody>
          <a:bodyPr wrap="none">
            <a:spAutoFit/>
          </a:bodyPr>
          <a:lstStyle/>
          <a:p>
            <a:r>
              <a:rPr lang="sv-SE" sz="2400" dirty="0"/>
              <a:t>11/15</a:t>
            </a:r>
          </a:p>
        </p:txBody>
      </p:sp>
      <p:sp>
        <p:nvSpPr>
          <p:cNvPr id="2" name="Rektangel 1">
            <a:extLst>
              <a:ext uri="{FF2B5EF4-FFF2-40B4-BE49-F238E27FC236}">
                <a16:creationId xmlns:a16="http://schemas.microsoft.com/office/drawing/2014/main" id="{81118972-16F1-42A4-9C9A-DF2AF64790EB}"/>
              </a:ext>
            </a:extLst>
          </p:cNvPr>
          <p:cNvSpPr/>
          <p:nvPr/>
        </p:nvSpPr>
        <p:spPr>
          <a:xfrm>
            <a:off x="6701215" y="6144424"/>
            <a:ext cx="2252604" cy="307777"/>
          </a:xfrm>
          <a:prstGeom prst="rect">
            <a:avLst/>
          </a:prstGeom>
        </p:spPr>
        <p:txBody>
          <a:bodyPr wrap="none">
            <a:spAutoFit/>
          </a:bodyPr>
          <a:lstStyle/>
          <a:p>
            <a:r>
              <a:rPr lang="sv-SE" sz="1400" dirty="0"/>
              <a:t>”Den sydliga apan från </a:t>
            </a:r>
            <a:r>
              <a:rPr lang="sv-SE" sz="1400" dirty="0" err="1"/>
              <a:t>Afar</a:t>
            </a:r>
            <a:r>
              <a:rPr lang="sv-SE" sz="1400" dirty="0"/>
              <a:t>”</a:t>
            </a:r>
          </a:p>
        </p:txBody>
      </p:sp>
      <p:sp>
        <p:nvSpPr>
          <p:cNvPr id="10" name="Rektangel 9">
            <a:extLst>
              <a:ext uri="{FF2B5EF4-FFF2-40B4-BE49-F238E27FC236}">
                <a16:creationId xmlns:a16="http://schemas.microsoft.com/office/drawing/2014/main" id="{5F12A828-9AA5-4CCB-8255-6C1C5DB3057A}"/>
              </a:ext>
            </a:extLst>
          </p:cNvPr>
          <p:cNvSpPr/>
          <p:nvPr/>
        </p:nvSpPr>
        <p:spPr>
          <a:xfrm>
            <a:off x="9487726" y="6144424"/>
            <a:ext cx="2081019" cy="307777"/>
          </a:xfrm>
          <a:prstGeom prst="rect">
            <a:avLst/>
          </a:prstGeom>
        </p:spPr>
        <p:txBody>
          <a:bodyPr wrap="none">
            <a:spAutoFit/>
          </a:bodyPr>
          <a:lstStyle/>
          <a:p>
            <a:r>
              <a:rPr lang="sv-SE" sz="1400" dirty="0"/>
              <a:t>”Den händiga människan”</a:t>
            </a:r>
          </a:p>
        </p:txBody>
      </p:sp>
    </p:spTree>
    <p:extLst>
      <p:ext uri="{BB962C8B-B14F-4D97-AF65-F5344CB8AC3E}">
        <p14:creationId xmlns:p14="http://schemas.microsoft.com/office/powerpoint/2010/main" val="58729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7BA752-6C0B-4CEA-A3A3-C189EB7BE3F7}"/>
              </a:ext>
            </a:extLst>
          </p:cNvPr>
          <p:cNvSpPr>
            <a:spLocks noGrp="1"/>
          </p:cNvSpPr>
          <p:nvPr>
            <p:ph type="title"/>
          </p:nvPr>
        </p:nvSpPr>
        <p:spPr>
          <a:xfrm>
            <a:off x="4086447" y="918845"/>
            <a:ext cx="4019107" cy="571097"/>
          </a:xfrm>
        </p:spPr>
        <p:txBody>
          <a:bodyPr vert="horz" lIns="91440" tIns="45720" rIns="91440" bIns="45720" rtlCol="0" anchor="b">
            <a:normAutofit/>
          </a:bodyPr>
          <a:lstStyle/>
          <a:p>
            <a:pPr algn="ctr"/>
            <a:r>
              <a:rPr lang="en-US" sz="2800" i="1" kern="1200" dirty="0">
                <a:solidFill>
                  <a:srgbClr val="FFFFFF"/>
                </a:solidFill>
                <a:latin typeface="+mj-lt"/>
                <a:ea typeface="+mj-ea"/>
                <a:cs typeface="+mj-cs"/>
              </a:rPr>
              <a:t>Homo habilis</a:t>
            </a:r>
          </a:p>
        </p:txBody>
      </p:sp>
      <p:pic>
        <p:nvPicPr>
          <p:cNvPr id="1036" name="Picture 12" descr="Homo Habilis family group : TheWayWeWere">
            <a:extLst>
              <a:ext uri="{FF2B5EF4-FFF2-40B4-BE49-F238E27FC236}">
                <a16:creationId xmlns:a16="http://schemas.microsoft.com/office/drawing/2014/main" id="{80E67CEB-AE27-40D6-B999-19C4851CEB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61" r="20965"/>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ruta 21">
            <a:extLst>
              <a:ext uri="{FF2B5EF4-FFF2-40B4-BE49-F238E27FC236}">
                <a16:creationId xmlns:a16="http://schemas.microsoft.com/office/drawing/2014/main" id="{05DC8D61-C892-4945-B709-9F8CF3432307}"/>
              </a:ext>
            </a:extLst>
          </p:cNvPr>
          <p:cNvSpPr txBox="1"/>
          <p:nvPr/>
        </p:nvSpPr>
        <p:spPr>
          <a:xfrm>
            <a:off x="4107711" y="1895670"/>
            <a:ext cx="3976577" cy="3942570"/>
          </a:xfrm>
          <a:prstGeom prst="rect">
            <a:avLst/>
          </a:prstGeom>
        </p:spPr>
        <p:txBody>
          <a:bodyPr vert="horz" lIns="91440" tIns="45720" rIns="91440" bIns="45720" rtlCol="0" anchor="t">
            <a:normAutofit/>
          </a:bodyPr>
          <a:lstStyle/>
          <a:p>
            <a:pPr algn="ctr">
              <a:lnSpc>
                <a:spcPct val="90000"/>
              </a:lnSpc>
              <a:spcAft>
                <a:spcPts val="600"/>
              </a:spcAft>
            </a:pPr>
            <a:r>
              <a:rPr lang="sv-SE" sz="1600" i="1" dirty="0">
                <a:solidFill>
                  <a:schemeClr val="bg1"/>
                </a:solidFill>
              </a:rPr>
              <a:t>Homo</a:t>
            </a:r>
            <a:r>
              <a:rPr lang="sv-SE" sz="1600" dirty="0">
                <a:solidFill>
                  <a:schemeClr val="bg1"/>
                </a:solidFill>
              </a:rPr>
              <a:t> har en ny livsstil med begynnande specialisering på stora djurkroppar.</a:t>
            </a:r>
          </a:p>
          <a:p>
            <a:pPr indent="-228600" algn="ctr">
              <a:lnSpc>
                <a:spcPct val="90000"/>
              </a:lnSpc>
              <a:spcAft>
                <a:spcPts val="600"/>
              </a:spcAft>
              <a:buFont typeface="Arial" panose="020B0604020202020204" pitchFamily="34" charset="0"/>
              <a:buChar char="•"/>
            </a:pPr>
            <a:endParaRPr lang="sv-SE" sz="1600" dirty="0">
              <a:solidFill>
                <a:schemeClr val="bg1"/>
              </a:solidFill>
            </a:endParaRPr>
          </a:p>
          <a:p>
            <a:pPr algn="ctr">
              <a:lnSpc>
                <a:spcPct val="90000"/>
              </a:lnSpc>
              <a:spcAft>
                <a:spcPts val="600"/>
              </a:spcAft>
            </a:pPr>
            <a:r>
              <a:rPr lang="sv-SE" sz="1600" dirty="0">
                <a:solidFill>
                  <a:schemeClr val="bg1"/>
                </a:solidFill>
              </a:rPr>
              <a:t>Först som proaktiv asätare (dvs. jagar bort andra asätare) och slutligen kring 2 miljoner år sedan med inslag av jakt.</a:t>
            </a:r>
          </a:p>
          <a:p>
            <a:pPr algn="ctr">
              <a:lnSpc>
                <a:spcPct val="90000"/>
              </a:lnSpc>
              <a:spcAft>
                <a:spcPts val="600"/>
              </a:spcAft>
            </a:pPr>
            <a:endParaRPr lang="sv-SE" sz="1600" dirty="0">
              <a:solidFill>
                <a:schemeClr val="bg1"/>
              </a:solidFill>
            </a:endParaRPr>
          </a:p>
          <a:p>
            <a:pPr algn="ctr">
              <a:lnSpc>
                <a:spcPct val="90000"/>
              </a:lnSpc>
              <a:spcAft>
                <a:spcPts val="600"/>
              </a:spcAft>
            </a:pPr>
            <a:r>
              <a:rPr lang="sv-SE" sz="1600" dirty="0">
                <a:solidFill>
                  <a:schemeClr val="bg1"/>
                </a:solidFill>
              </a:rPr>
              <a:t>De var bärare av den så kallade Oldowanska kulturen. </a:t>
            </a:r>
          </a:p>
          <a:p>
            <a:pPr algn="ctr">
              <a:lnSpc>
                <a:spcPct val="90000"/>
              </a:lnSpc>
              <a:spcAft>
                <a:spcPts val="600"/>
              </a:spcAft>
            </a:pPr>
            <a:endParaRPr lang="sv-SE" sz="1600" dirty="0">
              <a:solidFill>
                <a:schemeClr val="bg1"/>
              </a:solidFill>
            </a:endParaRPr>
          </a:p>
          <a:p>
            <a:pPr algn="ctr">
              <a:lnSpc>
                <a:spcPct val="90000"/>
              </a:lnSpc>
              <a:spcAft>
                <a:spcPts val="600"/>
              </a:spcAft>
            </a:pPr>
            <a:r>
              <a:rPr lang="sv-SE" sz="1600" dirty="0">
                <a:solidFill>
                  <a:schemeClr val="bg1"/>
                </a:solidFill>
              </a:rPr>
              <a:t>Spåren efter denna finns i en stor mängd verktyg och biprodukter, spår efter verktygens användning på ben, samt aktivitetsplatser där verktyg har tillverkats och delar av kadaver har processats.</a:t>
            </a:r>
          </a:p>
          <a:p>
            <a:pPr algn="ctr">
              <a:lnSpc>
                <a:spcPct val="90000"/>
              </a:lnSpc>
              <a:spcAft>
                <a:spcPts val="600"/>
              </a:spcAft>
            </a:pPr>
            <a:endParaRPr lang="en-US" sz="1600" dirty="0">
              <a:solidFill>
                <a:schemeClr val="bg1"/>
              </a:solidFill>
            </a:endParaRPr>
          </a:p>
        </p:txBody>
      </p:sp>
      <p:pic>
        <p:nvPicPr>
          <p:cNvPr id="1032" name="Picture 8" descr="Flickriver: Most interesting photos tagged with homohabilis">
            <a:extLst>
              <a:ext uri="{FF2B5EF4-FFF2-40B4-BE49-F238E27FC236}">
                <a16:creationId xmlns:a16="http://schemas.microsoft.com/office/drawing/2014/main" id="{CF2979DD-0E56-468D-AF89-E30B897F6D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53" r="751"/>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a:extLst>
              <a:ext uri="{FF2B5EF4-FFF2-40B4-BE49-F238E27FC236}">
                <a16:creationId xmlns:a16="http://schemas.microsoft.com/office/drawing/2014/main" id="{09F176DF-0DA8-42BC-8241-95E96A89449B}"/>
              </a:ext>
            </a:extLst>
          </p:cNvPr>
          <p:cNvSpPr/>
          <p:nvPr/>
        </p:nvSpPr>
        <p:spPr>
          <a:xfrm>
            <a:off x="680482" y="5600698"/>
            <a:ext cx="2931299" cy="571497"/>
          </a:xfrm>
          <a:prstGeom prst="rect">
            <a:avLst/>
          </a:prstGeom>
          <a:solidFill>
            <a:srgbClr val="A08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6047A402-4B32-4452-8C91-06E90B22FF90}"/>
              </a:ext>
            </a:extLst>
          </p:cNvPr>
          <p:cNvSpPr txBox="1"/>
          <p:nvPr/>
        </p:nvSpPr>
        <p:spPr>
          <a:xfrm>
            <a:off x="8602894" y="734179"/>
            <a:ext cx="2736761" cy="369332"/>
          </a:xfrm>
          <a:prstGeom prst="rect">
            <a:avLst/>
          </a:prstGeom>
          <a:noFill/>
        </p:spPr>
        <p:txBody>
          <a:bodyPr wrap="square">
            <a:spAutoFit/>
          </a:bodyPr>
          <a:lstStyle/>
          <a:p>
            <a:r>
              <a:rPr lang="sv-SE" dirty="0">
                <a:solidFill>
                  <a:schemeClr val="bg1"/>
                </a:solidFill>
              </a:rPr>
              <a:t>Aningen</a:t>
            </a:r>
            <a:r>
              <a:rPr lang="en-US" dirty="0">
                <a:solidFill>
                  <a:schemeClr val="bg1"/>
                </a:solidFill>
              </a:rPr>
              <a:t> i “Uncanny Valley”</a:t>
            </a:r>
            <a:endParaRPr lang="sv-SE" dirty="0"/>
          </a:p>
        </p:txBody>
      </p:sp>
      <p:sp>
        <p:nvSpPr>
          <p:cNvPr id="8" name="Rektangel 7">
            <a:extLst>
              <a:ext uri="{FF2B5EF4-FFF2-40B4-BE49-F238E27FC236}">
                <a16:creationId xmlns:a16="http://schemas.microsoft.com/office/drawing/2014/main" id="{47F908CD-AC8C-4CA9-9960-9227CD4C5A84}"/>
              </a:ext>
            </a:extLst>
          </p:cNvPr>
          <p:cNvSpPr/>
          <p:nvPr/>
        </p:nvSpPr>
        <p:spPr>
          <a:xfrm>
            <a:off x="103822" y="88490"/>
            <a:ext cx="925253" cy="461665"/>
          </a:xfrm>
          <a:prstGeom prst="rect">
            <a:avLst/>
          </a:prstGeom>
        </p:spPr>
        <p:txBody>
          <a:bodyPr wrap="none">
            <a:spAutoFit/>
          </a:bodyPr>
          <a:lstStyle/>
          <a:p>
            <a:r>
              <a:rPr lang="sv-SE" sz="2400" dirty="0">
                <a:solidFill>
                  <a:schemeClr val="bg1"/>
                </a:solidFill>
              </a:rPr>
              <a:t>11/15</a:t>
            </a:r>
          </a:p>
        </p:txBody>
      </p:sp>
    </p:spTree>
    <p:extLst>
      <p:ext uri="{BB962C8B-B14F-4D97-AF65-F5344CB8AC3E}">
        <p14:creationId xmlns:p14="http://schemas.microsoft.com/office/powerpoint/2010/main" val="326172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5E628-882C-43E6-8901-9AF478325183}"/>
              </a:ext>
            </a:extLst>
          </p:cNvPr>
          <p:cNvSpPr>
            <a:spLocks noGrp="1"/>
          </p:cNvSpPr>
          <p:nvPr>
            <p:ph type="title"/>
          </p:nvPr>
        </p:nvSpPr>
        <p:spPr>
          <a:xfrm>
            <a:off x="481013" y="3752849"/>
            <a:ext cx="3290887" cy="2452687"/>
          </a:xfrm>
        </p:spPr>
        <p:txBody>
          <a:bodyPr anchor="ctr">
            <a:normAutofit/>
          </a:bodyPr>
          <a:lstStyle/>
          <a:p>
            <a:r>
              <a:rPr lang="sv-SE" sz="3600" dirty="0" err="1"/>
              <a:t>Transitionen</a:t>
            </a:r>
            <a:r>
              <a:rPr lang="sv-SE" sz="3600" dirty="0"/>
              <a:t> till </a:t>
            </a:r>
            <a:r>
              <a:rPr lang="sv-SE" sz="3600" i="1" dirty="0"/>
              <a:t>Homo</a:t>
            </a:r>
            <a:endParaRPr lang="sv-SE" sz="3600" dirty="0"/>
          </a:p>
        </p:txBody>
      </p:sp>
      <p:pic>
        <p:nvPicPr>
          <p:cNvPr id="4098" name="Picture 2" descr="Bildresultat för oldowan flake">
            <a:extLst>
              <a:ext uri="{FF2B5EF4-FFF2-40B4-BE49-F238E27FC236}">
                <a16:creationId xmlns:a16="http://schemas.microsoft.com/office/drawing/2014/main" id="{B8252793-E3C6-4A98-A1C9-D10D38958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15" b="808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C107978-DF35-45EF-B2CA-76A0891B2E9D}"/>
              </a:ext>
            </a:extLst>
          </p:cNvPr>
          <p:cNvSpPr>
            <a:spLocks noGrp="1"/>
          </p:cNvSpPr>
          <p:nvPr>
            <p:ph idx="1"/>
          </p:nvPr>
        </p:nvSpPr>
        <p:spPr>
          <a:xfrm>
            <a:off x="3960746" y="3884468"/>
            <a:ext cx="8092709" cy="2738005"/>
          </a:xfrm>
        </p:spPr>
        <p:txBody>
          <a:bodyPr anchor="ctr">
            <a:normAutofit fontScale="85000" lnSpcReduction="10000"/>
          </a:bodyPr>
          <a:lstStyle/>
          <a:p>
            <a:pPr marL="0" indent="0">
              <a:buNone/>
            </a:pPr>
            <a:r>
              <a:rPr lang="sv-SE" sz="1800" dirty="0"/>
              <a:t>Det mest iögonfallande som hände mellan 2-3 miljoner år sedan var att de stenverktyg vi ser här ovan började uppträda: </a:t>
            </a:r>
            <a:r>
              <a:rPr lang="sv-SE" sz="1800" b="1" dirty="0"/>
              <a:t>Den Oldowanska kulturen</a:t>
            </a:r>
            <a:r>
              <a:rPr lang="sv-SE" sz="1800" dirty="0"/>
              <a:t>.</a:t>
            </a:r>
          </a:p>
          <a:p>
            <a:pPr marL="0" indent="0">
              <a:buNone/>
            </a:pPr>
            <a:endParaRPr lang="sv-SE" sz="1800" dirty="0"/>
          </a:p>
          <a:p>
            <a:pPr marL="0" indent="0">
              <a:buNone/>
            </a:pPr>
            <a:r>
              <a:rPr lang="sv-SE" sz="1800" dirty="0"/>
              <a:t>Oldowanska verktyg återfinns ofta i stora mängder och förblir likartade i produktion och användning. Det finns sedan en obruten teknikhistoria ända in i våra dagar. Det var verkligen så här det började.</a:t>
            </a:r>
          </a:p>
          <a:p>
            <a:pPr marL="0" indent="0">
              <a:buNone/>
            </a:pPr>
            <a:endParaRPr lang="sv-SE" sz="1800" dirty="0"/>
          </a:p>
          <a:p>
            <a:pPr marL="0" indent="0">
              <a:buNone/>
            </a:pPr>
            <a:r>
              <a:rPr lang="sv-SE" sz="1800" dirty="0"/>
              <a:t>Samtidigt uppträder en mängd spår efter att stora djurkroppar processas med just de skarpa skärvor som framställs på det här viset.</a:t>
            </a:r>
          </a:p>
          <a:p>
            <a:pPr marL="0" indent="0">
              <a:buNone/>
            </a:pPr>
            <a:endParaRPr lang="sv-SE" sz="1800" dirty="0"/>
          </a:p>
          <a:p>
            <a:pPr marL="0" indent="0">
              <a:buNone/>
            </a:pPr>
            <a:r>
              <a:rPr lang="sv-SE" sz="1800" dirty="0"/>
              <a:t>Ungefär samtidigt uppstår </a:t>
            </a:r>
            <a:r>
              <a:rPr lang="sv-SE" sz="1800" i="1" dirty="0"/>
              <a:t>Homo</a:t>
            </a:r>
            <a:r>
              <a:rPr lang="sv-SE" sz="1800" dirty="0"/>
              <a:t> och därmed former vars redan stora hjärna hade blivit 50% större.</a:t>
            </a:r>
          </a:p>
        </p:txBody>
      </p:sp>
      <p:sp>
        <p:nvSpPr>
          <p:cNvPr id="5" name="Rektangel 4">
            <a:extLst>
              <a:ext uri="{FF2B5EF4-FFF2-40B4-BE49-F238E27FC236}">
                <a16:creationId xmlns:a16="http://schemas.microsoft.com/office/drawing/2014/main" id="{53FA4597-6393-41CA-B3DC-92D291BCA0E1}"/>
              </a:ext>
            </a:extLst>
          </p:cNvPr>
          <p:cNvSpPr/>
          <p:nvPr/>
        </p:nvSpPr>
        <p:spPr>
          <a:xfrm>
            <a:off x="103822" y="88490"/>
            <a:ext cx="925253" cy="461665"/>
          </a:xfrm>
          <a:prstGeom prst="rect">
            <a:avLst/>
          </a:prstGeom>
        </p:spPr>
        <p:txBody>
          <a:bodyPr wrap="none">
            <a:spAutoFit/>
          </a:bodyPr>
          <a:lstStyle/>
          <a:p>
            <a:r>
              <a:rPr lang="sv-SE" sz="2400" dirty="0">
                <a:solidFill>
                  <a:schemeClr val="bg1"/>
                </a:solidFill>
              </a:rPr>
              <a:t>12/15</a:t>
            </a:r>
          </a:p>
        </p:txBody>
      </p:sp>
    </p:spTree>
    <p:extLst>
      <p:ext uri="{BB962C8B-B14F-4D97-AF65-F5344CB8AC3E}">
        <p14:creationId xmlns:p14="http://schemas.microsoft.com/office/powerpoint/2010/main" val="140445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Bildresultat för oldowan flake">
            <a:extLst>
              <a:ext uri="{FF2B5EF4-FFF2-40B4-BE49-F238E27FC236}">
                <a16:creationId xmlns:a16="http://schemas.microsoft.com/office/drawing/2014/main" id="{D44F2DA2-6D15-4365-8F11-173D74537A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15" b="8089"/>
          <a:stretch/>
        </p:blipFill>
        <p:spPr bwMode="auto">
          <a:xfrm>
            <a:off x="3182542" y="2495603"/>
            <a:ext cx="3435907" cy="104571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4812F49B-CA44-44B8-A06E-DBFABB436131}"/>
              </a:ext>
            </a:extLst>
          </p:cNvPr>
          <p:cNvSpPr>
            <a:spLocks noGrp="1"/>
          </p:cNvSpPr>
          <p:nvPr>
            <p:ph type="title"/>
          </p:nvPr>
        </p:nvSpPr>
        <p:spPr>
          <a:xfrm>
            <a:off x="7637964" y="448779"/>
            <a:ext cx="4369407" cy="1325563"/>
          </a:xfrm>
        </p:spPr>
        <p:txBody>
          <a:bodyPr/>
          <a:lstStyle/>
          <a:p>
            <a:pPr algn="ctr"/>
            <a:r>
              <a:rPr lang="sv-SE" b="1" dirty="0"/>
              <a:t>Den Oldowanska livsstilen</a:t>
            </a:r>
          </a:p>
        </p:txBody>
      </p:sp>
      <p:sp>
        <p:nvSpPr>
          <p:cNvPr id="5" name="textruta 4">
            <a:extLst>
              <a:ext uri="{FF2B5EF4-FFF2-40B4-BE49-F238E27FC236}">
                <a16:creationId xmlns:a16="http://schemas.microsoft.com/office/drawing/2014/main" id="{11ADA5F8-5F3D-4D93-A879-94A8CF144B84}"/>
              </a:ext>
            </a:extLst>
          </p:cNvPr>
          <p:cNvSpPr txBox="1"/>
          <p:nvPr/>
        </p:nvSpPr>
        <p:spPr>
          <a:xfrm>
            <a:off x="6887027" y="1983464"/>
            <a:ext cx="4889816" cy="4524315"/>
          </a:xfrm>
          <a:prstGeom prst="rect">
            <a:avLst/>
          </a:prstGeom>
          <a:noFill/>
        </p:spPr>
        <p:txBody>
          <a:bodyPr wrap="square">
            <a:spAutoFit/>
          </a:bodyPr>
          <a:lstStyle/>
          <a:p>
            <a:r>
              <a:rPr lang="sv-SE" sz="1800" dirty="0"/>
              <a:t>Stenverktygen var bara en del i vad man kan kalla en proto-institution. Det vill säga ett system av traditionella  komponenter.</a:t>
            </a:r>
          </a:p>
          <a:p>
            <a:endParaRPr lang="sv-SE" dirty="0"/>
          </a:p>
          <a:p>
            <a:r>
              <a:rPr lang="sv-SE" dirty="0"/>
              <a:t>Schimpansers och andra djurs traditioner är inriktade på något som direkt producerar en nyttig effekt, som nötter, myror, termiter, vatten, osv.</a:t>
            </a:r>
          </a:p>
          <a:p>
            <a:endParaRPr lang="sv-SE" dirty="0"/>
          </a:p>
          <a:p>
            <a:r>
              <a:rPr lang="sv-SE" dirty="0"/>
              <a:t>Här ser vi aktiviteter vars belöning är uppskjutna, och som är sammanlänkade som del i ett system som utbreds över tid och rum.</a:t>
            </a:r>
          </a:p>
          <a:p>
            <a:endParaRPr lang="sv-SE" dirty="0"/>
          </a:p>
          <a:p>
            <a:r>
              <a:rPr lang="sv-SE" dirty="0"/>
              <a:t>Stenverktyg tillät exempelvis tillgång till riktigt stora kadaver som rovdjur och asätare måste vänta på till förruttnelsen får dem att brista. Med en kniv kan man skära hål på dem direkt! </a:t>
            </a:r>
          </a:p>
        </p:txBody>
      </p:sp>
      <p:pic>
        <p:nvPicPr>
          <p:cNvPr id="7" name="Bildobjekt 6">
            <a:extLst>
              <a:ext uri="{FF2B5EF4-FFF2-40B4-BE49-F238E27FC236}">
                <a16:creationId xmlns:a16="http://schemas.microsoft.com/office/drawing/2014/main" id="{9F2C1C31-F471-4470-81BD-8259600E4C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94488" y="126140"/>
            <a:ext cx="4808614" cy="2369463"/>
          </a:xfrm>
          <a:prstGeom prst="rect">
            <a:avLst/>
          </a:prstGeom>
        </p:spPr>
      </p:pic>
      <p:pic>
        <p:nvPicPr>
          <p:cNvPr id="1026" name="Picture 2" descr="Meat-Eating Among the Earliest Humans | American Scientist">
            <a:extLst>
              <a:ext uri="{FF2B5EF4-FFF2-40B4-BE49-F238E27FC236}">
                <a16:creationId xmlns:a16="http://schemas.microsoft.com/office/drawing/2014/main" id="{15417F0A-A0FE-49C4-9F1D-BB282EC5CFD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850" y="3396906"/>
            <a:ext cx="5919209" cy="3110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o Habilis - Themebuilders Philippines">
            <a:extLst>
              <a:ext uri="{FF2B5EF4-FFF2-40B4-BE49-F238E27FC236}">
                <a16:creationId xmlns:a16="http://schemas.microsoft.com/office/drawing/2014/main" id="{BABA0818-387A-4E98-ABAF-564E58C3665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094" y="3220257"/>
            <a:ext cx="3287522" cy="32875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1">
            <a:extLst>
              <a:ext uri="{FF2B5EF4-FFF2-40B4-BE49-F238E27FC236}">
                <a16:creationId xmlns:a16="http://schemas.microsoft.com/office/drawing/2014/main" id="{4F5298BD-25D7-421F-96E6-7D0AFF6AA7A1}"/>
              </a:ext>
            </a:extLst>
          </p:cNvPr>
          <p:cNvSpPr txBox="1"/>
          <p:nvPr/>
        </p:nvSpPr>
        <p:spPr>
          <a:xfrm>
            <a:off x="743373" y="1215271"/>
            <a:ext cx="2439169" cy="2031325"/>
          </a:xfrm>
          <a:prstGeom prst="rect">
            <a:avLst/>
          </a:prstGeom>
          <a:noFill/>
        </p:spPr>
        <p:txBody>
          <a:bodyPr wrap="square">
            <a:spAutoFit/>
          </a:bodyPr>
          <a:lstStyle/>
          <a:p>
            <a:r>
              <a:rPr lang="sv-SE" sz="1400" dirty="0"/>
              <a:t>Oldowanska skärvor slås genom att man hittar en lämplig plattform där ett slag med hammarstenen producerar en skärva. </a:t>
            </a:r>
          </a:p>
          <a:p>
            <a:endParaRPr lang="sv-SE" sz="1400" dirty="0"/>
          </a:p>
          <a:p>
            <a:r>
              <a:rPr lang="sv-SE" sz="1400" dirty="0"/>
              <a:t>Den återstående kärnan kan ha använts som en hacka eller projektil.</a:t>
            </a:r>
          </a:p>
        </p:txBody>
      </p:sp>
      <p:cxnSp>
        <p:nvCxnSpPr>
          <p:cNvPr id="11" name="Rak pilkoppling 10">
            <a:extLst>
              <a:ext uri="{FF2B5EF4-FFF2-40B4-BE49-F238E27FC236}">
                <a16:creationId xmlns:a16="http://schemas.microsoft.com/office/drawing/2014/main" id="{E705317B-8D21-4846-9ADB-B36CCB3D7633}"/>
              </a:ext>
            </a:extLst>
          </p:cNvPr>
          <p:cNvCxnSpPr/>
          <p:nvPr/>
        </p:nvCxnSpPr>
        <p:spPr>
          <a:xfrm>
            <a:off x="2759626" y="2168278"/>
            <a:ext cx="591349" cy="2737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0286EB7C-FF4A-41D7-8B2F-2ACE45A8AA31}"/>
              </a:ext>
            </a:extLst>
          </p:cNvPr>
          <p:cNvSpPr/>
          <p:nvPr/>
        </p:nvSpPr>
        <p:spPr>
          <a:xfrm>
            <a:off x="103822" y="88490"/>
            <a:ext cx="925253" cy="461665"/>
          </a:xfrm>
          <a:prstGeom prst="rect">
            <a:avLst/>
          </a:prstGeom>
        </p:spPr>
        <p:txBody>
          <a:bodyPr wrap="none">
            <a:spAutoFit/>
          </a:bodyPr>
          <a:lstStyle/>
          <a:p>
            <a:r>
              <a:rPr lang="sv-SE" sz="2400" dirty="0"/>
              <a:t>13/15</a:t>
            </a:r>
          </a:p>
        </p:txBody>
      </p:sp>
    </p:spTree>
    <p:extLst>
      <p:ext uri="{BB962C8B-B14F-4D97-AF65-F5344CB8AC3E}">
        <p14:creationId xmlns:p14="http://schemas.microsoft.com/office/powerpoint/2010/main" val="319115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normAutofit lnSpcReduction="10000"/>
          </a:bodyPr>
          <a:lstStyle/>
          <a:p>
            <a:pPr marL="0" indent="0">
              <a:buNone/>
            </a:pPr>
            <a:r>
              <a:rPr lang="sv-SE" dirty="0"/>
              <a:t>Att kunna redogöra för:</a:t>
            </a:r>
          </a:p>
          <a:p>
            <a:pPr marL="0" indent="0">
              <a:buNone/>
            </a:pPr>
            <a:endParaRPr lang="sv-SE" dirty="0"/>
          </a:p>
          <a:p>
            <a:r>
              <a:rPr lang="sv-SE" dirty="0"/>
              <a:t>Primaternas uppdykande och lite huvuddrag i deras evolution. </a:t>
            </a:r>
          </a:p>
          <a:p>
            <a:r>
              <a:rPr lang="sv-SE" dirty="0"/>
              <a:t>Viktiga egenskaper hos primater i allmänhet som blev viktiga egenskaper i människans evolution när de utvecklades längre.</a:t>
            </a:r>
          </a:p>
          <a:p>
            <a:r>
              <a:rPr lang="sv-SE" dirty="0"/>
              <a:t>Homininernas uppträdande och lite huvuddrag i deras evolution.</a:t>
            </a:r>
          </a:p>
          <a:p>
            <a:r>
              <a:rPr lang="sv-SE" dirty="0"/>
              <a:t>Australopithecus karaktär och roll i människans evolution.</a:t>
            </a:r>
          </a:p>
          <a:p>
            <a:r>
              <a:rPr lang="sv-SE" dirty="0"/>
              <a:t>Den Oldowanska kulturen och livsstilen.</a:t>
            </a:r>
          </a:p>
          <a:p>
            <a:r>
              <a:rPr lang="sv-SE" dirty="0"/>
              <a:t>Skillnader mellan tidiga </a:t>
            </a:r>
            <a:r>
              <a:rPr lang="sv-SE" i="1" dirty="0"/>
              <a:t>Homo</a:t>
            </a:r>
            <a:r>
              <a:rPr lang="sv-SE" dirty="0"/>
              <a:t> och föregående former av homininer</a:t>
            </a:r>
          </a:p>
          <a:p>
            <a:endParaRPr lang="sv-SE" dirty="0"/>
          </a:p>
          <a:p>
            <a:endParaRPr lang="sv-SE" dirty="0"/>
          </a:p>
          <a:p>
            <a:endParaRPr lang="sv-SE" dirty="0"/>
          </a:p>
        </p:txBody>
      </p:sp>
    </p:spTree>
    <p:extLst>
      <p:ext uri="{BB962C8B-B14F-4D97-AF65-F5344CB8AC3E}">
        <p14:creationId xmlns:p14="http://schemas.microsoft.com/office/powerpoint/2010/main" val="42179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7BA752-6C0B-4CEA-A3A3-C189EB7BE3F7}"/>
              </a:ext>
            </a:extLst>
          </p:cNvPr>
          <p:cNvSpPr>
            <a:spLocks noGrp="1"/>
          </p:cNvSpPr>
          <p:nvPr>
            <p:ph type="title"/>
          </p:nvPr>
        </p:nvSpPr>
        <p:spPr/>
        <p:txBody>
          <a:bodyPr/>
          <a:lstStyle/>
          <a:p>
            <a:pPr algn="ctr"/>
            <a:r>
              <a:rPr lang="sv-SE" dirty="0"/>
              <a:t>Människan och kulturen</a:t>
            </a:r>
          </a:p>
        </p:txBody>
      </p:sp>
      <p:sp>
        <p:nvSpPr>
          <p:cNvPr id="3" name="Platshållare för innehåll 2">
            <a:extLst>
              <a:ext uri="{FF2B5EF4-FFF2-40B4-BE49-F238E27FC236}">
                <a16:creationId xmlns:a16="http://schemas.microsoft.com/office/drawing/2014/main" id="{34F4E7CB-567B-4B3A-80FA-29F9257A3D1F}"/>
              </a:ext>
            </a:extLst>
          </p:cNvPr>
          <p:cNvSpPr>
            <a:spLocks noGrp="1"/>
          </p:cNvSpPr>
          <p:nvPr>
            <p:ph idx="1"/>
          </p:nvPr>
        </p:nvSpPr>
        <p:spPr/>
        <p:txBody>
          <a:bodyPr>
            <a:normAutofit fontScale="92500" lnSpcReduction="10000"/>
          </a:bodyPr>
          <a:lstStyle/>
          <a:p>
            <a:pPr marL="0" indent="0">
              <a:buNone/>
            </a:pPr>
            <a:r>
              <a:rPr lang="sv-SE" dirty="0"/>
              <a:t>Tills för cirka 2,5 miljoner år sedan var vår evolutionära historia inte mer remarkabel än någon annan arts.</a:t>
            </a:r>
          </a:p>
          <a:p>
            <a:pPr marL="0" indent="0">
              <a:buNone/>
            </a:pPr>
            <a:endParaRPr lang="sv-SE" dirty="0"/>
          </a:p>
          <a:p>
            <a:pPr marL="0" indent="0">
              <a:buNone/>
            </a:pPr>
            <a:r>
              <a:rPr lang="sv-SE" dirty="0"/>
              <a:t>Den är historien bakom ett släkte av arter bland många andra släkten avarter av människoapor.</a:t>
            </a:r>
          </a:p>
          <a:p>
            <a:pPr marL="0" indent="0">
              <a:buNone/>
            </a:pPr>
            <a:endParaRPr lang="sv-SE" dirty="0"/>
          </a:p>
          <a:p>
            <a:pPr marL="0" indent="0">
              <a:buNone/>
            </a:pPr>
            <a:r>
              <a:rPr lang="sv-SE" dirty="0"/>
              <a:t>Vi skall dock börja med vår förhistoria mellan cirka 70-80 miljoner år sedan fram till 2,5 miljoner år sedan.</a:t>
            </a:r>
          </a:p>
          <a:p>
            <a:pPr marL="0" indent="0">
              <a:buNone/>
            </a:pPr>
            <a:endParaRPr lang="sv-SE" dirty="0"/>
          </a:p>
          <a:p>
            <a:pPr marL="0" indent="0">
              <a:buNone/>
            </a:pPr>
            <a:r>
              <a:rPr lang="sv-SE" dirty="0"/>
              <a:t>Grunden till vår högst ovanliga familj – </a:t>
            </a:r>
            <a:r>
              <a:rPr lang="sv-SE" i="1" dirty="0"/>
              <a:t>Homo</a:t>
            </a:r>
            <a:r>
              <a:rPr lang="sv-SE" dirty="0"/>
              <a:t> – lades då, även om det givetvis inte var målet (evolutionen har aldrig ett mål).</a:t>
            </a:r>
          </a:p>
        </p:txBody>
      </p:sp>
      <p:sp>
        <p:nvSpPr>
          <p:cNvPr id="4" name="Rektangel 3">
            <a:extLst>
              <a:ext uri="{FF2B5EF4-FFF2-40B4-BE49-F238E27FC236}">
                <a16:creationId xmlns:a16="http://schemas.microsoft.com/office/drawing/2014/main" id="{59EEDBD7-49EC-46E1-A7E2-355B66F46F04}"/>
              </a:ext>
            </a:extLst>
          </p:cNvPr>
          <p:cNvSpPr/>
          <p:nvPr/>
        </p:nvSpPr>
        <p:spPr>
          <a:xfrm>
            <a:off x="105259" y="84275"/>
            <a:ext cx="769763" cy="461665"/>
          </a:xfrm>
          <a:prstGeom prst="rect">
            <a:avLst/>
          </a:prstGeom>
        </p:spPr>
        <p:txBody>
          <a:bodyPr wrap="none">
            <a:spAutoFit/>
          </a:bodyPr>
          <a:lstStyle/>
          <a:p>
            <a:r>
              <a:rPr lang="sv-SE" sz="2400" dirty="0"/>
              <a:t>1/15</a:t>
            </a:r>
          </a:p>
        </p:txBody>
      </p:sp>
    </p:spTree>
    <p:extLst>
      <p:ext uri="{BB962C8B-B14F-4D97-AF65-F5344CB8AC3E}">
        <p14:creationId xmlns:p14="http://schemas.microsoft.com/office/powerpoint/2010/main" val="292990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AC9DA-76A9-4F30-A40F-59201012B45B}"/>
              </a:ext>
            </a:extLst>
          </p:cNvPr>
          <p:cNvSpPr>
            <a:spLocks noGrp="1"/>
          </p:cNvSpPr>
          <p:nvPr>
            <p:ph type="title"/>
          </p:nvPr>
        </p:nvSpPr>
        <p:spPr>
          <a:xfrm>
            <a:off x="781994" y="70381"/>
            <a:ext cx="10515600" cy="1325563"/>
          </a:xfrm>
        </p:spPr>
        <p:txBody>
          <a:bodyPr/>
          <a:lstStyle/>
          <a:p>
            <a:pPr algn="ctr"/>
            <a:r>
              <a:rPr lang="sv-SE" dirty="0"/>
              <a:t>Vägen till </a:t>
            </a:r>
            <a:r>
              <a:rPr lang="sv-SE" i="1" dirty="0"/>
              <a:t>Hominini</a:t>
            </a:r>
            <a:endParaRPr lang="sv-SE" dirty="0"/>
          </a:p>
        </p:txBody>
      </p:sp>
      <p:sp>
        <p:nvSpPr>
          <p:cNvPr id="3" name="Platshållare för innehåll 2">
            <a:extLst>
              <a:ext uri="{FF2B5EF4-FFF2-40B4-BE49-F238E27FC236}">
                <a16:creationId xmlns:a16="http://schemas.microsoft.com/office/drawing/2014/main" id="{3350B86C-3A61-4E70-ACD1-B84BEBF1AB54}"/>
              </a:ext>
            </a:extLst>
          </p:cNvPr>
          <p:cNvSpPr>
            <a:spLocks noGrp="1"/>
          </p:cNvSpPr>
          <p:nvPr>
            <p:ph idx="1"/>
          </p:nvPr>
        </p:nvSpPr>
        <p:spPr>
          <a:xfrm>
            <a:off x="781994" y="1829234"/>
            <a:ext cx="5113613" cy="4351338"/>
          </a:xfrm>
        </p:spPr>
        <p:txBody>
          <a:bodyPr>
            <a:normAutofit fontScale="85000" lnSpcReduction="20000"/>
          </a:bodyPr>
          <a:lstStyle/>
          <a:p>
            <a:pPr marL="0" indent="0">
              <a:buNone/>
            </a:pPr>
            <a:r>
              <a:rPr lang="sv-SE" dirty="0"/>
              <a:t>Med </a:t>
            </a:r>
            <a:r>
              <a:rPr lang="sv-SE" i="1" dirty="0" err="1"/>
              <a:t>Hominini</a:t>
            </a:r>
            <a:r>
              <a:rPr lang="sv-SE" dirty="0"/>
              <a:t> avses människans levande och utdöda släktingar, med gränsen dragen vid schimpanser (</a:t>
            </a:r>
            <a:r>
              <a:rPr lang="sv-SE" i="1" dirty="0"/>
              <a:t>Pan</a:t>
            </a:r>
            <a:r>
              <a:rPr lang="sv-SE" dirty="0"/>
              <a:t>).</a:t>
            </a:r>
          </a:p>
          <a:p>
            <a:pPr marL="0" indent="0">
              <a:buNone/>
            </a:pPr>
            <a:endParaRPr lang="sv-SE" dirty="0"/>
          </a:p>
          <a:p>
            <a:pPr marL="0" indent="0">
              <a:buNone/>
            </a:pPr>
            <a:r>
              <a:rPr lang="sv-SE" dirty="0"/>
              <a:t>Schimpanser tas ibland med i </a:t>
            </a:r>
            <a:r>
              <a:rPr lang="sv-SE" i="1" dirty="0"/>
              <a:t>Hominini,</a:t>
            </a:r>
            <a:r>
              <a:rPr lang="sv-SE" dirty="0"/>
              <a:t>  men inom paleoantropologi gör man inte det.</a:t>
            </a:r>
          </a:p>
          <a:p>
            <a:pPr marL="0" indent="0">
              <a:buNone/>
            </a:pPr>
            <a:endParaRPr lang="sv-SE" dirty="0"/>
          </a:p>
          <a:p>
            <a:pPr marL="0" indent="0">
              <a:buNone/>
            </a:pPr>
            <a:r>
              <a:rPr lang="sv-SE" dirty="0"/>
              <a:t>Anledningen är att om man tar med Schimpanser, så saknar vi en etikett för alla våra tidigare släktingar efter vi skildes från schimpanserna för mellan 5-7 miljoner år sedan (=opraktiskt).</a:t>
            </a:r>
          </a:p>
        </p:txBody>
      </p:sp>
      <p:pic>
        <p:nvPicPr>
          <p:cNvPr id="1026" name="Picture 2" descr="Bildresultat för hominin phylogeny">
            <a:extLst>
              <a:ext uri="{FF2B5EF4-FFF2-40B4-BE49-F238E27FC236}">
                <a16:creationId xmlns:a16="http://schemas.microsoft.com/office/drawing/2014/main" id="{DA57D016-1B63-42C1-A55B-5CE3E6AED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978" y="1614489"/>
            <a:ext cx="4736678" cy="4214584"/>
          </a:xfrm>
          <a:prstGeom prst="rect">
            <a:avLst/>
          </a:prstGeom>
          <a:noFill/>
          <a:extLst>
            <a:ext uri="{909E8E84-426E-40DD-AFC4-6F175D3DCCD1}">
              <a14:hiddenFill xmlns:a14="http://schemas.microsoft.com/office/drawing/2010/main">
                <a:solidFill>
                  <a:srgbClr val="FFFFFF"/>
                </a:solidFill>
              </a14:hiddenFill>
            </a:ext>
          </a:extLst>
        </p:spPr>
      </p:pic>
      <p:sp>
        <p:nvSpPr>
          <p:cNvPr id="6" name="Frihandsfigur: Form 5">
            <a:extLst>
              <a:ext uri="{FF2B5EF4-FFF2-40B4-BE49-F238E27FC236}">
                <a16:creationId xmlns:a16="http://schemas.microsoft.com/office/drawing/2014/main" id="{12D7A79C-D560-4850-8445-64EF75A65D98}"/>
              </a:ext>
            </a:extLst>
          </p:cNvPr>
          <p:cNvSpPr/>
          <p:nvPr/>
        </p:nvSpPr>
        <p:spPr>
          <a:xfrm>
            <a:off x="8395610" y="3131910"/>
            <a:ext cx="935831" cy="912019"/>
          </a:xfrm>
          <a:custGeom>
            <a:avLst/>
            <a:gdLst>
              <a:gd name="connsiteX0" fmla="*/ 9525 w 935831"/>
              <a:gd name="connsiteY0" fmla="*/ 128588 h 912019"/>
              <a:gd name="connsiteX1" fmla="*/ 47625 w 935831"/>
              <a:gd name="connsiteY1" fmla="*/ 45244 h 912019"/>
              <a:gd name="connsiteX2" fmla="*/ 157163 w 935831"/>
              <a:gd name="connsiteY2" fmla="*/ 0 h 912019"/>
              <a:gd name="connsiteX3" fmla="*/ 419100 w 935831"/>
              <a:gd name="connsiteY3" fmla="*/ 7144 h 912019"/>
              <a:gd name="connsiteX4" fmla="*/ 540544 w 935831"/>
              <a:gd name="connsiteY4" fmla="*/ 95250 h 912019"/>
              <a:gd name="connsiteX5" fmla="*/ 619125 w 935831"/>
              <a:gd name="connsiteY5" fmla="*/ 280988 h 912019"/>
              <a:gd name="connsiteX6" fmla="*/ 721519 w 935831"/>
              <a:gd name="connsiteY6" fmla="*/ 428625 h 912019"/>
              <a:gd name="connsiteX7" fmla="*/ 885825 w 935831"/>
              <a:gd name="connsiteY7" fmla="*/ 550069 h 912019"/>
              <a:gd name="connsiteX8" fmla="*/ 935831 w 935831"/>
              <a:gd name="connsiteY8" fmla="*/ 652463 h 912019"/>
              <a:gd name="connsiteX9" fmla="*/ 909638 w 935831"/>
              <a:gd name="connsiteY9" fmla="*/ 800100 h 912019"/>
              <a:gd name="connsiteX10" fmla="*/ 747713 w 935831"/>
              <a:gd name="connsiteY10" fmla="*/ 912019 h 912019"/>
              <a:gd name="connsiteX11" fmla="*/ 542925 w 935831"/>
              <a:gd name="connsiteY11" fmla="*/ 897731 h 912019"/>
              <a:gd name="connsiteX12" fmla="*/ 285750 w 935831"/>
              <a:gd name="connsiteY12" fmla="*/ 764381 h 912019"/>
              <a:gd name="connsiteX13" fmla="*/ 116681 w 935831"/>
              <a:gd name="connsiteY13" fmla="*/ 578644 h 912019"/>
              <a:gd name="connsiteX14" fmla="*/ 21431 w 935831"/>
              <a:gd name="connsiteY14" fmla="*/ 371475 h 912019"/>
              <a:gd name="connsiteX15" fmla="*/ 0 w 935831"/>
              <a:gd name="connsiteY15" fmla="*/ 233363 h 912019"/>
              <a:gd name="connsiteX16" fmla="*/ 9525 w 935831"/>
              <a:gd name="connsiteY16" fmla="*/ 128588 h 9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31" h="912019">
                <a:moveTo>
                  <a:pt x="9525" y="128588"/>
                </a:moveTo>
                <a:lnTo>
                  <a:pt x="47625" y="45244"/>
                </a:lnTo>
                <a:lnTo>
                  <a:pt x="157163" y="0"/>
                </a:lnTo>
                <a:lnTo>
                  <a:pt x="419100" y="7144"/>
                </a:lnTo>
                <a:lnTo>
                  <a:pt x="540544" y="95250"/>
                </a:lnTo>
                <a:lnTo>
                  <a:pt x="619125" y="280988"/>
                </a:lnTo>
                <a:lnTo>
                  <a:pt x="721519" y="428625"/>
                </a:lnTo>
                <a:lnTo>
                  <a:pt x="885825" y="550069"/>
                </a:lnTo>
                <a:lnTo>
                  <a:pt x="935831" y="652463"/>
                </a:lnTo>
                <a:lnTo>
                  <a:pt x="909638" y="800100"/>
                </a:lnTo>
                <a:lnTo>
                  <a:pt x="747713" y="912019"/>
                </a:lnTo>
                <a:lnTo>
                  <a:pt x="542925" y="897731"/>
                </a:lnTo>
                <a:lnTo>
                  <a:pt x="285750" y="764381"/>
                </a:lnTo>
                <a:lnTo>
                  <a:pt x="116681" y="578644"/>
                </a:lnTo>
                <a:lnTo>
                  <a:pt x="21431" y="371475"/>
                </a:lnTo>
                <a:lnTo>
                  <a:pt x="0" y="233363"/>
                </a:lnTo>
                <a:lnTo>
                  <a:pt x="9525" y="128588"/>
                </a:lnTo>
                <a:close/>
              </a:path>
            </a:pathLst>
          </a:custGeom>
          <a:solidFill>
            <a:schemeClr val="accent1">
              <a:alpha val="2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02D270D8-245B-4142-AFF3-04015213F20D}"/>
              </a:ext>
            </a:extLst>
          </p:cNvPr>
          <p:cNvSpPr txBox="1"/>
          <p:nvPr/>
        </p:nvSpPr>
        <p:spPr>
          <a:xfrm>
            <a:off x="6200158" y="4809328"/>
            <a:ext cx="2312133" cy="523220"/>
          </a:xfrm>
          <a:prstGeom prst="rect">
            <a:avLst/>
          </a:prstGeom>
          <a:noFill/>
        </p:spPr>
        <p:txBody>
          <a:bodyPr wrap="square">
            <a:spAutoFit/>
          </a:bodyPr>
          <a:lstStyle/>
          <a:p>
            <a:pPr algn="ctr"/>
            <a:r>
              <a:rPr lang="en-US" sz="2800" i="1" dirty="0"/>
              <a:t>Hominini</a:t>
            </a:r>
            <a:endParaRPr lang="en-US" sz="2000" i="1" dirty="0"/>
          </a:p>
        </p:txBody>
      </p:sp>
      <p:cxnSp>
        <p:nvCxnSpPr>
          <p:cNvPr id="10" name="Rak pilkoppling 9">
            <a:extLst>
              <a:ext uri="{FF2B5EF4-FFF2-40B4-BE49-F238E27FC236}">
                <a16:creationId xmlns:a16="http://schemas.microsoft.com/office/drawing/2014/main" id="{68246665-AD0E-40E5-9475-78509764A621}"/>
              </a:ext>
            </a:extLst>
          </p:cNvPr>
          <p:cNvCxnSpPr>
            <a:cxnSpLocks/>
            <a:endCxn id="6" idx="13"/>
          </p:cNvCxnSpPr>
          <p:nvPr/>
        </p:nvCxnSpPr>
        <p:spPr>
          <a:xfrm flipV="1">
            <a:off x="7566935" y="3710554"/>
            <a:ext cx="945356" cy="112546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564ED38E-D142-4116-9D64-6D0B13A076B2}"/>
              </a:ext>
            </a:extLst>
          </p:cNvPr>
          <p:cNvSpPr/>
          <p:nvPr/>
        </p:nvSpPr>
        <p:spPr>
          <a:xfrm>
            <a:off x="124643" y="70381"/>
            <a:ext cx="769763" cy="461665"/>
          </a:xfrm>
          <a:prstGeom prst="rect">
            <a:avLst/>
          </a:prstGeom>
        </p:spPr>
        <p:txBody>
          <a:bodyPr wrap="none">
            <a:spAutoFit/>
          </a:bodyPr>
          <a:lstStyle/>
          <a:p>
            <a:r>
              <a:rPr lang="sv-SE" sz="2400" dirty="0"/>
              <a:t>2/15</a:t>
            </a:r>
          </a:p>
        </p:txBody>
      </p:sp>
    </p:spTree>
    <p:extLst>
      <p:ext uri="{BB962C8B-B14F-4D97-AF65-F5344CB8AC3E}">
        <p14:creationId xmlns:p14="http://schemas.microsoft.com/office/powerpoint/2010/main" val="191224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08C6D-5E13-4994-9DC5-E9D053DEE924}"/>
              </a:ext>
            </a:extLst>
          </p:cNvPr>
          <p:cNvSpPr>
            <a:spLocks noGrp="1"/>
          </p:cNvSpPr>
          <p:nvPr>
            <p:ph type="title"/>
          </p:nvPr>
        </p:nvSpPr>
        <p:spPr/>
        <p:txBody>
          <a:bodyPr/>
          <a:lstStyle/>
          <a:p>
            <a:pPr algn="ctr"/>
            <a:r>
              <a:rPr lang="sv-SE" dirty="0"/>
              <a:t>De första primaterna</a:t>
            </a:r>
          </a:p>
        </p:txBody>
      </p:sp>
      <p:sp>
        <p:nvSpPr>
          <p:cNvPr id="3" name="Platshållare för innehåll 2">
            <a:extLst>
              <a:ext uri="{FF2B5EF4-FFF2-40B4-BE49-F238E27FC236}">
                <a16:creationId xmlns:a16="http://schemas.microsoft.com/office/drawing/2014/main" id="{2A72DEDD-31E5-42FE-8CC1-08BCB34A83FF}"/>
              </a:ext>
            </a:extLst>
          </p:cNvPr>
          <p:cNvSpPr>
            <a:spLocks noGrp="1"/>
          </p:cNvSpPr>
          <p:nvPr>
            <p:ph idx="1"/>
          </p:nvPr>
        </p:nvSpPr>
        <p:spPr>
          <a:xfrm>
            <a:off x="838200" y="1825624"/>
            <a:ext cx="6719455" cy="4667251"/>
          </a:xfrm>
        </p:spPr>
        <p:txBody>
          <a:bodyPr/>
          <a:lstStyle/>
          <a:p>
            <a:pPr marL="0" indent="0">
              <a:buNone/>
            </a:pPr>
            <a:r>
              <a:rPr lang="sv-SE" dirty="0"/>
              <a:t>De tidigaste fossila fynden av primater är cirka 55 miljoner år gamla.</a:t>
            </a:r>
          </a:p>
          <a:p>
            <a:pPr marL="0" indent="0">
              <a:buNone/>
            </a:pPr>
            <a:endParaRPr lang="sv-SE" dirty="0"/>
          </a:p>
          <a:p>
            <a:pPr marL="0" indent="0">
              <a:buNone/>
            </a:pPr>
            <a:r>
              <a:rPr lang="sv-SE" dirty="0"/>
              <a:t>Analys med ”</a:t>
            </a:r>
            <a:r>
              <a:rPr lang="sv-SE" dirty="0" err="1"/>
              <a:t>molecular</a:t>
            </a:r>
            <a:r>
              <a:rPr lang="sv-SE" dirty="0"/>
              <a:t> </a:t>
            </a:r>
            <a:r>
              <a:rPr lang="sv-SE" dirty="0" err="1"/>
              <a:t>clock</a:t>
            </a:r>
            <a:r>
              <a:rPr lang="sv-SE" dirty="0"/>
              <a:t>” visar dock att den art som alla primater härstammar från levde mellan 65-85 miljoner år sedan. Alltså under </a:t>
            </a:r>
            <a:r>
              <a:rPr lang="sv-SE" dirty="0" err="1"/>
              <a:t>kritaperioden</a:t>
            </a:r>
            <a:r>
              <a:rPr lang="sv-SE" dirty="0"/>
              <a:t>, i slutet av </a:t>
            </a:r>
            <a:r>
              <a:rPr lang="sv-SE" dirty="0" err="1"/>
              <a:t>Mesozoikum</a:t>
            </a:r>
            <a:r>
              <a:rPr lang="sv-SE" dirty="0"/>
              <a:t>.</a:t>
            </a:r>
          </a:p>
          <a:p>
            <a:pPr marL="0" indent="0">
              <a:buNone/>
            </a:pPr>
            <a:endParaRPr lang="sv-SE" dirty="0"/>
          </a:p>
          <a:p>
            <a:pPr marL="0" indent="0">
              <a:buNone/>
            </a:pPr>
            <a:r>
              <a:rPr lang="sv-SE" dirty="0"/>
              <a:t>De levde bland grenarna i regnskog, liknande hur många mindre apor lever idag.</a:t>
            </a:r>
          </a:p>
          <a:p>
            <a:pPr marL="0" indent="0">
              <a:buNone/>
            </a:pPr>
            <a:endParaRPr lang="sv-SE" dirty="0"/>
          </a:p>
        </p:txBody>
      </p:sp>
      <p:sp>
        <p:nvSpPr>
          <p:cNvPr id="6" name="textruta 5">
            <a:extLst>
              <a:ext uri="{FF2B5EF4-FFF2-40B4-BE49-F238E27FC236}">
                <a16:creationId xmlns:a16="http://schemas.microsoft.com/office/drawing/2014/main" id="{716843AC-5833-43F3-9DBC-B37453C50242}"/>
              </a:ext>
            </a:extLst>
          </p:cNvPr>
          <p:cNvSpPr txBox="1"/>
          <p:nvPr/>
        </p:nvSpPr>
        <p:spPr>
          <a:xfrm>
            <a:off x="7931728" y="4128940"/>
            <a:ext cx="3901204" cy="1200329"/>
          </a:xfrm>
          <a:prstGeom prst="rect">
            <a:avLst/>
          </a:prstGeom>
          <a:noFill/>
        </p:spPr>
        <p:txBody>
          <a:bodyPr wrap="square">
            <a:spAutoFit/>
          </a:bodyPr>
          <a:lstStyle/>
          <a:p>
            <a:r>
              <a:rPr lang="sv-SE" dirty="0"/>
              <a:t>Rekonstruktion av </a:t>
            </a:r>
            <a:r>
              <a:rPr lang="sv-SE" i="1" dirty="0"/>
              <a:t>Archicebus, </a:t>
            </a:r>
            <a:r>
              <a:rPr lang="sv-SE" dirty="0"/>
              <a:t>som</a:t>
            </a:r>
            <a:r>
              <a:rPr lang="sv-SE" i="1" dirty="0"/>
              <a:t> </a:t>
            </a:r>
            <a:r>
              <a:rPr lang="sv-SE" dirty="0"/>
              <a:t>levde för cirka 55 miljoner år sedan i Kina. En av de allra tidigaste primaterna som är kända från fossila lämningar.</a:t>
            </a:r>
          </a:p>
        </p:txBody>
      </p:sp>
      <p:pic>
        <p:nvPicPr>
          <p:cNvPr id="2052" name="Picture 4" descr="Bildresultat för archicebus">
            <a:extLst>
              <a:ext uri="{FF2B5EF4-FFF2-40B4-BE49-F238E27FC236}">
                <a16:creationId xmlns:a16="http://schemas.microsoft.com/office/drawing/2014/main" id="{5739312F-5138-4CCE-BFDF-84C79D45E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073" y="1825625"/>
            <a:ext cx="3838859" cy="2303315"/>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F0F0A55C-A3FE-4879-B81C-FBAF2E61B754}"/>
              </a:ext>
            </a:extLst>
          </p:cNvPr>
          <p:cNvSpPr/>
          <p:nvPr/>
        </p:nvSpPr>
        <p:spPr>
          <a:xfrm>
            <a:off x="124643" y="70381"/>
            <a:ext cx="769763" cy="461665"/>
          </a:xfrm>
          <a:prstGeom prst="rect">
            <a:avLst/>
          </a:prstGeom>
        </p:spPr>
        <p:txBody>
          <a:bodyPr wrap="none">
            <a:spAutoFit/>
          </a:bodyPr>
          <a:lstStyle/>
          <a:p>
            <a:r>
              <a:rPr lang="sv-SE" sz="2400" dirty="0"/>
              <a:t>3/15</a:t>
            </a:r>
          </a:p>
        </p:txBody>
      </p:sp>
    </p:spTree>
    <p:extLst>
      <p:ext uri="{BB962C8B-B14F-4D97-AF65-F5344CB8AC3E}">
        <p14:creationId xmlns:p14="http://schemas.microsoft.com/office/powerpoint/2010/main" val="73397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ildresultat för monkey eating fruit">
            <a:extLst>
              <a:ext uri="{FF2B5EF4-FFF2-40B4-BE49-F238E27FC236}">
                <a16:creationId xmlns:a16="http://schemas.microsoft.com/office/drawing/2014/main" id="{D80E2A91-3C48-4A7C-808E-D643C00F4C7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17" r="29056"/>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ubrik 1">
            <a:extLst>
              <a:ext uri="{FF2B5EF4-FFF2-40B4-BE49-F238E27FC236}">
                <a16:creationId xmlns:a16="http://schemas.microsoft.com/office/drawing/2014/main" id="{8E1F7725-3741-408E-8A5D-5C332C922041}"/>
              </a:ext>
            </a:extLst>
          </p:cNvPr>
          <p:cNvSpPr>
            <a:spLocks noGrp="1"/>
          </p:cNvSpPr>
          <p:nvPr>
            <p:ph type="title"/>
          </p:nvPr>
        </p:nvSpPr>
        <p:spPr>
          <a:xfrm>
            <a:off x="804998" y="526787"/>
            <a:ext cx="4803636" cy="1311664"/>
          </a:xfrm>
        </p:spPr>
        <p:txBody>
          <a:bodyPr vert="horz" lIns="91440" tIns="45720" rIns="91440" bIns="45720" rtlCol="0" anchor="ctr">
            <a:normAutofit/>
          </a:bodyPr>
          <a:lstStyle/>
          <a:p>
            <a:r>
              <a:rPr lang="sv-SE" dirty="0">
                <a:solidFill>
                  <a:srgbClr val="000000"/>
                </a:solidFill>
              </a:rPr>
              <a:t>Nyckelegenskaper hos primater</a:t>
            </a:r>
          </a:p>
        </p:txBody>
      </p:sp>
      <p:sp>
        <p:nvSpPr>
          <p:cNvPr id="4" name="textruta 3">
            <a:extLst>
              <a:ext uri="{FF2B5EF4-FFF2-40B4-BE49-F238E27FC236}">
                <a16:creationId xmlns:a16="http://schemas.microsoft.com/office/drawing/2014/main" id="{168C7E35-DF1A-4000-92D8-FD4296CD0CFA}"/>
              </a:ext>
            </a:extLst>
          </p:cNvPr>
          <p:cNvSpPr txBox="1"/>
          <p:nvPr/>
        </p:nvSpPr>
        <p:spPr>
          <a:xfrm>
            <a:off x="804998" y="2272143"/>
            <a:ext cx="3926330" cy="3788830"/>
          </a:xfrm>
          <a:prstGeom prst="rect">
            <a:avLst/>
          </a:prstGeom>
        </p:spPr>
        <p:txBody>
          <a:bodyPr vert="horz" lIns="91440" tIns="45720" rIns="91440" bIns="45720" rtlCol="0" anchor="ctr">
            <a:normAutofit lnSpcReduction="10000"/>
          </a:bodyPr>
          <a:lstStyle/>
          <a:p>
            <a:pPr>
              <a:lnSpc>
                <a:spcPct val="90000"/>
              </a:lnSpc>
              <a:spcAft>
                <a:spcPts val="600"/>
              </a:spcAft>
            </a:pPr>
            <a:r>
              <a:rPr lang="sv-SE" sz="2000" dirty="0">
                <a:solidFill>
                  <a:srgbClr val="000000"/>
                </a:solidFill>
              </a:rPr>
              <a:t>Flera egenskaper hos primater i allmänhet är viktiga komponenter i människans unika anpassning. De har kommit att fylla centrala funktioner i vår livsstil: </a:t>
            </a:r>
          </a:p>
          <a:p>
            <a:pPr marL="0" indent="-228600">
              <a:lnSpc>
                <a:spcPct val="90000"/>
              </a:lnSpc>
              <a:spcAft>
                <a:spcPts val="600"/>
              </a:spcAft>
              <a:buFont typeface="Arial" panose="020B0604020202020204" pitchFamily="34" charset="0"/>
              <a:buChar char="•"/>
            </a:pPr>
            <a:endParaRPr lang="sv-SE" sz="2000" dirty="0">
              <a:solidFill>
                <a:srgbClr val="000000"/>
              </a:solidFill>
            </a:endParaRPr>
          </a:p>
          <a:p>
            <a:pPr marL="342900" indent="-228600">
              <a:lnSpc>
                <a:spcPct val="90000"/>
              </a:lnSpc>
              <a:spcAft>
                <a:spcPts val="600"/>
              </a:spcAft>
              <a:buFont typeface="Arial" panose="020B0604020202020204" pitchFamily="34" charset="0"/>
              <a:buChar char="•"/>
            </a:pPr>
            <a:r>
              <a:rPr lang="sv-SE" sz="2000" dirty="0">
                <a:solidFill>
                  <a:srgbClr val="000000"/>
                </a:solidFill>
              </a:rPr>
              <a:t>Binokulärt seende</a:t>
            </a:r>
          </a:p>
          <a:p>
            <a:pPr marL="342900" indent="-228600">
              <a:lnSpc>
                <a:spcPct val="90000"/>
              </a:lnSpc>
              <a:spcAft>
                <a:spcPts val="600"/>
              </a:spcAft>
              <a:buFont typeface="Arial" panose="020B0604020202020204" pitchFamily="34" charset="0"/>
              <a:buChar char="•"/>
            </a:pPr>
            <a:r>
              <a:rPr lang="sv-SE" sz="2000" dirty="0">
                <a:solidFill>
                  <a:srgbClr val="000000"/>
                </a:solidFill>
              </a:rPr>
              <a:t>Avancerat färgseende</a:t>
            </a:r>
          </a:p>
          <a:p>
            <a:pPr marL="342900" indent="-228600">
              <a:lnSpc>
                <a:spcPct val="90000"/>
              </a:lnSpc>
              <a:spcAft>
                <a:spcPts val="600"/>
              </a:spcAft>
              <a:buFont typeface="Arial" panose="020B0604020202020204" pitchFamily="34" charset="0"/>
              <a:buChar char="•"/>
            </a:pPr>
            <a:r>
              <a:rPr lang="sv-SE" sz="2000" dirty="0">
                <a:solidFill>
                  <a:srgbClr val="000000"/>
                </a:solidFill>
              </a:rPr>
              <a:t>Stor hjärna</a:t>
            </a:r>
          </a:p>
          <a:p>
            <a:pPr marL="342900" indent="-228600">
              <a:lnSpc>
                <a:spcPct val="90000"/>
              </a:lnSpc>
              <a:spcAft>
                <a:spcPts val="600"/>
              </a:spcAft>
              <a:buFont typeface="Arial" panose="020B0604020202020204" pitchFamily="34" charset="0"/>
              <a:buChar char="•"/>
            </a:pPr>
            <a:r>
              <a:rPr lang="sv-SE" sz="2000" dirty="0">
                <a:solidFill>
                  <a:srgbClr val="000000"/>
                </a:solidFill>
              </a:rPr>
              <a:t>Fingrar med känsliga fingertoppar och naglar snarare än klor</a:t>
            </a:r>
          </a:p>
          <a:p>
            <a:pPr marL="0" indent="-228600">
              <a:lnSpc>
                <a:spcPct val="90000"/>
              </a:lnSpc>
              <a:spcAft>
                <a:spcPts val="600"/>
              </a:spcAft>
              <a:buFont typeface="Arial" panose="020B0604020202020204" pitchFamily="34" charset="0"/>
              <a:buChar char="•"/>
            </a:pPr>
            <a:endParaRPr lang="en-US" sz="2000" dirty="0">
              <a:solidFill>
                <a:srgbClr val="000000"/>
              </a:solidFill>
            </a:endParaRPr>
          </a:p>
        </p:txBody>
      </p:sp>
      <p:sp>
        <p:nvSpPr>
          <p:cNvPr id="10" name="textruta 9">
            <a:extLst>
              <a:ext uri="{FF2B5EF4-FFF2-40B4-BE49-F238E27FC236}">
                <a16:creationId xmlns:a16="http://schemas.microsoft.com/office/drawing/2014/main" id="{DBEF3AAA-8895-4507-AD74-0B3FBA562884}"/>
              </a:ext>
            </a:extLst>
          </p:cNvPr>
          <p:cNvSpPr txBox="1"/>
          <p:nvPr/>
        </p:nvSpPr>
        <p:spPr>
          <a:xfrm>
            <a:off x="4890654" y="1920264"/>
            <a:ext cx="3761509" cy="923330"/>
          </a:xfrm>
          <a:prstGeom prst="rect">
            <a:avLst/>
          </a:prstGeom>
          <a:solidFill>
            <a:schemeClr val="bg1">
              <a:lumMod val="85000"/>
            </a:schemeClr>
          </a:solidFill>
        </p:spPr>
        <p:txBody>
          <a:bodyPr wrap="square">
            <a:spAutoFit/>
          </a:bodyPr>
          <a:lstStyle/>
          <a:p>
            <a:r>
              <a:rPr lang="sv-SE" sz="1800" b="1" dirty="0">
                <a:solidFill>
                  <a:srgbClr val="000000"/>
                </a:solidFill>
              </a:rPr>
              <a:t>Binokulärt seende</a:t>
            </a:r>
            <a:r>
              <a:rPr lang="sv-SE" sz="1800" dirty="0">
                <a:solidFill>
                  <a:srgbClr val="000000"/>
                </a:solidFill>
              </a:rPr>
              <a:t>: Kan avgöra avstånd i sin 3D-omgivning i regnskogen och på objekt framför sig.</a:t>
            </a:r>
            <a:endParaRPr lang="sv-SE" dirty="0"/>
          </a:p>
        </p:txBody>
      </p:sp>
      <p:sp>
        <p:nvSpPr>
          <p:cNvPr id="11" name="textruta 10">
            <a:extLst>
              <a:ext uri="{FF2B5EF4-FFF2-40B4-BE49-F238E27FC236}">
                <a16:creationId xmlns:a16="http://schemas.microsoft.com/office/drawing/2014/main" id="{9E7E292E-1799-4463-956B-01E9F1A8CA9A}"/>
              </a:ext>
            </a:extLst>
          </p:cNvPr>
          <p:cNvSpPr txBox="1"/>
          <p:nvPr/>
        </p:nvSpPr>
        <p:spPr>
          <a:xfrm>
            <a:off x="7045898" y="65122"/>
            <a:ext cx="5043055" cy="923330"/>
          </a:xfrm>
          <a:prstGeom prst="rect">
            <a:avLst/>
          </a:prstGeom>
          <a:solidFill>
            <a:schemeClr val="bg1">
              <a:lumMod val="85000"/>
            </a:schemeClr>
          </a:solidFill>
        </p:spPr>
        <p:txBody>
          <a:bodyPr wrap="square">
            <a:spAutoFit/>
          </a:bodyPr>
          <a:lstStyle/>
          <a:p>
            <a:r>
              <a:rPr lang="sv-SE" sz="1800" b="1" dirty="0">
                <a:solidFill>
                  <a:srgbClr val="000000"/>
                </a:solidFill>
              </a:rPr>
              <a:t>Stor hjärna</a:t>
            </a:r>
            <a:r>
              <a:rPr lang="sv-SE" sz="1800" dirty="0">
                <a:solidFill>
                  <a:srgbClr val="000000"/>
                </a:solidFill>
              </a:rPr>
              <a:t>: Kan orientera sig i komplex omgivning med många typer av resurser och faror, samt skiftningar över olika säsonger.</a:t>
            </a:r>
            <a:endParaRPr lang="sv-SE" dirty="0"/>
          </a:p>
        </p:txBody>
      </p:sp>
      <p:sp>
        <p:nvSpPr>
          <p:cNvPr id="12" name="textruta 11">
            <a:extLst>
              <a:ext uri="{FF2B5EF4-FFF2-40B4-BE49-F238E27FC236}">
                <a16:creationId xmlns:a16="http://schemas.microsoft.com/office/drawing/2014/main" id="{FFD1834D-6035-47A8-B8CA-B26672902037}"/>
              </a:ext>
            </a:extLst>
          </p:cNvPr>
          <p:cNvSpPr txBox="1"/>
          <p:nvPr/>
        </p:nvSpPr>
        <p:spPr>
          <a:xfrm>
            <a:off x="4890654" y="3094189"/>
            <a:ext cx="3761509" cy="923330"/>
          </a:xfrm>
          <a:prstGeom prst="rect">
            <a:avLst/>
          </a:prstGeom>
          <a:solidFill>
            <a:schemeClr val="bg1">
              <a:lumMod val="85000"/>
            </a:schemeClr>
          </a:solidFill>
        </p:spPr>
        <p:txBody>
          <a:bodyPr wrap="square">
            <a:spAutoFit/>
          </a:bodyPr>
          <a:lstStyle/>
          <a:p>
            <a:r>
              <a:rPr lang="sv-SE" sz="1800" b="1" dirty="0">
                <a:solidFill>
                  <a:srgbClr val="000000"/>
                </a:solidFill>
              </a:rPr>
              <a:t>Färgseende</a:t>
            </a:r>
            <a:r>
              <a:rPr lang="sv-SE" sz="1800" dirty="0">
                <a:solidFill>
                  <a:srgbClr val="000000"/>
                </a:solidFill>
              </a:rPr>
              <a:t>: God förmåga att se skillnad inom regnskogens gigantiska utbud, t.ex. mognad på frukter.</a:t>
            </a:r>
            <a:endParaRPr lang="sv-SE" dirty="0"/>
          </a:p>
        </p:txBody>
      </p:sp>
      <p:sp>
        <p:nvSpPr>
          <p:cNvPr id="13" name="textruta 12">
            <a:extLst>
              <a:ext uri="{FF2B5EF4-FFF2-40B4-BE49-F238E27FC236}">
                <a16:creationId xmlns:a16="http://schemas.microsoft.com/office/drawing/2014/main" id="{869656DE-605D-4C94-A6E7-8ED86C93AFD1}"/>
              </a:ext>
            </a:extLst>
          </p:cNvPr>
          <p:cNvSpPr txBox="1"/>
          <p:nvPr/>
        </p:nvSpPr>
        <p:spPr>
          <a:xfrm>
            <a:off x="5700709" y="4888353"/>
            <a:ext cx="3761509" cy="646331"/>
          </a:xfrm>
          <a:prstGeom prst="rect">
            <a:avLst/>
          </a:prstGeom>
          <a:solidFill>
            <a:schemeClr val="bg1">
              <a:lumMod val="85000"/>
            </a:schemeClr>
          </a:solidFill>
        </p:spPr>
        <p:txBody>
          <a:bodyPr wrap="square">
            <a:spAutoFit/>
          </a:bodyPr>
          <a:lstStyle/>
          <a:p>
            <a:r>
              <a:rPr lang="sv-SE" sz="1800" b="1" dirty="0">
                <a:solidFill>
                  <a:srgbClr val="000000"/>
                </a:solidFill>
              </a:rPr>
              <a:t>Fingrar</a:t>
            </a:r>
            <a:r>
              <a:rPr lang="sv-SE" sz="1800" dirty="0">
                <a:solidFill>
                  <a:srgbClr val="000000"/>
                </a:solidFill>
              </a:rPr>
              <a:t>: Kan manipulera, använda verktyg, skala, slita, och så vidare.</a:t>
            </a:r>
            <a:endParaRPr lang="sv-SE" dirty="0"/>
          </a:p>
        </p:txBody>
      </p:sp>
      <p:cxnSp>
        <p:nvCxnSpPr>
          <p:cNvPr id="7" name="Rak koppling 6">
            <a:extLst>
              <a:ext uri="{FF2B5EF4-FFF2-40B4-BE49-F238E27FC236}">
                <a16:creationId xmlns:a16="http://schemas.microsoft.com/office/drawing/2014/main" id="{771FAAB0-47EA-46F9-A154-6B99E751E136}"/>
              </a:ext>
            </a:extLst>
          </p:cNvPr>
          <p:cNvCxnSpPr/>
          <p:nvPr/>
        </p:nvCxnSpPr>
        <p:spPr>
          <a:xfrm flipV="1">
            <a:off x="9462218" y="3948545"/>
            <a:ext cx="1171146" cy="939808"/>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Rak koppling 15">
            <a:extLst>
              <a:ext uri="{FF2B5EF4-FFF2-40B4-BE49-F238E27FC236}">
                <a16:creationId xmlns:a16="http://schemas.microsoft.com/office/drawing/2014/main" id="{F2CB9C1B-BBA8-4E1D-ABF7-E6D79D853EEA}"/>
              </a:ext>
            </a:extLst>
          </p:cNvPr>
          <p:cNvCxnSpPr>
            <a:cxnSpLocks/>
          </p:cNvCxnSpPr>
          <p:nvPr/>
        </p:nvCxnSpPr>
        <p:spPr>
          <a:xfrm flipV="1">
            <a:off x="8668456" y="2456262"/>
            <a:ext cx="1673962" cy="1099592"/>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Rak koppling 17">
            <a:extLst>
              <a:ext uri="{FF2B5EF4-FFF2-40B4-BE49-F238E27FC236}">
                <a16:creationId xmlns:a16="http://schemas.microsoft.com/office/drawing/2014/main" id="{66EF5C50-31C2-4162-A7E8-9563D004BFAA}"/>
              </a:ext>
            </a:extLst>
          </p:cNvPr>
          <p:cNvCxnSpPr>
            <a:cxnSpLocks/>
          </p:cNvCxnSpPr>
          <p:nvPr/>
        </p:nvCxnSpPr>
        <p:spPr>
          <a:xfrm>
            <a:off x="8668456" y="2388606"/>
            <a:ext cx="1625471" cy="6765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Rak koppling 19">
            <a:extLst>
              <a:ext uri="{FF2B5EF4-FFF2-40B4-BE49-F238E27FC236}">
                <a16:creationId xmlns:a16="http://schemas.microsoft.com/office/drawing/2014/main" id="{1DAA6BEC-54CF-4BF3-B302-275BE23940A8}"/>
              </a:ext>
            </a:extLst>
          </p:cNvPr>
          <p:cNvCxnSpPr>
            <a:cxnSpLocks/>
          </p:cNvCxnSpPr>
          <p:nvPr/>
        </p:nvCxnSpPr>
        <p:spPr>
          <a:xfrm>
            <a:off x="9650899" y="1019736"/>
            <a:ext cx="809283" cy="601137"/>
          </a:xfrm>
          <a:prstGeom prst="line">
            <a:avLst/>
          </a:prstGeom>
          <a:ln w="38100"/>
        </p:spPr>
        <p:style>
          <a:lnRef idx="1">
            <a:schemeClr val="dk1"/>
          </a:lnRef>
          <a:fillRef idx="0">
            <a:schemeClr val="dk1"/>
          </a:fillRef>
          <a:effectRef idx="0">
            <a:schemeClr val="dk1"/>
          </a:effectRef>
          <a:fontRef idx="minor">
            <a:schemeClr val="tx1"/>
          </a:fontRef>
        </p:style>
      </p:cxnSp>
      <p:sp>
        <p:nvSpPr>
          <p:cNvPr id="14" name="Rektangel 13">
            <a:extLst>
              <a:ext uri="{FF2B5EF4-FFF2-40B4-BE49-F238E27FC236}">
                <a16:creationId xmlns:a16="http://schemas.microsoft.com/office/drawing/2014/main" id="{B45A1410-1CC7-4131-B437-8399796C6BF1}"/>
              </a:ext>
            </a:extLst>
          </p:cNvPr>
          <p:cNvSpPr/>
          <p:nvPr/>
        </p:nvSpPr>
        <p:spPr>
          <a:xfrm>
            <a:off x="124643" y="70381"/>
            <a:ext cx="769763" cy="461665"/>
          </a:xfrm>
          <a:prstGeom prst="rect">
            <a:avLst/>
          </a:prstGeom>
        </p:spPr>
        <p:txBody>
          <a:bodyPr wrap="none">
            <a:spAutoFit/>
          </a:bodyPr>
          <a:lstStyle/>
          <a:p>
            <a:r>
              <a:rPr lang="sv-SE" sz="2400" dirty="0"/>
              <a:t>4/15</a:t>
            </a:r>
          </a:p>
        </p:txBody>
      </p:sp>
    </p:spTree>
    <p:extLst>
      <p:ext uri="{BB962C8B-B14F-4D97-AF65-F5344CB8AC3E}">
        <p14:creationId xmlns:p14="http://schemas.microsoft.com/office/powerpoint/2010/main" val="185927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resultat för primate evolution phylogeny">
            <a:extLst>
              <a:ext uri="{FF2B5EF4-FFF2-40B4-BE49-F238E27FC236}">
                <a16:creationId xmlns:a16="http://schemas.microsoft.com/office/drawing/2014/main" id="{4D801F48-42A8-4E8B-9C4A-6F09D9181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6" y="18853"/>
            <a:ext cx="5943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ldresultat för archicebus">
            <a:extLst>
              <a:ext uri="{FF2B5EF4-FFF2-40B4-BE49-F238E27FC236}">
                <a16:creationId xmlns:a16="http://schemas.microsoft.com/office/drawing/2014/main" id="{28EBEACE-F2A4-4EB5-A4CD-16E4824CA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2" y="18853"/>
            <a:ext cx="1737110" cy="10422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pilkoppling 5">
            <a:extLst>
              <a:ext uri="{FF2B5EF4-FFF2-40B4-BE49-F238E27FC236}">
                <a16:creationId xmlns:a16="http://schemas.microsoft.com/office/drawing/2014/main" id="{0AD9DABE-FDBA-47C7-A71D-F303E109192B}"/>
              </a:ext>
            </a:extLst>
          </p:cNvPr>
          <p:cNvCxnSpPr>
            <a:cxnSpLocks/>
            <a:stCxn id="5" idx="2"/>
          </p:cNvCxnSpPr>
          <p:nvPr/>
        </p:nvCxnSpPr>
        <p:spPr>
          <a:xfrm>
            <a:off x="929037" y="1061119"/>
            <a:ext cx="357694" cy="1397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7034410D-5FFD-4CD4-81FF-DFC60028EEC2}"/>
              </a:ext>
            </a:extLst>
          </p:cNvPr>
          <p:cNvSpPr txBox="1"/>
          <p:nvPr/>
        </p:nvSpPr>
        <p:spPr>
          <a:xfrm>
            <a:off x="641082" y="730115"/>
            <a:ext cx="1368407" cy="369332"/>
          </a:xfrm>
          <a:prstGeom prst="rect">
            <a:avLst/>
          </a:prstGeom>
          <a:noFill/>
        </p:spPr>
        <p:txBody>
          <a:bodyPr wrap="square">
            <a:spAutoFit/>
          </a:bodyPr>
          <a:lstStyle/>
          <a:p>
            <a:r>
              <a:rPr lang="sv-SE" i="1" dirty="0">
                <a:solidFill>
                  <a:schemeClr val="bg1"/>
                </a:solidFill>
              </a:rPr>
              <a:t>Archicebus</a:t>
            </a:r>
            <a:endParaRPr lang="sv-SE" dirty="0">
              <a:solidFill>
                <a:schemeClr val="bg1"/>
              </a:solidFill>
            </a:endParaRPr>
          </a:p>
        </p:txBody>
      </p:sp>
      <p:sp>
        <p:nvSpPr>
          <p:cNvPr id="13" name="textruta 12">
            <a:extLst>
              <a:ext uri="{FF2B5EF4-FFF2-40B4-BE49-F238E27FC236}">
                <a16:creationId xmlns:a16="http://schemas.microsoft.com/office/drawing/2014/main" id="{EE4B57B4-C349-4DFE-A696-9EF504A8D3AF}"/>
              </a:ext>
            </a:extLst>
          </p:cNvPr>
          <p:cNvSpPr txBox="1"/>
          <p:nvPr/>
        </p:nvSpPr>
        <p:spPr>
          <a:xfrm>
            <a:off x="1743089" y="-39326"/>
            <a:ext cx="2476274" cy="769441"/>
          </a:xfrm>
          <a:prstGeom prst="rect">
            <a:avLst/>
          </a:prstGeom>
          <a:noFill/>
        </p:spPr>
        <p:txBody>
          <a:bodyPr wrap="square">
            <a:spAutoFit/>
          </a:bodyPr>
          <a:lstStyle/>
          <a:p>
            <a:r>
              <a:rPr lang="sv-SE" sz="1100" dirty="0"/>
              <a:t>Notera att flera viktiga divergenser hade inträffat redan i de tidigaste fossila primaterna. </a:t>
            </a:r>
            <a:r>
              <a:rPr lang="sv-SE" sz="1100" b="1" dirty="0"/>
              <a:t>Archiebus är alltså inte vår föregångare</a:t>
            </a:r>
            <a:r>
              <a:rPr lang="sv-SE" sz="1100" dirty="0"/>
              <a:t> utan ett tidigt spökdjur.</a:t>
            </a:r>
          </a:p>
        </p:txBody>
      </p:sp>
      <p:sp>
        <p:nvSpPr>
          <p:cNvPr id="14" name="Rubrik 1">
            <a:extLst>
              <a:ext uri="{FF2B5EF4-FFF2-40B4-BE49-F238E27FC236}">
                <a16:creationId xmlns:a16="http://schemas.microsoft.com/office/drawing/2014/main" id="{62C87F7F-E607-4B10-BDA1-5F6FB7B0E95F}"/>
              </a:ext>
            </a:extLst>
          </p:cNvPr>
          <p:cNvSpPr>
            <a:spLocks noGrp="1"/>
          </p:cNvSpPr>
          <p:nvPr>
            <p:ph type="title"/>
          </p:nvPr>
        </p:nvSpPr>
        <p:spPr>
          <a:xfrm>
            <a:off x="5835383" y="251999"/>
            <a:ext cx="5937208" cy="1325563"/>
          </a:xfrm>
        </p:spPr>
        <p:txBody>
          <a:bodyPr>
            <a:normAutofit/>
          </a:bodyPr>
          <a:lstStyle/>
          <a:p>
            <a:pPr algn="ctr"/>
            <a:r>
              <a:rPr lang="sv-SE" sz="3200" dirty="0"/>
              <a:t>Primaterna diversifierar kraftigt under kenozoikum</a:t>
            </a:r>
          </a:p>
        </p:txBody>
      </p:sp>
      <p:sp>
        <p:nvSpPr>
          <p:cNvPr id="16" name="textruta 15">
            <a:extLst>
              <a:ext uri="{FF2B5EF4-FFF2-40B4-BE49-F238E27FC236}">
                <a16:creationId xmlns:a16="http://schemas.microsoft.com/office/drawing/2014/main" id="{7213AE6F-A6B6-4B26-9B31-27614E56848C}"/>
              </a:ext>
            </a:extLst>
          </p:cNvPr>
          <p:cNvSpPr txBox="1"/>
          <p:nvPr/>
        </p:nvSpPr>
        <p:spPr>
          <a:xfrm>
            <a:off x="6345382" y="1901428"/>
            <a:ext cx="5224242" cy="923330"/>
          </a:xfrm>
          <a:prstGeom prst="rect">
            <a:avLst/>
          </a:prstGeom>
          <a:noFill/>
        </p:spPr>
        <p:txBody>
          <a:bodyPr wrap="square">
            <a:spAutoFit/>
          </a:bodyPr>
          <a:lstStyle/>
          <a:p>
            <a:r>
              <a:rPr lang="sv-SE" dirty="0"/>
              <a:t>Hjärnans storlek relativt kroppens storlek ökade stadigt, först inom bred- och smalnäsapor, och sedan ännu mer inom apor och människoapor.</a:t>
            </a:r>
          </a:p>
        </p:txBody>
      </p:sp>
      <p:sp>
        <p:nvSpPr>
          <p:cNvPr id="17" name="textruta 16">
            <a:extLst>
              <a:ext uri="{FF2B5EF4-FFF2-40B4-BE49-F238E27FC236}">
                <a16:creationId xmlns:a16="http://schemas.microsoft.com/office/drawing/2014/main" id="{2A6B8019-83A1-4F07-A30F-EE8232023C55}"/>
              </a:ext>
            </a:extLst>
          </p:cNvPr>
          <p:cNvSpPr txBox="1"/>
          <p:nvPr/>
        </p:nvSpPr>
        <p:spPr>
          <a:xfrm>
            <a:off x="6345381" y="3041995"/>
            <a:ext cx="5153061" cy="646331"/>
          </a:xfrm>
          <a:prstGeom prst="rect">
            <a:avLst/>
          </a:prstGeom>
          <a:noFill/>
        </p:spPr>
        <p:txBody>
          <a:bodyPr wrap="square">
            <a:spAutoFit/>
          </a:bodyPr>
          <a:lstStyle/>
          <a:p>
            <a:r>
              <a:rPr lang="sv-SE" dirty="0"/>
              <a:t>Primaternas nisch gör intelligens lönsam som jag beskrev på en tidigare bild.</a:t>
            </a:r>
          </a:p>
        </p:txBody>
      </p:sp>
      <p:sp>
        <p:nvSpPr>
          <p:cNvPr id="15" name="textruta 14">
            <a:extLst>
              <a:ext uri="{FF2B5EF4-FFF2-40B4-BE49-F238E27FC236}">
                <a16:creationId xmlns:a16="http://schemas.microsoft.com/office/drawing/2014/main" id="{048B58F1-C13C-47A7-85D2-651FD616C498}"/>
              </a:ext>
            </a:extLst>
          </p:cNvPr>
          <p:cNvSpPr txBox="1"/>
          <p:nvPr/>
        </p:nvSpPr>
        <p:spPr>
          <a:xfrm>
            <a:off x="3466161" y="1197034"/>
            <a:ext cx="586519" cy="153888"/>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Lemurer</a:t>
            </a:r>
          </a:p>
        </p:txBody>
      </p:sp>
      <p:sp>
        <p:nvSpPr>
          <p:cNvPr id="19" name="textruta 18">
            <a:extLst>
              <a:ext uri="{FF2B5EF4-FFF2-40B4-BE49-F238E27FC236}">
                <a16:creationId xmlns:a16="http://schemas.microsoft.com/office/drawing/2014/main" id="{BE019965-4F6A-4A19-9E42-A80F6C6C5644}"/>
              </a:ext>
            </a:extLst>
          </p:cNvPr>
          <p:cNvSpPr txBox="1"/>
          <p:nvPr/>
        </p:nvSpPr>
        <p:spPr>
          <a:xfrm>
            <a:off x="3382136" y="1830970"/>
            <a:ext cx="681495" cy="307777"/>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Lorier och galagoer</a:t>
            </a:r>
          </a:p>
        </p:txBody>
      </p:sp>
      <p:sp>
        <p:nvSpPr>
          <p:cNvPr id="20" name="textruta 19">
            <a:extLst>
              <a:ext uri="{FF2B5EF4-FFF2-40B4-BE49-F238E27FC236}">
                <a16:creationId xmlns:a16="http://schemas.microsoft.com/office/drawing/2014/main" id="{932D61CB-26D9-4EC4-AD3F-E5DEA090D798}"/>
              </a:ext>
            </a:extLst>
          </p:cNvPr>
          <p:cNvSpPr txBox="1"/>
          <p:nvPr/>
        </p:nvSpPr>
        <p:spPr>
          <a:xfrm>
            <a:off x="3466160" y="2541851"/>
            <a:ext cx="586519" cy="153888"/>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Spökdjur</a:t>
            </a:r>
          </a:p>
        </p:txBody>
      </p:sp>
      <p:sp>
        <p:nvSpPr>
          <p:cNvPr id="21" name="textruta 20">
            <a:extLst>
              <a:ext uri="{FF2B5EF4-FFF2-40B4-BE49-F238E27FC236}">
                <a16:creationId xmlns:a16="http://schemas.microsoft.com/office/drawing/2014/main" id="{A148CBCD-15FC-4E81-9E52-BBF711B88BC9}"/>
              </a:ext>
            </a:extLst>
          </p:cNvPr>
          <p:cNvSpPr txBox="1"/>
          <p:nvPr/>
        </p:nvSpPr>
        <p:spPr>
          <a:xfrm>
            <a:off x="3401685" y="3155677"/>
            <a:ext cx="634567" cy="307777"/>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Brednäs-apor</a:t>
            </a:r>
          </a:p>
        </p:txBody>
      </p:sp>
      <p:sp>
        <p:nvSpPr>
          <p:cNvPr id="22" name="textruta 21">
            <a:extLst>
              <a:ext uri="{FF2B5EF4-FFF2-40B4-BE49-F238E27FC236}">
                <a16:creationId xmlns:a16="http://schemas.microsoft.com/office/drawing/2014/main" id="{8EE15A19-48A0-4DB8-B8D2-FF2C4EFE939F}"/>
              </a:ext>
            </a:extLst>
          </p:cNvPr>
          <p:cNvSpPr txBox="1"/>
          <p:nvPr/>
        </p:nvSpPr>
        <p:spPr>
          <a:xfrm>
            <a:off x="3406248" y="3808318"/>
            <a:ext cx="634567" cy="307777"/>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Smalnäs-apor</a:t>
            </a:r>
          </a:p>
        </p:txBody>
      </p:sp>
      <p:sp>
        <p:nvSpPr>
          <p:cNvPr id="23" name="textruta 22">
            <a:extLst>
              <a:ext uri="{FF2B5EF4-FFF2-40B4-BE49-F238E27FC236}">
                <a16:creationId xmlns:a16="http://schemas.microsoft.com/office/drawing/2014/main" id="{4791453B-732A-4800-9BD7-53489F36EE26}"/>
              </a:ext>
            </a:extLst>
          </p:cNvPr>
          <p:cNvSpPr txBox="1"/>
          <p:nvPr/>
        </p:nvSpPr>
        <p:spPr>
          <a:xfrm>
            <a:off x="3429064" y="4438659"/>
            <a:ext cx="634567" cy="153888"/>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Gibboner</a:t>
            </a:r>
          </a:p>
        </p:txBody>
      </p:sp>
      <p:sp>
        <p:nvSpPr>
          <p:cNvPr id="24" name="textruta 23">
            <a:extLst>
              <a:ext uri="{FF2B5EF4-FFF2-40B4-BE49-F238E27FC236}">
                <a16:creationId xmlns:a16="http://schemas.microsoft.com/office/drawing/2014/main" id="{3A92F7C9-2FE0-4AD9-B246-EFB021D559B7}"/>
              </a:ext>
            </a:extLst>
          </p:cNvPr>
          <p:cNvSpPr txBox="1"/>
          <p:nvPr/>
        </p:nvSpPr>
        <p:spPr>
          <a:xfrm>
            <a:off x="3154705" y="5083130"/>
            <a:ext cx="881547" cy="153888"/>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Orangutanger</a:t>
            </a:r>
          </a:p>
        </p:txBody>
      </p:sp>
      <p:sp>
        <p:nvSpPr>
          <p:cNvPr id="25" name="textruta 24">
            <a:extLst>
              <a:ext uri="{FF2B5EF4-FFF2-40B4-BE49-F238E27FC236}">
                <a16:creationId xmlns:a16="http://schemas.microsoft.com/office/drawing/2014/main" id="{D4ECE91C-8E71-47CF-9C9E-DADC3178BB51}"/>
              </a:ext>
            </a:extLst>
          </p:cNvPr>
          <p:cNvSpPr txBox="1"/>
          <p:nvPr/>
        </p:nvSpPr>
        <p:spPr>
          <a:xfrm>
            <a:off x="3156823" y="5686006"/>
            <a:ext cx="881547" cy="307777"/>
          </a:xfrm>
          <a:prstGeom prst="rect">
            <a:avLst/>
          </a:prstGeom>
          <a:solidFill>
            <a:srgbClr val="F5E8D8"/>
          </a:solidFill>
        </p:spPr>
        <p:txBody>
          <a:bodyPr wrap="square" lIns="0" tIns="0" rIns="0" bIns="0" rtlCol="0">
            <a:spAutoFit/>
          </a:bodyPr>
          <a:lstStyle/>
          <a:p>
            <a:pPr algn="ctr"/>
            <a:r>
              <a:rPr lang="sv-SE" sz="1000" dirty="0">
                <a:latin typeface="Abadi" panose="020B0604020202020204" pitchFamily="34" charset="0"/>
              </a:rPr>
              <a:t>Människoapor och människor</a:t>
            </a:r>
          </a:p>
        </p:txBody>
      </p:sp>
      <p:sp>
        <p:nvSpPr>
          <p:cNvPr id="27" name="textruta 26">
            <a:extLst>
              <a:ext uri="{FF2B5EF4-FFF2-40B4-BE49-F238E27FC236}">
                <a16:creationId xmlns:a16="http://schemas.microsoft.com/office/drawing/2014/main" id="{AD52BF95-D14F-454F-B7A2-BBA2BF778090}"/>
              </a:ext>
            </a:extLst>
          </p:cNvPr>
          <p:cNvSpPr txBox="1"/>
          <p:nvPr/>
        </p:nvSpPr>
        <p:spPr>
          <a:xfrm>
            <a:off x="6345381" y="4002362"/>
            <a:ext cx="5109258" cy="1200329"/>
          </a:xfrm>
          <a:prstGeom prst="rect">
            <a:avLst/>
          </a:prstGeom>
          <a:noFill/>
        </p:spPr>
        <p:txBody>
          <a:bodyPr wrap="square">
            <a:spAutoFit/>
          </a:bodyPr>
          <a:lstStyle/>
          <a:p>
            <a:r>
              <a:rPr lang="sv-SE" dirty="0"/>
              <a:t>Inom smalnäsor och brednäsor uppstår sedan komplext socialt beteende, vilket både möjliggörs av hög intelligens och skapar selektionstryck för ännu större hjärna.</a:t>
            </a:r>
          </a:p>
        </p:txBody>
      </p:sp>
      <p:sp>
        <p:nvSpPr>
          <p:cNvPr id="28" name="textruta 27">
            <a:extLst>
              <a:ext uri="{FF2B5EF4-FFF2-40B4-BE49-F238E27FC236}">
                <a16:creationId xmlns:a16="http://schemas.microsoft.com/office/drawing/2014/main" id="{0BEC3234-8A6A-47E9-855C-BF68965BC7B3}"/>
              </a:ext>
            </a:extLst>
          </p:cNvPr>
          <p:cNvSpPr txBox="1"/>
          <p:nvPr/>
        </p:nvSpPr>
        <p:spPr>
          <a:xfrm>
            <a:off x="6345381" y="5516728"/>
            <a:ext cx="5268047" cy="646331"/>
          </a:xfrm>
          <a:prstGeom prst="rect">
            <a:avLst/>
          </a:prstGeom>
          <a:noFill/>
        </p:spPr>
        <p:txBody>
          <a:bodyPr wrap="square">
            <a:spAutoFit/>
          </a:bodyPr>
          <a:lstStyle/>
          <a:p>
            <a:r>
              <a:rPr lang="sv-SE" dirty="0"/>
              <a:t>Inom människoaporna utvecklas intelligensen ytterligare med selektion för högre </a:t>
            </a:r>
            <a:r>
              <a:rPr lang="sv-SE" b="1" dirty="0"/>
              <a:t>teknisk</a:t>
            </a:r>
            <a:r>
              <a:rPr lang="sv-SE" dirty="0"/>
              <a:t> intelligens.</a:t>
            </a:r>
          </a:p>
        </p:txBody>
      </p:sp>
      <p:sp>
        <p:nvSpPr>
          <p:cNvPr id="26" name="Rektangel 25">
            <a:extLst>
              <a:ext uri="{FF2B5EF4-FFF2-40B4-BE49-F238E27FC236}">
                <a16:creationId xmlns:a16="http://schemas.microsoft.com/office/drawing/2014/main" id="{877396A1-BB59-4869-B031-6E0A3D1E49CB}"/>
              </a:ext>
            </a:extLst>
          </p:cNvPr>
          <p:cNvSpPr/>
          <p:nvPr/>
        </p:nvSpPr>
        <p:spPr>
          <a:xfrm>
            <a:off x="11312596" y="34762"/>
            <a:ext cx="769763" cy="461665"/>
          </a:xfrm>
          <a:prstGeom prst="rect">
            <a:avLst/>
          </a:prstGeom>
        </p:spPr>
        <p:txBody>
          <a:bodyPr wrap="none">
            <a:spAutoFit/>
          </a:bodyPr>
          <a:lstStyle/>
          <a:p>
            <a:r>
              <a:rPr lang="sv-SE" sz="2400" dirty="0"/>
              <a:t>5/15</a:t>
            </a:r>
          </a:p>
        </p:txBody>
      </p:sp>
    </p:spTree>
    <p:extLst>
      <p:ext uri="{BB962C8B-B14F-4D97-AF65-F5344CB8AC3E}">
        <p14:creationId xmlns:p14="http://schemas.microsoft.com/office/powerpoint/2010/main" val="21401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ldresultat för hominin phylogeny">
            <a:extLst>
              <a:ext uri="{FF2B5EF4-FFF2-40B4-BE49-F238E27FC236}">
                <a16:creationId xmlns:a16="http://schemas.microsoft.com/office/drawing/2014/main" id="{83DE0A3A-069D-4E4A-9EF0-7373FDAE0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052" y="1583701"/>
            <a:ext cx="5084778" cy="4524315"/>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1D6EF7AC-9A22-4AF3-8274-815515965511}"/>
              </a:ext>
            </a:extLst>
          </p:cNvPr>
          <p:cNvSpPr txBox="1"/>
          <p:nvPr/>
        </p:nvSpPr>
        <p:spPr>
          <a:xfrm>
            <a:off x="613720" y="1520618"/>
            <a:ext cx="6141041" cy="4801314"/>
          </a:xfrm>
          <a:prstGeom prst="rect">
            <a:avLst/>
          </a:prstGeom>
          <a:noFill/>
        </p:spPr>
        <p:txBody>
          <a:bodyPr wrap="square">
            <a:spAutoFit/>
          </a:bodyPr>
          <a:lstStyle/>
          <a:p>
            <a:r>
              <a:rPr lang="sv-SE" dirty="0"/>
              <a:t>Människoaporna uppstod för 12-15 miljoner år sedan. De spred sig över Europa, Asien och Afrika och diversifierades snabbt.</a:t>
            </a:r>
          </a:p>
          <a:p>
            <a:endParaRPr lang="sv-SE" dirty="0"/>
          </a:p>
          <a:p>
            <a:r>
              <a:rPr lang="sv-SE" dirty="0"/>
              <a:t>Människoaporna har </a:t>
            </a:r>
            <a:r>
              <a:rPr lang="sv-SE" b="1" dirty="0"/>
              <a:t>många olika former av grupporganisation</a:t>
            </a:r>
            <a:r>
              <a:rPr lang="sv-SE" dirty="0"/>
              <a:t>. Men ingen art som lever som de smalnäsapor de härstammar från – det vill säga i matrilokala flockar (som babianer till exempel).</a:t>
            </a:r>
          </a:p>
          <a:p>
            <a:endParaRPr lang="sv-SE" dirty="0"/>
          </a:p>
          <a:p>
            <a:r>
              <a:rPr lang="sv-SE" b="1" dirty="0"/>
              <a:t>Gorillor</a:t>
            </a:r>
            <a:r>
              <a:rPr lang="sv-SE" dirty="0"/>
              <a:t> är exempelvis organiserade i en harem-struktur kring dominanta hanar. Orangutanger är nästan solitära.</a:t>
            </a:r>
          </a:p>
          <a:p>
            <a:endParaRPr lang="sv-SE" dirty="0"/>
          </a:p>
          <a:p>
            <a:r>
              <a:rPr lang="sv-SE" b="1" dirty="0"/>
              <a:t>Schimpanser</a:t>
            </a:r>
            <a:r>
              <a:rPr lang="sv-SE" dirty="0"/>
              <a:t> lever i stora patrilokala grupper som organiseras genom en ständigt pågående ”politisk” process.  </a:t>
            </a:r>
          </a:p>
          <a:p>
            <a:endParaRPr lang="sv-SE" dirty="0"/>
          </a:p>
          <a:p>
            <a:r>
              <a:rPr lang="sv-SE" dirty="0"/>
              <a:t>De har alltså en mycket hög social </a:t>
            </a:r>
            <a:r>
              <a:rPr lang="sv-SE" b="1" dirty="0"/>
              <a:t>och</a:t>
            </a:r>
            <a:r>
              <a:rPr lang="sv-SE" dirty="0"/>
              <a:t> teknisk intelligens.</a:t>
            </a:r>
          </a:p>
          <a:p>
            <a:endParaRPr lang="sv-SE" dirty="0"/>
          </a:p>
          <a:p>
            <a:r>
              <a:rPr lang="sv-SE" b="1" dirty="0"/>
              <a:t>Homininerna</a:t>
            </a:r>
            <a:r>
              <a:rPr lang="sv-SE" dirty="0"/>
              <a:t> har samma höga tekniska och sociala intelligens.</a:t>
            </a:r>
          </a:p>
        </p:txBody>
      </p:sp>
      <p:sp>
        <p:nvSpPr>
          <p:cNvPr id="2" name="Rektangel 1">
            <a:extLst>
              <a:ext uri="{FF2B5EF4-FFF2-40B4-BE49-F238E27FC236}">
                <a16:creationId xmlns:a16="http://schemas.microsoft.com/office/drawing/2014/main" id="{3706BDD3-B7AB-46E9-8DFA-D7687FA688D8}"/>
              </a:ext>
            </a:extLst>
          </p:cNvPr>
          <p:cNvSpPr/>
          <p:nvPr/>
        </p:nvSpPr>
        <p:spPr>
          <a:xfrm>
            <a:off x="5227005" y="368151"/>
            <a:ext cx="3432093" cy="646331"/>
          </a:xfrm>
          <a:prstGeom prst="rect">
            <a:avLst/>
          </a:prstGeom>
        </p:spPr>
        <p:txBody>
          <a:bodyPr wrap="none">
            <a:spAutoFit/>
          </a:bodyPr>
          <a:lstStyle/>
          <a:p>
            <a:r>
              <a:rPr lang="sv-SE" sz="3600" b="1" dirty="0"/>
              <a:t>Människoaporna</a:t>
            </a:r>
            <a:endParaRPr lang="sv-SE" sz="2000" b="1" dirty="0"/>
          </a:p>
        </p:txBody>
      </p:sp>
      <p:sp>
        <p:nvSpPr>
          <p:cNvPr id="5" name="Rektangel 4">
            <a:extLst>
              <a:ext uri="{FF2B5EF4-FFF2-40B4-BE49-F238E27FC236}">
                <a16:creationId xmlns:a16="http://schemas.microsoft.com/office/drawing/2014/main" id="{E6117AC8-7ECC-4884-897D-2B8B13EDF29B}"/>
              </a:ext>
            </a:extLst>
          </p:cNvPr>
          <p:cNvSpPr/>
          <p:nvPr/>
        </p:nvSpPr>
        <p:spPr>
          <a:xfrm>
            <a:off x="118570" y="137319"/>
            <a:ext cx="769763" cy="461665"/>
          </a:xfrm>
          <a:prstGeom prst="rect">
            <a:avLst/>
          </a:prstGeom>
        </p:spPr>
        <p:txBody>
          <a:bodyPr wrap="none">
            <a:spAutoFit/>
          </a:bodyPr>
          <a:lstStyle/>
          <a:p>
            <a:r>
              <a:rPr lang="sv-SE" sz="2400" dirty="0"/>
              <a:t>6/15</a:t>
            </a:r>
          </a:p>
        </p:txBody>
      </p:sp>
    </p:spTree>
    <p:extLst>
      <p:ext uri="{BB962C8B-B14F-4D97-AF65-F5344CB8AC3E}">
        <p14:creationId xmlns:p14="http://schemas.microsoft.com/office/powerpoint/2010/main" val="401696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C8C1ED-08A3-44E4-BF44-1B34BD1567C4}"/>
              </a:ext>
            </a:extLst>
          </p:cNvPr>
          <p:cNvSpPr>
            <a:spLocks noGrp="1"/>
          </p:cNvSpPr>
          <p:nvPr>
            <p:ph type="title"/>
          </p:nvPr>
        </p:nvSpPr>
        <p:spPr>
          <a:xfrm>
            <a:off x="838200" y="365125"/>
            <a:ext cx="6636327" cy="1325563"/>
          </a:xfrm>
        </p:spPr>
        <p:txBody>
          <a:bodyPr/>
          <a:lstStyle/>
          <a:p>
            <a:pPr algn="ctr"/>
            <a:r>
              <a:rPr lang="sv-SE" dirty="0"/>
              <a:t>Homininer</a:t>
            </a:r>
          </a:p>
        </p:txBody>
      </p:sp>
      <p:pic>
        <p:nvPicPr>
          <p:cNvPr id="5122" name="Picture 2" descr="Bildresultat för ardipithecus">
            <a:extLst>
              <a:ext uri="{FF2B5EF4-FFF2-40B4-BE49-F238E27FC236}">
                <a16:creationId xmlns:a16="http://schemas.microsoft.com/office/drawing/2014/main" id="{0E35F898-8B6F-4E4A-980B-A4C8BBD90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946" y="713509"/>
            <a:ext cx="4196629" cy="5049982"/>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20531F78-166E-4AB7-8DED-AA8592D2D4DB}"/>
              </a:ext>
            </a:extLst>
          </p:cNvPr>
          <p:cNvSpPr txBox="1"/>
          <p:nvPr/>
        </p:nvSpPr>
        <p:spPr>
          <a:xfrm>
            <a:off x="688081" y="1563371"/>
            <a:ext cx="6096000" cy="4247317"/>
          </a:xfrm>
          <a:prstGeom prst="rect">
            <a:avLst/>
          </a:prstGeom>
          <a:noFill/>
        </p:spPr>
        <p:txBody>
          <a:bodyPr wrap="square">
            <a:spAutoFit/>
          </a:bodyPr>
          <a:lstStyle/>
          <a:p>
            <a:r>
              <a:rPr lang="sv-SE" sz="1800" dirty="0" err="1"/>
              <a:t>Homininerna</a:t>
            </a:r>
            <a:r>
              <a:rPr lang="sv-SE" sz="1800" dirty="0"/>
              <a:t> divergerade </a:t>
            </a:r>
            <a:r>
              <a:rPr lang="sv-SE" dirty="0"/>
              <a:t>för </a:t>
            </a:r>
            <a:r>
              <a:rPr lang="sv-SE" b="1" dirty="0"/>
              <a:t>mellan 5-7 miljoner år sedan </a:t>
            </a:r>
            <a:r>
              <a:rPr lang="sv-SE" dirty="0"/>
              <a:t>från </a:t>
            </a:r>
            <a:r>
              <a:rPr lang="sv-SE" sz="1800" dirty="0"/>
              <a:t>de människoapor som senare skulle bli schimpanser.</a:t>
            </a:r>
          </a:p>
          <a:p>
            <a:endParaRPr lang="sv-SE" dirty="0"/>
          </a:p>
          <a:p>
            <a:r>
              <a:rPr lang="sv-SE" dirty="0"/>
              <a:t>Homininernas tydligaste egenhet är att de går på bakbenen.</a:t>
            </a:r>
          </a:p>
          <a:p>
            <a:endParaRPr lang="sv-SE" dirty="0"/>
          </a:p>
          <a:p>
            <a:r>
              <a:rPr lang="sv-SE" dirty="0"/>
              <a:t>Det allt kallare klimatet gjorde att skogarna krympte och gräsmarken bredde ut sig. </a:t>
            </a:r>
            <a:r>
              <a:rPr lang="sv-SE" b="1" dirty="0"/>
              <a:t>Homininerna behärskade det öppna landskapet</a:t>
            </a:r>
            <a:r>
              <a:rPr lang="sv-SE" dirty="0"/>
              <a:t>. Schimpansernas släktingar blev kvar i skogen.</a:t>
            </a:r>
          </a:p>
          <a:p>
            <a:endParaRPr lang="sv-SE" dirty="0"/>
          </a:p>
          <a:p>
            <a:r>
              <a:rPr lang="sv-SE" dirty="0"/>
              <a:t>Hjärnan hos homininer mellan denna tid och 2.5 miljoner år sedan var inte signifikant större än schimpansers hjärnor.</a:t>
            </a:r>
          </a:p>
          <a:p>
            <a:endParaRPr lang="sv-SE" dirty="0"/>
          </a:p>
          <a:p>
            <a:r>
              <a:rPr lang="sv-SE" dirty="0"/>
              <a:t>Man kan tänka på dem som en slags schimpanser på två ben som levde i öppen terräng (de hade dock anpassningar kvar för liv i träden, se till exempel de långa armarna).</a:t>
            </a:r>
          </a:p>
        </p:txBody>
      </p:sp>
      <p:sp>
        <p:nvSpPr>
          <p:cNvPr id="5" name="Rektangel 4">
            <a:extLst>
              <a:ext uri="{FF2B5EF4-FFF2-40B4-BE49-F238E27FC236}">
                <a16:creationId xmlns:a16="http://schemas.microsoft.com/office/drawing/2014/main" id="{F36E037A-8EA3-4031-BA78-3777A22275A2}"/>
              </a:ext>
            </a:extLst>
          </p:cNvPr>
          <p:cNvSpPr/>
          <p:nvPr/>
        </p:nvSpPr>
        <p:spPr>
          <a:xfrm>
            <a:off x="118570" y="137319"/>
            <a:ext cx="769763" cy="461665"/>
          </a:xfrm>
          <a:prstGeom prst="rect">
            <a:avLst/>
          </a:prstGeom>
        </p:spPr>
        <p:txBody>
          <a:bodyPr wrap="none">
            <a:spAutoFit/>
          </a:bodyPr>
          <a:lstStyle/>
          <a:p>
            <a:r>
              <a:rPr lang="sv-SE" sz="2400" dirty="0"/>
              <a:t>7/15</a:t>
            </a:r>
          </a:p>
        </p:txBody>
      </p:sp>
    </p:spTree>
    <p:extLst>
      <p:ext uri="{BB962C8B-B14F-4D97-AF65-F5344CB8AC3E}">
        <p14:creationId xmlns:p14="http://schemas.microsoft.com/office/powerpoint/2010/main" val="14271921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1761</Words>
  <Application>Microsoft Office PowerPoint</Application>
  <PresentationFormat>Bredbild</PresentationFormat>
  <Paragraphs>183</Paragraphs>
  <Slides>17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Abadi</vt:lpstr>
      <vt:lpstr>Arial</vt:lpstr>
      <vt:lpstr>Calibri</vt:lpstr>
      <vt:lpstr>Calibri Light</vt:lpstr>
      <vt:lpstr>Office-tema</vt:lpstr>
      <vt:lpstr>Människan och kulturen Människans förhistoria I </vt:lpstr>
      <vt:lpstr>Föreläsningens lärandemål</vt:lpstr>
      <vt:lpstr>Människan och kulturen</vt:lpstr>
      <vt:lpstr>Vägen till Hominini</vt:lpstr>
      <vt:lpstr>De första primaterna</vt:lpstr>
      <vt:lpstr>Nyckelegenskaper hos primater</vt:lpstr>
      <vt:lpstr>Primaterna diversifierar kraftigt under kenozoikum</vt:lpstr>
      <vt:lpstr>PowerPoint-presentation</vt:lpstr>
      <vt:lpstr>Homininer</vt:lpstr>
      <vt:lpstr>Australopithecus</vt:lpstr>
      <vt:lpstr>Kultur och tradition</vt:lpstr>
      <vt:lpstr>PowerPoint-presentation</vt:lpstr>
      <vt:lpstr>PowerPoint-presentation</vt:lpstr>
      <vt:lpstr>PowerPoint-presentation</vt:lpstr>
      <vt:lpstr>Homo habilis</vt:lpstr>
      <vt:lpstr>Transitionen till Homo</vt:lpstr>
      <vt:lpstr>Den Oldowanska livsstilen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Människan och kulturen Lektion 13.1 </dc:title>
  <dc:creator>Claes Andersson</dc:creator>
  <cp:lastModifiedBy>Claes Andersson</cp:lastModifiedBy>
  <cp:revision>40</cp:revision>
  <dcterms:created xsi:type="dcterms:W3CDTF">2020-12-07T06:53:01Z</dcterms:created>
  <dcterms:modified xsi:type="dcterms:W3CDTF">2021-03-02T10:39:25Z</dcterms:modified>
</cp:coreProperties>
</file>