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68" r:id="rId5"/>
    <p:sldId id="275" r:id="rId6"/>
    <p:sldId id="270" r:id="rId7"/>
    <p:sldId id="271" r:id="rId8"/>
    <p:sldId id="272" r:id="rId9"/>
    <p:sldId id="273" r:id="rId10"/>
    <p:sldId id="274" r:id="rId11"/>
    <p:sldId id="276" r:id="rId12"/>
    <p:sldId id="278" r:id="rId13"/>
    <p:sldId id="280" r:id="rId14"/>
    <p:sldId id="281" r:id="rId15"/>
    <p:sldId id="279" r:id="rId16"/>
    <p:sldId id="261" r:id="rId17"/>
    <p:sldId id="277" r:id="rId18"/>
    <p:sldId id="259" r:id="rId19"/>
    <p:sldId id="262" r:id="rId2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C3B2"/>
    <a:srgbClr val="FFEFEF"/>
    <a:srgbClr val="A08F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38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77F5C8-2AF8-40B2-965F-8B1EF34C6A6B}"/>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B1AC0637-77B0-44D3-A86F-6AE6858F43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6BDDCD46-D35D-4223-BBA9-D18BB6338C7E}"/>
              </a:ext>
            </a:extLst>
          </p:cNvPr>
          <p:cNvSpPr>
            <a:spLocks noGrp="1"/>
          </p:cNvSpPr>
          <p:nvPr>
            <p:ph type="dt" sz="half" idx="10"/>
          </p:nvPr>
        </p:nvSpPr>
        <p:spPr/>
        <p:txBody>
          <a:bodyPr/>
          <a:lstStyle/>
          <a:p>
            <a:fld id="{E497744E-A102-4E13-B5BF-C5E242602280}" type="datetimeFigureOut">
              <a:rPr lang="sv-SE" smtClean="0"/>
              <a:t>2021-03-02</a:t>
            </a:fld>
            <a:endParaRPr lang="sv-SE"/>
          </a:p>
        </p:txBody>
      </p:sp>
      <p:sp>
        <p:nvSpPr>
          <p:cNvPr id="5" name="Platshållare för sidfot 4">
            <a:extLst>
              <a:ext uri="{FF2B5EF4-FFF2-40B4-BE49-F238E27FC236}">
                <a16:creationId xmlns:a16="http://schemas.microsoft.com/office/drawing/2014/main" id="{1FF348F4-AB4B-482E-AF0C-EE8D83C6DBF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920EF7F-4C8E-4558-A39D-1E7073EE2581}"/>
              </a:ext>
            </a:extLst>
          </p:cNvPr>
          <p:cNvSpPr>
            <a:spLocks noGrp="1"/>
          </p:cNvSpPr>
          <p:nvPr>
            <p:ph type="sldNum" sz="quarter" idx="12"/>
          </p:nvPr>
        </p:nvSpPr>
        <p:spPr/>
        <p:txBody>
          <a:bodyPr/>
          <a:lstStyle/>
          <a:p>
            <a:fld id="{AED238DA-1637-4D3D-9F3E-0FD88995FC8D}" type="slidenum">
              <a:rPr lang="sv-SE" smtClean="0"/>
              <a:t>‹#›</a:t>
            </a:fld>
            <a:endParaRPr lang="sv-SE"/>
          </a:p>
        </p:txBody>
      </p:sp>
    </p:spTree>
    <p:extLst>
      <p:ext uri="{BB962C8B-B14F-4D97-AF65-F5344CB8AC3E}">
        <p14:creationId xmlns:p14="http://schemas.microsoft.com/office/powerpoint/2010/main" val="2595475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36275E-CDC6-4904-A484-EEE444E96755}"/>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C1DB899-D320-4DC3-8A6D-238248356D74}"/>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5105C8E-07C4-4C4B-BFFD-148292CC7B29}"/>
              </a:ext>
            </a:extLst>
          </p:cNvPr>
          <p:cNvSpPr>
            <a:spLocks noGrp="1"/>
          </p:cNvSpPr>
          <p:nvPr>
            <p:ph type="dt" sz="half" idx="10"/>
          </p:nvPr>
        </p:nvSpPr>
        <p:spPr/>
        <p:txBody>
          <a:bodyPr/>
          <a:lstStyle/>
          <a:p>
            <a:fld id="{E497744E-A102-4E13-B5BF-C5E242602280}" type="datetimeFigureOut">
              <a:rPr lang="sv-SE" smtClean="0"/>
              <a:t>2021-03-02</a:t>
            </a:fld>
            <a:endParaRPr lang="sv-SE"/>
          </a:p>
        </p:txBody>
      </p:sp>
      <p:sp>
        <p:nvSpPr>
          <p:cNvPr id="5" name="Platshållare för sidfot 4">
            <a:extLst>
              <a:ext uri="{FF2B5EF4-FFF2-40B4-BE49-F238E27FC236}">
                <a16:creationId xmlns:a16="http://schemas.microsoft.com/office/drawing/2014/main" id="{146651F3-8834-4F5B-8003-88C6B94D233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16671C1-20CB-4111-93A9-50EAC2139749}"/>
              </a:ext>
            </a:extLst>
          </p:cNvPr>
          <p:cNvSpPr>
            <a:spLocks noGrp="1"/>
          </p:cNvSpPr>
          <p:nvPr>
            <p:ph type="sldNum" sz="quarter" idx="12"/>
          </p:nvPr>
        </p:nvSpPr>
        <p:spPr/>
        <p:txBody>
          <a:bodyPr/>
          <a:lstStyle/>
          <a:p>
            <a:fld id="{AED238DA-1637-4D3D-9F3E-0FD88995FC8D}" type="slidenum">
              <a:rPr lang="sv-SE" smtClean="0"/>
              <a:t>‹#›</a:t>
            </a:fld>
            <a:endParaRPr lang="sv-SE"/>
          </a:p>
        </p:txBody>
      </p:sp>
    </p:spTree>
    <p:extLst>
      <p:ext uri="{BB962C8B-B14F-4D97-AF65-F5344CB8AC3E}">
        <p14:creationId xmlns:p14="http://schemas.microsoft.com/office/powerpoint/2010/main" val="410383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69A50C97-991C-485F-8663-7EC165CA72CD}"/>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55EE8C1-085C-4820-9D16-918CEBB55764}"/>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B0F60A8-6E1D-4C34-9032-C3FC714901D0}"/>
              </a:ext>
            </a:extLst>
          </p:cNvPr>
          <p:cNvSpPr>
            <a:spLocks noGrp="1"/>
          </p:cNvSpPr>
          <p:nvPr>
            <p:ph type="dt" sz="half" idx="10"/>
          </p:nvPr>
        </p:nvSpPr>
        <p:spPr/>
        <p:txBody>
          <a:bodyPr/>
          <a:lstStyle/>
          <a:p>
            <a:fld id="{E497744E-A102-4E13-B5BF-C5E242602280}" type="datetimeFigureOut">
              <a:rPr lang="sv-SE" smtClean="0"/>
              <a:t>2021-03-02</a:t>
            </a:fld>
            <a:endParaRPr lang="sv-SE"/>
          </a:p>
        </p:txBody>
      </p:sp>
      <p:sp>
        <p:nvSpPr>
          <p:cNvPr id="5" name="Platshållare för sidfot 4">
            <a:extLst>
              <a:ext uri="{FF2B5EF4-FFF2-40B4-BE49-F238E27FC236}">
                <a16:creationId xmlns:a16="http://schemas.microsoft.com/office/drawing/2014/main" id="{9DE92F01-A355-407D-8211-9F5C07848DB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4E2B120-C699-496D-B8FA-1E790ABBF576}"/>
              </a:ext>
            </a:extLst>
          </p:cNvPr>
          <p:cNvSpPr>
            <a:spLocks noGrp="1"/>
          </p:cNvSpPr>
          <p:nvPr>
            <p:ph type="sldNum" sz="quarter" idx="12"/>
          </p:nvPr>
        </p:nvSpPr>
        <p:spPr/>
        <p:txBody>
          <a:bodyPr/>
          <a:lstStyle/>
          <a:p>
            <a:fld id="{AED238DA-1637-4D3D-9F3E-0FD88995FC8D}" type="slidenum">
              <a:rPr lang="sv-SE" smtClean="0"/>
              <a:t>‹#›</a:t>
            </a:fld>
            <a:endParaRPr lang="sv-SE"/>
          </a:p>
        </p:txBody>
      </p:sp>
    </p:spTree>
    <p:extLst>
      <p:ext uri="{BB962C8B-B14F-4D97-AF65-F5344CB8AC3E}">
        <p14:creationId xmlns:p14="http://schemas.microsoft.com/office/powerpoint/2010/main" val="1915989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E45EFD-8EFD-4FBD-AFE2-D67F4352D9AB}"/>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1BDA3FF-DB2B-420A-BB8C-17C8D8579A7E}"/>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62ED14D-335E-47B4-B528-A6B57C112B47}"/>
              </a:ext>
            </a:extLst>
          </p:cNvPr>
          <p:cNvSpPr>
            <a:spLocks noGrp="1"/>
          </p:cNvSpPr>
          <p:nvPr>
            <p:ph type="dt" sz="half" idx="10"/>
          </p:nvPr>
        </p:nvSpPr>
        <p:spPr/>
        <p:txBody>
          <a:bodyPr/>
          <a:lstStyle/>
          <a:p>
            <a:fld id="{E497744E-A102-4E13-B5BF-C5E242602280}" type="datetimeFigureOut">
              <a:rPr lang="sv-SE" smtClean="0"/>
              <a:t>2021-03-02</a:t>
            </a:fld>
            <a:endParaRPr lang="sv-SE"/>
          </a:p>
        </p:txBody>
      </p:sp>
      <p:sp>
        <p:nvSpPr>
          <p:cNvPr id="5" name="Platshållare för sidfot 4">
            <a:extLst>
              <a:ext uri="{FF2B5EF4-FFF2-40B4-BE49-F238E27FC236}">
                <a16:creationId xmlns:a16="http://schemas.microsoft.com/office/drawing/2014/main" id="{E1AD5908-8D67-4E22-AAA6-EA764453A21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2C45E81-67F4-415A-8D21-281B5E2D7BB6}"/>
              </a:ext>
            </a:extLst>
          </p:cNvPr>
          <p:cNvSpPr>
            <a:spLocks noGrp="1"/>
          </p:cNvSpPr>
          <p:nvPr>
            <p:ph type="sldNum" sz="quarter" idx="12"/>
          </p:nvPr>
        </p:nvSpPr>
        <p:spPr/>
        <p:txBody>
          <a:bodyPr/>
          <a:lstStyle/>
          <a:p>
            <a:fld id="{AED238DA-1637-4D3D-9F3E-0FD88995FC8D}" type="slidenum">
              <a:rPr lang="sv-SE" smtClean="0"/>
              <a:t>‹#›</a:t>
            </a:fld>
            <a:endParaRPr lang="sv-SE"/>
          </a:p>
        </p:txBody>
      </p:sp>
    </p:spTree>
    <p:extLst>
      <p:ext uri="{BB962C8B-B14F-4D97-AF65-F5344CB8AC3E}">
        <p14:creationId xmlns:p14="http://schemas.microsoft.com/office/powerpoint/2010/main" val="363082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76F8E2-F98F-41B8-9719-4CAAD4A48622}"/>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968DDEC-CC78-4018-9B65-2CB9E96E3C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1FE063B-E55B-4702-A63F-1447170FAB55}"/>
              </a:ext>
            </a:extLst>
          </p:cNvPr>
          <p:cNvSpPr>
            <a:spLocks noGrp="1"/>
          </p:cNvSpPr>
          <p:nvPr>
            <p:ph type="dt" sz="half" idx="10"/>
          </p:nvPr>
        </p:nvSpPr>
        <p:spPr/>
        <p:txBody>
          <a:bodyPr/>
          <a:lstStyle/>
          <a:p>
            <a:fld id="{E497744E-A102-4E13-B5BF-C5E242602280}" type="datetimeFigureOut">
              <a:rPr lang="sv-SE" smtClean="0"/>
              <a:t>2021-03-02</a:t>
            </a:fld>
            <a:endParaRPr lang="sv-SE"/>
          </a:p>
        </p:txBody>
      </p:sp>
      <p:sp>
        <p:nvSpPr>
          <p:cNvPr id="5" name="Platshållare för sidfot 4">
            <a:extLst>
              <a:ext uri="{FF2B5EF4-FFF2-40B4-BE49-F238E27FC236}">
                <a16:creationId xmlns:a16="http://schemas.microsoft.com/office/drawing/2014/main" id="{ADD255DC-D6A8-42F5-99E2-0D665D1A096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7E670AD-6F3E-4202-9209-CC4B34E0E600}"/>
              </a:ext>
            </a:extLst>
          </p:cNvPr>
          <p:cNvSpPr>
            <a:spLocks noGrp="1"/>
          </p:cNvSpPr>
          <p:nvPr>
            <p:ph type="sldNum" sz="quarter" idx="12"/>
          </p:nvPr>
        </p:nvSpPr>
        <p:spPr/>
        <p:txBody>
          <a:bodyPr/>
          <a:lstStyle/>
          <a:p>
            <a:fld id="{AED238DA-1637-4D3D-9F3E-0FD88995FC8D}" type="slidenum">
              <a:rPr lang="sv-SE" smtClean="0"/>
              <a:t>‹#›</a:t>
            </a:fld>
            <a:endParaRPr lang="sv-SE"/>
          </a:p>
        </p:txBody>
      </p:sp>
    </p:spTree>
    <p:extLst>
      <p:ext uri="{BB962C8B-B14F-4D97-AF65-F5344CB8AC3E}">
        <p14:creationId xmlns:p14="http://schemas.microsoft.com/office/powerpoint/2010/main" val="2921316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3AF363-0950-4D3E-9FD5-F21D46054B7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674407E-3F7D-4BA2-9DDC-3E752C9372B4}"/>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0C5A9730-AEA6-4D40-8A9A-C856DA2CDFE7}"/>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1934A127-5820-4562-BB52-971B05555C9F}"/>
              </a:ext>
            </a:extLst>
          </p:cNvPr>
          <p:cNvSpPr>
            <a:spLocks noGrp="1"/>
          </p:cNvSpPr>
          <p:nvPr>
            <p:ph type="dt" sz="half" idx="10"/>
          </p:nvPr>
        </p:nvSpPr>
        <p:spPr/>
        <p:txBody>
          <a:bodyPr/>
          <a:lstStyle/>
          <a:p>
            <a:fld id="{E497744E-A102-4E13-B5BF-C5E242602280}" type="datetimeFigureOut">
              <a:rPr lang="sv-SE" smtClean="0"/>
              <a:t>2021-03-02</a:t>
            </a:fld>
            <a:endParaRPr lang="sv-SE"/>
          </a:p>
        </p:txBody>
      </p:sp>
      <p:sp>
        <p:nvSpPr>
          <p:cNvPr id="6" name="Platshållare för sidfot 5">
            <a:extLst>
              <a:ext uri="{FF2B5EF4-FFF2-40B4-BE49-F238E27FC236}">
                <a16:creationId xmlns:a16="http://schemas.microsoft.com/office/drawing/2014/main" id="{E6C2D37B-2339-40BE-8328-B6F0F7C9CF9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83BE7E9-AA46-4A37-968D-C39FF139521D}"/>
              </a:ext>
            </a:extLst>
          </p:cNvPr>
          <p:cNvSpPr>
            <a:spLocks noGrp="1"/>
          </p:cNvSpPr>
          <p:nvPr>
            <p:ph type="sldNum" sz="quarter" idx="12"/>
          </p:nvPr>
        </p:nvSpPr>
        <p:spPr/>
        <p:txBody>
          <a:bodyPr/>
          <a:lstStyle/>
          <a:p>
            <a:fld id="{AED238DA-1637-4D3D-9F3E-0FD88995FC8D}" type="slidenum">
              <a:rPr lang="sv-SE" smtClean="0"/>
              <a:t>‹#›</a:t>
            </a:fld>
            <a:endParaRPr lang="sv-SE"/>
          </a:p>
        </p:txBody>
      </p:sp>
    </p:spTree>
    <p:extLst>
      <p:ext uri="{BB962C8B-B14F-4D97-AF65-F5344CB8AC3E}">
        <p14:creationId xmlns:p14="http://schemas.microsoft.com/office/powerpoint/2010/main" val="3671649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F65E43-DC5D-479D-8D04-5EAB2DFC2CFC}"/>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F09AA98-9149-41D5-A0B3-D739F28151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1B43842E-42C1-4CCB-9165-B40B03E41754}"/>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47BEC384-6FF9-4393-8E4B-97BB0656E6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BA74AA7C-4B22-4D10-8D87-C492C6767D09}"/>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D2209A5C-19FA-4476-AD1E-03B48566B4A1}"/>
              </a:ext>
            </a:extLst>
          </p:cNvPr>
          <p:cNvSpPr>
            <a:spLocks noGrp="1"/>
          </p:cNvSpPr>
          <p:nvPr>
            <p:ph type="dt" sz="half" idx="10"/>
          </p:nvPr>
        </p:nvSpPr>
        <p:spPr/>
        <p:txBody>
          <a:bodyPr/>
          <a:lstStyle/>
          <a:p>
            <a:fld id="{E497744E-A102-4E13-B5BF-C5E242602280}" type="datetimeFigureOut">
              <a:rPr lang="sv-SE" smtClean="0"/>
              <a:t>2021-03-02</a:t>
            </a:fld>
            <a:endParaRPr lang="sv-SE"/>
          </a:p>
        </p:txBody>
      </p:sp>
      <p:sp>
        <p:nvSpPr>
          <p:cNvPr id="8" name="Platshållare för sidfot 7">
            <a:extLst>
              <a:ext uri="{FF2B5EF4-FFF2-40B4-BE49-F238E27FC236}">
                <a16:creationId xmlns:a16="http://schemas.microsoft.com/office/drawing/2014/main" id="{3A6475FD-EAEE-467D-93FD-9726BB21C152}"/>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014D8F5D-EE55-40AC-BC42-B791357536E5}"/>
              </a:ext>
            </a:extLst>
          </p:cNvPr>
          <p:cNvSpPr>
            <a:spLocks noGrp="1"/>
          </p:cNvSpPr>
          <p:nvPr>
            <p:ph type="sldNum" sz="quarter" idx="12"/>
          </p:nvPr>
        </p:nvSpPr>
        <p:spPr/>
        <p:txBody>
          <a:bodyPr/>
          <a:lstStyle/>
          <a:p>
            <a:fld id="{AED238DA-1637-4D3D-9F3E-0FD88995FC8D}" type="slidenum">
              <a:rPr lang="sv-SE" smtClean="0"/>
              <a:t>‹#›</a:t>
            </a:fld>
            <a:endParaRPr lang="sv-SE"/>
          </a:p>
        </p:txBody>
      </p:sp>
    </p:spTree>
    <p:extLst>
      <p:ext uri="{BB962C8B-B14F-4D97-AF65-F5344CB8AC3E}">
        <p14:creationId xmlns:p14="http://schemas.microsoft.com/office/powerpoint/2010/main" val="3481243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E5DDB0-ECA3-4B36-827A-C195BCE008DA}"/>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E354063E-2178-4D7A-BE7D-5D126F7559BF}"/>
              </a:ext>
            </a:extLst>
          </p:cNvPr>
          <p:cNvSpPr>
            <a:spLocks noGrp="1"/>
          </p:cNvSpPr>
          <p:nvPr>
            <p:ph type="dt" sz="half" idx="10"/>
          </p:nvPr>
        </p:nvSpPr>
        <p:spPr/>
        <p:txBody>
          <a:bodyPr/>
          <a:lstStyle/>
          <a:p>
            <a:fld id="{E497744E-A102-4E13-B5BF-C5E242602280}" type="datetimeFigureOut">
              <a:rPr lang="sv-SE" smtClean="0"/>
              <a:t>2021-03-02</a:t>
            </a:fld>
            <a:endParaRPr lang="sv-SE"/>
          </a:p>
        </p:txBody>
      </p:sp>
      <p:sp>
        <p:nvSpPr>
          <p:cNvPr id="4" name="Platshållare för sidfot 3">
            <a:extLst>
              <a:ext uri="{FF2B5EF4-FFF2-40B4-BE49-F238E27FC236}">
                <a16:creationId xmlns:a16="http://schemas.microsoft.com/office/drawing/2014/main" id="{850451C9-8492-4621-9391-4E9C2A34AE17}"/>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24D6D192-2A6F-47BA-A214-F96F91845ED7}"/>
              </a:ext>
            </a:extLst>
          </p:cNvPr>
          <p:cNvSpPr>
            <a:spLocks noGrp="1"/>
          </p:cNvSpPr>
          <p:nvPr>
            <p:ph type="sldNum" sz="quarter" idx="12"/>
          </p:nvPr>
        </p:nvSpPr>
        <p:spPr/>
        <p:txBody>
          <a:bodyPr/>
          <a:lstStyle/>
          <a:p>
            <a:fld id="{AED238DA-1637-4D3D-9F3E-0FD88995FC8D}" type="slidenum">
              <a:rPr lang="sv-SE" smtClean="0"/>
              <a:t>‹#›</a:t>
            </a:fld>
            <a:endParaRPr lang="sv-SE"/>
          </a:p>
        </p:txBody>
      </p:sp>
    </p:spTree>
    <p:extLst>
      <p:ext uri="{BB962C8B-B14F-4D97-AF65-F5344CB8AC3E}">
        <p14:creationId xmlns:p14="http://schemas.microsoft.com/office/powerpoint/2010/main" val="3311629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CA460D6-6986-446A-B5E1-24471E424DD2}"/>
              </a:ext>
            </a:extLst>
          </p:cNvPr>
          <p:cNvSpPr>
            <a:spLocks noGrp="1"/>
          </p:cNvSpPr>
          <p:nvPr>
            <p:ph type="dt" sz="half" idx="10"/>
          </p:nvPr>
        </p:nvSpPr>
        <p:spPr/>
        <p:txBody>
          <a:bodyPr/>
          <a:lstStyle/>
          <a:p>
            <a:fld id="{E497744E-A102-4E13-B5BF-C5E242602280}" type="datetimeFigureOut">
              <a:rPr lang="sv-SE" smtClean="0"/>
              <a:t>2021-03-02</a:t>
            </a:fld>
            <a:endParaRPr lang="sv-SE"/>
          </a:p>
        </p:txBody>
      </p:sp>
      <p:sp>
        <p:nvSpPr>
          <p:cNvPr id="3" name="Platshållare för sidfot 2">
            <a:extLst>
              <a:ext uri="{FF2B5EF4-FFF2-40B4-BE49-F238E27FC236}">
                <a16:creationId xmlns:a16="http://schemas.microsoft.com/office/drawing/2014/main" id="{F37D6A04-EA7D-4066-8879-51A660F77E4C}"/>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0917B1DF-71AC-4BA4-9D46-D2F9E12F43EF}"/>
              </a:ext>
            </a:extLst>
          </p:cNvPr>
          <p:cNvSpPr>
            <a:spLocks noGrp="1"/>
          </p:cNvSpPr>
          <p:nvPr>
            <p:ph type="sldNum" sz="quarter" idx="12"/>
          </p:nvPr>
        </p:nvSpPr>
        <p:spPr/>
        <p:txBody>
          <a:bodyPr/>
          <a:lstStyle/>
          <a:p>
            <a:fld id="{AED238DA-1637-4D3D-9F3E-0FD88995FC8D}" type="slidenum">
              <a:rPr lang="sv-SE" smtClean="0"/>
              <a:t>‹#›</a:t>
            </a:fld>
            <a:endParaRPr lang="sv-SE"/>
          </a:p>
        </p:txBody>
      </p:sp>
    </p:spTree>
    <p:extLst>
      <p:ext uri="{BB962C8B-B14F-4D97-AF65-F5344CB8AC3E}">
        <p14:creationId xmlns:p14="http://schemas.microsoft.com/office/powerpoint/2010/main" val="1161460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3A107A-8350-4309-963E-0F17C34BA021}"/>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A5411AA-2C65-4924-873C-59F309A099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99DA67D6-7598-4358-AD6A-C4F983F43C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5BD8CD0-FCC8-484E-96B6-7BA5CE923CD8}"/>
              </a:ext>
            </a:extLst>
          </p:cNvPr>
          <p:cNvSpPr>
            <a:spLocks noGrp="1"/>
          </p:cNvSpPr>
          <p:nvPr>
            <p:ph type="dt" sz="half" idx="10"/>
          </p:nvPr>
        </p:nvSpPr>
        <p:spPr/>
        <p:txBody>
          <a:bodyPr/>
          <a:lstStyle/>
          <a:p>
            <a:fld id="{E497744E-A102-4E13-B5BF-C5E242602280}" type="datetimeFigureOut">
              <a:rPr lang="sv-SE" smtClean="0"/>
              <a:t>2021-03-02</a:t>
            </a:fld>
            <a:endParaRPr lang="sv-SE"/>
          </a:p>
        </p:txBody>
      </p:sp>
      <p:sp>
        <p:nvSpPr>
          <p:cNvPr id="6" name="Platshållare för sidfot 5">
            <a:extLst>
              <a:ext uri="{FF2B5EF4-FFF2-40B4-BE49-F238E27FC236}">
                <a16:creationId xmlns:a16="http://schemas.microsoft.com/office/drawing/2014/main" id="{13757CEF-228A-4780-8571-57E1655BEB8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3CB6210-0EEC-428F-8B2A-3220E4C8C427}"/>
              </a:ext>
            </a:extLst>
          </p:cNvPr>
          <p:cNvSpPr>
            <a:spLocks noGrp="1"/>
          </p:cNvSpPr>
          <p:nvPr>
            <p:ph type="sldNum" sz="quarter" idx="12"/>
          </p:nvPr>
        </p:nvSpPr>
        <p:spPr/>
        <p:txBody>
          <a:bodyPr/>
          <a:lstStyle/>
          <a:p>
            <a:fld id="{AED238DA-1637-4D3D-9F3E-0FD88995FC8D}" type="slidenum">
              <a:rPr lang="sv-SE" smtClean="0"/>
              <a:t>‹#›</a:t>
            </a:fld>
            <a:endParaRPr lang="sv-SE"/>
          </a:p>
        </p:txBody>
      </p:sp>
    </p:spTree>
    <p:extLst>
      <p:ext uri="{BB962C8B-B14F-4D97-AF65-F5344CB8AC3E}">
        <p14:creationId xmlns:p14="http://schemas.microsoft.com/office/powerpoint/2010/main" val="1130810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D408CF-9934-4899-AD6D-0DBCEAEE59E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75517684-CFD3-41F1-849E-DA3EE5D696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47A7D1D3-1498-4C79-9605-675CDC9FFE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FE1CD04-B47E-489D-B9A0-90D58FEEF4F3}"/>
              </a:ext>
            </a:extLst>
          </p:cNvPr>
          <p:cNvSpPr>
            <a:spLocks noGrp="1"/>
          </p:cNvSpPr>
          <p:nvPr>
            <p:ph type="dt" sz="half" idx="10"/>
          </p:nvPr>
        </p:nvSpPr>
        <p:spPr/>
        <p:txBody>
          <a:bodyPr/>
          <a:lstStyle/>
          <a:p>
            <a:fld id="{E497744E-A102-4E13-B5BF-C5E242602280}" type="datetimeFigureOut">
              <a:rPr lang="sv-SE" smtClean="0"/>
              <a:t>2021-03-02</a:t>
            </a:fld>
            <a:endParaRPr lang="sv-SE"/>
          </a:p>
        </p:txBody>
      </p:sp>
      <p:sp>
        <p:nvSpPr>
          <p:cNvPr id="6" name="Platshållare för sidfot 5">
            <a:extLst>
              <a:ext uri="{FF2B5EF4-FFF2-40B4-BE49-F238E27FC236}">
                <a16:creationId xmlns:a16="http://schemas.microsoft.com/office/drawing/2014/main" id="{A2D3CEC2-5F81-4234-9747-A2FF3F4B10D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A711BB1-33A7-4648-B409-285821570092}"/>
              </a:ext>
            </a:extLst>
          </p:cNvPr>
          <p:cNvSpPr>
            <a:spLocks noGrp="1"/>
          </p:cNvSpPr>
          <p:nvPr>
            <p:ph type="sldNum" sz="quarter" idx="12"/>
          </p:nvPr>
        </p:nvSpPr>
        <p:spPr/>
        <p:txBody>
          <a:bodyPr/>
          <a:lstStyle/>
          <a:p>
            <a:fld id="{AED238DA-1637-4D3D-9F3E-0FD88995FC8D}" type="slidenum">
              <a:rPr lang="sv-SE" smtClean="0"/>
              <a:t>‹#›</a:t>
            </a:fld>
            <a:endParaRPr lang="sv-SE"/>
          </a:p>
        </p:txBody>
      </p:sp>
    </p:spTree>
    <p:extLst>
      <p:ext uri="{BB962C8B-B14F-4D97-AF65-F5344CB8AC3E}">
        <p14:creationId xmlns:p14="http://schemas.microsoft.com/office/powerpoint/2010/main" val="3447289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CDACD22-F150-4279-8F4F-C78C55F865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887AA22-7474-4AFC-85DE-638EB5D552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8EE4037-35A9-4480-90AF-2C7408BB14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97744E-A102-4E13-B5BF-C5E242602280}" type="datetimeFigureOut">
              <a:rPr lang="sv-SE" smtClean="0"/>
              <a:t>2021-03-02</a:t>
            </a:fld>
            <a:endParaRPr lang="sv-SE"/>
          </a:p>
        </p:txBody>
      </p:sp>
      <p:sp>
        <p:nvSpPr>
          <p:cNvPr id="5" name="Platshållare för sidfot 4">
            <a:extLst>
              <a:ext uri="{FF2B5EF4-FFF2-40B4-BE49-F238E27FC236}">
                <a16:creationId xmlns:a16="http://schemas.microsoft.com/office/drawing/2014/main" id="{FD8FB62B-F9E1-40DE-9F86-F92F39C015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07B8FF6E-CD94-4BC0-B08B-1DF284E5CE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D238DA-1637-4D3D-9F3E-0FD88995FC8D}" type="slidenum">
              <a:rPr lang="sv-SE" smtClean="0"/>
              <a:t>‹#›</a:t>
            </a:fld>
            <a:endParaRPr lang="sv-SE"/>
          </a:p>
        </p:txBody>
      </p:sp>
    </p:spTree>
    <p:extLst>
      <p:ext uri="{BB962C8B-B14F-4D97-AF65-F5344CB8AC3E}">
        <p14:creationId xmlns:p14="http://schemas.microsoft.com/office/powerpoint/2010/main" val="416255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laeand@chalmers.s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72D352-94D2-4FBC-83D0-671C8DC6B23B}"/>
              </a:ext>
            </a:extLst>
          </p:cNvPr>
          <p:cNvSpPr>
            <a:spLocks noGrp="1"/>
          </p:cNvSpPr>
          <p:nvPr>
            <p:ph type="ctrTitle"/>
          </p:nvPr>
        </p:nvSpPr>
        <p:spPr>
          <a:xfrm>
            <a:off x="1524000" y="777409"/>
            <a:ext cx="9144000" cy="2478553"/>
          </a:xfrm>
        </p:spPr>
        <p:txBody>
          <a:bodyPr>
            <a:normAutofit/>
          </a:bodyPr>
          <a:lstStyle/>
          <a:p>
            <a:r>
              <a:rPr lang="sv-SE" sz="4000" u="sng" dirty="0"/>
              <a:t>Människan och kulturen</a:t>
            </a:r>
            <a:br>
              <a:rPr lang="sv-SE" dirty="0"/>
            </a:br>
            <a:r>
              <a:rPr lang="sv-SE" dirty="0"/>
              <a:t>Människans förhistoria II</a:t>
            </a:r>
            <a:br>
              <a:rPr lang="sv-SE" dirty="0"/>
            </a:br>
            <a:endParaRPr lang="sv-SE" dirty="0"/>
          </a:p>
        </p:txBody>
      </p:sp>
      <p:sp>
        <p:nvSpPr>
          <p:cNvPr id="3" name="Underrubrik 2">
            <a:extLst>
              <a:ext uri="{FF2B5EF4-FFF2-40B4-BE49-F238E27FC236}">
                <a16:creationId xmlns:a16="http://schemas.microsoft.com/office/drawing/2014/main" id="{B8C6EE1E-6BA2-4459-B434-416F9315D785}"/>
              </a:ext>
            </a:extLst>
          </p:cNvPr>
          <p:cNvSpPr>
            <a:spLocks noGrp="1"/>
          </p:cNvSpPr>
          <p:nvPr>
            <p:ph type="subTitle" idx="1"/>
          </p:nvPr>
        </p:nvSpPr>
        <p:spPr>
          <a:xfrm>
            <a:off x="1524000" y="3602037"/>
            <a:ext cx="9144000" cy="2190987"/>
          </a:xfrm>
        </p:spPr>
        <p:txBody>
          <a:bodyPr>
            <a:normAutofit fontScale="62500" lnSpcReduction="20000"/>
          </a:bodyPr>
          <a:lstStyle/>
          <a:p>
            <a:r>
              <a:rPr lang="sv-SE" sz="3100" u="sng"/>
              <a:t>Tisdag </a:t>
            </a:r>
            <a:r>
              <a:rPr lang="sv-SE" sz="3100" u="sng" dirty="0"/>
              <a:t>2/3 </a:t>
            </a:r>
            <a:r>
              <a:rPr lang="sv-SE" sz="3100" b="1" u="sng" dirty="0"/>
              <a:t>14:15-15:00</a:t>
            </a:r>
          </a:p>
          <a:p>
            <a:endParaRPr lang="sv-SE" sz="3100" b="1" dirty="0"/>
          </a:p>
          <a:p>
            <a:r>
              <a:rPr lang="sv-SE" sz="3100" b="1" dirty="0"/>
              <a:t>SEE075</a:t>
            </a:r>
            <a:r>
              <a:rPr lang="sv-SE" sz="3100" dirty="0"/>
              <a:t> – Evolution och självorganisation i biologiska system, 5 </a:t>
            </a:r>
            <a:r>
              <a:rPr lang="sv-SE" sz="3100" dirty="0" err="1"/>
              <a:t>hp</a:t>
            </a:r>
            <a:endParaRPr lang="sv-SE" sz="3100" dirty="0"/>
          </a:p>
          <a:p>
            <a:r>
              <a:rPr lang="sv-SE" sz="3100" dirty="0"/>
              <a:t>LP3, 2021 – Globala System</a:t>
            </a:r>
          </a:p>
          <a:p>
            <a:endParaRPr lang="sv-SE" dirty="0"/>
          </a:p>
          <a:p>
            <a:endParaRPr lang="sv-SE" dirty="0"/>
          </a:p>
          <a:p>
            <a:r>
              <a:rPr lang="sv-SE" dirty="0"/>
              <a:t>Claes Andersson, Fysisk Resursteori, Chalmers tekniska högskola, </a:t>
            </a:r>
            <a:r>
              <a:rPr lang="sv-SE" dirty="0">
                <a:hlinkClick r:id="rId2"/>
              </a:rPr>
              <a:t>claeand@chalmers.se</a:t>
            </a:r>
            <a:endParaRPr lang="sv-SE" dirty="0"/>
          </a:p>
        </p:txBody>
      </p:sp>
    </p:spTree>
    <p:extLst>
      <p:ext uri="{BB962C8B-B14F-4D97-AF65-F5344CB8AC3E}">
        <p14:creationId xmlns:p14="http://schemas.microsoft.com/office/powerpoint/2010/main" val="157356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4C3B2"/>
        </a:solidFill>
        <a:effectLst/>
      </p:bgPr>
    </p:bg>
    <p:spTree>
      <p:nvGrpSpPr>
        <p:cNvPr id="1" name=""/>
        <p:cNvGrpSpPr/>
        <p:nvPr/>
      </p:nvGrpSpPr>
      <p:grpSpPr>
        <a:xfrm>
          <a:off x="0" y="0"/>
          <a:ext cx="0" cy="0"/>
          <a:chOff x="0" y="0"/>
          <a:chExt cx="0" cy="0"/>
        </a:xfrm>
      </p:grpSpPr>
      <p:pic>
        <p:nvPicPr>
          <p:cNvPr id="2050" name="Picture 2" descr="image">
            <a:extLst>
              <a:ext uri="{FF2B5EF4-FFF2-40B4-BE49-F238E27FC236}">
                <a16:creationId xmlns:a16="http://schemas.microsoft.com/office/drawing/2014/main" id="{49EE6532-AA86-42C4-9506-7BB4EECDEA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7195" y="867953"/>
            <a:ext cx="5736661" cy="3556730"/>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15F2F431-13EC-4397-9275-93FC28EF3305}"/>
              </a:ext>
            </a:extLst>
          </p:cNvPr>
          <p:cNvSpPr>
            <a:spLocks noGrp="1"/>
          </p:cNvSpPr>
          <p:nvPr>
            <p:ph type="title"/>
          </p:nvPr>
        </p:nvSpPr>
        <p:spPr>
          <a:xfrm>
            <a:off x="3155489" y="1796463"/>
            <a:ext cx="10515600" cy="1325563"/>
          </a:xfrm>
        </p:spPr>
        <p:txBody>
          <a:bodyPr>
            <a:normAutofit/>
          </a:bodyPr>
          <a:lstStyle/>
          <a:p>
            <a:pPr algn="ctr"/>
            <a:r>
              <a:rPr lang="sv-SE" sz="4800" b="1" dirty="0"/>
              <a:t>Språk</a:t>
            </a:r>
          </a:p>
        </p:txBody>
      </p:sp>
      <p:sp>
        <p:nvSpPr>
          <p:cNvPr id="3" name="Platshållare för innehåll 2">
            <a:extLst>
              <a:ext uri="{FF2B5EF4-FFF2-40B4-BE49-F238E27FC236}">
                <a16:creationId xmlns:a16="http://schemas.microsoft.com/office/drawing/2014/main" id="{B210A57D-7EEE-4DDB-A791-1700BC95DA30}"/>
              </a:ext>
            </a:extLst>
          </p:cNvPr>
          <p:cNvSpPr>
            <a:spLocks noGrp="1"/>
          </p:cNvSpPr>
          <p:nvPr>
            <p:ph idx="1"/>
          </p:nvPr>
        </p:nvSpPr>
        <p:spPr>
          <a:xfrm>
            <a:off x="594132" y="1080849"/>
            <a:ext cx="4416138" cy="3470369"/>
          </a:xfrm>
        </p:spPr>
        <p:txBody>
          <a:bodyPr>
            <a:normAutofit lnSpcReduction="10000"/>
          </a:bodyPr>
          <a:lstStyle/>
          <a:p>
            <a:pPr marL="0" indent="0">
              <a:buNone/>
            </a:pPr>
            <a:r>
              <a:rPr lang="sv-SE" sz="2100" dirty="0"/>
              <a:t>Språk är en helt unik egenskap hos </a:t>
            </a:r>
            <a:r>
              <a:rPr lang="sv-SE" sz="2100" i="1" dirty="0"/>
              <a:t>Homo</a:t>
            </a:r>
            <a:r>
              <a:rPr lang="sv-SE" sz="2100" dirty="0"/>
              <a:t> som spelar en central roll i hur vi interagerar, men också i hur vi använder våra stora hjärnor. Språket är som ett operativsystem för vår hjärna.</a:t>
            </a:r>
          </a:p>
          <a:p>
            <a:pPr marL="0" indent="0">
              <a:buNone/>
            </a:pPr>
            <a:endParaRPr lang="sv-SE" sz="2100" dirty="0"/>
          </a:p>
          <a:p>
            <a:pPr marL="0" indent="0">
              <a:buNone/>
            </a:pPr>
            <a:r>
              <a:rPr lang="sv-SE" sz="2100" dirty="0"/>
              <a:t>När började </a:t>
            </a:r>
            <a:r>
              <a:rPr lang="sv-SE" sz="2100" i="1" dirty="0"/>
              <a:t>Homo</a:t>
            </a:r>
            <a:r>
              <a:rPr lang="sv-SE" sz="2100" dirty="0"/>
              <a:t> att tala?</a:t>
            </a:r>
          </a:p>
          <a:p>
            <a:pPr marL="0" indent="0">
              <a:buNone/>
            </a:pPr>
            <a:endParaRPr lang="sv-SE" sz="2100" dirty="0"/>
          </a:p>
          <a:p>
            <a:pPr marL="0" indent="0">
              <a:buNone/>
            </a:pPr>
            <a:r>
              <a:rPr lang="sv-SE" sz="2100" dirty="0"/>
              <a:t>Antagligen utvecklades det man kallar ett ”proto-språk” redan under den Oldowanska perioden.</a:t>
            </a:r>
          </a:p>
          <a:p>
            <a:pPr marL="0" indent="0">
              <a:buNone/>
            </a:pPr>
            <a:endParaRPr lang="sv-SE" sz="2000" dirty="0"/>
          </a:p>
        </p:txBody>
      </p:sp>
      <p:sp>
        <p:nvSpPr>
          <p:cNvPr id="13" name="textruta 12">
            <a:extLst>
              <a:ext uri="{FF2B5EF4-FFF2-40B4-BE49-F238E27FC236}">
                <a16:creationId xmlns:a16="http://schemas.microsoft.com/office/drawing/2014/main" id="{CB1CF4D6-17F2-4F0A-9B11-0005DAE17A50}"/>
              </a:ext>
            </a:extLst>
          </p:cNvPr>
          <p:cNvSpPr txBox="1"/>
          <p:nvPr/>
        </p:nvSpPr>
        <p:spPr>
          <a:xfrm>
            <a:off x="594132" y="4754864"/>
            <a:ext cx="11287992" cy="1631216"/>
          </a:xfrm>
          <a:prstGeom prst="rect">
            <a:avLst/>
          </a:prstGeom>
          <a:noFill/>
        </p:spPr>
        <p:txBody>
          <a:bodyPr wrap="square">
            <a:spAutoFit/>
          </a:bodyPr>
          <a:lstStyle/>
          <a:p>
            <a:pPr marL="0" indent="0">
              <a:buNone/>
            </a:pPr>
            <a:r>
              <a:rPr lang="sv-SE" sz="2000" dirty="0"/>
              <a:t>Ett proto-språk medger kommunikation av planer och intentioner för den avancerade koordinering de använde sig av. Benämning av individer, saker och platser, men med mycket begränsad grammatik.</a:t>
            </a:r>
          </a:p>
          <a:p>
            <a:pPr marL="0" indent="0">
              <a:buNone/>
            </a:pPr>
            <a:endParaRPr lang="sv-SE" sz="2000" dirty="0"/>
          </a:p>
          <a:p>
            <a:pPr marL="0" indent="0">
              <a:buNone/>
            </a:pPr>
            <a:r>
              <a:rPr lang="sv-SE" sz="2000" dirty="0"/>
              <a:t>Detta språk blev antagligen mer sofistikerat efterhand, men kan ha förblivit relativt enkelt tills </a:t>
            </a:r>
            <a:r>
              <a:rPr lang="sv-SE" sz="2000" dirty="0" err="1"/>
              <a:t>Middle</a:t>
            </a:r>
            <a:r>
              <a:rPr lang="sv-SE" sz="2000" dirty="0"/>
              <a:t> Paleolithic.</a:t>
            </a:r>
          </a:p>
        </p:txBody>
      </p:sp>
      <p:sp>
        <p:nvSpPr>
          <p:cNvPr id="6" name="Rektangel 5">
            <a:extLst>
              <a:ext uri="{FF2B5EF4-FFF2-40B4-BE49-F238E27FC236}">
                <a16:creationId xmlns:a16="http://schemas.microsoft.com/office/drawing/2014/main" id="{1E077606-8826-48F9-9FEE-5C850D96918E}"/>
              </a:ext>
            </a:extLst>
          </p:cNvPr>
          <p:cNvSpPr/>
          <p:nvPr/>
        </p:nvSpPr>
        <p:spPr>
          <a:xfrm>
            <a:off x="105259" y="125219"/>
            <a:ext cx="769763" cy="461665"/>
          </a:xfrm>
          <a:prstGeom prst="rect">
            <a:avLst/>
          </a:prstGeom>
        </p:spPr>
        <p:txBody>
          <a:bodyPr wrap="none">
            <a:spAutoFit/>
          </a:bodyPr>
          <a:lstStyle/>
          <a:p>
            <a:r>
              <a:rPr lang="sv-SE" sz="2400" dirty="0"/>
              <a:t>8/17</a:t>
            </a:r>
          </a:p>
        </p:txBody>
      </p:sp>
    </p:spTree>
    <p:extLst>
      <p:ext uri="{BB962C8B-B14F-4D97-AF65-F5344CB8AC3E}">
        <p14:creationId xmlns:p14="http://schemas.microsoft.com/office/powerpoint/2010/main" val="341310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E083C3-BE97-40D6-96DE-227B2BB54F1D}"/>
              </a:ext>
            </a:extLst>
          </p:cNvPr>
          <p:cNvSpPr>
            <a:spLocks noGrp="1"/>
          </p:cNvSpPr>
          <p:nvPr>
            <p:ph type="title"/>
          </p:nvPr>
        </p:nvSpPr>
        <p:spPr>
          <a:xfrm>
            <a:off x="458072" y="192451"/>
            <a:ext cx="6158138" cy="1325563"/>
          </a:xfrm>
        </p:spPr>
        <p:txBody>
          <a:bodyPr>
            <a:normAutofit/>
          </a:bodyPr>
          <a:lstStyle/>
          <a:p>
            <a:pPr algn="ctr"/>
            <a:r>
              <a:rPr lang="sv-SE" sz="3200" b="1" dirty="0"/>
              <a:t>Upper Paleolithic – Ut ur Afrika 2.0</a:t>
            </a:r>
          </a:p>
        </p:txBody>
      </p:sp>
      <p:sp>
        <p:nvSpPr>
          <p:cNvPr id="5" name="textruta 4">
            <a:extLst>
              <a:ext uri="{FF2B5EF4-FFF2-40B4-BE49-F238E27FC236}">
                <a16:creationId xmlns:a16="http://schemas.microsoft.com/office/drawing/2014/main" id="{2072BAB7-F54D-4EF4-BC95-4750CE885F93}"/>
              </a:ext>
            </a:extLst>
          </p:cNvPr>
          <p:cNvSpPr txBox="1"/>
          <p:nvPr/>
        </p:nvSpPr>
        <p:spPr>
          <a:xfrm>
            <a:off x="661570" y="1438750"/>
            <a:ext cx="5618769" cy="4801314"/>
          </a:xfrm>
          <a:prstGeom prst="rect">
            <a:avLst/>
          </a:prstGeom>
          <a:noFill/>
        </p:spPr>
        <p:txBody>
          <a:bodyPr wrap="square">
            <a:spAutoFit/>
          </a:bodyPr>
          <a:lstStyle/>
          <a:p>
            <a:r>
              <a:rPr lang="sv-SE" dirty="0"/>
              <a:t>Övre stenåldern växer fram mellan cirka 100 000 – 50 000 år sedan i Afrika. Den sprids sedan över världen i en andra migration ut ur Afrika.</a:t>
            </a:r>
          </a:p>
          <a:p>
            <a:endParaRPr lang="sv-SE" dirty="0"/>
          </a:p>
          <a:p>
            <a:r>
              <a:rPr lang="sv-SE" dirty="0"/>
              <a:t>Endast </a:t>
            </a:r>
            <a:r>
              <a:rPr lang="sv-SE" i="1" dirty="0"/>
              <a:t>Homo sapiens</a:t>
            </a:r>
            <a:r>
              <a:rPr lang="sv-SE" dirty="0"/>
              <a:t> bär denna nya livsstil och tränger snabbt undan alla andra homininer som levde då.</a:t>
            </a:r>
          </a:p>
          <a:p>
            <a:endParaRPr lang="sv-SE" dirty="0"/>
          </a:p>
          <a:p>
            <a:r>
              <a:rPr lang="sv-SE" dirty="0"/>
              <a:t>En mycket mer avancerad verktygslåda utvecklas, med miniatyriserade element, avancerade verktyg av ben, horn och så vidare.</a:t>
            </a:r>
          </a:p>
          <a:p>
            <a:endParaRPr lang="sv-SE" dirty="0"/>
          </a:p>
          <a:p>
            <a:r>
              <a:rPr lang="sv-SE" dirty="0"/>
              <a:t>Systemet med förberedda kärnor utvecklas. Fler typer av kärnor för att producera små skärvor med olika former, och fler tekniker för att ge dem specialiserade former.</a:t>
            </a:r>
          </a:p>
          <a:p>
            <a:endParaRPr lang="sv-SE" dirty="0"/>
          </a:p>
          <a:p>
            <a:r>
              <a:rPr lang="sv-SE" dirty="0"/>
              <a:t>Stenverktygen används nu allt oftare som delar i komplexa verktyg av flera material, såsom harpuner, pilar, osv.</a:t>
            </a:r>
          </a:p>
        </p:txBody>
      </p:sp>
      <p:sp>
        <p:nvSpPr>
          <p:cNvPr id="6" name="textruta 5">
            <a:extLst>
              <a:ext uri="{FF2B5EF4-FFF2-40B4-BE49-F238E27FC236}">
                <a16:creationId xmlns:a16="http://schemas.microsoft.com/office/drawing/2014/main" id="{F726DF81-2D96-4C5C-9261-1BD8914EB802}"/>
              </a:ext>
            </a:extLst>
          </p:cNvPr>
          <p:cNvSpPr txBox="1"/>
          <p:nvPr/>
        </p:nvSpPr>
        <p:spPr>
          <a:xfrm>
            <a:off x="6505239" y="5668898"/>
            <a:ext cx="5228104" cy="738664"/>
          </a:xfrm>
          <a:prstGeom prst="rect">
            <a:avLst/>
          </a:prstGeom>
          <a:noFill/>
        </p:spPr>
        <p:txBody>
          <a:bodyPr wrap="square">
            <a:spAutoFit/>
          </a:bodyPr>
          <a:lstStyle/>
          <a:p>
            <a:pPr algn="just"/>
            <a:r>
              <a:rPr lang="sv-SE" sz="1400" dirty="0"/>
              <a:t>Under Upper Paleolithic utvecklade människan ständigt nya typer av specialiserade ”gadgets” för att jaga och fiska samt lösa alla möjliga andra typer av problem i sina omgivningar.</a:t>
            </a:r>
          </a:p>
        </p:txBody>
      </p:sp>
      <p:pic>
        <p:nvPicPr>
          <p:cNvPr id="3" name="Picture 2">
            <a:extLst>
              <a:ext uri="{FF2B5EF4-FFF2-40B4-BE49-F238E27FC236}">
                <a16:creationId xmlns:a16="http://schemas.microsoft.com/office/drawing/2014/main" id="{1064513E-0B69-4C0D-BC75-05C1D1C3E6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0910" y="2120308"/>
            <a:ext cx="2160977" cy="16207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 Schematic drawings of Early Upper Palaeolithic cores and tool types:...  | Download Scientific Diagram">
            <a:extLst>
              <a:ext uri="{FF2B5EF4-FFF2-40B4-BE49-F238E27FC236}">
                <a16:creationId xmlns:a16="http://schemas.microsoft.com/office/drawing/2014/main" id="{3CDE583F-0E54-4E6A-B03A-3318BFD15B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2458" y="819770"/>
            <a:ext cx="2340397" cy="292127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echanics of archery among Hadza hunter-gatherers - ScienceDirect">
            <a:extLst>
              <a:ext uri="{FF2B5EF4-FFF2-40B4-BE49-F238E27FC236}">
                <a16:creationId xmlns:a16="http://schemas.microsoft.com/office/drawing/2014/main" id="{66865F20-1BD6-41EF-9D8C-A90AC772195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86777" y="4027606"/>
            <a:ext cx="4111361" cy="12229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ncient fishing hooks - from the top: Neolithic hook in stone from  Venezuela. Ancient nacre from the Amazo… | Native american artifacts, Bone  art, Ancient artifacts">
            <a:extLst>
              <a:ext uri="{FF2B5EF4-FFF2-40B4-BE49-F238E27FC236}">
                <a16:creationId xmlns:a16="http://schemas.microsoft.com/office/drawing/2014/main" id="{F20DB3D1-A749-4108-8720-62942B8677D0}"/>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7030962" y="219782"/>
            <a:ext cx="1260131" cy="2311577"/>
          </a:xfrm>
          <a:prstGeom prst="rect">
            <a:avLst/>
          </a:prstGeom>
          <a:noFill/>
          <a:extLst>
            <a:ext uri="{909E8E84-426E-40DD-AFC4-6F175D3DCCD1}">
              <a14:hiddenFill xmlns:a14="http://schemas.microsoft.com/office/drawing/2010/main">
                <a:solidFill>
                  <a:srgbClr val="FFFFFF"/>
                </a:solidFill>
              </a14:hiddenFill>
            </a:ext>
          </a:extLst>
        </p:spPr>
      </p:pic>
      <p:sp>
        <p:nvSpPr>
          <p:cNvPr id="9" name="Rektangel 8">
            <a:extLst>
              <a:ext uri="{FF2B5EF4-FFF2-40B4-BE49-F238E27FC236}">
                <a16:creationId xmlns:a16="http://schemas.microsoft.com/office/drawing/2014/main" id="{D8A08920-A503-4D27-BE2C-3467A8A5E528}"/>
              </a:ext>
            </a:extLst>
          </p:cNvPr>
          <p:cNvSpPr/>
          <p:nvPr/>
        </p:nvSpPr>
        <p:spPr>
          <a:xfrm>
            <a:off x="105259" y="125219"/>
            <a:ext cx="769763" cy="461665"/>
          </a:xfrm>
          <a:prstGeom prst="rect">
            <a:avLst/>
          </a:prstGeom>
        </p:spPr>
        <p:txBody>
          <a:bodyPr wrap="none">
            <a:spAutoFit/>
          </a:bodyPr>
          <a:lstStyle/>
          <a:p>
            <a:r>
              <a:rPr lang="sv-SE" sz="2400" dirty="0"/>
              <a:t>9/17</a:t>
            </a:r>
          </a:p>
        </p:txBody>
      </p:sp>
    </p:spTree>
    <p:extLst>
      <p:ext uri="{BB962C8B-B14F-4D97-AF65-F5344CB8AC3E}">
        <p14:creationId xmlns:p14="http://schemas.microsoft.com/office/powerpoint/2010/main" val="1124764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080B5121-E7B9-4D25-B448-84A6FD3D1805}"/>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200" b="1" dirty="0" err="1"/>
              <a:t>Allt</a:t>
            </a:r>
            <a:r>
              <a:rPr lang="en-US" sz="4200" b="1" dirty="0"/>
              <a:t> </a:t>
            </a:r>
            <a:r>
              <a:rPr lang="en-US" sz="4200" b="1" dirty="0" err="1"/>
              <a:t>effektivare</a:t>
            </a:r>
            <a:r>
              <a:rPr lang="en-US" sz="4200" b="1" dirty="0"/>
              <a:t> </a:t>
            </a:r>
            <a:r>
              <a:rPr lang="en-US" sz="4200" b="1" dirty="0" err="1"/>
              <a:t>användning</a:t>
            </a:r>
            <a:r>
              <a:rPr lang="en-US" sz="4200" b="1" dirty="0"/>
              <a:t> av </a:t>
            </a:r>
            <a:r>
              <a:rPr lang="en-US" sz="4200" b="1" dirty="0" err="1"/>
              <a:t>marken</a:t>
            </a:r>
            <a:endParaRPr lang="en-US" sz="4200" b="1" dirty="0"/>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ruta 4">
            <a:extLst>
              <a:ext uri="{FF2B5EF4-FFF2-40B4-BE49-F238E27FC236}">
                <a16:creationId xmlns:a16="http://schemas.microsoft.com/office/drawing/2014/main" id="{7044079B-228C-4A3A-8737-B012FFC4E353}"/>
              </a:ext>
            </a:extLst>
          </p:cNvPr>
          <p:cNvSpPr txBox="1"/>
          <p:nvPr/>
        </p:nvSpPr>
        <p:spPr>
          <a:xfrm>
            <a:off x="272308" y="2969307"/>
            <a:ext cx="4887884" cy="3766746"/>
          </a:xfrm>
          <a:prstGeom prst="rect">
            <a:avLst/>
          </a:prstGeom>
        </p:spPr>
        <p:txBody>
          <a:bodyPr vert="horz" lIns="91440" tIns="45720" rIns="91440" bIns="45720" rtlCol="0">
            <a:normAutofit fontScale="92500" lnSpcReduction="20000"/>
          </a:bodyPr>
          <a:lstStyle/>
          <a:p>
            <a:pPr>
              <a:lnSpc>
                <a:spcPct val="90000"/>
              </a:lnSpc>
              <a:spcAft>
                <a:spcPts val="600"/>
              </a:spcAft>
            </a:pPr>
            <a:r>
              <a:rPr lang="sv-SE" sz="1600" dirty="0"/>
              <a:t>Mellan 2,6 miljoner och 50 000-100 000 år sedan specialiserade sig </a:t>
            </a:r>
            <a:r>
              <a:rPr lang="sv-SE" sz="1600" i="1" dirty="0"/>
              <a:t>Homo</a:t>
            </a:r>
            <a:r>
              <a:rPr lang="sv-SE" sz="1600" dirty="0"/>
              <a:t> alltmer som storviltsjägare. </a:t>
            </a:r>
          </a:p>
          <a:p>
            <a:pPr indent="-228600">
              <a:lnSpc>
                <a:spcPct val="90000"/>
              </a:lnSpc>
              <a:spcAft>
                <a:spcPts val="600"/>
              </a:spcAft>
              <a:buFont typeface="Arial" panose="020B0604020202020204" pitchFamily="34" charset="0"/>
              <a:buChar char="•"/>
            </a:pPr>
            <a:endParaRPr lang="sv-SE" sz="1600" dirty="0"/>
          </a:p>
          <a:p>
            <a:pPr>
              <a:lnSpc>
                <a:spcPct val="90000"/>
              </a:lnSpc>
              <a:spcAft>
                <a:spcPts val="600"/>
              </a:spcAft>
            </a:pPr>
            <a:r>
              <a:rPr lang="sv-SE" sz="1600" dirty="0"/>
              <a:t>Under Upper Paleolithic, investeras det för första gången i teknologi för att komma åt, processa, lagra och tillaga andra typer av resurser. Hundar blev domesticerade. Båtar och kanoter uppträder.</a:t>
            </a:r>
          </a:p>
          <a:p>
            <a:pPr indent="-228600">
              <a:lnSpc>
                <a:spcPct val="90000"/>
              </a:lnSpc>
              <a:spcAft>
                <a:spcPts val="600"/>
              </a:spcAft>
              <a:buFont typeface="Arial" panose="020B0604020202020204" pitchFamily="34" charset="0"/>
              <a:buChar char="•"/>
            </a:pPr>
            <a:endParaRPr lang="sv-SE" sz="1600" dirty="0"/>
          </a:p>
          <a:p>
            <a:pPr>
              <a:lnSpc>
                <a:spcPct val="90000"/>
              </a:lnSpc>
              <a:spcAft>
                <a:spcPts val="600"/>
              </a:spcAft>
            </a:pPr>
            <a:r>
              <a:rPr lang="sv-SE" sz="1600" b="1" dirty="0"/>
              <a:t>Varför inte tidigare?</a:t>
            </a:r>
            <a:r>
              <a:rPr lang="sv-SE" sz="1600" dirty="0"/>
              <a:t>  Arter av småvilt och fisk varierar ofta mycket i vanor och försvar. De kräver komplex och specialiserad teknik, samt strategier och metoder för beredning. Samtidigt ger de lägre avkastning. De är svårare att livnära sig på.</a:t>
            </a:r>
          </a:p>
          <a:p>
            <a:pPr indent="-228600">
              <a:lnSpc>
                <a:spcPct val="90000"/>
              </a:lnSpc>
              <a:spcAft>
                <a:spcPts val="600"/>
              </a:spcAft>
              <a:buFont typeface="Arial" panose="020B0604020202020204" pitchFamily="34" charset="0"/>
              <a:buChar char="•"/>
            </a:pPr>
            <a:endParaRPr lang="sv-SE" sz="1600" dirty="0"/>
          </a:p>
          <a:p>
            <a:pPr>
              <a:lnSpc>
                <a:spcPct val="90000"/>
              </a:lnSpc>
              <a:spcAft>
                <a:spcPts val="600"/>
              </a:spcAft>
            </a:pPr>
            <a:r>
              <a:rPr lang="sv-SE" sz="1600" dirty="0"/>
              <a:t>Effektivare bruk av markens resurser </a:t>
            </a:r>
            <a:r>
              <a:rPr lang="sv-SE" sz="1600" b="1" dirty="0"/>
              <a:t>ökade befolkningstätheten</a:t>
            </a:r>
            <a:r>
              <a:rPr lang="sv-SE" sz="1600" dirty="0"/>
              <a:t>. Människan bredde ut sig mot </a:t>
            </a:r>
            <a:r>
              <a:rPr lang="sv-SE" sz="1600" b="1" dirty="0"/>
              <a:t>polarområden och andra platser som tidigare inte var fruktbara nog</a:t>
            </a:r>
            <a:r>
              <a:rPr lang="sv-SE" sz="1600" dirty="0"/>
              <a:t>.</a:t>
            </a:r>
          </a:p>
        </p:txBody>
      </p:sp>
      <p:pic>
        <p:nvPicPr>
          <p:cNvPr id="4098" name="Picture 2" descr="The Ice Age Hunters of Oberkassel - Art dipicting a ice age couple and  their dog. The couple were found in a double … | Ancient humans,  Prehistoric man, Prehistory">
            <a:extLst>
              <a:ext uri="{FF2B5EF4-FFF2-40B4-BE49-F238E27FC236}">
                <a16:creationId xmlns:a16="http://schemas.microsoft.com/office/drawing/2014/main" id="{435BF153-14C4-4B23-800D-72D7EFB749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20493"/>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7" name="Rektangel 6">
            <a:extLst>
              <a:ext uri="{FF2B5EF4-FFF2-40B4-BE49-F238E27FC236}">
                <a16:creationId xmlns:a16="http://schemas.microsoft.com/office/drawing/2014/main" id="{86E73A4E-10FC-4921-B502-ED3A1B3799D0}"/>
              </a:ext>
            </a:extLst>
          </p:cNvPr>
          <p:cNvSpPr/>
          <p:nvPr/>
        </p:nvSpPr>
        <p:spPr>
          <a:xfrm>
            <a:off x="25944" y="94536"/>
            <a:ext cx="925253" cy="461665"/>
          </a:xfrm>
          <a:prstGeom prst="rect">
            <a:avLst/>
          </a:prstGeom>
        </p:spPr>
        <p:txBody>
          <a:bodyPr wrap="none">
            <a:spAutoFit/>
          </a:bodyPr>
          <a:lstStyle/>
          <a:p>
            <a:r>
              <a:rPr lang="sv-SE" sz="2400" dirty="0"/>
              <a:t>10/17</a:t>
            </a:r>
          </a:p>
        </p:txBody>
      </p:sp>
    </p:spTree>
    <p:extLst>
      <p:ext uri="{BB962C8B-B14F-4D97-AF65-F5344CB8AC3E}">
        <p14:creationId xmlns:p14="http://schemas.microsoft.com/office/powerpoint/2010/main" val="685598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5EBC18B6-E5C3-4AD1-97A4-E6A3477A0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CAC0FA09-6AFF-4BFA-96A6-DC9827B6D363}"/>
              </a:ext>
            </a:extLst>
          </p:cNvPr>
          <p:cNvSpPr>
            <a:spLocks noGrp="1"/>
          </p:cNvSpPr>
          <p:nvPr>
            <p:ph type="title"/>
          </p:nvPr>
        </p:nvSpPr>
        <p:spPr>
          <a:xfrm>
            <a:off x="612648" y="1078992"/>
            <a:ext cx="6272784" cy="1545336"/>
          </a:xfrm>
        </p:spPr>
        <p:txBody>
          <a:bodyPr anchor="b">
            <a:normAutofit/>
          </a:bodyPr>
          <a:lstStyle/>
          <a:p>
            <a:r>
              <a:rPr lang="sv-SE" sz="5200" b="1" dirty="0"/>
              <a:t>Konst, myter och musik</a:t>
            </a:r>
          </a:p>
        </p:txBody>
      </p:sp>
      <p:sp>
        <p:nvSpPr>
          <p:cNvPr id="77" name="Rectangle 76">
            <a:extLst>
              <a:ext uri="{FF2B5EF4-FFF2-40B4-BE49-F238E27FC236}">
                <a16:creationId xmlns:a16="http://schemas.microsoft.com/office/drawing/2014/main" id="{136A4AB6-B72B-4CC6-ADCF-BE807B6C3D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039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Venus figurines may be a symbol of survival, not sex, study suggests - CNN  Style">
            <a:extLst>
              <a:ext uri="{FF2B5EF4-FFF2-40B4-BE49-F238E27FC236}">
                <a16:creationId xmlns:a16="http://schemas.microsoft.com/office/drawing/2014/main" id="{42D8DFB5-0F41-4936-B6A6-6C66DE963E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580" b="8072"/>
          <a:stretch/>
        </p:blipFill>
        <p:spPr bwMode="auto">
          <a:xfrm>
            <a:off x="7684008" y="1"/>
            <a:ext cx="4507992" cy="2240280"/>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B35D540D-9486-4236-952A-F72DC52D79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792"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C75A4B9D-2D4E-4A79-A17C-4F8BA60C3F68}"/>
              </a:ext>
            </a:extLst>
          </p:cNvPr>
          <p:cNvSpPr>
            <a:spLocks noGrp="1"/>
          </p:cNvSpPr>
          <p:nvPr>
            <p:ph idx="1"/>
          </p:nvPr>
        </p:nvSpPr>
        <p:spPr>
          <a:xfrm>
            <a:off x="612648" y="3355848"/>
            <a:ext cx="6272784" cy="2825496"/>
          </a:xfrm>
        </p:spPr>
        <p:txBody>
          <a:bodyPr>
            <a:normAutofit/>
          </a:bodyPr>
          <a:lstStyle/>
          <a:p>
            <a:pPr marL="0" indent="0">
              <a:buNone/>
            </a:pPr>
            <a:r>
              <a:rPr lang="sv-SE" sz="1500" dirty="0"/>
              <a:t>Upper Paleolithic kallas ofta för ”</a:t>
            </a:r>
            <a:r>
              <a:rPr lang="sv-SE" sz="1500" b="1" dirty="0" err="1"/>
              <a:t>behavioral</a:t>
            </a:r>
            <a:r>
              <a:rPr lang="sv-SE" sz="1500" b="1" dirty="0"/>
              <a:t> </a:t>
            </a:r>
            <a:r>
              <a:rPr lang="sv-SE" sz="1500" b="1" dirty="0" err="1"/>
              <a:t>modernity</a:t>
            </a:r>
            <a:r>
              <a:rPr lang="sv-SE" sz="1500" dirty="0"/>
              <a:t>”. Människan började leva på ett sätt som gör att vi känner igen från oss själva, och inte minst jägare-samlare i modern tid.</a:t>
            </a:r>
          </a:p>
          <a:p>
            <a:pPr marL="0" indent="0">
              <a:buNone/>
            </a:pPr>
            <a:endParaRPr lang="sv-SE" sz="1500" dirty="0"/>
          </a:p>
          <a:p>
            <a:pPr marL="0" indent="0">
              <a:buNone/>
            </a:pPr>
            <a:r>
              <a:rPr lang="sv-SE" sz="1500" dirty="0"/>
              <a:t>Detta beror delvis på den nya påhittigheten med att komma åt resurser, men inte minst på att konst och musik börjar framträda. </a:t>
            </a:r>
          </a:p>
          <a:p>
            <a:pPr marL="0" indent="0">
              <a:buNone/>
            </a:pPr>
            <a:endParaRPr lang="sv-SE" sz="1500" dirty="0"/>
          </a:p>
          <a:p>
            <a:pPr marL="0" indent="0">
              <a:buNone/>
            </a:pPr>
            <a:r>
              <a:rPr lang="sv-SE" sz="1500" i="1" dirty="0"/>
              <a:t>Homo</a:t>
            </a:r>
            <a:r>
              <a:rPr lang="sv-SE" sz="1500" dirty="0"/>
              <a:t> </a:t>
            </a:r>
            <a:r>
              <a:rPr lang="sv-SE" sz="1500" i="1" dirty="0"/>
              <a:t>sapiens</a:t>
            </a:r>
            <a:r>
              <a:rPr lang="sv-SE" sz="1500" dirty="0"/>
              <a:t> genomgår ingen fysiologisk förändring i och med detta. Det vi ser avspeglar säkert ett nytt sätt att leva i stora stammar där symbolik och myter spelade en allt större roll för sammanhållning och organisation.</a:t>
            </a:r>
            <a:endParaRPr lang="sv-SE" sz="1500" i="1" dirty="0"/>
          </a:p>
        </p:txBody>
      </p:sp>
      <p:pic>
        <p:nvPicPr>
          <p:cNvPr id="3076" name="Picture 4" descr="Chauvet Cave - Ancient History Encyclopedia">
            <a:extLst>
              <a:ext uri="{FF2B5EF4-FFF2-40B4-BE49-F238E27FC236}">
                <a16:creationId xmlns:a16="http://schemas.microsoft.com/office/drawing/2014/main" id="{A19D0B91-FA06-4C33-8986-BF35791896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586" b="5683"/>
          <a:stretch/>
        </p:blipFill>
        <p:spPr bwMode="auto">
          <a:xfrm>
            <a:off x="7684008" y="2308860"/>
            <a:ext cx="4507992" cy="224028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one Flutes.">
            <a:extLst>
              <a:ext uri="{FF2B5EF4-FFF2-40B4-BE49-F238E27FC236}">
                <a16:creationId xmlns:a16="http://schemas.microsoft.com/office/drawing/2014/main" id="{A2AEBCA9-53DA-4079-8513-6EA1DE1BC86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146" r="1" b="14012"/>
          <a:stretch/>
        </p:blipFill>
        <p:spPr bwMode="auto">
          <a:xfrm>
            <a:off x="7684008" y="4617720"/>
            <a:ext cx="4507992" cy="224028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a:extLst>
              <a:ext uri="{FF2B5EF4-FFF2-40B4-BE49-F238E27FC236}">
                <a16:creationId xmlns:a16="http://schemas.microsoft.com/office/drawing/2014/main" id="{E90C2554-3F45-4586-90B8-AEC10C7F0FB6}"/>
              </a:ext>
            </a:extLst>
          </p:cNvPr>
          <p:cNvSpPr/>
          <p:nvPr/>
        </p:nvSpPr>
        <p:spPr>
          <a:xfrm>
            <a:off x="0" y="30197"/>
            <a:ext cx="925253" cy="461665"/>
          </a:xfrm>
          <a:prstGeom prst="rect">
            <a:avLst/>
          </a:prstGeom>
        </p:spPr>
        <p:txBody>
          <a:bodyPr wrap="none">
            <a:spAutoFit/>
          </a:bodyPr>
          <a:lstStyle/>
          <a:p>
            <a:r>
              <a:rPr lang="sv-SE" sz="2400" dirty="0"/>
              <a:t>11/17</a:t>
            </a:r>
          </a:p>
        </p:txBody>
      </p:sp>
    </p:spTree>
    <p:extLst>
      <p:ext uri="{BB962C8B-B14F-4D97-AF65-F5344CB8AC3E}">
        <p14:creationId xmlns:p14="http://schemas.microsoft.com/office/powerpoint/2010/main" val="1445178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E96A26F0-5E83-45DA-8AD5-76A4D994260A}"/>
              </a:ext>
            </a:extLst>
          </p:cNvPr>
          <p:cNvSpPr>
            <a:spLocks noGrp="1"/>
          </p:cNvSpPr>
          <p:nvPr>
            <p:ph type="title"/>
          </p:nvPr>
        </p:nvSpPr>
        <p:spPr>
          <a:xfrm>
            <a:off x="640080" y="325369"/>
            <a:ext cx="4368602" cy="1956841"/>
          </a:xfrm>
        </p:spPr>
        <p:txBody>
          <a:bodyPr anchor="b">
            <a:normAutofit/>
          </a:bodyPr>
          <a:lstStyle/>
          <a:p>
            <a:r>
              <a:rPr lang="sv-SE" sz="4200" dirty="0"/>
              <a:t>En gradvis marsch mot bofasthet</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78105EB0-9A65-4897-BA5F-716E78096AE2}"/>
              </a:ext>
            </a:extLst>
          </p:cNvPr>
          <p:cNvSpPr>
            <a:spLocks noGrp="1"/>
          </p:cNvSpPr>
          <p:nvPr>
            <p:ph idx="1"/>
          </p:nvPr>
        </p:nvSpPr>
        <p:spPr>
          <a:xfrm>
            <a:off x="546232" y="2864359"/>
            <a:ext cx="4814453" cy="3320668"/>
          </a:xfrm>
        </p:spPr>
        <p:txBody>
          <a:bodyPr>
            <a:noAutofit/>
          </a:bodyPr>
          <a:lstStyle/>
          <a:p>
            <a:pPr marL="0" indent="0">
              <a:spcBef>
                <a:spcPts val="1800"/>
              </a:spcBef>
              <a:buNone/>
            </a:pPr>
            <a:r>
              <a:rPr lang="sv-SE" sz="1500" dirty="0"/>
              <a:t>Ju mer effektiv användning av marken, ju mindre behövde människan förflytta sig för att överleva.</a:t>
            </a:r>
          </a:p>
          <a:p>
            <a:pPr marL="0" indent="0">
              <a:spcBef>
                <a:spcPts val="1800"/>
              </a:spcBef>
              <a:buNone/>
            </a:pPr>
            <a:r>
              <a:rPr lang="sv-SE" sz="1500" dirty="0"/>
              <a:t>Ju mer stationär hon blev, ju lättare att investera i fasta installationer och tung utrustning. Mot slutet av perioden är mobiliteten ofta reducerad till förflyttning mellan sommar- och vinterläger.</a:t>
            </a:r>
          </a:p>
          <a:p>
            <a:pPr marL="0" indent="0">
              <a:spcBef>
                <a:spcPts val="1800"/>
              </a:spcBef>
              <a:buNone/>
            </a:pPr>
            <a:r>
              <a:rPr lang="sv-SE" sz="1500" dirty="0"/>
              <a:t>Avancerade strategier för att hantera hjordar av bytesdjur för att tillse att de återväxer, till exempel genom selektiv slakt, växer fram.</a:t>
            </a:r>
          </a:p>
          <a:p>
            <a:pPr marL="0" indent="0">
              <a:spcBef>
                <a:spcPts val="1800"/>
              </a:spcBef>
              <a:buNone/>
            </a:pPr>
            <a:r>
              <a:rPr lang="sv-SE" sz="1500" dirty="0"/>
              <a:t>Detta och annat – som att förflytta växter till närmre boplatsen – mynnar slutligen ut i bofasthet när istiden slutar. Växtligheten ökar då snabbt på grund av ökande CO2, temperatur och tillgång till vatten.</a:t>
            </a:r>
          </a:p>
        </p:txBody>
      </p:sp>
      <p:pic>
        <p:nvPicPr>
          <p:cNvPr id="5122" name="Picture 2" descr="Mesolithic camp by Mats Vänehem | Museum, Illustration, Prehistory">
            <a:extLst>
              <a:ext uri="{FF2B5EF4-FFF2-40B4-BE49-F238E27FC236}">
                <a16:creationId xmlns:a16="http://schemas.microsoft.com/office/drawing/2014/main" id="{5976B096-78F7-4CF9-84D2-2457223997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295"/>
          <a:stretch/>
        </p:blipFill>
        <p:spPr bwMode="auto">
          <a:xfrm>
            <a:off x="5906917" y="475498"/>
            <a:ext cx="6401846" cy="6382502"/>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7" name="Rektangel 6">
            <a:extLst>
              <a:ext uri="{FF2B5EF4-FFF2-40B4-BE49-F238E27FC236}">
                <a16:creationId xmlns:a16="http://schemas.microsoft.com/office/drawing/2014/main" id="{03764C71-57FD-40F3-9E37-B0E814A7766B}"/>
              </a:ext>
            </a:extLst>
          </p:cNvPr>
          <p:cNvSpPr/>
          <p:nvPr/>
        </p:nvSpPr>
        <p:spPr>
          <a:xfrm>
            <a:off x="105259" y="125219"/>
            <a:ext cx="925253" cy="461665"/>
          </a:xfrm>
          <a:prstGeom prst="rect">
            <a:avLst/>
          </a:prstGeom>
        </p:spPr>
        <p:txBody>
          <a:bodyPr wrap="none">
            <a:spAutoFit/>
          </a:bodyPr>
          <a:lstStyle/>
          <a:p>
            <a:r>
              <a:rPr lang="sv-SE" sz="2400" dirty="0"/>
              <a:t>12/17</a:t>
            </a:r>
          </a:p>
        </p:txBody>
      </p:sp>
    </p:spTree>
    <p:extLst>
      <p:ext uri="{BB962C8B-B14F-4D97-AF65-F5344CB8AC3E}">
        <p14:creationId xmlns:p14="http://schemas.microsoft.com/office/powerpoint/2010/main" val="1135914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4B86CDC5-2A9F-410F-96A0-345192DCF43A}"/>
              </a:ext>
            </a:extLst>
          </p:cNvPr>
          <p:cNvSpPr>
            <a:spLocks noGrp="1"/>
          </p:cNvSpPr>
          <p:nvPr>
            <p:ph type="title"/>
          </p:nvPr>
        </p:nvSpPr>
        <p:spPr>
          <a:xfrm>
            <a:off x="640080" y="325369"/>
            <a:ext cx="4368602" cy="1956841"/>
          </a:xfrm>
        </p:spPr>
        <p:txBody>
          <a:bodyPr anchor="b">
            <a:normAutofit/>
          </a:bodyPr>
          <a:lstStyle/>
          <a:p>
            <a:r>
              <a:rPr lang="sv-SE" sz="4200" b="1" dirty="0"/>
              <a:t>Evolution av människans unika förmågor</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9629CF46-DF3D-4BCA-8F41-1BAB6F5CF280}"/>
              </a:ext>
            </a:extLst>
          </p:cNvPr>
          <p:cNvSpPr>
            <a:spLocks noGrp="1"/>
          </p:cNvSpPr>
          <p:nvPr>
            <p:ph idx="1"/>
          </p:nvPr>
        </p:nvSpPr>
        <p:spPr>
          <a:xfrm>
            <a:off x="346364" y="2872899"/>
            <a:ext cx="5514109" cy="3460666"/>
          </a:xfrm>
        </p:spPr>
        <p:txBody>
          <a:bodyPr>
            <a:noAutofit/>
          </a:bodyPr>
          <a:lstStyle/>
          <a:p>
            <a:pPr marL="0" indent="0">
              <a:spcBef>
                <a:spcPts val="0"/>
              </a:spcBef>
              <a:spcAft>
                <a:spcPts val="1800"/>
              </a:spcAft>
              <a:buNone/>
            </a:pPr>
            <a:r>
              <a:rPr lang="sv-SE" sz="1500" dirty="0"/>
              <a:t>Hjärnans storlek är nog den mest slående egenskapen hos </a:t>
            </a:r>
            <a:r>
              <a:rPr lang="sv-SE" sz="1500" i="1" dirty="0"/>
              <a:t>Homo.</a:t>
            </a:r>
          </a:p>
          <a:p>
            <a:pPr marL="0" indent="0">
              <a:spcBef>
                <a:spcPts val="0"/>
              </a:spcBef>
              <a:spcAft>
                <a:spcPts val="1800"/>
              </a:spcAft>
              <a:buNone/>
            </a:pPr>
            <a:r>
              <a:rPr lang="sv-SE" sz="1500" dirty="0"/>
              <a:t>Hjärnan måste dock kunna reglera sig själv och fyllas med kunskap för att vara användbar.</a:t>
            </a:r>
          </a:p>
          <a:p>
            <a:pPr marL="0" indent="0">
              <a:spcBef>
                <a:spcPts val="0"/>
              </a:spcBef>
              <a:spcAft>
                <a:spcPts val="1800"/>
              </a:spcAft>
              <a:buNone/>
            </a:pPr>
            <a:r>
              <a:rPr lang="sv-SE" sz="1500" dirty="0"/>
              <a:t>En uppsättning meta-kognitiva funktioner gör detta möjligt. Till exempel:</a:t>
            </a:r>
            <a:endParaRPr lang="sv-SE" sz="1500" i="1" dirty="0"/>
          </a:p>
          <a:p>
            <a:pPr>
              <a:spcBef>
                <a:spcPts val="0"/>
              </a:spcBef>
            </a:pPr>
            <a:r>
              <a:rPr lang="sv-SE" sz="1500" dirty="0"/>
              <a:t>Självkontroll</a:t>
            </a:r>
          </a:p>
          <a:p>
            <a:pPr>
              <a:spcBef>
                <a:spcPts val="0"/>
              </a:spcBef>
            </a:pPr>
            <a:r>
              <a:rPr lang="sv-SE" sz="1500" dirty="0"/>
              <a:t>Delad </a:t>
            </a:r>
            <a:r>
              <a:rPr lang="sv-SE" sz="1500" dirty="0" err="1"/>
              <a:t>intentionalitet</a:t>
            </a:r>
            <a:endParaRPr lang="sv-SE" sz="1500" dirty="0"/>
          </a:p>
          <a:p>
            <a:pPr>
              <a:spcBef>
                <a:spcPts val="0"/>
              </a:spcBef>
            </a:pPr>
            <a:r>
              <a:rPr lang="sv-SE" sz="1500" dirty="0"/>
              <a:t>Expanderat korttids-arbetsminne</a:t>
            </a:r>
          </a:p>
          <a:p>
            <a:pPr>
              <a:spcBef>
                <a:spcPts val="0"/>
              </a:spcBef>
            </a:pPr>
            <a:r>
              <a:rPr lang="sv-SE" sz="1500" dirty="0"/>
              <a:t>”Tankeläsning” och ”</a:t>
            </a:r>
            <a:r>
              <a:rPr lang="sv-SE" sz="1500" dirty="0" err="1"/>
              <a:t>Theory</a:t>
            </a:r>
            <a:r>
              <a:rPr lang="sv-SE" sz="1500" dirty="0"/>
              <a:t> of Mind”</a:t>
            </a:r>
          </a:p>
          <a:p>
            <a:pPr marL="0" indent="0">
              <a:spcBef>
                <a:spcPts val="1800"/>
              </a:spcBef>
              <a:buNone/>
            </a:pPr>
            <a:r>
              <a:rPr lang="sv-SE" sz="1500" dirty="0"/>
              <a:t>Människan utvecklar även avancerade funktioner för in- och utlärning, och, inte minst, </a:t>
            </a:r>
            <a:r>
              <a:rPr lang="sv-SE" sz="1500" b="1" dirty="0"/>
              <a:t>en barndom </a:t>
            </a:r>
            <a:r>
              <a:rPr lang="sv-SE" sz="1500" dirty="0"/>
              <a:t>med lek – men detta talar vi mer om under nästa lektion.</a:t>
            </a:r>
          </a:p>
        </p:txBody>
      </p:sp>
      <p:pic>
        <p:nvPicPr>
          <p:cNvPr id="6146" name="Picture 2" descr="Why It's Worth Collaborating with Teammates (And How to Do It Productively)">
            <a:extLst>
              <a:ext uri="{FF2B5EF4-FFF2-40B4-BE49-F238E27FC236}">
                <a16:creationId xmlns:a16="http://schemas.microsoft.com/office/drawing/2014/main" id="{04F278A8-11A8-4B8D-ACD5-E3123B528B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971" r="21620" b="-1"/>
          <a:stretch/>
        </p:blipFill>
        <p:spPr bwMode="auto">
          <a:xfrm>
            <a:off x="5961359" y="646186"/>
            <a:ext cx="6230641" cy="6211814"/>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7" name="Rektangel 6">
            <a:extLst>
              <a:ext uri="{FF2B5EF4-FFF2-40B4-BE49-F238E27FC236}">
                <a16:creationId xmlns:a16="http://schemas.microsoft.com/office/drawing/2014/main" id="{26903834-1A47-4787-969B-AADEC94F68FB}"/>
              </a:ext>
            </a:extLst>
          </p:cNvPr>
          <p:cNvSpPr/>
          <p:nvPr/>
        </p:nvSpPr>
        <p:spPr>
          <a:xfrm>
            <a:off x="105259" y="125219"/>
            <a:ext cx="925253" cy="461665"/>
          </a:xfrm>
          <a:prstGeom prst="rect">
            <a:avLst/>
          </a:prstGeom>
        </p:spPr>
        <p:txBody>
          <a:bodyPr wrap="none">
            <a:spAutoFit/>
          </a:bodyPr>
          <a:lstStyle/>
          <a:p>
            <a:r>
              <a:rPr lang="sv-SE" sz="2400" dirty="0"/>
              <a:t>13/17</a:t>
            </a:r>
          </a:p>
        </p:txBody>
      </p:sp>
    </p:spTree>
    <p:extLst>
      <p:ext uri="{BB962C8B-B14F-4D97-AF65-F5344CB8AC3E}">
        <p14:creationId xmlns:p14="http://schemas.microsoft.com/office/powerpoint/2010/main" val="3232274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1F7725-3741-408E-8A5D-5C332C922041}"/>
              </a:ext>
            </a:extLst>
          </p:cNvPr>
          <p:cNvSpPr>
            <a:spLocks noGrp="1"/>
          </p:cNvSpPr>
          <p:nvPr>
            <p:ph type="title"/>
          </p:nvPr>
        </p:nvSpPr>
        <p:spPr>
          <a:xfrm>
            <a:off x="893619" y="295853"/>
            <a:ext cx="10515600" cy="1325563"/>
          </a:xfrm>
        </p:spPr>
        <p:txBody>
          <a:bodyPr/>
          <a:lstStyle/>
          <a:p>
            <a:r>
              <a:rPr lang="sv-SE" b="1" dirty="0"/>
              <a:t>Översikt över evolutionen av hjärnan, </a:t>
            </a:r>
            <a:r>
              <a:rPr lang="sv-SE" b="1" i="1" dirty="0"/>
              <a:t>Homo</a:t>
            </a:r>
            <a:endParaRPr lang="sv-SE" b="1" dirty="0"/>
          </a:p>
        </p:txBody>
      </p:sp>
      <p:pic>
        <p:nvPicPr>
          <p:cNvPr id="5" name="Platshållare för innehåll 4">
            <a:extLst>
              <a:ext uri="{FF2B5EF4-FFF2-40B4-BE49-F238E27FC236}">
                <a16:creationId xmlns:a16="http://schemas.microsoft.com/office/drawing/2014/main" id="{8135439F-7780-42A2-BC1B-6BC3997AB7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2750" y="1978024"/>
            <a:ext cx="3751153" cy="4351338"/>
          </a:xfrm>
        </p:spPr>
      </p:pic>
      <p:pic>
        <p:nvPicPr>
          <p:cNvPr id="7" name="Bildobjekt 6">
            <a:extLst>
              <a:ext uri="{FF2B5EF4-FFF2-40B4-BE49-F238E27FC236}">
                <a16:creationId xmlns:a16="http://schemas.microsoft.com/office/drawing/2014/main" id="{2C4B8154-13F1-487A-8821-88B1C92387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1419" y="2607535"/>
            <a:ext cx="5124350" cy="3590209"/>
          </a:xfrm>
          <a:prstGeom prst="rect">
            <a:avLst/>
          </a:prstGeom>
        </p:spPr>
      </p:pic>
      <p:sp>
        <p:nvSpPr>
          <p:cNvPr id="6" name="Rektangel 5">
            <a:extLst>
              <a:ext uri="{FF2B5EF4-FFF2-40B4-BE49-F238E27FC236}">
                <a16:creationId xmlns:a16="http://schemas.microsoft.com/office/drawing/2014/main" id="{4F97A6DE-9F95-4B43-911F-3957D23050EF}"/>
              </a:ext>
            </a:extLst>
          </p:cNvPr>
          <p:cNvSpPr/>
          <p:nvPr/>
        </p:nvSpPr>
        <p:spPr>
          <a:xfrm>
            <a:off x="36469" y="65020"/>
            <a:ext cx="925253" cy="461665"/>
          </a:xfrm>
          <a:prstGeom prst="rect">
            <a:avLst/>
          </a:prstGeom>
        </p:spPr>
        <p:txBody>
          <a:bodyPr wrap="none">
            <a:spAutoFit/>
          </a:bodyPr>
          <a:lstStyle/>
          <a:p>
            <a:r>
              <a:rPr lang="sv-SE" sz="2400" dirty="0"/>
              <a:t>14/17</a:t>
            </a:r>
          </a:p>
        </p:txBody>
      </p:sp>
    </p:spTree>
    <p:extLst>
      <p:ext uri="{BB962C8B-B14F-4D97-AF65-F5344CB8AC3E}">
        <p14:creationId xmlns:p14="http://schemas.microsoft.com/office/powerpoint/2010/main" val="1859279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mo sapiens | Meaning, Characteristics, &amp; First Appearance | Britannica">
            <a:extLst>
              <a:ext uri="{FF2B5EF4-FFF2-40B4-BE49-F238E27FC236}">
                <a16:creationId xmlns:a16="http://schemas.microsoft.com/office/drawing/2014/main" id="{60E07113-74A6-4DC7-B74E-B03AAD767F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3681" y="1558637"/>
            <a:ext cx="6968191" cy="4651203"/>
          </a:xfrm>
          <a:prstGeom prst="rect">
            <a:avLst/>
          </a:prstGeom>
          <a:noFill/>
          <a:extLst>
            <a:ext uri="{909E8E84-426E-40DD-AFC4-6F175D3DCCD1}">
              <a14:hiddenFill xmlns:a14="http://schemas.microsoft.com/office/drawing/2010/main">
                <a:solidFill>
                  <a:srgbClr val="FFFFFF"/>
                </a:solidFill>
              </a14:hiddenFill>
            </a:ext>
          </a:extLst>
        </p:spPr>
      </p:pic>
      <p:sp>
        <p:nvSpPr>
          <p:cNvPr id="3" name="Rubrik 1">
            <a:extLst>
              <a:ext uri="{FF2B5EF4-FFF2-40B4-BE49-F238E27FC236}">
                <a16:creationId xmlns:a16="http://schemas.microsoft.com/office/drawing/2014/main" id="{2DED996A-D739-4A9E-9A04-D56A8EE28D35}"/>
              </a:ext>
            </a:extLst>
          </p:cNvPr>
          <p:cNvSpPr>
            <a:spLocks noGrp="1"/>
          </p:cNvSpPr>
          <p:nvPr>
            <p:ph type="title"/>
          </p:nvPr>
        </p:nvSpPr>
        <p:spPr>
          <a:xfrm>
            <a:off x="1870365" y="74181"/>
            <a:ext cx="9040089" cy="1325563"/>
          </a:xfrm>
        </p:spPr>
        <p:txBody>
          <a:bodyPr/>
          <a:lstStyle/>
          <a:p>
            <a:r>
              <a:rPr lang="sv-SE" b="1" dirty="0"/>
              <a:t>Översikt över människans evolution</a:t>
            </a:r>
          </a:p>
        </p:txBody>
      </p:sp>
      <p:sp>
        <p:nvSpPr>
          <p:cNvPr id="4" name="Rektangel 3">
            <a:extLst>
              <a:ext uri="{FF2B5EF4-FFF2-40B4-BE49-F238E27FC236}">
                <a16:creationId xmlns:a16="http://schemas.microsoft.com/office/drawing/2014/main" id="{F4722E41-54CE-4EDE-9730-FA62F8253E0F}"/>
              </a:ext>
            </a:extLst>
          </p:cNvPr>
          <p:cNvSpPr/>
          <p:nvPr/>
        </p:nvSpPr>
        <p:spPr>
          <a:xfrm>
            <a:off x="36469" y="65020"/>
            <a:ext cx="925253" cy="461665"/>
          </a:xfrm>
          <a:prstGeom prst="rect">
            <a:avLst/>
          </a:prstGeom>
        </p:spPr>
        <p:txBody>
          <a:bodyPr wrap="none">
            <a:spAutoFit/>
          </a:bodyPr>
          <a:lstStyle/>
          <a:p>
            <a:r>
              <a:rPr lang="sv-SE" sz="2400" dirty="0"/>
              <a:t>15/17</a:t>
            </a:r>
          </a:p>
        </p:txBody>
      </p:sp>
    </p:spTree>
    <p:extLst>
      <p:ext uri="{BB962C8B-B14F-4D97-AF65-F5344CB8AC3E}">
        <p14:creationId xmlns:p14="http://schemas.microsoft.com/office/powerpoint/2010/main" val="131338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3AC9DA-76A9-4F30-A40F-59201012B45B}"/>
              </a:ext>
            </a:extLst>
          </p:cNvPr>
          <p:cNvSpPr>
            <a:spLocks noGrp="1"/>
          </p:cNvSpPr>
          <p:nvPr>
            <p:ph type="title"/>
          </p:nvPr>
        </p:nvSpPr>
        <p:spPr/>
        <p:txBody>
          <a:bodyPr/>
          <a:lstStyle/>
          <a:p>
            <a:endParaRPr lang="sv-SE"/>
          </a:p>
        </p:txBody>
      </p:sp>
      <p:pic>
        <p:nvPicPr>
          <p:cNvPr id="2050" name="Picture 2" descr="Human evolution - Increasing brain size | Britannica">
            <a:extLst>
              <a:ext uri="{FF2B5EF4-FFF2-40B4-BE49-F238E27FC236}">
                <a16:creationId xmlns:a16="http://schemas.microsoft.com/office/drawing/2014/main" id="{4D325A10-29A7-4C1F-8C65-02BE9BEBC3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0"/>
            <a:ext cx="11760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3">
            <a:extLst>
              <a:ext uri="{FF2B5EF4-FFF2-40B4-BE49-F238E27FC236}">
                <a16:creationId xmlns:a16="http://schemas.microsoft.com/office/drawing/2014/main" id="{FEE70E8A-6B84-4D57-A072-D0D1B2920008}"/>
              </a:ext>
            </a:extLst>
          </p:cNvPr>
          <p:cNvSpPr/>
          <p:nvPr/>
        </p:nvSpPr>
        <p:spPr>
          <a:xfrm>
            <a:off x="11218760" y="6396335"/>
            <a:ext cx="925253" cy="461665"/>
          </a:xfrm>
          <a:prstGeom prst="rect">
            <a:avLst/>
          </a:prstGeom>
        </p:spPr>
        <p:txBody>
          <a:bodyPr wrap="none">
            <a:spAutoFit/>
          </a:bodyPr>
          <a:lstStyle/>
          <a:p>
            <a:r>
              <a:rPr lang="sv-SE" sz="2400" dirty="0"/>
              <a:t>16/17</a:t>
            </a:r>
          </a:p>
        </p:txBody>
      </p:sp>
    </p:spTree>
    <p:extLst>
      <p:ext uri="{BB962C8B-B14F-4D97-AF65-F5344CB8AC3E}">
        <p14:creationId xmlns:p14="http://schemas.microsoft.com/office/powerpoint/2010/main" val="1912245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7295CBA9-E74B-4578-AC12-0146A890899B}"/>
              </a:ext>
            </a:extLst>
          </p:cNvPr>
          <p:cNvSpPr>
            <a:spLocks noGrp="1"/>
          </p:cNvSpPr>
          <p:nvPr>
            <p:ph type="title"/>
          </p:nvPr>
        </p:nvSpPr>
        <p:spPr>
          <a:xfrm>
            <a:off x="838201" y="345810"/>
            <a:ext cx="5120561" cy="1325563"/>
          </a:xfrm>
        </p:spPr>
        <p:txBody>
          <a:bodyPr>
            <a:normAutofit/>
          </a:bodyPr>
          <a:lstStyle/>
          <a:p>
            <a:r>
              <a:rPr lang="sv-SE" dirty="0"/>
              <a:t>Bofasthet och jordbruk</a:t>
            </a:r>
            <a:endParaRPr lang="sv-SE"/>
          </a:p>
        </p:txBody>
      </p:sp>
      <p:sp>
        <p:nvSpPr>
          <p:cNvPr id="4" name="Platshållare för innehåll 3">
            <a:extLst>
              <a:ext uri="{FF2B5EF4-FFF2-40B4-BE49-F238E27FC236}">
                <a16:creationId xmlns:a16="http://schemas.microsoft.com/office/drawing/2014/main" id="{0A3CFAA5-A1C5-433A-A9D6-D03A63DF4F42}"/>
              </a:ext>
            </a:extLst>
          </p:cNvPr>
          <p:cNvSpPr>
            <a:spLocks noGrp="1"/>
          </p:cNvSpPr>
          <p:nvPr>
            <p:ph idx="1"/>
          </p:nvPr>
        </p:nvSpPr>
        <p:spPr>
          <a:xfrm>
            <a:off x="604099" y="2160852"/>
            <a:ext cx="5180173" cy="4351338"/>
          </a:xfrm>
        </p:spPr>
        <p:txBody>
          <a:bodyPr>
            <a:noAutofit/>
          </a:bodyPr>
          <a:lstStyle/>
          <a:p>
            <a:pPr marL="0" indent="0">
              <a:spcBef>
                <a:spcPts val="0"/>
              </a:spcBef>
              <a:spcAft>
                <a:spcPts val="1800"/>
              </a:spcAft>
              <a:buNone/>
            </a:pPr>
            <a:r>
              <a:rPr lang="sv-SE" sz="1500" dirty="0"/>
              <a:t>När isen drog sig tillbaks ledde utvecklingen mot högre effektivitet och mindre rörlighet till den </a:t>
            </a:r>
            <a:r>
              <a:rPr lang="sv-SE" sz="1500" b="1" dirty="0"/>
              <a:t>neolitiska perioden,</a:t>
            </a:r>
            <a:r>
              <a:rPr lang="sv-SE" sz="1500" dirty="0"/>
              <a:t> med bofasthet och jordbruk, eller i vissa fall pastoralism.</a:t>
            </a:r>
          </a:p>
          <a:p>
            <a:pPr marL="0" indent="0">
              <a:spcBef>
                <a:spcPts val="0"/>
              </a:spcBef>
              <a:spcAft>
                <a:spcPts val="1800"/>
              </a:spcAft>
              <a:buNone/>
            </a:pPr>
            <a:r>
              <a:rPr lang="sv-SE" sz="1500" dirty="0"/>
              <a:t>Detta hände oberoende på flera platser runtom i världen.</a:t>
            </a:r>
          </a:p>
          <a:p>
            <a:pPr marL="0" indent="0">
              <a:spcBef>
                <a:spcPts val="0"/>
              </a:spcBef>
              <a:spcAft>
                <a:spcPts val="1800"/>
              </a:spcAft>
              <a:buNone/>
            </a:pPr>
            <a:r>
              <a:rPr lang="sv-SE" sz="1500" dirty="0"/>
              <a:t>Effektiviteten accelererade nu. Allt fler människor kunde bo tillsammans. Handel och pengar möjliggjorde specialisering och välstånd. </a:t>
            </a:r>
          </a:p>
        </p:txBody>
      </p:sp>
      <p:sp>
        <p:nvSpPr>
          <p:cNvPr id="77" name="Oval 76">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174" name="Picture 6" descr="Long House Computer Animations - Bandelier National Monument (U.S. National  Park Service)">
            <a:extLst>
              <a:ext uri="{FF2B5EF4-FFF2-40B4-BE49-F238E27FC236}">
                <a16:creationId xmlns:a16="http://schemas.microsoft.com/office/drawing/2014/main" id="{024BFA8C-42CF-4B9E-B158-E656F4DF67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613" r="19953" b="1"/>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79" name="Arc 78">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7170" name="Picture 2" descr="Aşıklı Höyük - Alchetron, The Free Social Encyclopedia">
            <a:extLst>
              <a:ext uri="{FF2B5EF4-FFF2-40B4-BE49-F238E27FC236}">
                <a16:creationId xmlns:a16="http://schemas.microsoft.com/office/drawing/2014/main" id="{60BD6AB7-5CD0-4768-88E1-DDE297B3E0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033" r="13871" b="4"/>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
        <p:nvSpPr>
          <p:cNvPr id="13" name="textruta 12">
            <a:extLst>
              <a:ext uri="{FF2B5EF4-FFF2-40B4-BE49-F238E27FC236}">
                <a16:creationId xmlns:a16="http://schemas.microsoft.com/office/drawing/2014/main" id="{7EE2CD9B-369F-4A0A-81F2-C0C6A50B99C5}"/>
              </a:ext>
            </a:extLst>
          </p:cNvPr>
          <p:cNvSpPr txBox="1"/>
          <p:nvPr/>
        </p:nvSpPr>
        <p:spPr>
          <a:xfrm>
            <a:off x="604099" y="4336521"/>
            <a:ext cx="5491901" cy="2169825"/>
          </a:xfrm>
          <a:prstGeom prst="rect">
            <a:avLst/>
          </a:prstGeom>
          <a:noFill/>
        </p:spPr>
        <p:txBody>
          <a:bodyPr wrap="square">
            <a:spAutoFit/>
          </a:bodyPr>
          <a:lstStyle/>
          <a:p>
            <a:pPr marL="0" indent="0">
              <a:spcAft>
                <a:spcPts val="1800"/>
              </a:spcAft>
              <a:buNone/>
            </a:pPr>
            <a:r>
              <a:rPr lang="sv-SE" sz="1500" b="1" dirty="0"/>
              <a:t>Bofasthet tillät ett betydligt mer omfattande arv. </a:t>
            </a:r>
            <a:r>
              <a:rPr lang="sv-SE" sz="1500" dirty="0"/>
              <a:t>Familjer och dynastier växte fram som en maktbas när välstånd kunde ackumuleras. </a:t>
            </a:r>
          </a:p>
          <a:p>
            <a:pPr marL="0" indent="0">
              <a:spcAft>
                <a:spcPts val="1800"/>
              </a:spcAft>
              <a:buNone/>
            </a:pPr>
            <a:r>
              <a:rPr lang="sv-SE" sz="1500" b="1" dirty="0"/>
              <a:t>Städer, stratifierade samhällen och imperier </a:t>
            </a:r>
            <a:r>
              <a:rPr lang="sv-SE" sz="1500" dirty="0"/>
              <a:t>växte fram. Befolkningstätheten ökade, men människors hälsa försämrades betydligt jämfört med livet som jägare-samlare.</a:t>
            </a:r>
          </a:p>
          <a:p>
            <a:pPr marL="0" indent="0">
              <a:spcAft>
                <a:spcPts val="1800"/>
              </a:spcAft>
              <a:buNone/>
            </a:pPr>
            <a:r>
              <a:rPr lang="sv-SE" sz="1500" dirty="0"/>
              <a:t>Vår skrivna historia följer sedan i en tämligen spikrak utveckling.</a:t>
            </a:r>
          </a:p>
        </p:txBody>
      </p:sp>
      <p:sp>
        <p:nvSpPr>
          <p:cNvPr id="10" name="Rektangel 9">
            <a:extLst>
              <a:ext uri="{FF2B5EF4-FFF2-40B4-BE49-F238E27FC236}">
                <a16:creationId xmlns:a16="http://schemas.microsoft.com/office/drawing/2014/main" id="{1AC4967F-3F89-4387-88C9-EEF88BF1F05B}"/>
              </a:ext>
            </a:extLst>
          </p:cNvPr>
          <p:cNvSpPr/>
          <p:nvPr/>
        </p:nvSpPr>
        <p:spPr>
          <a:xfrm>
            <a:off x="36469" y="65020"/>
            <a:ext cx="925253" cy="461665"/>
          </a:xfrm>
          <a:prstGeom prst="rect">
            <a:avLst/>
          </a:prstGeom>
        </p:spPr>
        <p:txBody>
          <a:bodyPr wrap="none">
            <a:spAutoFit/>
          </a:bodyPr>
          <a:lstStyle/>
          <a:p>
            <a:r>
              <a:rPr lang="sv-SE" sz="2400" dirty="0"/>
              <a:t>17/17</a:t>
            </a:r>
          </a:p>
        </p:txBody>
      </p:sp>
    </p:spTree>
    <p:extLst>
      <p:ext uri="{BB962C8B-B14F-4D97-AF65-F5344CB8AC3E}">
        <p14:creationId xmlns:p14="http://schemas.microsoft.com/office/powerpoint/2010/main" val="214019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01EE59-801B-4DC5-B344-B6874447AA57}"/>
              </a:ext>
            </a:extLst>
          </p:cNvPr>
          <p:cNvSpPr>
            <a:spLocks noGrp="1"/>
          </p:cNvSpPr>
          <p:nvPr>
            <p:ph type="title"/>
          </p:nvPr>
        </p:nvSpPr>
        <p:spPr/>
        <p:txBody>
          <a:bodyPr/>
          <a:lstStyle/>
          <a:p>
            <a:pPr algn="ctr"/>
            <a:r>
              <a:rPr lang="sv-SE" dirty="0"/>
              <a:t>Föreläsningens lärandemål</a:t>
            </a:r>
          </a:p>
        </p:txBody>
      </p:sp>
      <p:sp>
        <p:nvSpPr>
          <p:cNvPr id="3" name="Platshållare för innehåll 2">
            <a:extLst>
              <a:ext uri="{FF2B5EF4-FFF2-40B4-BE49-F238E27FC236}">
                <a16:creationId xmlns:a16="http://schemas.microsoft.com/office/drawing/2014/main" id="{634708B4-1F7E-4DF6-9F93-C6B686FAEF03}"/>
              </a:ext>
            </a:extLst>
          </p:cNvPr>
          <p:cNvSpPr>
            <a:spLocks noGrp="1"/>
          </p:cNvSpPr>
          <p:nvPr>
            <p:ph idx="1"/>
          </p:nvPr>
        </p:nvSpPr>
        <p:spPr/>
        <p:txBody>
          <a:bodyPr>
            <a:normAutofit fontScale="70000" lnSpcReduction="20000"/>
          </a:bodyPr>
          <a:lstStyle/>
          <a:p>
            <a:pPr marL="0" indent="0">
              <a:buNone/>
            </a:pPr>
            <a:r>
              <a:rPr lang="sv-SE" dirty="0"/>
              <a:t>Att kunna redogöra för:</a:t>
            </a:r>
          </a:p>
          <a:p>
            <a:pPr marL="0" indent="0">
              <a:buNone/>
            </a:pPr>
            <a:endParaRPr lang="sv-SE" dirty="0"/>
          </a:p>
          <a:p>
            <a:r>
              <a:rPr lang="sv-SE" dirty="0"/>
              <a:t>Vad som låg bakom att </a:t>
            </a:r>
            <a:r>
              <a:rPr lang="sv-SE" i="1" dirty="0"/>
              <a:t>Homo</a:t>
            </a:r>
            <a:r>
              <a:rPr lang="sv-SE" dirty="0"/>
              <a:t> spred sig över den Gamla Världen kring 1,8 miljoner år sedan.</a:t>
            </a:r>
          </a:p>
          <a:p>
            <a:r>
              <a:rPr lang="sv-SE" dirty="0"/>
              <a:t>Något om hur </a:t>
            </a:r>
            <a:r>
              <a:rPr lang="sv-SE" i="1" dirty="0"/>
              <a:t>Homo erectus</a:t>
            </a:r>
            <a:r>
              <a:rPr lang="sv-SE" dirty="0"/>
              <a:t> skiljer sig från de tidigaste </a:t>
            </a:r>
            <a:r>
              <a:rPr lang="sv-SE" i="1" dirty="0"/>
              <a:t>Homo</a:t>
            </a:r>
            <a:r>
              <a:rPr lang="sv-SE" dirty="0"/>
              <a:t>.</a:t>
            </a:r>
          </a:p>
          <a:p>
            <a:r>
              <a:rPr lang="sv-SE" dirty="0"/>
              <a:t>Acheuliska verktyg och livsstilen under den tiden.</a:t>
            </a:r>
          </a:p>
          <a:p>
            <a:r>
              <a:rPr lang="sv-SE" dirty="0" err="1"/>
              <a:t>Middle</a:t>
            </a:r>
            <a:r>
              <a:rPr lang="sv-SE" dirty="0"/>
              <a:t> Paleolithic – verktygen och livsstilen.</a:t>
            </a:r>
          </a:p>
          <a:p>
            <a:r>
              <a:rPr lang="sv-SE" dirty="0"/>
              <a:t>Eldens tämjande och dess funktion för människan.</a:t>
            </a:r>
          </a:p>
          <a:p>
            <a:r>
              <a:rPr lang="sv-SE" dirty="0"/>
              <a:t>Språkets uppkomst, evolution och betydelsen</a:t>
            </a:r>
          </a:p>
          <a:p>
            <a:r>
              <a:rPr lang="sv-SE" dirty="0"/>
              <a:t>Upper Paleolithic livsstil och verktyg, samt hur denna period leder till bofasthet och i slutändan historisk och vår tid.</a:t>
            </a:r>
          </a:p>
          <a:p>
            <a:r>
              <a:rPr lang="sv-SE" dirty="0"/>
              <a:t>Hjärnans och kognitionens evolution.</a:t>
            </a:r>
          </a:p>
          <a:p>
            <a:r>
              <a:rPr lang="sv-SE" dirty="0"/>
              <a:t>Övergången till bofasthet.</a:t>
            </a:r>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p:txBody>
      </p:sp>
    </p:spTree>
    <p:extLst>
      <p:ext uri="{BB962C8B-B14F-4D97-AF65-F5344CB8AC3E}">
        <p14:creationId xmlns:p14="http://schemas.microsoft.com/office/powerpoint/2010/main" val="421793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92668D-A52C-418A-ADAA-0F9E2D00672C}"/>
              </a:ext>
            </a:extLst>
          </p:cNvPr>
          <p:cNvSpPr>
            <a:spLocks noGrp="1"/>
          </p:cNvSpPr>
          <p:nvPr>
            <p:ph type="title"/>
          </p:nvPr>
        </p:nvSpPr>
        <p:spPr>
          <a:xfrm>
            <a:off x="5497657" y="18255"/>
            <a:ext cx="5465618" cy="1325563"/>
          </a:xfrm>
        </p:spPr>
        <p:txBody>
          <a:bodyPr/>
          <a:lstStyle/>
          <a:p>
            <a:pPr algn="ctr"/>
            <a:r>
              <a:rPr lang="sv-SE" b="1" dirty="0"/>
              <a:t>Ut ur Afrika 1.0</a:t>
            </a:r>
          </a:p>
        </p:txBody>
      </p:sp>
      <p:sp>
        <p:nvSpPr>
          <p:cNvPr id="3" name="Platshållare för innehåll 2">
            <a:extLst>
              <a:ext uri="{FF2B5EF4-FFF2-40B4-BE49-F238E27FC236}">
                <a16:creationId xmlns:a16="http://schemas.microsoft.com/office/drawing/2014/main" id="{EC70CEA4-9720-4776-9A6C-329E28F31E7D}"/>
              </a:ext>
            </a:extLst>
          </p:cNvPr>
          <p:cNvSpPr>
            <a:spLocks noGrp="1"/>
          </p:cNvSpPr>
          <p:nvPr>
            <p:ph idx="1"/>
          </p:nvPr>
        </p:nvSpPr>
        <p:spPr>
          <a:xfrm>
            <a:off x="680300" y="1054184"/>
            <a:ext cx="4186670" cy="5458547"/>
          </a:xfrm>
        </p:spPr>
        <p:txBody>
          <a:bodyPr>
            <a:normAutofit fontScale="62500" lnSpcReduction="20000"/>
          </a:bodyPr>
          <a:lstStyle/>
          <a:p>
            <a:pPr marL="0" indent="0">
              <a:buNone/>
            </a:pPr>
            <a:r>
              <a:rPr lang="sv-SE" dirty="0"/>
              <a:t>För ungefär 1,8 miljoner år sedan sker någonting väldigt ovanligt för en människoapa.</a:t>
            </a:r>
          </a:p>
          <a:p>
            <a:pPr marL="0" indent="0">
              <a:buNone/>
            </a:pPr>
            <a:endParaRPr lang="sv-SE" dirty="0"/>
          </a:p>
          <a:p>
            <a:pPr marL="0" indent="0">
              <a:buNone/>
            </a:pPr>
            <a:r>
              <a:rPr lang="sv-SE" dirty="0"/>
              <a:t>Dess</a:t>
            </a:r>
            <a:r>
              <a:rPr lang="sv-SE" i="1" dirty="0"/>
              <a:t> </a:t>
            </a:r>
            <a:r>
              <a:rPr lang="sv-SE" dirty="0"/>
              <a:t>utbredning utvidgas kraftigt från Afrika till resten av Gamla Världen.</a:t>
            </a:r>
          </a:p>
          <a:p>
            <a:pPr marL="0" indent="0">
              <a:buNone/>
            </a:pPr>
            <a:endParaRPr lang="sv-SE" dirty="0"/>
          </a:p>
          <a:p>
            <a:pPr marL="0" indent="0">
              <a:buNone/>
            </a:pPr>
            <a:r>
              <a:rPr lang="sv-SE" dirty="0"/>
              <a:t>Mycket talar för att det är förmågan att jaga som ligger bakom denna utveckling…</a:t>
            </a:r>
          </a:p>
          <a:p>
            <a:pPr marL="0" indent="0">
              <a:buNone/>
            </a:pPr>
            <a:endParaRPr lang="sv-SE" dirty="0"/>
          </a:p>
          <a:p>
            <a:pPr marL="0" indent="0">
              <a:buNone/>
            </a:pPr>
            <a:r>
              <a:rPr lang="sv-SE" dirty="0"/>
              <a:t>…jakt som del av en bredare kulturell strategi för att anpassa sig till ett föränderligt klimat.</a:t>
            </a:r>
          </a:p>
          <a:p>
            <a:pPr marL="0" indent="0">
              <a:buNone/>
            </a:pPr>
            <a:endParaRPr lang="sv-SE" dirty="0"/>
          </a:p>
          <a:p>
            <a:pPr marL="0" indent="0">
              <a:buNone/>
            </a:pPr>
            <a:r>
              <a:rPr lang="sv-SE" dirty="0"/>
              <a:t>Denna förmåga möjliggjorde spridning över geografisk variation.</a:t>
            </a:r>
          </a:p>
          <a:p>
            <a:pPr marL="0" indent="0">
              <a:buNone/>
            </a:pPr>
            <a:endParaRPr lang="sv-SE" dirty="0"/>
          </a:p>
          <a:p>
            <a:pPr marL="0" indent="0">
              <a:buNone/>
            </a:pPr>
            <a:r>
              <a:rPr lang="sv-SE" b="1" dirty="0"/>
              <a:t>Flexibilitet är </a:t>
            </a:r>
            <a:r>
              <a:rPr lang="sv-SE" b="1" i="1" dirty="0" err="1"/>
              <a:t>Homo</a:t>
            </a:r>
            <a:r>
              <a:rPr lang="sv-SE" b="1" dirty="0" err="1"/>
              <a:t>:s</a:t>
            </a:r>
            <a:r>
              <a:rPr lang="sv-SE" b="1" dirty="0"/>
              <a:t> absolut mest särskiljande drag.</a:t>
            </a:r>
          </a:p>
        </p:txBody>
      </p:sp>
      <p:pic>
        <p:nvPicPr>
          <p:cNvPr id="5122" name="Picture 2">
            <a:extLst>
              <a:ext uri="{FF2B5EF4-FFF2-40B4-BE49-F238E27FC236}">
                <a16:creationId xmlns:a16="http://schemas.microsoft.com/office/drawing/2014/main" id="{D10D0D0A-7F67-4B70-98B9-AE220E4AF4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7657" y="1476046"/>
            <a:ext cx="6694343" cy="4700917"/>
          </a:xfrm>
          <a:prstGeom prst="rect">
            <a:avLst/>
          </a:prstGeom>
          <a:noFill/>
          <a:extLst>
            <a:ext uri="{909E8E84-426E-40DD-AFC4-6F175D3DCCD1}">
              <a14:hiddenFill xmlns:a14="http://schemas.microsoft.com/office/drawing/2010/main">
                <a:solidFill>
                  <a:srgbClr val="FFFFFF"/>
                </a:solidFill>
              </a14:hiddenFill>
            </a:ext>
          </a:extLst>
        </p:spPr>
      </p:pic>
      <p:sp>
        <p:nvSpPr>
          <p:cNvPr id="5" name="Rektangel 4">
            <a:extLst>
              <a:ext uri="{FF2B5EF4-FFF2-40B4-BE49-F238E27FC236}">
                <a16:creationId xmlns:a16="http://schemas.microsoft.com/office/drawing/2014/main" id="{0D25EB07-F9E6-4C16-A7C3-1F243DB44A51}"/>
              </a:ext>
            </a:extLst>
          </p:cNvPr>
          <p:cNvSpPr/>
          <p:nvPr/>
        </p:nvSpPr>
        <p:spPr>
          <a:xfrm>
            <a:off x="105259" y="84275"/>
            <a:ext cx="769763" cy="461665"/>
          </a:xfrm>
          <a:prstGeom prst="rect">
            <a:avLst/>
          </a:prstGeom>
        </p:spPr>
        <p:txBody>
          <a:bodyPr wrap="none">
            <a:spAutoFit/>
          </a:bodyPr>
          <a:lstStyle/>
          <a:p>
            <a:r>
              <a:rPr lang="sv-SE" sz="2400" dirty="0"/>
              <a:t>1/17</a:t>
            </a:r>
          </a:p>
        </p:txBody>
      </p:sp>
    </p:spTree>
    <p:extLst>
      <p:ext uri="{BB962C8B-B14F-4D97-AF65-F5344CB8AC3E}">
        <p14:creationId xmlns:p14="http://schemas.microsoft.com/office/powerpoint/2010/main" val="1711450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A55220-0893-479D-90EF-72F46CB205FF}"/>
              </a:ext>
            </a:extLst>
          </p:cNvPr>
          <p:cNvSpPr>
            <a:spLocks noGrp="1"/>
          </p:cNvSpPr>
          <p:nvPr>
            <p:ph type="title"/>
          </p:nvPr>
        </p:nvSpPr>
        <p:spPr>
          <a:xfrm>
            <a:off x="-743641" y="227061"/>
            <a:ext cx="6099194" cy="1325563"/>
          </a:xfrm>
        </p:spPr>
        <p:txBody>
          <a:bodyPr/>
          <a:lstStyle/>
          <a:p>
            <a:pPr algn="ctr"/>
            <a:r>
              <a:rPr lang="sv-SE" b="1" i="1" dirty="0"/>
              <a:t>Homo erectus</a:t>
            </a:r>
          </a:p>
        </p:txBody>
      </p:sp>
      <p:grpSp>
        <p:nvGrpSpPr>
          <p:cNvPr id="4" name="Grupp 3">
            <a:extLst>
              <a:ext uri="{FF2B5EF4-FFF2-40B4-BE49-F238E27FC236}">
                <a16:creationId xmlns:a16="http://schemas.microsoft.com/office/drawing/2014/main" id="{A3856D80-7605-414C-997F-B36838CD3AA1}"/>
              </a:ext>
            </a:extLst>
          </p:cNvPr>
          <p:cNvGrpSpPr/>
          <p:nvPr/>
        </p:nvGrpSpPr>
        <p:grpSpPr>
          <a:xfrm>
            <a:off x="766403" y="610365"/>
            <a:ext cx="6378688" cy="5103118"/>
            <a:chOff x="1960049" y="-5475"/>
            <a:chExt cx="7913709" cy="6331175"/>
          </a:xfrm>
        </p:grpSpPr>
        <p:pic>
          <p:nvPicPr>
            <p:cNvPr id="6146" name="Picture 2" descr="Homo erectus | Definition, Characteristics, Skull, Diet, Tools, &amp; Facts |  Britannica">
              <a:extLst>
                <a:ext uri="{FF2B5EF4-FFF2-40B4-BE49-F238E27FC236}">
                  <a16:creationId xmlns:a16="http://schemas.microsoft.com/office/drawing/2014/main" id="{D8FC64CA-2B0A-4F50-9735-B10D4918AF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5144" y="-5475"/>
              <a:ext cx="3568614" cy="633117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p 4">
              <a:extLst>
                <a:ext uri="{FF2B5EF4-FFF2-40B4-BE49-F238E27FC236}">
                  <a16:creationId xmlns:a16="http://schemas.microsoft.com/office/drawing/2014/main" id="{882119FC-5C5D-4E62-9D1F-1666A937F360}"/>
                </a:ext>
              </a:extLst>
            </p:cNvPr>
            <p:cNvGrpSpPr/>
            <p:nvPr/>
          </p:nvGrpSpPr>
          <p:grpSpPr>
            <a:xfrm>
              <a:off x="1960049" y="1209794"/>
              <a:ext cx="5094100" cy="5070472"/>
              <a:chOff x="3568063" y="399303"/>
              <a:chExt cx="3920468" cy="3902284"/>
            </a:xfrm>
          </p:grpSpPr>
          <p:pic>
            <p:nvPicPr>
              <p:cNvPr id="6" name="Picture 4" descr="Homo habilis | Description, Traits, Tools, &amp; Facts | Britannica">
                <a:extLst>
                  <a:ext uri="{FF2B5EF4-FFF2-40B4-BE49-F238E27FC236}">
                    <a16:creationId xmlns:a16="http://schemas.microsoft.com/office/drawing/2014/main" id="{541C1FA2-64B4-4F6E-A464-A3EE4D3420A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11288" y="793707"/>
                <a:ext cx="1977243" cy="35078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ildresultat för australopithecus garhi">
                <a:extLst>
                  <a:ext uri="{FF2B5EF4-FFF2-40B4-BE49-F238E27FC236}">
                    <a16:creationId xmlns:a16="http://schemas.microsoft.com/office/drawing/2014/main" id="{40D95509-A634-419B-B825-4BB3E2ADC30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8063" y="399303"/>
                <a:ext cx="2204972" cy="390228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0" name="textruta 9">
            <a:extLst>
              <a:ext uri="{FF2B5EF4-FFF2-40B4-BE49-F238E27FC236}">
                <a16:creationId xmlns:a16="http://schemas.microsoft.com/office/drawing/2014/main" id="{025607FC-9AA1-436A-96A3-D2A35E0C8B66}"/>
              </a:ext>
            </a:extLst>
          </p:cNvPr>
          <p:cNvSpPr txBox="1"/>
          <p:nvPr/>
        </p:nvSpPr>
        <p:spPr>
          <a:xfrm>
            <a:off x="3146368" y="5676861"/>
            <a:ext cx="3356790" cy="938719"/>
          </a:xfrm>
          <a:prstGeom prst="rect">
            <a:avLst/>
          </a:prstGeom>
          <a:noFill/>
        </p:spPr>
        <p:txBody>
          <a:bodyPr wrap="square">
            <a:spAutoFit/>
          </a:bodyPr>
          <a:lstStyle/>
          <a:p>
            <a:r>
              <a:rPr lang="sv-SE" sz="1100" dirty="0"/>
              <a:t>Skillnaden i kroppsbehåring mellan </a:t>
            </a:r>
            <a:r>
              <a:rPr lang="sv-SE" sz="1100" i="1" dirty="0"/>
              <a:t>H. habilis</a:t>
            </a:r>
            <a:r>
              <a:rPr lang="sv-SE" sz="1100" dirty="0"/>
              <a:t> och </a:t>
            </a:r>
            <a:r>
              <a:rPr lang="sv-SE" sz="1100" i="1" dirty="0"/>
              <a:t>H. erectus</a:t>
            </a:r>
            <a:r>
              <a:rPr lang="sv-SE" sz="1100" dirty="0"/>
              <a:t> var antagligen större än i denna rekonstruktion. </a:t>
            </a:r>
          </a:p>
          <a:p>
            <a:endParaRPr lang="sv-SE" sz="1100" i="1" dirty="0"/>
          </a:p>
          <a:p>
            <a:r>
              <a:rPr lang="sv-SE" sz="1100" i="1" dirty="0"/>
              <a:t>Homo habilis</a:t>
            </a:r>
            <a:r>
              <a:rPr lang="sv-SE" sz="1100" dirty="0"/>
              <a:t> hade päls. </a:t>
            </a:r>
            <a:r>
              <a:rPr lang="sv-SE" sz="1100" i="1" dirty="0"/>
              <a:t>Homo erectus</a:t>
            </a:r>
            <a:r>
              <a:rPr lang="sv-SE" sz="1100" dirty="0"/>
              <a:t> hade mänsklig hud och mänskligt huvudhår (stor skillnad på dessa).</a:t>
            </a:r>
          </a:p>
        </p:txBody>
      </p:sp>
      <p:sp>
        <p:nvSpPr>
          <p:cNvPr id="12" name="textruta 11">
            <a:extLst>
              <a:ext uri="{FF2B5EF4-FFF2-40B4-BE49-F238E27FC236}">
                <a16:creationId xmlns:a16="http://schemas.microsoft.com/office/drawing/2014/main" id="{F1A120EC-6546-43A8-86DB-E317E8B4E115}"/>
              </a:ext>
            </a:extLst>
          </p:cNvPr>
          <p:cNvSpPr txBox="1"/>
          <p:nvPr/>
        </p:nvSpPr>
        <p:spPr>
          <a:xfrm>
            <a:off x="7369726" y="889843"/>
            <a:ext cx="4041371" cy="5078313"/>
          </a:xfrm>
          <a:prstGeom prst="rect">
            <a:avLst/>
          </a:prstGeom>
          <a:noFill/>
        </p:spPr>
        <p:txBody>
          <a:bodyPr wrap="square">
            <a:spAutoFit/>
          </a:bodyPr>
          <a:lstStyle/>
          <a:p>
            <a:r>
              <a:rPr lang="sv-SE" sz="1800" dirty="0"/>
              <a:t>För cirka 2 miljoner år sedan uppträder de första tecknen på den långlivade och mycket </a:t>
            </a:r>
            <a:r>
              <a:rPr lang="sv-SE" sz="1800" dirty="0" err="1"/>
              <a:t>diversa</a:t>
            </a:r>
            <a:r>
              <a:rPr lang="sv-SE" sz="1800" dirty="0"/>
              <a:t> arten </a:t>
            </a:r>
            <a:r>
              <a:rPr lang="sv-SE" sz="1800" i="1" dirty="0"/>
              <a:t>Homo erectus</a:t>
            </a:r>
            <a:r>
              <a:rPr lang="sv-SE" sz="1800" dirty="0"/>
              <a:t>.</a:t>
            </a:r>
          </a:p>
          <a:p>
            <a:endParaRPr lang="sv-SE" dirty="0"/>
          </a:p>
          <a:p>
            <a:r>
              <a:rPr lang="sv-SE" sz="1800" dirty="0"/>
              <a:t>Förbryllande nog är det inte </a:t>
            </a:r>
            <a:r>
              <a:rPr lang="sv-SE" sz="1800" i="1" dirty="0"/>
              <a:t>Homo erectus</a:t>
            </a:r>
            <a:r>
              <a:rPr lang="sv-SE" sz="1800" dirty="0"/>
              <a:t> som uppstår (och orsakar) spridningen över Gamla Världen.</a:t>
            </a:r>
          </a:p>
          <a:p>
            <a:endParaRPr lang="sv-SE" dirty="0"/>
          </a:p>
          <a:p>
            <a:r>
              <a:rPr lang="sv-SE" sz="1800" dirty="0"/>
              <a:t>De tidigaste homininerna utanför Afrika liknar snarare </a:t>
            </a:r>
            <a:r>
              <a:rPr lang="sv-SE" sz="1800" i="1" dirty="0"/>
              <a:t>Homo habilis</a:t>
            </a:r>
            <a:r>
              <a:rPr lang="sv-SE" sz="1800" dirty="0"/>
              <a:t>.</a:t>
            </a:r>
          </a:p>
          <a:p>
            <a:endParaRPr lang="sv-SE" dirty="0"/>
          </a:p>
          <a:p>
            <a:r>
              <a:rPr lang="sv-SE" sz="1800" dirty="0"/>
              <a:t>Det är sannolikt den nya livsstil som spridningen representerar som </a:t>
            </a:r>
            <a:r>
              <a:rPr lang="sv-SE" sz="1800" i="1" dirty="0"/>
              <a:t>i sin tur</a:t>
            </a:r>
            <a:r>
              <a:rPr lang="sv-SE" sz="1800" dirty="0"/>
              <a:t> ger upphov till denna nya art. </a:t>
            </a:r>
          </a:p>
          <a:p>
            <a:endParaRPr lang="sv-SE" dirty="0"/>
          </a:p>
          <a:p>
            <a:r>
              <a:rPr lang="sv-SE" dirty="0"/>
              <a:t>Kroppen under halsen är redan nu i princip likadan som vår kropp idag. Åtminstone vid 1,5 miljoner år sedan.</a:t>
            </a:r>
          </a:p>
        </p:txBody>
      </p:sp>
      <p:sp>
        <p:nvSpPr>
          <p:cNvPr id="11" name="Rektangel 10">
            <a:extLst>
              <a:ext uri="{FF2B5EF4-FFF2-40B4-BE49-F238E27FC236}">
                <a16:creationId xmlns:a16="http://schemas.microsoft.com/office/drawing/2014/main" id="{09D85BF0-B87A-4B69-9CFA-C99EF0497829}"/>
              </a:ext>
            </a:extLst>
          </p:cNvPr>
          <p:cNvSpPr/>
          <p:nvPr/>
        </p:nvSpPr>
        <p:spPr>
          <a:xfrm>
            <a:off x="1265446" y="1109270"/>
            <a:ext cx="2131994" cy="307777"/>
          </a:xfrm>
          <a:prstGeom prst="rect">
            <a:avLst/>
          </a:prstGeom>
        </p:spPr>
        <p:txBody>
          <a:bodyPr wrap="none">
            <a:spAutoFit/>
          </a:bodyPr>
          <a:lstStyle/>
          <a:p>
            <a:r>
              <a:rPr lang="sv-SE" sz="1400" dirty="0"/>
              <a:t>”Den upprätta människan”</a:t>
            </a:r>
          </a:p>
        </p:txBody>
      </p:sp>
      <p:sp>
        <p:nvSpPr>
          <p:cNvPr id="13" name="Rektangel 12">
            <a:extLst>
              <a:ext uri="{FF2B5EF4-FFF2-40B4-BE49-F238E27FC236}">
                <a16:creationId xmlns:a16="http://schemas.microsoft.com/office/drawing/2014/main" id="{BCBDBCD8-F017-411D-BFCC-5256D7B6D192}"/>
              </a:ext>
            </a:extLst>
          </p:cNvPr>
          <p:cNvSpPr/>
          <p:nvPr/>
        </p:nvSpPr>
        <p:spPr>
          <a:xfrm>
            <a:off x="105259" y="84275"/>
            <a:ext cx="769763" cy="461665"/>
          </a:xfrm>
          <a:prstGeom prst="rect">
            <a:avLst/>
          </a:prstGeom>
        </p:spPr>
        <p:txBody>
          <a:bodyPr wrap="none">
            <a:spAutoFit/>
          </a:bodyPr>
          <a:lstStyle/>
          <a:p>
            <a:r>
              <a:rPr lang="sv-SE" sz="2400" dirty="0"/>
              <a:t>2/17</a:t>
            </a:r>
          </a:p>
        </p:txBody>
      </p:sp>
    </p:spTree>
    <p:extLst>
      <p:ext uri="{BB962C8B-B14F-4D97-AF65-F5344CB8AC3E}">
        <p14:creationId xmlns:p14="http://schemas.microsoft.com/office/powerpoint/2010/main" val="2838546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4">
            <a:extLst>
              <a:ext uri="{FF2B5EF4-FFF2-40B4-BE49-F238E27FC236}">
                <a16:creationId xmlns:a16="http://schemas.microsoft.com/office/drawing/2014/main" id="{B7E23678-9212-47AC-8EBE-A17DAB1E9A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2096" y="517021"/>
            <a:ext cx="7909907" cy="6076819"/>
          </a:xfrm>
          <a:prstGeom prst="rect">
            <a:avLst/>
          </a:prstGeom>
        </p:spPr>
      </p:pic>
      <p:sp>
        <p:nvSpPr>
          <p:cNvPr id="3" name="Rektangel 2">
            <a:extLst>
              <a:ext uri="{FF2B5EF4-FFF2-40B4-BE49-F238E27FC236}">
                <a16:creationId xmlns:a16="http://schemas.microsoft.com/office/drawing/2014/main" id="{2E70438C-023B-48ED-8144-7A9889667059}"/>
              </a:ext>
            </a:extLst>
          </p:cNvPr>
          <p:cNvSpPr/>
          <p:nvPr/>
        </p:nvSpPr>
        <p:spPr>
          <a:xfrm>
            <a:off x="105259" y="84275"/>
            <a:ext cx="769763" cy="461665"/>
          </a:xfrm>
          <a:prstGeom prst="rect">
            <a:avLst/>
          </a:prstGeom>
        </p:spPr>
        <p:txBody>
          <a:bodyPr wrap="none">
            <a:spAutoFit/>
          </a:bodyPr>
          <a:lstStyle/>
          <a:p>
            <a:r>
              <a:rPr lang="sv-SE" sz="2400" dirty="0"/>
              <a:t>3/17</a:t>
            </a:r>
          </a:p>
        </p:txBody>
      </p:sp>
    </p:spTree>
    <p:extLst>
      <p:ext uri="{BB962C8B-B14F-4D97-AF65-F5344CB8AC3E}">
        <p14:creationId xmlns:p14="http://schemas.microsoft.com/office/powerpoint/2010/main" val="1811723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3FFFBD-ACD2-440E-839D-F210CE49E1B4}"/>
              </a:ext>
            </a:extLst>
          </p:cNvPr>
          <p:cNvSpPr>
            <a:spLocks noGrp="1"/>
          </p:cNvSpPr>
          <p:nvPr>
            <p:ph type="title"/>
          </p:nvPr>
        </p:nvSpPr>
        <p:spPr>
          <a:xfrm>
            <a:off x="2257006" y="89955"/>
            <a:ext cx="7442793" cy="1325563"/>
          </a:xfrm>
        </p:spPr>
        <p:txBody>
          <a:bodyPr/>
          <a:lstStyle/>
          <a:p>
            <a:pPr algn="ctr"/>
            <a:r>
              <a:rPr lang="sv-SE" b="1" dirty="0"/>
              <a:t>De acheuliska verktygen</a:t>
            </a:r>
          </a:p>
        </p:txBody>
      </p:sp>
      <p:sp>
        <p:nvSpPr>
          <p:cNvPr id="5" name="textruta 4">
            <a:extLst>
              <a:ext uri="{FF2B5EF4-FFF2-40B4-BE49-F238E27FC236}">
                <a16:creationId xmlns:a16="http://schemas.microsoft.com/office/drawing/2014/main" id="{429A31EA-8DAF-49CD-8210-346CD1416406}"/>
              </a:ext>
            </a:extLst>
          </p:cNvPr>
          <p:cNvSpPr txBox="1"/>
          <p:nvPr/>
        </p:nvSpPr>
        <p:spPr>
          <a:xfrm>
            <a:off x="509880" y="1608543"/>
            <a:ext cx="6096912" cy="4524315"/>
          </a:xfrm>
          <a:prstGeom prst="rect">
            <a:avLst/>
          </a:prstGeom>
          <a:noFill/>
        </p:spPr>
        <p:txBody>
          <a:bodyPr wrap="square">
            <a:spAutoFit/>
          </a:bodyPr>
          <a:lstStyle/>
          <a:p>
            <a:r>
              <a:rPr lang="sv-SE" dirty="0"/>
              <a:t>Den Acheuliska verktygslådan var nästa distinkta steg i den teknologiska och kulturella utvecklingen.</a:t>
            </a:r>
          </a:p>
          <a:p>
            <a:endParaRPr lang="sv-SE" dirty="0"/>
          </a:p>
          <a:p>
            <a:r>
              <a:rPr lang="sv-SE" dirty="0"/>
              <a:t>Uppträder för 1,75 miljoner år sedan i Afrika och sprids över nästan hela världen (utom östra Asien).</a:t>
            </a:r>
          </a:p>
          <a:p>
            <a:endParaRPr lang="sv-SE" dirty="0"/>
          </a:p>
          <a:p>
            <a:r>
              <a:rPr lang="sv-SE" dirty="0"/>
              <a:t>Kärnan snarare än skärvorna är i fokus. Den symmetriska acheuliska handyxan produceras genom att reducera bort material från två håll.</a:t>
            </a:r>
          </a:p>
          <a:p>
            <a:endParaRPr lang="sv-SE" dirty="0"/>
          </a:p>
          <a:p>
            <a:r>
              <a:rPr lang="sv-SE" dirty="0"/>
              <a:t>Den förblir i samma form mellan 1,75 miljoner år sedan tills för 300 000 år sedan! Samma form, bara snyggare med åren.</a:t>
            </a:r>
          </a:p>
          <a:p>
            <a:endParaRPr lang="sv-SE" dirty="0"/>
          </a:p>
          <a:p>
            <a:r>
              <a:rPr lang="sv-SE" dirty="0"/>
              <a:t>Den var antagligen ett slags universalverktyg för att skära, hugga, hacka, sticka hål, och så vidare. Skärvor av </a:t>
            </a:r>
            <a:r>
              <a:rPr lang="sv-SE" dirty="0" err="1"/>
              <a:t>Oldowansk</a:t>
            </a:r>
            <a:r>
              <a:rPr lang="sv-SE" dirty="0"/>
              <a:t> stil användes alltjämt (och har använts in i vår tid).</a:t>
            </a:r>
          </a:p>
        </p:txBody>
      </p:sp>
      <p:pic>
        <p:nvPicPr>
          <p:cNvPr id="2050" name="Picture 2" descr="Nine Bifaces | Acheulean | The Metropolitan Museum of Art">
            <a:extLst>
              <a:ext uri="{FF2B5EF4-FFF2-40B4-BE49-F238E27FC236}">
                <a16:creationId xmlns:a16="http://schemas.microsoft.com/office/drawing/2014/main" id="{672535E4-1D0B-4061-AAF4-C7F685171E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6338" y="3810354"/>
            <a:ext cx="4220534" cy="27047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13AC4123-B16E-4524-9D44-8191524DD9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9650" y="1533959"/>
            <a:ext cx="3913909" cy="2039514"/>
          </a:xfrm>
          <a:prstGeom prst="rect">
            <a:avLst/>
          </a:prstGeom>
          <a:noFill/>
          <a:extLst>
            <a:ext uri="{909E8E84-426E-40DD-AFC4-6F175D3DCCD1}">
              <a14:hiddenFill xmlns:a14="http://schemas.microsoft.com/office/drawing/2010/main">
                <a:solidFill>
                  <a:srgbClr val="FFFFFF"/>
                </a:solidFill>
              </a14:hiddenFill>
            </a:ext>
          </a:extLst>
        </p:spPr>
      </p:pic>
      <p:sp>
        <p:nvSpPr>
          <p:cNvPr id="6" name="Rektangel 5">
            <a:extLst>
              <a:ext uri="{FF2B5EF4-FFF2-40B4-BE49-F238E27FC236}">
                <a16:creationId xmlns:a16="http://schemas.microsoft.com/office/drawing/2014/main" id="{B5E193F9-CC2A-4220-B45B-681D3038818B}"/>
              </a:ext>
            </a:extLst>
          </p:cNvPr>
          <p:cNvSpPr/>
          <p:nvPr/>
        </p:nvSpPr>
        <p:spPr>
          <a:xfrm>
            <a:off x="105259" y="84275"/>
            <a:ext cx="769763" cy="461665"/>
          </a:xfrm>
          <a:prstGeom prst="rect">
            <a:avLst/>
          </a:prstGeom>
        </p:spPr>
        <p:txBody>
          <a:bodyPr wrap="none">
            <a:spAutoFit/>
          </a:bodyPr>
          <a:lstStyle/>
          <a:p>
            <a:r>
              <a:rPr lang="sv-SE" sz="2400" dirty="0"/>
              <a:t>4/17</a:t>
            </a:r>
          </a:p>
        </p:txBody>
      </p:sp>
    </p:spTree>
    <p:extLst>
      <p:ext uri="{BB962C8B-B14F-4D97-AF65-F5344CB8AC3E}">
        <p14:creationId xmlns:p14="http://schemas.microsoft.com/office/powerpoint/2010/main" val="1430134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CC08F84F-74E2-47FA-B0B3-290792962DDB}"/>
              </a:ext>
            </a:extLst>
          </p:cNvPr>
          <p:cNvSpPr>
            <a:spLocks noGrp="1"/>
          </p:cNvSpPr>
          <p:nvPr>
            <p:ph type="title"/>
          </p:nvPr>
        </p:nvSpPr>
        <p:spPr>
          <a:xfrm>
            <a:off x="2425419" y="119000"/>
            <a:ext cx="7442793" cy="1325563"/>
          </a:xfrm>
        </p:spPr>
        <p:txBody>
          <a:bodyPr/>
          <a:lstStyle/>
          <a:p>
            <a:pPr algn="ctr"/>
            <a:r>
              <a:rPr lang="sv-SE" b="1" dirty="0"/>
              <a:t>Den Acheuliska livsstilen</a:t>
            </a:r>
          </a:p>
        </p:txBody>
      </p:sp>
      <p:sp>
        <p:nvSpPr>
          <p:cNvPr id="6" name="textruta 5">
            <a:extLst>
              <a:ext uri="{FF2B5EF4-FFF2-40B4-BE49-F238E27FC236}">
                <a16:creationId xmlns:a16="http://schemas.microsoft.com/office/drawing/2014/main" id="{15B4FD45-0BC6-46B4-A7B9-90DC935E9E6B}"/>
              </a:ext>
            </a:extLst>
          </p:cNvPr>
          <p:cNvSpPr txBox="1"/>
          <p:nvPr/>
        </p:nvSpPr>
        <p:spPr>
          <a:xfrm>
            <a:off x="699031" y="1612170"/>
            <a:ext cx="6139803" cy="3416320"/>
          </a:xfrm>
          <a:prstGeom prst="rect">
            <a:avLst/>
          </a:prstGeom>
          <a:noFill/>
        </p:spPr>
        <p:txBody>
          <a:bodyPr wrap="square">
            <a:spAutoFit/>
          </a:bodyPr>
          <a:lstStyle/>
          <a:p>
            <a:r>
              <a:rPr lang="sv-SE" i="1" dirty="0"/>
              <a:t>Homo erectus</a:t>
            </a:r>
            <a:r>
              <a:rPr lang="sv-SE" dirty="0"/>
              <a:t> dominerade snart helt, även om mer arkaiska homininer har hittats nästan intill modern tid. </a:t>
            </a:r>
          </a:p>
          <a:p>
            <a:endParaRPr lang="sv-SE" dirty="0"/>
          </a:p>
          <a:p>
            <a:r>
              <a:rPr lang="sv-SE" dirty="0"/>
              <a:t>Oavsett var de levde så var de storviltsjägare. Förutom storvilt plockade de och åt vadhelst som gick att komma åt.</a:t>
            </a:r>
          </a:p>
          <a:p>
            <a:endParaRPr lang="sv-SE" dirty="0"/>
          </a:p>
          <a:p>
            <a:r>
              <a:rPr lang="sv-SE" dirty="0"/>
              <a:t>Trä bevaras väldig dåligt, så närhet i tid är i sig en viktig faktor när man försöker avgöra bruket av andra material än sten.</a:t>
            </a:r>
          </a:p>
          <a:p>
            <a:endParaRPr lang="sv-SE" dirty="0"/>
          </a:p>
          <a:p>
            <a:r>
              <a:rPr lang="sv-SE" dirty="0"/>
              <a:t>Sekundära spår (exempelvis på bytesdjur) visar att </a:t>
            </a:r>
            <a:r>
              <a:rPr lang="sv-SE" i="1" dirty="0"/>
              <a:t>Homo erectus</a:t>
            </a:r>
            <a:r>
              <a:rPr lang="sv-SE" dirty="0"/>
              <a:t> jagade med hjälp av bakhåll och använde vässade spjut för att stöta med snarare än att kasta.</a:t>
            </a:r>
          </a:p>
        </p:txBody>
      </p:sp>
      <p:pic>
        <p:nvPicPr>
          <p:cNvPr id="3074" name="Picture 2" descr="New insights on the wooden weapons from the Paleolithic site of Schöningen  - ScienceDirect">
            <a:extLst>
              <a:ext uri="{FF2B5EF4-FFF2-40B4-BE49-F238E27FC236}">
                <a16:creationId xmlns:a16="http://schemas.microsoft.com/office/drawing/2014/main" id="{C85D46C7-BD1D-4608-B85C-08DE1A9F6F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9215" y="1784833"/>
            <a:ext cx="1398683" cy="2317726"/>
          </a:xfrm>
          <a:prstGeom prst="rect">
            <a:avLst/>
          </a:prstGeom>
          <a:noFill/>
          <a:extLst>
            <a:ext uri="{909E8E84-426E-40DD-AFC4-6F175D3DCCD1}">
              <a14:hiddenFill xmlns:a14="http://schemas.microsoft.com/office/drawing/2010/main">
                <a:solidFill>
                  <a:srgbClr val="FFFFFF"/>
                </a:solidFill>
              </a14:hiddenFill>
            </a:ext>
          </a:extLst>
        </p:spPr>
      </p:pic>
      <p:sp>
        <p:nvSpPr>
          <p:cNvPr id="9" name="textruta 8">
            <a:extLst>
              <a:ext uri="{FF2B5EF4-FFF2-40B4-BE49-F238E27FC236}">
                <a16:creationId xmlns:a16="http://schemas.microsoft.com/office/drawing/2014/main" id="{1AA3AEAC-8D7F-4F0D-9539-EE66935677DB}"/>
              </a:ext>
            </a:extLst>
          </p:cNvPr>
          <p:cNvSpPr txBox="1"/>
          <p:nvPr/>
        </p:nvSpPr>
        <p:spPr>
          <a:xfrm>
            <a:off x="7175207" y="4165856"/>
            <a:ext cx="1707882" cy="646331"/>
          </a:xfrm>
          <a:prstGeom prst="rect">
            <a:avLst/>
          </a:prstGeom>
          <a:noFill/>
        </p:spPr>
        <p:txBody>
          <a:bodyPr wrap="square">
            <a:spAutoFit/>
          </a:bodyPr>
          <a:lstStyle/>
          <a:p>
            <a:r>
              <a:rPr lang="sv-SE" sz="1200" dirty="0"/>
              <a:t>Berömda kastspjut från </a:t>
            </a:r>
            <a:r>
              <a:rPr lang="sv-SE" sz="1200" dirty="0" err="1"/>
              <a:t>Schöningen</a:t>
            </a:r>
            <a:r>
              <a:rPr lang="sv-SE" sz="1200" dirty="0"/>
              <a:t> i Tyskland, cirka 300 000 år sedan.</a:t>
            </a:r>
          </a:p>
        </p:txBody>
      </p:sp>
      <p:pic>
        <p:nvPicPr>
          <p:cNvPr id="3076" name="Picture 4" descr="Hominid Evolution Fun Facts by Alexandra Kralick on Twitter: &quot;Persistence  hunting is when hunters in hot environments run or use a mixture of running  &amp; walking to exhaust their prey. It has">
            <a:extLst>
              <a:ext uri="{FF2B5EF4-FFF2-40B4-BE49-F238E27FC236}">
                <a16:creationId xmlns:a16="http://schemas.microsoft.com/office/drawing/2014/main" id="{02CFC9E1-CE37-4670-9807-56A9FCF83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6770" y="1697915"/>
            <a:ext cx="2710345" cy="2791106"/>
          </a:xfrm>
          <a:prstGeom prst="rect">
            <a:avLst/>
          </a:prstGeom>
          <a:noFill/>
          <a:extLst>
            <a:ext uri="{909E8E84-426E-40DD-AFC4-6F175D3DCCD1}">
              <a14:hiddenFill xmlns:a14="http://schemas.microsoft.com/office/drawing/2010/main">
                <a:solidFill>
                  <a:srgbClr val="FFFFFF"/>
                </a:solidFill>
              </a14:hiddenFill>
            </a:ext>
          </a:extLst>
        </p:spPr>
      </p:pic>
      <p:sp>
        <p:nvSpPr>
          <p:cNvPr id="11" name="textruta 10">
            <a:extLst>
              <a:ext uri="{FF2B5EF4-FFF2-40B4-BE49-F238E27FC236}">
                <a16:creationId xmlns:a16="http://schemas.microsoft.com/office/drawing/2014/main" id="{1A304452-4AFB-4E81-BC59-0A18595CCD1C}"/>
              </a:ext>
            </a:extLst>
          </p:cNvPr>
          <p:cNvSpPr txBox="1"/>
          <p:nvPr/>
        </p:nvSpPr>
        <p:spPr>
          <a:xfrm>
            <a:off x="9074499" y="4489021"/>
            <a:ext cx="2782615" cy="646331"/>
          </a:xfrm>
          <a:prstGeom prst="rect">
            <a:avLst/>
          </a:prstGeom>
          <a:noFill/>
        </p:spPr>
        <p:txBody>
          <a:bodyPr wrap="square">
            <a:spAutoFit/>
          </a:bodyPr>
          <a:lstStyle/>
          <a:p>
            <a:r>
              <a:rPr lang="sv-SE" sz="1200" dirty="0"/>
              <a:t>Rekonstruktion av sen boplats (Homo erectus av typ </a:t>
            </a:r>
            <a:r>
              <a:rPr lang="sv-SE" sz="1200" i="1" dirty="0" err="1"/>
              <a:t>heidelbergensis</a:t>
            </a:r>
            <a:r>
              <a:rPr lang="sv-SE" sz="1200" dirty="0"/>
              <a:t>) i Tyskland, cirka 350 000 år sedan.</a:t>
            </a:r>
          </a:p>
        </p:txBody>
      </p:sp>
      <p:sp>
        <p:nvSpPr>
          <p:cNvPr id="13" name="textruta 12">
            <a:extLst>
              <a:ext uri="{FF2B5EF4-FFF2-40B4-BE49-F238E27FC236}">
                <a16:creationId xmlns:a16="http://schemas.microsoft.com/office/drawing/2014/main" id="{65CBEE8E-FA3F-4212-8287-045E58410DCF}"/>
              </a:ext>
            </a:extLst>
          </p:cNvPr>
          <p:cNvSpPr txBox="1"/>
          <p:nvPr/>
        </p:nvSpPr>
        <p:spPr>
          <a:xfrm>
            <a:off x="699031" y="5135352"/>
            <a:ext cx="11158083" cy="1200329"/>
          </a:xfrm>
          <a:prstGeom prst="rect">
            <a:avLst/>
          </a:prstGeom>
          <a:noFill/>
        </p:spPr>
        <p:txBody>
          <a:bodyPr wrap="square">
            <a:spAutoFit/>
          </a:bodyPr>
          <a:lstStyle/>
          <a:p>
            <a:r>
              <a:rPr lang="sv-SE" dirty="0"/>
              <a:t>Mot slutet av </a:t>
            </a:r>
            <a:r>
              <a:rPr lang="sv-SE" i="1" dirty="0"/>
              <a:t>Homo erectus</a:t>
            </a:r>
            <a:r>
              <a:rPr lang="sv-SE" dirty="0"/>
              <a:t> dominans börjar kastspjut att hittas. Ingen anledning att tro att de kunde modifiera sten (vilket är mycket svårt) men inte tillverka verktyg av andra material. Stenverktyg är faktiskt </a:t>
            </a:r>
            <a:r>
              <a:rPr lang="sv-SE" b="1" dirty="0"/>
              <a:t>särskilt</a:t>
            </a:r>
            <a:r>
              <a:rPr lang="sv-SE" dirty="0"/>
              <a:t> bra för just det.</a:t>
            </a:r>
          </a:p>
          <a:p>
            <a:endParaRPr lang="sv-SE" dirty="0"/>
          </a:p>
          <a:p>
            <a:r>
              <a:rPr lang="sv-SE" dirty="0"/>
              <a:t>Samtidigt blir eldstäder och hyddor vanligare. Stenteknologin diversifieras. </a:t>
            </a:r>
            <a:r>
              <a:rPr lang="sv-SE" b="1" dirty="0"/>
              <a:t>Ytterligare en ny livsstil etableras!</a:t>
            </a:r>
          </a:p>
        </p:txBody>
      </p:sp>
      <p:sp>
        <p:nvSpPr>
          <p:cNvPr id="10" name="Rektangel 9">
            <a:extLst>
              <a:ext uri="{FF2B5EF4-FFF2-40B4-BE49-F238E27FC236}">
                <a16:creationId xmlns:a16="http://schemas.microsoft.com/office/drawing/2014/main" id="{E0CCFEFF-D5FD-4CD4-A377-FA4A68908C52}"/>
              </a:ext>
            </a:extLst>
          </p:cNvPr>
          <p:cNvSpPr/>
          <p:nvPr/>
        </p:nvSpPr>
        <p:spPr>
          <a:xfrm>
            <a:off x="105259" y="84275"/>
            <a:ext cx="769763" cy="461665"/>
          </a:xfrm>
          <a:prstGeom prst="rect">
            <a:avLst/>
          </a:prstGeom>
        </p:spPr>
        <p:txBody>
          <a:bodyPr wrap="none">
            <a:spAutoFit/>
          </a:bodyPr>
          <a:lstStyle/>
          <a:p>
            <a:r>
              <a:rPr lang="sv-SE" sz="2400" dirty="0"/>
              <a:t>5/17</a:t>
            </a:r>
          </a:p>
        </p:txBody>
      </p:sp>
    </p:spTree>
    <p:extLst>
      <p:ext uri="{BB962C8B-B14F-4D97-AF65-F5344CB8AC3E}">
        <p14:creationId xmlns:p14="http://schemas.microsoft.com/office/powerpoint/2010/main" val="3872733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E083C3-BE97-40D6-96DE-227B2BB54F1D}"/>
              </a:ext>
            </a:extLst>
          </p:cNvPr>
          <p:cNvSpPr>
            <a:spLocks noGrp="1"/>
          </p:cNvSpPr>
          <p:nvPr>
            <p:ph type="title"/>
          </p:nvPr>
        </p:nvSpPr>
        <p:spPr>
          <a:xfrm>
            <a:off x="-2024730" y="237212"/>
            <a:ext cx="10515600" cy="1325563"/>
          </a:xfrm>
        </p:spPr>
        <p:txBody>
          <a:bodyPr/>
          <a:lstStyle/>
          <a:p>
            <a:pPr algn="ctr"/>
            <a:r>
              <a:rPr lang="sv-SE" b="1" dirty="0" err="1"/>
              <a:t>Middle</a:t>
            </a:r>
            <a:r>
              <a:rPr lang="sv-SE" b="1" dirty="0"/>
              <a:t> Paleolithic</a:t>
            </a:r>
          </a:p>
        </p:txBody>
      </p:sp>
      <p:sp>
        <p:nvSpPr>
          <p:cNvPr id="5" name="textruta 4">
            <a:extLst>
              <a:ext uri="{FF2B5EF4-FFF2-40B4-BE49-F238E27FC236}">
                <a16:creationId xmlns:a16="http://schemas.microsoft.com/office/drawing/2014/main" id="{2072BAB7-F54D-4EF4-BC95-4750CE885F93}"/>
              </a:ext>
            </a:extLst>
          </p:cNvPr>
          <p:cNvSpPr txBox="1"/>
          <p:nvPr/>
        </p:nvSpPr>
        <p:spPr>
          <a:xfrm>
            <a:off x="542115" y="1422515"/>
            <a:ext cx="5764474" cy="5109091"/>
          </a:xfrm>
          <a:prstGeom prst="rect">
            <a:avLst/>
          </a:prstGeom>
          <a:noFill/>
        </p:spPr>
        <p:txBody>
          <a:bodyPr wrap="square">
            <a:spAutoFit/>
          </a:bodyPr>
          <a:lstStyle/>
          <a:p>
            <a:r>
              <a:rPr lang="sv-SE" sz="1600" dirty="0" err="1"/>
              <a:t>Middle</a:t>
            </a:r>
            <a:r>
              <a:rPr lang="sv-SE" sz="1600" dirty="0"/>
              <a:t> Paleolithic inträffar för cirka 300 000 år sedan och sammanfaller med att tre sorters homininer uppträder: </a:t>
            </a:r>
          </a:p>
          <a:p>
            <a:endParaRPr lang="sv-SE" sz="1600" i="1" dirty="0"/>
          </a:p>
          <a:p>
            <a:r>
              <a:rPr lang="sv-SE" sz="1600" i="1" dirty="0"/>
              <a:t>Homo </a:t>
            </a:r>
            <a:r>
              <a:rPr lang="sv-SE" sz="1600" i="1" dirty="0" err="1"/>
              <a:t>neanderthalensis</a:t>
            </a:r>
            <a:r>
              <a:rPr lang="sv-SE" sz="1600" dirty="0"/>
              <a:t> och </a:t>
            </a:r>
            <a:r>
              <a:rPr lang="sv-SE" sz="1600" i="1" dirty="0"/>
              <a:t>Homo sapiens</a:t>
            </a:r>
          </a:p>
          <a:p>
            <a:endParaRPr lang="sv-SE" sz="1600" i="1" dirty="0"/>
          </a:p>
          <a:p>
            <a:r>
              <a:rPr lang="sv-SE" sz="1600" b="1" dirty="0"/>
              <a:t>Neanderthalare</a:t>
            </a:r>
            <a:r>
              <a:rPr lang="sv-SE" sz="1600" dirty="0"/>
              <a:t> utvecklas gradvis ur former av </a:t>
            </a:r>
            <a:r>
              <a:rPr lang="sv-SE" sz="1600" i="1" dirty="0"/>
              <a:t>Homo erectus</a:t>
            </a:r>
            <a:r>
              <a:rPr lang="sv-SE" sz="1600" dirty="0"/>
              <a:t> </a:t>
            </a:r>
            <a:r>
              <a:rPr lang="sv-SE" sz="1600" b="1" dirty="0"/>
              <a:t>i Europa</a:t>
            </a:r>
            <a:r>
              <a:rPr lang="sv-SE" sz="1600" dirty="0"/>
              <a:t>. </a:t>
            </a:r>
          </a:p>
          <a:p>
            <a:endParaRPr lang="sv-SE" sz="1600" dirty="0"/>
          </a:p>
          <a:p>
            <a:r>
              <a:rPr lang="sv-SE" sz="1600" b="1" dirty="0"/>
              <a:t>Moderna Människan </a:t>
            </a:r>
            <a:r>
              <a:rPr lang="sv-SE" sz="1600" dirty="0"/>
              <a:t>utvecklas gradvis ur former av </a:t>
            </a:r>
            <a:r>
              <a:rPr lang="sv-SE" sz="1600" i="1" dirty="0"/>
              <a:t>Homo erectus</a:t>
            </a:r>
            <a:r>
              <a:rPr lang="sv-SE" sz="1600" dirty="0"/>
              <a:t> </a:t>
            </a:r>
            <a:r>
              <a:rPr lang="sv-SE" sz="1600" b="1" dirty="0"/>
              <a:t>i Afrika.</a:t>
            </a:r>
          </a:p>
          <a:p>
            <a:endParaRPr lang="sv-SE" sz="1600" b="1" dirty="0"/>
          </a:p>
          <a:p>
            <a:r>
              <a:rPr lang="sv-SE" sz="1600" b="1" dirty="0" err="1"/>
              <a:t>Denisovianer</a:t>
            </a:r>
            <a:r>
              <a:rPr lang="sv-SE" sz="1600" dirty="0"/>
              <a:t> utvecklas möjligen ur ostasiatiska </a:t>
            </a:r>
            <a:r>
              <a:rPr lang="sv-SE" sz="1600" i="1" dirty="0"/>
              <a:t>Homo erectus</a:t>
            </a:r>
            <a:r>
              <a:rPr lang="sv-SE" sz="1600" dirty="0"/>
              <a:t>. De är relativt okända.</a:t>
            </a:r>
            <a:endParaRPr lang="sv-SE" sz="1600" b="1" dirty="0"/>
          </a:p>
          <a:p>
            <a:endParaRPr lang="sv-SE" sz="1600" b="1" dirty="0"/>
          </a:p>
          <a:p>
            <a:r>
              <a:rPr lang="sv-SE" sz="1600" dirty="0"/>
              <a:t>Den nya livsstilen innefattade universell kontroll av eld. Ett liv centrerat kring avancerade boplatser med en central eldstad och olika aktivitetsområden.</a:t>
            </a:r>
          </a:p>
          <a:p>
            <a:endParaRPr lang="sv-SE" sz="1600" dirty="0"/>
          </a:p>
          <a:p>
            <a:r>
              <a:rPr lang="sv-SE" sz="1600" dirty="0"/>
              <a:t>Människan bredde nu också ut sig mot kallare och mörkare områden, som tidigare inte kunde bebos.</a:t>
            </a:r>
          </a:p>
        </p:txBody>
      </p:sp>
      <p:pic>
        <p:nvPicPr>
          <p:cNvPr id="1026" name="Picture 2" descr="Tools and Weapons">
            <a:extLst>
              <a:ext uri="{FF2B5EF4-FFF2-40B4-BE49-F238E27FC236}">
                <a16:creationId xmlns:a16="http://schemas.microsoft.com/office/drawing/2014/main" id="{3A018A43-D305-4C0A-992B-169799404D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2641" y="490016"/>
            <a:ext cx="4135074" cy="5013009"/>
          </a:xfrm>
          <a:prstGeom prst="rect">
            <a:avLst/>
          </a:prstGeom>
          <a:noFill/>
          <a:extLst>
            <a:ext uri="{909E8E84-426E-40DD-AFC4-6F175D3DCCD1}">
              <a14:hiddenFill xmlns:a14="http://schemas.microsoft.com/office/drawing/2010/main">
                <a:solidFill>
                  <a:srgbClr val="FFFFFF"/>
                </a:solidFill>
              </a14:hiddenFill>
            </a:ext>
          </a:extLst>
        </p:spPr>
      </p:pic>
      <p:sp>
        <p:nvSpPr>
          <p:cNvPr id="6" name="textruta 5">
            <a:extLst>
              <a:ext uri="{FF2B5EF4-FFF2-40B4-BE49-F238E27FC236}">
                <a16:creationId xmlns:a16="http://schemas.microsoft.com/office/drawing/2014/main" id="{F726DF81-2D96-4C5C-9261-1BD8914EB802}"/>
              </a:ext>
            </a:extLst>
          </p:cNvPr>
          <p:cNvSpPr txBox="1"/>
          <p:nvPr/>
        </p:nvSpPr>
        <p:spPr>
          <a:xfrm>
            <a:off x="6530910" y="5666681"/>
            <a:ext cx="5228104" cy="954107"/>
          </a:xfrm>
          <a:prstGeom prst="rect">
            <a:avLst/>
          </a:prstGeom>
          <a:noFill/>
        </p:spPr>
        <p:txBody>
          <a:bodyPr wrap="square">
            <a:spAutoFit/>
          </a:bodyPr>
          <a:lstStyle/>
          <a:p>
            <a:r>
              <a:rPr lang="sv-SE" sz="1400" dirty="0"/>
              <a:t>En standardiserad ”verktygslåda” där kärnan förbereds så att väldigt stora och jämna skärvor kan slås och att råmaterialet inte slösas bort. Av dessa tillverkar man sedan specialiserade verktyg och delar till komplex utrustning, såsom spetsar till spjut.</a:t>
            </a:r>
          </a:p>
        </p:txBody>
      </p:sp>
      <p:sp>
        <p:nvSpPr>
          <p:cNvPr id="7" name="Rektangel 6">
            <a:extLst>
              <a:ext uri="{FF2B5EF4-FFF2-40B4-BE49-F238E27FC236}">
                <a16:creationId xmlns:a16="http://schemas.microsoft.com/office/drawing/2014/main" id="{FAEBFCBC-7956-44D4-883B-A816A7CDD253}"/>
              </a:ext>
            </a:extLst>
          </p:cNvPr>
          <p:cNvSpPr/>
          <p:nvPr/>
        </p:nvSpPr>
        <p:spPr>
          <a:xfrm>
            <a:off x="105259" y="84275"/>
            <a:ext cx="769763" cy="461665"/>
          </a:xfrm>
          <a:prstGeom prst="rect">
            <a:avLst/>
          </a:prstGeom>
        </p:spPr>
        <p:txBody>
          <a:bodyPr wrap="none">
            <a:spAutoFit/>
          </a:bodyPr>
          <a:lstStyle/>
          <a:p>
            <a:r>
              <a:rPr lang="sv-SE" sz="2400" dirty="0"/>
              <a:t>6/17</a:t>
            </a:r>
          </a:p>
        </p:txBody>
      </p:sp>
    </p:spTree>
    <p:extLst>
      <p:ext uri="{BB962C8B-B14F-4D97-AF65-F5344CB8AC3E}">
        <p14:creationId xmlns:p14="http://schemas.microsoft.com/office/powerpoint/2010/main" val="2933563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1C1C84-069E-4396-BA43-B3B20B5A1536}"/>
              </a:ext>
            </a:extLst>
          </p:cNvPr>
          <p:cNvSpPr>
            <a:spLocks noGrp="1"/>
          </p:cNvSpPr>
          <p:nvPr>
            <p:ph type="title"/>
          </p:nvPr>
        </p:nvSpPr>
        <p:spPr>
          <a:xfrm>
            <a:off x="838200" y="247362"/>
            <a:ext cx="10515600" cy="667039"/>
          </a:xfrm>
        </p:spPr>
        <p:txBody>
          <a:bodyPr>
            <a:normAutofit fontScale="90000"/>
          </a:bodyPr>
          <a:lstStyle/>
          <a:p>
            <a:pPr algn="ctr"/>
            <a:r>
              <a:rPr lang="sv-SE" sz="6000" b="1" dirty="0">
                <a:solidFill>
                  <a:srgbClr val="FF0000"/>
                </a:solidFill>
              </a:rPr>
              <a:t>Elden</a:t>
            </a:r>
            <a:endParaRPr lang="sv-SE" b="1" dirty="0">
              <a:solidFill>
                <a:srgbClr val="FF0000"/>
              </a:solidFill>
            </a:endParaRPr>
          </a:p>
        </p:txBody>
      </p:sp>
      <p:sp>
        <p:nvSpPr>
          <p:cNvPr id="3" name="Platshållare för innehåll 2">
            <a:extLst>
              <a:ext uri="{FF2B5EF4-FFF2-40B4-BE49-F238E27FC236}">
                <a16:creationId xmlns:a16="http://schemas.microsoft.com/office/drawing/2014/main" id="{0868D14B-687F-42D5-ADA8-B442ED4249A5}"/>
              </a:ext>
            </a:extLst>
          </p:cNvPr>
          <p:cNvSpPr>
            <a:spLocks noGrp="1"/>
          </p:cNvSpPr>
          <p:nvPr>
            <p:ph idx="1"/>
          </p:nvPr>
        </p:nvSpPr>
        <p:spPr>
          <a:xfrm>
            <a:off x="187614" y="2743200"/>
            <a:ext cx="4571999" cy="4066308"/>
          </a:xfrm>
        </p:spPr>
        <p:txBody>
          <a:bodyPr>
            <a:normAutofit lnSpcReduction="10000"/>
          </a:bodyPr>
          <a:lstStyle/>
          <a:p>
            <a:pPr marL="0" indent="0">
              <a:buNone/>
            </a:pPr>
            <a:r>
              <a:rPr lang="sv-SE" sz="1700" b="1" dirty="0">
                <a:solidFill>
                  <a:srgbClr val="FFEFEF"/>
                </a:solidFill>
              </a:rPr>
              <a:t>Elden tämjdes slutligen i och med den Mellersta Stenåldern</a:t>
            </a:r>
            <a:r>
              <a:rPr lang="sv-SE" sz="1700" dirty="0">
                <a:solidFill>
                  <a:srgbClr val="FFEFEF"/>
                </a:solidFill>
              </a:rPr>
              <a:t> – det var då den blev en central del i våra liv.</a:t>
            </a:r>
          </a:p>
          <a:p>
            <a:pPr marL="0" indent="0">
              <a:buNone/>
            </a:pPr>
            <a:endParaRPr lang="sv-SE" sz="1700" dirty="0">
              <a:solidFill>
                <a:srgbClr val="FFEFEF"/>
              </a:solidFill>
            </a:endParaRPr>
          </a:p>
          <a:p>
            <a:pPr marL="0" indent="0">
              <a:buNone/>
            </a:pPr>
            <a:r>
              <a:rPr lang="sv-SE" sz="1700" b="1" dirty="0">
                <a:solidFill>
                  <a:srgbClr val="FFEFEF"/>
                </a:solidFill>
              </a:rPr>
              <a:t>Elden tillåter tillagning</a:t>
            </a:r>
            <a:r>
              <a:rPr lang="sv-SE" sz="1700" dirty="0">
                <a:solidFill>
                  <a:srgbClr val="FFEFEF"/>
                </a:solidFill>
              </a:rPr>
              <a:t>, vilket: Ökar näringsvärdet i kött och rotfrukter. Dödar smittämnen i kött. Ökar hållbarheten på kött. Tillåter kallt väder att användas för att frysa och tina upp.</a:t>
            </a:r>
          </a:p>
          <a:p>
            <a:pPr marL="0" indent="0">
              <a:buNone/>
            </a:pPr>
            <a:endParaRPr lang="sv-SE" sz="1700" dirty="0">
              <a:solidFill>
                <a:srgbClr val="FFEFEF"/>
              </a:solidFill>
            </a:endParaRPr>
          </a:p>
          <a:p>
            <a:pPr marL="0" indent="0">
              <a:buNone/>
            </a:pPr>
            <a:r>
              <a:rPr lang="sv-SE" sz="1700" b="1" dirty="0">
                <a:solidFill>
                  <a:srgbClr val="FFEFEF"/>
                </a:solidFill>
              </a:rPr>
              <a:t>Elden tillåter även</a:t>
            </a:r>
            <a:r>
              <a:rPr lang="sv-SE" sz="1700" dirty="0">
                <a:solidFill>
                  <a:srgbClr val="FFEFEF"/>
                </a:solidFill>
              </a:rPr>
              <a:t>: Bruk av annars fuktiga och kalla grottor. Arbete även under dygnets mörka timmar. Skydd mot rovdjur.</a:t>
            </a:r>
          </a:p>
          <a:p>
            <a:pPr marL="0" indent="0">
              <a:buNone/>
            </a:pPr>
            <a:endParaRPr lang="sv-SE" sz="1700" dirty="0">
              <a:solidFill>
                <a:srgbClr val="FFEFEF"/>
              </a:solidFill>
            </a:endParaRPr>
          </a:p>
          <a:p>
            <a:pPr marL="0" indent="0">
              <a:buNone/>
            </a:pPr>
            <a:r>
              <a:rPr lang="sv-SE" sz="1700" dirty="0">
                <a:solidFill>
                  <a:srgbClr val="FFEFEF"/>
                </a:solidFill>
              </a:rPr>
              <a:t>Eldstaden förändrar även hela det sociala samspelet genom att bli en samlingspunkt. </a:t>
            </a:r>
          </a:p>
        </p:txBody>
      </p:sp>
      <p:pic>
        <p:nvPicPr>
          <p:cNvPr id="4098" name="Picture 2" descr="Neanderthal genes increase risk of serious Covid-19, study claims | Science  | The Guardian">
            <a:extLst>
              <a:ext uri="{FF2B5EF4-FFF2-40B4-BE49-F238E27FC236}">
                <a16:creationId xmlns:a16="http://schemas.microsoft.com/office/drawing/2014/main" id="{BE6ADCFD-2932-4AD8-95AD-907930EFB3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9613" y="2398568"/>
            <a:ext cx="7432387" cy="4459432"/>
          </a:xfrm>
          <a:prstGeom prst="rect">
            <a:avLst/>
          </a:prstGeom>
          <a:noFill/>
          <a:extLst>
            <a:ext uri="{909E8E84-426E-40DD-AFC4-6F175D3DCCD1}">
              <a14:hiddenFill xmlns:a14="http://schemas.microsoft.com/office/drawing/2010/main">
                <a:solidFill>
                  <a:srgbClr val="FFFFFF"/>
                </a:solidFill>
              </a14:hiddenFill>
            </a:ext>
          </a:extLst>
        </p:spPr>
      </p:pic>
      <p:sp>
        <p:nvSpPr>
          <p:cNvPr id="6" name="textruta 5">
            <a:extLst>
              <a:ext uri="{FF2B5EF4-FFF2-40B4-BE49-F238E27FC236}">
                <a16:creationId xmlns:a16="http://schemas.microsoft.com/office/drawing/2014/main" id="{FD1F5D7A-527C-45AE-8BA2-BAC3A3D92EBA}"/>
              </a:ext>
            </a:extLst>
          </p:cNvPr>
          <p:cNvSpPr txBox="1"/>
          <p:nvPr/>
        </p:nvSpPr>
        <p:spPr>
          <a:xfrm>
            <a:off x="187614" y="1103169"/>
            <a:ext cx="10902950" cy="1400383"/>
          </a:xfrm>
          <a:prstGeom prst="rect">
            <a:avLst/>
          </a:prstGeom>
          <a:noFill/>
        </p:spPr>
        <p:txBody>
          <a:bodyPr wrap="square">
            <a:spAutoFit/>
          </a:bodyPr>
          <a:lstStyle/>
          <a:p>
            <a:pPr marL="0" indent="0">
              <a:buNone/>
            </a:pPr>
            <a:r>
              <a:rPr lang="sv-SE" sz="1700" dirty="0">
                <a:solidFill>
                  <a:srgbClr val="FFEFEF"/>
                </a:solidFill>
              </a:rPr>
              <a:t>Schimpanser har liksom vi en ovanlig </a:t>
            </a:r>
            <a:r>
              <a:rPr lang="sv-SE" sz="1700" b="1" dirty="0">
                <a:solidFill>
                  <a:srgbClr val="FFEFEF"/>
                </a:solidFill>
              </a:rPr>
              <a:t>reducerad rädsla för eld</a:t>
            </a:r>
            <a:r>
              <a:rPr lang="sv-SE" sz="1700" dirty="0">
                <a:solidFill>
                  <a:srgbClr val="FFEFEF"/>
                </a:solidFill>
              </a:rPr>
              <a:t>, och de förfaller förstå att använda effekterna av vildbränder på olika sätt.</a:t>
            </a:r>
          </a:p>
          <a:p>
            <a:pPr marL="0" indent="0">
              <a:buNone/>
            </a:pPr>
            <a:endParaRPr lang="sv-SE" sz="1700" dirty="0">
              <a:solidFill>
                <a:srgbClr val="FFEFEF"/>
              </a:solidFill>
            </a:endParaRPr>
          </a:p>
          <a:p>
            <a:pPr marL="0" indent="0">
              <a:buNone/>
            </a:pPr>
            <a:r>
              <a:rPr lang="sv-SE" sz="1700" dirty="0">
                <a:solidFill>
                  <a:srgbClr val="FFEFEF"/>
                </a:solidFill>
              </a:rPr>
              <a:t>Det finns spår av mindre eldar och spridning av eld i naturen för att skapa gläntor </a:t>
            </a:r>
            <a:r>
              <a:rPr lang="sv-SE" sz="1700" b="1" dirty="0">
                <a:solidFill>
                  <a:srgbClr val="FFEFEF"/>
                </a:solidFill>
              </a:rPr>
              <a:t>från cirka 1,5 miljoner år sedan</a:t>
            </a:r>
            <a:r>
              <a:rPr lang="sv-SE" sz="1700" dirty="0">
                <a:solidFill>
                  <a:srgbClr val="FFEFEF"/>
                </a:solidFill>
              </a:rPr>
              <a:t>. Men det är </a:t>
            </a:r>
            <a:r>
              <a:rPr lang="sv-SE" sz="1700" b="1" dirty="0">
                <a:solidFill>
                  <a:srgbClr val="FFEFEF"/>
                </a:solidFill>
              </a:rPr>
              <a:t>tvetydiga och spridda spår.</a:t>
            </a:r>
          </a:p>
        </p:txBody>
      </p:sp>
      <p:sp>
        <p:nvSpPr>
          <p:cNvPr id="7" name="Rektangel 6">
            <a:extLst>
              <a:ext uri="{FF2B5EF4-FFF2-40B4-BE49-F238E27FC236}">
                <a16:creationId xmlns:a16="http://schemas.microsoft.com/office/drawing/2014/main" id="{ECBBCCBA-FBCD-44DE-88F3-B435660EFD8C}"/>
              </a:ext>
            </a:extLst>
          </p:cNvPr>
          <p:cNvSpPr/>
          <p:nvPr/>
        </p:nvSpPr>
        <p:spPr>
          <a:xfrm>
            <a:off x="105259" y="125219"/>
            <a:ext cx="769763" cy="461665"/>
          </a:xfrm>
          <a:prstGeom prst="rect">
            <a:avLst/>
          </a:prstGeom>
        </p:spPr>
        <p:txBody>
          <a:bodyPr wrap="none">
            <a:spAutoFit/>
          </a:bodyPr>
          <a:lstStyle/>
          <a:p>
            <a:r>
              <a:rPr lang="sv-SE" sz="2400" dirty="0">
                <a:solidFill>
                  <a:schemeClr val="bg1"/>
                </a:solidFill>
              </a:rPr>
              <a:t>7/17</a:t>
            </a:r>
          </a:p>
        </p:txBody>
      </p:sp>
    </p:spTree>
    <p:extLst>
      <p:ext uri="{BB962C8B-B14F-4D97-AF65-F5344CB8AC3E}">
        <p14:creationId xmlns:p14="http://schemas.microsoft.com/office/powerpoint/2010/main" val="68926273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1377</TotalTime>
  <Words>1790</Words>
  <Application>Microsoft Office PowerPoint</Application>
  <PresentationFormat>Bredbild</PresentationFormat>
  <Paragraphs>176</Paragraphs>
  <Slides>19</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19</vt:i4>
      </vt:variant>
    </vt:vector>
  </HeadingPairs>
  <TitlesOfParts>
    <vt:vector size="23" baseType="lpstr">
      <vt:lpstr>Arial</vt:lpstr>
      <vt:lpstr>Calibri</vt:lpstr>
      <vt:lpstr>Calibri Light</vt:lpstr>
      <vt:lpstr>Office-tema</vt:lpstr>
      <vt:lpstr>Människan och kulturen Människans förhistoria II </vt:lpstr>
      <vt:lpstr>Föreläsningens lärandemål</vt:lpstr>
      <vt:lpstr>Ut ur Afrika 1.0</vt:lpstr>
      <vt:lpstr>Homo erectus</vt:lpstr>
      <vt:lpstr>PowerPoint-presentation</vt:lpstr>
      <vt:lpstr>De acheuliska verktygen</vt:lpstr>
      <vt:lpstr>Den Acheuliska livsstilen</vt:lpstr>
      <vt:lpstr>Middle Paleolithic</vt:lpstr>
      <vt:lpstr>Elden</vt:lpstr>
      <vt:lpstr>Språk</vt:lpstr>
      <vt:lpstr>Upper Paleolithic – Ut ur Afrika 2.0</vt:lpstr>
      <vt:lpstr>Allt effektivare användning av marken</vt:lpstr>
      <vt:lpstr>Konst, myter och musik</vt:lpstr>
      <vt:lpstr>En gradvis marsch mot bofasthet</vt:lpstr>
      <vt:lpstr>Evolution av människans unika förmågor</vt:lpstr>
      <vt:lpstr>Översikt över evolutionen av hjärnan, Homo</vt:lpstr>
      <vt:lpstr>Översikt över människans evolution</vt:lpstr>
      <vt:lpstr>PowerPoint-presentation</vt:lpstr>
      <vt:lpstr>Bofasthet och jordbruk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Människan och kulturen Lektion 13.2 </dc:title>
  <dc:creator>Claes Andersson</dc:creator>
  <cp:lastModifiedBy>Claes Andersson</cp:lastModifiedBy>
  <cp:revision>70</cp:revision>
  <dcterms:created xsi:type="dcterms:W3CDTF">2020-12-07T06:53:35Z</dcterms:created>
  <dcterms:modified xsi:type="dcterms:W3CDTF">2021-03-02T10:39:18Z</dcterms:modified>
</cp:coreProperties>
</file>