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5" r:id="rId4"/>
    <p:sldId id="276" r:id="rId5"/>
    <p:sldId id="277" r:id="rId6"/>
    <p:sldId id="273" r:id="rId7"/>
    <p:sldId id="278" r:id="rId8"/>
    <p:sldId id="265" r:id="rId9"/>
    <p:sldId id="266" r:id="rId10"/>
    <p:sldId id="267" r:id="rId11"/>
    <p:sldId id="259" r:id="rId12"/>
    <p:sldId id="258" r:id="rId13"/>
    <p:sldId id="283" r:id="rId14"/>
    <p:sldId id="262" r:id="rId15"/>
    <p:sldId id="261" r:id="rId16"/>
    <p:sldId id="268" r:id="rId17"/>
    <p:sldId id="263" r:id="rId18"/>
    <p:sldId id="269" r:id="rId19"/>
    <p:sldId id="270" r:id="rId20"/>
    <p:sldId id="282" r:id="rId21"/>
    <p:sldId id="274" r:id="rId22"/>
    <p:sldId id="284" r:id="rId23"/>
    <p:sldId id="281" r:id="rId24"/>
    <p:sldId id="285" r:id="rId25"/>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2" d="100"/>
          <a:sy n="142" d="100"/>
        </p:scale>
        <p:origin x="384" y="1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573BF64-336E-4B10-A1FD-022657E75E60}"/>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57874F9A-E37E-4D4B-B58C-E9FE783A54A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86EF6DE5-6523-4551-A607-EC67966C61A8}"/>
              </a:ext>
            </a:extLst>
          </p:cNvPr>
          <p:cNvSpPr>
            <a:spLocks noGrp="1"/>
          </p:cNvSpPr>
          <p:nvPr>
            <p:ph type="dt" sz="half" idx="10"/>
          </p:nvPr>
        </p:nvSpPr>
        <p:spPr/>
        <p:txBody>
          <a:bodyPr/>
          <a:lstStyle/>
          <a:p>
            <a:fld id="{6A2C914D-0687-4FDD-B853-B5C8A348FAEB}" type="datetimeFigureOut">
              <a:rPr lang="sv-SE" smtClean="0"/>
              <a:t>2021-03-04</a:t>
            </a:fld>
            <a:endParaRPr lang="sv-SE"/>
          </a:p>
        </p:txBody>
      </p:sp>
      <p:sp>
        <p:nvSpPr>
          <p:cNvPr id="5" name="Platshållare för sidfot 4">
            <a:extLst>
              <a:ext uri="{FF2B5EF4-FFF2-40B4-BE49-F238E27FC236}">
                <a16:creationId xmlns:a16="http://schemas.microsoft.com/office/drawing/2014/main" id="{D28394AE-3CD9-452D-A51D-BF41B40F9C7A}"/>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9AE24757-86CB-4252-9599-78201D7CB357}"/>
              </a:ext>
            </a:extLst>
          </p:cNvPr>
          <p:cNvSpPr>
            <a:spLocks noGrp="1"/>
          </p:cNvSpPr>
          <p:nvPr>
            <p:ph type="sldNum" sz="quarter" idx="12"/>
          </p:nvPr>
        </p:nvSpPr>
        <p:spPr/>
        <p:txBody>
          <a:bodyPr/>
          <a:lstStyle/>
          <a:p>
            <a:fld id="{D0A5F807-981D-4438-90BB-8A5E553F6E9B}" type="slidenum">
              <a:rPr lang="sv-SE" smtClean="0"/>
              <a:t>‹#›</a:t>
            </a:fld>
            <a:endParaRPr lang="sv-SE"/>
          </a:p>
        </p:txBody>
      </p:sp>
    </p:spTree>
    <p:extLst>
      <p:ext uri="{BB962C8B-B14F-4D97-AF65-F5344CB8AC3E}">
        <p14:creationId xmlns:p14="http://schemas.microsoft.com/office/powerpoint/2010/main" val="2063418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29A9182-3E12-4819-8AAD-CB96E7007A0F}"/>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7B9FDB11-2B65-48BE-B4A9-E119792EB908}"/>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69AE19D5-9B34-458A-AC1A-26B31D843A02}"/>
              </a:ext>
            </a:extLst>
          </p:cNvPr>
          <p:cNvSpPr>
            <a:spLocks noGrp="1"/>
          </p:cNvSpPr>
          <p:nvPr>
            <p:ph type="dt" sz="half" idx="10"/>
          </p:nvPr>
        </p:nvSpPr>
        <p:spPr/>
        <p:txBody>
          <a:bodyPr/>
          <a:lstStyle/>
          <a:p>
            <a:fld id="{6A2C914D-0687-4FDD-B853-B5C8A348FAEB}" type="datetimeFigureOut">
              <a:rPr lang="sv-SE" smtClean="0"/>
              <a:t>2021-03-04</a:t>
            </a:fld>
            <a:endParaRPr lang="sv-SE"/>
          </a:p>
        </p:txBody>
      </p:sp>
      <p:sp>
        <p:nvSpPr>
          <p:cNvPr id="5" name="Platshållare för sidfot 4">
            <a:extLst>
              <a:ext uri="{FF2B5EF4-FFF2-40B4-BE49-F238E27FC236}">
                <a16:creationId xmlns:a16="http://schemas.microsoft.com/office/drawing/2014/main" id="{B63A1432-A3C7-4A6B-9EA0-131F21FB2B9E}"/>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CB2BB8BF-699D-41EE-849A-D1B8C6C87FE7}"/>
              </a:ext>
            </a:extLst>
          </p:cNvPr>
          <p:cNvSpPr>
            <a:spLocks noGrp="1"/>
          </p:cNvSpPr>
          <p:nvPr>
            <p:ph type="sldNum" sz="quarter" idx="12"/>
          </p:nvPr>
        </p:nvSpPr>
        <p:spPr/>
        <p:txBody>
          <a:bodyPr/>
          <a:lstStyle/>
          <a:p>
            <a:fld id="{D0A5F807-981D-4438-90BB-8A5E553F6E9B}" type="slidenum">
              <a:rPr lang="sv-SE" smtClean="0"/>
              <a:t>‹#›</a:t>
            </a:fld>
            <a:endParaRPr lang="sv-SE"/>
          </a:p>
        </p:txBody>
      </p:sp>
    </p:spTree>
    <p:extLst>
      <p:ext uri="{BB962C8B-B14F-4D97-AF65-F5344CB8AC3E}">
        <p14:creationId xmlns:p14="http://schemas.microsoft.com/office/powerpoint/2010/main" val="16044627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65486981-7BF7-4533-8D6E-47CD170FBCEF}"/>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BB0C9947-6A22-4293-8F2B-99A1C3E8DC87}"/>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1E16D58A-F9C1-41AA-8DE6-71CB78771FA6}"/>
              </a:ext>
            </a:extLst>
          </p:cNvPr>
          <p:cNvSpPr>
            <a:spLocks noGrp="1"/>
          </p:cNvSpPr>
          <p:nvPr>
            <p:ph type="dt" sz="half" idx="10"/>
          </p:nvPr>
        </p:nvSpPr>
        <p:spPr/>
        <p:txBody>
          <a:bodyPr/>
          <a:lstStyle/>
          <a:p>
            <a:fld id="{6A2C914D-0687-4FDD-B853-B5C8A348FAEB}" type="datetimeFigureOut">
              <a:rPr lang="sv-SE" smtClean="0"/>
              <a:t>2021-03-04</a:t>
            </a:fld>
            <a:endParaRPr lang="sv-SE"/>
          </a:p>
        </p:txBody>
      </p:sp>
      <p:sp>
        <p:nvSpPr>
          <p:cNvPr id="5" name="Platshållare för sidfot 4">
            <a:extLst>
              <a:ext uri="{FF2B5EF4-FFF2-40B4-BE49-F238E27FC236}">
                <a16:creationId xmlns:a16="http://schemas.microsoft.com/office/drawing/2014/main" id="{D6EE8440-E49C-438C-A8D0-064421AFD7B7}"/>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3603E447-8DAC-41C8-BF35-BC0BB3BD273E}"/>
              </a:ext>
            </a:extLst>
          </p:cNvPr>
          <p:cNvSpPr>
            <a:spLocks noGrp="1"/>
          </p:cNvSpPr>
          <p:nvPr>
            <p:ph type="sldNum" sz="quarter" idx="12"/>
          </p:nvPr>
        </p:nvSpPr>
        <p:spPr/>
        <p:txBody>
          <a:bodyPr/>
          <a:lstStyle/>
          <a:p>
            <a:fld id="{D0A5F807-981D-4438-90BB-8A5E553F6E9B}" type="slidenum">
              <a:rPr lang="sv-SE" smtClean="0"/>
              <a:t>‹#›</a:t>
            </a:fld>
            <a:endParaRPr lang="sv-SE"/>
          </a:p>
        </p:txBody>
      </p:sp>
    </p:spTree>
    <p:extLst>
      <p:ext uri="{BB962C8B-B14F-4D97-AF65-F5344CB8AC3E}">
        <p14:creationId xmlns:p14="http://schemas.microsoft.com/office/powerpoint/2010/main" val="4333559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E353E9F-4707-4161-8343-B48B61CB1BCB}"/>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83934FD0-DB74-4338-9737-5D98D7B934BA}"/>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1770FFC7-65C9-47B3-BB2D-E76E3A43CC1D}"/>
              </a:ext>
            </a:extLst>
          </p:cNvPr>
          <p:cNvSpPr>
            <a:spLocks noGrp="1"/>
          </p:cNvSpPr>
          <p:nvPr>
            <p:ph type="dt" sz="half" idx="10"/>
          </p:nvPr>
        </p:nvSpPr>
        <p:spPr/>
        <p:txBody>
          <a:bodyPr/>
          <a:lstStyle/>
          <a:p>
            <a:fld id="{6A2C914D-0687-4FDD-B853-B5C8A348FAEB}" type="datetimeFigureOut">
              <a:rPr lang="sv-SE" smtClean="0"/>
              <a:t>2021-03-04</a:t>
            </a:fld>
            <a:endParaRPr lang="sv-SE"/>
          </a:p>
        </p:txBody>
      </p:sp>
      <p:sp>
        <p:nvSpPr>
          <p:cNvPr id="5" name="Platshållare för sidfot 4">
            <a:extLst>
              <a:ext uri="{FF2B5EF4-FFF2-40B4-BE49-F238E27FC236}">
                <a16:creationId xmlns:a16="http://schemas.microsoft.com/office/drawing/2014/main" id="{F6302878-35E5-4662-AD04-483558E54AAA}"/>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73F714C7-603D-41A2-A018-B6DC7F1E3A30}"/>
              </a:ext>
            </a:extLst>
          </p:cNvPr>
          <p:cNvSpPr>
            <a:spLocks noGrp="1"/>
          </p:cNvSpPr>
          <p:nvPr>
            <p:ph type="sldNum" sz="quarter" idx="12"/>
          </p:nvPr>
        </p:nvSpPr>
        <p:spPr/>
        <p:txBody>
          <a:bodyPr/>
          <a:lstStyle/>
          <a:p>
            <a:fld id="{D0A5F807-981D-4438-90BB-8A5E553F6E9B}" type="slidenum">
              <a:rPr lang="sv-SE" smtClean="0"/>
              <a:t>‹#›</a:t>
            </a:fld>
            <a:endParaRPr lang="sv-SE"/>
          </a:p>
        </p:txBody>
      </p:sp>
    </p:spTree>
    <p:extLst>
      <p:ext uri="{BB962C8B-B14F-4D97-AF65-F5344CB8AC3E}">
        <p14:creationId xmlns:p14="http://schemas.microsoft.com/office/powerpoint/2010/main" val="4879148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3E454E0-E9A1-4A63-9812-7FD08545C864}"/>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53DEC050-4450-4D5E-8C2A-46E08B77585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E03F57A1-AA4E-4220-B1ED-C29AA1FD1710}"/>
              </a:ext>
            </a:extLst>
          </p:cNvPr>
          <p:cNvSpPr>
            <a:spLocks noGrp="1"/>
          </p:cNvSpPr>
          <p:nvPr>
            <p:ph type="dt" sz="half" idx="10"/>
          </p:nvPr>
        </p:nvSpPr>
        <p:spPr/>
        <p:txBody>
          <a:bodyPr/>
          <a:lstStyle/>
          <a:p>
            <a:fld id="{6A2C914D-0687-4FDD-B853-B5C8A348FAEB}" type="datetimeFigureOut">
              <a:rPr lang="sv-SE" smtClean="0"/>
              <a:t>2021-03-04</a:t>
            </a:fld>
            <a:endParaRPr lang="sv-SE"/>
          </a:p>
        </p:txBody>
      </p:sp>
      <p:sp>
        <p:nvSpPr>
          <p:cNvPr id="5" name="Platshållare för sidfot 4">
            <a:extLst>
              <a:ext uri="{FF2B5EF4-FFF2-40B4-BE49-F238E27FC236}">
                <a16:creationId xmlns:a16="http://schemas.microsoft.com/office/drawing/2014/main" id="{B18E4F3D-D53B-4D73-A8A7-46688614BED5}"/>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36CE430B-2008-474A-AE03-CE7D6B0D73F8}"/>
              </a:ext>
            </a:extLst>
          </p:cNvPr>
          <p:cNvSpPr>
            <a:spLocks noGrp="1"/>
          </p:cNvSpPr>
          <p:nvPr>
            <p:ph type="sldNum" sz="quarter" idx="12"/>
          </p:nvPr>
        </p:nvSpPr>
        <p:spPr/>
        <p:txBody>
          <a:bodyPr/>
          <a:lstStyle/>
          <a:p>
            <a:fld id="{D0A5F807-981D-4438-90BB-8A5E553F6E9B}" type="slidenum">
              <a:rPr lang="sv-SE" smtClean="0"/>
              <a:t>‹#›</a:t>
            </a:fld>
            <a:endParaRPr lang="sv-SE"/>
          </a:p>
        </p:txBody>
      </p:sp>
    </p:spTree>
    <p:extLst>
      <p:ext uri="{BB962C8B-B14F-4D97-AF65-F5344CB8AC3E}">
        <p14:creationId xmlns:p14="http://schemas.microsoft.com/office/powerpoint/2010/main" val="24111882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28802AC-D06C-4CCF-8891-EAC9E6CC4CD9}"/>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70545F6D-4F23-4021-80D1-F6C88AB07A85}"/>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2D485368-D6F2-4D79-93DB-5057BF134D77}"/>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A5677A73-823E-4601-8C4E-756930FAA54E}"/>
              </a:ext>
            </a:extLst>
          </p:cNvPr>
          <p:cNvSpPr>
            <a:spLocks noGrp="1"/>
          </p:cNvSpPr>
          <p:nvPr>
            <p:ph type="dt" sz="half" idx="10"/>
          </p:nvPr>
        </p:nvSpPr>
        <p:spPr/>
        <p:txBody>
          <a:bodyPr/>
          <a:lstStyle/>
          <a:p>
            <a:fld id="{6A2C914D-0687-4FDD-B853-B5C8A348FAEB}" type="datetimeFigureOut">
              <a:rPr lang="sv-SE" smtClean="0"/>
              <a:t>2021-03-04</a:t>
            </a:fld>
            <a:endParaRPr lang="sv-SE"/>
          </a:p>
        </p:txBody>
      </p:sp>
      <p:sp>
        <p:nvSpPr>
          <p:cNvPr id="6" name="Platshållare för sidfot 5">
            <a:extLst>
              <a:ext uri="{FF2B5EF4-FFF2-40B4-BE49-F238E27FC236}">
                <a16:creationId xmlns:a16="http://schemas.microsoft.com/office/drawing/2014/main" id="{2F4EF0CE-645A-4BF3-8CE2-4025E8A0DDEC}"/>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C82B9AF1-57CC-4F02-B077-B8DE3D39B7C5}"/>
              </a:ext>
            </a:extLst>
          </p:cNvPr>
          <p:cNvSpPr>
            <a:spLocks noGrp="1"/>
          </p:cNvSpPr>
          <p:nvPr>
            <p:ph type="sldNum" sz="quarter" idx="12"/>
          </p:nvPr>
        </p:nvSpPr>
        <p:spPr/>
        <p:txBody>
          <a:bodyPr/>
          <a:lstStyle/>
          <a:p>
            <a:fld id="{D0A5F807-981D-4438-90BB-8A5E553F6E9B}" type="slidenum">
              <a:rPr lang="sv-SE" smtClean="0"/>
              <a:t>‹#›</a:t>
            </a:fld>
            <a:endParaRPr lang="sv-SE"/>
          </a:p>
        </p:txBody>
      </p:sp>
    </p:spTree>
    <p:extLst>
      <p:ext uri="{BB962C8B-B14F-4D97-AF65-F5344CB8AC3E}">
        <p14:creationId xmlns:p14="http://schemas.microsoft.com/office/powerpoint/2010/main" val="4351167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1694BB4-FBC2-4EF8-9F0C-908B1BC298A2}"/>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687EE362-A9F9-4919-AC19-791772266EB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0C9A0BFF-FD17-4509-A6B4-894AF5383A61}"/>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F6C7D9FD-8113-4D07-8FCC-E51340BCE1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554A279F-BB7A-4F07-B5C6-BF9BAE6D9F37}"/>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82597A08-315C-4443-85F1-FA949C8D7438}"/>
              </a:ext>
            </a:extLst>
          </p:cNvPr>
          <p:cNvSpPr>
            <a:spLocks noGrp="1"/>
          </p:cNvSpPr>
          <p:nvPr>
            <p:ph type="dt" sz="half" idx="10"/>
          </p:nvPr>
        </p:nvSpPr>
        <p:spPr/>
        <p:txBody>
          <a:bodyPr/>
          <a:lstStyle/>
          <a:p>
            <a:fld id="{6A2C914D-0687-4FDD-B853-B5C8A348FAEB}" type="datetimeFigureOut">
              <a:rPr lang="sv-SE" smtClean="0"/>
              <a:t>2021-03-04</a:t>
            </a:fld>
            <a:endParaRPr lang="sv-SE"/>
          </a:p>
        </p:txBody>
      </p:sp>
      <p:sp>
        <p:nvSpPr>
          <p:cNvPr id="8" name="Platshållare för sidfot 7">
            <a:extLst>
              <a:ext uri="{FF2B5EF4-FFF2-40B4-BE49-F238E27FC236}">
                <a16:creationId xmlns:a16="http://schemas.microsoft.com/office/drawing/2014/main" id="{6D273DD1-2989-4A94-9395-44C92D9665E4}"/>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54E5094C-5461-46D4-A281-F753F66BF048}"/>
              </a:ext>
            </a:extLst>
          </p:cNvPr>
          <p:cNvSpPr>
            <a:spLocks noGrp="1"/>
          </p:cNvSpPr>
          <p:nvPr>
            <p:ph type="sldNum" sz="quarter" idx="12"/>
          </p:nvPr>
        </p:nvSpPr>
        <p:spPr/>
        <p:txBody>
          <a:bodyPr/>
          <a:lstStyle/>
          <a:p>
            <a:fld id="{D0A5F807-981D-4438-90BB-8A5E553F6E9B}" type="slidenum">
              <a:rPr lang="sv-SE" smtClean="0"/>
              <a:t>‹#›</a:t>
            </a:fld>
            <a:endParaRPr lang="sv-SE"/>
          </a:p>
        </p:txBody>
      </p:sp>
    </p:spTree>
    <p:extLst>
      <p:ext uri="{BB962C8B-B14F-4D97-AF65-F5344CB8AC3E}">
        <p14:creationId xmlns:p14="http://schemas.microsoft.com/office/powerpoint/2010/main" val="23557697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112B2D1-98EA-4430-A386-1D088D0217DA}"/>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662CF95A-F0A5-4F28-ACA7-09CBFCB47332}"/>
              </a:ext>
            </a:extLst>
          </p:cNvPr>
          <p:cNvSpPr>
            <a:spLocks noGrp="1"/>
          </p:cNvSpPr>
          <p:nvPr>
            <p:ph type="dt" sz="half" idx="10"/>
          </p:nvPr>
        </p:nvSpPr>
        <p:spPr/>
        <p:txBody>
          <a:bodyPr/>
          <a:lstStyle/>
          <a:p>
            <a:fld id="{6A2C914D-0687-4FDD-B853-B5C8A348FAEB}" type="datetimeFigureOut">
              <a:rPr lang="sv-SE" smtClean="0"/>
              <a:t>2021-03-04</a:t>
            </a:fld>
            <a:endParaRPr lang="sv-SE"/>
          </a:p>
        </p:txBody>
      </p:sp>
      <p:sp>
        <p:nvSpPr>
          <p:cNvPr id="4" name="Platshållare för sidfot 3">
            <a:extLst>
              <a:ext uri="{FF2B5EF4-FFF2-40B4-BE49-F238E27FC236}">
                <a16:creationId xmlns:a16="http://schemas.microsoft.com/office/drawing/2014/main" id="{60CB5FAB-50F6-435E-B27D-8488A0A84F93}"/>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E361D281-BB7E-4E15-94F3-934F6383748D}"/>
              </a:ext>
            </a:extLst>
          </p:cNvPr>
          <p:cNvSpPr>
            <a:spLocks noGrp="1"/>
          </p:cNvSpPr>
          <p:nvPr>
            <p:ph type="sldNum" sz="quarter" idx="12"/>
          </p:nvPr>
        </p:nvSpPr>
        <p:spPr/>
        <p:txBody>
          <a:bodyPr/>
          <a:lstStyle/>
          <a:p>
            <a:fld id="{D0A5F807-981D-4438-90BB-8A5E553F6E9B}" type="slidenum">
              <a:rPr lang="sv-SE" smtClean="0"/>
              <a:t>‹#›</a:t>
            </a:fld>
            <a:endParaRPr lang="sv-SE"/>
          </a:p>
        </p:txBody>
      </p:sp>
    </p:spTree>
    <p:extLst>
      <p:ext uri="{BB962C8B-B14F-4D97-AF65-F5344CB8AC3E}">
        <p14:creationId xmlns:p14="http://schemas.microsoft.com/office/powerpoint/2010/main" val="26185790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6AD7BE69-E609-4656-9047-A59961C20187}"/>
              </a:ext>
            </a:extLst>
          </p:cNvPr>
          <p:cNvSpPr>
            <a:spLocks noGrp="1"/>
          </p:cNvSpPr>
          <p:nvPr>
            <p:ph type="dt" sz="half" idx="10"/>
          </p:nvPr>
        </p:nvSpPr>
        <p:spPr/>
        <p:txBody>
          <a:bodyPr/>
          <a:lstStyle/>
          <a:p>
            <a:fld id="{6A2C914D-0687-4FDD-B853-B5C8A348FAEB}" type="datetimeFigureOut">
              <a:rPr lang="sv-SE" smtClean="0"/>
              <a:t>2021-03-04</a:t>
            </a:fld>
            <a:endParaRPr lang="sv-SE"/>
          </a:p>
        </p:txBody>
      </p:sp>
      <p:sp>
        <p:nvSpPr>
          <p:cNvPr id="3" name="Platshållare för sidfot 2">
            <a:extLst>
              <a:ext uri="{FF2B5EF4-FFF2-40B4-BE49-F238E27FC236}">
                <a16:creationId xmlns:a16="http://schemas.microsoft.com/office/drawing/2014/main" id="{6E18F285-37C3-4CE1-B9A3-AE33C2A9D23E}"/>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A97CC297-5130-412A-AE60-34AC8EF0C4E8}"/>
              </a:ext>
            </a:extLst>
          </p:cNvPr>
          <p:cNvSpPr>
            <a:spLocks noGrp="1"/>
          </p:cNvSpPr>
          <p:nvPr>
            <p:ph type="sldNum" sz="quarter" idx="12"/>
          </p:nvPr>
        </p:nvSpPr>
        <p:spPr/>
        <p:txBody>
          <a:bodyPr/>
          <a:lstStyle/>
          <a:p>
            <a:fld id="{D0A5F807-981D-4438-90BB-8A5E553F6E9B}" type="slidenum">
              <a:rPr lang="sv-SE" smtClean="0"/>
              <a:t>‹#›</a:t>
            </a:fld>
            <a:endParaRPr lang="sv-SE"/>
          </a:p>
        </p:txBody>
      </p:sp>
    </p:spTree>
    <p:extLst>
      <p:ext uri="{BB962C8B-B14F-4D97-AF65-F5344CB8AC3E}">
        <p14:creationId xmlns:p14="http://schemas.microsoft.com/office/powerpoint/2010/main" val="4974439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DCA07E0-79D2-4CD1-940A-465F66AF2BCD}"/>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4C942605-CEC1-44AF-BDA1-D1DEA630DF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0AE1ADB9-7D62-415F-8122-4C590E5E7A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A0BA98BB-87F6-43A6-A246-47AB6F92B20E}"/>
              </a:ext>
            </a:extLst>
          </p:cNvPr>
          <p:cNvSpPr>
            <a:spLocks noGrp="1"/>
          </p:cNvSpPr>
          <p:nvPr>
            <p:ph type="dt" sz="half" idx="10"/>
          </p:nvPr>
        </p:nvSpPr>
        <p:spPr/>
        <p:txBody>
          <a:bodyPr/>
          <a:lstStyle/>
          <a:p>
            <a:fld id="{6A2C914D-0687-4FDD-B853-B5C8A348FAEB}" type="datetimeFigureOut">
              <a:rPr lang="sv-SE" smtClean="0"/>
              <a:t>2021-03-04</a:t>
            </a:fld>
            <a:endParaRPr lang="sv-SE"/>
          </a:p>
        </p:txBody>
      </p:sp>
      <p:sp>
        <p:nvSpPr>
          <p:cNvPr id="6" name="Platshållare för sidfot 5">
            <a:extLst>
              <a:ext uri="{FF2B5EF4-FFF2-40B4-BE49-F238E27FC236}">
                <a16:creationId xmlns:a16="http://schemas.microsoft.com/office/drawing/2014/main" id="{817F7396-16F8-4CB2-B704-147179CABA30}"/>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6F4E33A2-D915-400A-B1F2-63D8094BDB5B}"/>
              </a:ext>
            </a:extLst>
          </p:cNvPr>
          <p:cNvSpPr>
            <a:spLocks noGrp="1"/>
          </p:cNvSpPr>
          <p:nvPr>
            <p:ph type="sldNum" sz="quarter" idx="12"/>
          </p:nvPr>
        </p:nvSpPr>
        <p:spPr/>
        <p:txBody>
          <a:bodyPr/>
          <a:lstStyle/>
          <a:p>
            <a:fld id="{D0A5F807-981D-4438-90BB-8A5E553F6E9B}" type="slidenum">
              <a:rPr lang="sv-SE" smtClean="0"/>
              <a:t>‹#›</a:t>
            </a:fld>
            <a:endParaRPr lang="sv-SE"/>
          </a:p>
        </p:txBody>
      </p:sp>
    </p:spTree>
    <p:extLst>
      <p:ext uri="{BB962C8B-B14F-4D97-AF65-F5344CB8AC3E}">
        <p14:creationId xmlns:p14="http://schemas.microsoft.com/office/powerpoint/2010/main" val="9974040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52769BC-36BD-4D18-97EB-BE0C68513314}"/>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0669B19A-C40F-4147-8838-DD6A6E04B48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9CDAC738-013B-47D3-9A94-351451215F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DCADDFE9-E7FC-49EE-9AE1-F1DF2EE7F4CA}"/>
              </a:ext>
            </a:extLst>
          </p:cNvPr>
          <p:cNvSpPr>
            <a:spLocks noGrp="1"/>
          </p:cNvSpPr>
          <p:nvPr>
            <p:ph type="dt" sz="half" idx="10"/>
          </p:nvPr>
        </p:nvSpPr>
        <p:spPr/>
        <p:txBody>
          <a:bodyPr/>
          <a:lstStyle/>
          <a:p>
            <a:fld id="{6A2C914D-0687-4FDD-B853-B5C8A348FAEB}" type="datetimeFigureOut">
              <a:rPr lang="sv-SE" smtClean="0"/>
              <a:t>2021-03-04</a:t>
            </a:fld>
            <a:endParaRPr lang="sv-SE"/>
          </a:p>
        </p:txBody>
      </p:sp>
      <p:sp>
        <p:nvSpPr>
          <p:cNvPr id="6" name="Platshållare för sidfot 5">
            <a:extLst>
              <a:ext uri="{FF2B5EF4-FFF2-40B4-BE49-F238E27FC236}">
                <a16:creationId xmlns:a16="http://schemas.microsoft.com/office/drawing/2014/main" id="{606E71CE-BE85-4E3D-9BB3-1A5BCEE34D6E}"/>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6D0E3909-5FE3-4D84-88EC-6E03333A1366}"/>
              </a:ext>
            </a:extLst>
          </p:cNvPr>
          <p:cNvSpPr>
            <a:spLocks noGrp="1"/>
          </p:cNvSpPr>
          <p:nvPr>
            <p:ph type="sldNum" sz="quarter" idx="12"/>
          </p:nvPr>
        </p:nvSpPr>
        <p:spPr/>
        <p:txBody>
          <a:bodyPr/>
          <a:lstStyle/>
          <a:p>
            <a:fld id="{D0A5F807-981D-4438-90BB-8A5E553F6E9B}" type="slidenum">
              <a:rPr lang="sv-SE" smtClean="0"/>
              <a:t>‹#›</a:t>
            </a:fld>
            <a:endParaRPr lang="sv-SE"/>
          </a:p>
        </p:txBody>
      </p:sp>
    </p:spTree>
    <p:extLst>
      <p:ext uri="{BB962C8B-B14F-4D97-AF65-F5344CB8AC3E}">
        <p14:creationId xmlns:p14="http://schemas.microsoft.com/office/powerpoint/2010/main" val="14360766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D25138BD-8E98-4F34-9906-A2BD19AA80C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6C32C57A-C4EB-4C04-8825-E08EB417771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0A06E7FE-CC1A-4A31-BC5F-0B2C029A55E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2C914D-0687-4FDD-B853-B5C8A348FAEB}" type="datetimeFigureOut">
              <a:rPr lang="sv-SE" smtClean="0"/>
              <a:t>2021-03-04</a:t>
            </a:fld>
            <a:endParaRPr lang="sv-SE"/>
          </a:p>
        </p:txBody>
      </p:sp>
      <p:sp>
        <p:nvSpPr>
          <p:cNvPr id="5" name="Platshållare för sidfot 4">
            <a:extLst>
              <a:ext uri="{FF2B5EF4-FFF2-40B4-BE49-F238E27FC236}">
                <a16:creationId xmlns:a16="http://schemas.microsoft.com/office/drawing/2014/main" id="{85EFF4A6-51F8-4CA9-8BCD-71D51BADAFC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97AF5EF2-8204-4B02-B4F2-C64285C0ACC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A5F807-981D-4438-90BB-8A5E553F6E9B}" type="slidenum">
              <a:rPr lang="sv-SE" smtClean="0"/>
              <a:t>‹#›</a:t>
            </a:fld>
            <a:endParaRPr lang="sv-SE"/>
          </a:p>
        </p:txBody>
      </p:sp>
    </p:spTree>
    <p:extLst>
      <p:ext uri="{BB962C8B-B14F-4D97-AF65-F5344CB8AC3E}">
        <p14:creationId xmlns:p14="http://schemas.microsoft.com/office/powerpoint/2010/main" val="30731394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claeand@chalmers.se"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video" Target="https://www.youtube.com/embed/3Z33WiXGiWo?feature=oembed"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472D352-94D2-4FBC-83D0-671C8DC6B23B}"/>
              </a:ext>
            </a:extLst>
          </p:cNvPr>
          <p:cNvSpPr>
            <a:spLocks noGrp="1"/>
          </p:cNvSpPr>
          <p:nvPr>
            <p:ph type="ctrTitle"/>
          </p:nvPr>
        </p:nvSpPr>
        <p:spPr>
          <a:xfrm>
            <a:off x="1524000" y="448882"/>
            <a:ext cx="9144000" cy="2606419"/>
          </a:xfrm>
        </p:spPr>
        <p:txBody>
          <a:bodyPr>
            <a:normAutofit/>
          </a:bodyPr>
          <a:lstStyle/>
          <a:p>
            <a:r>
              <a:rPr lang="sv-SE" sz="4000" u="sng" dirty="0"/>
              <a:t>Människan och kulturen</a:t>
            </a:r>
            <a:br>
              <a:rPr lang="sv-SE" dirty="0"/>
            </a:br>
            <a:r>
              <a:rPr lang="sv-SE" dirty="0"/>
              <a:t>Den Sociala Protocellen och Socionten</a:t>
            </a:r>
          </a:p>
        </p:txBody>
      </p:sp>
      <p:sp>
        <p:nvSpPr>
          <p:cNvPr id="3" name="Underrubrik 2">
            <a:extLst>
              <a:ext uri="{FF2B5EF4-FFF2-40B4-BE49-F238E27FC236}">
                <a16:creationId xmlns:a16="http://schemas.microsoft.com/office/drawing/2014/main" id="{B8C6EE1E-6BA2-4459-B434-416F9315D785}"/>
              </a:ext>
            </a:extLst>
          </p:cNvPr>
          <p:cNvSpPr>
            <a:spLocks noGrp="1"/>
          </p:cNvSpPr>
          <p:nvPr>
            <p:ph type="subTitle" idx="1"/>
          </p:nvPr>
        </p:nvSpPr>
        <p:spPr>
          <a:xfrm>
            <a:off x="1524000" y="3602037"/>
            <a:ext cx="9144000" cy="2190987"/>
          </a:xfrm>
        </p:spPr>
        <p:txBody>
          <a:bodyPr>
            <a:normAutofit fontScale="62500" lnSpcReduction="20000"/>
          </a:bodyPr>
          <a:lstStyle/>
          <a:p>
            <a:r>
              <a:rPr lang="sv-SE" sz="3100" u="sng" dirty="0"/>
              <a:t>Torsdag 4/3 </a:t>
            </a:r>
            <a:r>
              <a:rPr lang="sv-SE" sz="3100" b="1" u="sng" dirty="0"/>
              <a:t>14:15-15:00</a:t>
            </a:r>
          </a:p>
          <a:p>
            <a:endParaRPr lang="sv-SE" sz="3100" b="1" dirty="0"/>
          </a:p>
          <a:p>
            <a:r>
              <a:rPr lang="sv-SE" sz="3100" b="1" dirty="0"/>
              <a:t>SEE075</a:t>
            </a:r>
            <a:r>
              <a:rPr lang="sv-SE" sz="3100" dirty="0"/>
              <a:t> – Evolution och självorganisation i biologiska system, 5 </a:t>
            </a:r>
            <a:r>
              <a:rPr lang="sv-SE" sz="3100" dirty="0" err="1"/>
              <a:t>hp</a:t>
            </a:r>
            <a:endParaRPr lang="sv-SE" sz="3100" dirty="0"/>
          </a:p>
          <a:p>
            <a:r>
              <a:rPr lang="sv-SE" sz="3100" dirty="0"/>
              <a:t>LP3, 2021 – Globala System</a:t>
            </a:r>
          </a:p>
          <a:p>
            <a:endParaRPr lang="sv-SE" dirty="0"/>
          </a:p>
          <a:p>
            <a:endParaRPr lang="sv-SE" dirty="0"/>
          </a:p>
          <a:p>
            <a:r>
              <a:rPr lang="sv-SE" dirty="0"/>
              <a:t>Claes Andersson, Fysisk Resursteori, Chalmers tekniska högskola, </a:t>
            </a:r>
            <a:r>
              <a:rPr lang="sv-SE" dirty="0">
                <a:hlinkClick r:id="rId2"/>
              </a:rPr>
              <a:t>claeand@chalmers.se</a:t>
            </a:r>
            <a:endParaRPr lang="sv-SE" dirty="0"/>
          </a:p>
        </p:txBody>
      </p:sp>
    </p:spTree>
    <p:extLst>
      <p:ext uri="{BB962C8B-B14F-4D97-AF65-F5344CB8AC3E}">
        <p14:creationId xmlns:p14="http://schemas.microsoft.com/office/powerpoint/2010/main" val="1573563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cxnSp>
        <p:nvCxnSpPr>
          <p:cNvPr id="13" name="Straight Connector 12">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1873" y="1749756"/>
            <a:ext cx="47183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6" name="textruta 5">
            <a:extLst>
              <a:ext uri="{FF2B5EF4-FFF2-40B4-BE49-F238E27FC236}">
                <a16:creationId xmlns:a16="http://schemas.microsoft.com/office/drawing/2014/main" id="{92F109C2-6837-40B5-9DD0-DD17706E0BCA}"/>
              </a:ext>
            </a:extLst>
          </p:cNvPr>
          <p:cNvSpPr txBox="1"/>
          <p:nvPr/>
        </p:nvSpPr>
        <p:spPr>
          <a:xfrm>
            <a:off x="327783" y="1898703"/>
            <a:ext cx="5869887" cy="3647710"/>
          </a:xfrm>
          <a:prstGeom prst="rect">
            <a:avLst/>
          </a:prstGeom>
        </p:spPr>
        <p:txBody>
          <a:bodyPr vert="horz" lIns="91440" tIns="45720" rIns="91440" bIns="45720" rtlCol="0">
            <a:noAutofit/>
          </a:bodyPr>
          <a:lstStyle/>
          <a:p>
            <a:pPr>
              <a:lnSpc>
                <a:spcPct val="90000"/>
              </a:lnSpc>
              <a:spcAft>
                <a:spcPts val="1800"/>
              </a:spcAft>
            </a:pPr>
            <a:r>
              <a:rPr lang="sv-SE" sz="1500" dirty="0">
                <a:solidFill>
                  <a:schemeClr val="bg1"/>
                </a:solidFill>
              </a:rPr>
              <a:t>Schimpansen och människan håller ihop sina sociala grupper på ett unikt och liknande sätt.</a:t>
            </a:r>
          </a:p>
          <a:p>
            <a:pPr>
              <a:lnSpc>
                <a:spcPct val="90000"/>
              </a:lnSpc>
              <a:spcAft>
                <a:spcPts val="1800"/>
              </a:spcAft>
            </a:pPr>
            <a:r>
              <a:rPr lang="sv-SE" sz="1500" dirty="0">
                <a:solidFill>
                  <a:schemeClr val="bg1"/>
                </a:solidFill>
              </a:rPr>
              <a:t>De känner varandra, skvallrar, konspirerar, och förhandlar ständigt om platser i konstellationer.</a:t>
            </a:r>
          </a:p>
          <a:p>
            <a:pPr>
              <a:lnSpc>
                <a:spcPct val="90000"/>
              </a:lnSpc>
              <a:spcAft>
                <a:spcPts val="1800"/>
              </a:spcAft>
            </a:pPr>
            <a:r>
              <a:rPr lang="sv-SE" sz="1500" dirty="0">
                <a:solidFill>
                  <a:schemeClr val="bg1"/>
                </a:solidFill>
              </a:rPr>
              <a:t>De få bevis som finns på hur tidigare former av </a:t>
            </a:r>
            <a:r>
              <a:rPr lang="sv-SE" sz="1500" i="1" dirty="0">
                <a:solidFill>
                  <a:schemeClr val="bg1"/>
                </a:solidFill>
              </a:rPr>
              <a:t>Homo</a:t>
            </a:r>
            <a:r>
              <a:rPr lang="sv-SE" sz="1500" dirty="0">
                <a:solidFill>
                  <a:schemeClr val="bg1"/>
                </a:solidFill>
              </a:rPr>
              <a:t> levde i grupper stärker tesen om en kontinuitet från tiden innan den senaste gemensamma föregångaren.</a:t>
            </a:r>
          </a:p>
          <a:p>
            <a:pPr>
              <a:lnSpc>
                <a:spcPct val="90000"/>
              </a:lnSpc>
              <a:spcAft>
                <a:spcPts val="1800"/>
              </a:spcAft>
            </a:pPr>
            <a:r>
              <a:rPr lang="sv-SE" sz="1500" dirty="0">
                <a:solidFill>
                  <a:schemeClr val="bg1"/>
                </a:solidFill>
              </a:rPr>
              <a:t>Australopithecus levde i så fall i samfund om cirka 100 individer som konkurrerade om territorium. Skiftande mindre grupper av samfundets medlemmar rörde sig för att samla föda och vakta territoriet.</a:t>
            </a:r>
          </a:p>
          <a:p>
            <a:pPr>
              <a:lnSpc>
                <a:spcPct val="90000"/>
              </a:lnSpc>
              <a:spcAft>
                <a:spcPts val="1800"/>
              </a:spcAft>
            </a:pPr>
            <a:r>
              <a:rPr lang="sv-SE" sz="1500" dirty="0">
                <a:solidFill>
                  <a:schemeClr val="bg1"/>
                </a:solidFill>
              </a:rPr>
              <a:t>Till höger ser vi en karta över schimpans-samfunds territorier inom ett område. Australopithecus kan ha varit distribuerad på liknande sätt över öppna landskap.</a:t>
            </a:r>
          </a:p>
        </p:txBody>
      </p:sp>
      <p:cxnSp>
        <p:nvCxnSpPr>
          <p:cNvPr id="15" name="Straight Connector 14">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4027" y="5707672"/>
            <a:ext cx="47139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2" descr="Map of study area showing chimpanzee communities in which tools are... |  Download Scientific Diagram">
            <a:extLst>
              <a:ext uri="{FF2B5EF4-FFF2-40B4-BE49-F238E27FC236}">
                <a16:creationId xmlns:a16="http://schemas.microsoft.com/office/drawing/2014/main" id="{D313E62D-31A8-443D-92EE-A9E72540D58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384" r="2" b="7361"/>
          <a:stretch/>
        </p:blipFill>
        <p:spPr bwMode="auto">
          <a:xfrm>
            <a:off x="6525453" y="10"/>
            <a:ext cx="5666547" cy="6857990"/>
          </a:xfrm>
          <a:prstGeom prst="rect">
            <a:avLst/>
          </a:prstGeom>
          <a:noFill/>
          <a:extLst>
            <a:ext uri="{909E8E84-426E-40DD-AFC4-6F175D3DCCD1}">
              <a14:hiddenFill xmlns:a14="http://schemas.microsoft.com/office/drawing/2010/main">
                <a:solidFill>
                  <a:srgbClr val="FFFFFF"/>
                </a:solidFill>
              </a14:hiddenFill>
            </a:ext>
          </a:extLst>
        </p:spPr>
      </p:pic>
      <p:sp>
        <p:nvSpPr>
          <p:cNvPr id="7" name="Rektangel 6">
            <a:extLst>
              <a:ext uri="{FF2B5EF4-FFF2-40B4-BE49-F238E27FC236}">
                <a16:creationId xmlns:a16="http://schemas.microsoft.com/office/drawing/2014/main" id="{DBF15057-C51B-4D0F-9674-BFF9676FF09D}"/>
              </a:ext>
            </a:extLst>
          </p:cNvPr>
          <p:cNvSpPr/>
          <p:nvPr/>
        </p:nvSpPr>
        <p:spPr>
          <a:xfrm>
            <a:off x="43895" y="2885"/>
            <a:ext cx="625492" cy="369332"/>
          </a:xfrm>
          <a:prstGeom prst="rect">
            <a:avLst/>
          </a:prstGeom>
        </p:spPr>
        <p:txBody>
          <a:bodyPr wrap="none">
            <a:spAutoFit/>
          </a:bodyPr>
          <a:lstStyle/>
          <a:p>
            <a:r>
              <a:rPr lang="sv-SE" dirty="0">
                <a:solidFill>
                  <a:schemeClr val="bg1"/>
                </a:solidFill>
              </a:rPr>
              <a:t>8/22</a:t>
            </a:r>
          </a:p>
        </p:txBody>
      </p:sp>
    </p:spTree>
    <p:extLst>
      <p:ext uri="{BB962C8B-B14F-4D97-AF65-F5344CB8AC3E}">
        <p14:creationId xmlns:p14="http://schemas.microsoft.com/office/powerpoint/2010/main" val="41107355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Onlinemedia 4" title="Chimp Patrol">
            <a:hlinkClick r:id="" action="ppaction://media"/>
            <a:extLst>
              <a:ext uri="{FF2B5EF4-FFF2-40B4-BE49-F238E27FC236}">
                <a16:creationId xmlns:a16="http://schemas.microsoft.com/office/drawing/2014/main" id="{871FF284-B169-401B-87F2-3E9E0F587B00}"/>
              </a:ext>
            </a:extLst>
          </p:cNvPr>
          <p:cNvPicPr>
            <a:picLocks noRot="1" noChangeAspect="1"/>
          </p:cNvPicPr>
          <p:nvPr>
            <a:videoFile r:link="rId1"/>
          </p:nvPr>
        </p:nvPicPr>
        <p:blipFill>
          <a:blip r:embed="rId3"/>
          <a:stretch>
            <a:fillRect/>
          </a:stretch>
        </p:blipFill>
        <p:spPr>
          <a:xfrm>
            <a:off x="2958742" y="2332493"/>
            <a:ext cx="6034009" cy="4525507"/>
          </a:xfrm>
          <a:prstGeom prst="rect">
            <a:avLst/>
          </a:prstGeom>
        </p:spPr>
      </p:pic>
      <p:sp>
        <p:nvSpPr>
          <p:cNvPr id="4" name="textruta 3">
            <a:extLst>
              <a:ext uri="{FF2B5EF4-FFF2-40B4-BE49-F238E27FC236}">
                <a16:creationId xmlns:a16="http://schemas.microsoft.com/office/drawing/2014/main" id="{CFFE96F1-7135-4C3C-807F-2BCBBB04C915}"/>
              </a:ext>
            </a:extLst>
          </p:cNvPr>
          <p:cNvSpPr txBox="1"/>
          <p:nvPr/>
        </p:nvSpPr>
        <p:spPr>
          <a:xfrm>
            <a:off x="1439253" y="325309"/>
            <a:ext cx="9193279" cy="2062103"/>
          </a:xfrm>
          <a:prstGeom prst="rect">
            <a:avLst/>
          </a:prstGeom>
          <a:noFill/>
        </p:spPr>
        <p:txBody>
          <a:bodyPr wrap="square">
            <a:spAutoFit/>
          </a:bodyPr>
          <a:lstStyle/>
          <a:p>
            <a:r>
              <a:rPr lang="sv-SE" sz="1600" dirty="0">
                <a:solidFill>
                  <a:schemeClr val="bg1"/>
                </a:solidFill>
              </a:rPr>
              <a:t>Schimpanser från olika samfund umgås inte nära. De slåss. Social inlärning sker därför sällan mellan olika samfund. </a:t>
            </a:r>
          </a:p>
          <a:p>
            <a:endParaRPr lang="sv-SE" sz="1600" dirty="0">
              <a:solidFill>
                <a:schemeClr val="bg1"/>
              </a:solidFill>
            </a:endParaRPr>
          </a:p>
          <a:p>
            <a:r>
              <a:rPr lang="sv-SE" sz="1600" dirty="0">
                <a:solidFill>
                  <a:schemeClr val="bg1"/>
                </a:solidFill>
              </a:rPr>
              <a:t>Traditioner kan färdas med honor mellan samfunden. Dessa dyker dock upp ensamma, vanligtvis unga, och med en låg rang. De är motiverade att ta över det nya samfundets vanor, medan det nya samfundet inte är motiverade att ta över hennes. </a:t>
            </a:r>
          </a:p>
          <a:p>
            <a:endParaRPr lang="sv-SE" sz="1600" dirty="0">
              <a:solidFill>
                <a:schemeClr val="bg1"/>
              </a:solidFill>
            </a:endParaRPr>
          </a:p>
          <a:p>
            <a:r>
              <a:rPr lang="sv-SE" sz="1600" b="1" dirty="0">
                <a:solidFill>
                  <a:schemeClr val="bg1"/>
                </a:solidFill>
              </a:rPr>
              <a:t>Det är därför samfunden fungerar för traditioner som lipidbubblorna fungerar för proto-gener</a:t>
            </a:r>
            <a:r>
              <a:rPr lang="sv-SE" sz="1600" dirty="0">
                <a:solidFill>
                  <a:schemeClr val="bg1"/>
                </a:solidFill>
              </a:rPr>
              <a:t>.</a:t>
            </a:r>
            <a:endParaRPr lang="sv-SE" sz="1600" b="1" dirty="0">
              <a:solidFill>
                <a:schemeClr val="bg1"/>
              </a:solidFill>
            </a:endParaRPr>
          </a:p>
        </p:txBody>
      </p:sp>
      <p:sp>
        <p:nvSpPr>
          <p:cNvPr id="6" name="textruta 5">
            <a:extLst>
              <a:ext uri="{FF2B5EF4-FFF2-40B4-BE49-F238E27FC236}">
                <a16:creationId xmlns:a16="http://schemas.microsoft.com/office/drawing/2014/main" id="{1935BEB8-C315-4568-83B6-0869C360320B}"/>
              </a:ext>
            </a:extLst>
          </p:cNvPr>
          <p:cNvSpPr txBox="1"/>
          <p:nvPr/>
        </p:nvSpPr>
        <p:spPr>
          <a:xfrm>
            <a:off x="4045526" y="6348025"/>
            <a:ext cx="4204856" cy="369332"/>
          </a:xfrm>
          <a:prstGeom prst="rect">
            <a:avLst/>
          </a:prstGeom>
          <a:noFill/>
        </p:spPr>
        <p:txBody>
          <a:bodyPr wrap="square">
            <a:spAutoFit/>
          </a:bodyPr>
          <a:lstStyle/>
          <a:p>
            <a:r>
              <a:rPr lang="sv-SE" sz="1800" b="1" dirty="0">
                <a:solidFill>
                  <a:schemeClr val="bg1"/>
                </a:solidFill>
              </a:rPr>
              <a:t>Schimpanser som vaktar sitt territorium.</a:t>
            </a:r>
            <a:endParaRPr lang="sv-SE" b="1" dirty="0"/>
          </a:p>
        </p:txBody>
      </p:sp>
      <p:sp>
        <p:nvSpPr>
          <p:cNvPr id="7" name="Rektangel 6">
            <a:extLst>
              <a:ext uri="{FF2B5EF4-FFF2-40B4-BE49-F238E27FC236}">
                <a16:creationId xmlns:a16="http://schemas.microsoft.com/office/drawing/2014/main" id="{9D09A43A-941B-4B8F-BC0E-AE2B4037F49B}"/>
              </a:ext>
            </a:extLst>
          </p:cNvPr>
          <p:cNvSpPr/>
          <p:nvPr/>
        </p:nvSpPr>
        <p:spPr>
          <a:xfrm>
            <a:off x="43895" y="2885"/>
            <a:ext cx="625492" cy="369332"/>
          </a:xfrm>
          <a:prstGeom prst="rect">
            <a:avLst/>
          </a:prstGeom>
        </p:spPr>
        <p:txBody>
          <a:bodyPr wrap="none">
            <a:spAutoFit/>
          </a:bodyPr>
          <a:lstStyle/>
          <a:p>
            <a:r>
              <a:rPr lang="sv-SE" dirty="0">
                <a:solidFill>
                  <a:schemeClr val="bg1"/>
                </a:solidFill>
              </a:rPr>
              <a:t>9/22</a:t>
            </a:r>
          </a:p>
        </p:txBody>
      </p:sp>
    </p:spTree>
    <p:extLst>
      <p:ext uri="{BB962C8B-B14F-4D97-AF65-F5344CB8AC3E}">
        <p14:creationId xmlns:p14="http://schemas.microsoft.com/office/powerpoint/2010/main" val="1912245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ruta 37">
            <a:extLst>
              <a:ext uri="{FF2B5EF4-FFF2-40B4-BE49-F238E27FC236}">
                <a16:creationId xmlns:a16="http://schemas.microsoft.com/office/drawing/2014/main" id="{698A8FCC-7022-42EA-BEFF-7996B1FDF312}"/>
              </a:ext>
            </a:extLst>
          </p:cNvPr>
          <p:cNvSpPr txBox="1"/>
          <p:nvPr/>
        </p:nvSpPr>
        <p:spPr>
          <a:xfrm>
            <a:off x="817235" y="1846210"/>
            <a:ext cx="6096000" cy="4247317"/>
          </a:xfrm>
          <a:prstGeom prst="rect">
            <a:avLst/>
          </a:prstGeom>
          <a:noFill/>
        </p:spPr>
        <p:txBody>
          <a:bodyPr wrap="square">
            <a:spAutoFit/>
          </a:bodyPr>
          <a:lstStyle/>
          <a:p>
            <a:r>
              <a:rPr lang="sv-SE" b="1" dirty="0"/>
              <a:t>Delningen av schimpansers grupper </a:t>
            </a:r>
            <a:r>
              <a:rPr lang="sv-SE" dirty="0"/>
              <a:t>är av särskilt intresse.</a:t>
            </a:r>
          </a:p>
          <a:p>
            <a:endParaRPr lang="sv-SE" dirty="0"/>
          </a:p>
          <a:p>
            <a:r>
              <a:rPr lang="sv-SE" dirty="0"/>
              <a:t>När schimpansers grupper växer ökar risken att </a:t>
            </a:r>
            <a:r>
              <a:rPr lang="sv-SE" b="1" dirty="0"/>
              <a:t>konflikter </a:t>
            </a:r>
            <a:r>
              <a:rPr lang="sv-SE" dirty="0"/>
              <a:t>inom gruppen inte skall kunna lösas.</a:t>
            </a:r>
          </a:p>
          <a:p>
            <a:endParaRPr lang="sv-SE" dirty="0"/>
          </a:p>
          <a:p>
            <a:r>
              <a:rPr lang="sv-SE" dirty="0"/>
              <a:t>Samfundet </a:t>
            </a:r>
            <a:r>
              <a:rPr lang="sv-SE" b="1" dirty="0"/>
              <a:t>polariseras då kring två klickar </a:t>
            </a:r>
            <a:r>
              <a:rPr lang="sv-SE" dirty="0"/>
              <a:t>av hög-rankade schimpanser. Vid kulmen på konflikten börjar dessa undergrupper att behandla varandra som olika samfund.</a:t>
            </a:r>
          </a:p>
          <a:p>
            <a:endParaRPr lang="sv-SE" dirty="0"/>
          </a:p>
          <a:p>
            <a:r>
              <a:rPr lang="sv-SE" dirty="0"/>
              <a:t>Samfundets tätt länkade sociala nätverk delas då i två sådana nätverk, vilket minskar konfliktnivån.</a:t>
            </a:r>
          </a:p>
          <a:p>
            <a:endParaRPr lang="sv-SE" dirty="0"/>
          </a:p>
          <a:p>
            <a:r>
              <a:rPr lang="sv-SE" b="1" dirty="0"/>
              <a:t>Två ungefär lika stora nya samfund uppstår då</a:t>
            </a:r>
            <a:r>
              <a:rPr lang="sv-SE" dirty="0"/>
              <a:t>. De delar det tidigare samfundets territorium mellan sig. Samfunden saknar mekanismer för att slås ihop igen. </a:t>
            </a:r>
          </a:p>
        </p:txBody>
      </p:sp>
      <p:grpSp>
        <p:nvGrpSpPr>
          <p:cNvPr id="3" name="Grupp 2">
            <a:extLst>
              <a:ext uri="{FF2B5EF4-FFF2-40B4-BE49-F238E27FC236}">
                <a16:creationId xmlns:a16="http://schemas.microsoft.com/office/drawing/2014/main" id="{82FEBEED-FF24-4C79-B407-1EAE254A54E2}"/>
              </a:ext>
            </a:extLst>
          </p:cNvPr>
          <p:cNvGrpSpPr/>
          <p:nvPr/>
        </p:nvGrpSpPr>
        <p:grpSpPr>
          <a:xfrm rot="1628055">
            <a:off x="8465550" y="234945"/>
            <a:ext cx="1727703" cy="6273014"/>
            <a:chOff x="9010206" y="1254245"/>
            <a:chExt cx="1273010" cy="4622097"/>
          </a:xfrm>
        </p:grpSpPr>
        <p:grpSp>
          <p:nvGrpSpPr>
            <p:cNvPr id="14" name="Grupp 13">
              <a:extLst>
                <a:ext uri="{FF2B5EF4-FFF2-40B4-BE49-F238E27FC236}">
                  <a16:creationId xmlns:a16="http://schemas.microsoft.com/office/drawing/2014/main" id="{B513D45F-8AD2-4545-B8D6-FA0F12017EC3}"/>
                </a:ext>
              </a:extLst>
            </p:cNvPr>
            <p:cNvGrpSpPr/>
            <p:nvPr/>
          </p:nvGrpSpPr>
          <p:grpSpPr>
            <a:xfrm rot="16200000">
              <a:off x="9144025" y="4737152"/>
              <a:ext cx="1019175" cy="1259206"/>
              <a:chOff x="2984896" y="232171"/>
              <a:chExt cx="1019175" cy="1259682"/>
            </a:xfrm>
          </p:grpSpPr>
          <p:sp>
            <p:nvSpPr>
              <p:cNvPr id="30" name="Frihandsfigur: Form 29">
                <a:extLst>
                  <a:ext uri="{FF2B5EF4-FFF2-40B4-BE49-F238E27FC236}">
                    <a16:creationId xmlns:a16="http://schemas.microsoft.com/office/drawing/2014/main" id="{C6BF202A-EEE7-4CF6-B3E8-0853CAECF973}"/>
                  </a:ext>
                </a:extLst>
              </p:cNvPr>
              <p:cNvSpPr/>
              <p:nvPr/>
            </p:nvSpPr>
            <p:spPr>
              <a:xfrm>
                <a:off x="3251596" y="688181"/>
                <a:ext cx="364332" cy="370284"/>
              </a:xfrm>
              <a:custGeom>
                <a:avLst/>
                <a:gdLst>
                  <a:gd name="connsiteX0" fmla="*/ 0 w 364332"/>
                  <a:gd name="connsiteY0" fmla="*/ 163115 h 370284"/>
                  <a:gd name="connsiteX1" fmla="*/ 54769 w 364332"/>
                  <a:gd name="connsiteY1" fmla="*/ 115490 h 370284"/>
                  <a:gd name="connsiteX2" fmla="*/ 82154 w 364332"/>
                  <a:gd name="connsiteY2" fmla="*/ 85725 h 370284"/>
                  <a:gd name="connsiteX3" fmla="*/ 98822 w 364332"/>
                  <a:gd name="connsiteY3" fmla="*/ 32147 h 370284"/>
                  <a:gd name="connsiteX4" fmla="*/ 128588 w 364332"/>
                  <a:gd name="connsiteY4" fmla="*/ 17859 h 370284"/>
                  <a:gd name="connsiteX5" fmla="*/ 140494 w 364332"/>
                  <a:gd name="connsiteY5" fmla="*/ 0 h 370284"/>
                  <a:gd name="connsiteX6" fmla="*/ 169069 w 364332"/>
                  <a:gd name="connsiteY6" fmla="*/ 53578 h 370284"/>
                  <a:gd name="connsiteX7" fmla="*/ 214313 w 364332"/>
                  <a:gd name="connsiteY7" fmla="*/ 92869 h 370284"/>
                  <a:gd name="connsiteX8" fmla="*/ 246460 w 364332"/>
                  <a:gd name="connsiteY8" fmla="*/ 147637 h 370284"/>
                  <a:gd name="connsiteX9" fmla="*/ 284560 w 364332"/>
                  <a:gd name="connsiteY9" fmla="*/ 190500 h 370284"/>
                  <a:gd name="connsiteX10" fmla="*/ 334566 w 364332"/>
                  <a:gd name="connsiteY10" fmla="*/ 211931 h 370284"/>
                  <a:gd name="connsiteX11" fmla="*/ 364332 w 364332"/>
                  <a:gd name="connsiteY11" fmla="*/ 242887 h 370284"/>
                  <a:gd name="connsiteX12" fmla="*/ 320279 w 364332"/>
                  <a:gd name="connsiteY12" fmla="*/ 308372 h 370284"/>
                  <a:gd name="connsiteX13" fmla="*/ 269082 w 364332"/>
                  <a:gd name="connsiteY13" fmla="*/ 351234 h 370284"/>
                  <a:gd name="connsiteX14" fmla="*/ 220266 w 364332"/>
                  <a:gd name="connsiteY14" fmla="*/ 370284 h 370284"/>
                  <a:gd name="connsiteX15" fmla="*/ 169069 w 364332"/>
                  <a:gd name="connsiteY15" fmla="*/ 334565 h 370284"/>
                  <a:gd name="connsiteX16" fmla="*/ 115491 w 364332"/>
                  <a:gd name="connsiteY16" fmla="*/ 280987 h 370284"/>
                  <a:gd name="connsiteX17" fmla="*/ 70247 w 364332"/>
                  <a:gd name="connsiteY17" fmla="*/ 260747 h 370284"/>
                  <a:gd name="connsiteX18" fmla="*/ 52388 w 364332"/>
                  <a:gd name="connsiteY18" fmla="*/ 213122 h 370284"/>
                  <a:gd name="connsiteX19" fmla="*/ 0 w 364332"/>
                  <a:gd name="connsiteY19" fmla="*/ 163115 h 370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64332" h="370284">
                    <a:moveTo>
                      <a:pt x="0" y="163115"/>
                    </a:moveTo>
                    <a:lnTo>
                      <a:pt x="54769" y="115490"/>
                    </a:lnTo>
                    <a:lnTo>
                      <a:pt x="82154" y="85725"/>
                    </a:lnTo>
                    <a:lnTo>
                      <a:pt x="98822" y="32147"/>
                    </a:lnTo>
                    <a:lnTo>
                      <a:pt x="128588" y="17859"/>
                    </a:lnTo>
                    <a:lnTo>
                      <a:pt x="140494" y="0"/>
                    </a:lnTo>
                    <a:lnTo>
                      <a:pt x="169069" y="53578"/>
                    </a:lnTo>
                    <a:lnTo>
                      <a:pt x="214313" y="92869"/>
                    </a:lnTo>
                    <a:lnTo>
                      <a:pt x="246460" y="147637"/>
                    </a:lnTo>
                    <a:lnTo>
                      <a:pt x="284560" y="190500"/>
                    </a:lnTo>
                    <a:lnTo>
                      <a:pt x="334566" y="211931"/>
                    </a:lnTo>
                    <a:lnTo>
                      <a:pt x="364332" y="242887"/>
                    </a:lnTo>
                    <a:lnTo>
                      <a:pt x="320279" y="308372"/>
                    </a:lnTo>
                    <a:lnTo>
                      <a:pt x="269082" y="351234"/>
                    </a:lnTo>
                    <a:lnTo>
                      <a:pt x="220266" y="370284"/>
                    </a:lnTo>
                    <a:lnTo>
                      <a:pt x="169069" y="334565"/>
                    </a:lnTo>
                    <a:lnTo>
                      <a:pt x="115491" y="280987"/>
                    </a:lnTo>
                    <a:lnTo>
                      <a:pt x="70247" y="260747"/>
                    </a:lnTo>
                    <a:lnTo>
                      <a:pt x="52388" y="213122"/>
                    </a:lnTo>
                    <a:lnTo>
                      <a:pt x="0" y="163115"/>
                    </a:lnTo>
                    <a:close/>
                  </a:path>
                </a:pathLst>
              </a:custGeom>
              <a:solidFill>
                <a:schemeClr val="accent6">
                  <a:lumMod val="20000"/>
                  <a:lumOff val="8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sv-SE"/>
              </a:p>
            </p:txBody>
          </p:sp>
          <p:sp>
            <p:nvSpPr>
              <p:cNvPr id="31" name="Frihandsfigur: Form 30">
                <a:extLst>
                  <a:ext uri="{FF2B5EF4-FFF2-40B4-BE49-F238E27FC236}">
                    <a16:creationId xmlns:a16="http://schemas.microsoft.com/office/drawing/2014/main" id="{F06039E1-F552-42B0-86B2-4BBEB315EE3A}"/>
                  </a:ext>
                </a:extLst>
              </p:cNvPr>
              <p:cNvSpPr/>
              <p:nvPr/>
            </p:nvSpPr>
            <p:spPr>
              <a:xfrm>
                <a:off x="3389709" y="569118"/>
                <a:ext cx="351234" cy="355997"/>
              </a:xfrm>
              <a:custGeom>
                <a:avLst/>
                <a:gdLst>
                  <a:gd name="connsiteX0" fmla="*/ 233362 w 351234"/>
                  <a:gd name="connsiteY0" fmla="*/ 355997 h 355997"/>
                  <a:gd name="connsiteX1" fmla="*/ 294084 w 351234"/>
                  <a:gd name="connsiteY1" fmla="*/ 301228 h 355997"/>
                  <a:gd name="connsiteX2" fmla="*/ 328612 w 351234"/>
                  <a:gd name="connsiteY2" fmla="*/ 270272 h 355997"/>
                  <a:gd name="connsiteX3" fmla="*/ 351234 w 351234"/>
                  <a:gd name="connsiteY3" fmla="*/ 252413 h 355997"/>
                  <a:gd name="connsiteX4" fmla="*/ 328612 w 351234"/>
                  <a:gd name="connsiteY4" fmla="*/ 211932 h 355997"/>
                  <a:gd name="connsiteX5" fmla="*/ 263128 w 351234"/>
                  <a:gd name="connsiteY5" fmla="*/ 129778 h 355997"/>
                  <a:gd name="connsiteX6" fmla="*/ 241697 w 351234"/>
                  <a:gd name="connsiteY6" fmla="*/ 91678 h 355997"/>
                  <a:gd name="connsiteX7" fmla="*/ 246459 w 351234"/>
                  <a:gd name="connsiteY7" fmla="*/ 39291 h 355997"/>
                  <a:gd name="connsiteX8" fmla="*/ 213122 w 351234"/>
                  <a:gd name="connsiteY8" fmla="*/ 16669 h 355997"/>
                  <a:gd name="connsiteX9" fmla="*/ 154781 w 351234"/>
                  <a:gd name="connsiteY9" fmla="*/ 0 h 355997"/>
                  <a:gd name="connsiteX10" fmla="*/ 110728 w 351234"/>
                  <a:gd name="connsiteY10" fmla="*/ 8335 h 355997"/>
                  <a:gd name="connsiteX11" fmla="*/ 77391 w 351234"/>
                  <a:gd name="connsiteY11" fmla="*/ 27385 h 355997"/>
                  <a:gd name="connsiteX12" fmla="*/ 42862 w 351234"/>
                  <a:gd name="connsiteY12" fmla="*/ 45244 h 355997"/>
                  <a:gd name="connsiteX13" fmla="*/ 0 w 351234"/>
                  <a:gd name="connsiteY13" fmla="*/ 119063 h 355997"/>
                  <a:gd name="connsiteX14" fmla="*/ 28575 w 351234"/>
                  <a:gd name="connsiteY14" fmla="*/ 172641 h 355997"/>
                  <a:gd name="connsiteX15" fmla="*/ 76200 w 351234"/>
                  <a:gd name="connsiteY15" fmla="*/ 211932 h 355997"/>
                  <a:gd name="connsiteX16" fmla="*/ 107156 w 351234"/>
                  <a:gd name="connsiteY16" fmla="*/ 265510 h 355997"/>
                  <a:gd name="connsiteX17" fmla="*/ 144066 w 351234"/>
                  <a:gd name="connsiteY17" fmla="*/ 305991 h 355997"/>
                  <a:gd name="connsiteX18" fmla="*/ 186928 w 351234"/>
                  <a:gd name="connsiteY18" fmla="*/ 323850 h 355997"/>
                  <a:gd name="connsiteX19" fmla="*/ 233362 w 351234"/>
                  <a:gd name="connsiteY19" fmla="*/ 355997 h 35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51234" h="355997">
                    <a:moveTo>
                      <a:pt x="233362" y="355997"/>
                    </a:moveTo>
                    <a:lnTo>
                      <a:pt x="294084" y="301228"/>
                    </a:lnTo>
                    <a:lnTo>
                      <a:pt x="328612" y="270272"/>
                    </a:lnTo>
                    <a:lnTo>
                      <a:pt x="351234" y="252413"/>
                    </a:lnTo>
                    <a:lnTo>
                      <a:pt x="328612" y="211932"/>
                    </a:lnTo>
                    <a:lnTo>
                      <a:pt x="263128" y="129778"/>
                    </a:lnTo>
                    <a:lnTo>
                      <a:pt x="241697" y="91678"/>
                    </a:lnTo>
                    <a:lnTo>
                      <a:pt x="246459" y="39291"/>
                    </a:lnTo>
                    <a:lnTo>
                      <a:pt x="213122" y="16669"/>
                    </a:lnTo>
                    <a:lnTo>
                      <a:pt x="154781" y="0"/>
                    </a:lnTo>
                    <a:lnTo>
                      <a:pt x="110728" y="8335"/>
                    </a:lnTo>
                    <a:lnTo>
                      <a:pt x="77391" y="27385"/>
                    </a:lnTo>
                    <a:lnTo>
                      <a:pt x="42862" y="45244"/>
                    </a:lnTo>
                    <a:lnTo>
                      <a:pt x="0" y="119063"/>
                    </a:lnTo>
                    <a:lnTo>
                      <a:pt x="28575" y="172641"/>
                    </a:lnTo>
                    <a:lnTo>
                      <a:pt x="76200" y="211932"/>
                    </a:lnTo>
                    <a:lnTo>
                      <a:pt x="107156" y="265510"/>
                    </a:lnTo>
                    <a:lnTo>
                      <a:pt x="144066" y="305991"/>
                    </a:lnTo>
                    <a:lnTo>
                      <a:pt x="186928" y="323850"/>
                    </a:lnTo>
                    <a:lnTo>
                      <a:pt x="233362" y="355997"/>
                    </a:lnTo>
                    <a:close/>
                  </a:path>
                </a:pathLst>
              </a:custGeom>
              <a:solidFill>
                <a:schemeClr val="accent6">
                  <a:lumMod val="20000"/>
                  <a:lumOff val="8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sv-SE"/>
              </a:p>
            </p:txBody>
          </p:sp>
          <p:sp>
            <p:nvSpPr>
              <p:cNvPr id="32" name="Frihandsfigur: Form 31">
                <a:extLst>
                  <a:ext uri="{FF2B5EF4-FFF2-40B4-BE49-F238E27FC236}">
                    <a16:creationId xmlns:a16="http://schemas.microsoft.com/office/drawing/2014/main" id="{9AAE1603-D76B-4FFD-927F-1884AD2CE3FB}"/>
                  </a:ext>
                </a:extLst>
              </p:cNvPr>
              <p:cNvSpPr/>
              <p:nvPr/>
            </p:nvSpPr>
            <p:spPr>
              <a:xfrm>
                <a:off x="2984896" y="423862"/>
                <a:ext cx="473869" cy="441722"/>
              </a:xfrm>
              <a:custGeom>
                <a:avLst/>
                <a:gdLst>
                  <a:gd name="connsiteX0" fmla="*/ 120254 w 473869"/>
                  <a:gd name="connsiteY0" fmla="*/ 0 h 441722"/>
                  <a:gd name="connsiteX1" fmla="*/ 200025 w 473869"/>
                  <a:gd name="connsiteY1" fmla="*/ 2381 h 441722"/>
                  <a:gd name="connsiteX2" fmla="*/ 248841 w 473869"/>
                  <a:gd name="connsiteY2" fmla="*/ 11906 h 441722"/>
                  <a:gd name="connsiteX3" fmla="*/ 305991 w 473869"/>
                  <a:gd name="connsiteY3" fmla="*/ 3572 h 441722"/>
                  <a:gd name="connsiteX4" fmla="*/ 370285 w 473869"/>
                  <a:gd name="connsiteY4" fmla="*/ 4763 h 441722"/>
                  <a:gd name="connsiteX5" fmla="*/ 392907 w 473869"/>
                  <a:gd name="connsiteY5" fmla="*/ 67866 h 441722"/>
                  <a:gd name="connsiteX6" fmla="*/ 431007 w 473869"/>
                  <a:gd name="connsiteY6" fmla="*/ 96441 h 441722"/>
                  <a:gd name="connsiteX7" fmla="*/ 451247 w 473869"/>
                  <a:gd name="connsiteY7" fmla="*/ 136922 h 441722"/>
                  <a:gd name="connsiteX8" fmla="*/ 473869 w 473869"/>
                  <a:gd name="connsiteY8" fmla="*/ 177403 h 441722"/>
                  <a:gd name="connsiteX9" fmla="*/ 448866 w 473869"/>
                  <a:gd name="connsiteY9" fmla="*/ 190500 h 441722"/>
                  <a:gd name="connsiteX10" fmla="*/ 406004 w 473869"/>
                  <a:gd name="connsiteY10" fmla="*/ 260747 h 441722"/>
                  <a:gd name="connsiteX11" fmla="*/ 398860 w 473869"/>
                  <a:gd name="connsiteY11" fmla="*/ 279797 h 441722"/>
                  <a:gd name="connsiteX12" fmla="*/ 365522 w 473869"/>
                  <a:gd name="connsiteY12" fmla="*/ 295275 h 441722"/>
                  <a:gd name="connsiteX13" fmla="*/ 351235 w 473869"/>
                  <a:gd name="connsiteY13" fmla="*/ 347663 h 441722"/>
                  <a:gd name="connsiteX14" fmla="*/ 266700 w 473869"/>
                  <a:gd name="connsiteY14" fmla="*/ 425053 h 441722"/>
                  <a:gd name="connsiteX15" fmla="*/ 179785 w 473869"/>
                  <a:gd name="connsiteY15" fmla="*/ 423863 h 441722"/>
                  <a:gd name="connsiteX16" fmla="*/ 152400 w 473869"/>
                  <a:gd name="connsiteY16" fmla="*/ 441722 h 441722"/>
                  <a:gd name="connsiteX17" fmla="*/ 130969 w 473869"/>
                  <a:gd name="connsiteY17" fmla="*/ 438150 h 441722"/>
                  <a:gd name="connsiteX18" fmla="*/ 103585 w 473869"/>
                  <a:gd name="connsiteY18" fmla="*/ 382191 h 441722"/>
                  <a:gd name="connsiteX19" fmla="*/ 0 w 473869"/>
                  <a:gd name="connsiteY19" fmla="*/ 263128 h 441722"/>
                  <a:gd name="connsiteX20" fmla="*/ 2382 w 473869"/>
                  <a:gd name="connsiteY20" fmla="*/ 234553 h 441722"/>
                  <a:gd name="connsiteX21" fmla="*/ 46435 w 473869"/>
                  <a:gd name="connsiteY21" fmla="*/ 188119 h 441722"/>
                  <a:gd name="connsiteX22" fmla="*/ 41672 w 473869"/>
                  <a:gd name="connsiteY22" fmla="*/ 105966 h 441722"/>
                  <a:gd name="connsiteX23" fmla="*/ 67866 w 473869"/>
                  <a:gd name="connsiteY23" fmla="*/ 57150 h 441722"/>
                  <a:gd name="connsiteX24" fmla="*/ 120254 w 473869"/>
                  <a:gd name="connsiteY24" fmla="*/ 0 h 441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73869" h="441722">
                    <a:moveTo>
                      <a:pt x="120254" y="0"/>
                    </a:moveTo>
                    <a:lnTo>
                      <a:pt x="200025" y="2381"/>
                    </a:lnTo>
                    <a:lnTo>
                      <a:pt x="248841" y="11906"/>
                    </a:lnTo>
                    <a:lnTo>
                      <a:pt x="305991" y="3572"/>
                    </a:lnTo>
                    <a:lnTo>
                      <a:pt x="370285" y="4763"/>
                    </a:lnTo>
                    <a:lnTo>
                      <a:pt x="392907" y="67866"/>
                    </a:lnTo>
                    <a:lnTo>
                      <a:pt x="431007" y="96441"/>
                    </a:lnTo>
                    <a:lnTo>
                      <a:pt x="451247" y="136922"/>
                    </a:lnTo>
                    <a:lnTo>
                      <a:pt x="473869" y="177403"/>
                    </a:lnTo>
                    <a:lnTo>
                      <a:pt x="448866" y="190500"/>
                    </a:lnTo>
                    <a:lnTo>
                      <a:pt x="406004" y="260747"/>
                    </a:lnTo>
                    <a:lnTo>
                      <a:pt x="398860" y="279797"/>
                    </a:lnTo>
                    <a:lnTo>
                      <a:pt x="365522" y="295275"/>
                    </a:lnTo>
                    <a:lnTo>
                      <a:pt x="351235" y="347663"/>
                    </a:lnTo>
                    <a:lnTo>
                      <a:pt x="266700" y="425053"/>
                    </a:lnTo>
                    <a:lnTo>
                      <a:pt x="179785" y="423863"/>
                    </a:lnTo>
                    <a:lnTo>
                      <a:pt x="152400" y="441722"/>
                    </a:lnTo>
                    <a:lnTo>
                      <a:pt x="130969" y="438150"/>
                    </a:lnTo>
                    <a:lnTo>
                      <a:pt x="103585" y="382191"/>
                    </a:lnTo>
                    <a:lnTo>
                      <a:pt x="0" y="263128"/>
                    </a:lnTo>
                    <a:lnTo>
                      <a:pt x="2382" y="234553"/>
                    </a:lnTo>
                    <a:lnTo>
                      <a:pt x="46435" y="188119"/>
                    </a:lnTo>
                    <a:lnTo>
                      <a:pt x="41672" y="105966"/>
                    </a:lnTo>
                    <a:lnTo>
                      <a:pt x="67866" y="57150"/>
                    </a:lnTo>
                    <a:lnTo>
                      <a:pt x="120254" y="0"/>
                    </a:lnTo>
                    <a:close/>
                  </a:path>
                </a:pathLst>
              </a:custGeom>
              <a:solidFill>
                <a:schemeClr val="accent6">
                  <a:lumMod val="60000"/>
                  <a:lumOff val="4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sv-SE"/>
              </a:p>
            </p:txBody>
          </p:sp>
          <p:sp>
            <p:nvSpPr>
              <p:cNvPr id="33" name="Frihandsfigur: Form 32">
                <a:extLst>
                  <a:ext uri="{FF2B5EF4-FFF2-40B4-BE49-F238E27FC236}">
                    <a16:creationId xmlns:a16="http://schemas.microsoft.com/office/drawing/2014/main" id="{EDC97825-125D-43C3-B345-B50BF12A1AC0}"/>
                  </a:ext>
                </a:extLst>
              </p:cNvPr>
              <p:cNvSpPr/>
              <p:nvPr/>
            </p:nvSpPr>
            <p:spPr>
              <a:xfrm>
                <a:off x="3048000" y="845343"/>
                <a:ext cx="423862" cy="414338"/>
              </a:xfrm>
              <a:custGeom>
                <a:avLst/>
                <a:gdLst>
                  <a:gd name="connsiteX0" fmla="*/ 0 w 423862"/>
                  <a:gd name="connsiteY0" fmla="*/ 186928 h 414338"/>
                  <a:gd name="connsiteX1" fmla="*/ 50006 w 423862"/>
                  <a:gd name="connsiteY1" fmla="*/ 273844 h 414338"/>
                  <a:gd name="connsiteX2" fmla="*/ 83343 w 423862"/>
                  <a:gd name="connsiteY2" fmla="*/ 342900 h 414338"/>
                  <a:gd name="connsiteX3" fmla="*/ 127396 w 423862"/>
                  <a:gd name="connsiteY3" fmla="*/ 396478 h 414338"/>
                  <a:gd name="connsiteX4" fmla="*/ 166687 w 423862"/>
                  <a:gd name="connsiteY4" fmla="*/ 414338 h 414338"/>
                  <a:gd name="connsiteX5" fmla="*/ 227409 w 423862"/>
                  <a:gd name="connsiteY5" fmla="*/ 408385 h 414338"/>
                  <a:gd name="connsiteX6" fmla="*/ 311943 w 423862"/>
                  <a:gd name="connsiteY6" fmla="*/ 329803 h 414338"/>
                  <a:gd name="connsiteX7" fmla="*/ 383381 w 423862"/>
                  <a:gd name="connsiteY7" fmla="*/ 255985 h 414338"/>
                  <a:gd name="connsiteX8" fmla="*/ 401240 w 423862"/>
                  <a:gd name="connsiteY8" fmla="*/ 228600 h 414338"/>
                  <a:gd name="connsiteX9" fmla="*/ 423862 w 423862"/>
                  <a:gd name="connsiteY9" fmla="*/ 209550 h 414338"/>
                  <a:gd name="connsiteX10" fmla="*/ 367903 w 423862"/>
                  <a:gd name="connsiteY10" fmla="*/ 171450 h 414338"/>
                  <a:gd name="connsiteX11" fmla="*/ 320278 w 423862"/>
                  <a:gd name="connsiteY11" fmla="*/ 123825 h 414338"/>
                  <a:gd name="connsiteX12" fmla="*/ 275034 w 423862"/>
                  <a:gd name="connsiteY12" fmla="*/ 102394 h 414338"/>
                  <a:gd name="connsiteX13" fmla="*/ 257175 w 423862"/>
                  <a:gd name="connsiteY13" fmla="*/ 54769 h 414338"/>
                  <a:gd name="connsiteX14" fmla="*/ 203596 w 423862"/>
                  <a:gd name="connsiteY14" fmla="*/ 3572 h 414338"/>
                  <a:gd name="connsiteX15" fmla="*/ 116681 w 423862"/>
                  <a:gd name="connsiteY15" fmla="*/ 0 h 414338"/>
                  <a:gd name="connsiteX16" fmla="*/ 91678 w 423862"/>
                  <a:gd name="connsiteY16" fmla="*/ 19050 h 414338"/>
                  <a:gd name="connsiteX17" fmla="*/ 80962 w 423862"/>
                  <a:gd name="connsiteY17" fmla="*/ 19050 h 414338"/>
                  <a:gd name="connsiteX18" fmla="*/ 38100 w 423862"/>
                  <a:gd name="connsiteY18" fmla="*/ 101203 h 414338"/>
                  <a:gd name="connsiteX19" fmla="*/ 0 w 423862"/>
                  <a:gd name="connsiteY19" fmla="*/ 186928 h 414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23862" h="414338">
                    <a:moveTo>
                      <a:pt x="0" y="186928"/>
                    </a:moveTo>
                    <a:lnTo>
                      <a:pt x="50006" y="273844"/>
                    </a:lnTo>
                    <a:lnTo>
                      <a:pt x="83343" y="342900"/>
                    </a:lnTo>
                    <a:lnTo>
                      <a:pt x="127396" y="396478"/>
                    </a:lnTo>
                    <a:lnTo>
                      <a:pt x="166687" y="414338"/>
                    </a:lnTo>
                    <a:lnTo>
                      <a:pt x="227409" y="408385"/>
                    </a:lnTo>
                    <a:lnTo>
                      <a:pt x="311943" y="329803"/>
                    </a:lnTo>
                    <a:lnTo>
                      <a:pt x="383381" y="255985"/>
                    </a:lnTo>
                    <a:lnTo>
                      <a:pt x="401240" y="228600"/>
                    </a:lnTo>
                    <a:lnTo>
                      <a:pt x="423862" y="209550"/>
                    </a:lnTo>
                    <a:lnTo>
                      <a:pt x="367903" y="171450"/>
                    </a:lnTo>
                    <a:lnTo>
                      <a:pt x="320278" y="123825"/>
                    </a:lnTo>
                    <a:lnTo>
                      <a:pt x="275034" y="102394"/>
                    </a:lnTo>
                    <a:lnTo>
                      <a:pt x="257175" y="54769"/>
                    </a:lnTo>
                    <a:lnTo>
                      <a:pt x="203596" y="3572"/>
                    </a:lnTo>
                    <a:lnTo>
                      <a:pt x="116681" y="0"/>
                    </a:lnTo>
                    <a:lnTo>
                      <a:pt x="91678" y="19050"/>
                    </a:lnTo>
                    <a:lnTo>
                      <a:pt x="80962" y="19050"/>
                    </a:lnTo>
                    <a:lnTo>
                      <a:pt x="38100" y="101203"/>
                    </a:lnTo>
                    <a:lnTo>
                      <a:pt x="0" y="186928"/>
                    </a:lnTo>
                    <a:close/>
                  </a:path>
                </a:pathLst>
              </a:custGeom>
              <a:solidFill>
                <a:schemeClr val="accent6">
                  <a:lumMod val="60000"/>
                  <a:lumOff val="4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sv-SE"/>
              </a:p>
            </p:txBody>
          </p:sp>
          <p:sp>
            <p:nvSpPr>
              <p:cNvPr id="34" name="Frihandsfigur: Form 33">
                <a:extLst>
                  <a:ext uri="{FF2B5EF4-FFF2-40B4-BE49-F238E27FC236}">
                    <a16:creationId xmlns:a16="http://schemas.microsoft.com/office/drawing/2014/main" id="{56B2AF95-0232-400A-9CF2-41A109A56BBA}"/>
                  </a:ext>
                </a:extLst>
              </p:cNvPr>
              <p:cNvSpPr/>
              <p:nvPr/>
            </p:nvSpPr>
            <p:spPr>
              <a:xfrm>
                <a:off x="3275409" y="1053703"/>
                <a:ext cx="413147" cy="438150"/>
              </a:xfrm>
              <a:custGeom>
                <a:avLst/>
                <a:gdLst>
                  <a:gd name="connsiteX0" fmla="*/ 217884 w 413147"/>
                  <a:gd name="connsiteY0" fmla="*/ 438150 h 438150"/>
                  <a:gd name="connsiteX1" fmla="*/ 266700 w 413147"/>
                  <a:gd name="connsiteY1" fmla="*/ 410765 h 438150"/>
                  <a:gd name="connsiteX2" fmla="*/ 301228 w 413147"/>
                  <a:gd name="connsiteY2" fmla="*/ 392906 h 438150"/>
                  <a:gd name="connsiteX3" fmla="*/ 345281 w 413147"/>
                  <a:gd name="connsiteY3" fmla="*/ 409575 h 438150"/>
                  <a:gd name="connsiteX4" fmla="*/ 369094 w 413147"/>
                  <a:gd name="connsiteY4" fmla="*/ 377428 h 438150"/>
                  <a:gd name="connsiteX5" fmla="*/ 371475 w 413147"/>
                  <a:gd name="connsiteY5" fmla="*/ 338137 h 438150"/>
                  <a:gd name="connsiteX6" fmla="*/ 413147 w 413147"/>
                  <a:gd name="connsiteY6" fmla="*/ 250031 h 438150"/>
                  <a:gd name="connsiteX7" fmla="*/ 413147 w 413147"/>
                  <a:gd name="connsiteY7" fmla="*/ 192881 h 438150"/>
                  <a:gd name="connsiteX8" fmla="*/ 351234 w 413147"/>
                  <a:gd name="connsiteY8" fmla="*/ 126206 h 438150"/>
                  <a:gd name="connsiteX9" fmla="*/ 283369 w 413147"/>
                  <a:gd name="connsiteY9" fmla="*/ 83343 h 438150"/>
                  <a:gd name="connsiteX10" fmla="*/ 255984 w 413147"/>
                  <a:gd name="connsiteY10" fmla="*/ 44053 h 438150"/>
                  <a:gd name="connsiteX11" fmla="*/ 208359 w 413147"/>
                  <a:gd name="connsiteY11" fmla="*/ 0 h 438150"/>
                  <a:gd name="connsiteX12" fmla="*/ 176212 w 413147"/>
                  <a:gd name="connsiteY12" fmla="*/ 15478 h 438150"/>
                  <a:gd name="connsiteX13" fmla="*/ 160734 w 413147"/>
                  <a:gd name="connsiteY13" fmla="*/ 41672 h 438150"/>
                  <a:gd name="connsiteX14" fmla="*/ 40481 w 413147"/>
                  <a:gd name="connsiteY14" fmla="*/ 163115 h 438150"/>
                  <a:gd name="connsiteX15" fmla="*/ 0 w 413147"/>
                  <a:gd name="connsiteY15" fmla="*/ 198834 h 438150"/>
                  <a:gd name="connsiteX16" fmla="*/ 1191 w 413147"/>
                  <a:gd name="connsiteY16" fmla="*/ 246459 h 438150"/>
                  <a:gd name="connsiteX17" fmla="*/ 52387 w 413147"/>
                  <a:gd name="connsiteY17" fmla="*/ 327422 h 438150"/>
                  <a:gd name="connsiteX18" fmla="*/ 85725 w 413147"/>
                  <a:gd name="connsiteY18" fmla="*/ 383381 h 438150"/>
                  <a:gd name="connsiteX19" fmla="*/ 152400 w 413147"/>
                  <a:gd name="connsiteY19" fmla="*/ 413147 h 438150"/>
                  <a:gd name="connsiteX20" fmla="*/ 217884 w 413147"/>
                  <a:gd name="connsiteY20" fmla="*/ 438150 h 438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13147" h="438150">
                    <a:moveTo>
                      <a:pt x="217884" y="438150"/>
                    </a:moveTo>
                    <a:lnTo>
                      <a:pt x="266700" y="410765"/>
                    </a:lnTo>
                    <a:lnTo>
                      <a:pt x="301228" y="392906"/>
                    </a:lnTo>
                    <a:lnTo>
                      <a:pt x="345281" y="409575"/>
                    </a:lnTo>
                    <a:lnTo>
                      <a:pt x="369094" y="377428"/>
                    </a:lnTo>
                    <a:lnTo>
                      <a:pt x="371475" y="338137"/>
                    </a:lnTo>
                    <a:lnTo>
                      <a:pt x="413147" y="250031"/>
                    </a:lnTo>
                    <a:lnTo>
                      <a:pt x="413147" y="192881"/>
                    </a:lnTo>
                    <a:lnTo>
                      <a:pt x="351234" y="126206"/>
                    </a:lnTo>
                    <a:lnTo>
                      <a:pt x="283369" y="83343"/>
                    </a:lnTo>
                    <a:lnTo>
                      <a:pt x="255984" y="44053"/>
                    </a:lnTo>
                    <a:lnTo>
                      <a:pt x="208359" y="0"/>
                    </a:lnTo>
                    <a:lnTo>
                      <a:pt x="176212" y="15478"/>
                    </a:lnTo>
                    <a:lnTo>
                      <a:pt x="160734" y="41672"/>
                    </a:lnTo>
                    <a:lnTo>
                      <a:pt x="40481" y="163115"/>
                    </a:lnTo>
                    <a:lnTo>
                      <a:pt x="0" y="198834"/>
                    </a:lnTo>
                    <a:lnTo>
                      <a:pt x="1191" y="246459"/>
                    </a:lnTo>
                    <a:lnTo>
                      <a:pt x="52387" y="327422"/>
                    </a:lnTo>
                    <a:lnTo>
                      <a:pt x="85725" y="383381"/>
                    </a:lnTo>
                    <a:lnTo>
                      <a:pt x="152400" y="413147"/>
                    </a:lnTo>
                    <a:lnTo>
                      <a:pt x="217884" y="438150"/>
                    </a:lnTo>
                    <a:close/>
                  </a:path>
                </a:pathLst>
              </a:custGeom>
              <a:solidFill>
                <a:schemeClr val="accent6">
                  <a:lumMod val="60000"/>
                  <a:lumOff val="4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sv-SE"/>
              </a:p>
            </p:txBody>
          </p:sp>
          <p:sp>
            <p:nvSpPr>
              <p:cNvPr id="35" name="Frihandsfigur: Form 34">
                <a:extLst>
                  <a:ext uri="{FF2B5EF4-FFF2-40B4-BE49-F238E27FC236}">
                    <a16:creationId xmlns:a16="http://schemas.microsoft.com/office/drawing/2014/main" id="{0E58E017-4A73-440B-93B3-2EA433614C76}"/>
                  </a:ext>
                </a:extLst>
              </p:cNvPr>
              <p:cNvSpPr/>
              <p:nvPr/>
            </p:nvSpPr>
            <p:spPr>
              <a:xfrm>
                <a:off x="3489721" y="819150"/>
                <a:ext cx="436960" cy="461962"/>
              </a:xfrm>
              <a:custGeom>
                <a:avLst/>
                <a:gdLst>
                  <a:gd name="connsiteX0" fmla="*/ 250032 w 436960"/>
                  <a:gd name="connsiteY0" fmla="*/ 0 h 461962"/>
                  <a:gd name="connsiteX1" fmla="*/ 320279 w 436960"/>
                  <a:gd name="connsiteY1" fmla="*/ 29765 h 461962"/>
                  <a:gd name="connsiteX2" fmla="*/ 351235 w 436960"/>
                  <a:gd name="connsiteY2" fmla="*/ 66675 h 461962"/>
                  <a:gd name="connsiteX3" fmla="*/ 372666 w 436960"/>
                  <a:gd name="connsiteY3" fmla="*/ 113109 h 461962"/>
                  <a:gd name="connsiteX4" fmla="*/ 398860 w 436960"/>
                  <a:gd name="connsiteY4" fmla="*/ 144065 h 461962"/>
                  <a:gd name="connsiteX5" fmla="*/ 436960 w 436960"/>
                  <a:gd name="connsiteY5" fmla="*/ 184546 h 461962"/>
                  <a:gd name="connsiteX6" fmla="*/ 432197 w 436960"/>
                  <a:gd name="connsiteY6" fmla="*/ 226218 h 461962"/>
                  <a:gd name="connsiteX7" fmla="*/ 369094 w 436960"/>
                  <a:gd name="connsiteY7" fmla="*/ 292893 h 461962"/>
                  <a:gd name="connsiteX8" fmla="*/ 344091 w 436960"/>
                  <a:gd name="connsiteY8" fmla="*/ 377428 h 461962"/>
                  <a:gd name="connsiteX9" fmla="*/ 333375 w 436960"/>
                  <a:gd name="connsiteY9" fmla="*/ 433387 h 461962"/>
                  <a:gd name="connsiteX10" fmla="*/ 265510 w 436960"/>
                  <a:gd name="connsiteY10" fmla="*/ 439340 h 461962"/>
                  <a:gd name="connsiteX11" fmla="*/ 247650 w 436960"/>
                  <a:gd name="connsiteY11" fmla="*/ 461962 h 461962"/>
                  <a:gd name="connsiteX12" fmla="*/ 201216 w 436960"/>
                  <a:gd name="connsiteY12" fmla="*/ 454818 h 461962"/>
                  <a:gd name="connsiteX13" fmla="*/ 197644 w 436960"/>
                  <a:gd name="connsiteY13" fmla="*/ 427434 h 461962"/>
                  <a:gd name="connsiteX14" fmla="*/ 136922 w 436960"/>
                  <a:gd name="connsiteY14" fmla="*/ 357187 h 461962"/>
                  <a:gd name="connsiteX15" fmla="*/ 69057 w 436960"/>
                  <a:gd name="connsiteY15" fmla="*/ 316706 h 461962"/>
                  <a:gd name="connsiteX16" fmla="*/ 39291 w 436960"/>
                  <a:gd name="connsiteY16" fmla="*/ 272653 h 461962"/>
                  <a:gd name="connsiteX17" fmla="*/ 0 w 436960"/>
                  <a:gd name="connsiteY17" fmla="*/ 235743 h 461962"/>
                  <a:gd name="connsiteX18" fmla="*/ 28575 w 436960"/>
                  <a:gd name="connsiteY18" fmla="*/ 217884 h 461962"/>
                  <a:gd name="connsiteX19" fmla="*/ 84535 w 436960"/>
                  <a:gd name="connsiteY19" fmla="*/ 173831 h 461962"/>
                  <a:gd name="connsiteX20" fmla="*/ 130969 w 436960"/>
                  <a:gd name="connsiteY20" fmla="*/ 103584 h 461962"/>
                  <a:gd name="connsiteX21" fmla="*/ 250032 w 436960"/>
                  <a:gd name="connsiteY21" fmla="*/ 0 h 461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36960" h="461962">
                    <a:moveTo>
                      <a:pt x="250032" y="0"/>
                    </a:moveTo>
                    <a:lnTo>
                      <a:pt x="320279" y="29765"/>
                    </a:lnTo>
                    <a:lnTo>
                      <a:pt x="351235" y="66675"/>
                    </a:lnTo>
                    <a:lnTo>
                      <a:pt x="372666" y="113109"/>
                    </a:lnTo>
                    <a:lnTo>
                      <a:pt x="398860" y="144065"/>
                    </a:lnTo>
                    <a:lnTo>
                      <a:pt x="436960" y="184546"/>
                    </a:lnTo>
                    <a:lnTo>
                      <a:pt x="432197" y="226218"/>
                    </a:lnTo>
                    <a:lnTo>
                      <a:pt x="369094" y="292893"/>
                    </a:lnTo>
                    <a:lnTo>
                      <a:pt x="344091" y="377428"/>
                    </a:lnTo>
                    <a:lnTo>
                      <a:pt x="333375" y="433387"/>
                    </a:lnTo>
                    <a:lnTo>
                      <a:pt x="265510" y="439340"/>
                    </a:lnTo>
                    <a:lnTo>
                      <a:pt x="247650" y="461962"/>
                    </a:lnTo>
                    <a:lnTo>
                      <a:pt x="201216" y="454818"/>
                    </a:lnTo>
                    <a:lnTo>
                      <a:pt x="197644" y="427434"/>
                    </a:lnTo>
                    <a:lnTo>
                      <a:pt x="136922" y="357187"/>
                    </a:lnTo>
                    <a:lnTo>
                      <a:pt x="69057" y="316706"/>
                    </a:lnTo>
                    <a:lnTo>
                      <a:pt x="39291" y="272653"/>
                    </a:lnTo>
                    <a:lnTo>
                      <a:pt x="0" y="235743"/>
                    </a:lnTo>
                    <a:lnTo>
                      <a:pt x="28575" y="217884"/>
                    </a:lnTo>
                    <a:lnTo>
                      <a:pt x="84535" y="173831"/>
                    </a:lnTo>
                    <a:lnTo>
                      <a:pt x="130969" y="103584"/>
                    </a:lnTo>
                    <a:lnTo>
                      <a:pt x="250032" y="0"/>
                    </a:lnTo>
                    <a:close/>
                  </a:path>
                </a:pathLst>
              </a:custGeom>
              <a:solidFill>
                <a:schemeClr val="accent6">
                  <a:lumMod val="60000"/>
                  <a:lumOff val="4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sv-SE"/>
              </a:p>
            </p:txBody>
          </p:sp>
          <p:sp>
            <p:nvSpPr>
              <p:cNvPr id="36" name="Frihandsfigur: Form 35">
                <a:extLst>
                  <a:ext uri="{FF2B5EF4-FFF2-40B4-BE49-F238E27FC236}">
                    <a16:creationId xmlns:a16="http://schemas.microsoft.com/office/drawing/2014/main" id="{F06F7D01-F7AF-4EFA-99DB-55B65B8BE3A5}"/>
                  </a:ext>
                </a:extLst>
              </p:cNvPr>
              <p:cNvSpPr/>
              <p:nvPr/>
            </p:nvSpPr>
            <p:spPr>
              <a:xfrm>
                <a:off x="3606403" y="409575"/>
                <a:ext cx="397668" cy="435768"/>
              </a:xfrm>
              <a:custGeom>
                <a:avLst/>
                <a:gdLst>
                  <a:gd name="connsiteX0" fmla="*/ 0 w 397668"/>
                  <a:gd name="connsiteY0" fmla="*/ 172640 h 435768"/>
                  <a:gd name="connsiteX1" fmla="*/ 35718 w 397668"/>
                  <a:gd name="connsiteY1" fmla="*/ 117871 h 435768"/>
                  <a:gd name="connsiteX2" fmla="*/ 89297 w 397668"/>
                  <a:gd name="connsiteY2" fmla="*/ 63103 h 435768"/>
                  <a:gd name="connsiteX3" fmla="*/ 121443 w 397668"/>
                  <a:gd name="connsiteY3" fmla="*/ 0 h 435768"/>
                  <a:gd name="connsiteX4" fmla="*/ 198834 w 397668"/>
                  <a:gd name="connsiteY4" fmla="*/ 17859 h 435768"/>
                  <a:gd name="connsiteX5" fmla="*/ 259556 w 397668"/>
                  <a:gd name="connsiteY5" fmla="*/ 23812 h 435768"/>
                  <a:gd name="connsiteX6" fmla="*/ 311943 w 397668"/>
                  <a:gd name="connsiteY6" fmla="*/ 38100 h 435768"/>
                  <a:gd name="connsiteX7" fmla="*/ 333375 w 397668"/>
                  <a:gd name="connsiteY7" fmla="*/ 79771 h 435768"/>
                  <a:gd name="connsiteX8" fmla="*/ 367903 w 397668"/>
                  <a:gd name="connsiteY8" fmla="*/ 123825 h 435768"/>
                  <a:gd name="connsiteX9" fmla="*/ 394097 w 397668"/>
                  <a:gd name="connsiteY9" fmla="*/ 183356 h 435768"/>
                  <a:gd name="connsiteX10" fmla="*/ 397668 w 397668"/>
                  <a:gd name="connsiteY10" fmla="*/ 250031 h 435768"/>
                  <a:gd name="connsiteX11" fmla="*/ 346472 w 397668"/>
                  <a:gd name="connsiteY11" fmla="*/ 285750 h 435768"/>
                  <a:gd name="connsiteX12" fmla="*/ 279797 w 397668"/>
                  <a:gd name="connsiteY12" fmla="*/ 357187 h 435768"/>
                  <a:gd name="connsiteX13" fmla="*/ 220265 w 397668"/>
                  <a:gd name="connsiteY13" fmla="*/ 416718 h 435768"/>
                  <a:gd name="connsiteX14" fmla="*/ 201215 w 397668"/>
                  <a:gd name="connsiteY14" fmla="*/ 435768 h 435768"/>
                  <a:gd name="connsiteX15" fmla="*/ 134540 w 397668"/>
                  <a:gd name="connsiteY15" fmla="*/ 411956 h 435768"/>
                  <a:gd name="connsiteX16" fmla="*/ 26193 w 397668"/>
                  <a:gd name="connsiteY16" fmla="*/ 255984 h 435768"/>
                  <a:gd name="connsiteX17" fmla="*/ 30956 w 397668"/>
                  <a:gd name="connsiteY17" fmla="*/ 211931 h 435768"/>
                  <a:gd name="connsiteX18" fmla="*/ 0 w 397668"/>
                  <a:gd name="connsiteY18" fmla="*/ 172640 h 43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97668" h="435768">
                    <a:moveTo>
                      <a:pt x="0" y="172640"/>
                    </a:moveTo>
                    <a:lnTo>
                      <a:pt x="35718" y="117871"/>
                    </a:lnTo>
                    <a:lnTo>
                      <a:pt x="89297" y="63103"/>
                    </a:lnTo>
                    <a:lnTo>
                      <a:pt x="121443" y="0"/>
                    </a:lnTo>
                    <a:lnTo>
                      <a:pt x="198834" y="17859"/>
                    </a:lnTo>
                    <a:lnTo>
                      <a:pt x="259556" y="23812"/>
                    </a:lnTo>
                    <a:lnTo>
                      <a:pt x="311943" y="38100"/>
                    </a:lnTo>
                    <a:lnTo>
                      <a:pt x="333375" y="79771"/>
                    </a:lnTo>
                    <a:lnTo>
                      <a:pt x="367903" y="123825"/>
                    </a:lnTo>
                    <a:lnTo>
                      <a:pt x="394097" y="183356"/>
                    </a:lnTo>
                    <a:lnTo>
                      <a:pt x="397668" y="250031"/>
                    </a:lnTo>
                    <a:lnTo>
                      <a:pt x="346472" y="285750"/>
                    </a:lnTo>
                    <a:lnTo>
                      <a:pt x="279797" y="357187"/>
                    </a:lnTo>
                    <a:lnTo>
                      <a:pt x="220265" y="416718"/>
                    </a:lnTo>
                    <a:lnTo>
                      <a:pt x="201215" y="435768"/>
                    </a:lnTo>
                    <a:lnTo>
                      <a:pt x="134540" y="411956"/>
                    </a:lnTo>
                    <a:lnTo>
                      <a:pt x="26193" y="255984"/>
                    </a:lnTo>
                    <a:lnTo>
                      <a:pt x="30956" y="211931"/>
                    </a:lnTo>
                    <a:lnTo>
                      <a:pt x="0" y="172640"/>
                    </a:lnTo>
                    <a:close/>
                  </a:path>
                </a:pathLst>
              </a:custGeom>
              <a:solidFill>
                <a:schemeClr val="accent6">
                  <a:lumMod val="60000"/>
                  <a:lumOff val="4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sv-SE"/>
              </a:p>
            </p:txBody>
          </p:sp>
          <p:sp>
            <p:nvSpPr>
              <p:cNvPr id="37" name="Frihandsfigur: Form 36">
                <a:extLst>
                  <a:ext uri="{FF2B5EF4-FFF2-40B4-BE49-F238E27FC236}">
                    <a16:creationId xmlns:a16="http://schemas.microsoft.com/office/drawing/2014/main" id="{AF8F6C2D-3FBA-472C-80F5-BF007F9D7292}"/>
                  </a:ext>
                </a:extLst>
              </p:cNvPr>
              <p:cNvSpPr/>
              <p:nvPr/>
            </p:nvSpPr>
            <p:spPr>
              <a:xfrm>
                <a:off x="3356371" y="232171"/>
                <a:ext cx="371475" cy="365522"/>
              </a:xfrm>
              <a:custGeom>
                <a:avLst/>
                <a:gdLst>
                  <a:gd name="connsiteX0" fmla="*/ 0 w 371475"/>
                  <a:gd name="connsiteY0" fmla="*/ 194072 h 365522"/>
                  <a:gd name="connsiteX1" fmla="*/ 11907 w 371475"/>
                  <a:gd name="connsiteY1" fmla="*/ 136922 h 365522"/>
                  <a:gd name="connsiteX2" fmla="*/ 61913 w 371475"/>
                  <a:gd name="connsiteY2" fmla="*/ 59532 h 365522"/>
                  <a:gd name="connsiteX3" fmla="*/ 109538 w 371475"/>
                  <a:gd name="connsiteY3" fmla="*/ 7144 h 365522"/>
                  <a:gd name="connsiteX4" fmla="*/ 171450 w 371475"/>
                  <a:gd name="connsiteY4" fmla="*/ 0 h 365522"/>
                  <a:gd name="connsiteX5" fmla="*/ 252413 w 371475"/>
                  <a:gd name="connsiteY5" fmla="*/ 4763 h 365522"/>
                  <a:gd name="connsiteX6" fmla="*/ 296466 w 371475"/>
                  <a:gd name="connsiteY6" fmla="*/ 22622 h 365522"/>
                  <a:gd name="connsiteX7" fmla="*/ 329804 w 371475"/>
                  <a:gd name="connsiteY7" fmla="*/ 64294 h 365522"/>
                  <a:gd name="connsiteX8" fmla="*/ 371475 w 371475"/>
                  <a:gd name="connsiteY8" fmla="*/ 177404 h 365522"/>
                  <a:gd name="connsiteX9" fmla="*/ 335757 w 371475"/>
                  <a:gd name="connsiteY9" fmla="*/ 244079 h 365522"/>
                  <a:gd name="connsiteX10" fmla="*/ 286941 w 371475"/>
                  <a:gd name="connsiteY10" fmla="*/ 294085 h 365522"/>
                  <a:gd name="connsiteX11" fmla="*/ 251222 w 371475"/>
                  <a:gd name="connsiteY11" fmla="*/ 348854 h 365522"/>
                  <a:gd name="connsiteX12" fmla="*/ 248841 w 371475"/>
                  <a:gd name="connsiteY12" fmla="*/ 350044 h 365522"/>
                  <a:gd name="connsiteX13" fmla="*/ 189310 w 371475"/>
                  <a:gd name="connsiteY13" fmla="*/ 335757 h 365522"/>
                  <a:gd name="connsiteX14" fmla="*/ 144066 w 371475"/>
                  <a:gd name="connsiteY14" fmla="*/ 342900 h 365522"/>
                  <a:gd name="connsiteX15" fmla="*/ 105966 w 371475"/>
                  <a:gd name="connsiteY15" fmla="*/ 365522 h 365522"/>
                  <a:gd name="connsiteX16" fmla="*/ 58341 w 371475"/>
                  <a:gd name="connsiteY16" fmla="*/ 284560 h 365522"/>
                  <a:gd name="connsiteX17" fmla="*/ 21432 w 371475"/>
                  <a:gd name="connsiteY17" fmla="*/ 257175 h 365522"/>
                  <a:gd name="connsiteX18" fmla="*/ 0 w 371475"/>
                  <a:gd name="connsiteY18" fmla="*/ 194072 h 36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71475" h="365522">
                    <a:moveTo>
                      <a:pt x="0" y="194072"/>
                    </a:moveTo>
                    <a:lnTo>
                      <a:pt x="11907" y="136922"/>
                    </a:lnTo>
                    <a:lnTo>
                      <a:pt x="61913" y="59532"/>
                    </a:lnTo>
                    <a:lnTo>
                      <a:pt x="109538" y="7144"/>
                    </a:lnTo>
                    <a:lnTo>
                      <a:pt x="171450" y="0"/>
                    </a:lnTo>
                    <a:lnTo>
                      <a:pt x="252413" y="4763"/>
                    </a:lnTo>
                    <a:lnTo>
                      <a:pt x="296466" y="22622"/>
                    </a:lnTo>
                    <a:lnTo>
                      <a:pt x="329804" y="64294"/>
                    </a:lnTo>
                    <a:lnTo>
                      <a:pt x="371475" y="177404"/>
                    </a:lnTo>
                    <a:lnTo>
                      <a:pt x="335757" y="244079"/>
                    </a:lnTo>
                    <a:lnTo>
                      <a:pt x="286941" y="294085"/>
                    </a:lnTo>
                    <a:lnTo>
                      <a:pt x="251222" y="348854"/>
                    </a:lnTo>
                    <a:lnTo>
                      <a:pt x="248841" y="350044"/>
                    </a:lnTo>
                    <a:lnTo>
                      <a:pt x="189310" y="335757"/>
                    </a:lnTo>
                    <a:lnTo>
                      <a:pt x="144066" y="342900"/>
                    </a:lnTo>
                    <a:lnTo>
                      <a:pt x="105966" y="365522"/>
                    </a:lnTo>
                    <a:lnTo>
                      <a:pt x="58341" y="284560"/>
                    </a:lnTo>
                    <a:lnTo>
                      <a:pt x="21432" y="257175"/>
                    </a:lnTo>
                    <a:lnTo>
                      <a:pt x="0" y="194072"/>
                    </a:lnTo>
                    <a:close/>
                  </a:path>
                </a:pathLst>
              </a:custGeom>
              <a:solidFill>
                <a:schemeClr val="accent6">
                  <a:lumMod val="60000"/>
                  <a:lumOff val="4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sv-SE"/>
              </a:p>
            </p:txBody>
          </p:sp>
        </p:grpSp>
        <p:grpSp>
          <p:nvGrpSpPr>
            <p:cNvPr id="15" name="Grupp 14">
              <a:extLst>
                <a:ext uri="{FF2B5EF4-FFF2-40B4-BE49-F238E27FC236}">
                  <a16:creationId xmlns:a16="http://schemas.microsoft.com/office/drawing/2014/main" id="{88CAA324-5AE9-44BB-8D03-5E00306B3DB3}"/>
                </a:ext>
              </a:extLst>
            </p:cNvPr>
            <p:cNvGrpSpPr/>
            <p:nvPr/>
          </p:nvGrpSpPr>
          <p:grpSpPr>
            <a:xfrm rot="16200000">
              <a:off x="9128634" y="2887352"/>
              <a:ext cx="1016633" cy="1253490"/>
              <a:chOff x="1647825" y="244078"/>
              <a:chExt cx="1016793" cy="1253728"/>
            </a:xfrm>
          </p:grpSpPr>
          <p:sp>
            <p:nvSpPr>
              <p:cNvPr id="23" name="Frihandsfigur: Form 22">
                <a:extLst>
                  <a:ext uri="{FF2B5EF4-FFF2-40B4-BE49-F238E27FC236}">
                    <a16:creationId xmlns:a16="http://schemas.microsoft.com/office/drawing/2014/main" id="{CF021096-067B-4B2C-9A52-7591A15AC2CF}"/>
                  </a:ext>
                </a:extLst>
              </p:cNvPr>
              <p:cNvSpPr/>
              <p:nvPr/>
            </p:nvSpPr>
            <p:spPr>
              <a:xfrm>
                <a:off x="1926431" y="603646"/>
                <a:ext cx="479822" cy="510779"/>
              </a:xfrm>
              <a:custGeom>
                <a:avLst/>
                <a:gdLst>
                  <a:gd name="connsiteX0" fmla="*/ 0 w 479822"/>
                  <a:gd name="connsiteY0" fmla="*/ 272654 h 510779"/>
                  <a:gd name="connsiteX1" fmla="*/ 42862 w 479822"/>
                  <a:gd name="connsiteY1" fmla="*/ 203597 h 510779"/>
                  <a:gd name="connsiteX2" fmla="*/ 73819 w 479822"/>
                  <a:gd name="connsiteY2" fmla="*/ 144066 h 510779"/>
                  <a:gd name="connsiteX3" fmla="*/ 108347 w 479822"/>
                  <a:gd name="connsiteY3" fmla="*/ 104775 h 510779"/>
                  <a:gd name="connsiteX4" fmla="*/ 120253 w 479822"/>
                  <a:gd name="connsiteY4" fmla="*/ 77391 h 510779"/>
                  <a:gd name="connsiteX5" fmla="*/ 142875 w 479822"/>
                  <a:gd name="connsiteY5" fmla="*/ 39291 h 510779"/>
                  <a:gd name="connsiteX6" fmla="*/ 159544 w 479822"/>
                  <a:gd name="connsiteY6" fmla="*/ 0 h 510779"/>
                  <a:gd name="connsiteX7" fmla="*/ 232172 w 479822"/>
                  <a:gd name="connsiteY7" fmla="*/ 3572 h 510779"/>
                  <a:gd name="connsiteX8" fmla="*/ 283369 w 479822"/>
                  <a:gd name="connsiteY8" fmla="*/ 0 h 510779"/>
                  <a:gd name="connsiteX9" fmla="*/ 333375 w 479822"/>
                  <a:gd name="connsiteY9" fmla="*/ 14288 h 510779"/>
                  <a:gd name="connsiteX10" fmla="*/ 363140 w 479822"/>
                  <a:gd name="connsiteY10" fmla="*/ 48816 h 510779"/>
                  <a:gd name="connsiteX11" fmla="*/ 361950 w 479822"/>
                  <a:gd name="connsiteY11" fmla="*/ 102394 h 510779"/>
                  <a:gd name="connsiteX12" fmla="*/ 456009 w 479822"/>
                  <a:gd name="connsiteY12" fmla="*/ 198835 h 510779"/>
                  <a:gd name="connsiteX13" fmla="*/ 460772 w 479822"/>
                  <a:gd name="connsiteY13" fmla="*/ 222647 h 510779"/>
                  <a:gd name="connsiteX14" fmla="*/ 479822 w 479822"/>
                  <a:gd name="connsiteY14" fmla="*/ 257175 h 510779"/>
                  <a:gd name="connsiteX15" fmla="*/ 294084 w 479822"/>
                  <a:gd name="connsiteY15" fmla="*/ 445294 h 510779"/>
                  <a:gd name="connsiteX16" fmla="*/ 255984 w 479822"/>
                  <a:gd name="connsiteY16" fmla="*/ 469107 h 510779"/>
                  <a:gd name="connsiteX17" fmla="*/ 234553 w 479822"/>
                  <a:gd name="connsiteY17" fmla="*/ 510779 h 510779"/>
                  <a:gd name="connsiteX18" fmla="*/ 166687 w 479822"/>
                  <a:gd name="connsiteY18" fmla="*/ 441722 h 510779"/>
                  <a:gd name="connsiteX19" fmla="*/ 127397 w 479822"/>
                  <a:gd name="connsiteY19" fmla="*/ 417910 h 510779"/>
                  <a:gd name="connsiteX20" fmla="*/ 60722 w 479822"/>
                  <a:gd name="connsiteY20" fmla="*/ 353616 h 510779"/>
                  <a:gd name="connsiteX21" fmla="*/ 23812 w 479822"/>
                  <a:gd name="connsiteY21" fmla="*/ 316707 h 510779"/>
                  <a:gd name="connsiteX22" fmla="*/ 0 w 479822"/>
                  <a:gd name="connsiteY22" fmla="*/ 272654 h 510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9822" h="510779">
                    <a:moveTo>
                      <a:pt x="0" y="272654"/>
                    </a:moveTo>
                    <a:lnTo>
                      <a:pt x="42862" y="203597"/>
                    </a:lnTo>
                    <a:lnTo>
                      <a:pt x="73819" y="144066"/>
                    </a:lnTo>
                    <a:lnTo>
                      <a:pt x="108347" y="104775"/>
                    </a:lnTo>
                    <a:lnTo>
                      <a:pt x="120253" y="77391"/>
                    </a:lnTo>
                    <a:lnTo>
                      <a:pt x="142875" y="39291"/>
                    </a:lnTo>
                    <a:lnTo>
                      <a:pt x="159544" y="0"/>
                    </a:lnTo>
                    <a:lnTo>
                      <a:pt x="232172" y="3572"/>
                    </a:lnTo>
                    <a:lnTo>
                      <a:pt x="283369" y="0"/>
                    </a:lnTo>
                    <a:lnTo>
                      <a:pt x="333375" y="14288"/>
                    </a:lnTo>
                    <a:lnTo>
                      <a:pt x="363140" y="48816"/>
                    </a:lnTo>
                    <a:cubicBezTo>
                      <a:pt x="362743" y="66675"/>
                      <a:pt x="362347" y="84535"/>
                      <a:pt x="361950" y="102394"/>
                    </a:cubicBezTo>
                    <a:lnTo>
                      <a:pt x="456009" y="198835"/>
                    </a:lnTo>
                    <a:lnTo>
                      <a:pt x="460772" y="222647"/>
                    </a:lnTo>
                    <a:lnTo>
                      <a:pt x="479822" y="257175"/>
                    </a:lnTo>
                    <a:lnTo>
                      <a:pt x="294084" y="445294"/>
                    </a:lnTo>
                    <a:lnTo>
                      <a:pt x="255984" y="469107"/>
                    </a:lnTo>
                    <a:lnTo>
                      <a:pt x="234553" y="510779"/>
                    </a:lnTo>
                    <a:lnTo>
                      <a:pt x="166687" y="441722"/>
                    </a:lnTo>
                    <a:lnTo>
                      <a:pt x="127397" y="417910"/>
                    </a:lnTo>
                    <a:lnTo>
                      <a:pt x="60722" y="353616"/>
                    </a:lnTo>
                    <a:lnTo>
                      <a:pt x="23812" y="316707"/>
                    </a:lnTo>
                    <a:lnTo>
                      <a:pt x="0" y="272654"/>
                    </a:lnTo>
                    <a:close/>
                  </a:path>
                </a:pathLst>
              </a:custGeom>
              <a:solidFill>
                <a:schemeClr val="accent6">
                  <a:lumMod val="20000"/>
                  <a:lumOff val="8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sv-SE"/>
              </a:p>
            </p:txBody>
          </p:sp>
          <p:sp>
            <p:nvSpPr>
              <p:cNvPr id="24" name="Frihandsfigur: Form 23">
                <a:extLst>
                  <a:ext uri="{FF2B5EF4-FFF2-40B4-BE49-F238E27FC236}">
                    <a16:creationId xmlns:a16="http://schemas.microsoft.com/office/drawing/2014/main" id="{D8DCDFF5-9DE0-4974-B48C-32EDBD4F56F9}"/>
                  </a:ext>
                </a:extLst>
              </p:cNvPr>
              <p:cNvSpPr/>
              <p:nvPr/>
            </p:nvSpPr>
            <p:spPr>
              <a:xfrm>
                <a:off x="1647825" y="451246"/>
                <a:ext cx="440531" cy="448866"/>
              </a:xfrm>
              <a:custGeom>
                <a:avLst/>
                <a:gdLst>
                  <a:gd name="connsiteX0" fmla="*/ 114300 w 440531"/>
                  <a:gd name="connsiteY0" fmla="*/ 0 h 448866"/>
                  <a:gd name="connsiteX1" fmla="*/ 201215 w 440531"/>
                  <a:gd name="connsiteY1" fmla="*/ 15479 h 448866"/>
                  <a:gd name="connsiteX2" fmla="*/ 245268 w 440531"/>
                  <a:gd name="connsiteY2" fmla="*/ 4763 h 448866"/>
                  <a:gd name="connsiteX3" fmla="*/ 283368 w 440531"/>
                  <a:gd name="connsiteY3" fmla="*/ 15479 h 448866"/>
                  <a:gd name="connsiteX4" fmla="*/ 345281 w 440531"/>
                  <a:gd name="connsiteY4" fmla="*/ 2382 h 448866"/>
                  <a:gd name="connsiteX5" fmla="*/ 376237 w 440531"/>
                  <a:gd name="connsiteY5" fmla="*/ 36910 h 448866"/>
                  <a:gd name="connsiteX6" fmla="*/ 376237 w 440531"/>
                  <a:gd name="connsiteY6" fmla="*/ 65485 h 448866"/>
                  <a:gd name="connsiteX7" fmla="*/ 421481 w 440531"/>
                  <a:gd name="connsiteY7" fmla="*/ 116682 h 448866"/>
                  <a:gd name="connsiteX8" fmla="*/ 440531 w 440531"/>
                  <a:gd name="connsiteY8" fmla="*/ 152400 h 448866"/>
                  <a:gd name="connsiteX9" fmla="*/ 396478 w 440531"/>
                  <a:gd name="connsiteY9" fmla="*/ 233363 h 448866"/>
                  <a:gd name="connsiteX10" fmla="*/ 389334 w 440531"/>
                  <a:gd name="connsiteY10" fmla="*/ 255985 h 448866"/>
                  <a:gd name="connsiteX11" fmla="*/ 352425 w 440531"/>
                  <a:gd name="connsiteY11" fmla="*/ 294085 h 448866"/>
                  <a:gd name="connsiteX12" fmla="*/ 279796 w 440531"/>
                  <a:gd name="connsiteY12" fmla="*/ 420291 h 448866"/>
                  <a:gd name="connsiteX13" fmla="*/ 211931 w 440531"/>
                  <a:gd name="connsiteY13" fmla="*/ 428625 h 448866"/>
                  <a:gd name="connsiteX14" fmla="*/ 158353 w 440531"/>
                  <a:gd name="connsiteY14" fmla="*/ 448866 h 448866"/>
                  <a:gd name="connsiteX15" fmla="*/ 116681 w 440531"/>
                  <a:gd name="connsiteY15" fmla="*/ 417910 h 448866"/>
                  <a:gd name="connsiteX16" fmla="*/ 94059 w 440531"/>
                  <a:gd name="connsiteY16" fmla="*/ 371475 h 448866"/>
                  <a:gd name="connsiteX17" fmla="*/ 23812 w 440531"/>
                  <a:gd name="connsiteY17" fmla="*/ 304800 h 448866"/>
                  <a:gd name="connsiteX18" fmla="*/ 0 w 440531"/>
                  <a:gd name="connsiteY18" fmla="*/ 272654 h 448866"/>
                  <a:gd name="connsiteX19" fmla="*/ 16668 w 440531"/>
                  <a:gd name="connsiteY19" fmla="*/ 209550 h 448866"/>
                  <a:gd name="connsiteX20" fmla="*/ 63103 w 440531"/>
                  <a:gd name="connsiteY20" fmla="*/ 111919 h 448866"/>
                  <a:gd name="connsiteX21" fmla="*/ 83343 w 440531"/>
                  <a:gd name="connsiteY21" fmla="*/ 39291 h 448866"/>
                  <a:gd name="connsiteX22" fmla="*/ 114300 w 440531"/>
                  <a:gd name="connsiteY22" fmla="*/ 0 h 448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40531" h="448866">
                    <a:moveTo>
                      <a:pt x="114300" y="0"/>
                    </a:moveTo>
                    <a:lnTo>
                      <a:pt x="201215" y="15479"/>
                    </a:lnTo>
                    <a:lnTo>
                      <a:pt x="245268" y="4763"/>
                    </a:lnTo>
                    <a:lnTo>
                      <a:pt x="283368" y="15479"/>
                    </a:lnTo>
                    <a:lnTo>
                      <a:pt x="345281" y="2382"/>
                    </a:lnTo>
                    <a:lnTo>
                      <a:pt x="376237" y="36910"/>
                    </a:lnTo>
                    <a:lnTo>
                      <a:pt x="376237" y="65485"/>
                    </a:lnTo>
                    <a:lnTo>
                      <a:pt x="421481" y="116682"/>
                    </a:lnTo>
                    <a:lnTo>
                      <a:pt x="440531" y="152400"/>
                    </a:lnTo>
                    <a:lnTo>
                      <a:pt x="396478" y="233363"/>
                    </a:lnTo>
                    <a:lnTo>
                      <a:pt x="389334" y="255985"/>
                    </a:lnTo>
                    <a:lnTo>
                      <a:pt x="352425" y="294085"/>
                    </a:lnTo>
                    <a:lnTo>
                      <a:pt x="279796" y="420291"/>
                    </a:lnTo>
                    <a:lnTo>
                      <a:pt x="211931" y="428625"/>
                    </a:lnTo>
                    <a:lnTo>
                      <a:pt x="158353" y="448866"/>
                    </a:lnTo>
                    <a:lnTo>
                      <a:pt x="116681" y="417910"/>
                    </a:lnTo>
                    <a:lnTo>
                      <a:pt x="94059" y="371475"/>
                    </a:lnTo>
                    <a:lnTo>
                      <a:pt x="23812" y="304800"/>
                    </a:lnTo>
                    <a:lnTo>
                      <a:pt x="0" y="272654"/>
                    </a:lnTo>
                    <a:lnTo>
                      <a:pt x="16668" y="209550"/>
                    </a:lnTo>
                    <a:lnTo>
                      <a:pt x="63103" y="111919"/>
                    </a:lnTo>
                    <a:lnTo>
                      <a:pt x="83343" y="39291"/>
                    </a:lnTo>
                    <a:lnTo>
                      <a:pt x="114300" y="0"/>
                    </a:lnTo>
                    <a:close/>
                  </a:path>
                </a:pathLst>
              </a:custGeom>
              <a:solidFill>
                <a:schemeClr val="accent6">
                  <a:lumMod val="60000"/>
                  <a:lumOff val="4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sv-SE"/>
              </a:p>
            </p:txBody>
          </p:sp>
          <p:sp>
            <p:nvSpPr>
              <p:cNvPr id="25" name="Frihandsfigur: Form 24">
                <a:extLst>
                  <a:ext uri="{FF2B5EF4-FFF2-40B4-BE49-F238E27FC236}">
                    <a16:creationId xmlns:a16="http://schemas.microsoft.com/office/drawing/2014/main" id="{D03ED80D-2068-4434-83E0-82E212C6198A}"/>
                  </a:ext>
                </a:extLst>
              </p:cNvPr>
              <p:cNvSpPr/>
              <p:nvPr/>
            </p:nvSpPr>
            <p:spPr>
              <a:xfrm>
                <a:off x="1993106" y="244078"/>
                <a:ext cx="408384" cy="376237"/>
              </a:xfrm>
              <a:custGeom>
                <a:avLst/>
                <a:gdLst>
                  <a:gd name="connsiteX0" fmla="*/ 132159 w 408384"/>
                  <a:gd name="connsiteY0" fmla="*/ 0 h 376237"/>
                  <a:gd name="connsiteX1" fmla="*/ 191690 w 408384"/>
                  <a:gd name="connsiteY1" fmla="*/ 7143 h 376237"/>
                  <a:gd name="connsiteX2" fmla="*/ 227409 w 408384"/>
                  <a:gd name="connsiteY2" fmla="*/ 3572 h 376237"/>
                  <a:gd name="connsiteX3" fmla="*/ 282178 w 408384"/>
                  <a:gd name="connsiteY3" fmla="*/ 23812 h 376237"/>
                  <a:gd name="connsiteX4" fmla="*/ 339328 w 408384"/>
                  <a:gd name="connsiteY4" fmla="*/ 60722 h 376237"/>
                  <a:gd name="connsiteX5" fmla="*/ 361950 w 408384"/>
                  <a:gd name="connsiteY5" fmla="*/ 110728 h 376237"/>
                  <a:gd name="connsiteX6" fmla="*/ 363140 w 408384"/>
                  <a:gd name="connsiteY6" fmla="*/ 148828 h 376237"/>
                  <a:gd name="connsiteX7" fmla="*/ 408384 w 408384"/>
                  <a:gd name="connsiteY7" fmla="*/ 195262 h 376237"/>
                  <a:gd name="connsiteX8" fmla="*/ 383381 w 408384"/>
                  <a:gd name="connsiteY8" fmla="*/ 244078 h 376237"/>
                  <a:gd name="connsiteX9" fmla="*/ 302419 w 408384"/>
                  <a:gd name="connsiteY9" fmla="*/ 340518 h 376237"/>
                  <a:gd name="connsiteX10" fmla="*/ 267890 w 408384"/>
                  <a:gd name="connsiteY10" fmla="*/ 376237 h 376237"/>
                  <a:gd name="connsiteX11" fmla="*/ 219075 w 408384"/>
                  <a:gd name="connsiteY11" fmla="*/ 358378 h 376237"/>
                  <a:gd name="connsiteX12" fmla="*/ 165497 w 408384"/>
                  <a:gd name="connsiteY12" fmla="*/ 360759 h 376237"/>
                  <a:gd name="connsiteX13" fmla="*/ 95250 w 408384"/>
                  <a:gd name="connsiteY13" fmla="*/ 359568 h 376237"/>
                  <a:gd name="connsiteX14" fmla="*/ 54769 w 408384"/>
                  <a:gd name="connsiteY14" fmla="*/ 297656 h 376237"/>
                  <a:gd name="connsiteX15" fmla="*/ 32147 w 408384"/>
                  <a:gd name="connsiteY15" fmla="*/ 272653 h 376237"/>
                  <a:gd name="connsiteX16" fmla="*/ 30956 w 408384"/>
                  <a:gd name="connsiteY16" fmla="*/ 240506 h 376237"/>
                  <a:gd name="connsiteX17" fmla="*/ 0 w 408384"/>
                  <a:gd name="connsiteY17" fmla="*/ 205978 h 376237"/>
                  <a:gd name="connsiteX18" fmla="*/ 19050 w 408384"/>
                  <a:gd name="connsiteY18" fmla="*/ 175022 h 376237"/>
                  <a:gd name="connsiteX19" fmla="*/ 51197 w 408384"/>
                  <a:gd name="connsiteY19" fmla="*/ 141684 h 376237"/>
                  <a:gd name="connsiteX20" fmla="*/ 53578 w 408384"/>
                  <a:gd name="connsiteY20" fmla="*/ 96440 h 376237"/>
                  <a:gd name="connsiteX21" fmla="*/ 107156 w 408384"/>
                  <a:gd name="connsiteY21" fmla="*/ 45243 h 376237"/>
                  <a:gd name="connsiteX22" fmla="*/ 132159 w 408384"/>
                  <a:gd name="connsiteY22" fmla="*/ 0 h 37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08384" h="376237">
                    <a:moveTo>
                      <a:pt x="132159" y="0"/>
                    </a:moveTo>
                    <a:lnTo>
                      <a:pt x="191690" y="7143"/>
                    </a:lnTo>
                    <a:lnTo>
                      <a:pt x="227409" y="3572"/>
                    </a:lnTo>
                    <a:lnTo>
                      <a:pt x="282178" y="23812"/>
                    </a:lnTo>
                    <a:lnTo>
                      <a:pt x="339328" y="60722"/>
                    </a:lnTo>
                    <a:lnTo>
                      <a:pt x="361950" y="110728"/>
                    </a:lnTo>
                    <a:cubicBezTo>
                      <a:pt x="362347" y="123428"/>
                      <a:pt x="362743" y="136128"/>
                      <a:pt x="363140" y="148828"/>
                    </a:cubicBezTo>
                    <a:lnTo>
                      <a:pt x="408384" y="195262"/>
                    </a:lnTo>
                    <a:lnTo>
                      <a:pt x="383381" y="244078"/>
                    </a:lnTo>
                    <a:lnTo>
                      <a:pt x="302419" y="340518"/>
                    </a:lnTo>
                    <a:lnTo>
                      <a:pt x="267890" y="376237"/>
                    </a:lnTo>
                    <a:lnTo>
                      <a:pt x="219075" y="358378"/>
                    </a:lnTo>
                    <a:lnTo>
                      <a:pt x="165497" y="360759"/>
                    </a:lnTo>
                    <a:lnTo>
                      <a:pt x="95250" y="359568"/>
                    </a:lnTo>
                    <a:lnTo>
                      <a:pt x="54769" y="297656"/>
                    </a:lnTo>
                    <a:lnTo>
                      <a:pt x="32147" y="272653"/>
                    </a:lnTo>
                    <a:lnTo>
                      <a:pt x="30956" y="240506"/>
                    </a:lnTo>
                    <a:lnTo>
                      <a:pt x="0" y="205978"/>
                    </a:lnTo>
                    <a:lnTo>
                      <a:pt x="19050" y="175022"/>
                    </a:lnTo>
                    <a:lnTo>
                      <a:pt x="51197" y="141684"/>
                    </a:lnTo>
                    <a:lnTo>
                      <a:pt x="53578" y="96440"/>
                    </a:lnTo>
                    <a:lnTo>
                      <a:pt x="107156" y="45243"/>
                    </a:lnTo>
                    <a:lnTo>
                      <a:pt x="132159" y="0"/>
                    </a:lnTo>
                    <a:close/>
                  </a:path>
                </a:pathLst>
              </a:custGeom>
              <a:solidFill>
                <a:schemeClr val="accent6">
                  <a:lumMod val="60000"/>
                  <a:lumOff val="4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sv-SE"/>
              </a:p>
            </p:txBody>
          </p:sp>
          <p:sp>
            <p:nvSpPr>
              <p:cNvPr id="26" name="Frihandsfigur: Form 25">
                <a:extLst>
                  <a:ext uri="{FF2B5EF4-FFF2-40B4-BE49-F238E27FC236}">
                    <a16:creationId xmlns:a16="http://schemas.microsoft.com/office/drawing/2014/main" id="{E21FB363-C006-4852-9E91-095BA977C2E4}"/>
                  </a:ext>
                </a:extLst>
              </p:cNvPr>
              <p:cNvSpPr/>
              <p:nvPr/>
            </p:nvSpPr>
            <p:spPr>
              <a:xfrm>
                <a:off x="2258615" y="444103"/>
                <a:ext cx="406003" cy="428625"/>
              </a:xfrm>
              <a:custGeom>
                <a:avLst/>
                <a:gdLst>
                  <a:gd name="connsiteX0" fmla="*/ 147638 w 406003"/>
                  <a:gd name="connsiteY0" fmla="*/ 415528 h 428625"/>
                  <a:gd name="connsiteX1" fmla="*/ 208360 w 406003"/>
                  <a:gd name="connsiteY1" fmla="*/ 428625 h 428625"/>
                  <a:gd name="connsiteX2" fmla="*/ 241697 w 406003"/>
                  <a:gd name="connsiteY2" fmla="*/ 402431 h 428625"/>
                  <a:gd name="connsiteX3" fmla="*/ 341710 w 406003"/>
                  <a:gd name="connsiteY3" fmla="*/ 296465 h 428625"/>
                  <a:gd name="connsiteX4" fmla="*/ 373856 w 406003"/>
                  <a:gd name="connsiteY4" fmla="*/ 255984 h 428625"/>
                  <a:gd name="connsiteX5" fmla="*/ 406003 w 406003"/>
                  <a:gd name="connsiteY5" fmla="*/ 234553 h 428625"/>
                  <a:gd name="connsiteX6" fmla="*/ 385763 w 406003"/>
                  <a:gd name="connsiteY6" fmla="*/ 198834 h 428625"/>
                  <a:gd name="connsiteX7" fmla="*/ 391716 w 406003"/>
                  <a:gd name="connsiteY7" fmla="*/ 169068 h 428625"/>
                  <a:gd name="connsiteX8" fmla="*/ 376238 w 406003"/>
                  <a:gd name="connsiteY8" fmla="*/ 103584 h 428625"/>
                  <a:gd name="connsiteX9" fmla="*/ 330994 w 406003"/>
                  <a:gd name="connsiteY9" fmla="*/ 57150 h 428625"/>
                  <a:gd name="connsiteX10" fmla="*/ 301228 w 406003"/>
                  <a:gd name="connsiteY10" fmla="*/ 32147 h 428625"/>
                  <a:gd name="connsiteX11" fmla="*/ 261938 w 406003"/>
                  <a:gd name="connsiteY11" fmla="*/ 51197 h 428625"/>
                  <a:gd name="connsiteX12" fmla="*/ 204788 w 406003"/>
                  <a:gd name="connsiteY12" fmla="*/ 15478 h 428625"/>
                  <a:gd name="connsiteX13" fmla="*/ 142875 w 406003"/>
                  <a:gd name="connsiteY13" fmla="*/ 0 h 428625"/>
                  <a:gd name="connsiteX14" fmla="*/ 115491 w 406003"/>
                  <a:gd name="connsiteY14" fmla="*/ 47625 h 428625"/>
                  <a:gd name="connsiteX15" fmla="*/ 0 w 406003"/>
                  <a:gd name="connsiteY15" fmla="*/ 173831 h 428625"/>
                  <a:gd name="connsiteX16" fmla="*/ 32147 w 406003"/>
                  <a:gd name="connsiteY16" fmla="*/ 207168 h 428625"/>
                  <a:gd name="connsiteX17" fmla="*/ 29766 w 406003"/>
                  <a:gd name="connsiteY17" fmla="*/ 260747 h 428625"/>
                  <a:gd name="connsiteX18" fmla="*/ 125016 w 406003"/>
                  <a:gd name="connsiteY18" fmla="*/ 358378 h 428625"/>
                  <a:gd name="connsiteX19" fmla="*/ 147638 w 406003"/>
                  <a:gd name="connsiteY19" fmla="*/ 415528 h 42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06003" h="428625">
                    <a:moveTo>
                      <a:pt x="147638" y="415528"/>
                    </a:moveTo>
                    <a:lnTo>
                      <a:pt x="208360" y="428625"/>
                    </a:lnTo>
                    <a:lnTo>
                      <a:pt x="241697" y="402431"/>
                    </a:lnTo>
                    <a:lnTo>
                      <a:pt x="341710" y="296465"/>
                    </a:lnTo>
                    <a:lnTo>
                      <a:pt x="373856" y="255984"/>
                    </a:lnTo>
                    <a:lnTo>
                      <a:pt x="406003" y="234553"/>
                    </a:lnTo>
                    <a:lnTo>
                      <a:pt x="385763" y="198834"/>
                    </a:lnTo>
                    <a:lnTo>
                      <a:pt x="391716" y="169068"/>
                    </a:lnTo>
                    <a:lnTo>
                      <a:pt x="376238" y="103584"/>
                    </a:lnTo>
                    <a:lnTo>
                      <a:pt x="330994" y="57150"/>
                    </a:lnTo>
                    <a:lnTo>
                      <a:pt x="301228" y="32147"/>
                    </a:lnTo>
                    <a:lnTo>
                      <a:pt x="261938" y="51197"/>
                    </a:lnTo>
                    <a:lnTo>
                      <a:pt x="204788" y="15478"/>
                    </a:lnTo>
                    <a:lnTo>
                      <a:pt x="142875" y="0"/>
                    </a:lnTo>
                    <a:lnTo>
                      <a:pt x="115491" y="47625"/>
                    </a:lnTo>
                    <a:lnTo>
                      <a:pt x="0" y="173831"/>
                    </a:lnTo>
                    <a:lnTo>
                      <a:pt x="32147" y="207168"/>
                    </a:lnTo>
                    <a:lnTo>
                      <a:pt x="29766" y="260747"/>
                    </a:lnTo>
                    <a:lnTo>
                      <a:pt x="125016" y="358378"/>
                    </a:lnTo>
                    <a:lnTo>
                      <a:pt x="147638" y="415528"/>
                    </a:lnTo>
                    <a:close/>
                  </a:path>
                </a:pathLst>
              </a:custGeom>
              <a:solidFill>
                <a:schemeClr val="accent6">
                  <a:lumMod val="60000"/>
                  <a:lumOff val="4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sv-SE"/>
              </a:p>
            </p:txBody>
          </p:sp>
          <p:sp>
            <p:nvSpPr>
              <p:cNvPr id="27" name="Frihandsfigur: Form 26">
                <a:extLst>
                  <a:ext uri="{FF2B5EF4-FFF2-40B4-BE49-F238E27FC236}">
                    <a16:creationId xmlns:a16="http://schemas.microsoft.com/office/drawing/2014/main" id="{D64F2583-1CF7-4171-A91D-9CF7A3927DB5}"/>
                  </a:ext>
                </a:extLst>
              </p:cNvPr>
              <p:cNvSpPr/>
              <p:nvPr/>
            </p:nvSpPr>
            <p:spPr>
              <a:xfrm>
                <a:off x="2163365" y="859631"/>
                <a:ext cx="425053" cy="444103"/>
              </a:xfrm>
              <a:custGeom>
                <a:avLst/>
                <a:gdLst>
                  <a:gd name="connsiteX0" fmla="*/ 425053 w 425053"/>
                  <a:gd name="connsiteY0" fmla="*/ 189309 h 444103"/>
                  <a:gd name="connsiteX1" fmla="*/ 357188 w 425053"/>
                  <a:gd name="connsiteY1" fmla="*/ 282178 h 444103"/>
                  <a:gd name="connsiteX2" fmla="*/ 357188 w 425053"/>
                  <a:gd name="connsiteY2" fmla="*/ 340519 h 444103"/>
                  <a:gd name="connsiteX3" fmla="*/ 305991 w 425053"/>
                  <a:gd name="connsiteY3" fmla="*/ 409575 h 444103"/>
                  <a:gd name="connsiteX4" fmla="*/ 257175 w 425053"/>
                  <a:gd name="connsiteY4" fmla="*/ 422672 h 444103"/>
                  <a:gd name="connsiteX5" fmla="*/ 196453 w 425053"/>
                  <a:gd name="connsiteY5" fmla="*/ 444103 h 444103"/>
                  <a:gd name="connsiteX6" fmla="*/ 151210 w 425053"/>
                  <a:gd name="connsiteY6" fmla="*/ 398859 h 444103"/>
                  <a:gd name="connsiteX7" fmla="*/ 86916 w 425053"/>
                  <a:gd name="connsiteY7" fmla="*/ 330994 h 444103"/>
                  <a:gd name="connsiteX8" fmla="*/ 50006 w 425053"/>
                  <a:gd name="connsiteY8" fmla="*/ 296465 h 444103"/>
                  <a:gd name="connsiteX9" fmla="*/ 0 w 425053"/>
                  <a:gd name="connsiteY9" fmla="*/ 257175 h 444103"/>
                  <a:gd name="connsiteX10" fmla="*/ 16669 w 425053"/>
                  <a:gd name="connsiteY10" fmla="*/ 209550 h 444103"/>
                  <a:gd name="connsiteX11" fmla="*/ 54769 w 425053"/>
                  <a:gd name="connsiteY11" fmla="*/ 186928 h 444103"/>
                  <a:gd name="connsiteX12" fmla="*/ 238125 w 425053"/>
                  <a:gd name="connsiteY12" fmla="*/ 2381 h 444103"/>
                  <a:gd name="connsiteX13" fmla="*/ 250031 w 425053"/>
                  <a:gd name="connsiteY13" fmla="*/ 0 h 444103"/>
                  <a:gd name="connsiteX14" fmla="*/ 305991 w 425053"/>
                  <a:gd name="connsiteY14" fmla="*/ 13097 h 444103"/>
                  <a:gd name="connsiteX15" fmla="*/ 345281 w 425053"/>
                  <a:gd name="connsiteY15" fmla="*/ 51197 h 444103"/>
                  <a:gd name="connsiteX16" fmla="*/ 370285 w 425053"/>
                  <a:gd name="connsiteY16" fmla="*/ 95250 h 444103"/>
                  <a:gd name="connsiteX17" fmla="*/ 390525 w 425053"/>
                  <a:gd name="connsiteY17" fmla="*/ 130969 h 444103"/>
                  <a:gd name="connsiteX18" fmla="*/ 425053 w 425053"/>
                  <a:gd name="connsiteY18" fmla="*/ 189309 h 44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25053" h="444103">
                    <a:moveTo>
                      <a:pt x="425053" y="189309"/>
                    </a:moveTo>
                    <a:lnTo>
                      <a:pt x="357188" y="282178"/>
                    </a:lnTo>
                    <a:lnTo>
                      <a:pt x="357188" y="340519"/>
                    </a:lnTo>
                    <a:lnTo>
                      <a:pt x="305991" y="409575"/>
                    </a:lnTo>
                    <a:lnTo>
                      <a:pt x="257175" y="422672"/>
                    </a:lnTo>
                    <a:lnTo>
                      <a:pt x="196453" y="444103"/>
                    </a:lnTo>
                    <a:lnTo>
                      <a:pt x="151210" y="398859"/>
                    </a:lnTo>
                    <a:lnTo>
                      <a:pt x="86916" y="330994"/>
                    </a:lnTo>
                    <a:lnTo>
                      <a:pt x="50006" y="296465"/>
                    </a:lnTo>
                    <a:lnTo>
                      <a:pt x="0" y="257175"/>
                    </a:lnTo>
                    <a:lnTo>
                      <a:pt x="16669" y="209550"/>
                    </a:lnTo>
                    <a:lnTo>
                      <a:pt x="54769" y="186928"/>
                    </a:lnTo>
                    <a:lnTo>
                      <a:pt x="238125" y="2381"/>
                    </a:lnTo>
                    <a:lnTo>
                      <a:pt x="250031" y="0"/>
                    </a:lnTo>
                    <a:lnTo>
                      <a:pt x="305991" y="13097"/>
                    </a:lnTo>
                    <a:lnTo>
                      <a:pt x="345281" y="51197"/>
                    </a:lnTo>
                    <a:lnTo>
                      <a:pt x="370285" y="95250"/>
                    </a:lnTo>
                    <a:lnTo>
                      <a:pt x="390525" y="130969"/>
                    </a:lnTo>
                    <a:lnTo>
                      <a:pt x="425053" y="189309"/>
                    </a:lnTo>
                    <a:close/>
                  </a:path>
                </a:pathLst>
              </a:custGeom>
              <a:solidFill>
                <a:schemeClr val="accent6">
                  <a:lumMod val="60000"/>
                  <a:lumOff val="4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sv-SE"/>
              </a:p>
            </p:txBody>
          </p:sp>
          <p:sp>
            <p:nvSpPr>
              <p:cNvPr id="28" name="Frihandsfigur: Form 27">
                <a:extLst>
                  <a:ext uri="{FF2B5EF4-FFF2-40B4-BE49-F238E27FC236}">
                    <a16:creationId xmlns:a16="http://schemas.microsoft.com/office/drawing/2014/main" id="{63EB984B-4A13-4B38-95B0-FDA39A6EF20E}"/>
                  </a:ext>
                </a:extLst>
              </p:cNvPr>
              <p:cNvSpPr/>
              <p:nvPr/>
            </p:nvSpPr>
            <p:spPr>
              <a:xfrm>
                <a:off x="1922859" y="1094184"/>
                <a:ext cx="434578" cy="403622"/>
              </a:xfrm>
              <a:custGeom>
                <a:avLst/>
                <a:gdLst>
                  <a:gd name="connsiteX0" fmla="*/ 219075 w 434578"/>
                  <a:gd name="connsiteY0" fmla="*/ 0 h 403622"/>
                  <a:gd name="connsiteX1" fmla="*/ 219075 w 434578"/>
                  <a:gd name="connsiteY1" fmla="*/ 0 h 403622"/>
                  <a:gd name="connsiteX2" fmla="*/ 164306 w 434578"/>
                  <a:gd name="connsiteY2" fmla="*/ 26194 h 403622"/>
                  <a:gd name="connsiteX3" fmla="*/ 85725 w 434578"/>
                  <a:gd name="connsiteY3" fmla="*/ 119062 h 403622"/>
                  <a:gd name="connsiteX4" fmla="*/ 28575 w 434578"/>
                  <a:gd name="connsiteY4" fmla="*/ 171450 h 403622"/>
                  <a:gd name="connsiteX5" fmla="*/ 0 w 434578"/>
                  <a:gd name="connsiteY5" fmla="*/ 189309 h 403622"/>
                  <a:gd name="connsiteX6" fmla="*/ 3572 w 434578"/>
                  <a:gd name="connsiteY6" fmla="*/ 209550 h 403622"/>
                  <a:gd name="connsiteX7" fmla="*/ 15478 w 434578"/>
                  <a:gd name="connsiteY7" fmla="*/ 235744 h 403622"/>
                  <a:gd name="connsiteX8" fmla="*/ 44053 w 434578"/>
                  <a:gd name="connsiteY8" fmla="*/ 272653 h 403622"/>
                  <a:gd name="connsiteX9" fmla="*/ 57150 w 434578"/>
                  <a:gd name="connsiteY9" fmla="*/ 319087 h 403622"/>
                  <a:gd name="connsiteX10" fmla="*/ 83344 w 434578"/>
                  <a:gd name="connsiteY10" fmla="*/ 353616 h 403622"/>
                  <a:gd name="connsiteX11" fmla="*/ 102394 w 434578"/>
                  <a:gd name="connsiteY11" fmla="*/ 385762 h 403622"/>
                  <a:gd name="connsiteX12" fmla="*/ 165497 w 434578"/>
                  <a:gd name="connsiteY12" fmla="*/ 403622 h 403622"/>
                  <a:gd name="connsiteX13" fmla="*/ 279797 w 434578"/>
                  <a:gd name="connsiteY13" fmla="*/ 402431 h 403622"/>
                  <a:gd name="connsiteX14" fmla="*/ 329803 w 434578"/>
                  <a:gd name="connsiteY14" fmla="*/ 378619 h 403622"/>
                  <a:gd name="connsiteX15" fmla="*/ 383381 w 434578"/>
                  <a:gd name="connsiteY15" fmla="*/ 364331 h 403622"/>
                  <a:gd name="connsiteX16" fmla="*/ 404812 w 434578"/>
                  <a:gd name="connsiteY16" fmla="*/ 282178 h 403622"/>
                  <a:gd name="connsiteX17" fmla="*/ 419100 w 434578"/>
                  <a:gd name="connsiteY17" fmla="*/ 245269 h 403622"/>
                  <a:gd name="connsiteX18" fmla="*/ 434578 w 434578"/>
                  <a:gd name="connsiteY18" fmla="*/ 205978 h 403622"/>
                  <a:gd name="connsiteX19" fmla="*/ 322659 w 434578"/>
                  <a:gd name="connsiteY19" fmla="*/ 88106 h 403622"/>
                  <a:gd name="connsiteX20" fmla="*/ 219075 w 434578"/>
                  <a:gd name="connsiteY20" fmla="*/ 0 h 40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34578" h="403622">
                    <a:moveTo>
                      <a:pt x="219075" y="0"/>
                    </a:moveTo>
                    <a:lnTo>
                      <a:pt x="219075" y="0"/>
                    </a:lnTo>
                    <a:lnTo>
                      <a:pt x="164306" y="26194"/>
                    </a:lnTo>
                    <a:lnTo>
                      <a:pt x="85725" y="119062"/>
                    </a:lnTo>
                    <a:lnTo>
                      <a:pt x="28575" y="171450"/>
                    </a:lnTo>
                    <a:lnTo>
                      <a:pt x="0" y="189309"/>
                    </a:lnTo>
                    <a:lnTo>
                      <a:pt x="3572" y="209550"/>
                    </a:lnTo>
                    <a:lnTo>
                      <a:pt x="15478" y="235744"/>
                    </a:lnTo>
                    <a:lnTo>
                      <a:pt x="44053" y="272653"/>
                    </a:lnTo>
                    <a:lnTo>
                      <a:pt x="57150" y="319087"/>
                    </a:lnTo>
                    <a:lnTo>
                      <a:pt x="83344" y="353616"/>
                    </a:lnTo>
                    <a:lnTo>
                      <a:pt x="102394" y="385762"/>
                    </a:lnTo>
                    <a:lnTo>
                      <a:pt x="165497" y="403622"/>
                    </a:lnTo>
                    <a:lnTo>
                      <a:pt x="279797" y="402431"/>
                    </a:lnTo>
                    <a:lnTo>
                      <a:pt x="329803" y="378619"/>
                    </a:lnTo>
                    <a:lnTo>
                      <a:pt x="383381" y="364331"/>
                    </a:lnTo>
                    <a:lnTo>
                      <a:pt x="404812" y="282178"/>
                    </a:lnTo>
                    <a:lnTo>
                      <a:pt x="419100" y="245269"/>
                    </a:lnTo>
                    <a:lnTo>
                      <a:pt x="434578" y="205978"/>
                    </a:lnTo>
                    <a:lnTo>
                      <a:pt x="322659" y="88106"/>
                    </a:lnTo>
                    <a:lnTo>
                      <a:pt x="219075" y="0"/>
                    </a:lnTo>
                    <a:close/>
                  </a:path>
                </a:pathLst>
              </a:custGeom>
              <a:solidFill>
                <a:schemeClr val="accent6">
                  <a:lumMod val="60000"/>
                  <a:lumOff val="4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sv-SE"/>
              </a:p>
            </p:txBody>
          </p:sp>
          <p:sp>
            <p:nvSpPr>
              <p:cNvPr id="29" name="Frihandsfigur: Form 28">
                <a:extLst>
                  <a:ext uri="{FF2B5EF4-FFF2-40B4-BE49-F238E27FC236}">
                    <a16:creationId xmlns:a16="http://schemas.microsoft.com/office/drawing/2014/main" id="{C673E9D2-81F8-4723-ABBF-6390F6C15AFF}"/>
                  </a:ext>
                </a:extLst>
              </p:cNvPr>
              <p:cNvSpPr/>
              <p:nvPr/>
            </p:nvSpPr>
            <p:spPr>
              <a:xfrm>
                <a:off x="1725215" y="871537"/>
                <a:ext cx="416719" cy="408384"/>
              </a:xfrm>
              <a:custGeom>
                <a:avLst/>
                <a:gdLst>
                  <a:gd name="connsiteX0" fmla="*/ 0 w 416719"/>
                  <a:gd name="connsiteY0" fmla="*/ 188119 h 408384"/>
                  <a:gd name="connsiteX1" fmla="*/ 13097 w 416719"/>
                  <a:gd name="connsiteY1" fmla="*/ 110728 h 408384"/>
                  <a:gd name="connsiteX2" fmla="*/ 52388 w 416719"/>
                  <a:gd name="connsiteY2" fmla="*/ 65484 h 408384"/>
                  <a:gd name="connsiteX3" fmla="*/ 80963 w 416719"/>
                  <a:gd name="connsiteY3" fmla="*/ 25003 h 408384"/>
                  <a:gd name="connsiteX4" fmla="*/ 136922 w 416719"/>
                  <a:gd name="connsiteY4" fmla="*/ 7144 h 408384"/>
                  <a:gd name="connsiteX5" fmla="*/ 198835 w 416719"/>
                  <a:gd name="connsiteY5" fmla="*/ 0 h 408384"/>
                  <a:gd name="connsiteX6" fmla="*/ 208360 w 416719"/>
                  <a:gd name="connsiteY6" fmla="*/ 15478 h 408384"/>
                  <a:gd name="connsiteX7" fmla="*/ 227410 w 416719"/>
                  <a:gd name="connsiteY7" fmla="*/ 53578 h 408384"/>
                  <a:gd name="connsiteX8" fmla="*/ 328613 w 416719"/>
                  <a:gd name="connsiteY8" fmla="*/ 148828 h 408384"/>
                  <a:gd name="connsiteX9" fmla="*/ 366713 w 416719"/>
                  <a:gd name="connsiteY9" fmla="*/ 171450 h 408384"/>
                  <a:gd name="connsiteX10" fmla="*/ 416719 w 416719"/>
                  <a:gd name="connsiteY10" fmla="*/ 222647 h 408384"/>
                  <a:gd name="connsiteX11" fmla="*/ 364331 w 416719"/>
                  <a:gd name="connsiteY11" fmla="*/ 245269 h 408384"/>
                  <a:gd name="connsiteX12" fmla="*/ 265510 w 416719"/>
                  <a:gd name="connsiteY12" fmla="*/ 357188 h 408384"/>
                  <a:gd name="connsiteX13" fmla="*/ 238125 w 416719"/>
                  <a:gd name="connsiteY13" fmla="*/ 384572 h 408384"/>
                  <a:gd name="connsiteX14" fmla="*/ 198835 w 416719"/>
                  <a:gd name="connsiteY14" fmla="*/ 408384 h 408384"/>
                  <a:gd name="connsiteX15" fmla="*/ 115491 w 416719"/>
                  <a:gd name="connsiteY15" fmla="*/ 406003 h 408384"/>
                  <a:gd name="connsiteX16" fmla="*/ 72628 w 416719"/>
                  <a:gd name="connsiteY16" fmla="*/ 325041 h 408384"/>
                  <a:gd name="connsiteX17" fmla="*/ 30956 w 416719"/>
                  <a:gd name="connsiteY17" fmla="*/ 261938 h 408384"/>
                  <a:gd name="connsiteX18" fmla="*/ 0 w 416719"/>
                  <a:gd name="connsiteY18" fmla="*/ 188119 h 408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16719" h="408384">
                    <a:moveTo>
                      <a:pt x="0" y="188119"/>
                    </a:moveTo>
                    <a:lnTo>
                      <a:pt x="13097" y="110728"/>
                    </a:lnTo>
                    <a:lnTo>
                      <a:pt x="52388" y="65484"/>
                    </a:lnTo>
                    <a:lnTo>
                      <a:pt x="80963" y="25003"/>
                    </a:lnTo>
                    <a:lnTo>
                      <a:pt x="136922" y="7144"/>
                    </a:lnTo>
                    <a:lnTo>
                      <a:pt x="198835" y="0"/>
                    </a:lnTo>
                    <a:lnTo>
                      <a:pt x="208360" y="15478"/>
                    </a:lnTo>
                    <a:lnTo>
                      <a:pt x="227410" y="53578"/>
                    </a:lnTo>
                    <a:lnTo>
                      <a:pt x="328613" y="148828"/>
                    </a:lnTo>
                    <a:lnTo>
                      <a:pt x="366713" y="171450"/>
                    </a:lnTo>
                    <a:lnTo>
                      <a:pt x="416719" y="222647"/>
                    </a:lnTo>
                    <a:lnTo>
                      <a:pt x="364331" y="245269"/>
                    </a:lnTo>
                    <a:lnTo>
                      <a:pt x="265510" y="357188"/>
                    </a:lnTo>
                    <a:lnTo>
                      <a:pt x="238125" y="384572"/>
                    </a:lnTo>
                    <a:lnTo>
                      <a:pt x="198835" y="408384"/>
                    </a:lnTo>
                    <a:lnTo>
                      <a:pt x="115491" y="406003"/>
                    </a:lnTo>
                    <a:lnTo>
                      <a:pt x="72628" y="325041"/>
                    </a:lnTo>
                    <a:lnTo>
                      <a:pt x="30956" y="261938"/>
                    </a:lnTo>
                    <a:lnTo>
                      <a:pt x="0" y="188119"/>
                    </a:lnTo>
                    <a:close/>
                  </a:path>
                </a:pathLst>
              </a:custGeom>
              <a:solidFill>
                <a:schemeClr val="accent6">
                  <a:lumMod val="60000"/>
                  <a:lumOff val="4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sv-SE"/>
              </a:p>
            </p:txBody>
          </p:sp>
        </p:grpSp>
        <p:grpSp>
          <p:nvGrpSpPr>
            <p:cNvPr id="16" name="Grupp 15">
              <a:extLst>
                <a:ext uri="{FF2B5EF4-FFF2-40B4-BE49-F238E27FC236}">
                  <a16:creationId xmlns:a16="http://schemas.microsoft.com/office/drawing/2014/main" id="{A1E1459A-7C15-4ABB-BF62-AE4CDF021CB5}"/>
                </a:ext>
              </a:extLst>
            </p:cNvPr>
            <p:cNvGrpSpPr/>
            <p:nvPr/>
          </p:nvGrpSpPr>
          <p:grpSpPr>
            <a:xfrm rot="16200000">
              <a:off x="9033322" y="1249166"/>
              <a:ext cx="1026161" cy="1036320"/>
              <a:chOff x="329803" y="279796"/>
              <a:chExt cx="1026318" cy="1037035"/>
            </a:xfrm>
          </p:grpSpPr>
          <p:sp>
            <p:nvSpPr>
              <p:cNvPr id="17" name="Frihandsfigur: Form 16">
                <a:extLst>
                  <a:ext uri="{FF2B5EF4-FFF2-40B4-BE49-F238E27FC236}">
                    <a16:creationId xmlns:a16="http://schemas.microsoft.com/office/drawing/2014/main" id="{01D30DCC-9596-484A-B146-25D029E2663F}"/>
                  </a:ext>
                </a:extLst>
              </p:cNvPr>
              <p:cNvSpPr/>
              <p:nvPr/>
            </p:nvSpPr>
            <p:spPr>
              <a:xfrm>
                <a:off x="639365" y="670321"/>
                <a:ext cx="358378" cy="365522"/>
              </a:xfrm>
              <a:custGeom>
                <a:avLst/>
                <a:gdLst>
                  <a:gd name="connsiteX0" fmla="*/ 22622 w 358378"/>
                  <a:gd name="connsiteY0" fmla="*/ 163116 h 365522"/>
                  <a:gd name="connsiteX1" fmla="*/ 75010 w 358378"/>
                  <a:gd name="connsiteY1" fmla="*/ 100013 h 365522"/>
                  <a:gd name="connsiteX2" fmla="*/ 107156 w 358378"/>
                  <a:gd name="connsiteY2" fmla="*/ 46435 h 365522"/>
                  <a:gd name="connsiteX3" fmla="*/ 122635 w 358378"/>
                  <a:gd name="connsiteY3" fmla="*/ 0 h 365522"/>
                  <a:gd name="connsiteX4" fmla="*/ 188119 w 358378"/>
                  <a:gd name="connsiteY4" fmla="*/ 3572 h 365522"/>
                  <a:gd name="connsiteX5" fmla="*/ 251222 w 358378"/>
                  <a:gd name="connsiteY5" fmla="*/ 13097 h 365522"/>
                  <a:gd name="connsiteX6" fmla="*/ 289322 w 358378"/>
                  <a:gd name="connsiteY6" fmla="*/ 51197 h 365522"/>
                  <a:gd name="connsiteX7" fmla="*/ 317897 w 358378"/>
                  <a:gd name="connsiteY7" fmla="*/ 97632 h 365522"/>
                  <a:gd name="connsiteX8" fmla="*/ 339328 w 358378"/>
                  <a:gd name="connsiteY8" fmla="*/ 155972 h 365522"/>
                  <a:gd name="connsiteX9" fmla="*/ 357188 w 358378"/>
                  <a:gd name="connsiteY9" fmla="*/ 191691 h 365522"/>
                  <a:gd name="connsiteX10" fmla="*/ 358378 w 358378"/>
                  <a:gd name="connsiteY10" fmla="*/ 223838 h 365522"/>
                  <a:gd name="connsiteX11" fmla="*/ 272653 w 358378"/>
                  <a:gd name="connsiteY11" fmla="*/ 280988 h 365522"/>
                  <a:gd name="connsiteX12" fmla="*/ 192881 w 358378"/>
                  <a:gd name="connsiteY12" fmla="*/ 342900 h 365522"/>
                  <a:gd name="connsiteX13" fmla="*/ 163116 w 358378"/>
                  <a:gd name="connsiteY13" fmla="*/ 365522 h 365522"/>
                  <a:gd name="connsiteX14" fmla="*/ 133350 w 358378"/>
                  <a:gd name="connsiteY14" fmla="*/ 365522 h 365522"/>
                  <a:gd name="connsiteX15" fmla="*/ 100013 w 358378"/>
                  <a:gd name="connsiteY15" fmla="*/ 352425 h 365522"/>
                  <a:gd name="connsiteX16" fmla="*/ 47625 w 358378"/>
                  <a:gd name="connsiteY16" fmla="*/ 314325 h 365522"/>
                  <a:gd name="connsiteX17" fmla="*/ 19050 w 358378"/>
                  <a:gd name="connsiteY17" fmla="*/ 280988 h 365522"/>
                  <a:gd name="connsiteX18" fmla="*/ 0 w 358378"/>
                  <a:gd name="connsiteY18" fmla="*/ 247650 h 365522"/>
                  <a:gd name="connsiteX19" fmla="*/ 22622 w 358378"/>
                  <a:gd name="connsiteY19" fmla="*/ 163116 h 36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58378" h="365522">
                    <a:moveTo>
                      <a:pt x="22622" y="163116"/>
                    </a:moveTo>
                    <a:lnTo>
                      <a:pt x="75010" y="100013"/>
                    </a:lnTo>
                    <a:lnTo>
                      <a:pt x="107156" y="46435"/>
                    </a:lnTo>
                    <a:lnTo>
                      <a:pt x="122635" y="0"/>
                    </a:lnTo>
                    <a:lnTo>
                      <a:pt x="188119" y="3572"/>
                    </a:lnTo>
                    <a:lnTo>
                      <a:pt x="251222" y="13097"/>
                    </a:lnTo>
                    <a:lnTo>
                      <a:pt x="289322" y="51197"/>
                    </a:lnTo>
                    <a:lnTo>
                      <a:pt x="317897" y="97632"/>
                    </a:lnTo>
                    <a:lnTo>
                      <a:pt x="339328" y="155972"/>
                    </a:lnTo>
                    <a:lnTo>
                      <a:pt x="357188" y="191691"/>
                    </a:lnTo>
                    <a:cubicBezTo>
                      <a:pt x="357585" y="202407"/>
                      <a:pt x="357981" y="213122"/>
                      <a:pt x="358378" y="223838"/>
                    </a:cubicBezTo>
                    <a:lnTo>
                      <a:pt x="272653" y="280988"/>
                    </a:lnTo>
                    <a:lnTo>
                      <a:pt x="192881" y="342900"/>
                    </a:lnTo>
                    <a:lnTo>
                      <a:pt x="163116" y="365522"/>
                    </a:lnTo>
                    <a:lnTo>
                      <a:pt x="133350" y="365522"/>
                    </a:lnTo>
                    <a:lnTo>
                      <a:pt x="100013" y="352425"/>
                    </a:lnTo>
                    <a:lnTo>
                      <a:pt x="47625" y="314325"/>
                    </a:lnTo>
                    <a:lnTo>
                      <a:pt x="19050" y="280988"/>
                    </a:lnTo>
                    <a:lnTo>
                      <a:pt x="0" y="247650"/>
                    </a:lnTo>
                    <a:lnTo>
                      <a:pt x="22622" y="163116"/>
                    </a:lnTo>
                    <a:close/>
                  </a:path>
                </a:pathLst>
              </a:custGeom>
              <a:solidFill>
                <a:schemeClr val="accent6">
                  <a:lumMod val="20000"/>
                  <a:lumOff val="8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sv-SE"/>
              </a:p>
            </p:txBody>
          </p:sp>
          <p:sp>
            <p:nvSpPr>
              <p:cNvPr id="18" name="Frihandsfigur: Form 17">
                <a:extLst>
                  <a:ext uri="{FF2B5EF4-FFF2-40B4-BE49-F238E27FC236}">
                    <a16:creationId xmlns:a16="http://schemas.microsoft.com/office/drawing/2014/main" id="{BC15750D-DA5F-4B43-A0ED-2BA736232433}"/>
                  </a:ext>
                </a:extLst>
              </p:cNvPr>
              <p:cNvSpPr/>
              <p:nvPr/>
            </p:nvSpPr>
            <p:spPr>
              <a:xfrm>
                <a:off x="771525" y="890587"/>
                <a:ext cx="422671" cy="423863"/>
              </a:xfrm>
              <a:custGeom>
                <a:avLst/>
                <a:gdLst>
                  <a:gd name="connsiteX0" fmla="*/ 227409 w 422671"/>
                  <a:gd name="connsiteY0" fmla="*/ 0 h 423863"/>
                  <a:gd name="connsiteX1" fmla="*/ 285750 w 422671"/>
                  <a:gd name="connsiteY1" fmla="*/ 10716 h 423863"/>
                  <a:gd name="connsiteX2" fmla="*/ 319087 w 422671"/>
                  <a:gd name="connsiteY2" fmla="*/ 27384 h 423863"/>
                  <a:gd name="connsiteX3" fmla="*/ 369093 w 422671"/>
                  <a:gd name="connsiteY3" fmla="*/ 36909 h 423863"/>
                  <a:gd name="connsiteX4" fmla="*/ 395287 w 422671"/>
                  <a:gd name="connsiteY4" fmla="*/ 61913 h 423863"/>
                  <a:gd name="connsiteX5" fmla="*/ 422671 w 422671"/>
                  <a:gd name="connsiteY5" fmla="*/ 109538 h 423863"/>
                  <a:gd name="connsiteX6" fmla="*/ 421481 w 422671"/>
                  <a:gd name="connsiteY6" fmla="*/ 151209 h 423863"/>
                  <a:gd name="connsiteX7" fmla="*/ 394096 w 422671"/>
                  <a:gd name="connsiteY7" fmla="*/ 215503 h 423863"/>
                  <a:gd name="connsiteX8" fmla="*/ 372665 w 422671"/>
                  <a:gd name="connsiteY8" fmla="*/ 272653 h 423863"/>
                  <a:gd name="connsiteX9" fmla="*/ 372665 w 422671"/>
                  <a:gd name="connsiteY9" fmla="*/ 345281 h 423863"/>
                  <a:gd name="connsiteX10" fmla="*/ 345281 w 422671"/>
                  <a:gd name="connsiteY10" fmla="*/ 382191 h 423863"/>
                  <a:gd name="connsiteX11" fmla="*/ 307181 w 422671"/>
                  <a:gd name="connsiteY11" fmla="*/ 411956 h 423863"/>
                  <a:gd name="connsiteX12" fmla="*/ 235743 w 422671"/>
                  <a:gd name="connsiteY12" fmla="*/ 414338 h 423863"/>
                  <a:gd name="connsiteX13" fmla="*/ 211931 w 422671"/>
                  <a:gd name="connsiteY13" fmla="*/ 423863 h 423863"/>
                  <a:gd name="connsiteX14" fmla="*/ 113109 w 422671"/>
                  <a:gd name="connsiteY14" fmla="*/ 334566 h 423863"/>
                  <a:gd name="connsiteX15" fmla="*/ 71437 w 422671"/>
                  <a:gd name="connsiteY15" fmla="*/ 330994 h 423863"/>
                  <a:gd name="connsiteX16" fmla="*/ 0 w 422671"/>
                  <a:gd name="connsiteY16" fmla="*/ 259556 h 423863"/>
                  <a:gd name="connsiteX17" fmla="*/ 0 w 422671"/>
                  <a:gd name="connsiteY17" fmla="*/ 194072 h 423863"/>
                  <a:gd name="connsiteX18" fmla="*/ 33337 w 422671"/>
                  <a:gd name="connsiteY18" fmla="*/ 138113 h 423863"/>
                  <a:gd name="connsiteX19" fmla="*/ 227409 w 422671"/>
                  <a:gd name="connsiteY19" fmla="*/ 0 h 423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22671" h="423863">
                    <a:moveTo>
                      <a:pt x="227409" y="0"/>
                    </a:moveTo>
                    <a:lnTo>
                      <a:pt x="285750" y="10716"/>
                    </a:lnTo>
                    <a:lnTo>
                      <a:pt x="319087" y="27384"/>
                    </a:lnTo>
                    <a:lnTo>
                      <a:pt x="369093" y="36909"/>
                    </a:lnTo>
                    <a:lnTo>
                      <a:pt x="395287" y="61913"/>
                    </a:lnTo>
                    <a:lnTo>
                      <a:pt x="422671" y="109538"/>
                    </a:lnTo>
                    <a:cubicBezTo>
                      <a:pt x="422274" y="123428"/>
                      <a:pt x="421878" y="137319"/>
                      <a:pt x="421481" y="151209"/>
                    </a:cubicBezTo>
                    <a:lnTo>
                      <a:pt x="394096" y="215503"/>
                    </a:lnTo>
                    <a:lnTo>
                      <a:pt x="372665" y="272653"/>
                    </a:lnTo>
                    <a:lnTo>
                      <a:pt x="372665" y="345281"/>
                    </a:lnTo>
                    <a:lnTo>
                      <a:pt x="345281" y="382191"/>
                    </a:lnTo>
                    <a:lnTo>
                      <a:pt x="307181" y="411956"/>
                    </a:lnTo>
                    <a:lnTo>
                      <a:pt x="235743" y="414338"/>
                    </a:lnTo>
                    <a:lnTo>
                      <a:pt x="211931" y="423863"/>
                    </a:lnTo>
                    <a:lnTo>
                      <a:pt x="113109" y="334566"/>
                    </a:lnTo>
                    <a:lnTo>
                      <a:pt x="71437" y="330994"/>
                    </a:lnTo>
                    <a:lnTo>
                      <a:pt x="0" y="259556"/>
                    </a:lnTo>
                    <a:lnTo>
                      <a:pt x="0" y="194072"/>
                    </a:lnTo>
                    <a:lnTo>
                      <a:pt x="33337" y="138113"/>
                    </a:lnTo>
                    <a:lnTo>
                      <a:pt x="227409" y="0"/>
                    </a:lnTo>
                    <a:close/>
                  </a:path>
                </a:pathLst>
              </a:custGeom>
              <a:solidFill>
                <a:schemeClr val="accent6">
                  <a:lumMod val="60000"/>
                  <a:lumOff val="4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sv-SE"/>
              </a:p>
            </p:txBody>
          </p:sp>
          <p:sp>
            <p:nvSpPr>
              <p:cNvPr id="19" name="Frihandsfigur: Form 18">
                <a:extLst>
                  <a:ext uri="{FF2B5EF4-FFF2-40B4-BE49-F238E27FC236}">
                    <a16:creationId xmlns:a16="http://schemas.microsoft.com/office/drawing/2014/main" id="{C350DA6B-018F-4A47-B91C-5BAB65862698}"/>
                  </a:ext>
                </a:extLst>
              </p:cNvPr>
              <p:cNvSpPr/>
              <p:nvPr/>
            </p:nvSpPr>
            <p:spPr>
              <a:xfrm>
                <a:off x="329803" y="496490"/>
                <a:ext cx="434578" cy="445294"/>
              </a:xfrm>
              <a:custGeom>
                <a:avLst/>
                <a:gdLst>
                  <a:gd name="connsiteX0" fmla="*/ 434578 w 434578"/>
                  <a:gd name="connsiteY0" fmla="*/ 169069 h 445294"/>
                  <a:gd name="connsiteX1" fmla="*/ 410765 w 434578"/>
                  <a:gd name="connsiteY1" fmla="*/ 123825 h 445294"/>
                  <a:gd name="connsiteX2" fmla="*/ 355997 w 434578"/>
                  <a:gd name="connsiteY2" fmla="*/ 26194 h 445294"/>
                  <a:gd name="connsiteX3" fmla="*/ 310753 w 434578"/>
                  <a:gd name="connsiteY3" fmla="*/ 2381 h 445294"/>
                  <a:gd name="connsiteX4" fmla="*/ 269081 w 434578"/>
                  <a:gd name="connsiteY4" fmla="*/ 17860 h 445294"/>
                  <a:gd name="connsiteX5" fmla="*/ 228600 w 434578"/>
                  <a:gd name="connsiteY5" fmla="*/ 0 h 445294"/>
                  <a:gd name="connsiteX6" fmla="*/ 86915 w 434578"/>
                  <a:gd name="connsiteY6" fmla="*/ 0 h 445294"/>
                  <a:gd name="connsiteX7" fmla="*/ 59531 w 434578"/>
                  <a:gd name="connsiteY7" fmla="*/ 51197 h 445294"/>
                  <a:gd name="connsiteX8" fmla="*/ 67865 w 434578"/>
                  <a:gd name="connsiteY8" fmla="*/ 83344 h 445294"/>
                  <a:gd name="connsiteX9" fmla="*/ 13097 w 434578"/>
                  <a:gd name="connsiteY9" fmla="*/ 170260 h 445294"/>
                  <a:gd name="connsiteX10" fmla="*/ 0 w 434578"/>
                  <a:gd name="connsiteY10" fmla="*/ 250031 h 445294"/>
                  <a:gd name="connsiteX11" fmla="*/ 21431 w 434578"/>
                  <a:gd name="connsiteY11" fmla="*/ 286941 h 445294"/>
                  <a:gd name="connsiteX12" fmla="*/ 83343 w 434578"/>
                  <a:gd name="connsiteY12" fmla="*/ 330994 h 445294"/>
                  <a:gd name="connsiteX13" fmla="*/ 108347 w 434578"/>
                  <a:gd name="connsiteY13" fmla="*/ 365522 h 445294"/>
                  <a:gd name="connsiteX14" fmla="*/ 129778 w 434578"/>
                  <a:gd name="connsiteY14" fmla="*/ 407194 h 445294"/>
                  <a:gd name="connsiteX15" fmla="*/ 160734 w 434578"/>
                  <a:gd name="connsiteY15" fmla="*/ 445294 h 445294"/>
                  <a:gd name="connsiteX16" fmla="*/ 259556 w 434578"/>
                  <a:gd name="connsiteY16" fmla="*/ 442913 h 445294"/>
                  <a:gd name="connsiteX17" fmla="*/ 311943 w 434578"/>
                  <a:gd name="connsiteY17" fmla="*/ 420291 h 445294"/>
                  <a:gd name="connsiteX18" fmla="*/ 334565 w 434578"/>
                  <a:gd name="connsiteY18" fmla="*/ 329803 h 445294"/>
                  <a:gd name="connsiteX19" fmla="*/ 365522 w 434578"/>
                  <a:gd name="connsiteY19" fmla="*/ 296466 h 445294"/>
                  <a:gd name="connsiteX20" fmla="*/ 414337 w 434578"/>
                  <a:gd name="connsiteY20" fmla="*/ 220266 h 445294"/>
                  <a:gd name="connsiteX21" fmla="*/ 434578 w 434578"/>
                  <a:gd name="connsiteY21" fmla="*/ 169069 h 445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34578" h="445294">
                    <a:moveTo>
                      <a:pt x="434578" y="169069"/>
                    </a:moveTo>
                    <a:lnTo>
                      <a:pt x="410765" y="123825"/>
                    </a:lnTo>
                    <a:lnTo>
                      <a:pt x="355997" y="26194"/>
                    </a:lnTo>
                    <a:lnTo>
                      <a:pt x="310753" y="2381"/>
                    </a:lnTo>
                    <a:lnTo>
                      <a:pt x="269081" y="17860"/>
                    </a:lnTo>
                    <a:lnTo>
                      <a:pt x="228600" y="0"/>
                    </a:lnTo>
                    <a:lnTo>
                      <a:pt x="86915" y="0"/>
                    </a:lnTo>
                    <a:lnTo>
                      <a:pt x="59531" y="51197"/>
                    </a:lnTo>
                    <a:lnTo>
                      <a:pt x="67865" y="83344"/>
                    </a:lnTo>
                    <a:lnTo>
                      <a:pt x="13097" y="170260"/>
                    </a:lnTo>
                    <a:lnTo>
                      <a:pt x="0" y="250031"/>
                    </a:lnTo>
                    <a:lnTo>
                      <a:pt x="21431" y="286941"/>
                    </a:lnTo>
                    <a:lnTo>
                      <a:pt x="83343" y="330994"/>
                    </a:lnTo>
                    <a:lnTo>
                      <a:pt x="108347" y="365522"/>
                    </a:lnTo>
                    <a:lnTo>
                      <a:pt x="129778" y="407194"/>
                    </a:lnTo>
                    <a:lnTo>
                      <a:pt x="160734" y="445294"/>
                    </a:lnTo>
                    <a:lnTo>
                      <a:pt x="259556" y="442913"/>
                    </a:lnTo>
                    <a:lnTo>
                      <a:pt x="311943" y="420291"/>
                    </a:lnTo>
                    <a:lnTo>
                      <a:pt x="334565" y="329803"/>
                    </a:lnTo>
                    <a:lnTo>
                      <a:pt x="365522" y="296466"/>
                    </a:lnTo>
                    <a:lnTo>
                      <a:pt x="414337" y="220266"/>
                    </a:lnTo>
                    <a:lnTo>
                      <a:pt x="434578" y="169069"/>
                    </a:lnTo>
                    <a:close/>
                  </a:path>
                </a:pathLst>
              </a:custGeom>
              <a:solidFill>
                <a:schemeClr val="accent6">
                  <a:lumMod val="60000"/>
                  <a:lumOff val="4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sv-SE"/>
              </a:p>
            </p:txBody>
          </p:sp>
          <p:sp>
            <p:nvSpPr>
              <p:cNvPr id="20" name="Frihandsfigur: Form 19">
                <a:extLst>
                  <a:ext uri="{FF2B5EF4-FFF2-40B4-BE49-F238E27FC236}">
                    <a16:creationId xmlns:a16="http://schemas.microsoft.com/office/drawing/2014/main" id="{3E81287F-4D21-4356-9118-28C0B50DFDC3}"/>
                  </a:ext>
                </a:extLst>
              </p:cNvPr>
              <p:cNvSpPr/>
              <p:nvPr/>
            </p:nvSpPr>
            <p:spPr>
              <a:xfrm>
                <a:off x="667940" y="279796"/>
                <a:ext cx="403622" cy="401241"/>
              </a:xfrm>
              <a:custGeom>
                <a:avLst/>
                <a:gdLst>
                  <a:gd name="connsiteX0" fmla="*/ 222647 w 403622"/>
                  <a:gd name="connsiteY0" fmla="*/ 401241 h 401241"/>
                  <a:gd name="connsiteX1" fmla="*/ 158353 w 403622"/>
                  <a:gd name="connsiteY1" fmla="*/ 391716 h 401241"/>
                  <a:gd name="connsiteX2" fmla="*/ 96441 w 403622"/>
                  <a:gd name="connsiteY2" fmla="*/ 389335 h 401241"/>
                  <a:gd name="connsiteX3" fmla="*/ 20241 w 403622"/>
                  <a:gd name="connsiteY3" fmla="*/ 241697 h 401241"/>
                  <a:gd name="connsiteX4" fmla="*/ 0 w 403622"/>
                  <a:gd name="connsiteY4" fmla="*/ 232172 h 401241"/>
                  <a:gd name="connsiteX5" fmla="*/ 30956 w 403622"/>
                  <a:gd name="connsiteY5" fmla="*/ 171450 h 401241"/>
                  <a:gd name="connsiteX6" fmla="*/ 54769 w 403622"/>
                  <a:gd name="connsiteY6" fmla="*/ 97632 h 401241"/>
                  <a:gd name="connsiteX7" fmla="*/ 95250 w 403622"/>
                  <a:gd name="connsiteY7" fmla="*/ 53579 h 401241"/>
                  <a:gd name="connsiteX8" fmla="*/ 115491 w 403622"/>
                  <a:gd name="connsiteY8" fmla="*/ 1191 h 401241"/>
                  <a:gd name="connsiteX9" fmla="*/ 175022 w 403622"/>
                  <a:gd name="connsiteY9" fmla="*/ 0 h 401241"/>
                  <a:gd name="connsiteX10" fmla="*/ 200025 w 403622"/>
                  <a:gd name="connsiteY10" fmla="*/ 11907 h 401241"/>
                  <a:gd name="connsiteX11" fmla="*/ 250031 w 403622"/>
                  <a:gd name="connsiteY11" fmla="*/ 8335 h 401241"/>
                  <a:gd name="connsiteX12" fmla="*/ 304800 w 403622"/>
                  <a:gd name="connsiteY12" fmla="*/ 14288 h 401241"/>
                  <a:gd name="connsiteX13" fmla="*/ 335756 w 403622"/>
                  <a:gd name="connsiteY13" fmla="*/ 48816 h 401241"/>
                  <a:gd name="connsiteX14" fmla="*/ 335756 w 403622"/>
                  <a:gd name="connsiteY14" fmla="*/ 79772 h 401241"/>
                  <a:gd name="connsiteX15" fmla="*/ 391716 w 403622"/>
                  <a:gd name="connsiteY15" fmla="*/ 146447 h 401241"/>
                  <a:gd name="connsiteX16" fmla="*/ 403622 w 403622"/>
                  <a:gd name="connsiteY16" fmla="*/ 183357 h 401241"/>
                  <a:gd name="connsiteX17" fmla="*/ 377428 w 403622"/>
                  <a:gd name="connsiteY17" fmla="*/ 246460 h 401241"/>
                  <a:gd name="connsiteX18" fmla="*/ 325041 w 403622"/>
                  <a:gd name="connsiteY18" fmla="*/ 310754 h 401241"/>
                  <a:gd name="connsiteX19" fmla="*/ 311944 w 403622"/>
                  <a:gd name="connsiteY19" fmla="*/ 351235 h 401241"/>
                  <a:gd name="connsiteX20" fmla="*/ 222647 w 403622"/>
                  <a:gd name="connsiteY20" fmla="*/ 401241 h 401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03622" h="401241">
                    <a:moveTo>
                      <a:pt x="222647" y="401241"/>
                    </a:moveTo>
                    <a:lnTo>
                      <a:pt x="158353" y="391716"/>
                    </a:lnTo>
                    <a:lnTo>
                      <a:pt x="96441" y="389335"/>
                    </a:lnTo>
                    <a:lnTo>
                      <a:pt x="20241" y="241697"/>
                    </a:lnTo>
                    <a:lnTo>
                      <a:pt x="0" y="232172"/>
                    </a:lnTo>
                    <a:lnTo>
                      <a:pt x="30956" y="171450"/>
                    </a:lnTo>
                    <a:lnTo>
                      <a:pt x="54769" y="97632"/>
                    </a:lnTo>
                    <a:lnTo>
                      <a:pt x="95250" y="53579"/>
                    </a:lnTo>
                    <a:lnTo>
                      <a:pt x="115491" y="1191"/>
                    </a:lnTo>
                    <a:lnTo>
                      <a:pt x="175022" y="0"/>
                    </a:lnTo>
                    <a:lnTo>
                      <a:pt x="200025" y="11907"/>
                    </a:lnTo>
                    <a:lnTo>
                      <a:pt x="250031" y="8335"/>
                    </a:lnTo>
                    <a:lnTo>
                      <a:pt x="304800" y="14288"/>
                    </a:lnTo>
                    <a:lnTo>
                      <a:pt x="335756" y="48816"/>
                    </a:lnTo>
                    <a:lnTo>
                      <a:pt x="335756" y="79772"/>
                    </a:lnTo>
                    <a:lnTo>
                      <a:pt x="391716" y="146447"/>
                    </a:lnTo>
                    <a:lnTo>
                      <a:pt x="403622" y="183357"/>
                    </a:lnTo>
                    <a:lnTo>
                      <a:pt x="377428" y="246460"/>
                    </a:lnTo>
                    <a:lnTo>
                      <a:pt x="325041" y="310754"/>
                    </a:lnTo>
                    <a:lnTo>
                      <a:pt x="311944" y="351235"/>
                    </a:lnTo>
                    <a:lnTo>
                      <a:pt x="222647" y="401241"/>
                    </a:lnTo>
                    <a:close/>
                  </a:path>
                </a:pathLst>
              </a:custGeom>
              <a:solidFill>
                <a:schemeClr val="accent6">
                  <a:lumMod val="60000"/>
                  <a:lumOff val="4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sv-SE"/>
              </a:p>
            </p:txBody>
          </p:sp>
          <p:sp>
            <p:nvSpPr>
              <p:cNvPr id="21" name="Frihandsfigur: Form 20">
                <a:extLst>
                  <a:ext uri="{FF2B5EF4-FFF2-40B4-BE49-F238E27FC236}">
                    <a16:creationId xmlns:a16="http://schemas.microsoft.com/office/drawing/2014/main" id="{3207D2E7-4457-43A3-B723-148AEB226B1A}"/>
                  </a:ext>
                </a:extLst>
              </p:cNvPr>
              <p:cNvSpPr/>
              <p:nvPr/>
            </p:nvSpPr>
            <p:spPr>
              <a:xfrm>
                <a:off x="889396" y="473868"/>
                <a:ext cx="466725" cy="463153"/>
              </a:xfrm>
              <a:custGeom>
                <a:avLst/>
                <a:gdLst>
                  <a:gd name="connsiteX0" fmla="*/ 266700 w 466725"/>
                  <a:gd name="connsiteY0" fmla="*/ 463153 h 463153"/>
                  <a:gd name="connsiteX1" fmla="*/ 300038 w 466725"/>
                  <a:gd name="connsiteY1" fmla="*/ 408385 h 463153"/>
                  <a:gd name="connsiteX2" fmla="*/ 361950 w 466725"/>
                  <a:gd name="connsiteY2" fmla="*/ 346472 h 463153"/>
                  <a:gd name="connsiteX3" fmla="*/ 420291 w 466725"/>
                  <a:gd name="connsiteY3" fmla="*/ 289322 h 463153"/>
                  <a:gd name="connsiteX4" fmla="*/ 461963 w 466725"/>
                  <a:gd name="connsiteY4" fmla="*/ 255985 h 463153"/>
                  <a:gd name="connsiteX5" fmla="*/ 466725 w 466725"/>
                  <a:gd name="connsiteY5" fmla="*/ 217885 h 463153"/>
                  <a:gd name="connsiteX6" fmla="*/ 421482 w 466725"/>
                  <a:gd name="connsiteY6" fmla="*/ 175022 h 463153"/>
                  <a:gd name="connsiteX7" fmla="*/ 403622 w 466725"/>
                  <a:gd name="connsiteY7" fmla="*/ 105966 h 463153"/>
                  <a:gd name="connsiteX8" fmla="*/ 400050 w 466725"/>
                  <a:gd name="connsiteY8" fmla="*/ 42863 h 463153"/>
                  <a:gd name="connsiteX9" fmla="*/ 310754 w 466725"/>
                  <a:gd name="connsiteY9" fmla="*/ 38100 h 463153"/>
                  <a:gd name="connsiteX10" fmla="*/ 261938 w 466725"/>
                  <a:gd name="connsiteY10" fmla="*/ 16669 h 463153"/>
                  <a:gd name="connsiteX11" fmla="*/ 178594 w 466725"/>
                  <a:gd name="connsiteY11" fmla="*/ 0 h 463153"/>
                  <a:gd name="connsiteX12" fmla="*/ 154782 w 466725"/>
                  <a:gd name="connsiteY12" fmla="*/ 55960 h 463153"/>
                  <a:gd name="connsiteX13" fmla="*/ 104775 w 466725"/>
                  <a:gd name="connsiteY13" fmla="*/ 114300 h 463153"/>
                  <a:gd name="connsiteX14" fmla="*/ 89297 w 466725"/>
                  <a:gd name="connsiteY14" fmla="*/ 157163 h 463153"/>
                  <a:gd name="connsiteX15" fmla="*/ 0 w 466725"/>
                  <a:gd name="connsiteY15" fmla="*/ 208360 h 463153"/>
                  <a:gd name="connsiteX16" fmla="*/ 35719 w 466725"/>
                  <a:gd name="connsiteY16" fmla="*/ 242888 h 463153"/>
                  <a:gd name="connsiteX17" fmla="*/ 73819 w 466725"/>
                  <a:gd name="connsiteY17" fmla="*/ 307182 h 463153"/>
                  <a:gd name="connsiteX18" fmla="*/ 94060 w 466725"/>
                  <a:gd name="connsiteY18" fmla="*/ 367903 h 463153"/>
                  <a:gd name="connsiteX19" fmla="*/ 108347 w 466725"/>
                  <a:gd name="connsiteY19" fmla="*/ 389335 h 463153"/>
                  <a:gd name="connsiteX20" fmla="*/ 108347 w 466725"/>
                  <a:gd name="connsiteY20" fmla="*/ 417910 h 463153"/>
                  <a:gd name="connsiteX21" fmla="*/ 167879 w 466725"/>
                  <a:gd name="connsiteY21" fmla="*/ 427435 h 463153"/>
                  <a:gd name="connsiteX22" fmla="*/ 201216 w 466725"/>
                  <a:gd name="connsiteY22" fmla="*/ 442913 h 463153"/>
                  <a:gd name="connsiteX23" fmla="*/ 266700 w 466725"/>
                  <a:gd name="connsiteY23" fmla="*/ 463153 h 463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66725" h="463153">
                    <a:moveTo>
                      <a:pt x="266700" y="463153"/>
                    </a:moveTo>
                    <a:lnTo>
                      <a:pt x="300038" y="408385"/>
                    </a:lnTo>
                    <a:lnTo>
                      <a:pt x="361950" y="346472"/>
                    </a:lnTo>
                    <a:lnTo>
                      <a:pt x="420291" y="289322"/>
                    </a:lnTo>
                    <a:lnTo>
                      <a:pt x="461963" y="255985"/>
                    </a:lnTo>
                    <a:lnTo>
                      <a:pt x="466725" y="217885"/>
                    </a:lnTo>
                    <a:lnTo>
                      <a:pt x="421482" y="175022"/>
                    </a:lnTo>
                    <a:lnTo>
                      <a:pt x="403622" y="105966"/>
                    </a:lnTo>
                    <a:lnTo>
                      <a:pt x="400050" y="42863"/>
                    </a:lnTo>
                    <a:lnTo>
                      <a:pt x="310754" y="38100"/>
                    </a:lnTo>
                    <a:lnTo>
                      <a:pt x="261938" y="16669"/>
                    </a:lnTo>
                    <a:lnTo>
                      <a:pt x="178594" y="0"/>
                    </a:lnTo>
                    <a:lnTo>
                      <a:pt x="154782" y="55960"/>
                    </a:lnTo>
                    <a:lnTo>
                      <a:pt x="104775" y="114300"/>
                    </a:lnTo>
                    <a:lnTo>
                      <a:pt x="89297" y="157163"/>
                    </a:lnTo>
                    <a:lnTo>
                      <a:pt x="0" y="208360"/>
                    </a:lnTo>
                    <a:lnTo>
                      <a:pt x="35719" y="242888"/>
                    </a:lnTo>
                    <a:lnTo>
                      <a:pt x="73819" y="307182"/>
                    </a:lnTo>
                    <a:lnTo>
                      <a:pt x="94060" y="367903"/>
                    </a:lnTo>
                    <a:lnTo>
                      <a:pt x="108347" y="389335"/>
                    </a:lnTo>
                    <a:lnTo>
                      <a:pt x="108347" y="417910"/>
                    </a:lnTo>
                    <a:lnTo>
                      <a:pt x="167879" y="427435"/>
                    </a:lnTo>
                    <a:lnTo>
                      <a:pt x="201216" y="442913"/>
                    </a:lnTo>
                    <a:lnTo>
                      <a:pt x="266700" y="463153"/>
                    </a:lnTo>
                    <a:close/>
                  </a:path>
                </a:pathLst>
              </a:custGeom>
              <a:solidFill>
                <a:schemeClr val="accent6">
                  <a:lumMod val="60000"/>
                  <a:lumOff val="4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sv-SE"/>
              </a:p>
            </p:txBody>
          </p:sp>
          <p:sp>
            <p:nvSpPr>
              <p:cNvPr id="22" name="Frihandsfigur: Form 21">
                <a:extLst>
                  <a:ext uri="{FF2B5EF4-FFF2-40B4-BE49-F238E27FC236}">
                    <a16:creationId xmlns:a16="http://schemas.microsoft.com/office/drawing/2014/main" id="{AE78F24B-460A-482C-BC1C-B9C3F594F122}"/>
                  </a:ext>
                </a:extLst>
              </p:cNvPr>
              <p:cNvSpPr/>
              <p:nvPr/>
            </p:nvSpPr>
            <p:spPr>
              <a:xfrm>
                <a:off x="359568" y="915590"/>
                <a:ext cx="440532" cy="401241"/>
              </a:xfrm>
              <a:custGeom>
                <a:avLst/>
                <a:gdLst>
                  <a:gd name="connsiteX0" fmla="*/ 0 w 440532"/>
                  <a:gd name="connsiteY0" fmla="*/ 200025 h 401241"/>
                  <a:gd name="connsiteX1" fmla="*/ 67866 w 440532"/>
                  <a:gd name="connsiteY1" fmla="*/ 128588 h 401241"/>
                  <a:gd name="connsiteX2" fmla="*/ 90488 w 440532"/>
                  <a:gd name="connsiteY2" fmla="*/ 80963 h 401241"/>
                  <a:gd name="connsiteX3" fmla="*/ 134541 w 440532"/>
                  <a:gd name="connsiteY3" fmla="*/ 22622 h 401241"/>
                  <a:gd name="connsiteX4" fmla="*/ 233363 w 440532"/>
                  <a:gd name="connsiteY4" fmla="*/ 23813 h 401241"/>
                  <a:gd name="connsiteX5" fmla="*/ 279797 w 440532"/>
                  <a:gd name="connsiteY5" fmla="*/ 0 h 401241"/>
                  <a:gd name="connsiteX6" fmla="*/ 310753 w 440532"/>
                  <a:gd name="connsiteY6" fmla="*/ 48816 h 401241"/>
                  <a:gd name="connsiteX7" fmla="*/ 347663 w 440532"/>
                  <a:gd name="connsiteY7" fmla="*/ 82153 h 401241"/>
                  <a:gd name="connsiteX8" fmla="*/ 401241 w 440532"/>
                  <a:gd name="connsiteY8" fmla="*/ 117872 h 401241"/>
                  <a:gd name="connsiteX9" fmla="*/ 440532 w 440532"/>
                  <a:gd name="connsiteY9" fmla="*/ 117872 h 401241"/>
                  <a:gd name="connsiteX10" fmla="*/ 414338 w 440532"/>
                  <a:gd name="connsiteY10" fmla="*/ 165497 h 401241"/>
                  <a:gd name="connsiteX11" fmla="*/ 413147 w 440532"/>
                  <a:gd name="connsiteY11" fmla="*/ 232172 h 401241"/>
                  <a:gd name="connsiteX12" fmla="*/ 364332 w 440532"/>
                  <a:gd name="connsiteY12" fmla="*/ 288131 h 401241"/>
                  <a:gd name="connsiteX13" fmla="*/ 305991 w 440532"/>
                  <a:gd name="connsiteY13" fmla="*/ 338138 h 401241"/>
                  <a:gd name="connsiteX14" fmla="*/ 265510 w 440532"/>
                  <a:gd name="connsiteY14" fmla="*/ 364331 h 401241"/>
                  <a:gd name="connsiteX15" fmla="*/ 239316 w 440532"/>
                  <a:gd name="connsiteY15" fmla="*/ 395288 h 401241"/>
                  <a:gd name="connsiteX16" fmla="*/ 179785 w 440532"/>
                  <a:gd name="connsiteY16" fmla="*/ 401241 h 401241"/>
                  <a:gd name="connsiteX17" fmla="*/ 127397 w 440532"/>
                  <a:gd name="connsiteY17" fmla="*/ 366713 h 401241"/>
                  <a:gd name="connsiteX18" fmla="*/ 28575 w 440532"/>
                  <a:gd name="connsiteY18" fmla="*/ 252413 h 401241"/>
                  <a:gd name="connsiteX19" fmla="*/ 0 w 440532"/>
                  <a:gd name="connsiteY19" fmla="*/ 200025 h 401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0532" h="401241">
                    <a:moveTo>
                      <a:pt x="0" y="200025"/>
                    </a:moveTo>
                    <a:lnTo>
                      <a:pt x="67866" y="128588"/>
                    </a:lnTo>
                    <a:lnTo>
                      <a:pt x="90488" y="80963"/>
                    </a:lnTo>
                    <a:lnTo>
                      <a:pt x="134541" y="22622"/>
                    </a:lnTo>
                    <a:lnTo>
                      <a:pt x="233363" y="23813"/>
                    </a:lnTo>
                    <a:lnTo>
                      <a:pt x="279797" y="0"/>
                    </a:lnTo>
                    <a:lnTo>
                      <a:pt x="310753" y="48816"/>
                    </a:lnTo>
                    <a:lnTo>
                      <a:pt x="347663" y="82153"/>
                    </a:lnTo>
                    <a:lnTo>
                      <a:pt x="401241" y="117872"/>
                    </a:lnTo>
                    <a:lnTo>
                      <a:pt x="440532" y="117872"/>
                    </a:lnTo>
                    <a:lnTo>
                      <a:pt x="414338" y="165497"/>
                    </a:lnTo>
                    <a:lnTo>
                      <a:pt x="413147" y="232172"/>
                    </a:lnTo>
                    <a:lnTo>
                      <a:pt x="364332" y="288131"/>
                    </a:lnTo>
                    <a:lnTo>
                      <a:pt x="305991" y="338138"/>
                    </a:lnTo>
                    <a:lnTo>
                      <a:pt x="265510" y="364331"/>
                    </a:lnTo>
                    <a:lnTo>
                      <a:pt x="239316" y="395288"/>
                    </a:lnTo>
                    <a:lnTo>
                      <a:pt x="179785" y="401241"/>
                    </a:lnTo>
                    <a:lnTo>
                      <a:pt x="127397" y="366713"/>
                    </a:lnTo>
                    <a:lnTo>
                      <a:pt x="28575" y="252413"/>
                    </a:lnTo>
                    <a:lnTo>
                      <a:pt x="0" y="200025"/>
                    </a:lnTo>
                    <a:close/>
                  </a:path>
                </a:pathLst>
              </a:custGeom>
              <a:solidFill>
                <a:schemeClr val="accent6">
                  <a:lumMod val="60000"/>
                  <a:lumOff val="4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sv-SE"/>
              </a:p>
            </p:txBody>
          </p:sp>
        </p:grpSp>
        <p:cxnSp>
          <p:nvCxnSpPr>
            <p:cNvPr id="4" name="Rak pilkoppling 3">
              <a:extLst>
                <a:ext uri="{FF2B5EF4-FFF2-40B4-BE49-F238E27FC236}">
                  <a16:creationId xmlns:a16="http://schemas.microsoft.com/office/drawing/2014/main" id="{872E5D64-C359-4D8B-B7DF-6B09D9AAF03D}"/>
                </a:ext>
              </a:extLst>
            </p:cNvPr>
            <p:cNvCxnSpPr/>
            <p:nvPr/>
          </p:nvCxnSpPr>
          <p:spPr>
            <a:xfrm>
              <a:off x="9610766" y="2460381"/>
              <a:ext cx="0" cy="39716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9" name="Rak pilkoppling 38">
              <a:extLst>
                <a:ext uri="{FF2B5EF4-FFF2-40B4-BE49-F238E27FC236}">
                  <a16:creationId xmlns:a16="http://schemas.microsoft.com/office/drawing/2014/main" id="{74D8BFA0-CBDA-4F14-A8FD-9FAA5C885BBC}"/>
                </a:ext>
              </a:extLst>
            </p:cNvPr>
            <p:cNvCxnSpPr/>
            <p:nvPr/>
          </p:nvCxnSpPr>
          <p:spPr>
            <a:xfrm>
              <a:off x="9610766" y="4282254"/>
              <a:ext cx="0" cy="39716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sp>
        <p:nvSpPr>
          <p:cNvPr id="40" name="textruta 39">
            <a:extLst>
              <a:ext uri="{FF2B5EF4-FFF2-40B4-BE49-F238E27FC236}">
                <a16:creationId xmlns:a16="http://schemas.microsoft.com/office/drawing/2014/main" id="{36EAEAFE-9DC7-48C9-8A27-139B16E4BB47}"/>
              </a:ext>
            </a:extLst>
          </p:cNvPr>
          <p:cNvSpPr txBox="1"/>
          <p:nvPr/>
        </p:nvSpPr>
        <p:spPr>
          <a:xfrm>
            <a:off x="2622375" y="423274"/>
            <a:ext cx="6096912" cy="1077218"/>
          </a:xfrm>
          <a:prstGeom prst="rect">
            <a:avLst/>
          </a:prstGeom>
          <a:noFill/>
        </p:spPr>
        <p:txBody>
          <a:bodyPr wrap="square">
            <a:spAutoFit/>
          </a:bodyPr>
          <a:lstStyle/>
          <a:p>
            <a:pPr algn="ctr"/>
            <a:r>
              <a:rPr lang="sv-SE" sz="3200" b="1" dirty="0"/>
              <a:t>Grupper som fortplantar sig genom delning</a:t>
            </a:r>
          </a:p>
        </p:txBody>
      </p:sp>
      <p:sp>
        <p:nvSpPr>
          <p:cNvPr id="41" name="Rektangel 40">
            <a:extLst>
              <a:ext uri="{FF2B5EF4-FFF2-40B4-BE49-F238E27FC236}">
                <a16:creationId xmlns:a16="http://schemas.microsoft.com/office/drawing/2014/main" id="{054EFE0E-A1F9-4E72-9C9F-0612B4CBF890}"/>
              </a:ext>
            </a:extLst>
          </p:cNvPr>
          <p:cNvSpPr/>
          <p:nvPr/>
        </p:nvSpPr>
        <p:spPr>
          <a:xfrm>
            <a:off x="43895" y="2885"/>
            <a:ext cx="742511" cy="369332"/>
          </a:xfrm>
          <a:prstGeom prst="rect">
            <a:avLst/>
          </a:prstGeom>
        </p:spPr>
        <p:txBody>
          <a:bodyPr wrap="none">
            <a:spAutoFit/>
          </a:bodyPr>
          <a:lstStyle/>
          <a:p>
            <a:r>
              <a:rPr lang="sv-SE" dirty="0"/>
              <a:t>10/22</a:t>
            </a:r>
          </a:p>
        </p:txBody>
      </p:sp>
    </p:spTree>
    <p:extLst>
      <p:ext uri="{BB962C8B-B14F-4D97-AF65-F5344CB8AC3E}">
        <p14:creationId xmlns:p14="http://schemas.microsoft.com/office/powerpoint/2010/main" val="29299057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6" name="Rectangle 115">
            <a:extLst>
              <a:ext uri="{FF2B5EF4-FFF2-40B4-BE49-F238E27FC236}">
                <a16:creationId xmlns:a16="http://schemas.microsoft.com/office/drawing/2014/main" id="{A3BAF07C-C39E-42EB-BB22-8D46691D97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3061" cy="68580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D8E9CF54-0466-4261-9E62-0249E60E188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19" name="Freeform 5">
              <a:extLst>
                <a:ext uri="{FF2B5EF4-FFF2-40B4-BE49-F238E27FC236}">
                  <a16:creationId xmlns:a16="http://schemas.microsoft.com/office/drawing/2014/main" id="{33E32106-E8B1-4F76-9EE6-58537738A3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0" name="Freeform 6">
              <a:extLst>
                <a:ext uri="{FF2B5EF4-FFF2-40B4-BE49-F238E27FC236}">
                  <a16:creationId xmlns:a16="http://schemas.microsoft.com/office/drawing/2014/main" id="{C32C2C46-A045-44FB-8A74-5EBD650C27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1" name="Freeform 7">
              <a:extLst>
                <a:ext uri="{FF2B5EF4-FFF2-40B4-BE49-F238E27FC236}">
                  <a16:creationId xmlns:a16="http://schemas.microsoft.com/office/drawing/2014/main" id="{6A76F79C-6683-4940-BCF7-4BCCCEE406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22" name="Freeform 8">
              <a:extLst>
                <a:ext uri="{FF2B5EF4-FFF2-40B4-BE49-F238E27FC236}">
                  <a16:creationId xmlns:a16="http://schemas.microsoft.com/office/drawing/2014/main" id="{FF4675A3-6D07-4B1F-9BFC-AEBEA1AD06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3" name="Freeform 9">
              <a:extLst>
                <a:ext uri="{FF2B5EF4-FFF2-40B4-BE49-F238E27FC236}">
                  <a16:creationId xmlns:a16="http://schemas.microsoft.com/office/drawing/2014/main" id="{765E127A-B6B7-4B1D-B7BD-6C8C969D29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4" name="Freeform 10">
              <a:extLst>
                <a:ext uri="{FF2B5EF4-FFF2-40B4-BE49-F238E27FC236}">
                  <a16:creationId xmlns:a16="http://schemas.microsoft.com/office/drawing/2014/main" id="{3BCA9D9E-C72C-4751-BFA9-10B85CACE3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5" name="Freeform 11">
              <a:extLst>
                <a:ext uri="{FF2B5EF4-FFF2-40B4-BE49-F238E27FC236}">
                  <a16:creationId xmlns:a16="http://schemas.microsoft.com/office/drawing/2014/main" id="{080C708C-69BF-441B-AB75-C98160ED06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6" name="Freeform 12">
              <a:extLst>
                <a:ext uri="{FF2B5EF4-FFF2-40B4-BE49-F238E27FC236}">
                  <a16:creationId xmlns:a16="http://schemas.microsoft.com/office/drawing/2014/main" id="{3E79964E-F8F1-4763-8892-7BC3DAE306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7" name="Freeform 13">
              <a:extLst>
                <a:ext uri="{FF2B5EF4-FFF2-40B4-BE49-F238E27FC236}">
                  <a16:creationId xmlns:a16="http://schemas.microsoft.com/office/drawing/2014/main" id="{FE09592A-FCC9-4AE5-BA0B-730C6F3BBE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28" name="Freeform 14">
              <a:extLst>
                <a:ext uri="{FF2B5EF4-FFF2-40B4-BE49-F238E27FC236}">
                  <a16:creationId xmlns:a16="http://schemas.microsoft.com/office/drawing/2014/main" id="{96448994-820C-4BC1-ABF3-4579C6F99A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29" name="Freeform 15">
              <a:extLst>
                <a:ext uri="{FF2B5EF4-FFF2-40B4-BE49-F238E27FC236}">
                  <a16:creationId xmlns:a16="http://schemas.microsoft.com/office/drawing/2014/main" id="{9BB0D192-565A-42B9-B292-CC032D71A6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30" name="Freeform 16">
              <a:extLst>
                <a:ext uri="{FF2B5EF4-FFF2-40B4-BE49-F238E27FC236}">
                  <a16:creationId xmlns:a16="http://schemas.microsoft.com/office/drawing/2014/main" id="{6D1CA09C-5F40-4E92-A7E9-D1FCEE5128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31" name="Freeform 17">
              <a:extLst>
                <a:ext uri="{FF2B5EF4-FFF2-40B4-BE49-F238E27FC236}">
                  <a16:creationId xmlns:a16="http://schemas.microsoft.com/office/drawing/2014/main" id="{379F5AA5-2E14-4880-A5A6-07AEF2AD89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2" name="Freeform 18">
              <a:extLst>
                <a:ext uri="{FF2B5EF4-FFF2-40B4-BE49-F238E27FC236}">
                  <a16:creationId xmlns:a16="http://schemas.microsoft.com/office/drawing/2014/main" id="{EF14BD32-D239-4DA3-98B3-7752073657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3" name="Freeform 19">
              <a:extLst>
                <a:ext uri="{FF2B5EF4-FFF2-40B4-BE49-F238E27FC236}">
                  <a16:creationId xmlns:a16="http://schemas.microsoft.com/office/drawing/2014/main" id="{CF07B250-E5E4-4624-9BD7-8D513A67B7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4" name="Freeform 20">
              <a:extLst>
                <a:ext uri="{FF2B5EF4-FFF2-40B4-BE49-F238E27FC236}">
                  <a16:creationId xmlns:a16="http://schemas.microsoft.com/office/drawing/2014/main" id="{BCC5D120-7C8C-4290-865C-4EE6E4F245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5" name="Freeform 21">
              <a:extLst>
                <a:ext uri="{FF2B5EF4-FFF2-40B4-BE49-F238E27FC236}">
                  <a16:creationId xmlns:a16="http://schemas.microsoft.com/office/drawing/2014/main" id="{C24688C6-CAE5-4EF2-B2BA-A138DA0A24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6" name="Freeform 22">
              <a:extLst>
                <a:ext uri="{FF2B5EF4-FFF2-40B4-BE49-F238E27FC236}">
                  <a16:creationId xmlns:a16="http://schemas.microsoft.com/office/drawing/2014/main" id="{6BD31099-7C13-4901-A04F-632B1CD846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37" name="Freeform 23">
              <a:extLst>
                <a:ext uri="{FF2B5EF4-FFF2-40B4-BE49-F238E27FC236}">
                  <a16:creationId xmlns:a16="http://schemas.microsoft.com/office/drawing/2014/main" id="{679F5FF7-82B2-4033-8FBE-63170C9378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139" name="Freeform: Shape 138">
            <a:extLst>
              <a:ext uri="{FF2B5EF4-FFF2-40B4-BE49-F238E27FC236}">
                <a16:creationId xmlns:a16="http://schemas.microsoft.com/office/drawing/2014/main" id="{44C110BA-81E8-4247-853A-5F2B93E92E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37825"/>
          </a:xfrm>
          <a:custGeom>
            <a:avLst/>
            <a:gdLst>
              <a:gd name="connsiteX0" fmla="*/ 0 w 12192000"/>
              <a:gd name="connsiteY0" fmla="*/ 0 h 4537825"/>
              <a:gd name="connsiteX1" fmla="*/ 12192000 w 12192000"/>
              <a:gd name="connsiteY1" fmla="*/ 0 h 4537825"/>
              <a:gd name="connsiteX2" fmla="*/ 12192000 w 12192000"/>
              <a:gd name="connsiteY2" fmla="*/ 3020937 h 4537825"/>
              <a:gd name="connsiteX3" fmla="*/ 12192000 w 12192000"/>
              <a:gd name="connsiteY3" fmla="*/ 3213062 h 4537825"/>
              <a:gd name="connsiteX4" fmla="*/ 12192000 w 12192000"/>
              <a:gd name="connsiteY4" fmla="*/ 4188880 h 4537825"/>
              <a:gd name="connsiteX5" fmla="*/ 12113803 w 12192000"/>
              <a:gd name="connsiteY5" fmla="*/ 4197163 h 4537825"/>
              <a:gd name="connsiteX6" fmla="*/ 6753597 w 12192000"/>
              <a:gd name="connsiteY6" fmla="*/ 4520720 h 4537825"/>
              <a:gd name="connsiteX7" fmla="*/ 400746 w 12192000"/>
              <a:gd name="connsiteY7" fmla="*/ 4349377 h 4537825"/>
              <a:gd name="connsiteX8" fmla="*/ 0 w 12192000"/>
              <a:gd name="connsiteY8" fmla="*/ 4312401 h 4537825"/>
              <a:gd name="connsiteX9" fmla="*/ 0 w 12192000"/>
              <a:gd name="connsiteY9" fmla="*/ 3213062 h 4537825"/>
              <a:gd name="connsiteX10" fmla="*/ 0 w 12192000"/>
              <a:gd name="connsiteY10" fmla="*/ 3020937 h 4537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0" h="4537825">
                <a:moveTo>
                  <a:pt x="0" y="0"/>
                </a:moveTo>
                <a:lnTo>
                  <a:pt x="12192000" y="0"/>
                </a:lnTo>
                <a:lnTo>
                  <a:pt x="12192000" y="3020937"/>
                </a:lnTo>
                <a:lnTo>
                  <a:pt x="12192000" y="3213062"/>
                </a:lnTo>
                <a:lnTo>
                  <a:pt x="12192000" y="4188880"/>
                </a:lnTo>
                <a:lnTo>
                  <a:pt x="12113803" y="4197163"/>
                </a:lnTo>
                <a:cubicBezTo>
                  <a:pt x="10139508" y="4395112"/>
                  <a:pt x="8237152" y="4488115"/>
                  <a:pt x="6753597" y="4520720"/>
                </a:cubicBezTo>
                <a:cubicBezTo>
                  <a:pt x="4940362" y="4560569"/>
                  <a:pt x="2657278" y="4541239"/>
                  <a:pt x="400746" y="4349377"/>
                </a:cubicBezTo>
                <a:lnTo>
                  <a:pt x="0" y="4312401"/>
                </a:lnTo>
                <a:lnTo>
                  <a:pt x="0" y="3213062"/>
                </a:lnTo>
                <a:lnTo>
                  <a:pt x="0" y="3020937"/>
                </a:lnTo>
                <a:close/>
              </a:path>
            </a:pathLst>
          </a:custGeom>
          <a:solidFill>
            <a:schemeClr val="tx1"/>
          </a:solidFill>
          <a:ln w="44450">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pic>
        <p:nvPicPr>
          <p:cNvPr id="3" name="Bildobjekt 2" descr="En bild som visar text, friidrott, bord&#10;&#10;Automatiskt genererad beskrivning">
            <a:extLst>
              <a:ext uri="{FF2B5EF4-FFF2-40B4-BE49-F238E27FC236}">
                <a16:creationId xmlns:a16="http://schemas.microsoft.com/office/drawing/2014/main" id="{CFB96D9E-F953-4490-9EEA-0528A70669FA}"/>
              </a:ext>
            </a:extLst>
          </p:cNvPr>
          <p:cNvPicPr>
            <a:picLocks noChangeAspect="1"/>
          </p:cNvPicPr>
          <p:nvPr/>
        </p:nvPicPr>
        <p:blipFill>
          <a:blip r:embed="rId2"/>
          <a:stretch>
            <a:fillRect/>
          </a:stretch>
        </p:blipFill>
        <p:spPr>
          <a:xfrm>
            <a:off x="627590" y="1004657"/>
            <a:ext cx="10914060" cy="3165077"/>
          </a:xfrm>
          <a:prstGeom prst="rect">
            <a:avLst/>
          </a:prstGeom>
        </p:spPr>
      </p:pic>
      <p:sp>
        <p:nvSpPr>
          <p:cNvPr id="467" name="textruta 466">
            <a:extLst>
              <a:ext uri="{FF2B5EF4-FFF2-40B4-BE49-F238E27FC236}">
                <a16:creationId xmlns:a16="http://schemas.microsoft.com/office/drawing/2014/main" id="{538250FD-63D1-43CE-BA37-FCDF46B451C4}"/>
              </a:ext>
            </a:extLst>
          </p:cNvPr>
          <p:cNvSpPr txBox="1"/>
          <p:nvPr/>
        </p:nvSpPr>
        <p:spPr>
          <a:xfrm>
            <a:off x="548078" y="4767032"/>
            <a:ext cx="5235711" cy="620535"/>
          </a:xfrm>
          <a:prstGeom prst="rect">
            <a:avLst/>
          </a:prstGeom>
        </p:spPr>
        <p:txBody>
          <a:bodyPr vert="horz" lIns="91440" tIns="45720" rIns="91440" bIns="45720" rtlCol="0" anchor="ctr">
            <a:normAutofit/>
          </a:bodyPr>
          <a:lstStyle/>
          <a:p>
            <a:pPr>
              <a:lnSpc>
                <a:spcPct val="90000"/>
              </a:lnSpc>
              <a:spcAft>
                <a:spcPts val="1800"/>
              </a:spcAft>
            </a:pPr>
            <a:r>
              <a:rPr lang="en-US" sz="1600" dirty="0" err="1"/>
              <a:t>Bubblorna</a:t>
            </a:r>
            <a:r>
              <a:rPr lang="en-US" sz="1600" dirty="0"/>
              <a:t> </a:t>
            </a:r>
            <a:r>
              <a:rPr lang="en-US" sz="1600" b="1" dirty="0" err="1"/>
              <a:t>delar</a:t>
            </a:r>
            <a:r>
              <a:rPr lang="en-US" sz="1600" b="1" dirty="0"/>
              <a:t> sig </a:t>
            </a:r>
            <a:r>
              <a:rPr lang="en-US" sz="1600" dirty="0" err="1"/>
              <a:t>spontant</a:t>
            </a:r>
            <a:r>
              <a:rPr lang="en-US" sz="1600" dirty="0"/>
              <a:t> </a:t>
            </a:r>
            <a:r>
              <a:rPr lang="en-US" sz="1600" dirty="0" err="1"/>
              <a:t>när</a:t>
            </a:r>
            <a:r>
              <a:rPr lang="en-US" sz="1600" dirty="0"/>
              <a:t> de </a:t>
            </a:r>
            <a:r>
              <a:rPr lang="en-US" sz="1600" dirty="0" err="1"/>
              <a:t>växer</a:t>
            </a:r>
            <a:r>
              <a:rPr lang="en-US" sz="1600" dirty="0"/>
              <a:t>, </a:t>
            </a:r>
            <a:r>
              <a:rPr lang="en-US" sz="1600" dirty="0" err="1"/>
              <a:t>och</a:t>
            </a:r>
            <a:r>
              <a:rPr lang="en-US" sz="1600" dirty="0"/>
              <a:t> </a:t>
            </a:r>
            <a:r>
              <a:rPr lang="en-US" sz="1600" dirty="0" err="1"/>
              <a:t>framgångsrika</a:t>
            </a:r>
            <a:r>
              <a:rPr lang="en-US" sz="1600" dirty="0"/>
              <a:t> system av </a:t>
            </a:r>
            <a:r>
              <a:rPr lang="en-US" sz="1600" dirty="0" err="1"/>
              <a:t>traditioner</a:t>
            </a:r>
            <a:r>
              <a:rPr lang="en-US" sz="1600" dirty="0"/>
              <a:t> </a:t>
            </a:r>
            <a:r>
              <a:rPr lang="en-US" sz="1600" b="1" dirty="0" err="1"/>
              <a:t>delar</a:t>
            </a:r>
            <a:r>
              <a:rPr lang="en-US" sz="1600" b="1" dirty="0"/>
              <a:t> sig </a:t>
            </a:r>
            <a:r>
              <a:rPr lang="en-US" sz="1600" b="1" dirty="0" err="1"/>
              <a:t>snabbare</a:t>
            </a:r>
            <a:r>
              <a:rPr lang="en-US" sz="1600" b="1" dirty="0"/>
              <a:t>.</a:t>
            </a:r>
          </a:p>
        </p:txBody>
      </p:sp>
      <p:sp>
        <p:nvSpPr>
          <p:cNvPr id="936" name="textruta 935">
            <a:extLst>
              <a:ext uri="{FF2B5EF4-FFF2-40B4-BE49-F238E27FC236}">
                <a16:creationId xmlns:a16="http://schemas.microsoft.com/office/drawing/2014/main" id="{031AFE63-5577-4CA3-9F27-D5652F385CD5}"/>
              </a:ext>
            </a:extLst>
          </p:cNvPr>
          <p:cNvSpPr txBox="1"/>
          <p:nvPr/>
        </p:nvSpPr>
        <p:spPr>
          <a:xfrm>
            <a:off x="325489" y="286681"/>
            <a:ext cx="6099650" cy="757130"/>
          </a:xfrm>
          <a:prstGeom prst="rect">
            <a:avLst/>
          </a:prstGeom>
          <a:noFill/>
        </p:spPr>
        <p:txBody>
          <a:bodyPr wrap="square">
            <a:spAutoFit/>
          </a:bodyPr>
          <a:lstStyle/>
          <a:p>
            <a:pPr>
              <a:lnSpc>
                <a:spcPct val="90000"/>
              </a:lnSpc>
              <a:spcAft>
                <a:spcPts val="1800"/>
              </a:spcAft>
            </a:pPr>
            <a:r>
              <a:rPr lang="sv-SE" sz="1600" dirty="0">
                <a:solidFill>
                  <a:schemeClr val="bg1"/>
                </a:solidFill>
              </a:rPr>
              <a:t>Så, sociala protoceller är sociala bubblor, genererade av gruppbeteende. De </a:t>
            </a:r>
            <a:r>
              <a:rPr lang="sv-SE" sz="1600" b="1" dirty="0">
                <a:solidFill>
                  <a:schemeClr val="bg1"/>
                </a:solidFill>
              </a:rPr>
              <a:t>stänger in </a:t>
            </a:r>
            <a:r>
              <a:rPr lang="sv-SE" sz="1600" dirty="0">
                <a:solidFill>
                  <a:schemeClr val="bg1"/>
                </a:solidFill>
              </a:rPr>
              <a:t>de beteenden och traditioner som alstrar dem.</a:t>
            </a:r>
          </a:p>
        </p:txBody>
      </p:sp>
      <p:sp>
        <p:nvSpPr>
          <p:cNvPr id="938" name="textruta 937">
            <a:extLst>
              <a:ext uri="{FF2B5EF4-FFF2-40B4-BE49-F238E27FC236}">
                <a16:creationId xmlns:a16="http://schemas.microsoft.com/office/drawing/2014/main" id="{01DC6AAE-82EF-4999-851E-1451160763AD}"/>
              </a:ext>
            </a:extLst>
          </p:cNvPr>
          <p:cNvSpPr txBox="1"/>
          <p:nvPr/>
        </p:nvSpPr>
        <p:spPr>
          <a:xfrm>
            <a:off x="534347" y="5797415"/>
            <a:ext cx="5195466" cy="757130"/>
          </a:xfrm>
          <a:prstGeom prst="rect">
            <a:avLst/>
          </a:prstGeom>
          <a:noFill/>
        </p:spPr>
        <p:txBody>
          <a:bodyPr wrap="square">
            <a:spAutoFit/>
          </a:bodyPr>
          <a:lstStyle/>
          <a:p>
            <a:pPr>
              <a:lnSpc>
                <a:spcPct val="90000"/>
              </a:lnSpc>
              <a:spcAft>
                <a:spcPts val="1800"/>
              </a:spcAft>
            </a:pPr>
            <a:r>
              <a:rPr lang="sv-SE" sz="1600" b="1" dirty="0"/>
              <a:t>Kombinationer</a:t>
            </a:r>
            <a:r>
              <a:rPr lang="sv-SE" sz="1600" dirty="0"/>
              <a:t> av traditioner nedärvs därmed på den cellulära nivån, och framgångsrika kombinationer premieras via naturligt urval.</a:t>
            </a:r>
          </a:p>
        </p:txBody>
      </p:sp>
      <p:sp>
        <p:nvSpPr>
          <p:cNvPr id="940" name="textruta 939">
            <a:extLst>
              <a:ext uri="{FF2B5EF4-FFF2-40B4-BE49-F238E27FC236}">
                <a16:creationId xmlns:a16="http://schemas.microsoft.com/office/drawing/2014/main" id="{C34DA40F-9330-4A45-9BB5-E0BEC9E62250}"/>
              </a:ext>
            </a:extLst>
          </p:cNvPr>
          <p:cNvSpPr txBox="1"/>
          <p:nvPr/>
        </p:nvSpPr>
        <p:spPr>
          <a:xfrm>
            <a:off x="6210825" y="4815189"/>
            <a:ext cx="5505404" cy="757130"/>
          </a:xfrm>
          <a:prstGeom prst="rect">
            <a:avLst/>
          </a:prstGeom>
          <a:noFill/>
        </p:spPr>
        <p:txBody>
          <a:bodyPr wrap="square">
            <a:spAutoFit/>
          </a:bodyPr>
          <a:lstStyle/>
          <a:p>
            <a:pPr>
              <a:lnSpc>
                <a:spcPct val="90000"/>
              </a:lnSpc>
              <a:spcAft>
                <a:spcPts val="1800"/>
              </a:spcAft>
            </a:pPr>
            <a:r>
              <a:rPr lang="sv-SE" sz="1600" dirty="0"/>
              <a:t>System av idéer kan förväntas uppstå då emergens utökar den möjliga funktionaliteten hos traditionerna. Sociala protoceller med effektiva system av traditioner har en fördel. </a:t>
            </a:r>
          </a:p>
        </p:txBody>
      </p:sp>
      <p:sp>
        <p:nvSpPr>
          <p:cNvPr id="942" name="textruta 941">
            <a:extLst>
              <a:ext uri="{FF2B5EF4-FFF2-40B4-BE49-F238E27FC236}">
                <a16:creationId xmlns:a16="http://schemas.microsoft.com/office/drawing/2014/main" id="{937E2F11-4167-405D-8388-9C9D563AFE61}"/>
              </a:ext>
            </a:extLst>
          </p:cNvPr>
          <p:cNvSpPr txBox="1"/>
          <p:nvPr/>
        </p:nvSpPr>
        <p:spPr>
          <a:xfrm>
            <a:off x="6169921" y="5803933"/>
            <a:ext cx="5757078" cy="757130"/>
          </a:xfrm>
          <a:prstGeom prst="rect">
            <a:avLst/>
          </a:prstGeom>
          <a:noFill/>
        </p:spPr>
        <p:txBody>
          <a:bodyPr wrap="square">
            <a:spAutoFit/>
          </a:bodyPr>
          <a:lstStyle/>
          <a:p>
            <a:pPr>
              <a:lnSpc>
                <a:spcPct val="90000"/>
              </a:lnSpc>
              <a:spcAft>
                <a:spcPts val="1800"/>
              </a:spcAft>
            </a:pPr>
            <a:r>
              <a:rPr lang="sv-SE" sz="1600" dirty="0"/>
              <a:t>Dessa kan exempelvis </a:t>
            </a:r>
            <a:r>
              <a:rPr lang="sv-SE" sz="1600" b="1" dirty="0"/>
              <a:t>förebygga fusk </a:t>
            </a:r>
            <a:r>
              <a:rPr lang="sv-SE" sz="1600" dirty="0"/>
              <a:t>i traditioner och dess bärares samspel, och fördjupa samarbetet mellan dem. </a:t>
            </a:r>
            <a:r>
              <a:rPr lang="sv-SE" sz="1600" b="1" dirty="0"/>
              <a:t>En Evolutionär Transition i Individualitet börjar,</a:t>
            </a:r>
            <a:r>
              <a:rPr lang="sv-SE" sz="1600" dirty="0"/>
              <a:t> och en </a:t>
            </a:r>
            <a:r>
              <a:rPr lang="sv-SE" sz="1600" b="1" dirty="0"/>
              <a:t>ny typ av organism bildas.</a:t>
            </a:r>
          </a:p>
        </p:txBody>
      </p:sp>
      <p:sp>
        <p:nvSpPr>
          <p:cNvPr id="30" name="Rektangel 29">
            <a:extLst>
              <a:ext uri="{FF2B5EF4-FFF2-40B4-BE49-F238E27FC236}">
                <a16:creationId xmlns:a16="http://schemas.microsoft.com/office/drawing/2014/main" id="{A1BAE5B2-1B4C-4CE1-B2AC-84786C42091B}"/>
              </a:ext>
            </a:extLst>
          </p:cNvPr>
          <p:cNvSpPr/>
          <p:nvPr/>
        </p:nvSpPr>
        <p:spPr>
          <a:xfrm>
            <a:off x="11373689" y="39261"/>
            <a:ext cx="742511" cy="369332"/>
          </a:xfrm>
          <a:prstGeom prst="rect">
            <a:avLst/>
          </a:prstGeom>
        </p:spPr>
        <p:txBody>
          <a:bodyPr wrap="none">
            <a:spAutoFit/>
          </a:bodyPr>
          <a:lstStyle/>
          <a:p>
            <a:r>
              <a:rPr lang="sv-SE" dirty="0">
                <a:solidFill>
                  <a:schemeClr val="bg1"/>
                </a:solidFill>
              </a:rPr>
              <a:t>11/22</a:t>
            </a:r>
          </a:p>
        </p:txBody>
      </p:sp>
    </p:spTree>
    <p:extLst>
      <p:ext uri="{BB962C8B-B14F-4D97-AF65-F5344CB8AC3E}">
        <p14:creationId xmlns:p14="http://schemas.microsoft.com/office/powerpoint/2010/main" val="2774422376"/>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latshållare för innehåll 4" descr="En bild som visar person&#10;&#10;Automatiskt genererad beskrivning">
            <a:extLst>
              <a:ext uri="{FF2B5EF4-FFF2-40B4-BE49-F238E27FC236}">
                <a16:creationId xmlns:a16="http://schemas.microsoft.com/office/drawing/2014/main" id="{2667AC7F-3328-4501-AE79-5BEDFAE950DB}"/>
              </a:ext>
            </a:extLst>
          </p:cNvPr>
          <p:cNvPicPr>
            <a:picLocks noGrp="1" noChangeAspect="1"/>
          </p:cNvPicPr>
          <p:nvPr>
            <p:ph idx="1"/>
          </p:nvPr>
        </p:nvPicPr>
        <p:blipFill>
          <a:blip r:embed="rId2">
            <a:alphaModFix amt="35000"/>
            <a:extLst>
              <a:ext uri="{28A0092B-C50C-407E-A947-70E740481C1C}">
                <a14:useLocalDpi xmlns:a14="http://schemas.microsoft.com/office/drawing/2010/main" val="0"/>
              </a:ext>
            </a:extLst>
          </a:blip>
          <a:stretch>
            <a:fillRect/>
          </a:stretch>
        </p:blipFill>
        <p:spPr>
          <a:xfrm>
            <a:off x="7765410" y="0"/>
            <a:ext cx="4343462" cy="6845294"/>
          </a:xfrm>
          <a:effectLst>
            <a:softEdge rad="25400"/>
          </a:effectLst>
        </p:spPr>
      </p:pic>
      <p:sp>
        <p:nvSpPr>
          <p:cNvPr id="5" name="textruta 4">
            <a:extLst>
              <a:ext uri="{FF2B5EF4-FFF2-40B4-BE49-F238E27FC236}">
                <a16:creationId xmlns:a16="http://schemas.microsoft.com/office/drawing/2014/main" id="{166CAE34-7D12-4666-894A-8FF6546B6053}"/>
              </a:ext>
            </a:extLst>
          </p:cNvPr>
          <p:cNvSpPr txBox="1"/>
          <p:nvPr/>
        </p:nvSpPr>
        <p:spPr>
          <a:xfrm>
            <a:off x="1127961" y="1707400"/>
            <a:ext cx="9936077" cy="3970318"/>
          </a:xfrm>
          <a:prstGeom prst="rect">
            <a:avLst/>
          </a:prstGeom>
          <a:noFill/>
        </p:spPr>
        <p:txBody>
          <a:bodyPr wrap="square">
            <a:spAutoFit/>
          </a:bodyPr>
          <a:lstStyle/>
          <a:p>
            <a:r>
              <a:rPr lang="sv-SE" dirty="0">
                <a:solidFill>
                  <a:schemeClr val="bg1"/>
                </a:solidFill>
              </a:rPr>
              <a:t>Det vi beskriver här är hur </a:t>
            </a:r>
            <a:r>
              <a:rPr lang="sv-SE" b="1" dirty="0">
                <a:solidFill>
                  <a:schemeClr val="bg1"/>
                </a:solidFill>
              </a:rPr>
              <a:t>superfekunditet</a:t>
            </a:r>
            <a:r>
              <a:rPr lang="sv-SE" dirty="0">
                <a:solidFill>
                  <a:schemeClr val="bg1"/>
                </a:solidFill>
              </a:rPr>
              <a:t> och </a:t>
            </a:r>
            <a:r>
              <a:rPr lang="sv-SE" b="1" dirty="0">
                <a:solidFill>
                  <a:schemeClr val="bg1"/>
                </a:solidFill>
              </a:rPr>
              <a:t>nedärvbarhet</a:t>
            </a:r>
            <a:r>
              <a:rPr lang="sv-SE" dirty="0">
                <a:solidFill>
                  <a:schemeClr val="bg1"/>
                </a:solidFill>
              </a:rPr>
              <a:t> uppstår nivån av </a:t>
            </a:r>
            <a:r>
              <a:rPr lang="sv-SE" b="1" dirty="0">
                <a:solidFill>
                  <a:schemeClr val="bg1"/>
                </a:solidFill>
              </a:rPr>
              <a:t>grupper av traditioner</a:t>
            </a:r>
            <a:r>
              <a:rPr lang="sv-SE" dirty="0">
                <a:solidFill>
                  <a:schemeClr val="bg1"/>
                </a:solidFill>
              </a:rPr>
              <a:t>.</a:t>
            </a:r>
          </a:p>
          <a:p>
            <a:endParaRPr lang="sv-SE" dirty="0">
              <a:solidFill>
                <a:schemeClr val="bg1"/>
              </a:solidFill>
            </a:endParaRPr>
          </a:p>
          <a:p>
            <a:r>
              <a:rPr lang="sv-SE" dirty="0">
                <a:solidFill>
                  <a:schemeClr val="bg1"/>
                </a:solidFill>
              </a:rPr>
              <a:t>Finns det också </a:t>
            </a:r>
            <a:r>
              <a:rPr lang="sv-SE" b="1" dirty="0">
                <a:solidFill>
                  <a:schemeClr val="bg1"/>
                </a:solidFill>
              </a:rPr>
              <a:t>variation</a:t>
            </a:r>
            <a:r>
              <a:rPr lang="sv-SE" dirty="0">
                <a:solidFill>
                  <a:schemeClr val="bg1"/>
                </a:solidFill>
              </a:rPr>
              <a:t> i hur effektiva system av traditioner är bör vi alltså förvänta oss naturligt urval och evolution av sådana konstellation. </a:t>
            </a:r>
          </a:p>
          <a:p>
            <a:endParaRPr lang="sv-SE" dirty="0">
              <a:solidFill>
                <a:schemeClr val="bg1"/>
              </a:solidFill>
            </a:endParaRPr>
          </a:p>
          <a:p>
            <a:r>
              <a:rPr lang="sv-SE" dirty="0">
                <a:solidFill>
                  <a:schemeClr val="bg1"/>
                </a:solidFill>
              </a:rPr>
              <a:t>Det vill säga, om vissa mixer av traditioner ger sina bärare </a:t>
            </a:r>
            <a:r>
              <a:rPr lang="sv-SE" b="1" dirty="0">
                <a:solidFill>
                  <a:schemeClr val="bg1"/>
                </a:solidFill>
              </a:rPr>
              <a:t>betydande fördelar</a:t>
            </a:r>
            <a:r>
              <a:rPr lang="sv-SE" dirty="0">
                <a:solidFill>
                  <a:schemeClr val="bg1"/>
                </a:solidFill>
              </a:rPr>
              <a:t> så växer och delar sig deras sociala nätverk snabbare. Samfund med sådana konstellationer tränger undan samfund som saknar dem.</a:t>
            </a:r>
          </a:p>
          <a:p>
            <a:endParaRPr lang="sv-SE" dirty="0">
              <a:solidFill>
                <a:schemeClr val="bg1"/>
              </a:solidFill>
            </a:endParaRPr>
          </a:p>
          <a:p>
            <a:r>
              <a:rPr lang="sv-SE" dirty="0">
                <a:solidFill>
                  <a:schemeClr val="bg1"/>
                </a:solidFill>
              </a:rPr>
              <a:t>Detta blir </a:t>
            </a:r>
            <a:r>
              <a:rPr lang="sv-SE" b="1" dirty="0">
                <a:solidFill>
                  <a:schemeClr val="bg1"/>
                </a:solidFill>
              </a:rPr>
              <a:t>fitness</a:t>
            </a:r>
            <a:r>
              <a:rPr lang="sv-SE" dirty="0">
                <a:solidFill>
                  <a:schemeClr val="bg1"/>
                </a:solidFill>
              </a:rPr>
              <a:t> på nivån av </a:t>
            </a:r>
            <a:r>
              <a:rPr lang="sv-SE" b="1" dirty="0">
                <a:solidFill>
                  <a:schemeClr val="bg1"/>
                </a:solidFill>
              </a:rPr>
              <a:t>grupper av traditioner –</a:t>
            </a:r>
            <a:r>
              <a:rPr lang="sv-SE" dirty="0">
                <a:solidFill>
                  <a:schemeClr val="bg1"/>
                </a:solidFill>
              </a:rPr>
              <a:t> och i förlängningen den framväxande nya sortens organism.</a:t>
            </a:r>
          </a:p>
          <a:p>
            <a:endParaRPr lang="sv-SE" dirty="0">
              <a:solidFill>
                <a:schemeClr val="bg1"/>
              </a:solidFill>
            </a:endParaRPr>
          </a:p>
          <a:p>
            <a:r>
              <a:rPr lang="sv-SE" dirty="0">
                <a:solidFill>
                  <a:schemeClr val="bg1"/>
                </a:solidFill>
              </a:rPr>
              <a:t>Precis som mellan proto-gener inom protocellen förväntar vi oss att funktionella kopplingar mellan traditionerna skall uppstå. </a:t>
            </a:r>
            <a:r>
              <a:rPr lang="sv-SE" b="1" dirty="0">
                <a:solidFill>
                  <a:schemeClr val="bg1"/>
                </a:solidFill>
              </a:rPr>
              <a:t>Genetiska nätverk är här analoga med institutioner.</a:t>
            </a:r>
          </a:p>
        </p:txBody>
      </p:sp>
      <p:sp>
        <p:nvSpPr>
          <p:cNvPr id="3" name="textruta 2">
            <a:extLst>
              <a:ext uri="{FF2B5EF4-FFF2-40B4-BE49-F238E27FC236}">
                <a16:creationId xmlns:a16="http://schemas.microsoft.com/office/drawing/2014/main" id="{6CAB656C-E752-43E6-BD55-34EC3A1F5C20}"/>
              </a:ext>
            </a:extLst>
          </p:cNvPr>
          <p:cNvSpPr txBox="1"/>
          <p:nvPr/>
        </p:nvSpPr>
        <p:spPr>
          <a:xfrm>
            <a:off x="2984120" y="502502"/>
            <a:ext cx="6500726" cy="523220"/>
          </a:xfrm>
          <a:prstGeom prst="rect">
            <a:avLst/>
          </a:prstGeom>
          <a:noFill/>
        </p:spPr>
        <p:txBody>
          <a:bodyPr wrap="square">
            <a:spAutoFit/>
          </a:bodyPr>
          <a:lstStyle/>
          <a:p>
            <a:pPr algn="ctr"/>
            <a:r>
              <a:rPr lang="sv-SE" sz="2800" b="1" dirty="0">
                <a:solidFill>
                  <a:schemeClr val="bg1"/>
                </a:solidFill>
              </a:rPr>
              <a:t>Vad är det vi börjar att beskriva?</a:t>
            </a:r>
          </a:p>
        </p:txBody>
      </p:sp>
      <p:sp>
        <p:nvSpPr>
          <p:cNvPr id="6" name="Rektangel 5">
            <a:extLst>
              <a:ext uri="{FF2B5EF4-FFF2-40B4-BE49-F238E27FC236}">
                <a16:creationId xmlns:a16="http://schemas.microsoft.com/office/drawing/2014/main" id="{14E18236-DE22-4EB1-AE13-2D2B1A8DCA4D}"/>
              </a:ext>
            </a:extLst>
          </p:cNvPr>
          <p:cNvSpPr/>
          <p:nvPr/>
        </p:nvSpPr>
        <p:spPr>
          <a:xfrm>
            <a:off x="43895" y="2885"/>
            <a:ext cx="625492" cy="369332"/>
          </a:xfrm>
          <a:prstGeom prst="rect">
            <a:avLst/>
          </a:prstGeom>
        </p:spPr>
        <p:txBody>
          <a:bodyPr wrap="none">
            <a:spAutoFit/>
          </a:bodyPr>
          <a:lstStyle/>
          <a:p>
            <a:r>
              <a:rPr lang="sv-SE" dirty="0">
                <a:solidFill>
                  <a:schemeClr val="bg1"/>
                </a:solidFill>
              </a:rPr>
              <a:t>1/22</a:t>
            </a:r>
          </a:p>
        </p:txBody>
      </p:sp>
    </p:spTree>
    <p:extLst>
      <p:ext uri="{BB962C8B-B14F-4D97-AF65-F5344CB8AC3E}">
        <p14:creationId xmlns:p14="http://schemas.microsoft.com/office/powerpoint/2010/main" val="2140195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Australopithecus afarensis landscape - Stock Image - C015/5361 - Science  Photo Library">
            <a:extLst>
              <a:ext uri="{FF2B5EF4-FFF2-40B4-BE49-F238E27FC236}">
                <a16:creationId xmlns:a16="http://schemas.microsoft.com/office/drawing/2014/main" id="{BFE5FBD4-B4B9-4575-BE9D-A74BCCCC30C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688" r="36426" b="1099"/>
          <a:stretch/>
        </p:blipFill>
        <p:spPr bwMode="auto">
          <a:xfrm>
            <a:off x="3522468" y="10"/>
            <a:ext cx="8669532" cy="6857990"/>
          </a:xfrm>
          <a:prstGeom prst="rect">
            <a:avLst/>
          </a:prstGeom>
          <a:noFill/>
          <a:scene3d>
            <a:camera prst="orthographicFront">
              <a:rot lat="0" lon="10800000" rev="0"/>
            </a:camera>
            <a:lightRig rig="threePt" dir="t"/>
          </a:scene3d>
          <a:extLst>
            <a:ext uri="{909E8E84-426E-40DD-AFC4-6F175D3DCCD1}">
              <a14:hiddenFill xmlns:a14="http://schemas.microsoft.com/office/drawing/2010/main">
                <a:solidFill>
                  <a:srgbClr val="FFFFFF"/>
                </a:solidFill>
              </a14:hiddenFill>
            </a:ext>
          </a:extLst>
        </p:spPr>
      </p:pic>
      <p:sp>
        <p:nvSpPr>
          <p:cNvPr id="75" name="Rectangle 74">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1" name="textruta 370">
            <a:extLst>
              <a:ext uri="{FF2B5EF4-FFF2-40B4-BE49-F238E27FC236}">
                <a16:creationId xmlns:a16="http://schemas.microsoft.com/office/drawing/2014/main" id="{D2ABE9E6-3BBC-4750-8334-8E639659FE33}"/>
              </a:ext>
            </a:extLst>
          </p:cNvPr>
          <p:cNvSpPr txBox="1"/>
          <p:nvPr/>
        </p:nvSpPr>
        <p:spPr>
          <a:xfrm>
            <a:off x="371094" y="1161288"/>
            <a:ext cx="3438144" cy="1124712"/>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2800" b="1">
                <a:latin typeface="+mj-lt"/>
                <a:ea typeface="+mj-ea"/>
                <a:cs typeface="+mj-cs"/>
              </a:rPr>
              <a:t>Finns det en sådan variation?</a:t>
            </a:r>
          </a:p>
        </p:txBody>
      </p:sp>
      <p:sp>
        <p:nvSpPr>
          <p:cNvPr id="77" name="Rectangle 76">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9" name="Rectangle 78">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9" name="textruta 368">
            <a:extLst>
              <a:ext uri="{FF2B5EF4-FFF2-40B4-BE49-F238E27FC236}">
                <a16:creationId xmlns:a16="http://schemas.microsoft.com/office/drawing/2014/main" id="{C7FAEB44-C748-4A87-B76D-CAD3F6CFEF73}"/>
              </a:ext>
            </a:extLst>
          </p:cNvPr>
          <p:cNvSpPr txBox="1"/>
          <p:nvPr/>
        </p:nvSpPr>
        <p:spPr>
          <a:xfrm>
            <a:off x="371094" y="2757727"/>
            <a:ext cx="4789724" cy="3452777"/>
          </a:xfrm>
          <a:prstGeom prst="rect">
            <a:avLst/>
          </a:prstGeom>
        </p:spPr>
        <p:txBody>
          <a:bodyPr vert="horz" lIns="91440" tIns="45720" rIns="91440" bIns="45720" rtlCol="0" anchor="t">
            <a:normAutofit fontScale="92500" lnSpcReduction="20000"/>
          </a:bodyPr>
          <a:lstStyle/>
          <a:p>
            <a:pPr>
              <a:lnSpc>
                <a:spcPct val="90000"/>
              </a:lnSpc>
              <a:spcAft>
                <a:spcPts val="1800"/>
              </a:spcAft>
            </a:pPr>
            <a:r>
              <a:rPr lang="sv-SE" dirty="0"/>
              <a:t>Schimpansers traditioner är, till exempel, inlärda beteenden som ger tillgång till föda. De anses vara adaptiva. </a:t>
            </a:r>
          </a:p>
          <a:p>
            <a:pPr>
              <a:lnSpc>
                <a:spcPct val="90000"/>
              </a:lnSpc>
              <a:spcAft>
                <a:spcPts val="1800"/>
              </a:spcAft>
            </a:pPr>
            <a:r>
              <a:rPr lang="sv-SE" dirty="0"/>
              <a:t>De är dock inte alls lika viktiga för schimpanser som människans kulturella strategier är för oss. </a:t>
            </a:r>
          </a:p>
          <a:p>
            <a:pPr>
              <a:lnSpc>
                <a:spcPct val="90000"/>
              </a:lnSpc>
              <a:spcAft>
                <a:spcPts val="1800"/>
              </a:spcAft>
            </a:pPr>
            <a:r>
              <a:rPr lang="sv-SE" dirty="0"/>
              <a:t>Resurser i regnskogar är små, många och fragmenterade. Ingen enskild resurs är av överskuggande viktighet för en generalist som schimpansen. </a:t>
            </a:r>
          </a:p>
          <a:p>
            <a:pPr>
              <a:lnSpc>
                <a:spcPct val="90000"/>
              </a:lnSpc>
              <a:spcAft>
                <a:spcPts val="1800"/>
              </a:spcAft>
            </a:pPr>
            <a:r>
              <a:rPr lang="sv-SE" dirty="0"/>
              <a:t>Även om den sociala protocellen hos schimpanser i princip gör att system av traditioner selekteras så är nyttan sannolikt inte stark nog för att driva evolutionen. Traditionerna bidrar inte särskilt starkt till samfundets reproduktionstakt.</a:t>
            </a:r>
          </a:p>
        </p:txBody>
      </p:sp>
      <p:sp>
        <p:nvSpPr>
          <p:cNvPr id="3" name="Ellips 2">
            <a:extLst>
              <a:ext uri="{FF2B5EF4-FFF2-40B4-BE49-F238E27FC236}">
                <a16:creationId xmlns:a16="http://schemas.microsoft.com/office/drawing/2014/main" id="{F1E30EEB-7392-41F7-9CC5-7A68C1EDADEA}"/>
              </a:ext>
            </a:extLst>
          </p:cNvPr>
          <p:cNvSpPr/>
          <p:nvPr/>
        </p:nvSpPr>
        <p:spPr>
          <a:xfrm>
            <a:off x="6426230" y="2443480"/>
            <a:ext cx="4073087" cy="4073087"/>
          </a:xfrm>
          <a:prstGeom prst="ellipse">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a:lnSpc>
                <a:spcPct val="90000"/>
              </a:lnSpc>
              <a:spcAft>
                <a:spcPts val="1800"/>
              </a:spcAft>
            </a:pPr>
            <a:r>
              <a:rPr lang="sv-SE" sz="1500" dirty="0">
                <a:solidFill>
                  <a:schemeClr val="bg1"/>
                </a:solidFill>
              </a:rPr>
              <a:t>Men tänk er vad som skulle hända om det fanns en resurs som var:</a:t>
            </a:r>
          </a:p>
          <a:p>
            <a:pPr marL="285750" indent="-228600">
              <a:lnSpc>
                <a:spcPct val="90000"/>
              </a:lnSpc>
              <a:spcAft>
                <a:spcPts val="600"/>
              </a:spcAft>
              <a:buFont typeface="Arial" panose="020B0604020202020204" pitchFamily="34" charset="0"/>
              <a:buChar char="•"/>
            </a:pPr>
            <a:r>
              <a:rPr lang="sv-SE" sz="1500" b="1" dirty="0">
                <a:solidFill>
                  <a:schemeClr val="bg1"/>
                </a:solidFill>
              </a:rPr>
              <a:t>Stor</a:t>
            </a:r>
            <a:r>
              <a:rPr lang="sv-SE" sz="1500" dirty="0">
                <a:solidFill>
                  <a:schemeClr val="bg1"/>
                </a:solidFill>
              </a:rPr>
              <a:t> och potentiellt möjlig att basera i princip hela ekonomin på.</a:t>
            </a:r>
            <a:endParaRPr lang="sv-SE" sz="1500" b="1" dirty="0">
              <a:solidFill>
                <a:schemeClr val="bg1"/>
              </a:solidFill>
            </a:endParaRPr>
          </a:p>
          <a:p>
            <a:pPr marL="285750" indent="-228600">
              <a:lnSpc>
                <a:spcPct val="90000"/>
              </a:lnSpc>
              <a:spcAft>
                <a:spcPts val="600"/>
              </a:spcAft>
              <a:buFont typeface="Arial" panose="020B0604020202020204" pitchFamily="34" charset="0"/>
              <a:buChar char="•"/>
            </a:pPr>
            <a:r>
              <a:rPr lang="sv-SE" sz="1500" b="1" dirty="0">
                <a:solidFill>
                  <a:schemeClr val="bg1"/>
                </a:solidFill>
              </a:rPr>
              <a:t>Komplex</a:t>
            </a:r>
            <a:r>
              <a:rPr lang="sv-SE" sz="1500" dirty="0">
                <a:solidFill>
                  <a:schemeClr val="bg1"/>
                </a:solidFill>
              </a:rPr>
              <a:t> att utvinna, så att mer och mer sofistikerade strategier ger mer och mer utdelning.</a:t>
            </a:r>
            <a:endParaRPr lang="sv-SE" sz="1500" b="1" dirty="0">
              <a:solidFill>
                <a:schemeClr val="bg1"/>
              </a:solidFill>
            </a:endParaRPr>
          </a:p>
          <a:p>
            <a:pPr marL="285750" indent="-228600">
              <a:lnSpc>
                <a:spcPct val="90000"/>
              </a:lnSpc>
              <a:spcAft>
                <a:spcPts val="600"/>
              </a:spcAft>
              <a:buFont typeface="Arial" panose="020B0604020202020204" pitchFamily="34" charset="0"/>
              <a:buChar char="•"/>
            </a:pPr>
            <a:r>
              <a:rPr lang="sv-SE" sz="1500" b="1" dirty="0">
                <a:solidFill>
                  <a:schemeClr val="bg1"/>
                </a:solidFill>
              </a:rPr>
              <a:t>Geografiskt</a:t>
            </a:r>
            <a:r>
              <a:rPr lang="sv-SE" sz="1500" dirty="0">
                <a:solidFill>
                  <a:schemeClr val="bg1"/>
                </a:solidFill>
              </a:rPr>
              <a:t> </a:t>
            </a:r>
            <a:r>
              <a:rPr lang="sv-SE" sz="1500" b="1" dirty="0">
                <a:solidFill>
                  <a:schemeClr val="bg1"/>
                </a:solidFill>
              </a:rPr>
              <a:t>utbredd</a:t>
            </a:r>
            <a:r>
              <a:rPr lang="sv-SE" sz="1500" dirty="0">
                <a:solidFill>
                  <a:schemeClr val="bg1"/>
                </a:solidFill>
              </a:rPr>
              <a:t>, så att schimpanser över stora områden har konsistent tillgång till den.</a:t>
            </a:r>
          </a:p>
        </p:txBody>
      </p:sp>
      <p:sp>
        <p:nvSpPr>
          <p:cNvPr id="10" name="Rektangel 9">
            <a:extLst>
              <a:ext uri="{FF2B5EF4-FFF2-40B4-BE49-F238E27FC236}">
                <a16:creationId xmlns:a16="http://schemas.microsoft.com/office/drawing/2014/main" id="{46E8B26B-EC77-4F95-B395-9229520E7C5E}"/>
              </a:ext>
            </a:extLst>
          </p:cNvPr>
          <p:cNvSpPr/>
          <p:nvPr/>
        </p:nvSpPr>
        <p:spPr>
          <a:xfrm>
            <a:off x="43895" y="2885"/>
            <a:ext cx="742511" cy="369332"/>
          </a:xfrm>
          <a:prstGeom prst="rect">
            <a:avLst/>
          </a:prstGeom>
        </p:spPr>
        <p:txBody>
          <a:bodyPr wrap="none">
            <a:spAutoFit/>
          </a:bodyPr>
          <a:lstStyle/>
          <a:p>
            <a:r>
              <a:rPr lang="sv-SE" dirty="0"/>
              <a:t>13/22</a:t>
            </a:r>
          </a:p>
        </p:txBody>
      </p:sp>
    </p:spTree>
    <p:extLst>
      <p:ext uri="{BB962C8B-B14F-4D97-AF65-F5344CB8AC3E}">
        <p14:creationId xmlns:p14="http://schemas.microsoft.com/office/powerpoint/2010/main" val="1859279224"/>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latshållare för innehåll 5">
            <a:extLst>
              <a:ext uri="{FF2B5EF4-FFF2-40B4-BE49-F238E27FC236}">
                <a16:creationId xmlns:a16="http://schemas.microsoft.com/office/drawing/2014/main" id="{755AE86F-66B1-49AA-8518-3ED96FF97442}"/>
              </a:ext>
              <a:ext uri="{C183D7F6-B498-43B3-948B-1728B52AA6E4}">
                <adec:decorative xmlns:adec="http://schemas.microsoft.com/office/drawing/2017/decorative" val="1"/>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20705" b="9092"/>
          <a:stretch/>
        </p:blipFill>
        <p:spPr>
          <a:xfrm>
            <a:off x="3522468" y="10"/>
            <a:ext cx="8669532" cy="6857990"/>
          </a:xfrm>
          <a:prstGeom prst="rect">
            <a:avLst/>
          </a:prstGeom>
        </p:spPr>
      </p:pic>
      <p:sp>
        <p:nvSpPr>
          <p:cNvPr id="14" name="Rectangle 13">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ruta 3">
            <a:extLst>
              <a:ext uri="{FF2B5EF4-FFF2-40B4-BE49-F238E27FC236}">
                <a16:creationId xmlns:a16="http://schemas.microsoft.com/office/drawing/2014/main" id="{97261843-7B20-495E-96A6-7CF003B93F3F}"/>
              </a:ext>
            </a:extLst>
          </p:cNvPr>
          <p:cNvSpPr txBox="1"/>
          <p:nvPr/>
        </p:nvSpPr>
        <p:spPr>
          <a:xfrm>
            <a:off x="371094" y="1161288"/>
            <a:ext cx="3438144" cy="1124712"/>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2400" b="1">
                <a:latin typeface="+mj-lt"/>
                <a:ea typeface="+mj-ea"/>
                <a:cs typeface="+mj-cs"/>
              </a:rPr>
              <a:t>Tidiga homininer hade tillgång till en sådan resurs</a:t>
            </a:r>
          </a:p>
        </p:txBody>
      </p:sp>
      <p:sp>
        <p:nvSpPr>
          <p:cNvPr id="16" name="Rectangle 15">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8" name="Rectangle 17">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ruta 6">
            <a:extLst>
              <a:ext uri="{FF2B5EF4-FFF2-40B4-BE49-F238E27FC236}">
                <a16:creationId xmlns:a16="http://schemas.microsoft.com/office/drawing/2014/main" id="{1AD1B948-ADD1-4D0E-B046-DA77650A72CD}"/>
              </a:ext>
            </a:extLst>
          </p:cNvPr>
          <p:cNvSpPr txBox="1"/>
          <p:nvPr/>
        </p:nvSpPr>
        <p:spPr>
          <a:xfrm>
            <a:off x="371093" y="2718054"/>
            <a:ext cx="4644417" cy="3207258"/>
          </a:xfrm>
          <a:prstGeom prst="rect">
            <a:avLst/>
          </a:prstGeom>
        </p:spPr>
        <p:txBody>
          <a:bodyPr vert="horz" lIns="91440" tIns="45720" rIns="91440" bIns="45720" rtlCol="0" anchor="t">
            <a:normAutofit/>
          </a:bodyPr>
          <a:lstStyle/>
          <a:p>
            <a:pPr>
              <a:lnSpc>
                <a:spcPct val="90000"/>
              </a:lnSpc>
              <a:spcAft>
                <a:spcPts val="1800"/>
              </a:spcAft>
            </a:pPr>
            <a:r>
              <a:rPr lang="sv-SE" sz="1600" dirty="0"/>
              <a:t>Klimatet blev kallare, torrare, och alltmer varierande när istiderna började.</a:t>
            </a:r>
          </a:p>
          <a:p>
            <a:pPr>
              <a:lnSpc>
                <a:spcPct val="90000"/>
              </a:lnSpc>
              <a:spcAft>
                <a:spcPts val="1800"/>
              </a:spcAft>
            </a:pPr>
            <a:r>
              <a:rPr lang="sv-SE" sz="1600" dirty="0"/>
              <a:t>Sedan länge hade därför gräsmark brett ut sig i Afrika, och därmed även stora betande djur, samt stora rovdjur och asätare.</a:t>
            </a:r>
          </a:p>
          <a:p>
            <a:pPr>
              <a:lnSpc>
                <a:spcPct val="90000"/>
              </a:lnSpc>
              <a:spcAft>
                <a:spcPts val="1800"/>
              </a:spcAft>
            </a:pPr>
            <a:r>
              <a:rPr lang="sv-SE" sz="1600" dirty="0"/>
              <a:t>Tidiga </a:t>
            </a:r>
            <a:r>
              <a:rPr lang="sv-SE" sz="1600" i="1" dirty="0"/>
              <a:t>Homo</a:t>
            </a:r>
            <a:r>
              <a:rPr lang="sv-SE" sz="1600" dirty="0"/>
              <a:t> började använda traditionella kunskaper för att livnära sig på stora djurkadaver.</a:t>
            </a:r>
          </a:p>
          <a:p>
            <a:pPr>
              <a:lnSpc>
                <a:spcPct val="90000"/>
              </a:lnSpc>
              <a:spcAft>
                <a:spcPts val="1800"/>
              </a:spcAft>
            </a:pPr>
            <a:r>
              <a:rPr lang="sv-SE" sz="1600" dirty="0"/>
              <a:t>Stora djurkadaver är just precis en sådan resurs som kan driva den sociala protocellen till en ETI. </a:t>
            </a:r>
          </a:p>
          <a:p>
            <a:pPr indent="-228600">
              <a:lnSpc>
                <a:spcPct val="90000"/>
              </a:lnSpc>
              <a:spcAft>
                <a:spcPts val="600"/>
              </a:spcAft>
              <a:buFont typeface="Arial" panose="020B0604020202020204" pitchFamily="34" charset="0"/>
              <a:buChar char="•"/>
            </a:pPr>
            <a:endParaRPr lang="en-US" sz="1300" dirty="0"/>
          </a:p>
        </p:txBody>
      </p:sp>
      <p:sp>
        <p:nvSpPr>
          <p:cNvPr id="9" name="Rektangel 8">
            <a:extLst>
              <a:ext uri="{FF2B5EF4-FFF2-40B4-BE49-F238E27FC236}">
                <a16:creationId xmlns:a16="http://schemas.microsoft.com/office/drawing/2014/main" id="{F1C5AB1D-BA5B-4E79-9937-185AB8A87D6F}"/>
              </a:ext>
            </a:extLst>
          </p:cNvPr>
          <p:cNvSpPr/>
          <p:nvPr/>
        </p:nvSpPr>
        <p:spPr>
          <a:xfrm>
            <a:off x="43895" y="2885"/>
            <a:ext cx="742511" cy="369332"/>
          </a:xfrm>
          <a:prstGeom prst="rect">
            <a:avLst/>
          </a:prstGeom>
        </p:spPr>
        <p:txBody>
          <a:bodyPr wrap="none">
            <a:spAutoFit/>
          </a:bodyPr>
          <a:lstStyle/>
          <a:p>
            <a:r>
              <a:rPr lang="sv-SE" dirty="0"/>
              <a:t>14/22</a:t>
            </a:r>
          </a:p>
        </p:txBody>
      </p:sp>
    </p:spTree>
    <p:extLst>
      <p:ext uri="{BB962C8B-B14F-4D97-AF65-F5344CB8AC3E}">
        <p14:creationId xmlns:p14="http://schemas.microsoft.com/office/powerpoint/2010/main" val="1412630663"/>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textruta 6">
            <a:extLst>
              <a:ext uri="{FF2B5EF4-FFF2-40B4-BE49-F238E27FC236}">
                <a16:creationId xmlns:a16="http://schemas.microsoft.com/office/drawing/2014/main" id="{986204BC-F0C1-4684-95D1-1F7692F8FBE1}"/>
              </a:ext>
            </a:extLst>
          </p:cNvPr>
          <p:cNvSpPr txBox="1"/>
          <p:nvPr/>
        </p:nvSpPr>
        <p:spPr>
          <a:xfrm>
            <a:off x="654398" y="1769468"/>
            <a:ext cx="5357229" cy="4247317"/>
          </a:xfrm>
          <a:prstGeom prst="rect">
            <a:avLst/>
          </a:prstGeom>
          <a:noFill/>
        </p:spPr>
        <p:txBody>
          <a:bodyPr wrap="square">
            <a:spAutoFit/>
          </a:bodyPr>
          <a:lstStyle/>
          <a:p>
            <a:pPr algn="just"/>
            <a:r>
              <a:rPr lang="sv-SE" dirty="0">
                <a:solidFill>
                  <a:schemeClr val="bg1"/>
                </a:solidFill>
              </a:rPr>
              <a:t>Små apor kan inte bara börja äta döda kor de hittar.</a:t>
            </a:r>
          </a:p>
          <a:p>
            <a:pPr algn="just"/>
            <a:endParaRPr lang="sv-SE" dirty="0">
              <a:solidFill>
                <a:schemeClr val="bg1"/>
              </a:solidFill>
            </a:endParaRPr>
          </a:p>
          <a:p>
            <a:pPr algn="just"/>
            <a:r>
              <a:rPr lang="sv-SE" dirty="0">
                <a:solidFill>
                  <a:schemeClr val="bg1"/>
                </a:solidFill>
              </a:rPr>
              <a:t>Först måste de jaga bort lejon, hyenor och schakaler som inte bara också är sugna, utan som också är anpassade till att äta döda djur.</a:t>
            </a:r>
          </a:p>
          <a:p>
            <a:pPr algn="just"/>
            <a:endParaRPr lang="sv-SE" dirty="0">
              <a:solidFill>
                <a:schemeClr val="bg1"/>
              </a:solidFill>
            </a:endParaRPr>
          </a:p>
          <a:p>
            <a:pPr algn="just"/>
            <a:r>
              <a:rPr lang="sv-SE" b="1" dirty="0">
                <a:solidFill>
                  <a:schemeClr val="bg1"/>
                </a:solidFill>
              </a:rPr>
              <a:t>Detta kräver koordination och samarbete.</a:t>
            </a:r>
          </a:p>
          <a:p>
            <a:pPr algn="just"/>
            <a:endParaRPr lang="sv-SE" dirty="0">
              <a:solidFill>
                <a:schemeClr val="bg1"/>
              </a:solidFill>
            </a:endParaRPr>
          </a:p>
          <a:p>
            <a:pPr algn="just"/>
            <a:r>
              <a:rPr lang="sv-SE" dirty="0">
                <a:solidFill>
                  <a:schemeClr val="bg1"/>
                </a:solidFill>
              </a:rPr>
              <a:t>Men lyckas de freda ett kadaver så kan de ändå inte bara sätta tänderna i det. Det är segt, minst sagt.</a:t>
            </a:r>
          </a:p>
          <a:p>
            <a:pPr algn="just"/>
            <a:endParaRPr lang="sv-SE" dirty="0">
              <a:solidFill>
                <a:schemeClr val="bg1"/>
              </a:solidFill>
            </a:endParaRPr>
          </a:p>
          <a:p>
            <a:pPr algn="just"/>
            <a:r>
              <a:rPr lang="sv-SE" dirty="0">
                <a:solidFill>
                  <a:schemeClr val="bg1"/>
                </a:solidFill>
              </a:rPr>
              <a:t>För att äta det krävs till exempel det man också finner: Vassa stenskärvor som använts som knivar, för att skära ätliga och mjuka delar. Inte minst för att forcera hud och hinnor.</a:t>
            </a:r>
          </a:p>
        </p:txBody>
      </p:sp>
      <p:pic>
        <p:nvPicPr>
          <p:cNvPr id="2050" name="Picture 2" descr="Earliest archaeological evidence of persistent hominin carnivory. -  Abstract - Europe PMC">
            <a:extLst>
              <a:ext uri="{FF2B5EF4-FFF2-40B4-BE49-F238E27FC236}">
                <a16:creationId xmlns:a16="http://schemas.microsoft.com/office/drawing/2014/main" id="{CC1A5E9A-87BF-401F-8396-3E9EA9A14D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93480" y="1867533"/>
            <a:ext cx="4729593" cy="3526282"/>
          </a:xfrm>
          <a:prstGeom prst="rect">
            <a:avLst/>
          </a:prstGeom>
          <a:noFill/>
          <a:extLst>
            <a:ext uri="{909E8E84-426E-40DD-AFC4-6F175D3DCCD1}">
              <a14:hiddenFill xmlns:a14="http://schemas.microsoft.com/office/drawing/2010/main">
                <a:solidFill>
                  <a:srgbClr val="FFFFFF"/>
                </a:solidFill>
              </a14:hiddenFill>
            </a:ext>
          </a:extLst>
        </p:spPr>
      </p:pic>
      <p:sp>
        <p:nvSpPr>
          <p:cNvPr id="10" name="textruta 9">
            <a:extLst>
              <a:ext uri="{FF2B5EF4-FFF2-40B4-BE49-F238E27FC236}">
                <a16:creationId xmlns:a16="http://schemas.microsoft.com/office/drawing/2014/main" id="{589BF55C-C29B-4E2C-92ED-C100E434CB90}"/>
              </a:ext>
            </a:extLst>
          </p:cNvPr>
          <p:cNvSpPr txBox="1"/>
          <p:nvPr/>
        </p:nvSpPr>
        <p:spPr>
          <a:xfrm>
            <a:off x="6655073" y="5393815"/>
            <a:ext cx="4806408" cy="738664"/>
          </a:xfrm>
          <a:prstGeom prst="rect">
            <a:avLst/>
          </a:prstGeom>
          <a:noFill/>
        </p:spPr>
        <p:txBody>
          <a:bodyPr wrap="square">
            <a:spAutoFit/>
          </a:bodyPr>
          <a:lstStyle/>
          <a:p>
            <a:r>
              <a:rPr lang="sv-SE" sz="1400" dirty="0">
                <a:solidFill>
                  <a:schemeClr val="bg1"/>
                </a:solidFill>
              </a:rPr>
              <a:t>Fyndplatser från tidiga </a:t>
            </a:r>
            <a:r>
              <a:rPr lang="sv-SE" sz="1400" i="1" dirty="0">
                <a:solidFill>
                  <a:schemeClr val="bg1"/>
                </a:solidFill>
              </a:rPr>
              <a:t>Homo</a:t>
            </a:r>
            <a:r>
              <a:rPr lang="sv-SE" sz="1400" dirty="0">
                <a:solidFill>
                  <a:schemeClr val="bg1"/>
                </a:solidFill>
              </a:rPr>
              <a:t> innehåller ofta stora mängder ben, producerade stenskärvor, samt med tydliga märken på benen från dessas användning som knivar.</a:t>
            </a:r>
          </a:p>
        </p:txBody>
      </p:sp>
      <p:sp>
        <p:nvSpPr>
          <p:cNvPr id="12" name="textruta 11">
            <a:extLst>
              <a:ext uri="{FF2B5EF4-FFF2-40B4-BE49-F238E27FC236}">
                <a16:creationId xmlns:a16="http://schemas.microsoft.com/office/drawing/2014/main" id="{10DC6874-8382-49FF-A539-86E297381826}"/>
              </a:ext>
            </a:extLst>
          </p:cNvPr>
          <p:cNvSpPr txBox="1"/>
          <p:nvPr/>
        </p:nvSpPr>
        <p:spPr>
          <a:xfrm>
            <a:off x="3273490" y="453065"/>
            <a:ext cx="6096912" cy="523220"/>
          </a:xfrm>
          <a:prstGeom prst="rect">
            <a:avLst/>
          </a:prstGeom>
          <a:noFill/>
        </p:spPr>
        <p:txBody>
          <a:bodyPr wrap="square">
            <a:spAutoFit/>
          </a:bodyPr>
          <a:lstStyle/>
          <a:p>
            <a:pPr algn="ctr"/>
            <a:r>
              <a:rPr lang="sv-SE" sz="2800" b="1" dirty="0">
                <a:solidFill>
                  <a:schemeClr val="bg1"/>
                </a:solidFill>
              </a:rPr>
              <a:t>Hur äter små apor döda kor?</a:t>
            </a:r>
          </a:p>
        </p:txBody>
      </p:sp>
      <p:sp>
        <p:nvSpPr>
          <p:cNvPr id="6" name="Rektangel 5">
            <a:extLst>
              <a:ext uri="{FF2B5EF4-FFF2-40B4-BE49-F238E27FC236}">
                <a16:creationId xmlns:a16="http://schemas.microsoft.com/office/drawing/2014/main" id="{6D65DD1D-F26D-4536-B0A5-61D1943EDB89}"/>
              </a:ext>
            </a:extLst>
          </p:cNvPr>
          <p:cNvSpPr/>
          <p:nvPr/>
        </p:nvSpPr>
        <p:spPr>
          <a:xfrm>
            <a:off x="43895" y="2885"/>
            <a:ext cx="742511" cy="369332"/>
          </a:xfrm>
          <a:prstGeom prst="rect">
            <a:avLst/>
          </a:prstGeom>
        </p:spPr>
        <p:txBody>
          <a:bodyPr wrap="none">
            <a:spAutoFit/>
          </a:bodyPr>
          <a:lstStyle/>
          <a:p>
            <a:r>
              <a:rPr lang="sv-SE" dirty="0">
                <a:solidFill>
                  <a:schemeClr val="bg1"/>
                </a:solidFill>
              </a:rPr>
              <a:t>15/22</a:t>
            </a:r>
          </a:p>
        </p:txBody>
      </p:sp>
    </p:spTree>
    <p:extLst>
      <p:ext uri="{BB962C8B-B14F-4D97-AF65-F5344CB8AC3E}">
        <p14:creationId xmlns:p14="http://schemas.microsoft.com/office/powerpoint/2010/main" val="3636866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EC619108-319B-4CCD-85EF-6B52D756F139}"/>
              </a:ext>
            </a:extLst>
          </p:cNvPr>
          <p:cNvSpPr txBox="1"/>
          <p:nvPr/>
        </p:nvSpPr>
        <p:spPr>
          <a:xfrm>
            <a:off x="995346" y="912351"/>
            <a:ext cx="10078947" cy="1477328"/>
          </a:xfrm>
          <a:prstGeom prst="rect">
            <a:avLst/>
          </a:prstGeom>
          <a:noFill/>
        </p:spPr>
        <p:txBody>
          <a:bodyPr wrap="square">
            <a:spAutoFit/>
          </a:bodyPr>
          <a:lstStyle/>
          <a:p>
            <a:r>
              <a:rPr lang="sv-SE" b="1" i="1" dirty="0">
                <a:solidFill>
                  <a:schemeClr val="bg1"/>
                </a:solidFill>
              </a:rPr>
              <a:t>Homo</a:t>
            </a:r>
            <a:r>
              <a:rPr lang="sv-SE" b="1" dirty="0">
                <a:solidFill>
                  <a:schemeClr val="bg1"/>
                </a:solidFill>
              </a:rPr>
              <a:t> fortsatte att specialisera sig på köttätande.</a:t>
            </a:r>
            <a:r>
              <a:rPr lang="sv-SE" dirty="0">
                <a:solidFill>
                  <a:schemeClr val="bg1"/>
                </a:solidFill>
              </a:rPr>
              <a:t> Sättet de gjorde det på skvallrar om att den här typen av resurs gör att </a:t>
            </a:r>
            <a:r>
              <a:rPr lang="sv-SE" b="1" dirty="0">
                <a:solidFill>
                  <a:schemeClr val="bg1"/>
                </a:solidFill>
              </a:rPr>
              <a:t>system av idéer</a:t>
            </a:r>
            <a:r>
              <a:rPr lang="sv-SE" dirty="0">
                <a:solidFill>
                  <a:schemeClr val="bg1"/>
                </a:solidFill>
              </a:rPr>
              <a:t> kan få variabla och mycket adaptiva egenskaper.</a:t>
            </a:r>
          </a:p>
          <a:p>
            <a:endParaRPr lang="sv-SE" i="1" dirty="0">
              <a:solidFill>
                <a:schemeClr val="bg1"/>
              </a:solidFill>
            </a:endParaRPr>
          </a:p>
          <a:p>
            <a:r>
              <a:rPr lang="sv-SE" dirty="0">
                <a:solidFill>
                  <a:schemeClr val="bg1"/>
                </a:solidFill>
              </a:rPr>
              <a:t>Redan tidigaste </a:t>
            </a:r>
            <a:r>
              <a:rPr lang="sv-SE" i="1" dirty="0">
                <a:solidFill>
                  <a:schemeClr val="bg1"/>
                </a:solidFill>
              </a:rPr>
              <a:t>Homo</a:t>
            </a:r>
            <a:r>
              <a:rPr lang="sv-SE" dirty="0">
                <a:solidFill>
                  <a:schemeClr val="bg1"/>
                </a:solidFill>
              </a:rPr>
              <a:t> hade något som schimpanser inte hade: proto-institutioner. Det vill säga system av traditioner vars enskilda delar inte är adaptiva, men vars </a:t>
            </a:r>
            <a:r>
              <a:rPr lang="sv-SE" b="1" dirty="0">
                <a:solidFill>
                  <a:schemeClr val="bg1"/>
                </a:solidFill>
              </a:rPr>
              <a:t>emergenta funktion</a:t>
            </a:r>
            <a:r>
              <a:rPr lang="sv-SE" dirty="0">
                <a:solidFill>
                  <a:schemeClr val="bg1"/>
                </a:solidFill>
              </a:rPr>
              <a:t> gör något väldigt kraftfullt.</a:t>
            </a:r>
          </a:p>
        </p:txBody>
      </p:sp>
      <p:grpSp>
        <p:nvGrpSpPr>
          <p:cNvPr id="35" name="Grupp 34">
            <a:extLst>
              <a:ext uri="{FF2B5EF4-FFF2-40B4-BE49-F238E27FC236}">
                <a16:creationId xmlns:a16="http://schemas.microsoft.com/office/drawing/2014/main" id="{EA0B5375-A10B-4E7A-A092-5C0E5A2B0A89}"/>
              </a:ext>
            </a:extLst>
          </p:cNvPr>
          <p:cNvGrpSpPr/>
          <p:nvPr/>
        </p:nvGrpSpPr>
        <p:grpSpPr>
          <a:xfrm>
            <a:off x="6326241" y="3507083"/>
            <a:ext cx="5181757" cy="2796540"/>
            <a:chOff x="458745" y="35999"/>
            <a:chExt cx="4296135" cy="2318723"/>
          </a:xfrm>
        </p:grpSpPr>
        <p:grpSp>
          <p:nvGrpSpPr>
            <p:cNvPr id="46" name="Group 1315">
              <a:extLst>
                <a:ext uri="{FF2B5EF4-FFF2-40B4-BE49-F238E27FC236}">
                  <a16:creationId xmlns:a16="http://schemas.microsoft.com/office/drawing/2014/main" id="{9E08821F-EA2F-47AA-ACC5-66BE4DAE9372}"/>
                </a:ext>
              </a:extLst>
            </p:cNvPr>
            <p:cNvGrpSpPr/>
            <p:nvPr/>
          </p:nvGrpSpPr>
          <p:grpSpPr>
            <a:xfrm>
              <a:off x="624840" y="188664"/>
              <a:ext cx="2819401" cy="1964672"/>
              <a:chOff x="624840" y="358140"/>
              <a:chExt cx="3167040" cy="2206920"/>
            </a:xfrm>
          </p:grpSpPr>
          <p:sp>
            <p:nvSpPr>
              <p:cNvPr id="53" name="Oval 1313">
                <a:extLst>
                  <a:ext uri="{FF2B5EF4-FFF2-40B4-BE49-F238E27FC236}">
                    <a16:creationId xmlns:a16="http://schemas.microsoft.com/office/drawing/2014/main" id="{0B72A17E-9E82-48AC-9B86-074F8518B72E}"/>
                  </a:ext>
                </a:extLst>
              </p:cNvPr>
              <p:cNvSpPr/>
              <p:nvPr/>
            </p:nvSpPr>
            <p:spPr>
              <a:xfrm>
                <a:off x="624840" y="358140"/>
                <a:ext cx="762000" cy="762000"/>
              </a:xfrm>
              <a:prstGeom prst="ellipse">
                <a:avLst/>
              </a:prstGeom>
              <a:solidFill>
                <a:schemeClr val="accent1">
                  <a:lumMod val="20000"/>
                  <a:lumOff val="8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spcAft>
                    <a:spcPts val="800"/>
                  </a:spcAft>
                </a:pPr>
                <a:r>
                  <a:rPr lang="sv-SE" sz="1000" dirty="0">
                    <a:solidFill>
                      <a:srgbClr val="000000"/>
                    </a:solidFill>
                    <a:effectLst/>
                    <a:ea typeface="Calibri" panose="020F0502020204030204" pitchFamily="34" charset="0"/>
                    <a:cs typeface="Times New Roman" panose="02020603050405020304" pitchFamily="18" charset="0"/>
                  </a:rPr>
                  <a:t>Hämta råmaterial</a:t>
                </a:r>
                <a:endParaRPr lang="sv-SE" sz="1000" dirty="0">
                  <a:effectLst/>
                  <a:ea typeface="Calibri" panose="020F0502020204030204" pitchFamily="34" charset="0"/>
                  <a:cs typeface="Times New Roman" panose="02020603050405020304" pitchFamily="18" charset="0"/>
                </a:endParaRPr>
              </a:p>
            </p:txBody>
          </p:sp>
          <p:sp>
            <p:nvSpPr>
              <p:cNvPr id="54" name="Oval 1945">
                <a:extLst>
                  <a:ext uri="{FF2B5EF4-FFF2-40B4-BE49-F238E27FC236}">
                    <a16:creationId xmlns:a16="http://schemas.microsoft.com/office/drawing/2014/main" id="{6AE7D75C-F081-4D46-B57A-174EDA69A2C9}"/>
                  </a:ext>
                </a:extLst>
              </p:cNvPr>
              <p:cNvSpPr/>
              <p:nvPr/>
            </p:nvSpPr>
            <p:spPr>
              <a:xfrm>
                <a:off x="1574460" y="1178220"/>
                <a:ext cx="762000" cy="762000"/>
              </a:xfrm>
              <a:prstGeom prst="ellipse">
                <a:avLst/>
              </a:prstGeom>
              <a:solidFill>
                <a:schemeClr val="accent1">
                  <a:lumMod val="20000"/>
                  <a:lumOff val="8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06000"/>
                  </a:lnSpc>
                  <a:spcAft>
                    <a:spcPts val="800"/>
                  </a:spcAft>
                </a:pPr>
                <a:r>
                  <a:rPr lang="sv-SE" sz="1000" dirty="0">
                    <a:solidFill>
                      <a:srgbClr val="000000"/>
                    </a:solidFill>
                    <a:effectLst/>
                    <a:latin typeface="Times New Roman" panose="02020603050405020304" pitchFamily="18" charset="0"/>
                    <a:ea typeface="Calibri" panose="020F0502020204030204" pitchFamily="34" charset="0"/>
                  </a:rPr>
                  <a:t>Verktygs-produktion</a:t>
                </a:r>
                <a:endParaRPr lang="sv-SE" sz="1000" dirty="0">
                  <a:effectLst/>
                  <a:latin typeface="Times New Roman" panose="02020603050405020304" pitchFamily="18" charset="0"/>
                  <a:ea typeface="Times New Roman" panose="02020603050405020304" pitchFamily="18" charset="0"/>
                </a:endParaRPr>
              </a:p>
            </p:txBody>
          </p:sp>
          <p:sp>
            <p:nvSpPr>
              <p:cNvPr id="55" name="Oval 1946">
                <a:extLst>
                  <a:ext uri="{FF2B5EF4-FFF2-40B4-BE49-F238E27FC236}">
                    <a16:creationId xmlns:a16="http://schemas.microsoft.com/office/drawing/2014/main" id="{F534E052-AF99-4FFD-BFDA-AC83AE47F1B7}"/>
                  </a:ext>
                </a:extLst>
              </p:cNvPr>
              <p:cNvSpPr/>
              <p:nvPr/>
            </p:nvSpPr>
            <p:spPr>
              <a:xfrm>
                <a:off x="3029880" y="690540"/>
                <a:ext cx="762000" cy="762000"/>
              </a:xfrm>
              <a:prstGeom prst="ellipse">
                <a:avLst/>
              </a:prstGeom>
              <a:solidFill>
                <a:schemeClr val="accent1">
                  <a:lumMod val="20000"/>
                  <a:lumOff val="8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05000"/>
                  </a:lnSpc>
                  <a:spcAft>
                    <a:spcPts val="800"/>
                  </a:spcAft>
                </a:pPr>
                <a:r>
                  <a:rPr lang="sv-SE" sz="1050" dirty="0">
                    <a:solidFill>
                      <a:srgbClr val="000000"/>
                    </a:solidFill>
                    <a:effectLst/>
                    <a:latin typeface="Times New Roman" panose="02020603050405020304" pitchFamily="18" charset="0"/>
                    <a:ea typeface="Times New Roman" panose="02020603050405020304" pitchFamily="18" charset="0"/>
                  </a:rPr>
                  <a:t>Hitta och försvara kadaver</a:t>
                </a:r>
                <a:endParaRPr lang="sv-SE" dirty="0">
                  <a:effectLst/>
                  <a:latin typeface="Times New Roman" panose="02020603050405020304" pitchFamily="18" charset="0"/>
                  <a:ea typeface="Times New Roman" panose="02020603050405020304" pitchFamily="18" charset="0"/>
                </a:endParaRPr>
              </a:p>
            </p:txBody>
          </p:sp>
          <p:sp>
            <p:nvSpPr>
              <p:cNvPr id="56" name="Oval 1947">
                <a:extLst>
                  <a:ext uri="{FF2B5EF4-FFF2-40B4-BE49-F238E27FC236}">
                    <a16:creationId xmlns:a16="http://schemas.microsoft.com/office/drawing/2014/main" id="{8A772C87-74E5-46F7-AEC9-440E1FA88B7D}"/>
                  </a:ext>
                </a:extLst>
              </p:cNvPr>
              <p:cNvSpPr/>
              <p:nvPr/>
            </p:nvSpPr>
            <p:spPr>
              <a:xfrm>
                <a:off x="2679360" y="1803060"/>
                <a:ext cx="762000" cy="762000"/>
              </a:xfrm>
              <a:prstGeom prst="ellipse">
                <a:avLst/>
              </a:prstGeom>
              <a:solidFill>
                <a:schemeClr val="accent1">
                  <a:lumMod val="20000"/>
                  <a:lumOff val="8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05000"/>
                  </a:lnSpc>
                  <a:spcAft>
                    <a:spcPts val="800"/>
                  </a:spcAft>
                </a:pPr>
                <a:r>
                  <a:rPr lang="sv-SE" sz="1000" dirty="0">
                    <a:solidFill>
                      <a:srgbClr val="000000"/>
                    </a:solidFill>
                    <a:effectLst/>
                    <a:latin typeface="Times New Roman" panose="02020603050405020304" pitchFamily="18" charset="0"/>
                    <a:ea typeface="Times New Roman" panose="02020603050405020304" pitchFamily="18" charset="0"/>
                  </a:rPr>
                  <a:t>Processa kadaver</a:t>
                </a:r>
                <a:endParaRPr lang="sv-SE" sz="1000" dirty="0">
                  <a:effectLst/>
                  <a:latin typeface="Times New Roman" panose="02020603050405020304" pitchFamily="18" charset="0"/>
                  <a:ea typeface="Times New Roman" panose="02020603050405020304" pitchFamily="18" charset="0"/>
                </a:endParaRPr>
              </a:p>
            </p:txBody>
          </p:sp>
          <p:sp>
            <p:nvSpPr>
              <p:cNvPr id="57" name="Right Arrow 1314">
                <a:extLst>
                  <a:ext uri="{FF2B5EF4-FFF2-40B4-BE49-F238E27FC236}">
                    <a16:creationId xmlns:a16="http://schemas.microsoft.com/office/drawing/2014/main" id="{06B81446-E75E-4D3E-B8C1-F74D98C378F4}"/>
                  </a:ext>
                </a:extLst>
              </p:cNvPr>
              <p:cNvSpPr/>
              <p:nvPr/>
            </p:nvSpPr>
            <p:spPr>
              <a:xfrm rot="2686249">
                <a:off x="1371600" y="1074420"/>
                <a:ext cx="259080" cy="160020"/>
              </a:xfrm>
              <a:prstGeom prst="rightArrow">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sv-SE"/>
              </a:p>
            </p:txBody>
          </p:sp>
          <p:sp>
            <p:nvSpPr>
              <p:cNvPr id="58" name="Right Arrow 1949">
                <a:extLst>
                  <a:ext uri="{FF2B5EF4-FFF2-40B4-BE49-F238E27FC236}">
                    <a16:creationId xmlns:a16="http://schemas.microsoft.com/office/drawing/2014/main" id="{E9D826A6-A1D3-4769-81DD-E770656C64FD}"/>
                  </a:ext>
                </a:extLst>
              </p:cNvPr>
              <p:cNvSpPr/>
              <p:nvPr/>
            </p:nvSpPr>
            <p:spPr>
              <a:xfrm rot="1908716">
                <a:off x="2389799" y="1795440"/>
                <a:ext cx="259080" cy="160020"/>
              </a:xfrm>
              <a:prstGeom prst="rightArrow">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sv-SE"/>
              </a:p>
            </p:txBody>
          </p:sp>
          <p:sp>
            <p:nvSpPr>
              <p:cNvPr id="59" name="Right Arrow 1950">
                <a:extLst>
                  <a:ext uri="{FF2B5EF4-FFF2-40B4-BE49-F238E27FC236}">
                    <a16:creationId xmlns:a16="http://schemas.microsoft.com/office/drawing/2014/main" id="{C49DC606-647A-4C54-A38F-378249200CD5}"/>
                  </a:ext>
                </a:extLst>
              </p:cNvPr>
              <p:cNvSpPr/>
              <p:nvPr/>
            </p:nvSpPr>
            <p:spPr>
              <a:xfrm rot="6662996">
                <a:off x="3098459" y="1543980"/>
                <a:ext cx="259080" cy="160020"/>
              </a:xfrm>
              <a:prstGeom prst="rightArrow">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sv-SE"/>
              </a:p>
            </p:txBody>
          </p:sp>
        </p:grpSp>
        <p:sp>
          <p:nvSpPr>
            <p:cNvPr id="47" name="Freeform 1317">
              <a:extLst>
                <a:ext uri="{FF2B5EF4-FFF2-40B4-BE49-F238E27FC236}">
                  <a16:creationId xmlns:a16="http://schemas.microsoft.com/office/drawing/2014/main" id="{D1879AEA-EA65-4A4B-81E2-902D0A0B5389}"/>
                </a:ext>
              </a:extLst>
            </p:cNvPr>
            <p:cNvSpPr/>
            <p:nvPr/>
          </p:nvSpPr>
          <p:spPr>
            <a:xfrm>
              <a:off x="458745" y="35999"/>
              <a:ext cx="3243435" cy="2318723"/>
            </a:xfrm>
            <a:custGeom>
              <a:avLst/>
              <a:gdLst>
                <a:gd name="connsiteX0" fmla="*/ 129540 w 3230880"/>
                <a:gd name="connsiteY0" fmla="*/ 144780 h 2339340"/>
                <a:gd name="connsiteX1" fmla="*/ 441960 w 3230880"/>
                <a:gd name="connsiteY1" fmla="*/ 0 h 2339340"/>
                <a:gd name="connsiteX2" fmla="*/ 914400 w 3230880"/>
                <a:gd name="connsiteY2" fmla="*/ 45720 h 2339340"/>
                <a:gd name="connsiteX3" fmla="*/ 1844040 w 3230880"/>
                <a:gd name="connsiteY3" fmla="*/ 205740 h 2339340"/>
                <a:gd name="connsiteX4" fmla="*/ 2667000 w 3230880"/>
                <a:gd name="connsiteY4" fmla="*/ 320040 h 2339340"/>
                <a:gd name="connsiteX5" fmla="*/ 3116580 w 3230880"/>
                <a:gd name="connsiteY5" fmla="*/ 472440 h 2339340"/>
                <a:gd name="connsiteX6" fmla="*/ 3230880 w 3230880"/>
                <a:gd name="connsiteY6" fmla="*/ 693420 h 2339340"/>
                <a:gd name="connsiteX7" fmla="*/ 3200400 w 3230880"/>
                <a:gd name="connsiteY7" fmla="*/ 1143000 h 2339340"/>
                <a:gd name="connsiteX8" fmla="*/ 3032760 w 3230880"/>
                <a:gd name="connsiteY8" fmla="*/ 1592580 h 2339340"/>
                <a:gd name="connsiteX9" fmla="*/ 2788920 w 3230880"/>
                <a:gd name="connsiteY9" fmla="*/ 2209800 h 2339340"/>
                <a:gd name="connsiteX10" fmla="*/ 2598420 w 3230880"/>
                <a:gd name="connsiteY10" fmla="*/ 2339340 h 2339340"/>
                <a:gd name="connsiteX11" fmla="*/ 2202180 w 3230880"/>
                <a:gd name="connsiteY11" fmla="*/ 2331720 h 2339340"/>
                <a:gd name="connsiteX12" fmla="*/ 1912620 w 3230880"/>
                <a:gd name="connsiteY12" fmla="*/ 2186940 h 2339340"/>
                <a:gd name="connsiteX13" fmla="*/ 1082040 w 3230880"/>
                <a:gd name="connsiteY13" fmla="*/ 1584960 h 2339340"/>
                <a:gd name="connsiteX14" fmla="*/ 152400 w 3230880"/>
                <a:gd name="connsiteY14" fmla="*/ 822960 h 2339340"/>
                <a:gd name="connsiteX15" fmla="*/ 0 w 3230880"/>
                <a:gd name="connsiteY15" fmla="*/ 495300 h 2339340"/>
                <a:gd name="connsiteX16" fmla="*/ 30480 w 3230880"/>
                <a:gd name="connsiteY16" fmla="*/ 251460 h 2339340"/>
                <a:gd name="connsiteX17" fmla="*/ 129540 w 3230880"/>
                <a:gd name="connsiteY17" fmla="*/ 144780 h 2339340"/>
                <a:gd name="connsiteX0" fmla="*/ 129540 w 3236724"/>
                <a:gd name="connsiteY0" fmla="*/ 144780 h 2339340"/>
                <a:gd name="connsiteX1" fmla="*/ 441960 w 3236724"/>
                <a:gd name="connsiteY1" fmla="*/ 0 h 2339340"/>
                <a:gd name="connsiteX2" fmla="*/ 914400 w 3236724"/>
                <a:gd name="connsiteY2" fmla="*/ 45720 h 2339340"/>
                <a:gd name="connsiteX3" fmla="*/ 1844040 w 3236724"/>
                <a:gd name="connsiteY3" fmla="*/ 205740 h 2339340"/>
                <a:gd name="connsiteX4" fmla="*/ 2667000 w 3236724"/>
                <a:gd name="connsiteY4" fmla="*/ 320040 h 2339340"/>
                <a:gd name="connsiteX5" fmla="*/ 3116580 w 3236724"/>
                <a:gd name="connsiteY5" fmla="*/ 472440 h 2339340"/>
                <a:gd name="connsiteX6" fmla="*/ 3230880 w 3236724"/>
                <a:gd name="connsiteY6" fmla="*/ 693420 h 2339340"/>
                <a:gd name="connsiteX7" fmla="*/ 3200400 w 3236724"/>
                <a:gd name="connsiteY7" fmla="*/ 1143000 h 2339340"/>
                <a:gd name="connsiteX8" fmla="*/ 3032760 w 3236724"/>
                <a:gd name="connsiteY8" fmla="*/ 1592580 h 2339340"/>
                <a:gd name="connsiteX9" fmla="*/ 2788920 w 3236724"/>
                <a:gd name="connsiteY9" fmla="*/ 2209800 h 2339340"/>
                <a:gd name="connsiteX10" fmla="*/ 2598420 w 3236724"/>
                <a:gd name="connsiteY10" fmla="*/ 2339340 h 2339340"/>
                <a:gd name="connsiteX11" fmla="*/ 2202180 w 3236724"/>
                <a:gd name="connsiteY11" fmla="*/ 2331720 h 2339340"/>
                <a:gd name="connsiteX12" fmla="*/ 1912620 w 3236724"/>
                <a:gd name="connsiteY12" fmla="*/ 2186940 h 2339340"/>
                <a:gd name="connsiteX13" fmla="*/ 1082040 w 3236724"/>
                <a:gd name="connsiteY13" fmla="*/ 1584960 h 2339340"/>
                <a:gd name="connsiteX14" fmla="*/ 152400 w 3236724"/>
                <a:gd name="connsiteY14" fmla="*/ 822960 h 2339340"/>
                <a:gd name="connsiteX15" fmla="*/ 0 w 3236724"/>
                <a:gd name="connsiteY15" fmla="*/ 495300 h 2339340"/>
                <a:gd name="connsiteX16" fmla="*/ 30480 w 3236724"/>
                <a:gd name="connsiteY16" fmla="*/ 251460 h 2339340"/>
                <a:gd name="connsiteX17" fmla="*/ 129540 w 3236724"/>
                <a:gd name="connsiteY17" fmla="*/ 144780 h 2339340"/>
                <a:gd name="connsiteX0" fmla="*/ 129540 w 3236724"/>
                <a:gd name="connsiteY0" fmla="*/ 144780 h 2339340"/>
                <a:gd name="connsiteX1" fmla="*/ 441960 w 3236724"/>
                <a:gd name="connsiteY1" fmla="*/ 0 h 2339340"/>
                <a:gd name="connsiteX2" fmla="*/ 914400 w 3236724"/>
                <a:gd name="connsiteY2" fmla="*/ 45720 h 2339340"/>
                <a:gd name="connsiteX3" fmla="*/ 1844040 w 3236724"/>
                <a:gd name="connsiteY3" fmla="*/ 205740 h 2339340"/>
                <a:gd name="connsiteX4" fmla="*/ 2667000 w 3236724"/>
                <a:gd name="connsiteY4" fmla="*/ 320040 h 2339340"/>
                <a:gd name="connsiteX5" fmla="*/ 3116580 w 3236724"/>
                <a:gd name="connsiteY5" fmla="*/ 472440 h 2339340"/>
                <a:gd name="connsiteX6" fmla="*/ 3230880 w 3236724"/>
                <a:gd name="connsiteY6" fmla="*/ 693420 h 2339340"/>
                <a:gd name="connsiteX7" fmla="*/ 3200400 w 3236724"/>
                <a:gd name="connsiteY7" fmla="*/ 1143000 h 2339340"/>
                <a:gd name="connsiteX8" fmla="*/ 3032760 w 3236724"/>
                <a:gd name="connsiteY8" fmla="*/ 1592580 h 2339340"/>
                <a:gd name="connsiteX9" fmla="*/ 2788920 w 3236724"/>
                <a:gd name="connsiteY9" fmla="*/ 2209800 h 2339340"/>
                <a:gd name="connsiteX10" fmla="*/ 2598420 w 3236724"/>
                <a:gd name="connsiteY10" fmla="*/ 2339340 h 2339340"/>
                <a:gd name="connsiteX11" fmla="*/ 2202180 w 3236724"/>
                <a:gd name="connsiteY11" fmla="*/ 2331720 h 2339340"/>
                <a:gd name="connsiteX12" fmla="*/ 1912620 w 3236724"/>
                <a:gd name="connsiteY12" fmla="*/ 2186940 h 2339340"/>
                <a:gd name="connsiteX13" fmla="*/ 1082040 w 3236724"/>
                <a:gd name="connsiteY13" fmla="*/ 1584960 h 2339340"/>
                <a:gd name="connsiteX14" fmla="*/ 152400 w 3236724"/>
                <a:gd name="connsiteY14" fmla="*/ 822960 h 2339340"/>
                <a:gd name="connsiteX15" fmla="*/ 0 w 3236724"/>
                <a:gd name="connsiteY15" fmla="*/ 495300 h 2339340"/>
                <a:gd name="connsiteX16" fmla="*/ 30480 w 3236724"/>
                <a:gd name="connsiteY16" fmla="*/ 251460 h 2339340"/>
                <a:gd name="connsiteX17" fmla="*/ 129540 w 3236724"/>
                <a:gd name="connsiteY17" fmla="*/ 144780 h 2339340"/>
                <a:gd name="connsiteX0" fmla="*/ 129540 w 3236724"/>
                <a:gd name="connsiteY0" fmla="*/ 144780 h 2339340"/>
                <a:gd name="connsiteX1" fmla="*/ 441960 w 3236724"/>
                <a:gd name="connsiteY1" fmla="*/ 0 h 2339340"/>
                <a:gd name="connsiteX2" fmla="*/ 914400 w 3236724"/>
                <a:gd name="connsiteY2" fmla="*/ 45720 h 2339340"/>
                <a:gd name="connsiteX3" fmla="*/ 1844040 w 3236724"/>
                <a:gd name="connsiteY3" fmla="*/ 205740 h 2339340"/>
                <a:gd name="connsiteX4" fmla="*/ 2667000 w 3236724"/>
                <a:gd name="connsiteY4" fmla="*/ 320040 h 2339340"/>
                <a:gd name="connsiteX5" fmla="*/ 3116580 w 3236724"/>
                <a:gd name="connsiteY5" fmla="*/ 472440 h 2339340"/>
                <a:gd name="connsiteX6" fmla="*/ 3230880 w 3236724"/>
                <a:gd name="connsiteY6" fmla="*/ 693420 h 2339340"/>
                <a:gd name="connsiteX7" fmla="*/ 3200400 w 3236724"/>
                <a:gd name="connsiteY7" fmla="*/ 1143000 h 2339340"/>
                <a:gd name="connsiteX8" fmla="*/ 3032760 w 3236724"/>
                <a:gd name="connsiteY8" fmla="*/ 1592580 h 2339340"/>
                <a:gd name="connsiteX9" fmla="*/ 2788920 w 3236724"/>
                <a:gd name="connsiteY9" fmla="*/ 2209800 h 2339340"/>
                <a:gd name="connsiteX10" fmla="*/ 2598420 w 3236724"/>
                <a:gd name="connsiteY10" fmla="*/ 2339340 h 2339340"/>
                <a:gd name="connsiteX11" fmla="*/ 2202180 w 3236724"/>
                <a:gd name="connsiteY11" fmla="*/ 2331720 h 2339340"/>
                <a:gd name="connsiteX12" fmla="*/ 1912620 w 3236724"/>
                <a:gd name="connsiteY12" fmla="*/ 2186940 h 2339340"/>
                <a:gd name="connsiteX13" fmla="*/ 1082040 w 3236724"/>
                <a:gd name="connsiteY13" fmla="*/ 1584960 h 2339340"/>
                <a:gd name="connsiteX14" fmla="*/ 152400 w 3236724"/>
                <a:gd name="connsiteY14" fmla="*/ 822960 h 2339340"/>
                <a:gd name="connsiteX15" fmla="*/ 0 w 3236724"/>
                <a:gd name="connsiteY15" fmla="*/ 495300 h 2339340"/>
                <a:gd name="connsiteX16" fmla="*/ 30480 w 3236724"/>
                <a:gd name="connsiteY16" fmla="*/ 251460 h 2339340"/>
                <a:gd name="connsiteX17" fmla="*/ 129540 w 3236724"/>
                <a:gd name="connsiteY17" fmla="*/ 144780 h 2339340"/>
                <a:gd name="connsiteX0" fmla="*/ 129540 w 3236724"/>
                <a:gd name="connsiteY0" fmla="*/ 144780 h 2339340"/>
                <a:gd name="connsiteX1" fmla="*/ 441960 w 3236724"/>
                <a:gd name="connsiteY1" fmla="*/ 0 h 2339340"/>
                <a:gd name="connsiteX2" fmla="*/ 914400 w 3236724"/>
                <a:gd name="connsiteY2" fmla="*/ 45720 h 2339340"/>
                <a:gd name="connsiteX3" fmla="*/ 1844040 w 3236724"/>
                <a:gd name="connsiteY3" fmla="*/ 205740 h 2339340"/>
                <a:gd name="connsiteX4" fmla="*/ 2667000 w 3236724"/>
                <a:gd name="connsiteY4" fmla="*/ 320040 h 2339340"/>
                <a:gd name="connsiteX5" fmla="*/ 3116580 w 3236724"/>
                <a:gd name="connsiteY5" fmla="*/ 472440 h 2339340"/>
                <a:gd name="connsiteX6" fmla="*/ 3230880 w 3236724"/>
                <a:gd name="connsiteY6" fmla="*/ 693420 h 2339340"/>
                <a:gd name="connsiteX7" fmla="*/ 3200400 w 3236724"/>
                <a:gd name="connsiteY7" fmla="*/ 1143000 h 2339340"/>
                <a:gd name="connsiteX8" fmla="*/ 3032760 w 3236724"/>
                <a:gd name="connsiteY8" fmla="*/ 1592580 h 2339340"/>
                <a:gd name="connsiteX9" fmla="*/ 2788920 w 3236724"/>
                <a:gd name="connsiteY9" fmla="*/ 2209800 h 2339340"/>
                <a:gd name="connsiteX10" fmla="*/ 2598420 w 3236724"/>
                <a:gd name="connsiteY10" fmla="*/ 2339340 h 2339340"/>
                <a:gd name="connsiteX11" fmla="*/ 2202180 w 3236724"/>
                <a:gd name="connsiteY11" fmla="*/ 2331720 h 2339340"/>
                <a:gd name="connsiteX12" fmla="*/ 1912620 w 3236724"/>
                <a:gd name="connsiteY12" fmla="*/ 2186940 h 2339340"/>
                <a:gd name="connsiteX13" fmla="*/ 1082040 w 3236724"/>
                <a:gd name="connsiteY13" fmla="*/ 1584960 h 2339340"/>
                <a:gd name="connsiteX14" fmla="*/ 152400 w 3236724"/>
                <a:gd name="connsiteY14" fmla="*/ 822960 h 2339340"/>
                <a:gd name="connsiteX15" fmla="*/ 0 w 3236724"/>
                <a:gd name="connsiteY15" fmla="*/ 495300 h 2339340"/>
                <a:gd name="connsiteX16" fmla="*/ 30480 w 3236724"/>
                <a:gd name="connsiteY16" fmla="*/ 251460 h 2339340"/>
                <a:gd name="connsiteX17" fmla="*/ 129540 w 3236724"/>
                <a:gd name="connsiteY17" fmla="*/ 144780 h 2339340"/>
                <a:gd name="connsiteX0" fmla="*/ 129540 w 3236724"/>
                <a:gd name="connsiteY0" fmla="*/ 149658 h 2344218"/>
                <a:gd name="connsiteX1" fmla="*/ 441960 w 3236724"/>
                <a:gd name="connsiteY1" fmla="*/ 4878 h 2344218"/>
                <a:gd name="connsiteX2" fmla="*/ 914400 w 3236724"/>
                <a:gd name="connsiteY2" fmla="*/ 50598 h 2344218"/>
                <a:gd name="connsiteX3" fmla="*/ 1844040 w 3236724"/>
                <a:gd name="connsiteY3" fmla="*/ 210618 h 2344218"/>
                <a:gd name="connsiteX4" fmla="*/ 2667000 w 3236724"/>
                <a:gd name="connsiteY4" fmla="*/ 324918 h 2344218"/>
                <a:gd name="connsiteX5" fmla="*/ 3116580 w 3236724"/>
                <a:gd name="connsiteY5" fmla="*/ 477318 h 2344218"/>
                <a:gd name="connsiteX6" fmla="*/ 3230880 w 3236724"/>
                <a:gd name="connsiteY6" fmla="*/ 698298 h 2344218"/>
                <a:gd name="connsiteX7" fmla="*/ 3200400 w 3236724"/>
                <a:gd name="connsiteY7" fmla="*/ 1147878 h 2344218"/>
                <a:gd name="connsiteX8" fmla="*/ 3032760 w 3236724"/>
                <a:gd name="connsiteY8" fmla="*/ 1597458 h 2344218"/>
                <a:gd name="connsiteX9" fmla="*/ 2788920 w 3236724"/>
                <a:gd name="connsiteY9" fmla="*/ 2214678 h 2344218"/>
                <a:gd name="connsiteX10" fmla="*/ 2598420 w 3236724"/>
                <a:gd name="connsiteY10" fmla="*/ 2344218 h 2344218"/>
                <a:gd name="connsiteX11" fmla="*/ 2202180 w 3236724"/>
                <a:gd name="connsiteY11" fmla="*/ 2336598 h 2344218"/>
                <a:gd name="connsiteX12" fmla="*/ 1912620 w 3236724"/>
                <a:gd name="connsiteY12" fmla="*/ 2191818 h 2344218"/>
                <a:gd name="connsiteX13" fmla="*/ 1082040 w 3236724"/>
                <a:gd name="connsiteY13" fmla="*/ 1589838 h 2344218"/>
                <a:gd name="connsiteX14" fmla="*/ 152400 w 3236724"/>
                <a:gd name="connsiteY14" fmla="*/ 827838 h 2344218"/>
                <a:gd name="connsiteX15" fmla="*/ 0 w 3236724"/>
                <a:gd name="connsiteY15" fmla="*/ 500178 h 2344218"/>
                <a:gd name="connsiteX16" fmla="*/ 30480 w 3236724"/>
                <a:gd name="connsiteY16" fmla="*/ 256338 h 2344218"/>
                <a:gd name="connsiteX17" fmla="*/ 129540 w 3236724"/>
                <a:gd name="connsiteY17" fmla="*/ 149658 h 2344218"/>
                <a:gd name="connsiteX0" fmla="*/ 129540 w 3236724"/>
                <a:gd name="connsiteY0" fmla="*/ 149658 h 2344218"/>
                <a:gd name="connsiteX1" fmla="*/ 441960 w 3236724"/>
                <a:gd name="connsiteY1" fmla="*/ 4878 h 2344218"/>
                <a:gd name="connsiteX2" fmla="*/ 914400 w 3236724"/>
                <a:gd name="connsiteY2" fmla="*/ 50598 h 2344218"/>
                <a:gd name="connsiteX3" fmla="*/ 1844040 w 3236724"/>
                <a:gd name="connsiteY3" fmla="*/ 210618 h 2344218"/>
                <a:gd name="connsiteX4" fmla="*/ 2667000 w 3236724"/>
                <a:gd name="connsiteY4" fmla="*/ 324918 h 2344218"/>
                <a:gd name="connsiteX5" fmla="*/ 3116580 w 3236724"/>
                <a:gd name="connsiteY5" fmla="*/ 477318 h 2344218"/>
                <a:gd name="connsiteX6" fmla="*/ 3230880 w 3236724"/>
                <a:gd name="connsiteY6" fmla="*/ 698298 h 2344218"/>
                <a:gd name="connsiteX7" fmla="*/ 3200400 w 3236724"/>
                <a:gd name="connsiteY7" fmla="*/ 1147878 h 2344218"/>
                <a:gd name="connsiteX8" fmla="*/ 3032760 w 3236724"/>
                <a:gd name="connsiteY8" fmla="*/ 1597458 h 2344218"/>
                <a:gd name="connsiteX9" fmla="*/ 2788920 w 3236724"/>
                <a:gd name="connsiteY9" fmla="*/ 2214678 h 2344218"/>
                <a:gd name="connsiteX10" fmla="*/ 2598420 w 3236724"/>
                <a:gd name="connsiteY10" fmla="*/ 2344218 h 2344218"/>
                <a:gd name="connsiteX11" fmla="*/ 2202180 w 3236724"/>
                <a:gd name="connsiteY11" fmla="*/ 2336598 h 2344218"/>
                <a:gd name="connsiteX12" fmla="*/ 1912620 w 3236724"/>
                <a:gd name="connsiteY12" fmla="*/ 2191818 h 2344218"/>
                <a:gd name="connsiteX13" fmla="*/ 1082040 w 3236724"/>
                <a:gd name="connsiteY13" fmla="*/ 1589838 h 2344218"/>
                <a:gd name="connsiteX14" fmla="*/ 152400 w 3236724"/>
                <a:gd name="connsiteY14" fmla="*/ 827838 h 2344218"/>
                <a:gd name="connsiteX15" fmla="*/ 0 w 3236724"/>
                <a:gd name="connsiteY15" fmla="*/ 500178 h 2344218"/>
                <a:gd name="connsiteX16" fmla="*/ 30480 w 3236724"/>
                <a:gd name="connsiteY16" fmla="*/ 256338 h 2344218"/>
                <a:gd name="connsiteX17" fmla="*/ 129540 w 3236724"/>
                <a:gd name="connsiteY17" fmla="*/ 149658 h 2344218"/>
                <a:gd name="connsiteX0" fmla="*/ 129540 w 3236724"/>
                <a:gd name="connsiteY0" fmla="*/ 149658 h 2344218"/>
                <a:gd name="connsiteX1" fmla="*/ 441960 w 3236724"/>
                <a:gd name="connsiteY1" fmla="*/ 4878 h 2344218"/>
                <a:gd name="connsiteX2" fmla="*/ 914400 w 3236724"/>
                <a:gd name="connsiteY2" fmla="*/ 50598 h 2344218"/>
                <a:gd name="connsiteX3" fmla="*/ 1844040 w 3236724"/>
                <a:gd name="connsiteY3" fmla="*/ 210618 h 2344218"/>
                <a:gd name="connsiteX4" fmla="*/ 2667000 w 3236724"/>
                <a:gd name="connsiteY4" fmla="*/ 324918 h 2344218"/>
                <a:gd name="connsiteX5" fmla="*/ 3116580 w 3236724"/>
                <a:gd name="connsiteY5" fmla="*/ 477318 h 2344218"/>
                <a:gd name="connsiteX6" fmla="*/ 3230880 w 3236724"/>
                <a:gd name="connsiteY6" fmla="*/ 698298 h 2344218"/>
                <a:gd name="connsiteX7" fmla="*/ 3200400 w 3236724"/>
                <a:gd name="connsiteY7" fmla="*/ 1147878 h 2344218"/>
                <a:gd name="connsiteX8" fmla="*/ 3032760 w 3236724"/>
                <a:gd name="connsiteY8" fmla="*/ 1597458 h 2344218"/>
                <a:gd name="connsiteX9" fmla="*/ 2788920 w 3236724"/>
                <a:gd name="connsiteY9" fmla="*/ 2214678 h 2344218"/>
                <a:gd name="connsiteX10" fmla="*/ 2598420 w 3236724"/>
                <a:gd name="connsiteY10" fmla="*/ 2344218 h 2344218"/>
                <a:gd name="connsiteX11" fmla="*/ 2202180 w 3236724"/>
                <a:gd name="connsiteY11" fmla="*/ 2336598 h 2344218"/>
                <a:gd name="connsiteX12" fmla="*/ 1912620 w 3236724"/>
                <a:gd name="connsiteY12" fmla="*/ 2191818 h 2344218"/>
                <a:gd name="connsiteX13" fmla="*/ 1082040 w 3236724"/>
                <a:gd name="connsiteY13" fmla="*/ 1589838 h 2344218"/>
                <a:gd name="connsiteX14" fmla="*/ 152400 w 3236724"/>
                <a:gd name="connsiteY14" fmla="*/ 827838 h 2344218"/>
                <a:gd name="connsiteX15" fmla="*/ 0 w 3236724"/>
                <a:gd name="connsiteY15" fmla="*/ 500178 h 2344218"/>
                <a:gd name="connsiteX16" fmla="*/ 30480 w 3236724"/>
                <a:gd name="connsiteY16" fmla="*/ 256338 h 2344218"/>
                <a:gd name="connsiteX17" fmla="*/ 129540 w 3236724"/>
                <a:gd name="connsiteY17" fmla="*/ 149658 h 2344218"/>
                <a:gd name="connsiteX0" fmla="*/ 136402 w 3243586"/>
                <a:gd name="connsiteY0" fmla="*/ 149658 h 2344218"/>
                <a:gd name="connsiteX1" fmla="*/ 448822 w 3243586"/>
                <a:gd name="connsiteY1" fmla="*/ 4878 h 2344218"/>
                <a:gd name="connsiteX2" fmla="*/ 921262 w 3243586"/>
                <a:gd name="connsiteY2" fmla="*/ 50598 h 2344218"/>
                <a:gd name="connsiteX3" fmla="*/ 1850902 w 3243586"/>
                <a:gd name="connsiteY3" fmla="*/ 210618 h 2344218"/>
                <a:gd name="connsiteX4" fmla="*/ 2673862 w 3243586"/>
                <a:gd name="connsiteY4" fmla="*/ 324918 h 2344218"/>
                <a:gd name="connsiteX5" fmla="*/ 3123442 w 3243586"/>
                <a:gd name="connsiteY5" fmla="*/ 477318 h 2344218"/>
                <a:gd name="connsiteX6" fmla="*/ 3237742 w 3243586"/>
                <a:gd name="connsiteY6" fmla="*/ 698298 h 2344218"/>
                <a:gd name="connsiteX7" fmla="*/ 3207262 w 3243586"/>
                <a:gd name="connsiteY7" fmla="*/ 1147878 h 2344218"/>
                <a:gd name="connsiteX8" fmla="*/ 3039622 w 3243586"/>
                <a:gd name="connsiteY8" fmla="*/ 1597458 h 2344218"/>
                <a:gd name="connsiteX9" fmla="*/ 2795782 w 3243586"/>
                <a:gd name="connsiteY9" fmla="*/ 2214678 h 2344218"/>
                <a:gd name="connsiteX10" fmla="*/ 2605282 w 3243586"/>
                <a:gd name="connsiteY10" fmla="*/ 2344218 h 2344218"/>
                <a:gd name="connsiteX11" fmla="*/ 2209042 w 3243586"/>
                <a:gd name="connsiteY11" fmla="*/ 2336598 h 2344218"/>
                <a:gd name="connsiteX12" fmla="*/ 1919482 w 3243586"/>
                <a:gd name="connsiteY12" fmla="*/ 2191818 h 2344218"/>
                <a:gd name="connsiteX13" fmla="*/ 1088902 w 3243586"/>
                <a:gd name="connsiteY13" fmla="*/ 1589838 h 2344218"/>
                <a:gd name="connsiteX14" fmla="*/ 159262 w 3243586"/>
                <a:gd name="connsiteY14" fmla="*/ 827838 h 2344218"/>
                <a:gd name="connsiteX15" fmla="*/ 6862 w 3243586"/>
                <a:gd name="connsiteY15" fmla="*/ 500178 h 2344218"/>
                <a:gd name="connsiteX16" fmla="*/ 37342 w 3243586"/>
                <a:gd name="connsiteY16" fmla="*/ 256338 h 2344218"/>
                <a:gd name="connsiteX17" fmla="*/ 136402 w 3243586"/>
                <a:gd name="connsiteY17" fmla="*/ 149658 h 2344218"/>
                <a:gd name="connsiteX0" fmla="*/ 136402 w 3243586"/>
                <a:gd name="connsiteY0" fmla="*/ 149658 h 2344218"/>
                <a:gd name="connsiteX1" fmla="*/ 448822 w 3243586"/>
                <a:gd name="connsiteY1" fmla="*/ 4878 h 2344218"/>
                <a:gd name="connsiteX2" fmla="*/ 921262 w 3243586"/>
                <a:gd name="connsiteY2" fmla="*/ 50598 h 2344218"/>
                <a:gd name="connsiteX3" fmla="*/ 1850902 w 3243586"/>
                <a:gd name="connsiteY3" fmla="*/ 210618 h 2344218"/>
                <a:gd name="connsiteX4" fmla="*/ 2673862 w 3243586"/>
                <a:gd name="connsiteY4" fmla="*/ 324918 h 2344218"/>
                <a:gd name="connsiteX5" fmla="*/ 3123442 w 3243586"/>
                <a:gd name="connsiteY5" fmla="*/ 477318 h 2344218"/>
                <a:gd name="connsiteX6" fmla="*/ 3237742 w 3243586"/>
                <a:gd name="connsiteY6" fmla="*/ 698298 h 2344218"/>
                <a:gd name="connsiteX7" fmla="*/ 3207262 w 3243586"/>
                <a:gd name="connsiteY7" fmla="*/ 1147878 h 2344218"/>
                <a:gd name="connsiteX8" fmla="*/ 3039622 w 3243586"/>
                <a:gd name="connsiteY8" fmla="*/ 1597458 h 2344218"/>
                <a:gd name="connsiteX9" fmla="*/ 2795782 w 3243586"/>
                <a:gd name="connsiteY9" fmla="*/ 2214678 h 2344218"/>
                <a:gd name="connsiteX10" fmla="*/ 2605282 w 3243586"/>
                <a:gd name="connsiteY10" fmla="*/ 2344218 h 2344218"/>
                <a:gd name="connsiteX11" fmla="*/ 2209042 w 3243586"/>
                <a:gd name="connsiteY11" fmla="*/ 2336598 h 2344218"/>
                <a:gd name="connsiteX12" fmla="*/ 1919482 w 3243586"/>
                <a:gd name="connsiteY12" fmla="*/ 2191818 h 2344218"/>
                <a:gd name="connsiteX13" fmla="*/ 1088902 w 3243586"/>
                <a:gd name="connsiteY13" fmla="*/ 1589838 h 2344218"/>
                <a:gd name="connsiteX14" fmla="*/ 159262 w 3243586"/>
                <a:gd name="connsiteY14" fmla="*/ 827838 h 2344218"/>
                <a:gd name="connsiteX15" fmla="*/ 6862 w 3243586"/>
                <a:gd name="connsiteY15" fmla="*/ 500178 h 2344218"/>
                <a:gd name="connsiteX16" fmla="*/ 37342 w 3243586"/>
                <a:gd name="connsiteY16" fmla="*/ 256338 h 2344218"/>
                <a:gd name="connsiteX17" fmla="*/ 136402 w 3243586"/>
                <a:gd name="connsiteY17" fmla="*/ 149658 h 2344218"/>
                <a:gd name="connsiteX0" fmla="*/ 136402 w 3243586"/>
                <a:gd name="connsiteY0" fmla="*/ 149658 h 2344218"/>
                <a:gd name="connsiteX1" fmla="*/ 448822 w 3243586"/>
                <a:gd name="connsiteY1" fmla="*/ 4878 h 2344218"/>
                <a:gd name="connsiteX2" fmla="*/ 921262 w 3243586"/>
                <a:gd name="connsiteY2" fmla="*/ 50598 h 2344218"/>
                <a:gd name="connsiteX3" fmla="*/ 1850902 w 3243586"/>
                <a:gd name="connsiteY3" fmla="*/ 210618 h 2344218"/>
                <a:gd name="connsiteX4" fmla="*/ 2673862 w 3243586"/>
                <a:gd name="connsiteY4" fmla="*/ 324918 h 2344218"/>
                <a:gd name="connsiteX5" fmla="*/ 3123442 w 3243586"/>
                <a:gd name="connsiteY5" fmla="*/ 477318 h 2344218"/>
                <a:gd name="connsiteX6" fmla="*/ 3237742 w 3243586"/>
                <a:gd name="connsiteY6" fmla="*/ 698298 h 2344218"/>
                <a:gd name="connsiteX7" fmla="*/ 3207262 w 3243586"/>
                <a:gd name="connsiteY7" fmla="*/ 1147878 h 2344218"/>
                <a:gd name="connsiteX8" fmla="*/ 3039622 w 3243586"/>
                <a:gd name="connsiteY8" fmla="*/ 1597458 h 2344218"/>
                <a:gd name="connsiteX9" fmla="*/ 2795782 w 3243586"/>
                <a:gd name="connsiteY9" fmla="*/ 2214678 h 2344218"/>
                <a:gd name="connsiteX10" fmla="*/ 2605282 w 3243586"/>
                <a:gd name="connsiteY10" fmla="*/ 2344218 h 2344218"/>
                <a:gd name="connsiteX11" fmla="*/ 2209042 w 3243586"/>
                <a:gd name="connsiteY11" fmla="*/ 2336598 h 2344218"/>
                <a:gd name="connsiteX12" fmla="*/ 1919482 w 3243586"/>
                <a:gd name="connsiteY12" fmla="*/ 2191818 h 2344218"/>
                <a:gd name="connsiteX13" fmla="*/ 1088902 w 3243586"/>
                <a:gd name="connsiteY13" fmla="*/ 1589838 h 2344218"/>
                <a:gd name="connsiteX14" fmla="*/ 159262 w 3243586"/>
                <a:gd name="connsiteY14" fmla="*/ 827838 h 2344218"/>
                <a:gd name="connsiteX15" fmla="*/ 6862 w 3243586"/>
                <a:gd name="connsiteY15" fmla="*/ 500178 h 2344218"/>
                <a:gd name="connsiteX16" fmla="*/ 37342 w 3243586"/>
                <a:gd name="connsiteY16" fmla="*/ 256338 h 2344218"/>
                <a:gd name="connsiteX17" fmla="*/ 136402 w 3243586"/>
                <a:gd name="connsiteY17" fmla="*/ 149658 h 2344218"/>
                <a:gd name="connsiteX0" fmla="*/ 136402 w 3243586"/>
                <a:gd name="connsiteY0" fmla="*/ 149658 h 2344218"/>
                <a:gd name="connsiteX1" fmla="*/ 448822 w 3243586"/>
                <a:gd name="connsiteY1" fmla="*/ 4878 h 2344218"/>
                <a:gd name="connsiteX2" fmla="*/ 921262 w 3243586"/>
                <a:gd name="connsiteY2" fmla="*/ 50598 h 2344218"/>
                <a:gd name="connsiteX3" fmla="*/ 1850902 w 3243586"/>
                <a:gd name="connsiteY3" fmla="*/ 210618 h 2344218"/>
                <a:gd name="connsiteX4" fmla="*/ 2673862 w 3243586"/>
                <a:gd name="connsiteY4" fmla="*/ 324918 h 2344218"/>
                <a:gd name="connsiteX5" fmla="*/ 3123442 w 3243586"/>
                <a:gd name="connsiteY5" fmla="*/ 477318 h 2344218"/>
                <a:gd name="connsiteX6" fmla="*/ 3237742 w 3243586"/>
                <a:gd name="connsiteY6" fmla="*/ 698298 h 2344218"/>
                <a:gd name="connsiteX7" fmla="*/ 3207262 w 3243586"/>
                <a:gd name="connsiteY7" fmla="*/ 1147878 h 2344218"/>
                <a:gd name="connsiteX8" fmla="*/ 3039622 w 3243586"/>
                <a:gd name="connsiteY8" fmla="*/ 1597458 h 2344218"/>
                <a:gd name="connsiteX9" fmla="*/ 2795782 w 3243586"/>
                <a:gd name="connsiteY9" fmla="*/ 2214678 h 2344218"/>
                <a:gd name="connsiteX10" fmla="*/ 2605282 w 3243586"/>
                <a:gd name="connsiteY10" fmla="*/ 2344218 h 2344218"/>
                <a:gd name="connsiteX11" fmla="*/ 2209042 w 3243586"/>
                <a:gd name="connsiteY11" fmla="*/ 2336598 h 2344218"/>
                <a:gd name="connsiteX12" fmla="*/ 1919482 w 3243586"/>
                <a:gd name="connsiteY12" fmla="*/ 2191818 h 2344218"/>
                <a:gd name="connsiteX13" fmla="*/ 1088902 w 3243586"/>
                <a:gd name="connsiteY13" fmla="*/ 1589838 h 2344218"/>
                <a:gd name="connsiteX14" fmla="*/ 159262 w 3243586"/>
                <a:gd name="connsiteY14" fmla="*/ 827838 h 2344218"/>
                <a:gd name="connsiteX15" fmla="*/ 6862 w 3243586"/>
                <a:gd name="connsiteY15" fmla="*/ 500178 h 2344218"/>
                <a:gd name="connsiteX16" fmla="*/ 37342 w 3243586"/>
                <a:gd name="connsiteY16" fmla="*/ 256338 h 2344218"/>
                <a:gd name="connsiteX17" fmla="*/ 136402 w 3243586"/>
                <a:gd name="connsiteY17" fmla="*/ 149658 h 2344218"/>
                <a:gd name="connsiteX0" fmla="*/ 136402 w 3243586"/>
                <a:gd name="connsiteY0" fmla="*/ 149658 h 2344218"/>
                <a:gd name="connsiteX1" fmla="*/ 448822 w 3243586"/>
                <a:gd name="connsiteY1" fmla="*/ 4878 h 2344218"/>
                <a:gd name="connsiteX2" fmla="*/ 921262 w 3243586"/>
                <a:gd name="connsiteY2" fmla="*/ 50598 h 2344218"/>
                <a:gd name="connsiteX3" fmla="*/ 1850902 w 3243586"/>
                <a:gd name="connsiteY3" fmla="*/ 210618 h 2344218"/>
                <a:gd name="connsiteX4" fmla="*/ 2673862 w 3243586"/>
                <a:gd name="connsiteY4" fmla="*/ 324918 h 2344218"/>
                <a:gd name="connsiteX5" fmla="*/ 3123442 w 3243586"/>
                <a:gd name="connsiteY5" fmla="*/ 477318 h 2344218"/>
                <a:gd name="connsiteX6" fmla="*/ 3237742 w 3243586"/>
                <a:gd name="connsiteY6" fmla="*/ 698298 h 2344218"/>
                <a:gd name="connsiteX7" fmla="*/ 3207262 w 3243586"/>
                <a:gd name="connsiteY7" fmla="*/ 1147878 h 2344218"/>
                <a:gd name="connsiteX8" fmla="*/ 3039622 w 3243586"/>
                <a:gd name="connsiteY8" fmla="*/ 1597458 h 2344218"/>
                <a:gd name="connsiteX9" fmla="*/ 2795782 w 3243586"/>
                <a:gd name="connsiteY9" fmla="*/ 2214678 h 2344218"/>
                <a:gd name="connsiteX10" fmla="*/ 2605282 w 3243586"/>
                <a:gd name="connsiteY10" fmla="*/ 2344218 h 2344218"/>
                <a:gd name="connsiteX11" fmla="*/ 2209042 w 3243586"/>
                <a:gd name="connsiteY11" fmla="*/ 2336598 h 2344218"/>
                <a:gd name="connsiteX12" fmla="*/ 1919482 w 3243586"/>
                <a:gd name="connsiteY12" fmla="*/ 2191818 h 2344218"/>
                <a:gd name="connsiteX13" fmla="*/ 1088902 w 3243586"/>
                <a:gd name="connsiteY13" fmla="*/ 1589838 h 2344218"/>
                <a:gd name="connsiteX14" fmla="*/ 159262 w 3243586"/>
                <a:gd name="connsiteY14" fmla="*/ 827838 h 2344218"/>
                <a:gd name="connsiteX15" fmla="*/ 6862 w 3243586"/>
                <a:gd name="connsiteY15" fmla="*/ 500178 h 2344218"/>
                <a:gd name="connsiteX16" fmla="*/ 37342 w 3243586"/>
                <a:gd name="connsiteY16" fmla="*/ 256338 h 2344218"/>
                <a:gd name="connsiteX17" fmla="*/ 136402 w 3243586"/>
                <a:gd name="connsiteY17" fmla="*/ 149658 h 2344218"/>
                <a:gd name="connsiteX0" fmla="*/ 136402 w 3243586"/>
                <a:gd name="connsiteY0" fmla="*/ 149658 h 2357764"/>
                <a:gd name="connsiteX1" fmla="*/ 448822 w 3243586"/>
                <a:gd name="connsiteY1" fmla="*/ 4878 h 2357764"/>
                <a:gd name="connsiteX2" fmla="*/ 921262 w 3243586"/>
                <a:gd name="connsiteY2" fmla="*/ 50598 h 2357764"/>
                <a:gd name="connsiteX3" fmla="*/ 1850902 w 3243586"/>
                <a:gd name="connsiteY3" fmla="*/ 210618 h 2357764"/>
                <a:gd name="connsiteX4" fmla="*/ 2673862 w 3243586"/>
                <a:gd name="connsiteY4" fmla="*/ 324918 h 2357764"/>
                <a:gd name="connsiteX5" fmla="*/ 3123442 w 3243586"/>
                <a:gd name="connsiteY5" fmla="*/ 477318 h 2357764"/>
                <a:gd name="connsiteX6" fmla="*/ 3237742 w 3243586"/>
                <a:gd name="connsiteY6" fmla="*/ 698298 h 2357764"/>
                <a:gd name="connsiteX7" fmla="*/ 3207262 w 3243586"/>
                <a:gd name="connsiteY7" fmla="*/ 1147878 h 2357764"/>
                <a:gd name="connsiteX8" fmla="*/ 3039622 w 3243586"/>
                <a:gd name="connsiteY8" fmla="*/ 1597458 h 2357764"/>
                <a:gd name="connsiteX9" fmla="*/ 2795782 w 3243586"/>
                <a:gd name="connsiteY9" fmla="*/ 2214678 h 2357764"/>
                <a:gd name="connsiteX10" fmla="*/ 2605282 w 3243586"/>
                <a:gd name="connsiteY10" fmla="*/ 2344218 h 2357764"/>
                <a:gd name="connsiteX11" fmla="*/ 2209042 w 3243586"/>
                <a:gd name="connsiteY11" fmla="*/ 2336598 h 2357764"/>
                <a:gd name="connsiteX12" fmla="*/ 1919482 w 3243586"/>
                <a:gd name="connsiteY12" fmla="*/ 2191818 h 2357764"/>
                <a:gd name="connsiteX13" fmla="*/ 1088902 w 3243586"/>
                <a:gd name="connsiteY13" fmla="*/ 1589838 h 2357764"/>
                <a:gd name="connsiteX14" fmla="*/ 159262 w 3243586"/>
                <a:gd name="connsiteY14" fmla="*/ 827838 h 2357764"/>
                <a:gd name="connsiteX15" fmla="*/ 6862 w 3243586"/>
                <a:gd name="connsiteY15" fmla="*/ 500178 h 2357764"/>
                <a:gd name="connsiteX16" fmla="*/ 37342 w 3243586"/>
                <a:gd name="connsiteY16" fmla="*/ 256338 h 2357764"/>
                <a:gd name="connsiteX17" fmla="*/ 136402 w 3243586"/>
                <a:gd name="connsiteY17" fmla="*/ 149658 h 2357764"/>
                <a:gd name="connsiteX0" fmla="*/ 136402 w 3243586"/>
                <a:gd name="connsiteY0" fmla="*/ 149658 h 2357764"/>
                <a:gd name="connsiteX1" fmla="*/ 448822 w 3243586"/>
                <a:gd name="connsiteY1" fmla="*/ 4878 h 2357764"/>
                <a:gd name="connsiteX2" fmla="*/ 921262 w 3243586"/>
                <a:gd name="connsiteY2" fmla="*/ 50598 h 2357764"/>
                <a:gd name="connsiteX3" fmla="*/ 1850902 w 3243586"/>
                <a:gd name="connsiteY3" fmla="*/ 210618 h 2357764"/>
                <a:gd name="connsiteX4" fmla="*/ 2673862 w 3243586"/>
                <a:gd name="connsiteY4" fmla="*/ 324918 h 2357764"/>
                <a:gd name="connsiteX5" fmla="*/ 3123442 w 3243586"/>
                <a:gd name="connsiteY5" fmla="*/ 477318 h 2357764"/>
                <a:gd name="connsiteX6" fmla="*/ 3237742 w 3243586"/>
                <a:gd name="connsiteY6" fmla="*/ 698298 h 2357764"/>
                <a:gd name="connsiteX7" fmla="*/ 3207262 w 3243586"/>
                <a:gd name="connsiteY7" fmla="*/ 1147878 h 2357764"/>
                <a:gd name="connsiteX8" fmla="*/ 3039622 w 3243586"/>
                <a:gd name="connsiteY8" fmla="*/ 1597458 h 2357764"/>
                <a:gd name="connsiteX9" fmla="*/ 2795782 w 3243586"/>
                <a:gd name="connsiteY9" fmla="*/ 2214678 h 2357764"/>
                <a:gd name="connsiteX10" fmla="*/ 2605282 w 3243586"/>
                <a:gd name="connsiteY10" fmla="*/ 2344218 h 2357764"/>
                <a:gd name="connsiteX11" fmla="*/ 2209042 w 3243586"/>
                <a:gd name="connsiteY11" fmla="*/ 2336598 h 2357764"/>
                <a:gd name="connsiteX12" fmla="*/ 1919482 w 3243586"/>
                <a:gd name="connsiteY12" fmla="*/ 2191818 h 2357764"/>
                <a:gd name="connsiteX13" fmla="*/ 1088902 w 3243586"/>
                <a:gd name="connsiteY13" fmla="*/ 1589838 h 2357764"/>
                <a:gd name="connsiteX14" fmla="*/ 159262 w 3243586"/>
                <a:gd name="connsiteY14" fmla="*/ 827838 h 2357764"/>
                <a:gd name="connsiteX15" fmla="*/ 6862 w 3243586"/>
                <a:gd name="connsiteY15" fmla="*/ 500178 h 2357764"/>
                <a:gd name="connsiteX16" fmla="*/ 37342 w 3243586"/>
                <a:gd name="connsiteY16" fmla="*/ 256338 h 2357764"/>
                <a:gd name="connsiteX17" fmla="*/ 136402 w 3243586"/>
                <a:gd name="connsiteY17" fmla="*/ 149658 h 2357764"/>
                <a:gd name="connsiteX0" fmla="*/ 136402 w 3243586"/>
                <a:gd name="connsiteY0" fmla="*/ 149658 h 2357764"/>
                <a:gd name="connsiteX1" fmla="*/ 448822 w 3243586"/>
                <a:gd name="connsiteY1" fmla="*/ 4878 h 2357764"/>
                <a:gd name="connsiteX2" fmla="*/ 921262 w 3243586"/>
                <a:gd name="connsiteY2" fmla="*/ 50598 h 2357764"/>
                <a:gd name="connsiteX3" fmla="*/ 1850902 w 3243586"/>
                <a:gd name="connsiteY3" fmla="*/ 210618 h 2357764"/>
                <a:gd name="connsiteX4" fmla="*/ 2673862 w 3243586"/>
                <a:gd name="connsiteY4" fmla="*/ 324918 h 2357764"/>
                <a:gd name="connsiteX5" fmla="*/ 3123442 w 3243586"/>
                <a:gd name="connsiteY5" fmla="*/ 477318 h 2357764"/>
                <a:gd name="connsiteX6" fmla="*/ 3237742 w 3243586"/>
                <a:gd name="connsiteY6" fmla="*/ 698298 h 2357764"/>
                <a:gd name="connsiteX7" fmla="*/ 3207262 w 3243586"/>
                <a:gd name="connsiteY7" fmla="*/ 1147878 h 2357764"/>
                <a:gd name="connsiteX8" fmla="*/ 3039622 w 3243586"/>
                <a:gd name="connsiteY8" fmla="*/ 1597458 h 2357764"/>
                <a:gd name="connsiteX9" fmla="*/ 2795782 w 3243586"/>
                <a:gd name="connsiteY9" fmla="*/ 2214678 h 2357764"/>
                <a:gd name="connsiteX10" fmla="*/ 2605282 w 3243586"/>
                <a:gd name="connsiteY10" fmla="*/ 2344218 h 2357764"/>
                <a:gd name="connsiteX11" fmla="*/ 2209042 w 3243586"/>
                <a:gd name="connsiteY11" fmla="*/ 2336598 h 2357764"/>
                <a:gd name="connsiteX12" fmla="*/ 1919482 w 3243586"/>
                <a:gd name="connsiteY12" fmla="*/ 2191818 h 2357764"/>
                <a:gd name="connsiteX13" fmla="*/ 1088902 w 3243586"/>
                <a:gd name="connsiteY13" fmla="*/ 1589838 h 2357764"/>
                <a:gd name="connsiteX14" fmla="*/ 159262 w 3243586"/>
                <a:gd name="connsiteY14" fmla="*/ 827838 h 2357764"/>
                <a:gd name="connsiteX15" fmla="*/ 6862 w 3243586"/>
                <a:gd name="connsiteY15" fmla="*/ 500178 h 2357764"/>
                <a:gd name="connsiteX16" fmla="*/ 37342 w 3243586"/>
                <a:gd name="connsiteY16" fmla="*/ 256338 h 2357764"/>
                <a:gd name="connsiteX17" fmla="*/ 136402 w 3243586"/>
                <a:gd name="connsiteY17" fmla="*/ 149658 h 2357764"/>
                <a:gd name="connsiteX0" fmla="*/ 136402 w 3243586"/>
                <a:gd name="connsiteY0" fmla="*/ 149658 h 2357764"/>
                <a:gd name="connsiteX1" fmla="*/ 448822 w 3243586"/>
                <a:gd name="connsiteY1" fmla="*/ 4878 h 2357764"/>
                <a:gd name="connsiteX2" fmla="*/ 921262 w 3243586"/>
                <a:gd name="connsiteY2" fmla="*/ 50598 h 2357764"/>
                <a:gd name="connsiteX3" fmla="*/ 1850902 w 3243586"/>
                <a:gd name="connsiteY3" fmla="*/ 210618 h 2357764"/>
                <a:gd name="connsiteX4" fmla="*/ 2673862 w 3243586"/>
                <a:gd name="connsiteY4" fmla="*/ 324918 h 2357764"/>
                <a:gd name="connsiteX5" fmla="*/ 3123442 w 3243586"/>
                <a:gd name="connsiteY5" fmla="*/ 477318 h 2357764"/>
                <a:gd name="connsiteX6" fmla="*/ 3237742 w 3243586"/>
                <a:gd name="connsiteY6" fmla="*/ 698298 h 2357764"/>
                <a:gd name="connsiteX7" fmla="*/ 3207262 w 3243586"/>
                <a:gd name="connsiteY7" fmla="*/ 1147878 h 2357764"/>
                <a:gd name="connsiteX8" fmla="*/ 3039622 w 3243586"/>
                <a:gd name="connsiteY8" fmla="*/ 1597458 h 2357764"/>
                <a:gd name="connsiteX9" fmla="*/ 2795782 w 3243586"/>
                <a:gd name="connsiteY9" fmla="*/ 2214678 h 2357764"/>
                <a:gd name="connsiteX10" fmla="*/ 2605282 w 3243586"/>
                <a:gd name="connsiteY10" fmla="*/ 2344218 h 2357764"/>
                <a:gd name="connsiteX11" fmla="*/ 2209042 w 3243586"/>
                <a:gd name="connsiteY11" fmla="*/ 2336598 h 2357764"/>
                <a:gd name="connsiteX12" fmla="*/ 1919482 w 3243586"/>
                <a:gd name="connsiteY12" fmla="*/ 2191818 h 2357764"/>
                <a:gd name="connsiteX13" fmla="*/ 1088902 w 3243586"/>
                <a:gd name="connsiteY13" fmla="*/ 1589838 h 2357764"/>
                <a:gd name="connsiteX14" fmla="*/ 159262 w 3243586"/>
                <a:gd name="connsiteY14" fmla="*/ 827838 h 2357764"/>
                <a:gd name="connsiteX15" fmla="*/ 6862 w 3243586"/>
                <a:gd name="connsiteY15" fmla="*/ 500178 h 2357764"/>
                <a:gd name="connsiteX16" fmla="*/ 37342 w 3243586"/>
                <a:gd name="connsiteY16" fmla="*/ 256338 h 2357764"/>
                <a:gd name="connsiteX17" fmla="*/ 136402 w 3243586"/>
                <a:gd name="connsiteY17" fmla="*/ 149658 h 2357764"/>
                <a:gd name="connsiteX0" fmla="*/ 136402 w 3249205"/>
                <a:gd name="connsiteY0" fmla="*/ 149658 h 2357764"/>
                <a:gd name="connsiteX1" fmla="*/ 448822 w 3249205"/>
                <a:gd name="connsiteY1" fmla="*/ 4878 h 2357764"/>
                <a:gd name="connsiteX2" fmla="*/ 921262 w 3249205"/>
                <a:gd name="connsiteY2" fmla="*/ 50598 h 2357764"/>
                <a:gd name="connsiteX3" fmla="*/ 1850902 w 3249205"/>
                <a:gd name="connsiteY3" fmla="*/ 210618 h 2357764"/>
                <a:gd name="connsiteX4" fmla="*/ 2673862 w 3249205"/>
                <a:gd name="connsiteY4" fmla="*/ 324918 h 2357764"/>
                <a:gd name="connsiteX5" fmla="*/ 3123442 w 3249205"/>
                <a:gd name="connsiteY5" fmla="*/ 477318 h 2357764"/>
                <a:gd name="connsiteX6" fmla="*/ 3237742 w 3249205"/>
                <a:gd name="connsiteY6" fmla="*/ 698298 h 2357764"/>
                <a:gd name="connsiteX7" fmla="*/ 3207262 w 3249205"/>
                <a:gd name="connsiteY7" fmla="*/ 1147878 h 2357764"/>
                <a:gd name="connsiteX8" fmla="*/ 3039622 w 3249205"/>
                <a:gd name="connsiteY8" fmla="*/ 1597458 h 2357764"/>
                <a:gd name="connsiteX9" fmla="*/ 2795782 w 3249205"/>
                <a:gd name="connsiteY9" fmla="*/ 2214678 h 2357764"/>
                <a:gd name="connsiteX10" fmla="*/ 2605282 w 3249205"/>
                <a:gd name="connsiteY10" fmla="*/ 2344218 h 2357764"/>
                <a:gd name="connsiteX11" fmla="*/ 2209042 w 3249205"/>
                <a:gd name="connsiteY11" fmla="*/ 2336598 h 2357764"/>
                <a:gd name="connsiteX12" fmla="*/ 1919482 w 3249205"/>
                <a:gd name="connsiteY12" fmla="*/ 2191818 h 2357764"/>
                <a:gd name="connsiteX13" fmla="*/ 1088902 w 3249205"/>
                <a:gd name="connsiteY13" fmla="*/ 1589838 h 2357764"/>
                <a:gd name="connsiteX14" fmla="*/ 159262 w 3249205"/>
                <a:gd name="connsiteY14" fmla="*/ 827838 h 2357764"/>
                <a:gd name="connsiteX15" fmla="*/ 6862 w 3249205"/>
                <a:gd name="connsiteY15" fmla="*/ 500178 h 2357764"/>
                <a:gd name="connsiteX16" fmla="*/ 37342 w 3249205"/>
                <a:gd name="connsiteY16" fmla="*/ 256338 h 2357764"/>
                <a:gd name="connsiteX17" fmla="*/ 136402 w 3249205"/>
                <a:gd name="connsiteY17" fmla="*/ 149658 h 2357764"/>
                <a:gd name="connsiteX0" fmla="*/ 105028 w 3217831"/>
                <a:gd name="connsiteY0" fmla="*/ 149658 h 2357764"/>
                <a:gd name="connsiteX1" fmla="*/ 417448 w 3217831"/>
                <a:gd name="connsiteY1" fmla="*/ 4878 h 2357764"/>
                <a:gd name="connsiteX2" fmla="*/ 889888 w 3217831"/>
                <a:gd name="connsiteY2" fmla="*/ 50598 h 2357764"/>
                <a:gd name="connsiteX3" fmla="*/ 1819528 w 3217831"/>
                <a:gd name="connsiteY3" fmla="*/ 210618 h 2357764"/>
                <a:gd name="connsiteX4" fmla="*/ 2642488 w 3217831"/>
                <a:gd name="connsiteY4" fmla="*/ 324918 h 2357764"/>
                <a:gd name="connsiteX5" fmla="*/ 3092068 w 3217831"/>
                <a:gd name="connsiteY5" fmla="*/ 477318 h 2357764"/>
                <a:gd name="connsiteX6" fmla="*/ 3206368 w 3217831"/>
                <a:gd name="connsiteY6" fmla="*/ 698298 h 2357764"/>
                <a:gd name="connsiteX7" fmla="*/ 3175888 w 3217831"/>
                <a:gd name="connsiteY7" fmla="*/ 1147878 h 2357764"/>
                <a:gd name="connsiteX8" fmla="*/ 3008248 w 3217831"/>
                <a:gd name="connsiteY8" fmla="*/ 1597458 h 2357764"/>
                <a:gd name="connsiteX9" fmla="*/ 2764408 w 3217831"/>
                <a:gd name="connsiteY9" fmla="*/ 2214678 h 2357764"/>
                <a:gd name="connsiteX10" fmla="*/ 2573908 w 3217831"/>
                <a:gd name="connsiteY10" fmla="*/ 2344218 h 2357764"/>
                <a:gd name="connsiteX11" fmla="*/ 2177668 w 3217831"/>
                <a:gd name="connsiteY11" fmla="*/ 2336598 h 2357764"/>
                <a:gd name="connsiteX12" fmla="*/ 1888108 w 3217831"/>
                <a:gd name="connsiteY12" fmla="*/ 2191818 h 2357764"/>
                <a:gd name="connsiteX13" fmla="*/ 1057528 w 3217831"/>
                <a:gd name="connsiteY13" fmla="*/ 1589838 h 2357764"/>
                <a:gd name="connsiteX14" fmla="*/ 127888 w 3217831"/>
                <a:gd name="connsiteY14" fmla="*/ 827838 h 2357764"/>
                <a:gd name="connsiteX15" fmla="*/ 5968 w 3217831"/>
                <a:gd name="connsiteY15" fmla="*/ 256338 h 2357764"/>
                <a:gd name="connsiteX16" fmla="*/ 105028 w 3217831"/>
                <a:gd name="connsiteY16" fmla="*/ 149658 h 2357764"/>
                <a:gd name="connsiteX0" fmla="*/ 28936 w 3240799"/>
                <a:gd name="connsiteY0" fmla="*/ 263604 h 2365030"/>
                <a:gd name="connsiteX1" fmla="*/ 440416 w 3240799"/>
                <a:gd name="connsiteY1" fmla="*/ 12144 h 2365030"/>
                <a:gd name="connsiteX2" fmla="*/ 912856 w 3240799"/>
                <a:gd name="connsiteY2" fmla="*/ 57864 h 2365030"/>
                <a:gd name="connsiteX3" fmla="*/ 1842496 w 3240799"/>
                <a:gd name="connsiteY3" fmla="*/ 217884 h 2365030"/>
                <a:gd name="connsiteX4" fmla="*/ 2665456 w 3240799"/>
                <a:gd name="connsiteY4" fmla="*/ 332184 h 2365030"/>
                <a:gd name="connsiteX5" fmla="*/ 3115036 w 3240799"/>
                <a:gd name="connsiteY5" fmla="*/ 484584 h 2365030"/>
                <a:gd name="connsiteX6" fmla="*/ 3229336 w 3240799"/>
                <a:gd name="connsiteY6" fmla="*/ 705564 h 2365030"/>
                <a:gd name="connsiteX7" fmla="*/ 3198856 w 3240799"/>
                <a:gd name="connsiteY7" fmla="*/ 1155144 h 2365030"/>
                <a:gd name="connsiteX8" fmla="*/ 3031216 w 3240799"/>
                <a:gd name="connsiteY8" fmla="*/ 1604724 h 2365030"/>
                <a:gd name="connsiteX9" fmla="*/ 2787376 w 3240799"/>
                <a:gd name="connsiteY9" fmla="*/ 2221944 h 2365030"/>
                <a:gd name="connsiteX10" fmla="*/ 2596876 w 3240799"/>
                <a:gd name="connsiteY10" fmla="*/ 2351484 h 2365030"/>
                <a:gd name="connsiteX11" fmla="*/ 2200636 w 3240799"/>
                <a:gd name="connsiteY11" fmla="*/ 2343864 h 2365030"/>
                <a:gd name="connsiteX12" fmla="*/ 1911076 w 3240799"/>
                <a:gd name="connsiteY12" fmla="*/ 2199084 h 2365030"/>
                <a:gd name="connsiteX13" fmla="*/ 1080496 w 3240799"/>
                <a:gd name="connsiteY13" fmla="*/ 1597104 h 2365030"/>
                <a:gd name="connsiteX14" fmla="*/ 150856 w 3240799"/>
                <a:gd name="connsiteY14" fmla="*/ 835104 h 2365030"/>
                <a:gd name="connsiteX15" fmla="*/ 28936 w 3240799"/>
                <a:gd name="connsiteY15" fmla="*/ 263604 h 2365030"/>
                <a:gd name="connsiteX0" fmla="*/ 28936 w 3240799"/>
                <a:gd name="connsiteY0" fmla="*/ 251724 h 2353150"/>
                <a:gd name="connsiteX1" fmla="*/ 440416 w 3240799"/>
                <a:gd name="connsiteY1" fmla="*/ 264 h 2353150"/>
                <a:gd name="connsiteX2" fmla="*/ 1842496 w 3240799"/>
                <a:gd name="connsiteY2" fmla="*/ 206004 h 2353150"/>
                <a:gd name="connsiteX3" fmla="*/ 2665456 w 3240799"/>
                <a:gd name="connsiteY3" fmla="*/ 320304 h 2353150"/>
                <a:gd name="connsiteX4" fmla="*/ 3115036 w 3240799"/>
                <a:gd name="connsiteY4" fmla="*/ 472704 h 2353150"/>
                <a:gd name="connsiteX5" fmla="*/ 3229336 w 3240799"/>
                <a:gd name="connsiteY5" fmla="*/ 693684 h 2353150"/>
                <a:gd name="connsiteX6" fmla="*/ 3198856 w 3240799"/>
                <a:gd name="connsiteY6" fmla="*/ 1143264 h 2353150"/>
                <a:gd name="connsiteX7" fmla="*/ 3031216 w 3240799"/>
                <a:gd name="connsiteY7" fmla="*/ 1592844 h 2353150"/>
                <a:gd name="connsiteX8" fmla="*/ 2787376 w 3240799"/>
                <a:gd name="connsiteY8" fmla="*/ 2210064 h 2353150"/>
                <a:gd name="connsiteX9" fmla="*/ 2596876 w 3240799"/>
                <a:gd name="connsiteY9" fmla="*/ 2339604 h 2353150"/>
                <a:gd name="connsiteX10" fmla="*/ 2200636 w 3240799"/>
                <a:gd name="connsiteY10" fmla="*/ 2331984 h 2353150"/>
                <a:gd name="connsiteX11" fmla="*/ 1911076 w 3240799"/>
                <a:gd name="connsiteY11" fmla="*/ 2187204 h 2353150"/>
                <a:gd name="connsiteX12" fmla="*/ 1080496 w 3240799"/>
                <a:gd name="connsiteY12" fmla="*/ 1585224 h 2353150"/>
                <a:gd name="connsiteX13" fmla="*/ 150856 w 3240799"/>
                <a:gd name="connsiteY13" fmla="*/ 823224 h 2353150"/>
                <a:gd name="connsiteX14" fmla="*/ 28936 w 3240799"/>
                <a:gd name="connsiteY14" fmla="*/ 251724 h 2353150"/>
                <a:gd name="connsiteX0" fmla="*/ 28936 w 3273560"/>
                <a:gd name="connsiteY0" fmla="*/ 251724 h 2353150"/>
                <a:gd name="connsiteX1" fmla="*/ 440416 w 3273560"/>
                <a:gd name="connsiteY1" fmla="*/ 264 h 2353150"/>
                <a:gd name="connsiteX2" fmla="*/ 1842496 w 3273560"/>
                <a:gd name="connsiteY2" fmla="*/ 206004 h 2353150"/>
                <a:gd name="connsiteX3" fmla="*/ 2665456 w 3273560"/>
                <a:gd name="connsiteY3" fmla="*/ 320304 h 2353150"/>
                <a:gd name="connsiteX4" fmla="*/ 3229336 w 3273560"/>
                <a:gd name="connsiteY4" fmla="*/ 693684 h 2353150"/>
                <a:gd name="connsiteX5" fmla="*/ 3198856 w 3273560"/>
                <a:gd name="connsiteY5" fmla="*/ 1143264 h 2353150"/>
                <a:gd name="connsiteX6" fmla="*/ 3031216 w 3273560"/>
                <a:gd name="connsiteY6" fmla="*/ 1592844 h 2353150"/>
                <a:gd name="connsiteX7" fmla="*/ 2787376 w 3273560"/>
                <a:gd name="connsiteY7" fmla="*/ 2210064 h 2353150"/>
                <a:gd name="connsiteX8" fmla="*/ 2596876 w 3273560"/>
                <a:gd name="connsiteY8" fmla="*/ 2339604 h 2353150"/>
                <a:gd name="connsiteX9" fmla="*/ 2200636 w 3273560"/>
                <a:gd name="connsiteY9" fmla="*/ 2331984 h 2353150"/>
                <a:gd name="connsiteX10" fmla="*/ 1911076 w 3273560"/>
                <a:gd name="connsiteY10" fmla="*/ 2187204 h 2353150"/>
                <a:gd name="connsiteX11" fmla="*/ 1080496 w 3273560"/>
                <a:gd name="connsiteY11" fmla="*/ 1585224 h 2353150"/>
                <a:gd name="connsiteX12" fmla="*/ 150856 w 3273560"/>
                <a:gd name="connsiteY12" fmla="*/ 823224 h 2353150"/>
                <a:gd name="connsiteX13" fmla="*/ 28936 w 3273560"/>
                <a:gd name="connsiteY13" fmla="*/ 251724 h 2353150"/>
                <a:gd name="connsiteX0" fmla="*/ 28936 w 3273560"/>
                <a:gd name="connsiteY0" fmla="*/ 251724 h 2353150"/>
                <a:gd name="connsiteX1" fmla="*/ 440416 w 3273560"/>
                <a:gd name="connsiteY1" fmla="*/ 264 h 2353150"/>
                <a:gd name="connsiteX2" fmla="*/ 1842496 w 3273560"/>
                <a:gd name="connsiteY2" fmla="*/ 206004 h 2353150"/>
                <a:gd name="connsiteX3" fmla="*/ 2665456 w 3273560"/>
                <a:gd name="connsiteY3" fmla="*/ 320304 h 2353150"/>
                <a:gd name="connsiteX4" fmla="*/ 3229336 w 3273560"/>
                <a:gd name="connsiteY4" fmla="*/ 693684 h 2353150"/>
                <a:gd name="connsiteX5" fmla="*/ 3198856 w 3273560"/>
                <a:gd name="connsiteY5" fmla="*/ 1143264 h 2353150"/>
                <a:gd name="connsiteX6" fmla="*/ 3031216 w 3273560"/>
                <a:gd name="connsiteY6" fmla="*/ 1592844 h 2353150"/>
                <a:gd name="connsiteX7" fmla="*/ 2787376 w 3273560"/>
                <a:gd name="connsiteY7" fmla="*/ 2210064 h 2353150"/>
                <a:gd name="connsiteX8" fmla="*/ 2596876 w 3273560"/>
                <a:gd name="connsiteY8" fmla="*/ 2339604 h 2353150"/>
                <a:gd name="connsiteX9" fmla="*/ 2200636 w 3273560"/>
                <a:gd name="connsiteY9" fmla="*/ 2331984 h 2353150"/>
                <a:gd name="connsiteX10" fmla="*/ 1911076 w 3273560"/>
                <a:gd name="connsiteY10" fmla="*/ 2187204 h 2353150"/>
                <a:gd name="connsiteX11" fmla="*/ 1080496 w 3273560"/>
                <a:gd name="connsiteY11" fmla="*/ 1585224 h 2353150"/>
                <a:gd name="connsiteX12" fmla="*/ 150856 w 3273560"/>
                <a:gd name="connsiteY12" fmla="*/ 823224 h 2353150"/>
                <a:gd name="connsiteX13" fmla="*/ 28936 w 3273560"/>
                <a:gd name="connsiteY13" fmla="*/ 251724 h 2353150"/>
                <a:gd name="connsiteX0" fmla="*/ 28936 w 3273560"/>
                <a:gd name="connsiteY0" fmla="*/ 251724 h 2353150"/>
                <a:gd name="connsiteX1" fmla="*/ 440416 w 3273560"/>
                <a:gd name="connsiteY1" fmla="*/ 264 h 2353150"/>
                <a:gd name="connsiteX2" fmla="*/ 1842496 w 3273560"/>
                <a:gd name="connsiteY2" fmla="*/ 206004 h 2353150"/>
                <a:gd name="connsiteX3" fmla="*/ 2665456 w 3273560"/>
                <a:gd name="connsiteY3" fmla="*/ 320304 h 2353150"/>
                <a:gd name="connsiteX4" fmla="*/ 3229336 w 3273560"/>
                <a:gd name="connsiteY4" fmla="*/ 693684 h 2353150"/>
                <a:gd name="connsiteX5" fmla="*/ 3198856 w 3273560"/>
                <a:gd name="connsiteY5" fmla="*/ 1143264 h 2353150"/>
                <a:gd name="connsiteX6" fmla="*/ 3031216 w 3273560"/>
                <a:gd name="connsiteY6" fmla="*/ 1592844 h 2353150"/>
                <a:gd name="connsiteX7" fmla="*/ 2787376 w 3273560"/>
                <a:gd name="connsiteY7" fmla="*/ 2210064 h 2353150"/>
                <a:gd name="connsiteX8" fmla="*/ 2596876 w 3273560"/>
                <a:gd name="connsiteY8" fmla="*/ 2339604 h 2353150"/>
                <a:gd name="connsiteX9" fmla="*/ 2200636 w 3273560"/>
                <a:gd name="connsiteY9" fmla="*/ 2331984 h 2353150"/>
                <a:gd name="connsiteX10" fmla="*/ 1911076 w 3273560"/>
                <a:gd name="connsiteY10" fmla="*/ 2187204 h 2353150"/>
                <a:gd name="connsiteX11" fmla="*/ 1080496 w 3273560"/>
                <a:gd name="connsiteY11" fmla="*/ 1585224 h 2353150"/>
                <a:gd name="connsiteX12" fmla="*/ 150856 w 3273560"/>
                <a:gd name="connsiteY12" fmla="*/ 823224 h 2353150"/>
                <a:gd name="connsiteX13" fmla="*/ 28936 w 3273560"/>
                <a:gd name="connsiteY13" fmla="*/ 251724 h 2353150"/>
                <a:gd name="connsiteX0" fmla="*/ 28936 w 3273560"/>
                <a:gd name="connsiteY0" fmla="*/ 251724 h 2353150"/>
                <a:gd name="connsiteX1" fmla="*/ 440416 w 3273560"/>
                <a:gd name="connsiteY1" fmla="*/ 264 h 2353150"/>
                <a:gd name="connsiteX2" fmla="*/ 1842496 w 3273560"/>
                <a:gd name="connsiteY2" fmla="*/ 206004 h 2353150"/>
                <a:gd name="connsiteX3" fmla="*/ 2665456 w 3273560"/>
                <a:gd name="connsiteY3" fmla="*/ 320304 h 2353150"/>
                <a:gd name="connsiteX4" fmla="*/ 3229336 w 3273560"/>
                <a:gd name="connsiteY4" fmla="*/ 693684 h 2353150"/>
                <a:gd name="connsiteX5" fmla="*/ 3198856 w 3273560"/>
                <a:gd name="connsiteY5" fmla="*/ 1143264 h 2353150"/>
                <a:gd name="connsiteX6" fmla="*/ 3031216 w 3273560"/>
                <a:gd name="connsiteY6" fmla="*/ 1592844 h 2353150"/>
                <a:gd name="connsiteX7" fmla="*/ 2787376 w 3273560"/>
                <a:gd name="connsiteY7" fmla="*/ 2210064 h 2353150"/>
                <a:gd name="connsiteX8" fmla="*/ 2596876 w 3273560"/>
                <a:gd name="connsiteY8" fmla="*/ 2339604 h 2353150"/>
                <a:gd name="connsiteX9" fmla="*/ 2200636 w 3273560"/>
                <a:gd name="connsiteY9" fmla="*/ 2331984 h 2353150"/>
                <a:gd name="connsiteX10" fmla="*/ 1911076 w 3273560"/>
                <a:gd name="connsiteY10" fmla="*/ 2187204 h 2353150"/>
                <a:gd name="connsiteX11" fmla="*/ 1080496 w 3273560"/>
                <a:gd name="connsiteY11" fmla="*/ 1585224 h 2353150"/>
                <a:gd name="connsiteX12" fmla="*/ 150856 w 3273560"/>
                <a:gd name="connsiteY12" fmla="*/ 823224 h 2353150"/>
                <a:gd name="connsiteX13" fmla="*/ 28936 w 3273560"/>
                <a:gd name="connsiteY13" fmla="*/ 251724 h 2353150"/>
                <a:gd name="connsiteX0" fmla="*/ 28936 w 3275503"/>
                <a:gd name="connsiteY0" fmla="*/ 251724 h 2353150"/>
                <a:gd name="connsiteX1" fmla="*/ 440416 w 3275503"/>
                <a:gd name="connsiteY1" fmla="*/ 264 h 2353150"/>
                <a:gd name="connsiteX2" fmla="*/ 1842496 w 3275503"/>
                <a:gd name="connsiteY2" fmla="*/ 206004 h 2353150"/>
                <a:gd name="connsiteX3" fmla="*/ 2665456 w 3275503"/>
                <a:gd name="connsiteY3" fmla="*/ 320304 h 2353150"/>
                <a:gd name="connsiteX4" fmla="*/ 3229336 w 3275503"/>
                <a:gd name="connsiteY4" fmla="*/ 693684 h 2353150"/>
                <a:gd name="connsiteX5" fmla="*/ 3198856 w 3275503"/>
                <a:gd name="connsiteY5" fmla="*/ 1143264 h 2353150"/>
                <a:gd name="connsiteX6" fmla="*/ 3031216 w 3275503"/>
                <a:gd name="connsiteY6" fmla="*/ 1592844 h 2353150"/>
                <a:gd name="connsiteX7" fmla="*/ 2787376 w 3275503"/>
                <a:gd name="connsiteY7" fmla="*/ 2210064 h 2353150"/>
                <a:gd name="connsiteX8" fmla="*/ 2596876 w 3275503"/>
                <a:gd name="connsiteY8" fmla="*/ 2339604 h 2353150"/>
                <a:gd name="connsiteX9" fmla="*/ 2200636 w 3275503"/>
                <a:gd name="connsiteY9" fmla="*/ 2331984 h 2353150"/>
                <a:gd name="connsiteX10" fmla="*/ 1911076 w 3275503"/>
                <a:gd name="connsiteY10" fmla="*/ 2187204 h 2353150"/>
                <a:gd name="connsiteX11" fmla="*/ 1080496 w 3275503"/>
                <a:gd name="connsiteY11" fmla="*/ 1585224 h 2353150"/>
                <a:gd name="connsiteX12" fmla="*/ 150856 w 3275503"/>
                <a:gd name="connsiteY12" fmla="*/ 823224 h 2353150"/>
                <a:gd name="connsiteX13" fmla="*/ 28936 w 3275503"/>
                <a:gd name="connsiteY13" fmla="*/ 251724 h 2353150"/>
                <a:gd name="connsiteX0" fmla="*/ 28936 w 3241438"/>
                <a:gd name="connsiteY0" fmla="*/ 251724 h 2353150"/>
                <a:gd name="connsiteX1" fmla="*/ 440416 w 3241438"/>
                <a:gd name="connsiteY1" fmla="*/ 264 h 2353150"/>
                <a:gd name="connsiteX2" fmla="*/ 1842496 w 3241438"/>
                <a:gd name="connsiteY2" fmla="*/ 206004 h 2353150"/>
                <a:gd name="connsiteX3" fmla="*/ 2665456 w 3241438"/>
                <a:gd name="connsiteY3" fmla="*/ 320304 h 2353150"/>
                <a:gd name="connsiteX4" fmla="*/ 3229336 w 3241438"/>
                <a:gd name="connsiteY4" fmla="*/ 693684 h 2353150"/>
                <a:gd name="connsiteX5" fmla="*/ 3031216 w 3241438"/>
                <a:gd name="connsiteY5" fmla="*/ 1592844 h 2353150"/>
                <a:gd name="connsiteX6" fmla="*/ 2787376 w 3241438"/>
                <a:gd name="connsiteY6" fmla="*/ 2210064 h 2353150"/>
                <a:gd name="connsiteX7" fmla="*/ 2596876 w 3241438"/>
                <a:gd name="connsiteY7" fmla="*/ 2339604 h 2353150"/>
                <a:gd name="connsiteX8" fmla="*/ 2200636 w 3241438"/>
                <a:gd name="connsiteY8" fmla="*/ 2331984 h 2353150"/>
                <a:gd name="connsiteX9" fmla="*/ 1911076 w 3241438"/>
                <a:gd name="connsiteY9" fmla="*/ 2187204 h 2353150"/>
                <a:gd name="connsiteX10" fmla="*/ 1080496 w 3241438"/>
                <a:gd name="connsiteY10" fmla="*/ 1585224 h 2353150"/>
                <a:gd name="connsiteX11" fmla="*/ 150856 w 3241438"/>
                <a:gd name="connsiteY11" fmla="*/ 823224 h 2353150"/>
                <a:gd name="connsiteX12" fmla="*/ 28936 w 3241438"/>
                <a:gd name="connsiteY12" fmla="*/ 251724 h 2353150"/>
                <a:gd name="connsiteX0" fmla="*/ 28936 w 3243194"/>
                <a:gd name="connsiteY0" fmla="*/ 251724 h 2398180"/>
                <a:gd name="connsiteX1" fmla="*/ 440416 w 3243194"/>
                <a:gd name="connsiteY1" fmla="*/ 264 h 2398180"/>
                <a:gd name="connsiteX2" fmla="*/ 1842496 w 3243194"/>
                <a:gd name="connsiteY2" fmla="*/ 206004 h 2398180"/>
                <a:gd name="connsiteX3" fmla="*/ 2665456 w 3243194"/>
                <a:gd name="connsiteY3" fmla="*/ 320304 h 2398180"/>
                <a:gd name="connsiteX4" fmla="*/ 3229336 w 3243194"/>
                <a:gd name="connsiteY4" fmla="*/ 693684 h 2398180"/>
                <a:gd name="connsiteX5" fmla="*/ 3031216 w 3243194"/>
                <a:gd name="connsiteY5" fmla="*/ 1592844 h 2398180"/>
                <a:gd name="connsiteX6" fmla="*/ 2596876 w 3243194"/>
                <a:gd name="connsiteY6" fmla="*/ 2339604 h 2398180"/>
                <a:gd name="connsiteX7" fmla="*/ 2200636 w 3243194"/>
                <a:gd name="connsiteY7" fmla="*/ 2331984 h 2398180"/>
                <a:gd name="connsiteX8" fmla="*/ 1911076 w 3243194"/>
                <a:gd name="connsiteY8" fmla="*/ 2187204 h 2398180"/>
                <a:gd name="connsiteX9" fmla="*/ 1080496 w 3243194"/>
                <a:gd name="connsiteY9" fmla="*/ 1585224 h 2398180"/>
                <a:gd name="connsiteX10" fmla="*/ 150856 w 3243194"/>
                <a:gd name="connsiteY10" fmla="*/ 823224 h 2398180"/>
                <a:gd name="connsiteX11" fmla="*/ 28936 w 3243194"/>
                <a:gd name="connsiteY11" fmla="*/ 251724 h 2398180"/>
                <a:gd name="connsiteX0" fmla="*/ 28936 w 3243194"/>
                <a:gd name="connsiteY0" fmla="*/ 251724 h 2375265"/>
                <a:gd name="connsiteX1" fmla="*/ 440416 w 3243194"/>
                <a:gd name="connsiteY1" fmla="*/ 264 h 2375265"/>
                <a:gd name="connsiteX2" fmla="*/ 1842496 w 3243194"/>
                <a:gd name="connsiteY2" fmla="*/ 206004 h 2375265"/>
                <a:gd name="connsiteX3" fmla="*/ 2665456 w 3243194"/>
                <a:gd name="connsiteY3" fmla="*/ 320304 h 2375265"/>
                <a:gd name="connsiteX4" fmla="*/ 3229336 w 3243194"/>
                <a:gd name="connsiteY4" fmla="*/ 693684 h 2375265"/>
                <a:gd name="connsiteX5" fmla="*/ 3031216 w 3243194"/>
                <a:gd name="connsiteY5" fmla="*/ 1592844 h 2375265"/>
                <a:gd name="connsiteX6" fmla="*/ 2596876 w 3243194"/>
                <a:gd name="connsiteY6" fmla="*/ 2339604 h 2375265"/>
                <a:gd name="connsiteX7" fmla="*/ 1911076 w 3243194"/>
                <a:gd name="connsiteY7" fmla="*/ 2187204 h 2375265"/>
                <a:gd name="connsiteX8" fmla="*/ 1080496 w 3243194"/>
                <a:gd name="connsiteY8" fmla="*/ 1585224 h 2375265"/>
                <a:gd name="connsiteX9" fmla="*/ 150856 w 3243194"/>
                <a:gd name="connsiteY9" fmla="*/ 823224 h 2375265"/>
                <a:gd name="connsiteX10" fmla="*/ 28936 w 3243194"/>
                <a:gd name="connsiteY10" fmla="*/ 251724 h 2375265"/>
                <a:gd name="connsiteX0" fmla="*/ 28936 w 3243517"/>
                <a:gd name="connsiteY0" fmla="*/ 251724 h 2362195"/>
                <a:gd name="connsiteX1" fmla="*/ 440416 w 3243517"/>
                <a:gd name="connsiteY1" fmla="*/ 264 h 2362195"/>
                <a:gd name="connsiteX2" fmla="*/ 1842496 w 3243517"/>
                <a:gd name="connsiteY2" fmla="*/ 206004 h 2362195"/>
                <a:gd name="connsiteX3" fmla="*/ 2665456 w 3243517"/>
                <a:gd name="connsiteY3" fmla="*/ 320304 h 2362195"/>
                <a:gd name="connsiteX4" fmla="*/ 3229336 w 3243517"/>
                <a:gd name="connsiteY4" fmla="*/ 693684 h 2362195"/>
                <a:gd name="connsiteX5" fmla="*/ 3031216 w 3243517"/>
                <a:gd name="connsiteY5" fmla="*/ 1592844 h 2362195"/>
                <a:gd name="connsiteX6" fmla="*/ 2566396 w 3243517"/>
                <a:gd name="connsiteY6" fmla="*/ 2324364 h 2362195"/>
                <a:gd name="connsiteX7" fmla="*/ 1911076 w 3243517"/>
                <a:gd name="connsiteY7" fmla="*/ 2187204 h 2362195"/>
                <a:gd name="connsiteX8" fmla="*/ 1080496 w 3243517"/>
                <a:gd name="connsiteY8" fmla="*/ 1585224 h 2362195"/>
                <a:gd name="connsiteX9" fmla="*/ 150856 w 3243517"/>
                <a:gd name="connsiteY9" fmla="*/ 823224 h 2362195"/>
                <a:gd name="connsiteX10" fmla="*/ 28936 w 3243517"/>
                <a:gd name="connsiteY10" fmla="*/ 251724 h 2362195"/>
                <a:gd name="connsiteX0" fmla="*/ 28936 w 3243435"/>
                <a:gd name="connsiteY0" fmla="*/ 251724 h 2318723"/>
                <a:gd name="connsiteX1" fmla="*/ 440416 w 3243435"/>
                <a:gd name="connsiteY1" fmla="*/ 264 h 2318723"/>
                <a:gd name="connsiteX2" fmla="*/ 1842496 w 3243435"/>
                <a:gd name="connsiteY2" fmla="*/ 206004 h 2318723"/>
                <a:gd name="connsiteX3" fmla="*/ 2665456 w 3243435"/>
                <a:gd name="connsiteY3" fmla="*/ 320304 h 2318723"/>
                <a:gd name="connsiteX4" fmla="*/ 3229336 w 3243435"/>
                <a:gd name="connsiteY4" fmla="*/ 693684 h 2318723"/>
                <a:gd name="connsiteX5" fmla="*/ 3031216 w 3243435"/>
                <a:gd name="connsiteY5" fmla="*/ 1592844 h 2318723"/>
                <a:gd name="connsiteX6" fmla="*/ 2574016 w 3243435"/>
                <a:gd name="connsiteY6" fmla="*/ 2271024 h 2318723"/>
                <a:gd name="connsiteX7" fmla="*/ 1911076 w 3243435"/>
                <a:gd name="connsiteY7" fmla="*/ 2187204 h 2318723"/>
                <a:gd name="connsiteX8" fmla="*/ 1080496 w 3243435"/>
                <a:gd name="connsiteY8" fmla="*/ 1585224 h 2318723"/>
                <a:gd name="connsiteX9" fmla="*/ 150856 w 3243435"/>
                <a:gd name="connsiteY9" fmla="*/ 823224 h 2318723"/>
                <a:gd name="connsiteX10" fmla="*/ 28936 w 3243435"/>
                <a:gd name="connsiteY10" fmla="*/ 251724 h 231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43435" h="2318723">
                  <a:moveTo>
                    <a:pt x="28936" y="251724"/>
                  </a:moveTo>
                  <a:cubicBezTo>
                    <a:pt x="77196" y="114564"/>
                    <a:pt x="138156" y="7884"/>
                    <a:pt x="440416" y="264"/>
                  </a:cubicBezTo>
                  <a:cubicBezTo>
                    <a:pt x="742676" y="-7356"/>
                    <a:pt x="1456416" y="152664"/>
                    <a:pt x="1842496" y="206004"/>
                  </a:cubicBezTo>
                  <a:cubicBezTo>
                    <a:pt x="2228576" y="259344"/>
                    <a:pt x="2350496" y="239024"/>
                    <a:pt x="2665456" y="320304"/>
                  </a:cubicBezTo>
                  <a:cubicBezTo>
                    <a:pt x="2980416" y="401584"/>
                    <a:pt x="3168376" y="481594"/>
                    <a:pt x="3229336" y="693684"/>
                  </a:cubicBezTo>
                  <a:cubicBezTo>
                    <a:pt x="3290296" y="905774"/>
                    <a:pt x="3140436" y="1329954"/>
                    <a:pt x="3031216" y="1592844"/>
                  </a:cubicBezTo>
                  <a:cubicBezTo>
                    <a:pt x="2921996" y="1855734"/>
                    <a:pt x="2760706" y="2171964"/>
                    <a:pt x="2574016" y="2271024"/>
                  </a:cubicBezTo>
                  <a:cubicBezTo>
                    <a:pt x="2387326" y="2370084"/>
                    <a:pt x="2159996" y="2301504"/>
                    <a:pt x="1911076" y="2187204"/>
                  </a:cubicBezTo>
                  <a:cubicBezTo>
                    <a:pt x="1662156" y="2072904"/>
                    <a:pt x="1373866" y="1812554"/>
                    <a:pt x="1080496" y="1585224"/>
                  </a:cubicBezTo>
                  <a:cubicBezTo>
                    <a:pt x="787126" y="1357894"/>
                    <a:pt x="326116" y="1045474"/>
                    <a:pt x="150856" y="823224"/>
                  </a:cubicBezTo>
                  <a:cubicBezTo>
                    <a:pt x="-24404" y="600974"/>
                    <a:pt x="-19324" y="388884"/>
                    <a:pt x="28936" y="251724"/>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sv-SE"/>
            </a:p>
          </p:txBody>
        </p:sp>
        <p:sp>
          <p:nvSpPr>
            <p:cNvPr id="48" name="Line Callout 1 1318">
              <a:extLst>
                <a:ext uri="{FF2B5EF4-FFF2-40B4-BE49-F238E27FC236}">
                  <a16:creationId xmlns:a16="http://schemas.microsoft.com/office/drawing/2014/main" id="{37155941-0AA4-4929-BBE7-C5916C3D5827}"/>
                </a:ext>
              </a:extLst>
            </p:cNvPr>
            <p:cNvSpPr/>
            <p:nvPr/>
          </p:nvSpPr>
          <p:spPr>
            <a:xfrm>
              <a:off x="1455420" y="66744"/>
              <a:ext cx="549672" cy="365760"/>
            </a:xfrm>
            <a:prstGeom prst="borderCallout1">
              <a:avLst>
                <a:gd name="adj1" fmla="val 50321"/>
                <a:gd name="adj2" fmla="val -829"/>
                <a:gd name="adj3" fmla="val 66346"/>
                <a:gd name="adj4" fmla="val -51060"/>
              </a:avLst>
            </a:prstGeom>
            <a:solidFill>
              <a:schemeClr val="accent4">
                <a:lumMod val="20000"/>
                <a:lumOff val="80000"/>
              </a:schemeClr>
            </a:solidFill>
            <a:ln w="635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sv-SE" sz="1000" dirty="0" err="1">
                  <a:solidFill>
                    <a:srgbClr val="000000"/>
                  </a:solidFill>
                  <a:effectLst/>
                  <a:ea typeface="Calibri" panose="020F0502020204030204" pitchFamily="34" charset="0"/>
                  <a:cs typeface="Times New Roman" panose="02020603050405020304" pitchFamily="18" charset="0"/>
                </a:rPr>
                <a:t>Fitness</a:t>
              </a:r>
              <a:r>
                <a:rPr lang="sv-SE" sz="1000" dirty="0">
                  <a:solidFill>
                    <a:srgbClr val="000000"/>
                  </a:solidFill>
                  <a:effectLst/>
                  <a:ea typeface="Calibri" panose="020F0502020204030204" pitchFamily="34" charset="0"/>
                  <a:cs typeface="Times New Roman" panose="02020603050405020304" pitchFamily="18" charset="0"/>
                </a:rPr>
                <a:t> </a:t>
              </a:r>
              <a:r>
                <a:rPr lang="sv-SE" sz="1000" b="1" dirty="0">
                  <a:solidFill>
                    <a:srgbClr val="000000"/>
                  </a:solidFill>
                  <a:effectLst/>
                  <a:ea typeface="Calibri" panose="020F0502020204030204" pitchFamily="34" charset="0"/>
                  <a:cs typeface="Times New Roman" panose="02020603050405020304" pitchFamily="18" charset="0"/>
                </a:rPr>
                <a:t>0</a:t>
              </a:r>
              <a:endParaRPr lang="sv-SE" sz="1000" b="1" dirty="0">
                <a:effectLst/>
                <a:ea typeface="Calibri" panose="020F0502020204030204" pitchFamily="34" charset="0"/>
                <a:cs typeface="Times New Roman" panose="02020603050405020304" pitchFamily="18" charset="0"/>
              </a:endParaRPr>
            </a:p>
          </p:txBody>
        </p:sp>
        <p:sp>
          <p:nvSpPr>
            <p:cNvPr id="49" name="Line Callout 1 1955">
              <a:extLst>
                <a:ext uri="{FF2B5EF4-FFF2-40B4-BE49-F238E27FC236}">
                  <a16:creationId xmlns:a16="http://schemas.microsoft.com/office/drawing/2014/main" id="{97C6AA73-F8C2-43B7-A8AF-B49C635D4E8E}"/>
                </a:ext>
              </a:extLst>
            </p:cNvPr>
            <p:cNvSpPr/>
            <p:nvPr/>
          </p:nvSpPr>
          <p:spPr>
            <a:xfrm>
              <a:off x="2184060" y="703944"/>
              <a:ext cx="530579" cy="365760"/>
            </a:xfrm>
            <a:prstGeom prst="borderCallout1">
              <a:avLst>
                <a:gd name="adj1" fmla="val 50321"/>
                <a:gd name="adj2" fmla="val -829"/>
                <a:gd name="adj3" fmla="val 66346"/>
                <a:gd name="adj4" fmla="val -51060"/>
              </a:avLst>
            </a:prstGeom>
            <a:solidFill>
              <a:schemeClr val="accent4">
                <a:lumMod val="20000"/>
                <a:lumOff val="80000"/>
              </a:schemeClr>
            </a:solidFill>
            <a:ln w="635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6000"/>
                </a:lnSpc>
                <a:spcAft>
                  <a:spcPts val="800"/>
                </a:spcAft>
              </a:pPr>
              <a:r>
                <a:rPr lang="sv-SE" sz="1000" dirty="0">
                  <a:solidFill>
                    <a:srgbClr val="000000"/>
                  </a:solidFill>
                  <a:effectLst/>
                  <a:latin typeface="Times New Roman" panose="02020603050405020304" pitchFamily="18" charset="0"/>
                  <a:ea typeface="Calibri" panose="020F0502020204030204" pitchFamily="34" charset="0"/>
                </a:rPr>
                <a:t>Fitness </a:t>
              </a:r>
              <a:r>
                <a:rPr lang="sv-SE" sz="1000" b="1" dirty="0">
                  <a:solidFill>
                    <a:srgbClr val="000000"/>
                  </a:solidFill>
                  <a:effectLst/>
                  <a:latin typeface="Times New Roman" panose="02020603050405020304" pitchFamily="18" charset="0"/>
                  <a:ea typeface="Calibri" panose="020F0502020204030204" pitchFamily="34" charset="0"/>
                </a:rPr>
                <a:t>0</a:t>
              </a:r>
              <a:endParaRPr lang="sv-SE" sz="1000" b="1" dirty="0">
                <a:effectLst/>
                <a:latin typeface="Times New Roman" panose="02020603050405020304" pitchFamily="18" charset="0"/>
                <a:ea typeface="Times New Roman" panose="02020603050405020304" pitchFamily="18" charset="0"/>
              </a:endParaRPr>
            </a:p>
          </p:txBody>
        </p:sp>
        <p:sp>
          <p:nvSpPr>
            <p:cNvPr id="50" name="Line Callout 1 1956">
              <a:extLst>
                <a:ext uri="{FF2B5EF4-FFF2-40B4-BE49-F238E27FC236}">
                  <a16:creationId xmlns:a16="http://schemas.microsoft.com/office/drawing/2014/main" id="{DBB5C0DF-32A9-4F86-BFD7-535348748EEA}"/>
                </a:ext>
              </a:extLst>
            </p:cNvPr>
            <p:cNvSpPr/>
            <p:nvPr/>
          </p:nvSpPr>
          <p:spPr>
            <a:xfrm>
              <a:off x="3639480" y="399144"/>
              <a:ext cx="480060" cy="365760"/>
            </a:xfrm>
            <a:prstGeom prst="borderCallout1">
              <a:avLst>
                <a:gd name="adj1" fmla="val 50321"/>
                <a:gd name="adj2" fmla="val -829"/>
                <a:gd name="adj3" fmla="val 66346"/>
                <a:gd name="adj4" fmla="val -51060"/>
              </a:avLst>
            </a:prstGeom>
            <a:solidFill>
              <a:schemeClr val="accent4">
                <a:lumMod val="20000"/>
                <a:lumOff val="80000"/>
              </a:schemeClr>
            </a:solidFill>
            <a:ln w="635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6000"/>
                </a:lnSpc>
                <a:spcAft>
                  <a:spcPts val="800"/>
                </a:spcAft>
              </a:pPr>
              <a:r>
                <a:rPr lang="sv-SE" sz="1000" dirty="0" err="1">
                  <a:solidFill>
                    <a:srgbClr val="000000"/>
                  </a:solidFill>
                  <a:effectLst/>
                  <a:latin typeface="Times New Roman" panose="02020603050405020304" pitchFamily="18" charset="0"/>
                  <a:ea typeface="Calibri" panose="020F0502020204030204" pitchFamily="34" charset="0"/>
                </a:rPr>
                <a:t>Fitness</a:t>
              </a:r>
              <a:r>
                <a:rPr lang="sv-SE" sz="1000" dirty="0">
                  <a:solidFill>
                    <a:srgbClr val="000000"/>
                  </a:solidFill>
                  <a:effectLst/>
                  <a:latin typeface="Times New Roman" panose="02020603050405020304" pitchFamily="18" charset="0"/>
                  <a:ea typeface="Calibri" panose="020F0502020204030204" pitchFamily="34" charset="0"/>
                </a:rPr>
                <a:t> </a:t>
              </a:r>
              <a:r>
                <a:rPr lang="sv-SE" sz="1000" b="1" dirty="0">
                  <a:solidFill>
                    <a:srgbClr val="000000"/>
                  </a:solidFill>
                  <a:effectLst/>
                  <a:latin typeface="Times New Roman" panose="02020603050405020304" pitchFamily="18" charset="0"/>
                  <a:ea typeface="Calibri" panose="020F0502020204030204" pitchFamily="34" charset="0"/>
                </a:rPr>
                <a:t>0</a:t>
              </a:r>
              <a:endParaRPr lang="sv-SE" sz="1000" b="1" dirty="0">
                <a:effectLst/>
                <a:latin typeface="Times New Roman" panose="02020603050405020304" pitchFamily="18" charset="0"/>
                <a:ea typeface="Times New Roman" panose="02020603050405020304" pitchFamily="18" charset="0"/>
              </a:endParaRPr>
            </a:p>
          </p:txBody>
        </p:sp>
        <p:sp>
          <p:nvSpPr>
            <p:cNvPr id="51" name="Line Callout 1 1957">
              <a:extLst>
                <a:ext uri="{FF2B5EF4-FFF2-40B4-BE49-F238E27FC236}">
                  <a16:creationId xmlns:a16="http://schemas.microsoft.com/office/drawing/2014/main" id="{5DAD923F-89B6-41B6-BA55-87A04AE6C40C}"/>
                </a:ext>
              </a:extLst>
            </p:cNvPr>
            <p:cNvSpPr/>
            <p:nvPr/>
          </p:nvSpPr>
          <p:spPr>
            <a:xfrm>
              <a:off x="3342300" y="1427844"/>
              <a:ext cx="523376" cy="365760"/>
            </a:xfrm>
            <a:prstGeom prst="borderCallout1">
              <a:avLst>
                <a:gd name="adj1" fmla="val 50321"/>
                <a:gd name="adj2" fmla="val -829"/>
                <a:gd name="adj3" fmla="val 66346"/>
                <a:gd name="adj4" fmla="val -51060"/>
              </a:avLst>
            </a:prstGeom>
            <a:solidFill>
              <a:schemeClr val="accent4">
                <a:lumMod val="20000"/>
                <a:lumOff val="80000"/>
              </a:schemeClr>
            </a:solidFill>
            <a:ln w="635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6000"/>
                </a:lnSpc>
                <a:spcAft>
                  <a:spcPts val="800"/>
                </a:spcAft>
              </a:pPr>
              <a:r>
                <a:rPr lang="sv-SE" sz="1000" dirty="0" err="1">
                  <a:solidFill>
                    <a:srgbClr val="000000"/>
                  </a:solidFill>
                  <a:effectLst/>
                  <a:latin typeface="Times New Roman" panose="02020603050405020304" pitchFamily="18" charset="0"/>
                  <a:ea typeface="Calibri" panose="020F0502020204030204" pitchFamily="34" charset="0"/>
                </a:rPr>
                <a:t>Fitness</a:t>
              </a:r>
              <a:r>
                <a:rPr lang="sv-SE" sz="1000" dirty="0">
                  <a:solidFill>
                    <a:srgbClr val="000000"/>
                  </a:solidFill>
                  <a:latin typeface="Times New Roman" panose="02020603050405020304" pitchFamily="18" charset="0"/>
                  <a:ea typeface="Calibri" panose="020F0502020204030204" pitchFamily="34" charset="0"/>
                </a:rPr>
                <a:t> </a:t>
              </a:r>
              <a:r>
                <a:rPr lang="sv-SE" sz="1000" b="1" dirty="0">
                  <a:solidFill>
                    <a:srgbClr val="000000"/>
                  </a:solidFill>
                  <a:latin typeface="Times New Roman" panose="02020603050405020304" pitchFamily="18" charset="0"/>
                  <a:ea typeface="Calibri" panose="020F0502020204030204" pitchFamily="34" charset="0"/>
                </a:rPr>
                <a:t>0</a:t>
              </a:r>
              <a:endParaRPr lang="sv-SE" sz="1000" b="1" dirty="0">
                <a:solidFill>
                  <a:srgbClr val="000000"/>
                </a:solidFill>
                <a:effectLst/>
                <a:latin typeface="Times New Roman" panose="02020603050405020304" pitchFamily="18" charset="0"/>
                <a:ea typeface="Calibri" panose="020F0502020204030204" pitchFamily="34" charset="0"/>
              </a:endParaRPr>
            </a:p>
          </p:txBody>
        </p:sp>
        <p:sp>
          <p:nvSpPr>
            <p:cNvPr id="52" name="Line Callout 1 1958">
              <a:extLst>
                <a:ext uri="{FF2B5EF4-FFF2-40B4-BE49-F238E27FC236}">
                  <a16:creationId xmlns:a16="http://schemas.microsoft.com/office/drawing/2014/main" id="{045FC5C8-D011-4C89-A23E-CC0DF6AA418B}"/>
                </a:ext>
              </a:extLst>
            </p:cNvPr>
            <p:cNvSpPr/>
            <p:nvPr/>
          </p:nvSpPr>
          <p:spPr>
            <a:xfrm>
              <a:off x="4035720" y="825863"/>
              <a:ext cx="719160" cy="406741"/>
            </a:xfrm>
            <a:prstGeom prst="borderCallout1">
              <a:avLst>
                <a:gd name="adj1" fmla="val 50321"/>
                <a:gd name="adj2" fmla="val -829"/>
                <a:gd name="adj3" fmla="val 66346"/>
                <a:gd name="adj4" fmla="val -51060"/>
              </a:avLst>
            </a:prstGeom>
            <a:solidFill>
              <a:schemeClr val="accent4">
                <a:lumMod val="20000"/>
                <a:lumOff val="80000"/>
              </a:schemeClr>
            </a:solidFill>
            <a:ln w="127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5000"/>
                </a:lnSpc>
              </a:pPr>
              <a:r>
                <a:rPr lang="sv-SE" sz="1200" dirty="0">
                  <a:solidFill>
                    <a:srgbClr val="000000"/>
                  </a:solidFill>
                  <a:effectLst/>
                  <a:latin typeface="Times New Roman" panose="02020603050405020304" pitchFamily="18" charset="0"/>
                  <a:ea typeface="Calibri" panose="020F0502020204030204" pitchFamily="34" charset="0"/>
                </a:rPr>
                <a:t>Fitness</a:t>
              </a:r>
            </a:p>
            <a:p>
              <a:pPr algn="ctr">
                <a:lnSpc>
                  <a:spcPct val="105000"/>
                </a:lnSpc>
              </a:pPr>
              <a:r>
                <a:rPr lang="sv-SE" sz="1200" b="1" dirty="0">
                  <a:solidFill>
                    <a:srgbClr val="000000"/>
                  </a:solidFill>
                  <a:effectLst/>
                  <a:latin typeface="Times New Roman" panose="02020603050405020304" pitchFamily="18" charset="0"/>
                  <a:ea typeface="Calibri" panose="020F0502020204030204" pitchFamily="34" charset="0"/>
                </a:rPr>
                <a:t>F</a:t>
              </a:r>
              <a:endParaRPr lang="sv-SE" sz="1200" b="1" dirty="0">
                <a:effectLst/>
                <a:latin typeface="Times New Roman" panose="02020603050405020304" pitchFamily="18" charset="0"/>
                <a:ea typeface="Times New Roman" panose="02020603050405020304" pitchFamily="18" charset="0"/>
              </a:endParaRPr>
            </a:p>
          </p:txBody>
        </p:sp>
      </p:grpSp>
      <p:grpSp>
        <p:nvGrpSpPr>
          <p:cNvPr id="63" name="Grupp 62">
            <a:extLst>
              <a:ext uri="{FF2B5EF4-FFF2-40B4-BE49-F238E27FC236}">
                <a16:creationId xmlns:a16="http://schemas.microsoft.com/office/drawing/2014/main" id="{8B20F329-4002-420F-A7ED-597534709EC4}"/>
              </a:ext>
            </a:extLst>
          </p:cNvPr>
          <p:cNvGrpSpPr/>
          <p:nvPr/>
        </p:nvGrpSpPr>
        <p:grpSpPr>
          <a:xfrm>
            <a:off x="1288895" y="3102687"/>
            <a:ext cx="4075181" cy="3302231"/>
            <a:chOff x="1296499" y="3237114"/>
            <a:chExt cx="4075181" cy="3302231"/>
          </a:xfrm>
        </p:grpSpPr>
        <p:sp>
          <p:nvSpPr>
            <p:cNvPr id="34" name="Freeform 1317">
              <a:extLst>
                <a:ext uri="{FF2B5EF4-FFF2-40B4-BE49-F238E27FC236}">
                  <a16:creationId xmlns:a16="http://schemas.microsoft.com/office/drawing/2014/main" id="{6C420345-1A3F-4FC4-8E2E-72D68DC912FD}"/>
                </a:ext>
              </a:extLst>
            </p:cNvPr>
            <p:cNvSpPr/>
            <p:nvPr/>
          </p:nvSpPr>
          <p:spPr>
            <a:xfrm>
              <a:off x="1296499" y="3742805"/>
              <a:ext cx="3912049" cy="2796540"/>
            </a:xfrm>
            <a:custGeom>
              <a:avLst/>
              <a:gdLst>
                <a:gd name="connsiteX0" fmla="*/ 129540 w 3230880"/>
                <a:gd name="connsiteY0" fmla="*/ 144780 h 2339340"/>
                <a:gd name="connsiteX1" fmla="*/ 441960 w 3230880"/>
                <a:gd name="connsiteY1" fmla="*/ 0 h 2339340"/>
                <a:gd name="connsiteX2" fmla="*/ 914400 w 3230880"/>
                <a:gd name="connsiteY2" fmla="*/ 45720 h 2339340"/>
                <a:gd name="connsiteX3" fmla="*/ 1844040 w 3230880"/>
                <a:gd name="connsiteY3" fmla="*/ 205740 h 2339340"/>
                <a:gd name="connsiteX4" fmla="*/ 2667000 w 3230880"/>
                <a:gd name="connsiteY4" fmla="*/ 320040 h 2339340"/>
                <a:gd name="connsiteX5" fmla="*/ 3116580 w 3230880"/>
                <a:gd name="connsiteY5" fmla="*/ 472440 h 2339340"/>
                <a:gd name="connsiteX6" fmla="*/ 3230880 w 3230880"/>
                <a:gd name="connsiteY6" fmla="*/ 693420 h 2339340"/>
                <a:gd name="connsiteX7" fmla="*/ 3200400 w 3230880"/>
                <a:gd name="connsiteY7" fmla="*/ 1143000 h 2339340"/>
                <a:gd name="connsiteX8" fmla="*/ 3032760 w 3230880"/>
                <a:gd name="connsiteY8" fmla="*/ 1592580 h 2339340"/>
                <a:gd name="connsiteX9" fmla="*/ 2788920 w 3230880"/>
                <a:gd name="connsiteY9" fmla="*/ 2209800 h 2339340"/>
                <a:gd name="connsiteX10" fmla="*/ 2598420 w 3230880"/>
                <a:gd name="connsiteY10" fmla="*/ 2339340 h 2339340"/>
                <a:gd name="connsiteX11" fmla="*/ 2202180 w 3230880"/>
                <a:gd name="connsiteY11" fmla="*/ 2331720 h 2339340"/>
                <a:gd name="connsiteX12" fmla="*/ 1912620 w 3230880"/>
                <a:gd name="connsiteY12" fmla="*/ 2186940 h 2339340"/>
                <a:gd name="connsiteX13" fmla="*/ 1082040 w 3230880"/>
                <a:gd name="connsiteY13" fmla="*/ 1584960 h 2339340"/>
                <a:gd name="connsiteX14" fmla="*/ 152400 w 3230880"/>
                <a:gd name="connsiteY14" fmla="*/ 822960 h 2339340"/>
                <a:gd name="connsiteX15" fmla="*/ 0 w 3230880"/>
                <a:gd name="connsiteY15" fmla="*/ 495300 h 2339340"/>
                <a:gd name="connsiteX16" fmla="*/ 30480 w 3230880"/>
                <a:gd name="connsiteY16" fmla="*/ 251460 h 2339340"/>
                <a:gd name="connsiteX17" fmla="*/ 129540 w 3230880"/>
                <a:gd name="connsiteY17" fmla="*/ 144780 h 2339340"/>
                <a:gd name="connsiteX0" fmla="*/ 129540 w 3236724"/>
                <a:gd name="connsiteY0" fmla="*/ 144780 h 2339340"/>
                <a:gd name="connsiteX1" fmla="*/ 441960 w 3236724"/>
                <a:gd name="connsiteY1" fmla="*/ 0 h 2339340"/>
                <a:gd name="connsiteX2" fmla="*/ 914400 w 3236724"/>
                <a:gd name="connsiteY2" fmla="*/ 45720 h 2339340"/>
                <a:gd name="connsiteX3" fmla="*/ 1844040 w 3236724"/>
                <a:gd name="connsiteY3" fmla="*/ 205740 h 2339340"/>
                <a:gd name="connsiteX4" fmla="*/ 2667000 w 3236724"/>
                <a:gd name="connsiteY4" fmla="*/ 320040 h 2339340"/>
                <a:gd name="connsiteX5" fmla="*/ 3116580 w 3236724"/>
                <a:gd name="connsiteY5" fmla="*/ 472440 h 2339340"/>
                <a:gd name="connsiteX6" fmla="*/ 3230880 w 3236724"/>
                <a:gd name="connsiteY6" fmla="*/ 693420 h 2339340"/>
                <a:gd name="connsiteX7" fmla="*/ 3200400 w 3236724"/>
                <a:gd name="connsiteY7" fmla="*/ 1143000 h 2339340"/>
                <a:gd name="connsiteX8" fmla="*/ 3032760 w 3236724"/>
                <a:gd name="connsiteY8" fmla="*/ 1592580 h 2339340"/>
                <a:gd name="connsiteX9" fmla="*/ 2788920 w 3236724"/>
                <a:gd name="connsiteY9" fmla="*/ 2209800 h 2339340"/>
                <a:gd name="connsiteX10" fmla="*/ 2598420 w 3236724"/>
                <a:gd name="connsiteY10" fmla="*/ 2339340 h 2339340"/>
                <a:gd name="connsiteX11" fmla="*/ 2202180 w 3236724"/>
                <a:gd name="connsiteY11" fmla="*/ 2331720 h 2339340"/>
                <a:gd name="connsiteX12" fmla="*/ 1912620 w 3236724"/>
                <a:gd name="connsiteY12" fmla="*/ 2186940 h 2339340"/>
                <a:gd name="connsiteX13" fmla="*/ 1082040 w 3236724"/>
                <a:gd name="connsiteY13" fmla="*/ 1584960 h 2339340"/>
                <a:gd name="connsiteX14" fmla="*/ 152400 w 3236724"/>
                <a:gd name="connsiteY14" fmla="*/ 822960 h 2339340"/>
                <a:gd name="connsiteX15" fmla="*/ 0 w 3236724"/>
                <a:gd name="connsiteY15" fmla="*/ 495300 h 2339340"/>
                <a:gd name="connsiteX16" fmla="*/ 30480 w 3236724"/>
                <a:gd name="connsiteY16" fmla="*/ 251460 h 2339340"/>
                <a:gd name="connsiteX17" fmla="*/ 129540 w 3236724"/>
                <a:gd name="connsiteY17" fmla="*/ 144780 h 2339340"/>
                <a:gd name="connsiteX0" fmla="*/ 129540 w 3236724"/>
                <a:gd name="connsiteY0" fmla="*/ 144780 h 2339340"/>
                <a:gd name="connsiteX1" fmla="*/ 441960 w 3236724"/>
                <a:gd name="connsiteY1" fmla="*/ 0 h 2339340"/>
                <a:gd name="connsiteX2" fmla="*/ 914400 w 3236724"/>
                <a:gd name="connsiteY2" fmla="*/ 45720 h 2339340"/>
                <a:gd name="connsiteX3" fmla="*/ 1844040 w 3236724"/>
                <a:gd name="connsiteY3" fmla="*/ 205740 h 2339340"/>
                <a:gd name="connsiteX4" fmla="*/ 2667000 w 3236724"/>
                <a:gd name="connsiteY4" fmla="*/ 320040 h 2339340"/>
                <a:gd name="connsiteX5" fmla="*/ 3116580 w 3236724"/>
                <a:gd name="connsiteY5" fmla="*/ 472440 h 2339340"/>
                <a:gd name="connsiteX6" fmla="*/ 3230880 w 3236724"/>
                <a:gd name="connsiteY6" fmla="*/ 693420 h 2339340"/>
                <a:gd name="connsiteX7" fmla="*/ 3200400 w 3236724"/>
                <a:gd name="connsiteY7" fmla="*/ 1143000 h 2339340"/>
                <a:gd name="connsiteX8" fmla="*/ 3032760 w 3236724"/>
                <a:gd name="connsiteY8" fmla="*/ 1592580 h 2339340"/>
                <a:gd name="connsiteX9" fmla="*/ 2788920 w 3236724"/>
                <a:gd name="connsiteY9" fmla="*/ 2209800 h 2339340"/>
                <a:gd name="connsiteX10" fmla="*/ 2598420 w 3236724"/>
                <a:gd name="connsiteY10" fmla="*/ 2339340 h 2339340"/>
                <a:gd name="connsiteX11" fmla="*/ 2202180 w 3236724"/>
                <a:gd name="connsiteY11" fmla="*/ 2331720 h 2339340"/>
                <a:gd name="connsiteX12" fmla="*/ 1912620 w 3236724"/>
                <a:gd name="connsiteY12" fmla="*/ 2186940 h 2339340"/>
                <a:gd name="connsiteX13" fmla="*/ 1082040 w 3236724"/>
                <a:gd name="connsiteY13" fmla="*/ 1584960 h 2339340"/>
                <a:gd name="connsiteX14" fmla="*/ 152400 w 3236724"/>
                <a:gd name="connsiteY14" fmla="*/ 822960 h 2339340"/>
                <a:gd name="connsiteX15" fmla="*/ 0 w 3236724"/>
                <a:gd name="connsiteY15" fmla="*/ 495300 h 2339340"/>
                <a:gd name="connsiteX16" fmla="*/ 30480 w 3236724"/>
                <a:gd name="connsiteY16" fmla="*/ 251460 h 2339340"/>
                <a:gd name="connsiteX17" fmla="*/ 129540 w 3236724"/>
                <a:gd name="connsiteY17" fmla="*/ 144780 h 2339340"/>
                <a:gd name="connsiteX0" fmla="*/ 129540 w 3236724"/>
                <a:gd name="connsiteY0" fmla="*/ 144780 h 2339340"/>
                <a:gd name="connsiteX1" fmla="*/ 441960 w 3236724"/>
                <a:gd name="connsiteY1" fmla="*/ 0 h 2339340"/>
                <a:gd name="connsiteX2" fmla="*/ 914400 w 3236724"/>
                <a:gd name="connsiteY2" fmla="*/ 45720 h 2339340"/>
                <a:gd name="connsiteX3" fmla="*/ 1844040 w 3236724"/>
                <a:gd name="connsiteY3" fmla="*/ 205740 h 2339340"/>
                <a:gd name="connsiteX4" fmla="*/ 2667000 w 3236724"/>
                <a:gd name="connsiteY4" fmla="*/ 320040 h 2339340"/>
                <a:gd name="connsiteX5" fmla="*/ 3116580 w 3236724"/>
                <a:gd name="connsiteY5" fmla="*/ 472440 h 2339340"/>
                <a:gd name="connsiteX6" fmla="*/ 3230880 w 3236724"/>
                <a:gd name="connsiteY6" fmla="*/ 693420 h 2339340"/>
                <a:gd name="connsiteX7" fmla="*/ 3200400 w 3236724"/>
                <a:gd name="connsiteY7" fmla="*/ 1143000 h 2339340"/>
                <a:gd name="connsiteX8" fmla="*/ 3032760 w 3236724"/>
                <a:gd name="connsiteY8" fmla="*/ 1592580 h 2339340"/>
                <a:gd name="connsiteX9" fmla="*/ 2788920 w 3236724"/>
                <a:gd name="connsiteY9" fmla="*/ 2209800 h 2339340"/>
                <a:gd name="connsiteX10" fmla="*/ 2598420 w 3236724"/>
                <a:gd name="connsiteY10" fmla="*/ 2339340 h 2339340"/>
                <a:gd name="connsiteX11" fmla="*/ 2202180 w 3236724"/>
                <a:gd name="connsiteY11" fmla="*/ 2331720 h 2339340"/>
                <a:gd name="connsiteX12" fmla="*/ 1912620 w 3236724"/>
                <a:gd name="connsiteY12" fmla="*/ 2186940 h 2339340"/>
                <a:gd name="connsiteX13" fmla="*/ 1082040 w 3236724"/>
                <a:gd name="connsiteY13" fmla="*/ 1584960 h 2339340"/>
                <a:gd name="connsiteX14" fmla="*/ 152400 w 3236724"/>
                <a:gd name="connsiteY14" fmla="*/ 822960 h 2339340"/>
                <a:gd name="connsiteX15" fmla="*/ 0 w 3236724"/>
                <a:gd name="connsiteY15" fmla="*/ 495300 h 2339340"/>
                <a:gd name="connsiteX16" fmla="*/ 30480 w 3236724"/>
                <a:gd name="connsiteY16" fmla="*/ 251460 h 2339340"/>
                <a:gd name="connsiteX17" fmla="*/ 129540 w 3236724"/>
                <a:gd name="connsiteY17" fmla="*/ 144780 h 2339340"/>
                <a:gd name="connsiteX0" fmla="*/ 129540 w 3236724"/>
                <a:gd name="connsiteY0" fmla="*/ 144780 h 2339340"/>
                <a:gd name="connsiteX1" fmla="*/ 441960 w 3236724"/>
                <a:gd name="connsiteY1" fmla="*/ 0 h 2339340"/>
                <a:gd name="connsiteX2" fmla="*/ 914400 w 3236724"/>
                <a:gd name="connsiteY2" fmla="*/ 45720 h 2339340"/>
                <a:gd name="connsiteX3" fmla="*/ 1844040 w 3236724"/>
                <a:gd name="connsiteY3" fmla="*/ 205740 h 2339340"/>
                <a:gd name="connsiteX4" fmla="*/ 2667000 w 3236724"/>
                <a:gd name="connsiteY4" fmla="*/ 320040 h 2339340"/>
                <a:gd name="connsiteX5" fmla="*/ 3116580 w 3236724"/>
                <a:gd name="connsiteY5" fmla="*/ 472440 h 2339340"/>
                <a:gd name="connsiteX6" fmla="*/ 3230880 w 3236724"/>
                <a:gd name="connsiteY6" fmla="*/ 693420 h 2339340"/>
                <a:gd name="connsiteX7" fmla="*/ 3200400 w 3236724"/>
                <a:gd name="connsiteY7" fmla="*/ 1143000 h 2339340"/>
                <a:gd name="connsiteX8" fmla="*/ 3032760 w 3236724"/>
                <a:gd name="connsiteY8" fmla="*/ 1592580 h 2339340"/>
                <a:gd name="connsiteX9" fmla="*/ 2788920 w 3236724"/>
                <a:gd name="connsiteY9" fmla="*/ 2209800 h 2339340"/>
                <a:gd name="connsiteX10" fmla="*/ 2598420 w 3236724"/>
                <a:gd name="connsiteY10" fmla="*/ 2339340 h 2339340"/>
                <a:gd name="connsiteX11" fmla="*/ 2202180 w 3236724"/>
                <a:gd name="connsiteY11" fmla="*/ 2331720 h 2339340"/>
                <a:gd name="connsiteX12" fmla="*/ 1912620 w 3236724"/>
                <a:gd name="connsiteY12" fmla="*/ 2186940 h 2339340"/>
                <a:gd name="connsiteX13" fmla="*/ 1082040 w 3236724"/>
                <a:gd name="connsiteY13" fmla="*/ 1584960 h 2339340"/>
                <a:gd name="connsiteX14" fmla="*/ 152400 w 3236724"/>
                <a:gd name="connsiteY14" fmla="*/ 822960 h 2339340"/>
                <a:gd name="connsiteX15" fmla="*/ 0 w 3236724"/>
                <a:gd name="connsiteY15" fmla="*/ 495300 h 2339340"/>
                <a:gd name="connsiteX16" fmla="*/ 30480 w 3236724"/>
                <a:gd name="connsiteY16" fmla="*/ 251460 h 2339340"/>
                <a:gd name="connsiteX17" fmla="*/ 129540 w 3236724"/>
                <a:gd name="connsiteY17" fmla="*/ 144780 h 2339340"/>
                <a:gd name="connsiteX0" fmla="*/ 129540 w 3236724"/>
                <a:gd name="connsiteY0" fmla="*/ 149658 h 2344218"/>
                <a:gd name="connsiteX1" fmla="*/ 441960 w 3236724"/>
                <a:gd name="connsiteY1" fmla="*/ 4878 h 2344218"/>
                <a:gd name="connsiteX2" fmla="*/ 914400 w 3236724"/>
                <a:gd name="connsiteY2" fmla="*/ 50598 h 2344218"/>
                <a:gd name="connsiteX3" fmla="*/ 1844040 w 3236724"/>
                <a:gd name="connsiteY3" fmla="*/ 210618 h 2344218"/>
                <a:gd name="connsiteX4" fmla="*/ 2667000 w 3236724"/>
                <a:gd name="connsiteY4" fmla="*/ 324918 h 2344218"/>
                <a:gd name="connsiteX5" fmla="*/ 3116580 w 3236724"/>
                <a:gd name="connsiteY5" fmla="*/ 477318 h 2344218"/>
                <a:gd name="connsiteX6" fmla="*/ 3230880 w 3236724"/>
                <a:gd name="connsiteY6" fmla="*/ 698298 h 2344218"/>
                <a:gd name="connsiteX7" fmla="*/ 3200400 w 3236724"/>
                <a:gd name="connsiteY7" fmla="*/ 1147878 h 2344218"/>
                <a:gd name="connsiteX8" fmla="*/ 3032760 w 3236724"/>
                <a:gd name="connsiteY8" fmla="*/ 1597458 h 2344218"/>
                <a:gd name="connsiteX9" fmla="*/ 2788920 w 3236724"/>
                <a:gd name="connsiteY9" fmla="*/ 2214678 h 2344218"/>
                <a:gd name="connsiteX10" fmla="*/ 2598420 w 3236724"/>
                <a:gd name="connsiteY10" fmla="*/ 2344218 h 2344218"/>
                <a:gd name="connsiteX11" fmla="*/ 2202180 w 3236724"/>
                <a:gd name="connsiteY11" fmla="*/ 2336598 h 2344218"/>
                <a:gd name="connsiteX12" fmla="*/ 1912620 w 3236724"/>
                <a:gd name="connsiteY12" fmla="*/ 2191818 h 2344218"/>
                <a:gd name="connsiteX13" fmla="*/ 1082040 w 3236724"/>
                <a:gd name="connsiteY13" fmla="*/ 1589838 h 2344218"/>
                <a:gd name="connsiteX14" fmla="*/ 152400 w 3236724"/>
                <a:gd name="connsiteY14" fmla="*/ 827838 h 2344218"/>
                <a:gd name="connsiteX15" fmla="*/ 0 w 3236724"/>
                <a:gd name="connsiteY15" fmla="*/ 500178 h 2344218"/>
                <a:gd name="connsiteX16" fmla="*/ 30480 w 3236724"/>
                <a:gd name="connsiteY16" fmla="*/ 256338 h 2344218"/>
                <a:gd name="connsiteX17" fmla="*/ 129540 w 3236724"/>
                <a:gd name="connsiteY17" fmla="*/ 149658 h 2344218"/>
                <a:gd name="connsiteX0" fmla="*/ 129540 w 3236724"/>
                <a:gd name="connsiteY0" fmla="*/ 149658 h 2344218"/>
                <a:gd name="connsiteX1" fmla="*/ 441960 w 3236724"/>
                <a:gd name="connsiteY1" fmla="*/ 4878 h 2344218"/>
                <a:gd name="connsiteX2" fmla="*/ 914400 w 3236724"/>
                <a:gd name="connsiteY2" fmla="*/ 50598 h 2344218"/>
                <a:gd name="connsiteX3" fmla="*/ 1844040 w 3236724"/>
                <a:gd name="connsiteY3" fmla="*/ 210618 h 2344218"/>
                <a:gd name="connsiteX4" fmla="*/ 2667000 w 3236724"/>
                <a:gd name="connsiteY4" fmla="*/ 324918 h 2344218"/>
                <a:gd name="connsiteX5" fmla="*/ 3116580 w 3236724"/>
                <a:gd name="connsiteY5" fmla="*/ 477318 h 2344218"/>
                <a:gd name="connsiteX6" fmla="*/ 3230880 w 3236724"/>
                <a:gd name="connsiteY6" fmla="*/ 698298 h 2344218"/>
                <a:gd name="connsiteX7" fmla="*/ 3200400 w 3236724"/>
                <a:gd name="connsiteY7" fmla="*/ 1147878 h 2344218"/>
                <a:gd name="connsiteX8" fmla="*/ 3032760 w 3236724"/>
                <a:gd name="connsiteY8" fmla="*/ 1597458 h 2344218"/>
                <a:gd name="connsiteX9" fmla="*/ 2788920 w 3236724"/>
                <a:gd name="connsiteY9" fmla="*/ 2214678 h 2344218"/>
                <a:gd name="connsiteX10" fmla="*/ 2598420 w 3236724"/>
                <a:gd name="connsiteY10" fmla="*/ 2344218 h 2344218"/>
                <a:gd name="connsiteX11" fmla="*/ 2202180 w 3236724"/>
                <a:gd name="connsiteY11" fmla="*/ 2336598 h 2344218"/>
                <a:gd name="connsiteX12" fmla="*/ 1912620 w 3236724"/>
                <a:gd name="connsiteY12" fmla="*/ 2191818 h 2344218"/>
                <a:gd name="connsiteX13" fmla="*/ 1082040 w 3236724"/>
                <a:gd name="connsiteY13" fmla="*/ 1589838 h 2344218"/>
                <a:gd name="connsiteX14" fmla="*/ 152400 w 3236724"/>
                <a:gd name="connsiteY14" fmla="*/ 827838 h 2344218"/>
                <a:gd name="connsiteX15" fmla="*/ 0 w 3236724"/>
                <a:gd name="connsiteY15" fmla="*/ 500178 h 2344218"/>
                <a:gd name="connsiteX16" fmla="*/ 30480 w 3236724"/>
                <a:gd name="connsiteY16" fmla="*/ 256338 h 2344218"/>
                <a:gd name="connsiteX17" fmla="*/ 129540 w 3236724"/>
                <a:gd name="connsiteY17" fmla="*/ 149658 h 2344218"/>
                <a:gd name="connsiteX0" fmla="*/ 129540 w 3236724"/>
                <a:gd name="connsiteY0" fmla="*/ 149658 h 2344218"/>
                <a:gd name="connsiteX1" fmla="*/ 441960 w 3236724"/>
                <a:gd name="connsiteY1" fmla="*/ 4878 h 2344218"/>
                <a:gd name="connsiteX2" fmla="*/ 914400 w 3236724"/>
                <a:gd name="connsiteY2" fmla="*/ 50598 h 2344218"/>
                <a:gd name="connsiteX3" fmla="*/ 1844040 w 3236724"/>
                <a:gd name="connsiteY3" fmla="*/ 210618 h 2344218"/>
                <a:gd name="connsiteX4" fmla="*/ 2667000 w 3236724"/>
                <a:gd name="connsiteY4" fmla="*/ 324918 h 2344218"/>
                <a:gd name="connsiteX5" fmla="*/ 3116580 w 3236724"/>
                <a:gd name="connsiteY5" fmla="*/ 477318 h 2344218"/>
                <a:gd name="connsiteX6" fmla="*/ 3230880 w 3236724"/>
                <a:gd name="connsiteY6" fmla="*/ 698298 h 2344218"/>
                <a:gd name="connsiteX7" fmla="*/ 3200400 w 3236724"/>
                <a:gd name="connsiteY7" fmla="*/ 1147878 h 2344218"/>
                <a:gd name="connsiteX8" fmla="*/ 3032760 w 3236724"/>
                <a:gd name="connsiteY8" fmla="*/ 1597458 h 2344218"/>
                <a:gd name="connsiteX9" fmla="*/ 2788920 w 3236724"/>
                <a:gd name="connsiteY9" fmla="*/ 2214678 h 2344218"/>
                <a:gd name="connsiteX10" fmla="*/ 2598420 w 3236724"/>
                <a:gd name="connsiteY10" fmla="*/ 2344218 h 2344218"/>
                <a:gd name="connsiteX11" fmla="*/ 2202180 w 3236724"/>
                <a:gd name="connsiteY11" fmla="*/ 2336598 h 2344218"/>
                <a:gd name="connsiteX12" fmla="*/ 1912620 w 3236724"/>
                <a:gd name="connsiteY12" fmla="*/ 2191818 h 2344218"/>
                <a:gd name="connsiteX13" fmla="*/ 1082040 w 3236724"/>
                <a:gd name="connsiteY13" fmla="*/ 1589838 h 2344218"/>
                <a:gd name="connsiteX14" fmla="*/ 152400 w 3236724"/>
                <a:gd name="connsiteY14" fmla="*/ 827838 h 2344218"/>
                <a:gd name="connsiteX15" fmla="*/ 0 w 3236724"/>
                <a:gd name="connsiteY15" fmla="*/ 500178 h 2344218"/>
                <a:gd name="connsiteX16" fmla="*/ 30480 w 3236724"/>
                <a:gd name="connsiteY16" fmla="*/ 256338 h 2344218"/>
                <a:gd name="connsiteX17" fmla="*/ 129540 w 3236724"/>
                <a:gd name="connsiteY17" fmla="*/ 149658 h 2344218"/>
                <a:gd name="connsiteX0" fmla="*/ 136402 w 3243586"/>
                <a:gd name="connsiteY0" fmla="*/ 149658 h 2344218"/>
                <a:gd name="connsiteX1" fmla="*/ 448822 w 3243586"/>
                <a:gd name="connsiteY1" fmla="*/ 4878 h 2344218"/>
                <a:gd name="connsiteX2" fmla="*/ 921262 w 3243586"/>
                <a:gd name="connsiteY2" fmla="*/ 50598 h 2344218"/>
                <a:gd name="connsiteX3" fmla="*/ 1850902 w 3243586"/>
                <a:gd name="connsiteY3" fmla="*/ 210618 h 2344218"/>
                <a:gd name="connsiteX4" fmla="*/ 2673862 w 3243586"/>
                <a:gd name="connsiteY4" fmla="*/ 324918 h 2344218"/>
                <a:gd name="connsiteX5" fmla="*/ 3123442 w 3243586"/>
                <a:gd name="connsiteY5" fmla="*/ 477318 h 2344218"/>
                <a:gd name="connsiteX6" fmla="*/ 3237742 w 3243586"/>
                <a:gd name="connsiteY6" fmla="*/ 698298 h 2344218"/>
                <a:gd name="connsiteX7" fmla="*/ 3207262 w 3243586"/>
                <a:gd name="connsiteY7" fmla="*/ 1147878 h 2344218"/>
                <a:gd name="connsiteX8" fmla="*/ 3039622 w 3243586"/>
                <a:gd name="connsiteY8" fmla="*/ 1597458 h 2344218"/>
                <a:gd name="connsiteX9" fmla="*/ 2795782 w 3243586"/>
                <a:gd name="connsiteY9" fmla="*/ 2214678 h 2344218"/>
                <a:gd name="connsiteX10" fmla="*/ 2605282 w 3243586"/>
                <a:gd name="connsiteY10" fmla="*/ 2344218 h 2344218"/>
                <a:gd name="connsiteX11" fmla="*/ 2209042 w 3243586"/>
                <a:gd name="connsiteY11" fmla="*/ 2336598 h 2344218"/>
                <a:gd name="connsiteX12" fmla="*/ 1919482 w 3243586"/>
                <a:gd name="connsiteY12" fmla="*/ 2191818 h 2344218"/>
                <a:gd name="connsiteX13" fmla="*/ 1088902 w 3243586"/>
                <a:gd name="connsiteY13" fmla="*/ 1589838 h 2344218"/>
                <a:gd name="connsiteX14" fmla="*/ 159262 w 3243586"/>
                <a:gd name="connsiteY14" fmla="*/ 827838 h 2344218"/>
                <a:gd name="connsiteX15" fmla="*/ 6862 w 3243586"/>
                <a:gd name="connsiteY15" fmla="*/ 500178 h 2344218"/>
                <a:gd name="connsiteX16" fmla="*/ 37342 w 3243586"/>
                <a:gd name="connsiteY16" fmla="*/ 256338 h 2344218"/>
                <a:gd name="connsiteX17" fmla="*/ 136402 w 3243586"/>
                <a:gd name="connsiteY17" fmla="*/ 149658 h 2344218"/>
                <a:gd name="connsiteX0" fmla="*/ 136402 w 3243586"/>
                <a:gd name="connsiteY0" fmla="*/ 149658 h 2344218"/>
                <a:gd name="connsiteX1" fmla="*/ 448822 w 3243586"/>
                <a:gd name="connsiteY1" fmla="*/ 4878 h 2344218"/>
                <a:gd name="connsiteX2" fmla="*/ 921262 w 3243586"/>
                <a:gd name="connsiteY2" fmla="*/ 50598 h 2344218"/>
                <a:gd name="connsiteX3" fmla="*/ 1850902 w 3243586"/>
                <a:gd name="connsiteY3" fmla="*/ 210618 h 2344218"/>
                <a:gd name="connsiteX4" fmla="*/ 2673862 w 3243586"/>
                <a:gd name="connsiteY4" fmla="*/ 324918 h 2344218"/>
                <a:gd name="connsiteX5" fmla="*/ 3123442 w 3243586"/>
                <a:gd name="connsiteY5" fmla="*/ 477318 h 2344218"/>
                <a:gd name="connsiteX6" fmla="*/ 3237742 w 3243586"/>
                <a:gd name="connsiteY6" fmla="*/ 698298 h 2344218"/>
                <a:gd name="connsiteX7" fmla="*/ 3207262 w 3243586"/>
                <a:gd name="connsiteY7" fmla="*/ 1147878 h 2344218"/>
                <a:gd name="connsiteX8" fmla="*/ 3039622 w 3243586"/>
                <a:gd name="connsiteY8" fmla="*/ 1597458 h 2344218"/>
                <a:gd name="connsiteX9" fmla="*/ 2795782 w 3243586"/>
                <a:gd name="connsiteY9" fmla="*/ 2214678 h 2344218"/>
                <a:gd name="connsiteX10" fmla="*/ 2605282 w 3243586"/>
                <a:gd name="connsiteY10" fmla="*/ 2344218 h 2344218"/>
                <a:gd name="connsiteX11" fmla="*/ 2209042 w 3243586"/>
                <a:gd name="connsiteY11" fmla="*/ 2336598 h 2344218"/>
                <a:gd name="connsiteX12" fmla="*/ 1919482 w 3243586"/>
                <a:gd name="connsiteY12" fmla="*/ 2191818 h 2344218"/>
                <a:gd name="connsiteX13" fmla="*/ 1088902 w 3243586"/>
                <a:gd name="connsiteY13" fmla="*/ 1589838 h 2344218"/>
                <a:gd name="connsiteX14" fmla="*/ 159262 w 3243586"/>
                <a:gd name="connsiteY14" fmla="*/ 827838 h 2344218"/>
                <a:gd name="connsiteX15" fmla="*/ 6862 w 3243586"/>
                <a:gd name="connsiteY15" fmla="*/ 500178 h 2344218"/>
                <a:gd name="connsiteX16" fmla="*/ 37342 w 3243586"/>
                <a:gd name="connsiteY16" fmla="*/ 256338 h 2344218"/>
                <a:gd name="connsiteX17" fmla="*/ 136402 w 3243586"/>
                <a:gd name="connsiteY17" fmla="*/ 149658 h 2344218"/>
                <a:gd name="connsiteX0" fmla="*/ 136402 w 3243586"/>
                <a:gd name="connsiteY0" fmla="*/ 149658 h 2344218"/>
                <a:gd name="connsiteX1" fmla="*/ 448822 w 3243586"/>
                <a:gd name="connsiteY1" fmla="*/ 4878 h 2344218"/>
                <a:gd name="connsiteX2" fmla="*/ 921262 w 3243586"/>
                <a:gd name="connsiteY2" fmla="*/ 50598 h 2344218"/>
                <a:gd name="connsiteX3" fmla="*/ 1850902 w 3243586"/>
                <a:gd name="connsiteY3" fmla="*/ 210618 h 2344218"/>
                <a:gd name="connsiteX4" fmla="*/ 2673862 w 3243586"/>
                <a:gd name="connsiteY4" fmla="*/ 324918 h 2344218"/>
                <a:gd name="connsiteX5" fmla="*/ 3123442 w 3243586"/>
                <a:gd name="connsiteY5" fmla="*/ 477318 h 2344218"/>
                <a:gd name="connsiteX6" fmla="*/ 3237742 w 3243586"/>
                <a:gd name="connsiteY6" fmla="*/ 698298 h 2344218"/>
                <a:gd name="connsiteX7" fmla="*/ 3207262 w 3243586"/>
                <a:gd name="connsiteY7" fmla="*/ 1147878 h 2344218"/>
                <a:gd name="connsiteX8" fmla="*/ 3039622 w 3243586"/>
                <a:gd name="connsiteY8" fmla="*/ 1597458 h 2344218"/>
                <a:gd name="connsiteX9" fmla="*/ 2795782 w 3243586"/>
                <a:gd name="connsiteY9" fmla="*/ 2214678 h 2344218"/>
                <a:gd name="connsiteX10" fmla="*/ 2605282 w 3243586"/>
                <a:gd name="connsiteY10" fmla="*/ 2344218 h 2344218"/>
                <a:gd name="connsiteX11" fmla="*/ 2209042 w 3243586"/>
                <a:gd name="connsiteY11" fmla="*/ 2336598 h 2344218"/>
                <a:gd name="connsiteX12" fmla="*/ 1919482 w 3243586"/>
                <a:gd name="connsiteY12" fmla="*/ 2191818 h 2344218"/>
                <a:gd name="connsiteX13" fmla="*/ 1088902 w 3243586"/>
                <a:gd name="connsiteY13" fmla="*/ 1589838 h 2344218"/>
                <a:gd name="connsiteX14" fmla="*/ 159262 w 3243586"/>
                <a:gd name="connsiteY14" fmla="*/ 827838 h 2344218"/>
                <a:gd name="connsiteX15" fmla="*/ 6862 w 3243586"/>
                <a:gd name="connsiteY15" fmla="*/ 500178 h 2344218"/>
                <a:gd name="connsiteX16" fmla="*/ 37342 w 3243586"/>
                <a:gd name="connsiteY16" fmla="*/ 256338 h 2344218"/>
                <a:gd name="connsiteX17" fmla="*/ 136402 w 3243586"/>
                <a:gd name="connsiteY17" fmla="*/ 149658 h 2344218"/>
                <a:gd name="connsiteX0" fmla="*/ 136402 w 3243586"/>
                <a:gd name="connsiteY0" fmla="*/ 149658 h 2344218"/>
                <a:gd name="connsiteX1" fmla="*/ 448822 w 3243586"/>
                <a:gd name="connsiteY1" fmla="*/ 4878 h 2344218"/>
                <a:gd name="connsiteX2" fmla="*/ 921262 w 3243586"/>
                <a:gd name="connsiteY2" fmla="*/ 50598 h 2344218"/>
                <a:gd name="connsiteX3" fmla="*/ 1850902 w 3243586"/>
                <a:gd name="connsiteY3" fmla="*/ 210618 h 2344218"/>
                <a:gd name="connsiteX4" fmla="*/ 2673862 w 3243586"/>
                <a:gd name="connsiteY4" fmla="*/ 324918 h 2344218"/>
                <a:gd name="connsiteX5" fmla="*/ 3123442 w 3243586"/>
                <a:gd name="connsiteY5" fmla="*/ 477318 h 2344218"/>
                <a:gd name="connsiteX6" fmla="*/ 3237742 w 3243586"/>
                <a:gd name="connsiteY6" fmla="*/ 698298 h 2344218"/>
                <a:gd name="connsiteX7" fmla="*/ 3207262 w 3243586"/>
                <a:gd name="connsiteY7" fmla="*/ 1147878 h 2344218"/>
                <a:gd name="connsiteX8" fmla="*/ 3039622 w 3243586"/>
                <a:gd name="connsiteY8" fmla="*/ 1597458 h 2344218"/>
                <a:gd name="connsiteX9" fmla="*/ 2795782 w 3243586"/>
                <a:gd name="connsiteY9" fmla="*/ 2214678 h 2344218"/>
                <a:gd name="connsiteX10" fmla="*/ 2605282 w 3243586"/>
                <a:gd name="connsiteY10" fmla="*/ 2344218 h 2344218"/>
                <a:gd name="connsiteX11" fmla="*/ 2209042 w 3243586"/>
                <a:gd name="connsiteY11" fmla="*/ 2336598 h 2344218"/>
                <a:gd name="connsiteX12" fmla="*/ 1919482 w 3243586"/>
                <a:gd name="connsiteY12" fmla="*/ 2191818 h 2344218"/>
                <a:gd name="connsiteX13" fmla="*/ 1088902 w 3243586"/>
                <a:gd name="connsiteY13" fmla="*/ 1589838 h 2344218"/>
                <a:gd name="connsiteX14" fmla="*/ 159262 w 3243586"/>
                <a:gd name="connsiteY14" fmla="*/ 827838 h 2344218"/>
                <a:gd name="connsiteX15" fmla="*/ 6862 w 3243586"/>
                <a:gd name="connsiteY15" fmla="*/ 500178 h 2344218"/>
                <a:gd name="connsiteX16" fmla="*/ 37342 w 3243586"/>
                <a:gd name="connsiteY16" fmla="*/ 256338 h 2344218"/>
                <a:gd name="connsiteX17" fmla="*/ 136402 w 3243586"/>
                <a:gd name="connsiteY17" fmla="*/ 149658 h 2344218"/>
                <a:gd name="connsiteX0" fmla="*/ 136402 w 3243586"/>
                <a:gd name="connsiteY0" fmla="*/ 149658 h 2344218"/>
                <a:gd name="connsiteX1" fmla="*/ 448822 w 3243586"/>
                <a:gd name="connsiteY1" fmla="*/ 4878 h 2344218"/>
                <a:gd name="connsiteX2" fmla="*/ 921262 w 3243586"/>
                <a:gd name="connsiteY2" fmla="*/ 50598 h 2344218"/>
                <a:gd name="connsiteX3" fmla="*/ 1850902 w 3243586"/>
                <a:gd name="connsiteY3" fmla="*/ 210618 h 2344218"/>
                <a:gd name="connsiteX4" fmla="*/ 2673862 w 3243586"/>
                <a:gd name="connsiteY4" fmla="*/ 324918 h 2344218"/>
                <a:gd name="connsiteX5" fmla="*/ 3123442 w 3243586"/>
                <a:gd name="connsiteY5" fmla="*/ 477318 h 2344218"/>
                <a:gd name="connsiteX6" fmla="*/ 3237742 w 3243586"/>
                <a:gd name="connsiteY6" fmla="*/ 698298 h 2344218"/>
                <a:gd name="connsiteX7" fmla="*/ 3207262 w 3243586"/>
                <a:gd name="connsiteY7" fmla="*/ 1147878 h 2344218"/>
                <a:gd name="connsiteX8" fmla="*/ 3039622 w 3243586"/>
                <a:gd name="connsiteY8" fmla="*/ 1597458 h 2344218"/>
                <a:gd name="connsiteX9" fmla="*/ 2795782 w 3243586"/>
                <a:gd name="connsiteY9" fmla="*/ 2214678 h 2344218"/>
                <a:gd name="connsiteX10" fmla="*/ 2605282 w 3243586"/>
                <a:gd name="connsiteY10" fmla="*/ 2344218 h 2344218"/>
                <a:gd name="connsiteX11" fmla="*/ 2209042 w 3243586"/>
                <a:gd name="connsiteY11" fmla="*/ 2336598 h 2344218"/>
                <a:gd name="connsiteX12" fmla="*/ 1919482 w 3243586"/>
                <a:gd name="connsiteY12" fmla="*/ 2191818 h 2344218"/>
                <a:gd name="connsiteX13" fmla="*/ 1088902 w 3243586"/>
                <a:gd name="connsiteY13" fmla="*/ 1589838 h 2344218"/>
                <a:gd name="connsiteX14" fmla="*/ 159262 w 3243586"/>
                <a:gd name="connsiteY14" fmla="*/ 827838 h 2344218"/>
                <a:gd name="connsiteX15" fmla="*/ 6862 w 3243586"/>
                <a:gd name="connsiteY15" fmla="*/ 500178 h 2344218"/>
                <a:gd name="connsiteX16" fmla="*/ 37342 w 3243586"/>
                <a:gd name="connsiteY16" fmla="*/ 256338 h 2344218"/>
                <a:gd name="connsiteX17" fmla="*/ 136402 w 3243586"/>
                <a:gd name="connsiteY17" fmla="*/ 149658 h 2344218"/>
                <a:gd name="connsiteX0" fmla="*/ 136402 w 3243586"/>
                <a:gd name="connsiteY0" fmla="*/ 149658 h 2357764"/>
                <a:gd name="connsiteX1" fmla="*/ 448822 w 3243586"/>
                <a:gd name="connsiteY1" fmla="*/ 4878 h 2357764"/>
                <a:gd name="connsiteX2" fmla="*/ 921262 w 3243586"/>
                <a:gd name="connsiteY2" fmla="*/ 50598 h 2357764"/>
                <a:gd name="connsiteX3" fmla="*/ 1850902 w 3243586"/>
                <a:gd name="connsiteY3" fmla="*/ 210618 h 2357764"/>
                <a:gd name="connsiteX4" fmla="*/ 2673862 w 3243586"/>
                <a:gd name="connsiteY4" fmla="*/ 324918 h 2357764"/>
                <a:gd name="connsiteX5" fmla="*/ 3123442 w 3243586"/>
                <a:gd name="connsiteY5" fmla="*/ 477318 h 2357764"/>
                <a:gd name="connsiteX6" fmla="*/ 3237742 w 3243586"/>
                <a:gd name="connsiteY6" fmla="*/ 698298 h 2357764"/>
                <a:gd name="connsiteX7" fmla="*/ 3207262 w 3243586"/>
                <a:gd name="connsiteY7" fmla="*/ 1147878 h 2357764"/>
                <a:gd name="connsiteX8" fmla="*/ 3039622 w 3243586"/>
                <a:gd name="connsiteY8" fmla="*/ 1597458 h 2357764"/>
                <a:gd name="connsiteX9" fmla="*/ 2795782 w 3243586"/>
                <a:gd name="connsiteY9" fmla="*/ 2214678 h 2357764"/>
                <a:gd name="connsiteX10" fmla="*/ 2605282 w 3243586"/>
                <a:gd name="connsiteY10" fmla="*/ 2344218 h 2357764"/>
                <a:gd name="connsiteX11" fmla="*/ 2209042 w 3243586"/>
                <a:gd name="connsiteY11" fmla="*/ 2336598 h 2357764"/>
                <a:gd name="connsiteX12" fmla="*/ 1919482 w 3243586"/>
                <a:gd name="connsiteY12" fmla="*/ 2191818 h 2357764"/>
                <a:gd name="connsiteX13" fmla="*/ 1088902 w 3243586"/>
                <a:gd name="connsiteY13" fmla="*/ 1589838 h 2357764"/>
                <a:gd name="connsiteX14" fmla="*/ 159262 w 3243586"/>
                <a:gd name="connsiteY14" fmla="*/ 827838 h 2357764"/>
                <a:gd name="connsiteX15" fmla="*/ 6862 w 3243586"/>
                <a:gd name="connsiteY15" fmla="*/ 500178 h 2357764"/>
                <a:gd name="connsiteX16" fmla="*/ 37342 w 3243586"/>
                <a:gd name="connsiteY16" fmla="*/ 256338 h 2357764"/>
                <a:gd name="connsiteX17" fmla="*/ 136402 w 3243586"/>
                <a:gd name="connsiteY17" fmla="*/ 149658 h 2357764"/>
                <a:gd name="connsiteX0" fmla="*/ 136402 w 3243586"/>
                <a:gd name="connsiteY0" fmla="*/ 149658 h 2357764"/>
                <a:gd name="connsiteX1" fmla="*/ 448822 w 3243586"/>
                <a:gd name="connsiteY1" fmla="*/ 4878 h 2357764"/>
                <a:gd name="connsiteX2" fmla="*/ 921262 w 3243586"/>
                <a:gd name="connsiteY2" fmla="*/ 50598 h 2357764"/>
                <a:gd name="connsiteX3" fmla="*/ 1850902 w 3243586"/>
                <a:gd name="connsiteY3" fmla="*/ 210618 h 2357764"/>
                <a:gd name="connsiteX4" fmla="*/ 2673862 w 3243586"/>
                <a:gd name="connsiteY4" fmla="*/ 324918 h 2357764"/>
                <a:gd name="connsiteX5" fmla="*/ 3123442 w 3243586"/>
                <a:gd name="connsiteY5" fmla="*/ 477318 h 2357764"/>
                <a:gd name="connsiteX6" fmla="*/ 3237742 w 3243586"/>
                <a:gd name="connsiteY6" fmla="*/ 698298 h 2357764"/>
                <a:gd name="connsiteX7" fmla="*/ 3207262 w 3243586"/>
                <a:gd name="connsiteY7" fmla="*/ 1147878 h 2357764"/>
                <a:gd name="connsiteX8" fmla="*/ 3039622 w 3243586"/>
                <a:gd name="connsiteY8" fmla="*/ 1597458 h 2357764"/>
                <a:gd name="connsiteX9" fmla="*/ 2795782 w 3243586"/>
                <a:gd name="connsiteY9" fmla="*/ 2214678 h 2357764"/>
                <a:gd name="connsiteX10" fmla="*/ 2605282 w 3243586"/>
                <a:gd name="connsiteY10" fmla="*/ 2344218 h 2357764"/>
                <a:gd name="connsiteX11" fmla="*/ 2209042 w 3243586"/>
                <a:gd name="connsiteY11" fmla="*/ 2336598 h 2357764"/>
                <a:gd name="connsiteX12" fmla="*/ 1919482 w 3243586"/>
                <a:gd name="connsiteY12" fmla="*/ 2191818 h 2357764"/>
                <a:gd name="connsiteX13" fmla="*/ 1088902 w 3243586"/>
                <a:gd name="connsiteY13" fmla="*/ 1589838 h 2357764"/>
                <a:gd name="connsiteX14" fmla="*/ 159262 w 3243586"/>
                <a:gd name="connsiteY14" fmla="*/ 827838 h 2357764"/>
                <a:gd name="connsiteX15" fmla="*/ 6862 w 3243586"/>
                <a:gd name="connsiteY15" fmla="*/ 500178 h 2357764"/>
                <a:gd name="connsiteX16" fmla="*/ 37342 w 3243586"/>
                <a:gd name="connsiteY16" fmla="*/ 256338 h 2357764"/>
                <a:gd name="connsiteX17" fmla="*/ 136402 w 3243586"/>
                <a:gd name="connsiteY17" fmla="*/ 149658 h 2357764"/>
                <a:gd name="connsiteX0" fmla="*/ 136402 w 3243586"/>
                <a:gd name="connsiteY0" fmla="*/ 149658 h 2357764"/>
                <a:gd name="connsiteX1" fmla="*/ 448822 w 3243586"/>
                <a:gd name="connsiteY1" fmla="*/ 4878 h 2357764"/>
                <a:gd name="connsiteX2" fmla="*/ 921262 w 3243586"/>
                <a:gd name="connsiteY2" fmla="*/ 50598 h 2357764"/>
                <a:gd name="connsiteX3" fmla="*/ 1850902 w 3243586"/>
                <a:gd name="connsiteY3" fmla="*/ 210618 h 2357764"/>
                <a:gd name="connsiteX4" fmla="*/ 2673862 w 3243586"/>
                <a:gd name="connsiteY4" fmla="*/ 324918 h 2357764"/>
                <a:gd name="connsiteX5" fmla="*/ 3123442 w 3243586"/>
                <a:gd name="connsiteY5" fmla="*/ 477318 h 2357764"/>
                <a:gd name="connsiteX6" fmla="*/ 3237742 w 3243586"/>
                <a:gd name="connsiteY6" fmla="*/ 698298 h 2357764"/>
                <a:gd name="connsiteX7" fmla="*/ 3207262 w 3243586"/>
                <a:gd name="connsiteY7" fmla="*/ 1147878 h 2357764"/>
                <a:gd name="connsiteX8" fmla="*/ 3039622 w 3243586"/>
                <a:gd name="connsiteY8" fmla="*/ 1597458 h 2357764"/>
                <a:gd name="connsiteX9" fmla="*/ 2795782 w 3243586"/>
                <a:gd name="connsiteY9" fmla="*/ 2214678 h 2357764"/>
                <a:gd name="connsiteX10" fmla="*/ 2605282 w 3243586"/>
                <a:gd name="connsiteY10" fmla="*/ 2344218 h 2357764"/>
                <a:gd name="connsiteX11" fmla="*/ 2209042 w 3243586"/>
                <a:gd name="connsiteY11" fmla="*/ 2336598 h 2357764"/>
                <a:gd name="connsiteX12" fmla="*/ 1919482 w 3243586"/>
                <a:gd name="connsiteY12" fmla="*/ 2191818 h 2357764"/>
                <a:gd name="connsiteX13" fmla="*/ 1088902 w 3243586"/>
                <a:gd name="connsiteY13" fmla="*/ 1589838 h 2357764"/>
                <a:gd name="connsiteX14" fmla="*/ 159262 w 3243586"/>
                <a:gd name="connsiteY14" fmla="*/ 827838 h 2357764"/>
                <a:gd name="connsiteX15" fmla="*/ 6862 w 3243586"/>
                <a:gd name="connsiteY15" fmla="*/ 500178 h 2357764"/>
                <a:gd name="connsiteX16" fmla="*/ 37342 w 3243586"/>
                <a:gd name="connsiteY16" fmla="*/ 256338 h 2357764"/>
                <a:gd name="connsiteX17" fmla="*/ 136402 w 3243586"/>
                <a:gd name="connsiteY17" fmla="*/ 149658 h 2357764"/>
                <a:gd name="connsiteX0" fmla="*/ 136402 w 3243586"/>
                <a:gd name="connsiteY0" fmla="*/ 149658 h 2357764"/>
                <a:gd name="connsiteX1" fmla="*/ 448822 w 3243586"/>
                <a:gd name="connsiteY1" fmla="*/ 4878 h 2357764"/>
                <a:gd name="connsiteX2" fmla="*/ 921262 w 3243586"/>
                <a:gd name="connsiteY2" fmla="*/ 50598 h 2357764"/>
                <a:gd name="connsiteX3" fmla="*/ 1850902 w 3243586"/>
                <a:gd name="connsiteY3" fmla="*/ 210618 h 2357764"/>
                <a:gd name="connsiteX4" fmla="*/ 2673862 w 3243586"/>
                <a:gd name="connsiteY4" fmla="*/ 324918 h 2357764"/>
                <a:gd name="connsiteX5" fmla="*/ 3123442 w 3243586"/>
                <a:gd name="connsiteY5" fmla="*/ 477318 h 2357764"/>
                <a:gd name="connsiteX6" fmla="*/ 3237742 w 3243586"/>
                <a:gd name="connsiteY6" fmla="*/ 698298 h 2357764"/>
                <a:gd name="connsiteX7" fmla="*/ 3207262 w 3243586"/>
                <a:gd name="connsiteY7" fmla="*/ 1147878 h 2357764"/>
                <a:gd name="connsiteX8" fmla="*/ 3039622 w 3243586"/>
                <a:gd name="connsiteY8" fmla="*/ 1597458 h 2357764"/>
                <a:gd name="connsiteX9" fmla="*/ 2795782 w 3243586"/>
                <a:gd name="connsiteY9" fmla="*/ 2214678 h 2357764"/>
                <a:gd name="connsiteX10" fmla="*/ 2605282 w 3243586"/>
                <a:gd name="connsiteY10" fmla="*/ 2344218 h 2357764"/>
                <a:gd name="connsiteX11" fmla="*/ 2209042 w 3243586"/>
                <a:gd name="connsiteY11" fmla="*/ 2336598 h 2357764"/>
                <a:gd name="connsiteX12" fmla="*/ 1919482 w 3243586"/>
                <a:gd name="connsiteY12" fmla="*/ 2191818 h 2357764"/>
                <a:gd name="connsiteX13" fmla="*/ 1088902 w 3243586"/>
                <a:gd name="connsiteY13" fmla="*/ 1589838 h 2357764"/>
                <a:gd name="connsiteX14" fmla="*/ 159262 w 3243586"/>
                <a:gd name="connsiteY14" fmla="*/ 827838 h 2357764"/>
                <a:gd name="connsiteX15" fmla="*/ 6862 w 3243586"/>
                <a:gd name="connsiteY15" fmla="*/ 500178 h 2357764"/>
                <a:gd name="connsiteX16" fmla="*/ 37342 w 3243586"/>
                <a:gd name="connsiteY16" fmla="*/ 256338 h 2357764"/>
                <a:gd name="connsiteX17" fmla="*/ 136402 w 3243586"/>
                <a:gd name="connsiteY17" fmla="*/ 149658 h 2357764"/>
                <a:gd name="connsiteX0" fmla="*/ 136402 w 3249205"/>
                <a:gd name="connsiteY0" fmla="*/ 149658 h 2357764"/>
                <a:gd name="connsiteX1" fmla="*/ 448822 w 3249205"/>
                <a:gd name="connsiteY1" fmla="*/ 4878 h 2357764"/>
                <a:gd name="connsiteX2" fmla="*/ 921262 w 3249205"/>
                <a:gd name="connsiteY2" fmla="*/ 50598 h 2357764"/>
                <a:gd name="connsiteX3" fmla="*/ 1850902 w 3249205"/>
                <a:gd name="connsiteY3" fmla="*/ 210618 h 2357764"/>
                <a:gd name="connsiteX4" fmla="*/ 2673862 w 3249205"/>
                <a:gd name="connsiteY4" fmla="*/ 324918 h 2357764"/>
                <a:gd name="connsiteX5" fmla="*/ 3123442 w 3249205"/>
                <a:gd name="connsiteY5" fmla="*/ 477318 h 2357764"/>
                <a:gd name="connsiteX6" fmla="*/ 3237742 w 3249205"/>
                <a:gd name="connsiteY6" fmla="*/ 698298 h 2357764"/>
                <a:gd name="connsiteX7" fmla="*/ 3207262 w 3249205"/>
                <a:gd name="connsiteY7" fmla="*/ 1147878 h 2357764"/>
                <a:gd name="connsiteX8" fmla="*/ 3039622 w 3249205"/>
                <a:gd name="connsiteY8" fmla="*/ 1597458 h 2357764"/>
                <a:gd name="connsiteX9" fmla="*/ 2795782 w 3249205"/>
                <a:gd name="connsiteY9" fmla="*/ 2214678 h 2357764"/>
                <a:gd name="connsiteX10" fmla="*/ 2605282 w 3249205"/>
                <a:gd name="connsiteY10" fmla="*/ 2344218 h 2357764"/>
                <a:gd name="connsiteX11" fmla="*/ 2209042 w 3249205"/>
                <a:gd name="connsiteY11" fmla="*/ 2336598 h 2357764"/>
                <a:gd name="connsiteX12" fmla="*/ 1919482 w 3249205"/>
                <a:gd name="connsiteY12" fmla="*/ 2191818 h 2357764"/>
                <a:gd name="connsiteX13" fmla="*/ 1088902 w 3249205"/>
                <a:gd name="connsiteY13" fmla="*/ 1589838 h 2357764"/>
                <a:gd name="connsiteX14" fmla="*/ 159262 w 3249205"/>
                <a:gd name="connsiteY14" fmla="*/ 827838 h 2357764"/>
                <a:gd name="connsiteX15" fmla="*/ 6862 w 3249205"/>
                <a:gd name="connsiteY15" fmla="*/ 500178 h 2357764"/>
                <a:gd name="connsiteX16" fmla="*/ 37342 w 3249205"/>
                <a:gd name="connsiteY16" fmla="*/ 256338 h 2357764"/>
                <a:gd name="connsiteX17" fmla="*/ 136402 w 3249205"/>
                <a:gd name="connsiteY17" fmla="*/ 149658 h 2357764"/>
                <a:gd name="connsiteX0" fmla="*/ 105028 w 3217831"/>
                <a:gd name="connsiteY0" fmla="*/ 149658 h 2357764"/>
                <a:gd name="connsiteX1" fmla="*/ 417448 w 3217831"/>
                <a:gd name="connsiteY1" fmla="*/ 4878 h 2357764"/>
                <a:gd name="connsiteX2" fmla="*/ 889888 w 3217831"/>
                <a:gd name="connsiteY2" fmla="*/ 50598 h 2357764"/>
                <a:gd name="connsiteX3" fmla="*/ 1819528 w 3217831"/>
                <a:gd name="connsiteY3" fmla="*/ 210618 h 2357764"/>
                <a:gd name="connsiteX4" fmla="*/ 2642488 w 3217831"/>
                <a:gd name="connsiteY4" fmla="*/ 324918 h 2357764"/>
                <a:gd name="connsiteX5" fmla="*/ 3092068 w 3217831"/>
                <a:gd name="connsiteY5" fmla="*/ 477318 h 2357764"/>
                <a:gd name="connsiteX6" fmla="*/ 3206368 w 3217831"/>
                <a:gd name="connsiteY6" fmla="*/ 698298 h 2357764"/>
                <a:gd name="connsiteX7" fmla="*/ 3175888 w 3217831"/>
                <a:gd name="connsiteY7" fmla="*/ 1147878 h 2357764"/>
                <a:gd name="connsiteX8" fmla="*/ 3008248 w 3217831"/>
                <a:gd name="connsiteY8" fmla="*/ 1597458 h 2357764"/>
                <a:gd name="connsiteX9" fmla="*/ 2764408 w 3217831"/>
                <a:gd name="connsiteY9" fmla="*/ 2214678 h 2357764"/>
                <a:gd name="connsiteX10" fmla="*/ 2573908 w 3217831"/>
                <a:gd name="connsiteY10" fmla="*/ 2344218 h 2357764"/>
                <a:gd name="connsiteX11" fmla="*/ 2177668 w 3217831"/>
                <a:gd name="connsiteY11" fmla="*/ 2336598 h 2357764"/>
                <a:gd name="connsiteX12" fmla="*/ 1888108 w 3217831"/>
                <a:gd name="connsiteY12" fmla="*/ 2191818 h 2357764"/>
                <a:gd name="connsiteX13" fmla="*/ 1057528 w 3217831"/>
                <a:gd name="connsiteY13" fmla="*/ 1589838 h 2357764"/>
                <a:gd name="connsiteX14" fmla="*/ 127888 w 3217831"/>
                <a:gd name="connsiteY14" fmla="*/ 827838 h 2357764"/>
                <a:gd name="connsiteX15" fmla="*/ 5968 w 3217831"/>
                <a:gd name="connsiteY15" fmla="*/ 256338 h 2357764"/>
                <a:gd name="connsiteX16" fmla="*/ 105028 w 3217831"/>
                <a:gd name="connsiteY16" fmla="*/ 149658 h 2357764"/>
                <a:gd name="connsiteX0" fmla="*/ 28936 w 3240799"/>
                <a:gd name="connsiteY0" fmla="*/ 263604 h 2365030"/>
                <a:gd name="connsiteX1" fmla="*/ 440416 w 3240799"/>
                <a:gd name="connsiteY1" fmla="*/ 12144 h 2365030"/>
                <a:gd name="connsiteX2" fmla="*/ 912856 w 3240799"/>
                <a:gd name="connsiteY2" fmla="*/ 57864 h 2365030"/>
                <a:gd name="connsiteX3" fmla="*/ 1842496 w 3240799"/>
                <a:gd name="connsiteY3" fmla="*/ 217884 h 2365030"/>
                <a:gd name="connsiteX4" fmla="*/ 2665456 w 3240799"/>
                <a:gd name="connsiteY4" fmla="*/ 332184 h 2365030"/>
                <a:gd name="connsiteX5" fmla="*/ 3115036 w 3240799"/>
                <a:gd name="connsiteY5" fmla="*/ 484584 h 2365030"/>
                <a:gd name="connsiteX6" fmla="*/ 3229336 w 3240799"/>
                <a:gd name="connsiteY6" fmla="*/ 705564 h 2365030"/>
                <a:gd name="connsiteX7" fmla="*/ 3198856 w 3240799"/>
                <a:gd name="connsiteY7" fmla="*/ 1155144 h 2365030"/>
                <a:gd name="connsiteX8" fmla="*/ 3031216 w 3240799"/>
                <a:gd name="connsiteY8" fmla="*/ 1604724 h 2365030"/>
                <a:gd name="connsiteX9" fmla="*/ 2787376 w 3240799"/>
                <a:gd name="connsiteY9" fmla="*/ 2221944 h 2365030"/>
                <a:gd name="connsiteX10" fmla="*/ 2596876 w 3240799"/>
                <a:gd name="connsiteY10" fmla="*/ 2351484 h 2365030"/>
                <a:gd name="connsiteX11" fmla="*/ 2200636 w 3240799"/>
                <a:gd name="connsiteY11" fmla="*/ 2343864 h 2365030"/>
                <a:gd name="connsiteX12" fmla="*/ 1911076 w 3240799"/>
                <a:gd name="connsiteY12" fmla="*/ 2199084 h 2365030"/>
                <a:gd name="connsiteX13" fmla="*/ 1080496 w 3240799"/>
                <a:gd name="connsiteY13" fmla="*/ 1597104 h 2365030"/>
                <a:gd name="connsiteX14" fmla="*/ 150856 w 3240799"/>
                <a:gd name="connsiteY14" fmla="*/ 835104 h 2365030"/>
                <a:gd name="connsiteX15" fmla="*/ 28936 w 3240799"/>
                <a:gd name="connsiteY15" fmla="*/ 263604 h 2365030"/>
                <a:gd name="connsiteX0" fmla="*/ 28936 w 3240799"/>
                <a:gd name="connsiteY0" fmla="*/ 251724 h 2353150"/>
                <a:gd name="connsiteX1" fmla="*/ 440416 w 3240799"/>
                <a:gd name="connsiteY1" fmla="*/ 264 h 2353150"/>
                <a:gd name="connsiteX2" fmla="*/ 1842496 w 3240799"/>
                <a:gd name="connsiteY2" fmla="*/ 206004 h 2353150"/>
                <a:gd name="connsiteX3" fmla="*/ 2665456 w 3240799"/>
                <a:gd name="connsiteY3" fmla="*/ 320304 h 2353150"/>
                <a:gd name="connsiteX4" fmla="*/ 3115036 w 3240799"/>
                <a:gd name="connsiteY4" fmla="*/ 472704 h 2353150"/>
                <a:gd name="connsiteX5" fmla="*/ 3229336 w 3240799"/>
                <a:gd name="connsiteY5" fmla="*/ 693684 h 2353150"/>
                <a:gd name="connsiteX6" fmla="*/ 3198856 w 3240799"/>
                <a:gd name="connsiteY6" fmla="*/ 1143264 h 2353150"/>
                <a:gd name="connsiteX7" fmla="*/ 3031216 w 3240799"/>
                <a:gd name="connsiteY7" fmla="*/ 1592844 h 2353150"/>
                <a:gd name="connsiteX8" fmla="*/ 2787376 w 3240799"/>
                <a:gd name="connsiteY8" fmla="*/ 2210064 h 2353150"/>
                <a:gd name="connsiteX9" fmla="*/ 2596876 w 3240799"/>
                <a:gd name="connsiteY9" fmla="*/ 2339604 h 2353150"/>
                <a:gd name="connsiteX10" fmla="*/ 2200636 w 3240799"/>
                <a:gd name="connsiteY10" fmla="*/ 2331984 h 2353150"/>
                <a:gd name="connsiteX11" fmla="*/ 1911076 w 3240799"/>
                <a:gd name="connsiteY11" fmla="*/ 2187204 h 2353150"/>
                <a:gd name="connsiteX12" fmla="*/ 1080496 w 3240799"/>
                <a:gd name="connsiteY12" fmla="*/ 1585224 h 2353150"/>
                <a:gd name="connsiteX13" fmla="*/ 150856 w 3240799"/>
                <a:gd name="connsiteY13" fmla="*/ 823224 h 2353150"/>
                <a:gd name="connsiteX14" fmla="*/ 28936 w 3240799"/>
                <a:gd name="connsiteY14" fmla="*/ 251724 h 2353150"/>
                <a:gd name="connsiteX0" fmla="*/ 28936 w 3273560"/>
                <a:gd name="connsiteY0" fmla="*/ 251724 h 2353150"/>
                <a:gd name="connsiteX1" fmla="*/ 440416 w 3273560"/>
                <a:gd name="connsiteY1" fmla="*/ 264 h 2353150"/>
                <a:gd name="connsiteX2" fmla="*/ 1842496 w 3273560"/>
                <a:gd name="connsiteY2" fmla="*/ 206004 h 2353150"/>
                <a:gd name="connsiteX3" fmla="*/ 2665456 w 3273560"/>
                <a:gd name="connsiteY3" fmla="*/ 320304 h 2353150"/>
                <a:gd name="connsiteX4" fmla="*/ 3229336 w 3273560"/>
                <a:gd name="connsiteY4" fmla="*/ 693684 h 2353150"/>
                <a:gd name="connsiteX5" fmla="*/ 3198856 w 3273560"/>
                <a:gd name="connsiteY5" fmla="*/ 1143264 h 2353150"/>
                <a:gd name="connsiteX6" fmla="*/ 3031216 w 3273560"/>
                <a:gd name="connsiteY6" fmla="*/ 1592844 h 2353150"/>
                <a:gd name="connsiteX7" fmla="*/ 2787376 w 3273560"/>
                <a:gd name="connsiteY7" fmla="*/ 2210064 h 2353150"/>
                <a:gd name="connsiteX8" fmla="*/ 2596876 w 3273560"/>
                <a:gd name="connsiteY8" fmla="*/ 2339604 h 2353150"/>
                <a:gd name="connsiteX9" fmla="*/ 2200636 w 3273560"/>
                <a:gd name="connsiteY9" fmla="*/ 2331984 h 2353150"/>
                <a:gd name="connsiteX10" fmla="*/ 1911076 w 3273560"/>
                <a:gd name="connsiteY10" fmla="*/ 2187204 h 2353150"/>
                <a:gd name="connsiteX11" fmla="*/ 1080496 w 3273560"/>
                <a:gd name="connsiteY11" fmla="*/ 1585224 h 2353150"/>
                <a:gd name="connsiteX12" fmla="*/ 150856 w 3273560"/>
                <a:gd name="connsiteY12" fmla="*/ 823224 h 2353150"/>
                <a:gd name="connsiteX13" fmla="*/ 28936 w 3273560"/>
                <a:gd name="connsiteY13" fmla="*/ 251724 h 2353150"/>
                <a:gd name="connsiteX0" fmla="*/ 28936 w 3273560"/>
                <a:gd name="connsiteY0" fmla="*/ 251724 h 2353150"/>
                <a:gd name="connsiteX1" fmla="*/ 440416 w 3273560"/>
                <a:gd name="connsiteY1" fmla="*/ 264 h 2353150"/>
                <a:gd name="connsiteX2" fmla="*/ 1842496 w 3273560"/>
                <a:gd name="connsiteY2" fmla="*/ 206004 h 2353150"/>
                <a:gd name="connsiteX3" fmla="*/ 2665456 w 3273560"/>
                <a:gd name="connsiteY3" fmla="*/ 320304 h 2353150"/>
                <a:gd name="connsiteX4" fmla="*/ 3229336 w 3273560"/>
                <a:gd name="connsiteY4" fmla="*/ 693684 h 2353150"/>
                <a:gd name="connsiteX5" fmla="*/ 3198856 w 3273560"/>
                <a:gd name="connsiteY5" fmla="*/ 1143264 h 2353150"/>
                <a:gd name="connsiteX6" fmla="*/ 3031216 w 3273560"/>
                <a:gd name="connsiteY6" fmla="*/ 1592844 h 2353150"/>
                <a:gd name="connsiteX7" fmla="*/ 2787376 w 3273560"/>
                <a:gd name="connsiteY7" fmla="*/ 2210064 h 2353150"/>
                <a:gd name="connsiteX8" fmla="*/ 2596876 w 3273560"/>
                <a:gd name="connsiteY8" fmla="*/ 2339604 h 2353150"/>
                <a:gd name="connsiteX9" fmla="*/ 2200636 w 3273560"/>
                <a:gd name="connsiteY9" fmla="*/ 2331984 h 2353150"/>
                <a:gd name="connsiteX10" fmla="*/ 1911076 w 3273560"/>
                <a:gd name="connsiteY10" fmla="*/ 2187204 h 2353150"/>
                <a:gd name="connsiteX11" fmla="*/ 1080496 w 3273560"/>
                <a:gd name="connsiteY11" fmla="*/ 1585224 h 2353150"/>
                <a:gd name="connsiteX12" fmla="*/ 150856 w 3273560"/>
                <a:gd name="connsiteY12" fmla="*/ 823224 h 2353150"/>
                <a:gd name="connsiteX13" fmla="*/ 28936 w 3273560"/>
                <a:gd name="connsiteY13" fmla="*/ 251724 h 2353150"/>
                <a:gd name="connsiteX0" fmla="*/ 28936 w 3273560"/>
                <a:gd name="connsiteY0" fmla="*/ 251724 h 2353150"/>
                <a:gd name="connsiteX1" fmla="*/ 440416 w 3273560"/>
                <a:gd name="connsiteY1" fmla="*/ 264 h 2353150"/>
                <a:gd name="connsiteX2" fmla="*/ 1842496 w 3273560"/>
                <a:gd name="connsiteY2" fmla="*/ 206004 h 2353150"/>
                <a:gd name="connsiteX3" fmla="*/ 2665456 w 3273560"/>
                <a:gd name="connsiteY3" fmla="*/ 320304 h 2353150"/>
                <a:gd name="connsiteX4" fmla="*/ 3229336 w 3273560"/>
                <a:gd name="connsiteY4" fmla="*/ 693684 h 2353150"/>
                <a:gd name="connsiteX5" fmla="*/ 3198856 w 3273560"/>
                <a:gd name="connsiteY5" fmla="*/ 1143264 h 2353150"/>
                <a:gd name="connsiteX6" fmla="*/ 3031216 w 3273560"/>
                <a:gd name="connsiteY6" fmla="*/ 1592844 h 2353150"/>
                <a:gd name="connsiteX7" fmla="*/ 2787376 w 3273560"/>
                <a:gd name="connsiteY7" fmla="*/ 2210064 h 2353150"/>
                <a:gd name="connsiteX8" fmla="*/ 2596876 w 3273560"/>
                <a:gd name="connsiteY8" fmla="*/ 2339604 h 2353150"/>
                <a:gd name="connsiteX9" fmla="*/ 2200636 w 3273560"/>
                <a:gd name="connsiteY9" fmla="*/ 2331984 h 2353150"/>
                <a:gd name="connsiteX10" fmla="*/ 1911076 w 3273560"/>
                <a:gd name="connsiteY10" fmla="*/ 2187204 h 2353150"/>
                <a:gd name="connsiteX11" fmla="*/ 1080496 w 3273560"/>
                <a:gd name="connsiteY11" fmla="*/ 1585224 h 2353150"/>
                <a:gd name="connsiteX12" fmla="*/ 150856 w 3273560"/>
                <a:gd name="connsiteY12" fmla="*/ 823224 h 2353150"/>
                <a:gd name="connsiteX13" fmla="*/ 28936 w 3273560"/>
                <a:gd name="connsiteY13" fmla="*/ 251724 h 2353150"/>
                <a:gd name="connsiteX0" fmla="*/ 28936 w 3273560"/>
                <a:gd name="connsiteY0" fmla="*/ 251724 h 2353150"/>
                <a:gd name="connsiteX1" fmla="*/ 440416 w 3273560"/>
                <a:gd name="connsiteY1" fmla="*/ 264 h 2353150"/>
                <a:gd name="connsiteX2" fmla="*/ 1842496 w 3273560"/>
                <a:gd name="connsiteY2" fmla="*/ 206004 h 2353150"/>
                <a:gd name="connsiteX3" fmla="*/ 2665456 w 3273560"/>
                <a:gd name="connsiteY3" fmla="*/ 320304 h 2353150"/>
                <a:gd name="connsiteX4" fmla="*/ 3229336 w 3273560"/>
                <a:gd name="connsiteY4" fmla="*/ 693684 h 2353150"/>
                <a:gd name="connsiteX5" fmla="*/ 3198856 w 3273560"/>
                <a:gd name="connsiteY5" fmla="*/ 1143264 h 2353150"/>
                <a:gd name="connsiteX6" fmla="*/ 3031216 w 3273560"/>
                <a:gd name="connsiteY6" fmla="*/ 1592844 h 2353150"/>
                <a:gd name="connsiteX7" fmla="*/ 2787376 w 3273560"/>
                <a:gd name="connsiteY7" fmla="*/ 2210064 h 2353150"/>
                <a:gd name="connsiteX8" fmla="*/ 2596876 w 3273560"/>
                <a:gd name="connsiteY8" fmla="*/ 2339604 h 2353150"/>
                <a:gd name="connsiteX9" fmla="*/ 2200636 w 3273560"/>
                <a:gd name="connsiteY9" fmla="*/ 2331984 h 2353150"/>
                <a:gd name="connsiteX10" fmla="*/ 1911076 w 3273560"/>
                <a:gd name="connsiteY10" fmla="*/ 2187204 h 2353150"/>
                <a:gd name="connsiteX11" fmla="*/ 1080496 w 3273560"/>
                <a:gd name="connsiteY11" fmla="*/ 1585224 h 2353150"/>
                <a:gd name="connsiteX12" fmla="*/ 150856 w 3273560"/>
                <a:gd name="connsiteY12" fmla="*/ 823224 h 2353150"/>
                <a:gd name="connsiteX13" fmla="*/ 28936 w 3273560"/>
                <a:gd name="connsiteY13" fmla="*/ 251724 h 2353150"/>
                <a:gd name="connsiteX0" fmla="*/ 28936 w 3275503"/>
                <a:gd name="connsiteY0" fmla="*/ 251724 h 2353150"/>
                <a:gd name="connsiteX1" fmla="*/ 440416 w 3275503"/>
                <a:gd name="connsiteY1" fmla="*/ 264 h 2353150"/>
                <a:gd name="connsiteX2" fmla="*/ 1842496 w 3275503"/>
                <a:gd name="connsiteY2" fmla="*/ 206004 h 2353150"/>
                <a:gd name="connsiteX3" fmla="*/ 2665456 w 3275503"/>
                <a:gd name="connsiteY3" fmla="*/ 320304 h 2353150"/>
                <a:gd name="connsiteX4" fmla="*/ 3229336 w 3275503"/>
                <a:gd name="connsiteY4" fmla="*/ 693684 h 2353150"/>
                <a:gd name="connsiteX5" fmla="*/ 3198856 w 3275503"/>
                <a:gd name="connsiteY5" fmla="*/ 1143264 h 2353150"/>
                <a:gd name="connsiteX6" fmla="*/ 3031216 w 3275503"/>
                <a:gd name="connsiteY6" fmla="*/ 1592844 h 2353150"/>
                <a:gd name="connsiteX7" fmla="*/ 2787376 w 3275503"/>
                <a:gd name="connsiteY7" fmla="*/ 2210064 h 2353150"/>
                <a:gd name="connsiteX8" fmla="*/ 2596876 w 3275503"/>
                <a:gd name="connsiteY8" fmla="*/ 2339604 h 2353150"/>
                <a:gd name="connsiteX9" fmla="*/ 2200636 w 3275503"/>
                <a:gd name="connsiteY9" fmla="*/ 2331984 h 2353150"/>
                <a:gd name="connsiteX10" fmla="*/ 1911076 w 3275503"/>
                <a:gd name="connsiteY10" fmla="*/ 2187204 h 2353150"/>
                <a:gd name="connsiteX11" fmla="*/ 1080496 w 3275503"/>
                <a:gd name="connsiteY11" fmla="*/ 1585224 h 2353150"/>
                <a:gd name="connsiteX12" fmla="*/ 150856 w 3275503"/>
                <a:gd name="connsiteY12" fmla="*/ 823224 h 2353150"/>
                <a:gd name="connsiteX13" fmla="*/ 28936 w 3275503"/>
                <a:gd name="connsiteY13" fmla="*/ 251724 h 2353150"/>
                <a:gd name="connsiteX0" fmla="*/ 28936 w 3241438"/>
                <a:gd name="connsiteY0" fmla="*/ 251724 h 2353150"/>
                <a:gd name="connsiteX1" fmla="*/ 440416 w 3241438"/>
                <a:gd name="connsiteY1" fmla="*/ 264 h 2353150"/>
                <a:gd name="connsiteX2" fmla="*/ 1842496 w 3241438"/>
                <a:gd name="connsiteY2" fmla="*/ 206004 h 2353150"/>
                <a:gd name="connsiteX3" fmla="*/ 2665456 w 3241438"/>
                <a:gd name="connsiteY3" fmla="*/ 320304 h 2353150"/>
                <a:gd name="connsiteX4" fmla="*/ 3229336 w 3241438"/>
                <a:gd name="connsiteY4" fmla="*/ 693684 h 2353150"/>
                <a:gd name="connsiteX5" fmla="*/ 3031216 w 3241438"/>
                <a:gd name="connsiteY5" fmla="*/ 1592844 h 2353150"/>
                <a:gd name="connsiteX6" fmla="*/ 2787376 w 3241438"/>
                <a:gd name="connsiteY6" fmla="*/ 2210064 h 2353150"/>
                <a:gd name="connsiteX7" fmla="*/ 2596876 w 3241438"/>
                <a:gd name="connsiteY7" fmla="*/ 2339604 h 2353150"/>
                <a:gd name="connsiteX8" fmla="*/ 2200636 w 3241438"/>
                <a:gd name="connsiteY8" fmla="*/ 2331984 h 2353150"/>
                <a:gd name="connsiteX9" fmla="*/ 1911076 w 3241438"/>
                <a:gd name="connsiteY9" fmla="*/ 2187204 h 2353150"/>
                <a:gd name="connsiteX10" fmla="*/ 1080496 w 3241438"/>
                <a:gd name="connsiteY10" fmla="*/ 1585224 h 2353150"/>
                <a:gd name="connsiteX11" fmla="*/ 150856 w 3241438"/>
                <a:gd name="connsiteY11" fmla="*/ 823224 h 2353150"/>
                <a:gd name="connsiteX12" fmla="*/ 28936 w 3241438"/>
                <a:gd name="connsiteY12" fmla="*/ 251724 h 2353150"/>
                <a:gd name="connsiteX0" fmla="*/ 28936 w 3243194"/>
                <a:gd name="connsiteY0" fmla="*/ 251724 h 2398180"/>
                <a:gd name="connsiteX1" fmla="*/ 440416 w 3243194"/>
                <a:gd name="connsiteY1" fmla="*/ 264 h 2398180"/>
                <a:gd name="connsiteX2" fmla="*/ 1842496 w 3243194"/>
                <a:gd name="connsiteY2" fmla="*/ 206004 h 2398180"/>
                <a:gd name="connsiteX3" fmla="*/ 2665456 w 3243194"/>
                <a:gd name="connsiteY3" fmla="*/ 320304 h 2398180"/>
                <a:gd name="connsiteX4" fmla="*/ 3229336 w 3243194"/>
                <a:gd name="connsiteY4" fmla="*/ 693684 h 2398180"/>
                <a:gd name="connsiteX5" fmla="*/ 3031216 w 3243194"/>
                <a:gd name="connsiteY5" fmla="*/ 1592844 h 2398180"/>
                <a:gd name="connsiteX6" fmla="*/ 2596876 w 3243194"/>
                <a:gd name="connsiteY6" fmla="*/ 2339604 h 2398180"/>
                <a:gd name="connsiteX7" fmla="*/ 2200636 w 3243194"/>
                <a:gd name="connsiteY7" fmla="*/ 2331984 h 2398180"/>
                <a:gd name="connsiteX8" fmla="*/ 1911076 w 3243194"/>
                <a:gd name="connsiteY8" fmla="*/ 2187204 h 2398180"/>
                <a:gd name="connsiteX9" fmla="*/ 1080496 w 3243194"/>
                <a:gd name="connsiteY9" fmla="*/ 1585224 h 2398180"/>
                <a:gd name="connsiteX10" fmla="*/ 150856 w 3243194"/>
                <a:gd name="connsiteY10" fmla="*/ 823224 h 2398180"/>
                <a:gd name="connsiteX11" fmla="*/ 28936 w 3243194"/>
                <a:gd name="connsiteY11" fmla="*/ 251724 h 2398180"/>
                <a:gd name="connsiteX0" fmla="*/ 28936 w 3243194"/>
                <a:gd name="connsiteY0" fmla="*/ 251724 h 2375265"/>
                <a:gd name="connsiteX1" fmla="*/ 440416 w 3243194"/>
                <a:gd name="connsiteY1" fmla="*/ 264 h 2375265"/>
                <a:gd name="connsiteX2" fmla="*/ 1842496 w 3243194"/>
                <a:gd name="connsiteY2" fmla="*/ 206004 h 2375265"/>
                <a:gd name="connsiteX3" fmla="*/ 2665456 w 3243194"/>
                <a:gd name="connsiteY3" fmla="*/ 320304 h 2375265"/>
                <a:gd name="connsiteX4" fmla="*/ 3229336 w 3243194"/>
                <a:gd name="connsiteY4" fmla="*/ 693684 h 2375265"/>
                <a:gd name="connsiteX5" fmla="*/ 3031216 w 3243194"/>
                <a:gd name="connsiteY5" fmla="*/ 1592844 h 2375265"/>
                <a:gd name="connsiteX6" fmla="*/ 2596876 w 3243194"/>
                <a:gd name="connsiteY6" fmla="*/ 2339604 h 2375265"/>
                <a:gd name="connsiteX7" fmla="*/ 1911076 w 3243194"/>
                <a:gd name="connsiteY7" fmla="*/ 2187204 h 2375265"/>
                <a:gd name="connsiteX8" fmla="*/ 1080496 w 3243194"/>
                <a:gd name="connsiteY8" fmla="*/ 1585224 h 2375265"/>
                <a:gd name="connsiteX9" fmla="*/ 150856 w 3243194"/>
                <a:gd name="connsiteY9" fmla="*/ 823224 h 2375265"/>
                <a:gd name="connsiteX10" fmla="*/ 28936 w 3243194"/>
                <a:gd name="connsiteY10" fmla="*/ 251724 h 2375265"/>
                <a:gd name="connsiteX0" fmla="*/ 28936 w 3243517"/>
                <a:gd name="connsiteY0" fmla="*/ 251724 h 2362195"/>
                <a:gd name="connsiteX1" fmla="*/ 440416 w 3243517"/>
                <a:gd name="connsiteY1" fmla="*/ 264 h 2362195"/>
                <a:gd name="connsiteX2" fmla="*/ 1842496 w 3243517"/>
                <a:gd name="connsiteY2" fmla="*/ 206004 h 2362195"/>
                <a:gd name="connsiteX3" fmla="*/ 2665456 w 3243517"/>
                <a:gd name="connsiteY3" fmla="*/ 320304 h 2362195"/>
                <a:gd name="connsiteX4" fmla="*/ 3229336 w 3243517"/>
                <a:gd name="connsiteY4" fmla="*/ 693684 h 2362195"/>
                <a:gd name="connsiteX5" fmla="*/ 3031216 w 3243517"/>
                <a:gd name="connsiteY5" fmla="*/ 1592844 h 2362195"/>
                <a:gd name="connsiteX6" fmla="*/ 2566396 w 3243517"/>
                <a:gd name="connsiteY6" fmla="*/ 2324364 h 2362195"/>
                <a:gd name="connsiteX7" fmla="*/ 1911076 w 3243517"/>
                <a:gd name="connsiteY7" fmla="*/ 2187204 h 2362195"/>
                <a:gd name="connsiteX8" fmla="*/ 1080496 w 3243517"/>
                <a:gd name="connsiteY8" fmla="*/ 1585224 h 2362195"/>
                <a:gd name="connsiteX9" fmla="*/ 150856 w 3243517"/>
                <a:gd name="connsiteY9" fmla="*/ 823224 h 2362195"/>
                <a:gd name="connsiteX10" fmla="*/ 28936 w 3243517"/>
                <a:gd name="connsiteY10" fmla="*/ 251724 h 2362195"/>
                <a:gd name="connsiteX0" fmla="*/ 28936 w 3243435"/>
                <a:gd name="connsiteY0" fmla="*/ 251724 h 2318723"/>
                <a:gd name="connsiteX1" fmla="*/ 440416 w 3243435"/>
                <a:gd name="connsiteY1" fmla="*/ 264 h 2318723"/>
                <a:gd name="connsiteX2" fmla="*/ 1842496 w 3243435"/>
                <a:gd name="connsiteY2" fmla="*/ 206004 h 2318723"/>
                <a:gd name="connsiteX3" fmla="*/ 2665456 w 3243435"/>
                <a:gd name="connsiteY3" fmla="*/ 320304 h 2318723"/>
                <a:gd name="connsiteX4" fmla="*/ 3229336 w 3243435"/>
                <a:gd name="connsiteY4" fmla="*/ 693684 h 2318723"/>
                <a:gd name="connsiteX5" fmla="*/ 3031216 w 3243435"/>
                <a:gd name="connsiteY5" fmla="*/ 1592844 h 2318723"/>
                <a:gd name="connsiteX6" fmla="*/ 2574016 w 3243435"/>
                <a:gd name="connsiteY6" fmla="*/ 2271024 h 2318723"/>
                <a:gd name="connsiteX7" fmla="*/ 1911076 w 3243435"/>
                <a:gd name="connsiteY7" fmla="*/ 2187204 h 2318723"/>
                <a:gd name="connsiteX8" fmla="*/ 1080496 w 3243435"/>
                <a:gd name="connsiteY8" fmla="*/ 1585224 h 2318723"/>
                <a:gd name="connsiteX9" fmla="*/ 150856 w 3243435"/>
                <a:gd name="connsiteY9" fmla="*/ 823224 h 2318723"/>
                <a:gd name="connsiteX10" fmla="*/ 28936 w 3243435"/>
                <a:gd name="connsiteY10" fmla="*/ 251724 h 231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43435" h="2318723">
                  <a:moveTo>
                    <a:pt x="28936" y="251724"/>
                  </a:moveTo>
                  <a:cubicBezTo>
                    <a:pt x="77196" y="114564"/>
                    <a:pt x="138156" y="7884"/>
                    <a:pt x="440416" y="264"/>
                  </a:cubicBezTo>
                  <a:cubicBezTo>
                    <a:pt x="742676" y="-7356"/>
                    <a:pt x="1456416" y="152664"/>
                    <a:pt x="1842496" y="206004"/>
                  </a:cubicBezTo>
                  <a:cubicBezTo>
                    <a:pt x="2228576" y="259344"/>
                    <a:pt x="2350496" y="239024"/>
                    <a:pt x="2665456" y="320304"/>
                  </a:cubicBezTo>
                  <a:cubicBezTo>
                    <a:pt x="2980416" y="401584"/>
                    <a:pt x="3168376" y="481594"/>
                    <a:pt x="3229336" y="693684"/>
                  </a:cubicBezTo>
                  <a:cubicBezTo>
                    <a:pt x="3290296" y="905774"/>
                    <a:pt x="3140436" y="1329954"/>
                    <a:pt x="3031216" y="1592844"/>
                  </a:cubicBezTo>
                  <a:cubicBezTo>
                    <a:pt x="2921996" y="1855734"/>
                    <a:pt x="2760706" y="2171964"/>
                    <a:pt x="2574016" y="2271024"/>
                  </a:cubicBezTo>
                  <a:cubicBezTo>
                    <a:pt x="2387326" y="2370084"/>
                    <a:pt x="2159996" y="2301504"/>
                    <a:pt x="1911076" y="2187204"/>
                  </a:cubicBezTo>
                  <a:cubicBezTo>
                    <a:pt x="1662156" y="2072904"/>
                    <a:pt x="1373866" y="1812554"/>
                    <a:pt x="1080496" y="1585224"/>
                  </a:cubicBezTo>
                  <a:cubicBezTo>
                    <a:pt x="787126" y="1357894"/>
                    <a:pt x="326116" y="1045474"/>
                    <a:pt x="150856" y="823224"/>
                  </a:cubicBezTo>
                  <a:cubicBezTo>
                    <a:pt x="-24404" y="600974"/>
                    <a:pt x="-19324" y="388884"/>
                    <a:pt x="28936" y="251724"/>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sv-SE"/>
            </a:p>
          </p:txBody>
        </p:sp>
        <p:grpSp>
          <p:nvGrpSpPr>
            <p:cNvPr id="36" name="Grupp 35">
              <a:extLst>
                <a:ext uri="{FF2B5EF4-FFF2-40B4-BE49-F238E27FC236}">
                  <a16:creationId xmlns:a16="http://schemas.microsoft.com/office/drawing/2014/main" id="{54E3797A-AF40-4C97-8FEF-D9F3D0F3C0D4}"/>
                </a:ext>
              </a:extLst>
            </p:cNvPr>
            <p:cNvGrpSpPr/>
            <p:nvPr/>
          </p:nvGrpSpPr>
          <p:grpSpPr>
            <a:xfrm>
              <a:off x="1648517" y="3801459"/>
              <a:ext cx="1897737" cy="1014605"/>
              <a:chOff x="1156309" y="3868700"/>
              <a:chExt cx="2423669" cy="1295789"/>
            </a:xfrm>
          </p:grpSpPr>
          <p:sp>
            <p:nvSpPr>
              <p:cNvPr id="44" name="Oval 1313">
                <a:extLst>
                  <a:ext uri="{FF2B5EF4-FFF2-40B4-BE49-F238E27FC236}">
                    <a16:creationId xmlns:a16="http://schemas.microsoft.com/office/drawing/2014/main" id="{5FFF9693-0D92-4E50-BE24-1DAC7DB80AD2}"/>
                  </a:ext>
                </a:extLst>
              </p:cNvPr>
              <p:cNvSpPr/>
              <p:nvPr/>
            </p:nvSpPr>
            <p:spPr>
              <a:xfrm>
                <a:off x="1156309" y="3953748"/>
                <a:ext cx="1210816" cy="1210741"/>
              </a:xfrm>
              <a:prstGeom prst="ellipse">
                <a:avLst/>
              </a:prstGeom>
              <a:solidFill>
                <a:schemeClr val="accent1">
                  <a:lumMod val="20000"/>
                  <a:lumOff val="8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spcAft>
                    <a:spcPts val="800"/>
                  </a:spcAft>
                </a:pPr>
                <a:r>
                  <a:rPr lang="sv-SE" sz="1050" dirty="0">
                    <a:solidFill>
                      <a:srgbClr val="000000"/>
                    </a:solidFill>
                    <a:effectLst/>
                    <a:ea typeface="Calibri" panose="020F0502020204030204" pitchFamily="34" charset="0"/>
                    <a:cs typeface="Times New Roman" panose="02020603050405020304" pitchFamily="18" charset="0"/>
                  </a:rPr>
                  <a:t>Nöt-knäckning</a:t>
                </a:r>
                <a:endParaRPr lang="sv-SE" sz="1050" dirty="0">
                  <a:effectLst/>
                  <a:ea typeface="Calibri" panose="020F0502020204030204" pitchFamily="34" charset="0"/>
                  <a:cs typeface="Times New Roman" panose="02020603050405020304" pitchFamily="18" charset="0"/>
                </a:endParaRPr>
              </a:p>
            </p:txBody>
          </p:sp>
          <p:sp>
            <p:nvSpPr>
              <p:cNvPr id="45" name="Line Callout 1 1318">
                <a:extLst>
                  <a:ext uri="{FF2B5EF4-FFF2-40B4-BE49-F238E27FC236}">
                    <a16:creationId xmlns:a16="http://schemas.microsoft.com/office/drawing/2014/main" id="{C00915BA-4434-429F-A4E1-402CB7F363AA}"/>
                  </a:ext>
                </a:extLst>
              </p:cNvPr>
              <p:cNvSpPr/>
              <p:nvPr/>
            </p:nvSpPr>
            <p:spPr>
              <a:xfrm>
                <a:off x="2723107" y="3868700"/>
                <a:ext cx="856871" cy="652813"/>
              </a:xfrm>
              <a:prstGeom prst="borderCallout1">
                <a:avLst>
                  <a:gd name="adj1" fmla="val 50321"/>
                  <a:gd name="adj2" fmla="val -829"/>
                  <a:gd name="adj3" fmla="val 68642"/>
                  <a:gd name="adj4" fmla="val -46686"/>
                </a:avLst>
              </a:prstGeom>
              <a:solidFill>
                <a:schemeClr val="accent4">
                  <a:lumMod val="20000"/>
                  <a:lumOff val="80000"/>
                </a:schemeClr>
              </a:solidFill>
              <a:ln w="635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sv-SE" sz="1000" dirty="0" err="1">
                    <a:solidFill>
                      <a:srgbClr val="000000"/>
                    </a:solidFill>
                    <a:effectLst/>
                    <a:ea typeface="Calibri" panose="020F0502020204030204" pitchFamily="34" charset="0"/>
                    <a:cs typeface="Times New Roman" panose="02020603050405020304" pitchFamily="18" charset="0"/>
                  </a:rPr>
                  <a:t>Fitness</a:t>
                </a:r>
                <a:r>
                  <a:rPr lang="sv-SE" sz="1000" dirty="0">
                    <a:solidFill>
                      <a:srgbClr val="000000"/>
                    </a:solidFill>
                    <a:effectLst/>
                    <a:ea typeface="Calibri" panose="020F0502020204030204" pitchFamily="34" charset="0"/>
                    <a:cs typeface="Times New Roman" panose="02020603050405020304" pitchFamily="18" charset="0"/>
                  </a:rPr>
                  <a:t> </a:t>
                </a:r>
                <a:r>
                  <a:rPr lang="sv-SE" sz="1000" b="1" dirty="0">
                    <a:solidFill>
                      <a:srgbClr val="000000"/>
                    </a:solidFill>
                    <a:effectLst/>
                    <a:ea typeface="Calibri" panose="020F0502020204030204" pitchFamily="34" charset="0"/>
                    <a:cs typeface="Times New Roman" panose="02020603050405020304" pitchFamily="18" charset="0"/>
                  </a:rPr>
                  <a:t>a</a:t>
                </a:r>
                <a:endParaRPr lang="sv-SE" sz="1000" b="1" dirty="0">
                  <a:effectLst/>
                  <a:ea typeface="Calibri" panose="020F0502020204030204" pitchFamily="34" charset="0"/>
                  <a:cs typeface="Times New Roman" panose="02020603050405020304" pitchFamily="18" charset="0"/>
                </a:endParaRPr>
              </a:p>
            </p:txBody>
          </p:sp>
        </p:grpSp>
        <p:grpSp>
          <p:nvGrpSpPr>
            <p:cNvPr id="37" name="Grupp 36">
              <a:extLst>
                <a:ext uri="{FF2B5EF4-FFF2-40B4-BE49-F238E27FC236}">
                  <a16:creationId xmlns:a16="http://schemas.microsoft.com/office/drawing/2014/main" id="{EAA3E8A1-BF32-41F2-8530-6EA255896495}"/>
                </a:ext>
              </a:extLst>
            </p:cNvPr>
            <p:cNvGrpSpPr/>
            <p:nvPr/>
          </p:nvGrpSpPr>
          <p:grpSpPr>
            <a:xfrm>
              <a:off x="2890273" y="4310605"/>
              <a:ext cx="1897737" cy="1014605"/>
              <a:chOff x="1156309" y="3868700"/>
              <a:chExt cx="2423669" cy="1295789"/>
            </a:xfrm>
          </p:grpSpPr>
          <p:sp>
            <p:nvSpPr>
              <p:cNvPr id="42" name="Oval 1313">
                <a:extLst>
                  <a:ext uri="{FF2B5EF4-FFF2-40B4-BE49-F238E27FC236}">
                    <a16:creationId xmlns:a16="http://schemas.microsoft.com/office/drawing/2014/main" id="{B5CA6D09-8D8E-45D3-A6C5-FBFF36196208}"/>
                  </a:ext>
                </a:extLst>
              </p:cNvPr>
              <p:cNvSpPr/>
              <p:nvPr/>
            </p:nvSpPr>
            <p:spPr>
              <a:xfrm>
                <a:off x="1156309" y="3953748"/>
                <a:ext cx="1210816" cy="1210741"/>
              </a:xfrm>
              <a:prstGeom prst="ellipse">
                <a:avLst/>
              </a:prstGeom>
              <a:solidFill>
                <a:schemeClr val="accent1">
                  <a:lumMod val="20000"/>
                  <a:lumOff val="8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spcAft>
                    <a:spcPts val="800"/>
                  </a:spcAft>
                </a:pPr>
                <a:r>
                  <a:rPr lang="sv-SE" sz="1050" dirty="0">
                    <a:solidFill>
                      <a:srgbClr val="000000"/>
                    </a:solidFill>
                    <a:effectLst/>
                    <a:ea typeface="Calibri" panose="020F0502020204030204" pitchFamily="34" charset="0"/>
                    <a:cs typeface="Times New Roman" panose="02020603050405020304" pitchFamily="18" charset="0"/>
                  </a:rPr>
                  <a:t>Termitfiske</a:t>
                </a:r>
                <a:endParaRPr lang="sv-SE" sz="1050" dirty="0">
                  <a:effectLst/>
                  <a:ea typeface="Calibri" panose="020F0502020204030204" pitchFamily="34" charset="0"/>
                  <a:cs typeface="Times New Roman" panose="02020603050405020304" pitchFamily="18" charset="0"/>
                </a:endParaRPr>
              </a:p>
            </p:txBody>
          </p:sp>
          <p:sp>
            <p:nvSpPr>
              <p:cNvPr id="43" name="Line Callout 1 1318">
                <a:extLst>
                  <a:ext uri="{FF2B5EF4-FFF2-40B4-BE49-F238E27FC236}">
                    <a16:creationId xmlns:a16="http://schemas.microsoft.com/office/drawing/2014/main" id="{193E3E55-BB6B-497B-8CD9-113EDC33336C}"/>
                  </a:ext>
                </a:extLst>
              </p:cNvPr>
              <p:cNvSpPr/>
              <p:nvPr/>
            </p:nvSpPr>
            <p:spPr>
              <a:xfrm>
                <a:off x="2723107" y="3868700"/>
                <a:ext cx="856871" cy="652813"/>
              </a:xfrm>
              <a:prstGeom prst="borderCallout1">
                <a:avLst>
                  <a:gd name="adj1" fmla="val 50321"/>
                  <a:gd name="adj2" fmla="val -829"/>
                  <a:gd name="adj3" fmla="val 68642"/>
                  <a:gd name="adj4" fmla="val -46686"/>
                </a:avLst>
              </a:prstGeom>
              <a:solidFill>
                <a:schemeClr val="accent4">
                  <a:lumMod val="20000"/>
                  <a:lumOff val="80000"/>
                </a:schemeClr>
              </a:solidFill>
              <a:ln w="635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sv-SE" sz="1000" dirty="0" err="1">
                    <a:solidFill>
                      <a:srgbClr val="000000"/>
                    </a:solidFill>
                    <a:effectLst/>
                    <a:ea typeface="Calibri" panose="020F0502020204030204" pitchFamily="34" charset="0"/>
                    <a:cs typeface="Times New Roman" panose="02020603050405020304" pitchFamily="18" charset="0"/>
                  </a:rPr>
                  <a:t>Fitness</a:t>
                </a:r>
                <a:r>
                  <a:rPr lang="sv-SE" sz="1000" dirty="0">
                    <a:solidFill>
                      <a:srgbClr val="000000"/>
                    </a:solidFill>
                    <a:effectLst/>
                    <a:ea typeface="Calibri" panose="020F0502020204030204" pitchFamily="34" charset="0"/>
                    <a:cs typeface="Times New Roman" panose="02020603050405020304" pitchFamily="18" charset="0"/>
                  </a:rPr>
                  <a:t> </a:t>
                </a:r>
                <a:r>
                  <a:rPr lang="sv-SE" sz="1000" b="1" dirty="0">
                    <a:solidFill>
                      <a:srgbClr val="000000"/>
                    </a:solidFill>
                    <a:effectLst/>
                    <a:ea typeface="Calibri" panose="020F0502020204030204" pitchFamily="34" charset="0"/>
                    <a:cs typeface="Times New Roman" panose="02020603050405020304" pitchFamily="18" charset="0"/>
                  </a:rPr>
                  <a:t>b</a:t>
                </a:r>
                <a:endParaRPr lang="sv-SE" sz="1000" b="1" dirty="0">
                  <a:effectLst/>
                  <a:ea typeface="Calibri" panose="020F0502020204030204" pitchFamily="34" charset="0"/>
                  <a:cs typeface="Times New Roman" panose="02020603050405020304" pitchFamily="18" charset="0"/>
                </a:endParaRPr>
              </a:p>
            </p:txBody>
          </p:sp>
        </p:grpSp>
        <p:grpSp>
          <p:nvGrpSpPr>
            <p:cNvPr id="38" name="Grupp 37">
              <a:extLst>
                <a:ext uri="{FF2B5EF4-FFF2-40B4-BE49-F238E27FC236}">
                  <a16:creationId xmlns:a16="http://schemas.microsoft.com/office/drawing/2014/main" id="{65A4C78D-BDCF-4574-89E3-6479491311A2}"/>
                </a:ext>
              </a:extLst>
            </p:cNvPr>
            <p:cNvGrpSpPr/>
            <p:nvPr/>
          </p:nvGrpSpPr>
          <p:grpSpPr>
            <a:xfrm>
              <a:off x="3473943" y="5332637"/>
              <a:ext cx="1897737" cy="1014605"/>
              <a:chOff x="1156309" y="3868700"/>
              <a:chExt cx="2423669" cy="1295789"/>
            </a:xfrm>
          </p:grpSpPr>
          <p:sp>
            <p:nvSpPr>
              <p:cNvPr id="40" name="Oval 1313">
                <a:extLst>
                  <a:ext uri="{FF2B5EF4-FFF2-40B4-BE49-F238E27FC236}">
                    <a16:creationId xmlns:a16="http://schemas.microsoft.com/office/drawing/2014/main" id="{97A79AAC-7B3E-476F-AE0C-F749384AA3FF}"/>
                  </a:ext>
                </a:extLst>
              </p:cNvPr>
              <p:cNvSpPr/>
              <p:nvPr/>
            </p:nvSpPr>
            <p:spPr>
              <a:xfrm>
                <a:off x="1156309" y="3953748"/>
                <a:ext cx="1210816" cy="1210741"/>
              </a:xfrm>
              <a:prstGeom prst="ellipse">
                <a:avLst/>
              </a:prstGeom>
              <a:solidFill>
                <a:schemeClr val="accent1">
                  <a:lumMod val="20000"/>
                  <a:lumOff val="8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spcAft>
                    <a:spcPts val="800"/>
                  </a:spcAft>
                </a:pPr>
                <a:r>
                  <a:rPr lang="sv-SE" sz="1050" dirty="0">
                    <a:solidFill>
                      <a:srgbClr val="000000"/>
                    </a:solidFill>
                    <a:effectLst/>
                    <a:ea typeface="Calibri" panose="020F0502020204030204" pitchFamily="34" charset="0"/>
                    <a:cs typeface="Times New Roman" panose="02020603050405020304" pitchFamily="18" charset="0"/>
                  </a:rPr>
                  <a:t>Myr-doppning</a:t>
                </a:r>
                <a:endParaRPr lang="sv-SE" sz="1050" dirty="0">
                  <a:effectLst/>
                  <a:ea typeface="Calibri" panose="020F0502020204030204" pitchFamily="34" charset="0"/>
                  <a:cs typeface="Times New Roman" panose="02020603050405020304" pitchFamily="18" charset="0"/>
                </a:endParaRPr>
              </a:p>
            </p:txBody>
          </p:sp>
          <p:sp>
            <p:nvSpPr>
              <p:cNvPr id="41" name="Line Callout 1 1318">
                <a:extLst>
                  <a:ext uri="{FF2B5EF4-FFF2-40B4-BE49-F238E27FC236}">
                    <a16:creationId xmlns:a16="http://schemas.microsoft.com/office/drawing/2014/main" id="{AC31DE6F-DA0A-4159-8AAE-A24C5645A0DF}"/>
                  </a:ext>
                </a:extLst>
              </p:cNvPr>
              <p:cNvSpPr/>
              <p:nvPr/>
            </p:nvSpPr>
            <p:spPr>
              <a:xfrm>
                <a:off x="2723107" y="3868700"/>
                <a:ext cx="856871" cy="652813"/>
              </a:xfrm>
              <a:prstGeom prst="borderCallout1">
                <a:avLst>
                  <a:gd name="adj1" fmla="val 50321"/>
                  <a:gd name="adj2" fmla="val -829"/>
                  <a:gd name="adj3" fmla="val 68642"/>
                  <a:gd name="adj4" fmla="val -46686"/>
                </a:avLst>
              </a:prstGeom>
              <a:solidFill>
                <a:schemeClr val="accent4">
                  <a:lumMod val="20000"/>
                  <a:lumOff val="80000"/>
                </a:schemeClr>
              </a:solidFill>
              <a:ln w="635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sv-SE" sz="1000" dirty="0" err="1">
                    <a:solidFill>
                      <a:srgbClr val="000000"/>
                    </a:solidFill>
                    <a:effectLst/>
                    <a:ea typeface="Calibri" panose="020F0502020204030204" pitchFamily="34" charset="0"/>
                    <a:cs typeface="Times New Roman" panose="02020603050405020304" pitchFamily="18" charset="0"/>
                  </a:rPr>
                  <a:t>Fitness</a:t>
                </a:r>
                <a:r>
                  <a:rPr lang="sv-SE" sz="1000" dirty="0">
                    <a:solidFill>
                      <a:srgbClr val="000000"/>
                    </a:solidFill>
                    <a:effectLst/>
                    <a:ea typeface="Calibri" panose="020F0502020204030204" pitchFamily="34" charset="0"/>
                    <a:cs typeface="Times New Roman" panose="02020603050405020304" pitchFamily="18" charset="0"/>
                  </a:rPr>
                  <a:t> </a:t>
                </a:r>
                <a:r>
                  <a:rPr lang="sv-SE" sz="1000" b="1" dirty="0">
                    <a:solidFill>
                      <a:srgbClr val="000000"/>
                    </a:solidFill>
                    <a:effectLst/>
                    <a:ea typeface="Calibri" panose="020F0502020204030204" pitchFamily="34" charset="0"/>
                    <a:cs typeface="Times New Roman" panose="02020603050405020304" pitchFamily="18" charset="0"/>
                  </a:rPr>
                  <a:t>c</a:t>
                </a:r>
                <a:endParaRPr lang="sv-SE" sz="1000" b="1" dirty="0">
                  <a:effectLst/>
                  <a:ea typeface="Calibri" panose="020F0502020204030204" pitchFamily="34" charset="0"/>
                  <a:cs typeface="Times New Roman" panose="02020603050405020304" pitchFamily="18" charset="0"/>
                </a:endParaRPr>
              </a:p>
            </p:txBody>
          </p:sp>
        </p:grpSp>
        <p:sp>
          <p:nvSpPr>
            <p:cNvPr id="39" name="Line Callout 1 1958">
              <a:extLst>
                <a:ext uri="{FF2B5EF4-FFF2-40B4-BE49-F238E27FC236}">
                  <a16:creationId xmlns:a16="http://schemas.microsoft.com/office/drawing/2014/main" id="{FCBDA80D-DC47-47AE-8399-6FC757947A81}"/>
                </a:ext>
              </a:extLst>
            </p:cNvPr>
            <p:cNvSpPr/>
            <p:nvPr/>
          </p:nvSpPr>
          <p:spPr>
            <a:xfrm>
              <a:off x="4146941" y="3237114"/>
              <a:ext cx="867411" cy="490558"/>
            </a:xfrm>
            <a:prstGeom prst="borderCallout1">
              <a:avLst>
                <a:gd name="adj1" fmla="val 50321"/>
                <a:gd name="adj2" fmla="val -829"/>
                <a:gd name="adj3" fmla="val 155800"/>
                <a:gd name="adj4" fmla="val -54255"/>
              </a:avLst>
            </a:prstGeom>
            <a:solidFill>
              <a:schemeClr val="accent4">
                <a:lumMod val="20000"/>
                <a:lumOff val="80000"/>
              </a:schemeClr>
            </a:solidFill>
            <a:ln w="127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5000"/>
                </a:lnSpc>
              </a:pPr>
              <a:r>
                <a:rPr lang="sv-SE" sz="1200" dirty="0">
                  <a:solidFill>
                    <a:srgbClr val="000000"/>
                  </a:solidFill>
                  <a:effectLst/>
                  <a:latin typeface="Times New Roman" panose="02020603050405020304" pitchFamily="18" charset="0"/>
                  <a:ea typeface="Calibri" panose="020F0502020204030204" pitchFamily="34" charset="0"/>
                </a:rPr>
                <a:t>Fitness </a:t>
              </a:r>
            </a:p>
            <a:p>
              <a:pPr algn="ctr">
                <a:lnSpc>
                  <a:spcPct val="105000"/>
                </a:lnSpc>
              </a:pPr>
              <a:r>
                <a:rPr lang="sv-SE" sz="1200" b="1" dirty="0">
                  <a:solidFill>
                    <a:srgbClr val="000000"/>
                  </a:solidFill>
                  <a:effectLst/>
                  <a:latin typeface="Times New Roman" panose="02020603050405020304" pitchFamily="18" charset="0"/>
                  <a:ea typeface="Calibri" panose="020F0502020204030204" pitchFamily="34" charset="0"/>
                </a:rPr>
                <a:t>a + b + c</a:t>
              </a:r>
              <a:endParaRPr lang="sv-SE" sz="1200" b="1" dirty="0">
                <a:effectLst/>
                <a:latin typeface="Times New Roman" panose="02020603050405020304" pitchFamily="18" charset="0"/>
                <a:ea typeface="Times New Roman" panose="02020603050405020304" pitchFamily="18" charset="0"/>
              </a:endParaRPr>
            </a:p>
          </p:txBody>
        </p:sp>
        <p:sp>
          <p:nvSpPr>
            <p:cNvPr id="61" name="textruta 60">
              <a:extLst>
                <a:ext uri="{FF2B5EF4-FFF2-40B4-BE49-F238E27FC236}">
                  <a16:creationId xmlns:a16="http://schemas.microsoft.com/office/drawing/2014/main" id="{EF2B99AE-C189-43BF-ABC7-7E368A42B3C0}"/>
                </a:ext>
              </a:extLst>
            </p:cNvPr>
            <p:cNvSpPr txBox="1"/>
            <p:nvPr/>
          </p:nvSpPr>
          <p:spPr>
            <a:xfrm>
              <a:off x="1599784" y="5921885"/>
              <a:ext cx="1412153" cy="369332"/>
            </a:xfrm>
            <a:prstGeom prst="rect">
              <a:avLst/>
            </a:prstGeom>
            <a:noFill/>
          </p:spPr>
          <p:txBody>
            <a:bodyPr wrap="square">
              <a:spAutoFit/>
            </a:bodyPr>
            <a:lstStyle/>
            <a:p>
              <a:r>
                <a:rPr lang="sv-SE" dirty="0">
                  <a:solidFill>
                    <a:schemeClr val="bg1"/>
                  </a:solidFill>
                </a:rPr>
                <a:t>Schimpans</a:t>
              </a:r>
              <a:endParaRPr lang="sv-SE" dirty="0"/>
            </a:p>
          </p:txBody>
        </p:sp>
      </p:grpSp>
      <p:sp>
        <p:nvSpPr>
          <p:cNvPr id="62" name="textruta 61">
            <a:extLst>
              <a:ext uri="{FF2B5EF4-FFF2-40B4-BE49-F238E27FC236}">
                <a16:creationId xmlns:a16="http://schemas.microsoft.com/office/drawing/2014/main" id="{3B620916-5C14-45D7-AA6B-36EE03CD66BC}"/>
              </a:ext>
            </a:extLst>
          </p:cNvPr>
          <p:cNvSpPr txBox="1"/>
          <p:nvPr/>
        </p:nvSpPr>
        <p:spPr>
          <a:xfrm>
            <a:off x="6638694" y="5822522"/>
            <a:ext cx="1412153" cy="369332"/>
          </a:xfrm>
          <a:prstGeom prst="rect">
            <a:avLst/>
          </a:prstGeom>
          <a:noFill/>
        </p:spPr>
        <p:txBody>
          <a:bodyPr wrap="square">
            <a:spAutoFit/>
          </a:bodyPr>
          <a:lstStyle/>
          <a:p>
            <a:r>
              <a:rPr lang="sv-SE" dirty="0">
                <a:solidFill>
                  <a:schemeClr val="bg1"/>
                </a:solidFill>
              </a:rPr>
              <a:t>Tidig </a:t>
            </a:r>
            <a:r>
              <a:rPr lang="sv-SE" i="1" dirty="0">
                <a:solidFill>
                  <a:schemeClr val="bg1"/>
                </a:solidFill>
              </a:rPr>
              <a:t>Homo</a:t>
            </a:r>
            <a:endParaRPr lang="sv-SE" dirty="0"/>
          </a:p>
        </p:txBody>
      </p:sp>
      <p:sp>
        <p:nvSpPr>
          <p:cNvPr id="32" name="Rektangel 31">
            <a:extLst>
              <a:ext uri="{FF2B5EF4-FFF2-40B4-BE49-F238E27FC236}">
                <a16:creationId xmlns:a16="http://schemas.microsoft.com/office/drawing/2014/main" id="{6A14E2E5-1A52-448E-BB83-36493D22EF92}"/>
              </a:ext>
            </a:extLst>
          </p:cNvPr>
          <p:cNvSpPr/>
          <p:nvPr/>
        </p:nvSpPr>
        <p:spPr>
          <a:xfrm>
            <a:off x="43895" y="2885"/>
            <a:ext cx="742511" cy="369332"/>
          </a:xfrm>
          <a:prstGeom prst="rect">
            <a:avLst/>
          </a:prstGeom>
        </p:spPr>
        <p:txBody>
          <a:bodyPr wrap="none">
            <a:spAutoFit/>
          </a:bodyPr>
          <a:lstStyle/>
          <a:p>
            <a:r>
              <a:rPr lang="sv-SE" dirty="0">
                <a:solidFill>
                  <a:schemeClr val="bg1"/>
                </a:solidFill>
              </a:rPr>
              <a:t>16/22</a:t>
            </a:r>
          </a:p>
        </p:txBody>
      </p:sp>
    </p:spTree>
    <p:extLst>
      <p:ext uri="{BB962C8B-B14F-4D97-AF65-F5344CB8AC3E}">
        <p14:creationId xmlns:p14="http://schemas.microsoft.com/office/powerpoint/2010/main" val="26748419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953E7CA-A4B0-4BC1-B634-901DA2AD28EB}"/>
              </a:ext>
            </a:extLst>
          </p:cNvPr>
          <p:cNvSpPr>
            <a:spLocks noGrp="1"/>
          </p:cNvSpPr>
          <p:nvPr>
            <p:ph type="title"/>
          </p:nvPr>
        </p:nvSpPr>
        <p:spPr>
          <a:xfrm>
            <a:off x="762001" y="803325"/>
            <a:ext cx="5314536" cy="1325563"/>
          </a:xfrm>
        </p:spPr>
        <p:txBody>
          <a:bodyPr>
            <a:normAutofit/>
          </a:bodyPr>
          <a:lstStyle/>
          <a:p>
            <a:r>
              <a:rPr lang="sv-SE" sz="2800"/>
              <a:t>Köttätande kan expanderas efter många dimensioner till institutioner och kulturella samhällen</a:t>
            </a:r>
          </a:p>
        </p:txBody>
      </p:sp>
      <p:sp>
        <p:nvSpPr>
          <p:cNvPr id="3" name="Platshållare för innehåll 2">
            <a:extLst>
              <a:ext uri="{FF2B5EF4-FFF2-40B4-BE49-F238E27FC236}">
                <a16:creationId xmlns:a16="http://schemas.microsoft.com/office/drawing/2014/main" id="{E36E8298-6226-4FDE-841F-1A60057A5641}"/>
              </a:ext>
            </a:extLst>
          </p:cNvPr>
          <p:cNvSpPr>
            <a:spLocks noGrp="1"/>
          </p:cNvSpPr>
          <p:nvPr>
            <p:ph idx="1"/>
          </p:nvPr>
        </p:nvSpPr>
        <p:spPr>
          <a:xfrm>
            <a:off x="762000" y="2279018"/>
            <a:ext cx="5501914" cy="3375920"/>
          </a:xfrm>
        </p:spPr>
        <p:txBody>
          <a:bodyPr anchor="t">
            <a:noAutofit/>
          </a:bodyPr>
          <a:lstStyle/>
          <a:p>
            <a:pPr marL="0" indent="0">
              <a:spcBef>
                <a:spcPts val="1800"/>
              </a:spcBef>
              <a:buNone/>
            </a:pPr>
            <a:r>
              <a:rPr lang="sv-SE" sz="1600" dirty="0"/>
              <a:t>Mer och mer aktivt asätande baserat på samarbete och koordination leder slutligen till jakt, det vill säga till att de dödar bytet själva.</a:t>
            </a:r>
          </a:p>
          <a:p>
            <a:pPr marL="0" indent="0">
              <a:spcBef>
                <a:spcPts val="1800"/>
              </a:spcBef>
              <a:buNone/>
            </a:pPr>
            <a:r>
              <a:rPr lang="sv-SE" sz="1600" dirty="0"/>
              <a:t>Bättre förmåga att spåra byten, processa dem, transportera dem, försvara dem, och på att använda material från kropparna.</a:t>
            </a:r>
          </a:p>
          <a:p>
            <a:pPr marL="0" indent="0">
              <a:spcBef>
                <a:spcPts val="1800"/>
              </a:spcBef>
              <a:buNone/>
            </a:pPr>
            <a:r>
              <a:rPr lang="sv-SE" sz="1600" dirty="0"/>
              <a:t>Bättre förmåga att framställa verktyg och vapen, och på att hushålla med råmaterial.</a:t>
            </a:r>
          </a:p>
          <a:p>
            <a:pPr marL="0" indent="0">
              <a:spcBef>
                <a:spcPts val="1800"/>
              </a:spcBef>
              <a:buNone/>
            </a:pPr>
            <a:r>
              <a:rPr lang="sv-SE" sz="1600" dirty="0"/>
              <a:t>Med eld och boplatser kan man öka näringsinnehållet, öka hållbarheten, döda parasiter och smittämnen, och så vidare.</a:t>
            </a:r>
          </a:p>
          <a:p>
            <a:pPr marL="0" indent="0">
              <a:spcBef>
                <a:spcPts val="1800"/>
              </a:spcBef>
              <a:buNone/>
            </a:pPr>
            <a:r>
              <a:rPr lang="sv-SE" sz="1600" dirty="0"/>
              <a:t>Kött innehåller dessutom precis de mikronutrienter som krävs för att bygga stora mängder med nervceller.</a:t>
            </a:r>
          </a:p>
        </p:txBody>
      </p:sp>
      <p:sp>
        <p:nvSpPr>
          <p:cNvPr id="71" name="Freeform: Shape 70">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074" name="Picture 2" descr="Meat-Eating Among the Earliest Humans | American Scientist">
            <a:extLst>
              <a:ext uri="{FF2B5EF4-FFF2-40B4-BE49-F238E27FC236}">
                <a16:creationId xmlns:a16="http://schemas.microsoft.com/office/drawing/2014/main" id="{BF8ECA92-3E4D-4F2F-BA2C-53123652952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465" r="4523" b="2"/>
          <a:stretch/>
        </p:blipFill>
        <p:spPr bwMode="auto">
          <a:xfrm>
            <a:off x="6750141" y="-2"/>
            <a:ext cx="5441859"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noFill/>
          <a:extLst>
            <a:ext uri="{909E8E84-426E-40DD-AFC4-6F175D3DCCD1}">
              <a14:hiddenFill xmlns:a14="http://schemas.microsoft.com/office/drawing/2010/main">
                <a:solidFill>
                  <a:srgbClr val="FFFFFF"/>
                </a:solidFill>
              </a14:hiddenFill>
            </a:ext>
          </a:extLst>
        </p:spPr>
      </p:pic>
      <p:sp>
        <p:nvSpPr>
          <p:cNvPr id="6" name="Rektangel 5">
            <a:extLst>
              <a:ext uri="{FF2B5EF4-FFF2-40B4-BE49-F238E27FC236}">
                <a16:creationId xmlns:a16="http://schemas.microsoft.com/office/drawing/2014/main" id="{53FD4AF8-A83C-4BF6-90E8-21459F7E1284}"/>
              </a:ext>
            </a:extLst>
          </p:cNvPr>
          <p:cNvSpPr/>
          <p:nvPr/>
        </p:nvSpPr>
        <p:spPr>
          <a:xfrm>
            <a:off x="43895" y="2885"/>
            <a:ext cx="742511" cy="369332"/>
          </a:xfrm>
          <a:prstGeom prst="rect">
            <a:avLst/>
          </a:prstGeom>
        </p:spPr>
        <p:txBody>
          <a:bodyPr wrap="none">
            <a:spAutoFit/>
          </a:bodyPr>
          <a:lstStyle/>
          <a:p>
            <a:r>
              <a:rPr lang="sv-SE" dirty="0"/>
              <a:t>17/22</a:t>
            </a:r>
          </a:p>
        </p:txBody>
      </p:sp>
    </p:spTree>
    <p:extLst>
      <p:ext uri="{BB962C8B-B14F-4D97-AF65-F5344CB8AC3E}">
        <p14:creationId xmlns:p14="http://schemas.microsoft.com/office/powerpoint/2010/main" val="1502164388"/>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E01EE59-801B-4DC5-B344-B6874447AA57}"/>
              </a:ext>
            </a:extLst>
          </p:cNvPr>
          <p:cNvSpPr>
            <a:spLocks noGrp="1"/>
          </p:cNvSpPr>
          <p:nvPr>
            <p:ph type="title"/>
          </p:nvPr>
        </p:nvSpPr>
        <p:spPr/>
        <p:txBody>
          <a:bodyPr/>
          <a:lstStyle/>
          <a:p>
            <a:pPr algn="ctr"/>
            <a:r>
              <a:rPr lang="sv-SE" dirty="0"/>
              <a:t>Föreläsningens lärandemål</a:t>
            </a:r>
          </a:p>
        </p:txBody>
      </p:sp>
      <p:sp>
        <p:nvSpPr>
          <p:cNvPr id="3" name="Platshållare för innehåll 2">
            <a:extLst>
              <a:ext uri="{FF2B5EF4-FFF2-40B4-BE49-F238E27FC236}">
                <a16:creationId xmlns:a16="http://schemas.microsoft.com/office/drawing/2014/main" id="{634708B4-1F7E-4DF6-9F93-C6B686FAEF03}"/>
              </a:ext>
            </a:extLst>
          </p:cNvPr>
          <p:cNvSpPr>
            <a:spLocks noGrp="1"/>
          </p:cNvSpPr>
          <p:nvPr>
            <p:ph idx="1"/>
          </p:nvPr>
        </p:nvSpPr>
        <p:spPr/>
        <p:txBody>
          <a:bodyPr/>
          <a:lstStyle/>
          <a:p>
            <a:r>
              <a:rPr lang="sv-SE" dirty="0"/>
              <a:t>Kort om relationen mellan schimpanser, människan och människans tidiga föregångare</a:t>
            </a:r>
          </a:p>
          <a:p>
            <a:r>
              <a:rPr lang="sv-SE" dirty="0"/>
              <a:t>Vad ungefär är en social protocell?</a:t>
            </a:r>
          </a:p>
          <a:p>
            <a:r>
              <a:rPr lang="sv-SE" dirty="0"/>
              <a:t>Hur var det viktigt att tidiga </a:t>
            </a:r>
            <a:r>
              <a:rPr lang="sv-SE" i="1" dirty="0"/>
              <a:t>Homo</a:t>
            </a:r>
            <a:r>
              <a:rPr lang="sv-SE" dirty="0"/>
              <a:t> specialiserade sig på att äta och använda stora djur?</a:t>
            </a:r>
          </a:p>
          <a:p>
            <a:r>
              <a:rPr lang="sv-SE" dirty="0"/>
              <a:t>Vad är en sociont för någonting?</a:t>
            </a:r>
          </a:p>
          <a:p>
            <a:r>
              <a:rPr lang="sv-SE" dirty="0"/>
              <a:t>Enligt hypotesen om den sociala protocellen, hur ser människans relation till samhället ut? Det vill säga mellan människa och sociont.</a:t>
            </a:r>
          </a:p>
          <a:p>
            <a:r>
              <a:rPr lang="sv-SE" dirty="0"/>
              <a:t>Vad har hänt med socionten idag?</a:t>
            </a:r>
          </a:p>
          <a:p>
            <a:endParaRPr lang="sv-SE" dirty="0"/>
          </a:p>
          <a:p>
            <a:endParaRPr lang="sv-SE" dirty="0"/>
          </a:p>
          <a:p>
            <a:endParaRPr lang="sv-SE" dirty="0"/>
          </a:p>
        </p:txBody>
      </p:sp>
    </p:spTree>
    <p:extLst>
      <p:ext uri="{BB962C8B-B14F-4D97-AF65-F5344CB8AC3E}">
        <p14:creationId xmlns:p14="http://schemas.microsoft.com/office/powerpoint/2010/main" val="4217933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6AADC211-E1A9-4E84-A87B-C7949F980344}"/>
              </a:ext>
            </a:extLst>
          </p:cNvPr>
          <p:cNvSpPr>
            <a:spLocks noGrp="1"/>
          </p:cNvSpPr>
          <p:nvPr>
            <p:ph idx="1"/>
          </p:nvPr>
        </p:nvSpPr>
        <p:spPr>
          <a:xfrm>
            <a:off x="755073" y="1980694"/>
            <a:ext cx="10515600" cy="4351338"/>
          </a:xfrm>
        </p:spPr>
        <p:txBody>
          <a:bodyPr>
            <a:normAutofit fontScale="70000" lnSpcReduction="20000"/>
          </a:bodyPr>
          <a:lstStyle/>
          <a:p>
            <a:pPr marL="0" indent="0">
              <a:buNone/>
            </a:pPr>
            <a:r>
              <a:rPr lang="sv-SE" i="1" dirty="0" err="1">
                <a:solidFill>
                  <a:schemeClr val="bg1"/>
                </a:solidFill>
              </a:rPr>
              <a:t>Homo</a:t>
            </a:r>
            <a:r>
              <a:rPr lang="sv-SE" dirty="0" err="1">
                <a:solidFill>
                  <a:schemeClr val="bg1"/>
                </a:solidFill>
              </a:rPr>
              <a:t>:s</a:t>
            </a:r>
            <a:r>
              <a:rPr lang="sv-SE" dirty="0">
                <a:solidFill>
                  <a:schemeClr val="bg1"/>
                </a:solidFill>
              </a:rPr>
              <a:t> sociala grupper beskrivs inte sällan som en oerhört effektiv och flexibel predator. </a:t>
            </a:r>
          </a:p>
          <a:p>
            <a:pPr marL="0" indent="0">
              <a:buNone/>
            </a:pPr>
            <a:endParaRPr lang="sv-SE" dirty="0">
              <a:solidFill>
                <a:schemeClr val="bg1"/>
              </a:solidFill>
            </a:endParaRPr>
          </a:p>
          <a:p>
            <a:pPr marL="0" indent="0">
              <a:buNone/>
            </a:pPr>
            <a:r>
              <a:rPr lang="sv-SE" dirty="0">
                <a:solidFill>
                  <a:schemeClr val="bg1"/>
                </a:solidFill>
              </a:rPr>
              <a:t>Hypotesen om det sociala protocellen säger att detta skulle kunna vara betydligt mer än en lös metafor.</a:t>
            </a:r>
          </a:p>
          <a:p>
            <a:pPr marL="0" indent="0">
              <a:buNone/>
            </a:pPr>
            <a:endParaRPr lang="sv-SE" dirty="0">
              <a:solidFill>
                <a:schemeClr val="bg1"/>
              </a:solidFill>
            </a:endParaRPr>
          </a:p>
          <a:p>
            <a:pPr marL="0" indent="0">
              <a:buNone/>
            </a:pPr>
            <a:r>
              <a:rPr lang="sv-SE" dirty="0">
                <a:solidFill>
                  <a:schemeClr val="bg1"/>
                </a:solidFill>
              </a:rPr>
              <a:t>Samfunden hyser en kulturellt reglerad intern metabolism. Resurser omsätts till komponenter och produkter, som används och driver maskineriet. Avfall genereras avfall, komponenter underhålls och repareras, lagring utförs, transporter, distribution, och så vidare. </a:t>
            </a:r>
          </a:p>
          <a:p>
            <a:pPr marL="0" indent="0">
              <a:buNone/>
            </a:pPr>
            <a:endParaRPr lang="sv-SE" dirty="0">
              <a:solidFill>
                <a:schemeClr val="bg1"/>
              </a:solidFill>
            </a:endParaRPr>
          </a:p>
          <a:p>
            <a:pPr marL="0" indent="0">
              <a:buNone/>
            </a:pPr>
            <a:r>
              <a:rPr lang="sv-SE" dirty="0">
                <a:solidFill>
                  <a:schemeClr val="bg1"/>
                </a:solidFill>
              </a:rPr>
              <a:t>Människan vidarebefordrar detta system ständigt till nya generationer. Systemet består, transformerar sig och fortplantar sig via delning. Det är inte gener utan idéer som utgör systemet.</a:t>
            </a:r>
          </a:p>
          <a:p>
            <a:pPr marL="0" indent="0">
              <a:buNone/>
            </a:pPr>
            <a:endParaRPr lang="sv-SE" dirty="0">
              <a:solidFill>
                <a:schemeClr val="bg1"/>
              </a:solidFill>
            </a:endParaRPr>
          </a:p>
          <a:p>
            <a:pPr marL="0" indent="0">
              <a:buNone/>
            </a:pPr>
            <a:r>
              <a:rPr lang="sv-SE" dirty="0">
                <a:solidFill>
                  <a:schemeClr val="bg1"/>
                </a:solidFill>
              </a:rPr>
              <a:t>Denna kulturella enhet kallar vi för en sociont. Sociont = social </a:t>
            </a:r>
            <a:r>
              <a:rPr lang="sv-SE" i="1" dirty="0">
                <a:solidFill>
                  <a:schemeClr val="bg1"/>
                </a:solidFill>
              </a:rPr>
              <a:t>(socio-) </a:t>
            </a:r>
            <a:r>
              <a:rPr lang="sv-SE" dirty="0">
                <a:solidFill>
                  <a:schemeClr val="bg1"/>
                </a:solidFill>
              </a:rPr>
              <a:t>kropp/sak </a:t>
            </a:r>
            <a:r>
              <a:rPr lang="sv-SE" i="1" dirty="0">
                <a:solidFill>
                  <a:schemeClr val="bg1"/>
                </a:solidFill>
              </a:rPr>
              <a:t>(-</a:t>
            </a:r>
            <a:r>
              <a:rPr lang="sv-SE" i="1" dirty="0" err="1">
                <a:solidFill>
                  <a:schemeClr val="bg1"/>
                </a:solidFill>
              </a:rPr>
              <a:t>ontos</a:t>
            </a:r>
            <a:r>
              <a:rPr lang="sv-SE" i="1" dirty="0">
                <a:solidFill>
                  <a:schemeClr val="bg1"/>
                </a:solidFill>
              </a:rPr>
              <a:t>)</a:t>
            </a:r>
            <a:r>
              <a:rPr lang="sv-SE" dirty="0">
                <a:solidFill>
                  <a:schemeClr val="bg1"/>
                </a:solidFill>
              </a:rPr>
              <a:t>.</a:t>
            </a:r>
          </a:p>
        </p:txBody>
      </p:sp>
      <p:sp>
        <p:nvSpPr>
          <p:cNvPr id="4" name="Rubrik 1">
            <a:extLst>
              <a:ext uri="{FF2B5EF4-FFF2-40B4-BE49-F238E27FC236}">
                <a16:creationId xmlns:a16="http://schemas.microsoft.com/office/drawing/2014/main" id="{50AFC93A-B9D3-489E-A580-F9759674ECFD}"/>
              </a:ext>
            </a:extLst>
          </p:cNvPr>
          <p:cNvSpPr>
            <a:spLocks noGrp="1"/>
          </p:cNvSpPr>
          <p:nvPr>
            <p:ph type="title"/>
          </p:nvPr>
        </p:nvSpPr>
        <p:spPr>
          <a:xfrm>
            <a:off x="2306782" y="309707"/>
            <a:ext cx="7578436" cy="1325563"/>
          </a:xfrm>
        </p:spPr>
        <p:txBody>
          <a:bodyPr>
            <a:noAutofit/>
          </a:bodyPr>
          <a:lstStyle/>
          <a:p>
            <a:pPr algn="ctr"/>
            <a:r>
              <a:rPr lang="sv-SE" sz="3200" dirty="0">
                <a:solidFill>
                  <a:schemeClr val="bg1"/>
                </a:solidFill>
              </a:rPr>
              <a:t>Mänsklig kultur som en exotisk typ av organism – en </a:t>
            </a:r>
            <a:r>
              <a:rPr lang="sv-SE" sz="3200" b="1" dirty="0">
                <a:solidFill>
                  <a:schemeClr val="bg1"/>
                </a:solidFill>
              </a:rPr>
              <a:t>sociont</a:t>
            </a:r>
          </a:p>
        </p:txBody>
      </p:sp>
      <p:sp>
        <p:nvSpPr>
          <p:cNvPr id="5" name="Rektangel 4">
            <a:extLst>
              <a:ext uri="{FF2B5EF4-FFF2-40B4-BE49-F238E27FC236}">
                <a16:creationId xmlns:a16="http://schemas.microsoft.com/office/drawing/2014/main" id="{3738B7DC-AFE4-480C-A953-2BB4D42A3C10}"/>
              </a:ext>
            </a:extLst>
          </p:cNvPr>
          <p:cNvSpPr/>
          <p:nvPr/>
        </p:nvSpPr>
        <p:spPr>
          <a:xfrm>
            <a:off x="43895" y="2885"/>
            <a:ext cx="742511" cy="369332"/>
          </a:xfrm>
          <a:prstGeom prst="rect">
            <a:avLst/>
          </a:prstGeom>
        </p:spPr>
        <p:txBody>
          <a:bodyPr wrap="none">
            <a:spAutoFit/>
          </a:bodyPr>
          <a:lstStyle/>
          <a:p>
            <a:r>
              <a:rPr lang="sv-SE" dirty="0">
                <a:solidFill>
                  <a:schemeClr val="bg1"/>
                </a:solidFill>
              </a:rPr>
              <a:t>18/22</a:t>
            </a:r>
          </a:p>
        </p:txBody>
      </p:sp>
    </p:spTree>
    <p:extLst>
      <p:ext uri="{BB962C8B-B14F-4D97-AF65-F5344CB8AC3E}">
        <p14:creationId xmlns:p14="http://schemas.microsoft.com/office/powerpoint/2010/main" val="31613919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ruta 4">
            <a:extLst>
              <a:ext uri="{FF2B5EF4-FFF2-40B4-BE49-F238E27FC236}">
                <a16:creationId xmlns:a16="http://schemas.microsoft.com/office/drawing/2014/main" id="{581EEA4D-62F9-4F57-A87D-B8866AE3D84C}"/>
              </a:ext>
            </a:extLst>
          </p:cNvPr>
          <p:cNvSpPr txBox="1"/>
          <p:nvPr/>
        </p:nvSpPr>
        <p:spPr>
          <a:xfrm>
            <a:off x="909286" y="751344"/>
            <a:ext cx="4833175" cy="2862322"/>
          </a:xfrm>
          <a:prstGeom prst="rect">
            <a:avLst/>
          </a:prstGeom>
          <a:noFill/>
        </p:spPr>
        <p:txBody>
          <a:bodyPr wrap="square" rtlCol="0">
            <a:spAutoFit/>
          </a:bodyPr>
          <a:lstStyle/>
          <a:p>
            <a:r>
              <a:rPr lang="sv-SE" b="1" dirty="0"/>
              <a:t>Vad med </a:t>
            </a:r>
            <a:r>
              <a:rPr lang="sv-SE" b="1" i="1" dirty="0"/>
              <a:t>Homo</a:t>
            </a:r>
            <a:r>
              <a:rPr lang="sv-SE" b="1" dirty="0"/>
              <a:t> då?</a:t>
            </a:r>
          </a:p>
          <a:p>
            <a:endParaRPr lang="sv-SE" dirty="0"/>
          </a:p>
          <a:p>
            <a:r>
              <a:rPr lang="sv-SE" i="1" dirty="0"/>
              <a:t>Homo</a:t>
            </a:r>
            <a:r>
              <a:rPr lang="sv-SE" dirty="0"/>
              <a:t> ingår inte </a:t>
            </a:r>
            <a:r>
              <a:rPr lang="sv-SE" i="1" dirty="0"/>
              <a:t>primärt</a:t>
            </a:r>
            <a:r>
              <a:rPr lang="sv-SE" dirty="0"/>
              <a:t> i socionten. </a:t>
            </a:r>
          </a:p>
          <a:p>
            <a:endParaRPr lang="sv-SE" i="1" dirty="0"/>
          </a:p>
          <a:p>
            <a:r>
              <a:rPr lang="sv-SE" dirty="0"/>
              <a:t>Snarare växer en nära symbiotisk relation fram </a:t>
            </a:r>
            <a:r>
              <a:rPr lang="sv-SE" b="1" dirty="0"/>
              <a:t>mellan</a:t>
            </a:r>
            <a:r>
              <a:rPr lang="sv-SE" dirty="0"/>
              <a:t> </a:t>
            </a:r>
            <a:r>
              <a:rPr lang="sv-SE" i="1" dirty="0"/>
              <a:t>Homo</a:t>
            </a:r>
            <a:r>
              <a:rPr lang="sv-SE" dirty="0"/>
              <a:t> och socionten.</a:t>
            </a:r>
          </a:p>
          <a:p>
            <a:endParaRPr lang="sv-SE" dirty="0"/>
          </a:p>
          <a:p>
            <a:r>
              <a:rPr lang="sv-SE" dirty="0"/>
              <a:t>De anpassar sig till varandra – möjliggör varandra. Skapar hela tiden potential för ytterligare innovation i den andre.   </a:t>
            </a:r>
          </a:p>
        </p:txBody>
      </p:sp>
      <p:pic>
        <p:nvPicPr>
          <p:cNvPr id="3" name="Bildobjekt 2">
            <a:extLst>
              <a:ext uri="{FF2B5EF4-FFF2-40B4-BE49-F238E27FC236}">
                <a16:creationId xmlns:a16="http://schemas.microsoft.com/office/drawing/2014/main" id="{3DF83E6B-3522-4F2E-A3EC-F38A95764092}"/>
              </a:ext>
            </a:extLst>
          </p:cNvPr>
          <p:cNvPicPr>
            <a:picLocks noChangeAspect="1"/>
          </p:cNvPicPr>
          <p:nvPr/>
        </p:nvPicPr>
        <p:blipFill>
          <a:blip r:embed="rId2"/>
          <a:stretch>
            <a:fillRect/>
          </a:stretch>
        </p:blipFill>
        <p:spPr>
          <a:xfrm>
            <a:off x="857215" y="3985453"/>
            <a:ext cx="2514618" cy="2538431"/>
          </a:xfrm>
          <a:prstGeom prst="rect">
            <a:avLst/>
          </a:prstGeom>
        </p:spPr>
      </p:pic>
      <p:pic>
        <p:nvPicPr>
          <p:cNvPr id="4100" name="Picture 4" descr="Entangled: An Archaeology of the Relationships Between Humans and Things |  Semantic Scholar">
            <a:extLst>
              <a:ext uri="{FF2B5EF4-FFF2-40B4-BE49-F238E27FC236}">
                <a16:creationId xmlns:a16="http://schemas.microsoft.com/office/drawing/2014/main" id="{CCA6C5E5-22CB-40E7-BD96-E715186E89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9541" y="368139"/>
            <a:ext cx="4468019" cy="4052455"/>
          </a:xfrm>
          <a:prstGeom prst="rect">
            <a:avLst/>
          </a:prstGeom>
          <a:noFill/>
          <a:extLst>
            <a:ext uri="{909E8E84-426E-40DD-AFC4-6F175D3DCCD1}">
              <a14:hiddenFill xmlns:a14="http://schemas.microsoft.com/office/drawing/2010/main">
                <a:solidFill>
                  <a:srgbClr val="FFFFFF"/>
                </a:solidFill>
              </a14:hiddenFill>
            </a:ext>
          </a:extLst>
        </p:spPr>
      </p:pic>
      <p:sp>
        <p:nvSpPr>
          <p:cNvPr id="9" name="textruta 8">
            <a:extLst>
              <a:ext uri="{FF2B5EF4-FFF2-40B4-BE49-F238E27FC236}">
                <a16:creationId xmlns:a16="http://schemas.microsoft.com/office/drawing/2014/main" id="{7868742D-2F8E-4E39-A3B5-242923ACC49C}"/>
              </a:ext>
            </a:extLst>
          </p:cNvPr>
          <p:cNvSpPr txBox="1"/>
          <p:nvPr/>
        </p:nvSpPr>
        <p:spPr>
          <a:xfrm>
            <a:off x="3825969" y="4721484"/>
            <a:ext cx="7968148" cy="1477328"/>
          </a:xfrm>
          <a:prstGeom prst="rect">
            <a:avLst/>
          </a:prstGeom>
          <a:noFill/>
        </p:spPr>
        <p:txBody>
          <a:bodyPr wrap="square">
            <a:spAutoFit/>
          </a:bodyPr>
          <a:lstStyle/>
          <a:p>
            <a:r>
              <a:rPr lang="sv-SE" i="1" dirty="0"/>
              <a:t>Homo</a:t>
            </a:r>
            <a:r>
              <a:rPr lang="sv-SE" dirty="0"/>
              <a:t> ingår i socionten på ett sätt som liknar hur prokaryoter ingår som organeller i eukaryoter.</a:t>
            </a:r>
            <a:endParaRPr lang="sv-SE" i="1" dirty="0"/>
          </a:p>
          <a:p>
            <a:endParaRPr lang="sv-SE" dirty="0"/>
          </a:p>
          <a:p>
            <a:r>
              <a:rPr lang="sv-SE" dirty="0"/>
              <a:t>Att socionten är helt beroende av </a:t>
            </a:r>
            <a:r>
              <a:rPr lang="sv-SE" i="1" dirty="0"/>
              <a:t>Homo</a:t>
            </a:r>
            <a:r>
              <a:rPr lang="sv-SE" dirty="0"/>
              <a:t> är uppenbart. </a:t>
            </a:r>
            <a:r>
              <a:rPr lang="sv-SE" b="1" dirty="0"/>
              <a:t>Men </a:t>
            </a:r>
            <a:r>
              <a:rPr lang="sv-SE" b="1" i="1" dirty="0"/>
              <a:t>Homo</a:t>
            </a:r>
            <a:r>
              <a:rPr lang="sv-SE" b="1" dirty="0"/>
              <a:t> blir i sin tur lika beroende av socionten </a:t>
            </a:r>
            <a:r>
              <a:rPr lang="sv-SE" dirty="0"/>
              <a:t>– hon kan inte överleva annat än i ett partnerskap med den.</a:t>
            </a:r>
          </a:p>
        </p:txBody>
      </p:sp>
      <p:sp>
        <p:nvSpPr>
          <p:cNvPr id="6" name="Rektangel 5">
            <a:extLst>
              <a:ext uri="{FF2B5EF4-FFF2-40B4-BE49-F238E27FC236}">
                <a16:creationId xmlns:a16="http://schemas.microsoft.com/office/drawing/2014/main" id="{A1F6846B-AE0A-470F-B684-3442A2EE4226}"/>
              </a:ext>
            </a:extLst>
          </p:cNvPr>
          <p:cNvSpPr/>
          <p:nvPr/>
        </p:nvSpPr>
        <p:spPr>
          <a:xfrm>
            <a:off x="43895" y="2885"/>
            <a:ext cx="742511" cy="369332"/>
          </a:xfrm>
          <a:prstGeom prst="rect">
            <a:avLst/>
          </a:prstGeom>
        </p:spPr>
        <p:txBody>
          <a:bodyPr wrap="none">
            <a:spAutoFit/>
          </a:bodyPr>
          <a:lstStyle/>
          <a:p>
            <a:r>
              <a:rPr lang="sv-SE" dirty="0"/>
              <a:t>19/22</a:t>
            </a:r>
          </a:p>
        </p:txBody>
      </p:sp>
    </p:spTree>
    <p:extLst>
      <p:ext uri="{BB962C8B-B14F-4D97-AF65-F5344CB8AC3E}">
        <p14:creationId xmlns:p14="http://schemas.microsoft.com/office/powerpoint/2010/main" val="42300521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tshållare för innehåll 4">
            <a:extLst>
              <a:ext uri="{FF2B5EF4-FFF2-40B4-BE49-F238E27FC236}">
                <a16:creationId xmlns:a16="http://schemas.microsoft.com/office/drawing/2014/main" id="{6FC41503-F43C-4C36-90BE-7BA5CB4971A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95975" y="545483"/>
            <a:ext cx="5268230" cy="6111148"/>
          </a:xfrm>
        </p:spPr>
      </p:pic>
      <p:grpSp>
        <p:nvGrpSpPr>
          <p:cNvPr id="21" name="Grupp 20">
            <a:extLst>
              <a:ext uri="{FF2B5EF4-FFF2-40B4-BE49-F238E27FC236}">
                <a16:creationId xmlns:a16="http://schemas.microsoft.com/office/drawing/2014/main" id="{55F0736E-C70E-45CD-A133-305D9A541E43}"/>
              </a:ext>
            </a:extLst>
          </p:cNvPr>
          <p:cNvGrpSpPr/>
          <p:nvPr/>
        </p:nvGrpSpPr>
        <p:grpSpPr>
          <a:xfrm>
            <a:off x="282056" y="227231"/>
            <a:ext cx="3095679" cy="4074957"/>
            <a:chOff x="282056" y="227231"/>
            <a:chExt cx="3095679" cy="4074957"/>
          </a:xfrm>
        </p:grpSpPr>
        <p:sp>
          <p:nvSpPr>
            <p:cNvPr id="5" name="textruta 4">
              <a:extLst>
                <a:ext uri="{FF2B5EF4-FFF2-40B4-BE49-F238E27FC236}">
                  <a16:creationId xmlns:a16="http://schemas.microsoft.com/office/drawing/2014/main" id="{B8BC210D-186B-4F95-93AD-EAEFE15B9ECC}"/>
                </a:ext>
              </a:extLst>
            </p:cNvPr>
            <p:cNvSpPr txBox="1"/>
            <p:nvPr/>
          </p:nvSpPr>
          <p:spPr>
            <a:xfrm>
              <a:off x="282056" y="2892520"/>
              <a:ext cx="1646733" cy="369332"/>
            </a:xfrm>
            <a:prstGeom prst="rect">
              <a:avLst/>
            </a:prstGeom>
            <a:noFill/>
          </p:spPr>
          <p:txBody>
            <a:bodyPr wrap="none" rtlCol="0">
              <a:spAutoFit/>
            </a:bodyPr>
            <a:lstStyle/>
            <a:p>
              <a:r>
                <a:rPr lang="sv-SE" dirty="0"/>
                <a:t>Jättestor hjärna</a:t>
              </a:r>
            </a:p>
          </p:txBody>
        </p:sp>
        <p:cxnSp>
          <p:nvCxnSpPr>
            <p:cNvPr id="7" name="Rak pilkoppling 6">
              <a:extLst>
                <a:ext uri="{FF2B5EF4-FFF2-40B4-BE49-F238E27FC236}">
                  <a16:creationId xmlns:a16="http://schemas.microsoft.com/office/drawing/2014/main" id="{26DD31F0-1EF7-4F69-A9AA-35E6CEA233AD}"/>
                </a:ext>
              </a:extLst>
            </p:cNvPr>
            <p:cNvCxnSpPr>
              <a:cxnSpLocks/>
            </p:cNvCxnSpPr>
            <p:nvPr/>
          </p:nvCxnSpPr>
          <p:spPr>
            <a:xfrm>
              <a:off x="1105423" y="3261852"/>
              <a:ext cx="476364" cy="104033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9" name="textruta 8">
              <a:extLst>
                <a:ext uri="{FF2B5EF4-FFF2-40B4-BE49-F238E27FC236}">
                  <a16:creationId xmlns:a16="http://schemas.microsoft.com/office/drawing/2014/main" id="{F8CBFF0C-CDAB-45AF-9290-373CC5E48CD7}"/>
                </a:ext>
              </a:extLst>
            </p:cNvPr>
            <p:cNvSpPr txBox="1"/>
            <p:nvPr/>
          </p:nvSpPr>
          <p:spPr>
            <a:xfrm>
              <a:off x="558064" y="227231"/>
              <a:ext cx="1834092" cy="369332"/>
            </a:xfrm>
            <a:prstGeom prst="rect">
              <a:avLst/>
            </a:prstGeom>
            <a:noFill/>
          </p:spPr>
          <p:txBody>
            <a:bodyPr wrap="none" rtlCol="0">
              <a:spAutoFit/>
            </a:bodyPr>
            <a:lstStyle/>
            <a:p>
              <a:r>
                <a:rPr lang="sv-SE" b="1" dirty="0"/>
                <a:t>Löjligt</a:t>
              </a:r>
              <a:r>
                <a:rPr lang="sv-SE" dirty="0"/>
                <a:t> stor hjärna</a:t>
              </a:r>
            </a:p>
          </p:txBody>
        </p:sp>
        <p:cxnSp>
          <p:nvCxnSpPr>
            <p:cNvPr id="10" name="Rak pilkoppling 9">
              <a:extLst>
                <a:ext uri="{FF2B5EF4-FFF2-40B4-BE49-F238E27FC236}">
                  <a16:creationId xmlns:a16="http://schemas.microsoft.com/office/drawing/2014/main" id="{45171391-0DC0-4F31-8B0E-A29E473FAC91}"/>
                </a:ext>
              </a:extLst>
            </p:cNvPr>
            <p:cNvCxnSpPr>
              <a:cxnSpLocks/>
            </p:cNvCxnSpPr>
            <p:nvPr/>
          </p:nvCxnSpPr>
          <p:spPr>
            <a:xfrm>
              <a:off x="2392156" y="437761"/>
              <a:ext cx="985579" cy="42584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grpSp>
      <p:sp>
        <p:nvSpPr>
          <p:cNvPr id="16" name="Rektangel 15">
            <a:extLst>
              <a:ext uri="{FF2B5EF4-FFF2-40B4-BE49-F238E27FC236}">
                <a16:creationId xmlns:a16="http://schemas.microsoft.com/office/drawing/2014/main" id="{46BC3087-ADEF-48EE-8ED6-CF7128E2D8FE}"/>
              </a:ext>
            </a:extLst>
          </p:cNvPr>
          <p:cNvSpPr/>
          <p:nvPr/>
        </p:nvSpPr>
        <p:spPr>
          <a:xfrm>
            <a:off x="405368" y="5972200"/>
            <a:ext cx="5458837" cy="684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textruta 17">
            <a:extLst>
              <a:ext uri="{FF2B5EF4-FFF2-40B4-BE49-F238E27FC236}">
                <a16:creationId xmlns:a16="http://schemas.microsoft.com/office/drawing/2014/main" id="{2477C9CB-3222-4695-B8AF-C7E3C2D10FCA}"/>
              </a:ext>
            </a:extLst>
          </p:cNvPr>
          <p:cNvSpPr txBox="1"/>
          <p:nvPr/>
        </p:nvSpPr>
        <p:spPr>
          <a:xfrm>
            <a:off x="6373653" y="1543377"/>
            <a:ext cx="5349284" cy="4708981"/>
          </a:xfrm>
          <a:prstGeom prst="rect">
            <a:avLst/>
          </a:prstGeom>
          <a:noFill/>
        </p:spPr>
        <p:txBody>
          <a:bodyPr wrap="square">
            <a:spAutoFit/>
          </a:bodyPr>
          <a:lstStyle/>
          <a:p>
            <a:r>
              <a:rPr lang="sv-SE" sz="1500" dirty="0"/>
              <a:t>Vad kan en hjärna göra med en apas kropp?</a:t>
            </a:r>
          </a:p>
          <a:p>
            <a:endParaRPr lang="sv-SE" sz="1500" dirty="0"/>
          </a:p>
          <a:p>
            <a:r>
              <a:rPr lang="sv-SE" sz="1500" dirty="0"/>
              <a:t>En hel del. Primaternas anpassningar, som binokulärt seende, färgseende och händer ger stora möjligheter till intelligent beteende.</a:t>
            </a:r>
          </a:p>
          <a:p>
            <a:endParaRPr lang="sv-SE" sz="1500" dirty="0"/>
          </a:p>
          <a:p>
            <a:r>
              <a:rPr lang="sv-SE" sz="1500" dirty="0"/>
              <a:t>Primater har mycket riktigt stora hjärnor.</a:t>
            </a:r>
          </a:p>
          <a:p>
            <a:endParaRPr lang="sv-SE" sz="1500" dirty="0"/>
          </a:p>
          <a:p>
            <a:r>
              <a:rPr lang="sv-SE" sz="1500" dirty="0"/>
              <a:t>Vad kan en hjärna göra som del av en sociont? Det vill säga som en nod i ett högre kognitivt system som kontrollerar ett helt kulturellt samhälle.</a:t>
            </a:r>
          </a:p>
          <a:p>
            <a:endParaRPr lang="sv-SE" sz="1500" dirty="0"/>
          </a:p>
          <a:p>
            <a:r>
              <a:rPr lang="sv-SE" sz="1500" dirty="0"/>
              <a:t>Den situationen ger </a:t>
            </a:r>
            <a:r>
              <a:rPr lang="sv-SE" sz="1500" b="1" dirty="0"/>
              <a:t>ännu större</a:t>
            </a:r>
            <a:r>
              <a:rPr lang="sv-SE" sz="1500" dirty="0"/>
              <a:t> potential för att omsätta intelligens i adaptivt beteende.</a:t>
            </a:r>
          </a:p>
          <a:p>
            <a:endParaRPr lang="sv-SE" sz="1500" dirty="0"/>
          </a:p>
          <a:p>
            <a:r>
              <a:rPr lang="sv-SE" sz="1500" dirty="0"/>
              <a:t>Break-even mellan kostnaden och nyttan av en stor hjärna flyttas uppåt. </a:t>
            </a:r>
          </a:p>
          <a:p>
            <a:endParaRPr lang="sv-SE" sz="1500" dirty="0"/>
          </a:p>
          <a:p>
            <a:r>
              <a:rPr lang="sv-SE" sz="1500" dirty="0"/>
              <a:t>Vad med språket? Är det </a:t>
            </a:r>
            <a:r>
              <a:rPr lang="sv-SE" sz="1500" b="1" dirty="0"/>
              <a:t>vårt</a:t>
            </a:r>
            <a:r>
              <a:rPr lang="sv-SE" sz="1500" dirty="0"/>
              <a:t> språk eller är det lättare att förstå som en mekanism inom socionten? Ungefär som ett nervsystem.</a:t>
            </a:r>
          </a:p>
        </p:txBody>
      </p:sp>
      <p:sp>
        <p:nvSpPr>
          <p:cNvPr id="20" name="textruta 19">
            <a:extLst>
              <a:ext uri="{FF2B5EF4-FFF2-40B4-BE49-F238E27FC236}">
                <a16:creationId xmlns:a16="http://schemas.microsoft.com/office/drawing/2014/main" id="{98F2468B-C848-4493-8450-AC71A711016F}"/>
              </a:ext>
            </a:extLst>
          </p:cNvPr>
          <p:cNvSpPr txBox="1"/>
          <p:nvPr/>
        </p:nvSpPr>
        <p:spPr>
          <a:xfrm>
            <a:off x="6373653" y="536823"/>
            <a:ext cx="3873169" cy="830997"/>
          </a:xfrm>
          <a:prstGeom prst="rect">
            <a:avLst/>
          </a:prstGeom>
          <a:noFill/>
        </p:spPr>
        <p:txBody>
          <a:bodyPr wrap="square">
            <a:spAutoFit/>
          </a:bodyPr>
          <a:lstStyle/>
          <a:p>
            <a:r>
              <a:rPr lang="sv-SE" sz="2400" b="1" dirty="0"/>
              <a:t>Vår hjärna eller sociontens hjärna?</a:t>
            </a:r>
          </a:p>
        </p:txBody>
      </p:sp>
      <p:sp>
        <p:nvSpPr>
          <p:cNvPr id="11" name="Rektangel 10">
            <a:extLst>
              <a:ext uri="{FF2B5EF4-FFF2-40B4-BE49-F238E27FC236}">
                <a16:creationId xmlns:a16="http://schemas.microsoft.com/office/drawing/2014/main" id="{4C32C339-C969-4566-9BAA-CF05922ADFB0}"/>
              </a:ext>
            </a:extLst>
          </p:cNvPr>
          <p:cNvSpPr/>
          <p:nvPr/>
        </p:nvSpPr>
        <p:spPr>
          <a:xfrm>
            <a:off x="43895" y="2885"/>
            <a:ext cx="742511" cy="369332"/>
          </a:xfrm>
          <a:prstGeom prst="rect">
            <a:avLst/>
          </a:prstGeom>
        </p:spPr>
        <p:txBody>
          <a:bodyPr wrap="none">
            <a:spAutoFit/>
          </a:bodyPr>
          <a:lstStyle/>
          <a:p>
            <a:r>
              <a:rPr lang="sv-SE" dirty="0"/>
              <a:t>20/22</a:t>
            </a:r>
          </a:p>
        </p:txBody>
      </p:sp>
    </p:spTree>
    <p:extLst>
      <p:ext uri="{BB962C8B-B14F-4D97-AF65-F5344CB8AC3E}">
        <p14:creationId xmlns:p14="http://schemas.microsoft.com/office/powerpoint/2010/main" val="15158933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5122" name="Picture 2" descr="Ancient egypt had a social hierarchy. If the hierarchy had five levels,  with the pharaoh at the top, - Brainly.com">
            <a:extLst>
              <a:ext uri="{FF2B5EF4-FFF2-40B4-BE49-F238E27FC236}">
                <a16:creationId xmlns:a16="http://schemas.microsoft.com/office/drawing/2014/main" id="{A553007D-073E-4418-939B-D279A43BB6C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961" r="5989" b="2"/>
          <a:stretch/>
        </p:blipFill>
        <p:spPr bwMode="auto">
          <a:xfrm>
            <a:off x="6750141" y="27710"/>
            <a:ext cx="5441859"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noFill/>
          <a:extLst>
            <a:ext uri="{909E8E84-426E-40DD-AFC4-6F175D3DCCD1}">
              <a14:hiddenFill xmlns:a14="http://schemas.microsoft.com/office/drawing/2010/main">
                <a:solidFill>
                  <a:srgbClr val="FFFFFF"/>
                </a:solidFill>
              </a14:hiddenFill>
            </a:ext>
          </a:extLst>
        </p:spPr>
      </p:pic>
      <p:sp>
        <p:nvSpPr>
          <p:cNvPr id="2" name="Rubrik 1">
            <a:extLst>
              <a:ext uri="{FF2B5EF4-FFF2-40B4-BE49-F238E27FC236}">
                <a16:creationId xmlns:a16="http://schemas.microsoft.com/office/drawing/2014/main" id="{D0CF64AF-283E-48A6-A708-4DD12BBADA11}"/>
              </a:ext>
            </a:extLst>
          </p:cNvPr>
          <p:cNvSpPr>
            <a:spLocks noGrp="1"/>
          </p:cNvSpPr>
          <p:nvPr>
            <p:ph type="title"/>
          </p:nvPr>
        </p:nvSpPr>
        <p:spPr>
          <a:xfrm>
            <a:off x="762000" y="325343"/>
            <a:ext cx="5314536" cy="1325563"/>
          </a:xfrm>
        </p:spPr>
        <p:txBody>
          <a:bodyPr>
            <a:normAutofit/>
          </a:bodyPr>
          <a:lstStyle/>
          <a:p>
            <a:r>
              <a:rPr lang="sv-SE" b="1" dirty="0"/>
              <a:t>Socionten idag</a:t>
            </a:r>
          </a:p>
        </p:txBody>
      </p:sp>
      <p:sp>
        <p:nvSpPr>
          <p:cNvPr id="3" name="Platshållare för innehåll 2">
            <a:extLst>
              <a:ext uri="{FF2B5EF4-FFF2-40B4-BE49-F238E27FC236}">
                <a16:creationId xmlns:a16="http://schemas.microsoft.com/office/drawing/2014/main" id="{BBC951EF-24B2-46CD-A6E3-CB1313A72A76}"/>
              </a:ext>
            </a:extLst>
          </p:cNvPr>
          <p:cNvSpPr>
            <a:spLocks noGrp="1"/>
          </p:cNvSpPr>
          <p:nvPr>
            <p:ph idx="1"/>
          </p:nvPr>
        </p:nvSpPr>
        <p:spPr>
          <a:xfrm>
            <a:off x="781457" y="1801907"/>
            <a:ext cx="5314543" cy="3375920"/>
          </a:xfrm>
        </p:spPr>
        <p:txBody>
          <a:bodyPr anchor="t">
            <a:noAutofit/>
          </a:bodyPr>
          <a:lstStyle/>
          <a:p>
            <a:pPr marL="0" indent="0">
              <a:spcBef>
                <a:spcPts val="1800"/>
              </a:spcBef>
              <a:buNone/>
            </a:pPr>
            <a:r>
              <a:rPr lang="sv-SE" sz="1600" dirty="0"/>
              <a:t>Människan levde i grupper motsvarande schimpansens samfund tills cirka 50 – 100 tusen år sedan. </a:t>
            </a:r>
          </a:p>
          <a:p>
            <a:pPr marL="0" indent="0">
              <a:spcBef>
                <a:spcPts val="1800"/>
              </a:spcBef>
              <a:buNone/>
            </a:pPr>
            <a:r>
              <a:rPr lang="sv-SE" sz="1600" dirty="0"/>
              <a:t>Därefter i mer och mer hierarkiska kombinationer av sådana samfund.</a:t>
            </a:r>
          </a:p>
          <a:p>
            <a:pPr marL="0" indent="0">
              <a:spcBef>
                <a:spcPts val="1800"/>
              </a:spcBef>
              <a:buNone/>
            </a:pPr>
            <a:r>
              <a:rPr lang="sv-SE" sz="1600" dirty="0"/>
              <a:t>Dagens samhälle fungerar väldigt annorlunda än de samhällen inom vilka vi formades evolutionärt. Men principerna ligger kvar. Vår sociala psykologi är fortfarande densamma.</a:t>
            </a:r>
          </a:p>
          <a:p>
            <a:pPr marL="0" indent="0">
              <a:spcBef>
                <a:spcPts val="1800"/>
              </a:spcBef>
              <a:buNone/>
            </a:pPr>
            <a:r>
              <a:rPr lang="sv-SE" sz="1600" dirty="0"/>
              <a:t>Vi väljer vad vi lär oss och vem vi lär oss av enligt samma principer.  Vi bildar sociala konstellationer på samma sätt. </a:t>
            </a:r>
          </a:p>
          <a:p>
            <a:pPr marL="0" indent="0">
              <a:spcBef>
                <a:spcPts val="1800"/>
              </a:spcBef>
              <a:buNone/>
            </a:pPr>
            <a:r>
              <a:rPr lang="sv-SE" sz="1600" dirty="0"/>
              <a:t>Principerna rekombineras av kulturella system, men våra institutioner idag arbetar ändå med samma biologiska material som då.</a:t>
            </a:r>
          </a:p>
          <a:p>
            <a:pPr marL="0" indent="0">
              <a:spcBef>
                <a:spcPts val="1800"/>
              </a:spcBef>
              <a:buNone/>
            </a:pPr>
            <a:r>
              <a:rPr lang="sv-SE" sz="1600" dirty="0"/>
              <a:t>Socionten finns på sätt och vis kvar, men den är inte frilevande i samma form som den uppstod. Den ingår i större samhällssystem.</a:t>
            </a:r>
          </a:p>
        </p:txBody>
      </p:sp>
      <p:sp>
        <p:nvSpPr>
          <p:cNvPr id="71" name="Freeform: Shape 70">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ktangel 5">
            <a:extLst>
              <a:ext uri="{FF2B5EF4-FFF2-40B4-BE49-F238E27FC236}">
                <a16:creationId xmlns:a16="http://schemas.microsoft.com/office/drawing/2014/main" id="{617AB846-784A-4C8E-AEA7-5E112746B7C7}"/>
              </a:ext>
            </a:extLst>
          </p:cNvPr>
          <p:cNvSpPr/>
          <p:nvPr/>
        </p:nvSpPr>
        <p:spPr>
          <a:xfrm>
            <a:off x="43895" y="2885"/>
            <a:ext cx="742511" cy="369332"/>
          </a:xfrm>
          <a:prstGeom prst="rect">
            <a:avLst/>
          </a:prstGeom>
        </p:spPr>
        <p:txBody>
          <a:bodyPr wrap="none">
            <a:spAutoFit/>
          </a:bodyPr>
          <a:lstStyle/>
          <a:p>
            <a:r>
              <a:rPr lang="sv-SE" dirty="0"/>
              <a:t>21/22</a:t>
            </a:r>
          </a:p>
        </p:txBody>
      </p:sp>
    </p:spTree>
    <p:extLst>
      <p:ext uri="{BB962C8B-B14F-4D97-AF65-F5344CB8AC3E}">
        <p14:creationId xmlns:p14="http://schemas.microsoft.com/office/powerpoint/2010/main" val="1805012564"/>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146" name="Picture 2" descr="New value propositions for future proof housing - ECIU">
            <a:extLst>
              <a:ext uri="{FF2B5EF4-FFF2-40B4-BE49-F238E27FC236}">
                <a16:creationId xmlns:a16="http://schemas.microsoft.com/office/drawing/2014/main" id="{F116D786-8DA8-4054-8C8D-05901EA5F31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222" r="-2" b="11172"/>
          <a:stretch/>
        </p:blipFill>
        <p:spPr bwMode="auto">
          <a:xfrm>
            <a:off x="6015107" y="-1"/>
            <a:ext cx="6176895" cy="2937954"/>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Urban Ghosts Media is coming soon | Paysage apocalyptique, L'art  post-apocalyptique, Paysage fantastique">
            <a:extLst>
              <a:ext uri="{FF2B5EF4-FFF2-40B4-BE49-F238E27FC236}">
                <a16:creationId xmlns:a16="http://schemas.microsoft.com/office/drawing/2014/main" id="{3083AEFA-AD3E-434B-AB05-037642233DF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082" r="1" b="1"/>
          <a:stretch/>
        </p:blipFill>
        <p:spPr bwMode="auto">
          <a:xfrm>
            <a:off x="4203638" y="2937953"/>
            <a:ext cx="7988360" cy="3920047"/>
          </a:xfrm>
          <a:prstGeom prst="rect">
            <a:avLst/>
          </a:prstGeom>
          <a:noFill/>
          <a:extLst>
            <a:ext uri="{909E8E84-426E-40DD-AFC4-6F175D3DCCD1}">
              <a14:hiddenFill xmlns:a14="http://schemas.microsoft.com/office/drawing/2010/main">
                <a:solidFill>
                  <a:srgbClr val="FFFFFF"/>
                </a:solidFill>
              </a14:hiddenFill>
            </a:ext>
          </a:extLst>
        </p:spPr>
      </p:pic>
      <p:sp>
        <p:nvSpPr>
          <p:cNvPr id="73" name="Freeform: Shape 72">
            <a:extLst>
              <a:ext uri="{FF2B5EF4-FFF2-40B4-BE49-F238E27FC236}">
                <a16:creationId xmlns:a16="http://schemas.microsoft.com/office/drawing/2014/main" id="{8F23F8A3-8FD7-4779-8323-FDC26BE99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7859800" cy="6858478"/>
          </a:xfrm>
          <a:custGeom>
            <a:avLst/>
            <a:gdLst>
              <a:gd name="connsiteX0" fmla="*/ 7859800 w 7859800"/>
              <a:gd name="connsiteY0" fmla="*/ 6858478 h 6858478"/>
              <a:gd name="connsiteX1" fmla="*/ 435245 w 7859800"/>
              <a:gd name="connsiteY1" fmla="*/ 6858478 h 6858478"/>
              <a:gd name="connsiteX2" fmla="*/ 435505 w 7859800"/>
              <a:gd name="connsiteY2" fmla="*/ 6857916 h 6858478"/>
              <a:gd name="connsiteX3" fmla="*/ 0 w 7859800"/>
              <a:gd name="connsiteY3" fmla="*/ 6857916 h 6858478"/>
              <a:gd name="connsiteX4" fmla="*/ 0 w 7859800"/>
              <a:gd name="connsiteY4" fmla="*/ 0 h 6858478"/>
              <a:gd name="connsiteX5" fmla="*/ 3611620 w 7859800"/>
              <a:gd name="connsiteY5" fmla="*/ 0 h 6858478"/>
              <a:gd name="connsiteX6" fmla="*/ 4677848 w 7859800"/>
              <a:gd name="connsiteY6" fmla="*/ 0 h 6858478"/>
              <a:gd name="connsiteX7" fmla="*/ 4683425 w 7859800"/>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59800" h="6858478">
                <a:moveTo>
                  <a:pt x="7859800" y="6858478"/>
                </a:moveTo>
                <a:lnTo>
                  <a:pt x="435245" y="6858478"/>
                </a:lnTo>
                <a:lnTo>
                  <a:pt x="435505" y="6857916"/>
                </a:lnTo>
                <a:lnTo>
                  <a:pt x="0" y="6857916"/>
                </a:lnTo>
                <a:lnTo>
                  <a:pt x="0" y="0"/>
                </a:lnTo>
                <a:lnTo>
                  <a:pt x="3611620" y="0"/>
                </a:lnTo>
                <a:lnTo>
                  <a:pt x="4677848" y="0"/>
                </a:lnTo>
                <a:lnTo>
                  <a:pt x="4683425"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5" name="Freeform: Shape 74">
            <a:extLst>
              <a:ext uri="{FF2B5EF4-FFF2-40B4-BE49-F238E27FC236}">
                <a16:creationId xmlns:a16="http://schemas.microsoft.com/office/drawing/2014/main" id="{F605C4CC-A25C-416F-8333-7CB7DC97D8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7431174" cy="6858478"/>
          </a:xfrm>
          <a:custGeom>
            <a:avLst/>
            <a:gdLst>
              <a:gd name="connsiteX0" fmla="*/ 7431174 w 7431174"/>
              <a:gd name="connsiteY0" fmla="*/ 6858478 h 6858478"/>
              <a:gd name="connsiteX1" fmla="*/ 6619 w 7431174"/>
              <a:gd name="connsiteY1" fmla="*/ 6858478 h 6858478"/>
              <a:gd name="connsiteX2" fmla="*/ 6879 w 7431174"/>
              <a:gd name="connsiteY2" fmla="*/ 6857916 h 6858478"/>
              <a:gd name="connsiteX3" fmla="*/ 0 w 7431174"/>
              <a:gd name="connsiteY3" fmla="*/ 6857916 h 6858478"/>
              <a:gd name="connsiteX4" fmla="*/ 0 w 7431174"/>
              <a:gd name="connsiteY4" fmla="*/ 0 h 6858478"/>
              <a:gd name="connsiteX5" fmla="*/ 3182994 w 7431174"/>
              <a:gd name="connsiteY5" fmla="*/ 0 h 6858478"/>
              <a:gd name="connsiteX6" fmla="*/ 4249222 w 7431174"/>
              <a:gd name="connsiteY6" fmla="*/ 0 h 6858478"/>
              <a:gd name="connsiteX7" fmla="*/ 4254799 w 7431174"/>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31174" h="6858478">
                <a:moveTo>
                  <a:pt x="7431174" y="6858478"/>
                </a:moveTo>
                <a:lnTo>
                  <a:pt x="6619" y="6858478"/>
                </a:lnTo>
                <a:lnTo>
                  <a:pt x="6879" y="6857916"/>
                </a:lnTo>
                <a:lnTo>
                  <a:pt x="0" y="6857916"/>
                </a:lnTo>
                <a:lnTo>
                  <a:pt x="0" y="0"/>
                </a:lnTo>
                <a:lnTo>
                  <a:pt x="3182994" y="0"/>
                </a:lnTo>
                <a:lnTo>
                  <a:pt x="4249222" y="0"/>
                </a:lnTo>
                <a:lnTo>
                  <a:pt x="4254799"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Rubrik 1">
            <a:extLst>
              <a:ext uri="{FF2B5EF4-FFF2-40B4-BE49-F238E27FC236}">
                <a16:creationId xmlns:a16="http://schemas.microsoft.com/office/drawing/2014/main" id="{D0CF64AF-283E-48A6-A708-4DD12BBADA11}"/>
              </a:ext>
            </a:extLst>
          </p:cNvPr>
          <p:cNvSpPr>
            <a:spLocks noGrp="1"/>
          </p:cNvSpPr>
          <p:nvPr>
            <p:ph type="title"/>
          </p:nvPr>
        </p:nvSpPr>
        <p:spPr>
          <a:xfrm>
            <a:off x="1029165" y="163783"/>
            <a:ext cx="5266155" cy="971174"/>
          </a:xfrm>
        </p:spPr>
        <p:txBody>
          <a:bodyPr>
            <a:normAutofit/>
          </a:bodyPr>
          <a:lstStyle/>
          <a:p>
            <a:r>
              <a:rPr lang="sv-SE" b="1" dirty="0"/>
              <a:t>Socionten i framtiden</a:t>
            </a:r>
          </a:p>
        </p:txBody>
      </p:sp>
      <p:sp>
        <p:nvSpPr>
          <p:cNvPr id="9" name="textruta 8">
            <a:extLst>
              <a:ext uri="{FF2B5EF4-FFF2-40B4-BE49-F238E27FC236}">
                <a16:creationId xmlns:a16="http://schemas.microsoft.com/office/drawing/2014/main" id="{049FF9A8-316F-4299-9F45-7DB09D467F2C}"/>
              </a:ext>
            </a:extLst>
          </p:cNvPr>
          <p:cNvSpPr txBox="1"/>
          <p:nvPr/>
        </p:nvSpPr>
        <p:spPr>
          <a:xfrm>
            <a:off x="451905" y="1604493"/>
            <a:ext cx="6096912" cy="584775"/>
          </a:xfrm>
          <a:prstGeom prst="rect">
            <a:avLst/>
          </a:prstGeom>
          <a:noFill/>
        </p:spPr>
        <p:txBody>
          <a:bodyPr wrap="square">
            <a:spAutoFit/>
          </a:bodyPr>
          <a:lstStyle/>
          <a:p>
            <a:pPr marL="0" indent="0">
              <a:buNone/>
            </a:pPr>
            <a:r>
              <a:rPr lang="sv-SE" sz="1600" dirty="0"/>
              <a:t>Evolutionen eftersöker ingenting. Vi och våra samhällen </a:t>
            </a:r>
            <a:r>
              <a:rPr lang="sv-SE" sz="1600" b="1" dirty="0"/>
              <a:t>råkade bara </a:t>
            </a:r>
            <a:r>
              <a:rPr lang="sv-SE" sz="1600" dirty="0"/>
              <a:t>få potentialen att ge upphov till moderna samhällen.</a:t>
            </a:r>
          </a:p>
        </p:txBody>
      </p:sp>
      <p:sp>
        <p:nvSpPr>
          <p:cNvPr id="11" name="textruta 10">
            <a:extLst>
              <a:ext uri="{FF2B5EF4-FFF2-40B4-BE49-F238E27FC236}">
                <a16:creationId xmlns:a16="http://schemas.microsoft.com/office/drawing/2014/main" id="{74441EAE-DFB0-4FE2-8DBF-6654D0BE50E3}"/>
              </a:ext>
            </a:extLst>
          </p:cNvPr>
          <p:cNvSpPr txBox="1"/>
          <p:nvPr/>
        </p:nvSpPr>
        <p:spPr>
          <a:xfrm>
            <a:off x="451905" y="2448867"/>
            <a:ext cx="5644095" cy="584775"/>
          </a:xfrm>
          <a:prstGeom prst="rect">
            <a:avLst/>
          </a:prstGeom>
          <a:noFill/>
        </p:spPr>
        <p:txBody>
          <a:bodyPr wrap="square">
            <a:spAutoFit/>
          </a:bodyPr>
          <a:lstStyle/>
          <a:p>
            <a:pPr marL="0" indent="0">
              <a:buNone/>
            </a:pPr>
            <a:r>
              <a:rPr lang="sv-SE" sz="1600" dirty="0"/>
              <a:t>Vår framtid kommer därför helt utan garantier. Vi är inte testade för detta, helt enkelt. </a:t>
            </a:r>
          </a:p>
        </p:txBody>
      </p:sp>
      <p:sp>
        <p:nvSpPr>
          <p:cNvPr id="13" name="textruta 12">
            <a:extLst>
              <a:ext uri="{FF2B5EF4-FFF2-40B4-BE49-F238E27FC236}">
                <a16:creationId xmlns:a16="http://schemas.microsoft.com/office/drawing/2014/main" id="{742F7219-8D1E-4435-BE30-F25222949FD3}"/>
              </a:ext>
            </a:extLst>
          </p:cNvPr>
          <p:cNvSpPr txBox="1"/>
          <p:nvPr/>
        </p:nvSpPr>
        <p:spPr>
          <a:xfrm>
            <a:off x="451905" y="3257417"/>
            <a:ext cx="5111151" cy="584775"/>
          </a:xfrm>
          <a:prstGeom prst="rect">
            <a:avLst/>
          </a:prstGeom>
          <a:noFill/>
        </p:spPr>
        <p:txBody>
          <a:bodyPr wrap="square">
            <a:spAutoFit/>
          </a:bodyPr>
          <a:lstStyle/>
          <a:p>
            <a:pPr marL="0" indent="0">
              <a:buNone/>
            </a:pPr>
            <a:r>
              <a:rPr lang="sv-SE" sz="1600" dirty="0"/>
              <a:t>Utan att förstå vår och våra kulturella samhällens tillblivelse kan vi inte förstå vilka våra alternativ är.</a:t>
            </a:r>
          </a:p>
        </p:txBody>
      </p:sp>
      <p:sp>
        <p:nvSpPr>
          <p:cNvPr id="15" name="textruta 14">
            <a:extLst>
              <a:ext uri="{FF2B5EF4-FFF2-40B4-BE49-F238E27FC236}">
                <a16:creationId xmlns:a16="http://schemas.microsoft.com/office/drawing/2014/main" id="{04CAD876-2067-4C1A-A98D-D26A778F8022}"/>
              </a:ext>
            </a:extLst>
          </p:cNvPr>
          <p:cNvSpPr txBox="1"/>
          <p:nvPr/>
        </p:nvSpPr>
        <p:spPr>
          <a:xfrm>
            <a:off x="451905" y="4065967"/>
            <a:ext cx="4465048" cy="584775"/>
          </a:xfrm>
          <a:prstGeom prst="rect">
            <a:avLst/>
          </a:prstGeom>
          <a:noFill/>
        </p:spPr>
        <p:txBody>
          <a:bodyPr wrap="square">
            <a:spAutoFit/>
          </a:bodyPr>
          <a:lstStyle/>
          <a:p>
            <a:pPr marL="0" indent="0">
              <a:buNone/>
            </a:pPr>
            <a:r>
              <a:rPr lang="sv-SE" sz="1600" dirty="0"/>
              <a:t>Eller är det möjligen socionten som skall förstå det? Det vill säga, skall samhället välja sin väg? </a:t>
            </a:r>
          </a:p>
        </p:txBody>
      </p:sp>
      <p:sp>
        <p:nvSpPr>
          <p:cNvPr id="17" name="textruta 16">
            <a:extLst>
              <a:ext uri="{FF2B5EF4-FFF2-40B4-BE49-F238E27FC236}">
                <a16:creationId xmlns:a16="http://schemas.microsoft.com/office/drawing/2014/main" id="{5A276BC6-5096-4B36-BB80-70222E55819E}"/>
              </a:ext>
            </a:extLst>
          </p:cNvPr>
          <p:cNvSpPr txBox="1"/>
          <p:nvPr/>
        </p:nvSpPr>
        <p:spPr>
          <a:xfrm>
            <a:off x="451905" y="4874517"/>
            <a:ext cx="3517796" cy="1323439"/>
          </a:xfrm>
          <a:prstGeom prst="rect">
            <a:avLst/>
          </a:prstGeom>
          <a:noFill/>
        </p:spPr>
        <p:txBody>
          <a:bodyPr wrap="square">
            <a:spAutoFit/>
          </a:bodyPr>
          <a:lstStyle/>
          <a:p>
            <a:pPr marL="0" indent="0">
              <a:buNone/>
            </a:pPr>
            <a:r>
              <a:rPr lang="sv-SE" sz="1600" dirty="0"/>
              <a:t>Ungefär som socionten i någon mening förstår en subak. Den lyckades ju uppfinna den – trots att ingen av dess ingående komponenter begriper hur den fungerar.</a:t>
            </a:r>
          </a:p>
        </p:txBody>
      </p:sp>
      <p:sp>
        <p:nvSpPr>
          <p:cNvPr id="12" name="Rektangel 11">
            <a:extLst>
              <a:ext uri="{FF2B5EF4-FFF2-40B4-BE49-F238E27FC236}">
                <a16:creationId xmlns:a16="http://schemas.microsoft.com/office/drawing/2014/main" id="{DBEA682C-FAA4-4C2B-B13C-E40F2ACB663A}"/>
              </a:ext>
            </a:extLst>
          </p:cNvPr>
          <p:cNvSpPr/>
          <p:nvPr/>
        </p:nvSpPr>
        <p:spPr>
          <a:xfrm>
            <a:off x="43895" y="2885"/>
            <a:ext cx="742511" cy="369332"/>
          </a:xfrm>
          <a:prstGeom prst="rect">
            <a:avLst/>
          </a:prstGeom>
        </p:spPr>
        <p:txBody>
          <a:bodyPr wrap="none">
            <a:spAutoFit/>
          </a:bodyPr>
          <a:lstStyle/>
          <a:p>
            <a:r>
              <a:rPr lang="sv-SE"/>
              <a:t>22/22</a:t>
            </a:r>
            <a:endParaRPr lang="sv-SE" dirty="0"/>
          </a:p>
        </p:txBody>
      </p:sp>
    </p:spTree>
    <p:extLst>
      <p:ext uri="{BB962C8B-B14F-4D97-AF65-F5344CB8AC3E}">
        <p14:creationId xmlns:p14="http://schemas.microsoft.com/office/powerpoint/2010/main" val="4234278706"/>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descr="Human evolution - Increasing brain size | Britannica">
            <a:extLst>
              <a:ext uri="{FF2B5EF4-FFF2-40B4-BE49-F238E27FC236}">
                <a16:creationId xmlns:a16="http://schemas.microsoft.com/office/drawing/2014/main" id="{34ABDE70-2B03-4DBD-AC22-CA093EA62509}"/>
              </a:ext>
            </a:extLst>
          </p:cNvPr>
          <p:cNvPicPr>
            <a:picLocks noChangeAspect="1" noChangeArrowheads="1"/>
          </p:cNvPicPr>
          <p:nvPr/>
        </p:nvPicPr>
        <p:blipFill rotWithShape="1">
          <a:blip r:embed="rId2">
            <a:alphaModFix amt="25000"/>
            <a:extLst>
              <a:ext uri="{28A0092B-C50C-407E-A947-70E740481C1C}">
                <a14:useLocalDpi xmlns:a14="http://schemas.microsoft.com/office/drawing/2010/main" val="0"/>
              </a:ext>
            </a:extLst>
          </a:blip>
          <a:srcRect t="3433"/>
          <a:stretch/>
        </p:blipFill>
        <p:spPr bwMode="auto">
          <a:xfrm>
            <a:off x="20" y="1"/>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Rubrik 1">
            <a:extLst>
              <a:ext uri="{FF2B5EF4-FFF2-40B4-BE49-F238E27FC236}">
                <a16:creationId xmlns:a16="http://schemas.microsoft.com/office/drawing/2014/main" id="{74DED46C-582B-49C7-8F20-688E1C382055}"/>
              </a:ext>
            </a:extLst>
          </p:cNvPr>
          <p:cNvSpPr>
            <a:spLocks noGrp="1"/>
          </p:cNvSpPr>
          <p:nvPr>
            <p:ph type="title"/>
          </p:nvPr>
        </p:nvSpPr>
        <p:spPr>
          <a:xfrm>
            <a:off x="838201" y="1065862"/>
            <a:ext cx="3313164" cy="4726276"/>
          </a:xfrm>
        </p:spPr>
        <p:txBody>
          <a:bodyPr>
            <a:normAutofit/>
          </a:bodyPr>
          <a:lstStyle/>
          <a:p>
            <a:pPr algn="r"/>
            <a:r>
              <a:rPr lang="sv-SE" sz="4000">
                <a:solidFill>
                  <a:srgbClr val="FFFFFF"/>
                </a:solidFill>
              </a:rPr>
              <a:t>Hur uppstod människan och mänsklig kultur?</a:t>
            </a:r>
          </a:p>
        </p:txBody>
      </p:sp>
      <p:cxnSp>
        <p:nvCxnSpPr>
          <p:cNvPr id="15" name="Straight Connector 14">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Platshållare för innehåll 2">
            <a:extLst>
              <a:ext uri="{FF2B5EF4-FFF2-40B4-BE49-F238E27FC236}">
                <a16:creationId xmlns:a16="http://schemas.microsoft.com/office/drawing/2014/main" id="{0B0F258C-CAAF-4434-833D-E0BA1B8CF6CF}"/>
              </a:ext>
            </a:extLst>
          </p:cNvPr>
          <p:cNvSpPr>
            <a:spLocks noGrp="1"/>
          </p:cNvSpPr>
          <p:nvPr>
            <p:ph idx="1"/>
          </p:nvPr>
        </p:nvSpPr>
        <p:spPr>
          <a:xfrm>
            <a:off x="5155379" y="1065862"/>
            <a:ext cx="6648692" cy="4726276"/>
          </a:xfrm>
        </p:spPr>
        <p:txBody>
          <a:bodyPr anchor="ctr">
            <a:noAutofit/>
          </a:bodyPr>
          <a:lstStyle/>
          <a:p>
            <a:pPr marL="0" indent="0">
              <a:spcBef>
                <a:spcPts val="1800"/>
              </a:spcBef>
              <a:buNone/>
            </a:pPr>
            <a:r>
              <a:rPr lang="sv-SE" sz="1800" b="1" dirty="0">
                <a:solidFill>
                  <a:srgbClr val="FFFFFF"/>
                </a:solidFill>
              </a:rPr>
              <a:t>Detta är ett öppet problem idag.</a:t>
            </a:r>
            <a:endParaRPr lang="sv-SE" sz="1800" dirty="0">
              <a:solidFill>
                <a:srgbClr val="FFFFFF"/>
              </a:solidFill>
            </a:endParaRPr>
          </a:p>
          <a:p>
            <a:pPr marL="0" indent="0">
              <a:spcBef>
                <a:spcPts val="1800"/>
              </a:spcBef>
              <a:buNone/>
            </a:pPr>
            <a:r>
              <a:rPr lang="sv-SE" sz="1800" dirty="0">
                <a:solidFill>
                  <a:srgbClr val="FFFFFF"/>
                </a:solidFill>
              </a:rPr>
              <a:t>Människans kultur är baserad på tradition, något som även djur har. Men mänsklig kultur är </a:t>
            </a:r>
            <a:r>
              <a:rPr lang="sv-SE" sz="1800" b="1" dirty="0">
                <a:solidFill>
                  <a:srgbClr val="FFFFFF"/>
                </a:solidFill>
              </a:rPr>
              <a:t>kumulativ</a:t>
            </a:r>
            <a:r>
              <a:rPr lang="sv-SE" sz="1800" dirty="0">
                <a:solidFill>
                  <a:srgbClr val="FFFFFF"/>
                </a:solidFill>
              </a:rPr>
              <a:t> och människan är </a:t>
            </a:r>
            <a:r>
              <a:rPr lang="sv-SE" sz="1800" b="1" dirty="0">
                <a:solidFill>
                  <a:srgbClr val="FFFFFF"/>
                </a:solidFill>
              </a:rPr>
              <a:t>starkt anpassad</a:t>
            </a:r>
            <a:r>
              <a:rPr lang="sv-SE" sz="1800" dirty="0">
                <a:solidFill>
                  <a:srgbClr val="FFFFFF"/>
                </a:solidFill>
              </a:rPr>
              <a:t> till kulturen.</a:t>
            </a:r>
          </a:p>
          <a:p>
            <a:pPr marL="0" indent="0">
              <a:spcBef>
                <a:spcPts val="1800"/>
              </a:spcBef>
              <a:buNone/>
            </a:pPr>
            <a:r>
              <a:rPr lang="sv-SE" sz="1800" dirty="0">
                <a:solidFill>
                  <a:srgbClr val="FFFFFF"/>
                </a:solidFill>
              </a:rPr>
              <a:t>Mer empirisk fakta än någonsin finns. Men en sammanhållen teoretisk förståelse för hur dessa fakta hänger samman saknas.</a:t>
            </a:r>
          </a:p>
          <a:p>
            <a:pPr marL="0" indent="0">
              <a:spcBef>
                <a:spcPts val="1800"/>
              </a:spcBef>
              <a:buNone/>
            </a:pPr>
            <a:r>
              <a:rPr lang="sv-SE" sz="1800" dirty="0">
                <a:solidFill>
                  <a:srgbClr val="FFFFFF"/>
                </a:solidFill>
              </a:rPr>
              <a:t>Det finns därför </a:t>
            </a:r>
            <a:r>
              <a:rPr lang="sv-SE" sz="1800" b="1" dirty="0">
                <a:solidFill>
                  <a:srgbClr val="FFFFFF"/>
                </a:solidFill>
              </a:rPr>
              <a:t>en mängd olika berättelser</a:t>
            </a:r>
            <a:r>
              <a:rPr lang="sv-SE" sz="1800" dirty="0">
                <a:solidFill>
                  <a:srgbClr val="FFFFFF"/>
                </a:solidFill>
              </a:rPr>
              <a:t> om hur det kan ha gått till. </a:t>
            </a:r>
          </a:p>
          <a:p>
            <a:pPr marL="0" indent="0">
              <a:spcBef>
                <a:spcPts val="1800"/>
              </a:spcBef>
              <a:buNone/>
            </a:pPr>
            <a:r>
              <a:rPr lang="sv-SE" sz="1800" dirty="0">
                <a:solidFill>
                  <a:srgbClr val="FFFFFF"/>
                </a:solidFill>
              </a:rPr>
              <a:t>Dessa är löst koordinerade. De handlar om exv. samarbete, språk, diet, teknologi, psykologi.</a:t>
            </a:r>
          </a:p>
          <a:p>
            <a:pPr marL="0" indent="0">
              <a:spcBef>
                <a:spcPts val="1800"/>
              </a:spcBef>
              <a:buNone/>
            </a:pPr>
            <a:r>
              <a:rPr lang="sv-SE" sz="1800" dirty="0">
                <a:solidFill>
                  <a:srgbClr val="FFFFFF"/>
                </a:solidFill>
              </a:rPr>
              <a:t>Historia utan teoretisk förståelse blir bara ”</a:t>
            </a:r>
            <a:r>
              <a:rPr lang="en-US" sz="1800" dirty="0">
                <a:solidFill>
                  <a:srgbClr val="FFFFFF"/>
                </a:solidFill>
              </a:rPr>
              <a:t>one damned thing after the other</a:t>
            </a:r>
            <a:r>
              <a:rPr lang="sv-SE" sz="1800" dirty="0">
                <a:solidFill>
                  <a:srgbClr val="FFFFFF"/>
                </a:solidFill>
              </a:rPr>
              <a:t>”. Vi vet </a:t>
            </a:r>
            <a:r>
              <a:rPr lang="sv-SE" sz="1800" b="1" dirty="0">
                <a:solidFill>
                  <a:srgbClr val="FFFFFF"/>
                </a:solidFill>
              </a:rPr>
              <a:t>vad</a:t>
            </a:r>
            <a:r>
              <a:rPr lang="sv-SE" sz="1800" dirty="0">
                <a:solidFill>
                  <a:srgbClr val="FFFFFF"/>
                </a:solidFill>
              </a:rPr>
              <a:t> som har hänt men inte </a:t>
            </a:r>
            <a:r>
              <a:rPr lang="sv-SE" sz="1800" b="1" dirty="0">
                <a:solidFill>
                  <a:srgbClr val="FFFFFF"/>
                </a:solidFill>
              </a:rPr>
              <a:t>hur</a:t>
            </a:r>
            <a:r>
              <a:rPr lang="sv-SE" sz="1800" dirty="0">
                <a:solidFill>
                  <a:srgbClr val="FFFFFF"/>
                </a:solidFill>
              </a:rPr>
              <a:t>.</a:t>
            </a:r>
          </a:p>
        </p:txBody>
      </p:sp>
      <p:sp>
        <p:nvSpPr>
          <p:cNvPr id="7" name="Rektangel 6">
            <a:extLst>
              <a:ext uri="{FF2B5EF4-FFF2-40B4-BE49-F238E27FC236}">
                <a16:creationId xmlns:a16="http://schemas.microsoft.com/office/drawing/2014/main" id="{E0DA9DFE-2D3C-40FC-A500-94F1A22D6FC7}"/>
              </a:ext>
            </a:extLst>
          </p:cNvPr>
          <p:cNvSpPr/>
          <p:nvPr/>
        </p:nvSpPr>
        <p:spPr>
          <a:xfrm>
            <a:off x="43895" y="2885"/>
            <a:ext cx="625492" cy="369332"/>
          </a:xfrm>
          <a:prstGeom prst="rect">
            <a:avLst/>
          </a:prstGeom>
        </p:spPr>
        <p:txBody>
          <a:bodyPr wrap="none">
            <a:spAutoFit/>
          </a:bodyPr>
          <a:lstStyle/>
          <a:p>
            <a:r>
              <a:rPr lang="sv-SE" dirty="0"/>
              <a:t>1/22</a:t>
            </a:r>
          </a:p>
        </p:txBody>
      </p:sp>
    </p:spTree>
    <p:extLst>
      <p:ext uri="{BB962C8B-B14F-4D97-AF65-F5344CB8AC3E}">
        <p14:creationId xmlns:p14="http://schemas.microsoft.com/office/powerpoint/2010/main" val="1682086152"/>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A Complex Situation">
            <a:extLst>
              <a:ext uri="{FF2B5EF4-FFF2-40B4-BE49-F238E27FC236}">
                <a16:creationId xmlns:a16="http://schemas.microsoft.com/office/drawing/2014/main" id="{845EB3D6-4DB4-448C-BA8A-E24627C0C5E5}"/>
              </a:ext>
            </a:extLst>
          </p:cNvPr>
          <p:cNvPicPr>
            <a:picLocks noChangeAspect="1" noChangeArrowheads="1"/>
          </p:cNvPicPr>
          <p:nvPr/>
        </p:nvPicPr>
        <p:blipFill rotWithShape="1">
          <a:blip r:embed="rId2">
            <a:alphaModFix amt="35000"/>
            <a:extLst>
              <a:ext uri="{28A0092B-C50C-407E-A947-70E740481C1C}">
                <a14:useLocalDpi xmlns:a14="http://schemas.microsoft.com/office/drawing/2010/main" val="0"/>
              </a:ext>
            </a:extLst>
          </a:blip>
          <a:srcRect l="8445" r="-1" b="-1"/>
          <a:stretch/>
        </p:blipFill>
        <p:spPr bwMode="auto">
          <a:xfrm>
            <a:off x="20" y="0"/>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4" name="Rubrik 1">
            <a:extLst>
              <a:ext uri="{FF2B5EF4-FFF2-40B4-BE49-F238E27FC236}">
                <a16:creationId xmlns:a16="http://schemas.microsoft.com/office/drawing/2014/main" id="{1B7D5534-9077-4500-8705-B7D39505B228}"/>
              </a:ext>
            </a:extLst>
          </p:cNvPr>
          <p:cNvSpPr>
            <a:spLocks noGrp="1"/>
          </p:cNvSpPr>
          <p:nvPr>
            <p:ph type="title"/>
          </p:nvPr>
        </p:nvSpPr>
        <p:spPr>
          <a:xfrm>
            <a:off x="838201" y="1065862"/>
            <a:ext cx="3313164" cy="4726276"/>
          </a:xfrm>
        </p:spPr>
        <p:txBody>
          <a:bodyPr>
            <a:normAutofit/>
          </a:bodyPr>
          <a:lstStyle/>
          <a:p>
            <a:pPr algn="r"/>
            <a:r>
              <a:rPr lang="sv-SE" sz="4000" b="1">
                <a:solidFill>
                  <a:srgbClr val="FFFFFF"/>
                </a:solidFill>
              </a:rPr>
              <a:t>Ett förvirrande, komplext, men tämligen lovande, läge</a:t>
            </a:r>
          </a:p>
        </p:txBody>
      </p:sp>
      <p:cxnSp>
        <p:nvCxnSpPr>
          <p:cNvPr id="73" name="Straight Connector 72">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5" name="Platshållare för innehåll 2">
            <a:extLst>
              <a:ext uri="{FF2B5EF4-FFF2-40B4-BE49-F238E27FC236}">
                <a16:creationId xmlns:a16="http://schemas.microsoft.com/office/drawing/2014/main" id="{C953DBA0-64A4-4444-801D-75D547C94ED9}"/>
              </a:ext>
            </a:extLst>
          </p:cNvPr>
          <p:cNvSpPr>
            <a:spLocks noGrp="1"/>
          </p:cNvSpPr>
          <p:nvPr>
            <p:ph idx="1"/>
          </p:nvPr>
        </p:nvSpPr>
        <p:spPr>
          <a:xfrm>
            <a:off x="5299340" y="1211335"/>
            <a:ext cx="5744685" cy="4726276"/>
          </a:xfrm>
        </p:spPr>
        <p:txBody>
          <a:bodyPr anchor="ctr">
            <a:normAutofit lnSpcReduction="10000"/>
          </a:bodyPr>
          <a:lstStyle/>
          <a:p>
            <a:pPr marL="0" indent="0">
              <a:buNone/>
            </a:pPr>
            <a:r>
              <a:rPr lang="sv-SE" sz="1800" b="1" dirty="0">
                <a:solidFill>
                  <a:srgbClr val="FFFFFF"/>
                </a:solidFill>
              </a:rPr>
              <a:t>Vi kan idag, till exempel:</a:t>
            </a:r>
          </a:p>
          <a:p>
            <a:pPr marL="0" indent="0">
              <a:buNone/>
            </a:pPr>
            <a:endParaRPr lang="sv-SE" sz="1800" dirty="0">
              <a:solidFill>
                <a:srgbClr val="FFFFFF"/>
              </a:solidFill>
            </a:endParaRPr>
          </a:p>
          <a:p>
            <a:pPr marL="0" indent="0">
              <a:buNone/>
            </a:pPr>
            <a:r>
              <a:rPr lang="sv-SE" sz="1800" dirty="0">
                <a:solidFill>
                  <a:srgbClr val="FFFFFF"/>
                </a:solidFill>
              </a:rPr>
              <a:t>Kemiskt och mikroskopiskt analysera hur </a:t>
            </a:r>
            <a:r>
              <a:rPr lang="sv-SE" sz="1800" b="1" dirty="0">
                <a:solidFill>
                  <a:srgbClr val="FFFFFF"/>
                </a:solidFill>
              </a:rPr>
              <a:t>klimat, flora och fauna </a:t>
            </a:r>
            <a:r>
              <a:rPr lang="sv-SE" sz="1800" dirty="0">
                <a:solidFill>
                  <a:srgbClr val="FFFFFF"/>
                </a:solidFill>
              </a:rPr>
              <a:t>har skiftat i utdöda homininers livsmiljöer.</a:t>
            </a:r>
          </a:p>
          <a:p>
            <a:pPr marL="0" indent="0">
              <a:buNone/>
            </a:pPr>
            <a:endParaRPr lang="sv-SE" sz="1800" dirty="0">
              <a:solidFill>
                <a:srgbClr val="FFFFFF"/>
              </a:solidFill>
            </a:endParaRPr>
          </a:p>
          <a:p>
            <a:pPr marL="0" indent="0">
              <a:buNone/>
            </a:pPr>
            <a:r>
              <a:rPr lang="sv-SE" sz="1800" dirty="0">
                <a:solidFill>
                  <a:srgbClr val="FFFFFF"/>
                </a:solidFill>
              </a:rPr>
              <a:t>Utröna kulturella produkters </a:t>
            </a:r>
            <a:r>
              <a:rPr lang="sv-SE" sz="1800" b="1" dirty="0">
                <a:solidFill>
                  <a:srgbClr val="FFFFFF"/>
                </a:solidFill>
              </a:rPr>
              <a:t>användning och framställning</a:t>
            </a:r>
            <a:r>
              <a:rPr lang="sv-SE" sz="1800" dirty="0">
                <a:solidFill>
                  <a:srgbClr val="FFFFFF"/>
                </a:solidFill>
              </a:rPr>
              <a:t>, via mikroskopisk analys, experiment och simulering.</a:t>
            </a:r>
          </a:p>
          <a:p>
            <a:pPr marL="0" indent="0">
              <a:buNone/>
            </a:pPr>
            <a:endParaRPr lang="sv-SE" sz="1800" dirty="0">
              <a:solidFill>
                <a:srgbClr val="FFFFFF"/>
              </a:solidFill>
            </a:endParaRPr>
          </a:p>
          <a:p>
            <a:pPr marL="0" indent="0">
              <a:buNone/>
            </a:pPr>
            <a:r>
              <a:rPr lang="sv-SE" sz="1800" b="1" dirty="0">
                <a:solidFill>
                  <a:srgbClr val="FFFFFF"/>
                </a:solidFill>
              </a:rPr>
              <a:t>Datera</a:t>
            </a:r>
            <a:r>
              <a:rPr lang="sv-SE" sz="1800" dirty="0">
                <a:solidFill>
                  <a:srgbClr val="FFFFFF"/>
                </a:solidFill>
              </a:rPr>
              <a:t> fynd med mycket stor precision.</a:t>
            </a:r>
          </a:p>
          <a:p>
            <a:pPr marL="0" indent="0">
              <a:buNone/>
            </a:pPr>
            <a:endParaRPr lang="sv-SE" sz="1800" dirty="0">
              <a:solidFill>
                <a:srgbClr val="FFFFFF"/>
              </a:solidFill>
            </a:endParaRPr>
          </a:p>
          <a:p>
            <a:pPr marL="0" indent="0">
              <a:buNone/>
            </a:pPr>
            <a:r>
              <a:rPr lang="sv-SE" sz="1800" dirty="0">
                <a:solidFill>
                  <a:srgbClr val="FFFFFF"/>
                </a:solidFill>
              </a:rPr>
              <a:t>Reda ut </a:t>
            </a:r>
            <a:r>
              <a:rPr lang="sv-SE" sz="1800" b="1" dirty="0">
                <a:solidFill>
                  <a:srgbClr val="FFFFFF"/>
                </a:solidFill>
              </a:rPr>
              <a:t>släktskap</a:t>
            </a:r>
            <a:r>
              <a:rPr lang="sv-SE" sz="1800" dirty="0">
                <a:solidFill>
                  <a:srgbClr val="FFFFFF"/>
                </a:solidFill>
              </a:rPr>
              <a:t>, till och med på vissa utdöda homininer, med hjälp av genetiska analyser.</a:t>
            </a:r>
          </a:p>
          <a:p>
            <a:pPr marL="0" indent="0">
              <a:buNone/>
            </a:pPr>
            <a:endParaRPr lang="sv-SE" sz="1800" dirty="0">
              <a:solidFill>
                <a:srgbClr val="FFFFFF"/>
              </a:solidFill>
            </a:endParaRPr>
          </a:p>
          <a:p>
            <a:pPr marL="0" indent="0">
              <a:buNone/>
            </a:pPr>
            <a:r>
              <a:rPr lang="sv-SE" sz="1800" dirty="0">
                <a:solidFill>
                  <a:srgbClr val="FFFFFF"/>
                </a:solidFill>
              </a:rPr>
              <a:t>Inte minst vet vi idag att </a:t>
            </a:r>
            <a:r>
              <a:rPr lang="sv-SE" sz="1800" b="1" dirty="0">
                <a:solidFill>
                  <a:srgbClr val="FFFFFF"/>
                </a:solidFill>
              </a:rPr>
              <a:t>schimpanser och människor är mycket nära</a:t>
            </a:r>
            <a:r>
              <a:rPr lang="sv-SE" sz="1800" dirty="0">
                <a:solidFill>
                  <a:srgbClr val="FFFFFF"/>
                </a:solidFill>
              </a:rPr>
              <a:t> </a:t>
            </a:r>
            <a:r>
              <a:rPr lang="sv-SE" sz="1800" b="1" dirty="0">
                <a:solidFill>
                  <a:srgbClr val="FFFFFF"/>
                </a:solidFill>
              </a:rPr>
              <a:t>släkt</a:t>
            </a:r>
            <a:r>
              <a:rPr lang="sv-SE" sz="1800" dirty="0">
                <a:solidFill>
                  <a:srgbClr val="FFFFFF"/>
                </a:solidFill>
              </a:rPr>
              <a:t>!</a:t>
            </a:r>
          </a:p>
          <a:p>
            <a:pPr marL="0" indent="0">
              <a:buNone/>
            </a:pPr>
            <a:endParaRPr lang="sv-SE" sz="1600" dirty="0">
              <a:solidFill>
                <a:srgbClr val="FFFFFF"/>
              </a:solidFill>
            </a:endParaRPr>
          </a:p>
          <a:p>
            <a:pPr marL="0" indent="0">
              <a:buNone/>
            </a:pPr>
            <a:endParaRPr lang="sv-SE" sz="1600" dirty="0">
              <a:solidFill>
                <a:srgbClr val="FFFFFF"/>
              </a:solidFill>
            </a:endParaRPr>
          </a:p>
        </p:txBody>
      </p:sp>
      <p:sp>
        <p:nvSpPr>
          <p:cNvPr id="7" name="Rektangel 6">
            <a:extLst>
              <a:ext uri="{FF2B5EF4-FFF2-40B4-BE49-F238E27FC236}">
                <a16:creationId xmlns:a16="http://schemas.microsoft.com/office/drawing/2014/main" id="{60A86B19-DB34-4E66-AE89-D165EA719095}"/>
              </a:ext>
            </a:extLst>
          </p:cNvPr>
          <p:cNvSpPr/>
          <p:nvPr/>
        </p:nvSpPr>
        <p:spPr>
          <a:xfrm>
            <a:off x="43895" y="2885"/>
            <a:ext cx="625492" cy="369332"/>
          </a:xfrm>
          <a:prstGeom prst="rect">
            <a:avLst/>
          </a:prstGeom>
        </p:spPr>
        <p:txBody>
          <a:bodyPr wrap="none">
            <a:spAutoFit/>
          </a:bodyPr>
          <a:lstStyle/>
          <a:p>
            <a:r>
              <a:rPr lang="sv-SE" dirty="0"/>
              <a:t>2/22</a:t>
            </a:r>
          </a:p>
        </p:txBody>
      </p:sp>
    </p:spTree>
    <p:extLst>
      <p:ext uri="{BB962C8B-B14F-4D97-AF65-F5344CB8AC3E}">
        <p14:creationId xmlns:p14="http://schemas.microsoft.com/office/powerpoint/2010/main" val="3991625141"/>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BA01DBB1-36CB-4C15-8700-A9E2A9336B6D}"/>
              </a:ext>
            </a:extLst>
          </p:cNvPr>
          <p:cNvPicPr>
            <a:picLocks noChangeAspect="1"/>
          </p:cNvPicPr>
          <p:nvPr/>
        </p:nvPicPr>
        <p:blipFill>
          <a:blip r:embed="rId2">
            <a:alphaModFix amt="15000"/>
          </a:blip>
          <a:stretch>
            <a:fillRect/>
          </a:stretch>
        </p:blipFill>
        <p:spPr>
          <a:xfrm>
            <a:off x="310105" y="73179"/>
            <a:ext cx="11571789" cy="6711642"/>
          </a:xfrm>
          <a:prstGeom prst="rect">
            <a:avLst/>
          </a:prstGeom>
        </p:spPr>
      </p:pic>
      <p:sp>
        <p:nvSpPr>
          <p:cNvPr id="2" name="Rubrik 1">
            <a:extLst>
              <a:ext uri="{FF2B5EF4-FFF2-40B4-BE49-F238E27FC236}">
                <a16:creationId xmlns:a16="http://schemas.microsoft.com/office/drawing/2014/main" id="{69EFFA85-E060-444C-A7DA-7692B3060EA0}"/>
              </a:ext>
            </a:extLst>
          </p:cNvPr>
          <p:cNvSpPr>
            <a:spLocks noGrp="1"/>
          </p:cNvSpPr>
          <p:nvPr>
            <p:ph type="title"/>
          </p:nvPr>
        </p:nvSpPr>
        <p:spPr>
          <a:xfrm>
            <a:off x="838200" y="136525"/>
            <a:ext cx="10515600" cy="1325563"/>
          </a:xfrm>
        </p:spPr>
        <p:txBody>
          <a:bodyPr>
            <a:normAutofit/>
          </a:bodyPr>
          <a:lstStyle/>
          <a:p>
            <a:pPr algn="ctr"/>
            <a:r>
              <a:rPr lang="sv-SE" b="1" dirty="0"/>
              <a:t>Den Sociala Protocellen</a:t>
            </a:r>
            <a:r>
              <a:rPr lang="sv-SE" b="1" baseline="30000" dirty="0"/>
              <a:t>1,2</a:t>
            </a:r>
            <a:endParaRPr lang="sv-SE" b="1" dirty="0"/>
          </a:p>
        </p:txBody>
      </p:sp>
      <p:sp>
        <p:nvSpPr>
          <p:cNvPr id="3" name="Platshållare för innehåll 2">
            <a:extLst>
              <a:ext uri="{FF2B5EF4-FFF2-40B4-BE49-F238E27FC236}">
                <a16:creationId xmlns:a16="http://schemas.microsoft.com/office/drawing/2014/main" id="{D8752EAE-21BB-4C31-951E-AEABF0491AAF}"/>
              </a:ext>
            </a:extLst>
          </p:cNvPr>
          <p:cNvSpPr>
            <a:spLocks noGrp="1"/>
          </p:cNvSpPr>
          <p:nvPr>
            <p:ph idx="1"/>
          </p:nvPr>
        </p:nvSpPr>
        <p:spPr>
          <a:xfrm>
            <a:off x="838200" y="1598108"/>
            <a:ext cx="10515600" cy="3929856"/>
          </a:xfrm>
        </p:spPr>
        <p:txBody>
          <a:bodyPr>
            <a:noAutofit/>
          </a:bodyPr>
          <a:lstStyle/>
          <a:p>
            <a:pPr marL="0" indent="0">
              <a:spcBef>
                <a:spcPts val="1800"/>
              </a:spcBef>
              <a:buNone/>
            </a:pPr>
            <a:r>
              <a:rPr lang="sv-SE" sz="1600" dirty="0"/>
              <a:t>Hypotesen om </a:t>
            </a:r>
            <a:r>
              <a:rPr lang="sv-SE" sz="1600" b="1" dirty="0"/>
              <a:t>Den Sociala Protocellen</a:t>
            </a:r>
            <a:r>
              <a:rPr lang="sv-SE" sz="1600" dirty="0"/>
              <a:t> bygger på sådana teoretiska idéer och berättelser, men organiserar dem på ett nytt sätt.</a:t>
            </a:r>
          </a:p>
          <a:p>
            <a:pPr marL="0" indent="0">
              <a:spcBef>
                <a:spcPts val="1800"/>
              </a:spcBef>
              <a:buNone/>
            </a:pPr>
            <a:r>
              <a:rPr lang="sv-SE" sz="1600" dirty="0"/>
              <a:t>Den utgår från:</a:t>
            </a:r>
          </a:p>
          <a:p>
            <a:pPr marL="0" indent="0">
              <a:buNone/>
            </a:pPr>
            <a:endParaRPr lang="sv-SE" sz="1600" dirty="0"/>
          </a:p>
          <a:p>
            <a:pPr marL="457200" indent="-457200">
              <a:buAutoNum type="alphaUcParenBoth"/>
            </a:pPr>
            <a:r>
              <a:rPr lang="sv-SE" sz="1600" dirty="0"/>
              <a:t>En analogi </a:t>
            </a:r>
            <a:r>
              <a:rPr lang="sv-SE" sz="1600" b="1" dirty="0"/>
              <a:t>mellan tidiga </a:t>
            </a:r>
            <a:r>
              <a:rPr lang="sv-SE" sz="1600" b="1" i="1" dirty="0"/>
              <a:t>Homo</a:t>
            </a:r>
            <a:r>
              <a:rPr lang="sv-SE" sz="1600" b="1" dirty="0"/>
              <a:t> och </a:t>
            </a:r>
            <a:r>
              <a:rPr lang="sv-SE" sz="1600" b="1" i="1" dirty="0"/>
              <a:t>Pan</a:t>
            </a:r>
            <a:r>
              <a:rPr lang="sv-SE" sz="1600" dirty="0"/>
              <a:t>, samt </a:t>
            </a:r>
          </a:p>
          <a:p>
            <a:pPr marL="457200" indent="-457200">
              <a:buAutoNum type="alphaUcParenBoth"/>
            </a:pPr>
            <a:r>
              <a:rPr lang="sv-SE" sz="1600" dirty="0"/>
              <a:t>En analogi </a:t>
            </a:r>
            <a:r>
              <a:rPr lang="sv-SE" sz="1600" b="1" dirty="0"/>
              <a:t>mellan dessa och protoceller </a:t>
            </a:r>
            <a:r>
              <a:rPr lang="sv-SE" sz="1600" dirty="0"/>
              <a:t>– dvs. hur de första cellerna uppstod.</a:t>
            </a:r>
          </a:p>
          <a:p>
            <a:pPr marL="0" indent="0">
              <a:buNone/>
            </a:pPr>
            <a:endParaRPr lang="sv-SE" sz="1600" dirty="0"/>
          </a:p>
          <a:p>
            <a:pPr marL="0" indent="0">
              <a:spcBef>
                <a:spcPts val="1800"/>
              </a:spcBef>
              <a:buNone/>
            </a:pPr>
            <a:r>
              <a:rPr lang="sv-SE" sz="1600" dirty="0"/>
              <a:t>Den föreslår att människans unika kulturella system uppstod på </a:t>
            </a:r>
            <a:r>
              <a:rPr lang="sv-SE" sz="1600" b="1" dirty="0"/>
              <a:t>samma sätt som nya typer av organismer uppstår</a:t>
            </a:r>
            <a:r>
              <a:rPr lang="sv-SE" sz="1600" dirty="0"/>
              <a:t>, fast ur</a:t>
            </a:r>
            <a:r>
              <a:rPr lang="sv-SE" sz="1600" b="1" dirty="0"/>
              <a:t> traditioner istället för biologiska enheter</a:t>
            </a:r>
            <a:r>
              <a:rPr lang="sv-SE" sz="1600" dirty="0"/>
              <a:t>?</a:t>
            </a:r>
          </a:p>
          <a:p>
            <a:pPr marL="0" indent="0">
              <a:spcBef>
                <a:spcPts val="1800"/>
              </a:spcBef>
              <a:buNone/>
            </a:pPr>
            <a:r>
              <a:rPr lang="sv-SE" sz="1600" dirty="0"/>
              <a:t>Alltså. Kan våra idéer ha börjat samarbeta innan vi gjorde det? Kan dessa samarbetande idéer ha fått oss att samarbeta? </a:t>
            </a:r>
          </a:p>
          <a:p>
            <a:pPr marL="0" indent="0">
              <a:spcBef>
                <a:spcPts val="1800"/>
              </a:spcBef>
              <a:buNone/>
            </a:pPr>
            <a:r>
              <a:rPr lang="sv-SE" sz="1600" b="1" dirty="0"/>
              <a:t>Låt oss först gå igenom dessa analogier. </a:t>
            </a:r>
            <a:r>
              <a:rPr lang="sv-SE" sz="1600" dirty="0"/>
              <a:t>Först </a:t>
            </a:r>
            <a:r>
              <a:rPr lang="sv-SE" sz="1600" b="1" dirty="0"/>
              <a:t>analogin med protoceller</a:t>
            </a:r>
            <a:r>
              <a:rPr lang="sv-SE" sz="1600" dirty="0"/>
              <a:t>, för att få en översikt över de mönster som den Sociala Protocellen bygger på.</a:t>
            </a:r>
            <a:endParaRPr lang="sv-SE" sz="1600" b="1" dirty="0"/>
          </a:p>
        </p:txBody>
      </p:sp>
      <p:sp>
        <p:nvSpPr>
          <p:cNvPr id="5" name="textruta 4">
            <a:extLst>
              <a:ext uri="{FF2B5EF4-FFF2-40B4-BE49-F238E27FC236}">
                <a16:creationId xmlns:a16="http://schemas.microsoft.com/office/drawing/2014/main" id="{032B8110-AFC5-41FE-9732-87B205DA8A76}"/>
              </a:ext>
            </a:extLst>
          </p:cNvPr>
          <p:cNvSpPr txBox="1"/>
          <p:nvPr/>
        </p:nvSpPr>
        <p:spPr>
          <a:xfrm>
            <a:off x="599208" y="6180892"/>
            <a:ext cx="11282685" cy="677108"/>
          </a:xfrm>
          <a:prstGeom prst="rect">
            <a:avLst/>
          </a:prstGeom>
          <a:noFill/>
        </p:spPr>
        <p:txBody>
          <a:bodyPr wrap="square">
            <a:spAutoFit/>
          </a:bodyPr>
          <a:lstStyle/>
          <a:p>
            <a:pPr marL="304800" indent="-304800"/>
            <a:r>
              <a:rPr lang="en-US" sz="1200" dirty="0">
                <a:effectLst/>
              </a:rPr>
              <a:t>1. Andersson, C., &amp; Törnberg, P. (2019). Toward a Macroevolutionary Theory of Human Evolution: The Social Protocell. </a:t>
            </a:r>
            <a:r>
              <a:rPr lang="en-US" sz="1200" i="1" dirty="0">
                <a:effectLst/>
              </a:rPr>
              <a:t>Biological Theory</a:t>
            </a:r>
            <a:r>
              <a:rPr lang="en-US" sz="1200" dirty="0">
                <a:effectLst/>
              </a:rPr>
              <a:t>, </a:t>
            </a:r>
            <a:r>
              <a:rPr lang="en-US" sz="1200" i="1" dirty="0">
                <a:effectLst/>
              </a:rPr>
              <a:t>14</a:t>
            </a:r>
            <a:r>
              <a:rPr lang="en-US" sz="1200" dirty="0">
                <a:effectLst/>
              </a:rPr>
              <a:t>(2), 86–102. </a:t>
            </a:r>
          </a:p>
          <a:p>
            <a:pPr marL="304800" indent="-304800"/>
            <a:r>
              <a:rPr lang="en-US" sz="1200" dirty="0">
                <a:effectLst/>
              </a:rPr>
              <a:t>2. Davison, D. R., Andersson, C., </a:t>
            </a:r>
            <a:r>
              <a:rPr lang="en-US" sz="1200" dirty="0" err="1">
                <a:effectLst/>
              </a:rPr>
              <a:t>Michod</a:t>
            </a:r>
            <a:r>
              <a:rPr lang="en-US" sz="1200" dirty="0">
                <a:effectLst/>
              </a:rPr>
              <a:t>, R. E., &amp; Kuhn, S. L. (2021). Did human culture emerge in a cultural Evolutionary Transition in Individuality? </a:t>
            </a:r>
            <a:r>
              <a:rPr lang="en-US" sz="1200" i="1" dirty="0">
                <a:effectLst/>
              </a:rPr>
              <a:t>Biological Theory</a:t>
            </a:r>
            <a:r>
              <a:rPr lang="en-US" sz="1200" dirty="0">
                <a:effectLst/>
              </a:rPr>
              <a:t>, </a:t>
            </a:r>
            <a:r>
              <a:rPr lang="en-US" sz="1200" i="1" dirty="0">
                <a:effectLst/>
              </a:rPr>
              <a:t>To appear</a:t>
            </a:r>
            <a:r>
              <a:rPr lang="en-US" sz="1200" dirty="0">
                <a:effectLst/>
              </a:rPr>
              <a:t>.</a:t>
            </a:r>
          </a:p>
          <a:p>
            <a:pPr marL="304800" indent="-304800"/>
            <a:endParaRPr lang="en-US" sz="1400" dirty="0">
              <a:effectLst/>
            </a:endParaRPr>
          </a:p>
        </p:txBody>
      </p:sp>
      <p:sp>
        <p:nvSpPr>
          <p:cNvPr id="7" name="Rektangel 6">
            <a:extLst>
              <a:ext uri="{FF2B5EF4-FFF2-40B4-BE49-F238E27FC236}">
                <a16:creationId xmlns:a16="http://schemas.microsoft.com/office/drawing/2014/main" id="{9B9D218F-D041-4060-B6F5-C0179684C947}"/>
              </a:ext>
            </a:extLst>
          </p:cNvPr>
          <p:cNvSpPr/>
          <p:nvPr/>
        </p:nvSpPr>
        <p:spPr>
          <a:xfrm>
            <a:off x="43895" y="2885"/>
            <a:ext cx="625492" cy="369332"/>
          </a:xfrm>
          <a:prstGeom prst="rect">
            <a:avLst/>
          </a:prstGeom>
        </p:spPr>
        <p:txBody>
          <a:bodyPr wrap="none">
            <a:spAutoFit/>
          </a:bodyPr>
          <a:lstStyle/>
          <a:p>
            <a:r>
              <a:rPr lang="sv-SE" dirty="0"/>
              <a:t>3/22</a:t>
            </a:r>
          </a:p>
        </p:txBody>
      </p:sp>
    </p:spTree>
    <p:extLst>
      <p:ext uri="{BB962C8B-B14F-4D97-AF65-F5344CB8AC3E}">
        <p14:creationId xmlns:p14="http://schemas.microsoft.com/office/powerpoint/2010/main" val="30572795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8" name="Rectangle 87">
            <a:extLst>
              <a:ext uri="{FF2B5EF4-FFF2-40B4-BE49-F238E27FC236}">
                <a16:creationId xmlns:a16="http://schemas.microsoft.com/office/drawing/2014/main" id="{A3BAF07C-C39E-42EB-BB22-8D46691D97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3061" cy="68580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9" name="Group 89">
            <a:extLst>
              <a:ext uri="{FF2B5EF4-FFF2-40B4-BE49-F238E27FC236}">
                <a16:creationId xmlns:a16="http://schemas.microsoft.com/office/drawing/2014/main" id="{D8E9CF54-0466-4261-9E62-0249E60E188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700" name="Freeform 5">
              <a:extLst>
                <a:ext uri="{FF2B5EF4-FFF2-40B4-BE49-F238E27FC236}">
                  <a16:creationId xmlns:a16="http://schemas.microsoft.com/office/drawing/2014/main" id="{33E32106-E8B1-4F76-9EE6-58537738A3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01" name="Freeform 6">
              <a:extLst>
                <a:ext uri="{FF2B5EF4-FFF2-40B4-BE49-F238E27FC236}">
                  <a16:creationId xmlns:a16="http://schemas.microsoft.com/office/drawing/2014/main" id="{C32C2C46-A045-44FB-8A74-5EBD650C27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02" name="Freeform 7">
              <a:extLst>
                <a:ext uri="{FF2B5EF4-FFF2-40B4-BE49-F238E27FC236}">
                  <a16:creationId xmlns:a16="http://schemas.microsoft.com/office/drawing/2014/main" id="{6A76F79C-6683-4940-BCF7-4BCCCEE406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03" name="Freeform 8">
              <a:extLst>
                <a:ext uri="{FF2B5EF4-FFF2-40B4-BE49-F238E27FC236}">
                  <a16:creationId xmlns:a16="http://schemas.microsoft.com/office/drawing/2014/main" id="{FF4675A3-6D07-4B1F-9BFC-AEBEA1AD06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04" name="Freeform 9">
              <a:extLst>
                <a:ext uri="{FF2B5EF4-FFF2-40B4-BE49-F238E27FC236}">
                  <a16:creationId xmlns:a16="http://schemas.microsoft.com/office/drawing/2014/main" id="{765E127A-B6B7-4B1D-B7BD-6C8C969D29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05" name="Freeform 10">
              <a:extLst>
                <a:ext uri="{FF2B5EF4-FFF2-40B4-BE49-F238E27FC236}">
                  <a16:creationId xmlns:a16="http://schemas.microsoft.com/office/drawing/2014/main" id="{3BCA9D9E-C72C-4751-BFA9-10B85CACE3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06" name="Freeform 11">
              <a:extLst>
                <a:ext uri="{FF2B5EF4-FFF2-40B4-BE49-F238E27FC236}">
                  <a16:creationId xmlns:a16="http://schemas.microsoft.com/office/drawing/2014/main" id="{080C708C-69BF-441B-AB75-C98160ED06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07" name="Freeform 12">
              <a:extLst>
                <a:ext uri="{FF2B5EF4-FFF2-40B4-BE49-F238E27FC236}">
                  <a16:creationId xmlns:a16="http://schemas.microsoft.com/office/drawing/2014/main" id="{3E79964E-F8F1-4763-8892-7BC3DAE306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08" name="Freeform 13">
              <a:extLst>
                <a:ext uri="{FF2B5EF4-FFF2-40B4-BE49-F238E27FC236}">
                  <a16:creationId xmlns:a16="http://schemas.microsoft.com/office/drawing/2014/main" id="{FE09592A-FCC9-4AE5-BA0B-730C6F3BBE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09" name="Freeform 14">
              <a:extLst>
                <a:ext uri="{FF2B5EF4-FFF2-40B4-BE49-F238E27FC236}">
                  <a16:creationId xmlns:a16="http://schemas.microsoft.com/office/drawing/2014/main" id="{96448994-820C-4BC1-ABF3-4579C6F99A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10" name="Freeform 15">
              <a:extLst>
                <a:ext uri="{FF2B5EF4-FFF2-40B4-BE49-F238E27FC236}">
                  <a16:creationId xmlns:a16="http://schemas.microsoft.com/office/drawing/2014/main" id="{9BB0D192-565A-42B9-B292-CC032D71A6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711" name="Freeform 16">
              <a:extLst>
                <a:ext uri="{FF2B5EF4-FFF2-40B4-BE49-F238E27FC236}">
                  <a16:creationId xmlns:a16="http://schemas.microsoft.com/office/drawing/2014/main" id="{6D1CA09C-5F40-4E92-A7E9-D1FCEE5128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712" name="Freeform 17">
              <a:extLst>
                <a:ext uri="{FF2B5EF4-FFF2-40B4-BE49-F238E27FC236}">
                  <a16:creationId xmlns:a16="http://schemas.microsoft.com/office/drawing/2014/main" id="{379F5AA5-2E14-4880-A5A6-07AEF2AD89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13" name="Freeform 18">
              <a:extLst>
                <a:ext uri="{FF2B5EF4-FFF2-40B4-BE49-F238E27FC236}">
                  <a16:creationId xmlns:a16="http://schemas.microsoft.com/office/drawing/2014/main" id="{EF14BD32-D239-4DA3-98B3-7752073657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14" name="Freeform 19">
              <a:extLst>
                <a:ext uri="{FF2B5EF4-FFF2-40B4-BE49-F238E27FC236}">
                  <a16:creationId xmlns:a16="http://schemas.microsoft.com/office/drawing/2014/main" id="{CF07B250-E5E4-4624-9BD7-8D513A67B7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15" name="Freeform 20">
              <a:extLst>
                <a:ext uri="{FF2B5EF4-FFF2-40B4-BE49-F238E27FC236}">
                  <a16:creationId xmlns:a16="http://schemas.microsoft.com/office/drawing/2014/main" id="{BCC5D120-7C8C-4290-865C-4EE6E4F245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16" name="Freeform 21">
              <a:extLst>
                <a:ext uri="{FF2B5EF4-FFF2-40B4-BE49-F238E27FC236}">
                  <a16:creationId xmlns:a16="http://schemas.microsoft.com/office/drawing/2014/main" id="{C24688C6-CAE5-4EF2-B2BA-A138DA0A24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17" name="Freeform 22">
              <a:extLst>
                <a:ext uri="{FF2B5EF4-FFF2-40B4-BE49-F238E27FC236}">
                  <a16:creationId xmlns:a16="http://schemas.microsoft.com/office/drawing/2014/main" id="{6BD31099-7C13-4901-A04F-632B1CD846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18" name="Freeform 23">
              <a:extLst>
                <a:ext uri="{FF2B5EF4-FFF2-40B4-BE49-F238E27FC236}">
                  <a16:creationId xmlns:a16="http://schemas.microsoft.com/office/drawing/2014/main" id="{679F5FF7-82B2-4033-8FBE-63170C9378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719" name="Freeform: Shape 110">
            <a:extLst>
              <a:ext uri="{FF2B5EF4-FFF2-40B4-BE49-F238E27FC236}">
                <a16:creationId xmlns:a16="http://schemas.microsoft.com/office/drawing/2014/main" id="{44C110BA-81E8-4247-853A-5F2B93E92E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37825"/>
          </a:xfrm>
          <a:custGeom>
            <a:avLst/>
            <a:gdLst>
              <a:gd name="connsiteX0" fmla="*/ 0 w 12192000"/>
              <a:gd name="connsiteY0" fmla="*/ 0 h 4537825"/>
              <a:gd name="connsiteX1" fmla="*/ 12192000 w 12192000"/>
              <a:gd name="connsiteY1" fmla="*/ 0 h 4537825"/>
              <a:gd name="connsiteX2" fmla="*/ 12192000 w 12192000"/>
              <a:gd name="connsiteY2" fmla="*/ 3020937 h 4537825"/>
              <a:gd name="connsiteX3" fmla="*/ 12192000 w 12192000"/>
              <a:gd name="connsiteY3" fmla="*/ 3213062 h 4537825"/>
              <a:gd name="connsiteX4" fmla="*/ 12192000 w 12192000"/>
              <a:gd name="connsiteY4" fmla="*/ 4188880 h 4537825"/>
              <a:gd name="connsiteX5" fmla="*/ 12113803 w 12192000"/>
              <a:gd name="connsiteY5" fmla="*/ 4197163 h 4537825"/>
              <a:gd name="connsiteX6" fmla="*/ 6753597 w 12192000"/>
              <a:gd name="connsiteY6" fmla="*/ 4520720 h 4537825"/>
              <a:gd name="connsiteX7" fmla="*/ 400746 w 12192000"/>
              <a:gd name="connsiteY7" fmla="*/ 4349377 h 4537825"/>
              <a:gd name="connsiteX8" fmla="*/ 0 w 12192000"/>
              <a:gd name="connsiteY8" fmla="*/ 4312401 h 4537825"/>
              <a:gd name="connsiteX9" fmla="*/ 0 w 12192000"/>
              <a:gd name="connsiteY9" fmla="*/ 3213062 h 4537825"/>
              <a:gd name="connsiteX10" fmla="*/ 0 w 12192000"/>
              <a:gd name="connsiteY10" fmla="*/ 3020937 h 4537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0" h="4537825">
                <a:moveTo>
                  <a:pt x="0" y="0"/>
                </a:moveTo>
                <a:lnTo>
                  <a:pt x="12192000" y="0"/>
                </a:lnTo>
                <a:lnTo>
                  <a:pt x="12192000" y="3020937"/>
                </a:lnTo>
                <a:lnTo>
                  <a:pt x="12192000" y="3213062"/>
                </a:lnTo>
                <a:lnTo>
                  <a:pt x="12192000" y="4188880"/>
                </a:lnTo>
                <a:lnTo>
                  <a:pt x="12113803" y="4197163"/>
                </a:lnTo>
                <a:cubicBezTo>
                  <a:pt x="10139508" y="4395112"/>
                  <a:pt x="8237152" y="4488115"/>
                  <a:pt x="6753597" y="4520720"/>
                </a:cubicBezTo>
                <a:cubicBezTo>
                  <a:pt x="4940362" y="4560569"/>
                  <a:pt x="2657278" y="4541239"/>
                  <a:pt x="400746" y="4349377"/>
                </a:cubicBezTo>
                <a:lnTo>
                  <a:pt x="0" y="4312401"/>
                </a:lnTo>
                <a:lnTo>
                  <a:pt x="0" y="3213062"/>
                </a:lnTo>
                <a:lnTo>
                  <a:pt x="0" y="3020937"/>
                </a:lnTo>
                <a:close/>
              </a:path>
            </a:pathLst>
          </a:custGeom>
          <a:solidFill>
            <a:schemeClr val="tx1"/>
          </a:solidFill>
          <a:ln w="44450">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pic>
        <p:nvPicPr>
          <p:cNvPr id="459" name="Bildobjekt 458" descr="En bild som visar text, ljus, mörk, mätare&#10;&#10;Automatiskt genererad beskrivning">
            <a:extLst>
              <a:ext uri="{FF2B5EF4-FFF2-40B4-BE49-F238E27FC236}">
                <a16:creationId xmlns:a16="http://schemas.microsoft.com/office/drawing/2014/main" id="{B1C5315F-5BDD-4444-A262-818985F65ADC}"/>
              </a:ext>
            </a:extLst>
          </p:cNvPr>
          <p:cNvPicPr>
            <a:picLocks noChangeAspect="1"/>
          </p:cNvPicPr>
          <p:nvPr/>
        </p:nvPicPr>
        <p:blipFill>
          <a:blip r:embed="rId2"/>
          <a:stretch>
            <a:fillRect/>
          </a:stretch>
        </p:blipFill>
        <p:spPr>
          <a:xfrm>
            <a:off x="643467" y="700753"/>
            <a:ext cx="10914060" cy="3301503"/>
          </a:xfrm>
          <a:prstGeom prst="rect">
            <a:avLst/>
          </a:prstGeom>
        </p:spPr>
      </p:pic>
      <p:sp>
        <p:nvSpPr>
          <p:cNvPr id="467" name="textruta 466">
            <a:extLst>
              <a:ext uri="{FF2B5EF4-FFF2-40B4-BE49-F238E27FC236}">
                <a16:creationId xmlns:a16="http://schemas.microsoft.com/office/drawing/2014/main" id="{538250FD-63D1-43CE-BA37-FCDF46B451C4}"/>
              </a:ext>
            </a:extLst>
          </p:cNvPr>
          <p:cNvSpPr txBox="1"/>
          <p:nvPr/>
        </p:nvSpPr>
        <p:spPr>
          <a:xfrm>
            <a:off x="566730" y="4880889"/>
            <a:ext cx="5365750" cy="341260"/>
          </a:xfrm>
          <a:prstGeom prst="rect">
            <a:avLst/>
          </a:prstGeom>
        </p:spPr>
        <p:txBody>
          <a:bodyPr vert="horz" lIns="91440" tIns="45720" rIns="91440" bIns="45720" rtlCol="0" anchor="ctr">
            <a:noAutofit/>
          </a:bodyPr>
          <a:lstStyle/>
          <a:p>
            <a:pPr>
              <a:lnSpc>
                <a:spcPct val="90000"/>
              </a:lnSpc>
              <a:spcAft>
                <a:spcPts val="1800"/>
              </a:spcAft>
            </a:pPr>
            <a:r>
              <a:rPr lang="sv-SE" sz="1600" dirty="0"/>
              <a:t>Bubblorna </a:t>
            </a:r>
            <a:r>
              <a:rPr lang="sv-SE" sz="1600" b="1" dirty="0"/>
              <a:t>delar sig </a:t>
            </a:r>
            <a:r>
              <a:rPr lang="sv-SE" sz="1600" dirty="0"/>
              <a:t>spontant när de växer, och framgångsrika system av proto-gener </a:t>
            </a:r>
            <a:r>
              <a:rPr lang="sv-SE" sz="1600" b="1" dirty="0"/>
              <a:t>delar sig snabbare.</a:t>
            </a:r>
          </a:p>
        </p:txBody>
      </p:sp>
      <p:sp>
        <p:nvSpPr>
          <p:cNvPr id="936" name="textruta 935">
            <a:extLst>
              <a:ext uri="{FF2B5EF4-FFF2-40B4-BE49-F238E27FC236}">
                <a16:creationId xmlns:a16="http://schemas.microsoft.com/office/drawing/2014/main" id="{031AFE63-5577-4CA3-9F27-D5652F385CD5}"/>
              </a:ext>
            </a:extLst>
          </p:cNvPr>
          <p:cNvSpPr txBox="1"/>
          <p:nvPr/>
        </p:nvSpPr>
        <p:spPr>
          <a:xfrm>
            <a:off x="383165" y="464402"/>
            <a:ext cx="6099650" cy="535531"/>
          </a:xfrm>
          <a:prstGeom prst="rect">
            <a:avLst/>
          </a:prstGeom>
          <a:noFill/>
        </p:spPr>
        <p:txBody>
          <a:bodyPr wrap="square">
            <a:spAutoFit/>
          </a:bodyPr>
          <a:lstStyle/>
          <a:p>
            <a:pPr>
              <a:lnSpc>
                <a:spcPct val="90000"/>
              </a:lnSpc>
              <a:spcAft>
                <a:spcPts val="1800"/>
              </a:spcAft>
            </a:pPr>
            <a:r>
              <a:rPr lang="sv-SE" sz="1600" b="1" dirty="0">
                <a:solidFill>
                  <a:schemeClr val="bg1"/>
                </a:solidFill>
              </a:rPr>
              <a:t>Protoceller</a:t>
            </a:r>
            <a:r>
              <a:rPr lang="sv-SE" sz="1600" dirty="0">
                <a:solidFill>
                  <a:schemeClr val="bg1"/>
                </a:solidFill>
              </a:rPr>
              <a:t> är, som ni minns, bubblor av lipider, genererade av proto-gener. De </a:t>
            </a:r>
            <a:r>
              <a:rPr lang="sv-SE" sz="1600" b="1" dirty="0">
                <a:solidFill>
                  <a:schemeClr val="bg1"/>
                </a:solidFill>
              </a:rPr>
              <a:t>stänger in </a:t>
            </a:r>
            <a:r>
              <a:rPr lang="sv-SE" sz="1600" dirty="0">
                <a:solidFill>
                  <a:schemeClr val="bg1"/>
                </a:solidFill>
              </a:rPr>
              <a:t>de proto-gener som alstrar dem.</a:t>
            </a:r>
          </a:p>
        </p:txBody>
      </p:sp>
      <p:sp>
        <p:nvSpPr>
          <p:cNvPr id="938" name="textruta 937">
            <a:extLst>
              <a:ext uri="{FF2B5EF4-FFF2-40B4-BE49-F238E27FC236}">
                <a16:creationId xmlns:a16="http://schemas.microsoft.com/office/drawing/2014/main" id="{01DC6AAE-82EF-4999-851E-1451160763AD}"/>
              </a:ext>
            </a:extLst>
          </p:cNvPr>
          <p:cNvSpPr txBox="1"/>
          <p:nvPr/>
        </p:nvSpPr>
        <p:spPr>
          <a:xfrm>
            <a:off x="548688" y="5803933"/>
            <a:ext cx="5195466" cy="757130"/>
          </a:xfrm>
          <a:prstGeom prst="rect">
            <a:avLst/>
          </a:prstGeom>
          <a:noFill/>
        </p:spPr>
        <p:txBody>
          <a:bodyPr wrap="square">
            <a:spAutoFit/>
          </a:bodyPr>
          <a:lstStyle/>
          <a:p>
            <a:pPr>
              <a:lnSpc>
                <a:spcPct val="90000"/>
              </a:lnSpc>
              <a:spcAft>
                <a:spcPts val="1800"/>
              </a:spcAft>
            </a:pPr>
            <a:r>
              <a:rPr lang="sv-SE" sz="1600" b="1" dirty="0"/>
              <a:t>Kombinationer</a:t>
            </a:r>
            <a:r>
              <a:rPr lang="sv-SE" sz="1600" dirty="0"/>
              <a:t> av proto-gener nedärvs därmed på den cellulära nivån, och att framgångsrika kombinationer premieras via naturligt urval.</a:t>
            </a:r>
          </a:p>
        </p:txBody>
      </p:sp>
      <p:sp>
        <p:nvSpPr>
          <p:cNvPr id="940" name="textruta 939">
            <a:extLst>
              <a:ext uri="{FF2B5EF4-FFF2-40B4-BE49-F238E27FC236}">
                <a16:creationId xmlns:a16="http://schemas.microsoft.com/office/drawing/2014/main" id="{C34DA40F-9330-4A45-9BB5-E0BEC9E62250}"/>
              </a:ext>
            </a:extLst>
          </p:cNvPr>
          <p:cNvSpPr txBox="1"/>
          <p:nvPr/>
        </p:nvSpPr>
        <p:spPr>
          <a:xfrm>
            <a:off x="6210825" y="4797765"/>
            <a:ext cx="5505404" cy="757130"/>
          </a:xfrm>
          <a:prstGeom prst="rect">
            <a:avLst/>
          </a:prstGeom>
          <a:noFill/>
        </p:spPr>
        <p:txBody>
          <a:bodyPr wrap="square">
            <a:spAutoFit/>
          </a:bodyPr>
          <a:lstStyle/>
          <a:p>
            <a:pPr>
              <a:lnSpc>
                <a:spcPct val="90000"/>
              </a:lnSpc>
              <a:spcAft>
                <a:spcPts val="1800"/>
              </a:spcAft>
            </a:pPr>
            <a:r>
              <a:rPr lang="sv-SE" sz="1600" dirty="0"/>
              <a:t>System av proto-gener kan förväntas uppstå då emergens utökar den möjliga funktionaliteten hos proto-generna. Protoceller med effektiva system av proto-gener har en fördel.</a:t>
            </a:r>
          </a:p>
        </p:txBody>
      </p:sp>
      <p:sp>
        <p:nvSpPr>
          <p:cNvPr id="942" name="textruta 941">
            <a:extLst>
              <a:ext uri="{FF2B5EF4-FFF2-40B4-BE49-F238E27FC236}">
                <a16:creationId xmlns:a16="http://schemas.microsoft.com/office/drawing/2014/main" id="{937E2F11-4167-405D-8388-9C9D563AFE61}"/>
              </a:ext>
            </a:extLst>
          </p:cNvPr>
          <p:cNvSpPr txBox="1"/>
          <p:nvPr/>
        </p:nvSpPr>
        <p:spPr>
          <a:xfrm>
            <a:off x="6169921" y="5803933"/>
            <a:ext cx="5757078" cy="757130"/>
          </a:xfrm>
          <a:prstGeom prst="rect">
            <a:avLst/>
          </a:prstGeom>
          <a:noFill/>
        </p:spPr>
        <p:txBody>
          <a:bodyPr wrap="square">
            <a:spAutoFit/>
          </a:bodyPr>
          <a:lstStyle/>
          <a:p>
            <a:pPr>
              <a:lnSpc>
                <a:spcPct val="90000"/>
              </a:lnSpc>
              <a:spcAft>
                <a:spcPts val="1800"/>
              </a:spcAft>
            </a:pPr>
            <a:r>
              <a:rPr lang="sv-SE" sz="1600" dirty="0"/>
              <a:t>Dessa kan bland annat </a:t>
            </a:r>
            <a:r>
              <a:rPr lang="sv-SE" sz="1600" b="1" dirty="0"/>
              <a:t>förebygga fusk </a:t>
            </a:r>
            <a:r>
              <a:rPr lang="sv-SE" sz="1600" dirty="0"/>
              <a:t>i proto-genernas samspel, och fördjupa samarbetet mellan dem. </a:t>
            </a:r>
            <a:r>
              <a:rPr lang="sv-SE" sz="1600" b="1" dirty="0"/>
              <a:t>En Evolutionär Transition i Individualitet börjar,</a:t>
            </a:r>
            <a:r>
              <a:rPr lang="sv-SE" sz="1600" dirty="0"/>
              <a:t> och en </a:t>
            </a:r>
            <a:r>
              <a:rPr lang="sv-SE" sz="1600" b="1" dirty="0"/>
              <a:t>ny typ av organism bildas.</a:t>
            </a:r>
          </a:p>
        </p:txBody>
      </p:sp>
      <p:sp>
        <p:nvSpPr>
          <p:cNvPr id="30" name="Rektangel 29">
            <a:extLst>
              <a:ext uri="{FF2B5EF4-FFF2-40B4-BE49-F238E27FC236}">
                <a16:creationId xmlns:a16="http://schemas.microsoft.com/office/drawing/2014/main" id="{29CE3B50-EC90-4D72-8D71-45C6E83FDB35}"/>
              </a:ext>
            </a:extLst>
          </p:cNvPr>
          <p:cNvSpPr/>
          <p:nvPr/>
        </p:nvSpPr>
        <p:spPr>
          <a:xfrm>
            <a:off x="43895" y="2885"/>
            <a:ext cx="625492" cy="369332"/>
          </a:xfrm>
          <a:prstGeom prst="rect">
            <a:avLst/>
          </a:prstGeom>
        </p:spPr>
        <p:txBody>
          <a:bodyPr wrap="none">
            <a:spAutoFit/>
          </a:bodyPr>
          <a:lstStyle/>
          <a:p>
            <a:r>
              <a:rPr lang="sv-SE" dirty="0">
                <a:solidFill>
                  <a:schemeClr val="bg1"/>
                </a:solidFill>
              </a:rPr>
              <a:t>4/22</a:t>
            </a:r>
          </a:p>
        </p:txBody>
      </p:sp>
    </p:spTree>
    <p:extLst>
      <p:ext uri="{BB962C8B-B14F-4D97-AF65-F5344CB8AC3E}">
        <p14:creationId xmlns:p14="http://schemas.microsoft.com/office/powerpoint/2010/main" val="3341564028"/>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 name="Rectangle 82">
            <a:extLst>
              <a:ext uri="{FF2B5EF4-FFF2-40B4-BE49-F238E27FC236}">
                <a16:creationId xmlns:a16="http://schemas.microsoft.com/office/drawing/2014/main" id="{A3BAF07C-C39E-42EB-BB22-8D46691D97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3061" cy="68580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D8E9CF54-0466-4261-9E62-0249E60E188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86" name="Freeform 5">
              <a:extLst>
                <a:ext uri="{FF2B5EF4-FFF2-40B4-BE49-F238E27FC236}">
                  <a16:creationId xmlns:a16="http://schemas.microsoft.com/office/drawing/2014/main" id="{33E32106-E8B1-4F76-9EE6-58537738A3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6">
              <a:extLst>
                <a:ext uri="{FF2B5EF4-FFF2-40B4-BE49-F238E27FC236}">
                  <a16:creationId xmlns:a16="http://schemas.microsoft.com/office/drawing/2014/main" id="{C32C2C46-A045-44FB-8A74-5EBD650C27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7">
              <a:extLst>
                <a:ext uri="{FF2B5EF4-FFF2-40B4-BE49-F238E27FC236}">
                  <a16:creationId xmlns:a16="http://schemas.microsoft.com/office/drawing/2014/main" id="{6A76F79C-6683-4940-BCF7-4BCCCEE406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9" name="Freeform 8">
              <a:extLst>
                <a:ext uri="{FF2B5EF4-FFF2-40B4-BE49-F238E27FC236}">
                  <a16:creationId xmlns:a16="http://schemas.microsoft.com/office/drawing/2014/main" id="{FF4675A3-6D07-4B1F-9BFC-AEBEA1AD06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9">
              <a:extLst>
                <a:ext uri="{FF2B5EF4-FFF2-40B4-BE49-F238E27FC236}">
                  <a16:creationId xmlns:a16="http://schemas.microsoft.com/office/drawing/2014/main" id="{765E127A-B6B7-4B1D-B7BD-6C8C969D29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0">
              <a:extLst>
                <a:ext uri="{FF2B5EF4-FFF2-40B4-BE49-F238E27FC236}">
                  <a16:creationId xmlns:a16="http://schemas.microsoft.com/office/drawing/2014/main" id="{3BCA9D9E-C72C-4751-BFA9-10B85CACE3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1">
              <a:extLst>
                <a:ext uri="{FF2B5EF4-FFF2-40B4-BE49-F238E27FC236}">
                  <a16:creationId xmlns:a16="http://schemas.microsoft.com/office/drawing/2014/main" id="{080C708C-69BF-441B-AB75-C98160ED06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2">
              <a:extLst>
                <a:ext uri="{FF2B5EF4-FFF2-40B4-BE49-F238E27FC236}">
                  <a16:creationId xmlns:a16="http://schemas.microsoft.com/office/drawing/2014/main" id="{3E79964E-F8F1-4763-8892-7BC3DAE306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3">
              <a:extLst>
                <a:ext uri="{FF2B5EF4-FFF2-40B4-BE49-F238E27FC236}">
                  <a16:creationId xmlns:a16="http://schemas.microsoft.com/office/drawing/2014/main" id="{FE09592A-FCC9-4AE5-BA0B-730C6F3BBE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5" name="Freeform 14">
              <a:extLst>
                <a:ext uri="{FF2B5EF4-FFF2-40B4-BE49-F238E27FC236}">
                  <a16:creationId xmlns:a16="http://schemas.microsoft.com/office/drawing/2014/main" id="{96448994-820C-4BC1-ABF3-4579C6F99A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15">
              <a:extLst>
                <a:ext uri="{FF2B5EF4-FFF2-40B4-BE49-F238E27FC236}">
                  <a16:creationId xmlns:a16="http://schemas.microsoft.com/office/drawing/2014/main" id="{9BB0D192-565A-42B9-B292-CC032D71A6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16">
              <a:extLst>
                <a:ext uri="{FF2B5EF4-FFF2-40B4-BE49-F238E27FC236}">
                  <a16:creationId xmlns:a16="http://schemas.microsoft.com/office/drawing/2014/main" id="{6D1CA09C-5F40-4E92-A7E9-D1FCEE5128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8" name="Freeform 17">
              <a:extLst>
                <a:ext uri="{FF2B5EF4-FFF2-40B4-BE49-F238E27FC236}">
                  <a16:creationId xmlns:a16="http://schemas.microsoft.com/office/drawing/2014/main" id="{379F5AA5-2E14-4880-A5A6-07AEF2AD89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18">
              <a:extLst>
                <a:ext uri="{FF2B5EF4-FFF2-40B4-BE49-F238E27FC236}">
                  <a16:creationId xmlns:a16="http://schemas.microsoft.com/office/drawing/2014/main" id="{EF14BD32-D239-4DA3-98B3-7752073657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19">
              <a:extLst>
                <a:ext uri="{FF2B5EF4-FFF2-40B4-BE49-F238E27FC236}">
                  <a16:creationId xmlns:a16="http://schemas.microsoft.com/office/drawing/2014/main" id="{CF07B250-E5E4-4624-9BD7-8D513A67B7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0">
              <a:extLst>
                <a:ext uri="{FF2B5EF4-FFF2-40B4-BE49-F238E27FC236}">
                  <a16:creationId xmlns:a16="http://schemas.microsoft.com/office/drawing/2014/main" id="{BCC5D120-7C8C-4290-865C-4EE6E4F245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2" name="Freeform 21">
              <a:extLst>
                <a:ext uri="{FF2B5EF4-FFF2-40B4-BE49-F238E27FC236}">
                  <a16:creationId xmlns:a16="http://schemas.microsoft.com/office/drawing/2014/main" id="{C24688C6-CAE5-4EF2-B2BA-A138DA0A24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22">
              <a:extLst>
                <a:ext uri="{FF2B5EF4-FFF2-40B4-BE49-F238E27FC236}">
                  <a16:creationId xmlns:a16="http://schemas.microsoft.com/office/drawing/2014/main" id="{6BD31099-7C13-4901-A04F-632B1CD846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4" name="Freeform 23">
              <a:extLst>
                <a:ext uri="{FF2B5EF4-FFF2-40B4-BE49-F238E27FC236}">
                  <a16:creationId xmlns:a16="http://schemas.microsoft.com/office/drawing/2014/main" id="{679F5FF7-82B2-4033-8FBE-63170C9378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106" name="Freeform: Shape 105">
            <a:extLst>
              <a:ext uri="{FF2B5EF4-FFF2-40B4-BE49-F238E27FC236}">
                <a16:creationId xmlns:a16="http://schemas.microsoft.com/office/drawing/2014/main" id="{44C110BA-81E8-4247-853A-5F2B93E92E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37825"/>
          </a:xfrm>
          <a:custGeom>
            <a:avLst/>
            <a:gdLst>
              <a:gd name="connsiteX0" fmla="*/ 0 w 12192000"/>
              <a:gd name="connsiteY0" fmla="*/ 0 h 4537825"/>
              <a:gd name="connsiteX1" fmla="*/ 12192000 w 12192000"/>
              <a:gd name="connsiteY1" fmla="*/ 0 h 4537825"/>
              <a:gd name="connsiteX2" fmla="*/ 12192000 w 12192000"/>
              <a:gd name="connsiteY2" fmla="*/ 3020937 h 4537825"/>
              <a:gd name="connsiteX3" fmla="*/ 12192000 w 12192000"/>
              <a:gd name="connsiteY3" fmla="*/ 3213062 h 4537825"/>
              <a:gd name="connsiteX4" fmla="*/ 12192000 w 12192000"/>
              <a:gd name="connsiteY4" fmla="*/ 4188880 h 4537825"/>
              <a:gd name="connsiteX5" fmla="*/ 12113803 w 12192000"/>
              <a:gd name="connsiteY5" fmla="*/ 4197163 h 4537825"/>
              <a:gd name="connsiteX6" fmla="*/ 6753597 w 12192000"/>
              <a:gd name="connsiteY6" fmla="*/ 4520720 h 4537825"/>
              <a:gd name="connsiteX7" fmla="*/ 400746 w 12192000"/>
              <a:gd name="connsiteY7" fmla="*/ 4349377 h 4537825"/>
              <a:gd name="connsiteX8" fmla="*/ 0 w 12192000"/>
              <a:gd name="connsiteY8" fmla="*/ 4312401 h 4537825"/>
              <a:gd name="connsiteX9" fmla="*/ 0 w 12192000"/>
              <a:gd name="connsiteY9" fmla="*/ 3213062 h 4537825"/>
              <a:gd name="connsiteX10" fmla="*/ 0 w 12192000"/>
              <a:gd name="connsiteY10" fmla="*/ 3020937 h 4537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0" h="4537825">
                <a:moveTo>
                  <a:pt x="0" y="0"/>
                </a:moveTo>
                <a:lnTo>
                  <a:pt x="12192000" y="0"/>
                </a:lnTo>
                <a:lnTo>
                  <a:pt x="12192000" y="3020937"/>
                </a:lnTo>
                <a:lnTo>
                  <a:pt x="12192000" y="3213062"/>
                </a:lnTo>
                <a:lnTo>
                  <a:pt x="12192000" y="4188880"/>
                </a:lnTo>
                <a:lnTo>
                  <a:pt x="12113803" y="4197163"/>
                </a:lnTo>
                <a:cubicBezTo>
                  <a:pt x="10139508" y="4395112"/>
                  <a:pt x="8237152" y="4488115"/>
                  <a:pt x="6753597" y="4520720"/>
                </a:cubicBezTo>
                <a:cubicBezTo>
                  <a:pt x="4940362" y="4560569"/>
                  <a:pt x="2657278" y="4541239"/>
                  <a:pt x="400746" y="4349377"/>
                </a:cubicBezTo>
                <a:lnTo>
                  <a:pt x="0" y="4312401"/>
                </a:lnTo>
                <a:lnTo>
                  <a:pt x="0" y="3213062"/>
                </a:lnTo>
                <a:lnTo>
                  <a:pt x="0" y="3020937"/>
                </a:lnTo>
                <a:close/>
              </a:path>
            </a:pathLst>
          </a:custGeom>
          <a:solidFill>
            <a:schemeClr val="tx1"/>
          </a:solidFill>
          <a:ln w="44450">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pic>
        <p:nvPicPr>
          <p:cNvPr id="908" name="Bildobjekt 907">
            <a:extLst>
              <a:ext uri="{FF2B5EF4-FFF2-40B4-BE49-F238E27FC236}">
                <a16:creationId xmlns:a16="http://schemas.microsoft.com/office/drawing/2014/main" id="{37431C4C-AFA5-4ED2-A533-6B1316D41A26}"/>
              </a:ext>
            </a:extLst>
          </p:cNvPr>
          <p:cNvPicPr>
            <a:picLocks noChangeAspect="1"/>
          </p:cNvPicPr>
          <p:nvPr/>
        </p:nvPicPr>
        <p:blipFill>
          <a:blip r:embed="rId2"/>
          <a:stretch>
            <a:fillRect/>
          </a:stretch>
        </p:blipFill>
        <p:spPr>
          <a:xfrm>
            <a:off x="4802821" y="159836"/>
            <a:ext cx="6571818" cy="3811657"/>
          </a:xfrm>
          <a:prstGeom prst="rect">
            <a:avLst/>
          </a:prstGeom>
        </p:spPr>
      </p:pic>
      <p:sp>
        <p:nvSpPr>
          <p:cNvPr id="910" name="textruta 909">
            <a:extLst>
              <a:ext uri="{FF2B5EF4-FFF2-40B4-BE49-F238E27FC236}">
                <a16:creationId xmlns:a16="http://schemas.microsoft.com/office/drawing/2014/main" id="{7505A824-5961-4ED1-A98C-61B894FB5695}"/>
              </a:ext>
            </a:extLst>
          </p:cNvPr>
          <p:cNvSpPr txBox="1"/>
          <p:nvPr/>
        </p:nvSpPr>
        <p:spPr>
          <a:xfrm>
            <a:off x="4458502" y="4649827"/>
            <a:ext cx="7169245" cy="507831"/>
          </a:xfrm>
          <a:prstGeom prst="rect">
            <a:avLst/>
          </a:prstGeom>
        </p:spPr>
        <p:txBody>
          <a:bodyPr vert="horz" lIns="91440" tIns="45720" rIns="91440" bIns="45720" rtlCol="0" anchor="ctr">
            <a:noAutofit/>
          </a:bodyPr>
          <a:lstStyle/>
          <a:p>
            <a:pPr>
              <a:lnSpc>
                <a:spcPct val="90000"/>
              </a:lnSpc>
              <a:spcAft>
                <a:spcPts val="600"/>
              </a:spcAft>
            </a:pPr>
            <a:r>
              <a:rPr lang="sv-SE" b="1" dirty="0"/>
              <a:t>Den övre </a:t>
            </a:r>
            <a:r>
              <a:rPr lang="sv-SE" dirty="0"/>
              <a:t>av de överlagda bilderna representerar traditioner (två sorter).</a:t>
            </a:r>
          </a:p>
        </p:txBody>
      </p:sp>
      <p:sp>
        <p:nvSpPr>
          <p:cNvPr id="912" name="textruta 911">
            <a:extLst>
              <a:ext uri="{FF2B5EF4-FFF2-40B4-BE49-F238E27FC236}">
                <a16:creationId xmlns:a16="http://schemas.microsoft.com/office/drawing/2014/main" id="{1797B594-AC56-487C-942B-AD50EE8422C3}"/>
              </a:ext>
            </a:extLst>
          </p:cNvPr>
          <p:cNvSpPr txBox="1"/>
          <p:nvPr/>
        </p:nvSpPr>
        <p:spPr>
          <a:xfrm>
            <a:off x="440674" y="473117"/>
            <a:ext cx="3809589" cy="1089529"/>
          </a:xfrm>
          <a:prstGeom prst="rect">
            <a:avLst/>
          </a:prstGeom>
          <a:noFill/>
        </p:spPr>
        <p:txBody>
          <a:bodyPr wrap="square">
            <a:spAutoFit/>
          </a:bodyPr>
          <a:lstStyle/>
          <a:p>
            <a:pPr>
              <a:lnSpc>
                <a:spcPct val="90000"/>
              </a:lnSpc>
              <a:spcAft>
                <a:spcPts val="600"/>
              </a:spcAft>
            </a:pPr>
            <a:r>
              <a:rPr lang="sv-SE" dirty="0">
                <a:solidFill>
                  <a:schemeClr val="bg1"/>
                </a:solidFill>
              </a:rPr>
              <a:t>Vi skall nu se hur schimpansers samfund fungerar för traditioner på ett liknande sätt som lipidbubblor gör för proto-gener.</a:t>
            </a:r>
          </a:p>
        </p:txBody>
      </p:sp>
      <p:sp>
        <p:nvSpPr>
          <p:cNvPr id="914" name="textruta 913">
            <a:extLst>
              <a:ext uri="{FF2B5EF4-FFF2-40B4-BE49-F238E27FC236}">
                <a16:creationId xmlns:a16="http://schemas.microsoft.com/office/drawing/2014/main" id="{2C3EA45C-D5CB-4912-8B4B-75B2B14AB01A}"/>
              </a:ext>
            </a:extLst>
          </p:cNvPr>
          <p:cNvSpPr txBox="1"/>
          <p:nvPr/>
        </p:nvSpPr>
        <p:spPr>
          <a:xfrm>
            <a:off x="427564" y="1760615"/>
            <a:ext cx="3362875" cy="2240613"/>
          </a:xfrm>
          <a:prstGeom prst="rect">
            <a:avLst/>
          </a:prstGeom>
          <a:noFill/>
        </p:spPr>
        <p:txBody>
          <a:bodyPr wrap="square">
            <a:spAutoFit/>
          </a:bodyPr>
          <a:lstStyle/>
          <a:p>
            <a:pPr>
              <a:lnSpc>
                <a:spcPct val="90000"/>
              </a:lnSpc>
              <a:spcAft>
                <a:spcPts val="600"/>
              </a:spcAft>
            </a:pPr>
            <a:r>
              <a:rPr lang="sv-SE" dirty="0">
                <a:solidFill>
                  <a:schemeClr val="bg1"/>
                </a:solidFill>
              </a:rPr>
              <a:t>Under protocellen ser vi här den hypotetiska </a:t>
            </a:r>
            <a:r>
              <a:rPr lang="sv-SE" b="1" dirty="0">
                <a:solidFill>
                  <a:schemeClr val="bg1"/>
                </a:solidFill>
              </a:rPr>
              <a:t>sociala protocellen.</a:t>
            </a:r>
          </a:p>
          <a:p>
            <a:pPr>
              <a:lnSpc>
                <a:spcPct val="90000"/>
              </a:lnSpc>
              <a:spcAft>
                <a:spcPts val="600"/>
              </a:spcAft>
            </a:pPr>
            <a:endParaRPr lang="sv-SE" b="1" dirty="0">
              <a:solidFill>
                <a:schemeClr val="bg1"/>
              </a:solidFill>
            </a:endParaRPr>
          </a:p>
          <a:p>
            <a:pPr>
              <a:lnSpc>
                <a:spcPct val="90000"/>
              </a:lnSpc>
              <a:spcAft>
                <a:spcPts val="600"/>
              </a:spcAft>
            </a:pPr>
            <a:r>
              <a:rPr lang="sv-SE" dirty="0">
                <a:solidFill>
                  <a:schemeClr val="bg1"/>
                </a:solidFill>
              </a:rPr>
              <a:t>För att nu förstå varför den fungerar så, måste vi gå in på schimpanser, och på varför våra föregångare kan ha liknat schimpanser.</a:t>
            </a:r>
          </a:p>
        </p:txBody>
      </p:sp>
      <p:sp>
        <p:nvSpPr>
          <p:cNvPr id="917" name="textruta 916">
            <a:extLst>
              <a:ext uri="{FF2B5EF4-FFF2-40B4-BE49-F238E27FC236}">
                <a16:creationId xmlns:a16="http://schemas.microsoft.com/office/drawing/2014/main" id="{288CBAEB-8BF3-43F4-9F92-BBF86A55F021}"/>
              </a:ext>
            </a:extLst>
          </p:cNvPr>
          <p:cNvSpPr txBox="1"/>
          <p:nvPr/>
        </p:nvSpPr>
        <p:spPr>
          <a:xfrm>
            <a:off x="4966229" y="5351585"/>
            <a:ext cx="6099650" cy="590931"/>
          </a:xfrm>
          <a:prstGeom prst="rect">
            <a:avLst/>
          </a:prstGeom>
          <a:noFill/>
        </p:spPr>
        <p:txBody>
          <a:bodyPr wrap="square">
            <a:spAutoFit/>
          </a:bodyPr>
          <a:lstStyle/>
          <a:p>
            <a:pPr>
              <a:lnSpc>
                <a:spcPct val="90000"/>
              </a:lnSpc>
              <a:spcAft>
                <a:spcPts val="600"/>
              </a:spcAft>
            </a:pPr>
            <a:r>
              <a:rPr lang="sv-SE" b="1" dirty="0"/>
              <a:t>Den undre </a:t>
            </a:r>
            <a:r>
              <a:rPr lang="sv-SE" dirty="0"/>
              <a:t>representerar ett socialt nätverk inom samfundet som växer och delar på sig = </a:t>
            </a:r>
            <a:r>
              <a:rPr lang="sv-SE" b="1" dirty="0"/>
              <a:t>superfekunditet</a:t>
            </a:r>
            <a:r>
              <a:rPr lang="sv-SE" dirty="0"/>
              <a:t>.</a:t>
            </a:r>
          </a:p>
        </p:txBody>
      </p:sp>
      <p:sp>
        <p:nvSpPr>
          <p:cNvPr id="919" name="textruta 918">
            <a:extLst>
              <a:ext uri="{FF2B5EF4-FFF2-40B4-BE49-F238E27FC236}">
                <a16:creationId xmlns:a16="http://schemas.microsoft.com/office/drawing/2014/main" id="{4ACA79EB-5CD0-4BDB-B9C7-23661D1D840A}"/>
              </a:ext>
            </a:extLst>
          </p:cNvPr>
          <p:cNvSpPr txBox="1"/>
          <p:nvPr/>
        </p:nvSpPr>
        <p:spPr>
          <a:xfrm>
            <a:off x="5910391" y="6040675"/>
            <a:ext cx="6099650" cy="590931"/>
          </a:xfrm>
          <a:prstGeom prst="rect">
            <a:avLst/>
          </a:prstGeom>
          <a:noFill/>
        </p:spPr>
        <p:txBody>
          <a:bodyPr wrap="square">
            <a:spAutoFit/>
          </a:bodyPr>
          <a:lstStyle/>
          <a:p>
            <a:pPr>
              <a:lnSpc>
                <a:spcPct val="90000"/>
              </a:lnSpc>
              <a:spcAft>
                <a:spcPts val="600"/>
              </a:spcAft>
            </a:pPr>
            <a:r>
              <a:rPr lang="sv-SE" dirty="0"/>
              <a:t>När nätverket delar på sig så delas också uppsättningen av traditioner</a:t>
            </a:r>
            <a:r>
              <a:rPr lang="sv-SE" b="1" dirty="0"/>
              <a:t> </a:t>
            </a:r>
            <a:r>
              <a:rPr lang="sv-SE" dirty="0"/>
              <a:t>mellan de nya samfunden = </a:t>
            </a:r>
            <a:r>
              <a:rPr lang="sv-SE" b="1" dirty="0"/>
              <a:t>nedärvbarhet</a:t>
            </a:r>
            <a:r>
              <a:rPr lang="sv-SE" dirty="0"/>
              <a:t>.</a:t>
            </a:r>
          </a:p>
        </p:txBody>
      </p:sp>
      <p:sp>
        <p:nvSpPr>
          <p:cNvPr id="30" name="Rektangel 29">
            <a:extLst>
              <a:ext uri="{FF2B5EF4-FFF2-40B4-BE49-F238E27FC236}">
                <a16:creationId xmlns:a16="http://schemas.microsoft.com/office/drawing/2014/main" id="{363DB788-69BB-4EA5-B997-813B5E769A0D}"/>
              </a:ext>
            </a:extLst>
          </p:cNvPr>
          <p:cNvSpPr/>
          <p:nvPr/>
        </p:nvSpPr>
        <p:spPr>
          <a:xfrm>
            <a:off x="43895" y="2885"/>
            <a:ext cx="625492" cy="369332"/>
          </a:xfrm>
          <a:prstGeom prst="rect">
            <a:avLst/>
          </a:prstGeom>
        </p:spPr>
        <p:txBody>
          <a:bodyPr wrap="none">
            <a:spAutoFit/>
          </a:bodyPr>
          <a:lstStyle/>
          <a:p>
            <a:r>
              <a:rPr lang="sv-SE" dirty="0">
                <a:solidFill>
                  <a:schemeClr val="bg1"/>
                </a:solidFill>
              </a:rPr>
              <a:t>5/22</a:t>
            </a:r>
          </a:p>
        </p:txBody>
      </p:sp>
    </p:spTree>
    <p:extLst>
      <p:ext uri="{BB962C8B-B14F-4D97-AF65-F5344CB8AC3E}">
        <p14:creationId xmlns:p14="http://schemas.microsoft.com/office/powerpoint/2010/main" val="2722204626"/>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0" name="Rectangle 72">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a:extLst>
              <a:ext uri="{FF2B5EF4-FFF2-40B4-BE49-F238E27FC236}">
                <a16:creationId xmlns:a16="http://schemas.microsoft.com/office/drawing/2014/main" id="{79D0D151-6558-470D-96CB-7B2D1B92E4A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2715" b="9091"/>
          <a:stretch/>
        </p:blipFill>
        <p:spPr bwMode="auto">
          <a:xfrm>
            <a:off x="3522466" y="0"/>
            <a:ext cx="8669532" cy="6857990"/>
          </a:xfrm>
          <a:prstGeom prst="rect">
            <a:avLst/>
          </a:prstGeom>
          <a:noFill/>
          <a:extLst>
            <a:ext uri="{909E8E84-426E-40DD-AFC4-6F175D3DCCD1}">
              <a14:hiddenFill xmlns:a14="http://schemas.microsoft.com/office/drawing/2010/main">
                <a:solidFill>
                  <a:srgbClr val="FFFFFF"/>
                </a:solidFill>
              </a14:hiddenFill>
            </a:ext>
          </a:extLst>
        </p:spPr>
      </p:pic>
      <p:sp>
        <p:nvSpPr>
          <p:cNvPr id="1031" name="Rectangle 74">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ruta 4">
            <a:extLst>
              <a:ext uri="{FF2B5EF4-FFF2-40B4-BE49-F238E27FC236}">
                <a16:creationId xmlns:a16="http://schemas.microsoft.com/office/drawing/2014/main" id="{D0AF73B6-8AC9-4BC7-9D2C-105ECC855F93}"/>
              </a:ext>
            </a:extLst>
          </p:cNvPr>
          <p:cNvSpPr txBox="1"/>
          <p:nvPr/>
        </p:nvSpPr>
        <p:spPr>
          <a:xfrm>
            <a:off x="371094" y="1161288"/>
            <a:ext cx="3438144" cy="1124712"/>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2600" b="1" dirty="0" err="1">
                <a:latin typeface="+mj-lt"/>
                <a:ea typeface="+mj-ea"/>
                <a:cs typeface="+mj-cs"/>
              </a:rPr>
              <a:t>Schimpanser</a:t>
            </a:r>
            <a:r>
              <a:rPr lang="en-US" sz="2600" b="1" dirty="0">
                <a:latin typeface="+mj-lt"/>
                <a:ea typeface="+mj-ea"/>
                <a:cs typeface="+mj-cs"/>
              </a:rPr>
              <a:t> </a:t>
            </a:r>
            <a:r>
              <a:rPr lang="en-US" sz="2600" b="1" dirty="0" err="1">
                <a:latin typeface="+mj-lt"/>
                <a:ea typeface="+mj-ea"/>
                <a:cs typeface="+mj-cs"/>
              </a:rPr>
              <a:t>som</a:t>
            </a:r>
            <a:r>
              <a:rPr lang="en-US" sz="2600" b="1" dirty="0">
                <a:latin typeface="+mj-lt"/>
                <a:ea typeface="+mj-ea"/>
                <a:cs typeface="+mj-cs"/>
              </a:rPr>
              <a:t> proxy </a:t>
            </a:r>
            <a:r>
              <a:rPr lang="en-US" sz="2600" b="1" dirty="0" err="1">
                <a:latin typeface="+mj-lt"/>
                <a:ea typeface="+mj-ea"/>
                <a:cs typeface="+mj-cs"/>
              </a:rPr>
              <a:t>för</a:t>
            </a:r>
            <a:r>
              <a:rPr lang="en-US" sz="2600" b="1" dirty="0">
                <a:latin typeface="+mj-lt"/>
                <a:ea typeface="+mj-ea"/>
                <a:cs typeface="+mj-cs"/>
              </a:rPr>
              <a:t> </a:t>
            </a:r>
            <a:r>
              <a:rPr lang="en-US" sz="2600" b="1" dirty="0" err="1">
                <a:latin typeface="+mj-lt"/>
                <a:ea typeface="+mj-ea"/>
                <a:cs typeface="+mj-cs"/>
              </a:rPr>
              <a:t>våra</a:t>
            </a:r>
            <a:r>
              <a:rPr lang="en-US" sz="2600" b="1" dirty="0">
                <a:latin typeface="+mj-lt"/>
                <a:ea typeface="+mj-ea"/>
                <a:cs typeface="+mj-cs"/>
              </a:rPr>
              <a:t> </a:t>
            </a:r>
            <a:r>
              <a:rPr lang="en-US" sz="2600" b="1" dirty="0" err="1">
                <a:latin typeface="+mj-lt"/>
                <a:ea typeface="+mj-ea"/>
                <a:cs typeface="+mj-cs"/>
              </a:rPr>
              <a:t>föregångare</a:t>
            </a:r>
            <a:endParaRPr lang="en-US" sz="2600" b="1" dirty="0">
              <a:latin typeface="+mj-lt"/>
              <a:ea typeface="+mj-ea"/>
              <a:cs typeface="+mj-cs"/>
            </a:endParaRPr>
          </a:p>
        </p:txBody>
      </p:sp>
      <p:sp>
        <p:nvSpPr>
          <p:cNvPr id="1032" name="Rectangle 76">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033" name="Rectangle 78">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ruta 6">
            <a:extLst>
              <a:ext uri="{FF2B5EF4-FFF2-40B4-BE49-F238E27FC236}">
                <a16:creationId xmlns:a16="http://schemas.microsoft.com/office/drawing/2014/main" id="{B7D91289-05CB-43D0-9EA4-3CA3E62E36A4}"/>
              </a:ext>
            </a:extLst>
          </p:cNvPr>
          <p:cNvSpPr txBox="1"/>
          <p:nvPr/>
        </p:nvSpPr>
        <p:spPr>
          <a:xfrm>
            <a:off x="350429" y="2718053"/>
            <a:ext cx="4314653" cy="3589663"/>
          </a:xfrm>
          <a:prstGeom prst="rect">
            <a:avLst/>
          </a:prstGeom>
        </p:spPr>
        <p:txBody>
          <a:bodyPr vert="horz" lIns="91440" tIns="45720" rIns="91440" bIns="45720" rtlCol="0" anchor="t">
            <a:noAutofit/>
          </a:bodyPr>
          <a:lstStyle/>
          <a:p>
            <a:pPr>
              <a:lnSpc>
                <a:spcPct val="90000"/>
              </a:lnSpc>
              <a:spcAft>
                <a:spcPts val="1800"/>
              </a:spcAft>
            </a:pPr>
            <a:r>
              <a:rPr lang="sv-SE" sz="1500" dirty="0"/>
              <a:t>Schimpanser och människor härstammar båda från en okänd art som levde för mellan 5-7 miljoner år sedan.</a:t>
            </a:r>
          </a:p>
          <a:p>
            <a:pPr>
              <a:lnSpc>
                <a:spcPct val="90000"/>
              </a:lnSpc>
              <a:spcAft>
                <a:spcPts val="1800"/>
              </a:spcAft>
            </a:pPr>
            <a:r>
              <a:rPr lang="sv-SE" sz="1500" dirty="0"/>
              <a:t>Schimpansen kan alltså likna tidiga homininer. Den är idag central i sökandet efter kunskap om människans ursprung.</a:t>
            </a:r>
          </a:p>
          <a:p>
            <a:pPr>
              <a:lnSpc>
                <a:spcPct val="90000"/>
              </a:lnSpc>
              <a:spcAft>
                <a:spcPts val="1800"/>
              </a:spcAft>
            </a:pPr>
            <a:r>
              <a:rPr lang="sv-SE" sz="1500" dirty="0"/>
              <a:t>Hur detaljerade analogier som kan göras är dock svårt att veta. </a:t>
            </a:r>
          </a:p>
          <a:p>
            <a:pPr>
              <a:lnSpc>
                <a:spcPct val="90000"/>
              </a:lnSpc>
              <a:spcAft>
                <a:spcPts val="1800"/>
              </a:spcAft>
            </a:pPr>
            <a:r>
              <a:rPr lang="sv-SE" sz="1500" dirty="0"/>
              <a:t>Fossila människoapor visar schimpanser inte skulle sticka ut från mängden bland misstänkta tidiga föregångare.</a:t>
            </a:r>
          </a:p>
          <a:p>
            <a:pPr>
              <a:lnSpc>
                <a:spcPct val="90000"/>
              </a:lnSpc>
              <a:spcAft>
                <a:spcPts val="1800"/>
              </a:spcAft>
            </a:pPr>
            <a:r>
              <a:rPr lang="sv-SE" sz="1500" dirty="0"/>
              <a:t>Människans förmågor liknar dessutom schimpansens mer än den liknar andra människoapor.</a:t>
            </a:r>
          </a:p>
        </p:txBody>
      </p:sp>
      <p:sp>
        <p:nvSpPr>
          <p:cNvPr id="9" name="Rektangel 8">
            <a:extLst>
              <a:ext uri="{FF2B5EF4-FFF2-40B4-BE49-F238E27FC236}">
                <a16:creationId xmlns:a16="http://schemas.microsoft.com/office/drawing/2014/main" id="{789FBE8A-C67F-4FC7-97A6-61E9E538FE0D}"/>
              </a:ext>
            </a:extLst>
          </p:cNvPr>
          <p:cNvSpPr/>
          <p:nvPr/>
        </p:nvSpPr>
        <p:spPr>
          <a:xfrm>
            <a:off x="43895" y="2885"/>
            <a:ext cx="625492" cy="369332"/>
          </a:xfrm>
          <a:prstGeom prst="rect">
            <a:avLst/>
          </a:prstGeom>
        </p:spPr>
        <p:txBody>
          <a:bodyPr wrap="none">
            <a:spAutoFit/>
          </a:bodyPr>
          <a:lstStyle/>
          <a:p>
            <a:r>
              <a:rPr lang="sv-SE" dirty="0"/>
              <a:t>6/22</a:t>
            </a:r>
          </a:p>
        </p:txBody>
      </p:sp>
    </p:spTree>
    <p:extLst>
      <p:ext uri="{BB962C8B-B14F-4D97-AF65-F5344CB8AC3E}">
        <p14:creationId xmlns:p14="http://schemas.microsoft.com/office/powerpoint/2010/main" val="2433126047"/>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extruta 5">
            <a:extLst>
              <a:ext uri="{FF2B5EF4-FFF2-40B4-BE49-F238E27FC236}">
                <a16:creationId xmlns:a16="http://schemas.microsoft.com/office/drawing/2014/main" id="{33B797B5-4945-4418-92FA-0DAAB07B188D}"/>
              </a:ext>
            </a:extLst>
          </p:cNvPr>
          <p:cNvSpPr txBox="1"/>
          <p:nvPr/>
        </p:nvSpPr>
        <p:spPr>
          <a:xfrm>
            <a:off x="624080" y="1771429"/>
            <a:ext cx="5858607" cy="3970318"/>
          </a:xfrm>
          <a:prstGeom prst="rect">
            <a:avLst/>
          </a:prstGeom>
          <a:noFill/>
        </p:spPr>
        <p:txBody>
          <a:bodyPr wrap="square">
            <a:spAutoFit/>
          </a:bodyPr>
          <a:lstStyle/>
          <a:p>
            <a:r>
              <a:rPr lang="sv-SE" dirty="0">
                <a:solidFill>
                  <a:schemeClr val="bg1"/>
                </a:solidFill>
              </a:rPr>
              <a:t>På en </a:t>
            </a:r>
            <a:r>
              <a:rPr lang="sv-SE" b="1" dirty="0">
                <a:solidFill>
                  <a:schemeClr val="bg1"/>
                </a:solidFill>
              </a:rPr>
              <a:t>detaljerad</a:t>
            </a:r>
            <a:r>
              <a:rPr lang="sv-SE" dirty="0">
                <a:solidFill>
                  <a:schemeClr val="bg1"/>
                </a:solidFill>
              </a:rPr>
              <a:t> nivå var </a:t>
            </a:r>
            <a:r>
              <a:rPr lang="sv-SE" i="1" dirty="0" err="1">
                <a:solidFill>
                  <a:schemeClr val="bg1"/>
                </a:solidFill>
              </a:rPr>
              <a:t>Homo</a:t>
            </a:r>
            <a:r>
              <a:rPr lang="sv-SE" dirty="0" err="1">
                <a:solidFill>
                  <a:schemeClr val="bg1"/>
                </a:solidFill>
              </a:rPr>
              <a:t>:s</a:t>
            </a:r>
            <a:r>
              <a:rPr lang="sv-SE" dirty="0">
                <a:solidFill>
                  <a:schemeClr val="bg1"/>
                </a:solidFill>
              </a:rPr>
              <a:t> direkta föregångare </a:t>
            </a:r>
            <a:r>
              <a:rPr lang="sv-SE" i="1" dirty="0">
                <a:solidFill>
                  <a:schemeClr val="bg1"/>
                </a:solidFill>
              </a:rPr>
              <a:t>Australopithecus</a:t>
            </a:r>
            <a:r>
              <a:rPr lang="sv-SE" dirty="0">
                <a:solidFill>
                  <a:schemeClr val="bg1"/>
                </a:solidFill>
              </a:rPr>
              <a:t> nog ganska olika dagens schimpanser </a:t>
            </a:r>
            <a:r>
              <a:rPr lang="sv-SE" i="1" dirty="0">
                <a:solidFill>
                  <a:schemeClr val="bg1"/>
                </a:solidFill>
              </a:rPr>
              <a:t>(Pan</a:t>
            </a:r>
            <a:r>
              <a:rPr lang="sv-SE" dirty="0">
                <a:solidFill>
                  <a:schemeClr val="bg1"/>
                </a:solidFill>
              </a:rPr>
              <a:t>)</a:t>
            </a:r>
            <a:r>
              <a:rPr lang="sv-SE" i="1" dirty="0">
                <a:solidFill>
                  <a:schemeClr val="bg1"/>
                </a:solidFill>
              </a:rPr>
              <a:t>.</a:t>
            </a:r>
          </a:p>
          <a:p>
            <a:endParaRPr lang="sv-SE" dirty="0">
              <a:solidFill>
                <a:schemeClr val="bg1"/>
              </a:solidFill>
            </a:endParaRPr>
          </a:p>
          <a:p>
            <a:r>
              <a:rPr lang="sv-SE" dirty="0">
                <a:solidFill>
                  <a:schemeClr val="bg1"/>
                </a:solidFill>
              </a:rPr>
              <a:t>Men på en mer abstrakt nivå hade de rimligen stora likheter.</a:t>
            </a:r>
          </a:p>
          <a:p>
            <a:endParaRPr lang="sv-SE" dirty="0">
              <a:solidFill>
                <a:schemeClr val="bg1"/>
              </a:solidFill>
            </a:endParaRPr>
          </a:p>
          <a:p>
            <a:r>
              <a:rPr lang="sv-SE" dirty="0">
                <a:solidFill>
                  <a:schemeClr val="bg1"/>
                </a:solidFill>
              </a:rPr>
              <a:t>De är nära släkt, de var båda ”</a:t>
            </a:r>
            <a:r>
              <a:rPr lang="en-US" dirty="0">
                <a:solidFill>
                  <a:schemeClr val="bg1"/>
                </a:solidFill>
              </a:rPr>
              <a:t>extractive</a:t>
            </a:r>
            <a:r>
              <a:rPr lang="sv-SE" dirty="0">
                <a:solidFill>
                  <a:schemeClr val="bg1"/>
                </a:solidFill>
              </a:rPr>
              <a:t> foragers”, och med liknande hjärnkapacitet hade de med största säkerhet social inlärning och traditioner på liknande sätt.</a:t>
            </a:r>
          </a:p>
          <a:p>
            <a:endParaRPr lang="sv-SE" dirty="0">
              <a:solidFill>
                <a:schemeClr val="bg1"/>
              </a:solidFill>
            </a:endParaRPr>
          </a:p>
          <a:p>
            <a:r>
              <a:rPr lang="sv-SE" dirty="0">
                <a:solidFill>
                  <a:schemeClr val="bg1"/>
                </a:solidFill>
              </a:rPr>
              <a:t>Även strukturella likheter i grupporganisation är troliga, vilket vi skall titta på härnäst. </a:t>
            </a:r>
          </a:p>
          <a:p>
            <a:endParaRPr lang="sv-SE" dirty="0">
              <a:solidFill>
                <a:schemeClr val="bg1"/>
              </a:solidFill>
            </a:endParaRPr>
          </a:p>
          <a:p>
            <a:r>
              <a:rPr lang="sv-SE" b="1" dirty="0">
                <a:solidFill>
                  <a:schemeClr val="bg1"/>
                </a:solidFill>
              </a:rPr>
              <a:t>Likheter i grupporganisation och traditioner är särskilt intressanta för den Sociala Protocellen.</a:t>
            </a:r>
          </a:p>
        </p:txBody>
      </p:sp>
      <p:sp>
        <p:nvSpPr>
          <p:cNvPr id="5" name="textruta 4">
            <a:extLst>
              <a:ext uri="{FF2B5EF4-FFF2-40B4-BE49-F238E27FC236}">
                <a16:creationId xmlns:a16="http://schemas.microsoft.com/office/drawing/2014/main" id="{B56112D4-8B40-4930-A68D-7F1925F2DF63}"/>
              </a:ext>
            </a:extLst>
          </p:cNvPr>
          <p:cNvSpPr txBox="1"/>
          <p:nvPr/>
        </p:nvSpPr>
        <p:spPr>
          <a:xfrm>
            <a:off x="7111987" y="4764011"/>
            <a:ext cx="4559857" cy="646331"/>
          </a:xfrm>
          <a:prstGeom prst="rect">
            <a:avLst/>
          </a:prstGeom>
          <a:noFill/>
        </p:spPr>
        <p:txBody>
          <a:bodyPr wrap="square">
            <a:spAutoFit/>
          </a:bodyPr>
          <a:lstStyle/>
          <a:p>
            <a:r>
              <a:rPr lang="sv-SE" sz="1200" dirty="0">
                <a:solidFill>
                  <a:schemeClr val="bg1"/>
                </a:solidFill>
              </a:rPr>
              <a:t>En stor del av de fysiologiska skillnaderna mellan schimpanser och tidiga homininer har att göra med att schimpanser går på fyra ben och lever i täta skogar.  Hjärnan har emellertid en mycket liknande storlek.</a:t>
            </a:r>
            <a:endParaRPr lang="sv-SE" sz="1200" dirty="0"/>
          </a:p>
        </p:txBody>
      </p:sp>
      <p:sp>
        <p:nvSpPr>
          <p:cNvPr id="7" name="Rubrik 1">
            <a:extLst>
              <a:ext uri="{FF2B5EF4-FFF2-40B4-BE49-F238E27FC236}">
                <a16:creationId xmlns:a16="http://schemas.microsoft.com/office/drawing/2014/main" id="{D80F1532-779D-481A-9942-9DB501EA0322}"/>
              </a:ext>
            </a:extLst>
          </p:cNvPr>
          <p:cNvSpPr>
            <a:spLocks noGrp="1"/>
          </p:cNvSpPr>
          <p:nvPr>
            <p:ph type="title"/>
          </p:nvPr>
        </p:nvSpPr>
        <p:spPr>
          <a:xfrm>
            <a:off x="838200" y="214858"/>
            <a:ext cx="10515600" cy="1325563"/>
          </a:xfrm>
        </p:spPr>
        <p:txBody>
          <a:bodyPr/>
          <a:lstStyle/>
          <a:p>
            <a:pPr algn="ctr"/>
            <a:r>
              <a:rPr lang="en-US" b="1" i="1" dirty="0">
                <a:solidFill>
                  <a:schemeClr val="bg1"/>
                </a:solidFill>
              </a:rPr>
              <a:t>Pan</a:t>
            </a:r>
            <a:r>
              <a:rPr lang="en-US" b="1" dirty="0">
                <a:solidFill>
                  <a:schemeClr val="bg1"/>
                </a:solidFill>
              </a:rPr>
              <a:t> </a:t>
            </a:r>
            <a:r>
              <a:rPr lang="en-US" b="1" dirty="0" err="1">
                <a:solidFill>
                  <a:schemeClr val="bg1"/>
                </a:solidFill>
              </a:rPr>
              <a:t>och</a:t>
            </a:r>
            <a:r>
              <a:rPr lang="en-US" b="1" dirty="0">
                <a:solidFill>
                  <a:schemeClr val="bg1"/>
                </a:solidFill>
              </a:rPr>
              <a:t> </a:t>
            </a:r>
            <a:r>
              <a:rPr lang="en-US" b="1" i="1" dirty="0">
                <a:solidFill>
                  <a:schemeClr val="bg1"/>
                </a:solidFill>
              </a:rPr>
              <a:t>Australopithecus</a:t>
            </a:r>
          </a:p>
        </p:txBody>
      </p:sp>
      <p:grpSp>
        <p:nvGrpSpPr>
          <p:cNvPr id="10" name="Grupp 9">
            <a:extLst>
              <a:ext uri="{FF2B5EF4-FFF2-40B4-BE49-F238E27FC236}">
                <a16:creationId xmlns:a16="http://schemas.microsoft.com/office/drawing/2014/main" id="{6BEF74F2-DF86-4003-A16E-BE13EA10CAFF}"/>
              </a:ext>
            </a:extLst>
          </p:cNvPr>
          <p:cNvGrpSpPr/>
          <p:nvPr/>
        </p:nvGrpSpPr>
        <p:grpSpPr>
          <a:xfrm>
            <a:off x="7206121" y="1709084"/>
            <a:ext cx="4073236" cy="3054927"/>
            <a:chOff x="7118914" y="1384409"/>
            <a:chExt cx="4073236" cy="3054927"/>
          </a:xfrm>
        </p:grpSpPr>
        <p:pic>
          <p:nvPicPr>
            <p:cNvPr id="1026" name="Picture 2" descr="How 'Lucy' Got Her Name - YouTube">
              <a:extLst>
                <a:ext uri="{FF2B5EF4-FFF2-40B4-BE49-F238E27FC236}">
                  <a16:creationId xmlns:a16="http://schemas.microsoft.com/office/drawing/2014/main" id="{CB1DA616-1B3D-4663-80AC-C71119623B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18914" y="1384409"/>
              <a:ext cx="4073236" cy="3054927"/>
            </a:xfrm>
            <a:prstGeom prst="rect">
              <a:avLst/>
            </a:prstGeom>
            <a:noFill/>
            <a:extLst>
              <a:ext uri="{909E8E84-426E-40DD-AFC4-6F175D3DCCD1}">
                <a14:hiddenFill xmlns:a14="http://schemas.microsoft.com/office/drawing/2010/main">
                  <a:solidFill>
                    <a:srgbClr val="FFFFFF"/>
                  </a:solidFill>
                </a14:hiddenFill>
              </a:ext>
            </a:extLst>
          </p:spPr>
        </p:pic>
        <p:sp>
          <p:nvSpPr>
            <p:cNvPr id="2" name="Rektangel 1">
              <a:extLst>
                <a:ext uri="{FF2B5EF4-FFF2-40B4-BE49-F238E27FC236}">
                  <a16:creationId xmlns:a16="http://schemas.microsoft.com/office/drawing/2014/main" id="{AF7896FB-57DC-42C7-866D-FA6D7B9AF6A2}"/>
                </a:ext>
              </a:extLst>
            </p:cNvPr>
            <p:cNvSpPr/>
            <p:nvPr/>
          </p:nvSpPr>
          <p:spPr>
            <a:xfrm>
              <a:off x="7312224" y="3823320"/>
              <a:ext cx="971164" cy="523220"/>
            </a:xfrm>
            <a:prstGeom prst="rect">
              <a:avLst/>
            </a:prstGeom>
            <a:solidFill>
              <a:schemeClr val="tx1"/>
            </a:solidFill>
          </p:spPr>
          <p:txBody>
            <a:bodyPr wrap="square">
              <a:spAutoFit/>
            </a:bodyPr>
            <a:lstStyle/>
            <a:p>
              <a:pPr algn="ctr"/>
              <a:r>
                <a:rPr lang="sv-SE" sz="1400" i="1" dirty="0">
                  <a:solidFill>
                    <a:schemeClr val="bg1"/>
                  </a:solidFill>
                </a:rPr>
                <a:t>Homo sapiens</a:t>
              </a:r>
              <a:endParaRPr lang="sv-SE" sz="1400" i="1" dirty="0"/>
            </a:p>
          </p:txBody>
        </p:sp>
        <p:sp>
          <p:nvSpPr>
            <p:cNvPr id="8" name="Rektangel 7">
              <a:extLst>
                <a:ext uri="{FF2B5EF4-FFF2-40B4-BE49-F238E27FC236}">
                  <a16:creationId xmlns:a16="http://schemas.microsoft.com/office/drawing/2014/main" id="{521D6E9B-1E89-411F-92E6-24F07814EC98}"/>
                </a:ext>
              </a:extLst>
            </p:cNvPr>
            <p:cNvSpPr/>
            <p:nvPr/>
          </p:nvSpPr>
          <p:spPr>
            <a:xfrm>
              <a:off x="8218353" y="3823320"/>
              <a:ext cx="1874358" cy="523220"/>
            </a:xfrm>
            <a:prstGeom prst="rect">
              <a:avLst/>
            </a:prstGeom>
            <a:solidFill>
              <a:schemeClr val="tx1"/>
            </a:solidFill>
          </p:spPr>
          <p:txBody>
            <a:bodyPr wrap="square">
              <a:spAutoFit/>
            </a:bodyPr>
            <a:lstStyle/>
            <a:p>
              <a:pPr algn="ctr"/>
              <a:r>
                <a:rPr lang="sv-SE" sz="1400" i="1" dirty="0">
                  <a:solidFill>
                    <a:schemeClr val="bg1"/>
                  </a:solidFill>
                </a:rPr>
                <a:t>Australopithecus afarensis</a:t>
              </a:r>
              <a:endParaRPr lang="sv-SE" sz="1400" i="1" dirty="0"/>
            </a:p>
          </p:txBody>
        </p:sp>
        <p:sp>
          <p:nvSpPr>
            <p:cNvPr id="9" name="Rektangel 8">
              <a:extLst>
                <a:ext uri="{FF2B5EF4-FFF2-40B4-BE49-F238E27FC236}">
                  <a16:creationId xmlns:a16="http://schemas.microsoft.com/office/drawing/2014/main" id="{72EAA4B0-6569-48E5-B31F-B0FB8BD114A1}"/>
                </a:ext>
              </a:extLst>
            </p:cNvPr>
            <p:cNvSpPr/>
            <p:nvPr/>
          </p:nvSpPr>
          <p:spPr>
            <a:xfrm>
              <a:off x="10009137" y="3823320"/>
              <a:ext cx="1012074" cy="523220"/>
            </a:xfrm>
            <a:prstGeom prst="rect">
              <a:avLst/>
            </a:prstGeom>
            <a:solidFill>
              <a:schemeClr val="tx1"/>
            </a:solidFill>
          </p:spPr>
          <p:txBody>
            <a:bodyPr wrap="square">
              <a:spAutoFit/>
            </a:bodyPr>
            <a:lstStyle/>
            <a:p>
              <a:pPr algn="ctr"/>
              <a:r>
                <a:rPr lang="sv-SE" sz="1400" i="1" dirty="0">
                  <a:solidFill>
                    <a:schemeClr val="bg1"/>
                  </a:solidFill>
                </a:rPr>
                <a:t>Pan troglodytes</a:t>
              </a:r>
              <a:endParaRPr lang="sv-SE" sz="1400" i="1" dirty="0"/>
            </a:p>
          </p:txBody>
        </p:sp>
      </p:grpSp>
      <p:sp>
        <p:nvSpPr>
          <p:cNvPr id="11" name="Rektangel 10">
            <a:extLst>
              <a:ext uri="{FF2B5EF4-FFF2-40B4-BE49-F238E27FC236}">
                <a16:creationId xmlns:a16="http://schemas.microsoft.com/office/drawing/2014/main" id="{FAD24313-2AC0-41DA-AAB4-A2F2A6D7E13D}"/>
              </a:ext>
            </a:extLst>
          </p:cNvPr>
          <p:cNvSpPr/>
          <p:nvPr/>
        </p:nvSpPr>
        <p:spPr>
          <a:xfrm>
            <a:off x="43895" y="2885"/>
            <a:ext cx="625492" cy="369332"/>
          </a:xfrm>
          <a:prstGeom prst="rect">
            <a:avLst/>
          </a:prstGeom>
        </p:spPr>
        <p:txBody>
          <a:bodyPr wrap="none">
            <a:spAutoFit/>
          </a:bodyPr>
          <a:lstStyle/>
          <a:p>
            <a:r>
              <a:rPr lang="sv-SE" dirty="0">
                <a:solidFill>
                  <a:schemeClr val="bg1"/>
                </a:solidFill>
              </a:rPr>
              <a:t>7/22</a:t>
            </a:r>
          </a:p>
        </p:txBody>
      </p:sp>
    </p:spTree>
    <p:extLst>
      <p:ext uri="{BB962C8B-B14F-4D97-AF65-F5344CB8AC3E}">
        <p14:creationId xmlns:p14="http://schemas.microsoft.com/office/powerpoint/2010/main" val="2717793556"/>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2271</TotalTime>
  <Words>2712</Words>
  <Application>Microsoft Office PowerPoint</Application>
  <PresentationFormat>Bredbild</PresentationFormat>
  <Paragraphs>240</Paragraphs>
  <Slides>24</Slides>
  <Notes>0</Notes>
  <HiddenSlides>0</HiddenSlides>
  <MMClips>1</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24</vt:i4>
      </vt:variant>
    </vt:vector>
  </HeadingPairs>
  <TitlesOfParts>
    <vt:vector size="29" baseType="lpstr">
      <vt:lpstr>Arial</vt:lpstr>
      <vt:lpstr>Calibri</vt:lpstr>
      <vt:lpstr>Calibri Light</vt:lpstr>
      <vt:lpstr>Times New Roman</vt:lpstr>
      <vt:lpstr>Office-tema</vt:lpstr>
      <vt:lpstr>Människan och kulturen Den Sociala Protocellen och Socionten</vt:lpstr>
      <vt:lpstr>Föreläsningens lärandemål</vt:lpstr>
      <vt:lpstr>Hur uppstod människan och mänsklig kultur?</vt:lpstr>
      <vt:lpstr>Ett förvirrande, komplext, men tämligen lovande, läge</vt:lpstr>
      <vt:lpstr>Den Sociala Protocellen1,2</vt:lpstr>
      <vt:lpstr>PowerPoint-presentation</vt:lpstr>
      <vt:lpstr>PowerPoint-presentation</vt:lpstr>
      <vt:lpstr>PowerPoint-presentation</vt:lpstr>
      <vt:lpstr>Pan och Australopithecus</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Köttätande kan expanderas efter många dimensioner till institutioner och kulturella samhällen</vt:lpstr>
      <vt:lpstr>Mänsklig kultur som en exotisk typ av organism – en sociont</vt:lpstr>
      <vt:lpstr>PowerPoint-presentation</vt:lpstr>
      <vt:lpstr>PowerPoint-presentation</vt:lpstr>
      <vt:lpstr>Socionten idag</vt:lpstr>
      <vt:lpstr>Socionten i framtiden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Människan och kulturen Lektion 14.2 </dc:title>
  <dc:creator>Claes Andersson</dc:creator>
  <cp:lastModifiedBy>Claes Andersson</cp:lastModifiedBy>
  <cp:revision>85</cp:revision>
  <dcterms:created xsi:type="dcterms:W3CDTF">2020-12-07T06:54:24Z</dcterms:created>
  <dcterms:modified xsi:type="dcterms:W3CDTF">2021-03-04T11:58:04Z</dcterms:modified>
</cp:coreProperties>
</file>