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6" r:id="rId5"/>
    <p:sldId id="267" r:id="rId6"/>
    <p:sldId id="271" r:id="rId7"/>
    <p:sldId id="269" r:id="rId8"/>
    <p:sldId id="270" r:id="rId9"/>
    <p:sldId id="259" r:id="rId10"/>
    <p:sldId id="260" r:id="rId11"/>
    <p:sldId id="261" r:id="rId12"/>
    <p:sldId id="262" r:id="rId13"/>
    <p:sldId id="263" r:id="rId14"/>
    <p:sldId id="272" r:id="rId15"/>
    <p:sldId id="273" r:id="rId16"/>
    <p:sldId id="274" r:id="rId17"/>
    <p:sldId id="276" r:id="rId18"/>
    <p:sldId id="277"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54" autoAdjust="0"/>
  </p:normalViewPr>
  <p:slideViewPr>
    <p:cSldViewPr snapToGrid="0">
      <p:cViewPr varScale="1">
        <p:scale>
          <a:sx n="141" d="100"/>
          <a:sy n="141" d="100"/>
        </p:scale>
        <p:origin x="42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BEE2B4-C8C1-4C44-929E-7E21B9BE8C2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33FA2B9-F335-4965-A0CA-45952AA965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EA0895E-775F-4ED4-B473-F0CB40F9764E}"/>
              </a:ext>
            </a:extLst>
          </p:cNvPr>
          <p:cNvSpPr>
            <a:spLocks noGrp="1"/>
          </p:cNvSpPr>
          <p:nvPr>
            <p:ph type="dt" sz="half" idx="10"/>
          </p:nvPr>
        </p:nvSpPr>
        <p:spPr/>
        <p:txBody>
          <a:bodyPr/>
          <a:lstStyle/>
          <a:p>
            <a:fld id="{2CDD90DC-1CDF-42B1-80D3-B45018F091FD}" type="datetimeFigureOut">
              <a:rPr lang="sv-SE" smtClean="0"/>
              <a:t>2021-03-04</a:t>
            </a:fld>
            <a:endParaRPr lang="sv-SE"/>
          </a:p>
        </p:txBody>
      </p:sp>
      <p:sp>
        <p:nvSpPr>
          <p:cNvPr id="5" name="Platshållare för sidfot 4">
            <a:extLst>
              <a:ext uri="{FF2B5EF4-FFF2-40B4-BE49-F238E27FC236}">
                <a16:creationId xmlns:a16="http://schemas.microsoft.com/office/drawing/2014/main" id="{ECF8E40B-3DF4-4D0A-82D9-F3451624818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28D38DF-6261-4506-A014-52E811A83D43}"/>
              </a:ext>
            </a:extLst>
          </p:cNvPr>
          <p:cNvSpPr>
            <a:spLocks noGrp="1"/>
          </p:cNvSpPr>
          <p:nvPr>
            <p:ph type="sldNum" sz="quarter" idx="12"/>
          </p:nvPr>
        </p:nvSpPr>
        <p:spPr/>
        <p:txBody>
          <a:bodyPr/>
          <a:lstStyle/>
          <a:p>
            <a:fld id="{1EFCD5AB-44EE-4022-AE6B-E9EF1786CC2D}" type="slidenum">
              <a:rPr lang="sv-SE" smtClean="0"/>
              <a:t>‹#›</a:t>
            </a:fld>
            <a:endParaRPr lang="sv-SE"/>
          </a:p>
        </p:txBody>
      </p:sp>
    </p:spTree>
    <p:extLst>
      <p:ext uri="{BB962C8B-B14F-4D97-AF65-F5344CB8AC3E}">
        <p14:creationId xmlns:p14="http://schemas.microsoft.com/office/powerpoint/2010/main" val="2063230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87BE38-89B2-4C65-B2B6-F6DF287FB15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D846975-DB63-4A4C-87E4-89A862870160}"/>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4246B8F-FDF0-450E-817F-5A2846285D6B}"/>
              </a:ext>
            </a:extLst>
          </p:cNvPr>
          <p:cNvSpPr>
            <a:spLocks noGrp="1"/>
          </p:cNvSpPr>
          <p:nvPr>
            <p:ph type="dt" sz="half" idx="10"/>
          </p:nvPr>
        </p:nvSpPr>
        <p:spPr/>
        <p:txBody>
          <a:bodyPr/>
          <a:lstStyle/>
          <a:p>
            <a:fld id="{2CDD90DC-1CDF-42B1-80D3-B45018F091FD}" type="datetimeFigureOut">
              <a:rPr lang="sv-SE" smtClean="0"/>
              <a:t>2021-03-04</a:t>
            </a:fld>
            <a:endParaRPr lang="sv-SE"/>
          </a:p>
        </p:txBody>
      </p:sp>
      <p:sp>
        <p:nvSpPr>
          <p:cNvPr id="5" name="Platshållare för sidfot 4">
            <a:extLst>
              <a:ext uri="{FF2B5EF4-FFF2-40B4-BE49-F238E27FC236}">
                <a16:creationId xmlns:a16="http://schemas.microsoft.com/office/drawing/2014/main" id="{531B3D3A-5976-4E01-84C0-68AA0AE03F4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7E1C103-CE68-4C42-8480-B482BAE8D53C}"/>
              </a:ext>
            </a:extLst>
          </p:cNvPr>
          <p:cNvSpPr>
            <a:spLocks noGrp="1"/>
          </p:cNvSpPr>
          <p:nvPr>
            <p:ph type="sldNum" sz="quarter" idx="12"/>
          </p:nvPr>
        </p:nvSpPr>
        <p:spPr/>
        <p:txBody>
          <a:bodyPr/>
          <a:lstStyle/>
          <a:p>
            <a:fld id="{1EFCD5AB-44EE-4022-AE6B-E9EF1786CC2D}" type="slidenum">
              <a:rPr lang="sv-SE" smtClean="0"/>
              <a:t>‹#›</a:t>
            </a:fld>
            <a:endParaRPr lang="sv-SE"/>
          </a:p>
        </p:txBody>
      </p:sp>
    </p:spTree>
    <p:extLst>
      <p:ext uri="{BB962C8B-B14F-4D97-AF65-F5344CB8AC3E}">
        <p14:creationId xmlns:p14="http://schemas.microsoft.com/office/powerpoint/2010/main" val="129016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56450C9-39E8-489A-B964-DB1FA5E5705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1169937-6317-4E45-873A-2D56D1355DFE}"/>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340EC5A-8D58-47EF-B427-FC82C15292F5}"/>
              </a:ext>
            </a:extLst>
          </p:cNvPr>
          <p:cNvSpPr>
            <a:spLocks noGrp="1"/>
          </p:cNvSpPr>
          <p:nvPr>
            <p:ph type="dt" sz="half" idx="10"/>
          </p:nvPr>
        </p:nvSpPr>
        <p:spPr/>
        <p:txBody>
          <a:bodyPr/>
          <a:lstStyle/>
          <a:p>
            <a:fld id="{2CDD90DC-1CDF-42B1-80D3-B45018F091FD}" type="datetimeFigureOut">
              <a:rPr lang="sv-SE" smtClean="0"/>
              <a:t>2021-03-04</a:t>
            </a:fld>
            <a:endParaRPr lang="sv-SE"/>
          </a:p>
        </p:txBody>
      </p:sp>
      <p:sp>
        <p:nvSpPr>
          <p:cNvPr id="5" name="Platshållare för sidfot 4">
            <a:extLst>
              <a:ext uri="{FF2B5EF4-FFF2-40B4-BE49-F238E27FC236}">
                <a16:creationId xmlns:a16="http://schemas.microsoft.com/office/drawing/2014/main" id="{5C73B378-59B4-4D82-952B-8C86152ADC1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1EA2F5E-E6A5-46E9-849D-F92C4461B296}"/>
              </a:ext>
            </a:extLst>
          </p:cNvPr>
          <p:cNvSpPr>
            <a:spLocks noGrp="1"/>
          </p:cNvSpPr>
          <p:nvPr>
            <p:ph type="sldNum" sz="quarter" idx="12"/>
          </p:nvPr>
        </p:nvSpPr>
        <p:spPr/>
        <p:txBody>
          <a:bodyPr/>
          <a:lstStyle/>
          <a:p>
            <a:fld id="{1EFCD5AB-44EE-4022-AE6B-E9EF1786CC2D}" type="slidenum">
              <a:rPr lang="sv-SE" smtClean="0"/>
              <a:t>‹#›</a:t>
            </a:fld>
            <a:endParaRPr lang="sv-SE"/>
          </a:p>
        </p:txBody>
      </p:sp>
    </p:spTree>
    <p:extLst>
      <p:ext uri="{BB962C8B-B14F-4D97-AF65-F5344CB8AC3E}">
        <p14:creationId xmlns:p14="http://schemas.microsoft.com/office/powerpoint/2010/main" val="275716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B0ECDA-3008-48C2-A861-00A4EBD3F02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9081B4C-4379-4E64-B86B-16734E108A64}"/>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05F3737-9C1A-4A07-BFE2-375F90335E02}"/>
              </a:ext>
            </a:extLst>
          </p:cNvPr>
          <p:cNvSpPr>
            <a:spLocks noGrp="1"/>
          </p:cNvSpPr>
          <p:nvPr>
            <p:ph type="dt" sz="half" idx="10"/>
          </p:nvPr>
        </p:nvSpPr>
        <p:spPr/>
        <p:txBody>
          <a:bodyPr/>
          <a:lstStyle/>
          <a:p>
            <a:fld id="{2CDD90DC-1CDF-42B1-80D3-B45018F091FD}" type="datetimeFigureOut">
              <a:rPr lang="sv-SE" smtClean="0"/>
              <a:t>2021-03-04</a:t>
            </a:fld>
            <a:endParaRPr lang="sv-SE"/>
          </a:p>
        </p:txBody>
      </p:sp>
      <p:sp>
        <p:nvSpPr>
          <p:cNvPr id="5" name="Platshållare för sidfot 4">
            <a:extLst>
              <a:ext uri="{FF2B5EF4-FFF2-40B4-BE49-F238E27FC236}">
                <a16:creationId xmlns:a16="http://schemas.microsoft.com/office/drawing/2014/main" id="{46A97F4F-8D3B-48F3-AB77-804412E75C4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4094849-00E1-4A43-B7F1-CE1A209019CB}"/>
              </a:ext>
            </a:extLst>
          </p:cNvPr>
          <p:cNvSpPr>
            <a:spLocks noGrp="1"/>
          </p:cNvSpPr>
          <p:nvPr>
            <p:ph type="sldNum" sz="quarter" idx="12"/>
          </p:nvPr>
        </p:nvSpPr>
        <p:spPr/>
        <p:txBody>
          <a:bodyPr/>
          <a:lstStyle/>
          <a:p>
            <a:fld id="{1EFCD5AB-44EE-4022-AE6B-E9EF1786CC2D}" type="slidenum">
              <a:rPr lang="sv-SE" smtClean="0"/>
              <a:t>‹#›</a:t>
            </a:fld>
            <a:endParaRPr lang="sv-SE"/>
          </a:p>
        </p:txBody>
      </p:sp>
    </p:spTree>
    <p:extLst>
      <p:ext uri="{BB962C8B-B14F-4D97-AF65-F5344CB8AC3E}">
        <p14:creationId xmlns:p14="http://schemas.microsoft.com/office/powerpoint/2010/main" val="43699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EBB8BA-44E8-4237-A89B-ECB6D48CEF8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B363AEB-5FC0-4798-9F94-2719BC4AF2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2FA9D54-1123-4FC1-9F77-60A2C6840BAF}"/>
              </a:ext>
            </a:extLst>
          </p:cNvPr>
          <p:cNvSpPr>
            <a:spLocks noGrp="1"/>
          </p:cNvSpPr>
          <p:nvPr>
            <p:ph type="dt" sz="half" idx="10"/>
          </p:nvPr>
        </p:nvSpPr>
        <p:spPr/>
        <p:txBody>
          <a:bodyPr/>
          <a:lstStyle/>
          <a:p>
            <a:fld id="{2CDD90DC-1CDF-42B1-80D3-B45018F091FD}" type="datetimeFigureOut">
              <a:rPr lang="sv-SE" smtClean="0"/>
              <a:t>2021-03-04</a:t>
            </a:fld>
            <a:endParaRPr lang="sv-SE"/>
          </a:p>
        </p:txBody>
      </p:sp>
      <p:sp>
        <p:nvSpPr>
          <p:cNvPr id="5" name="Platshållare för sidfot 4">
            <a:extLst>
              <a:ext uri="{FF2B5EF4-FFF2-40B4-BE49-F238E27FC236}">
                <a16:creationId xmlns:a16="http://schemas.microsoft.com/office/drawing/2014/main" id="{62ED3611-1BCD-4753-B75B-C94E91B09E2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D39A75F-D3CD-433D-86D9-E05472235D59}"/>
              </a:ext>
            </a:extLst>
          </p:cNvPr>
          <p:cNvSpPr>
            <a:spLocks noGrp="1"/>
          </p:cNvSpPr>
          <p:nvPr>
            <p:ph type="sldNum" sz="quarter" idx="12"/>
          </p:nvPr>
        </p:nvSpPr>
        <p:spPr/>
        <p:txBody>
          <a:bodyPr/>
          <a:lstStyle/>
          <a:p>
            <a:fld id="{1EFCD5AB-44EE-4022-AE6B-E9EF1786CC2D}" type="slidenum">
              <a:rPr lang="sv-SE" smtClean="0"/>
              <a:t>‹#›</a:t>
            </a:fld>
            <a:endParaRPr lang="sv-SE"/>
          </a:p>
        </p:txBody>
      </p:sp>
    </p:spTree>
    <p:extLst>
      <p:ext uri="{BB962C8B-B14F-4D97-AF65-F5344CB8AC3E}">
        <p14:creationId xmlns:p14="http://schemas.microsoft.com/office/powerpoint/2010/main" val="311203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D8FEDC-1F09-4DFC-854E-3EB537F8A5F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8FC3520-0FB8-4965-B3CE-84384873A48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A42E12F-BC04-48E7-88AC-669DD47ED37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2B88C5D-6450-418E-B15B-00B26771C03B}"/>
              </a:ext>
            </a:extLst>
          </p:cNvPr>
          <p:cNvSpPr>
            <a:spLocks noGrp="1"/>
          </p:cNvSpPr>
          <p:nvPr>
            <p:ph type="dt" sz="half" idx="10"/>
          </p:nvPr>
        </p:nvSpPr>
        <p:spPr/>
        <p:txBody>
          <a:bodyPr/>
          <a:lstStyle/>
          <a:p>
            <a:fld id="{2CDD90DC-1CDF-42B1-80D3-B45018F091FD}" type="datetimeFigureOut">
              <a:rPr lang="sv-SE" smtClean="0"/>
              <a:t>2021-03-04</a:t>
            </a:fld>
            <a:endParaRPr lang="sv-SE"/>
          </a:p>
        </p:txBody>
      </p:sp>
      <p:sp>
        <p:nvSpPr>
          <p:cNvPr id="6" name="Platshållare för sidfot 5">
            <a:extLst>
              <a:ext uri="{FF2B5EF4-FFF2-40B4-BE49-F238E27FC236}">
                <a16:creationId xmlns:a16="http://schemas.microsoft.com/office/drawing/2014/main" id="{3EB2E111-8497-497E-8C63-965AB25FEA5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7426A50-B6C2-43A3-958B-23D717ABAAB9}"/>
              </a:ext>
            </a:extLst>
          </p:cNvPr>
          <p:cNvSpPr>
            <a:spLocks noGrp="1"/>
          </p:cNvSpPr>
          <p:nvPr>
            <p:ph type="sldNum" sz="quarter" idx="12"/>
          </p:nvPr>
        </p:nvSpPr>
        <p:spPr/>
        <p:txBody>
          <a:bodyPr/>
          <a:lstStyle/>
          <a:p>
            <a:fld id="{1EFCD5AB-44EE-4022-AE6B-E9EF1786CC2D}" type="slidenum">
              <a:rPr lang="sv-SE" smtClean="0"/>
              <a:t>‹#›</a:t>
            </a:fld>
            <a:endParaRPr lang="sv-SE"/>
          </a:p>
        </p:txBody>
      </p:sp>
    </p:spTree>
    <p:extLst>
      <p:ext uri="{BB962C8B-B14F-4D97-AF65-F5344CB8AC3E}">
        <p14:creationId xmlns:p14="http://schemas.microsoft.com/office/powerpoint/2010/main" val="2679794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A95FA8-4A7B-4E33-A9F7-CACCB8B2AA0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3599C34-A32A-42AA-B810-D254F4B7FC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6FE1864-7ADA-4654-B6BC-B4311602602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1457C8B-3679-4884-A116-F504F0F988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38DB702-54BD-416C-A0C0-236507C566F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5066BAA-6E85-4DD4-B054-3C8D8F6D2B75}"/>
              </a:ext>
            </a:extLst>
          </p:cNvPr>
          <p:cNvSpPr>
            <a:spLocks noGrp="1"/>
          </p:cNvSpPr>
          <p:nvPr>
            <p:ph type="dt" sz="half" idx="10"/>
          </p:nvPr>
        </p:nvSpPr>
        <p:spPr/>
        <p:txBody>
          <a:bodyPr/>
          <a:lstStyle/>
          <a:p>
            <a:fld id="{2CDD90DC-1CDF-42B1-80D3-B45018F091FD}" type="datetimeFigureOut">
              <a:rPr lang="sv-SE" smtClean="0"/>
              <a:t>2021-03-04</a:t>
            </a:fld>
            <a:endParaRPr lang="sv-SE"/>
          </a:p>
        </p:txBody>
      </p:sp>
      <p:sp>
        <p:nvSpPr>
          <p:cNvPr id="8" name="Platshållare för sidfot 7">
            <a:extLst>
              <a:ext uri="{FF2B5EF4-FFF2-40B4-BE49-F238E27FC236}">
                <a16:creationId xmlns:a16="http://schemas.microsoft.com/office/drawing/2014/main" id="{EA48F641-6C95-4D62-80BF-F97B9F7BCD2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CFCD210-501C-404C-A089-32732FB99A0B}"/>
              </a:ext>
            </a:extLst>
          </p:cNvPr>
          <p:cNvSpPr>
            <a:spLocks noGrp="1"/>
          </p:cNvSpPr>
          <p:nvPr>
            <p:ph type="sldNum" sz="quarter" idx="12"/>
          </p:nvPr>
        </p:nvSpPr>
        <p:spPr/>
        <p:txBody>
          <a:bodyPr/>
          <a:lstStyle/>
          <a:p>
            <a:fld id="{1EFCD5AB-44EE-4022-AE6B-E9EF1786CC2D}" type="slidenum">
              <a:rPr lang="sv-SE" smtClean="0"/>
              <a:t>‹#›</a:t>
            </a:fld>
            <a:endParaRPr lang="sv-SE"/>
          </a:p>
        </p:txBody>
      </p:sp>
    </p:spTree>
    <p:extLst>
      <p:ext uri="{BB962C8B-B14F-4D97-AF65-F5344CB8AC3E}">
        <p14:creationId xmlns:p14="http://schemas.microsoft.com/office/powerpoint/2010/main" val="2117472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2950B5-7B2A-4C96-8F59-BBD1985839F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D9B5807-E45A-4FD5-98C4-5EC34AD8F72C}"/>
              </a:ext>
            </a:extLst>
          </p:cNvPr>
          <p:cNvSpPr>
            <a:spLocks noGrp="1"/>
          </p:cNvSpPr>
          <p:nvPr>
            <p:ph type="dt" sz="half" idx="10"/>
          </p:nvPr>
        </p:nvSpPr>
        <p:spPr/>
        <p:txBody>
          <a:bodyPr/>
          <a:lstStyle/>
          <a:p>
            <a:fld id="{2CDD90DC-1CDF-42B1-80D3-B45018F091FD}" type="datetimeFigureOut">
              <a:rPr lang="sv-SE" smtClean="0"/>
              <a:t>2021-03-04</a:t>
            </a:fld>
            <a:endParaRPr lang="sv-SE"/>
          </a:p>
        </p:txBody>
      </p:sp>
      <p:sp>
        <p:nvSpPr>
          <p:cNvPr id="4" name="Platshållare för sidfot 3">
            <a:extLst>
              <a:ext uri="{FF2B5EF4-FFF2-40B4-BE49-F238E27FC236}">
                <a16:creationId xmlns:a16="http://schemas.microsoft.com/office/drawing/2014/main" id="{B3EA4671-D4F0-40D1-90C8-20EEC49CCF7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F7166CE-037F-4DC8-BF30-9C26986D0FA4}"/>
              </a:ext>
            </a:extLst>
          </p:cNvPr>
          <p:cNvSpPr>
            <a:spLocks noGrp="1"/>
          </p:cNvSpPr>
          <p:nvPr>
            <p:ph type="sldNum" sz="quarter" idx="12"/>
          </p:nvPr>
        </p:nvSpPr>
        <p:spPr/>
        <p:txBody>
          <a:bodyPr/>
          <a:lstStyle/>
          <a:p>
            <a:fld id="{1EFCD5AB-44EE-4022-AE6B-E9EF1786CC2D}" type="slidenum">
              <a:rPr lang="sv-SE" smtClean="0"/>
              <a:t>‹#›</a:t>
            </a:fld>
            <a:endParaRPr lang="sv-SE"/>
          </a:p>
        </p:txBody>
      </p:sp>
    </p:spTree>
    <p:extLst>
      <p:ext uri="{BB962C8B-B14F-4D97-AF65-F5344CB8AC3E}">
        <p14:creationId xmlns:p14="http://schemas.microsoft.com/office/powerpoint/2010/main" val="171739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E32567B-0643-40EE-8E0B-2CDB157A341B}"/>
              </a:ext>
            </a:extLst>
          </p:cNvPr>
          <p:cNvSpPr>
            <a:spLocks noGrp="1"/>
          </p:cNvSpPr>
          <p:nvPr>
            <p:ph type="dt" sz="half" idx="10"/>
          </p:nvPr>
        </p:nvSpPr>
        <p:spPr/>
        <p:txBody>
          <a:bodyPr/>
          <a:lstStyle/>
          <a:p>
            <a:fld id="{2CDD90DC-1CDF-42B1-80D3-B45018F091FD}" type="datetimeFigureOut">
              <a:rPr lang="sv-SE" smtClean="0"/>
              <a:t>2021-03-04</a:t>
            </a:fld>
            <a:endParaRPr lang="sv-SE"/>
          </a:p>
        </p:txBody>
      </p:sp>
      <p:sp>
        <p:nvSpPr>
          <p:cNvPr id="3" name="Platshållare för sidfot 2">
            <a:extLst>
              <a:ext uri="{FF2B5EF4-FFF2-40B4-BE49-F238E27FC236}">
                <a16:creationId xmlns:a16="http://schemas.microsoft.com/office/drawing/2014/main" id="{5C7FF3E4-C03F-4469-8321-AD66A852D1A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7AC1C23-7C87-410F-B925-1A05C334498C}"/>
              </a:ext>
            </a:extLst>
          </p:cNvPr>
          <p:cNvSpPr>
            <a:spLocks noGrp="1"/>
          </p:cNvSpPr>
          <p:nvPr>
            <p:ph type="sldNum" sz="quarter" idx="12"/>
          </p:nvPr>
        </p:nvSpPr>
        <p:spPr/>
        <p:txBody>
          <a:bodyPr/>
          <a:lstStyle/>
          <a:p>
            <a:fld id="{1EFCD5AB-44EE-4022-AE6B-E9EF1786CC2D}" type="slidenum">
              <a:rPr lang="sv-SE" smtClean="0"/>
              <a:t>‹#›</a:t>
            </a:fld>
            <a:endParaRPr lang="sv-SE"/>
          </a:p>
        </p:txBody>
      </p:sp>
    </p:spTree>
    <p:extLst>
      <p:ext uri="{BB962C8B-B14F-4D97-AF65-F5344CB8AC3E}">
        <p14:creationId xmlns:p14="http://schemas.microsoft.com/office/powerpoint/2010/main" val="2492925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EBCBCE-39B9-47F1-8FF0-CD05E031BD0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48DB40-8155-4FD2-8DAE-E60D121322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06025D2-DBFF-4096-A9B8-60B5861AD3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85A706E-C7FB-4085-A90D-B926E35180F1}"/>
              </a:ext>
            </a:extLst>
          </p:cNvPr>
          <p:cNvSpPr>
            <a:spLocks noGrp="1"/>
          </p:cNvSpPr>
          <p:nvPr>
            <p:ph type="dt" sz="half" idx="10"/>
          </p:nvPr>
        </p:nvSpPr>
        <p:spPr/>
        <p:txBody>
          <a:bodyPr/>
          <a:lstStyle/>
          <a:p>
            <a:fld id="{2CDD90DC-1CDF-42B1-80D3-B45018F091FD}" type="datetimeFigureOut">
              <a:rPr lang="sv-SE" smtClean="0"/>
              <a:t>2021-03-04</a:t>
            </a:fld>
            <a:endParaRPr lang="sv-SE"/>
          </a:p>
        </p:txBody>
      </p:sp>
      <p:sp>
        <p:nvSpPr>
          <p:cNvPr id="6" name="Platshållare för sidfot 5">
            <a:extLst>
              <a:ext uri="{FF2B5EF4-FFF2-40B4-BE49-F238E27FC236}">
                <a16:creationId xmlns:a16="http://schemas.microsoft.com/office/drawing/2014/main" id="{00E9B193-7F26-4420-823D-50835E622DE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77C11B7-5FE6-4AD3-8505-3023ADF3514E}"/>
              </a:ext>
            </a:extLst>
          </p:cNvPr>
          <p:cNvSpPr>
            <a:spLocks noGrp="1"/>
          </p:cNvSpPr>
          <p:nvPr>
            <p:ph type="sldNum" sz="quarter" idx="12"/>
          </p:nvPr>
        </p:nvSpPr>
        <p:spPr/>
        <p:txBody>
          <a:bodyPr/>
          <a:lstStyle/>
          <a:p>
            <a:fld id="{1EFCD5AB-44EE-4022-AE6B-E9EF1786CC2D}" type="slidenum">
              <a:rPr lang="sv-SE" smtClean="0"/>
              <a:t>‹#›</a:t>
            </a:fld>
            <a:endParaRPr lang="sv-SE"/>
          </a:p>
        </p:txBody>
      </p:sp>
    </p:spTree>
    <p:extLst>
      <p:ext uri="{BB962C8B-B14F-4D97-AF65-F5344CB8AC3E}">
        <p14:creationId xmlns:p14="http://schemas.microsoft.com/office/powerpoint/2010/main" val="228186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1DA166-E65B-4768-8046-1D00F6C7801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07AC04E-8144-4B7A-8E3A-B3B899126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57C3B3A-B367-400F-905E-9FD074924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50B0AC-6656-4A30-841A-FAEF92DD9DD3}"/>
              </a:ext>
            </a:extLst>
          </p:cNvPr>
          <p:cNvSpPr>
            <a:spLocks noGrp="1"/>
          </p:cNvSpPr>
          <p:nvPr>
            <p:ph type="dt" sz="half" idx="10"/>
          </p:nvPr>
        </p:nvSpPr>
        <p:spPr/>
        <p:txBody>
          <a:bodyPr/>
          <a:lstStyle/>
          <a:p>
            <a:fld id="{2CDD90DC-1CDF-42B1-80D3-B45018F091FD}" type="datetimeFigureOut">
              <a:rPr lang="sv-SE" smtClean="0"/>
              <a:t>2021-03-04</a:t>
            </a:fld>
            <a:endParaRPr lang="sv-SE"/>
          </a:p>
        </p:txBody>
      </p:sp>
      <p:sp>
        <p:nvSpPr>
          <p:cNvPr id="6" name="Platshållare för sidfot 5">
            <a:extLst>
              <a:ext uri="{FF2B5EF4-FFF2-40B4-BE49-F238E27FC236}">
                <a16:creationId xmlns:a16="http://schemas.microsoft.com/office/drawing/2014/main" id="{9A320B51-E45E-4FBA-9FEF-221B2FA05B0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0461F3D-5BB5-4269-BCE0-6A7ECDED60DF}"/>
              </a:ext>
            </a:extLst>
          </p:cNvPr>
          <p:cNvSpPr>
            <a:spLocks noGrp="1"/>
          </p:cNvSpPr>
          <p:nvPr>
            <p:ph type="sldNum" sz="quarter" idx="12"/>
          </p:nvPr>
        </p:nvSpPr>
        <p:spPr/>
        <p:txBody>
          <a:bodyPr/>
          <a:lstStyle/>
          <a:p>
            <a:fld id="{1EFCD5AB-44EE-4022-AE6B-E9EF1786CC2D}" type="slidenum">
              <a:rPr lang="sv-SE" smtClean="0"/>
              <a:t>‹#›</a:t>
            </a:fld>
            <a:endParaRPr lang="sv-SE"/>
          </a:p>
        </p:txBody>
      </p:sp>
    </p:spTree>
    <p:extLst>
      <p:ext uri="{BB962C8B-B14F-4D97-AF65-F5344CB8AC3E}">
        <p14:creationId xmlns:p14="http://schemas.microsoft.com/office/powerpoint/2010/main" val="3816156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4F3C975-C192-4612-9801-0EE125F4D1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2CDFB11-64E6-4D8B-8420-2B6FC2ED7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58E6915-C9C6-4799-8837-2A011F35EA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D90DC-1CDF-42B1-80D3-B45018F091FD}" type="datetimeFigureOut">
              <a:rPr lang="sv-SE" smtClean="0"/>
              <a:t>2021-03-04</a:t>
            </a:fld>
            <a:endParaRPr lang="sv-SE"/>
          </a:p>
        </p:txBody>
      </p:sp>
      <p:sp>
        <p:nvSpPr>
          <p:cNvPr id="5" name="Platshållare för sidfot 4">
            <a:extLst>
              <a:ext uri="{FF2B5EF4-FFF2-40B4-BE49-F238E27FC236}">
                <a16:creationId xmlns:a16="http://schemas.microsoft.com/office/drawing/2014/main" id="{35A98679-C2E6-4878-905D-ACAA4887E9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9C938F2-B409-4CFD-9A36-F3234D324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CD5AB-44EE-4022-AE6B-E9EF1786CC2D}" type="slidenum">
              <a:rPr lang="sv-SE" smtClean="0"/>
              <a:t>‹#›</a:t>
            </a:fld>
            <a:endParaRPr lang="sv-SE"/>
          </a:p>
        </p:txBody>
      </p:sp>
    </p:spTree>
    <p:extLst>
      <p:ext uri="{BB962C8B-B14F-4D97-AF65-F5344CB8AC3E}">
        <p14:creationId xmlns:p14="http://schemas.microsoft.com/office/powerpoint/2010/main" val="3353674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laeand@chalmers.s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72D352-94D2-4FBC-83D0-671C8DC6B23B}"/>
              </a:ext>
            </a:extLst>
          </p:cNvPr>
          <p:cNvSpPr>
            <a:spLocks noGrp="1"/>
          </p:cNvSpPr>
          <p:nvPr>
            <p:ph type="ctrTitle"/>
          </p:nvPr>
        </p:nvSpPr>
        <p:spPr>
          <a:xfrm>
            <a:off x="1524000" y="777409"/>
            <a:ext cx="9144000" cy="2478553"/>
          </a:xfrm>
        </p:spPr>
        <p:txBody>
          <a:bodyPr>
            <a:normAutofit/>
          </a:bodyPr>
          <a:lstStyle/>
          <a:p>
            <a:r>
              <a:rPr lang="sv-SE" sz="4000" u="sng" dirty="0"/>
              <a:t>Människan och kulturen</a:t>
            </a:r>
            <a:br>
              <a:rPr lang="sv-SE" dirty="0"/>
            </a:br>
            <a:r>
              <a:rPr lang="sv-SE" dirty="0"/>
              <a:t>Kulturell evolution</a:t>
            </a:r>
            <a:br>
              <a:rPr lang="sv-SE" dirty="0"/>
            </a:br>
            <a:endParaRPr lang="sv-SE" dirty="0"/>
          </a:p>
        </p:txBody>
      </p:sp>
      <p:sp>
        <p:nvSpPr>
          <p:cNvPr id="3" name="Underrubrik 2">
            <a:extLst>
              <a:ext uri="{FF2B5EF4-FFF2-40B4-BE49-F238E27FC236}">
                <a16:creationId xmlns:a16="http://schemas.microsoft.com/office/drawing/2014/main" id="{B8C6EE1E-6BA2-4459-B434-416F9315D785}"/>
              </a:ext>
            </a:extLst>
          </p:cNvPr>
          <p:cNvSpPr>
            <a:spLocks noGrp="1"/>
          </p:cNvSpPr>
          <p:nvPr>
            <p:ph type="subTitle" idx="1"/>
          </p:nvPr>
        </p:nvSpPr>
        <p:spPr>
          <a:xfrm>
            <a:off x="1524000" y="3602037"/>
            <a:ext cx="9144000" cy="2190987"/>
          </a:xfrm>
        </p:spPr>
        <p:txBody>
          <a:bodyPr>
            <a:normAutofit fontScale="62500" lnSpcReduction="20000"/>
          </a:bodyPr>
          <a:lstStyle/>
          <a:p>
            <a:r>
              <a:rPr lang="sv-SE" sz="3100" u="sng" dirty="0"/>
              <a:t>Torsdag 4/3 </a:t>
            </a:r>
            <a:r>
              <a:rPr lang="sv-SE" sz="3100" b="1" u="sng" dirty="0"/>
              <a:t>13:15-14:00</a:t>
            </a:r>
          </a:p>
          <a:p>
            <a:endParaRPr lang="sv-SE" sz="3100" b="1" dirty="0"/>
          </a:p>
          <a:p>
            <a:r>
              <a:rPr lang="sv-SE" sz="3100" b="1" dirty="0"/>
              <a:t>SEE075</a:t>
            </a:r>
            <a:r>
              <a:rPr lang="sv-SE" sz="3100" dirty="0"/>
              <a:t> – Evolution och självorganisation i biologiska system, 5 </a:t>
            </a:r>
            <a:r>
              <a:rPr lang="sv-SE" sz="3100" dirty="0" err="1"/>
              <a:t>hp</a:t>
            </a:r>
            <a:endParaRPr lang="sv-SE" sz="3100" dirty="0"/>
          </a:p>
          <a:p>
            <a:r>
              <a:rPr lang="sv-SE" sz="3100" dirty="0"/>
              <a:t>LP3, 2021 – Globala System</a:t>
            </a:r>
          </a:p>
          <a:p>
            <a:endParaRPr lang="sv-SE" dirty="0"/>
          </a:p>
          <a:p>
            <a:endParaRPr lang="sv-SE" dirty="0"/>
          </a:p>
          <a:p>
            <a:r>
              <a:rPr lang="sv-SE" dirty="0"/>
              <a:t>Claes Andersson, Fysisk Resursteori, Chalmers tekniska högskola, </a:t>
            </a:r>
            <a:r>
              <a:rPr lang="sv-SE" dirty="0">
                <a:hlinkClick r:id="rId2"/>
              </a:rPr>
              <a:t>claeand@chalmers.se</a:t>
            </a:r>
            <a:endParaRPr lang="sv-SE" dirty="0"/>
          </a:p>
        </p:txBody>
      </p:sp>
    </p:spTree>
    <p:extLst>
      <p:ext uri="{BB962C8B-B14F-4D97-AF65-F5344CB8AC3E}">
        <p14:creationId xmlns:p14="http://schemas.microsoft.com/office/powerpoint/2010/main" val="157356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ubrik 1">
            <a:extLst>
              <a:ext uri="{FF2B5EF4-FFF2-40B4-BE49-F238E27FC236}">
                <a16:creationId xmlns:a16="http://schemas.microsoft.com/office/drawing/2014/main" id="{F9C4C145-B92C-46B1-B89A-F35D1D291A27}"/>
              </a:ext>
            </a:extLst>
          </p:cNvPr>
          <p:cNvSpPr>
            <a:spLocks noGrp="1"/>
          </p:cNvSpPr>
          <p:nvPr>
            <p:ph type="title"/>
          </p:nvPr>
        </p:nvSpPr>
        <p:spPr>
          <a:xfrm>
            <a:off x="581646" y="349664"/>
            <a:ext cx="5845571" cy="1638377"/>
          </a:xfrm>
        </p:spPr>
        <p:txBody>
          <a:bodyPr anchor="b">
            <a:normAutofit/>
          </a:bodyPr>
          <a:lstStyle/>
          <a:p>
            <a:r>
              <a:rPr lang="sv-SE" sz="4800" b="1"/>
              <a:t>BVSR</a:t>
            </a:r>
          </a:p>
        </p:txBody>
      </p:sp>
      <p:sp>
        <p:nvSpPr>
          <p:cNvPr id="4" name="Platshållare för innehåll 2">
            <a:extLst>
              <a:ext uri="{FF2B5EF4-FFF2-40B4-BE49-F238E27FC236}">
                <a16:creationId xmlns:a16="http://schemas.microsoft.com/office/drawing/2014/main" id="{8313C96B-191F-4D68-8F88-A5ECB74F495B}"/>
              </a:ext>
            </a:extLst>
          </p:cNvPr>
          <p:cNvSpPr>
            <a:spLocks noGrp="1"/>
          </p:cNvSpPr>
          <p:nvPr>
            <p:ph idx="1"/>
          </p:nvPr>
        </p:nvSpPr>
        <p:spPr>
          <a:xfrm>
            <a:off x="177189" y="2659867"/>
            <a:ext cx="6915576" cy="3286088"/>
          </a:xfrm>
        </p:spPr>
        <p:txBody>
          <a:bodyPr anchor="ctr">
            <a:normAutofit fontScale="92500" lnSpcReduction="10000"/>
          </a:bodyPr>
          <a:lstStyle/>
          <a:p>
            <a:pPr marL="0" indent="0">
              <a:spcBef>
                <a:spcPts val="1800"/>
              </a:spcBef>
              <a:buNone/>
            </a:pPr>
            <a:r>
              <a:rPr lang="sv-SE" sz="1600" dirty="0"/>
              <a:t>Donald Campbell förklarar att det egentligen bara finns en naturalistisk process som kan generera adaption – eller som kallar det ”instances of fit” – och det är naturligt urval. Eller, mer generellt, </a:t>
            </a:r>
            <a:r>
              <a:rPr lang="en-US" sz="1600" dirty="0"/>
              <a:t>Blind-Variation-Selective-Retention</a:t>
            </a:r>
            <a:r>
              <a:rPr lang="sv-SE" sz="1600" dirty="0"/>
              <a:t> (BVSR).</a:t>
            </a:r>
          </a:p>
          <a:p>
            <a:pPr marL="0" indent="0">
              <a:spcBef>
                <a:spcPts val="1800"/>
              </a:spcBef>
              <a:buNone/>
            </a:pPr>
            <a:r>
              <a:rPr lang="sv-SE" sz="1600" dirty="0"/>
              <a:t>Tankar om förbättringar </a:t>
            </a:r>
            <a:r>
              <a:rPr lang="sv-SE" sz="1600"/>
              <a:t>av </a:t>
            </a:r>
            <a:r>
              <a:rPr lang="sv-SE" sz="1600" i="1"/>
              <a:t>subak</a:t>
            </a:r>
            <a:r>
              <a:rPr lang="sv-SE" sz="1600"/>
              <a:t> </a:t>
            </a:r>
            <a:r>
              <a:rPr lang="sv-SE" sz="1600" dirty="0"/>
              <a:t>kan möjligen ha varit grundade i intuition, men bara svagt. Ingen förstod bakomliggande fysik och kemi, och systemet i sin helhet är för komplext för att överblicka.</a:t>
            </a:r>
          </a:p>
          <a:p>
            <a:pPr marL="0" indent="0">
              <a:spcBef>
                <a:spcPts val="1800"/>
              </a:spcBef>
              <a:buNone/>
            </a:pPr>
            <a:r>
              <a:rPr lang="sv-SE" sz="1600" dirty="0"/>
              <a:t>De måste alltså ha trevat sig fram. Behållit det som fungerade och förkastat det som inte fungerade. Vad vi ser idag kan svårligen förfinas mycket mer. Därför bevaras det.</a:t>
            </a:r>
          </a:p>
          <a:p>
            <a:pPr marL="0" indent="0">
              <a:spcBef>
                <a:spcPts val="1800"/>
              </a:spcBef>
              <a:buNone/>
            </a:pPr>
            <a:r>
              <a:rPr lang="sv-SE" sz="1600" dirty="0"/>
              <a:t>Människan saknar medfödd förmåga att bygga en </a:t>
            </a:r>
            <a:r>
              <a:rPr lang="sv-SE" sz="1600" i="1" dirty="0"/>
              <a:t>subak</a:t>
            </a:r>
            <a:r>
              <a:rPr lang="sv-SE" sz="1600" dirty="0"/>
              <a:t> – men </a:t>
            </a:r>
            <a:r>
              <a:rPr lang="sv-SE" sz="1600" b="1" dirty="0"/>
              <a:t>hon äger förmågan att upprätthålla och delta i processer som leder till sådana lösningar!</a:t>
            </a:r>
          </a:p>
          <a:p>
            <a:pPr marL="0" indent="0">
              <a:spcBef>
                <a:spcPts val="1800"/>
              </a:spcBef>
              <a:buNone/>
            </a:pPr>
            <a:r>
              <a:rPr lang="sv-SE" sz="1600" dirty="0"/>
              <a:t>Vi diskuterade nyss element av denna förmåga, som förmågan att imitera, lära ut, bevara viktig kunskap, använda kunskap kreativt, styra vårt fokus, och så vidare. </a:t>
            </a:r>
            <a:endParaRPr lang="sv-SE" sz="1100" dirty="0"/>
          </a:p>
          <a:p>
            <a:pPr marL="0" indent="0">
              <a:buNone/>
            </a:pPr>
            <a:endParaRPr lang="sv-SE" sz="1100" dirty="0"/>
          </a:p>
          <a:p>
            <a:pPr marL="0" indent="0">
              <a:buNone/>
            </a:pPr>
            <a:endParaRPr lang="sv-SE" sz="1100" dirty="0"/>
          </a:p>
        </p:txBody>
      </p:sp>
      <p:sp>
        <p:nvSpPr>
          <p:cNvPr id="139" name="Rectangle 13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Blindness at Donmar Warehouse – VocalEyes">
            <a:extLst>
              <a:ext uri="{FF2B5EF4-FFF2-40B4-BE49-F238E27FC236}">
                <a16:creationId xmlns:a16="http://schemas.microsoft.com/office/drawing/2014/main" id="{E5980228-2D91-4929-9ABB-44B7E042AF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79" r="31384" b="2"/>
          <a:stretch/>
        </p:blipFill>
        <p:spPr bwMode="auto">
          <a:xfrm>
            <a:off x="7421373" y="627954"/>
            <a:ext cx="4235516" cy="5353373"/>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ktangel 9">
            <a:extLst>
              <a:ext uri="{FF2B5EF4-FFF2-40B4-BE49-F238E27FC236}">
                <a16:creationId xmlns:a16="http://schemas.microsoft.com/office/drawing/2014/main" id="{C27F15C6-8A4E-49A5-9E2E-EF18109C0918}"/>
              </a:ext>
            </a:extLst>
          </p:cNvPr>
          <p:cNvSpPr/>
          <p:nvPr/>
        </p:nvSpPr>
        <p:spPr>
          <a:xfrm>
            <a:off x="43895" y="2885"/>
            <a:ext cx="625492" cy="369332"/>
          </a:xfrm>
          <a:prstGeom prst="rect">
            <a:avLst/>
          </a:prstGeom>
        </p:spPr>
        <p:txBody>
          <a:bodyPr wrap="none">
            <a:spAutoFit/>
          </a:bodyPr>
          <a:lstStyle/>
          <a:p>
            <a:r>
              <a:rPr lang="sv-SE" dirty="0"/>
              <a:t>8/16</a:t>
            </a:r>
          </a:p>
        </p:txBody>
      </p:sp>
    </p:spTree>
    <p:extLst>
      <p:ext uri="{BB962C8B-B14F-4D97-AF65-F5344CB8AC3E}">
        <p14:creationId xmlns:p14="http://schemas.microsoft.com/office/powerpoint/2010/main" val="733978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Key role for biomass in climate plans - Agro &amp; Chemistry">
            <a:extLst>
              <a:ext uri="{FF2B5EF4-FFF2-40B4-BE49-F238E27FC236}">
                <a16:creationId xmlns:a16="http://schemas.microsoft.com/office/drawing/2014/main" id="{8E548667-657D-45C6-8EFC-713BE5AB2696}"/>
              </a:ext>
            </a:extLst>
          </p:cNvPr>
          <p:cNvPicPr>
            <a:picLocks noChangeAspect="1" noChangeArrowheads="1"/>
          </p:cNvPicPr>
          <p:nvPr/>
        </p:nvPicPr>
        <p:blipFill rotWithShape="1">
          <a:blip r:embed="rId2">
            <a:alphaModFix amt="25000"/>
            <a:extLst>
              <a:ext uri="{BEBA8EAE-BF5A-486C-A8C5-ECC9F3942E4B}">
                <a14:imgProps xmlns:a14="http://schemas.microsoft.com/office/drawing/2010/main">
                  <a14:imgLayer r:embed="rId3">
                    <a14:imgEffect>
                      <a14:colorTemperature colorTemp="2145"/>
                    </a14:imgEffect>
                  </a14:imgLayer>
                </a14:imgProps>
              </a:ext>
              <a:ext uri="{28A0092B-C50C-407E-A947-70E740481C1C}">
                <a14:useLocalDpi xmlns:a14="http://schemas.microsoft.com/office/drawing/2010/main" val="0"/>
              </a:ext>
            </a:extLst>
          </a:blip>
          <a:srcRect l="11111"/>
          <a:stretch/>
        </p:blipFill>
        <p:spPr bwMode="auto">
          <a:xfrm>
            <a:off x="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8E1F7725-3741-408E-8A5D-5C332C922041}"/>
              </a:ext>
            </a:extLst>
          </p:cNvPr>
          <p:cNvSpPr>
            <a:spLocks noGrp="1"/>
          </p:cNvSpPr>
          <p:nvPr>
            <p:ph type="title"/>
          </p:nvPr>
        </p:nvSpPr>
        <p:spPr>
          <a:xfrm>
            <a:off x="838201" y="1065862"/>
            <a:ext cx="3313164" cy="4726276"/>
          </a:xfrm>
        </p:spPr>
        <p:txBody>
          <a:bodyPr>
            <a:normAutofit/>
          </a:bodyPr>
          <a:lstStyle/>
          <a:p>
            <a:pPr algn="r"/>
            <a:r>
              <a:rPr lang="sv-SE" sz="4000" b="1" dirty="0">
                <a:solidFill>
                  <a:srgbClr val="FFFFFF"/>
                </a:solidFill>
              </a:rPr>
              <a:t>Selektion spelar alltså en nyckelroll</a:t>
            </a:r>
          </a:p>
        </p:txBody>
      </p:sp>
      <p:cxnSp>
        <p:nvCxnSpPr>
          <p:cNvPr id="73"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F5DBF991-F8CD-4AE4-8B0D-81313A679630}"/>
              </a:ext>
            </a:extLst>
          </p:cNvPr>
          <p:cNvSpPr>
            <a:spLocks noGrp="1"/>
          </p:cNvSpPr>
          <p:nvPr>
            <p:ph idx="1"/>
          </p:nvPr>
        </p:nvSpPr>
        <p:spPr>
          <a:xfrm>
            <a:off x="5103761" y="807766"/>
            <a:ext cx="6414724" cy="5674150"/>
          </a:xfrm>
        </p:spPr>
        <p:txBody>
          <a:bodyPr anchor="ctr">
            <a:normAutofit/>
          </a:bodyPr>
          <a:lstStyle/>
          <a:p>
            <a:pPr marL="0" indent="0">
              <a:buNone/>
            </a:pPr>
            <a:r>
              <a:rPr lang="sv-SE" sz="1800" dirty="0">
                <a:solidFill>
                  <a:srgbClr val="FFFFFF"/>
                </a:solidFill>
              </a:rPr>
              <a:t>Den universella darwinism som Campbell introducerade på 1960-talet gav på 70-talet upphov till Richard Dawkins koncept </a:t>
            </a:r>
            <a:r>
              <a:rPr lang="sv-SE" sz="1800" b="1" dirty="0">
                <a:solidFill>
                  <a:srgbClr val="FFFFFF"/>
                </a:solidFill>
              </a:rPr>
              <a:t>”memer”</a:t>
            </a:r>
            <a:r>
              <a:rPr lang="sv-SE" sz="1800" dirty="0">
                <a:solidFill>
                  <a:srgbClr val="FFFFFF"/>
                </a:solidFill>
              </a:rPr>
              <a:t>: element av kultur som varierar och fortplantar sig genom att ”hoppa” från hjärna till hjärna.</a:t>
            </a:r>
          </a:p>
          <a:p>
            <a:pPr marL="0" indent="0">
              <a:buNone/>
            </a:pPr>
            <a:endParaRPr lang="sv-SE" sz="1800" dirty="0">
              <a:solidFill>
                <a:srgbClr val="FFFFFF"/>
              </a:solidFill>
            </a:endParaRPr>
          </a:p>
          <a:p>
            <a:pPr marL="0" indent="0">
              <a:buNone/>
            </a:pPr>
            <a:r>
              <a:rPr lang="sv-SE" sz="1800" dirty="0" err="1">
                <a:solidFill>
                  <a:srgbClr val="FFFFFF"/>
                </a:solidFill>
              </a:rPr>
              <a:t>Memen</a:t>
            </a:r>
            <a:r>
              <a:rPr lang="sv-SE" sz="1800" dirty="0">
                <a:solidFill>
                  <a:srgbClr val="FFFFFF"/>
                </a:solidFill>
              </a:rPr>
              <a:t> är ett intuitivt begrepp som snabbt blev populärt. Det ledde dock inte särskilt långt och föll sedermera i onåd som en </a:t>
            </a:r>
            <a:r>
              <a:rPr lang="sv-SE" sz="1800" b="1" dirty="0">
                <a:solidFill>
                  <a:srgbClr val="FFFFFF"/>
                </a:solidFill>
              </a:rPr>
              <a:t>överförenklad och alltför reduktionistisk </a:t>
            </a:r>
            <a:r>
              <a:rPr lang="sv-SE" sz="1800" dirty="0">
                <a:solidFill>
                  <a:srgbClr val="FFFFFF"/>
                </a:solidFill>
              </a:rPr>
              <a:t>modell av hur kultur fungerar.</a:t>
            </a:r>
          </a:p>
          <a:p>
            <a:pPr marL="0" indent="0">
              <a:buNone/>
            </a:pPr>
            <a:endParaRPr lang="sv-SE" sz="1800" dirty="0">
              <a:solidFill>
                <a:srgbClr val="FFFFFF"/>
              </a:solidFill>
            </a:endParaRPr>
          </a:p>
          <a:p>
            <a:pPr marL="0" indent="0">
              <a:buNone/>
            </a:pPr>
            <a:r>
              <a:rPr lang="sv-SE" sz="1800" dirty="0">
                <a:solidFill>
                  <a:srgbClr val="FFFFFF"/>
                </a:solidFill>
              </a:rPr>
              <a:t>Mänsklig kultur är nämligen </a:t>
            </a:r>
            <a:r>
              <a:rPr lang="sv-SE" sz="1800" b="1" dirty="0">
                <a:solidFill>
                  <a:srgbClr val="FFFFFF"/>
                </a:solidFill>
              </a:rPr>
              <a:t>starkt organiserad och emergent </a:t>
            </a:r>
            <a:r>
              <a:rPr lang="sv-SE" sz="1800" dirty="0">
                <a:solidFill>
                  <a:srgbClr val="FFFFFF"/>
                </a:solidFill>
              </a:rPr>
              <a:t>och kan inte reduceras till sina beståndsdelar. Exempel på memer har därför varit specialfall, som till exempel ordspråk, som saknar starka beroenden till andra kulturella komponenter.</a:t>
            </a:r>
          </a:p>
          <a:p>
            <a:pPr marL="0" indent="0">
              <a:buNone/>
            </a:pPr>
            <a:endParaRPr lang="sv-SE" sz="1800" dirty="0">
              <a:solidFill>
                <a:srgbClr val="FFFFFF"/>
              </a:solidFill>
            </a:endParaRPr>
          </a:p>
          <a:p>
            <a:pPr marL="0" indent="0">
              <a:buNone/>
            </a:pPr>
            <a:r>
              <a:rPr lang="sv-SE" sz="1800" dirty="0" err="1">
                <a:solidFill>
                  <a:srgbClr val="FFFFFF"/>
                </a:solidFill>
              </a:rPr>
              <a:t>Memen</a:t>
            </a:r>
            <a:r>
              <a:rPr lang="sv-SE" sz="1800" dirty="0">
                <a:solidFill>
                  <a:srgbClr val="FFFFFF"/>
                </a:solidFill>
              </a:rPr>
              <a:t> har därför </a:t>
            </a:r>
            <a:r>
              <a:rPr lang="sv-SE" sz="1800" b="1" dirty="0">
                <a:solidFill>
                  <a:srgbClr val="FFFFFF"/>
                </a:solidFill>
              </a:rPr>
              <a:t>svårt att belysa kulturens kanske viktigaste dimension</a:t>
            </a:r>
            <a:r>
              <a:rPr lang="sv-SE" sz="1800" dirty="0">
                <a:solidFill>
                  <a:srgbClr val="FFFFFF"/>
                </a:solidFill>
              </a:rPr>
              <a:t>. Den är dock ett viktigt koncept som har introducerat nya sätt att se på kultur som adaptiva system.</a:t>
            </a:r>
          </a:p>
          <a:p>
            <a:pPr marL="0" indent="0">
              <a:buNone/>
            </a:pPr>
            <a:endParaRPr lang="sv-SE" sz="1400" dirty="0">
              <a:solidFill>
                <a:srgbClr val="FFFFFF"/>
              </a:solidFill>
            </a:endParaRPr>
          </a:p>
        </p:txBody>
      </p:sp>
      <p:sp>
        <p:nvSpPr>
          <p:cNvPr id="7" name="Rektangel 6">
            <a:extLst>
              <a:ext uri="{FF2B5EF4-FFF2-40B4-BE49-F238E27FC236}">
                <a16:creationId xmlns:a16="http://schemas.microsoft.com/office/drawing/2014/main" id="{CF57DBFE-E92A-47BA-B059-F8C33171F243}"/>
              </a:ext>
            </a:extLst>
          </p:cNvPr>
          <p:cNvSpPr/>
          <p:nvPr/>
        </p:nvSpPr>
        <p:spPr>
          <a:xfrm>
            <a:off x="43895" y="2885"/>
            <a:ext cx="625492" cy="369332"/>
          </a:xfrm>
          <a:prstGeom prst="rect">
            <a:avLst/>
          </a:prstGeom>
        </p:spPr>
        <p:txBody>
          <a:bodyPr wrap="none">
            <a:spAutoFit/>
          </a:bodyPr>
          <a:lstStyle/>
          <a:p>
            <a:r>
              <a:rPr lang="sv-SE" dirty="0"/>
              <a:t>9/16</a:t>
            </a:r>
          </a:p>
        </p:txBody>
      </p:sp>
    </p:spTree>
    <p:extLst>
      <p:ext uri="{BB962C8B-B14F-4D97-AF65-F5344CB8AC3E}">
        <p14:creationId xmlns:p14="http://schemas.microsoft.com/office/powerpoint/2010/main" val="185927922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72"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295CBA9-E74B-4578-AC12-0146A890899B}"/>
              </a:ext>
            </a:extLst>
          </p:cNvPr>
          <p:cNvSpPr>
            <a:spLocks noGrp="1"/>
          </p:cNvSpPr>
          <p:nvPr>
            <p:ph type="title"/>
          </p:nvPr>
        </p:nvSpPr>
        <p:spPr>
          <a:xfrm>
            <a:off x="841247" y="474146"/>
            <a:ext cx="10515593" cy="1197864"/>
          </a:xfrm>
        </p:spPr>
        <p:txBody>
          <a:bodyPr>
            <a:normAutofit/>
          </a:bodyPr>
          <a:lstStyle/>
          <a:p>
            <a:r>
              <a:rPr lang="en-US" b="1" dirty="0"/>
              <a:t>Dual-Inheritance Theory</a:t>
            </a:r>
          </a:p>
        </p:txBody>
      </p:sp>
      <p:sp>
        <p:nvSpPr>
          <p:cNvPr id="7173"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ultural Evolution — part 1/3: competition, cooperation, and the human  tendency to copy others without knowing it! | by sue borchardt | Medium">
            <a:extLst>
              <a:ext uri="{FF2B5EF4-FFF2-40B4-BE49-F238E27FC236}">
                <a16:creationId xmlns:a16="http://schemas.microsoft.com/office/drawing/2014/main" id="{CFB1875D-051D-476B-8061-E15AA8A38B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76" r="10708" b="-2"/>
          <a:stretch/>
        </p:blipFill>
        <p:spPr bwMode="auto">
          <a:xfrm>
            <a:off x="835153" y="2002117"/>
            <a:ext cx="6215794" cy="4171569"/>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3307CD74-8E8A-4360-A0D1-9BB7EE25AE4F}"/>
              </a:ext>
            </a:extLst>
          </p:cNvPr>
          <p:cNvSpPr>
            <a:spLocks noGrp="1"/>
          </p:cNvSpPr>
          <p:nvPr>
            <p:ph idx="1"/>
          </p:nvPr>
        </p:nvSpPr>
        <p:spPr>
          <a:xfrm>
            <a:off x="7179631" y="1896060"/>
            <a:ext cx="4724822" cy="4277625"/>
          </a:xfrm>
        </p:spPr>
        <p:txBody>
          <a:bodyPr anchor="ctr">
            <a:noAutofit/>
          </a:bodyPr>
          <a:lstStyle/>
          <a:p>
            <a:pPr marL="0" indent="0">
              <a:spcBef>
                <a:spcPts val="0"/>
              </a:spcBef>
              <a:spcAft>
                <a:spcPts val="1800"/>
              </a:spcAft>
              <a:buNone/>
            </a:pPr>
            <a:r>
              <a:rPr lang="sv-SE" sz="1500" dirty="0"/>
              <a:t>Mer sofistikerade modeller har följt i memernas spår. </a:t>
            </a:r>
          </a:p>
          <a:p>
            <a:pPr marL="0" indent="0">
              <a:spcBef>
                <a:spcPts val="0"/>
              </a:spcBef>
              <a:spcAft>
                <a:spcPts val="1800"/>
              </a:spcAft>
              <a:buNone/>
            </a:pPr>
            <a:r>
              <a:rPr lang="sv-SE" sz="1500" dirty="0"/>
              <a:t>Det som brukar kallas ”</a:t>
            </a:r>
            <a:r>
              <a:rPr lang="en-US" sz="1500" b="1" dirty="0"/>
              <a:t>dual-inheritance theory</a:t>
            </a:r>
            <a:r>
              <a:rPr lang="sv-SE" sz="1500" dirty="0"/>
              <a:t>” introducerades under tidigt 1980-tal (bland annat Luigi </a:t>
            </a:r>
            <a:r>
              <a:rPr lang="it-IT" sz="1500" dirty="0"/>
              <a:t>Cavalli-Sforza</a:t>
            </a:r>
            <a:r>
              <a:rPr lang="sv-SE" sz="1500" dirty="0"/>
              <a:t>, Peter Richerson och Robert Boyd). Denna är numera grundläggande i forskning om kulturell evolution. </a:t>
            </a:r>
          </a:p>
          <a:p>
            <a:pPr marL="0" indent="0">
              <a:spcBef>
                <a:spcPts val="0"/>
              </a:spcBef>
              <a:spcAft>
                <a:spcPts val="1800"/>
              </a:spcAft>
              <a:buNone/>
            </a:pPr>
            <a:r>
              <a:rPr lang="en-US" sz="1500" dirty="0"/>
              <a:t>Dual-inheritance</a:t>
            </a:r>
            <a:r>
              <a:rPr lang="sv-SE" sz="1500" dirty="0"/>
              <a:t> anspelar på att vi har ett ”dubbelt arv”. Vi har </a:t>
            </a:r>
            <a:r>
              <a:rPr lang="sv-SE" sz="1500" b="1" dirty="0"/>
              <a:t>kulturellt arv</a:t>
            </a:r>
            <a:r>
              <a:rPr lang="sv-SE" sz="1500" dirty="0"/>
              <a:t> och </a:t>
            </a:r>
            <a:r>
              <a:rPr lang="sv-SE" sz="1500" b="1" dirty="0"/>
              <a:t>genetiskt arv</a:t>
            </a:r>
            <a:r>
              <a:rPr lang="sv-SE" sz="1500" dirty="0"/>
              <a:t> och evolution i dessa system samspelar.</a:t>
            </a:r>
          </a:p>
          <a:p>
            <a:pPr marL="0" indent="0">
              <a:spcBef>
                <a:spcPts val="0"/>
              </a:spcBef>
              <a:spcAft>
                <a:spcPts val="1800"/>
              </a:spcAft>
              <a:buNone/>
            </a:pPr>
            <a:r>
              <a:rPr lang="en-US" sz="1500" dirty="0"/>
              <a:t>Niche Construction Theory </a:t>
            </a:r>
            <a:r>
              <a:rPr lang="sv-SE" sz="1500" dirty="0"/>
              <a:t>tillämpad på kultur talar ibland om ”</a:t>
            </a:r>
            <a:r>
              <a:rPr lang="en-US" sz="1500" dirty="0"/>
              <a:t>triple-inheritance</a:t>
            </a:r>
            <a:r>
              <a:rPr lang="sv-SE" sz="1500" dirty="0"/>
              <a:t>” genom att lägga till </a:t>
            </a:r>
            <a:r>
              <a:rPr lang="sv-SE" sz="1500" b="1" dirty="0"/>
              <a:t>ekologiskt arv</a:t>
            </a:r>
            <a:r>
              <a:rPr lang="sv-SE" sz="1500" dirty="0"/>
              <a:t>, det vill säga vår bestående påverkan på vår omgivning.</a:t>
            </a:r>
            <a:endParaRPr lang="sv-SE" sz="1500" b="1" dirty="0"/>
          </a:p>
          <a:p>
            <a:pPr marL="0" indent="0">
              <a:spcBef>
                <a:spcPts val="0"/>
              </a:spcBef>
              <a:spcAft>
                <a:spcPts val="1800"/>
              </a:spcAft>
              <a:buNone/>
            </a:pPr>
            <a:r>
              <a:rPr lang="sv-SE" sz="1500" dirty="0"/>
              <a:t>Som i memetiken ser vi här ett fokus på </a:t>
            </a:r>
            <a:r>
              <a:rPr lang="sv-SE" sz="1500" b="1" dirty="0"/>
              <a:t>att fitness för en idé behöver inte vara samma som fitness för den som har idén i huvudet</a:t>
            </a:r>
            <a:r>
              <a:rPr lang="sv-SE" sz="1500" dirty="0"/>
              <a:t>.</a:t>
            </a:r>
          </a:p>
        </p:txBody>
      </p:sp>
      <p:sp>
        <p:nvSpPr>
          <p:cNvPr id="7" name="Rektangel 6">
            <a:extLst>
              <a:ext uri="{FF2B5EF4-FFF2-40B4-BE49-F238E27FC236}">
                <a16:creationId xmlns:a16="http://schemas.microsoft.com/office/drawing/2014/main" id="{3BAFB3B2-152C-4932-B787-5A8332FD0C4B}"/>
              </a:ext>
            </a:extLst>
          </p:cNvPr>
          <p:cNvSpPr/>
          <p:nvPr/>
        </p:nvSpPr>
        <p:spPr>
          <a:xfrm>
            <a:off x="43895" y="2885"/>
            <a:ext cx="742511" cy="369332"/>
          </a:xfrm>
          <a:prstGeom prst="rect">
            <a:avLst/>
          </a:prstGeom>
        </p:spPr>
        <p:txBody>
          <a:bodyPr wrap="none">
            <a:spAutoFit/>
          </a:bodyPr>
          <a:lstStyle/>
          <a:p>
            <a:r>
              <a:rPr lang="sv-SE" dirty="0"/>
              <a:t>10/16</a:t>
            </a:r>
          </a:p>
        </p:txBody>
      </p:sp>
    </p:spTree>
    <p:extLst>
      <p:ext uri="{BB962C8B-B14F-4D97-AF65-F5344CB8AC3E}">
        <p14:creationId xmlns:p14="http://schemas.microsoft.com/office/powerpoint/2010/main" val="21401957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3D2D9C-4BB0-4F27-A82C-7FB38FCE90D4}"/>
              </a:ext>
            </a:extLst>
          </p:cNvPr>
          <p:cNvSpPr>
            <a:spLocks noGrp="1"/>
          </p:cNvSpPr>
          <p:nvPr>
            <p:ph type="title"/>
          </p:nvPr>
        </p:nvSpPr>
        <p:spPr>
          <a:xfrm>
            <a:off x="481013" y="3752849"/>
            <a:ext cx="3290887" cy="2452687"/>
          </a:xfrm>
        </p:spPr>
        <p:txBody>
          <a:bodyPr anchor="ctr">
            <a:normAutofit/>
          </a:bodyPr>
          <a:lstStyle/>
          <a:p>
            <a:r>
              <a:rPr lang="sv-SE" sz="3600"/>
              <a:t>Fitness för idéer</a:t>
            </a:r>
          </a:p>
        </p:txBody>
      </p:sp>
      <p:pic>
        <p:nvPicPr>
          <p:cNvPr id="8194" name="Picture 2" descr="What is your idea? | Get Involved Kingston">
            <a:extLst>
              <a:ext uri="{FF2B5EF4-FFF2-40B4-BE49-F238E27FC236}">
                <a16:creationId xmlns:a16="http://schemas.microsoft.com/office/drawing/2014/main" id="{9A2DC595-4F8D-4DEC-A58A-28D74ECE30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2" r="188"/>
          <a:stretch/>
        </p:blipFill>
        <p:spPr bwMode="auto">
          <a:xfrm>
            <a:off x="20" y="-319168"/>
            <a:ext cx="12191980" cy="334703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D4B892EE-53FC-40C5-AB3C-D63D92F98D3F}"/>
              </a:ext>
            </a:extLst>
          </p:cNvPr>
          <p:cNvSpPr>
            <a:spLocks noGrp="1"/>
          </p:cNvSpPr>
          <p:nvPr>
            <p:ph idx="1"/>
          </p:nvPr>
        </p:nvSpPr>
        <p:spPr>
          <a:xfrm>
            <a:off x="4487923" y="3356035"/>
            <a:ext cx="6396388" cy="3501965"/>
          </a:xfrm>
        </p:spPr>
        <p:txBody>
          <a:bodyPr anchor="ctr">
            <a:normAutofit/>
          </a:bodyPr>
          <a:lstStyle/>
          <a:p>
            <a:pPr marL="0" indent="0">
              <a:spcBef>
                <a:spcPts val="1800"/>
              </a:spcBef>
              <a:buNone/>
            </a:pPr>
            <a:r>
              <a:rPr lang="sv-SE" sz="1500" dirty="0"/>
              <a:t>Fitness för en idé är helt enkelt </a:t>
            </a:r>
            <a:r>
              <a:rPr lang="sv-SE" sz="1500" b="1" dirty="0"/>
              <a:t>hur bra idén är på att motivera sina potentiella bärare att lära sig den</a:t>
            </a:r>
            <a:r>
              <a:rPr lang="sv-SE" sz="1500" dirty="0"/>
              <a:t>.</a:t>
            </a:r>
          </a:p>
          <a:p>
            <a:pPr marL="0" indent="0">
              <a:spcBef>
                <a:spcPts val="1800"/>
              </a:spcBef>
              <a:buNone/>
            </a:pPr>
            <a:r>
              <a:rPr lang="sv-SE" sz="1500" dirty="0"/>
              <a:t>En idé kan motivera potentiella bärare </a:t>
            </a:r>
            <a:r>
              <a:rPr lang="sv-SE" sz="1500" b="1" dirty="0"/>
              <a:t>på en massa olika sätt</a:t>
            </a:r>
            <a:r>
              <a:rPr lang="sv-SE" sz="1500" dirty="0"/>
              <a:t>.</a:t>
            </a:r>
          </a:p>
          <a:p>
            <a:pPr marL="0" indent="0">
              <a:spcBef>
                <a:spcPts val="1800"/>
              </a:spcBef>
              <a:buNone/>
            </a:pPr>
            <a:r>
              <a:rPr lang="sv-SE" sz="1500" dirty="0"/>
              <a:t>Den kan leda till någonting begripligt </a:t>
            </a:r>
            <a:r>
              <a:rPr lang="sv-SE" sz="1500" b="1" dirty="0"/>
              <a:t>nyttigt</a:t>
            </a:r>
            <a:r>
              <a:rPr lang="sv-SE" sz="1500" dirty="0"/>
              <a:t> – som att man får en nöt, eller att man kan knyta skorna.</a:t>
            </a:r>
          </a:p>
          <a:p>
            <a:pPr marL="0" indent="0">
              <a:spcBef>
                <a:spcPts val="1800"/>
              </a:spcBef>
              <a:buNone/>
            </a:pPr>
            <a:r>
              <a:rPr lang="sv-SE" sz="1500" dirty="0"/>
              <a:t>Den kan vara särskilt </a:t>
            </a:r>
            <a:r>
              <a:rPr lang="sv-SE" sz="1500" b="1" dirty="0"/>
              <a:t>lätt att lära sig</a:t>
            </a:r>
            <a:r>
              <a:rPr lang="sv-SE" sz="1500" dirty="0"/>
              <a:t>. Lätt att återskapa genom att se någon annan utföra den, och så vidare.</a:t>
            </a:r>
          </a:p>
          <a:p>
            <a:pPr marL="0" indent="0">
              <a:spcBef>
                <a:spcPts val="1800"/>
              </a:spcBef>
              <a:buNone/>
            </a:pPr>
            <a:r>
              <a:rPr lang="sv-SE" sz="1500" dirty="0"/>
              <a:t>Den kan </a:t>
            </a:r>
            <a:r>
              <a:rPr lang="sv-SE" sz="1500" b="1" dirty="0"/>
              <a:t>exploatera psykologiska eller kognitiva egenheter</a:t>
            </a:r>
            <a:r>
              <a:rPr lang="sv-SE" sz="1500" dirty="0"/>
              <a:t> – som att vara catchy, rolig, bekräftande, eller smickrande.</a:t>
            </a:r>
          </a:p>
        </p:txBody>
      </p:sp>
      <p:sp>
        <p:nvSpPr>
          <p:cNvPr id="5" name="Rektangel 4">
            <a:extLst>
              <a:ext uri="{FF2B5EF4-FFF2-40B4-BE49-F238E27FC236}">
                <a16:creationId xmlns:a16="http://schemas.microsoft.com/office/drawing/2014/main" id="{9EC2ECED-2B24-4147-8B99-943AFE1E8F11}"/>
              </a:ext>
            </a:extLst>
          </p:cNvPr>
          <p:cNvSpPr/>
          <p:nvPr/>
        </p:nvSpPr>
        <p:spPr>
          <a:xfrm>
            <a:off x="43895" y="2885"/>
            <a:ext cx="742511" cy="369332"/>
          </a:xfrm>
          <a:prstGeom prst="rect">
            <a:avLst/>
          </a:prstGeom>
        </p:spPr>
        <p:txBody>
          <a:bodyPr wrap="none">
            <a:spAutoFit/>
          </a:bodyPr>
          <a:lstStyle/>
          <a:p>
            <a:r>
              <a:rPr lang="sv-SE" dirty="0">
                <a:solidFill>
                  <a:schemeClr val="bg1"/>
                </a:solidFill>
              </a:rPr>
              <a:t>11/16</a:t>
            </a:r>
          </a:p>
        </p:txBody>
      </p:sp>
    </p:spTree>
    <p:extLst>
      <p:ext uri="{BB962C8B-B14F-4D97-AF65-F5344CB8AC3E}">
        <p14:creationId xmlns:p14="http://schemas.microsoft.com/office/powerpoint/2010/main" val="363686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080C321-FADE-4D2C-A37D-5616A2C84078}"/>
              </a:ext>
            </a:extLst>
          </p:cNvPr>
          <p:cNvSpPr>
            <a:spLocks noGrp="1"/>
          </p:cNvSpPr>
          <p:nvPr>
            <p:ph idx="1"/>
          </p:nvPr>
        </p:nvSpPr>
        <p:spPr>
          <a:xfrm>
            <a:off x="1060419" y="1241715"/>
            <a:ext cx="6433656" cy="4578976"/>
          </a:xfrm>
        </p:spPr>
        <p:txBody>
          <a:bodyPr>
            <a:normAutofit fontScale="62500" lnSpcReduction="20000"/>
          </a:bodyPr>
          <a:lstStyle/>
          <a:p>
            <a:pPr marL="0" indent="0">
              <a:buNone/>
            </a:pPr>
            <a:r>
              <a:rPr lang="sv-SE" sz="2400" dirty="0">
                <a:solidFill>
                  <a:schemeClr val="bg1"/>
                </a:solidFill>
              </a:rPr>
              <a:t>Idéer kan alltså vara adaptiva genom att </a:t>
            </a:r>
            <a:r>
              <a:rPr lang="sv-SE" sz="2400" b="1" dirty="0">
                <a:solidFill>
                  <a:schemeClr val="bg1"/>
                </a:solidFill>
              </a:rPr>
              <a:t>ge oss någonting som vi begriper</a:t>
            </a:r>
            <a:r>
              <a:rPr lang="sv-SE" sz="2400" dirty="0">
                <a:solidFill>
                  <a:schemeClr val="bg1"/>
                </a:solidFill>
              </a:rPr>
              <a:t>. En nöt kanske! </a:t>
            </a:r>
          </a:p>
          <a:p>
            <a:pPr marL="0" indent="0">
              <a:buNone/>
            </a:pPr>
            <a:endParaRPr lang="sv-SE" sz="2400" dirty="0">
              <a:solidFill>
                <a:schemeClr val="bg1"/>
              </a:solidFill>
            </a:endParaRPr>
          </a:p>
          <a:p>
            <a:pPr marL="0" indent="0">
              <a:buNone/>
            </a:pPr>
            <a:r>
              <a:rPr lang="sv-SE" sz="2400" dirty="0">
                <a:solidFill>
                  <a:schemeClr val="bg1"/>
                </a:solidFill>
              </a:rPr>
              <a:t>Men även rent interna belöningar. Att det </a:t>
            </a:r>
            <a:r>
              <a:rPr lang="sv-SE" sz="2400" b="1" dirty="0">
                <a:solidFill>
                  <a:schemeClr val="bg1"/>
                </a:solidFill>
              </a:rPr>
              <a:t>känns</a:t>
            </a:r>
            <a:r>
              <a:rPr lang="sv-SE" sz="2400" dirty="0">
                <a:solidFill>
                  <a:schemeClr val="bg1"/>
                </a:solidFill>
              </a:rPr>
              <a:t> bra. </a:t>
            </a:r>
          </a:p>
          <a:p>
            <a:pPr marL="0" indent="0">
              <a:buNone/>
            </a:pPr>
            <a:endParaRPr lang="sv-SE" sz="2400" dirty="0">
              <a:solidFill>
                <a:schemeClr val="bg1"/>
              </a:solidFill>
            </a:endParaRPr>
          </a:p>
          <a:p>
            <a:pPr marL="0" indent="0">
              <a:buNone/>
            </a:pPr>
            <a:r>
              <a:rPr lang="sv-SE" sz="2400" dirty="0">
                <a:solidFill>
                  <a:schemeClr val="bg1"/>
                </a:solidFill>
              </a:rPr>
              <a:t>Till exempel via social framgång eller för att vi uppnår vissa kvaliteter.</a:t>
            </a:r>
          </a:p>
          <a:p>
            <a:pPr marL="0" indent="0">
              <a:buNone/>
            </a:pPr>
            <a:endParaRPr lang="sv-SE" sz="2400" dirty="0">
              <a:solidFill>
                <a:schemeClr val="bg1"/>
              </a:solidFill>
            </a:endParaRPr>
          </a:p>
          <a:p>
            <a:pPr marL="0" indent="0">
              <a:buNone/>
            </a:pPr>
            <a:r>
              <a:rPr lang="sv-SE" sz="2400" dirty="0">
                <a:solidFill>
                  <a:schemeClr val="bg1"/>
                </a:solidFill>
              </a:rPr>
              <a:t>Utvecklingen av Acheuliska handyxor mellan 1,75 miljoner och 850 000 år sedan kan till exempel avspegla en tilltagande psykologisk belöning för symmetri, perfektion, eller möjligen noggrannhet.</a:t>
            </a:r>
          </a:p>
          <a:p>
            <a:pPr marL="0" indent="0">
              <a:buNone/>
            </a:pPr>
            <a:endParaRPr lang="sv-SE" sz="2400" dirty="0">
              <a:solidFill>
                <a:schemeClr val="bg1"/>
              </a:solidFill>
            </a:endParaRPr>
          </a:p>
          <a:p>
            <a:pPr marL="0" indent="0">
              <a:buNone/>
            </a:pPr>
            <a:r>
              <a:rPr lang="sv-SE" sz="2400" dirty="0">
                <a:solidFill>
                  <a:schemeClr val="bg1"/>
                </a:solidFill>
              </a:rPr>
              <a:t>Funktionellt är skillnaden inte särskilt stor just i det här fallet, men som en allmän tumregel kan noggrannhet vara högst adaptivt. Det kan möjliggöra mer avancerade lösningar.</a:t>
            </a:r>
          </a:p>
          <a:p>
            <a:pPr marL="0" indent="0">
              <a:buNone/>
            </a:pPr>
            <a:endParaRPr lang="sv-SE" sz="2400" dirty="0">
              <a:solidFill>
                <a:schemeClr val="bg1"/>
              </a:solidFill>
            </a:endParaRPr>
          </a:p>
          <a:p>
            <a:pPr marL="0" indent="0">
              <a:buNone/>
            </a:pPr>
            <a:r>
              <a:rPr lang="sv-SE" sz="2400" dirty="0">
                <a:solidFill>
                  <a:schemeClr val="bg1"/>
                </a:solidFill>
              </a:rPr>
              <a:t>De </a:t>
            </a:r>
            <a:r>
              <a:rPr lang="sv-SE" sz="2400" i="1" dirty="0">
                <a:solidFill>
                  <a:schemeClr val="bg1"/>
                </a:solidFill>
              </a:rPr>
              <a:t>Homo </a:t>
            </a:r>
            <a:r>
              <a:rPr lang="sv-SE" sz="2400" i="1" dirty="0" err="1">
                <a:solidFill>
                  <a:schemeClr val="bg1"/>
                </a:solidFill>
              </a:rPr>
              <a:t>erectus</a:t>
            </a:r>
            <a:r>
              <a:rPr lang="sv-SE" sz="2400" dirty="0">
                <a:solidFill>
                  <a:schemeClr val="bg1"/>
                </a:solidFill>
              </a:rPr>
              <a:t> som gjorde dessa handyxor insåg givetvis inte det. Sannolikt så kändes det bara rätt att göra så. Man kan föreställa sig att de </a:t>
            </a:r>
            <a:r>
              <a:rPr lang="sv-SE" sz="2400" i="1" dirty="0">
                <a:solidFill>
                  <a:schemeClr val="bg1"/>
                </a:solidFill>
              </a:rPr>
              <a:t>Homo </a:t>
            </a:r>
            <a:r>
              <a:rPr lang="sv-SE" sz="2400" i="1" dirty="0" err="1">
                <a:solidFill>
                  <a:schemeClr val="bg1"/>
                </a:solidFill>
              </a:rPr>
              <a:t>erectus</a:t>
            </a:r>
            <a:r>
              <a:rPr lang="sv-SE" sz="2400" dirty="0">
                <a:solidFill>
                  <a:schemeClr val="bg1"/>
                </a:solidFill>
              </a:rPr>
              <a:t> som uppvisade den egenskapen hade en selektiv fördel.</a:t>
            </a:r>
          </a:p>
          <a:p>
            <a:pPr marL="0" indent="0">
              <a:buNone/>
            </a:pPr>
            <a:endParaRPr lang="sv-SE" dirty="0"/>
          </a:p>
        </p:txBody>
      </p:sp>
      <p:pic>
        <p:nvPicPr>
          <p:cNvPr id="4" name="Bildobjekt 3">
            <a:extLst>
              <a:ext uri="{FF2B5EF4-FFF2-40B4-BE49-F238E27FC236}">
                <a16:creationId xmlns:a16="http://schemas.microsoft.com/office/drawing/2014/main" id="{9F74F3BE-45CB-433C-8844-716D82440AAC}"/>
              </a:ext>
            </a:extLst>
          </p:cNvPr>
          <p:cNvPicPr>
            <a:picLocks noChangeAspect="1"/>
          </p:cNvPicPr>
          <p:nvPr/>
        </p:nvPicPr>
        <p:blipFill>
          <a:blip r:embed="rId2"/>
          <a:stretch>
            <a:fillRect/>
          </a:stretch>
        </p:blipFill>
        <p:spPr>
          <a:xfrm>
            <a:off x="9074430" y="521673"/>
            <a:ext cx="2966339" cy="5814654"/>
          </a:xfrm>
          <a:prstGeom prst="rect">
            <a:avLst/>
          </a:prstGeom>
        </p:spPr>
      </p:pic>
      <p:sp>
        <p:nvSpPr>
          <p:cNvPr id="5" name="Rektangel 4">
            <a:extLst>
              <a:ext uri="{FF2B5EF4-FFF2-40B4-BE49-F238E27FC236}">
                <a16:creationId xmlns:a16="http://schemas.microsoft.com/office/drawing/2014/main" id="{A3380CCD-8BDB-4665-9A4B-D9214737B136}"/>
              </a:ext>
            </a:extLst>
          </p:cNvPr>
          <p:cNvSpPr/>
          <p:nvPr/>
        </p:nvSpPr>
        <p:spPr>
          <a:xfrm>
            <a:off x="8576294" y="5264085"/>
            <a:ext cx="863250" cy="307777"/>
          </a:xfrm>
          <a:prstGeom prst="rect">
            <a:avLst/>
          </a:prstGeom>
        </p:spPr>
        <p:txBody>
          <a:bodyPr wrap="none">
            <a:spAutoFit/>
          </a:bodyPr>
          <a:lstStyle/>
          <a:p>
            <a:r>
              <a:rPr lang="sv-SE" sz="1400" dirty="0">
                <a:solidFill>
                  <a:schemeClr val="bg1"/>
                </a:solidFill>
              </a:rPr>
              <a:t>1.75 </a:t>
            </a:r>
            <a:r>
              <a:rPr lang="sv-SE" sz="1400" dirty="0" err="1">
                <a:solidFill>
                  <a:schemeClr val="bg1"/>
                </a:solidFill>
              </a:rPr>
              <a:t>Mya</a:t>
            </a:r>
            <a:endParaRPr lang="sv-SE" sz="1400" dirty="0"/>
          </a:p>
        </p:txBody>
      </p:sp>
      <p:sp>
        <p:nvSpPr>
          <p:cNvPr id="7" name="Rektangel 6">
            <a:extLst>
              <a:ext uri="{FF2B5EF4-FFF2-40B4-BE49-F238E27FC236}">
                <a16:creationId xmlns:a16="http://schemas.microsoft.com/office/drawing/2014/main" id="{5CBCC36A-4244-4257-8C1D-18E5E465A3EB}"/>
              </a:ext>
            </a:extLst>
          </p:cNvPr>
          <p:cNvSpPr/>
          <p:nvPr/>
        </p:nvSpPr>
        <p:spPr>
          <a:xfrm>
            <a:off x="8634803" y="3820341"/>
            <a:ext cx="771878" cy="307777"/>
          </a:xfrm>
          <a:prstGeom prst="rect">
            <a:avLst/>
          </a:prstGeom>
        </p:spPr>
        <p:txBody>
          <a:bodyPr wrap="none">
            <a:spAutoFit/>
          </a:bodyPr>
          <a:lstStyle/>
          <a:p>
            <a:r>
              <a:rPr lang="sv-SE" sz="1400" dirty="0">
                <a:solidFill>
                  <a:schemeClr val="bg1"/>
                </a:solidFill>
              </a:rPr>
              <a:t>1.6 </a:t>
            </a:r>
            <a:r>
              <a:rPr lang="sv-SE" sz="1400" dirty="0" err="1">
                <a:solidFill>
                  <a:schemeClr val="bg1"/>
                </a:solidFill>
              </a:rPr>
              <a:t>Mya</a:t>
            </a:r>
            <a:endParaRPr lang="sv-SE" sz="1400" dirty="0"/>
          </a:p>
        </p:txBody>
      </p:sp>
      <p:sp>
        <p:nvSpPr>
          <p:cNvPr id="8" name="Rektangel 7">
            <a:extLst>
              <a:ext uri="{FF2B5EF4-FFF2-40B4-BE49-F238E27FC236}">
                <a16:creationId xmlns:a16="http://schemas.microsoft.com/office/drawing/2014/main" id="{B7E79D54-F1BD-485D-A042-BB9BEFCBFD54}"/>
              </a:ext>
            </a:extLst>
          </p:cNvPr>
          <p:cNvSpPr/>
          <p:nvPr/>
        </p:nvSpPr>
        <p:spPr>
          <a:xfrm>
            <a:off x="8634802" y="2346905"/>
            <a:ext cx="863250" cy="307777"/>
          </a:xfrm>
          <a:prstGeom prst="rect">
            <a:avLst/>
          </a:prstGeom>
        </p:spPr>
        <p:txBody>
          <a:bodyPr wrap="none">
            <a:spAutoFit/>
          </a:bodyPr>
          <a:lstStyle/>
          <a:p>
            <a:r>
              <a:rPr lang="sv-SE" sz="1400" dirty="0">
                <a:solidFill>
                  <a:schemeClr val="bg1"/>
                </a:solidFill>
              </a:rPr>
              <a:t>1.25 </a:t>
            </a:r>
            <a:r>
              <a:rPr lang="sv-SE" sz="1400" dirty="0" err="1">
                <a:solidFill>
                  <a:schemeClr val="bg1"/>
                </a:solidFill>
              </a:rPr>
              <a:t>Mya</a:t>
            </a:r>
            <a:endParaRPr lang="sv-SE" sz="1400" dirty="0"/>
          </a:p>
        </p:txBody>
      </p:sp>
      <p:sp>
        <p:nvSpPr>
          <p:cNvPr id="9" name="Rektangel 8">
            <a:extLst>
              <a:ext uri="{FF2B5EF4-FFF2-40B4-BE49-F238E27FC236}">
                <a16:creationId xmlns:a16="http://schemas.microsoft.com/office/drawing/2014/main" id="{59043D84-4EC1-4FD0-ADF6-65714FB46DD8}"/>
              </a:ext>
            </a:extLst>
          </p:cNvPr>
          <p:cNvSpPr/>
          <p:nvPr/>
        </p:nvSpPr>
        <p:spPr>
          <a:xfrm>
            <a:off x="8634801" y="1087827"/>
            <a:ext cx="863250" cy="307777"/>
          </a:xfrm>
          <a:prstGeom prst="rect">
            <a:avLst/>
          </a:prstGeom>
        </p:spPr>
        <p:txBody>
          <a:bodyPr wrap="none">
            <a:spAutoFit/>
          </a:bodyPr>
          <a:lstStyle/>
          <a:p>
            <a:r>
              <a:rPr lang="sv-SE" sz="1400" dirty="0">
                <a:solidFill>
                  <a:schemeClr val="bg1"/>
                </a:solidFill>
              </a:rPr>
              <a:t>0.85 </a:t>
            </a:r>
            <a:r>
              <a:rPr lang="sv-SE" sz="1400" dirty="0" err="1">
                <a:solidFill>
                  <a:schemeClr val="bg1"/>
                </a:solidFill>
              </a:rPr>
              <a:t>Mya</a:t>
            </a:r>
            <a:endParaRPr lang="sv-SE" sz="1400" dirty="0"/>
          </a:p>
        </p:txBody>
      </p:sp>
      <p:sp>
        <p:nvSpPr>
          <p:cNvPr id="10" name="Rektangel 9">
            <a:extLst>
              <a:ext uri="{FF2B5EF4-FFF2-40B4-BE49-F238E27FC236}">
                <a16:creationId xmlns:a16="http://schemas.microsoft.com/office/drawing/2014/main" id="{BBABF53A-1EB7-4FD8-AD6D-2349E3B69578}"/>
              </a:ext>
            </a:extLst>
          </p:cNvPr>
          <p:cNvSpPr/>
          <p:nvPr/>
        </p:nvSpPr>
        <p:spPr>
          <a:xfrm>
            <a:off x="43895" y="2885"/>
            <a:ext cx="742511" cy="369332"/>
          </a:xfrm>
          <a:prstGeom prst="rect">
            <a:avLst/>
          </a:prstGeom>
        </p:spPr>
        <p:txBody>
          <a:bodyPr wrap="none">
            <a:spAutoFit/>
          </a:bodyPr>
          <a:lstStyle/>
          <a:p>
            <a:r>
              <a:rPr lang="sv-SE" dirty="0">
                <a:solidFill>
                  <a:schemeClr val="bg1"/>
                </a:solidFill>
              </a:rPr>
              <a:t>12/16</a:t>
            </a:r>
          </a:p>
        </p:txBody>
      </p:sp>
    </p:spTree>
    <p:extLst>
      <p:ext uri="{BB962C8B-B14F-4D97-AF65-F5344CB8AC3E}">
        <p14:creationId xmlns:p14="http://schemas.microsoft.com/office/powerpoint/2010/main" val="69556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78BD2EF-AD33-4893-8418-F356EFBD7EF4}"/>
              </a:ext>
            </a:extLst>
          </p:cNvPr>
          <p:cNvSpPr>
            <a:spLocks noGrp="1"/>
          </p:cNvSpPr>
          <p:nvPr>
            <p:ph type="title"/>
          </p:nvPr>
        </p:nvSpPr>
        <p:spPr>
          <a:xfrm>
            <a:off x="572493" y="238539"/>
            <a:ext cx="11018520" cy="1434415"/>
          </a:xfrm>
        </p:spPr>
        <p:txBody>
          <a:bodyPr anchor="b">
            <a:normAutofit/>
          </a:bodyPr>
          <a:lstStyle/>
          <a:p>
            <a:r>
              <a:rPr lang="sv-SE" sz="4600" b="1" dirty="0"/>
              <a:t>Men vilka idéer behövs för att bygga en mänsklig kultur?</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D5DC59CE-0285-40EA-95A6-57D84ADF1D88}"/>
              </a:ext>
            </a:extLst>
          </p:cNvPr>
          <p:cNvSpPr>
            <a:spLocks noGrp="1"/>
          </p:cNvSpPr>
          <p:nvPr>
            <p:ph idx="1"/>
          </p:nvPr>
        </p:nvSpPr>
        <p:spPr>
          <a:xfrm>
            <a:off x="620075" y="2511203"/>
            <a:ext cx="6713552" cy="4119172"/>
          </a:xfrm>
        </p:spPr>
        <p:txBody>
          <a:bodyPr anchor="t">
            <a:normAutofit/>
          </a:bodyPr>
          <a:lstStyle/>
          <a:p>
            <a:pPr marL="0" indent="0">
              <a:spcBef>
                <a:spcPts val="1800"/>
              </a:spcBef>
              <a:buNone/>
            </a:pPr>
            <a:r>
              <a:rPr lang="sv-SE" sz="1700" dirty="0"/>
              <a:t>Mänsklig kultur bygger på idéer som ofta </a:t>
            </a:r>
            <a:r>
              <a:rPr lang="sv-SE" sz="1700" b="1" dirty="0"/>
              <a:t>saknar direkt och uppenbar nytta</a:t>
            </a:r>
            <a:r>
              <a:rPr lang="sv-SE" sz="1700" dirty="0"/>
              <a:t>. Vad har man för nytta av kvantfysik till exempel? Eller av Darwinism för den delen?</a:t>
            </a:r>
          </a:p>
          <a:p>
            <a:pPr marL="0" indent="0">
              <a:spcBef>
                <a:spcPts val="1800"/>
              </a:spcBef>
              <a:buNone/>
            </a:pPr>
            <a:r>
              <a:rPr lang="sv-SE" sz="1700" dirty="0"/>
              <a:t>Om kulturen hänvisas till element som är roliga, smickrande, uppenbart nyttiga, eller socialt tillfredsställande </a:t>
            </a:r>
            <a:r>
              <a:rPr lang="sv-SE" sz="1700" b="1" dirty="0"/>
              <a:t>så begränsas kulturens design space</a:t>
            </a:r>
            <a:r>
              <a:rPr lang="sv-SE" sz="1700" dirty="0"/>
              <a:t>. </a:t>
            </a:r>
          </a:p>
          <a:p>
            <a:pPr marL="0" indent="0">
              <a:spcBef>
                <a:spcPts val="1800"/>
              </a:spcBef>
              <a:buNone/>
            </a:pPr>
            <a:r>
              <a:rPr lang="sv-SE" sz="1700" dirty="0"/>
              <a:t>En kultur som kan dra nytta av svårbegripliga och tråkiga idéer </a:t>
            </a:r>
            <a:r>
              <a:rPr lang="sv-SE" sz="1700" b="1" dirty="0"/>
              <a:t>får större möjligheter </a:t>
            </a:r>
            <a:r>
              <a:rPr lang="sv-SE" sz="1700" dirty="0"/>
              <a:t>och kan konkurrera ut ovanstående kultur.</a:t>
            </a:r>
          </a:p>
          <a:p>
            <a:pPr marL="0" indent="0">
              <a:spcBef>
                <a:spcPts val="1800"/>
              </a:spcBef>
              <a:buNone/>
            </a:pPr>
            <a:r>
              <a:rPr lang="sv-SE" sz="1700" dirty="0"/>
              <a:t>Utan idéer som kan ingå i system med emergenta och kraftfulla funktioner så har vi inte mycket till kultur.</a:t>
            </a:r>
          </a:p>
        </p:txBody>
      </p:sp>
      <p:pic>
        <p:nvPicPr>
          <p:cNvPr id="9218" name="Picture 2" descr="Image result for constructing">
            <a:extLst>
              <a:ext uri="{FF2B5EF4-FFF2-40B4-BE49-F238E27FC236}">
                <a16:creationId xmlns:a16="http://schemas.microsoft.com/office/drawing/2014/main" id="{B7DBDB67-54C7-436C-B43C-28F00675F7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94"/>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a:extLst>
              <a:ext uri="{FF2B5EF4-FFF2-40B4-BE49-F238E27FC236}">
                <a16:creationId xmlns:a16="http://schemas.microsoft.com/office/drawing/2014/main" id="{3E841046-E930-4542-962A-75A3CE80942F}"/>
              </a:ext>
            </a:extLst>
          </p:cNvPr>
          <p:cNvSpPr/>
          <p:nvPr/>
        </p:nvSpPr>
        <p:spPr>
          <a:xfrm>
            <a:off x="43895" y="2885"/>
            <a:ext cx="742511" cy="369332"/>
          </a:xfrm>
          <a:prstGeom prst="rect">
            <a:avLst/>
          </a:prstGeom>
        </p:spPr>
        <p:txBody>
          <a:bodyPr wrap="none">
            <a:spAutoFit/>
          </a:bodyPr>
          <a:lstStyle/>
          <a:p>
            <a:r>
              <a:rPr lang="sv-SE" dirty="0"/>
              <a:t>13/16</a:t>
            </a:r>
          </a:p>
        </p:txBody>
      </p:sp>
    </p:spTree>
    <p:extLst>
      <p:ext uri="{BB962C8B-B14F-4D97-AF65-F5344CB8AC3E}">
        <p14:creationId xmlns:p14="http://schemas.microsoft.com/office/powerpoint/2010/main" val="1004960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D76610-57D6-466E-901B-736B784E7C72}"/>
              </a:ext>
            </a:extLst>
          </p:cNvPr>
          <p:cNvSpPr>
            <a:spLocks noGrp="1"/>
          </p:cNvSpPr>
          <p:nvPr>
            <p:ph type="title"/>
          </p:nvPr>
        </p:nvSpPr>
        <p:spPr>
          <a:xfrm>
            <a:off x="901342" y="3833966"/>
            <a:ext cx="2553556" cy="1903157"/>
          </a:xfrm>
        </p:spPr>
        <p:txBody>
          <a:bodyPr vert="horz" lIns="91440" tIns="45720" rIns="91440" bIns="45720" rtlCol="0" anchor="ctr">
            <a:normAutofit fontScale="90000"/>
          </a:bodyPr>
          <a:lstStyle/>
          <a:p>
            <a:r>
              <a:rPr lang="en-US" sz="3600" b="1" dirty="0" err="1"/>
              <a:t>Hur</a:t>
            </a:r>
            <a:r>
              <a:rPr lang="en-US" sz="3600" b="1" dirty="0"/>
              <a:t> </a:t>
            </a:r>
            <a:r>
              <a:rPr lang="en-US" sz="3600" b="1" dirty="0" err="1"/>
              <a:t>får</a:t>
            </a:r>
            <a:r>
              <a:rPr lang="en-US" sz="3600" b="1" dirty="0"/>
              <a:t> </a:t>
            </a:r>
            <a:r>
              <a:rPr lang="en-US" sz="3600" b="1" dirty="0" err="1"/>
              <a:t>kulturen</a:t>
            </a:r>
            <a:r>
              <a:rPr lang="en-US" sz="3600" b="1" dirty="0"/>
              <a:t> </a:t>
            </a:r>
            <a:r>
              <a:rPr lang="en-US" sz="3600" b="1" dirty="0" err="1"/>
              <a:t>sådana</a:t>
            </a:r>
            <a:r>
              <a:rPr lang="en-US" sz="3600" b="1" dirty="0"/>
              <a:t> </a:t>
            </a:r>
            <a:r>
              <a:rPr lang="en-US" sz="3600" b="1" dirty="0" err="1"/>
              <a:t>idéer</a:t>
            </a:r>
            <a:r>
              <a:rPr lang="en-US" sz="3600" b="1" dirty="0"/>
              <a:t> </a:t>
            </a:r>
            <a:r>
              <a:rPr lang="en-US" sz="3600" b="1" dirty="0" err="1"/>
              <a:t>att</a:t>
            </a:r>
            <a:r>
              <a:rPr lang="en-US" sz="3600" b="1" dirty="0"/>
              <a:t> </a:t>
            </a:r>
            <a:r>
              <a:rPr lang="en-US" sz="3600" b="1" dirty="0" err="1"/>
              <a:t>frodas</a:t>
            </a:r>
            <a:r>
              <a:rPr lang="en-US" sz="3600" b="1" dirty="0"/>
              <a:t>?</a:t>
            </a:r>
          </a:p>
        </p:txBody>
      </p:sp>
      <p:pic>
        <p:nvPicPr>
          <p:cNvPr id="10242" name="Picture 2" descr="Conversation on Gratitude, Unlocking New Ideas &amp; Thriving in the New Normal  | Summit Hotels and Resorts">
            <a:extLst>
              <a:ext uri="{FF2B5EF4-FFF2-40B4-BE49-F238E27FC236}">
                <a16:creationId xmlns:a16="http://schemas.microsoft.com/office/drawing/2014/main" id="{BA347154-66C1-4358-8367-29EF828EC5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057" b="21519"/>
          <a:stretch/>
        </p:blipFill>
        <p:spPr bwMode="auto">
          <a:xfrm>
            <a:off x="20" y="-404956"/>
            <a:ext cx="12191980" cy="351010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226BFA40-DAE3-4062-B981-32B16F32F220}"/>
              </a:ext>
            </a:extLst>
          </p:cNvPr>
          <p:cNvSpPr/>
          <p:nvPr/>
        </p:nvSpPr>
        <p:spPr>
          <a:xfrm>
            <a:off x="4741606" y="3429000"/>
            <a:ext cx="6850627" cy="2941248"/>
          </a:xfrm>
          <a:prstGeom prst="rect">
            <a:avLst/>
          </a:prstGeom>
        </p:spPr>
        <p:txBody>
          <a:bodyPr vert="horz" lIns="91440" tIns="45720" rIns="91440" bIns="45720" rtlCol="0" anchor="ctr">
            <a:noAutofit/>
          </a:bodyPr>
          <a:lstStyle/>
          <a:p>
            <a:pPr>
              <a:lnSpc>
                <a:spcPct val="90000"/>
              </a:lnSpc>
              <a:spcAft>
                <a:spcPts val="1800"/>
              </a:spcAft>
            </a:pPr>
            <a:r>
              <a:rPr lang="sv-SE" sz="1400" dirty="0"/>
              <a:t>Kulturellt och genetiskt nedärvda strukturer </a:t>
            </a:r>
            <a:r>
              <a:rPr lang="sv-SE" sz="1400" b="1" dirty="0"/>
              <a:t>modifierar</a:t>
            </a:r>
            <a:r>
              <a:rPr lang="sv-SE" sz="1400" dirty="0"/>
              <a:t> selektionen av våra idéer så att sådana system kan uppnås.</a:t>
            </a:r>
          </a:p>
          <a:p>
            <a:pPr>
              <a:lnSpc>
                <a:spcPct val="90000"/>
              </a:lnSpc>
              <a:spcAft>
                <a:spcPts val="1800"/>
              </a:spcAft>
            </a:pPr>
            <a:r>
              <a:rPr lang="sv-SE" sz="1400" dirty="0"/>
              <a:t>Vi får inga nötter om vi behärskar Darwinismen – men vi kanske får andra belöningar, socialt och via våra interna motivationssystem. </a:t>
            </a:r>
          </a:p>
          <a:p>
            <a:pPr>
              <a:lnSpc>
                <a:spcPct val="90000"/>
              </a:lnSpc>
              <a:spcAft>
                <a:spcPts val="1800"/>
              </a:spcAft>
            </a:pPr>
            <a:r>
              <a:rPr lang="sv-SE" sz="1400" dirty="0"/>
              <a:t>Vi litar på att vi skall få sådana </a:t>
            </a:r>
            <a:r>
              <a:rPr lang="sv-SE" sz="1400" b="1" dirty="0"/>
              <a:t>belöningar</a:t>
            </a:r>
            <a:r>
              <a:rPr lang="sv-SE" sz="1400" dirty="0"/>
              <a:t> om vi lär oss att behärska det som personer med hög prestige säger eller visar med exempel att vi skall lära oss. </a:t>
            </a:r>
          </a:p>
          <a:p>
            <a:pPr>
              <a:lnSpc>
                <a:spcPct val="90000"/>
              </a:lnSpc>
              <a:spcAft>
                <a:spcPts val="1800"/>
              </a:spcAft>
            </a:pPr>
            <a:r>
              <a:rPr lang="sv-SE" sz="1400" dirty="0"/>
              <a:t>Vi litar på att ju mer vi gör som de med hög prestige – oavsett </a:t>
            </a:r>
            <a:r>
              <a:rPr lang="sv-SE" sz="1400" b="1" dirty="0"/>
              <a:t>vad</a:t>
            </a:r>
            <a:r>
              <a:rPr lang="sv-SE" sz="1400" dirty="0"/>
              <a:t> de gör – så kommer belöningarna att strömma in. </a:t>
            </a:r>
          </a:p>
          <a:p>
            <a:pPr>
              <a:lnSpc>
                <a:spcPct val="90000"/>
              </a:lnSpc>
              <a:spcAft>
                <a:spcPts val="1800"/>
              </a:spcAft>
            </a:pPr>
            <a:r>
              <a:rPr lang="sv-SE" sz="1400" dirty="0"/>
              <a:t>Vi vet, eller misstänker, att </a:t>
            </a:r>
            <a:r>
              <a:rPr lang="sv-SE" sz="1400" b="1" dirty="0"/>
              <a:t>bestraffningar</a:t>
            </a:r>
            <a:r>
              <a:rPr lang="sv-SE" sz="1400" dirty="0"/>
              <a:t> kommer (återigen socialt och via interna motivationssystem), om vi avviker – och särskilt om vi avviker på sätt som vi lär oss är särskilt allvarliga.</a:t>
            </a:r>
          </a:p>
          <a:p>
            <a:pPr>
              <a:lnSpc>
                <a:spcPct val="90000"/>
              </a:lnSpc>
              <a:spcAft>
                <a:spcPts val="1800"/>
              </a:spcAft>
            </a:pPr>
            <a:r>
              <a:rPr lang="sv-SE" sz="1400" dirty="0"/>
              <a:t> Vi kan till och med </a:t>
            </a:r>
            <a:r>
              <a:rPr lang="sv-SE" sz="1400" b="1" dirty="0"/>
              <a:t>avstå</a:t>
            </a:r>
            <a:r>
              <a:rPr lang="sv-SE" sz="1400" dirty="0"/>
              <a:t> de där mer direkta belöningarna till förmån för detta. </a:t>
            </a:r>
          </a:p>
        </p:txBody>
      </p:sp>
      <p:sp>
        <p:nvSpPr>
          <p:cNvPr id="5" name="Rektangel 4">
            <a:extLst>
              <a:ext uri="{FF2B5EF4-FFF2-40B4-BE49-F238E27FC236}">
                <a16:creationId xmlns:a16="http://schemas.microsoft.com/office/drawing/2014/main" id="{7F9B4068-AA97-44DE-8DF2-D7A4C79FE606}"/>
              </a:ext>
            </a:extLst>
          </p:cNvPr>
          <p:cNvSpPr/>
          <p:nvPr/>
        </p:nvSpPr>
        <p:spPr>
          <a:xfrm>
            <a:off x="57543" y="6370248"/>
            <a:ext cx="742511" cy="369332"/>
          </a:xfrm>
          <a:prstGeom prst="rect">
            <a:avLst/>
          </a:prstGeom>
        </p:spPr>
        <p:txBody>
          <a:bodyPr wrap="none">
            <a:spAutoFit/>
          </a:bodyPr>
          <a:lstStyle/>
          <a:p>
            <a:r>
              <a:rPr lang="sv-SE" dirty="0"/>
              <a:t>14/16</a:t>
            </a:r>
          </a:p>
        </p:txBody>
      </p:sp>
    </p:spTree>
    <p:extLst>
      <p:ext uri="{BB962C8B-B14F-4D97-AF65-F5344CB8AC3E}">
        <p14:creationId xmlns:p14="http://schemas.microsoft.com/office/powerpoint/2010/main" val="2040197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4F96B3-B66A-4C71-AD6A-C182215DDEAB}"/>
              </a:ext>
            </a:extLst>
          </p:cNvPr>
          <p:cNvSpPr>
            <a:spLocks noGrp="1"/>
          </p:cNvSpPr>
          <p:nvPr>
            <p:ph type="title"/>
          </p:nvPr>
        </p:nvSpPr>
        <p:spPr>
          <a:xfrm>
            <a:off x="4965430" y="629268"/>
            <a:ext cx="6586491" cy="1286160"/>
          </a:xfrm>
        </p:spPr>
        <p:txBody>
          <a:bodyPr anchor="b">
            <a:normAutofit/>
          </a:bodyPr>
          <a:lstStyle/>
          <a:p>
            <a:r>
              <a:rPr lang="sv-SE" sz="4100"/>
              <a:t>Positiv Feedback… tydligen utan nämnvärd dämpning</a:t>
            </a:r>
          </a:p>
        </p:txBody>
      </p:sp>
      <p:sp>
        <p:nvSpPr>
          <p:cNvPr id="3" name="Platshållare för innehåll 2">
            <a:extLst>
              <a:ext uri="{FF2B5EF4-FFF2-40B4-BE49-F238E27FC236}">
                <a16:creationId xmlns:a16="http://schemas.microsoft.com/office/drawing/2014/main" id="{16443BF7-413C-4D44-9035-E584675C8FAD}"/>
              </a:ext>
            </a:extLst>
          </p:cNvPr>
          <p:cNvSpPr>
            <a:spLocks noGrp="1"/>
          </p:cNvSpPr>
          <p:nvPr>
            <p:ph idx="1"/>
          </p:nvPr>
        </p:nvSpPr>
        <p:spPr>
          <a:xfrm>
            <a:off x="4965431" y="2438399"/>
            <a:ext cx="6586489" cy="3815751"/>
          </a:xfrm>
        </p:spPr>
        <p:txBody>
          <a:bodyPr>
            <a:normAutofit/>
          </a:bodyPr>
          <a:lstStyle/>
          <a:p>
            <a:pPr marL="0" indent="0">
              <a:spcBef>
                <a:spcPts val="1800"/>
              </a:spcBef>
              <a:buNone/>
            </a:pPr>
            <a:r>
              <a:rPr lang="sv-SE" sz="1500" dirty="0"/>
              <a:t>En tydlig trend i människans kulturella och kroppsliga evolution är att varje steg verkar bereda väg för nästa steg.</a:t>
            </a:r>
          </a:p>
          <a:p>
            <a:pPr marL="0" indent="0">
              <a:spcBef>
                <a:spcPts val="1800"/>
              </a:spcBef>
              <a:buNone/>
            </a:pPr>
            <a:r>
              <a:rPr lang="sv-SE" sz="1500" dirty="0"/>
              <a:t>Varje steg har öppnat möjligheter bortom den direkta fitness som drev evolutionen vidare.</a:t>
            </a:r>
          </a:p>
          <a:p>
            <a:pPr marL="0" indent="0">
              <a:spcBef>
                <a:spcPts val="1800"/>
              </a:spcBef>
              <a:buNone/>
            </a:pPr>
            <a:r>
              <a:rPr lang="sv-SE" sz="1500" dirty="0"/>
              <a:t>Till exempel, språk löste kanske omedelbara koordinationsproblem, men råkade lämna en massa ytterligare möjligheter för helt andra utvecklingar. </a:t>
            </a:r>
          </a:p>
          <a:p>
            <a:pPr marL="0" indent="0">
              <a:spcBef>
                <a:spcPts val="1800"/>
              </a:spcBef>
              <a:buNone/>
            </a:pPr>
            <a:r>
              <a:rPr lang="sv-SE" sz="1500" dirty="0"/>
              <a:t>Resultatet har blivit en explosion av kulturell rikedom – men även av miljöpåverkan och en massa andra problem som uppträder i väldigt stora samhällen, eller som blir allvarliga när de dyker upp på en sådan skala.</a:t>
            </a:r>
          </a:p>
          <a:p>
            <a:pPr marL="0" indent="0">
              <a:spcBef>
                <a:spcPts val="1800"/>
              </a:spcBef>
              <a:buNone/>
            </a:pPr>
            <a:r>
              <a:rPr lang="sv-SE" sz="1500" dirty="0"/>
              <a:t>Detta är givetvis inte vanligt. Sista gången en explosion av evolutionär kreativitet ägde rum på global skala var den Kambriska Explosionen för 543 miljoner år sedan.</a:t>
            </a:r>
          </a:p>
          <a:p>
            <a:pPr marL="0" indent="0">
              <a:buNone/>
            </a:pPr>
            <a:endParaRPr lang="sv-SE" sz="1300" dirty="0"/>
          </a:p>
        </p:txBody>
      </p:sp>
      <p:pic>
        <p:nvPicPr>
          <p:cNvPr id="5" name="Bildobjekt 4">
            <a:extLst>
              <a:ext uri="{FF2B5EF4-FFF2-40B4-BE49-F238E27FC236}">
                <a16:creationId xmlns:a16="http://schemas.microsoft.com/office/drawing/2014/main" id="{6FB05213-968B-4757-9CE4-7FA767ED35C5}"/>
              </a:ext>
            </a:extLst>
          </p:cNvPr>
          <p:cNvPicPr>
            <a:picLocks noChangeAspect="1"/>
          </p:cNvPicPr>
          <p:nvPr/>
        </p:nvPicPr>
        <p:blipFill rotWithShape="1">
          <a:blip r:embed="rId2"/>
          <a:srcRect l="2136" r="7125"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ktangel 5">
            <a:extLst>
              <a:ext uri="{FF2B5EF4-FFF2-40B4-BE49-F238E27FC236}">
                <a16:creationId xmlns:a16="http://schemas.microsoft.com/office/drawing/2014/main" id="{97E6B37F-4EC7-45F4-9501-55D28EEF753C}"/>
              </a:ext>
            </a:extLst>
          </p:cNvPr>
          <p:cNvSpPr/>
          <p:nvPr/>
        </p:nvSpPr>
        <p:spPr>
          <a:xfrm>
            <a:off x="43895" y="2885"/>
            <a:ext cx="742511" cy="369332"/>
          </a:xfrm>
          <a:prstGeom prst="rect">
            <a:avLst/>
          </a:prstGeom>
        </p:spPr>
        <p:txBody>
          <a:bodyPr wrap="none">
            <a:spAutoFit/>
          </a:bodyPr>
          <a:lstStyle/>
          <a:p>
            <a:r>
              <a:rPr lang="sv-SE" dirty="0"/>
              <a:t>15/16</a:t>
            </a:r>
          </a:p>
        </p:txBody>
      </p:sp>
    </p:spTree>
    <p:extLst>
      <p:ext uri="{BB962C8B-B14F-4D97-AF65-F5344CB8AC3E}">
        <p14:creationId xmlns:p14="http://schemas.microsoft.com/office/powerpoint/2010/main" val="3911675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A4BA031-BB15-4AD7-ABFE-E15D14FDA9D7}"/>
              </a:ext>
            </a:extLst>
          </p:cNvPr>
          <p:cNvSpPr>
            <a:spLocks noGrp="1"/>
          </p:cNvSpPr>
          <p:nvPr>
            <p:ph type="title"/>
          </p:nvPr>
        </p:nvSpPr>
        <p:spPr>
          <a:xfrm>
            <a:off x="6094105" y="802955"/>
            <a:ext cx="4977976" cy="1454051"/>
          </a:xfrm>
        </p:spPr>
        <p:txBody>
          <a:bodyPr>
            <a:normAutofit/>
          </a:bodyPr>
          <a:lstStyle/>
          <a:p>
            <a:r>
              <a:rPr lang="sv-SE">
                <a:solidFill>
                  <a:srgbClr val="000000"/>
                </a:solidFill>
              </a:rPr>
              <a:t>Vad är så svårt att förstå med detta?</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290" name="Picture 2" descr="Paradox (@paradoxcnc) | Twitter">
            <a:extLst>
              <a:ext uri="{FF2B5EF4-FFF2-40B4-BE49-F238E27FC236}">
                <a16:creationId xmlns:a16="http://schemas.microsoft.com/office/drawing/2014/main" id="{9C612871-B862-44EC-8A66-5B99471B13B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046" r="2409" b="-3"/>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9F7DB176-CAA7-4FAD-B63B-BE5359A2A9B5}"/>
              </a:ext>
            </a:extLst>
          </p:cNvPr>
          <p:cNvSpPr>
            <a:spLocks noGrp="1"/>
          </p:cNvSpPr>
          <p:nvPr>
            <p:ph idx="1"/>
          </p:nvPr>
        </p:nvSpPr>
        <p:spPr>
          <a:xfrm>
            <a:off x="6090574" y="2421682"/>
            <a:ext cx="4977578" cy="3639289"/>
          </a:xfrm>
        </p:spPr>
        <p:txBody>
          <a:bodyPr anchor="ctr">
            <a:normAutofit/>
          </a:bodyPr>
          <a:lstStyle/>
          <a:p>
            <a:pPr marL="0" indent="0">
              <a:buNone/>
            </a:pPr>
            <a:r>
              <a:rPr lang="sv-SE" sz="2000" dirty="0">
                <a:solidFill>
                  <a:srgbClr val="000000"/>
                </a:solidFill>
              </a:rPr>
              <a:t>En förklaring av människans ursprung och evolution måste förklara hur en sådan här evolutionär feedback kunde börja en gång i tiden.</a:t>
            </a:r>
          </a:p>
          <a:p>
            <a:pPr marL="0" indent="0">
              <a:buNone/>
            </a:pPr>
            <a:endParaRPr lang="sv-SE" sz="2000" dirty="0">
              <a:solidFill>
                <a:srgbClr val="000000"/>
              </a:solidFill>
            </a:endParaRPr>
          </a:p>
          <a:p>
            <a:pPr marL="0" indent="0">
              <a:buNone/>
            </a:pPr>
            <a:r>
              <a:rPr lang="sv-SE" sz="2000" b="1" dirty="0">
                <a:solidFill>
                  <a:srgbClr val="000000"/>
                </a:solidFill>
              </a:rPr>
              <a:t>Det var jätteadaptivt?</a:t>
            </a:r>
            <a:r>
              <a:rPr lang="sv-SE" sz="2000" dirty="0">
                <a:solidFill>
                  <a:srgbClr val="000000"/>
                </a:solidFill>
              </a:rPr>
              <a:t> Givetvis. </a:t>
            </a:r>
            <a:r>
              <a:rPr lang="sv-SE" sz="2000" b="1" dirty="0">
                <a:solidFill>
                  <a:srgbClr val="000000"/>
                </a:solidFill>
              </a:rPr>
              <a:t>Men</a:t>
            </a:r>
            <a:r>
              <a:rPr lang="sv-SE" sz="2000" dirty="0">
                <a:solidFill>
                  <a:srgbClr val="000000"/>
                </a:solidFill>
              </a:rPr>
              <a:t> om det var jätteadaptivt, </a:t>
            </a:r>
            <a:r>
              <a:rPr lang="sv-SE" sz="2000" b="1" dirty="0">
                <a:solidFill>
                  <a:srgbClr val="000000"/>
                </a:solidFill>
              </a:rPr>
              <a:t>varför bara </a:t>
            </a:r>
            <a:r>
              <a:rPr lang="sv-SE" sz="2000" b="1" i="1" dirty="0">
                <a:solidFill>
                  <a:srgbClr val="000000"/>
                </a:solidFill>
              </a:rPr>
              <a:t>Homo</a:t>
            </a:r>
            <a:r>
              <a:rPr lang="sv-SE" sz="2000" dirty="0">
                <a:solidFill>
                  <a:srgbClr val="000000"/>
                </a:solidFill>
              </a:rPr>
              <a:t>? Varför har inte en massa andra arter följt den här evolutionära banan?</a:t>
            </a:r>
          </a:p>
          <a:p>
            <a:pPr marL="0" indent="0">
              <a:buNone/>
            </a:pPr>
            <a:endParaRPr lang="sv-SE" sz="2000" dirty="0">
              <a:solidFill>
                <a:srgbClr val="000000"/>
              </a:solidFill>
            </a:endParaRPr>
          </a:p>
          <a:p>
            <a:pPr marL="0" indent="0">
              <a:buNone/>
            </a:pPr>
            <a:r>
              <a:rPr lang="sv-SE" sz="2000" dirty="0">
                <a:solidFill>
                  <a:srgbClr val="000000"/>
                </a:solidFill>
              </a:rPr>
              <a:t>Detta är den riktigt stora stötestenen. </a:t>
            </a:r>
          </a:p>
        </p:txBody>
      </p:sp>
      <p:sp>
        <p:nvSpPr>
          <p:cNvPr id="8" name="Rektangel 7">
            <a:extLst>
              <a:ext uri="{FF2B5EF4-FFF2-40B4-BE49-F238E27FC236}">
                <a16:creationId xmlns:a16="http://schemas.microsoft.com/office/drawing/2014/main" id="{0BBE14B2-4EFE-4E30-A4BE-9199C6C1D39A}"/>
              </a:ext>
            </a:extLst>
          </p:cNvPr>
          <p:cNvSpPr/>
          <p:nvPr/>
        </p:nvSpPr>
        <p:spPr>
          <a:xfrm>
            <a:off x="43895" y="2885"/>
            <a:ext cx="742511" cy="369332"/>
          </a:xfrm>
          <a:prstGeom prst="rect">
            <a:avLst/>
          </a:prstGeom>
        </p:spPr>
        <p:txBody>
          <a:bodyPr wrap="none">
            <a:spAutoFit/>
          </a:bodyPr>
          <a:lstStyle/>
          <a:p>
            <a:r>
              <a:rPr lang="sv-SE" dirty="0"/>
              <a:t>16/16</a:t>
            </a:r>
          </a:p>
        </p:txBody>
      </p:sp>
    </p:spTree>
    <p:extLst>
      <p:ext uri="{BB962C8B-B14F-4D97-AF65-F5344CB8AC3E}">
        <p14:creationId xmlns:p14="http://schemas.microsoft.com/office/powerpoint/2010/main" val="576067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1EE59-801B-4DC5-B344-B6874447AA57}"/>
              </a:ext>
            </a:extLst>
          </p:cNvPr>
          <p:cNvSpPr>
            <a:spLocks noGrp="1"/>
          </p:cNvSpPr>
          <p:nvPr>
            <p:ph type="title"/>
          </p:nvPr>
        </p:nvSpPr>
        <p:spPr/>
        <p:txBody>
          <a:bodyPr/>
          <a:lstStyle/>
          <a:p>
            <a:pPr algn="ctr"/>
            <a:r>
              <a:rPr lang="sv-SE" dirty="0"/>
              <a:t>Föreläsningens lärandemål</a:t>
            </a:r>
          </a:p>
        </p:txBody>
      </p:sp>
      <p:sp>
        <p:nvSpPr>
          <p:cNvPr id="3" name="Platshållare för innehåll 2">
            <a:extLst>
              <a:ext uri="{FF2B5EF4-FFF2-40B4-BE49-F238E27FC236}">
                <a16:creationId xmlns:a16="http://schemas.microsoft.com/office/drawing/2014/main" id="{634708B4-1F7E-4DF6-9F93-C6B686FAEF03}"/>
              </a:ext>
            </a:extLst>
          </p:cNvPr>
          <p:cNvSpPr>
            <a:spLocks noGrp="1"/>
          </p:cNvSpPr>
          <p:nvPr>
            <p:ph idx="1"/>
          </p:nvPr>
        </p:nvSpPr>
        <p:spPr/>
        <p:txBody>
          <a:bodyPr/>
          <a:lstStyle/>
          <a:p>
            <a:r>
              <a:rPr lang="sv-SE" dirty="0"/>
              <a:t>Vad inlärning och social inlärning är för någonting</a:t>
            </a:r>
          </a:p>
          <a:p>
            <a:r>
              <a:rPr lang="sv-SE" dirty="0"/>
              <a:t>Vad är en tradition i den här meningen?</a:t>
            </a:r>
          </a:p>
          <a:p>
            <a:r>
              <a:rPr lang="sv-SE" dirty="0"/>
              <a:t>Skillnader mellan djurens traditioner och människans kultur</a:t>
            </a:r>
          </a:p>
          <a:p>
            <a:r>
              <a:rPr lang="sv-SE" dirty="0"/>
              <a:t>Varför behövs naturligt urval av idéer för att förklara mänsklig kultur?</a:t>
            </a:r>
          </a:p>
          <a:p>
            <a:r>
              <a:rPr lang="sv-SE" dirty="0"/>
              <a:t>Förklara i korthet vad BVSR är för någonting?</a:t>
            </a:r>
          </a:p>
          <a:p>
            <a:r>
              <a:rPr lang="sv-SE" dirty="0"/>
              <a:t>Hur skiljer sig människor från andra djur vad gäller social inlärning?</a:t>
            </a:r>
          </a:p>
          <a:p>
            <a:endParaRPr lang="sv-SE" dirty="0"/>
          </a:p>
        </p:txBody>
      </p:sp>
    </p:spTree>
    <p:extLst>
      <p:ext uri="{BB962C8B-B14F-4D97-AF65-F5344CB8AC3E}">
        <p14:creationId xmlns:p14="http://schemas.microsoft.com/office/powerpoint/2010/main" val="42179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3E374FE-B6E4-467E-A2AE-2118DB514F5D}"/>
              </a:ext>
            </a:extLst>
          </p:cNvPr>
          <p:cNvSpPr>
            <a:spLocks noGrp="1"/>
          </p:cNvSpPr>
          <p:nvPr>
            <p:ph type="title"/>
          </p:nvPr>
        </p:nvSpPr>
        <p:spPr>
          <a:xfrm>
            <a:off x="410812" y="176207"/>
            <a:ext cx="4960945" cy="1325563"/>
          </a:xfrm>
        </p:spPr>
        <p:txBody>
          <a:bodyPr>
            <a:normAutofit/>
          </a:bodyPr>
          <a:lstStyle/>
          <a:p>
            <a:r>
              <a:rPr lang="sv-SE" b="1" dirty="0"/>
              <a:t>Att lära sig</a:t>
            </a:r>
          </a:p>
        </p:txBody>
      </p:sp>
      <p:sp>
        <p:nvSpPr>
          <p:cNvPr id="3" name="Platshållare för innehåll 2">
            <a:extLst>
              <a:ext uri="{FF2B5EF4-FFF2-40B4-BE49-F238E27FC236}">
                <a16:creationId xmlns:a16="http://schemas.microsoft.com/office/drawing/2014/main" id="{2F004959-E09E-471F-A004-B2197993E2FD}"/>
              </a:ext>
            </a:extLst>
          </p:cNvPr>
          <p:cNvSpPr>
            <a:spLocks noGrp="1"/>
          </p:cNvSpPr>
          <p:nvPr>
            <p:ph idx="1"/>
          </p:nvPr>
        </p:nvSpPr>
        <p:spPr>
          <a:xfrm>
            <a:off x="410812" y="1631042"/>
            <a:ext cx="5575990" cy="4881148"/>
          </a:xfrm>
        </p:spPr>
        <p:txBody>
          <a:bodyPr>
            <a:normAutofit/>
          </a:bodyPr>
          <a:lstStyle/>
          <a:p>
            <a:pPr marL="0" indent="0">
              <a:spcBef>
                <a:spcPts val="0"/>
              </a:spcBef>
              <a:spcAft>
                <a:spcPts val="1800"/>
              </a:spcAft>
              <a:buNone/>
            </a:pPr>
            <a:r>
              <a:rPr lang="sv-SE" sz="1500" b="1" dirty="0"/>
              <a:t>Inlärning är i princip universellt bland högre stående djur</a:t>
            </a:r>
            <a:r>
              <a:rPr lang="sv-SE" sz="1500" dirty="0"/>
              <a:t>.  </a:t>
            </a:r>
          </a:p>
          <a:p>
            <a:pPr marL="0" indent="0">
              <a:spcBef>
                <a:spcPts val="0"/>
              </a:spcBef>
              <a:spcAft>
                <a:spcPts val="1800"/>
              </a:spcAft>
              <a:buNone/>
            </a:pPr>
            <a:r>
              <a:rPr lang="sv-SE" sz="1500" dirty="0"/>
              <a:t>Inlärning gör arter </a:t>
            </a:r>
            <a:r>
              <a:rPr lang="sv-SE" sz="1500" b="1" dirty="0"/>
              <a:t>mer flexibla </a:t>
            </a:r>
            <a:r>
              <a:rPr lang="sv-SE" sz="1500" dirty="0"/>
              <a:t>när omgivningen förändras. De kan klara sig i fler typer av omgivningar än arter vars beteenden är genetiskt bestämda.</a:t>
            </a:r>
          </a:p>
          <a:p>
            <a:pPr marL="0" indent="0">
              <a:buNone/>
            </a:pPr>
            <a:r>
              <a:rPr lang="sv-SE" sz="1500" b="1" dirty="0"/>
              <a:t>Kostnaden består i en dyr hjärna och den risk det innebär att experimentera.</a:t>
            </a:r>
          </a:p>
          <a:p>
            <a:pPr marL="0" indent="0">
              <a:buNone/>
            </a:pPr>
            <a:endParaRPr lang="sv-SE" sz="1500" dirty="0"/>
          </a:p>
          <a:p>
            <a:pPr marL="0" indent="0">
              <a:spcBef>
                <a:spcPts val="0"/>
              </a:spcBef>
              <a:spcAft>
                <a:spcPts val="1800"/>
              </a:spcAft>
              <a:buNone/>
            </a:pPr>
            <a:r>
              <a:rPr lang="sv-SE" sz="1500" b="1" dirty="0"/>
              <a:t>Social inlärning </a:t>
            </a:r>
            <a:r>
              <a:rPr lang="sv-SE" sz="1500" dirty="0"/>
              <a:t>innebär att inlärningen påverkas socialt inom grupper. Exempelvis att individer följer varandra eller betraktar varandras beteenden.</a:t>
            </a:r>
          </a:p>
          <a:p>
            <a:pPr marL="0" indent="0">
              <a:spcBef>
                <a:spcPts val="0"/>
              </a:spcBef>
              <a:spcAft>
                <a:spcPts val="1800"/>
              </a:spcAft>
              <a:buNone/>
            </a:pPr>
            <a:r>
              <a:rPr lang="sv-SE" sz="1500" dirty="0"/>
              <a:t>Nyheter i sprider sig då snabbt inom gruppen. Var finns ett träd med mogna frukter? Vilka födoämnen är ätliga och farliga just i den här omgivningen?</a:t>
            </a:r>
          </a:p>
          <a:p>
            <a:pPr marL="0" indent="0">
              <a:spcBef>
                <a:spcPts val="0"/>
              </a:spcBef>
              <a:spcAft>
                <a:spcPts val="1800"/>
              </a:spcAft>
              <a:buNone/>
            </a:pPr>
            <a:r>
              <a:rPr lang="sv-SE" sz="1500" dirty="0"/>
              <a:t>Social inlärning är </a:t>
            </a:r>
            <a:r>
              <a:rPr lang="sv-SE" sz="1500" b="1" dirty="0"/>
              <a:t>grunden för det vi kommer att tala om som kultur</a:t>
            </a:r>
            <a:r>
              <a:rPr lang="sv-SE" sz="1500" dirty="0"/>
              <a:t>.</a:t>
            </a:r>
          </a:p>
        </p:txBody>
      </p:sp>
      <p:pic>
        <p:nvPicPr>
          <p:cNvPr id="2052" name="Picture 4" descr="Like Animals, AI Is Learning From Experience">
            <a:extLst>
              <a:ext uri="{FF2B5EF4-FFF2-40B4-BE49-F238E27FC236}">
                <a16:creationId xmlns:a16="http://schemas.microsoft.com/office/drawing/2014/main" id="{FBFD0469-F3EC-429C-BD8F-9FCA9D8B98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7" r="36368" b="-2"/>
          <a:stretch/>
        </p:blipFill>
        <p:spPr bwMode="auto">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sp>
        <p:nvSpPr>
          <p:cNvPr id="81" name="Arc 8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50" name="Picture 2" descr="What animal social learning can teach evolutionary biology – Extended  Evolutionary Synthesis">
            <a:extLst>
              <a:ext uri="{FF2B5EF4-FFF2-40B4-BE49-F238E27FC236}">
                <a16:creationId xmlns:a16="http://schemas.microsoft.com/office/drawing/2014/main" id="{254FC8AD-D610-4219-A432-84180C69F4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43" r="1386" b="4"/>
          <a:stretch/>
        </p:blipFill>
        <p:spPr bwMode="auto">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2058" name="Picture 10" descr="6 Study Tips for Visual Learners">
            <a:extLst>
              <a:ext uri="{FF2B5EF4-FFF2-40B4-BE49-F238E27FC236}">
                <a16:creationId xmlns:a16="http://schemas.microsoft.com/office/drawing/2014/main" id="{B3ABE421-D3B9-4FE8-9898-F511D26EDA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173" r="33174" b="1"/>
          <a:stretch/>
        </p:blipFill>
        <p:spPr bwMode="auto">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E5CC4BB7-0C2C-4324-9CF5-C25A163D3606}"/>
              </a:ext>
            </a:extLst>
          </p:cNvPr>
          <p:cNvSpPr/>
          <p:nvPr/>
        </p:nvSpPr>
        <p:spPr>
          <a:xfrm>
            <a:off x="43895" y="2885"/>
            <a:ext cx="625492" cy="369332"/>
          </a:xfrm>
          <a:prstGeom prst="rect">
            <a:avLst/>
          </a:prstGeom>
        </p:spPr>
        <p:txBody>
          <a:bodyPr wrap="none">
            <a:spAutoFit/>
          </a:bodyPr>
          <a:lstStyle/>
          <a:p>
            <a:r>
              <a:rPr lang="sv-SE" dirty="0"/>
              <a:t>1/16</a:t>
            </a:r>
          </a:p>
        </p:txBody>
      </p:sp>
    </p:spTree>
    <p:extLst>
      <p:ext uri="{BB962C8B-B14F-4D97-AF65-F5344CB8AC3E}">
        <p14:creationId xmlns:p14="http://schemas.microsoft.com/office/powerpoint/2010/main" val="91015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23E6E75-B1F5-4FDF-ACC6-31559D786BAE}"/>
              </a:ext>
            </a:extLst>
          </p:cNvPr>
          <p:cNvSpPr>
            <a:spLocks noGrp="1"/>
          </p:cNvSpPr>
          <p:nvPr>
            <p:ph type="title"/>
          </p:nvPr>
        </p:nvSpPr>
        <p:spPr>
          <a:xfrm>
            <a:off x="838201" y="365125"/>
            <a:ext cx="3816095" cy="1938076"/>
          </a:xfrm>
        </p:spPr>
        <p:txBody>
          <a:bodyPr>
            <a:normAutofit/>
          </a:bodyPr>
          <a:lstStyle/>
          <a:p>
            <a:r>
              <a:rPr lang="sv-SE" b="1" dirty="0"/>
              <a:t>Vem har kultur?</a:t>
            </a:r>
            <a:endParaRPr lang="sv-SE" b="1"/>
          </a:p>
        </p:txBody>
      </p:sp>
      <p:sp>
        <p:nvSpPr>
          <p:cNvPr id="3" name="Platshållare för innehåll 2">
            <a:extLst>
              <a:ext uri="{FF2B5EF4-FFF2-40B4-BE49-F238E27FC236}">
                <a16:creationId xmlns:a16="http://schemas.microsoft.com/office/drawing/2014/main" id="{4499FD1C-D191-482D-AD2C-6B5E3F2717DC}"/>
              </a:ext>
            </a:extLst>
          </p:cNvPr>
          <p:cNvSpPr>
            <a:spLocks noGrp="1"/>
          </p:cNvSpPr>
          <p:nvPr>
            <p:ph idx="1"/>
          </p:nvPr>
        </p:nvSpPr>
        <p:spPr>
          <a:xfrm>
            <a:off x="455315" y="2303201"/>
            <a:ext cx="4438843" cy="4297256"/>
          </a:xfrm>
        </p:spPr>
        <p:txBody>
          <a:bodyPr>
            <a:normAutofit/>
          </a:bodyPr>
          <a:lstStyle/>
          <a:p>
            <a:pPr marL="0" indent="0">
              <a:spcBef>
                <a:spcPts val="1800"/>
              </a:spcBef>
              <a:buNone/>
            </a:pPr>
            <a:r>
              <a:rPr lang="sv-SE" sz="1500" dirty="0"/>
              <a:t>Traditionellt ansågs kulturen utgöra </a:t>
            </a:r>
            <a:r>
              <a:rPr lang="sv-SE" sz="1500" b="1" dirty="0"/>
              <a:t>den absoluta gränsen mellan djur och människor</a:t>
            </a:r>
            <a:r>
              <a:rPr lang="sv-SE" sz="1500" dirty="0"/>
              <a:t>.</a:t>
            </a:r>
          </a:p>
          <a:p>
            <a:pPr marL="0" indent="0">
              <a:spcBef>
                <a:spcPts val="1800"/>
              </a:spcBef>
              <a:buNone/>
            </a:pPr>
            <a:r>
              <a:rPr lang="sv-SE" sz="1500" dirty="0"/>
              <a:t>Det är nu känt att </a:t>
            </a:r>
            <a:r>
              <a:rPr lang="sv-SE" sz="1500" b="1" dirty="0"/>
              <a:t>många djur bär på traditionella beteenden </a:t>
            </a:r>
            <a:r>
              <a:rPr lang="sv-SE" sz="1500" dirty="0"/>
              <a:t>som de lär sig av varandra.</a:t>
            </a:r>
          </a:p>
          <a:p>
            <a:pPr marL="0" indent="0">
              <a:spcBef>
                <a:spcPts val="1800"/>
              </a:spcBef>
              <a:buNone/>
            </a:pPr>
            <a:r>
              <a:rPr lang="sv-SE" sz="1500" b="1" dirty="0"/>
              <a:t>Är det kultur? </a:t>
            </a:r>
            <a:r>
              <a:rPr lang="sv-SE" sz="1500" dirty="0"/>
              <a:t>Meningarna går isär. Dessa traditionella beteenden representerar helt klart den evolutionära startpunkten för mänsklig kultur.</a:t>
            </a:r>
          </a:p>
          <a:p>
            <a:pPr marL="0" indent="0">
              <a:spcBef>
                <a:spcPts val="1800"/>
              </a:spcBef>
              <a:buNone/>
            </a:pPr>
            <a:r>
              <a:rPr lang="sv-SE" sz="1500" dirty="0"/>
              <a:t>Men jag med flera anser att </a:t>
            </a:r>
            <a:r>
              <a:rPr lang="sv-SE" sz="1500" b="1" dirty="0"/>
              <a:t>”tradition” är en bättre term</a:t>
            </a:r>
            <a:r>
              <a:rPr lang="sv-SE" sz="1500" dirty="0"/>
              <a:t>. Djurs traditioner bildar inte system av delade föreställningar – vilket är centralt för de definitioner som antropologin är byggd kring.</a:t>
            </a:r>
          </a:p>
          <a:p>
            <a:pPr marL="0" indent="0">
              <a:spcBef>
                <a:spcPts val="1800"/>
              </a:spcBef>
              <a:buNone/>
            </a:pPr>
            <a:r>
              <a:rPr lang="sv-SE" sz="1500" dirty="0"/>
              <a:t>Djur har samlingar av sinsemellan oberoende traditioner.</a:t>
            </a:r>
          </a:p>
        </p:txBody>
      </p:sp>
      <p:pic>
        <p:nvPicPr>
          <p:cNvPr id="3078" name="Picture 6" descr="Chimp culture to be protected by UN | News | The Times">
            <a:extLst>
              <a:ext uri="{FF2B5EF4-FFF2-40B4-BE49-F238E27FC236}">
                <a16:creationId xmlns:a16="http://schemas.microsoft.com/office/drawing/2014/main" id="{95794F6F-FCBC-4BF1-B405-F411249FD4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879" r="-1" b="-1"/>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Bronze Age human culture, artwork - Stock Image - C016/8290 - Science Photo  Library">
            <a:extLst>
              <a:ext uri="{FF2B5EF4-FFF2-40B4-BE49-F238E27FC236}">
                <a16:creationId xmlns:a16="http://schemas.microsoft.com/office/drawing/2014/main" id="{C871630C-519E-4EF7-8BB2-53705697CB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43" b="26808"/>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
        <p:nvSpPr>
          <p:cNvPr id="7" name="Rektangel 6">
            <a:extLst>
              <a:ext uri="{FF2B5EF4-FFF2-40B4-BE49-F238E27FC236}">
                <a16:creationId xmlns:a16="http://schemas.microsoft.com/office/drawing/2014/main" id="{1948DCB2-6D7D-48CE-8FF4-AAC5A086790E}"/>
              </a:ext>
            </a:extLst>
          </p:cNvPr>
          <p:cNvSpPr/>
          <p:nvPr/>
        </p:nvSpPr>
        <p:spPr>
          <a:xfrm>
            <a:off x="43895" y="2885"/>
            <a:ext cx="625492" cy="369332"/>
          </a:xfrm>
          <a:prstGeom prst="rect">
            <a:avLst/>
          </a:prstGeom>
        </p:spPr>
        <p:txBody>
          <a:bodyPr wrap="none">
            <a:spAutoFit/>
          </a:bodyPr>
          <a:lstStyle/>
          <a:p>
            <a:r>
              <a:rPr lang="sv-SE" dirty="0"/>
              <a:t>2/16</a:t>
            </a:r>
          </a:p>
        </p:txBody>
      </p:sp>
    </p:spTree>
    <p:extLst>
      <p:ext uri="{BB962C8B-B14F-4D97-AF65-F5344CB8AC3E}">
        <p14:creationId xmlns:p14="http://schemas.microsoft.com/office/powerpoint/2010/main" val="4013495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283CAD-C0B4-4FED-9B99-C870AA0E5FF0}"/>
              </a:ext>
            </a:extLst>
          </p:cNvPr>
          <p:cNvSpPr>
            <a:spLocks noGrp="1"/>
          </p:cNvSpPr>
          <p:nvPr>
            <p:ph type="title"/>
          </p:nvPr>
        </p:nvSpPr>
        <p:spPr/>
        <p:txBody>
          <a:bodyPr/>
          <a:lstStyle/>
          <a:p>
            <a:r>
              <a:rPr lang="sv-SE" b="1" dirty="0"/>
              <a:t>Skillnader mellan djurens traditioner och människans kultur</a:t>
            </a:r>
          </a:p>
        </p:txBody>
      </p:sp>
      <p:sp>
        <p:nvSpPr>
          <p:cNvPr id="3" name="Platshållare för innehåll 2">
            <a:extLst>
              <a:ext uri="{FF2B5EF4-FFF2-40B4-BE49-F238E27FC236}">
                <a16:creationId xmlns:a16="http://schemas.microsoft.com/office/drawing/2014/main" id="{465B011D-5CD2-4B9B-AC10-23A26CAA65B7}"/>
              </a:ext>
            </a:extLst>
          </p:cNvPr>
          <p:cNvSpPr>
            <a:spLocks noGrp="1"/>
          </p:cNvSpPr>
          <p:nvPr>
            <p:ph idx="1"/>
          </p:nvPr>
        </p:nvSpPr>
        <p:spPr>
          <a:xfrm>
            <a:off x="865093" y="2046533"/>
            <a:ext cx="5366576" cy="4071433"/>
          </a:xfrm>
        </p:spPr>
        <p:txBody>
          <a:bodyPr>
            <a:normAutofit/>
          </a:bodyPr>
          <a:lstStyle/>
          <a:p>
            <a:pPr marL="0" indent="0">
              <a:buNone/>
            </a:pPr>
            <a:r>
              <a:rPr lang="sv-SE" sz="1500" dirty="0"/>
              <a:t>Mänsklig kultur är </a:t>
            </a:r>
            <a:r>
              <a:rPr lang="sv-SE" sz="1500" b="1" dirty="0"/>
              <a:t>kumulativ</a:t>
            </a:r>
            <a:r>
              <a:rPr lang="sv-SE" sz="1500" dirty="0"/>
              <a:t>. Det vill säga, den stannar inte bara kvar över generationer. </a:t>
            </a:r>
            <a:r>
              <a:rPr lang="sv-SE" sz="1500" b="1" dirty="0"/>
              <a:t>Den byggs på och förändras</a:t>
            </a:r>
            <a:r>
              <a:rPr lang="sv-SE" sz="1500" dirty="0"/>
              <a:t>.</a:t>
            </a:r>
          </a:p>
          <a:p>
            <a:pPr marL="0" indent="0">
              <a:buNone/>
            </a:pPr>
            <a:endParaRPr lang="sv-SE" sz="1500" dirty="0"/>
          </a:p>
          <a:p>
            <a:pPr marL="0" indent="0">
              <a:buNone/>
            </a:pPr>
            <a:r>
              <a:rPr lang="sv-SE" sz="1500" dirty="0"/>
              <a:t>Djur </a:t>
            </a:r>
            <a:r>
              <a:rPr lang="sv-SE" sz="1500" b="1" dirty="0"/>
              <a:t>emulerar</a:t>
            </a:r>
            <a:r>
              <a:rPr lang="sv-SE" sz="1500" dirty="0"/>
              <a:t> varandra. Människor </a:t>
            </a:r>
            <a:r>
              <a:rPr lang="sv-SE" sz="1500" b="1" dirty="0"/>
              <a:t>imiterar</a:t>
            </a:r>
            <a:r>
              <a:rPr lang="sv-SE" sz="1500" dirty="0"/>
              <a:t> varandra. </a:t>
            </a:r>
          </a:p>
          <a:p>
            <a:pPr marL="0" indent="0">
              <a:buNone/>
            </a:pPr>
            <a:endParaRPr lang="sv-SE" sz="1500" dirty="0"/>
          </a:p>
          <a:p>
            <a:pPr marL="0" indent="0">
              <a:buNone/>
            </a:pPr>
            <a:r>
              <a:rPr lang="sv-SE" sz="1500" b="1" dirty="0"/>
              <a:t>Emulering</a:t>
            </a:r>
            <a:r>
              <a:rPr lang="sv-SE" sz="1500" dirty="0"/>
              <a:t> leder inte till kumulativ kultur eftersom det är funktionen snarare än lösningen som kopieras. Den emulerade lösningen återuppfinns varje gång. </a:t>
            </a:r>
          </a:p>
          <a:p>
            <a:pPr marL="0" indent="0">
              <a:buNone/>
            </a:pPr>
            <a:endParaRPr lang="sv-SE" sz="1500" dirty="0"/>
          </a:p>
          <a:p>
            <a:pPr marL="0" indent="0">
              <a:buNone/>
            </a:pPr>
            <a:r>
              <a:rPr lang="sv-SE" sz="1500" b="1" dirty="0"/>
              <a:t>Imitation</a:t>
            </a:r>
            <a:r>
              <a:rPr lang="sv-SE" sz="1500" dirty="0"/>
              <a:t> betyder att man lär sig själva lösningsprocessen. </a:t>
            </a:r>
          </a:p>
          <a:p>
            <a:pPr marL="0" indent="0">
              <a:buNone/>
            </a:pPr>
            <a:endParaRPr lang="sv-SE" sz="1500" dirty="0"/>
          </a:p>
          <a:p>
            <a:pPr marL="0" indent="0">
              <a:buNone/>
            </a:pPr>
            <a:r>
              <a:rPr lang="sv-SE" sz="1500" dirty="0"/>
              <a:t>Detta är viktigt för att kulturen skall kunna vara kumulativ. </a:t>
            </a:r>
            <a:r>
              <a:rPr lang="sv-SE" sz="1500" b="1" dirty="0"/>
              <a:t>För om man skall förfina en lösning till ett problem så måste man ju arbeta med lösningen. </a:t>
            </a:r>
          </a:p>
        </p:txBody>
      </p:sp>
      <p:pic>
        <p:nvPicPr>
          <p:cNvPr id="6" name="Picture 2024">
            <a:extLst>
              <a:ext uri="{FF2B5EF4-FFF2-40B4-BE49-F238E27FC236}">
                <a16:creationId xmlns:a16="http://schemas.microsoft.com/office/drawing/2014/main" id="{5945819C-83DA-40F2-B698-1C146B231467}"/>
              </a:ext>
            </a:extLst>
          </p:cNvPr>
          <p:cNvPicPr/>
          <p:nvPr/>
        </p:nvPicPr>
        <p:blipFill>
          <a:blip r:embed="rId2"/>
          <a:stretch>
            <a:fillRect/>
          </a:stretch>
        </p:blipFill>
        <p:spPr>
          <a:xfrm>
            <a:off x="7681784" y="2860300"/>
            <a:ext cx="2575873" cy="1821378"/>
          </a:xfrm>
          <a:prstGeom prst="rect">
            <a:avLst/>
          </a:prstGeom>
        </p:spPr>
      </p:pic>
      <p:sp>
        <p:nvSpPr>
          <p:cNvPr id="7" name="textruta 6">
            <a:extLst>
              <a:ext uri="{FF2B5EF4-FFF2-40B4-BE49-F238E27FC236}">
                <a16:creationId xmlns:a16="http://schemas.microsoft.com/office/drawing/2014/main" id="{B7A189A9-AB42-4B4B-B9CC-6DBECB8D81B0}"/>
              </a:ext>
            </a:extLst>
          </p:cNvPr>
          <p:cNvSpPr txBox="1"/>
          <p:nvPr/>
        </p:nvSpPr>
        <p:spPr>
          <a:xfrm>
            <a:off x="8278091" y="2874818"/>
            <a:ext cx="370614" cy="461665"/>
          </a:xfrm>
          <a:prstGeom prst="rect">
            <a:avLst/>
          </a:prstGeom>
          <a:noFill/>
        </p:spPr>
        <p:txBody>
          <a:bodyPr wrap="none" rtlCol="0">
            <a:spAutoFit/>
          </a:bodyPr>
          <a:lstStyle/>
          <a:p>
            <a:r>
              <a:rPr lang="sv-SE" sz="2400" b="1" dirty="0"/>
              <a:t>A</a:t>
            </a:r>
            <a:endParaRPr lang="sv-SE" b="1" dirty="0"/>
          </a:p>
        </p:txBody>
      </p:sp>
      <p:sp>
        <p:nvSpPr>
          <p:cNvPr id="8" name="textruta 7">
            <a:extLst>
              <a:ext uri="{FF2B5EF4-FFF2-40B4-BE49-F238E27FC236}">
                <a16:creationId xmlns:a16="http://schemas.microsoft.com/office/drawing/2014/main" id="{E6660870-5A39-487A-BB69-82DC51A00F08}"/>
              </a:ext>
            </a:extLst>
          </p:cNvPr>
          <p:cNvSpPr txBox="1"/>
          <p:nvPr/>
        </p:nvSpPr>
        <p:spPr>
          <a:xfrm>
            <a:off x="9167375" y="2554365"/>
            <a:ext cx="370614" cy="461665"/>
          </a:xfrm>
          <a:prstGeom prst="rect">
            <a:avLst/>
          </a:prstGeom>
          <a:noFill/>
        </p:spPr>
        <p:txBody>
          <a:bodyPr wrap="none" rtlCol="0">
            <a:spAutoFit/>
          </a:bodyPr>
          <a:lstStyle/>
          <a:p>
            <a:r>
              <a:rPr lang="sv-SE" sz="2400" b="1" dirty="0"/>
              <a:t>B</a:t>
            </a:r>
            <a:endParaRPr lang="sv-SE" b="1" dirty="0"/>
          </a:p>
        </p:txBody>
      </p:sp>
      <p:sp>
        <p:nvSpPr>
          <p:cNvPr id="10" name="textruta 9">
            <a:extLst>
              <a:ext uri="{FF2B5EF4-FFF2-40B4-BE49-F238E27FC236}">
                <a16:creationId xmlns:a16="http://schemas.microsoft.com/office/drawing/2014/main" id="{8376707C-4D04-4C44-920E-6A0426B21D82}"/>
              </a:ext>
            </a:extLst>
          </p:cNvPr>
          <p:cNvSpPr txBox="1"/>
          <p:nvPr/>
        </p:nvSpPr>
        <p:spPr>
          <a:xfrm>
            <a:off x="6848939" y="1354701"/>
            <a:ext cx="4052721" cy="1015663"/>
          </a:xfrm>
          <a:prstGeom prst="rect">
            <a:avLst/>
          </a:prstGeom>
          <a:noFill/>
        </p:spPr>
        <p:txBody>
          <a:bodyPr wrap="square">
            <a:spAutoFit/>
          </a:bodyPr>
          <a:lstStyle/>
          <a:p>
            <a:pPr algn="ctr"/>
            <a:r>
              <a:rPr lang="sv-SE" b="1" dirty="0"/>
              <a:t>Emulering</a:t>
            </a:r>
          </a:p>
          <a:p>
            <a:r>
              <a:rPr lang="sv-SE" sz="1400" b="1" dirty="0"/>
              <a:t>B</a:t>
            </a:r>
            <a:r>
              <a:rPr lang="sv-SE" sz="1400" dirty="0"/>
              <a:t> ser att </a:t>
            </a:r>
            <a:r>
              <a:rPr lang="sv-SE" sz="1400" b="1" dirty="0"/>
              <a:t>A</a:t>
            </a:r>
            <a:r>
              <a:rPr lang="sv-SE" sz="1400" dirty="0"/>
              <a:t> gör någonting </a:t>
            </a:r>
            <a:r>
              <a:rPr lang="sv-SE" sz="1400" b="1" dirty="0"/>
              <a:t>X</a:t>
            </a:r>
            <a:r>
              <a:rPr lang="sv-SE" sz="1400" dirty="0"/>
              <a:t> med en attraktiv funktion, vilket gör B intresserad att lära sig samma sak. B tittar och lär sig att också göra </a:t>
            </a:r>
            <a:r>
              <a:rPr lang="sv-SE" sz="1400" b="1" dirty="0"/>
              <a:t>X</a:t>
            </a:r>
            <a:r>
              <a:rPr lang="sv-SE" sz="1400" dirty="0"/>
              <a:t>. </a:t>
            </a:r>
          </a:p>
        </p:txBody>
      </p:sp>
      <p:sp>
        <p:nvSpPr>
          <p:cNvPr id="11" name="textruta 10">
            <a:extLst>
              <a:ext uri="{FF2B5EF4-FFF2-40B4-BE49-F238E27FC236}">
                <a16:creationId xmlns:a16="http://schemas.microsoft.com/office/drawing/2014/main" id="{5E549E01-98CF-417A-8E23-B31CD9C30EAB}"/>
              </a:ext>
            </a:extLst>
          </p:cNvPr>
          <p:cNvSpPr txBox="1"/>
          <p:nvPr/>
        </p:nvSpPr>
        <p:spPr>
          <a:xfrm>
            <a:off x="8698008" y="4367886"/>
            <a:ext cx="354584" cy="461665"/>
          </a:xfrm>
          <a:prstGeom prst="rect">
            <a:avLst/>
          </a:prstGeom>
          <a:noFill/>
        </p:spPr>
        <p:txBody>
          <a:bodyPr wrap="none" rtlCol="0">
            <a:spAutoFit/>
          </a:bodyPr>
          <a:lstStyle/>
          <a:p>
            <a:r>
              <a:rPr lang="sv-SE" sz="2400" b="1" dirty="0"/>
              <a:t>X</a:t>
            </a:r>
            <a:endParaRPr lang="sv-SE" b="1" dirty="0"/>
          </a:p>
        </p:txBody>
      </p:sp>
      <p:sp>
        <p:nvSpPr>
          <p:cNvPr id="12" name="textruta 11">
            <a:extLst>
              <a:ext uri="{FF2B5EF4-FFF2-40B4-BE49-F238E27FC236}">
                <a16:creationId xmlns:a16="http://schemas.microsoft.com/office/drawing/2014/main" id="{2A728220-1BC5-48E3-A5B5-71ACD58170C3}"/>
              </a:ext>
            </a:extLst>
          </p:cNvPr>
          <p:cNvSpPr txBox="1"/>
          <p:nvPr/>
        </p:nvSpPr>
        <p:spPr>
          <a:xfrm>
            <a:off x="6848939" y="5173240"/>
            <a:ext cx="4052721" cy="1015663"/>
          </a:xfrm>
          <a:prstGeom prst="rect">
            <a:avLst/>
          </a:prstGeom>
          <a:noFill/>
        </p:spPr>
        <p:txBody>
          <a:bodyPr wrap="square">
            <a:spAutoFit/>
          </a:bodyPr>
          <a:lstStyle/>
          <a:p>
            <a:pPr algn="ctr"/>
            <a:r>
              <a:rPr lang="sv-SE" b="1" dirty="0"/>
              <a:t>Imitation</a:t>
            </a:r>
          </a:p>
          <a:p>
            <a:r>
              <a:rPr lang="sv-SE" sz="1400" b="1" dirty="0"/>
              <a:t>A</a:t>
            </a:r>
            <a:r>
              <a:rPr lang="sv-SE" sz="1400" dirty="0"/>
              <a:t> är en förebild och </a:t>
            </a:r>
            <a:r>
              <a:rPr lang="sv-SE" sz="1400" b="1" dirty="0"/>
              <a:t>B</a:t>
            </a:r>
            <a:r>
              <a:rPr lang="sv-SE" sz="1400" dirty="0"/>
              <a:t> ser att </a:t>
            </a:r>
            <a:r>
              <a:rPr lang="sv-SE" sz="1400" b="1" dirty="0"/>
              <a:t>A</a:t>
            </a:r>
            <a:r>
              <a:rPr lang="sv-SE" sz="1400" dirty="0"/>
              <a:t> gör </a:t>
            </a:r>
            <a:r>
              <a:rPr lang="sv-SE" sz="1400" b="1" dirty="0"/>
              <a:t>X</a:t>
            </a:r>
            <a:r>
              <a:rPr lang="sv-SE" sz="1400" dirty="0"/>
              <a:t>. Detta får </a:t>
            </a:r>
            <a:r>
              <a:rPr lang="sv-SE" sz="1400" b="1" dirty="0"/>
              <a:t>B</a:t>
            </a:r>
            <a:r>
              <a:rPr lang="sv-SE" sz="1400" dirty="0"/>
              <a:t> att betrakta vad </a:t>
            </a:r>
            <a:r>
              <a:rPr lang="sv-SE" sz="1400" b="1" dirty="0"/>
              <a:t>A</a:t>
            </a:r>
            <a:r>
              <a:rPr lang="sv-SE" sz="1400" dirty="0"/>
              <a:t> gör i detalj, och att lära sig göra på samma sätt, även om funktionen av </a:t>
            </a:r>
            <a:r>
              <a:rPr lang="sv-SE" sz="1400" b="1" dirty="0"/>
              <a:t>X</a:t>
            </a:r>
            <a:r>
              <a:rPr lang="sv-SE" sz="1400" dirty="0"/>
              <a:t> är oklar för </a:t>
            </a:r>
            <a:r>
              <a:rPr lang="sv-SE" sz="1400" b="1" dirty="0"/>
              <a:t>B</a:t>
            </a:r>
            <a:r>
              <a:rPr lang="sv-SE" sz="1400" dirty="0"/>
              <a:t>. </a:t>
            </a:r>
          </a:p>
        </p:txBody>
      </p:sp>
      <p:sp>
        <p:nvSpPr>
          <p:cNvPr id="13" name="Rektangel 12">
            <a:extLst>
              <a:ext uri="{FF2B5EF4-FFF2-40B4-BE49-F238E27FC236}">
                <a16:creationId xmlns:a16="http://schemas.microsoft.com/office/drawing/2014/main" id="{F5B3F61B-F919-4B9A-8DAA-0B7E525BF180}"/>
              </a:ext>
            </a:extLst>
          </p:cNvPr>
          <p:cNvSpPr/>
          <p:nvPr/>
        </p:nvSpPr>
        <p:spPr>
          <a:xfrm>
            <a:off x="43895" y="2885"/>
            <a:ext cx="625492" cy="369332"/>
          </a:xfrm>
          <a:prstGeom prst="rect">
            <a:avLst/>
          </a:prstGeom>
        </p:spPr>
        <p:txBody>
          <a:bodyPr wrap="none">
            <a:spAutoFit/>
          </a:bodyPr>
          <a:lstStyle/>
          <a:p>
            <a:r>
              <a:rPr lang="sv-SE" dirty="0"/>
              <a:t>3/16</a:t>
            </a:r>
          </a:p>
        </p:txBody>
      </p:sp>
    </p:spTree>
    <p:extLst>
      <p:ext uri="{BB962C8B-B14F-4D97-AF65-F5344CB8AC3E}">
        <p14:creationId xmlns:p14="http://schemas.microsoft.com/office/powerpoint/2010/main" val="3512888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A99671B-8A43-4355-81A3-67D1FBC181B3}"/>
              </a:ext>
            </a:extLst>
          </p:cNvPr>
          <p:cNvSpPr>
            <a:spLocks noGrp="1"/>
          </p:cNvSpPr>
          <p:nvPr>
            <p:ph type="title"/>
          </p:nvPr>
        </p:nvSpPr>
        <p:spPr>
          <a:xfrm>
            <a:off x="5869533" y="-242695"/>
            <a:ext cx="4840010" cy="1807305"/>
          </a:xfrm>
        </p:spPr>
        <p:txBody>
          <a:bodyPr vert="horz" lIns="91440" tIns="45720" rIns="91440" bIns="45720" rtlCol="0" anchor="ctr">
            <a:normAutofit/>
          </a:bodyPr>
          <a:lstStyle/>
          <a:p>
            <a:r>
              <a:rPr lang="sv-SE" b="1" dirty="0"/>
              <a:t>Våra mentala verktyg</a:t>
            </a:r>
          </a:p>
        </p:txBody>
      </p:sp>
      <p:pic>
        <p:nvPicPr>
          <p:cNvPr id="3074" name="Picture 2" descr="Pedagogy in Education - Serve Learn">
            <a:extLst>
              <a:ext uri="{FF2B5EF4-FFF2-40B4-BE49-F238E27FC236}">
                <a16:creationId xmlns:a16="http://schemas.microsoft.com/office/drawing/2014/main" id="{21D69F95-F521-43F8-B4FB-64B92BEB71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02" r="33335" b="-1"/>
          <a:stretch/>
        </p:blipFill>
        <p:spPr bwMode="auto">
          <a:xfrm>
            <a:off x="20" y="10"/>
            <a:ext cx="5257759" cy="5895099"/>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EE3E2ABC-9418-4AAB-9869-CF6D228562F2}"/>
              </a:ext>
            </a:extLst>
          </p:cNvPr>
          <p:cNvSpPr txBox="1"/>
          <p:nvPr/>
        </p:nvSpPr>
        <p:spPr>
          <a:xfrm>
            <a:off x="5451764" y="1321915"/>
            <a:ext cx="6352309" cy="5321340"/>
          </a:xfrm>
          <a:prstGeom prst="rect">
            <a:avLst/>
          </a:prstGeom>
        </p:spPr>
        <p:txBody>
          <a:bodyPr vert="horz" lIns="91440" tIns="45720" rIns="91440" bIns="45720" rtlCol="0">
            <a:normAutofit lnSpcReduction="10000"/>
          </a:bodyPr>
          <a:lstStyle/>
          <a:p>
            <a:pPr>
              <a:lnSpc>
                <a:spcPct val="90000"/>
              </a:lnSpc>
              <a:spcAft>
                <a:spcPts val="600"/>
              </a:spcAft>
            </a:pPr>
            <a:r>
              <a:rPr lang="sv-SE" dirty="0"/>
              <a:t>Vi har en medfödd tendens att lära oss från personer som har </a:t>
            </a:r>
            <a:r>
              <a:rPr lang="sv-SE" b="1" dirty="0"/>
              <a:t>prestige</a:t>
            </a:r>
            <a:r>
              <a:rPr lang="sv-SE" dirty="0"/>
              <a:t> i våra samhällen, samt av personer i samma sociala grupp som oss själva om vi upplever att de är i </a:t>
            </a:r>
            <a:r>
              <a:rPr lang="sv-SE" b="1" dirty="0"/>
              <a:t>majoritet</a:t>
            </a:r>
            <a:r>
              <a:rPr lang="sv-SE" dirty="0"/>
              <a:t>.  </a:t>
            </a:r>
          </a:p>
          <a:p>
            <a:pPr>
              <a:lnSpc>
                <a:spcPct val="90000"/>
              </a:lnSpc>
              <a:spcAft>
                <a:spcPts val="600"/>
              </a:spcAft>
            </a:pPr>
            <a:endParaRPr lang="sv-SE" dirty="0"/>
          </a:p>
          <a:p>
            <a:pPr>
              <a:lnSpc>
                <a:spcPct val="90000"/>
              </a:lnSpc>
              <a:spcAft>
                <a:spcPts val="600"/>
              </a:spcAft>
            </a:pPr>
            <a:r>
              <a:rPr lang="sv-SE" dirty="0"/>
              <a:t>Djur lär sig, men människan är det enda djur som </a:t>
            </a:r>
            <a:r>
              <a:rPr lang="sv-SE" b="1" dirty="0"/>
              <a:t>lär ut</a:t>
            </a:r>
            <a:r>
              <a:rPr lang="sv-SE" dirty="0"/>
              <a:t>. Vi investerar tid och energi på att instruera och förklara det som inte kan förstås genom att bara betrakta. </a:t>
            </a:r>
          </a:p>
          <a:p>
            <a:pPr>
              <a:lnSpc>
                <a:spcPct val="90000"/>
              </a:lnSpc>
              <a:spcAft>
                <a:spcPts val="600"/>
              </a:spcAft>
            </a:pPr>
            <a:endParaRPr lang="sv-SE" dirty="0"/>
          </a:p>
          <a:p>
            <a:pPr>
              <a:lnSpc>
                <a:spcPct val="90000"/>
              </a:lnSpc>
              <a:spcAft>
                <a:spcPts val="600"/>
              </a:spcAft>
            </a:pPr>
            <a:r>
              <a:rPr lang="sv-SE" dirty="0"/>
              <a:t>Vi känner igen </a:t>
            </a:r>
            <a:r>
              <a:rPr lang="sv-SE" b="1" dirty="0"/>
              <a:t>pedagogiska situationer</a:t>
            </a:r>
            <a:r>
              <a:rPr lang="sv-SE" dirty="0"/>
              <a:t> där vi temporärt dämpar kritik och kreativitet för att bara imitera.</a:t>
            </a:r>
          </a:p>
          <a:p>
            <a:pPr marL="0" indent="-228600">
              <a:lnSpc>
                <a:spcPct val="90000"/>
              </a:lnSpc>
              <a:spcAft>
                <a:spcPts val="600"/>
              </a:spcAft>
              <a:buFont typeface="Arial" panose="020B0604020202020204" pitchFamily="34" charset="0"/>
              <a:buChar char="•"/>
            </a:pPr>
            <a:endParaRPr lang="sv-SE" dirty="0"/>
          </a:p>
          <a:p>
            <a:pPr>
              <a:lnSpc>
                <a:spcPct val="90000"/>
              </a:lnSpc>
              <a:spcAft>
                <a:spcPts val="600"/>
              </a:spcAft>
            </a:pPr>
            <a:r>
              <a:rPr lang="sv-SE" dirty="0"/>
              <a:t>Vi har unika meta-kognitiva förmågor. Till exempel att </a:t>
            </a:r>
            <a:r>
              <a:rPr lang="sv-SE" b="1" dirty="0"/>
              <a:t>styra vårt fokus </a:t>
            </a:r>
            <a:r>
              <a:rPr lang="sv-SE" dirty="0"/>
              <a:t>med viljekraft och att </a:t>
            </a:r>
            <a:r>
              <a:rPr lang="sv-SE" b="1" dirty="0"/>
              <a:t>dela uppmärksamhet</a:t>
            </a:r>
            <a:r>
              <a:rPr lang="sv-SE" dirty="0"/>
              <a:t> med andra. Vi kan </a:t>
            </a:r>
            <a:r>
              <a:rPr lang="sv-SE" b="1" dirty="0"/>
              <a:t>återkalla specifika minnen </a:t>
            </a:r>
            <a:r>
              <a:rPr lang="sv-SE" dirty="0"/>
              <a:t>när de behövs, och </a:t>
            </a:r>
            <a:r>
              <a:rPr lang="sv-SE" b="1" dirty="0"/>
              <a:t>organisera sekvenser </a:t>
            </a:r>
            <a:r>
              <a:rPr lang="sv-SE" dirty="0"/>
              <a:t>i minnet, i det förflutna och i framtid. </a:t>
            </a:r>
          </a:p>
          <a:p>
            <a:pPr marL="0" indent="-228600">
              <a:lnSpc>
                <a:spcPct val="90000"/>
              </a:lnSpc>
              <a:spcAft>
                <a:spcPts val="600"/>
              </a:spcAft>
              <a:buFont typeface="Arial" panose="020B0604020202020204" pitchFamily="34" charset="0"/>
              <a:buChar char="•"/>
            </a:pPr>
            <a:endParaRPr lang="sv-SE" dirty="0"/>
          </a:p>
          <a:p>
            <a:pPr>
              <a:lnSpc>
                <a:spcPct val="90000"/>
              </a:lnSpc>
              <a:spcAft>
                <a:spcPts val="600"/>
              </a:spcAft>
            </a:pPr>
            <a:r>
              <a:rPr lang="sv-SE" dirty="0"/>
              <a:t>Vi har </a:t>
            </a:r>
            <a:r>
              <a:rPr lang="sv-SE" b="1" dirty="0"/>
              <a:t>normativa</a:t>
            </a:r>
            <a:r>
              <a:rPr lang="sv-SE" dirty="0"/>
              <a:t> idésystem där vissa idéer påbjuds och andra idéer förbjuds genom att beläggas med sociala eller konkreta straff. </a:t>
            </a:r>
          </a:p>
        </p:txBody>
      </p:sp>
      <p:sp>
        <p:nvSpPr>
          <p:cNvPr id="6" name="Rektangel 5">
            <a:extLst>
              <a:ext uri="{FF2B5EF4-FFF2-40B4-BE49-F238E27FC236}">
                <a16:creationId xmlns:a16="http://schemas.microsoft.com/office/drawing/2014/main" id="{BB77AD29-106D-4BE0-81FF-7935B52088AC}"/>
              </a:ext>
            </a:extLst>
          </p:cNvPr>
          <p:cNvSpPr/>
          <p:nvPr/>
        </p:nvSpPr>
        <p:spPr>
          <a:xfrm>
            <a:off x="11457001" y="106960"/>
            <a:ext cx="625492" cy="369332"/>
          </a:xfrm>
          <a:prstGeom prst="rect">
            <a:avLst/>
          </a:prstGeom>
        </p:spPr>
        <p:txBody>
          <a:bodyPr wrap="none">
            <a:spAutoFit/>
          </a:bodyPr>
          <a:lstStyle/>
          <a:p>
            <a:r>
              <a:rPr lang="sv-SE" dirty="0"/>
              <a:t>4/16</a:t>
            </a:r>
          </a:p>
        </p:txBody>
      </p:sp>
    </p:spTree>
    <p:extLst>
      <p:ext uri="{BB962C8B-B14F-4D97-AF65-F5344CB8AC3E}">
        <p14:creationId xmlns:p14="http://schemas.microsoft.com/office/powerpoint/2010/main" val="244860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E6B62B-C4C7-4D8A-91C7-D152A0E7B28F}"/>
              </a:ext>
            </a:extLst>
          </p:cNvPr>
          <p:cNvSpPr>
            <a:spLocks noGrp="1"/>
          </p:cNvSpPr>
          <p:nvPr>
            <p:ph type="title"/>
          </p:nvPr>
        </p:nvSpPr>
        <p:spPr>
          <a:xfrm>
            <a:off x="4965430" y="629268"/>
            <a:ext cx="6586491" cy="1286160"/>
          </a:xfrm>
        </p:spPr>
        <p:txBody>
          <a:bodyPr anchor="b">
            <a:normAutofit/>
          </a:bodyPr>
          <a:lstStyle/>
          <a:p>
            <a:r>
              <a:rPr lang="sv-SE" b="1" dirty="0"/>
              <a:t>Ett sentida exempel: </a:t>
            </a:r>
            <a:r>
              <a:rPr lang="sv-SE" b="1" i="1" dirty="0"/>
              <a:t>Subak</a:t>
            </a:r>
          </a:p>
        </p:txBody>
      </p:sp>
      <p:sp>
        <p:nvSpPr>
          <p:cNvPr id="3" name="Platshållare för innehåll 2">
            <a:extLst>
              <a:ext uri="{FF2B5EF4-FFF2-40B4-BE49-F238E27FC236}">
                <a16:creationId xmlns:a16="http://schemas.microsoft.com/office/drawing/2014/main" id="{6360F89E-FC05-4891-A5E2-E3B59B902402}"/>
              </a:ext>
            </a:extLst>
          </p:cNvPr>
          <p:cNvSpPr>
            <a:spLocks noGrp="1"/>
          </p:cNvSpPr>
          <p:nvPr>
            <p:ph idx="1"/>
          </p:nvPr>
        </p:nvSpPr>
        <p:spPr>
          <a:xfrm>
            <a:off x="4970906" y="2438400"/>
            <a:ext cx="6586489" cy="3785419"/>
          </a:xfrm>
        </p:spPr>
        <p:txBody>
          <a:bodyPr>
            <a:normAutofit/>
          </a:bodyPr>
          <a:lstStyle/>
          <a:p>
            <a:pPr marL="0" indent="0">
              <a:buNone/>
            </a:pPr>
            <a:r>
              <a:rPr lang="sv-SE" sz="1800" dirty="0"/>
              <a:t>Intill mycket nyligen motiverades kulturella system i princip helt utan hänvisning till rationell förståelse av funktion. Istället hänvisas det till mytologi. Myterna berättar </a:t>
            </a:r>
            <a:r>
              <a:rPr lang="sv-SE" sz="1800" b="1" dirty="0"/>
              <a:t>vad</a:t>
            </a:r>
            <a:r>
              <a:rPr lang="sv-SE" sz="1800" dirty="0"/>
              <a:t> skall man göra, och </a:t>
            </a:r>
            <a:r>
              <a:rPr lang="sv-SE" sz="1800" b="1" dirty="0"/>
              <a:t>varför</a:t>
            </a:r>
            <a:r>
              <a:rPr lang="sv-SE" sz="1800" dirty="0"/>
              <a:t> skall man inte avvika från föreskrifterna.</a:t>
            </a:r>
          </a:p>
          <a:p>
            <a:pPr marL="0" indent="0">
              <a:buNone/>
            </a:pPr>
            <a:r>
              <a:rPr lang="sv-SE" sz="1800" dirty="0"/>
              <a:t>Antropologen Steven Lansing har studerat </a:t>
            </a:r>
            <a:r>
              <a:rPr lang="sv-SE" sz="1800" i="1" dirty="0"/>
              <a:t>subak</a:t>
            </a:r>
            <a:r>
              <a:rPr lang="sv-SE" sz="1800" dirty="0"/>
              <a:t> – ett ovanligt komplext exempel. </a:t>
            </a:r>
            <a:r>
              <a:rPr lang="sv-SE" sz="1800" i="1" dirty="0"/>
              <a:t>Subak</a:t>
            </a:r>
            <a:r>
              <a:rPr lang="sv-SE" sz="1800" dirty="0"/>
              <a:t> är balinesiska traditionella system för terrass-odling av ris som styrs via ett komplext distribuerat system av vattentempel.</a:t>
            </a:r>
          </a:p>
          <a:p>
            <a:pPr marL="0" indent="0">
              <a:buNone/>
            </a:pPr>
            <a:r>
              <a:rPr lang="sv-SE" sz="1800" dirty="0"/>
              <a:t>Detta över 1 000 år gamla system följer ett elaborerat schema där åkrar läggs under vatten, torkas ut, besås, skördas, läggs i träda, och så vidare.</a:t>
            </a:r>
          </a:p>
          <a:p>
            <a:pPr marL="0" indent="0">
              <a:buNone/>
            </a:pPr>
            <a:r>
              <a:rPr lang="sv-SE" sz="1800" dirty="0"/>
              <a:t>Koordinering och problemlösning sker på olika nivåer, från den enskilda enheten med sin lokala helgedom, upp till huvud-templet. </a:t>
            </a:r>
          </a:p>
          <a:p>
            <a:pPr marL="0" indent="0">
              <a:buNone/>
            </a:pPr>
            <a:endParaRPr lang="sv-SE" sz="1600" dirty="0"/>
          </a:p>
        </p:txBody>
      </p:sp>
      <p:pic>
        <p:nvPicPr>
          <p:cNvPr id="1028" name="Picture 4" descr="Subak, a millenia-old irrigation system - Omar Niode Foundation">
            <a:extLst>
              <a:ext uri="{FF2B5EF4-FFF2-40B4-BE49-F238E27FC236}">
                <a16:creationId xmlns:a16="http://schemas.microsoft.com/office/drawing/2014/main" id="{676161C5-4ED7-414C-9B59-14B81B75BA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4" r="2469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9EF52"/>
            </a:solidFill>
          </a:ln>
        </p:spPr>
        <p:style>
          <a:lnRef idx="1">
            <a:schemeClr val="accent1"/>
          </a:lnRef>
          <a:fillRef idx="0">
            <a:schemeClr val="accent1"/>
          </a:fillRef>
          <a:effectRef idx="0">
            <a:schemeClr val="accent1"/>
          </a:effectRef>
          <a:fontRef idx="minor">
            <a:schemeClr val="tx1"/>
          </a:fontRef>
        </p:style>
      </p:cxnSp>
      <p:sp>
        <p:nvSpPr>
          <p:cNvPr id="6" name="Rektangel 5">
            <a:extLst>
              <a:ext uri="{FF2B5EF4-FFF2-40B4-BE49-F238E27FC236}">
                <a16:creationId xmlns:a16="http://schemas.microsoft.com/office/drawing/2014/main" id="{75E7FA3A-D66F-4053-8F6B-DD6311EAE6B2}"/>
              </a:ext>
            </a:extLst>
          </p:cNvPr>
          <p:cNvSpPr/>
          <p:nvPr/>
        </p:nvSpPr>
        <p:spPr>
          <a:xfrm>
            <a:off x="11453423" y="60247"/>
            <a:ext cx="625492" cy="369332"/>
          </a:xfrm>
          <a:prstGeom prst="rect">
            <a:avLst/>
          </a:prstGeom>
        </p:spPr>
        <p:txBody>
          <a:bodyPr wrap="none">
            <a:spAutoFit/>
          </a:bodyPr>
          <a:lstStyle/>
          <a:p>
            <a:r>
              <a:rPr lang="sv-SE" dirty="0"/>
              <a:t>5/16</a:t>
            </a:r>
          </a:p>
        </p:txBody>
      </p:sp>
    </p:spTree>
    <p:extLst>
      <p:ext uri="{BB962C8B-B14F-4D97-AF65-F5344CB8AC3E}">
        <p14:creationId xmlns:p14="http://schemas.microsoft.com/office/powerpoint/2010/main" val="1291794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descr="Subak irrigation scheme [14]. | Download Scientific Diagram">
            <a:extLst>
              <a:ext uri="{FF2B5EF4-FFF2-40B4-BE49-F238E27FC236}">
                <a16:creationId xmlns:a16="http://schemas.microsoft.com/office/drawing/2014/main" id="{C47C7EC6-4880-464D-83F8-AE1DD7B7E2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3" b="3"/>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FF31D4B4-BCB2-43CB-A52F-AF3791725C5F}"/>
              </a:ext>
            </a:extLst>
          </p:cNvPr>
          <p:cNvSpPr/>
          <p:nvPr/>
        </p:nvSpPr>
        <p:spPr>
          <a:xfrm>
            <a:off x="6426755" y="1057702"/>
            <a:ext cx="5291663" cy="5917061"/>
          </a:xfrm>
          <a:prstGeom prst="rect">
            <a:avLst/>
          </a:prstGeom>
        </p:spPr>
        <p:txBody>
          <a:bodyPr vert="horz" lIns="91440" tIns="45720" rIns="91440" bIns="45720" rtlCol="0">
            <a:normAutofit lnSpcReduction="10000"/>
          </a:bodyPr>
          <a:lstStyle/>
          <a:p>
            <a:pPr>
              <a:lnSpc>
                <a:spcPct val="90000"/>
              </a:lnSpc>
              <a:spcAft>
                <a:spcPts val="600"/>
              </a:spcAft>
            </a:pPr>
            <a:r>
              <a:rPr lang="sv-SE" sz="1600" dirty="0"/>
              <a:t>Under 1970-talet och ”Den Gröna Revolutionen” försökte staten ersätta </a:t>
            </a:r>
            <a:r>
              <a:rPr lang="sv-SE" sz="1600" i="1" dirty="0"/>
              <a:t>subak</a:t>
            </a:r>
            <a:r>
              <a:rPr lang="sv-SE" sz="1600" dirty="0"/>
              <a:t> med vetenskapligt utformad odling. Resultatet var uselt. Lansing bidrog via simuleringsmodeller till myndigheters insikt att de här systemen – trots sin traditionella karaktär – faktiskt var oerhört väl ägnade till sin uppgift.</a:t>
            </a:r>
          </a:p>
          <a:p>
            <a:pPr>
              <a:lnSpc>
                <a:spcPct val="90000"/>
              </a:lnSpc>
              <a:spcAft>
                <a:spcPts val="600"/>
              </a:spcAft>
            </a:pPr>
            <a:endParaRPr lang="sv-SE" sz="1600" dirty="0"/>
          </a:p>
          <a:p>
            <a:pPr>
              <a:lnSpc>
                <a:spcPct val="90000"/>
              </a:lnSpc>
              <a:spcAft>
                <a:spcPts val="600"/>
              </a:spcAft>
            </a:pPr>
            <a:r>
              <a:rPr lang="sv-SE" sz="1600" dirty="0"/>
              <a:t>Bönder och präster förklarar dess funktion utifrån mytologiska hänvisningar – inte utifrån mekanistiska förklaring baserade på hur vatten, jord och årstider samverkar. </a:t>
            </a:r>
          </a:p>
          <a:p>
            <a:pPr>
              <a:lnSpc>
                <a:spcPct val="90000"/>
              </a:lnSpc>
              <a:spcAft>
                <a:spcPts val="600"/>
              </a:spcAft>
            </a:pPr>
            <a:endParaRPr lang="sv-SE" sz="1600" dirty="0"/>
          </a:p>
          <a:p>
            <a:pPr>
              <a:lnSpc>
                <a:spcPct val="90000"/>
              </a:lnSpc>
              <a:spcAft>
                <a:spcPts val="600"/>
              </a:spcAft>
            </a:pPr>
            <a:r>
              <a:rPr lang="sv-SE" sz="1600" dirty="0"/>
              <a:t>Instruktionerna följs för att undvika att förarga dessa mytologiska krafter som annars förstör systemets funktion, låter källorna sina, och ödelägger skörden.</a:t>
            </a:r>
          </a:p>
          <a:p>
            <a:pPr>
              <a:lnSpc>
                <a:spcPct val="90000"/>
              </a:lnSpc>
              <a:spcAft>
                <a:spcPts val="600"/>
              </a:spcAft>
            </a:pPr>
            <a:endParaRPr lang="sv-SE" sz="1600" dirty="0"/>
          </a:p>
          <a:p>
            <a:pPr>
              <a:lnSpc>
                <a:spcPct val="90000"/>
              </a:lnSpc>
              <a:spcAft>
                <a:spcPts val="600"/>
              </a:spcAft>
            </a:pPr>
            <a:r>
              <a:rPr lang="sv-SE" sz="1600" dirty="0"/>
              <a:t>Man kan förbluffas över hur det – helt utan att förstå problemet – har kunnat skapas en så effektiv lösning som både specificeras och bevaras via mytologi.</a:t>
            </a:r>
          </a:p>
          <a:p>
            <a:pPr>
              <a:lnSpc>
                <a:spcPct val="90000"/>
              </a:lnSpc>
              <a:spcAft>
                <a:spcPts val="600"/>
              </a:spcAft>
            </a:pPr>
            <a:endParaRPr lang="sv-SE" sz="1600" dirty="0"/>
          </a:p>
          <a:p>
            <a:pPr>
              <a:lnSpc>
                <a:spcPct val="90000"/>
              </a:lnSpc>
              <a:spcAft>
                <a:spcPts val="600"/>
              </a:spcAft>
            </a:pPr>
            <a:r>
              <a:rPr lang="sv-SE" sz="1600" dirty="0"/>
              <a:t>Oviljan att avvika från myten blir förståelig just utifrån att man inte förstår hur ett system man försörjer sig på fungerar. Föreställ er att försöka förbättra en dator utan att förstå hur den fungerar! </a:t>
            </a:r>
          </a:p>
        </p:txBody>
      </p:sp>
      <p:sp>
        <p:nvSpPr>
          <p:cNvPr id="2" name="Rektangel 1">
            <a:extLst>
              <a:ext uri="{FF2B5EF4-FFF2-40B4-BE49-F238E27FC236}">
                <a16:creationId xmlns:a16="http://schemas.microsoft.com/office/drawing/2014/main" id="{26495CCE-15C2-4DE5-9632-4B9064B6EEC7}"/>
              </a:ext>
            </a:extLst>
          </p:cNvPr>
          <p:cNvSpPr/>
          <p:nvPr/>
        </p:nvSpPr>
        <p:spPr>
          <a:xfrm>
            <a:off x="7228607" y="357832"/>
            <a:ext cx="3461782" cy="369332"/>
          </a:xfrm>
          <a:prstGeom prst="rect">
            <a:avLst/>
          </a:prstGeom>
        </p:spPr>
        <p:txBody>
          <a:bodyPr wrap="none">
            <a:spAutoFit/>
          </a:bodyPr>
          <a:lstStyle/>
          <a:p>
            <a:r>
              <a:rPr lang="sv-SE" b="1" dirty="0"/>
              <a:t>Effektivt trots att ingen förstår hur</a:t>
            </a:r>
          </a:p>
        </p:txBody>
      </p:sp>
      <p:sp>
        <p:nvSpPr>
          <p:cNvPr id="5" name="Rektangel 4">
            <a:extLst>
              <a:ext uri="{FF2B5EF4-FFF2-40B4-BE49-F238E27FC236}">
                <a16:creationId xmlns:a16="http://schemas.microsoft.com/office/drawing/2014/main" id="{A3F0BA85-054D-4B7F-B8EA-E487F1B12770}"/>
              </a:ext>
            </a:extLst>
          </p:cNvPr>
          <p:cNvSpPr/>
          <p:nvPr/>
        </p:nvSpPr>
        <p:spPr>
          <a:xfrm>
            <a:off x="11405672" y="98419"/>
            <a:ext cx="625492" cy="369332"/>
          </a:xfrm>
          <a:prstGeom prst="rect">
            <a:avLst/>
          </a:prstGeom>
        </p:spPr>
        <p:txBody>
          <a:bodyPr wrap="none">
            <a:spAutoFit/>
          </a:bodyPr>
          <a:lstStyle/>
          <a:p>
            <a:r>
              <a:rPr lang="sv-SE" dirty="0"/>
              <a:t>6/16</a:t>
            </a:r>
          </a:p>
        </p:txBody>
      </p:sp>
    </p:spTree>
    <p:extLst>
      <p:ext uri="{BB962C8B-B14F-4D97-AF65-F5344CB8AC3E}">
        <p14:creationId xmlns:p14="http://schemas.microsoft.com/office/powerpoint/2010/main" val="210730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13AC9DA-76A9-4F30-A40F-59201012B45B}"/>
              </a:ext>
            </a:extLst>
          </p:cNvPr>
          <p:cNvSpPr>
            <a:spLocks noGrp="1"/>
          </p:cNvSpPr>
          <p:nvPr>
            <p:ph type="title"/>
          </p:nvPr>
        </p:nvSpPr>
        <p:spPr>
          <a:xfrm>
            <a:off x="589560" y="856180"/>
            <a:ext cx="5279408" cy="1128068"/>
          </a:xfrm>
        </p:spPr>
        <p:txBody>
          <a:bodyPr anchor="ctr">
            <a:normAutofit/>
          </a:bodyPr>
          <a:lstStyle/>
          <a:p>
            <a:r>
              <a:rPr lang="sv-SE" sz="3700" b="1"/>
              <a:t>Vem eller vad designade </a:t>
            </a:r>
            <a:r>
              <a:rPr lang="sv-SE" sz="3700" b="1" i="1"/>
              <a:t>subak</a:t>
            </a:r>
            <a:r>
              <a:rPr lang="sv-SE" sz="3700" b="1"/>
              <a:t>?</a:t>
            </a:r>
          </a:p>
        </p:txBody>
      </p:sp>
      <p:grpSp>
        <p:nvGrpSpPr>
          <p:cNvPr id="75" name="Group 7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6" name="Rectangle 7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3350B86C-3A61-4E70-ACD1-B84BEBF1AB54}"/>
              </a:ext>
            </a:extLst>
          </p:cNvPr>
          <p:cNvSpPr>
            <a:spLocks noGrp="1"/>
          </p:cNvSpPr>
          <p:nvPr>
            <p:ph idx="1"/>
          </p:nvPr>
        </p:nvSpPr>
        <p:spPr>
          <a:xfrm>
            <a:off x="590718" y="2330505"/>
            <a:ext cx="5505281" cy="3979585"/>
          </a:xfrm>
        </p:spPr>
        <p:txBody>
          <a:bodyPr anchor="ctr">
            <a:normAutofit/>
          </a:bodyPr>
          <a:lstStyle/>
          <a:p>
            <a:pPr marL="0" indent="0">
              <a:buNone/>
            </a:pPr>
            <a:r>
              <a:rPr lang="sv-SE" sz="1500" i="1" dirty="0"/>
              <a:t>Subak</a:t>
            </a:r>
            <a:r>
              <a:rPr lang="sv-SE" sz="1500" dirty="0"/>
              <a:t> är ett anpassat system. I det gigantiska rummet av sätt man kan göra på så har bönderna och prästerna hittat ett av de fåtaliga sätt som fungerar bra.</a:t>
            </a:r>
          </a:p>
          <a:p>
            <a:pPr marL="0" indent="0">
              <a:buNone/>
            </a:pPr>
            <a:endParaRPr lang="sv-SE" sz="1500" i="1" dirty="0"/>
          </a:p>
          <a:p>
            <a:pPr marL="0" indent="0">
              <a:buNone/>
            </a:pPr>
            <a:r>
              <a:rPr lang="sv-SE" sz="1500" dirty="0"/>
              <a:t>Vi kan alltså utesluta att någon har satt sig ned och benat isär problemet top-down, som vi är vana vid som ingenjörer.</a:t>
            </a:r>
          </a:p>
          <a:p>
            <a:pPr marL="0" indent="0">
              <a:buNone/>
            </a:pPr>
            <a:endParaRPr lang="sv-SE" sz="1500" dirty="0"/>
          </a:p>
          <a:p>
            <a:pPr marL="0" indent="0">
              <a:buNone/>
            </a:pPr>
            <a:r>
              <a:rPr lang="sv-SE" sz="1500" dirty="0"/>
              <a:t>Systemet är självorganiserande, men självorganisation i sig hittar inte adaptiva lösningar.</a:t>
            </a:r>
          </a:p>
          <a:p>
            <a:pPr marL="0" indent="0">
              <a:buNone/>
            </a:pPr>
            <a:endParaRPr lang="sv-SE" sz="1500" dirty="0"/>
          </a:p>
          <a:p>
            <a:pPr marL="0" indent="0">
              <a:buNone/>
            </a:pPr>
            <a:r>
              <a:rPr lang="sv-SE" sz="1500" dirty="0"/>
              <a:t>Om inte människor har designat systemet – och vi utesluter möjligheten att gudar gjorde det – </a:t>
            </a:r>
            <a:r>
              <a:rPr lang="sv-SE" sz="1500" b="1" dirty="0"/>
              <a:t>vad</a:t>
            </a:r>
            <a:r>
              <a:rPr lang="sv-SE" sz="1500" dirty="0"/>
              <a:t> har i så fall designat det?</a:t>
            </a:r>
          </a:p>
          <a:p>
            <a:pPr marL="0" indent="0">
              <a:buNone/>
            </a:pPr>
            <a:endParaRPr lang="sv-SE" sz="1600" dirty="0"/>
          </a:p>
          <a:p>
            <a:pPr marL="0" indent="0">
              <a:buNone/>
            </a:pPr>
            <a:endParaRPr lang="sv-SE" sz="1600" dirty="0"/>
          </a:p>
        </p:txBody>
      </p:sp>
      <p:sp>
        <p:nvSpPr>
          <p:cNvPr id="81" name="Rectangle 8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Devine Creation, Evolution, Big Bang? - The Daily Sinner">
            <a:extLst>
              <a:ext uri="{FF2B5EF4-FFF2-40B4-BE49-F238E27FC236}">
                <a16:creationId xmlns:a16="http://schemas.microsoft.com/office/drawing/2014/main" id="{03A1F97D-61F7-4785-A949-65EE6B7148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42724"/>
          <a:stretch/>
        </p:blipFill>
        <p:spPr bwMode="auto">
          <a:xfrm>
            <a:off x="7083423" y="581892"/>
            <a:ext cx="4397433" cy="2518756"/>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Links between fear and creativity | Sketchbook">
            <a:extLst>
              <a:ext uri="{FF2B5EF4-FFF2-40B4-BE49-F238E27FC236}">
                <a16:creationId xmlns:a16="http://schemas.microsoft.com/office/drawing/2014/main" id="{924A9CDE-2965-456C-A702-28454B81ED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77" r="-2" b="47772"/>
          <a:stretch/>
        </p:blipFill>
        <p:spPr bwMode="auto">
          <a:xfrm>
            <a:off x="7083423" y="3707894"/>
            <a:ext cx="4395569" cy="2518756"/>
          </a:xfrm>
          <a:prstGeom prst="rect">
            <a:avLst/>
          </a:prstGeom>
          <a:noFill/>
          <a:extLst>
            <a:ext uri="{909E8E84-426E-40DD-AFC4-6F175D3DCCD1}">
              <a14:hiddenFill xmlns:a14="http://schemas.microsoft.com/office/drawing/2010/main">
                <a:solidFill>
                  <a:srgbClr val="FFFFFF"/>
                </a:solidFill>
              </a14:hiddenFill>
            </a:ext>
          </a:extLst>
        </p:spPr>
      </p:pic>
      <p:sp>
        <p:nvSpPr>
          <p:cNvPr id="14" name="Rektangel 13">
            <a:extLst>
              <a:ext uri="{FF2B5EF4-FFF2-40B4-BE49-F238E27FC236}">
                <a16:creationId xmlns:a16="http://schemas.microsoft.com/office/drawing/2014/main" id="{30D036ED-CAC1-4484-B525-8CD89A5F5A07}"/>
              </a:ext>
            </a:extLst>
          </p:cNvPr>
          <p:cNvSpPr/>
          <p:nvPr/>
        </p:nvSpPr>
        <p:spPr>
          <a:xfrm>
            <a:off x="43895" y="2885"/>
            <a:ext cx="625492" cy="369332"/>
          </a:xfrm>
          <a:prstGeom prst="rect">
            <a:avLst/>
          </a:prstGeom>
        </p:spPr>
        <p:txBody>
          <a:bodyPr wrap="none">
            <a:spAutoFit/>
          </a:bodyPr>
          <a:lstStyle/>
          <a:p>
            <a:r>
              <a:rPr lang="sv-SE" dirty="0"/>
              <a:t>7/16</a:t>
            </a:r>
          </a:p>
        </p:txBody>
      </p:sp>
    </p:spTree>
    <p:extLst>
      <p:ext uri="{BB962C8B-B14F-4D97-AF65-F5344CB8AC3E}">
        <p14:creationId xmlns:p14="http://schemas.microsoft.com/office/powerpoint/2010/main" val="191224566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2202</Words>
  <Application>Microsoft Office PowerPoint</Application>
  <PresentationFormat>Bredbild</PresentationFormat>
  <Paragraphs>160</Paragraphs>
  <Slides>18</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Arial</vt:lpstr>
      <vt:lpstr>Calibri</vt:lpstr>
      <vt:lpstr>Calibri Light</vt:lpstr>
      <vt:lpstr>Office-tema</vt:lpstr>
      <vt:lpstr>Människan och kulturen Kulturell evolution </vt:lpstr>
      <vt:lpstr>Föreläsningens lärandemål</vt:lpstr>
      <vt:lpstr>Att lära sig</vt:lpstr>
      <vt:lpstr>Vem har kultur?</vt:lpstr>
      <vt:lpstr>Skillnader mellan djurens traditioner och människans kultur</vt:lpstr>
      <vt:lpstr>Våra mentala verktyg</vt:lpstr>
      <vt:lpstr>Ett sentida exempel: Subak</vt:lpstr>
      <vt:lpstr>PowerPoint-presentation</vt:lpstr>
      <vt:lpstr>Vem eller vad designade subak?</vt:lpstr>
      <vt:lpstr>BVSR</vt:lpstr>
      <vt:lpstr>Selektion spelar alltså en nyckelroll</vt:lpstr>
      <vt:lpstr>Dual-Inheritance Theory</vt:lpstr>
      <vt:lpstr>Fitness för idéer</vt:lpstr>
      <vt:lpstr>PowerPoint-presentation</vt:lpstr>
      <vt:lpstr>Men vilka idéer behövs för att bygga en mänsklig kultur?</vt:lpstr>
      <vt:lpstr>Hur får kulturen sådana idéer att frodas?</vt:lpstr>
      <vt:lpstr>Positiv Feedback… tydligen utan nämnvärd dämpning</vt:lpstr>
      <vt:lpstr>Vad är så svårt att förstå med detta?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Människan och kulturen Kulturell evolution </dc:title>
  <dc:creator>Claes Andersson</dc:creator>
  <cp:lastModifiedBy>Claes Andersson</cp:lastModifiedBy>
  <cp:revision>10</cp:revision>
  <dcterms:created xsi:type="dcterms:W3CDTF">2021-02-26T13:28:59Z</dcterms:created>
  <dcterms:modified xsi:type="dcterms:W3CDTF">2021-03-04T12:02:52Z</dcterms:modified>
</cp:coreProperties>
</file>