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256" r:id="rId2"/>
    <p:sldId id="336" r:id="rId3"/>
    <p:sldId id="257" r:id="rId4"/>
    <p:sldId id="258" r:id="rId5"/>
    <p:sldId id="262" r:id="rId6"/>
    <p:sldId id="325" r:id="rId7"/>
    <p:sldId id="326" r:id="rId8"/>
    <p:sldId id="270" r:id="rId9"/>
    <p:sldId id="281" r:id="rId10"/>
    <p:sldId id="282" r:id="rId11"/>
    <p:sldId id="324" r:id="rId12"/>
    <p:sldId id="303" r:id="rId13"/>
    <p:sldId id="304" r:id="rId14"/>
    <p:sldId id="271" r:id="rId15"/>
    <p:sldId id="272" r:id="rId16"/>
    <p:sldId id="277" r:id="rId17"/>
    <p:sldId id="311" r:id="rId18"/>
    <p:sldId id="284" r:id="rId19"/>
    <p:sldId id="285" r:id="rId20"/>
    <p:sldId id="273" r:id="rId21"/>
    <p:sldId id="312" r:id="rId22"/>
    <p:sldId id="286" r:id="rId23"/>
    <p:sldId id="333" r:id="rId24"/>
    <p:sldId id="289" r:id="rId25"/>
    <p:sldId id="293" r:id="rId26"/>
    <p:sldId id="294" r:id="rId27"/>
    <p:sldId id="332" r:id="rId28"/>
    <p:sldId id="327" r:id="rId29"/>
    <p:sldId id="334" r:id="rId30"/>
    <p:sldId id="328" r:id="rId31"/>
    <p:sldId id="329" r:id="rId32"/>
    <p:sldId id="331" r:id="rId33"/>
    <p:sldId id="330" r:id="rId34"/>
    <p:sldId id="279" r:id="rId35"/>
    <p:sldId id="280" r:id="rId3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444"/>
  </p:normalViewPr>
  <p:slideViewPr>
    <p:cSldViewPr>
      <p:cViewPr varScale="1">
        <p:scale>
          <a:sx n="99" d="100"/>
          <a:sy n="99" d="100"/>
        </p:scale>
        <p:origin x="136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69DDEBD-BB88-8F4C-898A-85510321B00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EFD0A3-B4AE-9044-A4DC-80EC9920E3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435BD69-4884-4140-9CE3-5C35AF7CBD90}" type="datetimeFigureOut">
              <a:rPr lang="en-US"/>
              <a:pPr>
                <a:defRPr/>
              </a:pPr>
              <a:t>11/23/20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DF985D-F4E0-AB44-A4BD-D19B07123BF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A307D-3258-E841-92B1-63D22F24E4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2EBD83E0-EB9D-1D43-A778-47FC96778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615FA25-C3D5-974C-841F-7420E44B27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2526B27-C301-AD4F-83CF-3C57A69F8F0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36ABAF51-7E62-CA46-9DB5-AFF1E50C00F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33DF286D-EA4B-C145-B8C7-3C79B26E1C9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F3F6F1C4-5C5A-0847-BD71-931794CCB6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E60A07ED-4626-AD45-A31A-26B10E741F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A4A7C2E5-CF9E-3842-A403-FB163AC1D3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7BD80774-76AC-544A-8548-96BB08C7BF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6268EC1-97F8-7B45-9702-58A6364A2801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2EECF9DD-885F-7144-BA95-5A311C958D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0921EEF-AF80-984B-99D2-418D3744EC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>
            <a:extLst>
              <a:ext uri="{FF2B5EF4-FFF2-40B4-BE49-F238E27FC236}">
                <a16:creationId xmlns:a16="http://schemas.microsoft.com/office/drawing/2014/main" id="{2F5AEED6-ABC2-9643-AB63-0F11A3893C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C7E6A11-F383-5A4B-987C-2589A8FFC121}" type="slidenum">
              <a:rPr lang="en-GB" altLang="en-US" smtClean="0"/>
              <a:pPr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832DA852-1EF0-A34F-BDE9-113B0A3C2F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BEE0D8BC-4504-EA4D-980B-B2C2A54BE6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>
            <a:extLst>
              <a:ext uri="{FF2B5EF4-FFF2-40B4-BE49-F238E27FC236}">
                <a16:creationId xmlns:a16="http://schemas.microsoft.com/office/drawing/2014/main" id="{3D036DE7-133B-2A46-9260-62E6EEDED4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2006EBA-C76D-DA47-BB75-BDDC1C3CE25C}" type="slidenum">
              <a:rPr lang="en-GB" altLang="en-US" smtClean="0"/>
              <a:pPr>
                <a:spcBef>
                  <a:spcPct val="0"/>
                </a:spcBef>
              </a:pPr>
              <a:t>12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2A0697E1-4B82-E345-8154-2B6C8383DA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62F95018-5CCB-DB4D-B65B-8198E20D31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>
            <a:extLst>
              <a:ext uri="{FF2B5EF4-FFF2-40B4-BE49-F238E27FC236}">
                <a16:creationId xmlns:a16="http://schemas.microsoft.com/office/drawing/2014/main" id="{72A42F6A-502F-6C40-B19A-DFF89C7501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3BE5439-F48A-5C44-B9E0-BDFA5F3DD139}" type="slidenum">
              <a:rPr lang="en-GB" altLang="en-US" smtClean="0"/>
              <a:pPr>
                <a:spcBef>
                  <a:spcPct val="0"/>
                </a:spcBef>
              </a:pPr>
              <a:t>13</a:t>
            </a:fld>
            <a:endParaRPr lang="en-GB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804C1F36-0E5C-734F-A12C-47263E81ED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3E611122-9587-5E45-B9B6-75669EA6F0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>
            <a:extLst>
              <a:ext uri="{FF2B5EF4-FFF2-40B4-BE49-F238E27FC236}">
                <a16:creationId xmlns:a16="http://schemas.microsoft.com/office/drawing/2014/main" id="{DA971B0F-7843-DA4C-B6AB-9CF565375A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A50BDCB-BE39-DA45-A60C-7776E0401A6A}" type="slidenum">
              <a:rPr lang="en-GB" altLang="en-US" smtClean="0"/>
              <a:pPr>
                <a:spcBef>
                  <a:spcPct val="0"/>
                </a:spcBef>
              </a:pPr>
              <a:t>14</a:t>
            </a:fld>
            <a:endParaRPr lang="en-GB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E92289A3-EC1F-9242-AED0-8906D45E13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A5E9812A-FA32-FB4D-9CDC-1D1D326400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>
            <a:extLst>
              <a:ext uri="{FF2B5EF4-FFF2-40B4-BE49-F238E27FC236}">
                <a16:creationId xmlns:a16="http://schemas.microsoft.com/office/drawing/2014/main" id="{E2764FE3-277D-A548-A37E-97D7736A2B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4C5ED31-FF31-214B-AF0F-481FD10EFC0C}" type="slidenum">
              <a:rPr lang="en-GB" altLang="en-US" smtClean="0"/>
              <a:pPr>
                <a:spcBef>
                  <a:spcPct val="0"/>
                </a:spcBef>
              </a:pPr>
              <a:t>15</a:t>
            </a:fld>
            <a:endParaRPr lang="en-GB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FB02330D-4B87-A943-A55C-9B58346EEE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D97E184D-8590-254C-B489-BC731FEFAB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>
            <a:extLst>
              <a:ext uri="{FF2B5EF4-FFF2-40B4-BE49-F238E27FC236}">
                <a16:creationId xmlns:a16="http://schemas.microsoft.com/office/drawing/2014/main" id="{2E9CD593-1530-0241-AA37-8EB8386C7A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D4F9B9B-D699-6E4D-81CD-62147D40F020}" type="slidenum">
              <a:rPr lang="en-GB" altLang="en-US" smtClean="0"/>
              <a:pPr>
                <a:spcBef>
                  <a:spcPct val="0"/>
                </a:spcBef>
              </a:pPr>
              <a:t>16</a:t>
            </a:fld>
            <a:endParaRPr lang="en-GB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C9FD7E74-EAA2-B747-A05B-7FE348F2BD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4AC665E6-9F53-BB4B-AD7F-E52AB71CFF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>
            <a:extLst>
              <a:ext uri="{FF2B5EF4-FFF2-40B4-BE49-F238E27FC236}">
                <a16:creationId xmlns:a16="http://schemas.microsoft.com/office/drawing/2014/main" id="{50095FF0-1A45-304F-B276-020B9A9850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007B2DC-2279-B94F-8AF8-9099134388F4}" type="slidenum">
              <a:rPr lang="en-GB" altLang="en-US" smtClean="0"/>
              <a:pPr>
                <a:spcBef>
                  <a:spcPct val="0"/>
                </a:spcBef>
              </a:pPr>
              <a:t>17</a:t>
            </a:fld>
            <a:endParaRPr lang="en-GB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3B5FF212-A791-D044-8E87-6D7FD7B87B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854E3261-66B0-C242-8131-EC1B38E538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>
            <a:extLst>
              <a:ext uri="{FF2B5EF4-FFF2-40B4-BE49-F238E27FC236}">
                <a16:creationId xmlns:a16="http://schemas.microsoft.com/office/drawing/2014/main" id="{117E29F7-5E6F-4048-9A8E-914625B9F1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DA5E61F-AE16-BD4A-8659-9EA244251955}" type="slidenum">
              <a:rPr lang="en-GB" altLang="en-US" smtClean="0"/>
              <a:pPr>
                <a:spcBef>
                  <a:spcPct val="0"/>
                </a:spcBef>
              </a:pPr>
              <a:t>18</a:t>
            </a:fld>
            <a:endParaRPr lang="en-GB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D7C096C3-4726-C749-882C-4476A081D8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D68E802E-C642-D640-8CEF-5BB4A6B2F9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>
            <a:extLst>
              <a:ext uri="{FF2B5EF4-FFF2-40B4-BE49-F238E27FC236}">
                <a16:creationId xmlns:a16="http://schemas.microsoft.com/office/drawing/2014/main" id="{AF6A16E8-15A3-264F-AA92-633B411E20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D7D2B4D-E011-804D-B94D-557C6DBE7D7D}" type="slidenum">
              <a:rPr lang="en-GB" altLang="en-US" smtClean="0"/>
              <a:pPr>
                <a:spcBef>
                  <a:spcPct val="0"/>
                </a:spcBef>
              </a:pPr>
              <a:t>19</a:t>
            </a:fld>
            <a:endParaRPr lang="en-GB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0FC9DB5D-E8B2-F742-80AC-28D559D2A5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B8216362-1713-6044-ABD1-409FAFD97E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>
            <a:extLst>
              <a:ext uri="{FF2B5EF4-FFF2-40B4-BE49-F238E27FC236}">
                <a16:creationId xmlns:a16="http://schemas.microsoft.com/office/drawing/2014/main" id="{E5F34892-124B-3A46-96DE-D023392F1D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B9B5024-050E-E341-9EFB-A0D9D8929930}" type="slidenum">
              <a:rPr lang="en-GB" altLang="en-US" smtClean="0"/>
              <a:pPr>
                <a:spcBef>
                  <a:spcPct val="0"/>
                </a:spcBef>
              </a:pPr>
              <a:t>20</a:t>
            </a:fld>
            <a:endParaRPr lang="en-GB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EC663D07-9412-F142-A4F3-D38268BDDD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E72D2073-200B-FF48-9056-8BF80D5B62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EBA5E8B4-73F7-DB49-A518-2EB0A599E3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9DB1E8F-CE29-3C41-BCE2-79D26B00F317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7E6C4C99-D120-3243-B938-E0744DB975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81CC692-1474-9043-9B6C-5B172DA77C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>
            <a:extLst>
              <a:ext uri="{FF2B5EF4-FFF2-40B4-BE49-F238E27FC236}">
                <a16:creationId xmlns:a16="http://schemas.microsoft.com/office/drawing/2014/main" id="{40F8A839-6892-A24E-B330-7E8ECEA05C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114FF85-6BA2-314E-979E-0936E74DA173}" type="slidenum">
              <a:rPr lang="en-GB" altLang="en-US" smtClean="0"/>
              <a:pPr>
                <a:spcBef>
                  <a:spcPct val="0"/>
                </a:spcBef>
              </a:pPr>
              <a:t>21</a:t>
            </a:fld>
            <a:endParaRPr lang="en-GB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48019975-6669-0F4E-A218-58A0731C88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152809F6-7E47-E84A-A10C-A8A21CD16E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>
            <a:extLst>
              <a:ext uri="{FF2B5EF4-FFF2-40B4-BE49-F238E27FC236}">
                <a16:creationId xmlns:a16="http://schemas.microsoft.com/office/drawing/2014/main" id="{A0A29F7E-4EF3-6F40-B92C-0FDA4E7A11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87B1C0D-6BCA-604A-943B-53AB92AE8886}" type="slidenum">
              <a:rPr lang="en-GB" altLang="en-US" smtClean="0"/>
              <a:pPr>
                <a:spcBef>
                  <a:spcPct val="0"/>
                </a:spcBef>
              </a:pPr>
              <a:t>22</a:t>
            </a:fld>
            <a:endParaRPr lang="en-GB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857E0B0B-FF7F-A04B-90BC-9202297F42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CFBBDC76-046A-9C47-BA08-2CF036E290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>
            <a:extLst>
              <a:ext uri="{FF2B5EF4-FFF2-40B4-BE49-F238E27FC236}">
                <a16:creationId xmlns:a16="http://schemas.microsoft.com/office/drawing/2014/main" id="{C352AB08-0C86-624D-9EBB-AA1375F25E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3F90EAC-1585-CC41-8A4C-BD17CFAC6CA4}" type="slidenum">
              <a:rPr lang="en-GB" altLang="en-US" smtClean="0"/>
              <a:pPr>
                <a:spcBef>
                  <a:spcPct val="0"/>
                </a:spcBef>
              </a:pPr>
              <a:t>24</a:t>
            </a:fld>
            <a:endParaRPr lang="en-GB" altLang="en-US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84D75724-B123-FE44-B1DD-6EFFFF4607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B2886A69-1121-3E40-BFBE-AF82F8CA4C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>
            <a:extLst>
              <a:ext uri="{FF2B5EF4-FFF2-40B4-BE49-F238E27FC236}">
                <a16:creationId xmlns:a16="http://schemas.microsoft.com/office/drawing/2014/main" id="{7C40DAFF-A84F-D649-9168-3A4042DEA8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0AFA74B-4072-8A48-AE45-1145F93C2321}" type="slidenum">
              <a:rPr lang="en-GB" altLang="en-US" smtClean="0"/>
              <a:pPr>
                <a:spcBef>
                  <a:spcPct val="0"/>
                </a:spcBef>
              </a:pPr>
              <a:t>25</a:t>
            </a:fld>
            <a:endParaRPr lang="en-GB" altLang="en-US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79D2463E-59E9-9E47-BE67-E10562F02D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BBF1FF6C-C809-424D-8B6F-D470B509E6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>
            <a:extLst>
              <a:ext uri="{FF2B5EF4-FFF2-40B4-BE49-F238E27FC236}">
                <a16:creationId xmlns:a16="http://schemas.microsoft.com/office/drawing/2014/main" id="{95B244E4-28E5-584C-994A-A77B9B1EB0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149023C-7CFE-4444-94D2-1D999405EB1B}" type="slidenum">
              <a:rPr lang="en-GB" altLang="en-US" smtClean="0"/>
              <a:pPr>
                <a:spcBef>
                  <a:spcPct val="0"/>
                </a:spcBef>
              </a:pPr>
              <a:t>26</a:t>
            </a:fld>
            <a:endParaRPr lang="en-GB" altLang="en-US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A3331411-5C9B-934E-9239-B8657D4C93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1C940D61-0AD0-A447-8049-620F250C7B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>
            <a:extLst>
              <a:ext uri="{FF2B5EF4-FFF2-40B4-BE49-F238E27FC236}">
                <a16:creationId xmlns:a16="http://schemas.microsoft.com/office/drawing/2014/main" id="{66097992-C359-B545-85CD-448FDBD709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0DBC0AB-9F3C-5340-AB4D-5D28ADB67DD7}" type="slidenum">
              <a:rPr lang="en-GB" altLang="en-US" smtClean="0"/>
              <a:pPr>
                <a:spcBef>
                  <a:spcPct val="0"/>
                </a:spcBef>
              </a:pPr>
              <a:t>27</a:t>
            </a:fld>
            <a:endParaRPr lang="en-GB" altLang="en-US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A119F537-D668-8B4C-97D5-2A51BB11B2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8BEF4E44-2681-D94A-B77B-430E6EFC32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>
            <a:extLst>
              <a:ext uri="{FF2B5EF4-FFF2-40B4-BE49-F238E27FC236}">
                <a16:creationId xmlns:a16="http://schemas.microsoft.com/office/drawing/2014/main" id="{66611D46-F938-504C-AE60-1CB89A71D6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82EBEA7-06FA-F047-9A16-4AA32D7CCA77}" type="slidenum">
              <a:rPr lang="en-GB" altLang="en-US" smtClean="0"/>
              <a:pPr>
                <a:spcBef>
                  <a:spcPct val="0"/>
                </a:spcBef>
              </a:pPr>
              <a:t>28</a:t>
            </a:fld>
            <a:endParaRPr lang="en-GB" altLang="en-US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88C02BD8-321E-884F-B07F-A7892A2191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1F5F092C-2EF1-6E4B-A8DB-61F5F0D885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>
            <a:extLst>
              <a:ext uri="{FF2B5EF4-FFF2-40B4-BE49-F238E27FC236}">
                <a16:creationId xmlns:a16="http://schemas.microsoft.com/office/drawing/2014/main" id="{BA6FE640-712E-084F-B1E9-EAB3B8A731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83E7762-A0C6-4F48-8CC9-8300B03F3A38}" type="slidenum">
              <a:rPr lang="en-GB" altLang="en-US" smtClean="0"/>
              <a:pPr>
                <a:spcBef>
                  <a:spcPct val="0"/>
                </a:spcBef>
              </a:pPr>
              <a:t>30</a:t>
            </a:fld>
            <a:endParaRPr lang="en-GB" altLang="en-US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1076D880-9030-9543-A109-329AE0792B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EA17A150-CFB1-EF40-A2D5-3482E7046B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>
            <a:extLst>
              <a:ext uri="{FF2B5EF4-FFF2-40B4-BE49-F238E27FC236}">
                <a16:creationId xmlns:a16="http://schemas.microsoft.com/office/drawing/2014/main" id="{2D1027CD-3A89-F24A-8409-D875CCE3EF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47A6D24-BB0C-E14D-BF8B-8AFE43207F79}" type="slidenum">
              <a:rPr lang="en-GB" altLang="en-US" smtClean="0"/>
              <a:pPr>
                <a:spcBef>
                  <a:spcPct val="0"/>
                </a:spcBef>
              </a:pPr>
              <a:t>31</a:t>
            </a:fld>
            <a:endParaRPr lang="en-GB" altLang="en-US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82C1000F-8C03-1249-BE07-DB7C51E216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6B4F65F0-0FB7-C54A-9892-25C8BA70F1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>
            <a:extLst>
              <a:ext uri="{FF2B5EF4-FFF2-40B4-BE49-F238E27FC236}">
                <a16:creationId xmlns:a16="http://schemas.microsoft.com/office/drawing/2014/main" id="{CD237246-2D23-A147-95C1-5B90ADFDCF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2057B03-0161-B544-84F5-1417225797AF}" type="slidenum">
              <a:rPr lang="en-GB" altLang="en-US" smtClean="0"/>
              <a:pPr>
                <a:spcBef>
                  <a:spcPct val="0"/>
                </a:spcBef>
              </a:pPr>
              <a:t>32</a:t>
            </a:fld>
            <a:endParaRPr lang="en-GB" altLang="en-US"/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5F6597FA-7A8A-3E41-8324-6A09555E18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AEF7FA2E-F8C8-5F46-9249-5AEAFFC3C4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D514BB8E-F5FA-F648-8D69-4EA1668ED3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FD2CCC7-166F-A44B-943E-4394CAE04308}" type="slidenum">
              <a:rPr lang="en-GB" altLang="en-US" smtClean="0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7514D165-0F25-1943-B64C-D907BC9950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EB932E8-336D-6D43-A309-0DA78C125F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>
            <a:extLst>
              <a:ext uri="{FF2B5EF4-FFF2-40B4-BE49-F238E27FC236}">
                <a16:creationId xmlns:a16="http://schemas.microsoft.com/office/drawing/2014/main" id="{87C577C8-191A-B74B-B4A4-4FD2078B31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B0FFEBD-CDC5-DD4F-B796-C78A79AF795B}" type="slidenum">
              <a:rPr lang="en-GB" altLang="en-US" smtClean="0"/>
              <a:pPr>
                <a:spcBef>
                  <a:spcPct val="0"/>
                </a:spcBef>
              </a:pPr>
              <a:t>33</a:t>
            </a:fld>
            <a:endParaRPr lang="en-GB" altLang="en-US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C477DFC1-F552-834D-923F-47BE0C3CFE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3421E2FF-8EBF-7C4C-9C7E-8B5D85479A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>
            <a:extLst>
              <a:ext uri="{FF2B5EF4-FFF2-40B4-BE49-F238E27FC236}">
                <a16:creationId xmlns:a16="http://schemas.microsoft.com/office/drawing/2014/main" id="{1F6F2E76-638E-154E-AF31-44804BD9B1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2AE3E1E-FE66-6040-ABD7-D6A94559AACB}" type="slidenum">
              <a:rPr lang="en-GB" altLang="en-US" smtClean="0"/>
              <a:pPr>
                <a:spcBef>
                  <a:spcPct val="0"/>
                </a:spcBef>
              </a:pPr>
              <a:t>34</a:t>
            </a:fld>
            <a:endParaRPr lang="en-GB" altLang="en-US"/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D9FA21E6-49F2-234F-93F2-903EA3DA41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CF7B429B-A6C1-ED4F-95AD-295B11B4A9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>
            <a:extLst>
              <a:ext uri="{FF2B5EF4-FFF2-40B4-BE49-F238E27FC236}">
                <a16:creationId xmlns:a16="http://schemas.microsoft.com/office/drawing/2014/main" id="{A84429DA-EC3C-3B41-A5A1-65FCFB621E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C1A7E4F-7221-F34A-91FB-D763F8C6D919}" type="slidenum">
              <a:rPr lang="en-GB" altLang="en-US" smtClean="0"/>
              <a:pPr>
                <a:spcBef>
                  <a:spcPct val="0"/>
                </a:spcBef>
              </a:pPr>
              <a:t>35</a:t>
            </a:fld>
            <a:endParaRPr lang="en-GB" altLang="en-US"/>
          </a:p>
        </p:txBody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5C75DA74-5D41-BD4E-AEAC-D333C29FBE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C3AF484A-0F5C-D846-8AD3-394149C0A4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>
            <a:extLst>
              <a:ext uri="{FF2B5EF4-FFF2-40B4-BE49-F238E27FC236}">
                <a16:creationId xmlns:a16="http://schemas.microsoft.com/office/drawing/2014/main" id="{CE336DF8-1612-B74B-9FF8-CEB19E6CD7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3FCCBC0-5577-5443-8422-6DFE04D5C162}" type="slidenum">
              <a:rPr lang="en-GB" altLang="en-US" smtClean="0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42BE90B0-9A32-B943-B799-64EBD3C3D6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939AE07-4CE5-814E-89C5-4E70ED48D4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>
            <a:extLst>
              <a:ext uri="{FF2B5EF4-FFF2-40B4-BE49-F238E27FC236}">
                <a16:creationId xmlns:a16="http://schemas.microsoft.com/office/drawing/2014/main" id="{94CCA161-FA05-694F-98CF-BE7585B06F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635E915-36BA-7243-AE9F-63C7F4661F7F}" type="slidenum">
              <a:rPr lang="en-GB" altLang="en-US" smtClean="0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A32F92A9-8DE0-DF4F-91E6-D5FF871FC9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1F368154-BA21-C141-8ABC-21DD10907A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>
            <a:extLst>
              <a:ext uri="{FF2B5EF4-FFF2-40B4-BE49-F238E27FC236}">
                <a16:creationId xmlns:a16="http://schemas.microsoft.com/office/drawing/2014/main" id="{C16C19EF-ED5F-D646-B297-BC7F170AB4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B209F46-59D1-CC4D-A21E-9BB9F70443C6}" type="slidenum">
              <a:rPr lang="en-GB" altLang="en-US" smtClean="0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4B05346A-0992-9347-82CA-190C1EC414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70D2BB84-F399-B548-8C64-4578BB93BB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>
            <a:extLst>
              <a:ext uri="{FF2B5EF4-FFF2-40B4-BE49-F238E27FC236}">
                <a16:creationId xmlns:a16="http://schemas.microsoft.com/office/drawing/2014/main" id="{4513BB0E-F246-A949-B98F-F7FFD5165A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A52ED01-8920-7346-A915-48744A010B2A}" type="slidenum">
              <a:rPr lang="en-GB" altLang="en-US" smtClean="0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DDBCFCF8-2DFD-4E4E-9FC3-009ADDACB1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5B28C237-501F-ED43-BF25-81A21AD2A6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>
            <a:extLst>
              <a:ext uri="{FF2B5EF4-FFF2-40B4-BE49-F238E27FC236}">
                <a16:creationId xmlns:a16="http://schemas.microsoft.com/office/drawing/2014/main" id="{4A5D4BDE-4E5E-7841-88B4-F226253EAA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B0031E5-6921-B549-BA20-2C0E0FA2935F}" type="slidenum">
              <a:rPr lang="en-GB" altLang="en-US" smtClean="0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92D28265-80C1-CA4B-8C6F-0835EF13C7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1420416E-CD0A-5048-976A-3F68B862AB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>
            <a:extLst>
              <a:ext uri="{FF2B5EF4-FFF2-40B4-BE49-F238E27FC236}">
                <a16:creationId xmlns:a16="http://schemas.microsoft.com/office/drawing/2014/main" id="{F11ABF85-CEAD-0E4C-8A8D-DEF7268FBE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EC6FF5B-82BF-714A-BE3B-7BDC8B5FCD59}" type="slidenum">
              <a:rPr lang="en-GB" altLang="en-US" smtClean="0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AF9B2F31-CB54-DF4C-84EC-9FEB032E11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217B6136-4344-944E-9FDE-DCBBCA8D80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28">
            <a:extLst>
              <a:ext uri="{FF2B5EF4-FFF2-40B4-BE49-F238E27FC236}">
                <a16:creationId xmlns:a16="http://schemas.microsoft.com/office/drawing/2014/main" id="{CE88A15F-099C-3248-B3D7-B4FDA2C931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8175" y="1412875"/>
            <a:ext cx="0" cy="15113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5" name="Oval 1029">
            <a:extLst>
              <a:ext uri="{FF2B5EF4-FFF2-40B4-BE49-F238E27FC236}">
                <a16:creationId xmlns:a16="http://schemas.microsoft.com/office/drawing/2014/main" id="{C151B474-C627-A743-BBF1-0595606BCA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AU" altLang="en-US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6" name="Oval 1030">
            <a:extLst>
              <a:ext uri="{FF2B5EF4-FFF2-40B4-BE49-F238E27FC236}">
                <a16:creationId xmlns:a16="http://schemas.microsoft.com/office/drawing/2014/main" id="{5CA97833-4540-AC4A-819D-F18E63888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AU" altLang="en-US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7" name="Oval 1031">
            <a:extLst>
              <a:ext uri="{FF2B5EF4-FFF2-40B4-BE49-F238E27FC236}">
                <a16:creationId xmlns:a16="http://schemas.microsoft.com/office/drawing/2014/main" id="{2FF5F632-BD3A-B848-8830-DD5871FEC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AU" altLang="en-US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5B1DC4D6-5B1B-3942-9636-8AB853746E0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4800" y="6613525"/>
            <a:ext cx="1828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000"/>
              <a:t>© 2006 B. Kitchenham</a:t>
            </a:r>
          </a:p>
        </p:txBody>
      </p:sp>
      <p:sp>
        <p:nvSpPr>
          <p:cNvPr id="2457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4579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9" name="Rectangle 1032">
            <a:extLst>
              <a:ext uri="{FF2B5EF4-FFF2-40B4-BE49-F238E27FC236}">
                <a16:creationId xmlns:a16="http://schemas.microsoft.com/office/drawing/2014/main" id="{5715C0FD-DBEA-014B-908F-FED5D70EB9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1033">
            <a:extLst>
              <a:ext uri="{FF2B5EF4-FFF2-40B4-BE49-F238E27FC236}">
                <a16:creationId xmlns:a16="http://schemas.microsoft.com/office/drawing/2014/main" id="{847E8A1F-0E73-9548-9A5A-0CA50E4753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GB"/>
          </a:p>
        </p:txBody>
      </p:sp>
      <p:sp>
        <p:nvSpPr>
          <p:cNvPr id="11" name="Rectangle 1034">
            <a:extLst>
              <a:ext uri="{FF2B5EF4-FFF2-40B4-BE49-F238E27FC236}">
                <a16:creationId xmlns:a16="http://schemas.microsoft.com/office/drawing/2014/main" id="{1BD5371A-B228-704A-B351-3A8A65614A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1828800" y="6553200"/>
            <a:ext cx="1295400" cy="2286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B554EB97-418C-A542-87EE-350872EB43FC}" type="slidenum">
              <a:rPr lang="en-GB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7735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C7E26D-A75D-D047-96C2-9A647AFD1E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18 July 2003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27DB13-567A-464B-AEA8-7130C239FE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A9BA882-469D-9542-9E53-E8D6FF9171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3574C-408D-3A42-B4AB-82E6730023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374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C0FB1E-0EE7-2242-A416-CA6EC37402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18 July 2003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094FED-BEFD-FC42-8809-28FA213537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0A8442-0FB1-9147-8C99-B975805560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09FCC-BBAC-E942-91AD-9747915E18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6725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E35D85-8D1D-B64B-8B43-D61ED1E459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18 July 2003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2E1EBA-55BF-3343-B168-188E4D5D1E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153843-4B7C-4845-9275-1DE24A63A1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3AC56-1AEE-EA4F-BE3E-F59EB1D241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6154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81A65B-A6E9-7F4F-90AF-1AD7F75F6B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18 July 2003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D4FE8D-5AE2-824F-B433-6C4E208AF8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2EDDDD-530B-6244-8BA4-6CA55B5BB5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2ABB9-1465-D44E-894C-4464BB8609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795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E08F13-7A92-534B-B785-C694466088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18 July 2003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EE9CEA-92D9-3944-8302-AA0F412D86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DA8B21-385F-2540-8BAE-BC8B449D71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C373B-5F1A-A047-BE50-B891FBC843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8167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F00CAC8-B174-3547-8BB9-9AD8DF6D5F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18 July 2003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DB2CA64-C823-E14E-903F-239F65BC1F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D2BB69-B7BF-7B4E-8A03-C93ACE565D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AD329-1438-F84A-B5CA-7B512484C4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8905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3FF2CD1-8372-2244-9E85-2D7990F9FD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18 July 2003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9C2A6A9-FBCC-134A-AB0C-7DCF81F87E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89DFB30-BB6D-7A4C-A46D-BC8D9CAE05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64DFD-B073-1F41-9A7E-1103061190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4020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13C0389-1EC0-2644-A8DD-55A779AA62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18 July 2003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3D24A1F-0DF2-FE48-BC5A-E172430B20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9DD5079-141D-7B4A-8EFD-313BBA574A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BA40D-C762-8448-A0E4-07FE013135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566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2BF283-60D2-4E4C-8AB4-14C60E90D8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18 July 2003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AEA813-37E1-6B43-AF2B-60AAEF7897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D2C287-92A1-B64C-9020-08C6675C1F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8449E-796D-FA4F-8D1A-FD88BB7D48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6462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0BBFEB-2E2F-5A4D-BCCD-FF423246FF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18 July 2003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F28DCB-3004-864D-8794-37C0E386C6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7D9CFF-25B8-4D45-A751-E479D05A24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F7FB1-E6C6-114B-80D1-13CF93109D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8624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5DC2E62-5FB6-6345-BA39-0B3D9EBC81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692EB5F-7979-5145-BDFF-A07B7702B8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CC22B412-A687-B949-873E-57FF4B6D8BD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597650"/>
            <a:ext cx="1905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18 July 2003</a:t>
            </a:r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54A32AB6-B5C6-7645-93F9-D64C6B680A2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597650"/>
            <a:ext cx="2895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8C2009F0-F3EA-424D-9E42-A34700ADD5D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597650"/>
            <a:ext cx="1295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688A673D-B1E3-0148-B600-941F9ED864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id="{52DDA503-F556-BF4F-8104-29D488A559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032" name="Oval 8">
            <a:extLst>
              <a:ext uri="{FF2B5EF4-FFF2-40B4-BE49-F238E27FC236}">
                <a16:creationId xmlns:a16="http://schemas.microsoft.com/office/drawing/2014/main" id="{DB6DFB3B-6390-9540-9081-EA6216186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250" y="12954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AU" altLang="en-US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033" name="Oval 9">
            <a:extLst>
              <a:ext uri="{FF2B5EF4-FFF2-40B4-BE49-F238E27FC236}">
                <a16:creationId xmlns:a16="http://schemas.microsoft.com/office/drawing/2014/main" id="{0E2E94CB-E65A-CD4F-AA72-60498D2CE7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954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AU" altLang="en-US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034" name="Oval 10">
            <a:extLst>
              <a:ext uri="{FF2B5EF4-FFF2-40B4-BE49-F238E27FC236}">
                <a16:creationId xmlns:a16="http://schemas.microsoft.com/office/drawing/2014/main" id="{0C7A5C06-C023-7D4F-8536-7E638A8D9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950" y="1295400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AU" altLang="en-US">
              <a:solidFill>
                <a:schemeClr val="tx1"/>
              </a:solidFill>
              <a:latin typeface="Times New Roman" charset="0"/>
            </a:endParaRPr>
          </a:p>
        </p:txBody>
      </p:sp>
      <p:graphicFrame>
        <p:nvGraphicFramePr>
          <p:cNvPr id="1035" name="Object 12">
            <a:extLst>
              <a:ext uri="{FF2B5EF4-FFF2-40B4-BE49-F238E27FC236}">
                <a16:creationId xmlns:a16="http://schemas.microsoft.com/office/drawing/2014/main" id="{E46ABD23-4EB6-5543-B541-D4B10CE7B6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" y="228600"/>
          <a:ext cx="106680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Photo Editor Photo" r:id="rId14" imgW="730250" imgH="698500" progId="MSPhotoEd.3">
                  <p:embed/>
                </p:oleObj>
              </mc:Choice>
              <mc:Fallback>
                <p:oleObj name="Photo Editor Photo" r:id="rId14" imgW="730250" imgH="698500" progId="MSPhotoEd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"/>
                        <a:ext cx="1066800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7" name="Text Box 1035">
            <a:extLst>
              <a:ext uri="{FF2B5EF4-FFF2-40B4-BE49-F238E27FC236}">
                <a16:creationId xmlns:a16="http://schemas.microsoft.com/office/drawing/2014/main" id="{E38E2AA2-8A62-A846-AB2F-CB0AA169477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629400"/>
            <a:ext cx="1447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000"/>
              <a:t>© 2006 B. Kitchenham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mula.no/publication_one.php?publication_id=711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sevier.com/framework_products/promis_misc/525444systematicreviewsguide.pdf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033">
            <a:extLst>
              <a:ext uri="{FF2B5EF4-FFF2-40B4-BE49-F238E27FC236}">
                <a16:creationId xmlns:a16="http://schemas.microsoft.com/office/drawing/2014/main" id="{91E15713-C5AB-D447-BD28-41611B40C1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>
              <a:solidFill>
                <a:schemeClr val="tx1"/>
              </a:solidFill>
            </a:endParaRPr>
          </a:p>
        </p:txBody>
      </p:sp>
      <p:sp>
        <p:nvSpPr>
          <p:cNvPr id="15362" name="Rectangle 1034">
            <a:extLst>
              <a:ext uri="{FF2B5EF4-FFF2-40B4-BE49-F238E27FC236}">
                <a16:creationId xmlns:a16="http://schemas.microsoft.com/office/drawing/2014/main" id="{56CC79ED-9BA1-D247-B44A-95E1D4C2A8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4AC2B0B-F716-9D4B-BB1A-5C35CEF4D488}" type="slidenum">
              <a:rPr lang="en-GB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BEBFEADB-9F53-AB4E-BA13-DFC5CE1191F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05000" y="1676400"/>
            <a:ext cx="6858000" cy="2667000"/>
          </a:xfrm>
        </p:spPr>
        <p:txBody>
          <a:bodyPr/>
          <a:lstStyle/>
          <a:p>
            <a:pPr eaLnBrk="1" hangingPunct="1"/>
            <a:r>
              <a:rPr lang="en-GB" altLang="en-US" dirty="0">
                <a:ea typeface="ＭＳ Ｐゴシック" panose="020B0600070205080204" pitchFamily="34" charset="-128"/>
              </a:rPr>
              <a:t>Systematic Literature Reviews and Systematic Mappings - What, How &amp; Why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E5CA50AC-B343-8746-9C90-3C9BC96EC54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4876800"/>
            <a:ext cx="6858000" cy="1981200"/>
          </a:xfrm>
        </p:spPr>
        <p:txBody>
          <a:bodyPr/>
          <a:lstStyle/>
          <a:p>
            <a:pPr eaLnBrk="1" hangingPunct="1"/>
            <a:r>
              <a:rPr lang="en-GB" altLang="en-US" dirty="0">
                <a:ea typeface="ＭＳ Ｐゴシック" panose="020B0600070205080204" pitchFamily="34" charset="-128"/>
              </a:rPr>
              <a:t>Lecturer Richard Torkar</a:t>
            </a:r>
          </a:p>
          <a:p>
            <a:pPr eaLnBrk="1" hangingPunct="1"/>
            <a:endParaRPr lang="en-GB" altLang="en-US" sz="1800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GB" altLang="en-US" sz="1800" dirty="0">
                <a:ea typeface="ＭＳ Ｐゴシック" panose="020B0600070205080204" pitchFamily="34" charset="-128"/>
              </a:rPr>
              <a:t>Original slides donated by Prof. Barbara </a:t>
            </a:r>
            <a:r>
              <a:rPr lang="en-GB" altLang="en-US" sz="1800" dirty="0" err="1">
                <a:ea typeface="ＭＳ Ｐゴシック" panose="020B0600070205080204" pitchFamily="34" charset="-128"/>
              </a:rPr>
              <a:t>Kitchenham</a:t>
            </a:r>
            <a:endParaRPr lang="en-GB" altLang="en-US" sz="1800" dirty="0">
              <a:ea typeface="ＭＳ Ｐゴシック" panose="020B0600070205080204" pitchFamily="34" charset="-128"/>
            </a:endParaRPr>
          </a:p>
        </p:txBody>
      </p:sp>
      <p:graphicFrame>
        <p:nvGraphicFramePr>
          <p:cNvPr id="15365" name="Object 4">
            <a:extLst>
              <a:ext uri="{FF2B5EF4-FFF2-40B4-BE49-F238E27FC236}">
                <a16:creationId xmlns:a16="http://schemas.microsoft.com/office/drawing/2014/main" id="{D6F2CD0E-50E7-3C49-957E-E5F900A0D5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908175" cy="176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Photo Editor Photo" r:id="rId4" imgW="1587500" imgH="1466850" progId="MSPhotoEd.3">
                  <p:embed/>
                </p:oleObj>
              </mc:Choice>
              <mc:Fallback>
                <p:oleObj name="Photo Editor Photo" r:id="rId4" imgW="1587500" imgH="1466850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08175" cy="176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>
            <a:extLst>
              <a:ext uri="{FF2B5EF4-FFF2-40B4-BE49-F238E27FC236}">
                <a16:creationId xmlns:a16="http://schemas.microsoft.com/office/drawing/2014/main" id="{06EDB477-A207-DD45-8081-089E543A8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8366F4C-5488-3A40-A7A0-68BF7183C806}" type="slidenum">
              <a:rPr lang="en-GB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GB" altLang="en-US" sz="1000">
              <a:solidFill>
                <a:schemeClr val="tx1"/>
              </a:solidFill>
            </a:endParaRP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172FC83C-C7D7-4D49-A054-9CA7D6DB1D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304800"/>
            <a:ext cx="7010400" cy="1527175"/>
          </a:xfrm>
        </p:spPr>
        <p:txBody>
          <a:bodyPr/>
          <a:lstStyle/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Research Question(s) – 2/3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FADED0DE-BF8A-9D4E-8B61-C98AEDB9C0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600200"/>
            <a:ext cx="7010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200">
                <a:ea typeface="ＭＳ Ｐゴシック" panose="020B0600070205080204" pitchFamily="34" charset="-128"/>
              </a:rPr>
              <a:t>Structured questions can be useful for SLRs based on empirical studies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>
                <a:ea typeface="ＭＳ Ｐゴシック" panose="020B0600070205080204" pitchFamily="34" charset="-128"/>
              </a:rPr>
              <a:t>Population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sz="1800">
                <a:ea typeface="ＭＳ Ｐゴシック" panose="020B0600070205080204" pitchFamily="34" charset="-128"/>
              </a:rPr>
              <a:t>People, projects types, applications types affected by the intervention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>
                <a:ea typeface="ＭＳ Ｐゴシック" panose="020B0600070205080204" pitchFamily="34" charset="-128"/>
              </a:rPr>
              <a:t>Intervention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sz="1800">
                <a:ea typeface="ＭＳ Ｐゴシック" panose="020B0600070205080204" pitchFamily="34" charset="-128"/>
              </a:rPr>
              <a:t>Software method, tool, procedure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>
                <a:ea typeface="ＭＳ Ｐゴシック" panose="020B0600070205080204" pitchFamily="34" charset="-128"/>
              </a:rPr>
              <a:t>Comparison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sz="1800">
                <a:ea typeface="ＭＳ Ｐゴシック" panose="020B0600070205080204" pitchFamily="34" charset="-128"/>
              </a:rPr>
              <a:t>With what is the method/tool/procedure being compared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>
                <a:ea typeface="ＭＳ Ｐゴシック" panose="020B0600070205080204" pitchFamily="34" charset="-128"/>
              </a:rPr>
              <a:t>Outcomes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sz="1800">
                <a:ea typeface="ＭＳ Ｐゴシック" panose="020B0600070205080204" pitchFamily="34" charset="-128"/>
              </a:rPr>
              <a:t>Impact of technology in terms relevant to practitioners</a:t>
            </a:r>
          </a:p>
          <a:p>
            <a:pPr lvl="3" eaLnBrk="1" hangingPunct="1">
              <a:lnSpc>
                <a:spcPct val="90000"/>
              </a:lnSpc>
            </a:pPr>
            <a:r>
              <a:rPr lang="en-GB" altLang="en-US" sz="1600">
                <a:ea typeface="ＭＳ Ｐゴシック" panose="020B0600070205080204" pitchFamily="34" charset="-128"/>
              </a:rPr>
              <a:t>Cost, quality, time to market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>
                <a:ea typeface="ＭＳ Ｐゴシック" panose="020B0600070205080204" pitchFamily="34" charset="-128"/>
              </a:rPr>
              <a:t>Context 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sz="1800">
                <a:ea typeface="ＭＳ Ｐゴシック" panose="020B0600070205080204" pitchFamily="34" charset="-128"/>
              </a:rPr>
              <a:t>How was the intervention delivered, what contributed to success or failure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GB" altLang="en-US" sz="1800">
                <a:ea typeface="ＭＳ Ｐゴシック" panose="020B0600070205080204" pitchFamily="34" charset="-128"/>
              </a:rPr>
              <a:t>	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5">
            <a:extLst>
              <a:ext uri="{FF2B5EF4-FFF2-40B4-BE49-F238E27FC236}">
                <a16:creationId xmlns:a16="http://schemas.microsoft.com/office/drawing/2014/main" id="{9CA45453-C321-264E-9D02-C1975A21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D74734E-EC6F-6743-880B-4796E13425A8}" type="slidenum">
              <a:rPr lang="en-GB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GB" altLang="en-US" sz="1000">
              <a:solidFill>
                <a:schemeClr val="tx1"/>
              </a:solidFill>
            </a:endParaRP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2EEEC925-FE5D-DA49-93F7-6B6BF00A54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Research Question(s) - 3/3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2014524E-9F9A-DA4A-80E1-AE35EB0551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2100">
                <a:ea typeface="ＭＳ Ｐゴシック" panose="020B0600070205080204" pitchFamily="34" charset="-128"/>
              </a:rPr>
              <a:t>Not as critical for mapping studies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100">
                <a:ea typeface="ＭＳ Ｐゴシック" panose="020B0600070205080204" pitchFamily="34" charset="-128"/>
              </a:rPr>
              <a:t>Questions are more generic: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>
                <a:ea typeface="ＭＳ Ｐゴシック" panose="020B0600070205080204" pitchFamily="34" charset="-128"/>
              </a:rPr>
              <a:t>What research is being undertaken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800">
                <a:ea typeface="ＭＳ Ｐゴシック" panose="020B0600070205080204" pitchFamily="34" charset="-128"/>
              </a:rPr>
              <a:t>Scope and/or subtopics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>
                <a:ea typeface="ＭＳ Ｐゴシック" panose="020B0600070205080204" pitchFamily="34" charset="-128"/>
              </a:rPr>
              <a:t>How is it being done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>
                <a:ea typeface="ＭＳ Ｐゴシック" panose="020B0600070205080204" pitchFamily="34" charset="-128"/>
              </a:rPr>
              <a:t>Who is doing it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>
                <a:ea typeface="ＭＳ Ｐゴシック" panose="020B0600070205080204" pitchFamily="34" charset="-128"/>
              </a:rPr>
              <a:t>Where is it published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100">
                <a:ea typeface="ＭＳ Ｐゴシック" panose="020B0600070205080204" pitchFamily="34" charset="-128"/>
              </a:rPr>
              <a:t>Determining appropriate categories to describe research topics &amp; process is difficult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>
                <a:ea typeface="ＭＳ Ｐゴシック" panose="020B0600070205080204" pitchFamily="34" charset="-128"/>
              </a:rPr>
              <a:t>Usually needs a bottom-up process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800">
                <a:ea typeface="ＭＳ Ｐゴシック" panose="020B0600070205080204" pitchFamily="34" charset="-128"/>
              </a:rPr>
              <a:t>Read some papers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800">
                <a:ea typeface="ＭＳ Ｐゴシック" panose="020B0600070205080204" pitchFamily="34" charset="-128"/>
              </a:rPr>
              <a:t>Propose categories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800">
                <a:ea typeface="ＭＳ Ｐゴシック" panose="020B0600070205080204" pitchFamily="34" charset="-128"/>
              </a:rPr>
              <a:t>Read more papers and refine categories</a:t>
            </a:r>
          </a:p>
          <a:p>
            <a:pPr lvl="2" eaLnBrk="1" hangingPunct="1">
              <a:lnSpc>
                <a:spcPct val="80000"/>
              </a:lnSpc>
            </a:pPr>
            <a:endParaRPr lang="en-GB" altLang="en-US" sz="1800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80000"/>
              </a:lnSpc>
            </a:pPr>
            <a:endParaRPr lang="en-US" altLang="en-US" sz="2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5">
            <a:extLst>
              <a:ext uri="{FF2B5EF4-FFF2-40B4-BE49-F238E27FC236}">
                <a16:creationId xmlns:a16="http://schemas.microsoft.com/office/drawing/2014/main" id="{A0C80C3B-A7CF-C94E-9D69-E5BB47474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A6EB99-E741-0C44-AFE9-9692B979E159}" type="slidenum">
              <a:rPr lang="en-GB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GB" altLang="en-US" sz="1000">
              <a:solidFill>
                <a:schemeClr val="tx1"/>
              </a:solidFill>
            </a:endParaRPr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3E235E17-DF5F-594E-9365-224FEEF801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Example – Standard SLR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D36FF91E-E015-BD4B-96E7-1A1EBF988C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Software Cost estimation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Often hindered by lack of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Can data from benchmarking services help?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Several studies investigated whether models from cross-company datasets as good as models based on single-company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Individual studies gave different results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What is the overall trend of results?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Can we explain differences?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5">
            <a:extLst>
              <a:ext uri="{FF2B5EF4-FFF2-40B4-BE49-F238E27FC236}">
                <a16:creationId xmlns:a16="http://schemas.microsoft.com/office/drawing/2014/main" id="{9E987C08-D6C3-AA43-98E9-239D16A6F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F4EB0FE-C252-DF4C-815B-601A2B64AD1D}" type="slidenum">
              <a:rPr lang="en-GB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GB" altLang="en-US" sz="1000">
              <a:solidFill>
                <a:schemeClr val="tx1"/>
              </a:solidFill>
            </a:endParaRPr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0AE12B40-944E-7C41-934F-718F9064C5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Example Question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7941B70A-0CD7-6A4C-BB85-3D1E397203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Are models based on cross-company data as good as models based on single company data?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Structured question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>
                <a:ea typeface="ＭＳ Ｐゴシック" panose="020B0600070205080204" pitchFamily="34" charset="-128"/>
              </a:rPr>
              <a:t>Population:</a:t>
            </a:r>
            <a:r>
              <a:rPr lang="en-US" altLang="en-US" sz="2000">
                <a:ea typeface="ＭＳ Ｐゴシック" panose="020B0600070205080204" pitchFamily="34" charset="-128"/>
              </a:rPr>
              <a:t> Software/Web application datasets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>
                <a:ea typeface="ＭＳ Ｐゴシック" panose="020B0600070205080204" pitchFamily="34" charset="-128"/>
              </a:rPr>
              <a:t>Intervention:</a:t>
            </a:r>
            <a:r>
              <a:rPr lang="en-US" altLang="en-US" sz="2000">
                <a:ea typeface="ＭＳ Ｐゴシック" panose="020B0600070205080204" pitchFamily="34" charset="-128"/>
              </a:rPr>
              <a:t> Cross-Company estimation model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>
                <a:ea typeface="ＭＳ Ｐゴシック" panose="020B0600070205080204" pitchFamily="34" charset="-128"/>
              </a:rPr>
              <a:t>Contrast:</a:t>
            </a:r>
            <a:r>
              <a:rPr lang="en-US" altLang="en-US" sz="2000">
                <a:ea typeface="ＭＳ Ｐゴシック" panose="020B0600070205080204" pitchFamily="34" charset="-128"/>
              </a:rPr>
              <a:t> Within-company estimation model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>
                <a:ea typeface="ＭＳ Ｐゴシック" panose="020B0600070205080204" pitchFamily="34" charset="-128"/>
              </a:rPr>
              <a:t>Outcome:</a:t>
            </a:r>
            <a:r>
              <a:rPr lang="en-US" altLang="en-US" sz="2000">
                <a:ea typeface="ＭＳ Ｐゴシック" panose="020B0600070205080204" pitchFamily="34" charset="-128"/>
              </a:rPr>
              <a:t> Accuracy of estimates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>
                <a:ea typeface="ＭＳ Ｐゴシック" panose="020B0600070205080204" pitchFamily="34" charset="-128"/>
              </a:rPr>
              <a:t>Context</a:t>
            </a:r>
            <a:r>
              <a:rPr lang="en-US" altLang="en-US" sz="2000">
                <a:ea typeface="ＭＳ Ｐゴシック" panose="020B0600070205080204" pitchFamily="34" charset="-128"/>
              </a:rPr>
              <a:t>: Type of estimation model (regression, analogy etc.), datasets used</a:t>
            </a:r>
          </a:p>
          <a:p>
            <a:pPr eaLnBrk="1" hangingPunct="1">
              <a:lnSpc>
                <a:spcPct val="90000"/>
              </a:lnSpc>
            </a:pPr>
            <a:endParaRPr lang="en-US" altLang="en-US" sz="21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5">
            <a:extLst>
              <a:ext uri="{FF2B5EF4-FFF2-40B4-BE49-F238E27FC236}">
                <a16:creationId xmlns:a16="http://schemas.microsoft.com/office/drawing/2014/main" id="{C30F6F69-75C9-B54A-897D-C8D00696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37AC1AF-B5E7-B545-A774-54BEC13E482B}" type="slidenum">
              <a:rPr lang="en-GB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GB" altLang="en-US" sz="1000">
              <a:solidFill>
                <a:schemeClr val="tx1"/>
              </a:solidFill>
            </a:endParaRPr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51D980DF-A99F-3A4D-86B4-3D9B80B144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Developing the Protocol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DDB2437A-B2B1-3C47-BC77-AFD8E97C10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z="2600">
                <a:ea typeface="ＭＳ Ｐゴシック" panose="020B0600070205080204" pitchFamily="34" charset="-128"/>
              </a:rPr>
              <a:t>Systematic Review protocol</a:t>
            </a:r>
          </a:p>
          <a:p>
            <a:pPr lvl="1" eaLnBrk="1" hangingPunct="1"/>
            <a:r>
              <a:rPr lang="en-GB" altLang="en-US" sz="2400">
                <a:ea typeface="ＭＳ Ｐゴシック" panose="020B0600070205080204" pitchFamily="34" charset="-128"/>
              </a:rPr>
              <a:t>Specifies methods to be used for a systematic review</a:t>
            </a:r>
          </a:p>
          <a:p>
            <a:pPr lvl="1" eaLnBrk="1" hangingPunct="1"/>
            <a:r>
              <a:rPr lang="en-GB" altLang="en-US" sz="2400">
                <a:ea typeface="ＭＳ Ｐゴシック" panose="020B0600070205080204" pitchFamily="34" charset="-128"/>
              </a:rPr>
              <a:t>Predefined protocol</a:t>
            </a:r>
          </a:p>
          <a:p>
            <a:pPr lvl="2" eaLnBrk="1" hangingPunct="1"/>
            <a:r>
              <a:rPr lang="en-GB" altLang="en-US" sz="2000">
                <a:ea typeface="ＭＳ Ｐゴシック" panose="020B0600070205080204" pitchFamily="34" charset="-128"/>
              </a:rPr>
              <a:t>Reduces researcher bias by reducing opportunity for</a:t>
            </a:r>
          </a:p>
          <a:p>
            <a:pPr lvl="3" eaLnBrk="1" hangingPunct="1"/>
            <a:r>
              <a:rPr lang="en-GB" altLang="en-US" sz="1800">
                <a:ea typeface="ＭＳ Ｐゴシック" panose="020B0600070205080204" pitchFamily="34" charset="-128"/>
              </a:rPr>
              <a:t>Selection of papers driven by researcher expectations</a:t>
            </a:r>
          </a:p>
          <a:p>
            <a:pPr lvl="3" eaLnBrk="1" hangingPunct="1"/>
            <a:r>
              <a:rPr lang="en-GB" altLang="en-US" sz="1800">
                <a:ea typeface="ＭＳ Ｐゴシック" panose="020B0600070205080204" pitchFamily="34" charset="-128"/>
              </a:rPr>
              <a:t>Changing the research question to fit the results of the searches</a:t>
            </a:r>
          </a:p>
          <a:p>
            <a:pPr lvl="1" eaLnBrk="1" hangingPunct="1"/>
            <a:r>
              <a:rPr lang="en-GB" altLang="en-US" sz="2400">
                <a:ea typeface="ＭＳ Ｐゴシック" panose="020B0600070205080204" pitchFamily="34" charset="-128"/>
              </a:rPr>
              <a:t>Good practice for any empirical study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5">
            <a:extLst>
              <a:ext uri="{FF2B5EF4-FFF2-40B4-BE49-F238E27FC236}">
                <a16:creationId xmlns:a16="http://schemas.microsoft.com/office/drawing/2014/main" id="{DF332247-C624-C843-A54D-D5A4FDBD7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32A8763-55C3-7841-A280-0E7AE0A2B9EE}" type="slidenum">
              <a:rPr lang="en-GB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GB" altLang="en-US" sz="1000">
              <a:solidFill>
                <a:schemeClr val="tx1"/>
              </a:solidFill>
            </a:endParaRPr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A62B864A-21AB-E148-8473-2A3988C665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Protocol Contents -1/2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EF30E045-9819-E244-9331-F6D474AB7A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z="2600">
                <a:ea typeface="ＭＳ Ｐゴシック" panose="020B0600070205080204" pitchFamily="34" charset="-128"/>
              </a:rPr>
              <a:t>Background</a:t>
            </a:r>
          </a:p>
          <a:p>
            <a:pPr lvl="1" eaLnBrk="1" hangingPunct="1"/>
            <a:r>
              <a:rPr lang="en-GB" altLang="en-US" sz="2400">
                <a:ea typeface="ＭＳ Ｐゴシック" panose="020B0600070205080204" pitchFamily="34" charset="-128"/>
              </a:rPr>
              <a:t>Rationale for SLR</a:t>
            </a:r>
          </a:p>
          <a:p>
            <a:pPr eaLnBrk="1" hangingPunct="1"/>
            <a:r>
              <a:rPr lang="en-GB" altLang="en-US" sz="2600">
                <a:ea typeface="ＭＳ Ｐゴシック" panose="020B0600070205080204" pitchFamily="34" charset="-128"/>
              </a:rPr>
              <a:t>Research question(s)</a:t>
            </a:r>
          </a:p>
          <a:p>
            <a:pPr lvl="1" eaLnBrk="1" hangingPunct="1"/>
            <a:r>
              <a:rPr lang="en-GB" altLang="en-US" sz="2400">
                <a:ea typeface="ＭＳ Ｐゴシック" panose="020B0600070205080204" pitchFamily="34" charset="-128"/>
              </a:rPr>
              <a:t>Critical to define this before starting the research</a:t>
            </a:r>
          </a:p>
          <a:p>
            <a:pPr eaLnBrk="1" hangingPunct="1"/>
            <a:r>
              <a:rPr lang="en-GB" altLang="en-US" sz="2600">
                <a:ea typeface="ＭＳ Ｐゴシック" panose="020B0600070205080204" pitchFamily="34" charset="-128"/>
              </a:rPr>
              <a:t>Strategy used to search for </a:t>
            </a:r>
            <a:r>
              <a:rPr lang="en-GB" altLang="en-US" sz="2600" i="1">
                <a:ea typeface="ＭＳ Ｐゴシック" panose="020B0600070205080204" pitchFamily="34" charset="-128"/>
              </a:rPr>
              <a:t>primary sources</a:t>
            </a:r>
          </a:p>
          <a:p>
            <a:pPr eaLnBrk="1" hangingPunct="1"/>
            <a:r>
              <a:rPr lang="en-GB" altLang="en-US" sz="2600">
                <a:ea typeface="ＭＳ Ｐゴシック" panose="020B0600070205080204" pitchFamily="34" charset="-128"/>
              </a:rPr>
              <a:t>Procedure for screening primary sources</a:t>
            </a:r>
          </a:p>
          <a:p>
            <a:pPr lvl="1" eaLnBrk="1" hangingPunct="1"/>
            <a:r>
              <a:rPr lang="en-GB" altLang="en-US" sz="2400" i="1">
                <a:ea typeface="ＭＳ Ｐゴシック" panose="020B0600070205080204" pitchFamily="34" charset="-128"/>
              </a:rPr>
              <a:t>Inclusion/exclusion criteria</a:t>
            </a:r>
          </a:p>
          <a:p>
            <a:pPr lvl="1" eaLnBrk="1" hangingPunct="1"/>
            <a:endParaRPr lang="en-GB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5">
            <a:extLst>
              <a:ext uri="{FF2B5EF4-FFF2-40B4-BE49-F238E27FC236}">
                <a16:creationId xmlns:a16="http://schemas.microsoft.com/office/drawing/2014/main" id="{D02F9983-E666-B341-B474-41274BF90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31FB6FD-F69A-AA43-B444-D1F58CB4C2A9}" type="slidenum">
              <a:rPr lang="en-GB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GB" altLang="en-US" sz="1000">
              <a:solidFill>
                <a:schemeClr val="tx1"/>
              </a:solidFill>
            </a:endParaRPr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A9E1DE4A-5993-024D-9237-DF29DE060E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Protocol Contents- 2/2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0D6A021B-0313-184D-8589-BA5A7C3E43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447800"/>
            <a:ext cx="7315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800">
                <a:ea typeface="ＭＳ Ｐゴシック" panose="020B0600070205080204" pitchFamily="34" charset="-128"/>
              </a:rPr>
              <a:t>Quality assessment process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>
                <a:ea typeface="ＭＳ Ｐゴシック" panose="020B0600070205080204" pitchFamily="34" charset="-128"/>
              </a:rPr>
              <a:t>Criteria used to evaluate quality of primary sources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>
                <a:ea typeface="ＭＳ Ｐゴシック" panose="020B0600070205080204" pitchFamily="34" charset="-128"/>
              </a:rPr>
              <a:t>How the criteria will be used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>
                <a:ea typeface="ＭＳ Ｐゴシック" panose="020B0600070205080204" pitchFamily="34" charset="-128"/>
              </a:rPr>
              <a:t>Data extraction process 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>
                <a:ea typeface="ＭＳ Ｐゴシック" panose="020B0600070205080204" pitchFamily="34" charset="-128"/>
              </a:rPr>
              <a:t>What data will be extracted from each primary source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sz="1800">
                <a:ea typeface="ＭＳ Ｐゴシック" panose="020B0600070205080204" pitchFamily="34" charset="-128"/>
              </a:rPr>
              <a:t>What information is needed to answer the question(s)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>
                <a:ea typeface="ＭＳ Ｐゴシック" panose="020B0600070205080204" pitchFamily="34" charset="-128"/>
              </a:rPr>
              <a:t>How to handle missing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>
                <a:ea typeface="ＭＳ Ｐゴシック" panose="020B0600070205080204" pitchFamily="34" charset="-128"/>
              </a:rPr>
              <a:t>How data reliability will be addressed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sz="1800">
                <a:ea typeface="ＭＳ Ｐゴシック" panose="020B0600070205080204" pitchFamily="34" charset="-128"/>
              </a:rPr>
              <a:t>Usually multiple reviewers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>
                <a:ea typeface="ＭＳ Ｐゴシック" panose="020B0600070205080204" pitchFamily="34" charset="-128"/>
              </a:rPr>
              <a:t>Where data will be stored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>
                <a:ea typeface="ＭＳ Ｐゴシック" panose="020B0600070205080204" pitchFamily="34" charset="-128"/>
              </a:rPr>
              <a:t>Procedures for data synthesis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>
                <a:ea typeface="ＭＳ Ｐゴシック" panose="020B0600070205080204" pitchFamily="34" charset="-128"/>
              </a:rPr>
              <a:t>Means of summarising data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>
                <a:ea typeface="ＭＳ Ｐゴシック" panose="020B0600070205080204" pitchFamily="34" charset="-128"/>
              </a:rPr>
              <a:t>Measures and analysis if meta-analysis is proposed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5">
            <a:extLst>
              <a:ext uri="{FF2B5EF4-FFF2-40B4-BE49-F238E27FC236}">
                <a16:creationId xmlns:a16="http://schemas.microsoft.com/office/drawing/2014/main" id="{BD85685F-CAA1-D442-BD10-7E780BC3C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B516649-345C-F345-9DCB-FE266BA1A25B}" type="slidenum">
              <a:rPr lang="en-GB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GB" altLang="en-US" sz="1000">
              <a:solidFill>
                <a:schemeClr val="tx1"/>
              </a:solidFill>
            </a:endParaRPr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EEACA5B3-C63C-3945-80E3-5BF0DFB193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Protocols in practice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4E70C23A-C1DD-AB45-AB34-F8139CC045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47800" y="1600200"/>
            <a:ext cx="7010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2800">
                <a:ea typeface="ＭＳ Ｐゴシック" panose="020B0600070205080204" pitchFamily="34" charset="-128"/>
              </a:rPr>
              <a:t>Protocol elements should be tested during protocol construction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800" b="1" i="1">
                <a:ea typeface="ＭＳ Ｐゴシック" panose="020B0600070205080204" pitchFamily="34" charset="-128"/>
              </a:rPr>
              <a:t>Expect</a:t>
            </a:r>
            <a:r>
              <a:rPr lang="en-GB" altLang="en-US" sz="2800">
                <a:ea typeface="ＭＳ Ｐゴシック" panose="020B0600070205080204" pitchFamily="34" charset="-128"/>
              </a:rPr>
              <a:t> to revise/refine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600">
                <a:ea typeface="ＭＳ Ｐゴシック" panose="020B0600070205080204" pitchFamily="34" charset="-128"/>
              </a:rPr>
              <a:t>Questions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600">
                <a:ea typeface="ＭＳ Ｐゴシック" panose="020B0600070205080204" pitchFamily="34" charset="-128"/>
              </a:rPr>
              <a:t>Search Strategies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600">
                <a:ea typeface="ＭＳ Ｐゴシック" panose="020B0600070205080204" pitchFamily="34" charset="-128"/>
              </a:rPr>
              <a:t>Data extraction forms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600">
                <a:ea typeface="ＭＳ Ｐゴシック" panose="020B0600070205080204" pitchFamily="34" charset="-128"/>
              </a:rPr>
              <a:t>Data aggregation process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800">
                <a:ea typeface="ＭＳ Ｐゴシック" panose="020B0600070205080204" pitchFamily="34" charset="-128"/>
              </a:rPr>
              <a:t>Protocols are often long documents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600">
                <a:ea typeface="ＭＳ Ｐゴシック" panose="020B0600070205080204" pitchFamily="34" charset="-128"/>
              </a:rPr>
              <a:t>20 pages or more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600">
                <a:ea typeface="ＭＳ Ｐゴシック" panose="020B0600070205080204" pitchFamily="34" charset="-128"/>
              </a:rPr>
              <a:t>Independent review helps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600">
                <a:ea typeface="ＭＳ Ｐゴシック" panose="020B0600070205080204" pitchFamily="34" charset="-128"/>
              </a:rPr>
              <a:t>Basis for final report</a:t>
            </a:r>
          </a:p>
          <a:p>
            <a:pPr eaLnBrk="1" hangingPunct="1">
              <a:lnSpc>
                <a:spcPct val="80000"/>
              </a:lnSpc>
            </a:pPr>
            <a:endParaRPr lang="en-US" altLang="en-US" sz="21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Number Placeholder 5">
            <a:extLst>
              <a:ext uri="{FF2B5EF4-FFF2-40B4-BE49-F238E27FC236}">
                <a16:creationId xmlns:a16="http://schemas.microsoft.com/office/drawing/2014/main" id="{187C4E63-95E1-164F-8B88-921BC5C5E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96E61CD-ABF2-F644-BFC4-7B1C2DE0AFAD}" type="slidenum">
              <a:rPr lang="en-GB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GB" altLang="en-US" sz="1000">
              <a:solidFill>
                <a:schemeClr val="tx1"/>
              </a:solidFill>
            </a:endParaRPr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0D28EDAC-D6B4-1546-8D95-5C5F2005C2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457200"/>
            <a:ext cx="7010400" cy="1527175"/>
          </a:xfrm>
        </p:spPr>
        <p:txBody>
          <a:bodyPr/>
          <a:lstStyle/>
          <a:p>
            <a:pPr algn="ctr" eaLnBrk="1" hangingPunct="1"/>
            <a:r>
              <a:rPr lang="en-GB" altLang="en-US">
                <a:ea typeface="ＭＳ Ｐゴシック" panose="020B0600070205080204" pitchFamily="34" charset="-128"/>
              </a:rPr>
              <a:t>Conducting the Review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A9AAE024-A19A-5E4A-812C-D5F144D7D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905000"/>
            <a:ext cx="4724400" cy="449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8132" name="Text Box 4">
            <a:extLst>
              <a:ext uri="{FF2B5EF4-FFF2-40B4-BE49-F238E27FC236}">
                <a16:creationId xmlns:a16="http://schemas.microsoft.com/office/drawing/2014/main" id="{B3B62668-FA60-8B49-BF98-C527DAC3DC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209800"/>
            <a:ext cx="3962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solidFill>
                  <a:schemeClr val="tx1"/>
                </a:solidFill>
              </a:rPr>
              <a:t>Identify Relevant Research</a:t>
            </a:r>
          </a:p>
        </p:txBody>
      </p:sp>
      <p:sp>
        <p:nvSpPr>
          <p:cNvPr id="48133" name="Text Box 5">
            <a:extLst>
              <a:ext uri="{FF2B5EF4-FFF2-40B4-BE49-F238E27FC236}">
                <a16:creationId xmlns:a16="http://schemas.microsoft.com/office/drawing/2014/main" id="{39183F3E-2D15-7643-B869-4B121D301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124200"/>
            <a:ext cx="36576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solidFill>
                  <a:schemeClr val="tx1"/>
                </a:solidFill>
              </a:rPr>
              <a:t>Select Primary Studies</a:t>
            </a:r>
          </a:p>
        </p:txBody>
      </p:sp>
      <p:sp>
        <p:nvSpPr>
          <p:cNvPr id="48134" name="Text Box 6">
            <a:extLst>
              <a:ext uri="{FF2B5EF4-FFF2-40B4-BE49-F238E27FC236}">
                <a16:creationId xmlns:a16="http://schemas.microsoft.com/office/drawing/2014/main" id="{07F6A8E6-AA43-7244-9E1A-C14F101850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800600"/>
            <a:ext cx="32766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solidFill>
                  <a:schemeClr val="tx1"/>
                </a:solidFill>
              </a:rPr>
              <a:t>Extract Required Data</a:t>
            </a:r>
          </a:p>
        </p:txBody>
      </p:sp>
      <p:sp>
        <p:nvSpPr>
          <p:cNvPr id="48135" name="Text Box 7">
            <a:extLst>
              <a:ext uri="{FF2B5EF4-FFF2-40B4-BE49-F238E27FC236}">
                <a16:creationId xmlns:a16="http://schemas.microsoft.com/office/drawing/2014/main" id="{9359BF41-A989-B643-947C-78D50511D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638800"/>
            <a:ext cx="26670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solidFill>
                  <a:schemeClr val="tx1"/>
                </a:solidFill>
              </a:rPr>
              <a:t>Synthesise Data</a:t>
            </a:r>
          </a:p>
        </p:txBody>
      </p:sp>
      <p:sp>
        <p:nvSpPr>
          <p:cNvPr id="48136" name="Line 8">
            <a:extLst>
              <a:ext uri="{FF2B5EF4-FFF2-40B4-BE49-F238E27FC236}">
                <a16:creationId xmlns:a16="http://schemas.microsoft.com/office/drawing/2014/main" id="{F00FB8F0-E1B1-ED47-A5E2-AEE404D4DD86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667000"/>
            <a:ext cx="0" cy="457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48137" name="Line 9">
            <a:extLst>
              <a:ext uri="{FF2B5EF4-FFF2-40B4-BE49-F238E27FC236}">
                <a16:creationId xmlns:a16="http://schemas.microsoft.com/office/drawing/2014/main" id="{3BDFDF55-51D0-5D4F-B19A-6D4E95D8D4A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419600"/>
            <a:ext cx="1588" cy="3810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48138" name="Line 10">
            <a:extLst>
              <a:ext uri="{FF2B5EF4-FFF2-40B4-BE49-F238E27FC236}">
                <a16:creationId xmlns:a16="http://schemas.microsoft.com/office/drawing/2014/main" id="{00F209C5-F654-934E-93D7-641E8384462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5257800"/>
            <a:ext cx="1588" cy="3810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48139" name="Text Box 11">
            <a:extLst>
              <a:ext uri="{FF2B5EF4-FFF2-40B4-BE49-F238E27FC236}">
                <a16:creationId xmlns:a16="http://schemas.microsoft.com/office/drawing/2014/main" id="{CE2A52EB-DDC5-CE44-96A8-84E801848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962400"/>
            <a:ext cx="34290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solidFill>
                  <a:schemeClr val="tx1"/>
                </a:solidFill>
              </a:rPr>
              <a:t>Assess Study Quality </a:t>
            </a:r>
          </a:p>
        </p:txBody>
      </p:sp>
      <p:sp>
        <p:nvSpPr>
          <p:cNvPr id="48140" name="Line 12">
            <a:extLst>
              <a:ext uri="{FF2B5EF4-FFF2-40B4-BE49-F238E27FC236}">
                <a16:creationId xmlns:a16="http://schemas.microsoft.com/office/drawing/2014/main" id="{C5DDB277-4BA9-7C44-8B3B-C3B12892FC66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5814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Number Placeholder 5">
            <a:extLst>
              <a:ext uri="{FF2B5EF4-FFF2-40B4-BE49-F238E27FC236}">
                <a16:creationId xmlns:a16="http://schemas.microsoft.com/office/drawing/2014/main" id="{6E62A96B-290C-B741-B855-9C47DA0A8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295A527-EE64-AB46-957C-CDE6A29BBE54}" type="slidenum">
              <a:rPr lang="en-GB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GB" altLang="en-US" sz="1000">
              <a:solidFill>
                <a:schemeClr val="tx1"/>
              </a:solidFill>
            </a:endParaRPr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E7D7ECBC-A32C-8F42-AC9D-05FB779307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620000" cy="1527175"/>
          </a:xfrm>
        </p:spPr>
        <p:txBody>
          <a:bodyPr/>
          <a:lstStyle/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Search &amp; Selection Process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C75BE29E-CB21-0349-8E72-89079FDF16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600200"/>
            <a:ext cx="70104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900">
                <a:ea typeface="ＭＳ Ｐゴシック" panose="020B0600070205080204" pitchFamily="34" charset="-128"/>
              </a:rPr>
              <a:t>Stages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Primary search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Aimed to identify as many candidate studies as possible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Electronic searches of digital libraries or manual searches of specified journals/conferences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Preliminary selection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Removing clearly irrelevant studies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Based on title &amp; Abstract (&amp; conclusions)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Secondary search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Aimed to identify all appropriate primary studies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Secondary selection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Based on full text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Using inclusion/exclusion criteria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900">
                <a:ea typeface="ＭＳ Ｐゴシック" panose="020B0600070205080204" pitchFamily="34" charset="-128"/>
              </a:rPr>
              <a:t>Iteration can occur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Reviewing references of primary studies may find more candidate studies, i.e.</a:t>
            </a:r>
            <a:r>
              <a:rPr lang="en-US" altLang="en-US" sz="1600">
                <a:ea typeface="ＭＳ Ｐゴシック" panose="020B0600070205080204" pitchFamily="34" charset="-128"/>
              </a:rPr>
              <a:t>,</a:t>
            </a:r>
            <a:r>
              <a:rPr lang="en-US" altLang="en-US" sz="2000">
                <a:ea typeface="ＭＳ Ｐゴシック" panose="020B0600070205080204" pitchFamily="34" charset="-128"/>
              </a:rPr>
              <a:t> snowball sampling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DEAC36-A8C6-824F-A2B6-D59468922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IMRAD</a:t>
            </a:r>
          </a:p>
        </p:txBody>
      </p:sp>
      <p:pic>
        <p:nvPicPr>
          <p:cNvPr id="6" name="Platshållare för innehåll 5" descr="En bild som visar objekt, klocka&#10;&#10;Automatiskt genererad beskrivning">
            <a:extLst>
              <a:ext uri="{FF2B5EF4-FFF2-40B4-BE49-F238E27FC236}">
                <a16:creationId xmlns:a16="http://schemas.microsoft.com/office/drawing/2014/main" id="{BEE835DC-50DD-4B47-8033-48E3B8A1CB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900" y="2438400"/>
            <a:ext cx="4394200" cy="2988056"/>
          </a:xfrm>
        </p:spPr>
      </p:pic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430F4B3-5B31-B14E-9904-B1A4DC0D0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D3AC56-1AEE-EA4F-BE3E-F59EB1D241F5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80132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5">
            <a:extLst>
              <a:ext uri="{FF2B5EF4-FFF2-40B4-BE49-F238E27FC236}">
                <a16:creationId xmlns:a16="http://schemas.microsoft.com/office/drawing/2014/main" id="{03221E4C-DEC5-584A-93D3-973204CB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654066B-8A40-0E49-8C4F-337D04CB12B1}" type="slidenum">
              <a:rPr lang="en-GB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GB" altLang="en-US" sz="1000">
              <a:solidFill>
                <a:schemeClr val="tx1"/>
              </a:solidFill>
            </a:endParaRPr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5B0E03AD-E034-A946-B15E-255AE25100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Search Strategy – 1/2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9CE7F9B6-3C6F-8B4F-B1D1-05CFED61CD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447800"/>
            <a:ext cx="73152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2400">
                <a:ea typeface="ＭＳ Ｐゴシック" panose="020B0600070205080204" pitchFamily="34" charset="-128"/>
              </a:rPr>
              <a:t>Electronic</a:t>
            </a:r>
            <a:r>
              <a:rPr lang="en-GB" altLang="en-US" sz="2800">
                <a:ea typeface="ＭＳ Ｐゴシック" panose="020B0600070205080204" pitchFamily="34" charset="-128"/>
              </a:rPr>
              <a:t> </a:t>
            </a:r>
            <a:r>
              <a:rPr lang="en-GB" altLang="en-US" sz="2400">
                <a:ea typeface="ＭＳ Ｐゴシック" panose="020B0600070205080204" pitchFamily="34" charset="-128"/>
              </a:rPr>
              <a:t>search process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400">
                <a:ea typeface="ＭＳ Ｐゴシック" panose="020B0600070205080204" pitchFamily="34" charset="-128"/>
              </a:rPr>
              <a:t>Specify search strings, resources, databases, journals, conferences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2000">
                <a:ea typeface="ＭＳ Ｐゴシック" panose="020B0600070205080204" pitchFamily="34" charset="-128"/>
              </a:rPr>
              <a:t>Derive search terms from structured question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Main terms from each element of structured question 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600">
                <a:ea typeface="ＭＳ Ｐゴシック" panose="020B0600070205080204" pitchFamily="34" charset="-128"/>
              </a:rPr>
              <a:t>Identify synonyms, alternative spellings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Construct Boolean strings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600">
                <a:ea typeface="ＭＳ Ｐゴシック" panose="020B0600070205080204" pitchFamily="34" charset="-128"/>
              </a:rPr>
              <a:t>OR to link synonyms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600">
                <a:ea typeface="ＭＳ Ｐゴシック" panose="020B0600070205080204" pitchFamily="34" charset="-128"/>
              </a:rPr>
              <a:t>AND to link main terms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600">
                <a:ea typeface="ＭＳ Ｐゴシック" panose="020B0600070205080204" pitchFamily="34" charset="-128"/>
              </a:rPr>
              <a:t>Identify other terms from known papers</a:t>
            </a:r>
          </a:p>
          <a:p>
            <a:pPr lvl="4" eaLnBrk="1" hangingPunct="1">
              <a:lnSpc>
                <a:spcPct val="80000"/>
              </a:lnSpc>
            </a:pPr>
            <a:r>
              <a:rPr lang="en-US" altLang="en-US" sz="1600">
                <a:ea typeface="ＭＳ Ｐゴシック" panose="020B0600070205080204" pitchFamily="34" charset="-128"/>
              </a:rPr>
              <a:t>Title</a:t>
            </a:r>
          </a:p>
          <a:p>
            <a:pPr lvl="4" eaLnBrk="1" hangingPunct="1">
              <a:lnSpc>
                <a:spcPct val="80000"/>
              </a:lnSpc>
            </a:pPr>
            <a:r>
              <a:rPr lang="en-US" altLang="en-US" sz="1600">
                <a:ea typeface="ＭＳ Ｐゴシック" panose="020B0600070205080204" pitchFamily="34" charset="-128"/>
              </a:rPr>
              <a:t>Keywords</a:t>
            </a:r>
            <a:endParaRPr lang="en-GB" altLang="en-US" sz="1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n-US" sz="2100">
                <a:ea typeface="ＭＳ Ｐゴシック" panose="020B0600070205080204" pitchFamily="34" charset="-128"/>
              </a:rPr>
              <a:t>Manual search process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>
                <a:ea typeface="ＭＳ Ｐゴシック" panose="020B0600070205080204" pitchFamily="34" charset="-128"/>
              </a:rPr>
              <a:t>Specify any targeted journals, conferences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100">
                <a:ea typeface="ＭＳ Ｐゴシック" panose="020B0600070205080204" pitchFamily="34" charset="-128"/>
              </a:rPr>
              <a:t>How publication bias will be handled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>
                <a:ea typeface="ＭＳ Ｐゴシック" panose="020B0600070205080204" pitchFamily="34" charset="-128"/>
              </a:rPr>
              <a:t>Grey literature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>
                <a:ea typeface="ＭＳ Ｐゴシック" panose="020B0600070205080204" pitchFamily="34" charset="-128"/>
              </a:rPr>
              <a:t>Direct approach to active researchers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400">
                <a:ea typeface="ＭＳ Ｐゴシック" panose="020B0600070205080204" pitchFamily="34" charset="-128"/>
              </a:rPr>
              <a:t>Provide additional studies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400">
                <a:ea typeface="ＭＳ Ｐゴシック" panose="020B0600070205080204" pitchFamily="34" charset="-128"/>
              </a:rPr>
              <a:t>Interview subject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5">
            <a:extLst>
              <a:ext uri="{FF2B5EF4-FFF2-40B4-BE49-F238E27FC236}">
                <a16:creationId xmlns:a16="http://schemas.microsoft.com/office/drawing/2014/main" id="{365237B7-E1E6-9443-A3D3-31AECC647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A842F4E-DD75-C044-AD58-F9DBCD94D1B6}" type="slidenum">
              <a:rPr lang="en-GB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GB" altLang="en-US" sz="1000">
              <a:solidFill>
                <a:schemeClr val="tx1"/>
              </a:solidFill>
            </a:endParaRPr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45722CA6-C4E9-124D-A252-DD29773FC4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Search Strategy – 2/2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8249036A-80B8-844E-80FF-0E1F8455F0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47800" y="1752600"/>
            <a:ext cx="70104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3200">
                <a:ea typeface="ＭＳ Ｐゴシック" panose="020B0600070205080204" pitchFamily="34" charset="-128"/>
              </a:rPr>
              <a:t>Selection Strategy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>
                <a:ea typeface="ＭＳ Ｐゴシック" panose="020B0600070205080204" pitchFamily="34" charset="-128"/>
              </a:rPr>
              <a:t>Inclusion/exclusion criteria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>
                <a:ea typeface="ＭＳ Ｐゴシック" panose="020B0600070205080204" pitchFamily="34" charset="-128"/>
              </a:rPr>
              <a:t>General issues</a:t>
            </a:r>
          </a:p>
          <a:p>
            <a:pPr lvl="3" eaLnBrk="1" hangingPunct="1">
              <a:lnSpc>
                <a:spcPct val="80000"/>
              </a:lnSpc>
            </a:pPr>
            <a:r>
              <a:rPr lang="en-GB" altLang="en-US" sz="2400">
                <a:ea typeface="ＭＳ Ｐゴシック" panose="020B0600070205080204" pitchFamily="34" charset="-128"/>
              </a:rPr>
              <a:t>Handling multiple papers on one study</a:t>
            </a:r>
          </a:p>
          <a:p>
            <a:pPr lvl="4" eaLnBrk="1" hangingPunct="1">
              <a:lnSpc>
                <a:spcPct val="80000"/>
              </a:lnSpc>
            </a:pPr>
            <a:r>
              <a:rPr lang="en-GB" altLang="en-US" sz="1800">
                <a:ea typeface="ＭＳ Ｐゴシック" panose="020B0600070205080204" pitchFamily="34" charset="-128"/>
              </a:rPr>
              <a:t>You will find these cases</a:t>
            </a:r>
          </a:p>
          <a:p>
            <a:pPr lvl="3" eaLnBrk="1" hangingPunct="1">
              <a:lnSpc>
                <a:spcPct val="80000"/>
              </a:lnSpc>
            </a:pPr>
            <a:r>
              <a:rPr lang="en-GB" altLang="en-US" sz="2400">
                <a:ea typeface="ＭＳ Ｐゴシック" panose="020B0600070205080204" pitchFamily="34" charset="-128"/>
              </a:rPr>
              <a:t>Single papers reporting multiple studies</a:t>
            </a:r>
          </a:p>
          <a:p>
            <a:pPr lvl="4" eaLnBrk="1" hangingPunct="1">
              <a:lnSpc>
                <a:spcPct val="80000"/>
              </a:lnSpc>
            </a:pPr>
            <a:r>
              <a:rPr lang="en-GB" altLang="en-US" sz="2400">
                <a:ea typeface="ＭＳ Ｐゴシック" panose="020B0600070205080204" pitchFamily="34" charset="-128"/>
              </a:rPr>
              <a:t>Meta studies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>
                <a:ea typeface="ＭＳ Ｐゴシック" panose="020B0600070205080204" pitchFamily="34" charset="-128"/>
              </a:rPr>
              <a:t>Criteria derived from the research question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>
                <a:ea typeface="ＭＳ Ｐゴシック" panose="020B0600070205080204" pitchFamily="34" charset="-128"/>
              </a:rPr>
              <a:t>Selection Process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>
                <a:ea typeface="ＭＳ Ｐゴシック" panose="020B0600070205080204" pitchFamily="34" charset="-128"/>
              </a:rPr>
              <a:t>How researchers co-ordinate selection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altLang="en-US" sz="32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9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5">
            <a:extLst>
              <a:ext uri="{FF2B5EF4-FFF2-40B4-BE49-F238E27FC236}">
                <a16:creationId xmlns:a16="http://schemas.microsoft.com/office/drawing/2014/main" id="{53E43935-A693-4646-A54B-1E3D961A8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EB5B356-F265-3547-B4C3-0EB59987AC4B}" type="slidenum">
              <a:rPr lang="en-GB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GB" altLang="en-US" sz="1000">
              <a:solidFill>
                <a:schemeClr val="tx1"/>
              </a:solidFill>
            </a:endParaRPr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39043350-E06B-0047-93D6-2151BEFCBF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620000" cy="1527175"/>
          </a:xfrm>
        </p:spPr>
        <p:txBody>
          <a:bodyPr/>
          <a:lstStyle/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Documenting Search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16559409-98E2-A54E-A12D-2E2BE267BE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600">
                <a:ea typeface="ＭＳ Ｐゴシック" panose="020B0600070205080204" pitchFamily="34" charset="-128"/>
              </a:rPr>
              <a:t>Process must be transparent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600">
                <a:ea typeface="ＭＳ Ｐゴシック" panose="020B0600070205080204" pitchFamily="34" charset="-128"/>
              </a:rPr>
              <a:t>Readers must be able to judge thoroughness and completeness of review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600">
                <a:ea typeface="ＭＳ Ｐゴシック" panose="020B0600070205080204" pitchFamily="34" charset="-128"/>
              </a:rPr>
              <a:t>Search should be documented as it occurs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400">
                <a:ea typeface="ＭＳ Ｐゴシック" panose="020B0600070205080204" pitchFamily="34" charset="-128"/>
              </a:rPr>
              <a:t>Changes to protocol must be noted &amp; justified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600">
                <a:ea typeface="ＭＳ Ｐゴシック" panose="020B0600070205080204" pitchFamily="34" charset="-128"/>
              </a:rPr>
              <a:t>Unfiltered search results should be saved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400">
                <a:ea typeface="ＭＳ Ｐゴシック" panose="020B0600070205080204" pitchFamily="34" charset="-128"/>
              </a:rPr>
              <a:t>For possible re-analysis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600">
                <a:ea typeface="ＭＳ Ｐゴシック" panose="020B0600070205080204" pitchFamily="34" charset="-128"/>
              </a:rPr>
              <a:t>Keep information about each resource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400">
                <a:ea typeface="ＭＳ Ｐゴシック" panose="020B0600070205080204" pitchFamily="34" charset="-128"/>
              </a:rPr>
              <a:t>Journal names, years searched etc 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sz="2000">
                <a:ea typeface="ＭＳ Ｐゴシック" panose="020B0600070205080204" pitchFamily="34" charset="-128"/>
              </a:rPr>
              <a:t>Excel sheet from hell…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2600">
                <a:ea typeface="ＭＳ Ｐゴシック" panose="020B0600070205080204" pitchFamily="34" charset="-128"/>
              </a:rPr>
              <a:t>	</a:t>
            </a:r>
          </a:p>
          <a:p>
            <a:pPr lvl="2" eaLnBrk="1" hangingPunct="1">
              <a:lnSpc>
                <a:spcPct val="90000"/>
              </a:lnSpc>
            </a:pPr>
            <a:endParaRPr lang="en-GB" altLang="en-US" sz="2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>
            <a:extLst>
              <a:ext uri="{FF2B5EF4-FFF2-40B4-BE49-F238E27FC236}">
                <a16:creationId xmlns:a16="http://schemas.microsoft.com/office/drawing/2014/main" id="{F877F104-E7A3-274E-A530-260A80E684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Validating Search Process</a:t>
            </a:r>
          </a:p>
        </p:txBody>
      </p:sp>
      <p:sp>
        <p:nvSpPr>
          <p:cNvPr id="58370" name="Content Placeholder 2">
            <a:extLst>
              <a:ext uri="{FF2B5EF4-FFF2-40B4-BE49-F238E27FC236}">
                <a16:creationId xmlns:a16="http://schemas.microsoft.com/office/drawing/2014/main" id="{C6EB8840-0D30-CA49-A2CD-9250EFB39F8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>
            <a:blip r:embed="rId2"/>
            <a:stretch>
              <a:fillRect l="-906" t="-1538" r="-1630"/>
            </a:stretch>
          </a:blipFill>
        </p:spPr>
        <p:txBody>
          <a:bodyPr/>
          <a:lstStyle/>
          <a:p>
            <a:pPr>
              <a:defRPr/>
            </a:pPr>
            <a:r>
              <a:rPr lang="sv-SE" dirty="0">
                <a:noFill/>
              </a:rPr>
              <a:t>A </a:t>
            </a:r>
          </a:p>
        </p:txBody>
      </p:sp>
      <p:sp>
        <p:nvSpPr>
          <p:cNvPr id="58371" name="Slide Number Placeholder 3">
            <a:extLst>
              <a:ext uri="{FF2B5EF4-FFF2-40B4-BE49-F238E27FC236}">
                <a16:creationId xmlns:a16="http://schemas.microsoft.com/office/drawing/2014/main" id="{85FDCF0F-FEA0-9246-B03E-9AC2AE43A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77560E1-462C-B448-A513-4BBB4461B71C}" type="slidenum">
              <a:rPr lang="en-GB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GB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5">
            <a:extLst>
              <a:ext uri="{FF2B5EF4-FFF2-40B4-BE49-F238E27FC236}">
                <a16:creationId xmlns:a16="http://schemas.microsoft.com/office/drawing/2014/main" id="{AC03F415-B2EA-7A46-BCC1-07B2B93B5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ACCA008-9B02-BD47-811F-CF912C9200BE}" type="slidenum">
              <a:rPr lang="en-GB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GB" altLang="en-US" sz="1000">
              <a:solidFill>
                <a:schemeClr val="tx1"/>
              </a:solidFill>
            </a:endParaRPr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6598F4DC-F20A-E447-AFDD-23E068E55B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Study Quality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9AD2470A-E6A1-9B41-B34A-F09925CA7A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100">
                <a:ea typeface="ＭＳ Ｐゴシック" panose="020B0600070205080204" pitchFamily="34" charset="-128"/>
              </a:rPr>
              <a:t>Important to assess the quality of primary studies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>
                <a:ea typeface="ＭＳ Ｐゴシック" panose="020B0600070205080204" pitchFamily="34" charset="-128"/>
              </a:rPr>
              <a:t>To refine inclusion/exclusion criteria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>
                <a:ea typeface="ＭＳ Ｐゴシック" panose="020B0600070205080204" pitchFamily="34" charset="-128"/>
              </a:rPr>
              <a:t>To investigate whether quality differences explain different study results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>
                <a:ea typeface="ＭＳ Ｐゴシック" panose="020B0600070205080204" pitchFamily="34" charset="-128"/>
              </a:rPr>
              <a:t>To guide the interpretation of findings and determine strength of inferences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100">
                <a:ea typeface="ＭＳ Ｐゴシック" panose="020B0600070205080204" pitchFamily="34" charset="-128"/>
              </a:rPr>
              <a:t>For empirical studies, quality relates to the empirical procedures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100">
                <a:ea typeface="ＭＳ Ｐゴシック" panose="020B0600070205080204" pitchFamily="34" charset="-128"/>
              </a:rPr>
              <a:t>For theoretical studies, quality relates to the strength and validity of the argument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100">
                <a:ea typeface="ＭＳ Ｐゴシック" panose="020B0600070205080204" pitchFamily="34" charset="-128"/>
              </a:rPr>
              <a:t>Assessed by a series of questions asked about each study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altLang="en-US" sz="2100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</a:pPr>
            <a:endParaRPr lang="en-GB" altLang="en-US" sz="2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Number Placeholder 4">
            <a:extLst>
              <a:ext uri="{FF2B5EF4-FFF2-40B4-BE49-F238E27FC236}">
                <a16:creationId xmlns:a16="http://schemas.microsoft.com/office/drawing/2014/main" id="{885E2B3B-44C4-9540-81B6-8684B8C3E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5A2A55-F888-CC48-86BD-FB247F225A7D}" type="slidenum">
              <a:rPr lang="en-GB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GB" altLang="en-US" sz="1000">
              <a:solidFill>
                <a:schemeClr val="tx1"/>
              </a:solidFill>
            </a:endParaRPr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BF5964D9-2E08-F948-8672-9BF003A8E9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Data Extraction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08508841-310B-CA43-B212-E28DB5E9695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524000"/>
            <a:ext cx="7010400" cy="4953000"/>
          </a:xfrm>
        </p:spPr>
        <p:txBody>
          <a:bodyPr/>
          <a:lstStyle/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Prepare data extraction forms</a:t>
            </a:r>
          </a:p>
          <a:p>
            <a:pPr lvl="1" eaLnBrk="1" hangingPunct="1"/>
            <a:r>
              <a:rPr lang="en-GB" altLang="en-US">
                <a:ea typeface="ＭＳ Ｐゴシック" panose="020B0600070205080204" pitchFamily="34" charset="-128"/>
              </a:rPr>
              <a:t>To hold all data required from each study</a:t>
            </a:r>
          </a:p>
          <a:p>
            <a:pPr lvl="2" eaLnBrk="1" hangingPunct="1"/>
            <a:r>
              <a:rPr lang="en-GB" altLang="en-US">
                <a:ea typeface="ＭＳ Ｐゴシック" panose="020B0600070205080204" pitchFamily="34" charset="-128"/>
              </a:rPr>
              <a:t>Standard data</a:t>
            </a:r>
          </a:p>
          <a:p>
            <a:pPr lvl="3" eaLnBrk="1" hangingPunct="1"/>
            <a:r>
              <a:rPr lang="en-GB" altLang="en-US">
                <a:ea typeface="ＭＳ Ｐゴシック" panose="020B0600070205080204" pitchFamily="34" charset="-128"/>
              </a:rPr>
              <a:t>Title, author, reference of primary study</a:t>
            </a:r>
          </a:p>
          <a:p>
            <a:pPr lvl="2" eaLnBrk="1" hangingPunct="1"/>
            <a:r>
              <a:rPr lang="en-GB" altLang="en-US">
                <a:ea typeface="ＭＳ Ｐゴシック" panose="020B0600070205080204" pitchFamily="34" charset="-128"/>
              </a:rPr>
              <a:t>Quality data</a:t>
            </a:r>
          </a:p>
          <a:p>
            <a:pPr lvl="2" eaLnBrk="1" hangingPunct="1"/>
            <a:r>
              <a:rPr lang="en-GB" altLang="en-US">
                <a:ea typeface="ＭＳ Ｐゴシック" panose="020B0600070205080204" pitchFamily="34" charset="-128"/>
              </a:rPr>
              <a:t>Data needed to answer research question</a:t>
            </a:r>
          </a:p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If possible, two researchers should extract data from each study </a:t>
            </a:r>
          </a:p>
          <a:p>
            <a:pPr lvl="1" eaLnBrk="1" hangingPunct="1"/>
            <a:r>
              <a:rPr lang="en-GB" altLang="en-US">
                <a:ea typeface="ＭＳ Ｐゴシック" panose="020B0600070205080204" pitchFamily="34" charset="-128"/>
              </a:rPr>
              <a:t>Disagreements must be resolved</a:t>
            </a:r>
          </a:p>
          <a:p>
            <a:pPr lvl="2" eaLnBrk="1" hangingPunct="1"/>
            <a:endParaRPr lang="en-GB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Number Placeholder 5">
            <a:extLst>
              <a:ext uri="{FF2B5EF4-FFF2-40B4-BE49-F238E27FC236}">
                <a16:creationId xmlns:a16="http://schemas.microsoft.com/office/drawing/2014/main" id="{A1B5FEB4-BAFC-EB41-BF9C-8139D5A60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2F75B8B-9634-3C4E-A7F4-E680311293C2}" type="slidenum">
              <a:rPr lang="en-GB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GB" altLang="en-US" sz="1000">
              <a:solidFill>
                <a:schemeClr val="tx1"/>
              </a:solidFill>
            </a:endParaRPr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BF98A8CB-04B1-ED4B-8057-2BACE5B304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Data Synthesis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F5A74AC2-A97D-4C4B-BD98-B750081DF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676400"/>
            <a:ext cx="7010400" cy="4114800"/>
          </a:xfrm>
        </p:spPr>
        <p:txBody>
          <a:bodyPr/>
          <a:lstStyle/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Tabulate information from studies</a:t>
            </a:r>
          </a:p>
          <a:p>
            <a:pPr lvl="1" eaLnBrk="1" hangingPunct="1"/>
            <a:r>
              <a:rPr lang="en-GB" altLang="en-US">
                <a:ea typeface="ＭＳ Ｐゴシック" panose="020B0600070205080204" pitchFamily="34" charset="-128"/>
              </a:rPr>
              <a:t>In accordance with research questions</a:t>
            </a:r>
          </a:p>
          <a:p>
            <a:pPr lvl="1" eaLnBrk="1" hangingPunct="1"/>
            <a:r>
              <a:rPr lang="en-GB" altLang="en-US">
                <a:ea typeface="ＭＳ Ｐゴシック" panose="020B0600070205080204" pitchFamily="34" charset="-128"/>
              </a:rPr>
              <a:t>Structure tables to highlight similarities and differences between studies</a:t>
            </a:r>
          </a:p>
          <a:p>
            <a:pPr lvl="1" eaLnBrk="1" hangingPunct="1"/>
            <a:r>
              <a:rPr lang="en-GB" altLang="en-US">
                <a:ea typeface="ＭＳ Ｐゴシック" panose="020B0600070205080204" pitchFamily="34" charset="-128"/>
              </a:rPr>
              <a:t>To indicate possible causes of differences (e.g. quality criteria)</a:t>
            </a:r>
          </a:p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If quantitative data (i.e. </a:t>
            </a:r>
            <a:r>
              <a:rPr lang="ja-JP" altLang="en-GB">
                <a:ea typeface="ＭＳ Ｐゴシック" panose="020B0600070205080204" pitchFamily="34" charset="-128"/>
              </a:rPr>
              <a:t>“</a:t>
            </a:r>
            <a:r>
              <a:rPr lang="en-GB" altLang="ja-JP">
                <a:ea typeface="ＭＳ Ｐゴシック" panose="020B0600070205080204" pitchFamily="34" charset="-128"/>
              </a:rPr>
              <a:t>effect size</a:t>
            </a:r>
            <a:r>
              <a:rPr lang="ja-JP" altLang="en-GB">
                <a:ea typeface="ＭＳ Ｐゴシック" panose="020B0600070205080204" pitchFamily="34" charset="-128"/>
              </a:rPr>
              <a:t>”</a:t>
            </a:r>
            <a:r>
              <a:rPr lang="en-GB" altLang="ja-JP">
                <a:ea typeface="ＭＳ Ｐゴシック" panose="020B0600070205080204" pitchFamily="34" charset="-128"/>
              </a:rPr>
              <a:t>) is available</a:t>
            </a:r>
          </a:p>
          <a:p>
            <a:pPr lvl="1" eaLnBrk="1" hangingPunct="1"/>
            <a:r>
              <a:rPr lang="en-GB" altLang="en-US">
                <a:ea typeface="ＭＳ Ｐゴシック" panose="020B0600070205080204" pitchFamily="34" charset="-128"/>
              </a:rPr>
              <a:t>Consider meta-analysis</a:t>
            </a:r>
          </a:p>
          <a:p>
            <a:pPr lvl="2" eaLnBrk="1" hangingPunct="1"/>
            <a:r>
              <a:rPr lang="en-GB" altLang="en-US">
                <a:ea typeface="ＭＳ Ｐゴシック" panose="020B0600070205080204" pitchFamily="34" charset="-128"/>
              </a:rPr>
              <a:t>Talk to Richard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Number Placeholder 5">
            <a:extLst>
              <a:ext uri="{FF2B5EF4-FFF2-40B4-BE49-F238E27FC236}">
                <a16:creationId xmlns:a16="http://schemas.microsoft.com/office/drawing/2014/main" id="{5BCB0A79-E126-B449-915A-AB2788A4A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83C82C-1C96-8D48-A575-002585B42E81}" type="slidenum">
              <a:rPr lang="en-GB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GB" altLang="en-US" sz="1000">
              <a:solidFill>
                <a:schemeClr val="tx1"/>
              </a:solidFill>
            </a:endParaRPr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2BAEB515-56CB-584C-B473-4E14AD827A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Why do SLRs?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A3754F7B-0256-1A43-BB9B-8593C49F36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600200"/>
            <a:ext cx="7010400" cy="4419600"/>
          </a:xfrm>
        </p:spPr>
        <p:txBody>
          <a:bodyPr/>
          <a:lstStyle/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Disadvantages</a:t>
            </a:r>
          </a:p>
          <a:p>
            <a:pPr lvl="1" eaLnBrk="1" hangingPunct="1"/>
            <a:r>
              <a:rPr lang="en-GB" altLang="en-US">
                <a:ea typeface="ＭＳ Ｐゴシック" panose="020B0600070205080204" pitchFamily="34" charset="-128"/>
              </a:rPr>
              <a:t>Require more effort than </a:t>
            </a:r>
            <a:r>
              <a:rPr lang="ja-JP" altLang="en-GB">
                <a:ea typeface="ＭＳ Ｐゴシック" panose="020B0600070205080204" pitchFamily="34" charset="-128"/>
              </a:rPr>
              <a:t>“</a:t>
            </a:r>
            <a:r>
              <a:rPr lang="en-GB" altLang="ja-JP">
                <a:ea typeface="ＭＳ Ｐゴシック" panose="020B0600070205080204" pitchFamily="34" charset="-128"/>
              </a:rPr>
              <a:t>normal</a:t>
            </a:r>
            <a:r>
              <a:rPr lang="ja-JP" altLang="en-GB">
                <a:ea typeface="ＭＳ Ｐゴシック" panose="020B0600070205080204" pitchFamily="34" charset="-128"/>
              </a:rPr>
              <a:t>”</a:t>
            </a:r>
            <a:r>
              <a:rPr lang="en-GB" altLang="ja-JP">
                <a:ea typeface="ＭＳ Ｐゴシック" panose="020B0600070205080204" pitchFamily="34" charset="-128"/>
              </a:rPr>
              <a:t> reviews</a:t>
            </a:r>
          </a:p>
          <a:p>
            <a:pPr lvl="1" eaLnBrk="1" hangingPunct="1"/>
            <a:r>
              <a:rPr lang="en-GB" altLang="en-US">
                <a:ea typeface="ＭＳ Ｐゴシック" panose="020B0600070205080204" pitchFamily="34" charset="-128"/>
              </a:rPr>
              <a:t>Difficult for lone researchers</a:t>
            </a:r>
          </a:p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However</a:t>
            </a:r>
          </a:p>
          <a:p>
            <a:pPr lvl="1" eaLnBrk="1" hangingPunct="1"/>
            <a:r>
              <a:rPr lang="en-GB" altLang="en-US">
                <a:ea typeface="ＭＳ Ｐゴシック" panose="020B0600070205080204" pitchFamily="34" charset="-128"/>
              </a:rPr>
              <a:t>Conform with accepted scientific practice in other disciplines</a:t>
            </a:r>
          </a:p>
          <a:p>
            <a:pPr lvl="1" eaLnBrk="1" hangingPunct="1"/>
            <a:r>
              <a:rPr lang="en-GB" altLang="en-US">
                <a:ea typeface="ＭＳ Ｐゴシック" panose="020B0600070205080204" pitchFamily="34" charset="-128"/>
              </a:rPr>
              <a:t>Hard to justify doing a normal review when better methodology is available</a:t>
            </a:r>
          </a:p>
          <a:p>
            <a:pPr lvl="2" eaLnBrk="1" hangingPunct="1"/>
            <a:r>
              <a:rPr lang="en-US" altLang="en-US">
                <a:ea typeface="ＭＳ Ｐゴシック" panose="020B0600070205080204" pitchFamily="34" charset="-128"/>
              </a:rPr>
              <a:t>We can always do better…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Number Placeholder 5">
            <a:extLst>
              <a:ext uri="{FF2B5EF4-FFF2-40B4-BE49-F238E27FC236}">
                <a16:creationId xmlns:a16="http://schemas.microsoft.com/office/drawing/2014/main" id="{03BC176E-C7F1-2748-AA8D-04D9E14AB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EE232F4-C755-1E44-B7FE-03A5765C9431}" type="slidenum">
              <a:rPr lang="en-GB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GB" altLang="en-US" sz="1000">
              <a:solidFill>
                <a:schemeClr val="tx1"/>
              </a:solidFill>
            </a:endParaRPr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2E15A94E-87C8-7545-B07D-634AFF351A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Value of SLRs – 1/2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0DCAD8F1-1744-2F40-8774-D45647E32D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676400"/>
            <a:ext cx="7010400" cy="4724400"/>
          </a:xfrm>
        </p:spPr>
        <p:txBody>
          <a:bodyPr/>
          <a:lstStyle/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Can contradict </a:t>
            </a:r>
            <a:r>
              <a:rPr lang="ja-JP" altLang="en-GB">
                <a:ea typeface="ＭＳ Ｐゴシック" panose="020B0600070205080204" pitchFamily="34" charset="-128"/>
              </a:rPr>
              <a:t>“</a:t>
            </a:r>
            <a:r>
              <a:rPr lang="en-GB" altLang="ja-JP">
                <a:ea typeface="ＭＳ Ｐゴシック" panose="020B0600070205080204" pitchFamily="34" charset="-128"/>
              </a:rPr>
              <a:t>common knowledge</a:t>
            </a:r>
            <a:r>
              <a:rPr lang="ja-JP" altLang="en-GB">
                <a:ea typeface="ＭＳ Ｐゴシック" panose="020B0600070205080204" pitchFamily="34" charset="-128"/>
              </a:rPr>
              <a:t>”</a:t>
            </a:r>
            <a:endParaRPr lang="en-GB" altLang="ja-JP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Jørgensen and Moløkken reviewed surveys of project overruns</a:t>
            </a:r>
          </a:p>
          <a:p>
            <a:pPr lvl="3" eaLnBrk="1" hangingPunct="1"/>
            <a:r>
              <a:rPr lang="en-GB" altLang="en-US">
                <a:ea typeface="ＭＳ Ｐゴシック" panose="020B0600070205080204" pitchFamily="34" charset="-128"/>
              </a:rPr>
              <a:t>Standish CHAOS report is out of step with other research</a:t>
            </a:r>
          </a:p>
          <a:p>
            <a:pPr lvl="4" eaLnBrk="1" hangingPunct="1"/>
            <a:r>
              <a:rPr lang="en-GB" altLang="en-US">
                <a:ea typeface="ＭＳ Ｐゴシック" panose="020B0600070205080204" pitchFamily="34" charset="-128"/>
              </a:rPr>
              <a:t>May have used inappropriate methodology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Jørgensen reviewed evidence about expert opinion estimates</a:t>
            </a:r>
          </a:p>
          <a:p>
            <a:pPr lvl="2" eaLnBrk="1" hangingPunct="1"/>
            <a:r>
              <a:rPr lang="en-GB" altLang="en-US">
                <a:ea typeface="ＭＳ Ｐゴシック" panose="020B0600070205080204" pitchFamily="34" charset="-128"/>
              </a:rPr>
              <a:t>No consistent support for view that models are better than human estimators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>
            <a:extLst>
              <a:ext uri="{FF2B5EF4-FFF2-40B4-BE49-F238E27FC236}">
                <a16:creationId xmlns:a16="http://schemas.microsoft.com/office/drawing/2014/main" id="{F9A48A6D-580E-C442-8F19-EB895B7952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ea typeface="ＭＳ Ｐゴシック" panose="020B0600070205080204" pitchFamily="34" charset="-128"/>
              </a:rPr>
              <a:t>Value of SLRs- 2/2</a:t>
            </a:r>
          </a:p>
        </p:txBody>
      </p:sp>
      <p:sp>
        <p:nvSpPr>
          <p:cNvPr id="69634" name="Content Placeholder 2">
            <a:extLst>
              <a:ext uri="{FF2B5EF4-FFF2-40B4-BE49-F238E27FC236}">
                <a16:creationId xmlns:a16="http://schemas.microsoft.com/office/drawing/2014/main" id="{AC660D31-56EE-E941-8536-7D924CF282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>
                <a:ea typeface="ＭＳ Ｐゴシック" panose="020B0600070205080204" pitchFamily="34" charset="-128"/>
              </a:rPr>
              <a:t>Better than expert opinion</a:t>
            </a:r>
          </a:p>
          <a:p>
            <a:pPr lvl="1"/>
            <a:r>
              <a:rPr lang="en-GB" altLang="en-US">
                <a:ea typeface="ＭＳ Ｐゴシック" panose="020B0600070205080204" pitchFamily="34" charset="-128"/>
              </a:rPr>
              <a:t>Expert assessment of the efficacy of perspective-based reading (PBR) for inspecting code/design</a:t>
            </a:r>
          </a:p>
          <a:p>
            <a:pPr lvl="2"/>
            <a:r>
              <a:rPr lang="en-GB" altLang="en-US">
                <a:ea typeface="ＭＳ Ｐゴシック" panose="020B0600070205080204" pitchFamily="34" charset="-128"/>
              </a:rPr>
              <a:t>35% better than other methods</a:t>
            </a:r>
          </a:p>
          <a:p>
            <a:pPr lvl="1"/>
            <a:r>
              <a:rPr lang="en-GB" altLang="en-US">
                <a:ea typeface="ＭＳ Ｐゴシック" panose="020B0600070205080204" pitchFamily="34" charset="-128"/>
              </a:rPr>
              <a:t>Systematic review</a:t>
            </a:r>
          </a:p>
          <a:p>
            <a:pPr lvl="2"/>
            <a:r>
              <a:rPr lang="en-GB" altLang="en-US">
                <a:ea typeface="ＭＳ Ｐゴシック" panose="020B0600070205080204" pitchFamily="34" charset="-128"/>
              </a:rPr>
              <a:t>No significant difference between PBR &amp; Checklist-based inspections</a:t>
            </a:r>
          </a:p>
        </p:txBody>
      </p:sp>
      <p:sp>
        <p:nvSpPr>
          <p:cNvPr id="69635" name="Slide Number Placeholder 3">
            <a:extLst>
              <a:ext uri="{FF2B5EF4-FFF2-40B4-BE49-F238E27FC236}">
                <a16:creationId xmlns:a16="http://schemas.microsoft.com/office/drawing/2014/main" id="{17EB1ACE-B167-7149-8B6B-C7307D615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C487D53-D14E-CF47-A7AD-D5FDC85710E7}" type="slidenum">
              <a:rPr lang="en-GB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GB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5">
            <a:extLst>
              <a:ext uri="{FF2B5EF4-FFF2-40B4-BE49-F238E27FC236}">
                <a16:creationId xmlns:a16="http://schemas.microsoft.com/office/drawing/2014/main" id="{02F332E1-850F-C149-9162-6DCF3CC06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0212FD2-997F-204E-9FF2-2AD8B4D9DB2A}" type="slidenum">
              <a:rPr lang="en-GB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GB" altLang="en-US" sz="1000">
              <a:solidFill>
                <a:schemeClr val="tx1"/>
              </a:solidFill>
            </a:endParaRP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FDE31661-5269-8340-8DA2-D4E3EF5CE5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Agenda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C1FA260-2410-1C4E-9325-983FB871C3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Systematic Literature Reviews</a:t>
            </a:r>
          </a:p>
          <a:p>
            <a:pPr lvl="1" eaLnBrk="1" hangingPunct="1"/>
            <a:r>
              <a:rPr lang="en-GB" altLang="en-US">
                <a:ea typeface="ＭＳ Ｐゴシック" panose="020B0600070205080204" pitchFamily="34" charset="-128"/>
              </a:rPr>
              <a:t>What they are</a:t>
            </a:r>
          </a:p>
          <a:p>
            <a:pPr lvl="2" eaLnBrk="1" hangingPunct="1"/>
            <a:r>
              <a:rPr lang="en-GB" altLang="en-US">
                <a:ea typeface="ＭＳ Ｐゴシック" panose="020B0600070205080204" pitchFamily="34" charset="-128"/>
              </a:rPr>
              <a:t>Background &amp; Definitions</a:t>
            </a:r>
          </a:p>
          <a:p>
            <a:pPr lvl="1" eaLnBrk="1" hangingPunct="1"/>
            <a:r>
              <a:rPr lang="en-GB" altLang="en-US">
                <a:ea typeface="ＭＳ Ｐゴシック" panose="020B0600070205080204" pitchFamily="34" charset="-128"/>
              </a:rPr>
              <a:t>How to do them</a:t>
            </a:r>
          </a:p>
          <a:p>
            <a:pPr lvl="1" eaLnBrk="1" hangingPunct="1"/>
            <a:r>
              <a:rPr lang="en-GB" altLang="en-US">
                <a:ea typeface="ＭＳ Ｐゴシック" panose="020B0600070205080204" pitchFamily="34" charset="-128"/>
              </a:rPr>
              <a:t>Why you should bother</a:t>
            </a:r>
          </a:p>
          <a:p>
            <a:pPr eaLnBrk="1" hangingPunct="1"/>
            <a:endParaRPr lang="en-GB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Number Placeholder 5">
            <a:extLst>
              <a:ext uri="{FF2B5EF4-FFF2-40B4-BE49-F238E27FC236}">
                <a16:creationId xmlns:a16="http://schemas.microsoft.com/office/drawing/2014/main" id="{772FAF1C-191B-7C40-8CD3-C2DFADE62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0E1A775-DE45-0E48-89F0-1438A29AA7BE}" type="slidenum">
              <a:rPr lang="en-GB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GB" altLang="en-US" sz="1000">
              <a:solidFill>
                <a:schemeClr val="tx1"/>
              </a:solidFill>
            </a:endParaRPr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71499074-4D32-4A43-AEEE-0715EED3E8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Value to Individual Researchers – 1/3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956BF501-4DB5-9441-9C5E-ED55C2AC7B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47800" y="1752600"/>
            <a:ext cx="7010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900">
                <a:ea typeface="ＭＳ Ｐゴシック" panose="020B0600070205080204" pitchFamily="34" charset="-128"/>
              </a:rPr>
              <a:t>The well-defined methodology helps researchers (experienced &amp; novices)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900">
                <a:ea typeface="ＭＳ Ｐゴシック" panose="020B0600070205080204" pitchFamily="34" charset="-128"/>
              </a:rPr>
              <a:t>Can lead to publications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>
                <a:ea typeface="ＭＳ Ｐゴシック" panose="020B0600070205080204" pitchFamily="34" charset="-128"/>
              </a:rPr>
              <a:t>Hundreds of SLRs published in SE since 2004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Number Placeholder 5">
            <a:extLst>
              <a:ext uri="{FF2B5EF4-FFF2-40B4-BE49-F238E27FC236}">
                <a16:creationId xmlns:a16="http://schemas.microsoft.com/office/drawing/2014/main" id="{771E0071-5012-B240-B6B4-236BBAC87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CA08FCE-C51F-B64E-8BA1-0BADC4BBB75D}" type="slidenum">
              <a:rPr lang="en-GB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GB" altLang="en-US" sz="1000">
              <a:solidFill>
                <a:schemeClr val="tx1"/>
              </a:solidFill>
            </a:endParaRPr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2E4C019E-3DF5-124F-989F-955ED87BBC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Value to Individual Researchers – 2/3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8FBC4428-BC5E-F74A-9563-294FF69A4D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2500">
                <a:ea typeface="ＭＳ Ｐゴシック" panose="020B0600070205080204" pitchFamily="34" charset="-128"/>
              </a:rPr>
              <a:t>Improve effectiveness of research process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400">
                <a:ea typeface="ＭＳ Ｐゴシック" panose="020B0600070205080204" pitchFamily="34" charset="-128"/>
              </a:rPr>
              <a:t>Mapping study of SE experiments led to 4 more detailed published studies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400">
                <a:ea typeface="ＭＳ Ｐゴシック" panose="020B0600070205080204" pitchFamily="34" charset="-128"/>
              </a:rPr>
              <a:t>A database of cost estimation papers produced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2000">
                <a:ea typeface="ＭＳ Ｐゴシック" panose="020B0600070205080204" pitchFamily="34" charset="-128"/>
              </a:rPr>
              <a:t>A major mapping study of cost estimation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2000">
                <a:ea typeface="ＭＳ Ｐゴシック" panose="020B0600070205080204" pitchFamily="34" charset="-128"/>
              </a:rPr>
              <a:t>Supported 4 other papers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2000">
                <a:ea typeface="ＭＳ Ｐゴシック" panose="020B0600070205080204" pitchFamily="34" charset="-128"/>
              </a:rPr>
              <a:t>Provides the references needed for many other cost estimation papers</a:t>
            </a:r>
            <a:r>
              <a:rPr lang="en-GB" altLang="en-US" sz="1600">
                <a:ea typeface="ＭＳ Ｐゴシック" panose="020B0600070205080204" pitchFamily="34" charset="-128"/>
              </a:rPr>
              <a:t> </a:t>
            </a:r>
          </a:p>
          <a:p>
            <a:pPr lvl="3" eaLnBrk="1" hangingPunct="1">
              <a:lnSpc>
                <a:spcPct val="80000"/>
              </a:lnSpc>
            </a:pPr>
            <a:r>
              <a:rPr lang="en-GB" altLang="en-US" sz="1800">
                <a:ea typeface="ＭＳ Ｐゴシック" panose="020B0600070205080204" pitchFamily="34" charset="-128"/>
              </a:rPr>
              <a:t>Available to all researchers!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500">
                <a:ea typeface="ＭＳ Ｐゴシック" panose="020B0600070205080204" pitchFamily="34" charset="-128"/>
              </a:rPr>
              <a:t>A well conducted mapping study provides a resource for other researchers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>
                <a:ea typeface="ＭＳ Ｐゴシック" panose="020B0600070205080204" pitchFamily="34" charset="-128"/>
              </a:rPr>
              <a:t>Provides a starting point for novice researchers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>
                <a:ea typeface="ＭＳ Ｐゴシック" panose="020B0600070205080204" pitchFamily="34" charset="-128"/>
              </a:rPr>
              <a:t>Becomes a frequently cited paper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1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Number Placeholder 5">
            <a:extLst>
              <a:ext uri="{FF2B5EF4-FFF2-40B4-BE49-F238E27FC236}">
                <a16:creationId xmlns:a16="http://schemas.microsoft.com/office/drawing/2014/main" id="{7DE905E8-2A47-AC4C-8E52-CE675AEAD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9DCA015-91BB-1A41-BA69-3240A7978E06}" type="slidenum">
              <a:rPr lang="en-GB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GB" altLang="en-US" sz="1000">
              <a:solidFill>
                <a:schemeClr val="tx1"/>
              </a:solidFill>
            </a:endParaRPr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4006DA2E-BE4D-B547-A086-A4AB565B94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Value to Individual Researchers – 3/3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20FF8AE6-700A-0D4C-AA11-110A3CF244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>
                <a:ea typeface="ＭＳ Ｐゴシック" panose="020B0600070205080204" pitchFamily="34" charset="-128"/>
              </a:rPr>
              <a:t>Can be used to provide evidence-based guidelines for practitioners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>
                <a:ea typeface="ＭＳ Ｐゴシック" panose="020B0600070205080204" pitchFamily="34" charset="-128"/>
              </a:rPr>
              <a:t>Guidelines for expert-opinion based cost estimation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>
                <a:ea typeface="ＭＳ Ｐゴシック" panose="020B0600070205080204" pitchFamily="34" charset="-128"/>
              </a:rPr>
              <a:t>Overall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>
                <a:ea typeface="ＭＳ Ｐゴシック" panose="020B0600070205080204" pitchFamily="34" charset="-128"/>
              </a:rPr>
              <a:t>Helps provide a solid foundation to SE research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>
                <a:ea typeface="ＭＳ Ｐゴシック" panose="020B0600070205080204" pitchFamily="34" charset="-128"/>
              </a:rPr>
              <a:t>Improves the efficiency of the research process 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Number Placeholder 5">
            <a:extLst>
              <a:ext uri="{FF2B5EF4-FFF2-40B4-BE49-F238E27FC236}">
                <a16:creationId xmlns:a16="http://schemas.microsoft.com/office/drawing/2014/main" id="{8F2E80EC-D02A-CA44-A534-628AD6BA1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60960B3-C939-6141-AB5E-0D545A552D0F}" type="slidenum">
              <a:rPr lang="en-GB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GB" altLang="en-US" sz="1000">
              <a:solidFill>
                <a:schemeClr val="tx1"/>
              </a:solidFill>
            </a:endParaRPr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EE9388AE-E68C-C34A-9EA6-0C9E1EE184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Conclusions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3FFAA302-371D-1B42-B1A0-CE175CEE62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239000" cy="4114800"/>
          </a:xfrm>
        </p:spPr>
        <p:txBody>
          <a:bodyPr/>
          <a:lstStyle/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SLRs are a useful research tool</a:t>
            </a:r>
          </a:p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The well defined methodology makes them useful for novice researchers &amp; experts</a:t>
            </a:r>
          </a:p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They provide value both to those who undertake them and to the research community</a:t>
            </a:r>
          </a:p>
          <a:p>
            <a:pPr lvl="1" eaLnBrk="1" hangingPunct="1"/>
            <a:r>
              <a:rPr lang="en-GB" altLang="en-US">
                <a:ea typeface="ＭＳ Ｐゴシック" panose="020B0600070205080204" pitchFamily="34" charset="-128"/>
              </a:rPr>
              <a:t>And to practitioners!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Number Placeholder 5">
            <a:extLst>
              <a:ext uri="{FF2B5EF4-FFF2-40B4-BE49-F238E27FC236}">
                <a16:creationId xmlns:a16="http://schemas.microsoft.com/office/drawing/2014/main" id="{4A55F9DC-FDF4-6D4D-91F1-A60D1763D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D0C3146-0D57-5243-B76C-A16E322D95D8}" type="slidenum">
              <a:rPr lang="en-GB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GB" altLang="en-US" sz="1000">
              <a:solidFill>
                <a:schemeClr val="tx1"/>
              </a:solidFill>
            </a:endParaRPr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1D616098-30A0-C040-85B3-325D6BECEA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References</a:t>
            </a:r>
          </a:p>
        </p:txBody>
      </p:sp>
      <p:sp>
        <p:nvSpPr>
          <p:cNvPr id="78851" name="Text Box 5">
            <a:extLst>
              <a:ext uri="{FF2B5EF4-FFF2-40B4-BE49-F238E27FC236}">
                <a16:creationId xmlns:a16="http://schemas.microsoft.com/office/drawing/2014/main" id="{8C89051C-3FB5-BA40-8A83-068D569AAA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676400"/>
            <a:ext cx="7391400" cy="4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600"/>
              <a:t>Cochrane Collaboration. Cochrane Reviewers</a:t>
            </a:r>
            <a:r>
              <a:rPr lang="ja-JP" altLang="en-GB" sz="1600"/>
              <a:t>’</a:t>
            </a:r>
            <a:r>
              <a:rPr lang="en-GB" altLang="ja-JP" sz="1600"/>
              <a:t> Handbook. Version 4.2.1. December 2003.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b-NO" altLang="en-US" sz="1600"/>
              <a:t>Magne Jørgensen and Kjetil Moløkken. </a:t>
            </a:r>
            <a:r>
              <a:rPr lang="en-US" altLang="en-US" sz="1600"/>
              <a:t>How large are Software Cost Overruns? Critical Comments on the Standish Group’s CHAOS Reports, </a:t>
            </a:r>
            <a:r>
              <a:rPr lang="en-US" altLang="en-US" sz="1600">
                <a:hlinkClick r:id="rId3"/>
              </a:rPr>
              <a:t>http://www.simula.no/publication_one.php?publication_id=711</a:t>
            </a:r>
            <a:r>
              <a:rPr lang="en-US" altLang="en-US" sz="1600"/>
              <a:t>, 2004.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600"/>
              <a:t>Khan, Khalid, S., ter Riet, Gerben., Glanville, Julia., Sowden, Amanda, J. and Kleijnen, Jo. (eds) Undertaking Systematic Review of Research on Effectiveness. CRD</a:t>
            </a:r>
            <a:r>
              <a:rPr lang="ja-JP" altLang="en-GB" sz="1600"/>
              <a:t>’</a:t>
            </a:r>
            <a:r>
              <a:rPr lang="en-GB" altLang="ja-JP" sz="1600"/>
              <a:t>s Guidance for those Carrying Out or Commissioning Reviews. CRD Report Number 4 (2nd Edition), NHS Centre for Reviews and Dissemination, University of York, IBSN 1 900640 20 1, March 2001.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16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/>
              <a:t>Kitchenham, Barbara, Mendes, Emilia and Travassos, Guilherme, T. A Systematic Review of Cross-vs Within-Company Cost Estimation Studies.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Magne Jørgensen. A Review of Studies on Expert Estimation of Software Development Effort. Journal Systems and Software, Vol 70, Issues 1-2, 2004, pp 37-60</a:t>
            </a:r>
            <a:r>
              <a:rPr lang="en-US" altLang="en-US" sz="1800">
                <a:solidFill>
                  <a:srgbClr val="000000"/>
                </a:solidFill>
              </a:rPr>
              <a:t>.</a:t>
            </a:r>
            <a:r>
              <a:rPr lang="en-GB" altLang="en-US" sz="1400"/>
              <a:t>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12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Number Placeholder 4">
            <a:extLst>
              <a:ext uri="{FF2B5EF4-FFF2-40B4-BE49-F238E27FC236}">
                <a16:creationId xmlns:a16="http://schemas.microsoft.com/office/drawing/2014/main" id="{E8BDD469-C736-9C40-BA45-A35A2F8AC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88BFF-4A89-2F44-ADEE-672961973CA8}" type="slidenum">
              <a:rPr lang="en-GB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GB" altLang="en-US" sz="1000">
              <a:solidFill>
                <a:schemeClr val="tx1"/>
              </a:solidFill>
            </a:endParaRPr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3BB66901-CD8C-9343-BF04-FB2BF95C16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References</a:t>
            </a:r>
          </a:p>
        </p:txBody>
      </p:sp>
      <p:sp>
        <p:nvSpPr>
          <p:cNvPr id="80899" name="Text Box 3">
            <a:extLst>
              <a:ext uri="{FF2B5EF4-FFF2-40B4-BE49-F238E27FC236}">
                <a16:creationId xmlns:a16="http://schemas.microsoft.com/office/drawing/2014/main" id="{D85CDD8E-996F-A242-844F-5881BC10F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05000"/>
            <a:ext cx="7162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0900" name="Text Box 4">
            <a:extLst>
              <a:ext uri="{FF2B5EF4-FFF2-40B4-BE49-F238E27FC236}">
                <a16:creationId xmlns:a16="http://schemas.microsoft.com/office/drawing/2014/main" id="{829F5077-88A9-664D-BF95-689BBDC8D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676400"/>
            <a:ext cx="63246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/>
              <a:t>Jørgensen, M., and Shepperd, M. (2007) A Systematic Review of Software Development Cost Estimation Studies, IEEE Transactions on SE, 33(1), pp. 33-53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600"/>
              <a:t>Kitchenham B. and Charters, S. (2007), Guidelines for performing Systematic Literature Reviews in Software Engineering, Version 2.3, EBSE Technical Report EBSE-2007-01, Keele University and Durham University, July</a:t>
            </a:r>
            <a:r>
              <a:rPr lang="en-US" altLang="en-US" sz="1600"/>
              <a:t>. </a:t>
            </a:r>
            <a:r>
              <a:rPr lang="en-GB" altLang="en-US" sz="1600">
                <a:hlinkClick r:id="rId3"/>
              </a:rPr>
              <a:t>http://www.elsevier.com/framework_products/promis_misc/525444systematicreviewsguide.pdf</a:t>
            </a:r>
            <a:endParaRPr lang="en-US" altLang="en-US" sz="16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600"/>
              <a:t>Pai, Madhukar, McCullovch, Michael, Gorman, Jennifer D., Pai, Nitika, Enanoria, Wayne, Kennedy, Gail, Tharyan, Prathap, Colford, John M. Jnr. Systematic reviews and meta-analysis: An illustrated, step-by-step guide. The National medical Journal of India, 17(2) 2004, pp 86-95.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600"/>
              <a:t>Petticrew, Mark and Roberts, Helen. Systematic Reviews in the Social Science. A practical Guide. Blackwell Publishing, 2006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>
            <a:extLst>
              <a:ext uri="{FF2B5EF4-FFF2-40B4-BE49-F238E27FC236}">
                <a16:creationId xmlns:a16="http://schemas.microsoft.com/office/drawing/2014/main" id="{8B5F944B-904E-304F-B94F-40B47E855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5880D10-6EE7-BD4E-9B5C-EBDAD983A195}" type="slidenum">
              <a:rPr lang="en-GB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GB" altLang="en-US" sz="1000">
              <a:solidFill>
                <a:schemeClr val="tx1"/>
              </a:solidFill>
            </a:endParaRP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A23A192E-971C-2041-906D-14993C0F35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6461125" cy="1527175"/>
          </a:xfrm>
        </p:spPr>
        <p:txBody>
          <a:bodyPr/>
          <a:lstStyle/>
          <a:p>
            <a:pPr eaLnBrk="1" hangingPunct="1"/>
            <a:r>
              <a:rPr lang="en-GB" altLang="en-US" sz="3400">
                <a:ea typeface="ＭＳ Ｐゴシック" panose="020B0600070205080204" pitchFamily="34" charset="-128"/>
              </a:rPr>
              <a:t>Evidence-Based Practice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1235250-FB11-894D-AA75-E94B002A79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95400" y="1676400"/>
            <a:ext cx="72390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600">
                <a:ea typeface="ＭＳ Ｐゴシック" panose="020B0600070205080204" pitchFamily="34" charset="-128"/>
              </a:rPr>
              <a:t>Evidence-based medicine has changed research practices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400">
                <a:ea typeface="ＭＳ Ｐゴシック" panose="020B0600070205080204" pitchFamily="34" charset="-128"/>
              </a:rPr>
              <a:t>Medical researchers found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sz="2000">
                <a:ea typeface="ＭＳ Ｐゴシック" panose="020B0600070205080204" pitchFamily="34" charset="-128"/>
              </a:rPr>
              <a:t>Failure to synthesise existing medical research cost lives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sz="2000">
                <a:ea typeface="ＭＳ Ｐゴシック" panose="020B0600070205080204" pitchFamily="34" charset="-128"/>
              </a:rPr>
              <a:t>Clinical judgement of experts worse than systematic reviews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600">
                <a:ea typeface="ＭＳ Ｐゴシック" panose="020B0600070205080204" pitchFamily="34" charset="-128"/>
              </a:rPr>
              <a:t>Evidence-based approach adopted by many other disciplines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sz="2000">
                <a:ea typeface="ＭＳ Ｐゴシック" panose="020B0600070205080204" pitchFamily="34" charset="-128"/>
              </a:rPr>
              <a:t>Social policy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sz="2000">
                <a:ea typeface="ＭＳ Ｐゴシック" panose="020B0600070205080204" pitchFamily="34" charset="-128"/>
              </a:rPr>
              <a:t>Education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sz="2000">
                <a:ea typeface="ＭＳ Ｐゴシック" panose="020B0600070205080204" pitchFamily="34" charset="-128"/>
              </a:rPr>
              <a:t>Criminology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sz="2000">
                <a:ea typeface="ＭＳ Ｐゴシック" panose="020B0600070205080204" pitchFamily="34" charset="-128"/>
              </a:rPr>
              <a:t>Software engineering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2400">
                <a:ea typeface="ＭＳ Ｐゴシック" panose="020B0600070205080204" pitchFamily="34" charset="-128"/>
              </a:rPr>
              <a:t>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>
            <a:extLst>
              <a:ext uri="{FF2B5EF4-FFF2-40B4-BE49-F238E27FC236}">
                <a16:creationId xmlns:a16="http://schemas.microsoft.com/office/drawing/2014/main" id="{1AB1028E-450C-5345-8833-BAAD8F9A7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588ECF7-83A6-E24F-8F51-E716DB050CE3}" type="slidenum">
              <a:rPr lang="en-GB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GB" altLang="en-US" sz="1000">
              <a:solidFill>
                <a:schemeClr val="tx1"/>
              </a:solidFill>
            </a:endParaRP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E3736563-DD5F-6A4A-B307-0993152A41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Systematic Literature Reviews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F81B696-6017-7647-9336-9827323379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752600"/>
            <a:ext cx="70866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2400">
                <a:ea typeface="ＭＳ Ｐゴシック" panose="020B0600070205080204" pitchFamily="34" charset="-128"/>
              </a:rPr>
              <a:t>Evidence-based practice relies on SLRs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100">
                <a:ea typeface="ＭＳ Ｐゴシック" panose="020B0600070205080204" pitchFamily="34" charset="-128"/>
              </a:rPr>
              <a:t>To find and synthesise relevant evidence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900">
                <a:ea typeface="ＭＳ Ｐゴシック" panose="020B0600070205080204" pitchFamily="34" charset="-128"/>
              </a:rPr>
              <a:t>Usually empirical evidence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>
                <a:ea typeface="ＭＳ Ｐゴシック" panose="020B0600070205080204" pitchFamily="34" charset="-128"/>
              </a:rPr>
              <a:t>Fairly (without bias)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>
                <a:ea typeface="ＭＳ Ｐゴシック" panose="020B0600070205080204" pitchFamily="34" charset="-128"/>
              </a:rPr>
              <a:t>Rigorously (according to a defined procedure)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>
                <a:ea typeface="ＭＳ Ｐゴシック" panose="020B0600070205080204" pitchFamily="34" charset="-128"/>
              </a:rPr>
              <a:t>Openly (reporting the process as well as the outcome)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100" b="1">
                <a:ea typeface="ＭＳ Ｐゴシック" panose="020B0600070205080204" pitchFamily="34" charset="-128"/>
              </a:rPr>
              <a:t>Methodology</a:t>
            </a:r>
            <a:r>
              <a:rPr lang="en-GB" altLang="en-US" sz="2100">
                <a:ea typeface="ＭＳ Ｐゴシック" panose="020B0600070205080204" pitchFamily="34" charset="-128"/>
              </a:rPr>
              <a:t> differentiates it from standard literature reviews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100">
                <a:ea typeface="ＭＳ Ｐゴシック" panose="020B0600070205080204" pitchFamily="34" charset="-128"/>
              </a:rPr>
              <a:t>SLRs aim to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>
                <a:ea typeface="ＭＳ Ｐゴシック" panose="020B0600070205080204" pitchFamily="34" charset="-128"/>
              </a:rPr>
              <a:t>Summarise existing evidence about a phenomenon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>
                <a:ea typeface="ＭＳ Ｐゴシック" panose="020B0600070205080204" pitchFamily="34" charset="-128"/>
              </a:rPr>
              <a:t>Identify gaps in existing research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>
                <a:ea typeface="ＭＳ Ｐゴシック" panose="020B0600070205080204" pitchFamily="34" charset="-128"/>
              </a:rPr>
              <a:t>Provide framework to position new research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>
                <a:ea typeface="ＭＳ Ｐゴシック" panose="020B0600070205080204" pitchFamily="34" charset="-128"/>
              </a:rPr>
              <a:t>Assist with the generation of new hypotheses</a:t>
            </a:r>
          </a:p>
          <a:p>
            <a:pPr eaLnBrk="1" hangingPunct="1">
              <a:lnSpc>
                <a:spcPct val="80000"/>
              </a:lnSpc>
            </a:pPr>
            <a:endParaRPr lang="en-GB" altLang="en-US" sz="21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GB" altLang="en-US" sz="21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>
            <a:extLst>
              <a:ext uri="{FF2B5EF4-FFF2-40B4-BE49-F238E27FC236}">
                <a16:creationId xmlns:a16="http://schemas.microsoft.com/office/drawing/2014/main" id="{74A37E24-DE7C-DB46-A805-F1B617160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1118C58-80F7-8249-8AA4-4CBC3BCF8B3B}" type="slidenum">
              <a:rPr lang="en-GB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GB" altLang="en-US" sz="1000">
              <a:solidFill>
                <a:schemeClr val="tx1"/>
              </a:solidFill>
            </a:endParaRP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A8AD968B-FF5E-9148-9F62-C32518CF50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Evidence-based Practice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3555" name="Text Box 4">
            <a:extLst>
              <a:ext uri="{FF2B5EF4-FFF2-40B4-BE49-F238E27FC236}">
                <a16:creationId xmlns:a16="http://schemas.microsoft.com/office/drawing/2014/main" id="{4C7754C5-56AB-0A4E-BA38-339E8BDEC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971800"/>
            <a:ext cx="15240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800"/>
              <a:t>Experiment</a:t>
            </a:r>
            <a:endParaRPr lang="en-US" altLang="en-US" sz="1800"/>
          </a:p>
        </p:txBody>
      </p:sp>
      <p:sp>
        <p:nvSpPr>
          <p:cNvPr id="23556" name="Text Box 6">
            <a:extLst>
              <a:ext uri="{FF2B5EF4-FFF2-40B4-BE49-F238E27FC236}">
                <a16:creationId xmlns:a16="http://schemas.microsoft.com/office/drawing/2014/main" id="{642A2CC3-B29A-214B-A5CC-0E6322684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276600"/>
            <a:ext cx="15240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800"/>
              <a:t>Experiment</a:t>
            </a:r>
            <a:endParaRPr lang="en-US" altLang="en-US" sz="1800"/>
          </a:p>
        </p:txBody>
      </p:sp>
      <p:sp>
        <p:nvSpPr>
          <p:cNvPr id="23557" name="Text Box 7">
            <a:extLst>
              <a:ext uri="{FF2B5EF4-FFF2-40B4-BE49-F238E27FC236}">
                <a16:creationId xmlns:a16="http://schemas.microsoft.com/office/drawing/2014/main" id="{7C15929E-E5FA-8646-B70D-033CE4659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581400"/>
            <a:ext cx="15240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800"/>
              <a:t>Experiment</a:t>
            </a:r>
            <a:endParaRPr lang="en-US" altLang="en-US" sz="1800"/>
          </a:p>
        </p:txBody>
      </p:sp>
      <p:sp>
        <p:nvSpPr>
          <p:cNvPr id="23558" name="Text Box 8">
            <a:extLst>
              <a:ext uri="{FF2B5EF4-FFF2-40B4-BE49-F238E27FC236}">
                <a16:creationId xmlns:a16="http://schemas.microsoft.com/office/drawing/2014/main" id="{F5702FAE-7600-EF49-A9D5-4E8EAAFD7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267200"/>
            <a:ext cx="15240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800"/>
              <a:t>Case Study</a:t>
            </a:r>
            <a:endParaRPr lang="en-US" altLang="en-US" sz="1800"/>
          </a:p>
        </p:txBody>
      </p:sp>
      <p:sp>
        <p:nvSpPr>
          <p:cNvPr id="23559" name="Text Box 9">
            <a:extLst>
              <a:ext uri="{FF2B5EF4-FFF2-40B4-BE49-F238E27FC236}">
                <a16:creationId xmlns:a16="http://schemas.microsoft.com/office/drawing/2014/main" id="{82BF8C9A-65E0-4941-807D-7FFBB1026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495800"/>
            <a:ext cx="15240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800"/>
              <a:t>Case Study</a:t>
            </a:r>
            <a:endParaRPr lang="en-US" altLang="en-US" sz="1800"/>
          </a:p>
        </p:txBody>
      </p:sp>
      <p:sp>
        <p:nvSpPr>
          <p:cNvPr id="23560" name="Text Box 10">
            <a:extLst>
              <a:ext uri="{FF2B5EF4-FFF2-40B4-BE49-F238E27FC236}">
                <a16:creationId xmlns:a16="http://schemas.microsoft.com/office/drawing/2014/main" id="{2DED1B73-D4CA-994D-8822-26A089E63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800600"/>
            <a:ext cx="15240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800"/>
              <a:t>Case Study</a:t>
            </a:r>
            <a:endParaRPr lang="en-US" altLang="en-US" sz="1800"/>
          </a:p>
        </p:txBody>
      </p:sp>
      <p:sp>
        <p:nvSpPr>
          <p:cNvPr id="23561" name="Text Box 11">
            <a:extLst>
              <a:ext uri="{FF2B5EF4-FFF2-40B4-BE49-F238E27FC236}">
                <a16:creationId xmlns:a16="http://schemas.microsoft.com/office/drawing/2014/main" id="{9665EEFD-4FEA-BE42-B978-90128BB35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05000"/>
            <a:ext cx="281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800"/>
              <a:t>Primary Studies</a:t>
            </a:r>
            <a:endParaRPr lang="en-US" altLang="en-US" sz="1800"/>
          </a:p>
        </p:txBody>
      </p:sp>
      <p:sp>
        <p:nvSpPr>
          <p:cNvPr id="23562" name="Text Box 12">
            <a:extLst>
              <a:ext uri="{FF2B5EF4-FFF2-40B4-BE49-F238E27FC236}">
                <a16:creationId xmlns:a16="http://schemas.microsoft.com/office/drawing/2014/main" id="{EDF43067-B93B-3042-B785-F5F5D5F76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3340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800"/>
              <a:t>+ other forms</a:t>
            </a:r>
            <a:endParaRPr lang="en-US" altLang="en-US" sz="1800"/>
          </a:p>
        </p:txBody>
      </p:sp>
      <p:sp>
        <p:nvSpPr>
          <p:cNvPr id="23563" name="Line 13">
            <a:extLst>
              <a:ext uri="{FF2B5EF4-FFF2-40B4-BE49-F238E27FC236}">
                <a16:creationId xmlns:a16="http://schemas.microsoft.com/office/drawing/2014/main" id="{29538BCB-7692-FF40-A1BF-A1BBC137C76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124200"/>
            <a:ext cx="2438400" cy="457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3564" name="Line 14">
            <a:extLst>
              <a:ext uri="{FF2B5EF4-FFF2-40B4-BE49-F238E27FC236}">
                <a16:creationId xmlns:a16="http://schemas.microsoft.com/office/drawing/2014/main" id="{64C6539B-82B7-DA43-BA75-D05B37F953C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429000"/>
            <a:ext cx="2133600" cy="304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3565" name="Line 15">
            <a:extLst>
              <a:ext uri="{FF2B5EF4-FFF2-40B4-BE49-F238E27FC236}">
                <a16:creationId xmlns:a16="http://schemas.microsoft.com/office/drawing/2014/main" id="{BBF0E2DE-E760-7B44-B9E8-4F8EC5EE920D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810000"/>
            <a:ext cx="1676400" cy="76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3566" name="Line 17">
            <a:extLst>
              <a:ext uri="{FF2B5EF4-FFF2-40B4-BE49-F238E27FC236}">
                <a16:creationId xmlns:a16="http://schemas.microsoft.com/office/drawing/2014/main" id="{63A9CC75-DC34-D747-91D8-B98529D517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191000"/>
            <a:ext cx="2438400" cy="228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3567" name="Line 18">
            <a:extLst>
              <a:ext uri="{FF2B5EF4-FFF2-40B4-BE49-F238E27FC236}">
                <a16:creationId xmlns:a16="http://schemas.microsoft.com/office/drawing/2014/main" id="{59A00FEB-32F0-2C4A-AF9F-5B8F97A698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4343400"/>
            <a:ext cx="2209800" cy="3810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3568" name="Line 19">
            <a:extLst>
              <a:ext uri="{FF2B5EF4-FFF2-40B4-BE49-F238E27FC236}">
                <a16:creationId xmlns:a16="http://schemas.microsoft.com/office/drawing/2014/main" id="{79960FE9-1495-9D4E-BAD3-2DDCEB309A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572000"/>
            <a:ext cx="1828800" cy="3810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3569" name="Text Box 20">
            <a:extLst>
              <a:ext uri="{FF2B5EF4-FFF2-40B4-BE49-F238E27FC236}">
                <a16:creationId xmlns:a16="http://schemas.microsoft.com/office/drawing/2014/main" id="{E0EC19B4-424A-C84F-B681-D99A5D4F6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743200"/>
            <a:ext cx="144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800"/>
              <a:t>provide inputs to</a:t>
            </a:r>
            <a:endParaRPr lang="en-US" altLang="en-US" sz="1800"/>
          </a:p>
        </p:txBody>
      </p:sp>
      <p:sp>
        <p:nvSpPr>
          <p:cNvPr id="23570" name="Text Box 21">
            <a:extLst>
              <a:ext uri="{FF2B5EF4-FFF2-40B4-BE49-F238E27FC236}">
                <a16:creationId xmlns:a16="http://schemas.microsoft.com/office/drawing/2014/main" id="{37DB2592-6A1A-6045-8148-90FEB4754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876800"/>
            <a:ext cx="1981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800"/>
              <a:t>need identified by researchers or practitioners</a:t>
            </a:r>
            <a:endParaRPr lang="en-US" altLang="en-US" sz="1800"/>
          </a:p>
        </p:txBody>
      </p:sp>
      <p:sp>
        <p:nvSpPr>
          <p:cNvPr id="23571" name="Text Box 22">
            <a:extLst>
              <a:ext uri="{FF2B5EF4-FFF2-40B4-BE49-F238E27FC236}">
                <a16:creationId xmlns:a16="http://schemas.microsoft.com/office/drawing/2014/main" id="{305F8A84-8DE4-4046-A63A-D01DF5190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505200"/>
            <a:ext cx="1447800" cy="9255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/>
              <a:t>Systematic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/>
              <a:t>Literature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/>
              <a:t>Review</a:t>
            </a:r>
            <a:endParaRPr lang="en-US" altLang="en-US" sz="1800"/>
          </a:p>
        </p:txBody>
      </p:sp>
      <p:sp>
        <p:nvSpPr>
          <p:cNvPr id="23572" name="AutoShape 23">
            <a:extLst>
              <a:ext uri="{FF2B5EF4-FFF2-40B4-BE49-F238E27FC236}">
                <a16:creationId xmlns:a16="http://schemas.microsoft.com/office/drawing/2014/main" id="{7F351089-4F79-0644-8F48-54DC55020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905000"/>
            <a:ext cx="4419600" cy="990600"/>
          </a:xfrm>
          <a:prstGeom prst="curvedDownArrow">
            <a:avLst>
              <a:gd name="adj1" fmla="val 89231"/>
              <a:gd name="adj2" fmla="val 178462"/>
              <a:gd name="adj3" fmla="val 33333"/>
            </a:avLst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73" name="AutoShape 24">
            <a:extLst>
              <a:ext uri="{FF2B5EF4-FFF2-40B4-BE49-F238E27FC236}">
                <a16:creationId xmlns:a16="http://schemas.microsoft.com/office/drawing/2014/main" id="{4E10DA14-F4B9-4947-8B4D-2B212A386A5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28800" y="5638800"/>
            <a:ext cx="4419600" cy="838200"/>
          </a:xfrm>
          <a:prstGeom prst="curvedUpArrow">
            <a:avLst>
              <a:gd name="adj1" fmla="val 105455"/>
              <a:gd name="adj2" fmla="val 210909"/>
              <a:gd name="adj3" fmla="val 33333"/>
            </a:avLst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74" name="Text Box 27">
            <a:extLst>
              <a:ext uri="{FF2B5EF4-FFF2-40B4-BE49-F238E27FC236}">
                <a16:creationId xmlns:a16="http://schemas.microsoft.com/office/drawing/2014/main" id="{7024DB39-BA57-F44C-A760-C2867AADF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276600"/>
            <a:ext cx="1752600" cy="14747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800"/>
              <a:t>Objective summary of evidence about a technology, practice etc.</a:t>
            </a:r>
            <a:endParaRPr lang="en-US" altLang="en-US" sz="1800"/>
          </a:p>
        </p:txBody>
      </p:sp>
      <p:sp>
        <p:nvSpPr>
          <p:cNvPr id="23575" name="Line 28">
            <a:extLst>
              <a:ext uri="{FF2B5EF4-FFF2-40B4-BE49-F238E27FC236}">
                <a16:creationId xmlns:a16="http://schemas.microsoft.com/office/drawing/2014/main" id="{E45D6426-093B-C846-9F2D-CBA839771F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3962400"/>
            <a:ext cx="8382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3576" name="Text Box 29">
            <a:extLst>
              <a:ext uri="{FF2B5EF4-FFF2-40B4-BE49-F238E27FC236}">
                <a16:creationId xmlns:a16="http://schemas.microsoft.com/office/drawing/2014/main" id="{1FBA0E07-2BC2-6F4D-81AC-427E53B83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5181600"/>
            <a:ext cx="1905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800"/>
              <a:t>provides guidelines for practice</a:t>
            </a:r>
            <a:endParaRPr lang="en-US" altLang="en-US" sz="1800"/>
          </a:p>
        </p:txBody>
      </p:sp>
      <p:sp>
        <p:nvSpPr>
          <p:cNvPr id="23577" name="Text Box 30">
            <a:extLst>
              <a:ext uri="{FF2B5EF4-FFF2-40B4-BE49-F238E27FC236}">
                <a16:creationId xmlns:a16="http://schemas.microsoft.com/office/drawing/2014/main" id="{2E27CB2D-D444-4947-A90D-113FD758A0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7526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800"/>
              <a:t>Secondary studies</a:t>
            </a:r>
            <a:endParaRPr lang="en-US" altLang="en-US"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>
            <a:extLst>
              <a:ext uri="{FF2B5EF4-FFF2-40B4-BE49-F238E27FC236}">
                <a16:creationId xmlns:a16="http://schemas.microsoft.com/office/drawing/2014/main" id="{ABE4E8A3-F8EE-D343-82D9-89AB2CF5D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35CAA1-6860-5440-98FD-A152EA581B1F}" type="slidenum">
              <a:rPr lang="en-GB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GB" altLang="en-US" sz="1000">
              <a:solidFill>
                <a:schemeClr val="tx1"/>
              </a:solidFill>
            </a:endParaRP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3E75A319-2D85-8145-8F8E-FCD1FA3808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Types of Systematic Literature Review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765CE0E4-0AE7-A74A-9692-951DCD63DB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Standard SLR</a:t>
            </a:r>
          </a:p>
          <a:p>
            <a:pPr lvl="1" eaLnBrk="1" hangingPunct="1"/>
            <a:r>
              <a:rPr lang="en-GB" altLang="en-US">
                <a:ea typeface="ＭＳ Ｐゴシック" panose="020B0600070205080204" pitchFamily="34" charset="-128"/>
              </a:rPr>
              <a:t>Answers specific research question(s)</a:t>
            </a:r>
          </a:p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Mapping Study</a:t>
            </a:r>
          </a:p>
          <a:p>
            <a:pPr lvl="1" eaLnBrk="1" hangingPunct="1"/>
            <a:r>
              <a:rPr lang="en-GB" altLang="en-US">
                <a:ea typeface="ＭＳ Ｐゴシック" panose="020B0600070205080204" pitchFamily="34" charset="-128"/>
              </a:rPr>
              <a:t>Classifies all the literature in a given topic area</a:t>
            </a:r>
          </a:p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Tertiary Study</a:t>
            </a:r>
          </a:p>
          <a:p>
            <a:pPr lvl="1" eaLnBrk="1" hangingPunct="1"/>
            <a:r>
              <a:rPr lang="en-GB" altLang="en-US">
                <a:ea typeface="ＭＳ Ｐゴシック" panose="020B0600070205080204" pitchFamily="34" charset="-128"/>
              </a:rPr>
              <a:t>An SLR in which the primary studies are SLRs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4">
            <a:extLst>
              <a:ext uri="{FF2B5EF4-FFF2-40B4-BE49-F238E27FC236}">
                <a16:creationId xmlns:a16="http://schemas.microsoft.com/office/drawing/2014/main" id="{87485C54-0E87-1244-96F1-382851681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A903C85-B9CC-9044-9122-C5B70714168A}" type="slidenum">
              <a:rPr lang="en-GB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GB" altLang="en-US" sz="1000">
              <a:solidFill>
                <a:schemeClr val="tx1"/>
              </a:solidFill>
            </a:endParaRPr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211C0081-9E86-FB47-AA3B-F6B23A6C19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010400" cy="1143000"/>
          </a:xfrm>
        </p:spPr>
        <p:txBody>
          <a:bodyPr/>
          <a:lstStyle/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Systematic Review Process</a:t>
            </a:r>
          </a:p>
        </p:txBody>
      </p:sp>
      <p:sp>
        <p:nvSpPr>
          <p:cNvPr id="27651" name="Rectangle 4">
            <a:extLst>
              <a:ext uri="{FF2B5EF4-FFF2-40B4-BE49-F238E27FC236}">
                <a16:creationId xmlns:a16="http://schemas.microsoft.com/office/drawing/2014/main" id="{4F86998A-1224-1F4D-B192-E2B9C800B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1219200"/>
            <a:ext cx="3910013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7652" name="Text Box 5">
            <a:extLst>
              <a:ext uri="{FF2B5EF4-FFF2-40B4-BE49-F238E27FC236}">
                <a16:creationId xmlns:a16="http://schemas.microsoft.com/office/drawing/2014/main" id="{189E8FB8-65E4-D74C-BF06-A2F3590459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828800"/>
            <a:ext cx="3362325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</a:rPr>
              <a:t>Develop Review Protocol</a:t>
            </a:r>
          </a:p>
        </p:txBody>
      </p:sp>
      <p:sp>
        <p:nvSpPr>
          <p:cNvPr id="27653" name="Text Box 6">
            <a:extLst>
              <a:ext uri="{FF2B5EF4-FFF2-40B4-BE49-F238E27FC236}">
                <a16:creationId xmlns:a16="http://schemas.microsoft.com/office/drawing/2014/main" id="{1263D637-203A-6649-AE73-C1558932C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286000"/>
            <a:ext cx="31242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</a:rPr>
              <a:t>Validate Review Protocol</a:t>
            </a:r>
          </a:p>
        </p:txBody>
      </p:sp>
      <p:sp>
        <p:nvSpPr>
          <p:cNvPr id="27654" name="Line 7">
            <a:extLst>
              <a:ext uri="{FF2B5EF4-FFF2-40B4-BE49-F238E27FC236}">
                <a16:creationId xmlns:a16="http://schemas.microsoft.com/office/drawing/2014/main" id="{9DFF26AC-64D0-9E45-A10E-E7494A613511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21336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7655" name="Text Box 9">
            <a:extLst>
              <a:ext uri="{FF2B5EF4-FFF2-40B4-BE49-F238E27FC236}">
                <a16:creationId xmlns:a16="http://schemas.microsoft.com/office/drawing/2014/main" id="{48B3A685-D1D8-D44E-875B-3EDD7BD4F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828800"/>
            <a:ext cx="2057400" cy="4667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>
                <a:solidFill>
                  <a:schemeClr val="tx1"/>
                </a:solidFill>
              </a:rPr>
              <a:t>Plan Review</a:t>
            </a:r>
          </a:p>
        </p:txBody>
      </p:sp>
      <p:sp>
        <p:nvSpPr>
          <p:cNvPr id="27656" name="Line 10">
            <a:extLst>
              <a:ext uri="{FF2B5EF4-FFF2-40B4-BE49-F238E27FC236}">
                <a16:creationId xmlns:a16="http://schemas.microsoft.com/office/drawing/2014/main" id="{921F2212-F718-064D-AFC4-8D8403B656F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286000"/>
            <a:ext cx="0" cy="15240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7657" name="Text Box 11">
            <a:extLst>
              <a:ext uri="{FF2B5EF4-FFF2-40B4-BE49-F238E27FC236}">
                <a16:creationId xmlns:a16="http://schemas.microsoft.com/office/drawing/2014/main" id="{49D2B80E-8E93-C840-AB58-9440D7FD2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8100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7658" name="Text Box 12">
            <a:extLst>
              <a:ext uri="{FF2B5EF4-FFF2-40B4-BE49-F238E27FC236}">
                <a16:creationId xmlns:a16="http://schemas.microsoft.com/office/drawing/2014/main" id="{431FBDC5-2DA9-444D-B61A-9DD9942C0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810000"/>
            <a:ext cx="2667000" cy="4667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solidFill>
                  <a:schemeClr val="tx1"/>
                </a:solidFill>
              </a:rPr>
              <a:t>Conduct Review</a:t>
            </a:r>
          </a:p>
        </p:txBody>
      </p:sp>
      <p:sp>
        <p:nvSpPr>
          <p:cNvPr id="27659" name="Line 13">
            <a:extLst>
              <a:ext uri="{FF2B5EF4-FFF2-40B4-BE49-F238E27FC236}">
                <a16:creationId xmlns:a16="http://schemas.microsoft.com/office/drawing/2014/main" id="{62096909-E446-7A44-A3AC-AEC35F09F7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8800" y="4267200"/>
            <a:ext cx="0" cy="15240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7660" name="Text Box 14">
            <a:extLst>
              <a:ext uri="{FF2B5EF4-FFF2-40B4-BE49-F238E27FC236}">
                <a16:creationId xmlns:a16="http://schemas.microsoft.com/office/drawing/2014/main" id="{F4FB0255-6EB3-F64E-8319-F584DF3B7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791200"/>
            <a:ext cx="2819400" cy="4667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solidFill>
                  <a:schemeClr val="tx1"/>
                </a:solidFill>
              </a:rPr>
              <a:t>Document Review</a:t>
            </a:r>
          </a:p>
        </p:txBody>
      </p:sp>
      <p:sp>
        <p:nvSpPr>
          <p:cNvPr id="27661" name="Rectangle 15">
            <a:extLst>
              <a:ext uri="{FF2B5EF4-FFF2-40B4-BE49-F238E27FC236}">
                <a16:creationId xmlns:a16="http://schemas.microsoft.com/office/drawing/2014/main" id="{F052D555-D322-9A49-A20A-9BF6B9A89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819400"/>
            <a:ext cx="39624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662" name="Line 16">
            <a:extLst>
              <a:ext uri="{FF2B5EF4-FFF2-40B4-BE49-F238E27FC236}">
                <a16:creationId xmlns:a16="http://schemas.microsoft.com/office/drawing/2014/main" id="{4200CC56-E8C4-0940-9117-36000C695C3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200400"/>
            <a:ext cx="1588" cy="228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7663" name="Text Box 17">
            <a:extLst>
              <a:ext uri="{FF2B5EF4-FFF2-40B4-BE49-F238E27FC236}">
                <a16:creationId xmlns:a16="http://schemas.microsoft.com/office/drawing/2014/main" id="{D59D39DD-D0E9-214A-BA74-9C67A7753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029200"/>
            <a:ext cx="1905000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600" b="1">
                <a:solidFill>
                  <a:schemeClr val="tx1"/>
                </a:solidFill>
              </a:rPr>
              <a:t>Synthesise Data</a:t>
            </a:r>
          </a:p>
        </p:txBody>
      </p:sp>
      <p:sp>
        <p:nvSpPr>
          <p:cNvPr id="27664" name="Line 18">
            <a:extLst>
              <a:ext uri="{FF2B5EF4-FFF2-40B4-BE49-F238E27FC236}">
                <a16:creationId xmlns:a16="http://schemas.microsoft.com/office/drawing/2014/main" id="{EE303001-9D9B-4C43-BD6F-C0CFF51FB54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3733800"/>
            <a:ext cx="1588" cy="228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7665" name="Line 19">
            <a:extLst>
              <a:ext uri="{FF2B5EF4-FFF2-40B4-BE49-F238E27FC236}">
                <a16:creationId xmlns:a16="http://schemas.microsoft.com/office/drawing/2014/main" id="{9772014F-569C-9848-AD8F-44CA624919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4800600"/>
            <a:ext cx="1588" cy="228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7666" name="Text Box 20">
            <a:extLst>
              <a:ext uri="{FF2B5EF4-FFF2-40B4-BE49-F238E27FC236}">
                <a16:creationId xmlns:a16="http://schemas.microsoft.com/office/drawing/2014/main" id="{D90F04B9-244A-CC4A-B124-711CF1C4A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61722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7667" name="Line 21">
            <a:extLst>
              <a:ext uri="{FF2B5EF4-FFF2-40B4-BE49-F238E27FC236}">
                <a16:creationId xmlns:a16="http://schemas.microsoft.com/office/drawing/2014/main" id="{9CFC1D5E-26D8-DD43-9621-0DC3BF37BF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4038600"/>
            <a:ext cx="8382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7668" name="Line 22">
            <a:extLst>
              <a:ext uri="{FF2B5EF4-FFF2-40B4-BE49-F238E27FC236}">
                <a16:creationId xmlns:a16="http://schemas.microsoft.com/office/drawing/2014/main" id="{398B233A-2A40-F949-B34C-E74517814F48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6019800"/>
            <a:ext cx="9906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grpSp>
        <p:nvGrpSpPr>
          <p:cNvPr id="27669" name="Group 23">
            <a:extLst>
              <a:ext uri="{FF2B5EF4-FFF2-40B4-BE49-F238E27FC236}">
                <a16:creationId xmlns:a16="http://schemas.microsoft.com/office/drawing/2014/main" id="{478E04D6-5E4E-DD4F-AE2A-716AC67A92B3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5562600"/>
            <a:ext cx="3429000" cy="1066800"/>
            <a:chOff x="2784" y="3504"/>
            <a:chExt cx="2160" cy="672"/>
          </a:xfrm>
        </p:grpSpPr>
        <p:grpSp>
          <p:nvGrpSpPr>
            <p:cNvPr id="27678" name="Group 24">
              <a:extLst>
                <a:ext uri="{FF2B5EF4-FFF2-40B4-BE49-F238E27FC236}">
                  <a16:creationId xmlns:a16="http://schemas.microsoft.com/office/drawing/2014/main" id="{E99ED052-7D60-634B-AE4A-51BE373A39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84" y="3504"/>
              <a:ext cx="2160" cy="672"/>
              <a:chOff x="2784" y="3504"/>
              <a:chExt cx="2160" cy="672"/>
            </a:xfrm>
          </p:grpSpPr>
          <p:sp>
            <p:nvSpPr>
              <p:cNvPr id="27680" name="Rectangle 25">
                <a:extLst>
                  <a:ext uri="{FF2B5EF4-FFF2-40B4-BE49-F238E27FC236}">
                    <a16:creationId xmlns:a16="http://schemas.microsoft.com/office/drawing/2014/main" id="{0210103A-8971-4C48-AA1F-599C7C2D10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4" y="3504"/>
                <a:ext cx="2160" cy="6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0000"/>
                  <a:buFont typeface="Wingdings" pitchFamily="2" charset="2"/>
                  <a:buChar char="¢"/>
                  <a:defRPr sz="30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l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7681" name="Text Box 26">
                <a:extLst>
                  <a:ext uri="{FF2B5EF4-FFF2-40B4-BE49-F238E27FC236}">
                    <a16:creationId xmlns:a16="http://schemas.microsoft.com/office/drawing/2014/main" id="{D466F717-3E98-164B-A83D-C9A7A210E2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2" y="3552"/>
                <a:ext cx="1728" cy="23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0000"/>
                  <a:buFont typeface="Wingdings" pitchFamily="2" charset="2"/>
                  <a:buChar char="¢"/>
                  <a:defRPr sz="30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l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GB" altLang="en-US" sz="1800">
                    <a:solidFill>
                      <a:schemeClr val="tx1"/>
                    </a:solidFill>
                  </a:rPr>
                  <a:t>Write Review Report</a:t>
                </a:r>
              </a:p>
            </p:txBody>
          </p:sp>
          <p:sp>
            <p:nvSpPr>
              <p:cNvPr id="27682" name="Text Box 27">
                <a:extLst>
                  <a:ext uri="{FF2B5EF4-FFF2-40B4-BE49-F238E27FC236}">
                    <a16:creationId xmlns:a16="http://schemas.microsoft.com/office/drawing/2014/main" id="{7568B0F9-DF60-644D-BC82-4782666114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64" y="3888"/>
                <a:ext cx="1200" cy="23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0000"/>
                  <a:buFont typeface="Wingdings" pitchFamily="2" charset="2"/>
                  <a:buChar char="¢"/>
                  <a:defRPr sz="30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l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GB" altLang="en-US" sz="1800">
                    <a:solidFill>
                      <a:schemeClr val="tx1"/>
                    </a:solidFill>
                  </a:rPr>
                  <a:t>Validate Report</a:t>
                </a:r>
              </a:p>
            </p:txBody>
          </p:sp>
        </p:grpSp>
        <p:sp>
          <p:nvSpPr>
            <p:cNvPr id="27679" name="Line 28">
              <a:extLst>
                <a:ext uri="{FF2B5EF4-FFF2-40B4-BE49-F238E27FC236}">
                  <a16:creationId xmlns:a16="http://schemas.microsoft.com/office/drawing/2014/main" id="{EDD9DC4D-CCCA-E741-903C-FEA5475210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3792"/>
              <a:ext cx="0" cy="96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27670" name="Text Box 29">
            <a:extLst>
              <a:ext uri="{FF2B5EF4-FFF2-40B4-BE49-F238E27FC236}">
                <a16:creationId xmlns:a16="http://schemas.microsoft.com/office/drawing/2014/main" id="{C2C11485-531D-AC45-85C3-021B1349F2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895600"/>
            <a:ext cx="2895600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600" b="1">
                <a:solidFill>
                  <a:schemeClr val="tx1"/>
                </a:solidFill>
              </a:rPr>
              <a:t>Identify Relevant Research</a:t>
            </a:r>
          </a:p>
        </p:txBody>
      </p:sp>
      <p:sp>
        <p:nvSpPr>
          <p:cNvPr id="27671" name="Text Box 30">
            <a:extLst>
              <a:ext uri="{FF2B5EF4-FFF2-40B4-BE49-F238E27FC236}">
                <a16:creationId xmlns:a16="http://schemas.microsoft.com/office/drawing/2014/main" id="{2CA2BF6D-1E57-4547-BCD8-F2C2EAD60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429000"/>
            <a:ext cx="2438400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600" b="1">
                <a:solidFill>
                  <a:schemeClr val="tx1"/>
                </a:solidFill>
              </a:rPr>
              <a:t>Select Primary Studies</a:t>
            </a:r>
          </a:p>
        </p:txBody>
      </p:sp>
      <p:sp>
        <p:nvSpPr>
          <p:cNvPr id="27672" name="Text Box 31">
            <a:extLst>
              <a:ext uri="{FF2B5EF4-FFF2-40B4-BE49-F238E27FC236}">
                <a16:creationId xmlns:a16="http://schemas.microsoft.com/office/drawing/2014/main" id="{DF2F624A-724E-BD48-8BC2-7CFD3B9DF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495800"/>
            <a:ext cx="2590800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600" b="1">
                <a:solidFill>
                  <a:schemeClr val="tx1"/>
                </a:solidFill>
              </a:rPr>
              <a:t>Extract Required Data</a:t>
            </a:r>
          </a:p>
        </p:txBody>
      </p:sp>
      <p:sp>
        <p:nvSpPr>
          <p:cNvPr id="27673" name="Line 32">
            <a:extLst>
              <a:ext uri="{FF2B5EF4-FFF2-40B4-BE49-F238E27FC236}">
                <a16:creationId xmlns:a16="http://schemas.microsoft.com/office/drawing/2014/main" id="{1C51135D-96B3-ED42-B3D3-87DD0DCEE83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4267200"/>
            <a:ext cx="0" cy="228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7674" name="Text Box 33">
            <a:extLst>
              <a:ext uri="{FF2B5EF4-FFF2-40B4-BE49-F238E27FC236}">
                <a16:creationId xmlns:a16="http://schemas.microsoft.com/office/drawing/2014/main" id="{CAF5B8A1-4505-2C46-A623-60EA19CFF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962400"/>
            <a:ext cx="2514600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600" b="1">
                <a:solidFill>
                  <a:schemeClr val="tx1"/>
                </a:solidFill>
              </a:rPr>
              <a:t>Assess Study Quality</a:t>
            </a:r>
          </a:p>
        </p:txBody>
      </p:sp>
      <p:sp>
        <p:nvSpPr>
          <p:cNvPr id="27675" name="Line 34">
            <a:extLst>
              <a:ext uri="{FF2B5EF4-FFF2-40B4-BE49-F238E27FC236}">
                <a16:creationId xmlns:a16="http://schemas.microsoft.com/office/drawing/2014/main" id="{21E020C6-1985-3646-8F36-1E47594DCBA1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133600"/>
            <a:ext cx="1371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7676" name="Text Box 35">
            <a:extLst>
              <a:ext uri="{FF2B5EF4-FFF2-40B4-BE49-F238E27FC236}">
                <a16:creationId xmlns:a16="http://schemas.microsoft.com/office/drawing/2014/main" id="{A6B9D830-45B8-E549-8A5F-288043ED6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371600"/>
            <a:ext cx="3362325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</a:rPr>
              <a:t>Specify Research Questions</a:t>
            </a:r>
          </a:p>
        </p:txBody>
      </p:sp>
      <p:sp>
        <p:nvSpPr>
          <p:cNvPr id="27677" name="Line 37">
            <a:extLst>
              <a:ext uri="{FF2B5EF4-FFF2-40B4-BE49-F238E27FC236}">
                <a16:creationId xmlns:a16="http://schemas.microsoft.com/office/drawing/2014/main" id="{5DA51125-A099-DB40-8ED5-8568D9EF5F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48400" y="16764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5">
            <a:extLst>
              <a:ext uri="{FF2B5EF4-FFF2-40B4-BE49-F238E27FC236}">
                <a16:creationId xmlns:a16="http://schemas.microsoft.com/office/drawing/2014/main" id="{684287DC-94DA-7447-A538-CE43CC2F5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581B639-2FF7-7249-A5BB-161935BB565D}" type="slidenum">
              <a:rPr lang="en-GB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GB" altLang="en-US" sz="1000">
              <a:solidFill>
                <a:schemeClr val="tx1"/>
              </a:solidFill>
            </a:endParaRP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2533E137-5C4E-4F45-A909-D9AD874D32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457200"/>
            <a:ext cx="7010400" cy="1527175"/>
          </a:xfrm>
        </p:spPr>
        <p:txBody>
          <a:bodyPr/>
          <a:lstStyle/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Research Question(s) – 1/3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3CA97353-2820-AD4D-ADE2-761B1410B6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752600"/>
            <a:ext cx="7010400" cy="4114800"/>
          </a:xfrm>
        </p:spPr>
        <p:txBody>
          <a:bodyPr/>
          <a:lstStyle/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Starting point of standard SLRs</a:t>
            </a:r>
          </a:p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Determines relevant primary studies</a:t>
            </a:r>
          </a:p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Guides the search process</a:t>
            </a:r>
          </a:p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Helps specification of</a:t>
            </a:r>
          </a:p>
          <a:p>
            <a:pPr lvl="1" eaLnBrk="1" hangingPunct="1"/>
            <a:r>
              <a:rPr lang="en-GB" altLang="en-US">
                <a:ea typeface="ＭＳ Ｐゴシック" panose="020B0600070205080204" pitchFamily="34" charset="-128"/>
              </a:rPr>
              <a:t>Search strings</a:t>
            </a:r>
          </a:p>
          <a:p>
            <a:pPr lvl="1" eaLnBrk="1" hangingPunct="1"/>
            <a:r>
              <a:rPr lang="en-GB" altLang="en-US">
                <a:ea typeface="ＭＳ Ｐゴシック" panose="020B0600070205080204" pitchFamily="34" charset="-128"/>
              </a:rPr>
              <a:t>Inclusion/exclusion criteria</a:t>
            </a:r>
          </a:p>
          <a:p>
            <a:pPr lvl="1" eaLnBrk="1" hangingPunct="1"/>
            <a:r>
              <a:rPr lang="en-GB" altLang="en-US">
                <a:ea typeface="ＭＳ Ｐゴシック" panose="020B0600070205080204" pitchFamily="34" charset="-128"/>
              </a:rPr>
              <a:t>Data collection process</a:t>
            </a:r>
          </a:p>
          <a:p>
            <a:pPr lvl="1" eaLnBrk="1" hangingPunct="1"/>
            <a:endParaRPr lang="en-GB" altLang="en-US">
              <a:ea typeface="ＭＳ Ｐゴシック" panose="020B0600070205080204" pitchFamily="34" charset="-128"/>
            </a:endParaRPr>
          </a:p>
          <a:p>
            <a:pPr lvl="1" eaLnBrk="1" hangingPunct="1"/>
            <a:endParaRPr lang="en-GB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K Standard">
  <a:themeElements>
    <a:clrScheme name="BAK Standard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BAK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AK Standard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K Standard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K Standard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K Standard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K Standard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K Standard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K Standard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K Standard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K Standard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K Standard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Office2000\Templates\Presentation Designs\BAK Standard.pot</Template>
  <TotalTime>2462</TotalTime>
  <Words>1976</Words>
  <Application>Microsoft Macintosh PowerPoint</Application>
  <PresentationFormat>Bildspel på skärmen (4:3)</PresentationFormat>
  <Paragraphs>381</Paragraphs>
  <Slides>35</Slides>
  <Notes>32</Notes>
  <HiddenSlides>0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35</vt:i4>
      </vt:variant>
    </vt:vector>
  </HeadingPairs>
  <TitlesOfParts>
    <vt:vector size="40" baseType="lpstr">
      <vt:lpstr>Arial</vt:lpstr>
      <vt:lpstr>Times New Roman</vt:lpstr>
      <vt:lpstr>Wingdings</vt:lpstr>
      <vt:lpstr>BAK Standard</vt:lpstr>
      <vt:lpstr>Photo Editor Photo</vt:lpstr>
      <vt:lpstr>Systematic Literature Reviews and Systematic Mappings - What, How &amp; Why</vt:lpstr>
      <vt:lpstr>IMRAD</vt:lpstr>
      <vt:lpstr>Agenda</vt:lpstr>
      <vt:lpstr>Evidence-Based Practice</vt:lpstr>
      <vt:lpstr>Systematic Literature Reviews</vt:lpstr>
      <vt:lpstr>Evidence-based Practice</vt:lpstr>
      <vt:lpstr>Types of Systematic Literature Review</vt:lpstr>
      <vt:lpstr>Systematic Review Process</vt:lpstr>
      <vt:lpstr>Research Question(s) – 1/3</vt:lpstr>
      <vt:lpstr>Research Question(s) – 2/3</vt:lpstr>
      <vt:lpstr>Research Question(s) - 3/3</vt:lpstr>
      <vt:lpstr>Example – Standard SLR</vt:lpstr>
      <vt:lpstr>Example Question</vt:lpstr>
      <vt:lpstr>Developing the Protocol</vt:lpstr>
      <vt:lpstr>Protocol Contents -1/2</vt:lpstr>
      <vt:lpstr>Protocol Contents- 2/2</vt:lpstr>
      <vt:lpstr>Protocols in practice</vt:lpstr>
      <vt:lpstr>Conducting the Review</vt:lpstr>
      <vt:lpstr>Search &amp; Selection Process</vt:lpstr>
      <vt:lpstr>Search Strategy – 1/2</vt:lpstr>
      <vt:lpstr>Search Strategy – 2/2</vt:lpstr>
      <vt:lpstr>Documenting Search</vt:lpstr>
      <vt:lpstr>Validating Search Process</vt:lpstr>
      <vt:lpstr>Study Quality</vt:lpstr>
      <vt:lpstr>Data Extraction</vt:lpstr>
      <vt:lpstr>Data Synthesis</vt:lpstr>
      <vt:lpstr>Why do SLRs?</vt:lpstr>
      <vt:lpstr>Value of SLRs – 1/2</vt:lpstr>
      <vt:lpstr>Value of SLRs- 2/2</vt:lpstr>
      <vt:lpstr>Value to Individual Researchers – 1/3</vt:lpstr>
      <vt:lpstr>Value to Individual Researchers – 2/3</vt:lpstr>
      <vt:lpstr>Value to Individual Researchers – 3/3</vt:lpstr>
      <vt:lpstr>Conclusions</vt:lpstr>
      <vt:lpstr>References</vt:lpstr>
      <vt:lpstr>References</vt:lpstr>
    </vt:vector>
  </TitlesOfParts>
  <Company>Department of Computer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Evidence-Based Software Engineering</dc:title>
  <dc:creator>A satisfied Microsoft Office User</dc:creator>
  <cp:lastModifiedBy>Richard Torkar</cp:lastModifiedBy>
  <cp:revision>82</cp:revision>
  <dcterms:created xsi:type="dcterms:W3CDTF">2004-02-26T13:02:08Z</dcterms:created>
  <dcterms:modified xsi:type="dcterms:W3CDTF">2020-11-23T12:56:11Z</dcterms:modified>
</cp:coreProperties>
</file>