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0" r:id="rId3"/>
    <p:sldId id="261" r:id="rId4"/>
    <p:sldId id="262" r:id="rId5"/>
    <p:sldId id="28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2" r:id="rId20"/>
    <p:sldId id="283" r:id="rId21"/>
    <p:sldId id="284" r:id="rId22"/>
    <p:sldId id="276" r:id="rId23"/>
    <p:sldId id="280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/>
    <p:restoredTop sz="94648"/>
  </p:normalViewPr>
  <p:slideViewPr>
    <p:cSldViewPr showGuides="1">
      <p:cViewPr varScale="1">
        <p:scale>
          <a:sx n="117" d="100"/>
          <a:sy n="117" d="100"/>
        </p:scale>
        <p:origin x="3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C084B-7047-4F69-A78E-60BC252BCC3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029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EAF6A-3FEB-DD4D-96D0-50CE4154A002}" type="slidenum">
              <a:rPr lang="sv-SE"/>
              <a:pPr/>
              <a:t>2</a:t>
            </a:fld>
            <a:endParaRPr lang="sv-SE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BD810-5960-414A-B1A3-8446969CEFCD}" type="slidenum">
              <a:rPr lang="sv-SE"/>
              <a:pPr/>
              <a:t>12</a:t>
            </a:fld>
            <a:endParaRPr lang="sv-S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A40A3-3F1C-F74A-81E4-1D69165CE80D}" type="slidenum">
              <a:rPr lang="sv-SE"/>
              <a:pPr/>
              <a:t>13</a:t>
            </a:fld>
            <a:endParaRPr lang="sv-SE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AF8BE-4D13-F646-8691-F069FB17A498}" type="slidenum">
              <a:rPr lang="sv-SE"/>
              <a:pPr/>
              <a:t>14</a:t>
            </a:fld>
            <a:endParaRPr lang="sv-SE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7D777-E201-834F-B875-FFAE7840B216}" type="slidenum">
              <a:rPr lang="sv-SE"/>
              <a:pPr/>
              <a:t>15</a:t>
            </a:fld>
            <a:endParaRPr lang="sv-S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16B1A-68E7-8443-809D-A16746BA7A50}" type="slidenum">
              <a:rPr lang="sv-SE"/>
              <a:pPr/>
              <a:t>16</a:t>
            </a:fld>
            <a:endParaRPr lang="sv-SE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86D75-7685-6C4F-B8E2-1B75104A1513}" type="slidenum">
              <a:rPr lang="sv-SE"/>
              <a:pPr/>
              <a:t>17</a:t>
            </a:fld>
            <a:endParaRPr lang="sv-SE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EFFE7-0A50-EE41-A38B-DE4AD4B50DBD}" type="slidenum">
              <a:rPr lang="sv-SE"/>
              <a:pPr/>
              <a:t>18</a:t>
            </a:fld>
            <a:endParaRPr lang="sv-SE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5AEC-EC36-E944-AE3B-838F6E671CEA}" type="slidenum">
              <a:rPr lang="sv-SE"/>
              <a:pPr/>
              <a:t>3</a:t>
            </a:fld>
            <a:endParaRPr lang="sv-S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0E777-0E75-4A47-97DA-9624ACDA3079}" type="slidenum">
              <a:rPr lang="sv-SE"/>
              <a:pPr/>
              <a:t>4</a:t>
            </a:fld>
            <a:endParaRPr lang="sv-SE"/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D9CEE-1F66-B041-879B-E4FFFCE04DB0}" type="slidenum">
              <a:rPr lang="sv-SE"/>
              <a:pPr/>
              <a:t>6</a:t>
            </a:fld>
            <a:endParaRPr lang="sv-S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B3ED1-40E5-3446-895D-3EBE867ED2DB}" type="slidenum">
              <a:rPr lang="sv-SE"/>
              <a:pPr/>
              <a:t>7</a:t>
            </a:fld>
            <a:endParaRPr lang="sv-SE"/>
          </a:p>
        </p:txBody>
      </p:sp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F1657-D348-124E-B875-074725F55E5D}" type="slidenum">
              <a:rPr lang="sv-SE"/>
              <a:pPr/>
              <a:t>8</a:t>
            </a:fld>
            <a:endParaRPr lang="sv-S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A6FA-1604-9348-8D38-46E7312CB7C4}" type="slidenum">
              <a:rPr lang="sv-SE"/>
              <a:pPr/>
              <a:t>9</a:t>
            </a:fld>
            <a:endParaRPr lang="sv-SE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DAADA-02FA-294F-9098-12D748EBC7C0}" type="slidenum">
              <a:rPr lang="sv-SE"/>
              <a:pPr/>
              <a:t>10</a:t>
            </a:fld>
            <a:endParaRPr lang="sv-SE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69B61-C71B-B54E-A36F-2A476AE7AB75}" type="slidenum">
              <a:rPr lang="sv-SE"/>
              <a:pPr/>
              <a:t>11</a:t>
            </a:fld>
            <a:endParaRPr lang="sv-SE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Drag picture to placeholder or click icon to add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528" y="170728"/>
            <a:ext cx="1105544" cy="213446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Bildobjekt 8" descr="Logo GUeng_leftSV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5696" y="63653"/>
            <a:ext cx="2549834" cy="341012"/>
          </a:xfrm>
          <a:prstGeom prst="rect">
            <a:avLst/>
          </a:prstGeom>
        </p:spPr>
      </p:pic>
      <p:cxnSp>
        <p:nvCxnSpPr>
          <p:cNvPr id="13" name="Rak 12"/>
          <p:cNvCxnSpPr/>
          <p:nvPr/>
        </p:nvCxnSpPr>
        <p:spPr bwMode="auto">
          <a:xfrm rot="5400000">
            <a:off x="1527249" y="240234"/>
            <a:ext cx="184448" cy="39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NPYUVmY3N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hacks.co/products/cognitive-bias-codex-poster" TargetMode="External"/><Relationship Id="rId2" Type="http://schemas.openxmlformats.org/officeDocument/2006/relationships/hyperlink" Target="https://ideas.repec.org/a/ecm/emetrp/v47y1979i2p263-9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Validity Threats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Conclusion Validity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180506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239000" y="3717280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dirty="0"/>
              <a:t>Low statistical power</a:t>
            </a:r>
          </a:p>
          <a:p>
            <a:r>
              <a:rPr lang="en-GB" dirty="0"/>
              <a:t>Violated assumptions of statistical tests</a:t>
            </a:r>
          </a:p>
          <a:p>
            <a:r>
              <a:rPr lang="en-GB" dirty="0"/>
              <a:t>Fishing and the error rate</a:t>
            </a:r>
          </a:p>
          <a:p>
            <a:r>
              <a:rPr lang="en-GB" dirty="0"/>
              <a:t>Reliability of measures (measurement error)</a:t>
            </a:r>
          </a:p>
          <a:p>
            <a:r>
              <a:rPr lang="en-GB" dirty="0"/>
              <a:t>Reliability of treatment implementation (if you use non-standard approaches you will often underestimate)</a:t>
            </a:r>
          </a:p>
          <a:p>
            <a:r>
              <a:rPr lang="en-GB" dirty="0"/>
              <a:t>Random irrelevancies in experimental setting (inflates error)</a:t>
            </a:r>
          </a:p>
          <a:p>
            <a:r>
              <a:rPr lang="en-GB" dirty="0"/>
              <a:t>Large random heterogeneity of subjects. Variation is larger due to individual diff, not treatment (within research designs)</a:t>
            </a:r>
          </a:p>
        </p:txBody>
      </p:sp>
    </p:spTree>
    <p:extLst>
      <p:ext uri="{BB962C8B-B14F-4D97-AF65-F5344CB8AC3E}">
        <p14:creationId xmlns:p14="http://schemas.microsoft.com/office/powerpoint/2010/main" val="163492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Internal Validity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252514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7239000" y="3920976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dirty="0"/>
              <a:t>Single Group Threats</a:t>
            </a:r>
          </a:p>
          <a:p>
            <a:pPr lvl="1"/>
            <a:r>
              <a:rPr lang="en-GB" sz="1800" dirty="0"/>
              <a:t>History (something else causes the effect)</a:t>
            </a:r>
          </a:p>
          <a:p>
            <a:pPr lvl="1"/>
            <a:r>
              <a:rPr lang="en-GB" sz="1800" dirty="0"/>
              <a:t>Maturation (events that typically transpire in a life)</a:t>
            </a:r>
          </a:p>
          <a:p>
            <a:pPr lvl="1"/>
            <a:r>
              <a:rPr lang="en-GB" sz="1800" dirty="0"/>
              <a:t>Testing (priming, i.e., preparing people)</a:t>
            </a:r>
          </a:p>
          <a:p>
            <a:pPr lvl="1"/>
            <a:r>
              <a:rPr lang="en-GB" sz="1800" dirty="0"/>
              <a:t>Instrumentation (change in instrument; alternate forms → see survey research lecture)</a:t>
            </a:r>
          </a:p>
          <a:p>
            <a:r>
              <a:rPr lang="en-GB" dirty="0"/>
              <a:t>Multiple Group Threats</a:t>
            </a:r>
          </a:p>
          <a:p>
            <a:pPr lvl="1"/>
            <a:r>
              <a:rPr lang="en-GB" sz="1800" dirty="0"/>
              <a:t>Selection bias (groups are not comparable before study), which affects the above threats also!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1500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Internal Validity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324522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239000" y="3992984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sz="2800" dirty="0"/>
              <a:t>Social Threats</a:t>
            </a:r>
          </a:p>
          <a:p>
            <a:pPr lvl="1"/>
            <a:r>
              <a:rPr lang="en-GB" sz="2400" dirty="0"/>
              <a:t>Diffusion or imitation of Treatment (exchange of information between the groups)</a:t>
            </a:r>
          </a:p>
          <a:p>
            <a:pPr lvl="1"/>
            <a:r>
              <a:rPr lang="en-GB" sz="2400" dirty="0"/>
              <a:t>Compensatory equalisation of treatments (groups not provided the preferred treatment get compensated)</a:t>
            </a:r>
          </a:p>
          <a:p>
            <a:pPr lvl="1"/>
            <a:r>
              <a:rPr lang="en-GB" sz="2400" dirty="0"/>
              <a:t>Compensatory rivalry (control group is annoyed)</a:t>
            </a:r>
          </a:p>
          <a:p>
            <a:pPr lvl="1"/>
            <a:r>
              <a:rPr lang="en-GB" sz="2400" dirty="0"/>
              <a:t>Resentful Demoralisation (experimental group is annoyed)</a:t>
            </a:r>
          </a:p>
        </p:txBody>
      </p:sp>
    </p:spTree>
    <p:extLst>
      <p:ext uri="{BB962C8B-B14F-4D97-AF65-F5344CB8AC3E}">
        <p14:creationId xmlns:p14="http://schemas.microsoft.com/office/powerpoint/2010/main" val="284934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Construct Validity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540546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705600" y="3828008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sz="1800" dirty="0"/>
              <a:t>Design Threats</a:t>
            </a:r>
          </a:p>
          <a:p>
            <a:pPr lvl="1"/>
            <a:r>
              <a:rPr lang="en-GB" sz="1600" dirty="0"/>
              <a:t>Inadequate preoperational explication of constructs (basics is wrong from start, e.g., it’s really not a treatment)</a:t>
            </a:r>
          </a:p>
          <a:p>
            <a:pPr lvl="1"/>
            <a:r>
              <a:rPr lang="en-GB" sz="1600" dirty="0"/>
              <a:t>Mono-operation bias (same version of the treatment all the time, change version → IV) </a:t>
            </a:r>
          </a:p>
          <a:p>
            <a:pPr lvl="1"/>
            <a:r>
              <a:rPr lang="en-GB" sz="1600" dirty="0"/>
              <a:t>Mono-method bias (use multiple measures → DV)</a:t>
            </a:r>
          </a:p>
          <a:p>
            <a:pPr lvl="1"/>
            <a:r>
              <a:rPr lang="en-GB" sz="1600" dirty="0"/>
              <a:t>Confounding constructs and levels of constructs (higher dosage might give an effect…)</a:t>
            </a:r>
          </a:p>
          <a:p>
            <a:pPr lvl="1"/>
            <a:r>
              <a:rPr lang="en-GB" sz="1600" dirty="0"/>
              <a:t>Interaction of different treatments (e.g., other studies interacting with your study)</a:t>
            </a:r>
          </a:p>
          <a:p>
            <a:pPr lvl="1"/>
            <a:r>
              <a:rPr lang="en-GB" sz="1600" dirty="0"/>
              <a:t>Interaction of testing and treatment (does measurement itself affect the treatment?)</a:t>
            </a:r>
          </a:p>
          <a:p>
            <a:pPr lvl="1"/>
            <a:r>
              <a:rPr lang="en-GB" sz="1600" dirty="0"/>
              <a:t>Restricted generalisability across constructs (yes, the treatment if effective, but has side effects)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772400" y="3828008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Construct Validity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612554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705600" y="3900016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sz="3200" dirty="0"/>
              <a:t>Social Threats</a:t>
            </a:r>
          </a:p>
          <a:p>
            <a:pPr lvl="1"/>
            <a:r>
              <a:rPr lang="en-GB" sz="2800" dirty="0"/>
              <a:t>Hypothesis guessing (subjects are trying to figure out what the study is about)</a:t>
            </a:r>
          </a:p>
          <a:p>
            <a:pPr lvl="1"/>
            <a:r>
              <a:rPr lang="en-GB" sz="2800" dirty="0"/>
              <a:t>Evaluation apprehension (are they performing better because they are part of the experiment or because they react to treatment?)</a:t>
            </a:r>
          </a:p>
          <a:p>
            <a:pPr lvl="1"/>
            <a:r>
              <a:rPr lang="en-GB" sz="2800" dirty="0"/>
              <a:t>Researcher expectancies (conscious or unconscious)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772400" y="3900016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External Validity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612554"/>
            <a:ext cx="3009900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239000" y="3366616"/>
            <a:ext cx="598488" cy="4318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191000"/>
          </a:xfrm>
        </p:spPr>
        <p:txBody>
          <a:bodyPr/>
          <a:lstStyle/>
          <a:p>
            <a:r>
              <a:rPr lang="en-GB" sz="2400" dirty="0"/>
              <a:t>Interaction of selection and treatment </a:t>
            </a:r>
          </a:p>
          <a:p>
            <a:pPr lvl="1"/>
            <a:r>
              <a:rPr lang="en-GB" sz="1600" dirty="0"/>
              <a:t>I</a:t>
            </a:r>
            <a:r>
              <a:rPr lang="en-GB" sz="1600" dirty="0">
                <a:solidFill>
                  <a:srgbClr val="000000"/>
                </a:solidFill>
              </a:rPr>
              <a:t>s it also applicable to other individuals with different characteristics?</a:t>
            </a:r>
            <a:endParaRPr lang="en-GB" sz="1600" dirty="0"/>
          </a:p>
          <a:p>
            <a:r>
              <a:rPr lang="en-GB" sz="2400" dirty="0"/>
              <a:t>Interaction of setting and treatment </a:t>
            </a:r>
          </a:p>
          <a:p>
            <a:pPr lvl="1"/>
            <a:r>
              <a:rPr lang="en-GB" sz="1600" dirty="0"/>
              <a:t>could you apply this program within a different setting and see similar results?</a:t>
            </a:r>
            <a:endParaRPr lang="en-GB" sz="1800" dirty="0"/>
          </a:p>
          <a:p>
            <a:r>
              <a:rPr lang="en-GB" sz="2400" dirty="0"/>
              <a:t>Interaction of testing and treatment</a:t>
            </a:r>
          </a:p>
          <a:p>
            <a:pPr lvl="1"/>
            <a:r>
              <a:rPr lang="en-GB" sz="1600" dirty="0"/>
              <a:t>Would your results be the same if implemented without a </a:t>
            </a:r>
            <a:r>
              <a:rPr lang="en-GB" sz="1600" dirty="0" err="1"/>
              <a:t>pretest</a:t>
            </a:r>
            <a:r>
              <a:rPr lang="en-GB" sz="1600" dirty="0"/>
              <a:t>?</a:t>
            </a:r>
            <a:endParaRPr lang="en-GB" sz="2800" dirty="0"/>
          </a:p>
          <a:p>
            <a:r>
              <a:rPr lang="en-GB" sz="2400" dirty="0"/>
              <a:t>Interaction of history and treatment</a:t>
            </a:r>
          </a:p>
          <a:p>
            <a:pPr lvl="1"/>
            <a:r>
              <a:rPr lang="en-GB" sz="1600" dirty="0"/>
              <a:t>Events outside of the study/experiment or between repeated measures of the dependent variable may affect participants’ responses to experimental procedures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284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Priority among threats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Addressing one type of threat may increase the risk of another.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For example: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homogenous subjects may increase conclusion validity but decrease external validity.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Students as subjects: Able to use more subjects, good for conclusion validity, but may no longer be representative of intended population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Smaller scale problem (toy problem): easier to control (good for internal validity), but no longer a representative problem.</a:t>
            </a:r>
          </a:p>
        </p:txBody>
      </p:sp>
    </p:spTree>
    <p:extLst>
      <p:ext uri="{BB962C8B-B14F-4D97-AF65-F5344CB8AC3E}">
        <p14:creationId xmlns:p14="http://schemas.microsoft.com/office/powerpoint/2010/main" val="199917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Priority among threats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Theory (testing)</a:t>
            </a:r>
          </a:p>
          <a:p>
            <a:pPr lvl="1"/>
            <a:r>
              <a:rPr lang="en-US" sz="2800" dirty="0"/>
              <a:t>Internal validity</a:t>
            </a:r>
          </a:p>
          <a:p>
            <a:pPr lvl="1"/>
            <a:r>
              <a:rPr lang="en-US" sz="2800" dirty="0"/>
              <a:t>Construct validity</a:t>
            </a:r>
          </a:p>
          <a:p>
            <a:pPr lvl="1"/>
            <a:r>
              <a:rPr lang="en-US" sz="2800" dirty="0"/>
              <a:t>Conclusion validity</a:t>
            </a:r>
          </a:p>
          <a:p>
            <a:r>
              <a:rPr lang="en-US" sz="2800" dirty="0"/>
              <a:t>Applied Research</a:t>
            </a:r>
          </a:p>
          <a:p>
            <a:pPr lvl="1"/>
            <a:r>
              <a:rPr lang="en-US" sz="2800" dirty="0"/>
              <a:t>Internal validity</a:t>
            </a:r>
          </a:p>
          <a:p>
            <a:pPr lvl="1"/>
            <a:r>
              <a:rPr lang="en-US" sz="2800" dirty="0"/>
              <a:t>External validity</a:t>
            </a:r>
          </a:p>
          <a:p>
            <a:pPr lvl="1"/>
            <a:r>
              <a:rPr lang="en-US" sz="2800" dirty="0"/>
              <a:t>Construct validity</a:t>
            </a:r>
          </a:p>
        </p:txBody>
      </p:sp>
    </p:spTree>
    <p:extLst>
      <p:ext uri="{BB962C8B-B14F-4D97-AF65-F5344CB8AC3E}">
        <p14:creationId xmlns:p14="http://schemas.microsoft.com/office/powerpoint/2010/main" val="247471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Other types of studies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  <a:p>
            <a:pPr lvl="1"/>
            <a:r>
              <a:rPr lang="en-GB" dirty="0"/>
              <a:t>Social Threats</a:t>
            </a:r>
          </a:p>
          <a:p>
            <a:pPr lvl="2"/>
            <a:r>
              <a:rPr lang="en-GB" dirty="0"/>
              <a:t>Conclusion validity</a:t>
            </a:r>
          </a:p>
          <a:p>
            <a:pPr lvl="2"/>
            <a:r>
              <a:rPr lang="en-GB" dirty="0"/>
              <a:t>Internal Validity</a:t>
            </a:r>
          </a:p>
          <a:p>
            <a:pPr lvl="2"/>
            <a:r>
              <a:rPr lang="en-GB" dirty="0"/>
              <a:t>External Validity?</a:t>
            </a:r>
          </a:p>
          <a:p>
            <a:r>
              <a:rPr lang="en-GB" dirty="0"/>
              <a:t>Surveys</a:t>
            </a:r>
          </a:p>
          <a:p>
            <a:pPr lvl="1"/>
            <a:r>
              <a:rPr lang="en-GB" dirty="0"/>
              <a:t>Construct Validity</a:t>
            </a:r>
          </a:p>
          <a:p>
            <a:pPr lvl="1"/>
            <a:r>
              <a:rPr lang="en-GB" dirty="0"/>
              <a:t>Conclusion Validity</a:t>
            </a:r>
          </a:p>
          <a:p>
            <a:pPr lvl="1"/>
            <a:r>
              <a:rPr lang="en-GB" dirty="0"/>
              <a:t>Internal Validity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Literature Surveys</a:t>
            </a:r>
          </a:p>
          <a:p>
            <a:pPr lvl="1"/>
            <a:r>
              <a:rPr lang="en-GB" dirty="0"/>
              <a:t>Repeatable Methodology?</a:t>
            </a:r>
          </a:p>
          <a:p>
            <a:pPr lvl="2"/>
            <a:r>
              <a:rPr lang="en-GB" dirty="0"/>
              <a:t>Construct Validity</a:t>
            </a:r>
          </a:p>
          <a:p>
            <a:pPr lvl="1"/>
            <a:r>
              <a:rPr lang="en-GB" dirty="0"/>
              <a:t>Limitations?</a:t>
            </a:r>
          </a:p>
          <a:p>
            <a:pPr lvl="2"/>
            <a:r>
              <a:rPr lang="en-GB" dirty="0"/>
              <a:t>External Validity</a:t>
            </a:r>
          </a:p>
          <a:p>
            <a:pPr lvl="1"/>
            <a:r>
              <a:rPr lang="en-GB" dirty="0"/>
              <a:t>Bias?</a:t>
            </a:r>
          </a:p>
          <a:p>
            <a:pPr lvl="2"/>
            <a:r>
              <a:rPr lang="en-GB" dirty="0"/>
              <a:t>Conclusion Validity</a:t>
            </a:r>
          </a:p>
        </p:txBody>
      </p:sp>
    </p:spTree>
    <p:extLst>
      <p:ext uri="{BB962C8B-B14F-4D97-AF65-F5344CB8AC3E}">
        <p14:creationId xmlns:p14="http://schemas.microsoft.com/office/powerpoint/2010/main" val="207755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73EF6D0-0106-CB47-83E8-3536BA4F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luxury causal workflow </a:t>
            </a:r>
          </a:p>
        </p:txBody>
      </p:sp>
      <p:pic>
        <p:nvPicPr>
          <p:cNvPr id="12" name="Platshållare för innehåll 11" descr="En bild som visar text&#10;&#10;Automatiskt genererad beskrivning">
            <a:extLst>
              <a:ext uri="{FF2B5EF4-FFF2-40B4-BE49-F238E27FC236}">
                <a16:creationId xmlns:a16="http://schemas.microsoft.com/office/drawing/2014/main" id="{5C9E39E2-2A3D-1C4D-915E-44FAE7691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767" y="1981200"/>
            <a:ext cx="6866466" cy="4495800"/>
          </a:xfr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149623E5-F38D-B64B-AC30-E5F8CEB353D7}"/>
              </a:ext>
            </a:extLst>
          </p:cNvPr>
          <p:cNvSpPr txBox="1"/>
          <p:nvPr/>
        </p:nvSpPr>
        <p:spPr>
          <a:xfrm>
            <a:off x="755576" y="6381328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Causal salad workshop (R. </a:t>
            </a:r>
            <a:r>
              <a:rPr lang="en-US" sz="1400" dirty="0" err="1"/>
              <a:t>McElreath</a:t>
            </a:r>
            <a:r>
              <a:rPr lang="en-US" sz="1400" dirty="0"/>
              <a:t>, 2021) (this and the two following slides)</a:t>
            </a:r>
            <a:br>
              <a:rPr lang="en-US" sz="1400" dirty="0"/>
            </a:br>
            <a:r>
              <a:rPr lang="en-US" sz="1400" dirty="0">
                <a:hlinkClick r:id="rId3"/>
              </a:rPr>
              <a:t>https://youtu.be/KNPYUVmY3NM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968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7570788" cy="1143000"/>
          </a:xfrm>
        </p:spPr>
        <p:txBody>
          <a:bodyPr/>
          <a:lstStyle/>
          <a:p>
            <a:pPr algn="l"/>
            <a:r>
              <a:rPr lang="en-US" dirty="0">
                <a:latin typeface="Arial Narrow" charset="0"/>
              </a:rPr>
              <a:t>Why should you bother about</a:t>
            </a:r>
            <a:br>
              <a:rPr lang="en-US" dirty="0">
                <a:latin typeface="Arial Narrow" charset="0"/>
              </a:rPr>
            </a:br>
            <a:r>
              <a:rPr lang="en-US" dirty="0">
                <a:latin typeface="Arial Narrow" charset="0"/>
              </a:rPr>
              <a:t>validity threats?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r>
              <a:rPr lang="en-GB" sz="2800" dirty="0">
                <a:latin typeface="Times New Roman" charset="0"/>
              </a:rPr>
              <a:t>Quality</a:t>
            </a:r>
          </a:p>
          <a:p>
            <a:pPr lvl="1"/>
            <a:r>
              <a:rPr lang="en-GB" sz="2400" dirty="0">
                <a:latin typeface="Times New Roman" charset="0"/>
              </a:rPr>
              <a:t>Ensure that you think of what may go wrong before you conduct the study.</a:t>
            </a:r>
          </a:p>
          <a:p>
            <a:pPr lvl="1"/>
            <a:r>
              <a:rPr lang="en-GB" sz="2400" dirty="0">
                <a:latin typeface="Times New Roman" charset="0"/>
              </a:rPr>
              <a:t>It is very difficult to go back and re-do a study.</a:t>
            </a:r>
          </a:p>
          <a:p>
            <a:r>
              <a:rPr lang="en-GB" sz="2800" dirty="0">
                <a:latin typeface="Times New Roman" charset="0"/>
              </a:rPr>
              <a:t>Credibility</a:t>
            </a:r>
          </a:p>
          <a:p>
            <a:pPr lvl="1"/>
            <a:r>
              <a:rPr lang="en-GB" sz="2400" dirty="0">
                <a:latin typeface="Times New Roman" charset="0"/>
              </a:rPr>
              <a:t>It is difficult to show that you have addressed all validity threats in your study design. You need more room to argue.</a:t>
            </a:r>
          </a:p>
          <a:p>
            <a:pPr lvl="1"/>
            <a:r>
              <a:rPr lang="en-GB" sz="2400" dirty="0">
                <a:latin typeface="Times New Roman" charset="0"/>
              </a:rPr>
              <a:t>Address possible criticism before the readers have had a chance to formulate it.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100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D006E7-DAC9-6F41-A18E-0CBC0C15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how it’s done in SE today</a:t>
            </a: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AF6C0A42-1FE4-8243-A3D2-8BB2F213C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42" y="1981200"/>
            <a:ext cx="7727915" cy="4495800"/>
          </a:xfrm>
        </p:spPr>
      </p:pic>
    </p:spTree>
    <p:extLst>
      <p:ext uri="{BB962C8B-B14F-4D97-AF65-F5344CB8AC3E}">
        <p14:creationId xmlns:p14="http://schemas.microsoft.com/office/powerpoint/2010/main" val="1088171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E6DE9-BE06-A042-A43C-93EE8EB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are we different?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EF5CBE1-DC04-F94C-BFDE-ED7049B50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596" y="1981200"/>
            <a:ext cx="5988808" cy="4495800"/>
          </a:xfrm>
        </p:spPr>
      </p:pic>
    </p:spTree>
    <p:extLst>
      <p:ext uri="{BB962C8B-B14F-4D97-AF65-F5344CB8AC3E}">
        <p14:creationId xmlns:p14="http://schemas.microsoft.com/office/powerpoint/2010/main" val="3634958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9EB3A9-D82A-8E4B-B03F-4461BCF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threats exist often connected to biases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DECC32-627F-6B49-9473-DA4F417BA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9" y="0"/>
            <a:ext cx="9162661" cy="7325246"/>
          </a:xfrm>
        </p:spPr>
      </p:pic>
    </p:spTree>
    <p:extLst>
      <p:ext uri="{BB962C8B-B14F-4D97-AF65-F5344CB8AC3E}">
        <p14:creationId xmlns:p14="http://schemas.microsoft.com/office/powerpoint/2010/main" val="179831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BA7129-001B-E949-A5F4-52611537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Kahneman</a:t>
            </a:r>
            <a:r>
              <a:rPr lang="sv-SE" dirty="0"/>
              <a:t> &amp; </a:t>
            </a:r>
            <a:r>
              <a:rPr lang="sv-SE" dirty="0" err="1"/>
              <a:t>Tversky</a:t>
            </a:r>
            <a:r>
              <a:rPr lang="sv-SE"/>
              <a:t> (1979)</a:t>
            </a: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DEB10D6E-5115-4B48-94D1-6DEF1A402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496820"/>
            <a:ext cx="7772400" cy="3464560"/>
          </a:xfrm>
        </p:spPr>
      </p:pic>
    </p:spTree>
    <p:extLst>
      <p:ext uri="{BB962C8B-B14F-4D97-AF65-F5344CB8AC3E}">
        <p14:creationId xmlns:p14="http://schemas.microsoft.com/office/powerpoint/2010/main" val="112418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FF7DC4-68A6-054C-8D80-37E96788F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Feldt &amp; </a:t>
            </a:r>
            <a:r>
              <a:rPr lang="sv-SE" dirty="0" err="1"/>
              <a:t>Magazinius</a:t>
            </a:r>
            <a:r>
              <a:rPr lang="sv-SE" dirty="0"/>
              <a:t> (2010)</a:t>
            </a:r>
          </a:p>
        </p:txBody>
      </p:sp>
      <p:pic>
        <p:nvPicPr>
          <p:cNvPr id="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C37132AF-B8F3-2049-A5B4-5E6A727E2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30350"/>
            <a:ext cx="7772400" cy="1898650"/>
          </a:xfrm>
        </p:spPr>
      </p:pic>
      <p:pic>
        <p:nvPicPr>
          <p:cNvPr id="7" name="Bildobjekt 6" descr="En bild som visar text, flaska, dagstidning&#10;&#10;Automatiskt genererad beskrivning">
            <a:extLst>
              <a:ext uri="{FF2B5EF4-FFF2-40B4-BE49-F238E27FC236}">
                <a16:creationId xmlns:a16="http://schemas.microsoft.com/office/drawing/2014/main" id="{1A0267CE-82B8-DB48-A373-D35C1D130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3356992"/>
            <a:ext cx="3835400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8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64A7F-27CA-FB47-BCA4-B714E7B9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Gren (2018)</a:t>
            </a:r>
          </a:p>
        </p:txBody>
      </p:sp>
      <p:pic>
        <p:nvPicPr>
          <p:cNvPr id="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01A0DD10-4D9F-224E-80E8-DC5B10F77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715" y="2760209"/>
            <a:ext cx="7256331" cy="3663021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A16C85D-D1E7-844C-AD4F-B786B74E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38" y="1472244"/>
            <a:ext cx="3419239" cy="187029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74C2F7-1ADD-CB48-9946-7D8D11DB7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837" y="6021284"/>
            <a:ext cx="3078290" cy="289513"/>
          </a:xfrm>
          <a:prstGeom prst="rect">
            <a:avLst/>
          </a:prstGeom>
        </p:spPr>
      </p:pic>
      <p:pic>
        <p:nvPicPr>
          <p:cNvPr id="11" name="Bildobjekt 10" descr="En bild som visar kniv, bord&#10;&#10;Automatiskt genererad beskrivning">
            <a:extLst>
              <a:ext uri="{FF2B5EF4-FFF2-40B4-BE49-F238E27FC236}">
                <a16:creationId xmlns:a16="http://schemas.microsoft.com/office/drawing/2014/main" id="{1E5E3701-AF6E-7E43-93FA-F938AE782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977" y="2565276"/>
            <a:ext cx="2577677" cy="50368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F249A88-16E3-6542-8BBE-83ED728B9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16" y="893259"/>
            <a:ext cx="2448446" cy="118977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5208E9A-E6DF-184F-9320-7239CAB21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6" y="4450607"/>
            <a:ext cx="3257550" cy="330200"/>
          </a:xfrm>
          <a:prstGeom prst="rect">
            <a:avLst/>
          </a:prstGeom>
        </p:spPr>
      </p:pic>
      <p:cxnSp>
        <p:nvCxnSpPr>
          <p:cNvPr id="19" name="Rak pil 18">
            <a:extLst>
              <a:ext uri="{FF2B5EF4-FFF2-40B4-BE49-F238E27FC236}">
                <a16:creationId xmlns:a16="http://schemas.microsoft.com/office/drawing/2014/main" id="{35C5A145-18B1-0143-9B43-EB9CAB2CAFFB}"/>
              </a:ext>
            </a:extLst>
          </p:cNvPr>
          <p:cNvCxnSpPr>
            <a:stCxn id="7" idx="3"/>
          </p:cNvCxnSpPr>
          <p:nvPr/>
        </p:nvCxnSpPr>
        <p:spPr bwMode="auto">
          <a:xfrm>
            <a:off x="3598577" y="2407393"/>
            <a:ext cx="1189447" cy="661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D5BED95A-B6C1-7348-AB25-1D91FBBB400A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7017816" y="3068960"/>
            <a:ext cx="0" cy="14512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Rak pil 24">
            <a:extLst>
              <a:ext uri="{FF2B5EF4-FFF2-40B4-BE49-F238E27FC236}">
                <a16:creationId xmlns:a16="http://schemas.microsoft.com/office/drawing/2014/main" id="{A8EFE863-2313-4741-9FAD-602EFA7F8233}"/>
              </a:ext>
            </a:extLst>
          </p:cNvPr>
          <p:cNvCxnSpPr>
            <a:cxnSpLocks/>
          </p:cNvCxnSpPr>
          <p:nvPr/>
        </p:nvCxnSpPr>
        <p:spPr bwMode="auto">
          <a:xfrm flipH="1">
            <a:off x="8388424" y="1953016"/>
            <a:ext cx="414622" cy="26170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Rak pil 27">
            <a:extLst>
              <a:ext uri="{FF2B5EF4-FFF2-40B4-BE49-F238E27FC236}">
                <a16:creationId xmlns:a16="http://schemas.microsoft.com/office/drawing/2014/main" id="{A7B15F87-B66B-2F4C-9F2C-88392FBE8F79}"/>
              </a:ext>
            </a:extLst>
          </p:cNvPr>
          <p:cNvCxnSpPr/>
          <p:nvPr/>
        </p:nvCxnSpPr>
        <p:spPr bwMode="auto">
          <a:xfrm flipH="1" flipV="1">
            <a:off x="6516216" y="4780807"/>
            <a:ext cx="1656184" cy="1238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Rak pil 29">
            <a:extLst>
              <a:ext uri="{FF2B5EF4-FFF2-40B4-BE49-F238E27FC236}">
                <a16:creationId xmlns:a16="http://schemas.microsoft.com/office/drawing/2014/main" id="{5E9B1086-6C51-084D-93E6-6A2E2D0AFEC9}"/>
              </a:ext>
            </a:extLst>
          </p:cNvPr>
          <p:cNvCxnSpPr/>
          <p:nvPr/>
        </p:nvCxnSpPr>
        <p:spPr bwMode="auto">
          <a:xfrm>
            <a:off x="2915816" y="4615707"/>
            <a:ext cx="402707" cy="165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119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7EB98-FA21-9443-BC4B-31DAEC68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B49DB2-F5AF-8D4B-8F24-D4484AE9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Gren, L. 2018. ”Standards of </a:t>
            </a:r>
            <a:r>
              <a:rPr lang="sv-SE" dirty="0" err="1"/>
              <a:t>validity</a:t>
            </a:r>
            <a:r>
              <a:rPr lang="sv-SE" dirty="0"/>
              <a:t> and the </a:t>
            </a:r>
            <a:r>
              <a:rPr lang="sv-SE" dirty="0" err="1"/>
              <a:t>validity</a:t>
            </a:r>
            <a:r>
              <a:rPr lang="sv-SE" dirty="0"/>
              <a:t> of standards in </a:t>
            </a:r>
            <a:r>
              <a:rPr lang="sv-SE" dirty="0" err="1"/>
              <a:t>behavioral</a:t>
            </a:r>
            <a:r>
              <a:rPr lang="sv-SE" dirty="0"/>
              <a:t> software engineering research: The </a:t>
            </a:r>
            <a:r>
              <a:rPr lang="sv-SE" dirty="0" err="1"/>
              <a:t>perspective</a:t>
            </a:r>
            <a:r>
              <a:rPr lang="sv-SE" dirty="0"/>
              <a:t> of </a:t>
            </a:r>
            <a:r>
              <a:rPr lang="sv-SE" dirty="0" err="1"/>
              <a:t>psychological</a:t>
            </a:r>
            <a:r>
              <a:rPr lang="sv-SE" dirty="0"/>
              <a:t> test </a:t>
            </a:r>
            <a:r>
              <a:rPr lang="sv-SE" dirty="0" err="1"/>
              <a:t>theory</a:t>
            </a:r>
            <a:r>
              <a:rPr lang="sv-SE" dirty="0"/>
              <a:t>”, In </a:t>
            </a:r>
            <a:r>
              <a:rPr lang="sv-SE" i="1" dirty="0" err="1"/>
              <a:t>Proceedings</a:t>
            </a:r>
            <a:r>
              <a:rPr lang="sv-SE" i="1" dirty="0"/>
              <a:t> of the 12th ACM/IEEE International Symposium on Empirical Software Engineering and </a:t>
            </a:r>
            <a:r>
              <a:rPr lang="sv-SE" i="1" dirty="0" err="1"/>
              <a:t>Measurement</a:t>
            </a:r>
            <a:r>
              <a:rPr lang="sv-SE" i="1" dirty="0"/>
              <a:t> (ESEM '18)</a:t>
            </a:r>
            <a:r>
              <a:rPr lang="sv-SE" dirty="0"/>
              <a:t>. ACM, New York, NY, USA, </a:t>
            </a:r>
            <a:r>
              <a:rPr lang="sv-SE" dirty="0" err="1"/>
              <a:t>Article</a:t>
            </a:r>
            <a:r>
              <a:rPr lang="sv-SE" dirty="0"/>
              <a:t> 55, DOI:10.1145/3239235.3267437</a:t>
            </a:r>
          </a:p>
          <a:p>
            <a:r>
              <a:rPr lang="sv-SE" dirty="0"/>
              <a:t>Feldt, R. &amp; </a:t>
            </a:r>
            <a:r>
              <a:rPr lang="sv-SE" dirty="0" err="1"/>
              <a:t>Magazinius</a:t>
            </a:r>
            <a:r>
              <a:rPr lang="sv-SE" dirty="0"/>
              <a:t>, A. 2010. ”</a:t>
            </a:r>
            <a:r>
              <a:rPr lang="sv-SE" dirty="0" err="1"/>
              <a:t>Validity</a:t>
            </a:r>
            <a:r>
              <a:rPr lang="sv-SE" dirty="0"/>
              <a:t> </a:t>
            </a:r>
            <a:r>
              <a:rPr lang="sv-SE" dirty="0" err="1"/>
              <a:t>Threats</a:t>
            </a:r>
            <a:r>
              <a:rPr lang="sv-SE" dirty="0"/>
              <a:t> in Empirical Software Engineering Research - An Initial Survey”, In </a:t>
            </a:r>
            <a:r>
              <a:rPr lang="sv-SE" i="1" dirty="0" err="1"/>
              <a:t>Proceedings</a:t>
            </a:r>
            <a:r>
              <a:rPr lang="sv-SE" i="1" dirty="0"/>
              <a:t> of the 22nd International Conference on Software Engineering &amp; </a:t>
            </a:r>
            <a:r>
              <a:rPr lang="sv-SE" i="1" dirty="0" err="1"/>
              <a:t>Knowledge</a:t>
            </a:r>
            <a:r>
              <a:rPr lang="sv-SE" i="1" dirty="0"/>
              <a:t> Engineering (SEKE'2010)</a:t>
            </a:r>
            <a:r>
              <a:rPr lang="sv-SE" dirty="0"/>
              <a:t>, </a:t>
            </a:r>
            <a:r>
              <a:rPr lang="sv-SE" dirty="0" err="1"/>
              <a:t>pp</a:t>
            </a:r>
            <a:r>
              <a:rPr lang="sv-SE" dirty="0"/>
              <a:t>. 374-379, San Francisco, CA, USA</a:t>
            </a:r>
          </a:p>
          <a:p>
            <a:r>
              <a:rPr lang="sv-SE" dirty="0" err="1"/>
              <a:t>Kahneman</a:t>
            </a:r>
            <a:r>
              <a:rPr lang="sv-SE" dirty="0"/>
              <a:t>, D. &amp; </a:t>
            </a:r>
            <a:r>
              <a:rPr lang="sv-SE" dirty="0" err="1"/>
              <a:t>Tversky</a:t>
            </a:r>
            <a:r>
              <a:rPr lang="sv-SE" dirty="0"/>
              <a:t>, A., 1979. </a:t>
            </a:r>
            <a:r>
              <a:rPr lang="sv-SE" dirty="0" err="1"/>
              <a:t>Prospect</a:t>
            </a:r>
            <a:r>
              <a:rPr lang="sv-SE" dirty="0"/>
              <a:t> </a:t>
            </a:r>
            <a:r>
              <a:rPr lang="sv-SE" dirty="0" err="1"/>
              <a:t>Theory</a:t>
            </a:r>
            <a:r>
              <a:rPr lang="sv-SE" dirty="0"/>
              <a:t>: An </a:t>
            </a:r>
            <a:r>
              <a:rPr lang="sv-SE" dirty="0" err="1"/>
              <a:t>Analysis</a:t>
            </a:r>
            <a:r>
              <a:rPr lang="sv-SE" dirty="0"/>
              <a:t> of Decision under Risk. </a:t>
            </a:r>
            <a:r>
              <a:rPr lang="sv-SE" i="1" dirty="0" err="1"/>
              <a:t>Econometrica</a:t>
            </a:r>
            <a:r>
              <a:rPr lang="sv-SE" dirty="0"/>
              <a:t>, </a:t>
            </a:r>
            <a:r>
              <a:rPr lang="sv-SE" dirty="0" err="1"/>
              <a:t>Econometric</a:t>
            </a:r>
            <a:r>
              <a:rPr lang="sv-SE" dirty="0"/>
              <a:t> </a:t>
            </a:r>
            <a:r>
              <a:rPr lang="sv-SE" dirty="0" err="1"/>
              <a:t>Society</a:t>
            </a:r>
            <a:r>
              <a:rPr lang="sv-SE" dirty="0"/>
              <a:t>, vol. 47(2), pages 263-291, </a:t>
            </a:r>
            <a:r>
              <a:rPr lang="sv-SE" dirty="0" err="1"/>
              <a:t>March</a:t>
            </a:r>
            <a:r>
              <a:rPr lang="sv-SE" dirty="0"/>
              <a:t> </a:t>
            </a:r>
            <a:r>
              <a:rPr lang="sv-SE" dirty="0">
                <a:hlinkClick r:id="rId2"/>
              </a:rPr>
              <a:t>https://ideas.repec.org/a/ecm/emetrp/v47y1979i2p263-91.html</a:t>
            </a:r>
            <a:endParaRPr lang="sv-SE" dirty="0"/>
          </a:p>
          <a:p>
            <a:r>
              <a:rPr lang="sv-SE" dirty="0" err="1"/>
              <a:t>Cognitive</a:t>
            </a:r>
            <a:r>
              <a:rPr lang="sv-SE" dirty="0"/>
              <a:t> bias </a:t>
            </a:r>
            <a:r>
              <a:rPr lang="sv-SE" dirty="0" err="1"/>
              <a:t>codex</a:t>
            </a:r>
            <a:r>
              <a:rPr lang="sv-SE" dirty="0"/>
              <a:t>. </a:t>
            </a:r>
            <a:r>
              <a:rPr lang="sv-SE" dirty="0">
                <a:hlinkClick r:id="rId3"/>
              </a:rPr>
              <a:t>https://www.designhacks.co/products/cognitive-bias-codex-poster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22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/>
              <a:t>What we want to achieve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372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669925" y="3243263"/>
            <a:ext cx="6340475" cy="1252537"/>
            <a:chOff x="422" y="2043"/>
            <a:chExt cx="3994" cy="789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2208" y="2448"/>
              <a:ext cx="2208" cy="384"/>
            </a:xfrm>
            <a:prstGeom prst="ellipse">
              <a:avLst/>
            </a:prstGeom>
            <a:noFill/>
            <a:ln w="25400">
              <a:solidFill>
                <a:srgbClr val="FF0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422" y="2043"/>
              <a:ext cx="13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/>
                <a:t>Experiment Design</a:t>
              </a: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 flipV="1">
              <a:off x="1728" y="2256"/>
              <a:ext cx="576" cy="288"/>
            </a:xfrm>
            <a:prstGeom prst="line">
              <a:avLst/>
            </a:prstGeom>
            <a:noFill/>
            <a:ln w="19050">
              <a:solidFill>
                <a:srgbClr val="FF0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5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Common </a:t>
            </a:r>
            <a:r>
              <a:rPr lang="sv-SE" dirty="0" err="1"/>
              <a:t>Categories</a:t>
            </a:r>
            <a:r>
              <a:rPr lang="sv-SE" dirty="0"/>
              <a:t> of </a:t>
            </a:r>
            <a:r>
              <a:rPr lang="sv-SE" dirty="0" err="1"/>
              <a:t>Validity</a:t>
            </a:r>
            <a:r>
              <a:rPr lang="sv-SE" dirty="0"/>
              <a:t> </a:t>
            </a:r>
            <a:r>
              <a:rPr lang="sv-SE" dirty="0" err="1"/>
              <a:t>Threats</a:t>
            </a:r>
            <a:endParaRPr lang="sv-SE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400" dirty="0" err="1"/>
              <a:t>Conclusion</a:t>
            </a:r>
            <a:r>
              <a:rPr lang="sv-SE" sz="2400" dirty="0"/>
              <a:t> </a:t>
            </a:r>
            <a:r>
              <a:rPr lang="sv-SE" sz="2400" dirty="0" err="1"/>
              <a:t>Validity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able</a:t>
            </a:r>
            <a:r>
              <a:rPr lang="sv-SE" sz="2000" dirty="0"/>
              <a:t> to </a:t>
            </a:r>
            <a:r>
              <a:rPr lang="sv-SE" sz="2000" dirty="0" err="1"/>
              <a:t>draw</a:t>
            </a:r>
            <a:r>
              <a:rPr lang="sv-SE" sz="2000" dirty="0"/>
              <a:t> the </a:t>
            </a:r>
            <a:r>
              <a:rPr lang="sv-SE" sz="2000" dirty="0" err="1"/>
              <a:t>correct</a:t>
            </a:r>
            <a:r>
              <a:rPr lang="sv-SE" sz="2000" dirty="0"/>
              <a:t> </a:t>
            </a:r>
            <a:r>
              <a:rPr lang="sv-SE" sz="2000" dirty="0" err="1"/>
              <a:t>conclusions</a:t>
            </a:r>
            <a:r>
              <a:rPr lang="sv-SE" sz="2000" dirty="0"/>
              <a:t>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treatment</a:t>
            </a:r>
            <a:r>
              <a:rPr lang="sv-SE" sz="2000" dirty="0"/>
              <a:t> and </a:t>
            </a:r>
            <a:r>
              <a:rPr lang="sv-SE" sz="2000" dirty="0" err="1"/>
              <a:t>outcome</a:t>
            </a:r>
            <a:r>
              <a:rPr lang="sv-SE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Is </a:t>
            </a:r>
            <a:r>
              <a:rPr lang="sv-SE" sz="2000" dirty="0" err="1"/>
              <a:t>there</a:t>
            </a:r>
            <a:r>
              <a:rPr lang="sv-SE" sz="2000" dirty="0"/>
              <a:t> a </a:t>
            </a:r>
            <a:r>
              <a:rPr lang="sv-SE" sz="2000" dirty="0" err="1"/>
              <a:t>statistical</a:t>
            </a:r>
            <a:r>
              <a:rPr lang="sv-SE" sz="2000" dirty="0"/>
              <a:t> relationship </a:t>
            </a:r>
            <a:r>
              <a:rPr lang="sv-SE" sz="2000" dirty="0" err="1"/>
              <a:t>between</a:t>
            </a:r>
            <a:r>
              <a:rPr lang="sv-SE" sz="2000" dirty="0"/>
              <a:t> </a:t>
            </a:r>
            <a:r>
              <a:rPr lang="sv-SE" sz="2000" dirty="0" err="1"/>
              <a:t>treatment</a:t>
            </a:r>
            <a:r>
              <a:rPr lang="sv-SE" sz="2000" dirty="0"/>
              <a:t> and </a:t>
            </a:r>
            <a:r>
              <a:rPr lang="sv-SE" sz="2000" dirty="0" err="1"/>
              <a:t>outcome</a:t>
            </a:r>
            <a:r>
              <a:rPr lang="sv-SE" sz="2000" dirty="0"/>
              <a:t>?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Internal</a:t>
            </a:r>
            <a:r>
              <a:rPr lang="sv-SE" sz="2400" dirty="0"/>
              <a:t> </a:t>
            </a:r>
            <a:r>
              <a:rPr lang="sv-SE" sz="2400" dirty="0" err="1"/>
              <a:t>Validity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something</a:t>
            </a:r>
            <a:r>
              <a:rPr lang="sv-SE" sz="2000" dirty="0"/>
              <a:t> </a:t>
            </a:r>
            <a:r>
              <a:rPr lang="sv-SE" sz="2000" dirty="0" err="1"/>
              <a:t>outside</a:t>
            </a:r>
            <a:r>
              <a:rPr lang="sv-SE" sz="2000" dirty="0"/>
              <a:t> of </a:t>
            </a:r>
            <a:r>
              <a:rPr lang="sv-SE" sz="2000" dirty="0" err="1"/>
              <a:t>our</a:t>
            </a:r>
            <a:r>
              <a:rPr lang="sv-SE" sz="2000" dirty="0"/>
              <a:t> </a:t>
            </a:r>
            <a:r>
              <a:rPr lang="sv-SE" sz="2000" dirty="0" err="1"/>
              <a:t>control</a:t>
            </a:r>
            <a:r>
              <a:rPr lang="sv-SE" sz="2000" dirty="0"/>
              <a:t> cause the same </a:t>
            </a:r>
            <a:r>
              <a:rPr lang="sv-SE" sz="2000" dirty="0" err="1"/>
              <a:t>effect</a:t>
            </a:r>
            <a:r>
              <a:rPr lang="sv-SE" sz="2000" dirty="0"/>
              <a:t>?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Construct</a:t>
            </a:r>
            <a:r>
              <a:rPr lang="sv-SE" sz="2400" dirty="0"/>
              <a:t> </a:t>
            </a:r>
            <a:r>
              <a:rPr lang="sv-SE" sz="2400" dirty="0" err="1"/>
              <a:t>Validity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 err="1"/>
              <a:t>Are</a:t>
            </a:r>
            <a:r>
              <a:rPr lang="sv-SE" sz="2000" dirty="0"/>
              <a:t>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measuring</a:t>
            </a:r>
            <a:r>
              <a:rPr lang="sv-SE" sz="2000" dirty="0"/>
              <a:t> the right </a:t>
            </a:r>
            <a:r>
              <a:rPr lang="sv-SE" sz="2000" dirty="0" err="1"/>
              <a:t>thing</a:t>
            </a:r>
            <a:r>
              <a:rPr lang="sv-SE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Does </a:t>
            </a:r>
            <a:r>
              <a:rPr lang="sv-SE" sz="2000" dirty="0" err="1"/>
              <a:t>our</a:t>
            </a:r>
            <a:r>
              <a:rPr lang="sv-SE" sz="2000" dirty="0"/>
              <a:t> </a:t>
            </a:r>
            <a:r>
              <a:rPr lang="sv-SE" sz="2000" dirty="0" err="1"/>
              <a:t>treatment</a:t>
            </a:r>
            <a:r>
              <a:rPr lang="sv-SE" sz="2000" dirty="0"/>
              <a:t> </a:t>
            </a:r>
            <a:r>
              <a:rPr lang="sv-SE" sz="2000" dirty="0" err="1"/>
              <a:t>reflect</a:t>
            </a:r>
            <a:r>
              <a:rPr lang="sv-SE" sz="2000" dirty="0"/>
              <a:t> the cause </a:t>
            </a:r>
            <a:r>
              <a:rPr lang="sv-SE" sz="2000" dirty="0" err="1"/>
              <a:t>construct</a:t>
            </a:r>
            <a:r>
              <a:rPr lang="sv-SE" sz="2000" dirty="0"/>
              <a:t>?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External</a:t>
            </a:r>
            <a:r>
              <a:rPr lang="sv-SE" sz="2400" dirty="0"/>
              <a:t> </a:t>
            </a:r>
            <a:r>
              <a:rPr lang="sv-SE" sz="2400" dirty="0" err="1"/>
              <a:t>Validity</a:t>
            </a:r>
            <a:endParaRPr lang="sv-SE" sz="2400" dirty="0"/>
          </a:p>
          <a:p>
            <a:pPr lvl="1">
              <a:lnSpc>
                <a:spcPct val="90000"/>
              </a:lnSpc>
            </a:pP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we</a:t>
            </a:r>
            <a:r>
              <a:rPr lang="sv-SE" sz="2000" dirty="0"/>
              <a:t> </a:t>
            </a:r>
            <a:r>
              <a:rPr lang="sv-SE" sz="2000" dirty="0" err="1"/>
              <a:t>generalise</a:t>
            </a:r>
            <a:r>
              <a:rPr lang="sv-SE" sz="2000" dirty="0"/>
              <a:t> </a:t>
            </a:r>
            <a:r>
              <a:rPr lang="sv-SE" sz="2000" dirty="0" err="1"/>
              <a:t>our</a:t>
            </a:r>
            <a:r>
              <a:rPr lang="sv-SE" sz="2000" dirty="0"/>
              <a:t> </a:t>
            </a:r>
            <a:r>
              <a:rPr lang="sv-SE" sz="2000" dirty="0" err="1"/>
              <a:t>findings</a:t>
            </a:r>
            <a:r>
              <a:rPr lang="sv-SE" sz="2000" dirty="0"/>
              <a:t>?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Is the cause-</a:t>
            </a:r>
            <a:r>
              <a:rPr lang="sv-SE" sz="2000" dirty="0" err="1"/>
              <a:t>effect</a:t>
            </a:r>
            <a:r>
              <a:rPr lang="sv-SE" sz="2000" dirty="0"/>
              <a:t> </a:t>
            </a:r>
            <a:r>
              <a:rPr lang="sv-SE" sz="2000" dirty="0" err="1"/>
              <a:t>construct</a:t>
            </a:r>
            <a:r>
              <a:rPr lang="sv-SE" sz="2000" dirty="0"/>
              <a:t> </a:t>
            </a:r>
            <a:r>
              <a:rPr lang="sv-SE" sz="2000" dirty="0" err="1"/>
              <a:t>context-dependent</a:t>
            </a:r>
            <a:r>
              <a:rPr lang="sv-S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44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6E0FE3-BDFA-9D46-BFBE-CA991328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another picture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8AE468C-15C6-1E45-BA35-54AADB1C1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534314"/>
            <a:ext cx="7772400" cy="3389572"/>
          </a:xfrm>
        </p:spPr>
      </p:pic>
    </p:spTree>
    <p:extLst>
      <p:ext uri="{BB962C8B-B14F-4D97-AF65-F5344CB8AC3E}">
        <p14:creationId xmlns:p14="http://schemas.microsoft.com/office/powerpoint/2010/main" val="10825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err="1"/>
              <a:t>Conclusion</a:t>
            </a:r>
            <a:r>
              <a:rPr lang="sv-SE" sz="1800" dirty="0"/>
              <a:t> </a:t>
            </a:r>
            <a:r>
              <a:rPr lang="sv-SE" sz="1800" dirty="0" err="1"/>
              <a:t>Validity</a:t>
            </a:r>
            <a:br>
              <a:rPr lang="sv-SE" sz="1800" dirty="0"/>
            </a:b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able</a:t>
            </a:r>
            <a:r>
              <a:rPr lang="sv-SE" sz="1800" dirty="0"/>
              <a:t> to </a:t>
            </a:r>
            <a:r>
              <a:rPr lang="sv-SE" sz="1800" dirty="0" err="1"/>
              <a:t>draw</a:t>
            </a:r>
            <a:r>
              <a:rPr lang="sv-SE" sz="1800" dirty="0"/>
              <a:t> the </a:t>
            </a:r>
            <a:r>
              <a:rPr lang="sv-SE" sz="1800" dirty="0" err="1"/>
              <a:t>correct</a:t>
            </a:r>
            <a:r>
              <a:rPr lang="sv-SE" sz="1800" dirty="0"/>
              <a:t> </a:t>
            </a:r>
            <a:r>
              <a:rPr lang="sv-SE" sz="1800" dirty="0" err="1"/>
              <a:t>conclusions</a:t>
            </a:r>
            <a:r>
              <a:rPr lang="sv-SE" sz="1800" dirty="0"/>
              <a:t> </a:t>
            </a:r>
            <a:r>
              <a:rPr lang="sv-SE" sz="1800" dirty="0" err="1"/>
              <a:t>between</a:t>
            </a:r>
            <a:r>
              <a:rPr lang="sv-SE" sz="1800" dirty="0"/>
              <a:t> </a:t>
            </a:r>
            <a:r>
              <a:rPr lang="sv-SE" sz="1800" dirty="0" err="1"/>
              <a:t>treatment</a:t>
            </a:r>
            <a:r>
              <a:rPr lang="sv-SE" sz="1800" dirty="0"/>
              <a:t> and </a:t>
            </a:r>
            <a:r>
              <a:rPr lang="sv-SE" sz="1800" dirty="0" err="1"/>
              <a:t>outcome</a:t>
            </a:r>
            <a:r>
              <a:rPr lang="sv-SE" sz="1800" dirty="0"/>
              <a:t>?</a:t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372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4724400" y="4648200"/>
            <a:ext cx="1066800" cy="8382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err="1"/>
              <a:t>Internal</a:t>
            </a:r>
            <a:r>
              <a:rPr lang="sv-SE" sz="1600" dirty="0"/>
              <a:t> </a:t>
            </a:r>
            <a:r>
              <a:rPr lang="sv-SE" sz="1600" dirty="0" err="1"/>
              <a:t>Validity</a:t>
            </a:r>
            <a:br>
              <a:rPr lang="sv-SE" sz="1600" dirty="0"/>
            </a:br>
            <a:r>
              <a:rPr lang="sv-SE" sz="1600" dirty="0" err="1"/>
              <a:t>Can</a:t>
            </a:r>
            <a:r>
              <a:rPr lang="sv-SE" sz="1600" dirty="0"/>
              <a:t> </a:t>
            </a:r>
            <a:r>
              <a:rPr lang="sv-SE" sz="1600" dirty="0" err="1"/>
              <a:t>something</a:t>
            </a:r>
            <a:r>
              <a:rPr lang="sv-SE" sz="1600" dirty="0"/>
              <a:t> </a:t>
            </a:r>
            <a:r>
              <a:rPr lang="sv-SE" sz="1600" dirty="0" err="1"/>
              <a:t>outside</a:t>
            </a:r>
            <a:r>
              <a:rPr lang="sv-SE" sz="1600" dirty="0"/>
              <a:t> of </a:t>
            </a:r>
            <a:r>
              <a:rPr lang="sv-SE" sz="1600" dirty="0" err="1"/>
              <a:t>our</a:t>
            </a:r>
            <a:r>
              <a:rPr lang="sv-SE" sz="1600" dirty="0"/>
              <a:t> </a:t>
            </a:r>
            <a:r>
              <a:rPr lang="sv-SE" sz="1600" dirty="0" err="1"/>
              <a:t>control</a:t>
            </a:r>
            <a:r>
              <a:rPr lang="sv-SE" sz="1600" dirty="0"/>
              <a:t> cause the same </a:t>
            </a:r>
            <a:r>
              <a:rPr lang="sv-SE" sz="1600" dirty="0" err="1"/>
              <a:t>effect</a:t>
            </a:r>
            <a:r>
              <a:rPr lang="sv-SE" sz="1600" dirty="0"/>
              <a:t>?</a:t>
            </a:r>
            <a:br>
              <a:rPr lang="sv-SE" sz="1600" dirty="0"/>
            </a:br>
            <a:endParaRPr lang="sv-SE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372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724400" y="4648200"/>
            <a:ext cx="1066800" cy="8382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1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err="1"/>
              <a:t>Construct</a:t>
            </a:r>
            <a:r>
              <a:rPr lang="sv-SE" sz="1800" dirty="0"/>
              <a:t> </a:t>
            </a:r>
            <a:r>
              <a:rPr lang="sv-SE" sz="1800" dirty="0" err="1"/>
              <a:t>Validity</a:t>
            </a:r>
            <a:br>
              <a:rPr lang="sv-SE" sz="1800" dirty="0"/>
            </a:br>
            <a:r>
              <a:rPr lang="sv-SE" sz="1800" dirty="0" err="1"/>
              <a:t>Are</a:t>
            </a:r>
            <a:r>
              <a:rPr lang="sv-SE" sz="1800" dirty="0"/>
              <a:t>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measuring</a:t>
            </a:r>
            <a:r>
              <a:rPr lang="sv-SE" sz="1800" dirty="0"/>
              <a:t> the right </a:t>
            </a:r>
            <a:r>
              <a:rPr lang="sv-SE" sz="1800" dirty="0" err="1"/>
              <a:t>thing</a:t>
            </a:r>
            <a:r>
              <a:rPr lang="sv-SE" sz="1800" dirty="0"/>
              <a:t>?</a:t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372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733800" y="3810000"/>
            <a:ext cx="1066800" cy="8382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715000" y="3810000"/>
            <a:ext cx="1066800" cy="8382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1800" dirty="0" err="1"/>
              <a:t>External</a:t>
            </a:r>
            <a:r>
              <a:rPr lang="sv-SE" sz="1800" dirty="0"/>
              <a:t> </a:t>
            </a:r>
            <a:r>
              <a:rPr lang="sv-SE" sz="1800" dirty="0" err="1"/>
              <a:t>Validity</a:t>
            </a:r>
            <a:br>
              <a:rPr lang="sv-SE" sz="1800" dirty="0"/>
            </a:br>
            <a:r>
              <a:rPr lang="sv-SE" sz="1800" dirty="0"/>
              <a:t>Is the cause-</a:t>
            </a:r>
            <a:r>
              <a:rPr lang="sv-SE" sz="1800" dirty="0" err="1"/>
              <a:t>effect</a:t>
            </a:r>
            <a:r>
              <a:rPr lang="sv-SE" sz="1800" dirty="0"/>
              <a:t> </a:t>
            </a:r>
            <a:r>
              <a:rPr lang="sv-SE" sz="1800" dirty="0" err="1"/>
              <a:t>construct</a:t>
            </a:r>
            <a:r>
              <a:rPr lang="sv-SE" sz="1800" dirty="0"/>
              <a:t> </a:t>
            </a:r>
            <a:r>
              <a:rPr lang="sv-SE" sz="1800" dirty="0" err="1"/>
              <a:t>context-dependent</a:t>
            </a:r>
            <a:r>
              <a:rPr lang="sv-SE" sz="1800" dirty="0"/>
              <a:t>?</a:t>
            </a:r>
            <a:br>
              <a:rPr lang="sv-SE" sz="1800" dirty="0"/>
            </a:br>
            <a:endParaRPr lang="sv-SE" sz="1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3721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724400" y="2895600"/>
            <a:ext cx="1066800" cy="838200"/>
          </a:xfrm>
          <a:prstGeom prst="ellipse">
            <a:avLst/>
          </a:prstGeom>
          <a:noFill/>
          <a:ln w="476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0464"/>
      </p:ext>
    </p:extLst>
  </p:cSld>
  <p:clrMapOvr>
    <a:masterClrMapping/>
  </p:clrMapOvr>
</p:sld>
</file>

<file path=ppt/theme/theme1.xml><?xml version="1.0" encoding="utf-8"?>
<a:theme xmlns:a="http://schemas.openxmlformats.org/drawingml/2006/main" name="Chalmers-G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Chalmers-GU.potx</Template>
  <TotalTime>253</TotalTime>
  <Words>1034</Words>
  <Application>Microsoft Macintosh PowerPoint</Application>
  <PresentationFormat>Bildspel på skärmen (4:3)</PresentationFormat>
  <Paragraphs>133</Paragraphs>
  <Slides>26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Arial Narrow</vt:lpstr>
      <vt:lpstr>Times</vt:lpstr>
      <vt:lpstr>Times New Roman</vt:lpstr>
      <vt:lpstr>Chalmers-GU</vt:lpstr>
      <vt:lpstr>Validity Threats</vt:lpstr>
      <vt:lpstr>Why should you bother about validity threats?</vt:lpstr>
      <vt:lpstr>What we want to achieve</vt:lpstr>
      <vt:lpstr>Common Categories of Validity Threats</vt:lpstr>
      <vt:lpstr>Or another picture</vt:lpstr>
      <vt:lpstr>Conclusion Validity Are we able to draw the correct conclusions between treatment and outcome? </vt:lpstr>
      <vt:lpstr>Internal Validity Can something outside of our control cause the same effect? </vt:lpstr>
      <vt:lpstr>Construct Validity Are we measuring the right thing? </vt:lpstr>
      <vt:lpstr>External Validity Is the cause-effect construct context-dependent? </vt:lpstr>
      <vt:lpstr>Conclusion Validity</vt:lpstr>
      <vt:lpstr>Internal Validity</vt:lpstr>
      <vt:lpstr>Internal Validity</vt:lpstr>
      <vt:lpstr>Construct Validity</vt:lpstr>
      <vt:lpstr>Construct Validity</vt:lpstr>
      <vt:lpstr>External Validity</vt:lpstr>
      <vt:lpstr>Priority among threats</vt:lpstr>
      <vt:lpstr>Priority among threats</vt:lpstr>
      <vt:lpstr>Other types of studies</vt:lpstr>
      <vt:lpstr>Full luxury causal workflow </vt:lpstr>
      <vt:lpstr>Or how it’s done in SE today</vt:lpstr>
      <vt:lpstr>Or are we different?</vt:lpstr>
      <vt:lpstr>Many threats exist often connected to biases</vt:lpstr>
      <vt:lpstr>Kahneman &amp; Tversky (1979)</vt:lpstr>
      <vt:lpstr>Feldt &amp; Magazinius (2010)</vt:lpstr>
      <vt:lpstr>Gren (2018)</vt:lpstr>
      <vt:lpstr>References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ullare</dc:creator>
  <cp:lastModifiedBy>Richard Torkar</cp:lastModifiedBy>
  <cp:revision>52</cp:revision>
  <dcterms:created xsi:type="dcterms:W3CDTF">2010-11-02T13:42:29Z</dcterms:created>
  <dcterms:modified xsi:type="dcterms:W3CDTF">2021-09-11T11:39:39Z</dcterms:modified>
</cp:coreProperties>
</file>