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1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2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35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47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596" algn="l" defTabSz="9142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716" algn="l" defTabSz="9142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9835" algn="l" defTabSz="9142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6954" algn="l" defTabSz="9142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3896" autoAdjust="0"/>
  </p:normalViewPr>
  <p:slideViewPr>
    <p:cSldViewPr>
      <p:cViewPr varScale="1">
        <p:scale>
          <a:sx n="83" d="100"/>
          <a:sy n="83" d="100"/>
        </p:scale>
        <p:origin x="3714" y="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AB79B0B-DD6B-40E2-9308-D92A6A2E10B1}" type="datetimeFigureOut">
              <a:rPr lang="en-US" smtClean="0"/>
              <a:pPr/>
              <a:t>10/26/2021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4932AB3-CD4D-4CFF-A504-47040BD9B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220913" y="768350"/>
            <a:ext cx="2657475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-25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32AB3-CD4D-4CFF-A504-47040BD9B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9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7006C-020B-4DDF-B396-3422A18A3781}" type="datetimeFigureOut">
              <a:rPr lang="en-US"/>
              <a:pPr>
                <a:defRPr/>
              </a:pPr>
              <a:t>10/26/2021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86FBC-2D61-4734-8E58-8319D5FD15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AE678-0ECF-47F1-9049-1160A6872A57}" type="datetimeFigureOut">
              <a:rPr lang="en-US"/>
              <a:pPr>
                <a:defRPr/>
              </a:pPr>
              <a:t>10/26/2021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642FF-718C-4B48-B353-066C881F4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161B4-1990-4B63-BAC2-50C302D73B16}" type="datetimeFigureOut">
              <a:rPr lang="en-US"/>
              <a:pPr>
                <a:defRPr/>
              </a:pPr>
              <a:t>10/26/2021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44B8-8E4E-4217-B45A-ADFEC933B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CCC40-F59C-4AEA-A70C-76072F37620E}" type="datetimeFigureOut">
              <a:rPr lang="en-US"/>
              <a:pPr>
                <a:defRPr/>
              </a:pPr>
              <a:t>10/26/2021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482C5-09D2-4C55-B279-B1810563FD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C168F-60BC-4E3F-AF43-96739A75016B}" type="datetimeFigureOut">
              <a:rPr lang="en-US"/>
              <a:pPr>
                <a:defRPr/>
              </a:pPr>
              <a:t>10/26/2021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170AF-F5BE-4C83-95FF-4E66411780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7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143C7-1AE2-4880-9F6D-1039B09A9565}" type="datetimeFigureOut">
              <a:rPr lang="en-US"/>
              <a:pPr>
                <a:defRPr/>
              </a:pPr>
              <a:t>10/26/2021</a:t>
            </a:fld>
            <a:endParaRPr lang="en-US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45FC8-BF9B-4F79-8202-857D4D98C1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2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FB6B3-03D9-453E-967E-F0E7BAA2F4C6}" type="datetimeFigureOut">
              <a:rPr lang="en-US"/>
              <a:pPr>
                <a:defRPr/>
              </a:pPr>
              <a:t>10/26/2021</a:t>
            </a:fld>
            <a:endParaRPr lang="en-US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72FA9-A6F3-4934-BDCE-5BFD33FB41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ADA9-23FC-401C-8D2F-C7552A277D67}" type="datetimeFigureOut">
              <a:rPr lang="en-US"/>
              <a:pPr>
                <a:defRPr/>
              </a:pPr>
              <a:t>10/26/2021</a:t>
            </a:fld>
            <a:endParaRPr lang="en-US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AD3B0-CEC3-4C41-A11F-3A53A4887C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71207-0BFD-44D1-8E4A-2444B47DC76A}" type="datetimeFigureOut">
              <a:rPr lang="en-US"/>
              <a:pPr>
                <a:defRPr/>
              </a:pPr>
              <a:t>10/26/2021</a:t>
            </a:fld>
            <a:endParaRPr lang="en-US" dirty="0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F90E1-4182-44D2-818E-C7154739FC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9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A5E48-A482-4F92-B73A-1119C19D42B4}" type="datetimeFigureOut">
              <a:rPr lang="en-US"/>
              <a:pPr>
                <a:defRPr/>
              </a:pPr>
              <a:t>10/26/2021</a:t>
            </a:fld>
            <a:endParaRPr lang="en-US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AF485-DB9C-4614-9E70-5686893EE6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87415-FD39-4E51-B010-795645C5909E}" type="datetimeFigureOut">
              <a:rPr lang="en-US"/>
              <a:pPr>
                <a:defRPr/>
              </a:pPr>
              <a:t>10/26/2021</a:t>
            </a:fld>
            <a:endParaRPr lang="en-US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2A7E3-643C-447A-A762-B1A589F07E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42900" y="397274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42900" y="2311401"/>
            <a:ext cx="6172200" cy="653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1970"/>
            <a:ext cx="1600200" cy="526256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E3454A-0F1F-4FE8-8625-82990E5330C9}" type="datetimeFigureOut">
              <a:rPr lang="en-US"/>
              <a:pPr>
                <a:defRPr/>
              </a:pPr>
              <a:t>10/26/2021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1970"/>
            <a:ext cx="2171700" cy="526256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970"/>
            <a:ext cx="1600200" cy="526256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9A5146-24B9-4F7E-A3DF-DC75654EE2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1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23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35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4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39" indent="-342839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142852" y="232141"/>
            <a:ext cx="6572296" cy="1477311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4" tIns="45712" rIns="91424" bIns="4571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53" name="textruta 3"/>
          <p:cNvSpPr txBox="1">
            <a:spLocks noChangeArrowheads="1"/>
          </p:cNvSpPr>
          <p:nvPr/>
        </p:nvSpPr>
        <p:spPr bwMode="auto">
          <a:xfrm>
            <a:off x="1785940" y="176089"/>
            <a:ext cx="4929187" cy="1569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>
            <a:spAutoFit/>
          </a:bodyPr>
          <a:lstStyle/>
          <a:p>
            <a:r>
              <a:rPr lang="sv-SE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v-SE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ATEMATIK I</a:t>
            </a:r>
          </a:p>
          <a:p>
            <a:r>
              <a:rPr lang="sv-SE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sv-SE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RKESLIVET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Bildobjekt 6" descr="mylogga.gif"/>
          <p:cNvPicPr>
            <a:picLocks noChangeAspect="1"/>
          </p:cNvPicPr>
          <p:nvPr/>
        </p:nvPicPr>
        <p:blipFill>
          <a:blip r:embed="rId3">
            <a:lum bright="18000" contrast="-10000"/>
          </a:blip>
          <a:stretch>
            <a:fillRect/>
          </a:stretch>
        </p:blipFill>
        <p:spPr>
          <a:xfrm rot="620433">
            <a:off x="444500" y="481544"/>
            <a:ext cx="1063625" cy="115226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1" name="textruta 10"/>
          <p:cNvSpPr txBox="1"/>
          <p:nvPr/>
        </p:nvSpPr>
        <p:spPr>
          <a:xfrm>
            <a:off x="0" y="2012136"/>
            <a:ext cx="6858000" cy="461649"/>
          </a:xfrm>
          <a:prstGeom prst="rect">
            <a:avLst/>
          </a:prstGeom>
          <a:noFill/>
        </p:spPr>
        <p:txBody>
          <a:bodyPr lIns="91424" tIns="45712" rIns="91424" bIns="4571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400" b="1" dirty="0">
                <a:latin typeface="+mj-lt"/>
              </a:rPr>
              <a:t>Måndagen 1 november 2021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188640" y="2646100"/>
            <a:ext cx="6429420" cy="4803940"/>
          </a:xfrm>
          <a:prstGeom prst="rect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80000" tIns="107980" rIns="179968" bIns="10798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b="1" dirty="0">
                <a:latin typeface="+mj-lt"/>
                <a:ea typeface="Times New Roman"/>
              </a:rPr>
              <a:t>Program</a:t>
            </a:r>
          </a:p>
          <a:p>
            <a:pPr>
              <a:spcAft>
                <a:spcPts val="0"/>
              </a:spcAft>
            </a:pPr>
            <a:endParaRPr lang="en-US" sz="1400" dirty="0">
              <a:latin typeface="+mj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latin typeface="+mj-lt"/>
                <a:ea typeface="Times New Roman"/>
              </a:rPr>
              <a:t>8.55    </a:t>
            </a:r>
            <a:r>
              <a:rPr lang="en-US" sz="1400" dirty="0" err="1">
                <a:latin typeface="+mj-lt"/>
                <a:ea typeface="Times New Roman"/>
              </a:rPr>
              <a:t>Inledning</a:t>
            </a:r>
            <a:endParaRPr lang="en-US" sz="1400" dirty="0">
              <a:latin typeface="+mj-lt"/>
              <a:ea typeface="Times New Roman"/>
            </a:endParaRPr>
          </a:p>
          <a:p>
            <a:pPr>
              <a:spcAft>
                <a:spcPts val="0"/>
              </a:spcAft>
              <a:tabLst>
                <a:tab pos="487363" algn="l"/>
              </a:tabLst>
            </a:pPr>
            <a:r>
              <a:rPr lang="en-GB" sz="1400" dirty="0">
                <a:ea typeface="Times New Roman"/>
              </a:rPr>
              <a:t>9.00    </a:t>
            </a:r>
            <a:r>
              <a:rPr lang="en-US" sz="1400" b="1" dirty="0">
                <a:ea typeface="Times New Roman"/>
              </a:rPr>
              <a:t>Emily Curry, </a:t>
            </a:r>
            <a:r>
              <a:rPr lang="en-US" sz="1400" dirty="0">
                <a:ea typeface="Times New Roman"/>
              </a:rPr>
              <a:t>Jeppesen/Boeing, </a:t>
            </a:r>
            <a:r>
              <a:rPr lang="en-US" sz="1400" dirty="0" err="1">
                <a:ea typeface="Times New Roman"/>
              </a:rPr>
              <a:t>Göteborg</a:t>
            </a:r>
            <a:r>
              <a:rPr lang="en-US" sz="1400" dirty="0">
                <a:ea typeface="Times New Roman"/>
              </a:rPr>
              <a:t>: </a:t>
            </a:r>
            <a:r>
              <a:rPr lang="en-GB" sz="1400" dirty="0"/>
              <a:t>Optimization in the aviation 	industry</a:t>
            </a:r>
            <a:endParaRPr lang="en-US" sz="1400" dirty="0">
              <a:ea typeface="Times New Roman"/>
            </a:endParaRPr>
          </a:p>
          <a:p>
            <a:pPr>
              <a:spcAft>
                <a:spcPts val="0"/>
              </a:spcAft>
              <a:tabLst>
                <a:tab pos="487363" algn="l"/>
              </a:tabLst>
            </a:pPr>
            <a:r>
              <a:rPr lang="en-US" sz="1400" dirty="0">
                <a:latin typeface="+mj-lt"/>
                <a:ea typeface="Times New Roman"/>
              </a:rPr>
              <a:t>9.30    </a:t>
            </a:r>
            <a:r>
              <a:rPr lang="en-US" sz="1400" b="1" dirty="0">
                <a:latin typeface="+mj-lt"/>
                <a:ea typeface="Times New Roman"/>
              </a:rPr>
              <a:t>Morgan </a:t>
            </a:r>
            <a:r>
              <a:rPr lang="en-US" sz="1400" b="1" dirty="0" err="1">
                <a:latin typeface="+mj-lt"/>
                <a:ea typeface="Times New Roman"/>
              </a:rPr>
              <a:t>Görtz</a:t>
            </a:r>
            <a:r>
              <a:rPr lang="en-US" sz="1400" b="1" dirty="0">
                <a:latin typeface="+mj-lt"/>
                <a:ea typeface="Times New Roman"/>
              </a:rPr>
              <a:t>, </a:t>
            </a:r>
            <a:r>
              <a:rPr lang="en-US" sz="1400" dirty="0">
                <a:ea typeface="Times New Roman"/>
              </a:rPr>
              <a:t>Fraunhofer Research Center, </a:t>
            </a:r>
            <a:r>
              <a:rPr lang="en-US" sz="1400" dirty="0" err="1">
                <a:ea typeface="Times New Roman"/>
              </a:rPr>
              <a:t>Göteborg</a:t>
            </a:r>
            <a:r>
              <a:rPr lang="en-US" sz="1400" dirty="0">
                <a:ea typeface="Times New Roman"/>
              </a:rPr>
              <a:t>: </a:t>
            </a:r>
            <a:r>
              <a:rPr lang="en-GB" sz="1400" dirty="0" err="1"/>
              <a:t>Modellering</a:t>
            </a:r>
            <a:r>
              <a:rPr lang="en-GB" sz="1400" dirty="0"/>
              <a:t> </a:t>
            </a:r>
            <a:r>
              <a:rPr lang="en-GB" sz="1400" dirty="0" err="1"/>
              <a:t>och</a:t>
            </a:r>
            <a:r>
              <a:rPr lang="en-GB" sz="1400" dirty="0"/>
              <a:t> 	</a:t>
            </a:r>
            <a:r>
              <a:rPr lang="en-GB" sz="1400" dirty="0" err="1"/>
              <a:t>simulering</a:t>
            </a:r>
            <a:r>
              <a:rPr lang="en-GB" sz="1400" dirty="0"/>
              <a:t> </a:t>
            </a:r>
            <a:r>
              <a:rPr lang="en-GB" sz="1400" dirty="0" err="1"/>
              <a:t>av</a:t>
            </a:r>
            <a:r>
              <a:rPr lang="en-GB" sz="1400" dirty="0"/>
              <a:t> </a:t>
            </a:r>
            <a:r>
              <a:rPr lang="en-GB" sz="1400" dirty="0" err="1"/>
              <a:t>papper</a:t>
            </a:r>
            <a:r>
              <a:rPr lang="en-GB" sz="1400" dirty="0"/>
              <a:t>​</a:t>
            </a:r>
            <a:endParaRPr lang="en-GB" sz="1400" dirty="0">
              <a:ea typeface="Times New Roman"/>
            </a:endParaRPr>
          </a:p>
          <a:p>
            <a:pPr>
              <a:spcAft>
                <a:spcPts val="0"/>
              </a:spcAft>
              <a:tabLst>
                <a:tab pos="487363" algn="l"/>
              </a:tabLst>
            </a:pPr>
            <a:r>
              <a:rPr lang="en-US" sz="1400" dirty="0">
                <a:ea typeface="Times New Roman"/>
              </a:rPr>
              <a:t>10.00  Paus</a:t>
            </a:r>
          </a:p>
          <a:p>
            <a:pPr defTabSz="360000">
              <a:spcAft>
                <a:spcPts val="0"/>
              </a:spcAft>
            </a:pPr>
            <a:r>
              <a:rPr lang="en-US" sz="1400" dirty="0">
                <a:latin typeface="+mj-lt"/>
                <a:ea typeface="Times New Roman"/>
              </a:rPr>
              <a:t>10.30  </a:t>
            </a:r>
            <a:r>
              <a:rPr lang="en-US" sz="1400" b="1" dirty="0">
                <a:ea typeface="Times New Roman"/>
              </a:rPr>
              <a:t>Edvin </a:t>
            </a:r>
            <a:r>
              <a:rPr lang="en-US" sz="1400" b="1" dirty="0" err="1">
                <a:ea typeface="Times New Roman"/>
              </a:rPr>
              <a:t>Åblad</a:t>
            </a:r>
            <a:r>
              <a:rPr lang="en-US" sz="1400" b="1" dirty="0">
                <a:ea typeface="Times New Roman"/>
              </a:rPr>
              <a:t>, </a:t>
            </a:r>
            <a:r>
              <a:rPr lang="en-US" sz="1400" dirty="0">
                <a:ea typeface="Times New Roman"/>
              </a:rPr>
              <a:t>Fraunhofer Research Center, </a:t>
            </a:r>
            <a:r>
              <a:rPr lang="en-US" sz="1400" dirty="0" err="1">
                <a:ea typeface="Times New Roman"/>
              </a:rPr>
              <a:t>Göteborg</a:t>
            </a:r>
            <a:r>
              <a:rPr lang="en-US" sz="1400" dirty="0">
                <a:ea typeface="Times New Roman"/>
              </a:rPr>
              <a:t>: </a:t>
            </a:r>
            <a:r>
              <a:rPr lang="en-GB" sz="1400" dirty="0" err="1"/>
              <a:t>Geometriska</a:t>
            </a:r>
            <a:r>
              <a:rPr lang="en-GB" sz="1400" dirty="0"/>
              <a:t> </a:t>
            </a:r>
            <a:r>
              <a:rPr lang="en-GB" sz="1400" dirty="0" err="1"/>
              <a:t>algoritmer</a:t>
            </a:r>
            <a:r>
              <a:rPr lang="en-GB" sz="1400" dirty="0"/>
              <a:t> 	   </a:t>
            </a:r>
            <a:r>
              <a:rPr lang="en-GB" sz="1400" dirty="0" err="1"/>
              <a:t>och</a:t>
            </a:r>
            <a:r>
              <a:rPr lang="en-GB" sz="1400" dirty="0"/>
              <a:t> </a:t>
            </a:r>
            <a:r>
              <a:rPr lang="en-GB" sz="1400" dirty="0" err="1"/>
              <a:t>kombinatorisk</a:t>
            </a:r>
            <a:r>
              <a:rPr lang="en-GB" sz="1400" dirty="0"/>
              <a:t> </a:t>
            </a:r>
            <a:r>
              <a:rPr lang="en-GB" sz="1400" dirty="0" err="1"/>
              <a:t>optimering</a:t>
            </a:r>
            <a:r>
              <a:rPr lang="en-GB" sz="1400" dirty="0"/>
              <a:t> med </a:t>
            </a:r>
            <a:r>
              <a:rPr lang="en-GB" sz="1400" dirty="0" err="1"/>
              <a:t>tillämpning</a:t>
            </a:r>
            <a:r>
              <a:rPr lang="en-GB" sz="1400" dirty="0"/>
              <a:t> </a:t>
            </a:r>
            <a:r>
              <a:rPr lang="en-GB" sz="1400" dirty="0" err="1"/>
              <a:t>inom</a:t>
            </a:r>
            <a:r>
              <a:rPr lang="en-GB" sz="1400" dirty="0"/>
              <a:t> </a:t>
            </a:r>
            <a:r>
              <a:rPr lang="en-GB" sz="1400" dirty="0" err="1"/>
              <a:t>bilindustri</a:t>
            </a:r>
            <a:endParaRPr lang="en-US" sz="1400" b="1" dirty="0">
              <a:latin typeface="+mj-lt"/>
              <a:ea typeface="Times New Roman"/>
            </a:endParaRPr>
          </a:p>
          <a:p>
            <a:pPr defTabSz="360000">
              <a:spcAft>
                <a:spcPts val="0"/>
              </a:spcAft>
            </a:pPr>
            <a:r>
              <a:rPr lang="en-GB" sz="1400" dirty="0">
                <a:ea typeface="Times New Roman"/>
              </a:rPr>
              <a:t>11.00  </a:t>
            </a:r>
            <a:r>
              <a:rPr lang="en-US" sz="1400" b="1" dirty="0">
                <a:ea typeface="Times New Roman"/>
              </a:rPr>
              <a:t>Kevin Persson, </a:t>
            </a:r>
            <a:r>
              <a:rPr lang="en-US" sz="1400" dirty="0">
                <a:ea typeface="Times New Roman"/>
              </a:rPr>
              <a:t>Astra Zeneca, </a:t>
            </a:r>
            <a:r>
              <a:rPr lang="en-US" sz="1400" dirty="0" err="1">
                <a:ea typeface="Times New Roman"/>
              </a:rPr>
              <a:t>Göteborg</a:t>
            </a:r>
            <a:r>
              <a:rPr lang="en-US" sz="1400" dirty="0">
                <a:ea typeface="Times New Roman"/>
              </a:rPr>
              <a:t>: </a:t>
            </a:r>
            <a:r>
              <a:rPr lang="en-US" sz="1400" dirty="0" err="1">
                <a:ea typeface="Times New Roman"/>
              </a:rPr>
              <a:t>Statistik</a:t>
            </a:r>
            <a:r>
              <a:rPr lang="en-US" sz="1400" dirty="0">
                <a:ea typeface="Times New Roman"/>
              </a:rPr>
              <a:t> </a:t>
            </a:r>
            <a:r>
              <a:rPr lang="en-US" sz="1400" dirty="0" err="1">
                <a:ea typeface="Times New Roman"/>
              </a:rPr>
              <a:t>inom</a:t>
            </a:r>
            <a:r>
              <a:rPr lang="en-US" sz="1400" dirty="0">
                <a:ea typeface="Times New Roman"/>
              </a:rPr>
              <a:t> </a:t>
            </a:r>
            <a:r>
              <a:rPr lang="en-US" sz="1400" dirty="0" err="1">
                <a:ea typeface="Times New Roman"/>
              </a:rPr>
              <a:t>läkemedelsutveckling</a:t>
            </a:r>
            <a:r>
              <a:rPr lang="en-US" sz="1400" dirty="0">
                <a:ea typeface="Times New Roman"/>
              </a:rPr>
              <a:t> 11.30  </a:t>
            </a:r>
            <a:r>
              <a:rPr lang="en-US" sz="1400" b="1" dirty="0">
                <a:ea typeface="Times New Roman"/>
              </a:rPr>
              <a:t>Christian Johansson, </a:t>
            </a:r>
            <a:r>
              <a:rPr lang="en-US" sz="1400" dirty="0" err="1">
                <a:ea typeface="Times New Roman"/>
              </a:rPr>
              <a:t>Matematiska</a:t>
            </a:r>
            <a:r>
              <a:rPr lang="en-US" sz="1400" dirty="0">
                <a:ea typeface="Times New Roman"/>
              </a:rPr>
              <a:t> </a:t>
            </a:r>
            <a:r>
              <a:rPr lang="en-US" sz="1400" dirty="0" err="1">
                <a:ea typeface="Times New Roman"/>
              </a:rPr>
              <a:t>Vetenskaper</a:t>
            </a:r>
            <a:r>
              <a:rPr lang="en-US" sz="1400" dirty="0">
                <a:ea typeface="Times New Roman"/>
              </a:rPr>
              <a:t>, </a:t>
            </a:r>
            <a:r>
              <a:rPr lang="en-US" sz="1400" dirty="0" err="1">
                <a:ea typeface="Times New Roman"/>
              </a:rPr>
              <a:t>Göteborg</a:t>
            </a:r>
            <a:r>
              <a:rPr lang="en-US" sz="1400" dirty="0">
                <a:ea typeface="Times New Roman"/>
              </a:rPr>
              <a:t>: </a:t>
            </a:r>
            <a:r>
              <a:rPr lang="en-US" sz="1400" dirty="0" err="1">
                <a:ea typeface="Times New Roman"/>
              </a:rPr>
              <a:t>Att</a:t>
            </a:r>
            <a:r>
              <a:rPr lang="en-US" sz="1400" dirty="0">
                <a:ea typeface="Times New Roman"/>
              </a:rPr>
              <a:t> </a:t>
            </a:r>
            <a:r>
              <a:rPr lang="en-US" sz="1400" dirty="0" err="1">
                <a:ea typeface="Times New Roman"/>
              </a:rPr>
              <a:t>forska</a:t>
            </a:r>
            <a:r>
              <a:rPr lang="en-US" sz="1400" dirty="0">
                <a:ea typeface="Times New Roman"/>
              </a:rPr>
              <a:t> I 		    </a:t>
            </a:r>
            <a:r>
              <a:rPr lang="en-US" sz="1400" dirty="0" err="1">
                <a:ea typeface="Times New Roman"/>
              </a:rPr>
              <a:t>matematik</a:t>
            </a:r>
            <a:endParaRPr lang="en-US" sz="1400" dirty="0">
              <a:ea typeface="Times New Roman"/>
            </a:endParaRPr>
          </a:p>
          <a:p>
            <a:pPr defTabSz="360000">
              <a:spcAft>
                <a:spcPts val="0"/>
              </a:spcAft>
            </a:pPr>
            <a:r>
              <a:rPr lang="en-US" sz="1400" dirty="0">
                <a:latin typeface="+mj-lt"/>
                <a:ea typeface="Times New Roman"/>
              </a:rPr>
              <a:t>12.00  Lunch</a:t>
            </a:r>
          </a:p>
          <a:p>
            <a:pPr>
              <a:spcAft>
                <a:spcPts val="0"/>
              </a:spcAft>
              <a:tabLst>
                <a:tab pos="479425" algn="l"/>
              </a:tabLst>
            </a:pPr>
            <a:r>
              <a:rPr lang="en-US" sz="1400" dirty="0">
                <a:ea typeface="Times New Roman"/>
              </a:rPr>
              <a:t>13.30  </a:t>
            </a:r>
            <a:r>
              <a:rPr lang="sv-SE" sz="1400" b="1" dirty="0">
                <a:ea typeface="Times New Roman"/>
              </a:rPr>
              <a:t>Jonathan Ahlstedt, </a:t>
            </a:r>
            <a:r>
              <a:rPr lang="en-GB" sz="1400" dirty="0" err="1"/>
              <a:t>Zenseact</a:t>
            </a:r>
            <a:r>
              <a:rPr lang="sv-SE" sz="1400" dirty="0">
                <a:ea typeface="Times New Roman"/>
              </a:rPr>
              <a:t>, Göteborg: </a:t>
            </a:r>
            <a:r>
              <a:rPr lang="en-GB" sz="1400" dirty="0"/>
              <a:t>Validating sensors in </a:t>
            </a:r>
            <a:r>
              <a:rPr lang="en-GB" sz="1400" dirty="0" err="1"/>
              <a:t>selfdriving</a:t>
            </a:r>
            <a:r>
              <a:rPr lang="en-GB" sz="1400" dirty="0"/>
              <a:t> cars</a:t>
            </a:r>
            <a:endParaRPr lang="sv-SE" sz="1400" dirty="0">
              <a:ea typeface="Times New Roman"/>
            </a:endParaRPr>
          </a:p>
          <a:p>
            <a:pPr>
              <a:spcAft>
                <a:spcPts val="0"/>
              </a:spcAft>
              <a:tabLst>
                <a:tab pos="479425" algn="l"/>
              </a:tabLst>
            </a:pPr>
            <a:r>
              <a:rPr lang="en-US" sz="1400" dirty="0">
                <a:latin typeface="+mj-lt"/>
                <a:ea typeface="Times New Roman"/>
              </a:rPr>
              <a:t>14.00 </a:t>
            </a:r>
            <a:r>
              <a:rPr lang="en-US" sz="1400" b="1" dirty="0">
                <a:latin typeface="+mj-lt"/>
                <a:ea typeface="Times New Roman"/>
              </a:rPr>
              <a:t> </a:t>
            </a:r>
            <a:r>
              <a:rPr lang="en-US" sz="1400" b="1" dirty="0">
                <a:ea typeface="Times New Roman"/>
              </a:rPr>
              <a:t>Erik Bülow, </a:t>
            </a:r>
            <a:r>
              <a:rPr lang="en-GB" sz="1400" dirty="0" err="1"/>
              <a:t>Västra</a:t>
            </a:r>
            <a:r>
              <a:rPr lang="en-GB" sz="1400" dirty="0"/>
              <a:t> </a:t>
            </a:r>
            <a:r>
              <a:rPr lang="en-GB" sz="1400" dirty="0" err="1"/>
              <a:t>Götalandsregionen</a:t>
            </a:r>
            <a:r>
              <a:rPr lang="en-US" sz="1400" dirty="0">
                <a:ea typeface="Times New Roman"/>
              </a:rPr>
              <a:t>, </a:t>
            </a:r>
            <a:r>
              <a:rPr lang="en-US" sz="1400" dirty="0" err="1">
                <a:ea typeface="Times New Roman"/>
              </a:rPr>
              <a:t>Göteborg</a:t>
            </a:r>
            <a:r>
              <a:rPr lang="en-US" sz="1400" dirty="0">
                <a:ea typeface="Times New Roman"/>
              </a:rPr>
              <a:t>: </a:t>
            </a:r>
            <a:r>
              <a:rPr lang="en-GB" sz="1400" dirty="0" err="1"/>
              <a:t>Statistik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allmänhetens</a:t>
            </a:r>
            <a:r>
              <a:rPr lang="en-GB" sz="1400" dirty="0"/>
              <a:t> 	</a:t>
            </a:r>
            <a:r>
              <a:rPr lang="en-GB" sz="1400" dirty="0" err="1"/>
              <a:t>tjänst</a:t>
            </a:r>
            <a:endParaRPr lang="en-US" sz="1400" dirty="0">
              <a:ea typeface="Times New Roman"/>
            </a:endParaRPr>
          </a:p>
          <a:p>
            <a:pPr>
              <a:spcAft>
                <a:spcPts val="0"/>
              </a:spcAft>
              <a:tabLst>
                <a:tab pos="479425" algn="l"/>
              </a:tabLst>
            </a:pPr>
            <a:r>
              <a:rPr lang="en-US" sz="1400" dirty="0">
                <a:ea typeface="Times New Roman"/>
              </a:rPr>
              <a:t>14.30  </a:t>
            </a:r>
            <a:r>
              <a:rPr lang="en-US" sz="1400" b="1" dirty="0">
                <a:ea typeface="Times New Roman"/>
              </a:rPr>
              <a:t>Adam Andersson, </a:t>
            </a:r>
            <a:r>
              <a:rPr lang="en-US" sz="1400" dirty="0">
                <a:ea typeface="Times New Roman"/>
              </a:rPr>
              <a:t>SAAB Surveillance, </a:t>
            </a:r>
            <a:r>
              <a:rPr lang="en-US" sz="1400" dirty="0" err="1">
                <a:ea typeface="Times New Roman"/>
              </a:rPr>
              <a:t>Göteborg</a:t>
            </a:r>
            <a:r>
              <a:rPr lang="en-US" sz="1400" dirty="0">
                <a:ea typeface="Times New Roman"/>
              </a:rPr>
              <a:t>: </a:t>
            </a:r>
            <a:r>
              <a:rPr lang="en-GB" sz="1400" dirty="0" err="1"/>
              <a:t>Datakedjan</a:t>
            </a:r>
            <a:r>
              <a:rPr lang="en-GB" sz="1400" dirty="0"/>
              <a:t> </a:t>
            </a:r>
            <a:r>
              <a:rPr lang="en-GB" sz="1400" dirty="0" err="1"/>
              <a:t>för</a:t>
            </a:r>
            <a:r>
              <a:rPr lang="en-GB" sz="1400" dirty="0"/>
              <a:t> radar, </a:t>
            </a:r>
            <a:r>
              <a:rPr lang="en-GB" sz="1400" dirty="0" err="1"/>
              <a:t>från</a:t>
            </a:r>
            <a:r>
              <a:rPr lang="en-GB" sz="1400" dirty="0"/>
              <a:t> 	sensor till </a:t>
            </a:r>
            <a:r>
              <a:rPr lang="en-GB" sz="1400" dirty="0" err="1"/>
              <a:t>omvärldsbild</a:t>
            </a:r>
            <a:r>
              <a:rPr lang="en-GB" sz="1400" dirty="0"/>
              <a:t> </a:t>
            </a:r>
            <a:endParaRPr lang="en-US" sz="1400" dirty="0">
              <a:ea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400" dirty="0">
                <a:latin typeface="+mj-lt"/>
              </a:rPr>
              <a:t>Föreläsningarna </a:t>
            </a:r>
            <a:r>
              <a:rPr lang="sv-SE" sz="1400" dirty="0"/>
              <a:t>är</a:t>
            </a:r>
            <a:r>
              <a:rPr lang="sv-SE" sz="1400" dirty="0">
                <a:latin typeface="+mj-lt"/>
              </a:rPr>
              <a:t> öppna för alla </a:t>
            </a:r>
            <a:r>
              <a:rPr lang="sv-SE" sz="1400">
                <a:latin typeface="+mj-lt"/>
              </a:rPr>
              <a:t>i Palmstedtsalen.</a:t>
            </a:r>
            <a:endParaRPr lang="sv-SE" sz="1400" dirty="0">
              <a:latin typeface="+mj-lt"/>
            </a:endParaRP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F6A0065B-762A-124A-B26C-42890EEA30D5}"/>
              </a:ext>
            </a:extLst>
          </p:cNvPr>
          <p:cNvSpPr txBox="1"/>
          <p:nvPr/>
        </p:nvSpPr>
        <p:spPr>
          <a:xfrm>
            <a:off x="185584" y="7627655"/>
            <a:ext cx="6429420" cy="107984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79968" tIns="107981" rIns="179968" bIns="10798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400" dirty="0">
                <a:latin typeface="+mj-lt"/>
              </a:rPr>
              <a:t>15:15-17  </a:t>
            </a:r>
            <a:r>
              <a:rPr lang="sv-SE" sz="1400" b="1" dirty="0">
                <a:latin typeface="+mj-lt"/>
              </a:rPr>
              <a:t>Frågestund i Kårrestaurangen</a:t>
            </a:r>
            <a:r>
              <a:rPr lang="sv-SE" sz="1400" dirty="0">
                <a:latin typeface="+mj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400" dirty="0">
                <a:latin typeface="+mj-lt"/>
              </a:rPr>
              <a:t>Alla förstaårsstudenter på Matematikprogrammet (GU) och på Teknisk matematik (CTH) får chans att ställa sina egna frågor och diskutera med de inbjudna talarna.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alleri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37410</TotalTime>
  <Words>183</Words>
  <Application>Microsoft Office PowerPoint</Application>
  <PresentationFormat>A4 Paper (210x297 mm)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Office-tema</vt:lpstr>
      <vt:lpstr>PowerPoint Presentation</vt:lpstr>
    </vt:vector>
  </TitlesOfParts>
  <Company>Chalmers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Stefan Lemurell</dc:creator>
  <cp:lastModifiedBy>Johan Jonasson</cp:lastModifiedBy>
  <cp:revision>157</cp:revision>
  <dcterms:created xsi:type="dcterms:W3CDTF">2008-10-09T09:23:03Z</dcterms:created>
  <dcterms:modified xsi:type="dcterms:W3CDTF">2021-10-26T09:09:48Z</dcterms:modified>
</cp:coreProperties>
</file>