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9" r:id="rId3"/>
    <p:sldId id="312" r:id="rId4"/>
    <p:sldId id="304" r:id="rId5"/>
    <p:sldId id="757" r:id="rId6"/>
    <p:sldId id="311" r:id="rId7"/>
    <p:sldId id="297" r:id="rId8"/>
    <p:sldId id="759" r:id="rId9"/>
    <p:sldId id="895" r:id="rId10"/>
    <p:sldId id="282" r:id="rId11"/>
    <p:sldId id="500" r:id="rId12"/>
    <p:sldId id="284" r:id="rId13"/>
    <p:sldId id="285" r:id="rId14"/>
    <p:sldId id="260" r:id="rId15"/>
    <p:sldId id="309" r:id="rId16"/>
    <p:sldId id="287" r:id="rId17"/>
    <p:sldId id="308" r:id="rId18"/>
    <p:sldId id="301" r:id="rId19"/>
    <p:sldId id="343" r:id="rId20"/>
    <p:sldId id="75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200" userDrawn="1">
          <p15:clr>
            <a:srgbClr val="A4A3A4"/>
          </p15:clr>
        </p15:guide>
        <p15:guide id="4" orient="horz" pos="917" userDrawn="1">
          <p15:clr>
            <a:srgbClr val="A4A3A4"/>
          </p15:clr>
        </p15:guide>
        <p15:guide id="5" orient="horz" pos="15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73"/>
    <a:srgbClr val="405971"/>
    <a:srgbClr val="BBD7DF"/>
    <a:srgbClr val="5073B5"/>
    <a:srgbClr val="6C8697"/>
    <a:srgbClr val="194461"/>
    <a:srgbClr val="A7B8B9"/>
    <a:srgbClr val="723988"/>
    <a:srgbClr val="DCE4E1"/>
    <a:srgbClr val="927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32278" autoAdjust="0"/>
  </p:normalViewPr>
  <p:slideViewPr>
    <p:cSldViewPr snapToGrid="0" snapToObjects="1">
      <p:cViewPr varScale="1">
        <p:scale>
          <a:sx n="40" d="100"/>
          <a:sy n="40" d="100"/>
        </p:scale>
        <p:origin x="3696" y="184"/>
      </p:cViewPr>
      <p:guideLst>
        <p:guide pos="2200"/>
        <p:guide orient="horz" pos="917"/>
        <p:guide orient="horz" pos="1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 varScale="1">
      <p:scale>
        <a:sx n="100" d="100"/>
        <a:sy n="100" d="100"/>
      </p:scale>
      <p:origin x="0" y="-4008"/>
    </p:cViewPr>
  </p:sorterViewPr>
  <p:notesViewPr>
    <p:cSldViewPr snapToGrid="0" snapToObjects="1">
      <p:cViewPr varScale="1">
        <p:scale>
          <a:sx n="108" d="100"/>
          <a:sy n="108" d="100"/>
        </p:scale>
        <p:origin x="42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7BD5-7D94-4C73-8D03-5870618AB2C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C3420-F265-4572-9B2B-FA525AA7FCD4}">
      <dgm:prSet phldrT="[Text]"/>
      <dgm:spPr/>
      <dgm:t>
        <a:bodyPr/>
        <a:lstStyle/>
        <a:p>
          <a:r>
            <a:rPr lang="en-US" dirty="0" err="1"/>
            <a:t>Er</a:t>
          </a:r>
          <a:r>
            <a:rPr lang="en-US" dirty="0"/>
            <a:t> text</a:t>
          </a:r>
        </a:p>
      </dgm:t>
    </dgm:pt>
    <dgm:pt modelId="{FD66D30A-5276-4C9B-8EA2-7DB7C817CB7A}" type="parTrans" cxnId="{82FA98EB-90B2-467E-AEAD-8C09FC151AA8}">
      <dgm:prSet/>
      <dgm:spPr/>
      <dgm:t>
        <a:bodyPr/>
        <a:lstStyle/>
        <a:p>
          <a:endParaRPr lang="en-US"/>
        </a:p>
      </dgm:t>
    </dgm:pt>
    <dgm:pt modelId="{7E450653-0DA2-4C6C-8D07-E5160203C51E}" type="sibTrans" cxnId="{82FA98EB-90B2-467E-AEAD-8C09FC151AA8}">
      <dgm:prSet/>
      <dgm:spPr/>
      <dgm:t>
        <a:bodyPr/>
        <a:lstStyle/>
        <a:p>
          <a:endParaRPr lang="en-US"/>
        </a:p>
      </dgm:t>
    </dgm:pt>
    <dgm:pt modelId="{134DF1BE-1408-4644-B5AD-6D16D7865517}">
      <dgm:prSet phldrT="[Text]" custT="1"/>
      <dgm:spPr/>
      <dgm:t>
        <a:bodyPr/>
        <a:lstStyle/>
        <a:p>
          <a:r>
            <a:rPr lang="en-US" sz="1200" dirty="0" err="1"/>
            <a:t>Optimeringsteori</a:t>
          </a:r>
          <a:endParaRPr lang="en-US" sz="1200" dirty="0"/>
        </a:p>
      </dgm:t>
    </dgm:pt>
    <dgm:pt modelId="{A9417BD9-858A-4DB6-A7D7-E9779A726DD2}" type="parTrans" cxnId="{E7BF5B25-FAE7-4A70-9C54-1BA52AE39124}">
      <dgm:prSet/>
      <dgm:spPr/>
      <dgm:t>
        <a:bodyPr/>
        <a:lstStyle/>
        <a:p>
          <a:endParaRPr lang="en-US"/>
        </a:p>
      </dgm:t>
    </dgm:pt>
    <dgm:pt modelId="{D3AFC81B-0272-45EF-9BA3-5889357467B3}" type="sibTrans" cxnId="{E7BF5B25-FAE7-4A70-9C54-1BA52AE39124}">
      <dgm:prSet/>
      <dgm:spPr/>
      <dgm:t>
        <a:bodyPr/>
        <a:lstStyle/>
        <a:p>
          <a:endParaRPr lang="en-US"/>
        </a:p>
      </dgm:t>
    </dgm:pt>
    <dgm:pt modelId="{7123795F-42F2-4A00-B315-C9DBFBED84B4}">
      <dgm:prSet phldrT="[Text]" custT="1"/>
      <dgm:spPr/>
      <dgm:t>
        <a:bodyPr/>
        <a:lstStyle/>
        <a:p>
          <a:r>
            <a:rPr lang="en-US" sz="1200" dirty="0"/>
            <a:t>DNA-</a:t>
          </a:r>
          <a:r>
            <a:rPr lang="en-US" sz="1200" dirty="0" err="1"/>
            <a:t>analys</a:t>
          </a:r>
          <a:endParaRPr lang="en-US" sz="1200" dirty="0"/>
        </a:p>
      </dgm:t>
    </dgm:pt>
    <dgm:pt modelId="{97BEF62D-EE21-4A39-992E-50B2FD2B20D0}" type="parTrans" cxnId="{0A9E8DCB-0734-4514-9F15-9323D5F4951F}">
      <dgm:prSet/>
      <dgm:spPr/>
      <dgm:t>
        <a:bodyPr/>
        <a:lstStyle/>
        <a:p>
          <a:endParaRPr lang="en-US"/>
        </a:p>
      </dgm:t>
    </dgm:pt>
    <dgm:pt modelId="{6E89DFBB-2138-4F73-B9BD-9B25F71561B7}" type="sibTrans" cxnId="{0A9E8DCB-0734-4514-9F15-9323D5F4951F}">
      <dgm:prSet/>
      <dgm:spPr/>
      <dgm:t>
        <a:bodyPr/>
        <a:lstStyle/>
        <a:p>
          <a:endParaRPr lang="en-US"/>
        </a:p>
      </dgm:t>
    </dgm:pt>
    <dgm:pt modelId="{27DB422C-3A6F-4C45-A2F5-EAA7DA1CE644}">
      <dgm:prSet phldrT="[Text]" custT="1"/>
      <dgm:spPr/>
      <dgm:t>
        <a:bodyPr/>
        <a:lstStyle/>
        <a:p>
          <a:r>
            <a:rPr lang="en-US" sz="1200" dirty="0"/>
            <a:t>Google </a:t>
          </a:r>
          <a:r>
            <a:rPr lang="en-US" sz="1200" dirty="0" err="1"/>
            <a:t>och</a:t>
          </a:r>
          <a:r>
            <a:rPr lang="en-US" sz="1200" dirty="0"/>
            <a:t> </a:t>
          </a:r>
          <a:r>
            <a:rPr lang="en-US" sz="1200" dirty="0" err="1"/>
            <a:t>linjär</a:t>
          </a:r>
          <a:r>
            <a:rPr lang="en-US" sz="1200" dirty="0"/>
            <a:t> algebra</a:t>
          </a:r>
        </a:p>
      </dgm:t>
    </dgm:pt>
    <dgm:pt modelId="{2BEE67D3-0BD6-443A-95C9-A24A6EBE7406}" type="parTrans" cxnId="{1E67F37A-16EF-415D-898A-07D88A9EF01F}">
      <dgm:prSet/>
      <dgm:spPr/>
      <dgm:t>
        <a:bodyPr/>
        <a:lstStyle/>
        <a:p>
          <a:endParaRPr lang="en-US"/>
        </a:p>
      </dgm:t>
    </dgm:pt>
    <dgm:pt modelId="{F788E75D-EBDD-4717-A3D3-CC85DDDFEC2F}" type="sibTrans" cxnId="{1E67F37A-16EF-415D-898A-07D88A9EF01F}">
      <dgm:prSet/>
      <dgm:spPr/>
      <dgm:t>
        <a:bodyPr/>
        <a:lstStyle/>
        <a:p>
          <a:endParaRPr lang="en-US"/>
        </a:p>
      </dgm:t>
    </dgm:pt>
    <dgm:pt modelId="{CD507FCB-8BA5-435F-8248-F6B5E506B98E}">
      <dgm:prSet phldrT="[Text]" custT="1"/>
      <dgm:spPr/>
      <dgm:t>
        <a:bodyPr/>
        <a:lstStyle/>
        <a:p>
          <a:r>
            <a:rPr lang="en-US" sz="1200" dirty="0" err="1"/>
            <a:t>Slumpvandring</a:t>
          </a:r>
          <a:endParaRPr lang="en-US" sz="1200" dirty="0"/>
        </a:p>
      </dgm:t>
    </dgm:pt>
    <dgm:pt modelId="{67849A63-298E-4C30-8EE8-5FA48A6235D7}" type="parTrans" cxnId="{49933DF8-45CF-4FEF-96A7-85539930CE70}">
      <dgm:prSet/>
      <dgm:spPr/>
      <dgm:t>
        <a:bodyPr/>
        <a:lstStyle/>
        <a:p>
          <a:endParaRPr lang="en-US"/>
        </a:p>
      </dgm:t>
    </dgm:pt>
    <dgm:pt modelId="{15D8D9AD-E095-44CA-8917-A3D9F6C7FB2C}" type="sibTrans" cxnId="{49933DF8-45CF-4FEF-96A7-85539930CE70}">
      <dgm:prSet/>
      <dgm:spPr/>
      <dgm:t>
        <a:bodyPr/>
        <a:lstStyle/>
        <a:p>
          <a:endParaRPr lang="en-US"/>
        </a:p>
      </dgm:t>
    </dgm:pt>
    <dgm:pt modelId="{6117CBE2-85C6-4CAD-8F6B-D167E4EC3D10}" type="pres">
      <dgm:prSet presAssocID="{C80B7BD5-7D94-4C73-8D03-5870618AB2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40DC14-B536-4D28-A209-04619BD07D92}" type="pres">
      <dgm:prSet presAssocID="{9C5C3420-F265-4572-9B2B-FA525AA7FCD4}" presName="centerShape" presStyleLbl="node0" presStyleIdx="0" presStyleCnt="1"/>
      <dgm:spPr/>
    </dgm:pt>
    <dgm:pt modelId="{4B7F986B-89A0-4618-98DB-8916C65B9B2B}" type="pres">
      <dgm:prSet presAssocID="{A9417BD9-858A-4DB6-A7D7-E9779A726DD2}" presName="Name9" presStyleLbl="parChTrans1D2" presStyleIdx="0" presStyleCnt="4"/>
      <dgm:spPr/>
    </dgm:pt>
    <dgm:pt modelId="{2A0FFBDD-D8EB-452A-AC61-0293CF9E02F1}" type="pres">
      <dgm:prSet presAssocID="{A9417BD9-858A-4DB6-A7D7-E9779A726DD2}" presName="connTx" presStyleLbl="parChTrans1D2" presStyleIdx="0" presStyleCnt="4"/>
      <dgm:spPr/>
    </dgm:pt>
    <dgm:pt modelId="{CFF25313-F891-4D3D-B4F6-F9D75B9D4812}" type="pres">
      <dgm:prSet presAssocID="{134DF1BE-1408-4644-B5AD-6D16D7865517}" presName="node" presStyleLbl="node1" presStyleIdx="0" presStyleCnt="4" custScaleX="126167" custScaleY="121240">
        <dgm:presLayoutVars>
          <dgm:bulletEnabled val="1"/>
        </dgm:presLayoutVars>
      </dgm:prSet>
      <dgm:spPr/>
    </dgm:pt>
    <dgm:pt modelId="{F3630332-DF58-4E5C-87CF-02DF28AB5D66}" type="pres">
      <dgm:prSet presAssocID="{97BEF62D-EE21-4A39-992E-50B2FD2B20D0}" presName="Name9" presStyleLbl="parChTrans1D2" presStyleIdx="1" presStyleCnt="4"/>
      <dgm:spPr/>
    </dgm:pt>
    <dgm:pt modelId="{44093CC4-AE87-4587-A6E4-CAF5BF309855}" type="pres">
      <dgm:prSet presAssocID="{97BEF62D-EE21-4A39-992E-50B2FD2B20D0}" presName="connTx" presStyleLbl="parChTrans1D2" presStyleIdx="1" presStyleCnt="4"/>
      <dgm:spPr/>
    </dgm:pt>
    <dgm:pt modelId="{FEEAF764-7EBD-4A1C-BCE9-1B8F4FB945CD}" type="pres">
      <dgm:prSet presAssocID="{7123795F-42F2-4A00-B315-C9DBFBED84B4}" presName="node" presStyleLbl="node1" presStyleIdx="1" presStyleCnt="4" custScaleX="122137" custScaleY="127745">
        <dgm:presLayoutVars>
          <dgm:bulletEnabled val="1"/>
        </dgm:presLayoutVars>
      </dgm:prSet>
      <dgm:spPr/>
    </dgm:pt>
    <dgm:pt modelId="{B8047CD5-9320-4550-8E4E-599F8F2C2553}" type="pres">
      <dgm:prSet presAssocID="{2BEE67D3-0BD6-443A-95C9-A24A6EBE7406}" presName="Name9" presStyleLbl="parChTrans1D2" presStyleIdx="2" presStyleCnt="4"/>
      <dgm:spPr/>
    </dgm:pt>
    <dgm:pt modelId="{A08A39B9-7288-47AD-AE02-2BA25B0CDE6F}" type="pres">
      <dgm:prSet presAssocID="{2BEE67D3-0BD6-443A-95C9-A24A6EBE7406}" presName="connTx" presStyleLbl="parChTrans1D2" presStyleIdx="2" presStyleCnt="4"/>
      <dgm:spPr/>
    </dgm:pt>
    <dgm:pt modelId="{FE0DBD66-0BDF-40F8-8D27-C9A98B9AB267}" type="pres">
      <dgm:prSet presAssocID="{27DB422C-3A6F-4C45-A2F5-EAA7DA1CE644}" presName="node" presStyleLbl="node1" presStyleIdx="2" presStyleCnt="4" custScaleX="116081" custScaleY="109427">
        <dgm:presLayoutVars>
          <dgm:bulletEnabled val="1"/>
        </dgm:presLayoutVars>
      </dgm:prSet>
      <dgm:spPr/>
    </dgm:pt>
    <dgm:pt modelId="{18E7B4BE-480E-44A0-976A-B76B7FEFBFEA}" type="pres">
      <dgm:prSet presAssocID="{67849A63-298E-4C30-8EE8-5FA48A6235D7}" presName="Name9" presStyleLbl="parChTrans1D2" presStyleIdx="3" presStyleCnt="4"/>
      <dgm:spPr/>
    </dgm:pt>
    <dgm:pt modelId="{3367A895-A234-47C7-AE58-AD5B784996E1}" type="pres">
      <dgm:prSet presAssocID="{67849A63-298E-4C30-8EE8-5FA48A6235D7}" presName="connTx" presStyleLbl="parChTrans1D2" presStyleIdx="3" presStyleCnt="4"/>
      <dgm:spPr/>
    </dgm:pt>
    <dgm:pt modelId="{CAA0A70A-CA88-4BF4-B8FB-AF2D53A969D8}" type="pres">
      <dgm:prSet presAssocID="{CD507FCB-8BA5-435F-8248-F6B5E506B98E}" presName="node" presStyleLbl="node1" presStyleIdx="3" presStyleCnt="4" custScaleX="121155" custScaleY="127491">
        <dgm:presLayoutVars>
          <dgm:bulletEnabled val="1"/>
        </dgm:presLayoutVars>
      </dgm:prSet>
      <dgm:spPr/>
    </dgm:pt>
  </dgm:ptLst>
  <dgm:cxnLst>
    <dgm:cxn modelId="{CFC29503-1345-EE45-82DE-67A2D01B818F}" type="presOf" srcId="{7123795F-42F2-4A00-B315-C9DBFBED84B4}" destId="{FEEAF764-7EBD-4A1C-BCE9-1B8F4FB945CD}" srcOrd="0" destOrd="0" presId="urn:microsoft.com/office/officeart/2005/8/layout/radial1"/>
    <dgm:cxn modelId="{205DEF08-F459-4D44-A198-F941648C07F1}" type="presOf" srcId="{67849A63-298E-4C30-8EE8-5FA48A6235D7}" destId="{18E7B4BE-480E-44A0-976A-B76B7FEFBFEA}" srcOrd="0" destOrd="0" presId="urn:microsoft.com/office/officeart/2005/8/layout/radial1"/>
    <dgm:cxn modelId="{E7BF5B25-FAE7-4A70-9C54-1BA52AE39124}" srcId="{9C5C3420-F265-4572-9B2B-FA525AA7FCD4}" destId="{134DF1BE-1408-4644-B5AD-6D16D7865517}" srcOrd="0" destOrd="0" parTransId="{A9417BD9-858A-4DB6-A7D7-E9779A726DD2}" sibTransId="{D3AFC81B-0272-45EF-9BA3-5889357467B3}"/>
    <dgm:cxn modelId="{63383937-5B9B-AD42-8CFB-328E0F11F6E9}" type="presOf" srcId="{2BEE67D3-0BD6-443A-95C9-A24A6EBE7406}" destId="{A08A39B9-7288-47AD-AE02-2BA25B0CDE6F}" srcOrd="1" destOrd="0" presId="urn:microsoft.com/office/officeart/2005/8/layout/radial1"/>
    <dgm:cxn modelId="{DC00AC43-DAB3-C648-9531-7E12B8626A5F}" type="presOf" srcId="{27DB422C-3A6F-4C45-A2F5-EAA7DA1CE644}" destId="{FE0DBD66-0BDF-40F8-8D27-C9A98B9AB267}" srcOrd="0" destOrd="0" presId="urn:microsoft.com/office/officeart/2005/8/layout/radial1"/>
    <dgm:cxn modelId="{CD4BA453-4AAD-3F4C-9D9D-337C7F4B400F}" type="presOf" srcId="{CD507FCB-8BA5-435F-8248-F6B5E506B98E}" destId="{CAA0A70A-CA88-4BF4-B8FB-AF2D53A969D8}" srcOrd="0" destOrd="0" presId="urn:microsoft.com/office/officeart/2005/8/layout/radial1"/>
    <dgm:cxn modelId="{9B1CC066-7A0E-FD4A-899B-5344B6A309DF}" type="presOf" srcId="{A9417BD9-858A-4DB6-A7D7-E9779A726DD2}" destId="{4B7F986B-89A0-4618-98DB-8916C65B9B2B}" srcOrd="0" destOrd="0" presId="urn:microsoft.com/office/officeart/2005/8/layout/radial1"/>
    <dgm:cxn modelId="{2843FB6B-40BB-9344-94E8-5D293A8AF2A0}" type="presOf" srcId="{67849A63-298E-4C30-8EE8-5FA48A6235D7}" destId="{3367A895-A234-47C7-AE58-AD5B784996E1}" srcOrd="1" destOrd="0" presId="urn:microsoft.com/office/officeart/2005/8/layout/radial1"/>
    <dgm:cxn modelId="{D6B2086C-6890-E54E-901E-8ED4597C767C}" type="presOf" srcId="{97BEF62D-EE21-4A39-992E-50B2FD2B20D0}" destId="{44093CC4-AE87-4587-A6E4-CAF5BF309855}" srcOrd="1" destOrd="0" presId="urn:microsoft.com/office/officeart/2005/8/layout/radial1"/>
    <dgm:cxn modelId="{1E67F37A-16EF-415D-898A-07D88A9EF01F}" srcId="{9C5C3420-F265-4572-9B2B-FA525AA7FCD4}" destId="{27DB422C-3A6F-4C45-A2F5-EAA7DA1CE644}" srcOrd="2" destOrd="0" parTransId="{2BEE67D3-0BD6-443A-95C9-A24A6EBE7406}" sibTransId="{F788E75D-EBDD-4717-A3D3-CC85DDDFEC2F}"/>
    <dgm:cxn modelId="{4639BE8A-86AD-C248-8D8D-FBBE8C9F33A7}" type="presOf" srcId="{A9417BD9-858A-4DB6-A7D7-E9779A726DD2}" destId="{2A0FFBDD-D8EB-452A-AC61-0293CF9E02F1}" srcOrd="1" destOrd="0" presId="urn:microsoft.com/office/officeart/2005/8/layout/radial1"/>
    <dgm:cxn modelId="{54D24695-D4AE-3346-BD5A-49F0C9AE77F3}" type="presOf" srcId="{2BEE67D3-0BD6-443A-95C9-A24A6EBE7406}" destId="{B8047CD5-9320-4550-8E4E-599F8F2C2553}" srcOrd="0" destOrd="0" presId="urn:microsoft.com/office/officeart/2005/8/layout/radial1"/>
    <dgm:cxn modelId="{88A02DB1-E8A3-834D-AB7E-2B7DC0C13FF7}" type="presOf" srcId="{134DF1BE-1408-4644-B5AD-6D16D7865517}" destId="{CFF25313-F891-4D3D-B4F6-F9D75B9D4812}" srcOrd="0" destOrd="0" presId="urn:microsoft.com/office/officeart/2005/8/layout/radial1"/>
    <dgm:cxn modelId="{0A9E8DCB-0734-4514-9F15-9323D5F4951F}" srcId="{9C5C3420-F265-4572-9B2B-FA525AA7FCD4}" destId="{7123795F-42F2-4A00-B315-C9DBFBED84B4}" srcOrd="1" destOrd="0" parTransId="{97BEF62D-EE21-4A39-992E-50B2FD2B20D0}" sibTransId="{6E89DFBB-2138-4F73-B9BD-9B25F71561B7}"/>
    <dgm:cxn modelId="{ED1E5DD3-D281-B14D-8FE1-4459A43F9A54}" type="presOf" srcId="{97BEF62D-EE21-4A39-992E-50B2FD2B20D0}" destId="{F3630332-DF58-4E5C-87CF-02DF28AB5D66}" srcOrd="0" destOrd="0" presId="urn:microsoft.com/office/officeart/2005/8/layout/radial1"/>
    <dgm:cxn modelId="{93974DE0-FFDA-CF48-9C30-92EA6A44127A}" type="presOf" srcId="{9C5C3420-F265-4572-9B2B-FA525AA7FCD4}" destId="{7640DC14-B536-4D28-A209-04619BD07D92}" srcOrd="0" destOrd="0" presId="urn:microsoft.com/office/officeart/2005/8/layout/radial1"/>
    <dgm:cxn modelId="{CECB39E9-A4D4-0140-81B3-ED8856F61B43}" type="presOf" srcId="{C80B7BD5-7D94-4C73-8D03-5870618AB2C2}" destId="{6117CBE2-85C6-4CAD-8F6B-D167E4EC3D10}" srcOrd="0" destOrd="0" presId="urn:microsoft.com/office/officeart/2005/8/layout/radial1"/>
    <dgm:cxn modelId="{82FA98EB-90B2-467E-AEAD-8C09FC151AA8}" srcId="{C80B7BD5-7D94-4C73-8D03-5870618AB2C2}" destId="{9C5C3420-F265-4572-9B2B-FA525AA7FCD4}" srcOrd="0" destOrd="0" parTransId="{FD66D30A-5276-4C9B-8EA2-7DB7C817CB7A}" sibTransId="{7E450653-0DA2-4C6C-8D07-E5160203C51E}"/>
    <dgm:cxn modelId="{49933DF8-45CF-4FEF-96A7-85539930CE70}" srcId="{9C5C3420-F265-4572-9B2B-FA525AA7FCD4}" destId="{CD507FCB-8BA5-435F-8248-F6B5E506B98E}" srcOrd="3" destOrd="0" parTransId="{67849A63-298E-4C30-8EE8-5FA48A6235D7}" sibTransId="{15D8D9AD-E095-44CA-8917-A3D9F6C7FB2C}"/>
    <dgm:cxn modelId="{22A4994C-A42E-7240-8726-024FF1038328}" type="presParOf" srcId="{6117CBE2-85C6-4CAD-8F6B-D167E4EC3D10}" destId="{7640DC14-B536-4D28-A209-04619BD07D92}" srcOrd="0" destOrd="0" presId="urn:microsoft.com/office/officeart/2005/8/layout/radial1"/>
    <dgm:cxn modelId="{293F614E-6208-CC47-AFC2-63135A790334}" type="presParOf" srcId="{6117CBE2-85C6-4CAD-8F6B-D167E4EC3D10}" destId="{4B7F986B-89A0-4618-98DB-8916C65B9B2B}" srcOrd="1" destOrd="0" presId="urn:microsoft.com/office/officeart/2005/8/layout/radial1"/>
    <dgm:cxn modelId="{FA0DD2F5-D94D-ED41-9A24-82D77028DAB8}" type="presParOf" srcId="{4B7F986B-89A0-4618-98DB-8916C65B9B2B}" destId="{2A0FFBDD-D8EB-452A-AC61-0293CF9E02F1}" srcOrd="0" destOrd="0" presId="urn:microsoft.com/office/officeart/2005/8/layout/radial1"/>
    <dgm:cxn modelId="{78194E81-1B0B-0B41-A3FF-7BD114F9FB9A}" type="presParOf" srcId="{6117CBE2-85C6-4CAD-8F6B-D167E4EC3D10}" destId="{CFF25313-F891-4D3D-B4F6-F9D75B9D4812}" srcOrd="2" destOrd="0" presId="urn:microsoft.com/office/officeart/2005/8/layout/radial1"/>
    <dgm:cxn modelId="{FE129F70-729E-9B4A-B109-FA26F92BD62B}" type="presParOf" srcId="{6117CBE2-85C6-4CAD-8F6B-D167E4EC3D10}" destId="{F3630332-DF58-4E5C-87CF-02DF28AB5D66}" srcOrd="3" destOrd="0" presId="urn:microsoft.com/office/officeart/2005/8/layout/radial1"/>
    <dgm:cxn modelId="{14F57281-137E-D847-9E33-E8879223F47C}" type="presParOf" srcId="{F3630332-DF58-4E5C-87CF-02DF28AB5D66}" destId="{44093CC4-AE87-4587-A6E4-CAF5BF309855}" srcOrd="0" destOrd="0" presId="urn:microsoft.com/office/officeart/2005/8/layout/radial1"/>
    <dgm:cxn modelId="{ADAD993E-069D-2743-BE6C-10BFB7CDDB40}" type="presParOf" srcId="{6117CBE2-85C6-4CAD-8F6B-D167E4EC3D10}" destId="{FEEAF764-7EBD-4A1C-BCE9-1B8F4FB945CD}" srcOrd="4" destOrd="0" presId="urn:microsoft.com/office/officeart/2005/8/layout/radial1"/>
    <dgm:cxn modelId="{5BB48D47-59E4-3E49-B9FB-AB4CD4F2AE98}" type="presParOf" srcId="{6117CBE2-85C6-4CAD-8F6B-D167E4EC3D10}" destId="{B8047CD5-9320-4550-8E4E-599F8F2C2553}" srcOrd="5" destOrd="0" presId="urn:microsoft.com/office/officeart/2005/8/layout/radial1"/>
    <dgm:cxn modelId="{816F999F-6D12-AC40-8334-14519881C479}" type="presParOf" srcId="{B8047CD5-9320-4550-8E4E-599F8F2C2553}" destId="{A08A39B9-7288-47AD-AE02-2BA25B0CDE6F}" srcOrd="0" destOrd="0" presId="urn:microsoft.com/office/officeart/2005/8/layout/radial1"/>
    <dgm:cxn modelId="{616AC3C7-76E5-3948-8FA5-AD3108417BED}" type="presParOf" srcId="{6117CBE2-85C6-4CAD-8F6B-D167E4EC3D10}" destId="{FE0DBD66-0BDF-40F8-8D27-C9A98B9AB267}" srcOrd="6" destOrd="0" presId="urn:microsoft.com/office/officeart/2005/8/layout/radial1"/>
    <dgm:cxn modelId="{91EA8635-FB9F-C949-B74F-4F0CE72CA24C}" type="presParOf" srcId="{6117CBE2-85C6-4CAD-8F6B-D167E4EC3D10}" destId="{18E7B4BE-480E-44A0-976A-B76B7FEFBFEA}" srcOrd="7" destOrd="0" presId="urn:microsoft.com/office/officeart/2005/8/layout/radial1"/>
    <dgm:cxn modelId="{D8920972-81C2-F643-A87F-4784EF8D2DE1}" type="presParOf" srcId="{18E7B4BE-480E-44A0-976A-B76B7FEFBFEA}" destId="{3367A895-A234-47C7-AE58-AD5B784996E1}" srcOrd="0" destOrd="0" presId="urn:microsoft.com/office/officeart/2005/8/layout/radial1"/>
    <dgm:cxn modelId="{F6E8D9AF-0C13-AD4B-A97C-6DE07CC64D78}" type="presParOf" srcId="{6117CBE2-85C6-4CAD-8F6B-D167E4EC3D10}" destId="{CAA0A70A-CA88-4BF4-B8FB-AF2D53A969D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DC14-B536-4D28-A209-04619BD07D92}">
      <dsp:nvSpPr>
        <dsp:cNvPr id="0" name=""/>
        <dsp:cNvSpPr/>
      </dsp:nvSpPr>
      <dsp:spPr>
        <a:xfrm>
          <a:off x="2616583" y="1257609"/>
          <a:ext cx="934445" cy="934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Er</a:t>
          </a:r>
          <a:r>
            <a:rPr lang="en-US" sz="2300" kern="1200" dirty="0"/>
            <a:t> text</a:t>
          </a:r>
        </a:p>
      </dsp:txBody>
      <dsp:txXfrm>
        <a:off x="2753429" y="1394455"/>
        <a:ext cx="660753" cy="660753"/>
      </dsp:txXfrm>
    </dsp:sp>
    <dsp:sp modelId="{4B7F986B-89A0-4618-98DB-8916C65B9B2B}">
      <dsp:nvSpPr>
        <dsp:cNvPr id="0" name=""/>
        <dsp:cNvSpPr/>
      </dsp:nvSpPr>
      <dsp:spPr>
        <a:xfrm rot="16200000">
          <a:off x="2992581" y="1152759"/>
          <a:ext cx="182449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82449" y="1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9244" y="1161824"/>
        <a:ext cx="9122" cy="9122"/>
      </dsp:txXfrm>
    </dsp:sp>
    <dsp:sp modelId="{CFF25313-F891-4D3D-B4F6-F9D75B9D4812}">
      <dsp:nvSpPr>
        <dsp:cNvPr id="0" name=""/>
        <dsp:cNvSpPr/>
      </dsp:nvSpPr>
      <dsp:spPr>
        <a:xfrm>
          <a:off x="2494325" y="-57760"/>
          <a:ext cx="1178961" cy="1132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Optimeringsteori</a:t>
          </a:r>
          <a:endParaRPr lang="en-US" sz="1200" kern="1200" dirty="0"/>
        </a:p>
      </dsp:txBody>
      <dsp:txXfrm>
        <a:off x="2666980" y="108152"/>
        <a:ext cx="833651" cy="801097"/>
      </dsp:txXfrm>
    </dsp:sp>
    <dsp:sp modelId="{F3630332-DF58-4E5C-87CF-02DF28AB5D66}">
      <dsp:nvSpPr>
        <dsp:cNvPr id="0" name=""/>
        <dsp:cNvSpPr/>
      </dsp:nvSpPr>
      <dsp:spPr>
        <a:xfrm>
          <a:off x="3551028" y="1711206"/>
          <a:ext cx="17825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78258" y="1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5701" y="1720376"/>
        <a:ext cx="8912" cy="8912"/>
      </dsp:txXfrm>
    </dsp:sp>
    <dsp:sp modelId="{FEEAF764-7EBD-4A1C-BCE9-1B8F4FB945CD}">
      <dsp:nvSpPr>
        <dsp:cNvPr id="0" name=""/>
        <dsp:cNvSpPr/>
      </dsp:nvSpPr>
      <dsp:spPr>
        <a:xfrm>
          <a:off x="3729286" y="1127979"/>
          <a:ext cx="1141303" cy="1193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DNA-</a:t>
          </a:r>
          <a:r>
            <a:rPr lang="en-US" sz="1200" kern="1200" dirty="0" err="1"/>
            <a:t>analys</a:t>
          </a:r>
          <a:endParaRPr lang="en-US" sz="1200" kern="1200" dirty="0"/>
        </a:p>
      </dsp:txBody>
      <dsp:txXfrm>
        <a:off x="3896426" y="1302793"/>
        <a:ext cx="807023" cy="844078"/>
      </dsp:txXfrm>
    </dsp:sp>
    <dsp:sp modelId="{B8047CD5-9320-4550-8E4E-599F8F2C2553}">
      <dsp:nvSpPr>
        <dsp:cNvPr id="0" name=""/>
        <dsp:cNvSpPr/>
      </dsp:nvSpPr>
      <dsp:spPr>
        <a:xfrm rot="5400000">
          <a:off x="2964984" y="2297250"/>
          <a:ext cx="237642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37642" y="1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7864" y="2304935"/>
        <a:ext cx="11882" cy="11882"/>
      </dsp:txXfrm>
    </dsp:sp>
    <dsp:sp modelId="{FE0DBD66-0BDF-40F8-8D27-C9A98B9AB267}">
      <dsp:nvSpPr>
        <dsp:cNvPr id="0" name=""/>
        <dsp:cNvSpPr/>
      </dsp:nvSpPr>
      <dsp:spPr>
        <a:xfrm>
          <a:off x="2541449" y="2429697"/>
          <a:ext cx="1084713" cy="1022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Google </a:t>
          </a:r>
          <a:r>
            <a:rPr lang="en-US" sz="1200" kern="1200" dirty="0" err="1"/>
            <a:t>och</a:t>
          </a:r>
          <a:r>
            <a:rPr lang="en-US" sz="1200" kern="1200" dirty="0"/>
            <a:t> </a:t>
          </a:r>
          <a:r>
            <a:rPr lang="en-US" sz="1200" kern="1200" dirty="0" err="1"/>
            <a:t>linjär</a:t>
          </a:r>
          <a:r>
            <a:rPr lang="en-US" sz="1200" kern="1200" dirty="0"/>
            <a:t> algebra</a:t>
          </a:r>
        </a:p>
      </dsp:txBody>
      <dsp:txXfrm>
        <a:off x="2700302" y="2579444"/>
        <a:ext cx="767007" cy="723041"/>
      </dsp:txXfrm>
    </dsp:sp>
    <dsp:sp modelId="{18E7B4BE-480E-44A0-976A-B76B7FEFBFEA}">
      <dsp:nvSpPr>
        <dsp:cNvPr id="0" name=""/>
        <dsp:cNvSpPr/>
      </dsp:nvSpPr>
      <dsp:spPr>
        <a:xfrm rot="10800000">
          <a:off x="2433736" y="1711206"/>
          <a:ext cx="182846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82846" y="1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20588" y="1720261"/>
        <a:ext cx="9142" cy="9142"/>
      </dsp:txXfrm>
    </dsp:sp>
    <dsp:sp modelId="{CAA0A70A-CA88-4BF4-B8FB-AF2D53A969D8}">
      <dsp:nvSpPr>
        <dsp:cNvPr id="0" name=""/>
        <dsp:cNvSpPr/>
      </dsp:nvSpPr>
      <dsp:spPr>
        <a:xfrm>
          <a:off x="1301609" y="1129165"/>
          <a:ext cx="1132127" cy="1191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Slumpvandring</a:t>
          </a:r>
          <a:endParaRPr lang="en-US" sz="1200" kern="1200" dirty="0"/>
        </a:p>
      </dsp:txBody>
      <dsp:txXfrm>
        <a:off x="1467405" y="1303632"/>
        <a:ext cx="800535" cy="84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FDCBA-0AE1-1046-BA0F-9D8061F10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35272-1517-B049-B95C-5816711E7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B195-1287-5A47-8B84-08B57F137554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64B42-B456-774D-9AFC-7AC0394D41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E961-ED36-9744-9410-CE646A1A6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75C-8F7A-B44F-8C6D-70D7DB1A84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62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E82B-71A4-BC48-8717-0940F09A17B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DABE-419F-EC44-A8E4-36B2ABCB2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11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9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1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2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8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9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3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46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92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0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0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76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5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EB9B-E10D-4EC9-BFF6-BB930A31855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31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8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6EB9B-E10D-4EC9-BFF6-BB930A31855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66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6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B0B27-0E57-FC4B-916D-F5F425433F90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748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B0B27-0E57-FC4B-916D-F5F425433F90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137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mslagsbild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30000"/>
            <a:ext cx="8294324" cy="1400531"/>
          </a:xfrm>
        </p:spPr>
        <p:txBody>
          <a:bodyPr anchor="b"/>
          <a:lstStyle>
            <a:lvl1pPr algn="l">
              <a:defRPr sz="5200">
                <a:solidFill>
                  <a:schemeClr val="bg2"/>
                </a:solidFill>
              </a:defRPr>
            </a:lvl1pPr>
          </a:lstStyle>
          <a:p>
            <a:r>
              <a:rPr lang="sv-SE" noProof="0" dirty="0"/>
              <a:t>Rubrik till 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033850"/>
            <a:ext cx="8294324" cy="13630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noProof="0" dirty="0"/>
              <a:t>Förnamn Efternamn, Titel  |  Forskargrupp  |  </a:t>
            </a:r>
            <a:r>
              <a:rPr lang="sv-SE" noProof="0" dirty="0" err="1"/>
              <a:t>åååå.mm.dd</a:t>
            </a:r>
            <a:endParaRPr lang="sv-SE" noProof="0" dirty="0"/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4E17BB8C-FC90-5F49-B52F-11E5C72D3C96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8" name="Chalmers logotype 4">
            <a:extLst>
              <a:ext uri="{FF2B5EF4-FFF2-40B4-BE49-F238E27FC236}">
                <a16:creationId xmlns:a16="http://schemas.microsoft.com/office/drawing/2014/main" id="{48711BF3-1A07-6B46-B63B-F498A03D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93040"/>
            <a:ext cx="4617182" cy="2039997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D2B67D-B281-694E-9D43-FE3CBAAF8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98425" y="193040"/>
            <a:ext cx="3770311" cy="212469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2286E-0D7F-3443-AFA5-F221E3ACC8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52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4CC3E62-90FA-914F-8F68-5F15794B02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384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69"/>
            <a:ext cx="4617182" cy="2316767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300"/>
          </a:xfrm>
        </p:spPr>
        <p:txBody>
          <a:bodyPr/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7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1851056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2393" y="185737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BC3278B-7F37-114A-B42B-56F21E985E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132310" y="3222656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891E7F83-AED0-BD44-9F65-5AE8A99F4ED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310584" y="2466168"/>
            <a:ext cx="4617182" cy="2336887"/>
          </a:xfrm>
          <a:prstGeom prst="rect">
            <a:avLst/>
          </a:prstGeom>
        </p:spPr>
        <p:txBody>
          <a:bodyPr/>
          <a:lstStyle>
            <a:lvl1pPr marL="126000" indent="-1260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3pPr>
            <a:lvl4pPr marL="648000" indent="0">
              <a:buNone/>
              <a:defRPr/>
            </a:lvl4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5FEE5853-99F1-DE4F-91CE-715D5817D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192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AE18EA1-4D38-6F4B-9F56-8E1BB8F9E54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07289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6E577FF-95D9-C94E-BEF2-B6E22E1C4D4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98018" y="2616885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042FDF-139F-0144-8120-894F5EA28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4283345"/>
            <a:ext cx="955400" cy="426564"/>
          </a:xfrm>
          <a:prstGeom prst="rect">
            <a:avLst/>
          </a:prstGeom>
          <a:solidFill>
            <a:srgbClr val="194461"/>
          </a:solidFill>
        </p:spPr>
        <p:txBody>
          <a:bodyPr wrap="none" lIns="216000" tIns="144000" rIns="216000" bIns="72000" anchor="ctr" anchorCtr="0">
            <a:spAutoFit/>
          </a:bodyPr>
          <a:lstStyle>
            <a:lvl1pPr marL="587" indent="0" algn="l">
              <a:lnSpc>
                <a:spcPts val="15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251994" indent="0">
              <a:buFontTx/>
              <a:buNone/>
              <a:defRPr/>
            </a:lvl2pPr>
            <a:lvl3pPr marL="449989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sv-SE" noProof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4A49390-4D2E-8E43-9BEC-FA0CF6BE41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16950" y="292139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63ACED5-9836-6842-BB80-8B5839BB93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11788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EF6D6D8-3337-DA40-A3A7-098132936C7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14885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8281084-3E75-8C47-942E-8D0122568DE9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2021-11-01</a:t>
            </a:fld>
            <a:endParaRPr lang="sv-S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6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1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dirty="0"/>
              <a:t>Här lägger du in din huvudrubrik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F4AB70-B49C-6041-BED2-2818A5DC5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32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B94D946-9102-914D-A6D9-C51BEF770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32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11977B0-1909-D74C-8D69-3AF309335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04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E23250B-AB07-5C49-A47D-E65E4FF446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3004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2CFBA58-CF3D-624F-9091-EA04507B5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451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8FFBE75-D628-1F48-A430-62ACD5300F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451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B88C858-E5CD-D346-BBD6-08B0ED4CB8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63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5FA0FFB-894F-4741-A148-95BE6B063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63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09D36E-5681-0D41-A250-9179BE224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5053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967267D4-738F-1E4C-B22C-3481B9D0E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5053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363658A-DE1C-004F-B7D2-72C3CEA5BC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45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111B2FB-47FE-9544-A760-2D20BAD95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245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18" name="Linje 1">
            <a:extLst>
              <a:ext uri="{FF2B5EF4-FFF2-40B4-BE49-F238E27FC236}">
                <a16:creationId xmlns:a16="http://schemas.microsoft.com/office/drawing/2014/main" id="{41ED65EB-DC68-B449-B69F-ADE841CD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141861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0" name="Linje 2">
            <a:extLst>
              <a:ext uri="{FF2B5EF4-FFF2-40B4-BE49-F238E27FC236}">
                <a16:creationId xmlns:a16="http://schemas.microsoft.com/office/drawing/2014/main" id="{7EB0FCF9-1BD2-AE46-B3C6-B4314D71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192670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1" name="Linje 3">
            <a:extLst>
              <a:ext uri="{FF2B5EF4-FFF2-40B4-BE49-F238E27FC236}">
                <a16:creationId xmlns:a16="http://schemas.microsoft.com/office/drawing/2014/main" id="{CC56BE36-9B5E-3647-9661-C6705384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794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9" name="Linje 4">
            <a:extLst>
              <a:ext uri="{FF2B5EF4-FFF2-40B4-BE49-F238E27FC236}">
                <a16:creationId xmlns:a16="http://schemas.microsoft.com/office/drawing/2014/main" id="{2133F58B-1D28-D345-BF61-BCF1DA95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76601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2" name="Linje 5">
            <a:extLst>
              <a:ext uri="{FF2B5EF4-FFF2-40B4-BE49-F238E27FC236}">
                <a16:creationId xmlns:a16="http://schemas.microsoft.com/office/drawing/2014/main" id="{6B0C0E01-79AD-1F41-8CBA-F436EFBB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9367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dirty="0"/>
              <a:t>Här lägger du in din rubrik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9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a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B8D5AD-D270-F648-A851-A329A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7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CCEBD77-68E6-EB42-AA86-084B9AD2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C388E3E2-F5EC-BC41-85B7-08224C0CC293}" type="datetime1">
              <a:rPr lang="sv-SE" smtClean="0"/>
              <a:pPr algn="r"/>
              <a:t>2021-11-01</a:t>
            </a:fld>
            <a:endParaRPr lang="en-GB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mers logotyp_slutet av presentationen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A845A-EF3B-3247-9AC2-696EF05DE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2560" y="1087232"/>
            <a:ext cx="2678880" cy="29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DAA3-E755-42CC-9236-7DE64489D52D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2B6-9EF5-4790-B95A-510F948EC1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22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9" y="488229"/>
            <a:ext cx="7038231" cy="994172"/>
          </a:xfrm>
        </p:spPr>
        <p:txBody>
          <a:bodyPr/>
          <a:lstStyle/>
          <a:p>
            <a:r>
              <a:rPr lang="sv-SE" noProof="0" dirty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3720" y="1782305"/>
            <a:ext cx="7886700" cy="287296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nderrubrik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 dirty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7886700" cy="2616185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6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8" y="487573"/>
            <a:ext cx="7038231" cy="994172"/>
          </a:xfrm>
        </p:spPr>
        <p:txBody>
          <a:bodyPr anchor="b" anchorCtr="0">
            <a:noAutofit/>
          </a:bodyPr>
          <a:lstStyle/>
          <a:p>
            <a:r>
              <a:rPr lang="sv-SE" noProof="0" dirty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8800" y="1782376"/>
            <a:ext cx="2291631" cy="287355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500"/>
            </a:lvl1pPr>
            <a:lvl2pPr marL="252000" indent="0">
              <a:buFontTx/>
              <a:buNone/>
              <a:defRPr sz="1500"/>
            </a:lvl2pPr>
            <a:lvl3pPr marL="450000" indent="0">
              <a:buFontTx/>
              <a:buNone/>
              <a:defRPr sz="1500"/>
            </a:lvl3pPr>
            <a:lvl4pPr marL="648000" indent="0">
              <a:buFontTx/>
              <a:buNone/>
              <a:defRPr sz="1500"/>
            </a:lvl4pPr>
            <a:lvl5pPr marL="810000" indent="0">
              <a:buFontTx/>
              <a:buNone/>
              <a:defRPr sz="1500"/>
            </a:lvl5pPr>
          </a:lstStyle>
          <a:p>
            <a:pPr lvl="0"/>
            <a:r>
              <a:rPr lang="sv-SE" noProof="0" dirty="0"/>
              <a:t>Ingress en kolumn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7153" y="1782305"/>
            <a:ext cx="5698800" cy="28729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lvl1pPr>
            <a:lvl2pPr marL="252000" indent="0">
              <a:buFontTx/>
              <a:buNone/>
              <a:defRPr/>
            </a:lvl2pPr>
            <a:lvl3pPr marL="450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10000" indent="0">
              <a:buFontTx/>
              <a:buNone/>
              <a:defRPr/>
            </a:lvl5pPr>
          </a:lstStyle>
          <a:p>
            <a:pPr lvl="0"/>
            <a:r>
              <a:rPr lang="sv-SE" noProof="0" dirty="0"/>
              <a:t>Här finns möjlighet för att lägga in bild, tabell eller diagram </a:t>
            </a:r>
            <a:br>
              <a:rPr lang="sv-SE" noProof="0" dirty="0"/>
            </a:br>
            <a:r>
              <a:rPr lang="sv-SE" noProof="0" dirty="0"/>
              <a:t>genom att klicka på en av dessa ikoner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CCE702F-4052-3B4E-9DAD-35C6CEB57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vänster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 dirty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3925128" cy="2745912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A05079D-26EA-414D-A6D9-860EBF5EA1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810" y="2037026"/>
            <a:ext cx="4109399" cy="2745912"/>
          </a:xfrm>
          <a:prstGeom prst="rect">
            <a:avLst/>
          </a:prstGeom>
          <a:solidFill>
            <a:srgbClr val="DCE4E1"/>
          </a:solidFill>
        </p:spPr>
        <p:txBody>
          <a:bodyPr tIns="0" bIns="72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987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 wrap="square">
            <a:normAutofit/>
          </a:bodyPr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5200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28216" cy="2047299"/>
          </a:xfrm>
        </p:spPr>
        <p:txBody>
          <a:bodyPr/>
          <a:lstStyle/>
          <a:p>
            <a:r>
              <a:rPr lang="sv-SE" noProof="0" dirty="0"/>
              <a:t>Här lägger du in </a:t>
            </a:r>
            <a:br>
              <a:rPr lang="sv-SE" noProof="0" dirty="0"/>
            </a:br>
            <a:r>
              <a:rPr lang="sv-SE" noProof="0" dirty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3769200" cy="4597200"/>
          </a:xfrm>
          <a:prstGeom prst="rect">
            <a:avLst/>
          </a:prstGeom>
          <a:solidFill>
            <a:srgbClr val="DCE4E1"/>
          </a:solidFill>
        </p:spPr>
        <p:txBody>
          <a:bodyPr tIns="0" bIns="144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9pPr marL="2743200" indent="0">
              <a:buNone/>
              <a:defRPr/>
            </a:lvl9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09499-57AE-D94B-B9E5-906A8CC93B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Instit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46C504D-4045-874E-93F0-4174EC2B85E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310063" y="940567"/>
            <a:ext cx="2360737" cy="2571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19446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sv-SE" noProof="0" dirty="0"/>
              <a:t>Institutionen för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4310584" y="752992"/>
            <a:ext cx="4617182" cy="1360030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 dirty="0"/>
              <a:t>Här lägger du in </a:t>
            </a:r>
            <a:br>
              <a:rPr lang="sv-SE" noProof="0" dirty="0"/>
            </a:br>
            <a:r>
              <a:rPr lang="sv-SE" noProof="0" dirty="0"/>
              <a:t>din rubrik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2277979"/>
            <a:ext cx="3769200" cy="2504958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310584" y="2281373"/>
            <a:ext cx="4617182" cy="856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 dirty="0"/>
              <a:t>Ingress en kolumn</a:t>
            </a:r>
          </a:p>
          <a:p>
            <a:pPr lvl="1"/>
            <a:r>
              <a:rPr lang="sv-SE" noProof="0" dirty="0"/>
              <a:t>Andra nivån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90DF472-2B52-B648-86BA-E002A3B5E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0063" y="3395249"/>
            <a:ext cx="4629150" cy="257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300" b="1"/>
            </a:lvl2pPr>
            <a:lvl3pPr marL="0" indent="0">
              <a:buFontTx/>
              <a:buNone/>
              <a:defRPr sz="1300" b="1"/>
            </a:lvl3pPr>
            <a:lvl4pPr marL="0" indent="0">
              <a:buFontTx/>
              <a:buNone/>
              <a:defRPr sz="1300" b="1"/>
            </a:lvl4pPr>
            <a:lvl5pPr marL="0" indent="0">
              <a:buFontTx/>
              <a:buNone/>
              <a:defRPr sz="1300" b="1"/>
            </a:lvl5pPr>
          </a:lstStyle>
          <a:p>
            <a:pPr lvl="0"/>
            <a:r>
              <a:rPr lang="sv-SE" noProof="0" dirty="0"/>
              <a:t>Divisioner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7B49F1B-85A6-A647-9F5F-A010E7ED9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0064" y="3724507"/>
            <a:ext cx="2268000" cy="10584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DBC0CD4-68F0-E74A-8F83-B8EB39840D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0800" y="3724507"/>
            <a:ext cx="2268000" cy="1058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Forsknings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2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794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6222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D5CA9-F98F-5148-B23A-9CE3140EE6B0}"/>
              </a:ext>
            </a:extLst>
          </p:cNvPr>
          <p:cNvSpPr txBox="1"/>
          <p:nvPr userDrawn="1"/>
        </p:nvSpPr>
        <p:spPr>
          <a:xfrm rot="16200000">
            <a:off x="-2173892" y="2359629"/>
            <a:ext cx="459400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1764000" rIns="72000" rtlCol="0" anchor="ctr" anchorCtr="0">
            <a:spAutoFit/>
          </a:bodyPr>
          <a:lstStyle/>
          <a:p>
            <a:pPr algn="l"/>
            <a:r>
              <a:rPr lang="sv-SE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Forskningsinfrastruktur</a:t>
            </a:r>
          </a:p>
        </p:txBody>
      </p:sp>
    </p:spTree>
    <p:extLst>
      <p:ext uri="{BB962C8B-B14F-4D97-AF65-F5344CB8AC3E}">
        <p14:creationId xmlns:p14="http://schemas.microsoft.com/office/powerpoint/2010/main" val="38040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6796020" cy="9941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noProof="0" dirty="0"/>
              <a:t>Skriv din rubrik här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20" y="1814787"/>
            <a:ext cx="7886700" cy="285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0C1B5A8-D4C9-A343-A66A-ADE24DD64E79}" type="datetime1">
              <a:rPr lang="sv-SE" smtClean="0"/>
              <a:pPr algn="r"/>
              <a:t>2021-11-01</a:t>
            </a:fld>
            <a:endParaRPr lang="en-GB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C1D607-A217-544C-8CE2-63FA74E92CAD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2021-11-01</a:t>
            </a:fld>
            <a:endParaRPr lang="sv-SE" sz="80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5200" y="4852800"/>
            <a:ext cx="216000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670E98-2DB1-864E-BCC7-BB6E6DFBA590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16" name="Chalmers logotype 8">
            <a:extLst>
              <a:ext uri="{FF2B5EF4-FFF2-40B4-BE49-F238E27FC236}">
                <a16:creationId xmlns:a16="http://schemas.microsoft.com/office/drawing/2014/main" id="{B00FE33B-CEE3-9C45-9455-42E295308AE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2" r:id="rId2"/>
    <p:sldLayoutId id="2147483680" r:id="rId3"/>
    <p:sldLayoutId id="2147483704" r:id="rId4"/>
    <p:sldLayoutId id="2147483724" r:id="rId5"/>
    <p:sldLayoutId id="2147483677" r:id="rId6"/>
    <p:sldLayoutId id="2147483669" r:id="rId7"/>
    <p:sldLayoutId id="2147483678" r:id="rId8"/>
    <p:sldLayoutId id="2147483717" r:id="rId9"/>
    <p:sldLayoutId id="2147483723" r:id="rId10"/>
    <p:sldLayoutId id="2147483685" r:id="rId11"/>
    <p:sldLayoutId id="2147483673" r:id="rId12"/>
    <p:sldLayoutId id="2147483706" r:id="rId13"/>
    <p:sldLayoutId id="2147483705" r:id="rId14"/>
    <p:sldLayoutId id="2147483667" r:id="rId15"/>
    <p:sldLayoutId id="2147483687" r:id="rId16"/>
    <p:sldLayoutId id="2147483688" r:id="rId17"/>
    <p:sldLayoutId id="2147483725" r:id="rId18"/>
  </p:sldLayoutIdLs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3200" b="1" kern="1200" spc="-80" baseline="0">
          <a:solidFill>
            <a:srgbClr val="1944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0" indent="-126000" algn="l" defTabSz="6858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>
          <a:tab pos="1020763" algn="l"/>
        </a:tabLst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8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4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hans@chalmers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llnas@chalmers.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yamazaki@chalmers.se" TargetMode="External"/><Relationship Id="rId4" Type="http://schemas.openxmlformats.org/officeDocument/2006/relationships/hyperlink" Target="mailto:mahans@chalmers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-nRM_ZCG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-nRM_ZCG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827A-72C6-7644-81CF-2914EC4E5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41" y="1798419"/>
            <a:ext cx="8294324" cy="1400531"/>
          </a:xfrm>
        </p:spPr>
        <p:txBody>
          <a:bodyPr/>
          <a:lstStyle/>
          <a:p>
            <a:r>
              <a:rPr lang="sv-SE" dirty="0"/>
              <a:t>Introduktion till kommunikationsinslaget i Matematisk orientering (MVE235)</a:t>
            </a:r>
            <a:endParaRPr lang="en-S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B7C0E9-9F78-E94D-8DE2-00F8706ED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38" y="3198950"/>
            <a:ext cx="8294324" cy="1944550"/>
          </a:xfrm>
        </p:spPr>
        <p:txBody>
          <a:bodyPr/>
          <a:lstStyle/>
          <a:p>
            <a:endParaRPr lang="en-SE" sz="2000" dirty="0"/>
          </a:p>
          <a:p>
            <a:r>
              <a:rPr lang="en-SE" sz="2400" dirty="0"/>
              <a:t>Hans Malmström och Katarina Gustafsson Yamazaki</a:t>
            </a:r>
          </a:p>
          <a:p>
            <a:r>
              <a:rPr lang="en-SE" sz="2400" dirty="0"/>
              <a:t>Fackspråk och kommunikation</a:t>
            </a:r>
          </a:p>
          <a:p>
            <a:r>
              <a:rPr lang="en-SE" sz="2400" dirty="0"/>
              <a:t>Inst. </a:t>
            </a:r>
            <a:r>
              <a:rPr lang="en-US" sz="2400" dirty="0"/>
              <a:t>F</a:t>
            </a:r>
            <a:r>
              <a:rPr lang="en-SE" sz="2400" dirty="0"/>
              <a:t>ör Vetenskapens kommunikation och lärande</a:t>
            </a:r>
          </a:p>
          <a:p>
            <a:r>
              <a:rPr lang="en-SE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mahans@chalmers.se</a:t>
            </a:r>
            <a:r>
              <a:rPr lang="en-SE" sz="2400" dirty="0">
                <a:solidFill>
                  <a:schemeClr val="bg1"/>
                </a:solidFill>
              </a:rPr>
              <a:t> </a:t>
            </a:r>
          </a:p>
          <a:p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41678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-113799"/>
            <a:ext cx="6172200" cy="857250"/>
          </a:xfrm>
        </p:spPr>
        <p:txBody>
          <a:bodyPr/>
          <a:lstStyle/>
          <a:p>
            <a:r>
              <a:rPr lang="sv-SE" dirty="0"/>
              <a:t>Er uppgift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5007"/>
            <a:ext cx="8581571" cy="3948493"/>
          </a:xfrm>
        </p:spPr>
        <p:txBody>
          <a:bodyPr>
            <a:normAutofit fontScale="47500" lnSpcReduction="20000"/>
          </a:bodyPr>
          <a:lstStyle/>
          <a:p>
            <a:r>
              <a:rPr lang="sv-SE" sz="3400" dirty="0"/>
              <a:t>Ni skriver en text av sammanfattande karaktär med utgångspunkt i de föreläsningar som hålls under My-dagen</a:t>
            </a:r>
          </a:p>
          <a:p>
            <a:r>
              <a:rPr lang="sv-SE" sz="3400" dirty="0"/>
              <a:t>Ni ska </a:t>
            </a:r>
            <a:r>
              <a:rPr lang="sv-SE" sz="3400" b="1" dirty="0"/>
              <a:t>syntetisera</a:t>
            </a:r>
            <a:r>
              <a:rPr lang="sv-SE" sz="3400" dirty="0"/>
              <a:t> central och stödjande information från olika föreläsningar till en sammanhängande text med en tydlig central idé vars </a:t>
            </a:r>
            <a:r>
              <a:rPr lang="sv-SE" sz="3400" b="1" dirty="0"/>
              <a:t>syfte</a:t>
            </a:r>
            <a:r>
              <a:rPr lang="sv-SE" sz="3400" dirty="0"/>
              <a:t> antingen är (i) att redogöra för hur matematikämnet utvecklats, påverkar och interagerar med andra vetenskaper och samhället i stort, eller (ii) att redogöra för några av matematikens centrala idéer och dessas koppling till tillämpningen av matematik i samhälle och/eller industri.</a:t>
            </a:r>
          </a:p>
          <a:p>
            <a:endParaRPr lang="sv-SE" sz="3400" dirty="0"/>
          </a:p>
          <a:p>
            <a:r>
              <a:rPr lang="sv-SE" sz="3400" dirty="0"/>
              <a:t>En på ytan enkel uppgift…lyssna…sammanfatta…skriva ett slags ”sammanställning”/syntes</a:t>
            </a:r>
          </a:p>
          <a:p>
            <a:endParaRPr lang="sv-SE" sz="3400" dirty="0"/>
          </a:p>
          <a:p>
            <a:r>
              <a:rPr lang="sv-SE" sz="3400" dirty="0"/>
              <a:t>Utmaningen finns på flera plan</a:t>
            </a:r>
          </a:p>
          <a:p>
            <a:pPr lvl="1"/>
            <a:r>
              <a:rPr lang="sv-SE" sz="3400" dirty="0"/>
              <a:t>Akademins förväntningar på kvalitativ text (utifrån textens tre dimensioner och en ”klarspråksprincip”)</a:t>
            </a:r>
          </a:p>
          <a:p>
            <a:pPr lvl="1"/>
            <a:r>
              <a:rPr lang="sv-SE" sz="3400" dirty="0"/>
              <a:t>Ovana att skriva ”om” matematik</a:t>
            </a:r>
          </a:p>
          <a:p>
            <a:pPr lvl="1"/>
            <a:r>
              <a:rPr lang="sv-SE" sz="3400" dirty="0"/>
              <a:t>Syntes </a:t>
            </a:r>
          </a:p>
          <a:p>
            <a:pPr marL="0" indent="0">
              <a:buNone/>
            </a:pP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84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42111" y="1272340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19727" y="803527"/>
            <a:ext cx="14041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Inledning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4773441"/>
            <a:ext cx="14041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Avslutning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117031" y="859857"/>
            <a:ext cx="4104456" cy="4219437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4502"/>
          <a:stretch/>
        </p:blipFill>
        <p:spPr>
          <a:xfrm>
            <a:off x="5512967" y="850271"/>
            <a:ext cx="1885748" cy="179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7AE7-66BB-D54F-8CB1-CFB27E1C6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29" y="64206"/>
            <a:ext cx="5517363" cy="6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185708"/>
            <a:ext cx="6172200" cy="857250"/>
          </a:xfrm>
        </p:spPr>
        <p:txBody>
          <a:bodyPr/>
          <a:lstStyle/>
          <a:p>
            <a:r>
              <a:rPr lang="sv-SE" dirty="0"/>
              <a:t>Mål för momentet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63497"/>
            <a:ext cx="7620000" cy="3815688"/>
          </a:xfrm>
        </p:spPr>
        <p:txBody>
          <a:bodyPr>
            <a:normAutofit/>
          </a:bodyPr>
          <a:lstStyle/>
          <a:p>
            <a:pPr marL="257175" lvl="1" indent="-257175"/>
            <a:endParaRPr lang="sv-SE" sz="2400" dirty="0"/>
          </a:p>
          <a:p>
            <a:pPr marL="342900" lvl="1" indent="-342900"/>
            <a:r>
              <a:rPr lang="sv-SE" sz="2400" dirty="0"/>
              <a:t>Färdigheter som skribenter, läsare och lyssnare av akademisk text</a:t>
            </a:r>
          </a:p>
          <a:p>
            <a:pPr marL="342900" lvl="1" indent="-342900"/>
            <a:endParaRPr lang="sv-SE" sz="2400" dirty="0"/>
          </a:p>
          <a:p>
            <a:pPr marL="342900" lvl="1" indent="-342900"/>
            <a:r>
              <a:rPr lang="sv-SE" sz="2400" dirty="0"/>
              <a:t>Kunskap och reflektion: förväntningar och krav på akademisk text</a:t>
            </a:r>
          </a:p>
          <a:p>
            <a:pPr marL="342900" lvl="1" indent="-342900"/>
            <a:endParaRPr lang="sv-SE" sz="2400" dirty="0"/>
          </a:p>
          <a:p>
            <a:pPr marL="342900" lvl="1" indent="-342900"/>
            <a:r>
              <a:rPr lang="sv-SE" sz="2400" dirty="0"/>
              <a:t>Matematikämnets hantering av akademiskt fackspråk</a:t>
            </a:r>
          </a:p>
        </p:txBody>
      </p:sp>
    </p:spTree>
    <p:extLst>
      <p:ext uri="{BB962C8B-B14F-4D97-AF65-F5344CB8AC3E}">
        <p14:creationId xmlns:p14="http://schemas.microsoft.com/office/powerpoint/2010/main" val="38370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99" y="-244524"/>
            <a:ext cx="6796020" cy="994172"/>
          </a:xfrm>
        </p:spPr>
        <p:txBody>
          <a:bodyPr/>
          <a:lstStyle/>
          <a:p>
            <a:r>
              <a:rPr lang="sv-SE" dirty="0"/>
              <a:t>Hur når ni målen?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98" y="1142311"/>
            <a:ext cx="8137051" cy="3912289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sv-SE" sz="2400" dirty="0">
                <a:solidFill>
                  <a:schemeClr val="bg1">
                    <a:lumMod val="65000"/>
                  </a:schemeClr>
                </a:solidFill>
              </a:rPr>
              <a:t>Dagens introduktion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My-dagens föreläsningar (1/11)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Fackspråksföreläsning (3/11) och övning (10/11)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Skrivarbete och </a:t>
            </a:r>
            <a:r>
              <a:rPr lang="sv-SE" sz="2400" dirty="0" err="1"/>
              <a:t>föresläsningar</a:t>
            </a:r>
            <a:r>
              <a:rPr lang="sv-SE" sz="2400" dirty="0"/>
              <a:t> 10/11</a:t>
            </a:r>
            <a:r>
              <a:rPr lang="mr-IN" sz="2400" dirty="0"/>
              <a:t>–</a:t>
            </a:r>
            <a:r>
              <a:rPr lang="sv-SE" sz="2400" dirty="0"/>
              <a:t> 9/12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Textseminarium 9/12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Slutgiltig bearbetning av texten (9/12-18/12)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dirty="0"/>
              <a:t>Frivillig (</a:t>
            </a:r>
            <a:r>
              <a:rPr lang="sv-SE" sz="2400" dirty="0" err="1"/>
              <a:t>drop</a:t>
            </a:r>
            <a:r>
              <a:rPr lang="sv-SE" sz="2400" dirty="0"/>
              <a:t>-in) handledning 13/12 (mer info. kommer) </a:t>
            </a:r>
          </a:p>
          <a:p>
            <a:pPr marL="385763" indent="-385763">
              <a:buFont typeface="+mj-lt"/>
              <a:buAutoNum type="arabicPeriod"/>
            </a:pPr>
            <a:r>
              <a:rPr lang="sv-SE" sz="2400" b="1" dirty="0"/>
              <a:t>Slutinlämning 17/12 (kl. 18:00), 2020</a:t>
            </a:r>
          </a:p>
        </p:txBody>
      </p:sp>
    </p:spTree>
    <p:extLst>
      <p:ext uri="{BB962C8B-B14F-4D97-AF65-F5344CB8AC3E}">
        <p14:creationId xmlns:p14="http://schemas.microsoft.com/office/powerpoint/2010/main" val="145864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9" y="-295324"/>
            <a:ext cx="6796020" cy="994172"/>
          </a:xfrm>
        </p:spPr>
        <p:txBody>
          <a:bodyPr/>
          <a:lstStyle/>
          <a:p>
            <a:r>
              <a:rPr lang="sv-SE" dirty="0"/>
              <a:t>Utgångspunkter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9" y="976587"/>
            <a:ext cx="7886700" cy="3867262"/>
          </a:xfrm>
        </p:spPr>
        <p:txBody>
          <a:bodyPr>
            <a:normAutofit fontScale="70000" lnSpcReduction="20000"/>
          </a:bodyPr>
          <a:lstStyle/>
          <a:p>
            <a:endParaRPr lang="sv-SE" sz="3200" dirty="0"/>
          </a:p>
          <a:p>
            <a:r>
              <a:rPr lang="sv-SE" sz="3200" b="1" dirty="0"/>
              <a:t>My-dagens föreläsningar </a:t>
            </a:r>
            <a:r>
              <a:rPr lang="sv-SE" sz="3200" dirty="0"/>
              <a:t>och</a:t>
            </a:r>
            <a:r>
              <a:rPr lang="sv-SE" sz="3200" b="1" dirty="0"/>
              <a:t> föreläsningsserien</a:t>
            </a:r>
          </a:p>
          <a:p>
            <a:endParaRPr lang="sv-SE" sz="3200" b="1" dirty="0"/>
          </a:p>
          <a:p>
            <a:r>
              <a:rPr lang="sv-SE" sz="3200" dirty="0"/>
              <a:t>Utnyttja</a:t>
            </a:r>
            <a:r>
              <a:rPr lang="sv-SE" sz="3200" b="1" dirty="0"/>
              <a:t> frågestunder </a:t>
            </a:r>
            <a:r>
              <a:rPr lang="sv-SE" sz="3200" dirty="0"/>
              <a:t>klokt</a:t>
            </a:r>
          </a:p>
          <a:p>
            <a:endParaRPr lang="sv-SE" sz="3200" dirty="0"/>
          </a:p>
          <a:p>
            <a:r>
              <a:rPr lang="sv-SE" sz="3200" dirty="0"/>
              <a:t>Med utgångspunkt från My-dagens föreläsningar och föreläsningsserien väljer ni </a:t>
            </a:r>
            <a:r>
              <a:rPr lang="sv-SE" sz="3200" b="1" dirty="0"/>
              <a:t>fyra föreläsningar (max en från My-dagen) </a:t>
            </a:r>
            <a:r>
              <a:rPr lang="sv-SE" sz="3200" dirty="0"/>
              <a:t>och skriver en </a:t>
            </a:r>
            <a:r>
              <a:rPr lang="sv-SE" sz="3200" b="1" dirty="0"/>
              <a:t>sammanfattande text – en syntes</a:t>
            </a:r>
          </a:p>
          <a:p>
            <a:endParaRPr lang="sv-SE" sz="3200" b="1" dirty="0"/>
          </a:p>
          <a:p>
            <a:r>
              <a:rPr lang="sv-SE" sz="3200" dirty="0"/>
              <a:t>Komplettera med </a:t>
            </a:r>
            <a:r>
              <a:rPr lang="sv-SE" sz="3200" b="1" dirty="0"/>
              <a:t>ytterligare källor</a:t>
            </a:r>
            <a:r>
              <a:rPr lang="sv-SE" sz="3200" dirty="0"/>
              <a:t>, om ni vill, för att stärka er syntes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64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57" y="1062816"/>
            <a:ext cx="6172200" cy="469852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Ta </a:t>
            </a:r>
            <a:r>
              <a:rPr lang="en-US" b="1" dirty="0" err="1">
                <a:highlight>
                  <a:srgbClr val="FFFF00"/>
                </a:highlight>
              </a:rPr>
              <a:t>anteckningar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samband</a:t>
            </a:r>
            <a:r>
              <a:rPr lang="en-US" dirty="0">
                <a:highlight>
                  <a:srgbClr val="FFFF00"/>
                </a:highlight>
              </a:rPr>
              <a:t> med </a:t>
            </a:r>
            <a:r>
              <a:rPr lang="en-US" dirty="0" err="1">
                <a:highlight>
                  <a:srgbClr val="FFFF00"/>
                </a:highlight>
              </a:rPr>
              <a:t>alla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föreläsningar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och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diskussioner</a:t>
            </a:r>
            <a:endParaRPr lang="en-US" dirty="0">
              <a:highlight>
                <a:srgbClr val="FFFF00"/>
              </a:highlight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b="1" dirty="0" err="1"/>
              <a:t>Skriv</a:t>
            </a:r>
            <a:r>
              <a:rPr lang="en-US" b="1" dirty="0"/>
              <a:t> rent </a:t>
            </a:r>
            <a:r>
              <a:rPr lang="en-US" b="1" dirty="0" err="1"/>
              <a:t>anteckningarna</a:t>
            </a:r>
            <a:r>
              <a:rPr lang="en-US" b="1" dirty="0"/>
              <a:t> </a:t>
            </a:r>
            <a:r>
              <a:rPr lang="en-US" b="1" dirty="0" err="1"/>
              <a:t>så</a:t>
            </a:r>
            <a:r>
              <a:rPr lang="en-US" b="1" dirty="0"/>
              <a:t> fort du </a:t>
            </a:r>
            <a:r>
              <a:rPr lang="en-US" b="1" dirty="0" err="1"/>
              <a:t>kan</a:t>
            </a:r>
            <a:r>
              <a:rPr lang="en-US" b="1" dirty="0"/>
              <a:t>, </a:t>
            </a:r>
            <a:r>
              <a:rPr lang="en-US" b="1" dirty="0" err="1"/>
              <a:t>gärna</a:t>
            </a:r>
            <a:r>
              <a:rPr lang="en-US" b="1" dirty="0"/>
              <a:t> redan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direkt</a:t>
            </a:r>
            <a:r>
              <a:rPr lang="en-US" b="1" dirty="0"/>
              <a:t> </a:t>
            </a:r>
            <a:r>
              <a:rPr lang="en-US" b="1" dirty="0" err="1"/>
              <a:t>anslutning</a:t>
            </a:r>
            <a:r>
              <a:rPr lang="en-US" b="1" dirty="0"/>
              <a:t> till </a:t>
            </a:r>
            <a:r>
              <a:rPr lang="en-US" b="1" dirty="0" err="1"/>
              <a:t>föreläsningen</a:t>
            </a:r>
            <a:endParaRPr lang="en-US" b="1" dirty="0"/>
          </a:p>
          <a:p>
            <a:pPr marL="385763" indent="-385763">
              <a:buFont typeface="+mj-lt"/>
              <a:buAutoNum type="arabicPeriod"/>
            </a:pPr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b="1" dirty="0"/>
              <a:t>en </a:t>
            </a:r>
            <a:r>
              <a:rPr lang="en-US" b="1" dirty="0" err="1"/>
              <a:t>första</a:t>
            </a:r>
            <a:r>
              <a:rPr lang="en-US" b="1" dirty="0"/>
              <a:t> </a:t>
            </a:r>
            <a:r>
              <a:rPr lang="en-US" b="1" dirty="0" err="1"/>
              <a:t>sammanfattning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b="1" dirty="0" err="1"/>
              <a:t>bärande</a:t>
            </a:r>
            <a:r>
              <a:rPr lang="en-US" b="1" dirty="0"/>
              <a:t> </a:t>
            </a:r>
            <a:r>
              <a:rPr lang="en-US" b="1" dirty="0" err="1"/>
              <a:t>idé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ursprungsinformationen</a:t>
            </a:r>
            <a:r>
              <a:rPr lang="en-US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err="1"/>
              <a:t>Försök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b="1" dirty="0" err="1"/>
              <a:t>formulera</a:t>
            </a:r>
            <a:r>
              <a:rPr lang="en-US" b="1" dirty="0"/>
              <a:t> </a:t>
            </a:r>
            <a:r>
              <a:rPr lang="en-US" b="1" dirty="0" err="1"/>
              <a:t>huvudpunkten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ursprungsinformationen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b="1" dirty="0"/>
              <a:t> en </a:t>
            </a:r>
            <a:r>
              <a:rPr lang="en-US" b="1" dirty="0" err="1"/>
              <a:t>enda</a:t>
            </a:r>
            <a:r>
              <a:rPr lang="en-US" b="1" dirty="0"/>
              <a:t> </a:t>
            </a:r>
            <a:r>
              <a:rPr lang="en-US" b="1" dirty="0" err="1"/>
              <a:t>mening</a:t>
            </a:r>
            <a:endParaRPr lang="en-US" b="1" dirty="0"/>
          </a:p>
          <a:p>
            <a:pPr marL="385763" indent="-385763">
              <a:buFont typeface="+mj-lt"/>
              <a:buAutoNum type="arabicPeriod"/>
            </a:pPr>
            <a:r>
              <a:rPr lang="en-US" dirty="0" err="1"/>
              <a:t>Senare</a:t>
            </a:r>
            <a:r>
              <a:rPr lang="en-US" dirty="0"/>
              <a:t> under </a:t>
            </a:r>
            <a:r>
              <a:rPr lang="en-US" dirty="0" err="1"/>
              <a:t>processen</a:t>
            </a:r>
            <a:r>
              <a:rPr lang="en-US" dirty="0"/>
              <a:t> behöver du </a:t>
            </a:r>
            <a:r>
              <a:rPr lang="en-US" dirty="0" err="1"/>
              <a:t>överväga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dina</a:t>
            </a:r>
            <a:r>
              <a:rPr lang="en-US" dirty="0"/>
              <a:t> </a:t>
            </a:r>
            <a:r>
              <a:rPr lang="en-US" dirty="0" err="1"/>
              <a:t>sammanfattningar</a:t>
            </a:r>
            <a:r>
              <a:rPr lang="en-US" dirty="0"/>
              <a:t> kan </a:t>
            </a:r>
            <a:r>
              <a:rPr lang="en-US" b="1" dirty="0"/>
              <a:t>syntetiseras till EN text, men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bärande</a:t>
            </a:r>
            <a:r>
              <a:rPr lang="en-US" b="1" dirty="0"/>
              <a:t> </a:t>
            </a:r>
            <a:r>
              <a:rPr lang="en-US" b="1" dirty="0" err="1"/>
              <a:t>idé</a:t>
            </a:r>
            <a:r>
              <a:rPr lang="en-US" b="1" dirty="0"/>
              <a:t> (</a:t>
            </a:r>
            <a:r>
              <a:rPr lang="en-US" b="1" dirty="0" err="1"/>
              <a:t>utifrån</a:t>
            </a:r>
            <a:r>
              <a:rPr lang="en-US" b="1" dirty="0"/>
              <a:t> </a:t>
            </a:r>
            <a:r>
              <a:rPr lang="en-US" b="1" dirty="0" err="1"/>
              <a:t>ett</a:t>
            </a:r>
            <a:r>
              <a:rPr lang="en-US" b="1" dirty="0"/>
              <a:t> </a:t>
            </a:r>
            <a:r>
              <a:rPr lang="en-US" b="1" dirty="0" err="1"/>
              <a:t>syfte</a:t>
            </a:r>
            <a:r>
              <a:rPr lang="en-US" b="1" dirty="0"/>
              <a:t>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err="1"/>
              <a:t>Komplettera</a:t>
            </a:r>
            <a:r>
              <a:rPr lang="en-US" b="1" dirty="0"/>
              <a:t> med </a:t>
            </a:r>
            <a:r>
              <a:rPr lang="en-US" b="1" dirty="0" err="1"/>
              <a:t>skriftliga</a:t>
            </a:r>
            <a:r>
              <a:rPr lang="en-US" b="1" dirty="0"/>
              <a:t> </a:t>
            </a:r>
            <a:r>
              <a:rPr lang="en-US" b="1" dirty="0" err="1"/>
              <a:t>källor</a:t>
            </a:r>
            <a:r>
              <a:rPr lang="en-US" b="1" dirty="0"/>
              <a:t> om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vill</a:t>
            </a:r>
            <a:r>
              <a:rPr lang="en-US" b="1" dirty="0"/>
              <a:t>, </a:t>
            </a:r>
            <a:r>
              <a:rPr lang="en-US" dirty="0"/>
              <a:t>men </a:t>
            </a:r>
            <a:r>
              <a:rPr lang="en-US" dirty="0" err="1"/>
              <a:t>innehållet</a:t>
            </a:r>
            <a:r>
              <a:rPr lang="en-US" dirty="0"/>
              <a:t> ska </a:t>
            </a:r>
            <a:r>
              <a:rPr lang="en-US" dirty="0" err="1"/>
              <a:t>huvudsakligen</a:t>
            </a:r>
            <a:r>
              <a:rPr lang="en-US" dirty="0"/>
              <a:t> </a:t>
            </a:r>
            <a:r>
              <a:rPr lang="en-US" dirty="0" err="1"/>
              <a:t>speglas</a:t>
            </a:r>
            <a:r>
              <a:rPr lang="en-US" dirty="0"/>
              <a:t> av </a:t>
            </a:r>
            <a:r>
              <a:rPr lang="en-US" dirty="0" err="1"/>
              <a:t>föreläsningarna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3F4A1-972A-804C-A417-F11A9369C2CA}"/>
              </a:ext>
            </a:extLst>
          </p:cNvPr>
          <p:cNvSpPr txBox="1"/>
          <p:nvPr/>
        </p:nvSpPr>
        <p:spPr>
          <a:xfrm>
            <a:off x="197708" y="284205"/>
            <a:ext cx="8291384" cy="3877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SE" sz="2800" dirty="0">
                <a:latin typeface="Arial" panose="020B0604020202020204" pitchFamily="34" charset="0"/>
                <a:cs typeface="Arial" panose="020B0604020202020204" pitchFamily="34" charset="0"/>
              </a:rPr>
              <a:t>TIPS FÖR ATT UNDERLÄTTA SKRIVANDET</a:t>
            </a:r>
          </a:p>
        </p:txBody>
      </p:sp>
    </p:spTree>
    <p:extLst>
      <p:ext uri="{BB962C8B-B14F-4D97-AF65-F5344CB8AC3E}">
        <p14:creationId xmlns:p14="http://schemas.microsoft.com/office/powerpoint/2010/main" val="27956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9" y="-282624"/>
            <a:ext cx="6796020" cy="994172"/>
          </a:xfrm>
        </p:spPr>
        <p:txBody>
          <a:bodyPr>
            <a:normAutofit/>
          </a:bodyPr>
          <a:lstStyle/>
          <a:p>
            <a:r>
              <a:rPr lang="sv-SE" dirty="0"/>
              <a:t>Mottagaren då?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9" y="1142311"/>
            <a:ext cx="7886700" cy="2858877"/>
          </a:xfrm>
        </p:spPr>
        <p:txBody>
          <a:bodyPr/>
          <a:lstStyle/>
          <a:p>
            <a:endParaRPr lang="sv-SE" dirty="0"/>
          </a:p>
          <a:p>
            <a:r>
              <a:rPr lang="sv-SE" sz="2400" dirty="0"/>
              <a:t>Potentiella studenter på programmet i teknisk matematik/matematikprogrammet HT2022 </a:t>
            </a:r>
          </a:p>
          <a:p>
            <a:endParaRPr lang="sv-SE" sz="2400" dirty="0"/>
          </a:p>
          <a:p>
            <a:r>
              <a:rPr lang="sv-SE" sz="2400" dirty="0"/>
              <a:t>Era texter ska följaktligen ha en intresseväckande prägel (men akta er för en ”</a:t>
            </a:r>
            <a:r>
              <a:rPr lang="sv-SE" sz="2400" dirty="0" err="1"/>
              <a:t>catchy</a:t>
            </a:r>
            <a:r>
              <a:rPr lang="sv-SE" sz="2400" dirty="0"/>
              <a:t>” alltför personlig stil!)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57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99" y="-269924"/>
            <a:ext cx="6796020" cy="994172"/>
          </a:xfrm>
        </p:spPr>
        <p:txBody>
          <a:bodyPr/>
          <a:lstStyle/>
          <a:p>
            <a:r>
              <a:rPr lang="en-US" dirty="0" err="1"/>
              <a:t>Formaliakrav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0199" y="1241477"/>
            <a:ext cx="7886700" cy="3887735"/>
          </a:xfrm>
        </p:spPr>
        <p:txBody>
          <a:bodyPr>
            <a:normAutofit/>
          </a:bodyPr>
          <a:lstStyle/>
          <a:p>
            <a:r>
              <a:rPr lang="en-US" sz="2000" dirty="0" err="1"/>
              <a:t>Textens</a:t>
            </a:r>
            <a:r>
              <a:rPr lang="en-US" sz="2000" dirty="0"/>
              <a:t> </a:t>
            </a:r>
            <a:r>
              <a:rPr lang="en-US" sz="2000" dirty="0" err="1"/>
              <a:t>längd</a:t>
            </a:r>
            <a:r>
              <a:rPr lang="en-US" sz="2000" dirty="0"/>
              <a:t> ska </a:t>
            </a:r>
            <a:r>
              <a:rPr lang="en-US" sz="2000" dirty="0" err="1"/>
              <a:t>vara</a:t>
            </a:r>
            <a:r>
              <a:rPr lang="en-US" sz="2000" dirty="0"/>
              <a:t> </a:t>
            </a:r>
            <a:r>
              <a:rPr lang="en-US" sz="2000" dirty="0" err="1"/>
              <a:t>maximalt</a:t>
            </a:r>
            <a:r>
              <a:rPr lang="en-US" sz="2000" dirty="0"/>
              <a:t> 9000 </a:t>
            </a:r>
            <a:r>
              <a:rPr lang="en-US" sz="2000" dirty="0" err="1"/>
              <a:t>tecken</a:t>
            </a:r>
            <a:r>
              <a:rPr lang="en-US" sz="2000" dirty="0"/>
              <a:t> (</a:t>
            </a:r>
            <a:r>
              <a:rPr lang="en-US" sz="2000" dirty="0" err="1"/>
              <a:t>inklusive</a:t>
            </a:r>
            <a:r>
              <a:rPr lang="en-US" sz="2000" dirty="0"/>
              <a:t> </a:t>
            </a:r>
            <a:r>
              <a:rPr lang="en-US" sz="2000" dirty="0" err="1"/>
              <a:t>blanksteg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Minst</a:t>
            </a:r>
            <a:r>
              <a:rPr lang="en-US" sz="2000" dirty="0"/>
              <a:t> 3 </a:t>
            </a:r>
            <a:r>
              <a:rPr lang="en-US" sz="2000" dirty="0" err="1"/>
              <a:t>olika</a:t>
            </a:r>
            <a:r>
              <a:rPr lang="en-US" sz="2000" dirty="0"/>
              <a:t> </a:t>
            </a:r>
            <a:r>
              <a:rPr lang="en-US" sz="2000" dirty="0" err="1"/>
              <a:t>formler</a:t>
            </a:r>
            <a:r>
              <a:rPr lang="en-US" sz="2000" dirty="0"/>
              <a:t>/</a:t>
            </a:r>
            <a:r>
              <a:rPr lang="en-US" sz="2000" dirty="0" err="1"/>
              <a:t>matematiska</a:t>
            </a:r>
            <a:r>
              <a:rPr lang="en-US" sz="2000" dirty="0"/>
              <a:t> figurer </a:t>
            </a:r>
            <a:r>
              <a:rPr lang="en-US" sz="2000" dirty="0" err="1"/>
              <a:t>omfattande</a:t>
            </a:r>
            <a:r>
              <a:rPr lang="en-US" sz="2000" dirty="0"/>
              <a:t> </a:t>
            </a:r>
            <a:r>
              <a:rPr lang="en-US" sz="2000" dirty="0" err="1"/>
              <a:t>totalt</a:t>
            </a:r>
            <a:r>
              <a:rPr lang="en-US" sz="2000" dirty="0"/>
              <a:t> </a:t>
            </a:r>
            <a:r>
              <a:rPr lang="en-US" sz="2000" dirty="0" err="1"/>
              <a:t>minst</a:t>
            </a:r>
            <a:r>
              <a:rPr lang="en-US" sz="2000" dirty="0"/>
              <a:t> 10 </a:t>
            </a:r>
            <a:r>
              <a:rPr lang="en-US" sz="2000" dirty="0" err="1"/>
              <a:t>rader</a:t>
            </a:r>
            <a:r>
              <a:rPr lang="en-US" sz="2000" dirty="0"/>
              <a:t> text</a:t>
            </a:r>
          </a:p>
          <a:p>
            <a:r>
              <a:rPr lang="en-US" sz="2000" dirty="0" err="1"/>
              <a:t>Använd</a:t>
            </a:r>
            <a:r>
              <a:rPr lang="en-US" sz="2000" dirty="0"/>
              <a:t> LaTeX </a:t>
            </a:r>
          </a:p>
          <a:p>
            <a:r>
              <a:rPr lang="en-US" sz="2000" dirty="0" err="1"/>
              <a:t>Skriv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spalt/</a:t>
            </a:r>
            <a:r>
              <a:rPr lang="en-US" sz="2000" dirty="0" err="1"/>
              <a:t>kolumn</a:t>
            </a:r>
            <a:endParaRPr lang="en-US" sz="2000" dirty="0"/>
          </a:p>
          <a:p>
            <a:r>
              <a:rPr lang="en-US" sz="2000" dirty="0" err="1"/>
              <a:t>Använd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standardtypsnitt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storlek</a:t>
            </a:r>
            <a:r>
              <a:rPr lang="en-US" sz="2000" dirty="0"/>
              <a:t> 12</a:t>
            </a:r>
          </a:p>
          <a:p>
            <a:r>
              <a:rPr lang="en-US" sz="2000" dirty="0" err="1"/>
              <a:t>Formatera</a:t>
            </a:r>
            <a:r>
              <a:rPr lang="en-US" sz="2000" dirty="0"/>
              <a:t> </a:t>
            </a:r>
            <a:r>
              <a:rPr lang="en-US" sz="2000" dirty="0" err="1"/>
              <a:t>dokumentet</a:t>
            </a:r>
            <a:r>
              <a:rPr lang="en-US" sz="2000" dirty="0"/>
              <a:t> med </a:t>
            </a:r>
            <a:r>
              <a:rPr lang="en-US" sz="2000" dirty="0" err="1"/>
              <a:t>radavstånd</a:t>
            </a:r>
            <a:r>
              <a:rPr lang="en-US" sz="2000" dirty="0"/>
              <a:t> 1,5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utnyttja</a:t>
            </a:r>
            <a:r>
              <a:rPr lang="en-US" sz="2000" dirty="0"/>
              <a:t> </a:t>
            </a:r>
            <a:r>
              <a:rPr lang="en-US" sz="2000" dirty="0" err="1"/>
              <a:t>marginaler</a:t>
            </a:r>
            <a:r>
              <a:rPr lang="en-US" sz="2000" dirty="0"/>
              <a:t> med </a:t>
            </a:r>
            <a:r>
              <a:rPr lang="en-US" sz="2000" dirty="0" err="1"/>
              <a:t>minst</a:t>
            </a:r>
            <a:r>
              <a:rPr lang="en-US" sz="2000" dirty="0"/>
              <a:t> 1,5 cm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dokuments</a:t>
            </a:r>
            <a:r>
              <a:rPr lang="en-US" sz="2000" dirty="0"/>
              <a:t> </a:t>
            </a:r>
            <a:r>
              <a:rPr lang="en-US" sz="2000" dirty="0" err="1"/>
              <a:t>båda</a:t>
            </a:r>
            <a:r>
              <a:rPr lang="en-US" sz="2000" dirty="0"/>
              <a:t> </a:t>
            </a:r>
            <a:r>
              <a:rPr lang="en-US" sz="2000" dirty="0" err="1"/>
              <a:t>sidor</a:t>
            </a:r>
            <a:endParaRPr lang="en-US" sz="2000" dirty="0"/>
          </a:p>
          <a:p>
            <a:r>
              <a:rPr lang="en-US" sz="2000" dirty="0" err="1"/>
              <a:t>Lämna</a:t>
            </a:r>
            <a:r>
              <a:rPr lang="en-US" sz="2000" dirty="0"/>
              <a:t> in </a:t>
            </a:r>
            <a:r>
              <a:rPr lang="en-US" sz="2000" dirty="0" err="1"/>
              <a:t>uppgiften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pdf-fil via Canvas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99" y="-219124"/>
            <a:ext cx="6796020" cy="994172"/>
          </a:xfrm>
        </p:spPr>
        <p:txBody>
          <a:bodyPr/>
          <a:lstStyle/>
          <a:p>
            <a:r>
              <a:rPr lang="sv-SE" dirty="0"/>
              <a:t>Nästa steg (fackspråk)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99" y="895176"/>
            <a:ext cx="7886700" cy="4140889"/>
          </a:xfrm>
        </p:spPr>
        <p:txBody>
          <a:bodyPr>
            <a:normAutofit/>
          </a:bodyPr>
          <a:lstStyle/>
          <a:p>
            <a:endParaRPr lang="sv-SE" b="1" dirty="0"/>
          </a:p>
          <a:p>
            <a:r>
              <a:rPr lang="sv-SE" sz="2000" b="1" dirty="0"/>
              <a:t>Fackspråksföreläsning 1</a:t>
            </a:r>
            <a:endParaRPr lang="sv-SE" sz="2000" dirty="0"/>
          </a:p>
          <a:p>
            <a:pPr lvl="1"/>
            <a:r>
              <a:rPr lang="sv-SE" sz="2000" dirty="0"/>
              <a:t>3/11 (10-12)</a:t>
            </a:r>
          </a:p>
          <a:p>
            <a:pPr lvl="1"/>
            <a:r>
              <a:rPr lang="sv-SE" sz="2000" i="1" dirty="0"/>
              <a:t>Skriva (och sammanfatta) är användbara och centrala matematikkompetenser, men hur blir en matematiktext vårdad, enkel och begriplig?</a:t>
            </a:r>
            <a:endParaRPr lang="sv-SE" sz="2000" b="1" i="1" dirty="0"/>
          </a:p>
          <a:p>
            <a:endParaRPr lang="sv-SE" sz="2000" b="1" dirty="0"/>
          </a:p>
          <a:p>
            <a:r>
              <a:rPr lang="sv-SE" sz="2000" b="1" dirty="0"/>
              <a:t>Fackspråksföreläsning 2 </a:t>
            </a:r>
          </a:p>
          <a:p>
            <a:pPr lvl="1"/>
            <a:r>
              <a:rPr lang="sv-SE" sz="2000" dirty="0"/>
              <a:t>10/11 (10-12)</a:t>
            </a:r>
          </a:p>
          <a:p>
            <a:pPr lvl="1"/>
            <a:r>
              <a:rPr lang="en-US" sz="2000" dirty="0" err="1"/>
              <a:t>Övningsseminarium</a:t>
            </a:r>
            <a:r>
              <a:rPr lang="en-US" sz="2000" dirty="0"/>
              <a:t>: </a:t>
            </a:r>
            <a:r>
              <a:rPr lang="en-US" sz="2000" i="1" dirty="0"/>
              <a:t>“</a:t>
            </a:r>
            <a:r>
              <a:rPr lang="sv-SE" sz="2000" i="1" dirty="0"/>
              <a:t>Syntesskrivande”</a:t>
            </a:r>
          </a:p>
          <a:p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037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A5544-955C-BC45-860B-639FA0FD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99" y="0"/>
            <a:ext cx="7886700" cy="4381564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endParaRPr lang="sv-SE" sz="2200" dirty="0"/>
          </a:p>
          <a:p>
            <a:endParaRPr lang="sv-SE" sz="2200" dirty="0"/>
          </a:p>
          <a:p>
            <a:pPr marL="0" indent="0">
              <a:buNone/>
            </a:pPr>
            <a:r>
              <a:rPr lang="sv-SE" sz="2200" dirty="0"/>
              <a:t>Har ni frågor – hör av er till: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Johan Jonasson (</a:t>
            </a:r>
            <a:r>
              <a:rPr lang="sv-SE" sz="2200" dirty="0" err="1"/>
              <a:t>jonasson</a:t>
            </a:r>
            <a:r>
              <a:rPr lang="sv-SE" sz="2200" dirty="0" err="1">
                <a:hlinkClick r:id="rId3"/>
              </a:rPr>
              <a:t>@chalmers.se</a:t>
            </a:r>
            <a:r>
              <a:rPr lang="sv-SE" sz="2200" dirty="0"/>
              <a:t>): </a:t>
            </a:r>
          </a:p>
          <a:p>
            <a:pPr marL="0" indent="0">
              <a:buNone/>
            </a:pPr>
            <a:r>
              <a:rPr lang="sv-SE" sz="2200" b="1" dirty="0"/>
              <a:t>kursrelaterade frågor, examination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Hans Malmström (</a:t>
            </a:r>
            <a:r>
              <a:rPr lang="sv-SE" sz="2200" dirty="0">
                <a:hlinkClick r:id="rId4"/>
              </a:rPr>
              <a:t>mahans@chalmers.se</a:t>
            </a:r>
            <a:r>
              <a:rPr lang="sv-SE" sz="2200" dirty="0"/>
              <a:t>) och Katarina Gustafsson Yamazaki (</a:t>
            </a:r>
            <a:r>
              <a:rPr lang="sv-SE" sz="2200" dirty="0">
                <a:hlinkClick r:id="rId5"/>
              </a:rPr>
              <a:t>yamazaki@chalmers.se</a:t>
            </a:r>
            <a:r>
              <a:rPr lang="sv-SE" sz="2200" dirty="0"/>
              <a:t>): </a:t>
            </a:r>
          </a:p>
          <a:p>
            <a:pPr marL="0" indent="0">
              <a:buNone/>
            </a:pPr>
            <a:r>
              <a:rPr lang="sv-SE" sz="2200" b="1" dirty="0"/>
              <a:t>skrivuppgiften, text- och språkfrågor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9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0" y="-497086"/>
            <a:ext cx="6796020" cy="994172"/>
          </a:xfrm>
        </p:spPr>
        <p:txBody>
          <a:bodyPr/>
          <a:lstStyle/>
          <a:p>
            <a:r>
              <a:rPr lang="en-US" dirty="0" err="1"/>
              <a:t>Kommunicerar</a:t>
            </a:r>
            <a:r>
              <a:rPr lang="en-US" dirty="0"/>
              <a:t> </a:t>
            </a:r>
            <a:r>
              <a:rPr lang="en-US" dirty="0" err="1"/>
              <a:t>matematiker</a:t>
            </a:r>
            <a:r>
              <a:rPr lang="en-US" dirty="0"/>
              <a:t>?</a:t>
            </a:r>
          </a:p>
        </p:txBody>
      </p:sp>
      <p:pic>
        <p:nvPicPr>
          <p:cNvPr id="16" name="Content Placeholder 15" descr="Text&#10;&#10;Description automatically generated">
            <a:extLst>
              <a:ext uri="{FF2B5EF4-FFF2-40B4-BE49-F238E27FC236}">
                <a16:creationId xmlns:a16="http://schemas.microsoft.com/office/drawing/2014/main" id="{D1656FED-4546-2745-893F-02E52AB83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293" y="497086"/>
            <a:ext cx="4977958" cy="4439985"/>
          </a:xfrm>
        </p:spPr>
      </p:pic>
    </p:spTree>
    <p:extLst>
      <p:ext uri="{BB962C8B-B14F-4D97-AF65-F5344CB8AC3E}">
        <p14:creationId xmlns:p14="http://schemas.microsoft.com/office/powerpoint/2010/main" val="129259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C308F-25CD-C348-9EAC-DBAE42A10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Logotype</a:t>
            </a:r>
          </a:p>
        </p:txBody>
      </p:sp>
    </p:spTree>
    <p:extLst>
      <p:ext uri="{BB962C8B-B14F-4D97-AF65-F5344CB8AC3E}">
        <p14:creationId xmlns:p14="http://schemas.microsoft.com/office/powerpoint/2010/main" val="205310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84" y="-56679"/>
            <a:ext cx="6603770" cy="85725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röst</a:t>
            </a:r>
            <a:r>
              <a:rPr lang="en-US" sz="2400" dirty="0"/>
              <a:t> </a:t>
            </a:r>
            <a:r>
              <a:rPr lang="en-US" sz="2400" dirty="0" err="1"/>
              <a:t>från</a:t>
            </a:r>
            <a:r>
              <a:rPr lang="en-US" sz="2400" dirty="0"/>
              <a:t> er </a:t>
            </a:r>
            <a:r>
              <a:rPr lang="en-US" sz="2400" dirty="0" err="1"/>
              <a:t>disciplin</a:t>
            </a:r>
            <a:r>
              <a:rPr lang="en-US" sz="2400" dirty="0"/>
              <a:t> (Ravi Vakil, professor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Stanford University)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8828" y="1216460"/>
            <a:ext cx="3753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“</a:t>
            </a:r>
            <a:r>
              <a:rPr lang="en-US" sz="1200" i="1" dirty="0" err="1"/>
              <a:t>Skrivande</a:t>
            </a:r>
            <a:r>
              <a:rPr lang="en-US" sz="1200" i="1" dirty="0"/>
              <a:t> </a:t>
            </a:r>
            <a:r>
              <a:rPr lang="en-US" sz="1200" i="1" dirty="0" err="1"/>
              <a:t>är</a:t>
            </a:r>
            <a:r>
              <a:rPr lang="en-US" sz="1200" i="1" dirty="0"/>
              <a:t> </a:t>
            </a:r>
            <a:r>
              <a:rPr lang="en-US" sz="1200" i="1" dirty="0" err="1"/>
              <a:t>mer</a:t>
            </a:r>
            <a:r>
              <a:rPr lang="en-US" sz="1200" i="1" dirty="0"/>
              <a:t> </a:t>
            </a:r>
            <a:r>
              <a:rPr lang="en-US" sz="1200" i="1" dirty="0" err="1"/>
              <a:t>centralt</a:t>
            </a:r>
            <a:r>
              <a:rPr lang="en-US" sz="1200" i="1" dirty="0"/>
              <a:t> </a:t>
            </a:r>
            <a:r>
              <a:rPr lang="en-US" sz="1200" i="1" dirty="0" err="1"/>
              <a:t>för</a:t>
            </a:r>
            <a:r>
              <a:rPr lang="en-US" sz="1200" i="1" dirty="0"/>
              <a:t> </a:t>
            </a:r>
            <a:r>
              <a:rPr lang="en-US" sz="1200" i="1" dirty="0" err="1"/>
              <a:t>matematik</a:t>
            </a:r>
            <a:r>
              <a:rPr lang="en-US" sz="1200" i="1" dirty="0"/>
              <a:t> </a:t>
            </a:r>
            <a:r>
              <a:rPr lang="en-US" sz="1200" i="1" dirty="0" err="1"/>
              <a:t>än</a:t>
            </a:r>
            <a:r>
              <a:rPr lang="en-US" sz="1200" i="1" dirty="0"/>
              <a:t> </a:t>
            </a:r>
            <a:r>
              <a:rPr lang="en-US" sz="1200" i="1" dirty="0" err="1"/>
              <a:t>för</a:t>
            </a:r>
            <a:r>
              <a:rPr lang="en-US" sz="1200" i="1" dirty="0"/>
              <a:t> </a:t>
            </a:r>
            <a:r>
              <a:rPr lang="en-US" sz="1200" i="1" dirty="0" err="1"/>
              <a:t>andra</a:t>
            </a:r>
            <a:r>
              <a:rPr lang="en-US" sz="1200" i="1" dirty="0"/>
              <a:t> discipliner</a:t>
            </a:r>
            <a:r>
              <a:rPr lang="mr-IN" sz="1200" i="1" dirty="0"/>
              <a:t>…</a:t>
            </a:r>
            <a:r>
              <a:rPr lang="sv-SE" sz="1200" i="1" dirty="0"/>
              <a:t>att övertyga och få människor att förstå är en avgörande och viktig del av matematiken</a:t>
            </a:r>
            <a:r>
              <a:rPr lang="mr-IN" sz="1200" i="1" dirty="0"/>
              <a:t>…</a:t>
            </a:r>
            <a:r>
              <a:rPr lang="sv-SE" sz="1200" i="1" dirty="0"/>
              <a:t>När du skriver ner en idé, klart, tydligt, och på ett övertygande sätt, det är först DÅ du inser var svagheterna i ditt resonemang finns.”   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28828" y="2565128"/>
            <a:ext cx="372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“</a:t>
            </a:r>
            <a:r>
              <a:rPr lang="en-US" sz="1200" i="1" dirty="0" err="1"/>
              <a:t>Matematik</a:t>
            </a:r>
            <a:r>
              <a:rPr lang="en-US" sz="1200" i="1" dirty="0"/>
              <a:t> </a:t>
            </a:r>
            <a:r>
              <a:rPr lang="en-US" sz="1200" i="1" dirty="0" err="1"/>
              <a:t>handlar</a:t>
            </a:r>
            <a:r>
              <a:rPr lang="en-US" sz="1200" i="1" dirty="0"/>
              <a:t> </a:t>
            </a:r>
            <a:r>
              <a:rPr lang="en-US" sz="1200" i="1" dirty="0" err="1"/>
              <a:t>inte</a:t>
            </a:r>
            <a:r>
              <a:rPr lang="en-US" sz="1200" i="1" dirty="0"/>
              <a:t> </a:t>
            </a:r>
            <a:r>
              <a:rPr lang="en-US" sz="1200" i="1" dirty="0" err="1"/>
              <a:t>alls</a:t>
            </a:r>
            <a:r>
              <a:rPr lang="en-US" sz="1200" i="1" dirty="0"/>
              <a:t> bara om </a:t>
            </a:r>
            <a:r>
              <a:rPr lang="en-US" sz="1200" i="1" dirty="0" err="1"/>
              <a:t>att</a:t>
            </a:r>
            <a:r>
              <a:rPr lang="en-US" sz="1200" i="1" dirty="0"/>
              <a:t> </a:t>
            </a:r>
            <a:r>
              <a:rPr lang="en-US" sz="1200" i="1" dirty="0" err="1"/>
              <a:t>hitta</a:t>
            </a:r>
            <a:r>
              <a:rPr lang="en-US" sz="1200" i="1" dirty="0"/>
              <a:t>/</a:t>
            </a:r>
            <a:r>
              <a:rPr lang="en-US" sz="1200" i="1" dirty="0" err="1"/>
              <a:t>förstå</a:t>
            </a:r>
            <a:r>
              <a:rPr lang="en-US" sz="1200" i="1" dirty="0"/>
              <a:t> </a:t>
            </a:r>
            <a:r>
              <a:rPr lang="en-US" sz="1200" i="1" dirty="0" err="1"/>
              <a:t>vad</a:t>
            </a:r>
            <a:r>
              <a:rPr lang="en-US" sz="1200" i="1" dirty="0"/>
              <a:t> </a:t>
            </a:r>
            <a:r>
              <a:rPr lang="en-US" sz="1200" i="1" dirty="0" err="1"/>
              <a:t>som</a:t>
            </a:r>
            <a:r>
              <a:rPr lang="en-US" sz="1200" i="1" dirty="0"/>
              <a:t> </a:t>
            </a:r>
            <a:r>
              <a:rPr lang="en-US" sz="1200" i="1" dirty="0" err="1"/>
              <a:t>är</a:t>
            </a:r>
            <a:r>
              <a:rPr lang="en-US" sz="1200" i="1" dirty="0"/>
              <a:t> </a:t>
            </a:r>
            <a:r>
              <a:rPr lang="en-US" sz="1200" i="1" dirty="0" err="1"/>
              <a:t>sant</a:t>
            </a:r>
            <a:r>
              <a:rPr lang="mr-IN" sz="1200" i="1" dirty="0"/>
              <a:t>…</a:t>
            </a:r>
            <a:r>
              <a:rPr lang="sv-SE" sz="1200" i="1" dirty="0"/>
              <a:t>men, om du har en fantastisk idé och ingen förstår dig, så räknas den inte; om du har en fantastisk idé och inte lyckas förmedla varför din lösning är så vacker, så räknas den inte." </a:t>
            </a:r>
            <a:endParaRPr lang="en-US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41F9-22E2-8244-9D74-557777AC9F0E}"/>
              </a:ext>
            </a:extLst>
          </p:cNvPr>
          <p:cNvSpPr txBox="1"/>
          <p:nvPr/>
        </p:nvSpPr>
        <p:spPr>
          <a:xfrm>
            <a:off x="4742139" y="3729130"/>
            <a:ext cx="372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“</a:t>
            </a:r>
            <a:r>
              <a:rPr lang="sv-SE" sz="1200" i="1" dirty="0"/>
              <a:t>När du skriver ner en idé, tydligt, koncist och övertygande…det är då du upptäcker var svagheterna i ditt resonemang finns…</a:t>
            </a:r>
            <a:endParaRPr lang="en-US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2EB3F-F2BA-DA44-8FD0-00A956D5781A}"/>
              </a:ext>
            </a:extLst>
          </p:cNvPr>
          <p:cNvSpPr txBox="1"/>
          <p:nvPr/>
        </p:nvSpPr>
        <p:spPr>
          <a:xfrm>
            <a:off x="149984" y="1632857"/>
            <a:ext cx="4128102" cy="1423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SE" sz="1500" dirty="0">
                <a:latin typeface="Arial" panose="020B0604020202020204" pitchFamily="34" charset="0"/>
                <a:cs typeface="Arial" panose="020B0604020202020204" pitchFamily="34" charset="0"/>
              </a:rPr>
              <a:t>Länk till intervjun med Ravi Vakil: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endParaRPr lang="en-S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https://www.youtube.com/watch?v=UN-nRM_ZCGs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endParaRPr lang="en-S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99" y="249957"/>
            <a:ext cx="6796020" cy="994172"/>
          </a:xfrm>
        </p:spPr>
        <p:txBody>
          <a:bodyPr/>
          <a:lstStyle/>
          <a:p>
            <a:r>
              <a:rPr lang="en-US" dirty="0" err="1"/>
              <a:t>Skrivande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“motor”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kunskaputveckling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”students’ participation in [communication] about their mathematical activity (including reasoning, interpreting, and meaning-making) is essential for their developing rich, connected mathematical understandings”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50" dirty="0"/>
              <a:t>Silverman, J., &amp; Thompson, P. W. (2008). Toward a framework for the development of mathematical knowledge for teaching. </a:t>
            </a:r>
            <a:r>
              <a:rPr lang="en-US" sz="1650" i="1" dirty="0"/>
              <a:t>Journal of Mathematics Teacher Education, 11</a:t>
            </a:r>
            <a:r>
              <a:rPr lang="en-US" sz="1650" dirty="0"/>
              <a:t>, 499-511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58701-9D16-A94A-BACA-034FC2C1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0FEE-FCC2-DC47-B77D-08E6F8157303}" type="datetime1">
              <a:rPr lang="sv-SE" smtClean="0"/>
              <a:t>2021-11-01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1CE0-79C4-854A-BE30-3396D7DE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52A1-C74F-8F4F-A49F-95FB9635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22B6-9EF5-4790-B95A-510F948EC111}" type="slidenum">
              <a:rPr lang="sv-SE" smtClean="0"/>
              <a:t>5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8E6FAA-2F77-9E4F-AB6A-93876278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4" y="-56679"/>
            <a:ext cx="6603770" cy="85725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röst</a:t>
            </a:r>
            <a:r>
              <a:rPr lang="en-US" sz="2400" dirty="0"/>
              <a:t> </a:t>
            </a:r>
            <a:r>
              <a:rPr lang="en-US" sz="2400" dirty="0" err="1"/>
              <a:t>från</a:t>
            </a:r>
            <a:r>
              <a:rPr lang="en-US" sz="2400" dirty="0"/>
              <a:t> er </a:t>
            </a:r>
            <a:r>
              <a:rPr lang="en-US" sz="2400" dirty="0" err="1"/>
              <a:t>disciplin</a:t>
            </a:r>
            <a:r>
              <a:rPr lang="en-US" sz="2400" dirty="0"/>
              <a:t> (Ravi Vakil, professor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Stanford University)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3E8FC-34B0-A14D-AF88-84D6D3795F9E}"/>
              </a:ext>
            </a:extLst>
          </p:cNvPr>
          <p:cNvSpPr txBox="1"/>
          <p:nvPr/>
        </p:nvSpPr>
        <p:spPr>
          <a:xfrm>
            <a:off x="6064451" y="2156251"/>
            <a:ext cx="276634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SE" sz="1500" dirty="0">
                <a:latin typeface="Arial" panose="020B0604020202020204" pitchFamily="34" charset="0"/>
                <a:cs typeface="Arial" panose="020B0604020202020204" pitchFamily="34" charset="0"/>
              </a:rPr>
              <a:t>“…En tydlig korrelation mellan förmågan att </a:t>
            </a:r>
            <a:r>
              <a:rPr lang="en-SE" sz="1500" b="1" dirty="0">
                <a:latin typeface="Arial" panose="020B0604020202020204" pitchFamily="34" charset="0"/>
                <a:cs typeface="Arial" panose="020B0604020202020204" pitchFamily="34" charset="0"/>
              </a:rPr>
              <a:t>skriva bra </a:t>
            </a:r>
            <a:r>
              <a:rPr lang="en-SE" sz="1500" dirty="0">
                <a:latin typeface="Arial" panose="020B0604020202020204" pitchFamily="34" charset="0"/>
                <a:cs typeface="Arial" panose="020B0604020202020204" pitchFamily="34" charset="0"/>
              </a:rPr>
              <a:t>om matematik och att </a:t>
            </a:r>
            <a:r>
              <a:rPr lang="en-SE" sz="1500" b="1" dirty="0"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SE" sz="1500" dirty="0">
                <a:latin typeface="Arial" panose="020B0604020202020204" pitchFamily="34" charset="0"/>
                <a:cs typeface="Arial" panose="020B0604020202020204" pitchFamily="34" charset="0"/>
              </a:rPr>
              <a:t> en bra matematiker…”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6915E-3531-B344-B378-5C5B42071988}"/>
              </a:ext>
            </a:extLst>
          </p:cNvPr>
          <p:cNvSpPr txBox="1"/>
          <p:nvPr/>
        </p:nvSpPr>
        <p:spPr>
          <a:xfrm>
            <a:off x="649619" y="2114952"/>
            <a:ext cx="4128102" cy="1423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SE" sz="1500" dirty="0">
                <a:latin typeface="Arial" panose="020B0604020202020204" pitchFamily="34" charset="0"/>
                <a:cs typeface="Arial" panose="020B0604020202020204" pitchFamily="34" charset="0"/>
              </a:rPr>
              <a:t>Länk till intervjun med Ravi Vakil: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endParaRPr lang="en-S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https://www.youtube.com/watch?v=UN-nRM_ZCGs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endParaRPr lang="en-S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56" y="-303110"/>
            <a:ext cx="7582138" cy="994172"/>
          </a:xfrm>
        </p:spPr>
        <p:txBody>
          <a:bodyPr>
            <a:normAutofit/>
          </a:bodyPr>
          <a:lstStyle/>
          <a:p>
            <a:r>
              <a:rPr lang="en-US" sz="2800" dirty="0" err="1"/>
              <a:t>Akademiskt</a:t>
            </a:r>
            <a:r>
              <a:rPr lang="en-US" sz="2800" dirty="0"/>
              <a:t> </a:t>
            </a:r>
            <a:r>
              <a:rPr lang="en-US" sz="2800" dirty="0" err="1"/>
              <a:t>arbete</a:t>
            </a:r>
            <a:r>
              <a:rPr lang="en-US" sz="2800" dirty="0"/>
              <a:t> = </a:t>
            </a:r>
            <a:r>
              <a:rPr lang="en-US" sz="2800" dirty="0" err="1"/>
              <a:t>kommunikationsarbete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56" y="1148262"/>
            <a:ext cx="8176287" cy="4323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 err="1"/>
              <a:t>Språk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kommunikation</a:t>
            </a:r>
            <a:r>
              <a:rPr lang="en-US" sz="2400" dirty="0"/>
              <a:t> </a:t>
            </a:r>
            <a:r>
              <a:rPr lang="en-US" sz="2400" dirty="0" err="1"/>
              <a:t>kring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synnerligen</a:t>
            </a:r>
            <a:r>
              <a:rPr lang="en-US" sz="2400" dirty="0"/>
              <a:t> </a:t>
            </a:r>
            <a:r>
              <a:rPr lang="en-US" sz="2400" dirty="0" err="1"/>
              <a:t>viktiga</a:t>
            </a:r>
            <a:r>
              <a:rPr lang="en-US" sz="2400" dirty="0"/>
              <a:t> </a:t>
            </a:r>
            <a:r>
              <a:rPr lang="en-US" sz="2400" dirty="0" err="1"/>
              <a:t>verktyg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förhålla</a:t>
            </a:r>
            <a:r>
              <a:rPr lang="en-US" sz="2400" dirty="0"/>
              <a:t> sig till, </a:t>
            </a:r>
            <a:r>
              <a:rPr lang="en-US" sz="2400" dirty="0" err="1"/>
              <a:t>beskriva</a:t>
            </a:r>
            <a:r>
              <a:rPr lang="en-US" sz="2400" dirty="0"/>
              <a:t>, </a:t>
            </a:r>
            <a:r>
              <a:rPr lang="en-US" sz="2400" dirty="0" err="1"/>
              <a:t>analysera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diskutera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endParaRPr lang="en-US" sz="2400" dirty="0"/>
          </a:p>
          <a:p>
            <a:r>
              <a:rPr lang="en-US" sz="2400" dirty="0" err="1"/>
              <a:t>Språket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helt</a:t>
            </a:r>
            <a:r>
              <a:rPr lang="en-US" sz="2400" dirty="0"/>
              <a:t> </a:t>
            </a:r>
            <a:r>
              <a:rPr lang="en-US" sz="2400" dirty="0" err="1"/>
              <a:t>centralt</a:t>
            </a:r>
            <a:r>
              <a:rPr lang="en-US" sz="2400" dirty="0"/>
              <a:t> </a:t>
            </a:r>
            <a:r>
              <a:rPr lang="en-US" sz="2400" dirty="0" err="1"/>
              <a:t>när</a:t>
            </a:r>
            <a:r>
              <a:rPr lang="en-US" sz="2400" dirty="0"/>
              <a:t> vi </a:t>
            </a:r>
            <a:r>
              <a:rPr lang="en-US" sz="2400" dirty="0" err="1"/>
              <a:t>ska</a:t>
            </a:r>
            <a:r>
              <a:rPr lang="en-US" sz="2400" dirty="0"/>
              <a:t> </a:t>
            </a:r>
            <a:r>
              <a:rPr lang="en-US" sz="2400" dirty="0" err="1"/>
              <a:t>förmedla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rapportera</a:t>
            </a:r>
            <a:r>
              <a:rPr lang="en-US" sz="2400" dirty="0"/>
              <a:t> </a:t>
            </a:r>
            <a:r>
              <a:rPr lang="en-US" sz="2400" dirty="0" err="1"/>
              <a:t>resultat</a:t>
            </a:r>
            <a:r>
              <a:rPr lang="en-US" sz="2400" dirty="0"/>
              <a:t> </a:t>
            </a:r>
            <a:r>
              <a:rPr lang="en-US" sz="2400" dirty="0" err="1"/>
              <a:t>från</a:t>
            </a:r>
            <a:r>
              <a:rPr lang="en-US" sz="2400" dirty="0"/>
              <a:t> </a:t>
            </a:r>
            <a:r>
              <a:rPr lang="en-US" sz="2400" dirty="0" err="1"/>
              <a:t>uppgifter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undersökningar</a:t>
            </a:r>
            <a:endParaRPr lang="en-US" sz="2400" dirty="0"/>
          </a:p>
          <a:p>
            <a:r>
              <a:rPr lang="en-US" sz="2400" dirty="0"/>
              <a:t>…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förstå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möta</a:t>
            </a:r>
            <a:r>
              <a:rPr lang="en-US" sz="2400" dirty="0"/>
              <a:t> </a:t>
            </a:r>
            <a:r>
              <a:rPr lang="en-US" sz="2400" dirty="0" err="1"/>
              <a:t>krav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förväntningar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språkhantering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därför</a:t>
            </a:r>
            <a:r>
              <a:rPr lang="en-US" sz="2400" dirty="0"/>
              <a:t> en </a:t>
            </a:r>
            <a:r>
              <a:rPr lang="en-US" sz="2400" dirty="0" err="1"/>
              <a:t>viktig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central del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utbildning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165100"/>
            <a:ext cx="7467600" cy="1109306"/>
          </a:xfrm>
        </p:spPr>
        <p:txBody>
          <a:bodyPr>
            <a:normAutofit/>
          </a:bodyPr>
          <a:lstStyle/>
          <a:p>
            <a:r>
              <a:rPr lang="sv-SE" sz="2800" dirty="0"/>
              <a:t>Avdelningen för fackspråk och kommunikation på Chalmers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90092"/>
            <a:ext cx="7467600" cy="3585298"/>
          </a:xfrm>
        </p:spPr>
        <p:txBody>
          <a:bodyPr>
            <a:normAutofit/>
          </a:bodyPr>
          <a:lstStyle/>
          <a:p>
            <a:r>
              <a:rPr lang="sv-SE" sz="2400" dirty="0"/>
              <a:t>Förbereder studenter för akademiens och yrkeslivets kommunikationskrav</a:t>
            </a:r>
          </a:p>
          <a:p>
            <a:r>
              <a:rPr lang="sv-SE" sz="2400" dirty="0"/>
              <a:t>Jobbar med </a:t>
            </a:r>
            <a:r>
              <a:rPr lang="sv-SE" sz="2400" b="1" dirty="0"/>
              <a:t>integrerad</a:t>
            </a:r>
            <a:r>
              <a:rPr lang="sv-SE" sz="2400" dirty="0"/>
              <a:t> undervisning om akademisk och teknisk kommunikation tillsammans med ämnesföreträdare på hela Chalmers (och GU)</a:t>
            </a:r>
          </a:p>
          <a:p>
            <a:r>
              <a:rPr lang="sv-SE" sz="2400" dirty="0"/>
              <a:t>Finns med på alla nivåer – från år 1 till master- och forskarnivå</a:t>
            </a:r>
          </a:p>
          <a:p>
            <a:r>
              <a:rPr lang="sv-SE" sz="2400" dirty="0"/>
              <a:t>På svenska och engelska – skriftligt och muntligt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72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3720" y="-27250"/>
            <a:ext cx="6796020" cy="994172"/>
          </a:xfrm>
        </p:spPr>
        <p:txBody>
          <a:bodyPr/>
          <a:lstStyle/>
          <a:p>
            <a:r>
              <a:rPr lang="sv-SE" altLang="sv-SE" sz="2700" dirty="0"/>
              <a:t>…och samarbetet med Fackspråk är unikt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587"/>
            <a:ext cx="7886700" cy="285887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v-SE" sz="2400" dirty="0"/>
              <a:t>Verksamheten är den enda av sitt slag på ett svenskt lärosäte</a:t>
            </a:r>
          </a:p>
          <a:p>
            <a:pPr>
              <a:buFont typeface="Arial" charset="0"/>
              <a:buChar char="•"/>
              <a:defRPr/>
            </a:pPr>
            <a:r>
              <a:rPr lang="sv-SE" sz="2400" dirty="0"/>
              <a:t>Inget annat universitet erbjuder och satsar i samma utsträckning på </a:t>
            </a:r>
            <a:r>
              <a:rPr lang="sv-SE" sz="2400" i="1" dirty="0"/>
              <a:t>integrerad</a:t>
            </a:r>
            <a:r>
              <a:rPr lang="sv-SE" sz="2400" dirty="0"/>
              <a:t> undervisning om språk och kommunikation</a:t>
            </a:r>
          </a:p>
          <a:p>
            <a:pPr>
              <a:buFont typeface="Arial" charset="0"/>
              <a:buChar char="•"/>
              <a:defRPr/>
            </a:pPr>
            <a:r>
              <a:rPr lang="sv-SE" sz="2400" dirty="0"/>
              <a:t>Det ger resultat vilket visats i utvärderingar av verksamheten vid Chalmers och inte minst i kommentarer från studenter och ämneskollegor</a:t>
            </a:r>
          </a:p>
        </p:txBody>
      </p:sp>
    </p:spTree>
    <p:extLst>
      <p:ext uri="{BB962C8B-B14F-4D97-AF65-F5344CB8AC3E}">
        <p14:creationId xmlns:p14="http://schemas.microsoft.com/office/powerpoint/2010/main" val="19718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978B0E-54CB-0C4D-9E0C-621B701A2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613552"/>
            <a:ext cx="5343524" cy="30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9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">
  <a:themeElements>
    <a:clrScheme name="Chalmers PPT mall 27feb">
      <a:dk1>
        <a:srgbClr val="262626"/>
      </a:dk1>
      <a:lt1>
        <a:srgbClr val="FFFFFF"/>
      </a:lt1>
      <a:dk2>
        <a:srgbClr val="003050"/>
      </a:dk2>
      <a:lt2>
        <a:srgbClr val="FFFFFF"/>
      </a:lt2>
      <a:accent1>
        <a:srgbClr val="00A99D"/>
      </a:accent1>
      <a:accent2>
        <a:srgbClr val="194461"/>
      </a:accent2>
      <a:accent3>
        <a:srgbClr val="6C8697"/>
      </a:accent3>
      <a:accent4>
        <a:srgbClr val="BBD7DF"/>
      </a:accent4>
      <a:accent5>
        <a:srgbClr val="194461"/>
      </a:accent5>
      <a:accent6>
        <a:srgbClr val="6C8697"/>
      </a:accent6>
      <a:hlink>
        <a:srgbClr val="262626"/>
      </a:hlink>
      <a:folHlink>
        <a:srgbClr val="5D6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algn="l">
          <a:lnSpc>
            <a:spcPct val="90000"/>
          </a:lnSpc>
          <a:spcBef>
            <a:spcPts val="600"/>
          </a:spcBef>
          <a:spcAft>
            <a:spcPts val="400"/>
          </a:spcAft>
          <a:defRPr sz="15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E9A97869-4155-0E4F-9810-E9C3593AEE4F}" vid="{3D362520-2D8D-D144-BE5D-4250676D98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Chalmers PowerPointmall_200424</Template>
  <TotalTime>1515</TotalTime>
  <Words>1085</Words>
  <Application>Microsoft Macintosh PowerPoint</Application>
  <PresentationFormat>On-screen Show (16:9)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</vt:lpstr>
      <vt:lpstr>Introduktion till kommunikationsinslaget i Matematisk orientering (MVE235)</vt:lpstr>
      <vt:lpstr>Kommunicerar matematiker?</vt:lpstr>
      <vt:lpstr>En röst från er disciplin (Ravi Vakil, professor i matematik på Stanford University)</vt:lpstr>
      <vt:lpstr>Skrivande som “motor” för kunskaputveckling</vt:lpstr>
      <vt:lpstr>En röst från er disciplin (Ravi Vakil, professor i matematik på Stanford University)</vt:lpstr>
      <vt:lpstr>Akademiskt arbete = kommunikationsarbete</vt:lpstr>
      <vt:lpstr>Avdelningen för fackspråk och kommunikation på Chalmers </vt:lpstr>
      <vt:lpstr>…och samarbetet med Fackspråk är unikt</vt:lpstr>
      <vt:lpstr>PowerPoint Presentation</vt:lpstr>
      <vt:lpstr>Er uppgift</vt:lpstr>
      <vt:lpstr>PowerPoint Presentation</vt:lpstr>
      <vt:lpstr>Mål för momentet</vt:lpstr>
      <vt:lpstr>Hur når ni målen? </vt:lpstr>
      <vt:lpstr>Utgångspunkter</vt:lpstr>
      <vt:lpstr>PowerPoint Presentation</vt:lpstr>
      <vt:lpstr>Mottagaren då?</vt:lpstr>
      <vt:lpstr>Formaliakrav</vt:lpstr>
      <vt:lpstr>Nästa steg (fackspråk)</vt:lpstr>
      <vt:lpstr>PowerPoint Presentation</vt:lpstr>
      <vt:lpstr>Logotype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till presentationen</dc:title>
  <dc:subject/>
  <dc:creator>Anne Berit Heieraas</dc:creator>
  <cp:keywords/>
  <dc:description/>
  <cp:lastModifiedBy>Hans Malmström</cp:lastModifiedBy>
  <cp:revision>74</cp:revision>
  <cp:lastPrinted>2021-11-01T06:45:51Z</cp:lastPrinted>
  <dcterms:created xsi:type="dcterms:W3CDTF">2020-05-08T07:15:23Z</dcterms:created>
  <dcterms:modified xsi:type="dcterms:W3CDTF">2021-11-01T08:09:54Z</dcterms:modified>
  <cp:category/>
</cp:coreProperties>
</file>