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7"/>
    <p:restoredTop sz="96327"/>
  </p:normalViewPr>
  <p:slideViewPr>
    <p:cSldViewPr snapToGrid="0" snapToObjects="1">
      <p:cViewPr varScale="1">
        <p:scale>
          <a:sx n="122" d="100"/>
          <a:sy n="122" d="100"/>
        </p:scale>
        <p:origin x="11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legacy-www.math.harvard.edu/archive/21a_spring_06/exhibits/unknotting/index.html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legacy-www.math.harvard.edu/archive/21a_spring_06/exhibits/unknotting/index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D3065D-0F92-46FC-9BCA-CE97FA496AC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3084B72-3638-4BEA-A623-3A243FB5F12B}">
      <dgm:prSet/>
      <dgm:spPr/>
      <dgm:t>
        <a:bodyPr/>
        <a:lstStyle/>
        <a:p>
          <a:r>
            <a:rPr lang="en-US" dirty="0" err="1"/>
            <a:t>Alltså</a:t>
          </a:r>
          <a:r>
            <a:rPr lang="en-US" dirty="0"/>
            <a:t>, </a:t>
          </a:r>
          <a:r>
            <a:rPr lang="en-US" dirty="0" err="1"/>
            <a:t>ej</a:t>
          </a:r>
          <a:r>
            <a:rPr lang="en-US" dirty="0"/>
            <a:t> </a:t>
          </a:r>
          <a:r>
            <a:rPr lang="en-US" dirty="0" err="1"/>
            <a:t>tvärsnitt</a:t>
          </a:r>
          <a:r>
            <a:rPr lang="en-US" dirty="0"/>
            <a:t> av </a:t>
          </a:r>
          <a:r>
            <a:rPr lang="en-US" dirty="0" err="1"/>
            <a:t>en</a:t>
          </a:r>
          <a:r>
            <a:rPr lang="en-US" dirty="0"/>
            <a:t> ”</a:t>
          </a:r>
          <a:r>
            <a:rPr lang="en-US" dirty="0" err="1"/>
            <a:t>knuten</a:t>
          </a:r>
          <a:r>
            <a:rPr lang="en-US" dirty="0"/>
            <a:t>” </a:t>
          </a:r>
          <a:r>
            <a:rPr lang="en-US" dirty="0" err="1"/>
            <a:t>sfär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fyra</a:t>
          </a:r>
          <a:r>
            <a:rPr lang="en-US" dirty="0"/>
            <a:t> </a:t>
          </a:r>
          <a:r>
            <a:rPr lang="en-US" dirty="0" err="1"/>
            <a:t>dimensioner</a:t>
          </a:r>
          <a:r>
            <a:rPr lang="en-US" dirty="0"/>
            <a:t>. (</a:t>
          </a:r>
          <a:r>
            <a:rPr lang="en-US" dirty="0" err="1"/>
            <a:t>Obs</a:t>
          </a:r>
          <a:r>
            <a:rPr lang="en-US" dirty="0"/>
            <a:t>: </a:t>
          </a:r>
          <a:r>
            <a:rPr lang="en-US" dirty="0">
              <a:hlinkClick xmlns:r="http://schemas.openxmlformats.org/officeDocument/2006/relationships" r:id="rId1"/>
            </a:rPr>
            <a:t>Finns inga </a:t>
          </a:r>
          <a:r>
            <a:rPr lang="en-US" dirty="0" err="1">
              <a:hlinkClick xmlns:r="http://schemas.openxmlformats.org/officeDocument/2006/relationships" r:id="rId1"/>
            </a:rPr>
            <a:t>icke-triviala</a:t>
          </a:r>
          <a:r>
            <a:rPr lang="en-US" dirty="0">
              <a:hlinkClick xmlns:r="http://schemas.openxmlformats.org/officeDocument/2006/relationships" r:id="rId1"/>
            </a:rPr>
            <a:t> </a:t>
          </a:r>
          <a:r>
            <a:rPr lang="en-US" dirty="0" err="1">
              <a:hlinkClick xmlns:r="http://schemas.openxmlformats.org/officeDocument/2006/relationships" r:id="rId1"/>
            </a:rPr>
            <a:t>knutar</a:t>
          </a:r>
          <a:r>
            <a:rPr lang="en-US" dirty="0">
              <a:hlinkClick xmlns:r="http://schemas.openxmlformats.org/officeDocument/2006/relationships" r:id="rId1"/>
            </a:rPr>
            <a:t> </a:t>
          </a:r>
          <a:r>
            <a:rPr lang="en-US" dirty="0" err="1">
              <a:hlinkClick xmlns:r="http://schemas.openxmlformats.org/officeDocument/2006/relationships" r:id="rId1"/>
            </a:rPr>
            <a:t>i</a:t>
          </a:r>
          <a:r>
            <a:rPr lang="en-US" dirty="0">
              <a:hlinkClick xmlns:r="http://schemas.openxmlformats.org/officeDocument/2006/relationships" r:id="rId1"/>
            </a:rPr>
            <a:t> 4D</a:t>
          </a:r>
          <a:r>
            <a:rPr lang="en-US" dirty="0"/>
            <a:t>.)</a:t>
          </a:r>
        </a:p>
      </dgm:t>
    </dgm:pt>
    <dgm:pt modelId="{8C6BE098-0A53-4BB7-821A-890C80FCE309}" type="parTrans" cxnId="{830407C8-6FFF-46DE-946D-A0AD0B87A120}">
      <dgm:prSet/>
      <dgm:spPr/>
      <dgm:t>
        <a:bodyPr/>
        <a:lstStyle/>
        <a:p>
          <a:endParaRPr lang="en-US"/>
        </a:p>
      </dgm:t>
    </dgm:pt>
    <dgm:pt modelId="{F608B405-7955-4871-9B58-817EBD234490}" type="sibTrans" cxnId="{830407C8-6FFF-46DE-946D-A0AD0B87A120}">
      <dgm:prSet/>
      <dgm:spPr/>
      <dgm:t>
        <a:bodyPr/>
        <a:lstStyle/>
        <a:p>
          <a:endParaRPr lang="en-US"/>
        </a:p>
      </dgm:t>
    </dgm:pt>
    <dgm:pt modelId="{FBD77629-9D93-4D6A-8660-69D88858843A}">
      <dgm:prSet/>
      <dgm:spPr/>
      <dgm:t>
        <a:bodyPr/>
        <a:lstStyle/>
        <a:p>
          <a:r>
            <a:rPr lang="en-US"/>
            <a:t>Öppet problem i över 50 år.</a:t>
          </a:r>
        </a:p>
      </dgm:t>
    </dgm:pt>
    <dgm:pt modelId="{E3300234-F982-44A5-8786-23FF60250EE3}" type="parTrans" cxnId="{0A97186F-75DE-40EC-994C-A08B94108075}">
      <dgm:prSet/>
      <dgm:spPr/>
      <dgm:t>
        <a:bodyPr/>
        <a:lstStyle/>
        <a:p>
          <a:endParaRPr lang="en-US"/>
        </a:p>
      </dgm:t>
    </dgm:pt>
    <dgm:pt modelId="{FD47ABA2-8854-4006-BE33-9997E5534758}" type="sibTrans" cxnId="{0A97186F-75DE-40EC-994C-A08B94108075}">
      <dgm:prSet/>
      <dgm:spPr/>
      <dgm:t>
        <a:bodyPr/>
        <a:lstStyle/>
        <a:p>
          <a:endParaRPr lang="en-US"/>
        </a:p>
      </dgm:t>
    </dgm:pt>
    <dgm:pt modelId="{4E3B8089-6832-40AD-91C7-DDB8D2189C3B}">
      <dgm:prSet/>
      <dgm:spPr/>
      <dgm:t>
        <a:bodyPr/>
        <a:lstStyle/>
        <a:p>
          <a:r>
            <a:rPr lang="en-US"/>
            <a:t>Sista pusselbiten i klassificeringen av ”slice knots” med mindre än 13 korsningar.</a:t>
          </a:r>
        </a:p>
      </dgm:t>
    </dgm:pt>
    <dgm:pt modelId="{E4C44E29-8EA1-4B65-9F6B-9803192B9153}" type="parTrans" cxnId="{8392EA08-AA1B-49DF-BF99-A1AC48146F84}">
      <dgm:prSet/>
      <dgm:spPr/>
      <dgm:t>
        <a:bodyPr/>
        <a:lstStyle/>
        <a:p>
          <a:endParaRPr lang="en-US"/>
        </a:p>
      </dgm:t>
    </dgm:pt>
    <dgm:pt modelId="{A12A7D48-6D2A-47AF-8326-8ADBDD4E478C}" type="sibTrans" cxnId="{8392EA08-AA1B-49DF-BF99-A1AC48146F84}">
      <dgm:prSet/>
      <dgm:spPr/>
      <dgm:t>
        <a:bodyPr/>
        <a:lstStyle/>
        <a:p>
          <a:endParaRPr lang="en-US"/>
        </a:p>
      </dgm:t>
    </dgm:pt>
    <dgm:pt modelId="{14F16A46-5B44-4ECD-9F0C-0490560F02C7}">
      <dgm:prSet/>
      <dgm:spPr/>
      <dgm:t>
        <a:bodyPr/>
        <a:lstStyle/>
        <a:p>
          <a:r>
            <a:rPr lang="en-US"/>
            <a:t>Svårt problem då Conway-knuten är väldigt ”nära” att vara en ”slice knot”.</a:t>
          </a:r>
        </a:p>
      </dgm:t>
    </dgm:pt>
    <dgm:pt modelId="{F9755B3A-3E71-427E-8817-E585CB9881B1}" type="parTrans" cxnId="{889A5465-E47C-4243-9E21-D0A50E0FA8E0}">
      <dgm:prSet/>
      <dgm:spPr/>
      <dgm:t>
        <a:bodyPr/>
        <a:lstStyle/>
        <a:p>
          <a:endParaRPr lang="en-US"/>
        </a:p>
      </dgm:t>
    </dgm:pt>
    <dgm:pt modelId="{B82073B6-9456-415D-94F9-086A2BDFCB4E}" type="sibTrans" cxnId="{889A5465-E47C-4243-9E21-D0A50E0FA8E0}">
      <dgm:prSet/>
      <dgm:spPr/>
      <dgm:t>
        <a:bodyPr/>
        <a:lstStyle/>
        <a:p>
          <a:endParaRPr lang="en-US"/>
        </a:p>
      </dgm:t>
    </dgm:pt>
    <dgm:pt modelId="{CD08B15C-312D-2944-8095-208D774E4470}" type="pres">
      <dgm:prSet presAssocID="{CCD3065D-0F92-46FC-9BCA-CE97FA496ACC}" presName="linear" presStyleCnt="0">
        <dgm:presLayoutVars>
          <dgm:animLvl val="lvl"/>
          <dgm:resizeHandles val="exact"/>
        </dgm:presLayoutVars>
      </dgm:prSet>
      <dgm:spPr/>
    </dgm:pt>
    <dgm:pt modelId="{1BFCE5E8-7A96-FE47-A9EF-F6308BEA5DB3}" type="pres">
      <dgm:prSet presAssocID="{E3084B72-3638-4BEA-A623-3A243FB5F12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8D28D3C-5EF4-5541-A96B-E2022BD68DD7}" type="pres">
      <dgm:prSet presAssocID="{F608B405-7955-4871-9B58-817EBD234490}" presName="spacer" presStyleCnt="0"/>
      <dgm:spPr/>
    </dgm:pt>
    <dgm:pt modelId="{B6CBCFBB-6827-C44C-88F0-596F3FA9D0B8}" type="pres">
      <dgm:prSet presAssocID="{FBD77629-9D93-4D6A-8660-69D88858843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7066FEA-2298-7247-AE16-04E2DBF69109}" type="pres">
      <dgm:prSet presAssocID="{FD47ABA2-8854-4006-BE33-9997E5534758}" presName="spacer" presStyleCnt="0"/>
      <dgm:spPr/>
    </dgm:pt>
    <dgm:pt modelId="{FB770FD1-527B-CA48-83C8-F5890EC8EFCE}" type="pres">
      <dgm:prSet presAssocID="{4E3B8089-6832-40AD-91C7-DDB8D2189C3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E739EEB-C7B6-224A-B043-7FF9FFADDFE2}" type="pres">
      <dgm:prSet presAssocID="{A12A7D48-6D2A-47AF-8326-8ADBDD4E478C}" presName="spacer" presStyleCnt="0"/>
      <dgm:spPr/>
    </dgm:pt>
    <dgm:pt modelId="{DE655AB6-7256-F841-904B-8F47A41FA300}" type="pres">
      <dgm:prSet presAssocID="{14F16A46-5B44-4ECD-9F0C-0490560F02C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392EA08-AA1B-49DF-BF99-A1AC48146F84}" srcId="{CCD3065D-0F92-46FC-9BCA-CE97FA496ACC}" destId="{4E3B8089-6832-40AD-91C7-DDB8D2189C3B}" srcOrd="2" destOrd="0" parTransId="{E4C44E29-8EA1-4B65-9F6B-9803192B9153}" sibTransId="{A12A7D48-6D2A-47AF-8326-8ADBDD4E478C}"/>
    <dgm:cxn modelId="{8B15F630-66B1-B940-A88B-9222E1EB735F}" type="presOf" srcId="{14F16A46-5B44-4ECD-9F0C-0490560F02C7}" destId="{DE655AB6-7256-F841-904B-8F47A41FA300}" srcOrd="0" destOrd="0" presId="urn:microsoft.com/office/officeart/2005/8/layout/vList2"/>
    <dgm:cxn modelId="{889A5465-E47C-4243-9E21-D0A50E0FA8E0}" srcId="{CCD3065D-0F92-46FC-9BCA-CE97FA496ACC}" destId="{14F16A46-5B44-4ECD-9F0C-0490560F02C7}" srcOrd="3" destOrd="0" parTransId="{F9755B3A-3E71-427E-8817-E585CB9881B1}" sibTransId="{B82073B6-9456-415D-94F9-086A2BDFCB4E}"/>
    <dgm:cxn modelId="{40CDFB4A-4145-8E4D-9711-6C83B6953B6B}" type="presOf" srcId="{FBD77629-9D93-4D6A-8660-69D88858843A}" destId="{B6CBCFBB-6827-C44C-88F0-596F3FA9D0B8}" srcOrd="0" destOrd="0" presId="urn:microsoft.com/office/officeart/2005/8/layout/vList2"/>
    <dgm:cxn modelId="{0A97186F-75DE-40EC-994C-A08B94108075}" srcId="{CCD3065D-0F92-46FC-9BCA-CE97FA496ACC}" destId="{FBD77629-9D93-4D6A-8660-69D88858843A}" srcOrd="1" destOrd="0" parTransId="{E3300234-F982-44A5-8786-23FF60250EE3}" sibTransId="{FD47ABA2-8854-4006-BE33-9997E5534758}"/>
    <dgm:cxn modelId="{7CAE394F-AA56-3C4F-8EFE-19B207999D4D}" type="presOf" srcId="{CCD3065D-0F92-46FC-9BCA-CE97FA496ACC}" destId="{CD08B15C-312D-2944-8095-208D774E4470}" srcOrd="0" destOrd="0" presId="urn:microsoft.com/office/officeart/2005/8/layout/vList2"/>
    <dgm:cxn modelId="{494ED14F-6AAF-3045-9C1F-1343F327F5FA}" type="presOf" srcId="{4E3B8089-6832-40AD-91C7-DDB8D2189C3B}" destId="{FB770FD1-527B-CA48-83C8-F5890EC8EFCE}" srcOrd="0" destOrd="0" presId="urn:microsoft.com/office/officeart/2005/8/layout/vList2"/>
    <dgm:cxn modelId="{830407C8-6FFF-46DE-946D-A0AD0B87A120}" srcId="{CCD3065D-0F92-46FC-9BCA-CE97FA496ACC}" destId="{E3084B72-3638-4BEA-A623-3A243FB5F12B}" srcOrd="0" destOrd="0" parTransId="{8C6BE098-0A53-4BB7-821A-890C80FCE309}" sibTransId="{F608B405-7955-4871-9B58-817EBD234490}"/>
    <dgm:cxn modelId="{1FEBA7CA-53AD-A44D-8B8D-1F1158312E06}" type="presOf" srcId="{E3084B72-3638-4BEA-A623-3A243FB5F12B}" destId="{1BFCE5E8-7A96-FE47-A9EF-F6308BEA5DB3}" srcOrd="0" destOrd="0" presId="urn:microsoft.com/office/officeart/2005/8/layout/vList2"/>
    <dgm:cxn modelId="{E001EA9B-D06D-0A4E-85E5-F45B343C1C40}" type="presParOf" srcId="{CD08B15C-312D-2944-8095-208D774E4470}" destId="{1BFCE5E8-7A96-FE47-A9EF-F6308BEA5DB3}" srcOrd="0" destOrd="0" presId="urn:microsoft.com/office/officeart/2005/8/layout/vList2"/>
    <dgm:cxn modelId="{D3D8321F-E8D7-3740-B8EE-2A24B9A094CE}" type="presParOf" srcId="{CD08B15C-312D-2944-8095-208D774E4470}" destId="{E8D28D3C-5EF4-5541-A96B-E2022BD68DD7}" srcOrd="1" destOrd="0" presId="urn:microsoft.com/office/officeart/2005/8/layout/vList2"/>
    <dgm:cxn modelId="{40F4A606-5DAF-DA44-8A69-059C41CE27FA}" type="presParOf" srcId="{CD08B15C-312D-2944-8095-208D774E4470}" destId="{B6CBCFBB-6827-C44C-88F0-596F3FA9D0B8}" srcOrd="2" destOrd="0" presId="urn:microsoft.com/office/officeart/2005/8/layout/vList2"/>
    <dgm:cxn modelId="{65A8C317-D3C3-2A4E-8A03-216100C58466}" type="presParOf" srcId="{CD08B15C-312D-2944-8095-208D774E4470}" destId="{07066FEA-2298-7247-AE16-04E2DBF69109}" srcOrd="3" destOrd="0" presId="urn:microsoft.com/office/officeart/2005/8/layout/vList2"/>
    <dgm:cxn modelId="{3BA04F8B-482B-2F4A-9EC6-81B0366D7733}" type="presParOf" srcId="{CD08B15C-312D-2944-8095-208D774E4470}" destId="{FB770FD1-527B-CA48-83C8-F5890EC8EFCE}" srcOrd="4" destOrd="0" presId="urn:microsoft.com/office/officeart/2005/8/layout/vList2"/>
    <dgm:cxn modelId="{EBDDD26E-AC45-1B49-9F17-49F27F19C50B}" type="presParOf" srcId="{CD08B15C-312D-2944-8095-208D774E4470}" destId="{CE739EEB-C7B6-224A-B043-7FF9FFADDFE2}" srcOrd="5" destOrd="0" presId="urn:microsoft.com/office/officeart/2005/8/layout/vList2"/>
    <dgm:cxn modelId="{A4B1CB35-546B-D542-A597-7B6ADB29807D}" type="presParOf" srcId="{CD08B15C-312D-2944-8095-208D774E4470}" destId="{DE655AB6-7256-F841-904B-8F47A41FA30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CE5E8-7A96-FE47-A9EF-F6308BEA5DB3}">
      <dsp:nvSpPr>
        <dsp:cNvPr id="0" name=""/>
        <dsp:cNvSpPr/>
      </dsp:nvSpPr>
      <dsp:spPr>
        <a:xfrm>
          <a:off x="0" y="24870"/>
          <a:ext cx="6900512" cy="13197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Alltså</a:t>
          </a:r>
          <a:r>
            <a:rPr lang="en-US" sz="2400" kern="1200" dirty="0"/>
            <a:t>, </a:t>
          </a:r>
          <a:r>
            <a:rPr lang="en-US" sz="2400" kern="1200" dirty="0" err="1"/>
            <a:t>ej</a:t>
          </a:r>
          <a:r>
            <a:rPr lang="en-US" sz="2400" kern="1200" dirty="0"/>
            <a:t> </a:t>
          </a:r>
          <a:r>
            <a:rPr lang="en-US" sz="2400" kern="1200" dirty="0" err="1"/>
            <a:t>tvärsnitt</a:t>
          </a:r>
          <a:r>
            <a:rPr lang="en-US" sz="2400" kern="1200" dirty="0"/>
            <a:t> av </a:t>
          </a:r>
          <a:r>
            <a:rPr lang="en-US" sz="2400" kern="1200" dirty="0" err="1"/>
            <a:t>en</a:t>
          </a:r>
          <a:r>
            <a:rPr lang="en-US" sz="2400" kern="1200" dirty="0"/>
            <a:t> ”</a:t>
          </a:r>
          <a:r>
            <a:rPr lang="en-US" sz="2400" kern="1200" dirty="0" err="1"/>
            <a:t>knuten</a:t>
          </a:r>
          <a:r>
            <a:rPr lang="en-US" sz="2400" kern="1200" dirty="0"/>
            <a:t>” </a:t>
          </a:r>
          <a:r>
            <a:rPr lang="en-US" sz="2400" kern="1200" dirty="0" err="1"/>
            <a:t>sfär</a:t>
          </a:r>
          <a:r>
            <a:rPr lang="en-US" sz="2400" kern="1200" dirty="0"/>
            <a:t> </a:t>
          </a:r>
          <a:r>
            <a:rPr lang="en-US" sz="2400" kern="1200" dirty="0" err="1"/>
            <a:t>i</a:t>
          </a:r>
          <a:r>
            <a:rPr lang="en-US" sz="2400" kern="1200" dirty="0"/>
            <a:t> </a:t>
          </a:r>
          <a:r>
            <a:rPr lang="en-US" sz="2400" kern="1200" dirty="0" err="1"/>
            <a:t>fyra</a:t>
          </a:r>
          <a:r>
            <a:rPr lang="en-US" sz="2400" kern="1200" dirty="0"/>
            <a:t> </a:t>
          </a:r>
          <a:r>
            <a:rPr lang="en-US" sz="2400" kern="1200" dirty="0" err="1"/>
            <a:t>dimensioner</a:t>
          </a:r>
          <a:r>
            <a:rPr lang="en-US" sz="2400" kern="1200" dirty="0"/>
            <a:t>. (</a:t>
          </a:r>
          <a:r>
            <a:rPr lang="en-US" sz="2400" kern="1200" dirty="0" err="1"/>
            <a:t>Obs</a:t>
          </a:r>
          <a:r>
            <a:rPr lang="en-US" sz="2400" kern="1200" dirty="0"/>
            <a:t>: </a:t>
          </a:r>
          <a:r>
            <a:rPr lang="en-US" sz="2400" kern="1200" dirty="0">
              <a:hlinkClick xmlns:r="http://schemas.openxmlformats.org/officeDocument/2006/relationships" r:id="rId1"/>
            </a:rPr>
            <a:t>Finns inga </a:t>
          </a:r>
          <a:r>
            <a:rPr lang="en-US" sz="2400" kern="1200" dirty="0" err="1">
              <a:hlinkClick xmlns:r="http://schemas.openxmlformats.org/officeDocument/2006/relationships" r:id="rId1"/>
            </a:rPr>
            <a:t>icke-triviala</a:t>
          </a:r>
          <a:r>
            <a:rPr lang="en-US" sz="2400" kern="1200" dirty="0">
              <a:hlinkClick xmlns:r="http://schemas.openxmlformats.org/officeDocument/2006/relationships" r:id="rId1"/>
            </a:rPr>
            <a:t> </a:t>
          </a:r>
          <a:r>
            <a:rPr lang="en-US" sz="2400" kern="1200" dirty="0" err="1">
              <a:hlinkClick xmlns:r="http://schemas.openxmlformats.org/officeDocument/2006/relationships" r:id="rId1"/>
            </a:rPr>
            <a:t>knutar</a:t>
          </a:r>
          <a:r>
            <a:rPr lang="en-US" sz="2400" kern="1200" dirty="0">
              <a:hlinkClick xmlns:r="http://schemas.openxmlformats.org/officeDocument/2006/relationships" r:id="rId1"/>
            </a:rPr>
            <a:t> </a:t>
          </a:r>
          <a:r>
            <a:rPr lang="en-US" sz="2400" kern="1200" dirty="0" err="1">
              <a:hlinkClick xmlns:r="http://schemas.openxmlformats.org/officeDocument/2006/relationships" r:id="rId1"/>
            </a:rPr>
            <a:t>i</a:t>
          </a:r>
          <a:r>
            <a:rPr lang="en-US" sz="2400" kern="1200" dirty="0">
              <a:hlinkClick xmlns:r="http://schemas.openxmlformats.org/officeDocument/2006/relationships" r:id="rId1"/>
            </a:rPr>
            <a:t> 4D</a:t>
          </a:r>
          <a:r>
            <a:rPr lang="en-US" sz="2400" kern="1200" dirty="0"/>
            <a:t>.)</a:t>
          </a:r>
        </a:p>
      </dsp:txBody>
      <dsp:txXfrm>
        <a:off x="64425" y="89295"/>
        <a:ext cx="6771662" cy="1190909"/>
      </dsp:txXfrm>
    </dsp:sp>
    <dsp:sp modelId="{B6CBCFBB-6827-C44C-88F0-596F3FA9D0B8}">
      <dsp:nvSpPr>
        <dsp:cNvPr id="0" name=""/>
        <dsp:cNvSpPr/>
      </dsp:nvSpPr>
      <dsp:spPr>
        <a:xfrm>
          <a:off x="0" y="1413750"/>
          <a:ext cx="6900512" cy="131975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Öppet problem i över 50 år.</a:t>
          </a:r>
        </a:p>
      </dsp:txBody>
      <dsp:txXfrm>
        <a:off x="64425" y="1478175"/>
        <a:ext cx="6771662" cy="1190909"/>
      </dsp:txXfrm>
    </dsp:sp>
    <dsp:sp modelId="{FB770FD1-527B-CA48-83C8-F5890EC8EFCE}">
      <dsp:nvSpPr>
        <dsp:cNvPr id="0" name=""/>
        <dsp:cNvSpPr/>
      </dsp:nvSpPr>
      <dsp:spPr>
        <a:xfrm>
          <a:off x="0" y="2802630"/>
          <a:ext cx="6900512" cy="131975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Sista pusselbiten i klassificeringen av ”slice knots” med mindre än 13 korsningar.</a:t>
          </a:r>
        </a:p>
      </dsp:txBody>
      <dsp:txXfrm>
        <a:off x="64425" y="2867055"/>
        <a:ext cx="6771662" cy="1190909"/>
      </dsp:txXfrm>
    </dsp:sp>
    <dsp:sp modelId="{DE655AB6-7256-F841-904B-8F47A41FA300}">
      <dsp:nvSpPr>
        <dsp:cNvPr id="0" name=""/>
        <dsp:cNvSpPr/>
      </dsp:nvSpPr>
      <dsp:spPr>
        <a:xfrm>
          <a:off x="0" y="4191510"/>
          <a:ext cx="6900512" cy="131975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Svårt problem då Conway-knuten är väldigt ”nära” att vara en ”slice knot”.</a:t>
          </a:r>
        </a:p>
      </dsp:txBody>
      <dsp:txXfrm>
        <a:off x="64425" y="4255935"/>
        <a:ext cx="6771662" cy="1190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EF310D-D427-724E-A59B-7749295B7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D6803C9-CA48-FF41-BF41-D04155F6A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DF27A5A-A079-A84B-AE0B-C9B10013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6FC6B6C-0147-4943-9CD5-ADD8E7B6B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D150A22-B127-D24A-A3D8-5DAD5CF3F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87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5BA503-8B0C-104C-A816-93D2BAC83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FAF39C0-DA0B-7044-8700-EBEC13B67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1C75398-0071-3D48-BA94-B8FD119B3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57E2C48-10E4-FC4D-9D1C-07D72D76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C007EF-03F5-4E47-9475-92638D8F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2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430492D6-FAA3-504A-A4B2-6886EF28F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058EC67-09FE-0C45-BD31-CEFDB5F1F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562F635-93A4-464F-A520-EAF6038DB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A6FB6E7-D4A3-DE40-A88B-0BD55376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D1A0CA5-99AA-7C4D-BD57-E88E4EAC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2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FC5B87-1453-584A-B2D6-135233EA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F05E2E1-5BED-9847-A6F2-7CA9D65A1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5AF7C8-AF85-1B4F-B458-6892D026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429BDFB-8D8D-8740-B792-F2629F73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9239A3-9D0E-5840-8BA6-C48E6A8E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95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1A07E7-1A42-3C4E-82EB-B361F842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9C3A3E9-303A-B640-B23B-F7F40A06C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B535620-6CD0-F74F-B59B-3B226C8A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45AE5D-281A-4F44-A09C-86084019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717AF63-D194-2343-A2DB-4D3CEAE73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7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E94974-2BBD-F449-A268-EC6D36FB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8FA355-2865-1440-BD70-39A11A2B11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5D3A5E0-0BBB-DB4A-929D-6C22C94AB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8D7CFB6-1A0A-0643-BC64-356268334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56C3588-EC3F-044F-B2AF-FD2A35B3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3CB692E-C36E-2442-A0D5-E061A0E9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8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BDF288-B82F-0A4F-8531-2ADFE9746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2C276B4-CE83-7148-A715-E41D6AFED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346BA2E-C820-EA41-8854-CD83F97CF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2221FD9-7CEA-A24B-B2D4-4639C92A1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8635A45-DB86-AA4D-A938-3C13DFD6C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91CBFAD-59C1-9547-B773-31EF640E3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628DBDF-0FF2-3542-A685-0A4F8B3C5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7CFB3C3-E54F-2B4C-BE38-12194159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1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E2EECA-7BA1-2D4A-8AA1-59333A72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D326088-30E6-EE47-9EA3-E87BC797D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F01AC67-9160-6946-8645-76F2D726C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DB73A93-9BF7-C649-A18C-3680C17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9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3884989-A718-7A48-A592-6956CB1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85AEE21-CB30-534A-A17C-3C38EF58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6D7AC2B-D5E2-164A-BDA7-A10C32097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2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F17090-941A-8F4E-AC12-0206BB3F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828100C-9896-1A45-A9D8-70FF929E5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B3D2348-DAD1-B646-8FE9-B2E259F72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503B0BD-E9BE-F445-91B8-C7DE481B9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00A8606-1748-834F-9762-4E39A75C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E1141CE-4C07-2941-9FDF-EA34C205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98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65A0A2-4862-3144-A28C-71DA51753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B4496AC7-5160-534B-8464-5372C645DA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28CE41A-9DE0-D64C-B6D9-6D7015D03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9649D23-573C-3A4B-A07C-0951CDA08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FC9068D-73DC-A64B-969E-8D57A6B2C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C588E2F-1E49-D44E-AD38-A3D26C9C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5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BBBEF01-954B-864F-A529-338607B7B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5D5680A-FECE-FB40-A5BF-9E8463DE8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A885611-12E8-E445-9F66-763F7557E3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3765CCE-85C4-794E-A8F0-6D830A5B0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33F8234-7F0F-7143-966D-96A5388B5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1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antamagazine.org/graduate-student-solves-decades-old-conway-knot-problem-20200519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A713C77-014D-304F-A5B1-F416BACA6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sv-SE" sz="5100" dirty="0"/>
              <a:t>Matematiska Knutar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53BC59D-8631-4F4C-9831-3B738D2F9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lang="sv-SE"/>
              <a:t>Martin </a:t>
            </a:r>
            <a:r>
              <a:rPr lang="sv-SE" err="1"/>
              <a:t>Hallnäs</a:t>
            </a:r>
            <a:endParaRPr lang="sv-SE"/>
          </a:p>
        </p:txBody>
      </p:sp>
      <p:sp>
        <p:nvSpPr>
          <p:cNvPr id="4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4922C52C-0A5F-4CFF-ADC6-E065F792B1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4654296" y="1391936"/>
            <a:ext cx="7214616" cy="404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BBC1112-77B9-3A4F-A432-4FD07055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v-SE" sz="5400"/>
              <a:t>John Horton Conway</a:t>
            </a:r>
          </a:p>
        </p:txBody>
      </p:sp>
      <p:sp>
        <p:nvSpPr>
          <p:cNvPr id="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203F3EFA-FCD3-415F-B2CA-9B02AB845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700"/>
              <a:t>Engelsk </a:t>
            </a:r>
            <a:r>
              <a:rPr lang="sv-SE" sz="1700"/>
              <a:t>matematiker (1937-2020)</a:t>
            </a:r>
          </a:p>
          <a:p>
            <a:r>
              <a:rPr lang="sv-SE" sz="1700"/>
              <a:t>Verksam i Cambridge och Princeton.</a:t>
            </a:r>
          </a:p>
          <a:p>
            <a:r>
              <a:rPr lang="sv-SE" sz="1700"/>
              <a:t>Slog igenom i slutet av 60-talet med sin upptäckt av en ny ändlig grupp, den nu s.k. Conway-gruppen.</a:t>
            </a:r>
          </a:p>
          <a:p>
            <a:r>
              <a:rPr lang="sv-SE" sz="1700"/>
              <a:t>Viktiga bidrag inom analys, gruppteori, spelteori, talteori,… och teorin för knutar.</a:t>
            </a:r>
          </a:p>
          <a:p>
            <a:r>
              <a:rPr lang="sv-SE" sz="1700"/>
              <a:t>Uppfann cellulära automaton ”Game of life”, de ”surrealistiska talen” och mycket mer.</a:t>
            </a:r>
          </a:p>
          <a:p>
            <a:endParaRPr lang="sv-SE" sz="1700"/>
          </a:p>
        </p:txBody>
      </p:sp>
      <p:pic>
        <p:nvPicPr>
          <p:cNvPr id="5" name="Platshållare för innehåll 4" descr="En bild som visar person, person, tittar&#10;&#10;Automatiskt genererad beskrivning">
            <a:extLst>
              <a:ext uri="{FF2B5EF4-FFF2-40B4-BE49-F238E27FC236}">
                <a16:creationId xmlns:a16="http://schemas.microsoft.com/office/drawing/2014/main" id="{841CE129-103F-514C-9CB1-077A2728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7" r="10063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9352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ECE4FFF-60BD-C745-93AF-B9746781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sv-SE" sz="5400"/>
              <a:t>Conway-knuten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52F612E7-A7AA-4440-82D6-8EB737DA7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 err="1"/>
              <a:t>Korsar</a:t>
            </a:r>
            <a:r>
              <a:rPr lang="en-US" sz="2200" dirty="0"/>
              <a:t> sig </a:t>
            </a:r>
            <a:r>
              <a:rPr lang="en-US" sz="2200" dirty="0" err="1"/>
              <a:t>själv</a:t>
            </a:r>
            <a:r>
              <a:rPr lang="en-US" sz="2200" dirty="0"/>
              <a:t> 11 </a:t>
            </a:r>
            <a:r>
              <a:rPr lang="en-US" sz="2200" dirty="0" err="1"/>
              <a:t>ggr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Många</a:t>
            </a:r>
            <a:r>
              <a:rPr lang="en-US" sz="2200" dirty="0"/>
              <a:t> </a:t>
            </a:r>
            <a:r>
              <a:rPr lang="en-US" sz="2200" dirty="0" err="1"/>
              <a:t>kluriga</a:t>
            </a:r>
            <a:r>
              <a:rPr lang="en-US" sz="2200" dirty="0"/>
              <a:t> </a:t>
            </a:r>
            <a:r>
              <a:rPr lang="en-US" sz="2200" dirty="0" err="1"/>
              <a:t>och</a:t>
            </a:r>
            <a:r>
              <a:rPr lang="en-US" sz="2200" dirty="0"/>
              <a:t> </a:t>
            </a:r>
            <a:r>
              <a:rPr lang="en-US" sz="2200" dirty="0" err="1"/>
              <a:t>intressanta</a:t>
            </a:r>
            <a:r>
              <a:rPr lang="en-US" sz="2200" dirty="0"/>
              <a:t> </a:t>
            </a:r>
            <a:r>
              <a:rPr lang="en-US" sz="2200" dirty="0" err="1"/>
              <a:t>egenskaper</a:t>
            </a:r>
            <a:r>
              <a:rPr lang="en-US" sz="2200" dirty="0"/>
              <a:t>, </a:t>
            </a:r>
            <a:r>
              <a:rPr lang="en-US" sz="2200" dirty="0" err="1"/>
              <a:t>bl.a</a:t>
            </a:r>
            <a:r>
              <a:rPr lang="en-US" sz="2200" dirty="0"/>
              <a:t>. “</a:t>
            </a:r>
            <a:r>
              <a:rPr lang="en-US" sz="2200" dirty="0" err="1"/>
              <a:t>svår</a:t>
            </a:r>
            <a:r>
              <a:rPr lang="en-US" sz="2200" dirty="0"/>
              <a:t>” </a:t>
            </a:r>
            <a:r>
              <a:rPr lang="en-US" sz="2200" dirty="0" err="1"/>
              <a:t>att</a:t>
            </a:r>
            <a:r>
              <a:rPr lang="en-US" sz="2200" dirty="0"/>
              <a:t> </a:t>
            </a:r>
            <a:r>
              <a:rPr lang="en-US" sz="2200" dirty="0" err="1"/>
              <a:t>skilja</a:t>
            </a:r>
            <a:r>
              <a:rPr lang="en-US" sz="2200" dirty="0"/>
              <a:t> </a:t>
            </a:r>
            <a:r>
              <a:rPr lang="en-US" sz="2200" dirty="0" err="1"/>
              <a:t>från</a:t>
            </a:r>
            <a:r>
              <a:rPr lang="en-US" sz="2200" dirty="0"/>
              <a:t> den </a:t>
            </a:r>
            <a:r>
              <a:rPr lang="en-US" sz="2200" dirty="0" err="1"/>
              <a:t>triviala</a:t>
            </a:r>
            <a:r>
              <a:rPr lang="en-US" sz="2200" dirty="0"/>
              <a:t> </a:t>
            </a:r>
            <a:r>
              <a:rPr lang="en-US" sz="2200" dirty="0" err="1"/>
              <a:t>knuten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Huvudrollsinnehavaren</a:t>
            </a:r>
            <a:r>
              <a:rPr lang="en-US" sz="2200" dirty="0"/>
              <a:t> i </a:t>
            </a:r>
            <a:r>
              <a:rPr lang="en-US" sz="2200" dirty="0" err="1"/>
              <a:t>ett</a:t>
            </a:r>
            <a:r>
              <a:rPr lang="en-US" sz="2200" dirty="0"/>
              <a:t> </a:t>
            </a:r>
            <a:r>
              <a:rPr lang="en-US" sz="2200" dirty="0" err="1"/>
              <a:t>slående</a:t>
            </a:r>
            <a:r>
              <a:rPr lang="en-US" sz="2200" dirty="0"/>
              <a:t> </a:t>
            </a:r>
            <a:r>
              <a:rPr lang="en-US" sz="2200" dirty="0" err="1"/>
              <a:t>resultat</a:t>
            </a:r>
            <a:r>
              <a:rPr lang="en-US" sz="2200" dirty="0"/>
              <a:t> </a:t>
            </a:r>
            <a:r>
              <a:rPr lang="en-US" sz="2200" dirty="0" err="1"/>
              <a:t>från</a:t>
            </a:r>
            <a:r>
              <a:rPr lang="en-US" sz="2200" dirty="0"/>
              <a:t> 2020…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C84ABA94-0726-1C40-84D4-75C4D4EF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926401"/>
            <a:ext cx="6903720" cy="500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47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DD40D80-F1E1-0F43-9719-3052BF4D5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Piccirillos Sats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E7C43F3-CF97-304C-96FD-417325C9F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2486418"/>
            <a:ext cx="7214616" cy="185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6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505ADEB-FFB3-C740-8D0E-A47B6AA71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sv-SE" sz="5400"/>
              <a:t>Varför så intressant?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9E729E54-A06C-4608-B392-974B69337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62868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0024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50B0C9C-2BE8-FD49-A040-01706361E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v-SE" sz="5400"/>
              <a:t>Lisa Piccirillo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CF1F2F-C2E6-42D0-B57A-1B7F114A1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 err="1"/>
              <a:t>Amerikansk</a:t>
            </a:r>
            <a:r>
              <a:rPr lang="en-US" sz="2200" dirty="0"/>
              <a:t> </a:t>
            </a:r>
            <a:r>
              <a:rPr lang="en-US" sz="2200" dirty="0" err="1"/>
              <a:t>matematiker</a:t>
            </a:r>
            <a:r>
              <a:rPr lang="en-US" sz="2200" dirty="0"/>
              <a:t> (30 </a:t>
            </a:r>
            <a:r>
              <a:rPr lang="en-US" sz="2200" dirty="0" err="1"/>
              <a:t>år</a:t>
            </a:r>
            <a:r>
              <a:rPr lang="en-US" sz="2200" dirty="0"/>
              <a:t> </a:t>
            </a:r>
            <a:r>
              <a:rPr lang="en-US" sz="2200" dirty="0" err="1"/>
              <a:t>gammal</a:t>
            </a:r>
            <a:r>
              <a:rPr lang="en-US" sz="2200" dirty="0"/>
              <a:t>).</a:t>
            </a:r>
          </a:p>
          <a:p>
            <a:r>
              <a:rPr lang="en-US" sz="2200" dirty="0" err="1"/>
              <a:t>Löste</a:t>
            </a:r>
            <a:r>
              <a:rPr lang="en-US" sz="2200" dirty="0"/>
              <a:t> </a:t>
            </a:r>
            <a:r>
              <a:rPr lang="en-US" sz="2200" dirty="0" err="1"/>
              <a:t>problemet</a:t>
            </a:r>
            <a:r>
              <a:rPr lang="en-US" sz="2200" dirty="0"/>
              <a:t> </a:t>
            </a:r>
            <a:r>
              <a:rPr lang="en-US" sz="2200" dirty="0" err="1"/>
              <a:t>på</a:t>
            </a:r>
            <a:r>
              <a:rPr lang="en-US" sz="2200" dirty="0"/>
              <a:t> </a:t>
            </a:r>
            <a:r>
              <a:rPr lang="en-US" sz="2200" dirty="0" err="1"/>
              <a:t>mindre</a:t>
            </a:r>
            <a:r>
              <a:rPr lang="en-US" sz="2200" dirty="0"/>
              <a:t> </a:t>
            </a:r>
            <a:r>
              <a:rPr lang="en-US" sz="2200" dirty="0" err="1"/>
              <a:t>än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vecka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Resultatet</a:t>
            </a:r>
            <a:r>
              <a:rPr lang="en-US" sz="2200" dirty="0"/>
              <a:t> </a:t>
            </a:r>
            <a:r>
              <a:rPr lang="en-US" sz="2200" dirty="0" err="1"/>
              <a:t>publicerades</a:t>
            </a:r>
            <a:r>
              <a:rPr lang="en-US" sz="2200" dirty="0"/>
              <a:t> 2020 </a:t>
            </a:r>
            <a:r>
              <a:rPr lang="en-US" sz="2200" dirty="0" err="1"/>
              <a:t>i</a:t>
            </a:r>
            <a:r>
              <a:rPr lang="en-US" sz="2200" dirty="0"/>
              <a:t> Annals of Mathematics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artikel</a:t>
            </a:r>
            <a:r>
              <a:rPr lang="en-US" sz="2200" dirty="0"/>
              <a:t> </a:t>
            </a:r>
            <a:r>
              <a:rPr lang="en-US" sz="2200" dirty="0" err="1"/>
              <a:t>på</a:t>
            </a:r>
            <a:r>
              <a:rPr lang="en-US" sz="2200" dirty="0"/>
              <a:t> </a:t>
            </a:r>
            <a:r>
              <a:rPr lang="en-US" sz="2200" dirty="0" err="1"/>
              <a:t>elva</a:t>
            </a:r>
            <a:r>
              <a:rPr lang="en-US" sz="2200" dirty="0"/>
              <a:t> </a:t>
            </a:r>
            <a:r>
              <a:rPr lang="en-US" sz="2200" dirty="0" err="1"/>
              <a:t>sidor</a:t>
            </a:r>
            <a:r>
              <a:rPr lang="en-US" sz="2200" dirty="0"/>
              <a:t>.</a:t>
            </a:r>
          </a:p>
        </p:txBody>
      </p:sp>
      <p:pic>
        <p:nvPicPr>
          <p:cNvPr id="5" name="Platshållare för innehåll 4" descr="En bild som visar text, person, kvinna, inomhus&#10;&#10;Automatiskt genererad beskrivning">
            <a:extLst>
              <a:ext uri="{FF2B5EF4-FFF2-40B4-BE49-F238E27FC236}">
                <a16:creationId xmlns:a16="http://schemas.microsoft.com/office/drawing/2014/main" id="{82418DB0-3B33-1D44-91CF-6E33B663A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9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7398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D5AE5C4-DAE2-8044-8B27-003CC6788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Reaktioner…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880145F8-2A27-964A-948E-1420175D0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521332"/>
            <a:ext cx="7214616" cy="37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2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E1D5599-ADD2-3E4C-B25F-4446F80A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Lästips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FB7ABD0-C571-F941-973A-5F1040ED2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sv-SE" dirty="0" err="1"/>
              <a:t>Quanta</a:t>
            </a:r>
            <a:r>
              <a:rPr lang="sv-SE" dirty="0"/>
              <a:t> Magazine (</a:t>
            </a:r>
            <a:r>
              <a:rPr lang="sv-SE" dirty="0">
                <a:hlinkClick r:id="rId2"/>
              </a:rPr>
              <a:t>https://www.quantamagazine.org/graduate-student-solves-decades-old-conway-knot-problem-20200519/</a:t>
            </a:r>
            <a:r>
              <a:rPr lang="sv-SE" dirty="0"/>
              <a:t>)</a:t>
            </a:r>
          </a:p>
          <a:p>
            <a:r>
              <a:rPr lang="sv-SE" dirty="0"/>
              <a:t>Charles Livingston, Knot </a:t>
            </a:r>
            <a:r>
              <a:rPr lang="sv-SE" dirty="0" err="1"/>
              <a:t>theory</a:t>
            </a:r>
            <a:r>
              <a:rPr lang="sv-SE" dirty="0"/>
              <a:t>, The </a:t>
            </a:r>
            <a:r>
              <a:rPr lang="sv-SE" dirty="0" err="1"/>
              <a:t>Carus</a:t>
            </a:r>
            <a:r>
              <a:rPr lang="sv-SE" dirty="0"/>
              <a:t> </a:t>
            </a:r>
            <a:r>
              <a:rPr lang="sv-SE" dirty="0" err="1"/>
              <a:t>Mathematical</a:t>
            </a:r>
            <a:r>
              <a:rPr lang="sv-SE" dirty="0"/>
              <a:t> </a:t>
            </a:r>
            <a:r>
              <a:rPr lang="sv-SE" dirty="0" err="1"/>
              <a:t>Monographs</a:t>
            </a:r>
            <a:r>
              <a:rPr lang="sv-SE" dirty="0"/>
              <a:t>, Vol. 24, The </a:t>
            </a:r>
            <a:r>
              <a:rPr lang="sv-SE" dirty="0" err="1"/>
              <a:t>Mathematical</a:t>
            </a:r>
            <a:r>
              <a:rPr lang="sv-SE" dirty="0"/>
              <a:t> Association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America</a:t>
            </a:r>
            <a:r>
              <a:rPr lang="sv-SE" dirty="0"/>
              <a:t>, Washington, DC, 1993.</a:t>
            </a:r>
          </a:p>
        </p:txBody>
      </p:sp>
    </p:spTree>
    <p:extLst>
      <p:ext uri="{BB962C8B-B14F-4D97-AF65-F5344CB8AC3E}">
        <p14:creationId xmlns:p14="http://schemas.microsoft.com/office/powerpoint/2010/main" val="2826947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Words>251</Words>
  <Application>Microsoft Office PowerPoint</Application>
  <PresentationFormat>Widescreen</PresentationFormat>
  <Paragraphs>26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Office-tema</vt:lpstr>
      <vt:lpstr>Matematiska Knutar</vt:lpstr>
      <vt:lpstr>John Horton Conway</vt:lpstr>
      <vt:lpstr>Conway-knuten</vt:lpstr>
      <vt:lpstr>Piccirillos Sats</vt:lpstr>
      <vt:lpstr>Varför så intressant?</vt:lpstr>
      <vt:lpstr>Lisa Piccirillo</vt:lpstr>
      <vt:lpstr>Reaktioner…</vt:lpstr>
      <vt:lpstr>Lästips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Matematiska Knutar</dc:title>
  <dc:creator>Martin Hallnäs</dc:creator>
  <cp:lastModifiedBy>Johan Jonasson</cp:lastModifiedBy>
  <cp:revision>4</cp:revision>
  <dcterms:created xsi:type="dcterms:W3CDTF">2021-12-10T10:59:42Z</dcterms:created>
  <dcterms:modified xsi:type="dcterms:W3CDTF">2021-12-15T12:53:07Z</dcterms:modified>
</cp:coreProperties>
</file>