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8" r:id="rId2"/>
    <p:sldId id="261" r:id="rId3"/>
    <p:sldId id="781" r:id="rId4"/>
    <p:sldId id="694" r:id="rId5"/>
    <p:sldId id="267" r:id="rId6"/>
    <p:sldId id="782" r:id="rId7"/>
    <p:sldId id="271" r:id="rId8"/>
    <p:sldId id="265" r:id="rId9"/>
    <p:sldId id="270" r:id="rId10"/>
    <p:sldId id="272" r:id="rId11"/>
    <p:sldId id="753" r:id="rId12"/>
    <p:sldId id="273" r:id="rId13"/>
    <p:sldId id="783" r:id="rId14"/>
    <p:sldId id="755" r:id="rId15"/>
    <p:sldId id="761" r:id="rId16"/>
    <p:sldId id="762" r:id="rId17"/>
    <p:sldId id="777" r:id="rId18"/>
    <p:sldId id="773" r:id="rId19"/>
    <p:sldId id="754" r:id="rId20"/>
    <p:sldId id="759" r:id="rId21"/>
    <p:sldId id="760" r:id="rId22"/>
    <p:sldId id="784" r:id="rId23"/>
    <p:sldId id="785" r:id="rId24"/>
    <p:sldId id="779" r:id="rId25"/>
    <p:sldId id="685" r:id="rId26"/>
    <p:sldId id="686" r:id="rId27"/>
    <p:sldId id="690" r:id="rId28"/>
    <p:sldId id="687" r:id="rId29"/>
    <p:sldId id="689" r:id="rId30"/>
    <p:sldId id="774" r:id="rId31"/>
    <p:sldId id="766" r:id="rId32"/>
    <p:sldId id="688" r:id="rId33"/>
    <p:sldId id="786" r:id="rId34"/>
    <p:sldId id="787" r:id="rId35"/>
  </p:sldIdLst>
  <p:sldSz cx="9144000" cy="5143500" type="screen16x9"/>
  <p:notesSz cx="6797675" cy="9926638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pos="5556" userDrawn="1">
          <p15:clr>
            <a:srgbClr val="A4A3A4"/>
          </p15:clr>
        </p15:guide>
        <p15:guide id="4" pos="204" userDrawn="1">
          <p15:clr>
            <a:srgbClr val="A4A3A4"/>
          </p15:clr>
        </p15:guide>
        <p15:guide id="5" pos="27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FF1AB9"/>
    <a:srgbClr val="FFD3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5E4DA8B-E4B4-465E-92E2-FE0714D75A91}" v="215" dt="2022-10-30T22:44:29.9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41" autoAdjust="0"/>
  </p:normalViewPr>
  <p:slideViewPr>
    <p:cSldViewPr snapToGrid="0" snapToObjects="1">
      <p:cViewPr varScale="1">
        <p:scale>
          <a:sx n="83" d="100"/>
          <a:sy n="83" d="100"/>
        </p:scale>
        <p:origin x="800" y="52"/>
      </p:cViewPr>
      <p:guideLst>
        <p:guide orient="horz" pos="1620"/>
        <p:guide pos="2880"/>
        <p:guide pos="5556"/>
        <p:guide pos="204"/>
        <p:guide pos="275"/>
      </p:guideLst>
    </p:cSldViewPr>
  </p:slideViewPr>
  <p:outlineViewPr>
    <p:cViewPr>
      <p:scale>
        <a:sx n="33" d="100"/>
        <a:sy n="33" d="100"/>
      </p:scale>
      <p:origin x="0" y="-17011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94" d="100"/>
          <a:sy n="94" d="100"/>
        </p:scale>
        <p:origin x="3624" y="84"/>
      </p:cViewPr>
      <p:guideLst>
        <p:guide orient="horz" pos="3126"/>
        <p:guide pos="2141"/>
      </p:guideLst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327769501816422E-2"/>
          <c:y val="1.7701951949743985E-2"/>
          <c:w val="0.82004101570551136"/>
          <c:h val="0.69413335960677414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Sheet1!$A$2:$A$123</c:f>
              <c:numCache>
                <c:formatCode>General</c:formatCode>
                <c:ptCount val="122"/>
                <c:pt idx="0">
                  <c:v>0.46807586091126674</c:v>
                </c:pt>
                <c:pt idx="1">
                  <c:v>0.76189676388587735</c:v>
                </c:pt>
                <c:pt idx="2">
                  <c:v>0.81951059784789015</c:v>
                </c:pt>
                <c:pt idx="3">
                  <c:v>0.9935649145744736</c:v>
                </c:pt>
                <c:pt idx="4">
                  <c:v>0.89768118502141048</c:v>
                </c:pt>
                <c:pt idx="5">
                  <c:v>0.16619954176718854</c:v>
                </c:pt>
                <c:pt idx="6">
                  <c:v>0.84329242810659155</c:v>
                </c:pt>
                <c:pt idx="7">
                  <c:v>0.66101599115911902</c:v>
                </c:pt>
                <c:pt idx="8">
                  <c:v>0.37288197820624069</c:v>
                </c:pt>
                <c:pt idx="9">
                  <c:v>0.31594215940993786</c:v>
                </c:pt>
                <c:pt idx="10">
                  <c:v>4.3465774396796664E-2</c:v>
                </c:pt>
                <c:pt idx="11">
                  <c:v>0.93784653765251436</c:v>
                </c:pt>
                <c:pt idx="12">
                  <c:v>0.88727008539437169</c:v>
                </c:pt>
                <c:pt idx="13">
                  <c:v>7.1473515455668823E-2</c:v>
                </c:pt>
                <c:pt idx="14">
                  <c:v>0.89220456302736872</c:v>
                </c:pt>
                <c:pt idx="15">
                  <c:v>0.33313981740171106</c:v>
                </c:pt>
                <c:pt idx="16">
                  <c:v>0.93922046242880686</c:v>
                </c:pt>
                <c:pt idx="17">
                  <c:v>0.98261668351719045</c:v>
                </c:pt>
                <c:pt idx="18">
                  <c:v>0.24367041904154119</c:v>
                </c:pt>
                <c:pt idx="19">
                  <c:v>0.6487630412383173</c:v>
                </c:pt>
                <c:pt idx="20">
                  <c:v>0.32651659997192151</c:v>
                </c:pt>
                <c:pt idx="21">
                  <c:v>0.988132712318472</c:v>
                </c:pt>
                <c:pt idx="22">
                  <c:v>0.364656969741318</c:v>
                </c:pt>
                <c:pt idx="23">
                  <c:v>0.58992910991760827</c:v>
                </c:pt>
                <c:pt idx="24">
                  <c:v>0.99216759434301849</c:v>
                </c:pt>
                <c:pt idx="25">
                  <c:v>8.8358785561722053E-2</c:v>
                </c:pt>
                <c:pt idx="26">
                  <c:v>0.25649510992813773</c:v>
                </c:pt>
                <c:pt idx="27">
                  <c:v>0.79257149136226446</c:v>
                </c:pt>
                <c:pt idx="28">
                  <c:v>0.28563805095441741</c:v>
                </c:pt>
                <c:pt idx="29">
                  <c:v>0.67849892850581495</c:v>
                </c:pt>
                <c:pt idx="30">
                  <c:v>0.67258254890108005</c:v>
                </c:pt>
                <c:pt idx="31">
                  <c:v>0.24726312940715256</c:v>
                </c:pt>
                <c:pt idx="32">
                  <c:v>0.37385551075057166</c:v>
                </c:pt>
                <c:pt idx="33">
                  <c:v>0.84242423779765174</c:v>
                </c:pt>
                <c:pt idx="34">
                  <c:v>0.16879446201800152</c:v>
                </c:pt>
                <c:pt idx="35">
                  <c:v>0.84195340185076217</c:v>
                </c:pt>
                <c:pt idx="36">
                  <c:v>0.11978790410746232</c:v>
                </c:pt>
                <c:pt idx="37">
                  <c:v>0.83413250602283628</c:v>
                </c:pt>
                <c:pt idx="38">
                  <c:v>0.44397891445954585</c:v>
                </c:pt>
                <c:pt idx="39">
                  <c:v>0.41135108965456124</c:v>
                </c:pt>
                <c:pt idx="40">
                  <c:v>0.69657492382471942</c:v>
                </c:pt>
                <c:pt idx="41">
                  <c:v>0.88501657022404723</c:v>
                </c:pt>
                <c:pt idx="42">
                  <c:v>0.22026717587840816</c:v>
                </c:pt>
                <c:pt idx="43">
                  <c:v>1.4417358208905773E-3</c:v>
                </c:pt>
                <c:pt idx="44">
                  <c:v>0.84528344511200315</c:v>
                </c:pt>
                <c:pt idx="45">
                  <c:v>0.63549155230091503</c:v>
                </c:pt>
                <c:pt idx="46">
                  <c:v>0.58156259247438635</c:v>
                </c:pt>
                <c:pt idx="47">
                  <c:v>0.50560573619497728</c:v>
                </c:pt>
                <c:pt idx="48">
                  <c:v>0.84754868187806209</c:v>
                </c:pt>
                <c:pt idx="49">
                  <c:v>0.6754550286657206</c:v>
                </c:pt>
                <c:pt idx="50">
                  <c:v>0.4873669798530823</c:v>
                </c:pt>
                <c:pt idx="51">
                  <c:v>0.62911232361398139</c:v>
                </c:pt>
                <c:pt idx="52">
                  <c:v>0.99128824013529959</c:v>
                </c:pt>
                <c:pt idx="53">
                  <c:v>6.6178667897249799E-3</c:v>
                </c:pt>
                <c:pt idx="54">
                  <c:v>5.6153235324730155E-2</c:v>
                </c:pt>
                <c:pt idx="55">
                  <c:v>0.14651409208036315</c:v>
                </c:pt>
                <c:pt idx="56">
                  <c:v>0.82769997916814575</c:v>
                </c:pt>
                <c:pt idx="57">
                  <c:v>0.49226218614787076</c:v>
                </c:pt>
                <c:pt idx="58">
                  <c:v>0.5169818268545453</c:v>
                </c:pt>
                <c:pt idx="59">
                  <c:v>0.77142818020900461</c:v>
                </c:pt>
                <c:pt idx="60">
                  <c:v>0.63157592236285098</c:v>
                </c:pt>
                <c:pt idx="61">
                  <c:v>0.66687331904492775</c:v>
                </c:pt>
                <c:pt idx="62">
                  <c:v>0.93490966050987379</c:v>
                </c:pt>
                <c:pt idx="63">
                  <c:v>0.96824783797848035</c:v>
                </c:pt>
                <c:pt idx="64">
                  <c:v>0.38038408335151253</c:v>
                </c:pt>
                <c:pt idx="65">
                  <c:v>0.75797183583914474</c:v>
                </c:pt>
                <c:pt idx="66">
                  <c:v>0.70864136736962258</c:v>
                </c:pt>
                <c:pt idx="67">
                  <c:v>0.62332429167609038</c:v>
                </c:pt>
                <c:pt idx="68">
                  <c:v>0.79930178514789385</c:v>
                </c:pt>
                <c:pt idx="69">
                  <c:v>8.391144025981101E-2</c:v>
                </c:pt>
                <c:pt idx="70">
                  <c:v>0.79287552325355393</c:v>
                </c:pt>
                <c:pt idx="71">
                  <c:v>0.50550344660214142</c:v>
                </c:pt>
                <c:pt idx="72">
                  <c:v>0.62821386833866399</c:v>
                </c:pt>
                <c:pt idx="73">
                  <c:v>3.0041885646381883E-2</c:v>
                </c:pt>
                <c:pt idx="74">
                  <c:v>0.70632288497871631</c:v>
                </c:pt>
                <c:pt idx="75">
                  <c:v>0.14199676408428163</c:v>
                </c:pt>
                <c:pt idx="76">
                  <c:v>0.98784681337406799</c:v>
                </c:pt>
                <c:pt idx="77">
                  <c:v>0.9463530103248724</c:v>
                </c:pt>
                <c:pt idx="78">
                  <c:v>0.81253850318222109</c:v>
                </c:pt>
                <c:pt idx="79">
                  <c:v>0.17856441178639071</c:v>
                </c:pt>
                <c:pt idx="80">
                  <c:v>3.2933552884859441E-2</c:v>
                </c:pt>
                <c:pt idx="81">
                  <c:v>0.12151117028737279</c:v>
                </c:pt>
                <c:pt idx="82">
                  <c:v>0.16558698471362154</c:v>
                </c:pt>
                <c:pt idx="83">
                  <c:v>0.95703506813654615</c:v>
                </c:pt>
                <c:pt idx="84">
                  <c:v>0.80704324853999487</c:v>
                </c:pt>
                <c:pt idx="85">
                  <c:v>8.5965512553658918E-2</c:v>
                </c:pt>
                <c:pt idx="86">
                  <c:v>0.43635790548742548</c:v>
                </c:pt>
                <c:pt idx="87">
                  <c:v>7.8823871962201086E-2</c:v>
                </c:pt>
                <c:pt idx="88">
                  <c:v>0.97033700654368926</c:v>
                </c:pt>
                <c:pt idx="89">
                  <c:v>0.57388912088386512</c:v>
                </c:pt>
                <c:pt idx="90">
                  <c:v>0.83806103890182593</c:v>
                </c:pt>
                <c:pt idx="91">
                  <c:v>0.50214160607057745</c:v>
                </c:pt>
                <c:pt idx="92">
                  <c:v>0.71535452274876843</c:v>
                </c:pt>
                <c:pt idx="93">
                  <c:v>0.37284782058228105</c:v>
                </c:pt>
                <c:pt idx="94">
                  <c:v>6.109021001262116E-2</c:v>
                </c:pt>
                <c:pt idx="95">
                  <c:v>0.71189528247540479</c:v>
                </c:pt>
                <c:pt idx="96">
                  <c:v>0.74071437794207762</c:v>
                </c:pt>
                <c:pt idx="97">
                  <c:v>0.20190162032924897</c:v>
                </c:pt>
                <c:pt idx="98">
                  <c:v>3.597287861148657E-3</c:v>
                </c:pt>
                <c:pt idx="99">
                  <c:v>0.23037088005342232</c:v>
                </c:pt>
                <c:pt idx="100">
                  <c:v>0.55531379331910902</c:v>
                </c:pt>
                <c:pt idx="101">
                  <c:v>0.15149630838551842</c:v>
                </c:pt>
                <c:pt idx="102">
                  <c:v>0.14598074900096736</c:v>
                </c:pt>
                <c:pt idx="103">
                  <c:v>6.8099602408347115E-2</c:v>
                </c:pt>
                <c:pt idx="104">
                  <c:v>0.49085477787383169</c:v>
                </c:pt>
                <c:pt idx="105">
                  <c:v>0.62524245154143832</c:v>
                </c:pt>
                <c:pt idx="106">
                  <c:v>0.46956854860903507</c:v>
                </c:pt>
                <c:pt idx="107">
                  <c:v>0.55718427304170537</c:v>
                </c:pt>
                <c:pt idx="108">
                  <c:v>0.31888236130985015</c:v>
                </c:pt>
                <c:pt idx="109">
                  <c:v>0.92474152370135898</c:v>
                </c:pt>
                <c:pt idx="110">
                  <c:v>0.38197956417962731</c:v>
                </c:pt>
                <c:pt idx="111">
                  <c:v>0.35981774605322459</c:v>
                </c:pt>
                <c:pt idx="112">
                  <c:v>0.63734255014300922</c:v>
                </c:pt>
                <c:pt idx="113">
                  <c:v>8.1744768246879929E-2</c:v>
                </c:pt>
                <c:pt idx="114">
                  <c:v>0.23335782702861996</c:v>
                </c:pt>
                <c:pt idx="115">
                  <c:v>0.91735381951592265</c:v>
                </c:pt>
                <c:pt idx="116">
                  <c:v>0.46252057432681803</c:v>
                </c:pt>
                <c:pt idx="117">
                  <c:v>0.31038425370722644</c:v>
                </c:pt>
                <c:pt idx="118">
                  <c:v>0.1711650827989547</c:v>
                </c:pt>
                <c:pt idx="119">
                  <c:v>0.15047149707301366</c:v>
                </c:pt>
                <c:pt idx="120">
                  <c:v>0.77953354726327795</c:v>
                </c:pt>
                <c:pt idx="121">
                  <c:v>0</c:v>
                </c:pt>
              </c:numCache>
            </c:numRef>
          </c:xVal>
          <c:yVal>
            <c:numRef>
              <c:f>Sheet1!$B$2:$B$123</c:f>
              <c:numCache>
                <c:formatCode>General</c:formatCode>
                <c:ptCount val="122"/>
                <c:pt idx="0">
                  <c:v>0.39195277278945939</c:v>
                </c:pt>
                <c:pt idx="1">
                  <c:v>0.37533658799513947</c:v>
                </c:pt>
                <c:pt idx="2">
                  <c:v>0.51214545207593265</c:v>
                </c:pt>
                <c:pt idx="3">
                  <c:v>0.63982775921820656</c:v>
                </c:pt>
                <c:pt idx="4">
                  <c:v>0.45924331147654618</c:v>
                </c:pt>
                <c:pt idx="5">
                  <c:v>0.49873245326859406</c:v>
                </c:pt>
                <c:pt idx="6">
                  <c:v>0.50229479827842072</c:v>
                </c:pt>
                <c:pt idx="7">
                  <c:v>0.5683795239887085</c:v>
                </c:pt>
                <c:pt idx="8">
                  <c:v>0.44841653666122028</c:v>
                </c:pt>
                <c:pt idx="9">
                  <c:v>0.6562402753081843</c:v>
                </c:pt>
                <c:pt idx="10">
                  <c:v>0.27745955423308444</c:v>
                </c:pt>
                <c:pt idx="11">
                  <c:v>0.90657850673795093</c:v>
                </c:pt>
                <c:pt idx="12">
                  <c:v>0.16261591195344494</c:v>
                </c:pt>
                <c:pt idx="13">
                  <c:v>0.3688886043272156</c:v>
                </c:pt>
                <c:pt idx="14">
                  <c:v>0.65231986902627725</c:v>
                </c:pt>
                <c:pt idx="15">
                  <c:v>0.96740027235497339</c:v>
                </c:pt>
                <c:pt idx="16">
                  <c:v>8.0281467434651366E-2</c:v>
                </c:pt>
                <c:pt idx="17">
                  <c:v>0.61873712626139865</c:v>
                </c:pt>
                <c:pt idx="18">
                  <c:v>0.67309794061734762</c:v>
                </c:pt>
                <c:pt idx="19">
                  <c:v>7.3751456876071764E-2</c:v>
                </c:pt>
                <c:pt idx="20">
                  <c:v>0.80945747269651358</c:v>
                </c:pt>
                <c:pt idx="21">
                  <c:v>0.95095307735999302</c:v>
                </c:pt>
                <c:pt idx="22">
                  <c:v>0.64400219461558594</c:v>
                </c:pt>
                <c:pt idx="23">
                  <c:v>0.58449031331400692</c:v>
                </c:pt>
                <c:pt idx="24">
                  <c:v>0.82564189426338785</c:v>
                </c:pt>
                <c:pt idx="25">
                  <c:v>0.33010465123659483</c:v>
                </c:pt>
                <c:pt idx="26">
                  <c:v>0.48269628971626277</c:v>
                </c:pt>
                <c:pt idx="27">
                  <c:v>0.21682494590840951</c:v>
                </c:pt>
                <c:pt idx="28">
                  <c:v>0.84898909837801395</c:v>
                </c:pt>
                <c:pt idx="29">
                  <c:v>0.54424150366568302</c:v>
                </c:pt>
                <c:pt idx="30">
                  <c:v>0.17775702376695657</c:v>
                </c:pt>
                <c:pt idx="31">
                  <c:v>0.97042750481395001</c:v>
                </c:pt>
                <c:pt idx="32">
                  <c:v>0.30812315390990275</c:v>
                </c:pt>
                <c:pt idx="33">
                  <c:v>0.27454827131370019</c:v>
                </c:pt>
                <c:pt idx="34">
                  <c:v>0.16910332947549822</c:v>
                </c:pt>
                <c:pt idx="35">
                  <c:v>0.18397428906610858</c:v>
                </c:pt>
                <c:pt idx="36">
                  <c:v>3.9962469551509949E-3</c:v>
                </c:pt>
                <c:pt idx="37">
                  <c:v>0.67926649658471538</c:v>
                </c:pt>
                <c:pt idx="38">
                  <c:v>0.47820243556356556</c:v>
                </c:pt>
                <c:pt idx="39">
                  <c:v>0.65720135736530705</c:v>
                </c:pt>
                <c:pt idx="40">
                  <c:v>0.47615459276135041</c:v>
                </c:pt>
                <c:pt idx="41">
                  <c:v>0.89078582367365622</c:v>
                </c:pt>
                <c:pt idx="42">
                  <c:v>0.31822221951692309</c:v>
                </c:pt>
                <c:pt idx="43">
                  <c:v>0.853617210346581</c:v>
                </c:pt>
                <c:pt idx="44">
                  <c:v>0.82558764782774885</c:v>
                </c:pt>
                <c:pt idx="45">
                  <c:v>0.90946696255374282</c:v>
                </c:pt>
                <c:pt idx="46">
                  <c:v>0.86261658071160219</c:v>
                </c:pt>
                <c:pt idx="47">
                  <c:v>0.8409249478695634</c:v>
                </c:pt>
                <c:pt idx="48">
                  <c:v>0.49973084147334723</c:v>
                </c:pt>
                <c:pt idx="49">
                  <c:v>0.57941007016886947</c:v>
                </c:pt>
                <c:pt idx="50">
                  <c:v>4.8105377624380607E-2</c:v>
                </c:pt>
                <c:pt idx="51">
                  <c:v>0.53909299306433045</c:v>
                </c:pt>
                <c:pt idx="52">
                  <c:v>0.45306276135723078</c:v>
                </c:pt>
                <c:pt idx="53">
                  <c:v>0.96757565146062452</c:v>
                </c:pt>
                <c:pt idx="54">
                  <c:v>0.90956911817670938</c:v>
                </c:pt>
                <c:pt idx="55">
                  <c:v>5.4223498185575147E-2</c:v>
                </c:pt>
                <c:pt idx="56">
                  <c:v>0.92408518307678544</c:v>
                </c:pt>
                <c:pt idx="57">
                  <c:v>1.2</c:v>
                </c:pt>
                <c:pt idx="58">
                  <c:v>1.3</c:v>
                </c:pt>
                <c:pt idx="59">
                  <c:v>1.4</c:v>
                </c:pt>
                <c:pt idx="60">
                  <c:v>1.5</c:v>
                </c:pt>
                <c:pt idx="61">
                  <c:v>1.6</c:v>
                </c:pt>
                <c:pt idx="62">
                  <c:v>1.7</c:v>
                </c:pt>
                <c:pt idx="63">
                  <c:v>1.8</c:v>
                </c:pt>
                <c:pt idx="64">
                  <c:v>1.9</c:v>
                </c:pt>
                <c:pt idx="65">
                  <c:v>2</c:v>
                </c:pt>
                <c:pt idx="66">
                  <c:v>2.1</c:v>
                </c:pt>
                <c:pt idx="67">
                  <c:v>2.2000000000000002</c:v>
                </c:pt>
                <c:pt idx="68">
                  <c:v>2.2999999999999998</c:v>
                </c:pt>
                <c:pt idx="69">
                  <c:v>2.4</c:v>
                </c:pt>
                <c:pt idx="70">
                  <c:v>2.5</c:v>
                </c:pt>
                <c:pt idx="71">
                  <c:v>2.6</c:v>
                </c:pt>
                <c:pt idx="72">
                  <c:v>2.7</c:v>
                </c:pt>
                <c:pt idx="73">
                  <c:v>2.8</c:v>
                </c:pt>
                <c:pt idx="74">
                  <c:v>2.9</c:v>
                </c:pt>
                <c:pt idx="75">
                  <c:v>3</c:v>
                </c:pt>
                <c:pt idx="76">
                  <c:v>0.1559324110506024</c:v>
                </c:pt>
                <c:pt idx="77">
                  <c:v>0.1671388517591782</c:v>
                </c:pt>
                <c:pt idx="78">
                  <c:v>0.2492470745591121</c:v>
                </c:pt>
                <c:pt idx="79">
                  <c:v>0.13786208891605389</c:v>
                </c:pt>
                <c:pt idx="80">
                  <c:v>7.2362926610034517E-2</c:v>
                </c:pt>
                <c:pt idx="81">
                  <c:v>0.97024085998774201</c:v>
                </c:pt>
                <c:pt idx="82">
                  <c:v>0.81097162998314032</c:v>
                </c:pt>
                <c:pt idx="83">
                  <c:v>0.32406204723916376</c:v>
                </c:pt>
                <c:pt idx="84">
                  <c:v>0.4285158557692752</c:v>
                </c:pt>
                <c:pt idx="85">
                  <c:v>0.59201589213281325</c:v>
                </c:pt>
                <c:pt idx="86">
                  <c:v>0.56950748643530102</c:v>
                </c:pt>
                <c:pt idx="87">
                  <c:v>0.79166526069217935</c:v>
                </c:pt>
                <c:pt idx="88">
                  <c:v>0.29940820762371856</c:v>
                </c:pt>
                <c:pt idx="89">
                  <c:v>9.1346194486511267E-3</c:v>
                </c:pt>
                <c:pt idx="90">
                  <c:v>1.5414852756189257E-3</c:v>
                </c:pt>
                <c:pt idx="91">
                  <c:v>0.53747415839471657</c:v>
                </c:pt>
                <c:pt idx="92">
                  <c:v>0.89437739889118872</c:v>
                </c:pt>
                <c:pt idx="93">
                  <c:v>0.16437264340735591</c:v>
                </c:pt>
                <c:pt idx="94">
                  <c:v>0.27297342488534493</c:v>
                </c:pt>
                <c:pt idx="95">
                  <c:v>0.3450092897986099</c:v>
                </c:pt>
                <c:pt idx="96">
                  <c:v>0.80052425648891001</c:v>
                </c:pt>
                <c:pt idx="97">
                  <c:v>3.5684483234446507E-2</c:v>
                </c:pt>
                <c:pt idx="98">
                  <c:v>0.32543236957259636</c:v>
                </c:pt>
                <c:pt idx="99">
                  <c:v>0.22668673117649074</c:v>
                </c:pt>
                <c:pt idx="100">
                  <c:v>0.45571508220845502</c:v>
                </c:pt>
                <c:pt idx="101">
                  <c:v>6.0150509461123214E-3</c:v>
                </c:pt>
                <c:pt idx="102">
                  <c:v>0.45532676250243864</c:v>
                </c:pt>
                <c:pt idx="103">
                  <c:v>0.96613065925944697</c:v>
                </c:pt>
                <c:pt idx="104">
                  <c:v>0.3950936772154322</c:v>
                </c:pt>
                <c:pt idx="105">
                  <c:v>0.97203596062252262</c:v>
                </c:pt>
                <c:pt idx="106">
                  <c:v>0.63424022004477354</c:v>
                </c:pt>
                <c:pt idx="107">
                  <c:v>0.57142799080963036</c:v>
                </c:pt>
                <c:pt idx="108">
                  <c:v>0.3415671648335894</c:v>
                </c:pt>
                <c:pt idx="109">
                  <c:v>0.78276277581166975</c:v>
                </c:pt>
                <c:pt idx="110">
                  <c:v>0.59221225709681291</c:v>
                </c:pt>
                <c:pt idx="111">
                  <c:v>0.69187255049808183</c:v>
                </c:pt>
                <c:pt idx="112">
                  <c:v>0.64121830556751813</c:v>
                </c:pt>
                <c:pt idx="113">
                  <c:v>0.21263743833633875</c:v>
                </c:pt>
                <c:pt idx="114">
                  <c:v>0.10820104576451228</c:v>
                </c:pt>
                <c:pt idx="115">
                  <c:v>0.18179147088933678</c:v>
                </c:pt>
                <c:pt idx="116">
                  <c:v>0.68093474918369146</c:v>
                </c:pt>
                <c:pt idx="117">
                  <c:v>4.1330060797113655E-2</c:v>
                </c:pt>
                <c:pt idx="118">
                  <c:v>0.49793643187073</c:v>
                </c:pt>
                <c:pt idx="119">
                  <c:v>0.74547886723884438</c:v>
                </c:pt>
                <c:pt idx="120">
                  <c:v>2.4875392101025184E-2</c:v>
                </c:pt>
                <c:pt idx="121">
                  <c:v>0.52258028390993405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707-4681-B855-91D388F11B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10101496"/>
        <c:axId val="510102776"/>
      </c:scatterChart>
      <c:valAx>
        <c:axId val="510101496"/>
        <c:scaling>
          <c:orientation val="minMax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510102776"/>
        <c:crosses val="autoZero"/>
        <c:crossBetween val="midCat"/>
      </c:valAx>
      <c:valAx>
        <c:axId val="510102776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510101496"/>
        <c:crosses val="autoZero"/>
        <c:crossBetween val="midCat"/>
      </c:valAx>
      <c:spPr>
        <a:noFill/>
        <a:ln>
          <a:noFill/>
        </a:ln>
        <a:effectLst>
          <a:softEdge rad="63500"/>
        </a:effectLst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644851705481261E-2"/>
          <c:y val="0.19750409332742527"/>
          <c:w val="0.82004101570551136"/>
          <c:h val="0.69413335960677414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Sheet1!$A$2:$A$13</c:f>
              <c:numCache>
                <c:formatCode>General</c:formatCode>
                <c:ptCount val="12"/>
                <c:pt idx="0">
                  <c:v>1</c:v>
                </c:pt>
                <c:pt idx="1">
                  <c:v>1.1000000000000001</c:v>
                </c:pt>
                <c:pt idx="2">
                  <c:v>0.9</c:v>
                </c:pt>
                <c:pt idx="3">
                  <c:v>0.95</c:v>
                </c:pt>
                <c:pt idx="4">
                  <c:v>1.2</c:v>
                </c:pt>
                <c:pt idx="5">
                  <c:v>1.3</c:v>
                </c:pt>
                <c:pt idx="6">
                  <c:v>1</c:v>
                </c:pt>
                <c:pt idx="7">
                  <c:v>1.1000000000000001</c:v>
                </c:pt>
                <c:pt idx="8">
                  <c:v>0.9</c:v>
                </c:pt>
                <c:pt idx="9">
                  <c:v>0.95</c:v>
                </c:pt>
                <c:pt idx="10">
                  <c:v>1.2</c:v>
                </c:pt>
                <c:pt idx="11">
                  <c:v>1.3</c:v>
                </c:pt>
              </c:numCache>
            </c:numRef>
          </c:xVal>
          <c:yVal>
            <c:numRef>
              <c:f>Sheet1!$B$2:$B$13</c:f>
              <c:numCache>
                <c:formatCode>General</c:formatCode>
                <c:ptCount val="12"/>
                <c:pt idx="0">
                  <c:v>2.7</c:v>
                </c:pt>
                <c:pt idx="1">
                  <c:v>3</c:v>
                </c:pt>
                <c:pt idx="2">
                  <c:v>3.1</c:v>
                </c:pt>
                <c:pt idx="3">
                  <c:v>2.8</c:v>
                </c:pt>
                <c:pt idx="4">
                  <c:v>3.2</c:v>
                </c:pt>
                <c:pt idx="5">
                  <c:v>2.9</c:v>
                </c:pt>
                <c:pt idx="6">
                  <c:v>2</c:v>
                </c:pt>
                <c:pt idx="7">
                  <c:v>1.9</c:v>
                </c:pt>
                <c:pt idx="8">
                  <c:v>1.8</c:v>
                </c:pt>
                <c:pt idx="9">
                  <c:v>2.1</c:v>
                </c:pt>
                <c:pt idx="10">
                  <c:v>2.2999999999999998</c:v>
                </c:pt>
                <c:pt idx="11">
                  <c:v>1.6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5D0-445A-93F2-0C011A4C61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10101496"/>
        <c:axId val="510102776"/>
      </c:scatterChart>
      <c:valAx>
        <c:axId val="510101496"/>
        <c:scaling>
          <c:orientation val="minMax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510102776"/>
        <c:crosses val="autoZero"/>
        <c:crossBetween val="midCat"/>
      </c:valAx>
      <c:valAx>
        <c:axId val="510102776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510101496"/>
        <c:crosses val="autoZero"/>
        <c:crossBetween val="midCat"/>
      </c:valAx>
      <c:spPr>
        <a:noFill/>
        <a:ln>
          <a:noFill/>
        </a:ln>
        <a:effectLst>
          <a:softEdge rad="63500"/>
        </a:effectLst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B9BCD3-2377-4FA0-B890-1D2A38CD9B23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FC172D-EA0B-4B26-9AA2-FE90F589D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1510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DEC3D-B08D-4A3F-A37C-22A11411654E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E1C474-ED11-449C-B227-15ADA90AFA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831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1C474-ED11-449C-B227-15ADA90AFA1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9751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1C474-ED11-449C-B227-15ADA90AFA1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9165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E1C474-ED11-449C-B227-15ADA90AFA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5694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1C474-ED11-449C-B227-15ADA90AFA1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1972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1C474-ED11-449C-B227-15ADA90AFA1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8653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E1C474-ED11-449C-B227-15ADA90AFA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00629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E1C474-ED11-449C-B227-15ADA90AFA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03547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E1C474-ED11-449C-B227-15ADA90AFA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24374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1C474-ED11-449C-B227-15ADA90AFA1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9792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E1C474-ED11-449C-B227-15ADA90AFA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2002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E1C474-ED11-449C-B227-15ADA90AFA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54669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1C474-ED11-449C-B227-15ADA90AFA1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43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E1C474-ED11-449C-B227-15ADA90AFA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76289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E1C474-ED11-449C-B227-15ADA90AFA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76289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E1C474-ED11-449C-B227-15ADA90AFA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48815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E1C474-ED11-449C-B227-15ADA90AFA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77507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1C474-ED11-449C-B227-15ADA90AFA1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88643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1C474-ED11-449C-B227-15ADA90AFA1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27710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1C474-ED11-449C-B227-15ADA90AFA1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37051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1C474-ED11-449C-B227-15ADA90AFA1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43883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1C474-ED11-449C-B227-15ADA90AFA1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1629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1C474-ED11-449C-B227-15ADA90AFA1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0087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1C474-ED11-449C-B227-15ADA90AFA1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53250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1C474-ED11-449C-B227-15ADA90AFA1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5422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1C474-ED11-449C-B227-15ADA90AFA1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96989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1C474-ED11-449C-B227-15ADA90AFA1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12697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1C474-ED11-449C-B227-15ADA90AFA1E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42454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1C474-ED11-449C-B227-15ADA90AFA1E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7263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E1C474-ED11-449C-B227-15ADA90AFA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8943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1C474-ED11-449C-B227-15ADA90AFA1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9975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1C474-ED11-449C-B227-15ADA90AFA1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3509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1C474-ED11-449C-B227-15ADA90AFA1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3008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1C474-ED11-449C-B227-15ADA90AFA1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8686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1C474-ED11-449C-B227-15ADA90AFA1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880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FCC_symbol_rgb_ljus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51067" y="555926"/>
            <a:ext cx="4641866" cy="34200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771551"/>
            <a:ext cx="7772400" cy="1928788"/>
          </a:xfrm>
        </p:spPr>
        <p:txBody>
          <a:bodyPr anchor="b" anchorCtr="1">
            <a:norm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sz="4400"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2700338"/>
            <a:ext cx="6400800" cy="1455588"/>
          </a:xfrm>
        </p:spPr>
        <p:txBody>
          <a:bodyPr tIns="252000">
            <a:normAutofit/>
          </a:bodyPr>
          <a:lstStyle>
            <a:lvl1pPr marL="0" indent="0" algn="ctr">
              <a:spcAft>
                <a:spcPts val="600"/>
              </a:spcAft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Klicka här för att ändra format på underrubrik i bakgrunden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323528" y="1200151"/>
            <a:ext cx="8496226" cy="2955775"/>
          </a:xfrm>
        </p:spPr>
        <p:txBody>
          <a:bodyPr vert="eaVert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323528" y="4731990"/>
            <a:ext cx="2267272" cy="27384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Johan S. Carlson</a:t>
            </a:r>
            <a:endParaRPr lang="sv-SE" dirty="0"/>
          </a:p>
        </p:txBody>
      </p:sp>
      <p:sp>
        <p:nvSpPr>
          <p:cNvPr id="8" name="Rubrik 1"/>
          <p:cNvSpPr>
            <a:spLocks noGrp="1"/>
          </p:cNvSpPr>
          <p:nvPr>
            <p:ph type="title"/>
          </p:nvPr>
        </p:nvSpPr>
        <p:spPr>
          <a:xfrm>
            <a:off x="323528" y="205979"/>
            <a:ext cx="8496226" cy="857250"/>
          </a:xfrm>
        </p:spPr>
        <p:txBody>
          <a:bodyPr>
            <a:normAutofit/>
          </a:bodyPr>
          <a:lstStyle>
            <a:lvl1pPr algn="l">
              <a:defRPr sz="2200"/>
            </a:lvl1pPr>
          </a:lstStyle>
          <a:p>
            <a:r>
              <a:rPr lang="sv-SE" dirty="0"/>
              <a:t>Klicka här för att ändra format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757618" y="154781"/>
            <a:ext cx="2057400" cy="4001145"/>
          </a:xfrm>
        </p:spPr>
        <p:txBody>
          <a:bodyPr vert="eaVert">
            <a:normAutofit/>
          </a:bodyPr>
          <a:lstStyle>
            <a:lvl1pPr>
              <a:defRPr sz="2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323528" y="154781"/>
            <a:ext cx="6264696" cy="4001145"/>
          </a:xfrm>
        </p:spPr>
        <p:txBody>
          <a:bodyPr vert="eaVert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323528" y="4731990"/>
            <a:ext cx="2267272" cy="27384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Johan S. Carlson</a:t>
            </a:r>
            <a:endParaRPr lang="sv-S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323528" y="1200151"/>
            <a:ext cx="8496226" cy="2955775"/>
          </a:xfrm>
        </p:spPr>
        <p:txBody>
          <a:bodyPr>
            <a:normAutofit/>
          </a:bodyPr>
          <a:lstStyle>
            <a:lvl1pPr marL="355600" marR="0" indent="-355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5000"/>
              <a:buFont typeface="Wingdings" panose="05000000000000000000" pitchFamily="2" charset="2"/>
              <a:buChar char="§"/>
              <a:tabLst/>
              <a:defRPr sz="2000"/>
            </a:lvl1pPr>
            <a:lvl2pPr marL="623888" marR="0" indent="-268288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 sz="1800"/>
            </a:lvl2pPr>
            <a:lvl3pPr marL="900113" marR="0" indent="-276225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600"/>
            </a:lvl3pPr>
            <a:lvl4pPr marL="1168400" marR="0" indent="-268288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 sz="1400"/>
            </a:lvl4pPr>
            <a:lvl5pPr marL="1436688" marR="0" indent="-268288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 sz="140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5000"/>
              <a:buFont typeface="Wingdings" panose="05000000000000000000" pitchFamily="2" charset="2"/>
              <a:buChar char="§"/>
              <a:tabLst/>
              <a:defRPr/>
            </a:pPr>
            <a:endParaRPr kumimoji="0" lang="sv-S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8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323528" y="4731990"/>
            <a:ext cx="2267272" cy="27384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Johan S. Carlson</a:t>
            </a:r>
            <a:endParaRPr lang="sv-SE" dirty="0"/>
          </a:p>
        </p:txBody>
      </p:sp>
      <p:sp>
        <p:nvSpPr>
          <p:cNvPr id="9" name="Rubrik 1"/>
          <p:cNvSpPr>
            <a:spLocks noGrp="1"/>
          </p:cNvSpPr>
          <p:nvPr>
            <p:ph type="title"/>
          </p:nvPr>
        </p:nvSpPr>
        <p:spPr>
          <a:xfrm>
            <a:off x="323528" y="205979"/>
            <a:ext cx="8496226" cy="857250"/>
          </a:xfrm>
        </p:spPr>
        <p:txBody>
          <a:bodyPr>
            <a:normAutofit/>
          </a:bodyPr>
          <a:lstStyle>
            <a:lvl1pPr algn="l">
              <a:defRPr sz="2200"/>
            </a:lvl1pPr>
          </a:lstStyle>
          <a:p>
            <a:r>
              <a:rPr lang="sv-SE" dirty="0"/>
              <a:t>Klicka här för att ändra format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850750"/>
          </a:xfrm>
        </p:spPr>
        <p:txBody>
          <a:bodyPr anchor="t">
            <a:noAutofit/>
          </a:bodyPr>
          <a:lstStyle>
            <a:lvl1pPr algn="l">
              <a:defRPr sz="2800" b="1" cap="all"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323528" y="4731990"/>
            <a:ext cx="2267272" cy="27384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Johan S. Carlson</a:t>
            </a:r>
            <a:endParaRPr lang="sv-S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2200"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 hasCustomPrompt="1"/>
          </p:nvPr>
        </p:nvSpPr>
        <p:spPr>
          <a:xfrm>
            <a:off x="323528" y="1347615"/>
            <a:ext cx="4172272" cy="2808312"/>
          </a:xfrm>
        </p:spPr>
        <p:txBody>
          <a:bodyPr/>
          <a:lstStyle>
            <a:lvl1pPr marL="355600" indent="-355600">
              <a:defRPr sz="2000"/>
            </a:lvl1pPr>
            <a:lvl2pPr marL="623888" indent="-268288">
              <a:defRPr sz="1800"/>
            </a:lvl2pPr>
            <a:lvl3pPr marL="804863" indent="-180975">
              <a:defRPr sz="1600"/>
            </a:lvl3pPr>
            <a:lvl4pPr marL="987425" indent="-174625">
              <a:defRPr sz="1400"/>
            </a:lvl4pPr>
            <a:lvl5pPr marL="1168400" indent="-180975"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  <a:p>
            <a:pPr lvl="0"/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8" name="Platshållare för innehåll 2"/>
          <p:cNvSpPr>
            <a:spLocks noGrp="1"/>
          </p:cNvSpPr>
          <p:nvPr>
            <p:ph sz="half" idx="12"/>
          </p:nvPr>
        </p:nvSpPr>
        <p:spPr>
          <a:xfrm>
            <a:off x="4648200" y="1347615"/>
            <a:ext cx="4171554" cy="2808312"/>
          </a:xfrm>
        </p:spPr>
        <p:txBody>
          <a:bodyPr>
            <a:normAutofit/>
          </a:bodyPr>
          <a:lstStyle>
            <a:lvl1pPr marL="355600" indent="-355600">
              <a:defRPr sz="2000"/>
            </a:lvl1pPr>
            <a:lvl2pPr marL="623888" indent="-268288">
              <a:defRPr sz="1800"/>
            </a:lvl2pPr>
            <a:lvl3pPr marL="804863" indent="-180975">
              <a:defRPr sz="1600"/>
            </a:lvl3pPr>
            <a:lvl4pPr marL="987425" indent="-174625">
              <a:defRPr sz="1400"/>
            </a:lvl4pPr>
            <a:lvl5pPr marL="1168400" indent="-180975"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323528" y="4731990"/>
            <a:ext cx="2267272" cy="27384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Johan S. Carlson</a:t>
            </a:r>
            <a:endParaRPr lang="sv-S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323528" y="1151335"/>
            <a:ext cx="4173860" cy="479822"/>
          </a:xfrm>
        </p:spPr>
        <p:txBody>
          <a:bodyPr anchor="b">
            <a:no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7470" y="1151335"/>
            <a:ext cx="4173002" cy="479822"/>
          </a:xfrm>
        </p:spPr>
        <p:txBody>
          <a:bodyPr anchor="b">
            <a:no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0" name="Platshållare för innehåll 2"/>
          <p:cNvSpPr>
            <a:spLocks noGrp="1"/>
          </p:cNvSpPr>
          <p:nvPr>
            <p:ph sz="half" idx="12"/>
          </p:nvPr>
        </p:nvSpPr>
        <p:spPr>
          <a:xfrm>
            <a:off x="323528" y="1631157"/>
            <a:ext cx="4172272" cy="2524769"/>
          </a:xfrm>
        </p:spPr>
        <p:txBody>
          <a:bodyPr>
            <a:normAutofit/>
          </a:bodyPr>
          <a:lstStyle>
            <a:lvl1pPr marL="355600" indent="-355600">
              <a:defRPr sz="2000"/>
            </a:lvl1pPr>
            <a:lvl2pPr marL="623888" indent="-268288">
              <a:defRPr sz="1800"/>
            </a:lvl2pPr>
            <a:lvl3pPr marL="804863" indent="-180975">
              <a:defRPr sz="1600"/>
            </a:lvl3pPr>
            <a:lvl4pPr marL="987425" indent="-174625">
              <a:defRPr sz="1400"/>
            </a:lvl4pPr>
            <a:lvl5pPr marL="1168400" indent="-180975"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1" name="Platshållare för innehåll 2"/>
          <p:cNvSpPr>
            <a:spLocks noGrp="1"/>
          </p:cNvSpPr>
          <p:nvPr>
            <p:ph sz="half" idx="13"/>
          </p:nvPr>
        </p:nvSpPr>
        <p:spPr>
          <a:xfrm>
            <a:off x="4646612" y="1631157"/>
            <a:ext cx="4173859" cy="2524769"/>
          </a:xfrm>
        </p:spPr>
        <p:txBody>
          <a:bodyPr>
            <a:normAutofit/>
          </a:bodyPr>
          <a:lstStyle>
            <a:lvl1pPr marL="355600" indent="-355600">
              <a:defRPr sz="2000"/>
            </a:lvl1pPr>
            <a:lvl2pPr marL="623888" indent="-268288">
              <a:defRPr sz="1800"/>
            </a:lvl2pPr>
            <a:lvl3pPr marL="804863" indent="-180975">
              <a:defRPr sz="1600"/>
            </a:lvl3pPr>
            <a:lvl4pPr marL="987425" indent="-174625">
              <a:defRPr sz="1400"/>
            </a:lvl4pPr>
            <a:lvl5pPr marL="1168400" indent="-180975"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9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323528" y="4731990"/>
            <a:ext cx="2267272" cy="27384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Johan S. Carlson</a:t>
            </a:r>
            <a:endParaRPr lang="sv-SE" dirty="0"/>
          </a:p>
        </p:txBody>
      </p:sp>
      <p:sp>
        <p:nvSpPr>
          <p:cNvPr id="14" name="Rubrik 1"/>
          <p:cNvSpPr>
            <a:spLocks noGrp="1"/>
          </p:cNvSpPr>
          <p:nvPr>
            <p:ph type="title"/>
          </p:nvPr>
        </p:nvSpPr>
        <p:spPr>
          <a:xfrm>
            <a:off x="323528" y="205979"/>
            <a:ext cx="8496226" cy="857250"/>
          </a:xfrm>
        </p:spPr>
        <p:txBody>
          <a:bodyPr>
            <a:normAutofit/>
          </a:bodyPr>
          <a:lstStyle>
            <a:lvl1pPr algn="l">
              <a:defRPr sz="2200"/>
            </a:lvl1pPr>
          </a:lstStyle>
          <a:p>
            <a:r>
              <a:rPr lang="sv-SE" dirty="0"/>
              <a:t>Klicka här för att ändra format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323528" y="4731990"/>
            <a:ext cx="2267272" cy="27384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Johan S. Carlson</a:t>
            </a:r>
            <a:endParaRPr lang="sv-SE" dirty="0"/>
          </a:p>
        </p:txBody>
      </p:sp>
      <p:sp>
        <p:nvSpPr>
          <p:cNvPr id="8" name="Rubrik 1"/>
          <p:cNvSpPr>
            <a:spLocks noGrp="1"/>
          </p:cNvSpPr>
          <p:nvPr>
            <p:ph type="title"/>
          </p:nvPr>
        </p:nvSpPr>
        <p:spPr>
          <a:xfrm>
            <a:off x="323528" y="205979"/>
            <a:ext cx="8496226" cy="857250"/>
          </a:xfrm>
        </p:spPr>
        <p:txBody>
          <a:bodyPr>
            <a:normAutofit/>
          </a:bodyPr>
          <a:lstStyle>
            <a:lvl1pPr algn="l">
              <a:defRPr sz="2200"/>
            </a:lvl1pPr>
          </a:lstStyle>
          <a:p>
            <a:r>
              <a:rPr lang="sv-SE" dirty="0"/>
              <a:t>Klicka här för att ändra format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323528" y="4731990"/>
            <a:ext cx="2267272" cy="27384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Johan S. Carlson</a:t>
            </a:r>
            <a:endParaRPr lang="sv-S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23529" y="204787"/>
            <a:ext cx="3141985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3575050" y="204789"/>
            <a:ext cx="5245422" cy="3951137"/>
          </a:xfrm>
        </p:spPr>
        <p:txBody>
          <a:bodyPr>
            <a:normAutofit/>
          </a:bodyPr>
          <a:lstStyle>
            <a:lvl1pPr marL="355600" indent="-355600">
              <a:defRPr sz="2000"/>
            </a:lvl1pPr>
            <a:lvl2pPr marL="623888" indent="-268288">
              <a:defRPr sz="1800"/>
            </a:lvl2pPr>
            <a:lvl3pPr marL="900113" indent="-276225">
              <a:defRPr sz="1600"/>
            </a:lvl3pPr>
            <a:lvl4pPr marL="1168400" indent="-268288">
              <a:defRPr sz="1400"/>
            </a:lvl4pPr>
            <a:lvl5pPr marL="1436688" indent="-268288"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323529" y="1076327"/>
            <a:ext cx="3141986" cy="3079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323529" y="4731990"/>
            <a:ext cx="2267271" cy="27384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Johan S. Carlson</a:t>
            </a:r>
            <a:endParaRPr lang="sv-S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3225724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268823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3650778"/>
            <a:ext cx="5486400" cy="50514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323528" y="4731990"/>
            <a:ext cx="2267272" cy="27384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Johan S. Carlson</a:t>
            </a:r>
            <a:endParaRPr lang="sv-S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323528" y="205979"/>
            <a:ext cx="8496226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323528" y="1200151"/>
            <a:ext cx="8496226" cy="2955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323528" y="4731990"/>
            <a:ext cx="226727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Johan S. Carlson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000" y="4600800"/>
            <a:ext cx="2286324" cy="4104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55600" indent="-355600" algn="l" defTabSz="457200" rtl="0" eaLnBrk="1" latinLnBrk="0" hangingPunct="1">
        <a:spcBef>
          <a:spcPct val="20000"/>
        </a:spcBef>
        <a:buSzPct val="95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23888" indent="-268288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00113" indent="-276225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168400" indent="-268288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436688" indent="-268288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13" Type="http://schemas.openxmlformats.org/officeDocument/2006/relationships/image" Target="../media/image72.png"/><Relationship Id="rId7" Type="http://schemas.openxmlformats.org/officeDocument/2006/relationships/image" Target="../media/image65.png"/><Relationship Id="rId12" Type="http://schemas.openxmlformats.org/officeDocument/2006/relationships/image" Target="../media/image77.png"/><Relationship Id="rId17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7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40.png"/><Relationship Id="rId11" Type="http://schemas.openxmlformats.org/officeDocument/2006/relationships/image" Target="../media/image69.png"/><Relationship Id="rId5" Type="http://schemas.openxmlformats.org/officeDocument/2006/relationships/image" Target="../media/image63.png"/><Relationship Id="rId15" Type="http://schemas.openxmlformats.org/officeDocument/2006/relationships/image" Target="../media/image70.png"/><Relationship Id="rId10" Type="http://schemas.openxmlformats.org/officeDocument/2006/relationships/image" Target="../media/image76.png"/><Relationship Id="rId4" Type="http://schemas.openxmlformats.org/officeDocument/2006/relationships/image" Target="../media/image620.png"/><Relationship Id="rId9" Type="http://schemas.openxmlformats.org/officeDocument/2006/relationships/image" Target="../media/image75.png"/><Relationship Id="rId14" Type="http://schemas.openxmlformats.org/officeDocument/2006/relationships/image" Target="../media/image7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64.png"/><Relationship Id="rId7" Type="http://schemas.openxmlformats.org/officeDocument/2006/relationships/image" Target="../media/image8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de.wikipedia.org/wiki/Datei:Gender_Neutral_(13777)_-_The_Noun_Project.svg" TargetMode="External"/><Relationship Id="rId5" Type="http://schemas.openxmlformats.org/officeDocument/2006/relationships/image" Target="../media/image56.png"/><Relationship Id="rId10" Type="http://schemas.openxmlformats.org/officeDocument/2006/relationships/image" Target="../media/image3.png"/><Relationship Id="rId4" Type="http://schemas.openxmlformats.org/officeDocument/2006/relationships/image" Target="../media/image65.svg"/><Relationship Id="rId9" Type="http://schemas.openxmlformats.org/officeDocument/2006/relationships/image" Target="../media/image81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13" Type="http://schemas.openxmlformats.org/officeDocument/2006/relationships/image" Target="../media/image88.png"/><Relationship Id="rId18" Type="http://schemas.openxmlformats.org/officeDocument/2006/relationships/image" Target="../media/image640.png"/><Relationship Id="rId26" Type="http://schemas.openxmlformats.org/officeDocument/2006/relationships/image" Target="../media/image71.png"/><Relationship Id="rId21" Type="http://schemas.openxmlformats.org/officeDocument/2006/relationships/image" Target="../media/image75.png"/><Relationship Id="rId7" Type="http://schemas.openxmlformats.org/officeDocument/2006/relationships/image" Target="../media/image820.png"/><Relationship Id="rId12" Type="http://schemas.openxmlformats.org/officeDocument/2006/relationships/image" Target="../media/image87.png"/><Relationship Id="rId17" Type="http://schemas.openxmlformats.org/officeDocument/2006/relationships/image" Target="../media/image63.png"/><Relationship Id="rId25" Type="http://schemas.openxmlformats.org/officeDocument/2006/relationships/image" Target="../media/image92.png"/><Relationship Id="rId3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79.png"/><Relationship Id="rId20" Type="http://schemas.openxmlformats.org/officeDocument/2006/relationships/image" Target="../media/image660.png"/><Relationship Id="rId29" Type="http://schemas.openxmlformats.org/officeDocument/2006/relationships/image" Target="../media/image9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10.png"/><Relationship Id="rId11" Type="http://schemas.openxmlformats.org/officeDocument/2006/relationships/image" Target="../media/image86.png"/><Relationship Id="rId24" Type="http://schemas.openxmlformats.org/officeDocument/2006/relationships/image" Target="../media/image91.png"/><Relationship Id="rId32" Type="http://schemas.openxmlformats.org/officeDocument/2006/relationships/image" Target="../media/image94.png"/><Relationship Id="rId5" Type="http://schemas.openxmlformats.org/officeDocument/2006/relationships/image" Target="../media/image801.png"/><Relationship Id="rId15" Type="http://schemas.openxmlformats.org/officeDocument/2006/relationships/image" Target="../media/image70.png"/><Relationship Id="rId23" Type="http://schemas.openxmlformats.org/officeDocument/2006/relationships/image" Target="../media/image90.png"/><Relationship Id="rId28" Type="http://schemas.openxmlformats.org/officeDocument/2006/relationships/image" Target="../media/image78.png"/><Relationship Id="rId10" Type="http://schemas.openxmlformats.org/officeDocument/2006/relationships/image" Target="../media/image85.png"/><Relationship Id="rId19" Type="http://schemas.openxmlformats.org/officeDocument/2006/relationships/image" Target="../media/image65.png"/><Relationship Id="rId31" Type="http://schemas.openxmlformats.org/officeDocument/2006/relationships/image" Target="../media/image74.png"/><Relationship Id="rId4" Type="http://schemas.openxmlformats.org/officeDocument/2006/relationships/image" Target="../media/image620.png"/><Relationship Id="rId9" Type="http://schemas.openxmlformats.org/officeDocument/2006/relationships/image" Target="../media/image84.png"/><Relationship Id="rId14" Type="http://schemas.openxmlformats.org/officeDocument/2006/relationships/image" Target="../media/image89.png"/><Relationship Id="rId22" Type="http://schemas.openxmlformats.org/officeDocument/2006/relationships/image" Target="../media/image76.png"/><Relationship Id="rId27" Type="http://schemas.openxmlformats.org/officeDocument/2006/relationships/image" Target="../media/image72.png"/><Relationship Id="rId30" Type="http://schemas.openxmlformats.org/officeDocument/2006/relationships/image" Target="../media/image6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0.png"/><Relationship Id="rId13" Type="http://schemas.openxmlformats.org/officeDocument/2006/relationships/image" Target="../media/image100.png"/><Relationship Id="rId18" Type="http://schemas.openxmlformats.org/officeDocument/2006/relationships/image" Target="../media/image150.png"/><Relationship Id="rId26" Type="http://schemas.openxmlformats.org/officeDocument/2006/relationships/image" Target="../media/image95.png"/><Relationship Id="rId3" Type="http://schemas.openxmlformats.org/officeDocument/2006/relationships/image" Target="../media/image3.png"/><Relationship Id="rId21" Type="http://schemas.openxmlformats.org/officeDocument/2006/relationships/image" Target="../media/image96.png"/><Relationship Id="rId7" Type="http://schemas.openxmlformats.org/officeDocument/2006/relationships/image" Target="../media/image400.png"/><Relationship Id="rId12" Type="http://schemas.openxmlformats.org/officeDocument/2006/relationships/image" Target="../media/image900.png"/><Relationship Id="rId17" Type="http://schemas.openxmlformats.org/officeDocument/2006/relationships/image" Target="../media/image140.png"/><Relationship Id="rId25" Type="http://schemas.openxmlformats.org/officeDocument/2006/relationships/image" Target="../media/image101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130.png"/><Relationship Id="rId20" Type="http://schemas.openxmlformats.org/officeDocument/2006/relationships/image" Target="../media/image17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0.png"/><Relationship Id="rId11" Type="http://schemas.openxmlformats.org/officeDocument/2006/relationships/image" Target="../media/image800.png"/><Relationship Id="rId24" Type="http://schemas.openxmlformats.org/officeDocument/2006/relationships/image" Target="../media/image99.png"/><Relationship Id="rId5" Type="http://schemas.openxmlformats.org/officeDocument/2006/relationships/image" Target="../media/image2.png"/><Relationship Id="rId15" Type="http://schemas.openxmlformats.org/officeDocument/2006/relationships/image" Target="../media/image120.png"/><Relationship Id="rId23" Type="http://schemas.openxmlformats.org/officeDocument/2006/relationships/image" Target="../media/image98.png"/><Relationship Id="rId10" Type="http://schemas.openxmlformats.org/officeDocument/2006/relationships/image" Target="../media/image700.png"/><Relationship Id="rId19" Type="http://schemas.openxmlformats.org/officeDocument/2006/relationships/image" Target="../media/image160.png"/><Relationship Id="rId4" Type="http://schemas.openxmlformats.org/officeDocument/2006/relationships/image" Target="../media/image1.png"/><Relationship Id="rId9" Type="http://schemas.openxmlformats.org/officeDocument/2006/relationships/image" Target="../media/image600.png"/><Relationship Id="rId14" Type="http://schemas.openxmlformats.org/officeDocument/2006/relationships/image" Target="../media/image110.png"/><Relationship Id="rId22" Type="http://schemas.openxmlformats.org/officeDocument/2006/relationships/image" Target="../media/image97.png"/><Relationship Id="rId27" Type="http://schemas.openxmlformats.org/officeDocument/2006/relationships/image" Target="../media/image10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0.png"/><Relationship Id="rId13" Type="http://schemas.openxmlformats.org/officeDocument/2006/relationships/image" Target="../media/image100.png"/><Relationship Id="rId18" Type="http://schemas.openxmlformats.org/officeDocument/2006/relationships/image" Target="../media/image150.png"/><Relationship Id="rId26" Type="http://schemas.openxmlformats.org/officeDocument/2006/relationships/image" Target="../media/image1020.png"/><Relationship Id="rId3" Type="http://schemas.openxmlformats.org/officeDocument/2006/relationships/image" Target="../media/image3.png"/><Relationship Id="rId21" Type="http://schemas.openxmlformats.org/officeDocument/2006/relationships/image" Target="../media/image96.png"/><Relationship Id="rId7" Type="http://schemas.openxmlformats.org/officeDocument/2006/relationships/image" Target="../media/image400.png"/><Relationship Id="rId12" Type="http://schemas.openxmlformats.org/officeDocument/2006/relationships/image" Target="../media/image900.png"/><Relationship Id="rId17" Type="http://schemas.openxmlformats.org/officeDocument/2006/relationships/image" Target="../media/image140.png"/><Relationship Id="rId25" Type="http://schemas.openxmlformats.org/officeDocument/2006/relationships/image" Target="../media/image101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130.png"/><Relationship Id="rId20" Type="http://schemas.openxmlformats.org/officeDocument/2006/relationships/image" Target="../media/image17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0.png"/><Relationship Id="rId11" Type="http://schemas.openxmlformats.org/officeDocument/2006/relationships/image" Target="../media/image800.png"/><Relationship Id="rId24" Type="http://schemas.openxmlformats.org/officeDocument/2006/relationships/image" Target="../media/image99.png"/><Relationship Id="rId5" Type="http://schemas.openxmlformats.org/officeDocument/2006/relationships/image" Target="../media/image2.png"/><Relationship Id="rId15" Type="http://schemas.openxmlformats.org/officeDocument/2006/relationships/image" Target="../media/image120.png"/><Relationship Id="rId23" Type="http://schemas.openxmlformats.org/officeDocument/2006/relationships/image" Target="../media/image98.png"/><Relationship Id="rId10" Type="http://schemas.openxmlformats.org/officeDocument/2006/relationships/image" Target="../media/image700.png"/><Relationship Id="rId19" Type="http://schemas.openxmlformats.org/officeDocument/2006/relationships/image" Target="../media/image160.png"/><Relationship Id="rId4" Type="http://schemas.openxmlformats.org/officeDocument/2006/relationships/image" Target="../media/image1.png"/><Relationship Id="rId9" Type="http://schemas.openxmlformats.org/officeDocument/2006/relationships/image" Target="../media/image600.png"/><Relationship Id="rId14" Type="http://schemas.openxmlformats.org/officeDocument/2006/relationships/image" Target="../media/image110.png"/><Relationship Id="rId22" Type="http://schemas.openxmlformats.org/officeDocument/2006/relationships/image" Target="../media/image97.png"/><Relationship Id="rId27" Type="http://schemas.openxmlformats.org/officeDocument/2006/relationships/image" Target="../media/image10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0.png"/><Relationship Id="rId13" Type="http://schemas.openxmlformats.org/officeDocument/2006/relationships/image" Target="../media/image100.png"/><Relationship Id="rId18" Type="http://schemas.openxmlformats.org/officeDocument/2006/relationships/image" Target="../media/image150.png"/><Relationship Id="rId3" Type="http://schemas.openxmlformats.org/officeDocument/2006/relationships/image" Target="../media/image3.png"/><Relationship Id="rId21" Type="http://schemas.openxmlformats.org/officeDocument/2006/relationships/image" Target="../media/image104.png"/><Relationship Id="rId7" Type="http://schemas.openxmlformats.org/officeDocument/2006/relationships/image" Target="../media/image400.png"/><Relationship Id="rId12" Type="http://schemas.openxmlformats.org/officeDocument/2006/relationships/image" Target="../media/image900.png"/><Relationship Id="rId17" Type="http://schemas.openxmlformats.org/officeDocument/2006/relationships/image" Target="../media/image140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130.png"/><Relationship Id="rId20" Type="http://schemas.openxmlformats.org/officeDocument/2006/relationships/image" Target="../media/image17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0.png"/><Relationship Id="rId11" Type="http://schemas.openxmlformats.org/officeDocument/2006/relationships/image" Target="../media/image800.png"/><Relationship Id="rId5" Type="http://schemas.openxmlformats.org/officeDocument/2006/relationships/image" Target="../media/image2.png"/><Relationship Id="rId15" Type="http://schemas.openxmlformats.org/officeDocument/2006/relationships/image" Target="../media/image120.png"/><Relationship Id="rId10" Type="http://schemas.openxmlformats.org/officeDocument/2006/relationships/image" Target="../media/image700.png"/><Relationship Id="rId19" Type="http://schemas.openxmlformats.org/officeDocument/2006/relationships/image" Target="../media/image160.png"/><Relationship Id="rId4" Type="http://schemas.openxmlformats.org/officeDocument/2006/relationships/image" Target="../media/image1.png"/><Relationship Id="rId9" Type="http://schemas.openxmlformats.org/officeDocument/2006/relationships/image" Target="../media/image600.png"/><Relationship Id="rId14" Type="http://schemas.openxmlformats.org/officeDocument/2006/relationships/image" Target="../media/image11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de.wikipedia.org/wiki/Datei:Gender_Neutral_(13777)_-_The_Noun_Project.svg" TargetMode="External"/><Relationship Id="rId13" Type="http://schemas.openxmlformats.org/officeDocument/2006/relationships/image" Target="../media/image27.png"/><Relationship Id="rId18" Type="http://schemas.openxmlformats.org/officeDocument/2006/relationships/image" Target="../media/image44.png"/><Relationship Id="rId3" Type="http://schemas.openxmlformats.org/officeDocument/2006/relationships/image" Target="../media/image105.png"/><Relationship Id="rId21" Type="http://schemas.openxmlformats.org/officeDocument/2006/relationships/image" Target="../media/image49.svg"/><Relationship Id="rId7" Type="http://schemas.openxmlformats.org/officeDocument/2006/relationships/image" Target="../media/image56.png"/><Relationship Id="rId12" Type="http://schemas.openxmlformats.org/officeDocument/2006/relationships/image" Target="../media/image26.svg"/><Relationship Id="rId17" Type="http://schemas.openxmlformats.org/officeDocument/2006/relationships/image" Target="../media/image3.png"/><Relationship Id="rId25" Type="http://schemas.openxmlformats.org/officeDocument/2006/relationships/image" Target="../media/image51.svg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41.svg"/><Relationship Id="rId20" Type="http://schemas.openxmlformats.org/officeDocument/2006/relationships/image" Target="../media/image4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5.svg"/><Relationship Id="rId11" Type="http://schemas.openxmlformats.org/officeDocument/2006/relationships/image" Target="../media/image25.png"/><Relationship Id="rId24" Type="http://schemas.openxmlformats.org/officeDocument/2006/relationships/image" Target="../media/image50.png"/><Relationship Id="rId5" Type="http://schemas.openxmlformats.org/officeDocument/2006/relationships/image" Target="../media/image64.png"/><Relationship Id="rId15" Type="http://schemas.openxmlformats.org/officeDocument/2006/relationships/image" Target="../media/image40.png"/><Relationship Id="rId23" Type="http://schemas.openxmlformats.org/officeDocument/2006/relationships/image" Target="../media/image47.svg"/><Relationship Id="rId10" Type="http://schemas.openxmlformats.org/officeDocument/2006/relationships/image" Target="../media/image53.svg"/><Relationship Id="rId19" Type="http://schemas.openxmlformats.org/officeDocument/2006/relationships/image" Target="../media/image45.svg"/><Relationship Id="rId4" Type="http://schemas.openxmlformats.org/officeDocument/2006/relationships/image" Target="../media/image106.png"/><Relationship Id="rId9" Type="http://schemas.openxmlformats.org/officeDocument/2006/relationships/image" Target="../media/image52.png"/><Relationship Id="rId14" Type="http://schemas.openxmlformats.org/officeDocument/2006/relationships/image" Target="../media/image28.svg"/><Relationship Id="rId22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7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0.png"/><Relationship Id="rId13" Type="http://schemas.openxmlformats.org/officeDocument/2006/relationships/image" Target="../media/image100.png"/><Relationship Id="rId18" Type="http://schemas.openxmlformats.org/officeDocument/2006/relationships/image" Target="../media/image150.png"/><Relationship Id="rId26" Type="http://schemas.openxmlformats.org/officeDocument/2006/relationships/image" Target="../media/image95.png"/><Relationship Id="rId3" Type="http://schemas.openxmlformats.org/officeDocument/2006/relationships/image" Target="../media/image3.png"/><Relationship Id="rId21" Type="http://schemas.openxmlformats.org/officeDocument/2006/relationships/image" Target="../media/image96.png"/><Relationship Id="rId7" Type="http://schemas.openxmlformats.org/officeDocument/2006/relationships/image" Target="../media/image400.png"/><Relationship Id="rId12" Type="http://schemas.openxmlformats.org/officeDocument/2006/relationships/image" Target="../media/image900.png"/><Relationship Id="rId17" Type="http://schemas.openxmlformats.org/officeDocument/2006/relationships/image" Target="../media/image140.png"/><Relationship Id="rId25" Type="http://schemas.openxmlformats.org/officeDocument/2006/relationships/image" Target="../media/image101.png"/><Relationship Id="rId2" Type="http://schemas.openxmlformats.org/officeDocument/2006/relationships/notesSlide" Target="../notesSlides/notesSlide22.xml"/><Relationship Id="rId16" Type="http://schemas.openxmlformats.org/officeDocument/2006/relationships/image" Target="../media/image130.png"/><Relationship Id="rId20" Type="http://schemas.openxmlformats.org/officeDocument/2006/relationships/image" Target="../media/image17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0.png"/><Relationship Id="rId11" Type="http://schemas.openxmlformats.org/officeDocument/2006/relationships/image" Target="../media/image800.png"/><Relationship Id="rId24" Type="http://schemas.openxmlformats.org/officeDocument/2006/relationships/image" Target="../media/image99.png"/><Relationship Id="rId5" Type="http://schemas.openxmlformats.org/officeDocument/2006/relationships/image" Target="../media/image2.png"/><Relationship Id="rId15" Type="http://schemas.openxmlformats.org/officeDocument/2006/relationships/image" Target="../media/image120.png"/><Relationship Id="rId23" Type="http://schemas.openxmlformats.org/officeDocument/2006/relationships/image" Target="../media/image98.png"/><Relationship Id="rId10" Type="http://schemas.openxmlformats.org/officeDocument/2006/relationships/image" Target="../media/image700.png"/><Relationship Id="rId19" Type="http://schemas.openxmlformats.org/officeDocument/2006/relationships/image" Target="../media/image160.png"/><Relationship Id="rId4" Type="http://schemas.openxmlformats.org/officeDocument/2006/relationships/image" Target="../media/image1.png"/><Relationship Id="rId9" Type="http://schemas.openxmlformats.org/officeDocument/2006/relationships/image" Target="../media/image600.png"/><Relationship Id="rId14" Type="http://schemas.openxmlformats.org/officeDocument/2006/relationships/image" Target="../media/image110.png"/><Relationship Id="rId22" Type="http://schemas.openxmlformats.org/officeDocument/2006/relationships/image" Target="../media/image97.png"/><Relationship Id="rId27" Type="http://schemas.openxmlformats.org/officeDocument/2006/relationships/image" Target="../media/image102.png"/></Relationships>
</file>

<file path=ppt/slides/_rels/slide2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95.png"/><Relationship Id="rId3" Type="http://schemas.openxmlformats.org/officeDocument/2006/relationships/image" Target="../media/image3.png"/><Relationship Id="rId21" Type="http://schemas.openxmlformats.org/officeDocument/2006/relationships/image" Target="../media/image96.png"/><Relationship Id="rId25" Type="http://schemas.openxmlformats.org/officeDocument/2006/relationships/image" Target="../media/image10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24" Type="http://schemas.openxmlformats.org/officeDocument/2006/relationships/image" Target="../media/image99.png"/><Relationship Id="rId23" Type="http://schemas.openxmlformats.org/officeDocument/2006/relationships/image" Target="../media/image98.png"/><Relationship Id="rId22" Type="http://schemas.openxmlformats.org/officeDocument/2006/relationships/image" Target="../media/image97.png"/><Relationship Id="rId27" Type="http://schemas.openxmlformats.org/officeDocument/2006/relationships/image" Target="../media/image10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image" Target="../media/image109.gif"/><Relationship Id="rId4" Type="http://schemas.openxmlformats.org/officeDocument/2006/relationships/image" Target="../media/image3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image" Target="../media/image119.png"/><Relationship Id="rId4" Type="http://schemas.openxmlformats.org/officeDocument/2006/relationships/image" Target="../media/image11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9.png"/><Relationship Id="rId5" Type="http://schemas.openxmlformats.org/officeDocument/2006/relationships/image" Target="../media/image118.png"/><Relationship Id="rId4" Type="http://schemas.openxmlformats.org/officeDocument/2006/relationships/image" Target="../media/image11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9.png"/><Relationship Id="rId5" Type="http://schemas.openxmlformats.org/officeDocument/2006/relationships/image" Target="../media/image118.png"/><Relationship Id="rId4" Type="http://schemas.openxmlformats.org/officeDocument/2006/relationships/image" Target="../media/image11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image" Target="../media/image117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7.svg"/><Relationship Id="rId18" Type="http://schemas.openxmlformats.org/officeDocument/2006/relationships/image" Target="../media/image52.png"/><Relationship Id="rId26" Type="http://schemas.openxmlformats.org/officeDocument/2006/relationships/image" Target="../media/image700.png"/><Relationship Id="rId39" Type="http://schemas.openxmlformats.org/officeDocument/2006/relationships/image" Target="../media/image125.png"/><Relationship Id="rId21" Type="http://schemas.openxmlformats.org/officeDocument/2006/relationships/image" Target="../media/image2.png"/><Relationship Id="rId34" Type="http://schemas.openxmlformats.org/officeDocument/2006/relationships/image" Target="../media/image150.png"/><Relationship Id="rId42" Type="http://schemas.openxmlformats.org/officeDocument/2006/relationships/image" Target="../media/image128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34.xml"/><Relationship Id="rId16" Type="http://schemas.openxmlformats.org/officeDocument/2006/relationships/image" Target="../media/image50.png"/><Relationship Id="rId20" Type="http://schemas.openxmlformats.org/officeDocument/2006/relationships/image" Target="../media/image1.png"/><Relationship Id="rId29" Type="http://schemas.openxmlformats.org/officeDocument/2006/relationships/image" Target="../media/image100.png"/><Relationship Id="rId41" Type="http://schemas.openxmlformats.org/officeDocument/2006/relationships/image" Target="../media/image12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svg"/><Relationship Id="rId11" Type="http://schemas.openxmlformats.org/officeDocument/2006/relationships/image" Target="../media/image45.svg"/><Relationship Id="rId24" Type="http://schemas.openxmlformats.org/officeDocument/2006/relationships/image" Target="../media/image500.png"/><Relationship Id="rId32" Type="http://schemas.openxmlformats.org/officeDocument/2006/relationships/image" Target="../media/image130.png"/><Relationship Id="rId37" Type="http://schemas.openxmlformats.org/officeDocument/2006/relationships/image" Target="../media/image123.png"/><Relationship Id="rId40" Type="http://schemas.openxmlformats.org/officeDocument/2006/relationships/image" Target="../media/image126.png"/><Relationship Id="rId5" Type="http://schemas.openxmlformats.org/officeDocument/2006/relationships/image" Target="../media/image27.png"/><Relationship Id="rId15" Type="http://schemas.openxmlformats.org/officeDocument/2006/relationships/image" Target="../media/image49.svg"/><Relationship Id="rId23" Type="http://schemas.openxmlformats.org/officeDocument/2006/relationships/image" Target="../media/image400.png"/><Relationship Id="rId28" Type="http://schemas.openxmlformats.org/officeDocument/2006/relationships/image" Target="../media/image900.png"/><Relationship Id="rId36" Type="http://schemas.openxmlformats.org/officeDocument/2006/relationships/image" Target="../media/image170.png"/><Relationship Id="rId10" Type="http://schemas.openxmlformats.org/officeDocument/2006/relationships/image" Target="../media/image44.png"/><Relationship Id="rId19" Type="http://schemas.openxmlformats.org/officeDocument/2006/relationships/image" Target="../media/image53.svg"/><Relationship Id="rId31" Type="http://schemas.openxmlformats.org/officeDocument/2006/relationships/image" Target="../media/image120.png"/><Relationship Id="rId4" Type="http://schemas.openxmlformats.org/officeDocument/2006/relationships/image" Target="../media/image26.svg"/><Relationship Id="rId9" Type="http://schemas.openxmlformats.org/officeDocument/2006/relationships/image" Target="../media/image3.png"/><Relationship Id="rId14" Type="http://schemas.openxmlformats.org/officeDocument/2006/relationships/image" Target="../media/image48.png"/><Relationship Id="rId22" Type="http://schemas.openxmlformats.org/officeDocument/2006/relationships/image" Target="../media/image300.png"/><Relationship Id="rId27" Type="http://schemas.openxmlformats.org/officeDocument/2006/relationships/image" Target="../media/image800.png"/><Relationship Id="rId30" Type="http://schemas.openxmlformats.org/officeDocument/2006/relationships/image" Target="../media/image110.png"/><Relationship Id="rId35" Type="http://schemas.openxmlformats.org/officeDocument/2006/relationships/image" Target="../media/image160.png"/><Relationship Id="rId43" Type="http://schemas.openxmlformats.org/officeDocument/2006/relationships/image" Target="../media/image129.png"/><Relationship Id="rId8" Type="http://schemas.openxmlformats.org/officeDocument/2006/relationships/image" Target="../media/image41.svg"/><Relationship Id="rId3" Type="http://schemas.openxmlformats.org/officeDocument/2006/relationships/image" Target="../media/image25.png"/><Relationship Id="rId12" Type="http://schemas.openxmlformats.org/officeDocument/2006/relationships/image" Target="../media/image46.png"/><Relationship Id="rId17" Type="http://schemas.openxmlformats.org/officeDocument/2006/relationships/image" Target="../media/image51.svg"/><Relationship Id="rId25" Type="http://schemas.openxmlformats.org/officeDocument/2006/relationships/image" Target="../media/image600.png"/><Relationship Id="rId33" Type="http://schemas.openxmlformats.org/officeDocument/2006/relationships/image" Target="../media/image140.png"/><Relationship Id="rId38" Type="http://schemas.openxmlformats.org/officeDocument/2006/relationships/image" Target="../media/image12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17" Type="http://schemas.openxmlformats.org/officeDocument/2006/relationships/image" Target="../media/image17.sv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6.png"/><Relationship Id="rId20" Type="http://schemas.openxmlformats.org/officeDocument/2006/relationships/image" Target="../media/image20.sv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24" Type="http://schemas.openxmlformats.org/officeDocument/2006/relationships/image" Target="../media/image24.svg"/><Relationship Id="rId5" Type="http://schemas.openxmlformats.org/officeDocument/2006/relationships/image" Target="../media/image5.svg"/><Relationship Id="rId15" Type="http://schemas.openxmlformats.org/officeDocument/2006/relationships/image" Target="../media/image15.svg"/><Relationship Id="rId23" Type="http://schemas.openxmlformats.org/officeDocument/2006/relationships/image" Target="../media/image23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svg"/><Relationship Id="rId14" Type="http://schemas.openxmlformats.org/officeDocument/2006/relationships/image" Target="../media/image14.png"/><Relationship Id="rId22" Type="http://schemas.openxmlformats.org/officeDocument/2006/relationships/image" Target="../media/image22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13" Type="http://schemas.openxmlformats.org/officeDocument/2006/relationships/image" Target="../media/image35.png"/><Relationship Id="rId18" Type="http://schemas.openxmlformats.org/officeDocument/2006/relationships/image" Target="../media/image40.png"/><Relationship Id="rId26" Type="http://schemas.openxmlformats.org/officeDocument/2006/relationships/image" Target="../media/image47.svg"/><Relationship Id="rId3" Type="http://schemas.openxmlformats.org/officeDocument/2006/relationships/image" Target="../media/image25.png"/><Relationship Id="rId21" Type="http://schemas.openxmlformats.org/officeDocument/2006/relationships/image" Target="../media/image43.svg"/><Relationship Id="rId7" Type="http://schemas.openxmlformats.org/officeDocument/2006/relationships/image" Target="../media/image29.png"/><Relationship Id="rId12" Type="http://schemas.openxmlformats.org/officeDocument/2006/relationships/image" Target="../media/image34.svg"/><Relationship Id="rId17" Type="http://schemas.openxmlformats.org/officeDocument/2006/relationships/image" Target="../media/image39.svg"/><Relationship Id="rId25" Type="http://schemas.openxmlformats.org/officeDocument/2006/relationships/image" Target="../media/image46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8.svg"/><Relationship Id="rId20" Type="http://schemas.openxmlformats.org/officeDocument/2006/relationships/image" Target="../media/image42.png"/><Relationship Id="rId29" Type="http://schemas.openxmlformats.org/officeDocument/2006/relationships/image" Target="../media/image5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svg"/><Relationship Id="rId11" Type="http://schemas.openxmlformats.org/officeDocument/2006/relationships/image" Target="../media/image33.png"/><Relationship Id="rId24" Type="http://schemas.openxmlformats.org/officeDocument/2006/relationships/image" Target="../media/image45.svg"/><Relationship Id="rId32" Type="http://schemas.openxmlformats.org/officeDocument/2006/relationships/image" Target="../media/image53.svg"/><Relationship Id="rId5" Type="http://schemas.openxmlformats.org/officeDocument/2006/relationships/image" Target="../media/image27.png"/><Relationship Id="rId15" Type="http://schemas.openxmlformats.org/officeDocument/2006/relationships/image" Target="../media/image37.png"/><Relationship Id="rId23" Type="http://schemas.openxmlformats.org/officeDocument/2006/relationships/image" Target="../media/image44.png"/><Relationship Id="rId28" Type="http://schemas.openxmlformats.org/officeDocument/2006/relationships/image" Target="../media/image49.svg"/><Relationship Id="rId10" Type="http://schemas.openxmlformats.org/officeDocument/2006/relationships/image" Target="../media/image32.svg"/><Relationship Id="rId19" Type="http://schemas.openxmlformats.org/officeDocument/2006/relationships/image" Target="../media/image41.svg"/><Relationship Id="rId31" Type="http://schemas.openxmlformats.org/officeDocument/2006/relationships/image" Target="../media/image52.png"/><Relationship Id="rId4" Type="http://schemas.openxmlformats.org/officeDocument/2006/relationships/image" Target="../media/image26.svg"/><Relationship Id="rId9" Type="http://schemas.openxmlformats.org/officeDocument/2006/relationships/image" Target="../media/image31.png"/><Relationship Id="rId14" Type="http://schemas.openxmlformats.org/officeDocument/2006/relationships/image" Target="../media/image36.svg"/><Relationship Id="rId22" Type="http://schemas.openxmlformats.org/officeDocument/2006/relationships/image" Target="../media/image3.png"/><Relationship Id="rId27" Type="http://schemas.openxmlformats.org/officeDocument/2006/relationships/image" Target="../media/image48.png"/><Relationship Id="rId30" Type="http://schemas.openxmlformats.org/officeDocument/2006/relationships/image" Target="../media/image51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13" Type="http://schemas.openxmlformats.org/officeDocument/2006/relationships/image" Target="../media/image35.png"/><Relationship Id="rId18" Type="http://schemas.openxmlformats.org/officeDocument/2006/relationships/image" Target="../media/image40.png"/><Relationship Id="rId26" Type="http://schemas.openxmlformats.org/officeDocument/2006/relationships/image" Target="../media/image47.svg"/><Relationship Id="rId3" Type="http://schemas.openxmlformats.org/officeDocument/2006/relationships/image" Target="../media/image25.png"/><Relationship Id="rId21" Type="http://schemas.openxmlformats.org/officeDocument/2006/relationships/image" Target="../media/image43.svg"/><Relationship Id="rId7" Type="http://schemas.openxmlformats.org/officeDocument/2006/relationships/image" Target="../media/image29.png"/><Relationship Id="rId12" Type="http://schemas.openxmlformats.org/officeDocument/2006/relationships/image" Target="../media/image34.svg"/><Relationship Id="rId17" Type="http://schemas.openxmlformats.org/officeDocument/2006/relationships/image" Target="../media/image39.svg"/><Relationship Id="rId25" Type="http://schemas.openxmlformats.org/officeDocument/2006/relationships/image" Target="../media/image46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8.svg"/><Relationship Id="rId20" Type="http://schemas.openxmlformats.org/officeDocument/2006/relationships/image" Target="../media/image42.png"/><Relationship Id="rId29" Type="http://schemas.openxmlformats.org/officeDocument/2006/relationships/image" Target="../media/image5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svg"/><Relationship Id="rId11" Type="http://schemas.openxmlformats.org/officeDocument/2006/relationships/image" Target="../media/image33.png"/><Relationship Id="rId24" Type="http://schemas.openxmlformats.org/officeDocument/2006/relationships/image" Target="../media/image45.svg"/><Relationship Id="rId32" Type="http://schemas.openxmlformats.org/officeDocument/2006/relationships/image" Target="../media/image53.svg"/><Relationship Id="rId5" Type="http://schemas.openxmlformats.org/officeDocument/2006/relationships/image" Target="../media/image27.png"/><Relationship Id="rId15" Type="http://schemas.openxmlformats.org/officeDocument/2006/relationships/image" Target="../media/image37.png"/><Relationship Id="rId23" Type="http://schemas.openxmlformats.org/officeDocument/2006/relationships/image" Target="../media/image44.png"/><Relationship Id="rId28" Type="http://schemas.openxmlformats.org/officeDocument/2006/relationships/image" Target="../media/image49.svg"/><Relationship Id="rId10" Type="http://schemas.openxmlformats.org/officeDocument/2006/relationships/image" Target="../media/image32.svg"/><Relationship Id="rId19" Type="http://schemas.openxmlformats.org/officeDocument/2006/relationships/image" Target="../media/image41.svg"/><Relationship Id="rId31" Type="http://schemas.openxmlformats.org/officeDocument/2006/relationships/image" Target="../media/image52.png"/><Relationship Id="rId4" Type="http://schemas.openxmlformats.org/officeDocument/2006/relationships/image" Target="../media/image26.svg"/><Relationship Id="rId9" Type="http://schemas.openxmlformats.org/officeDocument/2006/relationships/image" Target="../media/image31.png"/><Relationship Id="rId14" Type="http://schemas.openxmlformats.org/officeDocument/2006/relationships/image" Target="../media/image36.svg"/><Relationship Id="rId22" Type="http://schemas.openxmlformats.org/officeDocument/2006/relationships/image" Target="../media/image3.png"/><Relationship Id="rId27" Type="http://schemas.openxmlformats.org/officeDocument/2006/relationships/image" Target="../media/image48.png"/><Relationship Id="rId30" Type="http://schemas.openxmlformats.org/officeDocument/2006/relationships/image" Target="../media/image51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3.png"/><Relationship Id="rId11" Type="http://schemas.openxmlformats.org/officeDocument/2006/relationships/image" Target="../media/image3.png"/><Relationship Id="rId5" Type="http://schemas.openxmlformats.org/officeDocument/2006/relationships/image" Target="../media/image520.png"/><Relationship Id="rId10" Type="http://schemas.openxmlformats.org/officeDocument/2006/relationships/hyperlink" Target="https://de.wikipedia.org/wiki/Datei:Gender_Neutral_(13777)_-_The_Noun_Project.svg" TargetMode="External"/><Relationship Id="rId9" Type="http://schemas.openxmlformats.org/officeDocument/2006/relationships/image" Target="../media/image56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1.png"/><Relationship Id="rId18" Type="http://schemas.openxmlformats.org/officeDocument/2006/relationships/image" Target="../media/image58.png"/><Relationship Id="rId3" Type="http://schemas.openxmlformats.org/officeDocument/2006/relationships/chart" Target="../charts/chart1.xml"/><Relationship Id="rId21" Type="http://schemas.openxmlformats.org/officeDocument/2006/relationships/image" Target="../media/image61.png"/><Relationship Id="rId12" Type="http://schemas.openxmlformats.org/officeDocument/2006/relationships/image" Target="../media/image111.png"/><Relationship Id="rId17" Type="http://schemas.openxmlformats.org/officeDocument/2006/relationships/image" Target="../media/image570.png"/><Relationship Id="rId2" Type="http://schemas.openxmlformats.org/officeDocument/2006/relationships/notesSlide" Target="../notesSlides/notesSlide8.xml"/><Relationship Id="rId20" Type="http://schemas.openxmlformats.org/officeDocument/2006/relationships/image" Target="../media/image6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7.png"/><Relationship Id="rId15" Type="http://schemas.openxmlformats.org/officeDocument/2006/relationships/image" Target="../media/image57.emf"/><Relationship Id="rId19" Type="http://schemas.openxmlformats.org/officeDocument/2006/relationships/image" Target="../media/image59.png"/><Relationship Id="rId4" Type="http://schemas.openxmlformats.org/officeDocument/2006/relationships/chart" Target="../charts/chart2.xml"/><Relationship Id="rId14" Type="http://schemas.openxmlformats.org/officeDocument/2006/relationships/image" Target="../media/image131.png"/><Relationship Id="rId2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svg"/><Relationship Id="rId13" Type="http://schemas.openxmlformats.org/officeDocument/2006/relationships/image" Target="../media/image65.png"/><Relationship Id="rId18" Type="http://schemas.openxmlformats.org/officeDocument/2006/relationships/image" Target="../media/image70.png"/><Relationship Id="rId3" Type="http://schemas.openxmlformats.org/officeDocument/2006/relationships/image" Target="../media/image62.png"/><Relationship Id="rId21" Type="http://schemas.openxmlformats.org/officeDocument/2006/relationships/image" Target="../media/image73.png"/><Relationship Id="rId7" Type="http://schemas.openxmlformats.org/officeDocument/2006/relationships/image" Target="../media/image66.png"/><Relationship Id="rId12" Type="http://schemas.openxmlformats.org/officeDocument/2006/relationships/image" Target="../media/image640.png"/><Relationship Id="rId17" Type="http://schemas.openxmlformats.org/officeDocument/2006/relationships/image" Target="../media/image69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68.png"/><Relationship Id="rId20" Type="http://schemas.openxmlformats.org/officeDocument/2006/relationships/image" Target="../media/image7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5.svg"/><Relationship Id="rId11" Type="http://schemas.openxmlformats.org/officeDocument/2006/relationships/image" Target="../media/image63.png"/><Relationship Id="rId5" Type="http://schemas.openxmlformats.org/officeDocument/2006/relationships/image" Target="../media/image64.png"/><Relationship Id="rId15" Type="http://schemas.openxmlformats.org/officeDocument/2006/relationships/image" Target="../media/image67.png"/><Relationship Id="rId10" Type="http://schemas.openxmlformats.org/officeDocument/2006/relationships/image" Target="../media/image620.png"/><Relationship Id="rId19" Type="http://schemas.openxmlformats.org/officeDocument/2006/relationships/image" Target="../media/image71.png"/><Relationship Id="rId4" Type="http://schemas.openxmlformats.org/officeDocument/2006/relationships/image" Target="../media/image63.svg"/><Relationship Id="rId14" Type="http://schemas.openxmlformats.org/officeDocument/2006/relationships/image" Target="../media/image660.png"/><Relationship Id="rId2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742AD9D-380D-4CF6-80A3-85BCB5CBF2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909483"/>
            <a:ext cx="7772400" cy="2087562"/>
          </a:xfrm>
        </p:spPr>
        <p:txBody>
          <a:bodyPr>
            <a:normAutofit/>
          </a:bodyPr>
          <a:lstStyle/>
          <a:p>
            <a:r>
              <a:rPr lang="sv-SE" sz="4000" noProof="0" dirty="0">
                <a:latin typeface="Verdana" panose="020B0604030504040204" pitchFamily="34" charset="0"/>
                <a:ea typeface="Verdana" panose="020B0604030504040204" pitchFamily="34" charset="0"/>
              </a:rPr>
              <a:t>Skräddarsy kost med matematik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D04364D-887B-4062-866E-FDA905C08A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588326"/>
            <a:ext cx="9144000" cy="1545119"/>
          </a:xfrm>
        </p:spPr>
        <p:txBody>
          <a:bodyPr/>
          <a:lstStyle/>
          <a:p>
            <a:r>
              <a:rPr lang="sv-SE" noProof="0" dirty="0">
                <a:latin typeface="Verdana" panose="020B0604030504040204" pitchFamily="34" charset="0"/>
                <a:ea typeface="Verdana" panose="020B0604030504040204" pitchFamily="34" charset="0"/>
              </a:rPr>
              <a:t>Viktor Skantze</a:t>
            </a:r>
          </a:p>
        </p:txBody>
      </p:sp>
      <p:pic>
        <p:nvPicPr>
          <p:cNvPr id="6" name="Picture 4" descr="Logotype | Chalmers">
            <a:extLst>
              <a:ext uri="{FF2B5EF4-FFF2-40B4-BE49-F238E27FC236}">
                <a16:creationId xmlns:a16="http://schemas.microsoft.com/office/drawing/2014/main" id="{02DDB503-2D78-D7D7-76E6-16850A7F9C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213" y="4587535"/>
            <a:ext cx="1945187" cy="52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02602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8472" y="1347615"/>
            <a:ext cx="5968232" cy="2808312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sv-SE" noProof="0" dirty="0">
                <a:latin typeface="Verdana" panose="020B0604030504040204" pitchFamily="34" charset="0"/>
                <a:ea typeface="Verdana" panose="020B0604030504040204" pitchFamily="34" charset="0"/>
              </a:rPr>
              <a:t>Studiedesigner som använder upprepade mätningar kan skapa </a:t>
            </a:r>
            <a:r>
              <a:rPr lang="sv-SE" noProof="0" dirty="0" err="1">
                <a:latin typeface="Verdana" panose="020B0604030504040204" pitchFamily="34" charset="0"/>
                <a:ea typeface="Verdana" panose="020B0604030504040204" pitchFamily="34" charset="0"/>
              </a:rPr>
              <a:t>tensordata</a:t>
            </a:r>
            <a:endParaRPr lang="sv-SE" noProof="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Viktor Skantze</a:t>
            </a:r>
            <a:endParaRPr lang="sv-SE" sz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881DC44-71F5-488E-9403-C15246AD5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206375"/>
            <a:ext cx="8496300" cy="565177"/>
          </a:xfrm>
        </p:spPr>
        <p:txBody>
          <a:bodyPr>
            <a:normAutofit/>
          </a:bodyPr>
          <a:lstStyle/>
          <a:p>
            <a:r>
              <a:rPr lang="sv-SE" sz="2250" noProof="0" dirty="0">
                <a:latin typeface="Verdana" panose="020B0604030504040204" pitchFamily="34" charset="0"/>
                <a:ea typeface="Verdana" panose="020B0604030504040204" pitchFamily="34" charset="0"/>
              </a:rPr>
              <a:t>METABOTYNPING – </a:t>
            </a:r>
            <a:r>
              <a:rPr lang="sv-SE" sz="2250" dirty="0">
                <a:latin typeface="Verdana" panose="020B0604030504040204" pitchFamily="34" charset="0"/>
                <a:ea typeface="Verdana" panose="020B0604030504040204" pitchFamily="34" charset="0"/>
              </a:rPr>
              <a:t>UPPREPADE MÄTNINGAR</a:t>
            </a:r>
            <a:endParaRPr lang="sv-SE" sz="2250" u="sng" noProof="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174ABBB-15FE-48BE-B2EE-F30712F1C7BA}"/>
              </a:ext>
            </a:extLst>
          </p:cNvPr>
          <p:cNvCxnSpPr/>
          <p:nvPr/>
        </p:nvCxnSpPr>
        <p:spPr>
          <a:xfrm>
            <a:off x="323528" y="771552"/>
            <a:ext cx="8496622" cy="0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ruta 18">
                <a:extLst>
                  <a:ext uri="{FF2B5EF4-FFF2-40B4-BE49-F238E27FC236}">
                    <a16:creationId xmlns:a16="http://schemas.microsoft.com/office/drawing/2014/main" id="{9923BF55-80B2-47C3-A193-2893AD03B628}"/>
                  </a:ext>
                </a:extLst>
              </p:cNvPr>
              <p:cNvSpPr txBox="1"/>
              <p:nvPr/>
            </p:nvSpPr>
            <p:spPr>
              <a:xfrm>
                <a:off x="2477686" y="2673937"/>
                <a:ext cx="97847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v-SE" sz="1200" i="1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sv-SE" sz="1200" dirty="0"/>
              </a:p>
            </p:txBody>
          </p:sp>
        </mc:Choice>
        <mc:Fallback xmlns="">
          <p:sp>
            <p:nvSpPr>
              <p:cNvPr id="45" name="textruta 18">
                <a:extLst>
                  <a:ext uri="{FF2B5EF4-FFF2-40B4-BE49-F238E27FC236}">
                    <a16:creationId xmlns:a16="http://schemas.microsoft.com/office/drawing/2014/main" id="{9923BF55-80B2-47C3-A193-2893AD03B6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7686" y="2673937"/>
                <a:ext cx="97847" cy="184666"/>
              </a:xfrm>
              <a:prstGeom prst="rect">
                <a:avLst/>
              </a:prstGeom>
              <a:blipFill>
                <a:blip r:embed="rId4"/>
                <a:stretch>
                  <a:fillRect l="-37500" r="-31250" b="-6667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ruta 19">
                <a:extLst>
                  <a:ext uri="{FF2B5EF4-FFF2-40B4-BE49-F238E27FC236}">
                    <a16:creationId xmlns:a16="http://schemas.microsoft.com/office/drawing/2014/main" id="{665FC299-083F-4503-98F4-6BCD7D40821D}"/>
                  </a:ext>
                </a:extLst>
              </p:cNvPr>
              <p:cNvSpPr txBox="1"/>
              <p:nvPr/>
            </p:nvSpPr>
            <p:spPr>
              <a:xfrm>
                <a:off x="2469990" y="3042496"/>
                <a:ext cx="356380" cy="1686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v-SE" sz="105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v-SE" sz="105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sv-SE" sz="1050" b="0" i="1" smtClean="0"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sv-SE" sz="105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sv-SE" sz="105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</m:sSub>
                    </m:oMath>
                  </m:oMathPara>
                </a14:m>
                <a:endParaRPr lang="sv-SE" sz="1050" dirty="0"/>
              </a:p>
            </p:txBody>
          </p:sp>
        </mc:Choice>
        <mc:Fallback xmlns="">
          <p:sp>
            <p:nvSpPr>
              <p:cNvPr id="46" name="textruta 19">
                <a:extLst>
                  <a:ext uri="{FF2B5EF4-FFF2-40B4-BE49-F238E27FC236}">
                    <a16:creationId xmlns:a16="http://schemas.microsoft.com/office/drawing/2014/main" id="{665FC299-083F-4503-98F4-6BCD7D4082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9990" y="3042496"/>
                <a:ext cx="356380" cy="168636"/>
              </a:xfrm>
              <a:prstGeom prst="rect">
                <a:avLst/>
              </a:prstGeom>
              <a:blipFill>
                <a:blip r:embed="rId5"/>
                <a:stretch>
                  <a:fillRect l="-3390" r="-3390" b="-10714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ruta 20">
                <a:extLst>
                  <a:ext uri="{FF2B5EF4-FFF2-40B4-BE49-F238E27FC236}">
                    <a16:creationId xmlns:a16="http://schemas.microsoft.com/office/drawing/2014/main" id="{57C9ABF0-8FFF-4B76-B243-FCB0A5EB24E0}"/>
                  </a:ext>
                </a:extLst>
              </p:cNvPr>
              <p:cNvSpPr txBox="1"/>
              <p:nvPr/>
            </p:nvSpPr>
            <p:spPr>
              <a:xfrm>
                <a:off x="2835456" y="3052184"/>
                <a:ext cx="359521" cy="1686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v-SE" sz="105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v-SE" sz="105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sv-SE" sz="1050" b="0" i="1" smtClean="0">
                              <a:latin typeface="Cambria Math" panose="02040503050406030204" pitchFamily="18" charset="0"/>
                            </a:rPr>
                            <m:t>2,</m:t>
                          </m:r>
                          <m:r>
                            <a:rPr lang="sv-SE" sz="105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sv-SE" sz="105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</m:sSub>
                    </m:oMath>
                  </m:oMathPara>
                </a14:m>
                <a:endParaRPr lang="sv-SE" sz="1050" dirty="0"/>
              </a:p>
            </p:txBody>
          </p:sp>
        </mc:Choice>
        <mc:Fallback xmlns="">
          <p:sp>
            <p:nvSpPr>
              <p:cNvPr id="47" name="textruta 20">
                <a:extLst>
                  <a:ext uri="{FF2B5EF4-FFF2-40B4-BE49-F238E27FC236}">
                    <a16:creationId xmlns:a16="http://schemas.microsoft.com/office/drawing/2014/main" id="{57C9ABF0-8FFF-4B76-B243-FCB0A5EB24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5456" y="3052184"/>
                <a:ext cx="359521" cy="168636"/>
              </a:xfrm>
              <a:prstGeom prst="rect">
                <a:avLst/>
              </a:prstGeom>
              <a:blipFill>
                <a:blip r:embed="rId6"/>
                <a:stretch>
                  <a:fillRect l="-3390" r="-3390" b="-11111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ektangel 21">
            <a:extLst>
              <a:ext uri="{FF2B5EF4-FFF2-40B4-BE49-F238E27FC236}">
                <a16:creationId xmlns:a16="http://schemas.microsoft.com/office/drawing/2014/main" id="{2DCCA455-5742-4FC9-8588-E10B138E51F4}"/>
              </a:ext>
            </a:extLst>
          </p:cNvPr>
          <p:cNvSpPr/>
          <p:nvPr/>
        </p:nvSpPr>
        <p:spPr>
          <a:xfrm>
            <a:off x="3245826" y="2488991"/>
            <a:ext cx="274434" cy="55478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ruta 22">
                <a:extLst>
                  <a:ext uri="{FF2B5EF4-FFF2-40B4-BE49-F238E27FC236}">
                    <a16:creationId xmlns:a16="http://schemas.microsoft.com/office/drawing/2014/main" id="{1ECE6483-3E10-4FC3-91A0-CD86BA992D95}"/>
                  </a:ext>
                </a:extLst>
              </p:cNvPr>
              <p:cNvSpPr txBox="1"/>
              <p:nvPr/>
            </p:nvSpPr>
            <p:spPr>
              <a:xfrm>
                <a:off x="3372910" y="3054011"/>
                <a:ext cx="407484" cy="1897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v-SE" sz="105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sv-SE" sz="105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v-SE" sz="105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sv-SE" sz="105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sv-SE" sz="105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sv-SE" sz="105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sv-SE" sz="105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</m:sSub>
                        </m:e>
                        <m:sub>
                          <m:r>
                            <a:rPr lang="sv-SE" sz="105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sv-SE" sz="1050" dirty="0"/>
              </a:p>
            </p:txBody>
          </p:sp>
        </mc:Choice>
        <mc:Fallback xmlns="">
          <p:sp>
            <p:nvSpPr>
              <p:cNvPr id="49" name="textruta 22">
                <a:extLst>
                  <a:ext uri="{FF2B5EF4-FFF2-40B4-BE49-F238E27FC236}">
                    <a16:creationId xmlns:a16="http://schemas.microsoft.com/office/drawing/2014/main" id="{1ECE6483-3E10-4FC3-91A0-CD86BA992D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2910" y="3054011"/>
                <a:ext cx="407484" cy="189732"/>
              </a:xfrm>
              <a:prstGeom prst="rect">
                <a:avLst/>
              </a:prstGeom>
              <a:blipFill>
                <a:blip r:embed="rId7"/>
                <a:stretch>
                  <a:fillRect l="-2985" b="-3226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ruta 24">
                <a:extLst>
                  <a:ext uri="{FF2B5EF4-FFF2-40B4-BE49-F238E27FC236}">
                    <a16:creationId xmlns:a16="http://schemas.microsoft.com/office/drawing/2014/main" id="{B6633397-7007-4A70-9EA6-00F9937CCBA4}"/>
                  </a:ext>
                </a:extLst>
              </p:cNvPr>
              <p:cNvSpPr txBox="1"/>
              <p:nvPr/>
            </p:nvSpPr>
            <p:spPr>
              <a:xfrm>
                <a:off x="3222228" y="3069059"/>
                <a:ext cx="150682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v-SE" sz="1200" i="1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sv-SE" sz="1200" dirty="0"/>
              </a:p>
            </p:txBody>
          </p:sp>
        </mc:Choice>
        <mc:Fallback xmlns="">
          <p:sp>
            <p:nvSpPr>
              <p:cNvPr id="50" name="textruta 24">
                <a:extLst>
                  <a:ext uri="{FF2B5EF4-FFF2-40B4-BE49-F238E27FC236}">
                    <a16:creationId xmlns:a16="http://schemas.microsoft.com/office/drawing/2014/main" id="{B6633397-7007-4A70-9EA6-00F9937CCB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2228" y="3069059"/>
                <a:ext cx="150682" cy="18466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Rektangel 21">
            <a:extLst>
              <a:ext uri="{FF2B5EF4-FFF2-40B4-BE49-F238E27FC236}">
                <a16:creationId xmlns:a16="http://schemas.microsoft.com/office/drawing/2014/main" id="{E20D0E71-6F76-4C0F-BDF1-77BCACBC85E8}"/>
              </a:ext>
            </a:extLst>
          </p:cNvPr>
          <p:cNvSpPr/>
          <p:nvPr/>
        </p:nvSpPr>
        <p:spPr>
          <a:xfrm>
            <a:off x="2948166" y="2488879"/>
            <a:ext cx="274434" cy="55478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1"/>
          </a:p>
        </p:txBody>
      </p:sp>
      <p:sp>
        <p:nvSpPr>
          <p:cNvPr id="52" name="Rektangel 21">
            <a:extLst>
              <a:ext uri="{FF2B5EF4-FFF2-40B4-BE49-F238E27FC236}">
                <a16:creationId xmlns:a16="http://schemas.microsoft.com/office/drawing/2014/main" id="{D44750AB-C725-4063-9F28-6739E4FA614A}"/>
              </a:ext>
            </a:extLst>
          </p:cNvPr>
          <p:cNvSpPr/>
          <p:nvPr/>
        </p:nvSpPr>
        <p:spPr>
          <a:xfrm>
            <a:off x="2650506" y="2488991"/>
            <a:ext cx="274434" cy="55478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ruta 18">
                <a:extLst>
                  <a:ext uri="{FF2B5EF4-FFF2-40B4-BE49-F238E27FC236}">
                    <a16:creationId xmlns:a16="http://schemas.microsoft.com/office/drawing/2014/main" id="{C8A1CC01-C7C3-40E1-9425-C6B0965F3F89}"/>
                  </a:ext>
                </a:extLst>
              </p:cNvPr>
              <p:cNvSpPr txBox="1"/>
              <p:nvPr/>
            </p:nvSpPr>
            <p:spPr>
              <a:xfrm>
                <a:off x="2295161" y="2892906"/>
                <a:ext cx="97847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v-SE" sz="1200" i="1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sv-SE" sz="1200" dirty="0"/>
              </a:p>
            </p:txBody>
          </p:sp>
        </mc:Choice>
        <mc:Fallback xmlns="">
          <p:sp>
            <p:nvSpPr>
              <p:cNvPr id="53" name="textruta 18">
                <a:extLst>
                  <a:ext uri="{FF2B5EF4-FFF2-40B4-BE49-F238E27FC236}">
                    <a16:creationId xmlns:a16="http://schemas.microsoft.com/office/drawing/2014/main" id="{C8A1CC01-C7C3-40E1-9425-C6B0965F3F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5161" y="2892906"/>
                <a:ext cx="97847" cy="184666"/>
              </a:xfrm>
              <a:prstGeom prst="rect">
                <a:avLst/>
              </a:prstGeom>
              <a:blipFill>
                <a:blip r:embed="rId4"/>
                <a:stretch>
                  <a:fillRect l="-37500" r="-31250" b="-6667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ruta 19">
                <a:extLst>
                  <a:ext uri="{FF2B5EF4-FFF2-40B4-BE49-F238E27FC236}">
                    <a16:creationId xmlns:a16="http://schemas.microsoft.com/office/drawing/2014/main" id="{70CA52C1-4620-4AAF-89B9-686371623051}"/>
                  </a:ext>
                </a:extLst>
              </p:cNvPr>
              <p:cNvSpPr txBox="1"/>
              <p:nvPr/>
            </p:nvSpPr>
            <p:spPr>
              <a:xfrm>
                <a:off x="2287465" y="3261465"/>
                <a:ext cx="356380" cy="1686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v-SE" sz="105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v-SE" sz="105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sv-SE" sz="1050" b="0" i="1" smtClean="0"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sv-SE" sz="105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sv-SE" sz="1050" b="0" i="1" smtClean="0">
                              <a:latin typeface="Cambria Math" panose="02040503050406030204" pitchFamily="18" charset="0"/>
                            </a:rPr>
                            <m:t>=2</m:t>
                          </m:r>
                        </m:sub>
                      </m:sSub>
                    </m:oMath>
                  </m:oMathPara>
                </a14:m>
                <a:endParaRPr lang="sv-SE" sz="1050" dirty="0"/>
              </a:p>
            </p:txBody>
          </p:sp>
        </mc:Choice>
        <mc:Fallback xmlns="">
          <p:sp>
            <p:nvSpPr>
              <p:cNvPr id="54" name="textruta 19">
                <a:extLst>
                  <a:ext uri="{FF2B5EF4-FFF2-40B4-BE49-F238E27FC236}">
                    <a16:creationId xmlns:a16="http://schemas.microsoft.com/office/drawing/2014/main" id="{70CA52C1-4620-4AAF-89B9-6863716230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7465" y="3261465"/>
                <a:ext cx="356380" cy="168636"/>
              </a:xfrm>
              <a:prstGeom prst="rect">
                <a:avLst/>
              </a:prstGeom>
              <a:blipFill>
                <a:blip r:embed="rId9"/>
                <a:stretch>
                  <a:fillRect l="-3390" r="-3390" b="-10714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ruta 20">
                <a:extLst>
                  <a:ext uri="{FF2B5EF4-FFF2-40B4-BE49-F238E27FC236}">
                    <a16:creationId xmlns:a16="http://schemas.microsoft.com/office/drawing/2014/main" id="{9241CE31-33AD-45A2-B3E5-C9557A9E200F}"/>
                  </a:ext>
                </a:extLst>
              </p:cNvPr>
              <p:cNvSpPr txBox="1"/>
              <p:nvPr/>
            </p:nvSpPr>
            <p:spPr>
              <a:xfrm>
                <a:off x="2652931" y="3271153"/>
                <a:ext cx="359522" cy="1686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v-SE" sz="105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v-SE" sz="105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sv-SE" sz="1050" b="0" i="1" smtClean="0">
                              <a:latin typeface="Cambria Math" panose="02040503050406030204" pitchFamily="18" charset="0"/>
                            </a:rPr>
                            <m:t>2,</m:t>
                          </m:r>
                          <m:r>
                            <a:rPr lang="sv-SE" sz="105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sv-SE" sz="1050" b="0" i="1" smtClean="0">
                              <a:latin typeface="Cambria Math" panose="02040503050406030204" pitchFamily="18" charset="0"/>
                            </a:rPr>
                            <m:t>=2</m:t>
                          </m:r>
                        </m:sub>
                      </m:sSub>
                    </m:oMath>
                  </m:oMathPara>
                </a14:m>
                <a:endParaRPr lang="sv-SE" sz="1050" dirty="0"/>
              </a:p>
            </p:txBody>
          </p:sp>
        </mc:Choice>
        <mc:Fallback xmlns="">
          <p:sp>
            <p:nvSpPr>
              <p:cNvPr id="55" name="textruta 20">
                <a:extLst>
                  <a:ext uri="{FF2B5EF4-FFF2-40B4-BE49-F238E27FC236}">
                    <a16:creationId xmlns:a16="http://schemas.microsoft.com/office/drawing/2014/main" id="{9241CE31-33AD-45A2-B3E5-C9557A9E20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2931" y="3271153"/>
                <a:ext cx="359522" cy="168636"/>
              </a:xfrm>
              <a:prstGeom prst="rect">
                <a:avLst/>
              </a:prstGeom>
              <a:blipFill>
                <a:blip r:embed="rId10"/>
                <a:stretch>
                  <a:fillRect l="-3390" r="-3390" b="-11111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Rektangel 21">
            <a:extLst>
              <a:ext uri="{FF2B5EF4-FFF2-40B4-BE49-F238E27FC236}">
                <a16:creationId xmlns:a16="http://schemas.microsoft.com/office/drawing/2014/main" id="{72C05358-EA94-4396-95F0-C561356415AE}"/>
              </a:ext>
            </a:extLst>
          </p:cNvPr>
          <p:cNvSpPr/>
          <p:nvPr/>
        </p:nvSpPr>
        <p:spPr>
          <a:xfrm>
            <a:off x="3063301" y="2707960"/>
            <a:ext cx="274434" cy="55478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ruta 22">
                <a:extLst>
                  <a:ext uri="{FF2B5EF4-FFF2-40B4-BE49-F238E27FC236}">
                    <a16:creationId xmlns:a16="http://schemas.microsoft.com/office/drawing/2014/main" id="{46844F49-9066-4483-A1EC-F05D9C7A3917}"/>
                  </a:ext>
                </a:extLst>
              </p:cNvPr>
              <p:cNvSpPr txBox="1"/>
              <p:nvPr/>
            </p:nvSpPr>
            <p:spPr>
              <a:xfrm>
                <a:off x="3190385" y="3272980"/>
                <a:ext cx="407484" cy="1897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v-SE" sz="105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sv-SE" sz="105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v-SE" sz="105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sv-SE" sz="105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sv-SE" sz="105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sv-SE" sz="105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sv-SE" sz="1050" b="0" i="1" smtClean="0">
                                  <a:latin typeface="Cambria Math" panose="02040503050406030204" pitchFamily="18" charset="0"/>
                                </a:rPr>
                                <m:t>=2</m:t>
                              </m:r>
                            </m:sub>
                          </m:sSub>
                        </m:e>
                        <m:sub>
                          <m:r>
                            <a:rPr lang="sv-SE" sz="105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sv-SE" sz="1050" dirty="0"/>
              </a:p>
            </p:txBody>
          </p:sp>
        </mc:Choice>
        <mc:Fallback xmlns="">
          <p:sp>
            <p:nvSpPr>
              <p:cNvPr id="57" name="textruta 22">
                <a:extLst>
                  <a:ext uri="{FF2B5EF4-FFF2-40B4-BE49-F238E27FC236}">
                    <a16:creationId xmlns:a16="http://schemas.microsoft.com/office/drawing/2014/main" id="{46844F49-9066-4483-A1EC-F05D9C7A39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0385" y="3272980"/>
                <a:ext cx="407484" cy="189732"/>
              </a:xfrm>
              <a:prstGeom prst="rect">
                <a:avLst/>
              </a:prstGeom>
              <a:blipFill>
                <a:blip r:embed="rId11"/>
                <a:stretch>
                  <a:fillRect l="-2985" b="-3226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ruta 24">
                <a:extLst>
                  <a:ext uri="{FF2B5EF4-FFF2-40B4-BE49-F238E27FC236}">
                    <a16:creationId xmlns:a16="http://schemas.microsoft.com/office/drawing/2014/main" id="{807349BA-12B0-4CCA-8240-596CA65AEFFD}"/>
                  </a:ext>
                </a:extLst>
              </p:cNvPr>
              <p:cNvSpPr txBox="1"/>
              <p:nvPr/>
            </p:nvSpPr>
            <p:spPr>
              <a:xfrm>
                <a:off x="3039703" y="3288028"/>
                <a:ext cx="150682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v-SE" sz="1200" i="1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sv-SE" sz="1200" dirty="0"/>
              </a:p>
            </p:txBody>
          </p:sp>
        </mc:Choice>
        <mc:Fallback xmlns="">
          <p:sp>
            <p:nvSpPr>
              <p:cNvPr id="58" name="textruta 24">
                <a:extLst>
                  <a:ext uri="{FF2B5EF4-FFF2-40B4-BE49-F238E27FC236}">
                    <a16:creationId xmlns:a16="http://schemas.microsoft.com/office/drawing/2014/main" id="{807349BA-12B0-4CCA-8240-596CA65AEF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9703" y="3288028"/>
                <a:ext cx="150682" cy="18466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Rektangel 21">
            <a:extLst>
              <a:ext uri="{FF2B5EF4-FFF2-40B4-BE49-F238E27FC236}">
                <a16:creationId xmlns:a16="http://schemas.microsoft.com/office/drawing/2014/main" id="{ACD6CCBA-136C-4038-A916-704C0853B730}"/>
              </a:ext>
            </a:extLst>
          </p:cNvPr>
          <p:cNvSpPr/>
          <p:nvPr/>
        </p:nvSpPr>
        <p:spPr>
          <a:xfrm>
            <a:off x="2765641" y="2707848"/>
            <a:ext cx="274434" cy="55478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1"/>
          </a:p>
        </p:txBody>
      </p:sp>
      <p:sp>
        <p:nvSpPr>
          <p:cNvPr id="60" name="Rektangel 21">
            <a:extLst>
              <a:ext uri="{FF2B5EF4-FFF2-40B4-BE49-F238E27FC236}">
                <a16:creationId xmlns:a16="http://schemas.microsoft.com/office/drawing/2014/main" id="{912C6510-FDDB-4D1D-A4C7-4E2BC903D225}"/>
              </a:ext>
            </a:extLst>
          </p:cNvPr>
          <p:cNvSpPr/>
          <p:nvPr/>
        </p:nvSpPr>
        <p:spPr>
          <a:xfrm>
            <a:off x="2467981" y="2707960"/>
            <a:ext cx="274434" cy="55478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ruta 18">
                <a:extLst>
                  <a:ext uri="{FF2B5EF4-FFF2-40B4-BE49-F238E27FC236}">
                    <a16:creationId xmlns:a16="http://schemas.microsoft.com/office/drawing/2014/main" id="{169CC970-9959-49B3-920F-F2EC6F767F62}"/>
                  </a:ext>
                </a:extLst>
              </p:cNvPr>
              <p:cNvSpPr txBox="1"/>
              <p:nvPr/>
            </p:nvSpPr>
            <p:spPr>
              <a:xfrm>
                <a:off x="2117228" y="3127479"/>
                <a:ext cx="97847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v-SE" sz="1200" i="1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sv-SE" sz="1200" dirty="0"/>
              </a:p>
            </p:txBody>
          </p:sp>
        </mc:Choice>
        <mc:Fallback xmlns="">
          <p:sp>
            <p:nvSpPr>
              <p:cNvPr id="61" name="textruta 18">
                <a:extLst>
                  <a:ext uri="{FF2B5EF4-FFF2-40B4-BE49-F238E27FC236}">
                    <a16:creationId xmlns:a16="http://schemas.microsoft.com/office/drawing/2014/main" id="{169CC970-9959-49B3-920F-F2EC6F767F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7228" y="3127479"/>
                <a:ext cx="97847" cy="184666"/>
              </a:xfrm>
              <a:prstGeom prst="rect">
                <a:avLst/>
              </a:prstGeom>
              <a:blipFill>
                <a:blip r:embed="rId4"/>
                <a:stretch>
                  <a:fillRect l="-37500" r="-31250" b="-6667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ruta 19">
                <a:extLst>
                  <a:ext uri="{FF2B5EF4-FFF2-40B4-BE49-F238E27FC236}">
                    <a16:creationId xmlns:a16="http://schemas.microsoft.com/office/drawing/2014/main" id="{619F40A1-54B2-404B-8EAB-E0C915C92F54}"/>
                  </a:ext>
                </a:extLst>
              </p:cNvPr>
              <p:cNvSpPr txBox="1"/>
              <p:nvPr/>
            </p:nvSpPr>
            <p:spPr>
              <a:xfrm>
                <a:off x="2109532" y="3496038"/>
                <a:ext cx="364139" cy="1686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v-SE" sz="105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v-SE" sz="105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sv-SE" sz="1050" b="0" i="1" smtClean="0"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sv-SE" sz="105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sv-SE" sz="105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sv-SE" sz="105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sv-SE" sz="1050" dirty="0"/>
              </a:p>
            </p:txBody>
          </p:sp>
        </mc:Choice>
        <mc:Fallback xmlns="">
          <p:sp>
            <p:nvSpPr>
              <p:cNvPr id="62" name="textruta 19">
                <a:extLst>
                  <a:ext uri="{FF2B5EF4-FFF2-40B4-BE49-F238E27FC236}">
                    <a16:creationId xmlns:a16="http://schemas.microsoft.com/office/drawing/2014/main" id="{619F40A1-54B2-404B-8EAB-E0C915C92F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9532" y="3496038"/>
                <a:ext cx="364139" cy="168636"/>
              </a:xfrm>
              <a:prstGeom prst="rect">
                <a:avLst/>
              </a:prstGeom>
              <a:blipFill>
                <a:blip r:embed="rId12"/>
                <a:stretch>
                  <a:fillRect l="-3333" r="-3333" b="-10714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ruta 20">
                <a:extLst>
                  <a:ext uri="{FF2B5EF4-FFF2-40B4-BE49-F238E27FC236}">
                    <a16:creationId xmlns:a16="http://schemas.microsoft.com/office/drawing/2014/main" id="{698CF586-FDE8-459D-9BAE-5B2DF76192D9}"/>
                  </a:ext>
                </a:extLst>
              </p:cNvPr>
              <p:cNvSpPr txBox="1"/>
              <p:nvPr/>
            </p:nvSpPr>
            <p:spPr>
              <a:xfrm>
                <a:off x="2474998" y="3505726"/>
                <a:ext cx="367280" cy="1686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v-SE" sz="105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v-SE" sz="105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sv-SE" sz="1050" b="0" i="1" smtClean="0">
                              <a:latin typeface="Cambria Math" panose="02040503050406030204" pitchFamily="18" charset="0"/>
                            </a:rPr>
                            <m:t>2,</m:t>
                          </m:r>
                          <m:r>
                            <a:rPr lang="sv-SE" sz="105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sv-SE" sz="105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sv-SE" sz="105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sv-SE" sz="1050" dirty="0"/>
              </a:p>
            </p:txBody>
          </p:sp>
        </mc:Choice>
        <mc:Fallback xmlns="">
          <p:sp>
            <p:nvSpPr>
              <p:cNvPr id="63" name="textruta 20">
                <a:extLst>
                  <a:ext uri="{FF2B5EF4-FFF2-40B4-BE49-F238E27FC236}">
                    <a16:creationId xmlns:a16="http://schemas.microsoft.com/office/drawing/2014/main" id="{698CF586-FDE8-459D-9BAE-5B2DF76192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4998" y="3505726"/>
                <a:ext cx="367280" cy="168636"/>
              </a:xfrm>
              <a:prstGeom prst="rect">
                <a:avLst/>
              </a:prstGeom>
              <a:blipFill>
                <a:blip r:embed="rId13"/>
                <a:stretch>
                  <a:fillRect l="-3333" r="-3333" b="-10714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Rektangel 21">
            <a:extLst>
              <a:ext uri="{FF2B5EF4-FFF2-40B4-BE49-F238E27FC236}">
                <a16:creationId xmlns:a16="http://schemas.microsoft.com/office/drawing/2014/main" id="{9028FA4D-CDEF-49D5-A364-BF23F123449C}"/>
              </a:ext>
            </a:extLst>
          </p:cNvPr>
          <p:cNvSpPr/>
          <p:nvPr/>
        </p:nvSpPr>
        <p:spPr>
          <a:xfrm>
            <a:off x="2885368" y="2942533"/>
            <a:ext cx="274434" cy="55478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ruta 22">
                <a:extLst>
                  <a:ext uri="{FF2B5EF4-FFF2-40B4-BE49-F238E27FC236}">
                    <a16:creationId xmlns:a16="http://schemas.microsoft.com/office/drawing/2014/main" id="{6C11A80C-096B-46F8-8591-41A534644AE2}"/>
                  </a:ext>
                </a:extLst>
              </p:cNvPr>
              <p:cNvSpPr txBox="1"/>
              <p:nvPr/>
            </p:nvSpPr>
            <p:spPr>
              <a:xfrm>
                <a:off x="3012452" y="3507553"/>
                <a:ext cx="415242" cy="1897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v-SE" sz="105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sv-SE" sz="105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v-SE" sz="105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sv-SE" sz="105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sv-SE" sz="105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sv-SE" sz="105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sv-SE" sz="105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sv-SE" sz="105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e>
                        <m:sub>
                          <m:r>
                            <a:rPr lang="sv-SE" sz="105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sv-SE" sz="1050" dirty="0"/>
              </a:p>
            </p:txBody>
          </p:sp>
        </mc:Choice>
        <mc:Fallback xmlns="">
          <p:sp>
            <p:nvSpPr>
              <p:cNvPr id="65" name="textruta 22">
                <a:extLst>
                  <a:ext uri="{FF2B5EF4-FFF2-40B4-BE49-F238E27FC236}">
                    <a16:creationId xmlns:a16="http://schemas.microsoft.com/office/drawing/2014/main" id="{6C11A80C-096B-46F8-8591-41A534644A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2452" y="3507553"/>
                <a:ext cx="415242" cy="189732"/>
              </a:xfrm>
              <a:prstGeom prst="rect">
                <a:avLst/>
              </a:prstGeom>
              <a:blipFill>
                <a:blip r:embed="rId14"/>
                <a:stretch>
                  <a:fillRect l="-2941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ruta 24">
                <a:extLst>
                  <a:ext uri="{FF2B5EF4-FFF2-40B4-BE49-F238E27FC236}">
                    <a16:creationId xmlns:a16="http://schemas.microsoft.com/office/drawing/2014/main" id="{232D1645-67AB-4A59-94FA-6F3CD6CAAB80}"/>
                  </a:ext>
                </a:extLst>
              </p:cNvPr>
              <p:cNvSpPr txBox="1"/>
              <p:nvPr/>
            </p:nvSpPr>
            <p:spPr>
              <a:xfrm>
                <a:off x="2861770" y="3522601"/>
                <a:ext cx="150682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v-SE" sz="1200" i="1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sv-SE" sz="1200" dirty="0"/>
              </a:p>
            </p:txBody>
          </p:sp>
        </mc:Choice>
        <mc:Fallback xmlns="">
          <p:sp>
            <p:nvSpPr>
              <p:cNvPr id="66" name="textruta 24">
                <a:extLst>
                  <a:ext uri="{FF2B5EF4-FFF2-40B4-BE49-F238E27FC236}">
                    <a16:creationId xmlns:a16="http://schemas.microsoft.com/office/drawing/2014/main" id="{232D1645-67AB-4A59-94FA-6F3CD6CAAB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1770" y="3522601"/>
                <a:ext cx="150682" cy="184666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Rektangel 21">
            <a:extLst>
              <a:ext uri="{FF2B5EF4-FFF2-40B4-BE49-F238E27FC236}">
                <a16:creationId xmlns:a16="http://schemas.microsoft.com/office/drawing/2014/main" id="{EB49E4DB-7B77-4FAD-93A2-F0D5E2B19102}"/>
              </a:ext>
            </a:extLst>
          </p:cNvPr>
          <p:cNvSpPr/>
          <p:nvPr/>
        </p:nvSpPr>
        <p:spPr>
          <a:xfrm>
            <a:off x="2587708" y="2942421"/>
            <a:ext cx="274434" cy="55478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1"/>
          </a:p>
        </p:txBody>
      </p:sp>
      <p:sp>
        <p:nvSpPr>
          <p:cNvPr id="68" name="Rektangel 21">
            <a:extLst>
              <a:ext uri="{FF2B5EF4-FFF2-40B4-BE49-F238E27FC236}">
                <a16:creationId xmlns:a16="http://schemas.microsoft.com/office/drawing/2014/main" id="{9AC13229-09A8-4C7F-A755-10E4A09EAACA}"/>
              </a:ext>
            </a:extLst>
          </p:cNvPr>
          <p:cNvSpPr/>
          <p:nvPr/>
        </p:nvSpPr>
        <p:spPr>
          <a:xfrm>
            <a:off x="2290048" y="2942533"/>
            <a:ext cx="274434" cy="55478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1"/>
          </a:p>
        </p:txBody>
      </p:sp>
      <p:sp>
        <p:nvSpPr>
          <p:cNvPr id="43" name="Kub 3">
            <a:extLst>
              <a:ext uri="{FF2B5EF4-FFF2-40B4-BE49-F238E27FC236}">
                <a16:creationId xmlns:a16="http://schemas.microsoft.com/office/drawing/2014/main" id="{4F7E66F5-D1AA-4832-BFA2-1A795CFA6A6B}"/>
              </a:ext>
            </a:extLst>
          </p:cNvPr>
          <p:cNvSpPr/>
          <p:nvPr/>
        </p:nvSpPr>
        <p:spPr>
          <a:xfrm>
            <a:off x="5192883" y="2354087"/>
            <a:ext cx="1334707" cy="1446970"/>
          </a:xfrm>
          <a:prstGeom prst="cub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1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3D7EE1D-A975-4B5B-BDAC-32D044EC44A7}"/>
              </a:ext>
            </a:extLst>
          </p:cNvPr>
          <p:cNvSpPr txBox="1"/>
          <p:nvPr/>
        </p:nvSpPr>
        <p:spPr>
          <a:xfrm>
            <a:off x="5265693" y="3775708"/>
            <a:ext cx="8936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Verdana" panose="020B0604030504040204" pitchFamily="34" charset="0"/>
                <a:ea typeface="Verdana" panose="020B0604030504040204" pitchFamily="34" charset="0"/>
              </a:rPr>
              <a:t>variables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4D17A07D-0ECA-42D5-88B8-207C92EB5DB2}"/>
              </a:ext>
            </a:extLst>
          </p:cNvPr>
          <p:cNvSpPr txBox="1"/>
          <p:nvPr/>
        </p:nvSpPr>
        <p:spPr>
          <a:xfrm rot="18951283">
            <a:off x="6080348" y="3358074"/>
            <a:ext cx="10855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Verdana" panose="020B0604030504040204" pitchFamily="34" charset="0"/>
                <a:ea typeface="Verdana" panose="020B0604030504040204" pitchFamily="34" charset="0"/>
              </a:rPr>
              <a:t>time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23D2F92-5127-4AF0-8B14-31E507784BED}"/>
              </a:ext>
            </a:extLst>
          </p:cNvPr>
          <p:cNvSpPr txBox="1"/>
          <p:nvPr/>
        </p:nvSpPr>
        <p:spPr>
          <a:xfrm rot="16200000">
            <a:off x="4484863" y="3108040"/>
            <a:ext cx="11505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Verdana" panose="020B0604030504040204" pitchFamily="34" charset="0"/>
                <a:ea typeface="Verdana" panose="020B0604030504040204" pitchFamily="34" charset="0"/>
              </a:rPr>
              <a:t>individuals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ruta 81">
                <a:extLst>
                  <a:ext uri="{FF2B5EF4-FFF2-40B4-BE49-F238E27FC236}">
                    <a16:creationId xmlns:a16="http://schemas.microsoft.com/office/drawing/2014/main" id="{CBFC6A26-0826-433A-937B-23720B0A800D}"/>
                  </a:ext>
                </a:extLst>
              </p:cNvPr>
              <p:cNvSpPr txBox="1"/>
              <p:nvPr/>
            </p:nvSpPr>
            <p:spPr>
              <a:xfrm>
                <a:off x="5413650" y="3061475"/>
                <a:ext cx="678071" cy="2069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v-SE" sz="1400" b="1" i="1" u="sng" smtClean="0">
                          <a:latin typeface="Cambria Math" panose="02040503050406030204" pitchFamily="18" charset="0"/>
                        </a:rPr>
                        <m:t>𝑻𝒆𝒏𝒔𝒐𝒓</m:t>
                      </m:r>
                    </m:oMath>
                  </m:oMathPara>
                </a14:m>
                <a:endParaRPr lang="sv-SE" sz="1400" b="1" u="sng" dirty="0"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71" name="textruta 81">
                <a:extLst>
                  <a:ext uri="{FF2B5EF4-FFF2-40B4-BE49-F238E27FC236}">
                    <a16:creationId xmlns:a16="http://schemas.microsoft.com/office/drawing/2014/main" id="{CBFC6A26-0826-433A-937B-23720B0A80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3650" y="3061475"/>
                <a:ext cx="678071" cy="206943"/>
              </a:xfrm>
              <a:prstGeom prst="rect">
                <a:avLst/>
              </a:prstGeom>
              <a:blipFill>
                <a:blip r:embed="rId16"/>
                <a:stretch>
                  <a:fillRect l="-4505" r="-4505" b="-14706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textruta 10">
            <a:extLst>
              <a:ext uri="{FF2B5EF4-FFF2-40B4-BE49-F238E27FC236}">
                <a16:creationId xmlns:a16="http://schemas.microsoft.com/office/drawing/2014/main" id="{31924531-C129-4DF8-A726-46268712B459}"/>
              </a:ext>
            </a:extLst>
          </p:cNvPr>
          <p:cNvSpPr txBox="1"/>
          <p:nvPr/>
        </p:nvSpPr>
        <p:spPr>
          <a:xfrm>
            <a:off x="4083351" y="2776671"/>
            <a:ext cx="12571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b="1" dirty="0"/>
              <a:t>=</a:t>
            </a:r>
          </a:p>
        </p:txBody>
      </p:sp>
      <p:pic>
        <p:nvPicPr>
          <p:cNvPr id="37" name="Picture 4" descr="Logotype | Chalmers">
            <a:extLst>
              <a:ext uri="{FF2B5EF4-FFF2-40B4-BE49-F238E27FC236}">
                <a16:creationId xmlns:a16="http://schemas.microsoft.com/office/drawing/2014/main" id="{F4D3182C-AEC6-C58C-14EE-6A00D567E2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213" y="4587535"/>
            <a:ext cx="1945187" cy="52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8744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189"/>
            <a:r>
              <a:rPr lang="en-US" sz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Viktor Skantze</a:t>
            </a:r>
            <a:endParaRPr lang="sv-SE" sz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881DC44-71F5-488E-9403-C15246AD5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79" y="206376"/>
            <a:ext cx="8631424" cy="565177"/>
          </a:xfrm>
        </p:spPr>
        <p:txBody>
          <a:bodyPr>
            <a:normAutofit/>
          </a:bodyPr>
          <a:lstStyle/>
          <a:p>
            <a:r>
              <a:rPr lang="sv-SE" sz="2250" noProof="0" dirty="0">
                <a:latin typeface="Verdana" panose="020B0604030504040204" pitchFamily="34" charset="0"/>
                <a:ea typeface="Verdana" panose="020B0604030504040204" pitchFamily="34" charset="0"/>
              </a:rPr>
              <a:t>METABOTYPNING – </a:t>
            </a:r>
            <a:r>
              <a:rPr lang="sv-SE" sz="2250" dirty="0">
                <a:latin typeface="Verdana" panose="020B0604030504040204" pitchFamily="34" charset="0"/>
                <a:ea typeface="Verdana" panose="020B0604030504040204" pitchFamily="34" charset="0"/>
              </a:rPr>
              <a:t>UPPREPADE MÄTNINGAR</a:t>
            </a:r>
            <a:endParaRPr lang="sv-SE" sz="2250" u="sng" noProof="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174ABBB-15FE-48BE-B2EE-F30712F1C7BA}"/>
              </a:ext>
            </a:extLst>
          </p:cNvPr>
          <p:cNvCxnSpPr/>
          <p:nvPr/>
        </p:nvCxnSpPr>
        <p:spPr>
          <a:xfrm>
            <a:off x="323529" y="771552"/>
            <a:ext cx="8496622" cy="0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0A8B549B-A40C-4689-B43E-B7CEF608267B}"/>
              </a:ext>
            </a:extLst>
          </p:cNvPr>
          <p:cNvGrpSpPr/>
          <p:nvPr/>
        </p:nvGrpSpPr>
        <p:grpSpPr>
          <a:xfrm>
            <a:off x="-2985" y="1449717"/>
            <a:ext cx="1192442" cy="900973"/>
            <a:chOff x="336105" y="1402163"/>
            <a:chExt cx="4544349" cy="3283139"/>
          </a:xfrm>
        </p:grpSpPr>
        <p:sp>
          <p:nvSpPr>
            <p:cNvPr id="37" name="Rektangel 15">
              <a:extLst>
                <a:ext uri="{FF2B5EF4-FFF2-40B4-BE49-F238E27FC236}">
                  <a16:creationId xmlns:a16="http://schemas.microsoft.com/office/drawing/2014/main" id="{28D5E595-A7D6-43C6-857F-70E42E98AD17}"/>
                </a:ext>
              </a:extLst>
            </p:cNvPr>
            <p:cNvSpPr/>
            <p:nvPr/>
          </p:nvSpPr>
          <p:spPr>
            <a:xfrm>
              <a:off x="970292" y="2153932"/>
              <a:ext cx="3355927" cy="253137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351"/>
            </a:p>
          </p:txBody>
        </p:sp>
        <p:sp>
          <p:nvSpPr>
            <p:cNvPr id="46" name="textruta 10">
              <a:extLst>
                <a:ext uri="{FF2B5EF4-FFF2-40B4-BE49-F238E27FC236}">
                  <a16:creationId xmlns:a16="http://schemas.microsoft.com/office/drawing/2014/main" id="{D70207EB-D52F-4F52-A839-BE47239F78F6}"/>
                </a:ext>
              </a:extLst>
            </p:cNvPr>
            <p:cNvSpPr txBox="1"/>
            <p:nvPr/>
          </p:nvSpPr>
          <p:spPr>
            <a:xfrm>
              <a:off x="1398563" y="2741698"/>
              <a:ext cx="3481891" cy="13458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b="1" dirty="0"/>
                <a:t>Data 1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5F763FFB-FACD-479F-A1AC-0A8C3363004A}"/>
                </a:ext>
              </a:extLst>
            </p:cNvPr>
            <p:cNvCxnSpPr/>
            <p:nvPr/>
          </p:nvCxnSpPr>
          <p:spPr>
            <a:xfrm>
              <a:off x="825900" y="2153932"/>
              <a:ext cx="0" cy="251716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4F95026C-0742-43AC-AF09-010ACEF4F7A7}"/>
                </a:ext>
              </a:extLst>
            </p:cNvPr>
            <p:cNvCxnSpPr>
              <a:cxnSpLocks/>
            </p:cNvCxnSpPr>
            <p:nvPr/>
          </p:nvCxnSpPr>
          <p:spPr>
            <a:xfrm>
              <a:off x="970292" y="1996577"/>
              <a:ext cx="3355925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pic>
          <p:nvPicPr>
            <p:cNvPr id="50" name="Graphic 9" descr="Test tubes">
              <a:extLst>
                <a:ext uri="{FF2B5EF4-FFF2-40B4-BE49-F238E27FC236}">
                  <a16:creationId xmlns:a16="http://schemas.microsoft.com/office/drawing/2014/main" id="{BA5DAA3B-8D61-4D2E-A3AB-059F4E36DD0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862290" y="1402163"/>
              <a:ext cx="463927" cy="463927"/>
            </a:xfrm>
            <a:prstGeom prst="rect">
              <a:avLst/>
            </a:prstGeom>
          </p:spPr>
        </p:pic>
        <p:pic>
          <p:nvPicPr>
            <p:cNvPr id="53" name="Bildobjekt 99">
              <a:extLst>
                <a:ext uri="{FF2B5EF4-FFF2-40B4-BE49-F238E27FC236}">
                  <a16:creationId xmlns:a16="http://schemas.microsoft.com/office/drawing/2014/main" id="{9D3DAF8A-BFA6-A84A-A22A-87502B44C8F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837473B0-CC2E-450A-ABE3-18F120FF3D39}">
                  <a1611:picAttrSrcUrl xmlns:a1611="http://schemas.microsoft.com/office/drawing/2016/11/main" r:id="rId6"/>
                </a:ext>
              </a:extLst>
            </a:blip>
            <a:stretch>
              <a:fillRect/>
            </a:stretch>
          </p:blipFill>
          <p:spPr>
            <a:xfrm>
              <a:off x="336105" y="4193508"/>
              <a:ext cx="489795" cy="489795"/>
            </a:xfrm>
            <a:prstGeom prst="rect">
              <a:avLst/>
            </a:prstGeom>
          </p:spPr>
        </p:pic>
      </p:grpSp>
      <p:sp>
        <p:nvSpPr>
          <p:cNvPr id="29" name="textruta 10">
            <a:extLst>
              <a:ext uri="{FF2B5EF4-FFF2-40B4-BE49-F238E27FC236}">
                <a16:creationId xmlns:a16="http://schemas.microsoft.com/office/drawing/2014/main" id="{C29B6898-F190-4B5C-961D-9BDBE567189E}"/>
              </a:ext>
            </a:extLst>
          </p:cNvPr>
          <p:cNvSpPr txBox="1"/>
          <p:nvPr/>
        </p:nvSpPr>
        <p:spPr>
          <a:xfrm>
            <a:off x="222240" y="1189296"/>
            <a:ext cx="91771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500" b="1" dirty="0" err="1"/>
              <a:t>Time</a:t>
            </a:r>
            <a:r>
              <a:rPr lang="sv-SE" sz="1500" b="1" dirty="0"/>
              <a:t> = 1</a:t>
            </a:r>
          </a:p>
        </p:txBody>
      </p:sp>
      <p:sp>
        <p:nvSpPr>
          <p:cNvPr id="38" name="textruta 10">
            <a:extLst>
              <a:ext uri="{FF2B5EF4-FFF2-40B4-BE49-F238E27FC236}">
                <a16:creationId xmlns:a16="http://schemas.microsoft.com/office/drawing/2014/main" id="{B959AFCE-5810-4A70-9FF5-A615A7D2A290}"/>
              </a:ext>
            </a:extLst>
          </p:cNvPr>
          <p:cNvSpPr txBox="1"/>
          <p:nvPr/>
        </p:nvSpPr>
        <p:spPr>
          <a:xfrm>
            <a:off x="1477545" y="1197436"/>
            <a:ext cx="107983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500" b="1" dirty="0" err="1"/>
              <a:t>Time</a:t>
            </a:r>
            <a:r>
              <a:rPr lang="sv-SE" sz="1500" b="1" dirty="0"/>
              <a:t> = 2</a:t>
            </a:r>
          </a:p>
        </p:txBody>
      </p:sp>
      <p:sp>
        <p:nvSpPr>
          <p:cNvPr id="48" name="textruta 10">
            <a:extLst>
              <a:ext uri="{FF2B5EF4-FFF2-40B4-BE49-F238E27FC236}">
                <a16:creationId xmlns:a16="http://schemas.microsoft.com/office/drawing/2014/main" id="{DF274E88-4440-4422-90E7-6BB47DEA5D3E}"/>
              </a:ext>
            </a:extLst>
          </p:cNvPr>
          <p:cNvSpPr txBox="1"/>
          <p:nvPr/>
        </p:nvSpPr>
        <p:spPr>
          <a:xfrm>
            <a:off x="2936930" y="1184306"/>
            <a:ext cx="108804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500" b="1" dirty="0" err="1"/>
              <a:t>Time</a:t>
            </a:r>
            <a:r>
              <a:rPr lang="sv-SE" sz="1500" b="1" dirty="0"/>
              <a:t> = T</a:t>
            </a:r>
          </a:p>
        </p:txBody>
      </p:sp>
      <p:sp>
        <p:nvSpPr>
          <p:cNvPr id="49" name="textruta 10">
            <a:extLst>
              <a:ext uri="{FF2B5EF4-FFF2-40B4-BE49-F238E27FC236}">
                <a16:creationId xmlns:a16="http://schemas.microsoft.com/office/drawing/2014/main" id="{E170E583-5303-4066-91EC-15E94500A454}"/>
              </a:ext>
            </a:extLst>
          </p:cNvPr>
          <p:cNvSpPr txBox="1"/>
          <p:nvPr/>
        </p:nvSpPr>
        <p:spPr>
          <a:xfrm>
            <a:off x="2382760" y="1710382"/>
            <a:ext cx="826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2400" b="1" dirty="0"/>
              <a:t>…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F4FD372-1C9D-4C3B-9D11-3492389C3D99}"/>
              </a:ext>
            </a:extLst>
          </p:cNvPr>
          <p:cNvCxnSpPr/>
          <p:nvPr/>
        </p:nvCxnSpPr>
        <p:spPr>
          <a:xfrm>
            <a:off x="3435237" y="3299139"/>
            <a:ext cx="592477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91" name="Group 90">
            <a:extLst>
              <a:ext uri="{FF2B5EF4-FFF2-40B4-BE49-F238E27FC236}">
                <a16:creationId xmlns:a16="http://schemas.microsoft.com/office/drawing/2014/main" id="{D7376058-93F5-4034-9CE0-070CEE24E64D}"/>
              </a:ext>
            </a:extLst>
          </p:cNvPr>
          <p:cNvGrpSpPr/>
          <p:nvPr/>
        </p:nvGrpSpPr>
        <p:grpSpPr>
          <a:xfrm>
            <a:off x="1258813" y="1449717"/>
            <a:ext cx="1192442" cy="900973"/>
            <a:chOff x="336105" y="1402163"/>
            <a:chExt cx="4544349" cy="3283139"/>
          </a:xfrm>
        </p:grpSpPr>
        <p:sp>
          <p:nvSpPr>
            <p:cNvPr id="92" name="Rektangel 15">
              <a:extLst>
                <a:ext uri="{FF2B5EF4-FFF2-40B4-BE49-F238E27FC236}">
                  <a16:creationId xmlns:a16="http://schemas.microsoft.com/office/drawing/2014/main" id="{386A3871-B773-4674-BC18-72566C42B51F}"/>
                </a:ext>
              </a:extLst>
            </p:cNvPr>
            <p:cNvSpPr/>
            <p:nvPr/>
          </p:nvSpPr>
          <p:spPr>
            <a:xfrm>
              <a:off x="970292" y="2153932"/>
              <a:ext cx="3355927" cy="253137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351"/>
            </a:p>
          </p:txBody>
        </p:sp>
        <p:sp>
          <p:nvSpPr>
            <p:cNvPr id="93" name="textruta 10">
              <a:extLst>
                <a:ext uri="{FF2B5EF4-FFF2-40B4-BE49-F238E27FC236}">
                  <a16:creationId xmlns:a16="http://schemas.microsoft.com/office/drawing/2014/main" id="{EB3340D0-A400-405E-8756-0752D3B25CF2}"/>
                </a:ext>
              </a:extLst>
            </p:cNvPr>
            <p:cNvSpPr txBox="1"/>
            <p:nvPr/>
          </p:nvSpPr>
          <p:spPr>
            <a:xfrm>
              <a:off x="1398563" y="2741698"/>
              <a:ext cx="3481891" cy="13458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b="1" dirty="0"/>
                <a:t>Data 2</a:t>
              </a:r>
            </a:p>
          </p:txBody>
        </p:sp>
        <p:cxnSp>
          <p:nvCxnSpPr>
            <p:cNvPr id="94" name="Straight Arrow Connector 93">
              <a:extLst>
                <a:ext uri="{FF2B5EF4-FFF2-40B4-BE49-F238E27FC236}">
                  <a16:creationId xmlns:a16="http://schemas.microsoft.com/office/drawing/2014/main" id="{3B835BC7-E67B-43BE-ABEE-80DF3B78A990}"/>
                </a:ext>
              </a:extLst>
            </p:cNvPr>
            <p:cNvCxnSpPr/>
            <p:nvPr/>
          </p:nvCxnSpPr>
          <p:spPr>
            <a:xfrm>
              <a:off x="825900" y="2153932"/>
              <a:ext cx="0" cy="251716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5" name="Straight Arrow Connector 94">
              <a:extLst>
                <a:ext uri="{FF2B5EF4-FFF2-40B4-BE49-F238E27FC236}">
                  <a16:creationId xmlns:a16="http://schemas.microsoft.com/office/drawing/2014/main" id="{6BBD4CB5-BF5F-449F-B893-E482F1D0F8D3}"/>
                </a:ext>
              </a:extLst>
            </p:cNvPr>
            <p:cNvCxnSpPr>
              <a:cxnSpLocks/>
            </p:cNvCxnSpPr>
            <p:nvPr/>
          </p:nvCxnSpPr>
          <p:spPr>
            <a:xfrm>
              <a:off x="970292" y="1996577"/>
              <a:ext cx="3355925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pic>
          <p:nvPicPr>
            <p:cNvPr id="96" name="Graphic 9" descr="Test tubes">
              <a:extLst>
                <a:ext uri="{FF2B5EF4-FFF2-40B4-BE49-F238E27FC236}">
                  <a16:creationId xmlns:a16="http://schemas.microsoft.com/office/drawing/2014/main" id="{FB8B91CA-1927-4EBC-BA5F-876050CB73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862290" y="1402163"/>
              <a:ext cx="463927" cy="463927"/>
            </a:xfrm>
            <a:prstGeom prst="rect">
              <a:avLst/>
            </a:prstGeom>
          </p:spPr>
        </p:pic>
        <p:pic>
          <p:nvPicPr>
            <p:cNvPr id="97" name="Bildobjekt 99">
              <a:extLst>
                <a:ext uri="{FF2B5EF4-FFF2-40B4-BE49-F238E27FC236}">
                  <a16:creationId xmlns:a16="http://schemas.microsoft.com/office/drawing/2014/main" id="{325A32F2-102F-4A50-A7F4-2FD348299AA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837473B0-CC2E-450A-ABE3-18F120FF3D39}">
                  <a1611:picAttrSrcUrl xmlns:a1611="http://schemas.microsoft.com/office/drawing/2016/11/main" r:id="rId6"/>
                </a:ext>
              </a:extLst>
            </a:blip>
            <a:stretch>
              <a:fillRect/>
            </a:stretch>
          </p:blipFill>
          <p:spPr>
            <a:xfrm>
              <a:off x="336105" y="4193508"/>
              <a:ext cx="489795" cy="489795"/>
            </a:xfrm>
            <a:prstGeom prst="rect">
              <a:avLst/>
            </a:prstGeom>
          </p:spPr>
        </p:pic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978FBAAD-C9AD-4568-8011-28FF98BCC224}"/>
              </a:ext>
            </a:extLst>
          </p:cNvPr>
          <p:cNvGrpSpPr/>
          <p:nvPr/>
        </p:nvGrpSpPr>
        <p:grpSpPr>
          <a:xfrm>
            <a:off x="2684467" y="1449717"/>
            <a:ext cx="1192442" cy="900973"/>
            <a:chOff x="336105" y="1402163"/>
            <a:chExt cx="4544349" cy="3283139"/>
          </a:xfrm>
        </p:grpSpPr>
        <p:sp>
          <p:nvSpPr>
            <p:cNvPr id="99" name="Rektangel 15">
              <a:extLst>
                <a:ext uri="{FF2B5EF4-FFF2-40B4-BE49-F238E27FC236}">
                  <a16:creationId xmlns:a16="http://schemas.microsoft.com/office/drawing/2014/main" id="{42012785-FB21-495B-8C04-FE9DAF514DDE}"/>
                </a:ext>
              </a:extLst>
            </p:cNvPr>
            <p:cNvSpPr/>
            <p:nvPr/>
          </p:nvSpPr>
          <p:spPr>
            <a:xfrm>
              <a:off x="970292" y="2153932"/>
              <a:ext cx="3355927" cy="253137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351"/>
            </a:p>
          </p:txBody>
        </p:sp>
        <p:sp>
          <p:nvSpPr>
            <p:cNvPr id="100" name="textruta 10">
              <a:extLst>
                <a:ext uri="{FF2B5EF4-FFF2-40B4-BE49-F238E27FC236}">
                  <a16:creationId xmlns:a16="http://schemas.microsoft.com/office/drawing/2014/main" id="{7B3EAF58-9BED-45B6-A4C3-4C2BF53DABE0}"/>
                </a:ext>
              </a:extLst>
            </p:cNvPr>
            <p:cNvSpPr txBox="1"/>
            <p:nvPr/>
          </p:nvSpPr>
          <p:spPr>
            <a:xfrm>
              <a:off x="1398563" y="2741698"/>
              <a:ext cx="3481891" cy="13458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b="1" dirty="0"/>
                <a:t>Data T</a:t>
              </a:r>
            </a:p>
          </p:txBody>
        </p:sp>
        <p:cxnSp>
          <p:nvCxnSpPr>
            <p:cNvPr id="101" name="Straight Arrow Connector 100">
              <a:extLst>
                <a:ext uri="{FF2B5EF4-FFF2-40B4-BE49-F238E27FC236}">
                  <a16:creationId xmlns:a16="http://schemas.microsoft.com/office/drawing/2014/main" id="{81F4233C-7252-4803-AFB8-8621B213A6E7}"/>
                </a:ext>
              </a:extLst>
            </p:cNvPr>
            <p:cNvCxnSpPr/>
            <p:nvPr/>
          </p:nvCxnSpPr>
          <p:spPr>
            <a:xfrm>
              <a:off x="825900" y="2153932"/>
              <a:ext cx="0" cy="251716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2" name="Straight Arrow Connector 101">
              <a:extLst>
                <a:ext uri="{FF2B5EF4-FFF2-40B4-BE49-F238E27FC236}">
                  <a16:creationId xmlns:a16="http://schemas.microsoft.com/office/drawing/2014/main" id="{0815D835-2DE8-4836-B8BC-675ACAB900D6}"/>
                </a:ext>
              </a:extLst>
            </p:cNvPr>
            <p:cNvCxnSpPr>
              <a:cxnSpLocks/>
            </p:cNvCxnSpPr>
            <p:nvPr/>
          </p:nvCxnSpPr>
          <p:spPr>
            <a:xfrm>
              <a:off x="970292" y="1996577"/>
              <a:ext cx="3355925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pic>
          <p:nvPicPr>
            <p:cNvPr id="103" name="Graphic 9" descr="Test tubes">
              <a:extLst>
                <a:ext uri="{FF2B5EF4-FFF2-40B4-BE49-F238E27FC236}">
                  <a16:creationId xmlns:a16="http://schemas.microsoft.com/office/drawing/2014/main" id="{3E3276EB-AF4E-4A81-9F51-8A407C948D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862290" y="1402163"/>
              <a:ext cx="463927" cy="463927"/>
            </a:xfrm>
            <a:prstGeom prst="rect">
              <a:avLst/>
            </a:prstGeom>
          </p:spPr>
        </p:pic>
        <p:pic>
          <p:nvPicPr>
            <p:cNvPr id="104" name="Bildobjekt 99">
              <a:extLst>
                <a:ext uri="{FF2B5EF4-FFF2-40B4-BE49-F238E27FC236}">
                  <a16:creationId xmlns:a16="http://schemas.microsoft.com/office/drawing/2014/main" id="{A8CC444B-ABEB-4974-805C-349E9B916F9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837473B0-CC2E-450A-ABE3-18F120FF3D39}">
                  <a1611:picAttrSrcUrl xmlns:a1611="http://schemas.microsoft.com/office/drawing/2016/11/main" r:id="rId6"/>
                </a:ext>
              </a:extLst>
            </a:blip>
            <a:stretch>
              <a:fillRect/>
            </a:stretch>
          </p:blipFill>
          <p:spPr>
            <a:xfrm>
              <a:off x="336105" y="4193508"/>
              <a:ext cx="489795" cy="489795"/>
            </a:xfrm>
            <a:prstGeom prst="rect">
              <a:avLst/>
            </a:prstGeom>
          </p:spPr>
        </p:pic>
      </p:grpSp>
      <p:sp>
        <p:nvSpPr>
          <p:cNvPr id="106" name="Rektangel 15">
            <a:extLst>
              <a:ext uri="{FF2B5EF4-FFF2-40B4-BE49-F238E27FC236}">
                <a16:creationId xmlns:a16="http://schemas.microsoft.com/office/drawing/2014/main" id="{C5E3BEBF-7212-4013-A3E2-B49B12C85401}"/>
              </a:ext>
            </a:extLst>
          </p:cNvPr>
          <p:cNvSpPr/>
          <p:nvPr/>
        </p:nvSpPr>
        <p:spPr>
          <a:xfrm>
            <a:off x="4685596" y="1625740"/>
            <a:ext cx="880598" cy="69467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1"/>
          </a:p>
        </p:txBody>
      </p:sp>
      <p:sp>
        <p:nvSpPr>
          <p:cNvPr id="107" name="textruta 10">
            <a:extLst>
              <a:ext uri="{FF2B5EF4-FFF2-40B4-BE49-F238E27FC236}">
                <a16:creationId xmlns:a16="http://schemas.microsoft.com/office/drawing/2014/main" id="{68144596-9A36-45FF-B2D5-7E1CE9F0BF9F}"/>
              </a:ext>
            </a:extLst>
          </p:cNvPr>
          <p:cNvSpPr txBox="1"/>
          <p:nvPr/>
        </p:nvSpPr>
        <p:spPr>
          <a:xfrm>
            <a:off x="4750042" y="1785348"/>
            <a:ext cx="913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/>
              <a:t>Data 1</a:t>
            </a:r>
          </a:p>
        </p:txBody>
      </p: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E1239AC3-B68B-4B79-BAC1-A3951D9E176C}"/>
              </a:ext>
            </a:extLst>
          </p:cNvPr>
          <p:cNvCxnSpPr/>
          <p:nvPr/>
        </p:nvCxnSpPr>
        <p:spPr>
          <a:xfrm>
            <a:off x="4599776" y="1629638"/>
            <a:ext cx="0" cy="69077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11" name="Bildobjekt 99">
            <a:extLst>
              <a:ext uri="{FF2B5EF4-FFF2-40B4-BE49-F238E27FC236}">
                <a16:creationId xmlns:a16="http://schemas.microsoft.com/office/drawing/2014/main" id="{1FA8237B-0522-4FE3-808E-7B85250F53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4471253" y="2189347"/>
            <a:ext cx="128523" cy="134411"/>
          </a:xfrm>
          <a:prstGeom prst="rect">
            <a:avLst/>
          </a:prstGeom>
        </p:spPr>
      </p:pic>
      <p:sp>
        <p:nvSpPr>
          <p:cNvPr id="112" name="Rektangel 15">
            <a:extLst>
              <a:ext uri="{FF2B5EF4-FFF2-40B4-BE49-F238E27FC236}">
                <a16:creationId xmlns:a16="http://schemas.microsoft.com/office/drawing/2014/main" id="{47AF765D-92DF-42F3-81ED-5B338665D2A7}"/>
              </a:ext>
            </a:extLst>
          </p:cNvPr>
          <p:cNvSpPr/>
          <p:nvPr/>
        </p:nvSpPr>
        <p:spPr>
          <a:xfrm>
            <a:off x="5566194" y="1624931"/>
            <a:ext cx="880598" cy="69467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1"/>
          </a:p>
        </p:txBody>
      </p:sp>
      <p:sp>
        <p:nvSpPr>
          <p:cNvPr id="113" name="textruta 10">
            <a:extLst>
              <a:ext uri="{FF2B5EF4-FFF2-40B4-BE49-F238E27FC236}">
                <a16:creationId xmlns:a16="http://schemas.microsoft.com/office/drawing/2014/main" id="{A968C6F3-4149-4EEB-B1F1-A92DE41221DE}"/>
              </a:ext>
            </a:extLst>
          </p:cNvPr>
          <p:cNvSpPr txBox="1"/>
          <p:nvPr/>
        </p:nvSpPr>
        <p:spPr>
          <a:xfrm>
            <a:off x="5630640" y="1784540"/>
            <a:ext cx="913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/>
              <a:t>Data 2</a:t>
            </a:r>
          </a:p>
        </p:txBody>
      </p:sp>
      <p:sp>
        <p:nvSpPr>
          <p:cNvPr id="114" name="Rektangel 15">
            <a:extLst>
              <a:ext uri="{FF2B5EF4-FFF2-40B4-BE49-F238E27FC236}">
                <a16:creationId xmlns:a16="http://schemas.microsoft.com/office/drawing/2014/main" id="{03D43C2D-E141-4A46-B43D-1489E2B228A1}"/>
              </a:ext>
            </a:extLst>
          </p:cNvPr>
          <p:cNvSpPr/>
          <p:nvPr/>
        </p:nvSpPr>
        <p:spPr>
          <a:xfrm>
            <a:off x="6447102" y="1624931"/>
            <a:ext cx="880598" cy="69467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1"/>
          </a:p>
        </p:txBody>
      </p:sp>
      <p:sp>
        <p:nvSpPr>
          <p:cNvPr id="115" name="textruta 10">
            <a:extLst>
              <a:ext uri="{FF2B5EF4-FFF2-40B4-BE49-F238E27FC236}">
                <a16:creationId xmlns:a16="http://schemas.microsoft.com/office/drawing/2014/main" id="{0BA6756A-842D-46D8-A852-6472E39EFA5D}"/>
              </a:ext>
            </a:extLst>
          </p:cNvPr>
          <p:cNvSpPr txBox="1"/>
          <p:nvPr/>
        </p:nvSpPr>
        <p:spPr>
          <a:xfrm>
            <a:off x="6519253" y="1784540"/>
            <a:ext cx="913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/>
              <a:t>Data T</a:t>
            </a:r>
          </a:p>
        </p:txBody>
      </p: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6C68922B-9971-4E6D-9D6C-57CA574AC694}"/>
              </a:ext>
            </a:extLst>
          </p:cNvPr>
          <p:cNvGrpSpPr/>
          <p:nvPr/>
        </p:nvGrpSpPr>
        <p:grpSpPr>
          <a:xfrm>
            <a:off x="1744488" y="2725250"/>
            <a:ext cx="1192442" cy="900973"/>
            <a:chOff x="336105" y="1402163"/>
            <a:chExt cx="4544349" cy="3283139"/>
          </a:xfrm>
        </p:grpSpPr>
        <p:sp>
          <p:nvSpPr>
            <p:cNvPr id="117" name="Rektangel 15">
              <a:extLst>
                <a:ext uri="{FF2B5EF4-FFF2-40B4-BE49-F238E27FC236}">
                  <a16:creationId xmlns:a16="http://schemas.microsoft.com/office/drawing/2014/main" id="{B21E9B81-3E5E-4B55-8337-50984D21F411}"/>
                </a:ext>
              </a:extLst>
            </p:cNvPr>
            <p:cNvSpPr/>
            <p:nvPr/>
          </p:nvSpPr>
          <p:spPr>
            <a:xfrm>
              <a:off x="970292" y="2153932"/>
              <a:ext cx="3355927" cy="253137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351"/>
            </a:p>
          </p:txBody>
        </p:sp>
        <p:sp>
          <p:nvSpPr>
            <p:cNvPr id="118" name="textruta 10">
              <a:extLst>
                <a:ext uri="{FF2B5EF4-FFF2-40B4-BE49-F238E27FC236}">
                  <a16:creationId xmlns:a16="http://schemas.microsoft.com/office/drawing/2014/main" id="{BB75FB8D-3B4A-4BEE-B56F-F1257057A1F2}"/>
                </a:ext>
              </a:extLst>
            </p:cNvPr>
            <p:cNvSpPr txBox="1"/>
            <p:nvPr/>
          </p:nvSpPr>
          <p:spPr>
            <a:xfrm>
              <a:off x="1398563" y="2741698"/>
              <a:ext cx="3481891" cy="13458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b="1" dirty="0"/>
                <a:t>Data 1</a:t>
              </a:r>
            </a:p>
          </p:txBody>
        </p:sp>
        <p:cxnSp>
          <p:nvCxnSpPr>
            <p:cNvPr id="119" name="Straight Arrow Connector 118">
              <a:extLst>
                <a:ext uri="{FF2B5EF4-FFF2-40B4-BE49-F238E27FC236}">
                  <a16:creationId xmlns:a16="http://schemas.microsoft.com/office/drawing/2014/main" id="{04087FBC-0AB1-4ECA-B228-8F45A5556B15}"/>
                </a:ext>
              </a:extLst>
            </p:cNvPr>
            <p:cNvCxnSpPr/>
            <p:nvPr/>
          </p:nvCxnSpPr>
          <p:spPr>
            <a:xfrm>
              <a:off x="825900" y="2153932"/>
              <a:ext cx="0" cy="251716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0" name="Straight Arrow Connector 119">
              <a:extLst>
                <a:ext uri="{FF2B5EF4-FFF2-40B4-BE49-F238E27FC236}">
                  <a16:creationId xmlns:a16="http://schemas.microsoft.com/office/drawing/2014/main" id="{CE212F58-CA88-4425-98AD-449CAB1288B8}"/>
                </a:ext>
              </a:extLst>
            </p:cNvPr>
            <p:cNvCxnSpPr>
              <a:cxnSpLocks/>
            </p:cNvCxnSpPr>
            <p:nvPr/>
          </p:nvCxnSpPr>
          <p:spPr>
            <a:xfrm>
              <a:off x="970292" y="1996577"/>
              <a:ext cx="3355925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pic>
          <p:nvPicPr>
            <p:cNvPr id="121" name="Graphic 9" descr="Test tubes">
              <a:extLst>
                <a:ext uri="{FF2B5EF4-FFF2-40B4-BE49-F238E27FC236}">
                  <a16:creationId xmlns:a16="http://schemas.microsoft.com/office/drawing/2014/main" id="{8C8155D4-3657-424E-A150-C3F7C88564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862290" y="1402163"/>
              <a:ext cx="463927" cy="463927"/>
            </a:xfrm>
            <a:prstGeom prst="rect">
              <a:avLst/>
            </a:prstGeom>
          </p:spPr>
        </p:pic>
        <p:pic>
          <p:nvPicPr>
            <p:cNvPr id="122" name="Bildobjekt 99">
              <a:extLst>
                <a:ext uri="{FF2B5EF4-FFF2-40B4-BE49-F238E27FC236}">
                  <a16:creationId xmlns:a16="http://schemas.microsoft.com/office/drawing/2014/main" id="{A2E6D52C-0D88-4F27-8AFD-1F44DC385DD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837473B0-CC2E-450A-ABE3-18F120FF3D39}">
                  <a1611:picAttrSrcUrl xmlns:a1611="http://schemas.microsoft.com/office/drawing/2016/11/main" r:id="rId6"/>
                </a:ext>
              </a:extLst>
            </a:blip>
            <a:stretch>
              <a:fillRect/>
            </a:stretch>
          </p:blipFill>
          <p:spPr>
            <a:xfrm>
              <a:off x="336105" y="4193508"/>
              <a:ext cx="489795" cy="489795"/>
            </a:xfrm>
            <a:prstGeom prst="rect">
              <a:avLst/>
            </a:prstGeom>
          </p:spPr>
        </p:pic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5B8A0848-450C-45A9-B2EA-0DA7B5A6549B}"/>
              </a:ext>
            </a:extLst>
          </p:cNvPr>
          <p:cNvGrpSpPr/>
          <p:nvPr/>
        </p:nvGrpSpPr>
        <p:grpSpPr>
          <a:xfrm>
            <a:off x="1639591" y="2847419"/>
            <a:ext cx="1192442" cy="900973"/>
            <a:chOff x="336105" y="1402163"/>
            <a:chExt cx="4544349" cy="3283139"/>
          </a:xfrm>
        </p:grpSpPr>
        <p:sp>
          <p:nvSpPr>
            <p:cNvPr id="124" name="Rektangel 15">
              <a:extLst>
                <a:ext uri="{FF2B5EF4-FFF2-40B4-BE49-F238E27FC236}">
                  <a16:creationId xmlns:a16="http://schemas.microsoft.com/office/drawing/2014/main" id="{CB0180CD-744E-482E-ADAB-8B596135D673}"/>
                </a:ext>
              </a:extLst>
            </p:cNvPr>
            <p:cNvSpPr/>
            <p:nvPr/>
          </p:nvSpPr>
          <p:spPr>
            <a:xfrm>
              <a:off x="970292" y="2153932"/>
              <a:ext cx="3355927" cy="253137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351"/>
            </a:p>
          </p:txBody>
        </p:sp>
        <p:sp>
          <p:nvSpPr>
            <p:cNvPr id="125" name="textruta 10">
              <a:extLst>
                <a:ext uri="{FF2B5EF4-FFF2-40B4-BE49-F238E27FC236}">
                  <a16:creationId xmlns:a16="http://schemas.microsoft.com/office/drawing/2014/main" id="{68BD1F17-AB5F-48C6-89D8-D9EF071A3682}"/>
                </a:ext>
              </a:extLst>
            </p:cNvPr>
            <p:cNvSpPr txBox="1"/>
            <p:nvPr/>
          </p:nvSpPr>
          <p:spPr>
            <a:xfrm>
              <a:off x="1398563" y="2741698"/>
              <a:ext cx="3481891" cy="13458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b="1" dirty="0"/>
                <a:t>Data 1</a:t>
              </a:r>
            </a:p>
          </p:txBody>
        </p:sp>
        <p:cxnSp>
          <p:nvCxnSpPr>
            <p:cNvPr id="126" name="Straight Arrow Connector 125">
              <a:extLst>
                <a:ext uri="{FF2B5EF4-FFF2-40B4-BE49-F238E27FC236}">
                  <a16:creationId xmlns:a16="http://schemas.microsoft.com/office/drawing/2014/main" id="{45B0F8CC-152F-4EFC-B8E4-4BAF9AFA3AB6}"/>
                </a:ext>
              </a:extLst>
            </p:cNvPr>
            <p:cNvCxnSpPr/>
            <p:nvPr/>
          </p:nvCxnSpPr>
          <p:spPr>
            <a:xfrm>
              <a:off x="825900" y="2153932"/>
              <a:ext cx="0" cy="251716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7" name="Straight Arrow Connector 126">
              <a:extLst>
                <a:ext uri="{FF2B5EF4-FFF2-40B4-BE49-F238E27FC236}">
                  <a16:creationId xmlns:a16="http://schemas.microsoft.com/office/drawing/2014/main" id="{815DFFF7-A8B4-4FB7-90C0-EDCE7F9E4FDB}"/>
                </a:ext>
              </a:extLst>
            </p:cNvPr>
            <p:cNvCxnSpPr>
              <a:cxnSpLocks/>
            </p:cNvCxnSpPr>
            <p:nvPr/>
          </p:nvCxnSpPr>
          <p:spPr>
            <a:xfrm>
              <a:off x="970292" y="1996577"/>
              <a:ext cx="3355925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pic>
          <p:nvPicPr>
            <p:cNvPr id="128" name="Graphic 9" descr="Test tubes">
              <a:extLst>
                <a:ext uri="{FF2B5EF4-FFF2-40B4-BE49-F238E27FC236}">
                  <a16:creationId xmlns:a16="http://schemas.microsoft.com/office/drawing/2014/main" id="{96BF6A02-CA53-4ED1-AC41-36EFFD664C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862290" y="1402163"/>
              <a:ext cx="463927" cy="463927"/>
            </a:xfrm>
            <a:prstGeom prst="rect">
              <a:avLst/>
            </a:prstGeom>
          </p:spPr>
        </p:pic>
        <p:pic>
          <p:nvPicPr>
            <p:cNvPr id="129" name="Bildobjekt 99">
              <a:extLst>
                <a:ext uri="{FF2B5EF4-FFF2-40B4-BE49-F238E27FC236}">
                  <a16:creationId xmlns:a16="http://schemas.microsoft.com/office/drawing/2014/main" id="{93C3CB0E-2168-4E14-8EB1-9A54D58A9E3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837473B0-CC2E-450A-ABE3-18F120FF3D39}">
                  <a1611:picAttrSrcUrl xmlns:a1611="http://schemas.microsoft.com/office/drawing/2016/11/main" r:id="rId6"/>
                </a:ext>
              </a:extLst>
            </a:blip>
            <a:stretch>
              <a:fillRect/>
            </a:stretch>
          </p:blipFill>
          <p:spPr>
            <a:xfrm>
              <a:off x="336105" y="4193508"/>
              <a:ext cx="489795" cy="489795"/>
            </a:xfrm>
            <a:prstGeom prst="rect">
              <a:avLst/>
            </a:prstGeom>
          </p:spPr>
        </p:pic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75712E60-4484-4CF5-B0CE-17CB8D472423}"/>
              </a:ext>
            </a:extLst>
          </p:cNvPr>
          <p:cNvGrpSpPr/>
          <p:nvPr/>
        </p:nvGrpSpPr>
        <p:grpSpPr>
          <a:xfrm>
            <a:off x="1538187" y="2975265"/>
            <a:ext cx="1192442" cy="900973"/>
            <a:chOff x="336105" y="1402163"/>
            <a:chExt cx="4544349" cy="3283139"/>
          </a:xfrm>
        </p:grpSpPr>
        <p:sp>
          <p:nvSpPr>
            <p:cNvPr id="131" name="Rektangel 15">
              <a:extLst>
                <a:ext uri="{FF2B5EF4-FFF2-40B4-BE49-F238E27FC236}">
                  <a16:creationId xmlns:a16="http://schemas.microsoft.com/office/drawing/2014/main" id="{0FB26264-12C8-4096-80AF-9473E6A308A2}"/>
                </a:ext>
              </a:extLst>
            </p:cNvPr>
            <p:cNvSpPr/>
            <p:nvPr/>
          </p:nvSpPr>
          <p:spPr>
            <a:xfrm>
              <a:off x="970292" y="2153932"/>
              <a:ext cx="3355927" cy="253137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351"/>
            </a:p>
          </p:txBody>
        </p:sp>
        <p:sp>
          <p:nvSpPr>
            <p:cNvPr id="132" name="textruta 10">
              <a:extLst>
                <a:ext uri="{FF2B5EF4-FFF2-40B4-BE49-F238E27FC236}">
                  <a16:creationId xmlns:a16="http://schemas.microsoft.com/office/drawing/2014/main" id="{37E3CEBF-5706-4FD7-A470-E8EA61958A9B}"/>
                </a:ext>
              </a:extLst>
            </p:cNvPr>
            <p:cNvSpPr txBox="1"/>
            <p:nvPr/>
          </p:nvSpPr>
          <p:spPr>
            <a:xfrm>
              <a:off x="1398563" y="2741698"/>
              <a:ext cx="3481891" cy="13458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b="1" dirty="0"/>
                <a:t>Data 1</a:t>
              </a:r>
            </a:p>
          </p:txBody>
        </p:sp>
        <p:cxnSp>
          <p:nvCxnSpPr>
            <p:cNvPr id="133" name="Straight Arrow Connector 132">
              <a:extLst>
                <a:ext uri="{FF2B5EF4-FFF2-40B4-BE49-F238E27FC236}">
                  <a16:creationId xmlns:a16="http://schemas.microsoft.com/office/drawing/2014/main" id="{D5126DE6-1196-46D7-ADF3-6114D40D68ED}"/>
                </a:ext>
              </a:extLst>
            </p:cNvPr>
            <p:cNvCxnSpPr/>
            <p:nvPr/>
          </p:nvCxnSpPr>
          <p:spPr>
            <a:xfrm>
              <a:off x="825900" y="2153932"/>
              <a:ext cx="0" cy="251716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4" name="Straight Arrow Connector 133">
              <a:extLst>
                <a:ext uri="{FF2B5EF4-FFF2-40B4-BE49-F238E27FC236}">
                  <a16:creationId xmlns:a16="http://schemas.microsoft.com/office/drawing/2014/main" id="{C7BF6DDA-2776-45DE-9DD2-36CBDE9B7ED0}"/>
                </a:ext>
              </a:extLst>
            </p:cNvPr>
            <p:cNvCxnSpPr>
              <a:cxnSpLocks/>
            </p:cNvCxnSpPr>
            <p:nvPr/>
          </p:nvCxnSpPr>
          <p:spPr>
            <a:xfrm>
              <a:off x="970292" y="1996577"/>
              <a:ext cx="3355925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pic>
          <p:nvPicPr>
            <p:cNvPr id="135" name="Graphic 9" descr="Test tubes">
              <a:extLst>
                <a:ext uri="{FF2B5EF4-FFF2-40B4-BE49-F238E27FC236}">
                  <a16:creationId xmlns:a16="http://schemas.microsoft.com/office/drawing/2014/main" id="{C2ADC91C-2439-495F-9A2E-529FF8F716C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862290" y="1402163"/>
              <a:ext cx="463927" cy="463927"/>
            </a:xfrm>
            <a:prstGeom prst="rect">
              <a:avLst/>
            </a:prstGeom>
          </p:spPr>
        </p:pic>
        <p:pic>
          <p:nvPicPr>
            <p:cNvPr id="136" name="Bildobjekt 99">
              <a:extLst>
                <a:ext uri="{FF2B5EF4-FFF2-40B4-BE49-F238E27FC236}">
                  <a16:creationId xmlns:a16="http://schemas.microsoft.com/office/drawing/2014/main" id="{78A40579-AA9A-4F61-82FC-8F10DF19027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837473B0-CC2E-450A-ABE3-18F120FF3D39}">
                  <a1611:picAttrSrcUrl xmlns:a1611="http://schemas.microsoft.com/office/drawing/2016/11/main" r:id="rId6"/>
                </a:ext>
              </a:extLst>
            </a:blip>
            <a:stretch>
              <a:fillRect/>
            </a:stretch>
          </p:blipFill>
          <p:spPr>
            <a:xfrm>
              <a:off x="336105" y="4193508"/>
              <a:ext cx="489795" cy="489795"/>
            </a:xfrm>
            <a:prstGeom prst="rect">
              <a:avLst/>
            </a:prstGeom>
          </p:spPr>
        </p:pic>
      </p:grpSp>
      <p:sp>
        <p:nvSpPr>
          <p:cNvPr id="137" name="Kub 3">
            <a:extLst>
              <a:ext uri="{FF2B5EF4-FFF2-40B4-BE49-F238E27FC236}">
                <a16:creationId xmlns:a16="http://schemas.microsoft.com/office/drawing/2014/main" id="{484581F0-86DA-428E-B6AC-A9EB7EE81994}"/>
              </a:ext>
            </a:extLst>
          </p:cNvPr>
          <p:cNvSpPr/>
          <p:nvPr/>
        </p:nvSpPr>
        <p:spPr>
          <a:xfrm>
            <a:off x="4599776" y="2689841"/>
            <a:ext cx="1001030" cy="1085228"/>
          </a:xfrm>
          <a:prstGeom prst="cub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v-SE" sz="1351"/>
          </a:p>
        </p:txBody>
      </p:sp>
      <p:sp>
        <p:nvSpPr>
          <p:cNvPr id="138" name="TextBox 91">
            <a:extLst>
              <a:ext uri="{FF2B5EF4-FFF2-40B4-BE49-F238E27FC236}">
                <a16:creationId xmlns:a16="http://schemas.microsoft.com/office/drawing/2014/main" id="{C2B75ECB-DA1D-4C0C-8E3B-B83203EAD523}"/>
              </a:ext>
            </a:extLst>
          </p:cNvPr>
          <p:cNvSpPr txBox="1"/>
          <p:nvPr/>
        </p:nvSpPr>
        <p:spPr>
          <a:xfrm>
            <a:off x="4579513" y="3756057"/>
            <a:ext cx="826118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50" b="1" dirty="0">
                <a:latin typeface="Verdana" panose="020B0604030504040204" pitchFamily="34" charset="0"/>
                <a:ea typeface="Verdana" panose="020B0604030504040204" pitchFamily="34" charset="0"/>
              </a:rPr>
              <a:t>variables</a:t>
            </a:r>
          </a:p>
        </p:txBody>
      </p:sp>
      <p:sp>
        <p:nvSpPr>
          <p:cNvPr id="139" name="TextBox 93">
            <a:extLst>
              <a:ext uri="{FF2B5EF4-FFF2-40B4-BE49-F238E27FC236}">
                <a16:creationId xmlns:a16="http://schemas.microsoft.com/office/drawing/2014/main" id="{098A6B28-1ABF-4BE2-9022-26C0CC255C1E}"/>
              </a:ext>
            </a:extLst>
          </p:cNvPr>
          <p:cNvSpPr txBox="1"/>
          <p:nvPr/>
        </p:nvSpPr>
        <p:spPr>
          <a:xfrm rot="16200000">
            <a:off x="4068761" y="3243765"/>
            <a:ext cx="862934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50" b="1" dirty="0">
                <a:latin typeface="Verdana" panose="020B0604030504040204" pitchFamily="34" charset="0"/>
                <a:ea typeface="Verdana" panose="020B0604030504040204" pitchFamily="34" charset="0"/>
              </a:rPr>
              <a:t>individuals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textruta 81">
                <a:extLst>
                  <a:ext uri="{FF2B5EF4-FFF2-40B4-BE49-F238E27FC236}">
                    <a16:creationId xmlns:a16="http://schemas.microsoft.com/office/drawing/2014/main" id="{8E594E66-2F3C-4CC6-A638-4FBB10DE5726}"/>
                  </a:ext>
                </a:extLst>
              </p:cNvPr>
              <p:cNvSpPr txBox="1"/>
              <p:nvPr/>
            </p:nvSpPr>
            <p:spPr>
              <a:xfrm>
                <a:off x="4765351" y="3220382"/>
                <a:ext cx="506549" cy="1615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sv-SE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v-SE" sz="1050" b="1" i="1" u="sng">
                          <a:latin typeface="Cambria Math" panose="02040503050406030204" pitchFamily="18" charset="0"/>
                        </a:rPr>
                        <m:t>𝑻𝒆𝒏𝒔𝒐𝒓</m:t>
                      </m:r>
                    </m:oMath>
                  </m:oMathPara>
                </a14:m>
                <a:endParaRPr lang="sv-SE" sz="1050" b="1" u="sng" dirty="0"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140" name="textruta 81">
                <a:extLst>
                  <a:ext uri="{FF2B5EF4-FFF2-40B4-BE49-F238E27FC236}">
                    <a16:creationId xmlns:a16="http://schemas.microsoft.com/office/drawing/2014/main" id="{8E594E66-2F3C-4CC6-A638-4FBB10DE57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5351" y="3220382"/>
                <a:ext cx="506549" cy="161583"/>
              </a:xfrm>
              <a:prstGeom prst="rect">
                <a:avLst/>
              </a:prstGeom>
              <a:blipFill>
                <a:blip r:embed="rId7"/>
                <a:stretch>
                  <a:fillRect l="-4819" r="-6024" b="-7407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1" name="TextBox 92">
            <a:extLst>
              <a:ext uri="{FF2B5EF4-FFF2-40B4-BE49-F238E27FC236}">
                <a16:creationId xmlns:a16="http://schemas.microsoft.com/office/drawing/2014/main" id="{96613CE7-662D-4E8F-B376-4D9543D5B790}"/>
              </a:ext>
            </a:extLst>
          </p:cNvPr>
          <p:cNvSpPr txBox="1"/>
          <p:nvPr/>
        </p:nvSpPr>
        <p:spPr>
          <a:xfrm rot="18951283">
            <a:off x="4396938" y="2501551"/>
            <a:ext cx="814184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50" b="1" dirty="0">
                <a:latin typeface="Verdana" panose="020B0604030504040204" pitchFamily="34" charset="0"/>
                <a:ea typeface="Verdana" panose="020B0604030504040204" pitchFamily="34" charset="0"/>
              </a:rPr>
              <a:t>time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A906D45-5B77-4D00-8B3E-4C80A4F38216}"/>
              </a:ext>
            </a:extLst>
          </p:cNvPr>
          <p:cNvCxnSpPr/>
          <p:nvPr/>
        </p:nvCxnSpPr>
        <p:spPr>
          <a:xfrm flipV="1">
            <a:off x="1500300" y="2801513"/>
            <a:ext cx="334823" cy="34643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2" name="TextBox 92">
            <a:extLst>
              <a:ext uri="{FF2B5EF4-FFF2-40B4-BE49-F238E27FC236}">
                <a16:creationId xmlns:a16="http://schemas.microsoft.com/office/drawing/2014/main" id="{62615BEA-7AE6-4411-9495-D4626C90DBC4}"/>
              </a:ext>
            </a:extLst>
          </p:cNvPr>
          <p:cNvSpPr txBox="1"/>
          <p:nvPr/>
        </p:nvSpPr>
        <p:spPr>
          <a:xfrm rot="18951283">
            <a:off x="1269862" y="2710471"/>
            <a:ext cx="814184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50" b="1" dirty="0">
                <a:latin typeface="Verdana" panose="020B0604030504040204" pitchFamily="34" charset="0"/>
                <a:ea typeface="Verdana" panose="020B0604030504040204" pitchFamily="34" charset="0"/>
              </a:rPr>
              <a:t>time</a:t>
            </a:r>
          </a:p>
        </p:txBody>
      </p:sp>
      <p:pic>
        <p:nvPicPr>
          <p:cNvPr id="13" name="Graphic 12" descr="Clock">
            <a:extLst>
              <a:ext uri="{FF2B5EF4-FFF2-40B4-BE49-F238E27FC236}">
                <a16:creationId xmlns:a16="http://schemas.microsoft.com/office/drawing/2014/main" id="{F4851C08-8252-42E0-B416-9F47EB54CCB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575681" y="2647900"/>
            <a:ext cx="239048" cy="239048"/>
          </a:xfrm>
          <a:prstGeom prst="rect">
            <a:avLst/>
          </a:prstGeom>
        </p:spPr>
      </p:pic>
      <p:pic>
        <p:nvPicPr>
          <p:cNvPr id="143" name="Bildobjekt 99">
            <a:extLst>
              <a:ext uri="{FF2B5EF4-FFF2-40B4-BE49-F238E27FC236}">
                <a16:creationId xmlns:a16="http://schemas.microsoft.com/office/drawing/2014/main" id="{1A6312F1-1957-4AAD-97DF-B473C69613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4435966" y="3750521"/>
            <a:ext cx="128523" cy="134411"/>
          </a:xfrm>
          <a:prstGeom prst="rect">
            <a:avLst/>
          </a:prstGeom>
        </p:spPr>
      </p:pic>
      <p:pic>
        <p:nvPicPr>
          <p:cNvPr id="144" name="Graphic 9" descr="Test tubes">
            <a:extLst>
              <a:ext uri="{FF2B5EF4-FFF2-40B4-BE49-F238E27FC236}">
                <a16:creationId xmlns:a16="http://schemas.microsoft.com/office/drawing/2014/main" id="{6D8FD809-C659-4546-A85F-0DA6871391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46927" y="3784733"/>
            <a:ext cx="121735" cy="127313"/>
          </a:xfrm>
          <a:prstGeom prst="rect">
            <a:avLst/>
          </a:prstGeom>
        </p:spPr>
      </p:pic>
      <p:pic>
        <p:nvPicPr>
          <p:cNvPr id="145" name="Graphic 144" descr="Clock">
            <a:extLst>
              <a:ext uri="{FF2B5EF4-FFF2-40B4-BE49-F238E27FC236}">
                <a16:creationId xmlns:a16="http://schemas.microsoft.com/office/drawing/2014/main" id="{F3B456F6-9B8D-4AA7-A8D5-9571E569668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698183" y="2460357"/>
            <a:ext cx="239048" cy="239048"/>
          </a:xfrm>
          <a:prstGeom prst="rect">
            <a:avLst/>
          </a:prstGeom>
        </p:spPr>
      </p:pic>
      <p:cxnSp>
        <p:nvCxnSpPr>
          <p:cNvPr id="146" name="Straight Arrow Connector 145">
            <a:extLst>
              <a:ext uri="{FF2B5EF4-FFF2-40B4-BE49-F238E27FC236}">
                <a16:creationId xmlns:a16="http://schemas.microsoft.com/office/drawing/2014/main" id="{3030458C-C294-4DA6-B27E-E5E020F47B4C}"/>
              </a:ext>
            </a:extLst>
          </p:cNvPr>
          <p:cNvCxnSpPr/>
          <p:nvPr/>
        </p:nvCxnSpPr>
        <p:spPr>
          <a:xfrm>
            <a:off x="3876909" y="2001405"/>
            <a:ext cx="592477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6EC62E22-1377-4964-ADB0-F2318FB38FBF}"/>
              </a:ext>
            </a:extLst>
          </p:cNvPr>
          <p:cNvCxnSpPr/>
          <p:nvPr/>
        </p:nvCxnSpPr>
        <p:spPr>
          <a:xfrm>
            <a:off x="6025302" y="3293955"/>
            <a:ext cx="592477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8" name="Straight Arrow Connector 147">
            <a:extLst>
              <a:ext uri="{FF2B5EF4-FFF2-40B4-BE49-F238E27FC236}">
                <a16:creationId xmlns:a16="http://schemas.microsoft.com/office/drawing/2014/main" id="{707949D6-0C32-4FA2-BE7E-A3E9A65B84A4}"/>
              </a:ext>
            </a:extLst>
          </p:cNvPr>
          <p:cNvCxnSpPr/>
          <p:nvPr/>
        </p:nvCxnSpPr>
        <p:spPr>
          <a:xfrm>
            <a:off x="7531998" y="1972266"/>
            <a:ext cx="592477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9" name="textruta 10">
            <a:extLst>
              <a:ext uri="{FF2B5EF4-FFF2-40B4-BE49-F238E27FC236}">
                <a16:creationId xmlns:a16="http://schemas.microsoft.com/office/drawing/2014/main" id="{6FF20FD2-A86F-4535-ACA2-5EA559C1C738}"/>
              </a:ext>
            </a:extLst>
          </p:cNvPr>
          <p:cNvSpPr txBox="1"/>
          <p:nvPr/>
        </p:nvSpPr>
        <p:spPr>
          <a:xfrm>
            <a:off x="8192403" y="1729892"/>
            <a:ext cx="82606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2700" b="1" dirty="0">
                <a:solidFill>
                  <a:schemeClr val="accent6">
                    <a:lumMod val="75000"/>
                  </a:schemeClr>
                </a:solidFill>
              </a:rPr>
              <a:t>PCA</a:t>
            </a:r>
          </a:p>
        </p:txBody>
      </p:sp>
      <p:sp>
        <p:nvSpPr>
          <p:cNvPr id="151" name="textruta 10">
            <a:extLst>
              <a:ext uri="{FF2B5EF4-FFF2-40B4-BE49-F238E27FC236}">
                <a16:creationId xmlns:a16="http://schemas.microsoft.com/office/drawing/2014/main" id="{1AAF3E23-DF24-464F-8D76-D4641DBC05AC}"/>
              </a:ext>
            </a:extLst>
          </p:cNvPr>
          <p:cNvSpPr txBox="1"/>
          <p:nvPr/>
        </p:nvSpPr>
        <p:spPr>
          <a:xfrm>
            <a:off x="6844151" y="2767227"/>
            <a:ext cx="23519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2700" b="1" dirty="0" err="1">
                <a:solidFill>
                  <a:schemeClr val="accent6">
                    <a:lumMod val="75000"/>
                  </a:schemeClr>
                </a:solidFill>
              </a:rPr>
              <a:t>Tensor</a:t>
            </a:r>
            <a:r>
              <a:rPr lang="sv-SE" sz="27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sv-SE" sz="2700" b="1" dirty="0" err="1">
                <a:solidFill>
                  <a:schemeClr val="accent6">
                    <a:lumMod val="75000"/>
                  </a:schemeClr>
                </a:solidFill>
              </a:rPr>
              <a:t>decomposition</a:t>
            </a:r>
            <a:endParaRPr lang="en-US" sz="27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2" name="textruta 10">
            <a:extLst>
              <a:ext uri="{FF2B5EF4-FFF2-40B4-BE49-F238E27FC236}">
                <a16:creationId xmlns:a16="http://schemas.microsoft.com/office/drawing/2014/main" id="{995BD78A-CADA-4368-8686-41605EB56A76}"/>
              </a:ext>
            </a:extLst>
          </p:cNvPr>
          <p:cNvSpPr txBox="1"/>
          <p:nvPr/>
        </p:nvSpPr>
        <p:spPr>
          <a:xfrm>
            <a:off x="6272585" y="1687650"/>
            <a:ext cx="826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2400" b="1" dirty="0"/>
              <a:t>…</a:t>
            </a:r>
          </a:p>
        </p:txBody>
      </p:sp>
      <p:pic>
        <p:nvPicPr>
          <p:cNvPr id="78" name="Picture 4" descr="Logotype | Chalmers">
            <a:extLst>
              <a:ext uri="{FF2B5EF4-FFF2-40B4-BE49-F238E27FC236}">
                <a16:creationId xmlns:a16="http://schemas.microsoft.com/office/drawing/2014/main" id="{5CBF7E87-7144-449E-A0E6-BA0648A783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213" y="4587535"/>
            <a:ext cx="1945187" cy="52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59454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8472" y="1347615"/>
            <a:ext cx="5968232" cy="2808312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sv-SE" noProof="0" dirty="0">
                <a:latin typeface="Verdana" panose="020B0604030504040204" pitchFamily="34" charset="0"/>
                <a:ea typeface="Verdana" panose="020B0604030504040204" pitchFamily="34" charset="0"/>
              </a:rPr>
              <a:t>Crossoverstudier som använder </a:t>
            </a:r>
            <a:r>
              <a:rPr lang="sv-SE" dirty="0">
                <a:latin typeface="Verdana" panose="020B0604030504040204" pitchFamily="34" charset="0"/>
                <a:ea typeface="Verdana" panose="020B0604030504040204" pitchFamily="34" charset="0"/>
              </a:rPr>
              <a:t>upprepade mätningar kan skapa en ytterligare </a:t>
            </a:r>
            <a:r>
              <a:rPr lang="sv-SE" dirty="0" err="1">
                <a:latin typeface="Verdana" panose="020B0604030504040204" pitchFamily="34" charset="0"/>
                <a:ea typeface="Verdana" panose="020B0604030504040204" pitchFamily="34" charset="0"/>
              </a:rPr>
              <a:t>dimenesion</a:t>
            </a:r>
            <a:endParaRPr lang="sv-SE" noProof="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Viktor Skantze</a:t>
            </a:r>
            <a:endParaRPr lang="sv-SE" sz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881DC44-71F5-488E-9403-C15246AD5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206375"/>
            <a:ext cx="8496300" cy="565177"/>
          </a:xfrm>
        </p:spPr>
        <p:txBody>
          <a:bodyPr>
            <a:normAutofit/>
          </a:bodyPr>
          <a:lstStyle/>
          <a:p>
            <a:r>
              <a:rPr lang="sv-SE" sz="2250" noProof="0" dirty="0">
                <a:latin typeface="Verdana" panose="020B0604030504040204" pitchFamily="34" charset="0"/>
                <a:ea typeface="Verdana" panose="020B0604030504040204" pitchFamily="34" charset="0"/>
              </a:rPr>
              <a:t>METABOTYPNING – CROSSOVERDESIGNER</a:t>
            </a:r>
            <a:endParaRPr lang="sv-SE" sz="2250" u="sng" noProof="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174ABBB-15FE-48BE-B2EE-F30712F1C7BA}"/>
              </a:ext>
            </a:extLst>
          </p:cNvPr>
          <p:cNvCxnSpPr/>
          <p:nvPr/>
        </p:nvCxnSpPr>
        <p:spPr>
          <a:xfrm>
            <a:off x="323528" y="771552"/>
            <a:ext cx="8496622" cy="0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ruta 18">
                <a:extLst>
                  <a:ext uri="{FF2B5EF4-FFF2-40B4-BE49-F238E27FC236}">
                    <a16:creationId xmlns:a16="http://schemas.microsoft.com/office/drawing/2014/main" id="{12270B27-653E-4BC4-8EAC-56615BA39855}"/>
                  </a:ext>
                </a:extLst>
              </p:cNvPr>
              <p:cNvSpPr txBox="1"/>
              <p:nvPr/>
            </p:nvSpPr>
            <p:spPr>
              <a:xfrm>
                <a:off x="4523312" y="2795059"/>
                <a:ext cx="97847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v-SE" sz="1200" i="1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sv-SE" sz="1200" dirty="0"/>
              </a:p>
            </p:txBody>
          </p:sp>
        </mc:Choice>
        <mc:Fallback xmlns="">
          <p:sp>
            <p:nvSpPr>
              <p:cNvPr id="43" name="textruta 18">
                <a:extLst>
                  <a:ext uri="{FF2B5EF4-FFF2-40B4-BE49-F238E27FC236}">
                    <a16:creationId xmlns:a16="http://schemas.microsoft.com/office/drawing/2014/main" id="{12270B27-653E-4BC4-8EAC-56615BA398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3312" y="2795059"/>
                <a:ext cx="97847" cy="184666"/>
              </a:xfrm>
              <a:prstGeom prst="rect">
                <a:avLst/>
              </a:prstGeom>
              <a:blipFill>
                <a:blip r:embed="rId4"/>
                <a:stretch>
                  <a:fillRect l="-37500" r="-31250" b="-6667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ruta 19">
                <a:extLst>
                  <a:ext uri="{FF2B5EF4-FFF2-40B4-BE49-F238E27FC236}">
                    <a16:creationId xmlns:a16="http://schemas.microsoft.com/office/drawing/2014/main" id="{4DDBBF0D-8D3C-417B-B8AC-BF1FB97A8722}"/>
                  </a:ext>
                </a:extLst>
              </p:cNvPr>
              <p:cNvSpPr txBox="1"/>
              <p:nvPr/>
            </p:nvSpPr>
            <p:spPr>
              <a:xfrm>
                <a:off x="4515616" y="3163618"/>
                <a:ext cx="356380" cy="1686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v-SE" sz="105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v-SE" sz="105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sv-SE" sz="1050" b="0" i="1" smtClean="0"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sv-SE" sz="105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sv-SE" sz="105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</m:sSub>
                    </m:oMath>
                  </m:oMathPara>
                </a14:m>
                <a:endParaRPr lang="sv-SE" sz="1050" dirty="0"/>
              </a:p>
            </p:txBody>
          </p:sp>
        </mc:Choice>
        <mc:Fallback xmlns="">
          <p:sp>
            <p:nvSpPr>
              <p:cNvPr id="44" name="textruta 19">
                <a:extLst>
                  <a:ext uri="{FF2B5EF4-FFF2-40B4-BE49-F238E27FC236}">
                    <a16:creationId xmlns:a16="http://schemas.microsoft.com/office/drawing/2014/main" id="{4DDBBF0D-8D3C-417B-B8AC-BF1FB97A87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5616" y="3163618"/>
                <a:ext cx="356380" cy="168636"/>
              </a:xfrm>
              <a:prstGeom prst="rect">
                <a:avLst/>
              </a:prstGeom>
              <a:blipFill>
                <a:blip r:embed="rId5"/>
                <a:stretch>
                  <a:fillRect l="-5172" r="-3448" b="-7143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ruta 20">
                <a:extLst>
                  <a:ext uri="{FF2B5EF4-FFF2-40B4-BE49-F238E27FC236}">
                    <a16:creationId xmlns:a16="http://schemas.microsoft.com/office/drawing/2014/main" id="{23E1336F-EE4D-4129-8D53-916327FDB1C4}"/>
                  </a:ext>
                </a:extLst>
              </p:cNvPr>
              <p:cNvSpPr txBox="1"/>
              <p:nvPr/>
            </p:nvSpPr>
            <p:spPr>
              <a:xfrm>
                <a:off x="4881082" y="3173306"/>
                <a:ext cx="359521" cy="1686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v-SE" sz="105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v-SE" sz="105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sv-SE" sz="1050" b="0" i="1" smtClean="0">
                              <a:latin typeface="Cambria Math" panose="02040503050406030204" pitchFamily="18" charset="0"/>
                            </a:rPr>
                            <m:t>2,</m:t>
                          </m:r>
                          <m:r>
                            <a:rPr lang="sv-SE" sz="105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sv-SE" sz="105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</m:sSub>
                    </m:oMath>
                  </m:oMathPara>
                </a14:m>
                <a:endParaRPr lang="sv-SE" sz="1050" dirty="0"/>
              </a:p>
            </p:txBody>
          </p:sp>
        </mc:Choice>
        <mc:Fallback xmlns="">
          <p:sp>
            <p:nvSpPr>
              <p:cNvPr id="69" name="textruta 20">
                <a:extLst>
                  <a:ext uri="{FF2B5EF4-FFF2-40B4-BE49-F238E27FC236}">
                    <a16:creationId xmlns:a16="http://schemas.microsoft.com/office/drawing/2014/main" id="{23E1336F-EE4D-4129-8D53-916327FDB1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1082" y="3173306"/>
                <a:ext cx="359521" cy="168636"/>
              </a:xfrm>
              <a:prstGeom prst="rect">
                <a:avLst/>
              </a:prstGeom>
              <a:blipFill>
                <a:blip r:embed="rId6"/>
                <a:stretch>
                  <a:fillRect l="-5085" r="-1695" b="-11111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Rektangel 21">
            <a:extLst>
              <a:ext uri="{FF2B5EF4-FFF2-40B4-BE49-F238E27FC236}">
                <a16:creationId xmlns:a16="http://schemas.microsoft.com/office/drawing/2014/main" id="{D66F18A2-D00B-4E0C-8DE6-9B926EB34ED3}"/>
              </a:ext>
            </a:extLst>
          </p:cNvPr>
          <p:cNvSpPr/>
          <p:nvPr/>
        </p:nvSpPr>
        <p:spPr>
          <a:xfrm>
            <a:off x="5291452" y="2610113"/>
            <a:ext cx="274434" cy="554783"/>
          </a:xfrm>
          <a:prstGeom prst="rect">
            <a:avLst/>
          </a:prstGeom>
          <a:solidFill>
            <a:schemeClr val="accent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ruta 22">
                <a:extLst>
                  <a:ext uri="{FF2B5EF4-FFF2-40B4-BE49-F238E27FC236}">
                    <a16:creationId xmlns:a16="http://schemas.microsoft.com/office/drawing/2014/main" id="{30689FCF-7C50-4EF9-ACA4-71EE3C2E3E81}"/>
                  </a:ext>
                </a:extLst>
              </p:cNvPr>
              <p:cNvSpPr txBox="1"/>
              <p:nvPr/>
            </p:nvSpPr>
            <p:spPr>
              <a:xfrm>
                <a:off x="5418536" y="3175133"/>
                <a:ext cx="407484" cy="1897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v-SE" sz="105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sv-SE" sz="105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v-SE" sz="105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sv-SE" sz="105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sv-SE" sz="105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sv-SE" sz="105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sv-SE" sz="105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</m:sSub>
                        </m:e>
                        <m:sub>
                          <m:r>
                            <a:rPr lang="sv-SE" sz="105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sv-SE" sz="1050" dirty="0"/>
              </a:p>
            </p:txBody>
          </p:sp>
        </mc:Choice>
        <mc:Fallback xmlns="">
          <p:sp>
            <p:nvSpPr>
              <p:cNvPr id="71" name="textruta 22">
                <a:extLst>
                  <a:ext uri="{FF2B5EF4-FFF2-40B4-BE49-F238E27FC236}">
                    <a16:creationId xmlns:a16="http://schemas.microsoft.com/office/drawing/2014/main" id="{30689FCF-7C50-4EF9-ACA4-71EE3C2E3E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8536" y="3175133"/>
                <a:ext cx="407484" cy="189732"/>
              </a:xfrm>
              <a:prstGeom prst="rect">
                <a:avLst/>
              </a:prstGeom>
              <a:blipFill>
                <a:blip r:embed="rId7"/>
                <a:stretch>
                  <a:fillRect l="-4478" b="-3226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ruta 24">
                <a:extLst>
                  <a:ext uri="{FF2B5EF4-FFF2-40B4-BE49-F238E27FC236}">
                    <a16:creationId xmlns:a16="http://schemas.microsoft.com/office/drawing/2014/main" id="{6AD7A02F-3A06-4406-8B88-5BE1BE341830}"/>
                  </a:ext>
                </a:extLst>
              </p:cNvPr>
              <p:cNvSpPr txBox="1"/>
              <p:nvPr/>
            </p:nvSpPr>
            <p:spPr>
              <a:xfrm>
                <a:off x="5267854" y="3190181"/>
                <a:ext cx="150682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v-SE" sz="1200" i="1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sv-SE" sz="1200" dirty="0"/>
              </a:p>
            </p:txBody>
          </p:sp>
        </mc:Choice>
        <mc:Fallback xmlns="">
          <p:sp>
            <p:nvSpPr>
              <p:cNvPr id="72" name="textruta 24">
                <a:extLst>
                  <a:ext uri="{FF2B5EF4-FFF2-40B4-BE49-F238E27FC236}">
                    <a16:creationId xmlns:a16="http://schemas.microsoft.com/office/drawing/2014/main" id="{6AD7A02F-3A06-4406-8B88-5BE1BE3418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7854" y="3190181"/>
                <a:ext cx="150682" cy="18466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Rektangel 21">
            <a:extLst>
              <a:ext uri="{FF2B5EF4-FFF2-40B4-BE49-F238E27FC236}">
                <a16:creationId xmlns:a16="http://schemas.microsoft.com/office/drawing/2014/main" id="{43A7E607-C6C6-416B-AD37-579C4A11E59F}"/>
              </a:ext>
            </a:extLst>
          </p:cNvPr>
          <p:cNvSpPr/>
          <p:nvPr/>
        </p:nvSpPr>
        <p:spPr>
          <a:xfrm>
            <a:off x="4993792" y="2610001"/>
            <a:ext cx="274434" cy="554783"/>
          </a:xfrm>
          <a:prstGeom prst="rect">
            <a:avLst/>
          </a:prstGeom>
          <a:solidFill>
            <a:schemeClr val="accent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1"/>
          </a:p>
        </p:txBody>
      </p:sp>
      <p:sp>
        <p:nvSpPr>
          <p:cNvPr id="74" name="Rektangel 21">
            <a:extLst>
              <a:ext uri="{FF2B5EF4-FFF2-40B4-BE49-F238E27FC236}">
                <a16:creationId xmlns:a16="http://schemas.microsoft.com/office/drawing/2014/main" id="{687901E2-DBDF-492E-B00E-1EF86065D620}"/>
              </a:ext>
            </a:extLst>
          </p:cNvPr>
          <p:cNvSpPr/>
          <p:nvPr/>
        </p:nvSpPr>
        <p:spPr>
          <a:xfrm>
            <a:off x="4696132" y="2610113"/>
            <a:ext cx="274434" cy="554783"/>
          </a:xfrm>
          <a:prstGeom prst="rect">
            <a:avLst/>
          </a:prstGeom>
          <a:solidFill>
            <a:schemeClr val="accent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ruta 18">
                <a:extLst>
                  <a:ext uri="{FF2B5EF4-FFF2-40B4-BE49-F238E27FC236}">
                    <a16:creationId xmlns:a16="http://schemas.microsoft.com/office/drawing/2014/main" id="{4C3E116F-4124-4986-8537-14A650947D39}"/>
                  </a:ext>
                </a:extLst>
              </p:cNvPr>
              <p:cNvSpPr txBox="1"/>
              <p:nvPr/>
            </p:nvSpPr>
            <p:spPr>
              <a:xfrm>
                <a:off x="4340787" y="3014028"/>
                <a:ext cx="97847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v-SE" sz="1200" i="1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sv-SE" sz="1200" dirty="0"/>
              </a:p>
            </p:txBody>
          </p:sp>
        </mc:Choice>
        <mc:Fallback xmlns="">
          <p:sp>
            <p:nvSpPr>
              <p:cNvPr id="75" name="textruta 18">
                <a:extLst>
                  <a:ext uri="{FF2B5EF4-FFF2-40B4-BE49-F238E27FC236}">
                    <a16:creationId xmlns:a16="http://schemas.microsoft.com/office/drawing/2014/main" id="{4C3E116F-4124-4986-8537-14A650947D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0787" y="3014028"/>
                <a:ext cx="97847" cy="184666"/>
              </a:xfrm>
              <a:prstGeom prst="rect">
                <a:avLst/>
              </a:prstGeom>
              <a:blipFill>
                <a:blip r:embed="rId4"/>
                <a:stretch>
                  <a:fillRect l="-37500" r="-31250" b="-3226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ruta 19">
                <a:extLst>
                  <a:ext uri="{FF2B5EF4-FFF2-40B4-BE49-F238E27FC236}">
                    <a16:creationId xmlns:a16="http://schemas.microsoft.com/office/drawing/2014/main" id="{C7AAC392-89A5-4FD1-B96C-783F89125460}"/>
                  </a:ext>
                </a:extLst>
              </p:cNvPr>
              <p:cNvSpPr txBox="1"/>
              <p:nvPr/>
            </p:nvSpPr>
            <p:spPr>
              <a:xfrm>
                <a:off x="4333091" y="3382587"/>
                <a:ext cx="356380" cy="1686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v-SE" sz="105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v-SE" sz="105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sv-SE" sz="1050" b="0" i="1" smtClean="0"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sv-SE" sz="105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sv-SE" sz="1050" b="0" i="1" smtClean="0">
                              <a:latin typeface="Cambria Math" panose="02040503050406030204" pitchFamily="18" charset="0"/>
                            </a:rPr>
                            <m:t>=2</m:t>
                          </m:r>
                        </m:sub>
                      </m:sSub>
                    </m:oMath>
                  </m:oMathPara>
                </a14:m>
                <a:endParaRPr lang="sv-SE" sz="1050" dirty="0"/>
              </a:p>
            </p:txBody>
          </p:sp>
        </mc:Choice>
        <mc:Fallback xmlns="">
          <p:sp>
            <p:nvSpPr>
              <p:cNvPr id="76" name="textruta 19">
                <a:extLst>
                  <a:ext uri="{FF2B5EF4-FFF2-40B4-BE49-F238E27FC236}">
                    <a16:creationId xmlns:a16="http://schemas.microsoft.com/office/drawing/2014/main" id="{C7AAC392-89A5-4FD1-B96C-783F891254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3091" y="3382587"/>
                <a:ext cx="356380" cy="168636"/>
              </a:xfrm>
              <a:prstGeom prst="rect">
                <a:avLst/>
              </a:prstGeom>
              <a:blipFill>
                <a:blip r:embed="rId9"/>
                <a:stretch>
                  <a:fillRect l="-5172" r="-3448" b="-7143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ruta 20">
                <a:extLst>
                  <a:ext uri="{FF2B5EF4-FFF2-40B4-BE49-F238E27FC236}">
                    <a16:creationId xmlns:a16="http://schemas.microsoft.com/office/drawing/2014/main" id="{EC4C80F8-B47B-4171-AD61-9FDE73727CA3}"/>
                  </a:ext>
                </a:extLst>
              </p:cNvPr>
              <p:cNvSpPr txBox="1"/>
              <p:nvPr/>
            </p:nvSpPr>
            <p:spPr>
              <a:xfrm>
                <a:off x="4698557" y="3392275"/>
                <a:ext cx="359522" cy="1686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v-SE" sz="105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v-SE" sz="105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sv-SE" sz="1050" b="0" i="1" smtClean="0">
                              <a:latin typeface="Cambria Math" panose="02040503050406030204" pitchFamily="18" charset="0"/>
                            </a:rPr>
                            <m:t>2,</m:t>
                          </m:r>
                          <m:r>
                            <a:rPr lang="sv-SE" sz="105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sv-SE" sz="1050" b="0" i="1" smtClean="0">
                              <a:latin typeface="Cambria Math" panose="02040503050406030204" pitchFamily="18" charset="0"/>
                            </a:rPr>
                            <m:t>=2</m:t>
                          </m:r>
                        </m:sub>
                      </m:sSub>
                    </m:oMath>
                  </m:oMathPara>
                </a14:m>
                <a:endParaRPr lang="sv-SE" sz="1050" dirty="0"/>
              </a:p>
            </p:txBody>
          </p:sp>
        </mc:Choice>
        <mc:Fallback xmlns="">
          <p:sp>
            <p:nvSpPr>
              <p:cNvPr id="77" name="textruta 20">
                <a:extLst>
                  <a:ext uri="{FF2B5EF4-FFF2-40B4-BE49-F238E27FC236}">
                    <a16:creationId xmlns:a16="http://schemas.microsoft.com/office/drawing/2014/main" id="{EC4C80F8-B47B-4171-AD61-9FDE73727C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8557" y="3392275"/>
                <a:ext cx="359522" cy="168636"/>
              </a:xfrm>
              <a:prstGeom prst="rect">
                <a:avLst/>
              </a:prstGeom>
              <a:blipFill>
                <a:blip r:embed="rId10"/>
                <a:stretch>
                  <a:fillRect l="-5085" r="-1695" b="-10714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Rektangel 21">
            <a:extLst>
              <a:ext uri="{FF2B5EF4-FFF2-40B4-BE49-F238E27FC236}">
                <a16:creationId xmlns:a16="http://schemas.microsoft.com/office/drawing/2014/main" id="{80B0F4C1-3780-445A-8514-1B3C04EA7A8F}"/>
              </a:ext>
            </a:extLst>
          </p:cNvPr>
          <p:cNvSpPr/>
          <p:nvPr/>
        </p:nvSpPr>
        <p:spPr>
          <a:xfrm>
            <a:off x="5108927" y="2829082"/>
            <a:ext cx="274434" cy="554783"/>
          </a:xfrm>
          <a:prstGeom prst="rect">
            <a:avLst/>
          </a:prstGeom>
          <a:solidFill>
            <a:schemeClr val="accent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ruta 22">
                <a:extLst>
                  <a:ext uri="{FF2B5EF4-FFF2-40B4-BE49-F238E27FC236}">
                    <a16:creationId xmlns:a16="http://schemas.microsoft.com/office/drawing/2014/main" id="{E1B8E8D9-4B70-46E8-9DBB-298EB759C751}"/>
                  </a:ext>
                </a:extLst>
              </p:cNvPr>
              <p:cNvSpPr txBox="1"/>
              <p:nvPr/>
            </p:nvSpPr>
            <p:spPr>
              <a:xfrm>
                <a:off x="5236011" y="3394102"/>
                <a:ext cx="407484" cy="1897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v-SE" sz="105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sv-SE" sz="105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v-SE" sz="105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sv-SE" sz="105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sv-SE" sz="105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sv-SE" sz="105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sv-SE" sz="1050" b="0" i="1" smtClean="0">
                                  <a:latin typeface="Cambria Math" panose="02040503050406030204" pitchFamily="18" charset="0"/>
                                </a:rPr>
                                <m:t>=2</m:t>
                              </m:r>
                            </m:sub>
                          </m:sSub>
                        </m:e>
                        <m:sub>
                          <m:r>
                            <a:rPr lang="sv-SE" sz="105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sv-SE" sz="1050" dirty="0"/>
              </a:p>
            </p:txBody>
          </p:sp>
        </mc:Choice>
        <mc:Fallback xmlns="">
          <p:sp>
            <p:nvSpPr>
              <p:cNvPr id="79" name="textruta 22">
                <a:extLst>
                  <a:ext uri="{FF2B5EF4-FFF2-40B4-BE49-F238E27FC236}">
                    <a16:creationId xmlns:a16="http://schemas.microsoft.com/office/drawing/2014/main" id="{E1B8E8D9-4B70-46E8-9DBB-298EB759C7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6011" y="3394102"/>
                <a:ext cx="407484" cy="189732"/>
              </a:xfrm>
              <a:prstGeom prst="rect">
                <a:avLst/>
              </a:prstGeom>
              <a:blipFill>
                <a:blip r:embed="rId11"/>
                <a:stretch>
                  <a:fillRect l="-4478" b="-3226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ruta 24">
                <a:extLst>
                  <a:ext uri="{FF2B5EF4-FFF2-40B4-BE49-F238E27FC236}">
                    <a16:creationId xmlns:a16="http://schemas.microsoft.com/office/drawing/2014/main" id="{68FB6FAB-0182-4CC0-897D-C41766ED694B}"/>
                  </a:ext>
                </a:extLst>
              </p:cNvPr>
              <p:cNvSpPr txBox="1"/>
              <p:nvPr/>
            </p:nvSpPr>
            <p:spPr>
              <a:xfrm>
                <a:off x="5085329" y="3409150"/>
                <a:ext cx="150682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v-SE" sz="1200" i="1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sv-SE" sz="1200" dirty="0"/>
              </a:p>
            </p:txBody>
          </p:sp>
        </mc:Choice>
        <mc:Fallback xmlns="">
          <p:sp>
            <p:nvSpPr>
              <p:cNvPr id="80" name="textruta 24">
                <a:extLst>
                  <a:ext uri="{FF2B5EF4-FFF2-40B4-BE49-F238E27FC236}">
                    <a16:creationId xmlns:a16="http://schemas.microsoft.com/office/drawing/2014/main" id="{68FB6FAB-0182-4CC0-897D-C41766ED69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5329" y="3409150"/>
                <a:ext cx="150682" cy="18466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Rektangel 21">
            <a:extLst>
              <a:ext uri="{FF2B5EF4-FFF2-40B4-BE49-F238E27FC236}">
                <a16:creationId xmlns:a16="http://schemas.microsoft.com/office/drawing/2014/main" id="{8977C036-C16B-4DEE-949B-C2B93B5F4947}"/>
              </a:ext>
            </a:extLst>
          </p:cNvPr>
          <p:cNvSpPr/>
          <p:nvPr/>
        </p:nvSpPr>
        <p:spPr>
          <a:xfrm>
            <a:off x="4811267" y="2828970"/>
            <a:ext cx="274434" cy="554783"/>
          </a:xfrm>
          <a:prstGeom prst="rect">
            <a:avLst/>
          </a:prstGeom>
          <a:solidFill>
            <a:schemeClr val="accent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1"/>
          </a:p>
        </p:txBody>
      </p:sp>
      <p:sp>
        <p:nvSpPr>
          <p:cNvPr id="82" name="Rektangel 21">
            <a:extLst>
              <a:ext uri="{FF2B5EF4-FFF2-40B4-BE49-F238E27FC236}">
                <a16:creationId xmlns:a16="http://schemas.microsoft.com/office/drawing/2014/main" id="{396D36EC-7D9C-4F60-BCFB-5B1C4D325744}"/>
              </a:ext>
            </a:extLst>
          </p:cNvPr>
          <p:cNvSpPr/>
          <p:nvPr/>
        </p:nvSpPr>
        <p:spPr>
          <a:xfrm>
            <a:off x="4513607" y="2829082"/>
            <a:ext cx="274434" cy="554783"/>
          </a:xfrm>
          <a:prstGeom prst="rect">
            <a:avLst/>
          </a:prstGeom>
          <a:solidFill>
            <a:schemeClr val="accent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ruta 18">
                <a:extLst>
                  <a:ext uri="{FF2B5EF4-FFF2-40B4-BE49-F238E27FC236}">
                    <a16:creationId xmlns:a16="http://schemas.microsoft.com/office/drawing/2014/main" id="{6E235E96-4275-42FA-AAA8-52103792684A}"/>
                  </a:ext>
                </a:extLst>
              </p:cNvPr>
              <p:cNvSpPr txBox="1"/>
              <p:nvPr/>
            </p:nvSpPr>
            <p:spPr>
              <a:xfrm>
                <a:off x="4162854" y="3248601"/>
                <a:ext cx="97847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v-SE" sz="1200" i="1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sv-SE" sz="1200" dirty="0"/>
              </a:p>
            </p:txBody>
          </p:sp>
        </mc:Choice>
        <mc:Fallback xmlns="">
          <p:sp>
            <p:nvSpPr>
              <p:cNvPr id="83" name="textruta 18">
                <a:extLst>
                  <a:ext uri="{FF2B5EF4-FFF2-40B4-BE49-F238E27FC236}">
                    <a16:creationId xmlns:a16="http://schemas.microsoft.com/office/drawing/2014/main" id="{6E235E96-4275-42FA-AAA8-5210379268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2854" y="3248601"/>
                <a:ext cx="97847" cy="184666"/>
              </a:xfrm>
              <a:prstGeom prst="rect">
                <a:avLst/>
              </a:prstGeom>
              <a:blipFill>
                <a:blip r:embed="rId4"/>
                <a:stretch>
                  <a:fillRect l="-37500" r="-31250" b="-6667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ruta 19">
                <a:extLst>
                  <a:ext uri="{FF2B5EF4-FFF2-40B4-BE49-F238E27FC236}">
                    <a16:creationId xmlns:a16="http://schemas.microsoft.com/office/drawing/2014/main" id="{46159C06-9FC0-44D5-80A2-014F90CEDD0F}"/>
                  </a:ext>
                </a:extLst>
              </p:cNvPr>
              <p:cNvSpPr txBox="1"/>
              <p:nvPr/>
            </p:nvSpPr>
            <p:spPr>
              <a:xfrm>
                <a:off x="4155158" y="3617160"/>
                <a:ext cx="364139" cy="1686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v-SE" sz="105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v-SE" sz="105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sv-SE" sz="1050" b="0" i="1" smtClean="0"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sv-SE" sz="105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sv-SE" sz="105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sv-SE" sz="105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sv-SE" sz="1050" dirty="0"/>
              </a:p>
            </p:txBody>
          </p:sp>
        </mc:Choice>
        <mc:Fallback xmlns="">
          <p:sp>
            <p:nvSpPr>
              <p:cNvPr id="84" name="textruta 19">
                <a:extLst>
                  <a:ext uri="{FF2B5EF4-FFF2-40B4-BE49-F238E27FC236}">
                    <a16:creationId xmlns:a16="http://schemas.microsoft.com/office/drawing/2014/main" id="{46159C06-9FC0-44D5-80A2-014F90CEDD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5158" y="3617160"/>
                <a:ext cx="364139" cy="168636"/>
              </a:xfrm>
              <a:prstGeom prst="rect">
                <a:avLst/>
              </a:prstGeom>
              <a:blipFill>
                <a:blip r:embed="rId12"/>
                <a:stretch>
                  <a:fillRect l="-5085" r="-3390" b="-10714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ruta 20">
                <a:extLst>
                  <a:ext uri="{FF2B5EF4-FFF2-40B4-BE49-F238E27FC236}">
                    <a16:creationId xmlns:a16="http://schemas.microsoft.com/office/drawing/2014/main" id="{81AB05F5-F05B-4D0B-B5C0-80076EA376B6}"/>
                  </a:ext>
                </a:extLst>
              </p:cNvPr>
              <p:cNvSpPr txBox="1"/>
              <p:nvPr/>
            </p:nvSpPr>
            <p:spPr>
              <a:xfrm>
                <a:off x="4520624" y="3626848"/>
                <a:ext cx="367280" cy="1686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v-SE" sz="105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v-SE" sz="105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sv-SE" sz="1050" b="0" i="1" smtClean="0">
                              <a:latin typeface="Cambria Math" panose="02040503050406030204" pitchFamily="18" charset="0"/>
                            </a:rPr>
                            <m:t>2,</m:t>
                          </m:r>
                          <m:r>
                            <a:rPr lang="sv-SE" sz="105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sv-SE" sz="105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sv-SE" sz="105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sv-SE" sz="1050" dirty="0"/>
              </a:p>
            </p:txBody>
          </p:sp>
        </mc:Choice>
        <mc:Fallback xmlns="">
          <p:sp>
            <p:nvSpPr>
              <p:cNvPr id="85" name="textruta 20">
                <a:extLst>
                  <a:ext uri="{FF2B5EF4-FFF2-40B4-BE49-F238E27FC236}">
                    <a16:creationId xmlns:a16="http://schemas.microsoft.com/office/drawing/2014/main" id="{81AB05F5-F05B-4D0B-B5C0-80076EA376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0624" y="3626848"/>
                <a:ext cx="367280" cy="168636"/>
              </a:xfrm>
              <a:prstGeom prst="rect">
                <a:avLst/>
              </a:prstGeom>
              <a:blipFill>
                <a:blip r:embed="rId13"/>
                <a:stretch>
                  <a:fillRect l="-5000" r="-1667" b="-7143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6" name="Rektangel 21">
            <a:extLst>
              <a:ext uri="{FF2B5EF4-FFF2-40B4-BE49-F238E27FC236}">
                <a16:creationId xmlns:a16="http://schemas.microsoft.com/office/drawing/2014/main" id="{11AC4F35-3743-4DB2-9B18-B851D2496662}"/>
              </a:ext>
            </a:extLst>
          </p:cNvPr>
          <p:cNvSpPr/>
          <p:nvPr/>
        </p:nvSpPr>
        <p:spPr>
          <a:xfrm>
            <a:off x="4930994" y="3063655"/>
            <a:ext cx="274434" cy="554783"/>
          </a:xfrm>
          <a:prstGeom prst="rect">
            <a:avLst/>
          </a:prstGeom>
          <a:solidFill>
            <a:schemeClr val="accent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ruta 22">
                <a:extLst>
                  <a:ext uri="{FF2B5EF4-FFF2-40B4-BE49-F238E27FC236}">
                    <a16:creationId xmlns:a16="http://schemas.microsoft.com/office/drawing/2014/main" id="{CF879C12-0D18-40AB-ACAC-DF7EC9B4ABAB}"/>
                  </a:ext>
                </a:extLst>
              </p:cNvPr>
              <p:cNvSpPr txBox="1"/>
              <p:nvPr/>
            </p:nvSpPr>
            <p:spPr>
              <a:xfrm>
                <a:off x="5058078" y="3628675"/>
                <a:ext cx="415242" cy="1897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v-SE" sz="105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sv-SE" sz="105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v-SE" sz="105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sv-SE" sz="105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sv-SE" sz="105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sv-SE" sz="105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sv-SE" sz="105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sv-SE" sz="105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e>
                        <m:sub>
                          <m:r>
                            <a:rPr lang="sv-SE" sz="105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sv-SE" sz="1050" dirty="0"/>
              </a:p>
            </p:txBody>
          </p:sp>
        </mc:Choice>
        <mc:Fallback xmlns="">
          <p:sp>
            <p:nvSpPr>
              <p:cNvPr id="87" name="textruta 22">
                <a:extLst>
                  <a:ext uri="{FF2B5EF4-FFF2-40B4-BE49-F238E27FC236}">
                    <a16:creationId xmlns:a16="http://schemas.microsoft.com/office/drawing/2014/main" id="{CF879C12-0D18-40AB-ACAC-DF7EC9B4AB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8078" y="3628675"/>
                <a:ext cx="415242" cy="189732"/>
              </a:xfrm>
              <a:prstGeom prst="rect">
                <a:avLst/>
              </a:prstGeom>
              <a:blipFill>
                <a:blip r:embed="rId14"/>
                <a:stretch>
                  <a:fillRect l="-4412" b="-3226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ruta 24">
                <a:extLst>
                  <a:ext uri="{FF2B5EF4-FFF2-40B4-BE49-F238E27FC236}">
                    <a16:creationId xmlns:a16="http://schemas.microsoft.com/office/drawing/2014/main" id="{34C0D170-160C-4B35-87B9-E3B44EBE850D}"/>
                  </a:ext>
                </a:extLst>
              </p:cNvPr>
              <p:cNvSpPr txBox="1"/>
              <p:nvPr/>
            </p:nvSpPr>
            <p:spPr>
              <a:xfrm>
                <a:off x="4907396" y="3643723"/>
                <a:ext cx="150682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v-SE" sz="1200" i="1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sv-SE" sz="1200" dirty="0"/>
              </a:p>
            </p:txBody>
          </p:sp>
        </mc:Choice>
        <mc:Fallback xmlns="">
          <p:sp>
            <p:nvSpPr>
              <p:cNvPr id="88" name="textruta 24">
                <a:extLst>
                  <a:ext uri="{FF2B5EF4-FFF2-40B4-BE49-F238E27FC236}">
                    <a16:creationId xmlns:a16="http://schemas.microsoft.com/office/drawing/2014/main" id="{34C0D170-160C-4B35-87B9-E3B44EBE85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7396" y="3643723"/>
                <a:ext cx="150682" cy="184666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" name="Rektangel 21">
            <a:extLst>
              <a:ext uri="{FF2B5EF4-FFF2-40B4-BE49-F238E27FC236}">
                <a16:creationId xmlns:a16="http://schemas.microsoft.com/office/drawing/2014/main" id="{92D8FFE6-0E94-4415-AA1D-B6BA77C61B16}"/>
              </a:ext>
            </a:extLst>
          </p:cNvPr>
          <p:cNvSpPr/>
          <p:nvPr/>
        </p:nvSpPr>
        <p:spPr>
          <a:xfrm>
            <a:off x="4633334" y="3063543"/>
            <a:ext cx="274434" cy="554783"/>
          </a:xfrm>
          <a:prstGeom prst="rect">
            <a:avLst/>
          </a:prstGeom>
          <a:solidFill>
            <a:schemeClr val="accent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1"/>
          </a:p>
        </p:txBody>
      </p:sp>
      <p:sp>
        <p:nvSpPr>
          <p:cNvPr id="90" name="Rektangel 21">
            <a:extLst>
              <a:ext uri="{FF2B5EF4-FFF2-40B4-BE49-F238E27FC236}">
                <a16:creationId xmlns:a16="http://schemas.microsoft.com/office/drawing/2014/main" id="{1B3101F9-94FE-43D4-9A47-74F876BB7525}"/>
              </a:ext>
            </a:extLst>
          </p:cNvPr>
          <p:cNvSpPr/>
          <p:nvPr/>
        </p:nvSpPr>
        <p:spPr>
          <a:xfrm>
            <a:off x="4335674" y="3063655"/>
            <a:ext cx="274434" cy="554783"/>
          </a:xfrm>
          <a:prstGeom prst="rect">
            <a:avLst/>
          </a:prstGeom>
          <a:solidFill>
            <a:schemeClr val="accent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1"/>
          </a:p>
        </p:txBody>
      </p:sp>
      <p:sp>
        <p:nvSpPr>
          <p:cNvPr id="91" name="Kub 3">
            <a:extLst>
              <a:ext uri="{FF2B5EF4-FFF2-40B4-BE49-F238E27FC236}">
                <a16:creationId xmlns:a16="http://schemas.microsoft.com/office/drawing/2014/main" id="{484581F0-86DA-428E-B6AC-A9EB7EE81994}"/>
              </a:ext>
            </a:extLst>
          </p:cNvPr>
          <p:cNvSpPr/>
          <p:nvPr/>
        </p:nvSpPr>
        <p:spPr>
          <a:xfrm>
            <a:off x="7238509" y="2475209"/>
            <a:ext cx="1334707" cy="1446970"/>
          </a:xfrm>
          <a:prstGeom prst="cub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1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C2B75ECB-DA1D-4C0C-8E3B-B83203EAD523}"/>
              </a:ext>
            </a:extLst>
          </p:cNvPr>
          <p:cNvSpPr txBox="1"/>
          <p:nvPr/>
        </p:nvSpPr>
        <p:spPr>
          <a:xfrm>
            <a:off x="7311319" y="3896830"/>
            <a:ext cx="8936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Verdana" panose="020B0604030504040204" pitchFamily="34" charset="0"/>
                <a:ea typeface="Verdana" panose="020B0604030504040204" pitchFamily="34" charset="0"/>
              </a:rPr>
              <a:t>variables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96613CE7-662D-4E8F-B376-4D9543D5B790}"/>
              </a:ext>
            </a:extLst>
          </p:cNvPr>
          <p:cNvSpPr txBox="1"/>
          <p:nvPr/>
        </p:nvSpPr>
        <p:spPr>
          <a:xfrm rot="18951283">
            <a:off x="8125974" y="3479196"/>
            <a:ext cx="10855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Verdana" panose="020B0604030504040204" pitchFamily="34" charset="0"/>
                <a:ea typeface="Verdana" panose="020B0604030504040204" pitchFamily="34" charset="0"/>
              </a:rPr>
              <a:t>time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098A6B28-1ABF-4BE2-9022-26C0CC255C1E}"/>
              </a:ext>
            </a:extLst>
          </p:cNvPr>
          <p:cNvSpPr txBox="1"/>
          <p:nvPr/>
        </p:nvSpPr>
        <p:spPr>
          <a:xfrm rot="16200000">
            <a:off x="6530489" y="3229162"/>
            <a:ext cx="11505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Verdana" panose="020B0604030504040204" pitchFamily="34" charset="0"/>
                <a:ea typeface="Verdana" panose="020B0604030504040204" pitchFamily="34" charset="0"/>
              </a:rPr>
              <a:t>individuals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ruta 81">
                <a:extLst>
                  <a:ext uri="{FF2B5EF4-FFF2-40B4-BE49-F238E27FC236}">
                    <a16:creationId xmlns:a16="http://schemas.microsoft.com/office/drawing/2014/main" id="{8E594E66-2F3C-4CC6-A638-4FBB10DE5726}"/>
                  </a:ext>
                </a:extLst>
              </p:cNvPr>
              <p:cNvSpPr txBox="1"/>
              <p:nvPr/>
            </p:nvSpPr>
            <p:spPr>
              <a:xfrm>
                <a:off x="7459276" y="3182597"/>
                <a:ext cx="678071" cy="2069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v-SE" sz="1400" b="1" i="1" u="sng" smtClean="0">
                          <a:latin typeface="Cambria Math" panose="02040503050406030204" pitchFamily="18" charset="0"/>
                        </a:rPr>
                        <m:t>𝑻𝒆𝒏𝒔𝒐𝒓</m:t>
                      </m:r>
                    </m:oMath>
                  </m:oMathPara>
                </a14:m>
                <a:endParaRPr lang="sv-SE" sz="1400" b="1" u="sng" dirty="0"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95" name="textruta 81">
                <a:extLst>
                  <a:ext uri="{FF2B5EF4-FFF2-40B4-BE49-F238E27FC236}">
                    <a16:creationId xmlns:a16="http://schemas.microsoft.com/office/drawing/2014/main" id="{8E594E66-2F3C-4CC6-A638-4FBB10DE57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9276" y="3182597"/>
                <a:ext cx="678071" cy="206943"/>
              </a:xfrm>
              <a:prstGeom prst="rect">
                <a:avLst/>
              </a:prstGeom>
              <a:blipFill>
                <a:blip r:embed="rId16"/>
                <a:stretch>
                  <a:fillRect l="-4505" r="-4505" b="-14706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6" name="textruta 10">
            <a:extLst>
              <a:ext uri="{FF2B5EF4-FFF2-40B4-BE49-F238E27FC236}">
                <a16:creationId xmlns:a16="http://schemas.microsoft.com/office/drawing/2014/main" id="{90E85CE6-9D1E-4E3A-85AC-4566B69DAAFE}"/>
              </a:ext>
            </a:extLst>
          </p:cNvPr>
          <p:cNvSpPr txBox="1"/>
          <p:nvPr/>
        </p:nvSpPr>
        <p:spPr>
          <a:xfrm>
            <a:off x="6128977" y="2897793"/>
            <a:ext cx="12571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b="1" dirty="0"/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ruta 18">
                <a:extLst>
                  <a:ext uri="{FF2B5EF4-FFF2-40B4-BE49-F238E27FC236}">
                    <a16:creationId xmlns:a16="http://schemas.microsoft.com/office/drawing/2014/main" id="{24ABF5F9-A9F4-4A50-A2B0-32A896D99249}"/>
                  </a:ext>
                </a:extLst>
              </p:cNvPr>
              <p:cNvSpPr txBox="1"/>
              <p:nvPr/>
            </p:nvSpPr>
            <p:spPr>
              <a:xfrm>
                <a:off x="2356712" y="2796591"/>
                <a:ext cx="97847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v-SE" sz="1200" i="1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sv-SE" sz="1200" dirty="0"/>
              </a:p>
            </p:txBody>
          </p:sp>
        </mc:Choice>
        <mc:Fallback xmlns="">
          <p:sp>
            <p:nvSpPr>
              <p:cNvPr id="97" name="textruta 18">
                <a:extLst>
                  <a:ext uri="{FF2B5EF4-FFF2-40B4-BE49-F238E27FC236}">
                    <a16:creationId xmlns:a16="http://schemas.microsoft.com/office/drawing/2014/main" id="{24ABF5F9-A9F4-4A50-A2B0-32A896D992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6712" y="2796591"/>
                <a:ext cx="97847" cy="184666"/>
              </a:xfrm>
              <a:prstGeom prst="rect">
                <a:avLst/>
              </a:prstGeom>
              <a:blipFill>
                <a:blip r:embed="rId4"/>
                <a:stretch>
                  <a:fillRect l="-37500" r="-31250" b="-6667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ruta 19">
                <a:extLst>
                  <a:ext uri="{FF2B5EF4-FFF2-40B4-BE49-F238E27FC236}">
                    <a16:creationId xmlns:a16="http://schemas.microsoft.com/office/drawing/2014/main" id="{FD109BB8-55C8-4B74-9A8E-51E79B58E178}"/>
                  </a:ext>
                </a:extLst>
              </p:cNvPr>
              <p:cNvSpPr txBox="1"/>
              <p:nvPr/>
            </p:nvSpPr>
            <p:spPr>
              <a:xfrm>
                <a:off x="2349016" y="3165150"/>
                <a:ext cx="356380" cy="1686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v-SE" sz="105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v-SE" sz="105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sv-SE" sz="1050" b="0" i="1" smtClean="0"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sv-SE" sz="105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sv-SE" sz="105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</m:sSub>
                    </m:oMath>
                  </m:oMathPara>
                </a14:m>
                <a:endParaRPr lang="sv-SE" sz="1050" dirty="0"/>
              </a:p>
            </p:txBody>
          </p:sp>
        </mc:Choice>
        <mc:Fallback xmlns="">
          <p:sp>
            <p:nvSpPr>
              <p:cNvPr id="98" name="textruta 19">
                <a:extLst>
                  <a:ext uri="{FF2B5EF4-FFF2-40B4-BE49-F238E27FC236}">
                    <a16:creationId xmlns:a16="http://schemas.microsoft.com/office/drawing/2014/main" id="{FD109BB8-55C8-4B74-9A8E-51E79B58E1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9016" y="3165150"/>
                <a:ext cx="356380" cy="168636"/>
              </a:xfrm>
              <a:prstGeom prst="rect">
                <a:avLst/>
              </a:prstGeom>
              <a:blipFill>
                <a:blip r:embed="rId17"/>
                <a:stretch>
                  <a:fillRect l="-3390" r="-3390" b="-10714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ruta 20">
                <a:extLst>
                  <a:ext uri="{FF2B5EF4-FFF2-40B4-BE49-F238E27FC236}">
                    <a16:creationId xmlns:a16="http://schemas.microsoft.com/office/drawing/2014/main" id="{91563403-99DC-4A64-90CA-8CEB3FE974EB}"/>
                  </a:ext>
                </a:extLst>
              </p:cNvPr>
              <p:cNvSpPr txBox="1"/>
              <p:nvPr/>
            </p:nvSpPr>
            <p:spPr>
              <a:xfrm>
                <a:off x="2714482" y="3174838"/>
                <a:ext cx="359521" cy="1686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v-SE" sz="105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v-SE" sz="105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sv-SE" sz="1050" b="0" i="1" smtClean="0">
                              <a:latin typeface="Cambria Math" panose="02040503050406030204" pitchFamily="18" charset="0"/>
                            </a:rPr>
                            <m:t>2,</m:t>
                          </m:r>
                          <m:r>
                            <a:rPr lang="sv-SE" sz="105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sv-SE" sz="105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</m:sSub>
                    </m:oMath>
                  </m:oMathPara>
                </a14:m>
                <a:endParaRPr lang="sv-SE" sz="1050" dirty="0"/>
              </a:p>
            </p:txBody>
          </p:sp>
        </mc:Choice>
        <mc:Fallback xmlns="">
          <p:sp>
            <p:nvSpPr>
              <p:cNvPr id="99" name="textruta 20">
                <a:extLst>
                  <a:ext uri="{FF2B5EF4-FFF2-40B4-BE49-F238E27FC236}">
                    <a16:creationId xmlns:a16="http://schemas.microsoft.com/office/drawing/2014/main" id="{91563403-99DC-4A64-90CA-8CEB3FE974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4482" y="3174838"/>
                <a:ext cx="359521" cy="168636"/>
              </a:xfrm>
              <a:prstGeom prst="rect">
                <a:avLst/>
              </a:prstGeom>
              <a:blipFill>
                <a:blip r:embed="rId18"/>
                <a:stretch>
                  <a:fillRect l="-3390" r="-3390" b="-11111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" name="Rektangel 21">
            <a:extLst>
              <a:ext uri="{FF2B5EF4-FFF2-40B4-BE49-F238E27FC236}">
                <a16:creationId xmlns:a16="http://schemas.microsoft.com/office/drawing/2014/main" id="{76D791A7-FAF5-401F-8380-0EF40C7B579C}"/>
              </a:ext>
            </a:extLst>
          </p:cNvPr>
          <p:cNvSpPr/>
          <p:nvPr/>
        </p:nvSpPr>
        <p:spPr>
          <a:xfrm>
            <a:off x="3124852" y="2611645"/>
            <a:ext cx="274434" cy="554783"/>
          </a:xfrm>
          <a:prstGeom prst="rect">
            <a:avLst/>
          </a:prstGeom>
          <a:solidFill>
            <a:srgbClr val="FFC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ruta 22">
                <a:extLst>
                  <a:ext uri="{FF2B5EF4-FFF2-40B4-BE49-F238E27FC236}">
                    <a16:creationId xmlns:a16="http://schemas.microsoft.com/office/drawing/2014/main" id="{C15E7F3C-196A-4CE2-9B57-9E0E9498D43F}"/>
                  </a:ext>
                </a:extLst>
              </p:cNvPr>
              <p:cNvSpPr txBox="1"/>
              <p:nvPr/>
            </p:nvSpPr>
            <p:spPr>
              <a:xfrm>
                <a:off x="3251936" y="3176665"/>
                <a:ext cx="407484" cy="1897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v-SE" sz="105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sv-SE" sz="105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v-SE" sz="105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sv-SE" sz="105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sv-SE" sz="105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sv-SE" sz="105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sv-SE" sz="105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</m:sSub>
                        </m:e>
                        <m:sub>
                          <m:r>
                            <a:rPr lang="sv-SE" sz="105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sv-SE" sz="1050" dirty="0"/>
              </a:p>
            </p:txBody>
          </p:sp>
        </mc:Choice>
        <mc:Fallback xmlns="">
          <p:sp>
            <p:nvSpPr>
              <p:cNvPr id="101" name="textruta 22">
                <a:extLst>
                  <a:ext uri="{FF2B5EF4-FFF2-40B4-BE49-F238E27FC236}">
                    <a16:creationId xmlns:a16="http://schemas.microsoft.com/office/drawing/2014/main" id="{C15E7F3C-196A-4CE2-9B57-9E0E9498D4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1936" y="3176665"/>
                <a:ext cx="407484" cy="189732"/>
              </a:xfrm>
              <a:prstGeom prst="rect">
                <a:avLst/>
              </a:prstGeom>
              <a:blipFill>
                <a:blip r:embed="rId19"/>
                <a:stretch>
                  <a:fillRect l="-2985" b="-3226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ruta 24">
                <a:extLst>
                  <a:ext uri="{FF2B5EF4-FFF2-40B4-BE49-F238E27FC236}">
                    <a16:creationId xmlns:a16="http://schemas.microsoft.com/office/drawing/2014/main" id="{D53C6770-0C7C-42DB-A218-759D92A63865}"/>
                  </a:ext>
                </a:extLst>
              </p:cNvPr>
              <p:cNvSpPr txBox="1"/>
              <p:nvPr/>
            </p:nvSpPr>
            <p:spPr>
              <a:xfrm>
                <a:off x="3101254" y="3191713"/>
                <a:ext cx="150682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v-SE" sz="1200" i="1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sv-SE" sz="1200" dirty="0"/>
              </a:p>
            </p:txBody>
          </p:sp>
        </mc:Choice>
        <mc:Fallback xmlns="">
          <p:sp>
            <p:nvSpPr>
              <p:cNvPr id="102" name="textruta 24">
                <a:extLst>
                  <a:ext uri="{FF2B5EF4-FFF2-40B4-BE49-F238E27FC236}">
                    <a16:creationId xmlns:a16="http://schemas.microsoft.com/office/drawing/2014/main" id="{D53C6770-0C7C-42DB-A218-759D92A638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1254" y="3191713"/>
                <a:ext cx="150682" cy="184666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3" name="Rektangel 21">
            <a:extLst>
              <a:ext uri="{FF2B5EF4-FFF2-40B4-BE49-F238E27FC236}">
                <a16:creationId xmlns:a16="http://schemas.microsoft.com/office/drawing/2014/main" id="{1FC13BE8-1E27-4EDA-B77F-499B5A833A5D}"/>
              </a:ext>
            </a:extLst>
          </p:cNvPr>
          <p:cNvSpPr/>
          <p:nvPr/>
        </p:nvSpPr>
        <p:spPr>
          <a:xfrm>
            <a:off x="2827192" y="2611533"/>
            <a:ext cx="274434" cy="554783"/>
          </a:xfrm>
          <a:prstGeom prst="rect">
            <a:avLst/>
          </a:prstGeom>
          <a:solidFill>
            <a:srgbClr val="FFC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1"/>
          </a:p>
        </p:txBody>
      </p:sp>
      <p:sp>
        <p:nvSpPr>
          <p:cNvPr id="104" name="Rektangel 21">
            <a:extLst>
              <a:ext uri="{FF2B5EF4-FFF2-40B4-BE49-F238E27FC236}">
                <a16:creationId xmlns:a16="http://schemas.microsoft.com/office/drawing/2014/main" id="{9FA50872-F1E6-48CD-B67B-901651B55F5D}"/>
              </a:ext>
            </a:extLst>
          </p:cNvPr>
          <p:cNvSpPr/>
          <p:nvPr/>
        </p:nvSpPr>
        <p:spPr>
          <a:xfrm>
            <a:off x="2529532" y="2611645"/>
            <a:ext cx="274434" cy="554783"/>
          </a:xfrm>
          <a:prstGeom prst="rect">
            <a:avLst/>
          </a:prstGeom>
          <a:solidFill>
            <a:srgbClr val="FFC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ruta 18">
                <a:extLst>
                  <a:ext uri="{FF2B5EF4-FFF2-40B4-BE49-F238E27FC236}">
                    <a16:creationId xmlns:a16="http://schemas.microsoft.com/office/drawing/2014/main" id="{785DC6CC-AECA-4651-BB83-7B67FCB8DF68}"/>
                  </a:ext>
                </a:extLst>
              </p:cNvPr>
              <p:cNvSpPr txBox="1"/>
              <p:nvPr/>
            </p:nvSpPr>
            <p:spPr>
              <a:xfrm>
                <a:off x="2174187" y="3015560"/>
                <a:ext cx="97847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v-SE" sz="1200" i="1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sv-SE" sz="1200" dirty="0"/>
              </a:p>
            </p:txBody>
          </p:sp>
        </mc:Choice>
        <mc:Fallback xmlns="">
          <p:sp>
            <p:nvSpPr>
              <p:cNvPr id="105" name="textruta 18">
                <a:extLst>
                  <a:ext uri="{FF2B5EF4-FFF2-40B4-BE49-F238E27FC236}">
                    <a16:creationId xmlns:a16="http://schemas.microsoft.com/office/drawing/2014/main" id="{785DC6CC-AECA-4651-BB83-7B67FCB8DF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4187" y="3015560"/>
                <a:ext cx="97847" cy="184666"/>
              </a:xfrm>
              <a:prstGeom prst="rect">
                <a:avLst/>
              </a:prstGeom>
              <a:blipFill>
                <a:blip r:embed="rId4"/>
                <a:stretch>
                  <a:fillRect l="-37500" r="-31250" b="-6667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ruta 19">
                <a:extLst>
                  <a:ext uri="{FF2B5EF4-FFF2-40B4-BE49-F238E27FC236}">
                    <a16:creationId xmlns:a16="http://schemas.microsoft.com/office/drawing/2014/main" id="{EC8AEDEC-7503-468A-8651-ABA8CACBA056}"/>
                  </a:ext>
                </a:extLst>
              </p:cNvPr>
              <p:cNvSpPr txBox="1"/>
              <p:nvPr/>
            </p:nvSpPr>
            <p:spPr>
              <a:xfrm>
                <a:off x="2166491" y="3384119"/>
                <a:ext cx="356380" cy="1686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v-SE" sz="105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v-SE" sz="105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sv-SE" sz="1050" b="0" i="1" smtClean="0"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sv-SE" sz="105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sv-SE" sz="1050" b="0" i="1" smtClean="0">
                              <a:latin typeface="Cambria Math" panose="02040503050406030204" pitchFamily="18" charset="0"/>
                            </a:rPr>
                            <m:t>=2</m:t>
                          </m:r>
                        </m:sub>
                      </m:sSub>
                    </m:oMath>
                  </m:oMathPara>
                </a14:m>
                <a:endParaRPr lang="sv-SE" sz="1050" dirty="0"/>
              </a:p>
            </p:txBody>
          </p:sp>
        </mc:Choice>
        <mc:Fallback xmlns="">
          <p:sp>
            <p:nvSpPr>
              <p:cNvPr id="106" name="textruta 19">
                <a:extLst>
                  <a:ext uri="{FF2B5EF4-FFF2-40B4-BE49-F238E27FC236}">
                    <a16:creationId xmlns:a16="http://schemas.microsoft.com/office/drawing/2014/main" id="{EC8AEDEC-7503-468A-8651-ABA8CACBA0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6491" y="3384119"/>
                <a:ext cx="356380" cy="168636"/>
              </a:xfrm>
              <a:prstGeom prst="rect">
                <a:avLst/>
              </a:prstGeom>
              <a:blipFill>
                <a:blip r:embed="rId21"/>
                <a:stretch>
                  <a:fillRect l="-3390" r="-3390" b="-10714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ruta 20">
                <a:extLst>
                  <a:ext uri="{FF2B5EF4-FFF2-40B4-BE49-F238E27FC236}">
                    <a16:creationId xmlns:a16="http://schemas.microsoft.com/office/drawing/2014/main" id="{6C69C6DE-A778-4E37-8F3B-3770D0BBCEF8}"/>
                  </a:ext>
                </a:extLst>
              </p:cNvPr>
              <p:cNvSpPr txBox="1"/>
              <p:nvPr/>
            </p:nvSpPr>
            <p:spPr>
              <a:xfrm>
                <a:off x="2531957" y="3393807"/>
                <a:ext cx="359522" cy="1686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v-SE" sz="105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v-SE" sz="105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sv-SE" sz="1050" b="0" i="1" smtClean="0">
                              <a:latin typeface="Cambria Math" panose="02040503050406030204" pitchFamily="18" charset="0"/>
                            </a:rPr>
                            <m:t>2,</m:t>
                          </m:r>
                          <m:r>
                            <a:rPr lang="sv-SE" sz="105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sv-SE" sz="1050" b="0" i="1" smtClean="0">
                              <a:latin typeface="Cambria Math" panose="02040503050406030204" pitchFamily="18" charset="0"/>
                            </a:rPr>
                            <m:t>=2</m:t>
                          </m:r>
                        </m:sub>
                      </m:sSub>
                    </m:oMath>
                  </m:oMathPara>
                </a14:m>
                <a:endParaRPr lang="sv-SE" sz="1050" dirty="0"/>
              </a:p>
            </p:txBody>
          </p:sp>
        </mc:Choice>
        <mc:Fallback xmlns="">
          <p:sp>
            <p:nvSpPr>
              <p:cNvPr id="107" name="textruta 20">
                <a:extLst>
                  <a:ext uri="{FF2B5EF4-FFF2-40B4-BE49-F238E27FC236}">
                    <a16:creationId xmlns:a16="http://schemas.microsoft.com/office/drawing/2014/main" id="{6C69C6DE-A778-4E37-8F3B-3770D0BBCE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1957" y="3393807"/>
                <a:ext cx="359522" cy="168636"/>
              </a:xfrm>
              <a:prstGeom prst="rect">
                <a:avLst/>
              </a:prstGeom>
              <a:blipFill>
                <a:blip r:embed="rId22"/>
                <a:stretch>
                  <a:fillRect l="-3390" r="-3390" b="-11111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8" name="Rektangel 21">
            <a:extLst>
              <a:ext uri="{FF2B5EF4-FFF2-40B4-BE49-F238E27FC236}">
                <a16:creationId xmlns:a16="http://schemas.microsoft.com/office/drawing/2014/main" id="{88143BBF-B68B-4617-8EE7-ACFF2600D75D}"/>
              </a:ext>
            </a:extLst>
          </p:cNvPr>
          <p:cNvSpPr/>
          <p:nvPr/>
        </p:nvSpPr>
        <p:spPr>
          <a:xfrm>
            <a:off x="2942327" y="2830614"/>
            <a:ext cx="274434" cy="554783"/>
          </a:xfrm>
          <a:prstGeom prst="rect">
            <a:avLst/>
          </a:prstGeom>
          <a:solidFill>
            <a:srgbClr val="FFC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ruta 22">
                <a:extLst>
                  <a:ext uri="{FF2B5EF4-FFF2-40B4-BE49-F238E27FC236}">
                    <a16:creationId xmlns:a16="http://schemas.microsoft.com/office/drawing/2014/main" id="{DD9D9BBA-4801-40F1-96B0-3BBC1AC8BDA5}"/>
                  </a:ext>
                </a:extLst>
              </p:cNvPr>
              <p:cNvSpPr txBox="1"/>
              <p:nvPr/>
            </p:nvSpPr>
            <p:spPr>
              <a:xfrm>
                <a:off x="3069411" y="3395634"/>
                <a:ext cx="407484" cy="1897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v-SE" sz="105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sv-SE" sz="105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v-SE" sz="105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sv-SE" sz="105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sv-SE" sz="105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sv-SE" sz="105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sv-SE" sz="1050" b="0" i="1" smtClean="0">
                                  <a:latin typeface="Cambria Math" panose="02040503050406030204" pitchFamily="18" charset="0"/>
                                </a:rPr>
                                <m:t>=2</m:t>
                              </m:r>
                            </m:sub>
                          </m:sSub>
                        </m:e>
                        <m:sub>
                          <m:r>
                            <a:rPr lang="sv-SE" sz="105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sv-SE" sz="1050" dirty="0"/>
              </a:p>
            </p:txBody>
          </p:sp>
        </mc:Choice>
        <mc:Fallback xmlns="">
          <p:sp>
            <p:nvSpPr>
              <p:cNvPr id="109" name="textruta 22">
                <a:extLst>
                  <a:ext uri="{FF2B5EF4-FFF2-40B4-BE49-F238E27FC236}">
                    <a16:creationId xmlns:a16="http://schemas.microsoft.com/office/drawing/2014/main" id="{DD9D9BBA-4801-40F1-96B0-3BBC1AC8BD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9411" y="3395634"/>
                <a:ext cx="407484" cy="189732"/>
              </a:xfrm>
              <a:prstGeom prst="rect">
                <a:avLst/>
              </a:prstGeom>
              <a:blipFill>
                <a:blip r:embed="rId23"/>
                <a:stretch>
                  <a:fillRect l="-4545" b="-3226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ruta 24">
                <a:extLst>
                  <a:ext uri="{FF2B5EF4-FFF2-40B4-BE49-F238E27FC236}">
                    <a16:creationId xmlns:a16="http://schemas.microsoft.com/office/drawing/2014/main" id="{6F16A17A-CB2F-47DD-B76B-D77CD157033F}"/>
                  </a:ext>
                </a:extLst>
              </p:cNvPr>
              <p:cNvSpPr txBox="1"/>
              <p:nvPr/>
            </p:nvSpPr>
            <p:spPr>
              <a:xfrm>
                <a:off x="2918729" y="3410682"/>
                <a:ext cx="150682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v-SE" sz="1200" i="1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sv-SE" sz="1200" dirty="0"/>
              </a:p>
            </p:txBody>
          </p:sp>
        </mc:Choice>
        <mc:Fallback xmlns="">
          <p:sp>
            <p:nvSpPr>
              <p:cNvPr id="110" name="textruta 24">
                <a:extLst>
                  <a:ext uri="{FF2B5EF4-FFF2-40B4-BE49-F238E27FC236}">
                    <a16:creationId xmlns:a16="http://schemas.microsoft.com/office/drawing/2014/main" id="{6F16A17A-CB2F-47DD-B76B-D77CD15703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8729" y="3410682"/>
                <a:ext cx="150682" cy="184666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1" name="Rektangel 21">
            <a:extLst>
              <a:ext uri="{FF2B5EF4-FFF2-40B4-BE49-F238E27FC236}">
                <a16:creationId xmlns:a16="http://schemas.microsoft.com/office/drawing/2014/main" id="{1C70069F-1F3A-42A8-8BC7-72213292F7E0}"/>
              </a:ext>
            </a:extLst>
          </p:cNvPr>
          <p:cNvSpPr/>
          <p:nvPr/>
        </p:nvSpPr>
        <p:spPr>
          <a:xfrm>
            <a:off x="2644667" y="2830502"/>
            <a:ext cx="274434" cy="554783"/>
          </a:xfrm>
          <a:prstGeom prst="rect">
            <a:avLst/>
          </a:prstGeom>
          <a:solidFill>
            <a:srgbClr val="FFC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1"/>
          </a:p>
        </p:txBody>
      </p:sp>
      <p:sp>
        <p:nvSpPr>
          <p:cNvPr id="112" name="Rektangel 21">
            <a:extLst>
              <a:ext uri="{FF2B5EF4-FFF2-40B4-BE49-F238E27FC236}">
                <a16:creationId xmlns:a16="http://schemas.microsoft.com/office/drawing/2014/main" id="{E466BF78-14F1-46B4-9F43-E84AA329799F}"/>
              </a:ext>
            </a:extLst>
          </p:cNvPr>
          <p:cNvSpPr/>
          <p:nvPr/>
        </p:nvSpPr>
        <p:spPr>
          <a:xfrm>
            <a:off x="2347007" y="2830614"/>
            <a:ext cx="274434" cy="554783"/>
          </a:xfrm>
          <a:prstGeom prst="rect">
            <a:avLst/>
          </a:prstGeom>
          <a:solidFill>
            <a:srgbClr val="FFC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ruta 18">
                <a:extLst>
                  <a:ext uri="{FF2B5EF4-FFF2-40B4-BE49-F238E27FC236}">
                    <a16:creationId xmlns:a16="http://schemas.microsoft.com/office/drawing/2014/main" id="{0B33A7B6-EFB8-45DE-9798-D78B1E5E1FD2}"/>
                  </a:ext>
                </a:extLst>
              </p:cNvPr>
              <p:cNvSpPr txBox="1"/>
              <p:nvPr/>
            </p:nvSpPr>
            <p:spPr>
              <a:xfrm>
                <a:off x="1996254" y="3250133"/>
                <a:ext cx="97847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v-SE" sz="1200" i="1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sv-SE" sz="1200" dirty="0"/>
              </a:p>
            </p:txBody>
          </p:sp>
        </mc:Choice>
        <mc:Fallback xmlns="">
          <p:sp>
            <p:nvSpPr>
              <p:cNvPr id="113" name="textruta 18">
                <a:extLst>
                  <a:ext uri="{FF2B5EF4-FFF2-40B4-BE49-F238E27FC236}">
                    <a16:creationId xmlns:a16="http://schemas.microsoft.com/office/drawing/2014/main" id="{0B33A7B6-EFB8-45DE-9798-D78B1E5E1F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6254" y="3250133"/>
                <a:ext cx="97847" cy="184666"/>
              </a:xfrm>
              <a:prstGeom prst="rect">
                <a:avLst/>
              </a:prstGeom>
              <a:blipFill>
                <a:blip r:embed="rId25"/>
                <a:stretch>
                  <a:fillRect l="-35294" r="-23529" b="-6667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textruta 19">
                <a:extLst>
                  <a:ext uri="{FF2B5EF4-FFF2-40B4-BE49-F238E27FC236}">
                    <a16:creationId xmlns:a16="http://schemas.microsoft.com/office/drawing/2014/main" id="{09C3F390-6988-46EB-A50A-DF70D1E02457}"/>
                  </a:ext>
                </a:extLst>
              </p:cNvPr>
              <p:cNvSpPr txBox="1"/>
              <p:nvPr/>
            </p:nvSpPr>
            <p:spPr>
              <a:xfrm>
                <a:off x="1988558" y="3618692"/>
                <a:ext cx="364139" cy="1686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v-SE" sz="105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v-SE" sz="105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sv-SE" sz="1050" b="0" i="1" smtClean="0"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sv-SE" sz="105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sv-SE" sz="105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sv-SE" sz="105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sv-SE" sz="1050" dirty="0"/>
              </a:p>
            </p:txBody>
          </p:sp>
        </mc:Choice>
        <mc:Fallback xmlns="">
          <p:sp>
            <p:nvSpPr>
              <p:cNvPr id="114" name="textruta 19">
                <a:extLst>
                  <a:ext uri="{FF2B5EF4-FFF2-40B4-BE49-F238E27FC236}">
                    <a16:creationId xmlns:a16="http://schemas.microsoft.com/office/drawing/2014/main" id="{09C3F390-6988-46EB-A50A-DF70D1E024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8558" y="3618692"/>
                <a:ext cx="364139" cy="168636"/>
              </a:xfrm>
              <a:prstGeom prst="rect">
                <a:avLst/>
              </a:prstGeom>
              <a:blipFill>
                <a:blip r:embed="rId26"/>
                <a:stretch>
                  <a:fillRect l="-3333" r="-3333" b="-11111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ruta 20">
                <a:extLst>
                  <a:ext uri="{FF2B5EF4-FFF2-40B4-BE49-F238E27FC236}">
                    <a16:creationId xmlns:a16="http://schemas.microsoft.com/office/drawing/2014/main" id="{820B78CB-4CCC-46D3-B860-F9823D08663F}"/>
                  </a:ext>
                </a:extLst>
              </p:cNvPr>
              <p:cNvSpPr txBox="1"/>
              <p:nvPr/>
            </p:nvSpPr>
            <p:spPr>
              <a:xfrm>
                <a:off x="2354024" y="3628380"/>
                <a:ext cx="367280" cy="1686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v-SE" sz="105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v-SE" sz="105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sv-SE" sz="1050" b="0" i="1" smtClean="0">
                              <a:latin typeface="Cambria Math" panose="02040503050406030204" pitchFamily="18" charset="0"/>
                            </a:rPr>
                            <m:t>2,</m:t>
                          </m:r>
                          <m:r>
                            <a:rPr lang="sv-SE" sz="105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sv-SE" sz="105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sv-SE" sz="105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sv-SE" sz="1050" dirty="0"/>
              </a:p>
            </p:txBody>
          </p:sp>
        </mc:Choice>
        <mc:Fallback xmlns="">
          <p:sp>
            <p:nvSpPr>
              <p:cNvPr id="115" name="textruta 20">
                <a:extLst>
                  <a:ext uri="{FF2B5EF4-FFF2-40B4-BE49-F238E27FC236}">
                    <a16:creationId xmlns:a16="http://schemas.microsoft.com/office/drawing/2014/main" id="{820B78CB-4CCC-46D3-B860-F9823D0866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4024" y="3628380"/>
                <a:ext cx="367280" cy="168636"/>
              </a:xfrm>
              <a:prstGeom prst="rect">
                <a:avLst/>
              </a:prstGeom>
              <a:blipFill>
                <a:blip r:embed="rId27"/>
                <a:stretch>
                  <a:fillRect l="-3333" r="-3333" b="-10714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6" name="Rektangel 21">
            <a:extLst>
              <a:ext uri="{FF2B5EF4-FFF2-40B4-BE49-F238E27FC236}">
                <a16:creationId xmlns:a16="http://schemas.microsoft.com/office/drawing/2014/main" id="{C48717DF-8F0D-4D52-AEA1-DB7D692A1138}"/>
              </a:ext>
            </a:extLst>
          </p:cNvPr>
          <p:cNvSpPr/>
          <p:nvPr/>
        </p:nvSpPr>
        <p:spPr>
          <a:xfrm>
            <a:off x="2764394" y="3065187"/>
            <a:ext cx="274434" cy="554783"/>
          </a:xfrm>
          <a:prstGeom prst="rect">
            <a:avLst/>
          </a:prstGeom>
          <a:solidFill>
            <a:srgbClr val="FFC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textruta 22">
                <a:extLst>
                  <a:ext uri="{FF2B5EF4-FFF2-40B4-BE49-F238E27FC236}">
                    <a16:creationId xmlns:a16="http://schemas.microsoft.com/office/drawing/2014/main" id="{53F474AB-DBB6-41C7-9A6B-75020D75A916}"/>
                  </a:ext>
                </a:extLst>
              </p:cNvPr>
              <p:cNvSpPr txBox="1"/>
              <p:nvPr/>
            </p:nvSpPr>
            <p:spPr>
              <a:xfrm>
                <a:off x="2891478" y="3630207"/>
                <a:ext cx="415242" cy="1897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v-SE" sz="105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sv-SE" sz="105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v-SE" sz="105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sv-SE" sz="105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sv-SE" sz="105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sv-SE" sz="105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sv-SE" sz="105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sv-SE" sz="105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e>
                        <m:sub>
                          <m:r>
                            <a:rPr lang="sv-SE" sz="105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sv-SE" sz="1050" dirty="0"/>
              </a:p>
            </p:txBody>
          </p:sp>
        </mc:Choice>
        <mc:Fallback xmlns="">
          <p:sp>
            <p:nvSpPr>
              <p:cNvPr id="117" name="textruta 22">
                <a:extLst>
                  <a:ext uri="{FF2B5EF4-FFF2-40B4-BE49-F238E27FC236}">
                    <a16:creationId xmlns:a16="http://schemas.microsoft.com/office/drawing/2014/main" id="{53F474AB-DBB6-41C7-9A6B-75020D75A9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1478" y="3630207"/>
                <a:ext cx="415242" cy="189732"/>
              </a:xfrm>
              <a:prstGeom prst="rect">
                <a:avLst/>
              </a:prstGeom>
              <a:blipFill>
                <a:blip r:embed="rId28"/>
                <a:stretch>
                  <a:fillRect l="-2941" b="-3226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textruta 24">
                <a:extLst>
                  <a:ext uri="{FF2B5EF4-FFF2-40B4-BE49-F238E27FC236}">
                    <a16:creationId xmlns:a16="http://schemas.microsoft.com/office/drawing/2014/main" id="{747516B6-C1D0-4404-A95A-BBC366135078}"/>
                  </a:ext>
                </a:extLst>
              </p:cNvPr>
              <p:cNvSpPr txBox="1"/>
              <p:nvPr/>
            </p:nvSpPr>
            <p:spPr>
              <a:xfrm>
                <a:off x="2740796" y="3645255"/>
                <a:ext cx="150682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v-SE" sz="1200" i="1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sv-SE" sz="1200" dirty="0"/>
              </a:p>
            </p:txBody>
          </p:sp>
        </mc:Choice>
        <mc:Fallback xmlns="">
          <p:sp>
            <p:nvSpPr>
              <p:cNvPr id="118" name="textruta 24">
                <a:extLst>
                  <a:ext uri="{FF2B5EF4-FFF2-40B4-BE49-F238E27FC236}">
                    <a16:creationId xmlns:a16="http://schemas.microsoft.com/office/drawing/2014/main" id="{747516B6-C1D0-4404-A95A-BBC3661350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0796" y="3645255"/>
                <a:ext cx="150682" cy="184666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9" name="Rektangel 21">
            <a:extLst>
              <a:ext uri="{FF2B5EF4-FFF2-40B4-BE49-F238E27FC236}">
                <a16:creationId xmlns:a16="http://schemas.microsoft.com/office/drawing/2014/main" id="{AB44E339-9263-45CC-969F-13E63B7FC339}"/>
              </a:ext>
            </a:extLst>
          </p:cNvPr>
          <p:cNvSpPr/>
          <p:nvPr/>
        </p:nvSpPr>
        <p:spPr>
          <a:xfrm>
            <a:off x="2466734" y="3065075"/>
            <a:ext cx="274434" cy="554783"/>
          </a:xfrm>
          <a:prstGeom prst="rect">
            <a:avLst/>
          </a:prstGeom>
          <a:solidFill>
            <a:srgbClr val="FFC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1"/>
          </a:p>
        </p:txBody>
      </p:sp>
      <p:sp>
        <p:nvSpPr>
          <p:cNvPr id="120" name="Rektangel 21">
            <a:extLst>
              <a:ext uri="{FF2B5EF4-FFF2-40B4-BE49-F238E27FC236}">
                <a16:creationId xmlns:a16="http://schemas.microsoft.com/office/drawing/2014/main" id="{B76ECF0E-4898-4394-804C-47A2BA5EB7A5}"/>
              </a:ext>
            </a:extLst>
          </p:cNvPr>
          <p:cNvSpPr/>
          <p:nvPr/>
        </p:nvSpPr>
        <p:spPr>
          <a:xfrm>
            <a:off x="2169074" y="3065187"/>
            <a:ext cx="274434" cy="554783"/>
          </a:xfrm>
          <a:prstGeom prst="rect">
            <a:avLst/>
          </a:prstGeom>
          <a:solidFill>
            <a:srgbClr val="FFC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textruta 18">
                <a:extLst>
                  <a:ext uri="{FF2B5EF4-FFF2-40B4-BE49-F238E27FC236}">
                    <a16:creationId xmlns:a16="http://schemas.microsoft.com/office/drawing/2014/main" id="{19268936-C7AF-4ECB-BCA7-04306F72D84F}"/>
                  </a:ext>
                </a:extLst>
              </p:cNvPr>
              <p:cNvSpPr txBox="1"/>
              <p:nvPr/>
            </p:nvSpPr>
            <p:spPr>
              <a:xfrm>
                <a:off x="423147" y="2820344"/>
                <a:ext cx="97847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v-SE" sz="1200" i="1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sv-SE" sz="1200" dirty="0"/>
              </a:p>
            </p:txBody>
          </p:sp>
        </mc:Choice>
        <mc:Fallback xmlns="">
          <p:sp>
            <p:nvSpPr>
              <p:cNvPr id="121" name="textruta 18">
                <a:extLst>
                  <a:ext uri="{FF2B5EF4-FFF2-40B4-BE49-F238E27FC236}">
                    <a16:creationId xmlns:a16="http://schemas.microsoft.com/office/drawing/2014/main" id="{19268936-C7AF-4ECB-BCA7-04306F72D8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147" y="2820344"/>
                <a:ext cx="97847" cy="184666"/>
              </a:xfrm>
              <a:prstGeom prst="rect">
                <a:avLst/>
              </a:prstGeom>
              <a:blipFill>
                <a:blip r:embed="rId4"/>
                <a:stretch>
                  <a:fillRect l="-37500" r="-31250" b="-6667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textruta 19">
                <a:extLst>
                  <a:ext uri="{FF2B5EF4-FFF2-40B4-BE49-F238E27FC236}">
                    <a16:creationId xmlns:a16="http://schemas.microsoft.com/office/drawing/2014/main" id="{D957DBBC-1143-40B0-9794-F69AC84D0092}"/>
                  </a:ext>
                </a:extLst>
              </p:cNvPr>
              <p:cNvSpPr txBox="1"/>
              <p:nvPr/>
            </p:nvSpPr>
            <p:spPr>
              <a:xfrm>
                <a:off x="415451" y="3188903"/>
                <a:ext cx="356380" cy="1686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v-SE" sz="105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v-SE" sz="105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sv-SE" sz="1050" b="0" i="1" smtClean="0"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sv-SE" sz="105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sv-SE" sz="105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</m:sSub>
                    </m:oMath>
                  </m:oMathPara>
                </a14:m>
                <a:endParaRPr lang="sv-SE" sz="1050" dirty="0"/>
              </a:p>
            </p:txBody>
          </p:sp>
        </mc:Choice>
        <mc:Fallback xmlns="">
          <p:sp>
            <p:nvSpPr>
              <p:cNvPr id="122" name="textruta 19">
                <a:extLst>
                  <a:ext uri="{FF2B5EF4-FFF2-40B4-BE49-F238E27FC236}">
                    <a16:creationId xmlns:a16="http://schemas.microsoft.com/office/drawing/2014/main" id="{D957DBBC-1143-40B0-9794-F69AC84D00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451" y="3188903"/>
                <a:ext cx="356380" cy="168636"/>
              </a:xfrm>
              <a:prstGeom prst="rect">
                <a:avLst/>
              </a:prstGeom>
              <a:blipFill>
                <a:blip r:embed="rId17"/>
                <a:stretch>
                  <a:fillRect l="-3390" r="-3390" b="-10714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textruta 20">
                <a:extLst>
                  <a:ext uri="{FF2B5EF4-FFF2-40B4-BE49-F238E27FC236}">
                    <a16:creationId xmlns:a16="http://schemas.microsoft.com/office/drawing/2014/main" id="{C95A1495-430D-4619-93EC-C7D8CA836800}"/>
                  </a:ext>
                </a:extLst>
              </p:cNvPr>
              <p:cNvSpPr txBox="1"/>
              <p:nvPr/>
            </p:nvSpPr>
            <p:spPr>
              <a:xfrm>
                <a:off x="780917" y="3198591"/>
                <a:ext cx="359521" cy="1686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v-SE" sz="105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v-SE" sz="105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sv-SE" sz="1050" b="0" i="1" smtClean="0">
                              <a:latin typeface="Cambria Math" panose="02040503050406030204" pitchFamily="18" charset="0"/>
                            </a:rPr>
                            <m:t>2,</m:t>
                          </m:r>
                          <m:r>
                            <a:rPr lang="sv-SE" sz="105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sv-SE" sz="105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</m:sSub>
                    </m:oMath>
                  </m:oMathPara>
                </a14:m>
                <a:endParaRPr lang="sv-SE" sz="1050" dirty="0"/>
              </a:p>
            </p:txBody>
          </p:sp>
        </mc:Choice>
        <mc:Fallback xmlns="">
          <p:sp>
            <p:nvSpPr>
              <p:cNvPr id="123" name="textruta 20">
                <a:extLst>
                  <a:ext uri="{FF2B5EF4-FFF2-40B4-BE49-F238E27FC236}">
                    <a16:creationId xmlns:a16="http://schemas.microsoft.com/office/drawing/2014/main" id="{C95A1495-430D-4619-93EC-C7D8CA8368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917" y="3198591"/>
                <a:ext cx="359521" cy="168636"/>
              </a:xfrm>
              <a:prstGeom prst="rect">
                <a:avLst/>
              </a:prstGeom>
              <a:blipFill>
                <a:blip r:embed="rId18"/>
                <a:stretch>
                  <a:fillRect l="-3390" r="-3390" b="-11111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4" name="Rektangel 21">
            <a:extLst>
              <a:ext uri="{FF2B5EF4-FFF2-40B4-BE49-F238E27FC236}">
                <a16:creationId xmlns:a16="http://schemas.microsoft.com/office/drawing/2014/main" id="{4B43EA24-3D38-4632-A2E2-6FA1C735CD4E}"/>
              </a:ext>
            </a:extLst>
          </p:cNvPr>
          <p:cNvSpPr/>
          <p:nvPr/>
        </p:nvSpPr>
        <p:spPr>
          <a:xfrm>
            <a:off x="1191287" y="2635398"/>
            <a:ext cx="274434" cy="554783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textruta 22">
                <a:extLst>
                  <a:ext uri="{FF2B5EF4-FFF2-40B4-BE49-F238E27FC236}">
                    <a16:creationId xmlns:a16="http://schemas.microsoft.com/office/drawing/2014/main" id="{B8F95ED2-D809-47A6-BA41-0851F97BFEE6}"/>
                  </a:ext>
                </a:extLst>
              </p:cNvPr>
              <p:cNvSpPr txBox="1"/>
              <p:nvPr/>
            </p:nvSpPr>
            <p:spPr>
              <a:xfrm>
                <a:off x="1318371" y="3200418"/>
                <a:ext cx="407484" cy="1897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v-SE" sz="105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sv-SE" sz="105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v-SE" sz="105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sv-SE" sz="105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sv-SE" sz="105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sv-SE" sz="105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sv-SE" sz="105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</m:sSub>
                        </m:e>
                        <m:sub>
                          <m:r>
                            <a:rPr lang="sv-SE" sz="105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sv-SE" sz="1050" dirty="0"/>
              </a:p>
            </p:txBody>
          </p:sp>
        </mc:Choice>
        <mc:Fallback xmlns="">
          <p:sp>
            <p:nvSpPr>
              <p:cNvPr id="125" name="textruta 22">
                <a:extLst>
                  <a:ext uri="{FF2B5EF4-FFF2-40B4-BE49-F238E27FC236}">
                    <a16:creationId xmlns:a16="http://schemas.microsoft.com/office/drawing/2014/main" id="{B8F95ED2-D809-47A6-BA41-0851F97BFE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8371" y="3200418"/>
                <a:ext cx="407484" cy="189732"/>
              </a:xfrm>
              <a:prstGeom prst="rect">
                <a:avLst/>
              </a:prstGeom>
              <a:blipFill>
                <a:blip r:embed="rId19"/>
                <a:stretch>
                  <a:fillRect l="-2985" b="-3226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textruta 24">
                <a:extLst>
                  <a:ext uri="{FF2B5EF4-FFF2-40B4-BE49-F238E27FC236}">
                    <a16:creationId xmlns:a16="http://schemas.microsoft.com/office/drawing/2014/main" id="{7378CA8D-CBF8-4087-A286-2B1F42065C52}"/>
                  </a:ext>
                </a:extLst>
              </p:cNvPr>
              <p:cNvSpPr txBox="1"/>
              <p:nvPr/>
            </p:nvSpPr>
            <p:spPr>
              <a:xfrm>
                <a:off x="1167689" y="3215466"/>
                <a:ext cx="150682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v-SE" sz="1200" i="1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sv-SE" sz="1200" dirty="0"/>
              </a:p>
            </p:txBody>
          </p:sp>
        </mc:Choice>
        <mc:Fallback xmlns="">
          <p:sp>
            <p:nvSpPr>
              <p:cNvPr id="126" name="textruta 24">
                <a:extLst>
                  <a:ext uri="{FF2B5EF4-FFF2-40B4-BE49-F238E27FC236}">
                    <a16:creationId xmlns:a16="http://schemas.microsoft.com/office/drawing/2014/main" id="{7378CA8D-CBF8-4087-A286-2B1F42065C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7689" y="3215466"/>
                <a:ext cx="150682" cy="184666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7" name="Rektangel 21">
            <a:extLst>
              <a:ext uri="{FF2B5EF4-FFF2-40B4-BE49-F238E27FC236}">
                <a16:creationId xmlns:a16="http://schemas.microsoft.com/office/drawing/2014/main" id="{9CDE785E-3CA1-4634-8F82-3E1C274B567F}"/>
              </a:ext>
            </a:extLst>
          </p:cNvPr>
          <p:cNvSpPr/>
          <p:nvPr/>
        </p:nvSpPr>
        <p:spPr>
          <a:xfrm>
            <a:off x="893627" y="2635286"/>
            <a:ext cx="274434" cy="554783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1"/>
          </a:p>
        </p:txBody>
      </p:sp>
      <p:sp>
        <p:nvSpPr>
          <p:cNvPr id="128" name="Rektangel 21">
            <a:extLst>
              <a:ext uri="{FF2B5EF4-FFF2-40B4-BE49-F238E27FC236}">
                <a16:creationId xmlns:a16="http://schemas.microsoft.com/office/drawing/2014/main" id="{5017C4EE-12B0-41BD-9624-3E553411826F}"/>
              </a:ext>
            </a:extLst>
          </p:cNvPr>
          <p:cNvSpPr/>
          <p:nvPr/>
        </p:nvSpPr>
        <p:spPr>
          <a:xfrm>
            <a:off x="595967" y="2635398"/>
            <a:ext cx="274434" cy="554783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textruta 18">
                <a:extLst>
                  <a:ext uri="{FF2B5EF4-FFF2-40B4-BE49-F238E27FC236}">
                    <a16:creationId xmlns:a16="http://schemas.microsoft.com/office/drawing/2014/main" id="{FB709839-4B6F-423F-83E9-E2A6003D2345}"/>
                  </a:ext>
                </a:extLst>
              </p:cNvPr>
              <p:cNvSpPr txBox="1"/>
              <p:nvPr/>
            </p:nvSpPr>
            <p:spPr>
              <a:xfrm>
                <a:off x="240622" y="3039313"/>
                <a:ext cx="97847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v-SE" sz="1200" i="1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sv-SE" sz="1200" dirty="0"/>
              </a:p>
            </p:txBody>
          </p:sp>
        </mc:Choice>
        <mc:Fallback xmlns="">
          <p:sp>
            <p:nvSpPr>
              <p:cNvPr id="129" name="textruta 18">
                <a:extLst>
                  <a:ext uri="{FF2B5EF4-FFF2-40B4-BE49-F238E27FC236}">
                    <a16:creationId xmlns:a16="http://schemas.microsoft.com/office/drawing/2014/main" id="{FB709839-4B6F-423F-83E9-E2A6003D23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622" y="3039313"/>
                <a:ext cx="97847" cy="184666"/>
              </a:xfrm>
              <a:prstGeom prst="rect">
                <a:avLst/>
              </a:prstGeom>
              <a:blipFill>
                <a:blip r:embed="rId25"/>
                <a:stretch>
                  <a:fillRect l="-35294" r="-23529" b="-6667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textruta 19">
                <a:extLst>
                  <a:ext uri="{FF2B5EF4-FFF2-40B4-BE49-F238E27FC236}">
                    <a16:creationId xmlns:a16="http://schemas.microsoft.com/office/drawing/2014/main" id="{46BA1CA8-7E49-40EE-8ED0-04080E6B264D}"/>
                  </a:ext>
                </a:extLst>
              </p:cNvPr>
              <p:cNvSpPr txBox="1"/>
              <p:nvPr/>
            </p:nvSpPr>
            <p:spPr>
              <a:xfrm>
                <a:off x="232926" y="3407872"/>
                <a:ext cx="356380" cy="1686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v-SE" sz="105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v-SE" sz="105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sv-SE" sz="1050" b="0" i="1" smtClean="0"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sv-SE" sz="105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sv-SE" sz="1050" b="0" i="1" smtClean="0">
                              <a:latin typeface="Cambria Math" panose="02040503050406030204" pitchFamily="18" charset="0"/>
                            </a:rPr>
                            <m:t>=2</m:t>
                          </m:r>
                        </m:sub>
                      </m:sSub>
                    </m:oMath>
                  </m:oMathPara>
                </a14:m>
                <a:endParaRPr lang="sv-SE" sz="1050" dirty="0"/>
              </a:p>
            </p:txBody>
          </p:sp>
        </mc:Choice>
        <mc:Fallback xmlns="">
          <p:sp>
            <p:nvSpPr>
              <p:cNvPr id="130" name="textruta 19">
                <a:extLst>
                  <a:ext uri="{FF2B5EF4-FFF2-40B4-BE49-F238E27FC236}">
                    <a16:creationId xmlns:a16="http://schemas.microsoft.com/office/drawing/2014/main" id="{46BA1CA8-7E49-40EE-8ED0-04080E6B26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926" y="3407872"/>
                <a:ext cx="356380" cy="168636"/>
              </a:xfrm>
              <a:prstGeom prst="rect">
                <a:avLst/>
              </a:prstGeom>
              <a:blipFill>
                <a:blip r:embed="rId21"/>
                <a:stretch>
                  <a:fillRect l="-3390" r="-3390" b="-10714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textruta 20">
                <a:extLst>
                  <a:ext uri="{FF2B5EF4-FFF2-40B4-BE49-F238E27FC236}">
                    <a16:creationId xmlns:a16="http://schemas.microsoft.com/office/drawing/2014/main" id="{3145FFDC-E0AB-4EF7-BDAA-AC6BB8906BFE}"/>
                  </a:ext>
                </a:extLst>
              </p:cNvPr>
              <p:cNvSpPr txBox="1"/>
              <p:nvPr/>
            </p:nvSpPr>
            <p:spPr>
              <a:xfrm>
                <a:off x="598392" y="3417560"/>
                <a:ext cx="359522" cy="1686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v-SE" sz="105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v-SE" sz="105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sv-SE" sz="1050" b="0" i="1" smtClean="0">
                              <a:latin typeface="Cambria Math" panose="02040503050406030204" pitchFamily="18" charset="0"/>
                            </a:rPr>
                            <m:t>2,</m:t>
                          </m:r>
                          <m:r>
                            <a:rPr lang="sv-SE" sz="105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sv-SE" sz="1050" b="0" i="1" smtClean="0">
                              <a:latin typeface="Cambria Math" panose="02040503050406030204" pitchFamily="18" charset="0"/>
                            </a:rPr>
                            <m:t>=2</m:t>
                          </m:r>
                        </m:sub>
                      </m:sSub>
                    </m:oMath>
                  </m:oMathPara>
                </a14:m>
                <a:endParaRPr lang="sv-SE" sz="1050" dirty="0"/>
              </a:p>
            </p:txBody>
          </p:sp>
        </mc:Choice>
        <mc:Fallback xmlns="">
          <p:sp>
            <p:nvSpPr>
              <p:cNvPr id="131" name="textruta 20">
                <a:extLst>
                  <a:ext uri="{FF2B5EF4-FFF2-40B4-BE49-F238E27FC236}">
                    <a16:creationId xmlns:a16="http://schemas.microsoft.com/office/drawing/2014/main" id="{3145FFDC-E0AB-4EF7-BDAA-AC6BB8906B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392" y="3417560"/>
                <a:ext cx="359522" cy="168636"/>
              </a:xfrm>
              <a:prstGeom prst="rect">
                <a:avLst/>
              </a:prstGeom>
              <a:blipFill>
                <a:blip r:embed="rId22"/>
                <a:stretch>
                  <a:fillRect l="-3390" r="-3390" b="-11111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2" name="Rektangel 21">
            <a:extLst>
              <a:ext uri="{FF2B5EF4-FFF2-40B4-BE49-F238E27FC236}">
                <a16:creationId xmlns:a16="http://schemas.microsoft.com/office/drawing/2014/main" id="{D791CE9C-A414-4E32-A2A2-985DD39380EA}"/>
              </a:ext>
            </a:extLst>
          </p:cNvPr>
          <p:cNvSpPr/>
          <p:nvPr/>
        </p:nvSpPr>
        <p:spPr>
          <a:xfrm>
            <a:off x="1008762" y="2854367"/>
            <a:ext cx="274434" cy="554783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textruta 22">
                <a:extLst>
                  <a:ext uri="{FF2B5EF4-FFF2-40B4-BE49-F238E27FC236}">
                    <a16:creationId xmlns:a16="http://schemas.microsoft.com/office/drawing/2014/main" id="{D9DF182C-058C-42A8-80B5-AFB846F833F8}"/>
                  </a:ext>
                </a:extLst>
              </p:cNvPr>
              <p:cNvSpPr txBox="1"/>
              <p:nvPr/>
            </p:nvSpPr>
            <p:spPr>
              <a:xfrm>
                <a:off x="1135846" y="3419387"/>
                <a:ext cx="407484" cy="1897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v-SE" sz="105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sv-SE" sz="105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v-SE" sz="105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sv-SE" sz="105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sv-SE" sz="105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sv-SE" sz="105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sv-SE" sz="1050" b="0" i="1" smtClean="0">
                                  <a:latin typeface="Cambria Math" panose="02040503050406030204" pitchFamily="18" charset="0"/>
                                </a:rPr>
                                <m:t>=2</m:t>
                              </m:r>
                            </m:sub>
                          </m:sSub>
                        </m:e>
                        <m:sub>
                          <m:r>
                            <a:rPr lang="sv-SE" sz="105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sv-SE" sz="1050" dirty="0"/>
              </a:p>
            </p:txBody>
          </p:sp>
        </mc:Choice>
        <mc:Fallback xmlns="">
          <p:sp>
            <p:nvSpPr>
              <p:cNvPr id="133" name="textruta 22">
                <a:extLst>
                  <a:ext uri="{FF2B5EF4-FFF2-40B4-BE49-F238E27FC236}">
                    <a16:creationId xmlns:a16="http://schemas.microsoft.com/office/drawing/2014/main" id="{D9DF182C-058C-42A8-80B5-AFB846F833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5846" y="3419387"/>
                <a:ext cx="407484" cy="189732"/>
              </a:xfrm>
              <a:prstGeom prst="rect">
                <a:avLst/>
              </a:prstGeom>
              <a:blipFill>
                <a:blip r:embed="rId30"/>
                <a:stretch>
                  <a:fillRect l="-2985" b="-3226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textruta 24">
                <a:extLst>
                  <a:ext uri="{FF2B5EF4-FFF2-40B4-BE49-F238E27FC236}">
                    <a16:creationId xmlns:a16="http://schemas.microsoft.com/office/drawing/2014/main" id="{4E453999-8A34-4F70-BACA-8C8B2915804B}"/>
                  </a:ext>
                </a:extLst>
              </p:cNvPr>
              <p:cNvSpPr txBox="1"/>
              <p:nvPr/>
            </p:nvSpPr>
            <p:spPr>
              <a:xfrm>
                <a:off x="985164" y="3434435"/>
                <a:ext cx="150682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v-SE" sz="1200" i="1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sv-SE" sz="1200" dirty="0"/>
              </a:p>
            </p:txBody>
          </p:sp>
        </mc:Choice>
        <mc:Fallback xmlns="">
          <p:sp>
            <p:nvSpPr>
              <p:cNvPr id="134" name="textruta 24">
                <a:extLst>
                  <a:ext uri="{FF2B5EF4-FFF2-40B4-BE49-F238E27FC236}">
                    <a16:creationId xmlns:a16="http://schemas.microsoft.com/office/drawing/2014/main" id="{4E453999-8A34-4F70-BACA-8C8B291580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164" y="3434435"/>
                <a:ext cx="150682" cy="184666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5" name="Rektangel 21">
            <a:extLst>
              <a:ext uri="{FF2B5EF4-FFF2-40B4-BE49-F238E27FC236}">
                <a16:creationId xmlns:a16="http://schemas.microsoft.com/office/drawing/2014/main" id="{26BB1D15-0124-48EC-BF88-991532514BA2}"/>
              </a:ext>
            </a:extLst>
          </p:cNvPr>
          <p:cNvSpPr/>
          <p:nvPr/>
        </p:nvSpPr>
        <p:spPr>
          <a:xfrm>
            <a:off x="711102" y="2854255"/>
            <a:ext cx="274434" cy="554783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1"/>
          </a:p>
        </p:txBody>
      </p:sp>
      <p:sp>
        <p:nvSpPr>
          <p:cNvPr id="136" name="Rektangel 21">
            <a:extLst>
              <a:ext uri="{FF2B5EF4-FFF2-40B4-BE49-F238E27FC236}">
                <a16:creationId xmlns:a16="http://schemas.microsoft.com/office/drawing/2014/main" id="{8B48E263-6C55-4162-846D-757FBC6C8F75}"/>
              </a:ext>
            </a:extLst>
          </p:cNvPr>
          <p:cNvSpPr/>
          <p:nvPr/>
        </p:nvSpPr>
        <p:spPr>
          <a:xfrm>
            <a:off x="413442" y="2854367"/>
            <a:ext cx="274434" cy="554783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textruta 18">
                <a:extLst>
                  <a:ext uri="{FF2B5EF4-FFF2-40B4-BE49-F238E27FC236}">
                    <a16:creationId xmlns:a16="http://schemas.microsoft.com/office/drawing/2014/main" id="{5625C484-F96B-4A90-8397-3870B2925628}"/>
                  </a:ext>
                </a:extLst>
              </p:cNvPr>
              <p:cNvSpPr txBox="1"/>
              <p:nvPr/>
            </p:nvSpPr>
            <p:spPr>
              <a:xfrm>
                <a:off x="62689" y="3273886"/>
                <a:ext cx="97847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v-SE" sz="1200" i="1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sv-SE" sz="1200" dirty="0"/>
              </a:p>
            </p:txBody>
          </p:sp>
        </mc:Choice>
        <mc:Fallback xmlns="">
          <p:sp>
            <p:nvSpPr>
              <p:cNvPr id="137" name="textruta 18">
                <a:extLst>
                  <a:ext uri="{FF2B5EF4-FFF2-40B4-BE49-F238E27FC236}">
                    <a16:creationId xmlns:a16="http://schemas.microsoft.com/office/drawing/2014/main" id="{5625C484-F96B-4A90-8397-3870B29256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89" y="3273886"/>
                <a:ext cx="97847" cy="184666"/>
              </a:xfrm>
              <a:prstGeom prst="rect">
                <a:avLst/>
              </a:prstGeom>
              <a:blipFill>
                <a:blip r:embed="rId4"/>
                <a:stretch>
                  <a:fillRect l="-37500" r="-31250" b="-6667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textruta 19">
                <a:extLst>
                  <a:ext uri="{FF2B5EF4-FFF2-40B4-BE49-F238E27FC236}">
                    <a16:creationId xmlns:a16="http://schemas.microsoft.com/office/drawing/2014/main" id="{7344A426-BD49-4F11-A481-F67EA3E6A209}"/>
                  </a:ext>
                </a:extLst>
              </p:cNvPr>
              <p:cNvSpPr txBox="1"/>
              <p:nvPr/>
            </p:nvSpPr>
            <p:spPr>
              <a:xfrm>
                <a:off x="54993" y="3642445"/>
                <a:ext cx="364139" cy="1686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v-SE" sz="105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v-SE" sz="105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sv-SE" sz="1050" b="0" i="1" smtClean="0"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sv-SE" sz="105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sv-SE" sz="105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sv-SE" sz="105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sv-SE" sz="1050" dirty="0"/>
              </a:p>
            </p:txBody>
          </p:sp>
        </mc:Choice>
        <mc:Fallback xmlns="">
          <p:sp>
            <p:nvSpPr>
              <p:cNvPr id="138" name="textruta 19">
                <a:extLst>
                  <a:ext uri="{FF2B5EF4-FFF2-40B4-BE49-F238E27FC236}">
                    <a16:creationId xmlns:a16="http://schemas.microsoft.com/office/drawing/2014/main" id="{7344A426-BD49-4F11-A481-F67EA3E6A2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93" y="3642445"/>
                <a:ext cx="364139" cy="168636"/>
              </a:xfrm>
              <a:prstGeom prst="rect">
                <a:avLst/>
              </a:prstGeom>
              <a:blipFill>
                <a:blip r:embed="rId26"/>
                <a:stretch>
                  <a:fillRect l="-3333" r="-3333" b="-11111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textruta 20">
                <a:extLst>
                  <a:ext uri="{FF2B5EF4-FFF2-40B4-BE49-F238E27FC236}">
                    <a16:creationId xmlns:a16="http://schemas.microsoft.com/office/drawing/2014/main" id="{16BA81F7-7A36-4966-83BE-FC65B026DE07}"/>
                  </a:ext>
                </a:extLst>
              </p:cNvPr>
              <p:cNvSpPr txBox="1"/>
              <p:nvPr/>
            </p:nvSpPr>
            <p:spPr>
              <a:xfrm>
                <a:off x="420459" y="3652133"/>
                <a:ext cx="367280" cy="1686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v-SE" sz="105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v-SE" sz="105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sv-SE" sz="1050" b="0" i="1" smtClean="0">
                              <a:latin typeface="Cambria Math" panose="02040503050406030204" pitchFamily="18" charset="0"/>
                            </a:rPr>
                            <m:t>2,</m:t>
                          </m:r>
                          <m:r>
                            <a:rPr lang="sv-SE" sz="105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sv-SE" sz="105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sv-SE" sz="105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sv-SE" sz="1050" dirty="0"/>
              </a:p>
            </p:txBody>
          </p:sp>
        </mc:Choice>
        <mc:Fallback xmlns="">
          <p:sp>
            <p:nvSpPr>
              <p:cNvPr id="139" name="textruta 20">
                <a:extLst>
                  <a:ext uri="{FF2B5EF4-FFF2-40B4-BE49-F238E27FC236}">
                    <a16:creationId xmlns:a16="http://schemas.microsoft.com/office/drawing/2014/main" id="{16BA81F7-7A36-4966-83BE-FC65B026DE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459" y="3652133"/>
                <a:ext cx="367280" cy="168636"/>
              </a:xfrm>
              <a:prstGeom prst="rect">
                <a:avLst/>
              </a:prstGeom>
              <a:blipFill>
                <a:blip r:embed="rId32"/>
                <a:stretch>
                  <a:fillRect l="-5000" r="-1667" b="-10714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0" name="Rektangel 21">
            <a:extLst>
              <a:ext uri="{FF2B5EF4-FFF2-40B4-BE49-F238E27FC236}">
                <a16:creationId xmlns:a16="http://schemas.microsoft.com/office/drawing/2014/main" id="{F8C6FEF7-8ADB-46E6-88A3-93AD8F0F4465}"/>
              </a:ext>
            </a:extLst>
          </p:cNvPr>
          <p:cNvSpPr/>
          <p:nvPr/>
        </p:nvSpPr>
        <p:spPr>
          <a:xfrm>
            <a:off x="830829" y="3088940"/>
            <a:ext cx="274434" cy="554783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1" name="textruta 22">
                <a:extLst>
                  <a:ext uri="{FF2B5EF4-FFF2-40B4-BE49-F238E27FC236}">
                    <a16:creationId xmlns:a16="http://schemas.microsoft.com/office/drawing/2014/main" id="{E8C36E7C-5D5A-4A87-9B56-D9C4DEFBC5C8}"/>
                  </a:ext>
                </a:extLst>
              </p:cNvPr>
              <p:cNvSpPr txBox="1"/>
              <p:nvPr/>
            </p:nvSpPr>
            <p:spPr>
              <a:xfrm>
                <a:off x="957913" y="3653960"/>
                <a:ext cx="415242" cy="1897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v-SE" sz="105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sv-SE" sz="105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v-SE" sz="105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sv-SE" sz="105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sv-SE" sz="105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sv-SE" sz="105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sv-SE" sz="105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sv-SE" sz="105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e>
                        <m:sub>
                          <m:r>
                            <a:rPr lang="sv-SE" sz="105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sv-SE" sz="1050" dirty="0"/>
              </a:p>
            </p:txBody>
          </p:sp>
        </mc:Choice>
        <mc:Fallback xmlns="">
          <p:sp>
            <p:nvSpPr>
              <p:cNvPr id="141" name="textruta 22">
                <a:extLst>
                  <a:ext uri="{FF2B5EF4-FFF2-40B4-BE49-F238E27FC236}">
                    <a16:creationId xmlns:a16="http://schemas.microsoft.com/office/drawing/2014/main" id="{E8C36E7C-5D5A-4A87-9B56-D9C4DEFBC5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913" y="3653960"/>
                <a:ext cx="415242" cy="189732"/>
              </a:xfrm>
              <a:prstGeom prst="rect">
                <a:avLst/>
              </a:prstGeom>
              <a:blipFill>
                <a:blip r:embed="rId28"/>
                <a:stretch>
                  <a:fillRect l="-2941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2" name="textruta 24">
                <a:extLst>
                  <a:ext uri="{FF2B5EF4-FFF2-40B4-BE49-F238E27FC236}">
                    <a16:creationId xmlns:a16="http://schemas.microsoft.com/office/drawing/2014/main" id="{C83AF50C-8431-4E12-8BBB-F71BA326E494}"/>
                  </a:ext>
                </a:extLst>
              </p:cNvPr>
              <p:cNvSpPr txBox="1"/>
              <p:nvPr/>
            </p:nvSpPr>
            <p:spPr>
              <a:xfrm>
                <a:off x="807231" y="3669008"/>
                <a:ext cx="150682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v-SE" sz="1200" i="1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sv-SE" sz="1200" dirty="0"/>
              </a:p>
            </p:txBody>
          </p:sp>
        </mc:Choice>
        <mc:Fallback xmlns="">
          <p:sp>
            <p:nvSpPr>
              <p:cNvPr id="142" name="textruta 24">
                <a:extLst>
                  <a:ext uri="{FF2B5EF4-FFF2-40B4-BE49-F238E27FC236}">
                    <a16:creationId xmlns:a16="http://schemas.microsoft.com/office/drawing/2014/main" id="{C83AF50C-8431-4E12-8BBB-F71BA326E4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231" y="3669008"/>
                <a:ext cx="150682" cy="184666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3" name="Rektangel 21">
            <a:extLst>
              <a:ext uri="{FF2B5EF4-FFF2-40B4-BE49-F238E27FC236}">
                <a16:creationId xmlns:a16="http://schemas.microsoft.com/office/drawing/2014/main" id="{90587D13-AE48-42FC-A0D2-1529D4811A94}"/>
              </a:ext>
            </a:extLst>
          </p:cNvPr>
          <p:cNvSpPr/>
          <p:nvPr/>
        </p:nvSpPr>
        <p:spPr>
          <a:xfrm>
            <a:off x="533169" y="3088828"/>
            <a:ext cx="274434" cy="554783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1"/>
          </a:p>
        </p:txBody>
      </p:sp>
      <p:sp>
        <p:nvSpPr>
          <p:cNvPr id="144" name="Rektangel 21">
            <a:extLst>
              <a:ext uri="{FF2B5EF4-FFF2-40B4-BE49-F238E27FC236}">
                <a16:creationId xmlns:a16="http://schemas.microsoft.com/office/drawing/2014/main" id="{6346A456-0EF8-42B9-BFD3-4ED25283ACA0}"/>
              </a:ext>
            </a:extLst>
          </p:cNvPr>
          <p:cNvSpPr/>
          <p:nvPr/>
        </p:nvSpPr>
        <p:spPr>
          <a:xfrm>
            <a:off x="235509" y="3088940"/>
            <a:ext cx="274434" cy="554783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1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532656B-81E4-44BF-86A2-831722429C83}"/>
              </a:ext>
            </a:extLst>
          </p:cNvPr>
          <p:cNvCxnSpPr/>
          <p:nvPr/>
        </p:nvCxnSpPr>
        <p:spPr>
          <a:xfrm flipH="1" flipV="1">
            <a:off x="7311319" y="1899592"/>
            <a:ext cx="257553" cy="575617"/>
          </a:xfrm>
          <a:prstGeom prst="straightConnector1">
            <a:avLst/>
          </a:prstGeom>
          <a:ln>
            <a:gradFill>
              <a:gsLst>
                <a:gs pos="0">
                  <a:srgbClr val="FF0000"/>
                </a:gs>
                <a:gs pos="20000">
                  <a:srgbClr val="FFC000"/>
                </a:gs>
                <a:gs pos="82000">
                  <a:schemeClr val="accent1"/>
                </a:gs>
                <a:gs pos="64000">
                  <a:srgbClr val="92D050"/>
                </a:gs>
                <a:gs pos="40000">
                  <a:srgbClr val="FFFF00"/>
                </a:gs>
                <a:gs pos="100000">
                  <a:schemeClr val="accent4"/>
                </a:gs>
              </a:gsLst>
              <a:lin ang="5400000" scaled="1"/>
            </a:gra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0" name="textruta 10">
            <a:extLst>
              <a:ext uri="{FF2B5EF4-FFF2-40B4-BE49-F238E27FC236}">
                <a16:creationId xmlns:a16="http://schemas.microsoft.com/office/drawing/2014/main" id="{D2EB48D1-D18E-49C4-B91F-CF59DF9FACE7}"/>
              </a:ext>
            </a:extLst>
          </p:cNvPr>
          <p:cNvSpPr txBox="1"/>
          <p:nvPr/>
        </p:nvSpPr>
        <p:spPr>
          <a:xfrm>
            <a:off x="46746" y="3943290"/>
            <a:ext cx="12571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/>
              <a:t>Treatment 1</a:t>
            </a:r>
          </a:p>
        </p:txBody>
      </p:sp>
      <p:sp>
        <p:nvSpPr>
          <p:cNvPr id="151" name="textruta 10">
            <a:extLst>
              <a:ext uri="{FF2B5EF4-FFF2-40B4-BE49-F238E27FC236}">
                <a16:creationId xmlns:a16="http://schemas.microsoft.com/office/drawing/2014/main" id="{18679CE1-69BC-41A9-8F31-6EE6BEB50BC5}"/>
              </a:ext>
            </a:extLst>
          </p:cNvPr>
          <p:cNvSpPr txBox="1"/>
          <p:nvPr/>
        </p:nvSpPr>
        <p:spPr>
          <a:xfrm>
            <a:off x="1980760" y="3951051"/>
            <a:ext cx="12571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Treatment 2</a:t>
            </a:r>
          </a:p>
        </p:txBody>
      </p:sp>
      <p:sp>
        <p:nvSpPr>
          <p:cNvPr id="152" name="textruta 10">
            <a:extLst>
              <a:ext uri="{FF2B5EF4-FFF2-40B4-BE49-F238E27FC236}">
                <a16:creationId xmlns:a16="http://schemas.microsoft.com/office/drawing/2014/main" id="{511C6253-149C-4306-A55A-E52F072FBCD4}"/>
              </a:ext>
            </a:extLst>
          </p:cNvPr>
          <p:cNvSpPr txBox="1"/>
          <p:nvPr/>
        </p:nvSpPr>
        <p:spPr>
          <a:xfrm>
            <a:off x="4171551" y="3943290"/>
            <a:ext cx="12571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Treatment D</a:t>
            </a:r>
          </a:p>
        </p:txBody>
      </p:sp>
      <p:sp>
        <p:nvSpPr>
          <p:cNvPr id="153" name="textruta 10">
            <a:extLst>
              <a:ext uri="{FF2B5EF4-FFF2-40B4-BE49-F238E27FC236}">
                <a16:creationId xmlns:a16="http://schemas.microsoft.com/office/drawing/2014/main" id="{CF872A13-76B8-443D-B69C-5CE4569B5B7E}"/>
              </a:ext>
            </a:extLst>
          </p:cNvPr>
          <p:cNvSpPr txBox="1"/>
          <p:nvPr/>
        </p:nvSpPr>
        <p:spPr>
          <a:xfrm>
            <a:off x="3501777" y="3881734"/>
            <a:ext cx="12571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…</a:t>
            </a:r>
          </a:p>
        </p:txBody>
      </p:sp>
      <p:pic>
        <p:nvPicPr>
          <p:cNvPr id="145" name="Picture 4" descr="Logotype | Chalmers">
            <a:extLst>
              <a:ext uri="{FF2B5EF4-FFF2-40B4-BE49-F238E27FC236}">
                <a16:creationId xmlns:a16="http://schemas.microsoft.com/office/drawing/2014/main" id="{4AE93751-D062-92CA-919B-AFF05D7C97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213" y="4587535"/>
            <a:ext cx="1945187" cy="52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6" name="TextBox 145">
            <a:extLst>
              <a:ext uri="{FF2B5EF4-FFF2-40B4-BE49-F238E27FC236}">
                <a16:creationId xmlns:a16="http://schemas.microsoft.com/office/drawing/2014/main" id="{C3A3029E-0FB8-9A04-7D5D-4D5C9F72F591}"/>
              </a:ext>
            </a:extLst>
          </p:cNvPr>
          <p:cNvSpPr txBox="1"/>
          <p:nvPr/>
        </p:nvSpPr>
        <p:spPr>
          <a:xfrm rot="3731561">
            <a:off x="7013142" y="2046398"/>
            <a:ext cx="11505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Verdana" panose="020B0604030504040204" pitchFamily="34" charset="0"/>
                <a:ea typeface="Verdana" panose="020B0604030504040204" pitchFamily="34" charset="0"/>
              </a:rPr>
              <a:t>treatment</a:t>
            </a:r>
          </a:p>
        </p:txBody>
      </p:sp>
    </p:spTree>
    <p:extLst>
      <p:ext uri="{BB962C8B-B14F-4D97-AF65-F5344CB8AC3E}">
        <p14:creationId xmlns:p14="http://schemas.microsoft.com/office/powerpoint/2010/main" val="29516041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8471" y="1347615"/>
            <a:ext cx="6062039" cy="2808312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sv-SE" sz="2000" noProof="0" dirty="0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Introduktion til</a:t>
            </a:r>
            <a:r>
              <a:rPr lang="sv-SE" noProof="0" dirty="0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 precisionsnutrition</a:t>
            </a:r>
            <a:endParaRPr lang="sv-SE" sz="2000" noProof="0" dirty="0">
              <a:solidFill>
                <a:schemeClr val="bg1">
                  <a:lumMod val="8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sv-SE" noProof="0" dirty="0">
                <a:latin typeface="Verdana" panose="020B0604030504040204" pitchFamily="34" charset="0"/>
                <a:ea typeface="Verdana" panose="020B0604030504040204" pitchFamily="34" charset="0"/>
              </a:rPr>
              <a:t>Vad vi tillfört till fältet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noProof="0" dirty="0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Sammanfattning</a:t>
            </a:r>
          </a:p>
          <a:p>
            <a:pPr>
              <a:buFont typeface="Arial" panose="020B0604020202020204" pitchFamily="34" charset="0"/>
              <a:buChar char="•"/>
            </a:pPr>
            <a:endParaRPr lang="sv-SE" sz="2000" noProof="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sv-SE" noProof="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sv-SE" sz="2000" noProof="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Viktor Skantze</a:t>
            </a:r>
            <a:endParaRPr lang="sv-SE" sz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881DC44-71F5-488E-9403-C15246AD5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206375"/>
            <a:ext cx="8496300" cy="565177"/>
          </a:xfrm>
        </p:spPr>
        <p:txBody>
          <a:bodyPr>
            <a:normAutofit/>
          </a:bodyPr>
          <a:lstStyle/>
          <a:p>
            <a:r>
              <a:rPr lang="sv-SE" sz="2250" noProof="0" dirty="0">
                <a:latin typeface="Verdana" panose="020B0604030504040204" pitchFamily="34" charset="0"/>
                <a:ea typeface="Verdana" panose="020B0604030504040204" pitchFamily="34" charset="0"/>
              </a:rPr>
              <a:t>ÖVERSIKT</a:t>
            </a:r>
            <a:endParaRPr lang="sv-SE" sz="2250" u="sng" noProof="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174ABBB-15FE-48BE-B2EE-F30712F1C7BA}"/>
              </a:ext>
            </a:extLst>
          </p:cNvPr>
          <p:cNvCxnSpPr/>
          <p:nvPr/>
        </p:nvCxnSpPr>
        <p:spPr>
          <a:xfrm>
            <a:off x="323528" y="771552"/>
            <a:ext cx="8496622" cy="0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4" descr="Logotype | Chalmers">
            <a:extLst>
              <a:ext uri="{FF2B5EF4-FFF2-40B4-BE49-F238E27FC236}">
                <a16:creationId xmlns:a16="http://schemas.microsoft.com/office/drawing/2014/main" id="{F2FA592E-ACF2-29EF-96CC-91DE860D1A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213" y="4587535"/>
            <a:ext cx="1945187" cy="52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81911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189"/>
            <a:r>
              <a:rPr lang="en-US" sz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Viktor Skantze</a:t>
            </a:r>
            <a:endParaRPr lang="sv-SE" sz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881DC44-71F5-488E-9403-C15246AD5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206376"/>
            <a:ext cx="9663529" cy="565177"/>
          </a:xfrm>
        </p:spPr>
        <p:txBody>
          <a:bodyPr>
            <a:normAutofit/>
          </a:bodyPr>
          <a:lstStyle/>
          <a:p>
            <a:r>
              <a:rPr lang="sv-SE" sz="2250" noProof="0" dirty="0">
                <a:latin typeface="Verdana" panose="020B0604030504040204" pitchFamily="34" charset="0"/>
                <a:ea typeface="Verdana" panose="020B0604030504040204" pitchFamily="34" charset="0"/>
              </a:rPr>
              <a:t>“SILLSTUDIEN” – SANDBERG LAB</a:t>
            </a:r>
            <a:endParaRPr lang="sv-SE" sz="2250" u="sng" noProof="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174ABBB-15FE-48BE-B2EE-F30712F1C7BA}"/>
              </a:ext>
            </a:extLst>
          </p:cNvPr>
          <p:cNvCxnSpPr/>
          <p:nvPr/>
        </p:nvCxnSpPr>
        <p:spPr>
          <a:xfrm>
            <a:off x="323529" y="771552"/>
            <a:ext cx="8496622" cy="0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5" name="Content Placeholder 2">
            <a:extLst>
              <a:ext uri="{FF2B5EF4-FFF2-40B4-BE49-F238E27FC236}">
                <a16:creationId xmlns:a16="http://schemas.microsoft.com/office/drawing/2014/main" id="{4A500B48-4F00-4D6D-B65C-829F92E6E2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3529" y="1074627"/>
            <a:ext cx="5285377" cy="2808312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sv-SE" sz="1800" noProof="0" dirty="0">
                <a:latin typeface="Verdana" panose="020B0604030504040204" pitchFamily="34" charset="0"/>
                <a:ea typeface="Verdana" panose="020B0604030504040204" pitchFamily="34" charset="0"/>
              </a:rPr>
              <a:t>Crossoverdesign med tre dieter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v-SE" dirty="0">
                <a:latin typeface="Verdana" panose="020B0604030504040204" pitchFamily="34" charset="0"/>
                <a:ea typeface="Verdana" panose="020B0604030504040204" pitchFamily="34" charset="0"/>
              </a:rPr>
              <a:t>Ugnsbakad sill</a:t>
            </a:r>
            <a:endParaRPr lang="sv-SE" noProof="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sv-SE" noProof="0" dirty="0">
                <a:latin typeface="Verdana" panose="020B0604030504040204" pitchFamily="34" charset="0"/>
                <a:ea typeface="Verdana" panose="020B0604030504040204" pitchFamily="34" charset="0"/>
              </a:rPr>
              <a:t>Ugnsbakad pannbiff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v-SE" noProof="0" dirty="0">
                <a:latin typeface="Verdana" panose="020B0604030504040204" pitchFamily="34" charset="0"/>
                <a:ea typeface="Verdana" panose="020B0604030504040204" pitchFamily="34" charset="0"/>
              </a:rPr>
              <a:t>Inlagd sill</a:t>
            </a:r>
            <a:endParaRPr lang="sv-SE" sz="1800" noProof="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sv-SE" sz="1800" dirty="0">
                <a:latin typeface="Verdana" panose="020B0604030504040204" pitchFamily="34" charset="0"/>
                <a:ea typeface="Verdana" panose="020B0604030504040204" pitchFamily="34" charset="0"/>
              </a:rPr>
              <a:t>Medelåldersmän</a:t>
            </a:r>
            <a:r>
              <a:rPr lang="sv-SE" sz="1800" noProof="0" dirty="0">
                <a:latin typeface="Verdana" panose="020B0604030504040204" pitchFamily="34" charset="0"/>
                <a:ea typeface="Verdana" panose="020B0604030504040204" pitchFamily="34" charset="0"/>
              </a:rPr>
              <a:t> (n=17)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v-SE" noProof="0" dirty="0">
                <a:latin typeface="Verdana" panose="020B0604030504040204" pitchFamily="34" charset="0"/>
                <a:ea typeface="Verdana" panose="020B0604030504040204" pitchFamily="34" charset="0"/>
              </a:rPr>
              <a:t>BMI:25-30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sz="1800" noProof="0" dirty="0">
                <a:latin typeface="Verdana" panose="020B0604030504040204" pitchFamily="34" charset="0"/>
                <a:ea typeface="Verdana" panose="020B0604030504040204" pitchFamily="34" charset="0"/>
              </a:rPr>
              <a:t>79 metaboliter (GC-MS </a:t>
            </a:r>
            <a:r>
              <a:rPr lang="sv-SE" sz="1800" noProof="0" dirty="0" err="1">
                <a:latin typeface="Verdana" panose="020B0604030504040204" pitchFamily="34" charset="0"/>
                <a:ea typeface="Verdana" panose="020B0604030504040204" pitchFamily="34" charset="0"/>
              </a:rPr>
              <a:t>metabolomics</a:t>
            </a:r>
            <a:r>
              <a:rPr lang="sv-SE" sz="1800" noProof="0" dirty="0"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sz="1800" noProof="0" dirty="0">
                <a:latin typeface="Verdana" panose="020B0604030504040204" pitchFamily="34" charset="0"/>
                <a:ea typeface="Verdana" panose="020B0604030504040204" pitchFamily="34" charset="0"/>
              </a:rPr>
              <a:t>8 upprepade mätningar (0-7h)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sz="1100" noProof="0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Ross et al. 2015, </a:t>
            </a:r>
            <a:r>
              <a:rPr lang="sv-SE" sz="1100" noProof="0" dirty="0" err="1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Herring</a:t>
            </a:r>
            <a:r>
              <a:rPr lang="sv-SE" sz="1100" noProof="0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and </a:t>
            </a:r>
            <a:r>
              <a:rPr lang="sv-SE" sz="1100" noProof="0" dirty="0" err="1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Beef</a:t>
            </a:r>
            <a:r>
              <a:rPr lang="sv-SE" sz="1100" noProof="0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sv-SE" sz="1100" noProof="0" dirty="0" err="1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Meals</a:t>
            </a:r>
            <a:r>
              <a:rPr lang="sv-SE" sz="1100" noProof="0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sv-SE" sz="1100" noProof="0" dirty="0" err="1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Lead</a:t>
            </a:r>
            <a:r>
              <a:rPr lang="sv-SE" sz="1100" noProof="0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to </a:t>
            </a:r>
            <a:r>
              <a:rPr lang="sv-SE" sz="1100" noProof="0" dirty="0" err="1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Differences</a:t>
            </a:r>
            <a:r>
              <a:rPr lang="sv-SE" sz="1100" noProof="0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in Plasma 2-Aminoadipic </a:t>
            </a:r>
            <a:r>
              <a:rPr lang="sv-SE" sz="1100" noProof="0" dirty="0" err="1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Acid</a:t>
            </a:r>
            <a:r>
              <a:rPr lang="sv-SE" sz="1100" noProof="0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β-</a:t>
            </a:r>
            <a:r>
              <a:rPr lang="sv-SE" sz="1100" noProof="0" dirty="0" err="1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Alanine</a:t>
            </a:r>
            <a:r>
              <a:rPr lang="sv-SE" sz="1100" noProof="0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4-Hydroxyproline, </a:t>
            </a:r>
            <a:r>
              <a:rPr lang="sv-SE" sz="1100" noProof="0" dirty="0" err="1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Cetoleic</a:t>
            </a:r>
            <a:r>
              <a:rPr lang="sv-SE" sz="1100" noProof="0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sv-SE" sz="1100" noProof="0" dirty="0" err="1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Acid</a:t>
            </a:r>
            <a:r>
              <a:rPr lang="sv-SE" sz="1100" noProof="0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and </a:t>
            </a:r>
            <a:r>
              <a:rPr lang="sv-SE" sz="1100" noProof="0" dirty="0" err="1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Docosahexaenoic</a:t>
            </a:r>
            <a:r>
              <a:rPr lang="sv-SE" sz="1100" noProof="0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sv-SE" sz="1100" noProof="0" dirty="0" err="1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Acid</a:t>
            </a:r>
            <a:r>
              <a:rPr lang="sv-SE" sz="1100" noProof="0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sv-SE" sz="1100" noProof="0" dirty="0" err="1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Concentrations</a:t>
            </a:r>
            <a:r>
              <a:rPr lang="sv-SE" sz="1100" noProof="0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in </a:t>
            </a:r>
            <a:r>
              <a:rPr lang="sv-SE" sz="1100" noProof="0" dirty="0" err="1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Overweight</a:t>
            </a:r>
            <a:r>
              <a:rPr lang="sv-SE" sz="1100" noProof="0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Men. </a:t>
            </a:r>
            <a:r>
              <a:rPr lang="sv-SE" sz="1100" i="1" noProof="0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Journal </a:t>
            </a:r>
            <a:r>
              <a:rPr lang="sv-SE" sz="1100" i="1" noProof="0" dirty="0" err="1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of</a:t>
            </a:r>
            <a:r>
              <a:rPr lang="sv-SE" sz="1100" i="1" noProof="0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Nutrition</a:t>
            </a:r>
            <a:endParaRPr lang="sv-SE" sz="1800" noProof="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01D747-C10F-44C5-B92E-AE227340B9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0576" y="828704"/>
            <a:ext cx="2763051" cy="3731594"/>
          </a:xfrm>
          <a:prstGeom prst="rect">
            <a:avLst/>
          </a:prstGeom>
        </p:spPr>
      </p:pic>
      <p:pic>
        <p:nvPicPr>
          <p:cNvPr id="9" name="Picture 4" descr="Logotype | Chalmers">
            <a:extLst>
              <a:ext uri="{FF2B5EF4-FFF2-40B4-BE49-F238E27FC236}">
                <a16:creationId xmlns:a16="http://schemas.microsoft.com/office/drawing/2014/main" id="{93655043-9735-4126-A48C-66FD598990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213" y="4587535"/>
            <a:ext cx="1945187" cy="52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39210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189"/>
            <a:r>
              <a:rPr lang="en-US" sz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Viktor Skantze</a:t>
            </a:r>
            <a:endParaRPr lang="sv-SE" sz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881DC44-71F5-488E-9403-C15246AD5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206376"/>
            <a:ext cx="9663529" cy="565177"/>
          </a:xfrm>
        </p:spPr>
        <p:txBody>
          <a:bodyPr>
            <a:normAutofit/>
          </a:bodyPr>
          <a:lstStyle/>
          <a:p>
            <a:r>
              <a:rPr lang="sv-SE" sz="2250" noProof="0" dirty="0">
                <a:latin typeface="Verdana" panose="020B0604030504040204" pitchFamily="34" charset="0"/>
                <a:ea typeface="Verdana" panose="020B0604030504040204" pitchFamily="34" charset="0"/>
              </a:rPr>
              <a:t>METODER</a:t>
            </a:r>
            <a:endParaRPr lang="sv-SE" sz="2250" u="sng" noProof="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174ABBB-15FE-48BE-B2EE-F30712F1C7BA}"/>
              </a:ext>
            </a:extLst>
          </p:cNvPr>
          <p:cNvCxnSpPr/>
          <p:nvPr/>
        </p:nvCxnSpPr>
        <p:spPr>
          <a:xfrm>
            <a:off x="323529" y="771552"/>
            <a:ext cx="8496622" cy="0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5" name="Content Placeholder 2">
            <a:extLst>
              <a:ext uri="{FF2B5EF4-FFF2-40B4-BE49-F238E27FC236}">
                <a16:creationId xmlns:a16="http://schemas.microsoft.com/office/drawing/2014/main" id="{4A500B48-4F00-4D6D-B65C-829F92E6E2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3530" y="1074627"/>
            <a:ext cx="4206360" cy="1019554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sv-SE" sz="1800" noProof="0" dirty="0" err="1">
                <a:latin typeface="Verdana" panose="020B0604030504040204" pitchFamily="34" charset="0"/>
                <a:ea typeface="Verdana" panose="020B0604030504040204" pitchFamily="34" charset="0"/>
              </a:rPr>
              <a:t>Tensordekomponering</a:t>
            </a:r>
            <a:endParaRPr lang="sv-SE" sz="1800" noProof="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sv-SE" sz="1600" noProof="0" dirty="0">
                <a:latin typeface="Verdana" panose="020B0604030504040204" pitchFamily="34" charset="0"/>
                <a:ea typeface="Verdana" panose="020B0604030504040204" pitchFamily="34" charset="0"/>
              </a:rPr>
              <a:t>PARAFAC</a:t>
            </a:r>
          </a:p>
          <a:p>
            <a:pPr>
              <a:buFont typeface="Arial" panose="020B0604020202020204" pitchFamily="34" charset="0"/>
              <a:buChar char="•"/>
            </a:pPr>
            <a:endParaRPr lang="sv-SE" sz="1800" noProof="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sv-SE" sz="1800" noProof="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sv-SE" sz="1800" noProof="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sv-SE" sz="1800" noProof="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9" name="Picture 4" descr="Logotype | Chalmers">
            <a:extLst>
              <a:ext uri="{FF2B5EF4-FFF2-40B4-BE49-F238E27FC236}">
                <a16:creationId xmlns:a16="http://schemas.microsoft.com/office/drawing/2014/main" id="{93655043-9735-4126-A48C-66FD598990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213" y="4587535"/>
            <a:ext cx="1945187" cy="52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91EF938D-7132-320A-17ED-EB512421EFEB}"/>
              </a:ext>
            </a:extLst>
          </p:cNvPr>
          <p:cNvGrpSpPr>
            <a:grpSpLocks noChangeAspect="1"/>
          </p:cNvGrpSpPr>
          <p:nvPr/>
        </p:nvGrpSpPr>
        <p:grpSpPr>
          <a:xfrm>
            <a:off x="235117" y="2168868"/>
            <a:ext cx="3945838" cy="1853663"/>
            <a:chOff x="203201" y="3429000"/>
            <a:chExt cx="6960859" cy="3270049"/>
          </a:xfrm>
        </p:grpSpPr>
        <p:sp>
          <p:nvSpPr>
            <p:cNvPr id="11" name="Kub 3">
              <a:extLst>
                <a:ext uri="{FF2B5EF4-FFF2-40B4-BE49-F238E27FC236}">
                  <a16:creationId xmlns:a16="http://schemas.microsoft.com/office/drawing/2014/main" id="{A83D71FB-703E-8B60-A5EC-9A4EE091719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7984" y="4196747"/>
              <a:ext cx="1600201" cy="2057403"/>
            </a:xfrm>
            <a:prstGeom prst="cub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86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ruta 81">
                  <a:extLst>
                    <a:ext uri="{FF2B5EF4-FFF2-40B4-BE49-F238E27FC236}">
                      <a16:creationId xmlns:a16="http://schemas.microsoft.com/office/drawing/2014/main" id="{F719B90D-51C4-CDC8-E8DA-57E2417C4EB4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1036693" y="5068344"/>
                  <a:ext cx="213199" cy="40599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sv-SE" sz="1447" b="1" i="1">
                            <a:latin typeface="Cambria Math" panose="02040503050406030204" pitchFamily="18" charset="0"/>
                          </a:rPr>
                          <m:t>𝑿</m:t>
                        </m:r>
                      </m:oMath>
                    </m:oMathPara>
                  </a14:m>
                  <a:endParaRPr lang="sv-SE" sz="1447" b="1" dirty="0"/>
                </a:p>
              </p:txBody>
            </p:sp>
          </mc:Choice>
          <mc:Fallback xmlns="">
            <p:sp>
              <p:nvSpPr>
                <p:cNvPr id="44" name="textruta 81">
                  <a:extLst>
                    <a:ext uri="{FF2B5EF4-FFF2-40B4-BE49-F238E27FC236}">
                      <a16:creationId xmlns:a16="http://schemas.microsoft.com/office/drawing/2014/main" id="{4157F1E1-E98C-4EE9-875E-C42B57B8B8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6693" y="5068344"/>
                  <a:ext cx="213199" cy="405994"/>
                </a:xfrm>
                <a:prstGeom prst="rect">
                  <a:avLst/>
                </a:prstGeom>
                <a:blipFill>
                  <a:blip r:embed="rId4"/>
                  <a:stretch>
                    <a:fillRect l="-50000" r="-60000" b="-2632"/>
                  </a:stretch>
                </a:blipFill>
              </p:spPr>
              <p:txBody>
                <a:bodyPr/>
                <a:lstStyle/>
                <a:p>
                  <a:r>
                    <a:rPr lang="sv-S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ruta 5">
                  <a:extLst>
                    <a:ext uri="{FF2B5EF4-FFF2-40B4-BE49-F238E27FC236}">
                      <a16:creationId xmlns:a16="http://schemas.microsoft.com/office/drawing/2014/main" id="{278D97F4-3990-40B2-93E6-01F572698491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203201" y="5086949"/>
                  <a:ext cx="148376" cy="40599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sv-SE" sz="1447" i="1">
                            <a:latin typeface="Cambria Math" panose="02040503050406030204" pitchFamily="18" charset="0"/>
                          </a:rPr>
                          <m:t>𝐼</m:t>
                        </m:r>
                      </m:oMath>
                    </m:oMathPara>
                  </a14:m>
                  <a:endParaRPr lang="sv-SE" sz="1447" dirty="0"/>
                </a:p>
              </p:txBody>
            </p:sp>
          </mc:Choice>
          <mc:Fallback xmlns="">
            <p:sp>
              <p:nvSpPr>
                <p:cNvPr id="45" name="textruta 5">
                  <a:extLst>
                    <a:ext uri="{FF2B5EF4-FFF2-40B4-BE49-F238E27FC236}">
                      <a16:creationId xmlns:a16="http://schemas.microsoft.com/office/drawing/2014/main" id="{472DE2DC-51AB-4E96-AAE1-D58306CBB78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3201" y="5086949"/>
                  <a:ext cx="148376" cy="405994"/>
                </a:xfrm>
                <a:prstGeom prst="rect">
                  <a:avLst/>
                </a:prstGeom>
                <a:blipFill>
                  <a:blip r:embed="rId5"/>
                  <a:stretch>
                    <a:fillRect l="-64286" r="-64286" b="-2632"/>
                  </a:stretch>
                </a:blipFill>
              </p:spPr>
              <p:txBody>
                <a:bodyPr/>
                <a:lstStyle/>
                <a:p>
                  <a:r>
                    <a:rPr lang="sv-S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ruta 6">
                  <a:extLst>
                    <a:ext uri="{FF2B5EF4-FFF2-40B4-BE49-F238E27FC236}">
                      <a16:creationId xmlns:a16="http://schemas.microsoft.com/office/drawing/2014/main" id="{24FDE2C2-19F7-E9FF-79C9-D0B29EFDF8D3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1066349" y="6293055"/>
                  <a:ext cx="195823" cy="40599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sv-SE" sz="1447" i="1">
                            <a:latin typeface="Cambria Math" panose="02040503050406030204" pitchFamily="18" charset="0"/>
                          </a:rPr>
                          <m:t>𝑇</m:t>
                        </m:r>
                      </m:oMath>
                    </m:oMathPara>
                  </a14:m>
                  <a:endParaRPr lang="sv-SE" sz="1447" dirty="0"/>
                </a:p>
              </p:txBody>
            </p:sp>
          </mc:Choice>
          <mc:Fallback xmlns="">
            <p:sp>
              <p:nvSpPr>
                <p:cNvPr id="46" name="textruta 6">
                  <a:extLst>
                    <a:ext uri="{FF2B5EF4-FFF2-40B4-BE49-F238E27FC236}">
                      <a16:creationId xmlns:a16="http://schemas.microsoft.com/office/drawing/2014/main" id="{09E63284-C8E0-4681-B2C1-582D232FB2C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6349" y="6293055"/>
                  <a:ext cx="195823" cy="405994"/>
                </a:xfrm>
                <a:prstGeom prst="rect">
                  <a:avLst/>
                </a:prstGeom>
                <a:blipFill>
                  <a:blip r:embed="rId6"/>
                  <a:stretch>
                    <a:fillRect l="-61111" r="-55556" b="-2632"/>
                  </a:stretch>
                </a:blipFill>
              </p:spPr>
              <p:txBody>
                <a:bodyPr/>
                <a:lstStyle/>
                <a:p>
                  <a:r>
                    <a:rPr lang="sv-S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ruta 7">
                  <a:extLst>
                    <a:ext uri="{FF2B5EF4-FFF2-40B4-BE49-F238E27FC236}">
                      <a16:creationId xmlns:a16="http://schemas.microsoft.com/office/drawing/2014/main" id="{30E47E6F-11B1-B16D-CBCE-7C7D053ACF4C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1963259" y="5964616"/>
                  <a:ext cx="255713" cy="40599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sv-SE" sz="1447" i="1">
                            <a:latin typeface="Cambria Math" panose="02040503050406030204" pitchFamily="18" charset="0"/>
                          </a:rPr>
                          <m:t>𝑀</m:t>
                        </m:r>
                      </m:oMath>
                    </m:oMathPara>
                  </a14:m>
                  <a:endParaRPr lang="sv-SE" sz="1447" dirty="0"/>
                </a:p>
              </p:txBody>
            </p:sp>
          </mc:Choice>
          <mc:Fallback xmlns="">
            <p:sp>
              <p:nvSpPr>
                <p:cNvPr id="47" name="textruta 7">
                  <a:extLst>
                    <a:ext uri="{FF2B5EF4-FFF2-40B4-BE49-F238E27FC236}">
                      <a16:creationId xmlns:a16="http://schemas.microsoft.com/office/drawing/2014/main" id="{89BA6B2A-1BA8-4D05-94F2-0D1D8D92EEC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63259" y="5964616"/>
                  <a:ext cx="255713" cy="405994"/>
                </a:xfrm>
                <a:prstGeom prst="rect">
                  <a:avLst/>
                </a:prstGeom>
                <a:blipFill>
                  <a:blip r:embed="rId7"/>
                  <a:stretch>
                    <a:fillRect l="-41667" r="-54167"/>
                  </a:stretch>
                </a:blipFill>
              </p:spPr>
              <p:txBody>
                <a:bodyPr/>
                <a:lstStyle/>
                <a:p>
                  <a:r>
                    <a:rPr lang="sv-SE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" name="Rak pilkoppling 11">
              <a:extLst>
                <a:ext uri="{FF2B5EF4-FFF2-40B4-BE49-F238E27FC236}">
                  <a16:creationId xmlns:a16="http://schemas.microsoft.com/office/drawing/2014/main" id="{0E9EF26C-F4ED-7E95-F464-9585F275A4A2}"/>
                </a:ext>
              </a:extLst>
            </p:cNvPr>
            <p:cNvCxnSpPr>
              <a:cxnSpLocks noChangeAspect="1"/>
            </p:cNvCxnSpPr>
            <p:nvPr/>
          </p:nvCxnSpPr>
          <p:spPr>
            <a:xfrm flipH="1" flipV="1">
              <a:off x="563373" y="3429000"/>
              <a:ext cx="294469" cy="751669"/>
            </a:xfrm>
            <a:prstGeom prst="straightConnector1">
              <a:avLst/>
            </a:prstGeom>
            <a:ln>
              <a:solidFill>
                <a:schemeClr val="bg1">
                  <a:lumMod val="75000"/>
                </a:schemeClr>
              </a:solidFill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ruta 14">
                  <a:extLst>
                    <a:ext uri="{FF2B5EF4-FFF2-40B4-BE49-F238E27FC236}">
                      <a16:creationId xmlns:a16="http://schemas.microsoft.com/office/drawing/2014/main" id="{EF9ECB26-F69A-4BB5-EACE-6EEDC267FEB8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387536" y="3593771"/>
                  <a:ext cx="219934" cy="40599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sv-SE" sz="1447" i="1">
                            <a:latin typeface="Cambria Math" panose="02040503050406030204" pitchFamily="18" charset="0"/>
                          </a:rPr>
                          <m:t>𝐷</m:t>
                        </m:r>
                      </m:oMath>
                    </m:oMathPara>
                  </a14:m>
                  <a:endParaRPr lang="sv-SE" sz="1447" dirty="0"/>
                </a:p>
              </p:txBody>
            </p:sp>
          </mc:Choice>
          <mc:Fallback xmlns="">
            <p:sp>
              <p:nvSpPr>
                <p:cNvPr id="49" name="textruta 14">
                  <a:extLst>
                    <a:ext uri="{FF2B5EF4-FFF2-40B4-BE49-F238E27FC236}">
                      <a16:creationId xmlns:a16="http://schemas.microsoft.com/office/drawing/2014/main" id="{FA6BC3C1-567B-40F1-8057-99050ACFDE6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7536" y="3593771"/>
                  <a:ext cx="219934" cy="405994"/>
                </a:xfrm>
                <a:prstGeom prst="rect">
                  <a:avLst/>
                </a:prstGeom>
                <a:blipFill>
                  <a:blip r:embed="rId8"/>
                  <a:stretch>
                    <a:fillRect l="-55000" r="-55000" b="-2632"/>
                  </a:stretch>
                </a:blipFill>
              </p:spPr>
              <p:txBody>
                <a:bodyPr/>
                <a:lstStyle/>
                <a:p>
                  <a:r>
                    <a:rPr lang="sv-S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Rektangel 4">
              <a:extLst>
                <a:ext uri="{FF2B5EF4-FFF2-40B4-BE49-F238E27FC236}">
                  <a16:creationId xmlns:a16="http://schemas.microsoft.com/office/drawing/2014/main" id="{A3C514F5-CBE4-A22A-6AE2-792FEA45D0D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86312" y="5331216"/>
              <a:ext cx="169355" cy="814306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860"/>
            </a:p>
          </p:txBody>
        </p:sp>
        <p:sp>
          <p:nvSpPr>
            <p:cNvPr id="19" name="textruta 10">
              <a:extLst>
                <a:ext uri="{FF2B5EF4-FFF2-40B4-BE49-F238E27FC236}">
                  <a16:creationId xmlns:a16="http://schemas.microsoft.com/office/drawing/2014/main" id="{93EFE030-3E49-549E-7E7E-61EC9E18CA3C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2156640" y="4676434"/>
              <a:ext cx="499116" cy="7485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068" b="1" dirty="0"/>
                <a:t>=</a:t>
              </a:r>
            </a:p>
          </p:txBody>
        </p:sp>
        <p:sp>
          <p:nvSpPr>
            <p:cNvPr id="20" name="Rektangel 1">
              <a:extLst>
                <a:ext uri="{FF2B5EF4-FFF2-40B4-BE49-F238E27FC236}">
                  <a16:creationId xmlns:a16="http://schemas.microsoft.com/office/drawing/2014/main" id="{E2D64532-943D-C3CA-8437-9285E3A4AE13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3220650" y="4633953"/>
              <a:ext cx="165124" cy="834852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860"/>
            </a:p>
          </p:txBody>
        </p:sp>
        <p:sp>
          <p:nvSpPr>
            <p:cNvPr id="21" name="Parallellogram 8">
              <a:extLst>
                <a:ext uri="{FF2B5EF4-FFF2-40B4-BE49-F238E27FC236}">
                  <a16:creationId xmlns:a16="http://schemas.microsoft.com/office/drawing/2014/main" id="{FEF06803-396F-5929-84ED-06459C40D86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05030" y="4251439"/>
              <a:ext cx="745102" cy="555612"/>
            </a:xfrm>
            <a:prstGeom prst="parallelogram">
              <a:avLst>
                <a:gd name="adj" fmla="val 95588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860"/>
            </a:p>
          </p:txBody>
        </p:sp>
        <p:sp>
          <p:nvSpPr>
            <p:cNvPr id="22" name="textruta 13">
              <a:extLst>
                <a:ext uri="{FF2B5EF4-FFF2-40B4-BE49-F238E27FC236}">
                  <a16:creationId xmlns:a16="http://schemas.microsoft.com/office/drawing/2014/main" id="{FA9D3845-E9DF-4CA5-D146-CC5D682A6E15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3647396" y="4649136"/>
              <a:ext cx="389221" cy="7485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068" b="1" dirty="0"/>
                <a:t>+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ruta 63">
                  <a:extLst>
                    <a:ext uri="{FF2B5EF4-FFF2-40B4-BE49-F238E27FC236}">
                      <a16:creationId xmlns:a16="http://schemas.microsoft.com/office/drawing/2014/main" id="{DE18EE91-96C7-19DF-EF8C-01799C4033F5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2829412" y="6115651"/>
                  <a:ext cx="283155" cy="40599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sv-SE" sz="1447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v-SE" sz="1447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sv-SE" sz="1447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sv-SE" sz="1447" dirty="0"/>
                </a:p>
              </p:txBody>
            </p:sp>
          </mc:Choice>
          <mc:Fallback xmlns="">
            <p:sp>
              <p:nvSpPr>
                <p:cNvPr id="55" name="textruta 63">
                  <a:extLst>
                    <a:ext uri="{FF2B5EF4-FFF2-40B4-BE49-F238E27FC236}">
                      <a16:creationId xmlns:a16="http://schemas.microsoft.com/office/drawing/2014/main" id="{2C38BF8D-9F35-4C12-B6D6-C1D32376D30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29412" y="6115651"/>
                  <a:ext cx="283155" cy="405994"/>
                </a:xfrm>
                <a:prstGeom prst="rect">
                  <a:avLst/>
                </a:prstGeom>
                <a:blipFill>
                  <a:blip r:embed="rId9"/>
                  <a:stretch>
                    <a:fillRect l="-30769" r="-38462" b="-7895"/>
                  </a:stretch>
                </a:blipFill>
              </p:spPr>
              <p:txBody>
                <a:bodyPr/>
                <a:lstStyle/>
                <a:p>
                  <a:r>
                    <a:rPr lang="sv-S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ruta 69">
                  <a:extLst>
                    <a:ext uri="{FF2B5EF4-FFF2-40B4-BE49-F238E27FC236}">
                      <a16:creationId xmlns:a16="http://schemas.microsoft.com/office/drawing/2014/main" id="{34288E45-DCF0-6F44-BA85-4F22028A736F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3516249" y="5195397"/>
                  <a:ext cx="272639" cy="40599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sv-SE" sz="1447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v-SE" sz="1447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sv-SE" sz="1447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sv-SE" sz="1447" dirty="0"/>
                </a:p>
              </p:txBody>
            </p:sp>
          </mc:Choice>
          <mc:Fallback xmlns="">
            <p:sp>
              <p:nvSpPr>
                <p:cNvPr id="56" name="textruta 69">
                  <a:extLst>
                    <a:ext uri="{FF2B5EF4-FFF2-40B4-BE49-F238E27FC236}">
                      <a16:creationId xmlns:a16="http://schemas.microsoft.com/office/drawing/2014/main" id="{E53D16EB-536B-44BF-A674-12B69D69BE6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16249" y="5195397"/>
                  <a:ext cx="272639" cy="405994"/>
                </a:xfrm>
                <a:prstGeom prst="rect">
                  <a:avLst/>
                </a:prstGeom>
                <a:blipFill>
                  <a:blip r:embed="rId10"/>
                  <a:stretch>
                    <a:fillRect l="-44000" r="-36000" b="-10526"/>
                  </a:stretch>
                </a:blipFill>
              </p:spPr>
              <p:txBody>
                <a:bodyPr/>
                <a:lstStyle/>
                <a:p>
                  <a:r>
                    <a:rPr lang="sv-S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ruta 79">
                  <a:extLst>
                    <a:ext uri="{FF2B5EF4-FFF2-40B4-BE49-F238E27FC236}">
                      <a16:creationId xmlns:a16="http://schemas.microsoft.com/office/drawing/2014/main" id="{C366140C-6634-6313-7765-A9E83BBE7B71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3465565" y="3841953"/>
                  <a:ext cx="255069" cy="40599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sv-SE" sz="1447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v-SE" sz="1447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sv-SE" sz="1447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sv-SE" sz="1447" dirty="0"/>
                </a:p>
              </p:txBody>
            </p:sp>
          </mc:Choice>
          <mc:Fallback xmlns="">
            <p:sp>
              <p:nvSpPr>
                <p:cNvPr id="57" name="textruta 79">
                  <a:extLst>
                    <a:ext uri="{FF2B5EF4-FFF2-40B4-BE49-F238E27FC236}">
                      <a16:creationId xmlns:a16="http://schemas.microsoft.com/office/drawing/2014/main" id="{495A2AFD-68D6-4700-B80E-229E27AA3C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65565" y="3841953"/>
                  <a:ext cx="255069" cy="405994"/>
                </a:xfrm>
                <a:prstGeom prst="rect">
                  <a:avLst/>
                </a:prstGeom>
                <a:blipFill>
                  <a:blip r:embed="rId11"/>
                  <a:stretch>
                    <a:fillRect l="-33333" r="-33333" b="-10526"/>
                  </a:stretch>
                </a:blipFill>
              </p:spPr>
              <p:txBody>
                <a:bodyPr/>
                <a:lstStyle/>
                <a:p>
                  <a:r>
                    <a:rPr lang="sv-S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Rektangel 4">
              <a:extLst>
                <a:ext uri="{FF2B5EF4-FFF2-40B4-BE49-F238E27FC236}">
                  <a16:creationId xmlns:a16="http://schemas.microsoft.com/office/drawing/2014/main" id="{C1F425A2-B78F-C0E1-3483-5933074ED61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86310" y="3937751"/>
              <a:ext cx="169355" cy="814306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86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ruta 79">
                  <a:extLst>
                    <a:ext uri="{FF2B5EF4-FFF2-40B4-BE49-F238E27FC236}">
                      <a16:creationId xmlns:a16="http://schemas.microsoft.com/office/drawing/2014/main" id="{F30E9957-B328-DF77-C635-E5C5E74F824F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2885789" y="3577564"/>
                  <a:ext cx="255069" cy="40599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sv-SE" sz="1447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v-SE" sz="1447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sv-SE" sz="1447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sv-SE" sz="1447" dirty="0"/>
                </a:p>
              </p:txBody>
            </p:sp>
          </mc:Choice>
          <mc:Fallback xmlns="">
            <p:sp>
              <p:nvSpPr>
                <p:cNvPr id="59" name="textruta 79">
                  <a:extLst>
                    <a:ext uri="{FF2B5EF4-FFF2-40B4-BE49-F238E27FC236}">
                      <a16:creationId xmlns:a16="http://schemas.microsoft.com/office/drawing/2014/main" id="{73E5E0CE-98D1-445F-9004-E664CCFB2E0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85789" y="3577564"/>
                  <a:ext cx="255069" cy="405994"/>
                </a:xfrm>
                <a:prstGeom prst="rect">
                  <a:avLst/>
                </a:prstGeom>
                <a:blipFill>
                  <a:blip r:embed="rId12"/>
                  <a:stretch>
                    <a:fillRect l="-45833" r="-50000" b="-7895"/>
                  </a:stretch>
                </a:blipFill>
              </p:spPr>
              <p:txBody>
                <a:bodyPr/>
                <a:lstStyle/>
                <a:p>
                  <a:r>
                    <a:rPr lang="sv-S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" name="Rektangel 4">
              <a:extLst>
                <a:ext uri="{FF2B5EF4-FFF2-40B4-BE49-F238E27FC236}">
                  <a16:creationId xmlns:a16="http://schemas.microsoft.com/office/drawing/2014/main" id="{678691A7-A456-139B-E3CA-DF52A651467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81743" y="5334492"/>
              <a:ext cx="169355" cy="814306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860"/>
            </a:p>
          </p:txBody>
        </p:sp>
        <p:sp>
          <p:nvSpPr>
            <p:cNvPr id="29" name="Rektangel 1">
              <a:extLst>
                <a:ext uri="{FF2B5EF4-FFF2-40B4-BE49-F238E27FC236}">
                  <a16:creationId xmlns:a16="http://schemas.microsoft.com/office/drawing/2014/main" id="{AD8E3A96-35D0-0836-0769-D6A8C9B1FB71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4516083" y="4637231"/>
              <a:ext cx="165124" cy="834852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860"/>
            </a:p>
          </p:txBody>
        </p:sp>
        <p:sp>
          <p:nvSpPr>
            <p:cNvPr id="30" name="Parallellogram 8">
              <a:extLst>
                <a:ext uri="{FF2B5EF4-FFF2-40B4-BE49-F238E27FC236}">
                  <a16:creationId xmlns:a16="http://schemas.microsoft.com/office/drawing/2014/main" id="{E7DB3688-AEF6-6AFF-B2FB-744D4A7FC23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00463" y="4254718"/>
              <a:ext cx="745102" cy="555612"/>
            </a:xfrm>
            <a:prstGeom prst="parallelogram">
              <a:avLst>
                <a:gd name="adj" fmla="val 95588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860"/>
            </a:p>
          </p:txBody>
        </p:sp>
        <p:sp>
          <p:nvSpPr>
            <p:cNvPr id="31" name="textruta 13">
              <a:extLst>
                <a:ext uri="{FF2B5EF4-FFF2-40B4-BE49-F238E27FC236}">
                  <a16:creationId xmlns:a16="http://schemas.microsoft.com/office/drawing/2014/main" id="{D62F3365-B9DC-4593-94B0-129DCF72FD20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4953054" y="4664341"/>
              <a:ext cx="389221" cy="7485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068" b="1" dirty="0"/>
                <a:t>+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ruta 63">
                  <a:extLst>
                    <a:ext uri="{FF2B5EF4-FFF2-40B4-BE49-F238E27FC236}">
                      <a16:creationId xmlns:a16="http://schemas.microsoft.com/office/drawing/2014/main" id="{31E8A0A9-7290-D350-C994-73DA587D9C47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4124844" y="6118928"/>
                  <a:ext cx="283155" cy="40599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sv-SE" sz="1447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v-SE" sz="1447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sv-SE" sz="1447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sv-SE" sz="1447" dirty="0"/>
                </a:p>
              </p:txBody>
            </p:sp>
          </mc:Choice>
          <mc:Fallback xmlns="">
            <p:sp>
              <p:nvSpPr>
                <p:cNvPr id="64" name="textruta 63">
                  <a:extLst>
                    <a:ext uri="{FF2B5EF4-FFF2-40B4-BE49-F238E27FC236}">
                      <a16:creationId xmlns:a16="http://schemas.microsoft.com/office/drawing/2014/main" id="{FA60BD12-B65C-4111-81D1-EC67AB716DF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24844" y="6118928"/>
                  <a:ext cx="283155" cy="405994"/>
                </a:xfrm>
                <a:prstGeom prst="rect">
                  <a:avLst/>
                </a:prstGeom>
                <a:blipFill>
                  <a:blip r:embed="rId13"/>
                  <a:stretch>
                    <a:fillRect l="-26923" r="-46154" b="-10526"/>
                  </a:stretch>
                </a:blipFill>
              </p:spPr>
              <p:txBody>
                <a:bodyPr/>
                <a:lstStyle/>
                <a:p>
                  <a:r>
                    <a:rPr lang="sv-S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ruta 69">
                  <a:extLst>
                    <a:ext uri="{FF2B5EF4-FFF2-40B4-BE49-F238E27FC236}">
                      <a16:creationId xmlns:a16="http://schemas.microsoft.com/office/drawing/2014/main" id="{B05C721D-7C92-4585-D078-E0DD3FEE8C20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4811680" y="5198675"/>
                  <a:ext cx="272639" cy="40599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sv-SE" sz="1447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v-SE" sz="1447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sv-SE" sz="1447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sv-SE" sz="1447" dirty="0"/>
                </a:p>
              </p:txBody>
            </p:sp>
          </mc:Choice>
          <mc:Fallback xmlns="">
            <p:sp>
              <p:nvSpPr>
                <p:cNvPr id="65" name="textruta 69">
                  <a:extLst>
                    <a:ext uri="{FF2B5EF4-FFF2-40B4-BE49-F238E27FC236}">
                      <a16:creationId xmlns:a16="http://schemas.microsoft.com/office/drawing/2014/main" id="{56A5D248-5783-4B62-B58B-88BEE1FF61F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11680" y="5198675"/>
                  <a:ext cx="272639" cy="405994"/>
                </a:xfrm>
                <a:prstGeom prst="rect">
                  <a:avLst/>
                </a:prstGeom>
                <a:blipFill>
                  <a:blip r:embed="rId14"/>
                  <a:stretch>
                    <a:fillRect l="-44000" r="-44000" b="-10811"/>
                  </a:stretch>
                </a:blipFill>
              </p:spPr>
              <p:txBody>
                <a:bodyPr/>
                <a:lstStyle/>
                <a:p>
                  <a:r>
                    <a:rPr lang="sv-S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ruta 79">
                  <a:extLst>
                    <a:ext uri="{FF2B5EF4-FFF2-40B4-BE49-F238E27FC236}">
                      <a16:creationId xmlns:a16="http://schemas.microsoft.com/office/drawing/2014/main" id="{DCB1981E-F5B7-B299-3CD8-5E3F88CED75F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4760995" y="3858656"/>
                  <a:ext cx="255069" cy="40599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sv-SE" sz="1447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v-SE" sz="1447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sv-SE" sz="1447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sv-SE" sz="1447" dirty="0"/>
                </a:p>
              </p:txBody>
            </p:sp>
          </mc:Choice>
          <mc:Fallback xmlns="">
            <p:sp>
              <p:nvSpPr>
                <p:cNvPr id="66" name="textruta 79">
                  <a:extLst>
                    <a:ext uri="{FF2B5EF4-FFF2-40B4-BE49-F238E27FC236}">
                      <a16:creationId xmlns:a16="http://schemas.microsoft.com/office/drawing/2014/main" id="{4888393D-D851-4FA1-85A9-4B4B3862EBB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60995" y="3858656"/>
                  <a:ext cx="255069" cy="405994"/>
                </a:xfrm>
                <a:prstGeom prst="rect">
                  <a:avLst/>
                </a:prstGeom>
                <a:blipFill>
                  <a:blip r:embed="rId15"/>
                  <a:stretch>
                    <a:fillRect l="-29167" r="-41667" b="-7895"/>
                  </a:stretch>
                </a:blipFill>
              </p:spPr>
              <p:txBody>
                <a:bodyPr/>
                <a:lstStyle/>
                <a:p>
                  <a:r>
                    <a:rPr lang="sv-S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5" name="Rektangel 4">
              <a:extLst>
                <a:ext uri="{FF2B5EF4-FFF2-40B4-BE49-F238E27FC236}">
                  <a16:creationId xmlns:a16="http://schemas.microsoft.com/office/drawing/2014/main" id="{C68E6884-FAF3-E326-7AEA-83B3F454DAF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81743" y="3941031"/>
              <a:ext cx="169355" cy="814306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86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ruta 79">
                  <a:extLst>
                    <a:ext uri="{FF2B5EF4-FFF2-40B4-BE49-F238E27FC236}">
                      <a16:creationId xmlns:a16="http://schemas.microsoft.com/office/drawing/2014/main" id="{3A716104-B65D-777A-1AED-B1202E80CCF1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4181220" y="3567473"/>
                  <a:ext cx="255069" cy="40599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sv-SE" sz="1447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v-SE" sz="1447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sv-SE" sz="1447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sv-SE" sz="1447" dirty="0"/>
                </a:p>
              </p:txBody>
            </p:sp>
          </mc:Choice>
          <mc:Fallback xmlns="">
            <p:sp>
              <p:nvSpPr>
                <p:cNvPr id="68" name="textruta 79">
                  <a:extLst>
                    <a:ext uri="{FF2B5EF4-FFF2-40B4-BE49-F238E27FC236}">
                      <a16:creationId xmlns:a16="http://schemas.microsoft.com/office/drawing/2014/main" id="{E6CE52C3-CAAE-410B-9753-EA6C780001A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81220" y="3567473"/>
                  <a:ext cx="255069" cy="405994"/>
                </a:xfrm>
                <a:prstGeom prst="rect">
                  <a:avLst/>
                </a:prstGeom>
                <a:blipFill>
                  <a:blip r:embed="rId16"/>
                  <a:stretch>
                    <a:fillRect l="-45833" r="-58333" b="-7895"/>
                  </a:stretch>
                </a:blipFill>
              </p:spPr>
              <p:txBody>
                <a:bodyPr/>
                <a:lstStyle/>
                <a:p>
                  <a:r>
                    <a:rPr lang="sv-S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7" name="textruta 13">
              <a:extLst>
                <a:ext uri="{FF2B5EF4-FFF2-40B4-BE49-F238E27FC236}">
                  <a16:creationId xmlns:a16="http://schemas.microsoft.com/office/drawing/2014/main" id="{3BBB0F19-3459-FDEB-B081-16DC7C9A8D74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5258850" y="4664341"/>
              <a:ext cx="389221" cy="7485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068" b="1" dirty="0"/>
                <a:t>…</a:t>
              </a:r>
            </a:p>
          </p:txBody>
        </p:sp>
        <p:sp>
          <p:nvSpPr>
            <p:cNvPr id="38" name="textruta 13">
              <a:extLst>
                <a:ext uri="{FF2B5EF4-FFF2-40B4-BE49-F238E27FC236}">
                  <a16:creationId xmlns:a16="http://schemas.microsoft.com/office/drawing/2014/main" id="{A5E31F56-801D-20C3-BF53-BC5C21F11AE0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5693810" y="4675610"/>
              <a:ext cx="389221" cy="7485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068" b="1" dirty="0"/>
                <a:t>+</a:t>
              </a:r>
            </a:p>
          </p:txBody>
        </p:sp>
        <p:sp>
          <p:nvSpPr>
            <p:cNvPr id="39" name="Rektangel 4">
              <a:extLst>
                <a:ext uri="{FF2B5EF4-FFF2-40B4-BE49-F238E27FC236}">
                  <a16:creationId xmlns:a16="http://schemas.microsoft.com/office/drawing/2014/main" id="{FD1BB3ED-25A8-4DE1-ED8C-89C976BA800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261489" y="5348174"/>
              <a:ext cx="169355" cy="814306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860"/>
            </a:p>
          </p:txBody>
        </p:sp>
        <p:sp>
          <p:nvSpPr>
            <p:cNvPr id="40" name="Rektangel 1">
              <a:extLst>
                <a:ext uri="{FF2B5EF4-FFF2-40B4-BE49-F238E27FC236}">
                  <a16:creationId xmlns:a16="http://schemas.microsoft.com/office/drawing/2014/main" id="{ABA87D13-7184-1770-BAD3-95607F9C5879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6595827" y="4650915"/>
              <a:ext cx="165124" cy="834852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860"/>
            </a:p>
          </p:txBody>
        </p:sp>
        <p:sp>
          <p:nvSpPr>
            <p:cNvPr id="41" name="Parallellogram 8">
              <a:extLst>
                <a:ext uri="{FF2B5EF4-FFF2-40B4-BE49-F238E27FC236}">
                  <a16:creationId xmlns:a16="http://schemas.microsoft.com/office/drawing/2014/main" id="{15F13AE9-57C6-06DF-1D5B-CBDC65AD4DA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280207" y="4268400"/>
              <a:ext cx="745102" cy="555612"/>
            </a:xfrm>
            <a:prstGeom prst="parallelogram">
              <a:avLst>
                <a:gd name="adj" fmla="val 95588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86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ruta 63">
                  <a:extLst>
                    <a:ext uri="{FF2B5EF4-FFF2-40B4-BE49-F238E27FC236}">
                      <a16:creationId xmlns:a16="http://schemas.microsoft.com/office/drawing/2014/main" id="{A74B7067-7ECD-A256-D0F4-49FEA234EE6A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6207421" y="6154012"/>
                  <a:ext cx="283155" cy="40599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sv-SE" sz="1447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v-SE" sz="1447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sv-SE" sz="1447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b>
                        </m:sSub>
                      </m:oMath>
                    </m:oMathPara>
                  </a14:m>
                  <a:endParaRPr lang="sv-SE" sz="1447" dirty="0"/>
                </a:p>
              </p:txBody>
            </p:sp>
          </mc:Choice>
          <mc:Fallback xmlns="">
            <p:sp>
              <p:nvSpPr>
                <p:cNvPr id="74" name="textruta 63">
                  <a:extLst>
                    <a:ext uri="{FF2B5EF4-FFF2-40B4-BE49-F238E27FC236}">
                      <a16:creationId xmlns:a16="http://schemas.microsoft.com/office/drawing/2014/main" id="{3C0D243E-F10A-49DF-B8E2-EE7333A5BDF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07421" y="6154012"/>
                  <a:ext cx="283155" cy="405994"/>
                </a:xfrm>
                <a:prstGeom prst="rect">
                  <a:avLst/>
                </a:prstGeom>
                <a:blipFill>
                  <a:blip r:embed="rId17"/>
                  <a:stretch>
                    <a:fillRect l="-30769" r="-46154" b="-10526"/>
                  </a:stretch>
                </a:blipFill>
              </p:spPr>
              <p:txBody>
                <a:bodyPr/>
                <a:lstStyle/>
                <a:p>
                  <a:r>
                    <a:rPr lang="sv-S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ruta 69">
                  <a:extLst>
                    <a:ext uri="{FF2B5EF4-FFF2-40B4-BE49-F238E27FC236}">
                      <a16:creationId xmlns:a16="http://schemas.microsoft.com/office/drawing/2014/main" id="{B04F040E-8D6C-D1EE-3151-C09F3E206FE5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6891421" y="5212357"/>
                  <a:ext cx="272639" cy="40599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sv-SE" sz="1447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v-SE" sz="1447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sv-SE" sz="1447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b>
                        </m:sSub>
                      </m:oMath>
                    </m:oMathPara>
                  </a14:m>
                  <a:endParaRPr lang="sv-SE" sz="1447" dirty="0"/>
                </a:p>
              </p:txBody>
            </p:sp>
          </mc:Choice>
          <mc:Fallback xmlns="">
            <p:sp>
              <p:nvSpPr>
                <p:cNvPr id="75" name="textruta 69">
                  <a:extLst>
                    <a:ext uri="{FF2B5EF4-FFF2-40B4-BE49-F238E27FC236}">
                      <a16:creationId xmlns:a16="http://schemas.microsoft.com/office/drawing/2014/main" id="{3EDFB835-C764-4DD0-B5C5-804214C6DA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91421" y="5212357"/>
                  <a:ext cx="272639" cy="405994"/>
                </a:xfrm>
                <a:prstGeom prst="rect">
                  <a:avLst/>
                </a:prstGeom>
                <a:blipFill>
                  <a:blip r:embed="rId18"/>
                  <a:stretch>
                    <a:fillRect l="-42308" r="-42308" b="-7895"/>
                  </a:stretch>
                </a:blipFill>
              </p:spPr>
              <p:txBody>
                <a:bodyPr/>
                <a:lstStyle/>
                <a:p>
                  <a:r>
                    <a:rPr lang="sv-S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ruta 79">
                  <a:extLst>
                    <a:ext uri="{FF2B5EF4-FFF2-40B4-BE49-F238E27FC236}">
                      <a16:creationId xmlns:a16="http://schemas.microsoft.com/office/drawing/2014/main" id="{14BA47D3-0168-A135-ED06-06043FA0EF63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6856663" y="3910244"/>
                  <a:ext cx="255069" cy="40599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sv-SE" sz="1447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v-SE" sz="1447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sv-SE" sz="1447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b>
                        </m:sSub>
                      </m:oMath>
                    </m:oMathPara>
                  </a14:m>
                  <a:endParaRPr lang="sv-SE" sz="1447" dirty="0"/>
                </a:p>
              </p:txBody>
            </p:sp>
          </mc:Choice>
          <mc:Fallback xmlns="">
            <p:sp>
              <p:nvSpPr>
                <p:cNvPr id="76" name="textruta 79">
                  <a:extLst>
                    <a:ext uri="{FF2B5EF4-FFF2-40B4-BE49-F238E27FC236}">
                      <a16:creationId xmlns:a16="http://schemas.microsoft.com/office/drawing/2014/main" id="{EAAA25BB-04EE-4FCF-AACA-D398B42E3A3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56663" y="3910244"/>
                  <a:ext cx="255069" cy="405994"/>
                </a:xfrm>
                <a:prstGeom prst="rect">
                  <a:avLst/>
                </a:prstGeom>
                <a:blipFill>
                  <a:blip r:embed="rId19"/>
                  <a:stretch>
                    <a:fillRect l="-29167" r="-45833" b="-10811"/>
                  </a:stretch>
                </a:blipFill>
              </p:spPr>
              <p:txBody>
                <a:bodyPr/>
                <a:lstStyle/>
                <a:p>
                  <a:r>
                    <a:rPr lang="sv-S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Rektangel 4">
              <a:extLst>
                <a:ext uri="{FF2B5EF4-FFF2-40B4-BE49-F238E27FC236}">
                  <a16:creationId xmlns:a16="http://schemas.microsoft.com/office/drawing/2014/main" id="{3DA25195-68CE-5C0D-9DB6-528A06686DC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261489" y="3954713"/>
              <a:ext cx="169355" cy="814306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86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ruta 79">
                  <a:extLst>
                    <a:ext uri="{FF2B5EF4-FFF2-40B4-BE49-F238E27FC236}">
                      <a16:creationId xmlns:a16="http://schemas.microsoft.com/office/drawing/2014/main" id="{4E03A8E0-DFE7-2397-BDAA-429CA914C2FC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6260965" y="3593771"/>
                  <a:ext cx="255069" cy="40599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sv-SE" sz="1447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v-SE" sz="1447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sv-SE" sz="1447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b>
                        </m:sSub>
                      </m:oMath>
                    </m:oMathPara>
                  </a14:m>
                  <a:endParaRPr lang="sv-SE" sz="1447" dirty="0"/>
                </a:p>
              </p:txBody>
            </p:sp>
          </mc:Choice>
          <mc:Fallback xmlns="">
            <p:sp>
              <p:nvSpPr>
                <p:cNvPr id="78" name="textruta 79">
                  <a:extLst>
                    <a:ext uri="{FF2B5EF4-FFF2-40B4-BE49-F238E27FC236}">
                      <a16:creationId xmlns:a16="http://schemas.microsoft.com/office/drawing/2014/main" id="{AD4914BD-094D-435E-86B8-A947BEAC933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60965" y="3593771"/>
                  <a:ext cx="255069" cy="405994"/>
                </a:xfrm>
                <a:prstGeom prst="rect">
                  <a:avLst/>
                </a:prstGeom>
                <a:blipFill>
                  <a:blip r:embed="rId20"/>
                  <a:stretch>
                    <a:fillRect l="-45833" r="-58333" b="-10526"/>
                  </a:stretch>
                </a:blipFill>
              </p:spPr>
              <p:txBody>
                <a:bodyPr/>
                <a:lstStyle/>
                <a:p>
                  <a:r>
                    <a:rPr lang="sv-SE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B9A4F63F-051D-66BF-1A85-849E0DD69118}"/>
              </a:ext>
            </a:extLst>
          </p:cNvPr>
          <p:cNvSpPr txBox="1"/>
          <p:nvPr/>
        </p:nvSpPr>
        <p:spPr>
          <a:xfrm>
            <a:off x="4902869" y="1077142"/>
            <a:ext cx="4993104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sv-SE">
                <a:latin typeface="Verdana" panose="020B0604030504040204" pitchFamily="34" charset="0"/>
                <a:ea typeface="Verdana" panose="020B0604030504040204" pitchFamily="34" charset="0"/>
              </a:rPr>
              <a:t>     Dynamisk modellering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v-SE" sz="1600">
                <a:latin typeface="Verdana" panose="020B0604030504040204" pitchFamily="34" charset="0"/>
                <a:ea typeface="Verdana" panose="020B0604030504040204" pitchFamily="34" charset="0"/>
              </a:rPr>
              <a:t>  Dynamic mode decomposition</a:t>
            </a:r>
          </a:p>
        </p:txBody>
      </p:sp>
      <p:sp>
        <p:nvSpPr>
          <p:cNvPr id="49" name="Kub 3">
            <a:extLst>
              <a:ext uri="{FF2B5EF4-FFF2-40B4-BE49-F238E27FC236}">
                <a16:creationId xmlns:a16="http://schemas.microsoft.com/office/drawing/2014/main" id="{846C5E75-AABA-630B-E731-262D3F52AB84}"/>
              </a:ext>
            </a:extLst>
          </p:cNvPr>
          <p:cNvSpPr>
            <a:spLocks noChangeAspect="1"/>
          </p:cNvSpPr>
          <p:nvPr/>
        </p:nvSpPr>
        <p:spPr>
          <a:xfrm>
            <a:off x="4991664" y="2678543"/>
            <a:ext cx="907091" cy="1166261"/>
          </a:xfrm>
          <a:prstGeom prst="cub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6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ruta 81">
                <a:extLst>
                  <a:ext uri="{FF2B5EF4-FFF2-40B4-BE49-F238E27FC236}">
                    <a16:creationId xmlns:a16="http://schemas.microsoft.com/office/drawing/2014/main" id="{D933C33D-BDB1-4BF1-60C8-5983036EB7A7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5319712" y="3172617"/>
                <a:ext cx="120854" cy="23014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v-SE" sz="1447" b="1" i="1">
                          <a:latin typeface="Cambria Math" panose="02040503050406030204" pitchFamily="18" charset="0"/>
                        </a:rPr>
                        <m:t>𝑿</m:t>
                      </m:r>
                    </m:oMath>
                  </m:oMathPara>
                </a14:m>
                <a:endParaRPr lang="sv-SE" sz="1447" b="1" dirty="0"/>
              </a:p>
            </p:txBody>
          </p:sp>
        </mc:Choice>
        <mc:Fallback xmlns="">
          <p:sp>
            <p:nvSpPr>
              <p:cNvPr id="50" name="textruta 81">
                <a:extLst>
                  <a:ext uri="{FF2B5EF4-FFF2-40B4-BE49-F238E27FC236}">
                    <a16:creationId xmlns:a16="http://schemas.microsoft.com/office/drawing/2014/main" id="{D933C33D-BDB1-4BF1-60C8-5983036EB7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9712" y="3172617"/>
                <a:ext cx="120854" cy="230142"/>
              </a:xfrm>
              <a:prstGeom prst="rect">
                <a:avLst/>
              </a:prstGeom>
              <a:blipFill>
                <a:blip r:embed="rId21"/>
                <a:stretch>
                  <a:fillRect l="-57895" r="-63158" b="-2632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ruta 5">
                <a:extLst>
                  <a:ext uri="{FF2B5EF4-FFF2-40B4-BE49-F238E27FC236}">
                    <a16:creationId xmlns:a16="http://schemas.microsoft.com/office/drawing/2014/main" id="{0728919A-0EA6-7B3F-E489-6A6BE17AEDDC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4847238" y="3183164"/>
                <a:ext cx="84109" cy="23014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v-SE" sz="1447" i="1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sv-SE" sz="1447" dirty="0"/>
              </a:p>
            </p:txBody>
          </p:sp>
        </mc:Choice>
        <mc:Fallback xmlns="">
          <p:sp>
            <p:nvSpPr>
              <p:cNvPr id="51" name="textruta 5">
                <a:extLst>
                  <a:ext uri="{FF2B5EF4-FFF2-40B4-BE49-F238E27FC236}">
                    <a16:creationId xmlns:a16="http://schemas.microsoft.com/office/drawing/2014/main" id="{0728919A-0EA6-7B3F-E489-6A6BE17AED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7238" y="3183164"/>
                <a:ext cx="84109" cy="230142"/>
              </a:xfrm>
              <a:prstGeom prst="rect">
                <a:avLst/>
              </a:prstGeom>
              <a:blipFill>
                <a:blip r:embed="rId22"/>
                <a:stretch>
                  <a:fillRect l="-64286" r="-64286" b="-2632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ruta 6">
                <a:extLst>
                  <a:ext uri="{FF2B5EF4-FFF2-40B4-BE49-F238E27FC236}">
                    <a16:creationId xmlns:a16="http://schemas.microsoft.com/office/drawing/2014/main" id="{E9CCA9A1-8385-DCA4-49F5-E9315A646C37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5336523" y="3866858"/>
                <a:ext cx="111004" cy="23014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v-SE" sz="1447" i="1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sv-SE" sz="1447" dirty="0"/>
              </a:p>
            </p:txBody>
          </p:sp>
        </mc:Choice>
        <mc:Fallback xmlns="">
          <p:sp>
            <p:nvSpPr>
              <p:cNvPr id="52" name="textruta 6">
                <a:extLst>
                  <a:ext uri="{FF2B5EF4-FFF2-40B4-BE49-F238E27FC236}">
                    <a16:creationId xmlns:a16="http://schemas.microsoft.com/office/drawing/2014/main" id="{E9CCA9A1-8385-DCA4-49F5-E9315A646C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6523" y="3866858"/>
                <a:ext cx="111004" cy="230142"/>
              </a:xfrm>
              <a:prstGeom prst="rect">
                <a:avLst/>
              </a:prstGeom>
              <a:blipFill>
                <a:blip r:embed="rId23"/>
                <a:stretch>
                  <a:fillRect l="-52632" r="-52632" b="-2632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ruta 7">
                <a:extLst>
                  <a:ext uri="{FF2B5EF4-FFF2-40B4-BE49-F238E27FC236}">
                    <a16:creationId xmlns:a16="http://schemas.microsoft.com/office/drawing/2014/main" id="{0E339402-BFF5-5D43-3F9D-4CAB355C4E2D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5844946" y="3680679"/>
                <a:ext cx="144954" cy="23014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v-SE" sz="1447" i="1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sv-SE" sz="1447" dirty="0"/>
              </a:p>
            </p:txBody>
          </p:sp>
        </mc:Choice>
        <mc:Fallback xmlns="">
          <p:sp>
            <p:nvSpPr>
              <p:cNvPr id="53" name="textruta 7">
                <a:extLst>
                  <a:ext uri="{FF2B5EF4-FFF2-40B4-BE49-F238E27FC236}">
                    <a16:creationId xmlns:a16="http://schemas.microsoft.com/office/drawing/2014/main" id="{0E339402-BFF5-5D43-3F9D-4CAB355C4E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4946" y="3680679"/>
                <a:ext cx="144954" cy="230142"/>
              </a:xfrm>
              <a:prstGeom prst="rect">
                <a:avLst/>
              </a:prstGeom>
              <a:blipFill>
                <a:blip r:embed="rId24"/>
                <a:stretch>
                  <a:fillRect l="-45833" r="-50000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Rak pilkoppling 11">
            <a:extLst>
              <a:ext uri="{FF2B5EF4-FFF2-40B4-BE49-F238E27FC236}">
                <a16:creationId xmlns:a16="http://schemas.microsoft.com/office/drawing/2014/main" id="{2EA45D50-01F5-86E9-C57E-2AC42F21BF50}"/>
              </a:ext>
            </a:extLst>
          </p:cNvPr>
          <p:cNvCxnSpPr>
            <a:cxnSpLocks noChangeAspect="1"/>
          </p:cNvCxnSpPr>
          <p:nvPr/>
        </p:nvCxnSpPr>
        <p:spPr>
          <a:xfrm flipH="1" flipV="1">
            <a:off x="5051405" y="2243337"/>
            <a:ext cx="166923" cy="426092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ruta 14">
                <a:extLst>
                  <a:ext uri="{FF2B5EF4-FFF2-40B4-BE49-F238E27FC236}">
                    <a16:creationId xmlns:a16="http://schemas.microsoft.com/office/drawing/2014/main" id="{57BE14C7-DD95-78BB-BECE-1BA69F5F62E0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4951730" y="2336739"/>
                <a:ext cx="124672" cy="23014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v-SE" sz="1447" i="1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sv-SE" sz="1447" dirty="0"/>
              </a:p>
            </p:txBody>
          </p:sp>
        </mc:Choice>
        <mc:Fallback xmlns="">
          <p:sp>
            <p:nvSpPr>
              <p:cNvPr id="55" name="textruta 14">
                <a:extLst>
                  <a:ext uri="{FF2B5EF4-FFF2-40B4-BE49-F238E27FC236}">
                    <a16:creationId xmlns:a16="http://schemas.microsoft.com/office/drawing/2014/main" id="{57BE14C7-DD95-78BB-BECE-1BA69F5F62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1730" y="2336739"/>
                <a:ext cx="124672" cy="230142"/>
              </a:xfrm>
              <a:prstGeom prst="rect">
                <a:avLst/>
              </a:prstGeom>
              <a:blipFill>
                <a:blip r:embed="rId25"/>
                <a:stretch>
                  <a:fillRect l="-47619" r="-52381" b="-2632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textruta 10">
            <a:extLst>
              <a:ext uri="{FF2B5EF4-FFF2-40B4-BE49-F238E27FC236}">
                <a16:creationId xmlns:a16="http://schemas.microsoft.com/office/drawing/2014/main" id="{A058E6F6-0AC7-57AF-FE76-F04C86ED7628}"/>
              </a:ext>
            </a:extLst>
          </p:cNvPr>
          <p:cNvSpPr txBox="1">
            <a:spLocks noChangeAspect="1"/>
          </p:cNvSpPr>
          <p:nvPr/>
        </p:nvSpPr>
        <p:spPr>
          <a:xfrm>
            <a:off x="5954566" y="2950459"/>
            <a:ext cx="446709" cy="4105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68" b="1" dirty="0"/>
              <a:t>=</a:t>
            </a:r>
          </a:p>
        </p:txBody>
      </p:sp>
      <p:sp>
        <p:nvSpPr>
          <p:cNvPr id="3" name="Left Brace 2">
            <a:extLst>
              <a:ext uri="{FF2B5EF4-FFF2-40B4-BE49-F238E27FC236}">
                <a16:creationId xmlns:a16="http://schemas.microsoft.com/office/drawing/2014/main" id="{1AC7F466-FFE5-D552-98E3-52327650D576}"/>
              </a:ext>
            </a:extLst>
          </p:cNvPr>
          <p:cNvSpPr/>
          <p:nvPr/>
        </p:nvSpPr>
        <p:spPr>
          <a:xfrm>
            <a:off x="6248400" y="2907950"/>
            <a:ext cx="129686" cy="529333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SE" dirty="0"/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90341910-911C-8E82-9B20-F86EF4B86053}"/>
              </a:ext>
            </a:extLst>
          </p:cNvPr>
          <p:cNvGrpSpPr/>
          <p:nvPr/>
        </p:nvGrpSpPr>
        <p:grpSpPr>
          <a:xfrm>
            <a:off x="7843474" y="3693971"/>
            <a:ext cx="913652" cy="771863"/>
            <a:chOff x="9390581" y="1414496"/>
            <a:chExt cx="3779975" cy="3578744"/>
          </a:xfrm>
        </p:grpSpPr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3FB0AF5B-9CDE-66E8-C3D7-E4722853A497}"/>
                </a:ext>
              </a:extLst>
            </p:cNvPr>
            <p:cNvCxnSpPr>
              <a:cxnSpLocks/>
            </p:cNvCxnSpPr>
            <p:nvPr/>
          </p:nvCxnSpPr>
          <p:spPr>
            <a:xfrm>
              <a:off x="9390581" y="4917332"/>
              <a:ext cx="3779975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0" name="Straight Arrow Connector 89">
              <a:extLst>
                <a:ext uri="{FF2B5EF4-FFF2-40B4-BE49-F238E27FC236}">
                  <a16:creationId xmlns:a16="http://schemas.microsoft.com/office/drawing/2014/main" id="{DF6BABEC-009A-C731-9A2D-1C427A9820C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390581" y="1414496"/>
              <a:ext cx="0" cy="357874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1" name="Freeform: Shape 90">
            <a:extLst>
              <a:ext uri="{FF2B5EF4-FFF2-40B4-BE49-F238E27FC236}">
                <a16:creationId xmlns:a16="http://schemas.microsoft.com/office/drawing/2014/main" id="{0AFE99E4-8261-21D6-1470-AE3C611DB741}"/>
              </a:ext>
            </a:extLst>
          </p:cNvPr>
          <p:cNvSpPr/>
          <p:nvPr/>
        </p:nvSpPr>
        <p:spPr>
          <a:xfrm>
            <a:off x="7867913" y="3906838"/>
            <a:ext cx="819209" cy="531742"/>
          </a:xfrm>
          <a:custGeom>
            <a:avLst/>
            <a:gdLst>
              <a:gd name="connsiteX0" fmla="*/ 0 w 1092278"/>
              <a:gd name="connsiteY0" fmla="*/ 708989 h 708989"/>
              <a:gd name="connsiteX1" fmla="*/ 123290 w 1092278"/>
              <a:gd name="connsiteY1" fmla="*/ 205556 h 708989"/>
              <a:gd name="connsiteX2" fmla="*/ 328773 w 1092278"/>
              <a:gd name="connsiteY2" fmla="*/ 73 h 708989"/>
              <a:gd name="connsiteX3" fmla="*/ 523982 w 1092278"/>
              <a:gd name="connsiteY3" fmla="*/ 185007 h 708989"/>
              <a:gd name="connsiteX4" fmla="*/ 667820 w 1092278"/>
              <a:gd name="connsiteY4" fmla="*/ 431587 h 708989"/>
              <a:gd name="connsiteX5" fmla="*/ 821932 w 1092278"/>
              <a:gd name="connsiteY5" fmla="*/ 606248 h 708989"/>
              <a:gd name="connsiteX6" fmla="*/ 976045 w 1092278"/>
              <a:gd name="connsiteY6" fmla="*/ 575425 h 708989"/>
              <a:gd name="connsiteX7" fmla="*/ 1078786 w 1092278"/>
              <a:gd name="connsiteY7" fmla="*/ 482958 h 708989"/>
              <a:gd name="connsiteX8" fmla="*/ 1078786 w 1092278"/>
              <a:gd name="connsiteY8" fmla="*/ 462410 h 708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2278" h="708989">
                <a:moveTo>
                  <a:pt x="0" y="708989"/>
                </a:moveTo>
                <a:cubicBezTo>
                  <a:pt x="34247" y="516349"/>
                  <a:pt x="68495" y="323709"/>
                  <a:pt x="123290" y="205556"/>
                </a:cubicBezTo>
                <a:cubicBezTo>
                  <a:pt x="178085" y="87403"/>
                  <a:pt x="261991" y="3498"/>
                  <a:pt x="328773" y="73"/>
                </a:cubicBezTo>
                <a:cubicBezTo>
                  <a:pt x="395555" y="-3352"/>
                  <a:pt x="467474" y="113088"/>
                  <a:pt x="523982" y="185007"/>
                </a:cubicBezTo>
                <a:cubicBezTo>
                  <a:pt x="580490" y="256926"/>
                  <a:pt x="618162" y="361380"/>
                  <a:pt x="667820" y="431587"/>
                </a:cubicBezTo>
                <a:cubicBezTo>
                  <a:pt x="717478" y="501794"/>
                  <a:pt x="770561" y="582275"/>
                  <a:pt x="821932" y="606248"/>
                </a:cubicBezTo>
                <a:cubicBezTo>
                  <a:pt x="873303" y="630221"/>
                  <a:pt x="933236" y="595973"/>
                  <a:pt x="976045" y="575425"/>
                </a:cubicBezTo>
                <a:cubicBezTo>
                  <a:pt x="1018854" y="554877"/>
                  <a:pt x="1061663" y="501794"/>
                  <a:pt x="1078786" y="482958"/>
                </a:cubicBezTo>
                <a:cubicBezTo>
                  <a:pt x="1095910" y="464122"/>
                  <a:pt x="1097622" y="467547"/>
                  <a:pt x="1078786" y="46241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4E77952D-E582-86C1-598D-5397120D85E1}"/>
              </a:ext>
            </a:extLst>
          </p:cNvPr>
          <p:cNvCxnSpPr/>
          <p:nvPr/>
        </p:nvCxnSpPr>
        <p:spPr>
          <a:xfrm>
            <a:off x="7255042" y="3450806"/>
            <a:ext cx="409304" cy="41605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1A93FA48-E812-BCF5-F0D4-E8E840B5EA35}"/>
                  </a:ext>
                </a:extLst>
              </p:cNvPr>
              <p:cNvSpPr txBox="1"/>
              <p:nvPr/>
            </p:nvSpPr>
            <p:spPr>
              <a:xfrm>
                <a:off x="6493504" y="2860703"/>
                <a:ext cx="914400" cy="9144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v-SE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sv-SE" sz="16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sv-SE" sz="16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𝒛</m:t>
                              </m:r>
                            </m:e>
                          </m:acc>
                        </m:e>
                        <m:sub>
                          <m:r>
                            <a:rPr lang="sv-SE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sub>
                      </m:sSub>
                      <m:r>
                        <a:rPr lang="sv-SE" sz="1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sv-SE" sz="1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𝑨</m:t>
                      </m:r>
                      <m:sSub>
                        <m:sSubPr>
                          <m:ctrlPr>
                            <a:rPr lang="sv-SE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sv-SE" sz="1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𝒛</m:t>
                          </m:r>
                        </m:e>
                        <m:sub>
                          <m:r>
                            <a:rPr lang="sv-SE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sv-SE" sz="16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endParaRPr lang="en-SE" sz="1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1A93FA48-E812-BCF5-F0D4-E8E840B5EA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3504" y="2860703"/>
                <a:ext cx="914400" cy="914400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E6DB3AEF-0B99-8472-B515-93C1E0B51660}"/>
                  </a:ext>
                </a:extLst>
              </p:cNvPr>
              <p:cNvSpPr txBox="1"/>
              <p:nvPr/>
            </p:nvSpPr>
            <p:spPr>
              <a:xfrm>
                <a:off x="6493504" y="3150684"/>
                <a:ext cx="914400" cy="9144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v-SE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sv-SE" sz="1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𝒚</m:t>
                          </m:r>
                        </m:e>
                        <m:sub>
                          <m:r>
                            <a:rPr lang="sv-SE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sub>
                      </m:sSub>
                      <m:r>
                        <a:rPr lang="sv-SE" sz="16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sv-SE" sz="16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𝑪</m:t>
                      </m:r>
                      <m:sSub>
                        <m:sSubPr>
                          <m:ctrlPr>
                            <a:rPr lang="sv-SE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sv-SE" sz="16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𝒙</m:t>
                          </m:r>
                        </m:e>
                        <m:sub>
                          <m:r>
                            <a:rPr lang="sv-SE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sv-SE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endParaRPr lang="en-SE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E6DB3AEF-0B99-8472-B515-93C1E0B516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3504" y="3150684"/>
                <a:ext cx="914400" cy="914400"/>
              </a:xfrm>
              <a:prstGeom prst="rect">
                <a:avLst/>
              </a:prstGeom>
              <a:blipFill>
                <a:blip r:embed="rId27"/>
                <a:stretch>
                  <a:fillRect l="-1333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80359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189"/>
            <a:r>
              <a:rPr lang="en-US" sz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Viktor Skantze</a:t>
            </a:r>
            <a:endParaRPr lang="sv-SE" sz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881DC44-71F5-488E-9403-C15246AD5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206376"/>
            <a:ext cx="9663529" cy="565177"/>
          </a:xfrm>
        </p:spPr>
        <p:txBody>
          <a:bodyPr>
            <a:normAutofit/>
          </a:bodyPr>
          <a:lstStyle/>
          <a:p>
            <a:r>
              <a:rPr lang="sv-SE" sz="2250" noProof="0" dirty="0">
                <a:latin typeface="Verdana" panose="020B0604030504040204" pitchFamily="34" charset="0"/>
                <a:ea typeface="Verdana" panose="020B0604030504040204" pitchFamily="34" charset="0"/>
              </a:rPr>
              <a:t>METODER</a:t>
            </a:r>
            <a:endParaRPr lang="sv-SE" sz="2250" u="sng" noProof="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174ABBB-15FE-48BE-B2EE-F30712F1C7BA}"/>
              </a:ext>
            </a:extLst>
          </p:cNvPr>
          <p:cNvCxnSpPr/>
          <p:nvPr/>
        </p:nvCxnSpPr>
        <p:spPr>
          <a:xfrm>
            <a:off x="323529" y="771552"/>
            <a:ext cx="8496622" cy="0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5" name="Content Placeholder 2">
            <a:extLst>
              <a:ext uri="{FF2B5EF4-FFF2-40B4-BE49-F238E27FC236}">
                <a16:creationId xmlns:a16="http://schemas.microsoft.com/office/drawing/2014/main" id="{4A500B48-4F00-4D6D-B65C-829F92E6E2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3530" y="1074627"/>
            <a:ext cx="4206360" cy="1019554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sv-SE" sz="1800" noProof="0" dirty="0" err="1">
                <a:latin typeface="Verdana" panose="020B0604030504040204" pitchFamily="34" charset="0"/>
                <a:ea typeface="Verdana" panose="020B0604030504040204" pitchFamily="34" charset="0"/>
              </a:rPr>
              <a:t>Tensordekomponering</a:t>
            </a:r>
            <a:endParaRPr lang="sv-SE" sz="1800" noProof="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sv-SE" sz="1600" noProof="0" dirty="0">
                <a:latin typeface="Verdana" panose="020B0604030504040204" pitchFamily="34" charset="0"/>
                <a:ea typeface="Verdana" panose="020B0604030504040204" pitchFamily="34" charset="0"/>
              </a:rPr>
              <a:t>PARAFAC</a:t>
            </a:r>
          </a:p>
          <a:p>
            <a:pPr>
              <a:buFont typeface="Arial" panose="020B0604020202020204" pitchFamily="34" charset="0"/>
              <a:buChar char="•"/>
            </a:pPr>
            <a:endParaRPr lang="sv-SE" sz="1800" noProof="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sv-SE" sz="1800" noProof="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sv-SE" sz="1800" noProof="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sv-SE" sz="1800" noProof="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9" name="Picture 4" descr="Logotype | Chalmers">
            <a:extLst>
              <a:ext uri="{FF2B5EF4-FFF2-40B4-BE49-F238E27FC236}">
                <a16:creationId xmlns:a16="http://schemas.microsoft.com/office/drawing/2014/main" id="{93655043-9735-4126-A48C-66FD598990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213" y="4587535"/>
            <a:ext cx="1945187" cy="52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91EF938D-7132-320A-17ED-EB512421EFEB}"/>
              </a:ext>
            </a:extLst>
          </p:cNvPr>
          <p:cNvGrpSpPr>
            <a:grpSpLocks noChangeAspect="1"/>
          </p:cNvGrpSpPr>
          <p:nvPr/>
        </p:nvGrpSpPr>
        <p:grpSpPr>
          <a:xfrm>
            <a:off x="235117" y="2168868"/>
            <a:ext cx="3945838" cy="1853663"/>
            <a:chOff x="203201" y="3429000"/>
            <a:chExt cx="6960859" cy="3270049"/>
          </a:xfrm>
        </p:grpSpPr>
        <p:sp>
          <p:nvSpPr>
            <p:cNvPr id="11" name="Kub 3">
              <a:extLst>
                <a:ext uri="{FF2B5EF4-FFF2-40B4-BE49-F238E27FC236}">
                  <a16:creationId xmlns:a16="http://schemas.microsoft.com/office/drawing/2014/main" id="{A83D71FB-703E-8B60-A5EC-9A4EE091719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7984" y="4196747"/>
              <a:ext cx="1600201" cy="2057403"/>
            </a:xfrm>
            <a:prstGeom prst="cub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86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ruta 81">
                  <a:extLst>
                    <a:ext uri="{FF2B5EF4-FFF2-40B4-BE49-F238E27FC236}">
                      <a16:creationId xmlns:a16="http://schemas.microsoft.com/office/drawing/2014/main" id="{F719B90D-51C4-CDC8-E8DA-57E2417C4EB4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1036693" y="5068344"/>
                  <a:ext cx="213199" cy="40599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sv-SE" sz="1447" b="1" i="1">
                            <a:latin typeface="Cambria Math" panose="02040503050406030204" pitchFamily="18" charset="0"/>
                          </a:rPr>
                          <m:t>𝑿</m:t>
                        </m:r>
                      </m:oMath>
                    </m:oMathPara>
                  </a14:m>
                  <a:endParaRPr lang="sv-SE" sz="1447" b="1" dirty="0"/>
                </a:p>
              </p:txBody>
            </p:sp>
          </mc:Choice>
          <mc:Fallback xmlns="">
            <p:sp>
              <p:nvSpPr>
                <p:cNvPr id="44" name="textruta 81">
                  <a:extLst>
                    <a:ext uri="{FF2B5EF4-FFF2-40B4-BE49-F238E27FC236}">
                      <a16:creationId xmlns:a16="http://schemas.microsoft.com/office/drawing/2014/main" id="{4157F1E1-E98C-4EE9-875E-C42B57B8B8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6693" y="5068344"/>
                  <a:ext cx="213199" cy="405994"/>
                </a:xfrm>
                <a:prstGeom prst="rect">
                  <a:avLst/>
                </a:prstGeom>
                <a:blipFill>
                  <a:blip r:embed="rId4"/>
                  <a:stretch>
                    <a:fillRect l="-50000" r="-60000" b="-2632"/>
                  </a:stretch>
                </a:blipFill>
              </p:spPr>
              <p:txBody>
                <a:bodyPr/>
                <a:lstStyle/>
                <a:p>
                  <a:r>
                    <a:rPr lang="sv-S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ruta 5">
                  <a:extLst>
                    <a:ext uri="{FF2B5EF4-FFF2-40B4-BE49-F238E27FC236}">
                      <a16:creationId xmlns:a16="http://schemas.microsoft.com/office/drawing/2014/main" id="{278D97F4-3990-40B2-93E6-01F572698491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203201" y="5086949"/>
                  <a:ext cx="148376" cy="40599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sv-SE" sz="1447" i="1">
                            <a:latin typeface="Cambria Math" panose="02040503050406030204" pitchFamily="18" charset="0"/>
                          </a:rPr>
                          <m:t>𝐼</m:t>
                        </m:r>
                      </m:oMath>
                    </m:oMathPara>
                  </a14:m>
                  <a:endParaRPr lang="sv-SE" sz="1447" dirty="0"/>
                </a:p>
              </p:txBody>
            </p:sp>
          </mc:Choice>
          <mc:Fallback xmlns="">
            <p:sp>
              <p:nvSpPr>
                <p:cNvPr id="45" name="textruta 5">
                  <a:extLst>
                    <a:ext uri="{FF2B5EF4-FFF2-40B4-BE49-F238E27FC236}">
                      <a16:creationId xmlns:a16="http://schemas.microsoft.com/office/drawing/2014/main" id="{472DE2DC-51AB-4E96-AAE1-D58306CBB78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3201" y="5086949"/>
                  <a:ext cx="148376" cy="405994"/>
                </a:xfrm>
                <a:prstGeom prst="rect">
                  <a:avLst/>
                </a:prstGeom>
                <a:blipFill>
                  <a:blip r:embed="rId5"/>
                  <a:stretch>
                    <a:fillRect l="-64286" r="-64286" b="-2632"/>
                  </a:stretch>
                </a:blipFill>
              </p:spPr>
              <p:txBody>
                <a:bodyPr/>
                <a:lstStyle/>
                <a:p>
                  <a:r>
                    <a:rPr lang="sv-S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ruta 6">
                  <a:extLst>
                    <a:ext uri="{FF2B5EF4-FFF2-40B4-BE49-F238E27FC236}">
                      <a16:creationId xmlns:a16="http://schemas.microsoft.com/office/drawing/2014/main" id="{24FDE2C2-19F7-E9FF-79C9-D0B29EFDF8D3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1066349" y="6293055"/>
                  <a:ext cx="195823" cy="40599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sv-SE" sz="1447" i="1">
                            <a:latin typeface="Cambria Math" panose="02040503050406030204" pitchFamily="18" charset="0"/>
                          </a:rPr>
                          <m:t>𝑇</m:t>
                        </m:r>
                      </m:oMath>
                    </m:oMathPara>
                  </a14:m>
                  <a:endParaRPr lang="sv-SE" sz="1447" dirty="0"/>
                </a:p>
              </p:txBody>
            </p:sp>
          </mc:Choice>
          <mc:Fallback xmlns="">
            <p:sp>
              <p:nvSpPr>
                <p:cNvPr id="46" name="textruta 6">
                  <a:extLst>
                    <a:ext uri="{FF2B5EF4-FFF2-40B4-BE49-F238E27FC236}">
                      <a16:creationId xmlns:a16="http://schemas.microsoft.com/office/drawing/2014/main" id="{09E63284-C8E0-4681-B2C1-582D232FB2C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6349" y="6293055"/>
                  <a:ext cx="195823" cy="405994"/>
                </a:xfrm>
                <a:prstGeom prst="rect">
                  <a:avLst/>
                </a:prstGeom>
                <a:blipFill>
                  <a:blip r:embed="rId6"/>
                  <a:stretch>
                    <a:fillRect l="-61111" r="-55556" b="-2632"/>
                  </a:stretch>
                </a:blipFill>
              </p:spPr>
              <p:txBody>
                <a:bodyPr/>
                <a:lstStyle/>
                <a:p>
                  <a:r>
                    <a:rPr lang="sv-S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ruta 7">
                  <a:extLst>
                    <a:ext uri="{FF2B5EF4-FFF2-40B4-BE49-F238E27FC236}">
                      <a16:creationId xmlns:a16="http://schemas.microsoft.com/office/drawing/2014/main" id="{30E47E6F-11B1-B16D-CBCE-7C7D053ACF4C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1963259" y="5964616"/>
                  <a:ext cx="255713" cy="40599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sv-SE" sz="1447" i="1">
                            <a:latin typeface="Cambria Math" panose="02040503050406030204" pitchFamily="18" charset="0"/>
                          </a:rPr>
                          <m:t>𝑀</m:t>
                        </m:r>
                      </m:oMath>
                    </m:oMathPara>
                  </a14:m>
                  <a:endParaRPr lang="sv-SE" sz="1447" dirty="0"/>
                </a:p>
              </p:txBody>
            </p:sp>
          </mc:Choice>
          <mc:Fallback xmlns="">
            <p:sp>
              <p:nvSpPr>
                <p:cNvPr id="47" name="textruta 7">
                  <a:extLst>
                    <a:ext uri="{FF2B5EF4-FFF2-40B4-BE49-F238E27FC236}">
                      <a16:creationId xmlns:a16="http://schemas.microsoft.com/office/drawing/2014/main" id="{89BA6B2A-1BA8-4D05-94F2-0D1D8D92EEC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63259" y="5964616"/>
                  <a:ext cx="255713" cy="405994"/>
                </a:xfrm>
                <a:prstGeom prst="rect">
                  <a:avLst/>
                </a:prstGeom>
                <a:blipFill>
                  <a:blip r:embed="rId7"/>
                  <a:stretch>
                    <a:fillRect l="-41667" r="-54167"/>
                  </a:stretch>
                </a:blipFill>
              </p:spPr>
              <p:txBody>
                <a:bodyPr/>
                <a:lstStyle/>
                <a:p>
                  <a:r>
                    <a:rPr lang="sv-SE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" name="Rak pilkoppling 11">
              <a:extLst>
                <a:ext uri="{FF2B5EF4-FFF2-40B4-BE49-F238E27FC236}">
                  <a16:creationId xmlns:a16="http://schemas.microsoft.com/office/drawing/2014/main" id="{0E9EF26C-F4ED-7E95-F464-9585F275A4A2}"/>
                </a:ext>
              </a:extLst>
            </p:cNvPr>
            <p:cNvCxnSpPr>
              <a:cxnSpLocks noChangeAspect="1"/>
            </p:cNvCxnSpPr>
            <p:nvPr/>
          </p:nvCxnSpPr>
          <p:spPr>
            <a:xfrm flipH="1" flipV="1">
              <a:off x="563373" y="3429000"/>
              <a:ext cx="294469" cy="751669"/>
            </a:xfrm>
            <a:prstGeom prst="straightConnector1">
              <a:avLst/>
            </a:prstGeom>
            <a:ln>
              <a:solidFill>
                <a:schemeClr val="bg1">
                  <a:lumMod val="75000"/>
                </a:schemeClr>
              </a:solidFill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ruta 14">
                  <a:extLst>
                    <a:ext uri="{FF2B5EF4-FFF2-40B4-BE49-F238E27FC236}">
                      <a16:creationId xmlns:a16="http://schemas.microsoft.com/office/drawing/2014/main" id="{EF9ECB26-F69A-4BB5-EACE-6EEDC267FEB8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387536" y="3593771"/>
                  <a:ext cx="219934" cy="40599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sv-SE" sz="1447" i="1">
                            <a:latin typeface="Cambria Math" panose="02040503050406030204" pitchFamily="18" charset="0"/>
                          </a:rPr>
                          <m:t>𝐷</m:t>
                        </m:r>
                      </m:oMath>
                    </m:oMathPara>
                  </a14:m>
                  <a:endParaRPr lang="sv-SE" sz="1447" dirty="0"/>
                </a:p>
              </p:txBody>
            </p:sp>
          </mc:Choice>
          <mc:Fallback xmlns="">
            <p:sp>
              <p:nvSpPr>
                <p:cNvPr id="49" name="textruta 14">
                  <a:extLst>
                    <a:ext uri="{FF2B5EF4-FFF2-40B4-BE49-F238E27FC236}">
                      <a16:creationId xmlns:a16="http://schemas.microsoft.com/office/drawing/2014/main" id="{FA6BC3C1-567B-40F1-8057-99050ACFDE6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7536" y="3593771"/>
                  <a:ext cx="219934" cy="405994"/>
                </a:xfrm>
                <a:prstGeom prst="rect">
                  <a:avLst/>
                </a:prstGeom>
                <a:blipFill>
                  <a:blip r:embed="rId8"/>
                  <a:stretch>
                    <a:fillRect l="-55000" r="-55000" b="-2632"/>
                  </a:stretch>
                </a:blipFill>
              </p:spPr>
              <p:txBody>
                <a:bodyPr/>
                <a:lstStyle/>
                <a:p>
                  <a:r>
                    <a:rPr lang="sv-S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Rektangel 4">
              <a:extLst>
                <a:ext uri="{FF2B5EF4-FFF2-40B4-BE49-F238E27FC236}">
                  <a16:creationId xmlns:a16="http://schemas.microsoft.com/office/drawing/2014/main" id="{A3C514F5-CBE4-A22A-6AE2-792FEA45D0D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86312" y="5331216"/>
              <a:ext cx="169355" cy="814306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860"/>
            </a:p>
          </p:txBody>
        </p:sp>
        <p:sp>
          <p:nvSpPr>
            <p:cNvPr id="19" name="textruta 10">
              <a:extLst>
                <a:ext uri="{FF2B5EF4-FFF2-40B4-BE49-F238E27FC236}">
                  <a16:creationId xmlns:a16="http://schemas.microsoft.com/office/drawing/2014/main" id="{93EFE030-3E49-549E-7E7E-61EC9E18CA3C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2156640" y="4676434"/>
              <a:ext cx="499116" cy="7485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068" b="1" dirty="0"/>
                <a:t>=</a:t>
              </a:r>
            </a:p>
          </p:txBody>
        </p:sp>
        <p:sp>
          <p:nvSpPr>
            <p:cNvPr id="20" name="Rektangel 1">
              <a:extLst>
                <a:ext uri="{FF2B5EF4-FFF2-40B4-BE49-F238E27FC236}">
                  <a16:creationId xmlns:a16="http://schemas.microsoft.com/office/drawing/2014/main" id="{E2D64532-943D-C3CA-8437-9285E3A4AE13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3220650" y="4633953"/>
              <a:ext cx="165124" cy="834852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860"/>
            </a:p>
          </p:txBody>
        </p:sp>
        <p:sp>
          <p:nvSpPr>
            <p:cNvPr id="21" name="Parallellogram 8">
              <a:extLst>
                <a:ext uri="{FF2B5EF4-FFF2-40B4-BE49-F238E27FC236}">
                  <a16:creationId xmlns:a16="http://schemas.microsoft.com/office/drawing/2014/main" id="{FEF06803-396F-5929-84ED-06459C40D86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05030" y="4251439"/>
              <a:ext cx="745102" cy="555612"/>
            </a:xfrm>
            <a:prstGeom prst="parallelogram">
              <a:avLst>
                <a:gd name="adj" fmla="val 95588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860"/>
            </a:p>
          </p:txBody>
        </p:sp>
        <p:sp>
          <p:nvSpPr>
            <p:cNvPr id="22" name="textruta 13">
              <a:extLst>
                <a:ext uri="{FF2B5EF4-FFF2-40B4-BE49-F238E27FC236}">
                  <a16:creationId xmlns:a16="http://schemas.microsoft.com/office/drawing/2014/main" id="{FA9D3845-E9DF-4CA5-D146-CC5D682A6E15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3647396" y="4649136"/>
              <a:ext cx="389221" cy="7485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068" b="1" dirty="0"/>
                <a:t>+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ruta 63">
                  <a:extLst>
                    <a:ext uri="{FF2B5EF4-FFF2-40B4-BE49-F238E27FC236}">
                      <a16:creationId xmlns:a16="http://schemas.microsoft.com/office/drawing/2014/main" id="{DE18EE91-96C7-19DF-EF8C-01799C4033F5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2829412" y="6115651"/>
                  <a:ext cx="283155" cy="40599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sv-SE" sz="1447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v-SE" sz="1447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sv-SE" sz="1447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sv-SE" sz="1447" dirty="0"/>
                </a:p>
              </p:txBody>
            </p:sp>
          </mc:Choice>
          <mc:Fallback xmlns="">
            <p:sp>
              <p:nvSpPr>
                <p:cNvPr id="55" name="textruta 63">
                  <a:extLst>
                    <a:ext uri="{FF2B5EF4-FFF2-40B4-BE49-F238E27FC236}">
                      <a16:creationId xmlns:a16="http://schemas.microsoft.com/office/drawing/2014/main" id="{2C38BF8D-9F35-4C12-B6D6-C1D32376D30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29412" y="6115651"/>
                  <a:ext cx="283155" cy="405994"/>
                </a:xfrm>
                <a:prstGeom prst="rect">
                  <a:avLst/>
                </a:prstGeom>
                <a:blipFill>
                  <a:blip r:embed="rId9"/>
                  <a:stretch>
                    <a:fillRect l="-30769" r="-38462" b="-7895"/>
                  </a:stretch>
                </a:blipFill>
              </p:spPr>
              <p:txBody>
                <a:bodyPr/>
                <a:lstStyle/>
                <a:p>
                  <a:r>
                    <a:rPr lang="sv-S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ruta 69">
                  <a:extLst>
                    <a:ext uri="{FF2B5EF4-FFF2-40B4-BE49-F238E27FC236}">
                      <a16:creationId xmlns:a16="http://schemas.microsoft.com/office/drawing/2014/main" id="{34288E45-DCF0-6F44-BA85-4F22028A736F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3516249" y="5195397"/>
                  <a:ext cx="272639" cy="40599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sv-SE" sz="1447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v-SE" sz="1447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sv-SE" sz="1447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sv-SE" sz="1447" dirty="0"/>
                </a:p>
              </p:txBody>
            </p:sp>
          </mc:Choice>
          <mc:Fallback xmlns="">
            <p:sp>
              <p:nvSpPr>
                <p:cNvPr id="56" name="textruta 69">
                  <a:extLst>
                    <a:ext uri="{FF2B5EF4-FFF2-40B4-BE49-F238E27FC236}">
                      <a16:creationId xmlns:a16="http://schemas.microsoft.com/office/drawing/2014/main" id="{E53D16EB-536B-44BF-A674-12B69D69BE6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16249" y="5195397"/>
                  <a:ext cx="272639" cy="405994"/>
                </a:xfrm>
                <a:prstGeom prst="rect">
                  <a:avLst/>
                </a:prstGeom>
                <a:blipFill>
                  <a:blip r:embed="rId10"/>
                  <a:stretch>
                    <a:fillRect l="-44000" r="-36000" b="-10526"/>
                  </a:stretch>
                </a:blipFill>
              </p:spPr>
              <p:txBody>
                <a:bodyPr/>
                <a:lstStyle/>
                <a:p>
                  <a:r>
                    <a:rPr lang="sv-S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ruta 79">
                  <a:extLst>
                    <a:ext uri="{FF2B5EF4-FFF2-40B4-BE49-F238E27FC236}">
                      <a16:creationId xmlns:a16="http://schemas.microsoft.com/office/drawing/2014/main" id="{C366140C-6634-6313-7765-A9E83BBE7B71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3465565" y="3841953"/>
                  <a:ext cx="255069" cy="40599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sv-SE" sz="1447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v-SE" sz="1447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sv-SE" sz="1447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sv-SE" sz="1447" dirty="0"/>
                </a:p>
              </p:txBody>
            </p:sp>
          </mc:Choice>
          <mc:Fallback xmlns="">
            <p:sp>
              <p:nvSpPr>
                <p:cNvPr id="57" name="textruta 79">
                  <a:extLst>
                    <a:ext uri="{FF2B5EF4-FFF2-40B4-BE49-F238E27FC236}">
                      <a16:creationId xmlns:a16="http://schemas.microsoft.com/office/drawing/2014/main" id="{495A2AFD-68D6-4700-B80E-229E27AA3C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65565" y="3841953"/>
                  <a:ext cx="255069" cy="405994"/>
                </a:xfrm>
                <a:prstGeom prst="rect">
                  <a:avLst/>
                </a:prstGeom>
                <a:blipFill>
                  <a:blip r:embed="rId11"/>
                  <a:stretch>
                    <a:fillRect l="-33333" r="-33333" b="-10526"/>
                  </a:stretch>
                </a:blipFill>
              </p:spPr>
              <p:txBody>
                <a:bodyPr/>
                <a:lstStyle/>
                <a:p>
                  <a:r>
                    <a:rPr lang="sv-S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Rektangel 4">
              <a:extLst>
                <a:ext uri="{FF2B5EF4-FFF2-40B4-BE49-F238E27FC236}">
                  <a16:creationId xmlns:a16="http://schemas.microsoft.com/office/drawing/2014/main" id="{C1F425A2-B78F-C0E1-3483-5933074ED61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86310" y="3937751"/>
              <a:ext cx="169355" cy="814306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86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ruta 79">
                  <a:extLst>
                    <a:ext uri="{FF2B5EF4-FFF2-40B4-BE49-F238E27FC236}">
                      <a16:creationId xmlns:a16="http://schemas.microsoft.com/office/drawing/2014/main" id="{F30E9957-B328-DF77-C635-E5C5E74F824F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2885789" y="3577564"/>
                  <a:ext cx="255069" cy="40599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sv-SE" sz="1447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v-SE" sz="1447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sv-SE" sz="1447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sv-SE" sz="1447" dirty="0"/>
                </a:p>
              </p:txBody>
            </p:sp>
          </mc:Choice>
          <mc:Fallback xmlns="">
            <p:sp>
              <p:nvSpPr>
                <p:cNvPr id="59" name="textruta 79">
                  <a:extLst>
                    <a:ext uri="{FF2B5EF4-FFF2-40B4-BE49-F238E27FC236}">
                      <a16:creationId xmlns:a16="http://schemas.microsoft.com/office/drawing/2014/main" id="{73E5E0CE-98D1-445F-9004-E664CCFB2E0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85789" y="3577564"/>
                  <a:ext cx="255069" cy="405994"/>
                </a:xfrm>
                <a:prstGeom prst="rect">
                  <a:avLst/>
                </a:prstGeom>
                <a:blipFill>
                  <a:blip r:embed="rId12"/>
                  <a:stretch>
                    <a:fillRect l="-45833" r="-50000" b="-7895"/>
                  </a:stretch>
                </a:blipFill>
              </p:spPr>
              <p:txBody>
                <a:bodyPr/>
                <a:lstStyle/>
                <a:p>
                  <a:r>
                    <a:rPr lang="sv-S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" name="Rektangel 4">
              <a:extLst>
                <a:ext uri="{FF2B5EF4-FFF2-40B4-BE49-F238E27FC236}">
                  <a16:creationId xmlns:a16="http://schemas.microsoft.com/office/drawing/2014/main" id="{678691A7-A456-139B-E3CA-DF52A651467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81743" y="5334492"/>
              <a:ext cx="169355" cy="814306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860"/>
            </a:p>
          </p:txBody>
        </p:sp>
        <p:sp>
          <p:nvSpPr>
            <p:cNvPr id="29" name="Rektangel 1">
              <a:extLst>
                <a:ext uri="{FF2B5EF4-FFF2-40B4-BE49-F238E27FC236}">
                  <a16:creationId xmlns:a16="http://schemas.microsoft.com/office/drawing/2014/main" id="{AD8E3A96-35D0-0836-0769-D6A8C9B1FB71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4516083" y="4637231"/>
              <a:ext cx="165124" cy="834852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860"/>
            </a:p>
          </p:txBody>
        </p:sp>
        <p:sp>
          <p:nvSpPr>
            <p:cNvPr id="30" name="Parallellogram 8">
              <a:extLst>
                <a:ext uri="{FF2B5EF4-FFF2-40B4-BE49-F238E27FC236}">
                  <a16:creationId xmlns:a16="http://schemas.microsoft.com/office/drawing/2014/main" id="{E7DB3688-AEF6-6AFF-B2FB-744D4A7FC23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00463" y="4254718"/>
              <a:ext cx="745102" cy="555612"/>
            </a:xfrm>
            <a:prstGeom prst="parallelogram">
              <a:avLst>
                <a:gd name="adj" fmla="val 95588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860"/>
            </a:p>
          </p:txBody>
        </p:sp>
        <p:sp>
          <p:nvSpPr>
            <p:cNvPr id="31" name="textruta 13">
              <a:extLst>
                <a:ext uri="{FF2B5EF4-FFF2-40B4-BE49-F238E27FC236}">
                  <a16:creationId xmlns:a16="http://schemas.microsoft.com/office/drawing/2014/main" id="{D62F3365-B9DC-4593-94B0-129DCF72FD20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4953054" y="4664341"/>
              <a:ext cx="389221" cy="7485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068" b="1" dirty="0"/>
                <a:t>+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ruta 63">
                  <a:extLst>
                    <a:ext uri="{FF2B5EF4-FFF2-40B4-BE49-F238E27FC236}">
                      <a16:creationId xmlns:a16="http://schemas.microsoft.com/office/drawing/2014/main" id="{31E8A0A9-7290-D350-C994-73DA587D9C47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4124844" y="6118928"/>
                  <a:ext cx="283155" cy="40599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sv-SE" sz="1447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v-SE" sz="1447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sv-SE" sz="1447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sv-SE" sz="1447" dirty="0"/>
                </a:p>
              </p:txBody>
            </p:sp>
          </mc:Choice>
          <mc:Fallback xmlns="">
            <p:sp>
              <p:nvSpPr>
                <p:cNvPr id="64" name="textruta 63">
                  <a:extLst>
                    <a:ext uri="{FF2B5EF4-FFF2-40B4-BE49-F238E27FC236}">
                      <a16:creationId xmlns:a16="http://schemas.microsoft.com/office/drawing/2014/main" id="{FA60BD12-B65C-4111-81D1-EC67AB716DF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24844" y="6118928"/>
                  <a:ext cx="283155" cy="405994"/>
                </a:xfrm>
                <a:prstGeom prst="rect">
                  <a:avLst/>
                </a:prstGeom>
                <a:blipFill>
                  <a:blip r:embed="rId13"/>
                  <a:stretch>
                    <a:fillRect l="-26923" r="-46154" b="-10526"/>
                  </a:stretch>
                </a:blipFill>
              </p:spPr>
              <p:txBody>
                <a:bodyPr/>
                <a:lstStyle/>
                <a:p>
                  <a:r>
                    <a:rPr lang="sv-S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ruta 69">
                  <a:extLst>
                    <a:ext uri="{FF2B5EF4-FFF2-40B4-BE49-F238E27FC236}">
                      <a16:creationId xmlns:a16="http://schemas.microsoft.com/office/drawing/2014/main" id="{B05C721D-7C92-4585-D078-E0DD3FEE8C20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4811680" y="5198675"/>
                  <a:ext cx="272639" cy="40599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sv-SE" sz="1447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v-SE" sz="1447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sv-SE" sz="1447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sv-SE" sz="1447" dirty="0"/>
                </a:p>
              </p:txBody>
            </p:sp>
          </mc:Choice>
          <mc:Fallback xmlns="">
            <p:sp>
              <p:nvSpPr>
                <p:cNvPr id="65" name="textruta 69">
                  <a:extLst>
                    <a:ext uri="{FF2B5EF4-FFF2-40B4-BE49-F238E27FC236}">
                      <a16:creationId xmlns:a16="http://schemas.microsoft.com/office/drawing/2014/main" id="{56A5D248-5783-4B62-B58B-88BEE1FF61F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11680" y="5198675"/>
                  <a:ext cx="272639" cy="405994"/>
                </a:xfrm>
                <a:prstGeom prst="rect">
                  <a:avLst/>
                </a:prstGeom>
                <a:blipFill>
                  <a:blip r:embed="rId14"/>
                  <a:stretch>
                    <a:fillRect l="-44000" r="-44000" b="-10811"/>
                  </a:stretch>
                </a:blipFill>
              </p:spPr>
              <p:txBody>
                <a:bodyPr/>
                <a:lstStyle/>
                <a:p>
                  <a:r>
                    <a:rPr lang="sv-S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ruta 79">
                  <a:extLst>
                    <a:ext uri="{FF2B5EF4-FFF2-40B4-BE49-F238E27FC236}">
                      <a16:creationId xmlns:a16="http://schemas.microsoft.com/office/drawing/2014/main" id="{DCB1981E-F5B7-B299-3CD8-5E3F88CED75F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4760995" y="3858656"/>
                  <a:ext cx="255069" cy="40599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sv-SE" sz="1447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v-SE" sz="1447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sv-SE" sz="1447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sv-SE" sz="1447" dirty="0"/>
                </a:p>
              </p:txBody>
            </p:sp>
          </mc:Choice>
          <mc:Fallback xmlns="">
            <p:sp>
              <p:nvSpPr>
                <p:cNvPr id="66" name="textruta 79">
                  <a:extLst>
                    <a:ext uri="{FF2B5EF4-FFF2-40B4-BE49-F238E27FC236}">
                      <a16:creationId xmlns:a16="http://schemas.microsoft.com/office/drawing/2014/main" id="{4888393D-D851-4FA1-85A9-4B4B3862EBB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60995" y="3858656"/>
                  <a:ext cx="255069" cy="405994"/>
                </a:xfrm>
                <a:prstGeom prst="rect">
                  <a:avLst/>
                </a:prstGeom>
                <a:blipFill>
                  <a:blip r:embed="rId15"/>
                  <a:stretch>
                    <a:fillRect l="-29167" r="-41667" b="-7895"/>
                  </a:stretch>
                </a:blipFill>
              </p:spPr>
              <p:txBody>
                <a:bodyPr/>
                <a:lstStyle/>
                <a:p>
                  <a:r>
                    <a:rPr lang="sv-S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5" name="Rektangel 4">
              <a:extLst>
                <a:ext uri="{FF2B5EF4-FFF2-40B4-BE49-F238E27FC236}">
                  <a16:creationId xmlns:a16="http://schemas.microsoft.com/office/drawing/2014/main" id="{C68E6884-FAF3-E326-7AEA-83B3F454DAF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81743" y="3941031"/>
              <a:ext cx="169355" cy="814306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86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ruta 79">
                  <a:extLst>
                    <a:ext uri="{FF2B5EF4-FFF2-40B4-BE49-F238E27FC236}">
                      <a16:creationId xmlns:a16="http://schemas.microsoft.com/office/drawing/2014/main" id="{3A716104-B65D-777A-1AED-B1202E80CCF1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4181220" y="3567473"/>
                  <a:ext cx="255069" cy="40599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sv-SE" sz="1447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v-SE" sz="1447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sv-SE" sz="1447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sv-SE" sz="1447" dirty="0"/>
                </a:p>
              </p:txBody>
            </p:sp>
          </mc:Choice>
          <mc:Fallback xmlns="">
            <p:sp>
              <p:nvSpPr>
                <p:cNvPr id="68" name="textruta 79">
                  <a:extLst>
                    <a:ext uri="{FF2B5EF4-FFF2-40B4-BE49-F238E27FC236}">
                      <a16:creationId xmlns:a16="http://schemas.microsoft.com/office/drawing/2014/main" id="{E6CE52C3-CAAE-410B-9753-EA6C780001A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81220" y="3567473"/>
                  <a:ext cx="255069" cy="405994"/>
                </a:xfrm>
                <a:prstGeom prst="rect">
                  <a:avLst/>
                </a:prstGeom>
                <a:blipFill>
                  <a:blip r:embed="rId16"/>
                  <a:stretch>
                    <a:fillRect l="-45833" r="-58333" b="-7895"/>
                  </a:stretch>
                </a:blipFill>
              </p:spPr>
              <p:txBody>
                <a:bodyPr/>
                <a:lstStyle/>
                <a:p>
                  <a:r>
                    <a:rPr lang="sv-S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7" name="textruta 13">
              <a:extLst>
                <a:ext uri="{FF2B5EF4-FFF2-40B4-BE49-F238E27FC236}">
                  <a16:creationId xmlns:a16="http://schemas.microsoft.com/office/drawing/2014/main" id="{3BBB0F19-3459-FDEB-B081-16DC7C9A8D74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5258850" y="4664341"/>
              <a:ext cx="389221" cy="7485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068" b="1" dirty="0"/>
                <a:t>…</a:t>
              </a:r>
            </a:p>
          </p:txBody>
        </p:sp>
        <p:sp>
          <p:nvSpPr>
            <p:cNvPr id="38" name="textruta 13">
              <a:extLst>
                <a:ext uri="{FF2B5EF4-FFF2-40B4-BE49-F238E27FC236}">
                  <a16:creationId xmlns:a16="http://schemas.microsoft.com/office/drawing/2014/main" id="{A5E31F56-801D-20C3-BF53-BC5C21F11AE0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5693810" y="4675610"/>
              <a:ext cx="389221" cy="7485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068" b="1" dirty="0"/>
                <a:t>+</a:t>
              </a:r>
            </a:p>
          </p:txBody>
        </p:sp>
        <p:sp>
          <p:nvSpPr>
            <p:cNvPr id="39" name="Rektangel 4">
              <a:extLst>
                <a:ext uri="{FF2B5EF4-FFF2-40B4-BE49-F238E27FC236}">
                  <a16:creationId xmlns:a16="http://schemas.microsoft.com/office/drawing/2014/main" id="{FD1BB3ED-25A8-4DE1-ED8C-89C976BA800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261489" y="5348174"/>
              <a:ext cx="169355" cy="814306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860"/>
            </a:p>
          </p:txBody>
        </p:sp>
        <p:sp>
          <p:nvSpPr>
            <p:cNvPr id="40" name="Rektangel 1">
              <a:extLst>
                <a:ext uri="{FF2B5EF4-FFF2-40B4-BE49-F238E27FC236}">
                  <a16:creationId xmlns:a16="http://schemas.microsoft.com/office/drawing/2014/main" id="{ABA87D13-7184-1770-BAD3-95607F9C5879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6595827" y="4650915"/>
              <a:ext cx="165124" cy="834852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860"/>
            </a:p>
          </p:txBody>
        </p:sp>
        <p:sp>
          <p:nvSpPr>
            <p:cNvPr id="41" name="Parallellogram 8">
              <a:extLst>
                <a:ext uri="{FF2B5EF4-FFF2-40B4-BE49-F238E27FC236}">
                  <a16:creationId xmlns:a16="http://schemas.microsoft.com/office/drawing/2014/main" id="{15F13AE9-57C6-06DF-1D5B-CBDC65AD4DA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280207" y="4268400"/>
              <a:ext cx="745102" cy="555612"/>
            </a:xfrm>
            <a:prstGeom prst="parallelogram">
              <a:avLst>
                <a:gd name="adj" fmla="val 95588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86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ruta 63">
                  <a:extLst>
                    <a:ext uri="{FF2B5EF4-FFF2-40B4-BE49-F238E27FC236}">
                      <a16:creationId xmlns:a16="http://schemas.microsoft.com/office/drawing/2014/main" id="{A74B7067-7ECD-A256-D0F4-49FEA234EE6A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6207421" y="6154012"/>
                  <a:ext cx="283155" cy="40599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sv-SE" sz="1447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v-SE" sz="1447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sv-SE" sz="1447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b>
                        </m:sSub>
                      </m:oMath>
                    </m:oMathPara>
                  </a14:m>
                  <a:endParaRPr lang="sv-SE" sz="1447" dirty="0"/>
                </a:p>
              </p:txBody>
            </p:sp>
          </mc:Choice>
          <mc:Fallback xmlns="">
            <p:sp>
              <p:nvSpPr>
                <p:cNvPr id="74" name="textruta 63">
                  <a:extLst>
                    <a:ext uri="{FF2B5EF4-FFF2-40B4-BE49-F238E27FC236}">
                      <a16:creationId xmlns:a16="http://schemas.microsoft.com/office/drawing/2014/main" id="{3C0D243E-F10A-49DF-B8E2-EE7333A5BDF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07421" y="6154012"/>
                  <a:ext cx="283155" cy="405994"/>
                </a:xfrm>
                <a:prstGeom prst="rect">
                  <a:avLst/>
                </a:prstGeom>
                <a:blipFill>
                  <a:blip r:embed="rId17"/>
                  <a:stretch>
                    <a:fillRect l="-30769" r="-46154" b="-10526"/>
                  </a:stretch>
                </a:blipFill>
              </p:spPr>
              <p:txBody>
                <a:bodyPr/>
                <a:lstStyle/>
                <a:p>
                  <a:r>
                    <a:rPr lang="sv-S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ruta 69">
                  <a:extLst>
                    <a:ext uri="{FF2B5EF4-FFF2-40B4-BE49-F238E27FC236}">
                      <a16:creationId xmlns:a16="http://schemas.microsoft.com/office/drawing/2014/main" id="{B04F040E-8D6C-D1EE-3151-C09F3E206FE5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6891421" y="5212357"/>
                  <a:ext cx="272639" cy="40599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sv-SE" sz="1447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v-SE" sz="1447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sv-SE" sz="1447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b>
                        </m:sSub>
                      </m:oMath>
                    </m:oMathPara>
                  </a14:m>
                  <a:endParaRPr lang="sv-SE" sz="1447" dirty="0"/>
                </a:p>
              </p:txBody>
            </p:sp>
          </mc:Choice>
          <mc:Fallback xmlns="">
            <p:sp>
              <p:nvSpPr>
                <p:cNvPr id="75" name="textruta 69">
                  <a:extLst>
                    <a:ext uri="{FF2B5EF4-FFF2-40B4-BE49-F238E27FC236}">
                      <a16:creationId xmlns:a16="http://schemas.microsoft.com/office/drawing/2014/main" id="{3EDFB835-C764-4DD0-B5C5-804214C6DA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91421" y="5212357"/>
                  <a:ext cx="272639" cy="405994"/>
                </a:xfrm>
                <a:prstGeom prst="rect">
                  <a:avLst/>
                </a:prstGeom>
                <a:blipFill>
                  <a:blip r:embed="rId18"/>
                  <a:stretch>
                    <a:fillRect l="-42308" r="-42308" b="-7895"/>
                  </a:stretch>
                </a:blipFill>
              </p:spPr>
              <p:txBody>
                <a:bodyPr/>
                <a:lstStyle/>
                <a:p>
                  <a:r>
                    <a:rPr lang="sv-S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ruta 79">
                  <a:extLst>
                    <a:ext uri="{FF2B5EF4-FFF2-40B4-BE49-F238E27FC236}">
                      <a16:creationId xmlns:a16="http://schemas.microsoft.com/office/drawing/2014/main" id="{14BA47D3-0168-A135-ED06-06043FA0EF63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6856663" y="3910244"/>
                  <a:ext cx="255069" cy="40599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sv-SE" sz="1447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v-SE" sz="1447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sv-SE" sz="1447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b>
                        </m:sSub>
                      </m:oMath>
                    </m:oMathPara>
                  </a14:m>
                  <a:endParaRPr lang="sv-SE" sz="1447" dirty="0"/>
                </a:p>
              </p:txBody>
            </p:sp>
          </mc:Choice>
          <mc:Fallback xmlns="">
            <p:sp>
              <p:nvSpPr>
                <p:cNvPr id="76" name="textruta 79">
                  <a:extLst>
                    <a:ext uri="{FF2B5EF4-FFF2-40B4-BE49-F238E27FC236}">
                      <a16:creationId xmlns:a16="http://schemas.microsoft.com/office/drawing/2014/main" id="{EAAA25BB-04EE-4FCF-AACA-D398B42E3A3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56663" y="3910244"/>
                  <a:ext cx="255069" cy="405994"/>
                </a:xfrm>
                <a:prstGeom prst="rect">
                  <a:avLst/>
                </a:prstGeom>
                <a:blipFill>
                  <a:blip r:embed="rId19"/>
                  <a:stretch>
                    <a:fillRect l="-29167" r="-45833" b="-10811"/>
                  </a:stretch>
                </a:blipFill>
              </p:spPr>
              <p:txBody>
                <a:bodyPr/>
                <a:lstStyle/>
                <a:p>
                  <a:r>
                    <a:rPr lang="sv-S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Rektangel 4">
              <a:extLst>
                <a:ext uri="{FF2B5EF4-FFF2-40B4-BE49-F238E27FC236}">
                  <a16:creationId xmlns:a16="http://schemas.microsoft.com/office/drawing/2014/main" id="{3DA25195-68CE-5C0D-9DB6-528A06686DC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261489" y="3954713"/>
              <a:ext cx="169355" cy="814306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86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ruta 79">
                  <a:extLst>
                    <a:ext uri="{FF2B5EF4-FFF2-40B4-BE49-F238E27FC236}">
                      <a16:creationId xmlns:a16="http://schemas.microsoft.com/office/drawing/2014/main" id="{4E03A8E0-DFE7-2397-BDAA-429CA914C2FC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6260965" y="3593771"/>
                  <a:ext cx="255069" cy="40599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sv-SE" sz="1447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v-SE" sz="1447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sv-SE" sz="1447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b>
                        </m:sSub>
                      </m:oMath>
                    </m:oMathPara>
                  </a14:m>
                  <a:endParaRPr lang="sv-SE" sz="1447" dirty="0"/>
                </a:p>
              </p:txBody>
            </p:sp>
          </mc:Choice>
          <mc:Fallback xmlns="">
            <p:sp>
              <p:nvSpPr>
                <p:cNvPr id="78" name="textruta 79">
                  <a:extLst>
                    <a:ext uri="{FF2B5EF4-FFF2-40B4-BE49-F238E27FC236}">
                      <a16:creationId xmlns:a16="http://schemas.microsoft.com/office/drawing/2014/main" id="{AD4914BD-094D-435E-86B8-A947BEAC933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60965" y="3593771"/>
                  <a:ext cx="255069" cy="405994"/>
                </a:xfrm>
                <a:prstGeom prst="rect">
                  <a:avLst/>
                </a:prstGeom>
                <a:blipFill>
                  <a:blip r:embed="rId20"/>
                  <a:stretch>
                    <a:fillRect l="-45833" r="-58333" b="-10526"/>
                  </a:stretch>
                </a:blipFill>
              </p:spPr>
              <p:txBody>
                <a:bodyPr/>
                <a:lstStyle/>
                <a:p>
                  <a:r>
                    <a:rPr lang="sv-SE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B9A4F63F-051D-66BF-1A85-849E0DD69118}"/>
              </a:ext>
            </a:extLst>
          </p:cNvPr>
          <p:cNvSpPr txBox="1"/>
          <p:nvPr/>
        </p:nvSpPr>
        <p:spPr>
          <a:xfrm>
            <a:off x="4902869" y="1077142"/>
            <a:ext cx="4993104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     Dynamic modelling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  Dynamic mode decomposition</a:t>
            </a:r>
          </a:p>
        </p:txBody>
      </p:sp>
      <p:sp>
        <p:nvSpPr>
          <p:cNvPr id="49" name="Kub 3">
            <a:extLst>
              <a:ext uri="{FF2B5EF4-FFF2-40B4-BE49-F238E27FC236}">
                <a16:creationId xmlns:a16="http://schemas.microsoft.com/office/drawing/2014/main" id="{846C5E75-AABA-630B-E731-262D3F52AB84}"/>
              </a:ext>
            </a:extLst>
          </p:cNvPr>
          <p:cNvSpPr>
            <a:spLocks noChangeAspect="1"/>
          </p:cNvSpPr>
          <p:nvPr/>
        </p:nvSpPr>
        <p:spPr>
          <a:xfrm>
            <a:off x="4991664" y="2678543"/>
            <a:ext cx="907091" cy="1166261"/>
          </a:xfrm>
          <a:prstGeom prst="cub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6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ruta 81">
                <a:extLst>
                  <a:ext uri="{FF2B5EF4-FFF2-40B4-BE49-F238E27FC236}">
                    <a16:creationId xmlns:a16="http://schemas.microsoft.com/office/drawing/2014/main" id="{D933C33D-BDB1-4BF1-60C8-5983036EB7A7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5319712" y="3172617"/>
                <a:ext cx="120854" cy="23014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v-SE" sz="1447" b="1" i="1">
                          <a:latin typeface="Cambria Math" panose="02040503050406030204" pitchFamily="18" charset="0"/>
                        </a:rPr>
                        <m:t>𝑿</m:t>
                      </m:r>
                    </m:oMath>
                  </m:oMathPara>
                </a14:m>
                <a:endParaRPr lang="sv-SE" sz="1447" b="1" dirty="0"/>
              </a:p>
            </p:txBody>
          </p:sp>
        </mc:Choice>
        <mc:Fallback xmlns="">
          <p:sp>
            <p:nvSpPr>
              <p:cNvPr id="50" name="textruta 81">
                <a:extLst>
                  <a:ext uri="{FF2B5EF4-FFF2-40B4-BE49-F238E27FC236}">
                    <a16:creationId xmlns:a16="http://schemas.microsoft.com/office/drawing/2014/main" id="{D933C33D-BDB1-4BF1-60C8-5983036EB7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9712" y="3172617"/>
                <a:ext cx="120854" cy="230142"/>
              </a:xfrm>
              <a:prstGeom prst="rect">
                <a:avLst/>
              </a:prstGeom>
              <a:blipFill>
                <a:blip r:embed="rId21"/>
                <a:stretch>
                  <a:fillRect l="-57895" r="-63158" b="-2632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ruta 5">
                <a:extLst>
                  <a:ext uri="{FF2B5EF4-FFF2-40B4-BE49-F238E27FC236}">
                    <a16:creationId xmlns:a16="http://schemas.microsoft.com/office/drawing/2014/main" id="{0728919A-0EA6-7B3F-E489-6A6BE17AEDDC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4847238" y="3183164"/>
                <a:ext cx="84109" cy="23014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v-SE" sz="1447" i="1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sv-SE" sz="1447" dirty="0"/>
              </a:p>
            </p:txBody>
          </p:sp>
        </mc:Choice>
        <mc:Fallback xmlns="">
          <p:sp>
            <p:nvSpPr>
              <p:cNvPr id="51" name="textruta 5">
                <a:extLst>
                  <a:ext uri="{FF2B5EF4-FFF2-40B4-BE49-F238E27FC236}">
                    <a16:creationId xmlns:a16="http://schemas.microsoft.com/office/drawing/2014/main" id="{0728919A-0EA6-7B3F-E489-6A6BE17AED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7238" y="3183164"/>
                <a:ext cx="84109" cy="230142"/>
              </a:xfrm>
              <a:prstGeom prst="rect">
                <a:avLst/>
              </a:prstGeom>
              <a:blipFill>
                <a:blip r:embed="rId22"/>
                <a:stretch>
                  <a:fillRect l="-64286" r="-64286" b="-2632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ruta 6">
                <a:extLst>
                  <a:ext uri="{FF2B5EF4-FFF2-40B4-BE49-F238E27FC236}">
                    <a16:creationId xmlns:a16="http://schemas.microsoft.com/office/drawing/2014/main" id="{E9CCA9A1-8385-DCA4-49F5-E9315A646C37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5336523" y="3866858"/>
                <a:ext cx="111004" cy="23014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v-SE" sz="1447" i="1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sv-SE" sz="1447" dirty="0"/>
              </a:p>
            </p:txBody>
          </p:sp>
        </mc:Choice>
        <mc:Fallback xmlns="">
          <p:sp>
            <p:nvSpPr>
              <p:cNvPr id="52" name="textruta 6">
                <a:extLst>
                  <a:ext uri="{FF2B5EF4-FFF2-40B4-BE49-F238E27FC236}">
                    <a16:creationId xmlns:a16="http://schemas.microsoft.com/office/drawing/2014/main" id="{E9CCA9A1-8385-DCA4-49F5-E9315A646C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6523" y="3866858"/>
                <a:ext cx="111004" cy="230142"/>
              </a:xfrm>
              <a:prstGeom prst="rect">
                <a:avLst/>
              </a:prstGeom>
              <a:blipFill>
                <a:blip r:embed="rId23"/>
                <a:stretch>
                  <a:fillRect l="-52632" r="-52632" b="-2632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ruta 7">
                <a:extLst>
                  <a:ext uri="{FF2B5EF4-FFF2-40B4-BE49-F238E27FC236}">
                    <a16:creationId xmlns:a16="http://schemas.microsoft.com/office/drawing/2014/main" id="{0E339402-BFF5-5D43-3F9D-4CAB355C4E2D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5844946" y="3680679"/>
                <a:ext cx="144954" cy="23014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v-SE" sz="1447" i="1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sv-SE" sz="1447" dirty="0"/>
              </a:p>
            </p:txBody>
          </p:sp>
        </mc:Choice>
        <mc:Fallback xmlns="">
          <p:sp>
            <p:nvSpPr>
              <p:cNvPr id="53" name="textruta 7">
                <a:extLst>
                  <a:ext uri="{FF2B5EF4-FFF2-40B4-BE49-F238E27FC236}">
                    <a16:creationId xmlns:a16="http://schemas.microsoft.com/office/drawing/2014/main" id="{0E339402-BFF5-5D43-3F9D-4CAB355C4E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4946" y="3680679"/>
                <a:ext cx="144954" cy="230142"/>
              </a:xfrm>
              <a:prstGeom prst="rect">
                <a:avLst/>
              </a:prstGeom>
              <a:blipFill>
                <a:blip r:embed="rId24"/>
                <a:stretch>
                  <a:fillRect l="-45833" r="-50000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Rak pilkoppling 11">
            <a:extLst>
              <a:ext uri="{FF2B5EF4-FFF2-40B4-BE49-F238E27FC236}">
                <a16:creationId xmlns:a16="http://schemas.microsoft.com/office/drawing/2014/main" id="{2EA45D50-01F5-86E9-C57E-2AC42F21BF50}"/>
              </a:ext>
            </a:extLst>
          </p:cNvPr>
          <p:cNvCxnSpPr>
            <a:cxnSpLocks noChangeAspect="1"/>
          </p:cNvCxnSpPr>
          <p:nvPr/>
        </p:nvCxnSpPr>
        <p:spPr>
          <a:xfrm flipH="1" flipV="1">
            <a:off x="5051405" y="2243337"/>
            <a:ext cx="166923" cy="426092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ruta 14">
                <a:extLst>
                  <a:ext uri="{FF2B5EF4-FFF2-40B4-BE49-F238E27FC236}">
                    <a16:creationId xmlns:a16="http://schemas.microsoft.com/office/drawing/2014/main" id="{57BE14C7-DD95-78BB-BECE-1BA69F5F62E0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4951730" y="2336739"/>
                <a:ext cx="124672" cy="23014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v-SE" sz="1447" i="1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sv-SE" sz="1447" dirty="0"/>
              </a:p>
            </p:txBody>
          </p:sp>
        </mc:Choice>
        <mc:Fallback xmlns="">
          <p:sp>
            <p:nvSpPr>
              <p:cNvPr id="55" name="textruta 14">
                <a:extLst>
                  <a:ext uri="{FF2B5EF4-FFF2-40B4-BE49-F238E27FC236}">
                    <a16:creationId xmlns:a16="http://schemas.microsoft.com/office/drawing/2014/main" id="{57BE14C7-DD95-78BB-BECE-1BA69F5F62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1730" y="2336739"/>
                <a:ext cx="124672" cy="230142"/>
              </a:xfrm>
              <a:prstGeom prst="rect">
                <a:avLst/>
              </a:prstGeom>
              <a:blipFill>
                <a:blip r:embed="rId25"/>
                <a:stretch>
                  <a:fillRect l="-47619" r="-52381" b="-2632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textruta 10">
            <a:extLst>
              <a:ext uri="{FF2B5EF4-FFF2-40B4-BE49-F238E27FC236}">
                <a16:creationId xmlns:a16="http://schemas.microsoft.com/office/drawing/2014/main" id="{A058E6F6-0AC7-57AF-FE76-F04C86ED7628}"/>
              </a:ext>
            </a:extLst>
          </p:cNvPr>
          <p:cNvSpPr txBox="1">
            <a:spLocks noChangeAspect="1"/>
          </p:cNvSpPr>
          <p:nvPr/>
        </p:nvSpPr>
        <p:spPr>
          <a:xfrm>
            <a:off x="5954566" y="2950459"/>
            <a:ext cx="446709" cy="4105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68" b="1" dirty="0"/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59827E7E-433E-4F9B-3913-90F1E244E3D5}"/>
                  </a:ext>
                </a:extLst>
              </p:cNvPr>
              <p:cNvSpPr txBox="1"/>
              <p:nvPr/>
            </p:nvSpPr>
            <p:spPr>
              <a:xfrm>
                <a:off x="6564016" y="2875522"/>
                <a:ext cx="914400" cy="9144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v-SE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sv-SE" sz="16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sv-SE" sz="16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sv-SE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sub>
                      </m:sSub>
                      <m:r>
                        <a:rPr lang="sv-SE" sz="1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sv-SE" sz="1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𝐴</m:t>
                      </m:r>
                      <m:sSub>
                        <m:sSubPr>
                          <m:ctrlPr>
                            <a:rPr lang="sv-SE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sv-SE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sv-SE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sub>
                      </m:sSub>
                      <m:r>
                        <a:rPr lang="sv-SE" sz="1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sv-SE" sz="1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𝐵</m:t>
                      </m:r>
                      <m:sSub>
                        <m:sSubPr>
                          <m:ctrlPr>
                            <a:rPr lang="sv-SE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sv-SE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𝑢</m:t>
                          </m:r>
                        </m:e>
                        <m:sub>
                          <m:r>
                            <a:rPr lang="sv-SE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sv-SE" sz="16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endParaRPr lang="en-SE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59827E7E-433E-4F9B-3913-90F1E244E3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4016" y="2875522"/>
                <a:ext cx="914400" cy="914400"/>
              </a:xfrm>
              <a:prstGeom prst="rect">
                <a:avLst/>
              </a:prstGeom>
              <a:blipFill>
                <a:blip r:embed="rId26"/>
                <a:stretch>
                  <a:fillRect l="-6000" t="-667" r="-50667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8DDD4202-89C4-D617-655D-BEA4A9B2BBE1}"/>
                  </a:ext>
                </a:extLst>
              </p:cNvPr>
              <p:cNvSpPr txBox="1"/>
              <p:nvPr/>
            </p:nvSpPr>
            <p:spPr>
              <a:xfrm>
                <a:off x="6564016" y="3165503"/>
                <a:ext cx="914400" cy="9144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v-SE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sv-SE" sz="16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𝑦</m:t>
                          </m:r>
                        </m:e>
                        <m:sub>
                          <m:r>
                            <a:rPr lang="sv-SE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sub>
                      </m:sSub>
                      <m:r>
                        <a:rPr lang="sv-SE" sz="16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sv-SE" sz="16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𝐶</m:t>
                      </m:r>
                      <m:sSub>
                        <m:sSubPr>
                          <m:ctrlPr>
                            <a:rPr lang="sv-SE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sv-SE" sz="16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sv-SE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sub>
                      </m:sSub>
                      <m:r>
                        <a:rPr lang="sv-SE" sz="16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sv-SE" sz="16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𝐷</m:t>
                      </m:r>
                      <m:sSub>
                        <m:sSubPr>
                          <m:ctrlPr>
                            <a:rPr lang="sv-SE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sv-SE" sz="16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𝑢</m:t>
                          </m:r>
                        </m:e>
                        <m:sub>
                          <m:r>
                            <a:rPr lang="sv-SE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sv-SE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endParaRPr lang="en-SE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8DDD4202-89C4-D617-655D-BEA4A9B2BB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4016" y="3165503"/>
                <a:ext cx="914400" cy="914400"/>
              </a:xfrm>
              <a:prstGeom prst="rect">
                <a:avLst/>
              </a:prstGeom>
              <a:blipFill>
                <a:blip r:embed="rId27"/>
                <a:stretch>
                  <a:fillRect l="-8000" r="-51333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Left Brace 2">
            <a:extLst>
              <a:ext uri="{FF2B5EF4-FFF2-40B4-BE49-F238E27FC236}">
                <a16:creationId xmlns:a16="http://schemas.microsoft.com/office/drawing/2014/main" id="{1AC7F466-FFE5-D552-98E3-52327650D576}"/>
              </a:ext>
            </a:extLst>
          </p:cNvPr>
          <p:cNvSpPr/>
          <p:nvPr/>
        </p:nvSpPr>
        <p:spPr>
          <a:xfrm>
            <a:off x="6248400" y="2907950"/>
            <a:ext cx="129686" cy="529333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SE" dirty="0"/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90341910-911C-8E82-9B20-F86EF4B86053}"/>
              </a:ext>
            </a:extLst>
          </p:cNvPr>
          <p:cNvGrpSpPr/>
          <p:nvPr/>
        </p:nvGrpSpPr>
        <p:grpSpPr>
          <a:xfrm>
            <a:off x="7843474" y="3693971"/>
            <a:ext cx="913652" cy="771863"/>
            <a:chOff x="9390581" y="1414496"/>
            <a:chExt cx="3779975" cy="3578744"/>
          </a:xfrm>
        </p:grpSpPr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3FB0AF5B-9CDE-66E8-C3D7-E4722853A497}"/>
                </a:ext>
              </a:extLst>
            </p:cNvPr>
            <p:cNvCxnSpPr>
              <a:cxnSpLocks/>
            </p:cNvCxnSpPr>
            <p:nvPr/>
          </p:nvCxnSpPr>
          <p:spPr>
            <a:xfrm>
              <a:off x="9390581" y="4917332"/>
              <a:ext cx="3779975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0" name="Straight Arrow Connector 89">
              <a:extLst>
                <a:ext uri="{FF2B5EF4-FFF2-40B4-BE49-F238E27FC236}">
                  <a16:creationId xmlns:a16="http://schemas.microsoft.com/office/drawing/2014/main" id="{DF6BABEC-009A-C731-9A2D-1C427A9820C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390581" y="1414496"/>
              <a:ext cx="0" cy="357874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1" name="Freeform: Shape 90">
            <a:extLst>
              <a:ext uri="{FF2B5EF4-FFF2-40B4-BE49-F238E27FC236}">
                <a16:creationId xmlns:a16="http://schemas.microsoft.com/office/drawing/2014/main" id="{0AFE99E4-8261-21D6-1470-AE3C611DB741}"/>
              </a:ext>
            </a:extLst>
          </p:cNvPr>
          <p:cNvSpPr/>
          <p:nvPr/>
        </p:nvSpPr>
        <p:spPr>
          <a:xfrm>
            <a:off x="7867913" y="3906838"/>
            <a:ext cx="819209" cy="531742"/>
          </a:xfrm>
          <a:custGeom>
            <a:avLst/>
            <a:gdLst>
              <a:gd name="connsiteX0" fmla="*/ 0 w 1092278"/>
              <a:gd name="connsiteY0" fmla="*/ 708989 h 708989"/>
              <a:gd name="connsiteX1" fmla="*/ 123290 w 1092278"/>
              <a:gd name="connsiteY1" fmla="*/ 205556 h 708989"/>
              <a:gd name="connsiteX2" fmla="*/ 328773 w 1092278"/>
              <a:gd name="connsiteY2" fmla="*/ 73 h 708989"/>
              <a:gd name="connsiteX3" fmla="*/ 523982 w 1092278"/>
              <a:gd name="connsiteY3" fmla="*/ 185007 h 708989"/>
              <a:gd name="connsiteX4" fmla="*/ 667820 w 1092278"/>
              <a:gd name="connsiteY4" fmla="*/ 431587 h 708989"/>
              <a:gd name="connsiteX5" fmla="*/ 821932 w 1092278"/>
              <a:gd name="connsiteY5" fmla="*/ 606248 h 708989"/>
              <a:gd name="connsiteX6" fmla="*/ 976045 w 1092278"/>
              <a:gd name="connsiteY6" fmla="*/ 575425 h 708989"/>
              <a:gd name="connsiteX7" fmla="*/ 1078786 w 1092278"/>
              <a:gd name="connsiteY7" fmla="*/ 482958 h 708989"/>
              <a:gd name="connsiteX8" fmla="*/ 1078786 w 1092278"/>
              <a:gd name="connsiteY8" fmla="*/ 462410 h 708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2278" h="708989">
                <a:moveTo>
                  <a:pt x="0" y="708989"/>
                </a:moveTo>
                <a:cubicBezTo>
                  <a:pt x="34247" y="516349"/>
                  <a:pt x="68495" y="323709"/>
                  <a:pt x="123290" y="205556"/>
                </a:cubicBezTo>
                <a:cubicBezTo>
                  <a:pt x="178085" y="87403"/>
                  <a:pt x="261991" y="3498"/>
                  <a:pt x="328773" y="73"/>
                </a:cubicBezTo>
                <a:cubicBezTo>
                  <a:pt x="395555" y="-3352"/>
                  <a:pt x="467474" y="113088"/>
                  <a:pt x="523982" y="185007"/>
                </a:cubicBezTo>
                <a:cubicBezTo>
                  <a:pt x="580490" y="256926"/>
                  <a:pt x="618162" y="361380"/>
                  <a:pt x="667820" y="431587"/>
                </a:cubicBezTo>
                <a:cubicBezTo>
                  <a:pt x="717478" y="501794"/>
                  <a:pt x="770561" y="582275"/>
                  <a:pt x="821932" y="606248"/>
                </a:cubicBezTo>
                <a:cubicBezTo>
                  <a:pt x="873303" y="630221"/>
                  <a:pt x="933236" y="595973"/>
                  <a:pt x="976045" y="575425"/>
                </a:cubicBezTo>
                <a:cubicBezTo>
                  <a:pt x="1018854" y="554877"/>
                  <a:pt x="1061663" y="501794"/>
                  <a:pt x="1078786" y="482958"/>
                </a:cubicBezTo>
                <a:cubicBezTo>
                  <a:pt x="1095910" y="464122"/>
                  <a:pt x="1097622" y="467547"/>
                  <a:pt x="1078786" y="46241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4E77952D-E582-86C1-598D-5397120D85E1}"/>
              </a:ext>
            </a:extLst>
          </p:cNvPr>
          <p:cNvCxnSpPr/>
          <p:nvPr/>
        </p:nvCxnSpPr>
        <p:spPr>
          <a:xfrm>
            <a:off x="7255042" y="3450806"/>
            <a:ext cx="409304" cy="41605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698C901E-18FA-70A4-8098-1390963FBF18}"/>
              </a:ext>
            </a:extLst>
          </p:cNvPr>
          <p:cNvSpPr/>
          <p:nvPr/>
        </p:nvSpPr>
        <p:spPr>
          <a:xfrm>
            <a:off x="4650205" y="1004637"/>
            <a:ext cx="4493795" cy="35828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4753704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8471" y="1347614"/>
            <a:ext cx="8852436" cy="3277475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sv-SE" sz="2000" noProof="0" dirty="0" err="1">
                <a:latin typeface="Verdana" panose="020B0604030504040204" pitchFamily="34" charset="0"/>
                <a:ea typeface="Verdana" panose="020B0604030504040204" pitchFamily="34" charset="0"/>
              </a:rPr>
              <a:t>Identification</a:t>
            </a:r>
            <a:r>
              <a:rPr lang="sv-SE" sz="2000" noProof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v-SE" sz="2000" noProof="0" dirty="0" err="1">
                <a:latin typeface="Verdana" panose="020B0604030504040204" pitchFamily="34" charset="0"/>
                <a:ea typeface="Verdana" panose="020B0604030504040204" pitchFamily="34" charset="0"/>
              </a:rPr>
              <a:t>of</a:t>
            </a:r>
            <a:r>
              <a:rPr lang="sv-SE" sz="2000" noProof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v-SE" sz="2000" noProof="0" dirty="0" err="1">
                <a:latin typeface="Verdana" panose="020B0604030504040204" pitchFamily="34" charset="0"/>
                <a:ea typeface="Verdana" panose="020B0604030504040204" pitchFamily="34" charset="0"/>
              </a:rPr>
              <a:t>metabotypes</a:t>
            </a:r>
            <a:r>
              <a:rPr lang="sv-SE" sz="2000" noProof="0" dirty="0">
                <a:latin typeface="Verdana" panose="020B0604030504040204" pitchFamily="34" charset="0"/>
                <a:ea typeface="Verdana" panose="020B0604030504040204" pitchFamily="34" charset="0"/>
              </a:rPr>
              <a:t> in </a:t>
            </a:r>
            <a:r>
              <a:rPr lang="sv-SE" sz="2000" noProof="0" dirty="0" err="1">
                <a:latin typeface="Verdana" panose="020B0604030504040204" pitchFamily="34" charset="0"/>
                <a:ea typeface="Verdana" panose="020B0604030504040204" pitchFamily="34" charset="0"/>
              </a:rPr>
              <a:t>complex</a:t>
            </a:r>
            <a:r>
              <a:rPr lang="sv-SE" sz="2000" noProof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v-SE" sz="2000" noProof="0" dirty="0" err="1">
                <a:latin typeface="Verdana" panose="020B0604030504040204" pitchFamily="34" charset="0"/>
                <a:ea typeface="Verdana" panose="020B0604030504040204" pitchFamily="34" charset="0"/>
              </a:rPr>
              <a:t>biological</a:t>
            </a:r>
            <a:r>
              <a:rPr lang="sv-SE" sz="2000" noProof="0" dirty="0">
                <a:latin typeface="Verdana" panose="020B0604030504040204" pitchFamily="34" charset="0"/>
                <a:ea typeface="Verdana" panose="020B0604030504040204" pitchFamily="34" charset="0"/>
              </a:rPr>
              <a:t> data </a:t>
            </a:r>
            <a:r>
              <a:rPr lang="sv-SE" sz="2000" noProof="0" dirty="0" err="1">
                <a:latin typeface="Verdana" panose="020B0604030504040204" pitchFamily="34" charset="0"/>
                <a:ea typeface="Verdana" panose="020B0604030504040204" pitchFamily="34" charset="0"/>
              </a:rPr>
              <a:t>using</a:t>
            </a:r>
            <a:r>
              <a:rPr lang="sv-SE" sz="2000" noProof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v-SE" sz="2000" noProof="0" dirty="0" err="1">
                <a:latin typeface="Verdana" panose="020B0604030504040204" pitchFamily="34" charset="0"/>
                <a:ea typeface="Verdana" panose="020B0604030504040204" pitchFamily="34" charset="0"/>
              </a:rPr>
              <a:t>tensor</a:t>
            </a:r>
            <a:r>
              <a:rPr lang="sv-SE" sz="2000" noProof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v-SE" sz="2000" noProof="0" dirty="0" err="1">
                <a:latin typeface="Verdana" panose="020B0604030504040204" pitchFamily="34" charset="0"/>
                <a:ea typeface="Verdana" panose="020B0604030504040204" pitchFamily="34" charset="0"/>
              </a:rPr>
              <a:t>decomposition</a:t>
            </a:r>
            <a:r>
              <a:rPr lang="sv-SE" sz="2000" noProof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marL="0" indent="0">
              <a:buNone/>
            </a:pPr>
            <a:r>
              <a:rPr lang="sv-SE" sz="1800" noProof="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  <a:r>
              <a:rPr lang="sv-SE" sz="1800" b="0" i="0" u="none" strike="noStrike" baseline="0" noProof="0" dirty="0">
                <a:solidFill>
                  <a:srgbClr val="000000"/>
                </a:solidFill>
                <a:latin typeface="Calibri" panose="020F0502020204030204" pitchFamily="34" charset="0"/>
              </a:rPr>
              <a:t> Viktor Skantze</a:t>
            </a:r>
            <a:r>
              <a:rPr lang="sv-SE" sz="1800" baseline="30000" noProof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1,2,*</a:t>
            </a:r>
            <a:r>
              <a:rPr lang="sv-SE" sz="1800" b="0" i="0" u="none" strike="noStrike" baseline="0" noProof="0" dirty="0">
                <a:solidFill>
                  <a:srgbClr val="000000"/>
                </a:solidFill>
                <a:latin typeface="Calibri" panose="020F0502020204030204" pitchFamily="34" charset="0"/>
              </a:rPr>
              <a:t> · Mikael Wallman</a:t>
            </a:r>
            <a:r>
              <a:rPr lang="sv-SE" sz="1800" baseline="30000" noProof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sv-SE" sz="1800" b="0" i="0" u="none" strike="noStrike" baseline="0" noProof="0" dirty="0">
                <a:solidFill>
                  <a:srgbClr val="000000"/>
                </a:solidFill>
                <a:latin typeface="Calibri" panose="020F0502020204030204" pitchFamily="34" charset="0"/>
              </a:rPr>
              <a:t> · Ann-Sofie Sandberg</a:t>
            </a:r>
            <a:r>
              <a:rPr lang="sv-SE" sz="1800" baseline="30000" noProof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sv-SE" sz="1800" b="0" i="0" u="none" strike="noStrike" baseline="0" noProof="0" dirty="0">
                <a:solidFill>
                  <a:srgbClr val="000000"/>
                </a:solidFill>
                <a:latin typeface="Calibri" panose="020F0502020204030204" pitchFamily="34" charset="0"/>
              </a:rPr>
              <a:t> · Rikard Landberg</a:t>
            </a:r>
            <a:r>
              <a:rPr lang="sv-SE" sz="1800" baseline="30000" noProof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sv-SE" sz="1800" b="0" i="0" u="none" strike="noStrike" baseline="0" noProof="0" dirty="0">
                <a:solidFill>
                  <a:srgbClr val="000000"/>
                </a:solidFill>
                <a:latin typeface="Calibri" panose="020F0502020204030204" pitchFamily="34" charset="0"/>
              </a:rPr>
              <a:t> · Mats Jirstrand</a:t>
            </a:r>
            <a:r>
              <a:rPr lang="sv-SE" sz="1800" baseline="30000" noProof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sv-SE" sz="1800" b="0" i="0" u="none" strike="noStrike" baseline="0" noProof="0" dirty="0">
                <a:solidFill>
                  <a:srgbClr val="000000"/>
                </a:solidFill>
                <a:latin typeface="Calibri" panose="020F0502020204030204" pitchFamily="34" charset="0"/>
              </a:rPr>
              <a:t>	and Carl Brunius</a:t>
            </a:r>
            <a:r>
              <a:rPr lang="sv-SE" sz="1800" baseline="30000" noProof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sv-SE" sz="1800" b="0" i="0" u="none" strike="noStrike" baseline="0" noProof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sz="2000" noProof="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Analysis</a:t>
            </a:r>
            <a:r>
              <a:rPr lang="sv-SE" sz="2000" noProof="0" dirty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v-SE" sz="2000" noProof="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of</a:t>
            </a:r>
            <a:r>
              <a:rPr lang="sv-SE" sz="2000" noProof="0" dirty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v-SE" sz="2000" noProof="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Time-Resolved</a:t>
            </a:r>
            <a:r>
              <a:rPr lang="sv-SE" sz="2000" noProof="0" dirty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v-SE" sz="2000" noProof="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Omics</a:t>
            </a:r>
            <a:r>
              <a:rPr lang="sv-SE" sz="2000" noProof="0" dirty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v-SE" sz="2000" noProof="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Tensor</a:t>
            </a:r>
            <a:r>
              <a:rPr lang="sv-SE" sz="2000" noProof="0" dirty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Data </a:t>
            </a:r>
            <a:r>
              <a:rPr lang="sv-SE" sz="2000" noProof="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using</a:t>
            </a:r>
            <a:r>
              <a:rPr lang="sv-SE" sz="2000" noProof="0" dirty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v-SE" sz="2000" noProof="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Dynamic</a:t>
            </a:r>
            <a:r>
              <a:rPr lang="sv-SE" sz="2000" noProof="0" dirty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Mode </a:t>
            </a:r>
            <a:r>
              <a:rPr lang="sv-SE" sz="2000" noProof="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Decomposition</a:t>
            </a:r>
            <a:r>
              <a:rPr lang="sv-SE" sz="2000" noProof="0" dirty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(</a:t>
            </a:r>
            <a:r>
              <a:rPr lang="sv-SE" sz="2000" noProof="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Manuscript</a:t>
            </a:r>
            <a:r>
              <a:rPr lang="sv-SE" sz="2000" noProof="0" dirty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sv-SE" sz="2000" noProof="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soon</a:t>
            </a:r>
            <a:r>
              <a:rPr lang="sv-SE" sz="2000" noProof="0" dirty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to be </a:t>
            </a:r>
            <a:r>
              <a:rPr lang="sv-SE" sz="2000" noProof="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submitted</a:t>
            </a:r>
            <a:r>
              <a:rPr lang="sv-SE" sz="2000" noProof="0" dirty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</a:p>
          <a:p>
            <a:pPr marL="0" indent="0">
              <a:buNone/>
            </a:pPr>
            <a:r>
              <a:rPr lang="sv-SE" sz="1800" noProof="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Viktor Skantze</a:t>
            </a:r>
            <a:r>
              <a:rPr lang="sv-SE" sz="1800" baseline="30000" noProof="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1,2,*</a:t>
            </a:r>
            <a:r>
              <a:rPr lang="sv-SE" sz="1800" noProof="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· Mats Jirstrand</a:t>
            </a:r>
            <a:r>
              <a:rPr lang="sv-SE" sz="1800" baseline="30000" noProof="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sv-SE" sz="1800" noProof="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· Carl Brunius</a:t>
            </a:r>
            <a:r>
              <a:rPr lang="sv-SE" sz="1800" baseline="30000" noProof="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sv-SE" sz="1800" noProof="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· Ann-Sofie Sandberg</a:t>
            </a:r>
            <a:r>
              <a:rPr lang="sv-SE" sz="1800" baseline="30000" noProof="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sv-SE" sz="1800" noProof="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·</a:t>
            </a:r>
            <a:r>
              <a:rPr lang="sv-SE" sz="1800" b="1" noProof="0" dirty="0">
                <a:solidFill>
                  <a:schemeClr val="bg2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v-SE" sz="1800" noProof="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Rikard 	Landberg</a:t>
            </a:r>
            <a:r>
              <a:rPr lang="sv-SE" sz="1800" baseline="30000" noProof="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sv-SE" sz="1800" noProof="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·</a:t>
            </a:r>
            <a:r>
              <a:rPr lang="sv-SE" sz="1800" b="1" noProof="0" dirty="0">
                <a:solidFill>
                  <a:schemeClr val="bg2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v-SE" sz="1800" noProof="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Mikael Wallman</a:t>
            </a:r>
            <a:r>
              <a:rPr lang="sv-SE" sz="1800" baseline="30000" noProof="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sv-SE" sz="1800" noProof="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pPr marL="0" indent="0">
              <a:buNone/>
            </a:pPr>
            <a:endParaRPr lang="sv-SE" sz="1000" baseline="30000" noProof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v-SE" sz="1000" baseline="30000" noProof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sv-SE" sz="1000" baseline="30000" noProof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sv-SE" sz="1000" noProof="0" dirty="0" err="1">
                <a:latin typeface="Verdana" panose="020B0604030504040204" pitchFamily="34" charset="0"/>
                <a:ea typeface="Verdana" panose="020B0604030504040204" pitchFamily="34" charset="0"/>
              </a:rPr>
              <a:t>Fraunhofer</a:t>
            </a:r>
            <a:r>
              <a:rPr lang="sv-SE" sz="1000" noProof="0" dirty="0">
                <a:latin typeface="Verdana" panose="020B0604030504040204" pitchFamily="34" charset="0"/>
                <a:ea typeface="Verdana" panose="020B0604030504040204" pitchFamily="34" charset="0"/>
              </a:rPr>
              <a:t>-Chalmers Research Centre for Industrial </a:t>
            </a:r>
            <a:r>
              <a:rPr lang="sv-SE" sz="1000" noProof="0" dirty="0" err="1">
                <a:latin typeface="Verdana" panose="020B0604030504040204" pitchFamily="34" charset="0"/>
                <a:ea typeface="Verdana" panose="020B0604030504040204" pitchFamily="34" charset="0"/>
              </a:rPr>
              <a:t>Mathematics</a:t>
            </a:r>
            <a:r>
              <a:rPr lang="sv-SE" sz="1000" noProof="0" dirty="0">
                <a:latin typeface="Verdana" panose="020B0604030504040204" pitchFamily="34" charset="0"/>
                <a:ea typeface="Verdana" panose="020B0604030504040204" pitchFamily="34" charset="0"/>
              </a:rPr>
              <a:t>, Gothenburg, Sweden</a:t>
            </a:r>
          </a:p>
          <a:p>
            <a:pPr marL="0" indent="0">
              <a:buNone/>
            </a:pPr>
            <a:r>
              <a:rPr lang="sv-SE" sz="1000" baseline="30000" noProof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sv-SE" sz="1000" baseline="30000" noProof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sv-SE" sz="1000" noProof="0" dirty="0" err="1">
                <a:latin typeface="Verdana" panose="020B0604030504040204" pitchFamily="34" charset="0"/>
                <a:ea typeface="Verdana" panose="020B0604030504040204" pitchFamily="34" charset="0"/>
              </a:rPr>
              <a:t>Department</a:t>
            </a:r>
            <a:r>
              <a:rPr lang="sv-SE" sz="1000" noProof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v-SE" sz="1000" noProof="0" dirty="0" err="1">
                <a:latin typeface="Verdana" panose="020B0604030504040204" pitchFamily="34" charset="0"/>
                <a:ea typeface="Verdana" panose="020B0604030504040204" pitchFamily="34" charset="0"/>
              </a:rPr>
              <a:t>of</a:t>
            </a:r>
            <a:r>
              <a:rPr lang="sv-SE" sz="1000" noProof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v-SE" sz="1000" noProof="0" dirty="0" err="1">
                <a:latin typeface="Verdana" panose="020B0604030504040204" pitchFamily="34" charset="0"/>
                <a:ea typeface="Verdana" panose="020B0604030504040204" pitchFamily="34" charset="0"/>
              </a:rPr>
              <a:t>Biology</a:t>
            </a:r>
            <a:r>
              <a:rPr lang="sv-SE" sz="1000" noProof="0" dirty="0">
                <a:latin typeface="Verdana" panose="020B0604030504040204" pitchFamily="34" charset="0"/>
                <a:ea typeface="Verdana" panose="020B0604030504040204" pitchFamily="34" charset="0"/>
              </a:rPr>
              <a:t> and </a:t>
            </a:r>
            <a:r>
              <a:rPr lang="sv-SE" sz="1000" noProof="0" dirty="0" err="1">
                <a:latin typeface="Verdana" panose="020B0604030504040204" pitchFamily="34" charset="0"/>
                <a:ea typeface="Verdana" panose="020B0604030504040204" pitchFamily="34" charset="0"/>
              </a:rPr>
              <a:t>Biological</a:t>
            </a:r>
            <a:r>
              <a:rPr lang="sv-SE" sz="1000" noProof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v-SE" sz="1000" noProof="0" dirty="0" err="1">
                <a:latin typeface="Verdana" panose="020B0604030504040204" pitchFamily="34" charset="0"/>
                <a:ea typeface="Verdana" panose="020B0604030504040204" pitchFamily="34" charset="0"/>
              </a:rPr>
              <a:t>Engineering</a:t>
            </a:r>
            <a:r>
              <a:rPr lang="sv-SE" sz="1000" noProof="0" dirty="0">
                <a:latin typeface="Verdana" panose="020B0604030504040204" pitchFamily="34" charset="0"/>
                <a:ea typeface="Verdana" panose="020B0604030504040204" pitchFamily="34" charset="0"/>
              </a:rPr>
              <a:t>, Chalmers University </a:t>
            </a:r>
            <a:r>
              <a:rPr lang="sv-SE" sz="1000" noProof="0" dirty="0" err="1">
                <a:latin typeface="Verdana" panose="020B0604030504040204" pitchFamily="34" charset="0"/>
                <a:ea typeface="Verdana" panose="020B0604030504040204" pitchFamily="34" charset="0"/>
              </a:rPr>
              <a:t>of</a:t>
            </a:r>
            <a:r>
              <a:rPr lang="sv-SE" sz="1000" noProof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v-SE" sz="1000" noProof="0" dirty="0" err="1">
                <a:latin typeface="Verdana" panose="020B0604030504040204" pitchFamily="34" charset="0"/>
                <a:ea typeface="Verdana" panose="020B0604030504040204" pitchFamily="34" charset="0"/>
              </a:rPr>
              <a:t>Technology</a:t>
            </a:r>
            <a:r>
              <a:rPr lang="sv-SE" sz="1000" noProof="0" dirty="0">
                <a:latin typeface="Verdana" panose="020B0604030504040204" pitchFamily="34" charset="0"/>
                <a:ea typeface="Verdana" panose="020B0604030504040204" pitchFamily="34" charset="0"/>
              </a:rPr>
              <a:t> and University </a:t>
            </a:r>
            <a:r>
              <a:rPr lang="sv-SE" sz="1000" noProof="0" dirty="0" err="1">
                <a:latin typeface="Verdana" panose="020B0604030504040204" pitchFamily="34" charset="0"/>
                <a:ea typeface="Verdana" panose="020B0604030504040204" pitchFamily="34" charset="0"/>
              </a:rPr>
              <a:t>of</a:t>
            </a:r>
            <a:r>
              <a:rPr lang="sv-SE" sz="1000" noProof="0" dirty="0">
                <a:latin typeface="Verdana" panose="020B0604030504040204" pitchFamily="34" charset="0"/>
                <a:ea typeface="Verdana" panose="020B0604030504040204" pitchFamily="34" charset="0"/>
              </a:rPr>
              <a:t> Gothenburg, Gothenburg, Sweden</a:t>
            </a:r>
          </a:p>
          <a:p>
            <a:pPr>
              <a:buFont typeface="Arial" panose="020B0604020202020204" pitchFamily="34" charset="0"/>
              <a:buChar char="•"/>
            </a:pPr>
            <a:endParaRPr lang="sv-SE" noProof="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sv-SE" noProof="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sv-SE" sz="2000" noProof="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Viktor Skantze</a:t>
            </a:r>
            <a:endParaRPr lang="sv-SE" sz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881DC44-71F5-488E-9403-C15246AD5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206375"/>
            <a:ext cx="8496300" cy="565177"/>
          </a:xfrm>
        </p:spPr>
        <p:txBody>
          <a:bodyPr>
            <a:normAutofit/>
          </a:bodyPr>
          <a:lstStyle/>
          <a:p>
            <a:r>
              <a:rPr lang="sv-SE" sz="2250" noProof="0" dirty="0">
                <a:latin typeface="Verdana" panose="020B0604030504040204" pitchFamily="34" charset="0"/>
                <a:ea typeface="Verdana" panose="020B0604030504040204" pitchFamily="34" charset="0"/>
              </a:rPr>
              <a:t>ARTIKLAR</a:t>
            </a:r>
            <a:endParaRPr lang="sv-SE" sz="2250" u="sng" noProof="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174ABBB-15FE-48BE-B2EE-F30712F1C7BA}"/>
              </a:ext>
            </a:extLst>
          </p:cNvPr>
          <p:cNvCxnSpPr/>
          <p:nvPr/>
        </p:nvCxnSpPr>
        <p:spPr>
          <a:xfrm>
            <a:off x="323528" y="771552"/>
            <a:ext cx="8496622" cy="0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4" descr="Logotype | Chalmers">
            <a:extLst>
              <a:ext uri="{FF2B5EF4-FFF2-40B4-BE49-F238E27FC236}">
                <a16:creationId xmlns:a16="http://schemas.microsoft.com/office/drawing/2014/main" id="{23ED714A-3CC1-4A85-EC80-4B8C87BBC9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213" y="4587535"/>
            <a:ext cx="1945187" cy="52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78465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189"/>
            <a:r>
              <a:rPr lang="en-US" sz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Viktor Skantze</a:t>
            </a:r>
            <a:endParaRPr lang="sv-SE" sz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881DC44-71F5-488E-9403-C15246AD5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206376"/>
            <a:ext cx="9663529" cy="565177"/>
          </a:xfrm>
        </p:spPr>
        <p:txBody>
          <a:bodyPr>
            <a:normAutofit/>
          </a:bodyPr>
          <a:lstStyle/>
          <a:p>
            <a:r>
              <a:rPr lang="sv-SE" sz="2250" noProof="0" dirty="0">
                <a:latin typeface="Verdana" panose="020B0604030504040204" pitchFamily="34" charset="0"/>
                <a:ea typeface="Verdana" panose="020B0604030504040204" pitchFamily="34" charset="0"/>
              </a:rPr>
              <a:t>PARAFAC</a:t>
            </a:r>
            <a:endParaRPr lang="sv-SE" sz="2250" u="sng" noProof="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174ABBB-15FE-48BE-B2EE-F30712F1C7BA}"/>
              </a:ext>
            </a:extLst>
          </p:cNvPr>
          <p:cNvCxnSpPr/>
          <p:nvPr/>
        </p:nvCxnSpPr>
        <p:spPr>
          <a:xfrm>
            <a:off x="323529" y="771552"/>
            <a:ext cx="8496622" cy="0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5" name="Content Placeholder 2">
            <a:extLst>
              <a:ext uri="{FF2B5EF4-FFF2-40B4-BE49-F238E27FC236}">
                <a16:creationId xmlns:a16="http://schemas.microsoft.com/office/drawing/2014/main" id="{4A500B48-4F00-4D6D-B65C-829F92E6E2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3529" y="1074627"/>
            <a:ext cx="4504973" cy="1019554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sv-SE" sz="1800" noProof="0" dirty="0" err="1">
                <a:latin typeface="Verdana" panose="020B0604030504040204" pitchFamily="34" charset="0"/>
                <a:ea typeface="Verdana" panose="020B0604030504040204" pitchFamily="34" charset="0"/>
              </a:rPr>
              <a:t>Tensordekomponering</a:t>
            </a:r>
            <a:endParaRPr lang="sv-SE" sz="1800" noProof="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sv-SE" sz="1800" noProof="0" dirty="0">
                <a:latin typeface="Verdana" panose="020B0604030504040204" pitchFamily="34" charset="0"/>
                <a:ea typeface="Verdana" panose="020B0604030504040204" pitchFamily="34" charset="0"/>
              </a:rPr>
              <a:t>Lik PCA men för </a:t>
            </a:r>
            <a:r>
              <a:rPr lang="sv-SE" sz="1800" noProof="0" dirty="0" err="1">
                <a:latin typeface="Verdana" panose="020B0604030504040204" pitchFamily="34" charset="0"/>
                <a:ea typeface="Verdana" panose="020B0604030504040204" pitchFamily="34" charset="0"/>
              </a:rPr>
              <a:t>tensorer</a:t>
            </a:r>
            <a:endParaRPr lang="sv-SE" sz="1800" noProof="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sv-SE" sz="1800" noProof="0" dirty="0">
                <a:latin typeface="Verdana" panose="020B0604030504040204" pitchFamily="34" charset="0"/>
                <a:ea typeface="Verdana" panose="020B0604030504040204" pitchFamily="34" charset="0"/>
              </a:rPr>
              <a:t>Komponenter behöver inte vara ortogonala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sz="1800" noProof="0" dirty="0">
                <a:latin typeface="Verdana" panose="020B0604030504040204" pitchFamily="34" charset="0"/>
                <a:ea typeface="Verdana" panose="020B0604030504040204" pitchFamily="34" charset="0"/>
              </a:rPr>
              <a:t>Antar att data är </a:t>
            </a:r>
            <a:r>
              <a:rPr lang="sv-SE" sz="1800" u="sng" noProof="0" dirty="0">
                <a:latin typeface="Verdana" panose="020B0604030504040204" pitchFamily="34" charset="0"/>
                <a:ea typeface="Verdana" panose="020B0604030504040204" pitchFamily="34" charset="0"/>
              </a:rPr>
              <a:t>multilinjär</a:t>
            </a:r>
          </a:p>
          <a:p>
            <a:pPr lvl="1">
              <a:buFont typeface="Arial" panose="020B0604020202020204" pitchFamily="34" charset="0"/>
              <a:buChar char="•"/>
            </a:pPr>
            <a:endParaRPr lang="sv-SE" sz="1400" noProof="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sv-SE" sz="1800" noProof="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sv-SE" sz="1800" noProof="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sv-SE" sz="1800" noProof="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sv-SE" sz="1800" noProof="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9" name="Picture 4" descr="Logotype | Chalmers">
            <a:extLst>
              <a:ext uri="{FF2B5EF4-FFF2-40B4-BE49-F238E27FC236}">
                <a16:creationId xmlns:a16="http://schemas.microsoft.com/office/drawing/2014/main" id="{93655043-9735-4126-A48C-66FD598990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213" y="4587535"/>
            <a:ext cx="1945187" cy="52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91EF938D-7132-320A-17ED-EB512421EFEB}"/>
              </a:ext>
            </a:extLst>
          </p:cNvPr>
          <p:cNvGrpSpPr>
            <a:grpSpLocks noChangeAspect="1"/>
          </p:cNvGrpSpPr>
          <p:nvPr/>
        </p:nvGrpSpPr>
        <p:grpSpPr>
          <a:xfrm>
            <a:off x="4843419" y="1375071"/>
            <a:ext cx="3945838" cy="1853663"/>
            <a:chOff x="203201" y="3429000"/>
            <a:chExt cx="6960859" cy="3270049"/>
          </a:xfrm>
        </p:grpSpPr>
        <p:sp>
          <p:nvSpPr>
            <p:cNvPr id="11" name="Kub 3">
              <a:extLst>
                <a:ext uri="{FF2B5EF4-FFF2-40B4-BE49-F238E27FC236}">
                  <a16:creationId xmlns:a16="http://schemas.microsoft.com/office/drawing/2014/main" id="{A83D71FB-703E-8B60-A5EC-9A4EE091719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7984" y="4196747"/>
              <a:ext cx="1600201" cy="2057403"/>
            </a:xfrm>
            <a:prstGeom prst="cub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86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ruta 81">
                  <a:extLst>
                    <a:ext uri="{FF2B5EF4-FFF2-40B4-BE49-F238E27FC236}">
                      <a16:creationId xmlns:a16="http://schemas.microsoft.com/office/drawing/2014/main" id="{F719B90D-51C4-CDC8-E8DA-57E2417C4EB4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1036693" y="5068344"/>
                  <a:ext cx="213199" cy="40599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sv-SE" sz="1447" b="1" i="1">
                            <a:latin typeface="Cambria Math" panose="02040503050406030204" pitchFamily="18" charset="0"/>
                          </a:rPr>
                          <m:t>𝑿</m:t>
                        </m:r>
                      </m:oMath>
                    </m:oMathPara>
                  </a14:m>
                  <a:endParaRPr lang="sv-SE" sz="1447" b="1" dirty="0"/>
                </a:p>
              </p:txBody>
            </p:sp>
          </mc:Choice>
          <mc:Fallback xmlns="">
            <p:sp>
              <p:nvSpPr>
                <p:cNvPr id="44" name="textruta 81">
                  <a:extLst>
                    <a:ext uri="{FF2B5EF4-FFF2-40B4-BE49-F238E27FC236}">
                      <a16:creationId xmlns:a16="http://schemas.microsoft.com/office/drawing/2014/main" id="{4157F1E1-E98C-4EE9-875E-C42B57B8B8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6693" y="5068344"/>
                  <a:ext cx="213199" cy="405994"/>
                </a:xfrm>
                <a:prstGeom prst="rect">
                  <a:avLst/>
                </a:prstGeom>
                <a:blipFill>
                  <a:blip r:embed="rId4"/>
                  <a:stretch>
                    <a:fillRect l="-50000" r="-60000" b="-2632"/>
                  </a:stretch>
                </a:blipFill>
              </p:spPr>
              <p:txBody>
                <a:bodyPr/>
                <a:lstStyle/>
                <a:p>
                  <a:r>
                    <a:rPr lang="sv-S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ruta 5">
                  <a:extLst>
                    <a:ext uri="{FF2B5EF4-FFF2-40B4-BE49-F238E27FC236}">
                      <a16:creationId xmlns:a16="http://schemas.microsoft.com/office/drawing/2014/main" id="{278D97F4-3990-40B2-93E6-01F572698491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203201" y="5086949"/>
                  <a:ext cx="148376" cy="40599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sv-SE" sz="1447" i="1">
                            <a:latin typeface="Cambria Math" panose="02040503050406030204" pitchFamily="18" charset="0"/>
                          </a:rPr>
                          <m:t>𝐼</m:t>
                        </m:r>
                      </m:oMath>
                    </m:oMathPara>
                  </a14:m>
                  <a:endParaRPr lang="sv-SE" sz="1447" dirty="0"/>
                </a:p>
              </p:txBody>
            </p:sp>
          </mc:Choice>
          <mc:Fallback xmlns="">
            <p:sp>
              <p:nvSpPr>
                <p:cNvPr id="45" name="textruta 5">
                  <a:extLst>
                    <a:ext uri="{FF2B5EF4-FFF2-40B4-BE49-F238E27FC236}">
                      <a16:creationId xmlns:a16="http://schemas.microsoft.com/office/drawing/2014/main" id="{472DE2DC-51AB-4E96-AAE1-D58306CBB78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3201" y="5086949"/>
                  <a:ext cx="148376" cy="405994"/>
                </a:xfrm>
                <a:prstGeom prst="rect">
                  <a:avLst/>
                </a:prstGeom>
                <a:blipFill>
                  <a:blip r:embed="rId5"/>
                  <a:stretch>
                    <a:fillRect l="-64286" r="-64286" b="-2632"/>
                  </a:stretch>
                </a:blipFill>
              </p:spPr>
              <p:txBody>
                <a:bodyPr/>
                <a:lstStyle/>
                <a:p>
                  <a:r>
                    <a:rPr lang="sv-S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ruta 6">
                  <a:extLst>
                    <a:ext uri="{FF2B5EF4-FFF2-40B4-BE49-F238E27FC236}">
                      <a16:creationId xmlns:a16="http://schemas.microsoft.com/office/drawing/2014/main" id="{24FDE2C2-19F7-E9FF-79C9-D0B29EFDF8D3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1066349" y="6293055"/>
                  <a:ext cx="195823" cy="40599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sv-SE" sz="1447" i="1">
                            <a:latin typeface="Cambria Math" panose="02040503050406030204" pitchFamily="18" charset="0"/>
                          </a:rPr>
                          <m:t>𝑇</m:t>
                        </m:r>
                      </m:oMath>
                    </m:oMathPara>
                  </a14:m>
                  <a:endParaRPr lang="sv-SE" sz="1447" dirty="0"/>
                </a:p>
              </p:txBody>
            </p:sp>
          </mc:Choice>
          <mc:Fallback xmlns="">
            <p:sp>
              <p:nvSpPr>
                <p:cNvPr id="46" name="textruta 6">
                  <a:extLst>
                    <a:ext uri="{FF2B5EF4-FFF2-40B4-BE49-F238E27FC236}">
                      <a16:creationId xmlns:a16="http://schemas.microsoft.com/office/drawing/2014/main" id="{09E63284-C8E0-4681-B2C1-582D232FB2C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6349" y="6293055"/>
                  <a:ext cx="195823" cy="405994"/>
                </a:xfrm>
                <a:prstGeom prst="rect">
                  <a:avLst/>
                </a:prstGeom>
                <a:blipFill>
                  <a:blip r:embed="rId6"/>
                  <a:stretch>
                    <a:fillRect l="-61111" r="-55556" b="-2632"/>
                  </a:stretch>
                </a:blipFill>
              </p:spPr>
              <p:txBody>
                <a:bodyPr/>
                <a:lstStyle/>
                <a:p>
                  <a:r>
                    <a:rPr lang="sv-S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ruta 7">
                  <a:extLst>
                    <a:ext uri="{FF2B5EF4-FFF2-40B4-BE49-F238E27FC236}">
                      <a16:creationId xmlns:a16="http://schemas.microsoft.com/office/drawing/2014/main" id="{30E47E6F-11B1-B16D-CBCE-7C7D053ACF4C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1963259" y="5964616"/>
                  <a:ext cx="255713" cy="40599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sv-SE" sz="1447" i="1">
                            <a:latin typeface="Cambria Math" panose="02040503050406030204" pitchFamily="18" charset="0"/>
                          </a:rPr>
                          <m:t>𝑀</m:t>
                        </m:r>
                      </m:oMath>
                    </m:oMathPara>
                  </a14:m>
                  <a:endParaRPr lang="sv-SE" sz="1447" dirty="0"/>
                </a:p>
              </p:txBody>
            </p:sp>
          </mc:Choice>
          <mc:Fallback xmlns="">
            <p:sp>
              <p:nvSpPr>
                <p:cNvPr id="47" name="textruta 7">
                  <a:extLst>
                    <a:ext uri="{FF2B5EF4-FFF2-40B4-BE49-F238E27FC236}">
                      <a16:creationId xmlns:a16="http://schemas.microsoft.com/office/drawing/2014/main" id="{89BA6B2A-1BA8-4D05-94F2-0D1D8D92EEC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63259" y="5964616"/>
                  <a:ext cx="255713" cy="405994"/>
                </a:xfrm>
                <a:prstGeom prst="rect">
                  <a:avLst/>
                </a:prstGeom>
                <a:blipFill>
                  <a:blip r:embed="rId7"/>
                  <a:stretch>
                    <a:fillRect l="-41667" r="-54167"/>
                  </a:stretch>
                </a:blipFill>
              </p:spPr>
              <p:txBody>
                <a:bodyPr/>
                <a:lstStyle/>
                <a:p>
                  <a:r>
                    <a:rPr lang="sv-SE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" name="Rak pilkoppling 11">
              <a:extLst>
                <a:ext uri="{FF2B5EF4-FFF2-40B4-BE49-F238E27FC236}">
                  <a16:creationId xmlns:a16="http://schemas.microsoft.com/office/drawing/2014/main" id="{0E9EF26C-F4ED-7E95-F464-9585F275A4A2}"/>
                </a:ext>
              </a:extLst>
            </p:cNvPr>
            <p:cNvCxnSpPr>
              <a:cxnSpLocks noChangeAspect="1"/>
            </p:cNvCxnSpPr>
            <p:nvPr/>
          </p:nvCxnSpPr>
          <p:spPr>
            <a:xfrm flipH="1" flipV="1">
              <a:off x="563373" y="3429000"/>
              <a:ext cx="294469" cy="751669"/>
            </a:xfrm>
            <a:prstGeom prst="straightConnector1">
              <a:avLst/>
            </a:prstGeom>
            <a:ln>
              <a:solidFill>
                <a:schemeClr val="bg1">
                  <a:lumMod val="75000"/>
                </a:schemeClr>
              </a:solidFill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ruta 14">
                  <a:extLst>
                    <a:ext uri="{FF2B5EF4-FFF2-40B4-BE49-F238E27FC236}">
                      <a16:creationId xmlns:a16="http://schemas.microsoft.com/office/drawing/2014/main" id="{EF9ECB26-F69A-4BB5-EACE-6EEDC267FEB8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387536" y="3593771"/>
                  <a:ext cx="219934" cy="40599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sv-SE" sz="1447" i="1">
                            <a:latin typeface="Cambria Math" panose="02040503050406030204" pitchFamily="18" charset="0"/>
                          </a:rPr>
                          <m:t>𝐷</m:t>
                        </m:r>
                      </m:oMath>
                    </m:oMathPara>
                  </a14:m>
                  <a:endParaRPr lang="sv-SE" sz="1447" dirty="0"/>
                </a:p>
              </p:txBody>
            </p:sp>
          </mc:Choice>
          <mc:Fallback xmlns="">
            <p:sp>
              <p:nvSpPr>
                <p:cNvPr id="49" name="textruta 14">
                  <a:extLst>
                    <a:ext uri="{FF2B5EF4-FFF2-40B4-BE49-F238E27FC236}">
                      <a16:creationId xmlns:a16="http://schemas.microsoft.com/office/drawing/2014/main" id="{FA6BC3C1-567B-40F1-8057-99050ACFDE6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7536" y="3593771"/>
                  <a:ext cx="219934" cy="405994"/>
                </a:xfrm>
                <a:prstGeom prst="rect">
                  <a:avLst/>
                </a:prstGeom>
                <a:blipFill>
                  <a:blip r:embed="rId8"/>
                  <a:stretch>
                    <a:fillRect l="-55000" r="-55000" b="-2632"/>
                  </a:stretch>
                </a:blipFill>
              </p:spPr>
              <p:txBody>
                <a:bodyPr/>
                <a:lstStyle/>
                <a:p>
                  <a:r>
                    <a:rPr lang="sv-S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Rektangel 4">
              <a:extLst>
                <a:ext uri="{FF2B5EF4-FFF2-40B4-BE49-F238E27FC236}">
                  <a16:creationId xmlns:a16="http://schemas.microsoft.com/office/drawing/2014/main" id="{A3C514F5-CBE4-A22A-6AE2-792FEA45D0D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86312" y="5331216"/>
              <a:ext cx="169355" cy="814306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860"/>
            </a:p>
          </p:txBody>
        </p:sp>
        <p:sp>
          <p:nvSpPr>
            <p:cNvPr id="19" name="textruta 10">
              <a:extLst>
                <a:ext uri="{FF2B5EF4-FFF2-40B4-BE49-F238E27FC236}">
                  <a16:creationId xmlns:a16="http://schemas.microsoft.com/office/drawing/2014/main" id="{93EFE030-3E49-549E-7E7E-61EC9E18CA3C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2156640" y="4676434"/>
              <a:ext cx="499116" cy="7485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068" b="1" dirty="0"/>
                <a:t>=</a:t>
              </a:r>
            </a:p>
          </p:txBody>
        </p:sp>
        <p:sp>
          <p:nvSpPr>
            <p:cNvPr id="20" name="Rektangel 1">
              <a:extLst>
                <a:ext uri="{FF2B5EF4-FFF2-40B4-BE49-F238E27FC236}">
                  <a16:creationId xmlns:a16="http://schemas.microsoft.com/office/drawing/2014/main" id="{E2D64532-943D-C3CA-8437-9285E3A4AE13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3220650" y="4633953"/>
              <a:ext cx="165124" cy="834852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860"/>
            </a:p>
          </p:txBody>
        </p:sp>
        <p:sp>
          <p:nvSpPr>
            <p:cNvPr id="21" name="Parallellogram 8">
              <a:extLst>
                <a:ext uri="{FF2B5EF4-FFF2-40B4-BE49-F238E27FC236}">
                  <a16:creationId xmlns:a16="http://schemas.microsoft.com/office/drawing/2014/main" id="{FEF06803-396F-5929-84ED-06459C40D86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05030" y="4251439"/>
              <a:ext cx="745102" cy="555612"/>
            </a:xfrm>
            <a:prstGeom prst="parallelogram">
              <a:avLst>
                <a:gd name="adj" fmla="val 95588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860"/>
            </a:p>
          </p:txBody>
        </p:sp>
        <p:sp>
          <p:nvSpPr>
            <p:cNvPr id="22" name="textruta 13">
              <a:extLst>
                <a:ext uri="{FF2B5EF4-FFF2-40B4-BE49-F238E27FC236}">
                  <a16:creationId xmlns:a16="http://schemas.microsoft.com/office/drawing/2014/main" id="{FA9D3845-E9DF-4CA5-D146-CC5D682A6E15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3647396" y="4649136"/>
              <a:ext cx="389221" cy="7485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068" b="1" dirty="0"/>
                <a:t>+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ruta 63">
                  <a:extLst>
                    <a:ext uri="{FF2B5EF4-FFF2-40B4-BE49-F238E27FC236}">
                      <a16:creationId xmlns:a16="http://schemas.microsoft.com/office/drawing/2014/main" id="{DE18EE91-96C7-19DF-EF8C-01799C4033F5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2829412" y="6115651"/>
                  <a:ext cx="283155" cy="40599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sv-SE" sz="1447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v-SE" sz="1447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sv-SE" sz="1447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sv-SE" sz="1447" dirty="0"/>
                </a:p>
              </p:txBody>
            </p:sp>
          </mc:Choice>
          <mc:Fallback xmlns="">
            <p:sp>
              <p:nvSpPr>
                <p:cNvPr id="55" name="textruta 63">
                  <a:extLst>
                    <a:ext uri="{FF2B5EF4-FFF2-40B4-BE49-F238E27FC236}">
                      <a16:creationId xmlns:a16="http://schemas.microsoft.com/office/drawing/2014/main" id="{2C38BF8D-9F35-4C12-B6D6-C1D32376D30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29412" y="6115651"/>
                  <a:ext cx="283155" cy="405994"/>
                </a:xfrm>
                <a:prstGeom prst="rect">
                  <a:avLst/>
                </a:prstGeom>
                <a:blipFill>
                  <a:blip r:embed="rId9"/>
                  <a:stretch>
                    <a:fillRect l="-30769" r="-38462" b="-7895"/>
                  </a:stretch>
                </a:blipFill>
              </p:spPr>
              <p:txBody>
                <a:bodyPr/>
                <a:lstStyle/>
                <a:p>
                  <a:r>
                    <a:rPr lang="sv-S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ruta 69">
                  <a:extLst>
                    <a:ext uri="{FF2B5EF4-FFF2-40B4-BE49-F238E27FC236}">
                      <a16:creationId xmlns:a16="http://schemas.microsoft.com/office/drawing/2014/main" id="{34288E45-DCF0-6F44-BA85-4F22028A736F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3516249" y="5195397"/>
                  <a:ext cx="272639" cy="40599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sv-SE" sz="1447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v-SE" sz="1447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sv-SE" sz="1447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sv-SE" sz="1447" dirty="0"/>
                </a:p>
              </p:txBody>
            </p:sp>
          </mc:Choice>
          <mc:Fallback xmlns="">
            <p:sp>
              <p:nvSpPr>
                <p:cNvPr id="56" name="textruta 69">
                  <a:extLst>
                    <a:ext uri="{FF2B5EF4-FFF2-40B4-BE49-F238E27FC236}">
                      <a16:creationId xmlns:a16="http://schemas.microsoft.com/office/drawing/2014/main" id="{E53D16EB-536B-44BF-A674-12B69D69BE6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16249" y="5195397"/>
                  <a:ext cx="272639" cy="405994"/>
                </a:xfrm>
                <a:prstGeom prst="rect">
                  <a:avLst/>
                </a:prstGeom>
                <a:blipFill>
                  <a:blip r:embed="rId10"/>
                  <a:stretch>
                    <a:fillRect l="-44000" r="-36000" b="-10526"/>
                  </a:stretch>
                </a:blipFill>
              </p:spPr>
              <p:txBody>
                <a:bodyPr/>
                <a:lstStyle/>
                <a:p>
                  <a:r>
                    <a:rPr lang="sv-S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ruta 79">
                  <a:extLst>
                    <a:ext uri="{FF2B5EF4-FFF2-40B4-BE49-F238E27FC236}">
                      <a16:creationId xmlns:a16="http://schemas.microsoft.com/office/drawing/2014/main" id="{C366140C-6634-6313-7765-A9E83BBE7B71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3465565" y="3841953"/>
                  <a:ext cx="255069" cy="40599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sv-SE" sz="1447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v-SE" sz="1447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sv-SE" sz="1447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sv-SE" sz="1447" dirty="0"/>
                </a:p>
              </p:txBody>
            </p:sp>
          </mc:Choice>
          <mc:Fallback xmlns="">
            <p:sp>
              <p:nvSpPr>
                <p:cNvPr id="57" name="textruta 79">
                  <a:extLst>
                    <a:ext uri="{FF2B5EF4-FFF2-40B4-BE49-F238E27FC236}">
                      <a16:creationId xmlns:a16="http://schemas.microsoft.com/office/drawing/2014/main" id="{495A2AFD-68D6-4700-B80E-229E27AA3C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65565" y="3841953"/>
                  <a:ext cx="255069" cy="405994"/>
                </a:xfrm>
                <a:prstGeom prst="rect">
                  <a:avLst/>
                </a:prstGeom>
                <a:blipFill>
                  <a:blip r:embed="rId11"/>
                  <a:stretch>
                    <a:fillRect l="-33333" r="-33333" b="-10526"/>
                  </a:stretch>
                </a:blipFill>
              </p:spPr>
              <p:txBody>
                <a:bodyPr/>
                <a:lstStyle/>
                <a:p>
                  <a:r>
                    <a:rPr lang="sv-S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Rektangel 4">
              <a:extLst>
                <a:ext uri="{FF2B5EF4-FFF2-40B4-BE49-F238E27FC236}">
                  <a16:creationId xmlns:a16="http://schemas.microsoft.com/office/drawing/2014/main" id="{C1F425A2-B78F-C0E1-3483-5933074ED61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86310" y="3937751"/>
              <a:ext cx="169355" cy="814306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86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ruta 79">
                  <a:extLst>
                    <a:ext uri="{FF2B5EF4-FFF2-40B4-BE49-F238E27FC236}">
                      <a16:creationId xmlns:a16="http://schemas.microsoft.com/office/drawing/2014/main" id="{F30E9957-B328-DF77-C635-E5C5E74F824F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2885789" y="3577564"/>
                  <a:ext cx="255069" cy="40599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sv-SE" sz="1447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v-SE" sz="1447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sv-SE" sz="1447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sv-SE" sz="1447" dirty="0"/>
                </a:p>
              </p:txBody>
            </p:sp>
          </mc:Choice>
          <mc:Fallback xmlns="">
            <p:sp>
              <p:nvSpPr>
                <p:cNvPr id="59" name="textruta 79">
                  <a:extLst>
                    <a:ext uri="{FF2B5EF4-FFF2-40B4-BE49-F238E27FC236}">
                      <a16:creationId xmlns:a16="http://schemas.microsoft.com/office/drawing/2014/main" id="{73E5E0CE-98D1-445F-9004-E664CCFB2E0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85789" y="3577564"/>
                  <a:ext cx="255069" cy="405994"/>
                </a:xfrm>
                <a:prstGeom prst="rect">
                  <a:avLst/>
                </a:prstGeom>
                <a:blipFill>
                  <a:blip r:embed="rId12"/>
                  <a:stretch>
                    <a:fillRect l="-45833" r="-50000" b="-7895"/>
                  </a:stretch>
                </a:blipFill>
              </p:spPr>
              <p:txBody>
                <a:bodyPr/>
                <a:lstStyle/>
                <a:p>
                  <a:r>
                    <a:rPr lang="sv-S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" name="Rektangel 4">
              <a:extLst>
                <a:ext uri="{FF2B5EF4-FFF2-40B4-BE49-F238E27FC236}">
                  <a16:creationId xmlns:a16="http://schemas.microsoft.com/office/drawing/2014/main" id="{678691A7-A456-139B-E3CA-DF52A651467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81743" y="5334492"/>
              <a:ext cx="169355" cy="814306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860"/>
            </a:p>
          </p:txBody>
        </p:sp>
        <p:sp>
          <p:nvSpPr>
            <p:cNvPr id="29" name="Rektangel 1">
              <a:extLst>
                <a:ext uri="{FF2B5EF4-FFF2-40B4-BE49-F238E27FC236}">
                  <a16:creationId xmlns:a16="http://schemas.microsoft.com/office/drawing/2014/main" id="{AD8E3A96-35D0-0836-0769-D6A8C9B1FB71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4516083" y="4637231"/>
              <a:ext cx="165124" cy="834852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860" dirty="0"/>
            </a:p>
          </p:txBody>
        </p:sp>
        <p:sp>
          <p:nvSpPr>
            <p:cNvPr id="30" name="Parallellogram 8">
              <a:extLst>
                <a:ext uri="{FF2B5EF4-FFF2-40B4-BE49-F238E27FC236}">
                  <a16:creationId xmlns:a16="http://schemas.microsoft.com/office/drawing/2014/main" id="{E7DB3688-AEF6-6AFF-B2FB-744D4A7FC23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00463" y="4254718"/>
              <a:ext cx="745102" cy="555612"/>
            </a:xfrm>
            <a:prstGeom prst="parallelogram">
              <a:avLst>
                <a:gd name="adj" fmla="val 95588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860"/>
            </a:p>
          </p:txBody>
        </p:sp>
        <p:sp>
          <p:nvSpPr>
            <p:cNvPr id="31" name="textruta 13">
              <a:extLst>
                <a:ext uri="{FF2B5EF4-FFF2-40B4-BE49-F238E27FC236}">
                  <a16:creationId xmlns:a16="http://schemas.microsoft.com/office/drawing/2014/main" id="{D62F3365-B9DC-4593-94B0-129DCF72FD20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4953054" y="4664341"/>
              <a:ext cx="389221" cy="7485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068" b="1" dirty="0"/>
                <a:t>+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ruta 63">
                  <a:extLst>
                    <a:ext uri="{FF2B5EF4-FFF2-40B4-BE49-F238E27FC236}">
                      <a16:creationId xmlns:a16="http://schemas.microsoft.com/office/drawing/2014/main" id="{31E8A0A9-7290-D350-C994-73DA587D9C47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4124844" y="6118928"/>
                  <a:ext cx="283155" cy="40599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sv-SE" sz="1447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v-SE" sz="1447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sv-SE" sz="1447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sv-SE" sz="1447" dirty="0"/>
                </a:p>
              </p:txBody>
            </p:sp>
          </mc:Choice>
          <mc:Fallback xmlns="">
            <p:sp>
              <p:nvSpPr>
                <p:cNvPr id="64" name="textruta 63">
                  <a:extLst>
                    <a:ext uri="{FF2B5EF4-FFF2-40B4-BE49-F238E27FC236}">
                      <a16:creationId xmlns:a16="http://schemas.microsoft.com/office/drawing/2014/main" id="{FA60BD12-B65C-4111-81D1-EC67AB716DF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24844" y="6118928"/>
                  <a:ext cx="283155" cy="405994"/>
                </a:xfrm>
                <a:prstGeom prst="rect">
                  <a:avLst/>
                </a:prstGeom>
                <a:blipFill>
                  <a:blip r:embed="rId13"/>
                  <a:stretch>
                    <a:fillRect l="-26923" r="-46154" b="-10526"/>
                  </a:stretch>
                </a:blipFill>
              </p:spPr>
              <p:txBody>
                <a:bodyPr/>
                <a:lstStyle/>
                <a:p>
                  <a:r>
                    <a:rPr lang="sv-S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ruta 69">
                  <a:extLst>
                    <a:ext uri="{FF2B5EF4-FFF2-40B4-BE49-F238E27FC236}">
                      <a16:creationId xmlns:a16="http://schemas.microsoft.com/office/drawing/2014/main" id="{B05C721D-7C92-4585-D078-E0DD3FEE8C20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4811680" y="5198675"/>
                  <a:ext cx="272639" cy="40599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sv-SE" sz="1447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v-SE" sz="1447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sv-SE" sz="1447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sv-SE" sz="1447" dirty="0"/>
                </a:p>
              </p:txBody>
            </p:sp>
          </mc:Choice>
          <mc:Fallback xmlns="">
            <p:sp>
              <p:nvSpPr>
                <p:cNvPr id="65" name="textruta 69">
                  <a:extLst>
                    <a:ext uri="{FF2B5EF4-FFF2-40B4-BE49-F238E27FC236}">
                      <a16:creationId xmlns:a16="http://schemas.microsoft.com/office/drawing/2014/main" id="{56A5D248-5783-4B62-B58B-88BEE1FF61F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11680" y="5198675"/>
                  <a:ext cx="272639" cy="405994"/>
                </a:xfrm>
                <a:prstGeom prst="rect">
                  <a:avLst/>
                </a:prstGeom>
                <a:blipFill>
                  <a:blip r:embed="rId14"/>
                  <a:stretch>
                    <a:fillRect l="-44000" r="-44000" b="-10811"/>
                  </a:stretch>
                </a:blipFill>
              </p:spPr>
              <p:txBody>
                <a:bodyPr/>
                <a:lstStyle/>
                <a:p>
                  <a:r>
                    <a:rPr lang="sv-S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ruta 79">
                  <a:extLst>
                    <a:ext uri="{FF2B5EF4-FFF2-40B4-BE49-F238E27FC236}">
                      <a16:creationId xmlns:a16="http://schemas.microsoft.com/office/drawing/2014/main" id="{DCB1981E-F5B7-B299-3CD8-5E3F88CED75F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4760995" y="3858656"/>
                  <a:ext cx="255069" cy="40599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sv-SE" sz="1447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v-SE" sz="1447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sv-SE" sz="1447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sv-SE" sz="1447" dirty="0"/>
                </a:p>
              </p:txBody>
            </p:sp>
          </mc:Choice>
          <mc:Fallback xmlns="">
            <p:sp>
              <p:nvSpPr>
                <p:cNvPr id="66" name="textruta 79">
                  <a:extLst>
                    <a:ext uri="{FF2B5EF4-FFF2-40B4-BE49-F238E27FC236}">
                      <a16:creationId xmlns:a16="http://schemas.microsoft.com/office/drawing/2014/main" id="{4888393D-D851-4FA1-85A9-4B4B3862EBB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60995" y="3858656"/>
                  <a:ext cx="255069" cy="405994"/>
                </a:xfrm>
                <a:prstGeom prst="rect">
                  <a:avLst/>
                </a:prstGeom>
                <a:blipFill>
                  <a:blip r:embed="rId15"/>
                  <a:stretch>
                    <a:fillRect l="-29167" r="-41667" b="-7895"/>
                  </a:stretch>
                </a:blipFill>
              </p:spPr>
              <p:txBody>
                <a:bodyPr/>
                <a:lstStyle/>
                <a:p>
                  <a:r>
                    <a:rPr lang="sv-S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5" name="Rektangel 4">
              <a:extLst>
                <a:ext uri="{FF2B5EF4-FFF2-40B4-BE49-F238E27FC236}">
                  <a16:creationId xmlns:a16="http://schemas.microsoft.com/office/drawing/2014/main" id="{C68E6884-FAF3-E326-7AEA-83B3F454DAF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81743" y="3941031"/>
              <a:ext cx="169355" cy="814306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86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ruta 79">
                  <a:extLst>
                    <a:ext uri="{FF2B5EF4-FFF2-40B4-BE49-F238E27FC236}">
                      <a16:creationId xmlns:a16="http://schemas.microsoft.com/office/drawing/2014/main" id="{3A716104-B65D-777A-1AED-B1202E80CCF1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4181220" y="3567473"/>
                  <a:ext cx="255069" cy="40599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sv-SE" sz="1447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v-SE" sz="1447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sv-SE" sz="1447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sv-SE" sz="1447" dirty="0"/>
                </a:p>
              </p:txBody>
            </p:sp>
          </mc:Choice>
          <mc:Fallback xmlns="">
            <p:sp>
              <p:nvSpPr>
                <p:cNvPr id="68" name="textruta 79">
                  <a:extLst>
                    <a:ext uri="{FF2B5EF4-FFF2-40B4-BE49-F238E27FC236}">
                      <a16:creationId xmlns:a16="http://schemas.microsoft.com/office/drawing/2014/main" id="{E6CE52C3-CAAE-410B-9753-EA6C780001A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81220" y="3567473"/>
                  <a:ext cx="255069" cy="405994"/>
                </a:xfrm>
                <a:prstGeom prst="rect">
                  <a:avLst/>
                </a:prstGeom>
                <a:blipFill>
                  <a:blip r:embed="rId16"/>
                  <a:stretch>
                    <a:fillRect l="-45833" r="-58333" b="-7895"/>
                  </a:stretch>
                </a:blipFill>
              </p:spPr>
              <p:txBody>
                <a:bodyPr/>
                <a:lstStyle/>
                <a:p>
                  <a:r>
                    <a:rPr lang="sv-S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7" name="textruta 13">
              <a:extLst>
                <a:ext uri="{FF2B5EF4-FFF2-40B4-BE49-F238E27FC236}">
                  <a16:creationId xmlns:a16="http://schemas.microsoft.com/office/drawing/2014/main" id="{3BBB0F19-3459-FDEB-B081-16DC7C9A8D74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5258850" y="4664341"/>
              <a:ext cx="389221" cy="7485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068" b="1" dirty="0"/>
                <a:t>…</a:t>
              </a:r>
            </a:p>
          </p:txBody>
        </p:sp>
        <p:sp>
          <p:nvSpPr>
            <p:cNvPr id="38" name="textruta 13">
              <a:extLst>
                <a:ext uri="{FF2B5EF4-FFF2-40B4-BE49-F238E27FC236}">
                  <a16:creationId xmlns:a16="http://schemas.microsoft.com/office/drawing/2014/main" id="{A5E31F56-801D-20C3-BF53-BC5C21F11AE0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5693810" y="4675610"/>
              <a:ext cx="389221" cy="7485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068" b="1" dirty="0"/>
                <a:t>+</a:t>
              </a:r>
            </a:p>
          </p:txBody>
        </p:sp>
        <p:sp>
          <p:nvSpPr>
            <p:cNvPr id="39" name="Rektangel 4">
              <a:extLst>
                <a:ext uri="{FF2B5EF4-FFF2-40B4-BE49-F238E27FC236}">
                  <a16:creationId xmlns:a16="http://schemas.microsoft.com/office/drawing/2014/main" id="{FD1BB3ED-25A8-4DE1-ED8C-89C976BA800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261489" y="5348174"/>
              <a:ext cx="169355" cy="814306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860"/>
            </a:p>
          </p:txBody>
        </p:sp>
        <p:sp>
          <p:nvSpPr>
            <p:cNvPr id="40" name="Rektangel 1">
              <a:extLst>
                <a:ext uri="{FF2B5EF4-FFF2-40B4-BE49-F238E27FC236}">
                  <a16:creationId xmlns:a16="http://schemas.microsoft.com/office/drawing/2014/main" id="{ABA87D13-7184-1770-BAD3-95607F9C5879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6595827" y="4650915"/>
              <a:ext cx="165124" cy="834852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860"/>
            </a:p>
          </p:txBody>
        </p:sp>
        <p:sp>
          <p:nvSpPr>
            <p:cNvPr id="41" name="Parallellogram 8">
              <a:extLst>
                <a:ext uri="{FF2B5EF4-FFF2-40B4-BE49-F238E27FC236}">
                  <a16:creationId xmlns:a16="http://schemas.microsoft.com/office/drawing/2014/main" id="{15F13AE9-57C6-06DF-1D5B-CBDC65AD4DA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280207" y="4268400"/>
              <a:ext cx="745102" cy="555612"/>
            </a:xfrm>
            <a:prstGeom prst="parallelogram">
              <a:avLst>
                <a:gd name="adj" fmla="val 95588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86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ruta 63">
                  <a:extLst>
                    <a:ext uri="{FF2B5EF4-FFF2-40B4-BE49-F238E27FC236}">
                      <a16:creationId xmlns:a16="http://schemas.microsoft.com/office/drawing/2014/main" id="{A74B7067-7ECD-A256-D0F4-49FEA234EE6A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6207421" y="6154012"/>
                  <a:ext cx="283155" cy="40599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sv-SE" sz="1447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v-SE" sz="1447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sv-SE" sz="1447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b>
                        </m:sSub>
                      </m:oMath>
                    </m:oMathPara>
                  </a14:m>
                  <a:endParaRPr lang="sv-SE" sz="1447" dirty="0"/>
                </a:p>
              </p:txBody>
            </p:sp>
          </mc:Choice>
          <mc:Fallback xmlns="">
            <p:sp>
              <p:nvSpPr>
                <p:cNvPr id="74" name="textruta 63">
                  <a:extLst>
                    <a:ext uri="{FF2B5EF4-FFF2-40B4-BE49-F238E27FC236}">
                      <a16:creationId xmlns:a16="http://schemas.microsoft.com/office/drawing/2014/main" id="{3C0D243E-F10A-49DF-B8E2-EE7333A5BDF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07421" y="6154012"/>
                  <a:ext cx="283155" cy="405994"/>
                </a:xfrm>
                <a:prstGeom prst="rect">
                  <a:avLst/>
                </a:prstGeom>
                <a:blipFill>
                  <a:blip r:embed="rId17"/>
                  <a:stretch>
                    <a:fillRect l="-30769" r="-46154" b="-10526"/>
                  </a:stretch>
                </a:blipFill>
              </p:spPr>
              <p:txBody>
                <a:bodyPr/>
                <a:lstStyle/>
                <a:p>
                  <a:r>
                    <a:rPr lang="sv-S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ruta 69">
                  <a:extLst>
                    <a:ext uri="{FF2B5EF4-FFF2-40B4-BE49-F238E27FC236}">
                      <a16:creationId xmlns:a16="http://schemas.microsoft.com/office/drawing/2014/main" id="{B04F040E-8D6C-D1EE-3151-C09F3E206FE5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6891421" y="5212357"/>
                  <a:ext cx="272639" cy="40599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sv-SE" sz="1447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v-SE" sz="1447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sv-SE" sz="1447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b>
                        </m:sSub>
                      </m:oMath>
                    </m:oMathPara>
                  </a14:m>
                  <a:endParaRPr lang="sv-SE" sz="1447" dirty="0"/>
                </a:p>
              </p:txBody>
            </p:sp>
          </mc:Choice>
          <mc:Fallback xmlns="">
            <p:sp>
              <p:nvSpPr>
                <p:cNvPr id="75" name="textruta 69">
                  <a:extLst>
                    <a:ext uri="{FF2B5EF4-FFF2-40B4-BE49-F238E27FC236}">
                      <a16:creationId xmlns:a16="http://schemas.microsoft.com/office/drawing/2014/main" id="{3EDFB835-C764-4DD0-B5C5-804214C6DA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91421" y="5212357"/>
                  <a:ext cx="272639" cy="405994"/>
                </a:xfrm>
                <a:prstGeom prst="rect">
                  <a:avLst/>
                </a:prstGeom>
                <a:blipFill>
                  <a:blip r:embed="rId18"/>
                  <a:stretch>
                    <a:fillRect l="-42308" r="-42308" b="-7895"/>
                  </a:stretch>
                </a:blipFill>
              </p:spPr>
              <p:txBody>
                <a:bodyPr/>
                <a:lstStyle/>
                <a:p>
                  <a:r>
                    <a:rPr lang="sv-S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ruta 79">
                  <a:extLst>
                    <a:ext uri="{FF2B5EF4-FFF2-40B4-BE49-F238E27FC236}">
                      <a16:creationId xmlns:a16="http://schemas.microsoft.com/office/drawing/2014/main" id="{14BA47D3-0168-A135-ED06-06043FA0EF63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6856663" y="3910244"/>
                  <a:ext cx="255069" cy="40599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sv-SE" sz="1447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v-SE" sz="1447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sv-SE" sz="1447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b>
                        </m:sSub>
                      </m:oMath>
                    </m:oMathPara>
                  </a14:m>
                  <a:endParaRPr lang="sv-SE" sz="1447" dirty="0"/>
                </a:p>
              </p:txBody>
            </p:sp>
          </mc:Choice>
          <mc:Fallback xmlns="">
            <p:sp>
              <p:nvSpPr>
                <p:cNvPr id="76" name="textruta 79">
                  <a:extLst>
                    <a:ext uri="{FF2B5EF4-FFF2-40B4-BE49-F238E27FC236}">
                      <a16:creationId xmlns:a16="http://schemas.microsoft.com/office/drawing/2014/main" id="{EAAA25BB-04EE-4FCF-AACA-D398B42E3A3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56663" y="3910244"/>
                  <a:ext cx="255069" cy="405994"/>
                </a:xfrm>
                <a:prstGeom prst="rect">
                  <a:avLst/>
                </a:prstGeom>
                <a:blipFill>
                  <a:blip r:embed="rId19"/>
                  <a:stretch>
                    <a:fillRect l="-29167" r="-45833" b="-10811"/>
                  </a:stretch>
                </a:blipFill>
              </p:spPr>
              <p:txBody>
                <a:bodyPr/>
                <a:lstStyle/>
                <a:p>
                  <a:r>
                    <a:rPr lang="sv-S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Rektangel 4">
              <a:extLst>
                <a:ext uri="{FF2B5EF4-FFF2-40B4-BE49-F238E27FC236}">
                  <a16:creationId xmlns:a16="http://schemas.microsoft.com/office/drawing/2014/main" id="{3DA25195-68CE-5C0D-9DB6-528A06686DC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261489" y="3954713"/>
              <a:ext cx="169355" cy="814306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86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ruta 79">
                  <a:extLst>
                    <a:ext uri="{FF2B5EF4-FFF2-40B4-BE49-F238E27FC236}">
                      <a16:creationId xmlns:a16="http://schemas.microsoft.com/office/drawing/2014/main" id="{4E03A8E0-DFE7-2397-BDAA-429CA914C2FC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6260965" y="3593771"/>
                  <a:ext cx="255069" cy="40599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sv-SE" sz="1447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v-SE" sz="1447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sv-SE" sz="1447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b>
                        </m:sSub>
                      </m:oMath>
                    </m:oMathPara>
                  </a14:m>
                  <a:endParaRPr lang="sv-SE" sz="1447" dirty="0"/>
                </a:p>
              </p:txBody>
            </p:sp>
          </mc:Choice>
          <mc:Fallback xmlns="">
            <p:sp>
              <p:nvSpPr>
                <p:cNvPr id="78" name="textruta 79">
                  <a:extLst>
                    <a:ext uri="{FF2B5EF4-FFF2-40B4-BE49-F238E27FC236}">
                      <a16:creationId xmlns:a16="http://schemas.microsoft.com/office/drawing/2014/main" id="{AD4914BD-094D-435E-86B8-A947BEAC933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60965" y="3593771"/>
                  <a:ext cx="255069" cy="405994"/>
                </a:xfrm>
                <a:prstGeom prst="rect">
                  <a:avLst/>
                </a:prstGeom>
                <a:blipFill>
                  <a:blip r:embed="rId20"/>
                  <a:stretch>
                    <a:fillRect l="-45833" r="-58333" b="-10526"/>
                  </a:stretch>
                </a:blipFill>
              </p:spPr>
              <p:txBody>
                <a:bodyPr/>
                <a:lstStyle/>
                <a:p>
                  <a:r>
                    <a:rPr lang="sv-SE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E1A5C843-D689-33FB-71D6-3D1DD76B91EB}"/>
                  </a:ext>
                </a:extLst>
              </p:cNvPr>
              <p:cNvSpPr txBox="1"/>
              <p:nvPr/>
            </p:nvSpPr>
            <p:spPr>
              <a:xfrm>
                <a:off x="1615036" y="3154473"/>
                <a:ext cx="914400" cy="9144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v-SE" sz="16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𝓧</m:t>
                      </m:r>
                      <m:r>
                        <a:rPr lang="sv-SE" sz="16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sv-SE" sz="16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sv-SE" sz="16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𝑟</m:t>
                          </m:r>
                          <m:r>
                            <a:rPr lang="sv-SE" sz="16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=1 </m:t>
                          </m:r>
                        </m:sub>
                        <m:sup>
                          <m:r>
                            <a:rPr lang="sv-SE" sz="16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𝑅</m:t>
                          </m:r>
                        </m:sup>
                        <m:e>
                          <m:sSub>
                            <m:sSubPr>
                              <m:ctrlPr>
                                <a:rPr lang="sv-SE" sz="16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sv-SE" sz="16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sv-SE" sz="16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𝑟</m:t>
                              </m:r>
                            </m:sub>
                          </m:sSub>
                          <m:r>
                            <a:rPr lang="sv-SE" sz="16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∘</m:t>
                          </m:r>
                          <m:sSub>
                            <m:sSubPr>
                              <m:ctrlPr>
                                <a:rPr lang="sv-SE" sz="16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sv-SE" sz="16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𝒃</m:t>
                              </m:r>
                            </m:e>
                            <m:sub>
                              <m:r>
                                <a:rPr lang="sv-SE" sz="16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𝑟</m:t>
                              </m:r>
                            </m:sub>
                          </m:sSub>
                          <m:r>
                            <a:rPr lang="sv-SE" sz="16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∘</m:t>
                          </m:r>
                          <m:sSub>
                            <m:sSubPr>
                              <m:ctrlPr>
                                <a:rPr lang="sv-SE" sz="16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sv-SE" sz="16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𝒄</m:t>
                              </m:r>
                            </m:e>
                            <m:sub>
                              <m:r>
                                <a:rPr lang="sv-SE" sz="16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𝑟</m:t>
                              </m:r>
                            </m:sub>
                          </m:sSub>
                          <m:r>
                            <a:rPr lang="sv-SE" sz="16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∘</m:t>
                          </m:r>
                          <m:sSub>
                            <m:sSubPr>
                              <m:ctrlPr>
                                <a:rPr lang="sv-SE" sz="16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sv-SE" sz="16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𝒅</m:t>
                              </m:r>
                            </m:e>
                            <m:sub>
                              <m:r>
                                <a:rPr lang="sv-SE" sz="16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𝑟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SE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E1A5C843-D689-33FB-71D6-3D1DD76B91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5036" y="3154473"/>
                <a:ext cx="914400" cy="914400"/>
              </a:xfrm>
              <a:prstGeom prst="rect">
                <a:avLst/>
              </a:prstGeom>
              <a:blipFill>
                <a:blip r:embed="rId21"/>
                <a:stretch>
                  <a:fillRect l="-72667" r="-64000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96379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401A8BE3-7223-D9EC-9A58-38F837378C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5967" y="768955"/>
            <a:ext cx="1039217" cy="1593466"/>
          </a:xfrm>
          <a:prstGeom prst="rect">
            <a:avLst/>
          </a:prstGeom>
        </p:spPr>
      </p:pic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942112B6-36D7-A8DE-372A-EA0ED4B74DC2}"/>
              </a:ext>
            </a:extLst>
          </p:cNvPr>
          <p:cNvCxnSpPr>
            <a:cxnSpLocks/>
          </p:cNvCxnSpPr>
          <p:nvPr/>
        </p:nvCxnSpPr>
        <p:spPr>
          <a:xfrm>
            <a:off x="6311118" y="1646634"/>
            <a:ext cx="1066126" cy="171544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27C73CC2-6B7B-189F-A2FA-AB32C78CD1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2094" y="3362074"/>
            <a:ext cx="1838883" cy="1096257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189"/>
            <a:r>
              <a:rPr lang="en-US" sz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Viktor Skantze</a:t>
            </a:r>
            <a:endParaRPr lang="sv-SE" sz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881DC44-71F5-488E-9403-C15246AD5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79" y="206376"/>
            <a:ext cx="8631424" cy="565177"/>
          </a:xfrm>
        </p:spPr>
        <p:txBody>
          <a:bodyPr>
            <a:normAutofit/>
          </a:bodyPr>
          <a:lstStyle/>
          <a:p>
            <a:r>
              <a:rPr lang="sv-SE" sz="2250" noProof="0" dirty="0">
                <a:latin typeface="Verdana" panose="020B0604030504040204" pitchFamily="34" charset="0"/>
                <a:ea typeface="Verdana" panose="020B0604030504040204" pitchFamily="34" charset="0"/>
              </a:rPr>
              <a:t>PCA VERSUS PARAFAC</a:t>
            </a:r>
            <a:endParaRPr lang="sv-SE" sz="2250" u="sng" noProof="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174ABBB-15FE-48BE-B2EE-F30712F1C7BA}"/>
              </a:ext>
            </a:extLst>
          </p:cNvPr>
          <p:cNvCxnSpPr/>
          <p:nvPr/>
        </p:nvCxnSpPr>
        <p:spPr>
          <a:xfrm>
            <a:off x="323529" y="771552"/>
            <a:ext cx="8496622" cy="0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8" name="Group 77">
            <a:extLst>
              <a:ext uri="{FF2B5EF4-FFF2-40B4-BE49-F238E27FC236}">
                <a16:creationId xmlns:a16="http://schemas.microsoft.com/office/drawing/2014/main" id="{5511F365-2EF5-4BF9-A3E0-C22C67419499}"/>
              </a:ext>
            </a:extLst>
          </p:cNvPr>
          <p:cNvGrpSpPr/>
          <p:nvPr/>
        </p:nvGrpSpPr>
        <p:grpSpPr>
          <a:xfrm>
            <a:off x="246576" y="1256148"/>
            <a:ext cx="1192442" cy="900973"/>
            <a:chOff x="336105" y="1402163"/>
            <a:chExt cx="4544349" cy="3283139"/>
          </a:xfrm>
        </p:grpSpPr>
        <p:sp>
          <p:nvSpPr>
            <p:cNvPr id="79" name="Rektangel 15">
              <a:extLst>
                <a:ext uri="{FF2B5EF4-FFF2-40B4-BE49-F238E27FC236}">
                  <a16:creationId xmlns:a16="http://schemas.microsoft.com/office/drawing/2014/main" id="{398983F9-BC9D-433A-82EB-2855741A8A61}"/>
                </a:ext>
              </a:extLst>
            </p:cNvPr>
            <p:cNvSpPr/>
            <p:nvPr/>
          </p:nvSpPr>
          <p:spPr>
            <a:xfrm>
              <a:off x="970292" y="2153932"/>
              <a:ext cx="3355927" cy="253137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351"/>
            </a:p>
          </p:txBody>
        </p:sp>
        <p:sp>
          <p:nvSpPr>
            <p:cNvPr id="80" name="textruta 10">
              <a:extLst>
                <a:ext uri="{FF2B5EF4-FFF2-40B4-BE49-F238E27FC236}">
                  <a16:creationId xmlns:a16="http://schemas.microsoft.com/office/drawing/2014/main" id="{E4888AC9-7337-48A0-96BA-60F983BE4D9B}"/>
                </a:ext>
              </a:extLst>
            </p:cNvPr>
            <p:cNvSpPr txBox="1"/>
            <p:nvPr/>
          </p:nvSpPr>
          <p:spPr>
            <a:xfrm>
              <a:off x="1398563" y="2741698"/>
              <a:ext cx="3481891" cy="13458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b="1" dirty="0"/>
                <a:t>Data </a:t>
              </a:r>
            </a:p>
          </p:txBody>
        </p:sp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8C94E9E7-6A93-42A8-80DD-15765973FCCD}"/>
                </a:ext>
              </a:extLst>
            </p:cNvPr>
            <p:cNvCxnSpPr/>
            <p:nvPr/>
          </p:nvCxnSpPr>
          <p:spPr>
            <a:xfrm>
              <a:off x="825900" y="2153932"/>
              <a:ext cx="0" cy="251716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F369C9FD-7F9B-4CF2-8627-7D0F7FFD3782}"/>
                </a:ext>
              </a:extLst>
            </p:cNvPr>
            <p:cNvCxnSpPr>
              <a:cxnSpLocks/>
            </p:cNvCxnSpPr>
            <p:nvPr/>
          </p:nvCxnSpPr>
          <p:spPr>
            <a:xfrm>
              <a:off x="970292" y="1996577"/>
              <a:ext cx="3355925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pic>
          <p:nvPicPr>
            <p:cNvPr id="83" name="Graphic 9" descr="Test tubes">
              <a:extLst>
                <a:ext uri="{FF2B5EF4-FFF2-40B4-BE49-F238E27FC236}">
                  <a16:creationId xmlns:a16="http://schemas.microsoft.com/office/drawing/2014/main" id="{5D401DE1-2EB8-4DB0-A99F-5759CDD41DB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862290" y="1402163"/>
              <a:ext cx="463927" cy="463927"/>
            </a:xfrm>
            <a:prstGeom prst="rect">
              <a:avLst/>
            </a:prstGeom>
          </p:spPr>
        </p:pic>
        <p:pic>
          <p:nvPicPr>
            <p:cNvPr id="84" name="Bildobjekt 99">
              <a:extLst>
                <a:ext uri="{FF2B5EF4-FFF2-40B4-BE49-F238E27FC236}">
                  <a16:creationId xmlns:a16="http://schemas.microsoft.com/office/drawing/2014/main" id="{67AED268-5FDA-4C75-B555-595A885630D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837473B0-CC2E-450A-ABE3-18F120FF3D39}">
                  <a1611:picAttrSrcUrl xmlns:a1611="http://schemas.microsoft.com/office/drawing/2016/11/main" r:id="rId8"/>
                </a:ext>
              </a:extLst>
            </a:blip>
            <a:stretch>
              <a:fillRect/>
            </a:stretch>
          </p:blipFill>
          <p:spPr>
            <a:xfrm>
              <a:off x="336105" y="4193508"/>
              <a:ext cx="489795" cy="489795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9447C449-E344-48D3-A2D0-7D6E7AD5F17B}"/>
              </a:ext>
            </a:extLst>
          </p:cNvPr>
          <p:cNvGrpSpPr/>
          <p:nvPr/>
        </p:nvGrpSpPr>
        <p:grpSpPr>
          <a:xfrm>
            <a:off x="2608724" y="976404"/>
            <a:ext cx="913652" cy="871724"/>
            <a:chOff x="7366571" y="1319174"/>
            <a:chExt cx="3779975" cy="4041751"/>
          </a:xfrm>
        </p:grpSpPr>
        <p:cxnSp>
          <p:nvCxnSpPr>
            <p:cNvPr id="150" name="Straight Arrow Connector 149">
              <a:extLst>
                <a:ext uri="{FF2B5EF4-FFF2-40B4-BE49-F238E27FC236}">
                  <a16:creationId xmlns:a16="http://schemas.microsoft.com/office/drawing/2014/main" id="{82275BE8-9F94-45F0-960A-971E0FC1CD8F}"/>
                </a:ext>
              </a:extLst>
            </p:cNvPr>
            <p:cNvCxnSpPr>
              <a:cxnSpLocks/>
            </p:cNvCxnSpPr>
            <p:nvPr/>
          </p:nvCxnSpPr>
          <p:spPr>
            <a:xfrm>
              <a:off x="7366571" y="3227763"/>
              <a:ext cx="3779975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3" name="Straight Arrow Connector 152">
              <a:extLst>
                <a:ext uri="{FF2B5EF4-FFF2-40B4-BE49-F238E27FC236}">
                  <a16:creationId xmlns:a16="http://schemas.microsoft.com/office/drawing/2014/main" id="{198707DD-0D19-4EA5-B4B2-F81E8671DD3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390581" y="1414496"/>
              <a:ext cx="0" cy="357874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pic>
          <p:nvPicPr>
            <p:cNvPr id="154" name="Graphic 153" descr="Group of men">
              <a:extLst>
                <a:ext uri="{FF2B5EF4-FFF2-40B4-BE49-F238E27FC236}">
                  <a16:creationId xmlns:a16="http://schemas.microsoft.com/office/drawing/2014/main" id="{37524573-1E64-4AE4-80A1-C8A3CAE4988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9833953" y="1614189"/>
              <a:ext cx="1219200" cy="1219200"/>
            </a:xfrm>
            <a:prstGeom prst="rect">
              <a:avLst/>
            </a:prstGeom>
          </p:spPr>
        </p:pic>
        <p:pic>
          <p:nvPicPr>
            <p:cNvPr id="155" name="Graphic 154" descr="Group of men">
              <a:extLst>
                <a:ext uri="{FF2B5EF4-FFF2-40B4-BE49-F238E27FC236}">
                  <a16:creationId xmlns:a16="http://schemas.microsoft.com/office/drawing/2014/main" id="{5F863448-4894-47B0-A885-76E24B0078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7516895" y="1319174"/>
              <a:ext cx="1219200" cy="1219200"/>
            </a:xfrm>
            <a:prstGeom prst="rect">
              <a:avLst/>
            </a:prstGeom>
          </p:spPr>
        </p:pic>
        <p:pic>
          <p:nvPicPr>
            <p:cNvPr id="156" name="Graphic 155" descr="Group of men">
              <a:extLst>
                <a:ext uri="{FF2B5EF4-FFF2-40B4-BE49-F238E27FC236}">
                  <a16:creationId xmlns:a16="http://schemas.microsoft.com/office/drawing/2014/main" id="{210755AE-CD78-4FBF-8C38-ADE69E31F1D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7599373" y="3680594"/>
              <a:ext cx="1219200" cy="1219200"/>
            </a:xfrm>
            <a:prstGeom prst="rect">
              <a:avLst/>
            </a:prstGeom>
          </p:spPr>
        </p:pic>
        <p:pic>
          <p:nvPicPr>
            <p:cNvPr id="157" name="Graphic 156" descr="Group of men">
              <a:extLst>
                <a:ext uri="{FF2B5EF4-FFF2-40B4-BE49-F238E27FC236}">
                  <a16:creationId xmlns:a16="http://schemas.microsoft.com/office/drawing/2014/main" id="{548DA2C3-B99D-4AC6-AADB-3BB1687CBE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9927346" y="3979846"/>
              <a:ext cx="1219200" cy="1219200"/>
            </a:xfrm>
            <a:prstGeom prst="rect">
              <a:avLst/>
            </a:prstGeom>
          </p:spPr>
        </p:pic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99617326-4ADA-4A64-B731-C9FCB948E19E}"/>
                </a:ext>
              </a:extLst>
            </p:cNvPr>
            <p:cNvSpPr/>
            <p:nvPr/>
          </p:nvSpPr>
          <p:spPr>
            <a:xfrm rot="743978">
              <a:off x="7576253" y="3385113"/>
              <a:ext cx="1320813" cy="1975812"/>
            </a:xfrm>
            <a:prstGeom prst="ellipse">
              <a:avLst/>
            </a:prstGeom>
            <a:noFill/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350"/>
            </a:p>
          </p:txBody>
        </p:sp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48728F33-3CF5-48EF-8BD3-0F92600BA5E2}"/>
              </a:ext>
            </a:extLst>
          </p:cNvPr>
          <p:cNvGrpSpPr/>
          <p:nvPr/>
        </p:nvGrpSpPr>
        <p:grpSpPr>
          <a:xfrm>
            <a:off x="2608724" y="1968070"/>
            <a:ext cx="913652" cy="771863"/>
            <a:chOff x="7366571" y="1414496"/>
            <a:chExt cx="3779975" cy="3578744"/>
          </a:xfrm>
        </p:grpSpPr>
        <p:cxnSp>
          <p:nvCxnSpPr>
            <p:cNvPr id="162" name="Straight Arrow Connector 161">
              <a:extLst>
                <a:ext uri="{FF2B5EF4-FFF2-40B4-BE49-F238E27FC236}">
                  <a16:creationId xmlns:a16="http://schemas.microsoft.com/office/drawing/2014/main" id="{5682D47F-F086-4055-9604-2AEE7085A7D6}"/>
                </a:ext>
              </a:extLst>
            </p:cNvPr>
            <p:cNvCxnSpPr>
              <a:cxnSpLocks/>
            </p:cNvCxnSpPr>
            <p:nvPr/>
          </p:nvCxnSpPr>
          <p:spPr>
            <a:xfrm>
              <a:off x="7366571" y="3227763"/>
              <a:ext cx="3779975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3" name="Straight Arrow Connector 162">
              <a:extLst>
                <a:ext uri="{FF2B5EF4-FFF2-40B4-BE49-F238E27FC236}">
                  <a16:creationId xmlns:a16="http://schemas.microsoft.com/office/drawing/2014/main" id="{71A2402A-4E6A-4328-9602-DD3008962E9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390581" y="1414496"/>
              <a:ext cx="0" cy="357874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70" name="Oval 169">
            <a:extLst>
              <a:ext uri="{FF2B5EF4-FFF2-40B4-BE49-F238E27FC236}">
                <a16:creationId xmlns:a16="http://schemas.microsoft.com/office/drawing/2014/main" id="{FF6BA002-F3AC-4A63-8E5D-F3230B79166C}"/>
              </a:ext>
            </a:extLst>
          </p:cNvPr>
          <p:cNvSpPr/>
          <p:nvPr/>
        </p:nvSpPr>
        <p:spPr>
          <a:xfrm rot="1753566">
            <a:off x="3175287" y="943420"/>
            <a:ext cx="335017" cy="460184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sp>
        <p:nvSpPr>
          <p:cNvPr id="171" name="Oval 170">
            <a:extLst>
              <a:ext uri="{FF2B5EF4-FFF2-40B4-BE49-F238E27FC236}">
                <a16:creationId xmlns:a16="http://schemas.microsoft.com/office/drawing/2014/main" id="{3FAFA2E6-ED87-4F92-AAEF-C00E180A6D9A}"/>
              </a:ext>
            </a:extLst>
          </p:cNvPr>
          <p:cNvSpPr/>
          <p:nvPr/>
        </p:nvSpPr>
        <p:spPr>
          <a:xfrm rot="19832509">
            <a:off x="3227103" y="1437807"/>
            <a:ext cx="295856" cy="456950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sp>
        <p:nvSpPr>
          <p:cNvPr id="172" name="Oval 171">
            <a:extLst>
              <a:ext uri="{FF2B5EF4-FFF2-40B4-BE49-F238E27FC236}">
                <a16:creationId xmlns:a16="http://schemas.microsoft.com/office/drawing/2014/main" id="{4C16B3FC-86C3-4108-963D-EB0D3FCCE499}"/>
              </a:ext>
            </a:extLst>
          </p:cNvPr>
          <p:cNvSpPr/>
          <p:nvPr/>
        </p:nvSpPr>
        <p:spPr>
          <a:xfrm rot="5773080">
            <a:off x="2633787" y="926716"/>
            <a:ext cx="351769" cy="386203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9D160B6-24F6-41F6-B288-EA6F35CDB9DE}"/>
              </a:ext>
            </a:extLst>
          </p:cNvPr>
          <p:cNvCxnSpPr/>
          <p:nvPr/>
        </p:nvCxnSpPr>
        <p:spPr>
          <a:xfrm flipV="1">
            <a:off x="3125213" y="2091664"/>
            <a:ext cx="365936" cy="262337"/>
          </a:xfrm>
          <a:prstGeom prst="straightConnector1">
            <a:avLst/>
          </a:prstGeom>
          <a:ln w="6350">
            <a:solidFill>
              <a:schemeClr val="accent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Arrow Connector 176">
            <a:extLst>
              <a:ext uri="{FF2B5EF4-FFF2-40B4-BE49-F238E27FC236}">
                <a16:creationId xmlns:a16="http://schemas.microsoft.com/office/drawing/2014/main" id="{72576530-AE2D-41F3-B254-D9677DD51A3A}"/>
              </a:ext>
            </a:extLst>
          </p:cNvPr>
          <p:cNvCxnSpPr>
            <a:cxnSpLocks/>
          </p:cNvCxnSpPr>
          <p:nvPr/>
        </p:nvCxnSpPr>
        <p:spPr>
          <a:xfrm flipV="1">
            <a:off x="3089291" y="2005914"/>
            <a:ext cx="277086" cy="353241"/>
          </a:xfrm>
          <a:prstGeom prst="straightConnector1">
            <a:avLst/>
          </a:prstGeom>
          <a:ln w="6350">
            <a:solidFill>
              <a:schemeClr val="accent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Arrow Connector 177">
            <a:extLst>
              <a:ext uri="{FF2B5EF4-FFF2-40B4-BE49-F238E27FC236}">
                <a16:creationId xmlns:a16="http://schemas.microsoft.com/office/drawing/2014/main" id="{B0B8F120-9E8B-45FF-B827-E6180C28D553}"/>
              </a:ext>
            </a:extLst>
          </p:cNvPr>
          <p:cNvCxnSpPr>
            <a:cxnSpLocks/>
          </p:cNvCxnSpPr>
          <p:nvPr/>
        </p:nvCxnSpPr>
        <p:spPr>
          <a:xfrm flipV="1">
            <a:off x="3102926" y="2091664"/>
            <a:ext cx="231217" cy="267491"/>
          </a:xfrm>
          <a:prstGeom prst="straightConnector1">
            <a:avLst/>
          </a:prstGeom>
          <a:ln w="6350">
            <a:solidFill>
              <a:schemeClr val="accent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Arrow Connector 178">
            <a:extLst>
              <a:ext uri="{FF2B5EF4-FFF2-40B4-BE49-F238E27FC236}">
                <a16:creationId xmlns:a16="http://schemas.microsoft.com/office/drawing/2014/main" id="{DE3AC466-24FA-4C67-ADFE-DCAFF6D36F58}"/>
              </a:ext>
            </a:extLst>
          </p:cNvPr>
          <p:cNvCxnSpPr>
            <a:cxnSpLocks/>
          </p:cNvCxnSpPr>
          <p:nvPr/>
        </p:nvCxnSpPr>
        <p:spPr>
          <a:xfrm flipV="1">
            <a:off x="3097944" y="2083166"/>
            <a:ext cx="95702" cy="235474"/>
          </a:xfrm>
          <a:prstGeom prst="straightConnector1">
            <a:avLst/>
          </a:prstGeom>
          <a:ln w="6350">
            <a:solidFill>
              <a:schemeClr val="accent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Arrow Connector 179">
            <a:extLst>
              <a:ext uri="{FF2B5EF4-FFF2-40B4-BE49-F238E27FC236}">
                <a16:creationId xmlns:a16="http://schemas.microsoft.com/office/drawing/2014/main" id="{F7AFA2F7-D47A-40E3-B528-5150DC5E9C9F}"/>
              </a:ext>
            </a:extLst>
          </p:cNvPr>
          <p:cNvCxnSpPr>
            <a:cxnSpLocks/>
          </p:cNvCxnSpPr>
          <p:nvPr/>
        </p:nvCxnSpPr>
        <p:spPr>
          <a:xfrm flipH="1" flipV="1">
            <a:off x="3014868" y="2125991"/>
            <a:ext cx="76259" cy="200286"/>
          </a:xfrm>
          <a:prstGeom prst="straightConnector1">
            <a:avLst/>
          </a:prstGeom>
          <a:ln w="6350">
            <a:solidFill>
              <a:schemeClr val="accent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Arrow Connector 180">
            <a:extLst>
              <a:ext uri="{FF2B5EF4-FFF2-40B4-BE49-F238E27FC236}">
                <a16:creationId xmlns:a16="http://schemas.microsoft.com/office/drawing/2014/main" id="{3E47A671-4C24-46A7-A469-5984C643D132}"/>
              </a:ext>
            </a:extLst>
          </p:cNvPr>
          <p:cNvCxnSpPr>
            <a:cxnSpLocks/>
          </p:cNvCxnSpPr>
          <p:nvPr/>
        </p:nvCxnSpPr>
        <p:spPr>
          <a:xfrm>
            <a:off x="3125212" y="2367654"/>
            <a:ext cx="277124" cy="120128"/>
          </a:xfrm>
          <a:prstGeom prst="straightConnector1">
            <a:avLst/>
          </a:prstGeom>
          <a:ln w="6350">
            <a:solidFill>
              <a:schemeClr val="accent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Arrow Connector 181">
            <a:extLst>
              <a:ext uri="{FF2B5EF4-FFF2-40B4-BE49-F238E27FC236}">
                <a16:creationId xmlns:a16="http://schemas.microsoft.com/office/drawing/2014/main" id="{BB9FF93C-8969-410A-AE6B-83BD6DC3B127}"/>
              </a:ext>
            </a:extLst>
          </p:cNvPr>
          <p:cNvCxnSpPr>
            <a:cxnSpLocks/>
          </p:cNvCxnSpPr>
          <p:nvPr/>
        </p:nvCxnSpPr>
        <p:spPr>
          <a:xfrm flipH="1">
            <a:off x="2875541" y="2340469"/>
            <a:ext cx="236038" cy="338366"/>
          </a:xfrm>
          <a:prstGeom prst="straightConnector1">
            <a:avLst/>
          </a:prstGeom>
          <a:ln w="6350">
            <a:solidFill>
              <a:schemeClr val="accent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Arrow Connector 182">
            <a:extLst>
              <a:ext uri="{FF2B5EF4-FFF2-40B4-BE49-F238E27FC236}">
                <a16:creationId xmlns:a16="http://schemas.microsoft.com/office/drawing/2014/main" id="{4AECF782-03CE-4CB3-83B8-6BE6976EC378}"/>
              </a:ext>
            </a:extLst>
          </p:cNvPr>
          <p:cNvCxnSpPr>
            <a:cxnSpLocks/>
          </p:cNvCxnSpPr>
          <p:nvPr/>
        </p:nvCxnSpPr>
        <p:spPr>
          <a:xfrm>
            <a:off x="3102926" y="2340469"/>
            <a:ext cx="179536" cy="231281"/>
          </a:xfrm>
          <a:prstGeom prst="straightConnector1">
            <a:avLst/>
          </a:prstGeom>
          <a:ln w="6350">
            <a:solidFill>
              <a:schemeClr val="accent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B948F108-079C-4E6C-B9FF-82A8563CFE28}"/>
              </a:ext>
            </a:extLst>
          </p:cNvPr>
          <p:cNvCxnSpPr>
            <a:cxnSpLocks/>
          </p:cNvCxnSpPr>
          <p:nvPr/>
        </p:nvCxnSpPr>
        <p:spPr>
          <a:xfrm flipV="1">
            <a:off x="1431313" y="1485714"/>
            <a:ext cx="1026776" cy="31115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4" name="Straight Arrow Connector 183">
            <a:extLst>
              <a:ext uri="{FF2B5EF4-FFF2-40B4-BE49-F238E27FC236}">
                <a16:creationId xmlns:a16="http://schemas.microsoft.com/office/drawing/2014/main" id="{D3F4D998-2C1E-49B8-93BE-230407A9C65C}"/>
              </a:ext>
            </a:extLst>
          </p:cNvPr>
          <p:cNvCxnSpPr>
            <a:cxnSpLocks/>
          </p:cNvCxnSpPr>
          <p:nvPr/>
        </p:nvCxnSpPr>
        <p:spPr>
          <a:xfrm>
            <a:off x="1431312" y="1796872"/>
            <a:ext cx="1146235" cy="37760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6" name="Date Placeholder 6">
            <a:extLst>
              <a:ext uri="{FF2B5EF4-FFF2-40B4-BE49-F238E27FC236}">
                <a16:creationId xmlns:a16="http://schemas.microsoft.com/office/drawing/2014/main" id="{65C70E4C-2C45-4D88-BFC0-1FB4CB0C0B5B}"/>
              </a:ext>
            </a:extLst>
          </p:cNvPr>
          <p:cNvSpPr txBox="1">
            <a:spLocks/>
          </p:cNvSpPr>
          <p:nvPr/>
        </p:nvSpPr>
        <p:spPr>
          <a:xfrm>
            <a:off x="3584949" y="2177954"/>
            <a:ext cx="880599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333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89"/>
            <a:r>
              <a:rPr lang="en-US" sz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Loadings (</a:t>
            </a:r>
            <a:r>
              <a:rPr lang="en-US" sz="1200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TxMxD</a:t>
            </a:r>
            <a:r>
              <a:rPr lang="en-US" sz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  <a:endParaRPr lang="sv-SE" sz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87" name="Date Placeholder 6">
            <a:extLst>
              <a:ext uri="{FF2B5EF4-FFF2-40B4-BE49-F238E27FC236}">
                <a16:creationId xmlns:a16="http://schemas.microsoft.com/office/drawing/2014/main" id="{256D7332-963F-467F-8D68-69614B0EB1FC}"/>
              </a:ext>
            </a:extLst>
          </p:cNvPr>
          <p:cNvSpPr txBox="1">
            <a:spLocks/>
          </p:cNvSpPr>
          <p:nvPr/>
        </p:nvSpPr>
        <p:spPr>
          <a:xfrm>
            <a:off x="3584950" y="1183776"/>
            <a:ext cx="831726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333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189"/>
            <a:r>
              <a:rPr lang="en-US" sz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Scores (I)</a:t>
            </a:r>
            <a:endParaRPr lang="sv-SE" sz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56994DF5-1D61-4669-9371-DA3318F0638A}"/>
              </a:ext>
            </a:extLst>
          </p:cNvPr>
          <p:cNvGrpSpPr/>
          <p:nvPr/>
        </p:nvGrpSpPr>
        <p:grpSpPr>
          <a:xfrm>
            <a:off x="7290314" y="874366"/>
            <a:ext cx="913652" cy="871724"/>
            <a:chOff x="7366571" y="1319174"/>
            <a:chExt cx="3779975" cy="4041751"/>
          </a:xfrm>
        </p:grpSpPr>
        <p:cxnSp>
          <p:nvCxnSpPr>
            <p:cNvPr id="197" name="Straight Arrow Connector 196">
              <a:extLst>
                <a:ext uri="{FF2B5EF4-FFF2-40B4-BE49-F238E27FC236}">
                  <a16:creationId xmlns:a16="http://schemas.microsoft.com/office/drawing/2014/main" id="{4C8E82F3-9D41-4785-AAA6-A3BE5EDE2A82}"/>
                </a:ext>
              </a:extLst>
            </p:cNvPr>
            <p:cNvCxnSpPr>
              <a:cxnSpLocks/>
            </p:cNvCxnSpPr>
            <p:nvPr/>
          </p:nvCxnSpPr>
          <p:spPr>
            <a:xfrm>
              <a:off x="7366571" y="3227763"/>
              <a:ext cx="3779975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98" name="Straight Arrow Connector 197">
              <a:extLst>
                <a:ext uri="{FF2B5EF4-FFF2-40B4-BE49-F238E27FC236}">
                  <a16:creationId xmlns:a16="http://schemas.microsoft.com/office/drawing/2014/main" id="{CF5B47AE-2830-4B22-B141-5B6A81A9030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390581" y="1414496"/>
              <a:ext cx="0" cy="357874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pic>
          <p:nvPicPr>
            <p:cNvPr id="199" name="Graphic 198" descr="Group of men">
              <a:extLst>
                <a:ext uri="{FF2B5EF4-FFF2-40B4-BE49-F238E27FC236}">
                  <a16:creationId xmlns:a16="http://schemas.microsoft.com/office/drawing/2014/main" id="{10EB00B9-F966-4CC1-926D-B0B6FDF1E54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9833953" y="1614189"/>
              <a:ext cx="1219200" cy="1219200"/>
            </a:xfrm>
            <a:prstGeom prst="rect">
              <a:avLst/>
            </a:prstGeom>
          </p:spPr>
        </p:pic>
        <p:pic>
          <p:nvPicPr>
            <p:cNvPr id="200" name="Graphic 199" descr="Group of men">
              <a:extLst>
                <a:ext uri="{FF2B5EF4-FFF2-40B4-BE49-F238E27FC236}">
                  <a16:creationId xmlns:a16="http://schemas.microsoft.com/office/drawing/2014/main" id="{CE482CC9-F139-48EE-AF55-4F5B1CCE0C4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7516895" y="1319174"/>
              <a:ext cx="1219200" cy="1219200"/>
            </a:xfrm>
            <a:prstGeom prst="rect">
              <a:avLst/>
            </a:prstGeom>
          </p:spPr>
        </p:pic>
        <p:pic>
          <p:nvPicPr>
            <p:cNvPr id="201" name="Graphic 200" descr="Group of men">
              <a:extLst>
                <a:ext uri="{FF2B5EF4-FFF2-40B4-BE49-F238E27FC236}">
                  <a16:creationId xmlns:a16="http://schemas.microsoft.com/office/drawing/2014/main" id="{36588ED3-B3FB-4BC2-87A9-FEDD4C3DF19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7599373" y="3680594"/>
              <a:ext cx="1219200" cy="1219200"/>
            </a:xfrm>
            <a:prstGeom prst="rect">
              <a:avLst/>
            </a:prstGeom>
          </p:spPr>
        </p:pic>
        <p:pic>
          <p:nvPicPr>
            <p:cNvPr id="202" name="Graphic 201" descr="Group of men">
              <a:extLst>
                <a:ext uri="{FF2B5EF4-FFF2-40B4-BE49-F238E27FC236}">
                  <a16:creationId xmlns:a16="http://schemas.microsoft.com/office/drawing/2014/main" id="{143FC64D-3B3B-4E0A-99AD-B40535CACA9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9927346" y="3979846"/>
              <a:ext cx="1219200" cy="1219200"/>
            </a:xfrm>
            <a:prstGeom prst="rect">
              <a:avLst/>
            </a:prstGeom>
          </p:spPr>
        </p:pic>
        <p:sp>
          <p:nvSpPr>
            <p:cNvPr id="203" name="Oval 202">
              <a:extLst>
                <a:ext uri="{FF2B5EF4-FFF2-40B4-BE49-F238E27FC236}">
                  <a16:creationId xmlns:a16="http://schemas.microsoft.com/office/drawing/2014/main" id="{F31C2D82-8F6C-4E0D-8A80-ADB5A0119B59}"/>
                </a:ext>
              </a:extLst>
            </p:cNvPr>
            <p:cNvSpPr/>
            <p:nvPr/>
          </p:nvSpPr>
          <p:spPr>
            <a:xfrm rot="743978">
              <a:off x="7576253" y="3385113"/>
              <a:ext cx="1320813" cy="1975812"/>
            </a:xfrm>
            <a:prstGeom prst="ellipse">
              <a:avLst/>
            </a:prstGeom>
            <a:noFill/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350"/>
            </a:p>
          </p:txBody>
        </p:sp>
      </p:grpSp>
      <p:grpSp>
        <p:nvGrpSpPr>
          <p:cNvPr id="204" name="Group 203">
            <a:extLst>
              <a:ext uri="{FF2B5EF4-FFF2-40B4-BE49-F238E27FC236}">
                <a16:creationId xmlns:a16="http://schemas.microsoft.com/office/drawing/2014/main" id="{EB6F08C0-5834-44B3-B44E-9E2ACAE0DDDC}"/>
              </a:ext>
            </a:extLst>
          </p:cNvPr>
          <p:cNvGrpSpPr/>
          <p:nvPr/>
        </p:nvGrpSpPr>
        <p:grpSpPr>
          <a:xfrm>
            <a:off x="7330735" y="1732686"/>
            <a:ext cx="913652" cy="771863"/>
            <a:chOff x="7366571" y="1414496"/>
            <a:chExt cx="3779975" cy="3578744"/>
          </a:xfrm>
        </p:grpSpPr>
        <p:cxnSp>
          <p:nvCxnSpPr>
            <p:cNvPr id="205" name="Straight Arrow Connector 204">
              <a:extLst>
                <a:ext uri="{FF2B5EF4-FFF2-40B4-BE49-F238E27FC236}">
                  <a16:creationId xmlns:a16="http://schemas.microsoft.com/office/drawing/2014/main" id="{F8F13235-37B6-48F8-ABF6-68B78FDE5058}"/>
                </a:ext>
              </a:extLst>
            </p:cNvPr>
            <p:cNvCxnSpPr>
              <a:cxnSpLocks/>
            </p:cNvCxnSpPr>
            <p:nvPr/>
          </p:nvCxnSpPr>
          <p:spPr>
            <a:xfrm>
              <a:off x="7366571" y="3227763"/>
              <a:ext cx="3779975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6" name="Straight Arrow Connector 205">
              <a:extLst>
                <a:ext uri="{FF2B5EF4-FFF2-40B4-BE49-F238E27FC236}">
                  <a16:creationId xmlns:a16="http://schemas.microsoft.com/office/drawing/2014/main" id="{EC915D3D-D2C0-4901-88E8-D8FEE705D50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390581" y="1414496"/>
              <a:ext cx="0" cy="357874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7" name="Oval 206">
            <a:extLst>
              <a:ext uri="{FF2B5EF4-FFF2-40B4-BE49-F238E27FC236}">
                <a16:creationId xmlns:a16="http://schemas.microsoft.com/office/drawing/2014/main" id="{2E46DC1C-C3B0-4A62-B7C2-F06377E7F707}"/>
              </a:ext>
            </a:extLst>
          </p:cNvPr>
          <p:cNvSpPr/>
          <p:nvPr/>
        </p:nvSpPr>
        <p:spPr>
          <a:xfrm rot="1753566">
            <a:off x="7866028" y="834091"/>
            <a:ext cx="335017" cy="460184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sp>
        <p:nvSpPr>
          <p:cNvPr id="208" name="Oval 207">
            <a:extLst>
              <a:ext uri="{FF2B5EF4-FFF2-40B4-BE49-F238E27FC236}">
                <a16:creationId xmlns:a16="http://schemas.microsoft.com/office/drawing/2014/main" id="{4329CAB5-7E97-46BC-8EBB-1FAE01526C55}"/>
              </a:ext>
            </a:extLst>
          </p:cNvPr>
          <p:cNvSpPr/>
          <p:nvPr/>
        </p:nvSpPr>
        <p:spPr>
          <a:xfrm rot="19832509">
            <a:off x="7908693" y="1335769"/>
            <a:ext cx="295856" cy="456950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sp>
        <p:nvSpPr>
          <p:cNvPr id="209" name="Oval 208">
            <a:extLst>
              <a:ext uri="{FF2B5EF4-FFF2-40B4-BE49-F238E27FC236}">
                <a16:creationId xmlns:a16="http://schemas.microsoft.com/office/drawing/2014/main" id="{628B4E4E-7FEC-4FA1-8350-98BE98CED1EE}"/>
              </a:ext>
            </a:extLst>
          </p:cNvPr>
          <p:cNvSpPr/>
          <p:nvPr/>
        </p:nvSpPr>
        <p:spPr>
          <a:xfrm rot="5773080">
            <a:off x="7287189" y="823425"/>
            <a:ext cx="351769" cy="386203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cxnSp>
        <p:nvCxnSpPr>
          <p:cNvPr id="210" name="Straight Arrow Connector 209">
            <a:extLst>
              <a:ext uri="{FF2B5EF4-FFF2-40B4-BE49-F238E27FC236}">
                <a16:creationId xmlns:a16="http://schemas.microsoft.com/office/drawing/2014/main" id="{CCAB1B46-BF8D-4270-8EEC-EDB24AD341D3}"/>
              </a:ext>
            </a:extLst>
          </p:cNvPr>
          <p:cNvCxnSpPr/>
          <p:nvPr/>
        </p:nvCxnSpPr>
        <p:spPr>
          <a:xfrm flipV="1">
            <a:off x="7847224" y="1856281"/>
            <a:ext cx="365936" cy="262337"/>
          </a:xfrm>
          <a:prstGeom prst="straightConnector1">
            <a:avLst/>
          </a:prstGeom>
          <a:ln w="6350">
            <a:solidFill>
              <a:schemeClr val="accent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Arrow Connector 210">
            <a:extLst>
              <a:ext uri="{FF2B5EF4-FFF2-40B4-BE49-F238E27FC236}">
                <a16:creationId xmlns:a16="http://schemas.microsoft.com/office/drawing/2014/main" id="{2DD5B170-9527-40FD-863C-A2A9AAFAAD4E}"/>
              </a:ext>
            </a:extLst>
          </p:cNvPr>
          <p:cNvCxnSpPr>
            <a:cxnSpLocks/>
          </p:cNvCxnSpPr>
          <p:nvPr/>
        </p:nvCxnSpPr>
        <p:spPr>
          <a:xfrm flipV="1">
            <a:off x="7811303" y="1770530"/>
            <a:ext cx="277086" cy="353241"/>
          </a:xfrm>
          <a:prstGeom prst="straightConnector1">
            <a:avLst/>
          </a:prstGeom>
          <a:ln w="6350">
            <a:solidFill>
              <a:schemeClr val="accent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Arrow Connector 211">
            <a:extLst>
              <a:ext uri="{FF2B5EF4-FFF2-40B4-BE49-F238E27FC236}">
                <a16:creationId xmlns:a16="http://schemas.microsoft.com/office/drawing/2014/main" id="{BBF5A51F-4B20-45BB-8CEA-B6BC1CCC6D01}"/>
              </a:ext>
            </a:extLst>
          </p:cNvPr>
          <p:cNvCxnSpPr>
            <a:cxnSpLocks/>
          </p:cNvCxnSpPr>
          <p:nvPr/>
        </p:nvCxnSpPr>
        <p:spPr>
          <a:xfrm flipV="1">
            <a:off x="7824937" y="1856281"/>
            <a:ext cx="231217" cy="267491"/>
          </a:xfrm>
          <a:prstGeom prst="straightConnector1">
            <a:avLst/>
          </a:prstGeom>
          <a:ln w="6350">
            <a:solidFill>
              <a:schemeClr val="accent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Arrow Connector 212">
            <a:extLst>
              <a:ext uri="{FF2B5EF4-FFF2-40B4-BE49-F238E27FC236}">
                <a16:creationId xmlns:a16="http://schemas.microsoft.com/office/drawing/2014/main" id="{994C3A3F-BCB3-431D-9D54-573921E4E5B5}"/>
              </a:ext>
            </a:extLst>
          </p:cNvPr>
          <p:cNvCxnSpPr>
            <a:cxnSpLocks/>
          </p:cNvCxnSpPr>
          <p:nvPr/>
        </p:nvCxnSpPr>
        <p:spPr>
          <a:xfrm flipV="1">
            <a:off x="7819955" y="1847782"/>
            <a:ext cx="95702" cy="235474"/>
          </a:xfrm>
          <a:prstGeom prst="straightConnector1">
            <a:avLst/>
          </a:prstGeom>
          <a:ln w="6350">
            <a:solidFill>
              <a:schemeClr val="accent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Arrow Connector 213">
            <a:extLst>
              <a:ext uri="{FF2B5EF4-FFF2-40B4-BE49-F238E27FC236}">
                <a16:creationId xmlns:a16="http://schemas.microsoft.com/office/drawing/2014/main" id="{0AA66C1B-F4A8-4670-A3A4-93040FDAD4DE}"/>
              </a:ext>
            </a:extLst>
          </p:cNvPr>
          <p:cNvCxnSpPr>
            <a:cxnSpLocks/>
          </p:cNvCxnSpPr>
          <p:nvPr/>
        </p:nvCxnSpPr>
        <p:spPr>
          <a:xfrm flipH="1" flipV="1">
            <a:off x="7736879" y="1890607"/>
            <a:ext cx="76259" cy="200286"/>
          </a:xfrm>
          <a:prstGeom prst="straightConnector1">
            <a:avLst/>
          </a:prstGeom>
          <a:ln w="6350">
            <a:solidFill>
              <a:schemeClr val="accent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Arrow Connector 214">
            <a:extLst>
              <a:ext uri="{FF2B5EF4-FFF2-40B4-BE49-F238E27FC236}">
                <a16:creationId xmlns:a16="http://schemas.microsoft.com/office/drawing/2014/main" id="{A3FB0EA1-BBF5-4A0D-8EA8-EC1FB580883D}"/>
              </a:ext>
            </a:extLst>
          </p:cNvPr>
          <p:cNvCxnSpPr>
            <a:cxnSpLocks/>
          </p:cNvCxnSpPr>
          <p:nvPr/>
        </p:nvCxnSpPr>
        <p:spPr>
          <a:xfrm>
            <a:off x="7847224" y="2132270"/>
            <a:ext cx="277124" cy="120128"/>
          </a:xfrm>
          <a:prstGeom prst="straightConnector1">
            <a:avLst/>
          </a:prstGeom>
          <a:ln w="6350">
            <a:solidFill>
              <a:schemeClr val="accent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Arrow Connector 215">
            <a:extLst>
              <a:ext uri="{FF2B5EF4-FFF2-40B4-BE49-F238E27FC236}">
                <a16:creationId xmlns:a16="http://schemas.microsoft.com/office/drawing/2014/main" id="{7F18E94E-45B1-4FDA-9892-5E0409506E0D}"/>
              </a:ext>
            </a:extLst>
          </p:cNvPr>
          <p:cNvCxnSpPr>
            <a:cxnSpLocks/>
          </p:cNvCxnSpPr>
          <p:nvPr/>
        </p:nvCxnSpPr>
        <p:spPr>
          <a:xfrm flipH="1">
            <a:off x="7597552" y="2105086"/>
            <a:ext cx="236038" cy="338366"/>
          </a:xfrm>
          <a:prstGeom prst="straightConnector1">
            <a:avLst/>
          </a:prstGeom>
          <a:ln w="6350">
            <a:solidFill>
              <a:schemeClr val="accent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7" name="Straight Arrow Connector 216">
            <a:extLst>
              <a:ext uri="{FF2B5EF4-FFF2-40B4-BE49-F238E27FC236}">
                <a16:creationId xmlns:a16="http://schemas.microsoft.com/office/drawing/2014/main" id="{0AE50A9F-FE2A-4002-A1AF-FF916405F477}"/>
              </a:ext>
            </a:extLst>
          </p:cNvPr>
          <p:cNvCxnSpPr>
            <a:cxnSpLocks/>
          </p:cNvCxnSpPr>
          <p:nvPr/>
        </p:nvCxnSpPr>
        <p:spPr>
          <a:xfrm>
            <a:off x="7824937" y="2132270"/>
            <a:ext cx="231217" cy="186369"/>
          </a:xfrm>
          <a:prstGeom prst="straightConnector1">
            <a:avLst/>
          </a:prstGeom>
          <a:ln w="6350">
            <a:solidFill>
              <a:schemeClr val="accent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18" name="Group 217">
            <a:extLst>
              <a:ext uri="{FF2B5EF4-FFF2-40B4-BE49-F238E27FC236}">
                <a16:creationId xmlns:a16="http://schemas.microsoft.com/office/drawing/2014/main" id="{2F59E9A0-1BF0-460E-960D-12D3FC95E6D0}"/>
              </a:ext>
            </a:extLst>
          </p:cNvPr>
          <p:cNvGrpSpPr/>
          <p:nvPr/>
        </p:nvGrpSpPr>
        <p:grpSpPr>
          <a:xfrm>
            <a:off x="7346584" y="2493427"/>
            <a:ext cx="913652" cy="771863"/>
            <a:chOff x="9390581" y="1414496"/>
            <a:chExt cx="3779975" cy="3578744"/>
          </a:xfrm>
        </p:grpSpPr>
        <p:cxnSp>
          <p:nvCxnSpPr>
            <p:cNvPr id="219" name="Straight Arrow Connector 218">
              <a:extLst>
                <a:ext uri="{FF2B5EF4-FFF2-40B4-BE49-F238E27FC236}">
                  <a16:creationId xmlns:a16="http://schemas.microsoft.com/office/drawing/2014/main" id="{3FF1AEAF-9ED1-4D25-BDFA-D9FEFBDF652C}"/>
                </a:ext>
              </a:extLst>
            </p:cNvPr>
            <p:cNvCxnSpPr>
              <a:cxnSpLocks/>
            </p:cNvCxnSpPr>
            <p:nvPr/>
          </p:nvCxnSpPr>
          <p:spPr>
            <a:xfrm>
              <a:off x="9390581" y="4917332"/>
              <a:ext cx="3779975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0" name="Straight Arrow Connector 219">
              <a:extLst>
                <a:ext uri="{FF2B5EF4-FFF2-40B4-BE49-F238E27FC236}">
                  <a16:creationId xmlns:a16="http://schemas.microsoft.com/office/drawing/2014/main" id="{00A85B57-94FB-423E-BA2A-A2CF0C82B6E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390581" y="1414496"/>
              <a:ext cx="0" cy="357874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95131762-62F3-4C02-B2C2-D8EF6F7B5D21}"/>
              </a:ext>
            </a:extLst>
          </p:cNvPr>
          <p:cNvSpPr/>
          <p:nvPr/>
        </p:nvSpPr>
        <p:spPr>
          <a:xfrm>
            <a:off x="7371023" y="2706294"/>
            <a:ext cx="819209" cy="531742"/>
          </a:xfrm>
          <a:custGeom>
            <a:avLst/>
            <a:gdLst>
              <a:gd name="connsiteX0" fmla="*/ 0 w 1092278"/>
              <a:gd name="connsiteY0" fmla="*/ 708989 h 708989"/>
              <a:gd name="connsiteX1" fmla="*/ 123290 w 1092278"/>
              <a:gd name="connsiteY1" fmla="*/ 205556 h 708989"/>
              <a:gd name="connsiteX2" fmla="*/ 328773 w 1092278"/>
              <a:gd name="connsiteY2" fmla="*/ 73 h 708989"/>
              <a:gd name="connsiteX3" fmla="*/ 523982 w 1092278"/>
              <a:gd name="connsiteY3" fmla="*/ 185007 h 708989"/>
              <a:gd name="connsiteX4" fmla="*/ 667820 w 1092278"/>
              <a:gd name="connsiteY4" fmla="*/ 431587 h 708989"/>
              <a:gd name="connsiteX5" fmla="*/ 821932 w 1092278"/>
              <a:gd name="connsiteY5" fmla="*/ 606248 h 708989"/>
              <a:gd name="connsiteX6" fmla="*/ 976045 w 1092278"/>
              <a:gd name="connsiteY6" fmla="*/ 575425 h 708989"/>
              <a:gd name="connsiteX7" fmla="*/ 1078786 w 1092278"/>
              <a:gd name="connsiteY7" fmla="*/ 482958 h 708989"/>
              <a:gd name="connsiteX8" fmla="*/ 1078786 w 1092278"/>
              <a:gd name="connsiteY8" fmla="*/ 462410 h 708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2278" h="708989">
                <a:moveTo>
                  <a:pt x="0" y="708989"/>
                </a:moveTo>
                <a:cubicBezTo>
                  <a:pt x="34247" y="516349"/>
                  <a:pt x="68495" y="323709"/>
                  <a:pt x="123290" y="205556"/>
                </a:cubicBezTo>
                <a:cubicBezTo>
                  <a:pt x="178085" y="87403"/>
                  <a:pt x="261991" y="3498"/>
                  <a:pt x="328773" y="73"/>
                </a:cubicBezTo>
                <a:cubicBezTo>
                  <a:pt x="395555" y="-3352"/>
                  <a:pt x="467474" y="113088"/>
                  <a:pt x="523982" y="185007"/>
                </a:cubicBezTo>
                <a:cubicBezTo>
                  <a:pt x="580490" y="256926"/>
                  <a:pt x="618162" y="361380"/>
                  <a:pt x="667820" y="431587"/>
                </a:cubicBezTo>
                <a:cubicBezTo>
                  <a:pt x="717478" y="501794"/>
                  <a:pt x="770561" y="582275"/>
                  <a:pt x="821932" y="606248"/>
                </a:cubicBezTo>
                <a:cubicBezTo>
                  <a:pt x="873303" y="630221"/>
                  <a:pt x="933236" y="595973"/>
                  <a:pt x="976045" y="575425"/>
                </a:cubicBezTo>
                <a:cubicBezTo>
                  <a:pt x="1018854" y="554877"/>
                  <a:pt x="1061663" y="501794"/>
                  <a:pt x="1078786" y="482958"/>
                </a:cubicBezTo>
                <a:cubicBezTo>
                  <a:pt x="1095910" y="464122"/>
                  <a:pt x="1097622" y="467547"/>
                  <a:pt x="1078786" y="462410"/>
                </a:cubicBezTo>
              </a:path>
            </a:pathLst>
          </a:custGeom>
          <a:noFill/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cxnSp>
        <p:nvCxnSpPr>
          <p:cNvPr id="229" name="Straight Arrow Connector 228">
            <a:extLst>
              <a:ext uri="{FF2B5EF4-FFF2-40B4-BE49-F238E27FC236}">
                <a16:creationId xmlns:a16="http://schemas.microsoft.com/office/drawing/2014/main" id="{A62B2630-09C6-40E9-B032-E9820636C93F}"/>
              </a:ext>
            </a:extLst>
          </p:cNvPr>
          <p:cNvCxnSpPr>
            <a:cxnSpLocks/>
          </p:cNvCxnSpPr>
          <p:nvPr/>
        </p:nvCxnSpPr>
        <p:spPr>
          <a:xfrm flipV="1">
            <a:off x="6314340" y="1320699"/>
            <a:ext cx="847189" cy="33019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0" name="Straight Arrow Connector 229">
            <a:extLst>
              <a:ext uri="{FF2B5EF4-FFF2-40B4-BE49-F238E27FC236}">
                <a16:creationId xmlns:a16="http://schemas.microsoft.com/office/drawing/2014/main" id="{237CC105-1B7B-4112-87CF-5627ADCD34AA}"/>
              </a:ext>
            </a:extLst>
          </p:cNvPr>
          <p:cNvCxnSpPr>
            <a:cxnSpLocks/>
          </p:cNvCxnSpPr>
          <p:nvPr/>
        </p:nvCxnSpPr>
        <p:spPr>
          <a:xfrm>
            <a:off x="6314340" y="1650898"/>
            <a:ext cx="1001421" cy="44417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1" name="Straight Arrow Connector 230">
            <a:extLst>
              <a:ext uri="{FF2B5EF4-FFF2-40B4-BE49-F238E27FC236}">
                <a16:creationId xmlns:a16="http://schemas.microsoft.com/office/drawing/2014/main" id="{A22905D3-9EF4-4997-AC25-BCB4447765EE}"/>
              </a:ext>
            </a:extLst>
          </p:cNvPr>
          <p:cNvCxnSpPr>
            <a:cxnSpLocks/>
          </p:cNvCxnSpPr>
          <p:nvPr/>
        </p:nvCxnSpPr>
        <p:spPr>
          <a:xfrm>
            <a:off x="6314341" y="1650898"/>
            <a:ext cx="952391" cy="104014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2" name="Date Placeholder 6">
            <a:extLst>
              <a:ext uri="{FF2B5EF4-FFF2-40B4-BE49-F238E27FC236}">
                <a16:creationId xmlns:a16="http://schemas.microsoft.com/office/drawing/2014/main" id="{6CE24564-BEBC-4A43-8543-73F31CE032E9}"/>
              </a:ext>
            </a:extLst>
          </p:cNvPr>
          <p:cNvSpPr txBox="1">
            <a:spLocks/>
          </p:cNvSpPr>
          <p:nvPr/>
        </p:nvSpPr>
        <p:spPr>
          <a:xfrm>
            <a:off x="8260999" y="1086453"/>
            <a:ext cx="792605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333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189"/>
            <a:r>
              <a:rPr lang="en-US" sz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Scores (I)</a:t>
            </a:r>
            <a:endParaRPr lang="sv-SE" sz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33" name="Date Placeholder 6">
            <a:extLst>
              <a:ext uri="{FF2B5EF4-FFF2-40B4-BE49-F238E27FC236}">
                <a16:creationId xmlns:a16="http://schemas.microsoft.com/office/drawing/2014/main" id="{0981605D-D024-4106-B27E-366AD75A7D65}"/>
              </a:ext>
            </a:extLst>
          </p:cNvPr>
          <p:cNvSpPr txBox="1">
            <a:spLocks/>
          </p:cNvSpPr>
          <p:nvPr/>
        </p:nvSpPr>
        <p:spPr>
          <a:xfrm>
            <a:off x="8266991" y="1827751"/>
            <a:ext cx="947011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333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189"/>
            <a:r>
              <a:rPr lang="en-US" sz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Metabolite loadings (M)</a:t>
            </a:r>
            <a:endParaRPr lang="sv-SE" sz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35" name="Date Placeholder 6">
            <a:extLst>
              <a:ext uri="{FF2B5EF4-FFF2-40B4-BE49-F238E27FC236}">
                <a16:creationId xmlns:a16="http://schemas.microsoft.com/office/drawing/2014/main" id="{B46432BA-305D-49FA-9356-D806D2527C32}"/>
              </a:ext>
            </a:extLst>
          </p:cNvPr>
          <p:cNvSpPr txBox="1">
            <a:spLocks/>
          </p:cNvSpPr>
          <p:nvPr/>
        </p:nvSpPr>
        <p:spPr>
          <a:xfrm>
            <a:off x="8425251" y="2990695"/>
            <a:ext cx="880599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333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189"/>
            <a:r>
              <a:rPr lang="en-US" sz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Time loadings</a:t>
            </a:r>
          </a:p>
          <a:p>
            <a:pPr algn="ctr" defTabSz="457189"/>
            <a:r>
              <a:rPr lang="en-US" sz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(T)</a:t>
            </a:r>
            <a:endParaRPr lang="sv-SE" sz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36" name="Content Placeholder 2">
            <a:extLst>
              <a:ext uri="{FF2B5EF4-FFF2-40B4-BE49-F238E27FC236}">
                <a16:creationId xmlns:a16="http://schemas.microsoft.com/office/drawing/2014/main" id="{6F213D48-4846-464C-8A06-4391F532D5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-19386" y="2613326"/>
            <a:ext cx="4865982" cy="1962881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sv-SE" sz="1500" noProof="0" dirty="0">
                <a:latin typeface="Verdana" panose="020B0604030504040204" pitchFamily="34" charset="0"/>
                <a:ea typeface="Verdana" panose="020B0604030504040204" pitchFamily="34" charset="0"/>
              </a:rPr>
              <a:t>PCA för matriser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sz="1500" noProof="0" dirty="0">
                <a:latin typeface="Verdana" panose="020B0604030504040204" pitchFamily="34" charset="0"/>
                <a:ea typeface="Verdana" panose="020B0604030504040204" pitchFamily="34" charset="0"/>
              </a:rPr>
              <a:t>Scores för individer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sz="1500" noProof="0" dirty="0" err="1">
                <a:latin typeface="Verdana" panose="020B0604030504040204" pitchFamily="34" charset="0"/>
                <a:ea typeface="Verdana" panose="020B0604030504040204" pitchFamily="34" charset="0"/>
              </a:rPr>
              <a:t>Loadings</a:t>
            </a:r>
            <a:r>
              <a:rPr lang="sv-SE" sz="1500" noProof="0" dirty="0">
                <a:latin typeface="Verdana" panose="020B0604030504040204" pitchFamily="34" charset="0"/>
                <a:ea typeface="Verdana" panose="020B0604030504040204" pitchFamily="34" charset="0"/>
              </a:rPr>
              <a:t> för variabler</a:t>
            </a:r>
          </a:p>
          <a:p>
            <a:pPr marL="0" indent="0">
              <a:buNone/>
            </a:pPr>
            <a:endParaRPr lang="sv-SE" sz="1500" noProof="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sv-SE" sz="1500" noProof="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85" name="Picture 4" descr="Logotype | Chalmers">
            <a:extLst>
              <a:ext uri="{FF2B5EF4-FFF2-40B4-BE49-F238E27FC236}">
                <a16:creationId xmlns:a16="http://schemas.microsoft.com/office/drawing/2014/main" id="{EE92D81A-7F02-4CC3-B38A-99009E300F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213" y="4587535"/>
            <a:ext cx="1945187" cy="52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7" name="Content Placeholder 2">
            <a:extLst>
              <a:ext uri="{FF2B5EF4-FFF2-40B4-BE49-F238E27FC236}">
                <a16:creationId xmlns:a16="http://schemas.microsoft.com/office/drawing/2014/main" id="{AC9D4DF7-3C4E-4060-A251-852AFE18794D}"/>
              </a:ext>
            </a:extLst>
          </p:cNvPr>
          <p:cNvSpPr txBox="1">
            <a:spLocks/>
          </p:cNvSpPr>
          <p:nvPr/>
        </p:nvSpPr>
        <p:spPr>
          <a:xfrm>
            <a:off x="4064625" y="2617780"/>
            <a:ext cx="4865982" cy="196288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474121" indent="-474121" algn="l" defTabSz="609585" rtl="0" eaLnBrk="1" latinLnBrk="0" hangingPunct="1">
              <a:spcBef>
                <a:spcPct val="20000"/>
              </a:spcBef>
              <a:buSzPct val="95000"/>
              <a:buFont typeface="Wingdings" panose="05000000000000000000" pitchFamily="2" charset="2"/>
              <a:buChar char="§"/>
              <a:defRPr sz="2667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31830" indent="-357708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73124" indent="-241294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133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16534" indent="-232828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1867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57828" indent="-241294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1867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sv-SE" sz="1500">
                <a:latin typeface="Verdana" panose="020B0604030504040204" pitchFamily="34" charset="0"/>
                <a:ea typeface="Verdana" panose="020B0604030504040204" pitchFamily="34" charset="0"/>
              </a:rPr>
              <a:t>PARAFAC för tensordata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sz="1500">
                <a:latin typeface="Verdana" panose="020B0604030504040204" pitchFamily="34" charset="0"/>
                <a:ea typeface="Verdana" panose="020B0604030504040204" pitchFamily="34" charset="0"/>
              </a:rPr>
              <a:t>Scores för individer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sz="1500">
                <a:latin typeface="Verdana" panose="020B0604030504040204" pitchFamily="34" charset="0"/>
                <a:ea typeface="Verdana" panose="020B0604030504040204" pitchFamily="34" charset="0"/>
              </a:rPr>
              <a:t>Loadings för variabler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v-SE" sz="1500">
                <a:latin typeface="Verdana" panose="020B0604030504040204" pitchFamily="34" charset="0"/>
                <a:ea typeface="Verdana" panose="020B0604030504040204" pitchFamily="34" charset="0"/>
              </a:rPr>
              <a:t>Metaboliter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v-SE" sz="1500">
                <a:latin typeface="Verdana" panose="020B0604030504040204" pitchFamily="34" charset="0"/>
                <a:ea typeface="Verdana" panose="020B0604030504040204" pitchFamily="34" charset="0"/>
              </a:rPr>
              <a:t>Tid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v-SE" sz="1500">
                <a:latin typeface="Verdana" panose="020B0604030504040204" pitchFamily="34" charset="0"/>
                <a:ea typeface="Verdana" panose="020B0604030504040204" pitchFamily="34" charset="0"/>
              </a:rPr>
              <a:t>Dieter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3888138-E79B-8F5B-FAD2-F84CECE5C0E1}"/>
              </a:ext>
            </a:extLst>
          </p:cNvPr>
          <p:cNvSpPr/>
          <p:nvPr/>
        </p:nvSpPr>
        <p:spPr>
          <a:xfrm>
            <a:off x="7319406" y="3459644"/>
            <a:ext cx="462913" cy="3964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7DE0D763-93BE-11A1-94DA-D13D683DED62}"/>
              </a:ext>
            </a:extLst>
          </p:cNvPr>
          <p:cNvSpPr/>
          <p:nvPr/>
        </p:nvSpPr>
        <p:spPr>
          <a:xfrm>
            <a:off x="7892891" y="3354264"/>
            <a:ext cx="462913" cy="3964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F9852A93-CD31-76AA-4EEF-0D63B05180D1}"/>
              </a:ext>
            </a:extLst>
          </p:cNvPr>
          <p:cNvSpPr/>
          <p:nvPr/>
        </p:nvSpPr>
        <p:spPr>
          <a:xfrm>
            <a:off x="7375458" y="4008482"/>
            <a:ext cx="462913" cy="3964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03BC650A-8054-064D-1AD8-8FB03E3F7247}"/>
              </a:ext>
            </a:extLst>
          </p:cNvPr>
          <p:cNvSpPr/>
          <p:nvPr/>
        </p:nvSpPr>
        <p:spPr>
          <a:xfrm>
            <a:off x="7881491" y="3921224"/>
            <a:ext cx="462913" cy="3964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pic>
        <p:nvPicPr>
          <p:cNvPr id="87" name="Graphic 86" descr="Coffee">
            <a:extLst>
              <a:ext uri="{FF2B5EF4-FFF2-40B4-BE49-F238E27FC236}">
                <a16:creationId xmlns:a16="http://schemas.microsoft.com/office/drawing/2014/main" id="{0187F314-0727-505C-781A-FEC137462C8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7789631" y="3310284"/>
            <a:ext cx="571090" cy="571090"/>
          </a:xfrm>
          <a:prstGeom prst="rect">
            <a:avLst/>
          </a:prstGeom>
        </p:spPr>
      </p:pic>
      <p:pic>
        <p:nvPicPr>
          <p:cNvPr id="89" name="Graphic 88" descr="Sushi">
            <a:extLst>
              <a:ext uri="{FF2B5EF4-FFF2-40B4-BE49-F238E27FC236}">
                <a16:creationId xmlns:a16="http://schemas.microsoft.com/office/drawing/2014/main" id="{59F9CAA8-DBDB-9FAD-E67D-DBD15D13995F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7881491" y="3814627"/>
            <a:ext cx="567995" cy="567995"/>
          </a:xfrm>
          <a:prstGeom prst="rect">
            <a:avLst/>
          </a:prstGeom>
        </p:spPr>
      </p:pic>
      <p:pic>
        <p:nvPicPr>
          <p:cNvPr id="88" name="Graphic 87" descr="Avocado">
            <a:extLst>
              <a:ext uri="{FF2B5EF4-FFF2-40B4-BE49-F238E27FC236}">
                <a16:creationId xmlns:a16="http://schemas.microsoft.com/office/drawing/2014/main" id="{41F2D8AD-E1D6-1D13-774F-2A32AE3D19FF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7365986" y="3958049"/>
            <a:ext cx="501820" cy="501820"/>
          </a:xfrm>
          <a:prstGeom prst="rect">
            <a:avLst/>
          </a:prstGeom>
        </p:spPr>
      </p:pic>
      <p:pic>
        <p:nvPicPr>
          <p:cNvPr id="86" name="Graphic 85" descr="Chicken leg">
            <a:extLst>
              <a:ext uri="{FF2B5EF4-FFF2-40B4-BE49-F238E27FC236}">
                <a16:creationId xmlns:a16="http://schemas.microsoft.com/office/drawing/2014/main" id="{AAFDDD50-25FB-A2D0-FFCE-06A016D53BC7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7267280" y="3416123"/>
            <a:ext cx="571091" cy="571091"/>
          </a:xfrm>
          <a:prstGeom prst="rect">
            <a:avLst/>
          </a:prstGeom>
        </p:spPr>
      </p:pic>
      <p:sp>
        <p:nvSpPr>
          <p:cNvPr id="97" name="Rectangle 96">
            <a:extLst>
              <a:ext uri="{FF2B5EF4-FFF2-40B4-BE49-F238E27FC236}">
                <a16:creationId xmlns:a16="http://schemas.microsoft.com/office/drawing/2014/main" id="{B1BA9234-A872-9F99-B9AF-324F834A2BEE}"/>
              </a:ext>
            </a:extLst>
          </p:cNvPr>
          <p:cNvSpPr/>
          <p:nvPr/>
        </p:nvSpPr>
        <p:spPr>
          <a:xfrm>
            <a:off x="8497412" y="3692117"/>
            <a:ext cx="660877" cy="3964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dirty="0"/>
          </a:p>
        </p:txBody>
      </p:sp>
      <p:sp>
        <p:nvSpPr>
          <p:cNvPr id="95" name="Date Placeholder 6">
            <a:extLst>
              <a:ext uri="{FF2B5EF4-FFF2-40B4-BE49-F238E27FC236}">
                <a16:creationId xmlns:a16="http://schemas.microsoft.com/office/drawing/2014/main" id="{9712F338-DFBB-E170-87C5-1DE6C61CD10F}"/>
              </a:ext>
            </a:extLst>
          </p:cNvPr>
          <p:cNvSpPr txBox="1">
            <a:spLocks/>
          </p:cNvSpPr>
          <p:nvPr/>
        </p:nvSpPr>
        <p:spPr>
          <a:xfrm>
            <a:off x="8374406" y="3702166"/>
            <a:ext cx="880599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333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189"/>
            <a:r>
              <a:rPr lang="en-US" sz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Diet loadings</a:t>
            </a:r>
          </a:p>
          <a:p>
            <a:pPr algn="ctr" defTabSz="457189"/>
            <a:r>
              <a:rPr lang="en-US" sz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(D)</a:t>
            </a:r>
            <a:endParaRPr lang="sv-SE" sz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783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8471" y="1347615"/>
            <a:ext cx="6062039" cy="2808312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sv-SE" sz="2000" noProof="0" dirty="0">
                <a:latin typeface="Verdana" panose="020B0604030504040204" pitchFamily="34" charset="0"/>
                <a:ea typeface="Verdana" panose="020B0604030504040204" pitchFamily="34" charset="0"/>
              </a:rPr>
              <a:t>Introduktion til</a:t>
            </a:r>
            <a:r>
              <a:rPr lang="sv-SE" noProof="0" dirty="0">
                <a:latin typeface="Verdana" panose="020B0604030504040204" pitchFamily="34" charset="0"/>
                <a:ea typeface="Verdana" panose="020B0604030504040204" pitchFamily="34" charset="0"/>
              </a:rPr>
              <a:t>l precisionsnutrition</a:t>
            </a:r>
            <a:endParaRPr lang="sv-SE" sz="2000" noProof="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sv-SE" noProof="0" dirty="0">
                <a:latin typeface="Verdana" panose="020B0604030504040204" pitchFamily="34" charset="0"/>
                <a:ea typeface="Verdana" panose="020B0604030504040204" pitchFamily="34" charset="0"/>
              </a:rPr>
              <a:t>Vad vi tillfört till fältet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noProof="0" dirty="0">
                <a:latin typeface="Verdana" panose="020B0604030504040204" pitchFamily="34" charset="0"/>
                <a:ea typeface="Verdana" panose="020B0604030504040204" pitchFamily="34" charset="0"/>
              </a:rPr>
              <a:t>Sammanfattning</a:t>
            </a:r>
          </a:p>
          <a:p>
            <a:pPr>
              <a:buFont typeface="Arial" panose="020B0604020202020204" pitchFamily="34" charset="0"/>
              <a:buChar char="•"/>
            </a:pPr>
            <a:endParaRPr lang="sv-SE" sz="2000" noProof="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sv-SE" noProof="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sv-SE" sz="2000" noProof="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Viktor Skantze</a:t>
            </a:r>
            <a:endParaRPr lang="sv-SE" sz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881DC44-71F5-488E-9403-C15246AD5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206375"/>
            <a:ext cx="8496300" cy="565177"/>
          </a:xfrm>
        </p:spPr>
        <p:txBody>
          <a:bodyPr>
            <a:normAutofit/>
          </a:bodyPr>
          <a:lstStyle/>
          <a:p>
            <a:r>
              <a:rPr lang="sv-SE" sz="2250" noProof="0" dirty="0">
                <a:latin typeface="Verdana" panose="020B0604030504040204" pitchFamily="34" charset="0"/>
                <a:ea typeface="Verdana" panose="020B0604030504040204" pitchFamily="34" charset="0"/>
              </a:rPr>
              <a:t>ÖVERSIKT</a:t>
            </a:r>
            <a:endParaRPr lang="sv-SE" sz="2250" u="sng" noProof="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174ABBB-15FE-48BE-B2EE-F30712F1C7BA}"/>
              </a:ext>
            </a:extLst>
          </p:cNvPr>
          <p:cNvCxnSpPr/>
          <p:nvPr/>
        </p:nvCxnSpPr>
        <p:spPr>
          <a:xfrm>
            <a:off x="323528" y="771552"/>
            <a:ext cx="8496622" cy="0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4" descr="Logotype | Chalmers">
            <a:extLst>
              <a:ext uri="{FF2B5EF4-FFF2-40B4-BE49-F238E27FC236}">
                <a16:creationId xmlns:a16="http://schemas.microsoft.com/office/drawing/2014/main" id="{F2FA592E-ACF2-29EF-96CC-91DE860D1A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213" y="4587535"/>
            <a:ext cx="1945187" cy="52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30546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189"/>
            <a:r>
              <a:rPr lang="en-US" sz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Viktor Skantze</a:t>
            </a:r>
            <a:endParaRPr lang="sv-SE" sz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881DC44-71F5-488E-9403-C15246AD5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206376"/>
            <a:ext cx="8496300" cy="565177"/>
          </a:xfrm>
        </p:spPr>
        <p:txBody>
          <a:bodyPr>
            <a:normAutofit/>
          </a:bodyPr>
          <a:lstStyle/>
          <a:p>
            <a:r>
              <a:rPr lang="sv-SE" sz="2250" noProof="0" dirty="0">
                <a:latin typeface="Verdana" panose="020B0604030504040204" pitchFamily="34" charset="0"/>
                <a:ea typeface="Verdana" panose="020B0604030504040204" pitchFamily="34" charset="0"/>
              </a:rPr>
              <a:t>RESULTAT PARAFAC (1) </a:t>
            </a:r>
            <a:endParaRPr lang="sv-SE" sz="2250" u="sng" noProof="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174ABBB-15FE-48BE-B2EE-F30712F1C7BA}"/>
              </a:ext>
            </a:extLst>
          </p:cNvPr>
          <p:cNvCxnSpPr/>
          <p:nvPr/>
        </p:nvCxnSpPr>
        <p:spPr>
          <a:xfrm>
            <a:off x="323529" y="771552"/>
            <a:ext cx="8496622" cy="0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5" name="Content Placeholder 2">
            <a:extLst>
              <a:ext uri="{FF2B5EF4-FFF2-40B4-BE49-F238E27FC236}">
                <a16:creationId xmlns:a16="http://schemas.microsoft.com/office/drawing/2014/main" id="{4A500B48-4F00-4D6D-B65C-829F92E6E2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3530" y="1095709"/>
            <a:ext cx="4808414" cy="2808312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sv-SE" sz="1800" noProof="0" dirty="0">
                <a:latin typeface="Verdana" panose="020B0604030504040204" pitchFamily="34" charset="0"/>
                <a:ea typeface="Verdana" panose="020B0604030504040204" pitchFamily="34" charset="0"/>
              </a:rPr>
              <a:t>Scores (</a:t>
            </a:r>
            <a:r>
              <a:rPr lang="sv-SE" sz="18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blå</a:t>
            </a:r>
            <a:r>
              <a:rPr lang="sv-SE" sz="1800" noProof="0" dirty="0">
                <a:latin typeface="Verdana" panose="020B0604030504040204" pitchFamily="34" charset="0"/>
                <a:ea typeface="Verdana" panose="020B0604030504040204" pitchFamily="34" charset="0"/>
              </a:rPr>
              <a:t> och </a:t>
            </a:r>
            <a:r>
              <a:rPr lang="sv-SE" sz="1800" noProof="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röda</a:t>
            </a:r>
            <a:r>
              <a:rPr lang="sv-SE" sz="1800" noProof="0" dirty="0">
                <a:latin typeface="Verdana" panose="020B0604030504040204" pitchFamily="34" charset="0"/>
                <a:ea typeface="Verdana" panose="020B0604030504040204" pitchFamily="34" charset="0"/>
              </a:rPr>
              <a:t> trianglar)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sz="1800" noProof="0" dirty="0" err="1">
                <a:latin typeface="Verdana" panose="020B0604030504040204" pitchFamily="34" charset="0"/>
                <a:ea typeface="Verdana" panose="020B0604030504040204" pitchFamily="34" charset="0"/>
              </a:rPr>
              <a:t>Metabolitloadings</a:t>
            </a:r>
            <a:r>
              <a:rPr lang="sv-SE" sz="1800" noProof="0" dirty="0">
                <a:latin typeface="Verdana" panose="020B0604030504040204" pitchFamily="34" charset="0"/>
                <a:ea typeface="Verdana" panose="020B0604030504040204" pitchFamily="34" charset="0"/>
              </a:rPr>
              <a:t> (</a:t>
            </a:r>
            <a:r>
              <a:rPr lang="sv-SE" sz="1800" noProof="0" dirty="0">
                <a:solidFill>
                  <a:srgbClr val="FF1AB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rosa</a:t>
            </a:r>
            <a:r>
              <a:rPr lang="sv-SE" sz="1800" noProof="0" dirty="0">
                <a:latin typeface="Verdana" panose="020B0604030504040204" pitchFamily="34" charset="0"/>
                <a:ea typeface="Verdana" panose="020B0604030504040204" pitchFamily="34" charset="0"/>
              </a:rPr>
              <a:t>=långsamma, black = snabba, </a:t>
            </a:r>
            <a:r>
              <a:rPr lang="sv-SE" sz="1800" noProof="0" dirty="0">
                <a:solidFill>
                  <a:srgbClr val="00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gröna</a:t>
            </a:r>
            <a:r>
              <a:rPr lang="sv-SE" sz="1800" noProof="0" dirty="0">
                <a:latin typeface="Verdana" panose="020B0604030504040204" pitchFamily="34" charset="0"/>
                <a:ea typeface="Verdana" panose="020B0604030504040204" pitchFamily="34" charset="0"/>
              </a:rPr>
              <a:t> = </a:t>
            </a:r>
            <a:r>
              <a:rPr lang="sv-SE" sz="1800" noProof="0" dirty="0" err="1">
                <a:latin typeface="Verdana" panose="020B0604030504040204" pitchFamily="34" charset="0"/>
                <a:ea typeface="Verdana" panose="020B0604030504040204" pitchFamily="34" charset="0"/>
              </a:rPr>
              <a:t>amino</a:t>
            </a:r>
            <a:r>
              <a:rPr lang="sv-SE" sz="1800" dirty="0">
                <a:latin typeface="Verdana" panose="020B0604030504040204" pitchFamily="34" charset="0"/>
                <a:ea typeface="Verdana" panose="020B0604030504040204" pitchFamily="34" charset="0"/>
              </a:rPr>
              <a:t>syror</a:t>
            </a:r>
            <a:r>
              <a:rPr lang="sv-SE" sz="1800" noProof="0" dirty="0"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sz="1800" noProof="0" dirty="0" err="1">
                <a:latin typeface="Verdana" panose="020B0604030504040204" pitchFamily="34" charset="0"/>
                <a:ea typeface="Verdana" panose="020B0604030504040204" pitchFamily="34" charset="0"/>
              </a:rPr>
              <a:t>Tidsloadings</a:t>
            </a:r>
            <a:r>
              <a:rPr lang="sv-SE" sz="1800" noProof="0" dirty="0">
                <a:latin typeface="Verdana" panose="020B0604030504040204" pitchFamily="34" charset="0"/>
                <a:ea typeface="Verdana" panose="020B0604030504040204" pitchFamily="34" charset="0"/>
              </a:rPr>
              <a:t> (</a:t>
            </a:r>
            <a:r>
              <a:rPr lang="sv-SE" sz="1800" dirty="0">
                <a:latin typeface="Verdana" panose="020B0604030504040204" pitchFamily="34" charset="0"/>
                <a:ea typeface="Verdana" panose="020B0604030504040204" pitchFamily="34" charset="0"/>
              </a:rPr>
              <a:t>svart</a:t>
            </a:r>
            <a:r>
              <a:rPr lang="sv-SE" sz="1800" noProof="0" dirty="0"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sz="1800" noProof="0" dirty="0" err="1">
                <a:latin typeface="Verdana" panose="020B0604030504040204" pitchFamily="34" charset="0"/>
                <a:ea typeface="Verdana" panose="020B0604030504040204" pitchFamily="34" charset="0"/>
              </a:rPr>
              <a:t>Dietloadings</a:t>
            </a:r>
            <a:r>
              <a:rPr lang="sv-SE" sz="1800" noProof="0" dirty="0">
                <a:latin typeface="Verdana" panose="020B0604030504040204" pitchFamily="34" charset="0"/>
                <a:ea typeface="Verdana" panose="020B0604030504040204" pitchFamily="34" charset="0"/>
              </a:rPr>
              <a:t> (</a:t>
            </a:r>
            <a:r>
              <a:rPr lang="sv-SE" sz="1800" noProof="0" dirty="0">
                <a:solidFill>
                  <a:srgbClr val="FFD3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gula</a:t>
            </a:r>
            <a:r>
              <a:rPr lang="sv-SE" sz="1800" noProof="0" dirty="0"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sz="1800" noProof="0" dirty="0">
                <a:latin typeface="Verdana" panose="020B0604030504040204" pitchFamily="34" charset="0"/>
                <a:ea typeface="Verdana" panose="020B0604030504040204" pitchFamily="34" charset="0"/>
              </a:rPr>
              <a:t>Kluster speglar aminosyrorna i köttdieten</a:t>
            </a:r>
          </a:p>
        </p:txBody>
      </p:sp>
      <p:pic>
        <p:nvPicPr>
          <p:cNvPr id="11" name="Picture 4" descr="Logotype | Chalmers">
            <a:extLst>
              <a:ext uri="{FF2B5EF4-FFF2-40B4-BE49-F238E27FC236}">
                <a16:creationId xmlns:a16="http://schemas.microsoft.com/office/drawing/2014/main" id="{15C1E068-ACDC-4EDE-8155-7ECAFE8C10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213" y="4587535"/>
            <a:ext cx="1945187" cy="52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074058F-45A7-0C5C-05A5-0901B77EC8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9833" y="1022850"/>
            <a:ext cx="5004145" cy="3222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602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189"/>
            <a:r>
              <a:rPr lang="en-US" sz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Viktor Skantze</a:t>
            </a:r>
            <a:endParaRPr lang="sv-SE" sz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881DC44-71F5-488E-9403-C15246AD5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206376"/>
            <a:ext cx="8496300" cy="565177"/>
          </a:xfrm>
        </p:spPr>
        <p:txBody>
          <a:bodyPr>
            <a:normAutofit/>
          </a:bodyPr>
          <a:lstStyle/>
          <a:p>
            <a:r>
              <a:rPr lang="sv-SE" sz="2250" noProof="0" dirty="0">
                <a:latin typeface="Verdana" panose="020B0604030504040204" pitchFamily="34" charset="0"/>
                <a:ea typeface="Verdana" panose="020B0604030504040204" pitchFamily="34" charset="0"/>
              </a:rPr>
              <a:t>RESULTS PARAFAC (2) </a:t>
            </a:r>
            <a:endParaRPr lang="sv-SE" sz="2250" u="sng" noProof="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174ABBB-15FE-48BE-B2EE-F30712F1C7BA}"/>
              </a:ext>
            </a:extLst>
          </p:cNvPr>
          <p:cNvCxnSpPr/>
          <p:nvPr/>
        </p:nvCxnSpPr>
        <p:spPr>
          <a:xfrm>
            <a:off x="323529" y="771552"/>
            <a:ext cx="8496622" cy="0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5" name="Content Placeholder 2">
            <a:extLst>
              <a:ext uri="{FF2B5EF4-FFF2-40B4-BE49-F238E27FC236}">
                <a16:creationId xmlns:a16="http://schemas.microsoft.com/office/drawing/2014/main" id="{4A500B48-4F00-4D6D-B65C-829F92E6E2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3530" y="1095709"/>
            <a:ext cx="4808414" cy="2808312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sv-SE" sz="1800" noProof="0" dirty="0" err="1">
                <a:latin typeface="Verdana" panose="020B0604030504040204" pitchFamily="34" charset="0"/>
                <a:ea typeface="Verdana" panose="020B0604030504040204" pitchFamily="34" charset="0"/>
              </a:rPr>
              <a:t>Klusterna</a:t>
            </a:r>
            <a:r>
              <a:rPr lang="sv-SE" sz="1800" noProof="0" dirty="0">
                <a:latin typeface="Verdana" panose="020B0604030504040204" pitchFamily="34" charset="0"/>
                <a:ea typeface="Verdana" panose="020B0604030504040204" pitchFamily="34" charset="0"/>
              </a:rPr>
              <a:t> associerade till </a:t>
            </a:r>
            <a:r>
              <a:rPr lang="sv-SE" sz="1800" noProof="0" dirty="0" err="1">
                <a:latin typeface="Verdana" panose="020B0604030504040204" pitchFamily="34" charset="0"/>
                <a:ea typeface="Verdana" panose="020B0604030504040204" pitchFamily="34" charset="0"/>
              </a:rPr>
              <a:t>baslinjekreatinin</a:t>
            </a:r>
            <a:r>
              <a:rPr lang="sv-SE" sz="1800" noProof="0" dirty="0">
                <a:latin typeface="Verdana" panose="020B0604030504040204" pitchFamily="34" charset="0"/>
                <a:ea typeface="Verdana" panose="020B0604030504040204" pitchFamily="34" charset="0"/>
              </a:rPr>
              <a:t> i blodplasmanivåer                  (p = 0.007)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Kreatinin</a:t>
            </a:r>
            <a:r>
              <a:rPr lang="sv-SE" sz="1800" dirty="0">
                <a:latin typeface="Verdana" panose="020B0604030504040204" pitchFamily="34" charset="0"/>
                <a:ea typeface="Verdana" panose="020B0604030504040204" pitchFamily="34" charset="0"/>
              </a:rPr>
              <a:t> är en del i proteinsyntesen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sz="1800" dirty="0">
                <a:latin typeface="Verdana" panose="020B0604030504040204" pitchFamily="34" charset="0"/>
                <a:ea typeface="Verdana" panose="020B0604030504040204" pitchFamily="34" charset="0"/>
              </a:rPr>
              <a:t>Metabotyper som reflekterar aminosyra metabolism</a:t>
            </a:r>
            <a:endParaRPr lang="sv-SE" sz="1800" noProof="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0F6B768-84DB-4033-8A67-C4F1380BD6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4686" y="974826"/>
            <a:ext cx="4915035" cy="2808311"/>
          </a:xfrm>
          <a:prstGeom prst="rect">
            <a:avLst/>
          </a:prstGeom>
        </p:spPr>
      </p:pic>
      <p:pic>
        <p:nvPicPr>
          <p:cNvPr id="11" name="Picture 4" descr="Logotype | Chalmers">
            <a:extLst>
              <a:ext uri="{FF2B5EF4-FFF2-40B4-BE49-F238E27FC236}">
                <a16:creationId xmlns:a16="http://schemas.microsoft.com/office/drawing/2014/main" id="{15C1E068-ACDC-4EDE-8155-7ECAFE8C10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213" y="4587535"/>
            <a:ext cx="1945187" cy="52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0295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189"/>
            <a:r>
              <a:rPr lang="en-US" sz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Viktor Skantze</a:t>
            </a:r>
            <a:endParaRPr lang="sv-SE" sz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881DC44-71F5-488E-9403-C15246AD5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206376"/>
            <a:ext cx="9663529" cy="565177"/>
          </a:xfrm>
        </p:spPr>
        <p:txBody>
          <a:bodyPr>
            <a:normAutofit/>
          </a:bodyPr>
          <a:lstStyle/>
          <a:p>
            <a:r>
              <a:rPr lang="sv-SE" sz="2250" noProof="0" dirty="0">
                <a:latin typeface="Verdana" panose="020B0604030504040204" pitchFamily="34" charset="0"/>
                <a:ea typeface="Verdana" panose="020B0604030504040204" pitchFamily="34" charset="0"/>
              </a:rPr>
              <a:t>METODER</a:t>
            </a:r>
            <a:endParaRPr lang="sv-SE" sz="2250" u="sng" noProof="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174ABBB-15FE-48BE-B2EE-F30712F1C7BA}"/>
              </a:ext>
            </a:extLst>
          </p:cNvPr>
          <p:cNvCxnSpPr/>
          <p:nvPr/>
        </p:nvCxnSpPr>
        <p:spPr>
          <a:xfrm>
            <a:off x="323529" y="771552"/>
            <a:ext cx="8496622" cy="0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5" name="Content Placeholder 2">
            <a:extLst>
              <a:ext uri="{FF2B5EF4-FFF2-40B4-BE49-F238E27FC236}">
                <a16:creationId xmlns:a16="http://schemas.microsoft.com/office/drawing/2014/main" id="{4A500B48-4F00-4D6D-B65C-829F92E6E2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3530" y="1074627"/>
            <a:ext cx="4206360" cy="1019554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sv-SE" sz="1800" noProof="0" dirty="0" err="1">
                <a:latin typeface="Verdana" panose="020B0604030504040204" pitchFamily="34" charset="0"/>
                <a:ea typeface="Verdana" panose="020B0604030504040204" pitchFamily="34" charset="0"/>
              </a:rPr>
              <a:t>Tensordekomponering</a:t>
            </a:r>
            <a:endParaRPr lang="sv-SE" sz="1800" noProof="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sv-SE" sz="1600" noProof="0" dirty="0">
                <a:latin typeface="Verdana" panose="020B0604030504040204" pitchFamily="34" charset="0"/>
                <a:ea typeface="Verdana" panose="020B0604030504040204" pitchFamily="34" charset="0"/>
              </a:rPr>
              <a:t>PARAFAC</a:t>
            </a:r>
          </a:p>
          <a:p>
            <a:pPr>
              <a:buFont typeface="Arial" panose="020B0604020202020204" pitchFamily="34" charset="0"/>
              <a:buChar char="•"/>
            </a:pPr>
            <a:endParaRPr lang="sv-SE" sz="1800" noProof="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sv-SE" sz="1800" noProof="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sv-SE" sz="1800" noProof="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sv-SE" sz="1800" noProof="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9" name="Picture 4" descr="Logotype | Chalmers">
            <a:extLst>
              <a:ext uri="{FF2B5EF4-FFF2-40B4-BE49-F238E27FC236}">
                <a16:creationId xmlns:a16="http://schemas.microsoft.com/office/drawing/2014/main" id="{93655043-9735-4126-A48C-66FD598990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213" y="4587535"/>
            <a:ext cx="1945187" cy="52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91EF938D-7132-320A-17ED-EB512421EFEB}"/>
              </a:ext>
            </a:extLst>
          </p:cNvPr>
          <p:cNvGrpSpPr>
            <a:grpSpLocks noChangeAspect="1"/>
          </p:cNvGrpSpPr>
          <p:nvPr/>
        </p:nvGrpSpPr>
        <p:grpSpPr>
          <a:xfrm>
            <a:off x="235117" y="2168868"/>
            <a:ext cx="3945838" cy="1853663"/>
            <a:chOff x="203201" y="3429000"/>
            <a:chExt cx="6960859" cy="3270049"/>
          </a:xfrm>
        </p:grpSpPr>
        <p:sp>
          <p:nvSpPr>
            <p:cNvPr id="11" name="Kub 3">
              <a:extLst>
                <a:ext uri="{FF2B5EF4-FFF2-40B4-BE49-F238E27FC236}">
                  <a16:creationId xmlns:a16="http://schemas.microsoft.com/office/drawing/2014/main" id="{A83D71FB-703E-8B60-A5EC-9A4EE091719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7984" y="4196747"/>
              <a:ext cx="1600201" cy="2057403"/>
            </a:xfrm>
            <a:prstGeom prst="cub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86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ruta 81">
                  <a:extLst>
                    <a:ext uri="{FF2B5EF4-FFF2-40B4-BE49-F238E27FC236}">
                      <a16:creationId xmlns:a16="http://schemas.microsoft.com/office/drawing/2014/main" id="{F719B90D-51C4-CDC8-E8DA-57E2417C4EB4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1036693" y="5068344"/>
                  <a:ext cx="213199" cy="40599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sv-SE" sz="1447" b="1" i="1">
                            <a:latin typeface="Cambria Math" panose="02040503050406030204" pitchFamily="18" charset="0"/>
                          </a:rPr>
                          <m:t>𝑿</m:t>
                        </m:r>
                      </m:oMath>
                    </m:oMathPara>
                  </a14:m>
                  <a:endParaRPr lang="sv-SE" sz="1447" b="1" dirty="0"/>
                </a:p>
              </p:txBody>
            </p:sp>
          </mc:Choice>
          <mc:Fallback xmlns="">
            <p:sp>
              <p:nvSpPr>
                <p:cNvPr id="44" name="textruta 81">
                  <a:extLst>
                    <a:ext uri="{FF2B5EF4-FFF2-40B4-BE49-F238E27FC236}">
                      <a16:creationId xmlns:a16="http://schemas.microsoft.com/office/drawing/2014/main" id="{4157F1E1-E98C-4EE9-875E-C42B57B8B8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6693" y="5068344"/>
                  <a:ext cx="213199" cy="405994"/>
                </a:xfrm>
                <a:prstGeom prst="rect">
                  <a:avLst/>
                </a:prstGeom>
                <a:blipFill>
                  <a:blip r:embed="rId4"/>
                  <a:stretch>
                    <a:fillRect l="-50000" r="-60000" b="-2632"/>
                  </a:stretch>
                </a:blipFill>
              </p:spPr>
              <p:txBody>
                <a:bodyPr/>
                <a:lstStyle/>
                <a:p>
                  <a:r>
                    <a:rPr lang="sv-S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ruta 5">
                  <a:extLst>
                    <a:ext uri="{FF2B5EF4-FFF2-40B4-BE49-F238E27FC236}">
                      <a16:creationId xmlns:a16="http://schemas.microsoft.com/office/drawing/2014/main" id="{278D97F4-3990-40B2-93E6-01F572698491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203201" y="5086949"/>
                  <a:ext cx="148376" cy="40599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sv-SE" sz="1447" i="1">
                            <a:latin typeface="Cambria Math" panose="02040503050406030204" pitchFamily="18" charset="0"/>
                          </a:rPr>
                          <m:t>𝐼</m:t>
                        </m:r>
                      </m:oMath>
                    </m:oMathPara>
                  </a14:m>
                  <a:endParaRPr lang="sv-SE" sz="1447" dirty="0"/>
                </a:p>
              </p:txBody>
            </p:sp>
          </mc:Choice>
          <mc:Fallback xmlns="">
            <p:sp>
              <p:nvSpPr>
                <p:cNvPr id="45" name="textruta 5">
                  <a:extLst>
                    <a:ext uri="{FF2B5EF4-FFF2-40B4-BE49-F238E27FC236}">
                      <a16:creationId xmlns:a16="http://schemas.microsoft.com/office/drawing/2014/main" id="{472DE2DC-51AB-4E96-AAE1-D58306CBB78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3201" y="5086949"/>
                  <a:ext cx="148376" cy="405994"/>
                </a:xfrm>
                <a:prstGeom prst="rect">
                  <a:avLst/>
                </a:prstGeom>
                <a:blipFill>
                  <a:blip r:embed="rId5"/>
                  <a:stretch>
                    <a:fillRect l="-64286" r="-64286" b="-2632"/>
                  </a:stretch>
                </a:blipFill>
              </p:spPr>
              <p:txBody>
                <a:bodyPr/>
                <a:lstStyle/>
                <a:p>
                  <a:r>
                    <a:rPr lang="sv-S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ruta 6">
                  <a:extLst>
                    <a:ext uri="{FF2B5EF4-FFF2-40B4-BE49-F238E27FC236}">
                      <a16:creationId xmlns:a16="http://schemas.microsoft.com/office/drawing/2014/main" id="{24FDE2C2-19F7-E9FF-79C9-D0B29EFDF8D3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1066349" y="6293055"/>
                  <a:ext cx="195823" cy="40599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sv-SE" sz="1447" i="1">
                            <a:latin typeface="Cambria Math" panose="02040503050406030204" pitchFamily="18" charset="0"/>
                          </a:rPr>
                          <m:t>𝑇</m:t>
                        </m:r>
                      </m:oMath>
                    </m:oMathPara>
                  </a14:m>
                  <a:endParaRPr lang="sv-SE" sz="1447" dirty="0"/>
                </a:p>
              </p:txBody>
            </p:sp>
          </mc:Choice>
          <mc:Fallback xmlns="">
            <p:sp>
              <p:nvSpPr>
                <p:cNvPr id="46" name="textruta 6">
                  <a:extLst>
                    <a:ext uri="{FF2B5EF4-FFF2-40B4-BE49-F238E27FC236}">
                      <a16:creationId xmlns:a16="http://schemas.microsoft.com/office/drawing/2014/main" id="{09E63284-C8E0-4681-B2C1-582D232FB2C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6349" y="6293055"/>
                  <a:ext cx="195823" cy="405994"/>
                </a:xfrm>
                <a:prstGeom prst="rect">
                  <a:avLst/>
                </a:prstGeom>
                <a:blipFill>
                  <a:blip r:embed="rId6"/>
                  <a:stretch>
                    <a:fillRect l="-61111" r="-55556" b="-2632"/>
                  </a:stretch>
                </a:blipFill>
              </p:spPr>
              <p:txBody>
                <a:bodyPr/>
                <a:lstStyle/>
                <a:p>
                  <a:r>
                    <a:rPr lang="sv-S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ruta 7">
                  <a:extLst>
                    <a:ext uri="{FF2B5EF4-FFF2-40B4-BE49-F238E27FC236}">
                      <a16:creationId xmlns:a16="http://schemas.microsoft.com/office/drawing/2014/main" id="{30E47E6F-11B1-B16D-CBCE-7C7D053ACF4C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1963259" y="5964616"/>
                  <a:ext cx="255713" cy="40599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sv-SE" sz="1447" i="1">
                            <a:latin typeface="Cambria Math" panose="02040503050406030204" pitchFamily="18" charset="0"/>
                          </a:rPr>
                          <m:t>𝑀</m:t>
                        </m:r>
                      </m:oMath>
                    </m:oMathPara>
                  </a14:m>
                  <a:endParaRPr lang="sv-SE" sz="1447" dirty="0"/>
                </a:p>
              </p:txBody>
            </p:sp>
          </mc:Choice>
          <mc:Fallback xmlns="">
            <p:sp>
              <p:nvSpPr>
                <p:cNvPr id="47" name="textruta 7">
                  <a:extLst>
                    <a:ext uri="{FF2B5EF4-FFF2-40B4-BE49-F238E27FC236}">
                      <a16:creationId xmlns:a16="http://schemas.microsoft.com/office/drawing/2014/main" id="{89BA6B2A-1BA8-4D05-94F2-0D1D8D92EEC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63259" y="5964616"/>
                  <a:ext cx="255713" cy="405994"/>
                </a:xfrm>
                <a:prstGeom prst="rect">
                  <a:avLst/>
                </a:prstGeom>
                <a:blipFill>
                  <a:blip r:embed="rId7"/>
                  <a:stretch>
                    <a:fillRect l="-41667" r="-54167"/>
                  </a:stretch>
                </a:blipFill>
              </p:spPr>
              <p:txBody>
                <a:bodyPr/>
                <a:lstStyle/>
                <a:p>
                  <a:r>
                    <a:rPr lang="sv-SE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" name="Rak pilkoppling 11">
              <a:extLst>
                <a:ext uri="{FF2B5EF4-FFF2-40B4-BE49-F238E27FC236}">
                  <a16:creationId xmlns:a16="http://schemas.microsoft.com/office/drawing/2014/main" id="{0E9EF26C-F4ED-7E95-F464-9585F275A4A2}"/>
                </a:ext>
              </a:extLst>
            </p:cNvPr>
            <p:cNvCxnSpPr>
              <a:cxnSpLocks noChangeAspect="1"/>
            </p:cNvCxnSpPr>
            <p:nvPr/>
          </p:nvCxnSpPr>
          <p:spPr>
            <a:xfrm flipH="1" flipV="1">
              <a:off x="563373" y="3429000"/>
              <a:ext cx="294469" cy="751669"/>
            </a:xfrm>
            <a:prstGeom prst="straightConnector1">
              <a:avLst/>
            </a:prstGeom>
            <a:ln>
              <a:solidFill>
                <a:schemeClr val="bg1">
                  <a:lumMod val="75000"/>
                </a:schemeClr>
              </a:solidFill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ruta 14">
                  <a:extLst>
                    <a:ext uri="{FF2B5EF4-FFF2-40B4-BE49-F238E27FC236}">
                      <a16:creationId xmlns:a16="http://schemas.microsoft.com/office/drawing/2014/main" id="{EF9ECB26-F69A-4BB5-EACE-6EEDC267FEB8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387536" y="3593771"/>
                  <a:ext cx="219934" cy="40599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sv-SE" sz="1447" i="1">
                            <a:latin typeface="Cambria Math" panose="02040503050406030204" pitchFamily="18" charset="0"/>
                          </a:rPr>
                          <m:t>𝐷</m:t>
                        </m:r>
                      </m:oMath>
                    </m:oMathPara>
                  </a14:m>
                  <a:endParaRPr lang="sv-SE" sz="1447" dirty="0"/>
                </a:p>
              </p:txBody>
            </p:sp>
          </mc:Choice>
          <mc:Fallback xmlns="">
            <p:sp>
              <p:nvSpPr>
                <p:cNvPr id="49" name="textruta 14">
                  <a:extLst>
                    <a:ext uri="{FF2B5EF4-FFF2-40B4-BE49-F238E27FC236}">
                      <a16:creationId xmlns:a16="http://schemas.microsoft.com/office/drawing/2014/main" id="{FA6BC3C1-567B-40F1-8057-99050ACFDE6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7536" y="3593771"/>
                  <a:ext cx="219934" cy="405994"/>
                </a:xfrm>
                <a:prstGeom prst="rect">
                  <a:avLst/>
                </a:prstGeom>
                <a:blipFill>
                  <a:blip r:embed="rId8"/>
                  <a:stretch>
                    <a:fillRect l="-55000" r="-55000" b="-2632"/>
                  </a:stretch>
                </a:blipFill>
              </p:spPr>
              <p:txBody>
                <a:bodyPr/>
                <a:lstStyle/>
                <a:p>
                  <a:r>
                    <a:rPr lang="sv-S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Rektangel 4">
              <a:extLst>
                <a:ext uri="{FF2B5EF4-FFF2-40B4-BE49-F238E27FC236}">
                  <a16:creationId xmlns:a16="http://schemas.microsoft.com/office/drawing/2014/main" id="{A3C514F5-CBE4-A22A-6AE2-792FEA45D0D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86312" y="5331216"/>
              <a:ext cx="169355" cy="814306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860"/>
            </a:p>
          </p:txBody>
        </p:sp>
        <p:sp>
          <p:nvSpPr>
            <p:cNvPr id="19" name="textruta 10">
              <a:extLst>
                <a:ext uri="{FF2B5EF4-FFF2-40B4-BE49-F238E27FC236}">
                  <a16:creationId xmlns:a16="http://schemas.microsoft.com/office/drawing/2014/main" id="{93EFE030-3E49-549E-7E7E-61EC9E18CA3C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2156640" y="4676434"/>
              <a:ext cx="499116" cy="7485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068" b="1" dirty="0"/>
                <a:t>=</a:t>
              </a:r>
            </a:p>
          </p:txBody>
        </p:sp>
        <p:sp>
          <p:nvSpPr>
            <p:cNvPr id="20" name="Rektangel 1">
              <a:extLst>
                <a:ext uri="{FF2B5EF4-FFF2-40B4-BE49-F238E27FC236}">
                  <a16:creationId xmlns:a16="http://schemas.microsoft.com/office/drawing/2014/main" id="{E2D64532-943D-C3CA-8437-9285E3A4AE13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3220650" y="4633953"/>
              <a:ext cx="165124" cy="834852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860"/>
            </a:p>
          </p:txBody>
        </p:sp>
        <p:sp>
          <p:nvSpPr>
            <p:cNvPr id="21" name="Parallellogram 8">
              <a:extLst>
                <a:ext uri="{FF2B5EF4-FFF2-40B4-BE49-F238E27FC236}">
                  <a16:creationId xmlns:a16="http://schemas.microsoft.com/office/drawing/2014/main" id="{FEF06803-396F-5929-84ED-06459C40D86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05030" y="4251439"/>
              <a:ext cx="745102" cy="555612"/>
            </a:xfrm>
            <a:prstGeom prst="parallelogram">
              <a:avLst>
                <a:gd name="adj" fmla="val 95588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860"/>
            </a:p>
          </p:txBody>
        </p:sp>
        <p:sp>
          <p:nvSpPr>
            <p:cNvPr id="22" name="textruta 13">
              <a:extLst>
                <a:ext uri="{FF2B5EF4-FFF2-40B4-BE49-F238E27FC236}">
                  <a16:creationId xmlns:a16="http://schemas.microsoft.com/office/drawing/2014/main" id="{FA9D3845-E9DF-4CA5-D146-CC5D682A6E15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3647396" y="4649136"/>
              <a:ext cx="389221" cy="7485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068" b="1" dirty="0"/>
                <a:t>+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ruta 63">
                  <a:extLst>
                    <a:ext uri="{FF2B5EF4-FFF2-40B4-BE49-F238E27FC236}">
                      <a16:creationId xmlns:a16="http://schemas.microsoft.com/office/drawing/2014/main" id="{DE18EE91-96C7-19DF-EF8C-01799C4033F5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2829412" y="6115651"/>
                  <a:ext cx="283155" cy="40599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sv-SE" sz="1447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v-SE" sz="1447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sv-SE" sz="1447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sv-SE" sz="1447" dirty="0"/>
                </a:p>
              </p:txBody>
            </p:sp>
          </mc:Choice>
          <mc:Fallback xmlns="">
            <p:sp>
              <p:nvSpPr>
                <p:cNvPr id="55" name="textruta 63">
                  <a:extLst>
                    <a:ext uri="{FF2B5EF4-FFF2-40B4-BE49-F238E27FC236}">
                      <a16:creationId xmlns:a16="http://schemas.microsoft.com/office/drawing/2014/main" id="{2C38BF8D-9F35-4C12-B6D6-C1D32376D30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29412" y="6115651"/>
                  <a:ext cx="283155" cy="405994"/>
                </a:xfrm>
                <a:prstGeom prst="rect">
                  <a:avLst/>
                </a:prstGeom>
                <a:blipFill>
                  <a:blip r:embed="rId9"/>
                  <a:stretch>
                    <a:fillRect l="-30769" r="-38462" b="-7895"/>
                  </a:stretch>
                </a:blipFill>
              </p:spPr>
              <p:txBody>
                <a:bodyPr/>
                <a:lstStyle/>
                <a:p>
                  <a:r>
                    <a:rPr lang="sv-S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ruta 69">
                  <a:extLst>
                    <a:ext uri="{FF2B5EF4-FFF2-40B4-BE49-F238E27FC236}">
                      <a16:creationId xmlns:a16="http://schemas.microsoft.com/office/drawing/2014/main" id="{34288E45-DCF0-6F44-BA85-4F22028A736F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3516249" y="5195397"/>
                  <a:ext cx="272639" cy="40599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sv-SE" sz="1447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v-SE" sz="1447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sv-SE" sz="1447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sv-SE" sz="1447" dirty="0"/>
                </a:p>
              </p:txBody>
            </p:sp>
          </mc:Choice>
          <mc:Fallback xmlns="">
            <p:sp>
              <p:nvSpPr>
                <p:cNvPr id="56" name="textruta 69">
                  <a:extLst>
                    <a:ext uri="{FF2B5EF4-FFF2-40B4-BE49-F238E27FC236}">
                      <a16:creationId xmlns:a16="http://schemas.microsoft.com/office/drawing/2014/main" id="{E53D16EB-536B-44BF-A674-12B69D69BE6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16249" y="5195397"/>
                  <a:ext cx="272639" cy="405994"/>
                </a:xfrm>
                <a:prstGeom prst="rect">
                  <a:avLst/>
                </a:prstGeom>
                <a:blipFill>
                  <a:blip r:embed="rId10"/>
                  <a:stretch>
                    <a:fillRect l="-44000" r="-36000" b="-10526"/>
                  </a:stretch>
                </a:blipFill>
              </p:spPr>
              <p:txBody>
                <a:bodyPr/>
                <a:lstStyle/>
                <a:p>
                  <a:r>
                    <a:rPr lang="sv-S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ruta 79">
                  <a:extLst>
                    <a:ext uri="{FF2B5EF4-FFF2-40B4-BE49-F238E27FC236}">
                      <a16:creationId xmlns:a16="http://schemas.microsoft.com/office/drawing/2014/main" id="{C366140C-6634-6313-7765-A9E83BBE7B71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3465565" y="3841953"/>
                  <a:ext cx="255069" cy="40599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sv-SE" sz="1447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v-SE" sz="1447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sv-SE" sz="1447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sv-SE" sz="1447" dirty="0"/>
                </a:p>
              </p:txBody>
            </p:sp>
          </mc:Choice>
          <mc:Fallback xmlns="">
            <p:sp>
              <p:nvSpPr>
                <p:cNvPr id="57" name="textruta 79">
                  <a:extLst>
                    <a:ext uri="{FF2B5EF4-FFF2-40B4-BE49-F238E27FC236}">
                      <a16:creationId xmlns:a16="http://schemas.microsoft.com/office/drawing/2014/main" id="{495A2AFD-68D6-4700-B80E-229E27AA3C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65565" y="3841953"/>
                  <a:ext cx="255069" cy="405994"/>
                </a:xfrm>
                <a:prstGeom prst="rect">
                  <a:avLst/>
                </a:prstGeom>
                <a:blipFill>
                  <a:blip r:embed="rId11"/>
                  <a:stretch>
                    <a:fillRect l="-33333" r="-33333" b="-10526"/>
                  </a:stretch>
                </a:blipFill>
              </p:spPr>
              <p:txBody>
                <a:bodyPr/>
                <a:lstStyle/>
                <a:p>
                  <a:r>
                    <a:rPr lang="sv-S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Rektangel 4">
              <a:extLst>
                <a:ext uri="{FF2B5EF4-FFF2-40B4-BE49-F238E27FC236}">
                  <a16:creationId xmlns:a16="http://schemas.microsoft.com/office/drawing/2014/main" id="{C1F425A2-B78F-C0E1-3483-5933074ED61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86310" y="3937751"/>
              <a:ext cx="169355" cy="814306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86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ruta 79">
                  <a:extLst>
                    <a:ext uri="{FF2B5EF4-FFF2-40B4-BE49-F238E27FC236}">
                      <a16:creationId xmlns:a16="http://schemas.microsoft.com/office/drawing/2014/main" id="{F30E9957-B328-DF77-C635-E5C5E74F824F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2885789" y="3577564"/>
                  <a:ext cx="255069" cy="40599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sv-SE" sz="1447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v-SE" sz="1447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sv-SE" sz="1447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sv-SE" sz="1447" dirty="0"/>
                </a:p>
              </p:txBody>
            </p:sp>
          </mc:Choice>
          <mc:Fallback xmlns="">
            <p:sp>
              <p:nvSpPr>
                <p:cNvPr id="59" name="textruta 79">
                  <a:extLst>
                    <a:ext uri="{FF2B5EF4-FFF2-40B4-BE49-F238E27FC236}">
                      <a16:creationId xmlns:a16="http://schemas.microsoft.com/office/drawing/2014/main" id="{73E5E0CE-98D1-445F-9004-E664CCFB2E0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85789" y="3577564"/>
                  <a:ext cx="255069" cy="405994"/>
                </a:xfrm>
                <a:prstGeom prst="rect">
                  <a:avLst/>
                </a:prstGeom>
                <a:blipFill>
                  <a:blip r:embed="rId12"/>
                  <a:stretch>
                    <a:fillRect l="-45833" r="-50000" b="-7895"/>
                  </a:stretch>
                </a:blipFill>
              </p:spPr>
              <p:txBody>
                <a:bodyPr/>
                <a:lstStyle/>
                <a:p>
                  <a:r>
                    <a:rPr lang="sv-S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" name="Rektangel 4">
              <a:extLst>
                <a:ext uri="{FF2B5EF4-FFF2-40B4-BE49-F238E27FC236}">
                  <a16:creationId xmlns:a16="http://schemas.microsoft.com/office/drawing/2014/main" id="{678691A7-A456-139B-E3CA-DF52A651467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81743" y="5334492"/>
              <a:ext cx="169355" cy="814306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860"/>
            </a:p>
          </p:txBody>
        </p:sp>
        <p:sp>
          <p:nvSpPr>
            <p:cNvPr id="29" name="Rektangel 1">
              <a:extLst>
                <a:ext uri="{FF2B5EF4-FFF2-40B4-BE49-F238E27FC236}">
                  <a16:creationId xmlns:a16="http://schemas.microsoft.com/office/drawing/2014/main" id="{AD8E3A96-35D0-0836-0769-D6A8C9B1FB71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4516083" y="4637231"/>
              <a:ext cx="165124" cy="834852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860"/>
            </a:p>
          </p:txBody>
        </p:sp>
        <p:sp>
          <p:nvSpPr>
            <p:cNvPr id="30" name="Parallellogram 8">
              <a:extLst>
                <a:ext uri="{FF2B5EF4-FFF2-40B4-BE49-F238E27FC236}">
                  <a16:creationId xmlns:a16="http://schemas.microsoft.com/office/drawing/2014/main" id="{E7DB3688-AEF6-6AFF-B2FB-744D4A7FC23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00463" y="4254718"/>
              <a:ext cx="745102" cy="555612"/>
            </a:xfrm>
            <a:prstGeom prst="parallelogram">
              <a:avLst>
                <a:gd name="adj" fmla="val 95588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860"/>
            </a:p>
          </p:txBody>
        </p:sp>
        <p:sp>
          <p:nvSpPr>
            <p:cNvPr id="31" name="textruta 13">
              <a:extLst>
                <a:ext uri="{FF2B5EF4-FFF2-40B4-BE49-F238E27FC236}">
                  <a16:creationId xmlns:a16="http://schemas.microsoft.com/office/drawing/2014/main" id="{D62F3365-B9DC-4593-94B0-129DCF72FD20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4953054" y="4664341"/>
              <a:ext cx="389221" cy="7485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068" b="1" dirty="0"/>
                <a:t>+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ruta 63">
                  <a:extLst>
                    <a:ext uri="{FF2B5EF4-FFF2-40B4-BE49-F238E27FC236}">
                      <a16:creationId xmlns:a16="http://schemas.microsoft.com/office/drawing/2014/main" id="{31E8A0A9-7290-D350-C994-73DA587D9C47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4124844" y="6118928"/>
                  <a:ext cx="283155" cy="40599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sv-SE" sz="1447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v-SE" sz="1447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sv-SE" sz="1447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sv-SE" sz="1447" dirty="0"/>
                </a:p>
              </p:txBody>
            </p:sp>
          </mc:Choice>
          <mc:Fallback xmlns="">
            <p:sp>
              <p:nvSpPr>
                <p:cNvPr id="64" name="textruta 63">
                  <a:extLst>
                    <a:ext uri="{FF2B5EF4-FFF2-40B4-BE49-F238E27FC236}">
                      <a16:creationId xmlns:a16="http://schemas.microsoft.com/office/drawing/2014/main" id="{FA60BD12-B65C-4111-81D1-EC67AB716DF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24844" y="6118928"/>
                  <a:ext cx="283155" cy="405994"/>
                </a:xfrm>
                <a:prstGeom prst="rect">
                  <a:avLst/>
                </a:prstGeom>
                <a:blipFill>
                  <a:blip r:embed="rId13"/>
                  <a:stretch>
                    <a:fillRect l="-26923" r="-46154" b="-10526"/>
                  </a:stretch>
                </a:blipFill>
              </p:spPr>
              <p:txBody>
                <a:bodyPr/>
                <a:lstStyle/>
                <a:p>
                  <a:r>
                    <a:rPr lang="sv-S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ruta 69">
                  <a:extLst>
                    <a:ext uri="{FF2B5EF4-FFF2-40B4-BE49-F238E27FC236}">
                      <a16:creationId xmlns:a16="http://schemas.microsoft.com/office/drawing/2014/main" id="{B05C721D-7C92-4585-D078-E0DD3FEE8C20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4811680" y="5198675"/>
                  <a:ext cx="272639" cy="40599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sv-SE" sz="1447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v-SE" sz="1447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sv-SE" sz="1447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sv-SE" sz="1447" dirty="0"/>
                </a:p>
              </p:txBody>
            </p:sp>
          </mc:Choice>
          <mc:Fallback xmlns="">
            <p:sp>
              <p:nvSpPr>
                <p:cNvPr id="65" name="textruta 69">
                  <a:extLst>
                    <a:ext uri="{FF2B5EF4-FFF2-40B4-BE49-F238E27FC236}">
                      <a16:creationId xmlns:a16="http://schemas.microsoft.com/office/drawing/2014/main" id="{56A5D248-5783-4B62-B58B-88BEE1FF61F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11680" y="5198675"/>
                  <a:ext cx="272639" cy="405994"/>
                </a:xfrm>
                <a:prstGeom prst="rect">
                  <a:avLst/>
                </a:prstGeom>
                <a:blipFill>
                  <a:blip r:embed="rId14"/>
                  <a:stretch>
                    <a:fillRect l="-44000" r="-44000" b="-10811"/>
                  </a:stretch>
                </a:blipFill>
              </p:spPr>
              <p:txBody>
                <a:bodyPr/>
                <a:lstStyle/>
                <a:p>
                  <a:r>
                    <a:rPr lang="sv-S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ruta 79">
                  <a:extLst>
                    <a:ext uri="{FF2B5EF4-FFF2-40B4-BE49-F238E27FC236}">
                      <a16:creationId xmlns:a16="http://schemas.microsoft.com/office/drawing/2014/main" id="{DCB1981E-F5B7-B299-3CD8-5E3F88CED75F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4760995" y="3858656"/>
                  <a:ext cx="255069" cy="40599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sv-SE" sz="1447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v-SE" sz="1447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sv-SE" sz="1447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sv-SE" sz="1447" dirty="0"/>
                </a:p>
              </p:txBody>
            </p:sp>
          </mc:Choice>
          <mc:Fallback xmlns="">
            <p:sp>
              <p:nvSpPr>
                <p:cNvPr id="66" name="textruta 79">
                  <a:extLst>
                    <a:ext uri="{FF2B5EF4-FFF2-40B4-BE49-F238E27FC236}">
                      <a16:creationId xmlns:a16="http://schemas.microsoft.com/office/drawing/2014/main" id="{4888393D-D851-4FA1-85A9-4B4B3862EBB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60995" y="3858656"/>
                  <a:ext cx="255069" cy="405994"/>
                </a:xfrm>
                <a:prstGeom prst="rect">
                  <a:avLst/>
                </a:prstGeom>
                <a:blipFill>
                  <a:blip r:embed="rId15"/>
                  <a:stretch>
                    <a:fillRect l="-29167" r="-41667" b="-7895"/>
                  </a:stretch>
                </a:blipFill>
              </p:spPr>
              <p:txBody>
                <a:bodyPr/>
                <a:lstStyle/>
                <a:p>
                  <a:r>
                    <a:rPr lang="sv-S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5" name="Rektangel 4">
              <a:extLst>
                <a:ext uri="{FF2B5EF4-FFF2-40B4-BE49-F238E27FC236}">
                  <a16:creationId xmlns:a16="http://schemas.microsoft.com/office/drawing/2014/main" id="{C68E6884-FAF3-E326-7AEA-83B3F454DAF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81743" y="3941031"/>
              <a:ext cx="169355" cy="814306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86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ruta 79">
                  <a:extLst>
                    <a:ext uri="{FF2B5EF4-FFF2-40B4-BE49-F238E27FC236}">
                      <a16:creationId xmlns:a16="http://schemas.microsoft.com/office/drawing/2014/main" id="{3A716104-B65D-777A-1AED-B1202E80CCF1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4181220" y="3567473"/>
                  <a:ext cx="255069" cy="40599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sv-SE" sz="1447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v-SE" sz="1447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sv-SE" sz="1447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sv-SE" sz="1447" dirty="0"/>
                </a:p>
              </p:txBody>
            </p:sp>
          </mc:Choice>
          <mc:Fallback xmlns="">
            <p:sp>
              <p:nvSpPr>
                <p:cNvPr id="68" name="textruta 79">
                  <a:extLst>
                    <a:ext uri="{FF2B5EF4-FFF2-40B4-BE49-F238E27FC236}">
                      <a16:creationId xmlns:a16="http://schemas.microsoft.com/office/drawing/2014/main" id="{E6CE52C3-CAAE-410B-9753-EA6C780001A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81220" y="3567473"/>
                  <a:ext cx="255069" cy="405994"/>
                </a:xfrm>
                <a:prstGeom prst="rect">
                  <a:avLst/>
                </a:prstGeom>
                <a:blipFill>
                  <a:blip r:embed="rId16"/>
                  <a:stretch>
                    <a:fillRect l="-45833" r="-58333" b="-7895"/>
                  </a:stretch>
                </a:blipFill>
              </p:spPr>
              <p:txBody>
                <a:bodyPr/>
                <a:lstStyle/>
                <a:p>
                  <a:r>
                    <a:rPr lang="sv-S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7" name="textruta 13">
              <a:extLst>
                <a:ext uri="{FF2B5EF4-FFF2-40B4-BE49-F238E27FC236}">
                  <a16:creationId xmlns:a16="http://schemas.microsoft.com/office/drawing/2014/main" id="{3BBB0F19-3459-FDEB-B081-16DC7C9A8D74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5258850" y="4664341"/>
              <a:ext cx="389221" cy="7485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068" b="1" dirty="0"/>
                <a:t>…</a:t>
              </a:r>
            </a:p>
          </p:txBody>
        </p:sp>
        <p:sp>
          <p:nvSpPr>
            <p:cNvPr id="38" name="textruta 13">
              <a:extLst>
                <a:ext uri="{FF2B5EF4-FFF2-40B4-BE49-F238E27FC236}">
                  <a16:creationId xmlns:a16="http://schemas.microsoft.com/office/drawing/2014/main" id="{A5E31F56-801D-20C3-BF53-BC5C21F11AE0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5693810" y="4675610"/>
              <a:ext cx="389221" cy="7485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068" b="1" dirty="0"/>
                <a:t>+</a:t>
              </a:r>
            </a:p>
          </p:txBody>
        </p:sp>
        <p:sp>
          <p:nvSpPr>
            <p:cNvPr id="39" name="Rektangel 4">
              <a:extLst>
                <a:ext uri="{FF2B5EF4-FFF2-40B4-BE49-F238E27FC236}">
                  <a16:creationId xmlns:a16="http://schemas.microsoft.com/office/drawing/2014/main" id="{FD1BB3ED-25A8-4DE1-ED8C-89C976BA800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261489" y="5348174"/>
              <a:ext cx="169355" cy="814306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860"/>
            </a:p>
          </p:txBody>
        </p:sp>
        <p:sp>
          <p:nvSpPr>
            <p:cNvPr id="40" name="Rektangel 1">
              <a:extLst>
                <a:ext uri="{FF2B5EF4-FFF2-40B4-BE49-F238E27FC236}">
                  <a16:creationId xmlns:a16="http://schemas.microsoft.com/office/drawing/2014/main" id="{ABA87D13-7184-1770-BAD3-95607F9C5879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6595827" y="4650915"/>
              <a:ext cx="165124" cy="834852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860"/>
            </a:p>
          </p:txBody>
        </p:sp>
        <p:sp>
          <p:nvSpPr>
            <p:cNvPr id="41" name="Parallellogram 8">
              <a:extLst>
                <a:ext uri="{FF2B5EF4-FFF2-40B4-BE49-F238E27FC236}">
                  <a16:creationId xmlns:a16="http://schemas.microsoft.com/office/drawing/2014/main" id="{15F13AE9-57C6-06DF-1D5B-CBDC65AD4DA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280207" y="4268400"/>
              <a:ext cx="745102" cy="555612"/>
            </a:xfrm>
            <a:prstGeom prst="parallelogram">
              <a:avLst>
                <a:gd name="adj" fmla="val 95588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86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ruta 63">
                  <a:extLst>
                    <a:ext uri="{FF2B5EF4-FFF2-40B4-BE49-F238E27FC236}">
                      <a16:creationId xmlns:a16="http://schemas.microsoft.com/office/drawing/2014/main" id="{A74B7067-7ECD-A256-D0F4-49FEA234EE6A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6207421" y="6154012"/>
                  <a:ext cx="283155" cy="40599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sv-SE" sz="1447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v-SE" sz="1447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sv-SE" sz="1447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b>
                        </m:sSub>
                      </m:oMath>
                    </m:oMathPara>
                  </a14:m>
                  <a:endParaRPr lang="sv-SE" sz="1447" dirty="0"/>
                </a:p>
              </p:txBody>
            </p:sp>
          </mc:Choice>
          <mc:Fallback xmlns="">
            <p:sp>
              <p:nvSpPr>
                <p:cNvPr id="74" name="textruta 63">
                  <a:extLst>
                    <a:ext uri="{FF2B5EF4-FFF2-40B4-BE49-F238E27FC236}">
                      <a16:creationId xmlns:a16="http://schemas.microsoft.com/office/drawing/2014/main" id="{3C0D243E-F10A-49DF-B8E2-EE7333A5BDF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07421" y="6154012"/>
                  <a:ext cx="283155" cy="405994"/>
                </a:xfrm>
                <a:prstGeom prst="rect">
                  <a:avLst/>
                </a:prstGeom>
                <a:blipFill>
                  <a:blip r:embed="rId17"/>
                  <a:stretch>
                    <a:fillRect l="-30769" r="-46154" b="-10526"/>
                  </a:stretch>
                </a:blipFill>
              </p:spPr>
              <p:txBody>
                <a:bodyPr/>
                <a:lstStyle/>
                <a:p>
                  <a:r>
                    <a:rPr lang="sv-S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ruta 69">
                  <a:extLst>
                    <a:ext uri="{FF2B5EF4-FFF2-40B4-BE49-F238E27FC236}">
                      <a16:creationId xmlns:a16="http://schemas.microsoft.com/office/drawing/2014/main" id="{B04F040E-8D6C-D1EE-3151-C09F3E206FE5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6891421" y="5212357"/>
                  <a:ext cx="272639" cy="40599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sv-SE" sz="1447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v-SE" sz="1447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sv-SE" sz="1447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b>
                        </m:sSub>
                      </m:oMath>
                    </m:oMathPara>
                  </a14:m>
                  <a:endParaRPr lang="sv-SE" sz="1447" dirty="0"/>
                </a:p>
              </p:txBody>
            </p:sp>
          </mc:Choice>
          <mc:Fallback xmlns="">
            <p:sp>
              <p:nvSpPr>
                <p:cNvPr id="75" name="textruta 69">
                  <a:extLst>
                    <a:ext uri="{FF2B5EF4-FFF2-40B4-BE49-F238E27FC236}">
                      <a16:creationId xmlns:a16="http://schemas.microsoft.com/office/drawing/2014/main" id="{3EDFB835-C764-4DD0-B5C5-804214C6DA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91421" y="5212357"/>
                  <a:ext cx="272639" cy="405994"/>
                </a:xfrm>
                <a:prstGeom prst="rect">
                  <a:avLst/>
                </a:prstGeom>
                <a:blipFill>
                  <a:blip r:embed="rId18"/>
                  <a:stretch>
                    <a:fillRect l="-42308" r="-42308" b="-7895"/>
                  </a:stretch>
                </a:blipFill>
              </p:spPr>
              <p:txBody>
                <a:bodyPr/>
                <a:lstStyle/>
                <a:p>
                  <a:r>
                    <a:rPr lang="sv-S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ruta 79">
                  <a:extLst>
                    <a:ext uri="{FF2B5EF4-FFF2-40B4-BE49-F238E27FC236}">
                      <a16:creationId xmlns:a16="http://schemas.microsoft.com/office/drawing/2014/main" id="{14BA47D3-0168-A135-ED06-06043FA0EF63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6856663" y="3910244"/>
                  <a:ext cx="255069" cy="40599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sv-SE" sz="1447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v-SE" sz="1447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sv-SE" sz="1447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b>
                        </m:sSub>
                      </m:oMath>
                    </m:oMathPara>
                  </a14:m>
                  <a:endParaRPr lang="sv-SE" sz="1447" dirty="0"/>
                </a:p>
              </p:txBody>
            </p:sp>
          </mc:Choice>
          <mc:Fallback xmlns="">
            <p:sp>
              <p:nvSpPr>
                <p:cNvPr id="76" name="textruta 79">
                  <a:extLst>
                    <a:ext uri="{FF2B5EF4-FFF2-40B4-BE49-F238E27FC236}">
                      <a16:creationId xmlns:a16="http://schemas.microsoft.com/office/drawing/2014/main" id="{EAAA25BB-04EE-4FCF-AACA-D398B42E3A3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56663" y="3910244"/>
                  <a:ext cx="255069" cy="405994"/>
                </a:xfrm>
                <a:prstGeom prst="rect">
                  <a:avLst/>
                </a:prstGeom>
                <a:blipFill>
                  <a:blip r:embed="rId19"/>
                  <a:stretch>
                    <a:fillRect l="-29167" r="-45833" b="-10811"/>
                  </a:stretch>
                </a:blipFill>
              </p:spPr>
              <p:txBody>
                <a:bodyPr/>
                <a:lstStyle/>
                <a:p>
                  <a:r>
                    <a:rPr lang="sv-S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Rektangel 4">
              <a:extLst>
                <a:ext uri="{FF2B5EF4-FFF2-40B4-BE49-F238E27FC236}">
                  <a16:creationId xmlns:a16="http://schemas.microsoft.com/office/drawing/2014/main" id="{3DA25195-68CE-5C0D-9DB6-528A06686DC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261489" y="3954713"/>
              <a:ext cx="169355" cy="814306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86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ruta 79">
                  <a:extLst>
                    <a:ext uri="{FF2B5EF4-FFF2-40B4-BE49-F238E27FC236}">
                      <a16:creationId xmlns:a16="http://schemas.microsoft.com/office/drawing/2014/main" id="{4E03A8E0-DFE7-2397-BDAA-429CA914C2FC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6260965" y="3593771"/>
                  <a:ext cx="255069" cy="40599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sv-SE" sz="1447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v-SE" sz="1447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sv-SE" sz="1447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b>
                        </m:sSub>
                      </m:oMath>
                    </m:oMathPara>
                  </a14:m>
                  <a:endParaRPr lang="sv-SE" sz="1447" dirty="0"/>
                </a:p>
              </p:txBody>
            </p:sp>
          </mc:Choice>
          <mc:Fallback xmlns="">
            <p:sp>
              <p:nvSpPr>
                <p:cNvPr id="78" name="textruta 79">
                  <a:extLst>
                    <a:ext uri="{FF2B5EF4-FFF2-40B4-BE49-F238E27FC236}">
                      <a16:creationId xmlns:a16="http://schemas.microsoft.com/office/drawing/2014/main" id="{AD4914BD-094D-435E-86B8-A947BEAC933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60965" y="3593771"/>
                  <a:ext cx="255069" cy="405994"/>
                </a:xfrm>
                <a:prstGeom prst="rect">
                  <a:avLst/>
                </a:prstGeom>
                <a:blipFill>
                  <a:blip r:embed="rId20"/>
                  <a:stretch>
                    <a:fillRect l="-45833" r="-58333" b="-10526"/>
                  </a:stretch>
                </a:blipFill>
              </p:spPr>
              <p:txBody>
                <a:bodyPr/>
                <a:lstStyle/>
                <a:p>
                  <a:r>
                    <a:rPr lang="sv-SE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B9A4F63F-051D-66BF-1A85-849E0DD69118}"/>
              </a:ext>
            </a:extLst>
          </p:cNvPr>
          <p:cNvSpPr txBox="1"/>
          <p:nvPr/>
        </p:nvSpPr>
        <p:spPr>
          <a:xfrm>
            <a:off x="4902869" y="1077142"/>
            <a:ext cx="4993104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sv-SE">
                <a:latin typeface="Verdana" panose="020B0604030504040204" pitchFamily="34" charset="0"/>
                <a:ea typeface="Verdana" panose="020B0604030504040204" pitchFamily="34" charset="0"/>
              </a:rPr>
              <a:t>     Dynamisk modellering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v-SE" sz="1600">
                <a:latin typeface="Verdana" panose="020B0604030504040204" pitchFamily="34" charset="0"/>
                <a:ea typeface="Verdana" panose="020B0604030504040204" pitchFamily="34" charset="0"/>
              </a:rPr>
              <a:t>  Dynamic mode decomposition</a:t>
            </a:r>
          </a:p>
        </p:txBody>
      </p:sp>
      <p:sp>
        <p:nvSpPr>
          <p:cNvPr id="49" name="Kub 3">
            <a:extLst>
              <a:ext uri="{FF2B5EF4-FFF2-40B4-BE49-F238E27FC236}">
                <a16:creationId xmlns:a16="http://schemas.microsoft.com/office/drawing/2014/main" id="{846C5E75-AABA-630B-E731-262D3F52AB84}"/>
              </a:ext>
            </a:extLst>
          </p:cNvPr>
          <p:cNvSpPr>
            <a:spLocks noChangeAspect="1"/>
          </p:cNvSpPr>
          <p:nvPr/>
        </p:nvSpPr>
        <p:spPr>
          <a:xfrm>
            <a:off x="4991664" y="2678543"/>
            <a:ext cx="907091" cy="1166261"/>
          </a:xfrm>
          <a:prstGeom prst="cub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6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ruta 81">
                <a:extLst>
                  <a:ext uri="{FF2B5EF4-FFF2-40B4-BE49-F238E27FC236}">
                    <a16:creationId xmlns:a16="http://schemas.microsoft.com/office/drawing/2014/main" id="{D933C33D-BDB1-4BF1-60C8-5983036EB7A7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5319712" y="3172617"/>
                <a:ext cx="120854" cy="23014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v-SE" sz="1447" b="1" i="1">
                          <a:latin typeface="Cambria Math" panose="02040503050406030204" pitchFamily="18" charset="0"/>
                        </a:rPr>
                        <m:t>𝑿</m:t>
                      </m:r>
                    </m:oMath>
                  </m:oMathPara>
                </a14:m>
                <a:endParaRPr lang="sv-SE" sz="1447" b="1" dirty="0"/>
              </a:p>
            </p:txBody>
          </p:sp>
        </mc:Choice>
        <mc:Fallback xmlns="">
          <p:sp>
            <p:nvSpPr>
              <p:cNvPr id="50" name="textruta 81">
                <a:extLst>
                  <a:ext uri="{FF2B5EF4-FFF2-40B4-BE49-F238E27FC236}">
                    <a16:creationId xmlns:a16="http://schemas.microsoft.com/office/drawing/2014/main" id="{D933C33D-BDB1-4BF1-60C8-5983036EB7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9712" y="3172617"/>
                <a:ext cx="120854" cy="230142"/>
              </a:xfrm>
              <a:prstGeom prst="rect">
                <a:avLst/>
              </a:prstGeom>
              <a:blipFill>
                <a:blip r:embed="rId21"/>
                <a:stretch>
                  <a:fillRect l="-57895" r="-63158" b="-2632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ruta 5">
                <a:extLst>
                  <a:ext uri="{FF2B5EF4-FFF2-40B4-BE49-F238E27FC236}">
                    <a16:creationId xmlns:a16="http://schemas.microsoft.com/office/drawing/2014/main" id="{0728919A-0EA6-7B3F-E489-6A6BE17AEDDC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4847238" y="3183164"/>
                <a:ext cx="84109" cy="23014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v-SE" sz="1447" i="1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sv-SE" sz="1447" dirty="0"/>
              </a:p>
            </p:txBody>
          </p:sp>
        </mc:Choice>
        <mc:Fallback xmlns="">
          <p:sp>
            <p:nvSpPr>
              <p:cNvPr id="51" name="textruta 5">
                <a:extLst>
                  <a:ext uri="{FF2B5EF4-FFF2-40B4-BE49-F238E27FC236}">
                    <a16:creationId xmlns:a16="http://schemas.microsoft.com/office/drawing/2014/main" id="{0728919A-0EA6-7B3F-E489-6A6BE17AED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7238" y="3183164"/>
                <a:ext cx="84109" cy="230142"/>
              </a:xfrm>
              <a:prstGeom prst="rect">
                <a:avLst/>
              </a:prstGeom>
              <a:blipFill>
                <a:blip r:embed="rId22"/>
                <a:stretch>
                  <a:fillRect l="-64286" r="-64286" b="-2632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ruta 6">
                <a:extLst>
                  <a:ext uri="{FF2B5EF4-FFF2-40B4-BE49-F238E27FC236}">
                    <a16:creationId xmlns:a16="http://schemas.microsoft.com/office/drawing/2014/main" id="{E9CCA9A1-8385-DCA4-49F5-E9315A646C37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5336523" y="3866858"/>
                <a:ext cx="111004" cy="23014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v-SE" sz="1447" i="1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sv-SE" sz="1447" dirty="0"/>
              </a:p>
            </p:txBody>
          </p:sp>
        </mc:Choice>
        <mc:Fallback xmlns="">
          <p:sp>
            <p:nvSpPr>
              <p:cNvPr id="52" name="textruta 6">
                <a:extLst>
                  <a:ext uri="{FF2B5EF4-FFF2-40B4-BE49-F238E27FC236}">
                    <a16:creationId xmlns:a16="http://schemas.microsoft.com/office/drawing/2014/main" id="{E9CCA9A1-8385-DCA4-49F5-E9315A646C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6523" y="3866858"/>
                <a:ext cx="111004" cy="230142"/>
              </a:xfrm>
              <a:prstGeom prst="rect">
                <a:avLst/>
              </a:prstGeom>
              <a:blipFill>
                <a:blip r:embed="rId23"/>
                <a:stretch>
                  <a:fillRect l="-52632" r="-52632" b="-2632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ruta 7">
                <a:extLst>
                  <a:ext uri="{FF2B5EF4-FFF2-40B4-BE49-F238E27FC236}">
                    <a16:creationId xmlns:a16="http://schemas.microsoft.com/office/drawing/2014/main" id="{0E339402-BFF5-5D43-3F9D-4CAB355C4E2D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5844946" y="3680679"/>
                <a:ext cx="144954" cy="23014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v-SE" sz="1447" i="1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sv-SE" sz="1447" dirty="0"/>
              </a:p>
            </p:txBody>
          </p:sp>
        </mc:Choice>
        <mc:Fallback xmlns="">
          <p:sp>
            <p:nvSpPr>
              <p:cNvPr id="53" name="textruta 7">
                <a:extLst>
                  <a:ext uri="{FF2B5EF4-FFF2-40B4-BE49-F238E27FC236}">
                    <a16:creationId xmlns:a16="http://schemas.microsoft.com/office/drawing/2014/main" id="{0E339402-BFF5-5D43-3F9D-4CAB355C4E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4946" y="3680679"/>
                <a:ext cx="144954" cy="230142"/>
              </a:xfrm>
              <a:prstGeom prst="rect">
                <a:avLst/>
              </a:prstGeom>
              <a:blipFill>
                <a:blip r:embed="rId24"/>
                <a:stretch>
                  <a:fillRect l="-45833" r="-50000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Rak pilkoppling 11">
            <a:extLst>
              <a:ext uri="{FF2B5EF4-FFF2-40B4-BE49-F238E27FC236}">
                <a16:creationId xmlns:a16="http://schemas.microsoft.com/office/drawing/2014/main" id="{2EA45D50-01F5-86E9-C57E-2AC42F21BF50}"/>
              </a:ext>
            </a:extLst>
          </p:cNvPr>
          <p:cNvCxnSpPr>
            <a:cxnSpLocks noChangeAspect="1"/>
          </p:cNvCxnSpPr>
          <p:nvPr/>
        </p:nvCxnSpPr>
        <p:spPr>
          <a:xfrm flipH="1" flipV="1">
            <a:off x="5051405" y="2243337"/>
            <a:ext cx="166923" cy="426092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ruta 14">
                <a:extLst>
                  <a:ext uri="{FF2B5EF4-FFF2-40B4-BE49-F238E27FC236}">
                    <a16:creationId xmlns:a16="http://schemas.microsoft.com/office/drawing/2014/main" id="{57BE14C7-DD95-78BB-BECE-1BA69F5F62E0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4951730" y="2336739"/>
                <a:ext cx="124672" cy="23014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v-SE" sz="1447" i="1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sv-SE" sz="1447" dirty="0"/>
              </a:p>
            </p:txBody>
          </p:sp>
        </mc:Choice>
        <mc:Fallback xmlns="">
          <p:sp>
            <p:nvSpPr>
              <p:cNvPr id="55" name="textruta 14">
                <a:extLst>
                  <a:ext uri="{FF2B5EF4-FFF2-40B4-BE49-F238E27FC236}">
                    <a16:creationId xmlns:a16="http://schemas.microsoft.com/office/drawing/2014/main" id="{57BE14C7-DD95-78BB-BECE-1BA69F5F62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1730" y="2336739"/>
                <a:ext cx="124672" cy="230142"/>
              </a:xfrm>
              <a:prstGeom prst="rect">
                <a:avLst/>
              </a:prstGeom>
              <a:blipFill>
                <a:blip r:embed="rId25"/>
                <a:stretch>
                  <a:fillRect l="-47619" r="-52381" b="-2632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textruta 10">
            <a:extLst>
              <a:ext uri="{FF2B5EF4-FFF2-40B4-BE49-F238E27FC236}">
                <a16:creationId xmlns:a16="http://schemas.microsoft.com/office/drawing/2014/main" id="{A058E6F6-0AC7-57AF-FE76-F04C86ED7628}"/>
              </a:ext>
            </a:extLst>
          </p:cNvPr>
          <p:cNvSpPr txBox="1">
            <a:spLocks noChangeAspect="1"/>
          </p:cNvSpPr>
          <p:nvPr/>
        </p:nvSpPr>
        <p:spPr>
          <a:xfrm>
            <a:off x="5954566" y="2950459"/>
            <a:ext cx="446709" cy="4105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68" b="1" dirty="0"/>
              <a:t>=</a:t>
            </a:r>
          </a:p>
        </p:txBody>
      </p:sp>
      <p:sp>
        <p:nvSpPr>
          <p:cNvPr id="3" name="Left Brace 2">
            <a:extLst>
              <a:ext uri="{FF2B5EF4-FFF2-40B4-BE49-F238E27FC236}">
                <a16:creationId xmlns:a16="http://schemas.microsoft.com/office/drawing/2014/main" id="{1AC7F466-FFE5-D552-98E3-52327650D576}"/>
              </a:ext>
            </a:extLst>
          </p:cNvPr>
          <p:cNvSpPr/>
          <p:nvPr/>
        </p:nvSpPr>
        <p:spPr>
          <a:xfrm>
            <a:off x="6248400" y="2907950"/>
            <a:ext cx="129686" cy="529333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SE" dirty="0"/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90341910-911C-8E82-9B20-F86EF4B86053}"/>
              </a:ext>
            </a:extLst>
          </p:cNvPr>
          <p:cNvGrpSpPr/>
          <p:nvPr/>
        </p:nvGrpSpPr>
        <p:grpSpPr>
          <a:xfrm>
            <a:off x="7843474" y="3693971"/>
            <a:ext cx="913652" cy="771863"/>
            <a:chOff x="9390581" y="1414496"/>
            <a:chExt cx="3779975" cy="3578744"/>
          </a:xfrm>
        </p:grpSpPr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3FB0AF5B-9CDE-66E8-C3D7-E4722853A497}"/>
                </a:ext>
              </a:extLst>
            </p:cNvPr>
            <p:cNvCxnSpPr>
              <a:cxnSpLocks/>
            </p:cNvCxnSpPr>
            <p:nvPr/>
          </p:nvCxnSpPr>
          <p:spPr>
            <a:xfrm>
              <a:off x="9390581" y="4917332"/>
              <a:ext cx="3779975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0" name="Straight Arrow Connector 89">
              <a:extLst>
                <a:ext uri="{FF2B5EF4-FFF2-40B4-BE49-F238E27FC236}">
                  <a16:creationId xmlns:a16="http://schemas.microsoft.com/office/drawing/2014/main" id="{DF6BABEC-009A-C731-9A2D-1C427A9820C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390581" y="1414496"/>
              <a:ext cx="0" cy="357874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1" name="Freeform: Shape 90">
            <a:extLst>
              <a:ext uri="{FF2B5EF4-FFF2-40B4-BE49-F238E27FC236}">
                <a16:creationId xmlns:a16="http://schemas.microsoft.com/office/drawing/2014/main" id="{0AFE99E4-8261-21D6-1470-AE3C611DB741}"/>
              </a:ext>
            </a:extLst>
          </p:cNvPr>
          <p:cNvSpPr/>
          <p:nvPr/>
        </p:nvSpPr>
        <p:spPr>
          <a:xfrm>
            <a:off x="7867913" y="3906838"/>
            <a:ext cx="819209" cy="531742"/>
          </a:xfrm>
          <a:custGeom>
            <a:avLst/>
            <a:gdLst>
              <a:gd name="connsiteX0" fmla="*/ 0 w 1092278"/>
              <a:gd name="connsiteY0" fmla="*/ 708989 h 708989"/>
              <a:gd name="connsiteX1" fmla="*/ 123290 w 1092278"/>
              <a:gd name="connsiteY1" fmla="*/ 205556 h 708989"/>
              <a:gd name="connsiteX2" fmla="*/ 328773 w 1092278"/>
              <a:gd name="connsiteY2" fmla="*/ 73 h 708989"/>
              <a:gd name="connsiteX3" fmla="*/ 523982 w 1092278"/>
              <a:gd name="connsiteY3" fmla="*/ 185007 h 708989"/>
              <a:gd name="connsiteX4" fmla="*/ 667820 w 1092278"/>
              <a:gd name="connsiteY4" fmla="*/ 431587 h 708989"/>
              <a:gd name="connsiteX5" fmla="*/ 821932 w 1092278"/>
              <a:gd name="connsiteY5" fmla="*/ 606248 h 708989"/>
              <a:gd name="connsiteX6" fmla="*/ 976045 w 1092278"/>
              <a:gd name="connsiteY6" fmla="*/ 575425 h 708989"/>
              <a:gd name="connsiteX7" fmla="*/ 1078786 w 1092278"/>
              <a:gd name="connsiteY7" fmla="*/ 482958 h 708989"/>
              <a:gd name="connsiteX8" fmla="*/ 1078786 w 1092278"/>
              <a:gd name="connsiteY8" fmla="*/ 462410 h 708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2278" h="708989">
                <a:moveTo>
                  <a:pt x="0" y="708989"/>
                </a:moveTo>
                <a:cubicBezTo>
                  <a:pt x="34247" y="516349"/>
                  <a:pt x="68495" y="323709"/>
                  <a:pt x="123290" y="205556"/>
                </a:cubicBezTo>
                <a:cubicBezTo>
                  <a:pt x="178085" y="87403"/>
                  <a:pt x="261991" y="3498"/>
                  <a:pt x="328773" y="73"/>
                </a:cubicBezTo>
                <a:cubicBezTo>
                  <a:pt x="395555" y="-3352"/>
                  <a:pt x="467474" y="113088"/>
                  <a:pt x="523982" y="185007"/>
                </a:cubicBezTo>
                <a:cubicBezTo>
                  <a:pt x="580490" y="256926"/>
                  <a:pt x="618162" y="361380"/>
                  <a:pt x="667820" y="431587"/>
                </a:cubicBezTo>
                <a:cubicBezTo>
                  <a:pt x="717478" y="501794"/>
                  <a:pt x="770561" y="582275"/>
                  <a:pt x="821932" y="606248"/>
                </a:cubicBezTo>
                <a:cubicBezTo>
                  <a:pt x="873303" y="630221"/>
                  <a:pt x="933236" y="595973"/>
                  <a:pt x="976045" y="575425"/>
                </a:cubicBezTo>
                <a:cubicBezTo>
                  <a:pt x="1018854" y="554877"/>
                  <a:pt x="1061663" y="501794"/>
                  <a:pt x="1078786" y="482958"/>
                </a:cubicBezTo>
                <a:cubicBezTo>
                  <a:pt x="1095910" y="464122"/>
                  <a:pt x="1097622" y="467547"/>
                  <a:pt x="1078786" y="46241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4E77952D-E582-86C1-598D-5397120D85E1}"/>
              </a:ext>
            </a:extLst>
          </p:cNvPr>
          <p:cNvCxnSpPr/>
          <p:nvPr/>
        </p:nvCxnSpPr>
        <p:spPr>
          <a:xfrm>
            <a:off x="7255042" y="3450806"/>
            <a:ext cx="409304" cy="41605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1A93FA48-E812-BCF5-F0D4-E8E840B5EA35}"/>
                  </a:ext>
                </a:extLst>
              </p:cNvPr>
              <p:cNvSpPr txBox="1"/>
              <p:nvPr/>
            </p:nvSpPr>
            <p:spPr>
              <a:xfrm>
                <a:off x="6493504" y="2860703"/>
                <a:ext cx="914400" cy="9144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v-SE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sv-SE" sz="16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sv-SE" sz="16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𝒛</m:t>
                              </m:r>
                            </m:e>
                          </m:acc>
                        </m:e>
                        <m:sub>
                          <m:r>
                            <a:rPr lang="sv-SE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sub>
                      </m:sSub>
                      <m:r>
                        <a:rPr lang="sv-SE" sz="1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sv-SE" sz="1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𝑨</m:t>
                      </m:r>
                      <m:sSub>
                        <m:sSubPr>
                          <m:ctrlPr>
                            <a:rPr lang="sv-SE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sv-SE" sz="1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𝒛</m:t>
                          </m:r>
                        </m:e>
                        <m:sub>
                          <m:r>
                            <a:rPr lang="sv-SE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sv-SE" sz="16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endParaRPr lang="en-SE" sz="1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1A93FA48-E812-BCF5-F0D4-E8E840B5EA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3504" y="2860703"/>
                <a:ext cx="914400" cy="914400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E6DB3AEF-0B99-8472-B515-93C1E0B51660}"/>
                  </a:ext>
                </a:extLst>
              </p:cNvPr>
              <p:cNvSpPr txBox="1"/>
              <p:nvPr/>
            </p:nvSpPr>
            <p:spPr>
              <a:xfrm>
                <a:off x="6493504" y="3150684"/>
                <a:ext cx="914400" cy="9144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v-SE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sv-SE" sz="1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𝒚</m:t>
                          </m:r>
                        </m:e>
                        <m:sub>
                          <m:r>
                            <a:rPr lang="sv-SE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sub>
                      </m:sSub>
                      <m:r>
                        <a:rPr lang="sv-SE" sz="16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sv-SE" sz="16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𝑪</m:t>
                      </m:r>
                      <m:sSub>
                        <m:sSubPr>
                          <m:ctrlPr>
                            <a:rPr lang="sv-SE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sv-SE" sz="16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𝒙</m:t>
                          </m:r>
                        </m:e>
                        <m:sub>
                          <m:r>
                            <a:rPr lang="sv-SE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sv-SE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endParaRPr lang="en-SE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E6DB3AEF-0B99-8472-B515-93C1E0B516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3504" y="3150684"/>
                <a:ext cx="914400" cy="914400"/>
              </a:xfrm>
              <a:prstGeom prst="rect">
                <a:avLst/>
              </a:prstGeom>
              <a:blipFill>
                <a:blip r:embed="rId27"/>
                <a:stretch>
                  <a:fillRect l="-1333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42506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189"/>
            <a:r>
              <a:rPr lang="en-US" sz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Viktor Skantze</a:t>
            </a:r>
            <a:endParaRPr lang="sv-SE" sz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881DC44-71F5-488E-9403-C15246AD5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206376"/>
            <a:ext cx="9663529" cy="565177"/>
          </a:xfrm>
        </p:spPr>
        <p:txBody>
          <a:bodyPr>
            <a:normAutofit/>
          </a:bodyPr>
          <a:lstStyle/>
          <a:p>
            <a:r>
              <a:rPr lang="sv-SE" sz="2250" noProof="0" dirty="0">
                <a:latin typeface="Verdana" panose="020B0604030504040204" pitchFamily="34" charset="0"/>
                <a:ea typeface="Verdana" panose="020B0604030504040204" pitchFamily="34" charset="0"/>
              </a:rPr>
              <a:t>METODER</a:t>
            </a:r>
            <a:endParaRPr lang="sv-SE" sz="2250" u="sng" noProof="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174ABBB-15FE-48BE-B2EE-F30712F1C7BA}"/>
              </a:ext>
            </a:extLst>
          </p:cNvPr>
          <p:cNvCxnSpPr/>
          <p:nvPr/>
        </p:nvCxnSpPr>
        <p:spPr>
          <a:xfrm>
            <a:off x="323529" y="771552"/>
            <a:ext cx="8496622" cy="0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4" descr="Logotype | Chalmers">
            <a:extLst>
              <a:ext uri="{FF2B5EF4-FFF2-40B4-BE49-F238E27FC236}">
                <a16:creationId xmlns:a16="http://schemas.microsoft.com/office/drawing/2014/main" id="{93655043-9735-4126-A48C-66FD598990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213" y="4587535"/>
            <a:ext cx="1945187" cy="52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B9A4F63F-051D-66BF-1A85-849E0DD69118}"/>
              </a:ext>
            </a:extLst>
          </p:cNvPr>
          <p:cNvSpPr txBox="1"/>
          <p:nvPr/>
        </p:nvSpPr>
        <p:spPr>
          <a:xfrm>
            <a:off x="4902869" y="1077142"/>
            <a:ext cx="4993104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sv-SE">
                <a:latin typeface="Verdana" panose="020B0604030504040204" pitchFamily="34" charset="0"/>
                <a:ea typeface="Verdana" panose="020B0604030504040204" pitchFamily="34" charset="0"/>
              </a:rPr>
              <a:t>     Dynamisk modellering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v-SE" sz="1600">
                <a:latin typeface="Verdana" panose="020B0604030504040204" pitchFamily="34" charset="0"/>
                <a:ea typeface="Verdana" panose="020B0604030504040204" pitchFamily="34" charset="0"/>
              </a:rPr>
              <a:t>  Dynamic mode decomposition</a:t>
            </a:r>
          </a:p>
        </p:txBody>
      </p:sp>
      <p:sp>
        <p:nvSpPr>
          <p:cNvPr id="49" name="Kub 3">
            <a:extLst>
              <a:ext uri="{FF2B5EF4-FFF2-40B4-BE49-F238E27FC236}">
                <a16:creationId xmlns:a16="http://schemas.microsoft.com/office/drawing/2014/main" id="{846C5E75-AABA-630B-E731-262D3F52AB84}"/>
              </a:ext>
            </a:extLst>
          </p:cNvPr>
          <p:cNvSpPr>
            <a:spLocks noChangeAspect="1"/>
          </p:cNvSpPr>
          <p:nvPr/>
        </p:nvSpPr>
        <p:spPr>
          <a:xfrm>
            <a:off x="4991664" y="2678543"/>
            <a:ext cx="907091" cy="1166261"/>
          </a:xfrm>
          <a:prstGeom prst="cub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6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ruta 81">
                <a:extLst>
                  <a:ext uri="{FF2B5EF4-FFF2-40B4-BE49-F238E27FC236}">
                    <a16:creationId xmlns:a16="http://schemas.microsoft.com/office/drawing/2014/main" id="{D933C33D-BDB1-4BF1-60C8-5983036EB7A7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5319712" y="3172617"/>
                <a:ext cx="120854" cy="23014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v-SE" sz="1447" b="1" i="1">
                          <a:latin typeface="Cambria Math" panose="02040503050406030204" pitchFamily="18" charset="0"/>
                        </a:rPr>
                        <m:t>𝑿</m:t>
                      </m:r>
                    </m:oMath>
                  </m:oMathPara>
                </a14:m>
                <a:endParaRPr lang="sv-SE" sz="1447" b="1" dirty="0"/>
              </a:p>
            </p:txBody>
          </p:sp>
        </mc:Choice>
        <mc:Fallback xmlns="">
          <p:sp>
            <p:nvSpPr>
              <p:cNvPr id="50" name="textruta 81">
                <a:extLst>
                  <a:ext uri="{FF2B5EF4-FFF2-40B4-BE49-F238E27FC236}">
                    <a16:creationId xmlns:a16="http://schemas.microsoft.com/office/drawing/2014/main" id="{D933C33D-BDB1-4BF1-60C8-5983036EB7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9712" y="3172617"/>
                <a:ext cx="120854" cy="230142"/>
              </a:xfrm>
              <a:prstGeom prst="rect">
                <a:avLst/>
              </a:prstGeom>
              <a:blipFill>
                <a:blip r:embed="rId21"/>
                <a:stretch>
                  <a:fillRect l="-57895" r="-63158" b="-2632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ruta 5">
                <a:extLst>
                  <a:ext uri="{FF2B5EF4-FFF2-40B4-BE49-F238E27FC236}">
                    <a16:creationId xmlns:a16="http://schemas.microsoft.com/office/drawing/2014/main" id="{0728919A-0EA6-7B3F-E489-6A6BE17AEDDC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4847238" y="3183164"/>
                <a:ext cx="84109" cy="23014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v-SE" sz="1447" i="1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sv-SE" sz="1447" dirty="0"/>
              </a:p>
            </p:txBody>
          </p:sp>
        </mc:Choice>
        <mc:Fallback xmlns="">
          <p:sp>
            <p:nvSpPr>
              <p:cNvPr id="51" name="textruta 5">
                <a:extLst>
                  <a:ext uri="{FF2B5EF4-FFF2-40B4-BE49-F238E27FC236}">
                    <a16:creationId xmlns:a16="http://schemas.microsoft.com/office/drawing/2014/main" id="{0728919A-0EA6-7B3F-E489-6A6BE17AED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7238" y="3183164"/>
                <a:ext cx="84109" cy="230142"/>
              </a:xfrm>
              <a:prstGeom prst="rect">
                <a:avLst/>
              </a:prstGeom>
              <a:blipFill>
                <a:blip r:embed="rId22"/>
                <a:stretch>
                  <a:fillRect l="-64286" r="-64286" b="-2632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ruta 6">
                <a:extLst>
                  <a:ext uri="{FF2B5EF4-FFF2-40B4-BE49-F238E27FC236}">
                    <a16:creationId xmlns:a16="http://schemas.microsoft.com/office/drawing/2014/main" id="{E9CCA9A1-8385-DCA4-49F5-E9315A646C37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5336523" y="3866858"/>
                <a:ext cx="111004" cy="23014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v-SE" sz="1447" i="1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sv-SE" sz="1447" dirty="0"/>
              </a:p>
            </p:txBody>
          </p:sp>
        </mc:Choice>
        <mc:Fallback xmlns="">
          <p:sp>
            <p:nvSpPr>
              <p:cNvPr id="52" name="textruta 6">
                <a:extLst>
                  <a:ext uri="{FF2B5EF4-FFF2-40B4-BE49-F238E27FC236}">
                    <a16:creationId xmlns:a16="http://schemas.microsoft.com/office/drawing/2014/main" id="{E9CCA9A1-8385-DCA4-49F5-E9315A646C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6523" y="3866858"/>
                <a:ext cx="111004" cy="230142"/>
              </a:xfrm>
              <a:prstGeom prst="rect">
                <a:avLst/>
              </a:prstGeom>
              <a:blipFill>
                <a:blip r:embed="rId23"/>
                <a:stretch>
                  <a:fillRect l="-52632" r="-52632" b="-2632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ruta 7">
                <a:extLst>
                  <a:ext uri="{FF2B5EF4-FFF2-40B4-BE49-F238E27FC236}">
                    <a16:creationId xmlns:a16="http://schemas.microsoft.com/office/drawing/2014/main" id="{0E339402-BFF5-5D43-3F9D-4CAB355C4E2D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5844946" y="3680679"/>
                <a:ext cx="144954" cy="23014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v-SE" sz="1447" i="1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sv-SE" sz="1447" dirty="0"/>
              </a:p>
            </p:txBody>
          </p:sp>
        </mc:Choice>
        <mc:Fallback xmlns="">
          <p:sp>
            <p:nvSpPr>
              <p:cNvPr id="53" name="textruta 7">
                <a:extLst>
                  <a:ext uri="{FF2B5EF4-FFF2-40B4-BE49-F238E27FC236}">
                    <a16:creationId xmlns:a16="http://schemas.microsoft.com/office/drawing/2014/main" id="{0E339402-BFF5-5D43-3F9D-4CAB355C4E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4946" y="3680679"/>
                <a:ext cx="144954" cy="230142"/>
              </a:xfrm>
              <a:prstGeom prst="rect">
                <a:avLst/>
              </a:prstGeom>
              <a:blipFill>
                <a:blip r:embed="rId24"/>
                <a:stretch>
                  <a:fillRect l="-45833" r="-50000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Rak pilkoppling 11">
            <a:extLst>
              <a:ext uri="{FF2B5EF4-FFF2-40B4-BE49-F238E27FC236}">
                <a16:creationId xmlns:a16="http://schemas.microsoft.com/office/drawing/2014/main" id="{2EA45D50-01F5-86E9-C57E-2AC42F21BF50}"/>
              </a:ext>
            </a:extLst>
          </p:cNvPr>
          <p:cNvCxnSpPr>
            <a:cxnSpLocks noChangeAspect="1"/>
          </p:cNvCxnSpPr>
          <p:nvPr/>
        </p:nvCxnSpPr>
        <p:spPr>
          <a:xfrm flipH="1" flipV="1">
            <a:off x="5051405" y="2243337"/>
            <a:ext cx="166923" cy="426092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ruta 14">
                <a:extLst>
                  <a:ext uri="{FF2B5EF4-FFF2-40B4-BE49-F238E27FC236}">
                    <a16:creationId xmlns:a16="http://schemas.microsoft.com/office/drawing/2014/main" id="{57BE14C7-DD95-78BB-BECE-1BA69F5F62E0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4951730" y="2336739"/>
                <a:ext cx="124672" cy="23014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v-SE" sz="1447" i="1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sv-SE" sz="1447" dirty="0"/>
              </a:p>
            </p:txBody>
          </p:sp>
        </mc:Choice>
        <mc:Fallback xmlns="">
          <p:sp>
            <p:nvSpPr>
              <p:cNvPr id="55" name="textruta 14">
                <a:extLst>
                  <a:ext uri="{FF2B5EF4-FFF2-40B4-BE49-F238E27FC236}">
                    <a16:creationId xmlns:a16="http://schemas.microsoft.com/office/drawing/2014/main" id="{57BE14C7-DD95-78BB-BECE-1BA69F5F62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1730" y="2336739"/>
                <a:ext cx="124672" cy="230142"/>
              </a:xfrm>
              <a:prstGeom prst="rect">
                <a:avLst/>
              </a:prstGeom>
              <a:blipFill>
                <a:blip r:embed="rId25"/>
                <a:stretch>
                  <a:fillRect l="-47619" r="-52381" b="-2632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textruta 10">
            <a:extLst>
              <a:ext uri="{FF2B5EF4-FFF2-40B4-BE49-F238E27FC236}">
                <a16:creationId xmlns:a16="http://schemas.microsoft.com/office/drawing/2014/main" id="{A058E6F6-0AC7-57AF-FE76-F04C86ED7628}"/>
              </a:ext>
            </a:extLst>
          </p:cNvPr>
          <p:cNvSpPr txBox="1">
            <a:spLocks noChangeAspect="1"/>
          </p:cNvSpPr>
          <p:nvPr/>
        </p:nvSpPr>
        <p:spPr>
          <a:xfrm>
            <a:off x="5954566" y="2950459"/>
            <a:ext cx="446709" cy="4105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68" b="1" dirty="0"/>
              <a:t>=</a:t>
            </a:r>
          </a:p>
        </p:txBody>
      </p:sp>
      <p:sp>
        <p:nvSpPr>
          <p:cNvPr id="3" name="Left Brace 2">
            <a:extLst>
              <a:ext uri="{FF2B5EF4-FFF2-40B4-BE49-F238E27FC236}">
                <a16:creationId xmlns:a16="http://schemas.microsoft.com/office/drawing/2014/main" id="{1AC7F466-FFE5-D552-98E3-52327650D576}"/>
              </a:ext>
            </a:extLst>
          </p:cNvPr>
          <p:cNvSpPr/>
          <p:nvPr/>
        </p:nvSpPr>
        <p:spPr>
          <a:xfrm>
            <a:off x="6248400" y="2907950"/>
            <a:ext cx="129686" cy="529333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SE" dirty="0"/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90341910-911C-8E82-9B20-F86EF4B86053}"/>
              </a:ext>
            </a:extLst>
          </p:cNvPr>
          <p:cNvGrpSpPr/>
          <p:nvPr/>
        </p:nvGrpSpPr>
        <p:grpSpPr>
          <a:xfrm>
            <a:off x="7843474" y="3693971"/>
            <a:ext cx="913652" cy="771863"/>
            <a:chOff x="9390581" y="1414496"/>
            <a:chExt cx="3779975" cy="3578744"/>
          </a:xfrm>
        </p:grpSpPr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3FB0AF5B-9CDE-66E8-C3D7-E4722853A497}"/>
                </a:ext>
              </a:extLst>
            </p:cNvPr>
            <p:cNvCxnSpPr>
              <a:cxnSpLocks/>
            </p:cNvCxnSpPr>
            <p:nvPr/>
          </p:nvCxnSpPr>
          <p:spPr>
            <a:xfrm>
              <a:off x="9390581" y="4917332"/>
              <a:ext cx="3779975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0" name="Straight Arrow Connector 89">
              <a:extLst>
                <a:ext uri="{FF2B5EF4-FFF2-40B4-BE49-F238E27FC236}">
                  <a16:creationId xmlns:a16="http://schemas.microsoft.com/office/drawing/2014/main" id="{DF6BABEC-009A-C731-9A2D-1C427A9820C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390581" y="1414496"/>
              <a:ext cx="0" cy="357874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1" name="Freeform: Shape 90">
            <a:extLst>
              <a:ext uri="{FF2B5EF4-FFF2-40B4-BE49-F238E27FC236}">
                <a16:creationId xmlns:a16="http://schemas.microsoft.com/office/drawing/2014/main" id="{0AFE99E4-8261-21D6-1470-AE3C611DB741}"/>
              </a:ext>
            </a:extLst>
          </p:cNvPr>
          <p:cNvSpPr/>
          <p:nvPr/>
        </p:nvSpPr>
        <p:spPr>
          <a:xfrm>
            <a:off x="7867913" y="3906838"/>
            <a:ext cx="819209" cy="531742"/>
          </a:xfrm>
          <a:custGeom>
            <a:avLst/>
            <a:gdLst>
              <a:gd name="connsiteX0" fmla="*/ 0 w 1092278"/>
              <a:gd name="connsiteY0" fmla="*/ 708989 h 708989"/>
              <a:gd name="connsiteX1" fmla="*/ 123290 w 1092278"/>
              <a:gd name="connsiteY1" fmla="*/ 205556 h 708989"/>
              <a:gd name="connsiteX2" fmla="*/ 328773 w 1092278"/>
              <a:gd name="connsiteY2" fmla="*/ 73 h 708989"/>
              <a:gd name="connsiteX3" fmla="*/ 523982 w 1092278"/>
              <a:gd name="connsiteY3" fmla="*/ 185007 h 708989"/>
              <a:gd name="connsiteX4" fmla="*/ 667820 w 1092278"/>
              <a:gd name="connsiteY4" fmla="*/ 431587 h 708989"/>
              <a:gd name="connsiteX5" fmla="*/ 821932 w 1092278"/>
              <a:gd name="connsiteY5" fmla="*/ 606248 h 708989"/>
              <a:gd name="connsiteX6" fmla="*/ 976045 w 1092278"/>
              <a:gd name="connsiteY6" fmla="*/ 575425 h 708989"/>
              <a:gd name="connsiteX7" fmla="*/ 1078786 w 1092278"/>
              <a:gd name="connsiteY7" fmla="*/ 482958 h 708989"/>
              <a:gd name="connsiteX8" fmla="*/ 1078786 w 1092278"/>
              <a:gd name="connsiteY8" fmla="*/ 462410 h 708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2278" h="708989">
                <a:moveTo>
                  <a:pt x="0" y="708989"/>
                </a:moveTo>
                <a:cubicBezTo>
                  <a:pt x="34247" y="516349"/>
                  <a:pt x="68495" y="323709"/>
                  <a:pt x="123290" y="205556"/>
                </a:cubicBezTo>
                <a:cubicBezTo>
                  <a:pt x="178085" y="87403"/>
                  <a:pt x="261991" y="3498"/>
                  <a:pt x="328773" y="73"/>
                </a:cubicBezTo>
                <a:cubicBezTo>
                  <a:pt x="395555" y="-3352"/>
                  <a:pt x="467474" y="113088"/>
                  <a:pt x="523982" y="185007"/>
                </a:cubicBezTo>
                <a:cubicBezTo>
                  <a:pt x="580490" y="256926"/>
                  <a:pt x="618162" y="361380"/>
                  <a:pt x="667820" y="431587"/>
                </a:cubicBezTo>
                <a:cubicBezTo>
                  <a:pt x="717478" y="501794"/>
                  <a:pt x="770561" y="582275"/>
                  <a:pt x="821932" y="606248"/>
                </a:cubicBezTo>
                <a:cubicBezTo>
                  <a:pt x="873303" y="630221"/>
                  <a:pt x="933236" y="595973"/>
                  <a:pt x="976045" y="575425"/>
                </a:cubicBezTo>
                <a:cubicBezTo>
                  <a:pt x="1018854" y="554877"/>
                  <a:pt x="1061663" y="501794"/>
                  <a:pt x="1078786" y="482958"/>
                </a:cubicBezTo>
                <a:cubicBezTo>
                  <a:pt x="1095910" y="464122"/>
                  <a:pt x="1097622" y="467547"/>
                  <a:pt x="1078786" y="46241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4E77952D-E582-86C1-598D-5397120D85E1}"/>
              </a:ext>
            </a:extLst>
          </p:cNvPr>
          <p:cNvCxnSpPr/>
          <p:nvPr/>
        </p:nvCxnSpPr>
        <p:spPr>
          <a:xfrm>
            <a:off x="7255042" y="3450806"/>
            <a:ext cx="409304" cy="41605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1A93FA48-E812-BCF5-F0D4-E8E840B5EA35}"/>
                  </a:ext>
                </a:extLst>
              </p:cNvPr>
              <p:cNvSpPr txBox="1"/>
              <p:nvPr/>
            </p:nvSpPr>
            <p:spPr>
              <a:xfrm>
                <a:off x="6493504" y="2860703"/>
                <a:ext cx="914400" cy="9144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v-SE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sv-SE" sz="16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sv-SE" sz="16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𝒛</m:t>
                              </m:r>
                            </m:e>
                          </m:acc>
                        </m:e>
                        <m:sub>
                          <m:r>
                            <a:rPr lang="sv-SE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sub>
                      </m:sSub>
                      <m:r>
                        <a:rPr lang="sv-SE" sz="1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sv-SE" sz="1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𝑨</m:t>
                      </m:r>
                      <m:sSub>
                        <m:sSubPr>
                          <m:ctrlPr>
                            <a:rPr lang="sv-SE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sv-SE" sz="1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𝒛</m:t>
                          </m:r>
                        </m:e>
                        <m:sub>
                          <m:r>
                            <a:rPr lang="sv-SE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sv-SE" sz="16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endParaRPr lang="en-SE" sz="1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1A93FA48-E812-BCF5-F0D4-E8E840B5EA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3504" y="2860703"/>
                <a:ext cx="914400" cy="914400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E6DB3AEF-0B99-8472-B515-93C1E0B51660}"/>
                  </a:ext>
                </a:extLst>
              </p:cNvPr>
              <p:cNvSpPr txBox="1"/>
              <p:nvPr/>
            </p:nvSpPr>
            <p:spPr>
              <a:xfrm>
                <a:off x="6493504" y="3150684"/>
                <a:ext cx="914400" cy="9144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v-SE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sv-SE" sz="1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𝒚</m:t>
                          </m:r>
                        </m:e>
                        <m:sub>
                          <m:r>
                            <a:rPr lang="sv-SE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sub>
                      </m:sSub>
                      <m:r>
                        <a:rPr lang="sv-SE" sz="16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sv-SE" sz="16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𝑪</m:t>
                      </m:r>
                      <m:sSub>
                        <m:sSubPr>
                          <m:ctrlPr>
                            <a:rPr lang="sv-SE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sv-SE" sz="16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𝒙</m:t>
                          </m:r>
                        </m:e>
                        <m:sub>
                          <m:r>
                            <a:rPr lang="sv-SE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sv-SE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endParaRPr lang="en-SE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E6DB3AEF-0B99-8472-B515-93C1E0B516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3504" y="3150684"/>
                <a:ext cx="914400" cy="914400"/>
              </a:xfrm>
              <a:prstGeom prst="rect">
                <a:avLst/>
              </a:prstGeom>
              <a:blipFill>
                <a:blip r:embed="rId27"/>
                <a:stretch>
                  <a:fillRect l="-1333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26772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8471" y="1347614"/>
            <a:ext cx="8852436" cy="3277475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sv-SE" sz="2000" noProof="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Identification</a:t>
            </a:r>
            <a:r>
              <a:rPr lang="sv-SE" sz="2000" noProof="0" dirty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v-SE" sz="2000" noProof="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of</a:t>
            </a:r>
            <a:r>
              <a:rPr lang="sv-SE" sz="2000" noProof="0" dirty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v-SE" sz="2000" noProof="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metabotypes</a:t>
            </a:r>
            <a:r>
              <a:rPr lang="sv-SE" sz="2000" noProof="0" dirty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in </a:t>
            </a:r>
            <a:r>
              <a:rPr lang="sv-SE" sz="2000" noProof="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complex</a:t>
            </a:r>
            <a:r>
              <a:rPr lang="sv-SE" sz="2000" noProof="0" dirty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v-SE" sz="2000" noProof="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biological</a:t>
            </a:r>
            <a:r>
              <a:rPr lang="sv-SE" sz="2000" noProof="0" dirty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data </a:t>
            </a:r>
            <a:r>
              <a:rPr lang="sv-SE" sz="2000" noProof="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using</a:t>
            </a:r>
            <a:r>
              <a:rPr lang="sv-SE" sz="2000" noProof="0" dirty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v-SE" sz="2000" noProof="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tensor</a:t>
            </a:r>
            <a:r>
              <a:rPr lang="sv-SE" sz="2000" noProof="0" dirty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v-SE" sz="2000" noProof="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decomposition</a:t>
            </a:r>
            <a:r>
              <a:rPr lang="sv-SE" sz="2000" noProof="0" dirty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(Under </a:t>
            </a:r>
            <a:r>
              <a:rPr lang="sv-SE" sz="2000" noProof="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review</a:t>
            </a:r>
            <a:r>
              <a:rPr lang="sv-SE" sz="2000" noProof="0" dirty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</a:p>
          <a:p>
            <a:pPr marL="0" indent="0">
              <a:buNone/>
            </a:pPr>
            <a:r>
              <a:rPr lang="sv-SE" sz="1800" noProof="0" dirty="0">
                <a:solidFill>
                  <a:schemeClr val="bg2"/>
                </a:solidFill>
                <a:latin typeface="Calibri" panose="020F0502020204030204" pitchFamily="34" charset="0"/>
              </a:rPr>
              <a:t>	</a:t>
            </a:r>
            <a:r>
              <a:rPr lang="sv-SE" sz="1800" b="0" i="0" u="none" strike="noStrike" baseline="0" noProof="0" dirty="0">
                <a:solidFill>
                  <a:schemeClr val="bg2"/>
                </a:solidFill>
                <a:latin typeface="Calibri" panose="020F0502020204030204" pitchFamily="34" charset="0"/>
              </a:rPr>
              <a:t> Viktor Skantze</a:t>
            </a:r>
            <a:r>
              <a:rPr lang="sv-SE" sz="1800" baseline="30000" noProof="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1,2,*</a:t>
            </a:r>
            <a:r>
              <a:rPr lang="sv-SE" sz="1800" b="0" i="0" u="none" strike="noStrike" baseline="0" noProof="0" dirty="0">
                <a:solidFill>
                  <a:schemeClr val="bg2"/>
                </a:solidFill>
                <a:latin typeface="Calibri" panose="020F0502020204030204" pitchFamily="34" charset="0"/>
              </a:rPr>
              <a:t> · Mikael Wallman</a:t>
            </a:r>
            <a:r>
              <a:rPr lang="sv-SE" sz="1800" baseline="30000" noProof="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sv-SE" sz="1800" b="0" i="0" u="none" strike="noStrike" baseline="0" noProof="0" dirty="0">
                <a:solidFill>
                  <a:schemeClr val="bg2"/>
                </a:solidFill>
                <a:latin typeface="Calibri" panose="020F0502020204030204" pitchFamily="34" charset="0"/>
              </a:rPr>
              <a:t> · Ann-Sofie Sandberg</a:t>
            </a:r>
            <a:r>
              <a:rPr lang="sv-SE" sz="1800" baseline="30000" noProof="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sv-SE" sz="1800" b="0" i="0" u="none" strike="noStrike" baseline="0" noProof="0" dirty="0">
                <a:solidFill>
                  <a:schemeClr val="bg2"/>
                </a:solidFill>
                <a:latin typeface="Calibri" panose="020F0502020204030204" pitchFamily="34" charset="0"/>
              </a:rPr>
              <a:t> · Rikard Landberg</a:t>
            </a:r>
            <a:r>
              <a:rPr lang="sv-SE" sz="1800" baseline="30000" noProof="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sv-SE" sz="1800" b="0" i="0" u="none" strike="noStrike" baseline="0" noProof="0" dirty="0">
                <a:solidFill>
                  <a:schemeClr val="bg2"/>
                </a:solidFill>
                <a:latin typeface="Calibri" panose="020F0502020204030204" pitchFamily="34" charset="0"/>
              </a:rPr>
              <a:t> · Mats Jirstrand</a:t>
            </a:r>
            <a:r>
              <a:rPr lang="sv-SE" sz="1800" baseline="30000" noProof="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sv-SE" sz="1800" b="0" i="0" u="none" strike="noStrike" baseline="0" noProof="0" dirty="0">
                <a:solidFill>
                  <a:schemeClr val="bg2"/>
                </a:solidFill>
                <a:latin typeface="Calibri" panose="020F0502020204030204" pitchFamily="34" charset="0"/>
              </a:rPr>
              <a:t>	and Carl Brunius</a:t>
            </a:r>
            <a:r>
              <a:rPr lang="sv-SE" sz="1800" baseline="30000" noProof="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sv-SE" sz="1800" b="0" i="0" u="none" strike="noStrike" baseline="0" noProof="0" dirty="0">
                <a:solidFill>
                  <a:schemeClr val="bg2"/>
                </a:solidFill>
                <a:latin typeface="Calibri" panose="020F0502020204030204" pitchFamily="34" charset="0"/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sz="2000" noProof="0" dirty="0" err="1">
                <a:latin typeface="Verdana" panose="020B0604030504040204" pitchFamily="34" charset="0"/>
                <a:ea typeface="Verdana" panose="020B0604030504040204" pitchFamily="34" charset="0"/>
              </a:rPr>
              <a:t>Analysis</a:t>
            </a:r>
            <a:r>
              <a:rPr lang="sv-SE" sz="2000" noProof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v-SE" sz="2000" noProof="0" dirty="0" err="1">
                <a:latin typeface="Verdana" panose="020B0604030504040204" pitchFamily="34" charset="0"/>
                <a:ea typeface="Verdana" panose="020B0604030504040204" pitchFamily="34" charset="0"/>
              </a:rPr>
              <a:t>of</a:t>
            </a:r>
            <a:r>
              <a:rPr lang="sv-SE" sz="2000" noProof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v-SE" sz="2000" noProof="0" dirty="0" err="1">
                <a:latin typeface="Verdana" panose="020B0604030504040204" pitchFamily="34" charset="0"/>
                <a:ea typeface="Verdana" panose="020B0604030504040204" pitchFamily="34" charset="0"/>
              </a:rPr>
              <a:t>Time-Resolved</a:t>
            </a:r>
            <a:r>
              <a:rPr lang="sv-SE" sz="2000" noProof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v-SE" sz="2000" noProof="0" dirty="0" err="1">
                <a:latin typeface="Verdana" panose="020B0604030504040204" pitchFamily="34" charset="0"/>
                <a:ea typeface="Verdana" panose="020B0604030504040204" pitchFamily="34" charset="0"/>
              </a:rPr>
              <a:t>Omics</a:t>
            </a:r>
            <a:r>
              <a:rPr lang="sv-SE" sz="2000" noProof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v-SE" sz="2000" noProof="0" dirty="0" err="1">
                <a:latin typeface="Verdana" panose="020B0604030504040204" pitchFamily="34" charset="0"/>
                <a:ea typeface="Verdana" panose="020B0604030504040204" pitchFamily="34" charset="0"/>
              </a:rPr>
              <a:t>Tensor</a:t>
            </a:r>
            <a:r>
              <a:rPr lang="sv-SE" sz="2000" noProof="0" dirty="0">
                <a:latin typeface="Verdana" panose="020B0604030504040204" pitchFamily="34" charset="0"/>
                <a:ea typeface="Verdana" panose="020B0604030504040204" pitchFamily="34" charset="0"/>
              </a:rPr>
              <a:t> Data </a:t>
            </a:r>
            <a:r>
              <a:rPr lang="sv-SE" sz="2000" noProof="0" dirty="0" err="1">
                <a:latin typeface="Verdana" panose="020B0604030504040204" pitchFamily="34" charset="0"/>
                <a:ea typeface="Verdana" panose="020B0604030504040204" pitchFamily="34" charset="0"/>
              </a:rPr>
              <a:t>using</a:t>
            </a:r>
            <a:r>
              <a:rPr lang="sv-SE" sz="2000" noProof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v-SE" sz="2000" noProof="0" dirty="0" err="1">
                <a:latin typeface="Verdana" panose="020B0604030504040204" pitchFamily="34" charset="0"/>
                <a:ea typeface="Verdana" panose="020B0604030504040204" pitchFamily="34" charset="0"/>
              </a:rPr>
              <a:t>Dynamic</a:t>
            </a:r>
            <a:r>
              <a:rPr lang="sv-SE" sz="2000" noProof="0" dirty="0">
                <a:latin typeface="Verdana" panose="020B0604030504040204" pitchFamily="34" charset="0"/>
                <a:ea typeface="Verdana" panose="020B0604030504040204" pitchFamily="34" charset="0"/>
              </a:rPr>
              <a:t> Mode </a:t>
            </a:r>
            <a:r>
              <a:rPr lang="sv-SE" sz="2000" noProof="0" dirty="0" err="1">
                <a:latin typeface="Verdana" panose="020B0604030504040204" pitchFamily="34" charset="0"/>
                <a:ea typeface="Verdana" panose="020B0604030504040204" pitchFamily="34" charset="0"/>
              </a:rPr>
              <a:t>Decomposition</a:t>
            </a:r>
            <a:endParaRPr lang="sv-SE" sz="2000" noProof="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sv-SE" sz="1800" noProof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Viktor Skantze</a:t>
            </a:r>
            <a:r>
              <a:rPr lang="sv-SE" sz="1800" baseline="30000" noProof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1,2,*</a:t>
            </a:r>
            <a:r>
              <a:rPr lang="sv-SE" sz="1800" noProof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· Mats Jirstrand</a:t>
            </a:r>
            <a:r>
              <a:rPr lang="sv-SE" sz="1800" baseline="30000" noProof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sv-SE" sz="1800" noProof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· Carl Brunius</a:t>
            </a:r>
            <a:r>
              <a:rPr lang="sv-SE" sz="1800" baseline="30000" noProof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sv-SE" sz="1800" noProof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· Ann-Sofie Sandberg</a:t>
            </a:r>
            <a:r>
              <a:rPr lang="sv-SE" sz="1800" baseline="30000" noProof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sv-SE" sz="1800" noProof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·</a:t>
            </a:r>
            <a:r>
              <a:rPr lang="sv-SE" sz="1800" b="1" noProof="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v-SE" sz="1800" noProof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Rikard 	Landberg</a:t>
            </a:r>
            <a:r>
              <a:rPr lang="sv-SE" sz="1800" baseline="30000" noProof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sv-SE" sz="1800" noProof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·</a:t>
            </a:r>
            <a:r>
              <a:rPr lang="sv-SE" sz="1800" b="1" noProof="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v-SE" sz="1800" noProof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Mikael Wallman</a:t>
            </a:r>
            <a:r>
              <a:rPr lang="sv-SE" sz="1800" baseline="30000" noProof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sv-SE" sz="1800" noProof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pPr marL="0" indent="0">
              <a:buNone/>
            </a:pPr>
            <a:endParaRPr lang="sv-SE" sz="1000" baseline="30000" noProof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v-SE" sz="1000" baseline="30000" noProof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sv-SE" sz="1000" baseline="30000" noProof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sv-SE" sz="1000" noProof="0" dirty="0" err="1">
                <a:latin typeface="Verdana" panose="020B0604030504040204" pitchFamily="34" charset="0"/>
                <a:ea typeface="Verdana" panose="020B0604030504040204" pitchFamily="34" charset="0"/>
              </a:rPr>
              <a:t>Fraunhofer</a:t>
            </a:r>
            <a:r>
              <a:rPr lang="sv-SE" sz="1000" noProof="0" dirty="0">
                <a:latin typeface="Verdana" panose="020B0604030504040204" pitchFamily="34" charset="0"/>
                <a:ea typeface="Verdana" panose="020B0604030504040204" pitchFamily="34" charset="0"/>
              </a:rPr>
              <a:t>-Chalmers Research Centre for Industrial </a:t>
            </a:r>
            <a:r>
              <a:rPr lang="sv-SE" sz="1000" noProof="0" dirty="0" err="1">
                <a:latin typeface="Verdana" panose="020B0604030504040204" pitchFamily="34" charset="0"/>
                <a:ea typeface="Verdana" panose="020B0604030504040204" pitchFamily="34" charset="0"/>
              </a:rPr>
              <a:t>Mathematics</a:t>
            </a:r>
            <a:r>
              <a:rPr lang="sv-SE" sz="1000" noProof="0" dirty="0">
                <a:latin typeface="Verdana" panose="020B0604030504040204" pitchFamily="34" charset="0"/>
                <a:ea typeface="Verdana" panose="020B0604030504040204" pitchFamily="34" charset="0"/>
              </a:rPr>
              <a:t>, Gothenburg, Sweden</a:t>
            </a:r>
          </a:p>
          <a:p>
            <a:pPr marL="0" indent="0">
              <a:buNone/>
            </a:pPr>
            <a:r>
              <a:rPr lang="sv-SE" sz="1000" baseline="30000" noProof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sv-SE" sz="1000" baseline="30000" noProof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sv-SE" sz="1000" noProof="0" dirty="0" err="1">
                <a:latin typeface="Verdana" panose="020B0604030504040204" pitchFamily="34" charset="0"/>
                <a:ea typeface="Verdana" panose="020B0604030504040204" pitchFamily="34" charset="0"/>
              </a:rPr>
              <a:t>Department</a:t>
            </a:r>
            <a:r>
              <a:rPr lang="sv-SE" sz="1000" noProof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v-SE" sz="1000" noProof="0" dirty="0" err="1">
                <a:latin typeface="Verdana" panose="020B0604030504040204" pitchFamily="34" charset="0"/>
                <a:ea typeface="Verdana" panose="020B0604030504040204" pitchFamily="34" charset="0"/>
              </a:rPr>
              <a:t>of</a:t>
            </a:r>
            <a:r>
              <a:rPr lang="sv-SE" sz="1000" noProof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v-SE" sz="1000" noProof="0" dirty="0" err="1">
                <a:latin typeface="Verdana" panose="020B0604030504040204" pitchFamily="34" charset="0"/>
                <a:ea typeface="Verdana" panose="020B0604030504040204" pitchFamily="34" charset="0"/>
              </a:rPr>
              <a:t>Biology</a:t>
            </a:r>
            <a:r>
              <a:rPr lang="sv-SE" sz="1000" noProof="0" dirty="0">
                <a:latin typeface="Verdana" panose="020B0604030504040204" pitchFamily="34" charset="0"/>
                <a:ea typeface="Verdana" panose="020B0604030504040204" pitchFamily="34" charset="0"/>
              </a:rPr>
              <a:t> and </a:t>
            </a:r>
            <a:r>
              <a:rPr lang="sv-SE" sz="1000" noProof="0" dirty="0" err="1">
                <a:latin typeface="Verdana" panose="020B0604030504040204" pitchFamily="34" charset="0"/>
                <a:ea typeface="Verdana" panose="020B0604030504040204" pitchFamily="34" charset="0"/>
              </a:rPr>
              <a:t>Biological</a:t>
            </a:r>
            <a:r>
              <a:rPr lang="sv-SE" sz="1000" noProof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v-SE" sz="1000" noProof="0" dirty="0" err="1">
                <a:latin typeface="Verdana" panose="020B0604030504040204" pitchFamily="34" charset="0"/>
                <a:ea typeface="Verdana" panose="020B0604030504040204" pitchFamily="34" charset="0"/>
              </a:rPr>
              <a:t>Engineering</a:t>
            </a:r>
            <a:r>
              <a:rPr lang="sv-SE" sz="1000" noProof="0" dirty="0">
                <a:latin typeface="Verdana" panose="020B0604030504040204" pitchFamily="34" charset="0"/>
                <a:ea typeface="Verdana" panose="020B0604030504040204" pitchFamily="34" charset="0"/>
              </a:rPr>
              <a:t>, Chalmers University </a:t>
            </a:r>
            <a:r>
              <a:rPr lang="sv-SE" sz="1000" noProof="0" dirty="0" err="1">
                <a:latin typeface="Verdana" panose="020B0604030504040204" pitchFamily="34" charset="0"/>
                <a:ea typeface="Verdana" panose="020B0604030504040204" pitchFamily="34" charset="0"/>
              </a:rPr>
              <a:t>of</a:t>
            </a:r>
            <a:r>
              <a:rPr lang="sv-SE" sz="1000" noProof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v-SE" sz="1000" noProof="0" dirty="0" err="1">
                <a:latin typeface="Verdana" panose="020B0604030504040204" pitchFamily="34" charset="0"/>
                <a:ea typeface="Verdana" panose="020B0604030504040204" pitchFamily="34" charset="0"/>
              </a:rPr>
              <a:t>Technology</a:t>
            </a:r>
            <a:r>
              <a:rPr lang="sv-SE" sz="1000" noProof="0" dirty="0">
                <a:latin typeface="Verdana" panose="020B0604030504040204" pitchFamily="34" charset="0"/>
                <a:ea typeface="Verdana" panose="020B0604030504040204" pitchFamily="34" charset="0"/>
              </a:rPr>
              <a:t> and University </a:t>
            </a:r>
            <a:r>
              <a:rPr lang="sv-SE" sz="1000" noProof="0" dirty="0" err="1">
                <a:latin typeface="Verdana" panose="020B0604030504040204" pitchFamily="34" charset="0"/>
                <a:ea typeface="Verdana" panose="020B0604030504040204" pitchFamily="34" charset="0"/>
              </a:rPr>
              <a:t>of</a:t>
            </a:r>
            <a:r>
              <a:rPr lang="sv-SE" sz="1000" noProof="0" dirty="0">
                <a:latin typeface="Verdana" panose="020B0604030504040204" pitchFamily="34" charset="0"/>
                <a:ea typeface="Verdana" panose="020B0604030504040204" pitchFamily="34" charset="0"/>
              </a:rPr>
              <a:t> Gothenburg, Gothenburg, Sweden</a:t>
            </a:r>
          </a:p>
          <a:p>
            <a:pPr>
              <a:buFont typeface="Arial" panose="020B0604020202020204" pitchFamily="34" charset="0"/>
              <a:buChar char="•"/>
            </a:pPr>
            <a:endParaRPr lang="sv-SE" noProof="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sv-SE" noProof="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sv-SE" sz="2000" noProof="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Viktor Skantze</a:t>
            </a:r>
            <a:endParaRPr lang="sv-SE" sz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881DC44-71F5-488E-9403-C15246AD5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206375"/>
            <a:ext cx="8496300" cy="565177"/>
          </a:xfrm>
        </p:spPr>
        <p:txBody>
          <a:bodyPr>
            <a:normAutofit/>
          </a:bodyPr>
          <a:lstStyle/>
          <a:p>
            <a:r>
              <a:rPr lang="sv-SE" sz="2250" noProof="0" dirty="0">
                <a:latin typeface="Verdana" panose="020B0604030504040204" pitchFamily="34" charset="0"/>
                <a:ea typeface="Verdana" panose="020B0604030504040204" pitchFamily="34" charset="0"/>
              </a:rPr>
              <a:t>ARTICLES</a:t>
            </a:r>
            <a:endParaRPr lang="sv-SE" sz="2250" u="sng" noProof="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174ABBB-15FE-48BE-B2EE-F30712F1C7BA}"/>
              </a:ext>
            </a:extLst>
          </p:cNvPr>
          <p:cNvCxnSpPr/>
          <p:nvPr/>
        </p:nvCxnSpPr>
        <p:spPr>
          <a:xfrm>
            <a:off x="323528" y="771552"/>
            <a:ext cx="8496622" cy="0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4" descr="Logotype | Chalmers">
            <a:extLst>
              <a:ext uri="{FF2B5EF4-FFF2-40B4-BE49-F238E27FC236}">
                <a16:creationId xmlns:a16="http://schemas.microsoft.com/office/drawing/2014/main" id="{A6C5AA1B-8A77-DEAE-74E1-2DEF9D4028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213" y="4587535"/>
            <a:ext cx="1945187" cy="52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63606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8472" y="1347615"/>
            <a:ext cx="5968232" cy="2808312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sv-SE" dirty="0">
                <a:latin typeface="Verdana" panose="020B0604030504040204" pitchFamily="34" charset="0"/>
                <a:ea typeface="Verdana" panose="020B0604030504040204" pitchFamily="34" charset="0"/>
              </a:rPr>
              <a:t>Modellering av ett tillstånd som ändras över tid i en geometrisk rymd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noProof="0" dirty="0">
                <a:latin typeface="Verdana" panose="020B0604030504040204" pitchFamily="34" charset="0"/>
                <a:ea typeface="Verdana" panose="020B0604030504040204" pitchFamily="34" charset="0"/>
              </a:rPr>
              <a:t>Differentialekvationer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noProof="0" dirty="0">
                <a:latin typeface="Verdana" panose="020B0604030504040204" pitchFamily="34" charset="0"/>
                <a:ea typeface="Verdana" panose="020B0604030504040204" pitchFamily="34" charset="0"/>
              </a:rPr>
              <a:t>Svåra att lösa generellt sett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noProof="0" dirty="0">
                <a:latin typeface="Verdana" panose="020B0604030504040204" pitchFamily="34" charset="0"/>
                <a:ea typeface="Verdana" panose="020B0604030504040204" pitchFamily="34" charset="0"/>
              </a:rPr>
              <a:t>Gamla problem i fysik</a:t>
            </a:r>
          </a:p>
          <a:p>
            <a:pPr>
              <a:buFont typeface="Arial" panose="020B0604020202020204" pitchFamily="34" charset="0"/>
              <a:buChar char="•"/>
            </a:pPr>
            <a:endParaRPr lang="sv-SE" noProof="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sv-SE" noProof="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sv-SE" noProof="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Viktor Skantze</a:t>
            </a:r>
            <a:endParaRPr lang="sv-SE" sz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881DC44-71F5-488E-9403-C15246AD5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206375"/>
            <a:ext cx="8496300" cy="565177"/>
          </a:xfrm>
        </p:spPr>
        <p:txBody>
          <a:bodyPr>
            <a:normAutofit/>
          </a:bodyPr>
          <a:lstStyle/>
          <a:p>
            <a:r>
              <a:rPr lang="sv-SE" sz="2250" noProof="0" dirty="0">
                <a:latin typeface="Verdana" panose="020B0604030504040204" pitchFamily="34" charset="0"/>
                <a:ea typeface="Verdana" panose="020B0604030504040204" pitchFamily="34" charset="0"/>
              </a:rPr>
              <a:t>DYNAMISKA SYSTEM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174ABBB-15FE-48BE-B2EE-F30712F1C7BA}"/>
              </a:ext>
            </a:extLst>
          </p:cNvPr>
          <p:cNvCxnSpPr/>
          <p:nvPr/>
        </p:nvCxnSpPr>
        <p:spPr>
          <a:xfrm>
            <a:off x="323528" y="771552"/>
            <a:ext cx="8496622" cy="0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DA7F3F4-98DF-4AFF-965F-B5B37546D065}"/>
                  </a:ext>
                </a:extLst>
              </p:cNvPr>
              <p:cNvSpPr txBox="1"/>
              <p:nvPr/>
            </p:nvSpPr>
            <p:spPr>
              <a:xfrm>
                <a:off x="6893719" y="1277727"/>
                <a:ext cx="914400" cy="9144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sv-SE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sv-SE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𝑑𝑥</m:t>
                          </m:r>
                        </m:num>
                        <m:den>
                          <m:r>
                            <a:rPr lang="sv-SE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𝑑𝑡</m:t>
                          </m:r>
                        </m:den>
                      </m:f>
                      <m:r>
                        <a:rPr lang="sv-SE" sz="1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sv-SE" sz="1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𝑓</m:t>
                      </m:r>
                      <m:r>
                        <a:rPr lang="sv-SE" sz="1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sv-SE" sz="1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sv-SE" sz="1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SE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DA7F3F4-98DF-4AFF-965F-B5B37546D0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3719" y="1277727"/>
                <a:ext cx="914400" cy="914400"/>
              </a:xfrm>
              <a:prstGeom prst="rect">
                <a:avLst/>
              </a:prstGeom>
              <a:blipFill>
                <a:blip r:embed="rId4"/>
                <a:stretch>
                  <a:fillRect l="-2667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2" name="Picture 4">
            <a:extLst>
              <a:ext uri="{FF2B5EF4-FFF2-40B4-BE49-F238E27FC236}">
                <a16:creationId xmlns:a16="http://schemas.microsoft.com/office/drawing/2014/main" id="{9359C799-B5DB-46EB-A1BC-91D91A20B6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1793929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Logotype | Chalmers">
            <a:extLst>
              <a:ext uri="{FF2B5EF4-FFF2-40B4-BE49-F238E27FC236}">
                <a16:creationId xmlns:a16="http://schemas.microsoft.com/office/drawing/2014/main" id="{3598F70A-0F24-8B37-7E04-AB3A463EF8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213" y="4587535"/>
            <a:ext cx="1945187" cy="52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39292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8472" y="1347615"/>
            <a:ext cx="5968232" cy="2808312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sv-SE" noProof="0" dirty="0">
                <a:latin typeface="Verdana" panose="020B0604030504040204" pitchFamily="34" charset="0"/>
                <a:ea typeface="Verdana" panose="020B0604030504040204" pitchFamily="34" charset="0"/>
              </a:rPr>
              <a:t>Linjära ordinära differentialekvationer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noProof="0" dirty="0">
                <a:latin typeface="Verdana" panose="020B0604030504040204" pitchFamily="34" charset="0"/>
                <a:ea typeface="Verdana" panose="020B0604030504040204" pitchFamily="34" charset="0"/>
              </a:rPr>
              <a:t>Exakt lösning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noProof="0" dirty="0">
                <a:latin typeface="Verdana" panose="020B0604030504040204" pitchFamily="34" charset="0"/>
                <a:ea typeface="Verdana" panose="020B0604030504040204" pitchFamily="34" charset="0"/>
              </a:rPr>
              <a:t>Välförstådd matematik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noProof="0" dirty="0">
                <a:latin typeface="Verdana" panose="020B0604030504040204" pitchFamily="34" charset="0"/>
                <a:ea typeface="Verdana" panose="020B0604030504040204" pitchFamily="34" charset="0"/>
              </a:rPr>
              <a:t>Används inom reglerteori och signalbehandling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noProof="0" dirty="0">
                <a:latin typeface="Verdana" panose="020B0604030504040204" pitchFamily="34" charset="0"/>
                <a:ea typeface="Verdana" panose="020B0604030504040204" pitchFamily="34" charset="0"/>
              </a:rPr>
              <a:t>Kan beskriva metabolisk respons</a:t>
            </a:r>
          </a:p>
          <a:p>
            <a:pPr>
              <a:buFont typeface="Arial" panose="020B0604020202020204" pitchFamily="34" charset="0"/>
              <a:buChar char="•"/>
            </a:pPr>
            <a:endParaRPr lang="sv-SE" noProof="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sv-SE" noProof="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sv-SE" noProof="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Viktor Skantze</a:t>
            </a:r>
            <a:endParaRPr lang="sv-SE" sz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881DC44-71F5-488E-9403-C15246AD5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206375"/>
            <a:ext cx="8496300" cy="565177"/>
          </a:xfrm>
        </p:spPr>
        <p:txBody>
          <a:bodyPr>
            <a:normAutofit/>
          </a:bodyPr>
          <a:lstStyle/>
          <a:p>
            <a:r>
              <a:rPr lang="sv-SE" sz="2250" noProof="0" dirty="0">
                <a:latin typeface="Verdana" panose="020B0604030504040204" pitchFamily="34" charset="0"/>
                <a:ea typeface="Verdana" panose="020B0604030504040204" pitchFamily="34" charset="0"/>
              </a:rPr>
              <a:t>LINJÄRA DYNAMISKA SYSTEM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174ABBB-15FE-48BE-B2EE-F30712F1C7BA}"/>
              </a:ext>
            </a:extLst>
          </p:cNvPr>
          <p:cNvCxnSpPr/>
          <p:nvPr/>
        </p:nvCxnSpPr>
        <p:spPr>
          <a:xfrm>
            <a:off x="323528" y="771552"/>
            <a:ext cx="8496622" cy="0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76" name="Picture 4" descr="Impulse Response - LabVIEW 2018 Help - National Instruments">
            <a:extLst>
              <a:ext uri="{FF2B5EF4-FFF2-40B4-BE49-F238E27FC236}">
                <a16:creationId xmlns:a16="http://schemas.microsoft.com/office/drawing/2014/main" id="{2B87CA20-266D-4CDA-9E66-BA957DF8FA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3609" y="1877931"/>
            <a:ext cx="3620391" cy="155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3828C04-E61D-F12D-FBCA-792046CA7407}"/>
                  </a:ext>
                </a:extLst>
              </p:cNvPr>
              <p:cNvSpPr txBox="1"/>
              <p:nvPr/>
            </p:nvSpPr>
            <p:spPr>
              <a:xfrm>
                <a:off x="6360350" y="1154415"/>
                <a:ext cx="914400" cy="9144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v-SE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sv-SE" sz="1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𝒛</m:t>
                          </m:r>
                        </m:e>
                        <m:sub>
                          <m:r>
                            <a:rPr lang="sv-SE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  <m:r>
                            <a:rPr lang="sv-SE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+1</m:t>
                          </m:r>
                        </m:sub>
                      </m:sSub>
                      <m:r>
                        <a:rPr lang="sv-SE" sz="1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sv-SE" sz="1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𝑨</m:t>
                      </m:r>
                      <m:sSub>
                        <m:sSubPr>
                          <m:ctrlPr>
                            <a:rPr lang="sv-SE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sv-SE" sz="1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𝒛</m:t>
                          </m:r>
                        </m:e>
                        <m:sub>
                          <m:r>
                            <a:rPr lang="sv-SE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sv-SE" sz="16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endParaRPr lang="en-SE" sz="1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3828C04-E61D-F12D-FBCA-792046CA74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0350" y="1154415"/>
                <a:ext cx="914400" cy="914400"/>
              </a:xfrm>
              <a:prstGeom prst="rect">
                <a:avLst/>
              </a:prstGeom>
              <a:blipFill>
                <a:blip r:embed="rId4"/>
                <a:stretch>
                  <a:fillRect l="-5333" r="-8667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C738113-6EFC-DAA7-80C7-2E6972E1BED2}"/>
                  </a:ext>
                </a:extLst>
              </p:cNvPr>
              <p:cNvSpPr txBox="1"/>
              <p:nvPr/>
            </p:nvSpPr>
            <p:spPr>
              <a:xfrm>
                <a:off x="6360350" y="1444396"/>
                <a:ext cx="914400" cy="9144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v-SE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sv-SE" sz="1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𝒚</m:t>
                          </m:r>
                        </m:e>
                        <m:sub>
                          <m:r>
                            <a:rPr lang="sv-SE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sub>
                      </m:sSub>
                      <m:r>
                        <a:rPr lang="sv-SE" sz="16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sv-SE" sz="16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𝑪</m:t>
                      </m:r>
                      <m:sSub>
                        <m:sSubPr>
                          <m:ctrlPr>
                            <a:rPr lang="sv-SE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sv-SE" sz="16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𝒛</m:t>
                          </m:r>
                        </m:e>
                        <m:sub>
                          <m:r>
                            <a:rPr lang="sv-SE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sv-SE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endParaRPr lang="en-SE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C738113-6EFC-DAA7-80C7-2E6972E1BE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0350" y="1444396"/>
                <a:ext cx="914400" cy="914400"/>
              </a:xfrm>
              <a:prstGeom prst="rect">
                <a:avLst/>
              </a:prstGeom>
              <a:blipFill>
                <a:blip r:embed="rId5"/>
                <a:stretch>
                  <a:fillRect l="-667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4" descr="Logotype | Chalmers">
            <a:extLst>
              <a:ext uri="{FF2B5EF4-FFF2-40B4-BE49-F238E27FC236}">
                <a16:creationId xmlns:a16="http://schemas.microsoft.com/office/drawing/2014/main" id="{160E4E39-46B7-C71D-188B-CA2E3185FD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213" y="4587535"/>
            <a:ext cx="1945187" cy="52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10781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238472" y="1347615"/>
                <a:ext cx="5968232" cy="2808312"/>
              </a:xfrm>
            </p:spPr>
            <p:txBody>
              <a:bodyPr>
                <a:noAutofit/>
              </a:bodyPr>
              <a:lstStyle/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sv-SE" sz="2000" b="0" i="1" noProof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sv-SE" sz="2000" b="1" i="1" noProof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𝒛</m:t>
                        </m:r>
                      </m:e>
                      <m:sub>
                        <m:r>
                          <a:rPr lang="sv-SE" sz="2000" b="0" i="1" noProof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sv-SE" noProof="0" dirty="0">
                    <a:latin typeface="Verdana" panose="020B0604030504040204" pitchFamily="34" charset="0"/>
                    <a:ea typeface="Verdana" panose="020B0604030504040204" pitchFamily="34" charset="0"/>
                  </a:rPr>
                  <a:t> = Tillstånds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sv-SE" sz="2000" b="0" i="1" noProof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sv-SE" sz="2000" b="1" i="1" noProof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𝒚</m:t>
                        </m:r>
                      </m:e>
                      <m:sub>
                        <m:r>
                          <a:rPr lang="sv-SE" sz="2000" b="0" i="1" noProof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sv-SE" noProof="0" dirty="0">
                    <a:latin typeface="Verdana" panose="020B0604030504040204" pitchFamily="34" charset="0"/>
                    <a:ea typeface="Verdana" panose="020B0604030504040204" pitchFamily="34" charset="0"/>
                  </a:rPr>
                  <a:t> = Output/respons</a:t>
                </a:r>
                <a:endParaRPr lang="sv-SE" sz="2000" b="1" i="1" noProof="0" dirty="0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sv-SE" sz="2000" b="1" i="1" noProof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𝑨</m:t>
                    </m:r>
                  </m:oMath>
                </a14:m>
                <a:r>
                  <a:rPr lang="sv-SE" noProof="0" dirty="0">
                    <a:latin typeface="Verdana" panose="020B0604030504040204" pitchFamily="34" charset="0"/>
                    <a:ea typeface="Verdana" panose="020B0604030504040204" pitchFamily="34" charset="0"/>
                  </a:rPr>
                  <a:t> = Dynamik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sv-SE" sz="2000" b="1" i="1" noProof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𝑪</m:t>
                    </m:r>
                  </m:oMath>
                </a14:m>
                <a:r>
                  <a:rPr lang="sv-SE" noProof="0" dirty="0">
                    <a:latin typeface="Verdana" panose="020B0604030504040204" pitchFamily="34" charset="0"/>
                    <a:ea typeface="Verdana" panose="020B0604030504040204" pitchFamily="34" charset="0"/>
                  </a:rPr>
                  <a:t> = </a:t>
                </a:r>
                <a:r>
                  <a:rPr lang="sv-SE" dirty="0">
                    <a:latin typeface="Verdana" panose="020B0604030504040204" pitchFamily="34" charset="0"/>
                    <a:ea typeface="Verdana" panose="020B0604030504040204" pitchFamily="34" charset="0"/>
                  </a:rPr>
                  <a:t>Tillstånd</a:t>
                </a:r>
                <a:r>
                  <a:rPr lang="sv-SE" noProof="0" dirty="0">
                    <a:latin typeface="Verdana" panose="020B0604030504040204" pitchFamily="34" charset="0"/>
                    <a:ea typeface="Verdana" panose="020B0604030504040204" pitchFamily="34" charset="0"/>
                  </a:rPr>
                  <a:t> till output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sv-SE" noProof="0" dirty="0">
                  <a:latin typeface="Verdana" panose="020B0604030504040204" pitchFamily="34" charset="0"/>
                  <a:ea typeface="Verdana" panose="020B0604030504040204" pitchFamily="34" charset="0"/>
                </a:endParaRPr>
              </a:p>
              <a:p>
                <a:pPr marL="0" indent="0">
                  <a:buNone/>
                </a:pPr>
                <a:endParaRPr lang="sv-SE" noProof="0" dirty="0">
                  <a:latin typeface="Verdana" panose="020B0604030504040204" pitchFamily="34" charset="0"/>
                  <a:ea typeface="Verdana" panose="020B0604030504040204" pitchFamily="34" charset="0"/>
                </a:endParaRPr>
              </a:p>
              <a:p>
                <a:pPr marL="0" indent="0">
                  <a:buNone/>
                </a:pPr>
                <a:endParaRPr lang="sv-SE" noProof="0" dirty="0">
                  <a:latin typeface="Verdana" panose="020B0604030504040204" pitchFamily="34" charset="0"/>
                  <a:ea typeface="Verdana" panose="020B0604030504040204" pitchFamily="34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sv-SE" noProof="0" dirty="0">
                  <a:latin typeface="Verdana" panose="020B0604030504040204" pitchFamily="34" charset="0"/>
                  <a:ea typeface="Verdana" panose="020B0604030504040204" pitchFamily="34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sv-SE" noProof="0" dirty="0"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238472" y="1347615"/>
                <a:ext cx="5968232" cy="2808312"/>
              </a:xfrm>
              <a:blipFill>
                <a:blip r:embed="rId3"/>
                <a:stretch>
                  <a:fillRect l="-715" t="-1085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Viktor Skantze</a:t>
            </a:r>
            <a:endParaRPr lang="sv-SE" sz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881DC44-71F5-488E-9403-C15246AD5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206375"/>
            <a:ext cx="8496300" cy="565177"/>
          </a:xfrm>
        </p:spPr>
        <p:txBody>
          <a:bodyPr>
            <a:normAutofit/>
          </a:bodyPr>
          <a:lstStyle/>
          <a:p>
            <a:r>
              <a:rPr lang="sv-SE" sz="2250" noProof="0">
                <a:latin typeface="Verdana" panose="020B0604030504040204" pitchFamily="34" charset="0"/>
                <a:ea typeface="Verdana" panose="020B0604030504040204" pitchFamily="34" charset="0"/>
              </a:rPr>
              <a:t>LINJÄRA DYNAMISKA SYSTEM</a:t>
            </a:r>
            <a:endParaRPr lang="sv-SE" sz="2250" noProof="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174ABBB-15FE-48BE-B2EE-F30712F1C7BA}"/>
              </a:ext>
            </a:extLst>
          </p:cNvPr>
          <p:cNvCxnSpPr/>
          <p:nvPr/>
        </p:nvCxnSpPr>
        <p:spPr>
          <a:xfrm>
            <a:off x="323528" y="771552"/>
            <a:ext cx="8496622" cy="0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4" descr="Impulse Response - LabVIEW 2018 Help - National Instruments">
            <a:extLst>
              <a:ext uri="{FF2B5EF4-FFF2-40B4-BE49-F238E27FC236}">
                <a16:creationId xmlns:a16="http://schemas.microsoft.com/office/drawing/2014/main" id="{21E9131E-ED71-D6AF-B6ED-353E9BCC49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3609" y="1877931"/>
            <a:ext cx="3620391" cy="155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B012C75-1B85-A7E0-EE76-2B9CFF638812}"/>
                  </a:ext>
                </a:extLst>
              </p:cNvPr>
              <p:cNvSpPr txBox="1"/>
              <p:nvPr/>
            </p:nvSpPr>
            <p:spPr>
              <a:xfrm>
                <a:off x="6360350" y="1154415"/>
                <a:ext cx="914400" cy="9144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v-SE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sv-SE" sz="1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𝒛</m:t>
                          </m:r>
                        </m:e>
                        <m:sub>
                          <m:r>
                            <a:rPr lang="sv-SE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  <m:r>
                            <a:rPr lang="sv-SE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+1</m:t>
                          </m:r>
                        </m:sub>
                      </m:sSub>
                      <m:r>
                        <a:rPr lang="sv-SE" sz="1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sv-SE" sz="1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𝑨</m:t>
                      </m:r>
                      <m:sSub>
                        <m:sSubPr>
                          <m:ctrlPr>
                            <a:rPr lang="sv-SE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sv-SE" sz="1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𝒛</m:t>
                          </m:r>
                        </m:e>
                        <m:sub>
                          <m:r>
                            <a:rPr lang="sv-SE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sv-SE" sz="16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endParaRPr lang="en-SE" sz="1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B012C75-1B85-A7E0-EE76-2B9CFF6388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0350" y="1154415"/>
                <a:ext cx="914400" cy="914400"/>
              </a:xfrm>
              <a:prstGeom prst="rect">
                <a:avLst/>
              </a:prstGeom>
              <a:blipFill>
                <a:blip r:embed="rId5"/>
                <a:stretch>
                  <a:fillRect l="-5333" r="-8667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3267074-8B86-EB34-E0C7-C8755390408F}"/>
                  </a:ext>
                </a:extLst>
              </p:cNvPr>
              <p:cNvSpPr txBox="1"/>
              <p:nvPr/>
            </p:nvSpPr>
            <p:spPr>
              <a:xfrm>
                <a:off x="6360350" y="1444396"/>
                <a:ext cx="914400" cy="9144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v-SE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sv-SE" sz="1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𝒚</m:t>
                          </m:r>
                        </m:e>
                        <m:sub>
                          <m:r>
                            <a:rPr lang="sv-SE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sub>
                      </m:sSub>
                      <m:r>
                        <a:rPr lang="sv-SE" sz="16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sv-SE" sz="16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𝑪</m:t>
                      </m:r>
                      <m:sSub>
                        <m:sSubPr>
                          <m:ctrlPr>
                            <a:rPr lang="sv-SE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sv-SE" sz="16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𝒛</m:t>
                          </m:r>
                        </m:e>
                        <m:sub>
                          <m:r>
                            <a:rPr lang="sv-SE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sv-SE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endParaRPr lang="en-SE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3267074-8B86-EB34-E0C7-C875539040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0350" y="1444396"/>
                <a:ext cx="914400" cy="914400"/>
              </a:xfrm>
              <a:prstGeom prst="rect">
                <a:avLst/>
              </a:prstGeom>
              <a:blipFill>
                <a:blip r:embed="rId6"/>
                <a:stretch>
                  <a:fillRect l="-667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4" descr="Logotype | Chalmers">
            <a:extLst>
              <a:ext uri="{FF2B5EF4-FFF2-40B4-BE49-F238E27FC236}">
                <a16:creationId xmlns:a16="http://schemas.microsoft.com/office/drawing/2014/main" id="{94ACBA20-6507-9BF6-1537-0D19761E66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213" y="4587535"/>
            <a:ext cx="1945187" cy="52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14887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238472" y="1347615"/>
                <a:ext cx="5968232" cy="2808312"/>
              </a:xfrm>
            </p:spPr>
            <p:txBody>
              <a:bodyPr>
                <a:noAutofit/>
              </a:bodyPr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sv-SE" noProof="0" dirty="0">
                    <a:latin typeface="Verdana" panose="020B0604030504040204" pitchFamily="34" charset="0"/>
                    <a:ea typeface="Verdana" panose="020B0604030504040204" pitchFamily="34" charset="0"/>
                  </a:rPr>
                  <a:t>Stora metabola system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sv-SE" noProof="0" dirty="0">
                    <a:latin typeface="Verdana" panose="020B0604030504040204" pitchFamily="34" charset="0"/>
                    <a:ea typeface="Verdana" panose="020B0604030504040204" pitchFamily="34" charset="0"/>
                  </a:rPr>
                  <a:t>Mekanistisk förståelse kan vara svårt att införskaffa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sv-SE" noProof="0" dirty="0">
                    <a:latin typeface="Verdana" panose="020B0604030504040204" pitchFamily="34" charset="0"/>
                    <a:ea typeface="Verdana" panose="020B0604030504040204" pitchFamily="34" charset="0"/>
                  </a:rPr>
                  <a:t>Identifiera</a:t>
                </a:r>
                <a:r>
                  <a:rPr lang="sv-SE" sz="2000" b="1" noProof="0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sv-SE" sz="2000" b="1" i="1" noProof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𝑨</m:t>
                    </m:r>
                  </m:oMath>
                </a14:m>
                <a:r>
                  <a:rPr lang="sv-SE" noProof="0" dirty="0">
                    <a:latin typeface="Verdana" panose="020B0604030504040204" pitchFamily="34" charset="0"/>
                    <a:ea typeface="Verdana" panose="020B0604030504040204" pitchFamily="34" charset="0"/>
                  </a:rPr>
                  <a:t> och </a:t>
                </a:r>
                <a14:m>
                  <m:oMath xmlns:m="http://schemas.openxmlformats.org/officeDocument/2006/math">
                    <m:r>
                      <a:rPr lang="sv-SE" b="1" i="1" noProof="0"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sv-SE" noProof="0" dirty="0">
                    <a:latin typeface="Verdana" panose="020B0604030504040204" pitchFamily="34" charset="0"/>
                    <a:ea typeface="Verdana" panose="020B0604030504040204" pitchFamily="34" charset="0"/>
                  </a:rPr>
                  <a:t> </a:t>
                </a:r>
                <a:r>
                  <a:rPr lang="sv-SE" dirty="0">
                    <a:latin typeface="Verdana" panose="020B0604030504040204" pitchFamily="34" charset="0"/>
                    <a:ea typeface="Verdana" panose="020B0604030504040204" pitchFamily="34" charset="0"/>
                  </a:rPr>
                  <a:t>med </a:t>
                </a:r>
                <a:r>
                  <a:rPr lang="sv-SE" noProof="0" dirty="0">
                    <a:latin typeface="Verdana" panose="020B0604030504040204" pitchFamily="34" charset="0"/>
                    <a:ea typeface="Verdana" panose="020B0604030504040204" pitchFamily="34" charset="0"/>
                  </a:rPr>
                  <a:t>data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sv-SE" noProof="0" dirty="0">
                  <a:latin typeface="Verdana" panose="020B0604030504040204" pitchFamily="34" charset="0"/>
                  <a:ea typeface="Verdana" panose="020B0604030504040204" pitchFamily="34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sv-SE" noProof="0" dirty="0"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238472" y="1347615"/>
                <a:ext cx="5968232" cy="2808312"/>
              </a:xfrm>
              <a:blipFill>
                <a:blip r:embed="rId3"/>
                <a:stretch>
                  <a:fillRect l="-715" t="-1085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Viktor Skantze</a:t>
            </a:r>
            <a:endParaRPr lang="sv-SE" sz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881DC44-71F5-488E-9403-C15246AD5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206375"/>
            <a:ext cx="8496300" cy="565177"/>
          </a:xfrm>
        </p:spPr>
        <p:txBody>
          <a:bodyPr>
            <a:normAutofit/>
          </a:bodyPr>
          <a:lstStyle/>
          <a:p>
            <a:r>
              <a:rPr lang="sv-SE" sz="2250" noProof="0" dirty="0">
                <a:latin typeface="Verdana" panose="020B0604030504040204" pitchFamily="34" charset="0"/>
                <a:ea typeface="Verdana" panose="020B0604030504040204" pitchFamily="34" charset="0"/>
              </a:rPr>
              <a:t>SYSTEMIDENTIFIERING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174ABBB-15FE-48BE-B2EE-F30712F1C7BA}"/>
              </a:ext>
            </a:extLst>
          </p:cNvPr>
          <p:cNvCxnSpPr/>
          <p:nvPr/>
        </p:nvCxnSpPr>
        <p:spPr>
          <a:xfrm>
            <a:off x="323528" y="771552"/>
            <a:ext cx="8496622" cy="0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4" descr="Impulse Response - LabVIEW 2018 Help - National Instruments">
            <a:extLst>
              <a:ext uri="{FF2B5EF4-FFF2-40B4-BE49-F238E27FC236}">
                <a16:creationId xmlns:a16="http://schemas.microsoft.com/office/drawing/2014/main" id="{FED43BAD-2B83-AED2-2FCE-BA53D375B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3609" y="1877931"/>
            <a:ext cx="3620391" cy="155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84539CC-A9C3-6E7D-5AD8-C7AEE9FC74B4}"/>
                  </a:ext>
                </a:extLst>
              </p:cNvPr>
              <p:cNvSpPr txBox="1"/>
              <p:nvPr/>
            </p:nvSpPr>
            <p:spPr>
              <a:xfrm>
                <a:off x="6360350" y="1154415"/>
                <a:ext cx="914400" cy="9144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v-SE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sv-SE" sz="1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𝒛</m:t>
                          </m:r>
                        </m:e>
                        <m:sub>
                          <m:r>
                            <a:rPr lang="sv-SE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  <m:r>
                            <a:rPr lang="sv-SE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+1</m:t>
                          </m:r>
                        </m:sub>
                      </m:sSub>
                      <m:r>
                        <a:rPr lang="sv-SE" sz="1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sv-SE" sz="1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𝑨</m:t>
                      </m:r>
                      <m:sSub>
                        <m:sSubPr>
                          <m:ctrlPr>
                            <a:rPr lang="sv-SE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sv-SE" sz="1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𝒛</m:t>
                          </m:r>
                        </m:e>
                        <m:sub>
                          <m:r>
                            <a:rPr lang="sv-SE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sv-SE" sz="16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endParaRPr lang="en-SE" sz="1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84539CC-A9C3-6E7D-5AD8-C7AEE9FC74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0350" y="1154415"/>
                <a:ext cx="914400" cy="914400"/>
              </a:xfrm>
              <a:prstGeom prst="rect">
                <a:avLst/>
              </a:prstGeom>
              <a:blipFill>
                <a:blip r:embed="rId5"/>
                <a:stretch>
                  <a:fillRect l="-5333" r="-8667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C2F3614-2EE7-C91C-545D-CA5C15AB90FF}"/>
                  </a:ext>
                </a:extLst>
              </p:cNvPr>
              <p:cNvSpPr txBox="1"/>
              <p:nvPr/>
            </p:nvSpPr>
            <p:spPr>
              <a:xfrm>
                <a:off x="6360350" y="1444396"/>
                <a:ext cx="914400" cy="9144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v-SE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sv-SE" sz="1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𝒚</m:t>
                          </m:r>
                        </m:e>
                        <m:sub>
                          <m:r>
                            <a:rPr lang="sv-SE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sub>
                      </m:sSub>
                      <m:r>
                        <a:rPr lang="sv-SE" sz="16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sv-SE" sz="16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𝑪</m:t>
                      </m:r>
                      <m:sSub>
                        <m:sSubPr>
                          <m:ctrlPr>
                            <a:rPr lang="sv-SE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sv-SE" sz="16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𝒛</m:t>
                          </m:r>
                        </m:e>
                        <m:sub>
                          <m:r>
                            <a:rPr lang="sv-SE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sv-SE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endParaRPr lang="en-SE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C2F3614-2EE7-C91C-545D-CA5C15AB90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0350" y="1444396"/>
                <a:ext cx="914400" cy="914400"/>
              </a:xfrm>
              <a:prstGeom prst="rect">
                <a:avLst/>
              </a:prstGeom>
              <a:blipFill>
                <a:blip r:embed="rId6"/>
                <a:stretch>
                  <a:fillRect l="-667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4" descr="Logotype | Chalmers">
            <a:extLst>
              <a:ext uri="{FF2B5EF4-FFF2-40B4-BE49-F238E27FC236}">
                <a16:creationId xmlns:a16="http://schemas.microsoft.com/office/drawing/2014/main" id="{9145DAA1-A07C-C9FD-2A01-4915F22CF9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213" y="4587535"/>
            <a:ext cx="1945187" cy="52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91375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8472" y="1347615"/>
            <a:ext cx="5290791" cy="2808312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sv-SE" dirty="0">
                <a:latin typeface="Verdana" panose="020B0604030504040204" pitchFamily="34" charset="0"/>
                <a:ea typeface="Verdana" panose="020B0604030504040204" pitchFamily="34" charset="0"/>
              </a:rPr>
              <a:t>Identifiera metabotyper i dynamiken 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Viktor Skantze</a:t>
            </a:r>
            <a:endParaRPr lang="sv-SE" sz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881DC44-71F5-488E-9403-C15246AD5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206375"/>
            <a:ext cx="8496300" cy="565177"/>
          </a:xfrm>
        </p:spPr>
        <p:txBody>
          <a:bodyPr>
            <a:normAutofit/>
          </a:bodyPr>
          <a:lstStyle/>
          <a:p>
            <a:r>
              <a:rPr lang="sv-SE" sz="2250" noProof="0" dirty="0">
                <a:latin typeface="Verdana" panose="020B0604030504040204" pitchFamily="34" charset="0"/>
                <a:ea typeface="Verdana" panose="020B0604030504040204" pitchFamily="34" charset="0"/>
              </a:rPr>
              <a:t>METABOTYPNING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174ABBB-15FE-48BE-B2EE-F30712F1C7BA}"/>
              </a:ext>
            </a:extLst>
          </p:cNvPr>
          <p:cNvCxnSpPr/>
          <p:nvPr/>
        </p:nvCxnSpPr>
        <p:spPr>
          <a:xfrm>
            <a:off x="323528" y="771552"/>
            <a:ext cx="8496622" cy="0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098" name="Picture 2">
            <a:extLst>
              <a:ext uri="{FF2B5EF4-FFF2-40B4-BE49-F238E27FC236}">
                <a16:creationId xmlns:a16="http://schemas.microsoft.com/office/drawing/2014/main" id="{186C4DF8-22A1-4677-8CD9-4AD9093F06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0024" y="924398"/>
            <a:ext cx="3684091" cy="3035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Logotype | Chalmers">
            <a:extLst>
              <a:ext uri="{FF2B5EF4-FFF2-40B4-BE49-F238E27FC236}">
                <a16:creationId xmlns:a16="http://schemas.microsoft.com/office/drawing/2014/main" id="{59A32626-6B7C-188C-4B05-3C9CE92769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213" y="4587535"/>
            <a:ext cx="1945187" cy="52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771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8471" y="1347615"/>
            <a:ext cx="6062039" cy="2808312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sv-SE" sz="2000" noProof="0" dirty="0">
                <a:latin typeface="Verdana" panose="020B0604030504040204" pitchFamily="34" charset="0"/>
                <a:ea typeface="Verdana" panose="020B0604030504040204" pitchFamily="34" charset="0"/>
              </a:rPr>
              <a:t>Introduktion til</a:t>
            </a:r>
            <a:r>
              <a:rPr lang="sv-SE" noProof="0" dirty="0">
                <a:latin typeface="Verdana" panose="020B0604030504040204" pitchFamily="34" charset="0"/>
                <a:ea typeface="Verdana" panose="020B0604030504040204" pitchFamily="34" charset="0"/>
              </a:rPr>
              <a:t>l precisionsnutrition</a:t>
            </a:r>
            <a:endParaRPr lang="sv-SE" sz="2000" noProof="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sv-SE" noProof="0" dirty="0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Vad vi tillfört till fältet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noProof="0" dirty="0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Sammanfattning</a:t>
            </a:r>
          </a:p>
          <a:p>
            <a:pPr>
              <a:buFont typeface="Arial" panose="020B0604020202020204" pitchFamily="34" charset="0"/>
              <a:buChar char="•"/>
            </a:pPr>
            <a:endParaRPr lang="sv-SE" sz="2000" noProof="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sv-SE" noProof="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sv-SE" sz="2000" noProof="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Viktor Skantze</a:t>
            </a:r>
            <a:endParaRPr lang="sv-SE" sz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881DC44-71F5-488E-9403-C15246AD5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206375"/>
            <a:ext cx="8496300" cy="565177"/>
          </a:xfrm>
        </p:spPr>
        <p:txBody>
          <a:bodyPr>
            <a:normAutofit/>
          </a:bodyPr>
          <a:lstStyle/>
          <a:p>
            <a:r>
              <a:rPr lang="sv-SE" sz="2250" noProof="0" dirty="0">
                <a:latin typeface="Verdana" panose="020B0604030504040204" pitchFamily="34" charset="0"/>
                <a:ea typeface="Verdana" panose="020B0604030504040204" pitchFamily="34" charset="0"/>
              </a:rPr>
              <a:t>ÖVERSIKT</a:t>
            </a:r>
            <a:endParaRPr lang="sv-SE" sz="2250" u="sng" noProof="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174ABBB-15FE-48BE-B2EE-F30712F1C7BA}"/>
              </a:ext>
            </a:extLst>
          </p:cNvPr>
          <p:cNvCxnSpPr/>
          <p:nvPr/>
        </p:nvCxnSpPr>
        <p:spPr>
          <a:xfrm>
            <a:off x="323528" y="771552"/>
            <a:ext cx="8496622" cy="0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4" descr="Logotype | Chalmers">
            <a:extLst>
              <a:ext uri="{FF2B5EF4-FFF2-40B4-BE49-F238E27FC236}">
                <a16:creationId xmlns:a16="http://schemas.microsoft.com/office/drawing/2014/main" id="{F2FA592E-ACF2-29EF-96CC-91DE860D1A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213" y="4587535"/>
            <a:ext cx="1945187" cy="52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39597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238472" y="1347615"/>
                <a:ext cx="5968232" cy="2808312"/>
              </a:xfrm>
            </p:spPr>
            <p:txBody>
              <a:bodyPr>
                <a:noAutofit/>
              </a:bodyPr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sv-SE" noProof="0" dirty="0">
                    <a:latin typeface="Verdana" panose="020B0604030504040204" pitchFamily="34" charset="0"/>
                    <a:ea typeface="Verdana" panose="020B0604030504040204" pitchFamily="34" charset="0"/>
                  </a:rPr>
                  <a:t>Komprimerar </a:t>
                </a:r>
                <a:r>
                  <a:rPr lang="sv-SE" noProof="0" dirty="0" err="1">
                    <a:latin typeface="Verdana" panose="020B0604030504040204" pitchFamily="34" charset="0"/>
                    <a:ea typeface="Verdana" panose="020B0604030504040204" pitchFamily="34" charset="0"/>
                  </a:rPr>
                  <a:t>datan</a:t>
                </a:r>
                <a:r>
                  <a:rPr lang="sv-SE" noProof="0" dirty="0">
                    <a:latin typeface="Verdana" panose="020B0604030504040204" pitchFamily="34" charset="0"/>
                    <a:ea typeface="Verdana" panose="020B0604030504040204" pitchFamily="34" charset="0"/>
                  </a:rPr>
                  <a:t> som PCA (med SVD)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sv-SE" noProof="0" dirty="0">
                    <a:latin typeface="Verdana" panose="020B0604030504040204" pitchFamily="34" charset="0"/>
                    <a:ea typeface="Verdana" panose="020B0604030504040204" pitchFamily="34" charset="0"/>
                  </a:rPr>
                  <a:t>Få tillstånd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v-SE" i="1" noProof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sv-SE" b="1" i="1" noProof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sv-SE" b="1" i="1" noProof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</m:acc>
                      </m:e>
                      <m:sub>
                        <m:r>
                          <a:rPr lang="sv-SE" i="1" noProof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sv-SE" noProof="0" dirty="0">
                    <a:latin typeface="Verdana" panose="020B0604030504040204" pitchFamily="34" charset="0"/>
                    <a:ea typeface="Verdana" panose="020B0604030504040204" pitchFamily="34" charset="0"/>
                  </a:rPr>
                  <a:t> </a:t>
                </a:r>
                <a:r>
                  <a:rPr lang="sv-SE" dirty="0">
                    <a:latin typeface="Verdana" panose="020B0604030504040204" pitchFamily="34" charset="0"/>
                    <a:ea typeface="Verdana" panose="020B0604030504040204" pitchFamily="34" charset="0"/>
                  </a:rPr>
                  <a:t>representerar många </a:t>
                </a:r>
                <a:r>
                  <a:rPr lang="sv-SE" noProof="0" dirty="0">
                    <a:latin typeface="Verdana" panose="020B0604030504040204" pitchFamily="34" charset="0"/>
                    <a:ea typeface="Verdana" panose="020B0604030504040204" pitchFamily="34" charset="0"/>
                  </a:rPr>
                  <a:t>metaboliter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sv-SE" noProof="0" dirty="0">
                  <a:latin typeface="Verdana" panose="020B0604030504040204" pitchFamily="34" charset="0"/>
                  <a:ea typeface="Verdana" panose="020B0604030504040204" pitchFamily="34" charset="0"/>
                </a:endParaRPr>
              </a:p>
              <a:p>
                <a:pPr marL="0" indent="0">
                  <a:buNone/>
                </a:pPr>
                <a:endParaRPr lang="sv-SE" noProof="0" dirty="0">
                  <a:latin typeface="Verdana" panose="020B0604030504040204" pitchFamily="34" charset="0"/>
                  <a:ea typeface="Verdana" panose="020B0604030504040204" pitchFamily="34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sv-SE" noProof="0" dirty="0"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238472" y="1347615"/>
                <a:ext cx="5968232" cy="2808312"/>
              </a:xfrm>
              <a:blipFill>
                <a:blip r:embed="rId3"/>
                <a:stretch>
                  <a:fillRect l="-715" t="-1085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Viktor Skantze</a:t>
            </a:r>
            <a:endParaRPr lang="sv-SE" sz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881DC44-71F5-488E-9403-C15246AD5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206375"/>
            <a:ext cx="8496300" cy="565177"/>
          </a:xfrm>
        </p:spPr>
        <p:txBody>
          <a:bodyPr>
            <a:normAutofit/>
          </a:bodyPr>
          <a:lstStyle/>
          <a:p>
            <a:r>
              <a:rPr lang="sv-SE" sz="2250" noProof="0" dirty="0">
                <a:latin typeface="Verdana" panose="020B0604030504040204" pitchFamily="34" charset="0"/>
                <a:ea typeface="Verdana" panose="020B0604030504040204" pitchFamily="34" charset="0"/>
              </a:rPr>
              <a:t>DYNAMIC MODE DECOMPOSITION (DMD)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174ABBB-15FE-48BE-B2EE-F30712F1C7BA}"/>
              </a:ext>
            </a:extLst>
          </p:cNvPr>
          <p:cNvCxnSpPr/>
          <p:nvPr/>
        </p:nvCxnSpPr>
        <p:spPr>
          <a:xfrm>
            <a:off x="323528" y="771552"/>
            <a:ext cx="8496622" cy="0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CA8E662-500F-352C-19EB-79056516AAD3}"/>
                  </a:ext>
                </a:extLst>
              </p:cNvPr>
              <p:cNvSpPr txBox="1"/>
              <p:nvPr/>
            </p:nvSpPr>
            <p:spPr>
              <a:xfrm>
                <a:off x="6508372" y="2109352"/>
                <a:ext cx="2086988" cy="9247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en-SE" i="1">
                              <a:latin typeface="Cambria Math" panose="02040503050406030204" pitchFamily="18" charset="0"/>
                            </a:rPr>
                          </m:ctrlPr>
                        </m:eqArrPr>
                        <m:e>
                          <m:sSub>
                            <m:sSubPr>
                              <m:ctrlPr>
                                <a:rPr lang="en-S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en-SE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+1,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SE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en-SE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𝑨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S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en-SE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e>
                      </m:eqArr>
                    </m:oMath>
                  </m:oMathPara>
                </a14:m>
                <a:endParaRPr lang="en-SE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S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SE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SE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SE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𝑼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sSub>
                        <m:sSubPr>
                          <m:ctrlPr>
                            <a:rPr lang="en-S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SE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en-SE" dirty="0"/>
              </a:p>
              <a:p>
                <a:pPr algn="ctr"/>
                <a:endParaRPr lang="en-SE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CA8E662-500F-352C-19EB-79056516AA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8372" y="2109352"/>
                <a:ext cx="2086988" cy="924796"/>
              </a:xfrm>
              <a:prstGeom prst="rect">
                <a:avLst/>
              </a:prstGeom>
              <a:blipFill>
                <a:blip r:embed="rId5"/>
                <a:stretch>
                  <a:fillRect t="-7237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43A94478-A805-9063-81EB-2AA7874267D8}"/>
              </a:ext>
            </a:extLst>
          </p:cNvPr>
          <p:cNvSpPr/>
          <p:nvPr/>
        </p:nvSpPr>
        <p:spPr>
          <a:xfrm>
            <a:off x="6454586" y="1905492"/>
            <a:ext cx="2194560" cy="991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pic>
        <p:nvPicPr>
          <p:cNvPr id="12" name="Picture 4" descr="Logotype | Chalmers">
            <a:extLst>
              <a:ext uri="{FF2B5EF4-FFF2-40B4-BE49-F238E27FC236}">
                <a16:creationId xmlns:a16="http://schemas.microsoft.com/office/drawing/2014/main" id="{5B393E19-49EF-C66F-972E-91EC6219DF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213" y="4587535"/>
            <a:ext cx="1945187" cy="52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78779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8472" y="1347615"/>
            <a:ext cx="3869184" cy="2808312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sv-SE" sz="2000" noProof="0" dirty="0">
                <a:latin typeface="Verdana" panose="020B0604030504040204" pitchFamily="34" charset="0"/>
                <a:ea typeface="Verdana" panose="020B0604030504040204" pitchFamily="34" charset="0"/>
              </a:rPr>
              <a:t>DMD kan beskriva metabol respons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>
                <a:latin typeface="Verdana" panose="020B0604030504040204" pitchFamily="34" charset="0"/>
                <a:ea typeface="Verdana" panose="020B0604030504040204" pitchFamily="34" charset="0"/>
              </a:rPr>
              <a:t>Identifierar de övergripande dynamiska mönstren i </a:t>
            </a:r>
            <a:r>
              <a:rPr lang="sv-SE" dirty="0" err="1">
                <a:latin typeface="Verdana" panose="020B0604030504040204" pitchFamily="34" charset="0"/>
                <a:ea typeface="Verdana" panose="020B0604030504040204" pitchFamily="34" charset="0"/>
              </a:rPr>
              <a:t>datan</a:t>
            </a:r>
            <a:endParaRPr lang="sv-SE" noProof="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sv-SE" noProof="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Viktor Skantze</a:t>
            </a:r>
            <a:endParaRPr lang="sv-SE" sz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881DC44-71F5-488E-9403-C15246AD5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206375"/>
            <a:ext cx="8496300" cy="565177"/>
          </a:xfrm>
        </p:spPr>
        <p:txBody>
          <a:bodyPr>
            <a:normAutofit/>
          </a:bodyPr>
          <a:lstStyle/>
          <a:p>
            <a:r>
              <a:rPr lang="sv-SE" sz="2250" noProof="0" dirty="0">
                <a:latin typeface="Verdana" panose="020B0604030504040204" pitchFamily="34" charset="0"/>
                <a:ea typeface="Verdana" panose="020B0604030504040204" pitchFamily="34" charset="0"/>
              </a:rPr>
              <a:t>RESULTAT DMD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174ABBB-15FE-48BE-B2EE-F30712F1C7BA}"/>
              </a:ext>
            </a:extLst>
          </p:cNvPr>
          <p:cNvCxnSpPr/>
          <p:nvPr/>
        </p:nvCxnSpPr>
        <p:spPr>
          <a:xfrm>
            <a:off x="323528" y="771552"/>
            <a:ext cx="8496622" cy="0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F6B9E327-DDB9-F8A3-89E4-5268F7CF49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200" y="1100137"/>
            <a:ext cx="5190882" cy="3328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4" descr="Logotype | Chalmers">
            <a:extLst>
              <a:ext uri="{FF2B5EF4-FFF2-40B4-BE49-F238E27FC236}">
                <a16:creationId xmlns:a16="http://schemas.microsoft.com/office/drawing/2014/main" id="{BE96B188-0088-6F68-0EE8-6E92E2BCD9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213" y="4587535"/>
            <a:ext cx="1945187" cy="52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62095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8472" y="1347615"/>
            <a:ext cx="3088764" cy="2808312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sv-SE" sz="2000" noProof="0" dirty="0">
                <a:latin typeface="Verdana" panose="020B0604030504040204" pitchFamily="34" charset="0"/>
                <a:ea typeface="Verdana" panose="020B0604030504040204" pitchFamily="34" charset="0"/>
              </a:rPr>
              <a:t>Samma kluster hittades i det första tillståndet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>
                <a:latin typeface="Verdana" panose="020B0604030504040204" pitchFamily="34" charset="0"/>
                <a:ea typeface="Verdana" panose="020B0604030504040204" pitchFamily="34" charset="0"/>
              </a:rPr>
              <a:t>Representerar snabba metaboliter</a:t>
            </a:r>
            <a:endParaRPr lang="sv-SE" sz="2000" noProof="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sv-SE" noProof="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sv-SE" noProof="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Viktor Skantze</a:t>
            </a:r>
            <a:endParaRPr lang="sv-SE" sz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881DC44-71F5-488E-9403-C15246AD5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206375"/>
            <a:ext cx="8496300" cy="565177"/>
          </a:xfrm>
        </p:spPr>
        <p:txBody>
          <a:bodyPr>
            <a:normAutofit/>
          </a:bodyPr>
          <a:lstStyle/>
          <a:p>
            <a:r>
              <a:rPr lang="sv-SE" sz="2250" noProof="0" dirty="0">
                <a:latin typeface="Verdana" panose="020B0604030504040204" pitchFamily="34" charset="0"/>
                <a:ea typeface="Verdana" panose="020B0604030504040204" pitchFamily="34" charset="0"/>
              </a:rPr>
              <a:t>RESULTAT DMD (2)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174ABBB-15FE-48BE-B2EE-F30712F1C7BA}"/>
              </a:ext>
            </a:extLst>
          </p:cNvPr>
          <p:cNvCxnSpPr/>
          <p:nvPr/>
        </p:nvCxnSpPr>
        <p:spPr>
          <a:xfrm>
            <a:off x="323528" y="771552"/>
            <a:ext cx="8496622" cy="0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2A45FB23-A2F9-282D-9919-E98070CAAD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00" y="1257791"/>
            <a:ext cx="5753100" cy="2415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4" descr="Logotype | Chalmers">
            <a:extLst>
              <a:ext uri="{FF2B5EF4-FFF2-40B4-BE49-F238E27FC236}">
                <a16:creationId xmlns:a16="http://schemas.microsoft.com/office/drawing/2014/main" id="{0BED4F76-FBA0-1DCD-6FC6-F407C12143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213" y="4587535"/>
            <a:ext cx="1945187" cy="52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36438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8471" y="1347615"/>
            <a:ext cx="6062039" cy="2808312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sv-SE" sz="2000" noProof="0" dirty="0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Introduktion til</a:t>
            </a:r>
            <a:r>
              <a:rPr lang="sv-SE" noProof="0" dirty="0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 precisionsnutrition</a:t>
            </a:r>
            <a:endParaRPr lang="sv-SE" sz="2000" noProof="0" dirty="0">
              <a:solidFill>
                <a:schemeClr val="bg1">
                  <a:lumMod val="8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sv-SE" noProof="0" dirty="0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Vad vi tillfört till fältet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noProof="0" dirty="0">
                <a:latin typeface="Verdana" panose="020B0604030504040204" pitchFamily="34" charset="0"/>
                <a:ea typeface="Verdana" panose="020B0604030504040204" pitchFamily="34" charset="0"/>
              </a:rPr>
              <a:t>Sammanfattning</a:t>
            </a:r>
          </a:p>
          <a:p>
            <a:pPr>
              <a:buFont typeface="Arial" panose="020B0604020202020204" pitchFamily="34" charset="0"/>
              <a:buChar char="•"/>
            </a:pPr>
            <a:endParaRPr lang="sv-SE" sz="2000" noProof="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sv-SE" noProof="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sv-SE" sz="2000" noProof="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Viktor Skantze</a:t>
            </a:r>
            <a:endParaRPr lang="sv-SE" sz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881DC44-71F5-488E-9403-C15246AD5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206375"/>
            <a:ext cx="8496300" cy="565177"/>
          </a:xfrm>
        </p:spPr>
        <p:txBody>
          <a:bodyPr>
            <a:normAutofit/>
          </a:bodyPr>
          <a:lstStyle/>
          <a:p>
            <a:r>
              <a:rPr lang="sv-SE" sz="2250" noProof="0" dirty="0">
                <a:latin typeface="Verdana" panose="020B0604030504040204" pitchFamily="34" charset="0"/>
                <a:ea typeface="Verdana" panose="020B0604030504040204" pitchFamily="34" charset="0"/>
              </a:rPr>
              <a:t>ÖVERSIKT</a:t>
            </a:r>
            <a:endParaRPr lang="sv-SE" sz="2250" u="sng" noProof="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174ABBB-15FE-48BE-B2EE-F30712F1C7BA}"/>
              </a:ext>
            </a:extLst>
          </p:cNvPr>
          <p:cNvCxnSpPr/>
          <p:nvPr/>
        </p:nvCxnSpPr>
        <p:spPr>
          <a:xfrm>
            <a:off x="323528" y="771552"/>
            <a:ext cx="8496622" cy="0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4" descr="Logotype | Chalmers">
            <a:extLst>
              <a:ext uri="{FF2B5EF4-FFF2-40B4-BE49-F238E27FC236}">
                <a16:creationId xmlns:a16="http://schemas.microsoft.com/office/drawing/2014/main" id="{F2FA592E-ACF2-29EF-96CC-91DE860D1A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213" y="4587535"/>
            <a:ext cx="1945187" cy="52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27187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Viktor Skantze</a:t>
            </a:r>
            <a:endParaRPr lang="sv-SE" sz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881DC44-71F5-488E-9403-C15246AD5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206375"/>
            <a:ext cx="8496300" cy="565177"/>
          </a:xfrm>
        </p:spPr>
        <p:txBody>
          <a:bodyPr>
            <a:normAutofit/>
          </a:bodyPr>
          <a:lstStyle/>
          <a:p>
            <a:r>
              <a:rPr lang="sv-SE" sz="2250" noProof="0" dirty="0">
                <a:latin typeface="Verdana" panose="020B0604030504040204" pitchFamily="34" charset="0"/>
                <a:ea typeface="Verdana" panose="020B0604030504040204" pitchFamily="34" charset="0"/>
              </a:rPr>
              <a:t>KOSTANPASSNING MED MATEMATIK </a:t>
            </a:r>
            <a:endParaRPr lang="sv-SE" sz="2250" u="sng" noProof="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174ABBB-15FE-48BE-B2EE-F30712F1C7BA}"/>
              </a:ext>
            </a:extLst>
          </p:cNvPr>
          <p:cNvCxnSpPr/>
          <p:nvPr/>
        </p:nvCxnSpPr>
        <p:spPr>
          <a:xfrm>
            <a:off x="323528" y="771552"/>
            <a:ext cx="8496622" cy="0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Graphic 9" descr="Group of men">
            <a:extLst>
              <a:ext uri="{FF2B5EF4-FFF2-40B4-BE49-F238E27FC236}">
                <a16:creationId xmlns:a16="http://schemas.microsoft.com/office/drawing/2014/main" id="{A46C73AC-9B61-44D5-A7FC-F62B646761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25847" y="1469543"/>
            <a:ext cx="914400" cy="914400"/>
          </a:xfrm>
          <a:prstGeom prst="rect">
            <a:avLst/>
          </a:prstGeom>
        </p:spPr>
      </p:pic>
      <p:pic>
        <p:nvPicPr>
          <p:cNvPr id="13" name="Graphic 12" descr="Group of men">
            <a:extLst>
              <a:ext uri="{FF2B5EF4-FFF2-40B4-BE49-F238E27FC236}">
                <a16:creationId xmlns:a16="http://schemas.microsoft.com/office/drawing/2014/main" id="{DABEE741-D4F4-4B9D-A251-235B7F08EC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49539" y="2563039"/>
            <a:ext cx="914400" cy="914400"/>
          </a:xfrm>
          <a:prstGeom prst="rect">
            <a:avLst/>
          </a:prstGeom>
        </p:spPr>
      </p:pic>
      <p:pic>
        <p:nvPicPr>
          <p:cNvPr id="31" name="Graphic 30" descr="Group of men">
            <a:extLst>
              <a:ext uri="{FF2B5EF4-FFF2-40B4-BE49-F238E27FC236}">
                <a16:creationId xmlns:a16="http://schemas.microsoft.com/office/drawing/2014/main" id="{58BBD2DA-3DBF-4A7F-8386-FA9D2246CAC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857883" y="2742136"/>
            <a:ext cx="914400" cy="914400"/>
          </a:xfrm>
          <a:prstGeom prst="rect">
            <a:avLst/>
          </a:prstGeom>
        </p:spPr>
      </p:pic>
      <p:pic>
        <p:nvPicPr>
          <p:cNvPr id="37" name="Picture 4" descr="Logotype | Chalmers">
            <a:extLst>
              <a:ext uri="{FF2B5EF4-FFF2-40B4-BE49-F238E27FC236}">
                <a16:creationId xmlns:a16="http://schemas.microsoft.com/office/drawing/2014/main" id="{22982238-837A-9391-14B2-0BB393BD22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213" y="4587535"/>
            <a:ext cx="1945187" cy="52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Graphic 37" descr="Coffee">
            <a:extLst>
              <a:ext uri="{FF2B5EF4-FFF2-40B4-BE49-F238E27FC236}">
                <a16:creationId xmlns:a16="http://schemas.microsoft.com/office/drawing/2014/main" id="{F85B3E50-2A12-E653-2B64-A878A9F678C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230395" y="1120256"/>
            <a:ext cx="571090" cy="571090"/>
          </a:xfrm>
          <a:prstGeom prst="rect">
            <a:avLst/>
          </a:prstGeom>
        </p:spPr>
      </p:pic>
      <p:pic>
        <p:nvPicPr>
          <p:cNvPr id="40" name="Graphic 39" descr="Avocado">
            <a:extLst>
              <a:ext uri="{FF2B5EF4-FFF2-40B4-BE49-F238E27FC236}">
                <a16:creationId xmlns:a16="http://schemas.microsoft.com/office/drawing/2014/main" id="{E8730997-92C0-3808-063A-C330B15A212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650646" y="3226529"/>
            <a:ext cx="501820" cy="501820"/>
          </a:xfrm>
          <a:prstGeom prst="rect">
            <a:avLst/>
          </a:prstGeom>
        </p:spPr>
      </p:pic>
      <p:pic>
        <p:nvPicPr>
          <p:cNvPr id="41" name="Graphic 40" descr="Sushi">
            <a:extLst>
              <a:ext uri="{FF2B5EF4-FFF2-40B4-BE49-F238E27FC236}">
                <a16:creationId xmlns:a16="http://schemas.microsoft.com/office/drawing/2014/main" id="{34F0256A-A0CB-66CE-D09B-9479A6B313D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349539" y="3324595"/>
            <a:ext cx="567995" cy="567995"/>
          </a:xfrm>
          <a:prstGeom prst="rect">
            <a:avLst/>
          </a:prstGeom>
        </p:spPr>
      </p:pic>
      <p:pic>
        <p:nvPicPr>
          <p:cNvPr id="47" name="Graphic 46" descr="Chicken leg">
            <a:extLst>
              <a:ext uri="{FF2B5EF4-FFF2-40B4-BE49-F238E27FC236}">
                <a16:creationId xmlns:a16="http://schemas.microsoft.com/office/drawing/2014/main" id="{4B7686F6-736D-0547-646B-2D79F79A986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417085" y="1212781"/>
            <a:ext cx="571091" cy="571091"/>
          </a:xfrm>
          <a:prstGeom prst="rect">
            <a:avLst/>
          </a:prstGeom>
        </p:spPr>
      </p:pic>
      <p:pic>
        <p:nvPicPr>
          <p:cNvPr id="48" name="Graphic 47" descr="Group of men">
            <a:extLst>
              <a:ext uri="{FF2B5EF4-FFF2-40B4-BE49-F238E27FC236}">
                <a16:creationId xmlns:a16="http://schemas.microsoft.com/office/drawing/2014/main" id="{C621017B-9778-C90A-6166-1326C1E711B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6790812" y="1693115"/>
            <a:ext cx="914400" cy="914400"/>
          </a:xfrm>
          <a:prstGeom prst="rect">
            <a:avLst/>
          </a:prstGeom>
        </p:spPr>
      </p:pic>
      <p:grpSp>
        <p:nvGrpSpPr>
          <p:cNvPr id="148" name="Group 147">
            <a:extLst>
              <a:ext uri="{FF2B5EF4-FFF2-40B4-BE49-F238E27FC236}">
                <a16:creationId xmlns:a16="http://schemas.microsoft.com/office/drawing/2014/main" id="{9307C578-FD06-68C6-8641-42D3CC47D960}"/>
              </a:ext>
            </a:extLst>
          </p:cNvPr>
          <p:cNvGrpSpPr>
            <a:grpSpLocks noChangeAspect="1"/>
          </p:cNvGrpSpPr>
          <p:nvPr/>
        </p:nvGrpSpPr>
        <p:grpSpPr>
          <a:xfrm>
            <a:off x="235117" y="815880"/>
            <a:ext cx="3945838" cy="1853663"/>
            <a:chOff x="203201" y="3429000"/>
            <a:chExt cx="6960859" cy="3270049"/>
          </a:xfrm>
        </p:grpSpPr>
        <p:sp>
          <p:nvSpPr>
            <p:cNvPr id="149" name="Kub 3">
              <a:extLst>
                <a:ext uri="{FF2B5EF4-FFF2-40B4-BE49-F238E27FC236}">
                  <a16:creationId xmlns:a16="http://schemas.microsoft.com/office/drawing/2014/main" id="{A9730BFA-BBBA-35B3-9AC1-D391635A115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7984" y="4196747"/>
              <a:ext cx="1600201" cy="2057403"/>
            </a:xfrm>
            <a:prstGeom prst="cub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86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0" name="textruta 81">
                  <a:extLst>
                    <a:ext uri="{FF2B5EF4-FFF2-40B4-BE49-F238E27FC236}">
                      <a16:creationId xmlns:a16="http://schemas.microsoft.com/office/drawing/2014/main" id="{B24909FF-C059-4AE6-14C0-3DB124697DC1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1036693" y="5068344"/>
                  <a:ext cx="213199" cy="40599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sv-SE" sz="1447" b="1" i="1">
                            <a:latin typeface="Cambria Math" panose="02040503050406030204" pitchFamily="18" charset="0"/>
                          </a:rPr>
                          <m:t>𝑿</m:t>
                        </m:r>
                      </m:oMath>
                    </m:oMathPara>
                  </a14:m>
                  <a:endParaRPr lang="sv-SE" sz="1447" b="1" dirty="0"/>
                </a:p>
              </p:txBody>
            </p:sp>
          </mc:Choice>
          <mc:Fallback xmlns="">
            <p:sp>
              <p:nvSpPr>
                <p:cNvPr id="44" name="textruta 81">
                  <a:extLst>
                    <a:ext uri="{FF2B5EF4-FFF2-40B4-BE49-F238E27FC236}">
                      <a16:creationId xmlns:a16="http://schemas.microsoft.com/office/drawing/2014/main" id="{4157F1E1-E98C-4EE9-875E-C42B57B8B8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6693" y="5068344"/>
                  <a:ext cx="213199" cy="405994"/>
                </a:xfrm>
                <a:prstGeom prst="rect">
                  <a:avLst/>
                </a:prstGeom>
                <a:blipFill>
                  <a:blip r:embed="rId20"/>
                  <a:stretch>
                    <a:fillRect l="-50000" r="-60000" b="-2632"/>
                  </a:stretch>
                </a:blipFill>
              </p:spPr>
              <p:txBody>
                <a:bodyPr/>
                <a:lstStyle/>
                <a:p>
                  <a:r>
                    <a:rPr lang="sv-S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1" name="textruta 5">
                  <a:extLst>
                    <a:ext uri="{FF2B5EF4-FFF2-40B4-BE49-F238E27FC236}">
                      <a16:creationId xmlns:a16="http://schemas.microsoft.com/office/drawing/2014/main" id="{153FC6C5-71BC-FF3C-FB46-F69C50B46C19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203201" y="5086949"/>
                  <a:ext cx="148376" cy="40599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sv-SE" sz="1447" i="1">
                            <a:latin typeface="Cambria Math" panose="02040503050406030204" pitchFamily="18" charset="0"/>
                          </a:rPr>
                          <m:t>𝐼</m:t>
                        </m:r>
                      </m:oMath>
                    </m:oMathPara>
                  </a14:m>
                  <a:endParaRPr lang="sv-SE" sz="1447" dirty="0"/>
                </a:p>
              </p:txBody>
            </p:sp>
          </mc:Choice>
          <mc:Fallback xmlns="">
            <p:sp>
              <p:nvSpPr>
                <p:cNvPr id="45" name="textruta 5">
                  <a:extLst>
                    <a:ext uri="{FF2B5EF4-FFF2-40B4-BE49-F238E27FC236}">
                      <a16:creationId xmlns:a16="http://schemas.microsoft.com/office/drawing/2014/main" id="{472DE2DC-51AB-4E96-AAE1-D58306CBB78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3201" y="5086949"/>
                  <a:ext cx="148376" cy="405994"/>
                </a:xfrm>
                <a:prstGeom prst="rect">
                  <a:avLst/>
                </a:prstGeom>
                <a:blipFill>
                  <a:blip r:embed="rId21"/>
                  <a:stretch>
                    <a:fillRect l="-64286" r="-64286" b="-2632"/>
                  </a:stretch>
                </a:blipFill>
              </p:spPr>
              <p:txBody>
                <a:bodyPr/>
                <a:lstStyle/>
                <a:p>
                  <a:r>
                    <a:rPr lang="sv-S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2" name="textruta 6">
                  <a:extLst>
                    <a:ext uri="{FF2B5EF4-FFF2-40B4-BE49-F238E27FC236}">
                      <a16:creationId xmlns:a16="http://schemas.microsoft.com/office/drawing/2014/main" id="{8C9D3E37-AD5C-A1AD-C238-0A998C65C1D0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1066349" y="6293055"/>
                  <a:ext cx="195823" cy="40599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sv-SE" sz="1447" i="1">
                            <a:latin typeface="Cambria Math" panose="02040503050406030204" pitchFamily="18" charset="0"/>
                          </a:rPr>
                          <m:t>𝑇</m:t>
                        </m:r>
                      </m:oMath>
                    </m:oMathPara>
                  </a14:m>
                  <a:endParaRPr lang="sv-SE" sz="1447" dirty="0"/>
                </a:p>
              </p:txBody>
            </p:sp>
          </mc:Choice>
          <mc:Fallback xmlns="">
            <p:sp>
              <p:nvSpPr>
                <p:cNvPr id="46" name="textruta 6">
                  <a:extLst>
                    <a:ext uri="{FF2B5EF4-FFF2-40B4-BE49-F238E27FC236}">
                      <a16:creationId xmlns:a16="http://schemas.microsoft.com/office/drawing/2014/main" id="{09E63284-C8E0-4681-B2C1-582D232FB2C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6349" y="6293055"/>
                  <a:ext cx="195823" cy="405994"/>
                </a:xfrm>
                <a:prstGeom prst="rect">
                  <a:avLst/>
                </a:prstGeom>
                <a:blipFill>
                  <a:blip r:embed="rId22"/>
                  <a:stretch>
                    <a:fillRect l="-61111" r="-55556" b="-2632"/>
                  </a:stretch>
                </a:blipFill>
              </p:spPr>
              <p:txBody>
                <a:bodyPr/>
                <a:lstStyle/>
                <a:p>
                  <a:r>
                    <a:rPr lang="sv-S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3" name="textruta 7">
                  <a:extLst>
                    <a:ext uri="{FF2B5EF4-FFF2-40B4-BE49-F238E27FC236}">
                      <a16:creationId xmlns:a16="http://schemas.microsoft.com/office/drawing/2014/main" id="{BAF8F2BB-5D90-B154-D2F4-548EB359EA36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1963259" y="5964616"/>
                  <a:ext cx="255713" cy="40599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sv-SE" sz="1447" i="1">
                            <a:latin typeface="Cambria Math" panose="02040503050406030204" pitchFamily="18" charset="0"/>
                          </a:rPr>
                          <m:t>𝑀</m:t>
                        </m:r>
                      </m:oMath>
                    </m:oMathPara>
                  </a14:m>
                  <a:endParaRPr lang="sv-SE" sz="1447" dirty="0"/>
                </a:p>
              </p:txBody>
            </p:sp>
          </mc:Choice>
          <mc:Fallback xmlns="">
            <p:sp>
              <p:nvSpPr>
                <p:cNvPr id="47" name="textruta 7">
                  <a:extLst>
                    <a:ext uri="{FF2B5EF4-FFF2-40B4-BE49-F238E27FC236}">
                      <a16:creationId xmlns:a16="http://schemas.microsoft.com/office/drawing/2014/main" id="{89BA6B2A-1BA8-4D05-94F2-0D1D8D92EEC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63259" y="5964616"/>
                  <a:ext cx="255713" cy="405994"/>
                </a:xfrm>
                <a:prstGeom prst="rect">
                  <a:avLst/>
                </a:prstGeom>
                <a:blipFill>
                  <a:blip r:embed="rId23"/>
                  <a:stretch>
                    <a:fillRect l="-41667" r="-54167"/>
                  </a:stretch>
                </a:blipFill>
              </p:spPr>
              <p:txBody>
                <a:bodyPr/>
                <a:lstStyle/>
                <a:p>
                  <a:r>
                    <a:rPr lang="sv-SE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4" name="Rak pilkoppling 11">
              <a:extLst>
                <a:ext uri="{FF2B5EF4-FFF2-40B4-BE49-F238E27FC236}">
                  <a16:creationId xmlns:a16="http://schemas.microsoft.com/office/drawing/2014/main" id="{9E3B5603-7AB5-3F6D-4D43-14272917C5B4}"/>
                </a:ext>
              </a:extLst>
            </p:cNvPr>
            <p:cNvCxnSpPr>
              <a:cxnSpLocks noChangeAspect="1"/>
            </p:cNvCxnSpPr>
            <p:nvPr/>
          </p:nvCxnSpPr>
          <p:spPr>
            <a:xfrm flipH="1" flipV="1">
              <a:off x="563373" y="3429000"/>
              <a:ext cx="294469" cy="751669"/>
            </a:xfrm>
            <a:prstGeom prst="straightConnector1">
              <a:avLst/>
            </a:prstGeom>
            <a:ln>
              <a:solidFill>
                <a:schemeClr val="bg1">
                  <a:lumMod val="75000"/>
                </a:schemeClr>
              </a:solidFill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5" name="textruta 14">
                  <a:extLst>
                    <a:ext uri="{FF2B5EF4-FFF2-40B4-BE49-F238E27FC236}">
                      <a16:creationId xmlns:a16="http://schemas.microsoft.com/office/drawing/2014/main" id="{F6FD53E9-6A30-18C3-A069-7CB3114A0F9D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387536" y="3593771"/>
                  <a:ext cx="219934" cy="40599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sv-SE" sz="1447" i="1">
                            <a:latin typeface="Cambria Math" panose="02040503050406030204" pitchFamily="18" charset="0"/>
                          </a:rPr>
                          <m:t>𝐷</m:t>
                        </m:r>
                      </m:oMath>
                    </m:oMathPara>
                  </a14:m>
                  <a:endParaRPr lang="sv-SE" sz="1447" dirty="0"/>
                </a:p>
              </p:txBody>
            </p:sp>
          </mc:Choice>
          <mc:Fallback xmlns="">
            <p:sp>
              <p:nvSpPr>
                <p:cNvPr id="49" name="textruta 14">
                  <a:extLst>
                    <a:ext uri="{FF2B5EF4-FFF2-40B4-BE49-F238E27FC236}">
                      <a16:creationId xmlns:a16="http://schemas.microsoft.com/office/drawing/2014/main" id="{FA6BC3C1-567B-40F1-8057-99050ACFDE6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7536" y="3593771"/>
                  <a:ext cx="219934" cy="405994"/>
                </a:xfrm>
                <a:prstGeom prst="rect">
                  <a:avLst/>
                </a:prstGeom>
                <a:blipFill>
                  <a:blip r:embed="rId24"/>
                  <a:stretch>
                    <a:fillRect l="-55000" r="-55000" b="-2632"/>
                  </a:stretch>
                </a:blipFill>
              </p:spPr>
              <p:txBody>
                <a:bodyPr/>
                <a:lstStyle/>
                <a:p>
                  <a:r>
                    <a:rPr lang="sv-S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6" name="Rektangel 4">
              <a:extLst>
                <a:ext uri="{FF2B5EF4-FFF2-40B4-BE49-F238E27FC236}">
                  <a16:creationId xmlns:a16="http://schemas.microsoft.com/office/drawing/2014/main" id="{35C40546-547E-4A7D-5EAA-92C5723A3C5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86312" y="5331216"/>
              <a:ext cx="169355" cy="814306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860"/>
            </a:p>
          </p:txBody>
        </p:sp>
        <p:sp>
          <p:nvSpPr>
            <p:cNvPr id="157" name="textruta 10">
              <a:extLst>
                <a:ext uri="{FF2B5EF4-FFF2-40B4-BE49-F238E27FC236}">
                  <a16:creationId xmlns:a16="http://schemas.microsoft.com/office/drawing/2014/main" id="{B537279B-3B0F-B0C6-60F0-213C74ED2406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2156640" y="4676434"/>
              <a:ext cx="499116" cy="7485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068" b="1" dirty="0"/>
                <a:t>=</a:t>
              </a:r>
            </a:p>
          </p:txBody>
        </p:sp>
        <p:sp>
          <p:nvSpPr>
            <p:cNvPr id="158" name="Rektangel 1">
              <a:extLst>
                <a:ext uri="{FF2B5EF4-FFF2-40B4-BE49-F238E27FC236}">
                  <a16:creationId xmlns:a16="http://schemas.microsoft.com/office/drawing/2014/main" id="{242035FA-7A17-0A5A-276B-E227F335B3EB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3220650" y="4633953"/>
              <a:ext cx="165124" cy="834852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860"/>
            </a:p>
          </p:txBody>
        </p:sp>
        <p:sp>
          <p:nvSpPr>
            <p:cNvPr id="159" name="Parallellogram 8">
              <a:extLst>
                <a:ext uri="{FF2B5EF4-FFF2-40B4-BE49-F238E27FC236}">
                  <a16:creationId xmlns:a16="http://schemas.microsoft.com/office/drawing/2014/main" id="{ED9786B9-3224-76D8-06ED-17E56599C9E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05030" y="4251439"/>
              <a:ext cx="745102" cy="555612"/>
            </a:xfrm>
            <a:prstGeom prst="parallelogram">
              <a:avLst>
                <a:gd name="adj" fmla="val 95588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860"/>
            </a:p>
          </p:txBody>
        </p:sp>
        <p:sp>
          <p:nvSpPr>
            <p:cNvPr id="160" name="textruta 13">
              <a:extLst>
                <a:ext uri="{FF2B5EF4-FFF2-40B4-BE49-F238E27FC236}">
                  <a16:creationId xmlns:a16="http://schemas.microsoft.com/office/drawing/2014/main" id="{E9060A7F-38C7-E014-B9E3-52A864F61C90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3647396" y="4649136"/>
              <a:ext cx="389221" cy="7485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068" b="1" dirty="0"/>
                <a:t>+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1" name="textruta 63">
                  <a:extLst>
                    <a:ext uri="{FF2B5EF4-FFF2-40B4-BE49-F238E27FC236}">
                      <a16:creationId xmlns:a16="http://schemas.microsoft.com/office/drawing/2014/main" id="{70DC7027-8997-BFDC-6264-EC7810A45960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2829412" y="6115651"/>
                  <a:ext cx="283155" cy="40599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sv-SE" sz="1447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v-SE" sz="1447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sv-SE" sz="1447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sv-SE" sz="1447" dirty="0"/>
                </a:p>
              </p:txBody>
            </p:sp>
          </mc:Choice>
          <mc:Fallback xmlns="">
            <p:sp>
              <p:nvSpPr>
                <p:cNvPr id="55" name="textruta 63">
                  <a:extLst>
                    <a:ext uri="{FF2B5EF4-FFF2-40B4-BE49-F238E27FC236}">
                      <a16:creationId xmlns:a16="http://schemas.microsoft.com/office/drawing/2014/main" id="{2C38BF8D-9F35-4C12-B6D6-C1D32376D30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29412" y="6115651"/>
                  <a:ext cx="283155" cy="405994"/>
                </a:xfrm>
                <a:prstGeom prst="rect">
                  <a:avLst/>
                </a:prstGeom>
                <a:blipFill>
                  <a:blip r:embed="rId25"/>
                  <a:stretch>
                    <a:fillRect l="-30769" r="-38462" b="-7895"/>
                  </a:stretch>
                </a:blipFill>
              </p:spPr>
              <p:txBody>
                <a:bodyPr/>
                <a:lstStyle/>
                <a:p>
                  <a:r>
                    <a:rPr lang="sv-S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2" name="textruta 69">
                  <a:extLst>
                    <a:ext uri="{FF2B5EF4-FFF2-40B4-BE49-F238E27FC236}">
                      <a16:creationId xmlns:a16="http://schemas.microsoft.com/office/drawing/2014/main" id="{41D04436-02EE-6151-119F-8F3E62F69951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3516249" y="5195397"/>
                  <a:ext cx="272639" cy="40599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sv-SE" sz="1447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v-SE" sz="1447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sv-SE" sz="1447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sv-SE" sz="1447" dirty="0"/>
                </a:p>
              </p:txBody>
            </p:sp>
          </mc:Choice>
          <mc:Fallback xmlns="">
            <p:sp>
              <p:nvSpPr>
                <p:cNvPr id="56" name="textruta 69">
                  <a:extLst>
                    <a:ext uri="{FF2B5EF4-FFF2-40B4-BE49-F238E27FC236}">
                      <a16:creationId xmlns:a16="http://schemas.microsoft.com/office/drawing/2014/main" id="{E53D16EB-536B-44BF-A674-12B69D69BE6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16249" y="5195397"/>
                  <a:ext cx="272639" cy="405994"/>
                </a:xfrm>
                <a:prstGeom prst="rect">
                  <a:avLst/>
                </a:prstGeom>
                <a:blipFill>
                  <a:blip r:embed="rId26"/>
                  <a:stretch>
                    <a:fillRect l="-44000" r="-36000" b="-10526"/>
                  </a:stretch>
                </a:blipFill>
              </p:spPr>
              <p:txBody>
                <a:bodyPr/>
                <a:lstStyle/>
                <a:p>
                  <a:r>
                    <a:rPr lang="sv-S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3" name="textruta 79">
                  <a:extLst>
                    <a:ext uri="{FF2B5EF4-FFF2-40B4-BE49-F238E27FC236}">
                      <a16:creationId xmlns:a16="http://schemas.microsoft.com/office/drawing/2014/main" id="{6C3A8525-64B4-03A9-C127-9FA746384611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3465565" y="3841953"/>
                  <a:ext cx="255069" cy="40599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sv-SE" sz="1447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v-SE" sz="1447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sv-SE" sz="1447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sv-SE" sz="1447" dirty="0"/>
                </a:p>
              </p:txBody>
            </p:sp>
          </mc:Choice>
          <mc:Fallback xmlns="">
            <p:sp>
              <p:nvSpPr>
                <p:cNvPr id="57" name="textruta 79">
                  <a:extLst>
                    <a:ext uri="{FF2B5EF4-FFF2-40B4-BE49-F238E27FC236}">
                      <a16:creationId xmlns:a16="http://schemas.microsoft.com/office/drawing/2014/main" id="{495A2AFD-68D6-4700-B80E-229E27AA3C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65565" y="3841953"/>
                  <a:ext cx="255069" cy="405994"/>
                </a:xfrm>
                <a:prstGeom prst="rect">
                  <a:avLst/>
                </a:prstGeom>
                <a:blipFill>
                  <a:blip r:embed="rId27"/>
                  <a:stretch>
                    <a:fillRect l="-33333" r="-33333" b="-10526"/>
                  </a:stretch>
                </a:blipFill>
              </p:spPr>
              <p:txBody>
                <a:bodyPr/>
                <a:lstStyle/>
                <a:p>
                  <a:r>
                    <a:rPr lang="sv-S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4" name="Rektangel 4">
              <a:extLst>
                <a:ext uri="{FF2B5EF4-FFF2-40B4-BE49-F238E27FC236}">
                  <a16:creationId xmlns:a16="http://schemas.microsoft.com/office/drawing/2014/main" id="{7F4FF5E3-842E-D1C8-395D-6B75CCCA68F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86310" y="3937751"/>
              <a:ext cx="169355" cy="814306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86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5" name="textruta 79">
                  <a:extLst>
                    <a:ext uri="{FF2B5EF4-FFF2-40B4-BE49-F238E27FC236}">
                      <a16:creationId xmlns:a16="http://schemas.microsoft.com/office/drawing/2014/main" id="{66C9BF9F-B1DB-F8FB-AA5D-E00BDC279CC7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2885789" y="3577564"/>
                  <a:ext cx="255069" cy="40599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sv-SE" sz="1447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v-SE" sz="1447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sv-SE" sz="1447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sv-SE" sz="1447" dirty="0"/>
                </a:p>
              </p:txBody>
            </p:sp>
          </mc:Choice>
          <mc:Fallback xmlns="">
            <p:sp>
              <p:nvSpPr>
                <p:cNvPr id="59" name="textruta 79">
                  <a:extLst>
                    <a:ext uri="{FF2B5EF4-FFF2-40B4-BE49-F238E27FC236}">
                      <a16:creationId xmlns:a16="http://schemas.microsoft.com/office/drawing/2014/main" id="{73E5E0CE-98D1-445F-9004-E664CCFB2E0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85789" y="3577564"/>
                  <a:ext cx="255069" cy="405994"/>
                </a:xfrm>
                <a:prstGeom prst="rect">
                  <a:avLst/>
                </a:prstGeom>
                <a:blipFill>
                  <a:blip r:embed="rId28"/>
                  <a:stretch>
                    <a:fillRect l="-45833" r="-50000" b="-7895"/>
                  </a:stretch>
                </a:blipFill>
              </p:spPr>
              <p:txBody>
                <a:bodyPr/>
                <a:lstStyle/>
                <a:p>
                  <a:r>
                    <a:rPr lang="sv-S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6" name="Rektangel 4">
              <a:extLst>
                <a:ext uri="{FF2B5EF4-FFF2-40B4-BE49-F238E27FC236}">
                  <a16:creationId xmlns:a16="http://schemas.microsoft.com/office/drawing/2014/main" id="{5673085A-EEA5-534F-0691-D136F6580C6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81743" y="5334492"/>
              <a:ext cx="169355" cy="814306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860"/>
            </a:p>
          </p:txBody>
        </p:sp>
        <p:sp>
          <p:nvSpPr>
            <p:cNvPr id="167" name="Rektangel 1">
              <a:extLst>
                <a:ext uri="{FF2B5EF4-FFF2-40B4-BE49-F238E27FC236}">
                  <a16:creationId xmlns:a16="http://schemas.microsoft.com/office/drawing/2014/main" id="{F77A86BD-38DD-B27D-56FC-3CC43AB67E22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4516083" y="4637231"/>
              <a:ext cx="165124" cy="834852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860"/>
            </a:p>
          </p:txBody>
        </p:sp>
        <p:sp>
          <p:nvSpPr>
            <p:cNvPr id="168" name="Parallellogram 8">
              <a:extLst>
                <a:ext uri="{FF2B5EF4-FFF2-40B4-BE49-F238E27FC236}">
                  <a16:creationId xmlns:a16="http://schemas.microsoft.com/office/drawing/2014/main" id="{C97F7487-23D8-3904-0A91-FC4568B6985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00463" y="4254718"/>
              <a:ext cx="745102" cy="555612"/>
            </a:xfrm>
            <a:prstGeom prst="parallelogram">
              <a:avLst>
                <a:gd name="adj" fmla="val 95588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860"/>
            </a:p>
          </p:txBody>
        </p:sp>
        <p:sp>
          <p:nvSpPr>
            <p:cNvPr id="169" name="textruta 13">
              <a:extLst>
                <a:ext uri="{FF2B5EF4-FFF2-40B4-BE49-F238E27FC236}">
                  <a16:creationId xmlns:a16="http://schemas.microsoft.com/office/drawing/2014/main" id="{6DA6CD0A-0AD3-5995-96A4-84C0218E1317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4953054" y="4664341"/>
              <a:ext cx="389221" cy="7485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068" b="1" dirty="0"/>
                <a:t>+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0" name="textruta 63">
                  <a:extLst>
                    <a:ext uri="{FF2B5EF4-FFF2-40B4-BE49-F238E27FC236}">
                      <a16:creationId xmlns:a16="http://schemas.microsoft.com/office/drawing/2014/main" id="{7D7754CF-A4EB-8C87-6F00-B9C707895D82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4124844" y="6118928"/>
                  <a:ext cx="283155" cy="40599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sv-SE" sz="1447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v-SE" sz="1447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sv-SE" sz="1447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sv-SE" sz="1447" dirty="0"/>
                </a:p>
              </p:txBody>
            </p:sp>
          </mc:Choice>
          <mc:Fallback xmlns="">
            <p:sp>
              <p:nvSpPr>
                <p:cNvPr id="64" name="textruta 63">
                  <a:extLst>
                    <a:ext uri="{FF2B5EF4-FFF2-40B4-BE49-F238E27FC236}">
                      <a16:creationId xmlns:a16="http://schemas.microsoft.com/office/drawing/2014/main" id="{FA60BD12-B65C-4111-81D1-EC67AB716DF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24844" y="6118928"/>
                  <a:ext cx="283155" cy="405994"/>
                </a:xfrm>
                <a:prstGeom prst="rect">
                  <a:avLst/>
                </a:prstGeom>
                <a:blipFill>
                  <a:blip r:embed="rId29"/>
                  <a:stretch>
                    <a:fillRect l="-26923" r="-46154" b="-10526"/>
                  </a:stretch>
                </a:blipFill>
              </p:spPr>
              <p:txBody>
                <a:bodyPr/>
                <a:lstStyle/>
                <a:p>
                  <a:r>
                    <a:rPr lang="sv-S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1" name="textruta 69">
                  <a:extLst>
                    <a:ext uri="{FF2B5EF4-FFF2-40B4-BE49-F238E27FC236}">
                      <a16:creationId xmlns:a16="http://schemas.microsoft.com/office/drawing/2014/main" id="{04B191C4-1C66-56CC-8D58-CA0AD2DAE68A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4811680" y="5198675"/>
                  <a:ext cx="272639" cy="40599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sv-SE" sz="1447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v-SE" sz="1447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sv-SE" sz="1447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sv-SE" sz="1447" dirty="0"/>
                </a:p>
              </p:txBody>
            </p:sp>
          </mc:Choice>
          <mc:Fallback xmlns="">
            <p:sp>
              <p:nvSpPr>
                <p:cNvPr id="65" name="textruta 69">
                  <a:extLst>
                    <a:ext uri="{FF2B5EF4-FFF2-40B4-BE49-F238E27FC236}">
                      <a16:creationId xmlns:a16="http://schemas.microsoft.com/office/drawing/2014/main" id="{56A5D248-5783-4B62-B58B-88BEE1FF61F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11680" y="5198675"/>
                  <a:ext cx="272639" cy="405994"/>
                </a:xfrm>
                <a:prstGeom prst="rect">
                  <a:avLst/>
                </a:prstGeom>
                <a:blipFill>
                  <a:blip r:embed="rId30"/>
                  <a:stretch>
                    <a:fillRect l="-44000" r="-44000" b="-10811"/>
                  </a:stretch>
                </a:blipFill>
              </p:spPr>
              <p:txBody>
                <a:bodyPr/>
                <a:lstStyle/>
                <a:p>
                  <a:r>
                    <a:rPr lang="sv-S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2" name="textruta 79">
                  <a:extLst>
                    <a:ext uri="{FF2B5EF4-FFF2-40B4-BE49-F238E27FC236}">
                      <a16:creationId xmlns:a16="http://schemas.microsoft.com/office/drawing/2014/main" id="{0D139A41-2059-857D-E790-5D465E0F5F35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4760995" y="3858656"/>
                  <a:ext cx="255069" cy="40599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sv-SE" sz="1447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v-SE" sz="1447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sv-SE" sz="1447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sv-SE" sz="1447" dirty="0"/>
                </a:p>
              </p:txBody>
            </p:sp>
          </mc:Choice>
          <mc:Fallback xmlns="">
            <p:sp>
              <p:nvSpPr>
                <p:cNvPr id="66" name="textruta 79">
                  <a:extLst>
                    <a:ext uri="{FF2B5EF4-FFF2-40B4-BE49-F238E27FC236}">
                      <a16:creationId xmlns:a16="http://schemas.microsoft.com/office/drawing/2014/main" id="{4888393D-D851-4FA1-85A9-4B4B3862EBB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60995" y="3858656"/>
                  <a:ext cx="255069" cy="405994"/>
                </a:xfrm>
                <a:prstGeom prst="rect">
                  <a:avLst/>
                </a:prstGeom>
                <a:blipFill>
                  <a:blip r:embed="rId31"/>
                  <a:stretch>
                    <a:fillRect l="-29167" r="-41667" b="-7895"/>
                  </a:stretch>
                </a:blipFill>
              </p:spPr>
              <p:txBody>
                <a:bodyPr/>
                <a:lstStyle/>
                <a:p>
                  <a:r>
                    <a:rPr lang="sv-S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3" name="Rektangel 4">
              <a:extLst>
                <a:ext uri="{FF2B5EF4-FFF2-40B4-BE49-F238E27FC236}">
                  <a16:creationId xmlns:a16="http://schemas.microsoft.com/office/drawing/2014/main" id="{C0A746EA-6AEA-2E71-FBC4-FF39062F0A8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81743" y="3941031"/>
              <a:ext cx="169355" cy="814306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86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4" name="textruta 79">
                  <a:extLst>
                    <a:ext uri="{FF2B5EF4-FFF2-40B4-BE49-F238E27FC236}">
                      <a16:creationId xmlns:a16="http://schemas.microsoft.com/office/drawing/2014/main" id="{8957C157-DDE3-FF20-5814-6E4B20106416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4181220" y="3567473"/>
                  <a:ext cx="255069" cy="40599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sv-SE" sz="1447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v-SE" sz="1447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sv-SE" sz="1447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sv-SE" sz="1447" dirty="0"/>
                </a:p>
              </p:txBody>
            </p:sp>
          </mc:Choice>
          <mc:Fallback xmlns="">
            <p:sp>
              <p:nvSpPr>
                <p:cNvPr id="68" name="textruta 79">
                  <a:extLst>
                    <a:ext uri="{FF2B5EF4-FFF2-40B4-BE49-F238E27FC236}">
                      <a16:creationId xmlns:a16="http://schemas.microsoft.com/office/drawing/2014/main" id="{E6CE52C3-CAAE-410B-9753-EA6C780001A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81220" y="3567473"/>
                  <a:ext cx="255069" cy="405994"/>
                </a:xfrm>
                <a:prstGeom prst="rect">
                  <a:avLst/>
                </a:prstGeom>
                <a:blipFill>
                  <a:blip r:embed="rId32"/>
                  <a:stretch>
                    <a:fillRect l="-45833" r="-58333" b="-7895"/>
                  </a:stretch>
                </a:blipFill>
              </p:spPr>
              <p:txBody>
                <a:bodyPr/>
                <a:lstStyle/>
                <a:p>
                  <a:r>
                    <a:rPr lang="sv-S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5" name="textruta 13">
              <a:extLst>
                <a:ext uri="{FF2B5EF4-FFF2-40B4-BE49-F238E27FC236}">
                  <a16:creationId xmlns:a16="http://schemas.microsoft.com/office/drawing/2014/main" id="{A7CA1EF6-ECBB-4041-6405-A60E78BA7E0A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5258850" y="4664341"/>
              <a:ext cx="389221" cy="7485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068" b="1" dirty="0"/>
                <a:t>…</a:t>
              </a:r>
            </a:p>
          </p:txBody>
        </p:sp>
        <p:sp>
          <p:nvSpPr>
            <p:cNvPr id="176" name="textruta 13">
              <a:extLst>
                <a:ext uri="{FF2B5EF4-FFF2-40B4-BE49-F238E27FC236}">
                  <a16:creationId xmlns:a16="http://schemas.microsoft.com/office/drawing/2014/main" id="{2D9E9BA4-9E82-D2C4-8B5D-8055DD0444AC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5693810" y="4675610"/>
              <a:ext cx="389221" cy="7485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068" b="1" dirty="0"/>
                <a:t>+</a:t>
              </a:r>
            </a:p>
          </p:txBody>
        </p:sp>
        <p:sp>
          <p:nvSpPr>
            <p:cNvPr id="177" name="Rektangel 4">
              <a:extLst>
                <a:ext uri="{FF2B5EF4-FFF2-40B4-BE49-F238E27FC236}">
                  <a16:creationId xmlns:a16="http://schemas.microsoft.com/office/drawing/2014/main" id="{06EFA6B7-FCDA-3FE8-ECBD-FDB476D72B9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261489" y="5348174"/>
              <a:ext cx="169355" cy="814306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860"/>
            </a:p>
          </p:txBody>
        </p:sp>
        <p:sp>
          <p:nvSpPr>
            <p:cNvPr id="178" name="Rektangel 1">
              <a:extLst>
                <a:ext uri="{FF2B5EF4-FFF2-40B4-BE49-F238E27FC236}">
                  <a16:creationId xmlns:a16="http://schemas.microsoft.com/office/drawing/2014/main" id="{3807EF34-14FD-30F3-0547-C10577A27E24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6595827" y="4650915"/>
              <a:ext cx="165124" cy="834852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860"/>
            </a:p>
          </p:txBody>
        </p:sp>
        <p:sp>
          <p:nvSpPr>
            <p:cNvPr id="179" name="Parallellogram 8">
              <a:extLst>
                <a:ext uri="{FF2B5EF4-FFF2-40B4-BE49-F238E27FC236}">
                  <a16:creationId xmlns:a16="http://schemas.microsoft.com/office/drawing/2014/main" id="{1B41B2E0-014C-E659-2142-F82FC55254D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280207" y="4268400"/>
              <a:ext cx="745102" cy="555612"/>
            </a:xfrm>
            <a:prstGeom prst="parallelogram">
              <a:avLst>
                <a:gd name="adj" fmla="val 95588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86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0" name="textruta 63">
                  <a:extLst>
                    <a:ext uri="{FF2B5EF4-FFF2-40B4-BE49-F238E27FC236}">
                      <a16:creationId xmlns:a16="http://schemas.microsoft.com/office/drawing/2014/main" id="{D6200A86-9530-F153-6E5B-FA97DE34610C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6207421" y="6154012"/>
                  <a:ext cx="283155" cy="40599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sv-SE" sz="1447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v-SE" sz="1447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sv-SE" sz="1447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b>
                        </m:sSub>
                      </m:oMath>
                    </m:oMathPara>
                  </a14:m>
                  <a:endParaRPr lang="sv-SE" sz="1447" dirty="0"/>
                </a:p>
              </p:txBody>
            </p:sp>
          </mc:Choice>
          <mc:Fallback xmlns="">
            <p:sp>
              <p:nvSpPr>
                <p:cNvPr id="74" name="textruta 63">
                  <a:extLst>
                    <a:ext uri="{FF2B5EF4-FFF2-40B4-BE49-F238E27FC236}">
                      <a16:creationId xmlns:a16="http://schemas.microsoft.com/office/drawing/2014/main" id="{3C0D243E-F10A-49DF-B8E2-EE7333A5BDF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07421" y="6154012"/>
                  <a:ext cx="283155" cy="405994"/>
                </a:xfrm>
                <a:prstGeom prst="rect">
                  <a:avLst/>
                </a:prstGeom>
                <a:blipFill>
                  <a:blip r:embed="rId33"/>
                  <a:stretch>
                    <a:fillRect l="-30769" r="-46154" b="-10526"/>
                  </a:stretch>
                </a:blipFill>
              </p:spPr>
              <p:txBody>
                <a:bodyPr/>
                <a:lstStyle/>
                <a:p>
                  <a:r>
                    <a:rPr lang="sv-S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1" name="textruta 69">
                  <a:extLst>
                    <a:ext uri="{FF2B5EF4-FFF2-40B4-BE49-F238E27FC236}">
                      <a16:creationId xmlns:a16="http://schemas.microsoft.com/office/drawing/2014/main" id="{BDE77856-5211-FC1E-AE14-25A1C3714A88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6891421" y="5212357"/>
                  <a:ext cx="272639" cy="40599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sv-SE" sz="1447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v-SE" sz="1447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sv-SE" sz="1447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b>
                        </m:sSub>
                      </m:oMath>
                    </m:oMathPara>
                  </a14:m>
                  <a:endParaRPr lang="sv-SE" sz="1447" dirty="0"/>
                </a:p>
              </p:txBody>
            </p:sp>
          </mc:Choice>
          <mc:Fallback xmlns="">
            <p:sp>
              <p:nvSpPr>
                <p:cNvPr id="75" name="textruta 69">
                  <a:extLst>
                    <a:ext uri="{FF2B5EF4-FFF2-40B4-BE49-F238E27FC236}">
                      <a16:creationId xmlns:a16="http://schemas.microsoft.com/office/drawing/2014/main" id="{3EDFB835-C764-4DD0-B5C5-804214C6DA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91421" y="5212357"/>
                  <a:ext cx="272639" cy="405994"/>
                </a:xfrm>
                <a:prstGeom prst="rect">
                  <a:avLst/>
                </a:prstGeom>
                <a:blipFill>
                  <a:blip r:embed="rId34"/>
                  <a:stretch>
                    <a:fillRect l="-42308" r="-42308" b="-7895"/>
                  </a:stretch>
                </a:blipFill>
              </p:spPr>
              <p:txBody>
                <a:bodyPr/>
                <a:lstStyle/>
                <a:p>
                  <a:r>
                    <a:rPr lang="sv-S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2" name="textruta 79">
                  <a:extLst>
                    <a:ext uri="{FF2B5EF4-FFF2-40B4-BE49-F238E27FC236}">
                      <a16:creationId xmlns:a16="http://schemas.microsoft.com/office/drawing/2014/main" id="{5CD1DFBA-AFA7-D863-200A-B604215BB696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6856663" y="3910244"/>
                  <a:ext cx="255069" cy="40599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sv-SE" sz="1447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v-SE" sz="1447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sv-SE" sz="1447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b>
                        </m:sSub>
                      </m:oMath>
                    </m:oMathPara>
                  </a14:m>
                  <a:endParaRPr lang="sv-SE" sz="1447" dirty="0"/>
                </a:p>
              </p:txBody>
            </p:sp>
          </mc:Choice>
          <mc:Fallback xmlns="">
            <p:sp>
              <p:nvSpPr>
                <p:cNvPr id="76" name="textruta 79">
                  <a:extLst>
                    <a:ext uri="{FF2B5EF4-FFF2-40B4-BE49-F238E27FC236}">
                      <a16:creationId xmlns:a16="http://schemas.microsoft.com/office/drawing/2014/main" id="{EAAA25BB-04EE-4FCF-AACA-D398B42E3A3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56663" y="3910244"/>
                  <a:ext cx="255069" cy="405994"/>
                </a:xfrm>
                <a:prstGeom prst="rect">
                  <a:avLst/>
                </a:prstGeom>
                <a:blipFill>
                  <a:blip r:embed="rId35"/>
                  <a:stretch>
                    <a:fillRect l="-29167" r="-45833" b="-10811"/>
                  </a:stretch>
                </a:blipFill>
              </p:spPr>
              <p:txBody>
                <a:bodyPr/>
                <a:lstStyle/>
                <a:p>
                  <a:r>
                    <a:rPr lang="sv-S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3" name="Rektangel 4">
              <a:extLst>
                <a:ext uri="{FF2B5EF4-FFF2-40B4-BE49-F238E27FC236}">
                  <a16:creationId xmlns:a16="http://schemas.microsoft.com/office/drawing/2014/main" id="{9F981740-8E3D-33C7-6B42-7A752B50E4F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261489" y="3954713"/>
              <a:ext cx="169355" cy="814306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86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4" name="textruta 79">
                  <a:extLst>
                    <a:ext uri="{FF2B5EF4-FFF2-40B4-BE49-F238E27FC236}">
                      <a16:creationId xmlns:a16="http://schemas.microsoft.com/office/drawing/2014/main" id="{2EC2C07F-31B8-08DF-8A81-2676C3389F72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6260965" y="3593771"/>
                  <a:ext cx="255069" cy="40599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sv-SE" sz="1447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v-SE" sz="1447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sv-SE" sz="1447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b>
                        </m:sSub>
                      </m:oMath>
                    </m:oMathPara>
                  </a14:m>
                  <a:endParaRPr lang="sv-SE" sz="1447" dirty="0"/>
                </a:p>
              </p:txBody>
            </p:sp>
          </mc:Choice>
          <mc:Fallback xmlns="">
            <p:sp>
              <p:nvSpPr>
                <p:cNvPr id="78" name="textruta 79">
                  <a:extLst>
                    <a:ext uri="{FF2B5EF4-FFF2-40B4-BE49-F238E27FC236}">
                      <a16:creationId xmlns:a16="http://schemas.microsoft.com/office/drawing/2014/main" id="{AD4914BD-094D-435E-86B8-A947BEAC933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60965" y="3593771"/>
                  <a:ext cx="255069" cy="405994"/>
                </a:xfrm>
                <a:prstGeom prst="rect">
                  <a:avLst/>
                </a:prstGeom>
                <a:blipFill>
                  <a:blip r:embed="rId36"/>
                  <a:stretch>
                    <a:fillRect l="-45833" r="-58333" b="-10526"/>
                  </a:stretch>
                </a:blipFill>
              </p:spPr>
              <p:txBody>
                <a:bodyPr/>
                <a:lstStyle/>
                <a:p>
                  <a:r>
                    <a:rPr lang="sv-SE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85" name="Kub 3">
            <a:extLst>
              <a:ext uri="{FF2B5EF4-FFF2-40B4-BE49-F238E27FC236}">
                <a16:creationId xmlns:a16="http://schemas.microsoft.com/office/drawing/2014/main" id="{B6B9F4C6-F95A-E9E0-88F8-2F7087F813B9}"/>
              </a:ext>
            </a:extLst>
          </p:cNvPr>
          <p:cNvSpPr>
            <a:spLocks noChangeAspect="1"/>
          </p:cNvSpPr>
          <p:nvPr/>
        </p:nvSpPr>
        <p:spPr>
          <a:xfrm>
            <a:off x="300739" y="2983365"/>
            <a:ext cx="907091" cy="1166261"/>
          </a:xfrm>
          <a:prstGeom prst="cub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6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6" name="textruta 81">
                <a:extLst>
                  <a:ext uri="{FF2B5EF4-FFF2-40B4-BE49-F238E27FC236}">
                    <a16:creationId xmlns:a16="http://schemas.microsoft.com/office/drawing/2014/main" id="{EBCD3B3E-DA3C-595D-FB06-EA698399AFC4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628787" y="3477439"/>
                <a:ext cx="120854" cy="23014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v-SE" sz="1447" b="1" i="1">
                          <a:latin typeface="Cambria Math" panose="02040503050406030204" pitchFamily="18" charset="0"/>
                        </a:rPr>
                        <m:t>𝑿</m:t>
                      </m:r>
                    </m:oMath>
                  </m:oMathPara>
                </a14:m>
                <a:endParaRPr lang="sv-SE" sz="1447" b="1" dirty="0"/>
              </a:p>
            </p:txBody>
          </p:sp>
        </mc:Choice>
        <mc:Fallback xmlns="">
          <p:sp>
            <p:nvSpPr>
              <p:cNvPr id="186" name="textruta 81">
                <a:extLst>
                  <a:ext uri="{FF2B5EF4-FFF2-40B4-BE49-F238E27FC236}">
                    <a16:creationId xmlns:a16="http://schemas.microsoft.com/office/drawing/2014/main" id="{EBCD3B3E-DA3C-595D-FB06-EA698399AF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787" y="3477439"/>
                <a:ext cx="120854" cy="230142"/>
              </a:xfrm>
              <a:prstGeom prst="rect">
                <a:avLst/>
              </a:prstGeom>
              <a:blipFill>
                <a:blip r:embed="rId37"/>
                <a:stretch>
                  <a:fillRect l="-50000" r="-60000" b="-2632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7" name="textruta 5">
                <a:extLst>
                  <a:ext uri="{FF2B5EF4-FFF2-40B4-BE49-F238E27FC236}">
                    <a16:creationId xmlns:a16="http://schemas.microsoft.com/office/drawing/2014/main" id="{3EE42A66-2733-DCC0-CFAD-FDE288ACF72A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156313" y="3487986"/>
                <a:ext cx="84109" cy="23014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v-SE" sz="1447" i="1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sv-SE" sz="1447" dirty="0"/>
              </a:p>
            </p:txBody>
          </p:sp>
        </mc:Choice>
        <mc:Fallback xmlns="">
          <p:sp>
            <p:nvSpPr>
              <p:cNvPr id="187" name="textruta 5">
                <a:extLst>
                  <a:ext uri="{FF2B5EF4-FFF2-40B4-BE49-F238E27FC236}">
                    <a16:creationId xmlns:a16="http://schemas.microsoft.com/office/drawing/2014/main" id="{3EE42A66-2733-DCC0-CFAD-FDE288ACF7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313" y="3487986"/>
                <a:ext cx="84109" cy="230142"/>
              </a:xfrm>
              <a:prstGeom prst="rect">
                <a:avLst/>
              </a:prstGeom>
              <a:blipFill>
                <a:blip r:embed="rId38"/>
                <a:stretch>
                  <a:fillRect l="-76923" r="-69231" b="-2632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8" name="textruta 6">
                <a:extLst>
                  <a:ext uri="{FF2B5EF4-FFF2-40B4-BE49-F238E27FC236}">
                    <a16:creationId xmlns:a16="http://schemas.microsoft.com/office/drawing/2014/main" id="{BFFE2AEB-5C72-7C1C-F95C-E2C87F15A8DD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645598" y="4171680"/>
                <a:ext cx="111004" cy="23014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v-SE" sz="1447" i="1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sv-SE" sz="1447" dirty="0"/>
              </a:p>
            </p:txBody>
          </p:sp>
        </mc:Choice>
        <mc:Fallback xmlns="">
          <p:sp>
            <p:nvSpPr>
              <p:cNvPr id="188" name="textruta 6">
                <a:extLst>
                  <a:ext uri="{FF2B5EF4-FFF2-40B4-BE49-F238E27FC236}">
                    <a16:creationId xmlns:a16="http://schemas.microsoft.com/office/drawing/2014/main" id="{BFFE2AEB-5C72-7C1C-F95C-E2C87F15A8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598" y="4171680"/>
                <a:ext cx="111004" cy="230142"/>
              </a:xfrm>
              <a:prstGeom prst="rect">
                <a:avLst/>
              </a:prstGeom>
              <a:blipFill>
                <a:blip r:embed="rId39"/>
                <a:stretch>
                  <a:fillRect l="-61111" r="-55556" b="-2632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9" name="textruta 7">
                <a:extLst>
                  <a:ext uri="{FF2B5EF4-FFF2-40B4-BE49-F238E27FC236}">
                    <a16:creationId xmlns:a16="http://schemas.microsoft.com/office/drawing/2014/main" id="{9ABB7DCA-01F9-CA39-AD40-5997F6AE7E51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1154021" y="3985501"/>
                <a:ext cx="144954" cy="23014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v-SE" sz="1447" i="1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sv-SE" sz="1447" dirty="0"/>
              </a:p>
            </p:txBody>
          </p:sp>
        </mc:Choice>
        <mc:Fallback xmlns="">
          <p:sp>
            <p:nvSpPr>
              <p:cNvPr id="189" name="textruta 7">
                <a:extLst>
                  <a:ext uri="{FF2B5EF4-FFF2-40B4-BE49-F238E27FC236}">
                    <a16:creationId xmlns:a16="http://schemas.microsoft.com/office/drawing/2014/main" id="{9ABB7DCA-01F9-CA39-AD40-5997F6AE7E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4021" y="3985501"/>
                <a:ext cx="144954" cy="230142"/>
              </a:xfrm>
              <a:prstGeom prst="rect">
                <a:avLst/>
              </a:prstGeom>
              <a:blipFill>
                <a:blip r:embed="rId40"/>
                <a:stretch>
                  <a:fillRect l="-41667" r="-54167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0" name="Rak pilkoppling 11">
            <a:extLst>
              <a:ext uri="{FF2B5EF4-FFF2-40B4-BE49-F238E27FC236}">
                <a16:creationId xmlns:a16="http://schemas.microsoft.com/office/drawing/2014/main" id="{B2C969A7-AE63-19D3-53AD-F3C1F887F468}"/>
              </a:ext>
            </a:extLst>
          </p:cNvPr>
          <p:cNvCxnSpPr>
            <a:cxnSpLocks noChangeAspect="1"/>
          </p:cNvCxnSpPr>
          <p:nvPr/>
        </p:nvCxnSpPr>
        <p:spPr>
          <a:xfrm flipH="1" flipV="1">
            <a:off x="360480" y="2548159"/>
            <a:ext cx="166923" cy="426092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1" name="textruta 14">
                <a:extLst>
                  <a:ext uri="{FF2B5EF4-FFF2-40B4-BE49-F238E27FC236}">
                    <a16:creationId xmlns:a16="http://schemas.microsoft.com/office/drawing/2014/main" id="{429693D6-1686-3453-DB2C-4D9E4EB100A0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260805" y="2641561"/>
                <a:ext cx="124672" cy="23014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v-SE" sz="1447" i="1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sv-SE" sz="1447" dirty="0"/>
              </a:p>
            </p:txBody>
          </p:sp>
        </mc:Choice>
        <mc:Fallback xmlns="">
          <p:sp>
            <p:nvSpPr>
              <p:cNvPr id="191" name="textruta 14">
                <a:extLst>
                  <a:ext uri="{FF2B5EF4-FFF2-40B4-BE49-F238E27FC236}">
                    <a16:creationId xmlns:a16="http://schemas.microsoft.com/office/drawing/2014/main" id="{429693D6-1686-3453-DB2C-4D9E4EB100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805" y="2641561"/>
                <a:ext cx="124672" cy="230142"/>
              </a:xfrm>
              <a:prstGeom prst="rect">
                <a:avLst/>
              </a:prstGeom>
              <a:blipFill>
                <a:blip r:embed="rId41"/>
                <a:stretch>
                  <a:fillRect l="-55000" r="-55000" b="-2632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2" name="textruta 10">
            <a:extLst>
              <a:ext uri="{FF2B5EF4-FFF2-40B4-BE49-F238E27FC236}">
                <a16:creationId xmlns:a16="http://schemas.microsoft.com/office/drawing/2014/main" id="{7622C6BB-4A5A-598C-C475-47F325AF0898}"/>
              </a:ext>
            </a:extLst>
          </p:cNvPr>
          <p:cNvSpPr txBox="1">
            <a:spLocks noChangeAspect="1"/>
          </p:cNvSpPr>
          <p:nvPr/>
        </p:nvSpPr>
        <p:spPr>
          <a:xfrm>
            <a:off x="1263641" y="3255281"/>
            <a:ext cx="446709" cy="4105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68" b="1" dirty="0"/>
              <a:t>=</a:t>
            </a:r>
          </a:p>
        </p:txBody>
      </p:sp>
      <p:sp>
        <p:nvSpPr>
          <p:cNvPr id="193" name="Left Brace 192">
            <a:extLst>
              <a:ext uri="{FF2B5EF4-FFF2-40B4-BE49-F238E27FC236}">
                <a16:creationId xmlns:a16="http://schemas.microsoft.com/office/drawing/2014/main" id="{BED963B8-3AEE-1BA1-A0F0-3767E7BEBFA8}"/>
              </a:ext>
            </a:extLst>
          </p:cNvPr>
          <p:cNvSpPr/>
          <p:nvPr/>
        </p:nvSpPr>
        <p:spPr>
          <a:xfrm>
            <a:off x="1557475" y="3212772"/>
            <a:ext cx="129686" cy="529333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SE" dirty="0"/>
          </a:p>
        </p:txBody>
      </p:sp>
      <p:grpSp>
        <p:nvGrpSpPr>
          <p:cNvPr id="194" name="Group 193">
            <a:extLst>
              <a:ext uri="{FF2B5EF4-FFF2-40B4-BE49-F238E27FC236}">
                <a16:creationId xmlns:a16="http://schemas.microsoft.com/office/drawing/2014/main" id="{EB81E555-A535-F010-3E03-1BBF1810B2D1}"/>
              </a:ext>
            </a:extLst>
          </p:cNvPr>
          <p:cNvGrpSpPr/>
          <p:nvPr/>
        </p:nvGrpSpPr>
        <p:grpSpPr>
          <a:xfrm>
            <a:off x="3152549" y="3998793"/>
            <a:ext cx="913652" cy="771863"/>
            <a:chOff x="9390581" y="1414496"/>
            <a:chExt cx="3779975" cy="3578744"/>
          </a:xfrm>
        </p:grpSpPr>
        <p:cxnSp>
          <p:nvCxnSpPr>
            <p:cNvPr id="195" name="Straight Arrow Connector 194">
              <a:extLst>
                <a:ext uri="{FF2B5EF4-FFF2-40B4-BE49-F238E27FC236}">
                  <a16:creationId xmlns:a16="http://schemas.microsoft.com/office/drawing/2014/main" id="{867422E8-1D45-B63B-1119-6F0C9196368D}"/>
                </a:ext>
              </a:extLst>
            </p:cNvPr>
            <p:cNvCxnSpPr>
              <a:cxnSpLocks/>
            </p:cNvCxnSpPr>
            <p:nvPr/>
          </p:nvCxnSpPr>
          <p:spPr>
            <a:xfrm>
              <a:off x="9390581" y="4917332"/>
              <a:ext cx="3779975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96" name="Straight Arrow Connector 195">
              <a:extLst>
                <a:ext uri="{FF2B5EF4-FFF2-40B4-BE49-F238E27FC236}">
                  <a16:creationId xmlns:a16="http://schemas.microsoft.com/office/drawing/2014/main" id="{9AF32F8B-FBA0-AE18-1EE5-B32D67F92D9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390581" y="1414496"/>
              <a:ext cx="0" cy="357874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7" name="Freeform: Shape 196">
            <a:extLst>
              <a:ext uri="{FF2B5EF4-FFF2-40B4-BE49-F238E27FC236}">
                <a16:creationId xmlns:a16="http://schemas.microsoft.com/office/drawing/2014/main" id="{13900357-9D1F-BDB5-AB72-96BB1975C02A}"/>
              </a:ext>
            </a:extLst>
          </p:cNvPr>
          <p:cNvSpPr/>
          <p:nvPr/>
        </p:nvSpPr>
        <p:spPr>
          <a:xfrm>
            <a:off x="3176988" y="4211660"/>
            <a:ext cx="819209" cy="531742"/>
          </a:xfrm>
          <a:custGeom>
            <a:avLst/>
            <a:gdLst>
              <a:gd name="connsiteX0" fmla="*/ 0 w 1092278"/>
              <a:gd name="connsiteY0" fmla="*/ 708989 h 708989"/>
              <a:gd name="connsiteX1" fmla="*/ 123290 w 1092278"/>
              <a:gd name="connsiteY1" fmla="*/ 205556 h 708989"/>
              <a:gd name="connsiteX2" fmla="*/ 328773 w 1092278"/>
              <a:gd name="connsiteY2" fmla="*/ 73 h 708989"/>
              <a:gd name="connsiteX3" fmla="*/ 523982 w 1092278"/>
              <a:gd name="connsiteY3" fmla="*/ 185007 h 708989"/>
              <a:gd name="connsiteX4" fmla="*/ 667820 w 1092278"/>
              <a:gd name="connsiteY4" fmla="*/ 431587 h 708989"/>
              <a:gd name="connsiteX5" fmla="*/ 821932 w 1092278"/>
              <a:gd name="connsiteY5" fmla="*/ 606248 h 708989"/>
              <a:gd name="connsiteX6" fmla="*/ 976045 w 1092278"/>
              <a:gd name="connsiteY6" fmla="*/ 575425 h 708989"/>
              <a:gd name="connsiteX7" fmla="*/ 1078786 w 1092278"/>
              <a:gd name="connsiteY7" fmla="*/ 482958 h 708989"/>
              <a:gd name="connsiteX8" fmla="*/ 1078786 w 1092278"/>
              <a:gd name="connsiteY8" fmla="*/ 462410 h 708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2278" h="708989">
                <a:moveTo>
                  <a:pt x="0" y="708989"/>
                </a:moveTo>
                <a:cubicBezTo>
                  <a:pt x="34247" y="516349"/>
                  <a:pt x="68495" y="323709"/>
                  <a:pt x="123290" y="205556"/>
                </a:cubicBezTo>
                <a:cubicBezTo>
                  <a:pt x="178085" y="87403"/>
                  <a:pt x="261991" y="3498"/>
                  <a:pt x="328773" y="73"/>
                </a:cubicBezTo>
                <a:cubicBezTo>
                  <a:pt x="395555" y="-3352"/>
                  <a:pt x="467474" y="113088"/>
                  <a:pt x="523982" y="185007"/>
                </a:cubicBezTo>
                <a:cubicBezTo>
                  <a:pt x="580490" y="256926"/>
                  <a:pt x="618162" y="361380"/>
                  <a:pt x="667820" y="431587"/>
                </a:cubicBezTo>
                <a:cubicBezTo>
                  <a:pt x="717478" y="501794"/>
                  <a:pt x="770561" y="582275"/>
                  <a:pt x="821932" y="606248"/>
                </a:cubicBezTo>
                <a:cubicBezTo>
                  <a:pt x="873303" y="630221"/>
                  <a:pt x="933236" y="595973"/>
                  <a:pt x="976045" y="575425"/>
                </a:cubicBezTo>
                <a:cubicBezTo>
                  <a:pt x="1018854" y="554877"/>
                  <a:pt x="1061663" y="501794"/>
                  <a:pt x="1078786" y="482958"/>
                </a:cubicBezTo>
                <a:cubicBezTo>
                  <a:pt x="1095910" y="464122"/>
                  <a:pt x="1097622" y="467547"/>
                  <a:pt x="1078786" y="46241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cxnSp>
        <p:nvCxnSpPr>
          <p:cNvPr id="198" name="Straight Arrow Connector 197">
            <a:extLst>
              <a:ext uri="{FF2B5EF4-FFF2-40B4-BE49-F238E27FC236}">
                <a16:creationId xmlns:a16="http://schemas.microsoft.com/office/drawing/2014/main" id="{5C53B116-CBFE-C2F7-81D1-5BAC5D34F912}"/>
              </a:ext>
            </a:extLst>
          </p:cNvPr>
          <p:cNvCxnSpPr/>
          <p:nvPr/>
        </p:nvCxnSpPr>
        <p:spPr>
          <a:xfrm>
            <a:off x="2564117" y="3755628"/>
            <a:ext cx="409304" cy="41605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9" name="TextBox 198">
                <a:extLst>
                  <a:ext uri="{FF2B5EF4-FFF2-40B4-BE49-F238E27FC236}">
                    <a16:creationId xmlns:a16="http://schemas.microsoft.com/office/drawing/2014/main" id="{24C5F3D5-0452-ABEE-28E6-DC2CA4DDAD0F}"/>
                  </a:ext>
                </a:extLst>
              </p:cNvPr>
              <p:cNvSpPr txBox="1"/>
              <p:nvPr/>
            </p:nvSpPr>
            <p:spPr>
              <a:xfrm>
                <a:off x="1802579" y="3165525"/>
                <a:ext cx="914400" cy="9144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v-SE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sv-SE" sz="16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sv-SE" sz="16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𝒛</m:t>
                              </m:r>
                            </m:e>
                          </m:acc>
                        </m:e>
                        <m:sub>
                          <m:r>
                            <a:rPr lang="sv-SE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sub>
                      </m:sSub>
                      <m:r>
                        <a:rPr lang="sv-SE" sz="1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sv-SE" sz="1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𝑨</m:t>
                      </m:r>
                      <m:sSub>
                        <m:sSubPr>
                          <m:ctrlPr>
                            <a:rPr lang="sv-SE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sv-SE" sz="1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𝒛</m:t>
                          </m:r>
                        </m:e>
                        <m:sub>
                          <m:r>
                            <a:rPr lang="sv-SE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sv-SE" sz="16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endParaRPr lang="en-SE" sz="1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9" name="TextBox 198">
                <a:extLst>
                  <a:ext uri="{FF2B5EF4-FFF2-40B4-BE49-F238E27FC236}">
                    <a16:creationId xmlns:a16="http://schemas.microsoft.com/office/drawing/2014/main" id="{24C5F3D5-0452-ABEE-28E6-DC2CA4DDAD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2579" y="3165525"/>
                <a:ext cx="914400" cy="914400"/>
              </a:xfrm>
              <a:prstGeom prst="rect">
                <a:avLst/>
              </a:prstGeom>
              <a:blipFill>
                <a:blip r:embed="rId4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0" name="TextBox 199">
                <a:extLst>
                  <a:ext uri="{FF2B5EF4-FFF2-40B4-BE49-F238E27FC236}">
                    <a16:creationId xmlns:a16="http://schemas.microsoft.com/office/drawing/2014/main" id="{A1CBC7C0-1B8E-A58F-2A84-CB2DE0009110}"/>
                  </a:ext>
                </a:extLst>
              </p:cNvPr>
              <p:cNvSpPr txBox="1"/>
              <p:nvPr/>
            </p:nvSpPr>
            <p:spPr>
              <a:xfrm>
                <a:off x="1802579" y="3455506"/>
                <a:ext cx="914400" cy="9144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v-SE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sv-SE" sz="1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𝒚</m:t>
                          </m:r>
                        </m:e>
                        <m:sub>
                          <m:r>
                            <a:rPr lang="sv-SE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sub>
                      </m:sSub>
                      <m:r>
                        <a:rPr lang="sv-SE" sz="16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sv-SE" sz="16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𝑪</m:t>
                      </m:r>
                      <m:sSub>
                        <m:sSubPr>
                          <m:ctrlPr>
                            <a:rPr lang="sv-SE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sv-SE" sz="16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𝒙</m:t>
                          </m:r>
                        </m:e>
                        <m:sub>
                          <m:r>
                            <a:rPr lang="sv-SE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sv-SE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endParaRPr lang="en-SE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0" name="TextBox 199">
                <a:extLst>
                  <a:ext uri="{FF2B5EF4-FFF2-40B4-BE49-F238E27FC236}">
                    <a16:creationId xmlns:a16="http://schemas.microsoft.com/office/drawing/2014/main" id="{A1CBC7C0-1B8E-A58F-2A84-CB2DE00091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2579" y="3455506"/>
                <a:ext cx="914400" cy="914400"/>
              </a:xfrm>
              <a:prstGeom prst="rect">
                <a:avLst/>
              </a:prstGeom>
              <a:blipFill>
                <a:blip r:embed="rId43"/>
                <a:stretch>
                  <a:fillRect l="-1333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5350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529" y="1034606"/>
            <a:ext cx="6322651" cy="2808312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sv-SE" sz="1800" noProof="0" dirty="0">
                <a:latin typeface="Verdana" panose="020B0604030504040204" pitchFamily="34" charset="0"/>
                <a:ea typeface="Verdana" panose="020B0604030504040204" pitchFamily="34" charset="0"/>
              </a:rPr>
              <a:t>Kostrekommendationer ges idag på en populationsnivå (livsmedelsverket)</a:t>
            </a:r>
          </a:p>
          <a:p>
            <a:pPr marL="0" indent="0">
              <a:buNone/>
            </a:pPr>
            <a:r>
              <a:rPr lang="sv-SE" sz="900" i="1" noProof="0" dirty="0">
                <a:solidFill>
                  <a:srgbClr val="737373"/>
                </a:solidFill>
                <a:latin typeface="NexusSans"/>
              </a:rPr>
              <a:t>               https://www.livsmedelsverket.se/matvanor-halsa--miljo/kostrad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sz="1800" noProof="0" dirty="0">
                <a:latin typeface="Verdana" panose="020B0604030504040204" pitchFamily="34" charset="0"/>
                <a:ea typeface="Verdana" panose="020B0604030504040204" pitchFamily="34" charset="0"/>
              </a:rPr>
              <a:t>Få följer de generella rekommendationerna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sz="1800" noProof="0" dirty="0">
                <a:latin typeface="Verdana" panose="020B0604030504040204" pitchFamily="34" charset="0"/>
                <a:ea typeface="Verdana" panose="020B0604030504040204" pitchFamily="34" charset="0"/>
              </a:rPr>
              <a:t>Forskning visar att vi svarar olika på samma mat</a:t>
            </a:r>
          </a:p>
          <a:p>
            <a:pPr marL="0" indent="0">
              <a:buNone/>
            </a:pPr>
            <a:r>
              <a:rPr lang="sv-SE" sz="900" i="1" noProof="0" dirty="0">
                <a:solidFill>
                  <a:srgbClr val="737373"/>
                </a:solidFill>
                <a:latin typeface="NexusSans"/>
              </a:rPr>
              <a:t>               </a:t>
            </a:r>
            <a:r>
              <a:rPr lang="sv-SE" sz="900" i="1" noProof="0" dirty="0" err="1">
                <a:solidFill>
                  <a:srgbClr val="737373"/>
                </a:solidFill>
                <a:latin typeface="NexusSans"/>
              </a:rPr>
              <a:t>Zeevi</a:t>
            </a:r>
            <a:r>
              <a:rPr lang="sv-SE" sz="900" i="1" noProof="0" dirty="0">
                <a:solidFill>
                  <a:srgbClr val="737373"/>
                </a:solidFill>
                <a:latin typeface="NexusSans"/>
              </a:rPr>
              <a:t> et al. “</a:t>
            </a:r>
            <a:r>
              <a:rPr lang="sv-SE" sz="900" i="1" noProof="0" dirty="0" err="1">
                <a:solidFill>
                  <a:srgbClr val="737373"/>
                </a:solidFill>
                <a:latin typeface="NexusSans"/>
              </a:rPr>
              <a:t>Personalized</a:t>
            </a:r>
            <a:r>
              <a:rPr lang="sv-SE" sz="900" i="1" noProof="0" dirty="0">
                <a:solidFill>
                  <a:srgbClr val="737373"/>
                </a:solidFill>
                <a:latin typeface="NexusSans"/>
              </a:rPr>
              <a:t> Nutrition by </a:t>
            </a:r>
            <a:r>
              <a:rPr lang="sv-SE" sz="900" i="1" noProof="0" dirty="0" err="1">
                <a:solidFill>
                  <a:srgbClr val="737373"/>
                </a:solidFill>
                <a:latin typeface="NexusSans"/>
              </a:rPr>
              <a:t>Prediction</a:t>
            </a:r>
            <a:r>
              <a:rPr lang="sv-SE" sz="900" i="1" noProof="0" dirty="0">
                <a:solidFill>
                  <a:srgbClr val="737373"/>
                </a:solidFill>
                <a:latin typeface="NexusSans"/>
              </a:rPr>
              <a:t> </a:t>
            </a:r>
            <a:r>
              <a:rPr lang="sv-SE" sz="900" i="1" noProof="0" dirty="0" err="1">
                <a:solidFill>
                  <a:srgbClr val="737373"/>
                </a:solidFill>
                <a:latin typeface="NexusSans"/>
              </a:rPr>
              <a:t>of</a:t>
            </a:r>
            <a:r>
              <a:rPr lang="sv-SE" sz="900" i="1" noProof="0" dirty="0">
                <a:solidFill>
                  <a:srgbClr val="737373"/>
                </a:solidFill>
                <a:latin typeface="NexusSans"/>
              </a:rPr>
              <a:t> </a:t>
            </a:r>
            <a:r>
              <a:rPr lang="sv-SE" sz="900" i="1" noProof="0" dirty="0" err="1">
                <a:solidFill>
                  <a:srgbClr val="737373"/>
                </a:solidFill>
                <a:latin typeface="NexusSans"/>
              </a:rPr>
              <a:t>Glycemic</a:t>
            </a:r>
            <a:r>
              <a:rPr lang="sv-SE" sz="900" i="1" noProof="0" dirty="0">
                <a:solidFill>
                  <a:srgbClr val="737373"/>
                </a:solidFill>
                <a:latin typeface="NexusSans"/>
              </a:rPr>
              <a:t> </a:t>
            </a:r>
            <a:r>
              <a:rPr lang="sv-SE" sz="900" i="1" noProof="0" dirty="0" err="1">
                <a:solidFill>
                  <a:srgbClr val="737373"/>
                </a:solidFill>
                <a:latin typeface="NexusSans"/>
              </a:rPr>
              <a:t>Responses</a:t>
            </a:r>
            <a:r>
              <a:rPr lang="sv-SE" sz="900" i="1" noProof="0" dirty="0">
                <a:solidFill>
                  <a:srgbClr val="737373"/>
                </a:solidFill>
                <a:latin typeface="NexusSans"/>
              </a:rPr>
              <a:t>.” Cell 163.5 (2015): 1079–1094. Cell.</a:t>
            </a:r>
            <a:endParaRPr lang="sv-SE" sz="900" i="1" noProof="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sv-SE" sz="1800" dirty="0">
                <a:latin typeface="Verdana" panose="020B0604030504040204" pitchFamily="34" charset="0"/>
                <a:ea typeface="Verdana" panose="020B0604030504040204" pitchFamily="34" charset="0"/>
              </a:rPr>
              <a:t>Skräddarsydda kostråd kan ge bättre populationshälsa</a:t>
            </a:r>
            <a:endParaRPr lang="sv-SE" sz="1800" noProof="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189"/>
            <a:r>
              <a:rPr lang="en-US" sz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Viktor Skantze</a:t>
            </a:r>
            <a:endParaRPr lang="sv-SE" sz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881DC44-71F5-488E-9403-C15246AD5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206376"/>
            <a:ext cx="8496300" cy="565177"/>
          </a:xfrm>
        </p:spPr>
        <p:txBody>
          <a:bodyPr>
            <a:normAutofit/>
          </a:bodyPr>
          <a:lstStyle/>
          <a:p>
            <a:r>
              <a:rPr lang="sv-SE" sz="2250" noProof="0" dirty="0">
                <a:latin typeface="Verdana" panose="020B0604030504040204" pitchFamily="34" charset="0"/>
                <a:ea typeface="Verdana" panose="020B0604030504040204" pitchFamily="34" charset="0"/>
              </a:rPr>
              <a:t>KOSTRÅD</a:t>
            </a:r>
            <a:endParaRPr lang="sv-SE" sz="2250" u="sng" noProof="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174ABBB-15FE-48BE-B2EE-F30712F1C7BA}"/>
              </a:ext>
            </a:extLst>
          </p:cNvPr>
          <p:cNvCxnSpPr/>
          <p:nvPr/>
        </p:nvCxnSpPr>
        <p:spPr>
          <a:xfrm>
            <a:off x="323529" y="771552"/>
            <a:ext cx="8496622" cy="0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8" name="Picture 4" descr="Logotype | Chalmers">
            <a:extLst>
              <a:ext uri="{FF2B5EF4-FFF2-40B4-BE49-F238E27FC236}">
                <a16:creationId xmlns:a16="http://schemas.microsoft.com/office/drawing/2014/main" id="{CB81D8DE-5A4A-4485-B642-8DBAF82B58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213" y="4587535"/>
            <a:ext cx="1945187" cy="52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aphic 3" descr="Taco">
            <a:extLst>
              <a:ext uri="{FF2B5EF4-FFF2-40B4-BE49-F238E27FC236}">
                <a16:creationId xmlns:a16="http://schemas.microsoft.com/office/drawing/2014/main" id="{4A1F572D-B2D4-44F9-853E-3117711D02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49210" y="1583783"/>
            <a:ext cx="571090" cy="571090"/>
          </a:xfrm>
          <a:prstGeom prst="rect">
            <a:avLst/>
          </a:prstGeom>
        </p:spPr>
      </p:pic>
      <p:pic>
        <p:nvPicPr>
          <p:cNvPr id="11" name="Graphic 10" descr="Chicken leg">
            <a:extLst>
              <a:ext uri="{FF2B5EF4-FFF2-40B4-BE49-F238E27FC236}">
                <a16:creationId xmlns:a16="http://schemas.microsoft.com/office/drawing/2014/main" id="{6FA18CFA-FFFC-4CD2-B995-7EE826CEA16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175777" y="3383981"/>
            <a:ext cx="571091" cy="571091"/>
          </a:xfrm>
          <a:prstGeom prst="rect">
            <a:avLst/>
          </a:prstGeom>
        </p:spPr>
      </p:pic>
      <p:pic>
        <p:nvPicPr>
          <p:cNvPr id="15" name="Graphic 14" descr="Sushi">
            <a:extLst>
              <a:ext uri="{FF2B5EF4-FFF2-40B4-BE49-F238E27FC236}">
                <a16:creationId xmlns:a16="http://schemas.microsoft.com/office/drawing/2014/main" id="{B002CEF6-3FE5-4E45-8F9D-0DF6149A556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166462" y="2074331"/>
            <a:ext cx="567995" cy="567995"/>
          </a:xfrm>
          <a:prstGeom prst="rect">
            <a:avLst/>
          </a:prstGeom>
        </p:spPr>
      </p:pic>
      <p:pic>
        <p:nvPicPr>
          <p:cNvPr id="17" name="Graphic 16" descr="Tea">
            <a:extLst>
              <a:ext uri="{FF2B5EF4-FFF2-40B4-BE49-F238E27FC236}">
                <a16:creationId xmlns:a16="http://schemas.microsoft.com/office/drawing/2014/main" id="{A6F4D4C5-4533-44E3-844A-64F2D24014B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087268" y="941035"/>
            <a:ext cx="726383" cy="726383"/>
          </a:xfrm>
          <a:prstGeom prst="rect">
            <a:avLst/>
          </a:prstGeom>
        </p:spPr>
      </p:pic>
      <p:pic>
        <p:nvPicPr>
          <p:cNvPr id="19" name="Graphic 18" descr="Coffee">
            <a:extLst>
              <a:ext uri="{FF2B5EF4-FFF2-40B4-BE49-F238E27FC236}">
                <a16:creationId xmlns:a16="http://schemas.microsoft.com/office/drawing/2014/main" id="{1F0B0A89-2F0E-443C-AAAA-2F3D9B61411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595372" y="3304095"/>
            <a:ext cx="571090" cy="571090"/>
          </a:xfrm>
          <a:prstGeom prst="rect">
            <a:avLst/>
          </a:prstGeom>
        </p:spPr>
      </p:pic>
      <p:pic>
        <p:nvPicPr>
          <p:cNvPr id="21" name="Graphic 20" descr="Cherries">
            <a:extLst>
              <a:ext uri="{FF2B5EF4-FFF2-40B4-BE49-F238E27FC236}">
                <a16:creationId xmlns:a16="http://schemas.microsoft.com/office/drawing/2014/main" id="{39E30413-8E33-43B7-884E-407B5FB718C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186475" y="1631946"/>
            <a:ext cx="501819" cy="501819"/>
          </a:xfrm>
          <a:prstGeom prst="rect">
            <a:avLst/>
          </a:prstGeom>
        </p:spPr>
      </p:pic>
      <p:pic>
        <p:nvPicPr>
          <p:cNvPr id="23" name="Graphic 22" descr="Apple">
            <a:extLst>
              <a:ext uri="{FF2B5EF4-FFF2-40B4-BE49-F238E27FC236}">
                <a16:creationId xmlns:a16="http://schemas.microsoft.com/office/drawing/2014/main" id="{FCFFD0FB-33BB-456B-ACCB-175A81E011B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536438" y="2037245"/>
            <a:ext cx="571090" cy="57109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DEBCA75A-7459-4BA4-A910-A2A65E22B370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766404" y="1208022"/>
            <a:ext cx="1320573" cy="1363729"/>
          </a:xfrm>
          <a:prstGeom prst="rect">
            <a:avLst/>
          </a:prstGeom>
        </p:spPr>
      </p:pic>
      <p:pic>
        <p:nvPicPr>
          <p:cNvPr id="41" name="Graphic 40" descr="Man">
            <a:extLst>
              <a:ext uri="{FF2B5EF4-FFF2-40B4-BE49-F238E27FC236}">
                <a16:creationId xmlns:a16="http://schemas.microsoft.com/office/drawing/2014/main" id="{06600B4F-E426-4BDA-8ACB-2840DB21AC83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8187956" y="3659704"/>
            <a:ext cx="571091" cy="571091"/>
          </a:xfrm>
          <a:prstGeom prst="rect">
            <a:avLst/>
          </a:prstGeom>
        </p:spPr>
      </p:pic>
      <p:pic>
        <p:nvPicPr>
          <p:cNvPr id="42" name="Graphic 41" descr="Cherries">
            <a:extLst>
              <a:ext uri="{FF2B5EF4-FFF2-40B4-BE49-F238E27FC236}">
                <a16:creationId xmlns:a16="http://schemas.microsoft.com/office/drawing/2014/main" id="{C03D2F51-D874-404D-B972-3FEB3A12F19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630007" y="3904169"/>
            <a:ext cx="501819" cy="501819"/>
          </a:xfrm>
          <a:prstGeom prst="rect">
            <a:avLst/>
          </a:prstGeom>
        </p:spPr>
      </p:pic>
      <p:pic>
        <p:nvPicPr>
          <p:cNvPr id="43" name="Graphic 42" descr="Avocado">
            <a:extLst>
              <a:ext uri="{FF2B5EF4-FFF2-40B4-BE49-F238E27FC236}">
                <a16:creationId xmlns:a16="http://schemas.microsoft.com/office/drawing/2014/main" id="{B3EA1C7C-7433-426A-897E-75B915DDB7F2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7246472" y="3904169"/>
            <a:ext cx="501820" cy="501820"/>
          </a:xfrm>
          <a:prstGeom prst="rect">
            <a:avLst/>
          </a:prstGeom>
        </p:spPr>
      </p:pic>
      <p:pic>
        <p:nvPicPr>
          <p:cNvPr id="47" name="Graphic 46" descr="Pasta">
            <a:extLst>
              <a:ext uri="{FF2B5EF4-FFF2-40B4-BE49-F238E27FC236}">
                <a16:creationId xmlns:a16="http://schemas.microsoft.com/office/drawing/2014/main" id="{3BBF4C80-E83E-4C9B-AA3C-705CDAFC35AB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6574887" y="1051184"/>
            <a:ext cx="571090" cy="571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0359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Viktor Skantze</a:t>
            </a:r>
            <a:endParaRPr lang="sv-SE" sz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881DC44-71F5-488E-9403-C15246AD5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206375"/>
            <a:ext cx="8496300" cy="565177"/>
          </a:xfrm>
        </p:spPr>
        <p:txBody>
          <a:bodyPr>
            <a:normAutofit/>
          </a:bodyPr>
          <a:lstStyle/>
          <a:p>
            <a:r>
              <a:rPr lang="sv-SE" sz="2250" noProof="0" dirty="0">
                <a:latin typeface="Verdana" panose="020B0604030504040204" pitchFamily="34" charset="0"/>
                <a:ea typeface="Verdana" panose="020B0604030504040204" pitchFamily="34" charset="0"/>
              </a:rPr>
              <a:t>NIVÅER AV KOSTANPASSNING</a:t>
            </a:r>
            <a:endParaRPr lang="sv-SE" sz="2250" u="sng" noProof="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174ABBB-15FE-48BE-B2EE-F30712F1C7BA}"/>
              </a:ext>
            </a:extLst>
          </p:cNvPr>
          <p:cNvCxnSpPr/>
          <p:nvPr/>
        </p:nvCxnSpPr>
        <p:spPr>
          <a:xfrm>
            <a:off x="323528" y="771552"/>
            <a:ext cx="8496622" cy="0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Graphic 9" descr="Group of men">
            <a:extLst>
              <a:ext uri="{FF2B5EF4-FFF2-40B4-BE49-F238E27FC236}">
                <a16:creationId xmlns:a16="http://schemas.microsoft.com/office/drawing/2014/main" id="{A46C73AC-9B61-44D5-A7FC-F62B646761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01927" y="1076352"/>
            <a:ext cx="914400" cy="914400"/>
          </a:xfrm>
          <a:prstGeom prst="rect">
            <a:avLst/>
          </a:prstGeom>
        </p:spPr>
      </p:pic>
      <p:pic>
        <p:nvPicPr>
          <p:cNvPr id="13" name="Graphic 12" descr="Group of men">
            <a:extLst>
              <a:ext uri="{FF2B5EF4-FFF2-40B4-BE49-F238E27FC236}">
                <a16:creationId xmlns:a16="http://schemas.microsoft.com/office/drawing/2014/main" id="{DABEE741-D4F4-4B9D-A251-235B7F08EC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525619" y="2169848"/>
            <a:ext cx="914400" cy="914400"/>
          </a:xfrm>
          <a:prstGeom prst="rect">
            <a:avLst/>
          </a:prstGeom>
        </p:spPr>
      </p:pic>
      <p:pic>
        <p:nvPicPr>
          <p:cNvPr id="16" name="Graphic 15" descr="Man">
            <a:extLst>
              <a:ext uri="{FF2B5EF4-FFF2-40B4-BE49-F238E27FC236}">
                <a16:creationId xmlns:a16="http://schemas.microsoft.com/office/drawing/2014/main" id="{FC132B67-EC90-4022-A651-F7AA7CE06B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304063" y="1423320"/>
            <a:ext cx="800673" cy="800673"/>
          </a:xfrm>
          <a:prstGeom prst="rect">
            <a:avLst/>
          </a:prstGeom>
        </p:spPr>
      </p:pic>
      <p:pic>
        <p:nvPicPr>
          <p:cNvPr id="17" name="Graphic 16" descr="Man">
            <a:extLst>
              <a:ext uri="{FF2B5EF4-FFF2-40B4-BE49-F238E27FC236}">
                <a16:creationId xmlns:a16="http://schemas.microsoft.com/office/drawing/2014/main" id="{8CD66FAD-F8B2-4F59-9AF3-3851F9891C1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42045" y="1076352"/>
            <a:ext cx="800673" cy="800673"/>
          </a:xfrm>
          <a:prstGeom prst="rect">
            <a:avLst/>
          </a:prstGeom>
        </p:spPr>
      </p:pic>
      <p:pic>
        <p:nvPicPr>
          <p:cNvPr id="18" name="Graphic 17" descr="Man">
            <a:extLst>
              <a:ext uri="{FF2B5EF4-FFF2-40B4-BE49-F238E27FC236}">
                <a16:creationId xmlns:a16="http://schemas.microsoft.com/office/drawing/2014/main" id="{5D9FDA66-7C82-486E-8386-8A0A6EB14C4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72226" y="1403983"/>
            <a:ext cx="800673" cy="800673"/>
          </a:xfrm>
          <a:prstGeom prst="rect">
            <a:avLst/>
          </a:prstGeom>
        </p:spPr>
      </p:pic>
      <p:pic>
        <p:nvPicPr>
          <p:cNvPr id="19" name="Graphic 18" descr="Man">
            <a:extLst>
              <a:ext uri="{FF2B5EF4-FFF2-40B4-BE49-F238E27FC236}">
                <a16:creationId xmlns:a16="http://schemas.microsoft.com/office/drawing/2014/main" id="{300B76CF-45C7-4CA0-A8E8-97E982A7608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50808" y="1877025"/>
            <a:ext cx="800673" cy="800673"/>
          </a:xfrm>
          <a:prstGeom prst="rect">
            <a:avLst/>
          </a:prstGeom>
        </p:spPr>
      </p:pic>
      <p:pic>
        <p:nvPicPr>
          <p:cNvPr id="20" name="Graphic 19" descr="Man">
            <a:extLst>
              <a:ext uri="{FF2B5EF4-FFF2-40B4-BE49-F238E27FC236}">
                <a16:creationId xmlns:a16="http://schemas.microsoft.com/office/drawing/2014/main" id="{3FB586A9-D226-4BE0-9B7E-EF6326B9EA2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47014" y="1877025"/>
            <a:ext cx="800673" cy="800673"/>
          </a:xfrm>
          <a:prstGeom prst="rect">
            <a:avLst/>
          </a:prstGeom>
        </p:spPr>
      </p:pic>
      <p:pic>
        <p:nvPicPr>
          <p:cNvPr id="21" name="Graphic 20" descr="Man">
            <a:extLst>
              <a:ext uri="{FF2B5EF4-FFF2-40B4-BE49-F238E27FC236}">
                <a16:creationId xmlns:a16="http://schemas.microsoft.com/office/drawing/2014/main" id="{F3973C7B-3998-40D4-98E9-194DBB6EE50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036737" y="1413651"/>
            <a:ext cx="800673" cy="800673"/>
          </a:xfrm>
          <a:prstGeom prst="rect">
            <a:avLst/>
          </a:prstGeom>
        </p:spPr>
      </p:pic>
      <p:pic>
        <p:nvPicPr>
          <p:cNvPr id="22" name="Graphic 21" descr="Man">
            <a:extLst>
              <a:ext uri="{FF2B5EF4-FFF2-40B4-BE49-F238E27FC236}">
                <a16:creationId xmlns:a16="http://schemas.microsoft.com/office/drawing/2014/main" id="{B2BECAC3-315D-42AD-BCE4-AFA6A9F7034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448093" y="1867356"/>
            <a:ext cx="800673" cy="800673"/>
          </a:xfrm>
          <a:prstGeom prst="rect">
            <a:avLst/>
          </a:prstGeom>
        </p:spPr>
      </p:pic>
      <p:pic>
        <p:nvPicPr>
          <p:cNvPr id="23" name="Graphic 22" descr="Man">
            <a:extLst>
              <a:ext uri="{FF2B5EF4-FFF2-40B4-BE49-F238E27FC236}">
                <a16:creationId xmlns:a16="http://schemas.microsoft.com/office/drawing/2014/main" id="{B4305848-0500-4F91-90EE-EC4A102AE16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152734" y="1877025"/>
            <a:ext cx="800673" cy="800673"/>
          </a:xfrm>
          <a:prstGeom prst="rect">
            <a:avLst/>
          </a:prstGeom>
        </p:spPr>
      </p:pic>
      <p:pic>
        <p:nvPicPr>
          <p:cNvPr id="24" name="Graphic 23" descr="Man">
            <a:extLst>
              <a:ext uri="{FF2B5EF4-FFF2-40B4-BE49-F238E27FC236}">
                <a16:creationId xmlns:a16="http://schemas.microsoft.com/office/drawing/2014/main" id="{7B4095C4-E09B-4872-948F-727E5A75215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52143" y="2330730"/>
            <a:ext cx="800673" cy="800673"/>
          </a:xfrm>
          <a:prstGeom prst="rect">
            <a:avLst/>
          </a:prstGeom>
        </p:spPr>
      </p:pic>
      <p:pic>
        <p:nvPicPr>
          <p:cNvPr id="25" name="Graphic 24" descr="Man">
            <a:extLst>
              <a:ext uri="{FF2B5EF4-FFF2-40B4-BE49-F238E27FC236}">
                <a16:creationId xmlns:a16="http://schemas.microsoft.com/office/drawing/2014/main" id="{9DFF5DA0-4FD4-464C-8E46-6A71013F86E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48349" y="2330730"/>
            <a:ext cx="800673" cy="800673"/>
          </a:xfrm>
          <a:prstGeom prst="rect">
            <a:avLst/>
          </a:prstGeom>
        </p:spPr>
      </p:pic>
      <p:pic>
        <p:nvPicPr>
          <p:cNvPr id="26" name="Graphic 25" descr="Man">
            <a:extLst>
              <a:ext uri="{FF2B5EF4-FFF2-40B4-BE49-F238E27FC236}">
                <a16:creationId xmlns:a16="http://schemas.microsoft.com/office/drawing/2014/main" id="{A9A3DC0F-583F-4254-BCCA-A2016FE421C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449428" y="2321061"/>
            <a:ext cx="800673" cy="800673"/>
          </a:xfrm>
          <a:prstGeom prst="rect">
            <a:avLst/>
          </a:prstGeom>
        </p:spPr>
      </p:pic>
      <p:pic>
        <p:nvPicPr>
          <p:cNvPr id="27" name="Graphic 26" descr="Man">
            <a:extLst>
              <a:ext uri="{FF2B5EF4-FFF2-40B4-BE49-F238E27FC236}">
                <a16:creationId xmlns:a16="http://schemas.microsoft.com/office/drawing/2014/main" id="{68273C95-B6EF-41EE-88E5-7417FD4F132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144374" y="2343951"/>
            <a:ext cx="800673" cy="800673"/>
          </a:xfrm>
          <a:prstGeom prst="rect">
            <a:avLst/>
          </a:prstGeom>
        </p:spPr>
      </p:pic>
      <p:pic>
        <p:nvPicPr>
          <p:cNvPr id="28" name="Graphic 27" descr="Man">
            <a:extLst>
              <a:ext uri="{FF2B5EF4-FFF2-40B4-BE49-F238E27FC236}">
                <a16:creationId xmlns:a16="http://schemas.microsoft.com/office/drawing/2014/main" id="{FCDE7002-6E6A-4CF1-B470-08778A977DB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762170" y="2346206"/>
            <a:ext cx="800673" cy="800673"/>
          </a:xfrm>
          <a:prstGeom prst="rect">
            <a:avLst/>
          </a:prstGeom>
        </p:spPr>
      </p:pic>
      <p:pic>
        <p:nvPicPr>
          <p:cNvPr id="29" name="Graphic 28" descr="Man">
            <a:extLst>
              <a:ext uri="{FF2B5EF4-FFF2-40B4-BE49-F238E27FC236}">
                <a16:creationId xmlns:a16="http://schemas.microsoft.com/office/drawing/2014/main" id="{E3AE2A3D-7B81-4D64-B436-6812B6C8C01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12770" y="2309202"/>
            <a:ext cx="800673" cy="800673"/>
          </a:xfrm>
          <a:prstGeom prst="rect">
            <a:avLst/>
          </a:prstGeom>
        </p:spPr>
      </p:pic>
      <p:pic>
        <p:nvPicPr>
          <p:cNvPr id="30" name="Graphic 29" descr="Man">
            <a:extLst>
              <a:ext uri="{FF2B5EF4-FFF2-40B4-BE49-F238E27FC236}">
                <a16:creationId xmlns:a16="http://schemas.microsoft.com/office/drawing/2014/main" id="{25193469-C0D7-4408-BE8B-118FF4C6DFA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5688" y="2323835"/>
            <a:ext cx="800673" cy="800673"/>
          </a:xfrm>
          <a:prstGeom prst="rect">
            <a:avLst/>
          </a:prstGeom>
        </p:spPr>
      </p:pic>
      <p:pic>
        <p:nvPicPr>
          <p:cNvPr id="31" name="Graphic 30" descr="Group of men">
            <a:extLst>
              <a:ext uri="{FF2B5EF4-FFF2-40B4-BE49-F238E27FC236}">
                <a16:creationId xmlns:a16="http://schemas.microsoft.com/office/drawing/2014/main" id="{58BBD2DA-3DBF-4A7F-8386-FA9D2246CAC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5033963" y="2348945"/>
            <a:ext cx="914400" cy="914400"/>
          </a:xfrm>
          <a:prstGeom prst="rect">
            <a:avLst/>
          </a:prstGeom>
        </p:spPr>
      </p:pic>
      <p:pic>
        <p:nvPicPr>
          <p:cNvPr id="32" name="Graphic 31" descr="Man">
            <a:extLst>
              <a:ext uri="{FF2B5EF4-FFF2-40B4-BE49-F238E27FC236}">
                <a16:creationId xmlns:a16="http://schemas.microsoft.com/office/drawing/2014/main" id="{A20CA266-7B28-4318-A66E-0447A2B637B9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7498873" y="1866845"/>
            <a:ext cx="800673" cy="800673"/>
          </a:xfrm>
          <a:prstGeom prst="rect">
            <a:avLst/>
          </a:prstGeom>
        </p:spPr>
      </p:pic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4846292F-E2DB-45F4-AF53-4D3B30AB4F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7508" y="3512141"/>
            <a:ext cx="2267272" cy="4990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v-SE" u="sng" noProof="0" dirty="0">
                <a:latin typeface="Verdana" panose="020B0604030504040204" pitchFamily="34" charset="0"/>
                <a:ea typeface="Verdana" panose="020B0604030504040204" pitchFamily="34" charset="0"/>
              </a:rPr>
              <a:t>Populationsnivå</a:t>
            </a:r>
            <a:endParaRPr lang="sv-SE" sz="2000" u="sng" noProof="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21ABB8E8-9821-44D0-868B-F78561076D10}"/>
              </a:ext>
            </a:extLst>
          </p:cNvPr>
          <p:cNvSpPr txBox="1">
            <a:spLocks/>
          </p:cNvSpPr>
          <p:nvPr/>
        </p:nvSpPr>
        <p:spPr>
          <a:xfrm>
            <a:off x="3943866" y="3506424"/>
            <a:ext cx="1723863" cy="4990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55600" indent="-355600" algn="l" defTabSz="457200" rtl="0" eaLnBrk="1" latinLnBrk="0" hangingPunct="1">
              <a:spcBef>
                <a:spcPct val="20000"/>
              </a:spcBef>
              <a:buSzPct val="95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23888" indent="-268288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04863" indent="-180975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87425" indent="-174625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68400" indent="-180975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sv-SE" u="sng" dirty="0">
                <a:latin typeface="Verdana" panose="020B0604030504040204" pitchFamily="34" charset="0"/>
                <a:ea typeface="Verdana" panose="020B0604030504040204" pitchFamily="34" charset="0"/>
              </a:rPr>
              <a:t>Gruppnivå</a:t>
            </a:r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73D80D41-48B4-4715-A1FD-AB8682645DA6}"/>
              </a:ext>
            </a:extLst>
          </p:cNvPr>
          <p:cNvSpPr txBox="1">
            <a:spLocks/>
          </p:cNvSpPr>
          <p:nvPr/>
        </p:nvSpPr>
        <p:spPr>
          <a:xfrm>
            <a:off x="6989363" y="3513309"/>
            <a:ext cx="2046780" cy="4990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55600" indent="-355600" algn="l" defTabSz="457200" rtl="0" eaLnBrk="1" latinLnBrk="0" hangingPunct="1">
              <a:spcBef>
                <a:spcPct val="20000"/>
              </a:spcBef>
              <a:buSzPct val="95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23888" indent="-268288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04863" indent="-180975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87425" indent="-174625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68400" indent="-180975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sv-SE" u="sng">
                <a:latin typeface="Verdana" panose="020B0604030504040204" pitchFamily="34" charset="0"/>
                <a:ea typeface="Verdana" panose="020B0604030504040204" pitchFamily="34" charset="0"/>
              </a:rPr>
              <a:t>Personnivå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0421856D-3B74-47B8-B4DC-18FD15551D17}"/>
              </a:ext>
            </a:extLst>
          </p:cNvPr>
          <p:cNvCxnSpPr>
            <a:cxnSpLocks/>
          </p:cNvCxnSpPr>
          <p:nvPr/>
        </p:nvCxnSpPr>
        <p:spPr>
          <a:xfrm>
            <a:off x="2541071" y="3755924"/>
            <a:ext cx="86551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77546C4F-2D2E-4551-9165-245B0AE9EAFE}"/>
              </a:ext>
            </a:extLst>
          </p:cNvPr>
          <p:cNvCxnSpPr>
            <a:cxnSpLocks/>
          </p:cNvCxnSpPr>
          <p:nvPr/>
        </p:nvCxnSpPr>
        <p:spPr>
          <a:xfrm>
            <a:off x="6143812" y="3762809"/>
            <a:ext cx="732007" cy="688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7" name="Picture 4" descr="Logotype | Chalmers">
            <a:extLst>
              <a:ext uri="{FF2B5EF4-FFF2-40B4-BE49-F238E27FC236}">
                <a16:creationId xmlns:a16="http://schemas.microsoft.com/office/drawing/2014/main" id="{22982238-837A-9391-14B2-0BB393BD22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213" y="4587535"/>
            <a:ext cx="1945187" cy="52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Graphic 37" descr="Coffee">
            <a:extLst>
              <a:ext uri="{FF2B5EF4-FFF2-40B4-BE49-F238E27FC236}">
                <a16:creationId xmlns:a16="http://schemas.microsoft.com/office/drawing/2014/main" id="{F85B3E50-2A12-E653-2B64-A878A9F678C1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3406475" y="727065"/>
            <a:ext cx="571090" cy="571090"/>
          </a:xfrm>
          <a:prstGeom prst="rect">
            <a:avLst/>
          </a:prstGeom>
        </p:spPr>
      </p:pic>
      <p:pic>
        <p:nvPicPr>
          <p:cNvPr id="40" name="Graphic 39" descr="Avocado">
            <a:extLst>
              <a:ext uri="{FF2B5EF4-FFF2-40B4-BE49-F238E27FC236}">
                <a16:creationId xmlns:a16="http://schemas.microsoft.com/office/drawing/2014/main" id="{E8730997-92C0-3808-063A-C330B15A2125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5826726" y="2833338"/>
            <a:ext cx="501820" cy="501820"/>
          </a:xfrm>
          <a:prstGeom prst="rect">
            <a:avLst/>
          </a:prstGeom>
        </p:spPr>
      </p:pic>
      <p:pic>
        <p:nvPicPr>
          <p:cNvPr id="41" name="Graphic 40" descr="Sushi">
            <a:extLst>
              <a:ext uri="{FF2B5EF4-FFF2-40B4-BE49-F238E27FC236}">
                <a16:creationId xmlns:a16="http://schemas.microsoft.com/office/drawing/2014/main" id="{34F0256A-A0CB-66CE-D09B-9479A6B313DF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3525619" y="2931404"/>
            <a:ext cx="567995" cy="567995"/>
          </a:xfrm>
          <a:prstGeom prst="rect">
            <a:avLst/>
          </a:prstGeom>
        </p:spPr>
      </p:pic>
      <p:pic>
        <p:nvPicPr>
          <p:cNvPr id="42" name="Graphic 41" descr="Chicken leg">
            <a:extLst>
              <a:ext uri="{FF2B5EF4-FFF2-40B4-BE49-F238E27FC236}">
                <a16:creationId xmlns:a16="http://schemas.microsoft.com/office/drawing/2014/main" id="{451BA10A-5BFE-B063-547B-7E15423385A2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2030707" y="832509"/>
            <a:ext cx="571091" cy="571091"/>
          </a:xfrm>
          <a:prstGeom prst="rect">
            <a:avLst/>
          </a:prstGeom>
        </p:spPr>
      </p:pic>
      <p:pic>
        <p:nvPicPr>
          <p:cNvPr id="43" name="Graphic 42" descr="Coffee">
            <a:extLst>
              <a:ext uri="{FF2B5EF4-FFF2-40B4-BE49-F238E27FC236}">
                <a16:creationId xmlns:a16="http://schemas.microsoft.com/office/drawing/2014/main" id="{0B471703-963D-FD65-62C1-B7E0D68AC4E2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1692871" y="804606"/>
            <a:ext cx="571090" cy="571090"/>
          </a:xfrm>
          <a:prstGeom prst="rect">
            <a:avLst/>
          </a:prstGeom>
        </p:spPr>
      </p:pic>
      <p:pic>
        <p:nvPicPr>
          <p:cNvPr id="44" name="Graphic 43" descr="Avocado">
            <a:extLst>
              <a:ext uri="{FF2B5EF4-FFF2-40B4-BE49-F238E27FC236}">
                <a16:creationId xmlns:a16="http://schemas.microsoft.com/office/drawing/2014/main" id="{BACAA438-CDDA-CC9C-3F12-025177B27064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2196263" y="1026686"/>
            <a:ext cx="501820" cy="501820"/>
          </a:xfrm>
          <a:prstGeom prst="rect">
            <a:avLst/>
          </a:prstGeom>
        </p:spPr>
      </p:pic>
      <p:pic>
        <p:nvPicPr>
          <p:cNvPr id="45" name="Graphic 44" descr="Sushi">
            <a:extLst>
              <a:ext uri="{FF2B5EF4-FFF2-40B4-BE49-F238E27FC236}">
                <a16:creationId xmlns:a16="http://schemas.microsoft.com/office/drawing/2014/main" id="{E279409F-F460-8874-235F-9580F5296725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1763868" y="1105136"/>
            <a:ext cx="567995" cy="567995"/>
          </a:xfrm>
          <a:prstGeom prst="rect">
            <a:avLst/>
          </a:prstGeom>
        </p:spPr>
      </p:pic>
      <p:pic>
        <p:nvPicPr>
          <p:cNvPr id="46" name="Graphic 45" descr="Sushi">
            <a:extLst>
              <a:ext uri="{FF2B5EF4-FFF2-40B4-BE49-F238E27FC236}">
                <a16:creationId xmlns:a16="http://schemas.microsoft.com/office/drawing/2014/main" id="{DEC170AF-0C00-3238-F511-EA3BBC518924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8068010" y="2425540"/>
            <a:ext cx="567995" cy="567995"/>
          </a:xfrm>
          <a:prstGeom prst="rect">
            <a:avLst/>
          </a:prstGeom>
        </p:spPr>
      </p:pic>
      <p:pic>
        <p:nvPicPr>
          <p:cNvPr id="47" name="Graphic 46" descr="Chicken leg">
            <a:extLst>
              <a:ext uri="{FF2B5EF4-FFF2-40B4-BE49-F238E27FC236}">
                <a16:creationId xmlns:a16="http://schemas.microsoft.com/office/drawing/2014/main" id="{4B7686F6-736D-0547-646B-2D79F79A986E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5593165" y="819590"/>
            <a:ext cx="571091" cy="571091"/>
          </a:xfrm>
          <a:prstGeom prst="rect">
            <a:avLst/>
          </a:prstGeom>
        </p:spPr>
      </p:pic>
      <p:pic>
        <p:nvPicPr>
          <p:cNvPr id="48" name="Graphic 47" descr="Group of men">
            <a:extLst>
              <a:ext uri="{FF2B5EF4-FFF2-40B4-BE49-F238E27FC236}">
                <a16:creationId xmlns:a16="http://schemas.microsoft.com/office/drawing/2014/main" id="{C621017B-9778-C90A-6166-1326C1E711BF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4966892" y="129992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8218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Viktor Skantze</a:t>
            </a:r>
            <a:endParaRPr lang="sv-SE" sz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881DC44-71F5-488E-9403-C15246AD5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206375"/>
            <a:ext cx="8496300" cy="565177"/>
          </a:xfrm>
        </p:spPr>
        <p:txBody>
          <a:bodyPr>
            <a:normAutofit/>
          </a:bodyPr>
          <a:lstStyle/>
          <a:p>
            <a:r>
              <a:rPr lang="sv-SE" sz="2250" noProof="0" dirty="0">
                <a:latin typeface="Verdana" panose="020B0604030504040204" pitchFamily="34" charset="0"/>
                <a:ea typeface="Verdana" panose="020B0604030504040204" pitchFamily="34" charset="0"/>
              </a:rPr>
              <a:t>NIVÅER AV KOSTANPASSNING</a:t>
            </a:r>
            <a:endParaRPr lang="sv-SE" sz="2250" u="sng" noProof="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174ABBB-15FE-48BE-B2EE-F30712F1C7BA}"/>
              </a:ext>
            </a:extLst>
          </p:cNvPr>
          <p:cNvCxnSpPr/>
          <p:nvPr/>
        </p:nvCxnSpPr>
        <p:spPr>
          <a:xfrm>
            <a:off x="323528" y="771552"/>
            <a:ext cx="8496622" cy="0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Graphic 9" descr="Group of men">
            <a:extLst>
              <a:ext uri="{FF2B5EF4-FFF2-40B4-BE49-F238E27FC236}">
                <a16:creationId xmlns:a16="http://schemas.microsoft.com/office/drawing/2014/main" id="{A46C73AC-9B61-44D5-A7FC-F62B646761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01927" y="1076352"/>
            <a:ext cx="914400" cy="914400"/>
          </a:xfrm>
          <a:prstGeom prst="rect">
            <a:avLst/>
          </a:prstGeom>
        </p:spPr>
      </p:pic>
      <p:pic>
        <p:nvPicPr>
          <p:cNvPr id="13" name="Graphic 12" descr="Group of men">
            <a:extLst>
              <a:ext uri="{FF2B5EF4-FFF2-40B4-BE49-F238E27FC236}">
                <a16:creationId xmlns:a16="http://schemas.microsoft.com/office/drawing/2014/main" id="{DABEE741-D4F4-4B9D-A251-235B7F08EC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525619" y="2169848"/>
            <a:ext cx="914400" cy="914400"/>
          </a:xfrm>
          <a:prstGeom prst="rect">
            <a:avLst/>
          </a:prstGeom>
        </p:spPr>
      </p:pic>
      <p:pic>
        <p:nvPicPr>
          <p:cNvPr id="16" name="Graphic 15" descr="Man">
            <a:extLst>
              <a:ext uri="{FF2B5EF4-FFF2-40B4-BE49-F238E27FC236}">
                <a16:creationId xmlns:a16="http://schemas.microsoft.com/office/drawing/2014/main" id="{FC132B67-EC90-4022-A651-F7AA7CE06B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304063" y="1423320"/>
            <a:ext cx="800673" cy="800673"/>
          </a:xfrm>
          <a:prstGeom prst="rect">
            <a:avLst/>
          </a:prstGeom>
        </p:spPr>
      </p:pic>
      <p:pic>
        <p:nvPicPr>
          <p:cNvPr id="17" name="Graphic 16" descr="Man">
            <a:extLst>
              <a:ext uri="{FF2B5EF4-FFF2-40B4-BE49-F238E27FC236}">
                <a16:creationId xmlns:a16="http://schemas.microsoft.com/office/drawing/2014/main" id="{8CD66FAD-F8B2-4F59-9AF3-3851F9891C1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42045" y="1076352"/>
            <a:ext cx="800673" cy="800673"/>
          </a:xfrm>
          <a:prstGeom prst="rect">
            <a:avLst/>
          </a:prstGeom>
        </p:spPr>
      </p:pic>
      <p:pic>
        <p:nvPicPr>
          <p:cNvPr id="18" name="Graphic 17" descr="Man">
            <a:extLst>
              <a:ext uri="{FF2B5EF4-FFF2-40B4-BE49-F238E27FC236}">
                <a16:creationId xmlns:a16="http://schemas.microsoft.com/office/drawing/2014/main" id="{5D9FDA66-7C82-486E-8386-8A0A6EB14C4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72226" y="1403983"/>
            <a:ext cx="800673" cy="800673"/>
          </a:xfrm>
          <a:prstGeom prst="rect">
            <a:avLst/>
          </a:prstGeom>
        </p:spPr>
      </p:pic>
      <p:pic>
        <p:nvPicPr>
          <p:cNvPr id="19" name="Graphic 18" descr="Man">
            <a:extLst>
              <a:ext uri="{FF2B5EF4-FFF2-40B4-BE49-F238E27FC236}">
                <a16:creationId xmlns:a16="http://schemas.microsoft.com/office/drawing/2014/main" id="{300B76CF-45C7-4CA0-A8E8-97E982A7608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50808" y="1877025"/>
            <a:ext cx="800673" cy="800673"/>
          </a:xfrm>
          <a:prstGeom prst="rect">
            <a:avLst/>
          </a:prstGeom>
        </p:spPr>
      </p:pic>
      <p:pic>
        <p:nvPicPr>
          <p:cNvPr id="20" name="Graphic 19" descr="Man">
            <a:extLst>
              <a:ext uri="{FF2B5EF4-FFF2-40B4-BE49-F238E27FC236}">
                <a16:creationId xmlns:a16="http://schemas.microsoft.com/office/drawing/2014/main" id="{3FB586A9-D226-4BE0-9B7E-EF6326B9EA2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47014" y="1877025"/>
            <a:ext cx="800673" cy="800673"/>
          </a:xfrm>
          <a:prstGeom prst="rect">
            <a:avLst/>
          </a:prstGeom>
        </p:spPr>
      </p:pic>
      <p:pic>
        <p:nvPicPr>
          <p:cNvPr id="21" name="Graphic 20" descr="Man">
            <a:extLst>
              <a:ext uri="{FF2B5EF4-FFF2-40B4-BE49-F238E27FC236}">
                <a16:creationId xmlns:a16="http://schemas.microsoft.com/office/drawing/2014/main" id="{F3973C7B-3998-40D4-98E9-194DBB6EE50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036737" y="1413651"/>
            <a:ext cx="800673" cy="800673"/>
          </a:xfrm>
          <a:prstGeom prst="rect">
            <a:avLst/>
          </a:prstGeom>
        </p:spPr>
      </p:pic>
      <p:pic>
        <p:nvPicPr>
          <p:cNvPr id="22" name="Graphic 21" descr="Man">
            <a:extLst>
              <a:ext uri="{FF2B5EF4-FFF2-40B4-BE49-F238E27FC236}">
                <a16:creationId xmlns:a16="http://schemas.microsoft.com/office/drawing/2014/main" id="{B2BECAC3-315D-42AD-BCE4-AFA6A9F7034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448093" y="1867356"/>
            <a:ext cx="800673" cy="800673"/>
          </a:xfrm>
          <a:prstGeom prst="rect">
            <a:avLst/>
          </a:prstGeom>
        </p:spPr>
      </p:pic>
      <p:pic>
        <p:nvPicPr>
          <p:cNvPr id="23" name="Graphic 22" descr="Man">
            <a:extLst>
              <a:ext uri="{FF2B5EF4-FFF2-40B4-BE49-F238E27FC236}">
                <a16:creationId xmlns:a16="http://schemas.microsoft.com/office/drawing/2014/main" id="{B4305848-0500-4F91-90EE-EC4A102AE16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152734" y="1877025"/>
            <a:ext cx="800673" cy="800673"/>
          </a:xfrm>
          <a:prstGeom prst="rect">
            <a:avLst/>
          </a:prstGeom>
        </p:spPr>
      </p:pic>
      <p:pic>
        <p:nvPicPr>
          <p:cNvPr id="24" name="Graphic 23" descr="Man">
            <a:extLst>
              <a:ext uri="{FF2B5EF4-FFF2-40B4-BE49-F238E27FC236}">
                <a16:creationId xmlns:a16="http://schemas.microsoft.com/office/drawing/2014/main" id="{7B4095C4-E09B-4872-948F-727E5A75215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52143" y="2330730"/>
            <a:ext cx="800673" cy="800673"/>
          </a:xfrm>
          <a:prstGeom prst="rect">
            <a:avLst/>
          </a:prstGeom>
        </p:spPr>
      </p:pic>
      <p:pic>
        <p:nvPicPr>
          <p:cNvPr id="25" name="Graphic 24" descr="Man">
            <a:extLst>
              <a:ext uri="{FF2B5EF4-FFF2-40B4-BE49-F238E27FC236}">
                <a16:creationId xmlns:a16="http://schemas.microsoft.com/office/drawing/2014/main" id="{9DFF5DA0-4FD4-464C-8E46-6A71013F86E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48349" y="2330730"/>
            <a:ext cx="800673" cy="800673"/>
          </a:xfrm>
          <a:prstGeom prst="rect">
            <a:avLst/>
          </a:prstGeom>
        </p:spPr>
      </p:pic>
      <p:pic>
        <p:nvPicPr>
          <p:cNvPr id="26" name="Graphic 25" descr="Man">
            <a:extLst>
              <a:ext uri="{FF2B5EF4-FFF2-40B4-BE49-F238E27FC236}">
                <a16:creationId xmlns:a16="http://schemas.microsoft.com/office/drawing/2014/main" id="{A9A3DC0F-583F-4254-BCCA-A2016FE421C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449428" y="2321061"/>
            <a:ext cx="800673" cy="800673"/>
          </a:xfrm>
          <a:prstGeom prst="rect">
            <a:avLst/>
          </a:prstGeom>
        </p:spPr>
      </p:pic>
      <p:pic>
        <p:nvPicPr>
          <p:cNvPr id="27" name="Graphic 26" descr="Man">
            <a:extLst>
              <a:ext uri="{FF2B5EF4-FFF2-40B4-BE49-F238E27FC236}">
                <a16:creationId xmlns:a16="http://schemas.microsoft.com/office/drawing/2014/main" id="{68273C95-B6EF-41EE-88E5-7417FD4F132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144374" y="2343951"/>
            <a:ext cx="800673" cy="800673"/>
          </a:xfrm>
          <a:prstGeom prst="rect">
            <a:avLst/>
          </a:prstGeom>
        </p:spPr>
      </p:pic>
      <p:pic>
        <p:nvPicPr>
          <p:cNvPr id="28" name="Graphic 27" descr="Man">
            <a:extLst>
              <a:ext uri="{FF2B5EF4-FFF2-40B4-BE49-F238E27FC236}">
                <a16:creationId xmlns:a16="http://schemas.microsoft.com/office/drawing/2014/main" id="{FCDE7002-6E6A-4CF1-B470-08778A977DB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762170" y="2346206"/>
            <a:ext cx="800673" cy="800673"/>
          </a:xfrm>
          <a:prstGeom prst="rect">
            <a:avLst/>
          </a:prstGeom>
        </p:spPr>
      </p:pic>
      <p:pic>
        <p:nvPicPr>
          <p:cNvPr id="29" name="Graphic 28" descr="Man">
            <a:extLst>
              <a:ext uri="{FF2B5EF4-FFF2-40B4-BE49-F238E27FC236}">
                <a16:creationId xmlns:a16="http://schemas.microsoft.com/office/drawing/2014/main" id="{E3AE2A3D-7B81-4D64-B436-6812B6C8C01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12770" y="2309202"/>
            <a:ext cx="800673" cy="800673"/>
          </a:xfrm>
          <a:prstGeom prst="rect">
            <a:avLst/>
          </a:prstGeom>
        </p:spPr>
      </p:pic>
      <p:pic>
        <p:nvPicPr>
          <p:cNvPr id="30" name="Graphic 29" descr="Man">
            <a:extLst>
              <a:ext uri="{FF2B5EF4-FFF2-40B4-BE49-F238E27FC236}">
                <a16:creationId xmlns:a16="http://schemas.microsoft.com/office/drawing/2014/main" id="{25193469-C0D7-4408-BE8B-118FF4C6DFA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5688" y="2323835"/>
            <a:ext cx="800673" cy="800673"/>
          </a:xfrm>
          <a:prstGeom prst="rect">
            <a:avLst/>
          </a:prstGeom>
        </p:spPr>
      </p:pic>
      <p:pic>
        <p:nvPicPr>
          <p:cNvPr id="31" name="Graphic 30" descr="Group of men">
            <a:extLst>
              <a:ext uri="{FF2B5EF4-FFF2-40B4-BE49-F238E27FC236}">
                <a16:creationId xmlns:a16="http://schemas.microsoft.com/office/drawing/2014/main" id="{58BBD2DA-3DBF-4A7F-8386-FA9D2246CAC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5033963" y="2348945"/>
            <a:ext cx="914400" cy="914400"/>
          </a:xfrm>
          <a:prstGeom prst="rect">
            <a:avLst/>
          </a:prstGeom>
        </p:spPr>
      </p:pic>
      <p:pic>
        <p:nvPicPr>
          <p:cNvPr id="32" name="Graphic 31" descr="Man">
            <a:extLst>
              <a:ext uri="{FF2B5EF4-FFF2-40B4-BE49-F238E27FC236}">
                <a16:creationId xmlns:a16="http://schemas.microsoft.com/office/drawing/2014/main" id="{A20CA266-7B28-4318-A66E-0447A2B637B9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7498873" y="1866845"/>
            <a:ext cx="800673" cy="800673"/>
          </a:xfrm>
          <a:prstGeom prst="rect">
            <a:avLst/>
          </a:prstGeom>
        </p:spPr>
      </p:pic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4846292F-E2DB-45F4-AF53-4D3B30AB4F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7508" y="3512141"/>
            <a:ext cx="2267272" cy="4990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v-SE" u="sng" noProof="0" dirty="0">
                <a:latin typeface="Verdana" panose="020B0604030504040204" pitchFamily="34" charset="0"/>
                <a:ea typeface="Verdana" panose="020B0604030504040204" pitchFamily="34" charset="0"/>
              </a:rPr>
              <a:t>Populationsnivå</a:t>
            </a:r>
            <a:endParaRPr lang="sv-SE" sz="2000" u="sng" noProof="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21ABB8E8-9821-44D0-868B-F78561076D10}"/>
              </a:ext>
            </a:extLst>
          </p:cNvPr>
          <p:cNvSpPr txBox="1">
            <a:spLocks/>
          </p:cNvSpPr>
          <p:nvPr/>
        </p:nvSpPr>
        <p:spPr>
          <a:xfrm>
            <a:off x="3847224" y="3506424"/>
            <a:ext cx="2004497" cy="4990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55600" indent="-355600" algn="l" defTabSz="457200" rtl="0" eaLnBrk="1" latinLnBrk="0" hangingPunct="1">
              <a:spcBef>
                <a:spcPct val="20000"/>
              </a:spcBef>
              <a:buSzPct val="95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23888" indent="-268288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04863" indent="-180975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87425" indent="-174625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68400" indent="-180975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sv-SE" u="sng" dirty="0">
                <a:latin typeface="Verdana" panose="020B0604030504040204" pitchFamily="34" charset="0"/>
                <a:ea typeface="Verdana" panose="020B0604030504040204" pitchFamily="34" charset="0"/>
              </a:rPr>
              <a:t>Metabotyper</a:t>
            </a:r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73D80D41-48B4-4715-A1FD-AB8682645DA6}"/>
              </a:ext>
            </a:extLst>
          </p:cNvPr>
          <p:cNvSpPr txBox="1">
            <a:spLocks/>
          </p:cNvSpPr>
          <p:nvPr/>
        </p:nvSpPr>
        <p:spPr>
          <a:xfrm>
            <a:off x="6989363" y="3513309"/>
            <a:ext cx="2046780" cy="4990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55600" indent="-355600" algn="l" defTabSz="457200" rtl="0" eaLnBrk="1" latinLnBrk="0" hangingPunct="1">
              <a:spcBef>
                <a:spcPct val="20000"/>
              </a:spcBef>
              <a:buSzPct val="95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23888" indent="-268288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04863" indent="-180975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87425" indent="-174625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68400" indent="-180975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sv-SE" u="sng">
                <a:latin typeface="Verdana" panose="020B0604030504040204" pitchFamily="34" charset="0"/>
                <a:ea typeface="Verdana" panose="020B0604030504040204" pitchFamily="34" charset="0"/>
              </a:rPr>
              <a:t>Personnivå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0421856D-3B74-47B8-B4DC-18FD15551D17}"/>
              </a:ext>
            </a:extLst>
          </p:cNvPr>
          <p:cNvCxnSpPr>
            <a:cxnSpLocks/>
          </p:cNvCxnSpPr>
          <p:nvPr/>
        </p:nvCxnSpPr>
        <p:spPr>
          <a:xfrm>
            <a:off x="2541071" y="3755924"/>
            <a:ext cx="86551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77546C4F-2D2E-4551-9165-245B0AE9EAFE}"/>
              </a:ext>
            </a:extLst>
          </p:cNvPr>
          <p:cNvCxnSpPr>
            <a:cxnSpLocks/>
          </p:cNvCxnSpPr>
          <p:nvPr/>
        </p:nvCxnSpPr>
        <p:spPr>
          <a:xfrm>
            <a:off x="6143812" y="3762809"/>
            <a:ext cx="732007" cy="688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7" name="Picture 4" descr="Logotype | Chalmers">
            <a:extLst>
              <a:ext uri="{FF2B5EF4-FFF2-40B4-BE49-F238E27FC236}">
                <a16:creationId xmlns:a16="http://schemas.microsoft.com/office/drawing/2014/main" id="{22982238-837A-9391-14B2-0BB393BD22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213" y="4587535"/>
            <a:ext cx="1945187" cy="52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Graphic 37" descr="Coffee">
            <a:extLst>
              <a:ext uri="{FF2B5EF4-FFF2-40B4-BE49-F238E27FC236}">
                <a16:creationId xmlns:a16="http://schemas.microsoft.com/office/drawing/2014/main" id="{F85B3E50-2A12-E653-2B64-A878A9F678C1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3406475" y="727065"/>
            <a:ext cx="571090" cy="571090"/>
          </a:xfrm>
          <a:prstGeom prst="rect">
            <a:avLst/>
          </a:prstGeom>
        </p:spPr>
      </p:pic>
      <p:pic>
        <p:nvPicPr>
          <p:cNvPr id="40" name="Graphic 39" descr="Avocado">
            <a:extLst>
              <a:ext uri="{FF2B5EF4-FFF2-40B4-BE49-F238E27FC236}">
                <a16:creationId xmlns:a16="http://schemas.microsoft.com/office/drawing/2014/main" id="{E8730997-92C0-3808-063A-C330B15A2125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5826726" y="2833338"/>
            <a:ext cx="501820" cy="501820"/>
          </a:xfrm>
          <a:prstGeom prst="rect">
            <a:avLst/>
          </a:prstGeom>
        </p:spPr>
      </p:pic>
      <p:pic>
        <p:nvPicPr>
          <p:cNvPr id="41" name="Graphic 40" descr="Sushi">
            <a:extLst>
              <a:ext uri="{FF2B5EF4-FFF2-40B4-BE49-F238E27FC236}">
                <a16:creationId xmlns:a16="http://schemas.microsoft.com/office/drawing/2014/main" id="{34F0256A-A0CB-66CE-D09B-9479A6B313DF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3525619" y="2931404"/>
            <a:ext cx="567995" cy="567995"/>
          </a:xfrm>
          <a:prstGeom prst="rect">
            <a:avLst/>
          </a:prstGeom>
        </p:spPr>
      </p:pic>
      <p:pic>
        <p:nvPicPr>
          <p:cNvPr id="42" name="Graphic 41" descr="Chicken leg">
            <a:extLst>
              <a:ext uri="{FF2B5EF4-FFF2-40B4-BE49-F238E27FC236}">
                <a16:creationId xmlns:a16="http://schemas.microsoft.com/office/drawing/2014/main" id="{451BA10A-5BFE-B063-547B-7E15423385A2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2030707" y="832509"/>
            <a:ext cx="571091" cy="571091"/>
          </a:xfrm>
          <a:prstGeom prst="rect">
            <a:avLst/>
          </a:prstGeom>
        </p:spPr>
      </p:pic>
      <p:pic>
        <p:nvPicPr>
          <p:cNvPr id="43" name="Graphic 42" descr="Coffee">
            <a:extLst>
              <a:ext uri="{FF2B5EF4-FFF2-40B4-BE49-F238E27FC236}">
                <a16:creationId xmlns:a16="http://schemas.microsoft.com/office/drawing/2014/main" id="{0B471703-963D-FD65-62C1-B7E0D68AC4E2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1692871" y="804606"/>
            <a:ext cx="571090" cy="571090"/>
          </a:xfrm>
          <a:prstGeom prst="rect">
            <a:avLst/>
          </a:prstGeom>
        </p:spPr>
      </p:pic>
      <p:pic>
        <p:nvPicPr>
          <p:cNvPr id="44" name="Graphic 43" descr="Avocado">
            <a:extLst>
              <a:ext uri="{FF2B5EF4-FFF2-40B4-BE49-F238E27FC236}">
                <a16:creationId xmlns:a16="http://schemas.microsoft.com/office/drawing/2014/main" id="{BACAA438-CDDA-CC9C-3F12-025177B27064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2196263" y="1026686"/>
            <a:ext cx="501820" cy="501820"/>
          </a:xfrm>
          <a:prstGeom prst="rect">
            <a:avLst/>
          </a:prstGeom>
        </p:spPr>
      </p:pic>
      <p:pic>
        <p:nvPicPr>
          <p:cNvPr id="45" name="Graphic 44" descr="Sushi">
            <a:extLst>
              <a:ext uri="{FF2B5EF4-FFF2-40B4-BE49-F238E27FC236}">
                <a16:creationId xmlns:a16="http://schemas.microsoft.com/office/drawing/2014/main" id="{E279409F-F460-8874-235F-9580F5296725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1763868" y="1105136"/>
            <a:ext cx="567995" cy="567995"/>
          </a:xfrm>
          <a:prstGeom prst="rect">
            <a:avLst/>
          </a:prstGeom>
        </p:spPr>
      </p:pic>
      <p:pic>
        <p:nvPicPr>
          <p:cNvPr id="46" name="Graphic 45" descr="Sushi">
            <a:extLst>
              <a:ext uri="{FF2B5EF4-FFF2-40B4-BE49-F238E27FC236}">
                <a16:creationId xmlns:a16="http://schemas.microsoft.com/office/drawing/2014/main" id="{DEC170AF-0C00-3238-F511-EA3BBC518924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8068010" y="2425540"/>
            <a:ext cx="567995" cy="567995"/>
          </a:xfrm>
          <a:prstGeom prst="rect">
            <a:avLst/>
          </a:prstGeom>
        </p:spPr>
      </p:pic>
      <p:pic>
        <p:nvPicPr>
          <p:cNvPr id="47" name="Graphic 46" descr="Chicken leg">
            <a:extLst>
              <a:ext uri="{FF2B5EF4-FFF2-40B4-BE49-F238E27FC236}">
                <a16:creationId xmlns:a16="http://schemas.microsoft.com/office/drawing/2014/main" id="{4B7686F6-736D-0547-646B-2D79F79A986E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5593165" y="819590"/>
            <a:ext cx="571091" cy="571091"/>
          </a:xfrm>
          <a:prstGeom prst="rect">
            <a:avLst/>
          </a:prstGeom>
        </p:spPr>
      </p:pic>
      <p:pic>
        <p:nvPicPr>
          <p:cNvPr id="48" name="Graphic 47" descr="Group of men">
            <a:extLst>
              <a:ext uri="{FF2B5EF4-FFF2-40B4-BE49-F238E27FC236}">
                <a16:creationId xmlns:a16="http://schemas.microsoft.com/office/drawing/2014/main" id="{C621017B-9778-C90A-6166-1326C1E711BF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4966892" y="1299924"/>
            <a:ext cx="914400" cy="9144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2C7367F0-54D8-0FA7-BE63-A81965557185}"/>
              </a:ext>
            </a:extLst>
          </p:cNvPr>
          <p:cNvSpPr/>
          <p:nvPr/>
        </p:nvSpPr>
        <p:spPr>
          <a:xfrm>
            <a:off x="3847224" y="3339035"/>
            <a:ext cx="1723863" cy="82000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614441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8472" y="1347615"/>
            <a:ext cx="5968232" cy="2808312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sv-SE" noProof="0" dirty="0">
                <a:latin typeface="Verdana" panose="020B0604030504040204" pitchFamily="34" charset="0"/>
                <a:ea typeface="Verdana" panose="020B0604030504040204" pitchFamily="34" charset="0"/>
              </a:rPr>
              <a:t>Data speglar metabolismen, i.e., </a:t>
            </a:r>
            <a:r>
              <a:rPr lang="sv-SE" noProof="0" dirty="0" err="1">
                <a:latin typeface="Verdana" panose="020B0604030504040204" pitchFamily="34" charset="0"/>
                <a:ea typeface="Verdana" panose="020B0604030504040204" pitchFamily="34" charset="0"/>
              </a:rPr>
              <a:t>metabolomics</a:t>
            </a:r>
            <a:r>
              <a:rPr lang="sv-SE" noProof="0" dirty="0">
                <a:latin typeface="Verdana" panose="020B0604030504040204" pitchFamily="34" charset="0"/>
                <a:ea typeface="Verdana" panose="020B0604030504040204" pitchFamily="34" charset="0"/>
              </a:rPr>
              <a:t>, kliniska mått etc.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noProof="0" dirty="0">
                <a:latin typeface="Verdana" panose="020B0604030504040204" pitchFamily="34" charset="0"/>
                <a:ea typeface="Verdana" panose="020B0604030504040204" pitchFamily="34" charset="0"/>
              </a:rPr>
              <a:t>Variablerna mäts oftast vid ett tillfälle i tiden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noProof="0" dirty="0">
                <a:latin typeface="Verdana" panose="020B0604030504040204" pitchFamily="34" charset="0"/>
                <a:ea typeface="Verdana" panose="020B0604030504040204" pitchFamily="34" charset="0"/>
              </a:rPr>
              <a:t>Resulterar i en matris med en kolumn per variabel och en rad per varje observation/deltagare i studien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Viktor Skantze</a:t>
            </a:r>
            <a:endParaRPr lang="sv-SE" sz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881DC44-71F5-488E-9403-C15246AD5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206375"/>
            <a:ext cx="8496300" cy="565177"/>
          </a:xfrm>
        </p:spPr>
        <p:txBody>
          <a:bodyPr>
            <a:normAutofit/>
          </a:bodyPr>
          <a:lstStyle/>
          <a:p>
            <a:r>
              <a:rPr lang="sv-SE" sz="2250" noProof="0" dirty="0">
                <a:latin typeface="Verdana" panose="020B0604030504040204" pitchFamily="34" charset="0"/>
                <a:ea typeface="Verdana" panose="020B0604030504040204" pitchFamily="34" charset="0"/>
              </a:rPr>
              <a:t>METABOTYPNING – PRAXIS </a:t>
            </a:r>
            <a:endParaRPr lang="sv-SE" sz="2250" u="sng" noProof="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174ABBB-15FE-48BE-B2EE-F30712F1C7BA}"/>
              </a:ext>
            </a:extLst>
          </p:cNvPr>
          <p:cNvCxnSpPr/>
          <p:nvPr/>
        </p:nvCxnSpPr>
        <p:spPr>
          <a:xfrm>
            <a:off x="323528" y="771552"/>
            <a:ext cx="8496622" cy="0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ktangel 15">
            <a:extLst>
              <a:ext uri="{FF2B5EF4-FFF2-40B4-BE49-F238E27FC236}">
                <a16:creationId xmlns:a16="http://schemas.microsoft.com/office/drawing/2014/main" id="{0F477DE0-AB16-4787-8922-A35EECA6E470}"/>
              </a:ext>
            </a:extLst>
          </p:cNvPr>
          <p:cNvSpPr/>
          <p:nvPr/>
        </p:nvSpPr>
        <p:spPr>
          <a:xfrm>
            <a:off x="7170767" y="1219117"/>
            <a:ext cx="578109" cy="113887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1"/>
          </a:p>
        </p:txBody>
      </p:sp>
      <p:sp>
        <p:nvSpPr>
          <p:cNvPr id="22" name="Rektangel 16">
            <a:extLst>
              <a:ext uri="{FF2B5EF4-FFF2-40B4-BE49-F238E27FC236}">
                <a16:creationId xmlns:a16="http://schemas.microsoft.com/office/drawing/2014/main" id="{5E9D9B9F-06AD-44D2-AA41-70B5AD50E27B}"/>
              </a:ext>
            </a:extLst>
          </p:cNvPr>
          <p:cNvSpPr/>
          <p:nvPr/>
        </p:nvSpPr>
        <p:spPr>
          <a:xfrm>
            <a:off x="7748876" y="1219117"/>
            <a:ext cx="578109" cy="113887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ruta 19">
                <a:extLst>
                  <a:ext uri="{FF2B5EF4-FFF2-40B4-BE49-F238E27FC236}">
                    <a16:creationId xmlns:a16="http://schemas.microsoft.com/office/drawing/2014/main" id="{277F810A-B24F-443F-A5A8-21F5DE7FD0EF}"/>
                  </a:ext>
                </a:extLst>
              </p:cNvPr>
              <p:cNvSpPr txBox="1"/>
              <p:nvPr/>
            </p:nvSpPr>
            <p:spPr>
              <a:xfrm>
                <a:off x="7412575" y="2384870"/>
                <a:ext cx="277705" cy="2771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v-SE" sz="1801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v-SE" sz="1801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sv-SE" sz="1801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sv-SE" sz="1801" dirty="0"/>
              </a:p>
            </p:txBody>
          </p:sp>
        </mc:Choice>
        <mc:Fallback xmlns="">
          <p:sp>
            <p:nvSpPr>
              <p:cNvPr id="25" name="textruta 19">
                <a:extLst>
                  <a:ext uri="{FF2B5EF4-FFF2-40B4-BE49-F238E27FC236}">
                    <a16:creationId xmlns:a16="http://schemas.microsoft.com/office/drawing/2014/main" id="{277F810A-B24F-443F-A5A8-21F5DE7FD0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2575" y="2384870"/>
                <a:ext cx="277705" cy="277127"/>
              </a:xfrm>
              <a:prstGeom prst="rect">
                <a:avLst/>
              </a:prstGeom>
              <a:blipFill>
                <a:blip r:embed="rId5"/>
                <a:stretch>
                  <a:fillRect l="-13043" r="-6522" b="-15217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ruta 20">
                <a:extLst>
                  <a:ext uri="{FF2B5EF4-FFF2-40B4-BE49-F238E27FC236}">
                    <a16:creationId xmlns:a16="http://schemas.microsoft.com/office/drawing/2014/main" id="{5A8F3FB9-2CE5-47D5-AA7F-C9B2651B1875}"/>
                  </a:ext>
                </a:extLst>
              </p:cNvPr>
              <p:cNvSpPr txBox="1"/>
              <p:nvPr/>
            </p:nvSpPr>
            <p:spPr>
              <a:xfrm>
                <a:off x="7959743" y="2384870"/>
                <a:ext cx="283026" cy="2771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v-SE" sz="1801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v-SE" sz="1801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sv-SE" sz="1801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sv-SE" sz="1801" dirty="0"/>
              </a:p>
            </p:txBody>
          </p:sp>
        </mc:Choice>
        <mc:Fallback xmlns="">
          <p:sp>
            <p:nvSpPr>
              <p:cNvPr id="29" name="textruta 20">
                <a:extLst>
                  <a:ext uri="{FF2B5EF4-FFF2-40B4-BE49-F238E27FC236}">
                    <a16:creationId xmlns:a16="http://schemas.microsoft.com/office/drawing/2014/main" id="{5A8F3FB9-2CE5-47D5-AA7F-C9B2651B18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9743" y="2384870"/>
                <a:ext cx="283026" cy="277127"/>
              </a:xfrm>
              <a:prstGeom prst="rect">
                <a:avLst/>
              </a:prstGeom>
              <a:blipFill>
                <a:blip r:embed="rId6"/>
                <a:stretch>
                  <a:fillRect l="-13043" r="-8696" b="-15217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ktangel 21">
            <a:extLst>
              <a:ext uri="{FF2B5EF4-FFF2-40B4-BE49-F238E27FC236}">
                <a16:creationId xmlns:a16="http://schemas.microsoft.com/office/drawing/2014/main" id="{0AF53EF7-3561-4DF3-AE35-0F5A9DB9B840}"/>
              </a:ext>
            </a:extLst>
          </p:cNvPr>
          <p:cNvSpPr/>
          <p:nvPr/>
        </p:nvSpPr>
        <p:spPr>
          <a:xfrm>
            <a:off x="8327419" y="1219117"/>
            <a:ext cx="578109" cy="113887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ruta 22">
                <a:extLst>
                  <a:ext uri="{FF2B5EF4-FFF2-40B4-BE49-F238E27FC236}">
                    <a16:creationId xmlns:a16="http://schemas.microsoft.com/office/drawing/2014/main" id="{F91F25C8-88CE-4CB1-97FB-E92D9959337B}"/>
                  </a:ext>
                </a:extLst>
              </p:cNvPr>
              <p:cNvSpPr txBox="1"/>
              <p:nvPr/>
            </p:nvSpPr>
            <p:spPr>
              <a:xfrm>
                <a:off x="8537851" y="2384870"/>
                <a:ext cx="362214" cy="3026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v-SE" sz="180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sv-SE" sz="1801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v-SE" sz="1801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sv-SE" sz="1801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e>
                        <m:sub>
                          <m:r>
                            <a:rPr lang="sv-SE" sz="1801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sv-SE" sz="1801" dirty="0"/>
              </a:p>
            </p:txBody>
          </p:sp>
        </mc:Choice>
        <mc:Fallback xmlns="">
          <p:sp>
            <p:nvSpPr>
              <p:cNvPr id="33" name="textruta 22">
                <a:extLst>
                  <a:ext uri="{FF2B5EF4-FFF2-40B4-BE49-F238E27FC236}">
                    <a16:creationId xmlns:a16="http://schemas.microsoft.com/office/drawing/2014/main" id="{F91F25C8-88CE-4CB1-97FB-E92D995933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7851" y="2384870"/>
                <a:ext cx="362214" cy="302647"/>
              </a:xfrm>
              <a:prstGeom prst="rect">
                <a:avLst/>
              </a:prstGeom>
              <a:blipFill>
                <a:blip r:embed="rId7"/>
                <a:stretch>
                  <a:fillRect l="-8475" b="-8000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ruta 24">
                <a:extLst>
                  <a:ext uri="{FF2B5EF4-FFF2-40B4-BE49-F238E27FC236}">
                    <a16:creationId xmlns:a16="http://schemas.microsoft.com/office/drawing/2014/main" id="{9D60359A-669A-4AD3-B2C7-48A0811F99E8}"/>
                  </a:ext>
                </a:extLst>
              </p:cNvPr>
              <p:cNvSpPr txBox="1"/>
              <p:nvPr/>
            </p:nvSpPr>
            <p:spPr>
              <a:xfrm>
                <a:off x="8250869" y="2384870"/>
                <a:ext cx="109068" cy="1914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v-SE" sz="1801" i="1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sv-SE" sz="1801" dirty="0"/>
              </a:p>
            </p:txBody>
          </p:sp>
        </mc:Choice>
        <mc:Fallback xmlns="">
          <p:sp>
            <p:nvSpPr>
              <p:cNvPr id="34" name="textruta 24">
                <a:extLst>
                  <a:ext uri="{FF2B5EF4-FFF2-40B4-BE49-F238E27FC236}">
                    <a16:creationId xmlns:a16="http://schemas.microsoft.com/office/drawing/2014/main" id="{9D60359A-669A-4AD3-B2C7-48A0811F99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0869" y="2384870"/>
                <a:ext cx="109068" cy="191481"/>
              </a:xfrm>
              <a:prstGeom prst="rect">
                <a:avLst/>
              </a:prstGeom>
              <a:blipFill>
                <a:blip r:embed="rId8"/>
                <a:stretch>
                  <a:fillRect l="-11111" r="-77778" b="-18750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ruta 10">
            <a:extLst>
              <a:ext uri="{FF2B5EF4-FFF2-40B4-BE49-F238E27FC236}">
                <a16:creationId xmlns:a16="http://schemas.microsoft.com/office/drawing/2014/main" id="{7C60C69D-69B9-4528-A46A-7CCF2E94B726}"/>
              </a:ext>
            </a:extLst>
          </p:cNvPr>
          <p:cNvSpPr txBox="1"/>
          <p:nvPr/>
        </p:nvSpPr>
        <p:spPr>
          <a:xfrm>
            <a:off x="5644168" y="1541364"/>
            <a:ext cx="12571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/>
              <a:t>Data =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B1660DC-BEB8-C555-05F7-16FBAA4D8370}"/>
              </a:ext>
            </a:extLst>
          </p:cNvPr>
          <p:cNvCxnSpPr>
            <a:cxnSpLocks/>
          </p:cNvCxnSpPr>
          <p:nvPr/>
        </p:nvCxnSpPr>
        <p:spPr>
          <a:xfrm>
            <a:off x="7034829" y="1219117"/>
            <a:ext cx="0" cy="116575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7" name="Bildobjekt 99">
            <a:extLst>
              <a:ext uri="{FF2B5EF4-FFF2-40B4-BE49-F238E27FC236}">
                <a16:creationId xmlns:a16="http://schemas.microsoft.com/office/drawing/2014/main" id="{179403D5-B4B3-BE75-32E6-0BD86492715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6660994" y="1549644"/>
            <a:ext cx="441438" cy="461665"/>
          </a:xfrm>
          <a:prstGeom prst="rect">
            <a:avLst/>
          </a:prstGeom>
        </p:spPr>
      </p:pic>
      <p:pic>
        <p:nvPicPr>
          <p:cNvPr id="18" name="Picture 4" descr="Logotype | Chalmers">
            <a:extLst>
              <a:ext uri="{FF2B5EF4-FFF2-40B4-BE49-F238E27FC236}">
                <a16:creationId xmlns:a16="http://schemas.microsoft.com/office/drawing/2014/main" id="{1F30DDA5-0595-D677-DC26-A88AEE7CD3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213" y="4587535"/>
            <a:ext cx="1945187" cy="52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8822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098" y="927908"/>
            <a:ext cx="8430279" cy="3384375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sv-SE" sz="2000" noProof="0" dirty="0">
                <a:latin typeface="Verdana" panose="020B0604030504040204" pitchFamily="34" charset="0"/>
                <a:ea typeface="Verdana" panose="020B0604030504040204" pitchFamily="34" charset="0"/>
              </a:rPr>
              <a:t>Högdimensionell data kan ofta komprimeras för att upptäcka övergripande mönster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sz="2000" noProof="0" dirty="0" err="1">
                <a:latin typeface="Verdana" panose="020B0604030504040204" pitchFamily="34" charset="0"/>
                <a:ea typeface="Verdana" panose="020B0604030504040204" pitchFamily="34" charset="0"/>
              </a:rPr>
              <a:t>Matrisdekomponeringsmetoder</a:t>
            </a:r>
            <a:r>
              <a:rPr lang="sv-SE" sz="2000" noProof="0" dirty="0">
                <a:latin typeface="Verdana" panose="020B0604030504040204" pitchFamily="34" charset="0"/>
                <a:ea typeface="Verdana" panose="020B0604030504040204" pitchFamily="34" charset="0"/>
              </a:rPr>
              <a:t> som principal </a:t>
            </a:r>
            <a:r>
              <a:rPr lang="sv-SE" sz="2000" noProof="0" dirty="0" err="1">
                <a:latin typeface="Verdana" panose="020B0604030504040204" pitchFamily="34" charset="0"/>
                <a:ea typeface="Verdana" panose="020B0604030504040204" pitchFamily="34" charset="0"/>
              </a:rPr>
              <a:t>component</a:t>
            </a:r>
            <a:r>
              <a:rPr lang="sv-SE" sz="2000" noProof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v-SE" sz="2000" noProof="0" dirty="0" err="1">
                <a:latin typeface="Verdana" panose="020B0604030504040204" pitchFamily="34" charset="0"/>
                <a:ea typeface="Verdana" panose="020B0604030504040204" pitchFamily="34" charset="0"/>
              </a:rPr>
              <a:t>analysis</a:t>
            </a:r>
            <a:r>
              <a:rPr lang="sv-SE" sz="2000" noProof="0" dirty="0">
                <a:latin typeface="Verdana" panose="020B0604030504040204" pitchFamily="34" charset="0"/>
                <a:ea typeface="Verdana" panose="020B0604030504040204" pitchFamily="34" charset="0"/>
              </a:rPr>
              <a:t> (PCA) är ett sådant verktyg</a:t>
            </a:r>
          </a:p>
          <a:p>
            <a:pPr>
              <a:buFont typeface="Arial" panose="020B0604020202020204" pitchFamily="34" charset="0"/>
              <a:buChar char="•"/>
            </a:pPr>
            <a:endParaRPr lang="sv-SE" sz="2000" noProof="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sv-SE" sz="2000" noProof="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Viktor Skantze</a:t>
            </a:r>
            <a:endParaRPr lang="sv-SE" sz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881DC44-71F5-488E-9403-C15246AD5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206375"/>
            <a:ext cx="8496300" cy="565177"/>
          </a:xfrm>
        </p:spPr>
        <p:txBody>
          <a:bodyPr>
            <a:normAutofit/>
          </a:bodyPr>
          <a:lstStyle/>
          <a:p>
            <a:r>
              <a:rPr lang="sv-SE" sz="2250" b="0" i="0" noProof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IDENTIFIERING AV METABOTYPER I </a:t>
            </a:r>
            <a:r>
              <a:rPr lang="sv-SE" sz="2250" b="0" i="0" u="sng" noProof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MATRISER</a:t>
            </a:r>
            <a:endParaRPr lang="sv-SE" sz="2250" u="sng" noProof="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174ABBB-15FE-48BE-B2EE-F30712F1C7BA}"/>
              </a:ext>
            </a:extLst>
          </p:cNvPr>
          <p:cNvCxnSpPr/>
          <p:nvPr/>
        </p:nvCxnSpPr>
        <p:spPr>
          <a:xfrm>
            <a:off x="323528" y="771552"/>
            <a:ext cx="8496622" cy="0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5C097E7B-9C1A-4868-99F5-87E0119A3817}"/>
              </a:ext>
            </a:extLst>
          </p:cNvPr>
          <p:cNvSpPr txBox="1"/>
          <p:nvPr/>
        </p:nvSpPr>
        <p:spPr>
          <a:xfrm rot="16200000">
            <a:off x="-354100" y="3145824"/>
            <a:ext cx="14109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Verdana" panose="020B0604030504040204" pitchFamily="34" charset="0"/>
                <a:ea typeface="Verdana" panose="020B0604030504040204" pitchFamily="34" charset="0"/>
              </a:rPr>
              <a:t>Concentration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80264E1D-1A8F-4858-9526-79ACA5F927DF}"/>
              </a:ext>
            </a:extLst>
          </p:cNvPr>
          <p:cNvSpPr txBox="1"/>
          <p:nvPr/>
        </p:nvSpPr>
        <p:spPr>
          <a:xfrm>
            <a:off x="2318724" y="2239730"/>
            <a:ext cx="31352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Verdana" panose="020B0604030504040204" pitchFamily="34" charset="0"/>
                <a:ea typeface="Verdana" panose="020B0604030504040204" pitchFamily="34" charset="0"/>
              </a:rPr>
              <a:t>Matrix of metabolite data</a:t>
            </a:r>
          </a:p>
        </p:txBody>
      </p: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2929AE7E-A943-45B3-BA10-70C02801374A}"/>
              </a:ext>
            </a:extLst>
          </p:cNvPr>
          <p:cNvGrpSpPr/>
          <p:nvPr/>
        </p:nvGrpSpPr>
        <p:grpSpPr>
          <a:xfrm>
            <a:off x="7256578" y="2272970"/>
            <a:ext cx="2350028" cy="2660509"/>
            <a:chOff x="9810000" y="277038"/>
            <a:chExt cx="2910238" cy="2991543"/>
          </a:xfrm>
        </p:grpSpPr>
        <p:graphicFrame>
          <p:nvGraphicFramePr>
            <p:cNvPr id="132" name="Chart 131">
              <a:extLst>
                <a:ext uri="{FF2B5EF4-FFF2-40B4-BE49-F238E27FC236}">
                  <a16:creationId xmlns:a16="http://schemas.microsoft.com/office/drawing/2014/main" id="{17F08545-95D9-47D6-AB4A-850F12830AC7}"/>
                </a:ext>
              </a:extLst>
            </p:cNvPr>
            <p:cNvGraphicFramePr/>
            <p:nvPr/>
          </p:nvGraphicFramePr>
          <p:xfrm>
            <a:off x="11089350" y="1747649"/>
            <a:ext cx="1630888" cy="152093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7D975516-8F54-44C4-9B86-84C112764363}"/>
                </a:ext>
              </a:extLst>
            </p:cNvPr>
            <p:cNvCxnSpPr/>
            <p:nvPr/>
          </p:nvCxnSpPr>
          <p:spPr>
            <a:xfrm>
              <a:off x="11100028" y="2037004"/>
              <a:ext cx="0" cy="908895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B0AE5122-5030-42A4-8F45-0A99665F6CF2}"/>
                </a:ext>
              </a:extLst>
            </p:cNvPr>
            <p:cNvCxnSpPr>
              <a:cxnSpLocks/>
            </p:cNvCxnSpPr>
            <p:nvPr/>
          </p:nvCxnSpPr>
          <p:spPr>
            <a:xfrm>
              <a:off x="11100031" y="2945898"/>
              <a:ext cx="995443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aphicFrame>
          <p:nvGraphicFramePr>
            <p:cNvPr id="135" name="Chart 134">
              <a:extLst>
                <a:ext uri="{FF2B5EF4-FFF2-40B4-BE49-F238E27FC236}">
                  <a16:creationId xmlns:a16="http://schemas.microsoft.com/office/drawing/2014/main" id="{8F8281F2-096A-468D-824F-4F5AC2B1CF03}"/>
                </a:ext>
              </a:extLst>
            </p:cNvPr>
            <p:cNvGraphicFramePr/>
            <p:nvPr/>
          </p:nvGraphicFramePr>
          <p:xfrm>
            <a:off x="9810000" y="331869"/>
            <a:ext cx="2748300" cy="203310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EA323742-1F1E-4343-A77A-11BEB2CC3BC5}"/>
                </a:ext>
              </a:extLst>
            </p:cNvPr>
            <p:cNvCxnSpPr/>
            <p:nvPr/>
          </p:nvCxnSpPr>
          <p:spPr>
            <a:xfrm>
              <a:off x="11104981" y="780680"/>
              <a:ext cx="0" cy="908895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B3C7E040-6317-46B5-A8F9-F99B08E4F98C}"/>
                </a:ext>
              </a:extLst>
            </p:cNvPr>
            <p:cNvCxnSpPr>
              <a:cxnSpLocks/>
            </p:cNvCxnSpPr>
            <p:nvPr/>
          </p:nvCxnSpPr>
          <p:spPr>
            <a:xfrm>
              <a:off x="11104982" y="1689573"/>
              <a:ext cx="995443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81F4F172-76A9-4A34-9B1B-C9728F169CA9}"/>
                </a:ext>
              </a:extLst>
            </p:cNvPr>
            <p:cNvSpPr txBox="1"/>
            <p:nvPr/>
          </p:nvSpPr>
          <p:spPr>
            <a:xfrm rot="16200000">
              <a:off x="9810224" y="753525"/>
              <a:ext cx="1449262" cy="4962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Individual</a:t>
              </a:r>
              <a:r>
                <a:rPr lang="sv-SE" dirty="0">
                  <a:solidFill>
                    <a:srgbClr val="0070C0"/>
                  </a:solidFill>
                </a:rPr>
                <a:t> scores</a:t>
              </a:r>
            </a:p>
          </p:txBody>
        </p: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30B83812-C8C5-443F-B4DB-2FDE4A40E144}"/>
                </a:ext>
              </a:extLst>
            </p:cNvPr>
            <p:cNvSpPr txBox="1"/>
            <p:nvPr/>
          </p:nvSpPr>
          <p:spPr>
            <a:xfrm rot="16200000">
              <a:off x="9864827" y="2060143"/>
              <a:ext cx="1449262" cy="4962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E" dirty="0"/>
                <a:t>Variable</a:t>
              </a:r>
              <a:r>
                <a:rPr lang="sv-SE" dirty="0"/>
                <a:t> </a:t>
              </a:r>
              <a:r>
                <a:rPr lang="en-US" dirty="0"/>
                <a:t>loadings</a:t>
              </a:r>
            </a:p>
          </p:txBody>
        </p:sp>
      </p:grpSp>
      <p:sp>
        <p:nvSpPr>
          <p:cNvPr id="148" name="Rektangel 4">
            <a:extLst>
              <a:ext uri="{FF2B5EF4-FFF2-40B4-BE49-F238E27FC236}">
                <a16:creationId xmlns:a16="http://schemas.microsoft.com/office/drawing/2014/main" id="{D84473BD-A6CB-4B08-821A-CDF59F652314}"/>
              </a:ext>
            </a:extLst>
          </p:cNvPr>
          <p:cNvSpPr/>
          <p:nvPr/>
        </p:nvSpPr>
        <p:spPr>
          <a:xfrm>
            <a:off x="4864072" y="3326289"/>
            <a:ext cx="81723" cy="562647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1" dirty="0"/>
          </a:p>
        </p:txBody>
      </p:sp>
      <p:sp>
        <p:nvSpPr>
          <p:cNvPr id="149" name="textruta 10">
            <a:extLst>
              <a:ext uri="{FF2B5EF4-FFF2-40B4-BE49-F238E27FC236}">
                <a16:creationId xmlns:a16="http://schemas.microsoft.com/office/drawing/2014/main" id="{1A9789F1-9AD1-4F03-8DAC-448BD7E69198}"/>
              </a:ext>
            </a:extLst>
          </p:cNvPr>
          <p:cNvSpPr txBox="1"/>
          <p:nvPr/>
        </p:nvSpPr>
        <p:spPr>
          <a:xfrm>
            <a:off x="4441059" y="3106375"/>
            <a:ext cx="240850" cy="404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2" b="1" dirty="0"/>
              <a:t>=</a:t>
            </a:r>
          </a:p>
        </p:txBody>
      </p:sp>
      <p:sp>
        <p:nvSpPr>
          <p:cNvPr id="150" name="Rektangel 1">
            <a:extLst>
              <a:ext uri="{FF2B5EF4-FFF2-40B4-BE49-F238E27FC236}">
                <a16:creationId xmlns:a16="http://schemas.microsoft.com/office/drawing/2014/main" id="{2D1170C9-AD93-492A-86CF-CCD873690739}"/>
              </a:ext>
            </a:extLst>
          </p:cNvPr>
          <p:cNvSpPr/>
          <p:nvPr/>
        </p:nvSpPr>
        <p:spPr>
          <a:xfrm rot="5400000">
            <a:off x="5236945" y="2615680"/>
            <a:ext cx="114093" cy="90388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1"/>
          </a:p>
        </p:txBody>
      </p:sp>
      <p:sp>
        <p:nvSpPr>
          <p:cNvPr id="151" name="textruta 13">
            <a:extLst>
              <a:ext uri="{FF2B5EF4-FFF2-40B4-BE49-F238E27FC236}">
                <a16:creationId xmlns:a16="http://schemas.microsoft.com/office/drawing/2014/main" id="{3FD845F1-8BD6-4E70-B926-C0AD925D2842}"/>
              </a:ext>
            </a:extLst>
          </p:cNvPr>
          <p:cNvSpPr txBox="1"/>
          <p:nvPr/>
        </p:nvSpPr>
        <p:spPr>
          <a:xfrm>
            <a:off x="5698010" y="2930915"/>
            <a:ext cx="187820" cy="404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2" b="1" dirty="0"/>
              <a:t>+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2" name="textruta 63">
                <a:extLst>
                  <a:ext uri="{FF2B5EF4-FFF2-40B4-BE49-F238E27FC236}">
                    <a16:creationId xmlns:a16="http://schemas.microsoft.com/office/drawing/2014/main" id="{39BC5174-F660-41FA-900B-9578516621E7}"/>
                  </a:ext>
                </a:extLst>
              </p:cNvPr>
              <p:cNvSpPr txBox="1"/>
              <p:nvPr/>
            </p:nvSpPr>
            <p:spPr>
              <a:xfrm>
                <a:off x="4806862" y="3849120"/>
                <a:ext cx="136637" cy="19148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v-SE" sz="180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v-SE" sz="1801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sv-SE" sz="1801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sv-SE" sz="1801" dirty="0"/>
              </a:p>
            </p:txBody>
          </p:sp>
        </mc:Choice>
        <mc:Fallback xmlns="">
          <p:sp>
            <p:nvSpPr>
              <p:cNvPr id="152" name="textruta 63">
                <a:extLst>
                  <a:ext uri="{FF2B5EF4-FFF2-40B4-BE49-F238E27FC236}">
                    <a16:creationId xmlns:a16="http://schemas.microsoft.com/office/drawing/2014/main" id="{39BC5174-F660-41FA-900B-9578516621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6862" y="3849120"/>
                <a:ext cx="136637" cy="191481"/>
              </a:xfrm>
              <a:prstGeom prst="rect">
                <a:avLst/>
              </a:prstGeom>
              <a:blipFill>
                <a:blip r:embed="rId5"/>
                <a:stretch>
                  <a:fillRect l="-45455" r="-104545" b="-65625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3" name="textruta 63">
                <a:extLst>
                  <a:ext uri="{FF2B5EF4-FFF2-40B4-BE49-F238E27FC236}">
                    <a16:creationId xmlns:a16="http://schemas.microsoft.com/office/drawing/2014/main" id="{632EE824-187E-4D56-957D-78F9E32019A8}"/>
                  </a:ext>
                </a:extLst>
              </p:cNvPr>
              <p:cNvSpPr txBox="1"/>
              <p:nvPr/>
            </p:nvSpPr>
            <p:spPr>
              <a:xfrm>
                <a:off x="5117013" y="2630518"/>
                <a:ext cx="136637" cy="19148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v-SE" sz="180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v-SE" sz="1801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sv-SE" sz="1801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sv-SE" sz="1801" dirty="0"/>
              </a:p>
            </p:txBody>
          </p:sp>
        </mc:Choice>
        <mc:Fallback xmlns="">
          <p:sp>
            <p:nvSpPr>
              <p:cNvPr id="153" name="textruta 63">
                <a:extLst>
                  <a:ext uri="{FF2B5EF4-FFF2-40B4-BE49-F238E27FC236}">
                    <a16:creationId xmlns:a16="http://schemas.microsoft.com/office/drawing/2014/main" id="{632EE824-187E-4D56-957D-78F9E32019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7013" y="2630518"/>
                <a:ext cx="136637" cy="191481"/>
              </a:xfrm>
              <a:prstGeom prst="rect">
                <a:avLst/>
              </a:prstGeom>
              <a:blipFill>
                <a:blip r:embed="rId12"/>
                <a:stretch>
                  <a:fillRect l="-60870" r="-91304" b="-67742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4" name="textruta 13">
            <a:extLst>
              <a:ext uri="{FF2B5EF4-FFF2-40B4-BE49-F238E27FC236}">
                <a16:creationId xmlns:a16="http://schemas.microsoft.com/office/drawing/2014/main" id="{3D7F3155-B05A-4333-A744-63CC79B41946}"/>
              </a:ext>
            </a:extLst>
          </p:cNvPr>
          <p:cNvSpPr txBox="1"/>
          <p:nvPr/>
        </p:nvSpPr>
        <p:spPr>
          <a:xfrm>
            <a:off x="5880464" y="2873869"/>
            <a:ext cx="187820" cy="404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2" b="1" dirty="0"/>
              <a:t>…</a:t>
            </a:r>
          </a:p>
        </p:txBody>
      </p:sp>
      <p:sp>
        <p:nvSpPr>
          <p:cNvPr id="155" name="Rektangel 4">
            <a:extLst>
              <a:ext uri="{FF2B5EF4-FFF2-40B4-BE49-F238E27FC236}">
                <a16:creationId xmlns:a16="http://schemas.microsoft.com/office/drawing/2014/main" id="{6F4885A6-0774-4088-9A8A-C130632E27C1}"/>
              </a:ext>
            </a:extLst>
          </p:cNvPr>
          <p:cNvSpPr/>
          <p:nvPr/>
        </p:nvSpPr>
        <p:spPr>
          <a:xfrm>
            <a:off x="6576439" y="3311655"/>
            <a:ext cx="81723" cy="562647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1"/>
          </a:p>
        </p:txBody>
      </p:sp>
      <p:sp>
        <p:nvSpPr>
          <p:cNvPr id="156" name="Rektangel 1">
            <a:extLst>
              <a:ext uri="{FF2B5EF4-FFF2-40B4-BE49-F238E27FC236}">
                <a16:creationId xmlns:a16="http://schemas.microsoft.com/office/drawing/2014/main" id="{3B4212C3-C686-4392-9BA2-55A669ABDEC1}"/>
              </a:ext>
            </a:extLst>
          </p:cNvPr>
          <p:cNvSpPr/>
          <p:nvPr/>
        </p:nvSpPr>
        <p:spPr>
          <a:xfrm rot="5400000">
            <a:off x="6945863" y="2614010"/>
            <a:ext cx="114093" cy="90388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1"/>
          </a:p>
        </p:txBody>
      </p:sp>
      <p:sp>
        <p:nvSpPr>
          <p:cNvPr id="157" name="textruta 13">
            <a:extLst>
              <a:ext uri="{FF2B5EF4-FFF2-40B4-BE49-F238E27FC236}">
                <a16:creationId xmlns:a16="http://schemas.microsoft.com/office/drawing/2014/main" id="{3B065BE8-C8E6-4A91-9477-C1C399552B29}"/>
              </a:ext>
            </a:extLst>
          </p:cNvPr>
          <p:cNvSpPr txBox="1"/>
          <p:nvPr/>
        </p:nvSpPr>
        <p:spPr>
          <a:xfrm>
            <a:off x="6166840" y="2927803"/>
            <a:ext cx="187820" cy="404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2" b="1" dirty="0"/>
              <a:t>+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8" name="textruta 63">
                <a:extLst>
                  <a:ext uri="{FF2B5EF4-FFF2-40B4-BE49-F238E27FC236}">
                    <a16:creationId xmlns:a16="http://schemas.microsoft.com/office/drawing/2014/main" id="{77E76EB1-028E-42A7-B759-8BD47ED583D0}"/>
                  </a:ext>
                </a:extLst>
              </p:cNvPr>
              <p:cNvSpPr txBox="1"/>
              <p:nvPr/>
            </p:nvSpPr>
            <p:spPr>
              <a:xfrm>
                <a:off x="6532397" y="3856331"/>
                <a:ext cx="137426" cy="19148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v-SE" sz="180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v-SE" sz="1801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sv-SE" sz="1801" i="1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lang="sv-SE" sz="1801" dirty="0"/>
              </a:p>
            </p:txBody>
          </p:sp>
        </mc:Choice>
        <mc:Fallback xmlns="">
          <p:sp>
            <p:nvSpPr>
              <p:cNvPr id="158" name="textruta 63">
                <a:extLst>
                  <a:ext uri="{FF2B5EF4-FFF2-40B4-BE49-F238E27FC236}">
                    <a16:creationId xmlns:a16="http://schemas.microsoft.com/office/drawing/2014/main" id="{77E76EB1-028E-42A7-B759-8BD47ED583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2397" y="3856331"/>
                <a:ext cx="137426" cy="191481"/>
              </a:xfrm>
              <a:prstGeom prst="rect">
                <a:avLst/>
              </a:prstGeom>
              <a:blipFill>
                <a:blip r:embed="rId13"/>
                <a:stretch>
                  <a:fillRect l="-45455" r="-118182" b="-67742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9" name="textruta 63">
                <a:extLst>
                  <a:ext uri="{FF2B5EF4-FFF2-40B4-BE49-F238E27FC236}">
                    <a16:creationId xmlns:a16="http://schemas.microsoft.com/office/drawing/2014/main" id="{4060B686-C7AC-4D44-8438-9709E3777BD0}"/>
                  </a:ext>
                </a:extLst>
              </p:cNvPr>
              <p:cNvSpPr txBox="1"/>
              <p:nvPr/>
            </p:nvSpPr>
            <p:spPr>
              <a:xfrm>
                <a:off x="6600403" y="2630518"/>
                <a:ext cx="136637" cy="19148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v-SE" sz="180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v-SE" sz="1801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sv-SE" sz="1801" i="1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lang="sv-SE" sz="1801" dirty="0"/>
              </a:p>
            </p:txBody>
          </p:sp>
        </mc:Choice>
        <mc:Fallback xmlns="">
          <p:sp>
            <p:nvSpPr>
              <p:cNvPr id="159" name="textruta 63">
                <a:extLst>
                  <a:ext uri="{FF2B5EF4-FFF2-40B4-BE49-F238E27FC236}">
                    <a16:creationId xmlns:a16="http://schemas.microsoft.com/office/drawing/2014/main" id="{4060B686-C7AC-4D44-8438-9709E3777B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0403" y="2630518"/>
                <a:ext cx="136637" cy="191481"/>
              </a:xfrm>
              <a:prstGeom prst="rect">
                <a:avLst/>
              </a:prstGeom>
              <a:blipFill>
                <a:blip r:embed="rId14"/>
                <a:stretch>
                  <a:fillRect l="-63636" r="-109091" b="-67742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0" name="Straight Arrow Connector 159">
            <a:extLst>
              <a:ext uri="{FF2B5EF4-FFF2-40B4-BE49-F238E27FC236}">
                <a16:creationId xmlns:a16="http://schemas.microsoft.com/office/drawing/2014/main" id="{E85BAA86-F065-4D57-8194-64A9EF29842C}"/>
              </a:ext>
            </a:extLst>
          </p:cNvPr>
          <p:cNvCxnSpPr>
            <a:cxnSpLocks/>
          </p:cNvCxnSpPr>
          <p:nvPr/>
        </p:nvCxnSpPr>
        <p:spPr>
          <a:xfrm>
            <a:off x="7226964" y="3354224"/>
            <a:ext cx="345788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1" name="Straight Arrow Connector 160">
            <a:extLst>
              <a:ext uri="{FF2B5EF4-FFF2-40B4-BE49-F238E27FC236}">
                <a16:creationId xmlns:a16="http://schemas.microsoft.com/office/drawing/2014/main" id="{73731B5C-8B31-49AD-A378-83B2D209972C}"/>
              </a:ext>
            </a:extLst>
          </p:cNvPr>
          <p:cNvCxnSpPr>
            <a:cxnSpLocks/>
          </p:cNvCxnSpPr>
          <p:nvPr/>
        </p:nvCxnSpPr>
        <p:spPr>
          <a:xfrm>
            <a:off x="1952991" y="3398995"/>
            <a:ext cx="345788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3" name="TextBox 162">
            <a:extLst>
              <a:ext uri="{FF2B5EF4-FFF2-40B4-BE49-F238E27FC236}">
                <a16:creationId xmlns:a16="http://schemas.microsoft.com/office/drawing/2014/main" id="{09007700-B9F8-423D-B96C-F02A12FCAAC9}"/>
              </a:ext>
            </a:extLst>
          </p:cNvPr>
          <p:cNvSpPr txBox="1"/>
          <p:nvPr/>
        </p:nvSpPr>
        <p:spPr>
          <a:xfrm>
            <a:off x="667111" y="3863773"/>
            <a:ext cx="8936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Verdana" panose="020B0604030504040204" pitchFamily="34" charset="0"/>
                <a:ea typeface="Verdana" panose="020B0604030504040204" pitchFamily="34" charset="0"/>
              </a:rPr>
              <a:t>variables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59A96C9-454B-42A7-987A-09B21B47149D}"/>
              </a:ext>
            </a:extLst>
          </p:cNvPr>
          <p:cNvSpPr/>
          <p:nvPr/>
        </p:nvSpPr>
        <p:spPr>
          <a:xfrm>
            <a:off x="8331655" y="2756837"/>
            <a:ext cx="702289" cy="40275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4" name="Oval 163">
            <a:extLst>
              <a:ext uri="{FF2B5EF4-FFF2-40B4-BE49-F238E27FC236}">
                <a16:creationId xmlns:a16="http://schemas.microsoft.com/office/drawing/2014/main" id="{D1B1666E-27B7-49EF-8425-BEFB3975A9BC}"/>
              </a:ext>
            </a:extLst>
          </p:cNvPr>
          <p:cNvSpPr/>
          <p:nvPr/>
        </p:nvSpPr>
        <p:spPr>
          <a:xfrm>
            <a:off x="8305283" y="3150778"/>
            <a:ext cx="702289" cy="40275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B90FCA44-4F85-473D-9312-E046C3F98FA5}"/>
              </a:ext>
            </a:extLst>
          </p:cNvPr>
          <p:cNvSpPr txBox="1"/>
          <p:nvPr/>
        </p:nvSpPr>
        <p:spPr>
          <a:xfrm>
            <a:off x="425343" y="2243834"/>
            <a:ext cx="31352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Verdana" panose="020B0604030504040204" pitchFamily="34" charset="0"/>
                <a:ea typeface="Verdana" panose="020B0604030504040204" pitchFamily="34" charset="0"/>
              </a:rPr>
              <a:t>Collect data 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2D93698C-E70A-4B37-A531-CD00134B55D8}"/>
              </a:ext>
            </a:extLst>
          </p:cNvPr>
          <p:cNvSpPr txBox="1"/>
          <p:nvPr/>
        </p:nvSpPr>
        <p:spPr>
          <a:xfrm>
            <a:off x="5008832" y="2239730"/>
            <a:ext cx="31352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Verdana" panose="020B0604030504040204" pitchFamily="34" charset="0"/>
                <a:ea typeface="Verdana" panose="020B0604030504040204" pitchFamily="34" charset="0"/>
              </a:rPr>
              <a:t>Matrix decomposition</a:t>
            </a: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FAF333F2-9DC0-47E8-B0AA-60D2165BFC6A}"/>
              </a:ext>
            </a:extLst>
          </p:cNvPr>
          <p:cNvSpPr txBox="1"/>
          <p:nvPr/>
        </p:nvSpPr>
        <p:spPr>
          <a:xfrm>
            <a:off x="7953860" y="2232055"/>
            <a:ext cx="31352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Verdana" panose="020B0604030504040204" pitchFamily="34" charset="0"/>
                <a:ea typeface="Verdana" panose="020B0604030504040204" pitchFamily="34" charset="0"/>
              </a:rPr>
              <a:t>Clustering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8A434C-9682-4B03-86AC-6C3481A28CD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9341" y="2733185"/>
            <a:ext cx="1752836" cy="1314627"/>
          </a:xfrm>
          <a:prstGeom prst="rect">
            <a:avLst/>
          </a:prstGeom>
        </p:spPr>
      </p:pic>
      <p:sp>
        <p:nvSpPr>
          <p:cNvPr id="49" name="Rektangel 15">
            <a:extLst>
              <a:ext uri="{FF2B5EF4-FFF2-40B4-BE49-F238E27FC236}">
                <a16:creationId xmlns:a16="http://schemas.microsoft.com/office/drawing/2014/main" id="{58DCB66B-4DBC-445F-B665-EE41245C2C9F}"/>
              </a:ext>
            </a:extLst>
          </p:cNvPr>
          <p:cNvSpPr/>
          <p:nvPr/>
        </p:nvSpPr>
        <p:spPr>
          <a:xfrm>
            <a:off x="2710171" y="2784788"/>
            <a:ext cx="578109" cy="113887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1"/>
          </a:p>
        </p:txBody>
      </p:sp>
      <p:sp>
        <p:nvSpPr>
          <p:cNvPr id="50" name="Rektangel 16">
            <a:extLst>
              <a:ext uri="{FF2B5EF4-FFF2-40B4-BE49-F238E27FC236}">
                <a16:creationId xmlns:a16="http://schemas.microsoft.com/office/drawing/2014/main" id="{72F0A8A8-3972-430F-9EC5-D1A40C62C4E1}"/>
              </a:ext>
            </a:extLst>
          </p:cNvPr>
          <p:cNvSpPr/>
          <p:nvPr/>
        </p:nvSpPr>
        <p:spPr>
          <a:xfrm>
            <a:off x="3288280" y="2784788"/>
            <a:ext cx="578109" cy="113887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ruta 18">
                <a:extLst>
                  <a:ext uri="{FF2B5EF4-FFF2-40B4-BE49-F238E27FC236}">
                    <a16:creationId xmlns:a16="http://schemas.microsoft.com/office/drawing/2014/main" id="{F21F3050-1CF9-4009-A9ED-9B4D01955890}"/>
                  </a:ext>
                </a:extLst>
              </p:cNvPr>
              <p:cNvSpPr txBox="1"/>
              <p:nvPr/>
            </p:nvSpPr>
            <p:spPr>
              <a:xfrm>
                <a:off x="2572549" y="3162830"/>
                <a:ext cx="71599" cy="1914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v-SE" sz="1801" i="1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sv-SE" sz="1801" dirty="0"/>
              </a:p>
            </p:txBody>
          </p:sp>
        </mc:Choice>
        <mc:Fallback xmlns="">
          <p:sp>
            <p:nvSpPr>
              <p:cNvPr id="51" name="textruta 18">
                <a:extLst>
                  <a:ext uri="{FF2B5EF4-FFF2-40B4-BE49-F238E27FC236}">
                    <a16:creationId xmlns:a16="http://schemas.microsoft.com/office/drawing/2014/main" id="{F21F3050-1CF9-4009-A9ED-9B4D019558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2549" y="3162830"/>
                <a:ext cx="71599" cy="191481"/>
              </a:xfrm>
              <a:prstGeom prst="rect">
                <a:avLst/>
              </a:prstGeom>
              <a:blipFill>
                <a:blip r:embed="rId17"/>
                <a:stretch>
                  <a:fillRect l="-108333" r="-133333" b="-54839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ruta 19">
                <a:extLst>
                  <a:ext uri="{FF2B5EF4-FFF2-40B4-BE49-F238E27FC236}">
                    <a16:creationId xmlns:a16="http://schemas.microsoft.com/office/drawing/2014/main" id="{9DC5F8F6-03C4-4328-9E8E-41B6AE0AAFB5}"/>
                  </a:ext>
                </a:extLst>
              </p:cNvPr>
              <p:cNvSpPr txBox="1"/>
              <p:nvPr/>
            </p:nvSpPr>
            <p:spPr>
              <a:xfrm>
                <a:off x="2951979" y="3950541"/>
                <a:ext cx="277705" cy="2771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v-SE" sz="1801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v-SE" sz="1801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sv-SE" sz="1801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sv-SE" sz="1801" dirty="0"/>
              </a:p>
            </p:txBody>
          </p:sp>
        </mc:Choice>
        <mc:Fallback xmlns="">
          <p:sp>
            <p:nvSpPr>
              <p:cNvPr id="52" name="textruta 19">
                <a:extLst>
                  <a:ext uri="{FF2B5EF4-FFF2-40B4-BE49-F238E27FC236}">
                    <a16:creationId xmlns:a16="http://schemas.microsoft.com/office/drawing/2014/main" id="{9DC5F8F6-03C4-4328-9E8E-41B6AE0AAF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1979" y="3950541"/>
                <a:ext cx="277705" cy="277127"/>
              </a:xfrm>
              <a:prstGeom prst="rect">
                <a:avLst/>
              </a:prstGeom>
              <a:blipFill>
                <a:blip r:embed="rId18"/>
                <a:stretch>
                  <a:fillRect l="-13043" r="-8696" b="-15217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ruta 20">
                <a:extLst>
                  <a:ext uri="{FF2B5EF4-FFF2-40B4-BE49-F238E27FC236}">
                    <a16:creationId xmlns:a16="http://schemas.microsoft.com/office/drawing/2014/main" id="{58CA9D57-5869-4E1B-89BC-802D1A0D809D}"/>
                  </a:ext>
                </a:extLst>
              </p:cNvPr>
              <p:cNvSpPr txBox="1"/>
              <p:nvPr/>
            </p:nvSpPr>
            <p:spPr>
              <a:xfrm>
                <a:off x="3499147" y="3950541"/>
                <a:ext cx="283026" cy="2771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v-SE" sz="1801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v-SE" sz="1801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sv-SE" sz="1801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sv-SE" sz="1801" dirty="0"/>
              </a:p>
            </p:txBody>
          </p:sp>
        </mc:Choice>
        <mc:Fallback xmlns="">
          <p:sp>
            <p:nvSpPr>
              <p:cNvPr id="53" name="textruta 20">
                <a:extLst>
                  <a:ext uri="{FF2B5EF4-FFF2-40B4-BE49-F238E27FC236}">
                    <a16:creationId xmlns:a16="http://schemas.microsoft.com/office/drawing/2014/main" id="{58CA9D57-5869-4E1B-89BC-802D1A0D80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9147" y="3950541"/>
                <a:ext cx="283026" cy="277127"/>
              </a:xfrm>
              <a:prstGeom prst="rect">
                <a:avLst/>
              </a:prstGeom>
              <a:blipFill>
                <a:blip r:embed="rId19"/>
                <a:stretch>
                  <a:fillRect l="-13043" r="-10870" b="-15217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Rektangel 21">
            <a:extLst>
              <a:ext uri="{FF2B5EF4-FFF2-40B4-BE49-F238E27FC236}">
                <a16:creationId xmlns:a16="http://schemas.microsoft.com/office/drawing/2014/main" id="{29B6F5BD-5EE8-4599-83CE-5277A4887E9D}"/>
              </a:ext>
            </a:extLst>
          </p:cNvPr>
          <p:cNvSpPr/>
          <p:nvPr/>
        </p:nvSpPr>
        <p:spPr>
          <a:xfrm>
            <a:off x="3866823" y="2784788"/>
            <a:ext cx="578109" cy="113887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ruta 22">
                <a:extLst>
                  <a:ext uri="{FF2B5EF4-FFF2-40B4-BE49-F238E27FC236}">
                    <a16:creationId xmlns:a16="http://schemas.microsoft.com/office/drawing/2014/main" id="{2EB4B77F-CE06-4083-AADA-A3FA9F241E8A}"/>
                  </a:ext>
                </a:extLst>
              </p:cNvPr>
              <p:cNvSpPr txBox="1"/>
              <p:nvPr/>
            </p:nvSpPr>
            <p:spPr>
              <a:xfrm>
                <a:off x="4077255" y="3950541"/>
                <a:ext cx="362214" cy="3026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v-SE" sz="180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sv-SE" sz="1801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v-SE" sz="1801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sv-SE" sz="1801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e>
                        <m:sub>
                          <m:r>
                            <a:rPr lang="sv-SE" sz="1801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sv-SE" sz="1801" dirty="0"/>
              </a:p>
            </p:txBody>
          </p:sp>
        </mc:Choice>
        <mc:Fallback xmlns="">
          <p:sp>
            <p:nvSpPr>
              <p:cNvPr id="55" name="textruta 22">
                <a:extLst>
                  <a:ext uri="{FF2B5EF4-FFF2-40B4-BE49-F238E27FC236}">
                    <a16:creationId xmlns:a16="http://schemas.microsoft.com/office/drawing/2014/main" id="{2EB4B77F-CE06-4083-AADA-A3FA9F241E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7255" y="3950541"/>
                <a:ext cx="362214" cy="302647"/>
              </a:xfrm>
              <a:prstGeom prst="rect">
                <a:avLst/>
              </a:prstGeom>
              <a:blipFill>
                <a:blip r:embed="rId20"/>
                <a:stretch>
                  <a:fillRect l="-8475" b="-8000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ruta 24">
                <a:extLst>
                  <a:ext uri="{FF2B5EF4-FFF2-40B4-BE49-F238E27FC236}">
                    <a16:creationId xmlns:a16="http://schemas.microsoft.com/office/drawing/2014/main" id="{151F8CFF-1594-4FA5-A474-ECEBDC2314B1}"/>
                  </a:ext>
                </a:extLst>
              </p:cNvPr>
              <p:cNvSpPr txBox="1"/>
              <p:nvPr/>
            </p:nvSpPr>
            <p:spPr>
              <a:xfrm>
                <a:off x="3790273" y="3950541"/>
                <a:ext cx="109068" cy="1914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v-SE" sz="1801" i="1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sv-SE" sz="1801" dirty="0"/>
              </a:p>
            </p:txBody>
          </p:sp>
        </mc:Choice>
        <mc:Fallback xmlns="">
          <p:sp>
            <p:nvSpPr>
              <p:cNvPr id="56" name="textruta 24">
                <a:extLst>
                  <a:ext uri="{FF2B5EF4-FFF2-40B4-BE49-F238E27FC236}">
                    <a16:creationId xmlns:a16="http://schemas.microsoft.com/office/drawing/2014/main" id="{151F8CFF-1594-4FA5-A474-ECEBDC2314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0273" y="3950541"/>
                <a:ext cx="109068" cy="191481"/>
              </a:xfrm>
              <a:prstGeom prst="rect">
                <a:avLst/>
              </a:prstGeom>
              <a:blipFill>
                <a:blip r:embed="rId21"/>
                <a:stretch>
                  <a:fillRect l="-16667" r="-72222" b="-22581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7" name="Picture 4" descr="Logotype | Chalmers">
            <a:extLst>
              <a:ext uri="{FF2B5EF4-FFF2-40B4-BE49-F238E27FC236}">
                <a16:creationId xmlns:a16="http://schemas.microsoft.com/office/drawing/2014/main" id="{D4931150-22BE-F626-890C-A461BE899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213" y="4587535"/>
            <a:ext cx="1945187" cy="52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16683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8472" y="1347615"/>
            <a:ext cx="5968232" cy="2808312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sv-SE" noProof="0" dirty="0">
                <a:latin typeface="Verdana" panose="020B0604030504040204" pitchFamily="34" charset="0"/>
                <a:ea typeface="Verdana" panose="020B0604030504040204" pitchFamily="34" charset="0"/>
              </a:rPr>
              <a:t>Studiedesigner som använder upprepade mätningar av samma variabel skapar en tidsdimension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Viktor Skantze</a:t>
            </a:r>
            <a:endParaRPr lang="sv-SE" sz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881DC44-71F5-488E-9403-C15246AD5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206375"/>
            <a:ext cx="8496300" cy="565177"/>
          </a:xfrm>
        </p:spPr>
        <p:txBody>
          <a:bodyPr>
            <a:normAutofit/>
          </a:bodyPr>
          <a:lstStyle/>
          <a:p>
            <a:r>
              <a:rPr lang="sv-SE" sz="2250" noProof="0" dirty="0">
                <a:latin typeface="Verdana" panose="020B0604030504040204" pitchFamily="34" charset="0"/>
                <a:ea typeface="Verdana" panose="020B0604030504040204" pitchFamily="34" charset="0"/>
              </a:rPr>
              <a:t>METABOTYPNING – </a:t>
            </a:r>
            <a:r>
              <a:rPr lang="sv-SE" sz="2250" dirty="0">
                <a:latin typeface="Verdana" panose="020B0604030504040204" pitchFamily="34" charset="0"/>
                <a:ea typeface="Verdana" panose="020B0604030504040204" pitchFamily="34" charset="0"/>
              </a:rPr>
              <a:t>UPPREPADE MÄTNINGAR</a:t>
            </a:r>
            <a:endParaRPr lang="sv-SE" sz="2250" u="sng" noProof="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174ABBB-15FE-48BE-B2EE-F30712F1C7BA}"/>
              </a:ext>
            </a:extLst>
          </p:cNvPr>
          <p:cNvCxnSpPr/>
          <p:nvPr/>
        </p:nvCxnSpPr>
        <p:spPr>
          <a:xfrm>
            <a:off x="323528" y="771552"/>
            <a:ext cx="8496622" cy="0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Graphic 17" descr="Needle">
            <a:extLst>
              <a:ext uri="{FF2B5EF4-FFF2-40B4-BE49-F238E27FC236}">
                <a16:creationId xmlns:a16="http://schemas.microsoft.com/office/drawing/2014/main" id="{65DB9185-88AF-4EB1-8C8A-DA08FA73EB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42513" y="2951353"/>
            <a:ext cx="403122" cy="403122"/>
          </a:xfrm>
          <a:prstGeom prst="rect">
            <a:avLst/>
          </a:prstGeom>
        </p:spPr>
      </p:pic>
      <p:pic>
        <p:nvPicPr>
          <p:cNvPr id="19" name="Graphic 18" descr="Test tubes">
            <a:extLst>
              <a:ext uri="{FF2B5EF4-FFF2-40B4-BE49-F238E27FC236}">
                <a16:creationId xmlns:a16="http://schemas.microsoft.com/office/drawing/2014/main" id="{21A76670-DB0B-458E-9BBF-EFDEA833E6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42761" y="2932347"/>
            <a:ext cx="463927" cy="463927"/>
          </a:xfrm>
          <a:prstGeom prst="rect">
            <a:avLst/>
          </a:prstGeom>
        </p:spPr>
      </p:pic>
      <p:pic>
        <p:nvPicPr>
          <p:cNvPr id="20" name="Graphic 19" descr="Microscope">
            <a:extLst>
              <a:ext uri="{FF2B5EF4-FFF2-40B4-BE49-F238E27FC236}">
                <a16:creationId xmlns:a16="http://schemas.microsoft.com/office/drawing/2014/main" id="{A29E5EBE-F2B5-4153-86E4-4B62F6425C9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020636" y="2781111"/>
            <a:ext cx="554358" cy="554358"/>
          </a:xfrm>
          <a:prstGeom prst="rect">
            <a:avLst/>
          </a:prstGeom>
        </p:spPr>
      </p:pic>
      <p:pic>
        <p:nvPicPr>
          <p:cNvPr id="21" name="Graphic 20" descr="Needle">
            <a:extLst>
              <a:ext uri="{FF2B5EF4-FFF2-40B4-BE49-F238E27FC236}">
                <a16:creationId xmlns:a16="http://schemas.microsoft.com/office/drawing/2014/main" id="{4F4E6FDA-5D6F-483E-9B56-0A486666CD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76916" y="2951353"/>
            <a:ext cx="403122" cy="403122"/>
          </a:xfrm>
          <a:prstGeom prst="rect">
            <a:avLst/>
          </a:prstGeom>
        </p:spPr>
      </p:pic>
      <p:pic>
        <p:nvPicPr>
          <p:cNvPr id="22" name="Graphic 21" descr="Test tubes">
            <a:extLst>
              <a:ext uri="{FF2B5EF4-FFF2-40B4-BE49-F238E27FC236}">
                <a16:creationId xmlns:a16="http://schemas.microsoft.com/office/drawing/2014/main" id="{0378A89D-E914-40AD-95ED-8594C8B573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477164" y="2932347"/>
            <a:ext cx="463927" cy="463927"/>
          </a:xfrm>
          <a:prstGeom prst="rect">
            <a:avLst/>
          </a:prstGeom>
        </p:spPr>
      </p:pic>
      <p:pic>
        <p:nvPicPr>
          <p:cNvPr id="24" name="Graphic 23" descr="Needle">
            <a:extLst>
              <a:ext uri="{FF2B5EF4-FFF2-40B4-BE49-F238E27FC236}">
                <a16:creationId xmlns:a16="http://schemas.microsoft.com/office/drawing/2014/main" id="{B447DBD1-9F40-403A-B198-1A3C48D031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29503" y="2951353"/>
            <a:ext cx="403122" cy="403122"/>
          </a:xfrm>
          <a:prstGeom prst="rect">
            <a:avLst/>
          </a:prstGeom>
        </p:spPr>
      </p:pic>
      <p:pic>
        <p:nvPicPr>
          <p:cNvPr id="25" name="Graphic 24" descr="Test tubes">
            <a:extLst>
              <a:ext uri="{FF2B5EF4-FFF2-40B4-BE49-F238E27FC236}">
                <a16:creationId xmlns:a16="http://schemas.microsoft.com/office/drawing/2014/main" id="{0D51141E-EA36-4D22-B642-A2ED8F2DFF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129751" y="2932347"/>
            <a:ext cx="463927" cy="463927"/>
          </a:xfrm>
          <a:prstGeom prst="rect">
            <a:avLst/>
          </a:prstGeom>
        </p:spPr>
      </p:pic>
      <p:sp>
        <p:nvSpPr>
          <p:cNvPr id="29" name="textruta 10">
            <a:extLst>
              <a:ext uri="{FF2B5EF4-FFF2-40B4-BE49-F238E27FC236}">
                <a16:creationId xmlns:a16="http://schemas.microsoft.com/office/drawing/2014/main" id="{C29B6898-F190-4B5C-961D-9BDBE567189E}"/>
              </a:ext>
            </a:extLst>
          </p:cNvPr>
          <p:cNvSpPr txBox="1"/>
          <p:nvPr/>
        </p:nvSpPr>
        <p:spPr>
          <a:xfrm>
            <a:off x="1944074" y="2468771"/>
            <a:ext cx="12571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b="1" dirty="0" err="1"/>
              <a:t>Time</a:t>
            </a:r>
            <a:r>
              <a:rPr lang="sv-SE" sz="1600" b="1" dirty="0"/>
              <a:t> = 1</a:t>
            </a:r>
          </a:p>
        </p:txBody>
      </p:sp>
      <p:sp>
        <p:nvSpPr>
          <p:cNvPr id="30" name="textruta 10">
            <a:extLst>
              <a:ext uri="{FF2B5EF4-FFF2-40B4-BE49-F238E27FC236}">
                <a16:creationId xmlns:a16="http://schemas.microsoft.com/office/drawing/2014/main" id="{FD185B9A-C007-4E8A-A207-EA4C27BB63A5}"/>
              </a:ext>
            </a:extLst>
          </p:cNvPr>
          <p:cNvSpPr txBox="1"/>
          <p:nvPr/>
        </p:nvSpPr>
        <p:spPr>
          <a:xfrm>
            <a:off x="3201192" y="2471194"/>
            <a:ext cx="12571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b="1" dirty="0" err="1"/>
              <a:t>Time</a:t>
            </a:r>
            <a:r>
              <a:rPr lang="sv-SE" sz="1600" b="1" dirty="0"/>
              <a:t> = 2</a:t>
            </a:r>
          </a:p>
        </p:txBody>
      </p:sp>
      <p:sp>
        <p:nvSpPr>
          <p:cNvPr id="33" name="textruta 10">
            <a:extLst>
              <a:ext uri="{FF2B5EF4-FFF2-40B4-BE49-F238E27FC236}">
                <a16:creationId xmlns:a16="http://schemas.microsoft.com/office/drawing/2014/main" id="{6C609236-EFA5-4B2F-BAAB-7826240C80BF}"/>
              </a:ext>
            </a:extLst>
          </p:cNvPr>
          <p:cNvSpPr txBox="1"/>
          <p:nvPr/>
        </p:nvSpPr>
        <p:spPr>
          <a:xfrm>
            <a:off x="4299631" y="2473617"/>
            <a:ext cx="12571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b="1" dirty="0"/>
              <a:t>…</a:t>
            </a:r>
          </a:p>
        </p:txBody>
      </p:sp>
      <p:sp>
        <p:nvSpPr>
          <p:cNvPr id="34" name="textruta 10">
            <a:extLst>
              <a:ext uri="{FF2B5EF4-FFF2-40B4-BE49-F238E27FC236}">
                <a16:creationId xmlns:a16="http://schemas.microsoft.com/office/drawing/2014/main" id="{D4B8081D-8A2B-4565-97FC-E46D82A38BC8}"/>
              </a:ext>
            </a:extLst>
          </p:cNvPr>
          <p:cNvSpPr txBox="1"/>
          <p:nvPr/>
        </p:nvSpPr>
        <p:spPr>
          <a:xfrm>
            <a:off x="4889841" y="2471194"/>
            <a:ext cx="12571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b="1" dirty="0" err="1"/>
              <a:t>Time</a:t>
            </a:r>
            <a:r>
              <a:rPr lang="sv-SE" sz="1600" b="1" dirty="0"/>
              <a:t> = T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FE6CAE5-53A0-47B0-8579-7FE3220F3F94}"/>
              </a:ext>
            </a:extLst>
          </p:cNvPr>
          <p:cNvCxnSpPr/>
          <p:nvPr/>
        </p:nvCxnSpPr>
        <p:spPr>
          <a:xfrm>
            <a:off x="5982609" y="3073042"/>
            <a:ext cx="86720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ruta 18">
                <a:extLst>
                  <a:ext uri="{FF2B5EF4-FFF2-40B4-BE49-F238E27FC236}">
                    <a16:creationId xmlns:a16="http://schemas.microsoft.com/office/drawing/2014/main" id="{9923BF55-80B2-47C3-A193-2893AD03B628}"/>
                  </a:ext>
                </a:extLst>
              </p:cNvPr>
              <p:cNvSpPr txBox="1"/>
              <p:nvPr/>
            </p:nvSpPr>
            <p:spPr>
              <a:xfrm>
                <a:off x="1728458" y="3681026"/>
                <a:ext cx="97847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v-SE" sz="1200" i="1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sv-SE" sz="1200" dirty="0"/>
              </a:p>
            </p:txBody>
          </p:sp>
        </mc:Choice>
        <mc:Fallback xmlns="">
          <p:sp>
            <p:nvSpPr>
              <p:cNvPr id="45" name="textruta 18">
                <a:extLst>
                  <a:ext uri="{FF2B5EF4-FFF2-40B4-BE49-F238E27FC236}">
                    <a16:creationId xmlns:a16="http://schemas.microsoft.com/office/drawing/2014/main" id="{9923BF55-80B2-47C3-A193-2893AD03B6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8458" y="3681026"/>
                <a:ext cx="97847" cy="184666"/>
              </a:xfrm>
              <a:prstGeom prst="rect">
                <a:avLst/>
              </a:prstGeom>
              <a:blipFill>
                <a:blip r:embed="rId10"/>
                <a:stretch>
                  <a:fillRect l="-37500" r="-31250" b="-6667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ruta 19">
                <a:extLst>
                  <a:ext uri="{FF2B5EF4-FFF2-40B4-BE49-F238E27FC236}">
                    <a16:creationId xmlns:a16="http://schemas.microsoft.com/office/drawing/2014/main" id="{665FC299-083F-4503-98F4-6BCD7D40821D}"/>
                  </a:ext>
                </a:extLst>
              </p:cNvPr>
              <p:cNvSpPr txBox="1"/>
              <p:nvPr/>
            </p:nvSpPr>
            <p:spPr>
              <a:xfrm>
                <a:off x="1720762" y="4049585"/>
                <a:ext cx="356380" cy="1686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v-SE" sz="105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v-SE" sz="105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sv-SE" sz="1050" b="0" i="1" smtClean="0"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sv-SE" sz="105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sv-SE" sz="105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</m:sSub>
                    </m:oMath>
                  </m:oMathPara>
                </a14:m>
                <a:endParaRPr lang="sv-SE" sz="1050" dirty="0"/>
              </a:p>
            </p:txBody>
          </p:sp>
        </mc:Choice>
        <mc:Fallback xmlns="">
          <p:sp>
            <p:nvSpPr>
              <p:cNvPr id="46" name="textruta 19">
                <a:extLst>
                  <a:ext uri="{FF2B5EF4-FFF2-40B4-BE49-F238E27FC236}">
                    <a16:creationId xmlns:a16="http://schemas.microsoft.com/office/drawing/2014/main" id="{665FC299-083F-4503-98F4-6BCD7D4082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0762" y="4049585"/>
                <a:ext cx="356380" cy="168636"/>
              </a:xfrm>
              <a:prstGeom prst="rect">
                <a:avLst/>
              </a:prstGeom>
              <a:blipFill>
                <a:blip r:embed="rId11"/>
                <a:stretch>
                  <a:fillRect l="-3390" r="-3390" b="-10714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ruta 20">
                <a:extLst>
                  <a:ext uri="{FF2B5EF4-FFF2-40B4-BE49-F238E27FC236}">
                    <a16:creationId xmlns:a16="http://schemas.microsoft.com/office/drawing/2014/main" id="{57C9ABF0-8FFF-4B76-B243-FCB0A5EB24E0}"/>
                  </a:ext>
                </a:extLst>
              </p:cNvPr>
              <p:cNvSpPr txBox="1"/>
              <p:nvPr/>
            </p:nvSpPr>
            <p:spPr>
              <a:xfrm>
                <a:off x="2086228" y="4059273"/>
                <a:ext cx="359521" cy="1686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v-SE" sz="105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v-SE" sz="105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sv-SE" sz="1050" b="0" i="1" smtClean="0">
                              <a:latin typeface="Cambria Math" panose="02040503050406030204" pitchFamily="18" charset="0"/>
                            </a:rPr>
                            <m:t>2,</m:t>
                          </m:r>
                          <m:r>
                            <a:rPr lang="sv-SE" sz="105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sv-SE" sz="105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</m:sSub>
                    </m:oMath>
                  </m:oMathPara>
                </a14:m>
                <a:endParaRPr lang="sv-SE" sz="1050" dirty="0"/>
              </a:p>
            </p:txBody>
          </p:sp>
        </mc:Choice>
        <mc:Fallback xmlns="">
          <p:sp>
            <p:nvSpPr>
              <p:cNvPr id="47" name="textruta 20">
                <a:extLst>
                  <a:ext uri="{FF2B5EF4-FFF2-40B4-BE49-F238E27FC236}">
                    <a16:creationId xmlns:a16="http://schemas.microsoft.com/office/drawing/2014/main" id="{57C9ABF0-8FFF-4B76-B243-FCB0A5EB24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6228" y="4059273"/>
                <a:ext cx="359521" cy="168636"/>
              </a:xfrm>
              <a:prstGeom prst="rect">
                <a:avLst/>
              </a:prstGeom>
              <a:blipFill>
                <a:blip r:embed="rId12"/>
                <a:stretch>
                  <a:fillRect l="-3390" r="-3390" b="-7143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ektangel 21">
            <a:extLst>
              <a:ext uri="{FF2B5EF4-FFF2-40B4-BE49-F238E27FC236}">
                <a16:creationId xmlns:a16="http://schemas.microsoft.com/office/drawing/2014/main" id="{2DCCA455-5742-4FC9-8588-E10B138E51F4}"/>
              </a:ext>
            </a:extLst>
          </p:cNvPr>
          <p:cNvSpPr/>
          <p:nvPr/>
        </p:nvSpPr>
        <p:spPr>
          <a:xfrm>
            <a:off x="2496598" y="3496080"/>
            <a:ext cx="274434" cy="55478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ruta 22">
                <a:extLst>
                  <a:ext uri="{FF2B5EF4-FFF2-40B4-BE49-F238E27FC236}">
                    <a16:creationId xmlns:a16="http://schemas.microsoft.com/office/drawing/2014/main" id="{1ECE6483-3E10-4FC3-91A0-CD86BA992D95}"/>
                  </a:ext>
                </a:extLst>
              </p:cNvPr>
              <p:cNvSpPr txBox="1"/>
              <p:nvPr/>
            </p:nvSpPr>
            <p:spPr>
              <a:xfrm>
                <a:off x="2623682" y="4061100"/>
                <a:ext cx="407484" cy="1897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v-SE" sz="105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sv-SE" sz="105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v-SE" sz="105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sv-SE" sz="105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sv-SE" sz="105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sv-SE" sz="105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sv-SE" sz="105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</m:sSub>
                        </m:e>
                        <m:sub>
                          <m:r>
                            <a:rPr lang="sv-SE" sz="105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sv-SE" sz="1050" dirty="0"/>
              </a:p>
            </p:txBody>
          </p:sp>
        </mc:Choice>
        <mc:Fallback xmlns="">
          <p:sp>
            <p:nvSpPr>
              <p:cNvPr id="49" name="textruta 22">
                <a:extLst>
                  <a:ext uri="{FF2B5EF4-FFF2-40B4-BE49-F238E27FC236}">
                    <a16:creationId xmlns:a16="http://schemas.microsoft.com/office/drawing/2014/main" id="{1ECE6483-3E10-4FC3-91A0-CD86BA992D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3682" y="4061100"/>
                <a:ext cx="407484" cy="189732"/>
              </a:xfrm>
              <a:prstGeom prst="rect">
                <a:avLst/>
              </a:prstGeom>
              <a:blipFill>
                <a:blip r:embed="rId13"/>
                <a:stretch>
                  <a:fillRect l="-2985" b="-3226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ruta 24">
                <a:extLst>
                  <a:ext uri="{FF2B5EF4-FFF2-40B4-BE49-F238E27FC236}">
                    <a16:creationId xmlns:a16="http://schemas.microsoft.com/office/drawing/2014/main" id="{B6633397-7007-4A70-9EA6-00F9937CCBA4}"/>
                  </a:ext>
                </a:extLst>
              </p:cNvPr>
              <p:cNvSpPr txBox="1"/>
              <p:nvPr/>
            </p:nvSpPr>
            <p:spPr>
              <a:xfrm>
                <a:off x="2473000" y="4076148"/>
                <a:ext cx="150682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v-SE" sz="1200" i="1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sv-SE" sz="1200" dirty="0"/>
              </a:p>
            </p:txBody>
          </p:sp>
        </mc:Choice>
        <mc:Fallback xmlns="">
          <p:sp>
            <p:nvSpPr>
              <p:cNvPr id="50" name="textruta 24">
                <a:extLst>
                  <a:ext uri="{FF2B5EF4-FFF2-40B4-BE49-F238E27FC236}">
                    <a16:creationId xmlns:a16="http://schemas.microsoft.com/office/drawing/2014/main" id="{B6633397-7007-4A70-9EA6-00F9937CCB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3000" y="4076148"/>
                <a:ext cx="150682" cy="18466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Rektangel 21">
            <a:extLst>
              <a:ext uri="{FF2B5EF4-FFF2-40B4-BE49-F238E27FC236}">
                <a16:creationId xmlns:a16="http://schemas.microsoft.com/office/drawing/2014/main" id="{E20D0E71-6F76-4C0F-BDF1-77BCACBC85E8}"/>
              </a:ext>
            </a:extLst>
          </p:cNvPr>
          <p:cNvSpPr/>
          <p:nvPr/>
        </p:nvSpPr>
        <p:spPr>
          <a:xfrm>
            <a:off x="2198938" y="3495968"/>
            <a:ext cx="274434" cy="55478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1"/>
          </a:p>
        </p:txBody>
      </p:sp>
      <p:sp>
        <p:nvSpPr>
          <p:cNvPr id="52" name="Rektangel 21">
            <a:extLst>
              <a:ext uri="{FF2B5EF4-FFF2-40B4-BE49-F238E27FC236}">
                <a16:creationId xmlns:a16="http://schemas.microsoft.com/office/drawing/2014/main" id="{D44750AB-C725-4063-9F28-6739E4FA614A}"/>
              </a:ext>
            </a:extLst>
          </p:cNvPr>
          <p:cNvSpPr/>
          <p:nvPr/>
        </p:nvSpPr>
        <p:spPr>
          <a:xfrm>
            <a:off x="1901278" y="3496080"/>
            <a:ext cx="274434" cy="55478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ruta 18">
                <a:extLst>
                  <a:ext uri="{FF2B5EF4-FFF2-40B4-BE49-F238E27FC236}">
                    <a16:creationId xmlns:a16="http://schemas.microsoft.com/office/drawing/2014/main" id="{C8A1CC01-C7C3-40E1-9425-C6B0965F3F89}"/>
                  </a:ext>
                </a:extLst>
              </p:cNvPr>
              <p:cNvSpPr txBox="1"/>
              <p:nvPr/>
            </p:nvSpPr>
            <p:spPr>
              <a:xfrm>
                <a:off x="3042848" y="3693770"/>
                <a:ext cx="97847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v-SE" sz="1200" i="1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sv-SE" sz="1200" dirty="0"/>
              </a:p>
            </p:txBody>
          </p:sp>
        </mc:Choice>
        <mc:Fallback xmlns="">
          <p:sp>
            <p:nvSpPr>
              <p:cNvPr id="53" name="textruta 18">
                <a:extLst>
                  <a:ext uri="{FF2B5EF4-FFF2-40B4-BE49-F238E27FC236}">
                    <a16:creationId xmlns:a16="http://schemas.microsoft.com/office/drawing/2014/main" id="{C8A1CC01-C7C3-40E1-9425-C6B0965F3F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2848" y="3693770"/>
                <a:ext cx="97847" cy="184666"/>
              </a:xfrm>
              <a:prstGeom prst="rect">
                <a:avLst/>
              </a:prstGeom>
              <a:blipFill>
                <a:blip r:embed="rId10"/>
                <a:stretch>
                  <a:fillRect l="-37500" r="-31250" b="-6667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ruta 19">
                <a:extLst>
                  <a:ext uri="{FF2B5EF4-FFF2-40B4-BE49-F238E27FC236}">
                    <a16:creationId xmlns:a16="http://schemas.microsoft.com/office/drawing/2014/main" id="{70CA52C1-4620-4AAF-89B9-686371623051}"/>
                  </a:ext>
                </a:extLst>
              </p:cNvPr>
              <p:cNvSpPr txBox="1"/>
              <p:nvPr/>
            </p:nvSpPr>
            <p:spPr>
              <a:xfrm>
                <a:off x="3035152" y="4062329"/>
                <a:ext cx="356380" cy="1686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v-SE" sz="105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v-SE" sz="105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sv-SE" sz="1050" b="0" i="1" smtClean="0"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sv-SE" sz="105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sv-SE" sz="1050" b="0" i="1" smtClean="0">
                              <a:latin typeface="Cambria Math" panose="02040503050406030204" pitchFamily="18" charset="0"/>
                            </a:rPr>
                            <m:t>=2</m:t>
                          </m:r>
                        </m:sub>
                      </m:sSub>
                    </m:oMath>
                  </m:oMathPara>
                </a14:m>
                <a:endParaRPr lang="sv-SE" sz="1050" dirty="0"/>
              </a:p>
            </p:txBody>
          </p:sp>
        </mc:Choice>
        <mc:Fallback xmlns="">
          <p:sp>
            <p:nvSpPr>
              <p:cNvPr id="54" name="textruta 19">
                <a:extLst>
                  <a:ext uri="{FF2B5EF4-FFF2-40B4-BE49-F238E27FC236}">
                    <a16:creationId xmlns:a16="http://schemas.microsoft.com/office/drawing/2014/main" id="{70CA52C1-4620-4AAF-89B9-6863716230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5152" y="4062329"/>
                <a:ext cx="356380" cy="168636"/>
              </a:xfrm>
              <a:prstGeom prst="rect">
                <a:avLst/>
              </a:prstGeom>
              <a:blipFill>
                <a:blip r:embed="rId15"/>
                <a:stretch>
                  <a:fillRect l="-5172" r="-3448" b="-10714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ruta 20">
                <a:extLst>
                  <a:ext uri="{FF2B5EF4-FFF2-40B4-BE49-F238E27FC236}">
                    <a16:creationId xmlns:a16="http://schemas.microsoft.com/office/drawing/2014/main" id="{9241CE31-33AD-45A2-B3E5-C9557A9E200F}"/>
                  </a:ext>
                </a:extLst>
              </p:cNvPr>
              <p:cNvSpPr txBox="1"/>
              <p:nvPr/>
            </p:nvSpPr>
            <p:spPr>
              <a:xfrm>
                <a:off x="3400618" y="4072017"/>
                <a:ext cx="359522" cy="1686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v-SE" sz="105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v-SE" sz="105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sv-SE" sz="1050" b="0" i="1" smtClean="0">
                              <a:latin typeface="Cambria Math" panose="02040503050406030204" pitchFamily="18" charset="0"/>
                            </a:rPr>
                            <m:t>2,</m:t>
                          </m:r>
                          <m:r>
                            <a:rPr lang="sv-SE" sz="105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sv-SE" sz="1050" b="0" i="1" smtClean="0">
                              <a:latin typeface="Cambria Math" panose="02040503050406030204" pitchFamily="18" charset="0"/>
                            </a:rPr>
                            <m:t>=2</m:t>
                          </m:r>
                        </m:sub>
                      </m:sSub>
                    </m:oMath>
                  </m:oMathPara>
                </a14:m>
                <a:endParaRPr lang="sv-SE" sz="1050" dirty="0"/>
              </a:p>
            </p:txBody>
          </p:sp>
        </mc:Choice>
        <mc:Fallback xmlns="">
          <p:sp>
            <p:nvSpPr>
              <p:cNvPr id="55" name="textruta 20">
                <a:extLst>
                  <a:ext uri="{FF2B5EF4-FFF2-40B4-BE49-F238E27FC236}">
                    <a16:creationId xmlns:a16="http://schemas.microsoft.com/office/drawing/2014/main" id="{9241CE31-33AD-45A2-B3E5-C9557A9E20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0618" y="4072017"/>
                <a:ext cx="359522" cy="168636"/>
              </a:xfrm>
              <a:prstGeom prst="rect">
                <a:avLst/>
              </a:prstGeom>
              <a:blipFill>
                <a:blip r:embed="rId16"/>
                <a:stretch>
                  <a:fillRect l="-5085" r="-1695" b="-7143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Rektangel 21">
            <a:extLst>
              <a:ext uri="{FF2B5EF4-FFF2-40B4-BE49-F238E27FC236}">
                <a16:creationId xmlns:a16="http://schemas.microsoft.com/office/drawing/2014/main" id="{72C05358-EA94-4396-95F0-C561356415AE}"/>
              </a:ext>
            </a:extLst>
          </p:cNvPr>
          <p:cNvSpPr/>
          <p:nvPr/>
        </p:nvSpPr>
        <p:spPr>
          <a:xfrm>
            <a:off x="3810988" y="3508824"/>
            <a:ext cx="274434" cy="55478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ruta 22">
                <a:extLst>
                  <a:ext uri="{FF2B5EF4-FFF2-40B4-BE49-F238E27FC236}">
                    <a16:creationId xmlns:a16="http://schemas.microsoft.com/office/drawing/2014/main" id="{46844F49-9066-4483-A1EC-F05D9C7A3917}"/>
                  </a:ext>
                </a:extLst>
              </p:cNvPr>
              <p:cNvSpPr txBox="1"/>
              <p:nvPr/>
            </p:nvSpPr>
            <p:spPr>
              <a:xfrm>
                <a:off x="3938072" y="4073844"/>
                <a:ext cx="407484" cy="1897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v-SE" sz="105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sv-SE" sz="105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v-SE" sz="105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sv-SE" sz="105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sv-SE" sz="105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sv-SE" sz="105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sv-SE" sz="1050" b="0" i="1" smtClean="0">
                                  <a:latin typeface="Cambria Math" panose="02040503050406030204" pitchFamily="18" charset="0"/>
                                </a:rPr>
                                <m:t>=2</m:t>
                              </m:r>
                            </m:sub>
                          </m:sSub>
                        </m:e>
                        <m:sub>
                          <m:r>
                            <a:rPr lang="sv-SE" sz="105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sv-SE" sz="1050" dirty="0"/>
              </a:p>
            </p:txBody>
          </p:sp>
        </mc:Choice>
        <mc:Fallback xmlns="">
          <p:sp>
            <p:nvSpPr>
              <p:cNvPr id="57" name="textruta 22">
                <a:extLst>
                  <a:ext uri="{FF2B5EF4-FFF2-40B4-BE49-F238E27FC236}">
                    <a16:creationId xmlns:a16="http://schemas.microsoft.com/office/drawing/2014/main" id="{46844F49-9066-4483-A1EC-F05D9C7A39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8072" y="4073844"/>
                <a:ext cx="407484" cy="189732"/>
              </a:xfrm>
              <a:prstGeom prst="rect">
                <a:avLst/>
              </a:prstGeom>
              <a:blipFill>
                <a:blip r:embed="rId17"/>
                <a:stretch>
                  <a:fillRect l="-2985" b="-3226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ruta 24">
                <a:extLst>
                  <a:ext uri="{FF2B5EF4-FFF2-40B4-BE49-F238E27FC236}">
                    <a16:creationId xmlns:a16="http://schemas.microsoft.com/office/drawing/2014/main" id="{807349BA-12B0-4CCA-8240-596CA65AEFFD}"/>
                  </a:ext>
                </a:extLst>
              </p:cNvPr>
              <p:cNvSpPr txBox="1"/>
              <p:nvPr/>
            </p:nvSpPr>
            <p:spPr>
              <a:xfrm>
                <a:off x="3787390" y="4088892"/>
                <a:ext cx="150682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v-SE" sz="1200" i="1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sv-SE" sz="1200" dirty="0"/>
              </a:p>
            </p:txBody>
          </p:sp>
        </mc:Choice>
        <mc:Fallback xmlns="">
          <p:sp>
            <p:nvSpPr>
              <p:cNvPr id="58" name="textruta 24">
                <a:extLst>
                  <a:ext uri="{FF2B5EF4-FFF2-40B4-BE49-F238E27FC236}">
                    <a16:creationId xmlns:a16="http://schemas.microsoft.com/office/drawing/2014/main" id="{807349BA-12B0-4CCA-8240-596CA65AEF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7390" y="4088892"/>
                <a:ext cx="150682" cy="184666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Rektangel 21">
            <a:extLst>
              <a:ext uri="{FF2B5EF4-FFF2-40B4-BE49-F238E27FC236}">
                <a16:creationId xmlns:a16="http://schemas.microsoft.com/office/drawing/2014/main" id="{ACD6CCBA-136C-4038-A916-704C0853B730}"/>
              </a:ext>
            </a:extLst>
          </p:cNvPr>
          <p:cNvSpPr/>
          <p:nvPr/>
        </p:nvSpPr>
        <p:spPr>
          <a:xfrm>
            <a:off x="3513328" y="3508712"/>
            <a:ext cx="274434" cy="55478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1"/>
          </a:p>
        </p:txBody>
      </p:sp>
      <p:sp>
        <p:nvSpPr>
          <p:cNvPr id="60" name="Rektangel 21">
            <a:extLst>
              <a:ext uri="{FF2B5EF4-FFF2-40B4-BE49-F238E27FC236}">
                <a16:creationId xmlns:a16="http://schemas.microsoft.com/office/drawing/2014/main" id="{912C6510-FDDB-4D1D-A4C7-4E2BC903D225}"/>
              </a:ext>
            </a:extLst>
          </p:cNvPr>
          <p:cNvSpPr/>
          <p:nvPr/>
        </p:nvSpPr>
        <p:spPr>
          <a:xfrm>
            <a:off x="3215668" y="3508824"/>
            <a:ext cx="274434" cy="55478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ruta 18">
                <a:extLst>
                  <a:ext uri="{FF2B5EF4-FFF2-40B4-BE49-F238E27FC236}">
                    <a16:creationId xmlns:a16="http://schemas.microsoft.com/office/drawing/2014/main" id="{169CC970-9959-49B3-920F-F2EC6F767F62}"/>
                  </a:ext>
                </a:extLst>
              </p:cNvPr>
              <p:cNvSpPr txBox="1"/>
              <p:nvPr/>
            </p:nvSpPr>
            <p:spPr>
              <a:xfrm>
                <a:off x="4825538" y="3664692"/>
                <a:ext cx="97847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v-SE" sz="1200" i="1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sv-SE" sz="1200" dirty="0"/>
              </a:p>
            </p:txBody>
          </p:sp>
        </mc:Choice>
        <mc:Fallback xmlns="">
          <p:sp>
            <p:nvSpPr>
              <p:cNvPr id="61" name="textruta 18">
                <a:extLst>
                  <a:ext uri="{FF2B5EF4-FFF2-40B4-BE49-F238E27FC236}">
                    <a16:creationId xmlns:a16="http://schemas.microsoft.com/office/drawing/2014/main" id="{169CC970-9959-49B3-920F-F2EC6F767F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5538" y="3664692"/>
                <a:ext cx="97847" cy="184666"/>
              </a:xfrm>
              <a:prstGeom prst="rect">
                <a:avLst/>
              </a:prstGeom>
              <a:blipFill>
                <a:blip r:embed="rId10"/>
                <a:stretch>
                  <a:fillRect l="-37500" r="-31250" b="-6667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ruta 19">
                <a:extLst>
                  <a:ext uri="{FF2B5EF4-FFF2-40B4-BE49-F238E27FC236}">
                    <a16:creationId xmlns:a16="http://schemas.microsoft.com/office/drawing/2014/main" id="{619F40A1-54B2-404B-8EAB-E0C915C92F54}"/>
                  </a:ext>
                </a:extLst>
              </p:cNvPr>
              <p:cNvSpPr txBox="1"/>
              <p:nvPr/>
            </p:nvSpPr>
            <p:spPr>
              <a:xfrm>
                <a:off x="4817842" y="4033251"/>
                <a:ext cx="364139" cy="1686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v-SE" sz="105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v-SE" sz="105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sv-SE" sz="1050" b="0" i="1" smtClean="0"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sv-SE" sz="105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sv-SE" sz="105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sv-SE" sz="105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sv-SE" sz="1050" dirty="0"/>
              </a:p>
            </p:txBody>
          </p:sp>
        </mc:Choice>
        <mc:Fallback xmlns="">
          <p:sp>
            <p:nvSpPr>
              <p:cNvPr id="62" name="textruta 19">
                <a:extLst>
                  <a:ext uri="{FF2B5EF4-FFF2-40B4-BE49-F238E27FC236}">
                    <a16:creationId xmlns:a16="http://schemas.microsoft.com/office/drawing/2014/main" id="{619F40A1-54B2-404B-8EAB-E0C915C92F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7842" y="4033251"/>
                <a:ext cx="364139" cy="168636"/>
              </a:xfrm>
              <a:prstGeom prst="rect">
                <a:avLst/>
              </a:prstGeom>
              <a:blipFill>
                <a:blip r:embed="rId19"/>
                <a:stretch>
                  <a:fillRect l="-3333" r="-3333" b="-11111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ruta 20">
                <a:extLst>
                  <a:ext uri="{FF2B5EF4-FFF2-40B4-BE49-F238E27FC236}">
                    <a16:creationId xmlns:a16="http://schemas.microsoft.com/office/drawing/2014/main" id="{698CF586-FDE8-459D-9BAE-5B2DF76192D9}"/>
                  </a:ext>
                </a:extLst>
              </p:cNvPr>
              <p:cNvSpPr txBox="1"/>
              <p:nvPr/>
            </p:nvSpPr>
            <p:spPr>
              <a:xfrm>
                <a:off x="5183308" y="4042939"/>
                <a:ext cx="367280" cy="1686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v-SE" sz="105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v-SE" sz="105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sv-SE" sz="1050" b="0" i="1" smtClean="0">
                              <a:latin typeface="Cambria Math" panose="02040503050406030204" pitchFamily="18" charset="0"/>
                            </a:rPr>
                            <m:t>2,</m:t>
                          </m:r>
                          <m:r>
                            <a:rPr lang="sv-SE" sz="105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sv-SE" sz="105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sv-SE" sz="105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sv-SE" sz="1050" dirty="0"/>
              </a:p>
            </p:txBody>
          </p:sp>
        </mc:Choice>
        <mc:Fallback xmlns="">
          <p:sp>
            <p:nvSpPr>
              <p:cNvPr id="63" name="textruta 20">
                <a:extLst>
                  <a:ext uri="{FF2B5EF4-FFF2-40B4-BE49-F238E27FC236}">
                    <a16:creationId xmlns:a16="http://schemas.microsoft.com/office/drawing/2014/main" id="{698CF586-FDE8-459D-9BAE-5B2DF76192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3308" y="4042939"/>
                <a:ext cx="367280" cy="168636"/>
              </a:xfrm>
              <a:prstGeom prst="rect">
                <a:avLst/>
              </a:prstGeom>
              <a:blipFill>
                <a:blip r:embed="rId20"/>
                <a:stretch>
                  <a:fillRect l="-3279" r="-1639" b="-10714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Rektangel 21">
            <a:extLst>
              <a:ext uri="{FF2B5EF4-FFF2-40B4-BE49-F238E27FC236}">
                <a16:creationId xmlns:a16="http://schemas.microsoft.com/office/drawing/2014/main" id="{9028FA4D-CDEF-49D5-A364-BF23F123449C}"/>
              </a:ext>
            </a:extLst>
          </p:cNvPr>
          <p:cNvSpPr/>
          <p:nvPr/>
        </p:nvSpPr>
        <p:spPr>
          <a:xfrm>
            <a:off x="5593678" y="3479746"/>
            <a:ext cx="274434" cy="55478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ruta 22">
                <a:extLst>
                  <a:ext uri="{FF2B5EF4-FFF2-40B4-BE49-F238E27FC236}">
                    <a16:creationId xmlns:a16="http://schemas.microsoft.com/office/drawing/2014/main" id="{6C11A80C-096B-46F8-8591-41A534644AE2}"/>
                  </a:ext>
                </a:extLst>
              </p:cNvPr>
              <p:cNvSpPr txBox="1"/>
              <p:nvPr/>
            </p:nvSpPr>
            <p:spPr>
              <a:xfrm>
                <a:off x="5720762" y="4044766"/>
                <a:ext cx="415242" cy="1897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v-SE" sz="105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sv-SE" sz="105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v-SE" sz="105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sv-SE" sz="105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sv-SE" sz="105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sv-SE" sz="105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sv-SE" sz="105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sv-SE" sz="105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e>
                        <m:sub>
                          <m:r>
                            <a:rPr lang="sv-SE" sz="105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sv-SE" sz="1050" dirty="0"/>
              </a:p>
            </p:txBody>
          </p:sp>
        </mc:Choice>
        <mc:Fallback xmlns="">
          <p:sp>
            <p:nvSpPr>
              <p:cNvPr id="65" name="textruta 22">
                <a:extLst>
                  <a:ext uri="{FF2B5EF4-FFF2-40B4-BE49-F238E27FC236}">
                    <a16:creationId xmlns:a16="http://schemas.microsoft.com/office/drawing/2014/main" id="{6C11A80C-096B-46F8-8591-41A534644A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0762" y="4044766"/>
                <a:ext cx="415242" cy="189732"/>
              </a:xfrm>
              <a:prstGeom prst="rect">
                <a:avLst/>
              </a:prstGeom>
              <a:blipFill>
                <a:blip r:embed="rId21"/>
                <a:stretch>
                  <a:fillRect l="-2899" b="-3226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ruta 24">
                <a:extLst>
                  <a:ext uri="{FF2B5EF4-FFF2-40B4-BE49-F238E27FC236}">
                    <a16:creationId xmlns:a16="http://schemas.microsoft.com/office/drawing/2014/main" id="{232D1645-67AB-4A59-94FA-6F3CD6CAAB80}"/>
                  </a:ext>
                </a:extLst>
              </p:cNvPr>
              <p:cNvSpPr txBox="1"/>
              <p:nvPr/>
            </p:nvSpPr>
            <p:spPr>
              <a:xfrm>
                <a:off x="5570080" y="4059814"/>
                <a:ext cx="150682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v-SE" sz="1200" i="1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sv-SE" sz="1200" dirty="0"/>
              </a:p>
            </p:txBody>
          </p:sp>
        </mc:Choice>
        <mc:Fallback xmlns="">
          <p:sp>
            <p:nvSpPr>
              <p:cNvPr id="66" name="textruta 24">
                <a:extLst>
                  <a:ext uri="{FF2B5EF4-FFF2-40B4-BE49-F238E27FC236}">
                    <a16:creationId xmlns:a16="http://schemas.microsoft.com/office/drawing/2014/main" id="{232D1645-67AB-4A59-94FA-6F3CD6CAAB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0080" y="4059814"/>
                <a:ext cx="150682" cy="18466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Rektangel 21">
            <a:extLst>
              <a:ext uri="{FF2B5EF4-FFF2-40B4-BE49-F238E27FC236}">
                <a16:creationId xmlns:a16="http://schemas.microsoft.com/office/drawing/2014/main" id="{EB49E4DB-7B77-4FAD-93A2-F0D5E2B19102}"/>
              </a:ext>
            </a:extLst>
          </p:cNvPr>
          <p:cNvSpPr/>
          <p:nvPr/>
        </p:nvSpPr>
        <p:spPr>
          <a:xfrm>
            <a:off x="5296018" y="3479634"/>
            <a:ext cx="274434" cy="55478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1"/>
          </a:p>
        </p:txBody>
      </p:sp>
      <p:sp>
        <p:nvSpPr>
          <p:cNvPr id="68" name="Rektangel 21">
            <a:extLst>
              <a:ext uri="{FF2B5EF4-FFF2-40B4-BE49-F238E27FC236}">
                <a16:creationId xmlns:a16="http://schemas.microsoft.com/office/drawing/2014/main" id="{9AC13229-09A8-4C7F-A755-10E4A09EAACA}"/>
              </a:ext>
            </a:extLst>
          </p:cNvPr>
          <p:cNvSpPr/>
          <p:nvPr/>
        </p:nvSpPr>
        <p:spPr>
          <a:xfrm>
            <a:off x="4998358" y="3479746"/>
            <a:ext cx="274434" cy="55478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1"/>
          </a:p>
        </p:txBody>
      </p:sp>
      <p:pic>
        <p:nvPicPr>
          <p:cNvPr id="43" name="Picture 4" descr="Logotype | Chalmers">
            <a:extLst>
              <a:ext uri="{FF2B5EF4-FFF2-40B4-BE49-F238E27FC236}">
                <a16:creationId xmlns:a16="http://schemas.microsoft.com/office/drawing/2014/main" id="{1FF75ED2-0356-FFA7-2ECF-3ADD071418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213" y="4587535"/>
            <a:ext cx="1945187" cy="52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86656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tIns="252000" rtlCol="0">
        <a:noAutofit/>
      </a:bodyPr>
      <a:lstStyle>
        <a:defPPr algn="ctr">
          <a:defRPr sz="16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3444</TotalTime>
  <Words>1321</Words>
  <Application>Microsoft Office PowerPoint</Application>
  <PresentationFormat>On-screen Show (16:9)</PresentationFormat>
  <Paragraphs>546</Paragraphs>
  <Slides>34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Arial</vt:lpstr>
      <vt:lpstr>Calibri</vt:lpstr>
      <vt:lpstr>Cambria Math</vt:lpstr>
      <vt:lpstr>NexusSans</vt:lpstr>
      <vt:lpstr>Segoe UI</vt:lpstr>
      <vt:lpstr>Verdana</vt:lpstr>
      <vt:lpstr>Wingdings</vt:lpstr>
      <vt:lpstr>Office-tema</vt:lpstr>
      <vt:lpstr>Skräddarsy kost med matematik</vt:lpstr>
      <vt:lpstr>ÖVERSIKT</vt:lpstr>
      <vt:lpstr>ÖVERSIKT</vt:lpstr>
      <vt:lpstr>KOSTRÅD</vt:lpstr>
      <vt:lpstr>NIVÅER AV KOSTANPASSNING</vt:lpstr>
      <vt:lpstr>NIVÅER AV KOSTANPASSNING</vt:lpstr>
      <vt:lpstr>METABOTYPNING – PRAXIS </vt:lpstr>
      <vt:lpstr>IDENTIFIERING AV METABOTYPER I MATRISER</vt:lpstr>
      <vt:lpstr>METABOTYPNING – UPPREPADE MÄTNINGAR</vt:lpstr>
      <vt:lpstr>METABOTYNPING – UPPREPADE MÄTNINGAR</vt:lpstr>
      <vt:lpstr>METABOTYPNING – UPPREPADE MÄTNINGAR</vt:lpstr>
      <vt:lpstr>METABOTYPNING – CROSSOVERDESIGNER</vt:lpstr>
      <vt:lpstr>ÖVERSIKT</vt:lpstr>
      <vt:lpstr>“SILLSTUDIEN” – SANDBERG LAB</vt:lpstr>
      <vt:lpstr>METODER</vt:lpstr>
      <vt:lpstr>METODER</vt:lpstr>
      <vt:lpstr>ARTIKLAR</vt:lpstr>
      <vt:lpstr>PARAFAC</vt:lpstr>
      <vt:lpstr>PCA VERSUS PARAFAC</vt:lpstr>
      <vt:lpstr>RESULTAT PARAFAC (1) </vt:lpstr>
      <vt:lpstr>RESULTS PARAFAC (2) </vt:lpstr>
      <vt:lpstr>METODER</vt:lpstr>
      <vt:lpstr>METODER</vt:lpstr>
      <vt:lpstr>ARTICLES</vt:lpstr>
      <vt:lpstr>DYNAMISKA SYSTEM</vt:lpstr>
      <vt:lpstr>LINJÄRA DYNAMISKA SYSTEM</vt:lpstr>
      <vt:lpstr>LINJÄRA DYNAMISKA SYSTEM</vt:lpstr>
      <vt:lpstr>SYSTEMIDENTIFIERING</vt:lpstr>
      <vt:lpstr>METABOTYPNING</vt:lpstr>
      <vt:lpstr>DYNAMIC MODE DECOMPOSITION (DMD)</vt:lpstr>
      <vt:lpstr>RESULTAT DMD</vt:lpstr>
      <vt:lpstr>RESULTAT DMD (2)</vt:lpstr>
      <vt:lpstr>ÖVERSIKT</vt:lpstr>
      <vt:lpstr>KOSTANPASSNING MED MATEMATIK </vt:lpstr>
    </vt:vector>
  </TitlesOfParts>
  <Company>Dekofunk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Efficient Geometry Inspection  and Off-line Programming</dc:title>
  <dc:creator>Jonas Wangsten</dc:creator>
  <cp:lastModifiedBy>Johan Jonasson</cp:lastModifiedBy>
  <cp:revision>310</cp:revision>
  <cp:lastPrinted>2017-11-16T11:45:11Z</cp:lastPrinted>
  <dcterms:created xsi:type="dcterms:W3CDTF">2017-10-09T06:53:25Z</dcterms:created>
  <dcterms:modified xsi:type="dcterms:W3CDTF">2022-11-01T08:40:01Z</dcterms:modified>
  <cp:contentStatus/>
</cp:coreProperties>
</file>