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Lst>
  <p:notesMasterIdLst>
    <p:notesMasterId r:id="rId25"/>
  </p:notesMasterIdLst>
  <p:handoutMasterIdLst>
    <p:handoutMasterId r:id="rId26"/>
  </p:handoutMasterIdLst>
  <p:sldIdLst>
    <p:sldId id="358" r:id="rId5"/>
    <p:sldId id="390" r:id="rId6"/>
    <p:sldId id="378" r:id="rId7"/>
    <p:sldId id="367" r:id="rId8"/>
    <p:sldId id="362" r:id="rId9"/>
    <p:sldId id="363" r:id="rId10"/>
    <p:sldId id="364" r:id="rId11"/>
    <p:sldId id="372" r:id="rId12"/>
    <p:sldId id="368" r:id="rId13"/>
    <p:sldId id="366" r:id="rId14"/>
    <p:sldId id="379" r:id="rId15"/>
    <p:sldId id="382" r:id="rId16"/>
    <p:sldId id="383" r:id="rId17"/>
    <p:sldId id="384" r:id="rId18"/>
    <p:sldId id="385" r:id="rId19"/>
    <p:sldId id="387" r:id="rId20"/>
    <p:sldId id="386" r:id="rId21"/>
    <p:sldId id="388" r:id="rId22"/>
    <p:sldId id="371" r:id="rId23"/>
    <p:sldId id="380" r:id="rId24"/>
  </p:sldIdLst>
  <p:sldSz cx="9144000" cy="5143500" type="screen16x9"/>
  <p:notesSz cx="6670675" cy="9875838"/>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77538" autoAdjust="0"/>
  </p:normalViewPr>
  <p:slideViewPr>
    <p:cSldViewPr snapToGrid="0" snapToObjects="1" showGuides="1">
      <p:cViewPr varScale="1">
        <p:scale>
          <a:sx n="68" d="100"/>
          <a:sy n="68" d="100"/>
        </p:scale>
        <p:origin x="1072" y="60"/>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11/1/2022</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11/1/2022</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Statistical_significan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a:t>
            </a:fld>
            <a:endParaRPr lang="en-US"/>
          </a:p>
        </p:txBody>
      </p:sp>
    </p:spTree>
    <p:extLst>
      <p:ext uri="{BB962C8B-B14F-4D97-AF65-F5344CB8AC3E}">
        <p14:creationId xmlns:p14="http://schemas.microsoft.com/office/powerpoint/2010/main" val="3742275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dirty="0">
                <a:solidFill>
                  <a:srgbClr val="000000"/>
                </a:solidFill>
                <a:effectLst/>
                <a:latin typeface="+mn-lt"/>
              </a:rPr>
              <a:t>Ansvarig för att stödja designen av en klinisk studie och att utföra analys och statistisk tolkning av data,</a:t>
            </a:r>
            <a:endParaRPr lang="sv-SE" sz="1200" dirty="0">
              <a:latin typeface="+mn-lt"/>
            </a:endParaRPr>
          </a:p>
          <a:p>
            <a:endParaRPr lang="sv-SE" dirty="0"/>
          </a:p>
          <a:p>
            <a:endParaRPr lang="sv-SE" dirty="0"/>
          </a:p>
          <a:p>
            <a:r>
              <a:rPr lang="sv-SE" dirty="0"/>
              <a:t>Studien </a:t>
            </a:r>
            <a:r>
              <a:rPr lang="sv-SE" dirty="0" err="1"/>
              <a:t>förberds</a:t>
            </a:r>
            <a:r>
              <a:rPr lang="sv-SE" dirty="0"/>
              <a:t>:</a:t>
            </a:r>
          </a:p>
          <a:p>
            <a:endParaRPr lang="sv-SE" dirty="0"/>
          </a:p>
          <a:p>
            <a:r>
              <a:rPr lang="sv-SE" dirty="0"/>
              <a:t>Stickprovsberäkningen ska vara lagom! Vill ha tillräckligt hög </a:t>
            </a:r>
            <a:r>
              <a:rPr lang="sv-SE" dirty="0" err="1"/>
              <a:t>power</a:t>
            </a:r>
            <a:r>
              <a:rPr lang="sv-SE" dirty="0"/>
              <a:t> men också undvika att ha signifikant resultat med kliniskt </a:t>
            </a:r>
            <a:r>
              <a:rPr lang="sv-SE" dirty="0" err="1"/>
              <a:t>oövertygande</a:t>
            </a:r>
            <a:r>
              <a:rPr lang="sv-SE" dirty="0"/>
              <a:t> punktskattning.</a:t>
            </a:r>
          </a:p>
          <a:p>
            <a:r>
              <a:rPr lang="sv-SE" dirty="0"/>
              <a:t>Förspecificering är viktig för att undvika att analysen blir skev.</a:t>
            </a:r>
          </a:p>
          <a:p>
            <a:r>
              <a:rPr lang="sv-SE" dirty="0"/>
              <a:t>Förspecificering av subgrupper är också rutin.</a:t>
            </a:r>
          </a:p>
          <a:p>
            <a:r>
              <a:rPr lang="sv-SE" dirty="0"/>
              <a:t>Övrigt kan exempelvis vara </a:t>
            </a:r>
            <a:r>
              <a:rPr lang="sv-SE" dirty="0" err="1"/>
              <a:t>interimsanalyser</a:t>
            </a:r>
            <a:r>
              <a:rPr lang="sv-SE" dirty="0"/>
              <a:t> som påverkar total </a:t>
            </a:r>
            <a:r>
              <a:rPr lang="sv-SE" dirty="0" err="1"/>
              <a:t>alpha</a:t>
            </a:r>
            <a:r>
              <a:rPr lang="sv-SE" dirty="0"/>
              <a:t>.</a:t>
            </a:r>
          </a:p>
          <a:p>
            <a:r>
              <a:rPr lang="sv-SE" dirty="0"/>
              <a:t>Saker skrivs tillsammans med övriga funktioner.</a:t>
            </a:r>
          </a:p>
          <a:p>
            <a:r>
              <a:rPr lang="sv-SE" dirty="0"/>
              <a:t>COX används vid överlevnadsanalys</a:t>
            </a:r>
          </a:p>
          <a:p>
            <a:r>
              <a:rPr lang="sv-SE" dirty="0"/>
              <a:t>Inga antaganden om h(t) i COX, </a:t>
            </a:r>
            <a:r>
              <a:rPr lang="sv-SE" dirty="0" err="1"/>
              <a:t>expected</a:t>
            </a:r>
            <a:r>
              <a:rPr lang="sv-SE" dirty="0"/>
              <a:t> </a:t>
            </a:r>
            <a:r>
              <a:rPr lang="sv-SE" dirty="0" err="1"/>
              <a:t>hazard</a:t>
            </a:r>
            <a:r>
              <a:rPr lang="sv-SE" dirty="0"/>
              <a:t> at </a:t>
            </a:r>
            <a:r>
              <a:rPr lang="sv-SE" dirty="0" err="1"/>
              <a:t>time</a:t>
            </a:r>
            <a:r>
              <a:rPr lang="sv-SE" dirty="0"/>
              <a:t> (t), icke parametriska biten</a:t>
            </a:r>
          </a:p>
          <a:p>
            <a:endParaRPr lang="sv-SE" dirty="0"/>
          </a:p>
          <a:p>
            <a:r>
              <a:rPr lang="sv-SE" dirty="0"/>
              <a:t>Under studien</a:t>
            </a:r>
          </a:p>
          <a:p>
            <a:r>
              <a:rPr lang="sv-SE" dirty="0"/>
              <a:t>Protokollet följs inte, man får in för få event. </a:t>
            </a:r>
          </a:p>
          <a:p>
            <a:r>
              <a:rPr lang="sv-SE" dirty="0"/>
              <a:t>Man behöver uppdatera SAP eller protokoll med nytt stickprov eller detaljer i analysmetoder.</a:t>
            </a:r>
          </a:p>
          <a:p>
            <a:endParaRPr lang="sv-SE" dirty="0"/>
          </a:p>
          <a:p>
            <a:r>
              <a:rPr lang="sv-SE" dirty="0" err="1"/>
              <a:t>Stuiden</a:t>
            </a:r>
            <a:r>
              <a:rPr lang="sv-SE" dirty="0"/>
              <a:t> läser ut.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Kan vi styrka att vi har någon effekt? Ser vi en oroväckande trend hos någon bieffekt? Har vi någon oväntad interaktion</a:t>
            </a:r>
            <a:endParaRPr lang="en-US" dirty="0"/>
          </a:p>
          <a:p>
            <a:endParaRPr lang="sv-SE" dirty="0"/>
          </a:p>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10</a:t>
            </a:fld>
            <a:endParaRPr lang="en-US"/>
          </a:p>
        </p:txBody>
      </p:sp>
    </p:spTree>
    <p:extLst>
      <p:ext uri="{BB962C8B-B14F-4D97-AF65-F5344CB8AC3E}">
        <p14:creationId xmlns:p14="http://schemas.microsoft.com/office/powerpoint/2010/main" val="338944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11</a:t>
            </a:fld>
            <a:endParaRPr lang="en-US"/>
          </a:p>
        </p:txBody>
      </p:sp>
    </p:spTree>
    <p:extLst>
      <p:ext uri="{BB962C8B-B14F-4D97-AF65-F5344CB8AC3E}">
        <p14:creationId xmlns:p14="http://schemas.microsoft.com/office/powerpoint/2010/main" val="2537669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12</a:t>
            </a:fld>
            <a:endParaRPr lang="en-US"/>
          </a:p>
        </p:txBody>
      </p:sp>
    </p:spTree>
    <p:extLst>
      <p:ext uri="{BB962C8B-B14F-4D97-AF65-F5344CB8AC3E}">
        <p14:creationId xmlns:p14="http://schemas.microsoft.com/office/powerpoint/2010/main" val="2426396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Risk </a:t>
            </a:r>
            <a:r>
              <a:rPr lang="sv-SE" dirty="0" err="1"/>
              <a:t>ratio</a:t>
            </a:r>
            <a:r>
              <a:rPr lang="sv-SE" dirty="0"/>
              <a:t>: Förhållandet mellan risk mellan grupperna. RR=2 säger dubbelt så stor risk att eventet händer i ena armen jämfört med andra. Tar inte hänsyn till sannolikheten att eventet sker!</a:t>
            </a:r>
          </a:p>
        </p:txBody>
      </p:sp>
      <p:sp>
        <p:nvSpPr>
          <p:cNvPr id="4" name="Slide Number Placeholder 3"/>
          <p:cNvSpPr>
            <a:spLocks noGrp="1"/>
          </p:cNvSpPr>
          <p:nvPr>
            <p:ph type="sldNum" sz="quarter" idx="5"/>
          </p:nvPr>
        </p:nvSpPr>
        <p:spPr/>
        <p:txBody>
          <a:bodyPr/>
          <a:lstStyle/>
          <a:p>
            <a:fld id="{FAD751AE-7ABC-314D-AFAD-47B860ED6FFE}" type="slidenum">
              <a:rPr lang="en-US" smtClean="0"/>
              <a:pPr/>
              <a:t>13</a:t>
            </a:fld>
            <a:endParaRPr lang="en-US"/>
          </a:p>
        </p:txBody>
      </p:sp>
    </p:spTree>
    <p:extLst>
      <p:ext uri="{BB962C8B-B14F-4D97-AF65-F5344CB8AC3E}">
        <p14:creationId xmlns:p14="http://schemas.microsoft.com/office/powerpoint/2010/main" val="408843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14</a:t>
            </a:fld>
            <a:endParaRPr lang="en-US"/>
          </a:p>
        </p:txBody>
      </p:sp>
    </p:spTree>
    <p:extLst>
      <p:ext uri="{BB962C8B-B14F-4D97-AF65-F5344CB8AC3E}">
        <p14:creationId xmlns:p14="http://schemas.microsoft.com/office/powerpoint/2010/main" val="341864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Publication</a:t>
            </a:r>
            <a:r>
              <a:rPr lang="sv-SE" dirty="0"/>
              <a:t> bias: </a:t>
            </a:r>
            <a:r>
              <a:rPr lang="en-US" b="0" i="0" dirty="0">
                <a:solidFill>
                  <a:srgbClr val="202122"/>
                </a:solidFill>
                <a:effectLst/>
                <a:latin typeface="Arial" panose="020B0604020202020204" pitchFamily="34" charset="0"/>
              </a:rPr>
              <a:t> It occurs when the outcome of an experiment or research study influences the decision whether to publish or otherwise distribute it. Publishing only results that show a </a:t>
            </a:r>
            <a:r>
              <a:rPr lang="en-US" b="0" i="0" u="none" strike="noStrike" dirty="0">
                <a:solidFill>
                  <a:srgbClr val="0645AD"/>
                </a:solidFill>
                <a:effectLst/>
                <a:latin typeface="Arial" panose="020B0604020202020204" pitchFamily="34" charset="0"/>
                <a:hlinkClick r:id="rId3" tooltip="Statistical significance"/>
              </a:rPr>
              <a:t>significant</a:t>
            </a:r>
            <a:r>
              <a:rPr lang="en-US" b="0" i="0" dirty="0">
                <a:solidFill>
                  <a:srgbClr val="202122"/>
                </a:solidFill>
                <a:effectLst/>
                <a:latin typeface="Arial" panose="020B0604020202020204" pitchFamily="34" charset="0"/>
              </a:rPr>
              <a:t> finding disturbs the balance of findings, and inserts bias in favor of positive results.</a:t>
            </a:r>
          </a:p>
          <a:p>
            <a:endParaRPr lang="en-US" b="0" i="0" dirty="0">
              <a:solidFill>
                <a:srgbClr val="202122"/>
              </a:solidFill>
              <a:effectLst/>
              <a:latin typeface="Arial" panose="020B0604020202020204" pitchFamily="34" charset="0"/>
            </a:endParaRPr>
          </a:p>
          <a:p>
            <a:r>
              <a:rPr lang="en-US" b="0" i="0" dirty="0" err="1">
                <a:solidFill>
                  <a:srgbClr val="202122"/>
                </a:solidFill>
                <a:effectLst/>
                <a:latin typeface="Arial" panose="020B0604020202020204" pitchFamily="34" charset="0"/>
              </a:rPr>
              <a:t>Heterogencitet</a:t>
            </a:r>
            <a:r>
              <a:rPr lang="en-US" b="0" i="0" dirty="0">
                <a:solidFill>
                  <a:srgbClr val="202122"/>
                </a:solidFill>
                <a:effectLst/>
                <a:latin typeface="Arial" panose="020B0604020202020204" pitchFamily="34" charset="0"/>
              </a:rPr>
              <a:t>:  </a:t>
            </a:r>
            <a:r>
              <a:rPr lang="en-US" b="0" i="0" dirty="0">
                <a:solidFill>
                  <a:srgbClr val="000000"/>
                </a:solidFill>
                <a:effectLst/>
                <a:latin typeface="Arial" panose="020B0604020202020204" pitchFamily="34" charset="0"/>
              </a:rPr>
              <a:t>Heterogeneity in meta-analysis refers to the variation in study outcomes more than expected by chance alone between studies.</a:t>
            </a:r>
            <a:endParaRPr lang="sv-SE"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15</a:t>
            </a:fld>
            <a:endParaRPr lang="en-US"/>
          </a:p>
        </p:txBody>
      </p:sp>
    </p:spTree>
    <p:extLst>
      <p:ext uri="{BB962C8B-B14F-4D97-AF65-F5344CB8AC3E}">
        <p14:creationId xmlns:p14="http://schemas.microsoft.com/office/powerpoint/2010/main" val="414570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Ska ge lite exempel på aktiviteter i olika delar av en studies utveckling.</a:t>
            </a:r>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16</a:t>
            </a:fld>
            <a:endParaRPr lang="en-US"/>
          </a:p>
        </p:txBody>
      </p:sp>
    </p:spTree>
    <p:extLst>
      <p:ext uri="{BB962C8B-B14F-4D97-AF65-F5344CB8AC3E}">
        <p14:creationId xmlns:p14="http://schemas.microsoft.com/office/powerpoint/2010/main" val="974624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Tar bort </a:t>
            </a:r>
            <a:r>
              <a:rPr lang="sv-SE" dirty="0" err="1"/>
              <a:t>carroll</a:t>
            </a:r>
            <a:r>
              <a:rPr lang="sv-SE" dirty="0"/>
              <a:t> ifall studiedesignsbiten blir yxad.</a:t>
            </a:r>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19</a:t>
            </a:fld>
            <a:endParaRPr lang="en-US"/>
          </a:p>
        </p:txBody>
      </p:sp>
    </p:spTree>
    <p:extLst>
      <p:ext uri="{BB962C8B-B14F-4D97-AF65-F5344CB8AC3E}">
        <p14:creationId xmlns:p14="http://schemas.microsoft.com/office/powerpoint/2010/main" val="175697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Nämn bra kurser att läsa som är bra att ha läst:</a:t>
            </a:r>
          </a:p>
          <a:p>
            <a:r>
              <a:rPr lang="sv-SE" dirty="0"/>
              <a:t>	* Monte </a:t>
            </a:r>
            <a:r>
              <a:rPr lang="sv-SE" dirty="0" err="1"/>
              <a:t>carlo</a:t>
            </a:r>
            <a:r>
              <a:rPr lang="sv-SE" dirty="0"/>
              <a:t>- baserad statistiska metoder</a:t>
            </a:r>
          </a:p>
          <a:p>
            <a:r>
              <a:rPr lang="sv-SE" dirty="0"/>
              <a:t>	* Linjär logistik regression</a:t>
            </a:r>
            <a:br>
              <a:rPr lang="sv-SE" dirty="0"/>
            </a:br>
            <a:r>
              <a:rPr lang="sv-SE" dirty="0"/>
              <a:t>	</a:t>
            </a:r>
          </a:p>
        </p:txBody>
      </p:sp>
      <p:sp>
        <p:nvSpPr>
          <p:cNvPr id="4" name="Slide Number Placeholder 3"/>
          <p:cNvSpPr>
            <a:spLocks noGrp="1"/>
          </p:cNvSpPr>
          <p:nvPr>
            <p:ph type="sldNum" sz="quarter" idx="5"/>
          </p:nvPr>
        </p:nvSpPr>
        <p:spPr/>
        <p:txBody>
          <a:bodyPr/>
          <a:lstStyle/>
          <a:p>
            <a:fld id="{FAD751AE-7ABC-314D-AFAD-47B860ED6FFE}" type="slidenum">
              <a:rPr lang="en-US" smtClean="0"/>
              <a:pPr/>
              <a:t>2</a:t>
            </a:fld>
            <a:endParaRPr lang="en-US"/>
          </a:p>
        </p:txBody>
      </p:sp>
    </p:spTree>
    <p:extLst>
      <p:ext uri="{BB962C8B-B14F-4D97-AF65-F5344CB8AC3E}">
        <p14:creationId xmlns:p14="http://schemas.microsoft.com/office/powerpoint/2010/main" val="67085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Nämn bra kurser att läsa som är bra att ha läst:</a:t>
            </a:r>
          </a:p>
          <a:p>
            <a:r>
              <a:rPr lang="sv-SE" dirty="0"/>
              <a:t>	* Monte </a:t>
            </a:r>
            <a:r>
              <a:rPr lang="sv-SE" dirty="0" err="1"/>
              <a:t>carlo</a:t>
            </a:r>
            <a:r>
              <a:rPr lang="sv-SE" dirty="0"/>
              <a:t>- baserad statistiska metoder</a:t>
            </a:r>
          </a:p>
          <a:p>
            <a:r>
              <a:rPr lang="sv-SE" dirty="0"/>
              <a:t>	* Linjär logistik regression</a:t>
            </a:r>
            <a:br>
              <a:rPr lang="sv-SE" dirty="0"/>
            </a:br>
            <a:r>
              <a:rPr lang="sv-SE" dirty="0"/>
              <a:t>	</a:t>
            </a:r>
          </a:p>
        </p:txBody>
      </p:sp>
      <p:sp>
        <p:nvSpPr>
          <p:cNvPr id="4" name="Slide Number Placeholder 3"/>
          <p:cNvSpPr>
            <a:spLocks noGrp="1"/>
          </p:cNvSpPr>
          <p:nvPr>
            <p:ph type="sldNum" sz="quarter" idx="5"/>
          </p:nvPr>
        </p:nvSpPr>
        <p:spPr/>
        <p:txBody>
          <a:bodyPr/>
          <a:lstStyle/>
          <a:p>
            <a:fld id="{FAD751AE-7ABC-314D-AFAD-47B860ED6FFE}" type="slidenum">
              <a:rPr lang="en-US" smtClean="0"/>
              <a:pPr/>
              <a:t>3</a:t>
            </a:fld>
            <a:endParaRPr lang="en-US"/>
          </a:p>
        </p:txBody>
      </p:sp>
    </p:spTree>
    <p:extLst>
      <p:ext uri="{BB962C8B-B14F-4D97-AF65-F5344CB8AC3E}">
        <p14:creationId xmlns:p14="http://schemas.microsoft.com/office/powerpoint/2010/main" val="270088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4</a:t>
            </a:fld>
            <a:endParaRPr lang="en-US"/>
          </a:p>
        </p:txBody>
      </p:sp>
    </p:spTree>
    <p:extLst>
      <p:ext uri="{BB962C8B-B14F-4D97-AF65-F5344CB8AC3E}">
        <p14:creationId xmlns:p14="http://schemas.microsoft.com/office/powerpoint/2010/main" val="275216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Kan nämna att innan detta finns en förklinisk fas.</a:t>
            </a:r>
          </a:p>
          <a:p>
            <a:r>
              <a:rPr lang="sv-SE" dirty="0" err="1"/>
              <a:t>Blindade</a:t>
            </a:r>
            <a:r>
              <a:rPr lang="sv-SE" dirty="0"/>
              <a:t> för försökspersonen.</a:t>
            </a:r>
          </a:p>
          <a:p>
            <a:r>
              <a:rPr lang="sv-SE" dirty="0"/>
              <a:t>Bedömer säkerhet hos människor, PK/PD, hur upptagning påverkas av mat och liknande. </a:t>
            </a:r>
          </a:p>
          <a:p>
            <a:r>
              <a:rPr lang="sv-SE" dirty="0"/>
              <a:t>PK/PD resulterar i att man ka bestämma en potentiell dosregim.</a:t>
            </a:r>
          </a:p>
          <a:p>
            <a:r>
              <a:rPr lang="sv-SE" dirty="0"/>
              <a:t>SAD/MAD</a:t>
            </a:r>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5</a:t>
            </a:fld>
            <a:endParaRPr lang="en-US"/>
          </a:p>
        </p:txBody>
      </p:sp>
    </p:spTree>
    <p:extLst>
      <p:ext uri="{BB962C8B-B14F-4D97-AF65-F5344CB8AC3E}">
        <p14:creationId xmlns:p14="http://schemas.microsoft.com/office/powerpoint/2010/main" val="354367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Här är det patienter med sjukdom eller tillstånd man tror läkemedlet kan hjälpa mot.</a:t>
            </a:r>
          </a:p>
          <a:p>
            <a:r>
              <a:rPr lang="sv-SE" dirty="0"/>
              <a:t>Någon om indirekta mätningar, surrogatvariabler.</a:t>
            </a:r>
          </a:p>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6</a:t>
            </a:fld>
            <a:endParaRPr lang="en-US"/>
          </a:p>
        </p:txBody>
      </p:sp>
    </p:spTree>
    <p:extLst>
      <p:ext uri="{BB962C8B-B14F-4D97-AF65-F5344CB8AC3E}">
        <p14:creationId xmlns:p14="http://schemas.microsoft.com/office/powerpoint/2010/main" val="405232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Godkännande mer specifikt för någon indikation och population.</a:t>
            </a:r>
          </a:p>
          <a:p>
            <a:r>
              <a:rPr lang="sv-SE" dirty="0"/>
              <a:t>Behöver ofta replikera effekt i två separata studier.</a:t>
            </a:r>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7</a:t>
            </a:fld>
            <a:endParaRPr lang="en-US"/>
          </a:p>
        </p:txBody>
      </p:sp>
    </p:spTree>
    <p:extLst>
      <p:ext uri="{BB962C8B-B14F-4D97-AF65-F5344CB8AC3E}">
        <p14:creationId xmlns:p14="http://schemas.microsoft.com/office/powerpoint/2010/main" val="275329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Bara snabbt nämna konceptet fas 4.</a:t>
            </a:r>
          </a:p>
          <a:p>
            <a:r>
              <a:rPr lang="sv-SE" dirty="0"/>
              <a:t>Bredda </a:t>
            </a:r>
            <a:r>
              <a:rPr lang="sv-SE" dirty="0" err="1"/>
              <a:t>fass-texten</a:t>
            </a:r>
            <a:r>
              <a:rPr lang="sv-SE" dirty="0"/>
              <a:t>(</a:t>
            </a:r>
            <a:r>
              <a:rPr lang="sv-SE" dirty="0" err="1"/>
              <a:t>bipacksedeln</a:t>
            </a:r>
            <a:r>
              <a:rPr lang="sv-SE" dirty="0"/>
              <a:t>),</a:t>
            </a:r>
            <a:r>
              <a:rPr lang="en-US" dirty="0"/>
              <a:t> </a:t>
            </a:r>
            <a:r>
              <a:rPr lang="en-US" dirty="0" err="1"/>
              <a:t>nya</a:t>
            </a:r>
            <a:r>
              <a:rPr lang="en-US" dirty="0"/>
              <a:t> </a:t>
            </a:r>
            <a:r>
              <a:rPr lang="en-US" dirty="0" err="1"/>
              <a:t>populationer</a:t>
            </a:r>
            <a:r>
              <a:rPr lang="en-US" dirty="0"/>
              <a:t>, </a:t>
            </a:r>
            <a:r>
              <a:rPr lang="en-US" dirty="0" err="1"/>
              <a:t>interaktioner</a:t>
            </a:r>
            <a:r>
              <a:rPr lang="en-US" dirty="0"/>
              <a:t> med </a:t>
            </a:r>
            <a:r>
              <a:rPr lang="en-US" dirty="0" err="1"/>
              <a:t>andra</a:t>
            </a:r>
            <a:r>
              <a:rPr lang="en-US" dirty="0"/>
              <a:t> </a:t>
            </a:r>
            <a:r>
              <a:rPr lang="en-US" dirty="0" err="1"/>
              <a:t>läkemedel</a:t>
            </a:r>
            <a:r>
              <a:rPr lang="en-US" dirty="0"/>
              <a:t>.</a:t>
            </a:r>
            <a:endParaRPr lang="sv-SE"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8</a:t>
            </a:fld>
            <a:endParaRPr lang="en-US"/>
          </a:p>
        </p:txBody>
      </p:sp>
    </p:spTree>
    <p:extLst>
      <p:ext uri="{BB962C8B-B14F-4D97-AF65-F5344CB8AC3E}">
        <p14:creationId xmlns:p14="http://schemas.microsoft.com/office/powerpoint/2010/main" val="238166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Ska ge lite exempel på aktiviteter i olika delar av en studies utveckling.</a:t>
            </a:r>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9</a:t>
            </a:fld>
            <a:endParaRPr lang="en-US"/>
          </a:p>
        </p:txBody>
      </p:sp>
    </p:spTree>
    <p:extLst>
      <p:ext uri="{BB962C8B-B14F-4D97-AF65-F5344CB8AC3E}">
        <p14:creationId xmlns:p14="http://schemas.microsoft.com/office/powerpoint/2010/main" val="3687507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arma_Science">
    <p:spTree>
      <p:nvGrpSpPr>
        <p:cNvPr id="1" name=""/>
        <p:cNvGrpSpPr/>
        <p:nvPr/>
      </p:nvGrpSpPr>
      <p:grpSpPr>
        <a:xfrm>
          <a:off x="0" y="0"/>
          <a:ext cx="0" cy="0"/>
          <a:chOff x="0" y="0"/>
          <a:chExt cx="0" cy="0"/>
        </a:xfrm>
      </p:grpSpPr>
      <p:pic>
        <p:nvPicPr>
          <p:cNvPr id="3" name="Picture 2" descr="A picture containing cake, indoor&#10;&#10;Description automatically generated">
            <a:extLst>
              <a:ext uri="{FF2B5EF4-FFF2-40B4-BE49-F238E27FC236}">
                <a16:creationId xmlns:a16="http://schemas.microsoft.com/office/drawing/2014/main" id="{039D58CE-906A-0B48-B080-3AC203DB51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3"/>
            <a:ext cx="8853081"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59019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arma_Science_2">
    <p:spTree>
      <p:nvGrpSpPr>
        <p:cNvPr id="1" name=""/>
        <p:cNvGrpSpPr/>
        <p:nvPr/>
      </p:nvGrpSpPr>
      <p:grpSpPr>
        <a:xfrm>
          <a:off x="0" y="0"/>
          <a:ext cx="0" cy="0"/>
          <a:chOff x="0" y="0"/>
          <a:chExt cx="0" cy="0"/>
        </a:xfrm>
      </p:grpSpPr>
      <p:pic>
        <p:nvPicPr>
          <p:cNvPr id="4" name="Picture 3" descr="A picture containing cake, tree, indoor&#10;&#10;Description automatically generated">
            <a:extLst>
              <a:ext uri="{FF2B5EF4-FFF2-40B4-BE49-F238E27FC236}">
                <a16:creationId xmlns:a16="http://schemas.microsoft.com/office/drawing/2014/main" id="{21295B4E-B6CB-D54A-89F0-ED27C4B167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681" y="2877964"/>
            <a:ext cx="8852400"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923030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arma_Science_3">
    <p:spTree>
      <p:nvGrpSpPr>
        <p:cNvPr id="1" name=""/>
        <p:cNvGrpSpPr/>
        <p:nvPr/>
      </p:nvGrpSpPr>
      <p:grpSpPr>
        <a:xfrm>
          <a:off x="0" y="0"/>
          <a:ext cx="0" cy="0"/>
          <a:chOff x="0" y="0"/>
          <a:chExt cx="0" cy="0"/>
        </a:xfrm>
      </p:grpSpPr>
      <p:pic>
        <p:nvPicPr>
          <p:cNvPr id="3" name="Picture 2" descr="A picture containing cake, tree, reef, indoor&#10;&#10;Description automatically generated">
            <a:extLst>
              <a:ext uri="{FF2B5EF4-FFF2-40B4-BE49-F238E27FC236}">
                <a16:creationId xmlns:a16="http://schemas.microsoft.com/office/drawing/2014/main" id="{D70BBD08-7D34-5548-A954-46F975288B59}"/>
              </a:ext>
            </a:extLst>
          </p:cNvPr>
          <p:cNvPicPr>
            <a:picLocks noChangeAspect="1"/>
          </p:cNvPicPr>
          <p:nvPr userDrawn="1"/>
        </p:nvPicPr>
        <p:blipFill rotWithShape="1">
          <a:blip r:embed="rId2"/>
          <a:srcRect t="28772" b="28772"/>
          <a:stretch/>
        </p:blipFill>
        <p:spPr>
          <a:xfrm>
            <a:off x="144000" y="2877964"/>
            <a:ext cx="8852400"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858221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6000" cy="2113995"/>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265"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A4108-BF7C-8B47-A181-1F6A7DDCC8F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893812"/>
            <a:ext cx="8856000" cy="2125663"/>
          </a:xfrm>
          <a:prstGeom prst="rect">
            <a:avLst/>
          </a:prstGeom>
        </p:spPr>
      </p:pic>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034777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48682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arma_Science">
    <p:spTree>
      <p:nvGrpSpPr>
        <p:cNvPr id="1" name=""/>
        <p:cNvGrpSpPr/>
        <p:nvPr/>
      </p:nvGrpSpPr>
      <p:grpSpPr>
        <a:xfrm>
          <a:off x="0" y="0"/>
          <a:ext cx="0" cy="0"/>
          <a:chOff x="0" y="0"/>
          <a:chExt cx="0" cy="0"/>
        </a:xfrm>
      </p:grpSpPr>
      <p:pic>
        <p:nvPicPr>
          <p:cNvPr id="6" name="Picture 5" descr="A picture containing cake, indoor&#10;&#10;Description automatically generated">
            <a:extLst>
              <a:ext uri="{FF2B5EF4-FFF2-40B4-BE49-F238E27FC236}">
                <a16:creationId xmlns:a16="http://schemas.microsoft.com/office/drawing/2014/main" id="{C8911739-E2AF-3840-809D-CECCF95205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3"/>
            <a:ext cx="8853081"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117915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arma_Science_2">
    <p:spTree>
      <p:nvGrpSpPr>
        <p:cNvPr id="1" name=""/>
        <p:cNvGrpSpPr/>
        <p:nvPr/>
      </p:nvGrpSpPr>
      <p:grpSpPr>
        <a:xfrm>
          <a:off x="0" y="0"/>
          <a:ext cx="0" cy="0"/>
          <a:chOff x="0" y="0"/>
          <a:chExt cx="0" cy="0"/>
        </a:xfrm>
      </p:grpSpPr>
      <p:pic>
        <p:nvPicPr>
          <p:cNvPr id="7" name="Picture 6" descr="A picture containing cake, tree, indoor&#10;&#10;Description automatically generated">
            <a:extLst>
              <a:ext uri="{FF2B5EF4-FFF2-40B4-BE49-F238E27FC236}">
                <a16:creationId xmlns:a16="http://schemas.microsoft.com/office/drawing/2014/main" id="{A17D1182-E2FB-D045-B7C7-36522F049E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681" y="2877964"/>
            <a:ext cx="8852400"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531213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arma_Science_3">
    <p:spTree>
      <p:nvGrpSpPr>
        <p:cNvPr id="1" name=""/>
        <p:cNvGrpSpPr/>
        <p:nvPr/>
      </p:nvGrpSpPr>
      <p:grpSpPr>
        <a:xfrm>
          <a:off x="0" y="0"/>
          <a:ext cx="0" cy="0"/>
          <a:chOff x="0" y="0"/>
          <a:chExt cx="0" cy="0"/>
        </a:xfrm>
      </p:grpSpPr>
      <p:pic>
        <p:nvPicPr>
          <p:cNvPr id="5" name="Picture 4" descr="A picture containing cake, tree, reef, indoor&#10;&#10;Description automatically generated">
            <a:extLst>
              <a:ext uri="{FF2B5EF4-FFF2-40B4-BE49-F238E27FC236}">
                <a16:creationId xmlns:a16="http://schemas.microsoft.com/office/drawing/2014/main" id="{D76CA433-D431-E044-8CA9-F947822F2520}"/>
              </a:ext>
            </a:extLst>
          </p:cNvPr>
          <p:cNvPicPr>
            <a:picLocks noChangeAspect="1"/>
          </p:cNvPicPr>
          <p:nvPr userDrawn="1"/>
        </p:nvPicPr>
        <p:blipFill rotWithShape="1">
          <a:blip r:embed="rId2"/>
          <a:srcRect t="28772" b="28772"/>
          <a:stretch/>
        </p:blipFill>
        <p:spPr>
          <a:xfrm>
            <a:off x="144000" y="2877964"/>
            <a:ext cx="8852400"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288311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75" y="2889534"/>
            <a:ext cx="8856000" cy="2113995"/>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6"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67773"/>
            <a:ext cx="8853082" cy="2123399"/>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5"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88490"/>
            <a:ext cx="8853082" cy="2123399"/>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VRM">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86FD2-C3A7-1C42-A299-B8FF6953E8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902521"/>
            <a:ext cx="8856000" cy="2125663"/>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7922996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1.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3.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image" Target="../media/image1.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theme" Target="../theme/theme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830" r:id="rId2"/>
    <p:sldLayoutId id="2147483828" r:id="rId3"/>
    <p:sldLayoutId id="2147483790" r:id="rId4"/>
    <p:sldLayoutId id="2147483792" r:id="rId5"/>
    <p:sldLayoutId id="2147483793" r:id="rId6"/>
    <p:sldLayoutId id="2147483824" r:id="rId7"/>
    <p:sldLayoutId id="2147483826" r:id="rId8"/>
    <p:sldLayoutId id="2147483794" r:id="rId9"/>
    <p:sldLayoutId id="2147483832" r:id="rId10"/>
    <p:sldLayoutId id="2147483842" r:id="rId11"/>
    <p:sldLayoutId id="2147483843" r:id="rId12"/>
    <p:sldLayoutId id="2147483844" r:id="rId13"/>
    <p:sldLayoutId id="2147483795" r:id="rId14"/>
    <p:sldLayoutId id="2147483796" r:id="rId15"/>
    <p:sldLayoutId id="2147483833" r:id="rId16"/>
    <p:sldLayoutId id="2147483837" r:id="rId17"/>
    <p:sldLayoutId id="2147483839" r:id="rId18"/>
    <p:sldLayoutId id="2147483797" r:id="rId19"/>
    <p:sldLayoutId id="2147483798" r:id="rId20"/>
    <p:sldLayoutId id="2147483799" r:id="rId21"/>
    <p:sldLayoutId id="2147483789" r:id="rId2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35" r:id="rId1"/>
    <p:sldLayoutId id="2147483831" r:id="rId2"/>
    <p:sldLayoutId id="2147483829" r:id="rId3"/>
    <p:sldLayoutId id="2147483812" r:id="rId4"/>
    <p:sldLayoutId id="2147483813" r:id="rId5"/>
    <p:sldLayoutId id="2147483814" r:id="rId6"/>
    <p:sldLayoutId id="2147483825" r:id="rId7"/>
    <p:sldLayoutId id="2147483827" r:id="rId8"/>
    <p:sldLayoutId id="2147483815" r:id="rId9"/>
    <p:sldLayoutId id="2147483811" r:id="rId10"/>
    <p:sldLayoutId id="2147483846" r:id="rId11"/>
    <p:sldLayoutId id="2147483845" r:id="rId12"/>
    <p:sldLayoutId id="2147483847" r:id="rId13"/>
    <p:sldLayoutId id="2147483806" r:id="rId14"/>
    <p:sldLayoutId id="2147483807" r:id="rId15"/>
    <p:sldLayoutId id="2147483841" r:id="rId16"/>
    <p:sldLayoutId id="2147483838" r:id="rId17"/>
    <p:sldLayoutId id="2147483840" r:id="rId18"/>
    <p:sldLayoutId id="2147483808" r:id="rId19"/>
    <p:sldLayoutId id="2147483809" r:id="rId20"/>
    <p:sldLayoutId id="2147483810"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7.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hyperlink" Target="https://www.astrazeneca.se/karriar/student.html" TargetMode="Externa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3" Type="http://schemas.openxmlformats.org/officeDocument/2006/relationships/hyperlink" Target="https://cliparting.com/free-question-clipart-36639/" TargetMode="External"/><Relationship Id="rId2" Type="http://schemas.openxmlformats.org/officeDocument/2006/relationships/hyperlink" Target="https://www.europeanpharmaceuticalreview.com/article/122671/how-to-start-up-an-atmp-clinical-trial/" TargetMode="External"/><Relationship Id="rId1" Type="http://schemas.openxmlformats.org/officeDocument/2006/relationships/slideLayout" Target="../slideLayouts/slideLayout67.xml"/><Relationship Id="rId4" Type="http://schemas.openxmlformats.org/officeDocument/2006/relationships/hyperlink" Target="http://falubygdenssfk.blogspot.com/2016/06/km-1-i-met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B304-3A01-0040-A35A-B50918C22C95}"/>
              </a:ext>
            </a:extLst>
          </p:cNvPr>
          <p:cNvSpPr>
            <a:spLocks noGrp="1"/>
          </p:cNvSpPr>
          <p:nvPr>
            <p:ph type="title"/>
          </p:nvPr>
        </p:nvSpPr>
        <p:spPr/>
        <p:txBody>
          <a:bodyPr/>
          <a:lstStyle/>
          <a:p>
            <a:r>
              <a:rPr lang="en-US" dirty="0" err="1"/>
              <a:t>Statistik</a:t>
            </a:r>
            <a:r>
              <a:rPr lang="en-US" dirty="0"/>
              <a:t> </a:t>
            </a:r>
            <a:r>
              <a:rPr lang="en-US" dirty="0" err="1"/>
              <a:t>inom</a:t>
            </a:r>
            <a:r>
              <a:rPr lang="en-US" dirty="0"/>
              <a:t> </a:t>
            </a:r>
            <a:r>
              <a:rPr lang="en-US" dirty="0" err="1"/>
              <a:t>läkemedelsutveckling</a:t>
            </a:r>
            <a:endParaRPr lang="en-US" dirty="0"/>
          </a:p>
        </p:txBody>
      </p:sp>
      <p:sp>
        <p:nvSpPr>
          <p:cNvPr id="3" name="Text Placeholder 2">
            <a:extLst>
              <a:ext uri="{FF2B5EF4-FFF2-40B4-BE49-F238E27FC236}">
                <a16:creationId xmlns:a16="http://schemas.microsoft.com/office/drawing/2014/main" id="{E441CD7A-7B29-C24E-85C4-02EF418054F3}"/>
              </a:ext>
            </a:extLst>
          </p:cNvPr>
          <p:cNvSpPr>
            <a:spLocks noGrp="1"/>
          </p:cNvSpPr>
          <p:nvPr>
            <p:ph type="body" sz="quarter" idx="11"/>
          </p:nvPr>
        </p:nvSpPr>
        <p:spPr>
          <a:xfrm>
            <a:off x="216001" y="2401650"/>
            <a:ext cx="6480000" cy="190800"/>
          </a:xfrm>
        </p:spPr>
        <p:txBody>
          <a:bodyPr/>
          <a:lstStyle/>
          <a:p>
            <a:r>
              <a:rPr lang="en-US" dirty="0"/>
              <a:t>Kevin Persson</a:t>
            </a:r>
          </a:p>
        </p:txBody>
      </p:sp>
      <p:sp>
        <p:nvSpPr>
          <p:cNvPr id="4" name="Text Placeholder 3">
            <a:extLst>
              <a:ext uri="{FF2B5EF4-FFF2-40B4-BE49-F238E27FC236}">
                <a16:creationId xmlns:a16="http://schemas.microsoft.com/office/drawing/2014/main" id="{BE21D830-DD24-0D46-925E-9A5F023A8193}"/>
              </a:ext>
            </a:extLst>
          </p:cNvPr>
          <p:cNvSpPr>
            <a:spLocks noGrp="1"/>
          </p:cNvSpPr>
          <p:nvPr>
            <p:ph type="body" sz="quarter" idx="12"/>
          </p:nvPr>
        </p:nvSpPr>
        <p:spPr/>
        <p:txBody>
          <a:bodyPr/>
          <a:lstStyle/>
          <a:p>
            <a:r>
              <a:rPr lang="sv-SE" dirty="0"/>
              <a:t>My-dagen</a:t>
            </a:r>
            <a:endParaRPr lang="en-US" dirty="0"/>
          </a:p>
        </p:txBody>
      </p:sp>
      <p:sp>
        <p:nvSpPr>
          <p:cNvPr id="5" name="Text Placeholder 4">
            <a:extLst>
              <a:ext uri="{FF2B5EF4-FFF2-40B4-BE49-F238E27FC236}">
                <a16:creationId xmlns:a16="http://schemas.microsoft.com/office/drawing/2014/main" id="{0AFA0FB8-C4EC-5340-BD45-DE3FA3936DEF}"/>
              </a:ext>
            </a:extLst>
          </p:cNvPr>
          <p:cNvSpPr>
            <a:spLocks noGrp="1"/>
          </p:cNvSpPr>
          <p:nvPr>
            <p:ph type="body" sz="quarter" idx="15"/>
          </p:nvPr>
        </p:nvSpPr>
        <p:spPr/>
        <p:txBody>
          <a:bodyPr/>
          <a:lstStyle/>
          <a:p>
            <a:r>
              <a:rPr lang="en-US"/>
              <a:t>Strictly Confidential</a:t>
            </a:r>
            <a:endParaRPr lang="en-US" dirty="0"/>
          </a:p>
        </p:txBody>
      </p:sp>
      <p:sp>
        <p:nvSpPr>
          <p:cNvPr id="6" name="Text Placeholder 5">
            <a:extLst>
              <a:ext uri="{FF2B5EF4-FFF2-40B4-BE49-F238E27FC236}">
                <a16:creationId xmlns:a16="http://schemas.microsoft.com/office/drawing/2014/main" id="{04BD9026-5B09-524D-A52A-BC532CF42CFC}"/>
              </a:ext>
            </a:extLst>
          </p:cNvPr>
          <p:cNvSpPr>
            <a:spLocks noGrp="1"/>
          </p:cNvSpPr>
          <p:nvPr>
            <p:ph type="body" sz="quarter" idx="13"/>
          </p:nvPr>
        </p:nvSpPr>
        <p:spPr>
          <a:xfrm>
            <a:off x="7128000" y="2607900"/>
            <a:ext cx="1872000" cy="190800"/>
          </a:xfrm>
        </p:spPr>
        <p:txBody>
          <a:bodyPr/>
          <a:lstStyle/>
          <a:p>
            <a:r>
              <a:rPr lang="sv-SE"/>
              <a:t>31 Okt </a:t>
            </a:r>
            <a:r>
              <a:rPr lang="sv-SE" dirty="0"/>
              <a:t>2022</a:t>
            </a:r>
            <a:endParaRPr lang="en-US" dirty="0"/>
          </a:p>
        </p:txBody>
      </p:sp>
      <p:sp>
        <p:nvSpPr>
          <p:cNvPr id="7" name="Rectangle 6">
            <a:extLst>
              <a:ext uri="{FF2B5EF4-FFF2-40B4-BE49-F238E27FC236}">
                <a16:creationId xmlns:a16="http://schemas.microsoft.com/office/drawing/2014/main" id="{C4F7A32B-CEE3-4C0E-85FC-E7C7BDF94F23}"/>
              </a:ext>
            </a:extLst>
          </p:cNvPr>
          <p:cNvSpPr/>
          <p:nvPr/>
        </p:nvSpPr>
        <p:spPr>
          <a:xfrm>
            <a:off x="7128000" y="2295549"/>
            <a:ext cx="1636859" cy="2969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95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B583-AF75-4CD2-829B-EE1100A17E57}"/>
              </a:ext>
            </a:extLst>
          </p:cNvPr>
          <p:cNvSpPr>
            <a:spLocks noGrp="1"/>
          </p:cNvSpPr>
          <p:nvPr>
            <p:ph type="title"/>
          </p:nvPr>
        </p:nvSpPr>
        <p:spPr/>
        <p:txBody>
          <a:bodyPr/>
          <a:lstStyle/>
          <a:p>
            <a:r>
              <a:rPr lang="en-US" dirty="0" err="1"/>
              <a:t>Klinska</a:t>
            </a:r>
            <a:r>
              <a:rPr lang="en-US" dirty="0"/>
              <a:t> studier</a:t>
            </a:r>
            <a:br>
              <a:rPr lang="en-US" dirty="0"/>
            </a:br>
            <a:br>
              <a:rPr lang="en-US" dirty="0"/>
            </a:br>
            <a:endParaRPr lang="en-US" dirty="0"/>
          </a:p>
        </p:txBody>
      </p:sp>
      <p:sp>
        <p:nvSpPr>
          <p:cNvPr id="3" name="Text Placeholder 2">
            <a:extLst>
              <a:ext uri="{FF2B5EF4-FFF2-40B4-BE49-F238E27FC236}">
                <a16:creationId xmlns:a16="http://schemas.microsoft.com/office/drawing/2014/main" id="{22214D52-AEC6-455A-BCDA-B3BD5AA8616A}"/>
              </a:ext>
            </a:extLst>
          </p:cNvPr>
          <p:cNvSpPr>
            <a:spLocks noGrp="1"/>
          </p:cNvSpPr>
          <p:nvPr>
            <p:ph type="body" sz="quarter" idx="11"/>
          </p:nvPr>
        </p:nvSpPr>
        <p:spPr>
          <a:xfrm>
            <a:off x="237062" y="144000"/>
            <a:ext cx="7463265" cy="3408783"/>
          </a:xfrm>
        </p:spPr>
        <p:txBody>
          <a:bodyPr/>
          <a:lstStyle/>
          <a:p>
            <a:pPr marL="285750" indent="-285750">
              <a:buFont typeface="Arial" panose="020B0604020202020204" pitchFamily="34" charset="0"/>
              <a:buChar char="•"/>
            </a:pPr>
            <a:endParaRPr lang="sv-SE" sz="1600" dirty="0"/>
          </a:p>
          <a:p>
            <a:endParaRPr lang="sv-SE" sz="1600" dirty="0"/>
          </a:p>
          <a:p>
            <a:pPr marL="285750" indent="-285750">
              <a:buFont typeface="Arial" panose="020B0604020202020204" pitchFamily="34" charset="0"/>
              <a:buChar char="•"/>
            </a:pPr>
            <a:r>
              <a:rPr lang="sv-SE" sz="1600" dirty="0"/>
              <a:t>Studien förbereds:</a:t>
            </a:r>
          </a:p>
          <a:p>
            <a:pPr marL="628650" lvl="1" indent="-285750">
              <a:buFont typeface="Arial" panose="020B0604020202020204" pitchFamily="34" charset="0"/>
              <a:buChar char="•"/>
            </a:pPr>
            <a:r>
              <a:rPr lang="sv-SE" sz="1200" dirty="0"/>
              <a:t>Vilken design ska användas, dialog med myndigheter (FDA, EMA, etc.).</a:t>
            </a:r>
          </a:p>
          <a:p>
            <a:pPr marL="628650" lvl="1" indent="-285750">
              <a:buFont typeface="Arial" panose="020B0604020202020204" pitchFamily="34" charset="0"/>
              <a:buChar char="•"/>
            </a:pPr>
            <a:r>
              <a:rPr lang="sv-SE" sz="1200" dirty="0"/>
              <a:t>Specificera vilka variabler man ska analysera.</a:t>
            </a:r>
          </a:p>
          <a:p>
            <a:pPr marL="628650" lvl="1" indent="-285750">
              <a:buFont typeface="Arial" panose="020B0604020202020204" pitchFamily="34" charset="0"/>
              <a:buChar char="•"/>
            </a:pPr>
            <a:r>
              <a:rPr lang="sv-SE" sz="1200" dirty="0"/>
              <a:t>Vilka metoder ska användas för att analysera variabeln?</a:t>
            </a:r>
          </a:p>
          <a:p>
            <a:pPr marL="971550" lvl="2" indent="-285750">
              <a:buFont typeface="Arial" panose="020B0604020202020204" pitchFamily="34" charset="0"/>
              <a:buChar char="•"/>
            </a:pPr>
            <a:r>
              <a:rPr lang="sv-SE" sz="1200" dirty="0"/>
              <a:t>Parametriska metoder: T-test, ANOVA, ANCOVA, </a:t>
            </a:r>
            <a:r>
              <a:rPr lang="sv-SE" sz="1200" dirty="0" err="1"/>
              <a:t>logistic</a:t>
            </a:r>
            <a:r>
              <a:rPr lang="sv-SE" sz="1200" dirty="0"/>
              <a:t> regression, etc. </a:t>
            </a:r>
          </a:p>
          <a:p>
            <a:pPr marL="971550" lvl="2" indent="-285750">
              <a:buFont typeface="Arial" panose="020B0604020202020204" pitchFamily="34" charset="0"/>
              <a:buChar char="•"/>
            </a:pPr>
            <a:r>
              <a:rPr lang="sv-SE" sz="1200" dirty="0"/>
              <a:t>Semi-parametriska metoder: Cox-proportional </a:t>
            </a:r>
            <a:r>
              <a:rPr lang="sv-SE" sz="1200" dirty="0" err="1"/>
              <a:t>hazard</a:t>
            </a:r>
            <a:r>
              <a:rPr lang="sv-SE" sz="1200" dirty="0"/>
              <a:t> </a:t>
            </a:r>
            <a:r>
              <a:rPr lang="sv-SE" sz="1200" dirty="0" err="1"/>
              <a:t>model</a:t>
            </a:r>
            <a:r>
              <a:rPr lang="sv-SE" sz="1200" dirty="0"/>
              <a:t>, etc.</a:t>
            </a:r>
          </a:p>
          <a:p>
            <a:pPr marL="971550" lvl="2" indent="-285750">
              <a:buFont typeface="Arial" panose="020B0604020202020204" pitchFamily="34" charset="0"/>
              <a:buChar char="•"/>
            </a:pPr>
            <a:r>
              <a:rPr lang="sv-SE" sz="1200" dirty="0"/>
              <a:t>Icke-parametriska metoder: Chi-Square test, etc.</a:t>
            </a:r>
          </a:p>
          <a:p>
            <a:pPr marL="628650" lvl="1" indent="-285750">
              <a:buFont typeface="Arial" panose="020B0604020202020204" pitchFamily="34" charset="0"/>
              <a:buChar char="•"/>
            </a:pPr>
            <a:r>
              <a:rPr lang="sv-SE" sz="1200" dirty="0"/>
              <a:t>Förspecificera ev. hypotesprövning, stickprovsberäkning.</a:t>
            </a:r>
          </a:p>
          <a:p>
            <a:pPr marL="628650" lvl="1" indent="-285750">
              <a:buFont typeface="Arial" panose="020B0604020202020204" pitchFamily="34" charset="0"/>
              <a:buChar char="•"/>
            </a:pPr>
            <a:endParaRPr lang="sv-SE" sz="1200" dirty="0"/>
          </a:p>
          <a:p>
            <a:pPr marL="342900" indent="-342900">
              <a:buFont typeface="Arial" panose="020B0604020202020204" pitchFamily="34" charset="0"/>
              <a:buChar char="•"/>
            </a:pPr>
            <a:r>
              <a:rPr lang="sv-SE" sz="1600" dirty="0"/>
              <a:t>Under studien:</a:t>
            </a:r>
          </a:p>
          <a:p>
            <a:pPr marL="685800" lvl="1" indent="-342900">
              <a:buFont typeface="Arial" panose="020B0604020202020204" pitchFamily="34" charset="0"/>
              <a:buChar char="•"/>
            </a:pPr>
            <a:r>
              <a:rPr lang="sv-SE" sz="1250" dirty="0"/>
              <a:t>Insamling av data övervakas.</a:t>
            </a:r>
          </a:p>
          <a:p>
            <a:pPr marL="685800" lvl="1" indent="-342900">
              <a:buFont typeface="Arial" panose="020B0604020202020204" pitchFamily="34" charset="0"/>
              <a:buChar char="•"/>
            </a:pPr>
            <a:r>
              <a:rPr lang="sv-SE" sz="1200" dirty="0"/>
              <a:t>Saker går aldrig exakt som man tänkt sig.</a:t>
            </a:r>
          </a:p>
          <a:p>
            <a:pPr marL="685800" lvl="1" indent="-342900">
              <a:buFont typeface="Arial" panose="020B0604020202020204" pitchFamily="34" charset="0"/>
              <a:buChar char="•"/>
            </a:pPr>
            <a:endParaRPr lang="sv-SE" sz="1600" dirty="0"/>
          </a:p>
          <a:p>
            <a:pPr marL="342900" indent="-342900">
              <a:buFont typeface="Arial" panose="020B0604020202020204" pitchFamily="34" charset="0"/>
              <a:buChar char="•"/>
            </a:pPr>
            <a:r>
              <a:rPr lang="sv-SE" sz="1600" dirty="0"/>
              <a:t>Studien läser ut:</a:t>
            </a:r>
          </a:p>
          <a:p>
            <a:pPr marL="685800" lvl="1" indent="-342900">
              <a:buFont typeface="Arial" panose="020B0604020202020204" pitchFamily="34" charset="0"/>
              <a:buChar char="•"/>
            </a:pPr>
            <a:r>
              <a:rPr lang="sv-SE" sz="1200" dirty="0"/>
              <a:t>kvantitativ tolkning av resultatet.</a:t>
            </a:r>
          </a:p>
          <a:p>
            <a:pPr marL="685800" lvl="1" indent="-342900">
              <a:buFont typeface="Arial" panose="020B0604020202020204" pitchFamily="34" charset="0"/>
              <a:buChar char="•"/>
            </a:pPr>
            <a:endParaRPr lang="sv-SE" sz="1200" dirty="0"/>
          </a:p>
          <a:p>
            <a:pPr lvl="1"/>
            <a:endParaRPr lang="sv-SE" sz="1250" dirty="0"/>
          </a:p>
          <a:p>
            <a:pPr marL="685800" lvl="1" indent="-342900">
              <a:buFont typeface="Arial" panose="020B0604020202020204" pitchFamily="34" charset="0"/>
              <a:buChar char="•"/>
            </a:pPr>
            <a:endParaRPr lang="sv-SE" sz="1250" dirty="0"/>
          </a:p>
          <a:p>
            <a:pPr marL="342900" indent="-342900">
              <a:buFont typeface="Arial" panose="020B0604020202020204" pitchFamily="34" charset="0"/>
              <a:buChar char="•"/>
            </a:pPr>
            <a:endParaRPr lang="sv-SE" sz="1950" dirty="0"/>
          </a:p>
          <a:p>
            <a:pPr marL="685800" lvl="1" indent="-342900">
              <a:buFont typeface="Arial" panose="020B0604020202020204" pitchFamily="34" charset="0"/>
              <a:buChar char="•"/>
            </a:pPr>
            <a:endParaRPr lang="sv-SE" sz="1200" dirty="0"/>
          </a:p>
          <a:p>
            <a:pPr marL="628650" lvl="1" indent="-285750">
              <a:buFont typeface="Arial" panose="020B0604020202020204" pitchFamily="34" charset="0"/>
              <a:buChar char="•"/>
            </a:pPr>
            <a:endParaRPr lang="sv-SE" sz="1200" dirty="0"/>
          </a:p>
          <a:p>
            <a:endParaRPr lang="sv-SE" sz="1950" dirty="0"/>
          </a:p>
          <a:p>
            <a:pPr marL="285750" indent="-285750">
              <a:buFont typeface="Arial" panose="020B0604020202020204" pitchFamily="34" charset="0"/>
              <a:buChar char="•"/>
            </a:pPr>
            <a:endParaRPr lang="sv-SE" dirty="0"/>
          </a:p>
        </p:txBody>
      </p:sp>
      <p:sp>
        <p:nvSpPr>
          <p:cNvPr id="4" name="Slide Number Placeholder 3">
            <a:extLst>
              <a:ext uri="{FF2B5EF4-FFF2-40B4-BE49-F238E27FC236}">
                <a16:creationId xmlns:a16="http://schemas.microsoft.com/office/drawing/2014/main" id="{AC552A9A-805D-4A58-8354-39D46A81A231}"/>
              </a:ext>
            </a:extLst>
          </p:cNvPr>
          <p:cNvSpPr>
            <a:spLocks noGrp="1"/>
          </p:cNvSpPr>
          <p:nvPr>
            <p:ph type="sldNum" sz="quarter" idx="4"/>
          </p:nvPr>
        </p:nvSpPr>
        <p:spPr/>
        <p:txBody>
          <a:bodyPr/>
          <a:lstStyle/>
          <a:p>
            <a:fld id="{3C4F54F3-C349-4609-AFEE-01462D5C7942}" type="slidenum">
              <a:rPr lang="en-GB" smtClean="0"/>
              <a:pPr/>
              <a:t>10</a:t>
            </a:fld>
            <a:endParaRPr lang="en-GB" dirty="0"/>
          </a:p>
        </p:txBody>
      </p:sp>
      <p:pic>
        <p:nvPicPr>
          <p:cNvPr id="6" name="Picture 5">
            <a:extLst>
              <a:ext uri="{FF2B5EF4-FFF2-40B4-BE49-F238E27FC236}">
                <a16:creationId xmlns:a16="http://schemas.microsoft.com/office/drawing/2014/main" id="{3D70D1B0-8D39-4637-ACCE-ABC02651F3EE}"/>
              </a:ext>
            </a:extLst>
          </p:cNvPr>
          <p:cNvPicPr>
            <a:picLocks noChangeAspect="1"/>
          </p:cNvPicPr>
          <p:nvPr/>
        </p:nvPicPr>
        <p:blipFill>
          <a:blip r:embed="rId3"/>
          <a:stretch>
            <a:fillRect/>
          </a:stretch>
        </p:blipFill>
        <p:spPr>
          <a:xfrm>
            <a:off x="4055705" y="2802952"/>
            <a:ext cx="3738466" cy="2124802"/>
          </a:xfrm>
          <a:prstGeom prst="rect">
            <a:avLst/>
          </a:prstGeom>
        </p:spPr>
      </p:pic>
    </p:spTree>
    <p:extLst>
      <p:ext uri="{BB962C8B-B14F-4D97-AF65-F5344CB8AC3E}">
        <p14:creationId xmlns:p14="http://schemas.microsoft.com/office/powerpoint/2010/main" val="378801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A775-1AA3-420D-827E-DEAD154540A8}"/>
              </a:ext>
            </a:extLst>
          </p:cNvPr>
          <p:cNvSpPr>
            <a:spLocks noGrp="1"/>
          </p:cNvSpPr>
          <p:nvPr>
            <p:ph type="title"/>
          </p:nvPr>
        </p:nvSpPr>
        <p:spPr/>
        <p:txBody>
          <a:bodyPr/>
          <a:lstStyle/>
          <a:p>
            <a:r>
              <a:rPr lang="sv-SE" dirty="0"/>
              <a:t>Vanliga frågor som kan uppstå</a:t>
            </a:r>
          </a:p>
        </p:txBody>
      </p:sp>
      <p:sp>
        <p:nvSpPr>
          <p:cNvPr id="3" name="Text Placeholder 2">
            <a:extLst>
              <a:ext uri="{FF2B5EF4-FFF2-40B4-BE49-F238E27FC236}">
                <a16:creationId xmlns:a16="http://schemas.microsoft.com/office/drawing/2014/main" id="{07F92530-2AA8-40AE-B2D6-2B79B62523D7}"/>
              </a:ext>
            </a:extLst>
          </p:cNvPr>
          <p:cNvSpPr>
            <a:spLocks noGrp="1"/>
          </p:cNvSpPr>
          <p:nvPr>
            <p:ph type="body" sz="quarter" idx="11"/>
          </p:nvPr>
        </p:nvSpPr>
        <p:spPr>
          <a:xfrm>
            <a:off x="237599" y="867266"/>
            <a:ext cx="7228429" cy="1989831"/>
          </a:xfrm>
        </p:spPr>
        <p:txBody>
          <a:bodyPr/>
          <a:lstStyle/>
          <a:p>
            <a:pPr marL="285750" indent="-285750">
              <a:buFont typeface="Arial" panose="020B0604020202020204" pitchFamily="34" charset="0"/>
              <a:buChar char="•"/>
            </a:pPr>
            <a:r>
              <a:rPr lang="sv-SE" sz="1600" dirty="0"/>
              <a:t>Har vårt studieläkemedel en klinisk effekt?</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Hur vet vi om det är värt att fortsätta med vårt studieläkemedel?</a:t>
            </a:r>
          </a:p>
          <a:p>
            <a:endParaRPr lang="sv-SE" sz="1600" dirty="0"/>
          </a:p>
          <a:p>
            <a:pPr marL="285750" indent="-285750">
              <a:buFont typeface="Arial" panose="020B0604020202020204" pitchFamily="34" charset="0"/>
              <a:buChar char="•"/>
            </a:pPr>
            <a:r>
              <a:rPr lang="sv-SE" sz="1600" dirty="0"/>
              <a:t>Kan vi estimera ett gemensamt effektmått, baserat på data från olika studier?</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628650" lvl="1" indent="-285750">
              <a:buFont typeface="Arial" panose="020B0604020202020204" pitchFamily="34" charset="0"/>
              <a:buChar char="•"/>
            </a:pPr>
            <a:endParaRPr lang="sv-SE" sz="1200" dirty="0"/>
          </a:p>
          <a:p>
            <a:pPr marL="628650" lvl="1" indent="-285750">
              <a:buFont typeface="Arial" panose="020B0604020202020204" pitchFamily="34" charset="0"/>
              <a:buChar char="•"/>
            </a:pPr>
            <a:endParaRPr lang="sv-SE" sz="1200" dirty="0"/>
          </a:p>
          <a:p>
            <a:pPr marL="342900" indent="-342900">
              <a:buFont typeface="Arial" panose="020B0604020202020204" pitchFamily="34" charset="0"/>
              <a:buChar char="•"/>
            </a:pPr>
            <a:endParaRPr lang="sv-SE" sz="1950" dirty="0"/>
          </a:p>
        </p:txBody>
      </p:sp>
      <p:sp>
        <p:nvSpPr>
          <p:cNvPr id="4" name="Slide Number Placeholder 3">
            <a:extLst>
              <a:ext uri="{FF2B5EF4-FFF2-40B4-BE49-F238E27FC236}">
                <a16:creationId xmlns:a16="http://schemas.microsoft.com/office/drawing/2014/main" id="{932399A8-8668-486F-9B7E-C7844EDA164E}"/>
              </a:ext>
            </a:extLst>
          </p:cNvPr>
          <p:cNvSpPr>
            <a:spLocks noGrp="1"/>
          </p:cNvSpPr>
          <p:nvPr>
            <p:ph type="sldNum" sz="quarter" idx="4"/>
          </p:nvPr>
        </p:nvSpPr>
        <p:spPr/>
        <p:txBody>
          <a:bodyPr/>
          <a:lstStyle/>
          <a:p>
            <a:fld id="{3C4F54F3-C349-4609-AFEE-01462D5C7942}" type="slidenum">
              <a:rPr lang="en-GB" smtClean="0"/>
              <a:pPr/>
              <a:t>11</a:t>
            </a:fld>
            <a:endParaRPr lang="en-GB" dirty="0"/>
          </a:p>
        </p:txBody>
      </p:sp>
      <p:pic>
        <p:nvPicPr>
          <p:cNvPr id="8" name="Picture 7">
            <a:extLst>
              <a:ext uri="{FF2B5EF4-FFF2-40B4-BE49-F238E27FC236}">
                <a16:creationId xmlns:a16="http://schemas.microsoft.com/office/drawing/2014/main" id="{C00EBDBE-2F59-41FD-A754-D4712A1AFEEA}"/>
              </a:ext>
            </a:extLst>
          </p:cNvPr>
          <p:cNvPicPr>
            <a:picLocks noChangeAspect="1"/>
          </p:cNvPicPr>
          <p:nvPr/>
        </p:nvPicPr>
        <p:blipFill>
          <a:blip r:embed="rId3"/>
          <a:stretch>
            <a:fillRect/>
          </a:stretch>
        </p:blipFill>
        <p:spPr>
          <a:xfrm>
            <a:off x="7153619" y="131480"/>
            <a:ext cx="1445697" cy="2692659"/>
          </a:xfrm>
          <a:prstGeom prst="rect">
            <a:avLst/>
          </a:prstGeom>
        </p:spPr>
      </p:pic>
    </p:spTree>
    <p:extLst>
      <p:ext uri="{BB962C8B-B14F-4D97-AF65-F5344CB8AC3E}">
        <p14:creationId xmlns:p14="http://schemas.microsoft.com/office/powerpoint/2010/main" val="29947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6AC0-ADA2-47CD-984F-822CA2AA1BD4}"/>
              </a:ext>
            </a:extLst>
          </p:cNvPr>
          <p:cNvSpPr>
            <a:spLocks noGrp="1"/>
          </p:cNvSpPr>
          <p:nvPr>
            <p:ph type="title"/>
          </p:nvPr>
        </p:nvSpPr>
        <p:spPr/>
        <p:txBody>
          <a:bodyPr/>
          <a:lstStyle/>
          <a:p>
            <a:r>
              <a:rPr lang="sv-SE" dirty="0"/>
              <a:t>Meta-analys</a:t>
            </a:r>
          </a:p>
        </p:txBody>
      </p:sp>
      <p:sp>
        <p:nvSpPr>
          <p:cNvPr id="3" name="Text Placeholder 2">
            <a:extLst>
              <a:ext uri="{FF2B5EF4-FFF2-40B4-BE49-F238E27FC236}">
                <a16:creationId xmlns:a16="http://schemas.microsoft.com/office/drawing/2014/main" id="{866C3EE8-3630-49FC-AC91-574F3BD93BCB}"/>
              </a:ext>
            </a:extLst>
          </p:cNvPr>
          <p:cNvSpPr>
            <a:spLocks noGrp="1"/>
          </p:cNvSpPr>
          <p:nvPr>
            <p:ph type="body" sz="quarter" idx="11"/>
          </p:nvPr>
        </p:nvSpPr>
        <p:spPr>
          <a:xfrm>
            <a:off x="340317" y="951750"/>
            <a:ext cx="8237625" cy="3895004"/>
          </a:xfrm>
        </p:spPr>
        <p:txBody>
          <a:bodyPr/>
          <a:lstStyle/>
          <a:p>
            <a:pPr marL="285750" indent="-285750">
              <a:buFont typeface="Arial" panose="020B0604020202020204" pitchFamily="34" charset="0"/>
              <a:buChar char="•"/>
            </a:pPr>
            <a:r>
              <a:rPr lang="sv-SE" sz="1600" dirty="0"/>
              <a:t>En statistisk analys som kombinerar </a:t>
            </a:r>
          </a:p>
          <a:p>
            <a:r>
              <a:rPr lang="sv-SE" sz="1600" dirty="0"/>
              <a:t>     resultatet från multipla studier.</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Kan användas när flera studier </a:t>
            </a:r>
          </a:p>
          <a:p>
            <a:r>
              <a:rPr lang="sv-SE" sz="1600" dirty="0"/>
              <a:t>     samlat in/presenterat jämförbar data.</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Målet är att få fram ett sammanslaget resultat från studierna baserat på om man antar:</a:t>
            </a:r>
          </a:p>
          <a:p>
            <a:pPr marL="628650" lvl="1" indent="-285750">
              <a:buFont typeface="Arial" panose="020B0604020202020204" pitchFamily="34" charset="0"/>
              <a:buChar char="•"/>
            </a:pPr>
            <a:r>
              <a:rPr lang="sv-SE" sz="1200" dirty="0" err="1"/>
              <a:t>Fixed</a:t>
            </a:r>
            <a:r>
              <a:rPr lang="sv-SE" sz="1200" dirty="0"/>
              <a:t> effekt: Finns bara en sann effekt som antas lika mellan studierna. Större studier får mer vikt medans mindre studier får mindre vikt. Kan användas om studierna inkluderade är genomförde under liknade scenario, samma studiepopulation etc. </a:t>
            </a:r>
          </a:p>
          <a:p>
            <a:pPr lvl="1"/>
            <a:endParaRPr lang="en-US" sz="1200" b="0" i="0" dirty="0">
              <a:solidFill>
                <a:srgbClr val="000000"/>
              </a:solidFill>
              <a:effectLst/>
              <a:latin typeface="Arial" panose="020B0604020202020204" pitchFamily="34" charset="0"/>
            </a:endParaRPr>
          </a:p>
          <a:p>
            <a:pPr marL="628650" lvl="1" indent="-285750">
              <a:buFont typeface="Arial" panose="020B0604020202020204" pitchFamily="34" charset="0"/>
              <a:buChar char="•"/>
            </a:pPr>
            <a:r>
              <a:rPr lang="en-US" sz="1200" dirty="0">
                <a:solidFill>
                  <a:srgbClr val="000000"/>
                </a:solidFill>
              </a:rPr>
              <a:t>Random </a:t>
            </a:r>
            <a:r>
              <a:rPr lang="en-US" sz="1200" dirty="0" err="1">
                <a:solidFill>
                  <a:srgbClr val="000000"/>
                </a:solidFill>
              </a:rPr>
              <a:t>effekt</a:t>
            </a:r>
            <a:r>
              <a:rPr lang="en-US" sz="1200" dirty="0">
                <a:solidFill>
                  <a:srgbClr val="000000"/>
                </a:solidFill>
              </a:rPr>
              <a:t>: </a:t>
            </a:r>
            <a:r>
              <a:rPr lang="en-US" sz="1200" dirty="0" err="1">
                <a:solidFill>
                  <a:srgbClr val="000000"/>
                </a:solidFill>
              </a:rPr>
              <a:t>Antar</a:t>
            </a:r>
            <a:r>
              <a:rPr lang="en-US" sz="1200" dirty="0">
                <a:solidFill>
                  <a:srgbClr val="000000"/>
                </a:solidFill>
              </a:rPr>
              <a:t> </a:t>
            </a:r>
            <a:r>
              <a:rPr lang="en-US" sz="1200" dirty="0" err="1">
                <a:solidFill>
                  <a:srgbClr val="000000"/>
                </a:solidFill>
              </a:rPr>
              <a:t>att</a:t>
            </a:r>
            <a:r>
              <a:rPr lang="en-US" sz="1200" dirty="0">
                <a:solidFill>
                  <a:srgbClr val="000000"/>
                </a:solidFill>
              </a:rPr>
              <a:t> det </a:t>
            </a:r>
            <a:r>
              <a:rPr lang="en-US" sz="1200" dirty="0" err="1">
                <a:solidFill>
                  <a:srgbClr val="000000"/>
                </a:solidFill>
              </a:rPr>
              <a:t>finns</a:t>
            </a:r>
            <a:r>
              <a:rPr lang="en-US" sz="1200" dirty="0">
                <a:solidFill>
                  <a:srgbClr val="000000"/>
                </a:solidFill>
              </a:rPr>
              <a:t> </a:t>
            </a:r>
            <a:r>
              <a:rPr lang="en-US" sz="1200" dirty="0" err="1">
                <a:solidFill>
                  <a:srgbClr val="000000"/>
                </a:solidFill>
              </a:rPr>
              <a:t>en</a:t>
            </a:r>
            <a:r>
              <a:rPr lang="en-US" sz="1200" dirty="0">
                <a:solidFill>
                  <a:srgbClr val="000000"/>
                </a:solidFill>
              </a:rPr>
              <a:t> distribution (normal) av </a:t>
            </a:r>
            <a:r>
              <a:rPr lang="en-US" sz="1200" dirty="0" err="1">
                <a:solidFill>
                  <a:srgbClr val="000000"/>
                </a:solidFill>
              </a:rPr>
              <a:t>sanna</a:t>
            </a:r>
            <a:r>
              <a:rPr lang="en-US" sz="1200" dirty="0">
                <a:solidFill>
                  <a:srgbClr val="000000"/>
                </a:solidFill>
              </a:rPr>
              <a:t> </a:t>
            </a:r>
            <a:r>
              <a:rPr lang="en-US" sz="1200" dirty="0" err="1">
                <a:solidFill>
                  <a:srgbClr val="000000"/>
                </a:solidFill>
              </a:rPr>
              <a:t>effekt</a:t>
            </a:r>
            <a:r>
              <a:rPr lang="en-US" sz="1200" dirty="0">
                <a:solidFill>
                  <a:srgbClr val="000000"/>
                </a:solidFill>
              </a:rPr>
              <a:t> </a:t>
            </a:r>
            <a:r>
              <a:rPr lang="en-US" sz="1200" dirty="0" err="1">
                <a:solidFill>
                  <a:srgbClr val="000000"/>
                </a:solidFill>
              </a:rPr>
              <a:t>mått</a:t>
            </a:r>
            <a:r>
              <a:rPr lang="en-US" sz="1200" dirty="0">
                <a:solidFill>
                  <a:srgbClr val="000000"/>
                </a:solidFill>
              </a:rPr>
              <a:t>. </a:t>
            </a:r>
            <a:r>
              <a:rPr lang="en-US" sz="1200" dirty="0" err="1">
                <a:solidFill>
                  <a:srgbClr val="000000"/>
                </a:solidFill>
              </a:rPr>
              <a:t>Antar</a:t>
            </a:r>
            <a:r>
              <a:rPr lang="en-US" sz="1200" dirty="0">
                <a:solidFill>
                  <a:srgbClr val="000000"/>
                </a:solidFill>
              </a:rPr>
              <a:t> </a:t>
            </a:r>
            <a:r>
              <a:rPr lang="en-US" sz="1200" dirty="0" err="1">
                <a:solidFill>
                  <a:srgbClr val="000000"/>
                </a:solidFill>
              </a:rPr>
              <a:t>att</a:t>
            </a:r>
            <a:r>
              <a:rPr lang="en-US" sz="1200" dirty="0">
                <a:solidFill>
                  <a:srgbClr val="000000"/>
                </a:solidFill>
              </a:rPr>
              <a:t> det </a:t>
            </a:r>
            <a:r>
              <a:rPr lang="en-US" sz="1200" dirty="0" err="1">
                <a:solidFill>
                  <a:srgbClr val="000000"/>
                </a:solidFill>
              </a:rPr>
              <a:t>sanna</a:t>
            </a:r>
            <a:r>
              <a:rPr lang="en-US" sz="1200" dirty="0">
                <a:solidFill>
                  <a:srgbClr val="000000"/>
                </a:solidFill>
              </a:rPr>
              <a:t> </a:t>
            </a:r>
            <a:r>
              <a:rPr lang="en-US" sz="1200" dirty="0" err="1">
                <a:solidFill>
                  <a:srgbClr val="000000"/>
                </a:solidFill>
              </a:rPr>
              <a:t>effekt</a:t>
            </a:r>
            <a:r>
              <a:rPr lang="en-US" sz="1200" dirty="0">
                <a:solidFill>
                  <a:srgbClr val="000000"/>
                </a:solidFill>
              </a:rPr>
              <a:t> </a:t>
            </a:r>
            <a:r>
              <a:rPr lang="en-US" sz="1200" dirty="0" err="1">
                <a:solidFill>
                  <a:srgbClr val="000000"/>
                </a:solidFill>
              </a:rPr>
              <a:t>måttet</a:t>
            </a:r>
            <a:r>
              <a:rPr lang="en-US" sz="1200" dirty="0">
                <a:solidFill>
                  <a:srgbClr val="000000"/>
                </a:solidFill>
              </a:rPr>
              <a:t> varier </a:t>
            </a:r>
            <a:r>
              <a:rPr lang="en-US" sz="1200" dirty="0" err="1">
                <a:solidFill>
                  <a:srgbClr val="000000"/>
                </a:solidFill>
              </a:rPr>
              <a:t>mellan</a:t>
            </a:r>
            <a:r>
              <a:rPr lang="en-US" sz="1200" dirty="0">
                <a:solidFill>
                  <a:srgbClr val="000000"/>
                </a:solidFill>
              </a:rPr>
              <a:t> </a:t>
            </a:r>
            <a:r>
              <a:rPr lang="en-US" sz="1200" dirty="0" err="1">
                <a:solidFill>
                  <a:srgbClr val="000000"/>
                </a:solidFill>
              </a:rPr>
              <a:t>studierna</a:t>
            </a:r>
            <a:r>
              <a:rPr lang="en-US" sz="1200" dirty="0">
                <a:solidFill>
                  <a:srgbClr val="000000"/>
                </a:solidFill>
              </a:rPr>
              <a:t>. </a:t>
            </a:r>
            <a:r>
              <a:rPr lang="en-US" sz="1200" dirty="0" err="1">
                <a:solidFill>
                  <a:srgbClr val="000000"/>
                </a:solidFill>
              </a:rPr>
              <a:t>Varje</a:t>
            </a:r>
            <a:r>
              <a:rPr lang="en-US" sz="1200" dirty="0">
                <a:solidFill>
                  <a:srgbClr val="000000"/>
                </a:solidFill>
              </a:rPr>
              <a:t> </a:t>
            </a:r>
            <a:r>
              <a:rPr lang="en-US" sz="1200" dirty="0" err="1">
                <a:solidFill>
                  <a:srgbClr val="000000"/>
                </a:solidFill>
              </a:rPr>
              <a:t>studie</a:t>
            </a:r>
            <a:r>
              <a:rPr lang="en-US" sz="1200" dirty="0">
                <a:solidFill>
                  <a:srgbClr val="000000"/>
                </a:solidFill>
              </a:rPr>
              <a:t> </a:t>
            </a:r>
            <a:r>
              <a:rPr lang="en-US" sz="1200" dirty="0" err="1">
                <a:solidFill>
                  <a:srgbClr val="000000"/>
                </a:solidFill>
              </a:rPr>
              <a:t>i</a:t>
            </a:r>
            <a:r>
              <a:rPr lang="en-US" sz="1200" dirty="0">
                <a:solidFill>
                  <a:srgbClr val="000000"/>
                </a:solidFill>
              </a:rPr>
              <a:t> meta-</a:t>
            </a:r>
            <a:r>
              <a:rPr lang="en-US" sz="1200" dirty="0" err="1">
                <a:solidFill>
                  <a:srgbClr val="000000"/>
                </a:solidFill>
              </a:rPr>
              <a:t>analysen</a:t>
            </a:r>
            <a:r>
              <a:rPr lang="en-US" sz="1200" dirty="0">
                <a:solidFill>
                  <a:srgbClr val="000000"/>
                </a:solidFill>
              </a:rPr>
              <a:t> </a:t>
            </a:r>
            <a:r>
              <a:rPr lang="en-US" sz="1200" dirty="0" err="1">
                <a:solidFill>
                  <a:srgbClr val="000000"/>
                </a:solidFill>
              </a:rPr>
              <a:t>representerar</a:t>
            </a:r>
            <a:r>
              <a:rPr lang="en-US" sz="1200" dirty="0">
                <a:solidFill>
                  <a:srgbClr val="000000"/>
                </a:solidFill>
              </a:rPr>
              <a:t> </a:t>
            </a:r>
            <a:r>
              <a:rPr lang="en-US" sz="1200" dirty="0" err="1">
                <a:solidFill>
                  <a:srgbClr val="000000"/>
                </a:solidFill>
              </a:rPr>
              <a:t>ett</a:t>
            </a:r>
            <a:r>
              <a:rPr lang="en-US" sz="1200" dirty="0">
                <a:solidFill>
                  <a:srgbClr val="000000"/>
                </a:solidFill>
              </a:rPr>
              <a:t> sample </a:t>
            </a:r>
            <a:r>
              <a:rPr lang="en-US" sz="1200" dirty="0" err="1">
                <a:solidFill>
                  <a:srgbClr val="000000"/>
                </a:solidFill>
              </a:rPr>
              <a:t>från</a:t>
            </a:r>
            <a:r>
              <a:rPr lang="en-US" sz="1200" dirty="0">
                <a:solidFill>
                  <a:srgbClr val="000000"/>
                </a:solidFill>
              </a:rPr>
              <a:t> </a:t>
            </a:r>
            <a:r>
              <a:rPr lang="en-US" sz="1200" dirty="0" err="1">
                <a:solidFill>
                  <a:srgbClr val="000000"/>
                </a:solidFill>
              </a:rPr>
              <a:t>denna</a:t>
            </a:r>
            <a:r>
              <a:rPr lang="en-US" sz="1200" dirty="0">
                <a:solidFill>
                  <a:srgbClr val="000000"/>
                </a:solidFill>
              </a:rPr>
              <a:t> </a:t>
            </a:r>
            <a:r>
              <a:rPr lang="en-US" sz="1200" dirty="0" err="1">
                <a:solidFill>
                  <a:srgbClr val="000000"/>
                </a:solidFill>
              </a:rPr>
              <a:t>distributionen</a:t>
            </a:r>
            <a:r>
              <a:rPr lang="en-US" sz="1200" dirty="0">
                <a:solidFill>
                  <a:srgbClr val="000000"/>
                </a:solidFill>
              </a:rPr>
              <a:t>. </a:t>
            </a:r>
            <a:r>
              <a:rPr lang="en-US" sz="1200" dirty="0" err="1">
                <a:solidFill>
                  <a:srgbClr val="000000"/>
                </a:solidFill>
              </a:rPr>
              <a:t>Estimerar</a:t>
            </a:r>
            <a:r>
              <a:rPr lang="en-US" sz="1200" dirty="0">
                <a:solidFill>
                  <a:srgbClr val="000000"/>
                </a:solidFill>
              </a:rPr>
              <a:t> </a:t>
            </a:r>
            <a:r>
              <a:rPr lang="en-US" sz="1200" dirty="0" err="1">
                <a:solidFill>
                  <a:srgbClr val="000000"/>
                </a:solidFill>
              </a:rPr>
              <a:t>medlevärdet</a:t>
            </a:r>
            <a:r>
              <a:rPr lang="en-US" sz="1200" dirty="0">
                <a:solidFill>
                  <a:srgbClr val="000000"/>
                </a:solidFill>
              </a:rPr>
              <a:t> </a:t>
            </a:r>
            <a:r>
              <a:rPr lang="en-US" sz="1200" dirty="0" err="1">
                <a:solidFill>
                  <a:srgbClr val="000000"/>
                </a:solidFill>
              </a:rPr>
              <a:t>från</a:t>
            </a:r>
            <a:r>
              <a:rPr lang="en-US" sz="1200" dirty="0">
                <a:solidFill>
                  <a:srgbClr val="000000"/>
                </a:solidFill>
              </a:rPr>
              <a:t> </a:t>
            </a:r>
            <a:r>
              <a:rPr lang="en-US" sz="1200" dirty="0" err="1">
                <a:solidFill>
                  <a:srgbClr val="000000"/>
                </a:solidFill>
              </a:rPr>
              <a:t>denna</a:t>
            </a:r>
            <a:r>
              <a:rPr lang="en-US" sz="1200" dirty="0">
                <a:solidFill>
                  <a:srgbClr val="000000"/>
                </a:solidFill>
              </a:rPr>
              <a:t> distribution av </a:t>
            </a:r>
            <a:r>
              <a:rPr lang="en-US" sz="1200" dirty="0" err="1">
                <a:solidFill>
                  <a:srgbClr val="000000"/>
                </a:solidFill>
              </a:rPr>
              <a:t>effekt</a:t>
            </a:r>
            <a:r>
              <a:rPr lang="en-US" sz="1200" dirty="0">
                <a:solidFill>
                  <a:srgbClr val="000000"/>
                </a:solidFill>
              </a:rPr>
              <a:t>. </a:t>
            </a:r>
            <a:r>
              <a:rPr lang="en-US" sz="1200" dirty="0" err="1">
                <a:solidFill>
                  <a:srgbClr val="000000"/>
                </a:solidFill>
              </a:rPr>
              <a:t>Små</a:t>
            </a:r>
            <a:r>
              <a:rPr lang="en-US" sz="1200" dirty="0">
                <a:solidFill>
                  <a:srgbClr val="000000"/>
                </a:solidFill>
              </a:rPr>
              <a:t> studier </a:t>
            </a:r>
            <a:r>
              <a:rPr lang="en-US" sz="1200" dirty="0" err="1">
                <a:solidFill>
                  <a:srgbClr val="000000"/>
                </a:solidFill>
              </a:rPr>
              <a:t>får</a:t>
            </a:r>
            <a:r>
              <a:rPr lang="en-US" sz="1200" dirty="0">
                <a:solidFill>
                  <a:srgbClr val="000000"/>
                </a:solidFill>
              </a:rPr>
              <a:t> </a:t>
            </a:r>
            <a:r>
              <a:rPr lang="en-US" sz="1200" dirty="0" err="1">
                <a:solidFill>
                  <a:srgbClr val="000000"/>
                </a:solidFill>
              </a:rPr>
              <a:t>större</a:t>
            </a:r>
            <a:r>
              <a:rPr lang="en-US" sz="1200" dirty="0">
                <a:solidFill>
                  <a:srgbClr val="000000"/>
                </a:solidFill>
              </a:rPr>
              <a:t> </a:t>
            </a:r>
            <a:r>
              <a:rPr lang="en-US" sz="1200" dirty="0" err="1">
                <a:solidFill>
                  <a:srgbClr val="000000"/>
                </a:solidFill>
              </a:rPr>
              <a:t>vikt</a:t>
            </a:r>
            <a:r>
              <a:rPr lang="en-US" sz="1200" dirty="0">
                <a:solidFill>
                  <a:srgbClr val="000000"/>
                </a:solidFill>
              </a:rPr>
              <a:t> </a:t>
            </a:r>
            <a:r>
              <a:rPr lang="en-US" sz="1200" dirty="0" err="1">
                <a:solidFill>
                  <a:srgbClr val="000000"/>
                </a:solidFill>
              </a:rPr>
              <a:t>än</a:t>
            </a:r>
            <a:r>
              <a:rPr lang="en-US" sz="1200" dirty="0">
                <a:solidFill>
                  <a:srgbClr val="000000"/>
                </a:solidFill>
              </a:rPr>
              <a:t> I fixed </a:t>
            </a:r>
            <a:r>
              <a:rPr lang="en-US" sz="1200" dirty="0" err="1">
                <a:solidFill>
                  <a:srgbClr val="000000"/>
                </a:solidFill>
              </a:rPr>
              <a:t>effekt</a:t>
            </a:r>
            <a:r>
              <a:rPr lang="en-US" sz="1200" dirty="0">
                <a:solidFill>
                  <a:srgbClr val="000000"/>
                </a:solidFill>
              </a:rPr>
              <a:t>.</a:t>
            </a:r>
            <a:endParaRPr lang="sv-SE" sz="1200" dirty="0"/>
          </a:p>
        </p:txBody>
      </p:sp>
      <p:sp>
        <p:nvSpPr>
          <p:cNvPr id="4" name="Slide Number Placeholder 3">
            <a:extLst>
              <a:ext uri="{FF2B5EF4-FFF2-40B4-BE49-F238E27FC236}">
                <a16:creationId xmlns:a16="http://schemas.microsoft.com/office/drawing/2014/main" id="{147A8454-93D6-4263-BDB5-75AB8E495571}"/>
              </a:ext>
            </a:extLst>
          </p:cNvPr>
          <p:cNvSpPr>
            <a:spLocks noGrp="1"/>
          </p:cNvSpPr>
          <p:nvPr>
            <p:ph type="sldNum" sz="quarter" idx="4"/>
          </p:nvPr>
        </p:nvSpPr>
        <p:spPr/>
        <p:txBody>
          <a:bodyPr/>
          <a:lstStyle/>
          <a:p>
            <a:fld id="{3C4F54F3-C349-4609-AFEE-01462D5C7942}" type="slidenum">
              <a:rPr lang="en-GB" smtClean="0"/>
              <a:pPr/>
              <a:t>12</a:t>
            </a:fld>
            <a:endParaRPr lang="en-GB" dirty="0"/>
          </a:p>
        </p:txBody>
      </p:sp>
      <p:pic>
        <p:nvPicPr>
          <p:cNvPr id="6" name="Picture 5">
            <a:extLst>
              <a:ext uri="{FF2B5EF4-FFF2-40B4-BE49-F238E27FC236}">
                <a16:creationId xmlns:a16="http://schemas.microsoft.com/office/drawing/2014/main" id="{F0BD1D99-9352-4A1D-B916-3A2101E93E20}"/>
              </a:ext>
            </a:extLst>
          </p:cNvPr>
          <p:cNvPicPr>
            <a:picLocks noChangeAspect="1"/>
          </p:cNvPicPr>
          <p:nvPr/>
        </p:nvPicPr>
        <p:blipFill>
          <a:blip r:embed="rId3"/>
          <a:stretch>
            <a:fillRect/>
          </a:stretch>
        </p:blipFill>
        <p:spPr>
          <a:xfrm>
            <a:off x="4459129" y="144000"/>
            <a:ext cx="3814515" cy="2271285"/>
          </a:xfrm>
          <a:prstGeom prst="rect">
            <a:avLst/>
          </a:prstGeom>
        </p:spPr>
      </p:pic>
    </p:spTree>
    <p:extLst>
      <p:ext uri="{BB962C8B-B14F-4D97-AF65-F5344CB8AC3E}">
        <p14:creationId xmlns:p14="http://schemas.microsoft.com/office/powerpoint/2010/main" val="408448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B2BC-302E-4E71-91DE-1115695425B5}"/>
              </a:ext>
            </a:extLst>
          </p:cNvPr>
          <p:cNvSpPr>
            <a:spLocks noGrp="1"/>
          </p:cNvSpPr>
          <p:nvPr>
            <p:ph type="title"/>
          </p:nvPr>
        </p:nvSpPr>
        <p:spPr/>
        <p:txBody>
          <a:bodyPr/>
          <a:lstStyle/>
          <a:p>
            <a:r>
              <a:rPr lang="sv-SE" dirty="0"/>
              <a:t>Exempel på meta-analys</a:t>
            </a:r>
          </a:p>
        </p:txBody>
      </p:sp>
      <p:sp>
        <p:nvSpPr>
          <p:cNvPr id="3" name="Text Placeholder 2">
            <a:extLst>
              <a:ext uri="{FF2B5EF4-FFF2-40B4-BE49-F238E27FC236}">
                <a16:creationId xmlns:a16="http://schemas.microsoft.com/office/drawing/2014/main" id="{0AF644D7-48A7-4374-977D-BF12F9FB3452}"/>
              </a:ext>
            </a:extLst>
          </p:cNvPr>
          <p:cNvSpPr>
            <a:spLocks noGrp="1"/>
          </p:cNvSpPr>
          <p:nvPr>
            <p:ph type="body" sz="quarter" idx="11"/>
          </p:nvPr>
        </p:nvSpPr>
        <p:spPr/>
        <p:txBody>
          <a:bodyPr/>
          <a:lstStyle/>
          <a:p>
            <a:pPr marL="285750" indent="-285750">
              <a:buFont typeface="Arial" panose="020B0604020202020204" pitchFamily="34" charset="0"/>
              <a:buChar char="•"/>
            </a:pPr>
            <a:r>
              <a:rPr lang="sv-SE" sz="1600" dirty="0"/>
              <a:t>Vill analysera effekten av </a:t>
            </a:r>
            <a:r>
              <a:rPr lang="sv-SE" sz="1600" dirty="0" err="1"/>
              <a:t>haloperidol</a:t>
            </a:r>
            <a:r>
              <a:rPr lang="sv-SE" sz="1600" dirty="0"/>
              <a:t> i </a:t>
            </a:r>
          </a:p>
          <a:p>
            <a:r>
              <a:rPr lang="sv-SE" sz="1600" dirty="0"/>
              <a:t>     behandling för </a:t>
            </a:r>
            <a:r>
              <a:rPr lang="sv-SE" sz="1600" dirty="0" err="1"/>
              <a:t>schizophrenia</a:t>
            </a:r>
            <a:r>
              <a:rPr lang="sv-SE" sz="1600" dirty="0"/>
              <a:t> Vs placebo.</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sz="1600" dirty="0"/>
              <a:t>Det vi vill mäta är klinisk förbättring mellan </a:t>
            </a:r>
          </a:p>
          <a:p>
            <a:r>
              <a:rPr lang="sv-SE" sz="1600" dirty="0"/>
              <a:t>     grupperna, använder RR(risk </a:t>
            </a:r>
            <a:r>
              <a:rPr lang="sv-SE" sz="1600" dirty="0" err="1"/>
              <a:t>ratio</a:t>
            </a:r>
            <a:r>
              <a:rPr lang="sv-SE" sz="1600" dirty="0"/>
              <a:t>) som mått.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sz="1600" dirty="0"/>
              <a:t>RR &gt; 1  betyder </a:t>
            </a:r>
            <a:r>
              <a:rPr lang="sv-SE" sz="1600" dirty="0" err="1"/>
              <a:t>haloperidol</a:t>
            </a:r>
            <a:r>
              <a:rPr lang="sv-SE" sz="1600" dirty="0"/>
              <a:t> bättre än placebo.</a:t>
            </a:r>
          </a:p>
          <a:p>
            <a:pPr marL="285750" indent="-285750">
              <a:buFont typeface="Arial" panose="020B0604020202020204" pitchFamily="34" charset="0"/>
              <a:buChar char="•"/>
            </a:pPr>
            <a:endParaRPr lang="sv-SE" dirty="0"/>
          </a:p>
          <a:p>
            <a:endParaRPr lang="sv-SE" dirty="0"/>
          </a:p>
        </p:txBody>
      </p:sp>
      <p:sp>
        <p:nvSpPr>
          <p:cNvPr id="4" name="Slide Number Placeholder 3">
            <a:extLst>
              <a:ext uri="{FF2B5EF4-FFF2-40B4-BE49-F238E27FC236}">
                <a16:creationId xmlns:a16="http://schemas.microsoft.com/office/drawing/2014/main" id="{D9EA4BD3-51B3-4C03-95FD-7F80B9B72F9F}"/>
              </a:ext>
            </a:extLst>
          </p:cNvPr>
          <p:cNvSpPr>
            <a:spLocks noGrp="1"/>
          </p:cNvSpPr>
          <p:nvPr>
            <p:ph type="sldNum" sz="quarter" idx="4"/>
          </p:nvPr>
        </p:nvSpPr>
        <p:spPr/>
        <p:txBody>
          <a:bodyPr/>
          <a:lstStyle/>
          <a:p>
            <a:fld id="{3C4F54F3-C349-4609-AFEE-01462D5C7942}" type="slidenum">
              <a:rPr lang="en-GB" smtClean="0"/>
              <a:pPr/>
              <a:t>13</a:t>
            </a:fld>
            <a:endParaRPr lang="en-GB" dirty="0"/>
          </a:p>
        </p:txBody>
      </p:sp>
      <p:pic>
        <p:nvPicPr>
          <p:cNvPr id="15" name="Picture 14">
            <a:extLst>
              <a:ext uri="{FF2B5EF4-FFF2-40B4-BE49-F238E27FC236}">
                <a16:creationId xmlns:a16="http://schemas.microsoft.com/office/drawing/2014/main" id="{696EAB77-420D-4DC2-A2DE-EEFC128AE054}"/>
              </a:ext>
            </a:extLst>
          </p:cNvPr>
          <p:cNvPicPr>
            <a:picLocks noChangeAspect="1"/>
          </p:cNvPicPr>
          <p:nvPr/>
        </p:nvPicPr>
        <p:blipFill>
          <a:blip r:embed="rId3"/>
          <a:stretch>
            <a:fillRect/>
          </a:stretch>
        </p:blipFill>
        <p:spPr>
          <a:xfrm>
            <a:off x="7806523" y="616059"/>
            <a:ext cx="1028757" cy="2892250"/>
          </a:xfrm>
          <a:prstGeom prst="rect">
            <a:avLst/>
          </a:prstGeom>
        </p:spPr>
      </p:pic>
      <p:pic>
        <p:nvPicPr>
          <p:cNvPr id="17" name="Picture 16">
            <a:extLst>
              <a:ext uri="{FF2B5EF4-FFF2-40B4-BE49-F238E27FC236}">
                <a16:creationId xmlns:a16="http://schemas.microsoft.com/office/drawing/2014/main" id="{30AF1130-44F5-4CC9-8C36-54B6C5CEB961}"/>
              </a:ext>
            </a:extLst>
          </p:cNvPr>
          <p:cNvPicPr>
            <a:picLocks noChangeAspect="1"/>
          </p:cNvPicPr>
          <p:nvPr/>
        </p:nvPicPr>
        <p:blipFill>
          <a:blip r:embed="rId4"/>
          <a:stretch>
            <a:fillRect/>
          </a:stretch>
        </p:blipFill>
        <p:spPr>
          <a:xfrm>
            <a:off x="4883222" y="579336"/>
            <a:ext cx="2923301" cy="2928973"/>
          </a:xfrm>
          <a:prstGeom prst="rect">
            <a:avLst/>
          </a:prstGeom>
        </p:spPr>
      </p:pic>
    </p:spTree>
    <p:extLst>
      <p:ext uri="{BB962C8B-B14F-4D97-AF65-F5344CB8AC3E}">
        <p14:creationId xmlns:p14="http://schemas.microsoft.com/office/powerpoint/2010/main" val="314776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35B8-AE22-40EF-9402-6A6D8E5504CA}"/>
              </a:ext>
            </a:extLst>
          </p:cNvPr>
          <p:cNvSpPr>
            <a:spLocks noGrp="1"/>
          </p:cNvSpPr>
          <p:nvPr>
            <p:ph type="title"/>
          </p:nvPr>
        </p:nvSpPr>
        <p:spPr/>
        <p:txBody>
          <a:bodyPr/>
          <a:lstStyle/>
          <a:p>
            <a:r>
              <a:rPr lang="sv-SE" dirty="0"/>
              <a:t>Meta-analys output</a:t>
            </a:r>
          </a:p>
        </p:txBody>
      </p:sp>
      <p:sp>
        <p:nvSpPr>
          <p:cNvPr id="3" name="Text Placeholder 2">
            <a:extLst>
              <a:ext uri="{FF2B5EF4-FFF2-40B4-BE49-F238E27FC236}">
                <a16:creationId xmlns:a16="http://schemas.microsoft.com/office/drawing/2014/main" id="{D969E617-9F4E-4E02-92F0-56EDD1E6F829}"/>
              </a:ext>
            </a:extLst>
          </p:cNvPr>
          <p:cNvSpPr>
            <a:spLocks noGrp="1"/>
          </p:cNvSpPr>
          <p:nvPr>
            <p:ph type="body" sz="quarter" idx="11"/>
          </p:nvPr>
        </p:nvSpPr>
        <p:spPr/>
        <p:txBody>
          <a:bodyPr/>
          <a:lstStyle/>
          <a:p>
            <a:endParaRPr lang="sv-SE"/>
          </a:p>
        </p:txBody>
      </p:sp>
      <p:sp>
        <p:nvSpPr>
          <p:cNvPr id="4" name="Slide Number Placeholder 3">
            <a:extLst>
              <a:ext uri="{FF2B5EF4-FFF2-40B4-BE49-F238E27FC236}">
                <a16:creationId xmlns:a16="http://schemas.microsoft.com/office/drawing/2014/main" id="{1EA225FF-D530-45A1-8E34-00A4EBDEEA83}"/>
              </a:ext>
            </a:extLst>
          </p:cNvPr>
          <p:cNvSpPr>
            <a:spLocks noGrp="1"/>
          </p:cNvSpPr>
          <p:nvPr>
            <p:ph type="sldNum" sz="quarter" idx="4"/>
          </p:nvPr>
        </p:nvSpPr>
        <p:spPr/>
        <p:txBody>
          <a:bodyPr/>
          <a:lstStyle/>
          <a:p>
            <a:fld id="{3C4F54F3-C349-4609-AFEE-01462D5C7942}" type="slidenum">
              <a:rPr lang="en-GB" smtClean="0"/>
              <a:pPr/>
              <a:t>14</a:t>
            </a:fld>
            <a:endParaRPr lang="en-GB" dirty="0"/>
          </a:p>
        </p:txBody>
      </p:sp>
      <p:pic>
        <p:nvPicPr>
          <p:cNvPr id="6" name="Picture 5">
            <a:extLst>
              <a:ext uri="{FF2B5EF4-FFF2-40B4-BE49-F238E27FC236}">
                <a16:creationId xmlns:a16="http://schemas.microsoft.com/office/drawing/2014/main" id="{495E6B9C-01FE-4FA8-B618-FFCB76A94FBB}"/>
              </a:ext>
            </a:extLst>
          </p:cNvPr>
          <p:cNvPicPr>
            <a:picLocks noChangeAspect="1"/>
          </p:cNvPicPr>
          <p:nvPr/>
        </p:nvPicPr>
        <p:blipFill>
          <a:blip r:embed="rId3"/>
          <a:stretch>
            <a:fillRect/>
          </a:stretch>
        </p:blipFill>
        <p:spPr>
          <a:xfrm>
            <a:off x="1069269" y="626812"/>
            <a:ext cx="6405420" cy="3439543"/>
          </a:xfrm>
          <a:prstGeom prst="rect">
            <a:avLst/>
          </a:prstGeom>
        </p:spPr>
      </p:pic>
    </p:spTree>
    <p:extLst>
      <p:ext uri="{BB962C8B-B14F-4D97-AF65-F5344CB8AC3E}">
        <p14:creationId xmlns:p14="http://schemas.microsoft.com/office/powerpoint/2010/main" val="131468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E532-07ED-47C8-82FA-CDBEC55865C3}"/>
              </a:ext>
            </a:extLst>
          </p:cNvPr>
          <p:cNvSpPr>
            <a:spLocks noGrp="1"/>
          </p:cNvSpPr>
          <p:nvPr>
            <p:ph type="title"/>
          </p:nvPr>
        </p:nvSpPr>
        <p:spPr/>
        <p:txBody>
          <a:bodyPr/>
          <a:lstStyle/>
          <a:p>
            <a:r>
              <a:rPr lang="sv-SE" dirty="0"/>
              <a:t>Analysera </a:t>
            </a:r>
            <a:r>
              <a:rPr lang="sv-SE" dirty="0" err="1"/>
              <a:t>outputten</a:t>
            </a:r>
            <a:endParaRPr lang="sv-SE" dirty="0"/>
          </a:p>
        </p:txBody>
      </p:sp>
      <p:sp>
        <p:nvSpPr>
          <p:cNvPr id="3" name="Text Placeholder 2">
            <a:extLst>
              <a:ext uri="{FF2B5EF4-FFF2-40B4-BE49-F238E27FC236}">
                <a16:creationId xmlns:a16="http://schemas.microsoft.com/office/drawing/2014/main" id="{F2A8866F-AC79-499E-8206-B167CBFF5F72}"/>
              </a:ext>
            </a:extLst>
          </p:cNvPr>
          <p:cNvSpPr>
            <a:spLocks noGrp="1"/>
          </p:cNvSpPr>
          <p:nvPr>
            <p:ph type="body" sz="quarter" idx="11"/>
          </p:nvPr>
        </p:nvSpPr>
        <p:spPr>
          <a:xfrm>
            <a:off x="237599" y="1237096"/>
            <a:ext cx="7251771" cy="3609657"/>
          </a:xfrm>
        </p:spPr>
        <p:txBody>
          <a:bodyPr/>
          <a:lstStyle/>
          <a:p>
            <a:pPr marL="285750" indent="-285750">
              <a:buFont typeface="Arial" panose="020B0604020202020204" pitchFamily="34" charset="0"/>
              <a:buChar char="•"/>
            </a:pPr>
            <a:r>
              <a:rPr lang="sv-SE" sz="1600" dirty="0"/>
              <a:t>Finns det bias?</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Göra sensitivitetsanalyser?</a:t>
            </a:r>
          </a:p>
          <a:p>
            <a:endParaRPr lang="sv-SE" sz="1600" dirty="0"/>
          </a:p>
          <a:p>
            <a:pPr marL="285750" indent="-285750">
              <a:buFont typeface="Arial" panose="020B0604020202020204" pitchFamily="34" charset="0"/>
              <a:buChar char="•"/>
            </a:pPr>
            <a:r>
              <a:rPr lang="sv-SE" sz="1600" dirty="0"/>
              <a:t>Är RR missledande? En RR på 2.0 säger inget om </a:t>
            </a:r>
          </a:p>
          <a:p>
            <a:r>
              <a:rPr lang="sv-SE" sz="1600" dirty="0"/>
              <a:t>     sannolikheten att eventet händer, kanske RD bättre mått, båda?</a:t>
            </a:r>
          </a:p>
          <a:p>
            <a:endParaRPr lang="sv-SE" sz="1600" dirty="0"/>
          </a:p>
          <a:p>
            <a:pPr marL="285750" indent="-285750">
              <a:buFont typeface="Arial" panose="020B0604020202020204" pitchFamily="34" charset="0"/>
              <a:buChar char="•"/>
            </a:pPr>
            <a:r>
              <a:rPr lang="sv-SE" sz="1600" dirty="0"/>
              <a:t>Finns det </a:t>
            </a:r>
            <a:r>
              <a:rPr lang="sv-SE" sz="1600" dirty="0" err="1"/>
              <a:t>heterogenicitet</a:t>
            </a:r>
            <a:r>
              <a:rPr lang="sv-SE" sz="1600" dirty="0"/>
              <a:t>? Är den signifikant? Är den hög?</a:t>
            </a:r>
          </a:p>
          <a:p>
            <a:r>
              <a:rPr lang="sv-SE" dirty="0"/>
              <a:t>     </a:t>
            </a:r>
          </a:p>
        </p:txBody>
      </p:sp>
      <p:sp>
        <p:nvSpPr>
          <p:cNvPr id="4" name="Slide Number Placeholder 3">
            <a:extLst>
              <a:ext uri="{FF2B5EF4-FFF2-40B4-BE49-F238E27FC236}">
                <a16:creationId xmlns:a16="http://schemas.microsoft.com/office/drawing/2014/main" id="{B5F29912-6E6E-4786-9781-D5852F00D889}"/>
              </a:ext>
            </a:extLst>
          </p:cNvPr>
          <p:cNvSpPr>
            <a:spLocks noGrp="1"/>
          </p:cNvSpPr>
          <p:nvPr>
            <p:ph type="sldNum" sz="quarter" idx="4"/>
          </p:nvPr>
        </p:nvSpPr>
        <p:spPr/>
        <p:txBody>
          <a:bodyPr/>
          <a:lstStyle/>
          <a:p>
            <a:fld id="{3C4F54F3-C349-4609-AFEE-01462D5C7942}" type="slidenum">
              <a:rPr lang="en-GB" smtClean="0"/>
              <a:pPr/>
              <a:t>15</a:t>
            </a:fld>
            <a:endParaRPr lang="en-GB" dirty="0"/>
          </a:p>
        </p:txBody>
      </p:sp>
      <p:pic>
        <p:nvPicPr>
          <p:cNvPr id="6" name="Picture 5">
            <a:extLst>
              <a:ext uri="{FF2B5EF4-FFF2-40B4-BE49-F238E27FC236}">
                <a16:creationId xmlns:a16="http://schemas.microsoft.com/office/drawing/2014/main" id="{25744D35-F5AC-4E3D-94B5-07BA92C3E62D}"/>
              </a:ext>
            </a:extLst>
          </p:cNvPr>
          <p:cNvPicPr>
            <a:picLocks noChangeAspect="1"/>
          </p:cNvPicPr>
          <p:nvPr/>
        </p:nvPicPr>
        <p:blipFill>
          <a:blip r:embed="rId3"/>
          <a:stretch>
            <a:fillRect/>
          </a:stretch>
        </p:blipFill>
        <p:spPr>
          <a:xfrm>
            <a:off x="6360472" y="63571"/>
            <a:ext cx="2545929" cy="2540359"/>
          </a:xfrm>
          <a:prstGeom prst="rect">
            <a:avLst/>
          </a:prstGeom>
        </p:spPr>
      </p:pic>
    </p:spTree>
    <p:extLst>
      <p:ext uri="{BB962C8B-B14F-4D97-AF65-F5344CB8AC3E}">
        <p14:creationId xmlns:p14="http://schemas.microsoft.com/office/powerpoint/2010/main" val="304240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7B96-271F-47CD-9DE4-4438629B658F}"/>
              </a:ext>
            </a:extLst>
          </p:cNvPr>
          <p:cNvSpPr>
            <a:spLocks noGrp="1"/>
          </p:cNvSpPr>
          <p:nvPr>
            <p:ph type="title"/>
          </p:nvPr>
        </p:nvSpPr>
        <p:spPr>
          <a:xfrm>
            <a:off x="237600" y="144000"/>
            <a:ext cx="8280000" cy="504000"/>
          </a:xfrm>
        </p:spPr>
        <p:txBody>
          <a:bodyPr>
            <a:normAutofit/>
          </a:bodyPr>
          <a:lstStyle/>
          <a:p>
            <a:r>
              <a:rPr lang="en-US" dirty="0" err="1"/>
              <a:t>Slutord</a:t>
            </a:r>
            <a:endParaRPr lang="en-US" dirty="0"/>
          </a:p>
        </p:txBody>
      </p:sp>
    </p:spTree>
    <p:extLst>
      <p:ext uri="{BB962C8B-B14F-4D97-AF65-F5344CB8AC3E}">
        <p14:creationId xmlns:p14="http://schemas.microsoft.com/office/powerpoint/2010/main" val="3813066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1420-998A-4079-9ECC-0FAB354498E6}"/>
              </a:ext>
            </a:extLst>
          </p:cNvPr>
          <p:cNvSpPr>
            <a:spLocks noGrp="1"/>
          </p:cNvSpPr>
          <p:nvPr>
            <p:ph type="title"/>
          </p:nvPr>
        </p:nvSpPr>
        <p:spPr/>
        <p:txBody>
          <a:bodyPr/>
          <a:lstStyle/>
          <a:p>
            <a:r>
              <a:rPr lang="sv-SE" dirty="0"/>
              <a:t>Summering</a:t>
            </a:r>
          </a:p>
        </p:txBody>
      </p:sp>
      <p:sp>
        <p:nvSpPr>
          <p:cNvPr id="3" name="Text Placeholder 2">
            <a:extLst>
              <a:ext uri="{FF2B5EF4-FFF2-40B4-BE49-F238E27FC236}">
                <a16:creationId xmlns:a16="http://schemas.microsoft.com/office/drawing/2014/main" id="{7D126FB7-445F-453F-B63A-D934A4C04778}"/>
              </a:ext>
            </a:extLst>
          </p:cNvPr>
          <p:cNvSpPr>
            <a:spLocks noGrp="1"/>
          </p:cNvSpPr>
          <p:nvPr>
            <p:ph type="body" sz="quarter" idx="11"/>
          </p:nvPr>
        </p:nvSpPr>
        <p:spPr>
          <a:xfrm>
            <a:off x="237600" y="1237097"/>
            <a:ext cx="7056000" cy="3285140"/>
          </a:xfrm>
        </p:spPr>
        <p:txBody>
          <a:bodyPr/>
          <a:lstStyle/>
          <a:p>
            <a:endParaRPr lang="sv-SE" dirty="0"/>
          </a:p>
          <a:p>
            <a:pPr marL="285750" indent="-285750">
              <a:buFont typeface="Arial" panose="020B0604020202020204" pitchFamily="34" charset="0"/>
              <a:buChar char="•"/>
            </a:pPr>
            <a:r>
              <a:rPr lang="sv-SE" sz="1600" dirty="0"/>
              <a:t>Mycket variation.</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Viktigt att tänka kritiskt.</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Att kunna programmering är ett starkt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Bra att kunna förmedla ens åsikter så att alla kan förstå.</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
        <p:nvSpPr>
          <p:cNvPr id="4" name="Slide Number Placeholder 3">
            <a:extLst>
              <a:ext uri="{FF2B5EF4-FFF2-40B4-BE49-F238E27FC236}">
                <a16:creationId xmlns:a16="http://schemas.microsoft.com/office/drawing/2014/main" id="{220C30D4-F7CC-40A7-ACBF-AB59B25A6E0B}"/>
              </a:ext>
            </a:extLst>
          </p:cNvPr>
          <p:cNvSpPr>
            <a:spLocks noGrp="1"/>
          </p:cNvSpPr>
          <p:nvPr>
            <p:ph type="sldNum" sz="quarter" idx="4"/>
          </p:nvPr>
        </p:nvSpPr>
        <p:spPr/>
        <p:txBody>
          <a:bodyPr/>
          <a:lstStyle/>
          <a:p>
            <a:fld id="{3C4F54F3-C349-4609-AFEE-01462D5C7942}" type="slidenum">
              <a:rPr lang="en-GB" smtClean="0"/>
              <a:pPr/>
              <a:t>17</a:t>
            </a:fld>
            <a:endParaRPr lang="en-GB" dirty="0"/>
          </a:p>
        </p:txBody>
      </p:sp>
    </p:spTree>
    <p:extLst>
      <p:ext uri="{BB962C8B-B14F-4D97-AF65-F5344CB8AC3E}">
        <p14:creationId xmlns:p14="http://schemas.microsoft.com/office/powerpoint/2010/main" val="87549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C1B0-9F47-4A40-A117-4AD6C6237CCA}"/>
              </a:ext>
            </a:extLst>
          </p:cNvPr>
          <p:cNvSpPr>
            <a:spLocks noGrp="1"/>
          </p:cNvSpPr>
          <p:nvPr>
            <p:ph type="title"/>
          </p:nvPr>
        </p:nvSpPr>
        <p:spPr/>
        <p:txBody>
          <a:bodyPr/>
          <a:lstStyle/>
          <a:p>
            <a:r>
              <a:rPr lang="sv-SE" dirty="0"/>
              <a:t>Intresserad av AstraZeneca?</a:t>
            </a:r>
          </a:p>
        </p:txBody>
      </p:sp>
      <p:sp>
        <p:nvSpPr>
          <p:cNvPr id="3" name="Text Placeholder 2">
            <a:extLst>
              <a:ext uri="{FF2B5EF4-FFF2-40B4-BE49-F238E27FC236}">
                <a16:creationId xmlns:a16="http://schemas.microsoft.com/office/drawing/2014/main" id="{9BCE645D-0DD8-458F-B384-00EED3FC3AE1}"/>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hlinkClick r:id="rId2">
                  <a:extLst>
                    <a:ext uri="{A12FA001-AC4F-418D-AE19-62706E023703}">
                      <ahyp:hlinkClr xmlns:ahyp="http://schemas.microsoft.com/office/drawing/2018/hyperlinkcolor" val="tx"/>
                    </a:ext>
                  </a:extLst>
                </a:hlinkClick>
              </a:rPr>
              <a:t>https://www.astrazeneca.se/karriar/student.html</a:t>
            </a: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https://www.astrazeneca.se/</a:t>
            </a:r>
          </a:p>
        </p:txBody>
      </p:sp>
      <p:sp>
        <p:nvSpPr>
          <p:cNvPr id="4" name="Slide Number Placeholder 3">
            <a:extLst>
              <a:ext uri="{FF2B5EF4-FFF2-40B4-BE49-F238E27FC236}">
                <a16:creationId xmlns:a16="http://schemas.microsoft.com/office/drawing/2014/main" id="{D6F2CBA8-DDDF-4A65-8863-784BB956E57B}"/>
              </a:ext>
            </a:extLst>
          </p:cNvPr>
          <p:cNvSpPr>
            <a:spLocks noGrp="1"/>
          </p:cNvSpPr>
          <p:nvPr>
            <p:ph type="sldNum" sz="quarter" idx="4"/>
          </p:nvPr>
        </p:nvSpPr>
        <p:spPr/>
        <p:txBody>
          <a:bodyPr/>
          <a:lstStyle/>
          <a:p>
            <a:fld id="{3C4F54F3-C349-4609-AFEE-01462D5C7942}" type="slidenum">
              <a:rPr lang="en-GB" smtClean="0"/>
              <a:pPr/>
              <a:t>18</a:t>
            </a:fld>
            <a:endParaRPr lang="en-GB" dirty="0"/>
          </a:p>
        </p:txBody>
      </p:sp>
    </p:spTree>
    <p:extLst>
      <p:ext uri="{BB962C8B-B14F-4D97-AF65-F5344CB8AC3E}">
        <p14:creationId xmlns:p14="http://schemas.microsoft.com/office/powerpoint/2010/main" val="3217710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001A-4055-4C4A-827D-39828565134B}"/>
              </a:ext>
            </a:extLst>
          </p:cNvPr>
          <p:cNvSpPr>
            <a:spLocks noGrp="1"/>
          </p:cNvSpPr>
          <p:nvPr>
            <p:ph type="title"/>
          </p:nvPr>
        </p:nvSpPr>
        <p:spPr/>
        <p:txBody>
          <a:bodyPr/>
          <a:lstStyle/>
          <a:p>
            <a:r>
              <a:rPr lang="sv-SE" dirty="0"/>
              <a:t>Referenser / resurser för vidare läsning</a:t>
            </a:r>
            <a:endParaRPr lang="en-US" dirty="0"/>
          </a:p>
        </p:txBody>
      </p:sp>
      <p:sp>
        <p:nvSpPr>
          <p:cNvPr id="3" name="Text Placeholder 2">
            <a:extLst>
              <a:ext uri="{FF2B5EF4-FFF2-40B4-BE49-F238E27FC236}">
                <a16:creationId xmlns:a16="http://schemas.microsoft.com/office/drawing/2014/main" id="{C1BD8010-33D7-4ACD-9776-2B6893E8E4A7}"/>
              </a:ext>
            </a:extLst>
          </p:cNvPr>
          <p:cNvSpPr>
            <a:spLocks noGrp="1"/>
          </p:cNvSpPr>
          <p:nvPr>
            <p:ph type="body" sz="quarter" idx="11"/>
          </p:nvPr>
        </p:nvSpPr>
        <p:spPr/>
        <p:txBody>
          <a:bodyPr/>
          <a:lstStyle/>
          <a:p>
            <a:pPr algn="l"/>
            <a:endParaRPr lang="sv-SE" sz="1600" dirty="0">
              <a:latin typeface="+mn-lt"/>
            </a:endParaRPr>
          </a:p>
          <a:p>
            <a:pPr marL="285750" indent="-285750">
              <a:buFont typeface="Arial" panose="020B0604020202020204" pitchFamily="34" charset="0"/>
              <a:buChar char="•"/>
            </a:pPr>
            <a:r>
              <a:rPr lang="sv-SE" sz="1600" dirty="0">
                <a:latin typeface="+mn-lt"/>
              </a:rPr>
              <a:t>Design and </a:t>
            </a:r>
            <a:r>
              <a:rPr lang="sv-SE" sz="1600" dirty="0" err="1">
                <a:latin typeface="+mn-lt"/>
              </a:rPr>
              <a:t>analysis</a:t>
            </a:r>
            <a:r>
              <a:rPr lang="sv-SE" sz="1600" dirty="0">
                <a:latin typeface="+mn-lt"/>
              </a:rPr>
              <a:t> </a:t>
            </a:r>
            <a:r>
              <a:rPr lang="sv-SE" sz="1600" dirty="0" err="1">
                <a:latin typeface="+mn-lt"/>
              </a:rPr>
              <a:t>of</a:t>
            </a:r>
            <a:r>
              <a:rPr lang="sv-SE" sz="1600" dirty="0">
                <a:latin typeface="+mn-lt"/>
              </a:rPr>
              <a:t> </a:t>
            </a:r>
            <a:r>
              <a:rPr lang="sv-SE" sz="1600" dirty="0" err="1">
                <a:latin typeface="+mn-lt"/>
              </a:rPr>
              <a:t>clinical</a:t>
            </a:r>
            <a:r>
              <a:rPr lang="sv-SE" sz="1600" dirty="0">
                <a:latin typeface="+mn-lt"/>
              </a:rPr>
              <a:t> </a:t>
            </a:r>
            <a:r>
              <a:rPr lang="sv-SE" sz="1600" dirty="0" err="1">
                <a:latin typeface="+mn-lt"/>
              </a:rPr>
              <a:t>trials</a:t>
            </a:r>
            <a:r>
              <a:rPr lang="sv-SE" sz="1600" dirty="0">
                <a:latin typeface="+mn-lt"/>
              </a:rPr>
              <a:t> (</a:t>
            </a:r>
            <a:r>
              <a:rPr lang="sv-SE" sz="1600" dirty="0" err="1">
                <a:latin typeface="+mn-lt"/>
              </a:rPr>
              <a:t>Chow</a:t>
            </a:r>
            <a:r>
              <a:rPr lang="sv-SE" sz="1600" dirty="0">
                <a:latin typeface="+mn-lt"/>
              </a:rPr>
              <a:t>, Liu).</a:t>
            </a:r>
          </a:p>
          <a:p>
            <a:pPr marL="285750" indent="-285750">
              <a:buFont typeface="Arial" panose="020B0604020202020204" pitchFamily="34" charset="0"/>
              <a:buChar char="•"/>
            </a:pPr>
            <a:endParaRPr lang="sv-SE" sz="1600" dirty="0">
              <a:latin typeface="+mn-lt"/>
            </a:endParaRPr>
          </a:p>
          <a:p>
            <a:pPr marL="285750" indent="-285750">
              <a:buFont typeface="Arial" panose="020B0604020202020204" pitchFamily="34" charset="0"/>
              <a:buChar char="•"/>
            </a:pPr>
            <a:r>
              <a:rPr lang="en-US" sz="1600" dirty="0">
                <a:latin typeface="+mn-lt"/>
              </a:rPr>
              <a:t>ICH </a:t>
            </a:r>
            <a:r>
              <a:rPr lang="en-US" sz="1600" dirty="0" err="1">
                <a:latin typeface="+mn-lt"/>
              </a:rPr>
              <a:t>Harmonised</a:t>
            </a:r>
            <a:r>
              <a:rPr lang="en-US" sz="1600" dirty="0">
                <a:latin typeface="+mn-lt"/>
              </a:rPr>
              <a:t> Tripartite Guideline Statistical Principles For Clinical Trials E9.</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latin typeface="+mn-lt"/>
              </a:rPr>
              <a:t>Meta-</a:t>
            </a:r>
            <a:r>
              <a:rPr lang="en-US" sz="1600" dirty="0" err="1">
                <a:latin typeface="+mn-lt"/>
              </a:rPr>
              <a:t>analys</a:t>
            </a:r>
            <a:r>
              <a:rPr lang="en-US" sz="1600" dirty="0">
                <a:latin typeface="+mn-lt"/>
              </a:rPr>
              <a:t>: </a:t>
            </a:r>
            <a:r>
              <a:rPr lang="en-US" sz="1600" dirty="0" err="1">
                <a:latin typeface="+mn-lt"/>
              </a:rPr>
              <a:t>Balduzzi</a:t>
            </a:r>
            <a:r>
              <a:rPr lang="en-US" sz="1600" dirty="0">
                <a:latin typeface="+mn-lt"/>
              </a:rPr>
              <a:t> S, et al. Evid Based </a:t>
            </a:r>
            <a:r>
              <a:rPr lang="en-US" sz="1600" dirty="0" err="1">
                <a:latin typeface="+mn-lt"/>
              </a:rPr>
              <a:t>Ment</a:t>
            </a:r>
            <a:r>
              <a:rPr lang="en-US" sz="1600" dirty="0">
                <a:latin typeface="+mn-lt"/>
              </a:rPr>
              <a:t> Health 2019;22:153–160. doi:10.1136/ebmental-2019-300117</a:t>
            </a:r>
          </a:p>
          <a:p>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5045BE5-AE0C-4ACD-BF06-F5F034C00153}"/>
              </a:ext>
            </a:extLst>
          </p:cNvPr>
          <p:cNvSpPr>
            <a:spLocks noGrp="1"/>
          </p:cNvSpPr>
          <p:nvPr>
            <p:ph type="sldNum" sz="quarter" idx="4"/>
          </p:nvPr>
        </p:nvSpPr>
        <p:spPr/>
        <p:txBody>
          <a:bodyPr/>
          <a:lstStyle/>
          <a:p>
            <a:fld id="{3C4F54F3-C349-4609-AFEE-01462D5C7942}" type="slidenum">
              <a:rPr lang="en-GB" smtClean="0"/>
              <a:pPr/>
              <a:t>19</a:t>
            </a:fld>
            <a:endParaRPr lang="en-GB" dirty="0"/>
          </a:p>
        </p:txBody>
      </p:sp>
    </p:spTree>
    <p:extLst>
      <p:ext uri="{BB962C8B-B14F-4D97-AF65-F5344CB8AC3E}">
        <p14:creationId xmlns:p14="http://schemas.microsoft.com/office/powerpoint/2010/main" val="191064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2505-0507-4367-96F9-21742B926E69}"/>
              </a:ext>
            </a:extLst>
          </p:cNvPr>
          <p:cNvSpPr>
            <a:spLocks noGrp="1"/>
          </p:cNvSpPr>
          <p:nvPr>
            <p:ph type="title"/>
          </p:nvPr>
        </p:nvSpPr>
        <p:spPr/>
        <p:txBody>
          <a:bodyPr/>
          <a:lstStyle/>
          <a:p>
            <a:r>
              <a:rPr lang="sv-SE" dirty="0"/>
              <a:t>Kort fakta om Astrazeneca</a:t>
            </a:r>
          </a:p>
        </p:txBody>
      </p:sp>
      <p:sp>
        <p:nvSpPr>
          <p:cNvPr id="3" name="Text Placeholder 2">
            <a:extLst>
              <a:ext uri="{FF2B5EF4-FFF2-40B4-BE49-F238E27FC236}">
                <a16:creationId xmlns:a16="http://schemas.microsoft.com/office/drawing/2014/main" id="{C2059D1F-5E3F-4B9F-AA4B-D97036FF1F18}"/>
              </a:ext>
            </a:extLst>
          </p:cNvPr>
          <p:cNvSpPr>
            <a:spLocks noGrp="1"/>
          </p:cNvSpPr>
          <p:nvPr>
            <p:ph type="body" sz="quarter" idx="11"/>
          </p:nvPr>
        </p:nvSpPr>
        <p:spPr>
          <a:xfrm>
            <a:off x="237599" y="733096"/>
            <a:ext cx="8371445" cy="3278919"/>
          </a:xfrm>
        </p:spPr>
        <p:txBody>
          <a:bodyPr/>
          <a:lstStyle/>
          <a:p>
            <a:pPr marL="285750" indent="-285750">
              <a:buFont typeface="Arial" panose="020B0604020202020204" pitchFamily="34" charset="0"/>
              <a:buChar char="•"/>
            </a:pPr>
            <a:r>
              <a:rPr lang="sv-SE" sz="1600" dirty="0"/>
              <a:t>Över 83 000 medarbetare världen över, verksamhet i över 100 länder.</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Forskningscentra i Sverige, USA och Storbritannien.</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Huvudsakliga forskningsområden:</a:t>
            </a:r>
          </a:p>
          <a:p>
            <a:pPr marL="628650" lvl="1" indent="-285750">
              <a:buFont typeface="Arial" panose="020B0604020202020204" pitchFamily="34" charset="0"/>
              <a:buChar char="•"/>
            </a:pPr>
            <a:r>
              <a:rPr lang="sv-SE" sz="1200" dirty="0"/>
              <a:t>Cancer</a:t>
            </a:r>
          </a:p>
          <a:p>
            <a:pPr marL="628650" lvl="1" indent="-285750">
              <a:buFont typeface="Arial" panose="020B0604020202020204" pitchFamily="34" charset="0"/>
              <a:buChar char="•"/>
            </a:pPr>
            <a:r>
              <a:rPr lang="sv-SE" sz="1200" dirty="0"/>
              <a:t>Kardiovaskulära, metabola &amp; njursjukdomar (CVRM)</a:t>
            </a:r>
          </a:p>
          <a:p>
            <a:pPr marL="628650" lvl="1" indent="-285750">
              <a:buFont typeface="Arial" panose="020B0604020202020204" pitchFamily="34" charset="0"/>
              <a:buChar char="•"/>
            </a:pPr>
            <a:r>
              <a:rPr lang="sv-SE" sz="1200" dirty="0"/>
              <a:t>Andningsvägar &amp; immunologi</a:t>
            </a:r>
          </a:p>
          <a:p>
            <a:pPr lvl="1"/>
            <a:endParaRPr lang="sv-SE" sz="100" dirty="0"/>
          </a:p>
          <a:p>
            <a:pPr lvl="1"/>
            <a:endParaRPr lang="sv-SE" sz="100" dirty="0"/>
          </a:p>
          <a:p>
            <a:endParaRPr lang="sv-SE" sz="1600" dirty="0"/>
          </a:p>
          <a:p>
            <a:pPr marL="285750" indent="-285750">
              <a:buFont typeface="Arial" panose="020B0604020202020204" pitchFamily="34" charset="0"/>
              <a:buChar char="•"/>
            </a:pPr>
            <a:r>
              <a:rPr lang="sv-SE" sz="1600" dirty="0"/>
              <a:t>I Sverige:</a:t>
            </a:r>
          </a:p>
          <a:p>
            <a:pPr marL="628650" lvl="1" indent="-285750">
              <a:buFont typeface="Arial" panose="020B0604020202020204" pitchFamily="34" charset="0"/>
              <a:buChar char="•"/>
            </a:pPr>
            <a:r>
              <a:rPr lang="sv-SE" sz="1200" dirty="0"/>
              <a:t>7400 medarbetare, 4600 i Södertälje &amp; 2800 i Göteborg.</a:t>
            </a:r>
          </a:p>
          <a:p>
            <a:pPr marL="628650" lvl="1" indent="-285750">
              <a:buFont typeface="Arial" panose="020B0604020202020204" pitchFamily="34" charset="0"/>
              <a:buChar char="•"/>
            </a:pPr>
            <a:r>
              <a:rPr lang="sv-SE" sz="1200" dirty="0"/>
              <a:t>Störst fokus på CVRM.</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sz="1600" dirty="0"/>
          </a:p>
        </p:txBody>
      </p:sp>
      <p:sp>
        <p:nvSpPr>
          <p:cNvPr id="4" name="Slide Number Placeholder 3">
            <a:extLst>
              <a:ext uri="{FF2B5EF4-FFF2-40B4-BE49-F238E27FC236}">
                <a16:creationId xmlns:a16="http://schemas.microsoft.com/office/drawing/2014/main" id="{C6187D68-9D3F-4EA7-8314-C1E26552A8FE}"/>
              </a:ext>
            </a:extLst>
          </p:cNvPr>
          <p:cNvSpPr>
            <a:spLocks noGrp="1"/>
          </p:cNvSpPr>
          <p:nvPr>
            <p:ph type="sldNum" sz="quarter" idx="4"/>
          </p:nvPr>
        </p:nvSpPr>
        <p:spPr/>
        <p:txBody>
          <a:bodyPr/>
          <a:lstStyle/>
          <a:p>
            <a:fld id="{3C4F54F3-C349-4609-AFEE-01462D5C7942}" type="slidenum">
              <a:rPr lang="en-GB" smtClean="0"/>
              <a:pPr/>
              <a:t>2</a:t>
            </a:fld>
            <a:endParaRPr lang="en-GB" dirty="0"/>
          </a:p>
        </p:txBody>
      </p:sp>
    </p:spTree>
    <p:extLst>
      <p:ext uri="{BB962C8B-B14F-4D97-AF65-F5344CB8AC3E}">
        <p14:creationId xmlns:p14="http://schemas.microsoft.com/office/powerpoint/2010/main" val="1173114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6955-7781-45C0-809B-C444ABC21AD9}"/>
              </a:ext>
            </a:extLst>
          </p:cNvPr>
          <p:cNvSpPr>
            <a:spLocks noGrp="1"/>
          </p:cNvSpPr>
          <p:nvPr>
            <p:ph type="title"/>
          </p:nvPr>
        </p:nvSpPr>
        <p:spPr/>
        <p:txBody>
          <a:bodyPr/>
          <a:lstStyle/>
          <a:p>
            <a:r>
              <a:rPr lang="sv-SE" dirty="0"/>
              <a:t>Bildreferenser</a:t>
            </a:r>
          </a:p>
        </p:txBody>
      </p:sp>
      <p:sp>
        <p:nvSpPr>
          <p:cNvPr id="3" name="Text Placeholder 2">
            <a:extLst>
              <a:ext uri="{FF2B5EF4-FFF2-40B4-BE49-F238E27FC236}">
                <a16:creationId xmlns:a16="http://schemas.microsoft.com/office/drawing/2014/main" id="{ACA062FC-3D34-4976-AE52-06B72EE503D6}"/>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err="1"/>
              <a:t>Slide</a:t>
            </a:r>
            <a:r>
              <a:rPr lang="sv-SE" dirty="0"/>
              <a:t> 9 </a:t>
            </a:r>
            <a:r>
              <a:rPr lang="en-US" dirty="0">
                <a:hlinkClick r:id="rId2"/>
              </a:rPr>
              <a:t>How to start up an ATMP clinical trial - European Pharmaceutical Review</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Slide 10 </a:t>
            </a:r>
            <a:r>
              <a:rPr lang="en-US" dirty="0">
                <a:hlinkClick r:id="rId3"/>
              </a:rPr>
              <a:t>Question mark clip art free clipart images 8 - Cliparting.com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Slide 13 </a:t>
            </a:r>
            <a:r>
              <a:rPr lang="sv-SE" dirty="0">
                <a:hlinkClick r:id="rId4"/>
              </a:rPr>
              <a:t>Falubygdens SFK: KM-1 i mete</a:t>
            </a:r>
            <a:endParaRPr lang="en-US" dirty="0"/>
          </a:p>
          <a:p>
            <a:pPr marL="285750" indent="-285750">
              <a:buFont typeface="Arial" panose="020B0604020202020204" pitchFamily="34" charset="0"/>
              <a:buChar char="•"/>
            </a:pPr>
            <a:endParaRPr lang="sv-SE" dirty="0"/>
          </a:p>
        </p:txBody>
      </p:sp>
      <p:sp>
        <p:nvSpPr>
          <p:cNvPr id="4" name="Slide Number Placeholder 3">
            <a:extLst>
              <a:ext uri="{FF2B5EF4-FFF2-40B4-BE49-F238E27FC236}">
                <a16:creationId xmlns:a16="http://schemas.microsoft.com/office/drawing/2014/main" id="{8D533551-BC3F-4FAB-8189-C2D23C0408CE}"/>
              </a:ext>
            </a:extLst>
          </p:cNvPr>
          <p:cNvSpPr>
            <a:spLocks noGrp="1"/>
          </p:cNvSpPr>
          <p:nvPr>
            <p:ph type="sldNum" sz="quarter" idx="4"/>
          </p:nvPr>
        </p:nvSpPr>
        <p:spPr/>
        <p:txBody>
          <a:bodyPr/>
          <a:lstStyle/>
          <a:p>
            <a:fld id="{3C4F54F3-C349-4609-AFEE-01462D5C7942}" type="slidenum">
              <a:rPr lang="en-GB" smtClean="0"/>
              <a:pPr/>
              <a:t>20</a:t>
            </a:fld>
            <a:endParaRPr lang="en-GB" dirty="0"/>
          </a:p>
        </p:txBody>
      </p:sp>
    </p:spTree>
    <p:extLst>
      <p:ext uri="{BB962C8B-B14F-4D97-AF65-F5344CB8AC3E}">
        <p14:creationId xmlns:p14="http://schemas.microsoft.com/office/powerpoint/2010/main" val="55494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2505-0507-4367-96F9-21742B926E69}"/>
              </a:ext>
            </a:extLst>
          </p:cNvPr>
          <p:cNvSpPr>
            <a:spLocks noGrp="1"/>
          </p:cNvSpPr>
          <p:nvPr>
            <p:ph type="title"/>
          </p:nvPr>
        </p:nvSpPr>
        <p:spPr/>
        <p:txBody>
          <a:bodyPr/>
          <a:lstStyle/>
          <a:p>
            <a:r>
              <a:rPr lang="sv-SE" dirty="0"/>
              <a:t>Min resa till Astrazeneca</a:t>
            </a:r>
          </a:p>
        </p:txBody>
      </p:sp>
      <p:sp>
        <p:nvSpPr>
          <p:cNvPr id="3" name="Text Placeholder 2">
            <a:extLst>
              <a:ext uri="{FF2B5EF4-FFF2-40B4-BE49-F238E27FC236}">
                <a16:creationId xmlns:a16="http://schemas.microsoft.com/office/drawing/2014/main" id="{C2059D1F-5E3F-4B9F-AA4B-D97036FF1F18}"/>
              </a:ext>
            </a:extLst>
          </p:cNvPr>
          <p:cNvSpPr>
            <a:spLocks noGrp="1"/>
          </p:cNvSpPr>
          <p:nvPr>
            <p:ph type="body" sz="quarter" idx="11"/>
          </p:nvPr>
        </p:nvSpPr>
        <p:spPr>
          <a:xfrm>
            <a:off x="237599" y="733096"/>
            <a:ext cx="8371445" cy="3278919"/>
          </a:xfrm>
        </p:spPr>
        <p:txBody>
          <a:bodyPr/>
          <a:lstStyle/>
          <a:p>
            <a:pPr marL="285750" indent="-285750">
              <a:buFont typeface="Arial" panose="020B0604020202020204" pitchFamily="34" charset="0"/>
              <a:buChar char="•"/>
            </a:pPr>
            <a:r>
              <a:rPr lang="sv-SE" sz="1600" dirty="0"/>
              <a:t>29 år gammal, jobbat för Astrazeneca i snart 5 år som statistiker.</a:t>
            </a:r>
          </a:p>
          <a:p>
            <a:endParaRPr lang="sv-SE" sz="1600" dirty="0"/>
          </a:p>
          <a:p>
            <a:pPr marL="285750" indent="-285750">
              <a:buFont typeface="Arial" panose="020B0604020202020204" pitchFamily="34" charset="0"/>
              <a:buChar char="•"/>
            </a:pPr>
            <a:r>
              <a:rPr lang="sv-SE" sz="1600" dirty="0"/>
              <a:t>Pluggade i Lund:</a:t>
            </a:r>
          </a:p>
          <a:p>
            <a:pPr marL="628650" lvl="1" indent="-285750">
              <a:buFont typeface="Arial" panose="020B0604020202020204" pitchFamily="34" charset="0"/>
              <a:buChar char="•"/>
            </a:pPr>
            <a:r>
              <a:rPr lang="sv-SE" sz="1200" dirty="0"/>
              <a:t>Kandidat på 3 år inom matematik.</a:t>
            </a:r>
          </a:p>
          <a:p>
            <a:pPr marL="628650" lvl="1" indent="-285750">
              <a:buFont typeface="Arial" panose="020B0604020202020204" pitchFamily="34" charset="0"/>
              <a:buChar char="•"/>
            </a:pPr>
            <a:r>
              <a:rPr lang="sv-SE" sz="1200" dirty="0"/>
              <a:t>Ytterligare 2 år för master inom matematisk statistik.</a:t>
            </a:r>
          </a:p>
          <a:p>
            <a:endParaRPr lang="sv-SE" sz="1600" dirty="0"/>
          </a:p>
          <a:p>
            <a:pPr marL="285750" indent="-285750">
              <a:buFont typeface="Arial" panose="020B0604020202020204" pitchFamily="34" charset="0"/>
              <a:buChar char="•"/>
            </a:pPr>
            <a:r>
              <a:rPr lang="sv-SE" sz="1600" dirty="0"/>
              <a:t>Min masteruppsats hade inget med läkemedelsindustrin att göra.</a:t>
            </a:r>
          </a:p>
        </p:txBody>
      </p:sp>
      <p:sp>
        <p:nvSpPr>
          <p:cNvPr id="4" name="Slide Number Placeholder 3">
            <a:extLst>
              <a:ext uri="{FF2B5EF4-FFF2-40B4-BE49-F238E27FC236}">
                <a16:creationId xmlns:a16="http://schemas.microsoft.com/office/drawing/2014/main" id="{C6187D68-9D3F-4EA7-8314-C1E26552A8FE}"/>
              </a:ext>
            </a:extLst>
          </p:cNvPr>
          <p:cNvSpPr>
            <a:spLocks noGrp="1"/>
          </p:cNvSpPr>
          <p:nvPr>
            <p:ph type="sldNum" sz="quarter" idx="4"/>
          </p:nvPr>
        </p:nvSpPr>
        <p:spPr/>
        <p:txBody>
          <a:bodyPr/>
          <a:lstStyle/>
          <a:p>
            <a:fld id="{3C4F54F3-C349-4609-AFEE-01462D5C7942}" type="slidenum">
              <a:rPr lang="en-GB" smtClean="0"/>
              <a:pPr/>
              <a:t>3</a:t>
            </a:fld>
            <a:endParaRPr lang="en-GB" dirty="0"/>
          </a:p>
        </p:txBody>
      </p:sp>
      <p:pic>
        <p:nvPicPr>
          <p:cNvPr id="6" name="Picture 5">
            <a:extLst>
              <a:ext uri="{FF2B5EF4-FFF2-40B4-BE49-F238E27FC236}">
                <a16:creationId xmlns:a16="http://schemas.microsoft.com/office/drawing/2014/main" id="{06DE684F-AABC-49D9-BAF5-63884CF2862F}"/>
              </a:ext>
            </a:extLst>
          </p:cNvPr>
          <p:cNvPicPr>
            <a:picLocks noChangeAspect="1"/>
          </p:cNvPicPr>
          <p:nvPr/>
        </p:nvPicPr>
        <p:blipFill>
          <a:blip r:embed="rId3"/>
          <a:stretch>
            <a:fillRect/>
          </a:stretch>
        </p:blipFill>
        <p:spPr>
          <a:xfrm>
            <a:off x="3383301" y="2434901"/>
            <a:ext cx="2080039" cy="2659227"/>
          </a:xfrm>
          <a:prstGeom prst="rect">
            <a:avLst/>
          </a:prstGeom>
        </p:spPr>
      </p:pic>
    </p:spTree>
    <p:extLst>
      <p:ext uri="{BB962C8B-B14F-4D97-AF65-F5344CB8AC3E}">
        <p14:creationId xmlns:p14="http://schemas.microsoft.com/office/powerpoint/2010/main" val="103261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E40C-32D7-4746-9B27-B469CF5C4D99}"/>
              </a:ext>
            </a:extLst>
          </p:cNvPr>
          <p:cNvSpPr>
            <a:spLocks noGrp="1"/>
          </p:cNvSpPr>
          <p:nvPr>
            <p:ph type="title"/>
          </p:nvPr>
        </p:nvSpPr>
        <p:spPr/>
        <p:txBody>
          <a:bodyPr/>
          <a:lstStyle/>
          <a:p>
            <a:r>
              <a:rPr lang="sv-SE" dirty="0"/>
              <a:t>Läkemedelsutvecklingens kliniska faser</a:t>
            </a:r>
            <a:endParaRPr lang="en-US" dirty="0"/>
          </a:p>
        </p:txBody>
      </p:sp>
    </p:spTree>
    <p:extLst>
      <p:ext uri="{BB962C8B-B14F-4D97-AF65-F5344CB8AC3E}">
        <p14:creationId xmlns:p14="http://schemas.microsoft.com/office/powerpoint/2010/main" val="89213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Fas 1</a:t>
            </a:r>
            <a:endParaRPr lang="en-US" dirty="0"/>
          </a:p>
        </p:txBody>
      </p:sp>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p:txBody>
          <a:bodyPr/>
          <a:lstStyle/>
          <a:p>
            <a:pPr marL="285750" indent="-285750">
              <a:buFont typeface="Arial" panose="020B0604020202020204" pitchFamily="34" charset="0"/>
              <a:buChar char="•"/>
            </a:pPr>
            <a:r>
              <a:rPr lang="sv-SE" sz="1600" dirty="0"/>
              <a:t>Första test av säkerheten av läkemedlet för människor.</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Hur ett läkemedel upptas, varierande doser.</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Små studier på 20-100 friska frivilliga.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err="1"/>
              <a:t>Singelblindade</a:t>
            </a:r>
            <a:r>
              <a:rPr lang="sv-SE" sz="1600" dirty="0"/>
              <a:t>, ibland okontrollerade.</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Samla tillräckligt med information för att kunna genomföra en större, kontrollerad, studie.</a:t>
            </a:r>
          </a:p>
          <a:p>
            <a:endParaRPr lang="sv-SE" dirty="0"/>
          </a:p>
          <a:p>
            <a:pPr marL="285750" indent="-285750">
              <a:buFont typeface="Arial" panose="020B0604020202020204" pitchFamily="34" charset="0"/>
              <a:buChar char="•"/>
            </a:pPr>
            <a:endParaRPr lang="sv-SE" dirty="0"/>
          </a:p>
        </p:txBody>
      </p:sp>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5</a:t>
            </a:fld>
            <a:endParaRPr lang="en-GB" dirty="0"/>
          </a:p>
        </p:txBody>
      </p:sp>
    </p:spTree>
    <p:extLst>
      <p:ext uri="{BB962C8B-B14F-4D97-AF65-F5344CB8AC3E}">
        <p14:creationId xmlns:p14="http://schemas.microsoft.com/office/powerpoint/2010/main" val="17519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Fas 2</a:t>
            </a:r>
            <a:endParaRPr lang="en-US" dirty="0"/>
          </a:p>
        </p:txBody>
      </p:sp>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p:txBody>
          <a:bodyPr/>
          <a:lstStyle/>
          <a:p>
            <a:pPr marL="285750" indent="-285750">
              <a:buFont typeface="Arial" panose="020B0604020202020204" pitchFamily="34" charset="0"/>
              <a:buChar char="•"/>
            </a:pPr>
            <a:r>
              <a:rPr lang="sv-SE" sz="1600" dirty="0"/>
              <a:t>Börjar undersöka (klinisk) effektivitet.</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Ibland aktiv kontroll och oftast </a:t>
            </a:r>
            <a:r>
              <a:rPr lang="sv-SE" sz="1600" dirty="0" err="1"/>
              <a:t>blindade</a:t>
            </a:r>
            <a:r>
              <a:rPr lang="sv-SE" sz="1600" dirty="0"/>
              <a:t>.</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Fortsätter samla in information om säkerhet.</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Lite större, uppemot några hundra patienter.</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Bestämma ”optimal” dos.</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6</a:t>
            </a:fld>
            <a:endParaRPr lang="en-GB" dirty="0"/>
          </a:p>
        </p:txBody>
      </p:sp>
    </p:spTree>
    <p:extLst>
      <p:ext uri="{BB962C8B-B14F-4D97-AF65-F5344CB8AC3E}">
        <p14:creationId xmlns:p14="http://schemas.microsoft.com/office/powerpoint/2010/main" val="248323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Fas 3 (Där jag jobbar)</a:t>
            </a:r>
            <a:endParaRPr lang="en-US" dirty="0"/>
          </a:p>
        </p:txBody>
      </p:sp>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p:txBody>
          <a:bodyPr/>
          <a:lstStyle/>
          <a:p>
            <a:pPr marL="285750" indent="-285750">
              <a:buFont typeface="Arial" panose="020B0604020202020204" pitchFamily="34" charset="0"/>
              <a:buChar char="•"/>
            </a:pPr>
            <a:r>
              <a:rPr lang="sv-SE" sz="1600" dirty="0"/>
              <a:t>Ska statistiskt säkerställa effekt av läkemedlet.</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Står som grund för ansökan om godkännande av läkemedlet.</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Variabler med mer konkret koppling till sjukdom.</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Kan vara mycket stora och långa, hundratals till tusentals patienter som följs i månader och år.</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Fortsätter samla in information om säkerhet.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7</a:t>
            </a:fld>
            <a:endParaRPr lang="en-GB" dirty="0"/>
          </a:p>
        </p:txBody>
      </p:sp>
    </p:spTree>
    <p:extLst>
      <p:ext uri="{BB962C8B-B14F-4D97-AF65-F5344CB8AC3E}">
        <p14:creationId xmlns:p14="http://schemas.microsoft.com/office/powerpoint/2010/main" val="292604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F43B-45E5-48EC-B11F-CABCE587ECC3}"/>
              </a:ext>
            </a:extLst>
          </p:cNvPr>
          <p:cNvSpPr>
            <a:spLocks noGrp="1"/>
          </p:cNvSpPr>
          <p:nvPr>
            <p:ph type="title"/>
          </p:nvPr>
        </p:nvSpPr>
        <p:spPr/>
        <p:txBody>
          <a:bodyPr/>
          <a:lstStyle/>
          <a:p>
            <a:r>
              <a:rPr lang="sv-SE" dirty="0"/>
              <a:t>Fas 4</a:t>
            </a:r>
            <a:endParaRPr lang="en-US" dirty="0"/>
          </a:p>
        </p:txBody>
      </p:sp>
      <p:sp>
        <p:nvSpPr>
          <p:cNvPr id="3" name="Text Placeholder 2">
            <a:extLst>
              <a:ext uri="{FF2B5EF4-FFF2-40B4-BE49-F238E27FC236}">
                <a16:creationId xmlns:a16="http://schemas.microsoft.com/office/drawing/2014/main" id="{011AA399-A14B-4C57-9A21-810B2C2C2EB8}"/>
              </a:ext>
            </a:extLst>
          </p:cNvPr>
          <p:cNvSpPr>
            <a:spLocks noGrp="1"/>
          </p:cNvSpPr>
          <p:nvPr>
            <p:ph type="body" sz="quarter" idx="11"/>
          </p:nvPr>
        </p:nvSpPr>
        <p:spPr/>
        <p:txBody>
          <a:bodyPr/>
          <a:lstStyle/>
          <a:p>
            <a:pPr marL="285750" indent="-285750">
              <a:buFont typeface="Arial" panose="020B0604020202020204" pitchFamily="34" charset="0"/>
              <a:buChar char="•"/>
            </a:pPr>
            <a:r>
              <a:rPr lang="sv-SE" sz="1600" dirty="0"/>
              <a:t>Vidare studier på redan godkända läkemedel.</a:t>
            </a:r>
          </a:p>
        </p:txBody>
      </p:sp>
      <p:sp>
        <p:nvSpPr>
          <p:cNvPr id="4" name="Slide Number Placeholder 3">
            <a:extLst>
              <a:ext uri="{FF2B5EF4-FFF2-40B4-BE49-F238E27FC236}">
                <a16:creationId xmlns:a16="http://schemas.microsoft.com/office/drawing/2014/main" id="{D6630CC4-65C5-4AA0-94C6-292DBF021317}"/>
              </a:ext>
            </a:extLst>
          </p:cNvPr>
          <p:cNvSpPr>
            <a:spLocks noGrp="1"/>
          </p:cNvSpPr>
          <p:nvPr>
            <p:ph type="sldNum" sz="quarter" idx="4"/>
          </p:nvPr>
        </p:nvSpPr>
        <p:spPr/>
        <p:txBody>
          <a:bodyPr/>
          <a:lstStyle/>
          <a:p>
            <a:fld id="{3C4F54F3-C349-4609-AFEE-01462D5C7942}" type="slidenum">
              <a:rPr lang="en-GB" smtClean="0"/>
              <a:pPr/>
              <a:t>8</a:t>
            </a:fld>
            <a:endParaRPr lang="en-GB" dirty="0"/>
          </a:p>
        </p:txBody>
      </p:sp>
    </p:spTree>
    <p:extLst>
      <p:ext uri="{BB962C8B-B14F-4D97-AF65-F5344CB8AC3E}">
        <p14:creationId xmlns:p14="http://schemas.microsoft.com/office/powerpoint/2010/main" val="65463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7B96-271F-47CD-9DE4-4438629B658F}"/>
              </a:ext>
            </a:extLst>
          </p:cNvPr>
          <p:cNvSpPr>
            <a:spLocks noGrp="1"/>
          </p:cNvSpPr>
          <p:nvPr>
            <p:ph type="title"/>
          </p:nvPr>
        </p:nvSpPr>
        <p:spPr>
          <a:xfrm>
            <a:off x="237600" y="144000"/>
            <a:ext cx="8280000" cy="504000"/>
          </a:xfrm>
        </p:spPr>
        <p:txBody>
          <a:bodyPr>
            <a:normAutofit/>
          </a:bodyPr>
          <a:lstStyle/>
          <a:p>
            <a:r>
              <a:rPr lang="en-US" dirty="0" err="1"/>
              <a:t>Vad</a:t>
            </a:r>
            <a:r>
              <a:rPr lang="en-US" dirty="0"/>
              <a:t> </a:t>
            </a:r>
            <a:r>
              <a:rPr lang="en-US" dirty="0" err="1"/>
              <a:t>gör</a:t>
            </a:r>
            <a:r>
              <a:rPr lang="en-US" dirty="0"/>
              <a:t> </a:t>
            </a:r>
            <a:r>
              <a:rPr lang="en-US" dirty="0" err="1"/>
              <a:t>en</a:t>
            </a:r>
            <a:r>
              <a:rPr lang="en-US" dirty="0"/>
              <a:t> </a:t>
            </a:r>
            <a:r>
              <a:rPr lang="en-US" dirty="0" err="1"/>
              <a:t>statistiker</a:t>
            </a:r>
            <a:r>
              <a:rPr lang="en-US" dirty="0"/>
              <a:t> </a:t>
            </a:r>
            <a:r>
              <a:rPr lang="en-US" dirty="0" err="1"/>
              <a:t>på</a:t>
            </a:r>
            <a:r>
              <a:rPr lang="en-US" dirty="0"/>
              <a:t> AstraZeneca?</a:t>
            </a:r>
          </a:p>
        </p:txBody>
      </p:sp>
    </p:spTree>
    <p:extLst>
      <p:ext uri="{BB962C8B-B14F-4D97-AF65-F5344CB8AC3E}">
        <p14:creationId xmlns:p14="http://schemas.microsoft.com/office/powerpoint/2010/main" val="2863962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2E14A555-39E0-6043-81F6-2A1020966FF9}"/>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548DD855-D4F5-C140-8E62-5E9C7E83AC73}"/>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F859A2E0-7DA1-7646-9600-5BD0D29A3DD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615A65BA-BBA0-B148-8D15-74EA144B5FA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4600</TotalTime>
  <Words>1276</Words>
  <Application>Microsoft Office PowerPoint</Application>
  <PresentationFormat>On-screen Show (16:9)</PresentationFormat>
  <Paragraphs>237</Paragraphs>
  <Slides>20</Slides>
  <Notes>17</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20</vt:i4>
      </vt:variant>
    </vt:vector>
  </HeadingPairs>
  <TitlesOfParts>
    <vt:vector size="26" baseType="lpstr">
      <vt:lpstr>Arial</vt:lpstr>
      <vt:lpstr>Calibri</vt:lpstr>
      <vt:lpstr>AZ Cover Slide Options</vt:lpstr>
      <vt:lpstr>AZ Divider Slide Options</vt:lpstr>
      <vt:lpstr>AZ Divider Slide Options - Colours</vt:lpstr>
      <vt:lpstr>AZ General Master Slide Options</vt:lpstr>
      <vt:lpstr>Statistik inom läkemedelsutveckling</vt:lpstr>
      <vt:lpstr>Kort fakta om Astrazeneca</vt:lpstr>
      <vt:lpstr>Min resa till Astrazeneca</vt:lpstr>
      <vt:lpstr>Läkemedelsutvecklingens kliniska faser</vt:lpstr>
      <vt:lpstr>Fas 1</vt:lpstr>
      <vt:lpstr>Fas 2</vt:lpstr>
      <vt:lpstr>Fas 3 (Där jag jobbar)</vt:lpstr>
      <vt:lpstr>Fas 4</vt:lpstr>
      <vt:lpstr>Vad gör en statistiker på AstraZeneca?</vt:lpstr>
      <vt:lpstr>Klinska studier  </vt:lpstr>
      <vt:lpstr>Vanliga frågor som kan uppstå</vt:lpstr>
      <vt:lpstr>Meta-analys</vt:lpstr>
      <vt:lpstr>Exempel på meta-analys</vt:lpstr>
      <vt:lpstr>Meta-analys output</vt:lpstr>
      <vt:lpstr>Analysera outputten</vt:lpstr>
      <vt:lpstr>Slutord</vt:lpstr>
      <vt:lpstr>Summering</vt:lpstr>
      <vt:lpstr>Intresserad av AstraZeneca?</vt:lpstr>
      <vt:lpstr>Referenser / resurser för vidare läsning</vt:lpstr>
      <vt:lpstr>Bildreferenser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Birve, Filip</dc:creator>
  <cp:keywords>16:9</cp:keywords>
  <dc:description>v1.0</dc:description>
  <cp:lastModifiedBy>Johan Jonasson</cp:lastModifiedBy>
  <cp:revision>167</cp:revision>
  <cp:lastPrinted>2018-03-07T14:46:57Z</cp:lastPrinted>
  <dcterms:created xsi:type="dcterms:W3CDTF">2019-10-08T13:36:18Z</dcterms:created>
  <dcterms:modified xsi:type="dcterms:W3CDTF">2022-11-01T08:39:23Z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