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8"/>
  </p:notesMasterIdLst>
  <p:sldIdLst>
    <p:sldId id="727" r:id="rId5"/>
    <p:sldId id="723" r:id="rId6"/>
    <p:sldId id="798" r:id="rId7"/>
    <p:sldId id="786" r:id="rId8"/>
    <p:sldId id="781" r:id="rId9"/>
    <p:sldId id="787" r:id="rId10"/>
    <p:sldId id="784" r:id="rId11"/>
    <p:sldId id="790" r:id="rId12"/>
    <p:sldId id="791" r:id="rId13"/>
    <p:sldId id="782" r:id="rId14"/>
    <p:sldId id="788" r:id="rId15"/>
    <p:sldId id="792" r:id="rId16"/>
    <p:sldId id="851" r:id="rId17"/>
    <p:sldId id="819" r:id="rId18"/>
    <p:sldId id="832" r:id="rId19"/>
    <p:sldId id="815" r:id="rId20"/>
    <p:sldId id="816" r:id="rId21"/>
    <p:sldId id="822" r:id="rId22"/>
    <p:sldId id="820" r:id="rId23"/>
    <p:sldId id="823" r:id="rId24"/>
    <p:sldId id="852" r:id="rId25"/>
    <p:sldId id="829" r:id="rId26"/>
    <p:sldId id="830" r:id="rId27"/>
    <p:sldId id="817" r:id="rId28"/>
    <p:sldId id="833" r:id="rId29"/>
    <p:sldId id="831" r:id="rId30"/>
    <p:sldId id="825" r:id="rId31"/>
    <p:sldId id="841" r:id="rId32"/>
    <p:sldId id="824" r:id="rId33"/>
    <p:sldId id="836" r:id="rId34"/>
    <p:sldId id="840" r:id="rId35"/>
    <p:sldId id="837" r:id="rId36"/>
    <p:sldId id="847" r:id="rId37"/>
    <p:sldId id="846" r:id="rId38"/>
    <p:sldId id="850" r:id="rId39"/>
    <p:sldId id="844" r:id="rId40"/>
    <p:sldId id="848" r:id="rId41"/>
    <p:sldId id="849" r:id="rId42"/>
    <p:sldId id="807" r:id="rId43"/>
    <p:sldId id="814" r:id="rId44"/>
    <p:sldId id="853" r:id="rId45"/>
    <p:sldId id="842" r:id="rId46"/>
    <p:sldId id="370" r:id="rId47"/>
  </p:sldIdLst>
  <p:sldSz cx="12192000" cy="6858000"/>
  <p:notesSz cx="7315200" cy="9601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llberg Ann" initials="AK" lastIdx="1" clrIdx="0">
    <p:extLst>
      <p:ext uri="{19B8F6BF-5375-455C-9EA6-DF929625EA0E}">
        <p15:presenceInfo xmlns:p15="http://schemas.microsoft.com/office/powerpoint/2012/main" userId="Kullberg Ann" providerId="None"/>
      </p:ext>
    </p:extLst>
  </p:cmAuthor>
  <p:cmAuthor id="2" name="Bendroth Karl" initials="KB" lastIdx="1" clrIdx="1">
    <p:extLst>
      <p:ext uri="{19B8F6BF-5375-455C-9EA6-DF929625EA0E}">
        <p15:presenceInfo xmlns:p15="http://schemas.microsoft.com/office/powerpoint/2012/main" userId="Bendroth Kar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72449" autoAdjust="0"/>
  </p:normalViewPr>
  <p:slideViewPr>
    <p:cSldViewPr snapToGrid="0">
      <p:cViewPr varScale="1">
        <p:scale>
          <a:sx n="48" d="100"/>
          <a:sy n="48" d="100"/>
        </p:scale>
        <p:origin x="1516" y="40"/>
      </p:cViewPr>
      <p:guideLst>
        <p:guide orient="horz" pos="2183"/>
        <p:guide pos="3840"/>
        <p:guide orient="horz" pos="2161"/>
        <p:guide pos="384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0B2033A-DBC0-45F2-93E3-8A9F6C7E3853}" type="datetimeFigureOut">
              <a:rPr lang="sv-SE" smtClean="0"/>
              <a:t>2022-11-09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77DD517-9B47-43AB-BABC-2C38E8830A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916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3569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3472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2731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4069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79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8800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7431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9658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0645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476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79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4541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681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3092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6753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1162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2057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88450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5127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70658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1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note that this document and the information contained herein is the property of Saab AB and must not be used, disclosed or altered without prior written consent.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8E2DC-A3F0-4FE5-9453-636632032ABB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32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371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998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658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040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6699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5654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37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oup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" r="-139"/>
          <a:stretch/>
        </p:blipFill>
        <p:spPr>
          <a:xfrm>
            <a:off x="5295900" y="0"/>
            <a:ext cx="6896099" cy="6838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9822" y="1277232"/>
            <a:ext cx="5400000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00113" y="1476074"/>
            <a:ext cx="4927431" cy="212192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Headline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three rows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40pt</a:t>
            </a:r>
            <a:endParaRPr kumimoji="0" lang="en-GB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0114" y="4616180"/>
            <a:ext cx="4927430" cy="599287"/>
          </a:xfrm>
        </p:spPr>
        <p:txBody>
          <a:bodyPr>
            <a:noAutofit/>
          </a:bodyPr>
          <a:lstStyle>
            <a:lvl1pPr algn="l"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</a:rPr>
              <a:t>Presenter’s Name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Office or Department Name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393700"/>
            <a:ext cx="1702500" cy="540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88599" y="4284746"/>
            <a:ext cx="2160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0112" y="3732748"/>
            <a:ext cx="4927431" cy="4757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sub-headline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161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58451" y="1278736"/>
            <a:ext cx="4317730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751040" y="1420427"/>
            <a:ext cx="3732552" cy="3884997"/>
          </a:xfrm>
        </p:spPr>
        <p:txBody>
          <a:bodyPr wrap="square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Write your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quote here.</a:t>
            </a:r>
            <a:endParaRPr kumimoji="0" lang="en-GB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419726" y="904875"/>
            <a:ext cx="5248275" cy="50482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502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33739" y="904875"/>
            <a:ext cx="5248275" cy="50482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18724" y="1278736"/>
            <a:ext cx="4317730" cy="43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20838" y="1420427"/>
            <a:ext cx="3713502" cy="3884997"/>
          </a:xfrm>
        </p:spPr>
        <p:txBody>
          <a:bodyPr wrap="square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Write your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quote here.</a:t>
            </a:r>
            <a:endParaRPr kumimoji="0" lang="en-GB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786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olum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481"/>
            <a:ext cx="1051560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50790" y="1192206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hape 290"/>
          <p:cNvSpPr/>
          <p:nvPr userDrawn="1"/>
        </p:nvSpPr>
        <p:spPr>
          <a:xfrm>
            <a:off x="3721800" y="1660431"/>
            <a:ext cx="3816000" cy="402795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1">
                <a:solidFill>
                  <a:srgbClr val="DCDEE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37" name="Shape 295"/>
          <p:cNvSpPr/>
          <p:nvPr userDrawn="1"/>
        </p:nvSpPr>
        <p:spPr>
          <a:xfrm>
            <a:off x="7832579" y="2531828"/>
            <a:ext cx="3466753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2000" spc="-479">
                <a:solidFill>
                  <a:srgbClr val="FFBD00"/>
                </a:solidFill>
                <a:latin typeface="Aktiv Grotesk Trial Bold"/>
                <a:ea typeface="Aktiv Grotesk Trial Bold"/>
                <a:cs typeface="Aktiv Grotesk Trial Bold"/>
                <a:sym typeface="Aktiv Grotesk Trial Bold"/>
              </a:defRPr>
            </a:lvl1pPr>
          </a:lstStyle>
          <a:p>
            <a:endParaRPr sz="1200" dirty="0">
              <a:latin typeface="+mj-lt"/>
            </a:endParaRPr>
          </a:p>
        </p:txBody>
      </p:sp>
      <p:sp>
        <p:nvSpPr>
          <p:cNvPr id="47" name="Shape 290"/>
          <p:cNvSpPr>
            <a:spLocks/>
          </p:cNvSpPr>
          <p:nvPr userDrawn="1"/>
        </p:nvSpPr>
        <p:spPr>
          <a:xfrm>
            <a:off x="7537800" y="1660431"/>
            <a:ext cx="3816000" cy="4027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1">
                <a:solidFill>
                  <a:srgbClr val="DCDEE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4"/>
          </p:nvPr>
        </p:nvSpPr>
        <p:spPr>
          <a:xfrm>
            <a:off x="955039" y="1660431"/>
            <a:ext cx="2750845" cy="402155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5" hasCustomPrompt="1"/>
          </p:nvPr>
        </p:nvSpPr>
        <p:spPr>
          <a:xfrm>
            <a:off x="3914995" y="1885950"/>
            <a:ext cx="3362607" cy="536615"/>
          </a:xfrm>
        </p:spPr>
        <p:txBody>
          <a:bodyPr>
            <a:noAutofit/>
          </a:bodyPr>
          <a:lstStyle>
            <a:lvl1pPr>
              <a:defRPr sz="2400" b="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Redigera rubrik</a:t>
            </a:r>
          </a:p>
        </p:txBody>
      </p:sp>
      <p:sp>
        <p:nvSpPr>
          <p:cNvPr id="12" name="Content Placeholder 47">
            <a:extLst>
              <a:ext uri="{FF2B5EF4-FFF2-40B4-BE49-F238E27FC236}">
                <a16:creationId xmlns:a16="http://schemas.microsoft.com/office/drawing/2014/main" id="{04503B41-6DE0-054A-8BE7-6DEC2DDA3A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5117" y="2470040"/>
            <a:ext cx="3350845" cy="29014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D8DDB649-EABE-164D-B2F6-DDC748E84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51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5800" y="843021"/>
            <a:ext cx="3606800" cy="5114925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292600" y="838200"/>
            <a:ext cx="3606800" cy="5114925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899400" y="838199"/>
            <a:ext cx="3606800" cy="511492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8467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193491" y="838199"/>
            <a:ext cx="3311999" cy="5114925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39F95366-B003-A249-8D4E-FDFEAC276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" y="838199"/>
            <a:ext cx="3312710" cy="5114925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986935" y="838199"/>
            <a:ext cx="4218132" cy="5114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Text Placeholder 51">
            <a:extLst>
              <a:ext uri="{FF2B5EF4-FFF2-40B4-BE49-F238E27FC236}">
                <a16:creationId xmlns:a16="http://schemas.microsoft.com/office/drawing/2014/main" id="{F259C466-59A4-434A-B61C-07A70D930A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2401" y="1162756"/>
            <a:ext cx="3607200" cy="471139"/>
          </a:xfrm>
        </p:spPr>
        <p:txBody>
          <a:bodyPr>
            <a:no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Redigera rubrik</a:t>
            </a:r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30F9AD2F-263B-E741-9F33-F37EC889511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92401" y="1681370"/>
            <a:ext cx="3607200" cy="39292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54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831"/>
            <a:ext cx="1051560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0790" y="1196556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0919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pic>
        <p:nvPicPr>
          <p:cNvPr id="8" name="Bildobjekt 5"/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623" y="341659"/>
            <a:ext cx="9151298" cy="576000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6699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4065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scree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ett medieklipp</a:t>
            </a:r>
          </a:p>
        </p:txBody>
      </p:sp>
    </p:spTree>
    <p:extLst>
      <p:ext uri="{BB962C8B-B14F-4D97-AF65-F5344CB8AC3E}">
        <p14:creationId xmlns:p14="http://schemas.microsoft.com/office/powerpoint/2010/main" val="3065663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88193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ption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" r="-139"/>
          <a:stretch/>
        </p:blipFill>
        <p:spPr>
          <a:xfrm>
            <a:off x="5295900" y="0"/>
            <a:ext cx="6896099" cy="683895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372100" y="0"/>
            <a:ext cx="68199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9822" y="1277232"/>
            <a:ext cx="5400000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00113" y="1476074"/>
            <a:ext cx="4927431" cy="212192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Headline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three rows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40pt</a:t>
            </a:r>
            <a:endParaRPr kumimoji="0" lang="en-GB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0114" y="4616180"/>
            <a:ext cx="4927430" cy="593039"/>
          </a:xfrm>
        </p:spPr>
        <p:txBody>
          <a:bodyPr>
            <a:noAutofit/>
          </a:bodyPr>
          <a:lstStyle>
            <a:lvl1pPr algn="l">
              <a:defRPr sz="14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</a:rPr>
              <a:t>Presenter’s Name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Office or Department Name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393700"/>
            <a:ext cx="1702500" cy="540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88599" y="4284746"/>
            <a:ext cx="2160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0112" y="3732748"/>
            <a:ext cx="4927431" cy="4757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sub-headline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5373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168" y="1"/>
            <a:ext cx="12248939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35168" y="0"/>
            <a:ext cx="12227168" cy="6858001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9A2043-E2A9-A54B-8E7C-D0D0038742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0163" y="1621473"/>
            <a:ext cx="5405437" cy="2120900"/>
          </a:xfrm>
        </p:spPr>
        <p:txBody>
          <a:bodyPr anchor="b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!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00174" y="4429125"/>
            <a:ext cx="2160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0112" y="3877127"/>
            <a:ext cx="5405488" cy="475798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Presenter’s/department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7748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3" descr="LOGO_PAGE_FADE_16_09_OPTIMIZE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1088"/>
            <a:ext cx="12192000" cy="65069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888" y="3208530"/>
            <a:ext cx="6870700" cy="1588938"/>
          </a:xfrm>
        </p:spPr>
        <p:txBody>
          <a:bodyPr tIns="25200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rgbClr val="4B4B4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69888" y="1620000"/>
            <a:ext cx="6870700" cy="1584000"/>
          </a:xfrm>
          <a:noFill/>
        </p:spPr>
        <p:txBody>
          <a:bodyPr lIns="0" tIns="0" rIns="396000" bIns="0" anchor="t" anchorCtr="0"/>
          <a:lstStyle>
            <a:lvl1pPr algn="l">
              <a:lnSpc>
                <a:spcPct val="80000"/>
              </a:lnSpc>
              <a:defRPr sz="4000" baseline="0">
                <a:solidFill>
                  <a:srgbClr val="4B4B4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69888" y="5343070"/>
            <a:ext cx="6870700" cy="633047"/>
          </a:xfrm>
        </p:spPr>
        <p:txBody>
          <a:bodyPr tIns="0" bIns="0" anchor="b" anchorCtr="0"/>
          <a:lstStyle>
            <a:lvl1pPr marL="3600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14000" indent="0">
              <a:buNone/>
              <a:defRPr sz="2000"/>
            </a:lvl2pPr>
            <a:lvl3pPr marL="846000" indent="0">
              <a:buNone/>
              <a:defRPr sz="2000"/>
            </a:lvl3pPr>
            <a:lvl4pPr marL="1278000" indent="0">
              <a:buNone/>
              <a:defRPr sz="2000"/>
            </a:lvl4pPr>
            <a:lvl5pPr marL="1638000" indent="0">
              <a:buNone/>
              <a:defRPr sz="2000"/>
            </a:lvl5pPr>
          </a:lstStyle>
          <a:p>
            <a:pPr lvl="0"/>
            <a:r>
              <a:rPr lang="en-GB" noProof="0" dirty="0"/>
              <a:t>Add name, email and/or www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9888" y="1388776"/>
            <a:ext cx="11438112" cy="0"/>
          </a:xfrm>
          <a:prstGeom prst="line">
            <a:avLst/>
          </a:prstGeom>
          <a:ln w="41275">
            <a:gradFill flip="none" rotWithShape="1">
              <a:gsLst>
                <a:gs pos="600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58528" y="127737"/>
            <a:ext cx="173928" cy="10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rgbClr val="4B4B4B"/>
                </a:solidFill>
              </a:defRPr>
            </a:lvl1pPr>
          </a:lstStyle>
          <a:p>
            <a:fld id="{9B02D930-DB44-4942-904E-E6F11B0F30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25354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3063" y="1411287"/>
            <a:ext cx="2289175" cy="5157787"/>
          </a:xfrm>
          <a:solidFill>
            <a:schemeClr val="bg2"/>
          </a:solidFill>
        </p:spPr>
        <p:txBody>
          <a:bodyPr anchor="ctr" anchorCtr="0"/>
          <a:lstStyle>
            <a:lvl1pPr marL="360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663999" y="1411288"/>
            <a:ext cx="4578175" cy="5157786"/>
          </a:xfrm>
        </p:spPr>
        <p:txBody>
          <a:bodyPr lIns="396000" rIns="396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58528" y="127737"/>
            <a:ext cx="173928" cy="10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rgbClr val="4B4B4B"/>
                </a:solidFill>
              </a:defRPr>
            </a:lvl1pPr>
          </a:lstStyle>
          <a:p>
            <a:fld id="{9B02D930-DB44-4942-904E-E6F11B0F30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43691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3" descr="LOGO_PAGE_FADE_16_09_OPTIMIZE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1088"/>
            <a:ext cx="12192000" cy="650691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69888" y="1620000"/>
            <a:ext cx="6870700" cy="1584000"/>
          </a:xfrm>
          <a:noFill/>
        </p:spPr>
        <p:txBody>
          <a:bodyPr lIns="0" tIns="0" rIns="396000" bIns="0" anchor="t" anchorCtr="0"/>
          <a:lstStyle>
            <a:lvl1pPr algn="l">
              <a:lnSpc>
                <a:spcPct val="80000"/>
              </a:lnSpc>
              <a:defRPr sz="4000" baseline="0">
                <a:solidFill>
                  <a:srgbClr val="4B4B4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69888" y="5916286"/>
            <a:ext cx="6870700" cy="633047"/>
          </a:xfrm>
        </p:spPr>
        <p:txBody>
          <a:bodyPr tIns="0" bIns="0" anchor="b" anchorCtr="0"/>
          <a:lstStyle>
            <a:lvl1pPr marL="3600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14000" indent="0">
              <a:buNone/>
              <a:defRPr sz="2000"/>
            </a:lvl2pPr>
            <a:lvl3pPr marL="846000" indent="0">
              <a:buNone/>
              <a:defRPr sz="2000"/>
            </a:lvl3pPr>
            <a:lvl4pPr marL="1278000" indent="0">
              <a:buNone/>
              <a:defRPr sz="2000"/>
            </a:lvl4pPr>
            <a:lvl5pPr marL="1638000" indent="0">
              <a:buNone/>
              <a:defRPr sz="2000"/>
            </a:lvl5pPr>
          </a:lstStyle>
          <a:p>
            <a:pPr lvl="0"/>
            <a:r>
              <a:rPr lang="en-GB" noProof="0" dirty="0"/>
              <a:t>Add name, email and/or www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9888" y="1388776"/>
            <a:ext cx="11438112" cy="0"/>
          </a:xfrm>
          <a:prstGeom prst="line">
            <a:avLst/>
          </a:prstGeom>
          <a:ln w="41275">
            <a:gradFill flip="none" rotWithShape="1">
              <a:gsLst>
                <a:gs pos="600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58528" y="127737"/>
            <a:ext cx="173928" cy="10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rgbClr val="4B4B4B"/>
                </a:solidFill>
              </a:defRPr>
            </a:lvl1pPr>
          </a:lstStyle>
          <a:p>
            <a:fld id="{9B02D930-DB44-4942-904E-E6F11B0F30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370472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B4B4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9888" y="1404000"/>
            <a:ext cx="5724525" cy="5148000"/>
          </a:xfrm>
        </p:spPr>
        <p:txBody>
          <a:bodyPr rIns="396000"/>
          <a:lstStyle>
            <a:lvl1pPr>
              <a:defRPr>
                <a:solidFill>
                  <a:srgbClr val="4B4B4B"/>
                </a:solidFill>
              </a:defRPr>
            </a:lvl1pPr>
            <a:lvl2pPr>
              <a:defRPr>
                <a:solidFill>
                  <a:srgbClr val="4B4B4B"/>
                </a:solidFill>
              </a:defRPr>
            </a:lvl2pPr>
            <a:lvl3pPr>
              <a:defRPr>
                <a:solidFill>
                  <a:srgbClr val="4B4B4B"/>
                </a:solidFill>
              </a:defRPr>
            </a:lvl3pPr>
            <a:lvl4pPr>
              <a:defRPr>
                <a:solidFill>
                  <a:srgbClr val="4B4B4B"/>
                </a:solidFill>
              </a:defRPr>
            </a:lvl4pPr>
            <a:lvl5pPr>
              <a:defRPr>
                <a:solidFill>
                  <a:srgbClr val="4B4B4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094412" y="1404000"/>
            <a:ext cx="5724525" cy="5148000"/>
          </a:xfrm>
        </p:spPr>
        <p:txBody>
          <a:bodyPr rIns="396000"/>
          <a:lstStyle>
            <a:lvl1pPr>
              <a:defRPr>
                <a:solidFill>
                  <a:srgbClr val="4B4B4B"/>
                </a:solidFill>
              </a:defRPr>
            </a:lvl1pPr>
            <a:lvl2pPr>
              <a:defRPr>
                <a:solidFill>
                  <a:srgbClr val="4B4B4B"/>
                </a:solidFill>
              </a:defRPr>
            </a:lvl2pPr>
            <a:lvl3pPr>
              <a:defRPr>
                <a:solidFill>
                  <a:srgbClr val="4B4B4B"/>
                </a:solidFill>
              </a:defRPr>
            </a:lvl3pPr>
            <a:lvl4pPr>
              <a:defRPr>
                <a:solidFill>
                  <a:srgbClr val="4B4B4B"/>
                </a:solidFill>
              </a:defRPr>
            </a:lvl4pPr>
            <a:lvl5pPr>
              <a:defRPr>
                <a:solidFill>
                  <a:srgbClr val="4B4B4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58528" y="127737"/>
            <a:ext cx="145353" cy="10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rgbClr val="4B4B4B"/>
                </a:solidFill>
              </a:defRPr>
            </a:lvl1pPr>
          </a:lstStyle>
          <a:p>
            <a:fld id="{9B02D930-DB44-4942-904E-E6F11B0F30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525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rgbClr val="4B4B4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8" y="1404000"/>
            <a:ext cx="6866112" cy="5148000"/>
          </a:xfrm>
        </p:spPr>
        <p:txBody>
          <a:bodyPr rIns="396000"/>
          <a:lstStyle>
            <a:lvl1pPr>
              <a:defRPr>
                <a:solidFill>
                  <a:srgbClr val="4B4B4B"/>
                </a:solidFill>
              </a:defRPr>
            </a:lvl1pPr>
            <a:lvl2pPr>
              <a:defRPr>
                <a:solidFill>
                  <a:srgbClr val="4B4B4B"/>
                </a:solidFill>
              </a:defRPr>
            </a:lvl2pPr>
            <a:lvl3pPr>
              <a:defRPr>
                <a:solidFill>
                  <a:srgbClr val="4B4B4B"/>
                </a:solidFill>
              </a:defRPr>
            </a:lvl3pPr>
            <a:lvl4pPr>
              <a:defRPr>
                <a:solidFill>
                  <a:srgbClr val="4B4B4B"/>
                </a:solidFill>
              </a:defRPr>
            </a:lvl4pPr>
            <a:lvl5pPr>
              <a:defRPr>
                <a:solidFill>
                  <a:srgbClr val="4B4B4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58528" y="127737"/>
            <a:ext cx="145353" cy="10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rgbClr val="4B4B4B"/>
                </a:solidFill>
              </a:defRPr>
            </a:lvl1pPr>
          </a:lstStyle>
          <a:p>
            <a:fld id="{9B02D930-DB44-4942-904E-E6F11B0F30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00113" y="1620453"/>
            <a:ext cx="5405487" cy="212192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Chapter headline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three rows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40pt</a:t>
            </a:r>
            <a:endParaRPr kumimoji="0" lang="en-GB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00174" y="4429125"/>
            <a:ext cx="2160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0112" y="3877127"/>
            <a:ext cx="5405488" cy="4757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sub-headline</a:t>
            </a:r>
            <a:endParaRPr lang="sv-SE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29425" y="1266825"/>
            <a:ext cx="4324350" cy="43243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49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7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873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C16DE5-EA19-3E44-8ED7-E1B33DAEA1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00163" y="1620838"/>
            <a:ext cx="5310187" cy="21209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sv-SE" dirty="0"/>
          </a:p>
          <a:p>
            <a:pPr lvl="0"/>
            <a:r>
              <a:rPr lang="sv-SE" dirty="0"/>
              <a:t>on </a:t>
            </a:r>
            <a:r>
              <a:rPr lang="sv-SE" dirty="0" err="1"/>
              <a:t>three</a:t>
            </a:r>
            <a:r>
              <a:rPr lang="sv-SE" dirty="0"/>
              <a:t> </a:t>
            </a:r>
            <a:r>
              <a:rPr lang="sv-SE" dirty="0" err="1"/>
              <a:t>rows</a:t>
            </a:r>
            <a:endParaRPr lang="sv-SE" dirty="0"/>
          </a:p>
          <a:p>
            <a:pPr lvl="0"/>
            <a:r>
              <a:rPr lang="sv-SE" dirty="0"/>
              <a:t>40pt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388599" y="4429125"/>
            <a:ext cx="2160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0112" y="3877127"/>
            <a:ext cx="5310238" cy="475798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sub-headline</a:t>
            </a:r>
            <a:endParaRPr lang="sv-SE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29425" y="1266825"/>
            <a:ext cx="4324350" cy="43243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>
                <a:solidFill>
                  <a:schemeClr val="accent2">
                    <a:lumMod val="90000"/>
                  </a:schemeClr>
                </a:solidFill>
              </a:defRPr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030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831"/>
            <a:ext cx="1051560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351338"/>
          </a:xfrm>
        </p:spPr>
        <p:txBody>
          <a:bodyPr tIns="0"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0790" y="1196556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29425" y="1673225"/>
            <a:ext cx="4305300" cy="4060825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859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3"/>
            <a:ext cx="10296525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 tIns="0"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accent2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4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0790" y="1208058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29425" y="1673225"/>
            <a:ext cx="4305300" cy="4060825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036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349800" y="1673225"/>
            <a:ext cx="5004000" cy="3790026"/>
          </a:xfrm>
        </p:spPr>
        <p:txBody>
          <a:bodyPr tIns="0"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831"/>
            <a:ext cx="1051560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73225"/>
            <a:ext cx="5004460" cy="3790026"/>
          </a:xfrm>
        </p:spPr>
        <p:txBody>
          <a:bodyPr tIns="0"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0790" y="1196556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222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extra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71650" y="1278736"/>
            <a:ext cx="8651605" cy="43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066800" y="552734"/>
            <a:ext cx="3587087" cy="4324066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048250" y="2438542"/>
            <a:ext cx="4705350" cy="257121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8250" y="1716606"/>
            <a:ext cx="5000625" cy="644782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60786" y="2257425"/>
            <a:ext cx="248602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601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extra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71650" y="1278736"/>
            <a:ext cx="8651605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547853" y="552734"/>
            <a:ext cx="3587087" cy="432406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990725" y="2438542"/>
            <a:ext cx="4705350" cy="257121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0725" y="1716606"/>
            <a:ext cx="5000625" cy="644782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14550" y="2257425"/>
            <a:ext cx="248602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717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xxHeader"/>
          <p:cNvSpPr txBox="1"/>
          <p:nvPr userDrawn="1"/>
        </p:nvSpPr>
        <p:spPr>
          <a:xfrm>
            <a:off x="1069822" y="6281902"/>
            <a:ext cx="3480592" cy="347853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kern="1200" dirty="0">
                <a:solidFill>
                  <a:schemeClr val="accent2">
                    <a:lumMod val="90000"/>
                  </a:schemeClr>
                </a:solidFill>
                <a:effectLst/>
              </a:rPr>
              <a:t>COMPANY RESTRICTED</a:t>
            </a:r>
            <a:r>
              <a:rPr lang="en-GB" sz="700" kern="1200" baseline="0" noProof="0" dirty="0">
                <a:solidFill>
                  <a:schemeClr val="accent2">
                    <a:lumMod val="90000"/>
                  </a:schemeClr>
                </a:solidFill>
                <a:effectLst/>
              </a:rPr>
              <a:t> </a:t>
            </a:r>
            <a:r>
              <a:rPr lang="en-GB" sz="700" noProof="0" dirty="0">
                <a:solidFill>
                  <a:schemeClr val="accent2">
                    <a:lumMod val="90000"/>
                  </a:schemeClr>
                </a:solidFill>
              </a:rPr>
              <a:t>|</a:t>
            </a:r>
            <a:r>
              <a:rPr lang="en-GB" sz="700" baseline="0" noProof="0" dirty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GB" sz="700" kern="1200" dirty="0">
                <a:solidFill>
                  <a:schemeClr val="accent2">
                    <a:lumMod val="90000"/>
                  </a:schemeClr>
                </a:solidFill>
                <a:effectLst/>
              </a:rPr>
              <a:t>NOT EXPORT CONTROLLED</a:t>
            </a:r>
            <a:r>
              <a:rPr lang="en-GB" sz="700" kern="1200" baseline="0" dirty="0">
                <a:solidFill>
                  <a:schemeClr val="accent2">
                    <a:lumMod val="90000"/>
                  </a:schemeClr>
                </a:solidFill>
                <a:effectLst/>
              </a:rPr>
              <a:t> </a:t>
            </a:r>
            <a:r>
              <a:rPr lang="en-GB" sz="700" noProof="0" dirty="0">
                <a:solidFill>
                  <a:schemeClr val="accent2">
                    <a:lumMod val="90000"/>
                  </a:schemeClr>
                </a:solidFill>
              </a:rPr>
              <a:t>|</a:t>
            </a:r>
            <a:r>
              <a:rPr lang="en-GB" sz="700" baseline="0" noProof="0" dirty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GB" sz="700" kern="1200" dirty="0">
                <a:solidFill>
                  <a:schemeClr val="accent2">
                    <a:lumMod val="90000"/>
                  </a:schemeClr>
                </a:solidFill>
                <a:effectLst/>
              </a:rPr>
              <a:t>NOT CLASSIFIED</a:t>
            </a:r>
          </a:p>
          <a:p>
            <a:pPr algn="r"/>
            <a:r>
              <a:rPr lang="en-GB" sz="700" noProof="0" dirty="0">
                <a:solidFill>
                  <a:schemeClr val="accent2">
                    <a:lumMod val="90000"/>
                  </a:schemeClr>
                </a:solidFill>
              </a:rPr>
              <a:t>Your Name | Document</a:t>
            </a:r>
            <a:r>
              <a:rPr lang="en-GB" sz="700" dirty="0">
                <a:solidFill>
                  <a:schemeClr val="accent2">
                    <a:lumMod val="90000"/>
                  </a:schemeClr>
                </a:solidFill>
              </a:rPr>
              <a:t> Name | </a:t>
            </a:r>
            <a:r>
              <a:rPr lang="en-GB" sz="700" noProof="0" dirty="0">
                <a:solidFill>
                  <a:schemeClr val="accent2">
                    <a:lumMod val="90000"/>
                  </a:schemeClr>
                </a:solidFill>
              </a:rPr>
              <a:t>Issue </a:t>
            </a:r>
            <a:r>
              <a:rPr lang="en-GB" sz="700" baseline="0" noProof="0" dirty="0">
                <a:solidFill>
                  <a:schemeClr val="accent2">
                    <a:lumMod val="90000"/>
                  </a:schemeClr>
                </a:solidFill>
              </a:rPr>
              <a:t> 1</a:t>
            </a:r>
            <a:endParaRPr lang="en-GB" sz="700" noProof="0" dirty="0">
              <a:solidFill>
                <a:schemeClr val="accent2">
                  <a:lumMod val="9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29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63" r:id="rId3"/>
    <p:sldLayoutId id="2147483665" r:id="rId4"/>
    <p:sldLayoutId id="2147483650" r:id="rId5"/>
    <p:sldLayoutId id="2147483664" r:id="rId6"/>
    <p:sldLayoutId id="2147483682" r:id="rId7"/>
    <p:sldLayoutId id="2147483672" r:id="rId8"/>
    <p:sldLayoutId id="2147483673" r:id="rId9"/>
    <p:sldLayoutId id="2147483666" r:id="rId10"/>
    <p:sldLayoutId id="2147483667" r:id="rId11"/>
    <p:sldLayoutId id="2147483680" r:id="rId12"/>
    <p:sldLayoutId id="2147483675" r:id="rId13"/>
    <p:sldLayoutId id="2147483676" r:id="rId14"/>
    <p:sldLayoutId id="2147483681" r:id="rId15"/>
    <p:sldLayoutId id="2147483677" r:id="rId16"/>
    <p:sldLayoutId id="2147483655" r:id="rId17"/>
    <p:sldLayoutId id="2147483668" r:id="rId18"/>
    <p:sldLayoutId id="2147483669" r:id="rId19"/>
    <p:sldLayoutId id="2147483683" r:id="rId20"/>
    <p:sldLayoutId id="2147483684" r:id="rId21"/>
    <p:sldLayoutId id="2147483686" r:id="rId22"/>
    <p:sldLayoutId id="2147483693" r:id="rId23"/>
    <p:sldLayoutId id="2147483694" r:id="rId24"/>
    <p:sldLayoutId id="2147483695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Relationship Id="rId1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6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6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6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50.png"/><Relationship Id="rId4" Type="http://schemas.openxmlformats.org/officeDocument/2006/relationships/image" Target="../media/image30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6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50.png"/><Relationship Id="rId10" Type="http://schemas.openxmlformats.org/officeDocument/2006/relationships/image" Target="../media/image37.png"/><Relationship Id="rId4" Type="http://schemas.openxmlformats.org/officeDocument/2006/relationships/image" Target="../media/image300.png"/><Relationship Id="rId9" Type="http://schemas.openxmlformats.org/officeDocument/2006/relationships/image" Target="../media/image3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50.png"/><Relationship Id="rId3" Type="http://schemas.openxmlformats.org/officeDocument/2006/relationships/image" Target="../media/image26.png"/><Relationship Id="rId7" Type="http://schemas.openxmlformats.org/officeDocument/2006/relationships/image" Target="../media/image38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11" Type="http://schemas.openxmlformats.org/officeDocument/2006/relationships/image" Target="../media/image380.png"/><Relationship Id="rId15" Type="http://schemas.openxmlformats.org/officeDocument/2006/relationships/image" Target="../media/image37.png"/><Relationship Id="rId10" Type="http://schemas.openxmlformats.org/officeDocument/2006/relationships/image" Target="../media/image22.png"/><Relationship Id="rId4" Type="http://schemas.openxmlformats.org/officeDocument/2006/relationships/image" Target="../media/image300.png"/><Relationship Id="rId9" Type="http://schemas.openxmlformats.org/officeDocument/2006/relationships/image" Target="../media/image340.png"/><Relationship Id="rId14" Type="http://schemas.openxmlformats.org/officeDocument/2006/relationships/image" Target="../media/image3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4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A6A6494-1785-4D4D-BB88-E3AE2DCECC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Datakedjan för radar, från sensor till omvärldsbild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0CE7A89-AECA-EF48-A850-BEB2B5C7B1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00113" y="4421843"/>
            <a:ext cx="5429607" cy="599287"/>
          </a:xfrm>
        </p:spPr>
        <p:txBody>
          <a:bodyPr/>
          <a:lstStyle/>
          <a:p>
            <a:r>
              <a:rPr lang="sv-SE" sz="1400" dirty="0"/>
              <a:t>Adam Andersson	</a:t>
            </a:r>
          </a:p>
          <a:p>
            <a:r>
              <a:rPr lang="sv-SE" sz="1400" dirty="0"/>
              <a:t>Adjungerad docent, Matematiska Vetenskaper, Chalmers </a:t>
            </a:r>
          </a:p>
          <a:p>
            <a:r>
              <a:rPr lang="sv-SE" sz="1400" dirty="0" err="1"/>
              <a:t>Radarsystemingengör</a:t>
            </a:r>
            <a:r>
              <a:rPr lang="sv-SE" sz="1400" dirty="0"/>
              <a:t>, Saab</a:t>
            </a:r>
          </a:p>
        </p:txBody>
      </p:sp>
    </p:spTree>
    <p:extLst>
      <p:ext uri="{BB962C8B-B14F-4D97-AF65-F5344CB8AC3E}">
        <p14:creationId xmlns:p14="http://schemas.microsoft.com/office/powerpoint/2010/main" val="28058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bakgrund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>
            <a:normAutofit/>
          </a:bodyPr>
          <a:lstStyle/>
          <a:p>
            <a:pPr lvl="0"/>
            <a:r>
              <a:rPr lang="en-GB" sz="2000" dirty="0" err="1">
                <a:solidFill>
                  <a:schemeClr val="bg1"/>
                </a:solidFill>
              </a:rPr>
              <a:t>Utbildning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akademi</a:t>
            </a: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Civilingengör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</a:t>
            </a:r>
            <a:r>
              <a:rPr lang="en-GB" sz="2000" dirty="0">
                <a:solidFill>
                  <a:schemeClr val="bg1"/>
                </a:solidFill>
              </a:rPr>
              <a:t> Automation &amp; </a:t>
            </a:r>
            <a:r>
              <a:rPr lang="en-GB" sz="2000" dirty="0" err="1">
                <a:solidFill>
                  <a:schemeClr val="bg1"/>
                </a:solidFill>
              </a:rPr>
              <a:t>Mekatronik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Chalmers, </a:t>
            </a:r>
            <a:r>
              <a:rPr lang="en-GB" sz="2000" dirty="0" err="1">
                <a:solidFill>
                  <a:schemeClr val="bg1"/>
                </a:solidFill>
              </a:rPr>
              <a:t>inriktning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teknisk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matematik</a:t>
            </a:r>
            <a:r>
              <a:rPr lang="en-GB" sz="2000" dirty="0">
                <a:solidFill>
                  <a:schemeClr val="bg1"/>
                </a:solidFill>
              </a:rPr>
              <a:t>. 2003-2008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Doktorand i matematik på Chalmers 2009-2015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Postdok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TU-Berlin 2015-1016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Handledare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AI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doktorand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2020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3417" y="1673224"/>
            <a:ext cx="5275217" cy="4060825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</a:rPr>
              <a:t>Näringslivet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gruppledare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inom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algoritmutveckling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Syntronic</a:t>
            </a:r>
            <a:r>
              <a:rPr lang="en-GB" sz="2000" dirty="0">
                <a:solidFill>
                  <a:schemeClr val="bg1"/>
                </a:solidFill>
              </a:rPr>
              <a:t> 2016-2019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Chief Scientist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Smartr</a:t>
            </a:r>
            <a:r>
              <a:rPr lang="en-GB" sz="2000" dirty="0">
                <a:solidFill>
                  <a:schemeClr val="bg1"/>
                </a:solidFill>
              </a:rPr>
              <a:t> 2019-2020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Systemingengör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Saab sedan 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Specialist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teknisk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matematik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2023 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</a:p>
          <a:p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8942"/>
            <a:ext cx="5085522" cy="50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6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bakgrund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>
            <a:normAutofit/>
          </a:bodyPr>
          <a:lstStyle/>
          <a:p>
            <a:pPr lvl="0"/>
            <a:r>
              <a:rPr lang="en-GB" sz="2000" dirty="0" err="1">
                <a:solidFill>
                  <a:schemeClr val="bg1"/>
                </a:solidFill>
              </a:rPr>
              <a:t>Utbildning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akademi</a:t>
            </a: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Civilingengör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</a:t>
            </a:r>
            <a:r>
              <a:rPr lang="en-GB" sz="2000" dirty="0">
                <a:solidFill>
                  <a:schemeClr val="bg1"/>
                </a:solidFill>
              </a:rPr>
              <a:t> Automation &amp; </a:t>
            </a:r>
            <a:r>
              <a:rPr lang="en-GB" sz="2000" dirty="0" err="1">
                <a:solidFill>
                  <a:schemeClr val="bg1"/>
                </a:solidFill>
              </a:rPr>
              <a:t>Mekatronik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Chalmers, </a:t>
            </a:r>
            <a:r>
              <a:rPr lang="en-GB" sz="2000" dirty="0" err="1">
                <a:solidFill>
                  <a:schemeClr val="bg1"/>
                </a:solidFill>
              </a:rPr>
              <a:t>inriktning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teknisk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matematik</a:t>
            </a:r>
            <a:r>
              <a:rPr lang="en-GB" sz="2000" dirty="0">
                <a:solidFill>
                  <a:schemeClr val="bg1"/>
                </a:solidFill>
              </a:rPr>
              <a:t>. 2003-2008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Doktorand i matematik på Chalmers 2009-2015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Postdok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TU-Berlin 2015-1016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Adjungerad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docent 20%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Chalmers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febriuari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2021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handledare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AI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doktorand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augusti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2020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3417" y="1673224"/>
            <a:ext cx="5275217" cy="4060825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</a:rPr>
              <a:t>Näringslivet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gruppledare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inom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algoritmutveckling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Syntronic</a:t>
            </a:r>
            <a:r>
              <a:rPr lang="en-GB" sz="2000" dirty="0">
                <a:solidFill>
                  <a:schemeClr val="bg1"/>
                </a:solidFill>
              </a:rPr>
              <a:t> 2016-2019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Chief Scientist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Smartr</a:t>
            </a:r>
            <a:r>
              <a:rPr lang="en-GB" sz="2000" dirty="0">
                <a:solidFill>
                  <a:schemeClr val="bg1"/>
                </a:solidFill>
              </a:rPr>
              <a:t> 2019-2020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Systemingengör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Saab sedan 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Specialist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teknisk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matematik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2023 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95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bakgrund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>
            <a:normAutofit/>
          </a:bodyPr>
          <a:lstStyle/>
          <a:p>
            <a:pPr lvl="0"/>
            <a:r>
              <a:rPr lang="en-GB" sz="2000" dirty="0" err="1">
                <a:solidFill>
                  <a:schemeClr val="bg1"/>
                </a:solidFill>
              </a:rPr>
              <a:t>Utbildning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akademi</a:t>
            </a: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Civilingengör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</a:t>
            </a:r>
            <a:r>
              <a:rPr lang="en-GB" sz="2000" dirty="0">
                <a:solidFill>
                  <a:schemeClr val="bg1"/>
                </a:solidFill>
              </a:rPr>
              <a:t> Automation &amp; </a:t>
            </a:r>
            <a:r>
              <a:rPr lang="en-GB" sz="2000" dirty="0" err="1">
                <a:solidFill>
                  <a:schemeClr val="bg1"/>
                </a:solidFill>
              </a:rPr>
              <a:t>Mekatronik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Chalmers, </a:t>
            </a:r>
            <a:r>
              <a:rPr lang="en-GB" sz="2000" dirty="0" err="1">
                <a:solidFill>
                  <a:schemeClr val="bg1"/>
                </a:solidFill>
              </a:rPr>
              <a:t>inriktning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teknisk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matematik</a:t>
            </a:r>
            <a:r>
              <a:rPr lang="en-GB" sz="2000" dirty="0">
                <a:solidFill>
                  <a:schemeClr val="bg1"/>
                </a:solidFill>
              </a:rPr>
              <a:t>. 2003-2008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Doktorand i matematik på Chalmers 2009-2015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Postdok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TU-Berlin 2015-1016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Adjungerad</a:t>
            </a:r>
            <a:r>
              <a:rPr lang="en-GB" sz="2000" dirty="0">
                <a:solidFill>
                  <a:schemeClr val="bg1"/>
                </a:solidFill>
              </a:rPr>
              <a:t> docent 20%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Chalmers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febriuari</a:t>
            </a:r>
            <a:r>
              <a:rPr lang="en-GB" sz="2000" dirty="0">
                <a:solidFill>
                  <a:schemeClr val="bg1"/>
                </a:solidFill>
              </a:rPr>
              <a:t> 2021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handledare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för</a:t>
            </a:r>
            <a:r>
              <a:rPr lang="en-GB" sz="2000" dirty="0">
                <a:solidFill>
                  <a:schemeClr val="bg1"/>
                </a:solidFill>
              </a:rPr>
              <a:t> AI </a:t>
            </a:r>
            <a:r>
              <a:rPr lang="en-GB" sz="2000" dirty="0" err="1">
                <a:solidFill>
                  <a:schemeClr val="bg1"/>
                </a:solidFill>
              </a:rPr>
              <a:t>doktorand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augusti</a:t>
            </a:r>
            <a:r>
              <a:rPr lang="en-GB" sz="2000" dirty="0">
                <a:solidFill>
                  <a:schemeClr val="bg1"/>
                </a:solidFill>
              </a:rPr>
              <a:t> 2020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3417" y="1673224"/>
            <a:ext cx="5275217" cy="4060825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</a:rPr>
              <a:t>Näringslivet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gruppledare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inom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algoritmutveckling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Syntronic</a:t>
            </a:r>
            <a:r>
              <a:rPr lang="en-GB" sz="2000" dirty="0">
                <a:solidFill>
                  <a:schemeClr val="bg1"/>
                </a:solidFill>
              </a:rPr>
              <a:t> 2016-2019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Chief Scientist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Smartr</a:t>
            </a:r>
            <a:r>
              <a:rPr lang="en-GB" sz="2000" dirty="0">
                <a:solidFill>
                  <a:schemeClr val="bg1"/>
                </a:solidFill>
              </a:rPr>
              <a:t> 2019-2020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Systemingengör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Saab sedan 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Specialist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teknisk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matematik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2023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234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bakgrund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>
            <a:normAutofit/>
          </a:bodyPr>
          <a:lstStyle/>
          <a:p>
            <a:pPr lvl="0"/>
            <a:r>
              <a:rPr lang="en-GB" sz="2000" dirty="0" err="1">
                <a:solidFill>
                  <a:schemeClr val="bg1"/>
                </a:solidFill>
              </a:rPr>
              <a:t>Utbildning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akademi</a:t>
            </a: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Civilingengör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</a:t>
            </a:r>
            <a:r>
              <a:rPr lang="en-GB" sz="2000" dirty="0">
                <a:solidFill>
                  <a:schemeClr val="bg1"/>
                </a:solidFill>
              </a:rPr>
              <a:t> Automation &amp; </a:t>
            </a:r>
            <a:r>
              <a:rPr lang="en-GB" sz="2000" dirty="0" err="1">
                <a:solidFill>
                  <a:schemeClr val="bg1"/>
                </a:solidFill>
              </a:rPr>
              <a:t>Mekatronik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Chalmers, </a:t>
            </a:r>
            <a:r>
              <a:rPr lang="en-GB" sz="2000" dirty="0" err="1">
                <a:solidFill>
                  <a:schemeClr val="bg1"/>
                </a:solidFill>
              </a:rPr>
              <a:t>inriktning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teknisk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matematik</a:t>
            </a:r>
            <a:r>
              <a:rPr lang="en-GB" sz="2000" dirty="0">
                <a:solidFill>
                  <a:schemeClr val="bg1"/>
                </a:solidFill>
              </a:rPr>
              <a:t>. 2003-2008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Doktorand i matematik på Chalmers 2009-2015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Postdok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TU-Berlin 2015-1016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Adjungerad</a:t>
            </a:r>
            <a:r>
              <a:rPr lang="en-GB" sz="2000" dirty="0">
                <a:solidFill>
                  <a:schemeClr val="bg1"/>
                </a:solidFill>
              </a:rPr>
              <a:t> docent 20%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Chalmers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febriuari</a:t>
            </a:r>
            <a:r>
              <a:rPr lang="en-GB" sz="2000" dirty="0">
                <a:solidFill>
                  <a:schemeClr val="bg1"/>
                </a:solidFill>
              </a:rPr>
              <a:t> 2021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handledare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för</a:t>
            </a:r>
            <a:r>
              <a:rPr lang="en-GB" sz="2000" dirty="0">
                <a:solidFill>
                  <a:schemeClr val="bg1"/>
                </a:solidFill>
              </a:rPr>
              <a:t> AI </a:t>
            </a:r>
            <a:r>
              <a:rPr lang="en-GB" sz="2000" dirty="0" err="1">
                <a:solidFill>
                  <a:schemeClr val="bg1"/>
                </a:solidFill>
              </a:rPr>
              <a:t>doktorand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augusti</a:t>
            </a:r>
            <a:r>
              <a:rPr lang="en-GB" sz="2000" dirty="0">
                <a:solidFill>
                  <a:schemeClr val="bg1"/>
                </a:solidFill>
              </a:rPr>
              <a:t> 2020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3417" y="1673224"/>
            <a:ext cx="5275217" cy="4060825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</a:rPr>
              <a:t>Näringslivet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gruppledare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inom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algoritmutveckling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Syntronic</a:t>
            </a:r>
            <a:r>
              <a:rPr lang="en-GB" sz="2000" dirty="0">
                <a:solidFill>
                  <a:schemeClr val="bg1"/>
                </a:solidFill>
              </a:rPr>
              <a:t> 2016-2019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Chief Scientist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Smartr</a:t>
            </a:r>
            <a:r>
              <a:rPr lang="en-GB" sz="2000" dirty="0">
                <a:solidFill>
                  <a:schemeClr val="bg1"/>
                </a:solidFill>
              </a:rPr>
              <a:t> 2019-2020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Systemingengör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Saab sedan 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Specialist </a:t>
            </a:r>
            <a:r>
              <a:rPr lang="en-GB" sz="2000" dirty="0" err="1">
                <a:solidFill>
                  <a:schemeClr val="bg1"/>
                </a:solidFill>
              </a:rPr>
              <a:t>i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teknisk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matematik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2023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68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Några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Saab Surveillance </a:t>
            </a:r>
            <a:r>
              <a:rPr lang="en-US" dirty="0" err="1"/>
              <a:t>produkter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14</a:t>
            </a:fld>
            <a:endParaRPr lang="sv-SE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936000" y="1349575"/>
            <a:ext cx="8320000" cy="4680000"/>
            <a:chOff x="951443" y="1603574"/>
            <a:chExt cx="8320000" cy="4680000"/>
          </a:xfrm>
        </p:grpSpPr>
        <p:pic>
          <p:nvPicPr>
            <p:cNvPr id="8" name="Picture 2" descr="C:\Users\u049444\Downloads\Saab Giraffe surface radar range (1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36" b="29236"/>
            <a:stretch/>
          </p:blipFill>
          <p:spPr bwMode="auto">
            <a:xfrm>
              <a:off x="5111443" y="1603574"/>
              <a:ext cx="41600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u049444\Downloads\GlobalEye in air Sept 201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87" b="5487"/>
            <a:stretch/>
          </p:blipFill>
          <p:spPr bwMode="auto">
            <a:xfrm>
              <a:off x="5111443" y="3943574"/>
              <a:ext cx="41600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u049444\Downloads\VisbySeaGiraffe_b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33" b="9833"/>
            <a:stretch/>
          </p:blipFill>
          <p:spPr bwMode="auto">
            <a:xfrm>
              <a:off x="951443" y="3943574"/>
              <a:ext cx="41600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Bildobjekt 5">
              <a:extLst>
                <a:ext uri="{FF2B5EF4-FFF2-40B4-BE49-F238E27FC236}">
                  <a16:creationId xmlns:a16="http://schemas.microsoft.com/office/drawing/2014/main" id="{73268030-9C12-7A4D-8065-6DCFFB1C5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" t="7821" r="42" b="7907"/>
            <a:stretch/>
          </p:blipFill>
          <p:spPr>
            <a:xfrm>
              <a:off x="951443" y="1603574"/>
              <a:ext cx="4160000" cy="23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263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Radar – mätprincip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9888" y="1404000"/>
            <a:ext cx="6008514" cy="5148000"/>
          </a:xfrm>
          <a:prstGeom prst="rect">
            <a:avLst/>
          </a:prstGeom>
        </p:spPr>
        <p:txBody>
          <a:bodyPr/>
          <a:lstStyle>
            <a:lvl1pPr marL="234000" indent="-2304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648000" indent="-234000" algn="l" defTabSz="914400" rtl="0" eaLnBrk="1" latinLnBrk="0" hangingPunct="1">
              <a:lnSpc>
                <a:spcPct val="80000"/>
              </a:lnSpc>
              <a:spcBef>
                <a:spcPts val="9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1080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1512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4pPr>
            <a:lvl5pPr marL="1872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en-US" altLang="sv-SE" sz="20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1365" y="6281902"/>
            <a:ext cx="1676400" cy="365125"/>
          </a:xfrm>
        </p:spPr>
        <p:txBody>
          <a:bodyPr/>
          <a:lstStyle/>
          <a:p>
            <a:fld id="{3BC3B53C-2731-4E67-8E49-4CF95A4047A8}" type="slidenum">
              <a:rPr lang="sv-SE" smtClean="0"/>
              <a:pPr/>
              <a:t>15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210" y="4164806"/>
            <a:ext cx="3819998" cy="26943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489" y="4372875"/>
            <a:ext cx="2838450" cy="182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4" y="4023279"/>
            <a:ext cx="1820181" cy="2693194"/>
          </a:xfrm>
          <a:prstGeom prst="rect">
            <a:avLst/>
          </a:prstGeom>
        </p:spPr>
      </p:pic>
      <p:sp>
        <p:nvSpPr>
          <p:cNvPr id="18" name="Arc 17"/>
          <p:cNvSpPr/>
          <p:nvPr/>
        </p:nvSpPr>
        <p:spPr>
          <a:xfrm rot="10800000">
            <a:off x="6703791" y="3771900"/>
            <a:ext cx="2093118" cy="2093118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103840" y="5192437"/>
            <a:ext cx="264319" cy="2643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 rot="1838313" flipV="1">
            <a:off x="7010971" y="5099568"/>
            <a:ext cx="450056" cy="450056"/>
          </a:xfrm>
          <a:prstGeom prst="arc">
            <a:avLst>
              <a:gd name="adj1" fmla="val 16200000"/>
              <a:gd name="adj2" fmla="val 11058264"/>
            </a:avLst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228856" y="3771900"/>
            <a:ext cx="0" cy="2478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 rot="442200">
            <a:off x="7523892" y="1797653"/>
            <a:ext cx="2773392" cy="3674462"/>
          </a:xfrm>
          <a:custGeom>
            <a:avLst/>
            <a:gdLst>
              <a:gd name="connsiteX0" fmla="*/ 0 w 2946794"/>
              <a:gd name="connsiteY0" fmla="*/ 3789687 h 3789687"/>
              <a:gd name="connsiteX1" fmla="*/ 2278856 w 2946794"/>
              <a:gd name="connsiteY1" fmla="*/ 417837 h 3789687"/>
              <a:gd name="connsiteX2" fmla="*/ 2793206 w 2946794"/>
              <a:gd name="connsiteY2" fmla="*/ 60649 h 3789687"/>
              <a:gd name="connsiteX3" fmla="*/ 2693193 w 2946794"/>
              <a:gd name="connsiteY3" fmla="*/ 489274 h 3789687"/>
              <a:gd name="connsiteX4" fmla="*/ 42862 w 2946794"/>
              <a:gd name="connsiteY4" fmla="*/ 3746824 h 3789687"/>
              <a:gd name="connsiteX5" fmla="*/ 42862 w 2946794"/>
              <a:gd name="connsiteY5" fmla="*/ 3746824 h 3789687"/>
              <a:gd name="connsiteX0" fmla="*/ 0 w 2812524"/>
              <a:gd name="connsiteY0" fmla="*/ 3789687 h 3789687"/>
              <a:gd name="connsiteX1" fmla="*/ 2278856 w 2812524"/>
              <a:gd name="connsiteY1" fmla="*/ 417837 h 3789687"/>
              <a:gd name="connsiteX2" fmla="*/ 2793206 w 2812524"/>
              <a:gd name="connsiteY2" fmla="*/ 60649 h 3789687"/>
              <a:gd name="connsiteX3" fmla="*/ 2693193 w 2812524"/>
              <a:gd name="connsiteY3" fmla="*/ 489274 h 3789687"/>
              <a:gd name="connsiteX4" fmla="*/ 2593181 w 2812524"/>
              <a:gd name="connsiteY4" fmla="*/ 653580 h 3789687"/>
              <a:gd name="connsiteX5" fmla="*/ 42862 w 2812524"/>
              <a:gd name="connsiteY5" fmla="*/ 3746824 h 3789687"/>
              <a:gd name="connsiteX6" fmla="*/ 42862 w 2812524"/>
              <a:gd name="connsiteY6" fmla="*/ 3746824 h 3789687"/>
              <a:gd name="connsiteX0" fmla="*/ 0 w 2834603"/>
              <a:gd name="connsiteY0" fmla="*/ 3606984 h 3606984"/>
              <a:gd name="connsiteX1" fmla="*/ 2278856 w 2834603"/>
              <a:gd name="connsiteY1" fmla="*/ 235134 h 3606984"/>
              <a:gd name="connsiteX2" fmla="*/ 2693193 w 2834603"/>
              <a:gd name="connsiteY2" fmla="*/ 306571 h 3606984"/>
              <a:gd name="connsiteX3" fmla="*/ 2593181 w 2834603"/>
              <a:gd name="connsiteY3" fmla="*/ 470877 h 3606984"/>
              <a:gd name="connsiteX4" fmla="*/ 42862 w 2834603"/>
              <a:gd name="connsiteY4" fmla="*/ 3564121 h 3606984"/>
              <a:gd name="connsiteX5" fmla="*/ 42862 w 2834603"/>
              <a:gd name="connsiteY5" fmla="*/ 3564121 h 3606984"/>
              <a:gd name="connsiteX0" fmla="*/ 0 w 2880294"/>
              <a:gd name="connsiteY0" fmla="*/ 3758894 h 3758894"/>
              <a:gd name="connsiteX1" fmla="*/ 2278856 w 2880294"/>
              <a:gd name="connsiteY1" fmla="*/ 387044 h 3758894"/>
              <a:gd name="connsiteX2" fmla="*/ 2693193 w 2880294"/>
              <a:gd name="connsiteY2" fmla="*/ 458481 h 3758894"/>
              <a:gd name="connsiteX3" fmla="*/ 2836068 w 2880294"/>
              <a:gd name="connsiteY3" fmla="*/ 1280 h 3758894"/>
              <a:gd name="connsiteX4" fmla="*/ 2593181 w 2880294"/>
              <a:gd name="connsiteY4" fmla="*/ 622787 h 3758894"/>
              <a:gd name="connsiteX5" fmla="*/ 42862 w 2880294"/>
              <a:gd name="connsiteY5" fmla="*/ 3716031 h 3758894"/>
              <a:gd name="connsiteX6" fmla="*/ 42862 w 2880294"/>
              <a:gd name="connsiteY6" fmla="*/ 3716031 h 3758894"/>
              <a:gd name="connsiteX0" fmla="*/ 0 w 2834603"/>
              <a:gd name="connsiteY0" fmla="*/ 3606984 h 3606984"/>
              <a:gd name="connsiteX1" fmla="*/ 2278856 w 2834603"/>
              <a:gd name="connsiteY1" fmla="*/ 235134 h 3606984"/>
              <a:gd name="connsiteX2" fmla="*/ 2693193 w 2834603"/>
              <a:gd name="connsiteY2" fmla="*/ 306571 h 3606984"/>
              <a:gd name="connsiteX3" fmla="*/ 2593181 w 2834603"/>
              <a:gd name="connsiteY3" fmla="*/ 470877 h 3606984"/>
              <a:gd name="connsiteX4" fmla="*/ 42862 w 2834603"/>
              <a:gd name="connsiteY4" fmla="*/ 3564121 h 3606984"/>
              <a:gd name="connsiteX5" fmla="*/ 42862 w 2834603"/>
              <a:gd name="connsiteY5" fmla="*/ 3564121 h 3606984"/>
              <a:gd name="connsiteX0" fmla="*/ 0 w 2773392"/>
              <a:gd name="connsiteY0" fmla="*/ 3674462 h 3674462"/>
              <a:gd name="connsiteX1" fmla="*/ 2278856 w 2773392"/>
              <a:gd name="connsiteY1" fmla="*/ 302612 h 3674462"/>
              <a:gd name="connsiteX2" fmla="*/ 2593181 w 2773392"/>
              <a:gd name="connsiteY2" fmla="*/ 538355 h 3674462"/>
              <a:gd name="connsiteX3" fmla="*/ 42862 w 2773392"/>
              <a:gd name="connsiteY3" fmla="*/ 3631599 h 3674462"/>
              <a:gd name="connsiteX4" fmla="*/ 42862 w 2773392"/>
              <a:gd name="connsiteY4" fmla="*/ 3631599 h 3674462"/>
              <a:gd name="connsiteX0" fmla="*/ 0 w 2773392"/>
              <a:gd name="connsiteY0" fmla="*/ 3674462 h 3674462"/>
              <a:gd name="connsiteX1" fmla="*/ 2278856 w 2773392"/>
              <a:gd name="connsiteY1" fmla="*/ 302612 h 3674462"/>
              <a:gd name="connsiteX2" fmla="*/ 2593181 w 2773392"/>
              <a:gd name="connsiteY2" fmla="*/ 538355 h 3674462"/>
              <a:gd name="connsiteX3" fmla="*/ 42862 w 2773392"/>
              <a:gd name="connsiteY3" fmla="*/ 3631599 h 3674462"/>
              <a:gd name="connsiteX0" fmla="*/ 0 w 2773392"/>
              <a:gd name="connsiteY0" fmla="*/ 3674462 h 3674462"/>
              <a:gd name="connsiteX1" fmla="*/ 2278856 w 2773392"/>
              <a:gd name="connsiteY1" fmla="*/ 302612 h 3674462"/>
              <a:gd name="connsiteX2" fmla="*/ 2593181 w 2773392"/>
              <a:gd name="connsiteY2" fmla="*/ 538355 h 3674462"/>
              <a:gd name="connsiteX3" fmla="*/ 42862 w 2773392"/>
              <a:gd name="connsiteY3" fmla="*/ 3631599 h 3674462"/>
              <a:gd name="connsiteX4" fmla="*/ 0 w 2773392"/>
              <a:gd name="connsiteY4" fmla="*/ 3674462 h 367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3392" h="3674462">
                <a:moveTo>
                  <a:pt x="0" y="3674462"/>
                </a:moveTo>
                <a:cubicBezTo>
                  <a:pt x="906661" y="2299290"/>
                  <a:pt x="1846659" y="825296"/>
                  <a:pt x="2278856" y="302612"/>
                </a:cubicBezTo>
                <a:cubicBezTo>
                  <a:pt x="2711053" y="-220072"/>
                  <a:pt x="2965847" y="-16476"/>
                  <a:pt x="2593181" y="538355"/>
                </a:cubicBezTo>
                <a:lnTo>
                  <a:pt x="42862" y="3631599"/>
                </a:lnTo>
                <a:lnTo>
                  <a:pt x="0" y="3674462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00" y="1476588"/>
            <a:ext cx="1661147" cy="637731"/>
          </a:xfrm>
          <a:prstGeom prst="rect">
            <a:avLst/>
          </a:prstGeom>
        </p:spPr>
      </p:pic>
      <p:sp>
        <p:nvSpPr>
          <p:cNvPr id="24" name="Freeform 76"/>
          <p:cNvSpPr>
            <a:spLocks/>
          </p:cNvSpPr>
          <p:nvPr/>
        </p:nvSpPr>
        <p:spPr bwMode="auto">
          <a:xfrm rot="18845681">
            <a:off x="8646051" y="2977118"/>
            <a:ext cx="1555448" cy="180660"/>
          </a:xfrm>
          <a:custGeom>
            <a:avLst/>
            <a:gdLst>
              <a:gd name="T0" fmla="*/ 24 w 1632"/>
              <a:gd name="T1" fmla="*/ 243 h 485"/>
              <a:gd name="T2" fmla="*/ 50 w 1632"/>
              <a:gd name="T3" fmla="*/ 243 h 485"/>
              <a:gd name="T4" fmla="*/ 77 w 1632"/>
              <a:gd name="T5" fmla="*/ 243 h 485"/>
              <a:gd name="T6" fmla="*/ 103 w 1632"/>
              <a:gd name="T7" fmla="*/ 243 h 485"/>
              <a:gd name="T8" fmla="*/ 129 w 1632"/>
              <a:gd name="T9" fmla="*/ 243 h 485"/>
              <a:gd name="T10" fmla="*/ 155 w 1632"/>
              <a:gd name="T11" fmla="*/ 243 h 485"/>
              <a:gd name="T12" fmla="*/ 181 w 1632"/>
              <a:gd name="T13" fmla="*/ 243 h 485"/>
              <a:gd name="T14" fmla="*/ 207 w 1632"/>
              <a:gd name="T15" fmla="*/ 243 h 485"/>
              <a:gd name="T16" fmla="*/ 233 w 1632"/>
              <a:gd name="T17" fmla="*/ 243 h 485"/>
              <a:gd name="T18" fmla="*/ 259 w 1632"/>
              <a:gd name="T19" fmla="*/ 243 h 485"/>
              <a:gd name="T20" fmla="*/ 286 w 1632"/>
              <a:gd name="T21" fmla="*/ 243 h 485"/>
              <a:gd name="T22" fmla="*/ 312 w 1632"/>
              <a:gd name="T23" fmla="*/ 243 h 485"/>
              <a:gd name="T24" fmla="*/ 338 w 1632"/>
              <a:gd name="T25" fmla="*/ 243 h 485"/>
              <a:gd name="T26" fmla="*/ 364 w 1632"/>
              <a:gd name="T27" fmla="*/ 243 h 485"/>
              <a:gd name="T28" fmla="*/ 390 w 1632"/>
              <a:gd name="T29" fmla="*/ 243 h 485"/>
              <a:gd name="T30" fmla="*/ 416 w 1632"/>
              <a:gd name="T31" fmla="*/ 243 h 485"/>
              <a:gd name="T32" fmla="*/ 442 w 1632"/>
              <a:gd name="T33" fmla="*/ 243 h 485"/>
              <a:gd name="T34" fmla="*/ 468 w 1632"/>
              <a:gd name="T35" fmla="*/ 243 h 485"/>
              <a:gd name="T36" fmla="*/ 495 w 1632"/>
              <a:gd name="T37" fmla="*/ 243 h 485"/>
              <a:gd name="T38" fmla="*/ 521 w 1632"/>
              <a:gd name="T39" fmla="*/ 130 h 485"/>
              <a:gd name="T40" fmla="*/ 547 w 1632"/>
              <a:gd name="T41" fmla="*/ 31 h 485"/>
              <a:gd name="T42" fmla="*/ 573 w 1632"/>
              <a:gd name="T43" fmla="*/ 368 h 485"/>
              <a:gd name="T44" fmla="*/ 599 w 1632"/>
              <a:gd name="T45" fmla="*/ 447 h 485"/>
              <a:gd name="T46" fmla="*/ 625 w 1632"/>
              <a:gd name="T47" fmla="*/ 105 h 485"/>
              <a:gd name="T48" fmla="*/ 651 w 1632"/>
              <a:gd name="T49" fmla="*/ 46 h 485"/>
              <a:gd name="T50" fmla="*/ 677 w 1632"/>
              <a:gd name="T51" fmla="*/ 391 h 485"/>
              <a:gd name="T52" fmla="*/ 703 w 1632"/>
              <a:gd name="T53" fmla="*/ 430 h 485"/>
              <a:gd name="T54" fmla="*/ 729 w 1632"/>
              <a:gd name="T55" fmla="*/ 83 h 485"/>
              <a:gd name="T56" fmla="*/ 756 w 1632"/>
              <a:gd name="T57" fmla="*/ 65 h 485"/>
              <a:gd name="T58" fmla="*/ 782 w 1632"/>
              <a:gd name="T59" fmla="*/ 413 h 485"/>
              <a:gd name="T60" fmla="*/ 808 w 1632"/>
              <a:gd name="T61" fmla="*/ 411 h 485"/>
              <a:gd name="T62" fmla="*/ 834 w 1632"/>
              <a:gd name="T63" fmla="*/ 63 h 485"/>
              <a:gd name="T64" fmla="*/ 860 w 1632"/>
              <a:gd name="T65" fmla="*/ 85 h 485"/>
              <a:gd name="T66" fmla="*/ 886 w 1632"/>
              <a:gd name="T67" fmla="*/ 432 h 485"/>
              <a:gd name="T68" fmla="*/ 912 w 1632"/>
              <a:gd name="T69" fmla="*/ 389 h 485"/>
              <a:gd name="T70" fmla="*/ 938 w 1632"/>
              <a:gd name="T71" fmla="*/ 45 h 485"/>
              <a:gd name="T72" fmla="*/ 965 w 1632"/>
              <a:gd name="T73" fmla="*/ 108 h 485"/>
              <a:gd name="T74" fmla="*/ 991 w 1632"/>
              <a:gd name="T75" fmla="*/ 448 h 485"/>
              <a:gd name="T76" fmla="*/ 1017 w 1632"/>
              <a:gd name="T77" fmla="*/ 366 h 485"/>
              <a:gd name="T78" fmla="*/ 1043 w 1632"/>
              <a:gd name="T79" fmla="*/ 243 h 485"/>
              <a:gd name="T80" fmla="*/ 1069 w 1632"/>
              <a:gd name="T81" fmla="*/ 243 h 485"/>
              <a:gd name="T82" fmla="*/ 1095 w 1632"/>
              <a:gd name="T83" fmla="*/ 243 h 485"/>
              <a:gd name="T84" fmla="*/ 1121 w 1632"/>
              <a:gd name="T85" fmla="*/ 243 h 485"/>
              <a:gd name="T86" fmla="*/ 1147 w 1632"/>
              <a:gd name="T87" fmla="*/ 243 h 485"/>
              <a:gd name="T88" fmla="*/ 1174 w 1632"/>
              <a:gd name="T89" fmla="*/ 243 h 485"/>
              <a:gd name="T90" fmla="*/ 1200 w 1632"/>
              <a:gd name="T91" fmla="*/ 243 h 485"/>
              <a:gd name="T92" fmla="*/ 1226 w 1632"/>
              <a:gd name="T93" fmla="*/ 243 h 485"/>
              <a:gd name="T94" fmla="*/ 1252 w 1632"/>
              <a:gd name="T95" fmla="*/ 243 h 485"/>
              <a:gd name="T96" fmla="*/ 1278 w 1632"/>
              <a:gd name="T97" fmla="*/ 243 h 485"/>
              <a:gd name="T98" fmla="*/ 1304 w 1632"/>
              <a:gd name="T99" fmla="*/ 243 h 485"/>
              <a:gd name="T100" fmla="*/ 1330 w 1632"/>
              <a:gd name="T101" fmla="*/ 243 h 485"/>
              <a:gd name="T102" fmla="*/ 1357 w 1632"/>
              <a:gd name="T103" fmla="*/ 243 h 485"/>
              <a:gd name="T104" fmla="*/ 1383 w 1632"/>
              <a:gd name="T105" fmla="*/ 243 h 485"/>
              <a:gd name="T106" fmla="*/ 1409 w 1632"/>
              <a:gd name="T107" fmla="*/ 243 h 485"/>
              <a:gd name="T108" fmla="*/ 1435 w 1632"/>
              <a:gd name="T109" fmla="*/ 243 h 485"/>
              <a:gd name="T110" fmla="*/ 1461 w 1632"/>
              <a:gd name="T111" fmla="*/ 243 h 485"/>
              <a:gd name="T112" fmla="*/ 1487 w 1632"/>
              <a:gd name="T113" fmla="*/ 243 h 485"/>
              <a:gd name="T114" fmla="*/ 1513 w 1632"/>
              <a:gd name="T115" fmla="*/ 243 h 485"/>
              <a:gd name="T116" fmla="*/ 1539 w 1632"/>
              <a:gd name="T117" fmla="*/ 243 h 485"/>
              <a:gd name="T118" fmla="*/ 1566 w 1632"/>
              <a:gd name="T119" fmla="*/ 243 h 485"/>
              <a:gd name="T120" fmla="*/ 1592 w 1632"/>
              <a:gd name="T121" fmla="*/ 243 h 485"/>
              <a:gd name="T122" fmla="*/ 1618 w 1632"/>
              <a:gd name="T123" fmla="*/ 243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32" h="485">
                <a:moveTo>
                  <a:pt x="0" y="243"/>
                </a:moveTo>
                <a:lnTo>
                  <a:pt x="1" y="243"/>
                </a:lnTo>
                <a:lnTo>
                  <a:pt x="3" y="243"/>
                </a:lnTo>
                <a:lnTo>
                  <a:pt x="5" y="243"/>
                </a:lnTo>
                <a:lnTo>
                  <a:pt x="6" y="243"/>
                </a:lnTo>
                <a:lnTo>
                  <a:pt x="8" y="243"/>
                </a:lnTo>
                <a:lnTo>
                  <a:pt x="9" y="243"/>
                </a:lnTo>
                <a:lnTo>
                  <a:pt x="11" y="243"/>
                </a:lnTo>
                <a:lnTo>
                  <a:pt x="13" y="243"/>
                </a:lnTo>
                <a:lnTo>
                  <a:pt x="14" y="243"/>
                </a:lnTo>
                <a:lnTo>
                  <a:pt x="16" y="243"/>
                </a:lnTo>
                <a:lnTo>
                  <a:pt x="18" y="243"/>
                </a:lnTo>
                <a:lnTo>
                  <a:pt x="19" y="243"/>
                </a:lnTo>
                <a:lnTo>
                  <a:pt x="21" y="243"/>
                </a:lnTo>
                <a:lnTo>
                  <a:pt x="23" y="243"/>
                </a:lnTo>
                <a:lnTo>
                  <a:pt x="24" y="243"/>
                </a:lnTo>
                <a:lnTo>
                  <a:pt x="26" y="243"/>
                </a:lnTo>
                <a:lnTo>
                  <a:pt x="28" y="243"/>
                </a:lnTo>
                <a:lnTo>
                  <a:pt x="29" y="243"/>
                </a:lnTo>
                <a:lnTo>
                  <a:pt x="31" y="243"/>
                </a:lnTo>
                <a:lnTo>
                  <a:pt x="32" y="243"/>
                </a:lnTo>
                <a:lnTo>
                  <a:pt x="34" y="243"/>
                </a:lnTo>
                <a:lnTo>
                  <a:pt x="36" y="243"/>
                </a:lnTo>
                <a:lnTo>
                  <a:pt x="37" y="243"/>
                </a:lnTo>
                <a:lnTo>
                  <a:pt x="39" y="243"/>
                </a:lnTo>
                <a:lnTo>
                  <a:pt x="41" y="243"/>
                </a:lnTo>
                <a:lnTo>
                  <a:pt x="42" y="243"/>
                </a:lnTo>
                <a:lnTo>
                  <a:pt x="44" y="243"/>
                </a:lnTo>
                <a:lnTo>
                  <a:pt x="45" y="243"/>
                </a:lnTo>
                <a:lnTo>
                  <a:pt x="47" y="243"/>
                </a:lnTo>
                <a:lnTo>
                  <a:pt x="49" y="243"/>
                </a:lnTo>
                <a:lnTo>
                  <a:pt x="50" y="243"/>
                </a:lnTo>
                <a:lnTo>
                  <a:pt x="52" y="243"/>
                </a:lnTo>
                <a:lnTo>
                  <a:pt x="54" y="243"/>
                </a:lnTo>
                <a:lnTo>
                  <a:pt x="55" y="243"/>
                </a:lnTo>
                <a:lnTo>
                  <a:pt x="57" y="243"/>
                </a:lnTo>
                <a:lnTo>
                  <a:pt x="58" y="243"/>
                </a:lnTo>
                <a:lnTo>
                  <a:pt x="60" y="243"/>
                </a:lnTo>
                <a:lnTo>
                  <a:pt x="62" y="243"/>
                </a:lnTo>
                <a:lnTo>
                  <a:pt x="63" y="243"/>
                </a:lnTo>
                <a:lnTo>
                  <a:pt x="65" y="243"/>
                </a:lnTo>
                <a:lnTo>
                  <a:pt x="67" y="243"/>
                </a:lnTo>
                <a:lnTo>
                  <a:pt x="68" y="243"/>
                </a:lnTo>
                <a:lnTo>
                  <a:pt x="70" y="243"/>
                </a:lnTo>
                <a:lnTo>
                  <a:pt x="72" y="243"/>
                </a:lnTo>
                <a:lnTo>
                  <a:pt x="73" y="243"/>
                </a:lnTo>
                <a:lnTo>
                  <a:pt x="75" y="243"/>
                </a:lnTo>
                <a:lnTo>
                  <a:pt x="77" y="243"/>
                </a:lnTo>
                <a:lnTo>
                  <a:pt x="78" y="243"/>
                </a:lnTo>
                <a:lnTo>
                  <a:pt x="80" y="243"/>
                </a:lnTo>
                <a:lnTo>
                  <a:pt x="81" y="243"/>
                </a:lnTo>
                <a:lnTo>
                  <a:pt x="83" y="243"/>
                </a:lnTo>
                <a:lnTo>
                  <a:pt x="85" y="243"/>
                </a:lnTo>
                <a:lnTo>
                  <a:pt x="86" y="243"/>
                </a:lnTo>
                <a:lnTo>
                  <a:pt x="88" y="243"/>
                </a:lnTo>
                <a:lnTo>
                  <a:pt x="89" y="243"/>
                </a:lnTo>
                <a:lnTo>
                  <a:pt x="91" y="243"/>
                </a:lnTo>
                <a:lnTo>
                  <a:pt x="93" y="243"/>
                </a:lnTo>
                <a:lnTo>
                  <a:pt x="94" y="243"/>
                </a:lnTo>
                <a:lnTo>
                  <a:pt x="96" y="243"/>
                </a:lnTo>
                <a:lnTo>
                  <a:pt x="98" y="243"/>
                </a:lnTo>
                <a:lnTo>
                  <a:pt x="99" y="243"/>
                </a:lnTo>
                <a:lnTo>
                  <a:pt x="101" y="243"/>
                </a:lnTo>
                <a:lnTo>
                  <a:pt x="103" y="243"/>
                </a:lnTo>
                <a:lnTo>
                  <a:pt x="104" y="243"/>
                </a:lnTo>
                <a:lnTo>
                  <a:pt x="106" y="243"/>
                </a:lnTo>
                <a:lnTo>
                  <a:pt x="108" y="243"/>
                </a:lnTo>
                <a:lnTo>
                  <a:pt x="109" y="243"/>
                </a:lnTo>
                <a:lnTo>
                  <a:pt x="111" y="243"/>
                </a:lnTo>
                <a:lnTo>
                  <a:pt x="112" y="243"/>
                </a:lnTo>
                <a:lnTo>
                  <a:pt x="114" y="243"/>
                </a:lnTo>
                <a:lnTo>
                  <a:pt x="116" y="243"/>
                </a:lnTo>
                <a:lnTo>
                  <a:pt x="117" y="243"/>
                </a:lnTo>
                <a:lnTo>
                  <a:pt x="119" y="243"/>
                </a:lnTo>
                <a:lnTo>
                  <a:pt x="120" y="243"/>
                </a:lnTo>
                <a:lnTo>
                  <a:pt x="122" y="243"/>
                </a:lnTo>
                <a:lnTo>
                  <a:pt x="124" y="243"/>
                </a:lnTo>
                <a:lnTo>
                  <a:pt x="125" y="243"/>
                </a:lnTo>
                <a:lnTo>
                  <a:pt x="127" y="243"/>
                </a:lnTo>
                <a:lnTo>
                  <a:pt x="129" y="243"/>
                </a:lnTo>
                <a:lnTo>
                  <a:pt x="130" y="243"/>
                </a:lnTo>
                <a:lnTo>
                  <a:pt x="132" y="243"/>
                </a:lnTo>
                <a:lnTo>
                  <a:pt x="134" y="243"/>
                </a:lnTo>
                <a:lnTo>
                  <a:pt x="135" y="243"/>
                </a:lnTo>
                <a:lnTo>
                  <a:pt x="137" y="243"/>
                </a:lnTo>
                <a:lnTo>
                  <a:pt x="139" y="243"/>
                </a:lnTo>
                <a:lnTo>
                  <a:pt x="140" y="243"/>
                </a:lnTo>
                <a:lnTo>
                  <a:pt x="142" y="243"/>
                </a:lnTo>
                <a:lnTo>
                  <a:pt x="144" y="243"/>
                </a:lnTo>
                <a:lnTo>
                  <a:pt x="145" y="243"/>
                </a:lnTo>
                <a:lnTo>
                  <a:pt x="147" y="243"/>
                </a:lnTo>
                <a:lnTo>
                  <a:pt x="148" y="243"/>
                </a:lnTo>
                <a:lnTo>
                  <a:pt x="150" y="243"/>
                </a:lnTo>
                <a:lnTo>
                  <a:pt x="152" y="243"/>
                </a:lnTo>
                <a:lnTo>
                  <a:pt x="153" y="243"/>
                </a:lnTo>
                <a:lnTo>
                  <a:pt x="155" y="243"/>
                </a:lnTo>
                <a:lnTo>
                  <a:pt x="156" y="243"/>
                </a:lnTo>
                <a:lnTo>
                  <a:pt x="158" y="243"/>
                </a:lnTo>
                <a:lnTo>
                  <a:pt x="160" y="243"/>
                </a:lnTo>
                <a:lnTo>
                  <a:pt x="161" y="243"/>
                </a:lnTo>
                <a:lnTo>
                  <a:pt x="163" y="243"/>
                </a:lnTo>
                <a:lnTo>
                  <a:pt x="165" y="243"/>
                </a:lnTo>
                <a:lnTo>
                  <a:pt x="166" y="243"/>
                </a:lnTo>
                <a:lnTo>
                  <a:pt x="168" y="243"/>
                </a:lnTo>
                <a:lnTo>
                  <a:pt x="170" y="243"/>
                </a:lnTo>
                <a:lnTo>
                  <a:pt x="171" y="243"/>
                </a:lnTo>
                <a:lnTo>
                  <a:pt x="173" y="243"/>
                </a:lnTo>
                <a:lnTo>
                  <a:pt x="174" y="243"/>
                </a:lnTo>
                <a:lnTo>
                  <a:pt x="176" y="243"/>
                </a:lnTo>
                <a:lnTo>
                  <a:pt x="178" y="243"/>
                </a:lnTo>
                <a:lnTo>
                  <a:pt x="179" y="243"/>
                </a:lnTo>
                <a:lnTo>
                  <a:pt x="181" y="243"/>
                </a:lnTo>
                <a:lnTo>
                  <a:pt x="183" y="243"/>
                </a:lnTo>
                <a:lnTo>
                  <a:pt x="184" y="243"/>
                </a:lnTo>
                <a:lnTo>
                  <a:pt x="186" y="243"/>
                </a:lnTo>
                <a:lnTo>
                  <a:pt x="187" y="243"/>
                </a:lnTo>
                <a:lnTo>
                  <a:pt x="189" y="243"/>
                </a:lnTo>
                <a:lnTo>
                  <a:pt x="191" y="243"/>
                </a:lnTo>
                <a:lnTo>
                  <a:pt x="192" y="243"/>
                </a:lnTo>
                <a:lnTo>
                  <a:pt x="194" y="243"/>
                </a:lnTo>
                <a:lnTo>
                  <a:pt x="196" y="243"/>
                </a:lnTo>
                <a:lnTo>
                  <a:pt x="197" y="243"/>
                </a:lnTo>
                <a:lnTo>
                  <a:pt x="199" y="243"/>
                </a:lnTo>
                <a:lnTo>
                  <a:pt x="201" y="243"/>
                </a:lnTo>
                <a:lnTo>
                  <a:pt x="202" y="243"/>
                </a:lnTo>
                <a:lnTo>
                  <a:pt x="204" y="243"/>
                </a:lnTo>
                <a:lnTo>
                  <a:pt x="205" y="243"/>
                </a:lnTo>
                <a:lnTo>
                  <a:pt x="207" y="243"/>
                </a:lnTo>
                <a:lnTo>
                  <a:pt x="209" y="243"/>
                </a:lnTo>
                <a:lnTo>
                  <a:pt x="210" y="243"/>
                </a:lnTo>
                <a:lnTo>
                  <a:pt x="212" y="243"/>
                </a:lnTo>
                <a:lnTo>
                  <a:pt x="214" y="243"/>
                </a:lnTo>
                <a:lnTo>
                  <a:pt x="215" y="243"/>
                </a:lnTo>
                <a:lnTo>
                  <a:pt x="217" y="243"/>
                </a:lnTo>
                <a:lnTo>
                  <a:pt x="219" y="243"/>
                </a:lnTo>
                <a:lnTo>
                  <a:pt x="220" y="243"/>
                </a:lnTo>
                <a:lnTo>
                  <a:pt x="222" y="243"/>
                </a:lnTo>
                <a:lnTo>
                  <a:pt x="223" y="243"/>
                </a:lnTo>
                <a:lnTo>
                  <a:pt x="225" y="243"/>
                </a:lnTo>
                <a:lnTo>
                  <a:pt x="227" y="243"/>
                </a:lnTo>
                <a:lnTo>
                  <a:pt x="228" y="243"/>
                </a:lnTo>
                <a:lnTo>
                  <a:pt x="230" y="243"/>
                </a:lnTo>
                <a:lnTo>
                  <a:pt x="232" y="243"/>
                </a:lnTo>
                <a:lnTo>
                  <a:pt x="233" y="243"/>
                </a:lnTo>
                <a:lnTo>
                  <a:pt x="235" y="243"/>
                </a:lnTo>
                <a:lnTo>
                  <a:pt x="236" y="243"/>
                </a:lnTo>
                <a:lnTo>
                  <a:pt x="238" y="243"/>
                </a:lnTo>
                <a:lnTo>
                  <a:pt x="240" y="243"/>
                </a:lnTo>
                <a:lnTo>
                  <a:pt x="241" y="243"/>
                </a:lnTo>
                <a:lnTo>
                  <a:pt x="243" y="243"/>
                </a:lnTo>
                <a:lnTo>
                  <a:pt x="245" y="243"/>
                </a:lnTo>
                <a:lnTo>
                  <a:pt x="246" y="243"/>
                </a:lnTo>
                <a:lnTo>
                  <a:pt x="248" y="243"/>
                </a:lnTo>
                <a:lnTo>
                  <a:pt x="250" y="243"/>
                </a:lnTo>
                <a:lnTo>
                  <a:pt x="251" y="243"/>
                </a:lnTo>
                <a:lnTo>
                  <a:pt x="253" y="243"/>
                </a:lnTo>
                <a:lnTo>
                  <a:pt x="254" y="243"/>
                </a:lnTo>
                <a:lnTo>
                  <a:pt x="256" y="243"/>
                </a:lnTo>
                <a:lnTo>
                  <a:pt x="258" y="243"/>
                </a:lnTo>
                <a:lnTo>
                  <a:pt x="259" y="243"/>
                </a:lnTo>
                <a:lnTo>
                  <a:pt x="261" y="243"/>
                </a:lnTo>
                <a:lnTo>
                  <a:pt x="262" y="243"/>
                </a:lnTo>
                <a:lnTo>
                  <a:pt x="264" y="243"/>
                </a:lnTo>
                <a:lnTo>
                  <a:pt x="266" y="243"/>
                </a:lnTo>
                <a:lnTo>
                  <a:pt x="267" y="243"/>
                </a:lnTo>
                <a:lnTo>
                  <a:pt x="269" y="243"/>
                </a:lnTo>
                <a:lnTo>
                  <a:pt x="271" y="243"/>
                </a:lnTo>
                <a:lnTo>
                  <a:pt x="272" y="243"/>
                </a:lnTo>
                <a:lnTo>
                  <a:pt x="274" y="243"/>
                </a:lnTo>
                <a:lnTo>
                  <a:pt x="276" y="243"/>
                </a:lnTo>
                <a:lnTo>
                  <a:pt x="277" y="243"/>
                </a:lnTo>
                <a:lnTo>
                  <a:pt x="279" y="243"/>
                </a:lnTo>
                <a:lnTo>
                  <a:pt x="281" y="243"/>
                </a:lnTo>
                <a:lnTo>
                  <a:pt x="282" y="243"/>
                </a:lnTo>
                <a:lnTo>
                  <a:pt x="284" y="243"/>
                </a:lnTo>
                <a:lnTo>
                  <a:pt x="286" y="243"/>
                </a:lnTo>
                <a:lnTo>
                  <a:pt x="287" y="243"/>
                </a:lnTo>
                <a:lnTo>
                  <a:pt x="289" y="243"/>
                </a:lnTo>
                <a:lnTo>
                  <a:pt x="290" y="243"/>
                </a:lnTo>
                <a:lnTo>
                  <a:pt x="292" y="243"/>
                </a:lnTo>
                <a:lnTo>
                  <a:pt x="294" y="243"/>
                </a:lnTo>
                <a:lnTo>
                  <a:pt x="295" y="243"/>
                </a:lnTo>
                <a:lnTo>
                  <a:pt x="297" y="243"/>
                </a:lnTo>
                <a:lnTo>
                  <a:pt x="298" y="243"/>
                </a:lnTo>
                <a:lnTo>
                  <a:pt x="300" y="243"/>
                </a:lnTo>
                <a:lnTo>
                  <a:pt x="302" y="243"/>
                </a:lnTo>
                <a:lnTo>
                  <a:pt x="303" y="243"/>
                </a:lnTo>
                <a:lnTo>
                  <a:pt x="305" y="243"/>
                </a:lnTo>
                <a:lnTo>
                  <a:pt x="307" y="243"/>
                </a:lnTo>
                <a:lnTo>
                  <a:pt x="308" y="243"/>
                </a:lnTo>
                <a:lnTo>
                  <a:pt x="310" y="243"/>
                </a:lnTo>
                <a:lnTo>
                  <a:pt x="312" y="243"/>
                </a:lnTo>
                <a:lnTo>
                  <a:pt x="313" y="243"/>
                </a:lnTo>
                <a:lnTo>
                  <a:pt x="315" y="243"/>
                </a:lnTo>
                <a:lnTo>
                  <a:pt x="317" y="243"/>
                </a:lnTo>
                <a:lnTo>
                  <a:pt x="318" y="243"/>
                </a:lnTo>
                <a:lnTo>
                  <a:pt x="320" y="243"/>
                </a:lnTo>
                <a:lnTo>
                  <a:pt x="321" y="243"/>
                </a:lnTo>
                <a:lnTo>
                  <a:pt x="323" y="243"/>
                </a:lnTo>
                <a:lnTo>
                  <a:pt x="325" y="243"/>
                </a:lnTo>
                <a:lnTo>
                  <a:pt x="326" y="243"/>
                </a:lnTo>
                <a:lnTo>
                  <a:pt x="328" y="243"/>
                </a:lnTo>
                <a:lnTo>
                  <a:pt x="330" y="243"/>
                </a:lnTo>
                <a:lnTo>
                  <a:pt x="331" y="243"/>
                </a:lnTo>
                <a:lnTo>
                  <a:pt x="333" y="243"/>
                </a:lnTo>
                <a:lnTo>
                  <a:pt x="334" y="243"/>
                </a:lnTo>
                <a:lnTo>
                  <a:pt x="336" y="243"/>
                </a:lnTo>
                <a:lnTo>
                  <a:pt x="338" y="243"/>
                </a:lnTo>
                <a:lnTo>
                  <a:pt x="339" y="243"/>
                </a:lnTo>
                <a:lnTo>
                  <a:pt x="341" y="243"/>
                </a:lnTo>
                <a:lnTo>
                  <a:pt x="343" y="243"/>
                </a:lnTo>
                <a:lnTo>
                  <a:pt x="344" y="243"/>
                </a:lnTo>
                <a:lnTo>
                  <a:pt x="346" y="243"/>
                </a:lnTo>
                <a:lnTo>
                  <a:pt x="348" y="243"/>
                </a:lnTo>
                <a:lnTo>
                  <a:pt x="349" y="243"/>
                </a:lnTo>
                <a:lnTo>
                  <a:pt x="351" y="243"/>
                </a:lnTo>
                <a:lnTo>
                  <a:pt x="352" y="243"/>
                </a:lnTo>
                <a:lnTo>
                  <a:pt x="354" y="243"/>
                </a:lnTo>
                <a:lnTo>
                  <a:pt x="356" y="243"/>
                </a:lnTo>
                <a:lnTo>
                  <a:pt x="357" y="243"/>
                </a:lnTo>
                <a:lnTo>
                  <a:pt x="359" y="243"/>
                </a:lnTo>
                <a:lnTo>
                  <a:pt x="361" y="243"/>
                </a:lnTo>
                <a:lnTo>
                  <a:pt x="362" y="243"/>
                </a:lnTo>
                <a:lnTo>
                  <a:pt x="364" y="243"/>
                </a:lnTo>
                <a:lnTo>
                  <a:pt x="365" y="243"/>
                </a:lnTo>
                <a:lnTo>
                  <a:pt x="367" y="243"/>
                </a:lnTo>
                <a:lnTo>
                  <a:pt x="369" y="243"/>
                </a:lnTo>
                <a:lnTo>
                  <a:pt x="370" y="243"/>
                </a:lnTo>
                <a:lnTo>
                  <a:pt x="372" y="243"/>
                </a:lnTo>
                <a:lnTo>
                  <a:pt x="374" y="243"/>
                </a:lnTo>
                <a:lnTo>
                  <a:pt x="375" y="243"/>
                </a:lnTo>
                <a:lnTo>
                  <a:pt x="377" y="243"/>
                </a:lnTo>
                <a:lnTo>
                  <a:pt x="378" y="243"/>
                </a:lnTo>
                <a:lnTo>
                  <a:pt x="380" y="243"/>
                </a:lnTo>
                <a:lnTo>
                  <a:pt x="382" y="243"/>
                </a:lnTo>
                <a:lnTo>
                  <a:pt x="383" y="243"/>
                </a:lnTo>
                <a:lnTo>
                  <a:pt x="385" y="243"/>
                </a:lnTo>
                <a:lnTo>
                  <a:pt x="387" y="243"/>
                </a:lnTo>
                <a:lnTo>
                  <a:pt x="388" y="243"/>
                </a:lnTo>
                <a:lnTo>
                  <a:pt x="390" y="243"/>
                </a:lnTo>
                <a:lnTo>
                  <a:pt x="392" y="243"/>
                </a:lnTo>
                <a:lnTo>
                  <a:pt x="393" y="243"/>
                </a:lnTo>
                <a:lnTo>
                  <a:pt x="395" y="243"/>
                </a:lnTo>
                <a:lnTo>
                  <a:pt x="397" y="243"/>
                </a:lnTo>
                <a:lnTo>
                  <a:pt x="398" y="243"/>
                </a:lnTo>
                <a:lnTo>
                  <a:pt x="400" y="243"/>
                </a:lnTo>
                <a:lnTo>
                  <a:pt x="401" y="243"/>
                </a:lnTo>
                <a:lnTo>
                  <a:pt x="403" y="243"/>
                </a:lnTo>
                <a:lnTo>
                  <a:pt x="405" y="243"/>
                </a:lnTo>
                <a:lnTo>
                  <a:pt x="406" y="243"/>
                </a:lnTo>
                <a:lnTo>
                  <a:pt x="408" y="243"/>
                </a:lnTo>
                <a:lnTo>
                  <a:pt x="409" y="243"/>
                </a:lnTo>
                <a:lnTo>
                  <a:pt x="411" y="243"/>
                </a:lnTo>
                <a:lnTo>
                  <a:pt x="413" y="243"/>
                </a:lnTo>
                <a:lnTo>
                  <a:pt x="414" y="243"/>
                </a:lnTo>
                <a:lnTo>
                  <a:pt x="416" y="243"/>
                </a:lnTo>
                <a:lnTo>
                  <a:pt x="418" y="243"/>
                </a:lnTo>
                <a:lnTo>
                  <a:pt x="419" y="243"/>
                </a:lnTo>
                <a:lnTo>
                  <a:pt x="421" y="243"/>
                </a:lnTo>
                <a:lnTo>
                  <a:pt x="423" y="243"/>
                </a:lnTo>
                <a:lnTo>
                  <a:pt x="424" y="243"/>
                </a:lnTo>
                <a:lnTo>
                  <a:pt x="426" y="243"/>
                </a:lnTo>
                <a:lnTo>
                  <a:pt x="428" y="243"/>
                </a:lnTo>
                <a:lnTo>
                  <a:pt x="429" y="243"/>
                </a:lnTo>
                <a:lnTo>
                  <a:pt x="431" y="243"/>
                </a:lnTo>
                <a:lnTo>
                  <a:pt x="432" y="243"/>
                </a:lnTo>
                <a:lnTo>
                  <a:pt x="434" y="243"/>
                </a:lnTo>
                <a:lnTo>
                  <a:pt x="436" y="243"/>
                </a:lnTo>
                <a:lnTo>
                  <a:pt x="437" y="243"/>
                </a:lnTo>
                <a:lnTo>
                  <a:pt x="439" y="243"/>
                </a:lnTo>
                <a:lnTo>
                  <a:pt x="440" y="243"/>
                </a:lnTo>
                <a:lnTo>
                  <a:pt x="442" y="243"/>
                </a:lnTo>
                <a:lnTo>
                  <a:pt x="444" y="243"/>
                </a:lnTo>
                <a:lnTo>
                  <a:pt x="445" y="243"/>
                </a:lnTo>
                <a:lnTo>
                  <a:pt x="447" y="243"/>
                </a:lnTo>
                <a:lnTo>
                  <a:pt x="449" y="243"/>
                </a:lnTo>
                <a:lnTo>
                  <a:pt x="450" y="243"/>
                </a:lnTo>
                <a:lnTo>
                  <a:pt x="452" y="243"/>
                </a:lnTo>
                <a:lnTo>
                  <a:pt x="454" y="243"/>
                </a:lnTo>
                <a:lnTo>
                  <a:pt x="455" y="243"/>
                </a:lnTo>
                <a:lnTo>
                  <a:pt x="457" y="243"/>
                </a:lnTo>
                <a:lnTo>
                  <a:pt x="459" y="243"/>
                </a:lnTo>
                <a:lnTo>
                  <a:pt x="460" y="243"/>
                </a:lnTo>
                <a:lnTo>
                  <a:pt x="462" y="243"/>
                </a:lnTo>
                <a:lnTo>
                  <a:pt x="464" y="243"/>
                </a:lnTo>
                <a:lnTo>
                  <a:pt x="465" y="243"/>
                </a:lnTo>
                <a:lnTo>
                  <a:pt x="467" y="243"/>
                </a:lnTo>
                <a:lnTo>
                  <a:pt x="468" y="243"/>
                </a:lnTo>
                <a:lnTo>
                  <a:pt x="470" y="243"/>
                </a:lnTo>
                <a:lnTo>
                  <a:pt x="472" y="243"/>
                </a:lnTo>
                <a:lnTo>
                  <a:pt x="473" y="243"/>
                </a:lnTo>
                <a:lnTo>
                  <a:pt x="475" y="243"/>
                </a:lnTo>
                <a:lnTo>
                  <a:pt x="476" y="243"/>
                </a:lnTo>
                <a:lnTo>
                  <a:pt x="478" y="243"/>
                </a:lnTo>
                <a:lnTo>
                  <a:pt x="480" y="243"/>
                </a:lnTo>
                <a:lnTo>
                  <a:pt x="481" y="243"/>
                </a:lnTo>
                <a:lnTo>
                  <a:pt x="483" y="243"/>
                </a:lnTo>
                <a:lnTo>
                  <a:pt x="485" y="243"/>
                </a:lnTo>
                <a:lnTo>
                  <a:pt x="486" y="243"/>
                </a:lnTo>
                <a:lnTo>
                  <a:pt x="488" y="243"/>
                </a:lnTo>
                <a:lnTo>
                  <a:pt x="490" y="243"/>
                </a:lnTo>
                <a:lnTo>
                  <a:pt x="491" y="243"/>
                </a:lnTo>
                <a:lnTo>
                  <a:pt x="493" y="243"/>
                </a:lnTo>
                <a:lnTo>
                  <a:pt x="495" y="243"/>
                </a:lnTo>
                <a:lnTo>
                  <a:pt x="496" y="243"/>
                </a:lnTo>
                <a:lnTo>
                  <a:pt x="498" y="243"/>
                </a:lnTo>
                <a:lnTo>
                  <a:pt x="499" y="243"/>
                </a:lnTo>
                <a:lnTo>
                  <a:pt x="501" y="243"/>
                </a:lnTo>
                <a:lnTo>
                  <a:pt x="503" y="243"/>
                </a:lnTo>
                <a:lnTo>
                  <a:pt x="504" y="243"/>
                </a:lnTo>
                <a:lnTo>
                  <a:pt x="506" y="243"/>
                </a:lnTo>
                <a:lnTo>
                  <a:pt x="507" y="243"/>
                </a:lnTo>
                <a:lnTo>
                  <a:pt x="509" y="243"/>
                </a:lnTo>
                <a:lnTo>
                  <a:pt x="511" y="243"/>
                </a:lnTo>
                <a:lnTo>
                  <a:pt x="512" y="243"/>
                </a:lnTo>
                <a:lnTo>
                  <a:pt x="514" y="222"/>
                </a:lnTo>
                <a:lnTo>
                  <a:pt x="516" y="198"/>
                </a:lnTo>
                <a:lnTo>
                  <a:pt x="517" y="175"/>
                </a:lnTo>
                <a:lnTo>
                  <a:pt x="519" y="152"/>
                </a:lnTo>
                <a:lnTo>
                  <a:pt x="521" y="130"/>
                </a:lnTo>
                <a:lnTo>
                  <a:pt x="522" y="109"/>
                </a:lnTo>
                <a:lnTo>
                  <a:pt x="524" y="89"/>
                </a:lnTo>
                <a:lnTo>
                  <a:pt x="525" y="71"/>
                </a:lnTo>
                <a:lnTo>
                  <a:pt x="527" y="55"/>
                </a:lnTo>
                <a:lnTo>
                  <a:pt x="529" y="40"/>
                </a:lnTo>
                <a:lnTo>
                  <a:pt x="530" y="28"/>
                </a:lnTo>
                <a:lnTo>
                  <a:pt x="532" y="18"/>
                </a:lnTo>
                <a:lnTo>
                  <a:pt x="534" y="10"/>
                </a:lnTo>
                <a:lnTo>
                  <a:pt x="535" y="4"/>
                </a:lnTo>
                <a:lnTo>
                  <a:pt x="537" y="1"/>
                </a:lnTo>
                <a:lnTo>
                  <a:pt x="539" y="0"/>
                </a:lnTo>
                <a:lnTo>
                  <a:pt x="540" y="1"/>
                </a:lnTo>
                <a:lnTo>
                  <a:pt x="542" y="5"/>
                </a:lnTo>
                <a:lnTo>
                  <a:pt x="543" y="12"/>
                </a:lnTo>
                <a:lnTo>
                  <a:pt x="545" y="20"/>
                </a:lnTo>
                <a:lnTo>
                  <a:pt x="547" y="31"/>
                </a:lnTo>
                <a:lnTo>
                  <a:pt x="548" y="44"/>
                </a:lnTo>
                <a:lnTo>
                  <a:pt x="550" y="59"/>
                </a:lnTo>
                <a:lnTo>
                  <a:pt x="552" y="76"/>
                </a:lnTo>
                <a:lnTo>
                  <a:pt x="553" y="94"/>
                </a:lnTo>
                <a:lnTo>
                  <a:pt x="555" y="114"/>
                </a:lnTo>
                <a:lnTo>
                  <a:pt x="556" y="135"/>
                </a:lnTo>
                <a:lnTo>
                  <a:pt x="558" y="158"/>
                </a:lnTo>
                <a:lnTo>
                  <a:pt x="560" y="181"/>
                </a:lnTo>
                <a:lnTo>
                  <a:pt x="561" y="205"/>
                </a:lnTo>
                <a:lnTo>
                  <a:pt x="563" y="229"/>
                </a:lnTo>
                <a:lnTo>
                  <a:pt x="565" y="253"/>
                </a:lnTo>
                <a:lnTo>
                  <a:pt x="566" y="277"/>
                </a:lnTo>
                <a:lnTo>
                  <a:pt x="568" y="301"/>
                </a:lnTo>
                <a:lnTo>
                  <a:pt x="570" y="324"/>
                </a:lnTo>
                <a:lnTo>
                  <a:pt x="571" y="347"/>
                </a:lnTo>
                <a:lnTo>
                  <a:pt x="573" y="368"/>
                </a:lnTo>
                <a:lnTo>
                  <a:pt x="575" y="388"/>
                </a:lnTo>
                <a:lnTo>
                  <a:pt x="576" y="407"/>
                </a:lnTo>
                <a:lnTo>
                  <a:pt x="578" y="424"/>
                </a:lnTo>
                <a:lnTo>
                  <a:pt x="579" y="439"/>
                </a:lnTo>
                <a:lnTo>
                  <a:pt x="581" y="452"/>
                </a:lnTo>
                <a:lnTo>
                  <a:pt x="582" y="463"/>
                </a:lnTo>
                <a:lnTo>
                  <a:pt x="584" y="472"/>
                </a:lnTo>
                <a:lnTo>
                  <a:pt x="586" y="479"/>
                </a:lnTo>
                <a:lnTo>
                  <a:pt x="587" y="483"/>
                </a:lnTo>
                <a:lnTo>
                  <a:pt x="589" y="485"/>
                </a:lnTo>
                <a:lnTo>
                  <a:pt x="591" y="485"/>
                </a:lnTo>
                <a:lnTo>
                  <a:pt x="592" y="482"/>
                </a:lnTo>
                <a:lnTo>
                  <a:pt x="594" y="476"/>
                </a:lnTo>
                <a:lnTo>
                  <a:pt x="596" y="469"/>
                </a:lnTo>
                <a:lnTo>
                  <a:pt x="597" y="459"/>
                </a:lnTo>
                <a:lnTo>
                  <a:pt x="599" y="447"/>
                </a:lnTo>
                <a:lnTo>
                  <a:pt x="601" y="433"/>
                </a:lnTo>
                <a:lnTo>
                  <a:pt x="602" y="417"/>
                </a:lnTo>
                <a:lnTo>
                  <a:pt x="604" y="399"/>
                </a:lnTo>
                <a:lnTo>
                  <a:pt x="606" y="380"/>
                </a:lnTo>
                <a:lnTo>
                  <a:pt x="607" y="359"/>
                </a:lnTo>
                <a:lnTo>
                  <a:pt x="609" y="337"/>
                </a:lnTo>
                <a:lnTo>
                  <a:pt x="610" y="314"/>
                </a:lnTo>
                <a:lnTo>
                  <a:pt x="612" y="291"/>
                </a:lnTo>
                <a:lnTo>
                  <a:pt x="614" y="267"/>
                </a:lnTo>
                <a:lnTo>
                  <a:pt x="615" y="242"/>
                </a:lnTo>
                <a:lnTo>
                  <a:pt x="617" y="218"/>
                </a:lnTo>
                <a:lnTo>
                  <a:pt x="618" y="194"/>
                </a:lnTo>
                <a:lnTo>
                  <a:pt x="620" y="171"/>
                </a:lnTo>
                <a:lnTo>
                  <a:pt x="622" y="148"/>
                </a:lnTo>
                <a:lnTo>
                  <a:pt x="623" y="126"/>
                </a:lnTo>
                <a:lnTo>
                  <a:pt x="625" y="105"/>
                </a:lnTo>
                <a:lnTo>
                  <a:pt x="627" y="86"/>
                </a:lnTo>
                <a:lnTo>
                  <a:pt x="628" y="68"/>
                </a:lnTo>
                <a:lnTo>
                  <a:pt x="630" y="52"/>
                </a:lnTo>
                <a:lnTo>
                  <a:pt x="632" y="38"/>
                </a:lnTo>
                <a:lnTo>
                  <a:pt x="633" y="26"/>
                </a:lnTo>
                <a:lnTo>
                  <a:pt x="635" y="16"/>
                </a:lnTo>
                <a:lnTo>
                  <a:pt x="637" y="9"/>
                </a:lnTo>
                <a:lnTo>
                  <a:pt x="638" y="3"/>
                </a:lnTo>
                <a:lnTo>
                  <a:pt x="640" y="0"/>
                </a:lnTo>
                <a:lnTo>
                  <a:pt x="641" y="0"/>
                </a:lnTo>
                <a:lnTo>
                  <a:pt x="643" y="2"/>
                </a:lnTo>
                <a:lnTo>
                  <a:pt x="645" y="6"/>
                </a:lnTo>
                <a:lnTo>
                  <a:pt x="646" y="13"/>
                </a:lnTo>
                <a:lnTo>
                  <a:pt x="648" y="22"/>
                </a:lnTo>
                <a:lnTo>
                  <a:pt x="650" y="33"/>
                </a:lnTo>
                <a:lnTo>
                  <a:pt x="651" y="46"/>
                </a:lnTo>
                <a:lnTo>
                  <a:pt x="653" y="62"/>
                </a:lnTo>
                <a:lnTo>
                  <a:pt x="654" y="79"/>
                </a:lnTo>
                <a:lnTo>
                  <a:pt x="656" y="98"/>
                </a:lnTo>
                <a:lnTo>
                  <a:pt x="658" y="118"/>
                </a:lnTo>
                <a:lnTo>
                  <a:pt x="659" y="139"/>
                </a:lnTo>
                <a:lnTo>
                  <a:pt x="661" y="162"/>
                </a:lnTo>
                <a:lnTo>
                  <a:pt x="663" y="185"/>
                </a:lnTo>
                <a:lnTo>
                  <a:pt x="664" y="209"/>
                </a:lnTo>
                <a:lnTo>
                  <a:pt x="666" y="233"/>
                </a:lnTo>
                <a:lnTo>
                  <a:pt x="668" y="257"/>
                </a:lnTo>
                <a:lnTo>
                  <a:pt x="669" y="281"/>
                </a:lnTo>
                <a:lnTo>
                  <a:pt x="671" y="305"/>
                </a:lnTo>
                <a:lnTo>
                  <a:pt x="672" y="328"/>
                </a:lnTo>
                <a:lnTo>
                  <a:pt x="674" y="350"/>
                </a:lnTo>
                <a:lnTo>
                  <a:pt x="676" y="371"/>
                </a:lnTo>
                <a:lnTo>
                  <a:pt x="677" y="391"/>
                </a:lnTo>
                <a:lnTo>
                  <a:pt x="679" y="410"/>
                </a:lnTo>
                <a:lnTo>
                  <a:pt x="681" y="426"/>
                </a:lnTo>
                <a:lnTo>
                  <a:pt x="682" y="441"/>
                </a:lnTo>
                <a:lnTo>
                  <a:pt x="684" y="454"/>
                </a:lnTo>
                <a:lnTo>
                  <a:pt x="685" y="465"/>
                </a:lnTo>
                <a:lnTo>
                  <a:pt x="687" y="474"/>
                </a:lnTo>
                <a:lnTo>
                  <a:pt x="689" y="480"/>
                </a:lnTo>
                <a:lnTo>
                  <a:pt x="690" y="484"/>
                </a:lnTo>
                <a:lnTo>
                  <a:pt x="692" y="485"/>
                </a:lnTo>
                <a:lnTo>
                  <a:pt x="694" y="484"/>
                </a:lnTo>
                <a:lnTo>
                  <a:pt x="695" y="481"/>
                </a:lnTo>
                <a:lnTo>
                  <a:pt x="697" y="475"/>
                </a:lnTo>
                <a:lnTo>
                  <a:pt x="699" y="467"/>
                </a:lnTo>
                <a:lnTo>
                  <a:pt x="700" y="457"/>
                </a:lnTo>
                <a:lnTo>
                  <a:pt x="702" y="445"/>
                </a:lnTo>
                <a:lnTo>
                  <a:pt x="703" y="430"/>
                </a:lnTo>
                <a:lnTo>
                  <a:pt x="705" y="414"/>
                </a:lnTo>
                <a:lnTo>
                  <a:pt x="707" y="396"/>
                </a:lnTo>
                <a:lnTo>
                  <a:pt x="708" y="376"/>
                </a:lnTo>
                <a:lnTo>
                  <a:pt x="710" y="355"/>
                </a:lnTo>
                <a:lnTo>
                  <a:pt x="712" y="333"/>
                </a:lnTo>
                <a:lnTo>
                  <a:pt x="713" y="310"/>
                </a:lnTo>
                <a:lnTo>
                  <a:pt x="715" y="287"/>
                </a:lnTo>
                <a:lnTo>
                  <a:pt x="717" y="263"/>
                </a:lnTo>
                <a:lnTo>
                  <a:pt x="718" y="238"/>
                </a:lnTo>
                <a:lnTo>
                  <a:pt x="720" y="214"/>
                </a:lnTo>
                <a:lnTo>
                  <a:pt x="721" y="190"/>
                </a:lnTo>
                <a:lnTo>
                  <a:pt x="723" y="167"/>
                </a:lnTo>
                <a:lnTo>
                  <a:pt x="725" y="144"/>
                </a:lnTo>
                <a:lnTo>
                  <a:pt x="726" y="123"/>
                </a:lnTo>
                <a:lnTo>
                  <a:pt x="728" y="102"/>
                </a:lnTo>
                <a:lnTo>
                  <a:pt x="729" y="83"/>
                </a:lnTo>
                <a:lnTo>
                  <a:pt x="731" y="66"/>
                </a:lnTo>
                <a:lnTo>
                  <a:pt x="733" y="50"/>
                </a:lnTo>
                <a:lnTo>
                  <a:pt x="734" y="36"/>
                </a:lnTo>
                <a:lnTo>
                  <a:pt x="736" y="24"/>
                </a:lnTo>
                <a:lnTo>
                  <a:pt x="738" y="15"/>
                </a:lnTo>
                <a:lnTo>
                  <a:pt x="739" y="8"/>
                </a:lnTo>
                <a:lnTo>
                  <a:pt x="741" y="3"/>
                </a:lnTo>
                <a:lnTo>
                  <a:pt x="743" y="0"/>
                </a:lnTo>
                <a:lnTo>
                  <a:pt x="744" y="0"/>
                </a:lnTo>
                <a:lnTo>
                  <a:pt x="746" y="3"/>
                </a:lnTo>
                <a:lnTo>
                  <a:pt x="748" y="7"/>
                </a:lnTo>
                <a:lnTo>
                  <a:pt x="749" y="14"/>
                </a:lnTo>
                <a:lnTo>
                  <a:pt x="751" y="24"/>
                </a:lnTo>
                <a:lnTo>
                  <a:pt x="752" y="35"/>
                </a:lnTo>
                <a:lnTo>
                  <a:pt x="754" y="49"/>
                </a:lnTo>
                <a:lnTo>
                  <a:pt x="756" y="65"/>
                </a:lnTo>
                <a:lnTo>
                  <a:pt x="757" y="82"/>
                </a:lnTo>
                <a:lnTo>
                  <a:pt x="759" y="101"/>
                </a:lnTo>
                <a:lnTo>
                  <a:pt x="760" y="121"/>
                </a:lnTo>
                <a:lnTo>
                  <a:pt x="762" y="143"/>
                </a:lnTo>
                <a:lnTo>
                  <a:pt x="764" y="165"/>
                </a:lnTo>
                <a:lnTo>
                  <a:pt x="765" y="189"/>
                </a:lnTo>
                <a:lnTo>
                  <a:pt x="767" y="213"/>
                </a:lnTo>
                <a:lnTo>
                  <a:pt x="769" y="237"/>
                </a:lnTo>
                <a:lnTo>
                  <a:pt x="770" y="261"/>
                </a:lnTo>
                <a:lnTo>
                  <a:pt x="772" y="285"/>
                </a:lnTo>
                <a:lnTo>
                  <a:pt x="774" y="309"/>
                </a:lnTo>
                <a:lnTo>
                  <a:pt x="775" y="332"/>
                </a:lnTo>
                <a:lnTo>
                  <a:pt x="777" y="354"/>
                </a:lnTo>
                <a:lnTo>
                  <a:pt x="779" y="375"/>
                </a:lnTo>
                <a:lnTo>
                  <a:pt x="780" y="395"/>
                </a:lnTo>
                <a:lnTo>
                  <a:pt x="782" y="413"/>
                </a:lnTo>
                <a:lnTo>
                  <a:pt x="784" y="429"/>
                </a:lnTo>
                <a:lnTo>
                  <a:pt x="785" y="444"/>
                </a:lnTo>
                <a:lnTo>
                  <a:pt x="787" y="456"/>
                </a:lnTo>
                <a:lnTo>
                  <a:pt x="788" y="467"/>
                </a:lnTo>
                <a:lnTo>
                  <a:pt x="790" y="475"/>
                </a:lnTo>
                <a:lnTo>
                  <a:pt x="792" y="481"/>
                </a:lnTo>
                <a:lnTo>
                  <a:pt x="793" y="484"/>
                </a:lnTo>
                <a:lnTo>
                  <a:pt x="795" y="485"/>
                </a:lnTo>
                <a:lnTo>
                  <a:pt x="796" y="484"/>
                </a:lnTo>
                <a:lnTo>
                  <a:pt x="798" y="480"/>
                </a:lnTo>
                <a:lnTo>
                  <a:pt x="800" y="474"/>
                </a:lnTo>
                <a:lnTo>
                  <a:pt x="801" y="466"/>
                </a:lnTo>
                <a:lnTo>
                  <a:pt x="803" y="455"/>
                </a:lnTo>
                <a:lnTo>
                  <a:pt x="805" y="442"/>
                </a:lnTo>
                <a:lnTo>
                  <a:pt x="806" y="427"/>
                </a:lnTo>
                <a:lnTo>
                  <a:pt x="808" y="411"/>
                </a:lnTo>
                <a:lnTo>
                  <a:pt x="810" y="393"/>
                </a:lnTo>
                <a:lnTo>
                  <a:pt x="811" y="373"/>
                </a:lnTo>
                <a:lnTo>
                  <a:pt x="813" y="352"/>
                </a:lnTo>
                <a:lnTo>
                  <a:pt x="815" y="329"/>
                </a:lnTo>
                <a:lnTo>
                  <a:pt x="816" y="306"/>
                </a:lnTo>
                <a:lnTo>
                  <a:pt x="818" y="283"/>
                </a:lnTo>
                <a:lnTo>
                  <a:pt x="819" y="259"/>
                </a:lnTo>
                <a:lnTo>
                  <a:pt x="821" y="234"/>
                </a:lnTo>
                <a:lnTo>
                  <a:pt x="823" y="210"/>
                </a:lnTo>
                <a:lnTo>
                  <a:pt x="824" y="186"/>
                </a:lnTo>
                <a:lnTo>
                  <a:pt x="826" y="163"/>
                </a:lnTo>
                <a:lnTo>
                  <a:pt x="827" y="140"/>
                </a:lnTo>
                <a:lnTo>
                  <a:pt x="829" y="119"/>
                </a:lnTo>
                <a:lnTo>
                  <a:pt x="831" y="99"/>
                </a:lnTo>
                <a:lnTo>
                  <a:pt x="832" y="80"/>
                </a:lnTo>
                <a:lnTo>
                  <a:pt x="834" y="63"/>
                </a:lnTo>
                <a:lnTo>
                  <a:pt x="836" y="47"/>
                </a:lnTo>
                <a:lnTo>
                  <a:pt x="837" y="34"/>
                </a:lnTo>
                <a:lnTo>
                  <a:pt x="839" y="23"/>
                </a:lnTo>
                <a:lnTo>
                  <a:pt x="841" y="13"/>
                </a:lnTo>
                <a:lnTo>
                  <a:pt x="842" y="7"/>
                </a:lnTo>
                <a:lnTo>
                  <a:pt x="844" y="2"/>
                </a:lnTo>
                <a:lnTo>
                  <a:pt x="845" y="0"/>
                </a:lnTo>
                <a:lnTo>
                  <a:pt x="847" y="0"/>
                </a:lnTo>
                <a:lnTo>
                  <a:pt x="849" y="3"/>
                </a:lnTo>
                <a:lnTo>
                  <a:pt x="850" y="8"/>
                </a:lnTo>
                <a:lnTo>
                  <a:pt x="852" y="16"/>
                </a:lnTo>
                <a:lnTo>
                  <a:pt x="854" y="26"/>
                </a:lnTo>
                <a:lnTo>
                  <a:pt x="855" y="37"/>
                </a:lnTo>
                <a:lnTo>
                  <a:pt x="857" y="51"/>
                </a:lnTo>
                <a:lnTo>
                  <a:pt x="859" y="67"/>
                </a:lnTo>
                <a:lnTo>
                  <a:pt x="860" y="85"/>
                </a:lnTo>
                <a:lnTo>
                  <a:pt x="862" y="104"/>
                </a:lnTo>
                <a:lnTo>
                  <a:pt x="863" y="125"/>
                </a:lnTo>
                <a:lnTo>
                  <a:pt x="865" y="147"/>
                </a:lnTo>
                <a:lnTo>
                  <a:pt x="867" y="169"/>
                </a:lnTo>
                <a:lnTo>
                  <a:pt x="868" y="193"/>
                </a:lnTo>
                <a:lnTo>
                  <a:pt x="870" y="217"/>
                </a:lnTo>
                <a:lnTo>
                  <a:pt x="872" y="241"/>
                </a:lnTo>
                <a:lnTo>
                  <a:pt x="873" y="265"/>
                </a:lnTo>
                <a:lnTo>
                  <a:pt x="875" y="289"/>
                </a:lnTo>
                <a:lnTo>
                  <a:pt x="876" y="313"/>
                </a:lnTo>
                <a:lnTo>
                  <a:pt x="878" y="336"/>
                </a:lnTo>
                <a:lnTo>
                  <a:pt x="880" y="357"/>
                </a:lnTo>
                <a:lnTo>
                  <a:pt x="881" y="378"/>
                </a:lnTo>
                <a:lnTo>
                  <a:pt x="883" y="398"/>
                </a:lnTo>
                <a:lnTo>
                  <a:pt x="885" y="416"/>
                </a:lnTo>
                <a:lnTo>
                  <a:pt x="886" y="432"/>
                </a:lnTo>
                <a:lnTo>
                  <a:pt x="888" y="446"/>
                </a:lnTo>
                <a:lnTo>
                  <a:pt x="890" y="458"/>
                </a:lnTo>
                <a:lnTo>
                  <a:pt x="891" y="468"/>
                </a:lnTo>
                <a:lnTo>
                  <a:pt x="893" y="476"/>
                </a:lnTo>
                <a:lnTo>
                  <a:pt x="895" y="481"/>
                </a:lnTo>
                <a:lnTo>
                  <a:pt x="896" y="485"/>
                </a:lnTo>
                <a:lnTo>
                  <a:pt x="898" y="485"/>
                </a:lnTo>
                <a:lnTo>
                  <a:pt x="899" y="484"/>
                </a:lnTo>
                <a:lnTo>
                  <a:pt x="901" y="479"/>
                </a:lnTo>
                <a:lnTo>
                  <a:pt x="903" y="473"/>
                </a:lnTo>
                <a:lnTo>
                  <a:pt x="904" y="464"/>
                </a:lnTo>
                <a:lnTo>
                  <a:pt x="906" y="453"/>
                </a:lnTo>
                <a:lnTo>
                  <a:pt x="907" y="440"/>
                </a:lnTo>
                <a:lnTo>
                  <a:pt x="909" y="425"/>
                </a:lnTo>
                <a:lnTo>
                  <a:pt x="911" y="408"/>
                </a:lnTo>
                <a:lnTo>
                  <a:pt x="912" y="389"/>
                </a:lnTo>
                <a:lnTo>
                  <a:pt x="914" y="369"/>
                </a:lnTo>
                <a:lnTo>
                  <a:pt x="916" y="348"/>
                </a:lnTo>
                <a:lnTo>
                  <a:pt x="917" y="326"/>
                </a:lnTo>
                <a:lnTo>
                  <a:pt x="919" y="302"/>
                </a:lnTo>
                <a:lnTo>
                  <a:pt x="921" y="279"/>
                </a:lnTo>
                <a:lnTo>
                  <a:pt x="922" y="254"/>
                </a:lnTo>
                <a:lnTo>
                  <a:pt x="924" y="230"/>
                </a:lnTo>
                <a:lnTo>
                  <a:pt x="926" y="206"/>
                </a:lnTo>
                <a:lnTo>
                  <a:pt x="927" y="182"/>
                </a:lnTo>
                <a:lnTo>
                  <a:pt x="929" y="159"/>
                </a:lnTo>
                <a:lnTo>
                  <a:pt x="930" y="137"/>
                </a:lnTo>
                <a:lnTo>
                  <a:pt x="932" y="115"/>
                </a:lnTo>
                <a:lnTo>
                  <a:pt x="934" y="95"/>
                </a:lnTo>
                <a:lnTo>
                  <a:pt x="935" y="77"/>
                </a:lnTo>
                <a:lnTo>
                  <a:pt x="937" y="60"/>
                </a:lnTo>
                <a:lnTo>
                  <a:pt x="938" y="45"/>
                </a:lnTo>
                <a:lnTo>
                  <a:pt x="940" y="32"/>
                </a:lnTo>
                <a:lnTo>
                  <a:pt x="942" y="21"/>
                </a:lnTo>
                <a:lnTo>
                  <a:pt x="943" y="12"/>
                </a:lnTo>
                <a:lnTo>
                  <a:pt x="945" y="6"/>
                </a:lnTo>
                <a:lnTo>
                  <a:pt x="947" y="2"/>
                </a:lnTo>
                <a:lnTo>
                  <a:pt x="948" y="0"/>
                </a:lnTo>
                <a:lnTo>
                  <a:pt x="950" y="1"/>
                </a:lnTo>
                <a:lnTo>
                  <a:pt x="952" y="4"/>
                </a:lnTo>
                <a:lnTo>
                  <a:pt x="953" y="9"/>
                </a:lnTo>
                <a:lnTo>
                  <a:pt x="955" y="17"/>
                </a:lnTo>
                <a:lnTo>
                  <a:pt x="957" y="27"/>
                </a:lnTo>
                <a:lnTo>
                  <a:pt x="958" y="40"/>
                </a:lnTo>
                <a:lnTo>
                  <a:pt x="960" y="54"/>
                </a:lnTo>
                <a:lnTo>
                  <a:pt x="961" y="70"/>
                </a:lnTo>
                <a:lnTo>
                  <a:pt x="963" y="88"/>
                </a:lnTo>
                <a:lnTo>
                  <a:pt x="965" y="108"/>
                </a:lnTo>
                <a:lnTo>
                  <a:pt x="966" y="128"/>
                </a:lnTo>
                <a:lnTo>
                  <a:pt x="968" y="150"/>
                </a:lnTo>
                <a:lnTo>
                  <a:pt x="970" y="173"/>
                </a:lnTo>
                <a:lnTo>
                  <a:pt x="971" y="197"/>
                </a:lnTo>
                <a:lnTo>
                  <a:pt x="973" y="221"/>
                </a:lnTo>
                <a:lnTo>
                  <a:pt x="974" y="245"/>
                </a:lnTo>
                <a:lnTo>
                  <a:pt x="976" y="269"/>
                </a:lnTo>
                <a:lnTo>
                  <a:pt x="978" y="293"/>
                </a:lnTo>
                <a:lnTo>
                  <a:pt x="979" y="317"/>
                </a:lnTo>
                <a:lnTo>
                  <a:pt x="981" y="339"/>
                </a:lnTo>
                <a:lnTo>
                  <a:pt x="983" y="361"/>
                </a:lnTo>
                <a:lnTo>
                  <a:pt x="984" y="382"/>
                </a:lnTo>
                <a:lnTo>
                  <a:pt x="986" y="401"/>
                </a:lnTo>
                <a:lnTo>
                  <a:pt x="988" y="418"/>
                </a:lnTo>
                <a:lnTo>
                  <a:pt x="989" y="434"/>
                </a:lnTo>
                <a:lnTo>
                  <a:pt x="991" y="448"/>
                </a:lnTo>
                <a:lnTo>
                  <a:pt x="992" y="460"/>
                </a:lnTo>
                <a:lnTo>
                  <a:pt x="994" y="470"/>
                </a:lnTo>
                <a:lnTo>
                  <a:pt x="996" y="477"/>
                </a:lnTo>
                <a:lnTo>
                  <a:pt x="997" y="482"/>
                </a:lnTo>
                <a:lnTo>
                  <a:pt x="999" y="485"/>
                </a:lnTo>
                <a:lnTo>
                  <a:pt x="1001" y="485"/>
                </a:lnTo>
                <a:lnTo>
                  <a:pt x="1002" y="483"/>
                </a:lnTo>
                <a:lnTo>
                  <a:pt x="1004" y="478"/>
                </a:lnTo>
                <a:lnTo>
                  <a:pt x="1005" y="472"/>
                </a:lnTo>
                <a:lnTo>
                  <a:pt x="1007" y="462"/>
                </a:lnTo>
                <a:lnTo>
                  <a:pt x="1009" y="451"/>
                </a:lnTo>
                <a:lnTo>
                  <a:pt x="1010" y="437"/>
                </a:lnTo>
                <a:lnTo>
                  <a:pt x="1012" y="422"/>
                </a:lnTo>
                <a:lnTo>
                  <a:pt x="1014" y="405"/>
                </a:lnTo>
                <a:lnTo>
                  <a:pt x="1015" y="386"/>
                </a:lnTo>
                <a:lnTo>
                  <a:pt x="1017" y="366"/>
                </a:lnTo>
                <a:lnTo>
                  <a:pt x="1019" y="344"/>
                </a:lnTo>
                <a:lnTo>
                  <a:pt x="1020" y="322"/>
                </a:lnTo>
                <a:lnTo>
                  <a:pt x="1022" y="298"/>
                </a:lnTo>
                <a:lnTo>
                  <a:pt x="1023" y="275"/>
                </a:lnTo>
                <a:lnTo>
                  <a:pt x="1025" y="250"/>
                </a:lnTo>
                <a:lnTo>
                  <a:pt x="1027" y="243"/>
                </a:lnTo>
                <a:lnTo>
                  <a:pt x="1028" y="243"/>
                </a:lnTo>
                <a:lnTo>
                  <a:pt x="1030" y="243"/>
                </a:lnTo>
                <a:lnTo>
                  <a:pt x="1032" y="243"/>
                </a:lnTo>
                <a:lnTo>
                  <a:pt x="1033" y="243"/>
                </a:lnTo>
                <a:lnTo>
                  <a:pt x="1035" y="243"/>
                </a:lnTo>
                <a:lnTo>
                  <a:pt x="1037" y="243"/>
                </a:lnTo>
                <a:lnTo>
                  <a:pt x="1038" y="243"/>
                </a:lnTo>
                <a:lnTo>
                  <a:pt x="1040" y="243"/>
                </a:lnTo>
                <a:lnTo>
                  <a:pt x="1041" y="243"/>
                </a:lnTo>
                <a:lnTo>
                  <a:pt x="1043" y="243"/>
                </a:lnTo>
                <a:lnTo>
                  <a:pt x="1045" y="243"/>
                </a:lnTo>
                <a:lnTo>
                  <a:pt x="1046" y="243"/>
                </a:lnTo>
                <a:lnTo>
                  <a:pt x="1048" y="243"/>
                </a:lnTo>
                <a:lnTo>
                  <a:pt x="1049" y="243"/>
                </a:lnTo>
                <a:lnTo>
                  <a:pt x="1051" y="243"/>
                </a:lnTo>
                <a:lnTo>
                  <a:pt x="1053" y="243"/>
                </a:lnTo>
                <a:lnTo>
                  <a:pt x="1054" y="243"/>
                </a:lnTo>
                <a:lnTo>
                  <a:pt x="1056" y="243"/>
                </a:lnTo>
                <a:lnTo>
                  <a:pt x="1058" y="243"/>
                </a:lnTo>
                <a:lnTo>
                  <a:pt x="1059" y="243"/>
                </a:lnTo>
                <a:lnTo>
                  <a:pt x="1061" y="243"/>
                </a:lnTo>
                <a:lnTo>
                  <a:pt x="1063" y="243"/>
                </a:lnTo>
                <a:lnTo>
                  <a:pt x="1064" y="243"/>
                </a:lnTo>
                <a:lnTo>
                  <a:pt x="1066" y="243"/>
                </a:lnTo>
                <a:lnTo>
                  <a:pt x="1068" y="243"/>
                </a:lnTo>
                <a:lnTo>
                  <a:pt x="1069" y="243"/>
                </a:lnTo>
                <a:lnTo>
                  <a:pt x="1071" y="243"/>
                </a:lnTo>
                <a:lnTo>
                  <a:pt x="1072" y="243"/>
                </a:lnTo>
                <a:lnTo>
                  <a:pt x="1074" y="243"/>
                </a:lnTo>
                <a:lnTo>
                  <a:pt x="1076" y="243"/>
                </a:lnTo>
                <a:lnTo>
                  <a:pt x="1077" y="243"/>
                </a:lnTo>
                <a:lnTo>
                  <a:pt x="1079" y="243"/>
                </a:lnTo>
                <a:lnTo>
                  <a:pt x="1080" y="243"/>
                </a:lnTo>
                <a:lnTo>
                  <a:pt x="1082" y="243"/>
                </a:lnTo>
                <a:lnTo>
                  <a:pt x="1084" y="243"/>
                </a:lnTo>
                <a:lnTo>
                  <a:pt x="1085" y="243"/>
                </a:lnTo>
                <a:lnTo>
                  <a:pt x="1087" y="243"/>
                </a:lnTo>
                <a:lnTo>
                  <a:pt x="1089" y="243"/>
                </a:lnTo>
                <a:lnTo>
                  <a:pt x="1090" y="243"/>
                </a:lnTo>
                <a:lnTo>
                  <a:pt x="1092" y="243"/>
                </a:lnTo>
                <a:lnTo>
                  <a:pt x="1094" y="243"/>
                </a:lnTo>
                <a:lnTo>
                  <a:pt x="1095" y="243"/>
                </a:lnTo>
                <a:lnTo>
                  <a:pt x="1097" y="243"/>
                </a:lnTo>
                <a:lnTo>
                  <a:pt x="1099" y="243"/>
                </a:lnTo>
                <a:lnTo>
                  <a:pt x="1100" y="243"/>
                </a:lnTo>
                <a:lnTo>
                  <a:pt x="1102" y="243"/>
                </a:lnTo>
                <a:lnTo>
                  <a:pt x="1104" y="243"/>
                </a:lnTo>
                <a:lnTo>
                  <a:pt x="1105" y="243"/>
                </a:lnTo>
                <a:lnTo>
                  <a:pt x="1107" y="243"/>
                </a:lnTo>
                <a:lnTo>
                  <a:pt x="1108" y="243"/>
                </a:lnTo>
                <a:lnTo>
                  <a:pt x="1110" y="243"/>
                </a:lnTo>
                <a:lnTo>
                  <a:pt x="1112" y="243"/>
                </a:lnTo>
                <a:lnTo>
                  <a:pt x="1113" y="243"/>
                </a:lnTo>
                <a:lnTo>
                  <a:pt x="1115" y="243"/>
                </a:lnTo>
                <a:lnTo>
                  <a:pt x="1116" y="243"/>
                </a:lnTo>
                <a:lnTo>
                  <a:pt x="1118" y="243"/>
                </a:lnTo>
                <a:lnTo>
                  <a:pt x="1120" y="243"/>
                </a:lnTo>
                <a:lnTo>
                  <a:pt x="1121" y="243"/>
                </a:lnTo>
                <a:lnTo>
                  <a:pt x="1123" y="243"/>
                </a:lnTo>
                <a:lnTo>
                  <a:pt x="1125" y="243"/>
                </a:lnTo>
                <a:lnTo>
                  <a:pt x="1126" y="243"/>
                </a:lnTo>
                <a:lnTo>
                  <a:pt x="1128" y="243"/>
                </a:lnTo>
                <a:lnTo>
                  <a:pt x="1130" y="243"/>
                </a:lnTo>
                <a:lnTo>
                  <a:pt x="1131" y="243"/>
                </a:lnTo>
                <a:lnTo>
                  <a:pt x="1133" y="243"/>
                </a:lnTo>
                <a:lnTo>
                  <a:pt x="1135" y="243"/>
                </a:lnTo>
                <a:lnTo>
                  <a:pt x="1136" y="243"/>
                </a:lnTo>
                <a:lnTo>
                  <a:pt x="1138" y="243"/>
                </a:lnTo>
                <a:lnTo>
                  <a:pt x="1139" y="243"/>
                </a:lnTo>
                <a:lnTo>
                  <a:pt x="1141" y="243"/>
                </a:lnTo>
                <a:lnTo>
                  <a:pt x="1143" y="243"/>
                </a:lnTo>
                <a:lnTo>
                  <a:pt x="1144" y="243"/>
                </a:lnTo>
                <a:lnTo>
                  <a:pt x="1146" y="243"/>
                </a:lnTo>
                <a:lnTo>
                  <a:pt x="1147" y="243"/>
                </a:lnTo>
                <a:lnTo>
                  <a:pt x="1149" y="243"/>
                </a:lnTo>
                <a:lnTo>
                  <a:pt x="1151" y="243"/>
                </a:lnTo>
                <a:lnTo>
                  <a:pt x="1152" y="243"/>
                </a:lnTo>
                <a:lnTo>
                  <a:pt x="1154" y="243"/>
                </a:lnTo>
                <a:lnTo>
                  <a:pt x="1156" y="243"/>
                </a:lnTo>
                <a:lnTo>
                  <a:pt x="1157" y="243"/>
                </a:lnTo>
                <a:lnTo>
                  <a:pt x="1159" y="243"/>
                </a:lnTo>
                <a:lnTo>
                  <a:pt x="1161" y="243"/>
                </a:lnTo>
                <a:lnTo>
                  <a:pt x="1162" y="243"/>
                </a:lnTo>
                <a:lnTo>
                  <a:pt x="1164" y="243"/>
                </a:lnTo>
                <a:lnTo>
                  <a:pt x="1165" y="243"/>
                </a:lnTo>
                <a:lnTo>
                  <a:pt x="1167" y="243"/>
                </a:lnTo>
                <a:lnTo>
                  <a:pt x="1169" y="243"/>
                </a:lnTo>
                <a:lnTo>
                  <a:pt x="1170" y="243"/>
                </a:lnTo>
                <a:lnTo>
                  <a:pt x="1172" y="243"/>
                </a:lnTo>
                <a:lnTo>
                  <a:pt x="1174" y="243"/>
                </a:lnTo>
                <a:lnTo>
                  <a:pt x="1175" y="243"/>
                </a:lnTo>
                <a:lnTo>
                  <a:pt x="1177" y="243"/>
                </a:lnTo>
                <a:lnTo>
                  <a:pt x="1179" y="243"/>
                </a:lnTo>
                <a:lnTo>
                  <a:pt x="1180" y="243"/>
                </a:lnTo>
                <a:lnTo>
                  <a:pt x="1182" y="243"/>
                </a:lnTo>
                <a:lnTo>
                  <a:pt x="1183" y="243"/>
                </a:lnTo>
                <a:lnTo>
                  <a:pt x="1185" y="243"/>
                </a:lnTo>
                <a:lnTo>
                  <a:pt x="1187" y="243"/>
                </a:lnTo>
                <a:lnTo>
                  <a:pt x="1188" y="243"/>
                </a:lnTo>
                <a:lnTo>
                  <a:pt x="1190" y="243"/>
                </a:lnTo>
                <a:lnTo>
                  <a:pt x="1192" y="243"/>
                </a:lnTo>
                <a:lnTo>
                  <a:pt x="1193" y="243"/>
                </a:lnTo>
                <a:lnTo>
                  <a:pt x="1195" y="243"/>
                </a:lnTo>
                <a:lnTo>
                  <a:pt x="1196" y="243"/>
                </a:lnTo>
                <a:lnTo>
                  <a:pt x="1198" y="243"/>
                </a:lnTo>
                <a:lnTo>
                  <a:pt x="1200" y="243"/>
                </a:lnTo>
                <a:lnTo>
                  <a:pt x="1201" y="243"/>
                </a:lnTo>
                <a:lnTo>
                  <a:pt x="1203" y="243"/>
                </a:lnTo>
                <a:lnTo>
                  <a:pt x="1205" y="243"/>
                </a:lnTo>
                <a:lnTo>
                  <a:pt x="1206" y="243"/>
                </a:lnTo>
                <a:lnTo>
                  <a:pt x="1208" y="243"/>
                </a:lnTo>
                <a:lnTo>
                  <a:pt x="1210" y="243"/>
                </a:lnTo>
                <a:lnTo>
                  <a:pt x="1211" y="243"/>
                </a:lnTo>
                <a:lnTo>
                  <a:pt x="1213" y="243"/>
                </a:lnTo>
                <a:lnTo>
                  <a:pt x="1215" y="243"/>
                </a:lnTo>
                <a:lnTo>
                  <a:pt x="1216" y="243"/>
                </a:lnTo>
                <a:lnTo>
                  <a:pt x="1218" y="243"/>
                </a:lnTo>
                <a:lnTo>
                  <a:pt x="1219" y="243"/>
                </a:lnTo>
                <a:lnTo>
                  <a:pt x="1221" y="243"/>
                </a:lnTo>
                <a:lnTo>
                  <a:pt x="1223" y="243"/>
                </a:lnTo>
                <a:lnTo>
                  <a:pt x="1224" y="243"/>
                </a:lnTo>
                <a:lnTo>
                  <a:pt x="1226" y="243"/>
                </a:lnTo>
                <a:lnTo>
                  <a:pt x="1227" y="243"/>
                </a:lnTo>
                <a:lnTo>
                  <a:pt x="1229" y="243"/>
                </a:lnTo>
                <a:lnTo>
                  <a:pt x="1231" y="243"/>
                </a:lnTo>
                <a:lnTo>
                  <a:pt x="1232" y="243"/>
                </a:lnTo>
                <a:lnTo>
                  <a:pt x="1234" y="243"/>
                </a:lnTo>
                <a:lnTo>
                  <a:pt x="1236" y="243"/>
                </a:lnTo>
                <a:lnTo>
                  <a:pt x="1237" y="243"/>
                </a:lnTo>
                <a:lnTo>
                  <a:pt x="1239" y="243"/>
                </a:lnTo>
                <a:lnTo>
                  <a:pt x="1241" y="243"/>
                </a:lnTo>
                <a:lnTo>
                  <a:pt x="1242" y="243"/>
                </a:lnTo>
                <a:lnTo>
                  <a:pt x="1244" y="243"/>
                </a:lnTo>
                <a:lnTo>
                  <a:pt x="1246" y="243"/>
                </a:lnTo>
                <a:lnTo>
                  <a:pt x="1247" y="243"/>
                </a:lnTo>
                <a:lnTo>
                  <a:pt x="1249" y="243"/>
                </a:lnTo>
                <a:lnTo>
                  <a:pt x="1250" y="243"/>
                </a:lnTo>
                <a:lnTo>
                  <a:pt x="1252" y="243"/>
                </a:lnTo>
                <a:lnTo>
                  <a:pt x="1254" y="243"/>
                </a:lnTo>
                <a:lnTo>
                  <a:pt x="1255" y="243"/>
                </a:lnTo>
                <a:lnTo>
                  <a:pt x="1257" y="243"/>
                </a:lnTo>
                <a:lnTo>
                  <a:pt x="1258" y="243"/>
                </a:lnTo>
                <a:lnTo>
                  <a:pt x="1260" y="243"/>
                </a:lnTo>
                <a:lnTo>
                  <a:pt x="1262" y="243"/>
                </a:lnTo>
                <a:lnTo>
                  <a:pt x="1263" y="243"/>
                </a:lnTo>
                <a:lnTo>
                  <a:pt x="1265" y="243"/>
                </a:lnTo>
                <a:lnTo>
                  <a:pt x="1267" y="243"/>
                </a:lnTo>
                <a:lnTo>
                  <a:pt x="1268" y="243"/>
                </a:lnTo>
                <a:lnTo>
                  <a:pt x="1270" y="243"/>
                </a:lnTo>
                <a:lnTo>
                  <a:pt x="1272" y="243"/>
                </a:lnTo>
                <a:lnTo>
                  <a:pt x="1273" y="243"/>
                </a:lnTo>
                <a:lnTo>
                  <a:pt x="1275" y="243"/>
                </a:lnTo>
                <a:lnTo>
                  <a:pt x="1277" y="243"/>
                </a:lnTo>
                <a:lnTo>
                  <a:pt x="1278" y="243"/>
                </a:lnTo>
                <a:lnTo>
                  <a:pt x="1280" y="243"/>
                </a:lnTo>
                <a:lnTo>
                  <a:pt x="1282" y="243"/>
                </a:lnTo>
                <a:lnTo>
                  <a:pt x="1283" y="243"/>
                </a:lnTo>
                <a:lnTo>
                  <a:pt x="1285" y="243"/>
                </a:lnTo>
                <a:lnTo>
                  <a:pt x="1286" y="243"/>
                </a:lnTo>
                <a:lnTo>
                  <a:pt x="1288" y="243"/>
                </a:lnTo>
                <a:lnTo>
                  <a:pt x="1290" y="243"/>
                </a:lnTo>
                <a:lnTo>
                  <a:pt x="1291" y="243"/>
                </a:lnTo>
                <a:lnTo>
                  <a:pt x="1293" y="243"/>
                </a:lnTo>
                <a:lnTo>
                  <a:pt x="1294" y="243"/>
                </a:lnTo>
                <a:lnTo>
                  <a:pt x="1296" y="243"/>
                </a:lnTo>
                <a:lnTo>
                  <a:pt x="1298" y="243"/>
                </a:lnTo>
                <a:lnTo>
                  <a:pt x="1299" y="243"/>
                </a:lnTo>
                <a:lnTo>
                  <a:pt x="1301" y="243"/>
                </a:lnTo>
                <a:lnTo>
                  <a:pt x="1303" y="243"/>
                </a:lnTo>
                <a:lnTo>
                  <a:pt x="1304" y="243"/>
                </a:lnTo>
                <a:lnTo>
                  <a:pt x="1306" y="243"/>
                </a:lnTo>
                <a:lnTo>
                  <a:pt x="1308" y="243"/>
                </a:lnTo>
                <a:lnTo>
                  <a:pt x="1309" y="243"/>
                </a:lnTo>
                <a:lnTo>
                  <a:pt x="1311" y="243"/>
                </a:lnTo>
                <a:lnTo>
                  <a:pt x="1312" y="243"/>
                </a:lnTo>
                <a:lnTo>
                  <a:pt x="1314" y="243"/>
                </a:lnTo>
                <a:lnTo>
                  <a:pt x="1316" y="243"/>
                </a:lnTo>
                <a:lnTo>
                  <a:pt x="1317" y="243"/>
                </a:lnTo>
                <a:lnTo>
                  <a:pt x="1319" y="243"/>
                </a:lnTo>
                <a:lnTo>
                  <a:pt x="1321" y="243"/>
                </a:lnTo>
                <a:lnTo>
                  <a:pt x="1322" y="243"/>
                </a:lnTo>
                <a:lnTo>
                  <a:pt x="1324" y="243"/>
                </a:lnTo>
                <a:lnTo>
                  <a:pt x="1325" y="243"/>
                </a:lnTo>
                <a:lnTo>
                  <a:pt x="1327" y="243"/>
                </a:lnTo>
                <a:lnTo>
                  <a:pt x="1329" y="243"/>
                </a:lnTo>
                <a:lnTo>
                  <a:pt x="1330" y="243"/>
                </a:lnTo>
                <a:lnTo>
                  <a:pt x="1332" y="243"/>
                </a:lnTo>
                <a:lnTo>
                  <a:pt x="1334" y="243"/>
                </a:lnTo>
                <a:lnTo>
                  <a:pt x="1335" y="243"/>
                </a:lnTo>
                <a:lnTo>
                  <a:pt x="1337" y="243"/>
                </a:lnTo>
                <a:lnTo>
                  <a:pt x="1339" y="243"/>
                </a:lnTo>
                <a:lnTo>
                  <a:pt x="1340" y="243"/>
                </a:lnTo>
                <a:lnTo>
                  <a:pt x="1342" y="243"/>
                </a:lnTo>
                <a:lnTo>
                  <a:pt x="1343" y="243"/>
                </a:lnTo>
                <a:lnTo>
                  <a:pt x="1345" y="243"/>
                </a:lnTo>
                <a:lnTo>
                  <a:pt x="1347" y="243"/>
                </a:lnTo>
                <a:lnTo>
                  <a:pt x="1348" y="243"/>
                </a:lnTo>
                <a:lnTo>
                  <a:pt x="1350" y="243"/>
                </a:lnTo>
                <a:lnTo>
                  <a:pt x="1352" y="243"/>
                </a:lnTo>
                <a:lnTo>
                  <a:pt x="1353" y="243"/>
                </a:lnTo>
                <a:lnTo>
                  <a:pt x="1355" y="243"/>
                </a:lnTo>
                <a:lnTo>
                  <a:pt x="1357" y="243"/>
                </a:lnTo>
                <a:lnTo>
                  <a:pt x="1358" y="243"/>
                </a:lnTo>
                <a:lnTo>
                  <a:pt x="1360" y="243"/>
                </a:lnTo>
                <a:lnTo>
                  <a:pt x="1361" y="243"/>
                </a:lnTo>
                <a:lnTo>
                  <a:pt x="1363" y="243"/>
                </a:lnTo>
                <a:lnTo>
                  <a:pt x="1365" y="243"/>
                </a:lnTo>
                <a:lnTo>
                  <a:pt x="1366" y="243"/>
                </a:lnTo>
                <a:lnTo>
                  <a:pt x="1368" y="243"/>
                </a:lnTo>
                <a:lnTo>
                  <a:pt x="1369" y="243"/>
                </a:lnTo>
                <a:lnTo>
                  <a:pt x="1371" y="243"/>
                </a:lnTo>
                <a:lnTo>
                  <a:pt x="1373" y="243"/>
                </a:lnTo>
                <a:lnTo>
                  <a:pt x="1374" y="243"/>
                </a:lnTo>
                <a:lnTo>
                  <a:pt x="1376" y="243"/>
                </a:lnTo>
                <a:lnTo>
                  <a:pt x="1378" y="243"/>
                </a:lnTo>
                <a:lnTo>
                  <a:pt x="1379" y="243"/>
                </a:lnTo>
                <a:lnTo>
                  <a:pt x="1381" y="243"/>
                </a:lnTo>
                <a:lnTo>
                  <a:pt x="1383" y="243"/>
                </a:lnTo>
                <a:lnTo>
                  <a:pt x="1384" y="243"/>
                </a:lnTo>
                <a:lnTo>
                  <a:pt x="1386" y="243"/>
                </a:lnTo>
                <a:lnTo>
                  <a:pt x="1388" y="243"/>
                </a:lnTo>
                <a:lnTo>
                  <a:pt x="1389" y="243"/>
                </a:lnTo>
                <a:lnTo>
                  <a:pt x="1391" y="243"/>
                </a:lnTo>
                <a:lnTo>
                  <a:pt x="1392" y="243"/>
                </a:lnTo>
                <a:lnTo>
                  <a:pt x="1394" y="243"/>
                </a:lnTo>
                <a:lnTo>
                  <a:pt x="1396" y="243"/>
                </a:lnTo>
                <a:lnTo>
                  <a:pt x="1397" y="243"/>
                </a:lnTo>
                <a:lnTo>
                  <a:pt x="1399" y="243"/>
                </a:lnTo>
                <a:lnTo>
                  <a:pt x="1400" y="243"/>
                </a:lnTo>
                <a:lnTo>
                  <a:pt x="1402" y="243"/>
                </a:lnTo>
                <a:lnTo>
                  <a:pt x="1404" y="243"/>
                </a:lnTo>
                <a:lnTo>
                  <a:pt x="1405" y="243"/>
                </a:lnTo>
                <a:lnTo>
                  <a:pt x="1407" y="243"/>
                </a:lnTo>
                <a:lnTo>
                  <a:pt x="1409" y="243"/>
                </a:lnTo>
                <a:lnTo>
                  <a:pt x="1410" y="243"/>
                </a:lnTo>
                <a:lnTo>
                  <a:pt x="1412" y="243"/>
                </a:lnTo>
                <a:lnTo>
                  <a:pt x="1414" y="243"/>
                </a:lnTo>
                <a:lnTo>
                  <a:pt x="1415" y="243"/>
                </a:lnTo>
                <a:lnTo>
                  <a:pt x="1417" y="243"/>
                </a:lnTo>
                <a:lnTo>
                  <a:pt x="1419" y="243"/>
                </a:lnTo>
                <a:lnTo>
                  <a:pt x="1420" y="243"/>
                </a:lnTo>
                <a:lnTo>
                  <a:pt x="1422" y="243"/>
                </a:lnTo>
                <a:lnTo>
                  <a:pt x="1424" y="243"/>
                </a:lnTo>
                <a:lnTo>
                  <a:pt x="1425" y="243"/>
                </a:lnTo>
                <a:lnTo>
                  <a:pt x="1427" y="243"/>
                </a:lnTo>
                <a:lnTo>
                  <a:pt x="1428" y="243"/>
                </a:lnTo>
                <a:lnTo>
                  <a:pt x="1430" y="243"/>
                </a:lnTo>
                <a:lnTo>
                  <a:pt x="1432" y="243"/>
                </a:lnTo>
                <a:lnTo>
                  <a:pt x="1433" y="243"/>
                </a:lnTo>
                <a:lnTo>
                  <a:pt x="1435" y="243"/>
                </a:lnTo>
                <a:lnTo>
                  <a:pt x="1436" y="243"/>
                </a:lnTo>
                <a:lnTo>
                  <a:pt x="1438" y="243"/>
                </a:lnTo>
                <a:lnTo>
                  <a:pt x="1440" y="243"/>
                </a:lnTo>
                <a:lnTo>
                  <a:pt x="1441" y="243"/>
                </a:lnTo>
                <a:lnTo>
                  <a:pt x="1443" y="243"/>
                </a:lnTo>
                <a:lnTo>
                  <a:pt x="1445" y="243"/>
                </a:lnTo>
                <a:lnTo>
                  <a:pt x="1446" y="243"/>
                </a:lnTo>
                <a:lnTo>
                  <a:pt x="1448" y="243"/>
                </a:lnTo>
                <a:lnTo>
                  <a:pt x="1450" y="243"/>
                </a:lnTo>
                <a:lnTo>
                  <a:pt x="1451" y="243"/>
                </a:lnTo>
                <a:lnTo>
                  <a:pt x="1453" y="243"/>
                </a:lnTo>
                <a:lnTo>
                  <a:pt x="1455" y="243"/>
                </a:lnTo>
                <a:lnTo>
                  <a:pt x="1456" y="243"/>
                </a:lnTo>
                <a:lnTo>
                  <a:pt x="1458" y="243"/>
                </a:lnTo>
                <a:lnTo>
                  <a:pt x="1459" y="243"/>
                </a:lnTo>
                <a:lnTo>
                  <a:pt x="1461" y="243"/>
                </a:lnTo>
                <a:lnTo>
                  <a:pt x="1463" y="243"/>
                </a:lnTo>
                <a:lnTo>
                  <a:pt x="1464" y="243"/>
                </a:lnTo>
                <a:lnTo>
                  <a:pt x="1466" y="243"/>
                </a:lnTo>
                <a:lnTo>
                  <a:pt x="1467" y="243"/>
                </a:lnTo>
                <a:lnTo>
                  <a:pt x="1469" y="243"/>
                </a:lnTo>
                <a:lnTo>
                  <a:pt x="1471" y="243"/>
                </a:lnTo>
                <a:lnTo>
                  <a:pt x="1472" y="243"/>
                </a:lnTo>
                <a:lnTo>
                  <a:pt x="1474" y="243"/>
                </a:lnTo>
                <a:lnTo>
                  <a:pt x="1476" y="243"/>
                </a:lnTo>
                <a:lnTo>
                  <a:pt x="1477" y="243"/>
                </a:lnTo>
                <a:lnTo>
                  <a:pt x="1479" y="243"/>
                </a:lnTo>
                <a:lnTo>
                  <a:pt x="1481" y="243"/>
                </a:lnTo>
                <a:lnTo>
                  <a:pt x="1482" y="243"/>
                </a:lnTo>
                <a:lnTo>
                  <a:pt x="1484" y="243"/>
                </a:lnTo>
                <a:lnTo>
                  <a:pt x="1486" y="243"/>
                </a:lnTo>
                <a:lnTo>
                  <a:pt x="1487" y="243"/>
                </a:lnTo>
                <a:lnTo>
                  <a:pt x="1489" y="243"/>
                </a:lnTo>
                <a:lnTo>
                  <a:pt x="1490" y="243"/>
                </a:lnTo>
                <a:lnTo>
                  <a:pt x="1492" y="243"/>
                </a:lnTo>
                <a:lnTo>
                  <a:pt x="1494" y="243"/>
                </a:lnTo>
                <a:lnTo>
                  <a:pt x="1495" y="243"/>
                </a:lnTo>
                <a:lnTo>
                  <a:pt x="1497" y="243"/>
                </a:lnTo>
                <a:lnTo>
                  <a:pt x="1499" y="243"/>
                </a:lnTo>
                <a:lnTo>
                  <a:pt x="1500" y="243"/>
                </a:lnTo>
                <a:lnTo>
                  <a:pt x="1502" y="243"/>
                </a:lnTo>
                <a:lnTo>
                  <a:pt x="1503" y="243"/>
                </a:lnTo>
                <a:lnTo>
                  <a:pt x="1505" y="243"/>
                </a:lnTo>
                <a:lnTo>
                  <a:pt x="1507" y="243"/>
                </a:lnTo>
                <a:lnTo>
                  <a:pt x="1508" y="243"/>
                </a:lnTo>
                <a:lnTo>
                  <a:pt x="1510" y="243"/>
                </a:lnTo>
                <a:lnTo>
                  <a:pt x="1512" y="243"/>
                </a:lnTo>
                <a:lnTo>
                  <a:pt x="1513" y="243"/>
                </a:lnTo>
                <a:lnTo>
                  <a:pt x="1515" y="243"/>
                </a:lnTo>
                <a:lnTo>
                  <a:pt x="1516" y="243"/>
                </a:lnTo>
                <a:lnTo>
                  <a:pt x="1518" y="243"/>
                </a:lnTo>
                <a:lnTo>
                  <a:pt x="1520" y="243"/>
                </a:lnTo>
                <a:lnTo>
                  <a:pt x="1521" y="243"/>
                </a:lnTo>
                <a:lnTo>
                  <a:pt x="1523" y="243"/>
                </a:lnTo>
                <a:lnTo>
                  <a:pt x="1525" y="243"/>
                </a:lnTo>
                <a:lnTo>
                  <a:pt x="1526" y="243"/>
                </a:lnTo>
                <a:lnTo>
                  <a:pt x="1528" y="243"/>
                </a:lnTo>
                <a:lnTo>
                  <a:pt x="1530" y="243"/>
                </a:lnTo>
                <a:lnTo>
                  <a:pt x="1531" y="243"/>
                </a:lnTo>
                <a:lnTo>
                  <a:pt x="1533" y="243"/>
                </a:lnTo>
                <a:lnTo>
                  <a:pt x="1535" y="243"/>
                </a:lnTo>
                <a:lnTo>
                  <a:pt x="1536" y="243"/>
                </a:lnTo>
                <a:lnTo>
                  <a:pt x="1538" y="243"/>
                </a:lnTo>
                <a:lnTo>
                  <a:pt x="1539" y="243"/>
                </a:lnTo>
                <a:lnTo>
                  <a:pt x="1541" y="243"/>
                </a:lnTo>
                <a:lnTo>
                  <a:pt x="1543" y="243"/>
                </a:lnTo>
                <a:lnTo>
                  <a:pt x="1544" y="243"/>
                </a:lnTo>
                <a:lnTo>
                  <a:pt x="1546" y="243"/>
                </a:lnTo>
                <a:lnTo>
                  <a:pt x="1547" y="243"/>
                </a:lnTo>
                <a:lnTo>
                  <a:pt x="1549" y="243"/>
                </a:lnTo>
                <a:lnTo>
                  <a:pt x="1551" y="243"/>
                </a:lnTo>
                <a:lnTo>
                  <a:pt x="1552" y="243"/>
                </a:lnTo>
                <a:lnTo>
                  <a:pt x="1554" y="243"/>
                </a:lnTo>
                <a:lnTo>
                  <a:pt x="1556" y="243"/>
                </a:lnTo>
                <a:lnTo>
                  <a:pt x="1557" y="243"/>
                </a:lnTo>
                <a:lnTo>
                  <a:pt x="1559" y="243"/>
                </a:lnTo>
                <a:lnTo>
                  <a:pt x="1561" y="243"/>
                </a:lnTo>
                <a:lnTo>
                  <a:pt x="1562" y="243"/>
                </a:lnTo>
                <a:lnTo>
                  <a:pt x="1564" y="243"/>
                </a:lnTo>
                <a:lnTo>
                  <a:pt x="1566" y="243"/>
                </a:lnTo>
                <a:lnTo>
                  <a:pt x="1567" y="243"/>
                </a:lnTo>
                <a:lnTo>
                  <a:pt x="1569" y="243"/>
                </a:lnTo>
                <a:lnTo>
                  <a:pt x="1570" y="243"/>
                </a:lnTo>
                <a:lnTo>
                  <a:pt x="1572" y="243"/>
                </a:lnTo>
                <a:lnTo>
                  <a:pt x="1574" y="243"/>
                </a:lnTo>
                <a:lnTo>
                  <a:pt x="1575" y="243"/>
                </a:lnTo>
                <a:lnTo>
                  <a:pt x="1577" y="243"/>
                </a:lnTo>
                <a:lnTo>
                  <a:pt x="1578" y="243"/>
                </a:lnTo>
                <a:lnTo>
                  <a:pt x="1580" y="243"/>
                </a:lnTo>
                <a:lnTo>
                  <a:pt x="1582" y="243"/>
                </a:lnTo>
                <a:lnTo>
                  <a:pt x="1583" y="243"/>
                </a:lnTo>
                <a:lnTo>
                  <a:pt x="1585" y="243"/>
                </a:lnTo>
                <a:lnTo>
                  <a:pt x="1587" y="243"/>
                </a:lnTo>
                <a:lnTo>
                  <a:pt x="1588" y="243"/>
                </a:lnTo>
                <a:lnTo>
                  <a:pt x="1590" y="243"/>
                </a:lnTo>
                <a:lnTo>
                  <a:pt x="1592" y="243"/>
                </a:lnTo>
                <a:lnTo>
                  <a:pt x="1593" y="243"/>
                </a:lnTo>
                <a:lnTo>
                  <a:pt x="1595" y="243"/>
                </a:lnTo>
                <a:lnTo>
                  <a:pt x="1597" y="243"/>
                </a:lnTo>
                <a:lnTo>
                  <a:pt x="1598" y="243"/>
                </a:lnTo>
                <a:lnTo>
                  <a:pt x="1600" y="243"/>
                </a:lnTo>
                <a:lnTo>
                  <a:pt x="1602" y="243"/>
                </a:lnTo>
                <a:lnTo>
                  <a:pt x="1603" y="243"/>
                </a:lnTo>
                <a:lnTo>
                  <a:pt x="1605" y="243"/>
                </a:lnTo>
                <a:lnTo>
                  <a:pt x="1606" y="243"/>
                </a:lnTo>
                <a:lnTo>
                  <a:pt x="1608" y="243"/>
                </a:lnTo>
                <a:lnTo>
                  <a:pt x="1610" y="243"/>
                </a:lnTo>
                <a:lnTo>
                  <a:pt x="1611" y="243"/>
                </a:lnTo>
                <a:lnTo>
                  <a:pt x="1613" y="243"/>
                </a:lnTo>
                <a:lnTo>
                  <a:pt x="1614" y="243"/>
                </a:lnTo>
                <a:lnTo>
                  <a:pt x="1616" y="243"/>
                </a:lnTo>
                <a:lnTo>
                  <a:pt x="1618" y="243"/>
                </a:lnTo>
                <a:lnTo>
                  <a:pt x="1619" y="243"/>
                </a:lnTo>
                <a:lnTo>
                  <a:pt x="1621" y="243"/>
                </a:lnTo>
                <a:lnTo>
                  <a:pt x="1623" y="243"/>
                </a:lnTo>
                <a:lnTo>
                  <a:pt x="1624" y="243"/>
                </a:lnTo>
                <a:lnTo>
                  <a:pt x="1626" y="243"/>
                </a:lnTo>
                <a:lnTo>
                  <a:pt x="1628" y="243"/>
                </a:lnTo>
                <a:lnTo>
                  <a:pt x="1629" y="243"/>
                </a:lnTo>
                <a:lnTo>
                  <a:pt x="1631" y="243"/>
                </a:lnTo>
                <a:lnTo>
                  <a:pt x="1632" y="243"/>
                </a:lnTo>
              </a:path>
            </a:pathLst>
          </a:custGeom>
          <a:noFill/>
          <a:ln w="4763" cap="flat">
            <a:solidFill>
              <a:srgbClr val="0072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394287" y="528727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</a:t>
            </a:r>
            <a:endParaRPr lang="en-GB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06485" y="1505122"/>
            <a:ext cx="7440248" cy="2442398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3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6365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2741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314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3606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4064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452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497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/>
            <a:r>
              <a:rPr lang="en-US" dirty="0" err="1"/>
              <a:t>RAdio</a:t>
            </a:r>
            <a:r>
              <a:rPr lang="en-US" dirty="0"/>
              <a:t> Detection And Ranging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Mät</a:t>
            </a:r>
            <a:r>
              <a:rPr lang="en-US" sz="2000" dirty="0"/>
              <a:t> </a:t>
            </a:r>
            <a:r>
              <a:rPr lang="en-US" sz="2000" dirty="0" err="1"/>
              <a:t>avstånd</a:t>
            </a:r>
            <a:r>
              <a:rPr lang="en-US" sz="2000" dirty="0"/>
              <a:t> </a:t>
            </a:r>
            <a:r>
              <a:rPr lang="en-US" sz="2000" dirty="0" err="1"/>
              <a:t>genom</a:t>
            </a:r>
            <a:r>
              <a:rPr lang="en-US" sz="2000" dirty="0"/>
              <a:t> </a:t>
            </a:r>
            <a:r>
              <a:rPr lang="en-US" sz="2000" dirty="0" err="1"/>
              <a:t>att</a:t>
            </a:r>
            <a:r>
              <a:rPr lang="en-US" sz="2000" dirty="0"/>
              <a:t> </a:t>
            </a:r>
            <a:r>
              <a:rPr lang="en-US" sz="2000" dirty="0" err="1"/>
              <a:t>belysa</a:t>
            </a:r>
            <a:r>
              <a:rPr lang="en-US" sz="2000" dirty="0"/>
              <a:t> </a:t>
            </a:r>
            <a:r>
              <a:rPr lang="en-US" sz="2000" dirty="0" err="1"/>
              <a:t>objekt</a:t>
            </a:r>
            <a:r>
              <a:rPr lang="en-US" sz="2000" dirty="0"/>
              <a:t> med </a:t>
            </a:r>
            <a:r>
              <a:rPr lang="en-US" sz="2000" dirty="0" err="1"/>
              <a:t>pulser</a:t>
            </a:r>
            <a:r>
              <a:rPr lang="en-US" sz="2000" dirty="0"/>
              <a:t> </a:t>
            </a:r>
            <a:r>
              <a:rPr lang="en-US" sz="2000" dirty="0" err="1"/>
              <a:t>av</a:t>
            </a:r>
            <a:r>
              <a:rPr lang="en-US" sz="2000" dirty="0"/>
              <a:t> </a:t>
            </a:r>
            <a:r>
              <a:rPr lang="en-US" sz="2000" dirty="0" err="1"/>
              <a:t>mikrovågor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mäta</a:t>
            </a:r>
            <a:r>
              <a:rPr lang="en-US" sz="2000" dirty="0"/>
              <a:t> </a:t>
            </a:r>
            <a:r>
              <a:rPr lang="en-US" sz="2000" dirty="0" err="1"/>
              <a:t>när</a:t>
            </a:r>
            <a:r>
              <a:rPr lang="en-US" sz="2000" dirty="0"/>
              <a:t> </a:t>
            </a:r>
            <a:r>
              <a:rPr lang="en-US" sz="2000" dirty="0" err="1"/>
              <a:t>ekot</a:t>
            </a:r>
            <a:r>
              <a:rPr lang="en-US" sz="2000" dirty="0"/>
              <a:t> </a:t>
            </a:r>
            <a:r>
              <a:rPr lang="en-US" sz="2000" dirty="0" err="1"/>
              <a:t>kommer</a:t>
            </a:r>
            <a:r>
              <a:rPr lang="en-US" sz="2000" dirty="0"/>
              <a:t> </a:t>
            </a:r>
            <a:r>
              <a:rPr lang="en-US" sz="2000" dirty="0" err="1"/>
              <a:t>tillbaka</a:t>
            </a:r>
            <a:r>
              <a:rPr lang="en-US" sz="2000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Mäta</a:t>
            </a:r>
            <a:r>
              <a:rPr lang="en-US" sz="2000" dirty="0"/>
              <a:t> </a:t>
            </a:r>
            <a:r>
              <a:rPr lang="en-US" sz="2000" dirty="0" err="1"/>
              <a:t>riktning</a:t>
            </a:r>
            <a:r>
              <a:rPr lang="en-US" sz="2000" dirty="0"/>
              <a:t> </a:t>
            </a:r>
            <a:r>
              <a:rPr lang="en-US" sz="2000" dirty="0" err="1"/>
              <a:t>genom</a:t>
            </a:r>
            <a:r>
              <a:rPr lang="en-US" sz="2000" dirty="0"/>
              <a:t> </a:t>
            </a:r>
            <a:r>
              <a:rPr lang="en-US" sz="2000" dirty="0" err="1"/>
              <a:t>att</a:t>
            </a:r>
            <a:r>
              <a:rPr lang="en-US" sz="2000" dirty="0"/>
              <a:t> </a:t>
            </a:r>
            <a:r>
              <a:rPr lang="en-US" sz="2000" dirty="0" err="1"/>
              <a:t>styra</a:t>
            </a:r>
            <a:r>
              <a:rPr lang="en-US" sz="2000" dirty="0"/>
              <a:t> </a:t>
            </a:r>
            <a:r>
              <a:rPr lang="en-US" sz="2000" dirty="0" err="1"/>
              <a:t>energin</a:t>
            </a:r>
            <a:r>
              <a:rPr lang="en-US" sz="2000" dirty="0"/>
              <a:t> </a:t>
            </a:r>
            <a:r>
              <a:rPr lang="en-US" sz="2000" dirty="0" err="1"/>
              <a:t>från</a:t>
            </a:r>
            <a:r>
              <a:rPr lang="en-US" sz="2000" dirty="0"/>
              <a:t> </a:t>
            </a:r>
            <a:r>
              <a:rPr lang="en-US" sz="2000" dirty="0" err="1"/>
              <a:t>antennen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sv-SE" sz="2000" dirty="0" err="1"/>
              <a:t>Mäta</a:t>
            </a:r>
            <a:r>
              <a:rPr lang="en-US" altLang="sv-SE" sz="2000" dirty="0"/>
              <a:t> </a:t>
            </a:r>
            <a:r>
              <a:rPr lang="en-US" altLang="sv-SE" sz="2000" dirty="0" err="1"/>
              <a:t>hastighet</a:t>
            </a:r>
            <a:r>
              <a:rPr lang="en-US" altLang="sv-SE" sz="2000" dirty="0"/>
              <a:t> </a:t>
            </a:r>
            <a:r>
              <a:rPr lang="en-US" altLang="sv-SE" sz="2000" dirty="0" err="1"/>
              <a:t>genom</a:t>
            </a:r>
            <a:r>
              <a:rPr lang="en-US" altLang="sv-SE" sz="2000" dirty="0"/>
              <a:t> </a:t>
            </a:r>
            <a:r>
              <a:rPr lang="en-US" altLang="sv-SE" sz="2000" dirty="0" err="1"/>
              <a:t>att</a:t>
            </a:r>
            <a:r>
              <a:rPr lang="en-US" altLang="sv-SE" sz="2000" dirty="0"/>
              <a:t> </a:t>
            </a:r>
            <a:r>
              <a:rPr lang="en-US" altLang="sv-SE" sz="2000" dirty="0" err="1"/>
              <a:t>mäta</a:t>
            </a:r>
            <a:r>
              <a:rPr lang="en-US" altLang="sv-SE" sz="2000" dirty="0"/>
              <a:t> </a:t>
            </a:r>
            <a:r>
              <a:rPr lang="en-US" altLang="sv-SE" sz="2000" dirty="0" err="1"/>
              <a:t>Dopplerskift</a:t>
            </a:r>
            <a:r>
              <a:rPr lang="en-US" altLang="sv-SE" sz="2000" dirty="0"/>
              <a:t> hos </a:t>
            </a:r>
            <a:r>
              <a:rPr lang="en-US" altLang="sv-SE" sz="2000" dirty="0" err="1"/>
              <a:t>mottagen</a:t>
            </a:r>
            <a:r>
              <a:rPr lang="en-US" altLang="sv-SE" sz="2000" dirty="0"/>
              <a:t> </a:t>
            </a:r>
            <a:r>
              <a:rPr lang="en-US" altLang="sv-SE" sz="2000" dirty="0" err="1"/>
              <a:t>puls</a:t>
            </a:r>
            <a:r>
              <a:rPr lang="en-US" altLang="sv-S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127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dresultat för antenna array beamfo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7" y="1633917"/>
            <a:ext cx="5076825" cy="490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rad b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6" y="1928615"/>
            <a:ext cx="40290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RADAR – antenn och </a:t>
            </a:r>
            <a:r>
              <a:rPr lang="sv-SE" dirty="0" err="1"/>
              <a:t>lobformning</a:t>
            </a:r>
            <a:endParaRPr lang="sv-SE" dirty="0"/>
          </a:p>
        </p:txBody>
      </p:sp>
      <p:sp>
        <p:nvSpPr>
          <p:cNvPr id="2" name="TextBox 1"/>
          <p:cNvSpPr txBox="1"/>
          <p:nvPr/>
        </p:nvSpPr>
        <p:spPr>
          <a:xfrm>
            <a:off x="861773" y="2066762"/>
            <a:ext cx="2387966" cy="77511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/>
              <a:t>Sändning</a:t>
            </a:r>
          </a:p>
        </p:txBody>
      </p:sp>
    </p:spTree>
    <p:extLst>
      <p:ext uri="{BB962C8B-B14F-4D97-AF65-F5344CB8AC3E}">
        <p14:creationId xmlns:p14="http://schemas.microsoft.com/office/powerpoint/2010/main" val="81638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6977">
            <a:off x="9369998" y="2731881"/>
            <a:ext cx="3062102" cy="114933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PULS-doppler-Radar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1780" y="1404000"/>
            <a:ext cx="6008514" cy="5148000"/>
          </a:xfrm>
          <a:prstGeom prst="rect">
            <a:avLst/>
          </a:prstGeom>
        </p:spPr>
        <p:txBody>
          <a:bodyPr/>
          <a:lstStyle>
            <a:lvl1pPr marL="234000" indent="-2304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648000" indent="-234000" algn="l" defTabSz="914400" rtl="0" eaLnBrk="1" latinLnBrk="0" hangingPunct="1">
              <a:lnSpc>
                <a:spcPct val="80000"/>
              </a:lnSpc>
              <a:spcBef>
                <a:spcPts val="9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1080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1512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4pPr>
            <a:lvl5pPr marL="1872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en-US" altLang="sv-SE" sz="20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1365" y="6281902"/>
            <a:ext cx="1676400" cy="365125"/>
          </a:xfrm>
        </p:spPr>
        <p:txBody>
          <a:bodyPr/>
          <a:lstStyle/>
          <a:p>
            <a:fld id="{3BC3B53C-2731-4E67-8E49-4CF95A4047A8}" type="slidenum">
              <a:rPr lang="sv-SE" smtClean="0"/>
              <a:pPr/>
              <a:t>17</a:t>
            </a:fld>
            <a:endParaRPr lang="sv-SE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12" y="262380"/>
            <a:ext cx="1661147" cy="6377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6977">
            <a:off x="8066287" y="2220577"/>
            <a:ext cx="3062102" cy="11493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6977">
            <a:off x="6838572" y="1709274"/>
            <a:ext cx="3062102" cy="11493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6977">
            <a:off x="5556648" y="1237569"/>
            <a:ext cx="3062102" cy="1149339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9088136" y="4258117"/>
            <a:ext cx="108664" cy="484991"/>
          </a:xfrm>
          <a:custGeom>
            <a:avLst/>
            <a:gdLst>
              <a:gd name="connsiteX0" fmla="*/ 108664 w 108664"/>
              <a:gd name="connsiteY0" fmla="*/ 0 h 484991"/>
              <a:gd name="connsiteX1" fmla="*/ 2786 w 108664"/>
              <a:gd name="connsiteY1" fmla="*/ 192505 h 484991"/>
              <a:gd name="connsiteX2" fmla="*/ 31662 w 108664"/>
              <a:gd name="connsiteY2" fmla="*/ 462013 h 484991"/>
              <a:gd name="connsiteX3" fmla="*/ 41287 w 108664"/>
              <a:gd name="connsiteY3" fmla="*/ 452388 h 48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664" h="484991">
                <a:moveTo>
                  <a:pt x="108664" y="0"/>
                </a:moveTo>
                <a:cubicBezTo>
                  <a:pt x="62142" y="57751"/>
                  <a:pt x="15620" y="115503"/>
                  <a:pt x="2786" y="192505"/>
                </a:cubicBezTo>
                <a:cubicBezTo>
                  <a:pt x="-10048" y="269507"/>
                  <a:pt x="25245" y="418699"/>
                  <a:pt x="31662" y="462013"/>
                </a:cubicBezTo>
                <a:cubicBezTo>
                  <a:pt x="38079" y="505327"/>
                  <a:pt x="39683" y="478857"/>
                  <a:pt x="41287" y="452388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52972" y="1966831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 fontScale="55000" lnSpcReduction="200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sv-SE" sz="1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sv-SE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972" y="1966831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 l="-2667" r="-13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 rot="1122407">
            <a:off x="7771579" y="626026"/>
            <a:ext cx="3745640" cy="7123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000" dirty="0"/>
              <a:t>Inkommande plan våg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6564645" y="3264694"/>
            <a:ext cx="3847446" cy="14786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586301" y="2935187"/>
            <a:ext cx="111194" cy="3238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856178" y="3430323"/>
            <a:ext cx="111194" cy="3238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9096657" y="3911288"/>
            <a:ext cx="111194" cy="3238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104061" y="4743108"/>
            <a:ext cx="4311619" cy="457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97091" y="4664950"/>
            <a:ext cx="1438319" cy="1966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546024" y="4174201"/>
                <a:ext cx="578717" cy="449781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sv-S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sv-SE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024" y="4174201"/>
                <a:ext cx="578717" cy="449781"/>
              </a:xfrm>
              <a:prstGeom prst="rect">
                <a:avLst/>
              </a:prstGeom>
              <a:blipFill>
                <a:blip r:embed="rId6"/>
                <a:stretch>
                  <a:fillRect l="-10526" r="-10526" b="-1216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10269526" y="4403407"/>
            <a:ext cx="238911" cy="329839"/>
            <a:chOff x="3603448" y="5035402"/>
            <a:chExt cx="238911" cy="329839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727141" y="5140351"/>
              <a:ext cx="0" cy="22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720171" y="5035402"/>
              <a:ext cx="122188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3603448" y="5038783"/>
              <a:ext cx="12369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422020" y="4419246"/>
            <a:ext cx="238911" cy="329839"/>
            <a:chOff x="3603448" y="5035402"/>
            <a:chExt cx="238911" cy="329839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727141" y="5140351"/>
              <a:ext cx="0" cy="22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3720171" y="5035402"/>
              <a:ext cx="122188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3603448" y="5038783"/>
              <a:ext cx="12369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8812291" y="4430066"/>
            <a:ext cx="238911" cy="329839"/>
            <a:chOff x="3603448" y="5035402"/>
            <a:chExt cx="238911" cy="329839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3727141" y="5140351"/>
              <a:ext cx="0" cy="22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720171" y="5035402"/>
              <a:ext cx="122188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3603448" y="5038783"/>
              <a:ext cx="12369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5980368" y="4434125"/>
            <a:ext cx="238911" cy="329839"/>
            <a:chOff x="3603448" y="5035402"/>
            <a:chExt cx="238911" cy="329839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727141" y="5140351"/>
              <a:ext cx="0" cy="22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3720171" y="5035402"/>
              <a:ext cx="122188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3603448" y="5038783"/>
              <a:ext cx="12369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>
            <a:stCxn id="29" idx="1"/>
            <a:endCxn id="29" idx="3"/>
          </p:cNvCxnSpPr>
          <p:nvPr/>
        </p:nvCxnSpPr>
        <p:spPr>
          <a:xfrm flipV="1">
            <a:off x="6586301" y="365616"/>
            <a:ext cx="1002797" cy="28932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823580" y="1074500"/>
                <a:ext cx="365760" cy="449781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sv-SE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580" y="1074500"/>
                <a:ext cx="365760" cy="449781"/>
              </a:xfrm>
              <a:prstGeom prst="rect">
                <a:avLst/>
              </a:prstGeom>
              <a:blipFill>
                <a:blip r:embed="rId7"/>
                <a:stretch>
                  <a:fillRect l="-1667" r="-1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184482" y="4378129"/>
                <a:ext cx="423350" cy="449781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sv-SE" sz="20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482" y="4378129"/>
                <a:ext cx="423350" cy="4497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638055" y="1492023"/>
            <a:ext cx="3104483" cy="77511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/>
              <a:t>Digital mottagning</a:t>
            </a:r>
          </a:p>
        </p:txBody>
      </p:sp>
    </p:spTree>
    <p:extLst>
      <p:ext uri="{BB962C8B-B14F-4D97-AF65-F5344CB8AC3E}">
        <p14:creationId xmlns:p14="http://schemas.microsoft.com/office/powerpoint/2010/main" val="1848960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6977">
            <a:off x="9369998" y="2731881"/>
            <a:ext cx="3062102" cy="114933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PULS-doppler-Radar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1780" y="1404000"/>
            <a:ext cx="6008514" cy="5148000"/>
          </a:xfrm>
          <a:prstGeom prst="rect">
            <a:avLst/>
          </a:prstGeom>
        </p:spPr>
        <p:txBody>
          <a:bodyPr/>
          <a:lstStyle>
            <a:lvl1pPr marL="234000" indent="-2304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648000" indent="-234000" algn="l" defTabSz="914400" rtl="0" eaLnBrk="1" latinLnBrk="0" hangingPunct="1">
              <a:lnSpc>
                <a:spcPct val="80000"/>
              </a:lnSpc>
              <a:spcBef>
                <a:spcPts val="9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1080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1512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4pPr>
            <a:lvl5pPr marL="1872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en-US" altLang="sv-SE" sz="20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1365" y="6281902"/>
            <a:ext cx="1676400" cy="365125"/>
          </a:xfrm>
        </p:spPr>
        <p:txBody>
          <a:bodyPr/>
          <a:lstStyle/>
          <a:p>
            <a:fld id="{3BC3B53C-2731-4E67-8E49-4CF95A4047A8}" type="slidenum">
              <a:rPr lang="sv-SE" smtClean="0"/>
              <a:pPr/>
              <a:t>18</a:t>
            </a:fld>
            <a:endParaRPr lang="sv-SE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12" y="262380"/>
            <a:ext cx="1661147" cy="6377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6977">
            <a:off x="8066287" y="2220577"/>
            <a:ext cx="3062102" cy="11493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6977">
            <a:off x="6838572" y="1709274"/>
            <a:ext cx="3062102" cy="11493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6977">
            <a:off x="5556648" y="1237569"/>
            <a:ext cx="3062102" cy="1149339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9088136" y="4258117"/>
            <a:ext cx="108664" cy="484991"/>
          </a:xfrm>
          <a:custGeom>
            <a:avLst/>
            <a:gdLst>
              <a:gd name="connsiteX0" fmla="*/ 108664 w 108664"/>
              <a:gd name="connsiteY0" fmla="*/ 0 h 484991"/>
              <a:gd name="connsiteX1" fmla="*/ 2786 w 108664"/>
              <a:gd name="connsiteY1" fmla="*/ 192505 h 484991"/>
              <a:gd name="connsiteX2" fmla="*/ 31662 w 108664"/>
              <a:gd name="connsiteY2" fmla="*/ 462013 h 484991"/>
              <a:gd name="connsiteX3" fmla="*/ 41287 w 108664"/>
              <a:gd name="connsiteY3" fmla="*/ 452388 h 48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664" h="484991">
                <a:moveTo>
                  <a:pt x="108664" y="0"/>
                </a:moveTo>
                <a:cubicBezTo>
                  <a:pt x="62142" y="57751"/>
                  <a:pt x="15620" y="115503"/>
                  <a:pt x="2786" y="192505"/>
                </a:cubicBezTo>
                <a:cubicBezTo>
                  <a:pt x="-10048" y="269507"/>
                  <a:pt x="25245" y="418699"/>
                  <a:pt x="31662" y="462013"/>
                </a:cubicBezTo>
                <a:cubicBezTo>
                  <a:pt x="38079" y="505327"/>
                  <a:pt x="39683" y="478857"/>
                  <a:pt x="41287" y="452388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52972" y="1966831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 fontScale="55000" lnSpcReduction="200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sv-SE" sz="1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sv-SE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972" y="1966831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 l="-2667" r="-13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 rot="1122407">
            <a:off x="7771579" y="626026"/>
            <a:ext cx="3745640" cy="7123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000" dirty="0"/>
              <a:t>Inkommande plan våg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6564645" y="3264694"/>
            <a:ext cx="3847446" cy="14786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586301" y="2935187"/>
            <a:ext cx="111194" cy="3238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856178" y="3430323"/>
            <a:ext cx="111194" cy="3238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9096657" y="3911288"/>
            <a:ext cx="111194" cy="3238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104061" y="4743108"/>
            <a:ext cx="4311619" cy="457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97091" y="4664950"/>
            <a:ext cx="1438319" cy="1966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546024" y="4174201"/>
                <a:ext cx="578717" cy="449781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sv-S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sv-SE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024" y="4174201"/>
                <a:ext cx="578717" cy="449781"/>
              </a:xfrm>
              <a:prstGeom prst="rect">
                <a:avLst/>
              </a:prstGeom>
              <a:blipFill>
                <a:blip r:embed="rId6"/>
                <a:stretch>
                  <a:fillRect l="-10526" r="-10526" b="-1216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10269526" y="4403407"/>
            <a:ext cx="238911" cy="329839"/>
            <a:chOff x="3603448" y="5035402"/>
            <a:chExt cx="238911" cy="329839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727141" y="5140351"/>
              <a:ext cx="0" cy="22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720171" y="5035402"/>
              <a:ext cx="122188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3603448" y="5038783"/>
              <a:ext cx="12369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422020" y="4419246"/>
            <a:ext cx="238911" cy="329839"/>
            <a:chOff x="3603448" y="5035402"/>
            <a:chExt cx="238911" cy="329839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727141" y="5140351"/>
              <a:ext cx="0" cy="22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3720171" y="5035402"/>
              <a:ext cx="122188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3603448" y="5038783"/>
              <a:ext cx="12369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8812291" y="4430066"/>
            <a:ext cx="238911" cy="329839"/>
            <a:chOff x="3603448" y="5035402"/>
            <a:chExt cx="238911" cy="329839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3727141" y="5140351"/>
              <a:ext cx="0" cy="22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720171" y="5035402"/>
              <a:ext cx="122188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3603448" y="5038783"/>
              <a:ext cx="12369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5980368" y="4434125"/>
            <a:ext cx="238911" cy="329839"/>
            <a:chOff x="3603448" y="5035402"/>
            <a:chExt cx="238911" cy="329839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727141" y="5140351"/>
              <a:ext cx="0" cy="22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3720171" y="5035402"/>
              <a:ext cx="122188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3603448" y="5038783"/>
              <a:ext cx="12369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>
            <a:stCxn id="29" idx="1"/>
            <a:endCxn id="29" idx="3"/>
          </p:cNvCxnSpPr>
          <p:nvPr/>
        </p:nvCxnSpPr>
        <p:spPr>
          <a:xfrm flipV="1">
            <a:off x="6586301" y="365616"/>
            <a:ext cx="1002797" cy="28932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823580" y="1074500"/>
                <a:ext cx="365760" cy="449781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sv-SE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580" y="1074500"/>
                <a:ext cx="365760" cy="449781"/>
              </a:xfrm>
              <a:prstGeom prst="rect">
                <a:avLst/>
              </a:prstGeom>
              <a:blipFill>
                <a:blip r:embed="rId7"/>
                <a:stretch>
                  <a:fillRect l="-1667" r="-1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/>
          <p:cNvSpPr/>
          <p:nvPr/>
        </p:nvSpPr>
        <p:spPr>
          <a:xfrm>
            <a:off x="9108659" y="5656342"/>
            <a:ext cx="698861" cy="559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184482" y="4378129"/>
                <a:ext cx="423350" cy="449781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sv-SE" sz="20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482" y="4378129"/>
                <a:ext cx="423350" cy="4497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9688698" y="4909739"/>
            <a:ext cx="1144373" cy="11178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Connector 9"/>
          <p:cNvCxnSpPr>
            <a:endCxn id="5" idx="6"/>
          </p:cNvCxnSpPr>
          <p:nvPr/>
        </p:nvCxnSpPr>
        <p:spPr>
          <a:xfrm flipV="1">
            <a:off x="10260885" y="5468661"/>
            <a:ext cx="572186" cy="21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8301737" y="4907305"/>
            <a:ext cx="1144373" cy="11178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8873924" y="4972615"/>
            <a:ext cx="293946" cy="495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6919865" y="4914061"/>
            <a:ext cx="1144373" cy="11178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/>
          </a:p>
        </p:txBody>
      </p:sp>
      <p:cxnSp>
        <p:nvCxnSpPr>
          <p:cNvPr id="75" name="Straight Connector 74"/>
          <p:cNvCxnSpPr/>
          <p:nvPr/>
        </p:nvCxnSpPr>
        <p:spPr>
          <a:xfrm flipH="1" flipV="1">
            <a:off x="7281886" y="4985938"/>
            <a:ext cx="210166" cy="4892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5531874" y="4914061"/>
            <a:ext cx="1144373" cy="11178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7" name="Straight Connector 76"/>
          <p:cNvCxnSpPr>
            <a:endCxn id="76" idx="2"/>
          </p:cNvCxnSpPr>
          <p:nvPr/>
        </p:nvCxnSpPr>
        <p:spPr>
          <a:xfrm flipH="1" flipV="1">
            <a:off x="5531874" y="5472983"/>
            <a:ext cx="572188" cy="21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38055" y="1492023"/>
            <a:ext cx="3104483" cy="77511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/>
              <a:t>Digital mottagning</a:t>
            </a:r>
          </a:p>
        </p:txBody>
      </p:sp>
    </p:spTree>
    <p:extLst>
      <p:ext uri="{BB962C8B-B14F-4D97-AF65-F5344CB8AC3E}">
        <p14:creationId xmlns:p14="http://schemas.microsoft.com/office/powerpoint/2010/main" val="1091623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6977">
            <a:off x="9369998" y="2731881"/>
            <a:ext cx="3062102" cy="114933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37718" y="2170832"/>
            <a:ext cx="4009139" cy="2324856"/>
          </a:xfrm>
          <a:prstGeom prst="roundRect">
            <a:avLst>
              <a:gd name="adj" fmla="val 676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PULS-doppler-Radar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1780" y="1404000"/>
            <a:ext cx="6008514" cy="5148000"/>
          </a:xfrm>
          <a:prstGeom prst="rect">
            <a:avLst/>
          </a:prstGeom>
        </p:spPr>
        <p:txBody>
          <a:bodyPr/>
          <a:lstStyle>
            <a:lvl1pPr marL="234000" indent="-2304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648000" indent="-234000" algn="l" defTabSz="914400" rtl="0" eaLnBrk="1" latinLnBrk="0" hangingPunct="1">
              <a:lnSpc>
                <a:spcPct val="80000"/>
              </a:lnSpc>
              <a:spcBef>
                <a:spcPts val="9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1080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1512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4pPr>
            <a:lvl5pPr marL="1872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en-US" altLang="sv-SE" sz="20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1365" y="6281902"/>
            <a:ext cx="1676400" cy="365125"/>
          </a:xfrm>
        </p:spPr>
        <p:txBody>
          <a:bodyPr/>
          <a:lstStyle/>
          <a:p>
            <a:fld id="{3BC3B53C-2731-4E67-8E49-4CF95A4047A8}" type="slidenum">
              <a:rPr lang="sv-SE" smtClean="0"/>
              <a:pPr/>
              <a:t>19</a:t>
            </a:fld>
            <a:endParaRPr lang="sv-SE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12" y="262380"/>
            <a:ext cx="1661147" cy="6377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6977">
            <a:off x="8066287" y="2220577"/>
            <a:ext cx="3062102" cy="11493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6977">
            <a:off x="6838572" y="1709274"/>
            <a:ext cx="3062102" cy="11493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6977">
            <a:off x="5556648" y="1237569"/>
            <a:ext cx="3062102" cy="1149339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9088136" y="4258117"/>
            <a:ext cx="108664" cy="484991"/>
          </a:xfrm>
          <a:custGeom>
            <a:avLst/>
            <a:gdLst>
              <a:gd name="connsiteX0" fmla="*/ 108664 w 108664"/>
              <a:gd name="connsiteY0" fmla="*/ 0 h 484991"/>
              <a:gd name="connsiteX1" fmla="*/ 2786 w 108664"/>
              <a:gd name="connsiteY1" fmla="*/ 192505 h 484991"/>
              <a:gd name="connsiteX2" fmla="*/ 31662 w 108664"/>
              <a:gd name="connsiteY2" fmla="*/ 462013 h 484991"/>
              <a:gd name="connsiteX3" fmla="*/ 41287 w 108664"/>
              <a:gd name="connsiteY3" fmla="*/ 452388 h 48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664" h="484991">
                <a:moveTo>
                  <a:pt x="108664" y="0"/>
                </a:moveTo>
                <a:cubicBezTo>
                  <a:pt x="62142" y="57751"/>
                  <a:pt x="15620" y="115503"/>
                  <a:pt x="2786" y="192505"/>
                </a:cubicBezTo>
                <a:cubicBezTo>
                  <a:pt x="-10048" y="269507"/>
                  <a:pt x="25245" y="418699"/>
                  <a:pt x="31662" y="462013"/>
                </a:cubicBezTo>
                <a:cubicBezTo>
                  <a:pt x="38079" y="505327"/>
                  <a:pt x="39683" y="478857"/>
                  <a:pt x="41287" y="452388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52972" y="1966831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 fontScale="55000" lnSpcReduction="200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sv-SE" sz="1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sv-SE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972" y="1966831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 l="-2667" r="-13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 rot="1122407">
            <a:off x="7771579" y="626026"/>
            <a:ext cx="3745640" cy="7123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000" dirty="0"/>
              <a:t>Inkommande plan våg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6564645" y="3264694"/>
            <a:ext cx="3847446" cy="14786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586301" y="2935187"/>
            <a:ext cx="111194" cy="3238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856178" y="3430323"/>
            <a:ext cx="111194" cy="3238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9096657" y="3911288"/>
            <a:ext cx="111194" cy="3238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104061" y="4743108"/>
            <a:ext cx="4311619" cy="457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97091" y="4664950"/>
            <a:ext cx="1438319" cy="1966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546024" y="4174201"/>
                <a:ext cx="578717" cy="449781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sv-S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sv-SE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024" y="4174201"/>
                <a:ext cx="578717" cy="449781"/>
              </a:xfrm>
              <a:prstGeom prst="rect">
                <a:avLst/>
              </a:prstGeom>
              <a:blipFill>
                <a:blip r:embed="rId6"/>
                <a:stretch>
                  <a:fillRect l="-10526" r="-10526" b="-1216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10269526" y="4403407"/>
            <a:ext cx="238911" cy="329839"/>
            <a:chOff x="3603448" y="5035402"/>
            <a:chExt cx="238911" cy="329839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727141" y="5140351"/>
              <a:ext cx="0" cy="22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720171" y="5035402"/>
              <a:ext cx="122188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3603448" y="5038783"/>
              <a:ext cx="12369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422020" y="4419246"/>
            <a:ext cx="238911" cy="329839"/>
            <a:chOff x="3603448" y="5035402"/>
            <a:chExt cx="238911" cy="329839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727141" y="5140351"/>
              <a:ext cx="0" cy="22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3720171" y="5035402"/>
              <a:ext cx="122188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3603448" y="5038783"/>
              <a:ext cx="12369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8812291" y="4430066"/>
            <a:ext cx="238911" cy="329839"/>
            <a:chOff x="3603448" y="5035402"/>
            <a:chExt cx="238911" cy="329839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3727141" y="5140351"/>
              <a:ext cx="0" cy="22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720171" y="5035402"/>
              <a:ext cx="122188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3603448" y="5038783"/>
              <a:ext cx="12369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5980368" y="4434125"/>
            <a:ext cx="238911" cy="329839"/>
            <a:chOff x="3603448" y="5035402"/>
            <a:chExt cx="238911" cy="329839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727141" y="5140351"/>
              <a:ext cx="0" cy="22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3720171" y="5035402"/>
              <a:ext cx="122188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3603448" y="5038783"/>
              <a:ext cx="12369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>
            <a:stCxn id="29" idx="1"/>
            <a:endCxn id="29" idx="3"/>
          </p:cNvCxnSpPr>
          <p:nvPr/>
        </p:nvCxnSpPr>
        <p:spPr>
          <a:xfrm flipV="1">
            <a:off x="6586301" y="365616"/>
            <a:ext cx="1002797" cy="28932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823580" y="1074500"/>
                <a:ext cx="365760" cy="449781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sv-SE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580" y="1074500"/>
                <a:ext cx="365760" cy="449781"/>
              </a:xfrm>
              <a:prstGeom prst="rect">
                <a:avLst/>
              </a:prstGeom>
              <a:blipFill>
                <a:blip r:embed="rId7"/>
                <a:stretch>
                  <a:fillRect l="-1667" r="-1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/>
          <p:cNvSpPr/>
          <p:nvPr/>
        </p:nvSpPr>
        <p:spPr>
          <a:xfrm>
            <a:off x="9108659" y="5656342"/>
            <a:ext cx="698861" cy="559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184482" y="4378129"/>
                <a:ext cx="423350" cy="449781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sv-SE" sz="20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482" y="4378129"/>
                <a:ext cx="423350" cy="4497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9688698" y="4909739"/>
            <a:ext cx="1144373" cy="11178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Connector 9"/>
          <p:cNvCxnSpPr>
            <a:endCxn id="5" idx="6"/>
          </p:cNvCxnSpPr>
          <p:nvPr/>
        </p:nvCxnSpPr>
        <p:spPr>
          <a:xfrm flipV="1">
            <a:off x="10260885" y="5468661"/>
            <a:ext cx="572186" cy="21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8301737" y="4907305"/>
            <a:ext cx="1144373" cy="11178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8873924" y="4972615"/>
            <a:ext cx="293946" cy="495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6919865" y="4914061"/>
            <a:ext cx="1144373" cy="11178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/>
          </a:p>
        </p:txBody>
      </p:sp>
      <p:cxnSp>
        <p:nvCxnSpPr>
          <p:cNvPr id="75" name="Straight Connector 74"/>
          <p:cNvCxnSpPr/>
          <p:nvPr/>
        </p:nvCxnSpPr>
        <p:spPr>
          <a:xfrm flipH="1" flipV="1">
            <a:off x="7281886" y="4985938"/>
            <a:ext cx="210166" cy="4892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5531874" y="4914061"/>
            <a:ext cx="1144373" cy="11178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7" name="Straight Connector 76"/>
          <p:cNvCxnSpPr>
            <a:endCxn id="76" idx="2"/>
          </p:cNvCxnSpPr>
          <p:nvPr/>
        </p:nvCxnSpPr>
        <p:spPr>
          <a:xfrm flipH="1" flipV="1">
            <a:off x="5531874" y="5472983"/>
            <a:ext cx="572188" cy="21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2"/>
              <p:cNvSpPr txBox="1">
                <a:spLocks/>
              </p:cNvSpPr>
              <p:nvPr/>
            </p:nvSpPr>
            <p:spPr>
              <a:xfrm>
                <a:off x="637331" y="2170832"/>
                <a:ext cx="3959217" cy="3414438"/>
              </a:xfrm>
              <a:prstGeom prst="rect">
                <a:avLst/>
              </a:prstGeom>
            </p:spPr>
            <p:txBody>
              <a:bodyPr/>
              <a:lstStyle>
                <a:lvl1pPr marL="266700" indent="-266700" algn="l" rtl="0" eaLnBrk="0" fontAlgn="base" hangingPunct="0">
                  <a:spcBef>
                    <a:spcPct val="30000"/>
                  </a:spcBef>
                  <a:spcAft>
                    <a:spcPct val="0"/>
                  </a:spcAft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457200" indent="-188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636588" indent="-1778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27416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3149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3606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4064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4521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4978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altLang="sv-SE" dirty="0"/>
                  <a:t>Exempel:</a:t>
                </a:r>
              </a:p>
              <a:p>
                <a:pPr marL="285750" indent="-285750"/>
                <a:r>
                  <a:rPr lang="en-US" altLang="sv-SE" dirty="0" err="1"/>
                  <a:t>Sändfrekvens</a:t>
                </a:r>
                <a:r>
                  <a:rPr lang="en-US" altLang="sv-SE" dirty="0"/>
                  <a:t>: 3GHz</a:t>
                </a:r>
              </a:p>
              <a:p>
                <a:pPr marL="285750" indent="-285750"/>
                <a:r>
                  <a:rPr lang="en-US" altLang="sv-SE" dirty="0" err="1"/>
                  <a:t>Periodtid</a:t>
                </a:r>
                <a:r>
                  <a:rPr lang="en-US" altLang="sv-SE" dirty="0"/>
                  <a:t>: </a:t>
                </a:r>
                <a14:m>
                  <m:oMath xmlns:m="http://schemas.openxmlformats.org/officeDocument/2006/math"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v-SE" altLang="sv-S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sv-SE" altLang="sv-SE" b="0" i="0" smtClean="0">
                        <a:latin typeface="Cambria Math" panose="02040503050406030204" pitchFamily="18" charset="0"/>
                      </a:rPr>
                      <m:t>ns</m:t>
                    </m:r>
                  </m:oMath>
                </a14:m>
                <a:endParaRPr lang="en-US" altLang="sv-SE" dirty="0"/>
              </a:p>
              <a:p>
                <a:pPr marL="285750" indent="-285750"/>
                <a:r>
                  <a:rPr lang="en-US" altLang="sv-SE" dirty="0" err="1"/>
                  <a:t>Våglängd</a:t>
                </a:r>
                <a:r>
                  <a:rPr lang="en-US" altLang="sv-SE" dirty="0"/>
                  <a:t>: </a:t>
                </a:r>
                <a14:m>
                  <m:oMath xmlns:m="http://schemas.openxmlformats.org/officeDocument/2006/math"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sv-SE" altLang="sv-S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sv-SE" altLang="sv-S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⋅3⋅</m:t>
                    </m:r>
                    <m:sSup>
                      <m:sSupPr>
                        <m:ctrlPr>
                          <a:rPr lang="sv-SE" altLang="sv-S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sv-SE" altLang="sv-SE" b="0" i="0" smtClean="0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sty m:val="p"/>
                      </m:rPr>
                      <a:rPr lang="sv-SE" altLang="sv-SE" b="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endParaRPr lang="en-US" altLang="sv-SE" dirty="0"/>
              </a:p>
              <a:p>
                <a:pPr marL="285750" indent="-285750"/>
                <a:endParaRPr lang="en-US" altLang="sv-SE" dirty="0"/>
              </a:p>
              <a:p>
                <a:pPr marL="0" indent="0">
                  <a:buNone/>
                </a:pPr>
                <a:endParaRPr lang="en-US" altLang="sv-SE" sz="2000" dirty="0"/>
              </a:p>
              <a:p>
                <a:pPr marL="285750" indent="-285750"/>
                <a:endParaRPr lang="en-US" altLang="sv-SE" sz="2000" dirty="0"/>
              </a:p>
              <a:p>
                <a:pPr marL="285750" indent="-285750"/>
                <a:endParaRPr lang="en-US" altLang="sv-SE" sz="2000" dirty="0"/>
              </a:p>
            </p:txBody>
          </p:sp>
        </mc:Choice>
        <mc:Fallback xmlns="">
          <p:sp>
            <p:nvSpPr>
              <p:cNvPr id="6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31" y="2170832"/>
                <a:ext cx="3959217" cy="3414438"/>
              </a:xfrm>
              <a:prstGeom prst="rect">
                <a:avLst/>
              </a:prstGeom>
              <a:blipFill>
                <a:blip r:embed="rId10"/>
                <a:stretch>
                  <a:fillRect l="-1695" t="-71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638055" y="1492023"/>
            <a:ext cx="3104483" cy="77511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/>
              <a:t>Digital mottagning</a:t>
            </a:r>
          </a:p>
        </p:txBody>
      </p:sp>
    </p:spTree>
    <p:extLst>
      <p:ext uri="{BB962C8B-B14F-4D97-AF65-F5344CB8AC3E}">
        <p14:creationId xmlns:p14="http://schemas.microsoft.com/office/powerpoint/2010/main" val="353738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Kort</a:t>
            </a:r>
            <a:r>
              <a:rPr lang="en-GB" sz="2400" dirty="0">
                <a:solidFill>
                  <a:schemeClr val="bg1"/>
                </a:solidFill>
              </a:rPr>
              <a:t> om min </a:t>
            </a:r>
            <a:r>
              <a:rPr lang="en-GB" sz="2400" dirty="0" err="1">
                <a:solidFill>
                  <a:schemeClr val="bg1"/>
                </a:solidFill>
              </a:rPr>
              <a:t>bakgrund</a:t>
            </a:r>
            <a:endParaRPr lang="en-GB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Kort</a:t>
            </a:r>
            <a:r>
              <a:rPr lang="en-GB" sz="2400" dirty="0">
                <a:solidFill>
                  <a:schemeClr val="bg1"/>
                </a:solidFill>
              </a:rPr>
              <a:t> om Saab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Radar </a:t>
            </a:r>
            <a:r>
              <a:rPr lang="en-GB" sz="2400" dirty="0" err="1">
                <a:solidFill>
                  <a:schemeClr val="bg1"/>
                </a:solidFill>
              </a:rPr>
              <a:t>och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dess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datakedja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6977">
            <a:off x="9369998" y="2731881"/>
            <a:ext cx="3062102" cy="114933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37718" y="2170832"/>
            <a:ext cx="4009139" cy="2324856"/>
          </a:xfrm>
          <a:prstGeom prst="roundRect">
            <a:avLst>
              <a:gd name="adj" fmla="val 676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PULS-doppler-Radar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1780" y="1404000"/>
            <a:ext cx="6008514" cy="5148000"/>
          </a:xfrm>
          <a:prstGeom prst="rect">
            <a:avLst/>
          </a:prstGeom>
        </p:spPr>
        <p:txBody>
          <a:bodyPr/>
          <a:lstStyle>
            <a:lvl1pPr marL="234000" indent="-2304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648000" indent="-234000" algn="l" defTabSz="914400" rtl="0" eaLnBrk="1" latinLnBrk="0" hangingPunct="1">
              <a:lnSpc>
                <a:spcPct val="80000"/>
              </a:lnSpc>
              <a:spcBef>
                <a:spcPts val="9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1080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1512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4pPr>
            <a:lvl5pPr marL="1872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en-US" altLang="sv-SE" sz="20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1365" y="6281902"/>
            <a:ext cx="1676400" cy="365125"/>
          </a:xfrm>
        </p:spPr>
        <p:txBody>
          <a:bodyPr/>
          <a:lstStyle/>
          <a:p>
            <a:fld id="{3BC3B53C-2731-4E67-8E49-4CF95A4047A8}" type="slidenum">
              <a:rPr lang="sv-SE" smtClean="0"/>
              <a:pPr/>
              <a:t>20</a:t>
            </a:fld>
            <a:endParaRPr lang="sv-SE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12" y="262380"/>
            <a:ext cx="1661147" cy="6377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6977">
            <a:off x="8066287" y="2220577"/>
            <a:ext cx="3062102" cy="11493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6977">
            <a:off x="6838572" y="1709274"/>
            <a:ext cx="3062102" cy="11493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6977">
            <a:off x="5556648" y="1237569"/>
            <a:ext cx="3062102" cy="1149339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9088136" y="4258117"/>
            <a:ext cx="108664" cy="484991"/>
          </a:xfrm>
          <a:custGeom>
            <a:avLst/>
            <a:gdLst>
              <a:gd name="connsiteX0" fmla="*/ 108664 w 108664"/>
              <a:gd name="connsiteY0" fmla="*/ 0 h 484991"/>
              <a:gd name="connsiteX1" fmla="*/ 2786 w 108664"/>
              <a:gd name="connsiteY1" fmla="*/ 192505 h 484991"/>
              <a:gd name="connsiteX2" fmla="*/ 31662 w 108664"/>
              <a:gd name="connsiteY2" fmla="*/ 462013 h 484991"/>
              <a:gd name="connsiteX3" fmla="*/ 41287 w 108664"/>
              <a:gd name="connsiteY3" fmla="*/ 452388 h 48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664" h="484991">
                <a:moveTo>
                  <a:pt x="108664" y="0"/>
                </a:moveTo>
                <a:cubicBezTo>
                  <a:pt x="62142" y="57751"/>
                  <a:pt x="15620" y="115503"/>
                  <a:pt x="2786" y="192505"/>
                </a:cubicBezTo>
                <a:cubicBezTo>
                  <a:pt x="-10048" y="269507"/>
                  <a:pt x="25245" y="418699"/>
                  <a:pt x="31662" y="462013"/>
                </a:cubicBezTo>
                <a:cubicBezTo>
                  <a:pt x="38079" y="505327"/>
                  <a:pt x="39683" y="478857"/>
                  <a:pt x="41287" y="452388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52972" y="1966831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 fontScale="55000" lnSpcReduction="200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sv-SE" sz="1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sv-SE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972" y="1966831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 l="-2667" r="-13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 rot="1122407">
            <a:off x="7771579" y="626026"/>
            <a:ext cx="3745640" cy="7123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000" dirty="0"/>
              <a:t>Inkommande plan våg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6564645" y="3264694"/>
            <a:ext cx="3847446" cy="14786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586301" y="2935187"/>
            <a:ext cx="111194" cy="3238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856178" y="3430323"/>
            <a:ext cx="111194" cy="3238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9096657" y="3911288"/>
            <a:ext cx="111194" cy="3238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104061" y="4743108"/>
            <a:ext cx="4311619" cy="457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97091" y="4664950"/>
            <a:ext cx="1438319" cy="1966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546024" y="4174201"/>
                <a:ext cx="578717" cy="449781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sv-S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sv-SE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024" y="4174201"/>
                <a:ext cx="578717" cy="449781"/>
              </a:xfrm>
              <a:prstGeom prst="rect">
                <a:avLst/>
              </a:prstGeom>
              <a:blipFill>
                <a:blip r:embed="rId6"/>
                <a:stretch>
                  <a:fillRect l="-10526" r="-10526" b="-1216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10269526" y="4403407"/>
            <a:ext cx="238911" cy="329839"/>
            <a:chOff x="3603448" y="5035402"/>
            <a:chExt cx="238911" cy="329839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727141" y="5140351"/>
              <a:ext cx="0" cy="22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720171" y="5035402"/>
              <a:ext cx="122188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3603448" y="5038783"/>
              <a:ext cx="12369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422020" y="4419246"/>
            <a:ext cx="238911" cy="329839"/>
            <a:chOff x="3603448" y="5035402"/>
            <a:chExt cx="238911" cy="329839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727141" y="5140351"/>
              <a:ext cx="0" cy="22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3720171" y="5035402"/>
              <a:ext cx="122188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3603448" y="5038783"/>
              <a:ext cx="12369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8812291" y="4430066"/>
            <a:ext cx="238911" cy="329839"/>
            <a:chOff x="3603448" y="5035402"/>
            <a:chExt cx="238911" cy="329839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3727141" y="5140351"/>
              <a:ext cx="0" cy="22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720171" y="5035402"/>
              <a:ext cx="122188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3603448" y="5038783"/>
              <a:ext cx="12369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5980368" y="4434125"/>
            <a:ext cx="238911" cy="329839"/>
            <a:chOff x="3603448" y="5035402"/>
            <a:chExt cx="238911" cy="329839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727141" y="5140351"/>
              <a:ext cx="0" cy="22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3720171" y="5035402"/>
              <a:ext cx="122188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3603448" y="5038783"/>
              <a:ext cx="12369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>
            <a:stCxn id="29" idx="1"/>
            <a:endCxn id="29" idx="3"/>
          </p:cNvCxnSpPr>
          <p:nvPr/>
        </p:nvCxnSpPr>
        <p:spPr>
          <a:xfrm flipV="1">
            <a:off x="6586301" y="365616"/>
            <a:ext cx="1002797" cy="28932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823580" y="1074500"/>
                <a:ext cx="365760" cy="449781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sv-SE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580" y="1074500"/>
                <a:ext cx="365760" cy="449781"/>
              </a:xfrm>
              <a:prstGeom prst="rect">
                <a:avLst/>
              </a:prstGeom>
              <a:blipFill>
                <a:blip r:embed="rId7"/>
                <a:stretch>
                  <a:fillRect l="-1667" r="-1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/>
          <p:cNvSpPr/>
          <p:nvPr/>
        </p:nvSpPr>
        <p:spPr>
          <a:xfrm>
            <a:off x="9108659" y="5656342"/>
            <a:ext cx="698861" cy="559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184482" y="4378129"/>
                <a:ext cx="423350" cy="449781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sv-SE" sz="20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482" y="4378129"/>
                <a:ext cx="423350" cy="4497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9688698" y="4909739"/>
            <a:ext cx="1144373" cy="11178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Connector 9"/>
          <p:cNvCxnSpPr>
            <a:endCxn id="5" idx="6"/>
          </p:cNvCxnSpPr>
          <p:nvPr/>
        </p:nvCxnSpPr>
        <p:spPr>
          <a:xfrm flipV="1">
            <a:off x="10260885" y="5468661"/>
            <a:ext cx="572186" cy="21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8301737" y="4907305"/>
            <a:ext cx="1144373" cy="11178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8873924" y="4972615"/>
            <a:ext cx="293946" cy="495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6919865" y="4914061"/>
            <a:ext cx="1144373" cy="11178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/>
          </a:p>
        </p:txBody>
      </p:sp>
      <p:cxnSp>
        <p:nvCxnSpPr>
          <p:cNvPr id="75" name="Straight Connector 74"/>
          <p:cNvCxnSpPr/>
          <p:nvPr/>
        </p:nvCxnSpPr>
        <p:spPr>
          <a:xfrm flipH="1" flipV="1">
            <a:off x="7281886" y="4985938"/>
            <a:ext cx="210166" cy="4892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5531874" y="4914061"/>
            <a:ext cx="1144373" cy="11178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7" name="Straight Connector 76"/>
          <p:cNvCxnSpPr>
            <a:endCxn id="76" idx="2"/>
          </p:cNvCxnSpPr>
          <p:nvPr/>
        </p:nvCxnSpPr>
        <p:spPr>
          <a:xfrm flipH="1" flipV="1">
            <a:off x="5531874" y="5472983"/>
            <a:ext cx="572188" cy="21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Multiply 78"/>
          <p:cNvSpPr/>
          <p:nvPr/>
        </p:nvSpPr>
        <p:spPr>
          <a:xfrm>
            <a:off x="4889458" y="5321893"/>
            <a:ext cx="348656" cy="30217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0" name="TextBox 79"/>
          <p:cNvSpPr txBox="1"/>
          <p:nvPr/>
        </p:nvSpPr>
        <p:spPr>
          <a:xfrm>
            <a:off x="4348964" y="5112542"/>
            <a:ext cx="378713" cy="47272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4000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2"/>
              <p:cNvSpPr txBox="1">
                <a:spLocks/>
              </p:cNvSpPr>
              <p:nvPr/>
            </p:nvSpPr>
            <p:spPr>
              <a:xfrm>
                <a:off x="637331" y="2170832"/>
                <a:ext cx="3959217" cy="3414438"/>
              </a:xfrm>
              <a:prstGeom prst="rect">
                <a:avLst/>
              </a:prstGeom>
            </p:spPr>
            <p:txBody>
              <a:bodyPr/>
              <a:lstStyle>
                <a:lvl1pPr marL="266700" indent="-266700" algn="l" rtl="0" eaLnBrk="0" fontAlgn="base" hangingPunct="0">
                  <a:spcBef>
                    <a:spcPct val="30000"/>
                  </a:spcBef>
                  <a:spcAft>
                    <a:spcPct val="0"/>
                  </a:spcAft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457200" indent="-188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636588" indent="-1778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27416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3149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3606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4064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4521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4978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altLang="sv-SE" dirty="0"/>
                  <a:t>Exempel:</a:t>
                </a:r>
              </a:p>
              <a:p>
                <a:pPr marL="285750" indent="-285750"/>
                <a:r>
                  <a:rPr lang="en-US" altLang="sv-SE" dirty="0" err="1"/>
                  <a:t>Sändfrekvens</a:t>
                </a:r>
                <a:r>
                  <a:rPr lang="en-US" altLang="sv-SE" dirty="0"/>
                  <a:t>: 3GHz</a:t>
                </a:r>
              </a:p>
              <a:p>
                <a:pPr marL="285750" indent="-285750"/>
                <a:r>
                  <a:rPr lang="en-US" altLang="sv-SE" dirty="0" err="1"/>
                  <a:t>Periodtid</a:t>
                </a:r>
                <a:r>
                  <a:rPr lang="en-US" altLang="sv-SE" dirty="0"/>
                  <a:t>: </a:t>
                </a:r>
                <a14:m>
                  <m:oMath xmlns:m="http://schemas.openxmlformats.org/officeDocument/2006/math"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v-SE" altLang="sv-S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sv-SE" altLang="sv-SE" b="0" i="0" smtClean="0">
                        <a:latin typeface="Cambria Math" panose="02040503050406030204" pitchFamily="18" charset="0"/>
                      </a:rPr>
                      <m:t>ns</m:t>
                    </m:r>
                  </m:oMath>
                </a14:m>
                <a:endParaRPr lang="en-US" altLang="sv-SE" dirty="0"/>
              </a:p>
              <a:p>
                <a:pPr marL="285750" indent="-285750"/>
                <a:r>
                  <a:rPr lang="en-US" altLang="sv-SE" dirty="0" err="1"/>
                  <a:t>Våglängd</a:t>
                </a:r>
                <a:r>
                  <a:rPr lang="en-US" altLang="sv-SE" dirty="0"/>
                  <a:t>: </a:t>
                </a:r>
                <a14:m>
                  <m:oMath xmlns:m="http://schemas.openxmlformats.org/officeDocument/2006/math"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sv-SE" altLang="sv-S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sv-SE" altLang="sv-S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⋅3⋅</m:t>
                    </m:r>
                    <m:sSup>
                      <m:sSupPr>
                        <m:ctrlPr>
                          <a:rPr lang="sv-SE" altLang="sv-S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sv-SE" altLang="sv-SE" b="0" i="0" smtClean="0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sty m:val="p"/>
                      </m:rPr>
                      <a:rPr lang="sv-SE" altLang="sv-SE" b="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endParaRPr lang="en-US" altLang="sv-SE" dirty="0"/>
              </a:p>
              <a:p>
                <a:pPr marL="285750" indent="-285750"/>
                <a:endParaRPr lang="en-US" altLang="sv-SE" dirty="0"/>
              </a:p>
              <a:p>
                <a:pPr marL="0" indent="0">
                  <a:buNone/>
                </a:pPr>
                <a:endParaRPr lang="en-US" altLang="sv-SE" sz="2000" dirty="0"/>
              </a:p>
              <a:p>
                <a:pPr marL="285750" indent="-285750"/>
                <a:endParaRPr lang="en-US" altLang="sv-SE" sz="2000" dirty="0"/>
              </a:p>
              <a:p>
                <a:pPr marL="285750" indent="-285750"/>
                <a:endParaRPr lang="en-US" altLang="sv-SE" sz="2000" dirty="0"/>
              </a:p>
            </p:txBody>
          </p:sp>
        </mc:Choice>
        <mc:Fallback xmlns="">
          <p:sp>
            <p:nvSpPr>
              <p:cNvPr id="6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31" y="2170832"/>
                <a:ext cx="3959217" cy="3414438"/>
              </a:xfrm>
              <a:prstGeom prst="rect">
                <a:avLst/>
              </a:prstGeom>
              <a:blipFill>
                <a:blip r:embed="rId10"/>
                <a:stretch>
                  <a:fillRect l="-1695" t="-71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137658" y="4287825"/>
            <a:ext cx="760928" cy="214092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2000" dirty="0"/>
              <a:t>[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676048" y="4287825"/>
            <a:ext cx="760928" cy="214092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2000" dirty="0"/>
              <a:t>]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20828" y="4506099"/>
            <a:ext cx="760928" cy="214092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2000" dirty="0"/>
              <a:t>,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889582" y="4500612"/>
            <a:ext cx="760928" cy="214092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2000" dirty="0"/>
              <a:t>,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278623" y="4479607"/>
            <a:ext cx="760928" cy="214092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2000" dirty="0"/>
              <a:t>,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38055" y="1492023"/>
            <a:ext cx="3104483" cy="77511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/>
              <a:t>Digital mottagning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8209" y="5215916"/>
            <a:ext cx="3104483" cy="77511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/>
              <a:t>Jumbojet eller fågel?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/>
              <a:t>Olika amplitud!</a:t>
            </a:r>
          </a:p>
        </p:txBody>
      </p:sp>
    </p:spTree>
    <p:extLst>
      <p:ext uri="{BB962C8B-B14F-4D97-AF65-F5344CB8AC3E}">
        <p14:creationId xmlns:p14="http://schemas.microsoft.com/office/powerpoint/2010/main" val="2671609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6977">
            <a:off x="9369998" y="2731881"/>
            <a:ext cx="3062102" cy="114933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37718" y="2170832"/>
            <a:ext cx="4009139" cy="2324856"/>
          </a:xfrm>
          <a:prstGeom prst="roundRect">
            <a:avLst>
              <a:gd name="adj" fmla="val 676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PULS-doppler-Radar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1780" y="1404000"/>
            <a:ext cx="6008514" cy="5148000"/>
          </a:xfrm>
          <a:prstGeom prst="rect">
            <a:avLst/>
          </a:prstGeom>
        </p:spPr>
        <p:txBody>
          <a:bodyPr/>
          <a:lstStyle>
            <a:lvl1pPr marL="234000" indent="-2304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648000" indent="-234000" algn="l" defTabSz="914400" rtl="0" eaLnBrk="1" latinLnBrk="0" hangingPunct="1">
              <a:lnSpc>
                <a:spcPct val="80000"/>
              </a:lnSpc>
              <a:spcBef>
                <a:spcPts val="9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1080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1512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4pPr>
            <a:lvl5pPr marL="1872000" indent="-2340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en-US" altLang="sv-SE" sz="20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1365" y="6281902"/>
            <a:ext cx="1676400" cy="365125"/>
          </a:xfrm>
        </p:spPr>
        <p:txBody>
          <a:bodyPr/>
          <a:lstStyle/>
          <a:p>
            <a:fld id="{3BC3B53C-2731-4E67-8E49-4CF95A4047A8}" type="slidenum">
              <a:rPr lang="sv-SE" smtClean="0"/>
              <a:pPr/>
              <a:t>21</a:t>
            </a:fld>
            <a:endParaRPr lang="sv-SE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12" y="262380"/>
            <a:ext cx="1661147" cy="6377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6977">
            <a:off x="8066287" y="2220577"/>
            <a:ext cx="3062102" cy="11493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6977">
            <a:off x="6838572" y="1709274"/>
            <a:ext cx="3062102" cy="11493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6977">
            <a:off x="5556648" y="1237569"/>
            <a:ext cx="3062102" cy="1149339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9088136" y="4258117"/>
            <a:ext cx="108664" cy="484991"/>
          </a:xfrm>
          <a:custGeom>
            <a:avLst/>
            <a:gdLst>
              <a:gd name="connsiteX0" fmla="*/ 108664 w 108664"/>
              <a:gd name="connsiteY0" fmla="*/ 0 h 484991"/>
              <a:gd name="connsiteX1" fmla="*/ 2786 w 108664"/>
              <a:gd name="connsiteY1" fmla="*/ 192505 h 484991"/>
              <a:gd name="connsiteX2" fmla="*/ 31662 w 108664"/>
              <a:gd name="connsiteY2" fmla="*/ 462013 h 484991"/>
              <a:gd name="connsiteX3" fmla="*/ 41287 w 108664"/>
              <a:gd name="connsiteY3" fmla="*/ 452388 h 48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664" h="484991">
                <a:moveTo>
                  <a:pt x="108664" y="0"/>
                </a:moveTo>
                <a:cubicBezTo>
                  <a:pt x="62142" y="57751"/>
                  <a:pt x="15620" y="115503"/>
                  <a:pt x="2786" y="192505"/>
                </a:cubicBezTo>
                <a:cubicBezTo>
                  <a:pt x="-10048" y="269507"/>
                  <a:pt x="25245" y="418699"/>
                  <a:pt x="31662" y="462013"/>
                </a:cubicBezTo>
                <a:cubicBezTo>
                  <a:pt x="38079" y="505327"/>
                  <a:pt x="39683" y="478857"/>
                  <a:pt x="41287" y="452388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52972" y="1966831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 fontScale="55000" lnSpcReduction="200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sv-SE" sz="1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sv-SE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972" y="1966831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 l="-2667" r="-13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 rot="1122407">
            <a:off x="7771579" y="626026"/>
            <a:ext cx="3745640" cy="7123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000" dirty="0"/>
              <a:t>Inkommande plan våg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6564645" y="3264694"/>
            <a:ext cx="3847446" cy="14786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586301" y="2935187"/>
            <a:ext cx="111194" cy="3238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856178" y="3430323"/>
            <a:ext cx="111194" cy="3238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9096657" y="3911288"/>
            <a:ext cx="111194" cy="3238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104061" y="4743108"/>
            <a:ext cx="4311619" cy="457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97091" y="4664950"/>
            <a:ext cx="1438319" cy="1966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546024" y="4174201"/>
                <a:ext cx="578717" cy="449781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sv-S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sv-SE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024" y="4174201"/>
                <a:ext cx="578717" cy="449781"/>
              </a:xfrm>
              <a:prstGeom prst="rect">
                <a:avLst/>
              </a:prstGeom>
              <a:blipFill>
                <a:blip r:embed="rId6"/>
                <a:stretch>
                  <a:fillRect l="-10526" r="-10526" b="-1216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10269526" y="4403407"/>
            <a:ext cx="238911" cy="329839"/>
            <a:chOff x="3603448" y="5035402"/>
            <a:chExt cx="238911" cy="329839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727141" y="5140351"/>
              <a:ext cx="0" cy="22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720171" y="5035402"/>
              <a:ext cx="122188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3603448" y="5038783"/>
              <a:ext cx="12369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422020" y="4419246"/>
            <a:ext cx="238911" cy="329839"/>
            <a:chOff x="3603448" y="5035402"/>
            <a:chExt cx="238911" cy="329839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727141" y="5140351"/>
              <a:ext cx="0" cy="22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3720171" y="5035402"/>
              <a:ext cx="122188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3603448" y="5038783"/>
              <a:ext cx="12369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8812291" y="4430066"/>
            <a:ext cx="238911" cy="329839"/>
            <a:chOff x="3603448" y="5035402"/>
            <a:chExt cx="238911" cy="329839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3727141" y="5140351"/>
              <a:ext cx="0" cy="22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720171" y="5035402"/>
              <a:ext cx="122188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3603448" y="5038783"/>
              <a:ext cx="12369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5980368" y="4434125"/>
            <a:ext cx="238911" cy="329839"/>
            <a:chOff x="3603448" y="5035402"/>
            <a:chExt cx="238911" cy="329839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727141" y="5140351"/>
              <a:ext cx="0" cy="22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3720171" y="5035402"/>
              <a:ext cx="122188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3603448" y="5038783"/>
              <a:ext cx="12369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>
            <a:stCxn id="29" idx="1"/>
            <a:endCxn id="29" idx="3"/>
          </p:cNvCxnSpPr>
          <p:nvPr/>
        </p:nvCxnSpPr>
        <p:spPr>
          <a:xfrm flipV="1">
            <a:off x="6586301" y="365616"/>
            <a:ext cx="1002797" cy="28932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823580" y="1074500"/>
                <a:ext cx="365760" cy="449781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sv-SE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580" y="1074500"/>
                <a:ext cx="365760" cy="449781"/>
              </a:xfrm>
              <a:prstGeom prst="rect">
                <a:avLst/>
              </a:prstGeom>
              <a:blipFill>
                <a:blip r:embed="rId7"/>
                <a:stretch>
                  <a:fillRect l="-1667" r="-1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/>
          <p:cNvSpPr/>
          <p:nvPr/>
        </p:nvSpPr>
        <p:spPr>
          <a:xfrm>
            <a:off x="9108659" y="5656342"/>
            <a:ext cx="698861" cy="559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184482" y="4378129"/>
                <a:ext cx="423350" cy="449781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sv-SE" sz="20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482" y="4378129"/>
                <a:ext cx="423350" cy="4497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Multiply 78"/>
          <p:cNvSpPr/>
          <p:nvPr/>
        </p:nvSpPr>
        <p:spPr>
          <a:xfrm>
            <a:off x="4889458" y="5321893"/>
            <a:ext cx="348656" cy="30217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0" name="TextBox 79"/>
          <p:cNvSpPr txBox="1"/>
          <p:nvPr/>
        </p:nvSpPr>
        <p:spPr>
          <a:xfrm>
            <a:off x="4348964" y="5112542"/>
            <a:ext cx="378713" cy="47272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4000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2"/>
              <p:cNvSpPr txBox="1">
                <a:spLocks/>
              </p:cNvSpPr>
              <p:nvPr/>
            </p:nvSpPr>
            <p:spPr>
              <a:xfrm>
                <a:off x="637331" y="2170832"/>
                <a:ext cx="3959217" cy="3414438"/>
              </a:xfrm>
              <a:prstGeom prst="rect">
                <a:avLst/>
              </a:prstGeom>
            </p:spPr>
            <p:txBody>
              <a:bodyPr/>
              <a:lstStyle>
                <a:lvl1pPr marL="266700" indent="-266700" algn="l" rtl="0" eaLnBrk="0" fontAlgn="base" hangingPunct="0">
                  <a:spcBef>
                    <a:spcPct val="30000"/>
                  </a:spcBef>
                  <a:spcAft>
                    <a:spcPct val="0"/>
                  </a:spcAft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457200" indent="-188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636588" indent="-1778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27416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3149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3606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4064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4521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4978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altLang="sv-SE" dirty="0"/>
                  <a:t>Exempel:</a:t>
                </a:r>
              </a:p>
              <a:p>
                <a:pPr marL="285750" indent="-285750"/>
                <a:r>
                  <a:rPr lang="en-US" altLang="sv-SE" dirty="0" err="1"/>
                  <a:t>Sändfrekvens</a:t>
                </a:r>
                <a:r>
                  <a:rPr lang="en-US" altLang="sv-SE" dirty="0"/>
                  <a:t>: 3GHz</a:t>
                </a:r>
              </a:p>
              <a:p>
                <a:pPr marL="285750" indent="-285750"/>
                <a:r>
                  <a:rPr lang="en-US" altLang="sv-SE" dirty="0" err="1"/>
                  <a:t>Periodtid</a:t>
                </a:r>
                <a:r>
                  <a:rPr lang="en-US" altLang="sv-SE" dirty="0"/>
                  <a:t>: </a:t>
                </a:r>
                <a14:m>
                  <m:oMath xmlns:m="http://schemas.openxmlformats.org/officeDocument/2006/math"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v-SE" altLang="sv-S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sv-SE" altLang="sv-SE" b="0" i="0" smtClean="0">
                        <a:latin typeface="Cambria Math" panose="02040503050406030204" pitchFamily="18" charset="0"/>
                      </a:rPr>
                      <m:t>ns</m:t>
                    </m:r>
                  </m:oMath>
                </a14:m>
                <a:endParaRPr lang="en-US" altLang="sv-SE" dirty="0"/>
              </a:p>
              <a:p>
                <a:pPr marL="285750" indent="-285750"/>
                <a:r>
                  <a:rPr lang="en-US" altLang="sv-SE" dirty="0" err="1"/>
                  <a:t>Våglängd</a:t>
                </a:r>
                <a:r>
                  <a:rPr lang="en-US" altLang="sv-SE" dirty="0"/>
                  <a:t>: </a:t>
                </a:r>
                <a14:m>
                  <m:oMath xmlns:m="http://schemas.openxmlformats.org/officeDocument/2006/math"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sv-SE" altLang="sv-S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sv-SE" altLang="sv-S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⋅3⋅</m:t>
                    </m:r>
                    <m:sSup>
                      <m:sSupPr>
                        <m:ctrlPr>
                          <a:rPr lang="sv-SE" altLang="sv-S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sv-SE" altLang="sv-SE" b="0" i="0" smtClean="0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sty m:val="p"/>
                      </m:rPr>
                      <a:rPr lang="sv-SE" altLang="sv-SE" b="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endParaRPr lang="en-US" altLang="sv-SE" dirty="0"/>
              </a:p>
              <a:p>
                <a:pPr marL="285750" indent="-285750"/>
                <a:endParaRPr lang="en-US" altLang="sv-SE" dirty="0"/>
              </a:p>
              <a:p>
                <a:pPr marL="0" indent="0">
                  <a:buNone/>
                </a:pPr>
                <a:endParaRPr lang="en-US" altLang="sv-SE" sz="2000" dirty="0"/>
              </a:p>
              <a:p>
                <a:pPr marL="285750" indent="-285750"/>
                <a:endParaRPr lang="en-US" altLang="sv-SE" sz="2000" dirty="0"/>
              </a:p>
              <a:p>
                <a:pPr marL="285750" indent="-285750"/>
                <a:endParaRPr lang="en-US" altLang="sv-SE" sz="2000" dirty="0"/>
              </a:p>
            </p:txBody>
          </p:sp>
        </mc:Choice>
        <mc:Fallback xmlns="">
          <p:sp>
            <p:nvSpPr>
              <p:cNvPr id="6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31" y="2170832"/>
                <a:ext cx="3959217" cy="3414438"/>
              </a:xfrm>
              <a:prstGeom prst="rect">
                <a:avLst/>
              </a:prstGeom>
              <a:blipFill>
                <a:blip r:embed="rId10"/>
                <a:stretch>
                  <a:fillRect l="-1695" t="-71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137658" y="4287825"/>
            <a:ext cx="760928" cy="214092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2000" dirty="0"/>
              <a:t>[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676048" y="4287825"/>
            <a:ext cx="760928" cy="214092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2000" dirty="0"/>
              <a:t>]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20828" y="4506099"/>
            <a:ext cx="760928" cy="214092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2000" dirty="0"/>
              <a:t>,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889582" y="4500612"/>
            <a:ext cx="760928" cy="214092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2000" dirty="0"/>
              <a:t>,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278623" y="4479607"/>
            <a:ext cx="760928" cy="214092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2000" dirty="0"/>
              <a:t>,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38055" y="1492023"/>
            <a:ext cx="3104483" cy="77511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/>
              <a:t>Digital mottagning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8209" y="5215916"/>
            <a:ext cx="3104483" cy="77511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/>
              <a:t>Jumbojet eller fågel?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/>
              <a:t>Olika amplitud!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527305" y="5249510"/>
                <a:ext cx="1278875" cy="483345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𝜋</m:t>
                          </m:r>
                          <m:func>
                            <m:func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v-SE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⋅0</m:t>
                          </m:r>
                        </m:sup>
                      </m:sSup>
                    </m:oMath>
                  </m:oMathPara>
                </a14:m>
                <a:endParaRPr lang="sv-S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305" y="5249510"/>
                <a:ext cx="1278875" cy="483345"/>
              </a:xfrm>
              <a:prstGeom prst="rect">
                <a:avLst/>
              </a:prstGeom>
              <a:blipFill>
                <a:blip r:embed="rId11"/>
                <a:stretch>
                  <a:fillRect t="-379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581982" y="5247907"/>
                <a:ext cx="1141135" cy="483345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𝜋</m:t>
                          </m:r>
                          <m:func>
                            <m:func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v-SE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sv-S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982" y="5247907"/>
                <a:ext cx="1141135" cy="483345"/>
              </a:xfrm>
              <a:prstGeom prst="rect">
                <a:avLst/>
              </a:prstGeom>
              <a:blipFill>
                <a:blip r:embed="rId12"/>
                <a:stretch>
                  <a:fillRect l="-2674" t="-3797" r="-160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8323342" y="5267523"/>
                <a:ext cx="1053427" cy="483345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𝜋</m:t>
                          </m:r>
                          <m:func>
                            <m:func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v-SE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sv-S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342" y="5267523"/>
                <a:ext cx="1053427" cy="483345"/>
              </a:xfrm>
              <a:prstGeom prst="rect">
                <a:avLst/>
              </a:prstGeom>
              <a:blipFill>
                <a:blip r:embed="rId13"/>
                <a:stretch>
                  <a:fillRect l="-5780" t="-3797" r="-751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956467" y="5271106"/>
                <a:ext cx="1121149" cy="483345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𝜋</m:t>
                          </m:r>
                          <m:func>
                            <m:func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v-SE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v-S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467" y="5271106"/>
                <a:ext cx="1121149" cy="483345"/>
              </a:xfrm>
              <a:prstGeom prst="rect">
                <a:avLst/>
              </a:prstGeom>
              <a:blipFill>
                <a:blip r:embed="rId14"/>
                <a:stretch>
                  <a:fillRect l="-3261" t="-3797" r="-326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179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PULS-doppler-Radar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1365" y="6281902"/>
            <a:ext cx="1676400" cy="365125"/>
          </a:xfrm>
        </p:spPr>
        <p:txBody>
          <a:bodyPr/>
          <a:lstStyle/>
          <a:p>
            <a:fld id="{3BC3B53C-2731-4E67-8E49-4CF95A4047A8}" type="slidenum">
              <a:rPr lang="sv-SE" smtClean="0"/>
              <a:pPr/>
              <a:t>22</a:t>
            </a:fld>
            <a:endParaRPr lang="sv-SE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90016" y="2585429"/>
            <a:ext cx="872529" cy="2697151"/>
            <a:chOff x="546009" y="1888006"/>
            <a:chExt cx="1302082" cy="2697151"/>
          </a:xfrm>
        </p:grpSpPr>
        <p:sp>
          <p:nvSpPr>
            <p:cNvPr id="3" name="Rectangle 2"/>
            <p:cNvSpPr/>
            <p:nvPr/>
          </p:nvSpPr>
          <p:spPr>
            <a:xfrm>
              <a:off x="546009" y="1897390"/>
              <a:ext cx="1269635" cy="268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165" y="1888006"/>
              <a:ext cx="1263057" cy="493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8722" y="1996549"/>
              <a:ext cx="1289369" cy="2762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85000" lnSpcReduction="10000"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v-SE" sz="1400" dirty="0">
                  <a:solidFill>
                    <a:schemeClr val="bg1"/>
                  </a:solidFill>
                </a:rPr>
                <a:t>Sändning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4338303" y="2585429"/>
            <a:ext cx="0" cy="26971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61093" y="2585429"/>
            <a:ext cx="157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98" y="3132810"/>
            <a:ext cx="741402" cy="16763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354443"/>
            <a:ext cx="741402" cy="16763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20" y="3567189"/>
            <a:ext cx="741402" cy="16763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782690"/>
            <a:ext cx="741402" cy="16763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981182"/>
            <a:ext cx="741402" cy="16763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23" y="4202816"/>
            <a:ext cx="741402" cy="1676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4424449"/>
            <a:ext cx="741402" cy="16763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45" y="4637195"/>
            <a:ext cx="741402" cy="16763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4852696"/>
            <a:ext cx="741402" cy="16763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5051188"/>
            <a:ext cx="741402" cy="167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673404" y="5098014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404" y="5098014"/>
                <a:ext cx="664899" cy="357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662203" y="2406555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203" y="2406555"/>
                <a:ext cx="664899" cy="3577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TextBox 127"/>
          <p:cNvSpPr txBox="1"/>
          <p:nvPr/>
        </p:nvSpPr>
        <p:spPr>
          <a:xfrm rot="5400000">
            <a:off x="5080918" y="4117823"/>
            <a:ext cx="1097717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Mottagning</a:t>
            </a:r>
          </a:p>
        </p:txBody>
      </p:sp>
      <p:sp>
        <p:nvSpPr>
          <p:cNvPr id="130" name="TextBox 129"/>
          <p:cNvSpPr txBox="1"/>
          <p:nvPr/>
        </p:nvSpPr>
        <p:spPr>
          <a:xfrm rot="5400000">
            <a:off x="4303365" y="5509130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1</a:t>
            </a:r>
          </a:p>
        </p:txBody>
      </p:sp>
      <p:sp>
        <p:nvSpPr>
          <p:cNvPr id="131" name="TextBox 130"/>
          <p:cNvSpPr txBox="1"/>
          <p:nvPr/>
        </p:nvSpPr>
        <p:spPr>
          <a:xfrm rot="5400000">
            <a:off x="4501972" y="5501954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2</a:t>
            </a:r>
          </a:p>
        </p:txBody>
      </p:sp>
      <p:sp>
        <p:nvSpPr>
          <p:cNvPr id="132" name="TextBox 131"/>
          <p:cNvSpPr txBox="1"/>
          <p:nvPr/>
        </p:nvSpPr>
        <p:spPr>
          <a:xfrm rot="5400000">
            <a:off x="4701604" y="5509130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3</a:t>
            </a:r>
          </a:p>
        </p:txBody>
      </p:sp>
      <p:sp>
        <p:nvSpPr>
          <p:cNvPr id="133" name="TextBox 132"/>
          <p:cNvSpPr txBox="1"/>
          <p:nvPr/>
        </p:nvSpPr>
        <p:spPr>
          <a:xfrm rot="5400000">
            <a:off x="4891831" y="5515583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27880" y="79955"/>
            <a:ext cx="1383289" cy="180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Rectangle 144"/>
          <p:cNvSpPr/>
          <p:nvPr/>
        </p:nvSpPr>
        <p:spPr>
          <a:xfrm>
            <a:off x="6780280" y="232355"/>
            <a:ext cx="1534839" cy="52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074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PULS-doppler-Radar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1365" y="6281902"/>
            <a:ext cx="1676400" cy="365125"/>
          </a:xfrm>
        </p:spPr>
        <p:txBody>
          <a:bodyPr/>
          <a:lstStyle/>
          <a:p>
            <a:fld id="{3BC3B53C-2731-4E67-8E49-4CF95A4047A8}" type="slidenum">
              <a:rPr lang="sv-SE" smtClean="0"/>
              <a:pPr/>
              <a:t>23</a:t>
            </a:fld>
            <a:endParaRPr lang="sv-SE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90016" y="2585429"/>
            <a:ext cx="872529" cy="2697151"/>
            <a:chOff x="546009" y="1888006"/>
            <a:chExt cx="1302082" cy="2697151"/>
          </a:xfrm>
        </p:grpSpPr>
        <p:sp>
          <p:nvSpPr>
            <p:cNvPr id="3" name="Rectangle 2"/>
            <p:cNvSpPr/>
            <p:nvPr/>
          </p:nvSpPr>
          <p:spPr>
            <a:xfrm>
              <a:off x="546009" y="1897390"/>
              <a:ext cx="1269635" cy="268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165" y="1888006"/>
              <a:ext cx="1263057" cy="493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8722" y="1996549"/>
              <a:ext cx="1289369" cy="2762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85000" lnSpcReduction="10000"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v-SE" sz="1400" dirty="0">
                  <a:solidFill>
                    <a:schemeClr val="bg1"/>
                  </a:solidFill>
                </a:rPr>
                <a:t>Sändning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4338303" y="2585429"/>
            <a:ext cx="0" cy="26971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61093" y="2585429"/>
            <a:ext cx="157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98" y="3132810"/>
            <a:ext cx="741402" cy="16763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354443"/>
            <a:ext cx="741402" cy="16763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20" y="3567189"/>
            <a:ext cx="741402" cy="16763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782690"/>
            <a:ext cx="741402" cy="16763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981182"/>
            <a:ext cx="741402" cy="16763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23" y="4202816"/>
            <a:ext cx="741402" cy="1676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4424449"/>
            <a:ext cx="741402" cy="16763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45" y="4637195"/>
            <a:ext cx="741402" cy="16763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4852696"/>
            <a:ext cx="741402" cy="16763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5051188"/>
            <a:ext cx="741402" cy="167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673404" y="5098014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404" y="5098014"/>
                <a:ext cx="664899" cy="357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662203" y="2406555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203" y="2406555"/>
                <a:ext cx="664899" cy="3577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6518469" y="2601747"/>
            <a:ext cx="872529" cy="2697151"/>
            <a:chOff x="546009" y="1888006"/>
            <a:chExt cx="1302082" cy="2697151"/>
          </a:xfrm>
        </p:grpSpPr>
        <p:sp>
          <p:nvSpPr>
            <p:cNvPr id="88" name="Rectangle 87"/>
            <p:cNvSpPr/>
            <p:nvPr/>
          </p:nvSpPr>
          <p:spPr>
            <a:xfrm>
              <a:off x="546009" y="1897390"/>
              <a:ext cx="1269635" cy="268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59165" y="1888006"/>
              <a:ext cx="1263057" cy="493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58722" y="1996549"/>
              <a:ext cx="1289369" cy="2762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85000" lnSpcReduction="10000"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v-SE" sz="1400" dirty="0">
                  <a:solidFill>
                    <a:schemeClr val="bg1"/>
                  </a:solidFill>
                </a:rPr>
                <a:t>Sändning</a:t>
              </a: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>
            <a:off x="6266756" y="2601747"/>
            <a:ext cx="0" cy="26971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189546" y="2601747"/>
            <a:ext cx="157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51" y="3149128"/>
            <a:ext cx="741402" cy="16763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1" y="3370761"/>
            <a:ext cx="741402" cy="16763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73" y="3583507"/>
            <a:ext cx="741402" cy="16763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1" y="3799008"/>
            <a:ext cx="741402" cy="16763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1" y="3997500"/>
            <a:ext cx="741402" cy="16763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76" y="4219134"/>
            <a:ext cx="741402" cy="16763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6" y="4440767"/>
            <a:ext cx="741402" cy="16763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98" y="4653513"/>
            <a:ext cx="741402" cy="16763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6" y="4869014"/>
            <a:ext cx="741402" cy="16763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6" y="5067506"/>
            <a:ext cx="741402" cy="167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601857" y="5114332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925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857" y="5114332"/>
                <a:ext cx="664899" cy="357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590656" y="2422873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656" y="2422873"/>
                <a:ext cx="664899" cy="357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/>
          <p:cNvSpPr txBox="1"/>
          <p:nvPr/>
        </p:nvSpPr>
        <p:spPr>
          <a:xfrm rot="5400000">
            <a:off x="7009372" y="4117823"/>
            <a:ext cx="1097717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Mottagning</a:t>
            </a:r>
          </a:p>
        </p:txBody>
      </p:sp>
      <p:sp>
        <p:nvSpPr>
          <p:cNvPr id="128" name="TextBox 127"/>
          <p:cNvSpPr txBox="1"/>
          <p:nvPr/>
        </p:nvSpPr>
        <p:spPr>
          <a:xfrm rot="5400000">
            <a:off x="5080918" y="4117823"/>
            <a:ext cx="1097717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Mottagning</a:t>
            </a:r>
          </a:p>
        </p:txBody>
      </p:sp>
      <p:sp>
        <p:nvSpPr>
          <p:cNvPr id="130" name="TextBox 129"/>
          <p:cNvSpPr txBox="1"/>
          <p:nvPr/>
        </p:nvSpPr>
        <p:spPr>
          <a:xfrm rot="5400000">
            <a:off x="4303365" y="5509130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1</a:t>
            </a:r>
          </a:p>
        </p:txBody>
      </p:sp>
      <p:sp>
        <p:nvSpPr>
          <p:cNvPr id="131" name="TextBox 130"/>
          <p:cNvSpPr txBox="1"/>
          <p:nvPr/>
        </p:nvSpPr>
        <p:spPr>
          <a:xfrm rot="5400000">
            <a:off x="4501972" y="5501954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2</a:t>
            </a:r>
          </a:p>
        </p:txBody>
      </p:sp>
      <p:sp>
        <p:nvSpPr>
          <p:cNvPr id="132" name="TextBox 131"/>
          <p:cNvSpPr txBox="1"/>
          <p:nvPr/>
        </p:nvSpPr>
        <p:spPr>
          <a:xfrm rot="5400000">
            <a:off x="4701604" y="5509130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3</a:t>
            </a:r>
          </a:p>
        </p:txBody>
      </p:sp>
      <p:sp>
        <p:nvSpPr>
          <p:cNvPr id="133" name="TextBox 132"/>
          <p:cNvSpPr txBox="1"/>
          <p:nvPr/>
        </p:nvSpPr>
        <p:spPr>
          <a:xfrm rot="5400000">
            <a:off x="4891831" y="5515583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4</a:t>
            </a:r>
          </a:p>
        </p:txBody>
      </p:sp>
      <p:sp>
        <p:nvSpPr>
          <p:cNvPr id="134" name="TextBox 133"/>
          <p:cNvSpPr txBox="1"/>
          <p:nvPr/>
        </p:nvSpPr>
        <p:spPr>
          <a:xfrm rot="5400000">
            <a:off x="6237459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1</a:t>
            </a:r>
          </a:p>
        </p:txBody>
      </p:sp>
      <p:sp>
        <p:nvSpPr>
          <p:cNvPr id="135" name="TextBox 134"/>
          <p:cNvSpPr txBox="1"/>
          <p:nvPr/>
        </p:nvSpPr>
        <p:spPr>
          <a:xfrm rot="5400000">
            <a:off x="6436066" y="5510489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2</a:t>
            </a:r>
          </a:p>
        </p:txBody>
      </p:sp>
      <p:sp>
        <p:nvSpPr>
          <p:cNvPr id="136" name="TextBox 135"/>
          <p:cNvSpPr txBox="1"/>
          <p:nvPr/>
        </p:nvSpPr>
        <p:spPr>
          <a:xfrm rot="5400000">
            <a:off x="6635698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3</a:t>
            </a:r>
          </a:p>
        </p:txBody>
      </p:sp>
      <p:sp>
        <p:nvSpPr>
          <p:cNvPr id="137" name="TextBox 136"/>
          <p:cNvSpPr txBox="1"/>
          <p:nvPr/>
        </p:nvSpPr>
        <p:spPr>
          <a:xfrm rot="5400000">
            <a:off x="6825925" y="5524118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27880" y="79955"/>
            <a:ext cx="1383289" cy="180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Rectangle 144"/>
          <p:cNvSpPr/>
          <p:nvPr/>
        </p:nvSpPr>
        <p:spPr>
          <a:xfrm>
            <a:off x="6780280" y="232355"/>
            <a:ext cx="1534839" cy="52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1665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PULS-doppler-Radar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1365" y="6281902"/>
            <a:ext cx="1676400" cy="365125"/>
          </a:xfrm>
        </p:spPr>
        <p:txBody>
          <a:bodyPr/>
          <a:lstStyle/>
          <a:p>
            <a:fld id="{3BC3B53C-2731-4E67-8E49-4CF95A4047A8}" type="slidenum">
              <a:rPr lang="sv-SE" smtClean="0"/>
              <a:pPr/>
              <a:t>24</a:t>
            </a:fld>
            <a:endParaRPr lang="sv-SE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90016" y="2585429"/>
            <a:ext cx="872529" cy="2697151"/>
            <a:chOff x="546009" y="1888006"/>
            <a:chExt cx="1302082" cy="2697151"/>
          </a:xfrm>
        </p:grpSpPr>
        <p:sp>
          <p:nvSpPr>
            <p:cNvPr id="3" name="Rectangle 2"/>
            <p:cNvSpPr/>
            <p:nvPr/>
          </p:nvSpPr>
          <p:spPr>
            <a:xfrm>
              <a:off x="546009" y="1897390"/>
              <a:ext cx="1269635" cy="268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165" y="1888006"/>
              <a:ext cx="1263057" cy="493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8722" y="1996549"/>
              <a:ext cx="1289369" cy="2762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85000" lnSpcReduction="10000"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v-SE" sz="1400" dirty="0">
                  <a:solidFill>
                    <a:schemeClr val="bg1"/>
                  </a:solidFill>
                </a:rPr>
                <a:t>Sändning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4338303" y="2585429"/>
            <a:ext cx="0" cy="26971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61093" y="2585429"/>
            <a:ext cx="157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98" y="3132810"/>
            <a:ext cx="741402" cy="16763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354443"/>
            <a:ext cx="741402" cy="16763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20" y="3567189"/>
            <a:ext cx="741402" cy="16763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782690"/>
            <a:ext cx="741402" cy="16763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981182"/>
            <a:ext cx="741402" cy="16763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23" y="4202816"/>
            <a:ext cx="741402" cy="1676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4424449"/>
            <a:ext cx="741402" cy="16763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45" y="4637195"/>
            <a:ext cx="741402" cy="16763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4852696"/>
            <a:ext cx="741402" cy="16763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5051188"/>
            <a:ext cx="741402" cy="167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673404" y="5098014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404" y="5098014"/>
                <a:ext cx="664899" cy="357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662203" y="2406555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203" y="2406555"/>
                <a:ext cx="664899" cy="3577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6518469" y="2601747"/>
            <a:ext cx="872529" cy="2697151"/>
            <a:chOff x="546009" y="1888006"/>
            <a:chExt cx="1302082" cy="2697151"/>
          </a:xfrm>
        </p:grpSpPr>
        <p:sp>
          <p:nvSpPr>
            <p:cNvPr id="88" name="Rectangle 87"/>
            <p:cNvSpPr/>
            <p:nvPr/>
          </p:nvSpPr>
          <p:spPr>
            <a:xfrm>
              <a:off x="546009" y="1897390"/>
              <a:ext cx="1269635" cy="268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59165" y="1888006"/>
              <a:ext cx="1263057" cy="493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58722" y="1996549"/>
              <a:ext cx="1289369" cy="2762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85000" lnSpcReduction="10000"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v-SE" sz="1400" dirty="0">
                  <a:solidFill>
                    <a:schemeClr val="bg1"/>
                  </a:solidFill>
                </a:rPr>
                <a:t>Sändning</a:t>
              </a: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>
            <a:off x="6266756" y="2601747"/>
            <a:ext cx="0" cy="26971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189546" y="2601747"/>
            <a:ext cx="157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51" y="3149128"/>
            <a:ext cx="741402" cy="16763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1" y="3370761"/>
            <a:ext cx="741402" cy="16763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73" y="3583507"/>
            <a:ext cx="741402" cy="16763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1" y="3799008"/>
            <a:ext cx="741402" cy="16763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1" y="3997500"/>
            <a:ext cx="741402" cy="16763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76" y="4219134"/>
            <a:ext cx="741402" cy="16763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6" y="4440767"/>
            <a:ext cx="741402" cy="16763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98" y="4653513"/>
            <a:ext cx="741402" cy="16763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6" y="4869014"/>
            <a:ext cx="741402" cy="16763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6" y="5067506"/>
            <a:ext cx="741402" cy="167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601857" y="5114332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925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857" y="5114332"/>
                <a:ext cx="664899" cy="357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590656" y="2422873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656" y="2422873"/>
                <a:ext cx="664899" cy="357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264612" y="3374821"/>
            <a:ext cx="1230164" cy="84837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7200" dirty="0"/>
              <a:t>…</a:t>
            </a:r>
          </a:p>
        </p:txBody>
      </p:sp>
      <p:sp>
        <p:nvSpPr>
          <p:cNvPr id="127" name="TextBox 126"/>
          <p:cNvSpPr txBox="1"/>
          <p:nvPr/>
        </p:nvSpPr>
        <p:spPr>
          <a:xfrm rot="5400000">
            <a:off x="7009372" y="4117823"/>
            <a:ext cx="1097717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Mottagning</a:t>
            </a:r>
          </a:p>
        </p:txBody>
      </p:sp>
      <p:sp>
        <p:nvSpPr>
          <p:cNvPr id="128" name="TextBox 127"/>
          <p:cNvSpPr txBox="1"/>
          <p:nvPr/>
        </p:nvSpPr>
        <p:spPr>
          <a:xfrm rot="5400000">
            <a:off x="5080918" y="4117823"/>
            <a:ext cx="1097717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Mottagning</a:t>
            </a:r>
          </a:p>
        </p:txBody>
      </p:sp>
      <p:sp>
        <p:nvSpPr>
          <p:cNvPr id="130" name="TextBox 129"/>
          <p:cNvSpPr txBox="1"/>
          <p:nvPr/>
        </p:nvSpPr>
        <p:spPr>
          <a:xfrm rot="5400000">
            <a:off x="4303365" y="5509130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1</a:t>
            </a:r>
          </a:p>
        </p:txBody>
      </p:sp>
      <p:sp>
        <p:nvSpPr>
          <p:cNvPr id="131" name="TextBox 130"/>
          <p:cNvSpPr txBox="1"/>
          <p:nvPr/>
        </p:nvSpPr>
        <p:spPr>
          <a:xfrm rot="5400000">
            <a:off x="4501972" y="5501954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2</a:t>
            </a:r>
          </a:p>
        </p:txBody>
      </p:sp>
      <p:sp>
        <p:nvSpPr>
          <p:cNvPr id="132" name="TextBox 131"/>
          <p:cNvSpPr txBox="1"/>
          <p:nvPr/>
        </p:nvSpPr>
        <p:spPr>
          <a:xfrm rot="5400000">
            <a:off x="4701604" y="5509130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3</a:t>
            </a:r>
          </a:p>
        </p:txBody>
      </p:sp>
      <p:sp>
        <p:nvSpPr>
          <p:cNvPr id="133" name="TextBox 132"/>
          <p:cNvSpPr txBox="1"/>
          <p:nvPr/>
        </p:nvSpPr>
        <p:spPr>
          <a:xfrm rot="5400000">
            <a:off x="4891831" y="5515583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4</a:t>
            </a:r>
          </a:p>
        </p:txBody>
      </p:sp>
      <p:sp>
        <p:nvSpPr>
          <p:cNvPr id="134" name="TextBox 133"/>
          <p:cNvSpPr txBox="1"/>
          <p:nvPr/>
        </p:nvSpPr>
        <p:spPr>
          <a:xfrm rot="5400000">
            <a:off x="6237459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1</a:t>
            </a:r>
          </a:p>
        </p:txBody>
      </p:sp>
      <p:sp>
        <p:nvSpPr>
          <p:cNvPr id="135" name="TextBox 134"/>
          <p:cNvSpPr txBox="1"/>
          <p:nvPr/>
        </p:nvSpPr>
        <p:spPr>
          <a:xfrm rot="5400000">
            <a:off x="6436066" y="5510489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2</a:t>
            </a:r>
          </a:p>
        </p:txBody>
      </p:sp>
      <p:sp>
        <p:nvSpPr>
          <p:cNvPr id="136" name="TextBox 135"/>
          <p:cNvSpPr txBox="1"/>
          <p:nvPr/>
        </p:nvSpPr>
        <p:spPr>
          <a:xfrm rot="5400000">
            <a:off x="6635698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3</a:t>
            </a:r>
          </a:p>
        </p:txBody>
      </p:sp>
      <p:sp>
        <p:nvSpPr>
          <p:cNvPr id="137" name="TextBox 136"/>
          <p:cNvSpPr txBox="1"/>
          <p:nvPr/>
        </p:nvSpPr>
        <p:spPr>
          <a:xfrm rot="5400000">
            <a:off x="6825925" y="5524118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27880" y="79955"/>
            <a:ext cx="1383289" cy="180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Rectangle 144"/>
          <p:cNvSpPr/>
          <p:nvPr/>
        </p:nvSpPr>
        <p:spPr>
          <a:xfrm>
            <a:off x="6780280" y="232355"/>
            <a:ext cx="1534839" cy="52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7521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PULS-doppler-Radar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1365" y="6281902"/>
            <a:ext cx="1676400" cy="365125"/>
          </a:xfrm>
        </p:spPr>
        <p:txBody>
          <a:bodyPr/>
          <a:lstStyle/>
          <a:p>
            <a:fld id="{3BC3B53C-2731-4E67-8E49-4CF95A4047A8}" type="slidenum">
              <a:rPr lang="sv-SE" smtClean="0"/>
              <a:pPr/>
              <a:t>25</a:t>
            </a:fld>
            <a:endParaRPr lang="sv-SE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90016" y="2585429"/>
            <a:ext cx="872529" cy="2697151"/>
            <a:chOff x="546009" y="1888006"/>
            <a:chExt cx="1302082" cy="2697151"/>
          </a:xfrm>
        </p:grpSpPr>
        <p:sp>
          <p:nvSpPr>
            <p:cNvPr id="3" name="Rectangle 2"/>
            <p:cNvSpPr/>
            <p:nvPr/>
          </p:nvSpPr>
          <p:spPr>
            <a:xfrm>
              <a:off x="546009" y="1897390"/>
              <a:ext cx="1269635" cy="268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165" y="1888006"/>
              <a:ext cx="1263057" cy="493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8722" y="1996549"/>
              <a:ext cx="1289369" cy="2762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85000" lnSpcReduction="10000"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v-SE" sz="1400" dirty="0">
                  <a:solidFill>
                    <a:schemeClr val="bg1"/>
                  </a:solidFill>
                </a:rPr>
                <a:t>Sändning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4338303" y="2585429"/>
            <a:ext cx="0" cy="26971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61093" y="2585429"/>
            <a:ext cx="157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98" y="3132810"/>
            <a:ext cx="741402" cy="16763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354443"/>
            <a:ext cx="741402" cy="16763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20" y="3567189"/>
            <a:ext cx="741402" cy="16763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782690"/>
            <a:ext cx="741402" cy="16763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981182"/>
            <a:ext cx="741402" cy="16763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23" y="4202816"/>
            <a:ext cx="741402" cy="1676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4424449"/>
            <a:ext cx="741402" cy="16763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45" y="4637195"/>
            <a:ext cx="741402" cy="16763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4852696"/>
            <a:ext cx="741402" cy="16763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5051188"/>
            <a:ext cx="741402" cy="167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673404" y="5098014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404" y="5098014"/>
                <a:ext cx="664899" cy="357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662203" y="2406555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203" y="2406555"/>
                <a:ext cx="664899" cy="3577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6518469" y="2601747"/>
            <a:ext cx="872529" cy="2697151"/>
            <a:chOff x="546009" y="1888006"/>
            <a:chExt cx="1302082" cy="2697151"/>
          </a:xfrm>
        </p:grpSpPr>
        <p:sp>
          <p:nvSpPr>
            <p:cNvPr id="88" name="Rectangle 87"/>
            <p:cNvSpPr/>
            <p:nvPr/>
          </p:nvSpPr>
          <p:spPr>
            <a:xfrm>
              <a:off x="546009" y="1897390"/>
              <a:ext cx="1269635" cy="268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59165" y="1888006"/>
              <a:ext cx="1263057" cy="493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58722" y="1996549"/>
              <a:ext cx="1289369" cy="2762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85000" lnSpcReduction="10000"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v-SE" sz="1400" dirty="0">
                  <a:solidFill>
                    <a:schemeClr val="bg1"/>
                  </a:solidFill>
                </a:rPr>
                <a:t>Sändning</a:t>
              </a: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>
            <a:off x="6266756" y="2601747"/>
            <a:ext cx="0" cy="26971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189546" y="2601747"/>
            <a:ext cx="157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51" y="3149128"/>
            <a:ext cx="741402" cy="16763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1" y="3370761"/>
            <a:ext cx="741402" cy="16763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73" y="3583507"/>
            <a:ext cx="741402" cy="16763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1" y="3799008"/>
            <a:ext cx="741402" cy="16763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1" y="3997500"/>
            <a:ext cx="741402" cy="16763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76" y="4219134"/>
            <a:ext cx="741402" cy="16763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6" y="4440767"/>
            <a:ext cx="741402" cy="16763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98" y="4653513"/>
            <a:ext cx="741402" cy="16763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6" y="4869014"/>
            <a:ext cx="741402" cy="16763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6" y="5067506"/>
            <a:ext cx="741402" cy="167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601857" y="5114332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925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857" y="5114332"/>
                <a:ext cx="664899" cy="357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590656" y="2422873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656" y="2422873"/>
                <a:ext cx="664899" cy="357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4"/>
          <p:cNvGrpSpPr/>
          <p:nvPr/>
        </p:nvGrpSpPr>
        <p:grpSpPr>
          <a:xfrm>
            <a:off x="10696079" y="2601747"/>
            <a:ext cx="872529" cy="2697151"/>
            <a:chOff x="546009" y="1888006"/>
            <a:chExt cx="1302082" cy="2697151"/>
          </a:xfrm>
        </p:grpSpPr>
        <p:sp>
          <p:nvSpPr>
            <p:cNvPr id="106" name="Rectangle 105"/>
            <p:cNvSpPr/>
            <p:nvPr/>
          </p:nvSpPr>
          <p:spPr>
            <a:xfrm>
              <a:off x="546009" y="1897390"/>
              <a:ext cx="1269635" cy="268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59165" y="1888006"/>
              <a:ext cx="1263057" cy="493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58722" y="1996549"/>
              <a:ext cx="1289369" cy="2762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85000" lnSpcReduction="10000"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v-SE" sz="1400" dirty="0">
                  <a:solidFill>
                    <a:schemeClr val="bg1"/>
                  </a:solidFill>
                </a:rPr>
                <a:t>Sändning</a:t>
              </a:r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10444366" y="2601747"/>
            <a:ext cx="0" cy="26971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0367156" y="2601747"/>
            <a:ext cx="157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9611299" y="5114332"/>
                <a:ext cx="746157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𝑁𝑇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299" y="5114332"/>
                <a:ext cx="746157" cy="3577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9260250" y="2422873"/>
                <a:ext cx="1172916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925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v-S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250" y="2422873"/>
                <a:ext cx="1172916" cy="3577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264612" y="3374821"/>
            <a:ext cx="1230164" cy="84837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7200" dirty="0"/>
              <a:t>…</a:t>
            </a:r>
          </a:p>
        </p:txBody>
      </p:sp>
      <p:sp>
        <p:nvSpPr>
          <p:cNvPr id="127" name="TextBox 126"/>
          <p:cNvSpPr txBox="1"/>
          <p:nvPr/>
        </p:nvSpPr>
        <p:spPr>
          <a:xfrm rot="5400000">
            <a:off x="7009372" y="4117823"/>
            <a:ext cx="1097717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Mottagning</a:t>
            </a:r>
          </a:p>
        </p:txBody>
      </p:sp>
      <p:sp>
        <p:nvSpPr>
          <p:cNvPr id="128" name="TextBox 127"/>
          <p:cNvSpPr txBox="1"/>
          <p:nvPr/>
        </p:nvSpPr>
        <p:spPr>
          <a:xfrm rot="5400000">
            <a:off x="5080918" y="4117823"/>
            <a:ext cx="1097717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Mottagning</a:t>
            </a:r>
          </a:p>
        </p:txBody>
      </p:sp>
      <p:sp>
        <p:nvSpPr>
          <p:cNvPr id="129" name="TextBox 128"/>
          <p:cNvSpPr txBox="1"/>
          <p:nvPr/>
        </p:nvSpPr>
        <p:spPr>
          <a:xfrm rot="5400000">
            <a:off x="11180370" y="4164803"/>
            <a:ext cx="1097717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Mottagning</a:t>
            </a:r>
          </a:p>
        </p:txBody>
      </p:sp>
      <p:sp>
        <p:nvSpPr>
          <p:cNvPr id="130" name="TextBox 129"/>
          <p:cNvSpPr txBox="1"/>
          <p:nvPr/>
        </p:nvSpPr>
        <p:spPr>
          <a:xfrm rot="5400000">
            <a:off x="4303365" y="5509130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1</a:t>
            </a:r>
          </a:p>
        </p:txBody>
      </p:sp>
      <p:sp>
        <p:nvSpPr>
          <p:cNvPr id="131" name="TextBox 130"/>
          <p:cNvSpPr txBox="1"/>
          <p:nvPr/>
        </p:nvSpPr>
        <p:spPr>
          <a:xfrm rot="5400000">
            <a:off x="4501972" y="5501954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2</a:t>
            </a:r>
          </a:p>
        </p:txBody>
      </p:sp>
      <p:sp>
        <p:nvSpPr>
          <p:cNvPr id="132" name="TextBox 131"/>
          <p:cNvSpPr txBox="1"/>
          <p:nvPr/>
        </p:nvSpPr>
        <p:spPr>
          <a:xfrm rot="5400000">
            <a:off x="4701604" y="5509130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3</a:t>
            </a:r>
          </a:p>
        </p:txBody>
      </p:sp>
      <p:sp>
        <p:nvSpPr>
          <p:cNvPr id="133" name="TextBox 132"/>
          <p:cNvSpPr txBox="1"/>
          <p:nvPr/>
        </p:nvSpPr>
        <p:spPr>
          <a:xfrm rot="5400000">
            <a:off x="4891831" y="5515583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4</a:t>
            </a:r>
          </a:p>
        </p:txBody>
      </p:sp>
      <p:sp>
        <p:nvSpPr>
          <p:cNvPr id="134" name="TextBox 133"/>
          <p:cNvSpPr txBox="1"/>
          <p:nvPr/>
        </p:nvSpPr>
        <p:spPr>
          <a:xfrm rot="5400000">
            <a:off x="6237459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1</a:t>
            </a:r>
          </a:p>
        </p:txBody>
      </p:sp>
      <p:sp>
        <p:nvSpPr>
          <p:cNvPr id="135" name="TextBox 134"/>
          <p:cNvSpPr txBox="1"/>
          <p:nvPr/>
        </p:nvSpPr>
        <p:spPr>
          <a:xfrm rot="5400000">
            <a:off x="6436066" y="5510489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2</a:t>
            </a:r>
          </a:p>
        </p:txBody>
      </p:sp>
      <p:sp>
        <p:nvSpPr>
          <p:cNvPr id="136" name="TextBox 135"/>
          <p:cNvSpPr txBox="1"/>
          <p:nvPr/>
        </p:nvSpPr>
        <p:spPr>
          <a:xfrm rot="5400000">
            <a:off x="6635698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3</a:t>
            </a:r>
          </a:p>
        </p:txBody>
      </p:sp>
      <p:sp>
        <p:nvSpPr>
          <p:cNvPr id="137" name="TextBox 136"/>
          <p:cNvSpPr txBox="1"/>
          <p:nvPr/>
        </p:nvSpPr>
        <p:spPr>
          <a:xfrm rot="5400000">
            <a:off x="6825925" y="5524118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4</a:t>
            </a:r>
          </a:p>
        </p:txBody>
      </p:sp>
      <p:sp>
        <p:nvSpPr>
          <p:cNvPr id="138" name="TextBox 137"/>
          <p:cNvSpPr txBox="1"/>
          <p:nvPr/>
        </p:nvSpPr>
        <p:spPr>
          <a:xfrm rot="5400000">
            <a:off x="10405225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1</a:t>
            </a:r>
          </a:p>
        </p:txBody>
      </p:sp>
      <p:sp>
        <p:nvSpPr>
          <p:cNvPr id="139" name="TextBox 138"/>
          <p:cNvSpPr txBox="1"/>
          <p:nvPr/>
        </p:nvSpPr>
        <p:spPr>
          <a:xfrm rot="5400000">
            <a:off x="10603832" y="5510489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2</a:t>
            </a:r>
          </a:p>
        </p:txBody>
      </p:sp>
      <p:sp>
        <p:nvSpPr>
          <p:cNvPr id="140" name="TextBox 139"/>
          <p:cNvSpPr txBox="1"/>
          <p:nvPr/>
        </p:nvSpPr>
        <p:spPr>
          <a:xfrm rot="5400000">
            <a:off x="10803464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3</a:t>
            </a:r>
          </a:p>
        </p:txBody>
      </p:sp>
      <p:sp>
        <p:nvSpPr>
          <p:cNvPr id="141" name="TextBox 140"/>
          <p:cNvSpPr txBox="1"/>
          <p:nvPr/>
        </p:nvSpPr>
        <p:spPr>
          <a:xfrm rot="5400000">
            <a:off x="10993691" y="5524118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27880" y="79955"/>
            <a:ext cx="1383289" cy="180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Rectangle 144"/>
          <p:cNvSpPr/>
          <p:nvPr/>
        </p:nvSpPr>
        <p:spPr>
          <a:xfrm>
            <a:off x="6780280" y="232355"/>
            <a:ext cx="1534839" cy="52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36" y="3132810"/>
            <a:ext cx="741402" cy="1676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46" y="3354443"/>
            <a:ext cx="741402" cy="16763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358" y="3567189"/>
            <a:ext cx="741402" cy="16763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46" y="3782690"/>
            <a:ext cx="741402" cy="16763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46" y="3981182"/>
            <a:ext cx="741402" cy="167633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761" y="4202816"/>
            <a:ext cx="741402" cy="167633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71" y="4424449"/>
            <a:ext cx="741402" cy="167633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883" y="4637195"/>
            <a:ext cx="741402" cy="167633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71" y="4852696"/>
            <a:ext cx="741402" cy="167633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71" y="5051188"/>
            <a:ext cx="741402" cy="16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39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PULS-doppler-Radar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1365" y="6281902"/>
            <a:ext cx="1676400" cy="365125"/>
          </a:xfrm>
        </p:spPr>
        <p:txBody>
          <a:bodyPr/>
          <a:lstStyle/>
          <a:p>
            <a:fld id="{3BC3B53C-2731-4E67-8E49-4CF95A4047A8}" type="slidenum">
              <a:rPr lang="sv-SE" smtClean="0"/>
              <a:pPr/>
              <a:t>26</a:t>
            </a:fld>
            <a:endParaRPr lang="sv-SE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90016" y="2585429"/>
            <a:ext cx="872529" cy="2697151"/>
            <a:chOff x="546009" y="1888006"/>
            <a:chExt cx="1302082" cy="2697151"/>
          </a:xfrm>
        </p:grpSpPr>
        <p:sp>
          <p:nvSpPr>
            <p:cNvPr id="3" name="Rectangle 2"/>
            <p:cNvSpPr/>
            <p:nvPr/>
          </p:nvSpPr>
          <p:spPr>
            <a:xfrm>
              <a:off x="546009" y="1897390"/>
              <a:ext cx="1269635" cy="268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165" y="1888006"/>
              <a:ext cx="1263057" cy="493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8722" y="1996549"/>
              <a:ext cx="1289369" cy="2762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85000" lnSpcReduction="10000"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v-SE" sz="1400" dirty="0">
                  <a:solidFill>
                    <a:schemeClr val="bg1"/>
                  </a:solidFill>
                </a:rPr>
                <a:t>Sändning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4338303" y="2585429"/>
            <a:ext cx="0" cy="26971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61093" y="2585429"/>
            <a:ext cx="157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98" y="3132810"/>
            <a:ext cx="741402" cy="16763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354443"/>
            <a:ext cx="741402" cy="16763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20" y="3567189"/>
            <a:ext cx="741402" cy="16763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782690"/>
            <a:ext cx="741402" cy="16763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981182"/>
            <a:ext cx="741402" cy="16763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23" y="4202816"/>
            <a:ext cx="741402" cy="1676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4424449"/>
            <a:ext cx="741402" cy="16763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45" y="4637195"/>
            <a:ext cx="741402" cy="16763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4852696"/>
            <a:ext cx="741402" cy="16763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5051188"/>
            <a:ext cx="741402" cy="167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673404" y="5098014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404" y="5098014"/>
                <a:ext cx="664899" cy="357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662203" y="2406555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203" y="2406555"/>
                <a:ext cx="664899" cy="3577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6518469" y="2601747"/>
            <a:ext cx="872529" cy="2697151"/>
            <a:chOff x="546009" y="1888006"/>
            <a:chExt cx="1302082" cy="2697151"/>
          </a:xfrm>
        </p:grpSpPr>
        <p:sp>
          <p:nvSpPr>
            <p:cNvPr id="88" name="Rectangle 87"/>
            <p:cNvSpPr/>
            <p:nvPr/>
          </p:nvSpPr>
          <p:spPr>
            <a:xfrm>
              <a:off x="546009" y="1897390"/>
              <a:ext cx="1269635" cy="268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59165" y="1888006"/>
              <a:ext cx="1263057" cy="493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58722" y="1996549"/>
              <a:ext cx="1289369" cy="2762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85000" lnSpcReduction="10000"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v-SE" sz="1400" dirty="0">
                  <a:solidFill>
                    <a:schemeClr val="bg1"/>
                  </a:solidFill>
                </a:rPr>
                <a:t>Sändning</a:t>
              </a: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>
            <a:off x="6266756" y="2601747"/>
            <a:ext cx="0" cy="26971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189546" y="2601747"/>
            <a:ext cx="157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51" y="3149128"/>
            <a:ext cx="741402" cy="16763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1" y="3370761"/>
            <a:ext cx="741402" cy="16763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73" y="3583507"/>
            <a:ext cx="741402" cy="16763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1" y="3799008"/>
            <a:ext cx="741402" cy="16763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1" y="3997500"/>
            <a:ext cx="741402" cy="16763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76" y="4219134"/>
            <a:ext cx="741402" cy="16763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6" y="4440767"/>
            <a:ext cx="741402" cy="16763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98" y="4653513"/>
            <a:ext cx="741402" cy="16763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6" y="4869014"/>
            <a:ext cx="741402" cy="16763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6" y="5067506"/>
            <a:ext cx="741402" cy="167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601857" y="5114332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925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857" y="5114332"/>
                <a:ext cx="664899" cy="357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590656" y="2422873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656" y="2422873"/>
                <a:ext cx="664899" cy="357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4"/>
          <p:cNvGrpSpPr/>
          <p:nvPr/>
        </p:nvGrpSpPr>
        <p:grpSpPr>
          <a:xfrm>
            <a:off x="10696079" y="2601747"/>
            <a:ext cx="872529" cy="2697151"/>
            <a:chOff x="546009" y="1888006"/>
            <a:chExt cx="1302082" cy="2697151"/>
          </a:xfrm>
        </p:grpSpPr>
        <p:sp>
          <p:nvSpPr>
            <p:cNvPr id="106" name="Rectangle 105"/>
            <p:cNvSpPr/>
            <p:nvPr/>
          </p:nvSpPr>
          <p:spPr>
            <a:xfrm>
              <a:off x="546009" y="1897390"/>
              <a:ext cx="1269635" cy="268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59165" y="1888006"/>
              <a:ext cx="1263057" cy="493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58722" y="1996549"/>
              <a:ext cx="1289369" cy="2762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85000" lnSpcReduction="10000"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v-SE" sz="1400" dirty="0">
                  <a:solidFill>
                    <a:schemeClr val="bg1"/>
                  </a:solidFill>
                </a:rPr>
                <a:t>Sändning</a:t>
              </a:r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10444366" y="2601747"/>
            <a:ext cx="0" cy="26971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0367156" y="2601747"/>
            <a:ext cx="157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9611299" y="5114332"/>
                <a:ext cx="746157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𝑁𝑇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299" y="5114332"/>
                <a:ext cx="746157" cy="3577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9260250" y="2422873"/>
                <a:ext cx="1172916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925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v-S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250" y="2422873"/>
                <a:ext cx="1172916" cy="3577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264612" y="3374821"/>
            <a:ext cx="1230164" cy="84837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7200" dirty="0"/>
              <a:t>…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4953878" y="2247387"/>
            <a:ext cx="6114582" cy="303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387568" y="1885227"/>
            <a:ext cx="1802487" cy="37732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Långsam tid</a:t>
            </a:r>
          </a:p>
        </p:txBody>
      </p:sp>
      <p:sp>
        <p:nvSpPr>
          <p:cNvPr id="127" name="TextBox 126"/>
          <p:cNvSpPr txBox="1"/>
          <p:nvPr/>
        </p:nvSpPr>
        <p:spPr>
          <a:xfrm rot="5400000">
            <a:off x="7009372" y="4117823"/>
            <a:ext cx="1097717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Mottagning</a:t>
            </a:r>
          </a:p>
        </p:txBody>
      </p:sp>
      <p:sp>
        <p:nvSpPr>
          <p:cNvPr id="128" name="TextBox 127"/>
          <p:cNvSpPr txBox="1"/>
          <p:nvPr/>
        </p:nvSpPr>
        <p:spPr>
          <a:xfrm rot="5400000">
            <a:off x="5080918" y="4117823"/>
            <a:ext cx="1097717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Mottagning</a:t>
            </a:r>
          </a:p>
        </p:txBody>
      </p:sp>
      <p:sp>
        <p:nvSpPr>
          <p:cNvPr id="129" name="TextBox 128"/>
          <p:cNvSpPr txBox="1"/>
          <p:nvPr/>
        </p:nvSpPr>
        <p:spPr>
          <a:xfrm rot="5400000">
            <a:off x="11180370" y="4164803"/>
            <a:ext cx="1097717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Mottagning</a:t>
            </a:r>
          </a:p>
        </p:txBody>
      </p:sp>
      <p:sp>
        <p:nvSpPr>
          <p:cNvPr id="130" name="TextBox 129"/>
          <p:cNvSpPr txBox="1"/>
          <p:nvPr/>
        </p:nvSpPr>
        <p:spPr>
          <a:xfrm rot="5400000">
            <a:off x="4303365" y="5509130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1</a:t>
            </a:r>
          </a:p>
        </p:txBody>
      </p:sp>
      <p:sp>
        <p:nvSpPr>
          <p:cNvPr id="131" name="TextBox 130"/>
          <p:cNvSpPr txBox="1"/>
          <p:nvPr/>
        </p:nvSpPr>
        <p:spPr>
          <a:xfrm rot="5400000">
            <a:off x="4501972" y="5501954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2</a:t>
            </a:r>
          </a:p>
        </p:txBody>
      </p:sp>
      <p:sp>
        <p:nvSpPr>
          <p:cNvPr id="132" name="TextBox 131"/>
          <p:cNvSpPr txBox="1"/>
          <p:nvPr/>
        </p:nvSpPr>
        <p:spPr>
          <a:xfrm rot="5400000">
            <a:off x="4701604" y="5509130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3</a:t>
            </a:r>
          </a:p>
        </p:txBody>
      </p:sp>
      <p:sp>
        <p:nvSpPr>
          <p:cNvPr id="133" name="TextBox 132"/>
          <p:cNvSpPr txBox="1"/>
          <p:nvPr/>
        </p:nvSpPr>
        <p:spPr>
          <a:xfrm rot="5400000">
            <a:off x="4891831" y="5515583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4</a:t>
            </a:r>
          </a:p>
        </p:txBody>
      </p:sp>
      <p:sp>
        <p:nvSpPr>
          <p:cNvPr id="134" name="TextBox 133"/>
          <p:cNvSpPr txBox="1"/>
          <p:nvPr/>
        </p:nvSpPr>
        <p:spPr>
          <a:xfrm rot="5400000">
            <a:off x="6237459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1</a:t>
            </a:r>
          </a:p>
        </p:txBody>
      </p:sp>
      <p:sp>
        <p:nvSpPr>
          <p:cNvPr id="135" name="TextBox 134"/>
          <p:cNvSpPr txBox="1"/>
          <p:nvPr/>
        </p:nvSpPr>
        <p:spPr>
          <a:xfrm rot="5400000">
            <a:off x="6436066" y="5510489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2</a:t>
            </a:r>
          </a:p>
        </p:txBody>
      </p:sp>
      <p:sp>
        <p:nvSpPr>
          <p:cNvPr id="136" name="TextBox 135"/>
          <p:cNvSpPr txBox="1"/>
          <p:nvPr/>
        </p:nvSpPr>
        <p:spPr>
          <a:xfrm rot="5400000">
            <a:off x="6635698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3</a:t>
            </a:r>
          </a:p>
        </p:txBody>
      </p:sp>
      <p:sp>
        <p:nvSpPr>
          <p:cNvPr id="137" name="TextBox 136"/>
          <p:cNvSpPr txBox="1"/>
          <p:nvPr/>
        </p:nvSpPr>
        <p:spPr>
          <a:xfrm rot="5400000">
            <a:off x="6825925" y="5524118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4</a:t>
            </a:r>
          </a:p>
        </p:txBody>
      </p:sp>
      <p:sp>
        <p:nvSpPr>
          <p:cNvPr id="138" name="TextBox 137"/>
          <p:cNvSpPr txBox="1"/>
          <p:nvPr/>
        </p:nvSpPr>
        <p:spPr>
          <a:xfrm rot="5400000">
            <a:off x="10405225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1</a:t>
            </a:r>
          </a:p>
        </p:txBody>
      </p:sp>
      <p:sp>
        <p:nvSpPr>
          <p:cNvPr id="139" name="TextBox 138"/>
          <p:cNvSpPr txBox="1"/>
          <p:nvPr/>
        </p:nvSpPr>
        <p:spPr>
          <a:xfrm rot="5400000">
            <a:off x="10603832" y="5510489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2</a:t>
            </a:r>
          </a:p>
        </p:txBody>
      </p:sp>
      <p:sp>
        <p:nvSpPr>
          <p:cNvPr id="140" name="TextBox 139"/>
          <p:cNvSpPr txBox="1"/>
          <p:nvPr/>
        </p:nvSpPr>
        <p:spPr>
          <a:xfrm rot="5400000">
            <a:off x="10803464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3</a:t>
            </a:r>
          </a:p>
        </p:txBody>
      </p:sp>
      <p:sp>
        <p:nvSpPr>
          <p:cNvPr id="141" name="TextBox 140"/>
          <p:cNvSpPr txBox="1"/>
          <p:nvPr/>
        </p:nvSpPr>
        <p:spPr>
          <a:xfrm rot="5400000">
            <a:off x="10993691" y="5524118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27880" y="79955"/>
            <a:ext cx="1383289" cy="180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Rectangle 144"/>
          <p:cNvSpPr/>
          <p:nvPr/>
        </p:nvSpPr>
        <p:spPr>
          <a:xfrm>
            <a:off x="6780280" y="232355"/>
            <a:ext cx="1534839" cy="52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36" y="3132810"/>
            <a:ext cx="741402" cy="16763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46" y="3354443"/>
            <a:ext cx="741402" cy="16763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358" y="3567189"/>
            <a:ext cx="741402" cy="167633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46" y="3782690"/>
            <a:ext cx="741402" cy="167633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46" y="3981182"/>
            <a:ext cx="741402" cy="167633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761" y="4202816"/>
            <a:ext cx="741402" cy="167633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71" y="4424449"/>
            <a:ext cx="741402" cy="167633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883" y="4637195"/>
            <a:ext cx="741402" cy="167633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71" y="4852696"/>
            <a:ext cx="741402" cy="167633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71" y="5051188"/>
            <a:ext cx="741402" cy="16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03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PULS-doppler-Radar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1365" y="6281902"/>
            <a:ext cx="1676400" cy="365125"/>
          </a:xfrm>
        </p:spPr>
        <p:txBody>
          <a:bodyPr/>
          <a:lstStyle/>
          <a:p>
            <a:fld id="{3BC3B53C-2731-4E67-8E49-4CF95A4047A8}" type="slidenum">
              <a:rPr lang="sv-SE" smtClean="0"/>
              <a:pPr/>
              <a:t>27</a:t>
            </a:fld>
            <a:endParaRPr lang="sv-SE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90016" y="2585429"/>
            <a:ext cx="872529" cy="2697151"/>
            <a:chOff x="546009" y="1888006"/>
            <a:chExt cx="1302082" cy="2697151"/>
          </a:xfrm>
        </p:grpSpPr>
        <p:sp>
          <p:nvSpPr>
            <p:cNvPr id="3" name="Rectangle 2"/>
            <p:cNvSpPr/>
            <p:nvPr/>
          </p:nvSpPr>
          <p:spPr>
            <a:xfrm>
              <a:off x="546009" y="1897390"/>
              <a:ext cx="1269635" cy="268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165" y="1888006"/>
              <a:ext cx="1263057" cy="493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8722" y="1996549"/>
              <a:ext cx="1289369" cy="2762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85000" lnSpcReduction="10000"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v-SE" sz="1400" dirty="0">
                  <a:solidFill>
                    <a:schemeClr val="bg1"/>
                  </a:solidFill>
                </a:rPr>
                <a:t>Sändning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4338303" y="2585429"/>
            <a:ext cx="0" cy="26971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61093" y="2585429"/>
            <a:ext cx="157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98" y="3132810"/>
            <a:ext cx="741402" cy="16763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354443"/>
            <a:ext cx="741402" cy="16763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20" y="3567189"/>
            <a:ext cx="741402" cy="16763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782690"/>
            <a:ext cx="741402" cy="16763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981182"/>
            <a:ext cx="741402" cy="16763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23" y="4202816"/>
            <a:ext cx="741402" cy="1676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4424449"/>
            <a:ext cx="741402" cy="16763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45" y="4637195"/>
            <a:ext cx="741402" cy="16763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4852696"/>
            <a:ext cx="741402" cy="16763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5051188"/>
            <a:ext cx="741402" cy="167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673404" y="5098014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404" y="5098014"/>
                <a:ext cx="664899" cy="357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662203" y="2406555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203" y="2406555"/>
                <a:ext cx="664899" cy="3577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6518469" y="2601747"/>
            <a:ext cx="872529" cy="2697151"/>
            <a:chOff x="546009" y="1888006"/>
            <a:chExt cx="1302082" cy="2697151"/>
          </a:xfrm>
        </p:grpSpPr>
        <p:sp>
          <p:nvSpPr>
            <p:cNvPr id="88" name="Rectangle 87"/>
            <p:cNvSpPr/>
            <p:nvPr/>
          </p:nvSpPr>
          <p:spPr>
            <a:xfrm>
              <a:off x="546009" y="1897390"/>
              <a:ext cx="1269635" cy="268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59165" y="1888006"/>
              <a:ext cx="1263057" cy="493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58722" y="1996549"/>
              <a:ext cx="1289369" cy="2762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85000" lnSpcReduction="10000"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v-SE" sz="1400" dirty="0">
                  <a:solidFill>
                    <a:schemeClr val="bg1"/>
                  </a:solidFill>
                </a:rPr>
                <a:t>Sändning</a:t>
              </a: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>
            <a:off x="6266756" y="2601747"/>
            <a:ext cx="0" cy="26971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189546" y="2601747"/>
            <a:ext cx="157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51" y="3149128"/>
            <a:ext cx="741402" cy="16763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1" y="3370761"/>
            <a:ext cx="741402" cy="16763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73" y="3583507"/>
            <a:ext cx="741402" cy="16763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1" y="3799008"/>
            <a:ext cx="741402" cy="16763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1" y="3997500"/>
            <a:ext cx="741402" cy="16763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76" y="4219134"/>
            <a:ext cx="741402" cy="16763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6" y="4440767"/>
            <a:ext cx="741402" cy="16763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98" y="4653513"/>
            <a:ext cx="741402" cy="16763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6" y="4869014"/>
            <a:ext cx="741402" cy="16763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6" y="5067506"/>
            <a:ext cx="741402" cy="167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601857" y="5114332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925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857" y="5114332"/>
                <a:ext cx="664899" cy="357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590656" y="2422873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656" y="2422873"/>
                <a:ext cx="664899" cy="357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4"/>
          <p:cNvGrpSpPr/>
          <p:nvPr/>
        </p:nvGrpSpPr>
        <p:grpSpPr>
          <a:xfrm>
            <a:off x="10696079" y="2601747"/>
            <a:ext cx="872529" cy="2697151"/>
            <a:chOff x="546009" y="1888006"/>
            <a:chExt cx="1302082" cy="2697151"/>
          </a:xfrm>
        </p:grpSpPr>
        <p:sp>
          <p:nvSpPr>
            <p:cNvPr id="106" name="Rectangle 105"/>
            <p:cNvSpPr/>
            <p:nvPr/>
          </p:nvSpPr>
          <p:spPr>
            <a:xfrm>
              <a:off x="546009" y="1897390"/>
              <a:ext cx="1269635" cy="268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59165" y="1888006"/>
              <a:ext cx="1263057" cy="493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58722" y="1996549"/>
              <a:ext cx="1289369" cy="2762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85000" lnSpcReduction="10000"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v-SE" sz="1400" dirty="0">
                  <a:solidFill>
                    <a:schemeClr val="bg1"/>
                  </a:solidFill>
                </a:rPr>
                <a:t>Sändning</a:t>
              </a:r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10444366" y="2601747"/>
            <a:ext cx="0" cy="26971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0367156" y="2601747"/>
            <a:ext cx="157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9611299" y="5114332"/>
                <a:ext cx="746157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𝑁𝑇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299" y="5114332"/>
                <a:ext cx="746157" cy="3577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9260250" y="2422873"/>
                <a:ext cx="1172916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925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v-S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250" y="2422873"/>
                <a:ext cx="1172916" cy="3577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264612" y="3374821"/>
            <a:ext cx="1230164" cy="84837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7200" dirty="0"/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376209" y="3594002"/>
            <a:ext cx="1245964" cy="35621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Snabb tid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4953878" y="2247387"/>
            <a:ext cx="6114582" cy="303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387568" y="1885227"/>
            <a:ext cx="1802487" cy="37732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Långsam tid</a:t>
            </a:r>
          </a:p>
        </p:txBody>
      </p:sp>
      <p:sp>
        <p:nvSpPr>
          <p:cNvPr id="127" name="TextBox 126"/>
          <p:cNvSpPr txBox="1"/>
          <p:nvPr/>
        </p:nvSpPr>
        <p:spPr>
          <a:xfrm rot="5400000">
            <a:off x="7009372" y="4117823"/>
            <a:ext cx="1097717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Mottagning</a:t>
            </a:r>
          </a:p>
        </p:txBody>
      </p:sp>
      <p:sp>
        <p:nvSpPr>
          <p:cNvPr id="128" name="TextBox 127"/>
          <p:cNvSpPr txBox="1"/>
          <p:nvPr/>
        </p:nvSpPr>
        <p:spPr>
          <a:xfrm rot="5400000">
            <a:off x="5080918" y="4117823"/>
            <a:ext cx="1097717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Mottagning</a:t>
            </a:r>
          </a:p>
        </p:txBody>
      </p:sp>
      <p:sp>
        <p:nvSpPr>
          <p:cNvPr id="129" name="TextBox 128"/>
          <p:cNvSpPr txBox="1"/>
          <p:nvPr/>
        </p:nvSpPr>
        <p:spPr>
          <a:xfrm rot="5400000">
            <a:off x="11180370" y="4164803"/>
            <a:ext cx="1097717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Mottagning</a:t>
            </a:r>
          </a:p>
        </p:txBody>
      </p:sp>
      <p:sp>
        <p:nvSpPr>
          <p:cNvPr id="130" name="TextBox 129"/>
          <p:cNvSpPr txBox="1"/>
          <p:nvPr/>
        </p:nvSpPr>
        <p:spPr>
          <a:xfrm rot="5400000">
            <a:off x="4303365" y="5509130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1</a:t>
            </a:r>
          </a:p>
        </p:txBody>
      </p:sp>
      <p:sp>
        <p:nvSpPr>
          <p:cNvPr id="131" name="TextBox 130"/>
          <p:cNvSpPr txBox="1"/>
          <p:nvPr/>
        </p:nvSpPr>
        <p:spPr>
          <a:xfrm rot="5400000">
            <a:off x="4501972" y="5501954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2</a:t>
            </a:r>
          </a:p>
        </p:txBody>
      </p:sp>
      <p:sp>
        <p:nvSpPr>
          <p:cNvPr id="132" name="TextBox 131"/>
          <p:cNvSpPr txBox="1"/>
          <p:nvPr/>
        </p:nvSpPr>
        <p:spPr>
          <a:xfrm rot="5400000">
            <a:off x="4701604" y="5509130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3</a:t>
            </a:r>
          </a:p>
        </p:txBody>
      </p:sp>
      <p:sp>
        <p:nvSpPr>
          <p:cNvPr id="133" name="TextBox 132"/>
          <p:cNvSpPr txBox="1"/>
          <p:nvPr/>
        </p:nvSpPr>
        <p:spPr>
          <a:xfrm rot="5400000">
            <a:off x="4891831" y="5515583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4</a:t>
            </a:r>
          </a:p>
        </p:txBody>
      </p:sp>
      <p:sp>
        <p:nvSpPr>
          <p:cNvPr id="134" name="TextBox 133"/>
          <p:cNvSpPr txBox="1"/>
          <p:nvPr/>
        </p:nvSpPr>
        <p:spPr>
          <a:xfrm rot="5400000">
            <a:off x="6237459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1</a:t>
            </a:r>
          </a:p>
        </p:txBody>
      </p:sp>
      <p:sp>
        <p:nvSpPr>
          <p:cNvPr id="135" name="TextBox 134"/>
          <p:cNvSpPr txBox="1"/>
          <p:nvPr/>
        </p:nvSpPr>
        <p:spPr>
          <a:xfrm rot="5400000">
            <a:off x="6436066" y="5510489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2</a:t>
            </a:r>
          </a:p>
        </p:txBody>
      </p:sp>
      <p:sp>
        <p:nvSpPr>
          <p:cNvPr id="136" name="TextBox 135"/>
          <p:cNvSpPr txBox="1"/>
          <p:nvPr/>
        </p:nvSpPr>
        <p:spPr>
          <a:xfrm rot="5400000">
            <a:off x="6635698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3</a:t>
            </a:r>
          </a:p>
        </p:txBody>
      </p:sp>
      <p:sp>
        <p:nvSpPr>
          <p:cNvPr id="137" name="TextBox 136"/>
          <p:cNvSpPr txBox="1"/>
          <p:nvPr/>
        </p:nvSpPr>
        <p:spPr>
          <a:xfrm rot="5400000">
            <a:off x="6825925" y="5524118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4</a:t>
            </a:r>
          </a:p>
        </p:txBody>
      </p:sp>
      <p:sp>
        <p:nvSpPr>
          <p:cNvPr id="138" name="TextBox 137"/>
          <p:cNvSpPr txBox="1"/>
          <p:nvPr/>
        </p:nvSpPr>
        <p:spPr>
          <a:xfrm rot="5400000">
            <a:off x="10405225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1</a:t>
            </a:r>
          </a:p>
        </p:txBody>
      </p:sp>
      <p:sp>
        <p:nvSpPr>
          <p:cNvPr id="139" name="TextBox 138"/>
          <p:cNvSpPr txBox="1"/>
          <p:nvPr/>
        </p:nvSpPr>
        <p:spPr>
          <a:xfrm rot="5400000">
            <a:off x="10603832" y="5510489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2</a:t>
            </a:r>
          </a:p>
        </p:txBody>
      </p:sp>
      <p:sp>
        <p:nvSpPr>
          <p:cNvPr id="140" name="TextBox 139"/>
          <p:cNvSpPr txBox="1"/>
          <p:nvPr/>
        </p:nvSpPr>
        <p:spPr>
          <a:xfrm rot="5400000">
            <a:off x="10803464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3</a:t>
            </a:r>
          </a:p>
        </p:txBody>
      </p:sp>
      <p:sp>
        <p:nvSpPr>
          <p:cNvPr id="141" name="TextBox 140"/>
          <p:cNvSpPr txBox="1"/>
          <p:nvPr/>
        </p:nvSpPr>
        <p:spPr>
          <a:xfrm rot="5400000">
            <a:off x="10993691" y="5524118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27880" y="79955"/>
            <a:ext cx="1383289" cy="180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Rectangle 144"/>
          <p:cNvSpPr/>
          <p:nvPr/>
        </p:nvSpPr>
        <p:spPr>
          <a:xfrm>
            <a:off x="6780280" y="232355"/>
            <a:ext cx="1534839" cy="52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36" y="3132810"/>
            <a:ext cx="741402" cy="16763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46" y="3354443"/>
            <a:ext cx="741402" cy="16763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358" y="3567189"/>
            <a:ext cx="741402" cy="167633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46" y="3782690"/>
            <a:ext cx="741402" cy="167633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46" y="3981182"/>
            <a:ext cx="741402" cy="167633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761" y="4202816"/>
            <a:ext cx="741402" cy="167633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71" y="4424449"/>
            <a:ext cx="741402" cy="167633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883" y="4637195"/>
            <a:ext cx="741402" cy="167633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71" y="4852696"/>
            <a:ext cx="741402" cy="167633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71" y="5051188"/>
            <a:ext cx="741402" cy="16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45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PULS-doppler-Radar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1365" y="6281902"/>
            <a:ext cx="1676400" cy="365125"/>
          </a:xfrm>
        </p:spPr>
        <p:txBody>
          <a:bodyPr/>
          <a:lstStyle/>
          <a:p>
            <a:fld id="{3BC3B53C-2731-4E67-8E49-4CF95A4047A8}" type="slidenum">
              <a:rPr lang="sv-SE" smtClean="0"/>
              <a:pPr/>
              <a:t>28</a:t>
            </a:fld>
            <a:endParaRPr lang="sv-SE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90016" y="2585429"/>
            <a:ext cx="872529" cy="2697151"/>
            <a:chOff x="546009" y="1888006"/>
            <a:chExt cx="1302082" cy="2697151"/>
          </a:xfrm>
        </p:grpSpPr>
        <p:sp>
          <p:nvSpPr>
            <p:cNvPr id="3" name="Rectangle 2"/>
            <p:cNvSpPr/>
            <p:nvPr/>
          </p:nvSpPr>
          <p:spPr>
            <a:xfrm>
              <a:off x="546009" y="1897390"/>
              <a:ext cx="1269635" cy="268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165" y="1888006"/>
              <a:ext cx="1263057" cy="493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8722" y="1996549"/>
              <a:ext cx="1289369" cy="2762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85000" lnSpcReduction="10000"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v-SE" sz="1400" dirty="0">
                  <a:solidFill>
                    <a:schemeClr val="bg1"/>
                  </a:solidFill>
                </a:rPr>
                <a:t>Sändning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4338303" y="2585429"/>
            <a:ext cx="0" cy="26971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61093" y="2585429"/>
            <a:ext cx="157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98" y="3132810"/>
            <a:ext cx="741402" cy="16763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354443"/>
            <a:ext cx="741402" cy="16763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20" y="3567189"/>
            <a:ext cx="741402" cy="16763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782690"/>
            <a:ext cx="741402" cy="16763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981182"/>
            <a:ext cx="741402" cy="16763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23" y="4202816"/>
            <a:ext cx="741402" cy="1676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4424449"/>
            <a:ext cx="741402" cy="16763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45" y="4637195"/>
            <a:ext cx="741402" cy="16763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4852696"/>
            <a:ext cx="741402" cy="16763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5051188"/>
            <a:ext cx="741402" cy="167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673404" y="5098014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404" y="5098014"/>
                <a:ext cx="664899" cy="357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662203" y="2406555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203" y="2406555"/>
                <a:ext cx="664899" cy="3577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6518469" y="2601747"/>
            <a:ext cx="872529" cy="2697151"/>
            <a:chOff x="546009" y="1888006"/>
            <a:chExt cx="1302082" cy="2697151"/>
          </a:xfrm>
        </p:grpSpPr>
        <p:sp>
          <p:nvSpPr>
            <p:cNvPr id="88" name="Rectangle 87"/>
            <p:cNvSpPr/>
            <p:nvPr/>
          </p:nvSpPr>
          <p:spPr>
            <a:xfrm>
              <a:off x="546009" y="1897390"/>
              <a:ext cx="1269635" cy="268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59165" y="1888006"/>
              <a:ext cx="1263057" cy="493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58722" y="1996549"/>
              <a:ext cx="1289369" cy="2762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85000" lnSpcReduction="10000"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v-SE" sz="1400" dirty="0">
                  <a:solidFill>
                    <a:schemeClr val="bg1"/>
                  </a:solidFill>
                </a:rPr>
                <a:t>Sändning</a:t>
              </a: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>
            <a:off x="6266756" y="2601747"/>
            <a:ext cx="0" cy="26971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189546" y="2601747"/>
            <a:ext cx="157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51" y="3149128"/>
            <a:ext cx="741402" cy="16763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1" y="3370761"/>
            <a:ext cx="741402" cy="16763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73" y="3583507"/>
            <a:ext cx="741402" cy="16763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1" y="3799008"/>
            <a:ext cx="741402" cy="16763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1" y="3997500"/>
            <a:ext cx="741402" cy="16763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76" y="4219134"/>
            <a:ext cx="741402" cy="16763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6" y="4440767"/>
            <a:ext cx="741402" cy="16763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98" y="4653513"/>
            <a:ext cx="741402" cy="16763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6" y="4869014"/>
            <a:ext cx="741402" cy="16763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6" y="5067506"/>
            <a:ext cx="741402" cy="167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601857" y="5114332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925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857" y="5114332"/>
                <a:ext cx="664899" cy="357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590656" y="2422873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656" y="2422873"/>
                <a:ext cx="664899" cy="357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4"/>
          <p:cNvGrpSpPr/>
          <p:nvPr/>
        </p:nvGrpSpPr>
        <p:grpSpPr>
          <a:xfrm>
            <a:off x="10696079" y="2601747"/>
            <a:ext cx="872529" cy="2697151"/>
            <a:chOff x="546009" y="1888006"/>
            <a:chExt cx="1302082" cy="2697151"/>
          </a:xfrm>
        </p:grpSpPr>
        <p:sp>
          <p:nvSpPr>
            <p:cNvPr id="106" name="Rectangle 105"/>
            <p:cNvSpPr/>
            <p:nvPr/>
          </p:nvSpPr>
          <p:spPr>
            <a:xfrm>
              <a:off x="546009" y="1897390"/>
              <a:ext cx="1269635" cy="268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59165" y="1888006"/>
              <a:ext cx="1263057" cy="493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58722" y="1996549"/>
              <a:ext cx="1289369" cy="2762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85000" lnSpcReduction="10000"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v-SE" sz="1400" dirty="0">
                  <a:solidFill>
                    <a:schemeClr val="bg1"/>
                  </a:solidFill>
                </a:rPr>
                <a:t>Sändning</a:t>
              </a:r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10444366" y="2601747"/>
            <a:ext cx="0" cy="26971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0367156" y="2601747"/>
            <a:ext cx="157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9611299" y="5114332"/>
                <a:ext cx="746157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𝑁𝑇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299" y="5114332"/>
                <a:ext cx="746157" cy="3577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9260250" y="2422873"/>
                <a:ext cx="1172916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925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v-S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250" y="2422873"/>
                <a:ext cx="1172916" cy="3577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264612" y="3374821"/>
            <a:ext cx="1230164" cy="84837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7200" dirty="0"/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376209" y="3594002"/>
            <a:ext cx="1245964" cy="35621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Snabb tid</a:t>
            </a:r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3451868" y="2574693"/>
            <a:ext cx="0" cy="26971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4953878" y="2247387"/>
            <a:ext cx="6114582" cy="303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387568" y="1885227"/>
            <a:ext cx="1802487" cy="37732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Långsam tid</a:t>
            </a:r>
          </a:p>
        </p:txBody>
      </p:sp>
      <p:sp>
        <p:nvSpPr>
          <p:cNvPr id="127" name="TextBox 126"/>
          <p:cNvSpPr txBox="1"/>
          <p:nvPr/>
        </p:nvSpPr>
        <p:spPr>
          <a:xfrm rot="5400000">
            <a:off x="7009372" y="4117823"/>
            <a:ext cx="1097717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Mottagning</a:t>
            </a:r>
          </a:p>
        </p:txBody>
      </p:sp>
      <p:sp>
        <p:nvSpPr>
          <p:cNvPr id="128" name="TextBox 127"/>
          <p:cNvSpPr txBox="1"/>
          <p:nvPr/>
        </p:nvSpPr>
        <p:spPr>
          <a:xfrm rot="5400000">
            <a:off x="5080918" y="4117823"/>
            <a:ext cx="1097717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Mottagning</a:t>
            </a:r>
          </a:p>
        </p:txBody>
      </p:sp>
      <p:sp>
        <p:nvSpPr>
          <p:cNvPr id="129" name="TextBox 128"/>
          <p:cNvSpPr txBox="1"/>
          <p:nvPr/>
        </p:nvSpPr>
        <p:spPr>
          <a:xfrm rot="5400000">
            <a:off x="11180370" y="4164803"/>
            <a:ext cx="1097717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Mottagning</a:t>
            </a:r>
          </a:p>
        </p:txBody>
      </p:sp>
      <p:sp>
        <p:nvSpPr>
          <p:cNvPr id="130" name="TextBox 129"/>
          <p:cNvSpPr txBox="1"/>
          <p:nvPr/>
        </p:nvSpPr>
        <p:spPr>
          <a:xfrm rot="5400000">
            <a:off x="4303365" y="5509130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1</a:t>
            </a:r>
          </a:p>
        </p:txBody>
      </p:sp>
      <p:sp>
        <p:nvSpPr>
          <p:cNvPr id="131" name="TextBox 130"/>
          <p:cNvSpPr txBox="1"/>
          <p:nvPr/>
        </p:nvSpPr>
        <p:spPr>
          <a:xfrm rot="5400000">
            <a:off x="4501972" y="5501954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2</a:t>
            </a:r>
          </a:p>
        </p:txBody>
      </p:sp>
      <p:sp>
        <p:nvSpPr>
          <p:cNvPr id="132" name="TextBox 131"/>
          <p:cNvSpPr txBox="1"/>
          <p:nvPr/>
        </p:nvSpPr>
        <p:spPr>
          <a:xfrm rot="5400000">
            <a:off x="4701604" y="5509130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3</a:t>
            </a:r>
          </a:p>
        </p:txBody>
      </p:sp>
      <p:sp>
        <p:nvSpPr>
          <p:cNvPr id="133" name="TextBox 132"/>
          <p:cNvSpPr txBox="1"/>
          <p:nvPr/>
        </p:nvSpPr>
        <p:spPr>
          <a:xfrm rot="5400000">
            <a:off x="4891831" y="5515583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4</a:t>
            </a:r>
          </a:p>
        </p:txBody>
      </p:sp>
      <p:sp>
        <p:nvSpPr>
          <p:cNvPr id="134" name="TextBox 133"/>
          <p:cNvSpPr txBox="1"/>
          <p:nvPr/>
        </p:nvSpPr>
        <p:spPr>
          <a:xfrm rot="5400000">
            <a:off x="6237459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1</a:t>
            </a:r>
          </a:p>
        </p:txBody>
      </p:sp>
      <p:sp>
        <p:nvSpPr>
          <p:cNvPr id="135" name="TextBox 134"/>
          <p:cNvSpPr txBox="1"/>
          <p:nvPr/>
        </p:nvSpPr>
        <p:spPr>
          <a:xfrm rot="5400000">
            <a:off x="6436066" y="5510489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2</a:t>
            </a:r>
          </a:p>
        </p:txBody>
      </p:sp>
      <p:sp>
        <p:nvSpPr>
          <p:cNvPr id="136" name="TextBox 135"/>
          <p:cNvSpPr txBox="1"/>
          <p:nvPr/>
        </p:nvSpPr>
        <p:spPr>
          <a:xfrm rot="5400000">
            <a:off x="6635698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3</a:t>
            </a:r>
          </a:p>
        </p:txBody>
      </p:sp>
      <p:sp>
        <p:nvSpPr>
          <p:cNvPr id="137" name="TextBox 136"/>
          <p:cNvSpPr txBox="1"/>
          <p:nvPr/>
        </p:nvSpPr>
        <p:spPr>
          <a:xfrm rot="5400000">
            <a:off x="6825925" y="5524118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4</a:t>
            </a:r>
          </a:p>
        </p:txBody>
      </p:sp>
      <p:sp>
        <p:nvSpPr>
          <p:cNvPr id="138" name="TextBox 137"/>
          <p:cNvSpPr txBox="1"/>
          <p:nvPr/>
        </p:nvSpPr>
        <p:spPr>
          <a:xfrm rot="5400000">
            <a:off x="10405225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1</a:t>
            </a:r>
          </a:p>
        </p:txBody>
      </p:sp>
      <p:sp>
        <p:nvSpPr>
          <p:cNvPr id="139" name="TextBox 138"/>
          <p:cNvSpPr txBox="1"/>
          <p:nvPr/>
        </p:nvSpPr>
        <p:spPr>
          <a:xfrm rot="5400000">
            <a:off x="10603832" y="5510489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2</a:t>
            </a:r>
          </a:p>
        </p:txBody>
      </p:sp>
      <p:sp>
        <p:nvSpPr>
          <p:cNvPr id="140" name="TextBox 139"/>
          <p:cNvSpPr txBox="1"/>
          <p:nvPr/>
        </p:nvSpPr>
        <p:spPr>
          <a:xfrm rot="5400000">
            <a:off x="10803464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3</a:t>
            </a:r>
          </a:p>
        </p:txBody>
      </p:sp>
      <p:sp>
        <p:nvSpPr>
          <p:cNvPr id="141" name="TextBox 140"/>
          <p:cNvSpPr txBox="1"/>
          <p:nvPr/>
        </p:nvSpPr>
        <p:spPr>
          <a:xfrm rot="5400000">
            <a:off x="10993691" y="5524118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27880" y="79955"/>
            <a:ext cx="1383289" cy="180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Rectangle 144"/>
          <p:cNvSpPr/>
          <p:nvPr/>
        </p:nvSpPr>
        <p:spPr>
          <a:xfrm>
            <a:off x="6780280" y="232355"/>
            <a:ext cx="1534839" cy="52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1" name="Straight Connector 80"/>
          <p:cNvCxnSpPr/>
          <p:nvPr/>
        </p:nvCxnSpPr>
        <p:spPr>
          <a:xfrm>
            <a:off x="3372302" y="2574693"/>
            <a:ext cx="157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 rot="16200000">
            <a:off x="2593965" y="3504484"/>
            <a:ext cx="1245964" cy="35621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Avstånd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2592132" y="2422873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85000" lnSpcReduction="100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132" y="2422873"/>
                <a:ext cx="664899" cy="3577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2481903" y="4991705"/>
                <a:ext cx="921070" cy="51594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85000" lnSpcReduction="100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v-SE" sz="1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v-S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𝑐𝑇</m:t>
                          </m:r>
                        </m:num>
                        <m:den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03" y="4991705"/>
                <a:ext cx="921070" cy="5159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" name="Picture 1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36" y="3132810"/>
            <a:ext cx="741402" cy="167633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46" y="3354443"/>
            <a:ext cx="741402" cy="167633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788" y="3569803"/>
            <a:ext cx="741402" cy="167633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176" y="3785304"/>
            <a:ext cx="741402" cy="167633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176" y="3983796"/>
            <a:ext cx="741402" cy="167633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91" y="4205430"/>
            <a:ext cx="741402" cy="167633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701" y="4427063"/>
            <a:ext cx="741402" cy="167633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313" y="4639809"/>
            <a:ext cx="741402" cy="167633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701" y="4855310"/>
            <a:ext cx="741402" cy="167633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701" y="5053802"/>
            <a:ext cx="741402" cy="16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37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PULS-doppler-Radar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1365" y="6281902"/>
            <a:ext cx="1676400" cy="365125"/>
          </a:xfrm>
        </p:spPr>
        <p:txBody>
          <a:bodyPr/>
          <a:lstStyle/>
          <a:p>
            <a:fld id="{3BC3B53C-2731-4E67-8E49-4CF95A4047A8}" type="slidenum">
              <a:rPr lang="sv-SE" smtClean="0"/>
              <a:pPr/>
              <a:t>29</a:t>
            </a:fld>
            <a:endParaRPr lang="sv-SE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90016" y="2585429"/>
            <a:ext cx="872529" cy="2697151"/>
            <a:chOff x="546009" y="1888006"/>
            <a:chExt cx="1302082" cy="2697151"/>
          </a:xfrm>
        </p:grpSpPr>
        <p:sp>
          <p:nvSpPr>
            <p:cNvPr id="3" name="Rectangle 2"/>
            <p:cNvSpPr/>
            <p:nvPr/>
          </p:nvSpPr>
          <p:spPr>
            <a:xfrm>
              <a:off x="546009" y="1897390"/>
              <a:ext cx="1269635" cy="268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165" y="1888006"/>
              <a:ext cx="1263057" cy="493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8722" y="1996549"/>
              <a:ext cx="1289369" cy="2762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85000" lnSpcReduction="10000"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v-SE" sz="1400" dirty="0">
                  <a:solidFill>
                    <a:schemeClr val="bg1"/>
                  </a:solidFill>
                </a:rPr>
                <a:t>Sändning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98" y="3132810"/>
            <a:ext cx="741402" cy="16763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354443"/>
            <a:ext cx="741402" cy="16763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20" y="3567189"/>
            <a:ext cx="741402" cy="16763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782690"/>
            <a:ext cx="741402" cy="16763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8" y="3981182"/>
            <a:ext cx="741402" cy="16763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23" y="4202816"/>
            <a:ext cx="741402" cy="1676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4424449"/>
            <a:ext cx="741402" cy="16763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45" y="4637195"/>
            <a:ext cx="741402" cy="16763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4852696"/>
            <a:ext cx="741402" cy="16763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5051188"/>
            <a:ext cx="741402" cy="167633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6518469" y="2601747"/>
            <a:ext cx="872529" cy="2697151"/>
            <a:chOff x="546009" y="1888006"/>
            <a:chExt cx="1302082" cy="2697151"/>
          </a:xfrm>
        </p:grpSpPr>
        <p:sp>
          <p:nvSpPr>
            <p:cNvPr id="88" name="Rectangle 87"/>
            <p:cNvSpPr/>
            <p:nvPr/>
          </p:nvSpPr>
          <p:spPr>
            <a:xfrm>
              <a:off x="546009" y="1897390"/>
              <a:ext cx="1269635" cy="268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59165" y="1888006"/>
              <a:ext cx="1263057" cy="493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58722" y="1996549"/>
              <a:ext cx="1289369" cy="2762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85000" lnSpcReduction="10000"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v-SE" sz="1400" dirty="0">
                  <a:solidFill>
                    <a:schemeClr val="bg1"/>
                  </a:solidFill>
                </a:rPr>
                <a:t>Sändning</a:t>
              </a: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>
            <a:off x="6266756" y="2601747"/>
            <a:ext cx="0" cy="26971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189546" y="2601747"/>
            <a:ext cx="157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51" y="3149128"/>
            <a:ext cx="741402" cy="16763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1" y="3370761"/>
            <a:ext cx="741402" cy="16763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73" y="3583507"/>
            <a:ext cx="741402" cy="16763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1" y="3799008"/>
            <a:ext cx="741402" cy="16763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1" y="3997500"/>
            <a:ext cx="741402" cy="16763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76" y="4219134"/>
            <a:ext cx="741402" cy="16763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6" y="4440767"/>
            <a:ext cx="741402" cy="16763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98" y="4653513"/>
            <a:ext cx="741402" cy="16763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6" y="4869014"/>
            <a:ext cx="741402" cy="16763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6" y="5067506"/>
            <a:ext cx="741402" cy="167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601857" y="5114332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925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857" y="5114332"/>
                <a:ext cx="664899" cy="357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590656" y="2422873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656" y="2422873"/>
                <a:ext cx="664899" cy="357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4"/>
          <p:cNvGrpSpPr/>
          <p:nvPr/>
        </p:nvGrpSpPr>
        <p:grpSpPr>
          <a:xfrm>
            <a:off x="10696079" y="2601747"/>
            <a:ext cx="872529" cy="2697151"/>
            <a:chOff x="546009" y="1888006"/>
            <a:chExt cx="1302082" cy="2697151"/>
          </a:xfrm>
        </p:grpSpPr>
        <p:sp>
          <p:nvSpPr>
            <p:cNvPr id="106" name="Rectangle 105"/>
            <p:cNvSpPr/>
            <p:nvPr/>
          </p:nvSpPr>
          <p:spPr>
            <a:xfrm>
              <a:off x="546009" y="1897390"/>
              <a:ext cx="1269635" cy="268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59165" y="1888006"/>
              <a:ext cx="1263057" cy="493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58722" y="1996549"/>
              <a:ext cx="1289369" cy="2762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85000" lnSpcReduction="10000"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v-SE" sz="1400" dirty="0">
                  <a:solidFill>
                    <a:schemeClr val="bg1"/>
                  </a:solidFill>
                </a:rPr>
                <a:t>Sändning</a:t>
              </a:r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10444366" y="2601747"/>
            <a:ext cx="0" cy="26971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0367156" y="2601747"/>
            <a:ext cx="157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61" y="3149128"/>
            <a:ext cx="741402" cy="167633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71" y="3370761"/>
            <a:ext cx="741402" cy="167633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383" y="3583507"/>
            <a:ext cx="741402" cy="167633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71" y="3799008"/>
            <a:ext cx="741402" cy="167633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71" y="3997500"/>
            <a:ext cx="741402" cy="167633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86" y="4219134"/>
            <a:ext cx="741402" cy="167633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296" y="4440767"/>
            <a:ext cx="741402" cy="167633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908" y="4653513"/>
            <a:ext cx="741402" cy="167633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296" y="4869014"/>
            <a:ext cx="741402" cy="167633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296" y="5067506"/>
            <a:ext cx="741402" cy="167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9611299" y="5114332"/>
                <a:ext cx="746157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𝑁𝑇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299" y="5114332"/>
                <a:ext cx="746157" cy="3577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9260250" y="2422873"/>
                <a:ext cx="1172916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925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v-S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250" y="2422873"/>
                <a:ext cx="1172916" cy="3577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264612" y="3374821"/>
            <a:ext cx="1230164" cy="84837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7200" dirty="0"/>
              <a:t>…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4953878" y="2247387"/>
            <a:ext cx="6114582" cy="303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387568" y="1885227"/>
            <a:ext cx="1802487" cy="37732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Långsam tid</a:t>
            </a:r>
          </a:p>
        </p:txBody>
      </p:sp>
      <p:sp>
        <p:nvSpPr>
          <p:cNvPr id="127" name="TextBox 126"/>
          <p:cNvSpPr txBox="1"/>
          <p:nvPr/>
        </p:nvSpPr>
        <p:spPr>
          <a:xfrm rot="5400000">
            <a:off x="7009372" y="4117823"/>
            <a:ext cx="1097717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Mottagning</a:t>
            </a:r>
          </a:p>
        </p:txBody>
      </p:sp>
      <p:sp>
        <p:nvSpPr>
          <p:cNvPr id="128" name="TextBox 127"/>
          <p:cNvSpPr txBox="1"/>
          <p:nvPr/>
        </p:nvSpPr>
        <p:spPr>
          <a:xfrm rot="5400000">
            <a:off x="5080918" y="4117823"/>
            <a:ext cx="1097717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Mottagning</a:t>
            </a:r>
          </a:p>
        </p:txBody>
      </p:sp>
      <p:sp>
        <p:nvSpPr>
          <p:cNvPr id="129" name="TextBox 128"/>
          <p:cNvSpPr txBox="1"/>
          <p:nvPr/>
        </p:nvSpPr>
        <p:spPr>
          <a:xfrm rot="5400000">
            <a:off x="11180370" y="4164803"/>
            <a:ext cx="1097717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Mottagning</a:t>
            </a:r>
          </a:p>
        </p:txBody>
      </p:sp>
      <p:sp>
        <p:nvSpPr>
          <p:cNvPr id="130" name="TextBox 129"/>
          <p:cNvSpPr txBox="1"/>
          <p:nvPr/>
        </p:nvSpPr>
        <p:spPr>
          <a:xfrm rot="5400000">
            <a:off x="4303365" y="5509130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1</a:t>
            </a:r>
          </a:p>
        </p:txBody>
      </p:sp>
      <p:sp>
        <p:nvSpPr>
          <p:cNvPr id="131" name="TextBox 130"/>
          <p:cNvSpPr txBox="1"/>
          <p:nvPr/>
        </p:nvSpPr>
        <p:spPr>
          <a:xfrm rot="5400000">
            <a:off x="4501972" y="5501954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2</a:t>
            </a:r>
          </a:p>
        </p:txBody>
      </p:sp>
      <p:sp>
        <p:nvSpPr>
          <p:cNvPr id="132" name="TextBox 131"/>
          <p:cNvSpPr txBox="1"/>
          <p:nvPr/>
        </p:nvSpPr>
        <p:spPr>
          <a:xfrm rot="5400000">
            <a:off x="4701604" y="5509130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3</a:t>
            </a:r>
          </a:p>
        </p:txBody>
      </p:sp>
      <p:sp>
        <p:nvSpPr>
          <p:cNvPr id="133" name="TextBox 132"/>
          <p:cNvSpPr txBox="1"/>
          <p:nvPr/>
        </p:nvSpPr>
        <p:spPr>
          <a:xfrm rot="5400000">
            <a:off x="4891831" y="5515583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4</a:t>
            </a:r>
          </a:p>
        </p:txBody>
      </p:sp>
      <p:sp>
        <p:nvSpPr>
          <p:cNvPr id="134" name="TextBox 133"/>
          <p:cNvSpPr txBox="1"/>
          <p:nvPr/>
        </p:nvSpPr>
        <p:spPr>
          <a:xfrm rot="5400000">
            <a:off x="6237459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1</a:t>
            </a:r>
          </a:p>
        </p:txBody>
      </p:sp>
      <p:sp>
        <p:nvSpPr>
          <p:cNvPr id="135" name="TextBox 134"/>
          <p:cNvSpPr txBox="1"/>
          <p:nvPr/>
        </p:nvSpPr>
        <p:spPr>
          <a:xfrm rot="5400000">
            <a:off x="6436066" y="5510489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2</a:t>
            </a:r>
          </a:p>
        </p:txBody>
      </p:sp>
      <p:sp>
        <p:nvSpPr>
          <p:cNvPr id="136" name="TextBox 135"/>
          <p:cNvSpPr txBox="1"/>
          <p:nvPr/>
        </p:nvSpPr>
        <p:spPr>
          <a:xfrm rot="5400000">
            <a:off x="6635698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3</a:t>
            </a:r>
          </a:p>
        </p:txBody>
      </p:sp>
      <p:sp>
        <p:nvSpPr>
          <p:cNvPr id="137" name="TextBox 136"/>
          <p:cNvSpPr txBox="1"/>
          <p:nvPr/>
        </p:nvSpPr>
        <p:spPr>
          <a:xfrm rot="5400000">
            <a:off x="6825925" y="5524118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4</a:t>
            </a:r>
          </a:p>
        </p:txBody>
      </p:sp>
      <p:sp>
        <p:nvSpPr>
          <p:cNvPr id="138" name="TextBox 137"/>
          <p:cNvSpPr txBox="1"/>
          <p:nvPr/>
        </p:nvSpPr>
        <p:spPr>
          <a:xfrm rot="5400000">
            <a:off x="10405225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1</a:t>
            </a:r>
          </a:p>
        </p:txBody>
      </p:sp>
      <p:sp>
        <p:nvSpPr>
          <p:cNvPr id="139" name="TextBox 138"/>
          <p:cNvSpPr txBox="1"/>
          <p:nvPr/>
        </p:nvSpPr>
        <p:spPr>
          <a:xfrm rot="5400000">
            <a:off x="10603832" y="5510489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2</a:t>
            </a:r>
          </a:p>
        </p:txBody>
      </p:sp>
      <p:sp>
        <p:nvSpPr>
          <p:cNvPr id="140" name="TextBox 139"/>
          <p:cNvSpPr txBox="1"/>
          <p:nvPr/>
        </p:nvSpPr>
        <p:spPr>
          <a:xfrm rot="5400000">
            <a:off x="10803464" y="5517665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3</a:t>
            </a:r>
          </a:p>
        </p:txBody>
      </p:sp>
      <p:sp>
        <p:nvSpPr>
          <p:cNvPr id="141" name="TextBox 140"/>
          <p:cNvSpPr txBox="1"/>
          <p:nvPr/>
        </p:nvSpPr>
        <p:spPr>
          <a:xfrm rot="5400000">
            <a:off x="10993691" y="5524118"/>
            <a:ext cx="780842" cy="2762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 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27880" y="79955"/>
            <a:ext cx="1383289" cy="180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Rectangle 144"/>
          <p:cNvSpPr/>
          <p:nvPr/>
        </p:nvSpPr>
        <p:spPr>
          <a:xfrm>
            <a:off x="6780280" y="232355"/>
            <a:ext cx="1534839" cy="52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3" name="Rounded Rectangle 142"/>
          <p:cNvSpPr/>
          <p:nvPr/>
        </p:nvSpPr>
        <p:spPr>
          <a:xfrm>
            <a:off x="9297778" y="2438436"/>
            <a:ext cx="2570481" cy="3614250"/>
          </a:xfrm>
          <a:prstGeom prst="roundRect">
            <a:avLst>
              <a:gd name="adj" fmla="val 676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Content Placeholder 2"/>
              <p:cNvSpPr txBox="1">
                <a:spLocks/>
              </p:cNvSpPr>
              <p:nvPr/>
            </p:nvSpPr>
            <p:spPr>
              <a:xfrm>
                <a:off x="9337283" y="3284564"/>
                <a:ext cx="2530976" cy="2341968"/>
              </a:xfrm>
              <a:prstGeom prst="rect">
                <a:avLst/>
              </a:prstGeom>
            </p:spPr>
            <p:txBody>
              <a:bodyPr/>
              <a:lstStyle>
                <a:lvl1pPr marL="266700" indent="-266700" algn="l" rtl="0" eaLnBrk="0" fontAlgn="base" hangingPunct="0">
                  <a:spcBef>
                    <a:spcPct val="30000"/>
                  </a:spcBef>
                  <a:spcAft>
                    <a:spcPct val="0"/>
                  </a:spcAft>
                  <a:buBlip>
                    <a:blip r:embed="rId10"/>
                  </a:buBlip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457200" indent="-188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636588" indent="-1778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27416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3149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3606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4064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4521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4978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50000"/>
                  <a:buFont typeface="Arial" charset="0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altLang="sv-SE" dirty="0"/>
                  <a:t>Exempel</a:t>
                </a:r>
              </a:p>
              <a:p>
                <a:pPr marL="285750" indent="-285750"/>
                <a:r>
                  <a:rPr lang="en-US" altLang="sv-SE" dirty="0"/>
                  <a:t>PRF = 10KHz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v-SE" altLang="sv-SE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v-SE" altLang="sv-S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=100</m:t>
                    </m:r>
                    <m:r>
                      <m:rPr>
                        <m:sty m:val="p"/>
                      </m:rPr>
                      <a:rPr lang="sv-SE" altLang="sv-SE" b="0" i="0" smtClean="0">
                        <a:latin typeface="Cambria Math" panose="02040503050406030204" pitchFamily="18" charset="0"/>
                      </a:rPr>
                      <m:t>μs</m:t>
                    </m:r>
                  </m:oMath>
                </a14:m>
                <a:endParaRPr lang="en-US" altLang="sv-SE" dirty="0"/>
              </a:p>
              <a:p>
                <a:pPr marL="285750" indent="-285750"/>
                <a14:m>
                  <m:oMath xmlns:m="http://schemas.openxmlformats.org/officeDocument/2006/math">
                    <m:sSub>
                      <m:sSubPr>
                        <m:ctrlPr>
                          <a:rPr lang="sv-SE" altLang="sv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v-SE" altLang="sv-SE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v-SE" altLang="sv-S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𝑐𝑇</m:t>
                        </m:r>
                      </m:num>
                      <m:den>
                        <m:r>
                          <a:rPr lang="sv-SE" altLang="sv-S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v-SE" altLang="sv-SE" b="0" i="1" smtClean="0">
                        <a:latin typeface="Cambria Math" panose="02040503050406030204" pitchFamily="18" charset="0"/>
                      </a:rPr>
                      <m:t>=15</m:t>
                    </m:r>
                    <m:r>
                      <m:rPr>
                        <m:sty m:val="p"/>
                      </m:rPr>
                      <a:rPr lang="sv-SE" altLang="sv-SE" b="0" i="0" smtClean="0">
                        <a:latin typeface="Cambria Math" panose="02040503050406030204" pitchFamily="18" charset="0"/>
                      </a:rPr>
                      <m:t>km</m:t>
                    </m:r>
                  </m:oMath>
                </a14:m>
                <a:endParaRPr lang="en-US" altLang="sv-SE" dirty="0"/>
              </a:p>
              <a:p>
                <a:pPr marL="0" indent="0">
                  <a:buNone/>
                </a:pPr>
                <a:endParaRPr lang="en-US" altLang="sv-SE" sz="2000" dirty="0"/>
              </a:p>
            </p:txBody>
          </p:sp>
        </mc:Choice>
        <mc:Fallback xmlns="">
          <p:sp>
            <p:nvSpPr>
              <p:cNvPr id="14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83" y="3284564"/>
                <a:ext cx="2530976" cy="2341968"/>
              </a:xfrm>
              <a:prstGeom prst="rect">
                <a:avLst/>
              </a:prstGeom>
              <a:blipFill>
                <a:blip r:embed="rId11"/>
                <a:stretch>
                  <a:fillRect l="-2651" t="-130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Arrow Connector 123"/>
          <p:cNvCxnSpPr/>
          <p:nvPr/>
        </p:nvCxnSpPr>
        <p:spPr>
          <a:xfrm>
            <a:off x="4338303" y="2585429"/>
            <a:ext cx="0" cy="26971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4261093" y="2585429"/>
            <a:ext cx="157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3673404" y="5098014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404" y="5098014"/>
                <a:ext cx="664899" cy="35774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3662203" y="2406555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203" y="2406555"/>
                <a:ext cx="664899" cy="3577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TextBox 147"/>
          <p:cNvSpPr txBox="1"/>
          <p:nvPr/>
        </p:nvSpPr>
        <p:spPr>
          <a:xfrm rot="16200000">
            <a:off x="3376209" y="3594002"/>
            <a:ext cx="1245964" cy="35621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Snabb tid</a:t>
            </a:r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3451868" y="2574693"/>
            <a:ext cx="0" cy="26971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372302" y="2574693"/>
            <a:ext cx="157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 rot="16200000">
            <a:off x="2593965" y="3504484"/>
            <a:ext cx="1245964" cy="35621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Avstånd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/>
              <p:nvPr/>
            </p:nvSpPr>
            <p:spPr>
              <a:xfrm>
                <a:off x="2592132" y="2422873"/>
                <a:ext cx="664899" cy="3577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85000" lnSpcReduction="100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132" y="2422873"/>
                <a:ext cx="664899" cy="3577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2481903" y="4991705"/>
                <a:ext cx="921070" cy="51594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85000" lnSpcReduction="100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v-SE" sz="1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v-S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𝑐𝑇</m:t>
                          </m:r>
                        </m:num>
                        <m:den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03" y="4991705"/>
                <a:ext cx="921070" cy="51594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91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bakgrund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>
            <a:normAutofit/>
          </a:bodyPr>
          <a:lstStyle/>
          <a:p>
            <a:pPr lvl="0"/>
            <a:r>
              <a:rPr lang="en-GB" sz="2000" dirty="0" err="1">
                <a:solidFill>
                  <a:schemeClr val="bg1"/>
                </a:solidFill>
              </a:rPr>
              <a:t>Utbildning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akademi</a:t>
            </a: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Civilingengör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</a:t>
            </a:r>
            <a:r>
              <a:rPr lang="en-GB" sz="2000" dirty="0">
                <a:solidFill>
                  <a:schemeClr val="bg1"/>
                </a:solidFill>
              </a:rPr>
              <a:t> Automation &amp; </a:t>
            </a:r>
            <a:r>
              <a:rPr lang="en-GB" sz="2000" dirty="0" err="1">
                <a:solidFill>
                  <a:schemeClr val="bg1"/>
                </a:solidFill>
              </a:rPr>
              <a:t>Mekatronik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Chalmers, </a:t>
            </a:r>
            <a:r>
              <a:rPr lang="en-GB" sz="2000" dirty="0" err="1">
                <a:solidFill>
                  <a:schemeClr val="bg1"/>
                </a:solidFill>
              </a:rPr>
              <a:t>inriktning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teknisk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matematik</a:t>
            </a:r>
            <a:r>
              <a:rPr lang="en-GB" sz="2000" dirty="0">
                <a:solidFill>
                  <a:schemeClr val="bg1"/>
                </a:solidFill>
              </a:rPr>
              <a:t>. 2003-2008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Doktorand i matematik på Chalmers 2009-2015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Postdok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TU-Berlin 2015-1016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Adjungerad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docent 20%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Chalmers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febriuari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2021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handledare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AI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doktorand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augusti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2020</a:t>
            </a:r>
          </a:p>
          <a:p>
            <a:endParaRPr lang="sv-SE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3417" y="1673224"/>
            <a:ext cx="5275217" cy="4060825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</a:rPr>
              <a:t>Näringslivet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Konsult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gruppledare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inom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algoritmutveckling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Syntronic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2016-2019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Konsult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Chief Scientist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Smartr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2019-2020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Systemingengör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Saab sedan 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Specialist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teknisk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matematik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2023 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06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26234" y="2124830"/>
            <a:ext cx="6946807" cy="3512874"/>
            <a:chOff x="4479902" y="2420856"/>
            <a:chExt cx="4408519" cy="2006417"/>
          </a:xfrm>
        </p:grpSpPr>
        <p:pic>
          <p:nvPicPr>
            <p:cNvPr id="9" name="Picture 2" descr="Bildresultat för radar data cub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096" y="2523953"/>
              <a:ext cx="4124325" cy="18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479902" y="2420856"/>
              <a:ext cx="2045887" cy="20064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Grundläggande Signalbehandling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69888" y="1876147"/>
            <a:ext cx="4683520" cy="4544005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3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6365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2741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314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3606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4064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452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497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dirty="0" err="1"/>
              <a:t>Lobformning</a:t>
            </a:r>
            <a:endParaRPr lang="sv-SE" dirty="0"/>
          </a:p>
          <a:p>
            <a:pPr lvl="1"/>
            <a:r>
              <a:rPr lang="sv-SE" dirty="0"/>
              <a:t>Summera kanalerna</a:t>
            </a:r>
          </a:p>
          <a:p>
            <a:endParaRPr lang="sv-SE" dirty="0"/>
          </a:p>
          <a:p>
            <a:r>
              <a:rPr lang="sv-SE" dirty="0"/>
              <a:t>Pulskompression</a:t>
            </a:r>
          </a:p>
          <a:p>
            <a:pPr lvl="1"/>
            <a:r>
              <a:rPr lang="sv-SE" dirty="0"/>
              <a:t>Matchat filter</a:t>
            </a:r>
          </a:p>
          <a:p>
            <a:endParaRPr lang="sv-SE" dirty="0"/>
          </a:p>
          <a:p>
            <a:r>
              <a:rPr lang="sv-SE" dirty="0" err="1"/>
              <a:t>Dopplerprocessning</a:t>
            </a:r>
            <a:endParaRPr lang="sv-SE" dirty="0"/>
          </a:p>
          <a:p>
            <a:pPr lvl="1"/>
            <a:r>
              <a:rPr lang="sv-SE" dirty="0"/>
              <a:t>Diskret </a:t>
            </a:r>
            <a:r>
              <a:rPr lang="sv-SE" dirty="0" err="1"/>
              <a:t>Fouriertransform</a:t>
            </a:r>
            <a:endParaRPr lang="sv-SE" dirty="0"/>
          </a:p>
          <a:p>
            <a:endParaRPr lang="sv-SE" dirty="0"/>
          </a:p>
          <a:p>
            <a:r>
              <a:rPr lang="sv-SE" dirty="0"/>
              <a:t>Detektion</a:t>
            </a:r>
          </a:p>
          <a:p>
            <a:pPr lvl="1"/>
            <a:r>
              <a:rPr lang="sv-SE" dirty="0"/>
              <a:t>Tröskel på normaliserad signal</a:t>
            </a:r>
          </a:p>
          <a:p>
            <a:pPr lvl="1"/>
            <a:r>
              <a:rPr lang="sv-SE" dirty="0"/>
              <a:t>Konstant falsklarmssannolikhet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4852" y="2368231"/>
            <a:ext cx="546009" cy="47364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4852" y="2368231"/>
            <a:ext cx="546009" cy="473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5292546" y="2124830"/>
            <a:ext cx="546009" cy="473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4645459" y="3313295"/>
            <a:ext cx="546009" cy="473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ctangle 14"/>
          <p:cNvSpPr/>
          <p:nvPr/>
        </p:nvSpPr>
        <p:spPr>
          <a:xfrm>
            <a:off x="4324853" y="3786941"/>
            <a:ext cx="779999" cy="566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4831847" y="4826712"/>
            <a:ext cx="2318893" cy="693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ctangle 16"/>
          <p:cNvSpPr/>
          <p:nvPr/>
        </p:nvSpPr>
        <p:spPr>
          <a:xfrm>
            <a:off x="7501806" y="3960207"/>
            <a:ext cx="546009" cy="687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ctangle 17"/>
          <p:cNvSpPr/>
          <p:nvPr/>
        </p:nvSpPr>
        <p:spPr>
          <a:xfrm>
            <a:off x="7700036" y="3396309"/>
            <a:ext cx="546009" cy="473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ctangle 18"/>
          <p:cNvSpPr/>
          <p:nvPr/>
        </p:nvSpPr>
        <p:spPr>
          <a:xfrm>
            <a:off x="7501806" y="3800856"/>
            <a:ext cx="546009" cy="473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ctangle 19"/>
          <p:cNvSpPr/>
          <p:nvPr/>
        </p:nvSpPr>
        <p:spPr>
          <a:xfrm>
            <a:off x="7253143" y="4091750"/>
            <a:ext cx="546009" cy="473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ctangle 20"/>
          <p:cNvSpPr/>
          <p:nvPr/>
        </p:nvSpPr>
        <p:spPr>
          <a:xfrm>
            <a:off x="7079254" y="4276679"/>
            <a:ext cx="546009" cy="473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ctangle 21"/>
          <p:cNvSpPr/>
          <p:nvPr/>
        </p:nvSpPr>
        <p:spPr>
          <a:xfrm>
            <a:off x="6851967" y="4587712"/>
            <a:ext cx="546009" cy="473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492261" y="3946245"/>
            <a:ext cx="854773" cy="38352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89397" y="4908208"/>
            <a:ext cx="996460" cy="109799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Snabb tid</a:t>
            </a:r>
          </a:p>
        </p:txBody>
      </p:sp>
      <p:sp>
        <p:nvSpPr>
          <p:cNvPr id="25" name="TextBox 24"/>
          <p:cNvSpPr txBox="1"/>
          <p:nvPr/>
        </p:nvSpPr>
        <p:spPr>
          <a:xfrm rot="18635373">
            <a:off x="6648054" y="4196302"/>
            <a:ext cx="1179263" cy="39598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Långsam tid</a:t>
            </a:r>
          </a:p>
        </p:txBody>
      </p:sp>
    </p:spTree>
    <p:extLst>
      <p:ext uri="{BB962C8B-B14F-4D97-AF65-F5344CB8AC3E}">
        <p14:creationId xmlns:p14="http://schemas.microsoft.com/office/powerpoint/2010/main" val="2949275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26234" y="2124830"/>
            <a:ext cx="6946807" cy="3512874"/>
            <a:chOff x="4479902" y="2420856"/>
            <a:chExt cx="4408519" cy="2006417"/>
          </a:xfrm>
        </p:grpSpPr>
        <p:pic>
          <p:nvPicPr>
            <p:cNvPr id="9" name="Picture 2" descr="Bildresultat för radar data cub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096" y="2523953"/>
              <a:ext cx="4124325" cy="18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479902" y="2420856"/>
              <a:ext cx="2045887" cy="20064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Grundläggande Signalbehandling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69888" y="1876147"/>
            <a:ext cx="4683520" cy="4544005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3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6365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2741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314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3606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4064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452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497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dirty="0" err="1"/>
              <a:t>Lobformning</a:t>
            </a:r>
            <a:endParaRPr lang="sv-SE" dirty="0"/>
          </a:p>
          <a:p>
            <a:pPr lvl="1"/>
            <a:r>
              <a:rPr lang="sv-SE" dirty="0"/>
              <a:t>Summera kanalerna</a:t>
            </a:r>
          </a:p>
          <a:p>
            <a:endParaRPr lang="sv-SE" dirty="0"/>
          </a:p>
          <a:p>
            <a:r>
              <a:rPr lang="sv-SE" dirty="0"/>
              <a:t>Pulskompression</a:t>
            </a:r>
          </a:p>
          <a:p>
            <a:pPr lvl="1"/>
            <a:r>
              <a:rPr lang="sv-SE" dirty="0"/>
              <a:t>Matchat filter</a:t>
            </a:r>
          </a:p>
          <a:p>
            <a:endParaRPr lang="sv-SE" dirty="0"/>
          </a:p>
          <a:p>
            <a:r>
              <a:rPr lang="sv-SE" dirty="0" err="1"/>
              <a:t>Dopplerprocessning</a:t>
            </a:r>
            <a:endParaRPr lang="sv-SE" dirty="0"/>
          </a:p>
          <a:p>
            <a:pPr lvl="1"/>
            <a:r>
              <a:rPr lang="sv-SE" dirty="0"/>
              <a:t>Diskret </a:t>
            </a:r>
            <a:r>
              <a:rPr lang="sv-SE" dirty="0" err="1"/>
              <a:t>Fouriertransform</a:t>
            </a:r>
            <a:endParaRPr lang="sv-SE" dirty="0"/>
          </a:p>
          <a:p>
            <a:endParaRPr lang="sv-SE" dirty="0"/>
          </a:p>
          <a:p>
            <a:r>
              <a:rPr lang="sv-SE" dirty="0"/>
              <a:t>Detektion</a:t>
            </a:r>
          </a:p>
          <a:p>
            <a:pPr lvl="1"/>
            <a:r>
              <a:rPr lang="sv-SE" dirty="0"/>
              <a:t>Tröskel på normaliserad signal</a:t>
            </a:r>
          </a:p>
          <a:p>
            <a:pPr lvl="1"/>
            <a:r>
              <a:rPr lang="sv-SE" dirty="0"/>
              <a:t>Konstant falsklarmssannolikhet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4852" y="2368231"/>
            <a:ext cx="546009" cy="47364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4852" y="2368231"/>
            <a:ext cx="546009" cy="473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5292546" y="2124830"/>
            <a:ext cx="546009" cy="473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4645459" y="3313295"/>
            <a:ext cx="546009" cy="473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ctangle 14"/>
          <p:cNvSpPr/>
          <p:nvPr/>
        </p:nvSpPr>
        <p:spPr>
          <a:xfrm>
            <a:off x="4324853" y="3786941"/>
            <a:ext cx="779999" cy="566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4831847" y="4826712"/>
            <a:ext cx="2318893" cy="693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ctangle 16"/>
          <p:cNvSpPr/>
          <p:nvPr/>
        </p:nvSpPr>
        <p:spPr>
          <a:xfrm>
            <a:off x="7501806" y="3960207"/>
            <a:ext cx="546009" cy="687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ctangle 17"/>
          <p:cNvSpPr/>
          <p:nvPr/>
        </p:nvSpPr>
        <p:spPr>
          <a:xfrm>
            <a:off x="7700036" y="3396309"/>
            <a:ext cx="546009" cy="473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ctangle 18"/>
          <p:cNvSpPr/>
          <p:nvPr/>
        </p:nvSpPr>
        <p:spPr>
          <a:xfrm>
            <a:off x="7501806" y="3800856"/>
            <a:ext cx="546009" cy="473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ctangle 19"/>
          <p:cNvSpPr/>
          <p:nvPr/>
        </p:nvSpPr>
        <p:spPr>
          <a:xfrm>
            <a:off x="7253143" y="4091750"/>
            <a:ext cx="546009" cy="473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ctangle 20"/>
          <p:cNvSpPr/>
          <p:nvPr/>
        </p:nvSpPr>
        <p:spPr>
          <a:xfrm>
            <a:off x="7079254" y="4276679"/>
            <a:ext cx="546009" cy="473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ctangle 21"/>
          <p:cNvSpPr/>
          <p:nvPr/>
        </p:nvSpPr>
        <p:spPr>
          <a:xfrm>
            <a:off x="6851967" y="4587712"/>
            <a:ext cx="546009" cy="473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492261" y="3946245"/>
            <a:ext cx="854773" cy="38352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Kanaler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89397" y="4908208"/>
            <a:ext cx="996460" cy="109799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Snabb tid</a:t>
            </a:r>
          </a:p>
        </p:txBody>
      </p:sp>
      <p:sp>
        <p:nvSpPr>
          <p:cNvPr id="25" name="TextBox 24"/>
          <p:cNvSpPr txBox="1"/>
          <p:nvPr/>
        </p:nvSpPr>
        <p:spPr>
          <a:xfrm rot="18635373">
            <a:off x="6648054" y="4196302"/>
            <a:ext cx="1179263" cy="39598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Långsam tid</a:t>
            </a:r>
          </a:p>
        </p:txBody>
      </p:sp>
      <p:pic>
        <p:nvPicPr>
          <p:cNvPr id="23" name="Picture 4" descr="Bildresultat för antenna array beamform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87" y="1970329"/>
            <a:ext cx="3444241" cy="332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462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Grundläggande Signalbehandling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69888" y="1876147"/>
            <a:ext cx="4683520" cy="4544005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3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6365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2741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314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3606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4064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452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497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dirty="0" err="1"/>
              <a:t>Lobformning</a:t>
            </a:r>
            <a:endParaRPr lang="sv-SE" dirty="0"/>
          </a:p>
          <a:p>
            <a:pPr lvl="1"/>
            <a:r>
              <a:rPr lang="sv-SE" dirty="0"/>
              <a:t>Summera kanalerna</a:t>
            </a:r>
          </a:p>
          <a:p>
            <a:endParaRPr lang="sv-SE" dirty="0"/>
          </a:p>
          <a:p>
            <a:r>
              <a:rPr lang="sv-SE" dirty="0"/>
              <a:t>Pulskompression</a:t>
            </a:r>
          </a:p>
          <a:p>
            <a:pPr lvl="1"/>
            <a:r>
              <a:rPr lang="sv-SE" dirty="0"/>
              <a:t>Matchat filter</a:t>
            </a:r>
          </a:p>
          <a:p>
            <a:endParaRPr lang="sv-SE" dirty="0"/>
          </a:p>
          <a:p>
            <a:r>
              <a:rPr lang="sv-SE" dirty="0" err="1"/>
              <a:t>Dopplerprocessning</a:t>
            </a:r>
            <a:endParaRPr lang="sv-SE" dirty="0"/>
          </a:p>
          <a:p>
            <a:pPr lvl="1"/>
            <a:r>
              <a:rPr lang="sv-SE" dirty="0"/>
              <a:t>Diskret </a:t>
            </a:r>
            <a:r>
              <a:rPr lang="sv-SE" dirty="0" err="1"/>
              <a:t>Fouriertransform</a:t>
            </a:r>
            <a:endParaRPr lang="sv-SE" dirty="0"/>
          </a:p>
          <a:p>
            <a:endParaRPr lang="sv-SE" dirty="0"/>
          </a:p>
          <a:p>
            <a:r>
              <a:rPr lang="sv-SE" dirty="0"/>
              <a:t>Detektion</a:t>
            </a:r>
          </a:p>
          <a:p>
            <a:pPr lvl="1"/>
            <a:r>
              <a:rPr lang="sv-SE" dirty="0"/>
              <a:t>Tröskel på normaliserad signal</a:t>
            </a:r>
          </a:p>
          <a:p>
            <a:pPr lvl="1"/>
            <a:r>
              <a:rPr lang="sv-SE" dirty="0"/>
              <a:t>Konstant falsklarmssannolikhet</a:t>
            </a:r>
          </a:p>
        </p:txBody>
      </p:sp>
      <p:pic>
        <p:nvPicPr>
          <p:cNvPr id="6" name="Picture 3" descr="kursbild_si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4924" y="1623869"/>
            <a:ext cx="3211783" cy="252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082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Grundläggande Signalbehandling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69888" y="1876147"/>
            <a:ext cx="4683520" cy="4544005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3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6365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2741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314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3606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4064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452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497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dirty="0" err="1"/>
              <a:t>Lobformning</a:t>
            </a:r>
            <a:endParaRPr lang="sv-SE" dirty="0"/>
          </a:p>
          <a:p>
            <a:pPr lvl="1"/>
            <a:r>
              <a:rPr lang="sv-SE" dirty="0"/>
              <a:t>Summera kanalerna</a:t>
            </a:r>
          </a:p>
          <a:p>
            <a:endParaRPr lang="sv-SE" dirty="0"/>
          </a:p>
          <a:p>
            <a:r>
              <a:rPr lang="sv-SE" dirty="0"/>
              <a:t>Pulskompression</a:t>
            </a:r>
          </a:p>
          <a:p>
            <a:pPr lvl="1"/>
            <a:r>
              <a:rPr lang="sv-SE" dirty="0"/>
              <a:t>Matchat filter</a:t>
            </a:r>
          </a:p>
          <a:p>
            <a:endParaRPr lang="sv-SE" dirty="0"/>
          </a:p>
          <a:p>
            <a:r>
              <a:rPr lang="sv-SE" dirty="0" err="1"/>
              <a:t>Dopplerprocessning</a:t>
            </a:r>
            <a:endParaRPr lang="sv-SE" dirty="0"/>
          </a:p>
          <a:p>
            <a:pPr lvl="1"/>
            <a:r>
              <a:rPr lang="sv-SE" dirty="0"/>
              <a:t>Diskret </a:t>
            </a:r>
            <a:r>
              <a:rPr lang="sv-SE" dirty="0" err="1"/>
              <a:t>Fouriertransform</a:t>
            </a:r>
            <a:endParaRPr lang="sv-SE" dirty="0"/>
          </a:p>
          <a:p>
            <a:endParaRPr lang="sv-SE" dirty="0"/>
          </a:p>
          <a:p>
            <a:r>
              <a:rPr lang="sv-SE" dirty="0"/>
              <a:t>Detektion</a:t>
            </a:r>
          </a:p>
          <a:p>
            <a:pPr lvl="1"/>
            <a:r>
              <a:rPr lang="sv-SE" dirty="0"/>
              <a:t>Tröskel på normaliserad signal</a:t>
            </a:r>
          </a:p>
          <a:p>
            <a:pPr lvl="1"/>
            <a:r>
              <a:rPr lang="sv-SE" dirty="0"/>
              <a:t>Konstant falsklarmssannolikhet</a:t>
            </a:r>
          </a:p>
        </p:txBody>
      </p:sp>
      <p:pic>
        <p:nvPicPr>
          <p:cNvPr id="6" name="Picture 3" descr="kursbild_si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4924" y="1623869"/>
            <a:ext cx="3211783" cy="252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 descr="kursbild_si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9279" y="1623869"/>
            <a:ext cx="3292464" cy="252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340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Grundläggande Signalbehandling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69888" y="1876147"/>
            <a:ext cx="4683520" cy="4544005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3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6365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2741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314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3606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4064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452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497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dirty="0" err="1"/>
              <a:t>Lobformning</a:t>
            </a:r>
            <a:endParaRPr lang="sv-SE" dirty="0"/>
          </a:p>
          <a:p>
            <a:pPr lvl="1"/>
            <a:r>
              <a:rPr lang="sv-SE" dirty="0"/>
              <a:t>Summera kanalerna</a:t>
            </a:r>
          </a:p>
          <a:p>
            <a:endParaRPr lang="sv-SE" dirty="0"/>
          </a:p>
          <a:p>
            <a:r>
              <a:rPr lang="sv-SE" dirty="0"/>
              <a:t>Pulskompression</a:t>
            </a:r>
          </a:p>
          <a:p>
            <a:pPr lvl="1"/>
            <a:r>
              <a:rPr lang="sv-SE" dirty="0"/>
              <a:t>Matchat filter</a:t>
            </a:r>
          </a:p>
          <a:p>
            <a:endParaRPr lang="sv-SE" dirty="0"/>
          </a:p>
          <a:p>
            <a:r>
              <a:rPr lang="sv-SE" dirty="0" err="1"/>
              <a:t>Dopplerprocessning</a:t>
            </a:r>
            <a:endParaRPr lang="sv-SE" dirty="0"/>
          </a:p>
          <a:p>
            <a:pPr lvl="1"/>
            <a:r>
              <a:rPr lang="sv-SE" dirty="0"/>
              <a:t>Diskret </a:t>
            </a:r>
            <a:r>
              <a:rPr lang="sv-SE" dirty="0" err="1"/>
              <a:t>Fouriertransform</a:t>
            </a:r>
            <a:endParaRPr lang="sv-SE" dirty="0"/>
          </a:p>
          <a:p>
            <a:endParaRPr lang="sv-SE" dirty="0"/>
          </a:p>
          <a:p>
            <a:r>
              <a:rPr lang="sv-SE" dirty="0"/>
              <a:t>Detektion</a:t>
            </a:r>
          </a:p>
          <a:p>
            <a:pPr lvl="1"/>
            <a:r>
              <a:rPr lang="sv-SE" dirty="0"/>
              <a:t>Tröskel på normaliserad signal</a:t>
            </a:r>
          </a:p>
          <a:p>
            <a:pPr lvl="1"/>
            <a:r>
              <a:rPr lang="sv-SE" dirty="0"/>
              <a:t>Konstant falsklarmssannolikhet</a:t>
            </a:r>
          </a:p>
        </p:txBody>
      </p:sp>
      <p:pic>
        <p:nvPicPr>
          <p:cNvPr id="6" name="Picture 3" descr="kursbild_si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4924" y="1623869"/>
            <a:ext cx="3211783" cy="252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 descr="kursbild_si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9279" y="1623869"/>
            <a:ext cx="3292464" cy="252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" descr="kursbild_sim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4334" y="4243388"/>
            <a:ext cx="3289889" cy="252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432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Grundläggande Signalbehandling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69888" y="1876147"/>
            <a:ext cx="4683520" cy="4544005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3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6365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2741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314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3606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4064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452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497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dirty="0" err="1"/>
              <a:t>Lobformning</a:t>
            </a:r>
            <a:endParaRPr lang="sv-SE" dirty="0"/>
          </a:p>
          <a:p>
            <a:pPr lvl="1"/>
            <a:r>
              <a:rPr lang="sv-SE" dirty="0"/>
              <a:t>Summera kanalerna</a:t>
            </a:r>
          </a:p>
          <a:p>
            <a:endParaRPr lang="sv-SE" dirty="0"/>
          </a:p>
          <a:p>
            <a:r>
              <a:rPr lang="sv-SE" dirty="0"/>
              <a:t>Pulskompression</a:t>
            </a:r>
          </a:p>
          <a:p>
            <a:pPr lvl="1"/>
            <a:r>
              <a:rPr lang="sv-SE" dirty="0"/>
              <a:t>Matchat filter</a:t>
            </a:r>
          </a:p>
          <a:p>
            <a:endParaRPr lang="sv-SE" dirty="0"/>
          </a:p>
          <a:p>
            <a:r>
              <a:rPr lang="sv-SE" dirty="0" err="1"/>
              <a:t>Dopplerprocessning</a:t>
            </a:r>
            <a:endParaRPr lang="sv-SE" dirty="0"/>
          </a:p>
          <a:p>
            <a:pPr lvl="1"/>
            <a:r>
              <a:rPr lang="sv-SE" dirty="0"/>
              <a:t>Diskret </a:t>
            </a:r>
            <a:r>
              <a:rPr lang="sv-SE" dirty="0" err="1"/>
              <a:t>Fouriertransform</a:t>
            </a:r>
            <a:endParaRPr lang="sv-SE" dirty="0"/>
          </a:p>
          <a:p>
            <a:endParaRPr lang="sv-SE" dirty="0"/>
          </a:p>
          <a:p>
            <a:r>
              <a:rPr lang="sv-SE" dirty="0"/>
              <a:t>Detektion</a:t>
            </a:r>
          </a:p>
          <a:p>
            <a:pPr lvl="1"/>
            <a:r>
              <a:rPr lang="sv-SE" dirty="0"/>
              <a:t>Tröskel på normaliserad signal</a:t>
            </a:r>
          </a:p>
          <a:p>
            <a:pPr lvl="1"/>
            <a:r>
              <a:rPr lang="sv-SE" dirty="0"/>
              <a:t>Konstant falsklarmssannolikhet</a:t>
            </a:r>
          </a:p>
        </p:txBody>
      </p:sp>
      <p:pic>
        <p:nvPicPr>
          <p:cNvPr id="6" name="Picture 3" descr="kursbild_si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4924" y="1623869"/>
            <a:ext cx="3211783" cy="252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 descr="kursbild_si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9279" y="1623869"/>
            <a:ext cx="3292464" cy="252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" descr="kursbild_sim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4334" y="4243388"/>
            <a:ext cx="3289889" cy="252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99016" y="4628644"/>
            <a:ext cx="364142" cy="210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7663158" y="4709565"/>
            <a:ext cx="1861168" cy="307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24327" y="4547724"/>
                <a:ext cx="2548990" cy="131900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sv-SE" sz="1400" dirty="0"/>
                  <a:t>Tröskel på signal till brusförhållande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sv-SE" sz="1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sv-S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v-SE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𝑆𝑘𝑎𝑡𝑡𝑎𝑑</m:t>
                          </m:r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𝑠𝑖𝑔𝑛𝑎𝑙𝑠𝑡𝑦𝑟𝑘𝑎</m:t>
                          </m:r>
                        </m:num>
                        <m:den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𝑆𝑘𝑎𝑡𝑡𝑎𝑑</m:t>
                          </m:r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v-SE" sz="1400" b="0" i="1" smtClean="0">
                              <a:latin typeface="Cambria Math" panose="02040503050406030204" pitchFamily="18" charset="0"/>
                            </a:rPr>
                            <m:t>𝑏𝑟𝑢𝑠𝑠𝑡𝑦𝑟𝑘𝑎</m:t>
                          </m:r>
                        </m:den>
                      </m:f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327" y="4547724"/>
                <a:ext cx="2548990" cy="1319002"/>
              </a:xfrm>
              <a:prstGeom prst="rect">
                <a:avLst/>
              </a:prstGeom>
              <a:blipFill>
                <a:blip r:embed="rId6"/>
                <a:stretch>
                  <a:fillRect l="-716" t="-92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724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Grundläggande Signalbehandling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69888" y="1876147"/>
            <a:ext cx="4683520" cy="4544005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3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6365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2741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314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3606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4064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452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497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dirty="0" err="1"/>
              <a:t>Lobformning</a:t>
            </a:r>
            <a:endParaRPr lang="sv-SE" dirty="0"/>
          </a:p>
          <a:p>
            <a:pPr lvl="1"/>
            <a:r>
              <a:rPr lang="sv-SE" dirty="0"/>
              <a:t>Summera kanalerna</a:t>
            </a:r>
          </a:p>
          <a:p>
            <a:endParaRPr lang="sv-SE" dirty="0"/>
          </a:p>
          <a:p>
            <a:r>
              <a:rPr lang="sv-SE" dirty="0"/>
              <a:t>Pulskompression</a:t>
            </a:r>
          </a:p>
          <a:p>
            <a:pPr lvl="1"/>
            <a:r>
              <a:rPr lang="sv-SE" dirty="0"/>
              <a:t>Matchat filter</a:t>
            </a:r>
          </a:p>
          <a:p>
            <a:endParaRPr lang="sv-SE" dirty="0"/>
          </a:p>
          <a:p>
            <a:r>
              <a:rPr lang="sv-SE" dirty="0" err="1"/>
              <a:t>Dopplerprocessning</a:t>
            </a:r>
            <a:endParaRPr lang="sv-SE" dirty="0"/>
          </a:p>
          <a:p>
            <a:pPr lvl="1"/>
            <a:r>
              <a:rPr lang="sv-SE" dirty="0"/>
              <a:t>Diskret </a:t>
            </a:r>
            <a:r>
              <a:rPr lang="sv-SE" dirty="0" err="1"/>
              <a:t>Fouriertransform</a:t>
            </a:r>
            <a:endParaRPr lang="sv-SE" dirty="0"/>
          </a:p>
          <a:p>
            <a:endParaRPr lang="sv-SE" dirty="0"/>
          </a:p>
          <a:p>
            <a:r>
              <a:rPr lang="sv-SE" dirty="0"/>
              <a:t>Detektion</a:t>
            </a:r>
          </a:p>
          <a:p>
            <a:pPr lvl="1"/>
            <a:r>
              <a:rPr lang="sv-SE" dirty="0"/>
              <a:t>Tröskel på normaliserad signal</a:t>
            </a:r>
          </a:p>
          <a:p>
            <a:pPr lvl="1"/>
            <a:r>
              <a:rPr lang="sv-SE" dirty="0"/>
              <a:t>Konstant falsklarmssannolikhet</a:t>
            </a:r>
          </a:p>
        </p:txBody>
      </p:sp>
      <p:pic>
        <p:nvPicPr>
          <p:cNvPr id="7" name="Picture 3" descr="kursbild_si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3769" y="1660041"/>
            <a:ext cx="3275741" cy="24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084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Grundläggande Signalbehandling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69888" y="1876147"/>
            <a:ext cx="4683520" cy="4544005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3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6365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2741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314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3606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4064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452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497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dirty="0" err="1"/>
              <a:t>Lobformning</a:t>
            </a:r>
            <a:endParaRPr lang="sv-SE" dirty="0"/>
          </a:p>
          <a:p>
            <a:pPr lvl="1"/>
            <a:r>
              <a:rPr lang="sv-SE" dirty="0"/>
              <a:t>Summera kanalerna</a:t>
            </a:r>
          </a:p>
          <a:p>
            <a:endParaRPr lang="sv-SE" dirty="0"/>
          </a:p>
          <a:p>
            <a:r>
              <a:rPr lang="sv-SE" dirty="0"/>
              <a:t>Pulskompression</a:t>
            </a:r>
          </a:p>
          <a:p>
            <a:pPr lvl="1"/>
            <a:r>
              <a:rPr lang="sv-SE" dirty="0"/>
              <a:t>Matchat filter</a:t>
            </a:r>
          </a:p>
          <a:p>
            <a:endParaRPr lang="sv-SE" dirty="0"/>
          </a:p>
          <a:p>
            <a:r>
              <a:rPr lang="sv-SE" dirty="0" err="1"/>
              <a:t>Dopplerprocessning</a:t>
            </a:r>
            <a:endParaRPr lang="sv-SE" dirty="0"/>
          </a:p>
          <a:p>
            <a:pPr lvl="1"/>
            <a:r>
              <a:rPr lang="sv-SE" dirty="0"/>
              <a:t>Diskret </a:t>
            </a:r>
            <a:r>
              <a:rPr lang="sv-SE" dirty="0" err="1"/>
              <a:t>Fouriertransform</a:t>
            </a:r>
            <a:endParaRPr lang="sv-SE" dirty="0"/>
          </a:p>
          <a:p>
            <a:endParaRPr lang="sv-SE" dirty="0"/>
          </a:p>
          <a:p>
            <a:r>
              <a:rPr lang="sv-SE" dirty="0"/>
              <a:t>Detektion</a:t>
            </a:r>
          </a:p>
          <a:p>
            <a:pPr lvl="1"/>
            <a:r>
              <a:rPr lang="sv-SE" dirty="0"/>
              <a:t>Tröskel på normaliserad signal</a:t>
            </a:r>
          </a:p>
          <a:p>
            <a:pPr lvl="1"/>
            <a:r>
              <a:rPr lang="sv-SE" dirty="0"/>
              <a:t>Konstant falsklarmssannolikhet</a:t>
            </a:r>
          </a:p>
        </p:txBody>
      </p:sp>
      <p:pic>
        <p:nvPicPr>
          <p:cNvPr id="7" name="Picture 3" descr="kursbild_si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3769" y="1660041"/>
            <a:ext cx="3275741" cy="24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 descr="kursbild_sim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9104" y="1660041"/>
            <a:ext cx="3234287" cy="24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1101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  <a:p>
            <a:r>
              <a:rPr lang="sv-SE" dirty="0"/>
              <a:t>Grundläggande Signalbehandling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69888" y="1876147"/>
            <a:ext cx="4683520" cy="4544005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3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6365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2741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314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3606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4064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452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497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dirty="0" err="1"/>
              <a:t>Lobformning</a:t>
            </a:r>
            <a:endParaRPr lang="sv-SE" dirty="0"/>
          </a:p>
          <a:p>
            <a:pPr lvl="1"/>
            <a:r>
              <a:rPr lang="sv-SE" dirty="0"/>
              <a:t>Summera kanalerna</a:t>
            </a:r>
          </a:p>
          <a:p>
            <a:endParaRPr lang="sv-SE" dirty="0"/>
          </a:p>
          <a:p>
            <a:r>
              <a:rPr lang="sv-SE" dirty="0"/>
              <a:t>Pulskompression</a:t>
            </a:r>
          </a:p>
          <a:p>
            <a:pPr lvl="1"/>
            <a:r>
              <a:rPr lang="sv-SE" dirty="0"/>
              <a:t>Matchat filter</a:t>
            </a:r>
          </a:p>
          <a:p>
            <a:endParaRPr lang="sv-SE" dirty="0"/>
          </a:p>
          <a:p>
            <a:r>
              <a:rPr lang="sv-SE" dirty="0" err="1"/>
              <a:t>Dopplerprocessning</a:t>
            </a:r>
            <a:endParaRPr lang="sv-SE" dirty="0"/>
          </a:p>
          <a:p>
            <a:pPr lvl="1"/>
            <a:r>
              <a:rPr lang="sv-SE" dirty="0"/>
              <a:t>Diskret </a:t>
            </a:r>
            <a:r>
              <a:rPr lang="sv-SE" dirty="0" err="1"/>
              <a:t>Fouriertransform</a:t>
            </a:r>
            <a:endParaRPr lang="sv-SE" dirty="0"/>
          </a:p>
          <a:p>
            <a:endParaRPr lang="sv-SE" dirty="0"/>
          </a:p>
          <a:p>
            <a:r>
              <a:rPr lang="sv-SE" dirty="0"/>
              <a:t>Detektion</a:t>
            </a:r>
          </a:p>
          <a:p>
            <a:pPr lvl="1"/>
            <a:r>
              <a:rPr lang="sv-SE" dirty="0"/>
              <a:t>Tröskel på normaliserad signal</a:t>
            </a:r>
          </a:p>
          <a:p>
            <a:pPr lvl="1"/>
            <a:r>
              <a:rPr lang="sv-SE" dirty="0"/>
              <a:t>Konstant falsklarmssannolikhet</a:t>
            </a:r>
          </a:p>
        </p:txBody>
      </p:sp>
      <p:pic>
        <p:nvPicPr>
          <p:cNvPr id="7" name="Picture 3" descr="kursbild_si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3769" y="1660041"/>
            <a:ext cx="3275741" cy="24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 descr="kursbild_sim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9104" y="1660041"/>
            <a:ext cx="3234287" cy="24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3" descr="kursbild_sim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9248" y="4236843"/>
            <a:ext cx="3243593" cy="24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496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"/>
          <p:cNvGrpSpPr>
            <a:grpSpLocks/>
          </p:cNvGrpSpPr>
          <p:nvPr/>
        </p:nvGrpSpPr>
        <p:grpSpPr bwMode="auto">
          <a:xfrm>
            <a:off x="8015818" y="1801178"/>
            <a:ext cx="3649133" cy="832882"/>
            <a:chOff x="6011874" y="1557338"/>
            <a:chExt cx="2736855" cy="832882"/>
          </a:xfrm>
        </p:grpSpPr>
        <p:sp>
          <p:nvSpPr>
            <p:cNvPr id="50" name="Oval 27"/>
            <p:cNvSpPr>
              <a:spLocks noChangeArrowheads="1"/>
            </p:cNvSpPr>
            <p:nvPr/>
          </p:nvSpPr>
          <p:spPr bwMode="auto">
            <a:xfrm>
              <a:off x="6011874" y="1557338"/>
              <a:ext cx="2736855" cy="792162"/>
            </a:xfrm>
            <a:prstGeom prst="ellipse">
              <a:avLst/>
            </a:prstGeom>
            <a:solidFill>
              <a:schemeClr val="accent5">
                <a:lumMod val="90000"/>
                <a:lumOff val="10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53" name="Text Box 28"/>
            <p:cNvSpPr txBox="1">
              <a:spLocks noChangeArrowheads="1"/>
            </p:cNvSpPr>
            <p:nvPr/>
          </p:nvSpPr>
          <p:spPr bwMode="auto">
            <a:xfrm>
              <a:off x="6551807" y="1701800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43054" name="Text Box 29"/>
            <p:cNvSpPr txBox="1">
              <a:spLocks noChangeArrowheads="1"/>
            </p:cNvSpPr>
            <p:nvPr/>
          </p:nvSpPr>
          <p:spPr bwMode="auto">
            <a:xfrm>
              <a:off x="7848796" y="1628775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43055" name="Rectangle 30"/>
            <p:cNvSpPr>
              <a:spLocks noChangeArrowheads="1"/>
            </p:cNvSpPr>
            <p:nvPr/>
          </p:nvSpPr>
          <p:spPr bwMode="auto">
            <a:xfrm>
              <a:off x="8136135" y="1846263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43056" name="Rectangle 31"/>
            <p:cNvSpPr>
              <a:spLocks noChangeArrowheads="1"/>
            </p:cNvSpPr>
            <p:nvPr/>
          </p:nvSpPr>
          <p:spPr bwMode="auto">
            <a:xfrm>
              <a:off x="7128070" y="1557338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43057" name="Rectangle 32"/>
            <p:cNvSpPr>
              <a:spLocks noChangeArrowheads="1"/>
            </p:cNvSpPr>
            <p:nvPr/>
          </p:nvSpPr>
          <p:spPr bwMode="auto">
            <a:xfrm>
              <a:off x="6408932" y="1773238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43058" name="Rectangle 33"/>
            <p:cNvSpPr>
              <a:spLocks noChangeArrowheads="1"/>
            </p:cNvSpPr>
            <p:nvPr/>
          </p:nvSpPr>
          <p:spPr bwMode="auto">
            <a:xfrm>
              <a:off x="6264468" y="1844675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43059" name="Rectangle 34"/>
            <p:cNvSpPr>
              <a:spLocks noChangeArrowheads="1"/>
            </p:cNvSpPr>
            <p:nvPr/>
          </p:nvSpPr>
          <p:spPr bwMode="auto">
            <a:xfrm>
              <a:off x="6121593" y="1916113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43060" name="Rectangle 35"/>
            <p:cNvSpPr>
              <a:spLocks noChangeArrowheads="1"/>
            </p:cNvSpPr>
            <p:nvPr/>
          </p:nvSpPr>
          <p:spPr bwMode="auto">
            <a:xfrm>
              <a:off x="7972622" y="1609725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43061" name="Rectangle 36"/>
            <p:cNvSpPr>
              <a:spLocks noChangeArrowheads="1"/>
            </p:cNvSpPr>
            <p:nvPr/>
          </p:nvSpPr>
          <p:spPr bwMode="auto">
            <a:xfrm>
              <a:off x="8086922" y="1585913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43062" name="Rectangle 37"/>
            <p:cNvSpPr>
              <a:spLocks noChangeArrowheads="1"/>
            </p:cNvSpPr>
            <p:nvPr/>
          </p:nvSpPr>
          <p:spPr bwMode="auto">
            <a:xfrm>
              <a:off x="8220273" y="1563688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43063" name="Rectangle 38"/>
            <p:cNvSpPr>
              <a:spLocks noChangeArrowheads="1"/>
            </p:cNvSpPr>
            <p:nvPr/>
          </p:nvSpPr>
          <p:spPr bwMode="auto">
            <a:xfrm>
              <a:off x="8231385" y="1824038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43064" name="Rectangle 39"/>
            <p:cNvSpPr>
              <a:spLocks noChangeArrowheads="1"/>
            </p:cNvSpPr>
            <p:nvPr/>
          </p:nvSpPr>
          <p:spPr bwMode="auto">
            <a:xfrm>
              <a:off x="8366323" y="1812925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43065" name="Rectangle 40"/>
            <p:cNvSpPr>
              <a:spLocks noChangeArrowheads="1"/>
            </p:cNvSpPr>
            <p:nvPr/>
          </p:nvSpPr>
          <p:spPr bwMode="auto">
            <a:xfrm>
              <a:off x="6196206" y="1614488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43066" name="Rectangle 41"/>
            <p:cNvSpPr>
              <a:spLocks noChangeArrowheads="1"/>
            </p:cNvSpPr>
            <p:nvPr/>
          </p:nvSpPr>
          <p:spPr bwMode="auto">
            <a:xfrm>
              <a:off x="7451922" y="1863725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43067" name="Rectangle 42"/>
            <p:cNvSpPr>
              <a:spLocks noChangeArrowheads="1"/>
            </p:cNvSpPr>
            <p:nvPr/>
          </p:nvSpPr>
          <p:spPr bwMode="auto">
            <a:xfrm>
              <a:off x="6713733" y="2020888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</p:grpSp>
      <p:sp>
        <p:nvSpPr>
          <p:cNvPr id="57498" name="Oval 8"/>
          <p:cNvSpPr>
            <a:spLocks noChangeArrowheads="1"/>
          </p:cNvSpPr>
          <p:nvPr/>
        </p:nvSpPr>
        <p:spPr bwMode="auto">
          <a:xfrm>
            <a:off x="3600451" y="5544503"/>
            <a:ext cx="3649133" cy="792162"/>
          </a:xfrm>
          <a:prstGeom prst="ellipse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13" name="Line 2"/>
          <p:cNvSpPr>
            <a:spLocks noChangeShapeType="1"/>
          </p:cNvSpPr>
          <p:nvPr/>
        </p:nvSpPr>
        <p:spPr bwMode="auto">
          <a:xfrm flipH="1">
            <a:off x="6019800" y="6015990"/>
            <a:ext cx="865717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14" name="Line 3"/>
          <p:cNvSpPr>
            <a:spLocks noChangeShapeType="1"/>
          </p:cNvSpPr>
          <p:nvPr/>
        </p:nvSpPr>
        <p:spPr bwMode="auto">
          <a:xfrm flipH="1">
            <a:off x="5353051" y="5714365"/>
            <a:ext cx="99060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15" name="Line 4"/>
          <p:cNvSpPr>
            <a:spLocks noChangeShapeType="1"/>
          </p:cNvSpPr>
          <p:nvPr/>
        </p:nvSpPr>
        <p:spPr bwMode="auto">
          <a:xfrm flipV="1">
            <a:off x="3826933" y="5690554"/>
            <a:ext cx="908051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496" name="Text Box 6"/>
          <p:cNvSpPr txBox="1">
            <a:spLocks noChangeArrowheads="1"/>
          </p:cNvSpPr>
          <p:nvPr/>
        </p:nvSpPr>
        <p:spPr bwMode="auto">
          <a:xfrm>
            <a:off x="3790951" y="4536441"/>
            <a:ext cx="3266016" cy="758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altLang="sv-SE" sz="1800" dirty="0"/>
              <a:t>Antenn</a:t>
            </a:r>
          </a:p>
        </p:txBody>
      </p:sp>
      <p:sp>
        <p:nvSpPr>
          <p:cNvPr id="57497" name="Text Box 7"/>
          <p:cNvSpPr txBox="1">
            <a:spLocks noChangeArrowheads="1"/>
          </p:cNvSpPr>
          <p:nvPr/>
        </p:nvSpPr>
        <p:spPr bwMode="auto">
          <a:xfrm>
            <a:off x="3790951" y="3528379"/>
            <a:ext cx="3266016" cy="7191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sv-SE" dirty="0"/>
              <a:t>Signalbehandling</a:t>
            </a:r>
          </a:p>
        </p:txBody>
      </p:sp>
      <p:graphicFrame>
        <p:nvGraphicFramePr>
          <p:cNvPr id="43023" name="Object 14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712884" y="5544504"/>
          <a:ext cx="522816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CorelDRAW" r:id="rId3" imgW="391478" imgH="453390" progId="CorelDRAW.Graphic.12">
                  <p:embed/>
                </p:oleObj>
              </mc:Choice>
              <mc:Fallback>
                <p:oleObj name="CorelDRAW" r:id="rId3" imgW="391478" imgH="453390" progId="CorelDRAW.Graphic.12">
                  <p:embed/>
                  <p:pic>
                    <p:nvPicPr>
                      <p:cNvPr id="43023" name="Object 14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2884" y="5544504"/>
                        <a:ext cx="522816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4" name="Object 146"/>
          <p:cNvGraphicFramePr>
            <a:graphicFrameLocks noChangeAspect="1"/>
          </p:cNvGraphicFramePr>
          <p:nvPr/>
        </p:nvGraphicFramePr>
        <p:xfrm>
          <a:off x="6288617" y="5833429"/>
          <a:ext cx="522816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CorelDRAW" r:id="rId5" imgW="391478" imgH="453390" progId="CorelDRAW.Graphic.12">
                  <p:embed/>
                </p:oleObj>
              </mc:Choice>
              <mc:Fallback>
                <p:oleObj name="CorelDRAW" r:id="rId5" imgW="391478" imgH="453390" progId="CorelDRAW.Graphic.12">
                  <p:embed/>
                  <p:pic>
                    <p:nvPicPr>
                      <p:cNvPr id="43024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617" y="5833429"/>
                        <a:ext cx="522816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5" name="Object 147"/>
          <p:cNvGraphicFramePr>
            <a:graphicFrameLocks noChangeAspect="1"/>
          </p:cNvGraphicFramePr>
          <p:nvPr/>
        </p:nvGraphicFramePr>
        <p:xfrm>
          <a:off x="3888318" y="5760403"/>
          <a:ext cx="50376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CorelDRAW" r:id="rId6" imgW="378142" imgH="393859" progId="CorelDRAW.Graphic.12">
                  <p:embed/>
                </p:oleObj>
              </mc:Choice>
              <mc:Fallback>
                <p:oleObj name="CorelDRAW" r:id="rId6" imgW="378142" imgH="393859" progId="CorelDRAW.Graphic.12">
                  <p:embed/>
                  <p:pic>
                    <p:nvPicPr>
                      <p:cNvPr id="43025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8318" y="5760403"/>
                        <a:ext cx="50376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6" name="Text Box 12"/>
          <p:cNvSpPr txBox="1">
            <a:spLocks noChangeArrowheads="1"/>
          </p:cNvSpPr>
          <p:nvPr/>
        </p:nvSpPr>
        <p:spPr bwMode="auto">
          <a:xfrm>
            <a:off x="2133356" y="5814379"/>
            <a:ext cx="83869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sv-SE" altLang="sv-SE" sz="1800" dirty="0" err="1"/>
              <a:t>Scene</a:t>
            </a:r>
            <a:endParaRPr lang="sv-SE" altLang="sv-SE" sz="1800" dirty="0"/>
          </a:p>
        </p:txBody>
      </p:sp>
      <p:sp>
        <p:nvSpPr>
          <p:cNvPr id="12308" name="Line 13"/>
          <p:cNvSpPr>
            <a:spLocks noChangeShapeType="1"/>
          </p:cNvSpPr>
          <p:nvPr/>
        </p:nvSpPr>
        <p:spPr bwMode="auto">
          <a:xfrm>
            <a:off x="5135033" y="5328603"/>
            <a:ext cx="0" cy="2159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9" name="Line 14"/>
          <p:cNvSpPr>
            <a:spLocks noChangeShapeType="1"/>
          </p:cNvSpPr>
          <p:nvPr/>
        </p:nvSpPr>
        <p:spPr bwMode="auto">
          <a:xfrm>
            <a:off x="5615517" y="5328603"/>
            <a:ext cx="0" cy="2159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triangle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10" name="Line 15"/>
          <p:cNvSpPr>
            <a:spLocks noChangeShapeType="1"/>
          </p:cNvSpPr>
          <p:nvPr/>
        </p:nvSpPr>
        <p:spPr bwMode="auto">
          <a:xfrm>
            <a:off x="5422900" y="4249104"/>
            <a:ext cx="0" cy="2873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triangle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11" name="Line 16"/>
          <p:cNvSpPr>
            <a:spLocks noChangeShapeType="1"/>
          </p:cNvSpPr>
          <p:nvPr/>
        </p:nvSpPr>
        <p:spPr bwMode="auto">
          <a:xfrm>
            <a:off x="5422900" y="3241040"/>
            <a:ext cx="0" cy="2873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triangle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504" name="Text Box 17"/>
          <p:cNvSpPr txBox="1">
            <a:spLocks noChangeArrowheads="1"/>
          </p:cNvSpPr>
          <p:nvPr/>
        </p:nvSpPr>
        <p:spPr bwMode="auto">
          <a:xfrm>
            <a:off x="3790091" y="2520315"/>
            <a:ext cx="3266016" cy="719138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altLang="sv-SE" sz="1800" dirty="0"/>
              <a:t>Målföljning</a:t>
            </a:r>
          </a:p>
        </p:txBody>
      </p:sp>
      <p:sp>
        <p:nvSpPr>
          <p:cNvPr id="12318" name="Line 19"/>
          <p:cNvSpPr>
            <a:spLocks noChangeShapeType="1"/>
          </p:cNvSpPr>
          <p:nvPr/>
        </p:nvSpPr>
        <p:spPr bwMode="auto">
          <a:xfrm>
            <a:off x="5422900" y="2232979"/>
            <a:ext cx="0" cy="2873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triangle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19" name="Line 43"/>
          <p:cNvSpPr>
            <a:spLocks noChangeShapeType="1"/>
          </p:cNvSpPr>
          <p:nvPr/>
        </p:nvSpPr>
        <p:spPr bwMode="auto">
          <a:xfrm flipH="1">
            <a:off x="5446184" y="2375853"/>
            <a:ext cx="2580216" cy="0"/>
          </a:xfrm>
          <a:prstGeom prst="line">
            <a:avLst/>
          </a:prstGeom>
          <a:noFill/>
          <a:ln w="25400">
            <a:solidFill>
              <a:schemeClr val="accent5">
                <a:lumMod val="90000"/>
                <a:lumOff val="10000"/>
              </a:schemeClr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229601" y="1967865"/>
            <a:ext cx="3139017" cy="427038"/>
            <a:chOff x="6172201" y="1724025"/>
            <a:chExt cx="2354262" cy="427037"/>
          </a:xfrm>
        </p:grpSpPr>
        <p:sp>
          <p:nvSpPr>
            <p:cNvPr id="43047" name="Line 46"/>
            <p:cNvSpPr>
              <a:spLocks noChangeShapeType="1"/>
            </p:cNvSpPr>
            <p:nvPr/>
          </p:nvSpPr>
          <p:spPr bwMode="auto">
            <a:xfrm flipV="1">
              <a:off x="6172201" y="1851025"/>
              <a:ext cx="582613" cy="300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48" name="Line 47"/>
            <p:cNvSpPr>
              <a:spLocks noChangeShapeType="1"/>
            </p:cNvSpPr>
            <p:nvPr/>
          </p:nvSpPr>
          <p:spPr bwMode="auto">
            <a:xfrm flipH="1">
              <a:off x="7769226" y="1724025"/>
              <a:ext cx="666750" cy="157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49" name="Line 48"/>
            <p:cNvSpPr>
              <a:spLocks noChangeShapeType="1"/>
            </p:cNvSpPr>
            <p:nvPr/>
          </p:nvSpPr>
          <p:spPr bwMode="auto">
            <a:xfrm flipH="1">
              <a:off x="8091488" y="1973263"/>
              <a:ext cx="434975" cy="93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3041" name="Text Box 45"/>
          <p:cNvSpPr txBox="1">
            <a:spLocks noChangeArrowheads="1"/>
          </p:cNvSpPr>
          <p:nvPr/>
        </p:nvSpPr>
        <p:spPr bwMode="auto">
          <a:xfrm>
            <a:off x="8959348" y="2032953"/>
            <a:ext cx="453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sv-SE" altLang="sv-SE" sz="1800">
                <a:solidFill>
                  <a:srgbClr val="FF0000"/>
                </a:solidFill>
              </a:rPr>
              <a:t>T1</a:t>
            </a:r>
          </a:p>
        </p:txBody>
      </p:sp>
      <p:sp>
        <p:nvSpPr>
          <p:cNvPr id="43042" name="Text Box 46"/>
          <p:cNvSpPr txBox="1">
            <a:spLocks noChangeArrowheads="1"/>
          </p:cNvSpPr>
          <p:nvPr/>
        </p:nvSpPr>
        <p:spPr bwMode="auto">
          <a:xfrm>
            <a:off x="9985932" y="1812291"/>
            <a:ext cx="453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sv-SE" altLang="sv-SE" sz="1800">
                <a:solidFill>
                  <a:srgbClr val="FF0000"/>
                </a:solidFill>
              </a:rPr>
              <a:t>T2</a:t>
            </a:r>
          </a:p>
        </p:txBody>
      </p:sp>
      <p:sp>
        <p:nvSpPr>
          <p:cNvPr id="43043" name="Text Box 47"/>
          <p:cNvSpPr txBox="1">
            <a:spLocks noChangeArrowheads="1"/>
          </p:cNvSpPr>
          <p:nvPr/>
        </p:nvSpPr>
        <p:spPr bwMode="auto">
          <a:xfrm>
            <a:off x="10413499" y="2259966"/>
            <a:ext cx="453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sv-SE" altLang="sv-SE" sz="1800">
                <a:solidFill>
                  <a:srgbClr val="FF0000"/>
                </a:solidFill>
              </a:rPr>
              <a:t>T3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68000" y="136223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Målspår</a:t>
            </a:r>
            <a:endParaRPr lang="en-GB" dirty="0"/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3790951" y="1512254"/>
            <a:ext cx="3266016" cy="7191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altLang="sv-SE" sz="1800" dirty="0"/>
              <a:t>C2</a:t>
            </a:r>
          </a:p>
        </p:txBody>
      </p:sp>
      <p:grpSp>
        <p:nvGrpSpPr>
          <p:cNvPr id="47" name="Group 1"/>
          <p:cNvGrpSpPr>
            <a:grpSpLocks/>
          </p:cNvGrpSpPr>
          <p:nvPr/>
        </p:nvGrpSpPr>
        <p:grpSpPr bwMode="auto">
          <a:xfrm>
            <a:off x="902" y="3057684"/>
            <a:ext cx="3649133" cy="832882"/>
            <a:chOff x="6011874" y="1557338"/>
            <a:chExt cx="2736855" cy="832882"/>
          </a:xfrm>
        </p:grpSpPr>
        <p:sp>
          <p:nvSpPr>
            <p:cNvPr id="49" name="Oval 27"/>
            <p:cNvSpPr>
              <a:spLocks noChangeArrowheads="1"/>
            </p:cNvSpPr>
            <p:nvPr/>
          </p:nvSpPr>
          <p:spPr bwMode="auto">
            <a:xfrm>
              <a:off x="6011874" y="1557338"/>
              <a:ext cx="2736855" cy="792162"/>
            </a:xfrm>
            <a:prstGeom prst="ellipse">
              <a:avLst/>
            </a:prstGeom>
            <a:solidFill>
              <a:schemeClr val="accent5">
                <a:lumMod val="90000"/>
                <a:lumOff val="10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6551807" y="1701800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52" name="Text Box 29"/>
            <p:cNvSpPr txBox="1">
              <a:spLocks noChangeArrowheads="1"/>
            </p:cNvSpPr>
            <p:nvPr/>
          </p:nvSpPr>
          <p:spPr bwMode="auto">
            <a:xfrm>
              <a:off x="7848796" y="1628775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53" name="Rectangle 30"/>
            <p:cNvSpPr>
              <a:spLocks noChangeArrowheads="1"/>
            </p:cNvSpPr>
            <p:nvPr/>
          </p:nvSpPr>
          <p:spPr bwMode="auto">
            <a:xfrm>
              <a:off x="8136135" y="1846263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7128070" y="1557338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55" name="Rectangle 32"/>
            <p:cNvSpPr>
              <a:spLocks noChangeArrowheads="1"/>
            </p:cNvSpPr>
            <p:nvPr/>
          </p:nvSpPr>
          <p:spPr bwMode="auto">
            <a:xfrm>
              <a:off x="6408932" y="1773238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56" name="Rectangle 33"/>
            <p:cNvSpPr>
              <a:spLocks noChangeArrowheads="1"/>
            </p:cNvSpPr>
            <p:nvPr/>
          </p:nvSpPr>
          <p:spPr bwMode="auto">
            <a:xfrm>
              <a:off x="6264468" y="1844675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57" name="Rectangle 34"/>
            <p:cNvSpPr>
              <a:spLocks noChangeArrowheads="1"/>
            </p:cNvSpPr>
            <p:nvPr/>
          </p:nvSpPr>
          <p:spPr bwMode="auto">
            <a:xfrm>
              <a:off x="6121593" y="1916113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7972622" y="1609725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59" name="Rectangle 36"/>
            <p:cNvSpPr>
              <a:spLocks noChangeArrowheads="1"/>
            </p:cNvSpPr>
            <p:nvPr/>
          </p:nvSpPr>
          <p:spPr bwMode="auto">
            <a:xfrm>
              <a:off x="8086922" y="1585913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60" name="Rectangle 37"/>
            <p:cNvSpPr>
              <a:spLocks noChangeArrowheads="1"/>
            </p:cNvSpPr>
            <p:nvPr/>
          </p:nvSpPr>
          <p:spPr bwMode="auto">
            <a:xfrm>
              <a:off x="8220273" y="1563688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61" name="Rectangle 38"/>
            <p:cNvSpPr>
              <a:spLocks noChangeArrowheads="1"/>
            </p:cNvSpPr>
            <p:nvPr/>
          </p:nvSpPr>
          <p:spPr bwMode="auto">
            <a:xfrm>
              <a:off x="8231385" y="1824038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62" name="Rectangle 39"/>
            <p:cNvSpPr>
              <a:spLocks noChangeArrowheads="1"/>
            </p:cNvSpPr>
            <p:nvPr/>
          </p:nvSpPr>
          <p:spPr bwMode="auto">
            <a:xfrm>
              <a:off x="8366323" y="1812925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63" name="Rectangle 40"/>
            <p:cNvSpPr>
              <a:spLocks noChangeArrowheads="1"/>
            </p:cNvSpPr>
            <p:nvPr/>
          </p:nvSpPr>
          <p:spPr bwMode="auto">
            <a:xfrm>
              <a:off x="6196206" y="1614488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64" name="Rectangle 41"/>
            <p:cNvSpPr>
              <a:spLocks noChangeArrowheads="1"/>
            </p:cNvSpPr>
            <p:nvPr/>
          </p:nvSpPr>
          <p:spPr bwMode="auto">
            <a:xfrm>
              <a:off x="7451922" y="1863725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65" name="Rectangle 42"/>
            <p:cNvSpPr>
              <a:spLocks noChangeArrowheads="1"/>
            </p:cNvSpPr>
            <p:nvPr/>
          </p:nvSpPr>
          <p:spPr bwMode="auto">
            <a:xfrm>
              <a:off x="6713733" y="2020888"/>
              <a:ext cx="225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sv-SE" altLang="sv-SE" sz="1800">
                  <a:solidFill>
                    <a:srgbClr val="92D050"/>
                  </a:solidFill>
                </a:rPr>
                <a:t>x</a:t>
              </a:r>
            </a:p>
          </p:txBody>
        </p:sp>
      </p:grpSp>
      <p:sp>
        <p:nvSpPr>
          <p:cNvPr id="73" name="Line 43"/>
          <p:cNvSpPr>
            <a:spLocks noChangeShapeType="1"/>
          </p:cNvSpPr>
          <p:nvPr/>
        </p:nvSpPr>
        <p:spPr bwMode="auto">
          <a:xfrm flipV="1">
            <a:off x="3489169" y="3385503"/>
            <a:ext cx="1793068" cy="30957"/>
          </a:xfrm>
          <a:prstGeom prst="line">
            <a:avLst/>
          </a:prstGeom>
          <a:noFill/>
          <a:ln w="25400">
            <a:solidFill>
              <a:schemeClr val="accent5">
                <a:lumMod val="90000"/>
                <a:lumOff val="10000"/>
              </a:schemeClr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30584" y="388794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Detektioner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7535455" y="3129121"/>
            <a:ext cx="4425401" cy="4544005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3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6365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2741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314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3606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4064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452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497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dirty="0" err="1"/>
              <a:t>Bayesiansk</a:t>
            </a:r>
            <a:r>
              <a:rPr lang="sv-SE" dirty="0"/>
              <a:t> statistik</a:t>
            </a:r>
          </a:p>
          <a:p>
            <a:r>
              <a:rPr lang="sv-SE" dirty="0"/>
              <a:t>Hypoteshantering</a:t>
            </a:r>
          </a:p>
          <a:p>
            <a:pPr lvl="1"/>
            <a:r>
              <a:rPr lang="sv-SE" dirty="0"/>
              <a:t>Hypotesexplosion</a:t>
            </a: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målföljning</a:t>
            </a:r>
          </a:p>
        </p:txBody>
      </p:sp>
    </p:spTree>
    <p:extLst>
      <p:ext uri="{BB962C8B-B14F-4D97-AF65-F5344CB8AC3E}">
        <p14:creationId xmlns:p14="http://schemas.microsoft.com/office/powerpoint/2010/main" val="383704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bakgrund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>
            <a:normAutofit/>
          </a:bodyPr>
          <a:lstStyle/>
          <a:p>
            <a:pPr lvl="0"/>
            <a:r>
              <a:rPr lang="en-GB" sz="2000" dirty="0" err="1">
                <a:solidFill>
                  <a:schemeClr val="bg1"/>
                </a:solidFill>
              </a:rPr>
              <a:t>Utbildning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akademi</a:t>
            </a: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Civilingengör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</a:t>
            </a:r>
            <a:r>
              <a:rPr lang="en-GB" sz="2000" dirty="0">
                <a:solidFill>
                  <a:schemeClr val="bg1"/>
                </a:solidFill>
              </a:rPr>
              <a:t> Automation &amp; </a:t>
            </a:r>
            <a:r>
              <a:rPr lang="en-GB" sz="2000" dirty="0" err="1">
                <a:solidFill>
                  <a:schemeClr val="bg1"/>
                </a:solidFill>
              </a:rPr>
              <a:t>Mekatronik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Chalmers, </a:t>
            </a:r>
            <a:r>
              <a:rPr lang="en-GB" sz="2000" dirty="0" err="1">
                <a:solidFill>
                  <a:schemeClr val="bg1"/>
                </a:solidFill>
              </a:rPr>
              <a:t>inriktning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teknisk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matematik</a:t>
            </a:r>
            <a:r>
              <a:rPr lang="en-GB" sz="2000" dirty="0">
                <a:solidFill>
                  <a:schemeClr val="bg1"/>
                </a:solidFill>
              </a:rPr>
              <a:t>. 2003-2008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Doktorand i matematik på Chalmers 2009-2015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Postdok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TU-Berlin 2015-1016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Adjungerad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docent 20%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Chalmers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febriuari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2021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handledare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AI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doktorand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augusti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2020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sv-SE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3417" y="1673224"/>
            <a:ext cx="5275217" cy="4060825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</a:rPr>
              <a:t>Näringslivet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Konsult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gruppledare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inom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algoritmutveckling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Syntronic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2016-2019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Konsult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Chief Scientist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Smartr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2019-2020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Systemingengör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Saab sedan 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Specialist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teknisk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matematik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2023 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639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02D930-DB44-4942-904E-E6F11B0F3050}" type="slidenum">
              <a:rPr lang="en-GB" smtClean="0"/>
              <a:pPr/>
              <a:t>40</a:t>
            </a:fld>
            <a:endParaRPr lang="en-GB" dirty="0"/>
          </a:p>
        </p:txBody>
      </p:sp>
      <p:pic>
        <p:nvPicPr>
          <p:cNvPr id="6" name="Picture 24" descr="Bildresultat fÃ¶r dr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910" y="1934224"/>
            <a:ext cx="1656080" cy="98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Bildresultat fÃ¶r fixed wing military ua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113" y="1684918"/>
            <a:ext cx="1871727" cy="12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t="-7657" b="14555"/>
          <a:stretch/>
        </p:blipFill>
        <p:spPr>
          <a:xfrm>
            <a:off x="8817116" y="2875830"/>
            <a:ext cx="2246564" cy="111705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6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5" t="17186" r="11143" b="14159"/>
          <a:stretch>
            <a:fillRect/>
          </a:stretch>
        </p:blipFill>
        <p:spPr bwMode="auto">
          <a:xfrm>
            <a:off x="8283910" y="4058438"/>
            <a:ext cx="1569892" cy="124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8" t="26297" r="23068" b="45702"/>
          <a:stretch>
            <a:fillRect/>
          </a:stretch>
        </p:blipFill>
        <p:spPr bwMode="auto">
          <a:xfrm>
            <a:off x="10056113" y="4058438"/>
            <a:ext cx="1861567" cy="72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Content Placeholder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398" y="4891936"/>
            <a:ext cx="1861567" cy="124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34358" y="1604392"/>
            <a:ext cx="7246602" cy="4999608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3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6365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2741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314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3606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4064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452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497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altLang="sv-SE" b="1" dirty="0" err="1"/>
              <a:t>Fåglar</a:t>
            </a:r>
            <a:r>
              <a:rPr lang="en-GB" altLang="sv-SE" b="1" dirty="0"/>
              <a:t> </a:t>
            </a:r>
            <a:r>
              <a:rPr lang="en-GB" altLang="sv-SE" b="1" dirty="0" err="1"/>
              <a:t>och</a:t>
            </a:r>
            <a:r>
              <a:rPr lang="en-GB" altLang="sv-SE" b="1" dirty="0"/>
              <a:t> </a:t>
            </a:r>
            <a:r>
              <a:rPr lang="en-GB" altLang="sv-SE" b="1" dirty="0" err="1"/>
              <a:t>drönare</a:t>
            </a:r>
            <a:endParaRPr lang="en-GB" altLang="sv-SE" b="1" dirty="0"/>
          </a:p>
          <a:p>
            <a:r>
              <a:rPr lang="en-GB" altLang="sv-SE" dirty="0" err="1"/>
              <a:t>En</a:t>
            </a:r>
            <a:r>
              <a:rPr lang="en-GB" altLang="sv-SE" dirty="0"/>
              <a:t> radar </a:t>
            </a:r>
            <a:r>
              <a:rPr lang="en-GB" altLang="sv-SE" dirty="0" err="1"/>
              <a:t>kan</a:t>
            </a:r>
            <a:r>
              <a:rPr lang="en-GB" altLang="sv-SE" dirty="0"/>
              <a:t> se </a:t>
            </a:r>
            <a:r>
              <a:rPr lang="en-GB" altLang="sv-SE" dirty="0" err="1"/>
              <a:t>tusentals</a:t>
            </a:r>
            <a:r>
              <a:rPr lang="en-GB" altLang="sv-SE" dirty="0"/>
              <a:t> </a:t>
            </a:r>
            <a:r>
              <a:rPr lang="en-GB" altLang="sv-SE" dirty="0" err="1"/>
              <a:t>fåglar</a:t>
            </a:r>
            <a:r>
              <a:rPr lang="en-GB" altLang="sv-SE" dirty="0"/>
              <a:t>.</a:t>
            </a:r>
          </a:p>
          <a:p>
            <a:r>
              <a:rPr lang="en-GB" altLang="sv-SE" dirty="0" err="1"/>
              <a:t>Ett</a:t>
            </a:r>
            <a:r>
              <a:rPr lang="en-GB" altLang="sv-SE" dirty="0"/>
              <a:t> </a:t>
            </a:r>
            <a:r>
              <a:rPr lang="en-GB" altLang="sv-SE" dirty="0" err="1"/>
              <a:t>växande</a:t>
            </a:r>
            <a:r>
              <a:rPr lang="en-GB" altLang="sv-SE" dirty="0"/>
              <a:t> </a:t>
            </a:r>
            <a:r>
              <a:rPr lang="en-GB" altLang="sv-SE" dirty="0" err="1"/>
              <a:t>framtida</a:t>
            </a:r>
            <a:r>
              <a:rPr lang="en-GB" altLang="sv-SE" dirty="0"/>
              <a:t> hot </a:t>
            </a:r>
            <a:r>
              <a:rPr lang="en-GB" altLang="sv-SE" dirty="0" err="1"/>
              <a:t>är</a:t>
            </a:r>
            <a:r>
              <a:rPr lang="en-GB" altLang="sv-SE" dirty="0"/>
              <a:t> </a:t>
            </a:r>
            <a:r>
              <a:rPr lang="en-GB" altLang="sv-SE" dirty="0" err="1"/>
              <a:t>mindre</a:t>
            </a:r>
            <a:r>
              <a:rPr lang="en-GB" altLang="sv-SE" dirty="0"/>
              <a:t> </a:t>
            </a:r>
            <a:r>
              <a:rPr lang="en-GB" altLang="sv-SE" dirty="0" err="1"/>
              <a:t>drönare</a:t>
            </a:r>
            <a:r>
              <a:rPr lang="en-GB" altLang="sv-SE" dirty="0"/>
              <a:t>.</a:t>
            </a:r>
          </a:p>
          <a:p>
            <a:r>
              <a:rPr lang="en-GB" altLang="sv-SE" dirty="0" err="1"/>
              <a:t>Att</a:t>
            </a:r>
            <a:r>
              <a:rPr lang="en-GB" altLang="sv-SE" dirty="0"/>
              <a:t> </a:t>
            </a:r>
            <a:r>
              <a:rPr lang="en-GB" altLang="sv-SE" dirty="0" err="1"/>
              <a:t>skillja</a:t>
            </a:r>
            <a:r>
              <a:rPr lang="en-GB" altLang="sv-SE" dirty="0"/>
              <a:t> </a:t>
            </a:r>
            <a:r>
              <a:rPr lang="en-GB" altLang="sv-SE" dirty="0" err="1"/>
              <a:t>fåglar</a:t>
            </a:r>
            <a:r>
              <a:rPr lang="en-GB" altLang="sv-SE" dirty="0"/>
              <a:t> </a:t>
            </a:r>
            <a:r>
              <a:rPr lang="en-GB" altLang="sv-SE" dirty="0" err="1"/>
              <a:t>från</a:t>
            </a:r>
            <a:r>
              <a:rPr lang="en-GB" altLang="sv-SE" dirty="0"/>
              <a:t> </a:t>
            </a:r>
            <a:r>
              <a:rPr lang="en-GB" altLang="sv-SE" dirty="0" err="1"/>
              <a:t>drönare</a:t>
            </a:r>
            <a:r>
              <a:rPr lang="en-GB" altLang="sv-SE" dirty="0"/>
              <a:t> </a:t>
            </a:r>
            <a:r>
              <a:rPr lang="en-GB" altLang="sv-SE" dirty="0" err="1"/>
              <a:t>är</a:t>
            </a:r>
            <a:r>
              <a:rPr lang="en-GB" altLang="sv-SE" dirty="0"/>
              <a:t> </a:t>
            </a:r>
            <a:r>
              <a:rPr lang="en-GB" altLang="sv-SE" dirty="0" err="1"/>
              <a:t>ett</a:t>
            </a:r>
            <a:r>
              <a:rPr lang="en-GB" altLang="sv-SE" dirty="0"/>
              <a:t> </a:t>
            </a:r>
            <a:r>
              <a:rPr lang="en-GB" altLang="sv-SE" dirty="0" err="1"/>
              <a:t>utmanande</a:t>
            </a:r>
            <a:r>
              <a:rPr lang="en-GB" altLang="sv-SE" dirty="0"/>
              <a:t> problem </a:t>
            </a:r>
            <a:r>
              <a:rPr lang="en-GB" altLang="sv-SE" dirty="0" err="1"/>
              <a:t>som</a:t>
            </a:r>
            <a:r>
              <a:rPr lang="en-GB" altLang="sv-SE" dirty="0"/>
              <a:t> till </a:t>
            </a:r>
            <a:r>
              <a:rPr lang="en-GB" altLang="sv-SE" dirty="0" err="1"/>
              <a:t>viss</a:t>
            </a:r>
            <a:r>
              <a:rPr lang="en-GB" altLang="sv-SE" dirty="0"/>
              <a:t> del </a:t>
            </a:r>
            <a:r>
              <a:rPr lang="en-GB" altLang="sv-SE" dirty="0" err="1"/>
              <a:t>återstår</a:t>
            </a:r>
            <a:r>
              <a:rPr lang="en-GB" altLang="sv-SE" dirty="0"/>
              <a:t> </a:t>
            </a:r>
            <a:r>
              <a:rPr lang="en-GB" altLang="sv-SE" dirty="0" err="1"/>
              <a:t>att</a:t>
            </a:r>
            <a:r>
              <a:rPr lang="en-GB" altLang="sv-SE" dirty="0"/>
              <a:t> </a:t>
            </a:r>
            <a:r>
              <a:rPr lang="en-GB" altLang="sv-SE" dirty="0" err="1"/>
              <a:t>lösas</a:t>
            </a:r>
            <a:r>
              <a:rPr lang="en-GB" altLang="sv-SE" dirty="0"/>
              <a:t>.</a:t>
            </a:r>
          </a:p>
          <a:p>
            <a:endParaRPr lang="en-GB" altLang="sv-SE" dirty="0"/>
          </a:p>
          <a:p>
            <a:pPr marL="0" indent="0">
              <a:buNone/>
            </a:pPr>
            <a:r>
              <a:rPr lang="en-GB" altLang="sv-SE" b="1" dirty="0" err="1"/>
              <a:t>Vindkraftsparker</a:t>
            </a:r>
            <a:endParaRPr lang="en-GB" altLang="sv-SE" b="1" dirty="0"/>
          </a:p>
          <a:p>
            <a:r>
              <a:rPr lang="en-GB" altLang="sv-SE" dirty="0" err="1"/>
              <a:t>Vindkraftsverk</a:t>
            </a:r>
            <a:r>
              <a:rPr lang="en-GB" altLang="sv-SE" dirty="0"/>
              <a:t> </a:t>
            </a:r>
            <a:r>
              <a:rPr lang="en-GB" altLang="sv-SE" dirty="0" err="1"/>
              <a:t>ger</a:t>
            </a:r>
            <a:r>
              <a:rPr lang="en-GB" altLang="sv-SE" dirty="0"/>
              <a:t> </a:t>
            </a:r>
            <a:r>
              <a:rPr lang="en-GB" altLang="sv-SE" dirty="0" err="1"/>
              <a:t>ifrån</a:t>
            </a:r>
            <a:r>
              <a:rPr lang="en-GB" altLang="sv-SE" dirty="0"/>
              <a:t> sig </a:t>
            </a:r>
            <a:r>
              <a:rPr lang="en-GB" altLang="sv-SE" dirty="0" err="1"/>
              <a:t>ett</a:t>
            </a:r>
            <a:r>
              <a:rPr lang="en-GB" altLang="sv-SE" dirty="0"/>
              <a:t> </a:t>
            </a:r>
            <a:r>
              <a:rPr lang="en-GB" altLang="sv-SE" dirty="0" err="1"/>
              <a:t>kontinum</a:t>
            </a:r>
            <a:r>
              <a:rPr lang="en-GB" altLang="sv-SE" dirty="0"/>
              <a:t> </a:t>
            </a:r>
            <a:r>
              <a:rPr lang="en-GB" altLang="sv-SE" dirty="0" err="1"/>
              <a:t>av</a:t>
            </a:r>
            <a:r>
              <a:rPr lang="en-GB" altLang="sv-SE" dirty="0"/>
              <a:t> </a:t>
            </a:r>
            <a:r>
              <a:rPr lang="en-GB" altLang="sv-SE" dirty="0" err="1"/>
              <a:t>Dopplerskiften</a:t>
            </a:r>
            <a:r>
              <a:rPr lang="en-GB" altLang="sv-SE" dirty="0"/>
              <a:t> </a:t>
            </a:r>
            <a:r>
              <a:rPr lang="en-GB" altLang="sv-SE" dirty="0" err="1"/>
              <a:t>från</a:t>
            </a:r>
            <a:r>
              <a:rPr lang="en-GB" altLang="sv-SE" dirty="0"/>
              <a:t> </a:t>
            </a:r>
            <a:r>
              <a:rPr lang="en-GB" altLang="sv-SE" dirty="0" err="1"/>
              <a:t>noll</a:t>
            </a:r>
            <a:r>
              <a:rPr lang="en-GB" altLang="sv-SE" dirty="0"/>
              <a:t> </a:t>
            </a:r>
            <a:r>
              <a:rPr lang="en-GB" altLang="sv-SE" dirty="0" err="1"/>
              <a:t>i</a:t>
            </a:r>
            <a:r>
              <a:rPr lang="en-GB" altLang="sv-SE" dirty="0"/>
              <a:t> centrum till max vid de </a:t>
            </a:r>
            <a:r>
              <a:rPr lang="en-GB" altLang="sv-SE" dirty="0" err="1"/>
              <a:t>snabba</a:t>
            </a:r>
            <a:r>
              <a:rPr lang="en-GB" altLang="sv-SE" dirty="0"/>
              <a:t> </a:t>
            </a:r>
            <a:r>
              <a:rPr lang="en-GB" altLang="sv-SE" dirty="0" err="1"/>
              <a:t>rotorspetsarna</a:t>
            </a:r>
            <a:r>
              <a:rPr lang="en-GB" altLang="sv-SE" dirty="0"/>
              <a:t>.</a:t>
            </a:r>
          </a:p>
          <a:p>
            <a:r>
              <a:rPr lang="en-GB" altLang="sv-SE" dirty="0" err="1"/>
              <a:t>Miljön</a:t>
            </a:r>
            <a:r>
              <a:rPr lang="en-GB" altLang="sv-SE" dirty="0"/>
              <a:t> </a:t>
            </a:r>
            <a:r>
              <a:rPr lang="en-GB" altLang="sv-SE" dirty="0" err="1"/>
              <a:t>kring</a:t>
            </a:r>
            <a:r>
              <a:rPr lang="en-GB" altLang="sv-SE" dirty="0"/>
              <a:t> </a:t>
            </a:r>
            <a:r>
              <a:rPr lang="en-GB" altLang="sv-SE" dirty="0" err="1"/>
              <a:t>vinkraftsparker</a:t>
            </a:r>
            <a:r>
              <a:rPr lang="en-GB" altLang="sv-SE" dirty="0"/>
              <a:t> </a:t>
            </a:r>
            <a:r>
              <a:rPr lang="en-GB" altLang="sv-SE" dirty="0" err="1"/>
              <a:t>är</a:t>
            </a:r>
            <a:r>
              <a:rPr lang="en-GB" altLang="sv-SE" dirty="0"/>
              <a:t> </a:t>
            </a:r>
            <a:r>
              <a:rPr lang="en-GB" altLang="sv-SE" dirty="0" err="1"/>
              <a:t>därför</a:t>
            </a:r>
            <a:r>
              <a:rPr lang="en-GB" altLang="sv-SE" dirty="0"/>
              <a:t> extra </a:t>
            </a:r>
            <a:r>
              <a:rPr lang="en-GB" altLang="sv-SE" dirty="0" err="1"/>
              <a:t>utmanande</a:t>
            </a:r>
            <a:r>
              <a:rPr lang="en-GB" altLang="sv-SE" dirty="0"/>
              <a:t>. </a:t>
            </a:r>
          </a:p>
          <a:p>
            <a:endParaRPr lang="en-GB" alt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Exempel på utmaningar</a:t>
            </a:r>
          </a:p>
        </p:txBody>
      </p:sp>
    </p:spTree>
    <p:extLst>
      <p:ext uri="{BB962C8B-B14F-4D97-AF65-F5344CB8AC3E}">
        <p14:creationId xmlns:p14="http://schemas.microsoft.com/office/powerpoint/2010/main" val="45180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02D930-DB44-4942-904E-E6F11B0F3050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4358" y="1604392"/>
            <a:ext cx="7246602" cy="4999608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3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6365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2741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314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3606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4064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452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497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altLang="sv-SE" b="1" dirty="0" err="1"/>
              <a:t>Fåglar</a:t>
            </a:r>
            <a:r>
              <a:rPr lang="en-GB" altLang="sv-SE" b="1" dirty="0"/>
              <a:t> </a:t>
            </a:r>
            <a:r>
              <a:rPr lang="en-GB" altLang="sv-SE" b="1" dirty="0" err="1"/>
              <a:t>och</a:t>
            </a:r>
            <a:r>
              <a:rPr lang="en-GB" altLang="sv-SE" b="1" dirty="0"/>
              <a:t> </a:t>
            </a:r>
            <a:r>
              <a:rPr lang="en-GB" altLang="sv-SE" b="1" dirty="0" err="1"/>
              <a:t>drönare</a:t>
            </a:r>
            <a:endParaRPr lang="en-GB" altLang="sv-SE" b="1" dirty="0"/>
          </a:p>
          <a:p>
            <a:r>
              <a:rPr lang="en-GB" altLang="sv-SE" dirty="0" err="1"/>
              <a:t>En</a:t>
            </a:r>
            <a:r>
              <a:rPr lang="en-GB" altLang="sv-SE" dirty="0"/>
              <a:t> radar </a:t>
            </a:r>
            <a:r>
              <a:rPr lang="en-GB" altLang="sv-SE" dirty="0" err="1"/>
              <a:t>kan</a:t>
            </a:r>
            <a:r>
              <a:rPr lang="en-GB" altLang="sv-SE" dirty="0"/>
              <a:t> se </a:t>
            </a:r>
            <a:r>
              <a:rPr lang="en-GB" altLang="sv-SE" dirty="0" err="1"/>
              <a:t>tusentals</a:t>
            </a:r>
            <a:r>
              <a:rPr lang="en-GB" altLang="sv-SE" dirty="0"/>
              <a:t> </a:t>
            </a:r>
            <a:r>
              <a:rPr lang="en-GB" altLang="sv-SE" dirty="0" err="1"/>
              <a:t>fåglar</a:t>
            </a:r>
            <a:r>
              <a:rPr lang="en-GB" altLang="sv-SE" dirty="0"/>
              <a:t>.</a:t>
            </a:r>
          </a:p>
          <a:p>
            <a:r>
              <a:rPr lang="en-GB" altLang="sv-SE" dirty="0" err="1"/>
              <a:t>Ett</a:t>
            </a:r>
            <a:r>
              <a:rPr lang="en-GB" altLang="sv-SE" dirty="0"/>
              <a:t> </a:t>
            </a:r>
            <a:r>
              <a:rPr lang="en-GB" altLang="sv-SE" dirty="0" err="1"/>
              <a:t>växande</a:t>
            </a:r>
            <a:r>
              <a:rPr lang="en-GB" altLang="sv-SE" dirty="0"/>
              <a:t> </a:t>
            </a:r>
            <a:r>
              <a:rPr lang="en-GB" altLang="sv-SE" dirty="0" err="1"/>
              <a:t>framtida</a:t>
            </a:r>
            <a:r>
              <a:rPr lang="en-GB" altLang="sv-SE" dirty="0"/>
              <a:t> hot </a:t>
            </a:r>
            <a:r>
              <a:rPr lang="en-GB" altLang="sv-SE" dirty="0" err="1"/>
              <a:t>är</a:t>
            </a:r>
            <a:r>
              <a:rPr lang="en-GB" altLang="sv-SE" dirty="0"/>
              <a:t> </a:t>
            </a:r>
            <a:r>
              <a:rPr lang="en-GB" altLang="sv-SE" dirty="0" err="1"/>
              <a:t>mindre</a:t>
            </a:r>
            <a:r>
              <a:rPr lang="en-GB" altLang="sv-SE" dirty="0"/>
              <a:t> </a:t>
            </a:r>
            <a:r>
              <a:rPr lang="en-GB" altLang="sv-SE" dirty="0" err="1"/>
              <a:t>drönare</a:t>
            </a:r>
            <a:r>
              <a:rPr lang="en-GB" altLang="sv-SE" dirty="0"/>
              <a:t>.</a:t>
            </a:r>
          </a:p>
          <a:p>
            <a:r>
              <a:rPr lang="en-GB" altLang="sv-SE" dirty="0" err="1"/>
              <a:t>Att</a:t>
            </a:r>
            <a:r>
              <a:rPr lang="en-GB" altLang="sv-SE" dirty="0"/>
              <a:t> </a:t>
            </a:r>
            <a:r>
              <a:rPr lang="en-GB" altLang="sv-SE" dirty="0" err="1"/>
              <a:t>skillja</a:t>
            </a:r>
            <a:r>
              <a:rPr lang="en-GB" altLang="sv-SE" dirty="0"/>
              <a:t> </a:t>
            </a:r>
            <a:r>
              <a:rPr lang="en-GB" altLang="sv-SE" dirty="0" err="1"/>
              <a:t>fåglar</a:t>
            </a:r>
            <a:r>
              <a:rPr lang="en-GB" altLang="sv-SE" dirty="0"/>
              <a:t> </a:t>
            </a:r>
            <a:r>
              <a:rPr lang="en-GB" altLang="sv-SE" dirty="0" err="1"/>
              <a:t>från</a:t>
            </a:r>
            <a:r>
              <a:rPr lang="en-GB" altLang="sv-SE" dirty="0"/>
              <a:t> </a:t>
            </a:r>
            <a:r>
              <a:rPr lang="en-GB" altLang="sv-SE" dirty="0" err="1"/>
              <a:t>drönare</a:t>
            </a:r>
            <a:r>
              <a:rPr lang="en-GB" altLang="sv-SE" dirty="0"/>
              <a:t> </a:t>
            </a:r>
            <a:r>
              <a:rPr lang="en-GB" altLang="sv-SE" dirty="0" err="1"/>
              <a:t>är</a:t>
            </a:r>
            <a:r>
              <a:rPr lang="en-GB" altLang="sv-SE" dirty="0"/>
              <a:t> </a:t>
            </a:r>
            <a:r>
              <a:rPr lang="en-GB" altLang="sv-SE" dirty="0" err="1"/>
              <a:t>ett</a:t>
            </a:r>
            <a:r>
              <a:rPr lang="en-GB" altLang="sv-SE" dirty="0"/>
              <a:t> </a:t>
            </a:r>
            <a:r>
              <a:rPr lang="en-GB" altLang="sv-SE" dirty="0" err="1"/>
              <a:t>utmanande</a:t>
            </a:r>
            <a:r>
              <a:rPr lang="en-GB" altLang="sv-SE" dirty="0"/>
              <a:t> problem </a:t>
            </a:r>
            <a:r>
              <a:rPr lang="en-GB" altLang="sv-SE" dirty="0" err="1"/>
              <a:t>som</a:t>
            </a:r>
            <a:r>
              <a:rPr lang="en-GB" altLang="sv-SE" dirty="0"/>
              <a:t> till </a:t>
            </a:r>
            <a:r>
              <a:rPr lang="en-GB" altLang="sv-SE" dirty="0" err="1"/>
              <a:t>viss</a:t>
            </a:r>
            <a:r>
              <a:rPr lang="en-GB" altLang="sv-SE" dirty="0"/>
              <a:t> del </a:t>
            </a:r>
            <a:r>
              <a:rPr lang="en-GB" altLang="sv-SE" dirty="0" err="1"/>
              <a:t>återstår</a:t>
            </a:r>
            <a:r>
              <a:rPr lang="en-GB" altLang="sv-SE" dirty="0"/>
              <a:t> </a:t>
            </a:r>
            <a:r>
              <a:rPr lang="en-GB" altLang="sv-SE" dirty="0" err="1"/>
              <a:t>att</a:t>
            </a:r>
            <a:r>
              <a:rPr lang="en-GB" altLang="sv-SE" dirty="0"/>
              <a:t> </a:t>
            </a:r>
            <a:r>
              <a:rPr lang="en-GB" altLang="sv-SE" dirty="0" err="1"/>
              <a:t>lösas</a:t>
            </a:r>
            <a:r>
              <a:rPr lang="en-GB" altLang="sv-SE" dirty="0"/>
              <a:t>.</a:t>
            </a:r>
          </a:p>
          <a:p>
            <a:endParaRPr lang="en-GB" altLang="sv-SE" dirty="0"/>
          </a:p>
          <a:p>
            <a:pPr marL="0" indent="0">
              <a:buNone/>
            </a:pPr>
            <a:r>
              <a:rPr lang="en-GB" altLang="sv-SE" b="1" dirty="0" err="1"/>
              <a:t>Vindkraftsparker</a:t>
            </a:r>
            <a:endParaRPr lang="en-GB" altLang="sv-SE" b="1" dirty="0"/>
          </a:p>
          <a:p>
            <a:r>
              <a:rPr lang="en-GB" altLang="sv-SE" dirty="0" err="1"/>
              <a:t>Vindkraftsverk</a:t>
            </a:r>
            <a:r>
              <a:rPr lang="en-GB" altLang="sv-SE" dirty="0"/>
              <a:t> </a:t>
            </a:r>
            <a:r>
              <a:rPr lang="en-GB" altLang="sv-SE" dirty="0" err="1"/>
              <a:t>ger</a:t>
            </a:r>
            <a:r>
              <a:rPr lang="en-GB" altLang="sv-SE" dirty="0"/>
              <a:t> </a:t>
            </a:r>
            <a:r>
              <a:rPr lang="en-GB" altLang="sv-SE" dirty="0" err="1"/>
              <a:t>ifrån</a:t>
            </a:r>
            <a:r>
              <a:rPr lang="en-GB" altLang="sv-SE" dirty="0"/>
              <a:t> sig </a:t>
            </a:r>
            <a:r>
              <a:rPr lang="en-GB" altLang="sv-SE" dirty="0" err="1"/>
              <a:t>ett</a:t>
            </a:r>
            <a:r>
              <a:rPr lang="en-GB" altLang="sv-SE" dirty="0"/>
              <a:t> </a:t>
            </a:r>
            <a:r>
              <a:rPr lang="en-GB" altLang="sv-SE" dirty="0" err="1"/>
              <a:t>kontinum</a:t>
            </a:r>
            <a:r>
              <a:rPr lang="en-GB" altLang="sv-SE" dirty="0"/>
              <a:t> </a:t>
            </a:r>
            <a:r>
              <a:rPr lang="en-GB" altLang="sv-SE" dirty="0" err="1"/>
              <a:t>av</a:t>
            </a:r>
            <a:r>
              <a:rPr lang="en-GB" altLang="sv-SE" dirty="0"/>
              <a:t> </a:t>
            </a:r>
            <a:r>
              <a:rPr lang="en-GB" altLang="sv-SE" dirty="0" err="1"/>
              <a:t>Dopplerskiften</a:t>
            </a:r>
            <a:r>
              <a:rPr lang="en-GB" altLang="sv-SE" dirty="0"/>
              <a:t> </a:t>
            </a:r>
            <a:r>
              <a:rPr lang="en-GB" altLang="sv-SE" dirty="0" err="1"/>
              <a:t>från</a:t>
            </a:r>
            <a:r>
              <a:rPr lang="en-GB" altLang="sv-SE" dirty="0"/>
              <a:t> </a:t>
            </a:r>
            <a:r>
              <a:rPr lang="en-GB" altLang="sv-SE" dirty="0" err="1"/>
              <a:t>noll</a:t>
            </a:r>
            <a:r>
              <a:rPr lang="en-GB" altLang="sv-SE" dirty="0"/>
              <a:t> </a:t>
            </a:r>
            <a:r>
              <a:rPr lang="en-GB" altLang="sv-SE" dirty="0" err="1"/>
              <a:t>i</a:t>
            </a:r>
            <a:r>
              <a:rPr lang="en-GB" altLang="sv-SE" dirty="0"/>
              <a:t> centrum till max vid de </a:t>
            </a:r>
            <a:r>
              <a:rPr lang="en-GB" altLang="sv-SE" dirty="0" err="1"/>
              <a:t>snabba</a:t>
            </a:r>
            <a:r>
              <a:rPr lang="en-GB" altLang="sv-SE" dirty="0"/>
              <a:t> </a:t>
            </a:r>
            <a:r>
              <a:rPr lang="en-GB" altLang="sv-SE" dirty="0" err="1"/>
              <a:t>rotorspetsarna</a:t>
            </a:r>
            <a:r>
              <a:rPr lang="en-GB" altLang="sv-SE" dirty="0"/>
              <a:t>.</a:t>
            </a:r>
          </a:p>
          <a:p>
            <a:r>
              <a:rPr lang="en-GB" altLang="sv-SE" dirty="0" err="1"/>
              <a:t>Miljön</a:t>
            </a:r>
            <a:r>
              <a:rPr lang="en-GB" altLang="sv-SE" dirty="0"/>
              <a:t> </a:t>
            </a:r>
            <a:r>
              <a:rPr lang="en-GB" altLang="sv-SE" dirty="0" err="1"/>
              <a:t>kring</a:t>
            </a:r>
            <a:r>
              <a:rPr lang="en-GB" altLang="sv-SE" dirty="0"/>
              <a:t> </a:t>
            </a:r>
            <a:r>
              <a:rPr lang="en-GB" altLang="sv-SE" dirty="0" err="1"/>
              <a:t>vinkraftsparker</a:t>
            </a:r>
            <a:r>
              <a:rPr lang="en-GB" altLang="sv-SE" dirty="0"/>
              <a:t> </a:t>
            </a:r>
            <a:r>
              <a:rPr lang="en-GB" altLang="sv-SE" dirty="0" err="1"/>
              <a:t>är</a:t>
            </a:r>
            <a:r>
              <a:rPr lang="en-GB" altLang="sv-SE" dirty="0"/>
              <a:t> </a:t>
            </a:r>
            <a:r>
              <a:rPr lang="en-GB" altLang="sv-SE" dirty="0" err="1"/>
              <a:t>därför</a:t>
            </a:r>
            <a:r>
              <a:rPr lang="en-GB" altLang="sv-SE" dirty="0"/>
              <a:t> extra </a:t>
            </a:r>
            <a:r>
              <a:rPr lang="en-GB" altLang="sv-SE" dirty="0" err="1"/>
              <a:t>utmanande</a:t>
            </a:r>
            <a:r>
              <a:rPr lang="en-GB" altLang="sv-SE" dirty="0"/>
              <a:t>. </a:t>
            </a:r>
          </a:p>
          <a:p>
            <a:endParaRPr lang="en-GB" alt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Exempel på utmaningar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9" y="1350000"/>
            <a:ext cx="11209533" cy="40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02D930-DB44-4942-904E-E6F11B0F3050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4358" y="1604392"/>
            <a:ext cx="7246602" cy="4999608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3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6365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2741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314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3606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4064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452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497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5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altLang="sv-SE" dirty="0" err="1"/>
              <a:t>Måste</a:t>
            </a:r>
            <a:r>
              <a:rPr lang="en-GB" altLang="sv-SE" dirty="0"/>
              <a:t>: </a:t>
            </a:r>
            <a:r>
              <a:rPr lang="en-GB" altLang="sv-SE" dirty="0" err="1"/>
              <a:t>Bayesiansk</a:t>
            </a:r>
            <a:r>
              <a:rPr lang="en-GB" altLang="sv-SE" dirty="0"/>
              <a:t> </a:t>
            </a:r>
            <a:r>
              <a:rPr lang="en-GB" altLang="sv-SE" dirty="0" err="1"/>
              <a:t>statistik</a:t>
            </a:r>
            <a:endParaRPr lang="en-GB" altLang="sv-SE" dirty="0"/>
          </a:p>
          <a:p>
            <a:r>
              <a:rPr lang="en-GB" altLang="sv-SE" dirty="0" err="1"/>
              <a:t>Gärna</a:t>
            </a:r>
            <a:r>
              <a:rPr lang="en-GB" altLang="sv-SE" dirty="0"/>
              <a:t>: Ren </a:t>
            </a:r>
            <a:r>
              <a:rPr lang="en-GB" altLang="sv-SE" dirty="0" err="1"/>
              <a:t>matematik</a:t>
            </a:r>
            <a:r>
              <a:rPr lang="en-GB" altLang="sv-SE" dirty="0"/>
              <a:t> </a:t>
            </a:r>
            <a:r>
              <a:rPr lang="en-GB" altLang="sv-SE" dirty="0" err="1"/>
              <a:t>och</a:t>
            </a:r>
            <a:r>
              <a:rPr lang="en-GB" altLang="sv-SE" dirty="0"/>
              <a:t> </a:t>
            </a:r>
            <a:r>
              <a:rPr lang="en-GB" altLang="sv-SE" dirty="0" err="1"/>
              <a:t>sannolikhetsteori</a:t>
            </a:r>
            <a:endParaRPr lang="en-GB" altLang="sv-SE" dirty="0"/>
          </a:p>
          <a:p>
            <a:r>
              <a:rPr lang="en-GB" altLang="sv-SE" dirty="0" err="1"/>
              <a:t>Gärna</a:t>
            </a:r>
            <a:r>
              <a:rPr lang="en-GB" altLang="sv-SE" dirty="0"/>
              <a:t>: </a:t>
            </a:r>
            <a:r>
              <a:rPr lang="en-GB" altLang="sv-SE" dirty="0" err="1"/>
              <a:t>Beräkningsmatematik</a:t>
            </a:r>
            <a:endParaRPr lang="en-GB" altLang="sv-SE" dirty="0"/>
          </a:p>
          <a:p>
            <a:r>
              <a:rPr lang="en-GB" altLang="sv-SE" dirty="0" err="1"/>
              <a:t>Gärna</a:t>
            </a:r>
            <a:r>
              <a:rPr lang="en-GB" altLang="sv-SE" dirty="0"/>
              <a:t>: 2-3 </a:t>
            </a:r>
            <a:r>
              <a:rPr lang="en-GB" altLang="sv-SE" dirty="0" err="1"/>
              <a:t>kurser</a:t>
            </a:r>
            <a:r>
              <a:rPr lang="en-GB" altLang="sv-SE" dirty="0"/>
              <a:t> </a:t>
            </a:r>
            <a:r>
              <a:rPr lang="en-GB" altLang="sv-SE" dirty="0" err="1"/>
              <a:t>inom</a:t>
            </a:r>
            <a:r>
              <a:rPr lang="en-GB" altLang="sv-SE" dirty="0"/>
              <a:t> </a:t>
            </a:r>
            <a:r>
              <a:rPr lang="en-GB" altLang="sv-SE" dirty="0" err="1"/>
              <a:t>maskininlärning</a:t>
            </a:r>
            <a:endParaRPr lang="en-GB" altLang="sv-SE" dirty="0"/>
          </a:p>
          <a:p>
            <a:r>
              <a:rPr lang="en-GB" altLang="sv-SE" dirty="0" err="1"/>
              <a:t>Gärna</a:t>
            </a:r>
            <a:r>
              <a:rPr lang="en-GB" altLang="sv-SE" dirty="0"/>
              <a:t>: </a:t>
            </a:r>
            <a:r>
              <a:rPr lang="en-GB" altLang="sv-SE" dirty="0" err="1"/>
              <a:t>Ett</a:t>
            </a:r>
            <a:r>
              <a:rPr lang="en-GB" altLang="sv-SE" dirty="0"/>
              <a:t> par extra </a:t>
            </a:r>
            <a:r>
              <a:rPr lang="en-GB" altLang="sv-SE" dirty="0" err="1"/>
              <a:t>programmeringskurser</a:t>
            </a:r>
            <a:endParaRPr lang="en-GB" altLang="sv-SE" dirty="0"/>
          </a:p>
          <a:p>
            <a:endParaRPr lang="en-GB" altLang="sv-SE" dirty="0"/>
          </a:p>
          <a:p>
            <a:endParaRPr lang="en-GB" altLang="sv-SE" dirty="0"/>
          </a:p>
          <a:p>
            <a:endParaRPr lang="en-GB" altLang="sv-SE" dirty="0"/>
          </a:p>
          <a:p>
            <a:endParaRPr lang="en-GB" alt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9888" y="342000"/>
            <a:ext cx="11198720" cy="100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-100" baseline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Bra kurser att läsa</a:t>
            </a:r>
          </a:p>
        </p:txBody>
      </p:sp>
    </p:spTree>
    <p:extLst>
      <p:ext uri="{BB962C8B-B14F-4D97-AF65-F5344CB8AC3E}">
        <p14:creationId xmlns:p14="http://schemas.microsoft.com/office/powerpoint/2010/main" val="34616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BE00313-157A-454D-9FCF-71C795B293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b="0" dirty="0"/>
              <a:t>Tack!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B84A1D5-E10C-D04D-B70C-69F2A23F86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saabgroup.com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018963" y="125413"/>
            <a:ext cx="173037" cy="1079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rgbClr val="4B4B4B"/>
                </a:solidFill>
              </a:defRPr>
            </a:lvl1pPr>
          </a:lstStyle>
          <a:p>
            <a:fld id="{9B02D930-DB44-4942-904E-E6F11B0F3050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96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bakgrund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13" y="1946202"/>
            <a:ext cx="10031225" cy="3572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19" y="1397829"/>
            <a:ext cx="8326012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5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bakgrund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>
            <a:normAutofit/>
          </a:bodyPr>
          <a:lstStyle/>
          <a:p>
            <a:pPr lvl="0"/>
            <a:r>
              <a:rPr lang="en-GB" sz="2000" dirty="0" err="1">
                <a:solidFill>
                  <a:schemeClr val="bg1"/>
                </a:solidFill>
              </a:rPr>
              <a:t>Utbildning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akademi</a:t>
            </a: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Civilingengör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</a:t>
            </a:r>
            <a:r>
              <a:rPr lang="en-GB" sz="2000" dirty="0">
                <a:solidFill>
                  <a:schemeClr val="bg1"/>
                </a:solidFill>
              </a:rPr>
              <a:t> Automation &amp; </a:t>
            </a:r>
            <a:r>
              <a:rPr lang="en-GB" sz="2000" dirty="0" err="1">
                <a:solidFill>
                  <a:schemeClr val="bg1"/>
                </a:solidFill>
              </a:rPr>
              <a:t>Mekatronik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Chalmers, </a:t>
            </a:r>
            <a:r>
              <a:rPr lang="en-GB" sz="2000" dirty="0" err="1">
                <a:solidFill>
                  <a:schemeClr val="bg1"/>
                </a:solidFill>
              </a:rPr>
              <a:t>inriktning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teknisk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matematik</a:t>
            </a:r>
            <a:r>
              <a:rPr lang="en-GB" sz="2000" dirty="0">
                <a:solidFill>
                  <a:schemeClr val="bg1"/>
                </a:solidFill>
              </a:rPr>
              <a:t>. 2003-2008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Doktorand i matematik på Chalmers 2009-2015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Postdok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TU-Berlin 2015-1016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Adjungerad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docent 20%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Chalmers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febriuari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2021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handledare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AI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doktorand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augusti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2020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3417" y="1673224"/>
            <a:ext cx="5275217" cy="4060825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</a:rPr>
              <a:t>Näringslivet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Konsult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gruppledare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inom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algoritmutveckling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Syntronic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2016-2019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Konsult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Chief Scientist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Smartr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2019-2020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Systemingengör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Saab sedan 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Specialist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teknisk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matematik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2023 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30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bakgrund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>
            <a:normAutofit/>
          </a:bodyPr>
          <a:lstStyle/>
          <a:p>
            <a:pPr lvl="0"/>
            <a:r>
              <a:rPr lang="en-GB" sz="2000" dirty="0" err="1">
                <a:solidFill>
                  <a:schemeClr val="bg1"/>
                </a:solidFill>
              </a:rPr>
              <a:t>Utbildning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akademi</a:t>
            </a: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Civilingengör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</a:t>
            </a:r>
            <a:r>
              <a:rPr lang="en-GB" sz="2000" dirty="0">
                <a:solidFill>
                  <a:schemeClr val="bg1"/>
                </a:solidFill>
              </a:rPr>
              <a:t> Automation &amp; </a:t>
            </a:r>
            <a:r>
              <a:rPr lang="en-GB" sz="2000" dirty="0" err="1">
                <a:solidFill>
                  <a:schemeClr val="bg1"/>
                </a:solidFill>
              </a:rPr>
              <a:t>Mekatronik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Chalmers, </a:t>
            </a:r>
            <a:r>
              <a:rPr lang="en-GB" sz="2000" dirty="0" err="1">
                <a:solidFill>
                  <a:schemeClr val="bg1"/>
                </a:solidFill>
              </a:rPr>
              <a:t>inriktning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teknisk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matematik</a:t>
            </a:r>
            <a:r>
              <a:rPr lang="en-GB" sz="2000" dirty="0">
                <a:solidFill>
                  <a:schemeClr val="bg1"/>
                </a:solidFill>
              </a:rPr>
              <a:t>. 2003-2008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Doktorand i matematik på Chalmers 2009-2015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Postdok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TU-Berlin 2015-1016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Adjungerad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docent 20%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Chalmers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febriuari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2021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handledare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AI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doktorand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augusti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2020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3417" y="1673224"/>
            <a:ext cx="5275217" cy="4060825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</a:rPr>
              <a:t>Näringslivet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gruppledare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inom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algoritmutveckling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Syntronic</a:t>
            </a:r>
            <a:r>
              <a:rPr lang="en-GB" sz="2000" dirty="0">
                <a:solidFill>
                  <a:schemeClr val="bg1"/>
                </a:solidFill>
              </a:rPr>
              <a:t> 2016-2019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Konsult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Chief Scientist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Smartr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2019-2020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Systemingengör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Saab sedan 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Specialist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teknisk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matematik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2023 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756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bakgrund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>
            <a:normAutofit/>
          </a:bodyPr>
          <a:lstStyle/>
          <a:p>
            <a:pPr lvl="0"/>
            <a:r>
              <a:rPr lang="en-GB" sz="2000" dirty="0" err="1">
                <a:solidFill>
                  <a:schemeClr val="bg1"/>
                </a:solidFill>
              </a:rPr>
              <a:t>Utbildning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akademi</a:t>
            </a: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Civilingengör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</a:t>
            </a:r>
            <a:r>
              <a:rPr lang="en-GB" sz="2000" dirty="0">
                <a:solidFill>
                  <a:schemeClr val="bg1"/>
                </a:solidFill>
              </a:rPr>
              <a:t> Automation &amp; </a:t>
            </a:r>
            <a:r>
              <a:rPr lang="en-GB" sz="2000" dirty="0" err="1">
                <a:solidFill>
                  <a:schemeClr val="bg1"/>
                </a:solidFill>
              </a:rPr>
              <a:t>Mekatronik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Chalmers, </a:t>
            </a:r>
            <a:r>
              <a:rPr lang="en-GB" sz="2000" dirty="0" err="1">
                <a:solidFill>
                  <a:schemeClr val="bg1"/>
                </a:solidFill>
              </a:rPr>
              <a:t>inriktning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teknisk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matematik</a:t>
            </a:r>
            <a:r>
              <a:rPr lang="en-GB" sz="2000" dirty="0">
                <a:solidFill>
                  <a:schemeClr val="bg1"/>
                </a:solidFill>
              </a:rPr>
              <a:t>. 2003-2008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Doktorand i matematik på Chalmers 2009-2015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Postdok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TU-Berlin 2015-1016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Handledare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AI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doktorand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2020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3417" y="1673224"/>
            <a:ext cx="5275217" cy="4060825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</a:rPr>
              <a:t>Näringslivet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gruppledare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inom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algoritmutveckling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Syntronic</a:t>
            </a:r>
            <a:r>
              <a:rPr lang="en-GB" sz="2000" dirty="0">
                <a:solidFill>
                  <a:schemeClr val="bg1"/>
                </a:solidFill>
              </a:rPr>
              <a:t> 2016-2019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Konsult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Chief Scientist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Smartr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2019-2020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Systemingengör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Saab sedan 2020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Specialist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teknisk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matematik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2023 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endParaRPr lang="en-GB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0" y="2205616"/>
            <a:ext cx="5318812" cy="299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5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bakgrund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>
            <a:normAutofit/>
          </a:bodyPr>
          <a:lstStyle/>
          <a:p>
            <a:pPr lvl="0"/>
            <a:r>
              <a:rPr lang="en-GB" sz="2000" dirty="0" err="1">
                <a:solidFill>
                  <a:schemeClr val="bg1"/>
                </a:solidFill>
              </a:rPr>
              <a:t>Utbildning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akademi</a:t>
            </a: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Civilingengör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</a:t>
            </a:r>
            <a:r>
              <a:rPr lang="en-GB" sz="2000" dirty="0">
                <a:solidFill>
                  <a:schemeClr val="bg1"/>
                </a:solidFill>
              </a:rPr>
              <a:t> Automation &amp; </a:t>
            </a:r>
            <a:r>
              <a:rPr lang="en-GB" sz="2000" dirty="0" err="1">
                <a:solidFill>
                  <a:schemeClr val="bg1"/>
                </a:solidFill>
              </a:rPr>
              <a:t>Mekatronik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Chalmers, </a:t>
            </a:r>
            <a:r>
              <a:rPr lang="en-GB" sz="2000" dirty="0" err="1">
                <a:solidFill>
                  <a:schemeClr val="bg1"/>
                </a:solidFill>
              </a:rPr>
              <a:t>inriktning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teknisk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matematik</a:t>
            </a:r>
            <a:r>
              <a:rPr lang="en-GB" sz="2000" dirty="0">
                <a:solidFill>
                  <a:schemeClr val="bg1"/>
                </a:solidFill>
              </a:rPr>
              <a:t>. 2003-2008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Doktorand i matematik på Chalmers 2009-2015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Postdok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TU-Berlin 2015-1016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Handledare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AI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doktorand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2020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3417" y="1673224"/>
            <a:ext cx="5275217" cy="4060825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</a:rPr>
              <a:t>Näringslivet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gruppledare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inom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algoritmutveckling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Syntronic</a:t>
            </a:r>
            <a:r>
              <a:rPr lang="en-GB" sz="2000" dirty="0">
                <a:solidFill>
                  <a:schemeClr val="bg1"/>
                </a:solidFill>
              </a:rPr>
              <a:t> 2016-2019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Chief Scientist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Smartr</a:t>
            </a:r>
            <a:r>
              <a:rPr lang="en-GB" sz="2000" dirty="0">
                <a:solidFill>
                  <a:schemeClr val="bg1"/>
                </a:solidFill>
              </a:rPr>
              <a:t> 2019-2020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Systemingengör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Saab sedan 2020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Specialist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teknisk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matematik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2023 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endParaRPr lang="en-GB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3" y="2354225"/>
            <a:ext cx="5397642" cy="269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AB_ppt_template_NEW">
  <a:themeElements>
    <a:clrScheme name="Saab CVI">
      <a:dk1>
        <a:sysClr val="windowText" lastClr="000000"/>
      </a:dk1>
      <a:lt1>
        <a:sysClr val="window" lastClr="FFFFFF"/>
      </a:lt1>
      <a:dk2>
        <a:srgbClr val="373737"/>
      </a:dk2>
      <a:lt2>
        <a:srgbClr val="E1E1DC"/>
      </a:lt2>
      <a:accent1>
        <a:srgbClr val="373737"/>
      </a:accent1>
      <a:accent2>
        <a:srgbClr val="E1E1DC"/>
      </a:accent2>
      <a:accent3>
        <a:srgbClr val="FAB900"/>
      </a:accent3>
      <a:accent4>
        <a:srgbClr val="BEAF96"/>
      </a:accent4>
      <a:accent5>
        <a:srgbClr val="00508C"/>
      </a:accent5>
      <a:accent6>
        <a:srgbClr val="E614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lnSpc>
            <a:spcPct val="100000"/>
          </a:lnSpc>
          <a:spcBef>
            <a:spcPts val="0"/>
          </a:spcBef>
          <a:defRPr sz="14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AB_ppt_temp_FM" id="{7D3801D9-1FA4-294B-BDCA-E68905088579}" vid="{CADEC140-FEFE-EE4C-92AA-14AE3466B3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AAB Document" ma:contentTypeID="0x010100D42E8FE5294D45F4ACA9026055D1508C00F3BDD6335BA4E949A3459DA923DAAEA3" ma:contentTypeVersion="8" ma:contentTypeDescription="SAAB Document" ma:contentTypeScope="" ma:versionID="814993ee25e5497725a7197b0822a30c">
  <xsd:schema xmlns:xsd="http://www.w3.org/2001/XMLSchema" xmlns:xs="http://www.w3.org/2001/XMLSchema" xmlns:p="http://schemas.microsoft.com/office/2006/metadata/properties" xmlns:ns1="http://schemas.microsoft.com/sharepoint/v3" xmlns:ns2="e66eac70-bf22-48ad-a095-d9dd009a00bc" xmlns:ns3="e5d02856-33f6-43a2-b503-327355f04798" targetNamespace="http://schemas.microsoft.com/office/2006/metadata/properties" ma:root="true" ma:fieldsID="4cd98a2f2586d98072a6a1b2b4628dc9" ns1:_="" ns2:_="" ns3:_="">
    <xsd:import namespace="http://schemas.microsoft.com/sharepoint/v3"/>
    <xsd:import namespace="e66eac70-bf22-48ad-a095-d9dd009a00bc"/>
    <xsd:import namespace="e5d02856-33f6-43a2-b503-327355f04798"/>
    <xsd:element name="properties">
      <xsd:complexType>
        <xsd:sequence>
          <xsd:element name="documentManagement">
            <xsd:complexType>
              <xsd:all>
                <xsd:element ref="ns1:SaabTaxonomyInformationClassNote" minOccurs="0"/>
                <xsd:element ref="ns1:SaabTaxonomyDefenceSecrecyNote" minOccurs="0"/>
                <xsd:element ref="ns1:SaabTaxonomyExportControlNote" minOccurs="0"/>
                <xsd:element ref="ns2:TaxKeywordTaxHTField" minOccurs="0"/>
                <xsd:element ref="ns1:SaabTaxonomyIssuerNote" minOccurs="0"/>
                <xsd:element ref="ns1:SaabTaxonomyTopicNote" minOccurs="0"/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aabTaxonomyInformationClassNote" ma:index="9" ma:taxonomy="true" ma:internalName="SaabTaxonomyInformationClassNote" ma:taxonomyFieldName="SaabTaxonomyInformationClass" ma:displayName="Information Class" ma:default="11;#COMPANY RESTRICTED|de36ffdb-4dae-4e03-b25f-4dae654fd42b" ma:fieldId="{ae7a0581-11bf-41c8-8231-cd5f6a427e6d}" ma:sspId="0ba22473-0346-4d19-986d-d52b88b77ae4" ma:termSetId="8f7922ff-7d3c-4965-b244-0dcde181f95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abTaxonomyDefenceSecrecyNote" ma:index="11" ma:taxonomy="true" ma:internalName="SaabTaxonomyDefenceSecrecyNote" ma:taxonomyFieldName="SaabTaxonomyDefenceSecrecy" ma:displayName="Defence Secrecy" ma:default="2;#UNCLASSIFIED|d99514ea-813f-453b-8e43-7a01c852db06" ma:fieldId="{0b0b6a92-6908-4082-8140-d308f738f7e5}" ma:sspId="0ba22473-0346-4d19-986d-d52b88b77ae4" ma:termSetId="1a66109d-dc4f-428c-aed9-c3b33f6680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abTaxonomyExportControlNote" ma:index="13" ma:taxonomy="true" ma:internalName="SaabTaxonomyExportControlNote" ma:taxonomyFieldName="SaabTaxonomyExportControl" ma:displayName="Export Control" ma:default="3;#NOT EXPORT CONTROLLED|3a4bac3a-4d80-409c-ac03-aa1b33c1fbe3" ma:fieldId="{faa05d14-31b3-49e0-b100-c1b57218d4b3}" ma:sspId="0ba22473-0346-4d19-986d-d52b88b77ae4" ma:termSetId="116e78c3-20a0-4d83-b907-1a495d5053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abTaxonomyIssuerNote" ma:index="17" nillable="true" ma:taxonomy="true" ma:internalName="SaabTaxonomyIssuerNote" ma:taxonomyFieldName="SaabTaxonomyIssuer" ma:displayName="Issuer" ma:fieldId="{74fdff64-6ca4-4075-858a-b683909f5431}" ma:sspId="0ba22473-0346-4d19-986d-d52b88b77ae4" ma:termSetId="12e6ee8a-542f-458d-8059-3c1b1a43f9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abTaxonomyTopicNote" ma:index="19" nillable="true" ma:taxonomy="true" ma:internalName="SaabTaxonomyTopicNote" ma:taxonomyFieldName="SaabTaxonomyTopic" ma:displayName="Topic" ma:fieldId="{b3007715-fe25-4e3a-b2a2-92845fe2cd37}" ma:taxonomyMulti="true" ma:sspId="0ba22473-0346-4d19-986d-d52b88b77ae4" ma:termSetId="79d90b7c-7843-412d-935b-195b88b804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shingStartDate" ma:index="22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23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eac70-bf22-48ad-a095-d9dd009a00b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0ba22473-0346-4d19-986d-d52b88b77ae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description="" ma:hidden="true" ma:list="{c8d6d94c-669e-46f3-8af1-e9e6610fd9cf}" ma:internalName="TaxCatchAll" ma:showField="CatchAllData" ma:web="e66eac70-bf22-48ad-a095-d9dd009a0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description="" ma:hidden="true" ma:list="{c8d6d94c-669e-46f3-8af1-e9e6610fd9cf}" ma:internalName="TaxCatchAllLabel" ma:readOnly="true" ma:showField="CatchAllDataLabel" ma:web="e66eac70-bf22-48ad-a095-d9dd009a0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d02856-33f6-43a2-b503-327355f04798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abTaxonomyDefenceSecrecyNote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CLASSIFIED</TermName>
          <TermId xmlns="http://schemas.microsoft.com/office/infopath/2007/PartnerControls">d99514ea-813f-453b-8e43-7a01c852db06</TermId>
        </TermInfo>
      </Terms>
    </SaabTaxonomyDefenceSecrecyNote>
    <SaabTaxonomyIssuerNote xmlns="http://schemas.microsoft.com/sharepoint/v3">
      <Terms xmlns="http://schemas.microsoft.com/office/infopath/2007/PartnerControls"/>
    </SaabTaxonomyIssuerNote>
    <SaabTaxonomyInformationClassNote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COMPANY RESTRICTED</TermName>
          <TermId xmlns="http://schemas.microsoft.com/office/infopath/2007/PartnerControls">de36ffdb-4dae-4e03-b25f-4dae654fd42b</TermId>
        </TermInfo>
      </Terms>
    </SaabTaxonomyInformationClassNote>
    <PublishingStartDate xmlns="http://schemas.microsoft.com/sharepoint/v3" xsi:nil="true"/>
    <PublishingExpirationDate xmlns="http://schemas.microsoft.com/sharepoint/v3" xsi:nil="true"/>
    <SaabTaxonomyExportControlNote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EXPORT CONTROLLED</TermName>
          <TermId xmlns="http://schemas.microsoft.com/office/infopath/2007/PartnerControls">3a4bac3a-4d80-409c-ac03-aa1b33c1fbe3</TermId>
        </TermInfo>
      </Terms>
    </SaabTaxonomyExportControlNote>
    <TaxCatchAll xmlns="e66eac70-bf22-48ad-a095-d9dd009a00bc">
      <Value>304</Value>
      <Value>11</Value>
      <Value>3</Value>
      <Value>2</Value>
    </TaxCatchAll>
    <TaxKeywordTaxHTField xmlns="e66eac70-bf22-48ad-a095-d9dd009a00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Surveillance</TermName>
          <TermId xmlns="http://schemas.microsoft.com/office/infopath/2007/PartnerControls">7180fcf3-f87b-439e-a9cf-7a39043acaa7</TermId>
        </TermInfo>
      </Terms>
    </TaxKeywordTaxHTField>
    <SaabTaxonomyTopicNote xmlns="http://schemas.microsoft.com/sharepoint/v3">
      <Terms xmlns="http://schemas.microsoft.com/office/infopath/2007/PartnerControls"/>
    </SaabTaxonomyTopicNote>
  </documentManagement>
</p:properties>
</file>

<file path=customXml/itemProps1.xml><?xml version="1.0" encoding="utf-8"?>
<ds:datastoreItem xmlns:ds="http://schemas.openxmlformats.org/officeDocument/2006/customXml" ds:itemID="{D0F8CC32-B090-4238-973A-25CD4577F8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C9B256-D311-4E9F-9891-F04B7841A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66eac70-bf22-48ad-a095-d9dd009a00bc"/>
    <ds:schemaRef ds:uri="e5d02856-33f6-43a2-b503-327355f047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FE01AC-F978-4534-9515-2594DD111CDC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e5d02856-33f6-43a2-b503-327355f04798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66eac70-bf22-48ad-a095-d9dd009a00b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SAAB_ppt_template_NEW</Template>
  <TotalTime>8414</TotalTime>
  <Words>1835</Words>
  <Application>Microsoft Office PowerPoint</Application>
  <PresentationFormat>Widescreen</PresentationFormat>
  <Paragraphs>704</Paragraphs>
  <Slides>43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Cambria Math</vt:lpstr>
      <vt:lpstr>Helvetica</vt:lpstr>
      <vt:lpstr>SAAB_ppt_template_NEW</vt:lpstr>
      <vt:lpstr>CorelDRAW</vt:lpstr>
      <vt:lpstr>PowerPoint Presentation</vt:lpstr>
      <vt:lpstr>Agenda</vt:lpstr>
      <vt:lpstr>Min bakgrund</vt:lpstr>
      <vt:lpstr>Min bakgrund</vt:lpstr>
      <vt:lpstr>Min bakgrund</vt:lpstr>
      <vt:lpstr>Min bakgrund</vt:lpstr>
      <vt:lpstr>Min bakgrund</vt:lpstr>
      <vt:lpstr>Min bakgrund</vt:lpstr>
      <vt:lpstr>Min bakgrund</vt:lpstr>
      <vt:lpstr>Min bakgrund</vt:lpstr>
      <vt:lpstr>Min bakgrund</vt:lpstr>
      <vt:lpstr>Min bakgrund</vt:lpstr>
      <vt:lpstr>Min bakgrund</vt:lpstr>
      <vt:lpstr>Några av Saab Surveillance produkter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Surveillance presentation</dc:title>
  <dc:creator>Anneli Sundin</dc:creator>
  <cp:keywords>Surveillance</cp:keywords>
  <cp:lastModifiedBy>Johan Jonasson</cp:lastModifiedBy>
  <cp:revision>341</cp:revision>
  <cp:lastPrinted>2021-11-01T12:12:33Z</cp:lastPrinted>
  <dcterms:created xsi:type="dcterms:W3CDTF">2018-08-21T07:53:51Z</dcterms:created>
  <dcterms:modified xsi:type="dcterms:W3CDTF">2022-11-09T11:19:48Z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aabTaxonomyInformationClass">
    <vt:lpwstr>11;#COMPANY RESTRICTED|de36ffdb-4dae-4e03-b25f-4dae654fd42b</vt:lpwstr>
  </property>
  <property fmtid="{D5CDD505-2E9C-101B-9397-08002B2CF9AE}" pid="3" name="TaxKeyword">
    <vt:lpwstr>304;#Surveillance|7180fcf3-f87b-439e-a9cf-7a39043acaa7</vt:lpwstr>
  </property>
  <property fmtid="{D5CDD505-2E9C-101B-9397-08002B2CF9AE}" pid="4" name="SaabTaxonomyDefenceSecrecy">
    <vt:lpwstr>2;#NOT CLASSIFIED|d99514ea-813f-453b-8e43-7a01c852db06</vt:lpwstr>
  </property>
  <property fmtid="{D5CDD505-2E9C-101B-9397-08002B2CF9AE}" pid="5" name="ContentTypeId">
    <vt:lpwstr>0x010100D42E8FE5294D45F4ACA9026055D1508C00F3BDD6335BA4E949A3459DA923DAAEA3</vt:lpwstr>
  </property>
  <property fmtid="{D5CDD505-2E9C-101B-9397-08002B2CF9AE}" pid="6" name="SaabTaxonomyExportControl">
    <vt:lpwstr>3;#NOT EXPORT CONTROLLED|3a4bac3a-4d80-409c-ac03-aa1b33c1fbe3</vt:lpwstr>
  </property>
  <property fmtid="{D5CDD505-2E9C-101B-9397-08002B2CF9AE}" pid="7" name="SaabTaxonomyTopic">
    <vt:lpwstr/>
  </property>
  <property fmtid="{D5CDD505-2E9C-101B-9397-08002B2CF9AE}" pid="8" name="SaabTaxonomyIssuer">
    <vt:lpwstr/>
  </property>
</Properties>
</file>