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h1w1UyFNCXkwInvJvNlgNW07Sr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4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Open Sans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6230" lvl="0" marL="45720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380"/>
              <a:buChar char="◼"/>
              <a:defRPr/>
            </a:lvl1pPr>
            <a:lvl2pPr indent="-30454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2pPr>
            <a:lvl3pPr indent="-298703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3pPr>
            <a:lvl4pPr indent="-292861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6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4" name="Google Shape;84;p26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6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6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8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Open Sans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46" name="Google Shape;46;p20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3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23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4" name="Google Shape;64;p23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Open Sans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4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  <a:defRPr b="0" i="0" sz="44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6230" lvl="0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Noto Sans Symbols"/>
              <a:buChar char="◼"/>
              <a:defRPr b="0" i="0" sz="15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546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703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2861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2861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1" name="Google Shape;11;p1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Open Sans"/>
              <a:buNone/>
              <a:defRPr b="0" i="0" sz="4400" u="none" cap="none" strike="noStrik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6230" lvl="0" marL="457200" marR="0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Noto Sans Symbols"/>
              <a:buChar char="◼"/>
              <a:defRPr b="0" i="0" sz="1500" u="none" cap="none" strike="noStrik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546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703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2861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2861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800" u="none">
                <a:solidFill>
                  <a:srgbClr val="FEFEFE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8672" l="0" r="0" t="11822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686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 txBox="1"/>
          <p:nvPr>
            <p:ph type="ctrTitle"/>
          </p:nvPr>
        </p:nvSpPr>
        <p:spPr>
          <a:xfrm>
            <a:off x="533400" y="-828675"/>
            <a:ext cx="35310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</a:pPr>
            <a:r>
              <a:rPr lang="sv-SE">
                <a:solidFill>
                  <a:srgbClr val="FFFFFF"/>
                </a:solidFill>
              </a:rPr>
              <a:t>PATOLOGISKA FUNKTIONER</a:t>
            </a:r>
            <a:endParaRPr/>
          </a:p>
        </p:txBody>
      </p:sp>
      <p:sp>
        <p:nvSpPr>
          <p:cNvPr id="114" name="Google Shape;114;p1"/>
          <p:cNvSpPr txBox="1"/>
          <p:nvPr>
            <p:ph idx="1" type="subTitle"/>
          </p:nvPr>
        </p:nvSpPr>
        <p:spPr>
          <a:xfrm>
            <a:off x="685801" y="2773788"/>
            <a:ext cx="3208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92000"/>
              <a:buNone/>
            </a:pPr>
            <a:r>
              <a:rPr lang="sv-SE">
                <a:solidFill>
                  <a:srgbClr val="FFFFFF"/>
                </a:solidFill>
              </a:rPr>
              <a:t>[FUNKTIONER SOM BETER SIG KONSTIGT]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920"/>
              </a:spcBef>
              <a:spcAft>
                <a:spcPts val="0"/>
              </a:spcAft>
              <a:buSzPct val="92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En bild som visar föremål utomhus, kedja, full av färg&#10;&#10;Automatiskt genererad beskrivning" id="115" name="Google Shape;1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22920" y="0"/>
            <a:ext cx="406908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"/>
          <p:cNvSpPr txBox="1"/>
          <p:nvPr/>
        </p:nvSpPr>
        <p:spPr>
          <a:xfrm>
            <a:off x="4937760" y="50800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"/>
          <p:cNvSpPr txBox="1"/>
          <p:nvPr>
            <p:ph type="title"/>
          </p:nvPr>
        </p:nvSpPr>
        <p:spPr>
          <a:xfrm>
            <a:off x="672280" y="944752"/>
            <a:ext cx="3259016" cy="1462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</a:pPr>
            <a:r>
              <a:rPr i="1" lang="sv-SE" sz="3100">
                <a:solidFill>
                  <a:srgbClr val="FFFFFF"/>
                </a:solidFill>
              </a:rPr>
              <a:t>ANVÄNDBART</a:t>
            </a:r>
            <a:r>
              <a:rPr lang="sv-SE" sz="3100">
                <a:solidFill>
                  <a:srgbClr val="FFFFFF"/>
                </a:solidFill>
              </a:rPr>
              <a:t> EXEMPEL [LORENTZIANEN]</a:t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4660838" y="965835"/>
            <a:ext cx="63786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Elektron-elektron-spridning (Electron-electron scattering)</a:t>
            </a:r>
            <a:endParaRPr/>
          </a:p>
        </p:txBody>
      </p:sp>
      <p:pic>
        <p:nvPicPr>
          <p:cNvPr id="203" name="Google Shape;203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563" y="1548780"/>
            <a:ext cx="4329730" cy="290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9554845" y="3802380"/>
            <a:ext cx="4924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 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5286375" y="3929896"/>
            <a:ext cx="4283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k’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9723438" y="2095500"/>
            <a:ext cx="575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k+q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5146613" y="2085975"/>
            <a:ext cx="5822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k’-q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1743" y="4985906"/>
            <a:ext cx="4942857" cy="32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9929" y="5472934"/>
            <a:ext cx="4533333" cy="6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4146580" y="4890753"/>
            <a:ext cx="2377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Energikonservering: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IDAG: CAUCHYS PATOLOGISKA FUNKTION</a:t>
            </a:r>
            <a:endParaRPr/>
          </a:p>
        </p:txBody>
      </p:sp>
      <p:pic>
        <p:nvPicPr>
          <p:cNvPr id="216" name="Google Shape;216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387" y="2334792"/>
            <a:ext cx="2790476" cy="8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1440" y="1965960"/>
            <a:ext cx="5463040" cy="4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325120" y="4014600"/>
            <a:ext cx="56220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Överallt kontinuerlig och oändligt deriverbar  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MEN: Maclaurinserien (Taylor i x=0) är konstig!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IDAG: CAUCHYS PATOLOGISKA FUNKTION</a:t>
            </a:r>
            <a:endParaRPr/>
          </a:p>
        </p:txBody>
      </p:sp>
      <p:pic>
        <p:nvPicPr>
          <p:cNvPr id="224" name="Google Shape;224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387" y="2334792"/>
            <a:ext cx="2790476" cy="8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1440" y="1965960"/>
            <a:ext cx="5463040" cy="4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325120" y="4014600"/>
            <a:ext cx="562205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Överallt kontinuerlig och oändligt deriverbar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MEN: Maclaurinserien (Taylor i x=0) är konstig!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 Detaljer på svarta tavlan!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PATOLOGISKA FUNKTIONER</a:t>
            </a:r>
            <a:endParaRPr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581192" y="2453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1837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80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Svenska Akademiens Ordlista (SAOL): patologisk=sjuklig/abnorm</a:t>
            </a:r>
            <a:endParaRPr/>
          </a:p>
          <a:p>
            <a:pPr indent="-21837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PATOLOGISKA FUNKTIONER</a:t>
            </a:r>
            <a:endParaRPr/>
          </a:p>
        </p:txBody>
      </p:sp>
      <p:sp>
        <p:nvSpPr>
          <p:cNvPr id="128" name="Google Shape;128;p3"/>
          <p:cNvSpPr txBox="1"/>
          <p:nvPr>
            <p:ph idx="1" type="body"/>
          </p:nvPr>
        </p:nvSpPr>
        <p:spPr>
          <a:xfrm>
            <a:off x="581192" y="2453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1837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80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Svenska Akademiens Ordlista (SAOL): patologisk=sjuklig/abnorm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I matematikens underbara värld talar man om </a:t>
            </a:r>
            <a:r>
              <a:rPr i="1" lang="sv-SE"/>
              <a:t>patologiska funktioner</a:t>
            </a:r>
            <a:r>
              <a:rPr lang="sv-SE"/>
              <a:t>: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PATOLOGISKA FUNKTIONER</a:t>
            </a:r>
            <a:endParaRPr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581192" y="2453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1837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80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Svenska Akademiens Ordlista (SAOL): patologisk=sjuklig/abnorm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I matematikens underbara värld talar man om </a:t>
            </a:r>
            <a:r>
              <a:rPr i="1" lang="sv-SE"/>
              <a:t>patologiska funktioner</a:t>
            </a:r>
            <a:r>
              <a:rPr lang="sv-SE"/>
              <a:t>: 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2466808" y="3429000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“one which possesses deviant, irregular, or counterintuitive property, in such a way that distinguishes it from what is conceived as a typical object in the same category. The opposite of pathological is </a:t>
            </a:r>
            <a:r>
              <a:rPr b="1" i="0" lang="sv-SE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well-behaved” (Wikipedia)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6619875" y="4219575"/>
            <a:ext cx="1590676" cy="514350"/>
          </a:xfrm>
          <a:prstGeom prst="ellipse">
            <a:avLst/>
          </a:prstGeom>
          <a:solidFill>
            <a:schemeClr val="lt1"/>
          </a:solidFill>
          <a:ln cap="rnd" cmpd="sng" w="222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5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PATOLOGISKA FUNKTIONER</a:t>
            </a:r>
            <a:endParaRPr/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581192" y="2453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18370" lvl="0" marL="30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80"/>
              <a:buNone/>
            </a:pPr>
            <a:r>
              <a:t/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Svenska Akademiens Ordlista (SAOL): patologisk=sjuklig/abnorm</a:t>
            </a:r>
            <a:endParaRPr/>
          </a:p>
          <a:p>
            <a:pPr indent="-306000" lvl="0" marL="306000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1380"/>
              <a:buChar char="◼"/>
            </a:pPr>
            <a:r>
              <a:rPr lang="sv-SE"/>
              <a:t>I matematikens underbara värld talar man om </a:t>
            </a:r>
            <a:r>
              <a:rPr i="1" lang="sv-SE"/>
              <a:t>patologiska funktioner</a:t>
            </a:r>
            <a:r>
              <a:rPr lang="sv-SE"/>
              <a:t>: 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2466808" y="3429000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v-SE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“one which possesses deviant, irregular, or counterintuitive property, in such a way that distinguishes it from what is conceived as a typical object in the same category. The opposite of pathological is </a:t>
            </a:r>
            <a:r>
              <a:rPr b="1" i="0" lang="sv-SE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well-behaved” (Wikipedia)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9363075" y="2962275"/>
            <a:ext cx="2247732" cy="1704975"/>
          </a:xfrm>
          <a:prstGeom prst="wedgeEllipseCallout">
            <a:avLst>
              <a:gd fmla="val -100924" name="adj1"/>
              <a:gd fmla="val 38556" name="adj2"/>
            </a:avLst>
          </a:prstGeom>
          <a:solidFill>
            <a:schemeClr val="lt1"/>
          </a:solidFill>
          <a:ln cap="rnd" cmpd="sng" w="222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Kontinuerlig, oändligt deriverbar etc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Open Sans"/>
              <a:buNone/>
            </a:pPr>
            <a:r>
              <a:rPr lang="sv-SE"/>
              <a:t>WEIERSTRASSFUNKTIONEN (1872)</a:t>
            </a:r>
            <a:endParaRPr/>
          </a:p>
        </p:txBody>
      </p:sp>
      <p:pic>
        <p:nvPicPr>
          <p:cNvPr descr="En bild som visar text, person, person, kostym&#10;&#10;Automatiskt genererad beskrivning" id="150" name="Google Shape;15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1867" y="1701483"/>
            <a:ext cx="2476582" cy="363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3560" y="2166774"/>
            <a:ext cx="5318760" cy="398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858351" y="6431742"/>
            <a:ext cx="100206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Kontinuerlig överallt men inte deriverbar någonstans! [Många fler exempel på Wikipedia!]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"/>
          <p:cNvSpPr txBox="1"/>
          <p:nvPr>
            <p:ph type="title"/>
          </p:nvPr>
        </p:nvSpPr>
        <p:spPr>
          <a:xfrm>
            <a:off x="672280" y="944752"/>
            <a:ext cx="3259016" cy="1462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</a:pPr>
            <a:r>
              <a:rPr i="1" lang="sv-SE" sz="3100">
                <a:solidFill>
                  <a:srgbClr val="FFFFFF"/>
                </a:solidFill>
              </a:rPr>
              <a:t>ANVÄNDBART</a:t>
            </a:r>
            <a:r>
              <a:rPr lang="sv-SE" sz="3100">
                <a:solidFill>
                  <a:srgbClr val="FFFFFF"/>
                </a:solidFill>
              </a:rPr>
              <a:t> EXEMPEL [LORENTZIANEN]</a:t>
            </a: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 b="1" l="0" r="2793" t="0"/>
          <a:stretch/>
        </p:blipFill>
        <p:spPr>
          <a:xfrm>
            <a:off x="4241830" y="589898"/>
            <a:ext cx="5481290" cy="422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20" y="2287467"/>
            <a:ext cx="2295238" cy="6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 txBox="1"/>
          <p:nvPr/>
        </p:nvSpPr>
        <p:spPr>
          <a:xfrm>
            <a:off x="4572000" y="4800600"/>
            <a:ext cx="53399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Sannolikhetsfördelning inom matematik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Resonansfenomen inom fysik (korrelationer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samt approximation för Diracs deltafunktion)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 txBox="1"/>
          <p:nvPr>
            <p:ph type="title"/>
          </p:nvPr>
        </p:nvSpPr>
        <p:spPr>
          <a:xfrm>
            <a:off x="672280" y="944752"/>
            <a:ext cx="3259016" cy="1462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</a:pPr>
            <a:r>
              <a:rPr i="1" lang="sv-SE" sz="3100">
                <a:solidFill>
                  <a:srgbClr val="FFFFFF"/>
                </a:solidFill>
              </a:rPr>
              <a:t>ANVÄNDBART</a:t>
            </a:r>
            <a:r>
              <a:rPr lang="sv-SE" sz="3100">
                <a:solidFill>
                  <a:srgbClr val="FFFFFF"/>
                </a:solidFill>
              </a:rPr>
              <a:t> EXEMPEL [LORENTZIANEN]</a:t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 b="1" l="0" r="2793" t="0"/>
          <a:stretch/>
        </p:blipFill>
        <p:spPr>
          <a:xfrm>
            <a:off x="4241830" y="589898"/>
            <a:ext cx="5481290" cy="422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20" y="2287467"/>
            <a:ext cx="2295238" cy="6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4572000" y="4800600"/>
            <a:ext cx="596188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Sannolikhetsfördelning inom matematik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Resonansfenomen inom fysik (korrelationer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samt approximation för Diracs deltafunktion)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MEN: saknar väntevärde och varians (-&gt;patologisk!)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 txBox="1"/>
          <p:nvPr>
            <p:ph type="title"/>
          </p:nvPr>
        </p:nvSpPr>
        <p:spPr>
          <a:xfrm>
            <a:off x="672280" y="944752"/>
            <a:ext cx="3259016" cy="1462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None/>
            </a:pPr>
            <a:r>
              <a:rPr i="1" lang="sv-SE" sz="3100">
                <a:solidFill>
                  <a:srgbClr val="FFFFFF"/>
                </a:solidFill>
              </a:rPr>
              <a:t>ANVÄNDBART </a:t>
            </a:r>
            <a:r>
              <a:rPr lang="sv-SE" sz="3100">
                <a:solidFill>
                  <a:srgbClr val="FFFFFF"/>
                </a:solidFill>
              </a:rPr>
              <a:t>EXEMPEL [LORENTZIANEN]</a:t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 b="1" l="0" r="2793" t="0"/>
          <a:stretch/>
        </p:blipFill>
        <p:spPr>
          <a:xfrm>
            <a:off x="4241830" y="589898"/>
            <a:ext cx="5481290" cy="422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23120" y="2287467"/>
            <a:ext cx="2295238" cy="6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4572000" y="4800600"/>
            <a:ext cx="610936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Sannolikhetsfördelning inom matematik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Resonansfenomen inom fysik (korrelationer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samt approximation för Diracs deltafunktion)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MEN: saknar väntevärde och varians (-&gt;patologisk!)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-"/>
            </a:pPr>
            <a:r>
              <a:rPr lang="sv-SE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Funktionen avtar för långsamt långt bort från origo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6E8E2"/>
      </a:lt2>
      <a:accent1>
        <a:srgbClr val="9876E6"/>
      </a:accent1>
      <a:accent2>
        <a:srgbClr val="5867E1"/>
      </a:accent2>
      <a:accent3>
        <a:srgbClr val="69AAE4"/>
      </a:accent3>
      <a:accent4>
        <a:srgbClr val="47B1B7"/>
      </a:accent4>
      <a:accent5>
        <a:srgbClr val="4AB58E"/>
      </a:accent5>
      <a:accent6>
        <a:srgbClr val="44B85E"/>
      </a:accent6>
      <a:hlink>
        <a:srgbClr val="78895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AnalogousFromLightSeedLeftStep">
      <a:dk1>
        <a:srgbClr val="000000"/>
      </a:dk1>
      <a:lt1>
        <a:srgbClr val="FFFFFF"/>
      </a:lt1>
      <a:dk2>
        <a:srgbClr val="243341"/>
      </a:dk2>
      <a:lt2>
        <a:srgbClr val="E6E8E2"/>
      </a:lt2>
      <a:accent1>
        <a:srgbClr val="9876E6"/>
      </a:accent1>
      <a:accent2>
        <a:srgbClr val="5867E1"/>
      </a:accent2>
      <a:accent3>
        <a:srgbClr val="69AAE4"/>
      </a:accent3>
      <a:accent4>
        <a:srgbClr val="47B1B7"/>
      </a:accent4>
      <a:accent5>
        <a:srgbClr val="4AB58E"/>
      </a:accent5>
      <a:accent6>
        <a:srgbClr val="44B85E"/>
      </a:accent6>
      <a:hlink>
        <a:srgbClr val="78895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2021-11-27T11:55:08Z</dcterms:created>
  <dc:creator>Daniel Erkensten</dc:creator>
</cp:coreProperties>
</file>