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7" r:id="rId2"/>
    <p:sldId id="758" r:id="rId3"/>
    <p:sldId id="301" r:id="rId4"/>
    <p:sldId id="334" r:id="rId5"/>
    <p:sldId id="757" r:id="rId6"/>
    <p:sldId id="328" r:id="rId7"/>
    <p:sldId id="335" r:id="rId8"/>
    <p:sldId id="326" r:id="rId9"/>
    <p:sldId id="755" r:id="rId1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2200" userDrawn="1">
          <p15:clr>
            <a:srgbClr val="A4A3A4"/>
          </p15:clr>
        </p15:guide>
        <p15:guide id="4" orient="horz" pos="917" userDrawn="1">
          <p15:clr>
            <a:srgbClr val="A4A3A4"/>
          </p15:clr>
        </p15:guide>
        <p15:guide id="5" orient="horz" pos="150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5971"/>
    <a:srgbClr val="385A73"/>
    <a:srgbClr val="BBD7DF"/>
    <a:srgbClr val="5073B5"/>
    <a:srgbClr val="6C8697"/>
    <a:srgbClr val="194461"/>
    <a:srgbClr val="A7B8B9"/>
    <a:srgbClr val="723988"/>
    <a:srgbClr val="DCE4E1"/>
    <a:srgbClr val="9274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269D01E-BC32-4049-B463-5C60D7B0CCD2}" styleName="Themed Style 2 –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Light Style 2 –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ight Style 3 –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3" autoAdjust="0"/>
    <p:restoredTop sz="42216" autoAdjust="0"/>
  </p:normalViewPr>
  <p:slideViewPr>
    <p:cSldViewPr snapToGrid="0" snapToObjects="1">
      <p:cViewPr varScale="1">
        <p:scale>
          <a:sx n="59" d="100"/>
          <a:sy n="59" d="100"/>
        </p:scale>
        <p:origin x="3136" y="184"/>
      </p:cViewPr>
      <p:guideLst>
        <p:guide pos="2200"/>
        <p:guide orient="horz" pos="917"/>
        <p:guide orient="horz" pos="15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85" d="100"/>
        <a:sy n="185" d="100"/>
      </p:scale>
      <p:origin x="0" y="0"/>
    </p:cViewPr>
  </p:notesTextViewPr>
  <p:sorterViewPr>
    <p:cViewPr varScale="1">
      <p:scale>
        <a:sx n="100" d="100"/>
        <a:sy n="100" d="100"/>
      </p:scale>
      <p:origin x="0" y="-4008"/>
    </p:cViewPr>
  </p:sorterViewPr>
  <p:notesViewPr>
    <p:cSldViewPr snapToGrid="0" snapToObjects="1">
      <p:cViewPr varScale="1">
        <p:scale>
          <a:sx n="108" d="100"/>
          <a:sy n="108" d="100"/>
        </p:scale>
        <p:origin x="428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CFDCBA-0AE1-1046-BA0F-9D8061F101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435272-1517-B049-B95C-5816711E79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83B195-1287-5A47-8B84-08B57F137554}" type="datetimeFigureOut">
              <a:rPr lang="sv-SE" smtClean="0"/>
              <a:t>2020-10-25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864B42-B456-774D-9AFC-7AC0394D41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99E961-ED36-9744-9410-CE646A1A6D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8975C-8F7A-B44F-8C6D-70D7DB1A84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2623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7EE82B-71A4-BC48-8717-0940F09A17BF}" type="datetimeFigureOut">
              <a:rPr lang="en-GB" smtClean="0"/>
              <a:t>25/10/2020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GB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4DABE-419F-EC44-A8E4-36B2ABCB23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97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611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3BE6E-7B89-174B-8110-EF1936D778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67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3BE6E-7B89-174B-8110-EF1936D778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44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3BE6E-7B89-174B-8110-EF1936D778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00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3BE6E-7B89-174B-8110-EF1936D778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71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3BE6E-7B89-174B-8110-EF1936D778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0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758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mslagsbild">
    <p:bg>
      <p:bgPr>
        <a:solidFill>
          <a:srgbClr val="1944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5450" y="1530000"/>
            <a:ext cx="8294324" cy="1400531"/>
          </a:xfrm>
        </p:spPr>
        <p:txBody>
          <a:bodyPr anchor="b"/>
          <a:lstStyle>
            <a:lvl1pPr algn="l">
              <a:defRPr sz="5200">
                <a:solidFill>
                  <a:schemeClr val="bg2"/>
                </a:solidFill>
              </a:defRPr>
            </a:lvl1pPr>
          </a:lstStyle>
          <a:p>
            <a:r>
              <a:rPr lang="sv-SE" noProof="0" dirty="0"/>
              <a:t>Rubrik till presentationen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5450" y="3033850"/>
            <a:ext cx="8294324" cy="136307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noProof="0" dirty="0"/>
              <a:t>Förnamn Efternamn, Titel  |  Forskargrupp  |  </a:t>
            </a:r>
            <a:r>
              <a:rPr lang="sv-SE" noProof="0" dirty="0" err="1"/>
              <a:t>åååå.mm.dd</a:t>
            </a:r>
            <a:endParaRPr lang="sv-SE" noProof="0" dirty="0"/>
          </a:p>
        </p:txBody>
      </p:sp>
      <p:sp>
        <p:nvSpPr>
          <p:cNvPr id="7" name="Rektangel 3">
            <a:extLst>
              <a:ext uri="{FF2B5EF4-FFF2-40B4-BE49-F238E27FC236}">
                <a16:creationId xmlns:a16="http://schemas.microsoft.com/office/drawing/2014/main" id="{4E17BB8C-FC90-5F49-B52F-11E5C72D3C96}"/>
              </a:ext>
            </a:extLst>
          </p:cNvPr>
          <p:cNvSpPr/>
          <p:nvPr userDrawn="1"/>
        </p:nvSpPr>
        <p:spPr>
          <a:xfrm>
            <a:off x="7856025" y="-1"/>
            <a:ext cx="863749" cy="1111739"/>
          </a:xfrm>
          <a:prstGeom prst="rect">
            <a:avLst/>
          </a:prstGeom>
          <a:solidFill>
            <a:srgbClr val="6C869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>
              <a:solidFill>
                <a:srgbClr val="6C8697"/>
              </a:solidFill>
            </a:endParaRPr>
          </a:p>
        </p:txBody>
      </p:sp>
      <p:pic>
        <p:nvPicPr>
          <p:cNvPr id="8" name="Chalmers logotype 4">
            <a:extLst>
              <a:ext uri="{FF2B5EF4-FFF2-40B4-BE49-F238E27FC236}">
                <a16:creationId xmlns:a16="http://schemas.microsoft.com/office/drawing/2014/main" id="{48711BF3-1A07-6B46-B63B-F498A03D39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79155" y="257793"/>
            <a:ext cx="617489" cy="68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43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3 bilder_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0584" y="193040"/>
            <a:ext cx="4617182" cy="2039997"/>
          </a:xfrm>
        </p:spPr>
        <p:txBody>
          <a:bodyPr/>
          <a:lstStyle>
            <a:lvl1pPr>
              <a:defRPr>
                <a:solidFill>
                  <a:srgbClr val="194461"/>
                </a:solidFill>
              </a:defRPr>
            </a:lvl1pPr>
          </a:lstStyle>
          <a:p>
            <a:r>
              <a:rPr lang="sv-SE" noProof="0"/>
              <a:t>Här lägger du in </a:t>
            </a:r>
            <a:br>
              <a:rPr lang="sv-SE" noProof="0"/>
            </a:br>
            <a:r>
              <a:rPr lang="sv-SE" noProof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AD2B67D-B281-694E-9D43-FE3CBAAF8CA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98425" y="193040"/>
            <a:ext cx="3770311" cy="2124697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772286E-0D7F-3443-AFA5-F221E3ACC8D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05200" y="2387600"/>
            <a:ext cx="1836000" cy="2395337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4CC3E62-90FA-914F-8F68-5F15794B02C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38400" y="2387600"/>
            <a:ext cx="1836000" cy="2395337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idx="1" hasCustomPrompt="1"/>
          </p:nvPr>
        </p:nvSpPr>
        <p:spPr>
          <a:xfrm>
            <a:off x="4310584" y="2466169"/>
            <a:ext cx="4617182" cy="2316767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/>
            </a:lvl3pPr>
            <a:lvl4pPr marL="648000" indent="0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936000" indent="-126000">
              <a:lnSpc>
                <a:spcPct val="90000"/>
              </a:lnSpc>
              <a:buFont typeface="Arial" panose="020B0604020202020204" pitchFamily="34" charset="0"/>
              <a:buChar char="•"/>
              <a:defRPr/>
            </a:lvl5pPr>
            <a:lvl6pPr marL="1714500" indent="0">
              <a:buNone/>
              <a:defRPr/>
            </a:lvl6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</p:txBody>
      </p:sp>
      <p:sp>
        <p:nvSpPr>
          <p:cNvPr id="31" name="Slide Number Placeholder 6">
            <a:extLst>
              <a:ext uri="{FF2B5EF4-FFF2-40B4-BE49-F238E27FC236}">
                <a16:creationId xmlns:a16="http://schemas.microsoft.com/office/drawing/2014/main" id="{268A9C3F-410A-684D-BF8C-D1EE552744E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205200" y="4852800"/>
            <a:ext cx="216000" cy="1764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904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0584" y="185738"/>
            <a:ext cx="4617182" cy="2047300"/>
          </a:xfrm>
        </p:spPr>
        <p:txBody>
          <a:bodyPr/>
          <a:lstStyle/>
          <a:p>
            <a:r>
              <a:rPr lang="sv-SE" noProof="0"/>
              <a:t>Här lägger du in </a:t>
            </a:r>
            <a:br>
              <a:rPr lang="sv-SE" noProof="0"/>
            </a:br>
            <a:r>
              <a:rPr lang="sv-SE" noProof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5200" y="185737"/>
            <a:ext cx="1836000" cy="1580400"/>
          </a:xfrm>
          <a:prstGeom prst="rect">
            <a:avLst/>
          </a:prstGeom>
          <a:solidFill>
            <a:srgbClr val="DCE4E1"/>
          </a:solidFill>
        </p:spPr>
        <p:txBody>
          <a:bodyPr tIns="18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E839DED-9AD7-7F47-85D5-A26FC330559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05200" y="1851056"/>
            <a:ext cx="1836000" cy="2952000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97B33245-F90A-1E4D-8658-03FEC2CDE6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132393" y="185737"/>
            <a:ext cx="1836000" cy="2952000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FBC3278B-7F37-114A-B42B-56F21E985E6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132310" y="3222656"/>
            <a:ext cx="1836000" cy="1580400"/>
          </a:xfrm>
          <a:prstGeom prst="rect">
            <a:avLst/>
          </a:prstGeom>
          <a:solidFill>
            <a:srgbClr val="DCE4E1"/>
          </a:solidFill>
        </p:spPr>
        <p:txBody>
          <a:bodyPr tIns="18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891E7F83-AED0-BD44-9F65-5AE8A99F4ED6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4310584" y="2466168"/>
            <a:ext cx="4617182" cy="2336887"/>
          </a:xfrm>
          <a:prstGeom prst="rect">
            <a:avLst/>
          </a:prstGeom>
        </p:spPr>
        <p:txBody>
          <a:bodyPr/>
          <a:lstStyle>
            <a:lvl1pPr marL="126000" indent="-126000"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>
              <a:buClr>
                <a:schemeClr val="tx1">
                  <a:lumMod val="85000"/>
                  <a:lumOff val="15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>
                  <a:lumMod val="85000"/>
                  <a:lumOff val="15000"/>
                </a:schemeClr>
              </a:buClr>
              <a:defRPr>
                <a:solidFill>
                  <a:schemeClr val="tx1"/>
                </a:solidFill>
              </a:defRPr>
            </a:lvl3pPr>
            <a:lvl4pPr marL="648000" indent="0">
              <a:buNone/>
              <a:defRPr/>
            </a:lvl4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</p:txBody>
      </p:sp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268A9C3F-410A-684D-BF8C-D1EE552744E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205200" y="4852800"/>
            <a:ext cx="216000" cy="176400"/>
          </a:xfrm>
        </p:spPr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446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">
            <a:extLst>
              <a:ext uri="{FF2B5EF4-FFF2-40B4-BE49-F238E27FC236}">
                <a16:creationId xmlns:a16="http://schemas.microsoft.com/office/drawing/2014/main" id="{5FEE5853-99F1-DE4F-91CE-715D5817D0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4192" y="292139"/>
            <a:ext cx="2113200" cy="2232000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FAE18EA1-4D38-6F4B-9F56-8E1BB8F9E54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407289" y="292139"/>
            <a:ext cx="2113200" cy="2232000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C6E577FF-95D9-C94E-BEF2-B6E22E1C4D4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98018" y="2616885"/>
            <a:ext cx="4317976" cy="2232000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6042FDF-139F-0144-8120-894F5EA283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0" y="4283345"/>
            <a:ext cx="955400" cy="426564"/>
          </a:xfrm>
          <a:prstGeom prst="rect">
            <a:avLst/>
          </a:prstGeom>
          <a:solidFill>
            <a:srgbClr val="194461"/>
          </a:solidFill>
        </p:spPr>
        <p:txBody>
          <a:bodyPr wrap="none" lIns="216000" tIns="144000" rIns="216000" bIns="72000" anchor="ctr" anchorCtr="0">
            <a:spAutoFit/>
          </a:bodyPr>
          <a:lstStyle>
            <a:lvl1pPr marL="587" indent="0" algn="l">
              <a:lnSpc>
                <a:spcPts val="1500"/>
              </a:lnSpc>
              <a:buFontTx/>
              <a:buNone/>
              <a:defRPr sz="2200" b="0">
                <a:solidFill>
                  <a:schemeClr val="bg1"/>
                </a:solidFill>
              </a:defRPr>
            </a:lvl1pPr>
            <a:lvl2pPr marL="251994" indent="0">
              <a:buFontTx/>
              <a:buNone/>
              <a:defRPr/>
            </a:lvl2pPr>
            <a:lvl3pPr marL="449989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sv-SE" noProof="0"/>
              <a:t>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97E8B8C-EAF7-2E48-A9C2-C9F1A48C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54A49390-4D2E-8E43-9BEC-FA0CF6BE418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616950" y="292139"/>
            <a:ext cx="4317976" cy="2232000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763ACED5-9836-6842-BB80-8B5839BB93A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611788" y="2616885"/>
            <a:ext cx="2113200" cy="2232000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3EF6D6D8-3337-DA40-A3A7-098132936C7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814885" y="2616885"/>
            <a:ext cx="2113200" cy="2232000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F8281084-3E75-8C47-942E-8D0122568DE9}"/>
              </a:ext>
            </a:extLst>
          </p:cNvPr>
          <p:cNvSpPr txBox="1">
            <a:spLocks/>
          </p:cNvSpPr>
          <p:nvPr userDrawn="1"/>
        </p:nvSpPr>
        <p:spPr>
          <a:xfrm>
            <a:off x="8164769" y="4834979"/>
            <a:ext cx="863749" cy="1809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7546AEB-71F4-CD49-AD98-46653C446DDE}" type="datetime1">
              <a:rPr lang="sv-SE" sz="800" smtClean="0">
                <a:solidFill>
                  <a:schemeClr val="tx1"/>
                </a:solidFill>
              </a:rPr>
              <a:pPr algn="r"/>
              <a:t>2020-10-25</a:t>
            </a:fld>
            <a:endParaRPr lang="sv-SE" sz="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919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6 textr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3071" y="120524"/>
            <a:ext cx="7116598" cy="994172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 noProof="0" dirty="0"/>
              <a:t>Här lägger du in din huvudrubrik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54F4AB70-B49C-6041-BED2-2818A5DC52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632" y="1313117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B94D946-9102-914D-A6D9-C51BEF770E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632" y="1798145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D11977B0-1909-D74C-8D69-3AF3093357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3004" y="1313117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DE23250B-AB07-5C49-A47D-E65E4FF446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3004" y="1798145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D2CFBA58-CF3D-624F-9091-EA04507B5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2451" y="1313117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A8FFBE75-D628-1F48-A430-62ACD5300F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32451" y="1798145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B88C858-E5CD-D346-BBD6-08B0ED4CB8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4632" y="3189623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45FA0FFB-894F-4741-A148-95BE6B063B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4632" y="3674651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7A09D36E-5681-0D41-A250-9179BE224C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95053" y="3189623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967267D4-738F-1E4C-B22C-3481B9D0E4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95053" y="3674651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8363658A-DE1C-004F-B7D2-72C3CEA5BC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2452" y="3189623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7111B2FB-47FE-9544-A760-2D20BAD9505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32452" y="3674651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18" name="Linje 1">
            <a:extLst>
              <a:ext uri="{FF2B5EF4-FFF2-40B4-BE49-F238E27FC236}">
                <a16:creationId xmlns:a16="http://schemas.microsoft.com/office/drawing/2014/main" id="{41ED65EB-DC68-B449-B69F-ADE841CD9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141861" y="1317878"/>
            <a:ext cx="0" cy="3456000"/>
          </a:xfrm>
          <a:prstGeom prst="line">
            <a:avLst/>
          </a:prstGeom>
          <a:ln w="25400">
            <a:solidFill>
              <a:srgbClr val="6C8697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200" noProof="0"/>
          </a:p>
        </p:txBody>
      </p:sp>
      <p:sp>
        <p:nvSpPr>
          <p:cNvPr id="20" name="Linje 2">
            <a:extLst>
              <a:ext uri="{FF2B5EF4-FFF2-40B4-BE49-F238E27FC236}">
                <a16:creationId xmlns:a16="http://schemas.microsoft.com/office/drawing/2014/main" id="{7EB0FCF9-1BD2-AE46-B3C6-B4314D712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192670" y="1317878"/>
            <a:ext cx="0" cy="3456000"/>
          </a:xfrm>
          <a:prstGeom prst="line">
            <a:avLst/>
          </a:prstGeom>
          <a:ln w="25400">
            <a:solidFill>
              <a:srgbClr val="6C8697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200" noProof="0"/>
          </a:p>
        </p:txBody>
      </p:sp>
      <p:sp>
        <p:nvSpPr>
          <p:cNvPr id="21" name="Linje 3">
            <a:extLst>
              <a:ext uri="{FF2B5EF4-FFF2-40B4-BE49-F238E27FC236}">
                <a16:creationId xmlns:a16="http://schemas.microsoft.com/office/drawing/2014/main" id="{CC56BE36-9B5E-3647-9661-C67053844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6794" y="3006514"/>
            <a:ext cx="2305657" cy="0"/>
          </a:xfrm>
          <a:prstGeom prst="line">
            <a:avLst/>
          </a:prstGeom>
          <a:ln w="25400">
            <a:solidFill>
              <a:srgbClr val="6C8697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200" noProof="0"/>
          </a:p>
        </p:txBody>
      </p:sp>
      <p:sp>
        <p:nvSpPr>
          <p:cNvPr id="19" name="Linje 4">
            <a:extLst>
              <a:ext uri="{FF2B5EF4-FFF2-40B4-BE49-F238E27FC236}">
                <a16:creationId xmlns:a16="http://schemas.microsoft.com/office/drawing/2014/main" id="{2133F58B-1D28-D345-BF61-BCF1DA957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76601" y="3006514"/>
            <a:ext cx="2305657" cy="0"/>
          </a:xfrm>
          <a:prstGeom prst="line">
            <a:avLst/>
          </a:prstGeom>
          <a:ln w="25400">
            <a:solidFill>
              <a:srgbClr val="6C8697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200" noProof="0"/>
          </a:p>
        </p:txBody>
      </p:sp>
      <p:sp>
        <p:nvSpPr>
          <p:cNvPr id="22" name="Linje 5">
            <a:extLst>
              <a:ext uri="{FF2B5EF4-FFF2-40B4-BE49-F238E27FC236}">
                <a16:creationId xmlns:a16="http://schemas.microsoft.com/office/drawing/2014/main" id="{6B0C0E01-79AD-1F41-8CBA-F436EFBB3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29367" y="3006514"/>
            <a:ext cx="2305657" cy="0"/>
          </a:xfrm>
          <a:prstGeom prst="line">
            <a:avLst/>
          </a:prstGeom>
          <a:ln w="25400">
            <a:solidFill>
              <a:srgbClr val="6C8697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200" noProof="0"/>
          </a:p>
        </p:txBody>
      </p:sp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3AD28DD6-359E-114F-B54C-990B212E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336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8800" y="120524"/>
            <a:ext cx="7116598" cy="994172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 noProof="0" dirty="0"/>
              <a:t>Här lägger du in din rubrik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AD28DD6-359E-114F-B54C-990B212E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999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a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13B8D5AD-D270-F648-A851-A329A34DC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172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BCCEBD77-68E6-EB42-AA86-084B9AD2E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602" y="4852800"/>
            <a:ext cx="552198" cy="176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fld id="{C388E3E2-F5EC-BC41-85B7-08224C0CC293}" type="datetime1">
              <a:rPr lang="sv-SE" smtClean="0"/>
              <a:pPr algn="r"/>
              <a:t>2020-10-25</a:t>
            </a:fld>
            <a:endParaRPr lang="en-GB" dirty="0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297E8B8C-EAF7-2E48-A9C2-C9F1A48C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914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lmers logotyp_slutet av presentationen">
    <p:bg>
      <p:bgPr>
        <a:solidFill>
          <a:srgbClr val="1944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DA845A-EF3B-3247-9AC2-696EF05DE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232560" y="1087232"/>
            <a:ext cx="2678880" cy="296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55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DBCA8-E3C4-2744-9819-C18F9AA82756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F901-E01D-4A4D-8045-CFA756A7C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23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uta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8799" y="488229"/>
            <a:ext cx="7038231" cy="994172"/>
          </a:xfrm>
        </p:spPr>
        <p:txBody>
          <a:bodyPr/>
          <a:lstStyle/>
          <a:p>
            <a:r>
              <a:rPr lang="sv-SE" noProof="0" dirty="0"/>
              <a:t>Här lägger du in din rubrik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3720" y="1782305"/>
            <a:ext cx="7886700" cy="2872966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FAEB4D2-F0EE-E947-BE4D-ACB41A95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452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underrubrik_uta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8800" y="490290"/>
            <a:ext cx="7038230" cy="993599"/>
          </a:xfrm>
        </p:spPr>
        <p:txBody>
          <a:bodyPr/>
          <a:lstStyle/>
          <a:p>
            <a:r>
              <a:rPr lang="sv-SE" noProof="0"/>
              <a:t>Här lägger du in din rubrik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64B5015-B349-E541-80B4-07E45C1FFA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324" y="1544273"/>
            <a:ext cx="7038229" cy="211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sv-SE" noProof="0" dirty="0"/>
              <a:t>Här skriver du underrubrik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573720" y="2037026"/>
            <a:ext cx="7886700" cy="2616185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FAEB4D2-F0EE-E947-BE4D-ACB41A95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768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2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8798" y="487573"/>
            <a:ext cx="7038231" cy="994172"/>
          </a:xfrm>
        </p:spPr>
        <p:txBody>
          <a:bodyPr anchor="b" anchorCtr="0">
            <a:noAutofit/>
          </a:bodyPr>
          <a:lstStyle/>
          <a:p>
            <a:r>
              <a:rPr lang="sv-SE" noProof="0" dirty="0"/>
              <a:t>Här lägger du in din rubrik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68800" y="1782376"/>
            <a:ext cx="2291631" cy="287355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500"/>
            </a:lvl1pPr>
            <a:lvl2pPr marL="252000" indent="0">
              <a:buFontTx/>
              <a:buNone/>
              <a:defRPr sz="1500"/>
            </a:lvl2pPr>
            <a:lvl3pPr marL="450000" indent="0">
              <a:buFontTx/>
              <a:buNone/>
              <a:defRPr sz="1500"/>
            </a:lvl3pPr>
            <a:lvl4pPr marL="648000" indent="0">
              <a:buFontTx/>
              <a:buNone/>
              <a:defRPr sz="1500"/>
            </a:lvl4pPr>
            <a:lvl5pPr marL="810000" indent="0">
              <a:buFontTx/>
              <a:buNone/>
              <a:defRPr sz="1500"/>
            </a:lvl5pPr>
          </a:lstStyle>
          <a:p>
            <a:pPr lvl="0"/>
            <a:r>
              <a:rPr lang="sv-SE" noProof="0" dirty="0"/>
              <a:t>Ingress en kolumn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077153" y="1782305"/>
            <a:ext cx="5698800" cy="2872966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/>
            </a:lvl1pPr>
            <a:lvl2pPr marL="252000" indent="0">
              <a:buFontTx/>
              <a:buNone/>
              <a:defRPr/>
            </a:lvl2pPr>
            <a:lvl3pPr marL="450000" indent="0">
              <a:buFontTx/>
              <a:buNone/>
              <a:defRPr/>
            </a:lvl3pPr>
            <a:lvl4pPr marL="648000" indent="0">
              <a:buFontTx/>
              <a:buNone/>
              <a:defRPr/>
            </a:lvl4pPr>
            <a:lvl5pPr marL="810000" indent="0">
              <a:buFontTx/>
              <a:buNone/>
              <a:defRPr/>
            </a:lvl5pPr>
          </a:lstStyle>
          <a:p>
            <a:pPr lvl="0"/>
            <a:r>
              <a:rPr lang="sv-SE" noProof="0" dirty="0"/>
              <a:t>Här finns möjlighet för att lägga in bild, tabell eller diagram </a:t>
            </a:r>
            <a:br>
              <a:rPr lang="sv-SE" noProof="0" dirty="0"/>
            </a:br>
            <a:r>
              <a:rPr lang="sv-SE" noProof="0" dirty="0"/>
              <a:t>genom att klicka på en av dessa ikoner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CCE702F-4052-3B4E-9DAD-35C6CEB57B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835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vänster_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8800" y="490290"/>
            <a:ext cx="7038230" cy="993599"/>
          </a:xfrm>
        </p:spPr>
        <p:txBody>
          <a:bodyPr/>
          <a:lstStyle/>
          <a:p>
            <a:r>
              <a:rPr lang="sv-SE" noProof="0"/>
              <a:t>Här lägger du in din rubrik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64B5015-B349-E541-80B4-07E45C1FFA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324" y="1544273"/>
            <a:ext cx="7038229" cy="211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sv-SE" noProof="0" dirty="0"/>
              <a:t>Här skriver du underrubrik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573720" y="2037026"/>
            <a:ext cx="3925128" cy="2745912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FAEB4D2-F0EE-E947-BE4D-ACB41A95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A05079D-26EA-414D-A6D9-860EBF5EA1C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06810" y="2037026"/>
            <a:ext cx="4109399" cy="2745912"/>
          </a:xfrm>
          <a:prstGeom prst="rect">
            <a:avLst/>
          </a:prstGeom>
          <a:solidFill>
            <a:srgbClr val="DCE4E1"/>
          </a:solidFill>
        </p:spPr>
        <p:txBody>
          <a:bodyPr tIns="0" bIns="720000" anchor="b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</p:spTree>
    <p:extLst>
      <p:ext uri="{BB962C8B-B14F-4D97-AF65-F5344CB8AC3E}">
        <p14:creationId xmlns:p14="http://schemas.microsoft.com/office/powerpoint/2010/main" val="2898755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3 bilder_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0584" y="185738"/>
            <a:ext cx="4617182" cy="2047299"/>
          </a:xfrm>
        </p:spPr>
        <p:txBody>
          <a:bodyPr wrap="square">
            <a:normAutofit/>
          </a:bodyPr>
          <a:lstStyle/>
          <a:p>
            <a:r>
              <a:rPr lang="sv-SE" noProof="0"/>
              <a:t>Här lägger du in </a:t>
            </a:r>
            <a:br>
              <a:rPr lang="sv-SE" noProof="0"/>
            </a:br>
            <a:r>
              <a:rPr lang="sv-SE" noProof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5200" y="185738"/>
            <a:ext cx="1836000" cy="2827806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97B33245-F90A-1E4D-8658-03FEC2CDE6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138400" y="185738"/>
            <a:ext cx="1836000" cy="2827806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5E5A597A-C5B4-F844-9B0B-A2909CB81E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05200" y="3107530"/>
            <a:ext cx="3780233" cy="1672213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idx="1" hasCustomPrompt="1"/>
          </p:nvPr>
        </p:nvSpPr>
        <p:spPr>
          <a:xfrm>
            <a:off x="4310584" y="2466170"/>
            <a:ext cx="4617182" cy="2240516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395F3508-212C-8940-8633-647F498A828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063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0584" y="185738"/>
            <a:ext cx="4628216" cy="2047299"/>
          </a:xfrm>
        </p:spPr>
        <p:txBody>
          <a:bodyPr/>
          <a:lstStyle/>
          <a:p>
            <a:r>
              <a:rPr lang="sv-SE" noProof="0" dirty="0"/>
              <a:t>Här lägger du in </a:t>
            </a:r>
            <a:br>
              <a:rPr lang="sv-SE" noProof="0" dirty="0"/>
            </a:br>
            <a:r>
              <a:rPr lang="sv-SE" noProof="0" dirty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5200" y="185738"/>
            <a:ext cx="3769200" cy="4597200"/>
          </a:xfrm>
          <a:prstGeom prst="rect">
            <a:avLst/>
          </a:prstGeom>
          <a:solidFill>
            <a:srgbClr val="DCE4E1"/>
          </a:solidFill>
        </p:spPr>
        <p:txBody>
          <a:bodyPr tIns="0" bIns="1440000" anchor="b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4310584" y="2466170"/>
            <a:ext cx="4617182" cy="2240516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  <a:lvl9pPr marL="2743200" indent="0">
              <a:buNone/>
              <a:defRPr/>
            </a:lvl9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2C09499-57AE-D94B-B9E5-906A8CC93B9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206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3 bilder_Instit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746C504D-4045-874E-93F0-4174EC2B85E6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310063" y="940567"/>
            <a:ext cx="2360737" cy="257175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600" b="1">
                <a:solidFill>
                  <a:srgbClr val="194461"/>
                </a:solidFill>
              </a:defRPr>
            </a:lvl1pPr>
            <a:lvl4pPr marL="0" indent="0">
              <a:buNone/>
              <a:defRPr/>
            </a:lvl4pPr>
          </a:lstStyle>
          <a:p>
            <a:pPr lvl="0"/>
            <a:r>
              <a:rPr lang="sv-SE" noProof="0" dirty="0"/>
              <a:t>Institutionen för</a:t>
            </a:r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>
          <a:xfrm>
            <a:off x="4310584" y="752992"/>
            <a:ext cx="4617182" cy="1360030"/>
          </a:xfrm>
        </p:spPr>
        <p:txBody>
          <a:bodyPr/>
          <a:lstStyle>
            <a:lvl1pPr>
              <a:defRPr>
                <a:solidFill>
                  <a:srgbClr val="194461"/>
                </a:solidFill>
              </a:defRPr>
            </a:lvl1pPr>
          </a:lstStyle>
          <a:p>
            <a:r>
              <a:rPr lang="sv-SE" noProof="0" dirty="0"/>
              <a:t>Här lägger du in </a:t>
            </a:r>
            <a:br>
              <a:rPr lang="sv-SE" noProof="0" dirty="0"/>
            </a:br>
            <a:r>
              <a:rPr lang="sv-SE" noProof="0" dirty="0"/>
              <a:t>din rubrik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5200" y="185738"/>
            <a:ext cx="1836000" cy="2004009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97B33245-F90A-1E4D-8658-03FEC2CDE6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138400" y="185738"/>
            <a:ext cx="1836000" cy="2004009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9E839DED-9AD7-7F47-85D5-A26FC330559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05200" y="2277979"/>
            <a:ext cx="3769200" cy="2504958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idx="1" hasCustomPrompt="1"/>
          </p:nvPr>
        </p:nvSpPr>
        <p:spPr>
          <a:xfrm>
            <a:off x="4310584" y="2281373"/>
            <a:ext cx="4617182" cy="8562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Tx/>
              <a:buNone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/>
            </a:lvl3pPr>
            <a:lvl4pPr marL="648000" indent="0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936000" indent="-126000">
              <a:lnSpc>
                <a:spcPct val="90000"/>
              </a:lnSpc>
              <a:buFont typeface="Arial" panose="020B0604020202020204" pitchFamily="34" charset="0"/>
              <a:buChar char="•"/>
              <a:defRPr/>
            </a:lvl5pPr>
            <a:lvl6pPr marL="1714500" indent="0">
              <a:buNone/>
              <a:defRPr/>
            </a:lvl6pPr>
          </a:lstStyle>
          <a:p>
            <a:pPr lvl="0"/>
            <a:r>
              <a:rPr lang="sv-SE" noProof="0" dirty="0"/>
              <a:t>Ingress en kolumn</a:t>
            </a:r>
          </a:p>
          <a:p>
            <a:pPr lvl="1"/>
            <a:r>
              <a:rPr lang="sv-SE" noProof="0" dirty="0"/>
              <a:t>Andra nivån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E90DF472-2B52-B648-86BA-E002A3B5E8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10063" y="3395249"/>
            <a:ext cx="4629150" cy="2571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00" b="1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1300" b="1"/>
            </a:lvl2pPr>
            <a:lvl3pPr marL="0" indent="0">
              <a:buFontTx/>
              <a:buNone/>
              <a:defRPr sz="1300" b="1"/>
            </a:lvl3pPr>
            <a:lvl4pPr marL="0" indent="0">
              <a:buFontTx/>
              <a:buNone/>
              <a:defRPr sz="1300" b="1"/>
            </a:lvl4pPr>
            <a:lvl5pPr marL="0" indent="0">
              <a:buFontTx/>
              <a:buNone/>
              <a:defRPr sz="1300" b="1"/>
            </a:lvl5pPr>
          </a:lstStyle>
          <a:p>
            <a:pPr lvl="0"/>
            <a:r>
              <a:rPr lang="sv-SE" noProof="0" dirty="0"/>
              <a:t>Divisioner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7B49F1B-85A6-A647-9F5F-A010E7ED9DE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10064" y="3724507"/>
            <a:ext cx="2268000" cy="10584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sz="12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1150"/>
            </a:lvl2pPr>
            <a:lvl3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1150"/>
            </a:lvl3pPr>
            <a:lvl4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1150"/>
            </a:lvl4pPr>
            <a:lvl5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1150"/>
            </a:lvl5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EDBC0CD4-68F0-E74A-8F83-B8EB39840D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70800" y="3724507"/>
            <a:ext cx="2268000" cy="10586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sz="12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1150"/>
            </a:lvl2pPr>
            <a:lvl3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1150"/>
            </a:lvl3pPr>
            <a:lvl4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1150"/>
            </a:lvl4pPr>
            <a:lvl5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1150"/>
            </a:lvl5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31" name="Slide Number Placeholder 10">
            <a:extLst>
              <a:ext uri="{FF2B5EF4-FFF2-40B4-BE49-F238E27FC236}">
                <a16:creationId xmlns:a16="http://schemas.microsoft.com/office/drawing/2014/main" id="{268A9C3F-410A-684D-BF8C-D1EE552744E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205200" y="4852800"/>
            <a:ext cx="216000" cy="1764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596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3 bilder_Forskningsinfra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0584" y="185738"/>
            <a:ext cx="4617182" cy="2047299"/>
          </a:xfrm>
        </p:spPr>
        <p:txBody>
          <a:bodyPr/>
          <a:lstStyle>
            <a:lvl1pPr>
              <a:defRPr sz="3200"/>
            </a:lvl1pPr>
          </a:lstStyle>
          <a:p>
            <a:r>
              <a:rPr lang="sv-SE" noProof="0"/>
              <a:t>Här lägger du in </a:t>
            </a:r>
            <a:br>
              <a:rPr lang="sv-SE" noProof="0"/>
            </a:br>
            <a:r>
              <a:rPr lang="sv-SE" noProof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46222" y="185738"/>
            <a:ext cx="1836000" cy="2827806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97B33245-F90A-1E4D-8658-03FEC2CDE6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179422" y="185738"/>
            <a:ext cx="1836000" cy="2827806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5E5A597A-C5B4-F844-9B0B-A2909CB81E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46222" y="3107530"/>
            <a:ext cx="3780233" cy="1672213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idx="1" hasCustomPrompt="1"/>
          </p:nvPr>
        </p:nvSpPr>
        <p:spPr>
          <a:xfrm>
            <a:off x="4310584" y="2466170"/>
            <a:ext cx="4617182" cy="2240516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395F3508-212C-8940-8633-647F498A828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7FD5CA9-F98F-5148-B23A-9CE3140EE6B0}"/>
              </a:ext>
            </a:extLst>
          </p:cNvPr>
          <p:cNvSpPr txBox="1"/>
          <p:nvPr userDrawn="1"/>
        </p:nvSpPr>
        <p:spPr>
          <a:xfrm rot="16200000">
            <a:off x="-2173892" y="2359629"/>
            <a:ext cx="4594005" cy="246221"/>
          </a:xfrm>
          <a:prstGeom prst="rect">
            <a:avLst/>
          </a:prstGeom>
          <a:solidFill>
            <a:schemeClr val="accent2"/>
          </a:solidFill>
        </p:spPr>
        <p:txBody>
          <a:bodyPr wrap="square" lIns="1764000" rIns="72000" rtlCol="0" anchor="ctr" anchorCtr="0">
            <a:spAutoFit/>
          </a:bodyPr>
          <a:lstStyle/>
          <a:p>
            <a:pPr algn="l"/>
            <a:r>
              <a:rPr lang="sv-SE" sz="1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Forskningsinfrastruktur</a:t>
            </a:r>
          </a:p>
        </p:txBody>
      </p:sp>
    </p:spTree>
    <p:extLst>
      <p:ext uri="{BB962C8B-B14F-4D97-AF65-F5344CB8AC3E}">
        <p14:creationId xmlns:p14="http://schemas.microsoft.com/office/powerpoint/2010/main" val="3804052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799" y="530176"/>
            <a:ext cx="6796020" cy="9941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 dirty="0"/>
              <a:t>Skriv din rubrik här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20" y="1814787"/>
            <a:ext cx="7886700" cy="28588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2"/>
          </p:nvPr>
        </p:nvSpPr>
        <p:spPr>
          <a:xfrm>
            <a:off x="8386602" y="4852800"/>
            <a:ext cx="552198" cy="176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30C1B5A8-D4C9-A343-A66A-ADE24DD64E79}" type="datetime1">
              <a:rPr lang="sv-SE" smtClean="0"/>
              <a:pPr algn="r"/>
              <a:t>2020-10-25</a:t>
            </a:fld>
            <a:endParaRPr lang="en-GB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11C1D607-A217-544C-8CE2-63FA74E92CAD}"/>
              </a:ext>
            </a:extLst>
          </p:cNvPr>
          <p:cNvSpPr txBox="1">
            <a:spLocks/>
          </p:cNvSpPr>
          <p:nvPr userDrawn="1"/>
        </p:nvSpPr>
        <p:spPr>
          <a:xfrm>
            <a:off x="8164769" y="4834979"/>
            <a:ext cx="863749" cy="1809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7546AEB-71F4-CD49-AD98-46653C446DDE}" type="datetime1">
              <a:rPr lang="sv-SE" sz="800" smtClean="0">
                <a:solidFill>
                  <a:schemeClr val="tx1"/>
                </a:solidFill>
              </a:rPr>
              <a:pPr algn="r"/>
              <a:t>2020-10-25</a:t>
            </a:fld>
            <a:endParaRPr lang="sv-SE" sz="800">
              <a:solidFill>
                <a:schemeClr val="tx1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05200" y="4852800"/>
            <a:ext cx="216000" cy="176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08670E98-2DB1-864E-BCC7-BB6E6DFBA590}"/>
              </a:ext>
            </a:extLst>
          </p:cNvPr>
          <p:cNvSpPr/>
          <p:nvPr userDrawn="1"/>
        </p:nvSpPr>
        <p:spPr>
          <a:xfrm>
            <a:off x="7856025" y="-1"/>
            <a:ext cx="863749" cy="1111739"/>
          </a:xfrm>
          <a:prstGeom prst="rect">
            <a:avLst/>
          </a:prstGeom>
          <a:solidFill>
            <a:srgbClr val="6C869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>
              <a:solidFill>
                <a:srgbClr val="6C8697"/>
              </a:solidFill>
            </a:endParaRPr>
          </a:p>
        </p:txBody>
      </p:sp>
      <p:pic>
        <p:nvPicPr>
          <p:cNvPr id="16" name="Chalmers logotype 8">
            <a:extLst>
              <a:ext uri="{FF2B5EF4-FFF2-40B4-BE49-F238E27FC236}">
                <a16:creationId xmlns:a16="http://schemas.microsoft.com/office/drawing/2014/main" id="{B00FE33B-CEE3-9C45-9455-42E295308AE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7979155" y="257793"/>
            <a:ext cx="617489" cy="68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7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62" r:id="rId2"/>
    <p:sldLayoutId id="2147483680" r:id="rId3"/>
    <p:sldLayoutId id="2147483704" r:id="rId4"/>
    <p:sldLayoutId id="2147483724" r:id="rId5"/>
    <p:sldLayoutId id="2147483677" r:id="rId6"/>
    <p:sldLayoutId id="2147483669" r:id="rId7"/>
    <p:sldLayoutId id="2147483678" r:id="rId8"/>
    <p:sldLayoutId id="2147483717" r:id="rId9"/>
    <p:sldLayoutId id="2147483723" r:id="rId10"/>
    <p:sldLayoutId id="2147483685" r:id="rId11"/>
    <p:sldLayoutId id="2147483673" r:id="rId12"/>
    <p:sldLayoutId id="2147483706" r:id="rId13"/>
    <p:sldLayoutId id="2147483705" r:id="rId14"/>
    <p:sldLayoutId id="2147483667" r:id="rId15"/>
    <p:sldLayoutId id="2147483687" r:id="rId16"/>
    <p:sldLayoutId id="2147483688" r:id="rId17"/>
    <p:sldLayoutId id="2147483725" r:id="rId18"/>
  </p:sldLayoutIdLst>
  <p:hf hdr="0"/>
  <p:txStyles>
    <p:titleStyle>
      <a:lvl1pPr algn="l" defTabSz="685800" rtl="0" eaLnBrk="1" latinLnBrk="0" hangingPunct="1">
        <a:lnSpc>
          <a:spcPct val="84000"/>
        </a:lnSpc>
        <a:spcBef>
          <a:spcPct val="0"/>
        </a:spcBef>
        <a:buNone/>
        <a:defRPr sz="3200" b="1" kern="1200" spc="-80" baseline="0">
          <a:solidFill>
            <a:srgbClr val="19446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6000" indent="-126000" algn="l" defTabSz="685800" rtl="0" eaLnBrk="1" latinLnBrk="0" hangingPunct="1">
        <a:lnSpc>
          <a:spcPct val="90000"/>
        </a:lnSpc>
        <a:spcBef>
          <a:spcPts val="600"/>
        </a:spcBef>
        <a:spcAft>
          <a:spcPts val="400"/>
        </a:spcAft>
        <a:buFont typeface="Arial" panose="020B0604020202020204" pitchFamily="34" charset="0"/>
        <a:buChar char="•"/>
        <a:tabLst>
          <a:tab pos="1020763" algn="l"/>
        </a:tabLst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78000" indent="-12600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>
            <a:lumMod val="85000"/>
            <a:lumOff val="15000"/>
          </a:schemeClr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76000" indent="-126000" algn="l" defTabSz="6858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74000" indent="-126000" algn="l" defTabSz="6858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36000" indent="-12600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6827A-72C6-7644-81CF-2914EC4E5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785" y="375936"/>
            <a:ext cx="8574044" cy="3041297"/>
          </a:xfrm>
        </p:spPr>
        <p:txBody>
          <a:bodyPr/>
          <a:lstStyle/>
          <a:p>
            <a:r>
              <a:rPr lang="sv-SE" sz="4400" dirty="0"/>
              <a:t>Om </a:t>
            </a:r>
            <a:r>
              <a:rPr lang="sv-SE" sz="4400" i="1" dirty="0"/>
              <a:t>visualisering</a:t>
            </a:r>
            <a:r>
              <a:rPr lang="sv-SE" sz="4400" dirty="0"/>
              <a:t> i matematiktext</a:t>
            </a:r>
            <a:br>
              <a:rPr lang="sv-SE" sz="4400" dirty="0"/>
            </a:br>
            <a:br>
              <a:rPr lang="sv-SE" sz="4400" dirty="0"/>
            </a:br>
            <a:r>
              <a:rPr lang="sv-SE" sz="2400" dirty="0"/>
              <a:t>Matematisk orientering</a:t>
            </a:r>
            <a:br>
              <a:rPr lang="sv-SE" sz="2400" dirty="0"/>
            </a:br>
            <a:r>
              <a:rPr lang="sv-SE" sz="2400" dirty="0"/>
              <a:t>Matematik 1</a:t>
            </a:r>
            <a:endParaRPr lang="en-SE" sz="24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0B7C0E9-9F78-E94D-8DE2-00F8706ED1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4838" y="3780424"/>
            <a:ext cx="8294324" cy="1363076"/>
          </a:xfrm>
        </p:spPr>
        <p:txBody>
          <a:bodyPr/>
          <a:lstStyle/>
          <a:p>
            <a:r>
              <a:rPr lang="en-US" dirty="0"/>
              <a:t>Hans Malmström </a:t>
            </a:r>
            <a:r>
              <a:rPr lang="en-US" dirty="0" err="1"/>
              <a:t>och</a:t>
            </a:r>
            <a:r>
              <a:rPr lang="en-US" dirty="0"/>
              <a:t> Maria Persson</a:t>
            </a:r>
          </a:p>
          <a:p>
            <a:r>
              <a:rPr lang="en-US" dirty="0" err="1"/>
              <a:t>Institutionen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Vetenskapens</a:t>
            </a:r>
            <a:r>
              <a:rPr lang="en-US" dirty="0"/>
              <a:t> </a:t>
            </a:r>
            <a:r>
              <a:rPr lang="en-US" dirty="0" err="1"/>
              <a:t>kommunikation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lärande</a:t>
            </a:r>
            <a:endParaRPr lang="en-US" dirty="0"/>
          </a:p>
          <a:p>
            <a:endParaRPr lang="en-SE" dirty="0"/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A3CD742-D5B0-694B-ABE0-7E3D72B96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92249" y="39534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83263-DB03-654C-8749-81B7FF963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384" y="-248284"/>
            <a:ext cx="7038231" cy="994172"/>
          </a:xfrm>
        </p:spPr>
        <p:txBody>
          <a:bodyPr/>
          <a:lstStyle/>
          <a:p>
            <a:r>
              <a:rPr lang="en-SE" dirty="0"/>
              <a:t>Om visualisering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EE8A8-FE2C-4042-8DFD-E378ED964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01095F-1988-2343-9B59-A0AC30D6E441}"/>
              </a:ext>
            </a:extLst>
          </p:cNvPr>
          <p:cNvSpPr txBox="1"/>
          <p:nvPr/>
        </p:nvSpPr>
        <p:spPr>
          <a:xfrm>
            <a:off x="1699146" y="4531057"/>
            <a:ext cx="5745707" cy="20774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</a:pPr>
            <a:r>
              <a:rPr lang="en-SE" sz="1500" dirty="0">
                <a:latin typeface="Arial" panose="020B0604020202020204" pitchFamily="34" charset="0"/>
                <a:cs typeface="Arial" panose="020B0604020202020204" pitchFamily="34" charset="0"/>
              </a:rPr>
              <a:t>Andreas Isacsson, professor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fysik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Chalmers</a:t>
            </a:r>
            <a:endParaRPr lang="en-SE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06_Andreas_visualiseringar_3_21_480p_1800.mp4" descr="06_Andreas_visualiseringar_3_21_480p_1800.mp4">
            <a:hlinkClick r:id="" action="ppaction://media"/>
            <a:extLst>
              <a:ext uri="{FF2B5EF4-FFF2-40B4-BE49-F238E27FC236}">
                <a16:creationId xmlns:a16="http://schemas.microsoft.com/office/drawing/2014/main" id="{191E21F0-926B-F94C-8896-7201FC7F211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297" y="809860"/>
            <a:ext cx="6262551" cy="3523780"/>
          </a:xfrm>
        </p:spPr>
      </p:pic>
    </p:spTree>
    <p:extLst>
      <p:ext uri="{BB962C8B-B14F-4D97-AF65-F5344CB8AC3E}">
        <p14:creationId xmlns:p14="http://schemas.microsoft.com/office/powerpoint/2010/main" val="418517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896" y="-180891"/>
            <a:ext cx="7621622" cy="994172"/>
          </a:xfrm>
        </p:spPr>
        <p:txBody>
          <a:bodyPr/>
          <a:lstStyle/>
          <a:p>
            <a:r>
              <a:rPr lang="en-US" sz="3600" dirty="0" err="1"/>
              <a:t>Visualisering</a:t>
            </a:r>
            <a:r>
              <a:rPr lang="en-US" sz="3600" dirty="0"/>
              <a:t> </a:t>
            </a:r>
            <a:r>
              <a:rPr lang="en-US" sz="3600" dirty="0" err="1"/>
              <a:t>i</a:t>
            </a:r>
            <a:r>
              <a:rPr lang="en-US" sz="3600" dirty="0"/>
              <a:t> </a:t>
            </a:r>
            <a:r>
              <a:rPr lang="en-US" sz="3600" dirty="0" err="1"/>
              <a:t>texten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896" y="1296537"/>
            <a:ext cx="7886700" cy="3530768"/>
          </a:xfrm>
        </p:spPr>
        <p:txBody>
          <a:bodyPr>
            <a:normAutofit/>
          </a:bodyPr>
          <a:lstStyle/>
          <a:p>
            <a:r>
              <a:rPr lang="en-US" sz="2400" dirty="0" err="1"/>
              <a:t>Två</a:t>
            </a:r>
            <a:r>
              <a:rPr lang="en-US" sz="2400" dirty="0"/>
              <a:t> </a:t>
            </a:r>
            <a:r>
              <a:rPr lang="en-US" sz="2400" dirty="0" err="1"/>
              <a:t>typer</a:t>
            </a:r>
            <a:r>
              <a:rPr lang="en-US" sz="2400" dirty="0"/>
              <a:t> </a:t>
            </a:r>
            <a:r>
              <a:rPr lang="en-US" sz="2400" dirty="0" err="1"/>
              <a:t>av</a:t>
            </a:r>
            <a:r>
              <a:rPr lang="en-US" sz="2400" dirty="0"/>
              <a:t> </a:t>
            </a:r>
            <a:r>
              <a:rPr lang="en-US" sz="2400" dirty="0" err="1"/>
              <a:t>visuellt</a:t>
            </a:r>
            <a:r>
              <a:rPr lang="en-US" sz="2400" dirty="0"/>
              <a:t> material:</a:t>
            </a:r>
          </a:p>
          <a:p>
            <a:pPr lvl="1"/>
            <a:r>
              <a:rPr lang="en-US" sz="2400" dirty="0"/>
              <a:t>Tabell</a:t>
            </a:r>
          </a:p>
          <a:p>
            <a:pPr lvl="1"/>
            <a:r>
              <a:rPr lang="en-US" sz="2400" dirty="0" err="1"/>
              <a:t>Figur</a:t>
            </a:r>
            <a:endParaRPr lang="en-US" sz="2400" dirty="0"/>
          </a:p>
          <a:p>
            <a:pPr lvl="1"/>
            <a:r>
              <a:rPr lang="en-US" sz="2400" dirty="0"/>
              <a:t>NOTERA: </a:t>
            </a:r>
            <a:r>
              <a:rPr lang="en-US" sz="2400" dirty="0" err="1"/>
              <a:t>Visualiserat</a:t>
            </a:r>
            <a:r>
              <a:rPr lang="en-US" sz="2400" dirty="0"/>
              <a:t> material </a:t>
            </a:r>
            <a:r>
              <a:rPr lang="en-US" sz="2400" dirty="0" err="1"/>
              <a:t>benämns</a:t>
            </a:r>
            <a:r>
              <a:rPr lang="en-US" sz="2400" dirty="0"/>
              <a:t> </a:t>
            </a:r>
            <a:r>
              <a:rPr lang="en-US" sz="2400" u="sng" dirty="0" err="1"/>
              <a:t>endast</a:t>
            </a:r>
            <a:r>
              <a:rPr lang="en-US" sz="2400" dirty="0"/>
              <a:t> m h a </a:t>
            </a:r>
            <a:r>
              <a:rPr lang="en-US" sz="2400" dirty="0" err="1"/>
              <a:t>ett</a:t>
            </a:r>
            <a:r>
              <a:rPr lang="en-US" sz="2400" dirty="0"/>
              <a:t> av dessa </a:t>
            </a:r>
            <a:r>
              <a:rPr lang="en-US" sz="2400" dirty="0" err="1"/>
              <a:t>två</a:t>
            </a:r>
            <a:r>
              <a:rPr lang="en-US" sz="2400" dirty="0"/>
              <a:t> </a:t>
            </a:r>
            <a:r>
              <a:rPr lang="en-US" sz="2400" dirty="0" err="1"/>
              <a:t>begrepp</a:t>
            </a:r>
            <a:endParaRPr lang="sv-SE" sz="2400" dirty="0"/>
          </a:p>
          <a:p>
            <a:endParaRPr lang="sv-SE" sz="2400" dirty="0"/>
          </a:p>
          <a:p>
            <a:r>
              <a:rPr lang="sv-SE" sz="2400" dirty="0"/>
              <a:t>Utnyttja gärna tabeller och figurer för att exemplifiera och förtydliga det som sägs i texten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15E038D-25ED-9444-9639-D6DE2436B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8796" y="41804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9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68" y="0"/>
            <a:ext cx="6788279" cy="5143500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B4737A4-89A0-9741-B0C1-3A5CDAF05C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87547" y="40594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5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83263-DB03-654C-8749-81B7FF963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537" y="-221999"/>
            <a:ext cx="7247748" cy="994172"/>
          </a:xfrm>
        </p:spPr>
        <p:txBody>
          <a:bodyPr/>
          <a:lstStyle/>
          <a:p>
            <a:r>
              <a:rPr lang="en-SE" sz="2400" dirty="0"/>
              <a:t>Om visualisering – och harmoniseringen av figur/tabell och (löp)textkommentar </a:t>
            </a:r>
          </a:p>
        </p:txBody>
      </p:sp>
      <p:pic>
        <p:nvPicPr>
          <p:cNvPr id="5" name="Mark Kasevich 04.mp4" descr="Mark Kasevich 04.mp4">
            <a:hlinkClick r:id="" action="ppaction://media"/>
            <a:extLst>
              <a:ext uri="{FF2B5EF4-FFF2-40B4-BE49-F238E27FC236}">
                <a16:creationId xmlns:a16="http://schemas.microsoft.com/office/drawing/2014/main" id="{411C49FC-797F-BF46-B1DC-BD88B9EBA17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6537" y="959420"/>
            <a:ext cx="6059606" cy="340852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EE8A8-FE2C-4042-8DFD-E378ED964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01095F-1988-2343-9B59-A0AC30D6E441}"/>
              </a:ext>
            </a:extLst>
          </p:cNvPr>
          <p:cNvSpPr txBox="1"/>
          <p:nvPr/>
        </p:nvSpPr>
        <p:spPr>
          <a:xfrm>
            <a:off x="1446663" y="4599296"/>
            <a:ext cx="5745707" cy="20774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</a:pPr>
            <a:r>
              <a:rPr lang="en-SE" sz="1500" dirty="0">
                <a:latin typeface="Arial" panose="020B0604020202020204" pitchFamily="34" charset="0"/>
                <a:cs typeface="Arial" panose="020B0604020202020204" pitchFamily="34" charset="0"/>
              </a:rPr>
              <a:t>Mark Kasevich, professor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teknisk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fysik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Stanford University</a:t>
            </a:r>
            <a:endParaRPr lang="en-SE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82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448" y="-341643"/>
            <a:ext cx="7886700" cy="994172"/>
          </a:xfrm>
        </p:spPr>
        <p:txBody>
          <a:bodyPr/>
          <a:lstStyle/>
          <a:p>
            <a:r>
              <a:rPr lang="en-US" dirty="0" err="1"/>
              <a:t>Kommentera</a:t>
            </a:r>
            <a:r>
              <a:rPr lang="en-US" dirty="0"/>
              <a:t> </a:t>
            </a:r>
            <a:r>
              <a:rPr lang="en-US" dirty="0" err="1"/>
              <a:t>figur</a:t>
            </a:r>
            <a:r>
              <a:rPr lang="en-US" dirty="0"/>
              <a:t>/</a:t>
            </a:r>
            <a:r>
              <a:rPr lang="en-US" dirty="0" err="1"/>
              <a:t>tabell</a:t>
            </a:r>
            <a:r>
              <a:rPr lang="en-US" dirty="0"/>
              <a:t> (</a:t>
            </a:r>
            <a:r>
              <a:rPr lang="en-US" dirty="0" err="1"/>
              <a:t>exempel</a:t>
            </a:r>
            <a:r>
              <a:rPr lang="en-US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37" y="856527"/>
            <a:ext cx="4920013" cy="3872223"/>
          </a:xfr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BA59E79-F45E-C74F-BAB6-922244C91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4377" y="3965388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005513-C247-F64F-9488-FC8CADE1D118}"/>
              </a:ext>
            </a:extLst>
          </p:cNvPr>
          <p:cNvSpPr txBox="1"/>
          <p:nvPr/>
        </p:nvSpPr>
        <p:spPr>
          <a:xfrm>
            <a:off x="5570377" y="1644161"/>
            <a:ext cx="3048000" cy="13295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</a:pPr>
            <a:r>
              <a:rPr lang="en-SE" sz="1600" dirty="0">
                <a:latin typeface="Arial" panose="020B0604020202020204" pitchFamily="34" charset="0"/>
                <a:cs typeface="Arial" panose="020B0604020202020204" pitchFamily="34" charset="0"/>
              </a:rPr>
              <a:t>Notera: det här gäller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synnerhet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figurer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används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för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rapportera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resultat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men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principen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om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kommentera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figuren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löptexten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tillämpas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generellt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S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94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56" y="38100"/>
            <a:ext cx="7468721" cy="5067300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FFD8D97-7152-C341-9095-82E58C12C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14886" y="42517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7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003" y="-321826"/>
            <a:ext cx="7886700" cy="994172"/>
          </a:xfrm>
        </p:spPr>
        <p:txBody>
          <a:bodyPr/>
          <a:lstStyle/>
          <a:p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ihåg</a:t>
            </a:r>
            <a:r>
              <a:rPr lang="en-US" dirty="0"/>
              <a:t> </a:t>
            </a:r>
            <a:r>
              <a:rPr lang="en-US" dirty="0" err="1"/>
              <a:t>följande</a:t>
            </a:r>
            <a:r>
              <a:rPr lang="en-US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003" y="884041"/>
            <a:ext cx="7886700" cy="433638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endParaRPr lang="sv-SE" sz="1600" dirty="0">
              <a:ea typeface="ＭＳ Ｐゴシック" charset="0"/>
              <a:cs typeface="ＭＳ Ｐゴシック" charset="0"/>
            </a:endParaRPr>
          </a:p>
          <a:p>
            <a:r>
              <a:rPr lang="sv-SE" sz="1600" dirty="0"/>
              <a:t>Figurer ska förstärka och komplettera er text, underlätta förståelse – låt alltså aldrig en tabell/figur vara okommenterad (något slags referens till figuren MÅSTE finnas i texten)</a:t>
            </a:r>
          </a:p>
          <a:p>
            <a:r>
              <a:rPr lang="sv-SE" sz="1600" dirty="0">
                <a:ea typeface="ＭＳ Ｐゴシック" charset="0"/>
                <a:cs typeface="ＭＳ Ｐゴシック" charset="0"/>
              </a:rPr>
              <a:t>Se till att ha </a:t>
            </a:r>
            <a:r>
              <a:rPr lang="sv-SE" sz="1600" i="1" dirty="0">
                <a:ea typeface="ＭＳ Ｐゴシック" charset="0"/>
                <a:cs typeface="ＭＳ Ｐゴシック" charset="0"/>
              </a:rPr>
              <a:t>lagom</a:t>
            </a:r>
            <a:r>
              <a:rPr lang="sv-SE" sz="1600" dirty="0">
                <a:ea typeface="ＭＳ Ｐゴシック" charset="0"/>
                <a:cs typeface="ＭＳ Ｐゴシック" charset="0"/>
              </a:rPr>
              <a:t> mängd information i din figur/tabell – överlasta inte</a:t>
            </a:r>
            <a:endParaRPr lang="sv-SE" sz="1600" dirty="0"/>
          </a:p>
          <a:p>
            <a:r>
              <a:rPr lang="sv-SE" sz="1600" dirty="0"/>
              <a:t>Placera figur- och tabelltext rätt:</a:t>
            </a:r>
          </a:p>
          <a:p>
            <a:pPr lvl="1"/>
            <a:r>
              <a:rPr lang="sv-SE" sz="1600" dirty="0"/>
              <a:t>figurtext = under figuren</a:t>
            </a:r>
          </a:p>
          <a:p>
            <a:pPr lvl="1"/>
            <a:r>
              <a:rPr lang="sv-SE" sz="1600" dirty="0"/>
              <a:t>tabelltext = över tabellen</a:t>
            </a:r>
          </a:p>
          <a:p>
            <a:r>
              <a:rPr lang="sv-SE" sz="1600" dirty="0">
                <a:ea typeface="ＭＳ Ｐゴシック" charset="0"/>
                <a:cs typeface="ＭＳ Ｐゴシック" charset="0"/>
              </a:rPr>
              <a:t>Gör figurtexten så informativ som möjligt</a:t>
            </a:r>
            <a:endParaRPr lang="sv-SE" sz="1600" dirty="0"/>
          </a:p>
          <a:p>
            <a:r>
              <a:rPr lang="sv-SE" sz="1600" dirty="0">
                <a:ea typeface="ＭＳ Ｐゴシック" charset="0"/>
                <a:cs typeface="ＭＳ Ｐゴシック" charset="0"/>
              </a:rPr>
              <a:t>Placera figurer/tabeller och förklaringar till dessa (i löptexten) så nära varandra som möjligt</a:t>
            </a:r>
          </a:p>
          <a:p>
            <a:pPr>
              <a:lnSpc>
                <a:spcPct val="80000"/>
              </a:lnSpc>
            </a:pPr>
            <a:r>
              <a:rPr lang="sv-SE" sz="1600" dirty="0">
                <a:ea typeface="ＭＳ Ｐゴシック" charset="0"/>
                <a:cs typeface="ＭＳ Ｐゴシック" charset="0"/>
              </a:rPr>
              <a:t>När lämpligt, ange </a:t>
            </a:r>
            <a:r>
              <a:rPr lang="sv-SE" sz="16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alltid</a:t>
            </a:r>
            <a:r>
              <a:rPr lang="sv-SE" sz="1600" dirty="0">
                <a:ea typeface="ＭＳ Ｐゴシック" charset="0"/>
                <a:cs typeface="ＭＳ Ｐゴシック" charset="0"/>
              </a:rPr>
              <a:t> enheter, skalor, redigering, beskärning </a:t>
            </a:r>
            <a:r>
              <a:rPr lang="sv-SE" sz="1600" dirty="0" err="1">
                <a:ea typeface="ＭＳ Ｐゴシック" charset="0"/>
                <a:cs typeface="ＭＳ Ｐゴシック" charset="0"/>
              </a:rPr>
              <a:t>etc</a:t>
            </a:r>
            <a:r>
              <a:rPr lang="sv-SE" sz="1600" dirty="0">
                <a:ea typeface="ＭＳ Ｐゴシック" charset="0"/>
                <a:cs typeface="ＭＳ Ｐゴシック" charset="0"/>
              </a:rPr>
              <a:t>…</a:t>
            </a:r>
          </a:p>
          <a:p>
            <a:pPr>
              <a:lnSpc>
                <a:spcPct val="80000"/>
              </a:lnSpc>
            </a:pPr>
            <a:r>
              <a:rPr lang="sv-SE" sz="1600" dirty="0">
                <a:ea typeface="ＭＳ Ｐゴシック" charset="0"/>
                <a:cs typeface="ＭＳ Ｐゴシック" charset="0"/>
              </a:rPr>
              <a:t>Ange källan om du har tagit din figur/tabell från någon annans text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28289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EC308F-25CD-C348-9EAC-DBAE42A1087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SE" dirty="0"/>
              <a:t>Logotype</a:t>
            </a:r>
          </a:p>
        </p:txBody>
      </p:sp>
    </p:spTree>
    <p:extLst>
      <p:ext uri="{BB962C8B-B14F-4D97-AF65-F5344CB8AC3E}">
        <p14:creationId xmlns:p14="http://schemas.microsoft.com/office/powerpoint/2010/main" val="20531076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">
  <a:themeElements>
    <a:clrScheme name="Chalmers PPT mall 27feb">
      <a:dk1>
        <a:srgbClr val="262626"/>
      </a:dk1>
      <a:lt1>
        <a:srgbClr val="FFFFFF"/>
      </a:lt1>
      <a:dk2>
        <a:srgbClr val="003050"/>
      </a:dk2>
      <a:lt2>
        <a:srgbClr val="FFFFFF"/>
      </a:lt2>
      <a:accent1>
        <a:srgbClr val="00A99D"/>
      </a:accent1>
      <a:accent2>
        <a:srgbClr val="194461"/>
      </a:accent2>
      <a:accent3>
        <a:srgbClr val="6C8697"/>
      </a:accent3>
      <a:accent4>
        <a:srgbClr val="BBD7DF"/>
      </a:accent4>
      <a:accent5>
        <a:srgbClr val="194461"/>
      </a:accent5>
      <a:accent6>
        <a:srgbClr val="6C8697"/>
      </a:accent6>
      <a:hlink>
        <a:srgbClr val="262626"/>
      </a:hlink>
      <a:folHlink>
        <a:srgbClr val="5D6F7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 anchor="t" anchorCtr="0">
        <a:spAutoFit/>
      </a:bodyPr>
      <a:lstStyle>
        <a:defPPr algn="l">
          <a:lnSpc>
            <a:spcPct val="90000"/>
          </a:lnSpc>
          <a:spcBef>
            <a:spcPts val="600"/>
          </a:spcBef>
          <a:spcAft>
            <a:spcPts val="400"/>
          </a:spcAft>
          <a:defRPr sz="15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6" id="{E9A97869-4155-0E4F-9810-E9C3593AEE4F}" vid="{3D362520-2D8D-D144-BE5D-4250676D98B4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Chalmers PowerPointmall_200424</Template>
  <TotalTime>1495</TotalTime>
  <Words>255</Words>
  <Application>Microsoft Macintosh PowerPoint</Application>
  <PresentationFormat>On-screen Show (16:9)</PresentationFormat>
  <Paragraphs>37</Paragraphs>
  <Slides>9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Tema</vt:lpstr>
      <vt:lpstr>Om visualisering i matematiktext  Matematisk orientering Matematik 1</vt:lpstr>
      <vt:lpstr>Om visualisering</vt:lpstr>
      <vt:lpstr>Visualisering i texten</vt:lpstr>
      <vt:lpstr>PowerPoint Presentation</vt:lpstr>
      <vt:lpstr>Om visualisering – och harmoniseringen av figur/tabell och (löp)textkommentar </vt:lpstr>
      <vt:lpstr>Kommentera figur/tabell (exempel)</vt:lpstr>
      <vt:lpstr>PowerPoint Presentation</vt:lpstr>
      <vt:lpstr>Kom ihåg följande:</vt:lpstr>
      <vt:lpstr>Logotype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Rubrik till presentationen</dc:title>
  <dc:subject/>
  <dc:creator>Anne Berit Heieraas</dc:creator>
  <cp:keywords/>
  <dc:description/>
  <cp:lastModifiedBy>Hans Malmström</cp:lastModifiedBy>
  <cp:revision>103</cp:revision>
  <cp:lastPrinted>2019-12-04T16:23:48Z</cp:lastPrinted>
  <dcterms:created xsi:type="dcterms:W3CDTF">2020-05-08T07:15:23Z</dcterms:created>
  <dcterms:modified xsi:type="dcterms:W3CDTF">2020-10-25T11:28:04Z</dcterms:modified>
  <cp:category/>
</cp:coreProperties>
</file>