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906000" type="A4"/>
  <p:notesSz cx="7099300" cy="102346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11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239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35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477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5596" algn="l" defTabSz="9142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2716" algn="l" defTabSz="9142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199835" algn="l" defTabSz="9142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6954" algn="l" defTabSz="914239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266" autoAdjust="0"/>
    <p:restoredTop sz="93605" autoAdjust="0"/>
  </p:normalViewPr>
  <p:slideViewPr>
    <p:cSldViewPr>
      <p:cViewPr varScale="1">
        <p:scale>
          <a:sx n="85" d="100"/>
          <a:sy n="85" d="100"/>
        </p:scale>
        <p:origin x="3672" y="96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AB79B0B-DD6B-40E2-9308-D92A6A2E10B1}" type="datetimeFigureOut">
              <a:rPr lang="en-US" smtClean="0"/>
              <a:pPr/>
              <a:t>10/24/2023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2220913" y="768350"/>
            <a:ext cx="265747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84932AB3-CD4D-4CFF-A504-47040BD9B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28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1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239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358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477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59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2716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199835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6954" algn="l" defTabSz="914239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>
          <a:xfrm>
            <a:off x="2220913" y="768350"/>
            <a:ext cx="2657475" cy="3836988"/>
          </a:xfrm>
        </p:spPr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-25000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932AB3-CD4D-4CFF-A504-47040BD9B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994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3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4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7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998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6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format på underrubrik i bakgrunden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7006C-020B-4DDF-B396-3422A18A3781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86FBC-2D61-4734-8E58-8319D5FD15A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6AE678-0ECF-47F1-9049-1160A6872A57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0642FF-718C-4B48-B353-066C881F434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3729037" y="529698"/>
            <a:ext cx="1157288" cy="11268075"/>
          </a:xfrm>
        </p:spPr>
        <p:txBody>
          <a:bodyPr vert="eaVert"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57176" y="529698"/>
            <a:ext cx="3357563" cy="1126807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4161B4-1990-4B63-BAC2-50C302D73B16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444B8-8E4E-4217-B45A-ADFEC933B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CCC40-F59C-4AEA-A70C-76072F37620E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D482C5-09D2-4C55-B279-B1810563FD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1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23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35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477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59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7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19983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69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4C168F-60BC-4E3F-AF43-96739A75016B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170AF-F5BE-4C83-95FF-4E664117805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257177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2628902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E143C7-1AE2-4880-9F6D-1039B09A9565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C45FC8-BF9B-4F79-8202-857D4D98C1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342902" y="2217386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342902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3483771" y="2217386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19" indent="0">
              <a:buNone/>
              <a:defRPr sz="2000" b="1"/>
            </a:lvl2pPr>
            <a:lvl3pPr marL="914239" indent="0">
              <a:buNone/>
              <a:defRPr sz="1800" b="1"/>
            </a:lvl3pPr>
            <a:lvl4pPr marL="1371358" indent="0">
              <a:buNone/>
              <a:defRPr sz="1600" b="1"/>
            </a:lvl4pPr>
            <a:lvl5pPr marL="1828477" indent="0">
              <a:buNone/>
              <a:defRPr sz="1600" b="1"/>
            </a:lvl5pPr>
            <a:lvl6pPr marL="2285596" indent="0">
              <a:buNone/>
              <a:defRPr sz="1600" b="1"/>
            </a:lvl6pPr>
            <a:lvl7pPr marL="2742716" indent="0">
              <a:buNone/>
              <a:defRPr sz="1600" b="1"/>
            </a:lvl7pPr>
            <a:lvl8pPr marL="3199835" indent="0">
              <a:buNone/>
              <a:defRPr sz="1600" b="1"/>
            </a:lvl8pPr>
            <a:lvl9pPr marL="3656954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3483771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DFB6B3-03D9-453E-967E-F0E7BAA2F4C6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8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72FA9-A6F3-4934-BDCE-5BFD33FB41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ADA9-23FC-401C-8D2F-C7552A277D67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4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9AD3B0-CEC3-4C41-A11F-3A53A4887C3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C71207-0BFD-44D1-8E4A-2444B47DC76A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3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9F90E1-4182-44D2-818E-C7154739FC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342902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2681289" y="394408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342902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4A5E48-A482-4F92-B73A-1119C19D42B4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AF485-DB9C-4614-9E70-5686893EE6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344216" y="6934202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19" indent="0">
              <a:buNone/>
              <a:defRPr sz="2800"/>
            </a:lvl2pPr>
            <a:lvl3pPr marL="914239" indent="0">
              <a:buNone/>
              <a:defRPr sz="2400"/>
            </a:lvl3pPr>
            <a:lvl4pPr marL="1371358" indent="0">
              <a:buNone/>
              <a:defRPr sz="2000"/>
            </a:lvl4pPr>
            <a:lvl5pPr marL="1828477" indent="0">
              <a:buNone/>
              <a:defRPr sz="2000"/>
            </a:lvl5pPr>
            <a:lvl6pPr marL="2285596" indent="0">
              <a:buNone/>
              <a:defRPr sz="2000"/>
            </a:lvl6pPr>
            <a:lvl7pPr marL="2742716" indent="0">
              <a:buNone/>
              <a:defRPr sz="2000"/>
            </a:lvl7pPr>
            <a:lvl8pPr marL="3199835" indent="0">
              <a:buNone/>
              <a:defRPr sz="2000"/>
            </a:lvl8pPr>
            <a:lvl9pPr marL="3656954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344216" y="7752824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119" indent="0">
              <a:buNone/>
              <a:defRPr sz="1200"/>
            </a:lvl2pPr>
            <a:lvl3pPr marL="914239" indent="0">
              <a:buNone/>
              <a:defRPr sz="1000"/>
            </a:lvl3pPr>
            <a:lvl4pPr marL="1371358" indent="0">
              <a:buNone/>
              <a:defRPr sz="900"/>
            </a:lvl4pPr>
            <a:lvl5pPr marL="1828477" indent="0">
              <a:buNone/>
              <a:defRPr sz="900"/>
            </a:lvl5pPr>
            <a:lvl6pPr marL="2285596" indent="0">
              <a:buNone/>
              <a:defRPr sz="900"/>
            </a:lvl6pPr>
            <a:lvl7pPr marL="2742716" indent="0">
              <a:buNone/>
              <a:defRPr sz="900"/>
            </a:lvl7pPr>
            <a:lvl8pPr marL="3199835" indent="0">
              <a:buNone/>
              <a:defRPr sz="900"/>
            </a:lvl8pPr>
            <a:lvl9pPr marL="3656954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787415-FD39-4E51-B010-795645C5909E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6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12A7E3-643C-447A-A762-B1A589F07E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tshållare för rubrik 1"/>
          <p:cNvSpPr>
            <a:spLocks noGrp="1"/>
          </p:cNvSpPr>
          <p:nvPr>
            <p:ph type="title"/>
          </p:nvPr>
        </p:nvSpPr>
        <p:spPr bwMode="auto">
          <a:xfrm>
            <a:off x="342900" y="397274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</a:t>
            </a:r>
            <a:endParaRPr lang="en-US"/>
          </a:p>
        </p:txBody>
      </p:sp>
      <p:sp>
        <p:nvSpPr>
          <p:cNvPr id="1027" name="Platshållare för text 2"/>
          <p:cNvSpPr>
            <a:spLocks noGrp="1"/>
          </p:cNvSpPr>
          <p:nvPr>
            <p:ph type="body" idx="1"/>
          </p:nvPr>
        </p:nvSpPr>
        <p:spPr bwMode="auto">
          <a:xfrm>
            <a:off x="342900" y="2311401"/>
            <a:ext cx="6172200" cy="6536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4" tIns="45712" rIns="91424" bIns="4571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342900" y="9181970"/>
            <a:ext cx="1600200" cy="526256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DE3454A-0F1F-4FE8-8625-82990E5330C9}" type="datetimeFigureOut">
              <a:rPr lang="en-US"/>
              <a:pPr>
                <a:defRPr/>
              </a:pPr>
              <a:t>10/24/2023</a:t>
            </a:fld>
            <a:endParaRPr lang="en-US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2343150" y="9181970"/>
            <a:ext cx="2171700" cy="526256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4914900" y="9181970"/>
            <a:ext cx="1600200" cy="526256"/>
          </a:xfrm>
          <a:prstGeom prst="rect">
            <a:avLst/>
          </a:prstGeom>
        </p:spPr>
        <p:txBody>
          <a:bodyPr vert="horz" lIns="91424" tIns="45712" rIns="91424" bIns="45712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A9A5146-24B9-4F7E-A3DF-DC75654EE2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11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239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358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477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839" indent="-342839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19" indent="-2857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798" indent="-22856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599918" indent="-22856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037" indent="-22856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156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27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395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514" indent="-228560" algn="l" defTabSz="914239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1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239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358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477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59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716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835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954" algn="l" defTabSz="91423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/>
          <p:cNvSpPr txBox="1"/>
          <p:nvPr/>
        </p:nvSpPr>
        <p:spPr>
          <a:xfrm>
            <a:off x="142852" y="232141"/>
            <a:ext cx="6572296" cy="1477311"/>
          </a:xfrm>
          <a:prstGeom prst="rect">
            <a:avLst/>
          </a:prstGeom>
          <a:ln w="28575">
            <a:solidFill>
              <a:schemeClr val="tx1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lIns="91424" tIns="45712" rIns="91424" bIns="45712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dirty="0"/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53" name="textruta 3"/>
          <p:cNvSpPr txBox="1">
            <a:spLocks noChangeArrowheads="1"/>
          </p:cNvSpPr>
          <p:nvPr/>
        </p:nvSpPr>
        <p:spPr bwMode="auto">
          <a:xfrm>
            <a:off x="1785940" y="176089"/>
            <a:ext cx="4929187" cy="1569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24" tIns="45712" rIns="91424" bIns="45712">
            <a:spAutoFit/>
          </a:bodyPr>
          <a:lstStyle/>
          <a:p>
            <a:r>
              <a:rPr lang="sv-SE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sv-S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ATEMATIK I</a:t>
            </a:r>
          </a:p>
          <a:p>
            <a:r>
              <a:rPr lang="sv-SE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sv-SE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RKESLIVET</a:t>
            </a:r>
            <a:endParaRPr lang="en-US" sz="4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Bildobjekt 6" descr="mylogga.gif"/>
          <p:cNvPicPr>
            <a:picLocks noChangeAspect="1"/>
          </p:cNvPicPr>
          <p:nvPr/>
        </p:nvPicPr>
        <p:blipFill>
          <a:blip r:embed="rId3">
            <a:lum bright="18000" contrast="-10000"/>
          </a:blip>
          <a:stretch>
            <a:fillRect/>
          </a:stretch>
        </p:blipFill>
        <p:spPr>
          <a:xfrm rot="620433">
            <a:off x="444500" y="481544"/>
            <a:ext cx="1063625" cy="1152260"/>
          </a:xfrm>
          <a:prstGeom prst="rect">
            <a:avLst/>
          </a:prstGeom>
          <a:noFill/>
          <a:ln>
            <a:noFill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sp>
        <p:nvSpPr>
          <p:cNvPr id="11" name="textruta 10"/>
          <p:cNvSpPr txBox="1"/>
          <p:nvPr/>
        </p:nvSpPr>
        <p:spPr>
          <a:xfrm>
            <a:off x="0" y="2012136"/>
            <a:ext cx="6858000" cy="461649"/>
          </a:xfrm>
          <a:prstGeom prst="rect">
            <a:avLst/>
          </a:prstGeom>
          <a:noFill/>
        </p:spPr>
        <p:txBody>
          <a:bodyPr lIns="91424" tIns="45712" rIns="91424" bIns="45712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2400" b="1" dirty="0">
                <a:latin typeface="+mj-lt"/>
              </a:rPr>
              <a:t>Måndagen 30 oktober 2023</a:t>
            </a:r>
          </a:p>
        </p:txBody>
      </p:sp>
      <p:sp>
        <p:nvSpPr>
          <p:cNvPr id="10" name="textruta 9"/>
          <p:cNvSpPr txBox="1"/>
          <p:nvPr/>
        </p:nvSpPr>
        <p:spPr>
          <a:xfrm>
            <a:off x="188640" y="2646100"/>
            <a:ext cx="6429420" cy="4588496"/>
          </a:xfrm>
          <a:prstGeom prst="rect">
            <a:avLst/>
          </a:prstGeom>
          <a:ln/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80000" tIns="107980" rIns="179968" bIns="107980">
            <a:spAutoFit/>
          </a:bodyPr>
          <a:lstStyle/>
          <a:p>
            <a:pPr algn="ctr">
              <a:spcAft>
                <a:spcPts val="0"/>
              </a:spcAft>
            </a:pPr>
            <a:r>
              <a:rPr lang="sv-SE" b="1" dirty="0">
                <a:latin typeface="+mj-lt"/>
                <a:ea typeface="Times New Roman"/>
              </a:rPr>
              <a:t>Program</a:t>
            </a:r>
          </a:p>
          <a:p>
            <a:pPr>
              <a:spcAft>
                <a:spcPts val="0"/>
              </a:spcAft>
            </a:pPr>
            <a:endParaRPr lang="en-US" sz="14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en-US" sz="1400" dirty="0">
                <a:latin typeface="+mj-lt"/>
                <a:ea typeface="Times New Roman"/>
              </a:rPr>
              <a:t>8.55    </a:t>
            </a:r>
            <a:r>
              <a:rPr lang="en-US" sz="1400" dirty="0" err="1">
                <a:latin typeface="+mj-lt"/>
                <a:ea typeface="Times New Roman"/>
              </a:rPr>
              <a:t>Inledning</a:t>
            </a:r>
            <a:endParaRPr lang="en-US" sz="1400" dirty="0">
              <a:latin typeface="+mj-lt"/>
              <a:ea typeface="Times New Roman"/>
            </a:endParaRPr>
          </a:p>
          <a:p>
            <a:pPr>
              <a:spcAft>
                <a:spcPts val="0"/>
              </a:spcAft>
              <a:tabLst>
                <a:tab pos="487363" algn="l"/>
              </a:tabLst>
            </a:pPr>
            <a:r>
              <a:rPr lang="en-GB" sz="1400" dirty="0">
                <a:ea typeface="Times New Roman"/>
              </a:rPr>
              <a:t>9.00    </a:t>
            </a:r>
            <a:r>
              <a:rPr lang="en-US" sz="1400" b="1" dirty="0">
                <a:ea typeface="Times New Roman"/>
              </a:rPr>
              <a:t>Henrik </a:t>
            </a:r>
            <a:r>
              <a:rPr lang="en-US" sz="1400" b="1" dirty="0" err="1">
                <a:ea typeface="Times New Roman"/>
              </a:rPr>
              <a:t>Håkansson</a:t>
            </a:r>
            <a:r>
              <a:rPr lang="en-US" sz="1400" b="1" dirty="0">
                <a:ea typeface="Times New Roman"/>
              </a:rPr>
              <a:t>, </a:t>
            </a:r>
            <a:r>
              <a:rPr lang="en-US" sz="1400" dirty="0">
                <a:ea typeface="Times New Roman"/>
              </a:rPr>
              <a:t>Fraunhofer Research Center: </a:t>
            </a:r>
            <a:r>
              <a:rPr lang="sv-SE" sz="1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Effekter på fjärrvärmenätet med optimalt styrd värmekonsumtion</a:t>
            </a:r>
            <a:endParaRPr lang="en-US" sz="1400" dirty="0">
              <a:ea typeface="Times New Roman"/>
            </a:endParaRPr>
          </a:p>
          <a:p>
            <a:pPr>
              <a:spcAft>
                <a:spcPts val="0"/>
              </a:spcAft>
              <a:tabLst>
                <a:tab pos="487363" algn="l"/>
              </a:tabLst>
            </a:pPr>
            <a:r>
              <a:rPr lang="en-US" sz="1400" dirty="0">
                <a:latin typeface="+mj-lt"/>
                <a:ea typeface="Times New Roman"/>
              </a:rPr>
              <a:t>9.30</a:t>
            </a:r>
            <a:r>
              <a:rPr lang="en-US" sz="1400" b="1" dirty="0">
                <a:ea typeface="Times New Roman"/>
              </a:rPr>
              <a:t> 	Kai Lo Andersson</a:t>
            </a:r>
            <a:r>
              <a:rPr lang="en-US" sz="1400" b="1">
                <a:ea typeface="Times New Roman"/>
              </a:rPr>
              <a:t>, </a:t>
            </a:r>
            <a:r>
              <a:rPr lang="en-US" sz="1400">
                <a:ea typeface="Times New Roman"/>
              </a:rPr>
              <a:t> Teknik</a:t>
            </a:r>
            <a:r>
              <a:rPr lang="en-US" sz="1400" dirty="0">
                <a:ea typeface="Times New Roman"/>
              </a:rPr>
              <a:t>, </a:t>
            </a:r>
            <a:r>
              <a:rPr lang="en-US" sz="1400" dirty="0" err="1">
                <a:ea typeface="Times New Roman"/>
              </a:rPr>
              <a:t>vetenskap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och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samhälle</a:t>
            </a:r>
            <a:r>
              <a:rPr lang="en-US" sz="1400" dirty="0">
                <a:ea typeface="Times New Roman"/>
              </a:rPr>
              <a:t>, Chalmers: Vem </a:t>
            </a:r>
            <a:r>
              <a:rPr lang="en-US" sz="1400" dirty="0" err="1">
                <a:ea typeface="Times New Roman"/>
              </a:rPr>
              <a:t>kan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lyckas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i</a:t>
            </a:r>
            <a:r>
              <a:rPr lang="en-US" sz="1400" dirty="0">
                <a:ea typeface="Times New Roman"/>
              </a:rPr>
              <a:t> STEM? </a:t>
            </a:r>
            <a:r>
              <a:rPr lang="en-US" sz="1400" dirty="0" err="1">
                <a:ea typeface="Times New Roman"/>
              </a:rPr>
              <a:t>Jämlikhet</a:t>
            </a:r>
            <a:r>
              <a:rPr lang="en-US" sz="1400" dirty="0">
                <a:ea typeface="Times New Roman"/>
              </a:rPr>
              <a:t>, </a:t>
            </a:r>
            <a:r>
              <a:rPr lang="en-US" sz="1400" dirty="0" err="1">
                <a:ea typeface="Times New Roman"/>
              </a:rPr>
              <a:t>Mångfald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och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Likabehandling</a:t>
            </a:r>
            <a:endParaRPr lang="en-US" sz="1400" dirty="0">
              <a:ea typeface="Times New Roman"/>
            </a:endParaRPr>
          </a:p>
          <a:p>
            <a:pPr>
              <a:spcAft>
                <a:spcPts val="0"/>
              </a:spcAft>
              <a:tabLst>
                <a:tab pos="487363" algn="l"/>
              </a:tabLst>
            </a:pPr>
            <a:r>
              <a:rPr lang="en-US" sz="1400" dirty="0">
                <a:ea typeface="Times New Roman"/>
              </a:rPr>
              <a:t>10.00  Paus</a:t>
            </a:r>
          </a:p>
          <a:p>
            <a:pPr defTabSz="360000">
              <a:spcAft>
                <a:spcPts val="0"/>
              </a:spcAft>
            </a:pPr>
            <a:r>
              <a:rPr lang="en-US" sz="1400" dirty="0">
                <a:latin typeface="+mj-lt"/>
                <a:ea typeface="Times New Roman"/>
              </a:rPr>
              <a:t>10.30  </a:t>
            </a:r>
            <a:r>
              <a:rPr lang="en-US" sz="1400" b="1" dirty="0" err="1">
                <a:latin typeface="+mj-lt"/>
                <a:ea typeface="Times New Roman"/>
              </a:rPr>
              <a:t>Malin</a:t>
            </a:r>
            <a:r>
              <a:rPr lang="en-US" sz="1400" b="1" dirty="0">
                <a:latin typeface="+mj-lt"/>
                <a:ea typeface="Times New Roman"/>
              </a:rPr>
              <a:t> </a:t>
            </a:r>
            <a:r>
              <a:rPr lang="en-US" sz="1400" b="1" dirty="0" err="1">
                <a:latin typeface="+mj-lt"/>
                <a:ea typeface="Times New Roman"/>
              </a:rPr>
              <a:t>Palö</a:t>
            </a:r>
            <a:r>
              <a:rPr lang="en-US" sz="1400" b="1" dirty="0">
                <a:latin typeface="+mj-lt"/>
                <a:ea typeface="Times New Roman"/>
              </a:rPr>
              <a:t> </a:t>
            </a:r>
            <a:r>
              <a:rPr lang="en-US" sz="1400" b="1" dirty="0" err="1">
                <a:latin typeface="+mj-lt"/>
                <a:ea typeface="Times New Roman"/>
              </a:rPr>
              <a:t>Forsström</a:t>
            </a:r>
            <a:r>
              <a:rPr lang="en-US" sz="1400" b="1" dirty="0">
                <a:ea typeface="Times New Roman"/>
              </a:rPr>
              <a:t>, </a:t>
            </a:r>
            <a:r>
              <a:rPr lang="en-US" sz="1400" dirty="0" err="1">
                <a:ea typeface="Times New Roman"/>
              </a:rPr>
              <a:t>Matematiska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Vetenskaper</a:t>
            </a:r>
            <a:r>
              <a:rPr lang="en-US" sz="1400" dirty="0">
                <a:ea typeface="Times New Roman"/>
              </a:rPr>
              <a:t>, Chalmers/GU: </a:t>
            </a:r>
            <a:r>
              <a:rPr lang="en-US" sz="1400" dirty="0" err="1">
                <a:ea typeface="Times New Roman"/>
              </a:rPr>
              <a:t>Att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forska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i</a:t>
            </a:r>
            <a:r>
              <a:rPr lang="en-US" sz="1400" dirty="0">
                <a:ea typeface="Times New Roman"/>
              </a:rPr>
              <a:t> 	   </a:t>
            </a:r>
            <a:r>
              <a:rPr lang="en-US" sz="1400" dirty="0" err="1">
                <a:ea typeface="Times New Roman"/>
              </a:rPr>
              <a:t>matematik</a:t>
            </a:r>
            <a:endParaRPr lang="en-US" sz="1400" b="1" dirty="0">
              <a:latin typeface="+mj-lt"/>
              <a:ea typeface="Times New Roman"/>
            </a:endParaRPr>
          </a:p>
          <a:p>
            <a:pPr defTabSz="360000">
              <a:spcAft>
                <a:spcPts val="0"/>
              </a:spcAft>
            </a:pPr>
            <a:r>
              <a:rPr lang="en-GB" sz="1400" dirty="0">
                <a:ea typeface="Times New Roman"/>
              </a:rPr>
              <a:t>11.00  </a:t>
            </a:r>
            <a:r>
              <a:rPr lang="en-US" sz="1400" b="1" dirty="0">
                <a:ea typeface="Times New Roman"/>
              </a:rPr>
              <a:t>Andrea Mattsson, </a:t>
            </a:r>
            <a:r>
              <a:rPr lang="en-US" sz="1400" dirty="0">
                <a:ea typeface="Times New Roman"/>
              </a:rPr>
              <a:t>Astra Zeneca: </a:t>
            </a:r>
            <a:r>
              <a:rPr lang="en-US" sz="1400" dirty="0" err="1">
                <a:ea typeface="Times New Roman"/>
              </a:rPr>
              <a:t>Statistik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inom</a:t>
            </a:r>
            <a:r>
              <a:rPr lang="en-US" sz="1400" dirty="0">
                <a:ea typeface="Times New Roman"/>
              </a:rPr>
              <a:t> </a:t>
            </a:r>
            <a:r>
              <a:rPr lang="en-US" sz="1400" dirty="0" err="1">
                <a:ea typeface="Times New Roman"/>
              </a:rPr>
              <a:t>läkemedelsutveckling</a:t>
            </a:r>
            <a:endParaRPr lang="en-US" sz="1400" dirty="0">
              <a:ea typeface="Times New Roman"/>
            </a:endParaRPr>
          </a:p>
          <a:p>
            <a:pPr defTabSz="360000">
              <a:spcAft>
                <a:spcPts val="0"/>
              </a:spcAft>
            </a:pPr>
            <a:r>
              <a:rPr lang="en-US" sz="1400" dirty="0">
                <a:ea typeface="Times New Roman"/>
              </a:rPr>
              <a:t>11.30  </a:t>
            </a:r>
            <a:r>
              <a:rPr lang="en-US" sz="1400" b="1" dirty="0">
                <a:ea typeface="Times New Roman"/>
              </a:rPr>
              <a:t>Tomas </a:t>
            </a:r>
            <a:r>
              <a:rPr lang="en-US" sz="1400" b="1" dirty="0" err="1">
                <a:ea typeface="Times New Roman"/>
              </a:rPr>
              <a:t>Forssmark</a:t>
            </a:r>
            <a:r>
              <a:rPr lang="en-US" sz="1400" b="1" dirty="0">
                <a:ea typeface="Times New Roman"/>
              </a:rPr>
              <a:t>, </a:t>
            </a:r>
            <a:r>
              <a:rPr lang="en-US" sz="1400" dirty="0">
                <a:ea typeface="Times New Roman"/>
              </a:rPr>
              <a:t>Volvo </a:t>
            </a:r>
            <a:r>
              <a:rPr lang="en-US" sz="1400" dirty="0" err="1">
                <a:ea typeface="Times New Roman"/>
              </a:rPr>
              <a:t>finans</a:t>
            </a:r>
            <a:r>
              <a:rPr lang="en-US" sz="1400" dirty="0">
                <a:ea typeface="Times New Roman"/>
              </a:rPr>
              <a:t>: </a:t>
            </a:r>
            <a:r>
              <a:rPr lang="en-GB" sz="1400" dirty="0" err="1">
                <a:ea typeface="Times New Roman"/>
              </a:rPr>
              <a:t>En</a:t>
            </a:r>
            <a:r>
              <a:rPr lang="en-GB" sz="1400" dirty="0">
                <a:ea typeface="Times New Roman"/>
              </a:rPr>
              <a:t> </a:t>
            </a:r>
            <a:r>
              <a:rPr lang="en-GB" sz="1400" dirty="0" err="1">
                <a:ea typeface="Times New Roman"/>
              </a:rPr>
              <a:t>talteoretiker</a:t>
            </a:r>
            <a:r>
              <a:rPr lang="en-GB" sz="1400" dirty="0">
                <a:ea typeface="Times New Roman"/>
              </a:rPr>
              <a:t> </a:t>
            </a:r>
            <a:r>
              <a:rPr lang="en-GB" sz="1400" dirty="0" err="1">
                <a:ea typeface="Times New Roman"/>
              </a:rPr>
              <a:t>går</a:t>
            </a:r>
            <a:r>
              <a:rPr lang="en-GB" sz="1400" dirty="0">
                <a:ea typeface="Times New Roman"/>
              </a:rPr>
              <a:t> </a:t>
            </a:r>
            <a:r>
              <a:rPr lang="en-GB" sz="1400" dirty="0" err="1">
                <a:ea typeface="Times New Roman"/>
              </a:rPr>
              <a:t>och</a:t>
            </a:r>
            <a:r>
              <a:rPr lang="en-GB" sz="1400" dirty="0">
                <a:ea typeface="Times New Roman"/>
              </a:rPr>
              <a:t> </a:t>
            </a:r>
            <a:r>
              <a:rPr lang="en-GB" sz="1400" dirty="0" err="1">
                <a:ea typeface="Times New Roman"/>
              </a:rPr>
              <a:t>handlar</a:t>
            </a:r>
            <a:endParaRPr lang="en-US" sz="1400" dirty="0">
              <a:ea typeface="Times New Roman"/>
            </a:endParaRPr>
          </a:p>
          <a:p>
            <a:pPr defTabSz="360000">
              <a:spcAft>
                <a:spcPts val="0"/>
              </a:spcAft>
            </a:pPr>
            <a:r>
              <a:rPr lang="en-US" sz="1400" dirty="0">
                <a:latin typeface="+mj-lt"/>
                <a:ea typeface="Times New Roman"/>
              </a:rPr>
              <a:t>12.00  Lunch</a:t>
            </a:r>
          </a:p>
          <a:p>
            <a:pPr>
              <a:spcAft>
                <a:spcPts val="0"/>
              </a:spcAft>
              <a:tabLst>
                <a:tab pos="479425" algn="l"/>
              </a:tabLst>
            </a:pPr>
            <a:r>
              <a:rPr lang="en-US" sz="1400" dirty="0">
                <a:ea typeface="Times New Roman"/>
              </a:rPr>
              <a:t>13.30  </a:t>
            </a:r>
            <a:r>
              <a:rPr lang="sv-SE" sz="1400" b="1" dirty="0">
                <a:ea typeface="Times New Roman"/>
              </a:rPr>
              <a:t>Anna </a:t>
            </a:r>
            <a:r>
              <a:rPr lang="sv-SE" sz="1400" b="1" dirty="0" err="1">
                <a:ea typeface="Times New Roman"/>
              </a:rPr>
              <a:t>Genell</a:t>
            </a:r>
            <a:r>
              <a:rPr lang="sv-SE" sz="1400" b="1" dirty="0">
                <a:ea typeface="Times New Roman"/>
              </a:rPr>
              <a:t>, </a:t>
            </a:r>
            <a:r>
              <a:rPr lang="sv-SE" sz="1400" dirty="0">
                <a:ea typeface="Times New Roman"/>
              </a:rPr>
              <a:t>Regionalt Cancercentrum Väst: Från matematisk till pragmatisk 	statistiker</a:t>
            </a:r>
          </a:p>
          <a:p>
            <a:pPr>
              <a:spcAft>
                <a:spcPts val="0"/>
              </a:spcAft>
              <a:tabLst>
                <a:tab pos="479425" algn="l"/>
              </a:tabLst>
            </a:pPr>
            <a:r>
              <a:rPr lang="en-US" sz="1400" dirty="0">
                <a:latin typeface="+mj-lt"/>
                <a:ea typeface="Times New Roman"/>
              </a:rPr>
              <a:t>14.00 </a:t>
            </a:r>
            <a:r>
              <a:rPr lang="en-US" sz="1400" b="1" dirty="0">
                <a:latin typeface="+mj-lt"/>
                <a:ea typeface="Times New Roman"/>
              </a:rPr>
              <a:t> Magnus </a:t>
            </a:r>
            <a:r>
              <a:rPr lang="en-US" sz="1400" b="1" dirty="0" err="1">
                <a:latin typeface="+mj-lt"/>
                <a:ea typeface="Times New Roman"/>
              </a:rPr>
              <a:t>Pettersson</a:t>
            </a:r>
            <a:r>
              <a:rPr lang="en-US" sz="1400" b="1" dirty="0">
                <a:ea typeface="Times New Roman"/>
              </a:rPr>
              <a:t>, </a:t>
            </a:r>
            <a:r>
              <a:rPr lang="en-GB" sz="1400" dirty="0" err="1">
                <a:ea typeface="Times New Roman"/>
              </a:rPr>
              <a:t>Statistikkonsulterna</a:t>
            </a:r>
            <a:r>
              <a:rPr lang="en-GB" sz="1400" dirty="0">
                <a:ea typeface="Times New Roman"/>
              </a:rPr>
              <a:t>: </a:t>
            </a:r>
            <a:r>
              <a:rPr lang="sv-SE" sz="1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Livet som statistiker på Statistikkonsulterna</a:t>
            </a:r>
          </a:p>
          <a:p>
            <a:pPr>
              <a:spcAft>
                <a:spcPts val="0"/>
              </a:spcAft>
              <a:tabLst>
                <a:tab pos="479425" algn="l"/>
              </a:tabLst>
            </a:pPr>
            <a:r>
              <a:rPr lang="en-US" sz="1400" dirty="0">
                <a:ea typeface="Times New Roman"/>
              </a:rPr>
              <a:t>14.30  </a:t>
            </a:r>
            <a:r>
              <a:rPr lang="en-US" sz="1400" b="1" dirty="0">
                <a:latin typeface="+mj-lt"/>
                <a:ea typeface="Times New Roman"/>
              </a:rPr>
              <a:t>Adam Wirehed, </a:t>
            </a:r>
            <a:r>
              <a:rPr lang="en-US" sz="1400" dirty="0">
                <a:latin typeface="+mj-lt"/>
                <a:ea typeface="Times New Roman"/>
              </a:rPr>
              <a:t>Ericsson: </a:t>
            </a:r>
            <a:r>
              <a:rPr lang="sv-SE" sz="14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Livet som ingenjör på Ericsson efter examen</a:t>
            </a:r>
            <a:endParaRPr lang="en-US" sz="1400" dirty="0">
              <a:ea typeface="Times New Roman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400" dirty="0">
                <a:latin typeface="+mj-lt"/>
              </a:rPr>
              <a:t>Föreläsningarna </a:t>
            </a:r>
            <a:r>
              <a:rPr lang="sv-SE" sz="1400" dirty="0"/>
              <a:t>är</a:t>
            </a:r>
            <a:r>
              <a:rPr lang="sv-SE" sz="1400" dirty="0">
                <a:latin typeface="+mj-lt"/>
              </a:rPr>
              <a:t> öppna för alla i Palmstedtsalen.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F6A0065B-762A-124A-B26C-42890EEA30D5}"/>
              </a:ext>
            </a:extLst>
          </p:cNvPr>
          <p:cNvSpPr txBox="1"/>
          <p:nvPr/>
        </p:nvSpPr>
        <p:spPr>
          <a:xfrm>
            <a:off x="185584" y="7627655"/>
            <a:ext cx="6429420" cy="1079845"/>
          </a:xfrm>
          <a:prstGeom prst="rect">
            <a:avLst/>
          </a:prstGeom>
          <a:effectLst>
            <a:outerShdw blurRad="40000" dist="20000" dir="5400000" rotWithShape="0">
              <a:srgbClr val="000000">
                <a:alpha val="38000"/>
              </a:srgbClr>
            </a:outerShdw>
            <a:softEdge rad="63500"/>
          </a:effectLst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179968" tIns="107981" rIns="179968" bIns="107981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400" dirty="0">
                <a:latin typeface="+mj-lt"/>
              </a:rPr>
              <a:t>15:15-17  </a:t>
            </a:r>
            <a:r>
              <a:rPr lang="sv-SE" sz="1400" b="1" dirty="0">
                <a:latin typeface="+mj-lt"/>
              </a:rPr>
              <a:t>Frågestund i Kårrestaurangen</a:t>
            </a:r>
            <a:r>
              <a:rPr lang="sv-SE" sz="1400" dirty="0">
                <a:latin typeface="+mj-lt"/>
              </a:rPr>
              <a:t>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sv-SE" sz="1400" dirty="0">
              <a:latin typeface="+mj-lt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sv-SE" sz="1400" dirty="0">
                <a:latin typeface="+mj-lt"/>
              </a:rPr>
              <a:t>Alla förstaårsstudenter på Matematikprogrammet (GU) och på Teknisk matematik (CTH) får chans att ställa sina egna frågor och diskutera med de inbjudna talarna.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Galleri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37774</TotalTime>
  <Words>174</Words>
  <Application>Microsoft Office PowerPoint</Application>
  <PresentationFormat>A4 Paper (210x297 mm)</PresentationFormat>
  <Paragraphs>25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Office-tema</vt:lpstr>
      <vt:lpstr>PowerPoint Presentation</vt:lpstr>
    </vt:vector>
  </TitlesOfParts>
  <Company>Chalmers University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Stefan Lemurell</dc:creator>
  <cp:lastModifiedBy>Johan Jonasson</cp:lastModifiedBy>
  <cp:revision>162</cp:revision>
  <dcterms:created xsi:type="dcterms:W3CDTF">2008-10-09T09:23:03Z</dcterms:created>
  <dcterms:modified xsi:type="dcterms:W3CDTF">2023-10-24T12:51:32Z</dcterms:modified>
</cp:coreProperties>
</file>