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338" r:id="rId6"/>
    <p:sldId id="339" r:id="rId7"/>
    <p:sldId id="337" r:id="rId8"/>
    <p:sldId id="335" r:id="rId9"/>
    <p:sldId id="333" r:id="rId10"/>
    <p:sldId id="304" r:id="rId11"/>
    <p:sldId id="264" r:id="rId12"/>
    <p:sldId id="298" r:id="rId13"/>
    <p:sldId id="288" r:id="rId14"/>
    <p:sldId id="274" r:id="rId15"/>
    <p:sldId id="299" r:id="rId16"/>
    <p:sldId id="336" r:id="rId17"/>
    <p:sldId id="282" r:id="rId18"/>
    <p:sldId id="300" r:id="rId19"/>
    <p:sldId id="334" r:id="rId20"/>
    <p:sldId id="278" r:id="rId21"/>
    <p:sldId id="328" r:id="rId22"/>
    <p:sldId id="326" r:id="rId23"/>
    <p:sldId id="327" r:id="rId24"/>
    <p:sldId id="276" r:id="rId25"/>
    <p:sldId id="262" r:id="rId26"/>
  </p:sldIdLst>
  <p:sldSz cx="12192000" cy="685800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1603CA-9BBD-4555-9231-87F6A86BEE36}">
          <p14:sldIdLst/>
        </p14:section>
        <p14:section name="Untitled Section" id="{CE908FA2-0A61-4F58-B4E4-43EA9EBEECA4}">
          <p14:sldIdLst>
            <p14:sldId id="256"/>
            <p14:sldId id="338"/>
            <p14:sldId id="339"/>
            <p14:sldId id="337"/>
            <p14:sldId id="335"/>
            <p14:sldId id="333"/>
            <p14:sldId id="304"/>
            <p14:sldId id="264"/>
            <p14:sldId id="298"/>
            <p14:sldId id="288"/>
            <p14:sldId id="274"/>
            <p14:sldId id="299"/>
            <p14:sldId id="336"/>
            <p14:sldId id="282"/>
            <p14:sldId id="300"/>
            <p14:sldId id="334"/>
            <p14:sldId id="278"/>
            <p14:sldId id="328"/>
            <p14:sldId id="326"/>
            <p14:sldId id="327"/>
            <p14:sldId id="276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246382-896A-4067-ADDF-C2530CB8ED3C}" v="1519" dt="2023-10-30T07:32:19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42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Price composition</a:t>
            </a:r>
          </a:p>
        </c:rich>
      </c:tx>
      <c:layout>
        <c:manualLayout>
          <c:xMode val="edge"/>
          <c:yMode val="edge"/>
          <c:x val="0.30292619974482748"/>
          <c:y val="4.838784188796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5695B-685E-4FA8-941F-4B8AE0EAC91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1A111-7C1E-4DA4-9E7C-87F3C665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C474-ED11-449C-B227-15ADA90AFA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6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FCC_symbol_rgb_lj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423" y="741235"/>
            <a:ext cx="6189155" cy="4560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1028735"/>
            <a:ext cx="10363200" cy="2571717"/>
          </a:xfrm>
        </p:spPr>
        <p:txBody>
          <a:bodyPr anchor="b" anchorCtr="1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5867" b="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600451"/>
            <a:ext cx="8534400" cy="1940784"/>
          </a:xfrm>
        </p:spPr>
        <p:txBody>
          <a:bodyPr tIns="252000">
            <a:normAutofit/>
          </a:bodyPr>
          <a:lstStyle>
            <a:lvl1pPr marL="0" indent="0" algn="ctr">
              <a:spcAft>
                <a:spcPts val="800"/>
              </a:spcAft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40905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31371" y="1600202"/>
            <a:ext cx="11328301" cy="3941033"/>
          </a:xfrm>
        </p:spPr>
        <p:txBody>
          <a:bodyPr vert="eaVert"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431371" y="274639"/>
            <a:ext cx="11328301" cy="1143000"/>
          </a:xfrm>
        </p:spPr>
        <p:txBody>
          <a:bodyPr>
            <a:normAutofit/>
          </a:bodyPr>
          <a:lstStyle>
            <a:lvl1pPr algn="l">
              <a:defRPr sz="2933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86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9010157" y="206375"/>
            <a:ext cx="2743200" cy="5334860"/>
          </a:xfrm>
        </p:spPr>
        <p:txBody>
          <a:bodyPr vert="eaVert">
            <a:norm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31371" y="206375"/>
            <a:ext cx="8352928" cy="5334860"/>
          </a:xfrm>
        </p:spPr>
        <p:txBody>
          <a:bodyPr vert="eaVert"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8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31371" y="1600202"/>
            <a:ext cx="11328301" cy="3941033"/>
          </a:xfrm>
        </p:spPr>
        <p:txBody>
          <a:bodyPr>
            <a:normAutofit/>
          </a:bodyPr>
          <a:lstStyle>
            <a:lvl1pPr marL="474121" marR="0" indent="-474121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5000"/>
              <a:buFont typeface="Wingdings" panose="05000000000000000000" pitchFamily="2" charset="2"/>
              <a:buChar char="§"/>
              <a:tabLst/>
              <a:defRPr sz="2667"/>
            </a:lvl1pPr>
            <a:lvl2pPr marL="831830" marR="0" indent="-35770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400"/>
            </a:lvl2pPr>
            <a:lvl3pPr marL="1200121" marR="0" indent="-368291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133"/>
            </a:lvl3pPr>
            <a:lvl4pPr marL="1557828" marR="0" indent="-35770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867"/>
            </a:lvl4pPr>
            <a:lvl5pPr marL="1915536" marR="0" indent="-35770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867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5000"/>
              <a:buFont typeface="Wingdings" panose="05000000000000000000" pitchFamily="2" charset="2"/>
              <a:buChar char="§"/>
              <a:tabLst/>
              <a:defRPr/>
            </a:pPr>
            <a:endParaRPr kumimoji="0" lang="sv-SE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1E55B-0EE1-FEDD-F59D-1A852696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555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134333"/>
          </a:xfrm>
        </p:spPr>
        <p:txBody>
          <a:bodyPr anchor="t">
            <a:noAutofit/>
          </a:bodyPr>
          <a:lstStyle>
            <a:lvl1pPr algn="l">
              <a:defRPr sz="3733" b="0" cap="all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239556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933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431371" y="1796820"/>
            <a:ext cx="5563029" cy="3744416"/>
          </a:xfrm>
        </p:spPr>
        <p:txBody>
          <a:bodyPr/>
          <a:lstStyle>
            <a:lvl1pPr marL="474121" indent="-474121">
              <a:defRPr sz="2667"/>
            </a:lvl1pPr>
            <a:lvl2pPr marL="831830" indent="-357708">
              <a:defRPr sz="2400"/>
            </a:lvl2pPr>
            <a:lvl3pPr marL="1073124" indent="-241294">
              <a:defRPr sz="2133"/>
            </a:lvl3pPr>
            <a:lvl4pPr marL="1316534" indent="-232828">
              <a:defRPr sz="1867"/>
            </a:lvl4pPr>
            <a:lvl5pPr marL="1557828" indent="-241294"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0"/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sz="half" idx="12"/>
          </p:nvPr>
        </p:nvSpPr>
        <p:spPr>
          <a:xfrm>
            <a:off x="6197600" y="1796820"/>
            <a:ext cx="5562072" cy="3744416"/>
          </a:xfrm>
        </p:spPr>
        <p:txBody>
          <a:bodyPr>
            <a:normAutofit/>
          </a:bodyPr>
          <a:lstStyle>
            <a:lvl1pPr marL="474121" indent="-474121">
              <a:defRPr sz="2667"/>
            </a:lvl1pPr>
            <a:lvl2pPr marL="831830" indent="-357708">
              <a:defRPr sz="2400"/>
            </a:lvl2pPr>
            <a:lvl3pPr marL="1073124" indent="-241294">
              <a:defRPr sz="2133"/>
            </a:lvl3pPr>
            <a:lvl4pPr marL="1316534" indent="-232828">
              <a:defRPr sz="1867"/>
            </a:lvl4pPr>
            <a:lvl5pPr marL="1557828" indent="-241294"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1214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31370" y="1535113"/>
            <a:ext cx="5565147" cy="639763"/>
          </a:xfrm>
        </p:spPr>
        <p:txBody>
          <a:bodyPr anchor="b">
            <a:noAutofit/>
          </a:bodyPr>
          <a:lstStyle>
            <a:lvl1pPr marL="0" indent="0">
              <a:buNone/>
              <a:defRPr sz="2133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6627" y="1535113"/>
            <a:ext cx="5564003" cy="639763"/>
          </a:xfrm>
        </p:spPr>
        <p:txBody>
          <a:bodyPr anchor="b">
            <a:noAutofit/>
          </a:bodyPr>
          <a:lstStyle>
            <a:lvl1pPr marL="0" indent="0">
              <a:buNone/>
              <a:defRPr sz="2133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2"/>
          </p:nvPr>
        </p:nvSpPr>
        <p:spPr>
          <a:xfrm>
            <a:off x="431371" y="2174877"/>
            <a:ext cx="5563029" cy="3366359"/>
          </a:xfrm>
        </p:spPr>
        <p:txBody>
          <a:bodyPr>
            <a:normAutofit/>
          </a:bodyPr>
          <a:lstStyle>
            <a:lvl1pPr marL="474121" indent="-474121">
              <a:defRPr sz="2667"/>
            </a:lvl1pPr>
            <a:lvl2pPr marL="831830" indent="-357708">
              <a:defRPr sz="2400"/>
            </a:lvl2pPr>
            <a:lvl3pPr marL="1073124" indent="-241294">
              <a:defRPr sz="2133"/>
            </a:lvl3pPr>
            <a:lvl4pPr marL="1316534" indent="-232828">
              <a:defRPr sz="1867"/>
            </a:lvl4pPr>
            <a:lvl5pPr marL="1557828" indent="-241294"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3"/>
          </p:nvPr>
        </p:nvSpPr>
        <p:spPr>
          <a:xfrm>
            <a:off x="6195484" y="2174877"/>
            <a:ext cx="5565145" cy="3366359"/>
          </a:xfrm>
        </p:spPr>
        <p:txBody>
          <a:bodyPr>
            <a:normAutofit/>
          </a:bodyPr>
          <a:lstStyle>
            <a:lvl1pPr marL="474121" indent="-474121">
              <a:defRPr sz="2667"/>
            </a:lvl1pPr>
            <a:lvl2pPr marL="831830" indent="-357708">
              <a:defRPr sz="2400"/>
            </a:lvl2pPr>
            <a:lvl3pPr marL="1073124" indent="-241294">
              <a:defRPr sz="2133"/>
            </a:lvl3pPr>
            <a:lvl4pPr marL="1316534" indent="-232828">
              <a:defRPr sz="1867"/>
            </a:lvl4pPr>
            <a:lvl5pPr marL="1557828" indent="-241294"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Rubrik 1"/>
          <p:cNvSpPr>
            <a:spLocks noGrp="1"/>
          </p:cNvSpPr>
          <p:nvPr>
            <p:ph type="title"/>
          </p:nvPr>
        </p:nvSpPr>
        <p:spPr>
          <a:xfrm>
            <a:off x="431371" y="274639"/>
            <a:ext cx="11328301" cy="1143000"/>
          </a:xfrm>
        </p:spPr>
        <p:txBody>
          <a:bodyPr>
            <a:normAutofit/>
          </a:bodyPr>
          <a:lstStyle>
            <a:lvl1pPr algn="l">
              <a:defRPr sz="2933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30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431371" y="274639"/>
            <a:ext cx="11328301" cy="1143000"/>
          </a:xfrm>
        </p:spPr>
        <p:txBody>
          <a:bodyPr>
            <a:normAutofit/>
          </a:bodyPr>
          <a:lstStyle>
            <a:lvl1pPr algn="l">
              <a:defRPr sz="2933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810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170548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373" y="273049"/>
            <a:ext cx="4189313" cy="1162051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766733" y="273053"/>
            <a:ext cx="6993896" cy="5268183"/>
          </a:xfrm>
        </p:spPr>
        <p:txBody>
          <a:bodyPr>
            <a:normAutofit/>
          </a:bodyPr>
          <a:lstStyle>
            <a:lvl1pPr marL="474121" indent="-474121">
              <a:defRPr sz="2667"/>
            </a:lvl1pPr>
            <a:lvl2pPr marL="831830" indent="-357708">
              <a:defRPr sz="2400"/>
            </a:lvl2pPr>
            <a:lvl3pPr marL="1200121" indent="-368291">
              <a:defRPr sz="2133"/>
            </a:lvl3pPr>
            <a:lvl4pPr marL="1557828" indent="-357708">
              <a:defRPr sz="1867"/>
            </a:lvl4pPr>
            <a:lvl5pPr marL="1915536" indent="-357708"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31372" y="1435103"/>
            <a:ext cx="4189315" cy="410613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3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300965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358431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4867704"/>
            <a:ext cx="7315200" cy="67353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4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31371" y="274639"/>
            <a:ext cx="11328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31371" y="1600202"/>
            <a:ext cx="11328301" cy="3941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Henrik Håkansson henrik.hakansson@fcc.chalmers.se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00" y="6134400"/>
            <a:ext cx="3048432" cy="547200"/>
          </a:xfrm>
          <a:prstGeom prst="rect">
            <a:avLst/>
          </a:prstGeom>
        </p:spPr>
      </p:pic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BD86858A-BF84-F54B-0BF8-45111E0301F4}"/>
              </a:ext>
            </a:extLst>
          </p:cNvPr>
          <p:cNvSpPr txBox="1">
            <a:spLocks/>
          </p:cNvSpPr>
          <p:nvPr userDrawn="1"/>
        </p:nvSpPr>
        <p:spPr>
          <a:xfrm>
            <a:off x="407568" y="6356349"/>
            <a:ext cx="723926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053908-0C6C-4A4B-B6FA-B59A3844BB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0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609585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474121" indent="-474121" algn="l" defTabSz="609585" rtl="0" eaLnBrk="1" latinLnBrk="0" hangingPunct="1">
        <a:spcBef>
          <a:spcPct val="20000"/>
        </a:spcBef>
        <a:buSzPct val="95000"/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831830" indent="-357708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200121" indent="-368291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557828" indent="-357708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1915536" indent="-357708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9.svg"/><Relationship Id="rId7" Type="http://schemas.openxmlformats.org/officeDocument/2006/relationships/image" Target="../media/image54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80.png"/><Relationship Id="rId4" Type="http://schemas.openxmlformats.org/officeDocument/2006/relationships/image" Target="../media/image51.png"/><Relationship Id="rId9" Type="http://schemas.openxmlformats.org/officeDocument/2006/relationships/image" Target="../media/image5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4046-7936-8B26-5CDA-B74AFFD9C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Effekter på fjärrvärmenätet med optimalt styrd värmekonsumtion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ABB68-474A-6691-7AAC-EF089DA59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u="sng" dirty="0">
                <a:latin typeface="+mn-lt"/>
              </a:rPr>
              <a:t>Henrik Håkansson</a:t>
            </a:r>
            <a:r>
              <a:rPr lang="sv-SE" dirty="0">
                <a:latin typeface="+mn-lt"/>
              </a:rPr>
              <a:t>, Magnus Önnheim, Emil Gustavsson, Mats Jirstrand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72780-F9D7-2A0D-8651-5C4CCDF0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5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768818-F36E-FE10-E59F-DFC9D5D85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Traditionellt:
Temperaturkurva och termostater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5F04AF-34A4-5A0D-20C3-2108ED394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Ny metod:</a:t>
            </a:r>
          </a:p>
          <a:p>
            <a:r>
              <a:rPr lang="sv-SE" dirty="0"/>
              <a:t>Ekonomisk modellbaserad styrning (EMPC)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F6D8AC-E8F5-FFE5-4050-34F69E68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Metoder för värmestyrning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93750A29-6A1A-E62D-0F98-564C4FDF2E92}"/>
              </a:ext>
            </a:extLst>
          </p:cNvPr>
          <p:cNvSpPr txBox="1"/>
          <p:nvPr/>
        </p:nvSpPr>
        <p:spPr>
          <a:xfrm>
            <a:off x="6020176" y="2238288"/>
            <a:ext cx="13809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Komfortvillkor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8CC00AF-FBAC-F47D-128C-FCE07B1A19F8}"/>
              </a:ext>
            </a:extLst>
          </p:cNvPr>
          <p:cNvGrpSpPr/>
          <p:nvPr/>
        </p:nvGrpSpPr>
        <p:grpSpPr>
          <a:xfrm>
            <a:off x="9073482" y="3312165"/>
            <a:ext cx="1378386" cy="523220"/>
            <a:chOff x="6748620" y="3009688"/>
            <a:chExt cx="1378386" cy="52322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B94FEBA-2159-403F-D448-D17F06A27C1B}"/>
                </a:ext>
              </a:extLst>
            </p:cNvPr>
            <p:cNvSpPr txBox="1"/>
            <p:nvPr/>
          </p:nvSpPr>
          <p:spPr>
            <a:xfrm>
              <a:off x="6748620" y="3009688"/>
              <a:ext cx="137838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Inomhus-temperatur</a:t>
              </a:r>
            </a:p>
          </p:txBody>
        </p:sp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9B34DD49-B5C3-C075-027A-7BA8CEF3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84792" y="3120325"/>
              <a:ext cx="294705" cy="294705"/>
            </a:xfrm>
            <a:prstGeom prst="rect">
              <a:avLst/>
            </a:prstGeom>
          </p:spPr>
        </p:pic>
      </p:grpSp>
      <p:sp>
        <p:nvSpPr>
          <p:cNvPr id="132" name="Arc 131">
            <a:extLst>
              <a:ext uri="{FF2B5EF4-FFF2-40B4-BE49-F238E27FC236}">
                <a16:creationId xmlns:a16="http://schemas.microsoft.com/office/drawing/2014/main" id="{2B346412-2306-55BF-BB1D-33EAD60AEF3E}"/>
              </a:ext>
            </a:extLst>
          </p:cNvPr>
          <p:cNvSpPr/>
          <p:nvPr/>
        </p:nvSpPr>
        <p:spPr>
          <a:xfrm flipV="1">
            <a:off x="8291676" y="3532192"/>
            <a:ext cx="2013612" cy="1813594"/>
          </a:xfrm>
          <a:prstGeom prst="arc">
            <a:avLst>
              <a:gd name="adj1" fmla="val 19283987"/>
              <a:gd name="adj2" fmla="val 2032490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6225EFF8-D13A-98FE-9FFA-88963A730D3C}"/>
              </a:ext>
            </a:extLst>
          </p:cNvPr>
          <p:cNvSpPr/>
          <p:nvPr/>
        </p:nvSpPr>
        <p:spPr>
          <a:xfrm flipV="1">
            <a:off x="8291676" y="3532192"/>
            <a:ext cx="2013612" cy="1813594"/>
          </a:xfrm>
          <a:prstGeom prst="arc">
            <a:avLst>
              <a:gd name="adj1" fmla="val 11920919"/>
              <a:gd name="adj2" fmla="val 13110771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AF69E45-298E-A6A1-A97D-18A99A58829F}"/>
              </a:ext>
            </a:extLst>
          </p:cNvPr>
          <p:cNvGrpSpPr/>
          <p:nvPr/>
        </p:nvGrpSpPr>
        <p:grpSpPr>
          <a:xfrm>
            <a:off x="8627550" y="4863032"/>
            <a:ext cx="1380963" cy="537455"/>
            <a:chOff x="1993854" y="4961746"/>
            <a:chExt cx="1380963" cy="53745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7584AD3A-89D4-1BF2-2FBF-680CCECB4E5D}"/>
                </a:ext>
              </a:extLst>
            </p:cNvPr>
            <p:cNvSpPr/>
            <p:nvPr/>
          </p:nvSpPr>
          <p:spPr>
            <a:xfrm>
              <a:off x="1993858" y="4975981"/>
              <a:ext cx="138095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74A3D1C-6553-8B5B-276A-1FB9A7F24B2F}"/>
                </a:ext>
              </a:extLst>
            </p:cNvPr>
            <p:cNvSpPr txBox="1"/>
            <p:nvPr/>
          </p:nvSpPr>
          <p:spPr>
            <a:xfrm>
              <a:off x="1993854" y="4975981"/>
              <a:ext cx="1065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Styrsignal</a:t>
              </a:r>
            </a:p>
          </p:txBody>
        </p:sp>
        <p:pic>
          <p:nvPicPr>
            <p:cNvPr id="148" name="Graphic 8">
              <a:extLst>
                <a:ext uri="{FF2B5EF4-FFF2-40B4-BE49-F238E27FC236}">
                  <a16:creationId xmlns:a16="http://schemas.microsoft.com/office/drawing/2014/main" id="{1904802F-796B-590B-F39C-8A66B553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1462" y="4961746"/>
              <a:ext cx="497443" cy="497443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CE4C9A0-D965-7C37-4E4C-C74B0AF42CB1}"/>
              </a:ext>
            </a:extLst>
          </p:cNvPr>
          <p:cNvGrpSpPr/>
          <p:nvPr/>
        </p:nvGrpSpPr>
        <p:grpSpPr>
          <a:xfrm>
            <a:off x="9613737" y="4177379"/>
            <a:ext cx="1511463" cy="523220"/>
            <a:chOff x="4419373" y="3929560"/>
            <a:chExt cx="1380963" cy="523220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4C651E1-B710-4318-D689-03BB200FC865}"/>
                </a:ext>
              </a:extLst>
            </p:cNvPr>
            <p:cNvSpPr/>
            <p:nvPr/>
          </p:nvSpPr>
          <p:spPr>
            <a:xfrm>
              <a:off x="4419377" y="3929560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06D767-0EC3-0B62-E31F-E6EA5C82C934}"/>
                </a:ext>
              </a:extLst>
            </p:cNvPr>
            <p:cNvSpPr txBox="1"/>
            <p:nvPr/>
          </p:nvSpPr>
          <p:spPr>
            <a:xfrm>
              <a:off x="4419373" y="3929560"/>
              <a:ext cx="1065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Uppvärmning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D3FE7BE-DC44-7171-A483-5D9B3A6027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96535" y="3995877"/>
              <a:ext cx="297233" cy="390585"/>
              <a:chOff x="9258978" y="2183470"/>
              <a:chExt cx="411199" cy="540345"/>
            </a:xfrm>
          </p:grpSpPr>
          <p:sp>
            <p:nvSpPr>
              <p:cNvPr id="153" name="Rectangle: Rounded Corners 152">
                <a:extLst>
                  <a:ext uri="{FF2B5EF4-FFF2-40B4-BE49-F238E27FC236}">
                    <a16:creationId xmlns:a16="http://schemas.microsoft.com/office/drawing/2014/main" id="{C80C8807-F891-AB6F-5388-35AC22D2CB45}"/>
                  </a:ext>
                </a:extLst>
              </p:cNvPr>
              <p:cNvSpPr/>
              <p:nvPr/>
            </p:nvSpPr>
            <p:spPr>
              <a:xfrm>
                <a:off x="9559523" y="2647508"/>
                <a:ext cx="45719" cy="7630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4" name="Rectangle: Rounded Corners 153">
                <a:extLst>
                  <a:ext uri="{FF2B5EF4-FFF2-40B4-BE49-F238E27FC236}">
                    <a16:creationId xmlns:a16="http://schemas.microsoft.com/office/drawing/2014/main" id="{13D1AF20-4598-7F78-DEBF-1A94F78DD7C1}"/>
                  </a:ext>
                </a:extLst>
              </p:cNvPr>
              <p:cNvSpPr/>
              <p:nvPr/>
            </p:nvSpPr>
            <p:spPr>
              <a:xfrm>
                <a:off x="9332236" y="2647508"/>
                <a:ext cx="45719" cy="7630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55" name="Connector: Curved 154">
                <a:extLst>
                  <a:ext uri="{FF2B5EF4-FFF2-40B4-BE49-F238E27FC236}">
                    <a16:creationId xmlns:a16="http://schemas.microsoft.com/office/drawing/2014/main" id="{BDD859A8-43FB-A053-04F2-726B1EB4D62F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 flipH="1" flipV="1">
                <a:off x="9284152" y="2196485"/>
                <a:ext cx="157781" cy="131752"/>
              </a:xfrm>
              <a:prstGeom prst="curvedConnector3">
                <a:avLst>
                  <a:gd name="adj1" fmla="val 50001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or: Curved 155">
                <a:extLst>
                  <a:ext uri="{FF2B5EF4-FFF2-40B4-BE49-F238E27FC236}">
                    <a16:creationId xmlns:a16="http://schemas.microsoft.com/office/drawing/2014/main" id="{ECEF59B1-6330-B1FA-CB89-2B8CD98CA920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 flipH="1" flipV="1">
                <a:off x="9393480" y="2196485"/>
                <a:ext cx="157781" cy="131752"/>
              </a:xfrm>
              <a:prstGeom prst="curvedConnector3">
                <a:avLst>
                  <a:gd name="adj1" fmla="val 50001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or: Curved 156">
                <a:extLst>
                  <a:ext uri="{FF2B5EF4-FFF2-40B4-BE49-F238E27FC236}">
                    <a16:creationId xmlns:a16="http://schemas.microsoft.com/office/drawing/2014/main" id="{41C573EC-DD60-4024-D44F-947C2D2B71B5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 flipH="1" flipV="1">
                <a:off x="9494955" y="2196485"/>
                <a:ext cx="157781" cy="131752"/>
              </a:xfrm>
              <a:prstGeom prst="curvedConnector3">
                <a:avLst>
                  <a:gd name="adj1" fmla="val 50001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89D8D5A3-D2D6-81E4-B2C2-B1294658B70F}"/>
                  </a:ext>
                </a:extLst>
              </p:cNvPr>
              <p:cNvSpPr/>
              <p:nvPr/>
            </p:nvSpPr>
            <p:spPr>
              <a:xfrm>
                <a:off x="9258978" y="2414588"/>
                <a:ext cx="411199" cy="276225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3AC9C3B-A1C4-644F-78A1-5644EB3B3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9345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8DC1067-7E37-45E6-5FBB-688473F4E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6731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203792-4BC7-8326-4DCC-B75C7E6EE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117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04C031A-BF03-6F6F-D159-9259EC43E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1503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Arc 163">
            <a:extLst>
              <a:ext uri="{FF2B5EF4-FFF2-40B4-BE49-F238E27FC236}">
                <a16:creationId xmlns:a16="http://schemas.microsoft.com/office/drawing/2014/main" id="{D0B754CB-6C18-EEB1-779A-00C0D42AF5E5}"/>
              </a:ext>
            </a:extLst>
          </p:cNvPr>
          <p:cNvSpPr/>
          <p:nvPr/>
        </p:nvSpPr>
        <p:spPr>
          <a:xfrm flipV="1">
            <a:off x="8297353" y="3532192"/>
            <a:ext cx="2013612" cy="1813594"/>
          </a:xfrm>
          <a:prstGeom prst="arc">
            <a:avLst>
              <a:gd name="adj1" fmla="val 1133430"/>
              <a:gd name="adj2" fmla="val 2158647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1254FE79-1D27-C6C6-84E8-4654654BA92D}"/>
              </a:ext>
            </a:extLst>
          </p:cNvPr>
          <p:cNvGrpSpPr/>
          <p:nvPr/>
        </p:nvGrpSpPr>
        <p:grpSpPr>
          <a:xfrm>
            <a:off x="6020176" y="2968307"/>
            <a:ext cx="1380963" cy="523220"/>
            <a:chOff x="9012002" y="533048"/>
            <a:chExt cx="1380963" cy="523220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9D85941-8D95-8348-C761-08FEE49BD3E0}"/>
                </a:ext>
              </a:extLst>
            </p:cNvPr>
            <p:cNvSpPr/>
            <p:nvPr/>
          </p:nvSpPr>
          <p:spPr>
            <a:xfrm>
              <a:off x="9012006" y="533048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5" name="Graphic 13">
              <a:extLst>
                <a:ext uri="{FF2B5EF4-FFF2-40B4-BE49-F238E27FC236}">
                  <a16:creationId xmlns:a16="http://schemas.microsoft.com/office/drawing/2014/main" id="{5D1196F9-ECA9-FE2E-6823-FF578EC0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24495" y="593491"/>
              <a:ext cx="398760" cy="402333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E97B9177-DD53-9B5C-69EB-438A5ABC72A4}"/>
                </a:ext>
              </a:extLst>
            </p:cNvPr>
            <p:cNvSpPr txBox="1"/>
            <p:nvPr/>
          </p:nvSpPr>
          <p:spPr>
            <a:xfrm>
              <a:off x="9012002" y="533048"/>
              <a:ext cx="1065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Väder-prognos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8DEC219-DF12-3494-AD8F-9ECE6B5EABA0}"/>
              </a:ext>
            </a:extLst>
          </p:cNvPr>
          <p:cNvGrpSpPr/>
          <p:nvPr/>
        </p:nvGrpSpPr>
        <p:grpSpPr>
          <a:xfrm>
            <a:off x="6020176" y="3664710"/>
            <a:ext cx="1380963" cy="523220"/>
            <a:chOff x="5036917" y="4624149"/>
            <a:chExt cx="1380963" cy="523220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3A528536-E715-9C3A-74DF-99852B040F49}"/>
                </a:ext>
              </a:extLst>
            </p:cNvPr>
            <p:cNvSpPr/>
            <p:nvPr/>
          </p:nvSpPr>
          <p:spPr>
            <a:xfrm>
              <a:off x="5036921" y="4624149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6" name="Graphic 15">
              <a:extLst>
                <a:ext uri="{FF2B5EF4-FFF2-40B4-BE49-F238E27FC236}">
                  <a16:creationId xmlns:a16="http://schemas.microsoft.com/office/drawing/2014/main" id="{9D29D9D1-7B1F-CB2E-39C1-ED5C2B0AE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91319" y="4651599"/>
              <a:ext cx="380827" cy="384239"/>
            </a:xfrm>
            <a:prstGeom prst="rect">
              <a:avLst/>
            </a:prstGeom>
          </p:spPr>
        </p:pic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9EF0EA96-63E5-F575-7B44-62D99C0231FB}"/>
                </a:ext>
              </a:extLst>
            </p:cNvPr>
            <p:cNvSpPr txBox="1"/>
            <p:nvPr/>
          </p:nvSpPr>
          <p:spPr>
            <a:xfrm>
              <a:off x="5036917" y="4624149"/>
              <a:ext cx="11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Kostnads-optimering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4DFF4742-9897-0347-D208-5C9F2594DE32}"/>
              </a:ext>
            </a:extLst>
          </p:cNvPr>
          <p:cNvGrpSpPr/>
          <p:nvPr/>
        </p:nvGrpSpPr>
        <p:grpSpPr>
          <a:xfrm>
            <a:off x="7665088" y="4187930"/>
            <a:ext cx="1380959" cy="523220"/>
            <a:chOff x="6706664" y="3661685"/>
            <a:chExt cx="1380959" cy="523220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4701D9B-B2B2-CC34-44CC-31B3FD3A754F}"/>
                </a:ext>
              </a:extLst>
            </p:cNvPr>
            <p:cNvSpPr/>
            <p:nvPr/>
          </p:nvSpPr>
          <p:spPr>
            <a:xfrm>
              <a:off x="6706664" y="3661685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FEF1C58E-F154-271B-CC94-95B58272E5BE}"/>
                </a:ext>
              </a:extLst>
            </p:cNvPr>
            <p:cNvSpPr txBox="1"/>
            <p:nvPr/>
          </p:nvSpPr>
          <p:spPr>
            <a:xfrm>
              <a:off x="6734068" y="3675049"/>
              <a:ext cx="1065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EMPC</a:t>
              </a:r>
            </a:p>
          </p:txBody>
        </p:sp>
      </p:grpSp>
      <p:sp>
        <p:nvSpPr>
          <p:cNvPr id="258" name="Arc 257">
            <a:extLst>
              <a:ext uri="{FF2B5EF4-FFF2-40B4-BE49-F238E27FC236}">
                <a16:creationId xmlns:a16="http://schemas.microsoft.com/office/drawing/2014/main" id="{E7F154A0-C72D-1272-BA87-BF802D0123E1}"/>
              </a:ext>
            </a:extLst>
          </p:cNvPr>
          <p:cNvSpPr/>
          <p:nvPr/>
        </p:nvSpPr>
        <p:spPr>
          <a:xfrm flipV="1">
            <a:off x="8296389" y="3527816"/>
            <a:ext cx="2013612" cy="1813594"/>
          </a:xfrm>
          <a:prstGeom prst="arc">
            <a:avLst>
              <a:gd name="adj1" fmla="val 6684985"/>
              <a:gd name="adj2" fmla="val 945523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59" name="Arc 258">
            <a:extLst>
              <a:ext uri="{FF2B5EF4-FFF2-40B4-BE49-F238E27FC236}">
                <a16:creationId xmlns:a16="http://schemas.microsoft.com/office/drawing/2014/main" id="{510348EF-82F3-C04C-A464-4FA6A7D4B37A}"/>
              </a:ext>
            </a:extLst>
          </p:cNvPr>
          <p:cNvSpPr/>
          <p:nvPr/>
        </p:nvSpPr>
        <p:spPr>
          <a:xfrm flipH="1" flipV="1">
            <a:off x="5975121" y="3831353"/>
            <a:ext cx="2107249" cy="677716"/>
          </a:xfrm>
          <a:prstGeom prst="arc">
            <a:avLst>
              <a:gd name="adj1" fmla="val 8932366"/>
              <a:gd name="adj2" fmla="val 1052616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0" name="Arc 259">
            <a:extLst>
              <a:ext uri="{FF2B5EF4-FFF2-40B4-BE49-F238E27FC236}">
                <a16:creationId xmlns:a16="http://schemas.microsoft.com/office/drawing/2014/main" id="{29DF2F81-1D6C-5646-F79B-D9B088E87239}"/>
              </a:ext>
            </a:extLst>
          </p:cNvPr>
          <p:cNvSpPr/>
          <p:nvPr/>
        </p:nvSpPr>
        <p:spPr>
          <a:xfrm flipH="1" flipV="1">
            <a:off x="5802578" y="3127144"/>
            <a:ext cx="2359774" cy="2379405"/>
          </a:xfrm>
          <a:prstGeom prst="arc">
            <a:avLst>
              <a:gd name="adj1" fmla="val 6940885"/>
              <a:gd name="adj2" fmla="val 9955997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1A69876A-55D8-565C-5058-52E240140CCC}"/>
              </a:ext>
            </a:extLst>
          </p:cNvPr>
          <p:cNvSpPr/>
          <p:nvPr/>
        </p:nvSpPr>
        <p:spPr>
          <a:xfrm flipH="1" flipV="1">
            <a:off x="5935858" y="2394401"/>
            <a:ext cx="2320482" cy="4188960"/>
          </a:xfrm>
          <a:prstGeom prst="arc">
            <a:avLst>
              <a:gd name="adj1" fmla="val 6085850"/>
              <a:gd name="adj2" fmla="val 9409331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5" name="Graphic 14" descr="Processor with solid fill">
            <a:extLst>
              <a:ext uri="{FF2B5EF4-FFF2-40B4-BE49-F238E27FC236}">
                <a16:creationId xmlns:a16="http://schemas.microsoft.com/office/drawing/2014/main" id="{DBCFA221-37D7-038A-AD07-F9770FC86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9097" y="4193721"/>
            <a:ext cx="481890" cy="481890"/>
          </a:xfrm>
          <a:prstGeom prst="rect">
            <a:avLst/>
          </a:prstGeom>
        </p:spPr>
      </p:pic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3498263-D22D-8536-4A9C-086FE2C2E53A}"/>
              </a:ext>
            </a:extLst>
          </p:cNvPr>
          <p:cNvGrpSpPr/>
          <p:nvPr/>
        </p:nvGrpSpPr>
        <p:grpSpPr>
          <a:xfrm>
            <a:off x="171235" y="3207186"/>
            <a:ext cx="5448928" cy="2386940"/>
            <a:chOff x="171235" y="3207186"/>
            <a:chExt cx="5448928" cy="2386940"/>
          </a:xfrm>
        </p:grpSpPr>
        <p:sp>
          <p:nvSpPr>
            <p:cNvPr id="180" name="Arc 179">
              <a:extLst>
                <a:ext uri="{FF2B5EF4-FFF2-40B4-BE49-F238E27FC236}">
                  <a16:creationId xmlns:a16="http://schemas.microsoft.com/office/drawing/2014/main" id="{FEBDAA5D-B2B3-64FB-CF8A-4D5809D8AF44}"/>
                </a:ext>
              </a:extLst>
            </p:cNvPr>
            <p:cNvSpPr/>
            <p:nvPr/>
          </p:nvSpPr>
          <p:spPr>
            <a:xfrm flipH="1" flipV="1">
              <a:off x="171235" y="3523497"/>
              <a:ext cx="2013612" cy="1813594"/>
            </a:xfrm>
            <a:prstGeom prst="arc">
              <a:avLst>
                <a:gd name="adj1" fmla="val 8520085"/>
                <a:gd name="adj2" fmla="val 9791459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2ED9AA5B-CFAF-C326-8C6A-1F6839DF5250}"/>
                </a:ext>
              </a:extLst>
            </p:cNvPr>
            <p:cNvGrpSpPr/>
            <p:nvPr/>
          </p:nvGrpSpPr>
          <p:grpSpPr>
            <a:xfrm>
              <a:off x="988627" y="3207186"/>
              <a:ext cx="1446889" cy="523220"/>
              <a:chOff x="1031396" y="2832763"/>
              <a:chExt cx="1446889" cy="523220"/>
            </a:xfrm>
          </p:grpSpPr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8DF31F9A-20F3-9705-0461-BF9BCBC74251}"/>
                  </a:ext>
                </a:extLst>
              </p:cNvPr>
              <p:cNvSpPr txBox="1"/>
              <p:nvPr/>
            </p:nvSpPr>
            <p:spPr>
              <a:xfrm>
                <a:off x="1031396" y="2832763"/>
                <a:ext cx="144688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sv-SE" sz="1400" dirty="0"/>
                  <a:t>Utomhus-temperatur</a:t>
                </a:r>
              </a:p>
            </p:txBody>
          </p:sp>
          <p:pic>
            <p:nvPicPr>
              <p:cNvPr id="252" name="Graphic 251">
                <a:extLst>
                  <a:ext uri="{FF2B5EF4-FFF2-40B4-BE49-F238E27FC236}">
                    <a16:creationId xmlns:a16="http://schemas.microsoft.com/office/drawing/2014/main" id="{CE5F73E1-68B2-DD65-D87C-2610C2EB3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62302" y="2969146"/>
                <a:ext cx="294705" cy="294705"/>
              </a:xfrm>
              <a:prstGeom prst="rect">
                <a:avLst/>
              </a:prstGeom>
            </p:spPr>
          </p:pic>
        </p:grpSp>
        <p:sp>
          <p:nvSpPr>
            <p:cNvPr id="182" name="Arc 181">
              <a:extLst>
                <a:ext uri="{FF2B5EF4-FFF2-40B4-BE49-F238E27FC236}">
                  <a16:creationId xmlns:a16="http://schemas.microsoft.com/office/drawing/2014/main" id="{4280CB51-8497-3B45-FF5A-14F706C23EAC}"/>
                </a:ext>
              </a:extLst>
            </p:cNvPr>
            <p:cNvSpPr/>
            <p:nvPr/>
          </p:nvSpPr>
          <p:spPr>
            <a:xfrm flipV="1">
              <a:off x="2208704" y="3473762"/>
              <a:ext cx="2234762" cy="2002217"/>
            </a:xfrm>
            <a:prstGeom prst="arc">
              <a:avLst>
                <a:gd name="adj1" fmla="val 18504396"/>
                <a:gd name="adj2" fmla="val 20320930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3" name="Arc 182">
              <a:extLst>
                <a:ext uri="{FF2B5EF4-FFF2-40B4-BE49-F238E27FC236}">
                  <a16:creationId xmlns:a16="http://schemas.microsoft.com/office/drawing/2014/main" id="{924BB802-1C1E-3107-5C52-3F1C2CB29750}"/>
                </a:ext>
              </a:extLst>
            </p:cNvPr>
            <p:cNvSpPr/>
            <p:nvPr/>
          </p:nvSpPr>
          <p:spPr>
            <a:xfrm flipV="1">
              <a:off x="2176097" y="3532192"/>
              <a:ext cx="2013612" cy="1813594"/>
            </a:xfrm>
            <a:prstGeom prst="arc">
              <a:avLst>
                <a:gd name="adj1" fmla="val 11920919"/>
                <a:gd name="adj2" fmla="val 13110771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CA8293D-0552-A82A-E0E9-DB0205EEA18A}"/>
                </a:ext>
              </a:extLst>
            </p:cNvPr>
            <p:cNvSpPr/>
            <p:nvPr/>
          </p:nvSpPr>
          <p:spPr>
            <a:xfrm>
              <a:off x="1517191" y="4181384"/>
              <a:ext cx="138095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57A37D0-DD28-6A8F-5739-A00FBAD85091}"/>
                </a:ext>
              </a:extLst>
            </p:cNvPr>
            <p:cNvSpPr txBox="1"/>
            <p:nvPr/>
          </p:nvSpPr>
          <p:spPr>
            <a:xfrm>
              <a:off x="1517187" y="4181384"/>
              <a:ext cx="959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Temp.-kurva</a:t>
              </a:r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8A1625E-05A8-33F2-D47C-2D8BB0D017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23367" y="4192834"/>
              <a:ext cx="551301" cy="343339"/>
              <a:chOff x="3798309" y="2339298"/>
              <a:chExt cx="1184226" cy="737512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6A5E8FE-5841-C9AE-F74C-4CB428DB0014}"/>
                  </a:ext>
                </a:extLst>
              </p:cNvPr>
              <p:cNvSpPr/>
              <p:nvPr/>
            </p:nvSpPr>
            <p:spPr>
              <a:xfrm>
                <a:off x="3798309" y="2339298"/>
                <a:ext cx="136943" cy="1340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00F2EBDA-87BF-CF87-6DED-663E1E39771A}"/>
                  </a:ext>
                </a:extLst>
              </p:cNvPr>
              <p:cNvSpPr/>
              <p:nvPr/>
            </p:nvSpPr>
            <p:spPr>
              <a:xfrm>
                <a:off x="4245240" y="2434209"/>
                <a:ext cx="136943" cy="1340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DED71999-0E60-A64B-DEC8-81504AB40511}"/>
                  </a:ext>
                </a:extLst>
              </p:cNvPr>
              <p:cNvSpPr/>
              <p:nvPr/>
            </p:nvSpPr>
            <p:spPr>
              <a:xfrm>
                <a:off x="4845592" y="2882505"/>
                <a:ext cx="136943" cy="1340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312B29BF-E050-ACA5-C536-5E83F298D99F}"/>
                  </a:ext>
                </a:extLst>
              </p:cNvPr>
              <p:cNvCxnSpPr>
                <a:cxnSpLocks/>
                <a:stCxn id="241" idx="6"/>
                <a:endCxn id="242" idx="1"/>
              </p:cNvCxnSpPr>
              <p:nvPr/>
            </p:nvCxnSpPr>
            <p:spPr>
              <a:xfrm>
                <a:off x="3935252" y="2406312"/>
                <a:ext cx="330043" cy="475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9C308C2-1ACC-90D4-CFDF-35B448FBCBE4}"/>
                  </a:ext>
                </a:extLst>
              </p:cNvPr>
              <p:cNvCxnSpPr>
                <a:cxnSpLocks/>
                <a:stCxn id="242" idx="6"/>
                <a:endCxn id="243" idx="1"/>
              </p:cNvCxnSpPr>
              <p:nvPr/>
            </p:nvCxnSpPr>
            <p:spPr>
              <a:xfrm>
                <a:off x="4382183" y="2501223"/>
                <a:ext cx="483464" cy="4009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291652B3-9DA3-847E-4FB9-0FD75E46FD45}"/>
                  </a:ext>
                </a:extLst>
              </p:cNvPr>
              <p:cNvCxnSpPr/>
              <p:nvPr/>
            </p:nvCxnSpPr>
            <p:spPr>
              <a:xfrm>
                <a:off x="4598273" y="2339300"/>
                <a:ext cx="0" cy="73751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D7DDAEF-1538-28EF-397C-C6DE95B865F9}"/>
                </a:ext>
              </a:extLst>
            </p:cNvPr>
            <p:cNvGrpSpPr/>
            <p:nvPr/>
          </p:nvGrpSpPr>
          <p:grpSpPr>
            <a:xfrm>
              <a:off x="2511971" y="5056671"/>
              <a:ext cx="1380963" cy="537455"/>
              <a:chOff x="1993854" y="4961746"/>
              <a:chExt cx="1380963" cy="537455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080EF33-1620-B167-A62C-837D0AEE2072}"/>
                  </a:ext>
                </a:extLst>
              </p:cNvPr>
              <p:cNvSpPr/>
              <p:nvPr/>
            </p:nvSpPr>
            <p:spPr>
              <a:xfrm>
                <a:off x="1993858" y="4975981"/>
                <a:ext cx="138095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062E5901-71B9-C4BA-B96E-E37E8E553D29}"/>
                  </a:ext>
                </a:extLst>
              </p:cNvPr>
              <p:cNvSpPr txBox="1"/>
              <p:nvPr/>
            </p:nvSpPr>
            <p:spPr>
              <a:xfrm>
                <a:off x="1993854" y="4975981"/>
                <a:ext cx="10650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sv-SE" sz="1400" dirty="0"/>
                  <a:t>Fram-ledning</a:t>
                </a:r>
              </a:p>
            </p:txBody>
          </p:sp>
          <p:pic>
            <p:nvPicPr>
              <p:cNvPr id="240" name="Graphic 8">
                <a:extLst>
                  <a:ext uri="{FF2B5EF4-FFF2-40B4-BE49-F238E27FC236}">
                    <a16:creationId xmlns:a16="http://schemas.microsoft.com/office/drawing/2014/main" id="{5DD03DC3-2318-AF2E-BE3D-F38B41A3B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791462" y="4961746"/>
                <a:ext cx="497443" cy="497443"/>
              </a:xfrm>
              <a:prstGeom prst="rect">
                <a:avLst/>
              </a:prstGeom>
            </p:spPr>
          </p:pic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9DC55CA9-FEC2-18CE-80C4-125FBAC080D2}"/>
                </a:ext>
              </a:extLst>
            </p:cNvPr>
            <p:cNvGrpSpPr/>
            <p:nvPr/>
          </p:nvGrpSpPr>
          <p:grpSpPr>
            <a:xfrm>
              <a:off x="4132888" y="4187930"/>
              <a:ext cx="1487275" cy="523220"/>
              <a:chOff x="4419375" y="3929560"/>
              <a:chExt cx="1380961" cy="52322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E88BEC9A-56F7-8160-5F8E-6F837D038C0E}"/>
                  </a:ext>
                </a:extLst>
              </p:cNvPr>
              <p:cNvSpPr/>
              <p:nvPr/>
            </p:nvSpPr>
            <p:spPr>
              <a:xfrm>
                <a:off x="4419377" y="3929560"/>
                <a:ext cx="1380959" cy="52322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E13A0DC9-E7AD-C332-8C93-F89C981EDBA9}"/>
                  </a:ext>
                </a:extLst>
              </p:cNvPr>
              <p:cNvSpPr txBox="1"/>
              <p:nvPr/>
            </p:nvSpPr>
            <p:spPr>
              <a:xfrm>
                <a:off x="4419375" y="3929560"/>
                <a:ext cx="11692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sv-SE" sz="1400" dirty="0"/>
                  <a:t>Uppvärmning</a:t>
                </a:r>
              </a:p>
            </p:txBody>
          </p: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CDC0B38B-792F-781E-849E-6DBDAE0B20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96535" y="3995877"/>
                <a:ext cx="297233" cy="390585"/>
                <a:chOff x="9258978" y="2183470"/>
                <a:chExt cx="411199" cy="540345"/>
              </a:xfrm>
            </p:grpSpPr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8E33BAB5-16AD-005B-7FA2-0A7F60975B55}"/>
                    </a:ext>
                  </a:extLst>
                </p:cNvPr>
                <p:cNvSpPr/>
                <p:nvPr/>
              </p:nvSpPr>
              <p:spPr>
                <a:xfrm>
                  <a:off x="9559523" y="2647508"/>
                  <a:ext cx="45719" cy="7630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D8C88E1A-3F2F-5FC5-B047-42AF09846537}"/>
                    </a:ext>
                  </a:extLst>
                </p:cNvPr>
                <p:cNvSpPr/>
                <p:nvPr/>
              </p:nvSpPr>
              <p:spPr>
                <a:xfrm>
                  <a:off x="9332236" y="2647508"/>
                  <a:ext cx="45719" cy="7630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cxnSp>
              <p:nvCxnSpPr>
                <p:cNvPr id="199" name="Connector: Curved 198">
                  <a:extLst>
                    <a:ext uri="{FF2B5EF4-FFF2-40B4-BE49-F238E27FC236}">
                      <a16:creationId xmlns:a16="http://schemas.microsoft.com/office/drawing/2014/main" id="{EC4B2EE4-4D24-C46D-9323-19676C281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H="1" flipV="1">
                  <a:off x="9284152" y="2196485"/>
                  <a:ext cx="157781" cy="131752"/>
                </a:xfrm>
                <a:prstGeom prst="curvedConnector3">
                  <a:avLst>
                    <a:gd name="adj1" fmla="val 50001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Connector: Curved 226">
                  <a:extLst>
                    <a:ext uri="{FF2B5EF4-FFF2-40B4-BE49-F238E27FC236}">
                      <a16:creationId xmlns:a16="http://schemas.microsoft.com/office/drawing/2014/main" id="{E48FF03A-9218-2F7A-0D83-33643E7BFB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H="1" flipV="1">
                  <a:off x="9393480" y="2196485"/>
                  <a:ext cx="157781" cy="131752"/>
                </a:xfrm>
                <a:prstGeom prst="curvedConnector3">
                  <a:avLst>
                    <a:gd name="adj1" fmla="val 50001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or: Curved 229">
                  <a:extLst>
                    <a:ext uri="{FF2B5EF4-FFF2-40B4-BE49-F238E27FC236}">
                      <a16:creationId xmlns:a16="http://schemas.microsoft.com/office/drawing/2014/main" id="{2B0BB4E3-2919-FB8B-F690-871E1DBFB8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H="1" flipV="1">
                  <a:off x="9494955" y="2196485"/>
                  <a:ext cx="157781" cy="131752"/>
                </a:xfrm>
                <a:prstGeom prst="curvedConnector3">
                  <a:avLst>
                    <a:gd name="adj1" fmla="val 50001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Rectangle: Rounded Corners 230">
                  <a:extLst>
                    <a:ext uri="{FF2B5EF4-FFF2-40B4-BE49-F238E27FC236}">
                      <a16:creationId xmlns:a16="http://schemas.microsoft.com/office/drawing/2014/main" id="{4B2E0CFC-84D1-ED14-5547-E4AC218855FD}"/>
                    </a:ext>
                  </a:extLst>
                </p:cNvPr>
                <p:cNvSpPr/>
                <p:nvPr/>
              </p:nvSpPr>
              <p:spPr>
                <a:xfrm>
                  <a:off x="9258978" y="2414588"/>
                  <a:ext cx="411199" cy="276225"/>
                </a:xfrm>
                <a:prstGeom prst="round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D2688C96-31E8-4F13-B4FD-91FBA44EA9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9345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42E6C369-E243-2706-F835-4DDB6AE8EE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6731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C6C63699-FC98-9011-73FA-4E347FA441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04117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CA4506FD-DF7D-458B-A5BC-EB732F84F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81503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0" name="Arc 189">
              <a:extLst>
                <a:ext uri="{FF2B5EF4-FFF2-40B4-BE49-F238E27FC236}">
                  <a16:creationId xmlns:a16="http://schemas.microsoft.com/office/drawing/2014/main" id="{E5F09728-BA3E-D129-912D-2555CD6DCD0C}"/>
                </a:ext>
              </a:extLst>
            </p:cNvPr>
            <p:cNvSpPr/>
            <p:nvPr/>
          </p:nvSpPr>
          <p:spPr>
            <a:xfrm flipV="1">
              <a:off x="3148820" y="3406186"/>
              <a:ext cx="1469660" cy="1522340"/>
            </a:xfrm>
            <a:prstGeom prst="arc">
              <a:avLst>
                <a:gd name="adj1" fmla="val 5458329"/>
                <a:gd name="adj2" fmla="val 1793285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1" name="Arc 190">
              <a:extLst>
                <a:ext uri="{FF2B5EF4-FFF2-40B4-BE49-F238E27FC236}">
                  <a16:creationId xmlns:a16="http://schemas.microsoft.com/office/drawing/2014/main" id="{5D3F0D17-DF0B-3D11-032C-A5A65A7EEE8C}"/>
                </a:ext>
              </a:extLst>
            </p:cNvPr>
            <p:cNvSpPr/>
            <p:nvPr/>
          </p:nvSpPr>
          <p:spPr>
            <a:xfrm flipV="1">
              <a:off x="3151177" y="3398474"/>
              <a:ext cx="1469660" cy="1522340"/>
            </a:xfrm>
            <a:prstGeom prst="arc">
              <a:avLst>
                <a:gd name="adj1" fmla="val 83542"/>
                <a:gd name="adj2" fmla="val 2145598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EE4F0E-8044-064F-037B-AC622788F087}"/>
              </a:ext>
            </a:extLst>
          </p:cNvPr>
          <p:cNvSpPr txBox="1"/>
          <p:nvPr/>
        </p:nvSpPr>
        <p:spPr>
          <a:xfrm>
            <a:off x="3973009" y="3158190"/>
            <a:ext cx="16693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Hydraulisk styrning (termostat)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1CF2AE-3A33-D551-0088-32C5DB059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437" y="3259371"/>
            <a:ext cx="294705" cy="294705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D645606-6833-5076-FF2C-FF6EC516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2DC604D-5BAD-CEE9-FD2C-3160F3C2BF0B}"/>
              </a:ext>
            </a:extLst>
          </p:cNvPr>
          <p:cNvSpPr/>
          <p:nvPr/>
        </p:nvSpPr>
        <p:spPr>
          <a:xfrm flipH="1">
            <a:off x="5258228" y="3796719"/>
            <a:ext cx="1984358" cy="2156594"/>
          </a:xfrm>
          <a:prstGeom prst="arc">
            <a:avLst>
              <a:gd name="adj1" fmla="val 7232033"/>
              <a:gd name="adj2" fmla="val 13130550"/>
            </a:avLst>
          </a:prstGeom>
          <a:ln w="28575">
            <a:solidFill>
              <a:schemeClr val="accent6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0B0CDA-D589-29B6-9719-2B88AF5EED62}"/>
              </a:ext>
            </a:extLst>
          </p:cNvPr>
          <p:cNvGrpSpPr/>
          <p:nvPr/>
        </p:nvGrpSpPr>
        <p:grpSpPr>
          <a:xfrm>
            <a:off x="5340999" y="5473111"/>
            <a:ext cx="1381445" cy="638878"/>
            <a:chOff x="4641835" y="5241702"/>
            <a:chExt cx="1381445" cy="6388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9E8D0B-76AE-5FF4-0CE7-AFEE22E21143}"/>
                </a:ext>
              </a:extLst>
            </p:cNvPr>
            <p:cNvSpPr/>
            <p:nvPr/>
          </p:nvSpPr>
          <p:spPr>
            <a:xfrm>
              <a:off x="4641839" y="5299531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828F1E-22ED-C902-BF81-5FFE29F2FCCA}"/>
                </a:ext>
              </a:extLst>
            </p:cNvPr>
            <p:cNvSpPr txBox="1"/>
            <p:nvPr/>
          </p:nvSpPr>
          <p:spPr>
            <a:xfrm>
              <a:off x="4641835" y="5299531"/>
              <a:ext cx="1065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>
                  <a:solidFill>
                    <a:schemeClr val="accent6"/>
                  </a:solidFill>
                </a:rPr>
                <a:t>Energi-bolag</a:t>
              </a:r>
            </a:p>
          </p:txBody>
        </p:sp>
        <p:pic>
          <p:nvPicPr>
            <p:cNvPr id="17" name="Graphic 16" descr="Factory with solid fill">
              <a:extLst>
                <a:ext uri="{FF2B5EF4-FFF2-40B4-BE49-F238E27FC236}">
                  <a16:creationId xmlns:a16="http://schemas.microsoft.com/office/drawing/2014/main" id="{71EF6F0E-14AB-17B4-C9EF-D3C26FF7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84402" y="5241702"/>
              <a:ext cx="638878" cy="638878"/>
            </a:xfrm>
            <a:prstGeom prst="rect">
              <a:avLst/>
            </a:prstGeom>
          </p:spPr>
        </p:pic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91E6DEF0-46D8-99B4-BB06-71DF7D99295E}"/>
              </a:ext>
            </a:extLst>
          </p:cNvPr>
          <p:cNvSpPr/>
          <p:nvPr/>
        </p:nvSpPr>
        <p:spPr>
          <a:xfrm flipH="1" flipV="1">
            <a:off x="3955105" y="5280001"/>
            <a:ext cx="2792762" cy="523220"/>
          </a:xfrm>
          <a:prstGeom prst="arc">
            <a:avLst>
              <a:gd name="adj1" fmla="val 17317343"/>
              <a:gd name="adj2" fmla="val 21255916"/>
            </a:avLst>
          </a:prstGeom>
          <a:ln w="28575">
            <a:solidFill>
              <a:schemeClr val="accent6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8F8DA82F-7918-DCF6-F92A-F82F30494E44}"/>
              </a:ext>
            </a:extLst>
          </p:cNvPr>
          <p:cNvSpPr>
            <a:spLocks noChangeAspect="1"/>
          </p:cNvSpPr>
          <p:nvPr/>
        </p:nvSpPr>
        <p:spPr>
          <a:xfrm rot="2700000">
            <a:off x="4618550" y="5620298"/>
            <a:ext cx="376177" cy="376177"/>
          </a:xfrm>
          <a:prstGeom prst="plus">
            <a:avLst>
              <a:gd name="adj" fmla="val 42291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AB23F7-CF84-E090-4FC5-6CE0780F3B73}"/>
              </a:ext>
            </a:extLst>
          </p:cNvPr>
          <p:cNvGrpSpPr/>
          <p:nvPr/>
        </p:nvGrpSpPr>
        <p:grpSpPr>
          <a:xfrm>
            <a:off x="6022533" y="3670814"/>
            <a:ext cx="1383639" cy="524922"/>
            <a:chOff x="5741135" y="5866158"/>
            <a:chExt cx="1383639" cy="5249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6E0E0E-138B-A855-F8EE-11B80AF2F161}"/>
                </a:ext>
              </a:extLst>
            </p:cNvPr>
            <p:cNvSpPr/>
            <p:nvPr/>
          </p:nvSpPr>
          <p:spPr>
            <a:xfrm>
              <a:off x="5743815" y="5866158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CB1EC7-C299-1F4D-2FCE-611B68FF45F0}"/>
                </a:ext>
              </a:extLst>
            </p:cNvPr>
            <p:cNvSpPr txBox="1"/>
            <p:nvPr/>
          </p:nvSpPr>
          <p:spPr>
            <a:xfrm>
              <a:off x="5741135" y="5867860"/>
              <a:ext cx="11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>
                  <a:solidFill>
                    <a:schemeClr val="accent6"/>
                  </a:solidFill>
                </a:rPr>
                <a:t>Kostnads-optimering</a:t>
              </a:r>
            </a:p>
          </p:txBody>
        </p:sp>
      </p:grpSp>
      <p:pic>
        <p:nvPicPr>
          <p:cNvPr id="23" name="Graphic 15">
            <a:extLst>
              <a:ext uri="{FF2B5EF4-FFF2-40B4-BE49-F238E27FC236}">
                <a16:creationId xmlns:a16="http://schemas.microsoft.com/office/drawing/2014/main" id="{5A6081A4-8854-E520-DDFC-582C72499B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68831" y="3684743"/>
            <a:ext cx="380827" cy="3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7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animBg="1"/>
      <p:bldP spid="132" grpId="0" animBg="1"/>
      <p:bldP spid="133" grpId="0" animBg="1"/>
      <p:bldP spid="164" grpId="0" animBg="1"/>
      <p:bldP spid="258" grpId="0" animBg="1"/>
      <p:bldP spid="259" grpId="0" animBg="1"/>
      <p:bldP spid="260" grpId="0" animBg="1"/>
      <p:bldP spid="261" grpId="0" animBg="1"/>
      <p:bldP spid="12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96735D-2812-F629-7DFD-817EFEBB7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F8CE759A-9B6D-31EB-3B17-2A30FCCA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0" y="285155"/>
            <a:ext cx="6994800" cy="52461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96A58EB-2BE4-8373-D359-BE5074CA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Fjärrvärmepriser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D6B11-6427-3A80-E994-17F6BB2F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Konsumtion (kWh)
Toppeffekt (kW)</a:t>
            </a:r>
            <a:endParaRPr lang="sv-SE" sz="18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E9295-170C-7DC8-20DE-689227F8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99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F8CE759A-9B6D-31EB-3B17-2A30FCCA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0" y="285155"/>
            <a:ext cx="6994800" cy="52461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96A58EB-2BE4-8373-D359-BE5074CA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Fjärrvärmepriser</a:t>
            </a:r>
          </a:p>
        </p:txBody>
      </p:sp>
      <p:pic>
        <p:nvPicPr>
          <p:cNvPr id="12" name="Content Placeholder 11" descr="Chart&#10;&#10;Description automatically generated">
            <a:extLst>
              <a:ext uri="{FF2B5EF4-FFF2-40B4-BE49-F238E27FC236}">
                <a16:creationId xmlns:a16="http://schemas.microsoft.com/office/drawing/2014/main" id="{36584F31-7CFF-2E20-6D01-A03CE52B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85155"/>
            <a:ext cx="6992937" cy="524470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D6B11-6427-3A80-E994-17F6BB2F7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Konsumtion (kWh)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Toppeffekt (kW)
Lastförskjutning balanserar mellan
	Minimal konsumtion
	Minimal toppeffekt
Priserna för konsumtion och toppeffekt ger optimal lastförskjutning!</a:t>
            </a:r>
            <a:endParaRPr lang="sv-SE" sz="2067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687088-283D-80BE-F70C-A5EC0F34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09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2EECD2-DA67-AB0F-8C2A-D01EC33A09E6}"/>
              </a:ext>
            </a:extLst>
          </p:cNvPr>
          <p:cNvSpPr txBox="1"/>
          <p:nvPr/>
        </p:nvSpPr>
        <p:spPr>
          <a:xfrm>
            <a:off x="988627" y="3207186"/>
            <a:ext cx="14468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Utomhus-temperatur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768818-F36E-FE10-E59F-DFC9D5D85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Traditionellt:
Temperaturkurva och termostater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5F04AF-34A4-5A0D-20C3-2108ED394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Ny metod:</a:t>
            </a:r>
          </a:p>
          <a:p>
            <a:r>
              <a:rPr lang="sv-SE" dirty="0"/>
              <a:t>Ekonomisk modellbaserad styrning (EMPC)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F6D8AC-E8F5-FFE5-4050-34F69E68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Metoder för värmestyrning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93750A29-6A1A-E62D-0F98-564C4FDF2E92}"/>
              </a:ext>
            </a:extLst>
          </p:cNvPr>
          <p:cNvSpPr txBox="1"/>
          <p:nvPr/>
        </p:nvSpPr>
        <p:spPr>
          <a:xfrm>
            <a:off x="6020176" y="2238288"/>
            <a:ext cx="13809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solidFill>
                  <a:schemeClr val="accent6"/>
                </a:solidFill>
              </a:rPr>
              <a:t>Komfortvillkor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8CC00AF-FBAC-F47D-128C-FCE07B1A19F8}"/>
              </a:ext>
            </a:extLst>
          </p:cNvPr>
          <p:cNvGrpSpPr/>
          <p:nvPr/>
        </p:nvGrpSpPr>
        <p:grpSpPr>
          <a:xfrm>
            <a:off x="9073482" y="3312165"/>
            <a:ext cx="1378386" cy="523220"/>
            <a:chOff x="6748620" y="3009688"/>
            <a:chExt cx="1378386" cy="52322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B94FEBA-2159-403F-D448-D17F06A27C1B}"/>
                </a:ext>
              </a:extLst>
            </p:cNvPr>
            <p:cNvSpPr txBox="1"/>
            <p:nvPr/>
          </p:nvSpPr>
          <p:spPr>
            <a:xfrm>
              <a:off x="6748620" y="3009688"/>
              <a:ext cx="137838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Inomhus-temperatur</a:t>
              </a:r>
            </a:p>
          </p:txBody>
        </p:sp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9B34DD49-B5C3-C075-027A-7BA8CEF3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84792" y="3120325"/>
              <a:ext cx="294705" cy="294705"/>
            </a:xfrm>
            <a:prstGeom prst="rect">
              <a:avLst/>
            </a:prstGeom>
          </p:spPr>
        </p:pic>
      </p:grpSp>
      <p:sp>
        <p:nvSpPr>
          <p:cNvPr id="132" name="Arc 131">
            <a:extLst>
              <a:ext uri="{FF2B5EF4-FFF2-40B4-BE49-F238E27FC236}">
                <a16:creationId xmlns:a16="http://schemas.microsoft.com/office/drawing/2014/main" id="{2B346412-2306-55BF-BB1D-33EAD60AEF3E}"/>
              </a:ext>
            </a:extLst>
          </p:cNvPr>
          <p:cNvSpPr/>
          <p:nvPr/>
        </p:nvSpPr>
        <p:spPr>
          <a:xfrm flipV="1">
            <a:off x="8291676" y="3532192"/>
            <a:ext cx="2013612" cy="1813594"/>
          </a:xfrm>
          <a:prstGeom prst="arc">
            <a:avLst>
              <a:gd name="adj1" fmla="val 19283987"/>
              <a:gd name="adj2" fmla="val 2032490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6225EFF8-D13A-98FE-9FFA-88963A730D3C}"/>
              </a:ext>
            </a:extLst>
          </p:cNvPr>
          <p:cNvSpPr/>
          <p:nvPr/>
        </p:nvSpPr>
        <p:spPr>
          <a:xfrm flipV="1">
            <a:off x="8291676" y="3532192"/>
            <a:ext cx="2013612" cy="1813594"/>
          </a:xfrm>
          <a:prstGeom prst="arc">
            <a:avLst>
              <a:gd name="adj1" fmla="val 11920919"/>
              <a:gd name="adj2" fmla="val 13110771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AF69E45-298E-A6A1-A97D-18A99A58829F}"/>
              </a:ext>
            </a:extLst>
          </p:cNvPr>
          <p:cNvGrpSpPr/>
          <p:nvPr/>
        </p:nvGrpSpPr>
        <p:grpSpPr>
          <a:xfrm>
            <a:off x="8627550" y="4863032"/>
            <a:ext cx="1380963" cy="537455"/>
            <a:chOff x="1993854" y="4961746"/>
            <a:chExt cx="1380963" cy="53745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7584AD3A-89D4-1BF2-2FBF-680CCECB4E5D}"/>
                </a:ext>
              </a:extLst>
            </p:cNvPr>
            <p:cNvSpPr/>
            <p:nvPr/>
          </p:nvSpPr>
          <p:spPr>
            <a:xfrm>
              <a:off x="1993858" y="4975981"/>
              <a:ext cx="138095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74A3D1C-6553-8B5B-276A-1FB9A7F24B2F}"/>
                </a:ext>
              </a:extLst>
            </p:cNvPr>
            <p:cNvSpPr txBox="1"/>
            <p:nvPr/>
          </p:nvSpPr>
          <p:spPr>
            <a:xfrm>
              <a:off x="1993854" y="4975981"/>
              <a:ext cx="1065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Styrsignal</a:t>
              </a:r>
            </a:p>
          </p:txBody>
        </p:sp>
        <p:pic>
          <p:nvPicPr>
            <p:cNvPr id="148" name="Graphic 8">
              <a:extLst>
                <a:ext uri="{FF2B5EF4-FFF2-40B4-BE49-F238E27FC236}">
                  <a16:creationId xmlns:a16="http://schemas.microsoft.com/office/drawing/2014/main" id="{1904802F-796B-590B-F39C-8A66B5533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91462" y="4961746"/>
              <a:ext cx="497443" cy="497443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CE4C9A0-D965-7C37-4E4C-C74B0AF42CB1}"/>
              </a:ext>
            </a:extLst>
          </p:cNvPr>
          <p:cNvGrpSpPr/>
          <p:nvPr/>
        </p:nvGrpSpPr>
        <p:grpSpPr>
          <a:xfrm>
            <a:off x="9613737" y="4177379"/>
            <a:ext cx="1511463" cy="523220"/>
            <a:chOff x="4419373" y="3929560"/>
            <a:chExt cx="1380963" cy="523220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4C651E1-B710-4318-D689-03BB200FC865}"/>
                </a:ext>
              </a:extLst>
            </p:cNvPr>
            <p:cNvSpPr/>
            <p:nvPr/>
          </p:nvSpPr>
          <p:spPr>
            <a:xfrm>
              <a:off x="4419377" y="3929560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06D767-0EC3-0B62-E31F-E6EA5C82C934}"/>
                </a:ext>
              </a:extLst>
            </p:cNvPr>
            <p:cNvSpPr txBox="1"/>
            <p:nvPr/>
          </p:nvSpPr>
          <p:spPr>
            <a:xfrm>
              <a:off x="4419373" y="3929560"/>
              <a:ext cx="1065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Uppvärmning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D3FE7BE-DC44-7171-A483-5D9B3A6027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96535" y="3995877"/>
              <a:ext cx="297233" cy="390585"/>
              <a:chOff x="9258978" y="2183470"/>
              <a:chExt cx="411199" cy="540345"/>
            </a:xfrm>
          </p:grpSpPr>
          <p:sp>
            <p:nvSpPr>
              <p:cNvPr id="153" name="Rectangle: Rounded Corners 152">
                <a:extLst>
                  <a:ext uri="{FF2B5EF4-FFF2-40B4-BE49-F238E27FC236}">
                    <a16:creationId xmlns:a16="http://schemas.microsoft.com/office/drawing/2014/main" id="{C80C8807-F891-AB6F-5388-35AC22D2CB45}"/>
                  </a:ext>
                </a:extLst>
              </p:cNvPr>
              <p:cNvSpPr/>
              <p:nvPr/>
            </p:nvSpPr>
            <p:spPr>
              <a:xfrm>
                <a:off x="9559523" y="2647508"/>
                <a:ext cx="45719" cy="7630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4" name="Rectangle: Rounded Corners 153">
                <a:extLst>
                  <a:ext uri="{FF2B5EF4-FFF2-40B4-BE49-F238E27FC236}">
                    <a16:creationId xmlns:a16="http://schemas.microsoft.com/office/drawing/2014/main" id="{13D1AF20-4598-7F78-DEBF-1A94F78DD7C1}"/>
                  </a:ext>
                </a:extLst>
              </p:cNvPr>
              <p:cNvSpPr/>
              <p:nvPr/>
            </p:nvSpPr>
            <p:spPr>
              <a:xfrm>
                <a:off x="9332236" y="2647508"/>
                <a:ext cx="45719" cy="7630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55" name="Connector: Curved 154">
                <a:extLst>
                  <a:ext uri="{FF2B5EF4-FFF2-40B4-BE49-F238E27FC236}">
                    <a16:creationId xmlns:a16="http://schemas.microsoft.com/office/drawing/2014/main" id="{BDD859A8-43FB-A053-04F2-726B1EB4D62F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 flipH="1" flipV="1">
                <a:off x="9284152" y="2196485"/>
                <a:ext cx="157781" cy="131752"/>
              </a:xfrm>
              <a:prstGeom prst="curvedConnector3">
                <a:avLst>
                  <a:gd name="adj1" fmla="val 50001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or: Curved 155">
                <a:extLst>
                  <a:ext uri="{FF2B5EF4-FFF2-40B4-BE49-F238E27FC236}">
                    <a16:creationId xmlns:a16="http://schemas.microsoft.com/office/drawing/2014/main" id="{ECEF59B1-6330-B1FA-CB89-2B8CD98CA920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 flipH="1" flipV="1">
                <a:off x="9393480" y="2196485"/>
                <a:ext cx="157781" cy="131752"/>
              </a:xfrm>
              <a:prstGeom prst="curvedConnector3">
                <a:avLst>
                  <a:gd name="adj1" fmla="val 50001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or: Curved 156">
                <a:extLst>
                  <a:ext uri="{FF2B5EF4-FFF2-40B4-BE49-F238E27FC236}">
                    <a16:creationId xmlns:a16="http://schemas.microsoft.com/office/drawing/2014/main" id="{41C573EC-DD60-4024-D44F-947C2D2B71B5}"/>
                  </a:ext>
                </a:extLst>
              </p:cNvPr>
              <p:cNvCxnSpPr>
                <a:cxnSpLocks/>
              </p:cNvCxnSpPr>
              <p:nvPr/>
            </p:nvCxnSpPr>
            <p:spPr>
              <a:xfrm rot="2940000" flipH="1" flipV="1">
                <a:off x="9494955" y="2196485"/>
                <a:ext cx="157781" cy="131752"/>
              </a:xfrm>
              <a:prstGeom prst="curvedConnector3">
                <a:avLst>
                  <a:gd name="adj1" fmla="val 50001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89D8D5A3-D2D6-81E4-B2C2-B1294658B70F}"/>
                  </a:ext>
                </a:extLst>
              </p:cNvPr>
              <p:cNvSpPr/>
              <p:nvPr/>
            </p:nvSpPr>
            <p:spPr>
              <a:xfrm>
                <a:off x="9258978" y="2414588"/>
                <a:ext cx="411199" cy="276225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3AC9C3B-A1C4-644F-78A1-5644EB3B3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9345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8DC1067-7E37-45E6-5FBB-688473F4E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6731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203792-4BC7-8326-4DCC-B75C7E6EE2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4117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04C031A-BF03-6F6F-D159-9259EC43E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1503" y="2447590"/>
                <a:ext cx="0" cy="2095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Arc 163">
            <a:extLst>
              <a:ext uri="{FF2B5EF4-FFF2-40B4-BE49-F238E27FC236}">
                <a16:creationId xmlns:a16="http://schemas.microsoft.com/office/drawing/2014/main" id="{D0B754CB-6C18-EEB1-779A-00C0D42AF5E5}"/>
              </a:ext>
            </a:extLst>
          </p:cNvPr>
          <p:cNvSpPr/>
          <p:nvPr/>
        </p:nvSpPr>
        <p:spPr>
          <a:xfrm flipV="1">
            <a:off x="8297353" y="3532192"/>
            <a:ext cx="2013612" cy="1813594"/>
          </a:xfrm>
          <a:prstGeom prst="arc">
            <a:avLst>
              <a:gd name="adj1" fmla="val 1133430"/>
              <a:gd name="adj2" fmla="val 2158647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1254FE79-1D27-C6C6-84E8-4654654BA92D}"/>
              </a:ext>
            </a:extLst>
          </p:cNvPr>
          <p:cNvGrpSpPr/>
          <p:nvPr/>
        </p:nvGrpSpPr>
        <p:grpSpPr>
          <a:xfrm>
            <a:off x="6020176" y="2968307"/>
            <a:ext cx="1380963" cy="523220"/>
            <a:chOff x="9012002" y="533048"/>
            <a:chExt cx="1380963" cy="523220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9D85941-8D95-8348-C761-08FEE49BD3E0}"/>
                </a:ext>
              </a:extLst>
            </p:cNvPr>
            <p:cNvSpPr/>
            <p:nvPr/>
          </p:nvSpPr>
          <p:spPr>
            <a:xfrm>
              <a:off x="9012006" y="533048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5" name="Graphic 13">
              <a:extLst>
                <a:ext uri="{FF2B5EF4-FFF2-40B4-BE49-F238E27FC236}">
                  <a16:creationId xmlns:a16="http://schemas.microsoft.com/office/drawing/2014/main" id="{5D1196F9-ECA9-FE2E-6823-FF578EC0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24495" y="593491"/>
              <a:ext cx="398760" cy="402333"/>
            </a:xfrm>
            <a:prstGeom prst="rect">
              <a:avLst/>
            </a:prstGeom>
          </p:spPr>
        </p:pic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E97B9177-DD53-9B5C-69EB-438A5ABC72A4}"/>
                </a:ext>
              </a:extLst>
            </p:cNvPr>
            <p:cNvSpPr txBox="1"/>
            <p:nvPr/>
          </p:nvSpPr>
          <p:spPr>
            <a:xfrm>
              <a:off x="9012002" y="533048"/>
              <a:ext cx="1065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Väder-prognos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8DEC219-DF12-3494-AD8F-9ECE6B5EABA0}"/>
              </a:ext>
            </a:extLst>
          </p:cNvPr>
          <p:cNvGrpSpPr/>
          <p:nvPr/>
        </p:nvGrpSpPr>
        <p:grpSpPr>
          <a:xfrm>
            <a:off x="6020176" y="3664710"/>
            <a:ext cx="1380963" cy="523220"/>
            <a:chOff x="5036917" y="4624149"/>
            <a:chExt cx="1380963" cy="523220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3A528536-E715-9C3A-74DF-99852B040F49}"/>
                </a:ext>
              </a:extLst>
            </p:cNvPr>
            <p:cNvSpPr/>
            <p:nvPr/>
          </p:nvSpPr>
          <p:spPr>
            <a:xfrm>
              <a:off x="5036921" y="4624149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46" name="Graphic 15">
              <a:extLst>
                <a:ext uri="{FF2B5EF4-FFF2-40B4-BE49-F238E27FC236}">
                  <a16:creationId xmlns:a16="http://schemas.microsoft.com/office/drawing/2014/main" id="{9D29D9D1-7B1F-CB2E-39C1-ED5C2B0AE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91319" y="4651599"/>
              <a:ext cx="380827" cy="384239"/>
            </a:xfrm>
            <a:prstGeom prst="rect">
              <a:avLst/>
            </a:prstGeom>
          </p:spPr>
        </p:pic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9EF0EA96-63E5-F575-7B44-62D99C0231FB}"/>
                </a:ext>
              </a:extLst>
            </p:cNvPr>
            <p:cNvSpPr txBox="1"/>
            <p:nvPr/>
          </p:nvSpPr>
          <p:spPr>
            <a:xfrm>
              <a:off x="5036917" y="4624149"/>
              <a:ext cx="117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Kostnads-optimering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4DFF4742-9897-0347-D208-5C9F2594DE32}"/>
              </a:ext>
            </a:extLst>
          </p:cNvPr>
          <p:cNvGrpSpPr/>
          <p:nvPr/>
        </p:nvGrpSpPr>
        <p:grpSpPr>
          <a:xfrm>
            <a:off x="7665088" y="4187930"/>
            <a:ext cx="1380959" cy="523220"/>
            <a:chOff x="6706664" y="3661685"/>
            <a:chExt cx="1380959" cy="523220"/>
          </a:xfrm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4701D9B-B2B2-CC34-44CC-31B3FD3A754F}"/>
                </a:ext>
              </a:extLst>
            </p:cNvPr>
            <p:cNvSpPr/>
            <p:nvPr/>
          </p:nvSpPr>
          <p:spPr>
            <a:xfrm>
              <a:off x="6706664" y="3661685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FEF1C58E-F154-271B-CC94-95B58272E5BE}"/>
                </a:ext>
              </a:extLst>
            </p:cNvPr>
            <p:cNvSpPr txBox="1"/>
            <p:nvPr/>
          </p:nvSpPr>
          <p:spPr>
            <a:xfrm>
              <a:off x="6734068" y="3675049"/>
              <a:ext cx="1065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EMPC</a:t>
              </a:r>
            </a:p>
          </p:txBody>
        </p:sp>
      </p:grpSp>
      <p:sp>
        <p:nvSpPr>
          <p:cNvPr id="258" name="Arc 257">
            <a:extLst>
              <a:ext uri="{FF2B5EF4-FFF2-40B4-BE49-F238E27FC236}">
                <a16:creationId xmlns:a16="http://schemas.microsoft.com/office/drawing/2014/main" id="{E7F154A0-C72D-1272-BA87-BF802D0123E1}"/>
              </a:ext>
            </a:extLst>
          </p:cNvPr>
          <p:cNvSpPr/>
          <p:nvPr/>
        </p:nvSpPr>
        <p:spPr>
          <a:xfrm flipV="1">
            <a:off x="8296389" y="3527816"/>
            <a:ext cx="2013612" cy="1813594"/>
          </a:xfrm>
          <a:prstGeom prst="arc">
            <a:avLst>
              <a:gd name="adj1" fmla="val 6684985"/>
              <a:gd name="adj2" fmla="val 945523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59" name="Arc 258">
            <a:extLst>
              <a:ext uri="{FF2B5EF4-FFF2-40B4-BE49-F238E27FC236}">
                <a16:creationId xmlns:a16="http://schemas.microsoft.com/office/drawing/2014/main" id="{510348EF-82F3-C04C-A464-4FA6A7D4B37A}"/>
              </a:ext>
            </a:extLst>
          </p:cNvPr>
          <p:cNvSpPr/>
          <p:nvPr/>
        </p:nvSpPr>
        <p:spPr>
          <a:xfrm flipH="1" flipV="1">
            <a:off x="5975121" y="3831353"/>
            <a:ext cx="2107249" cy="677716"/>
          </a:xfrm>
          <a:prstGeom prst="arc">
            <a:avLst>
              <a:gd name="adj1" fmla="val 8932366"/>
              <a:gd name="adj2" fmla="val 1052616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0" name="Arc 259">
            <a:extLst>
              <a:ext uri="{FF2B5EF4-FFF2-40B4-BE49-F238E27FC236}">
                <a16:creationId xmlns:a16="http://schemas.microsoft.com/office/drawing/2014/main" id="{29DF2F81-1D6C-5646-F79B-D9B088E87239}"/>
              </a:ext>
            </a:extLst>
          </p:cNvPr>
          <p:cNvSpPr/>
          <p:nvPr/>
        </p:nvSpPr>
        <p:spPr>
          <a:xfrm flipH="1" flipV="1">
            <a:off x="5802578" y="3127144"/>
            <a:ext cx="2359774" cy="2379405"/>
          </a:xfrm>
          <a:prstGeom prst="arc">
            <a:avLst>
              <a:gd name="adj1" fmla="val 6940885"/>
              <a:gd name="adj2" fmla="val 9955997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1" name="Arc 260">
            <a:extLst>
              <a:ext uri="{FF2B5EF4-FFF2-40B4-BE49-F238E27FC236}">
                <a16:creationId xmlns:a16="http://schemas.microsoft.com/office/drawing/2014/main" id="{1A69876A-55D8-565C-5058-52E240140CCC}"/>
              </a:ext>
            </a:extLst>
          </p:cNvPr>
          <p:cNvSpPr/>
          <p:nvPr/>
        </p:nvSpPr>
        <p:spPr>
          <a:xfrm flipH="1" flipV="1">
            <a:off x="5935858" y="2394401"/>
            <a:ext cx="2320482" cy="4188960"/>
          </a:xfrm>
          <a:prstGeom prst="arc">
            <a:avLst>
              <a:gd name="adj1" fmla="val 6085850"/>
              <a:gd name="adj2" fmla="val 9409331"/>
            </a:avLst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5" name="Graphic 14" descr="Processor with solid fill">
            <a:extLst>
              <a:ext uri="{FF2B5EF4-FFF2-40B4-BE49-F238E27FC236}">
                <a16:creationId xmlns:a16="http://schemas.microsoft.com/office/drawing/2014/main" id="{DBCFA221-37D7-038A-AD07-F9770FC86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9097" y="4193721"/>
            <a:ext cx="481890" cy="481890"/>
          </a:xfrm>
          <a:prstGeom prst="rect">
            <a:avLst/>
          </a:prstGeom>
        </p:spPr>
      </p:pic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3498263-D22D-8536-4A9C-086FE2C2E53A}"/>
              </a:ext>
            </a:extLst>
          </p:cNvPr>
          <p:cNvGrpSpPr/>
          <p:nvPr/>
        </p:nvGrpSpPr>
        <p:grpSpPr>
          <a:xfrm>
            <a:off x="171235" y="3343569"/>
            <a:ext cx="5448928" cy="2250557"/>
            <a:chOff x="171235" y="3343569"/>
            <a:chExt cx="5448928" cy="2250557"/>
          </a:xfrm>
        </p:grpSpPr>
        <p:sp>
          <p:nvSpPr>
            <p:cNvPr id="180" name="Arc 179">
              <a:extLst>
                <a:ext uri="{FF2B5EF4-FFF2-40B4-BE49-F238E27FC236}">
                  <a16:creationId xmlns:a16="http://schemas.microsoft.com/office/drawing/2014/main" id="{FEBDAA5D-B2B3-64FB-CF8A-4D5809D8AF44}"/>
                </a:ext>
              </a:extLst>
            </p:cNvPr>
            <p:cNvSpPr/>
            <p:nvPr/>
          </p:nvSpPr>
          <p:spPr>
            <a:xfrm flipH="1" flipV="1">
              <a:off x="171235" y="3523497"/>
              <a:ext cx="2013612" cy="1813594"/>
            </a:xfrm>
            <a:prstGeom prst="arc">
              <a:avLst>
                <a:gd name="adj1" fmla="val 8520085"/>
                <a:gd name="adj2" fmla="val 9791459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252" name="Graphic 251">
              <a:extLst>
                <a:ext uri="{FF2B5EF4-FFF2-40B4-BE49-F238E27FC236}">
                  <a16:creationId xmlns:a16="http://schemas.microsoft.com/office/drawing/2014/main" id="{CE5F73E1-68B2-DD65-D87C-2610C2EB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19533" y="3343569"/>
              <a:ext cx="294705" cy="294705"/>
            </a:xfrm>
            <a:prstGeom prst="rect">
              <a:avLst/>
            </a:prstGeom>
          </p:spPr>
        </p:pic>
        <p:sp>
          <p:nvSpPr>
            <p:cNvPr id="182" name="Arc 181">
              <a:extLst>
                <a:ext uri="{FF2B5EF4-FFF2-40B4-BE49-F238E27FC236}">
                  <a16:creationId xmlns:a16="http://schemas.microsoft.com/office/drawing/2014/main" id="{4280CB51-8497-3B45-FF5A-14F706C23EAC}"/>
                </a:ext>
              </a:extLst>
            </p:cNvPr>
            <p:cNvSpPr/>
            <p:nvPr/>
          </p:nvSpPr>
          <p:spPr>
            <a:xfrm flipV="1">
              <a:off x="2208704" y="3473762"/>
              <a:ext cx="2234762" cy="2002217"/>
            </a:xfrm>
            <a:prstGeom prst="arc">
              <a:avLst>
                <a:gd name="adj1" fmla="val 18504396"/>
                <a:gd name="adj2" fmla="val 20320930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3" name="Arc 182">
              <a:extLst>
                <a:ext uri="{FF2B5EF4-FFF2-40B4-BE49-F238E27FC236}">
                  <a16:creationId xmlns:a16="http://schemas.microsoft.com/office/drawing/2014/main" id="{924BB802-1C1E-3107-5C52-3F1C2CB29750}"/>
                </a:ext>
              </a:extLst>
            </p:cNvPr>
            <p:cNvSpPr/>
            <p:nvPr/>
          </p:nvSpPr>
          <p:spPr>
            <a:xfrm flipV="1">
              <a:off x="2176097" y="3532192"/>
              <a:ext cx="2013612" cy="1813594"/>
            </a:xfrm>
            <a:prstGeom prst="arc">
              <a:avLst>
                <a:gd name="adj1" fmla="val 11920919"/>
                <a:gd name="adj2" fmla="val 13110771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CA8293D-0552-A82A-E0E9-DB0205EEA18A}"/>
                </a:ext>
              </a:extLst>
            </p:cNvPr>
            <p:cNvSpPr/>
            <p:nvPr/>
          </p:nvSpPr>
          <p:spPr>
            <a:xfrm>
              <a:off x="1517191" y="4181384"/>
              <a:ext cx="138095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357A37D0-DD28-6A8F-5739-A00FBAD85091}"/>
                </a:ext>
              </a:extLst>
            </p:cNvPr>
            <p:cNvSpPr txBox="1"/>
            <p:nvPr/>
          </p:nvSpPr>
          <p:spPr>
            <a:xfrm>
              <a:off x="1517187" y="4181384"/>
              <a:ext cx="959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Temp.-kurva</a:t>
              </a:r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8A1625E-05A8-33F2-D47C-2D8BB0D017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23367" y="4192834"/>
              <a:ext cx="551301" cy="343339"/>
              <a:chOff x="3798309" y="2339298"/>
              <a:chExt cx="1184226" cy="737512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6A5E8FE-5841-C9AE-F74C-4CB428DB0014}"/>
                  </a:ext>
                </a:extLst>
              </p:cNvPr>
              <p:cNvSpPr/>
              <p:nvPr/>
            </p:nvSpPr>
            <p:spPr>
              <a:xfrm>
                <a:off x="3798309" y="2339298"/>
                <a:ext cx="136943" cy="1340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00F2EBDA-87BF-CF87-6DED-663E1E39771A}"/>
                  </a:ext>
                </a:extLst>
              </p:cNvPr>
              <p:cNvSpPr/>
              <p:nvPr/>
            </p:nvSpPr>
            <p:spPr>
              <a:xfrm>
                <a:off x="4245240" y="2434209"/>
                <a:ext cx="136943" cy="1340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DED71999-0E60-A64B-DEC8-81504AB40511}"/>
                  </a:ext>
                </a:extLst>
              </p:cNvPr>
              <p:cNvSpPr/>
              <p:nvPr/>
            </p:nvSpPr>
            <p:spPr>
              <a:xfrm>
                <a:off x="4845592" y="2882505"/>
                <a:ext cx="136943" cy="13402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312B29BF-E050-ACA5-C536-5E83F298D99F}"/>
                  </a:ext>
                </a:extLst>
              </p:cNvPr>
              <p:cNvCxnSpPr>
                <a:cxnSpLocks/>
                <a:stCxn id="241" idx="6"/>
                <a:endCxn id="242" idx="1"/>
              </p:cNvCxnSpPr>
              <p:nvPr/>
            </p:nvCxnSpPr>
            <p:spPr>
              <a:xfrm>
                <a:off x="3935252" y="2406312"/>
                <a:ext cx="330043" cy="475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39C308C2-1ACC-90D4-CFDF-35B448FBCBE4}"/>
                  </a:ext>
                </a:extLst>
              </p:cNvPr>
              <p:cNvCxnSpPr>
                <a:cxnSpLocks/>
                <a:stCxn id="242" idx="6"/>
                <a:endCxn id="243" idx="1"/>
              </p:cNvCxnSpPr>
              <p:nvPr/>
            </p:nvCxnSpPr>
            <p:spPr>
              <a:xfrm>
                <a:off x="4382183" y="2501223"/>
                <a:ext cx="483464" cy="4009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291652B3-9DA3-847E-4FB9-0FD75E46FD45}"/>
                  </a:ext>
                </a:extLst>
              </p:cNvPr>
              <p:cNvCxnSpPr/>
              <p:nvPr/>
            </p:nvCxnSpPr>
            <p:spPr>
              <a:xfrm>
                <a:off x="4598273" y="2339300"/>
                <a:ext cx="0" cy="73751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D7DDAEF-1538-28EF-397C-C6DE95B865F9}"/>
                </a:ext>
              </a:extLst>
            </p:cNvPr>
            <p:cNvGrpSpPr/>
            <p:nvPr/>
          </p:nvGrpSpPr>
          <p:grpSpPr>
            <a:xfrm>
              <a:off x="2511971" y="5056671"/>
              <a:ext cx="1380963" cy="537455"/>
              <a:chOff x="1993854" y="4961746"/>
              <a:chExt cx="1380963" cy="537455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080EF33-1620-B167-A62C-837D0AEE2072}"/>
                  </a:ext>
                </a:extLst>
              </p:cNvPr>
              <p:cNvSpPr/>
              <p:nvPr/>
            </p:nvSpPr>
            <p:spPr>
              <a:xfrm>
                <a:off x="1993858" y="4975981"/>
                <a:ext cx="138095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062E5901-71B9-C4BA-B96E-E37E8E553D29}"/>
                  </a:ext>
                </a:extLst>
              </p:cNvPr>
              <p:cNvSpPr txBox="1"/>
              <p:nvPr/>
            </p:nvSpPr>
            <p:spPr>
              <a:xfrm>
                <a:off x="1993854" y="4975981"/>
                <a:ext cx="10650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sv-SE" sz="1400" dirty="0"/>
                  <a:t>Fram-ledning</a:t>
                </a:r>
              </a:p>
            </p:txBody>
          </p:sp>
          <p:pic>
            <p:nvPicPr>
              <p:cNvPr id="240" name="Graphic 8">
                <a:extLst>
                  <a:ext uri="{FF2B5EF4-FFF2-40B4-BE49-F238E27FC236}">
                    <a16:creationId xmlns:a16="http://schemas.microsoft.com/office/drawing/2014/main" id="{5DD03DC3-2318-AF2E-BE3D-F38B41A3B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791462" y="4961746"/>
                <a:ext cx="497443" cy="497443"/>
              </a:xfrm>
              <a:prstGeom prst="rect">
                <a:avLst/>
              </a:prstGeom>
            </p:spPr>
          </p:pic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9DC55CA9-FEC2-18CE-80C4-125FBAC080D2}"/>
                </a:ext>
              </a:extLst>
            </p:cNvPr>
            <p:cNvGrpSpPr/>
            <p:nvPr/>
          </p:nvGrpSpPr>
          <p:grpSpPr>
            <a:xfrm>
              <a:off x="4132888" y="4187930"/>
              <a:ext cx="1487275" cy="523220"/>
              <a:chOff x="4419375" y="3929560"/>
              <a:chExt cx="1380961" cy="52322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E88BEC9A-56F7-8160-5F8E-6F837D038C0E}"/>
                  </a:ext>
                </a:extLst>
              </p:cNvPr>
              <p:cNvSpPr/>
              <p:nvPr/>
            </p:nvSpPr>
            <p:spPr>
              <a:xfrm>
                <a:off x="4419377" y="3929560"/>
                <a:ext cx="1380959" cy="52322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E13A0DC9-E7AD-C332-8C93-F89C981EDBA9}"/>
                  </a:ext>
                </a:extLst>
              </p:cNvPr>
              <p:cNvSpPr txBox="1"/>
              <p:nvPr/>
            </p:nvSpPr>
            <p:spPr>
              <a:xfrm>
                <a:off x="4419375" y="3929560"/>
                <a:ext cx="11692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sv-SE" sz="1400" dirty="0"/>
                  <a:t>Uppvärmning</a:t>
                </a:r>
              </a:p>
            </p:txBody>
          </p: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CDC0B38B-792F-781E-849E-6DBDAE0B20C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96535" y="3995877"/>
                <a:ext cx="297233" cy="390585"/>
                <a:chOff x="9258978" y="2183470"/>
                <a:chExt cx="411199" cy="540345"/>
              </a:xfrm>
            </p:grpSpPr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8E33BAB5-16AD-005B-7FA2-0A7F60975B55}"/>
                    </a:ext>
                  </a:extLst>
                </p:cNvPr>
                <p:cNvSpPr/>
                <p:nvPr/>
              </p:nvSpPr>
              <p:spPr>
                <a:xfrm>
                  <a:off x="9559523" y="2647508"/>
                  <a:ext cx="45719" cy="7630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D8C88E1A-3F2F-5FC5-B047-42AF09846537}"/>
                    </a:ext>
                  </a:extLst>
                </p:cNvPr>
                <p:cNvSpPr/>
                <p:nvPr/>
              </p:nvSpPr>
              <p:spPr>
                <a:xfrm>
                  <a:off x="9332236" y="2647508"/>
                  <a:ext cx="45719" cy="7630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cxnSp>
              <p:nvCxnSpPr>
                <p:cNvPr id="199" name="Connector: Curved 198">
                  <a:extLst>
                    <a:ext uri="{FF2B5EF4-FFF2-40B4-BE49-F238E27FC236}">
                      <a16:creationId xmlns:a16="http://schemas.microsoft.com/office/drawing/2014/main" id="{EC4B2EE4-4D24-C46D-9323-19676C2817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H="1" flipV="1">
                  <a:off x="9284152" y="2196485"/>
                  <a:ext cx="157781" cy="131752"/>
                </a:xfrm>
                <a:prstGeom prst="curvedConnector3">
                  <a:avLst>
                    <a:gd name="adj1" fmla="val 50001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Connector: Curved 226">
                  <a:extLst>
                    <a:ext uri="{FF2B5EF4-FFF2-40B4-BE49-F238E27FC236}">
                      <a16:creationId xmlns:a16="http://schemas.microsoft.com/office/drawing/2014/main" id="{E48FF03A-9218-2F7A-0D83-33643E7BFB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H="1" flipV="1">
                  <a:off x="9393480" y="2196485"/>
                  <a:ext cx="157781" cy="131752"/>
                </a:xfrm>
                <a:prstGeom prst="curvedConnector3">
                  <a:avLst>
                    <a:gd name="adj1" fmla="val 50001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or: Curved 229">
                  <a:extLst>
                    <a:ext uri="{FF2B5EF4-FFF2-40B4-BE49-F238E27FC236}">
                      <a16:creationId xmlns:a16="http://schemas.microsoft.com/office/drawing/2014/main" id="{2B0BB4E3-2919-FB8B-F690-871E1DBFB8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940000" flipH="1" flipV="1">
                  <a:off x="9494955" y="2196485"/>
                  <a:ext cx="157781" cy="131752"/>
                </a:xfrm>
                <a:prstGeom prst="curvedConnector3">
                  <a:avLst>
                    <a:gd name="adj1" fmla="val 50001"/>
                  </a:avLst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Rectangle: Rounded Corners 230">
                  <a:extLst>
                    <a:ext uri="{FF2B5EF4-FFF2-40B4-BE49-F238E27FC236}">
                      <a16:creationId xmlns:a16="http://schemas.microsoft.com/office/drawing/2014/main" id="{4B2E0CFC-84D1-ED14-5547-E4AC218855FD}"/>
                    </a:ext>
                  </a:extLst>
                </p:cNvPr>
                <p:cNvSpPr/>
                <p:nvPr/>
              </p:nvSpPr>
              <p:spPr>
                <a:xfrm>
                  <a:off x="9258978" y="2414588"/>
                  <a:ext cx="411199" cy="276225"/>
                </a:xfrm>
                <a:prstGeom prst="round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dirty="0"/>
                </a:p>
              </p:txBody>
            </p:sp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D2688C96-31E8-4F13-B4FD-91FBA44EA9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9345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42E6C369-E243-2706-F835-4DDB6AE8EE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6731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C6C63699-FC98-9011-73FA-4E347FA441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04117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CA4506FD-DF7D-458B-A5BC-EB732F84F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81503" y="2447590"/>
                  <a:ext cx="0" cy="2095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0" name="Arc 189">
              <a:extLst>
                <a:ext uri="{FF2B5EF4-FFF2-40B4-BE49-F238E27FC236}">
                  <a16:creationId xmlns:a16="http://schemas.microsoft.com/office/drawing/2014/main" id="{E5F09728-BA3E-D129-912D-2555CD6DCD0C}"/>
                </a:ext>
              </a:extLst>
            </p:cNvPr>
            <p:cNvSpPr/>
            <p:nvPr/>
          </p:nvSpPr>
          <p:spPr>
            <a:xfrm flipV="1">
              <a:off x="3148820" y="3406186"/>
              <a:ext cx="1469660" cy="1522340"/>
            </a:xfrm>
            <a:prstGeom prst="arc">
              <a:avLst>
                <a:gd name="adj1" fmla="val 5458329"/>
                <a:gd name="adj2" fmla="val 1793285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1" name="Arc 190">
              <a:extLst>
                <a:ext uri="{FF2B5EF4-FFF2-40B4-BE49-F238E27FC236}">
                  <a16:creationId xmlns:a16="http://schemas.microsoft.com/office/drawing/2014/main" id="{5D3F0D17-DF0B-3D11-032C-A5A65A7EEE8C}"/>
                </a:ext>
              </a:extLst>
            </p:cNvPr>
            <p:cNvSpPr/>
            <p:nvPr/>
          </p:nvSpPr>
          <p:spPr>
            <a:xfrm flipV="1">
              <a:off x="3151177" y="3398474"/>
              <a:ext cx="1469660" cy="1522340"/>
            </a:xfrm>
            <a:prstGeom prst="arc">
              <a:avLst>
                <a:gd name="adj1" fmla="val 83542"/>
                <a:gd name="adj2" fmla="val 2145598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EE4F0E-8044-064F-037B-AC622788F087}"/>
              </a:ext>
            </a:extLst>
          </p:cNvPr>
          <p:cNvSpPr txBox="1"/>
          <p:nvPr/>
        </p:nvSpPr>
        <p:spPr>
          <a:xfrm>
            <a:off x="3973009" y="3158190"/>
            <a:ext cx="16693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Hydraulisk styrning (termostat)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1CF2AE-3A33-D551-0088-32C5DB059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437" y="3259371"/>
            <a:ext cx="294705" cy="294705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D645606-6833-5076-FF2C-FF6EC516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2DC604D-5BAD-CEE9-FD2C-3160F3C2BF0B}"/>
              </a:ext>
            </a:extLst>
          </p:cNvPr>
          <p:cNvSpPr/>
          <p:nvPr/>
        </p:nvSpPr>
        <p:spPr>
          <a:xfrm flipH="1">
            <a:off x="5258228" y="3796719"/>
            <a:ext cx="1984358" cy="2156594"/>
          </a:xfrm>
          <a:prstGeom prst="arc">
            <a:avLst>
              <a:gd name="adj1" fmla="val 7232033"/>
              <a:gd name="adj2" fmla="val 1313055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0B0CDA-D589-29B6-9719-2B88AF5EED62}"/>
              </a:ext>
            </a:extLst>
          </p:cNvPr>
          <p:cNvGrpSpPr/>
          <p:nvPr/>
        </p:nvGrpSpPr>
        <p:grpSpPr>
          <a:xfrm>
            <a:off x="5340999" y="5473111"/>
            <a:ext cx="1381445" cy="638878"/>
            <a:chOff x="4641835" y="5241702"/>
            <a:chExt cx="1381445" cy="6388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9E8D0B-76AE-5FF4-0CE7-AFEE22E21143}"/>
                </a:ext>
              </a:extLst>
            </p:cNvPr>
            <p:cNvSpPr/>
            <p:nvPr/>
          </p:nvSpPr>
          <p:spPr>
            <a:xfrm>
              <a:off x="4641839" y="5299531"/>
              <a:ext cx="138095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828F1E-22ED-C902-BF81-5FFE29F2FCCA}"/>
                </a:ext>
              </a:extLst>
            </p:cNvPr>
            <p:cNvSpPr txBox="1"/>
            <p:nvPr/>
          </p:nvSpPr>
          <p:spPr>
            <a:xfrm>
              <a:off x="4641835" y="5299531"/>
              <a:ext cx="10650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sz="1400" dirty="0"/>
                <a:t>Energi-bolag</a:t>
              </a:r>
            </a:p>
          </p:txBody>
        </p:sp>
        <p:pic>
          <p:nvPicPr>
            <p:cNvPr id="17" name="Graphic 16" descr="Factory with solid fill">
              <a:extLst>
                <a:ext uri="{FF2B5EF4-FFF2-40B4-BE49-F238E27FC236}">
                  <a16:creationId xmlns:a16="http://schemas.microsoft.com/office/drawing/2014/main" id="{71EF6F0E-14AB-17B4-C9EF-D3C26FF7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84402" y="5241702"/>
              <a:ext cx="638878" cy="638878"/>
            </a:xfrm>
            <a:prstGeom prst="rect">
              <a:avLst/>
            </a:prstGeom>
          </p:spPr>
        </p:pic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91E6DEF0-46D8-99B4-BB06-71DF7D99295E}"/>
              </a:ext>
            </a:extLst>
          </p:cNvPr>
          <p:cNvSpPr/>
          <p:nvPr/>
        </p:nvSpPr>
        <p:spPr>
          <a:xfrm flipH="1" flipV="1">
            <a:off x="3955105" y="5280001"/>
            <a:ext cx="2792762" cy="523220"/>
          </a:xfrm>
          <a:prstGeom prst="arc">
            <a:avLst>
              <a:gd name="adj1" fmla="val 17317343"/>
              <a:gd name="adj2" fmla="val 21255916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8F8DA82F-7918-DCF6-F92A-F82F30494E44}"/>
              </a:ext>
            </a:extLst>
          </p:cNvPr>
          <p:cNvSpPr>
            <a:spLocks noChangeAspect="1"/>
          </p:cNvSpPr>
          <p:nvPr/>
        </p:nvSpPr>
        <p:spPr>
          <a:xfrm rot="2700000">
            <a:off x="4618550" y="5620298"/>
            <a:ext cx="376177" cy="376177"/>
          </a:xfrm>
          <a:prstGeom prst="plus">
            <a:avLst>
              <a:gd name="adj" fmla="val 42291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940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E65574E9-54ED-51BB-49CD-BB6714D734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0" y="288101"/>
            <a:ext cx="6994800" cy="52461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DD9D9C-12AD-5929-44A0-963077EE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Komfortvillkor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F0872-8346-C022-92CE-32979DF4A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Hittills: alltid komfortabelt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Bra i en bostad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… men ett kontor?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Behöver bara komfortabelt vardagar 8 – 17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Kvällar, nätter och helger – inget komfortvillkor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EDDDF8-4F8F-6938-C168-D83E8BDE0DD4}"/>
              </a:ext>
            </a:extLst>
          </p:cNvPr>
          <p:cNvSpPr txBox="1"/>
          <p:nvPr/>
        </p:nvSpPr>
        <p:spPr>
          <a:xfrm>
            <a:off x="8102118" y="5133272"/>
            <a:ext cx="1671610" cy="914399"/>
          </a:xfrm>
          <a:prstGeom prst="rect">
            <a:avLst/>
          </a:prstGeom>
          <a:noFill/>
        </p:spPr>
        <p:txBody>
          <a:bodyPr wrap="square" tIns="252000" rtlCol="0">
            <a:noAutofit/>
          </a:bodyPr>
          <a:lstStyle/>
          <a:p>
            <a:pPr algn="ctr"/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Inaktiva timmar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A20335-E0D2-350E-205C-182CA7D1BBEF}"/>
              </a:ext>
            </a:extLst>
          </p:cNvPr>
          <p:cNvSpPr/>
          <p:nvPr/>
        </p:nvSpPr>
        <p:spPr>
          <a:xfrm>
            <a:off x="7875794" y="5386635"/>
            <a:ext cx="220980" cy="2438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29670-2C48-CFFE-2F65-8E3C5AC0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1167972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E65574E9-54ED-51BB-49CD-BB6714D734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0" y="288101"/>
            <a:ext cx="6994800" cy="52461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4DD9D9C-12AD-5929-44A0-963077EE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Komfortvillkor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F0872-8346-C022-92CE-32979DF4A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Hittills: alltid komfortabelt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Bra i en bostad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… men ett kontor?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Behöver bara komfortabelt vardagar 8 – 17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Kvällar, nätter och helger – inget komfortvillkor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Lastförskjutning reducerar morgontoppar!</a:t>
            </a:r>
          </a:p>
        </p:txBody>
      </p:sp>
      <p:pic>
        <p:nvPicPr>
          <p:cNvPr id="2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2917CA55-D2CC-42F7-9274-0D4210FA2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85155"/>
            <a:ext cx="6992937" cy="5244702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A20335-E0D2-350E-205C-182CA7D1BBEF}"/>
              </a:ext>
            </a:extLst>
          </p:cNvPr>
          <p:cNvSpPr/>
          <p:nvPr/>
        </p:nvSpPr>
        <p:spPr>
          <a:xfrm>
            <a:off x="7875794" y="5386635"/>
            <a:ext cx="220980" cy="2438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7A613-FBC9-51A2-3FCB-25E22911F233}"/>
              </a:ext>
            </a:extLst>
          </p:cNvPr>
          <p:cNvSpPr txBox="1"/>
          <p:nvPr/>
        </p:nvSpPr>
        <p:spPr>
          <a:xfrm>
            <a:off x="8102118" y="5133272"/>
            <a:ext cx="1671610" cy="914399"/>
          </a:xfrm>
          <a:prstGeom prst="rect">
            <a:avLst/>
          </a:prstGeom>
          <a:noFill/>
        </p:spPr>
        <p:txBody>
          <a:bodyPr wrap="square" tIns="252000" rtlCol="0">
            <a:noAutofit/>
          </a:bodyPr>
          <a:lstStyle/>
          <a:p>
            <a:pPr algn="ctr"/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Inaktiva timmar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B0279-7ADD-A00B-9DD9-57C907F5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420776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60B1B-6E7E-6862-0ED3-B6BEDBDA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Optimeringsproblem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75BC68D-7B21-A72D-4CB8-288C63AC656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31371" y="1292339"/>
                <a:ext cx="5563029" cy="4559531"/>
              </a:xfrm>
            </p:spPr>
            <p:txBody>
              <a:bodyPr>
                <a:noAutofit/>
              </a:bodyPr>
              <a:lstStyle/>
              <a:p>
                <a:r>
                  <a:rPr lang="sv-SE" sz="1600" dirty="0">
                    <a:ea typeface="Cambria Math" panose="02040503050406030204" pitchFamily="18" charset="0"/>
                    <a:cs typeface="CMU Classical Serif" panose="02000603000000000000" pitchFamily="2" charset="0"/>
                  </a:rPr>
                  <a:t>Planera värmstyrning för </a:t>
                </a:r>
                <a:r>
                  <a:rPr lang="sv-SE" sz="16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MU Classical Serif" panose="02000603000000000000" pitchFamily="2" charset="0"/>
                  </a:rPr>
                  <a:t>T  </a:t>
                </a:r>
                <a:r>
                  <a:rPr lang="sv-SE" sz="16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timmar </a:t>
                </a:r>
                <a14:m>
                  <m:oMath xmlns:m="http://schemas.openxmlformats.org/officeDocument/2006/math">
                    <m:r>
                      <a:rPr lang="sv-SE" sz="16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𝑡</m:t>
                    </m:r>
                    <m:r>
                      <a:rPr lang="sv-SE" sz="16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=1,…,</m:t>
                    </m:r>
                    <m:r>
                      <a:rPr lang="sv-SE" sz="16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𝑇</m:t>
                    </m:r>
                  </m:oMath>
                </a14:m>
                <a:endParaRPr lang="sv-SE" sz="1600" dirty="0">
                  <a:ea typeface="CMU Classical Serif" panose="02000603000000000000" pitchFamily="2" charset="0"/>
                  <a:cs typeface="CMU Classical Serif" panose="02000603000000000000" pitchFamily="2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v-SE" sz="160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6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𝑢</m:t>
                        </m:r>
                      </m:e>
                      <m:sub>
                        <m:r>
                          <a:rPr lang="sv-SE" sz="16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</m:oMath>
                </a14:m>
                <a:endParaRPr lang="sv-SE" sz="1600" dirty="0">
                  <a:ea typeface="CMU Classical Serif" panose="02000603000000000000" pitchFamily="2" charset="0"/>
                  <a:cs typeface="CMU Classical Serif" panose="02000603000000000000" pitchFamily="2" charset="0"/>
                </a:endParaRPr>
              </a:p>
              <a:p>
                <a:pPr lvl="1"/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Styrsignal timme </a:t>
                </a:r>
                <a14:m>
                  <m:oMath xmlns:m="http://schemas.openxmlformats.org/officeDocument/2006/math">
                    <m:r>
                      <a:rPr lang="sv-SE" sz="14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𝑡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värmeeffekt i W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sv-SE" sz="16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dPr>
                      <m:e>
                        <m:r>
                          <a:rPr lang="sv-SE" sz="1600" i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sv-SE" sz="1600" b="0" i="0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a</m:t>
                        </m:r>
                      </m:e>
                    </m:d>
                    <m:r>
                      <a:rPr lang="sv-SE" sz="1600" i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 </m:t>
                    </m:r>
                  </m:oMath>
                </a14:m>
                <a:r>
                  <a:rPr lang="sv-SE" sz="16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Målfunktion</a:t>
                </a:r>
              </a:p>
              <a:p>
                <a:pPr lvl="1"/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Konsumtion och toppeffekt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MU Classical Serif" panose="02000603000000000000" pitchFamily="2" charset="0"/>
                          </a:rPr>
                          <m:t>𝜆</m:t>
                        </m:r>
                      </m:e>
                      <m:sub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𝑐</m:t>
                        </m:r>
                      </m:sub>
                    </m:sSub>
                    <m:r>
                      <a:rPr lang="sv-SE" sz="14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 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konsumtionstaxa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MU Classical Serif" panose="02000603000000000000" pitchFamily="2" charset="0"/>
                          </a:rPr>
                          <m:t>𝜆</m:t>
                        </m:r>
                      </m:e>
                      <m:sub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MU Classical Serif" panose="02000603000000000000" pitchFamily="2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toppeffektstaxa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sv-SE" sz="16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dPr>
                      <m:e>
                        <m:r>
                          <a:rPr lang="sv-SE" sz="1600" b="0" i="0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sv-SE" sz="1600" b="0" i="0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b</m:t>
                        </m:r>
                      </m:e>
                    </m:d>
                    <m:r>
                      <a:rPr lang="sv-SE" sz="1600" b="0" i="0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 </m:t>
                    </m:r>
                  </m:oMath>
                </a14:m>
                <a:r>
                  <a:rPr lang="sv-SE" sz="16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Simulerad värmedynamik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𝑦</m:t>
                        </m:r>
                      </m:e>
                      <m:sub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  <m:r>
                      <a:rPr lang="sv-SE" sz="1400" i="1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 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inomhustemperatur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𝑥</m:t>
                        </m:r>
                      </m:e>
                      <m:sub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utomhustemperatur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sv-SE" sz="14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𝑓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linjär prediktionsmodell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sv-SE" sz="16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dPr>
                      <m:e>
                        <m:r>
                          <a:rPr lang="sv-SE" sz="1600" i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sv-SE" sz="1600" b="0" i="0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c</m:t>
                        </m:r>
                      </m:e>
                    </m:d>
                  </m:oMath>
                </a14:m>
                <a:r>
                  <a:rPr lang="sv-SE" sz="1600" b="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</a:t>
                </a:r>
                <a:r>
                  <a:rPr lang="sv-SE" sz="16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Komfortvillkor</a:t>
                </a:r>
                <a:endParaRPr lang="sv-SE" sz="1600" b="0" dirty="0">
                  <a:ea typeface="CMU Classical Serif" panose="02000603000000000000" pitchFamily="2" charset="0"/>
                  <a:cs typeface="CMU Classical Serif" panose="02000603000000000000" pitchFamily="2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𝐿</m:t>
                        </m:r>
                      </m:e>
                      <m:sub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  <m:r>
                      <a:rPr lang="sv-SE" sz="1400" i="1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 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lägre gräns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b="0" i="1" smtClean="0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𝑈</m:t>
                        </m:r>
                      </m:e>
                      <m:sub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övre gräns</a:t>
                </a:r>
              </a:p>
              <a:p>
                <a:pPr lvl="1"/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Bostad: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𝐿</m:t>
                        </m:r>
                      </m:e>
                      <m:sub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  <m:r>
                      <a:rPr lang="sv-SE" sz="14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=</m:t>
                    </m:r>
                    <m:r>
                      <a:rPr lang="sv-SE" sz="14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𝐿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för alla </a:t>
                </a:r>
                <a14:m>
                  <m:oMath xmlns:m="http://schemas.openxmlformats.org/officeDocument/2006/math">
                    <m:r>
                      <a:rPr lang="sv-SE" sz="1400" i="1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𝑡</m:t>
                    </m:r>
                    <m:r>
                      <a:rPr lang="sv-SE" sz="1400" i="1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=1,…,</m:t>
                    </m:r>
                    <m:r>
                      <a:rPr lang="sv-SE" sz="1400" i="1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𝑇</m:t>
                    </m:r>
                  </m:oMath>
                </a14:m>
                <a:endParaRPr lang="sv-SE" sz="1400" dirty="0">
                  <a:ea typeface="CMU Classical Serif" panose="02000603000000000000" pitchFamily="2" charset="0"/>
                  <a:cs typeface="CMU Classical Serif" panose="02000603000000000000" pitchFamily="2" charset="0"/>
                </a:endParaRPr>
              </a:p>
              <a:p>
                <a:pPr lvl="1"/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Kontor: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</m:ctrlPr>
                      </m:sSubPr>
                      <m:e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𝐿</m:t>
                        </m:r>
                      </m:e>
                      <m:sub>
                        <m:r>
                          <a:rPr lang="sv-SE" sz="1400" i="1">
                            <a:latin typeface="Cambria Math" panose="02040503050406030204" pitchFamily="18" charset="0"/>
                            <a:ea typeface="CMU Classical Serif" panose="02000603000000000000" pitchFamily="2" charset="0"/>
                            <a:cs typeface="CMU Classical Serif" panose="02000603000000000000" pitchFamily="2" charset="0"/>
                          </a:rPr>
                          <m:t>𝑡</m:t>
                        </m:r>
                      </m:sub>
                    </m:sSub>
                    <m:r>
                      <a:rPr lang="sv-SE" sz="1400" i="1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=</m:t>
                    </m:r>
                    <m:r>
                      <a:rPr lang="sv-SE" sz="1400" b="0" i="1" smtClean="0">
                        <a:latin typeface="Cambria Math" panose="02040503050406030204" pitchFamily="18" charset="0"/>
                        <a:ea typeface="CMU Classical Serif" panose="02000603000000000000" pitchFamily="2" charset="0"/>
                        <a:cs typeface="CMU Classical Serif" panose="02000603000000000000" pitchFamily="2" charset="0"/>
                      </a:rPr>
                      <m:t>−</m:t>
                    </m:r>
                    <m:r>
                      <a:rPr lang="sv-S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MU Classical Serif" panose="02000603000000000000" pitchFamily="2" charset="0"/>
                      </a:rPr>
                      <m:t>∞</m:t>
                    </m:r>
                  </m:oMath>
                </a14:m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 utanför arbetstimmar</a:t>
                </a:r>
              </a:p>
              <a:p>
                <a:r>
                  <a:rPr lang="sv-SE" sz="16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Linjär målfunktion, linjära bivillkor </a:t>
                </a:r>
                <a:r>
                  <a:rPr lang="sv-SE" sz="1600" dirty="0">
                    <a:ea typeface="CMU Classical Serif" panose="02000603000000000000" pitchFamily="2" charset="0"/>
                    <a:cs typeface="CMU Classical Serif" panose="02000603000000000000" pitchFamily="2" charset="0"/>
                    <a:sym typeface="Wingdings" panose="05000000000000000000" pitchFamily="2" charset="2"/>
                  </a:rPr>
                  <a:t> </a:t>
                </a:r>
                <a:r>
                  <a:rPr lang="sv-SE" sz="1600" b="1" dirty="0">
                    <a:ea typeface="CMU Classical Serif" panose="02000603000000000000" pitchFamily="2" charset="0"/>
                    <a:cs typeface="CMU Classical Serif" panose="02000603000000000000" pitchFamily="2" charset="0"/>
                    <a:sym typeface="Wingdings" panose="05000000000000000000" pitchFamily="2" charset="2"/>
                  </a:rPr>
                  <a:t>linjärt program!</a:t>
                </a:r>
              </a:p>
              <a:p>
                <a:pPr lvl="1"/>
                <a:r>
                  <a:rPr lang="sv-SE" sz="1400" dirty="0">
                    <a:ea typeface="CMU Classical Serif" panose="02000603000000000000" pitchFamily="2" charset="0"/>
                    <a:cs typeface="CMU Classical Serif" panose="02000603000000000000" pitchFamily="2" charset="0"/>
                  </a:rPr>
                  <a:t>Kan lösas mycket snabbt!</a:t>
                </a:r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375BC68D-7B21-A72D-4CB8-288C63AC65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31371" y="1292339"/>
                <a:ext cx="5563029" cy="4559531"/>
              </a:xfrm>
              <a:blipFill>
                <a:blip r:embed="rId2"/>
                <a:stretch>
                  <a:fillRect l="-439" t="-668" b="-85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EC6418-92B8-145F-3B36-0EEAF730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pic>
        <p:nvPicPr>
          <p:cNvPr id="52" name="Content Placeholder 51">
            <a:extLst>
              <a:ext uri="{FF2B5EF4-FFF2-40B4-BE49-F238E27FC236}">
                <a16:creationId xmlns:a16="http://schemas.microsoft.com/office/drawing/2014/main" id="{AFC50E74-6934-6174-9F39-8E2DA24DFA5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6197600" y="2755570"/>
            <a:ext cx="5562600" cy="1827872"/>
          </a:xfr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A958BCA-B91C-5A53-246F-972F9EF586DE}"/>
              </a:ext>
            </a:extLst>
          </p:cNvPr>
          <p:cNvSpPr/>
          <p:nvPr/>
        </p:nvSpPr>
        <p:spPr>
          <a:xfrm>
            <a:off x="7680960" y="2755569"/>
            <a:ext cx="577516" cy="81540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9D4CA6-CDA3-EBC1-7017-DEDFB2699056}"/>
              </a:ext>
            </a:extLst>
          </p:cNvPr>
          <p:cNvSpPr txBox="1"/>
          <p:nvPr/>
        </p:nvSpPr>
        <p:spPr>
          <a:xfrm>
            <a:off x="7016817" y="2146434"/>
            <a:ext cx="1328286" cy="815403"/>
          </a:xfrm>
          <a:prstGeom prst="rect">
            <a:avLst/>
          </a:prstGeom>
          <a:noFill/>
        </p:spPr>
        <p:txBody>
          <a:bodyPr wrap="none" tIns="252000" rtlCol="0">
            <a:noAutofit/>
          </a:bodyPr>
          <a:lstStyle/>
          <a:p>
            <a:pPr algn="ctr"/>
            <a:r>
              <a:rPr lang="sv-SE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9A27BC-229D-4221-9E24-BB179971CBAB}"/>
              </a:ext>
            </a:extLst>
          </p:cNvPr>
          <p:cNvSpPr/>
          <p:nvPr/>
        </p:nvSpPr>
        <p:spPr>
          <a:xfrm>
            <a:off x="8709444" y="2743306"/>
            <a:ext cx="1032392" cy="76153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DAE781-4BF0-5ABE-C1B9-06F052D2D071}"/>
              </a:ext>
            </a:extLst>
          </p:cNvPr>
          <p:cNvSpPr txBox="1"/>
          <p:nvPr/>
        </p:nvSpPr>
        <p:spPr>
          <a:xfrm>
            <a:off x="8630252" y="2173367"/>
            <a:ext cx="1379086" cy="761536"/>
          </a:xfrm>
          <a:prstGeom prst="rect">
            <a:avLst/>
          </a:prstGeom>
          <a:noFill/>
        </p:spPr>
        <p:txBody>
          <a:bodyPr wrap="none" tIns="252000" rtlCol="0">
            <a:noAutofit/>
          </a:bodyPr>
          <a:lstStyle/>
          <a:p>
            <a:pPr algn="ctr"/>
            <a:r>
              <a:rPr lang="sv-SE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Toppeffekt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E083950-E4AD-85B0-9680-FABBF87CA340}"/>
              </a:ext>
            </a:extLst>
          </p:cNvPr>
          <p:cNvSpPr/>
          <p:nvPr/>
        </p:nvSpPr>
        <p:spPr>
          <a:xfrm>
            <a:off x="5984424" y="3776952"/>
            <a:ext cx="4024913" cy="31009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2EA613-84D6-B63D-CFD3-409A0329594F}"/>
              </a:ext>
            </a:extLst>
          </p:cNvPr>
          <p:cNvSpPr txBox="1"/>
          <p:nvPr/>
        </p:nvSpPr>
        <p:spPr>
          <a:xfrm>
            <a:off x="9839210" y="3170462"/>
            <a:ext cx="2124190" cy="761536"/>
          </a:xfrm>
          <a:prstGeom prst="rect">
            <a:avLst/>
          </a:prstGeom>
          <a:noFill/>
        </p:spPr>
        <p:txBody>
          <a:bodyPr wrap="none" tIns="252000" rtlCol="0">
            <a:noAutofit/>
          </a:bodyPr>
          <a:lstStyle/>
          <a:p>
            <a:pPr algn="ctr"/>
            <a:r>
              <a:rPr lang="sv-SE" sz="16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Simulerad värmedynamik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CC7B362-7563-C2FA-0CC5-BC4096DE68C5}"/>
              </a:ext>
            </a:extLst>
          </p:cNvPr>
          <p:cNvSpPr/>
          <p:nvPr/>
        </p:nvSpPr>
        <p:spPr>
          <a:xfrm>
            <a:off x="5984423" y="4098537"/>
            <a:ext cx="4024913" cy="3100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82434A-4B86-383F-CFBC-55C49AF76BA9}"/>
              </a:ext>
            </a:extLst>
          </p:cNvPr>
          <p:cNvSpPr txBox="1"/>
          <p:nvPr/>
        </p:nvSpPr>
        <p:spPr>
          <a:xfrm>
            <a:off x="9839209" y="4312767"/>
            <a:ext cx="2067020" cy="761536"/>
          </a:xfrm>
          <a:prstGeom prst="rect">
            <a:avLst/>
          </a:prstGeom>
          <a:noFill/>
        </p:spPr>
        <p:txBody>
          <a:bodyPr wrap="none" tIns="252000" rtlCol="0">
            <a:noAutofit/>
          </a:bodyPr>
          <a:lstStyle/>
          <a:p>
            <a:pPr algn="ctr"/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Komfortvillkor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860338-9EE1-F93F-474D-E0306CCFF9AE}"/>
              </a:ext>
            </a:extLst>
          </p:cNvPr>
          <p:cNvSpPr txBox="1"/>
          <p:nvPr/>
        </p:nvSpPr>
        <p:spPr>
          <a:xfrm>
            <a:off x="6939139" y="4384447"/>
            <a:ext cx="2067020" cy="557991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…</a:t>
            </a:r>
          </a:p>
          <a:p>
            <a:pPr algn="ctr"/>
            <a:r>
              <a:rPr lang="sv-SE" sz="1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Fler bivillkor</a:t>
            </a:r>
          </a:p>
        </p:txBody>
      </p:sp>
    </p:spTree>
    <p:extLst>
      <p:ext uri="{BB962C8B-B14F-4D97-AF65-F5344CB8AC3E}">
        <p14:creationId xmlns:p14="http://schemas.microsoft.com/office/powerpoint/2010/main" val="15701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53" grpId="0" uiExpand="1" animBg="1"/>
      <p:bldP spid="54" grpId="0" uiExpand="1"/>
      <p:bldP spid="55" grpId="0" uiExpand="1" animBg="1"/>
      <p:bldP spid="56" grpId="0" uiExpand="1"/>
      <p:bldP spid="57" grpId="0" uiExpand="1" animBg="1"/>
      <p:bldP spid="58" grpId="0" uiExpand="1"/>
      <p:bldP spid="59" grpId="0" uiExpand="1" animBg="1"/>
      <p:bldP spid="60" grpId="0" uiExpand="1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848325E-575D-8A2A-BF84-009753A9EC0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95988888"/>
              </p:ext>
            </p:extLst>
          </p:nvPr>
        </p:nvGraphicFramePr>
        <p:xfrm>
          <a:off x="7385933" y="4014165"/>
          <a:ext cx="3787323" cy="1871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DA2DDF-9E86-E598-8EF8-635585EB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Simuleringsstudie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2F12B-FD04-FC34-7157-8F235DC4E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Vad får vi för lastförskjutningar med EMPC?
Simulerad värmestyrning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Baserad på byggnad i Örebro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Bestånd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Bostad &amp; kontor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Variera storleken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Fjärrvärmepris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Konsumtion och toppeffekt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Variera respektive taxa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67" dirty="0" err="1"/>
              <a:t>Baseline</a:t>
            </a:r>
            <a:r>
              <a:rPr lang="sv-SE" sz="2267" dirty="0"/>
              <a:t>: traditionell styrning</a:t>
            </a:r>
            <a:endParaRPr lang="sv-S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5E26C8-50B9-A3C5-00C3-9B4B88AD43B8}"/>
              </a:ext>
            </a:extLst>
          </p:cNvPr>
          <p:cNvSpPr txBox="1"/>
          <p:nvPr/>
        </p:nvSpPr>
        <p:spPr>
          <a:xfrm>
            <a:off x="8188934" y="382333"/>
            <a:ext cx="2377644" cy="13997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tIns="252000" rtlCol="0">
            <a:noAutofit/>
          </a:bodyPr>
          <a:lstStyle/>
          <a:p>
            <a:pPr algn="ctr"/>
            <a:r>
              <a:rPr lang="sv-SE" sz="1860" dirty="0">
                <a:cs typeface="Arial" panose="020B0604020202020204" pitchFamily="34" charset="0"/>
              </a:rPr>
              <a:t>Styrning
EMPC eller </a:t>
            </a:r>
            <a:r>
              <a:rPr lang="sv-SE" sz="1860" dirty="0" err="1">
                <a:cs typeface="Arial" panose="020B0604020202020204" pitchFamily="34" charset="0"/>
              </a:rPr>
              <a:t>baseline</a:t>
            </a:r>
            <a:endParaRPr lang="sv-SE" sz="1860" dirty="0">
              <a:cs typeface="Arial" panose="020B0604020202020204" pitchFamily="34" charset="0"/>
            </a:endParaRPr>
          </a:p>
        </p:txBody>
      </p:sp>
      <p:pic>
        <p:nvPicPr>
          <p:cNvPr id="18" name="Graphic 17" descr="Gears with solid fill">
            <a:extLst>
              <a:ext uri="{FF2B5EF4-FFF2-40B4-BE49-F238E27FC236}">
                <a16:creationId xmlns:a16="http://schemas.microsoft.com/office/drawing/2014/main" id="{0E3D2735-52CC-8484-27C9-8D3C9DF0D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4544" y="1175005"/>
            <a:ext cx="477442" cy="4817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5B58255-EF21-1520-A279-218C5235BDE5}"/>
              </a:ext>
            </a:extLst>
          </p:cNvPr>
          <p:cNvGrpSpPr>
            <a:grpSpLocks noChangeAspect="1"/>
          </p:cNvGrpSpPr>
          <p:nvPr/>
        </p:nvGrpSpPr>
        <p:grpSpPr>
          <a:xfrm>
            <a:off x="9622889" y="1299783"/>
            <a:ext cx="551301" cy="343338"/>
            <a:chOff x="3798309" y="2339298"/>
            <a:chExt cx="1184226" cy="7375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16C293-118B-5B7E-B434-7AA90091D0B0}"/>
                </a:ext>
              </a:extLst>
            </p:cNvPr>
            <p:cNvSpPr/>
            <p:nvPr/>
          </p:nvSpPr>
          <p:spPr>
            <a:xfrm>
              <a:off x="3798309" y="2339298"/>
              <a:ext cx="136943" cy="1340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E8B76C-D9EB-C20A-D18C-F8DD69639CB2}"/>
                </a:ext>
              </a:extLst>
            </p:cNvPr>
            <p:cNvSpPr/>
            <p:nvPr/>
          </p:nvSpPr>
          <p:spPr>
            <a:xfrm>
              <a:off x="4245240" y="2434209"/>
              <a:ext cx="136943" cy="1340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AC87081-17BF-7317-DB72-CC5C3399B568}"/>
                </a:ext>
              </a:extLst>
            </p:cNvPr>
            <p:cNvSpPr/>
            <p:nvPr/>
          </p:nvSpPr>
          <p:spPr>
            <a:xfrm>
              <a:off x="4845592" y="2882505"/>
              <a:ext cx="136943" cy="1340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386C8E-86CD-35D2-936F-0BADED18315A}"/>
                </a:ext>
              </a:extLst>
            </p:cNvPr>
            <p:cNvCxnSpPr>
              <a:cxnSpLocks/>
              <a:stCxn id="20" idx="6"/>
              <a:endCxn id="21" idx="1"/>
            </p:cNvCxnSpPr>
            <p:nvPr/>
          </p:nvCxnSpPr>
          <p:spPr>
            <a:xfrm>
              <a:off x="3935252" y="2406312"/>
              <a:ext cx="330043" cy="475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39FEDDD-9F74-0732-5B81-7B965BB0D554}"/>
                </a:ext>
              </a:extLst>
            </p:cNvPr>
            <p:cNvCxnSpPr>
              <a:cxnSpLocks/>
              <a:stCxn id="21" idx="6"/>
              <a:endCxn id="22" idx="1"/>
            </p:cNvCxnSpPr>
            <p:nvPr/>
          </p:nvCxnSpPr>
          <p:spPr>
            <a:xfrm>
              <a:off x="4382183" y="2501223"/>
              <a:ext cx="483464" cy="4009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28E9B7-D33A-F182-898D-645ECD8BBAF2}"/>
                </a:ext>
              </a:extLst>
            </p:cNvPr>
            <p:cNvCxnSpPr/>
            <p:nvPr/>
          </p:nvCxnSpPr>
          <p:spPr>
            <a:xfrm>
              <a:off x="4598273" y="2339298"/>
              <a:ext cx="0" cy="73751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639FB15-B128-1A39-AB9C-632B97930DAB}"/>
              </a:ext>
            </a:extLst>
          </p:cNvPr>
          <p:cNvSpPr txBox="1"/>
          <p:nvPr/>
        </p:nvSpPr>
        <p:spPr>
          <a:xfrm>
            <a:off x="8660312" y="2549108"/>
            <a:ext cx="1249501" cy="770044"/>
          </a:xfrm>
          <a:prstGeom prst="rect">
            <a:avLst/>
          </a:prstGeom>
          <a:noFill/>
          <a:ln>
            <a:noFill/>
          </a:ln>
        </p:spPr>
        <p:txBody>
          <a:bodyPr wrap="square" tIns="252000" rtlCol="0">
            <a:noAutofit/>
          </a:bodyPr>
          <a:lstStyle/>
          <a:p>
            <a:pPr algn="ctr"/>
            <a:r>
              <a:rPr lang="sv-SE" sz="1860" dirty="0">
                <a:cs typeface="Arial" panose="020B0604020202020204" pitchFamily="34" charset="0"/>
              </a:rPr>
              <a:t>Simulering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490CDC-8F9C-26C0-4AED-400636852F20}"/>
              </a:ext>
            </a:extLst>
          </p:cNvPr>
          <p:cNvCxnSpPr>
            <a:cxnSpLocks/>
          </p:cNvCxnSpPr>
          <p:nvPr/>
        </p:nvCxnSpPr>
        <p:spPr>
          <a:xfrm>
            <a:off x="9279595" y="1916707"/>
            <a:ext cx="0" cy="436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66365DF-A487-B3CB-C636-3A22D40EC6B4}"/>
              </a:ext>
            </a:extLst>
          </p:cNvPr>
          <p:cNvCxnSpPr>
            <a:cxnSpLocks/>
          </p:cNvCxnSpPr>
          <p:nvPr/>
        </p:nvCxnSpPr>
        <p:spPr>
          <a:xfrm>
            <a:off x="8060373" y="2954207"/>
            <a:ext cx="4138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A45776-BD8F-AA01-3746-C98222579F71}"/>
              </a:ext>
            </a:extLst>
          </p:cNvPr>
          <p:cNvCxnSpPr>
            <a:cxnSpLocks/>
          </p:cNvCxnSpPr>
          <p:nvPr/>
        </p:nvCxnSpPr>
        <p:spPr>
          <a:xfrm flipV="1">
            <a:off x="9308496" y="3481754"/>
            <a:ext cx="0" cy="4431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Content Placeholder 5" descr="Scales of justice outline">
            <a:extLst>
              <a:ext uri="{FF2B5EF4-FFF2-40B4-BE49-F238E27FC236}">
                <a16:creationId xmlns:a16="http://schemas.microsoft.com/office/drawing/2014/main" id="{0A016422-3CBA-AB4C-2114-68B2B6EEEA82}"/>
              </a:ext>
            </a:extLst>
          </p:cNvPr>
          <p:cNvGrpSpPr/>
          <p:nvPr/>
        </p:nvGrpSpPr>
        <p:grpSpPr>
          <a:xfrm>
            <a:off x="8807348" y="4809057"/>
            <a:ext cx="1003656" cy="979176"/>
            <a:chOff x="9305161" y="4785867"/>
            <a:chExt cx="1003656" cy="979176"/>
          </a:xfrm>
          <a:solidFill>
            <a:srgbClr val="000000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982B234-F2AC-86C7-4103-2FF23D72B5BE}"/>
                </a:ext>
              </a:extLst>
            </p:cNvPr>
            <p:cNvSpPr/>
            <p:nvPr/>
          </p:nvSpPr>
          <p:spPr>
            <a:xfrm>
              <a:off x="9305161" y="4785867"/>
              <a:ext cx="1003656" cy="942457"/>
            </a:xfrm>
            <a:custGeom>
              <a:avLst/>
              <a:gdLst>
                <a:gd name="connsiteX0" fmla="*/ 965835 w 1003656"/>
                <a:gd name="connsiteY0" fmla="*/ 581386 h 942457"/>
                <a:gd name="connsiteX1" fmla="*/ 872238 w 1003656"/>
                <a:gd name="connsiteY1" fmla="*/ 183596 h 942457"/>
                <a:gd name="connsiteX2" fmla="*/ 905738 w 1003656"/>
                <a:gd name="connsiteY2" fmla="*/ 183596 h 942457"/>
                <a:gd name="connsiteX3" fmla="*/ 917978 w 1003656"/>
                <a:gd name="connsiteY3" fmla="*/ 171356 h 942457"/>
                <a:gd name="connsiteX4" fmla="*/ 905738 w 1003656"/>
                <a:gd name="connsiteY4" fmla="*/ 159116 h 942457"/>
                <a:gd name="connsiteX5" fmla="*/ 549049 w 1003656"/>
                <a:gd name="connsiteY5" fmla="*/ 159116 h 942457"/>
                <a:gd name="connsiteX6" fmla="*/ 514068 w 1003656"/>
                <a:gd name="connsiteY6" fmla="*/ 124135 h 942457"/>
                <a:gd name="connsiteX7" fmla="*/ 514068 w 1003656"/>
                <a:gd name="connsiteY7" fmla="*/ 12240 h 942457"/>
                <a:gd name="connsiteX8" fmla="*/ 501828 w 1003656"/>
                <a:gd name="connsiteY8" fmla="*/ 0 h 942457"/>
                <a:gd name="connsiteX9" fmla="*/ 489588 w 1003656"/>
                <a:gd name="connsiteY9" fmla="*/ 12240 h 942457"/>
                <a:gd name="connsiteX10" fmla="*/ 489588 w 1003656"/>
                <a:gd name="connsiteY10" fmla="*/ 124135 h 942457"/>
                <a:gd name="connsiteX11" fmla="*/ 454607 w 1003656"/>
                <a:gd name="connsiteY11" fmla="*/ 159116 h 942457"/>
                <a:gd name="connsiteX12" fmla="*/ 97918 w 1003656"/>
                <a:gd name="connsiteY12" fmla="*/ 159116 h 942457"/>
                <a:gd name="connsiteX13" fmla="*/ 85678 w 1003656"/>
                <a:gd name="connsiteY13" fmla="*/ 171356 h 942457"/>
                <a:gd name="connsiteX14" fmla="*/ 97918 w 1003656"/>
                <a:gd name="connsiteY14" fmla="*/ 183596 h 942457"/>
                <a:gd name="connsiteX15" fmla="*/ 131418 w 1003656"/>
                <a:gd name="connsiteY15" fmla="*/ 183596 h 942457"/>
                <a:gd name="connsiteX16" fmla="*/ 37821 w 1003656"/>
                <a:gd name="connsiteY16" fmla="*/ 581386 h 942457"/>
                <a:gd name="connsiteX17" fmla="*/ 0 w 1003656"/>
                <a:gd name="connsiteY17" fmla="*/ 581386 h 942457"/>
                <a:gd name="connsiteX18" fmla="*/ 0 w 1003656"/>
                <a:gd name="connsiteY18" fmla="*/ 593626 h 942457"/>
                <a:gd name="connsiteX19" fmla="*/ 152996 w 1003656"/>
                <a:gd name="connsiteY19" fmla="*/ 682107 h 942457"/>
                <a:gd name="connsiteX20" fmla="*/ 305993 w 1003656"/>
                <a:gd name="connsiteY20" fmla="*/ 593626 h 942457"/>
                <a:gd name="connsiteX21" fmla="*/ 305993 w 1003656"/>
                <a:gd name="connsiteY21" fmla="*/ 581386 h 942457"/>
                <a:gd name="connsiteX22" fmla="*/ 268172 w 1003656"/>
                <a:gd name="connsiteY22" fmla="*/ 581386 h 942457"/>
                <a:gd name="connsiteX23" fmla="*/ 174575 w 1003656"/>
                <a:gd name="connsiteY23" fmla="*/ 183596 h 942457"/>
                <a:gd name="connsiteX24" fmla="*/ 454607 w 1003656"/>
                <a:gd name="connsiteY24" fmla="*/ 183596 h 942457"/>
                <a:gd name="connsiteX25" fmla="*/ 489588 w 1003656"/>
                <a:gd name="connsiteY25" fmla="*/ 218577 h 942457"/>
                <a:gd name="connsiteX26" fmla="*/ 489588 w 1003656"/>
                <a:gd name="connsiteY26" fmla="*/ 893499 h 942457"/>
                <a:gd name="connsiteX27" fmla="*/ 403910 w 1003656"/>
                <a:gd name="connsiteY27" fmla="*/ 893499 h 942457"/>
                <a:gd name="connsiteX28" fmla="*/ 354952 w 1003656"/>
                <a:gd name="connsiteY28" fmla="*/ 942458 h 942457"/>
                <a:gd name="connsiteX29" fmla="*/ 379431 w 1003656"/>
                <a:gd name="connsiteY29" fmla="*/ 942458 h 942457"/>
                <a:gd name="connsiteX30" fmla="*/ 403910 w 1003656"/>
                <a:gd name="connsiteY30" fmla="*/ 917978 h 942457"/>
                <a:gd name="connsiteX31" fmla="*/ 599746 w 1003656"/>
                <a:gd name="connsiteY31" fmla="*/ 917978 h 942457"/>
                <a:gd name="connsiteX32" fmla="*/ 624225 w 1003656"/>
                <a:gd name="connsiteY32" fmla="*/ 942458 h 942457"/>
                <a:gd name="connsiteX33" fmla="*/ 648705 w 1003656"/>
                <a:gd name="connsiteY33" fmla="*/ 942458 h 942457"/>
                <a:gd name="connsiteX34" fmla="*/ 599746 w 1003656"/>
                <a:gd name="connsiteY34" fmla="*/ 893499 h 942457"/>
                <a:gd name="connsiteX35" fmla="*/ 514068 w 1003656"/>
                <a:gd name="connsiteY35" fmla="*/ 893499 h 942457"/>
                <a:gd name="connsiteX36" fmla="*/ 514068 w 1003656"/>
                <a:gd name="connsiteY36" fmla="*/ 218577 h 942457"/>
                <a:gd name="connsiteX37" fmla="*/ 549049 w 1003656"/>
                <a:gd name="connsiteY37" fmla="*/ 183596 h 942457"/>
                <a:gd name="connsiteX38" fmla="*/ 829081 w 1003656"/>
                <a:gd name="connsiteY38" fmla="*/ 183596 h 942457"/>
                <a:gd name="connsiteX39" fmla="*/ 735484 w 1003656"/>
                <a:gd name="connsiteY39" fmla="*/ 581386 h 942457"/>
                <a:gd name="connsiteX40" fmla="*/ 697663 w 1003656"/>
                <a:gd name="connsiteY40" fmla="*/ 581386 h 942457"/>
                <a:gd name="connsiteX41" fmla="*/ 697663 w 1003656"/>
                <a:gd name="connsiteY41" fmla="*/ 593626 h 942457"/>
                <a:gd name="connsiteX42" fmla="*/ 850660 w 1003656"/>
                <a:gd name="connsiteY42" fmla="*/ 682107 h 942457"/>
                <a:gd name="connsiteX43" fmla="*/ 1003656 w 1003656"/>
                <a:gd name="connsiteY43" fmla="*/ 593626 h 942457"/>
                <a:gd name="connsiteX44" fmla="*/ 1003656 w 1003656"/>
                <a:gd name="connsiteY44" fmla="*/ 581386 h 942457"/>
                <a:gd name="connsiteX45" fmla="*/ 940683 w 1003656"/>
                <a:gd name="connsiteY45" fmla="*/ 581386 h 942457"/>
                <a:gd name="connsiteX46" fmla="*/ 760637 w 1003656"/>
                <a:gd name="connsiteY46" fmla="*/ 581386 h 942457"/>
                <a:gd name="connsiteX47" fmla="*/ 850537 w 1003656"/>
                <a:gd name="connsiteY47" fmla="*/ 199299 h 942457"/>
                <a:gd name="connsiteX48" fmla="*/ 850660 w 1003656"/>
                <a:gd name="connsiteY48" fmla="*/ 199177 h 942457"/>
                <a:gd name="connsiteX49" fmla="*/ 850782 w 1003656"/>
                <a:gd name="connsiteY49" fmla="*/ 199299 h 942457"/>
                <a:gd name="connsiteX50" fmla="*/ 153119 w 1003656"/>
                <a:gd name="connsiteY50" fmla="*/ 199299 h 942457"/>
                <a:gd name="connsiteX51" fmla="*/ 243019 w 1003656"/>
                <a:gd name="connsiteY51" fmla="*/ 581386 h 942457"/>
                <a:gd name="connsiteX52" fmla="*/ 62973 w 1003656"/>
                <a:gd name="connsiteY52" fmla="*/ 581386 h 942457"/>
                <a:gd name="connsiteX53" fmla="*/ 152874 w 1003656"/>
                <a:gd name="connsiteY53" fmla="*/ 199299 h 942457"/>
                <a:gd name="connsiteX54" fmla="*/ 152996 w 1003656"/>
                <a:gd name="connsiteY54" fmla="*/ 199177 h 942457"/>
                <a:gd name="connsiteX55" fmla="*/ 153119 w 1003656"/>
                <a:gd name="connsiteY55" fmla="*/ 199299 h 942457"/>
                <a:gd name="connsiteX56" fmla="*/ 152996 w 1003656"/>
                <a:gd name="connsiteY56" fmla="*/ 657627 h 942457"/>
                <a:gd name="connsiteX57" fmla="*/ 26927 w 1003656"/>
                <a:gd name="connsiteY57" fmla="*/ 605866 h 942457"/>
                <a:gd name="connsiteX58" fmla="*/ 279065 w 1003656"/>
                <a:gd name="connsiteY58" fmla="*/ 605866 h 942457"/>
                <a:gd name="connsiteX59" fmla="*/ 152996 w 1003656"/>
                <a:gd name="connsiteY59" fmla="*/ 657627 h 942457"/>
                <a:gd name="connsiteX60" fmla="*/ 501828 w 1003656"/>
                <a:gd name="connsiteY60" fmla="*/ 195835 h 942457"/>
                <a:gd name="connsiteX61" fmla="*/ 477349 w 1003656"/>
                <a:gd name="connsiteY61" fmla="*/ 171356 h 942457"/>
                <a:gd name="connsiteX62" fmla="*/ 501828 w 1003656"/>
                <a:gd name="connsiteY62" fmla="*/ 146877 h 942457"/>
                <a:gd name="connsiteX63" fmla="*/ 526307 w 1003656"/>
                <a:gd name="connsiteY63" fmla="*/ 171356 h 942457"/>
                <a:gd name="connsiteX64" fmla="*/ 501828 w 1003656"/>
                <a:gd name="connsiteY64" fmla="*/ 195835 h 942457"/>
                <a:gd name="connsiteX65" fmla="*/ 850660 w 1003656"/>
                <a:gd name="connsiteY65" fmla="*/ 657627 h 942457"/>
                <a:gd name="connsiteX66" fmla="*/ 724591 w 1003656"/>
                <a:gd name="connsiteY66" fmla="*/ 605866 h 942457"/>
                <a:gd name="connsiteX67" fmla="*/ 976729 w 1003656"/>
                <a:gd name="connsiteY67" fmla="*/ 605866 h 942457"/>
                <a:gd name="connsiteX68" fmla="*/ 850660 w 1003656"/>
                <a:gd name="connsiteY68" fmla="*/ 657627 h 94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003656" h="942457">
                  <a:moveTo>
                    <a:pt x="965835" y="581386"/>
                  </a:moveTo>
                  <a:lnTo>
                    <a:pt x="872238" y="183596"/>
                  </a:lnTo>
                  <a:lnTo>
                    <a:pt x="905738" y="183596"/>
                  </a:lnTo>
                  <a:cubicBezTo>
                    <a:pt x="912498" y="183596"/>
                    <a:pt x="917978" y="178116"/>
                    <a:pt x="917978" y="171356"/>
                  </a:cubicBezTo>
                  <a:cubicBezTo>
                    <a:pt x="917978" y="164596"/>
                    <a:pt x="912498" y="159116"/>
                    <a:pt x="905738" y="159116"/>
                  </a:cubicBezTo>
                  <a:lnTo>
                    <a:pt x="549049" y="159116"/>
                  </a:lnTo>
                  <a:cubicBezTo>
                    <a:pt x="544570" y="141989"/>
                    <a:pt x="531195" y="128614"/>
                    <a:pt x="514068" y="124135"/>
                  </a:cubicBezTo>
                  <a:lnTo>
                    <a:pt x="514068" y="12240"/>
                  </a:lnTo>
                  <a:cubicBezTo>
                    <a:pt x="514068" y="5480"/>
                    <a:pt x="508588" y="0"/>
                    <a:pt x="501828" y="0"/>
                  </a:cubicBezTo>
                  <a:cubicBezTo>
                    <a:pt x="495068" y="0"/>
                    <a:pt x="489588" y="5480"/>
                    <a:pt x="489588" y="12240"/>
                  </a:cubicBezTo>
                  <a:lnTo>
                    <a:pt x="489588" y="124135"/>
                  </a:lnTo>
                  <a:cubicBezTo>
                    <a:pt x="472461" y="128614"/>
                    <a:pt x="459086" y="141989"/>
                    <a:pt x="454607" y="159116"/>
                  </a:cubicBezTo>
                  <a:lnTo>
                    <a:pt x="97918" y="159116"/>
                  </a:lnTo>
                  <a:cubicBezTo>
                    <a:pt x="91158" y="159116"/>
                    <a:pt x="85678" y="164596"/>
                    <a:pt x="85678" y="171356"/>
                  </a:cubicBezTo>
                  <a:cubicBezTo>
                    <a:pt x="85678" y="178116"/>
                    <a:pt x="91158" y="183596"/>
                    <a:pt x="97918" y="183596"/>
                  </a:cubicBezTo>
                  <a:lnTo>
                    <a:pt x="131418" y="183596"/>
                  </a:lnTo>
                  <a:lnTo>
                    <a:pt x="37821" y="581386"/>
                  </a:lnTo>
                  <a:lnTo>
                    <a:pt x="0" y="581386"/>
                  </a:lnTo>
                  <a:lnTo>
                    <a:pt x="0" y="593626"/>
                  </a:lnTo>
                  <a:cubicBezTo>
                    <a:pt x="0" y="643246"/>
                    <a:pt x="67196" y="682107"/>
                    <a:pt x="152996" y="682107"/>
                  </a:cubicBezTo>
                  <a:cubicBezTo>
                    <a:pt x="238797" y="682107"/>
                    <a:pt x="305993" y="643246"/>
                    <a:pt x="305993" y="593626"/>
                  </a:cubicBezTo>
                  <a:lnTo>
                    <a:pt x="305993" y="581386"/>
                  </a:lnTo>
                  <a:lnTo>
                    <a:pt x="268172" y="581386"/>
                  </a:lnTo>
                  <a:lnTo>
                    <a:pt x="174575" y="183596"/>
                  </a:lnTo>
                  <a:lnTo>
                    <a:pt x="454607" y="183596"/>
                  </a:lnTo>
                  <a:cubicBezTo>
                    <a:pt x="459086" y="200723"/>
                    <a:pt x="472461" y="214098"/>
                    <a:pt x="489588" y="218577"/>
                  </a:cubicBezTo>
                  <a:lnTo>
                    <a:pt x="489588" y="893499"/>
                  </a:lnTo>
                  <a:lnTo>
                    <a:pt x="403910" y="893499"/>
                  </a:lnTo>
                  <a:cubicBezTo>
                    <a:pt x="376872" y="893499"/>
                    <a:pt x="354952" y="915419"/>
                    <a:pt x="354952" y="942458"/>
                  </a:cubicBezTo>
                  <a:lnTo>
                    <a:pt x="379431" y="942458"/>
                  </a:lnTo>
                  <a:cubicBezTo>
                    <a:pt x="379431" y="928938"/>
                    <a:pt x="390390" y="917978"/>
                    <a:pt x="403910" y="917978"/>
                  </a:cubicBezTo>
                  <a:lnTo>
                    <a:pt x="599746" y="917978"/>
                  </a:lnTo>
                  <a:cubicBezTo>
                    <a:pt x="613266" y="917978"/>
                    <a:pt x="624225" y="928938"/>
                    <a:pt x="624225" y="942458"/>
                  </a:cubicBezTo>
                  <a:lnTo>
                    <a:pt x="648705" y="942458"/>
                  </a:lnTo>
                  <a:cubicBezTo>
                    <a:pt x="648705" y="915419"/>
                    <a:pt x="626784" y="893499"/>
                    <a:pt x="599746" y="893499"/>
                  </a:cubicBezTo>
                  <a:lnTo>
                    <a:pt x="514068" y="893499"/>
                  </a:lnTo>
                  <a:lnTo>
                    <a:pt x="514068" y="218577"/>
                  </a:lnTo>
                  <a:cubicBezTo>
                    <a:pt x="531195" y="214098"/>
                    <a:pt x="544570" y="200723"/>
                    <a:pt x="549049" y="183596"/>
                  </a:cubicBezTo>
                  <a:lnTo>
                    <a:pt x="829081" y="183596"/>
                  </a:lnTo>
                  <a:lnTo>
                    <a:pt x="735484" y="581386"/>
                  </a:lnTo>
                  <a:lnTo>
                    <a:pt x="697663" y="581386"/>
                  </a:lnTo>
                  <a:lnTo>
                    <a:pt x="697663" y="593626"/>
                  </a:lnTo>
                  <a:cubicBezTo>
                    <a:pt x="697663" y="643246"/>
                    <a:pt x="764859" y="682107"/>
                    <a:pt x="850660" y="682107"/>
                  </a:cubicBezTo>
                  <a:cubicBezTo>
                    <a:pt x="936460" y="682107"/>
                    <a:pt x="1003656" y="643246"/>
                    <a:pt x="1003656" y="593626"/>
                  </a:cubicBezTo>
                  <a:lnTo>
                    <a:pt x="1003656" y="581386"/>
                  </a:lnTo>
                  <a:close/>
                  <a:moveTo>
                    <a:pt x="940683" y="581386"/>
                  </a:moveTo>
                  <a:lnTo>
                    <a:pt x="760637" y="581386"/>
                  </a:lnTo>
                  <a:lnTo>
                    <a:pt x="850537" y="199299"/>
                  </a:lnTo>
                  <a:cubicBezTo>
                    <a:pt x="850537" y="199232"/>
                    <a:pt x="850592" y="199177"/>
                    <a:pt x="850660" y="199177"/>
                  </a:cubicBezTo>
                  <a:cubicBezTo>
                    <a:pt x="850727" y="199177"/>
                    <a:pt x="850782" y="199232"/>
                    <a:pt x="850782" y="199299"/>
                  </a:cubicBezTo>
                  <a:close/>
                  <a:moveTo>
                    <a:pt x="153119" y="199299"/>
                  </a:moveTo>
                  <a:lnTo>
                    <a:pt x="243019" y="581386"/>
                  </a:lnTo>
                  <a:lnTo>
                    <a:pt x="62973" y="581386"/>
                  </a:lnTo>
                  <a:lnTo>
                    <a:pt x="152874" y="199299"/>
                  </a:lnTo>
                  <a:cubicBezTo>
                    <a:pt x="152874" y="199232"/>
                    <a:pt x="152929" y="199177"/>
                    <a:pt x="152996" y="199177"/>
                  </a:cubicBezTo>
                  <a:cubicBezTo>
                    <a:pt x="153064" y="199177"/>
                    <a:pt x="153119" y="199232"/>
                    <a:pt x="153119" y="199299"/>
                  </a:cubicBezTo>
                  <a:close/>
                  <a:moveTo>
                    <a:pt x="152996" y="657627"/>
                  </a:moveTo>
                  <a:cubicBezTo>
                    <a:pt x="91712" y="657627"/>
                    <a:pt x="38788" y="634947"/>
                    <a:pt x="26927" y="605866"/>
                  </a:cubicBezTo>
                  <a:lnTo>
                    <a:pt x="279065" y="605866"/>
                  </a:lnTo>
                  <a:cubicBezTo>
                    <a:pt x="267205" y="634947"/>
                    <a:pt x="214281" y="657627"/>
                    <a:pt x="152996" y="657627"/>
                  </a:cubicBezTo>
                  <a:close/>
                  <a:moveTo>
                    <a:pt x="501828" y="195835"/>
                  </a:moveTo>
                  <a:cubicBezTo>
                    <a:pt x="488308" y="195835"/>
                    <a:pt x="477349" y="184876"/>
                    <a:pt x="477349" y="171356"/>
                  </a:cubicBezTo>
                  <a:cubicBezTo>
                    <a:pt x="477349" y="157836"/>
                    <a:pt x="488308" y="146877"/>
                    <a:pt x="501828" y="146877"/>
                  </a:cubicBezTo>
                  <a:cubicBezTo>
                    <a:pt x="515348" y="146877"/>
                    <a:pt x="526307" y="157836"/>
                    <a:pt x="526307" y="171356"/>
                  </a:cubicBezTo>
                  <a:cubicBezTo>
                    <a:pt x="526307" y="184876"/>
                    <a:pt x="515348" y="195835"/>
                    <a:pt x="501828" y="195835"/>
                  </a:cubicBezTo>
                  <a:close/>
                  <a:moveTo>
                    <a:pt x="850660" y="657627"/>
                  </a:moveTo>
                  <a:cubicBezTo>
                    <a:pt x="789375" y="657627"/>
                    <a:pt x="736451" y="634947"/>
                    <a:pt x="724591" y="605866"/>
                  </a:cubicBezTo>
                  <a:lnTo>
                    <a:pt x="976729" y="605866"/>
                  </a:lnTo>
                  <a:cubicBezTo>
                    <a:pt x="964868" y="634947"/>
                    <a:pt x="911944" y="657627"/>
                    <a:pt x="850660" y="657627"/>
                  </a:cubicBezTo>
                  <a:close/>
                </a:path>
              </a:pathLst>
            </a:custGeom>
            <a:solidFill>
              <a:srgbClr val="000000"/>
            </a:solidFill>
            <a:ln w="12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62E8390-78BC-F3E4-7562-E95D16CECF48}"/>
                </a:ext>
              </a:extLst>
            </p:cNvPr>
            <p:cNvSpPr/>
            <p:nvPr/>
          </p:nvSpPr>
          <p:spPr>
            <a:xfrm>
              <a:off x="9513237" y="5740564"/>
              <a:ext cx="587506" cy="24479"/>
            </a:xfrm>
            <a:custGeom>
              <a:avLst/>
              <a:gdLst>
                <a:gd name="connsiteX0" fmla="*/ 0 w 587506"/>
                <a:gd name="connsiteY0" fmla="*/ 0 h 24479"/>
                <a:gd name="connsiteX1" fmla="*/ 587506 w 587506"/>
                <a:gd name="connsiteY1" fmla="*/ 0 h 24479"/>
                <a:gd name="connsiteX2" fmla="*/ 587506 w 587506"/>
                <a:gd name="connsiteY2" fmla="*/ 24479 h 24479"/>
                <a:gd name="connsiteX3" fmla="*/ 0 w 587506"/>
                <a:gd name="connsiteY3" fmla="*/ 24479 h 2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506" h="24479">
                  <a:moveTo>
                    <a:pt x="0" y="0"/>
                  </a:moveTo>
                  <a:lnTo>
                    <a:pt x="587506" y="0"/>
                  </a:lnTo>
                  <a:lnTo>
                    <a:pt x="587506" y="24479"/>
                  </a:lnTo>
                  <a:lnTo>
                    <a:pt x="0" y="24479"/>
                  </a:lnTo>
                  <a:close/>
                </a:path>
              </a:pathLst>
            </a:custGeom>
            <a:solidFill>
              <a:srgbClr val="000000"/>
            </a:solidFill>
            <a:ln w="12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A002C9-EF88-00FB-3C3A-F5054A7679FE}"/>
              </a:ext>
            </a:extLst>
          </p:cNvPr>
          <p:cNvSpPr txBox="1"/>
          <p:nvPr/>
        </p:nvSpPr>
        <p:spPr>
          <a:xfrm>
            <a:off x="8521170" y="3921022"/>
            <a:ext cx="1976512" cy="672567"/>
          </a:xfrm>
          <a:prstGeom prst="rect">
            <a:avLst/>
          </a:prstGeom>
          <a:noFill/>
          <a:ln>
            <a:noFill/>
          </a:ln>
        </p:spPr>
        <p:txBody>
          <a:bodyPr wrap="square" tIns="252000" rtlCol="0">
            <a:noAutofit/>
          </a:bodyPr>
          <a:lstStyle/>
          <a:p>
            <a:pPr algn="ctr"/>
            <a:r>
              <a:rPr lang="sv-SE" sz="1860" dirty="0">
                <a:cs typeface="Arial" panose="020B0604020202020204" pitchFamily="34" charset="0"/>
              </a:rPr>
              <a:t>Fjärrvärmepris</a:t>
            </a:r>
          </a:p>
        </p:txBody>
      </p:sp>
      <p:sp>
        <p:nvSpPr>
          <p:cNvPr id="28" name="Graphic 15">
            <a:extLst>
              <a:ext uri="{FF2B5EF4-FFF2-40B4-BE49-F238E27FC236}">
                <a16:creationId xmlns:a16="http://schemas.microsoft.com/office/drawing/2014/main" id="{4F0A84D5-D973-1592-2D67-AACFD1A69442}"/>
              </a:ext>
            </a:extLst>
          </p:cNvPr>
          <p:cNvSpPr/>
          <p:nvPr/>
        </p:nvSpPr>
        <p:spPr>
          <a:xfrm>
            <a:off x="7886731" y="4105503"/>
            <a:ext cx="590063" cy="471559"/>
          </a:xfrm>
          <a:custGeom>
            <a:avLst/>
            <a:gdLst>
              <a:gd name="connsiteX0" fmla="*/ 423422 w 590063"/>
              <a:gd name="connsiteY0" fmla="*/ 246509 h 471559"/>
              <a:gd name="connsiteX1" fmla="*/ 382637 w 590063"/>
              <a:gd name="connsiteY1" fmla="*/ 246509 h 471559"/>
              <a:gd name="connsiteX2" fmla="*/ 382516 w 590063"/>
              <a:gd name="connsiteY2" fmla="*/ 222646 h 471559"/>
              <a:gd name="connsiteX3" fmla="*/ 423302 w 590063"/>
              <a:gd name="connsiteY3" fmla="*/ 222646 h 471559"/>
              <a:gd name="connsiteX4" fmla="*/ 423422 w 590063"/>
              <a:gd name="connsiteY4" fmla="*/ 246509 h 471559"/>
              <a:gd name="connsiteX5" fmla="*/ 208515 w 590063"/>
              <a:gd name="connsiteY5" fmla="*/ 97490 h 471559"/>
              <a:gd name="connsiteX6" fmla="*/ 167730 w 590063"/>
              <a:gd name="connsiteY6" fmla="*/ 97490 h 471559"/>
              <a:gd name="connsiteX7" fmla="*/ 167850 w 590063"/>
              <a:gd name="connsiteY7" fmla="*/ 121352 h 471559"/>
              <a:gd name="connsiteX8" fmla="*/ 208636 w 590063"/>
              <a:gd name="connsiteY8" fmla="*/ 121352 h 471559"/>
              <a:gd name="connsiteX9" fmla="*/ 208515 w 590063"/>
              <a:gd name="connsiteY9" fmla="*/ 97490 h 471559"/>
              <a:gd name="connsiteX10" fmla="*/ 576307 w 590063"/>
              <a:gd name="connsiteY10" fmla="*/ 234821 h 471559"/>
              <a:gd name="connsiteX11" fmla="*/ 403995 w 590063"/>
              <a:gd name="connsiteY11" fmla="*/ 335872 h 471559"/>
              <a:gd name="connsiteX12" fmla="*/ 336784 w 590063"/>
              <a:gd name="connsiteY12" fmla="*/ 335872 h 471559"/>
              <a:gd name="connsiteX13" fmla="*/ 15086 w 590063"/>
              <a:gd name="connsiteY13" fmla="*/ 148502 h 471559"/>
              <a:gd name="connsiteX14" fmla="*/ 14845 w 590063"/>
              <a:gd name="connsiteY14" fmla="*/ 109177 h 471559"/>
              <a:gd name="connsiteX15" fmla="*/ 187157 w 590063"/>
              <a:gd name="connsiteY15" fmla="*/ 8127 h 471559"/>
              <a:gd name="connsiteX16" fmla="*/ 254368 w 590063"/>
              <a:gd name="connsiteY16" fmla="*/ 8127 h 471559"/>
              <a:gd name="connsiteX17" fmla="*/ 575945 w 590063"/>
              <a:gd name="connsiteY17" fmla="*/ 195497 h 471559"/>
              <a:gd name="connsiteX18" fmla="*/ 576307 w 590063"/>
              <a:gd name="connsiteY18" fmla="*/ 234821 h 471559"/>
              <a:gd name="connsiteX19" fmla="*/ 511268 w 590063"/>
              <a:gd name="connsiteY19" fmla="*/ 239204 h 471559"/>
              <a:gd name="connsiteX20" fmla="*/ 501735 w 590063"/>
              <a:gd name="connsiteY20" fmla="*/ 234943 h 471559"/>
              <a:gd name="connsiteX21" fmla="*/ 501494 w 590063"/>
              <a:gd name="connsiteY21" fmla="*/ 195131 h 471559"/>
              <a:gd name="connsiteX22" fmla="*/ 510785 w 590063"/>
              <a:gd name="connsiteY22" fmla="*/ 190870 h 471559"/>
              <a:gd name="connsiteX23" fmla="*/ 260402 w 590063"/>
              <a:gd name="connsiteY23" fmla="*/ 45016 h 471559"/>
              <a:gd name="connsiteX24" fmla="*/ 254730 w 590063"/>
              <a:gd name="connsiteY24" fmla="*/ 49034 h 471559"/>
              <a:gd name="connsiteX25" fmla="*/ 186674 w 590063"/>
              <a:gd name="connsiteY25" fmla="*/ 49034 h 471559"/>
              <a:gd name="connsiteX26" fmla="*/ 181244 w 590063"/>
              <a:gd name="connsiteY26" fmla="*/ 45260 h 471559"/>
              <a:gd name="connsiteX27" fmla="*/ 78316 w 590063"/>
              <a:gd name="connsiteY27" fmla="*/ 105647 h 471559"/>
              <a:gd name="connsiteX28" fmla="*/ 84832 w 590063"/>
              <a:gd name="connsiteY28" fmla="*/ 108812 h 471559"/>
              <a:gd name="connsiteX29" fmla="*/ 85073 w 590063"/>
              <a:gd name="connsiteY29" fmla="*/ 148502 h 471559"/>
              <a:gd name="connsiteX30" fmla="*/ 78195 w 590063"/>
              <a:gd name="connsiteY30" fmla="*/ 151789 h 471559"/>
              <a:gd name="connsiteX31" fmla="*/ 327854 w 590063"/>
              <a:gd name="connsiteY31" fmla="*/ 297278 h 471559"/>
              <a:gd name="connsiteX32" fmla="*/ 331836 w 590063"/>
              <a:gd name="connsiteY32" fmla="*/ 294599 h 471559"/>
              <a:gd name="connsiteX33" fmla="*/ 399892 w 590063"/>
              <a:gd name="connsiteY33" fmla="*/ 294599 h 471559"/>
              <a:gd name="connsiteX34" fmla="*/ 407253 w 590063"/>
              <a:gd name="connsiteY34" fmla="*/ 300078 h 471559"/>
              <a:gd name="connsiteX35" fmla="*/ 511268 w 590063"/>
              <a:gd name="connsiteY35" fmla="*/ 239204 h 471559"/>
              <a:gd name="connsiteX36" fmla="*/ 6036 w 590063"/>
              <a:gd name="connsiteY36" fmla="*/ 203167 h 471559"/>
              <a:gd name="connsiteX37" fmla="*/ 342938 w 590063"/>
              <a:gd name="connsiteY37" fmla="*/ 399424 h 471559"/>
              <a:gd name="connsiteX38" fmla="*/ 347644 w 590063"/>
              <a:gd name="connsiteY38" fmla="*/ 402224 h 471559"/>
              <a:gd name="connsiteX39" fmla="*/ 354401 w 590063"/>
              <a:gd name="connsiteY39" fmla="*/ 406120 h 471559"/>
              <a:gd name="connsiteX40" fmla="*/ 388791 w 590063"/>
              <a:gd name="connsiteY40" fmla="*/ 406120 h 471559"/>
              <a:gd name="connsiteX41" fmla="*/ 581978 w 590063"/>
              <a:gd name="connsiteY41" fmla="*/ 292895 h 471559"/>
              <a:gd name="connsiteX42" fmla="*/ 581858 w 590063"/>
              <a:gd name="connsiteY42" fmla="*/ 276094 h 471559"/>
              <a:gd name="connsiteX43" fmla="*/ 553139 w 590063"/>
              <a:gd name="connsiteY43" fmla="*/ 276094 h 471559"/>
              <a:gd name="connsiteX44" fmla="*/ 371415 w 590063"/>
              <a:gd name="connsiteY44" fmla="*/ 382623 h 471559"/>
              <a:gd name="connsiteX45" fmla="*/ 35358 w 590063"/>
              <a:gd name="connsiteY45" fmla="*/ 186853 h 471559"/>
              <a:gd name="connsiteX46" fmla="*/ 6640 w 590063"/>
              <a:gd name="connsiteY46" fmla="*/ 185879 h 471559"/>
              <a:gd name="connsiteX47" fmla="*/ 6036 w 590063"/>
              <a:gd name="connsiteY47" fmla="*/ 203167 h 471559"/>
              <a:gd name="connsiteX48" fmla="*/ 582220 w 590063"/>
              <a:gd name="connsiteY48" fmla="*/ 337333 h 471559"/>
              <a:gd name="connsiteX49" fmla="*/ 553501 w 590063"/>
              <a:gd name="connsiteY49" fmla="*/ 337333 h 471559"/>
              <a:gd name="connsiteX50" fmla="*/ 371777 w 590063"/>
              <a:gd name="connsiteY50" fmla="*/ 443984 h 471559"/>
              <a:gd name="connsiteX51" fmla="*/ 35720 w 590063"/>
              <a:gd name="connsiteY51" fmla="*/ 248092 h 471559"/>
              <a:gd name="connsiteX52" fmla="*/ 7002 w 590063"/>
              <a:gd name="connsiteY52" fmla="*/ 247118 h 471559"/>
              <a:gd name="connsiteX53" fmla="*/ 6278 w 590063"/>
              <a:gd name="connsiteY53" fmla="*/ 264284 h 471559"/>
              <a:gd name="connsiteX54" fmla="*/ 343300 w 590063"/>
              <a:gd name="connsiteY54" fmla="*/ 460663 h 471559"/>
              <a:gd name="connsiteX55" fmla="*/ 348126 w 590063"/>
              <a:gd name="connsiteY55" fmla="*/ 463464 h 471559"/>
              <a:gd name="connsiteX56" fmla="*/ 354884 w 590063"/>
              <a:gd name="connsiteY56" fmla="*/ 467360 h 471559"/>
              <a:gd name="connsiteX57" fmla="*/ 389274 w 590063"/>
              <a:gd name="connsiteY57" fmla="*/ 467360 h 471559"/>
              <a:gd name="connsiteX58" fmla="*/ 582461 w 590063"/>
              <a:gd name="connsiteY58" fmla="*/ 354134 h 471559"/>
              <a:gd name="connsiteX59" fmla="*/ 582220 w 590063"/>
              <a:gd name="connsiteY59" fmla="*/ 337333 h 471559"/>
              <a:gd name="connsiteX60" fmla="*/ 369002 w 590063"/>
              <a:gd name="connsiteY60" fmla="*/ 214733 h 471559"/>
              <a:gd name="connsiteX61" fmla="*/ 222271 w 590063"/>
              <a:gd name="connsiteY61" fmla="*/ 214855 h 471559"/>
              <a:gd name="connsiteX62" fmla="*/ 222030 w 590063"/>
              <a:gd name="connsiteY62" fmla="*/ 129144 h 471559"/>
              <a:gd name="connsiteX63" fmla="*/ 368760 w 590063"/>
              <a:gd name="connsiteY63" fmla="*/ 129022 h 471559"/>
              <a:gd name="connsiteX64" fmla="*/ 369002 w 590063"/>
              <a:gd name="connsiteY64" fmla="*/ 214733 h 471559"/>
              <a:gd name="connsiteX65" fmla="*/ 358383 w 590063"/>
              <a:gd name="connsiteY65" fmla="*/ 165303 h 471559"/>
              <a:gd name="connsiteX66" fmla="*/ 357659 w 590063"/>
              <a:gd name="connsiteY66" fmla="*/ 163964 h 471559"/>
              <a:gd name="connsiteX67" fmla="*/ 342817 w 590063"/>
              <a:gd name="connsiteY67" fmla="*/ 151059 h 471559"/>
              <a:gd name="connsiteX68" fmla="*/ 334974 w 590063"/>
              <a:gd name="connsiteY68" fmla="*/ 147163 h 471559"/>
              <a:gd name="connsiteX69" fmla="*/ 310961 w 590063"/>
              <a:gd name="connsiteY69" fmla="*/ 141319 h 471559"/>
              <a:gd name="connsiteX70" fmla="*/ 279226 w 590063"/>
              <a:gd name="connsiteY70" fmla="*/ 144971 h 471559"/>
              <a:gd name="connsiteX71" fmla="*/ 278019 w 590063"/>
              <a:gd name="connsiteY71" fmla="*/ 145337 h 471559"/>
              <a:gd name="connsiteX72" fmla="*/ 269090 w 590063"/>
              <a:gd name="connsiteY72" fmla="*/ 140101 h 471559"/>
              <a:gd name="connsiteX73" fmla="*/ 264022 w 590063"/>
              <a:gd name="connsiteY73" fmla="*/ 140101 h 471559"/>
              <a:gd name="connsiteX74" fmla="*/ 258350 w 590063"/>
              <a:gd name="connsiteY74" fmla="*/ 143389 h 471559"/>
              <a:gd name="connsiteX75" fmla="*/ 258350 w 590063"/>
              <a:gd name="connsiteY75" fmla="*/ 146432 h 471559"/>
              <a:gd name="connsiteX76" fmla="*/ 265349 w 590063"/>
              <a:gd name="connsiteY76" fmla="*/ 150450 h 471559"/>
              <a:gd name="connsiteX77" fmla="*/ 260764 w 590063"/>
              <a:gd name="connsiteY77" fmla="*/ 153128 h 471559"/>
              <a:gd name="connsiteX78" fmla="*/ 253765 w 590063"/>
              <a:gd name="connsiteY78" fmla="*/ 149111 h 471559"/>
              <a:gd name="connsiteX79" fmla="*/ 248697 w 590063"/>
              <a:gd name="connsiteY79" fmla="*/ 149111 h 471559"/>
              <a:gd name="connsiteX80" fmla="*/ 243026 w 590063"/>
              <a:gd name="connsiteY80" fmla="*/ 152398 h 471559"/>
              <a:gd name="connsiteX81" fmla="*/ 243026 w 590063"/>
              <a:gd name="connsiteY81" fmla="*/ 155442 h 471559"/>
              <a:gd name="connsiteX82" fmla="*/ 251472 w 590063"/>
              <a:gd name="connsiteY82" fmla="*/ 160312 h 471559"/>
              <a:gd name="connsiteX83" fmla="*/ 247249 w 590063"/>
              <a:gd name="connsiteY83" fmla="*/ 165060 h 471559"/>
              <a:gd name="connsiteX84" fmla="*/ 248456 w 590063"/>
              <a:gd name="connsiteY84" fmla="*/ 190383 h 471559"/>
              <a:gd name="connsiteX85" fmla="*/ 259919 w 590063"/>
              <a:gd name="connsiteY85" fmla="*/ 199636 h 471559"/>
              <a:gd name="connsiteX86" fmla="*/ 274882 w 590063"/>
              <a:gd name="connsiteY86" fmla="*/ 206210 h 471559"/>
              <a:gd name="connsiteX87" fmla="*/ 284173 w 590063"/>
              <a:gd name="connsiteY87" fmla="*/ 208767 h 471559"/>
              <a:gd name="connsiteX88" fmla="*/ 290689 w 590063"/>
              <a:gd name="connsiteY88" fmla="*/ 207063 h 471559"/>
              <a:gd name="connsiteX89" fmla="*/ 294550 w 590063"/>
              <a:gd name="connsiteY89" fmla="*/ 201341 h 471559"/>
              <a:gd name="connsiteX90" fmla="*/ 293826 w 590063"/>
              <a:gd name="connsiteY90" fmla="*/ 198297 h 471559"/>
              <a:gd name="connsiteX91" fmla="*/ 292378 w 590063"/>
              <a:gd name="connsiteY91" fmla="*/ 197688 h 471559"/>
              <a:gd name="connsiteX92" fmla="*/ 282001 w 590063"/>
              <a:gd name="connsiteY92" fmla="*/ 194036 h 471559"/>
              <a:gd name="connsiteX93" fmla="*/ 273675 w 590063"/>
              <a:gd name="connsiteY93" fmla="*/ 190140 h 471559"/>
              <a:gd name="connsiteX94" fmla="*/ 266435 w 590063"/>
              <a:gd name="connsiteY94" fmla="*/ 184418 h 471559"/>
              <a:gd name="connsiteX95" fmla="*/ 267159 w 590063"/>
              <a:gd name="connsiteY95" fmla="*/ 169564 h 471559"/>
              <a:gd name="connsiteX96" fmla="*/ 285138 w 590063"/>
              <a:gd name="connsiteY96" fmla="*/ 180035 h 471559"/>
              <a:gd name="connsiteX97" fmla="*/ 290206 w 590063"/>
              <a:gd name="connsiteY97" fmla="*/ 180035 h 471559"/>
              <a:gd name="connsiteX98" fmla="*/ 295878 w 590063"/>
              <a:gd name="connsiteY98" fmla="*/ 176747 h 471559"/>
              <a:gd name="connsiteX99" fmla="*/ 295878 w 590063"/>
              <a:gd name="connsiteY99" fmla="*/ 173704 h 471559"/>
              <a:gd name="connsiteX100" fmla="*/ 276088 w 590063"/>
              <a:gd name="connsiteY100" fmla="*/ 162259 h 471559"/>
              <a:gd name="connsiteX101" fmla="*/ 280674 w 590063"/>
              <a:gd name="connsiteY101" fmla="*/ 159581 h 471559"/>
              <a:gd name="connsiteX102" fmla="*/ 300463 w 590063"/>
              <a:gd name="connsiteY102" fmla="*/ 171025 h 471559"/>
              <a:gd name="connsiteX103" fmla="*/ 305531 w 590063"/>
              <a:gd name="connsiteY103" fmla="*/ 171025 h 471559"/>
              <a:gd name="connsiteX104" fmla="*/ 311202 w 590063"/>
              <a:gd name="connsiteY104" fmla="*/ 167738 h 471559"/>
              <a:gd name="connsiteX105" fmla="*/ 311202 w 590063"/>
              <a:gd name="connsiteY105" fmla="*/ 164694 h 471559"/>
              <a:gd name="connsiteX106" fmla="*/ 293947 w 590063"/>
              <a:gd name="connsiteY106" fmla="*/ 154711 h 471559"/>
              <a:gd name="connsiteX107" fmla="*/ 294188 w 590063"/>
              <a:gd name="connsiteY107" fmla="*/ 154589 h 471559"/>
              <a:gd name="connsiteX108" fmla="*/ 314702 w 590063"/>
              <a:gd name="connsiteY108" fmla="*/ 154346 h 471559"/>
              <a:gd name="connsiteX109" fmla="*/ 326527 w 590063"/>
              <a:gd name="connsiteY109" fmla="*/ 159094 h 471559"/>
              <a:gd name="connsiteX110" fmla="*/ 333284 w 590063"/>
              <a:gd name="connsiteY110" fmla="*/ 164086 h 471559"/>
              <a:gd name="connsiteX111" fmla="*/ 339680 w 590063"/>
              <a:gd name="connsiteY111" fmla="*/ 170173 h 471559"/>
              <a:gd name="connsiteX112" fmla="*/ 340645 w 590063"/>
              <a:gd name="connsiteY112" fmla="*/ 170904 h 471559"/>
              <a:gd name="connsiteX113" fmla="*/ 345834 w 590063"/>
              <a:gd name="connsiteY113" fmla="*/ 171391 h 471559"/>
              <a:gd name="connsiteX114" fmla="*/ 355366 w 590063"/>
              <a:gd name="connsiteY114" fmla="*/ 169077 h 471559"/>
              <a:gd name="connsiteX115" fmla="*/ 358383 w 590063"/>
              <a:gd name="connsiteY115" fmla="*/ 165303 h 47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90063" h="471559">
                <a:moveTo>
                  <a:pt x="423422" y="246509"/>
                </a:moveTo>
                <a:cubicBezTo>
                  <a:pt x="412200" y="253083"/>
                  <a:pt x="393980" y="253083"/>
                  <a:pt x="382637" y="246509"/>
                </a:cubicBezTo>
                <a:cubicBezTo>
                  <a:pt x="371415" y="239935"/>
                  <a:pt x="371294" y="229221"/>
                  <a:pt x="382516" y="222646"/>
                </a:cubicBezTo>
                <a:cubicBezTo>
                  <a:pt x="393738" y="216072"/>
                  <a:pt x="411959" y="216072"/>
                  <a:pt x="423302" y="222646"/>
                </a:cubicBezTo>
                <a:cubicBezTo>
                  <a:pt x="434644" y="229221"/>
                  <a:pt x="434765" y="239935"/>
                  <a:pt x="423422" y="246509"/>
                </a:cubicBezTo>
                <a:close/>
                <a:moveTo>
                  <a:pt x="208515" y="97490"/>
                </a:moveTo>
                <a:cubicBezTo>
                  <a:pt x="197172" y="90915"/>
                  <a:pt x="178952" y="90915"/>
                  <a:pt x="167730" y="97490"/>
                </a:cubicBezTo>
                <a:cubicBezTo>
                  <a:pt x="156508" y="104064"/>
                  <a:pt x="156628" y="114778"/>
                  <a:pt x="167850" y="121352"/>
                </a:cubicBezTo>
                <a:cubicBezTo>
                  <a:pt x="179193" y="127927"/>
                  <a:pt x="197414" y="127927"/>
                  <a:pt x="208636" y="121352"/>
                </a:cubicBezTo>
                <a:cubicBezTo>
                  <a:pt x="219858" y="114778"/>
                  <a:pt x="219737" y="104064"/>
                  <a:pt x="208515" y="97490"/>
                </a:cubicBezTo>
                <a:close/>
                <a:moveTo>
                  <a:pt x="576307" y="234821"/>
                </a:moveTo>
                <a:lnTo>
                  <a:pt x="403995" y="335872"/>
                </a:lnTo>
                <a:cubicBezTo>
                  <a:pt x="385533" y="346707"/>
                  <a:pt x="355366" y="346707"/>
                  <a:pt x="336784" y="335872"/>
                </a:cubicBezTo>
                <a:lnTo>
                  <a:pt x="15086" y="148502"/>
                </a:lnTo>
                <a:cubicBezTo>
                  <a:pt x="-3496" y="137666"/>
                  <a:pt x="-3617" y="120013"/>
                  <a:pt x="14845" y="109177"/>
                </a:cubicBezTo>
                <a:lnTo>
                  <a:pt x="187157" y="8127"/>
                </a:lnTo>
                <a:cubicBezTo>
                  <a:pt x="205619" y="-2709"/>
                  <a:pt x="235786" y="-2709"/>
                  <a:pt x="254368" y="8127"/>
                </a:cubicBezTo>
                <a:lnTo>
                  <a:pt x="575945" y="195497"/>
                </a:lnTo>
                <a:cubicBezTo>
                  <a:pt x="594648" y="206332"/>
                  <a:pt x="594769" y="223986"/>
                  <a:pt x="576307" y="234821"/>
                </a:cubicBezTo>
                <a:close/>
                <a:moveTo>
                  <a:pt x="511268" y="239204"/>
                </a:moveTo>
                <a:cubicBezTo>
                  <a:pt x="507889" y="237987"/>
                  <a:pt x="504631" y="236647"/>
                  <a:pt x="501735" y="234943"/>
                </a:cubicBezTo>
                <a:cubicBezTo>
                  <a:pt x="482911" y="223986"/>
                  <a:pt x="482790" y="206210"/>
                  <a:pt x="501494" y="195131"/>
                </a:cubicBezTo>
                <a:cubicBezTo>
                  <a:pt x="504390" y="193427"/>
                  <a:pt x="507406" y="192088"/>
                  <a:pt x="510785" y="190870"/>
                </a:cubicBezTo>
                <a:lnTo>
                  <a:pt x="260402" y="45016"/>
                </a:lnTo>
                <a:cubicBezTo>
                  <a:pt x="258833" y="46477"/>
                  <a:pt x="256902" y="47816"/>
                  <a:pt x="254730" y="49034"/>
                </a:cubicBezTo>
                <a:cubicBezTo>
                  <a:pt x="236027" y="59991"/>
                  <a:pt x="205498" y="59991"/>
                  <a:pt x="186674" y="49034"/>
                </a:cubicBezTo>
                <a:cubicBezTo>
                  <a:pt x="184623" y="47816"/>
                  <a:pt x="182813" y="46599"/>
                  <a:pt x="181244" y="45260"/>
                </a:cubicBezTo>
                <a:lnTo>
                  <a:pt x="78316" y="105647"/>
                </a:lnTo>
                <a:cubicBezTo>
                  <a:pt x="80608" y="106621"/>
                  <a:pt x="82780" y="107595"/>
                  <a:pt x="84832" y="108812"/>
                </a:cubicBezTo>
                <a:cubicBezTo>
                  <a:pt x="103656" y="119769"/>
                  <a:pt x="103776" y="137545"/>
                  <a:pt x="85073" y="148502"/>
                </a:cubicBezTo>
                <a:cubicBezTo>
                  <a:pt x="82901" y="149719"/>
                  <a:pt x="80608" y="150815"/>
                  <a:pt x="78195" y="151789"/>
                </a:cubicBezTo>
                <a:lnTo>
                  <a:pt x="327854" y="297278"/>
                </a:lnTo>
                <a:cubicBezTo>
                  <a:pt x="329061" y="296426"/>
                  <a:pt x="330388" y="295452"/>
                  <a:pt x="331836" y="294599"/>
                </a:cubicBezTo>
                <a:cubicBezTo>
                  <a:pt x="350540" y="283642"/>
                  <a:pt x="380948" y="283642"/>
                  <a:pt x="399892" y="294599"/>
                </a:cubicBezTo>
                <a:cubicBezTo>
                  <a:pt x="402788" y="296304"/>
                  <a:pt x="405202" y="298130"/>
                  <a:pt x="407253" y="300078"/>
                </a:cubicBezTo>
                <a:lnTo>
                  <a:pt x="511268" y="239204"/>
                </a:lnTo>
                <a:close/>
                <a:moveTo>
                  <a:pt x="6036" y="203167"/>
                </a:moveTo>
                <a:lnTo>
                  <a:pt x="342938" y="399424"/>
                </a:lnTo>
                <a:lnTo>
                  <a:pt x="347644" y="402224"/>
                </a:lnTo>
                <a:lnTo>
                  <a:pt x="354401" y="406120"/>
                </a:lnTo>
                <a:cubicBezTo>
                  <a:pt x="363934" y="411721"/>
                  <a:pt x="379258" y="411721"/>
                  <a:pt x="388791" y="406120"/>
                </a:cubicBezTo>
                <a:lnTo>
                  <a:pt x="581978" y="292895"/>
                </a:lnTo>
                <a:cubicBezTo>
                  <a:pt x="589822" y="288269"/>
                  <a:pt x="589822" y="280720"/>
                  <a:pt x="581858" y="276094"/>
                </a:cubicBezTo>
                <a:cubicBezTo>
                  <a:pt x="573894" y="271467"/>
                  <a:pt x="561103" y="271467"/>
                  <a:pt x="553139" y="276094"/>
                </a:cubicBezTo>
                <a:lnTo>
                  <a:pt x="371415" y="382623"/>
                </a:lnTo>
                <a:lnTo>
                  <a:pt x="35358" y="186853"/>
                </a:lnTo>
                <a:cubicBezTo>
                  <a:pt x="27515" y="182348"/>
                  <a:pt x="14845" y="181617"/>
                  <a:pt x="6640" y="185879"/>
                </a:cubicBezTo>
                <a:cubicBezTo>
                  <a:pt x="-2048" y="190505"/>
                  <a:pt x="-2169" y="198419"/>
                  <a:pt x="6036" y="203167"/>
                </a:cubicBezTo>
                <a:close/>
                <a:moveTo>
                  <a:pt x="582220" y="337333"/>
                </a:moveTo>
                <a:cubicBezTo>
                  <a:pt x="574256" y="332706"/>
                  <a:pt x="561465" y="332706"/>
                  <a:pt x="553501" y="337333"/>
                </a:cubicBezTo>
                <a:lnTo>
                  <a:pt x="371777" y="443984"/>
                </a:lnTo>
                <a:lnTo>
                  <a:pt x="35720" y="248092"/>
                </a:lnTo>
                <a:cubicBezTo>
                  <a:pt x="27877" y="243587"/>
                  <a:pt x="15207" y="242857"/>
                  <a:pt x="7002" y="247118"/>
                </a:cubicBezTo>
                <a:cubicBezTo>
                  <a:pt x="-1686" y="251744"/>
                  <a:pt x="-1928" y="259536"/>
                  <a:pt x="6278" y="264284"/>
                </a:cubicBezTo>
                <a:lnTo>
                  <a:pt x="343300" y="460663"/>
                </a:lnTo>
                <a:lnTo>
                  <a:pt x="348126" y="463464"/>
                </a:lnTo>
                <a:lnTo>
                  <a:pt x="354884" y="467360"/>
                </a:lnTo>
                <a:cubicBezTo>
                  <a:pt x="364416" y="472960"/>
                  <a:pt x="379741" y="472960"/>
                  <a:pt x="389274" y="467360"/>
                </a:cubicBezTo>
                <a:lnTo>
                  <a:pt x="582461" y="354134"/>
                </a:lnTo>
                <a:cubicBezTo>
                  <a:pt x="590304" y="349508"/>
                  <a:pt x="590184" y="341959"/>
                  <a:pt x="582220" y="337333"/>
                </a:cubicBezTo>
                <a:close/>
                <a:moveTo>
                  <a:pt x="369002" y="214733"/>
                </a:moveTo>
                <a:cubicBezTo>
                  <a:pt x="328578" y="238474"/>
                  <a:pt x="262936" y="238595"/>
                  <a:pt x="222271" y="214855"/>
                </a:cubicBezTo>
                <a:cubicBezTo>
                  <a:pt x="181606" y="191235"/>
                  <a:pt x="181606" y="152885"/>
                  <a:pt x="222030" y="129144"/>
                </a:cubicBezTo>
                <a:cubicBezTo>
                  <a:pt x="262453" y="105403"/>
                  <a:pt x="328096" y="105281"/>
                  <a:pt x="368760" y="129022"/>
                </a:cubicBezTo>
                <a:cubicBezTo>
                  <a:pt x="409425" y="152641"/>
                  <a:pt x="409425" y="191114"/>
                  <a:pt x="369002" y="214733"/>
                </a:cubicBezTo>
                <a:close/>
                <a:moveTo>
                  <a:pt x="358383" y="165303"/>
                </a:moveTo>
                <a:lnTo>
                  <a:pt x="357659" y="163964"/>
                </a:lnTo>
                <a:cubicBezTo>
                  <a:pt x="353918" y="159094"/>
                  <a:pt x="349092" y="154711"/>
                  <a:pt x="342817" y="151059"/>
                </a:cubicBezTo>
                <a:cubicBezTo>
                  <a:pt x="340404" y="149598"/>
                  <a:pt x="337749" y="148380"/>
                  <a:pt x="334974" y="147163"/>
                </a:cubicBezTo>
                <a:cubicBezTo>
                  <a:pt x="327734" y="144119"/>
                  <a:pt x="319770" y="141928"/>
                  <a:pt x="310961" y="141319"/>
                </a:cubicBezTo>
                <a:cubicBezTo>
                  <a:pt x="299739" y="140467"/>
                  <a:pt x="289120" y="141928"/>
                  <a:pt x="279226" y="144971"/>
                </a:cubicBezTo>
                <a:lnTo>
                  <a:pt x="278019" y="145337"/>
                </a:lnTo>
                <a:lnTo>
                  <a:pt x="269090" y="140101"/>
                </a:lnTo>
                <a:cubicBezTo>
                  <a:pt x="267642" y="139249"/>
                  <a:pt x="265349" y="139249"/>
                  <a:pt x="264022" y="140101"/>
                </a:cubicBezTo>
                <a:lnTo>
                  <a:pt x="258350" y="143389"/>
                </a:lnTo>
                <a:cubicBezTo>
                  <a:pt x="256902" y="144241"/>
                  <a:pt x="256902" y="145580"/>
                  <a:pt x="258350" y="146432"/>
                </a:cubicBezTo>
                <a:lnTo>
                  <a:pt x="265349" y="150450"/>
                </a:lnTo>
                <a:cubicBezTo>
                  <a:pt x="263780" y="151302"/>
                  <a:pt x="262212" y="152276"/>
                  <a:pt x="260764" y="153128"/>
                </a:cubicBezTo>
                <a:lnTo>
                  <a:pt x="253765" y="149111"/>
                </a:lnTo>
                <a:cubicBezTo>
                  <a:pt x="252317" y="148258"/>
                  <a:pt x="250024" y="148258"/>
                  <a:pt x="248697" y="149111"/>
                </a:cubicBezTo>
                <a:lnTo>
                  <a:pt x="243026" y="152398"/>
                </a:lnTo>
                <a:cubicBezTo>
                  <a:pt x="241578" y="153250"/>
                  <a:pt x="241578" y="154589"/>
                  <a:pt x="243026" y="155442"/>
                </a:cubicBezTo>
                <a:lnTo>
                  <a:pt x="251472" y="160312"/>
                </a:lnTo>
                <a:cubicBezTo>
                  <a:pt x="250024" y="161894"/>
                  <a:pt x="248456" y="163355"/>
                  <a:pt x="247249" y="165060"/>
                </a:cubicBezTo>
                <a:cubicBezTo>
                  <a:pt x="241336" y="173582"/>
                  <a:pt x="241216" y="181983"/>
                  <a:pt x="248456" y="190383"/>
                </a:cubicBezTo>
                <a:cubicBezTo>
                  <a:pt x="251593" y="193914"/>
                  <a:pt x="255454" y="196958"/>
                  <a:pt x="259919" y="199636"/>
                </a:cubicBezTo>
                <a:cubicBezTo>
                  <a:pt x="264263" y="202193"/>
                  <a:pt x="269331" y="204384"/>
                  <a:pt x="274882" y="206210"/>
                </a:cubicBezTo>
                <a:cubicBezTo>
                  <a:pt x="277898" y="207184"/>
                  <a:pt x="281036" y="208037"/>
                  <a:pt x="284173" y="208767"/>
                </a:cubicBezTo>
                <a:cubicBezTo>
                  <a:pt x="287310" y="209376"/>
                  <a:pt x="289482" y="208767"/>
                  <a:pt x="290689" y="207063"/>
                </a:cubicBezTo>
                <a:cubicBezTo>
                  <a:pt x="292137" y="205236"/>
                  <a:pt x="293464" y="203288"/>
                  <a:pt x="294550" y="201341"/>
                </a:cubicBezTo>
                <a:cubicBezTo>
                  <a:pt x="295395" y="200001"/>
                  <a:pt x="295154" y="199149"/>
                  <a:pt x="293826" y="198297"/>
                </a:cubicBezTo>
                <a:cubicBezTo>
                  <a:pt x="293464" y="198053"/>
                  <a:pt x="292982" y="197810"/>
                  <a:pt x="292378" y="197688"/>
                </a:cubicBezTo>
                <a:cubicBezTo>
                  <a:pt x="288879" y="196471"/>
                  <a:pt x="285380" y="195375"/>
                  <a:pt x="282001" y="194036"/>
                </a:cubicBezTo>
                <a:cubicBezTo>
                  <a:pt x="278984" y="192818"/>
                  <a:pt x="276209" y="191601"/>
                  <a:pt x="273675" y="190140"/>
                </a:cubicBezTo>
                <a:cubicBezTo>
                  <a:pt x="270779" y="188435"/>
                  <a:pt x="268366" y="186609"/>
                  <a:pt x="266435" y="184418"/>
                </a:cubicBezTo>
                <a:cubicBezTo>
                  <a:pt x="261850" y="179304"/>
                  <a:pt x="263177" y="174434"/>
                  <a:pt x="267159" y="169564"/>
                </a:cubicBezTo>
                <a:lnTo>
                  <a:pt x="285138" y="180035"/>
                </a:lnTo>
                <a:cubicBezTo>
                  <a:pt x="286586" y="180887"/>
                  <a:pt x="288879" y="180887"/>
                  <a:pt x="290206" y="180035"/>
                </a:cubicBezTo>
                <a:lnTo>
                  <a:pt x="295878" y="176747"/>
                </a:lnTo>
                <a:cubicBezTo>
                  <a:pt x="297326" y="175895"/>
                  <a:pt x="297326" y="174556"/>
                  <a:pt x="295878" y="173704"/>
                </a:cubicBezTo>
                <a:lnTo>
                  <a:pt x="276088" y="162259"/>
                </a:lnTo>
                <a:cubicBezTo>
                  <a:pt x="277657" y="161285"/>
                  <a:pt x="279226" y="160433"/>
                  <a:pt x="280674" y="159581"/>
                </a:cubicBezTo>
                <a:lnTo>
                  <a:pt x="300463" y="171025"/>
                </a:lnTo>
                <a:cubicBezTo>
                  <a:pt x="301911" y="171878"/>
                  <a:pt x="304204" y="171878"/>
                  <a:pt x="305531" y="171025"/>
                </a:cubicBezTo>
                <a:lnTo>
                  <a:pt x="311202" y="167738"/>
                </a:lnTo>
                <a:cubicBezTo>
                  <a:pt x="312650" y="166886"/>
                  <a:pt x="312650" y="165547"/>
                  <a:pt x="311202" y="164694"/>
                </a:cubicBezTo>
                <a:lnTo>
                  <a:pt x="293947" y="154711"/>
                </a:lnTo>
                <a:lnTo>
                  <a:pt x="294188" y="154589"/>
                </a:lnTo>
                <a:cubicBezTo>
                  <a:pt x="300946" y="153007"/>
                  <a:pt x="307703" y="152520"/>
                  <a:pt x="314702" y="154346"/>
                </a:cubicBezTo>
                <a:cubicBezTo>
                  <a:pt x="319287" y="155442"/>
                  <a:pt x="323148" y="157146"/>
                  <a:pt x="326527" y="159094"/>
                </a:cubicBezTo>
                <a:cubicBezTo>
                  <a:pt x="329061" y="160555"/>
                  <a:pt x="331354" y="162259"/>
                  <a:pt x="333284" y="164086"/>
                </a:cubicBezTo>
                <a:cubicBezTo>
                  <a:pt x="335577" y="166034"/>
                  <a:pt x="337508" y="168225"/>
                  <a:pt x="339680" y="170173"/>
                </a:cubicBezTo>
                <a:cubicBezTo>
                  <a:pt x="340042" y="170417"/>
                  <a:pt x="340283" y="170660"/>
                  <a:pt x="340645" y="170904"/>
                </a:cubicBezTo>
                <a:cubicBezTo>
                  <a:pt x="341972" y="171756"/>
                  <a:pt x="343662" y="171878"/>
                  <a:pt x="345834" y="171391"/>
                </a:cubicBezTo>
                <a:cubicBezTo>
                  <a:pt x="349092" y="170660"/>
                  <a:pt x="352229" y="169930"/>
                  <a:pt x="355366" y="169077"/>
                </a:cubicBezTo>
                <a:cubicBezTo>
                  <a:pt x="358262" y="168347"/>
                  <a:pt x="359228" y="167129"/>
                  <a:pt x="358383" y="165303"/>
                </a:cubicBezTo>
                <a:close/>
              </a:path>
            </a:pathLst>
          </a:custGeom>
          <a:solidFill>
            <a:schemeClr val="tx1"/>
          </a:solidFill>
          <a:ln w="9683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1724B-9D1C-E89D-CBF6-20E84CFD5284}"/>
              </a:ext>
            </a:extLst>
          </p:cNvPr>
          <p:cNvSpPr txBox="1"/>
          <p:nvPr/>
        </p:nvSpPr>
        <p:spPr>
          <a:xfrm>
            <a:off x="7392453" y="4401280"/>
            <a:ext cx="1592963" cy="672567"/>
          </a:xfrm>
          <a:prstGeom prst="rect">
            <a:avLst/>
          </a:prstGeom>
          <a:noFill/>
          <a:ln>
            <a:noFill/>
          </a:ln>
        </p:spPr>
        <p:txBody>
          <a:bodyPr wrap="square" tIns="252000" rtlCol="0">
            <a:noAutofit/>
          </a:bodyPr>
          <a:lstStyle/>
          <a:p>
            <a:pPr algn="ctr"/>
            <a:r>
              <a:rPr lang="sv-SE" sz="1860" dirty="0">
                <a:cs typeface="Arial" panose="020B0604020202020204" pitchFamily="34" charset="0"/>
              </a:rPr>
              <a:t>Konsumtion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3B978-6F99-BE75-5925-4ECF954F39CD}"/>
              </a:ext>
            </a:extLst>
          </p:cNvPr>
          <p:cNvSpPr txBox="1"/>
          <p:nvPr/>
        </p:nvSpPr>
        <p:spPr>
          <a:xfrm>
            <a:off x="9578434" y="4401279"/>
            <a:ext cx="1592963" cy="672567"/>
          </a:xfrm>
          <a:prstGeom prst="rect">
            <a:avLst/>
          </a:prstGeom>
          <a:noFill/>
          <a:ln>
            <a:noFill/>
          </a:ln>
        </p:spPr>
        <p:txBody>
          <a:bodyPr wrap="square" tIns="252000" rtlCol="0">
            <a:noAutofit/>
          </a:bodyPr>
          <a:lstStyle/>
          <a:p>
            <a:pPr algn="ctr"/>
            <a:r>
              <a:rPr lang="sv-SE" sz="1860" dirty="0">
                <a:cs typeface="Arial" panose="020B0604020202020204" pitchFamily="34" charset="0"/>
              </a:rPr>
              <a:t>Toppeffekt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E7679-38D4-C7CB-9ED1-FDEF60AD75EF}"/>
              </a:ext>
            </a:extLst>
          </p:cNvPr>
          <p:cNvGrpSpPr/>
          <p:nvPr/>
        </p:nvGrpSpPr>
        <p:grpSpPr>
          <a:xfrm>
            <a:off x="4841720" y="1992908"/>
            <a:ext cx="3084170" cy="1787617"/>
            <a:chOff x="4841720" y="1916706"/>
            <a:chExt cx="3084170" cy="17876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D885BF-E4CC-9645-E47D-2628FA6CEBD7}"/>
                </a:ext>
              </a:extLst>
            </p:cNvPr>
            <p:cNvSpPr txBox="1"/>
            <p:nvPr/>
          </p:nvSpPr>
          <p:spPr>
            <a:xfrm>
              <a:off x="5036821" y="1916706"/>
              <a:ext cx="2837459" cy="178124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tIns="252000" rtlCol="0">
              <a:noAutofit/>
            </a:bodyPr>
            <a:lstStyle/>
            <a:p>
              <a:pPr algn="ctr"/>
              <a:r>
                <a:rPr lang="sv-SE" sz="1860" dirty="0">
                  <a:cs typeface="Arial" panose="020B0604020202020204" pitchFamily="34" charset="0"/>
                </a:rPr>
                <a:t>Bestånd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B924E6-CC6D-D4E3-9576-DC538F397DCB}"/>
                </a:ext>
              </a:extLst>
            </p:cNvPr>
            <p:cNvSpPr txBox="1"/>
            <p:nvPr/>
          </p:nvSpPr>
          <p:spPr>
            <a:xfrm>
              <a:off x="4841720" y="3027548"/>
              <a:ext cx="1592963" cy="672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52000" rtlCol="0">
              <a:noAutofit/>
            </a:bodyPr>
            <a:lstStyle/>
            <a:p>
              <a:pPr algn="ctr"/>
              <a:r>
                <a:rPr lang="sv-SE" sz="1860" dirty="0">
                  <a:cs typeface="Arial" panose="020B0604020202020204" pitchFamily="34" charset="0"/>
                </a:rPr>
                <a:t>Bostad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48F82B-2561-8FF5-AF85-EF93A643EB00}"/>
                </a:ext>
              </a:extLst>
            </p:cNvPr>
            <p:cNvSpPr txBox="1"/>
            <p:nvPr/>
          </p:nvSpPr>
          <p:spPr>
            <a:xfrm>
              <a:off x="6332927" y="3031756"/>
              <a:ext cx="1592963" cy="6725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252000" rtlCol="0">
              <a:noAutofit/>
            </a:bodyPr>
            <a:lstStyle/>
            <a:p>
              <a:pPr algn="ctr"/>
              <a:r>
                <a:rPr lang="sv-SE" sz="1860" dirty="0">
                  <a:cs typeface="Arial" panose="020B0604020202020204" pitchFamily="34" charset="0"/>
                </a:rPr>
                <a:t>Kontor</a:t>
              </a:r>
            </a:p>
          </p:txBody>
        </p:sp>
        <p:pic>
          <p:nvPicPr>
            <p:cNvPr id="29" name="Graphic 28" descr="Suburban scene outline">
              <a:extLst>
                <a:ext uri="{FF2B5EF4-FFF2-40B4-BE49-F238E27FC236}">
                  <a16:creationId xmlns:a16="http://schemas.microsoft.com/office/drawing/2014/main" id="{D0E9C087-7EEB-1430-4DB9-35B3D5E4B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12082" y="2559317"/>
              <a:ext cx="853438" cy="853438"/>
            </a:xfrm>
            <a:prstGeom prst="rect">
              <a:avLst/>
            </a:prstGeom>
          </p:spPr>
        </p:pic>
        <p:pic>
          <p:nvPicPr>
            <p:cNvPr id="34" name="Graphic 33" descr="Building outline">
              <a:extLst>
                <a:ext uri="{FF2B5EF4-FFF2-40B4-BE49-F238E27FC236}">
                  <a16:creationId xmlns:a16="http://schemas.microsoft.com/office/drawing/2014/main" id="{4B58177A-F5B5-A4DC-E1EC-E74B3069D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87262" y="2440917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6FBBF1-71B3-0A46-F2E7-04E71EDF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32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15">
            <a:extLst>
              <a:ext uri="{FF2B5EF4-FFF2-40B4-BE49-F238E27FC236}">
                <a16:creationId xmlns:a16="http://schemas.microsoft.com/office/drawing/2014/main" id="{BF6A8168-40B2-AE41-148D-D4855F7CD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0" r="43866" b="10742"/>
          <a:stretch/>
        </p:blipFill>
        <p:spPr>
          <a:xfrm>
            <a:off x="4351283" y="1600201"/>
            <a:ext cx="2364827" cy="3518338"/>
          </a:xfrm>
          <a:prstGeom prst="rect">
            <a:avLst/>
          </a:prstGeom>
        </p:spPr>
      </p:pic>
      <p:pic>
        <p:nvPicPr>
          <p:cNvPr id="716" name="Content Placeholder 715">
            <a:extLst>
              <a:ext uri="{FF2B5EF4-FFF2-40B4-BE49-F238E27FC236}">
                <a16:creationId xmlns:a16="http://schemas.microsoft.com/office/drawing/2014/main" id="{7FC0E115-4FEC-DBC9-9F6D-A8904A36F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7245"/>
          <a:stretch/>
        </p:blipFill>
        <p:spPr>
          <a:xfrm>
            <a:off x="1037404" y="1600200"/>
            <a:ext cx="3313879" cy="3941763"/>
          </a:xfrm>
        </p:spPr>
      </p:pic>
      <p:pic>
        <p:nvPicPr>
          <p:cNvPr id="11" name="Content Placeholder 715">
            <a:extLst>
              <a:ext uri="{FF2B5EF4-FFF2-40B4-BE49-F238E27FC236}">
                <a16:creationId xmlns:a16="http://schemas.microsoft.com/office/drawing/2014/main" id="{5FEC3F28-92E5-36AF-4C0F-7C17A2B6A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84" r="-442" b="7276"/>
          <a:stretch/>
        </p:blipFill>
        <p:spPr>
          <a:xfrm>
            <a:off x="8912772" y="1601515"/>
            <a:ext cx="2241824" cy="3654970"/>
          </a:xfrm>
          <a:prstGeom prst="rect">
            <a:avLst/>
          </a:prstGeom>
        </p:spPr>
      </p:pic>
      <p:pic>
        <p:nvPicPr>
          <p:cNvPr id="10" name="Content Placeholder 715">
            <a:extLst>
              <a:ext uri="{FF2B5EF4-FFF2-40B4-BE49-F238E27FC236}">
                <a16:creationId xmlns:a16="http://schemas.microsoft.com/office/drawing/2014/main" id="{5423131B-E78C-7E99-F2FB-42E5D25C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96" r="21119" b="7276"/>
          <a:stretch/>
        </p:blipFill>
        <p:spPr>
          <a:xfrm>
            <a:off x="6651951" y="1602829"/>
            <a:ext cx="2365925" cy="365497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0917755-4C59-DE84-8760-A12AD173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Simuleringsresultat</a:t>
            </a:r>
          </a:p>
        </p:txBody>
      </p:sp>
      <p:cxnSp>
        <p:nvCxnSpPr>
          <p:cNvPr id="719" name="Straight Connector 718">
            <a:extLst>
              <a:ext uri="{FF2B5EF4-FFF2-40B4-BE49-F238E27FC236}">
                <a16:creationId xmlns:a16="http://schemas.microsoft.com/office/drawing/2014/main" id="{D2AA6FA8-DD7E-7814-AE61-ACA54E665963}"/>
              </a:ext>
            </a:extLst>
          </p:cNvPr>
          <p:cNvCxnSpPr>
            <a:cxnSpLocks/>
          </p:cNvCxnSpPr>
          <p:nvPr/>
        </p:nvCxnSpPr>
        <p:spPr>
          <a:xfrm>
            <a:off x="2359378" y="4097866"/>
            <a:ext cx="1693333" cy="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68EFB-4B60-6F51-E43F-05F6F0AA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2D967AA-3555-DA61-9301-C36B18EBD514}"/>
              </a:ext>
            </a:extLst>
          </p:cNvPr>
          <p:cNvCxnSpPr>
            <a:cxnSpLocks/>
          </p:cNvCxnSpPr>
          <p:nvPr/>
        </p:nvCxnSpPr>
        <p:spPr>
          <a:xfrm>
            <a:off x="9184721" y="4174066"/>
            <a:ext cx="1693333" cy="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5A7DBE-0FBC-DD79-1D64-E116A38D71E8}"/>
              </a:ext>
            </a:extLst>
          </p:cNvPr>
          <p:cNvSpPr txBox="1"/>
          <p:nvPr/>
        </p:nvSpPr>
        <p:spPr>
          <a:xfrm>
            <a:off x="7216020" y="3933070"/>
            <a:ext cx="2099330" cy="48199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tIns="90000" rtlCol="0">
            <a:noAutofit/>
          </a:bodyPr>
          <a:lstStyle/>
          <a:p>
            <a:pPr algn="ctr"/>
            <a:r>
              <a:rPr lang="sv-SE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toppeffekt</a:t>
            </a:r>
          </a:p>
        </p:txBody>
      </p:sp>
      <p:sp>
        <p:nvSpPr>
          <p:cNvPr id="721" name="TextBox 720">
            <a:extLst>
              <a:ext uri="{FF2B5EF4-FFF2-40B4-BE49-F238E27FC236}">
                <a16:creationId xmlns:a16="http://schemas.microsoft.com/office/drawing/2014/main" id="{0FAA09C7-023D-45CD-6F50-0B4A64AE57A7}"/>
              </a:ext>
            </a:extLst>
          </p:cNvPr>
          <p:cNvSpPr txBox="1"/>
          <p:nvPr/>
        </p:nvSpPr>
        <p:spPr>
          <a:xfrm>
            <a:off x="4052711" y="3898220"/>
            <a:ext cx="2099330" cy="4215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tIns="90000" rtlCol="0">
            <a:noAutofit/>
          </a:bodyPr>
          <a:lstStyle/>
          <a:p>
            <a:pPr algn="ctr"/>
            <a:r>
              <a:rPr lang="sv-SE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toppeffekt</a:t>
            </a:r>
          </a:p>
        </p:txBody>
      </p:sp>
      <p:pic>
        <p:nvPicPr>
          <p:cNvPr id="13" name="Content Placeholder 715">
            <a:extLst>
              <a:ext uri="{FF2B5EF4-FFF2-40B4-BE49-F238E27FC236}">
                <a16:creationId xmlns:a16="http://schemas.microsoft.com/office/drawing/2014/main" id="{4E96FF29-63F3-B8B8-72F7-56236959D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2" t="91440" r="36422"/>
          <a:stretch/>
        </p:blipFill>
        <p:spPr>
          <a:xfrm>
            <a:off x="4792717" y="5356956"/>
            <a:ext cx="2829300" cy="33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1" grpId="0" animBg="1"/>
      <p:bldP spid="72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CDD5-BBDF-9547-D410-9139C2E3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Exempel: driftsätt EMPC i kontor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FEB25B-DEC0-A771-C389-B197EC7B6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263" y="285155"/>
            <a:ext cx="6992937" cy="52447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634F-F896-B215-9B25-EF0E5F7D9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Traditionell styrning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dirty="0"/>
              <a:t>Komfortabelt hela tiden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Fjärrvärmepris med bara konsumtion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Byte till EMPC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6D0C73-6694-0901-6643-2370ADAE8B6A}"/>
              </a:ext>
            </a:extLst>
          </p:cNvPr>
          <p:cNvSpPr/>
          <p:nvPr/>
        </p:nvSpPr>
        <p:spPr>
          <a:xfrm>
            <a:off x="7875794" y="5484609"/>
            <a:ext cx="220980" cy="2438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249E3-B5B2-CC2D-997D-88AF03EC0B15}"/>
              </a:ext>
            </a:extLst>
          </p:cNvPr>
          <p:cNvSpPr txBox="1"/>
          <p:nvPr/>
        </p:nvSpPr>
        <p:spPr>
          <a:xfrm>
            <a:off x="8102118" y="5231246"/>
            <a:ext cx="1671610" cy="914399"/>
          </a:xfrm>
          <a:prstGeom prst="rect">
            <a:avLst/>
          </a:prstGeom>
          <a:noFill/>
        </p:spPr>
        <p:txBody>
          <a:bodyPr wrap="square" tIns="252000" rtlCol="0">
            <a:noAutofit/>
          </a:bodyPr>
          <a:lstStyle/>
          <a:p>
            <a:pPr algn="ctr"/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Inaktiva timmar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CA4136-4260-E0FD-37C7-2ECB6DAE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357145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2123D7-8F8C-A7D3-F40B-803F79AA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Fraunhofer</a:t>
            </a:r>
            <a:r>
              <a:rPr lang="sv-SE" dirty="0"/>
              <a:t>-Chalmers Centre (FCC)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1D1BB-24A9-55B4-B8CB-BBF7262D13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Kontor i Johannebergs teknikpark</a:t>
            </a:r>
          </a:p>
          <a:p>
            <a:r>
              <a:rPr lang="sv-SE" dirty="0"/>
              <a:t>3 avdelningar, ca 60 anställda</a:t>
            </a:r>
          </a:p>
          <a:p>
            <a:r>
              <a:rPr lang="sv-SE" dirty="0"/>
              <a:t>För studenter (främst master)</a:t>
            </a:r>
          </a:p>
          <a:p>
            <a:pPr lvl="1"/>
            <a:r>
              <a:rPr lang="sv-SE" dirty="0"/>
              <a:t>Deltidsarbete (4 – 8 timmar/vecka)</a:t>
            </a:r>
          </a:p>
          <a:p>
            <a:pPr lvl="1"/>
            <a:r>
              <a:rPr lang="sv-SE" dirty="0"/>
              <a:t>Exjobb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F41FAB-8085-93DC-2BEE-455A5569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Henrik Håkansson henrik.hakansson@fcc.chalmers.se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A027E70-2419-8892-07FB-4F6FBC6FDC84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6197600" y="2310277"/>
            <a:ext cx="5562600" cy="271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CDD5-BBDF-9547-D410-9139C2E3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Exempel: driftsätt EMPC i kontor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634F-F896-B215-9B25-EF0E5F7D9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Traditionell styrning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dirty="0"/>
              <a:t>Komfortabelt hela tiden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Fjärrvärmepris med bara konsumtion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Byte till EMPC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Morgontoppar ökar </a:t>
            </a:r>
            <a:r>
              <a:rPr lang="sv-SE" b="1" dirty="0"/>
              <a:t>mycket</a:t>
            </a:r>
            <a:r>
              <a:rPr lang="sv-SE" dirty="0"/>
              <a:t> </a:t>
            </a:r>
            <a:r>
              <a:rPr lang="sv-SE" dirty="0">
                <a:sym typeface="Wingdings" panose="05000000000000000000" pitchFamily="2" charset="2"/>
              </a:rPr>
              <a:t>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ym typeface="Wingdings" panose="05000000000000000000" pitchFamily="2" charset="2"/>
              </a:rPr>
              <a:t>Energibolaget måste göra toppeffekten dyrare för att undvika spetskapaciteten!</a:t>
            </a:r>
            <a:endParaRPr lang="sv-SE" dirty="0"/>
          </a:p>
        </p:txBody>
      </p:sp>
      <p:pic>
        <p:nvPicPr>
          <p:cNvPr id="9" name="Content Placeholder 8" descr="A graph of indoor and heat power&#10;&#10;Description automatically generated">
            <a:extLst>
              <a:ext uri="{FF2B5EF4-FFF2-40B4-BE49-F238E27FC236}">
                <a16:creationId xmlns:a16="http://schemas.microsoft.com/office/drawing/2014/main" id="{BF6F1226-C47C-E2CB-6702-153137B05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85155"/>
            <a:ext cx="6992937" cy="524470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359491-A0BB-432B-5803-3DB7D5ABB583}"/>
              </a:ext>
            </a:extLst>
          </p:cNvPr>
          <p:cNvSpPr/>
          <p:nvPr/>
        </p:nvSpPr>
        <p:spPr>
          <a:xfrm>
            <a:off x="7875794" y="5484609"/>
            <a:ext cx="220980" cy="2438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08942-1C37-5152-6EFE-ED2D3FE7901D}"/>
              </a:ext>
            </a:extLst>
          </p:cNvPr>
          <p:cNvSpPr txBox="1"/>
          <p:nvPr/>
        </p:nvSpPr>
        <p:spPr>
          <a:xfrm>
            <a:off x="8102118" y="5231246"/>
            <a:ext cx="1671610" cy="914399"/>
          </a:xfrm>
          <a:prstGeom prst="rect">
            <a:avLst/>
          </a:prstGeom>
          <a:noFill/>
        </p:spPr>
        <p:txBody>
          <a:bodyPr wrap="square" tIns="252000" rtlCol="0">
            <a:noAutofit/>
          </a:bodyPr>
          <a:lstStyle/>
          <a:p>
            <a:pPr algn="ctr"/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Inaktiva timmar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2480-A53B-FBA8-FBD8-69AE0B24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</p:spTree>
    <p:extLst>
      <p:ext uri="{BB962C8B-B14F-4D97-AF65-F5344CB8AC3E}">
        <p14:creationId xmlns:p14="http://schemas.microsoft.com/office/powerpoint/2010/main" val="381748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5254CB-573B-525A-07D7-B6ADCDAF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Debitera värmesystem tillsammans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77F122E-1ADD-7A34-6BE0-C1191196D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Nuvarande affärsmodell: debitera varje värmesystem för sig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ym typeface="Wingdings" panose="05000000000000000000" pitchFamily="2" charset="2"/>
              </a:rPr>
              <a:t>Problem med toppeffekt uppstår på gruppnivå  debitera på gruppnivå?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Debitera kombinerad värmeeffekt från bostad och kontor</a:t>
            </a:r>
          </a:p>
          <a:p>
            <a:pPr marL="895335" lvl="1" indent="-285750">
              <a:buFont typeface="Wingdings" panose="05000000000000000000" pitchFamily="2" charset="2"/>
              <a:buChar char="à"/>
            </a:pPr>
            <a:r>
              <a:rPr lang="sv-SE" dirty="0">
                <a:sym typeface="Wingdings" panose="05000000000000000000" pitchFamily="2" charset="2"/>
              </a:rPr>
              <a:t>Samverkande EMPC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Reducera toppeffekt upp till 6% </a:t>
            </a:r>
            <a:r>
              <a:rPr lang="sv-SE" u="sng" dirty="0"/>
              <a:t>utan</a:t>
            </a:r>
            <a:r>
              <a:rPr lang="sv-SE" dirty="0"/>
              <a:t> ökad konsumtion</a:t>
            </a:r>
            <a:endParaRPr lang="sv-SE" dirty="0">
              <a:sym typeface="Wingdings" panose="05000000000000000000" pitchFamily="2" charset="2"/>
            </a:endParaRPr>
          </a:p>
          <a:p>
            <a:pPr lvl="1"/>
            <a:endParaRPr lang="sv-SE" dirty="0">
              <a:sym typeface="Wingdings" panose="05000000000000000000" pitchFamily="2" charset="2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739D0-76F4-D1A9-3229-A7494638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Henrik Håkansson henrik.hakansson@fcc.chalmers.se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CF06151-4A86-C956-FAEB-4C29E528FDA6}"/>
              </a:ext>
            </a:extLst>
          </p:cNvPr>
          <p:cNvGrpSpPr/>
          <p:nvPr/>
        </p:nvGrpSpPr>
        <p:grpSpPr>
          <a:xfrm>
            <a:off x="4820625" y="273049"/>
            <a:ext cx="6901400" cy="2287390"/>
            <a:chOff x="4820625" y="273049"/>
            <a:chExt cx="6901400" cy="2287390"/>
          </a:xfrm>
        </p:grpSpPr>
        <p:pic>
          <p:nvPicPr>
            <p:cNvPr id="12" name="Graphic 11" descr="Factory outline">
              <a:extLst>
                <a:ext uri="{FF2B5EF4-FFF2-40B4-BE49-F238E27FC236}">
                  <a16:creationId xmlns:a16="http://schemas.microsoft.com/office/drawing/2014/main" id="{763B268C-2EFC-9A17-C2B6-CAF41FAF6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20625" y="922733"/>
              <a:ext cx="914400" cy="914400"/>
            </a:xfrm>
            <a:prstGeom prst="rect">
              <a:avLst/>
            </a:prstGeom>
          </p:spPr>
        </p:pic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D577D50C-080F-202E-C6A7-CAAC97D31AF0}"/>
                </a:ext>
              </a:extLst>
            </p:cNvPr>
            <p:cNvCxnSpPr>
              <a:cxnSpLocks/>
              <a:stCxn id="12" idx="3"/>
              <a:endCxn id="3" idx="1"/>
            </p:cNvCxnSpPr>
            <p:nvPr/>
          </p:nvCxnSpPr>
          <p:spPr>
            <a:xfrm flipV="1">
              <a:off x="5735025" y="1099666"/>
              <a:ext cx="753051" cy="280267"/>
            </a:xfrm>
            <a:prstGeom prst="bentConnector3">
              <a:avLst>
                <a:gd name="adj1" fmla="val 33557"/>
              </a:avLst>
            </a:prstGeom>
            <a:ln w="76200">
              <a:gradFill flip="none"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  <a:tileRect/>
              </a:gra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64FA6B-A9E2-0B5B-0E7E-FF90AA78EEDA}"/>
                </a:ext>
              </a:extLst>
            </p:cNvPr>
            <p:cNvSpPr/>
            <p:nvPr/>
          </p:nvSpPr>
          <p:spPr>
            <a:xfrm>
              <a:off x="6176552" y="273049"/>
              <a:ext cx="5355048" cy="1085201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3" name="Graphic 2" descr="Suburban scene outline">
              <a:extLst>
                <a:ext uri="{FF2B5EF4-FFF2-40B4-BE49-F238E27FC236}">
                  <a16:creationId xmlns:a16="http://schemas.microsoft.com/office/drawing/2014/main" id="{74C6BD20-A391-18AD-0D3F-DC1715B4D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88076" y="739666"/>
              <a:ext cx="720000" cy="720000"/>
            </a:xfrm>
            <a:prstGeom prst="rect">
              <a:avLst/>
            </a:prstGeom>
          </p:spPr>
        </p:pic>
        <p:pic>
          <p:nvPicPr>
            <p:cNvPr id="4" name="Graphic 3" descr="Building outline">
              <a:extLst>
                <a:ext uri="{FF2B5EF4-FFF2-40B4-BE49-F238E27FC236}">
                  <a16:creationId xmlns:a16="http://schemas.microsoft.com/office/drawing/2014/main" id="{5EB26777-210B-D203-9C2F-F7D73128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3940" y="1388532"/>
              <a:ext cx="720000" cy="7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17C380C-38AE-3A3E-B918-39A28FF16D63}"/>
                    </a:ext>
                  </a:extLst>
                </p:cNvPr>
                <p:cNvSpPr txBox="1"/>
                <p:nvPr/>
              </p:nvSpPr>
              <p:spPr>
                <a:xfrm>
                  <a:off x="7104949" y="474813"/>
                  <a:ext cx="3621482" cy="8712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sv-S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sv-SE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inimize</m:t>
                            </m:r>
                          </m:e>
                          <m:lim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p>
                            </m:sSubSup>
                            <m:r>
                              <a:rPr lang="sv-SE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p>
                            </m:sSubSup>
                          </m:lim>
                        </m:limLow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nary>
                          <m:naryPr>
                            <m:chr m:val="∑"/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p>
                            </m:sSubSup>
                          </m:e>
                        </m:nary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 +</m:t>
                        </m:r>
                        <m:sSub>
                          <m:sSubPr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func>
                          <m:funcPr>
                            <m:ctrl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sv-S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sv-SE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sv-S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=1,…,</m:t>
                                </m:r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lim>
                            </m:limLow>
                          </m:fName>
                          <m:e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p>
                            </m:sSubSup>
                          </m:e>
                        </m:func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 </m:t>
                        </m:r>
                      </m:oMath>
                    </m:oMathPara>
                  </a14:m>
                  <a:endParaRPr lang="sv-S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17C380C-38AE-3A3E-B918-39A28FF16D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4949" y="474813"/>
                  <a:ext cx="3621482" cy="87120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27A0470-DD39-009D-4603-AD7C0AE1E3EC}"/>
                    </a:ext>
                  </a:extLst>
                </p:cNvPr>
                <p:cNvSpPr txBox="1"/>
                <p:nvPr/>
              </p:nvSpPr>
              <p:spPr>
                <a:xfrm>
                  <a:off x="7187795" y="1502128"/>
                  <a:ext cx="3621482" cy="8712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sv-S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sv-SE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inimize</m:t>
                            </m:r>
                          </m:e>
                          <m:lim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sv-S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p>
                            </m:sSubSup>
                            <m:r>
                              <a:rPr lang="sv-SE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p>
                            </m:sSubSup>
                          </m:lim>
                        </m:limLow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nary>
                          <m:naryPr>
                            <m:chr m:val="∑"/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p>
                            </m:sSubSup>
                          </m:e>
                        </m:nary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 +</m:t>
                        </m:r>
                        <m:sSub>
                          <m:sSubPr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func>
                          <m:funcPr>
                            <m:ctrl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sv-S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sv-SE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sv-S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=1,…,</m:t>
                                </m:r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lim>
                            </m:limLow>
                          </m:fName>
                          <m:e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p>
                            </m:sSubSup>
                          </m:e>
                        </m:func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 </m:t>
                        </m:r>
                      </m:oMath>
                    </m:oMathPara>
                  </a14:m>
                  <a:endParaRPr lang="sv-S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27A0470-DD39-009D-4603-AD7C0AE1E3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795" y="1502128"/>
                  <a:ext cx="3621482" cy="87120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F96C92-CF0D-3203-34D5-5EBCFA32F257}"/>
                </a:ext>
              </a:extLst>
            </p:cNvPr>
            <p:cNvSpPr txBox="1"/>
            <p:nvPr/>
          </p:nvSpPr>
          <p:spPr>
            <a:xfrm>
              <a:off x="10281559" y="1429785"/>
              <a:ext cx="1255986" cy="540992"/>
            </a:xfrm>
            <a:prstGeom prst="rect">
              <a:avLst/>
            </a:prstGeom>
            <a:noFill/>
          </p:spPr>
          <p:txBody>
            <a:bodyPr wrap="square" tIns="90000" rtlCol="0">
              <a:noAutofit/>
            </a:bodyPr>
            <a:lstStyle/>
            <a:p>
              <a:pPr algn="ctr"/>
              <a:r>
                <a:rPr lang="sv-SE" sz="1600" dirty="0">
                  <a:latin typeface="Arial" panose="020B0604020202020204" pitchFamily="34" charset="0"/>
                  <a:cs typeface="Arial" panose="020B0604020202020204" pitchFamily="34" charset="0"/>
                </a:rPr>
                <a:t>Kontor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C06E18-E3AE-95FE-02E0-88DDBB77CE7F}"/>
                </a:ext>
              </a:extLst>
            </p:cNvPr>
            <p:cNvSpPr txBox="1"/>
            <p:nvPr/>
          </p:nvSpPr>
          <p:spPr>
            <a:xfrm>
              <a:off x="10466039" y="300949"/>
              <a:ext cx="1255986" cy="398078"/>
            </a:xfrm>
            <a:prstGeom prst="rect">
              <a:avLst/>
            </a:prstGeom>
            <a:noFill/>
          </p:spPr>
          <p:txBody>
            <a:bodyPr wrap="square" tIns="90000" rtlCol="0">
              <a:noAutofit/>
            </a:bodyPr>
            <a:lstStyle/>
            <a:p>
              <a:pPr algn="ctr"/>
              <a:r>
                <a:rPr lang="sv-SE" sz="1600" dirty="0">
                  <a:latin typeface="Arial" panose="020B0604020202020204" pitchFamily="34" charset="0"/>
                  <a:cs typeface="Arial" panose="020B0604020202020204" pitchFamily="34" charset="0"/>
                </a:rPr>
                <a:t>Bostad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96821A-6CB1-9A36-BD2D-56D439ABF2F5}"/>
                </a:ext>
              </a:extLst>
            </p:cNvPr>
            <p:cNvSpPr/>
            <p:nvPr/>
          </p:nvSpPr>
          <p:spPr>
            <a:xfrm>
              <a:off x="6176552" y="1442021"/>
              <a:ext cx="5355048" cy="1118418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68AD531-5F90-C7C1-33AD-A39C94E51B58}"/>
                </a:ext>
              </a:extLst>
            </p:cNvPr>
            <p:cNvGrpSpPr/>
            <p:nvPr/>
          </p:nvGrpSpPr>
          <p:grpSpPr>
            <a:xfrm>
              <a:off x="6507956" y="341817"/>
              <a:ext cx="538163" cy="417097"/>
              <a:chOff x="6507956" y="383381"/>
              <a:chExt cx="538163" cy="417097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83FE036-E88F-4DFA-A6FE-121F1651961F}"/>
                  </a:ext>
                </a:extLst>
              </p:cNvPr>
              <p:cNvSpPr/>
              <p:nvPr/>
            </p:nvSpPr>
            <p:spPr>
              <a:xfrm>
                <a:off x="6507956" y="383381"/>
                <a:ext cx="538163" cy="4170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84" name="Graphic 15">
                <a:extLst>
                  <a:ext uri="{FF2B5EF4-FFF2-40B4-BE49-F238E27FC236}">
                    <a16:creationId xmlns:a16="http://schemas.microsoft.com/office/drawing/2014/main" id="{EB29375B-BF04-E95C-1164-0D1CF7F692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2749" y="424542"/>
                <a:ext cx="450469" cy="360000"/>
              </a:xfrm>
              <a:custGeom>
                <a:avLst/>
                <a:gdLst>
                  <a:gd name="connsiteX0" fmla="*/ 423422 w 590063"/>
                  <a:gd name="connsiteY0" fmla="*/ 246509 h 471559"/>
                  <a:gd name="connsiteX1" fmla="*/ 382637 w 590063"/>
                  <a:gd name="connsiteY1" fmla="*/ 246509 h 471559"/>
                  <a:gd name="connsiteX2" fmla="*/ 382516 w 590063"/>
                  <a:gd name="connsiteY2" fmla="*/ 222646 h 471559"/>
                  <a:gd name="connsiteX3" fmla="*/ 423302 w 590063"/>
                  <a:gd name="connsiteY3" fmla="*/ 222646 h 471559"/>
                  <a:gd name="connsiteX4" fmla="*/ 423422 w 590063"/>
                  <a:gd name="connsiteY4" fmla="*/ 246509 h 471559"/>
                  <a:gd name="connsiteX5" fmla="*/ 208515 w 590063"/>
                  <a:gd name="connsiteY5" fmla="*/ 97490 h 471559"/>
                  <a:gd name="connsiteX6" fmla="*/ 167730 w 590063"/>
                  <a:gd name="connsiteY6" fmla="*/ 97490 h 471559"/>
                  <a:gd name="connsiteX7" fmla="*/ 167850 w 590063"/>
                  <a:gd name="connsiteY7" fmla="*/ 121352 h 471559"/>
                  <a:gd name="connsiteX8" fmla="*/ 208636 w 590063"/>
                  <a:gd name="connsiteY8" fmla="*/ 121352 h 471559"/>
                  <a:gd name="connsiteX9" fmla="*/ 208515 w 590063"/>
                  <a:gd name="connsiteY9" fmla="*/ 97490 h 471559"/>
                  <a:gd name="connsiteX10" fmla="*/ 576307 w 590063"/>
                  <a:gd name="connsiteY10" fmla="*/ 234821 h 471559"/>
                  <a:gd name="connsiteX11" fmla="*/ 403995 w 590063"/>
                  <a:gd name="connsiteY11" fmla="*/ 335872 h 471559"/>
                  <a:gd name="connsiteX12" fmla="*/ 336784 w 590063"/>
                  <a:gd name="connsiteY12" fmla="*/ 335872 h 471559"/>
                  <a:gd name="connsiteX13" fmla="*/ 15086 w 590063"/>
                  <a:gd name="connsiteY13" fmla="*/ 148502 h 471559"/>
                  <a:gd name="connsiteX14" fmla="*/ 14845 w 590063"/>
                  <a:gd name="connsiteY14" fmla="*/ 109177 h 471559"/>
                  <a:gd name="connsiteX15" fmla="*/ 187157 w 590063"/>
                  <a:gd name="connsiteY15" fmla="*/ 8127 h 471559"/>
                  <a:gd name="connsiteX16" fmla="*/ 254368 w 590063"/>
                  <a:gd name="connsiteY16" fmla="*/ 8127 h 471559"/>
                  <a:gd name="connsiteX17" fmla="*/ 575945 w 590063"/>
                  <a:gd name="connsiteY17" fmla="*/ 195497 h 471559"/>
                  <a:gd name="connsiteX18" fmla="*/ 576307 w 590063"/>
                  <a:gd name="connsiteY18" fmla="*/ 234821 h 471559"/>
                  <a:gd name="connsiteX19" fmla="*/ 511268 w 590063"/>
                  <a:gd name="connsiteY19" fmla="*/ 239204 h 471559"/>
                  <a:gd name="connsiteX20" fmla="*/ 501735 w 590063"/>
                  <a:gd name="connsiteY20" fmla="*/ 234943 h 471559"/>
                  <a:gd name="connsiteX21" fmla="*/ 501494 w 590063"/>
                  <a:gd name="connsiteY21" fmla="*/ 195131 h 471559"/>
                  <a:gd name="connsiteX22" fmla="*/ 510785 w 590063"/>
                  <a:gd name="connsiteY22" fmla="*/ 190870 h 471559"/>
                  <a:gd name="connsiteX23" fmla="*/ 260402 w 590063"/>
                  <a:gd name="connsiteY23" fmla="*/ 45016 h 471559"/>
                  <a:gd name="connsiteX24" fmla="*/ 254730 w 590063"/>
                  <a:gd name="connsiteY24" fmla="*/ 49034 h 471559"/>
                  <a:gd name="connsiteX25" fmla="*/ 186674 w 590063"/>
                  <a:gd name="connsiteY25" fmla="*/ 49034 h 471559"/>
                  <a:gd name="connsiteX26" fmla="*/ 181244 w 590063"/>
                  <a:gd name="connsiteY26" fmla="*/ 45260 h 471559"/>
                  <a:gd name="connsiteX27" fmla="*/ 78316 w 590063"/>
                  <a:gd name="connsiteY27" fmla="*/ 105647 h 471559"/>
                  <a:gd name="connsiteX28" fmla="*/ 84832 w 590063"/>
                  <a:gd name="connsiteY28" fmla="*/ 108812 h 471559"/>
                  <a:gd name="connsiteX29" fmla="*/ 85073 w 590063"/>
                  <a:gd name="connsiteY29" fmla="*/ 148502 h 471559"/>
                  <a:gd name="connsiteX30" fmla="*/ 78195 w 590063"/>
                  <a:gd name="connsiteY30" fmla="*/ 151789 h 471559"/>
                  <a:gd name="connsiteX31" fmla="*/ 327854 w 590063"/>
                  <a:gd name="connsiteY31" fmla="*/ 297278 h 471559"/>
                  <a:gd name="connsiteX32" fmla="*/ 331836 w 590063"/>
                  <a:gd name="connsiteY32" fmla="*/ 294599 h 471559"/>
                  <a:gd name="connsiteX33" fmla="*/ 399892 w 590063"/>
                  <a:gd name="connsiteY33" fmla="*/ 294599 h 471559"/>
                  <a:gd name="connsiteX34" fmla="*/ 407253 w 590063"/>
                  <a:gd name="connsiteY34" fmla="*/ 300078 h 471559"/>
                  <a:gd name="connsiteX35" fmla="*/ 511268 w 590063"/>
                  <a:gd name="connsiteY35" fmla="*/ 239204 h 471559"/>
                  <a:gd name="connsiteX36" fmla="*/ 6036 w 590063"/>
                  <a:gd name="connsiteY36" fmla="*/ 203167 h 471559"/>
                  <a:gd name="connsiteX37" fmla="*/ 342938 w 590063"/>
                  <a:gd name="connsiteY37" fmla="*/ 399424 h 471559"/>
                  <a:gd name="connsiteX38" fmla="*/ 347644 w 590063"/>
                  <a:gd name="connsiteY38" fmla="*/ 402224 h 471559"/>
                  <a:gd name="connsiteX39" fmla="*/ 354401 w 590063"/>
                  <a:gd name="connsiteY39" fmla="*/ 406120 h 471559"/>
                  <a:gd name="connsiteX40" fmla="*/ 388791 w 590063"/>
                  <a:gd name="connsiteY40" fmla="*/ 406120 h 471559"/>
                  <a:gd name="connsiteX41" fmla="*/ 581978 w 590063"/>
                  <a:gd name="connsiteY41" fmla="*/ 292895 h 471559"/>
                  <a:gd name="connsiteX42" fmla="*/ 581858 w 590063"/>
                  <a:gd name="connsiteY42" fmla="*/ 276094 h 471559"/>
                  <a:gd name="connsiteX43" fmla="*/ 553139 w 590063"/>
                  <a:gd name="connsiteY43" fmla="*/ 276094 h 471559"/>
                  <a:gd name="connsiteX44" fmla="*/ 371415 w 590063"/>
                  <a:gd name="connsiteY44" fmla="*/ 382623 h 471559"/>
                  <a:gd name="connsiteX45" fmla="*/ 35358 w 590063"/>
                  <a:gd name="connsiteY45" fmla="*/ 186853 h 471559"/>
                  <a:gd name="connsiteX46" fmla="*/ 6640 w 590063"/>
                  <a:gd name="connsiteY46" fmla="*/ 185879 h 471559"/>
                  <a:gd name="connsiteX47" fmla="*/ 6036 w 590063"/>
                  <a:gd name="connsiteY47" fmla="*/ 203167 h 471559"/>
                  <a:gd name="connsiteX48" fmla="*/ 582220 w 590063"/>
                  <a:gd name="connsiteY48" fmla="*/ 337333 h 471559"/>
                  <a:gd name="connsiteX49" fmla="*/ 553501 w 590063"/>
                  <a:gd name="connsiteY49" fmla="*/ 337333 h 471559"/>
                  <a:gd name="connsiteX50" fmla="*/ 371777 w 590063"/>
                  <a:gd name="connsiteY50" fmla="*/ 443984 h 471559"/>
                  <a:gd name="connsiteX51" fmla="*/ 35720 w 590063"/>
                  <a:gd name="connsiteY51" fmla="*/ 248092 h 471559"/>
                  <a:gd name="connsiteX52" fmla="*/ 7002 w 590063"/>
                  <a:gd name="connsiteY52" fmla="*/ 247118 h 471559"/>
                  <a:gd name="connsiteX53" fmla="*/ 6278 w 590063"/>
                  <a:gd name="connsiteY53" fmla="*/ 264284 h 471559"/>
                  <a:gd name="connsiteX54" fmla="*/ 343300 w 590063"/>
                  <a:gd name="connsiteY54" fmla="*/ 460663 h 471559"/>
                  <a:gd name="connsiteX55" fmla="*/ 348126 w 590063"/>
                  <a:gd name="connsiteY55" fmla="*/ 463464 h 471559"/>
                  <a:gd name="connsiteX56" fmla="*/ 354884 w 590063"/>
                  <a:gd name="connsiteY56" fmla="*/ 467360 h 471559"/>
                  <a:gd name="connsiteX57" fmla="*/ 389274 w 590063"/>
                  <a:gd name="connsiteY57" fmla="*/ 467360 h 471559"/>
                  <a:gd name="connsiteX58" fmla="*/ 582461 w 590063"/>
                  <a:gd name="connsiteY58" fmla="*/ 354134 h 471559"/>
                  <a:gd name="connsiteX59" fmla="*/ 582220 w 590063"/>
                  <a:gd name="connsiteY59" fmla="*/ 337333 h 471559"/>
                  <a:gd name="connsiteX60" fmla="*/ 369002 w 590063"/>
                  <a:gd name="connsiteY60" fmla="*/ 214733 h 471559"/>
                  <a:gd name="connsiteX61" fmla="*/ 222271 w 590063"/>
                  <a:gd name="connsiteY61" fmla="*/ 214855 h 471559"/>
                  <a:gd name="connsiteX62" fmla="*/ 222030 w 590063"/>
                  <a:gd name="connsiteY62" fmla="*/ 129144 h 471559"/>
                  <a:gd name="connsiteX63" fmla="*/ 368760 w 590063"/>
                  <a:gd name="connsiteY63" fmla="*/ 129022 h 471559"/>
                  <a:gd name="connsiteX64" fmla="*/ 369002 w 590063"/>
                  <a:gd name="connsiteY64" fmla="*/ 214733 h 471559"/>
                  <a:gd name="connsiteX65" fmla="*/ 358383 w 590063"/>
                  <a:gd name="connsiteY65" fmla="*/ 165303 h 471559"/>
                  <a:gd name="connsiteX66" fmla="*/ 357659 w 590063"/>
                  <a:gd name="connsiteY66" fmla="*/ 163964 h 471559"/>
                  <a:gd name="connsiteX67" fmla="*/ 342817 w 590063"/>
                  <a:gd name="connsiteY67" fmla="*/ 151059 h 471559"/>
                  <a:gd name="connsiteX68" fmla="*/ 334974 w 590063"/>
                  <a:gd name="connsiteY68" fmla="*/ 147163 h 471559"/>
                  <a:gd name="connsiteX69" fmla="*/ 310961 w 590063"/>
                  <a:gd name="connsiteY69" fmla="*/ 141319 h 471559"/>
                  <a:gd name="connsiteX70" fmla="*/ 279226 w 590063"/>
                  <a:gd name="connsiteY70" fmla="*/ 144971 h 471559"/>
                  <a:gd name="connsiteX71" fmla="*/ 278019 w 590063"/>
                  <a:gd name="connsiteY71" fmla="*/ 145337 h 471559"/>
                  <a:gd name="connsiteX72" fmla="*/ 269090 w 590063"/>
                  <a:gd name="connsiteY72" fmla="*/ 140101 h 471559"/>
                  <a:gd name="connsiteX73" fmla="*/ 264022 w 590063"/>
                  <a:gd name="connsiteY73" fmla="*/ 140101 h 471559"/>
                  <a:gd name="connsiteX74" fmla="*/ 258350 w 590063"/>
                  <a:gd name="connsiteY74" fmla="*/ 143389 h 471559"/>
                  <a:gd name="connsiteX75" fmla="*/ 258350 w 590063"/>
                  <a:gd name="connsiteY75" fmla="*/ 146432 h 471559"/>
                  <a:gd name="connsiteX76" fmla="*/ 265349 w 590063"/>
                  <a:gd name="connsiteY76" fmla="*/ 150450 h 471559"/>
                  <a:gd name="connsiteX77" fmla="*/ 260764 w 590063"/>
                  <a:gd name="connsiteY77" fmla="*/ 153128 h 471559"/>
                  <a:gd name="connsiteX78" fmla="*/ 253765 w 590063"/>
                  <a:gd name="connsiteY78" fmla="*/ 149111 h 471559"/>
                  <a:gd name="connsiteX79" fmla="*/ 248697 w 590063"/>
                  <a:gd name="connsiteY79" fmla="*/ 149111 h 471559"/>
                  <a:gd name="connsiteX80" fmla="*/ 243026 w 590063"/>
                  <a:gd name="connsiteY80" fmla="*/ 152398 h 471559"/>
                  <a:gd name="connsiteX81" fmla="*/ 243026 w 590063"/>
                  <a:gd name="connsiteY81" fmla="*/ 155442 h 471559"/>
                  <a:gd name="connsiteX82" fmla="*/ 251472 w 590063"/>
                  <a:gd name="connsiteY82" fmla="*/ 160312 h 471559"/>
                  <a:gd name="connsiteX83" fmla="*/ 247249 w 590063"/>
                  <a:gd name="connsiteY83" fmla="*/ 165060 h 471559"/>
                  <a:gd name="connsiteX84" fmla="*/ 248456 w 590063"/>
                  <a:gd name="connsiteY84" fmla="*/ 190383 h 471559"/>
                  <a:gd name="connsiteX85" fmla="*/ 259919 w 590063"/>
                  <a:gd name="connsiteY85" fmla="*/ 199636 h 471559"/>
                  <a:gd name="connsiteX86" fmla="*/ 274882 w 590063"/>
                  <a:gd name="connsiteY86" fmla="*/ 206210 h 471559"/>
                  <a:gd name="connsiteX87" fmla="*/ 284173 w 590063"/>
                  <a:gd name="connsiteY87" fmla="*/ 208767 h 471559"/>
                  <a:gd name="connsiteX88" fmla="*/ 290689 w 590063"/>
                  <a:gd name="connsiteY88" fmla="*/ 207063 h 471559"/>
                  <a:gd name="connsiteX89" fmla="*/ 294550 w 590063"/>
                  <a:gd name="connsiteY89" fmla="*/ 201341 h 471559"/>
                  <a:gd name="connsiteX90" fmla="*/ 293826 w 590063"/>
                  <a:gd name="connsiteY90" fmla="*/ 198297 h 471559"/>
                  <a:gd name="connsiteX91" fmla="*/ 292378 w 590063"/>
                  <a:gd name="connsiteY91" fmla="*/ 197688 h 471559"/>
                  <a:gd name="connsiteX92" fmla="*/ 282001 w 590063"/>
                  <a:gd name="connsiteY92" fmla="*/ 194036 h 471559"/>
                  <a:gd name="connsiteX93" fmla="*/ 273675 w 590063"/>
                  <a:gd name="connsiteY93" fmla="*/ 190140 h 471559"/>
                  <a:gd name="connsiteX94" fmla="*/ 266435 w 590063"/>
                  <a:gd name="connsiteY94" fmla="*/ 184418 h 471559"/>
                  <a:gd name="connsiteX95" fmla="*/ 267159 w 590063"/>
                  <a:gd name="connsiteY95" fmla="*/ 169564 h 471559"/>
                  <a:gd name="connsiteX96" fmla="*/ 285138 w 590063"/>
                  <a:gd name="connsiteY96" fmla="*/ 180035 h 471559"/>
                  <a:gd name="connsiteX97" fmla="*/ 290206 w 590063"/>
                  <a:gd name="connsiteY97" fmla="*/ 180035 h 471559"/>
                  <a:gd name="connsiteX98" fmla="*/ 295878 w 590063"/>
                  <a:gd name="connsiteY98" fmla="*/ 176747 h 471559"/>
                  <a:gd name="connsiteX99" fmla="*/ 295878 w 590063"/>
                  <a:gd name="connsiteY99" fmla="*/ 173704 h 471559"/>
                  <a:gd name="connsiteX100" fmla="*/ 276088 w 590063"/>
                  <a:gd name="connsiteY100" fmla="*/ 162259 h 471559"/>
                  <a:gd name="connsiteX101" fmla="*/ 280674 w 590063"/>
                  <a:gd name="connsiteY101" fmla="*/ 159581 h 471559"/>
                  <a:gd name="connsiteX102" fmla="*/ 300463 w 590063"/>
                  <a:gd name="connsiteY102" fmla="*/ 171025 h 471559"/>
                  <a:gd name="connsiteX103" fmla="*/ 305531 w 590063"/>
                  <a:gd name="connsiteY103" fmla="*/ 171025 h 471559"/>
                  <a:gd name="connsiteX104" fmla="*/ 311202 w 590063"/>
                  <a:gd name="connsiteY104" fmla="*/ 167738 h 471559"/>
                  <a:gd name="connsiteX105" fmla="*/ 311202 w 590063"/>
                  <a:gd name="connsiteY105" fmla="*/ 164694 h 471559"/>
                  <a:gd name="connsiteX106" fmla="*/ 293947 w 590063"/>
                  <a:gd name="connsiteY106" fmla="*/ 154711 h 471559"/>
                  <a:gd name="connsiteX107" fmla="*/ 294188 w 590063"/>
                  <a:gd name="connsiteY107" fmla="*/ 154589 h 471559"/>
                  <a:gd name="connsiteX108" fmla="*/ 314702 w 590063"/>
                  <a:gd name="connsiteY108" fmla="*/ 154346 h 471559"/>
                  <a:gd name="connsiteX109" fmla="*/ 326527 w 590063"/>
                  <a:gd name="connsiteY109" fmla="*/ 159094 h 471559"/>
                  <a:gd name="connsiteX110" fmla="*/ 333284 w 590063"/>
                  <a:gd name="connsiteY110" fmla="*/ 164086 h 471559"/>
                  <a:gd name="connsiteX111" fmla="*/ 339680 w 590063"/>
                  <a:gd name="connsiteY111" fmla="*/ 170173 h 471559"/>
                  <a:gd name="connsiteX112" fmla="*/ 340645 w 590063"/>
                  <a:gd name="connsiteY112" fmla="*/ 170904 h 471559"/>
                  <a:gd name="connsiteX113" fmla="*/ 345834 w 590063"/>
                  <a:gd name="connsiteY113" fmla="*/ 171391 h 471559"/>
                  <a:gd name="connsiteX114" fmla="*/ 355366 w 590063"/>
                  <a:gd name="connsiteY114" fmla="*/ 169077 h 471559"/>
                  <a:gd name="connsiteX115" fmla="*/ 358383 w 590063"/>
                  <a:gd name="connsiteY115" fmla="*/ 165303 h 47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90063" h="471559">
                    <a:moveTo>
                      <a:pt x="423422" y="246509"/>
                    </a:moveTo>
                    <a:cubicBezTo>
                      <a:pt x="412200" y="253083"/>
                      <a:pt x="393980" y="253083"/>
                      <a:pt x="382637" y="246509"/>
                    </a:cubicBezTo>
                    <a:cubicBezTo>
                      <a:pt x="371415" y="239935"/>
                      <a:pt x="371294" y="229221"/>
                      <a:pt x="382516" y="222646"/>
                    </a:cubicBezTo>
                    <a:cubicBezTo>
                      <a:pt x="393738" y="216072"/>
                      <a:pt x="411959" y="216072"/>
                      <a:pt x="423302" y="222646"/>
                    </a:cubicBezTo>
                    <a:cubicBezTo>
                      <a:pt x="434644" y="229221"/>
                      <a:pt x="434765" y="239935"/>
                      <a:pt x="423422" y="246509"/>
                    </a:cubicBezTo>
                    <a:close/>
                    <a:moveTo>
                      <a:pt x="208515" y="97490"/>
                    </a:moveTo>
                    <a:cubicBezTo>
                      <a:pt x="197172" y="90915"/>
                      <a:pt x="178952" y="90915"/>
                      <a:pt x="167730" y="97490"/>
                    </a:cubicBezTo>
                    <a:cubicBezTo>
                      <a:pt x="156508" y="104064"/>
                      <a:pt x="156628" y="114778"/>
                      <a:pt x="167850" y="121352"/>
                    </a:cubicBezTo>
                    <a:cubicBezTo>
                      <a:pt x="179193" y="127927"/>
                      <a:pt x="197414" y="127927"/>
                      <a:pt x="208636" y="121352"/>
                    </a:cubicBezTo>
                    <a:cubicBezTo>
                      <a:pt x="219858" y="114778"/>
                      <a:pt x="219737" y="104064"/>
                      <a:pt x="208515" y="97490"/>
                    </a:cubicBezTo>
                    <a:close/>
                    <a:moveTo>
                      <a:pt x="576307" y="234821"/>
                    </a:moveTo>
                    <a:lnTo>
                      <a:pt x="403995" y="335872"/>
                    </a:lnTo>
                    <a:cubicBezTo>
                      <a:pt x="385533" y="346707"/>
                      <a:pt x="355366" y="346707"/>
                      <a:pt x="336784" y="335872"/>
                    </a:cubicBezTo>
                    <a:lnTo>
                      <a:pt x="15086" y="148502"/>
                    </a:lnTo>
                    <a:cubicBezTo>
                      <a:pt x="-3496" y="137666"/>
                      <a:pt x="-3617" y="120013"/>
                      <a:pt x="14845" y="109177"/>
                    </a:cubicBezTo>
                    <a:lnTo>
                      <a:pt x="187157" y="8127"/>
                    </a:lnTo>
                    <a:cubicBezTo>
                      <a:pt x="205619" y="-2709"/>
                      <a:pt x="235786" y="-2709"/>
                      <a:pt x="254368" y="8127"/>
                    </a:cubicBezTo>
                    <a:lnTo>
                      <a:pt x="575945" y="195497"/>
                    </a:lnTo>
                    <a:cubicBezTo>
                      <a:pt x="594648" y="206332"/>
                      <a:pt x="594769" y="223986"/>
                      <a:pt x="576307" y="234821"/>
                    </a:cubicBezTo>
                    <a:close/>
                    <a:moveTo>
                      <a:pt x="511268" y="239204"/>
                    </a:moveTo>
                    <a:cubicBezTo>
                      <a:pt x="507889" y="237987"/>
                      <a:pt x="504631" y="236647"/>
                      <a:pt x="501735" y="234943"/>
                    </a:cubicBezTo>
                    <a:cubicBezTo>
                      <a:pt x="482911" y="223986"/>
                      <a:pt x="482790" y="206210"/>
                      <a:pt x="501494" y="195131"/>
                    </a:cubicBezTo>
                    <a:cubicBezTo>
                      <a:pt x="504390" y="193427"/>
                      <a:pt x="507406" y="192088"/>
                      <a:pt x="510785" y="190870"/>
                    </a:cubicBezTo>
                    <a:lnTo>
                      <a:pt x="260402" y="45016"/>
                    </a:lnTo>
                    <a:cubicBezTo>
                      <a:pt x="258833" y="46477"/>
                      <a:pt x="256902" y="47816"/>
                      <a:pt x="254730" y="49034"/>
                    </a:cubicBezTo>
                    <a:cubicBezTo>
                      <a:pt x="236027" y="59991"/>
                      <a:pt x="205498" y="59991"/>
                      <a:pt x="186674" y="49034"/>
                    </a:cubicBezTo>
                    <a:cubicBezTo>
                      <a:pt x="184623" y="47816"/>
                      <a:pt x="182813" y="46599"/>
                      <a:pt x="181244" y="45260"/>
                    </a:cubicBezTo>
                    <a:lnTo>
                      <a:pt x="78316" y="105647"/>
                    </a:lnTo>
                    <a:cubicBezTo>
                      <a:pt x="80608" y="106621"/>
                      <a:pt x="82780" y="107595"/>
                      <a:pt x="84832" y="108812"/>
                    </a:cubicBezTo>
                    <a:cubicBezTo>
                      <a:pt x="103656" y="119769"/>
                      <a:pt x="103776" y="137545"/>
                      <a:pt x="85073" y="148502"/>
                    </a:cubicBezTo>
                    <a:cubicBezTo>
                      <a:pt x="82901" y="149719"/>
                      <a:pt x="80608" y="150815"/>
                      <a:pt x="78195" y="151789"/>
                    </a:cubicBezTo>
                    <a:lnTo>
                      <a:pt x="327854" y="297278"/>
                    </a:lnTo>
                    <a:cubicBezTo>
                      <a:pt x="329061" y="296426"/>
                      <a:pt x="330388" y="295452"/>
                      <a:pt x="331836" y="294599"/>
                    </a:cubicBezTo>
                    <a:cubicBezTo>
                      <a:pt x="350540" y="283642"/>
                      <a:pt x="380948" y="283642"/>
                      <a:pt x="399892" y="294599"/>
                    </a:cubicBezTo>
                    <a:cubicBezTo>
                      <a:pt x="402788" y="296304"/>
                      <a:pt x="405202" y="298130"/>
                      <a:pt x="407253" y="300078"/>
                    </a:cubicBezTo>
                    <a:lnTo>
                      <a:pt x="511268" y="239204"/>
                    </a:lnTo>
                    <a:close/>
                    <a:moveTo>
                      <a:pt x="6036" y="203167"/>
                    </a:moveTo>
                    <a:lnTo>
                      <a:pt x="342938" y="399424"/>
                    </a:lnTo>
                    <a:lnTo>
                      <a:pt x="347644" y="402224"/>
                    </a:lnTo>
                    <a:lnTo>
                      <a:pt x="354401" y="406120"/>
                    </a:lnTo>
                    <a:cubicBezTo>
                      <a:pt x="363934" y="411721"/>
                      <a:pt x="379258" y="411721"/>
                      <a:pt x="388791" y="406120"/>
                    </a:cubicBezTo>
                    <a:lnTo>
                      <a:pt x="581978" y="292895"/>
                    </a:lnTo>
                    <a:cubicBezTo>
                      <a:pt x="589822" y="288269"/>
                      <a:pt x="589822" y="280720"/>
                      <a:pt x="581858" y="276094"/>
                    </a:cubicBezTo>
                    <a:cubicBezTo>
                      <a:pt x="573894" y="271467"/>
                      <a:pt x="561103" y="271467"/>
                      <a:pt x="553139" y="276094"/>
                    </a:cubicBezTo>
                    <a:lnTo>
                      <a:pt x="371415" y="382623"/>
                    </a:lnTo>
                    <a:lnTo>
                      <a:pt x="35358" y="186853"/>
                    </a:lnTo>
                    <a:cubicBezTo>
                      <a:pt x="27515" y="182348"/>
                      <a:pt x="14845" y="181617"/>
                      <a:pt x="6640" y="185879"/>
                    </a:cubicBezTo>
                    <a:cubicBezTo>
                      <a:pt x="-2048" y="190505"/>
                      <a:pt x="-2169" y="198419"/>
                      <a:pt x="6036" y="203167"/>
                    </a:cubicBezTo>
                    <a:close/>
                    <a:moveTo>
                      <a:pt x="582220" y="337333"/>
                    </a:moveTo>
                    <a:cubicBezTo>
                      <a:pt x="574256" y="332706"/>
                      <a:pt x="561465" y="332706"/>
                      <a:pt x="553501" y="337333"/>
                    </a:cubicBezTo>
                    <a:lnTo>
                      <a:pt x="371777" y="443984"/>
                    </a:lnTo>
                    <a:lnTo>
                      <a:pt x="35720" y="248092"/>
                    </a:lnTo>
                    <a:cubicBezTo>
                      <a:pt x="27877" y="243587"/>
                      <a:pt x="15207" y="242857"/>
                      <a:pt x="7002" y="247118"/>
                    </a:cubicBezTo>
                    <a:cubicBezTo>
                      <a:pt x="-1686" y="251744"/>
                      <a:pt x="-1928" y="259536"/>
                      <a:pt x="6278" y="264284"/>
                    </a:cubicBezTo>
                    <a:lnTo>
                      <a:pt x="343300" y="460663"/>
                    </a:lnTo>
                    <a:lnTo>
                      <a:pt x="348126" y="463464"/>
                    </a:lnTo>
                    <a:lnTo>
                      <a:pt x="354884" y="467360"/>
                    </a:lnTo>
                    <a:cubicBezTo>
                      <a:pt x="364416" y="472960"/>
                      <a:pt x="379741" y="472960"/>
                      <a:pt x="389274" y="467360"/>
                    </a:cubicBezTo>
                    <a:lnTo>
                      <a:pt x="582461" y="354134"/>
                    </a:lnTo>
                    <a:cubicBezTo>
                      <a:pt x="590304" y="349508"/>
                      <a:pt x="590184" y="341959"/>
                      <a:pt x="582220" y="337333"/>
                    </a:cubicBezTo>
                    <a:close/>
                    <a:moveTo>
                      <a:pt x="369002" y="214733"/>
                    </a:moveTo>
                    <a:cubicBezTo>
                      <a:pt x="328578" y="238474"/>
                      <a:pt x="262936" y="238595"/>
                      <a:pt x="222271" y="214855"/>
                    </a:cubicBezTo>
                    <a:cubicBezTo>
                      <a:pt x="181606" y="191235"/>
                      <a:pt x="181606" y="152885"/>
                      <a:pt x="222030" y="129144"/>
                    </a:cubicBezTo>
                    <a:cubicBezTo>
                      <a:pt x="262453" y="105403"/>
                      <a:pt x="328096" y="105281"/>
                      <a:pt x="368760" y="129022"/>
                    </a:cubicBezTo>
                    <a:cubicBezTo>
                      <a:pt x="409425" y="152641"/>
                      <a:pt x="409425" y="191114"/>
                      <a:pt x="369002" y="214733"/>
                    </a:cubicBezTo>
                    <a:close/>
                    <a:moveTo>
                      <a:pt x="358383" y="165303"/>
                    </a:moveTo>
                    <a:lnTo>
                      <a:pt x="357659" y="163964"/>
                    </a:lnTo>
                    <a:cubicBezTo>
                      <a:pt x="353918" y="159094"/>
                      <a:pt x="349092" y="154711"/>
                      <a:pt x="342817" y="151059"/>
                    </a:cubicBezTo>
                    <a:cubicBezTo>
                      <a:pt x="340404" y="149598"/>
                      <a:pt x="337749" y="148380"/>
                      <a:pt x="334974" y="147163"/>
                    </a:cubicBezTo>
                    <a:cubicBezTo>
                      <a:pt x="327734" y="144119"/>
                      <a:pt x="319770" y="141928"/>
                      <a:pt x="310961" y="141319"/>
                    </a:cubicBezTo>
                    <a:cubicBezTo>
                      <a:pt x="299739" y="140467"/>
                      <a:pt x="289120" y="141928"/>
                      <a:pt x="279226" y="144971"/>
                    </a:cubicBezTo>
                    <a:lnTo>
                      <a:pt x="278019" y="145337"/>
                    </a:lnTo>
                    <a:lnTo>
                      <a:pt x="269090" y="140101"/>
                    </a:lnTo>
                    <a:cubicBezTo>
                      <a:pt x="267642" y="139249"/>
                      <a:pt x="265349" y="139249"/>
                      <a:pt x="264022" y="140101"/>
                    </a:cubicBezTo>
                    <a:lnTo>
                      <a:pt x="258350" y="143389"/>
                    </a:lnTo>
                    <a:cubicBezTo>
                      <a:pt x="256902" y="144241"/>
                      <a:pt x="256902" y="145580"/>
                      <a:pt x="258350" y="146432"/>
                    </a:cubicBezTo>
                    <a:lnTo>
                      <a:pt x="265349" y="150450"/>
                    </a:lnTo>
                    <a:cubicBezTo>
                      <a:pt x="263780" y="151302"/>
                      <a:pt x="262212" y="152276"/>
                      <a:pt x="260764" y="153128"/>
                    </a:cubicBezTo>
                    <a:lnTo>
                      <a:pt x="253765" y="149111"/>
                    </a:lnTo>
                    <a:cubicBezTo>
                      <a:pt x="252317" y="148258"/>
                      <a:pt x="250024" y="148258"/>
                      <a:pt x="248697" y="149111"/>
                    </a:cubicBezTo>
                    <a:lnTo>
                      <a:pt x="243026" y="152398"/>
                    </a:lnTo>
                    <a:cubicBezTo>
                      <a:pt x="241578" y="153250"/>
                      <a:pt x="241578" y="154589"/>
                      <a:pt x="243026" y="155442"/>
                    </a:cubicBezTo>
                    <a:lnTo>
                      <a:pt x="251472" y="160312"/>
                    </a:lnTo>
                    <a:cubicBezTo>
                      <a:pt x="250024" y="161894"/>
                      <a:pt x="248456" y="163355"/>
                      <a:pt x="247249" y="165060"/>
                    </a:cubicBezTo>
                    <a:cubicBezTo>
                      <a:pt x="241336" y="173582"/>
                      <a:pt x="241216" y="181983"/>
                      <a:pt x="248456" y="190383"/>
                    </a:cubicBezTo>
                    <a:cubicBezTo>
                      <a:pt x="251593" y="193914"/>
                      <a:pt x="255454" y="196958"/>
                      <a:pt x="259919" y="199636"/>
                    </a:cubicBezTo>
                    <a:cubicBezTo>
                      <a:pt x="264263" y="202193"/>
                      <a:pt x="269331" y="204384"/>
                      <a:pt x="274882" y="206210"/>
                    </a:cubicBezTo>
                    <a:cubicBezTo>
                      <a:pt x="277898" y="207184"/>
                      <a:pt x="281036" y="208037"/>
                      <a:pt x="284173" y="208767"/>
                    </a:cubicBezTo>
                    <a:cubicBezTo>
                      <a:pt x="287310" y="209376"/>
                      <a:pt x="289482" y="208767"/>
                      <a:pt x="290689" y="207063"/>
                    </a:cubicBezTo>
                    <a:cubicBezTo>
                      <a:pt x="292137" y="205236"/>
                      <a:pt x="293464" y="203288"/>
                      <a:pt x="294550" y="201341"/>
                    </a:cubicBezTo>
                    <a:cubicBezTo>
                      <a:pt x="295395" y="200001"/>
                      <a:pt x="295154" y="199149"/>
                      <a:pt x="293826" y="198297"/>
                    </a:cubicBezTo>
                    <a:cubicBezTo>
                      <a:pt x="293464" y="198053"/>
                      <a:pt x="292982" y="197810"/>
                      <a:pt x="292378" y="197688"/>
                    </a:cubicBezTo>
                    <a:cubicBezTo>
                      <a:pt x="288879" y="196471"/>
                      <a:pt x="285380" y="195375"/>
                      <a:pt x="282001" y="194036"/>
                    </a:cubicBezTo>
                    <a:cubicBezTo>
                      <a:pt x="278984" y="192818"/>
                      <a:pt x="276209" y="191601"/>
                      <a:pt x="273675" y="190140"/>
                    </a:cubicBezTo>
                    <a:cubicBezTo>
                      <a:pt x="270779" y="188435"/>
                      <a:pt x="268366" y="186609"/>
                      <a:pt x="266435" y="184418"/>
                    </a:cubicBezTo>
                    <a:cubicBezTo>
                      <a:pt x="261850" y="179304"/>
                      <a:pt x="263177" y="174434"/>
                      <a:pt x="267159" y="169564"/>
                    </a:cubicBezTo>
                    <a:lnTo>
                      <a:pt x="285138" y="180035"/>
                    </a:lnTo>
                    <a:cubicBezTo>
                      <a:pt x="286586" y="180887"/>
                      <a:pt x="288879" y="180887"/>
                      <a:pt x="290206" y="180035"/>
                    </a:cubicBezTo>
                    <a:lnTo>
                      <a:pt x="295878" y="176747"/>
                    </a:lnTo>
                    <a:cubicBezTo>
                      <a:pt x="297326" y="175895"/>
                      <a:pt x="297326" y="174556"/>
                      <a:pt x="295878" y="173704"/>
                    </a:cubicBezTo>
                    <a:lnTo>
                      <a:pt x="276088" y="162259"/>
                    </a:lnTo>
                    <a:cubicBezTo>
                      <a:pt x="277657" y="161285"/>
                      <a:pt x="279226" y="160433"/>
                      <a:pt x="280674" y="159581"/>
                    </a:cubicBezTo>
                    <a:lnTo>
                      <a:pt x="300463" y="171025"/>
                    </a:lnTo>
                    <a:cubicBezTo>
                      <a:pt x="301911" y="171878"/>
                      <a:pt x="304204" y="171878"/>
                      <a:pt x="305531" y="171025"/>
                    </a:cubicBezTo>
                    <a:lnTo>
                      <a:pt x="311202" y="167738"/>
                    </a:lnTo>
                    <a:cubicBezTo>
                      <a:pt x="312650" y="166886"/>
                      <a:pt x="312650" y="165547"/>
                      <a:pt x="311202" y="164694"/>
                    </a:cubicBezTo>
                    <a:lnTo>
                      <a:pt x="293947" y="154711"/>
                    </a:lnTo>
                    <a:lnTo>
                      <a:pt x="294188" y="154589"/>
                    </a:lnTo>
                    <a:cubicBezTo>
                      <a:pt x="300946" y="153007"/>
                      <a:pt x="307703" y="152520"/>
                      <a:pt x="314702" y="154346"/>
                    </a:cubicBezTo>
                    <a:cubicBezTo>
                      <a:pt x="319287" y="155442"/>
                      <a:pt x="323148" y="157146"/>
                      <a:pt x="326527" y="159094"/>
                    </a:cubicBezTo>
                    <a:cubicBezTo>
                      <a:pt x="329061" y="160555"/>
                      <a:pt x="331354" y="162259"/>
                      <a:pt x="333284" y="164086"/>
                    </a:cubicBezTo>
                    <a:cubicBezTo>
                      <a:pt x="335577" y="166034"/>
                      <a:pt x="337508" y="168225"/>
                      <a:pt x="339680" y="170173"/>
                    </a:cubicBezTo>
                    <a:cubicBezTo>
                      <a:pt x="340042" y="170417"/>
                      <a:pt x="340283" y="170660"/>
                      <a:pt x="340645" y="170904"/>
                    </a:cubicBezTo>
                    <a:cubicBezTo>
                      <a:pt x="341972" y="171756"/>
                      <a:pt x="343662" y="171878"/>
                      <a:pt x="345834" y="171391"/>
                    </a:cubicBezTo>
                    <a:cubicBezTo>
                      <a:pt x="349092" y="170660"/>
                      <a:pt x="352229" y="169930"/>
                      <a:pt x="355366" y="169077"/>
                    </a:cubicBezTo>
                    <a:cubicBezTo>
                      <a:pt x="358262" y="168347"/>
                      <a:pt x="359228" y="167129"/>
                      <a:pt x="358383" y="165303"/>
                    </a:cubicBezTo>
                    <a:close/>
                  </a:path>
                </a:pathLst>
              </a:custGeom>
              <a:solidFill>
                <a:schemeClr val="tx1"/>
              </a:solidFill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</p:grpSp>
        <p:cxnSp>
          <p:nvCxnSpPr>
            <p:cNvPr id="85" name="Connector: Elbow 84">
              <a:extLst>
                <a:ext uri="{FF2B5EF4-FFF2-40B4-BE49-F238E27FC236}">
                  <a16:creationId xmlns:a16="http://schemas.microsoft.com/office/drawing/2014/main" id="{E3BFAD6C-0D2F-4419-FB3E-7C4A8E224579}"/>
                </a:ext>
              </a:extLst>
            </p:cNvPr>
            <p:cNvCxnSpPr>
              <a:cxnSpLocks/>
              <a:stCxn id="124" idx="1"/>
              <a:endCxn id="12" idx="0"/>
            </p:cNvCxnSpPr>
            <p:nvPr/>
          </p:nvCxnSpPr>
          <p:spPr>
            <a:xfrm rot="10800000" flipV="1">
              <a:off x="5277826" y="550365"/>
              <a:ext cx="1230131" cy="372367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or: Elbow 126">
              <a:extLst>
                <a:ext uri="{FF2B5EF4-FFF2-40B4-BE49-F238E27FC236}">
                  <a16:creationId xmlns:a16="http://schemas.microsoft.com/office/drawing/2014/main" id="{0326CDE2-DD00-8A72-E7B5-4016756007E9}"/>
                </a:ext>
              </a:extLst>
            </p:cNvPr>
            <p:cNvCxnSpPr>
              <a:cxnSpLocks/>
              <a:stCxn id="12" idx="3"/>
              <a:endCxn id="4" idx="1"/>
            </p:cNvCxnSpPr>
            <p:nvPr/>
          </p:nvCxnSpPr>
          <p:spPr>
            <a:xfrm>
              <a:off x="5735025" y="1379933"/>
              <a:ext cx="748915" cy="368599"/>
            </a:xfrm>
            <a:prstGeom prst="bentConnector3">
              <a:avLst>
                <a:gd name="adj1" fmla="val 33466"/>
              </a:avLst>
            </a:prstGeom>
            <a:ln w="76200">
              <a:gradFill flip="none"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  <a:tileRect/>
              </a:gra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564A8075-DEA8-FE40-D449-C310EB821AC7}"/>
                </a:ext>
              </a:extLst>
            </p:cNvPr>
            <p:cNvGrpSpPr/>
            <p:nvPr/>
          </p:nvGrpSpPr>
          <p:grpSpPr>
            <a:xfrm>
              <a:off x="6566786" y="2079274"/>
              <a:ext cx="538163" cy="417097"/>
              <a:chOff x="6507956" y="383381"/>
              <a:chExt cx="538163" cy="417097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396B83E-0833-BCB8-9A43-562AB5F0BC03}"/>
                  </a:ext>
                </a:extLst>
              </p:cNvPr>
              <p:cNvSpPr/>
              <p:nvPr/>
            </p:nvSpPr>
            <p:spPr>
              <a:xfrm>
                <a:off x="6507956" y="383381"/>
                <a:ext cx="538163" cy="4170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32" name="Graphic 15">
                <a:extLst>
                  <a:ext uri="{FF2B5EF4-FFF2-40B4-BE49-F238E27FC236}">
                    <a16:creationId xmlns:a16="http://schemas.microsoft.com/office/drawing/2014/main" id="{787A0946-6E1F-1024-BBD3-F820EA936B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2749" y="424542"/>
                <a:ext cx="450469" cy="360000"/>
              </a:xfrm>
              <a:custGeom>
                <a:avLst/>
                <a:gdLst>
                  <a:gd name="connsiteX0" fmla="*/ 423422 w 590063"/>
                  <a:gd name="connsiteY0" fmla="*/ 246509 h 471559"/>
                  <a:gd name="connsiteX1" fmla="*/ 382637 w 590063"/>
                  <a:gd name="connsiteY1" fmla="*/ 246509 h 471559"/>
                  <a:gd name="connsiteX2" fmla="*/ 382516 w 590063"/>
                  <a:gd name="connsiteY2" fmla="*/ 222646 h 471559"/>
                  <a:gd name="connsiteX3" fmla="*/ 423302 w 590063"/>
                  <a:gd name="connsiteY3" fmla="*/ 222646 h 471559"/>
                  <a:gd name="connsiteX4" fmla="*/ 423422 w 590063"/>
                  <a:gd name="connsiteY4" fmla="*/ 246509 h 471559"/>
                  <a:gd name="connsiteX5" fmla="*/ 208515 w 590063"/>
                  <a:gd name="connsiteY5" fmla="*/ 97490 h 471559"/>
                  <a:gd name="connsiteX6" fmla="*/ 167730 w 590063"/>
                  <a:gd name="connsiteY6" fmla="*/ 97490 h 471559"/>
                  <a:gd name="connsiteX7" fmla="*/ 167850 w 590063"/>
                  <a:gd name="connsiteY7" fmla="*/ 121352 h 471559"/>
                  <a:gd name="connsiteX8" fmla="*/ 208636 w 590063"/>
                  <a:gd name="connsiteY8" fmla="*/ 121352 h 471559"/>
                  <a:gd name="connsiteX9" fmla="*/ 208515 w 590063"/>
                  <a:gd name="connsiteY9" fmla="*/ 97490 h 471559"/>
                  <a:gd name="connsiteX10" fmla="*/ 576307 w 590063"/>
                  <a:gd name="connsiteY10" fmla="*/ 234821 h 471559"/>
                  <a:gd name="connsiteX11" fmla="*/ 403995 w 590063"/>
                  <a:gd name="connsiteY11" fmla="*/ 335872 h 471559"/>
                  <a:gd name="connsiteX12" fmla="*/ 336784 w 590063"/>
                  <a:gd name="connsiteY12" fmla="*/ 335872 h 471559"/>
                  <a:gd name="connsiteX13" fmla="*/ 15086 w 590063"/>
                  <a:gd name="connsiteY13" fmla="*/ 148502 h 471559"/>
                  <a:gd name="connsiteX14" fmla="*/ 14845 w 590063"/>
                  <a:gd name="connsiteY14" fmla="*/ 109177 h 471559"/>
                  <a:gd name="connsiteX15" fmla="*/ 187157 w 590063"/>
                  <a:gd name="connsiteY15" fmla="*/ 8127 h 471559"/>
                  <a:gd name="connsiteX16" fmla="*/ 254368 w 590063"/>
                  <a:gd name="connsiteY16" fmla="*/ 8127 h 471559"/>
                  <a:gd name="connsiteX17" fmla="*/ 575945 w 590063"/>
                  <a:gd name="connsiteY17" fmla="*/ 195497 h 471559"/>
                  <a:gd name="connsiteX18" fmla="*/ 576307 w 590063"/>
                  <a:gd name="connsiteY18" fmla="*/ 234821 h 471559"/>
                  <a:gd name="connsiteX19" fmla="*/ 511268 w 590063"/>
                  <a:gd name="connsiteY19" fmla="*/ 239204 h 471559"/>
                  <a:gd name="connsiteX20" fmla="*/ 501735 w 590063"/>
                  <a:gd name="connsiteY20" fmla="*/ 234943 h 471559"/>
                  <a:gd name="connsiteX21" fmla="*/ 501494 w 590063"/>
                  <a:gd name="connsiteY21" fmla="*/ 195131 h 471559"/>
                  <a:gd name="connsiteX22" fmla="*/ 510785 w 590063"/>
                  <a:gd name="connsiteY22" fmla="*/ 190870 h 471559"/>
                  <a:gd name="connsiteX23" fmla="*/ 260402 w 590063"/>
                  <a:gd name="connsiteY23" fmla="*/ 45016 h 471559"/>
                  <a:gd name="connsiteX24" fmla="*/ 254730 w 590063"/>
                  <a:gd name="connsiteY24" fmla="*/ 49034 h 471559"/>
                  <a:gd name="connsiteX25" fmla="*/ 186674 w 590063"/>
                  <a:gd name="connsiteY25" fmla="*/ 49034 h 471559"/>
                  <a:gd name="connsiteX26" fmla="*/ 181244 w 590063"/>
                  <a:gd name="connsiteY26" fmla="*/ 45260 h 471559"/>
                  <a:gd name="connsiteX27" fmla="*/ 78316 w 590063"/>
                  <a:gd name="connsiteY27" fmla="*/ 105647 h 471559"/>
                  <a:gd name="connsiteX28" fmla="*/ 84832 w 590063"/>
                  <a:gd name="connsiteY28" fmla="*/ 108812 h 471559"/>
                  <a:gd name="connsiteX29" fmla="*/ 85073 w 590063"/>
                  <a:gd name="connsiteY29" fmla="*/ 148502 h 471559"/>
                  <a:gd name="connsiteX30" fmla="*/ 78195 w 590063"/>
                  <a:gd name="connsiteY30" fmla="*/ 151789 h 471559"/>
                  <a:gd name="connsiteX31" fmla="*/ 327854 w 590063"/>
                  <a:gd name="connsiteY31" fmla="*/ 297278 h 471559"/>
                  <a:gd name="connsiteX32" fmla="*/ 331836 w 590063"/>
                  <a:gd name="connsiteY32" fmla="*/ 294599 h 471559"/>
                  <a:gd name="connsiteX33" fmla="*/ 399892 w 590063"/>
                  <a:gd name="connsiteY33" fmla="*/ 294599 h 471559"/>
                  <a:gd name="connsiteX34" fmla="*/ 407253 w 590063"/>
                  <a:gd name="connsiteY34" fmla="*/ 300078 h 471559"/>
                  <a:gd name="connsiteX35" fmla="*/ 511268 w 590063"/>
                  <a:gd name="connsiteY35" fmla="*/ 239204 h 471559"/>
                  <a:gd name="connsiteX36" fmla="*/ 6036 w 590063"/>
                  <a:gd name="connsiteY36" fmla="*/ 203167 h 471559"/>
                  <a:gd name="connsiteX37" fmla="*/ 342938 w 590063"/>
                  <a:gd name="connsiteY37" fmla="*/ 399424 h 471559"/>
                  <a:gd name="connsiteX38" fmla="*/ 347644 w 590063"/>
                  <a:gd name="connsiteY38" fmla="*/ 402224 h 471559"/>
                  <a:gd name="connsiteX39" fmla="*/ 354401 w 590063"/>
                  <a:gd name="connsiteY39" fmla="*/ 406120 h 471559"/>
                  <a:gd name="connsiteX40" fmla="*/ 388791 w 590063"/>
                  <a:gd name="connsiteY40" fmla="*/ 406120 h 471559"/>
                  <a:gd name="connsiteX41" fmla="*/ 581978 w 590063"/>
                  <a:gd name="connsiteY41" fmla="*/ 292895 h 471559"/>
                  <a:gd name="connsiteX42" fmla="*/ 581858 w 590063"/>
                  <a:gd name="connsiteY42" fmla="*/ 276094 h 471559"/>
                  <a:gd name="connsiteX43" fmla="*/ 553139 w 590063"/>
                  <a:gd name="connsiteY43" fmla="*/ 276094 h 471559"/>
                  <a:gd name="connsiteX44" fmla="*/ 371415 w 590063"/>
                  <a:gd name="connsiteY44" fmla="*/ 382623 h 471559"/>
                  <a:gd name="connsiteX45" fmla="*/ 35358 w 590063"/>
                  <a:gd name="connsiteY45" fmla="*/ 186853 h 471559"/>
                  <a:gd name="connsiteX46" fmla="*/ 6640 w 590063"/>
                  <a:gd name="connsiteY46" fmla="*/ 185879 h 471559"/>
                  <a:gd name="connsiteX47" fmla="*/ 6036 w 590063"/>
                  <a:gd name="connsiteY47" fmla="*/ 203167 h 471559"/>
                  <a:gd name="connsiteX48" fmla="*/ 582220 w 590063"/>
                  <a:gd name="connsiteY48" fmla="*/ 337333 h 471559"/>
                  <a:gd name="connsiteX49" fmla="*/ 553501 w 590063"/>
                  <a:gd name="connsiteY49" fmla="*/ 337333 h 471559"/>
                  <a:gd name="connsiteX50" fmla="*/ 371777 w 590063"/>
                  <a:gd name="connsiteY50" fmla="*/ 443984 h 471559"/>
                  <a:gd name="connsiteX51" fmla="*/ 35720 w 590063"/>
                  <a:gd name="connsiteY51" fmla="*/ 248092 h 471559"/>
                  <a:gd name="connsiteX52" fmla="*/ 7002 w 590063"/>
                  <a:gd name="connsiteY52" fmla="*/ 247118 h 471559"/>
                  <a:gd name="connsiteX53" fmla="*/ 6278 w 590063"/>
                  <a:gd name="connsiteY53" fmla="*/ 264284 h 471559"/>
                  <a:gd name="connsiteX54" fmla="*/ 343300 w 590063"/>
                  <a:gd name="connsiteY54" fmla="*/ 460663 h 471559"/>
                  <a:gd name="connsiteX55" fmla="*/ 348126 w 590063"/>
                  <a:gd name="connsiteY55" fmla="*/ 463464 h 471559"/>
                  <a:gd name="connsiteX56" fmla="*/ 354884 w 590063"/>
                  <a:gd name="connsiteY56" fmla="*/ 467360 h 471559"/>
                  <a:gd name="connsiteX57" fmla="*/ 389274 w 590063"/>
                  <a:gd name="connsiteY57" fmla="*/ 467360 h 471559"/>
                  <a:gd name="connsiteX58" fmla="*/ 582461 w 590063"/>
                  <a:gd name="connsiteY58" fmla="*/ 354134 h 471559"/>
                  <a:gd name="connsiteX59" fmla="*/ 582220 w 590063"/>
                  <a:gd name="connsiteY59" fmla="*/ 337333 h 471559"/>
                  <a:gd name="connsiteX60" fmla="*/ 369002 w 590063"/>
                  <a:gd name="connsiteY60" fmla="*/ 214733 h 471559"/>
                  <a:gd name="connsiteX61" fmla="*/ 222271 w 590063"/>
                  <a:gd name="connsiteY61" fmla="*/ 214855 h 471559"/>
                  <a:gd name="connsiteX62" fmla="*/ 222030 w 590063"/>
                  <a:gd name="connsiteY62" fmla="*/ 129144 h 471559"/>
                  <a:gd name="connsiteX63" fmla="*/ 368760 w 590063"/>
                  <a:gd name="connsiteY63" fmla="*/ 129022 h 471559"/>
                  <a:gd name="connsiteX64" fmla="*/ 369002 w 590063"/>
                  <a:gd name="connsiteY64" fmla="*/ 214733 h 471559"/>
                  <a:gd name="connsiteX65" fmla="*/ 358383 w 590063"/>
                  <a:gd name="connsiteY65" fmla="*/ 165303 h 471559"/>
                  <a:gd name="connsiteX66" fmla="*/ 357659 w 590063"/>
                  <a:gd name="connsiteY66" fmla="*/ 163964 h 471559"/>
                  <a:gd name="connsiteX67" fmla="*/ 342817 w 590063"/>
                  <a:gd name="connsiteY67" fmla="*/ 151059 h 471559"/>
                  <a:gd name="connsiteX68" fmla="*/ 334974 w 590063"/>
                  <a:gd name="connsiteY68" fmla="*/ 147163 h 471559"/>
                  <a:gd name="connsiteX69" fmla="*/ 310961 w 590063"/>
                  <a:gd name="connsiteY69" fmla="*/ 141319 h 471559"/>
                  <a:gd name="connsiteX70" fmla="*/ 279226 w 590063"/>
                  <a:gd name="connsiteY70" fmla="*/ 144971 h 471559"/>
                  <a:gd name="connsiteX71" fmla="*/ 278019 w 590063"/>
                  <a:gd name="connsiteY71" fmla="*/ 145337 h 471559"/>
                  <a:gd name="connsiteX72" fmla="*/ 269090 w 590063"/>
                  <a:gd name="connsiteY72" fmla="*/ 140101 h 471559"/>
                  <a:gd name="connsiteX73" fmla="*/ 264022 w 590063"/>
                  <a:gd name="connsiteY73" fmla="*/ 140101 h 471559"/>
                  <a:gd name="connsiteX74" fmla="*/ 258350 w 590063"/>
                  <a:gd name="connsiteY74" fmla="*/ 143389 h 471559"/>
                  <a:gd name="connsiteX75" fmla="*/ 258350 w 590063"/>
                  <a:gd name="connsiteY75" fmla="*/ 146432 h 471559"/>
                  <a:gd name="connsiteX76" fmla="*/ 265349 w 590063"/>
                  <a:gd name="connsiteY76" fmla="*/ 150450 h 471559"/>
                  <a:gd name="connsiteX77" fmla="*/ 260764 w 590063"/>
                  <a:gd name="connsiteY77" fmla="*/ 153128 h 471559"/>
                  <a:gd name="connsiteX78" fmla="*/ 253765 w 590063"/>
                  <a:gd name="connsiteY78" fmla="*/ 149111 h 471559"/>
                  <a:gd name="connsiteX79" fmla="*/ 248697 w 590063"/>
                  <a:gd name="connsiteY79" fmla="*/ 149111 h 471559"/>
                  <a:gd name="connsiteX80" fmla="*/ 243026 w 590063"/>
                  <a:gd name="connsiteY80" fmla="*/ 152398 h 471559"/>
                  <a:gd name="connsiteX81" fmla="*/ 243026 w 590063"/>
                  <a:gd name="connsiteY81" fmla="*/ 155442 h 471559"/>
                  <a:gd name="connsiteX82" fmla="*/ 251472 w 590063"/>
                  <a:gd name="connsiteY82" fmla="*/ 160312 h 471559"/>
                  <a:gd name="connsiteX83" fmla="*/ 247249 w 590063"/>
                  <a:gd name="connsiteY83" fmla="*/ 165060 h 471559"/>
                  <a:gd name="connsiteX84" fmla="*/ 248456 w 590063"/>
                  <a:gd name="connsiteY84" fmla="*/ 190383 h 471559"/>
                  <a:gd name="connsiteX85" fmla="*/ 259919 w 590063"/>
                  <a:gd name="connsiteY85" fmla="*/ 199636 h 471559"/>
                  <a:gd name="connsiteX86" fmla="*/ 274882 w 590063"/>
                  <a:gd name="connsiteY86" fmla="*/ 206210 h 471559"/>
                  <a:gd name="connsiteX87" fmla="*/ 284173 w 590063"/>
                  <a:gd name="connsiteY87" fmla="*/ 208767 h 471559"/>
                  <a:gd name="connsiteX88" fmla="*/ 290689 w 590063"/>
                  <a:gd name="connsiteY88" fmla="*/ 207063 h 471559"/>
                  <a:gd name="connsiteX89" fmla="*/ 294550 w 590063"/>
                  <a:gd name="connsiteY89" fmla="*/ 201341 h 471559"/>
                  <a:gd name="connsiteX90" fmla="*/ 293826 w 590063"/>
                  <a:gd name="connsiteY90" fmla="*/ 198297 h 471559"/>
                  <a:gd name="connsiteX91" fmla="*/ 292378 w 590063"/>
                  <a:gd name="connsiteY91" fmla="*/ 197688 h 471559"/>
                  <a:gd name="connsiteX92" fmla="*/ 282001 w 590063"/>
                  <a:gd name="connsiteY92" fmla="*/ 194036 h 471559"/>
                  <a:gd name="connsiteX93" fmla="*/ 273675 w 590063"/>
                  <a:gd name="connsiteY93" fmla="*/ 190140 h 471559"/>
                  <a:gd name="connsiteX94" fmla="*/ 266435 w 590063"/>
                  <a:gd name="connsiteY94" fmla="*/ 184418 h 471559"/>
                  <a:gd name="connsiteX95" fmla="*/ 267159 w 590063"/>
                  <a:gd name="connsiteY95" fmla="*/ 169564 h 471559"/>
                  <a:gd name="connsiteX96" fmla="*/ 285138 w 590063"/>
                  <a:gd name="connsiteY96" fmla="*/ 180035 h 471559"/>
                  <a:gd name="connsiteX97" fmla="*/ 290206 w 590063"/>
                  <a:gd name="connsiteY97" fmla="*/ 180035 h 471559"/>
                  <a:gd name="connsiteX98" fmla="*/ 295878 w 590063"/>
                  <a:gd name="connsiteY98" fmla="*/ 176747 h 471559"/>
                  <a:gd name="connsiteX99" fmla="*/ 295878 w 590063"/>
                  <a:gd name="connsiteY99" fmla="*/ 173704 h 471559"/>
                  <a:gd name="connsiteX100" fmla="*/ 276088 w 590063"/>
                  <a:gd name="connsiteY100" fmla="*/ 162259 h 471559"/>
                  <a:gd name="connsiteX101" fmla="*/ 280674 w 590063"/>
                  <a:gd name="connsiteY101" fmla="*/ 159581 h 471559"/>
                  <a:gd name="connsiteX102" fmla="*/ 300463 w 590063"/>
                  <a:gd name="connsiteY102" fmla="*/ 171025 h 471559"/>
                  <a:gd name="connsiteX103" fmla="*/ 305531 w 590063"/>
                  <a:gd name="connsiteY103" fmla="*/ 171025 h 471559"/>
                  <a:gd name="connsiteX104" fmla="*/ 311202 w 590063"/>
                  <a:gd name="connsiteY104" fmla="*/ 167738 h 471559"/>
                  <a:gd name="connsiteX105" fmla="*/ 311202 w 590063"/>
                  <a:gd name="connsiteY105" fmla="*/ 164694 h 471559"/>
                  <a:gd name="connsiteX106" fmla="*/ 293947 w 590063"/>
                  <a:gd name="connsiteY106" fmla="*/ 154711 h 471559"/>
                  <a:gd name="connsiteX107" fmla="*/ 294188 w 590063"/>
                  <a:gd name="connsiteY107" fmla="*/ 154589 h 471559"/>
                  <a:gd name="connsiteX108" fmla="*/ 314702 w 590063"/>
                  <a:gd name="connsiteY108" fmla="*/ 154346 h 471559"/>
                  <a:gd name="connsiteX109" fmla="*/ 326527 w 590063"/>
                  <a:gd name="connsiteY109" fmla="*/ 159094 h 471559"/>
                  <a:gd name="connsiteX110" fmla="*/ 333284 w 590063"/>
                  <a:gd name="connsiteY110" fmla="*/ 164086 h 471559"/>
                  <a:gd name="connsiteX111" fmla="*/ 339680 w 590063"/>
                  <a:gd name="connsiteY111" fmla="*/ 170173 h 471559"/>
                  <a:gd name="connsiteX112" fmla="*/ 340645 w 590063"/>
                  <a:gd name="connsiteY112" fmla="*/ 170904 h 471559"/>
                  <a:gd name="connsiteX113" fmla="*/ 345834 w 590063"/>
                  <a:gd name="connsiteY113" fmla="*/ 171391 h 471559"/>
                  <a:gd name="connsiteX114" fmla="*/ 355366 w 590063"/>
                  <a:gd name="connsiteY114" fmla="*/ 169077 h 471559"/>
                  <a:gd name="connsiteX115" fmla="*/ 358383 w 590063"/>
                  <a:gd name="connsiteY115" fmla="*/ 165303 h 47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90063" h="471559">
                    <a:moveTo>
                      <a:pt x="423422" y="246509"/>
                    </a:moveTo>
                    <a:cubicBezTo>
                      <a:pt x="412200" y="253083"/>
                      <a:pt x="393980" y="253083"/>
                      <a:pt x="382637" y="246509"/>
                    </a:cubicBezTo>
                    <a:cubicBezTo>
                      <a:pt x="371415" y="239935"/>
                      <a:pt x="371294" y="229221"/>
                      <a:pt x="382516" y="222646"/>
                    </a:cubicBezTo>
                    <a:cubicBezTo>
                      <a:pt x="393738" y="216072"/>
                      <a:pt x="411959" y="216072"/>
                      <a:pt x="423302" y="222646"/>
                    </a:cubicBezTo>
                    <a:cubicBezTo>
                      <a:pt x="434644" y="229221"/>
                      <a:pt x="434765" y="239935"/>
                      <a:pt x="423422" y="246509"/>
                    </a:cubicBezTo>
                    <a:close/>
                    <a:moveTo>
                      <a:pt x="208515" y="97490"/>
                    </a:moveTo>
                    <a:cubicBezTo>
                      <a:pt x="197172" y="90915"/>
                      <a:pt x="178952" y="90915"/>
                      <a:pt x="167730" y="97490"/>
                    </a:cubicBezTo>
                    <a:cubicBezTo>
                      <a:pt x="156508" y="104064"/>
                      <a:pt x="156628" y="114778"/>
                      <a:pt x="167850" y="121352"/>
                    </a:cubicBezTo>
                    <a:cubicBezTo>
                      <a:pt x="179193" y="127927"/>
                      <a:pt x="197414" y="127927"/>
                      <a:pt x="208636" y="121352"/>
                    </a:cubicBezTo>
                    <a:cubicBezTo>
                      <a:pt x="219858" y="114778"/>
                      <a:pt x="219737" y="104064"/>
                      <a:pt x="208515" y="97490"/>
                    </a:cubicBezTo>
                    <a:close/>
                    <a:moveTo>
                      <a:pt x="576307" y="234821"/>
                    </a:moveTo>
                    <a:lnTo>
                      <a:pt x="403995" y="335872"/>
                    </a:lnTo>
                    <a:cubicBezTo>
                      <a:pt x="385533" y="346707"/>
                      <a:pt x="355366" y="346707"/>
                      <a:pt x="336784" y="335872"/>
                    </a:cubicBezTo>
                    <a:lnTo>
                      <a:pt x="15086" y="148502"/>
                    </a:lnTo>
                    <a:cubicBezTo>
                      <a:pt x="-3496" y="137666"/>
                      <a:pt x="-3617" y="120013"/>
                      <a:pt x="14845" y="109177"/>
                    </a:cubicBezTo>
                    <a:lnTo>
                      <a:pt x="187157" y="8127"/>
                    </a:lnTo>
                    <a:cubicBezTo>
                      <a:pt x="205619" y="-2709"/>
                      <a:pt x="235786" y="-2709"/>
                      <a:pt x="254368" y="8127"/>
                    </a:cubicBezTo>
                    <a:lnTo>
                      <a:pt x="575945" y="195497"/>
                    </a:lnTo>
                    <a:cubicBezTo>
                      <a:pt x="594648" y="206332"/>
                      <a:pt x="594769" y="223986"/>
                      <a:pt x="576307" y="234821"/>
                    </a:cubicBezTo>
                    <a:close/>
                    <a:moveTo>
                      <a:pt x="511268" y="239204"/>
                    </a:moveTo>
                    <a:cubicBezTo>
                      <a:pt x="507889" y="237987"/>
                      <a:pt x="504631" y="236647"/>
                      <a:pt x="501735" y="234943"/>
                    </a:cubicBezTo>
                    <a:cubicBezTo>
                      <a:pt x="482911" y="223986"/>
                      <a:pt x="482790" y="206210"/>
                      <a:pt x="501494" y="195131"/>
                    </a:cubicBezTo>
                    <a:cubicBezTo>
                      <a:pt x="504390" y="193427"/>
                      <a:pt x="507406" y="192088"/>
                      <a:pt x="510785" y="190870"/>
                    </a:cubicBezTo>
                    <a:lnTo>
                      <a:pt x="260402" y="45016"/>
                    </a:lnTo>
                    <a:cubicBezTo>
                      <a:pt x="258833" y="46477"/>
                      <a:pt x="256902" y="47816"/>
                      <a:pt x="254730" y="49034"/>
                    </a:cubicBezTo>
                    <a:cubicBezTo>
                      <a:pt x="236027" y="59991"/>
                      <a:pt x="205498" y="59991"/>
                      <a:pt x="186674" y="49034"/>
                    </a:cubicBezTo>
                    <a:cubicBezTo>
                      <a:pt x="184623" y="47816"/>
                      <a:pt x="182813" y="46599"/>
                      <a:pt x="181244" y="45260"/>
                    </a:cubicBezTo>
                    <a:lnTo>
                      <a:pt x="78316" y="105647"/>
                    </a:lnTo>
                    <a:cubicBezTo>
                      <a:pt x="80608" y="106621"/>
                      <a:pt x="82780" y="107595"/>
                      <a:pt x="84832" y="108812"/>
                    </a:cubicBezTo>
                    <a:cubicBezTo>
                      <a:pt x="103656" y="119769"/>
                      <a:pt x="103776" y="137545"/>
                      <a:pt x="85073" y="148502"/>
                    </a:cubicBezTo>
                    <a:cubicBezTo>
                      <a:pt x="82901" y="149719"/>
                      <a:pt x="80608" y="150815"/>
                      <a:pt x="78195" y="151789"/>
                    </a:cubicBezTo>
                    <a:lnTo>
                      <a:pt x="327854" y="297278"/>
                    </a:lnTo>
                    <a:cubicBezTo>
                      <a:pt x="329061" y="296426"/>
                      <a:pt x="330388" y="295452"/>
                      <a:pt x="331836" y="294599"/>
                    </a:cubicBezTo>
                    <a:cubicBezTo>
                      <a:pt x="350540" y="283642"/>
                      <a:pt x="380948" y="283642"/>
                      <a:pt x="399892" y="294599"/>
                    </a:cubicBezTo>
                    <a:cubicBezTo>
                      <a:pt x="402788" y="296304"/>
                      <a:pt x="405202" y="298130"/>
                      <a:pt x="407253" y="300078"/>
                    </a:cubicBezTo>
                    <a:lnTo>
                      <a:pt x="511268" y="239204"/>
                    </a:lnTo>
                    <a:close/>
                    <a:moveTo>
                      <a:pt x="6036" y="203167"/>
                    </a:moveTo>
                    <a:lnTo>
                      <a:pt x="342938" y="399424"/>
                    </a:lnTo>
                    <a:lnTo>
                      <a:pt x="347644" y="402224"/>
                    </a:lnTo>
                    <a:lnTo>
                      <a:pt x="354401" y="406120"/>
                    </a:lnTo>
                    <a:cubicBezTo>
                      <a:pt x="363934" y="411721"/>
                      <a:pt x="379258" y="411721"/>
                      <a:pt x="388791" y="406120"/>
                    </a:cubicBezTo>
                    <a:lnTo>
                      <a:pt x="581978" y="292895"/>
                    </a:lnTo>
                    <a:cubicBezTo>
                      <a:pt x="589822" y="288269"/>
                      <a:pt x="589822" y="280720"/>
                      <a:pt x="581858" y="276094"/>
                    </a:cubicBezTo>
                    <a:cubicBezTo>
                      <a:pt x="573894" y="271467"/>
                      <a:pt x="561103" y="271467"/>
                      <a:pt x="553139" y="276094"/>
                    </a:cubicBezTo>
                    <a:lnTo>
                      <a:pt x="371415" y="382623"/>
                    </a:lnTo>
                    <a:lnTo>
                      <a:pt x="35358" y="186853"/>
                    </a:lnTo>
                    <a:cubicBezTo>
                      <a:pt x="27515" y="182348"/>
                      <a:pt x="14845" y="181617"/>
                      <a:pt x="6640" y="185879"/>
                    </a:cubicBezTo>
                    <a:cubicBezTo>
                      <a:pt x="-2048" y="190505"/>
                      <a:pt x="-2169" y="198419"/>
                      <a:pt x="6036" y="203167"/>
                    </a:cubicBezTo>
                    <a:close/>
                    <a:moveTo>
                      <a:pt x="582220" y="337333"/>
                    </a:moveTo>
                    <a:cubicBezTo>
                      <a:pt x="574256" y="332706"/>
                      <a:pt x="561465" y="332706"/>
                      <a:pt x="553501" y="337333"/>
                    </a:cubicBezTo>
                    <a:lnTo>
                      <a:pt x="371777" y="443984"/>
                    </a:lnTo>
                    <a:lnTo>
                      <a:pt x="35720" y="248092"/>
                    </a:lnTo>
                    <a:cubicBezTo>
                      <a:pt x="27877" y="243587"/>
                      <a:pt x="15207" y="242857"/>
                      <a:pt x="7002" y="247118"/>
                    </a:cubicBezTo>
                    <a:cubicBezTo>
                      <a:pt x="-1686" y="251744"/>
                      <a:pt x="-1928" y="259536"/>
                      <a:pt x="6278" y="264284"/>
                    </a:cubicBezTo>
                    <a:lnTo>
                      <a:pt x="343300" y="460663"/>
                    </a:lnTo>
                    <a:lnTo>
                      <a:pt x="348126" y="463464"/>
                    </a:lnTo>
                    <a:lnTo>
                      <a:pt x="354884" y="467360"/>
                    </a:lnTo>
                    <a:cubicBezTo>
                      <a:pt x="364416" y="472960"/>
                      <a:pt x="379741" y="472960"/>
                      <a:pt x="389274" y="467360"/>
                    </a:cubicBezTo>
                    <a:lnTo>
                      <a:pt x="582461" y="354134"/>
                    </a:lnTo>
                    <a:cubicBezTo>
                      <a:pt x="590304" y="349508"/>
                      <a:pt x="590184" y="341959"/>
                      <a:pt x="582220" y="337333"/>
                    </a:cubicBezTo>
                    <a:close/>
                    <a:moveTo>
                      <a:pt x="369002" y="214733"/>
                    </a:moveTo>
                    <a:cubicBezTo>
                      <a:pt x="328578" y="238474"/>
                      <a:pt x="262936" y="238595"/>
                      <a:pt x="222271" y="214855"/>
                    </a:cubicBezTo>
                    <a:cubicBezTo>
                      <a:pt x="181606" y="191235"/>
                      <a:pt x="181606" y="152885"/>
                      <a:pt x="222030" y="129144"/>
                    </a:cubicBezTo>
                    <a:cubicBezTo>
                      <a:pt x="262453" y="105403"/>
                      <a:pt x="328096" y="105281"/>
                      <a:pt x="368760" y="129022"/>
                    </a:cubicBezTo>
                    <a:cubicBezTo>
                      <a:pt x="409425" y="152641"/>
                      <a:pt x="409425" y="191114"/>
                      <a:pt x="369002" y="214733"/>
                    </a:cubicBezTo>
                    <a:close/>
                    <a:moveTo>
                      <a:pt x="358383" y="165303"/>
                    </a:moveTo>
                    <a:lnTo>
                      <a:pt x="357659" y="163964"/>
                    </a:lnTo>
                    <a:cubicBezTo>
                      <a:pt x="353918" y="159094"/>
                      <a:pt x="349092" y="154711"/>
                      <a:pt x="342817" y="151059"/>
                    </a:cubicBezTo>
                    <a:cubicBezTo>
                      <a:pt x="340404" y="149598"/>
                      <a:pt x="337749" y="148380"/>
                      <a:pt x="334974" y="147163"/>
                    </a:cubicBezTo>
                    <a:cubicBezTo>
                      <a:pt x="327734" y="144119"/>
                      <a:pt x="319770" y="141928"/>
                      <a:pt x="310961" y="141319"/>
                    </a:cubicBezTo>
                    <a:cubicBezTo>
                      <a:pt x="299739" y="140467"/>
                      <a:pt x="289120" y="141928"/>
                      <a:pt x="279226" y="144971"/>
                    </a:cubicBezTo>
                    <a:lnTo>
                      <a:pt x="278019" y="145337"/>
                    </a:lnTo>
                    <a:lnTo>
                      <a:pt x="269090" y="140101"/>
                    </a:lnTo>
                    <a:cubicBezTo>
                      <a:pt x="267642" y="139249"/>
                      <a:pt x="265349" y="139249"/>
                      <a:pt x="264022" y="140101"/>
                    </a:cubicBezTo>
                    <a:lnTo>
                      <a:pt x="258350" y="143389"/>
                    </a:lnTo>
                    <a:cubicBezTo>
                      <a:pt x="256902" y="144241"/>
                      <a:pt x="256902" y="145580"/>
                      <a:pt x="258350" y="146432"/>
                    </a:cubicBezTo>
                    <a:lnTo>
                      <a:pt x="265349" y="150450"/>
                    </a:lnTo>
                    <a:cubicBezTo>
                      <a:pt x="263780" y="151302"/>
                      <a:pt x="262212" y="152276"/>
                      <a:pt x="260764" y="153128"/>
                    </a:cubicBezTo>
                    <a:lnTo>
                      <a:pt x="253765" y="149111"/>
                    </a:lnTo>
                    <a:cubicBezTo>
                      <a:pt x="252317" y="148258"/>
                      <a:pt x="250024" y="148258"/>
                      <a:pt x="248697" y="149111"/>
                    </a:cubicBezTo>
                    <a:lnTo>
                      <a:pt x="243026" y="152398"/>
                    </a:lnTo>
                    <a:cubicBezTo>
                      <a:pt x="241578" y="153250"/>
                      <a:pt x="241578" y="154589"/>
                      <a:pt x="243026" y="155442"/>
                    </a:cubicBezTo>
                    <a:lnTo>
                      <a:pt x="251472" y="160312"/>
                    </a:lnTo>
                    <a:cubicBezTo>
                      <a:pt x="250024" y="161894"/>
                      <a:pt x="248456" y="163355"/>
                      <a:pt x="247249" y="165060"/>
                    </a:cubicBezTo>
                    <a:cubicBezTo>
                      <a:pt x="241336" y="173582"/>
                      <a:pt x="241216" y="181983"/>
                      <a:pt x="248456" y="190383"/>
                    </a:cubicBezTo>
                    <a:cubicBezTo>
                      <a:pt x="251593" y="193914"/>
                      <a:pt x="255454" y="196958"/>
                      <a:pt x="259919" y="199636"/>
                    </a:cubicBezTo>
                    <a:cubicBezTo>
                      <a:pt x="264263" y="202193"/>
                      <a:pt x="269331" y="204384"/>
                      <a:pt x="274882" y="206210"/>
                    </a:cubicBezTo>
                    <a:cubicBezTo>
                      <a:pt x="277898" y="207184"/>
                      <a:pt x="281036" y="208037"/>
                      <a:pt x="284173" y="208767"/>
                    </a:cubicBezTo>
                    <a:cubicBezTo>
                      <a:pt x="287310" y="209376"/>
                      <a:pt x="289482" y="208767"/>
                      <a:pt x="290689" y="207063"/>
                    </a:cubicBezTo>
                    <a:cubicBezTo>
                      <a:pt x="292137" y="205236"/>
                      <a:pt x="293464" y="203288"/>
                      <a:pt x="294550" y="201341"/>
                    </a:cubicBezTo>
                    <a:cubicBezTo>
                      <a:pt x="295395" y="200001"/>
                      <a:pt x="295154" y="199149"/>
                      <a:pt x="293826" y="198297"/>
                    </a:cubicBezTo>
                    <a:cubicBezTo>
                      <a:pt x="293464" y="198053"/>
                      <a:pt x="292982" y="197810"/>
                      <a:pt x="292378" y="197688"/>
                    </a:cubicBezTo>
                    <a:cubicBezTo>
                      <a:pt x="288879" y="196471"/>
                      <a:pt x="285380" y="195375"/>
                      <a:pt x="282001" y="194036"/>
                    </a:cubicBezTo>
                    <a:cubicBezTo>
                      <a:pt x="278984" y="192818"/>
                      <a:pt x="276209" y="191601"/>
                      <a:pt x="273675" y="190140"/>
                    </a:cubicBezTo>
                    <a:cubicBezTo>
                      <a:pt x="270779" y="188435"/>
                      <a:pt x="268366" y="186609"/>
                      <a:pt x="266435" y="184418"/>
                    </a:cubicBezTo>
                    <a:cubicBezTo>
                      <a:pt x="261850" y="179304"/>
                      <a:pt x="263177" y="174434"/>
                      <a:pt x="267159" y="169564"/>
                    </a:cubicBezTo>
                    <a:lnTo>
                      <a:pt x="285138" y="180035"/>
                    </a:lnTo>
                    <a:cubicBezTo>
                      <a:pt x="286586" y="180887"/>
                      <a:pt x="288879" y="180887"/>
                      <a:pt x="290206" y="180035"/>
                    </a:cubicBezTo>
                    <a:lnTo>
                      <a:pt x="295878" y="176747"/>
                    </a:lnTo>
                    <a:cubicBezTo>
                      <a:pt x="297326" y="175895"/>
                      <a:pt x="297326" y="174556"/>
                      <a:pt x="295878" y="173704"/>
                    </a:cubicBezTo>
                    <a:lnTo>
                      <a:pt x="276088" y="162259"/>
                    </a:lnTo>
                    <a:cubicBezTo>
                      <a:pt x="277657" y="161285"/>
                      <a:pt x="279226" y="160433"/>
                      <a:pt x="280674" y="159581"/>
                    </a:cubicBezTo>
                    <a:lnTo>
                      <a:pt x="300463" y="171025"/>
                    </a:lnTo>
                    <a:cubicBezTo>
                      <a:pt x="301911" y="171878"/>
                      <a:pt x="304204" y="171878"/>
                      <a:pt x="305531" y="171025"/>
                    </a:cubicBezTo>
                    <a:lnTo>
                      <a:pt x="311202" y="167738"/>
                    </a:lnTo>
                    <a:cubicBezTo>
                      <a:pt x="312650" y="166886"/>
                      <a:pt x="312650" y="165547"/>
                      <a:pt x="311202" y="164694"/>
                    </a:cubicBezTo>
                    <a:lnTo>
                      <a:pt x="293947" y="154711"/>
                    </a:lnTo>
                    <a:lnTo>
                      <a:pt x="294188" y="154589"/>
                    </a:lnTo>
                    <a:cubicBezTo>
                      <a:pt x="300946" y="153007"/>
                      <a:pt x="307703" y="152520"/>
                      <a:pt x="314702" y="154346"/>
                    </a:cubicBezTo>
                    <a:cubicBezTo>
                      <a:pt x="319287" y="155442"/>
                      <a:pt x="323148" y="157146"/>
                      <a:pt x="326527" y="159094"/>
                    </a:cubicBezTo>
                    <a:cubicBezTo>
                      <a:pt x="329061" y="160555"/>
                      <a:pt x="331354" y="162259"/>
                      <a:pt x="333284" y="164086"/>
                    </a:cubicBezTo>
                    <a:cubicBezTo>
                      <a:pt x="335577" y="166034"/>
                      <a:pt x="337508" y="168225"/>
                      <a:pt x="339680" y="170173"/>
                    </a:cubicBezTo>
                    <a:cubicBezTo>
                      <a:pt x="340042" y="170417"/>
                      <a:pt x="340283" y="170660"/>
                      <a:pt x="340645" y="170904"/>
                    </a:cubicBezTo>
                    <a:cubicBezTo>
                      <a:pt x="341972" y="171756"/>
                      <a:pt x="343662" y="171878"/>
                      <a:pt x="345834" y="171391"/>
                    </a:cubicBezTo>
                    <a:cubicBezTo>
                      <a:pt x="349092" y="170660"/>
                      <a:pt x="352229" y="169930"/>
                      <a:pt x="355366" y="169077"/>
                    </a:cubicBezTo>
                    <a:cubicBezTo>
                      <a:pt x="358262" y="168347"/>
                      <a:pt x="359228" y="167129"/>
                      <a:pt x="358383" y="165303"/>
                    </a:cubicBezTo>
                    <a:close/>
                  </a:path>
                </a:pathLst>
              </a:custGeom>
              <a:solidFill>
                <a:schemeClr val="tx1"/>
              </a:solidFill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</p:grpSp>
        <p:cxnSp>
          <p:nvCxnSpPr>
            <p:cNvPr id="133" name="Connector: Elbow 132">
              <a:extLst>
                <a:ext uri="{FF2B5EF4-FFF2-40B4-BE49-F238E27FC236}">
                  <a16:creationId xmlns:a16="http://schemas.microsoft.com/office/drawing/2014/main" id="{4F3F819F-9C49-681B-75FA-E089D6B3C42E}"/>
                </a:ext>
              </a:extLst>
            </p:cNvPr>
            <p:cNvCxnSpPr>
              <a:cxnSpLocks/>
              <a:stCxn id="131" idx="1"/>
              <a:endCxn id="12" idx="2"/>
            </p:cNvCxnSpPr>
            <p:nvPr/>
          </p:nvCxnSpPr>
          <p:spPr>
            <a:xfrm rot="10800000">
              <a:off x="5277826" y="1837133"/>
              <a:ext cx="1288961" cy="450690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E6A7706-41D7-8AAC-6690-CE30DB562B2C}"/>
              </a:ext>
            </a:extLst>
          </p:cNvPr>
          <p:cNvGrpSpPr/>
          <p:nvPr/>
        </p:nvGrpSpPr>
        <p:grpSpPr>
          <a:xfrm>
            <a:off x="4820625" y="2925000"/>
            <a:ext cx="7274097" cy="2300295"/>
            <a:chOff x="4820625" y="2925000"/>
            <a:chExt cx="7274097" cy="23002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1F20FDB-152E-B978-BB35-415DEBF7721F}"/>
                    </a:ext>
                  </a:extLst>
                </p:cNvPr>
                <p:cNvSpPr txBox="1"/>
                <p:nvPr/>
              </p:nvSpPr>
              <p:spPr>
                <a:xfrm>
                  <a:off x="6980657" y="3386954"/>
                  <a:ext cx="5114065" cy="10508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sv-S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sv-SE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inimize</m:t>
                            </m:r>
                          </m:e>
                          <m:lim>
                            <m:eqArr>
                              <m:eqArr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Sup>
                                  <m:sSubSupPr>
                                    <m:ctrlPr>
                                      <a:rPr lang="sv-S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sv-SE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sv-SE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p>
                                </m:sSubSup>
                                <m:r>
                                  <a:rPr lang="sv-SE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Sup>
                                  <m:sSubSupPr>
                                    <m:ctrlPr>
                                      <a:rPr lang="sv-S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sv-S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sv-SE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sv-S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sv-SE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sv-SE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p>
                                </m:sSubSup>
                                <m:r>
                                  <a:rPr lang="sv-SE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Sup>
                                  <m:sSubSupPr>
                                    <m:ctrlPr>
                                      <a:rPr lang="sv-S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sv-SE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sv-SE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sv-SE" smtClean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p>
                                </m:sSubSup>
                              </m:e>
                            </m:eqArr>
                          </m:lim>
                        </m:limLow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nary>
                          <m:naryPr>
                            <m:chr m:val="∑"/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p>
                            </m:sSubSup>
                            <m:r>
                              <a:rPr lang="sv-S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sv-S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b="0" i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p>
                            </m:sSubSup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 +</m:t>
                        </m:r>
                        <m:sSub>
                          <m:sSubPr>
                            <m:ctrlP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sv-S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func>
                          <m:funcPr>
                            <m:ctrlPr>
                              <a:rPr lang="sv-S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sv-S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sv-SE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sv-S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=1,…,</m:t>
                                </m:r>
                                <m:r>
                                  <a:rPr lang="sv-S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lim>
                            </m:limLow>
                          </m:fName>
                          <m:e>
                            <m:sSubSup>
                              <m:sSubSupPr>
                                <m:ctrlPr>
                                  <a:rPr lang="sv-S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sv-SE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p>
                            </m:sSubSup>
                            <m:r>
                              <a:rPr lang="sv-SE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sv-S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sv-SE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sv-SE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sv-SE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sup>
                            </m:sSubSup>
                            <m:r>
                              <a:rPr lang="sv-SE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sv-SE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 </m:t>
                        </m:r>
                      </m:oMath>
                    </m:oMathPara>
                  </a14:m>
                  <a:endParaRPr lang="sv-S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1F20FDB-152E-B978-BB35-415DEBF77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0657" y="3386954"/>
                  <a:ext cx="5114065" cy="105080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1" name="Graphic 140" descr="Factory outline">
              <a:extLst>
                <a:ext uri="{FF2B5EF4-FFF2-40B4-BE49-F238E27FC236}">
                  <a16:creationId xmlns:a16="http://schemas.microsoft.com/office/drawing/2014/main" id="{728A7428-1E11-0703-8842-F8CB4BE94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20625" y="3587589"/>
              <a:ext cx="914400" cy="914400"/>
            </a:xfrm>
            <a:prstGeom prst="rect">
              <a:avLst/>
            </a:prstGeom>
          </p:spPr>
        </p:pic>
        <p:cxnSp>
          <p:nvCxnSpPr>
            <p:cNvPr id="142" name="Connector: Elbow 141">
              <a:extLst>
                <a:ext uri="{FF2B5EF4-FFF2-40B4-BE49-F238E27FC236}">
                  <a16:creationId xmlns:a16="http://schemas.microsoft.com/office/drawing/2014/main" id="{C6921AFA-A2DC-0586-53CB-A320F25B91F3}"/>
                </a:ext>
              </a:extLst>
            </p:cNvPr>
            <p:cNvCxnSpPr>
              <a:cxnSpLocks/>
              <a:stCxn id="141" idx="3"/>
              <a:endCxn id="144" idx="1"/>
            </p:cNvCxnSpPr>
            <p:nvPr/>
          </p:nvCxnSpPr>
          <p:spPr>
            <a:xfrm flipV="1">
              <a:off x="5735025" y="3764522"/>
              <a:ext cx="753051" cy="280267"/>
            </a:xfrm>
            <a:prstGeom prst="bentConnector3">
              <a:avLst>
                <a:gd name="adj1" fmla="val 33557"/>
              </a:avLst>
            </a:prstGeom>
            <a:ln w="76200">
              <a:gradFill flip="none"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  <a:tileRect/>
              </a:gra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9AE33BF-0545-DB9D-A769-7178571823AC}"/>
                </a:ext>
              </a:extLst>
            </p:cNvPr>
            <p:cNvSpPr/>
            <p:nvPr/>
          </p:nvSpPr>
          <p:spPr>
            <a:xfrm>
              <a:off x="6176552" y="2937905"/>
              <a:ext cx="5783384" cy="2287390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44" name="Graphic 143" descr="Suburban scene outline">
              <a:extLst>
                <a:ext uri="{FF2B5EF4-FFF2-40B4-BE49-F238E27FC236}">
                  <a16:creationId xmlns:a16="http://schemas.microsoft.com/office/drawing/2014/main" id="{113200C4-F2EF-6F03-C9B7-34BDD3D3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88076" y="3404522"/>
              <a:ext cx="720000" cy="720000"/>
            </a:xfrm>
            <a:prstGeom prst="rect">
              <a:avLst/>
            </a:prstGeom>
          </p:spPr>
        </p:pic>
        <p:pic>
          <p:nvPicPr>
            <p:cNvPr id="145" name="Graphic 144" descr="Building outline">
              <a:extLst>
                <a:ext uri="{FF2B5EF4-FFF2-40B4-BE49-F238E27FC236}">
                  <a16:creationId xmlns:a16="http://schemas.microsoft.com/office/drawing/2014/main" id="{8E5C306C-E57B-D47C-31C0-EF7DB94F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3940" y="4053388"/>
              <a:ext cx="720000" cy="720000"/>
            </a:xfrm>
            <a:prstGeom prst="rect">
              <a:avLst/>
            </a:prstGeom>
          </p:spPr>
        </p:pic>
        <p:cxnSp>
          <p:nvCxnSpPr>
            <p:cNvPr id="153" name="Connector: Elbow 152">
              <a:extLst>
                <a:ext uri="{FF2B5EF4-FFF2-40B4-BE49-F238E27FC236}">
                  <a16:creationId xmlns:a16="http://schemas.microsoft.com/office/drawing/2014/main" id="{1920B636-9B33-1A8A-C8DA-202AA730D883}"/>
                </a:ext>
              </a:extLst>
            </p:cNvPr>
            <p:cNvCxnSpPr>
              <a:cxnSpLocks/>
              <a:stCxn id="141" idx="3"/>
              <a:endCxn id="145" idx="1"/>
            </p:cNvCxnSpPr>
            <p:nvPr/>
          </p:nvCxnSpPr>
          <p:spPr>
            <a:xfrm>
              <a:off x="5735025" y="4044789"/>
              <a:ext cx="748915" cy="368599"/>
            </a:xfrm>
            <a:prstGeom prst="bentConnector3">
              <a:avLst>
                <a:gd name="adj1" fmla="val 33466"/>
              </a:avLst>
            </a:prstGeom>
            <a:ln w="76200">
              <a:gradFill flip="none"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  <a:tileRect/>
              </a:gra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2F35B93-FB5A-D4CE-4F1F-A13FE3154B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48650" y="4456140"/>
              <a:ext cx="928986" cy="720000"/>
              <a:chOff x="6507956" y="383381"/>
              <a:chExt cx="538163" cy="417097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BB0B628-718F-979F-C224-5374D5C3AC4E}"/>
                  </a:ext>
                </a:extLst>
              </p:cNvPr>
              <p:cNvSpPr/>
              <p:nvPr/>
            </p:nvSpPr>
            <p:spPr>
              <a:xfrm>
                <a:off x="6507956" y="383381"/>
                <a:ext cx="538163" cy="4170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57" name="Graphic 15">
                <a:extLst>
                  <a:ext uri="{FF2B5EF4-FFF2-40B4-BE49-F238E27FC236}">
                    <a16:creationId xmlns:a16="http://schemas.microsoft.com/office/drawing/2014/main" id="{C0EBD3B5-A89B-FF65-C854-AA0052BA4A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2749" y="424542"/>
                <a:ext cx="450469" cy="360000"/>
              </a:xfrm>
              <a:custGeom>
                <a:avLst/>
                <a:gdLst>
                  <a:gd name="connsiteX0" fmla="*/ 423422 w 590063"/>
                  <a:gd name="connsiteY0" fmla="*/ 246509 h 471559"/>
                  <a:gd name="connsiteX1" fmla="*/ 382637 w 590063"/>
                  <a:gd name="connsiteY1" fmla="*/ 246509 h 471559"/>
                  <a:gd name="connsiteX2" fmla="*/ 382516 w 590063"/>
                  <a:gd name="connsiteY2" fmla="*/ 222646 h 471559"/>
                  <a:gd name="connsiteX3" fmla="*/ 423302 w 590063"/>
                  <a:gd name="connsiteY3" fmla="*/ 222646 h 471559"/>
                  <a:gd name="connsiteX4" fmla="*/ 423422 w 590063"/>
                  <a:gd name="connsiteY4" fmla="*/ 246509 h 471559"/>
                  <a:gd name="connsiteX5" fmla="*/ 208515 w 590063"/>
                  <a:gd name="connsiteY5" fmla="*/ 97490 h 471559"/>
                  <a:gd name="connsiteX6" fmla="*/ 167730 w 590063"/>
                  <a:gd name="connsiteY6" fmla="*/ 97490 h 471559"/>
                  <a:gd name="connsiteX7" fmla="*/ 167850 w 590063"/>
                  <a:gd name="connsiteY7" fmla="*/ 121352 h 471559"/>
                  <a:gd name="connsiteX8" fmla="*/ 208636 w 590063"/>
                  <a:gd name="connsiteY8" fmla="*/ 121352 h 471559"/>
                  <a:gd name="connsiteX9" fmla="*/ 208515 w 590063"/>
                  <a:gd name="connsiteY9" fmla="*/ 97490 h 471559"/>
                  <a:gd name="connsiteX10" fmla="*/ 576307 w 590063"/>
                  <a:gd name="connsiteY10" fmla="*/ 234821 h 471559"/>
                  <a:gd name="connsiteX11" fmla="*/ 403995 w 590063"/>
                  <a:gd name="connsiteY11" fmla="*/ 335872 h 471559"/>
                  <a:gd name="connsiteX12" fmla="*/ 336784 w 590063"/>
                  <a:gd name="connsiteY12" fmla="*/ 335872 h 471559"/>
                  <a:gd name="connsiteX13" fmla="*/ 15086 w 590063"/>
                  <a:gd name="connsiteY13" fmla="*/ 148502 h 471559"/>
                  <a:gd name="connsiteX14" fmla="*/ 14845 w 590063"/>
                  <a:gd name="connsiteY14" fmla="*/ 109177 h 471559"/>
                  <a:gd name="connsiteX15" fmla="*/ 187157 w 590063"/>
                  <a:gd name="connsiteY15" fmla="*/ 8127 h 471559"/>
                  <a:gd name="connsiteX16" fmla="*/ 254368 w 590063"/>
                  <a:gd name="connsiteY16" fmla="*/ 8127 h 471559"/>
                  <a:gd name="connsiteX17" fmla="*/ 575945 w 590063"/>
                  <a:gd name="connsiteY17" fmla="*/ 195497 h 471559"/>
                  <a:gd name="connsiteX18" fmla="*/ 576307 w 590063"/>
                  <a:gd name="connsiteY18" fmla="*/ 234821 h 471559"/>
                  <a:gd name="connsiteX19" fmla="*/ 511268 w 590063"/>
                  <a:gd name="connsiteY19" fmla="*/ 239204 h 471559"/>
                  <a:gd name="connsiteX20" fmla="*/ 501735 w 590063"/>
                  <a:gd name="connsiteY20" fmla="*/ 234943 h 471559"/>
                  <a:gd name="connsiteX21" fmla="*/ 501494 w 590063"/>
                  <a:gd name="connsiteY21" fmla="*/ 195131 h 471559"/>
                  <a:gd name="connsiteX22" fmla="*/ 510785 w 590063"/>
                  <a:gd name="connsiteY22" fmla="*/ 190870 h 471559"/>
                  <a:gd name="connsiteX23" fmla="*/ 260402 w 590063"/>
                  <a:gd name="connsiteY23" fmla="*/ 45016 h 471559"/>
                  <a:gd name="connsiteX24" fmla="*/ 254730 w 590063"/>
                  <a:gd name="connsiteY24" fmla="*/ 49034 h 471559"/>
                  <a:gd name="connsiteX25" fmla="*/ 186674 w 590063"/>
                  <a:gd name="connsiteY25" fmla="*/ 49034 h 471559"/>
                  <a:gd name="connsiteX26" fmla="*/ 181244 w 590063"/>
                  <a:gd name="connsiteY26" fmla="*/ 45260 h 471559"/>
                  <a:gd name="connsiteX27" fmla="*/ 78316 w 590063"/>
                  <a:gd name="connsiteY27" fmla="*/ 105647 h 471559"/>
                  <a:gd name="connsiteX28" fmla="*/ 84832 w 590063"/>
                  <a:gd name="connsiteY28" fmla="*/ 108812 h 471559"/>
                  <a:gd name="connsiteX29" fmla="*/ 85073 w 590063"/>
                  <a:gd name="connsiteY29" fmla="*/ 148502 h 471559"/>
                  <a:gd name="connsiteX30" fmla="*/ 78195 w 590063"/>
                  <a:gd name="connsiteY30" fmla="*/ 151789 h 471559"/>
                  <a:gd name="connsiteX31" fmla="*/ 327854 w 590063"/>
                  <a:gd name="connsiteY31" fmla="*/ 297278 h 471559"/>
                  <a:gd name="connsiteX32" fmla="*/ 331836 w 590063"/>
                  <a:gd name="connsiteY32" fmla="*/ 294599 h 471559"/>
                  <a:gd name="connsiteX33" fmla="*/ 399892 w 590063"/>
                  <a:gd name="connsiteY33" fmla="*/ 294599 h 471559"/>
                  <a:gd name="connsiteX34" fmla="*/ 407253 w 590063"/>
                  <a:gd name="connsiteY34" fmla="*/ 300078 h 471559"/>
                  <a:gd name="connsiteX35" fmla="*/ 511268 w 590063"/>
                  <a:gd name="connsiteY35" fmla="*/ 239204 h 471559"/>
                  <a:gd name="connsiteX36" fmla="*/ 6036 w 590063"/>
                  <a:gd name="connsiteY36" fmla="*/ 203167 h 471559"/>
                  <a:gd name="connsiteX37" fmla="*/ 342938 w 590063"/>
                  <a:gd name="connsiteY37" fmla="*/ 399424 h 471559"/>
                  <a:gd name="connsiteX38" fmla="*/ 347644 w 590063"/>
                  <a:gd name="connsiteY38" fmla="*/ 402224 h 471559"/>
                  <a:gd name="connsiteX39" fmla="*/ 354401 w 590063"/>
                  <a:gd name="connsiteY39" fmla="*/ 406120 h 471559"/>
                  <a:gd name="connsiteX40" fmla="*/ 388791 w 590063"/>
                  <a:gd name="connsiteY40" fmla="*/ 406120 h 471559"/>
                  <a:gd name="connsiteX41" fmla="*/ 581978 w 590063"/>
                  <a:gd name="connsiteY41" fmla="*/ 292895 h 471559"/>
                  <a:gd name="connsiteX42" fmla="*/ 581858 w 590063"/>
                  <a:gd name="connsiteY42" fmla="*/ 276094 h 471559"/>
                  <a:gd name="connsiteX43" fmla="*/ 553139 w 590063"/>
                  <a:gd name="connsiteY43" fmla="*/ 276094 h 471559"/>
                  <a:gd name="connsiteX44" fmla="*/ 371415 w 590063"/>
                  <a:gd name="connsiteY44" fmla="*/ 382623 h 471559"/>
                  <a:gd name="connsiteX45" fmla="*/ 35358 w 590063"/>
                  <a:gd name="connsiteY45" fmla="*/ 186853 h 471559"/>
                  <a:gd name="connsiteX46" fmla="*/ 6640 w 590063"/>
                  <a:gd name="connsiteY46" fmla="*/ 185879 h 471559"/>
                  <a:gd name="connsiteX47" fmla="*/ 6036 w 590063"/>
                  <a:gd name="connsiteY47" fmla="*/ 203167 h 471559"/>
                  <a:gd name="connsiteX48" fmla="*/ 582220 w 590063"/>
                  <a:gd name="connsiteY48" fmla="*/ 337333 h 471559"/>
                  <a:gd name="connsiteX49" fmla="*/ 553501 w 590063"/>
                  <a:gd name="connsiteY49" fmla="*/ 337333 h 471559"/>
                  <a:gd name="connsiteX50" fmla="*/ 371777 w 590063"/>
                  <a:gd name="connsiteY50" fmla="*/ 443984 h 471559"/>
                  <a:gd name="connsiteX51" fmla="*/ 35720 w 590063"/>
                  <a:gd name="connsiteY51" fmla="*/ 248092 h 471559"/>
                  <a:gd name="connsiteX52" fmla="*/ 7002 w 590063"/>
                  <a:gd name="connsiteY52" fmla="*/ 247118 h 471559"/>
                  <a:gd name="connsiteX53" fmla="*/ 6278 w 590063"/>
                  <a:gd name="connsiteY53" fmla="*/ 264284 h 471559"/>
                  <a:gd name="connsiteX54" fmla="*/ 343300 w 590063"/>
                  <a:gd name="connsiteY54" fmla="*/ 460663 h 471559"/>
                  <a:gd name="connsiteX55" fmla="*/ 348126 w 590063"/>
                  <a:gd name="connsiteY55" fmla="*/ 463464 h 471559"/>
                  <a:gd name="connsiteX56" fmla="*/ 354884 w 590063"/>
                  <a:gd name="connsiteY56" fmla="*/ 467360 h 471559"/>
                  <a:gd name="connsiteX57" fmla="*/ 389274 w 590063"/>
                  <a:gd name="connsiteY57" fmla="*/ 467360 h 471559"/>
                  <a:gd name="connsiteX58" fmla="*/ 582461 w 590063"/>
                  <a:gd name="connsiteY58" fmla="*/ 354134 h 471559"/>
                  <a:gd name="connsiteX59" fmla="*/ 582220 w 590063"/>
                  <a:gd name="connsiteY59" fmla="*/ 337333 h 471559"/>
                  <a:gd name="connsiteX60" fmla="*/ 369002 w 590063"/>
                  <a:gd name="connsiteY60" fmla="*/ 214733 h 471559"/>
                  <a:gd name="connsiteX61" fmla="*/ 222271 w 590063"/>
                  <a:gd name="connsiteY61" fmla="*/ 214855 h 471559"/>
                  <a:gd name="connsiteX62" fmla="*/ 222030 w 590063"/>
                  <a:gd name="connsiteY62" fmla="*/ 129144 h 471559"/>
                  <a:gd name="connsiteX63" fmla="*/ 368760 w 590063"/>
                  <a:gd name="connsiteY63" fmla="*/ 129022 h 471559"/>
                  <a:gd name="connsiteX64" fmla="*/ 369002 w 590063"/>
                  <a:gd name="connsiteY64" fmla="*/ 214733 h 471559"/>
                  <a:gd name="connsiteX65" fmla="*/ 358383 w 590063"/>
                  <a:gd name="connsiteY65" fmla="*/ 165303 h 471559"/>
                  <a:gd name="connsiteX66" fmla="*/ 357659 w 590063"/>
                  <a:gd name="connsiteY66" fmla="*/ 163964 h 471559"/>
                  <a:gd name="connsiteX67" fmla="*/ 342817 w 590063"/>
                  <a:gd name="connsiteY67" fmla="*/ 151059 h 471559"/>
                  <a:gd name="connsiteX68" fmla="*/ 334974 w 590063"/>
                  <a:gd name="connsiteY68" fmla="*/ 147163 h 471559"/>
                  <a:gd name="connsiteX69" fmla="*/ 310961 w 590063"/>
                  <a:gd name="connsiteY69" fmla="*/ 141319 h 471559"/>
                  <a:gd name="connsiteX70" fmla="*/ 279226 w 590063"/>
                  <a:gd name="connsiteY70" fmla="*/ 144971 h 471559"/>
                  <a:gd name="connsiteX71" fmla="*/ 278019 w 590063"/>
                  <a:gd name="connsiteY71" fmla="*/ 145337 h 471559"/>
                  <a:gd name="connsiteX72" fmla="*/ 269090 w 590063"/>
                  <a:gd name="connsiteY72" fmla="*/ 140101 h 471559"/>
                  <a:gd name="connsiteX73" fmla="*/ 264022 w 590063"/>
                  <a:gd name="connsiteY73" fmla="*/ 140101 h 471559"/>
                  <a:gd name="connsiteX74" fmla="*/ 258350 w 590063"/>
                  <a:gd name="connsiteY74" fmla="*/ 143389 h 471559"/>
                  <a:gd name="connsiteX75" fmla="*/ 258350 w 590063"/>
                  <a:gd name="connsiteY75" fmla="*/ 146432 h 471559"/>
                  <a:gd name="connsiteX76" fmla="*/ 265349 w 590063"/>
                  <a:gd name="connsiteY76" fmla="*/ 150450 h 471559"/>
                  <a:gd name="connsiteX77" fmla="*/ 260764 w 590063"/>
                  <a:gd name="connsiteY77" fmla="*/ 153128 h 471559"/>
                  <a:gd name="connsiteX78" fmla="*/ 253765 w 590063"/>
                  <a:gd name="connsiteY78" fmla="*/ 149111 h 471559"/>
                  <a:gd name="connsiteX79" fmla="*/ 248697 w 590063"/>
                  <a:gd name="connsiteY79" fmla="*/ 149111 h 471559"/>
                  <a:gd name="connsiteX80" fmla="*/ 243026 w 590063"/>
                  <a:gd name="connsiteY80" fmla="*/ 152398 h 471559"/>
                  <a:gd name="connsiteX81" fmla="*/ 243026 w 590063"/>
                  <a:gd name="connsiteY81" fmla="*/ 155442 h 471559"/>
                  <a:gd name="connsiteX82" fmla="*/ 251472 w 590063"/>
                  <a:gd name="connsiteY82" fmla="*/ 160312 h 471559"/>
                  <a:gd name="connsiteX83" fmla="*/ 247249 w 590063"/>
                  <a:gd name="connsiteY83" fmla="*/ 165060 h 471559"/>
                  <a:gd name="connsiteX84" fmla="*/ 248456 w 590063"/>
                  <a:gd name="connsiteY84" fmla="*/ 190383 h 471559"/>
                  <a:gd name="connsiteX85" fmla="*/ 259919 w 590063"/>
                  <a:gd name="connsiteY85" fmla="*/ 199636 h 471559"/>
                  <a:gd name="connsiteX86" fmla="*/ 274882 w 590063"/>
                  <a:gd name="connsiteY86" fmla="*/ 206210 h 471559"/>
                  <a:gd name="connsiteX87" fmla="*/ 284173 w 590063"/>
                  <a:gd name="connsiteY87" fmla="*/ 208767 h 471559"/>
                  <a:gd name="connsiteX88" fmla="*/ 290689 w 590063"/>
                  <a:gd name="connsiteY88" fmla="*/ 207063 h 471559"/>
                  <a:gd name="connsiteX89" fmla="*/ 294550 w 590063"/>
                  <a:gd name="connsiteY89" fmla="*/ 201341 h 471559"/>
                  <a:gd name="connsiteX90" fmla="*/ 293826 w 590063"/>
                  <a:gd name="connsiteY90" fmla="*/ 198297 h 471559"/>
                  <a:gd name="connsiteX91" fmla="*/ 292378 w 590063"/>
                  <a:gd name="connsiteY91" fmla="*/ 197688 h 471559"/>
                  <a:gd name="connsiteX92" fmla="*/ 282001 w 590063"/>
                  <a:gd name="connsiteY92" fmla="*/ 194036 h 471559"/>
                  <a:gd name="connsiteX93" fmla="*/ 273675 w 590063"/>
                  <a:gd name="connsiteY93" fmla="*/ 190140 h 471559"/>
                  <a:gd name="connsiteX94" fmla="*/ 266435 w 590063"/>
                  <a:gd name="connsiteY94" fmla="*/ 184418 h 471559"/>
                  <a:gd name="connsiteX95" fmla="*/ 267159 w 590063"/>
                  <a:gd name="connsiteY95" fmla="*/ 169564 h 471559"/>
                  <a:gd name="connsiteX96" fmla="*/ 285138 w 590063"/>
                  <a:gd name="connsiteY96" fmla="*/ 180035 h 471559"/>
                  <a:gd name="connsiteX97" fmla="*/ 290206 w 590063"/>
                  <a:gd name="connsiteY97" fmla="*/ 180035 h 471559"/>
                  <a:gd name="connsiteX98" fmla="*/ 295878 w 590063"/>
                  <a:gd name="connsiteY98" fmla="*/ 176747 h 471559"/>
                  <a:gd name="connsiteX99" fmla="*/ 295878 w 590063"/>
                  <a:gd name="connsiteY99" fmla="*/ 173704 h 471559"/>
                  <a:gd name="connsiteX100" fmla="*/ 276088 w 590063"/>
                  <a:gd name="connsiteY100" fmla="*/ 162259 h 471559"/>
                  <a:gd name="connsiteX101" fmla="*/ 280674 w 590063"/>
                  <a:gd name="connsiteY101" fmla="*/ 159581 h 471559"/>
                  <a:gd name="connsiteX102" fmla="*/ 300463 w 590063"/>
                  <a:gd name="connsiteY102" fmla="*/ 171025 h 471559"/>
                  <a:gd name="connsiteX103" fmla="*/ 305531 w 590063"/>
                  <a:gd name="connsiteY103" fmla="*/ 171025 h 471559"/>
                  <a:gd name="connsiteX104" fmla="*/ 311202 w 590063"/>
                  <a:gd name="connsiteY104" fmla="*/ 167738 h 471559"/>
                  <a:gd name="connsiteX105" fmla="*/ 311202 w 590063"/>
                  <a:gd name="connsiteY105" fmla="*/ 164694 h 471559"/>
                  <a:gd name="connsiteX106" fmla="*/ 293947 w 590063"/>
                  <a:gd name="connsiteY106" fmla="*/ 154711 h 471559"/>
                  <a:gd name="connsiteX107" fmla="*/ 294188 w 590063"/>
                  <a:gd name="connsiteY107" fmla="*/ 154589 h 471559"/>
                  <a:gd name="connsiteX108" fmla="*/ 314702 w 590063"/>
                  <a:gd name="connsiteY108" fmla="*/ 154346 h 471559"/>
                  <a:gd name="connsiteX109" fmla="*/ 326527 w 590063"/>
                  <a:gd name="connsiteY109" fmla="*/ 159094 h 471559"/>
                  <a:gd name="connsiteX110" fmla="*/ 333284 w 590063"/>
                  <a:gd name="connsiteY110" fmla="*/ 164086 h 471559"/>
                  <a:gd name="connsiteX111" fmla="*/ 339680 w 590063"/>
                  <a:gd name="connsiteY111" fmla="*/ 170173 h 471559"/>
                  <a:gd name="connsiteX112" fmla="*/ 340645 w 590063"/>
                  <a:gd name="connsiteY112" fmla="*/ 170904 h 471559"/>
                  <a:gd name="connsiteX113" fmla="*/ 345834 w 590063"/>
                  <a:gd name="connsiteY113" fmla="*/ 171391 h 471559"/>
                  <a:gd name="connsiteX114" fmla="*/ 355366 w 590063"/>
                  <a:gd name="connsiteY114" fmla="*/ 169077 h 471559"/>
                  <a:gd name="connsiteX115" fmla="*/ 358383 w 590063"/>
                  <a:gd name="connsiteY115" fmla="*/ 165303 h 471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90063" h="471559">
                    <a:moveTo>
                      <a:pt x="423422" y="246509"/>
                    </a:moveTo>
                    <a:cubicBezTo>
                      <a:pt x="412200" y="253083"/>
                      <a:pt x="393980" y="253083"/>
                      <a:pt x="382637" y="246509"/>
                    </a:cubicBezTo>
                    <a:cubicBezTo>
                      <a:pt x="371415" y="239935"/>
                      <a:pt x="371294" y="229221"/>
                      <a:pt x="382516" y="222646"/>
                    </a:cubicBezTo>
                    <a:cubicBezTo>
                      <a:pt x="393738" y="216072"/>
                      <a:pt x="411959" y="216072"/>
                      <a:pt x="423302" y="222646"/>
                    </a:cubicBezTo>
                    <a:cubicBezTo>
                      <a:pt x="434644" y="229221"/>
                      <a:pt x="434765" y="239935"/>
                      <a:pt x="423422" y="246509"/>
                    </a:cubicBezTo>
                    <a:close/>
                    <a:moveTo>
                      <a:pt x="208515" y="97490"/>
                    </a:moveTo>
                    <a:cubicBezTo>
                      <a:pt x="197172" y="90915"/>
                      <a:pt x="178952" y="90915"/>
                      <a:pt x="167730" y="97490"/>
                    </a:cubicBezTo>
                    <a:cubicBezTo>
                      <a:pt x="156508" y="104064"/>
                      <a:pt x="156628" y="114778"/>
                      <a:pt x="167850" y="121352"/>
                    </a:cubicBezTo>
                    <a:cubicBezTo>
                      <a:pt x="179193" y="127927"/>
                      <a:pt x="197414" y="127927"/>
                      <a:pt x="208636" y="121352"/>
                    </a:cubicBezTo>
                    <a:cubicBezTo>
                      <a:pt x="219858" y="114778"/>
                      <a:pt x="219737" y="104064"/>
                      <a:pt x="208515" y="97490"/>
                    </a:cubicBezTo>
                    <a:close/>
                    <a:moveTo>
                      <a:pt x="576307" y="234821"/>
                    </a:moveTo>
                    <a:lnTo>
                      <a:pt x="403995" y="335872"/>
                    </a:lnTo>
                    <a:cubicBezTo>
                      <a:pt x="385533" y="346707"/>
                      <a:pt x="355366" y="346707"/>
                      <a:pt x="336784" y="335872"/>
                    </a:cubicBezTo>
                    <a:lnTo>
                      <a:pt x="15086" y="148502"/>
                    </a:lnTo>
                    <a:cubicBezTo>
                      <a:pt x="-3496" y="137666"/>
                      <a:pt x="-3617" y="120013"/>
                      <a:pt x="14845" y="109177"/>
                    </a:cubicBezTo>
                    <a:lnTo>
                      <a:pt x="187157" y="8127"/>
                    </a:lnTo>
                    <a:cubicBezTo>
                      <a:pt x="205619" y="-2709"/>
                      <a:pt x="235786" y="-2709"/>
                      <a:pt x="254368" y="8127"/>
                    </a:cubicBezTo>
                    <a:lnTo>
                      <a:pt x="575945" y="195497"/>
                    </a:lnTo>
                    <a:cubicBezTo>
                      <a:pt x="594648" y="206332"/>
                      <a:pt x="594769" y="223986"/>
                      <a:pt x="576307" y="234821"/>
                    </a:cubicBezTo>
                    <a:close/>
                    <a:moveTo>
                      <a:pt x="511268" y="239204"/>
                    </a:moveTo>
                    <a:cubicBezTo>
                      <a:pt x="507889" y="237987"/>
                      <a:pt x="504631" y="236647"/>
                      <a:pt x="501735" y="234943"/>
                    </a:cubicBezTo>
                    <a:cubicBezTo>
                      <a:pt x="482911" y="223986"/>
                      <a:pt x="482790" y="206210"/>
                      <a:pt x="501494" y="195131"/>
                    </a:cubicBezTo>
                    <a:cubicBezTo>
                      <a:pt x="504390" y="193427"/>
                      <a:pt x="507406" y="192088"/>
                      <a:pt x="510785" y="190870"/>
                    </a:cubicBezTo>
                    <a:lnTo>
                      <a:pt x="260402" y="45016"/>
                    </a:lnTo>
                    <a:cubicBezTo>
                      <a:pt x="258833" y="46477"/>
                      <a:pt x="256902" y="47816"/>
                      <a:pt x="254730" y="49034"/>
                    </a:cubicBezTo>
                    <a:cubicBezTo>
                      <a:pt x="236027" y="59991"/>
                      <a:pt x="205498" y="59991"/>
                      <a:pt x="186674" y="49034"/>
                    </a:cubicBezTo>
                    <a:cubicBezTo>
                      <a:pt x="184623" y="47816"/>
                      <a:pt x="182813" y="46599"/>
                      <a:pt x="181244" y="45260"/>
                    </a:cubicBezTo>
                    <a:lnTo>
                      <a:pt x="78316" y="105647"/>
                    </a:lnTo>
                    <a:cubicBezTo>
                      <a:pt x="80608" y="106621"/>
                      <a:pt x="82780" y="107595"/>
                      <a:pt x="84832" y="108812"/>
                    </a:cubicBezTo>
                    <a:cubicBezTo>
                      <a:pt x="103656" y="119769"/>
                      <a:pt x="103776" y="137545"/>
                      <a:pt x="85073" y="148502"/>
                    </a:cubicBezTo>
                    <a:cubicBezTo>
                      <a:pt x="82901" y="149719"/>
                      <a:pt x="80608" y="150815"/>
                      <a:pt x="78195" y="151789"/>
                    </a:cubicBezTo>
                    <a:lnTo>
                      <a:pt x="327854" y="297278"/>
                    </a:lnTo>
                    <a:cubicBezTo>
                      <a:pt x="329061" y="296426"/>
                      <a:pt x="330388" y="295452"/>
                      <a:pt x="331836" y="294599"/>
                    </a:cubicBezTo>
                    <a:cubicBezTo>
                      <a:pt x="350540" y="283642"/>
                      <a:pt x="380948" y="283642"/>
                      <a:pt x="399892" y="294599"/>
                    </a:cubicBezTo>
                    <a:cubicBezTo>
                      <a:pt x="402788" y="296304"/>
                      <a:pt x="405202" y="298130"/>
                      <a:pt x="407253" y="300078"/>
                    </a:cubicBezTo>
                    <a:lnTo>
                      <a:pt x="511268" y="239204"/>
                    </a:lnTo>
                    <a:close/>
                    <a:moveTo>
                      <a:pt x="6036" y="203167"/>
                    </a:moveTo>
                    <a:lnTo>
                      <a:pt x="342938" y="399424"/>
                    </a:lnTo>
                    <a:lnTo>
                      <a:pt x="347644" y="402224"/>
                    </a:lnTo>
                    <a:lnTo>
                      <a:pt x="354401" y="406120"/>
                    </a:lnTo>
                    <a:cubicBezTo>
                      <a:pt x="363934" y="411721"/>
                      <a:pt x="379258" y="411721"/>
                      <a:pt x="388791" y="406120"/>
                    </a:cubicBezTo>
                    <a:lnTo>
                      <a:pt x="581978" y="292895"/>
                    </a:lnTo>
                    <a:cubicBezTo>
                      <a:pt x="589822" y="288269"/>
                      <a:pt x="589822" y="280720"/>
                      <a:pt x="581858" y="276094"/>
                    </a:cubicBezTo>
                    <a:cubicBezTo>
                      <a:pt x="573894" y="271467"/>
                      <a:pt x="561103" y="271467"/>
                      <a:pt x="553139" y="276094"/>
                    </a:cubicBezTo>
                    <a:lnTo>
                      <a:pt x="371415" y="382623"/>
                    </a:lnTo>
                    <a:lnTo>
                      <a:pt x="35358" y="186853"/>
                    </a:lnTo>
                    <a:cubicBezTo>
                      <a:pt x="27515" y="182348"/>
                      <a:pt x="14845" y="181617"/>
                      <a:pt x="6640" y="185879"/>
                    </a:cubicBezTo>
                    <a:cubicBezTo>
                      <a:pt x="-2048" y="190505"/>
                      <a:pt x="-2169" y="198419"/>
                      <a:pt x="6036" y="203167"/>
                    </a:cubicBezTo>
                    <a:close/>
                    <a:moveTo>
                      <a:pt x="582220" y="337333"/>
                    </a:moveTo>
                    <a:cubicBezTo>
                      <a:pt x="574256" y="332706"/>
                      <a:pt x="561465" y="332706"/>
                      <a:pt x="553501" y="337333"/>
                    </a:cubicBezTo>
                    <a:lnTo>
                      <a:pt x="371777" y="443984"/>
                    </a:lnTo>
                    <a:lnTo>
                      <a:pt x="35720" y="248092"/>
                    </a:lnTo>
                    <a:cubicBezTo>
                      <a:pt x="27877" y="243587"/>
                      <a:pt x="15207" y="242857"/>
                      <a:pt x="7002" y="247118"/>
                    </a:cubicBezTo>
                    <a:cubicBezTo>
                      <a:pt x="-1686" y="251744"/>
                      <a:pt x="-1928" y="259536"/>
                      <a:pt x="6278" y="264284"/>
                    </a:cubicBezTo>
                    <a:lnTo>
                      <a:pt x="343300" y="460663"/>
                    </a:lnTo>
                    <a:lnTo>
                      <a:pt x="348126" y="463464"/>
                    </a:lnTo>
                    <a:lnTo>
                      <a:pt x="354884" y="467360"/>
                    </a:lnTo>
                    <a:cubicBezTo>
                      <a:pt x="364416" y="472960"/>
                      <a:pt x="379741" y="472960"/>
                      <a:pt x="389274" y="467360"/>
                    </a:cubicBezTo>
                    <a:lnTo>
                      <a:pt x="582461" y="354134"/>
                    </a:lnTo>
                    <a:cubicBezTo>
                      <a:pt x="590304" y="349508"/>
                      <a:pt x="590184" y="341959"/>
                      <a:pt x="582220" y="337333"/>
                    </a:cubicBezTo>
                    <a:close/>
                    <a:moveTo>
                      <a:pt x="369002" y="214733"/>
                    </a:moveTo>
                    <a:cubicBezTo>
                      <a:pt x="328578" y="238474"/>
                      <a:pt x="262936" y="238595"/>
                      <a:pt x="222271" y="214855"/>
                    </a:cubicBezTo>
                    <a:cubicBezTo>
                      <a:pt x="181606" y="191235"/>
                      <a:pt x="181606" y="152885"/>
                      <a:pt x="222030" y="129144"/>
                    </a:cubicBezTo>
                    <a:cubicBezTo>
                      <a:pt x="262453" y="105403"/>
                      <a:pt x="328096" y="105281"/>
                      <a:pt x="368760" y="129022"/>
                    </a:cubicBezTo>
                    <a:cubicBezTo>
                      <a:pt x="409425" y="152641"/>
                      <a:pt x="409425" y="191114"/>
                      <a:pt x="369002" y="214733"/>
                    </a:cubicBezTo>
                    <a:close/>
                    <a:moveTo>
                      <a:pt x="358383" y="165303"/>
                    </a:moveTo>
                    <a:lnTo>
                      <a:pt x="357659" y="163964"/>
                    </a:lnTo>
                    <a:cubicBezTo>
                      <a:pt x="353918" y="159094"/>
                      <a:pt x="349092" y="154711"/>
                      <a:pt x="342817" y="151059"/>
                    </a:cubicBezTo>
                    <a:cubicBezTo>
                      <a:pt x="340404" y="149598"/>
                      <a:pt x="337749" y="148380"/>
                      <a:pt x="334974" y="147163"/>
                    </a:cubicBezTo>
                    <a:cubicBezTo>
                      <a:pt x="327734" y="144119"/>
                      <a:pt x="319770" y="141928"/>
                      <a:pt x="310961" y="141319"/>
                    </a:cubicBezTo>
                    <a:cubicBezTo>
                      <a:pt x="299739" y="140467"/>
                      <a:pt x="289120" y="141928"/>
                      <a:pt x="279226" y="144971"/>
                    </a:cubicBezTo>
                    <a:lnTo>
                      <a:pt x="278019" y="145337"/>
                    </a:lnTo>
                    <a:lnTo>
                      <a:pt x="269090" y="140101"/>
                    </a:lnTo>
                    <a:cubicBezTo>
                      <a:pt x="267642" y="139249"/>
                      <a:pt x="265349" y="139249"/>
                      <a:pt x="264022" y="140101"/>
                    </a:cubicBezTo>
                    <a:lnTo>
                      <a:pt x="258350" y="143389"/>
                    </a:lnTo>
                    <a:cubicBezTo>
                      <a:pt x="256902" y="144241"/>
                      <a:pt x="256902" y="145580"/>
                      <a:pt x="258350" y="146432"/>
                    </a:cubicBezTo>
                    <a:lnTo>
                      <a:pt x="265349" y="150450"/>
                    </a:lnTo>
                    <a:cubicBezTo>
                      <a:pt x="263780" y="151302"/>
                      <a:pt x="262212" y="152276"/>
                      <a:pt x="260764" y="153128"/>
                    </a:cubicBezTo>
                    <a:lnTo>
                      <a:pt x="253765" y="149111"/>
                    </a:lnTo>
                    <a:cubicBezTo>
                      <a:pt x="252317" y="148258"/>
                      <a:pt x="250024" y="148258"/>
                      <a:pt x="248697" y="149111"/>
                    </a:cubicBezTo>
                    <a:lnTo>
                      <a:pt x="243026" y="152398"/>
                    </a:lnTo>
                    <a:cubicBezTo>
                      <a:pt x="241578" y="153250"/>
                      <a:pt x="241578" y="154589"/>
                      <a:pt x="243026" y="155442"/>
                    </a:cubicBezTo>
                    <a:lnTo>
                      <a:pt x="251472" y="160312"/>
                    </a:lnTo>
                    <a:cubicBezTo>
                      <a:pt x="250024" y="161894"/>
                      <a:pt x="248456" y="163355"/>
                      <a:pt x="247249" y="165060"/>
                    </a:cubicBezTo>
                    <a:cubicBezTo>
                      <a:pt x="241336" y="173582"/>
                      <a:pt x="241216" y="181983"/>
                      <a:pt x="248456" y="190383"/>
                    </a:cubicBezTo>
                    <a:cubicBezTo>
                      <a:pt x="251593" y="193914"/>
                      <a:pt x="255454" y="196958"/>
                      <a:pt x="259919" y="199636"/>
                    </a:cubicBezTo>
                    <a:cubicBezTo>
                      <a:pt x="264263" y="202193"/>
                      <a:pt x="269331" y="204384"/>
                      <a:pt x="274882" y="206210"/>
                    </a:cubicBezTo>
                    <a:cubicBezTo>
                      <a:pt x="277898" y="207184"/>
                      <a:pt x="281036" y="208037"/>
                      <a:pt x="284173" y="208767"/>
                    </a:cubicBezTo>
                    <a:cubicBezTo>
                      <a:pt x="287310" y="209376"/>
                      <a:pt x="289482" y="208767"/>
                      <a:pt x="290689" y="207063"/>
                    </a:cubicBezTo>
                    <a:cubicBezTo>
                      <a:pt x="292137" y="205236"/>
                      <a:pt x="293464" y="203288"/>
                      <a:pt x="294550" y="201341"/>
                    </a:cubicBezTo>
                    <a:cubicBezTo>
                      <a:pt x="295395" y="200001"/>
                      <a:pt x="295154" y="199149"/>
                      <a:pt x="293826" y="198297"/>
                    </a:cubicBezTo>
                    <a:cubicBezTo>
                      <a:pt x="293464" y="198053"/>
                      <a:pt x="292982" y="197810"/>
                      <a:pt x="292378" y="197688"/>
                    </a:cubicBezTo>
                    <a:cubicBezTo>
                      <a:pt x="288879" y="196471"/>
                      <a:pt x="285380" y="195375"/>
                      <a:pt x="282001" y="194036"/>
                    </a:cubicBezTo>
                    <a:cubicBezTo>
                      <a:pt x="278984" y="192818"/>
                      <a:pt x="276209" y="191601"/>
                      <a:pt x="273675" y="190140"/>
                    </a:cubicBezTo>
                    <a:cubicBezTo>
                      <a:pt x="270779" y="188435"/>
                      <a:pt x="268366" y="186609"/>
                      <a:pt x="266435" y="184418"/>
                    </a:cubicBezTo>
                    <a:cubicBezTo>
                      <a:pt x="261850" y="179304"/>
                      <a:pt x="263177" y="174434"/>
                      <a:pt x="267159" y="169564"/>
                    </a:cubicBezTo>
                    <a:lnTo>
                      <a:pt x="285138" y="180035"/>
                    </a:lnTo>
                    <a:cubicBezTo>
                      <a:pt x="286586" y="180887"/>
                      <a:pt x="288879" y="180887"/>
                      <a:pt x="290206" y="180035"/>
                    </a:cubicBezTo>
                    <a:lnTo>
                      <a:pt x="295878" y="176747"/>
                    </a:lnTo>
                    <a:cubicBezTo>
                      <a:pt x="297326" y="175895"/>
                      <a:pt x="297326" y="174556"/>
                      <a:pt x="295878" y="173704"/>
                    </a:cubicBezTo>
                    <a:lnTo>
                      <a:pt x="276088" y="162259"/>
                    </a:lnTo>
                    <a:cubicBezTo>
                      <a:pt x="277657" y="161285"/>
                      <a:pt x="279226" y="160433"/>
                      <a:pt x="280674" y="159581"/>
                    </a:cubicBezTo>
                    <a:lnTo>
                      <a:pt x="300463" y="171025"/>
                    </a:lnTo>
                    <a:cubicBezTo>
                      <a:pt x="301911" y="171878"/>
                      <a:pt x="304204" y="171878"/>
                      <a:pt x="305531" y="171025"/>
                    </a:cubicBezTo>
                    <a:lnTo>
                      <a:pt x="311202" y="167738"/>
                    </a:lnTo>
                    <a:cubicBezTo>
                      <a:pt x="312650" y="166886"/>
                      <a:pt x="312650" y="165547"/>
                      <a:pt x="311202" y="164694"/>
                    </a:cubicBezTo>
                    <a:lnTo>
                      <a:pt x="293947" y="154711"/>
                    </a:lnTo>
                    <a:lnTo>
                      <a:pt x="294188" y="154589"/>
                    </a:lnTo>
                    <a:cubicBezTo>
                      <a:pt x="300946" y="153007"/>
                      <a:pt x="307703" y="152520"/>
                      <a:pt x="314702" y="154346"/>
                    </a:cubicBezTo>
                    <a:cubicBezTo>
                      <a:pt x="319287" y="155442"/>
                      <a:pt x="323148" y="157146"/>
                      <a:pt x="326527" y="159094"/>
                    </a:cubicBezTo>
                    <a:cubicBezTo>
                      <a:pt x="329061" y="160555"/>
                      <a:pt x="331354" y="162259"/>
                      <a:pt x="333284" y="164086"/>
                    </a:cubicBezTo>
                    <a:cubicBezTo>
                      <a:pt x="335577" y="166034"/>
                      <a:pt x="337508" y="168225"/>
                      <a:pt x="339680" y="170173"/>
                    </a:cubicBezTo>
                    <a:cubicBezTo>
                      <a:pt x="340042" y="170417"/>
                      <a:pt x="340283" y="170660"/>
                      <a:pt x="340645" y="170904"/>
                    </a:cubicBezTo>
                    <a:cubicBezTo>
                      <a:pt x="341972" y="171756"/>
                      <a:pt x="343662" y="171878"/>
                      <a:pt x="345834" y="171391"/>
                    </a:cubicBezTo>
                    <a:cubicBezTo>
                      <a:pt x="349092" y="170660"/>
                      <a:pt x="352229" y="169930"/>
                      <a:pt x="355366" y="169077"/>
                    </a:cubicBezTo>
                    <a:cubicBezTo>
                      <a:pt x="358262" y="168347"/>
                      <a:pt x="359228" y="167129"/>
                      <a:pt x="358383" y="165303"/>
                    </a:cubicBezTo>
                    <a:close/>
                  </a:path>
                </a:pathLst>
              </a:custGeom>
              <a:solidFill>
                <a:schemeClr val="tx1"/>
              </a:solidFill>
              <a:ln w="96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 dirty="0"/>
              </a:p>
            </p:txBody>
          </p:sp>
        </p:grpSp>
        <p:cxnSp>
          <p:nvCxnSpPr>
            <p:cNvPr id="155" name="Connector: Elbow 154">
              <a:extLst>
                <a:ext uri="{FF2B5EF4-FFF2-40B4-BE49-F238E27FC236}">
                  <a16:creationId xmlns:a16="http://schemas.microsoft.com/office/drawing/2014/main" id="{481AEBAB-AB9A-EED6-0AAA-37A35267A147}"/>
                </a:ext>
              </a:extLst>
            </p:cNvPr>
            <p:cNvCxnSpPr>
              <a:cxnSpLocks/>
              <a:stCxn id="156" idx="1"/>
              <a:endCxn id="141" idx="2"/>
            </p:cNvCxnSpPr>
            <p:nvPr/>
          </p:nvCxnSpPr>
          <p:spPr>
            <a:xfrm rot="10800000">
              <a:off x="5277826" y="4501990"/>
              <a:ext cx="3570825" cy="314151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AFB394D-21B1-9EB1-BF4A-98515E913E2F}"/>
                </a:ext>
              </a:extLst>
            </p:cNvPr>
            <p:cNvSpPr txBox="1"/>
            <p:nvPr/>
          </p:nvSpPr>
          <p:spPr>
            <a:xfrm>
              <a:off x="9700345" y="2925000"/>
              <a:ext cx="2394377" cy="540992"/>
            </a:xfrm>
            <a:prstGeom prst="rect">
              <a:avLst/>
            </a:prstGeom>
            <a:noFill/>
          </p:spPr>
          <p:txBody>
            <a:bodyPr wrap="square" tIns="90000" rtlCol="0">
              <a:noAutofit/>
            </a:bodyPr>
            <a:lstStyle/>
            <a:p>
              <a:pPr algn="ctr"/>
              <a:r>
                <a:rPr lang="sv-SE" sz="1600" dirty="0">
                  <a:latin typeface="Arial" panose="020B0604020202020204" pitchFamily="34" charset="0"/>
                  <a:cs typeface="Arial" panose="020B0604020202020204" pitchFamily="34" charset="0"/>
                </a:rPr>
                <a:t>Samverkande EMPC: Bostad + kontor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98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503B32-146E-9CAB-AA9D-C1A01E571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Stor möjlighet att förskjuta laster i tiden med EMPC</a:t>
            </a:r>
          </a:p>
          <a:p>
            <a:r>
              <a:rPr lang="sv-SE" dirty="0"/>
              <a:t>Fjärrvärmepriserna har stor påverkan på värmelasten
Måste vara dyrt med hög toppeffekt</a:t>
            </a:r>
          </a:p>
          <a:p>
            <a:r>
              <a:rPr lang="sv-SE" dirty="0"/>
              <a:t>Samverkande styrning av flera värmesystem förbättrar driften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C7B78D-D8D0-B1AF-9F6B-9E887D4C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274639"/>
            <a:ext cx="11328301" cy="1143000"/>
          </a:xfrm>
        </p:spPr>
        <p:txBody>
          <a:bodyPr/>
          <a:lstStyle/>
          <a:p>
            <a:r>
              <a:rPr lang="sv-SE" dirty="0"/>
              <a:t>Slutsatser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9C193-6289-4577-FECA-85D2AF58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9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3A8003-BEB9-4D33-BEE6-401621BC81C7}"/>
              </a:ext>
            </a:extLst>
          </p:cNvPr>
          <p:cNvGrpSpPr/>
          <p:nvPr/>
        </p:nvGrpSpPr>
        <p:grpSpPr>
          <a:xfrm>
            <a:off x="-22280" y="0"/>
            <a:ext cx="12233259" cy="6858000"/>
            <a:chOff x="-22280" y="0"/>
            <a:chExt cx="12233259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9C92B2-B27F-4ADD-B890-41A61A3D5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280" y="0"/>
              <a:ext cx="12233259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9D55AA-5801-42A8-B8A2-6EE12346A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5775" y="6134538"/>
              <a:ext cx="3048432" cy="5451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914F26-59A9-461A-967D-FB0CDB4637BF}"/>
                </a:ext>
              </a:extLst>
            </p:cNvPr>
            <p:cNvSpPr txBox="1"/>
            <p:nvPr/>
          </p:nvSpPr>
          <p:spPr>
            <a:xfrm>
              <a:off x="266703" y="4535008"/>
              <a:ext cx="3519340" cy="1482169"/>
            </a:xfrm>
            <a:prstGeom prst="rect">
              <a:avLst/>
            </a:prstGeom>
            <a:noFill/>
          </p:spPr>
          <p:txBody>
            <a:bodyPr wrap="none" tIns="336000" rtlCol="0">
              <a:no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department develops simulation technology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automatic path-planning and line-balancing, sealing,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paint, flexible materials, metrology, and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intelligently moving manikins.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4C3ABE-51F4-4A0B-9DFF-24EF7D17BF4B}"/>
                </a:ext>
              </a:extLst>
            </p:cNvPr>
            <p:cNvSpPr txBox="1"/>
            <p:nvPr/>
          </p:nvSpPr>
          <p:spPr>
            <a:xfrm>
              <a:off x="8474241" y="4550211"/>
              <a:ext cx="3519340" cy="1482168"/>
            </a:xfrm>
            <a:prstGeom prst="rect">
              <a:avLst/>
            </a:prstGeom>
            <a:noFill/>
          </p:spPr>
          <p:txBody>
            <a:bodyPr wrap="none" tIns="336000" rtlCol="0">
              <a:no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department offers competence in dynamical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 modeling, pharmacometrics, systems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biology and electrophysiology, machine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learning, AI, and big data analytics.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255858-18BB-4F91-A93F-FFF83341494A}"/>
                </a:ext>
              </a:extLst>
            </p:cNvPr>
            <p:cNvSpPr txBox="1"/>
            <p:nvPr/>
          </p:nvSpPr>
          <p:spPr>
            <a:xfrm>
              <a:off x="4328169" y="4543691"/>
              <a:ext cx="3519340" cy="1488688"/>
            </a:xfrm>
            <a:prstGeom prst="rect">
              <a:avLst/>
            </a:prstGeom>
            <a:noFill/>
          </p:spPr>
          <p:txBody>
            <a:bodyPr wrap="none" tIns="336000" rtlCol="0">
              <a:noAutofit/>
            </a:bodyPr>
            <a:lstStyle/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department works on numerical methods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fast algorithms and engineering tools to support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product and process development.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 include fluid dynamics, structural</a:t>
              </a:r>
            </a:p>
            <a:p>
              <a:pPr algn="ctr">
                <a:lnSpc>
                  <a:spcPts val="1867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mechanics, and electromagnetics.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1FA2DC-B63C-4482-95D1-C1C79AFFA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0" t="10460" r="11961" b="13291"/>
            <a:stretch/>
          </p:blipFill>
          <p:spPr>
            <a:xfrm>
              <a:off x="9617243" y="2061410"/>
              <a:ext cx="1090861" cy="1041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14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69CE98-AE15-9131-F561-6F97E191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om mig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6260B-1E97-27CC-0948-54932580BC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Chalmers: IT &amp; </a:t>
            </a:r>
            <a:r>
              <a:rPr lang="sv-SE" dirty="0" err="1"/>
              <a:t>Engineering</a:t>
            </a:r>
            <a:r>
              <a:rPr lang="sv-SE" dirty="0"/>
              <a:t> </a:t>
            </a:r>
            <a:r>
              <a:rPr lang="sv-SE" dirty="0" err="1"/>
              <a:t>Mathematics</a:t>
            </a:r>
            <a:endParaRPr lang="sv-SE" dirty="0"/>
          </a:p>
          <a:p>
            <a:r>
              <a:rPr lang="sv-SE" dirty="0" err="1"/>
              <a:t>Fraunhofer</a:t>
            </a:r>
            <a:r>
              <a:rPr lang="sv-SE" dirty="0"/>
              <a:t>-Chalmers Centre</a:t>
            </a:r>
          </a:p>
          <a:p>
            <a:pPr lvl="1"/>
            <a:r>
              <a:rPr lang="sv-SE" dirty="0"/>
              <a:t>Exjobb 2020</a:t>
            </a:r>
          </a:p>
          <a:p>
            <a:pPr lvl="1"/>
            <a:r>
              <a:rPr lang="sv-SE" dirty="0"/>
              <a:t>Forskaringenjör 2020 – 2022</a:t>
            </a:r>
          </a:p>
          <a:p>
            <a:pPr lvl="1"/>
            <a:r>
              <a:rPr lang="sv-SE" dirty="0"/>
              <a:t>Doktorand 2023 –</a:t>
            </a:r>
          </a:p>
          <a:p>
            <a:r>
              <a:rPr lang="sv-SE" dirty="0"/>
              <a:t>Forskningsintressen</a:t>
            </a:r>
          </a:p>
          <a:p>
            <a:pPr lvl="1"/>
            <a:r>
              <a:rPr lang="sv-SE" dirty="0"/>
              <a:t>Maskininlärning &amp; </a:t>
            </a:r>
            <a:r>
              <a:rPr lang="sv-SE" dirty="0" err="1"/>
              <a:t>Bayesiansk</a:t>
            </a:r>
            <a:r>
              <a:rPr lang="sv-SE" dirty="0"/>
              <a:t> statistik</a:t>
            </a:r>
          </a:p>
          <a:p>
            <a:pPr lvl="1"/>
            <a:r>
              <a:rPr lang="sv-SE" dirty="0"/>
              <a:t>Optimal styrning</a:t>
            </a:r>
          </a:p>
          <a:p>
            <a:pPr lvl="1"/>
            <a:r>
              <a:rPr lang="sv-SE" dirty="0"/>
              <a:t>Energisystem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E78AA-0458-10C1-8F8D-6469E2C8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pic>
        <p:nvPicPr>
          <p:cNvPr id="1026" name="Picture 2" descr="Ingen alternativ bildtext i den här bilden">
            <a:extLst>
              <a:ext uri="{FF2B5EF4-FFF2-40B4-BE49-F238E27FC236}">
                <a16:creationId xmlns:a16="http://schemas.microsoft.com/office/drawing/2014/main" id="{A14F3F8D-9BB3-1040-244C-205D664F64C3}"/>
              </a:ext>
            </a:extLst>
          </p:cNvPr>
          <p:cNvPicPr>
            <a:picLocks noGrp="1" noChangeAspect="1" noChangeArrowheads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91" y="1797050"/>
            <a:ext cx="4993217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1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rc 84">
            <a:extLst>
              <a:ext uri="{FF2B5EF4-FFF2-40B4-BE49-F238E27FC236}">
                <a16:creationId xmlns:a16="http://schemas.microsoft.com/office/drawing/2014/main" id="{6B11F09B-0901-AC15-1401-43385D09DF87}"/>
              </a:ext>
            </a:extLst>
          </p:cNvPr>
          <p:cNvSpPr/>
          <p:nvPr/>
        </p:nvSpPr>
        <p:spPr>
          <a:xfrm rot="3449350">
            <a:off x="8105253" y="210771"/>
            <a:ext cx="654424" cy="2007605"/>
          </a:xfrm>
          <a:prstGeom prst="arc">
            <a:avLst>
              <a:gd name="adj1" fmla="val 17034844"/>
              <a:gd name="adj2" fmla="val 457067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EA1914-0AAB-816F-6A26-93AB83C3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Fjärrvärme är resurseffektivt!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1E03DD-25FA-9EEA-E4E0-DC0973CC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Henrik Håkansson henrik.hakansson@fcc.chalmers.se</a:t>
            </a:r>
            <a:endParaRPr lang="en-US" dirty="0"/>
          </a:p>
        </p:txBody>
      </p:sp>
      <p:pic>
        <p:nvPicPr>
          <p:cNvPr id="21" name="Content Placeholder 17" descr="House with solid fill">
            <a:extLst>
              <a:ext uri="{FF2B5EF4-FFF2-40B4-BE49-F238E27FC236}">
                <a16:creationId xmlns:a16="http://schemas.microsoft.com/office/drawing/2014/main" id="{57E31403-7CA5-B27F-7928-3AFD9CE6E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3894" y="3569678"/>
            <a:ext cx="914400" cy="914400"/>
          </a:xfrm>
          <a:prstGeom prst="rect">
            <a:avLst/>
          </a:prstGeom>
        </p:spPr>
      </p:pic>
      <p:pic>
        <p:nvPicPr>
          <p:cNvPr id="26" name="Content Placeholder 22" descr="Schoolhouse with solid fill">
            <a:extLst>
              <a:ext uri="{FF2B5EF4-FFF2-40B4-BE49-F238E27FC236}">
                <a16:creationId xmlns:a16="http://schemas.microsoft.com/office/drawing/2014/main" id="{628C70ED-1FBA-9F20-F1B6-2E7BE11A2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453" y="2271717"/>
            <a:ext cx="914400" cy="914400"/>
          </a:xfrm>
          <a:prstGeom prst="rect">
            <a:avLst/>
          </a:prstGeom>
        </p:spPr>
      </p:pic>
      <p:pic>
        <p:nvPicPr>
          <p:cNvPr id="31" name="Content Placeholder 27" descr="Modern architecture with solid fill">
            <a:extLst>
              <a:ext uri="{FF2B5EF4-FFF2-40B4-BE49-F238E27FC236}">
                <a16:creationId xmlns:a16="http://schemas.microsoft.com/office/drawing/2014/main" id="{1B9FE085-BA83-746F-8549-9EAA983A5C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9494" y="4525961"/>
            <a:ext cx="914400" cy="914400"/>
          </a:xfrm>
          <a:prstGeom prst="rect">
            <a:avLst/>
          </a:prstGeom>
        </p:spPr>
      </p:pic>
      <p:pic>
        <p:nvPicPr>
          <p:cNvPr id="36" name="Content Placeholder 32" descr="City with solid fill">
            <a:extLst>
              <a:ext uri="{FF2B5EF4-FFF2-40B4-BE49-F238E27FC236}">
                <a16:creationId xmlns:a16="http://schemas.microsoft.com/office/drawing/2014/main" id="{75F8FFEE-6CA8-43C5-E971-BB4C75C2B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0441" y="1417639"/>
            <a:ext cx="914400" cy="914400"/>
          </a:xfrm>
          <a:prstGeom prst="rect">
            <a:avLst/>
          </a:prstGeom>
        </p:spPr>
      </p:pic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5DCCBBDC-7820-03A7-D7F3-0DB272C4D6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Värmekraft (kärnkraft, kolkraft, …)</a:t>
            </a:r>
          </a:p>
          <a:p>
            <a:pPr lvl="1"/>
            <a:r>
              <a:rPr lang="sv-SE" dirty="0"/>
              <a:t>30% elenergi</a:t>
            </a:r>
          </a:p>
          <a:p>
            <a:pPr lvl="1"/>
            <a:r>
              <a:rPr lang="sv-SE" dirty="0"/>
              <a:t>70% överskottsvärme</a:t>
            </a:r>
          </a:p>
          <a:p>
            <a:r>
              <a:rPr lang="sv-SE" dirty="0"/>
              <a:t>Fjärrvärme</a:t>
            </a:r>
          </a:p>
          <a:p>
            <a:pPr lvl="1"/>
            <a:r>
              <a:rPr lang="sv-SE" dirty="0"/>
              <a:t>Förbränning av restavfall</a:t>
            </a:r>
          </a:p>
          <a:p>
            <a:r>
              <a:rPr lang="sv-SE" dirty="0"/>
              <a:t>Överskottsvärme distribueras till byggnader i staden</a:t>
            </a:r>
          </a:p>
          <a:p>
            <a:pPr lvl="1"/>
            <a:r>
              <a:rPr lang="sv-SE" dirty="0"/>
              <a:t>Verkningsgrad 90%</a:t>
            </a:r>
          </a:p>
          <a:p>
            <a:r>
              <a:rPr lang="sv-SE" dirty="0"/>
              <a:t>Sveriges vanligaste uppvärmningsmetod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EB4C6A6-F48D-5B78-60C1-F1AEBA6E51EF}"/>
              </a:ext>
            </a:extLst>
          </p:cNvPr>
          <p:cNvCxnSpPr>
            <a:cxnSpLocks/>
          </p:cNvCxnSpPr>
          <p:nvPr/>
        </p:nvCxnSpPr>
        <p:spPr>
          <a:xfrm flipV="1">
            <a:off x="9071582" y="3709427"/>
            <a:ext cx="963962" cy="7497"/>
          </a:xfrm>
          <a:prstGeom prst="line">
            <a:avLst/>
          </a:prstGeom>
          <a:ln w="76200">
            <a:solidFill>
              <a:schemeClr val="accent6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CF81AD-33E4-0A56-3DEE-FE1712908450}"/>
              </a:ext>
            </a:extLst>
          </p:cNvPr>
          <p:cNvCxnSpPr>
            <a:cxnSpLocks/>
          </p:cNvCxnSpPr>
          <p:nvPr/>
        </p:nvCxnSpPr>
        <p:spPr>
          <a:xfrm>
            <a:off x="10004612" y="2813094"/>
            <a:ext cx="0" cy="1301706"/>
          </a:xfrm>
          <a:prstGeom prst="line">
            <a:avLst/>
          </a:prstGeom>
          <a:ln w="57150">
            <a:solidFill>
              <a:schemeClr val="accent6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724F4CE-1624-B2DC-4C17-AE9316801250}"/>
              </a:ext>
            </a:extLst>
          </p:cNvPr>
          <p:cNvGrpSpPr/>
          <p:nvPr/>
        </p:nvGrpSpPr>
        <p:grpSpPr>
          <a:xfrm>
            <a:off x="10004612" y="2341004"/>
            <a:ext cx="559282" cy="481055"/>
            <a:chOff x="10004612" y="2332039"/>
            <a:chExt cx="559282" cy="48105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95A38E4-C184-C0B9-901A-EAFD55B94BC9}"/>
                </a:ext>
              </a:extLst>
            </p:cNvPr>
            <p:cNvCxnSpPr>
              <a:cxnSpLocks/>
            </p:cNvCxnSpPr>
            <p:nvPr/>
          </p:nvCxnSpPr>
          <p:spPr>
            <a:xfrm>
              <a:off x="10004612" y="2332039"/>
              <a:ext cx="0" cy="47391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C7D7F94-62DD-7830-9693-4E069BC771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04612" y="2805953"/>
              <a:ext cx="559282" cy="7141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B193598-1B3E-3517-0D4E-04241A26DA2E}"/>
              </a:ext>
            </a:extLst>
          </p:cNvPr>
          <p:cNvGrpSpPr/>
          <p:nvPr/>
        </p:nvGrpSpPr>
        <p:grpSpPr>
          <a:xfrm flipV="1">
            <a:off x="10004612" y="4087558"/>
            <a:ext cx="559282" cy="481055"/>
            <a:chOff x="10157012" y="2484439"/>
            <a:chExt cx="559282" cy="48105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B0CE155-B143-43C0-318C-90D4E7DE62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7012" y="2484439"/>
              <a:ext cx="0" cy="47391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C38B68B-EA91-D7F6-3002-4D2E1D22C9C3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012" y="2958353"/>
              <a:ext cx="559282" cy="7141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767BA93-6184-D8BF-DC92-223D64BB9F7B}"/>
              </a:ext>
            </a:extLst>
          </p:cNvPr>
          <p:cNvGrpSpPr/>
          <p:nvPr/>
        </p:nvGrpSpPr>
        <p:grpSpPr>
          <a:xfrm>
            <a:off x="7050114" y="1481499"/>
            <a:ext cx="1583289" cy="2037802"/>
            <a:chOff x="7050114" y="1481499"/>
            <a:chExt cx="1583289" cy="2037802"/>
          </a:xfrm>
        </p:grpSpPr>
        <p:pic>
          <p:nvPicPr>
            <p:cNvPr id="41" name="Content Placeholder 37" descr="Electric Tower with solid fill">
              <a:extLst>
                <a:ext uri="{FF2B5EF4-FFF2-40B4-BE49-F238E27FC236}">
                  <a16:creationId xmlns:a16="http://schemas.microsoft.com/office/drawing/2014/main" id="{955539D5-9844-7582-89B8-1AC58240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19003" y="1538434"/>
              <a:ext cx="914400" cy="914400"/>
            </a:xfrm>
            <a:prstGeom prst="rect">
              <a:avLst/>
            </a:pr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ED86D68-7E41-A26C-F52E-950F80BF0EE7}"/>
                </a:ext>
              </a:extLst>
            </p:cNvPr>
            <p:cNvGrpSpPr/>
            <p:nvPr/>
          </p:nvGrpSpPr>
          <p:grpSpPr>
            <a:xfrm>
              <a:off x="7050114" y="1481499"/>
              <a:ext cx="1227940" cy="2037802"/>
              <a:chOff x="7050114" y="1481499"/>
              <a:chExt cx="1227940" cy="2037802"/>
            </a:xfrm>
          </p:grpSpPr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2479516C-AF56-993A-68B1-DC3A298D0379}"/>
                  </a:ext>
                </a:extLst>
              </p:cNvPr>
              <p:cNvSpPr/>
              <p:nvPr/>
            </p:nvSpPr>
            <p:spPr>
              <a:xfrm rot="1542508">
                <a:off x="7623630" y="1511696"/>
                <a:ext cx="654424" cy="2007605"/>
              </a:xfrm>
              <a:prstGeom prst="arc">
                <a:avLst>
                  <a:gd name="adj1" fmla="val 17034844"/>
                  <a:gd name="adj2" fmla="val 4570676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A2F6FBD3-47CA-046C-5E7C-FD738EEEC9AF}"/>
                  </a:ext>
                </a:extLst>
              </p:cNvPr>
              <p:cNvSpPr/>
              <p:nvPr/>
            </p:nvSpPr>
            <p:spPr>
              <a:xfrm rot="1542508">
                <a:off x="7050114" y="1481499"/>
                <a:ext cx="654424" cy="2007605"/>
              </a:xfrm>
              <a:prstGeom prst="arc">
                <a:avLst>
                  <a:gd name="adj1" fmla="val 17034844"/>
                  <a:gd name="adj2" fmla="val 4570676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84" name="Arc 83">
            <a:extLst>
              <a:ext uri="{FF2B5EF4-FFF2-40B4-BE49-F238E27FC236}">
                <a16:creationId xmlns:a16="http://schemas.microsoft.com/office/drawing/2014/main" id="{338910A4-A18E-B51D-F5AA-BD141A16648B}"/>
              </a:ext>
            </a:extLst>
          </p:cNvPr>
          <p:cNvSpPr/>
          <p:nvPr/>
        </p:nvSpPr>
        <p:spPr>
          <a:xfrm rot="3449350">
            <a:off x="8702384" y="206800"/>
            <a:ext cx="654424" cy="2007605"/>
          </a:xfrm>
          <a:prstGeom prst="arc">
            <a:avLst>
              <a:gd name="adj1" fmla="val 17034844"/>
              <a:gd name="adj2" fmla="val 457067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Content Placeholder 12" descr="Factory with solid fill">
            <a:extLst>
              <a:ext uri="{FF2B5EF4-FFF2-40B4-BE49-F238E27FC236}">
                <a16:creationId xmlns:a16="http://schemas.microsoft.com/office/drawing/2014/main" id="{5E1CFAE8-5E60-3E49-2220-67270B8494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0681" y="1219200"/>
            <a:ext cx="3144144" cy="36315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45BCD7-E442-C8DB-DDB4-944663A340AF}"/>
              </a:ext>
            </a:extLst>
          </p:cNvPr>
          <p:cNvSpPr/>
          <p:nvPr/>
        </p:nvSpPr>
        <p:spPr>
          <a:xfrm>
            <a:off x="6915808" y="3352908"/>
            <a:ext cx="1896690" cy="778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Graphic 7" descr="Bonfire with solid fill">
            <a:extLst>
              <a:ext uri="{FF2B5EF4-FFF2-40B4-BE49-F238E27FC236}">
                <a16:creationId xmlns:a16="http://schemas.microsoft.com/office/drawing/2014/main" id="{FF23AB7C-BBD4-AC4C-46CF-12B824AAA9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76831" y="3275496"/>
            <a:ext cx="825053" cy="8250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1A706A4-896F-C43A-1AB0-942F29EE73C8}"/>
              </a:ext>
            </a:extLst>
          </p:cNvPr>
          <p:cNvCxnSpPr>
            <a:cxnSpLocks/>
          </p:cNvCxnSpPr>
          <p:nvPr/>
        </p:nvCxnSpPr>
        <p:spPr>
          <a:xfrm>
            <a:off x="7524157" y="3709427"/>
            <a:ext cx="399704" cy="567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035DBF-A396-178A-0B82-CC2C7C94C9FA}"/>
              </a:ext>
            </a:extLst>
          </p:cNvPr>
          <p:cNvGrpSpPr/>
          <p:nvPr/>
        </p:nvGrpSpPr>
        <p:grpSpPr>
          <a:xfrm>
            <a:off x="7879900" y="3462245"/>
            <a:ext cx="747831" cy="604869"/>
            <a:chOff x="5210538" y="1853498"/>
            <a:chExt cx="1045784" cy="876289"/>
          </a:xfrm>
          <a:solidFill>
            <a:schemeClr val="bg1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0C94D4-D17B-7752-DA47-9C995DF9076C}"/>
                </a:ext>
              </a:extLst>
            </p:cNvPr>
            <p:cNvGrpSpPr/>
            <p:nvPr/>
          </p:nvGrpSpPr>
          <p:grpSpPr>
            <a:xfrm>
              <a:off x="5634323" y="2165200"/>
              <a:ext cx="205684" cy="564587"/>
              <a:chOff x="5339255" y="1316765"/>
              <a:chExt cx="192337" cy="1676228"/>
            </a:xfrm>
            <a:grpFill/>
          </p:grpSpPr>
          <p:sp>
            <p:nvSpPr>
              <p:cNvPr id="20" name="Moon 19">
                <a:extLst>
                  <a:ext uri="{FF2B5EF4-FFF2-40B4-BE49-F238E27FC236}">
                    <a16:creationId xmlns:a16="http://schemas.microsoft.com/office/drawing/2014/main" id="{E81A7774-9824-318C-767E-DF3769E30ABE}"/>
                  </a:ext>
                </a:extLst>
              </p:cNvPr>
              <p:cNvSpPr/>
              <p:nvPr/>
            </p:nvSpPr>
            <p:spPr>
              <a:xfrm>
                <a:off x="5339255" y="1316765"/>
                <a:ext cx="89414" cy="1668174"/>
              </a:xfrm>
              <a:prstGeom prst="moon">
                <a:avLst>
                  <a:gd name="adj" fmla="val 87500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" name="Moon 22">
                <a:extLst>
                  <a:ext uri="{FF2B5EF4-FFF2-40B4-BE49-F238E27FC236}">
                    <a16:creationId xmlns:a16="http://schemas.microsoft.com/office/drawing/2014/main" id="{0CAEF2E8-652D-3232-B657-333EA583BAFF}"/>
                  </a:ext>
                </a:extLst>
              </p:cNvPr>
              <p:cNvSpPr/>
              <p:nvPr/>
            </p:nvSpPr>
            <p:spPr>
              <a:xfrm flipH="1">
                <a:off x="5442178" y="1324819"/>
                <a:ext cx="89414" cy="1668174"/>
              </a:xfrm>
              <a:prstGeom prst="moon">
                <a:avLst>
                  <a:gd name="adj" fmla="val 87500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27CB24-F412-CD59-5C17-4140864614D7}"/>
                </a:ext>
              </a:extLst>
            </p:cNvPr>
            <p:cNvGrpSpPr/>
            <p:nvPr/>
          </p:nvGrpSpPr>
          <p:grpSpPr>
            <a:xfrm rot="7775255">
              <a:off x="5389990" y="1688855"/>
              <a:ext cx="205684" cy="564587"/>
              <a:chOff x="5339255" y="1316765"/>
              <a:chExt cx="192337" cy="1676228"/>
            </a:xfrm>
            <a:grpFill/>
          </p:grpSpPr>
          <p:sp>
            <p:nvSpPr>
              <p:cNvPr id="27" name="Moon 26">
                <a:extLst>
                  <a:ext uri="{FF2B5EF4-FFF2-40B4-BE49-F238E27FC236}">
                    <a16:creationId xmlns:a16="http://schemas.microsoft.com/office/drawing/2014/main" id="{1FA8F27B-3753-9B34-093C-8C4D07396E59}"/>
                  </a:ext>
                </a:extLst>
              </p:cNvPr>
              <p:cNvSpPr/>
              <p:nvPr/>
            </p:nvSpPr>
            <p:spPr>
              <a:xfrm>
                <a:off x="5339255" y="1316765"/>
                <a:ext cx="89414" cy="1668174"/>
              </a:xfrm>
              <a:prstGeom prst="moon">
                <a:avLst>
                  <a:gd name="adj" fmla="val 87500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8" name="Moon 27">
                <a:extLst>
                  <a:ext uri="{FF2B5EF4-FFF2-40B4-BE49-F238E27FC236}">
                    <a16:creationId xmlns:a16="http://schemas.microsoft.com/office/drawing/2014/main" id="{39C8ACB9-B9ED-9727-1CAD-4A68A180CCC3}"/>
                  </a:ext>
                </a:extLst>
              </p:cNvPr>
              <p:cNvSpPr/>
              <p:nvPr/>
            </p:nvSpPr>
            <p:spPr>
              <a:xfrm flipH="1">
                <a:off x="5442178" y="1324819"/>
                <a:ext cx="89414" cy="1668174"/>
              </a:xfrm>
              <a:prstGeom prst="moon">
                <a:avLst>
                  <a:gd name="adj" fmla="val 87500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ABB0AF6-31D9-31EF-59AF-B60B30BE8939}"/>
                </a:ext>
              </a:extLst>
            </p:cNvPr>
            <p:cNvGrpSpPr/>
            <p:nvPr/>
          </p:nvGrpSpPr>
          <p:grpSpPr>
            <a:xfrm rot="13824745" flipH="1">
              <a:off x="5871187" y="1674046"/>
              <a:ext cx="205684" cy="564587"/>
              <a:chOff x="5339255" y="1316765"/>
              <a:chExt cx="192337" cy="1676228"/>
            </a:xfrm>
            <a:grpFill/>
          </p:grpSpPr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141B451C-CCE6-7D02-B73A-4B453288EC37}"/>
                  </a:ext>
                </a:extLst>
              </p:cNvPr>
              <p:cNvSpPr/>
              <p:nvPr/>
            </p:nvSpPr>
            <p:spPr>
              <a:xfrm>
                <a:off x="5339255" y="1316765"/>
                <a:ext cx="89414" cy="1668174"/>
              </a:xfrm>
              <a:prstGeom prst="moon">
                <a:avLst>
                  <a:gd name="adj" fmla="val 87500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2" name="Moon 31">
                <a:extLst>
                  <a:ext uri="{FF2B5EF4-FFF2-40B4-BE49-F238E27FC236}">
                    <a16:creationId xmlns:a16="http://schemas.microsoft.com/office/drawing/2014/main" id="{7FDE2626-D382-8CC2-59BC-1E794954EF92}"/>
                  </a:ext>
                </a:extLst>
              </p:cNvPr>
              <p:cNvSpPr/>
              <p:nvPr/>
            </p:nvSpPr>
            <p:spPr>
              <a:xfrm flipH="1">
                <a:off x="5442178" y="1324819"/>
                <a:ext cx="89414" cy="1668174"/>
              </a:xfrm>
              <a:prstGeom prst="moon">
                <a:avLst>
                  <a:gd name="adj" fmla="val 87500"/>
                </a:avLst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22BAAF7-C2B8-9074-82A0-57294F2DA5F6}"/>
                </a:ext>
              </a:extLst>
            </p:cNvPr>
            <p:cNvSpPr/>
            <p:nvPr/>
          </p:nvSpPr>
          <p:spPr>
            <a:xfrm>
              <a:off x="5638489" y="2030011"/>
              <a:ext cx="202630" cy="21508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38" name="Graphic 37" descr="Lightning bolt with solid fill">
            <a:extLst>
              <a:ext uri="{FF2B5EF4-FFF2-40B4-BE49-F238E27FC236}">
                <a16:creationId xmlns:a16="http://schemas.microsoft.com/office/drawing/2014/main" id="{DBD8AC1D-F4B8-A6C5-B027-57F4A73354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74531" y="2463870"/>
            <a:ext cx="591652" cy="591652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3CFA033-765D-597B-23B5-4378CDF3C1C1}"/>
              </a:ext>
            </a:extLst>
          </p:cNvPr>
          <p:cNvCxnSpPr>
            <a:cxnSpLocks/>
          </p:cNvCxnSpPr>
          <p:nvPr/>
        </p:nvCxnSpPr>
        <p:spPr>
          <a:xfrm flipH="1" flipV="1">
            <a:off x="8246582" y="2998602"/>
            <a:ext cx="5040" cy="371685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F3EFECE-C9FB-F75B-B1A2-BE01A5BA4764}"/>
              </a:ext>
            </a:extLst>
          </p:cNvPr>
          <p:cNvCxnSpPr>
            <a:cxnSpLocks/>
          </p:cNvCxnSpPr>
          <p:nvPr/>
        </p:nvCxnSpPr>
        <p:spPr>
          <a:xfrm>
            <a:off x="8580166" y="3714401"/>
            <a:ext cx="399704" cy="5673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E914909-028B-186C-0871-BFFDCA06B1ED}"/>
              </a:ext>
            </a:extLst>
          </p:cNvPr>
          <p:cNvSpPr txBox="1"/>
          <p:nvPr/>
        </p:nvSpPr>
        <p:spPr>
          <a:xfrm>
            <a:off x="7295138" y="3731823"/>
            <a:ext cx="887012" cy="390069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4263C8-1D65-E37F-ECF4-114A8481D3E8}"/>
              </a:ext>
            </a:extLst>
          </p:cNvPr>
          <p:cNvSpPr txBox="1"/>
          <p:nvPr/>
        </p:nvSpPr>
        <p:spPr>
          <a:xfrm>
            <a:off x="7454357" y="3002265"/>
            <a:ext cx="887012" cy="390069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81F4C-6931-5C0E-EB6D-9394376E030E}"/>
              </a:ext>
            </a:extLst>
          </p:cNvPr>
          <p:cNvSpPr txBox="1"/>
          <p:nvPr/>
        </p:nvSpPr>
        <p:spPr>
          <a:xfrm>
            <a:off x="9086669" y="3280004"/>
            <a:ext cx="887012" cy="390069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2917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E7BD95-0F6E-A753-A546-70DC978B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Utmaningar inom fjärrvärme 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3C3D423-FE1F-8335-5688-D88E8F3F10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Baskapacitet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dirty="0"/>
              <a:t>Billig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dirty="0"/>
              <a:t>Miljövänlig (restavfall)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Spetskapacitet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dirty="0"/>
              <a:t>Dyr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dirty="0"/>
              <a:t>Ofta fossilbaserad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Vill undvika spetskapacitet!</a:t>
            </a:r>
          </a:p>
          <a:p>
            <a:pPr marL="700609" lvl="1" indent="-342900">
              <a:buFont typeface="Arial" panose="020B0604020202020204" pitchFamily="34" charset="0"/>
              <a:buChar char="•"/>
            </a:pPr>
            <a:r>
              <a:rPr lang="sv-SE" dirty="0"/>
              <a:t>Måste ibland </a:t>
            </a:r>
            <a:r>
              <a:rPr lang="sv-SE" dirty="0" err="1"/>
              <a:t>pga</a:t>
            </a:r>
            <a:r>
              <a:rPr lang="sv-SE" dirty="0"/>
              <a:t> högt värmebehov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Kan optimal styrning hos konsumenterna vara till nytta?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93593A-09C9-3F6A-342C-9AD7E454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Henrik Håkansson henrik.hakansson@fcc.chalmers.se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C6B12-8C94-B9E9-5D2E-C82A85A9CBE6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BD266099-D1EA-AC50-4B6E-F070449F7A27}"/>
              </a:ext>
            </a:extLst>
          </p:cNvPr>
          <p:cNvSpPr/>
          <p:nvPr/>
        </p:nvSpPr>
        <p:spPr>
          <a:xfrm>
            <a:off x="6096000" y="2553030"/>
            <a:ext cx="5663672" cy="1234989"/>
          </a:xfrm>
          <a:custGeom>
            <a:avLst/>
            <a:gdLst>
              <a:gd name="connsiteX0" fmla="*/ 255 w 6925374"/>
              <a:gd name="connsiteY0" fmla="*/ 1533412 h 1533514"/>
              <a:gd name="connsiteX1" fmla="*/ 113223 w 6925374"/>
              <a:gd name="connsiteY1" fmla="*/ 1452700 h 1533514"/>
              <a:gd name="connsiteX2" fmla="*/ 226191 w 6925374"/>
              <a:gd name="connsiteY2" fmla="*/ 1323568 h 1533514"/>
              <a:gd name="connsiteX3" fmla="*/ 323060 w 6925374"/>
              <a:gd name="connsiteY3" fmla="*/ 1226728 h 1533514"/>
              <a:gd name="connsiteX4" fmla="*/ 371541 w 6925374"/>
              <a:gd name="connsiteY4" fmla="*/ 1113724 h 1533514"/>
              <a:gd name="connsiteX5" fmla="*/ 468316 w 6925374"/>
              <a:gd name="connsiteY5" fmla="*/ 742456 h 1533514"/>
              <a:gd name="connsiteX6" fmla="*/ 484509 w 6925374"/>
              <a:gd name="connsiteY6" fmla="*/ 661744 h 1533514"/>
              <a:gd name="connsiteX7" fmla="*/ 516797 w 6925374"/>
              <a:gd name="connsiteY7" fmla="*/ 484155 h 1533514"/>
              <a:gd name="connsiteX8" fmla="*/ 597473 w 6925374"/>
              <a:gd name="connsiteY8" fmla="*/ 306603 h 1533514"/>
              <a:gd name="connsiteX9" fmla="*/ 645861 w 6925374"/>
              <a:gd name="connsiteY9" fmla="*/ 290475 h 1533514"/>
              <a:gd name="connsiteX10" fmla="*/ 694342 w 6925374"/>
              <a:gd name="connsiteY10" fmla="*/ 306603 h 1533514"/>
              <a:gd name="connsiteX11" fmla="*/ 742730 w 6925374"/>
              <a:gd name="connsiteY11" fmla="*/ 387315 h 1533514"/>
              <a:gd name="connsiteX12" fmla="*/ 823503 w 6925374"/>
              <a:gd name="connsiteY12" fmla="*/ 581031 h 1533514"/>
              <a:gd name="connsiteX13" fmla="*/ 1146305 w 6925374"/>
              <a:gd name="connsiteY13" fmla="*/ 661744 h 1533514"/>
              <a:gd name="connsiteX14" fmla="*/ 1194692 w 6925374"/>
              <a:gd name="connsiteY14" fmla="*/ 726292 h 1533514"/>
              <a:gd name="connsiteX15" fmla="*/ 1243173 w 6925374"/>
              <a:gd name="connsiteY15" fmla="*/ 774712 h 1533514"/>
              <a:gd name="connsiteX16" fmla="*/ 1259273 w 6925374"/>
              <a:gd name="connsiteY16" fmla="*/ 823168 h 1533514"/>
              <a:gd name="connsiteX17" fmla="*/ 1307660 w 6925374"/>
              <a:gd name="connsiteY17" fmla="*/ 887752 h 1533514"/>
              <a:gd name="connsiteX18" fmla="*/ 1339949 w 6925374"/>
              <a:gd name="connsiteY18" fmla="*/ 936172 h 1533514"/>
              <a:gd name="connsiteX19" fmla="*/ 1469106 w 6925374"/>
              <a:gd name="connsiteY19" fmla="*/ 1000720 h 1533514"/>
              <a:gd name="connsiteX20" fmla="*/ 1614362 w 6925374"/>
              <a:gd name="connsiteY20" fmla="*/ 984592 h 1533514"/>
              <a:gd name="connsiteX21" fmla="*/ 1678943 w 6925374"/>
              <a:gd name="connsiteY21" fmla="*/ 887752 h 1533514"/>
              <a:gd name="connsiteX22" fmla="*/ 1711235 w 6925374"/>
              <a:gd name="connsiteY22" fmla="*/ 855460 h 1533514"/>
              <a:gd name="connsiteX23" fmla="*/ 1727330 w 6925374"/>
              <a:gd name="connsiteY23" fmla="*/ 710164 h 1533514"/>
              <a:gd name="connsiteX24" fmla="*/ 1759619 w 6925374"/>
              <a:gd name="connsiteY24" fmla="*/ 629451 h 1533514"/>
              <a:gd name="connsiteX25" fmla="*/ 1775812 w 6925374"/>
              <a:gd name="connsiteY25" fmla="*/ 516447 h 1533514"/>
              <a:gd name="connsiteX26" fmla="*/ 1888780 w 6925374"/>
              <a:gd name="connsiteY26" fmla="*/ 322731 h 1533514"/>
              <a:gd name="connsiteX27" fmla="*/ 1953360 w 6925374"/>
              <a:gd name="connsiteY27" fmla="*/ 274311 h 1533514"/>
              <a:gd name="connsiteX28" fmla="*/ 2050229 w 6925374"/>
              <a:gd name="connsiteY28" fmla="*/ 322731 h 1533514"/>
              <a:gd name="connsiteX29" fmla="*/ 2179293 w 6925374"/>
              <a:gd name="connsiteY29" fmla="*/ 516447 h 1533514"/>
              <a:gd name="connsiteX30" fmla="*/ 2260063 w 6925374"/>
              <a:gd name="connsiteY30" fmla="*/ 645615 h 1533514"/>
              <a:gd name="connsiteX31" fmla="*/ 2292354 w 6925374"/>
              <a:gd name="connsiteY31" fmla="*/ 694035 h 1533514"/>
              <a:gd name="connsiteX32" fmla="*/ 2324549 w 6925374"/>
              <a:gd name="connsiteY32" fmla="*/ 742456 h 1533514"/>
              <a:gd name="connsiteX33" fmla="*/ 2566675 w 6925374"/>
              <a:gd name="connsiteY33" fmla="*/ 790876 h 1533514"/>
              <a:gd name="connsiteX34" fmla="*/ 2728124 w 6925374"/>
              <a:gd name="connsiteY34" fmla="*/ 1000720 h 1533514"/>
              <a:gd name="connsiteX35" fmla="*/ 2776512 w 6925374"/>
              <a:gd name="connsiteY35" fmla="*/ 1033012 h 1533514"/>
              <a:gd name="connsiteX36" fmla="*/ 2824993 w 6925374"/>
              <a:gd name="connsiteY36" fmla="*/ 1049140 h 1533514"/>
              <a:gd name="connsiteX37" fmla="*/ 2905669 w 6925374"/>
              <a:gd name="connsiteY37" fmla="*/ 1016848 h 1533514"/>
              <a:gd name="connsiteX38" fmla="*/ 2937957 w 6925374"/>
              <a:gd name="connsiteY38" fmla="*/ 952300 h 1533514"/>
              <a:gd name="connsiteX39" fmla="*/ 2970249 w 6925374"/>
              <a:gd name="connsiteY39" fmla="*/ 758583 h 1533514"/>
              <a:gd name="connsiteX40" fmla="*/ 3034830 w 6925374"/>
              <a:gd name="connsiteY40" fmla="*/ 597160 h 1533514"/>
              <a:gd name="connsiteX41" fmla="*/ 3067118 w 6925374"/>
              <a:gd name="connsiteY41" fmla="*/ 484155 h 1533514"/>
              <a:gd name="connsiteX42" fmla="*/ 3099407 w 6925374"/>
              <a:gd name="connsiteY42" fmla="*/ 403443 h 1533514"/>
              <a:gd name="connsiteX43" fmla="*/ 3115506 w 6925374"/>
              <a:gd name="connsiteY43" fmla="*/ 338895 h 1533514"/>
              <a:gd name="connsiteX44" fmla="*/ 3163879 w 6925374"/>
              <a:gd name="connsiteY44" fmla="*/ 258183 h 1533514"/>
              <a:gd name="connsiteX45" fmla="*/ 3196171 w 6925374"/>
              <a:gd name="connsiteY45" fmla="*/ 177471 h 1533514"/>
              <a:gd name="connsiteX46" fmla="*/ 3260755 w 6925374"/>
              <a:gd name="connsiteY46" fmla="*/ 96748 h 1533514"/>
              <a:gd name="connsiteX47" fmla="*/ 3357631 w 6925374"/>
              <a:gd name="connsiteY47" fmla="*/ -103 h 1533514"/>
              <a:gd name="connsiteX48" fmla="*/ 3519091 w 6925374"/>
              <a:gd name="connsiteY48" fmla="*/ 32179 h 1533514"/>
              <a:gd name="connsiteX49" fmla="*/ 3599767 w 6925374"/>
              <a:gd name="connsiteY49" fmla="*/ 145183 h 1533514"/>
              <a:gd name="connsiteX50" fmla="*/ 3680443 w 6925374"/>
              <a:gd name="connsiteY50" fmla="*/ 258183 h 1533514"/>
              <a:gd name="connsiteX51" fmla="*/ 3761192 w 6925374"/>
              <a:gd name="connsiteY51" fmla="*/ 338895 h 1533514"/>
              <a:gd name="connsiteX52" fmla="*/ 3938744 w 6925374"/>
              <a:gd name="connsiteY52" fmla="*/ 419607 h 1533514"/>
              <a:gd name="connsiteX53" fmla="*/ 3987128 w 6925374"/>
              <a:gd name="connsiteY53" fmla="*/ 468027 h 1533514"/>
              <a:gd name="connsiteX54" fmla="*/ 4067804 w 6925374"/>
              <a:gd name="connsiteY54" fmla="*/ 677872 h 1533514"/>
              <a:gd name="connsiteX55" fmla="*/ 4084004 w 6925374"/>
              <a:gd name="connsiteY55" fmla="*/ 758583 h 1533514"/>
              <a:gd name="connsiteX56" fmla="*/ 4164680 w 6925374"/>
              <a:gd name="connsiteY56" fmla="*/ 920008 h 1533514"/>
              <a:gd name="connsiteX57" fmla="*/ 4277648 w 6925374"/>
              <a:gd name="connsiteY57" fmla="*/ 968428 h 1533514"/>
              <a:gd name="connsiteX58" fmla="*/ 4374524 w 6925374"/>
              <a:gd name="connsiteY58" fmla="*/ 936172 h 1533514"/>
              <a:gd name="connsiteX59" fmla="*/ 4422908 w 6925374"/>
              <a:gd name="connsiteY59" fmla="*/ 839296 h 1533514"/>
              <a:gd name="connsiteX60" fmla="*/ 4455200 w 6925374"/>
              <a:gd name="connsiteY60" fmla="*/ 742456 h 1533514"/>
              <a:gd name="connsiteX61" fmla="*/ 4519784 w 6925374"/>
              <a:gd name="connsiteY61" fmla="*/ 581031 h 1533514"/>
              <a:gd name="connsiteX62" fmla="*/ 4584368 w 6925374"/>
              <a:gd name="connsiteY62" fmla="*/ 548739 h 1533514"/>
              <a:gd name="connsiteX63" fmla="*/ 4665044 w 6925374"/>
              <a:gd name="connsiteY63" fmla="*/ 564867 h 1533514"/>
              <a:gd name="connsiteX64" fmla="*/ 4713500 w 6925374"/>
              <a:gd name="connsiteY64" fmla="*/ 613323 h 1533514"/>
              <a:gd name="connsiteX65" fmla="*/ 4778084 w 6925374"/>
              <a:gd name="connsiteY65" fmla="*/ 661744 h 1533514"/>
              <a:gd name="connsiteX66" fmla="*/ 4907144 w 6925374"/>
              <a:gd name="connsiteY66" fmla="*/ 774712 h 1533514"/>
              <a:gd name="connsiteX67" fmla="*/ 4939437 w 6925374"/>
              <a:gd name="connsiteY67" fmla="*/ 855460 h 1533514"/>
              <a:gd name="connsiteX68" fmla="*/ 4955636 w 6925374"/>
              <a:gd name="connsiteY68" fmla="*/ 952300 h 1533514"/>
              <a:gd name="connsiteX69" fmla="*/ 4987929 w 6925374"/>
              <a:gd name="connsiteY69" fmla="*/ 1000720 h 1533514"/>
              <a:gd name="connsiteX70" fmla="*/ 5036312 w 6925374"/>
              <a:gd name="connsiteY70" fmla="*/ 1016848 h 1533514"/>
              <a:gd name="connsiteX71" fmla="*/ 5294541 w 6925374"/>
              <a:gd name="connsiteY71" fmla="*/ 1033012 h 1533514"/>
              <a:gd name="connsiteX72" fmla="*/ 5407616 w 6925374"/>
              <a:gd name="connsiteY72" fmla="*/ 1162144 h 1533514"/>
              <a:gd name="connsiteX73" fmla="*/ 5472164 w 6925374"/>
              <a:gd name="connsiteY73" fmla="*/ 1339732 h 1533514"/>
              <a:gd name="connsiteX74" fmla="*/ 5504385 w 6925374"/>
              <a:gd name="connsiteY74" fmla="*/ 1371988 h 1533514"/>
              <a:gd name="connsiteX75" fmla="*/ 5601261 w 6925374"/>
              <a:gd name="connsiteY75" fmla="*/ 1420444 h 1533514"/>
              <a:gd name="connsiteX76" fmla="*/ 5762685 w 6925374"/>
              <a:gd name="connsiteY76" fmla="*/ 1355860 h 1533514"/>
              <a:gd name="connsiteX77" fmla="*/ 5811069 w 6925374"/>
              <a:gd name="connsiteY77" fmla="*/ 1258984 h 1533514"/>
              <a:gd name="connsiteX78" fmla="*/ 5875653 w 6925374"/>
              <a:gd name="connsiteY78" fmla="*/ 1049140 h 1533514"/>
              <a:gd name="connsiteX79" fmla="*/ 5924037 w 6925374"/>
              <a:gd name="connsiteY79" fmla="*/ 823168 h 1533514"/>
              <a:gd name="connsiteX80" fmla="*/ 5956329 w 6925374"/>
              <a:gd name="connsiteY80" fmla="*/ 726292 h 1533514"/>
              <a:gd name="connsiteX81" fmla="*/ 6004821 w 6925374"/>
              <a:gd name="connsiteY81" fmla="*/ 710164 h 1533514"/>
              <a:gd name="connsiteX82" fmla="*/ 6101589 w 6925374"/>
              <a:gd name="connsiteY82" fmla="*/ 807004 h 1533514"/>
              <a:gd name="connsiteX83" fmla="*/ 6214665 w 6925374"/>
              <a:gd name="connsiteY83" fmla="*/ 952300 h 1533514"/>
              <a:gd name="connsiteX84" fmla="*/ 6279249 w 6925374"/>
              <a:gd name="connsiteY84" fmla="*/ 1065304 h 1533514"/>
              <a:gd name="connsiteX85" fmla="*/ 6505185 w 6925374"/>
              <a:gd name="connsiteY85" fmla="*/ 1129852 h 1533514"/>
              <a:gd name="connsiteX86" fmla="*/ 6569733 w 6925374"/>
              <a:gd name="connsiteY86" fmla="*/ 1146016 h 1533514"/>
              <a:gd name="connsiteX87" fmla="*/ 6666609 w 6925374"/>
              <a:gd name="connsiteY87" fmla="*/ 1162144 h 1533514"/>
              <a:gd name="connsiteX88" fmla="*/ 6795670 w 6925374"/>
              <a:gd name="connsiteY88" fmla="*/ 1291276 h 1533514"/>
              <a:gd name="connsiteX89" fmla="*/ 6811870 w 6925374"/>
              <a:gd name="connsiteY89" fmla="*/ 1339732 h 1533514"/>
              <a:gd name="connsiteX90" fmla="*/ 6925630 w 6925374"/>
              <a:gd name="connsiteY90" fmla="*/ 1532188 h 153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925374" h="1533514">
                <a:moveTo>
                  <a:pt x="255" y="1533412"/>
                </a:moveTo>
                <a:cubicBezTo>
                  <a:pt x="37882" y="1506520"/>
                  <a:pt x="77122" y="1481644"/>
                  <a:pt x="113223" y="1452700"/>
                </a:cubicBezTo>
                <a:cubicBezTo>
                  <a:pt x="163612" y="1412416"/>
                  <a:pt x="181230" y="1373068"/>
                  <a:pt x="226191" y="1323568"/>
                </a:cubicBezTo>
                <a:cubicBezTo>
                  <a:pt x="256956" y="1289800"/>
                  <a:pt x="290767" y="1258984"/>
                  <a:pt x="323060" y="1226728"/>
                </a:cubicBezTo>
                <a:cubicBezTo>
                  <a:pt x="339252" y="1189072"/>
                  <a:pt x="347252" y="1194436"/>
                  <a:pt x="371541" y="1113724"/>
                </a:cubicBezTo>
                <a:cubicBezTo>
                  <a:pt x="395733" y="1033012"/>
                  <a:pt x="449549" y="817768"/>
                  <a:pt x="468316" y="742456"/>
                </a:cubicBezTo>
                <a:cubicBezTo>
                  <a:pt x="487176" y="667107"/>
                  <a:pt x="479555" y="688744"/>
                  <a:pt x="484509" y="661744"/>
                </a:cubicBezTo>
                <a:cubicBezTo>
                  <a:pt x="487745" y="643851"/>
                  <a:pt x="497937" y="543339"/>
                  <a:pt x="516797" y="484155"/>
                </a:cubicBezTo>
                <a:cubicBezTo>
                  <a:pt x="535560" y="424971"/>
                  <a:pt x="575949" y="338895"/>
                  <a:pt x="597473" y="306603"/>
                </a:cubicBezTo>
                <a:cubicBezTo>
                  <a:pt x="619001" y="274311"/>
                  <a:pt x="629765" y="295839"/>
                  <a:pt x="645861" y="290475"/>
                </a:cubicBezTo>
                <a:cubicBezTo>
                  <a:pt x="662054" y="295839"/>
                  <a:pt x="682343" y="294579"/>
                  <a:pt x="694342" y="306603"/>
                </a:cubicBezTo>
                <a:cubicBezTo>
                  <a:pt x="716536" y="328779"/>
                  <a:pt x="729395" y="358911"/>
                  <a:pt x="742730" y="387315"/>
                </a:cubicBezTo>
                <a:cubicBezTo>
                  <a:pt x="772545" y="450603"/>
                  <a:pt x="763495" y="545031"/>
                  <a:pt x="823503" y="581031"/>
                </a:cubicBezTo>
                <a:cubicBezTo>
                  <a:pt x="973998" y="671356"/>
                  <a:pt x="873032" y="625312"/>
                  <a:pt x="1146305" y="661744"/>
                </a:cubicBezTo>
                <a:cubicBezTo>
                  <a:pt x="1162404" y="683272"/>
                  <a:pt x="1177167" y="705880"/>
                  <a:pt x="1194692" y="726292"/>
                </a:cubicBezTo>
                <a:cubicBezTo>
                  <a:pt x="1209549" y="743644"/>
                  <a:pt x="1230505" y="755740"/>
                  <a:pt x="1243173" y="774712"/>
                </a:cubicBezTo>
                <a:cubicBezTo>
                  <a:pt x="1252605" y="788896"/>
                  <a:pt x="1250795" y="808408"/>
                  <a:pt x="1259273" y="823168"/>
                </a:cubicBezTo>
                <a:cubicBezTo>
                  <a:pt x="1272607" y="846532"/>
                  <a:pt x="1292036" y="865828"/>
                  <a:pt x="1307660" y="887752"/>
                </a:cubicBezTo>
                <a:cubicBezTo>
                  <a:pt x="1318993" y="903520"/>
                  <a:pt x="1324040" y="925048"/>
                  <a:pt x="1339949" y="936172"/>
                </a:cubicBezTo>
                <a:cubicBezTo>
                  <a:pt x="1379383" y="963748"/>
                  <a:pt x="1469106" y="1000720"/>
                  <a:pt x="1469106" y="1000720"/>
                </a:cubicBezTo>
                <a:cubicBezTo>
                  <a:pt x="1517494" y="995356"/>
                  <a:pt x="1571501" y="1007668"/>
                  <a:pt x="1614362" y="984592"/>
                </a:cubicBezTo>
                <a:cubicBezTo>
                  <a:pt x="1648559" y="966196"/>
                  <a:pt x="1655701" y="918784"/>
                  <a:pt x="1678943" y="887752"/>
                </a:cubicBezTo>
                <a:cubicBezTo>
                  <a:pt x="1688087" y="875548"/>
                  <a:pt x="1700471" y="866224"/>
                  <a:pt x="1711235" y="855460"/>
                </a:cubicBezTo>
                <a:cubicBezTo>
                  <a:pt x="1716566" y="807004"/>
                  <a:pt x="1717139" y="757792"/>
                  <a:pt x="1727330" y="710164"/>
                </a:cubicBezTo>
                <a:cubicBezTo>
                  <a:pt x="1733425" y="681832"/>
                  <a:pt x="1752667" y="657567"/>
                  <a:pt x="1759619" y="629451"/>
                </a:cubicBezTo>
                <a:cubicBezTo>
                  <a:pt x="1768860" y="592551"/>
                  <a:pt x="1764573" y="552807"/>
                  <a:pt x="1775812" y="516447"/>
                </a:cubicBezTo>
                <a:cubicBezTo>
                  <a:pt x="1785053" y="486279"/>
                  <a:pt x="1864966" y="340659"/>
                  <a:pt x="1888780" y="322731"/>
                </a:cubicBezTo>
                <a:lnTo>
                  <a:pt x="1953360" y="274311"/>
                </a:lnTo>
                <a:cubicBezTo>
                  <a:pt x="1985649" y="290475"/>
                  <a:pt x="2023557" y="298359"/>
                  <a:pt x="2050229" y="322731"/>
                </a:cubicBezTo>
                <a:cubicBezTo>
                  <a:pt x="2148527" y="412839"/>
                  <a:pt x="2128810" y="429831"/>
                  <a:pt x="2179293" y="516447"/>
                </a:cubicBezTo>
                <a:cubicBezTo>
                  <a:pt x="2204914" y="560295"/>
                  <a:pt x="2232821" y="602776"/>
                  <a:pt x="2260063" y="645615"/>
                </a:cubicBezTo>
                <a:cubicBezTo>
                  <a:pt x="2270445" y="661959"/>
                  <a:pt x="2281591" y="677872"/>
                  <a:pt x="2292354" y="694035"/>
                </a:cubicBezTo>
                <a:cubicBezTo>
                  <a:pt x="2303119" y="710164"/>
                  <a:pt x="2305595" y="738640"/>
                  <a:pt x="2324549" y="742456"/>
                </a:cubicBezTo>
                <a:lnTo>
                  <a:pt x="2566675" y="790876"/>
                </a:lnTo>
                <a:cubicBezTo>
                  <a:pt x="2635539" y="894088"/>
                  <a:pt x="2645922" y="930232"/>
                  <a:pt x="2728124" y="1000720"/>
                </a:cubicBezTo>
                <a:cubicBezTo>
                  <a:pt x="2742888" y="1013356"/>
                  <a:pt x="2759174" y="1024336"/>
                  <a:pt x="2776512" y="1033012"/>
                </a:cubicBezTo>
                <a:cubicBezTo>
                  <a:pt x="2791750" y="1040608"/>
                  <a:pt x="2808800" y="1043776"/>
                  <a:pt x="2824993" y="1049140"/>
                </a:cubicBezTo>
                <a:cubicBezTo>
                  <a:pt x="2851853" y="1038376"/>
                  <a:pt x="2883666" y="1035712"/>
                  <a:pt x="2905669" y="1016848"/>
                </a:cubicBezTo>
                <a:cubicBezTo>
                  <a:pt x="2923957" y="1001188"/>
                  <a:pt x="2930340" y="975124"/>
                  <a:pt x="2937957" y="952300"/>
                </a:cubicBezTo>
                <a:cubicBezTo>
                  <a:pt x="2973486" y="845740"/>
                  <a:pt x="2933673" y="882856"/>
                  <a:pt x="2970249" y="758583"/>
                </a:cubicBezTo>
                <a:cubicBezTo>
                  <a:pt x="2986633" y="702999"/>
                  <a:pt x="3018921" y="652887"/>
                  <a:pt x="3034830" y="597160"/>
                </a:cubicBezTo>
                <a:cubicBezTo>
                  <a:pt x="3045590" y="559503"/>
                  <a:pt x="3054734" y="521343"/>
                  <a:pt x="3067118" y="484155"/>
                </a:cubicBezTo>
                <a:cubicBezTo>
                  <a:pt x="3076262" y="456687"/>
                  <a:pt x="3090169" y="430947"/>
                  <a:pt x="3099407" y="403443"/>
                </a:cubicBezTo>
                <a:cubicBezTo>
                  <a:pt x="3106362" y="382419"/>
                  <a:pt x="3106553" y="359163"/>
                  <a:pt x="3115506" y="338895"/>
                </a:cubicBezTo>
                <a:cubicBezTo>
                  <a:pt x="3128268" y="310203"/>
                  <a:pt x="3149875" y="286227"/>
                  <a:pt x="3163879" y="258183"/>
                </a:cubicBezTo>
                <a:cubicBezTo>
                  <a:pt x="3176947" y="232263"/>
                  <a:pt x="3183211" y="203391"/>
                  <a:pt x="3196171" y="177471"/>
                </a:cubicBezTo>
                <a:cubicBezTo>
                  <a:pt x="3229327" y="111209"/>
                  <a:pt x="3220759" y="146803"/>
                  <a:pt x="3260755" y="96748"/>
                </a:cubicBezTo>
                <a:cubicBezTo>
                  <a:pt x="3331639" y="8232"/>
                  <a:pt x="3244843" y="84519"/>
                  <a:pt x="3357631" y="-103"/>
                </a:cubicBezTo>
                <a:cubicBezTo>
                  <a:pt x="3411451" y="10661"/>
                  <a:pt x="3467827" y="12483"/>
                  <a:pt x="3519091" y="32179"/>
                </a:cubicBezTo>
                <a:cubicBezTo>
                  <a:pt x="3562435" y="48847"/>
                  <a:pt x="3580615" y="111609"/>
                  <a:pt x="3599767" y="145183"/>
                </a:cubicBezTo>
                <a:cubicBezTo>
                  <a:pt x="3613663" y="169479"/>
                  <a:pt x="3666619" y="242559"/>
                  <a:pt x="3680443" y="258183"/>
                </a:cubicBezTo>
                <a:cubicBezTo>
                  <a:pt x="3705751" y="286623"/>
                  <a:pt x="3730447" y="316503"/>
                  <a:pt x="3761192" y="338895"/>
                </a:cubicBezTo>
                <a:cubicBezTo>
                  <a:pt x="3798632" y="366183"/>
                  <a:pt x="3892951" y="401283"/>
                  <a:pt x="3938744" y="419607"/>
                </a:cubicBezTo>
                <a:cubicBezTo>
                  <a:pt x="3954836" y="435735"/>
                  <a:pt x="3974456" y="449019"/>
                  <a:pt x="3987128" y="468027"/>
                </a:cubicBezTo>
                <a:cubicBezTo>
                  <a:pt x="4032092" y="535491"/>
                  <a:pt x="4048400" y="600075"/>
                  <a:pt x="4067804" y="677872"/>
                </a:cubicBezTo>
                <a:cubicBezTo>
                  <a:pt x="4074500" y="704475"/>
                  <a:pt x="4073816" y="733131"/>
                  <a:pt x="4084004" y="758583"/>
                </a:cubicBezTo>
                <a:cubicBezTo>
                  <a:pt x="4106288" y="814456"/>
                  <a:pt x="4109456" y="896320"/>
                  <a:pt x="4164680" y="920008"/>
                </a:cubicBezTo>
                <a:lnTo>
                  <a:pt x="4277648" y="968428"/>
                </a:lnTo>
                <a:cubicBezTo>
                  <a:pt x="4309940" y="957664"/>
                  <a:pt x="4349072" y="958780"/>
                  <a:pt x="4374524" y="936172"/>
                </a:cubicBezTo>
                <a:cubicBezTo>
                  <a:pt x="4401488" y="912160"/>
                  <a:pt x="4409084" y="872631"/>
                  <a:pt x="4422908" y="839296"/>
                </a:cubicBezTo>
                <a:cubicBezTo>
                  <a:pt x="4436048" y="807904"/>
                  <a:pt x="4445192" y="774964"/>
                  <a:pt x="4455200" y="742456"/>
                </a:cubicBezTo>
                <a:cubicBezTo>
                  <a:pt x="4466612" y="705340"/>
                  <a:pt x="4478708" y="615232"/>
                  <a:pt x="4519784" y="581031"/>
                </a:cubicBezTo>
                <a:cubicBezTo>
                  <a:pt x="4538252" y="565623"/>
                  <a:pt x="4562840" y="559503"/>
                  <a:pt x="4584368" y="548739"/>
                </a:cubicBezTo>
                <a:cubicBezTo>
                  <a:pt x="4611296" y="554103"/>
                  <a:pt x="4640564" y="552627"/>
                  <a:pt x="4665044" y="564867"/>
                </a:cubicBezTo>
                <a:cubicBezTo>
                  <a:pt x="4685528" y="575091"/>
                  <a:pt x="4696184" y="598455"/>
                  <a:pt x="4713500" y="613323"/>
                </a:cubicBezTo>
                <a:cubicBezTo>
                  <a:pt x="4733912" y="630820"/>
                  <a:pt x="4757816" y="644031"/>
                  <a:pt x="4778084" y="661744"/>
                </a:cubicBezTo>
                <a:cubicBezTo>
                  <a:pt x="4945268" y="808012"/>
                  <a:pt x="4744388" y="652635"/>
                  <a:pt x="4907144" y="774712"/>
                </a:cubicBezTo>
                <a:cubicBezTo>
                  <a:pt x="4917908" y="801640"/>
                  <a:pt x="4931841" y="827488"/>
                  <a:pt x="4939437" y="855460"/>
                </a:cubicBezTo>
                <a:cubicBezTo>
                  <a:pt x="4948112" y="887032"/>
                  <a:pt x="4945268" y="921268"/>
                  <a:pt x="4955636" y="952300"/>
                </a:cubicBezTo>
                <a:cubicBezTo>
                  <a:pt x="4961720" y="970696"/>
                  <a:pt x="4972772" y="988588"/>
                  <a:pt x="4987929" y="1000720"/>
                </a:cubicBezTo>
                <a:cubicBezTo>
                  <a:pt x="5001176" y="1011376"/>
                  <a:pt x="5019357" y="1015084"/>
                  <a:pt x="5036312" y="1016848"/>
                </a:cubicBezTo>
                <a:cubicBezTo>
                  <a:pt x="5122137" y="1025920"/>
                  <a:pt x="5208536" y="1027612"/>
                  <a:pt x="5294541" y="1033012"/>
                </a:cubicBezTo>
                <a:cubicBezTo>
                  <a:pt x="5335292" y="1073728"/>
                  <a:pt x="5375901" y="1112428"/>
                  <a:pt x="5407616" y="1162144"/>
                </a:cubicBezTo>
                <a:cubicBezTo>
                  <a:pt x="5437497" y="1209196"/>
                  <a:pt x="5448260" y="1292032"/>
                  <a:pt x="5472164" y="1339732"/>
                </a:cubicBezTo>
                <a:cubicBezTo>
                  <a:pt x="5478933" y="1353340"/>
                  <a:pt x="5492577" y="1362484"/>
                  <a:pt x="5504385" y="1371988"/>
                </a:cubicBezTo>
                <a:cubicBezTo>
                  <a:pt x="5549133" y="1407772"/>
                  <a:pt x="5550105" y="1403380"/>
                  <a:pt x="5601261" y="1420444"/>
                </a:cubicBezTo>
                <a:cubicBezTo>
                  <a:pt x="5655045" y="1398916"/>
                  <a:pt x="5716785" y="1391212"/>
                  <a:pt x="5762685" y="1355860"/>
                </a:cubicBezTo>
                <a:cubicBezTo>
                  <a:pt x="5791269" y="1333864"/>
                  <a:pt x="5796885" y="1292176"/>
                  <a:pt x="5811069" y="1258984"/>
                </a:cubicBezTo>
                <a:cubicBezTo>
                  <a:pt x="5856429" y="1153324"/>
                  <a:pt x="5858121" y="1145620"/>
                  <a:pt x="5875653" y="1049140"/>
                </a:cubicBezTo>
                <a:cubicBezTo>
                  <a:pt x="5897577" y="928828"/>
                  <a:pt x="5885949" y="956512"/>
                  <a:pt x="5924037" y="823168"/>
                </a:cubicBezTo>
                <a:cubicBezTo>
                  <a:pt x="5933469" y="790444"/>
                  <a:pt x="5936637" y="754011"/>
                  <a:pt x="5956329" y="726292"/>
                </a:cubicBezTo>
                <a:cubicBezTo>
                  <a:pt x="5966229" y="712467"/>
                  <a:pt x="5988621" y="715527"/>
                  <a:pt x="6004821" y="710164"/>
                </a:cubicBezTo>
                <a:cubicBezTo>
                  <a:pt x="6090753" y="738820"/>
                  <a:pt x="6030165" y="706959"/>
                  <a:pt x="6101589" y="807004"/>
                </a:cubicBezTo>
                <a:cubicBezTo>
                  <a:pt x="6137301" y="856936"/>
                  <a:pt x="6184173" y="899020"/>
                  <a:pt x="6214665" y="952300"/>
                </a:cubicBezTo>
                <a:cubicBezTo>
                  <a:pt x="6236193" y="989956"/>
                  <a:pt x="6247137" y="1036108"/>
                  <a:pt x="6279249" y="1065304"/>
                </a:cubicBezTo>
                <a:cubicBezTo>
                  <a:pt x="6338289" y="1118980"/>
                  <a:pt x="6434121" y="1116964"/>
                  <a:pt x="6505185" y="1129852"/>
                </a:cubicBezTo>
                <a:cubicBezTo>
                  <a:pt x="6526965" y="1133848"/>
                  <a:pt x="6548026" y="1141660"/>
                  <a:pt x="6569733" y="1146016"/>
                </a:cubicBezTo>
                <a:cubicBezTo>
                  <a:pt x="6601845" y="1152424"/>
                  <a:pt x="6634318" y="1156780"/>
                  <a:pt x="6666609" y="1162144"/>
                </a:cubicBezTo>
                <a:cubicBezTo>
                  <a:pt x="6709665" y="1205200"/>
                  <a:pt x="6776446" y="1233532"/>
                  <a:pt x="6795670" y="1291276"/>
                </a:cubicBezTo>
                <a:cubicBezTo>
                  <a:pt x="6801106" y="1307440"/>
                  <a:pt x="6804237" y="1324504"/>
                  <a:pt x="6811870" y="1339732"/>
                </a:cubicBezTo>
                <a:cubicBezTo>
                  <a:pt x="6873322" y="1419724"/>
                  <a:pt x="6917277" y="1503496"/>
                  <a:pt x="6925630" y="1532188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4287" cap="flat">
            <a:noFill/>
            <a:prstDash val="solid"/>
            <a:round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7" name="Graphic 25">
            <a:extLst>
              <a:ext uri="{FF2B5EF4-FFF2-40B4-BE49-F238E27FC236}">
                <a16:creationId xmlns:a16="http://schemas.microsoft.com/office/drawing/2014/main" id="{22256B52-E81B-6C71-EF68-A64C8E2BC3C8}"/>
              </a:ext>
            </a:extLst>
          </p:cNvPr>
          <p:cNvSpPr/>
          <p:nvPr/>
        </p:nvSpPr>
        <p:spPr>
          <a:xfrm>
            <a:off x="6096000" y="3062139"/>
            <a:ext cx="5663672" cy="722779"/>
          </a:xfrm>
          <a:custGeom>
            <a:avLst/>
            <a:gdLst>
              <a:gd name="connsiteX0" fmla="*/ 487965 w 6924557"/>
              <a:gd name="connsiteY0" fmla="*/ -78 h 902232"/>
              <a:gd name="connsiteX1" fmla="*/ 483684 w 6924557"/>
              <a:gd name="connsiteY1" fmla="*/ 30486 h 902232"/>
              <a:gd name="connsiteX2" fmla="*/ 467499 w 6924557"/>
              <a:gd name="connsiteY2" fmla="*/ 111198 h 902232"/>
              <a:gd name="connsiteX3" fmla="*/ 370724 w 6924557"/>
              <a:gd name="connsiteY3" fmla="*/ 482466 h 902232"/>
              <a:gd name="connsiteX4" fmla="*/ 322246 w 6924557"/>
              <a:gd name="connsiteY4" fmla="*/ 595470 h 902232"/>
              <a:gd name="connsiteX5" fmla="*/ 225377 w 6924557"/>
              <a:gd name="connsiteY5" fmla="*/ 692310 h 902232"/>
              <a:gd name="connsiteX6" fmla="*/ 112416 w 6924557"/>
              <a:gd name="connsiteY6" fmla="*/ 821442 h 902232"/>
              <a:gd name="connsiteX7" fmla="*/ 255 w 6924557"/>
              <a:gd name="connsiteY7" fmla="*/ 901578 h 902232"/>
              <a:gd name="connsiteX8" fmla="*/ 255 w 6924557"/>
              <a:gd name="connsiteY8" fmla="*/ 902154 h 902232"/>
              <a:gd name="connsiteX9" fmla="*/ 6924813 w 6924557"/>
              <a:gd name="connsiteY9" fmla="*/ 900930 h 902232"/>
              <a:gd name="connsiteX10" fmla="*/ 6811052 w 6924557"/>
              <a:gd name="connsiteY10" fmla="*/ 708438 h 902232"/>
              <a:gd name="connsiteX11" fmla="*/ 6794852 w 6924557"/>
              <a:gd name="connsiteY11" fmla="*/ 660018 h 902232"/>
              <a:gd name="connsiteX12" fmla="*/ 6665792 w 6924557"/>
              <a:gd name="connsiteY12" fmla="*/ 530886 h 902232"/>
              <a:gd name="connsiteX13" fmla="*/ 6568952 w 6924557"/>
              <a:gd name="connsiteY13" fmla="*/ 514758 h 902232"/>
              <a:gd name="connsiteX14" fmla="*/ 6504332 w 6924557"/>
              <a:gd name="connsiteY14" fmla="*/ 498594 h 902232"/>
              <a:gd name="connsiteX15" fmla="*/ 6278432 w 6924557"/>
              <a:gd name="connsiteY15" fmla="*/ 434046 h 902232"/>
              <a:gd name="connsiteX16" fmla="*/ 6213848 w 6924557"/>
              <a:gd name="connsiteY16" fmla="*/ 321042 h 902232"/>
              <a:gd name="connsiteX17" fmla="*/ 6100772 w 6924557"/>
              <a:gd name="connsiteY17" fmla="*/ 175746 h 902232"/>
              <a:gd name="connsiteX18" fmla="*/ 6004004 w 6924557"/>
              <a:gd name="connsiteY18" fmla="*/ 78906 h 902232"/>
              <a:gd name="connsiteX19" fmla="*/ 5955512 w 6924557"/>
              <a:gd name="connsiteY19" fmla="*/ 95034 h 902232"/>
              <a:gd name="connsiteX20" fmla="*/ 5923220 w 6924557"/>
              <a:gd name="connsiteY20" fmla="*/ 191910 h 902232"/>
              <a:gd name="connsiteX21" fmla="*/ 5874836 w 6924557"/>
              <a:gd name="connsiteY21" fmla="*/ 417918 h 902232"/>
              <a:gd name="connsiteX22" fmla="*/ 5810252 w 6924557"/>
              <a:gd name="connsiteY22" fmla="*/ 627762 h 902232"/>
              <a:gd name="connsiteX23" fmla="*/ 5761868 w 6924557"/>
              <a:gd name="connsiteY23" fmla="*/ 724602 h 902232"/>
              <a:gd name="connsiteX24" fmla="*/ 5600443 w 6924557"/>
              <a:gd name="connsiteY24" fmla="*/ 789186 h 902232"/>
              <a:gd name="connsiteX25" fmla="*/ 5503567 w 6924557"/>
              <a:gd name="connsiteY25" fmla="*/ 740730 h 902232"/>
              <a:gd name="connsiteX26" fmla="*/ 5471384 w 6924557"/>
              <a:gd name="connsiteY26" fmla="*/ 708438 h 902232"/>
              <a:gd name="connsiteX27" fmla="*/ 5406799 w 6924557"/>
              <a:gd name="connsiteY27" fmla="*/ 530886 h 902232"/>
              <a:gd name="connsiteX28" fmla="*/ 5293724 w 6924557"/>
              <a:gd name="connsiteY28" fmla="*/ 401754 h 902232"/>
              <a:gd name="connsiteX29" fmla="*/ 5035495 w 6924557"/>
              <a:gd name="connsiteY29" fmla="*/ 385590 h 902232"/>
              <a:gd name="connsiteX30" fmla="*/ 4987111 w 6924557"/>
              <a:gd name="connsiteY30" fmla="*/ 369462 h 902232"/>
              <a:gd name="connsiteX31" fmla="*/ 4954819 w 6924557"/>
              <a:gd name="connsiteY31" fmla="*/ 321042 h 902232"/>
              <a:gd name="connsiteX32" fmla="*/ 4938619 w 6924557"/>
              <a:gd name="connsiteY32" fmla="*/ 224166 h 902232"/>
              <a:gd name="connsiteX33" fmla="*/ 4906327 w 6924557"/>
              <a:gd name="connsiteY33" fmla="*/ 143490 h 902232"/>
              <a:gd name="connsiteX34" fmla="*/ 4777267 w 6924557"/>
              <a:gd name="connsiteY34" fmla="*/ 30486 h 902232"/>
              <a:gd name="connsiteX35" fmla="*/ 4736191 w 6924557"/>
              <a:gd name="connsiteY35" fmla="*/ -78 h 902232"/>
              <a:gd name="connsiteX36" fmla="*/ 4486207 w 6924557"/>
              <a:gd name="connsiteY36" fmla="*/ -78 h 902232"/>
              <a:gd name="connsiteX37" fmla="*/ 4454383 w 6924557"/>
              <a:gd name="connsiteY37" fmla="*/ 111198 h 902232"/>
              <a:gd name="connsiteX38" fmla="*/ 4422091 w 6924557"/>
              <a:gd name="connsiteY38" fmla="*/ 208038 h 902232"/>
              <a:gd name="connsiteX39" fmla="*/ 4373707 w 6924557"/>
              <a:gd name="connsiteY39" fmla="*/ 304914 h 902232"/>
              <a:gd name="connsiteX40" fmla="*/ 4276831 w 6924557"/>
              <a:gd name="connsiteY40" fmla="*/ 337170 h 902232"/>
              <a:gd name="connsiteX41" fmla="*/ 4163862 w 6924557"/>
              <a:gd name="connsiteY41" fmla="*/ 288750 h 902232"/>
              <a:gd name="connsiteX42" fmla="*/ 4083186 w 6924557"/>
              <a:gd name="connsiteY42" fmla="*/ 127326 h 902232"/>
              <a:gd name="connsiteX43" fmla="*/ 4066986 w 6924557"/>
              <a:gd name="connsiteY43" fmla="*/ 46614 h 902232"/>
              <a:gd name="connsiteX44" fmla="*/ 4054962 w 6924557"/>
              <a:gd name="connsiteY44" fmla="*/ -78 h 902232"/>
              <a:gd name="connsiteX45" fmla="*/ 3022176 w 6924557"/>
              <a:gd name="connsiteY45" fmla="*/ -78 h 902232"/>
              <a:gd name="connsiteX46" fmla="*/ 2969432 w 6924557"/>
              <a:gd name="connsiteY46" fmla="*/ 127326 h 902232"/>
              <a:gd name="connsiteX47" fmla="*/ 2937137 w 6924557"/>
              <a:gd name="connsiteY47" fmla="*/ 321042 h 902232"/>
              <a:gd name="connsiteX48" fmla="*/ 2904859 w 6924557"/>
              <a:gd name="connsiteY48" fmla="*/ 385590 h 902232"/>
              <a:gd name="connsiteX49" fmla="*/ 2824176 w 6924557"/>
              <a:gd name="connsiteY49" fmla="*/ 417918 h 902232"/>
              <a:gd name="connsiteX50" fmla="*/ 2775694 w 6924557"/>
              <a:gd name="connsiteY50" fmla="*/ 401754 h 902232"/>
              <a:gd name="connsiteX51" fmla="*/ 2727307 w 6924557"/>
              <a:gd name="connsiteY51" fmla="*/ 369462 h 902232"/>
              <a:gd name="connsiteX52" fmla="*/ 2565847 w 6924557"/>
              <a:gd name="connsiteY52" fmla="*/ 159618 h 902232"/>
              <a:gd name="connsiteX53" fmla="*/ 2323725 w 6924557"/>
              <a:gd name="connsiteY53" fmla="*/ 111198 h 902232"/>
              <a:gd name="connsiteX54" fmla="*/ 2291541 w 6924557"/>
              <a:gd name="connsiteY54" fmla="*/ 62778 h 902232"/>
              <a:gd name="connsiteX55" fmla="*/ 2259245 w 6924557"/>
              <a:gd name="connsiteY55" fmla="*/ 14321 h 902232"/>
              <a:gd name="connsiteX56" fmla="*/ 2250055 w 6924557"/>
              <a:gd name="connsiteY56" fmla="*/ -78 h 902232"/>
              <a:gd name="connsiteX57" fmla="*/ 1758287 w 6924557"/>
              <a:gd name="connsiteY57" fmla="*/ -78 h 902232"/>
              <a:gd name="connsiteX58" fmla="*/ 1726513 w 6924557"/>
              <a:gd name="connsiteY58" fmla="*/ 78906 h 902232"/>
              <a:gd name="connsiteX59" fmla="*/ 1710421 w 6924557"/>
              <a:gd name="connsiteY59" fmla="*/ 224166 h 902232"/>
              <a:gd name="connsiteX60" fmla="*/ 1678126 w 6924557"/>
              <a:gd name="connsiteY60" fmla="*/ 256494 h 902232"/>
              <a:gd name="connsiteX61" fmla="*/ 1613552 w 6924557"/>
              <a:gd name="connsiteY61" fmla="*/ 353334 h 902232"/>
              <a:gd name="connsiteX62" fmla="*/ 1468296 w 6924557"/>
              <a:gd name="connsiteY62" fmla="*/ 369462 h 902232"/>
              <a:gd name="connsiteX63" fmla="*/ 1339131 w 6924557"/>
              <a:gd name="connsiteY63" fmla="*/ 304914 h 902232"/>
              <a:gd name="connsiteX64" fmla="*/ 1306836 w 6924557"/>
              <a:gd name="connsiteY64" fmla="*/ 256494 h 902232"/>
              <a:gd name="connsiteX65" fmla="*/ 1258448 w 6924557"/>
              <a:gd name="connsiteY65" fmla="*/ 191910 h 902232"/>
              <a:gd name="connsiteX66" fmla="*/ 1242356 w 6924557"/>
              <a:gd name="connsiteY66" fmla="*/ 143490 h 902232"/>
              <a:gd name="connsiteX67" fmla="*/ 1193875 w 6924557"/>
              <a:gd name="connsiteY67" fmla="*/ 95034 h 902232"/>
              <a:gd name="connsiteX68" fmla="*/ 1145487 w 6924557"/>
              <a:gd name="connsiteY68" fmla="*/ 30486 h 902232"/>
              <a:gd name="connsiteX69" fmla="*/ 907642 w 6924557"/>
              <a:gd name="connsiteY69" fmla="*/ -78 h 90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924557" h="902232">
                <a:moveTo>
                  <a:pt x="487965" y="-78"/>
                </a:moveTo>
                <a:cubicBezTo>
                  <a:pt x="486669" y="9714"/>
                  <a:pt x="484361" y="26742"/>
                  <a:pt x="483684" y="30486"/>
                </a:cubicBezTo>
                <a:cubicBezTo>
                  <a:pt x="478731" y="57486"/>
                  <a:pt x="486359" y="35849"/>
                  <a:pt x="467499" y="111198"/>
                </a:cubicBezTo>
                <a:cubicBezTo>
                  <a:pt x="448736" y="186510"/>
                  <a:pt x="394919" y="401754"/>
                  <a:pt x="370724" y="482466"/>
                </a:cubicBezTo>
                <a:cubicBezTo>
                  <a:pt x="346438" y="563178"/>
                  <a:pt x="338435" y="557778"/>
                  <a:pt x="322246" y="595470"/>
                </a:cubicBezTo>
                <a:cubicBezTo>
                  <a:pt x="289954" y="627726"/>
                  <a:pt x="256143" y="658542"/>
                  <a:pt x="225377" y="692310"/>
                </a:cubicBezTo>
                <a:cubicBezTo>
                  <a:pt x="180417" y="741810"/>
                  <a:pt x="162802" y="781158"/>
                  <a:pt x="112416" y="821442"/>
                </a:cubicBezTo>
                <a:cubicBezTo>
                  <a:pt x="76575" y="850170"/>
                  <a:pt x="37630" y="874902"/>
                  <a:pt x="255" y="901578"/>
                </a:cubicBezTo>
                <a:lnTo>
                  <a:pt x="255" y="902154"/>
                </a:lnTo>
                <a:lnTo>
                  <a:pt x="6924813" y="900930"/>
                </a:lnTo>
                <a:cubicBezTo>
                  <a:pt x="6916460" y="872274"/>
                  <a:pt x="6872504" y="788466"/>
                  <a:pt x="6811052" y="708438"/>
                </a:cubicBezTo>
                <a:cubicBezTo>
                  <a:pt x="6803456" y="693246"/>
                  <a:pt x="6800288" y="676182"/>
                  <a:pt x="6794852" y="660018"/>
                </a:cubicBezTo>
                <a:cubicBezTo>
                  <a:pt x="6775629" y="602274"/>
                  <a:pt x="6708848" y="573942"/>
                  <a:pt x="6665792" y="530886"/>
                </a:cubicBezTo>
                <a:cubicBezTo>
                  <a:pt x="6633501" y="525522"/>
                  <a:pt x="6601028" y="521166"/>
                  <a:pt x="6568952" y="514758"/>
                </a:cubicBezTo>
                <a:cubicBezTo>
                  <a:pt x="6547208" y="510402"/>
                  <a:pt x="6526148" y="502554"/>
                  <a:pt x="6504332" y="498594"/>
                </a:cubicBezTo>
                <a:cubicBezTo>
                  <a:pt x="6433304" y="485670"/>
                  <a:pt x="6337472" y="487758"/>
                  <a:pt x="6278432" y="434046"/>
                </a:cubicBezTo>
                <a:cubicBezTo>
                  <a:pt x="6246320" y="404850"/>
                  <a:pt x="6235376" y="358698"/>
                  <a:pt x="6213848" y="321042"/>
                </a:cubicBezTo>
                <a:cubicBezTo>
                  <a:pt x="6183356" y="267762"/>
                  <a:pt x="6136484" y="225678"/>
                  <a:pt x="6100772" y="175746"/>
                </a:cubicBezTo>
                <a:cubicBezTo>
                  <a:pt x="6029348" y="75702"/>
                  <a:pt x="6089936" y="107562"/>
                  <a:pt x="6004004" y="78906"/>
                </a:cubicBezTo>
                <a:cubicBezTo>
                  <a:pt x="5987804" y="84306"/>
                  <a:pt x="5965412" y="81210"/>
                  <a:pt x="5955512" y="95034"/>
                </a:cubicBezTo>
                <a:cubicBezTo>
                  <a:pt x="5935820" y="122754"/>
                  <a:pt x="5932652" y="159186"/>
                  <a:pt x="5923220" y="191910"/>
                </a:cubicBezTo>
                <a:cubicBezTo>
                  <a:pt x="5885132" y="325254"/>
                  <a:pt x="5896760" y="297570"/>
                  <a:pt x="5874836" y="417918"/>
                </a:cubicBezTo>
                <a:cubicBezTo>
                  <a:pt x="5857304" y="514362"/>
                  <a:pt x="5855612" y="522066"/>
                  <a:pt x="5810252" y="627762"/>
                </a:cubicBezTo>
                <a:cubicBezTo>
                  <a:pt x="5796068" y="660918"/>
                  <a:pt x="5790451" y="702570"/>
                  <a:pt x="5761868" y="724602"/>
                </a:cubicBezTo>
                <a:cubicBezTo>
                  <a:pt x="5715967" y="759954"/>
                  <a:pt x="5654264" y="767658"/>
                  <a:pt x="5600443" y="789186"/>
                </a:cubicBezTo>
                <a:cubicBezTo>
                  <a:pt x="5549288" y="772122"/>
                  <a:pt x="5548315" y="776514"/>
                  <a:pt x="5503567" y="740730"/>
                </a:cubicBezTo>
                <a:cubicBezTo>
                  <a:pt x="5491724" y="731226"/>
                  <a:pt x="5478115" y="722046"/>
                  <a:pt x="5471384" y="708438"/>
                </a:cubicBezTo>
                <a:cubicBezTo>
                  <a:pt x="5447443" y="660774"/>
                  <a:pt x="5436716" y="577938"/>
                  <a:pt x="5406799" y="530886"/>
                </a:cubicBezTo>
                <a:cubicBezTo>
                  <a:pt x="5375083" y="481170"/>
                  <a:pt x="5334475" y="442470"/>
                  <a:pt x="5293724" y="401754"/>
                </a:cubicBezTo>
                <a:cubicBezTo>
                  <a:pt x="5207719" y="396390"/>
                  <a:pt x="5121319" y="394662"/>
                  <a:pt x="5035495" y="385590"/>
                </a:cubicBezTo>
                <a:cubicBezTo>
                  <a:pt x="5018539" y="383826"/>
                  <a:pt x="5000359" y="380118"/>
                  <a:pt x="4987111" y="369462"/>
                </a:cubicBezTo>
                <a:cubicBezTo>
                  <a:pt x="4971955" y="357366"/>
                  <a:pt x="4960903" y="339438"/>
                  <a:pt x="4954819" y="321042"/>
                </a:cubicBezTo>
                <a:cubicBezTo>
                  <a:pt x="4944451" y="290010"/>
                  <a:pt x="4947295" y="255774"/>
                  <a:pt x="4938619" y="224166"/>
                </a:cubicBezTo>
                <a:cubicBezTo>
                  <a:pt x="4931023" y="196230"/>
                  <a:pt x="4917091" y="170382"/>
                  <a:pt x="4906327" y="143490"/>
                </a:cubicBezTo>
                <a:cubicBezTo>
                  <a:pt x="4743571" y="21377"/>
                  <a:pt x="4944415" y="176754"/>
                  <a:pt x="4777267" y="30486"/>
                </a:cubicBezTo>
                <a:cubicBezTo>
                  <a:pt x="4764415" y="19254"/>
                  <a:pt x="4750123" y="9785"/>
                  <a:pt x="4736191" y="-78"/>
                </a:cubicBezTo>
                <a:lnTo>
                  <a:pt x="4486207" y="-78"/>
                </a:lnTo>
                <a:cubicBezTo>
                  <a:pt x="4469935" y="39305"/>
                  <a:pt x="4461943" y="86682"/>
                  <a:pt x="4454383" y="111198"/>
                </a:cubicBezTo>
                <a:cubicBezTo>
                  <a:pt x="4444375" y="143706"/>
                  <a:pt x="4435231" y="176610"/>
                  <a:pt x="4422091" y="208038"/>
                </a:cubicBezTo>
                <a:cubicBezTo>
                  <a:pt x="4408267" y="241374"/>
                  <a:pt x="4400671" y="280902"/>
                  <a:pt x="4373707" y="304914"/>
                </a:cubicBezTo>
                <a:cubicBezTo>
                  <a:pt x="4348255" y="327522"/>
                  <a:pt x="4309123" y="326406"/>
                  <a:pt x="4276831" y="337170"/>
                </a:cubicBezTo>
                <a:lnTo>
                  <a:pt x="4163862" y="288750"/>
                </a:lnTo>
                <a:cubicBezTo>
                  <a:pt x="4108638" y="265062"/>
                  <a:pt x="4105471" y="183198"/>
                  <a:pt x="4083186" y="127326"/>
                </a:cubicBezTo>
                <a:cubicBezTo>
                  <a:pt x="4072998" y="101838"/>
                  <a:pt x="4073682" y="73218"/>
                  <a:pt x="4066986" y="46614"/>
                </a:cubicBezTo>
                <a:cubicBezTo>
                  <a:pt x="4062954" y="30450"/>
                  <a:pt x="4058994" y="15114"/>
                  <a:pt x="4054962" y="-78"/>
                </a:cubicBezTo>
                <a:lnTo>
                  <a:pt x="3022176" y="-78"/>
                </a:lnTo>
                <a:cubicBezTo>
                  <a:pt x="3005281" y="42618"/>
                  <a:pt x="2982417" y="83262"/>
                  <a:pt x="2969432" y="127326"/>
                </a:cubicBezTo>
                <a:cubicBezTo>
                  <a:pt x="2932856" y="251562"/>
                  <a:pt x="2972665" y="214482"/>
                  <a:pt x="2937137" y="321042"/>
                </a:cubicBezTo>
                <a:cubicBezTo>
                  <a:pt x="2929519" y="343866"/>
                  <a:pt x="2923147" y="369930"/>
                  <a:pt x="2904859" y="385590"/>
                </a:cubicBezTo>
                <a:cubicBezTo>
                  <a:pt x="2882859" y="404454"/>
                  <a:pt x="2851039" y="407154"/>
                  <a:pt x="2824176" y="417918"/>
                </a:cubicBezTo>
                <a:cubicBezTo>
                  <a:pt x="2807983" y="412518"/>
                  <a:pt x="2790937" y="409350"/>
                  <a:pt x="2775694" y="401754"/>
                </a:cubicBezTo>
                <a:cubicBezTo>
                  <a:pt x="2758360" y="393078"/>
                  <a:pt x="2742070" y="382098"/>
                  <a:pt x="2727307" y="369462"/>
                </a:cubicBezTo>
                <a:cubicBezTo>
                  <a:pt x="2645108" y="298974"/>
                  <a:pt x="2634715" y="262830"/>
                  <a:pt x="2565847" y="159618"/>
                </a:cubicBezTo>
                <a:lnTo>
                  <a:pt x="2323725" y="111198"/>
                </a:lnTo>
                <a:cubicBezTo>
                  <a:pt x="2304767" y="107382"/>
                  <a:pt x="2302301" y="78906"/>
                  <a:pt x="2291541" y="62778"/>
                </a:cubicBezTo>
                <a:cubicBezTo>
                  <a:pt x="2280777" y="46614"/>
                  <a:pt x="2269624" y="30702"/>
                  <a:pt x="2259245" y="14321"/>
                </a:cubicBezTo>
                <a:cubicBezTo>
                  <a:pt x="2256189" y="9534"/>
                  <a:pt x="2253122" y="4746"/>
                  <a:pt x="2250055" y="-78"/>
                </a:cubicBezTo>
                <a:lnTo>
                  <a:pt x="1758287" y="-78"/>
                </a:lnTo>
                <a:cubicBezTo>
                  <a:pt x="1750986" y="27282"/>
                  <a:pt x="1732482" y="51186"/>
                  <a:pt x="1726513" y="78906"/>
                </a:cubicBezTo>
                <a:cubicBezTo>
                  <a:pt x="1716322" y="126570"/>
                  <a:pt x="1715756" y="175746"/>
                  <a:pt x="1710421" y="224166"/>
                </a:cubicBezTo>
                <a:cubicBezTo>
                  <a:pt x="1699657" y="234930"/>
                  <a:pt x="1687270" y="244290"/>
                  <a:pt x="1678126" y="256494"/>
                </a:cubicBezTo>
                <a:cubicBezTo>
                  <a:pt x="1654884" y="287526"/>
                  <a:pt x="1647745" y="334938"/>
                  <a:pt x="1613552" y="353334"/>
                </a:cubicBezTo>
                <a:cubicBezTo>
                  <a:pt x="1570691" y="376410"/>
                  <a:pt x="1516684" y="364098"/>
                  <a:pt x="1468296" y="369462"/>
                </a:cubicBezTo>
                <a:cubicBezTo>
                  <a:pt x="1468296" y="369462"/>
                  <a:pt x="1378566" y="332490"/>
                  <a:pt x="1339131" y="304914"/>
                </a:cubicBezTo>
                <a:cubicBezTo>
                  <a:pt x="1323227" y="293790"/>
                  <a:pt x="1318172" y="272262"/>
                  <a:pt x="1306836" y="256494"/>
                </a:cubicBezTo>
                <a:cubicBezTo>
                  <a:pt x="1291215" y="234570"/>
                  <a:pt x="1271783" y="215274"/>
                  <a:pt x="1258448" y="191910"/>
                </a:cubicBezTo>
                <a:cubicBezTo>
                  <a:pt x="1249970" y="177150"/>
                  <a:pt x="1251785" y="157638"/>
                  <a:pt x="1242356" y="143490"/>
                </a:cubicBezTo>
                <a:cubicBezTo>
                  <a:pt x="1229688" y="124482"/>
                  <a:pt x="1208736" y="112386"/>
                  <a:pt x="1193875" y="95034"/>
                </a:cubicBezTo>
                <a:cubicBezTo>
                  <a:pt x="1176350" y="74622"/>
                  <a:pt x="1161583" y="52014"/>
                  <a:pt x="1145487" y="30486"/>
                </a:cubicBezTo>
                <a:cubicBezTo>
                  <a:pt x="956124" y="5250"/>
                  <a:pt x="945799" y="18785"/>
                  <a:pt x="907642" y="-7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3600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224CD2-274A-B027-7D6B-504FE076FD48}"/>
              </a:ext>
            </a:extLst>
          </p:cNvPr>
          <p:cNvCxnSpPr>
            <a:cxnSpLocks/>
          </p:cNvCxnSpPr>
          <p:nvPr/>
        </p:nvCxnSpPr>
        <p:spPr>
          <a:xfrm flipV="1">
            <a:off x="6141937" y="3515828"/>
            <a:ext cx="5663672" cy="519"/>
          </a:xfrm>
          <a:prstGeom prst="line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F9F64F-B86E-989D-4D42-890EF0ED5D99}"/>
              </a:ext>
            </a:extLst>
          </p:cNvPr>
          <p:cNvCxnSpPr>
            <a:cxnSpLocks/>
          </p:cNvCxnSpPr>
          <p:nvPr/>
        </p:nvCxnSpPr>
        <p:spPr>
          <a:xfrm>
            <a:off x="6605195" y="3788019"/>
            <a:ext cx="0" cy="1734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D663F6-AEA5-CA6B-4FE2-23458AD81042}"/>
              </a:ext>
            </a:extLst>
          </p:cNvPr>
          <p:cNvCxnSpPr>
            <a:cxnSpLocks/>
          </p:cNvCxnSpPr>
          <p:nvPr/>
        </p:nvCxnSpPr>
        <p:spPr>
          <a:xfrm>
            <a:off x="7747299" y="3788019"/>
            <a:ext cx="0" cy="1734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7F7CA3-3D77-FFD5-4580-D0A85DBA29DB}"/>
              </a:ext>
            </a:extLst>
          </p:cNvPr>
          <p:cNvCxnSpPr/>
          <p:nvPr/>
        </p:nvCxnSpPr>
        <p:spPr>
          <a:xfrm>
            <a:off x="8889405" y="3779054"/>
            <a:ext cx="0" cy="17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52645B-FA41-3D62-08B6-EF4A1EEBD641}"/>
              </a:ext>
            </a:extLst>
          </p:cNvPr>
          <p:cNvCxnSpPr/>
          <p:nvPr/>
        </p:nvCxnSpPr>
        <p:spPr>
          <a:xfrm>
            <a:off x="10032405" y="3779054"/>
            <a:ext cx="0" cy="17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7F6EAC-8CD7-DB21-CED3-A9C07A59BF37}"/>
              </a:ext>
            </a:extLst>
          </p:cNvPr>
          <p:cNvCxnSpPr/>
          <p:nvPr/>
        </p:nvCxnSpPr>
        <p:spPr>
          <a:xfrm>
            <a:off x="11179557" y="3779054"/>
            <a:ext cx="0" cy="172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207B8F2-CDC7-DAB8-3492-EE11B0DBB90A}"/>
              </a:ext>
            </a:extLst>
          </p:cNvPr>
          <p:cNvSpPr txBox="1"/>
          <p:nvPr/>
        </p:nvSpPr>
        <p:spPr>
          <a:xfrm>
            <a:off x="6688667" y="3793445"/>
            <a:ext cx="933074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Torsdag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532CA9-31F2-03BC-0892-83C45531D6BE}"/>
              </a:ext>
            </a:extLst>
          </p:cNvPr>
          <p:cNvSpPr txBox="1"/>
          <p:nvPr/>
        </p:nvSpPr>
        <p:spPr>
          <a:xfrm>
            <a:off x="7853633" y="3799720"/>
            <a:ext cx="933074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Fredag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0CEE24-B459-C8BF-FFE7-02A0C2657D30}"/>
              </a:ext>
            </a:extLst>
          </p:cNvPr>
          <p:cNvSpPr txBox="1"/>
          <p:nvPr/>
        </p:nvSpPr>
        <p:spPr>
          <a:xfrm>
            <a:off x="8973773" y="3807337"/>
            <a:ext cx="933074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Lördag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9253E6-C98B-4CAC-FF7B-E3B8B42ABA8E}"/>
              </a:ext>
            </a:extLst>
          </p:cNvPr>
          <p:cNvSpPr txBox="1"/>
          <p:nvPr/>
        </p:nvSpPr>
        <p:spPr>
          <a:xfrm>
            <a:off x="10147253" y="3814954"/>
            <a:ext cx="933074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Söndag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06E254-383B-7DFC-C9F1-B71728673420}"/>
              </a:ext>
            </a:extLst>
          </p:cNvPr>
          <p:cNvSpPr txBox="1"/>
          <p:nvPr/>
        </p:nvSpPr>
        <p:spPr>
          <a:xfrm>
            <a:off x="8027666" y="1918798"/>
            <a:ext cx="1518082" cy="524229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2000" b="1">
                <a:latin typeface="Arial" panose="020B0604020202020204" pitchFamily="34" charset="0"/>
                <a:cs typeface="Arial" panose="020B0604020202020204" pitchFamily="34" charset="0"/>
              </a:rPr>
              <a:t>Värmelast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3914C46-2C48-A3BD-D523-DC5F055C2351}"/>
              </a:ext>
            </a:extLst>
          </p:cNvPr>
          <p:cNvCxnSpPr>
            <a:cxnSpLocks/>
          </p:cNvCxnSpPr>
          <p:nvPr/>
        </p:nvCxnSpPr>
        <p:spPr>
          <a:xfrm flipV="1">
            <a:off x="6107717" y="2359820"/>
            <a:ext cx="0" cy="142819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E57A3EB-26C2-475E-2EA8-91FC4BAA5140}"/>
              </a:ext>
            </a:extLst>
          </p:cNvPr>
          <p:cNvSpPr txBox="1"/>
          <p:nvPr/>
        </p:nvSpPr>
        <p:spPr>
          <a:xfrm>
            <a:off x="5641180" y="1922549"/>
            <a:ext cx="933074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FC0508C-5F22-C66E-D6A5-6C6314A02A3C}"/>
              </a:ext>
            </a:extLst>
          </p:cNvPr>
          <p:cNvCxnSpPr/>
          <p:nvPr/>
        </p:nvCxnSpPr>
        <p:spPr>
          <a:xfrm>
            <a:off x="6096000" y="3068489"/>
            <a:ext cx="566367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7A29989-79D8-185B-056B-F31A3462B865}"/>
              </a:ext>
            </a:extLst>
          </p:cNvPr>
          <p:cNvCxnSpPr/>
          <p:nvPr/>
        </p:nvCxnSpPr>
        <p:spPr>
          <a:xfrm>
            <a:off x="6096000" y="3405824"/>
            <a:ext cx="566367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E124B7F-7F17-5FD7-40A8-41CCBB7B53F3}"/>
              </a:ext>
            </a:extLst>
          </p:cNvPr>
          <p:cNvCxnSpPr/>
          <p:nvPr/>
        </p:nvCxnSpPr>
        <p:spPr>
          <a:xfrm>
            <a:off x="6096000" y="2734522"/>
            <a:ext cx="566367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9C90F28-5631-17FC-8DFB-193422AA9C0A}"/>
              </a:ext>
            </a:extLst>
          </p:cNvPr>
          <p:cNvCxnSpPr>
            <a:cxnSpLocks/>
          </p:cNvCxnSpPr>
          <p:nvPr/>
        </p:nvCxnSpPr>
        <p:spPr>
          <a:xfrm flipV="1">
            <a:off x="6605195" y="2382851"/>
            <a:ext cx="0" cy="13962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8754B9A-A267-DEC2-2CEE-0FBACBDA1CEE}"/>
              </a:ext>
            </a:extLst>
          </p:cNvPr>
          <p:cNvCxnSpPr>
            <a:cxnSpLocks/>
          </p:cNvCxnSpPr>
          <p:nvPr/>
        </p:nvCxnSpPr>
        <p:spPr>
          <a:xfrm flipV="1">
            <a:off x="7747299" y="2411134"/>
            <a:ext cx="0" cy="13962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8AA0760-B348-EFA3-47CF-4D05B3B39CF3}"/>
              </a:ext>
            </a:extLst>
          </p:cNvPr>
          <p:cNvCxnSpPr>
            <a:cxnSpLocks/>
          </p:cNvCxnSpPr>
          <p:nvPr/>
        </p:nvCxnSpPr>
        <p:spPr>
          <a:xfrm flipV="1">
            <a:off x="8889403" y="2439417"/>
            <a:ext cx="0" cy="13962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C79F9E1-DDBB-2CA9-A421-BB1F755BCAFD}"/>
              </a:ext>
            </a:extLst>
          </p:cNvPr>
          <p:cNvCxnSpPr>
            <a:cxnSpLocks/>
          </p:cNvCxnSpPr>
          <p:nvPr/>
        </p:nvCxnSpPr>
        <p:spPr>
          <a:xfrm flipV="1">
            <a:off x="10031507" y="2467700"/>
            <a:ext cx="0" cy="13962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B0489D1-20FE-512A-8695-A2D1CD0CD32F}"/>
              </a:ext>
            </a:extLst>
          </p:cNvPr>
          <p:cNvCxnSpPr>
            <a:cxnSpLocks/>
          </p:cNvCxnSpPr>
          <p:nvPr/>
        </p:nvCxnSpPr>
        <p:spPr>
          <a:xfrm flipV="1">
            <a:off x="11173611" y="2495983"/>
            <a:ext cx="0" cy="13962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Left Brace 81">
            <a:extLst>
              <a:ext uri="{FF2B5EF4-FFF2-40B4-BE49-F238E27FC236}">
                <a16:creationId xmlns:a16="http://schemas.microsoft.com/office/drawing/2014/main" id="{F2B162D8-1823-F5F2-2A6D-3831195B0A8A}"/>
              </a:ext>
            </a:extLst>
          </p:cNvPr>
          <p:cNvSpPr/>
          <p:nvPr/>
        </p:nvSpPr>
        <p:spPr>
          <a:xfrm>
            <a:off x="5761891" y="3068489"/>
            <a:ext cx="232509" cy="710565"/>
          </a:xfrm>
          <a:prstGeom prst="leftBrace">
            <a:avLst>
              <a:gd name="adj1" fmla="val 29728"/>
              <a:gd name="adj2" fmla="val 50000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3957939-B2D6-8FB2-4755-02A037F97B1E}"/>
              </a:ext>
            </a:extLst>
          </p:cNvPr>
          <p:cNvSpPr txBox="1"/>
          <p:nvPr/>
        </p:nvSpPr>
        <p:spPr>
          <a:xfrm>
            <a:off x="4619788" y="3123528"/>
            <a:ext cx="1172125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Baskapacitet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54BFF2-88A9-4FAE-7527-CD9CA78C53D6}"/>
              </a:ext>
            </a:extLst>
          </p:cNvPr>
          <p:cNvCxnSpPr>
            <a:cxnSpLocks/>
            <a:stCxn id="27" idx="8"/>
            <a:endCxn id="27" idx="9"/>
          </p:cNvCxnSpPr>
          <p:nvPr/>
        </p:nvCxnSpPr>
        <p:spPr>
          <a:xfrm flipV="1">
            <a:off x="6096209" y="3783875"/>
            <a:ext cx="5663672" cy="9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Left Brace 89">
            <a:extLst>
              <a:ext uri="{FF2B5EF4-FFF2-40B4-BE49-F238E27FC236}">
                <a16:creationId xmlns:a16="http://schemas.microsoft.com/office/drawing/2014/main" id="{6712DC1A-86D2-BCF9-89FB-8971D285C47C}"/>
              </a:ext>
            </a:extLst>
          </p:cNvPr>
          <p:cNvSpPr/>
          <p:nvPr/>
        </p:nvSpPr>
        <p:spPr>
          <a:xfrm>
            <a:off x="5752037" y="2260812"/>
            <a:ext cx="232509" cy="710565"/>
          </a:xfrm>
          <a:prstGeom prst="leftBrace">
            <a:avLst>
              <a:gd name="adj1" fmla="val 29728"/>
              <a:gd name="adj2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C457C0A-068F-F952-2AFB-4E208C471A11}"/>
              </a:ext>
            </a:extLst>
          </p:cNvPr>
          <p:cNvSpPr txBox="1"/>
          <p:nvPr/>
        </p:nvSpPr>
        <p:spPr>
          <a:xfrm>
            <a:off x="4468136" y="2315851"/>
            <a:ext cx="1313923" cy="365125"/>
          </a:xfrm>
          <a:prstGeom prst="rect">
            <a:avLst/>
          </a:prstGeom>
          <a:noFill/>
        </p:spPr>
        <p:txBody>
          <a:bodyPr wrap="square" tIns="90000" rtlCol="0">
            <a:noAutofit/>
          </a:bodyPr>
          <a:lstStyle/>
          <a:p>
            <a:pPr algn="ctr"/>
            <a:r>
              <a:rPr lang="sv-S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Spetskapacitet</a:t>
            </a:r>
          </a:p>
        </p:txBody>
      </p:sp>
    </p:spTree>
    <p:extLst>
      <p:ext uri="{BB962C8B-B14F-4D97-AF65-F5344CB8AC3E}">
        <p14:creationId xmlns:p14="http://schemas.microsoft.com/office/powerpoint/2010/main" val="184200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29F7C7-C826-FF14-BD16-AAC9F9DF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5400" spc="300" dirty="0">
                <a:solidFill>
                  <a:prstClr val="black"/>
                </a:solidFill>
                <a:latin typeface="Gill Sans Nova" panose="020B0602020104020203" pitchFamily="34" charset="0"/>
                <a:cs typeface="Arial" panose="020B0604020202020204" pitchFamily="34" charset="0"/>
              </a:rPr>
              <a:t>Partners</a:t>
            </a:r>
            <a:r>
              <a:rPr kumimoji="0" lang="sv-SE" sz="5400" i="0" u="none" strike="noStrike" kern="1200" cap="none" spc="30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cs typeface="Arial" panose="020B0604020202020204" pitchFamily="34" charset="0"/>
              </a:rPr>
              <a:t> </a:t>
            </a:r>
            <a:endParaRPr lang="sv-SE" dirty="0">
              <a:latin typeface="Gill Sans Nova" panose="020B06020201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F059D6-7E42-6AEC-BA9D-6C7CF4F2FB0F}"/>
              </a:ext>
            </a:extLst>
          </p:cNvPr>
          <p:cNvGrpSpPr/>
          <p:nvPr/>
        </p:nvGrpSpPr>
        <p:grpSpPr>
          <a:xfrm>
            <a:off x="1719927" y="1961909"/>
            <a:ext cx="6728537" cy="2934182"/>
            <a:chOff x="1336963" y="2152829"/>
            <a:chExt cx="6728537" cy="2934182"/>
          </a:xfrm>
        </p:grpSpPr>
        <p:pic>
          <p:nvPicPr>
            <p:cNvPr id="16" name="Picture 15" descr="obo - ÖBO">
              <a:extLst>
                <a:ext uri="{FF2B5EF4-FFF2-40B4-BE49-F238E27FC236}">
                  <a16:creationId xmlns:a16="http://schemas.microsoft.com/office/drawing/2014/main" id="{C3FB47C9-85EF-8592-14C7-036F4842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043" y="3930068"/>
              <a:ext cx="1259457" cy="114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F240D4EA-ECF5-F03F-6CC7-A2131A2796B9}"/>
                </a:ext>
              </a:extLst>
            </p:cNvPr>
            <p:cNvSpPr txBox="1"/>
            <p:nvPr/>
          </p:nvSpPr>
          <p:spPr>
            <a:xfrm>
              <a:off x="1336963" y="2152829"/>
              <a:ext cx="49057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Part of the project Optimizing heat demand control using artificial intelligence and model predictive control funded by the Swedish Energy Agency  </a:t>
              </a: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F36A3A60-22A1-0132-0470-B409F08C0EC8}"/>
                </a:ext>
              </a:extLst>
            </p:cNvPr>
            <p:cNvSpPr txBox="1"/>
            <p:nvPr/>
          </p:nvSpPr>
          <p:spPr>
            <a:xfrm>
              <a:off x="1336964" y="3886682"/>
              <a:ext cx="49057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 err="1"/>
                <a:t>Örebrobostäder</a:t>
              </a:r>
              <a:r>
                <a:rPr lang="en-GB" dirty="0"/>
                <a:t> AB (ÖBO) is a municipal housing company with whom we have collaborated extensively for the development of energy-efficient solutions for heat demand control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9CE3D77B-5E80-A449-9CBC-A8FB2BF2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18" y="1992288"/>
            <a:ext cx="2476241" cy="6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C02653-D959-B4DD-2D07-21BA461EA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3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A7D36-7FFB-7F08-030E-ED41B702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Simulerad värmestyrning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EC3B93A-4D98-F381-FFD4-3FA1CF0D1DD5}"/>
              </a:ext>
            </a:extLst>
          </p:cNvPr>
          <p:cNvSpPr txBox="1">
            <a:spLocks/>
          </p:cNvSpPr>
          <p:nvPr/>
        </p:nvSpPr>
        <p:spPr>
          <a:xfrm>
            <a:off x="431372" y="1435103"/>
            <a:ext cx="4239102" cy="4106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SzPct val="95000"/>
              <a:buFont typeface="Wingdings" panose="05000000000000000000" pitchFamily="2" charset="2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Simulering av en byggnad
Kravgräns på inomhustemperaturen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I detta fallet: minst 21.9 °C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4F85501-0312-EF02-ABD5-78ADBC3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5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7B9A36EF-4952-7FB0-F32B-F6EB6EA981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0" y="285155"/>
            <a:ext cx="6994800" cy="52461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C391C-7783-B42B-1D3F-B117DF33D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7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A7D36-7FFB-7F08-030E-ED41B702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Simulerad värmestyrning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EC3B93A-4D98-F381-FFD4-3FA1CF0D1DD5}"/>
              </a:ext>
            </a:extLst>
          </p:cNvPr>
          <p:cNvSpPr txBox="1">
            <a:spLocks/>
          </p:cNvSpPr>
          <p:nvPr/>
        </p:nvSpPr>
        <p:spPr>
          <a:xfrm>
            <a:off x="431372" y="1435103"/>
            <a:ext cx="4239102" cy="4106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SzPct val="95000"/>
              <a:buFont typeface="Wingdings" panose="05000000000000000000" pitchFamily="2" charset="2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Simulering av en byggnad
Kravgräns på inomhustemperaturen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sv-SE" sz="1733" dirty="0"/>
              <a:t>I detta fallet: minst 21.9 °C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Vi flyttar lasten i tiden med värmebuffert = </a:t>
            </a:r>
            <a:r>
              <a:rPr lang="sv-SE" sz="2000" b="1" dirty="0"/>
              <a:t>lastförskjutning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4F85501-0312-EF02-ABD5-78ADBC3E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5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7B9A36EF-4952-7FB0-F32B-F6EB6EA981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00" y="285155"/>
            <a:ext cx="6994800" cy="5246100"/>
          </a:xfrm>
          <a:prstGeom prst="rect">
            <a:avLst/>
          </a:prstGeom>
        </p:spPr>
      </p:pic>
      <p:pic>
        <p:nvPicPr>
          <p:cNvPr id="2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F36B526-CFDB-788F-560D-A2C076C0B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285155"/>
            <a:ext cx="6992937" cy="52447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8BD13-5A46-A06A-C677-A2599309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Henrik Håkansson henrik.hakansson@fcc.chalmers.se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02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252000" rtlCol="0">
        <a:no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CC_mall" id="{36834059-7C97-49CE-8EE2-64F90D500B99}" vid="{FF7F2EF9-4029-464E-A4FF-844EFF626A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DA2B89EFF26C4DAAE0D2CA8BE1F5B9" ma:contentTypeVersion="9" ma:contentTypeDescription="Create a new document." ma:contentTypeScope="" ma:versionID="8cb43a700d89b794664794fa69d4c68b">
  <xsd:schema xmlns:xsd="http://www.w3.org/2001/XMLSchema" xmlns:xs="http://www.w3.org/2001/XMLSchema" xmlns:p="http://schemas.microsoft.com/office/2006/metadata/properties" xmlns:ns3="ae1ec330-7a3e-476e-9c3b-039ae73a12fb" xmlns:ns4="436c6c52-22c6-49e2-b9b2-7843f82065b4" targetNamespace="http://schemas.microsoft.com/office/2006/metadata/properties" ma:root="true" ma:fieldsID="61b5acd86c1b96aa1067ded0a1b5efc1" ns3:_="" ns4:_="">
    <xsd:import namespace="ae1ec330-7a3e-476e-9c3b-039ae73a12fb"/>
    <xsd:import namespace="436c6c52-22c6-49e2-b9b2-7843f82065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ec330-7a3e-476e-9c3b-039ae73a12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c6c52-22c6-49e2-b9b2-7843f82065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0017AA-375E-4419-9ADC-C36993DC45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ec330-7a3e-476e-9c3b-039ae73a12fb"/>
    <ds:schemaRef ds:uri="436c6c52-22c6-49e2-b9b2-7843f82065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287DE5-5621-4758-BA8B-1A0B1A376C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0372CE-5550-49E4-A58F-71334110E5F0}">
  <ds:schemaRefs>
    <ds:schemaRef ds:uri="http://schemas.microsoft.com/office/infopath/2007/PartnerControls"/>
    <ds:schemaRef ds:uri="436c6c52-22c6-49e2-b9b2-7843f82065b4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ae1ec330-7a3e-476e-9c3b-039ae73a12fb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20011</TotalTime>
  <Words>1037</Words>
  <Application>Microsoft Office PowerPoint</Application>
  <PresentationFormat>Widescreen</PresentationFormat>
  <Paragraphs>226</Paragraphs>
  <Slides>22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Office-tema</vt:lpstr>
      <vt:lpstr>Effekter på fjärrvärmenätet med optimalt styrd värmekonsumtion</vt:lpstr>
      <vt:lpstr>Fraunhofer-Chalmers Centre (FCC)</vt:lpstr>
      <vt:lpstr>PowerPoint Presentation</vt:lpstr>
      <vt:lpstr>Kort om mig</vt:lpstr>
      <vt:lpstr>Fjärrvärme är resurseffektivt!</vt:lpstr>
      <vt:lpstr>Utmaningar inom fjärrvärme </vt:lpstr>
      <vt:lpstr>Partners </vt:lpstr>
      <vt:lpstr>Simulerad värmestyrning</vt:lpstr>
      <vt:lpstr>Simulerad värmestyrning</vt:lpstr>
      <vt:lpstr>Metoder för värmestyrning</vt:lpstr>
      <vt:lpstr>Fjärrvärmepriser</vt:lpstr>
      <vt:lpstr>Fjärrvärmepriser</vt:lpstr>
      <vt:lpstr>Metoder för värmestyrning</vt:lpstr>
      <vt:lpstr>Komfortvillkor</vt:lpstr>
      <vt:lpstr>Komfortvillkor</vt:lpstr>
      <vt:lpstr>Optimeringsproblem</vt:lpstr>
      <vt:lpstr>Simuleringsstudie</vt:lpstr>
      <vt:lpstr>Simuleringsresultat</vt:lpstr>
      <vt:lpstr>Exempel: driftsätt EMPC i kontor</vt:lpstr>
      <vt:lpstr>Exempel: driftsätt EMPC i kontor</vt:lpstr>
      <vt:lpstr>Debitera värmesystem tillsammans</vt:lpstr>
      <vt:lpstr>Slutsatser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on the district heating system of economically optimal control by customers</dc:title>
  <dc:creator>Henrik Håkansson</dc:creator>
  <cp:lastModifiedBy>Henrik Hakansson</cp:lastModifiedBy>
  <cp:revision>22</cp:revision>
  <dcterms:created xsi:type="dcterms:W3CDTF">2022-08-16T13:15:16Z</dcterms:created>
  <dcterms:modified xsi:type="dcterms:W3CDTF">2023-10-31T09:22:52Z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0x01010011DA2B89EFF26C4DAAE0D2CA8BE1F5B9</vt:lpwstr>
  </property>
</Properties>
</file>