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8" r:id="rId5"/>
    <p:sldMasterId id="2147483696" r:id="rId6"/>
    <p:sldMasterId id="2147483684" r:id="rId7"/>
    <p:sldMasterId id="2147483673" r:id="rId8"/>
    <p:sldMasterId id="2147483692" r:id="rId9"/>
  </p:sldMasterIdLst>
  <p:notesMasterIdLst>
    <p:notesMasterId r:id="rId28"/>
  </p:notesMasterIdLst>
  <p:sldIdLst>
    <p:sldId id="257" r:id="rId10"/>
    <p:sldId id="283" r:id="rId11"/>
    <p:sldId id="258" r:id="rId12"/>
    <p:sldId id="259" r:id="rId13"/>
    <p:sldId id="260" r:id="rId14"/>
    <p:sldId id="271" r:id="rId15"/>
    <p:sldId id="261" r:id="rId16"/>
    <p:sldId id="267" r:id="rId17"/>
    <p:sldId id="288" r:id="rId18"/>
    <p:sldId id="289" r:id="rId19"/>
    <p:sldId id="286" r:id="rId20"/>
    <p:sldId id="285" r:id="rId21"/>
    <p:sldId id="266" r:id="rId22"/>
    <p:sldId id="287" r:id="rId23"/>
    <p:sldId id="263" r:id="rId24"/>
    <p:sldId id="270" r:id="rId25"/>
    <p:sldId id="284" r:id="rId26"/>
    <p:sldId id="265" r:id="rId27"/>
  </p:sldIdLst>
  <p:sldSz cx="9144000" cy="5143500" type="screen16x9"/>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4">
          <p15:clr>
            <a:srgbClr val="A4A3A4"/>
          </p15:clr>
        </p15:guide>
        <p15:guide id="2" pos="36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72" autoAdjust="0"/>
    <p:restoredTop sz="95903"/>
  </p:normalViewPr>
  <p:slideViewPr>
    <p:cSldViewPr snapToGrid="0" snapToObjects="1" showGuides="1">
      <p:cViewPr varScale="1">
        <p:scale>
          <a:sx n="83" d="100"/>
          <a:sy n="83" d="100"/>
        </p:scale>
        <p:origin x="416" y="52"/>
      </p:cViewPr>
      <p:guideLst>
        <p:guide orient="horz" pos="914"/>
        <p:guide pos="369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046EF-D3C5-9D4B-B9AE-DA05D4F1FF80}" type="datetimeFigureOut">
              <a:rPr lang="sv-SE" smtClean="0"/>
              <a:t>2023-10-31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EEBB3-C354-F648-9EDB-A15C40435CEA}" type="slidenum">
              <a:rPr lang="sv-SE" smtClean="0"/>
              <a:t>‹#›</a:t>
            </a:fld>
            <a:endParaRPr lang="sv-SE"/>
          </a:p>
        </p:txBody>
      </p:sp>
    </p:spTree>
    <p:extLst>
      <p:ext uri="{BB962C8B-B14F-4D97-AF65-F5344CB8AC3E}">
        <p14:creationId xmlns:p14="http://schemas.microsoft.com/office/powerpoint/2010/main" val="165521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61EEBB3-C354-F648-9EDB-A15C40435CEA}" type="slidenum">
              <a:rPr lang="sv-SE" smtClean="0"/>
              <a:t>1</a:t>
            </a:fld>
            <a:endParaRPr lang="sv-SE"/>
          </a:p>
        </p:txBody>
      </p:sp>
    </p:spTree>
    <p:extLst>
      <p:ext uri="{BB962C8B-B14F-4D97-AF65-F5344CB8AC3E}">
        <p14:creationId xmlns:p14="http://schemas.microsoft.com/office/powerpoint/2010/main" val="617189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955640"/>
            <a:ext cx="7772400" cy="748178"/>
          </a:xfrm>
        </p:spPr>
        <p:txBody>
          <a:bodyPr/>
          <a:lstStyle>
            <a:lvl1pPr algn="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690801" y="1736010"/>
            <a:ext cx="6400800" cy="1314450"/>
          </a:xfrm>
        </p:spPr>
        <p:txBody>
          <a:bodyPr>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5" name="Platshållare för datum 4"/>
          <p:cNvSpPr>
            <a:spLocks noGrp="1"/>
          </p:cNvSpPr>
          <p:nvPr>
            <p:ph type="dt" sz="half" idx="10"/>
          </p:nvPr>
        </p:nvSpPr>
        <p:spPr/>
        <p:txBody>
          <a:bodyPr/>
          <a:lstStyle/>
          <a:p>
            <a:r>
              <a:rPr lang="sv-SE"/>
              <a:t>2023-10-30</a:t>
            </a:r>
            <a:endParaRPr lang="sv-SE" dirty="0"/>
          </a:p>
        </p:txBody>
      </p:sp>
      <p:sp>
        <p:nvSpPr>
          <p:cNvPr id="6" name="Platshållare för sidfot 5"/>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50505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959728" y="720791"/>
            <a:ext cx="7224544" cy="697140"/>
          </a:xfrm>
        </p:spPr>
        <p:txBody>
          <a:bodyPr>
            <a:normAutofit/>
          </a:bodyPr>
          <a:lstStyle>
            <a:lvl1pPr>
              <a:defRPr sz="2800" b="1"/>
            </a:lvl1pPr>
          </a:lstStyle>
          <a:p>
            <a:r>
              <a:rPr lang="sv-SE" dirty="0"/>
              <a:t>Klicka här för att ändra format</a:t>
            </a:r>
          </a:p>
        </p:txBody>
      </p:sp>
      <p:sp>
        <p:nvSpPr>
          <p:cNvPr id="3" name="Platshållare för innehåll 2"/>
          <p:cNvSpPr>
            <a:spLocks noGrp="1"/>
          </p:cNvSpPr>
          <p:nvPr>
            <p:ph sz="half" idx="1"/>
          </p:nvPr>
        </p:nvSpPr>
        <p:spPr>
          <a:xfrm>
            <a:off x="959727" y="1554853"/>
            <a:ext cx="3507321" cy="2878609"/>
          </a:xfrm>
        </p:spPr>
        <p:txBody>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p:txBody>
      </p:sp>
      <p:sp>
        <p:nvSpPr>
          <p:cNvPr id="4" name="Platshållare för innehåll 3"/>
          <p:cNvSpPr>
            <a:spLocks noGrp="1"/>
          </p:cNvSpPr>
          <p:nvPr>
            <p:ph sz="half" idx="2"/>
          </p:nvPr>
        </p:nvSpPr>
        <p:spPr>
          <a:xfrm>
            <a:off x="4663155" y="1554853"/>
            <a:ext cx="3521117" cy="2878609"/>
          </a:xfrm>
        </p:spPr>
        <p:txBody>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endParaRPr lang="sv-SE" dirty="0"/>
          </a:p>
        </p:txBody>
      </p:sp>
      <p:sp>
        <p:nvSpPr>
          <p:cNvPr id="6" name="Platshållare för datum 5"/>
          <p:cNvSpPr>
            <a:spLocks noGrp="1"/>
          </p:cNvSpPr>
          <p:nvPr>
            <p:ph type="dt" sz="half" idx="10"/>
          </p:nvPr>
        </p:nvSpPr>
        <p:spPr/>
        <p:txBody>
          <a:bodyPr/>
          <a:lstStyle/>
          <a:p>
            <a:r>
              <a:rPr lang="sv-SE"/>
              <a:t>2023-10-30</a:t>
            </a:r>
            <a:endParaRPr lang="sv-SE" dirty="0"/>
          </a:p>
        </p:txBody>
      </p:sp>
      <p:sp>
        <p:nvSpPr>
          <p:cNvPr id="7" name="Platshållare för sidfot 6"/>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282729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r>
              <a:rPr lang="sv-SE"/>
              <a:t>2023-10-30</a:t>
            </a:r>
            <a:endParaRPr lang="sv-SE" dirty="0"/>
          </a:p>
        </p:txBody>
      </p:sp>
      <p:sp>
        <p:nvSpPr>
          <p:cNvPr id="5" name="Platshållare för sidfot 4"/>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2804746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r>
              <a:rPr lang="sv-SE"/>
              <a:t>2023-10-30</a:t>
            </a:r>
            <a:endParaRPr lang="sv-SE" dirty="0"/>
          </a:p>
        </p:txBody>
      </p:sp>
      <p:sp>
        <p:nvSpPr>
          <p:cNvPr id="4" name="Platshållare för sidfot 3"/>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4181142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p:spPr>
        <p:txBody>
          <a:bodyPr anchor="b">
            <a:noAutofit/>
          </a:bodyPr>
          <a:lstStyle>
            <a:lvl1pPr algn="l">
              <a:defRPr sz="2800" b="1"/>
            </a:lvl1pPr>
          </a:lstStyle>
          <a:p>
            <a:r>
              <a:rPr lang="sv-SE" dirty="0"/>
              <a:t>Klicka här för att ändra format</a:t>
            </a:r>
          </a:p>
        </p:txBody>
      </p:sp>
      <p:sp>
        <p:nvSpPr>
          <p:cNvPr id="3" name="Platshållare för bild 2"/>
          <p:cNvSpPr>
            <a:spLocks noGrp="1"/>
          </p:cNvSpPr>
          <p:nvPr>
            <p:ph type="pic" idx="1"/>
          </p:nvPr>
        </p:nvSpPr>
        <p:spPr>
          <a:xfrm>
            <a:off x="1792288" y="459581"/>
            <a:ext cx="5486400" cy="3086100"/>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4025503"/>
            <a:ext cx="5486400" cy="603647"/>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
        <p:nvSpPr>
          <p:cNvPr id="6" name="Platshållare för datum 5"/>
          <p:cNvSpPr>
            <a:spLocks noGrp="1"/>
          </p:cNvSpPr>
          <p:nvPr>
            <p:ph type="dt" sz="half" idx="10"/>
          </p:nvPr>
        </p:nvSpPr>
        <p:spPr/>
        <p:txBody>
          <a:bodyPr/>
          <a:lstStyle/>
          <a:p>
            <a:r>
              <a:rPr lang="sv-SE"/>
              <a:t>2023-10-30</a:t>
            </a:r>
            <a:endParaRPr lang="sv-SE" dirty="0"/>
          </a:p>
        </p:txBody>
      </p:sp>
      <p:sp>
        <p:nvSpPr>
          <p:cNvPr id="7" name="Platshållare för sidfot 6"/>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2439650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756625"/>
            <a:ext cx="4464050" cy="604597"/>
          </a:xfrm>
        </p:spPr>
        <p:txBody>
          <a:bodyPr>
            <a:noAutofit/>
          </a:bodyPr>
          <a:lstStyle>
            <a:lvl1pPr algn="l">
              <a:defRPr sz="2800" b="1"/>
            </a:lvl1pPr>
          </a:lstStyle>
          <a:p>
            <a:r>
              <a:rPr lang="sv-SE" dirty="0"/>
              <a:t>Klicka här för att ändra format</a:t>
            </a:r>
          </a:p>
        </p:txBody>
      </p:sp>
      <p:sp>
        <p:nvSpPr>
          <p:cNvPr id="3" name="Underrubrik 2"/>
          <p:cNvSpPr>
            <a:spLocks noGrp="1"/>
          </p:cNvSpPr>
          <p:nvPr>
            <p:ph type="subTitle" idx="1"/>
          </p:nvPr>
        </p:nvSpPr>
        <p:spPr>
          <a:xfrm>
            <a:off x="685800" y="1361222"/>
            <a:ext cx="4464050" cy="2026684"/>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7" name="Platshållare för bild 2"/>
          <p:cNvSpPr>
            <a:spLocks noGrp="1"/>
          </p:cNvSpPr>
          <p:nvPr>
            <p:ph type="pic" idx="11"/>
          </p:nvPr>
        </p:nvSpPr>
        <p:spPr>
          <a:xfrm>
            <a:off x="5532022" y="1455737"/>
            <a:ext cx="2379859" cy="2786739"/>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5" name="Platshållare för datum 4"/>
          <p:cNvSpPr>
            <a:spLocks noGrp="1"/>
          </p:cNvSpPr>
          <p:nvPr>
            <p:ph type="dt" sz="half" idx="12"/>
          </p:nvPr>
        </p:nvSpPr>
        <p:spPr/>
        <p:txBody>
          <a:bodyPr/>
          <a:lstStyle/>
          <a:p>
            <a:r>
              <a:rPr lang="sv-SE"/>
              <a:t>2023-10-30</a:t>
            </a:r>
            <a:endParaRPr lang="sv-SE" dirty="0"/>
          </a:p>
        </p:txBody>
      </p:sp>
      <p:sp>
        <p:nvSpPr>
          <p:cNvPr id="6" name="Platshållare för sidfot 5"/>
          <p:cNvSpPr>
            <a:spLocks noGrp="1"/>
          </p:cNvSpPr>
          <p:nvPr>
            <p:ph type="ftr" sz="quarter" idx="13"/>
          </p:nvPr>
        </p:nvSpPr>
        <p:spPr/>
        <p:txBody>
          <a:bodyPr/>
          <a:lstStyle/>
          <a:p>
            <a:r>
              <a:rPr lang="sv-SE"/>
              <a:t>Anna Genell | MY-dagen, Chalmers</a:t>
            </a:r>
            <a:endParaRPr lang="sv-SE" dirty="0"/>
          </a:p>
        </p:txBody>
      </p:sp>
    </p:spTree>
    <p:extLst>
      <p:ext uri="{BB962C8B-B14F-4D97-AF65-F5344CB8AC3E}">
        <p14:creationId xmlns:p14="http://schemas.microsoft.com/office/powerpoint/2010/main" val="1917607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2225675" y="775467"/>
            <a:ext cx="4692650" cy="577022"/>
          </a:xfrm>
        </p:spPr>
        <p:txBody>
          <a:bodyPr>
            <a:noAutofit/>
          </a:bodyPr>
          <a:lstStyle>
            <a:lvl1pPr algn="l">
              <a:defRPr sz="2800" b="1"/>
            </a:lvl1pPr>
          </a:lstStyle>
          <a:p>
            <a:r>
              <a:rPr lang="sv-SE" dirty="0"/>
              <a:t>Klicka här för att ändra format</a:t>
            </a:r>
          </a:p>
        </p:txBody>
      </p:sp>
      <p:sp>
        <p:nvSpPr>
          <p:cNvPr id="3" name="Platshållare för innehåll 2"/>
          <p:cNvSpPr>
            <a:spLocks noGrp="1"/>
          </p:cNvSpPr>
          <p:nvPr>
            <p:ph idx="1"/>
          </p:nvPr>
        </p:nvSpPr>
        <p:spPr>
          <a:xfrm>
            <a:off x="2225675" y="1357828"/>
            <a:ext cx="4692650" cy="2329436"/>
          </a:xfrm>
        </p:spPr>
        <p:txBody>
          <a:bodyPr/>
          <a:lstStyle>
            <a:lvl1pPr>
              <a:defRPr sz="1600"/>
            </a:lvl1pPr>
          </a:lstStyle>
          <a:p>
            <a:pPr lvl="0"/>
            <a:r>
              <a:rPr lang="sv-SE" dirty="0"/>
              <a:t>Klicka här för att ändra format på bakgrundstexten</a:t>
            </a:r>
          </a:p>
          <a:p>
            <a:pPr lvl="1"/>
            <a:r>
              <a:rPr lang="sv-SE" dirty="0"/>
              <a:t>Nivå två</a:t>
            </a:r>
          </a:p>
          <a:p>
            <a:pPr lvl="2"/>
            <a:r>
              <a:rPr lang="sv-SE" dirty="0"/>
              <a:t>Nivå tre</a:t>
            </a:r>
          </a:p>
        </p:txBody>
      </p:sp>
      <p:sp>
        <p:nvSpPr>
          <p:cNvPr id="5" name="Platshållare för datum 4"/>
          <p:cNvSpPr>
            <a:spLocks noGrp="1"/>
          </p:cNvSpPr>
          <p:nvPr>
            <p:ph type="dt" sz="half" idx="10"/>
          </p:nvPr>
        </p:nvSpPr>
        <p:spPr/>
        <p:txBody>
          <a:bodyPr/>
          <a:lstStyle/>
          <a:p>
            <a:r>
              <a:rPr lang="sv-SE"/>
              <a:t>2023-10-30</a:t>
            </a:r>
            <a:endParaRPr lang="sv-SE" dirty="0"/>
          </a:p>
        </p:txBody>
      </p:sp>
      <p:sp>
        <p:nvSpPr>
          <p:cNvPr id="6" name="Platshållare för sidfot 5"/>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583548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959728" y="720791"/>
            <a:ext cx="7224544" cy="697140"/>
          </a:xfrm>
        </p:spPr>
        <p:txBody>
          <a:bodyPr>
            <a:normAutofit/>
          </a:bodyPr>
          <a:lstStyle>
            <a:lvl1pPr>
              <a:defRPr sz="2800" b="1"/>
            </a:lvl1pPr>
          </a:lstStyle>
          <a:p>
            <a:r>
              <a:rPr lang="sv-SE" dirty="0"/>
              <a:t>Klicka här för att ändra format</a:t>
            </a:r>
          </a:p>
        </p:txBody>
      </p:sp>
      <p:sp>
        <p:nvSpPr>
          <p:cNvPr id="3" name="Platshållare för innehåll 2"/>
          <p:cNvSpPr>
            <a:spLocks noGrp="1"/>
          </p:cNvSpPr>
          <p:nvPr>
            <p:ph sz="half" idx="1"/>
          </p:nvPr>
        </p:nvSpPr>
        <p:spPr>
          <a:xfrm>
            <a:off x="959727" y="1554853"/>
            <a:ext cx="3507321" cy="2878609"/>
          </a:xfrm>
        </p:spPr>
        <p:txBody>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p:txBody>
      </p:sp>
      <p:sp>
        <p:nvSpPr>
          <p:cNvPr id="4" name="Platshållare för innehåll 3"/>
          <p:cNvSpPr>
            <a:spLocks noGrp="1"/>
          </p:cNvSpPr>
          <p:nvPr>
            <p:ph sz="half" idx="2"/>
          </p:nvPr>
        </p:nvSpPr>
        <p:spPr>
          <a:xfrm>
            <a:off x="4663155" y="1554853"/>
            <a:ext cx="3521117" cy="2878609"/>
          </a:xfrm>
        </p:spPr>
        <p:txBody>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datum 5"/>
          <p:cNvSpPr>
            <a:spLocks noGrp="1"/>
          </p:cNvSpPr>
          <p:nvPr>
            <p:ph type="dt" sz="half" idx="10"/>
          </p:nvPr>
        </p:nvSpPr>
        <p:spPr/>
        <p:txBody>
          <a:bodyPr/>
          <a:lstStyle/>
          <a:p>
            <a:r>
              <a:rPr lang="sv-SE"/>
              <a:t>2023-10-30</a:t>
            </a:r>
            <a:endParaRPr lang="sv-SE" dirty="0"/>
          </a:p>
        </p:txBody>
      </p:sp>
      <p:sp>
        <p:nvSpPr>
          <p:cNvPr id="7" name="Platshållare för sidfot 6"/>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2004484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r>
              <a:rPr lang="sv-SE"/>
              <a:t>2023-10-30</a:t>
            </a:r>
            <a:endParaRPr lang="sv-SE" dirty="0"/>
          </a:p>
        </p:txBody>
      </p:sp>
      <p:sp>
        <p:nvSpPr>
          <p:cNvPr id="5" name="Platshållare för sidfot 4"/>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3478024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r>
              <a:rPr lang="sv-SE"/>
              <a:t>2023-10-30</a:t>
            </a:r>
            <a:endParaRPr lang="sv-SE" dirty="0"/>
          </a:p>
        </p:txBody>
      </p:sp>
      <p:sp>
        <p:nvSpPr>
          <p:cNvPr id="4" name="Platshållare för sidfot 3"/>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3197323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p:spPr>
        <p:txBody>
          <a:bodyPr anchor="b">
            <a:noAutofit/>
          </a:bodyPr>
          <a:lstStyle>
            <a:lvl1pPr algn="l">
              <a:defRPr sz="2800" b="1"/>
            </a:lvl1pPr>
          </a:lstStyle>
          <a:p>
            <a:r>
              <a:rPr lang="sv-SE" dirty="0"/>
              <a:t>Klicka här för att ändra format</a:t>
            </a:r>
          </a:p>
        </p:txBody>
      </p:sp>
      <p:sp>
        <p:nvSpPr>
          <p:cNvPr id="3" name="Platshållare för bild 2"/>
          <p:cNvSpPr>
            <a:spLocks noGrp="1"/>
          </p:cNvSpPr>
          <p:nvPr>
            <p:ph type="pic" idx="1"/>
          </p:nvPr>
        </p:nvSpPr>
        <p:spPr>
          <a:xfrm>
            <a:off x="1792288" y="459581"/>
            <a:ext cx="5486400" cy="3086100"/>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4025503"/>
            <a:ext cx="5486400" cy="603647"/>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
        <p:nvSpPr>
          <p:cNvPr id="6" name="Platshållare för datum 5"/>
          <p:cNvSpPr>
            <a:spLocks noGrp="1"/>
          </p:cNvSpPr>
          <p:nvPr>
            <p:ph type="dt" sz="half" idx="10"/>
          </p:nvPr>
        </p:nvSpPr>
        <p:spPr/>
        <p:txBody>
          <a:bodyPr/>
          <a:lstStyle/>
          <a:p>
            <a:r>
              <a:rPr lang="sv-SE"/>
              <a:t>2023-10-30</a:t>
            </a:r>
            <a:endParaRPr lang="sv-SE" dirty="0"/>
          </a:p>
        </p:txBody>
      </p:sp>
      <p:sp>
        <p:nvSpPr>
          <p:cNvPr id="7" name="Platshållare för sidfot 6"/>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363665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r>
              <a:rPr lang="sv-SE"/>
              <a:t>2023-10-30</a:t>
            </a:r>
            <a:endParaRPr lang="sv-SE" dirty="0"/>
          </a:p>
        </p:txBody>
      </p:sp>
      <p:sp>
        <p:nvSpPr>
          <p:cNvPr id="5" name="Platshållare för sidfot 4"/>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3626981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601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r>
              <a:rPr lang="sv-SE"/>
              <a:t>2023-10-30</a:t>
            </a:r>
            <a:endParaRPr lang="sv-SE" dirty="0"/>
          </a:p>
        </p:txBody>
      </p:sp>
      <p:sp>
        <p:nvSpPr>
          <p:cNvPr id="4" name="Platshållare för sidfot 3"/>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347507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90801" y="351204"/>
            <a:ext cx="5293270" cy="819525"/>
          </a:xfrm>
        </p:spPr>
        <p:txBody>
          <a:bodyPr/>
          <a:lstStyle>
            <a:lvl1pPr algn="l">
              <a:defRPr/>
            </a:lvl1pPr>
          </a:lstStyle>
          <a:p>
            <a:r>
              <a:rPr lang="sv-SE" dirty="0"/>
              <a:t>Klicka här för att ändra format</a:t>
            </a:r>
          </a:p>
        </p:txBody>
      </p:sp>
      <p:sp>
        <p:nvSpPr>
          <p:cNvPr id="3" name="Underrubrik 2"/>
          <p:cNvSpPr>
            <a:spLocks noGrp="1"/>
          </p:cNvSpPr>
          <p:nvPr>
            <p:ph type="subTitle" idx="1"/>
          </p:nvPr>
        </p:nvSpPr>
        <p:spPr>
          <a:xfrm>
            <a:off x="690801" y="1194276"/>
            <a:ext cx="5293270" cy="131445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5" name="Platshållare för datum 4"/>
          <p:cNvSpPr>
            <a:spLocks noGrp="1"/>
          </p:cNvSpPr>
          <p:nvPr>
            <p:ph type="dt" sz="half" idx="10"/>
          </p:nvPr>
        </p:nvSpPr>
        <p:spPr/>
        <p:txBody>
          <a:bodyPr/>
          <a:lstStyle/>
          <a:p>
            <a:r>
              <a:rPr lang="sv-SE"/>
              <a:t>2023-10-30</a:t>
            </a:r>
            <a:endParaRPr lang="sv-SE" dirty="0"/>
          </a:p>
        </p:txBody>
      </p:sp>
      <p:sp>
        <p:nvSpPr>
          <p:cNvPr id="6" name="Platshållare för sidfot 5"/>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1932487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r>
              <a:rPr lang="sv-SE"/>
              <a:t>2023-10-30</a:t>
            </a:r>
            <a:endParaRPr lang="sv-SE" dirty="0"/>
          </a:p>
        </p:txBody>
      </p:sp>
      <p:sp>
        <p:nvSpPr>
          <p:cNvPr id="5" name="Platshållare för sidfot 4"/>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390043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r>
              <a:rPr lang="sv-SE"/>
              <a:t>2023-10-30</a:t>
            </a:r>
            <a:endParaRPr lang="sv-SE" dirty="0"/>
          </a:p>
        </p:txBody>
      </p:sp>
      <p:sp>
        <p:nvSpPr>
          <p:cNvPr id="4" name="Platshållare för sidfot 3"/>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1279126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955641"/>
            <a:ext cx="3914775" cy="1730308"/>
          </a:xfrm>
        </p:spPr>
        <p:txBody>
          <a:bodyPr/>
          <a:lstStyle>
            <a:lvl1pPr algn="l">
              <a:defRPr>
                <a:solidFill>
                  <a:schemeClr val="tx1"/>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r>
              <a:rPr lang="sv-SE"/>
              <a:t>2023-10-30</a:t>
            </a:r>
            <a:endParaRPr lang="sv-SE" dirty="0"/>
          </a:p>
        </p:txBody>
      </p:sp>
      <p:sp>
        <p:nvSpPr>
          <p:cNvPr id="5" name="Platshållare för sidfot 4"/>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222378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756625"/>
            <a:ext cx="4464050" cy="604597"/>
          </a:xfrm>
        </p:spPr>
        <p:txBody>
          <a:bodyPr>
            <a:noAutofit/>
          </a:bodyPr>
          <a:lstStyle>
            <a:lvl1pPr algn="l">
              <a:defRPr sz="2800" b="1"/>
            </a:lvl1pPr>
          </a:lstStyle>
          <a:p>
            <a:r>
              <a:rPr lang="sv-SE" dirty="0"/>
              <a:t>Klicka här för att ändra format</a:t>
            </a:r>
          </a:p>
        </p:txBody>
      </p:sp>
      <p:sp>
        <p:nvSpPr>
          <p:cNvPr id="3" name="Underrubrik 2"/>
          <p:cNvSpPr>
            <a:spLocks noGrp="1"/>
          </p:cNvSpPr>
          <p:nvPr>
            <p:ph type="subTitle" idx="1"/>
          </p:nvPr>
        </p:nvSpPr>
        <p:spPr>
          <a:xfrm>
            <a:off x="685800" y="1455736"/>
            <a:ext cx="4464050" cy="1932169"/>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7" name="Platshållare för bild 2"/>
          <p:cNvSpPr>
            <a:spLocks noGrp="1"/>
          </p:cNvSpPr>
          <p:nvPr>
            <p:ph type="pic" idx="11"/>
          </p:nvPr>
        </p:nvSpPr>
        <p:spPr>
          <a:xfrm>
            <a:off x="5532022" y="1455737"/>
            <a:ext cx="2379859" cy="2999299"/>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5" name="Platshållare för datum 4"/>
          <p:cNvSpPr>
            <a:spLocks noGrp="1"/>
          </p:cNvSpPr>
          <p:nvPr>
            <p:ph type="dt" sz="half" idx="12"/>
          </p:nvPr>
        </p:nvSpPr>
        <p:spPr/>
        <p:txBody>
          <a:bodyPr/>
          <a:lstStyle/>
          <a:p>
            <a:r>
              <a:rPr lang="sv-SE"/>
              <a:t>2023-10-30</a:t>
            </a:r>
            <a:endParaRPr lang="sv-SE" dirty="0"/>
          </a:p>
        </p:txBody>
      </p:sp>
      <p:sp>
        <p:nvSpPr>
          <p:cNvPr id="6" name="Platshållare för sidfot 5"/>
          <p:cNvSpPr>
            <a:spLocks noGrp="1"/>
          </p:cNvSpPr>
          <p:nvPr>
            <p:ph type="ftr" sz="quarter" idx="13"/>
          </p:nvPr>
        </p:nvSpPr>
        <p:spPr/>
        <p:txBody>
          <a:bodyPr/>
          <a:lstStyle/>
          <a:p>
            <a:r>
              <a:rPr lang="sv-SE"/>
              <a:t>Anna Genell | MY-dagen, Chalmers</a:t>
            </a:r>
            <a:endParaRPr lang="sv-SE" dirty="0"/>
          </a:p>
        </p:txBody>
      </p:sp>
    </p:spTree>
    <p:extLst>
      <p:ext uri="{BB962C8B-B14F-4D97-AF65-F5344CB8AC3E}">
        <p14:creationId xmlns:p14="http://schemas.microsoft.com/office/powerpoint/2010/main" val="330044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2225675" y="770153"/>
            <a:ext cx="4692650" cy="577022"/>
          </a:xfrm>
        </p:spPr>
        <p:txBody>
          <a:bodyPr>
            <a:noAutofit/>
          </a:bodyPr>
          <a:lstStyle>
            <a:lvl1pPr algn="l">
              <a:defRPr sz="2800" b="1"/>
            </a:lvl1pPr>
          </a:lstStyle>
          <a:p>
            <a:r>
              <a:rPr lang="sv-SE" dirty="0"/>
              <a:t>Klicka här för att ändra format</a:t>
            </a:r>
          </a:p>
        </p:txBody>
      </p:sp>
      <p:sp>
        <p:nvSpPr>
          <p:cNvPr id="3" name="Platshållare för innehåll 2"/>
          <p:cNvSpPr>
            <a:spLocks noGrp="1"/>
          </p:cNvSpPr>
          <p:nvPr>
            <p:ph idx="1"/>
          </p:nvPr>
        </p:nvSpPr>
        <p:spPr>
          <a:xfrm>
            <a:off x="2225675" y="1352514"/>
            <a:ext cx="4692650" cy="2329436"/>
          </a:xfrm>
        </p:spPr>
        <p:txBody>
          <a:bodyPr/>
          <a:lstStyle>
            <a:lvl1pPr>
              <a:defRPr sz="1600"/>
            </a:lvl1pPr>
            <a:lvl2pPr>
              <a:defRPr sz="1400"/>
            </a:lvl2pPr>
            <a:lvl3pPr>
              <a:defRPr sz="1200"/>
            </a:lvl3pPr>
          </a:lstStyle>
          <a:p>
            <a:pPr lvl="0"/>
            <a:r>
              <a:rPr lang="sv-SE" dirty="0"/>
              <a:t>Klicka här för att ändra format på bakgrundstexten</a:t>
            </a:r>
          </a:p>
          <a:p>
            <a:pPr lvl="1"/>
            <a:r>
              <a:rPr lang="sv-SE" dirty="0"/>
              <a:t>Nivå två</a:t>
            </a:r>
          </a:p>
          <a:p>
            <a:pPr lvl="2"/>
            <a:r>
              <a:rPr lang="sv-SE" dirty="0"/>
              <a:t>Nivå tre</a:t>
            </a:r>
          </a:p>
        </p:txBody>
      </p:sp>
      <p:sp>
        <p:nvSpPr>
          <p:cNvPr id="5" name="Platshållare för datum 4"/>
          <p:cNvSpPr>
            <a:spLocks noGrp="1"/>
          </p:cNvSpPr>
          <p:nvPr>
            <p:ph type="dt" sz="half" idx="10"/>
          </p:nvPr>
        </p:nvSpPr>
        <p:spPr/>
        <p:txBody>
          <a:bodyPr/>
          <a:lstStyle/>
          <a:p>
            <a:r>
              <a:rPr lang="sv-SE"/>
              <a:t>2023-10-30</a:t>
            </a:r>
            <a:endParaRPr lang="sv-SE" dirty="0"/>
          </a:p>
        </p:txBody>
      </p:sp>
      <p:sp>
        <p:nvSpPr>
          <p:cNvPr id="6" name="Platshållare för sidfot 5"/>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677823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8.png"/><Relationship Id="rId4" Type="http://schemas.openxmlformats.org/officeDocument/2006/relationships/slideLayout" Target="../slideLayouts/slideLayout11.xml"/><Relationship Id="rId9"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6.xml"/><Relationship Id="rId7"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Platshållare för rubrik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200151"/>
            <a:ext cx="8229600" cy="2947256"/>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datum 3"/>
          <p:cNvSpPr>
            <a:spLocks noGrp="1"/>
          </p:cNvSpPr>
          <p:nvPr>
            <p:ph type="dt" sz="half" idx="2"/>
          </p:nvPr>
        </p:nvSpPr>
        <p:spPr>
          <a:xfrm>
            <a:off x="247650" y="4488037"/>
            <a:ext cx="890049" cy="365125"/>
          </a:xfrm>
          <a:prstGeom prst="rect">
            <a:avLst/>
          </a:prstGeom>
        </p:spPr>
        <p:txBody>
          <a:bodyPr vert="horz" lIns="91440" tIns="45720" rIns="91440" bIns="45720" rtlCol="0" anchor="ctr"/>
          <a:lstStyle>
            <a:lvl1pPr algn="l">
              <a:defRPr sz="900">
                <a:solidFill>
                  <a:schemeClr val="tx1">
                    <a:tint val="75000"/>
                  </a:schemeClr>
                </a:solidFill>
                <a:latin typeface="Arial" charset="0"/>
                <a:ea typeface="Arial" charset="0"/>
                <a:cs typeface="Arial" charset="0"/>
              </a:defRPr>
            </a:lvl1pPr>
          </a:lstStyle>
          <a:p>
            <a:r>
              <a:rPr lang="sv-SE"/>
              <a:t>2023-10-30</a:t>
            </a:r>
            <a:endParaRPr lang="sv-SE" dirty="0"/>
          </a:p>
        </p:txBody>
      </p:sp>
      <p:sp>
        <p:nvSpPr>
          <p:cNvPr id="8" name="Platshållare för sidfot 7"/>
          <p:cNvSpPr>
            <a:spLocks noGrp="1"/>
          </p:cNvSpPr>
          <p:nvPr>
            <p:ph type="ftr" sz="quarter" idx="3"/>
          </p:nvPr>
        </p:nvSpPr>
        <p:spPr>
          <a:xfrm>
            <a:off x="1288277" y="4488037"/>
            <a:ext cx="3086100" cy="365125"/>
          </a:xfrm>
          <a:prstGeom prst="rect">
            <a:avLst/>
          </a:prstGeom>
        </p:spPr>
        <p:txBody>
          <a:bodyPr vert="horz" lIns="91440" tIns="45720" rIns="91440" bIns="45720" rtlCol="0" anchor="ctr"/>
          <a:lstStyle>
            <a:lvl1pPr algn="l">
              <a:defRPr sz="900">
                <a:solidFill>
                  <a:schemeClr val="tx1">
                    <a:tint val="75000"/>
                  </a:schemeClr>
                </a:solidFill>
                <a:latin typeface="Arial" charset="0"/>
                <a:ea typeface="Arial" charset="0"/>
                <a:cs typeface="Arial" charset="0"/>
              </a:defRPr>
            </a:lvl1pPr>
          </a:lstStyle>
          <a:p>
            <a:r>
              <a:rPr lang="sv-SE"/>
              <a:t>Anna Genell | MY-dagen, Chalmers</a:t>
            </a:r>
            <a:endParaRPr lang="sv-SE" dirty="0"/>
          </a:p>
        </p:txBody>
      </p:sp>
      <p:cxnSp>
        <p:nvCxnSpPr>
          <p:cNvPr id="9" name="Rak 8"/>
          <p:cNvCxnSpPr/>
          <p:nvPr userDrawn="1"/>
        </p:nvCxnSpPr>
        <p:spPr>
          <a:xfrm>
            <a:off x="7939856" y="4543696"/>
            <a:ext cx="0" cy="25199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5" name="Bildobjekt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24735" y="4557035"/>
            <a:ext cx="1122778" cy="228714"/>
          </a:xfrm>
          <a:prstGeom prst="rect">
            <a:avLst/>
          </a:prstGeom>
        </p:spPr>
      </p:pic>
      <p:pic>
        <p:nvPicPr>
          <p:cNvPr id="5" name="Bildobjekt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93436" y="4557104"/>
            <a:ext cx="1038956" cy="236126"/>
          </a:xfrm>
          <a:prstGeom prst="rect">
            <a:avLst/>
          </a:prstGeom>
        </p:spPr>
      </p:pic>
    </p:spTree>
    <p:extLst>
      <p:ext uri="{BB962C8B-B14F-4D97-AF65-F5344CB8AC3E}">
        <p14:creationId xmlns:p14="http://schemas.microsoft.com/office/powerpoint/2010/main" val="3932081601"/>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Lst>
  <p:hf sldNum="0" hdr="0"/>
  <p:txStyles>
    <p:titleStyle>
      <a:lvl1pPr algn="l" defTabSz="457200" rtl="0" eaLnBrk="1" latinLnBrk="0" hangingPunct="1">
        <a:spcBef>
          <a:spcPct val="0"/>
        </a:spcBef>
        <a:buNone/>
        <a:defRPr sz="28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Bildobjekt 5"/>
          <p:cNvPicPr>
            <a:picLocks noChangeAspect="1"/>
          </p:cNvPicPr>
          <p:nvPr userDrawn="1"/>
        </p:nvPicPr>
        <p:blipFill rotWithShape="1">
          <a:blip r:embed="rId5">
            <a:extLst>
              <a:ext uri="{28A0092B-C50C-407E-A947-70E740481C1C}">
                <a14:useLocalDpi xmlns:a14="http://schemas.microsoft.com/office/drawing/2010/main" val="0"/>
              </a:ext>
            </a:extLst>
          </a:blip>
          <a:srcRect t="3672" b="16102"/>
          <a:stretch/>
        </p:blipFill>
        <p:spPr>
          <a:xfrm>
            <a:off x="-40576" y="-1"/>
            <a:ext cx="9184575" cy="5143501"/>
          </a:xfrm>
          <a:prstGeom prst="rect">
            <a:avLst/>
          </a:prstGeom>
        </p:spPr>
      </p:pic>
      <p:pic>
        <p:nvPicPr>
          <p:cNvPr id="5" name="Bildobjekt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797"/>
            <a:ext cx="9144000" cy="5145024"/>
          </a:xfrm>
          <a:prstGeom prst="rect">
            <a:avLst/>
          </a:prstGeom>
        </p:spPr>
      </p:pic>
      <p:sp>
        <p:nvSpPr>
          <p:cNvPr id="2" name="Platshållare för rubrik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200151"/>
            <a:ext cx="8229600" cy="2947256"/>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p:txBody>
      </p:sp>
      <p:sp>
        <p:nvSpPr>
          <p:cNvPr id="7" name="Platshållare för datum 3"/>
          <p:cNvSpPr>
            <a:spLocks noGrp="1"/>
          </p:cNvSpPr>
          <p:nvPr>
            <p:ph type="dt" sz="half" idx="2"/>
          </p:nvPr>
        </p:nvSpPr>
        <p:spPr>
          <a:xfrm>
            <a:off x="247650" y="4488037"/>
            <a:ext cx="890049" cy="365125"/>
          </a:xfrm>
          <a:prstGeom prst="rect">
            <a:avLst/>
          </a:prstGeom>
        </p:spPr>
        <p:txBody>
          <a:bodyPr vert="horz" lIns="91440" tIns="45720" rIns="91440" bIns="45720" rtlCol="0" anchor="ctr"/>
          <a:lstStyle>
            <a:lvl1pPr algn="l">
              <a:defRPr sz="900">
                <a:solidFill>
                  <a:schemeClr val="tx1">
                    <a:tint val="75000"/>
                  </a:schemeClr>
                </a:solidFill>
                <a:latin typeface="Arial" charset="0"/>
                <a:ea typeface="Arial" charset="0"/>
                <a:cs typeface="Arial" charset="0"/>
              </a:defRPr>
            </a:lvl1pPr>
          </a:lstStyle>
          <a:p>
            <a:r>
              <a:rPr lang="sv-SE"/>
              <a:t>2023-10-30</a:t>
            </a:r>
            <a:endParaRPr lang="sv-SE" dirty="0"/>
          </a:p>
        </p:txBody>
      </p:sp>
      <p:sp>
        <p:nvSpPr>
          <p:cNvPr id="8" name="Platshållare för sidfot 7"/>
          <p:cNvSpPr>
            <a:spLocks noGrp="1"/>
          </p:cNvSpPr>
          <p:nvPr>
            <p:ph type="ftr" sz="quarter" idx="3"/>
          </p:nvPr>
        </p:nvSpPr>
        <p:spPr>
          <a:xfrm>
            <a:off x="1288277" y="4488037"/>
            <a:ext cx="3086100" cy="365125"/>
          </a:xfrm>
          <a:prstGeom prst="rect">
            <a:avLst/>
          </a:prstGeom>
        </p:spPr>
        <p:txBody>
          <a:bodyPr vert="horz" lIns="91440" tIns="45720" rIns="91440" bIns="45720" rtlCol="0" anchor="ctr"/>
          <a:lstStyle>
            <a:lvl1pPr algn="l">
              <a:defRPr sz="900">
                <a:solidFill>
                  <a:schemeClr val="tx1">
                    <a:tint val="75000"/>
                  </a:schemeClr>
                </a:solidFill>
                <a:latin typeface="Arial" charset="0"/>
                <a:ea typeface="Arial" charset="0"/>
                <a:cs typeface="Arial" charset="0"/>
              </a:defRPr>
            </a:lvl1pPr>
          </a:lstStyle>
          <a:p>
            <a:r>
              <a:rPr lang="sv-SE"/>
              <a:t>Anna Genell | MY-dagen, Chalmers</a:t>
            </a:r>
            <a:endParaRPr lang="sv-SE" dirty="0"/>
          </a:p>
        </p:txBody>
      </p:sp>
      <p:cxnSp>
        <p:nvCxnSpPr>
          <p:cNvPr id="9" name="Rak 8"/>
          <p:cNvCxnSpPr/>
          <p:nvPr userDrawn="1"/>
        </p:nvCxnSpPr>
        <p:spPr>
          <a:xfrm>
            <a:off x="7939856" y="4543696"/>
            <a:ext cx="0" cy="25199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Bildobjekt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24735" y="4557035"/>
            <a:ext cx="1122778" cy="228714"/>
          </a:xfrm>
          <a:prstGeom prst="rect">
            <a:avLst/>
          </a:prstGeom>
        </p:spPr>
      </p:pic>
      <p:pic>
        <p:nvPicPr>
          <p:cNvPr id="12" name="Bildobjekt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93436" y="4557104"/>
            <a:ext cx="1038956" cy="236126"/>
          </a:xfrm>
          <a:prstGeom prst="rect">
            <a:avLst/>
          </a:prstGeom>
        </p:spPr>
      </p:pic>
    </p:spTree>
    <p:extLst>
      <p:ext uri="{BB962C8B-B14F-4D97-AF65-F5344CB8AC3E}">
        <p14:creationId xmlns:p14="http://schemas.microsoft.com/office/powerpoint/2010/main" val="3168360514"/>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Lst>
  <p:hf sldNum="0" hdr="0"/>
  <p:txStyles>
    <p:titleStyle>
      <a:lvl1pPr algn="l" defTabSz="457200" rtl="0" eaLnBrk="1" latinLnBrk="0" hangingPunct="1">
        <a:spcBef>
          <a:spcPct val="0"/>
        </a:spcBef>
        <a:buNone/>
        <a:defRPr sz="28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rgbClr val="000000"/>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rgbClr val="000000"/>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000000"/>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3">
            <a:extLst>
              <a:ext uri="{28A0092B-C50C-407E-A947-70E740481C1C}">
                <a14:useLocalDpi xmlns:a14="http://schemas.microsoft.com/office/drawing/2010/main" val="0"/>
              </a:ext>
            </a:extLst>
          </a:blip>
          <a:srcRect l="64055" r="-64055"/>
          <a:stretch/>
        </p:blipFill>
        <p:spPr>
          <a:xfrm>
            <a:off x="5857200" y="0"/>
            <a:ext cx="9144000" cy="5145024"/>
          </a:xfrm>
          <a:prstGeom prst="rect">
            <a:avLst/>
          </a:prstGeom>
        </p:spPr>
      </p:pic>
      <p:pic>
        <p:nvPicPr>
          <p:cNvPr id="11" name="Bildobjekt 10"/>
          <p:cNvPicPr>
            <a:picLocks noChangeAspect="1"/>
          </p:cNvPicPr>
          <p:nvPr userDrawn="1"/>
        </p:nvPicPr>
        <p:blipFill rotWithShape="1">
          <a:blip r:embed="rId3">
            <a:extLst>
              <a:ext uri="{28A0092B-C50C-407E-A947-70E740481C1C}">
                <a14:useLocalDpi xmlns:a14="http://schemas.microsoft.com/office/drawing/2010/main" val="0"/>
              </a:ext>
            </a:extLst>
          </a:blip>
          <a:srcRect l="64055" r="-64055"/>
          <a:stretch/>
        </p:blipFill>
        <p:spPr>
          <a:xfrm>
            <a:off x="5857874" y="0"/>
            <a:ext cx="9144000" cy="5145024"/>
          </a:xfrm>
          <a:prstGeom prst="rect">
            <a:avLst/>
          </a:prstGeom>
        </p:spPr>
      </p:pic>
      <p:sp>
        <p:nvSpPr>
          <p:cNvPr id="2" name="Platshållare för rubrik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200151"/>
            <a:ext cx="8229600" cy="2947256"/>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p:txBody>
      </p:sp>
      <p:sp>
        <p:nvSpPr>
          <p:cNvPr id="8" name="Platshållare för datum 3"/>
          <p:cNvSpPr>
            <a:spLocks noGrp="1"/>
          </p:cNvSpPr>
          <p:nvPr>
            <p:ph type="dt" sz="half" idx="2"/>
          </p:nvPr>
        </p:nvSpPr>
        <p:spPr>
          <a:xfrm>
            <a:off x="247650" y="4488037"/>
            <a:ext cx="890049" cy="365125"/>
          </a:xfrm>
          <a:prstGeom prst="rect">
            <a:avLst/>
          </a:prstGeom>
        </p:spPr>
        <p:txBody>
          <a:bodyPr vert="horz" lIns="91440" tIns="45720" rIns="91440" bIns="45720" rtlCol="0" anchor="ctr"/>
          <a:lstStyle>
            <a:lvl1pPr algn="l">
              <a:defRPr sz="900">
                <a:solidFill>
                  <a:schemeClr val="tx1">
                    <a:tint val="75000"/>
                  </a:schemeClr>
                </a:solidFill>
                <a:latin typeface="Arial" charset="0"/>
                <a:ea typeface="Arial" charset="0"/>
                <a:cs typeface="Arial" charset="0"/>
              </a:defRPr>
            </a:lvl1pPr>
          </a:lstStyle>
          <a:p>
            <a:r>
              <a:rPr lang="sv-SE"/>
              <a:t>2023-10-30</a:t>
            </a:r>
            <a:endParaRPr lang="sv-SE" dirty="0"/>
          </a:p>
        </p:txBody>
      </p:sp>
      <p:sp>
        <p:nvSpPr>
          <p:cNvPr id="9" name="Platshållare för sidfot 7"/>
          <p:cNvSpPr>
            <a:spLocks noGrp="1"/>
          </p:cNvSpPr>
          <p:nvPr>
            <p:ph type="ftr" sz="quarter" idx="3"/>
          </p:nvPr>
        </p:nvSpPr>
        <p:spPr>
          <a:xfrm>
            <a:off x="1288277" y="4488037"/>
            <a:ext cx="3086100" cy="365125"/>
          </a:xfrm>
          <a:prstGeom prst="rect">
            <a:avLst/>
          </a:prstGeom>
        </p:spPr>
        <p:txBody>
          <a:bodyPr vert="horz" lIns="91440" tIns="45720" rIns="91440" bIns="45720" rtlCol="0" anchor="ctr"/>
          <a:lstStyle>
            <a:lvl1pPr algn="l">
              <a:defRPr sz="900">
                <a:solidFill>
                  <a:schemeClr val="tx1">
                    <a:tint val="75000"/>
                  </a:schemeClr>
                </a:solidFill>
                <a:latin typeface="Arial" charset="0"/>
                <a:ea typeface="Arial" charset="0"/>
                <a:cs typeface="Arial" charset="0"/>
              </a:defRPr>
            </a:lvl1pPr>
          </a:lstStyle>
          <a:p>
            <a:r>
              <a:rPr lang="sv-SE"/>
              <a:t>Anna Genell | MY-dagen, Chalmers</a:t>
            </a:r>
            <a:endParaRPr lang="sv-SE" dirty="0"/>
          </a:p>
        </p:txBody>
      </p:sp>
      <p:cxnSp>
        <p:nvCxnSpPr>
          <p:cNvPr id="10" name="Rak 9"/>
          <p:cNvCxnSpPr/>
          <p:nvPr userDrawn="1"/>
        </p:nvCxnSpPr>
        <p:spPr>
          <a:xfrm>
            <a:off x="7939856" y="4543696"/>
            <a:ext cx="0" cy="25199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Bildobjekt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24735" y="4557035"/>
            <a:ext cx="1122778" cy="228714"/>
          </a:xfrm>
          <a:prstGeom prst="rect">
            <a:avLst/>
          </a:prstGeom>
        </p:spPr>
      </p:pic>
      <p:pic>
        <p:nvPicPr>
          <p:cNvPr id="14" name="Bildobjekt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3436" y="4557104"/>
            <a:ext cx="1038956" cy="236126"/>
          </a:xfrm>
          <a:prstGeom prst="rect">
            <a:avLst/>
          </a:prstGeom>
        </p:spPr>
      </p:pic>
    </p:spTree>
    <p:extLst>
      <p:ext uri="{BB962C8B-B14F-4D97-AF65-F5344CB8AC3E}">
        <p14:creationId xmlns:p14="http://schemas.microsoft.com/office/powerpoint/2010/main" val="2657211868"/>
      </p:ext>
    </p:extLst>
  </p:cSld>
  <p:clrMap bg1="lt1" tx1="dk1" bg2="lt2" tx2="dk2" accent1="accent1" accent2="accent2" accent3="accent3" accent4="accent4" accent5="accent5" accent6="accent6" hlink="hlink" folHlink="folHlink"/>
  <p:sldLayoutIdLst>
    <p:sldLayoutId id="2147483697" r:id="rId1"/>
  </p:sldLayoutIdLst>
  <p:hf sldNum="0" hdr="0"/>
  <p:txStyles>
    <p:titleStyle>
      <a:lvl1pPr algn="l" defTabSz="457200" rtl="0" eaLnBrk="1" latinLnBrk="0" hangingPunct="1">
        <a:spcBef>
          <a:spcPct val="0"/>
        </a:spcBef>
        <a:buNone/>
        <a:defRPr sz="2800" b="1" kern="1200">
          <a:solidFill>
            <a:srgbClr val="00000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rgbClr val="000000"/>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rgbClr val="000000"/>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000000"/>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0"/>
            <a:ext cx="9141289" cy="5143498"/>
          </a:xfrm>
          <a:prstGeom prst="rect">
            <a:avLst/>
          </a:prstGeom>
        </p:spPr>
      </p:pic>
      <p:sp>
        <p:nvSpPr>
          <p:cNvPr id="2" name="Platshållare för rubrik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datum 3"/>
          <p:cNvSpPr>
            <a:spLocks noGrp="1"/>
          </p:cNvSpPr>
          <p:nvPr>
            <p:ph type="dt" sz="half" idx="2"/>
          </p:nvPr>
        </p:nvSpPr>
        <p:spPr>
          <a:xfrm>
            <a:off x="247650" y="4772278"/>
            <a:ext cx="890049" cy="365125"/>
          </a:xfrm>
          <a:prstGeom prst="rect">
            <a:avLst/>
          </a:prstGeom>
        </p:spPr>
        <p:txBody>
          <a:bodyPr vert="horz" lIns="91440" tIns="45720" rIns="91440" bIns="45720" rtlCol="0" anchor="ctr"/>
          <a:lstStyle>
            <a:lvl1pPr algn="l">
              <a:defRPr sz="900">
                <a:solidFill>
                  <a:schemeClr val="bg1"/>
                </a:solidFill>
                <a:latin typeface="Arial" charset="0"/>
                <a:ea typeface="Arial" charset="0"/>
                <a:cs typeface="Arial" charset="0"/>
              </a:defRPr>
            </a:lvl1pPr>
          </a:lstStyle>
          <a:p>
            <a:r>
              <a:rPr lang="sv-SE"/>
              <a:t>2023-10-30</a:t>
            </a:r>
            <a:endParaRPr lang="sv-SE" dirty="0"/>
          </a:p>
        </p:txBody>
      </p:sp>
      <p:sp>
        <p:nvSpPr>
          <p:cNvPr id="8" name="Platshållare för sidfot 7"/>
          <p:cNvSpPr>
            <a:spLocks noGrp="1"/>
          </p:cNvSpPr>
          <p:nvPr>
            <p:ph type="ftr" sz="quarter" idx="3"/>
          </p:nvPr>
        </p:nvSpPr>
        <p:spPr>
          <a:xfrm>
            <a:off x="1288277" y="4772278"/>
            <a:ext cx="3086100" cy="365125"/>
          </a:xfrm>
          <a:prstGeom prst="rect">
            <a:avLst/>
          </a:prstGeom>
        </p:spPr>
        <p:txBody>
          <a:bodyPr vert="horz" lIns="91440" tIns="45720" rIns="91440" bIns="45720" rtlCol="0" anchor="ctr"/>
          <a:lstStyle>
            <a:lvl1pPr algn="l">
              <a:defRPr sz="900">
                <a:solidFill>
                  <a:schemeClr val="bg1"/>
                </a:solidFill>
                <a:latin typeface="Arial" charset="0"/>
                <a:ea typeface="Arial" charset="0"/>
                <a:cs typeface="Arial" charset="0"/>
              </a:defRPr>
            </a:lvl1pPr>
          </a:lstStyle>
          <a:p>
            <a:r>
              <a:rPr lang="sv-SE"/>
              <a:t>Anna Genell | MY-dagen, Chalmers</a:t>
            </a:r>
            <a:endParaRPr lang="sv-SE" dirty="0"/>
          </a:p>
        </p:txBody>
      </p:sp>
      <p:cxnSp>
        <p:nvCxnSpPr>
          <p:cNvPr id="9" name="Rak 8"/>
          <p:cNvCxnSpPr/>
          <p:nvPr userDrawn="1"/>
        </p:nvCxnSpPr>
        <p:spPr>
          <a:xfrm>
            <a:off x="7939856" y="4829268"/>
            <a:ext cx="0" cy="251999"/>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3" name="Bildobjekt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724736" y="4842557"/>
            <a:ext cx="1122777" cy="228714"/>
          </a:xfrm>
          <a:prstGeom prst="rect">
            <a:avLst/>
          </a:prstGeom>
        </p:spPr>
      </p:pic>
      <p:pic>
        <p:nvPicPr>
          <p:cNvPr id="15" name="Bildobjekt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93134" y="4842557"/>
            <a:ext cx="1039258" cy="236195"/>
          </a:xfrm>
          <a:prstGeom prst="rect">
            <a:avLst/>
          </a:prstGeom>
        </p:spPr>
      </p:pic>
    </p:spTree>
    <p:extLst>
      <p:ext uri="{BB962C8B-B14F-4D97-AF65-F5344CB8AC3E}">
        <p14:creationId xmlns:p14="http://schemas.microsoft.com/office/powerpoint/2010/main" val="3765103469"/>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 id="2147483690" r:id="rId5"/>
    <p:sldLayoutId id="2147483691" r:id="rId6"/>
  </p:sldLayoutIdLst>
  <p:hf sldNum="0" hdr="0"/>
  <p:txStyles>
    <p:titleStyle>
      <a:lvl1pPr algn="l" defTabSz="457200" rtl="0" eaLnBrk="1" latinLnBrk="0" hangingPunct="1">
        <a:spcBef>
          <a:spcPct val="0"/>
        </a:spcBef>
        <a:buNone/>
        <a:defRPr sz="28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707" y="0"/>
            <a:ext cx="9135877" cy="5143499"/>
          </a:xfrm>
          <a:prstGeom prst="rect">
            <a:avLst/>
          </a:prstGeom>
        </p:spPr>
      </p:pic>
      <p:sp>
        <p:nvSpPr>
          <p:cNvPr id="2" name="Platshållare för rubrik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datum 1"/>
          <p:cNvSpPr>
            <a:spLocks noGrp="1"/>
          </p:cNvSpPr>
          <p:nvPr>
            <p:ph type="dt" sz="half" idx="2"/>
          </p:nvPr>
        </p:nvSpPr>
        <p:spPr>
          <a:xfrm>
            <a:off x="247650" y="4853601"/>
            <a:ext cx="890049" cy="226714"/>
          </a:xfrm>
          <a:prstGeom prst="rect">
            <a:avLst/>
          </a:prstGeom>
        </p:spPr>
        <p:txBody>
          <a:bodyPr/>
          <a:lstStyle>
            <a:lvl1pPr>
              <a:defRPr sz="900">
                <a:solidFill>
                  <a:schemeClr val="bg1">
                    <a:lumMod val="50000"/>
                  </a:schemeClr>
                </a:solidFill>
                <a:latin typeface="Arial" charset="0"/>
                <a:ea typeface="Arial" charset="0"/>
                <a:cs typeface="Arial" charset="0"/>
              </a:defRPr>
            </a:lvl1pPr>
          </a:lstStyle>
          <a:p>
            <a:r>
              <a:rPr lang="sv-SE"/>
              <a:t>2023-10-30</a:t>
            </a:r>
            <a:endParaRPr lang="sv-SE" dirty="0"/>
          </a:p>
        </p:txBody>
      </p:sp>
      <p:sp>
        <p:nvSpPr>
          <p:cNvPr id="8" name="Platshållare för sidfot 3"/>
          <p:cNvSpPr>
            <a:spLocks noGrp="1"/>
          </p:cNvSpPr>
          <p:nvPr>
            <p:ph type="ftr" sz="quarter" idx="3"/>
          </p:nvPr>
        </p:nvSpPr>
        <p:spPr>
          <a:xfrm>
            <a:off x="1288277" y="4853601"/>
            <a:ext cx="3086100" cy="226714"/>
          </a:xfrm>
          <a:prstGeom prst="rect">
            <a:avLst/>
          </a:prstGeom>
        </p:spPr>
        <p:txBody>
          <a:bodyPr/>
          <a:lstStyle>
            <a:lvl1pPr>
              <a:defRPr sz="900">
                <a:solidFill>
                  <a:schemeClr val="bg1">
                    <a:lumMod val="50000"/>
                  </a:schemeClr>
                </a:solidFill>
                <a:latin typeface="Arial" charset="0"/>
                <a:ea typeface="Arial" charset="0"/>
                <a:cs typeface="Arial" charset="0"/>
              </a:defRPr>
            </a:lvl1pPr>
          </a:lstStyle>
          <a:p>
            <a:r>
              <a:rPr lang="sv-SE"/>
              <a:t>Anna Genell | MY-dagen, Chalmers</a:t>
            </a:r>
            <a:endParaRPr lang="sv-SE" dirty="0"/>
          </a:p>
        </p:txBody>
      </p:sp>
      <p:cxnSp>
        <p:nvCxnSpPr>
          <p:cNvPr id="9" name="Rak 8"/>
          <p:cNvCxnSpPr/>
          <p:nvPr userDrawn="1"/>
        </p:nvCxnSpPr>
        <p:spPr>
          <a:xfrm>
            <a:off x="7939856" y="4829268"/>
            <a:ext cx="0" cy="25199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Bildobjekt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724735" y="4842557"/>
            <a:ext cx="1122778" cy="228714"/>
          </a:xfrm>
          <a:prstGeom prst="rect">
            <a:avLst/>
          </a:prstGeom>
        </p:spPr>
      </p:pic>
      <p:pic>
        <p:nvPicPr>
          <p:cNvPr id="14" name="Bildobjekt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93436" y="4842626"/>
            <a:ext cx="1038956" cy="236126"/>
          </a:xfrm>
          <a:prstGeom prst="rect">
            <a:avLst/>
          </a:prstGeom>
        </p:spPr>
      </p:pic>
    </p:spTree>
    <p:extLst>
      <p:ext uri="{BB962C8B-B14F-4D97-AF65-F5344CB8AC3E}">
        <p14:creationId xmlns:p14="http://schemas.microsoft.com/office/powerpoint/2010/main" val="13882073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9" r:id="rId4"/>
    <p:sldLayoutId id="2147483680" r:id="rId5"/>
    <p:sldLayoutId id="2147483682" r:id="rId6"/>
  </p:sldLayoutIdLst>
  <p:hf sldNum="0" hdr="0"/>
  <p:txStyles>
    <p:titleStyle>
      <a:lvl1pPr algn="l" defTabSz="457200" rtl="0" eaLnBrk="1" latinLnBrk="0" hangingPunct="1">
        <a:spcBef>
          <a:spcPct val="0"/>
        </a:spcBef>
        <a:buNone/>
        <a:defRPr sz="28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8" y="2244"/>
            <a:ext cx="9136023" cy="5140535"/>
          </a:xfrm>
          <a:prstGeom prst="rect">
            <a:avLst/>
          </a:prstGeom>
        </p:spPr>
      </p:pic>
      <p:sp>
        <p:nvSpPr>
          <p:cNvPr id="2" name="Platshållare för rubrik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200151"/>
            <a:ext cx="8229600" cy="2947256"/>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p:txBody>
      </p:sp>
    </p:spTree>
    <p:extLst>
      <p:ext uri="{BB962C8B-B14F-4D97-AF65-F5344CB8AC3E}">
        <p14:creationId xmlns:p14="http://schemas.microsoft.com/office/powerpoint/2010/main" val="803622631"/>
      </p:ext>
    </p:extLst>
  </p:cSld>
  <p:clrMap bg1="lt1" tx1="dk1" bg2="lt2" tx2="dk2" accent1="accent1" accent2="accent2" accent3="accent3" accent4="accent4" accent5="accent5" accent6="accent6" hlink="hlink" folHlink="folHlink"/>
  <p:sldLayoutIdLst>
    <p:sldLayoutId id="2147483695" r:id="rId1"/>
  </p:sldLayoutIdLst>
  <p:hf sldNum="0" hdr="0"/>
  <p:txStyles>
    <p:titleStyle>
      <a:lvl1pPr algn="l" defTabSz="457200" rtl="0" eaLnBrk="1" latinLnBrk="0" hangingPunct="1">
        <a:spcBef>
          <a:spcPct val="0"/>
        </a:spcBef>
        <a:buNone/>
        <a:defRPr sz="28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ancercentrum.se/samverkan/"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8.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23.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18.sv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955639"/>
            <a:ext cx="7140844" cy="904157"/>
          </a:xfrm>
        </p:spPr>
        <p:txBody>
          <a:bodyPr>
            <a:normAutofit fontScale="90000"/>
          </a:bodyPr>
          <a:lstStyle/>
          <a:p>
            <a:r>
              <a:rPr lang="sv-SE" dirty="0"/>
              <a:t>Från matematisk till pragmatisk statistiker</a:t>
            </a:r>
          </a:p>
        </p:txBody>
      </p:sp>
      <p:sp>
        <p:nvSpPr>
          <p:cNvPr id="3" name="Underrubrik 2"/>
          <p:cNvSpPr>
            <a:spLocks noGrp="1"/>
          </p:cNvSpPr>
          <p:nvPr>
            <p:ph type="subTitle" idx="1"/>
          </p:nvPr>
        </p:nvSpPr>
        <p:spPr>
          <a:xfrm>
            <a:off x="690801" y="2030278"/>
            <a:ext cx="6400800" cy="1020182"/>
          </a:xfrm>
        </p:spPr>
        <p:txBody>
          <a:bodyPr/>
          <a:lstStyle/>
          <a:p>
            <a:r>
              <a:rPr lang="sv-SE" dirty="0"/>
              <a:t>Anna </a:t>
            </a:r>
            <a:r>
              <a:rPr lang="sv-SE" dirty="0" err="1"/>
              <a:t>Genell</a:t>
            </a:r>
            <a:r>
              <a:rPr lang="sv-SE" dirty="0"/>
              <a:t>, Regionalt cancercentrum väst</a:t>
            </a:r>
          </a:p>
        </p:txBody>
      </p:sp>
      <p:sp>
        <p:nvSpPr>
          <p:cNvPr id="4" name="Platshållare för datum 3"/>
          <p:cNvSpPr>
            <a:spLocks noGrp="1"/>
          </p:cNvSpPr>
          <p:nvPr>
            <p:ph type="dt" sz="half" idx="10"/>
          </p:nvPr>
        </p:nvSpPr>
        <p:spPr/>
        <p:txBody>
          <a:bodyPr/>
          <a:lstStyle/>
          <a:p>
            <a:r>
              <a:rPr lang="sv-SE"/>
              <a:t>2023-10-30</a:t>
            </a:r>
            <a:endParaRPr lang="sv-SE" dirty="0"/>
          </a:p>
        </p:txBody>
      </p:sp>
      <p:sp>
        <p:nvSpPr>
          <p:cNvPr id="5" name="Platshållare för sidfot 4"/>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983709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B416588-BB66-8372-DAD5-E644D066ACA8}"/>
              </a:ext>
            </a:extLst>
          </p:cNvPr>
          <p:cNvSpPr>
            <a:spLocks noGrp="1"/>
          </p:cNvSpPr>
          <p:nvPr>
            <p:ph idx="1"/>
          </p:nvPr>
        </p:nvSpPr>
        <p:spPr>
          <a:xfrm>
            <a:off x="1659102" y="2280168"/>
            <a:ext cx="5825795" cy="583164"/>
          </a:xfrm>
        </p:spPr>
        <p:txBody>
          <a:bodyPr/>
          <a:lstStyle/>
          <a:p>
            <a:pPr marL="0" indent="0" algn="ctr">
              <a:buNone/>
            </a:pPr>
            <a:r>
              <a:rPr lang="sv-SE" sz="2000" dirty="0">
                <a:hlinkClick r:id="rId2"/>
              </a:rPr>
              <a:t>cancercentrum.se</a:t>
            </a:r>
            <a:endParaRPr lang="sv-SE" sz="2000" dirty="0"/>
          </a:p>
        </p:txBody>
      </p:sp>
      <p:sp>
        <p:nvSpPr>
          <p:cNvPr id="4" name="Platshållare för datum 3">
            <a:extLst>
              <a:ext uri="{FF2B5EF4-FFF2-40B4-BE49-F238E27FC236}">
                <a16:creationId xmlns:a16="http://schemas.microsoft.com/office/drawing/2014/main" id="{F8F0BFD0-4164-5CCF-3379-AF6E3D17D9A9}"/>
              </a:ext>
            </a:extLst>
          </p:cNvPr>
          <p:cNvSpPr>
            <a:spLocks noGrp="1"/>
          </p:cNvSpPr>
          <p:nvPr>
            <p:ph type="dt" sz="half" idx="10"/>
          </p:nvPr>
        </p:nvSpPr>
        <p:spPr/>
        <p:txBody>
          <a:bodyPr/>
          <a:lstStyle/>
          <a:p>
            <a:r>
              <a:rPr lang="sv-SE"/>
              <a:t>2023-10-30</a:t>
            </a:r>
            <a:endParaRPr lang="sv-SE" dirty="0"/>
          </a:p>
        </p:txBody>
      </p:sp>
      <p:sp>
        <p:nvSpPr>
          <p:cNvPr id="5" name="Platshållare för sidfot 4">
            <a:extLst>
              <a:ext uri="{FF2B5EF4-FFF2-40B4-BE49-F238E27FC236}">
                <a16:creationId xmlns:a16="http://schemas.microsoft.com/office/drawing/2014/main" id="{58BB105F-AA37-DE9B-9675-A318EA815CA9}"/>
              </a:ext>
            </a:extLst>
          </p:cNvPr>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104001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B3439DB-771B-942E-8E01-DB3884F01827}"/>
              </a:ext>
            </a:extLst>
          </p:cNvPr>
          <p:cNvSpPr>
            <a:spLocks noGrp="1"/>
          </p:cNvSpPr>
          <p:nvPr>
            <p:ph idx="1"/>
          </p:nvPr>
        </p:nvSpPr>
        <p:spPr/>
        <p:txBody>
          <a:bodyPr>
            <a:normAutofit fontScale="92500"/>
          </a:bodyPr>
          <a:lstStyle/>
          <a:p>
            <a:r>
              <a:rPr lang="sv-SE" dirty="0"/>
              <a:t>Mer och mer tillsammans</a:t>
            </a:r>
          </a:p>
          <a:p>
            <a:r>
              <a:rPr lang="sv-SE" dirty="0"/>
              <a:t>Ofta med viljestarka grupper av läkare</a:t>
            </a:r>
          </a:p>
          <a:p>
            <a:r>
              <a:rPr lang="sv-SE" dirty="0"/>
              <a:t>Olika yrkeskategorier utgör team</a:t>
            </a:r>
          </a:p>
          <a:p>
            <a:r>
              <a:rPr lang="sv-SE" dirty="0"/>
              <a:t>Statistiker jobbar en del enskilt men mycket i par</a:t>
            </a:r>
          </a:p>
          <a:p>
            <a:r>
              <a:rPr lang="sv-SE" dirty="0"/>
              <a:t>Ibland t o m programmerar vi ihop</a:t>
            </a:r>
          </a:p>
          <a:p>
            <a:r>
              <a:rPr lang="sv-SE" dirty="0"/>
              <a:t>En del juridik att navigera i</a:t>
            </a:r>
          </a:p>
          <a:p>
            <a:r>
              <a:rPr lang="sv-SE" dirty="0"/>
              <a:t>Mycket hantering av sekretess/data innehållande personuppgifter</a:t>
            </a:r>
          </a:p>
          <a:p>
            <a:endParaRPr lang="sv-SE" dirty="0"/>
          </a:p>
        </p:txBody>
      </p:sp>
      <p:sp>
        <p:nvSpPr>
          <p:cNvPr id="7" name="Rubrik 1">
            <a:extLst>
              <a:ext uri="{FF2B5EF4-FFF2-40B4-BE49-F238E27FC236}">
                <a16:creationId xmlns:a16="http://schemas.microsoft.com/office/drawing/2014/main" id="{E2D76395-7766-B799-FA13-EE420ABCC3A6}"/>
              </a:ext>
            </a:extLst>
          </p:cNvPr>
          <p:cNvSpPr>
            <a:spLocks noGrp="1"/>
          </p:cNvSpPr>
          <p:nvPr>
            <p:ph type="title"/>
          </p:nvPr>
        </p:nvSpPr>
        <p:spPr>
          <a:xfrm>
            <a:off x="2225675" y="452439"/>
            <a:ext cx="4692650" cy="577022"/>
          </a:xfrm>
        </p:spPr>
        <p:txBody>
          <a:bodyPr/>
          <a:lstStyle/>
          <a:p>
            <a:r>
              <a:rPr lang="sv-SE" dirty="0"/>
              <a:t>Hur jobbar vi?</a:t>
            </a:r>
          </a:p>
        </p:txBody>
      </p:sp>
      <p:sp>
        <p:nvSpPr>
          <p:cNvPr id="2" name="Platshållare för datum 1">
            <a:extLst>
              <a:ext uri="{FF2B5EF4-FFF2-40B4-BE49-F238E27FC236}">
                <a16:creationId xmlns:a16="http://schemas.microsoft.com/office/drawing/2014/main" id="{B77EB19B-1682-6FF3-23C2-EE8FA93513BB}"/>
              </a:ext>
            </a:extLst>
          </p:cNvPr>
          <p:cNvSpPr>
            <a:spLocks noGrp="1"/>
          </p:cNvSpPr>
          <p:nvPr>
            <p:ph type="dt" sz="half" idx="10"/>
          </p:nvPr>
        </p:nvSpPr>
        <p:spPr/>
        <p:txBody>
          <a:bodyPr/>
          <a:lstStyle/>
          <a:p>
            <a:r>
              <a:rPr lang="sv-SE"/>
              <a:t>2023-10-30</a:t>
            </a:r>
            <a:endParaRPr lang="sv-SE" dirty="0"/>
          </a:p>
        </p:txBody>
      </p:sp>
      <p:sp>
        <p:nvSpPr>
          <p:cNvPr id="4" name="Platshållare för sidfot 3">
            <a:extLst>
              <a:ext uri="{FF2B5EF4-FFF2-40B4-BE49-F238E27FC236}">
                <a16:creationId xmlns:a16="http://schemas.microsoft.com/office/drawing/2014/main" id="{14C5FF25-5E4E-C2FC-61F7-F4B34BF3F5A8}"/>
              </a:ext>
            </a:extLst>
          </p:cNvPr>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1891969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B3439DB-771B-942E-8E01-DB3884F01827}"/>
              </a:ext>
            </a:extLst>
          </p:cNvPr>
          <p:cNvSpPr>
            <a:spLocks noGrp="1"/>
          </p:cNvSpPr>
          <p:nvPr>
            <p:ph idx="1"/>
          </p:nvPr>
        </p:nvSpPr>
        <p:spPr/>
        <p:txBody>
          <a:bodyPr>
            <a:normAutofit fontScale="92500"/>
          </a:bodyPr>
          <a:lstStyle/>
          <a:p>
            <a:r>
              <a:rPr lang="sv-SE" dirty="0"/>
              <a:t>Mer och mer tillsammans</a:t>
            </a:r>
          </a:p>
          <a:p>
            <a:r>
              <a:rPr lang="sv-SE" dirty="0"/>
              <a:t>Ofta med viljestarka grupper av läkare</a:t>
            </a:r>
          </a:p>
          <a:p>
            <a:r>
              <a:rPr lang="sv-SE" dirty="0"/>
              <a:t>Olika yrkeskategorier utgör team</a:t>
            </a:r>
          </a:p>
          <a:p>
            <a:r>
              <a:rPr lang="sv-SE" dirty="0"/>
              <a:t>Statistiker jobbar en del enskilt men mycket i par</a:t>
            </a:r>
          </a:p>
          <a:p>
            <a:r>
              <a:rPr lang="sv-SE" dirty="0"/>
              <a:t>Ibland t o m programmerar vi ihop</a:t>
            </a:r>
          </a:p>
          <a:p>
            <a:r>
              <a:rPr lang="sv-SE" dirty="0"/>
              <a:t>En del juridik att navigera i</a:t>
            </a:r>
          </a:p>
          <a:p>
            <a:r>
              <a:rPr lang="sv-SE" dirty="0"/>
              <a:t>Mycket hantering av sekretess/data innehållande personuppgifter</a:t>
            </a:r>
          </a:p>
          <a:p>
            <a:endParaRPr lang="sv-SE" dirty="0"/>
          </a:p>
        </p:txBody>
      </p:sp>
      <p:sp>
        <p:nvSpPr>
          <p:cNvPr id="4" name="textruta 3">
            <a:extLst>
              <a:ext uri="{FF2B5EF4-FFF2-40B4-BE49-F238E27FC236}">
                <a16:creationId xmlns:a16="http://schemas.microsoft.com/office/drawing/2014/main" id="{E3124DB0-8962-7B75-F625-6DDC816D45E2}"/>
              </a:ext>
            </a:extLst>
          </p:cNvPr>
          <p:cNvSpPr txBox="1"/>
          <p:nvPr/>
        </p:nvSpPr>
        <p:spPr>
          <a:xfrm>
            <a:off x="1225144" y="3972696"/>
            <a:ext cx="6693711" cy="646331"/>
          </a:xfrm>
          <a:prstGeom prst="rect">
            <a:avLst/>
          </a:prstGeom>
          <a:noFill/>
        </p:spPr>
        <p:txBody>
          <a:bodyPr wrap="square" rtlCol="0">
            <a:spAutoFit/>
          </a:bodyPr>
          <a:lstStyle/>
          <a:p>
            <a:pPr algn="ctr"/>
            <a:r>
              <a:rPr lang="sv-SE" dirty="0">
                <a:solidFill>
                  <a:schemeClr val="accent6">
                    <a:lumMod val="50000"/>
                  </a:schemeClr>
                </a:solidFill>
              </a:rPr>
              <a:t>Allt detta är bra men </a:t>
            </a:r>
          </a:p>
          <a:p>
            <a:pPr algn="ctr"/>
            <a:r>
              <a:rPr lang="sv-SE" dirty="0">
                <a:solidFill>
                  <a:schemeClr val="accent6">
                    <a:lumMod val="50000"/>
                  </a:schemeClr>
                </a:solidFill>
              </a:rPr>
              <a:t>innebär icke-perfekta omständigheter och många kompromisser</a:t>
            </a:r>
          </a:p>
        </p:txBody>
      </p:sp>
      <p:sp>
        <p:nvSpPr>
          <p:cNvPr id="7" name="Rubrik 1">
            <a:extLst>
              <a:ext uri="{FF2B5EF4-FFF2-40B4-BE49-F238E27FC236}">
                <a16:creationId xmlns:a16="http://schemas.microsoft.com/office/drawing/2014/main" id="{E2D76395-7766-B799-FA13-EE420ABCC3A6}"/>
              </a:ext>
            </a:extLst>
          </p:cNvPr>
          <p:cNvSpPr>
            <a:spLocks noGrp="1"/>
          </p:cNvSpPr>
          <p:nvPr>
            <p:ph type="title"/>
          </p:nvPr>
        </p:nvSpPr>
        <p:spPr>
          <a:xfrm>
            <a:off x="2225675" y="452439"/>
            <a:ext cx="4692650" cy="577022"/>
          </a:xfrm>
        </p:spPr>
        <p:txBody>
          <a:bodyPr/>
          <a:lstStyle/>
          <a:p>
            <a:r>
              <a:rPr lang="sv-SE" dirty="0"/>
              <a:t>Hur jobbar vi?</a:t>
            </a:r>
          </a:p>
        </p:txBody>
      </p:sp>
      <p:sp>
        <p:nvSpPr>
          <p:cNvPr id="2" name="Platshållare för datum 1">
            <a:extLst>
              <a:ext uri="{FF2B5EF4-FFF2-40B4-BE49-F238E27FC236}">
                <a16:creationId xmlns:a16="http://schemas.microsoft.com/office/drawing/2014/main" id="{6686A25E-18F1-8038-15E4-CE046C0545AE}"/>
              </a:ext>
            </a:extLst>
          </p:cNvPr>
          <p:cNvSpPr>
            <a:spLocks noGrp="1"/>
          </p:cNvSpPr>
          <p:nvPr>
            <p:ph type="dt" sz="half" idx="10"/>
          </p:nvPr>
        </p:nvSpPr>
        <p:spPr/>
        <p:txBody>
          <a:bodyPr/>
          <a:lstStyle/>
          <a:p>
            <a:r>
              <a:rPr lang="sv-SE"/>
              <a:t>2023-10-30</a:t>
            </a:r>
            <a:endParaRPr lang="sv-SE" dirty="0"/>
          </a:p>
        </p:txBody>
      </p:sp>
      <p:sp>
        <p:nvSpPr>
          <p:cNvPr id="5" name="Platshållare för sidfot 4">
            <a:extLst>
              <a:ext uri="{FF2B5EF4-FFF2-40B4-BE49-F238E27FC236}">
                <a16:creationId xmlns:a16="http://schemas.microsoft.com/office/drawing/2014/main" id="{42BFA108-0175-7B91-C2D8-12872AD126F5}"/>
              </a:ext>
            </a:extLst>
          </p:cNvPr>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537032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FEB501-5FF0-7E01-A453-8F179C6C74DB}"/>
              </a:ext>
            </a:extLst>
          </p:cNvPr>
          <p:cNvSpPr>
            <a:spLocks noGrp="1"/>
          </p:cNvSpPr>
          <p:nvPr>
            <p:ph type="title"/>
          </p:nvPr>
        </p:nvSpPr>
        <p:spPr>
          <a:xfrm>
            <a:off x="550190" y="306998"/>
            <a:ext cx="4692650" cy="577022"/>
          </a:xfrm>
        </p:spPr>
        <p:txBody>
          <a:bodyPr/>
          <a:lstStyle/>
          <a:p>
            <a:r>
              <a:rPr lang="sv-SE" dirty="0"/>
              <a:t>Vad ställs vi inför?</a:t>
            </a:r>
          </a:p>
        </p:txBody>
      </p:sp>
      <p:sp>
        <p:nvSpPr>
          <p:cNvPr id="3" name="Platshållare för innehåll 2">
            <a:extLst>
              <a:ext uri="{FF2B5EF4-FFF2-40B4-BE49-F238E27FC236}">
                <a16:creationId xmlns:a16="http://schemas.microsoft.com/office/drawing/2014/main" id="{BE73C532-24D9-5393-0DEC-463FBDAC96D7}"/>
              </a:ext>
            </a:extLst>
          </p:cNvPr>
          <p:cNvSpPr>
            <a:spLocks noGrp="1"/>
          </p:cNvSpPr>
          <p:nvPr>
            <p:ph idx="1"/>
          </p:nvPr>
        </p:nvSpPr>
        <p:spPr>
          <a:xfrm>
            <a:off x="550190" y="1347175"/>
            <a:ext cx="8136610" cy="3147333"/>
          </a:xfrm>
        </p:spPr>
        <p:txBody>
          <a:bodyPr>
            <a:normAutofit/>
          </a:bodyPr>
          <a:lstStyle/>
          <a:p>
            <a:r>
              <a:rPr lang="sv-SE" dirty="0"/>
              <a:t>Ena dagen sitter man med en registerstyrgrupp full av överläkare inom hematologi och får pedagogiskt förklara varför man inte kan jämföra överlevnad i Multipelt </a:t>
            </a:r>
            <a:r>
              <a:rPr lang="sv-SE" dirty="0" err="1"/>
              <a:t>Myelom</a:t>
            </a:r>
            <a:r>
              <a:rPr lang="sv-SE" dirty="0"/>
              <a:t> mellan sjukvårdsregioner utan att använda vetenskapliga, epidemiologiska metoder där man tar hänsyn till ålder, </a:t>
            </a:r>
            <a:r>
              <a:rPr lang="sv-SE" dirty="0" err="1"/>
              <a:t>sjukdomsstadie</a:t>
            </a:r>
            <a:r>
              <a:rPr lang="sv-SE" dirty="0"/>
              <a:t> vid diagnos, samsjuklighet mm</a:t>
            </a:r>
          </a:p>
          <a:p>
            <a:endParaRPr lang="sv-SE" dirty="0"/>
          </a:p>
          <a:p>
            <a:r>
              <a:rPr lang="sv-SE" dirty="0"/>
              <a:t>Andra dagen har man möte i en internationell studie där man upptäcker att ländernas lagstiftningar, oavsett alla etiktillstånd i världen, hindrar att man skickar data på individnivå över landsgränser, så hur ska man då kunna göra en gemensam överlevnadsanalys? …. Ok går det att skatta den empiriska fördelningsfunktionen för överlevnaden genom att använda ländernas aggregerade data?</a:t>
            </a:r>
          </a:p>
        </p:txBody>
      </p:sp>
      <p:sp>
        <p:nvSpPr>
          <p:cNvPr id="4" name="Platshållare för datum 3">
            <a:extLst>
              <a:ext uri="{FF2B5EF4-FFF2-40B4-BE49-F238E27FC236}">
                <a16:creationId xmlns:a16="http://schemas.microsoft.com/office/drawing/2014/main" id="{FB5EE374-D1EE-E075-9551-6AECBA15420E}"/>
              </a:ext>
            </a:extLst>
          </p:cNvPr>
          <p:cNvSpPr>
            <a:spLocks noGrp="1"/>
          </p:cNvSpPr>
          <p:nvPr>
            <p:ph type="dt" sz="half" idx="10"/>
          </p:nvPr>
        </p:nvSpPr>
        <p:spPr/>
        <p:txBody>
          <a:bodyPr/>
          <a:lstStyle/>
          <a:p>
            <a:r>
              <a:rPr lang="sv-SE"/>
              <a:t>2023-10-30</a:t>
            </a:r>
            <a:endParaRPr lang="sv-SE" dirty="0"/>
          </a:p>
        </p:txBody>
      </p:sp>
      <p:sp>
        <p:nvSpPr>
          <p:cNvPr id="5" name="Platshållare för sidfot 4">
            <a:extLst>
              <a:ext uri="{FF2B5EF4-FFF2-40B4-BE49-F238E27FC236}">
                <a16:creationId xmlns:a16="http://schemas.microsoft.com/office/drawing/2014/main" id="{E1F976EF-B161-0CBD-F456-599BB4744384}"/>
              </a:ext>
            </a:extLst>
          </p:cNvPr>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898531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FEB501-5FF0-7E01-A453-8F179C6C74DB}"/>
              </a:ext>
            </a:extLst>
          </p:cNvPr>
          <p:cNvSpPr>
            <a:spLocks noGrp="1"/>
          </p:cNvSpPr>
          <p:nvPr>
            <p:ph type="title"/>
          </p:nvPr>
        </p:nvSpPr>
        <p:spPr>
          <a:xfrm>
            <a:off x="550190" y="306998"/>
            <a:ext cx="4692650" cy="577022"/>
          </a:xfrm>
        </p:spPr>
        <p:txBody>
          <a:bodyPr/>
          <a:lstStyle/>
          <a:p>
            <a:r>
              <a:rPr lang="sv-SE" dirty="0"/>
              <a:t>Vad ställs vi inför?</a:t>
            </a:r>
          </a:p>
        </p:txBody>
      </p:sp>
      <p:sp>
        <p:nvSpPr>
          <p:cNvPr id="3" name="Platshållare för innehåll 2">
            <a:extLst>
              <a:ext uri="{FF2B5EF4-FFF2-40B4-BE49-F238E27FC236}">
                <a16:creationId xmlns:a16="http://schemas.microsoft.com/office/drawing/2014/main" id="{BE73C532-24D9-5393-0DEC-463FBDAC96D7}"/>
              </a:ext>
            </a:extLst>
          </p:cNvPr>
          <p:cNvSpPr>
            <a:spLocks noGrp="1"/>
          </p:cNvSpPr>
          <p:nvPr>
            <p:ph idx="1"/>
          </p:nvPr>
        </p:nvSpPr>
        <p:spPr>
          <a:xfrm>
            <a:off x="550190" y="1347175"/>
            <a:ext cx="8136610" cy="3147333"/>
          </a:xfrm>
        </p:spPr>
        <p:txBody>
          <a:bodyPr>
            <a:normAutofit/>
          </a:bodyPr>
          <a:lstStyle/>
          <a:p>
            <a:r>
              <a:rPr lang="sv-SE" dirty="0"/>
              <a:t>Sen kan det komma fråga från TLV om antal patienter som befinner sig i fjärde linjens behandling…</a:t>
            </a:r>
          </a:p>
          <a:p>
            <a:r>
              <a:rPr lang="sv-SE" dirty="0"/>
              <a:t>Vad som definierar en behandlingslinje för </a:t>
            </a:r>
            <a:r>
              <a:rPr lang="sv-SE" dirty="0" err="1"/>
              <a:t>myelompatienter</a:t>
            </a:r>
            <a:r>
              <a:rPr lang="sv-SE" dirty="0"/>
              <a:t> är inte läkarna överens om, inte läkemedelsbolagen eller TVL heller.</a:t>
            </a:r>
          </a:p>
          <a:p>
            <a:r>
              <a:rPr lang="sv-SE" dirty="0"/>
              <a:t>Man får ta en definition och testa att programmera upp data utifrån detta, utvärdera, göra om osv osv.</a:t>
            </a:r>
          </a:p>
          <a:p>
            <a:endParaRPr lang="sv-SE" dirty="0"/>
          </a:p>
        </p:txBody>
      </p:sp>
      <p:sp>
        <p:nvSpPr>
          <p:cNvPr id="4" name="Platshållare för datum 3">
            <a:extLst>
              <a:ext uri="{FF2B5EF4-FFF2-40B4-BE49-F238E27FC236}">
                <a16:creationId xmlns:a16="http://schemas.microsoft.com/office/drawing/2014/main" id="{69A073EB-6503-B49F-ED73-4EC537AA7556}"/>
              </a:ext>
            </a:extLst>
          </p:cNvPr>
          <p:cNvSpPr>
            <a:spLocks noGrp="1"/>
          </p:cNvSpPr>
          <p:nvPr>
            <p:ph type="dt" sz="half" idx="10"/>
          </p:nvPr>
        </p:nvSpPr>
        <p:spPr/>
        <p:txBody>
          <a:bodyPr/>
          <a:lstStyle/>
          <a:p>
            <a:r>
              <a:rPr lang="sv-SE"/>
              <a:t>2023-10-30</a:t>
            </a:r>
            <a:endParaRPr lang="sv-SE" dirty="0"/>
          </a:p>
        </p:txBody>
      </p:sp>
      <p:sp>
        <p:nvSpPr>
          <p:cNvPr id="5" name="Platshållare för sidfot 4">
            <a:extLst>
              <a:ext uri="{FF2B5EF4-FFF2-40B4-BE49-F238E27FC236}">
                <a16:creationId xmlns:a16="http://schemas.microsoft.com/office/drawing/2014/main" id="{9852DBCC-A5A7-EE07-60C5-70A48E0AB152}"/>
              </a:ext>
            </a:extLst>
          </p:cNvPr>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4174960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F6A4C0-F41C-67F7-F4B3-2F186F811D47}"/>
              </a:ext>
            </a:extLst>
          </p:cNvPr>
          <p:cNvSpPr>
            <a:spLocks noGrp="1"/>
          </p:cNvSpPr>
          <p:nvPr>
            <p:ph type="title"/>
          </p:nvPr>
        </p:nvSpPr>
        <p:spPr>
          <a:xfrm>
            <a:off x="2225675" y="359448"/>
            <a:ext cx="4692650" cy="577022"/>
          </a:xfrm>
        </p:spPr>
        <p:txBody>
          <a:bodyPr/>
          <a:lstStyle/>
          <a:p>
            <a:r>
              <a:rPr lang="sv-SE" dirty="0"/>
              <a:t>Men principerna då?</a:t>
            </a:r>
          </a:p>
        </p:txBody>
      </p:sp>
      <p:sp>
        <p:nvSpPr>
          <p:cNvPr id="3" name="Platshållare för innehåll 2">
            <a:extLst>
              <a:ext uri="{FF2B5EF4-FFF2-40B4-BE49-F238E27FC236}">
                <a16:creationId xmlns:a16="http://schemas.microsoft.com/office/drawing/2014/main" id="{64A8D05B-91AC-0FC1-60C4-0DD0A05CE4A4}"/>
              </a:ext>
            </a:extLst>
          </p:cNvPr>
          <p:cNvSpPr>
            <a:spLocks noGrp="1"/>
          </p:cNvSpPr>
          <p:nvPr>
            <p:ph idx="1"/>
          </p:nvPr>
        </p:nvSpPr>
        <p:spPr/>
        <p:txBody>
          <a:bodyPr/>
          <a:lstStyle/>
          <a:p>
            <a:r>
              <a:rPr lang="sv-SE" dirty="0"/>
              <a:t>Det går inte att fullständigt tillämpa alla vackra principer och metoder vi lärde oss en gång i tiden</a:t>
            </a:r>
          </a:p>
          <a:p>
            <a:r>
              <a:rPr lang="sv-SE" dirty="0"/>
              <a:t>Men det går inte heller att släppa dem och låta ”kunderna” styra hej vilt</a:t>
            </a:r>
          </a:p>
          <a:p>
            <a:r>
              <a:rPr lang="sv-SE" dirty="0"/>
              <a:t>Exempel</a:t>
            </a:r>
          </a:p>
        </p:txBody>
      </p:sp>
      <p:sp>
        <p:nvSpPr>
          <p:cNvPr id="4" name="Platshållare för datum 3">
            <a:extLst>
              <a:ext uri="{FF2B5EF4-FFF2-40B4-BE49-F238E27FC236}">
                <a16:creationId xmlns:a16="http://schemas.microsoft.com/office/drawing/2014/main" id="{A1B1936E-F413-68B2-A466-89FAD289301B}"/>
              </a:ext>
            </a:extLst>
          </p:cNvPr>
          <p:cNvSpPr>
            <a:spLocks noGrp="1"/>
          </p:cNvSpPr>
          <p:nvPr>
            <p:ph type="dt" sz="half" idx="10"/>
          </p:nvPr>
        </p:nvSpPr>
        <p:spPr/>
        <p:txBody>
          <a:bodyPr/>
          <a:lstStyle/>
          <a:p>
            <a:r>
              <a:rPr lang="sv-SE"/>
              <a:t>2023-10-30</a:t>
            </a:r>
            <a:endParaRPr lang="sv-SE" dirty="0"/>
          </a:p>
        </p:txBody>
      </p:sp>
      <p:sp>
        <p:nvSpPr>
          <p:cNvPr id="5" name="Platshållare för sidfot 4">
            <a:extLst>
              <a:ext uri="{FF2B5EF4-FFF2-40B4-BE49-F238E27FC236}">
                <a16:creationId xmlns:a16="http://schemas.microsoft.com/office/drawing/2014/main" id="{9B192CB0-F63A-B32D-42FD-4DD9FC8429E3}"/>
              </a:ext>
            </a:extLst>
          </p:cNvPr>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62691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68D9417-7419-B758-B6E7-42F91CAF14CF}"/>
              </a:ext>
            </a:extLst>
          </p:cNvPr>
          <p:cNvSpPr>
            <a:spLocks noGrp="1"/>
          </p:cNvSpPr>
          <p:nvPr>
            <p:ph idx="1"/>
          </p:nvPr>
        </p:nvSpPr>
        <p:spPr/>
        <p:txBody>
          <a:bodyPr/>
          <a:lstStyle/>
          <a:p>
            <a:r>
              <a:rPr lang="sv-SE" dirty="0"/>
              <a:t>Vi jobbar mycket med läkare</a:t>
            </a:r>
          </a:p>
          <a:p>
            <a:r>
              <a:rPr lang="sv-SE" dirty="0"/>
              <a:t>Ena dagen med någon som själv kan programmera sina analyser</a:t>
            </a:r>
          </a:p>
          <a:p>
            <a:r>
              <a:rPr lang="sv-SE" dirty="0"/>
              <a:t>Andra dagen en som är totalt oteknisk och icke-matematisk</a:t>
            </a:r>
          </a:p>
        </p:txBody>
      </p:sp>
      <p:sp>
        <p:nvSpPr>
          <p:cNvPr id="4" name="Rubrik 1">
            <a:extLst>
              <a:ext uri="{FF2B5EF4-FFF2-40B4-BE49-F238E27FC236}">
                <a16:creationId xmlns:a16="http://schemas.microsoft.com/office/drawing/2014/main" id="{9E080A36-A953-AD34-D86F-876D80B2E2DE}"/>
              </a:ext>
            </a:extLst>
          </p:cNvPr>
          <p:cNvSpPr>
            <a:spLocks noGrp="1"/>
          </p:cNvSpPr>
          <p:nvPr>
            <p:ph type="title"/>
          </p:nvPr>
        </p:nvSpPr>
        <p:spPr>
          <a:xfrm>
            <a:off x="2225675" y="359448"/>
            <a:ext cx="4692650" cy="577022"/>
          </a:xfrm>
        </p:spPr>
        <p:txBody>
          <a:bodyPr/>
          <a:lstStyle/>
          <a:p>
            <a:r>
              <a:rPr lang="sv-SE" dirty="0"/>
              <a:t>Men principerna då?</a:t>
            </a:r>
          </a:p>
        </p:txBody>
      </p:sp>
      <p:sp>
        <p:nvSpPr>
          <p:cNvPr id="2" name="Platshållare för datum 1">
            <a:extLst>
              <a:ext uri="{FF2B5EF4-FFF2-40B4-BE49-F238E27FC236}">
                <a16:creationId xmlns:a16="http://schemas.microsoft.com/office/drawing/2014/main" id="{7B54EFD1-6146-6CC8-CA13-08CC64290593}"/>
              </a:ext>
            </a:extLst>
          </p:cNvPr>
          <p:cNvSpPr>
            <a:spLocks noGrp="1"/>
          </p:cNvSpPr>
          <p:nvPr>
            <p:ph type="dt" sz="half" idx="10"/>
          </p:nvPr>
        </p:nvSpPr>
        <p:spPr/>
        <p:txBody>
          <a:bodyPr/>
          <a:lstStyle/>
          <a:p>
            <a:r>
              <a:rPr lang="sv-SE"/>
              <a:t>2023-10-30</a:t>
            </a:r>
            <a:endParaRPr lang="sv-SE" dirty="0"/>
          </a:p>
        </p:txBody>
      </p:sp>
      <p:sp>
        <p:nvSpPr>
          <p:cNvPr id="5" name="Platshållare för sidfot 4">
            <a:extLst>
              <a:ext uri="{FF2B5EF4-FFF2-40B4-BE49-F238E27FC236}">
                <a16:creationId xmlns:a16="http://schemas.microsoft.com/office/drawing/2014/main" id="{CE7052D0-DAE1-D9CB-D021-C7A02CC04671}"/>
              </a:ext>
            </a:extLst>
          </p:cNvPr>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141860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4F60FAD-3CBB-4663-D7C6-F2D8EA4B43C8}"/>
              </a:ext>
            </a:extLst>
          </p:cNvPr>
          <p:cNvSpPr>
            <a:spLocks noGrp="1"/>
          </p:cNvSpPr>
          <p:nvPr>
            <p:ph idx="1"/>
          </p:nvPr>
        </p:nvSpPr>
        <p:spPr>
          <a:xfrm>
            <a:off x="2225675" y="1484247"/>
            <a:ext cx="4692650" cy="2329436"/>
          </a:xfrm>
        </p:spPr>
        <p:txBody>
          <a:bodyPr>
            <a:normAutofit fontScale="92500" lnSpcReduction="20000"/>
          </a:bodyPr>
          <a:lstStyle/>
          <a:p>
            <a:r>
              <a:rPr lang="sv-SE" dirty="0"/>
              <a:t>Man behöver matematiken och det analytiska tänkandet som bas</a:t>
            </a:r>
          </a:p>
          <a:p>
            <a:r>
              <a:rPr lang="sv-SE" dirty="0"/>
              <a:t>Men hela tiden en balans mellan principerna och en icke-perfekt verklighet.</a:t>
            </a:r>
          </a:p>
          <a:p>
            <a:endParaRPr lang="sv-SE" dirty="0"/>
          </a:p>
          <a:p>
            <a:endParaRPr lang="sv-SE" dirty="0"/>
          </a:p>
          <a:p>
            <a:pPr marL="0" indent="0" algn="ctr">
              <a:buNone/>
            </a:pPr>
            <a:r>
              <a:rPr lang="sv-SE" dirty="0"/>
              <a:t>Få gjort </a:t>
            </a:r>
            <a:r>
              <a:rPr lang="sv-SE" i="1" u="sng" dirty="0"/>
              <a:t>något</a:t>
            </a:r>
            <a:r>
              <a:rPr lang="sv-SE" dirty="0"/>
              <a:t> som är </a:t>
            </a:r>
            <a:r>
              <a:rPr lang="sv-SE" i="1" u="sng" dirty="0"/>
              <a:t>ok</a:t>
            </a:r>
            <a:r>
              <a:rPr lang="sv-SE" dirty="0"/>
              <a:t> </a:t>
            </a:r>
          </a:p>
          <a:p>
            <a:pPr marL="0" indent="0" algn="ctr">
              <a:buNone/>
            </a:pPr>
            <a:r>
              <a:rPr lang="sv-SE" dirty="0"/>
              <a:t>hellre än att </a:t>
            </a:r>
          </a:p>
          <a:p>
            <a:pPr marL="0" indent="0" algn="ctr">
              <a:buNone/>
            </a:pPr>
            <a:r>
              <a:rPr lang="sv-SE" dirty="0"/>
              <a:t>få gjort </a:t>
            </a:r>
            <a:r>
              <a:rPr lang="sv-SE" i="1" u="sng" dirty="0"/>
              <a:t>ingenting</a:t>
            </a:r>
            <a:r>
              <a:rPr lang="sv-SE" dirty="0"/>
              <a:t> som hade varit </a:t>
            </a:r>
            <a:r>
              <a:rPr lang="sv-SE" i="1" u="sng" dirty="0"/>
              <a:t>perfekt</a:t>
            </a:r>
            <a:r>
              <a:rPr lang="sv-SE" dirty="0"/>
              <a:t> </a:t>
            </a:r>
          </a:p>
          <a:p>
            <a:pPr marL="0" indent="0" algn="ctr">
              <a:buNone/>
            </a:pPr>
            <a:r>
              <a:rPr lang="sv-SE" dirty="0"/>
              <a:t>om det hade gjorts</a:t>
            </a:r>
          </a:p>
          <a:p>
            <a:pPr marL="0" indent="0">
              <a:buNone/>
            </a:pPr>
            <a:endParaRPr lang="sv-SE" dirty="0"/>
          </a:p>
        </p:txBody>
      </p:sp>
      <p:sp>
        <p:nvSpPr>
          <p:cNvPr id="4" name="Rubrik 1">
            <a:extLst>
              <a:ext uri="{FF2B5EF4-FFF2-40B4-BE49-F238E27FC236}">
                <a16:creationId xmlns:a16="http://schemas.microsoft.com/office/drawing/2014/main" id="{6803636A-3DCA-41BB-631F-2AD6472F2072}"/>
              </a:ext>
            </a:extLst>
          </p:cNvPr>
          <p:cNvSpPr>
            <a:spLocks noGrp="1"/>
          </p:cNvSpPr>
          <p:nvPr>
            <p:ph type="title"/>
          </p:nvPr>
        </p:nvSpPr>
        <p:spPr>
          <a:xfrm>
            <a:off x="2225675" y="359448"/>
            <a:ext cx="4692650" cy="577022"/>
          </a:xfrm>
        </p:spPr>
        <p:txBody>
          <a:bodyPr/>
          <a:lstStyle/>
          <a:p>
            <a:r>
              <a:rPr lang="sv-SE" dirty="0"/>
              <a:t>Men principerna då?</a:t>
            </a:r>
          </a:p>
        </p:txBody>
      </p:sp>
      <p:sp>
        <p:nvSpPr>
          <p:cNvPr id="2" name="Platshållare för datum 1">
            <a:extLst>
              <a:ext uri="{FF2B5EF4-FFF2-40B4-BE49-F238E27FC236}">
                <a16:creationId xmlns:a16="http://schemas.microsoft.com/office/drawing/2014/main" id="{FF811B9F-2B69-F8E2-06D9-CC1AC22B4D7B}"/>
              </a:ext>
            </a:extLst>
          </p:cNvPr>
          <p:cNvSpPr>
            <a:spLocks noGrp="1"/>
          </p:cNvSpPr>
          <p:nvPr>
            <p:ph type="dt" sz="half" idx="10"/>
          </p:nvPr>
        </p:nvSpPr>
        <p:spPr/>
        <p:txBody>
          <a:bodyPr/>
          <a:lstStyle/>
          <a:p>
            <a:r>
              <a:rPr lang="sv-SE"/>
              <a:t>2023-10-30</a:t>
            </a:r>
            <a:endParaRPr lang="sv-SE" dirty="0"/>
          </a:p>
        </p:txBody>
      </p:sp>
      <p:sp>
        <p:nvSpPr>
          <p:cNvPr id="5" name="Platshållare för sidfot 4">
            <a:extLst>
              <a:ext uri="{FF2B5EF4-FFF2-40B4-BE49-F238E27FC236}">
                <a16:creationId xmlns:a16="http://schemas.microsoft.com/office/drawing/2014/main" id="{DFD1B822-EAE8-D8FD-9DAA-D4A337242278}"/>
              </a:ext>
            </a:extLst>
          </p:cNvPr>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3584344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6654" y="1461140"/>
            <a:ext cx="3737041" cy="1091744"/>
          </a:xfrm>
          <a:prstGeom prst="rect">
            <a:avLst/>
          </a:prstGeom>
        </p:spPr>
      </p:pic>
    </p:spTree>
    <p:extLst>
      <p:ext uri="{BB962C8B-B14F-4D97-AF65-F5344CB8AC3E}">
        <p14:creationId xmlns:p14="http://schemas.microsoft.com/office/powerpoint/2010/main" val="174330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C5A82B-CDC1-A6E8-A011-B315A6921D06}"/>
              </a:ext>
            </a:extLst>
          </p:cNvPr>
          <p:cNvSpPr>
            <a:spLocks noGrp="1"/>
          </p:cNvSpPr>
          <p:nvPr>
            <p:ph type="title"/>
          </p:nvPr>
        </p:nvSpPr>
        <p:spPr>
          <a:xfrm>
            <a:off x="184903" y="166270"/>
            <a:ext cx="2275909" cy="546427"/>
          </a:xfrm>
        </p:spPr>
        <p:txBody>
          <a:bodyPr/>
          <a:lstStyle/>
          <a:p>
            <a:r>
              <a:rPr lang="sv-SE" dirty="0"/>
              <a:t>Utbildning</a:t>
            </a:r>
          </a:p>
        </p:txBody>
      </p:sp>
      <p:sp>
        <p:nvSpPr>
          <p:cNvPr id="3" name="Platshållare för innehåll 2">
            <a:extLst>
              <a:ext uri="{FF2B5EF4-FFF2-40B4-BE49-F238E27FC236}">
                <a16:creationId xmlns:a16="http://schemas.microsoft.com/office/drawing/2014/main" id="{057D552D-84D9-9D80-844E-91F10205DFB8}"/>
              </a:ext>
            </a:extLst>
          </p:cNvPr>
          <p:cNvSpPr>
            <a:spLocks noGrp="1"/>
          </p:cNvSpPr>
          <p:nvPr>
            <p:ph idx="1"/>
          </p:nvPr>
        </p:nvSpPr>
        <p:spPr>
          <a:xfrm>
            <a:off x="2558299" y="99036"/>
            <a:ext cx="6548717" cy="1117084"/>
          </a:xfrm>
        </p:spPr>
        <p:txBody>
          <a:bodyPr>
            <a:normAutofit/>
          </a:bodyPr>
          <a:lstStyle/>
          <a:p>
            <a:r>
              <a:rPr lang="sv-SE" dirty="0"/>
              <a:t>Lite annat plugg och jobb dessförinnan</a:t>
            </a:r>
          </a:p>
          <a:p>
            <a:r>
              <a:rPr lang="sv-SE" dirty="0"/>
              <a:t>Fil. Mag. Matematisk Statistik, Göteborgs Universitet</a:t>
            </a:r>
          </a:p>
          <a:p>
            <a:r>
              <a:rPr lang="sv-SE" dirty="0"/>
              <a:t>Exjobb på Ericsson </a:t>
            </a:r>
            <a:r>
              <a:rPr lang="sv-SE" dirty="0" err="1"/>
              <a:t>Microwave</a:t>
            </a:r>
            <a:r>
              <a:rPr lang="sv-SE" dirty="0"/>
              <a:t> Systems, Radardivisionen</a:t>
            </a:r>
          </a:p>
        </p:txBody>
      </p:sp>
      <p:pic>
        <p:nvPicPr>
          <p:cNvPr id="4" name="Bildobjekt 3" descr="En bild som visar text, skärmbild, Teckensnitt, algebra&#10;&#10;Automatiskt genererad beskrivning">
            <a:extLst>
              <a:ext uri="{FF2B5EF4-FFF2-40B4-BE49-F238E27FC236}">
                <a16:creationId xmlns:a16="http://schemas.microsoft.com/office/drawing/2014/main" id="{59298980-2EEE-4C25-92E9-568FC1FDFDC4}"/>
              </a:ext>
            </a:extLst>
          </p:cNvPr>
          <p:cNvPicPr>
            <a:picLocks noChangeAspect="1"/>
          </p:cNvPicPr>
          <p:nvPr/>
        </p:nvPicPr>
        <p:blipFill>
          <a:blip r:embed="rId2"/>
          <a:stretch>
            <a:fillRect/>
          </a:stretch>
        </p:blipFill>
        <p:spPr>
          <a:xfrm>
            <a:off x="91331" y="1216120"/>
            <a:ext cx="5829300" cy="1599250"/>
          </a:xfrm>
          <a:prstGeom prst="rect">
            <a:avLst/>
          </a:prstGeom>
          <a:ln>
            <a:solidFill>
              <a:schemeClr val="tx1"/>
            </a:solidFill>
          </a:ln>
        </p:spPr>
      </p:pic>
      <p:pic>
        <p:nvPicPr>
          <p:cNvPr id="5" name="Platshållare för innehåll 4" descr="En bild som visar text, Teckensnitt, skärmbild, algebra&#10;&#10;Automatiskt genererad beskrivning">
            <a:extLst>
              <a:ext uri="{FF2B5EF4-FFF2-40B4-BE49-F238E27FC236}">
                <a16:creationId xmlns:a16="http://schemas.microsoft.com/office/drawing/2014/main" id="{9A006972-28AC-0F5A-770D-4B952A54E568}"/>
              </a:ext>
            </a:extLst>
          </p:cNvPr>
          <p:cNvPicPr>
            <a:picLocks noChangeAspect="1"/>
          </p:cNvPicPr>
          <p:nvPr/>
        </p:nvPicPr>
        <p:blipFill>
          <a:blip r:embed="rId3"/>
          <a:stretch>
            <a:fillRect/>
          </a:stretch>
        </p:blipFill>
        <p:spPr>
          <a:xfrm>
            <a:off x="158006" y="2776761"/>
            <a:ext cx="7886700" cy="1837403"/>
          </a:xfrm>
          <a:prstGeom prst="rect">
            <a:avLst/>
          </a:prstGeom>
          <a:ln>
            <a:solidFill>
              <a:schemeClr val="tx1"/>
            </a:solidFill>
          </a:ln>
        </p:spPr>
      </p:pic>
      <p:sp>
        <p:nvSpPr>
          <p:cNvPr id="6" name="Rektangel med rundade hörn 5">
            <a:extLst>
              <a:ext uri="{FF2B5EF4-FFF2-40B4-BE49-F238E27FC236}">
                <a16:creationId xmlns:a16="http://schemas.microsoft.com/office/drawing/2014/main" id="{345C4D19-2839-1795-36FD-7DD26A1354EE}"/>
              </a:ext>
            </a:extLst>
          </p:cNvPr>
          <p:cNvSpPr/>
          <p:nvPr/>
        </p:nvSpPr>
        <p:spPr>
          <a:xfrm>
            <a:off x="927850" y="4101354"/>
            <a:ext cx="6548717" cy="512810"/>
          </a:xfrm>
          <a:prstGeom prst="roundRect">
            <a:avLst/>
          </a:prstGeom>
          <a:noFill/>
          <a:ln w="254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 name="Platshållare för innehåll 2">
            <a:extLst>
              <a:ext uri="{FF2B5EF4-FFF2-40B4-BE49-F238E27FC236}">
                <a16:creationId xmlns:a16="http://schemas.microsoft.com/office/drawing/2014/main" id="{A85F56E5-4AC6-8E0E-9043-0CC5C3744865}"/>
              </a:ext>
            </a:extLst>
          </p:cNvPr>
          <p:cNvSpPr txBox="1">
            <a:spLocks/>
          </p:cNvSpPr>
          <p:nvPr/>
        </p:nvSpPr>
        <p:spPr>
          <a:xfrm>
            <a:off x="5674660" y="1216120"/>
            <a:ext cx="3546656" cy="1560641"/>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sv-SE" sz="1800" dirty="0"/>
          </a:p>
          <a:p>
            <a:pPr lvl="1"/>
            <a:endParaRPr lang="sv-SE" sz="1800" dirty="0"/>
          </a:p>
          <a:p>
            <a:pPr lvl="1"/>
            <a:r>
              <a:rPr lang="sv-SE" sz="1800" dirty="0"/>
              <a:t>Trodde jag skulle bli kvar där…Anställningsstopp… Sökte annat och hamnade på</a:t>
            </a:r>
          </a:p>
        </p:txBody>
      </p:sp>
      <p:sp>
        <p:nvSpPr>
          <p:cNvPr id="8" name="Platshållare för datum 7">
            <a:extLst>
              <a:ext uri="{FF2B5EF4-FFF2-40B4-BE49-F238E27FC236}">
                <a16:creationId xmlns:a16="http://schemas.microsoft.com/office/drawing/2014/main" id="{6DE8202D-3DA7-48D1-0E29-061FEBC91FBA}"/>
              </a:ext>
            </a:extLst>
          </p:cNvPr>
          <p:cNvSpPr>
            <a:spLocks noGrp="1"/>
          </p:cNvSpPr>
          <p:nvPr>
            <p:ph type="dt" sz="half" idx="10"/>
          </p:nvPr>
        </p:nvSpPr>
        <p:spPr/>
        <p:txBody>
          <a:bodyPr/>
          <a:lstStyle/>
          <a:p>
            <a:r>
              <a:rPr lang="sv-SE"/>
              <a:t>2023-10-30</a:t>
            </a:r>
            <a:endParaRPr lang="sv-SE" dirty="0"/>
          </a:p>
        </p:txBody>
      </p:sp>
      <p:sp>
        <p:nvSpPr>
          <p:cNvPr id="9" name="Platshållare för sidfot 8">
            <a:extLst>
              <a:ext uri="{FF2B5EF4-FFF2-40B4-BE49-F238E27FC236}">
                <a16:creationId xmlns:a16="http://schemas.microsoft.com/office/drawing/2014/main" id="{79D54F15-41D1-5F6B-86B4-01AC1AC60E1F}"/>
              </a:ext>
            </a:extLst>
          </p:cNvPr>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19700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372D4E-EF8B-C875-6DA4-F15D1BDDB68B}"/>
              </a:ext>
            </a:extLst>
          </p:cNvPr>
          <p:cNvSpPr>
            <a:spLocks noGrp="1"/>
          </p:cNvSpPr>
          <p:nvPr>
            <p:ph type="title"/>
          </p:nvPr>
        </p:nvSpPr>
        <p:spPr/>
        <p:txBody>
          <a:bodyPr/>
          <a:lstStyle/>
          <a:p>
            <a:r>
              <a:rPr lang="sv-SE" dirty="0"/>
              <a:t>Onkologiskt centrum, SU</a:t>
            </a:r>
          </a:p>
        </p:txBody>
      </p:sp>
      <p:sp>
        <p:nvSpPr>
          <p:cNvPr id="3" name="Platshållare för innehåll 2">
            <a:extLst>
              <a:ext uri="{FF2B5EF4-FFF2-40B4-BE49-F238E27FC236}">
                <a16:creationId xmlns:a16="http://schemas.microsoft.com/office/drawing/2014/main" id="{9B3B07C2-74F4-5564-8F0A-687CBD476ADA}"/>
              </a:ext>
            </a:extLst>
          </p:cNvPr>
          <p:cNvSpPr>
            <a:spLocks noGrp="1"/>
          </p:cNvSpPr>
          <p:nvPr>
            <p:ph idx="1"/>
          </p:nvPr>
        </p:nvSpPr>
        <p:spPr>
          <a:xfrm>
            <a:off x="35628" y="1352513"/>
            <a:ext cx="7576456" cy="2443813"/>
          </a:xfrm>
        </p:spPr>
        <p:txBody>
          <a:bodyPr/>
          <a:lstStyle/>
          <a:p>
            <a:r>
              <a:rPr lang="sv-SE" dirty="0"/>
              <a:t>Statistikertjänst</a:t>
            </a:r>
          </a:p>
          <a:p>
            <a:r>
              <a:rPr lang="sv-SE" dirty="0"/>
              <a:t>Bra: </a:t>
            </a:r>
          </a:p>
          <a:p>
            <a:pPr lvl="1"/>
            <a:r>
              <a:rPr lang="sv-SE" dirty="0"/>
              <a:t>Ett jobb, meningsfullt område</a:t>
            </a:r>
          </a:p>
          <a:p>
            <a:r>
              <a:rPr lang="sv-SE" dirty="0"/>
              <a:t>Dåligt: </a:t>
            </a:r>
          </a:p>
          <a:p>
            <a:pPr lvl="1"/>
            <a:r>
              <a:rPr lang="sv-SE" dirty="0"/>
              <a:t>Att vara ensam statistiker på ett ställe</a:t>
            </a:r>
          </a:p>
          <a:p>
            <a:pPr lvl="1"/>
            <a:r>
              <a:rPr lang="sv-SE" dirty="0"/>
              <a:t>Lite för </a:t>
            </a:r>
            <a:r>
              <a:rPr lang="sv-SE" dirty="0" err="1"/>
              <a:t>basic</a:t>
            </a:r>
            <a:r>
              <a:rPr lang="sv-SE" dirty="0"/>
              <a:t> grejer – riskerade tappa kunskaper…</a:t>
            </a:r>
          </a:p>
          <a:p>
            <a:r>
              <a:rPr lang="sv-SE" dirty="0"/>
              <a:t>Vad göra?</a:t>
            </a:r>
          </a:p>
        </p:txBody>
      </p:sp>
      <p:pic>
        <p:nvPicPr>
          <p:cNvPr id="7" name="Bild 6" descr="Cirkeldiagram med hel fyllning">
            <a:extLst>
              <a:ext uri="{FF2B5EF4-FFF2-40B4-BE49-F238E27FC236}">
                <a16:creationId xmlns:a16="http://schemas.microsoft.com/office/drawing/2014/main" id="{A5919CF1-2FDA-B271-997F-BBA9BC347A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51418" y="2061216"/>
            <a:ext cx="1372919" cy="1372919"/>
          </a:xfrm>
          <a:prstGeom prst="rect">
            <a:avLst/>
          </a:prstGeom>
        </p:spPr>
      </p:pic>
      <p:pic>
        <p:nvPicPr>
          <p:cNvPr id="9" name="Bild 8" descr="Stapeldiagram kontur">
            <a:extLst>
              <a:ext uri="{FF2B5EF4-FFF2-40B4-BE49-F238E27FC236}">
                <a16:creationId xmlns:a16="http://schemas.microsoft.com/office/drawing/2014/main" id="{8810B069-166E-AF76-99BA-A32850CE3F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78621" y="2648368"/>
            <a:ext cx="1620982" cy="1620982"/>
          </a:xfrm>
          <a:prstGeom prst="rect">
            <a:avLst/>
          </a:prstGeom>
        </p:spPr>
      </p:pic>
      <p:pic>
        <p:nvPicPr>
          <p:cNvPr id="11" name="Bild 10" descr="Tabell kontur">
            <a:extLst>
              <a:ext uri="{FF2B5EF4-FFF2-40B4-BE49-F238E27FC236}">
                <a16:creationId xmlns:a16="http://schemas.microsoft.com/office/drawing/2014/main" id="{AEA413F0-994C-26F7-F403-61756B9590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18306" y="1029634"/>
            <a:ext cx="1781297" cy="1781297"/>
          </a:xfrm>
          <a:prstGeom prst="rect">
            <a:avLst/>
          </a:prstGeom>
        </p:spPr>
      </p:pic>
      <p:sp>
        <p:nvSpPr>
          <p:cNvPr id="4" name="Platshållare för datum 3">
            <a:extLst>
              <a:ext uri="{FF2B5EF4-FFF2-40B4-BE49-F238E27FC236}">
                <a16:creationId xmlns:a16="http://schemas.microsoft.com/office/drawing/2014/main" id="{9E22AEAC-C256-95D7-CCA6-B802BF738F29}"/>
              </a:ext>
            </a:extLst>
          </p:cNvPr>
          <p:cNvSpPr>
            <a:spLocks noGrp="1"/>
          </p:cNvSpPr>
          <p:nvPr>
            <p:ph type="dt" sz="half" idx="10"/>
          </p:nvPr>
        </p:nvSpPr>
        <p:spPr/>
        <p:txBody>
          <a:bodyPr/>
          <a:lstStyle/>
          <a:p>
            <a:r>
              <a:rPr lang="sv-SE"/>
              <a:t>2023-10-30</a:t>
            </a:r>
            <a:endParaRPr lang="sv-SE" dirty="0"/>
          </a:p>
        </p:txBody>
      </p:sp>
      <p:sp>
        <p:nvSpPr>
          <p:cNvPr id="5" name="Platshållare för sidfot 4">
            <a:extLst>
              <a:ext uri="{FF2B5EF4-FFF2-40B4-BE49-F238E27FC236}">
                <a16:creationId xmlns:a16="http://schemas.microsoft.com/office/drawing/2014/main" id="{DD14161B-068E-58F5-9798-17BB64CAFAE9}"/>
              </a:ext>
            </a:extLst>
          </p:cNvPr>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116378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56DDDC-7076-33E6-6AF4-C146D6C1DE33}"/>
              </a:ext>
            </a:extLst>
          </p:cNvPr>
          <p:cNvSpPr>
            <a:spLocks noGrp="1"/>
          </p:cNvSpPr>
          <p:nvPr>
            <p:ph type="title"/>
          </p:nvPr>
        </p:nvSpPr>
        <p:spPr/>
        <p:txBody>
          <a:bodyPr/>
          <a:lstStyle/>
          <a:p>
            <a:r>
              <a:rPr lang="sv-SE" dirty="0"/>
              <a:t>Blev doktorand ett tag</a:t>
            </a:r>
          </a:p>
        </p:txBody>
      </p:sp>
      <p:sp>
        <p:nvSpPr>
          <p:cNvPr id="3" name="Platshållare för innehåll 2">
            <a:extLst>
              <a:ext uri="{FF2B5EF4-FFF2-40B4-BE49-F238E27FC236}">
                <a16:creationId xmlns:a16="http://schemas.microsoft.com/office/drawing/2014/main" id="{3E257675-9D59-0793-2BA9-FE27436F1F09}"/>
              </a:ext>
            </a:extLst>
          </p:cNvPr>
          <p:cNvSpPr>
            <a:spLocks noGrp="1"/>
          </p:cNvSpPr>
          <p:nvPr>
            <p:ph idx="1"/>
          </p:nvPr>
        </p:nvSpPr>
        <p:spPr>
          <a:xfrm>
            <a:off x="1163778" y="1352513"/>
            <a:ext cx="7220197" cy="3231362"/>
          </a:xfrm>
        </p:spPr>
        <p:txBody>
          <a:bodyPr>
            <a:normAutofit/>
          </a:bodyPr>
          <a:lstStyle/>
          <a:p>
            <a:r>
              <a:rPr lang="sv-SE" dirty="0"/>
              <a:t>Bra:</a:t>
            </a:r>
          </a:p>
          <a:p>
            <a:pPr lvl="1"/>
            <a:r>
              <a:rPr lang="sv-SE" dirty="0"/>
              <a:t>Intressant</a:t>
            </a:r>
          </a:p>
          <a:p>
            <a:pPr lvl="1"/>
            <a:r>
              <a:rPr lang="sv-SE" dirty="0"/>
              <a:t>Mer utmanande och lärorikt än det andra</a:t>
            </a:r>
          </a:p>
          <a:p>
            <a:r>
              <a:rPr lang="sv-SE" dirty="0"/>
              <a:t>Dåligt:</a:t>
            </a:r>
          </a:p>
          <a:p>
            <a:pPr lvl="1"/>
            <a:r>
              <a:rPr lang="sv-SE" dirty="0"/>
              <a:t>Vissa omständigheter</a:t>
            </a:r>
          </a:p>
          <a:p>
            <a:pPr lvl="1"/>
            <a:r>
              <a:rPr lang="sv-SE" dirty="0"/>
              <a:t>Kasst betalt</a:t>
            </a:r>
          </a:p>
          <a:p>
            <a:pPr lvl="1"/>
            <a:r>
              <a:rPr lang="sv-SE" dirty="0"/>
              <a:t>Småbarnsperiod &amp; doktorerande</a:t>
            </a:r>
          </a:p>
          <a:p>
            <a:pPr lvl="1"/>
            <a:r>
              <a:rPr lang="sv-SE" dirty="0"/>
              <a:t>Recept på </a:t>
            </a:r>
            <a:r>
              <a:rPr lang="sv-SE" dirty="0" err="1"/>
              <a:t>disaster</a:t>
            </a:r>
            <a:r>
              <a:rPr lang="sv-SE" dirty="0"/>
              <a:t>…</a:t>
            </a:r>
          </a:p>
          <a:p>
            <a:r>
              <a:rPr lang="sv-SE" dirty="0"/>
              <a:t>Vad göra?</a:t>
            </a:r>
          </a:p>
        </p:txBody>
      </p:sp>
      <p:pic>
        <p:nvPicPr>
          <p:cNvPr id="5" name="Bild 4" descr="Skrivbord kontur">
            <a:extLst>
              <a:ext uri="{FF2B5EF4-FFF2-40B4-BE49-F238E27FC236}">
                <a16:creationId xmlns:a16="http://schemas.microsoft.com/office/drawing/2014/main" id="{CC1D3CBD-658C-7792-1CD5-065E4C3D75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75127" y="932958"/>
            <a:ext cx="3231362" cy="3231362"/>
          </a:xfrm>
          <a:prstGeom prst="rect">
            <a:avLst/>
          </a:prstGeom>
        </p:spPr>
      </p:pic>
      <p:sp>
        <p:nvSpPr>
          <p:cNvPr id="4" name="Platshållare för datum 3">
            <a:extLst>
              <a:ext uri="{FF2B5EF4-FFF2-40B4-BE49-F238E27FC236}">
                <a16:creationId xmlns:a16="http://schemas.microsoft.com/office/drawing/2014/main" id="{21CCC6C5-C62A-A890-4F63-6D0D85006815}"/>
              </a:ext>
            </a:extLst>
          </p:cNvPr>
          <p:cNvSpPr>
            <a:spLocks noGrp="1"/>
          </p:cNvSpPr>
          <p:nvPr>
            <p:ph type="dt" sz="half" idx="10"/>
          </p:nvPr>
        </p:nvSpPr>
        <p:spPr/>
        <p:txBody>
          <a:bodyPr/>
          <a:lstStyle/>
          <a:p>
            <a:r>
              <a:rPr lang="sv-SE"/>
              <a:t>2023-10-30</a:t>
            </a:r>
            <a:endParaRPr lang="sv-SE" dirty="0"/>
          </a:p>
        </p:txBody>
      </p:sp>
      <p:sp>
        <p:nvSpPr>
          <p:cNvPr id="6" name="Platshållare för sidfot 5">
            <a:extLst>
              <a:ext uri="{FF2B5EF4-FFF2-40B4-BE49-F238E27FC236}">
                <a16:creationId xmlns:a16="http://schemas.microsoft.com/office/drawing/2014/main" id="{E201C066-E297-56C3-68F3-0F455C6E71D5}"/>
              </a:ext>
            </a:extLst>
          </p:cNvPr>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3209288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E5EB2B-8B8C-C325-9138-4622D3A40CF8}"/>
              </a:ext>
            </a:extLst>
          </p:cNvPr>
          <p:cNvSpPr>
            <a:spLocks noGrp="1"/>
          </p:cNvSpPr>
          <p:nvPr>
            <p:ph type="title"/>
          </p:nvPr>
        </p:nvSpPr>
        <p:spPr/>
        <p:txBody>
          <a:bodyPr/>
          <a:lstStyle/>
          <a:p>
            <a:r>
              <a:rPr lang="sv-SE" dirty="0"/>
              <a:t>Då blev det RCC</a:t>
            </a:r>
          </a:p>
        </p:txBody>
      </p:sp>
      <p:sp>
        <p:nvSpPr>
          <p:cNvPr id="3" name="Platshållare för innehåll 2">
            <a:extLst>
              <a:ext uri="{FF2B5EF4-FFF2-40B4-BE49-F238E27FC236}">
                <a16:creationId xmlns:a16="http://schemas.microsoft.com/office/drawing/2014/main" id="{56D63CCA-E187-2C12-5F05-B73E01B80C78}"/>
              </a:ext>
            </a:extLst>
          </p:cNvPr>
          <p:cNvSpPr>
            <a:spLocks noGrp="1"/>
          </p:cNvSpPr>
          <p:nvPr>
            <p:ph idx="1"/>
          </p:nvPr>
        </p:nvSpPr>
        <p:spPr>
          <a:xfrm>
            <a:off x="3396341" y="1316889"/>
            <a:ext cx="5640780" cy="2696972"/>
          </a:xfrm>
        </p:spPr>
        <p:txBody>
          <a:bodyPr>
            <a:normAutofit/>
          </a:bodyPr>
          <a:lstStyle/>
          <a:p>
            <a:r>
              <a:rPr lang="sv-SE" dirty="0"/>
              <a:t>OC…RCC</a:t>
            </a:r>
          </a:p>
          <a:p>
            <a:r>
              <a:rPr lang="sv-SE" dirty="0"/>
              <a:t>Nu blev det intressant</a:t>
            </a:r>
          </a:p>
          <a:p>
            <a:r>
              <a:rPr lang="sv-SE" dirty="0"/>
              <a:t>Intressanta kollegor</a:t>
            </a:r>
          </a:p>
          <a:p>
            <a:pPr lvl="1"/>
            <a:r>
              <a:rPr lang="sv-SE" dirty="0"/>
              <a:t>Fler statistiker samt tekniska matematiker från Chalmers</a:t>
            </a:r>
          </a:p>
          <a:p>
            <a:r>
              <a:rPr lang="sv-SE" dirty="0"/>
              <a:t>Intressanta uppdrag</a:t>
            </a:r>
          </a:p>
          <a:p>
            <a:r>
              <a:rPr lang="sv-SE" dirty="0"/>
              <a:t>Nationella uppdrag</a:t>
            </a:r>
          </a:p>
          <a:p>
            <a:r>
              <a:rPr lang="sv-SE" dirty="0"/>
              <a:t>Samarbete mellan regioner, </a:t>
            </a:r>
            <a:r>
              <a:rPr lang="sv-SE" dirty="0" err="1"/>
              <a:t>proffessioner</a:t>
            </a:r>
            <a:endParaRPr lang="sv-SE" dirty="0"/>
          </a:p>
        </p:txBody>
      </p:sp>
      <p:pic>
        <p:nvPicPr>
          <p:cNvPr id="5" name="Bild 4" descr="Öppen bok kontur">
            <a:extLst>
              <a:ext uri="{FF2B5EF4-FFF2-40B4-BE49-F238E27FC236}">
                <a16:creationId xmlns:a16="http://schemas.microsoft.com/office/drawing/2014/main" id="{3D87082C-5545-2EA0-6A90-20861C4A71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446749">
            <a:off x="7169726" y="3556661"/>
            <a:ext cx="914400" cy="914400"/>
          </a:xfrm>
          <a:prstGeom prst="rect">
            <a:avLst/>
          </a:prstGeom>
        </p:spPr>
      </p:pic>
      <p:pic>
        <p:nvPicPr>
          <p:cNvPr id="7" name="Bild 6" descr="Skrivbord kontur">
            <a:extLst>
              <a:ext uri="{FF2B5EF4-FFF2-40B4-BE49-F238E27FC236}">
                <a16:creationId xmlns:a16="http://schemas.microsoft.com/office/drawing/2014/main" id="{F9ECB571-2CE9-3150-6CF7-F068413858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85754" y="3129620"/>
            <a:ext cx="1430977" cy="1430977"/>
          </a:xfrm>
          <a:prstGeom prst="rect">
            <a:avLst/>
          </a:prstGeom>
        </p:spPr>
      </p:pic>
      <p:pic>
        <p:nvPicPr>
          <p:cNvPr id="9" name="Bild 8" descr="Cykel med människor kontur">
            <a:extLst>
              <a:ext uri="{FF2B5EF4-FFF2-40B4-BE49-F238E27FC236}">
                <a16:creationId xmlns:a16="http://schemas.microsoft.com/office/drawing/2014/main" id="{D81F9BF9-C46D-4B80-0F4D-7F5C63CD76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95664" y="2474461"/>
            <a:ext cx="1539400" cy="1539400"/>
          </a:xfrm>
          <a:prstGeom prst="rect">
            <a:avLst/>
          </a:prstGeom>
        </p:spPr>
      </p:pic>
      <p:pic>
        <p:nvPicPr>
          <p:cNvPr id="11" name="Bild 10" descr="Tabell kontur">
            <a:extLst>
              <a:ext uri="{FF2B5EF4-FFF2-40B4-BE49-F238E27FC236}">
                <a16:creationId xmlns:a16="http://schemas.microsoft.com/office/drawing/2014/main" id="{7CD4C2F1-3805-4452-1F54-D6AA7432F1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878" y="1058663"/>
            <a:ext cx="1080653" cy="1080653"/>
          </a:xfrm>
          <a:prstGeom prst="rect">
            <a:avLst/>
          </a:prstGeom>
        </p:spPr>
      </p:pic>
      <p:pic>
        <p:nvPicPr>
          <p:cNvPr id="13" name="Bild 12" descr="Möte med hel fyllning">
            <a:extLst>
              <a:ext uri="{FF2B5EF4-FFF2-40B4-BE49-F238E27FC236}">
                <a16:creationId xmlns:a16="http://schemas.microsoft.com/office/drawing/2014/main" id="{29CE6E78-EAA9-9B4E-D26C-9AA2ACE3BC8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46009" y="3431631"/>
            <a:ext cx="1164460" cy="1164460"/>
          </a:xfrm>
          <a:prstGeom prst="rect">
            <a:avLst/>
          </a:prstGeom>
        </p:spPr>
      </p:pic>
      <p:pic>
        <p:nvPicPr>
          <p:cNvPr id="15" name="Bild 14" descr="Tillgång och efterfrågan kontur">
            <a:extLst>
              <a:ext uri="{FF2B5EF4-FFF2-40B4-BE49-F238E27FC236}">
                <a16:creationId xmlns:a16="http://schemas.microsoft.com/office/drawing/2014/main" id="{926742FD-964F-7410-A8ED-6A0DE0E986E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94426" y="1337833"/>
            <a:ext cx="1327542" cy="1327542"/>
          </a:xfrm>
          <a:prstGeom prst="rect">
            <a:avLst/>
          </a:prstGeom>
        </p:spPr>
      </p:pic>
      <p:pic>
        <p:nvPicPr>
          <p:cNvPr id="17" name="Bild 16" descr="Stapeldiagram kontur">
            <a:extLst>
              <a:ext uri="{FF2B5EF4-FFF2-40B4-BE49-F238E27FC236}">
                <a16:creationId xmlns:a16="http://schemas.microsoft.com/office/drawing/2014/main" id="{F4F3217C-6A55-20D8-7F71-41D36922BC7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49388" y="2001604"/>
            <a:ext cx="914400" cy="914400"/>
          </a:xfrm>
          <a:prstGeom prst="rect">
            <a:avLst/>
          </a:prstGeom>
        </p:spPr>
      </p:pic>
      <p:sp>
        <p:nvSpPr>
          <p:cNvPr id="4" name="Platshållare för datum 3">
            <a:extLst>
              <a:ext uri="{FF2B5EF4-FFF2-40B4-BE49-F238E27FC236}">
                <a16:creationId xmlns:a16="http://schemas.microsoft.com/office/drawing/2014/main" id="{A5637B2B-B7CD-0EAB-499A-85DAB366CE22}"/>
              </a:ext>
            </a:extLst>
          </p:cNvPr>
          <p:cNvSpPr>
            <a:spLocks noGrp="1"/>
          </p:cNvSpPr>
          <p:nvPr>
            <p:ph type="dt" sz="half" idx="10"/>
          </p:nvPr>
        </p:nvSpPr>
        <p:spPr/>
        <p:txBody>
          <a:bodyPr/>
          <a:lstStyle/>
          <a:p>
            <a:r>
              <a:rPr lang="sv-SE"/>
              <a:t>2023-10-30</a:t>
            </a:r>
            <a:endParaRPr lang="sv-SE" dirty="0"/>
          </a:p>
        </p:txBody>
      </p:sp>
      <p:sp>
        <p:nvSpPr>
          <p:cNvPr id="6" name="Platshållare för sidfot 5">
            <a:extLst>
              <a:ext uri="{FF2B5EF4-FFF2-40B4-BE49-F238E27FC236}">
                <a16:creationId xmlns:a16="http://schemas.microsoft.com/office/drawing/2014/main" id="{DF34041C-68F8-9987-5283-4557FDF81DC0}"/>
              </a:ext>
            </a:extLst>
          </p:cNvPr>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1333512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9ADF0C-F80F-145B-6CA8-967521904ED9}"/>
              </a:ext>
            </a:extLst>
          </p:cNvPr>
          <p:cNvSpPr>
            <a:spLocks noGrp="1"/>
          </p:cNvSpPr>
          <p:nvPr>
            <p:ph type="title"/>
          </p:nvPr>
        </p:nvSpPr>
        <p:spPr>
          <a:xfrm>
            <a:off x="2225675" y="14466"/>
            <a:ext cx="4692650" cy="577022"/>
          </a:xfrm>
        </p:spPr>
        <p:txBody>
          <a:bodyPr/>
          <a:lstStyle/>
          <a:p>
            <a:pPr algn="ctr"/>
            <a:r>
              <a:rPr lang="sv-SE" dirty="0"/>
              <a:t>Uppdrag</a:t>
            </a:r>
          </a:p>
        </p:txBody>
      </p:sp>
      <p:sp>
        <p:nvSpPr>
          <p:cNvPr id="3" name="Platshållare för innehåll 2">
            <a:extLst>
              <a:ext uri="{FF2B5EF4-FFF2-40B4-BE49-F238E27FC236}">
                <a16:creationId xmlns:a16="http://schemas.microsoft.com/office/drawing/2014/main" id="{140669B8-5C2D-1288-6108-78C44754E169}"/>
              </a:ext>
            </a:extLst>
          </p:cNvPr>
          <p:cNvSpPr>
            <a:spLocks noGrp="1"/>
          </p:cNvSpPr>
          <p:nvPr>
            <p:ph idx="1"/>
          </p:nvPr>
        </p:nvSpPr>
        <p:spPr>
          <a:xfrm>
            <a:off x="26583" y="431752"/>
            <a:ext cx="6124840" cy="4287484"/>
          </a:xfrm>
        </p:spPr>
        <p:txBody>
          <a:bodyPr>
            <a:normAutofit/>
          </a:bodyPr>
          <a:lstStyle/>
          <a:p>
            <a:r>
              <a:rPr lang="sv-SE" dirty="0"/>
              <a:t>Från </a:t>
            </a:r>
          </a:p>
          <a:p>
            <a:pPr lvl="1"/>
            <a:r>
              <a:rPr lang="sv-SE" dirty="0"/>
              <a:t>Socialdepartementet </a:t>
            </a:r>
            <a:br>
              <a:rPr lang="sv-SE" dirty="0"/>
            </a:br>
            <a:r>
              <a:rPr lang="sv-SE" dirty="0"/>
              <a:t>(</a:t>
            </a:r>
            <a:r>
              <a:rPr lang="sv-SE" dirty="0" err="1"/>
              <a:t>bl</a:t>
            </a:r>
            <a:r>
              <a:rPr lang="sv-SE" dirty="0"/>
              <a:t> a via Socialstyrelsen och SKR)</a:t>
            </a:r>
          </a:p>
          <a:p>
            <a:pPr lvl="1"/>
            <a:r>
              <a:rPr lang="sv-SE" dirty="0"/>
              <a:t>VGR</a:t>
            </a:r>
          </a:p>
          <a:p>
            <a:pPr lvl="1"/>
            <a:r>
              <a:rPr lang="sv-SE" dirty="0"/>
              <a:t>Region Halland</a:t>
            </a:r>
          </a:p>
          <a:p>
            <a:r>
              <a:rPr lang="sv-SE" dirty="0"/>
              <a:t>RCC:s syfte </a:t>
            </a:r>
          </a:p>
          <a:p>
            <a:pPr lvl="1"/>
            <a:r>
              <a:rPr lang="sv-SE" dirty="0">
                <a:solidFill>
                  <a:srgbClr val="040C28"/>
                </a:solidFill>
                <a:latin typeface="Google Sans"/>
              </a:rPr>
              <a:t>Ö</a:t>
            </a:r>
            <a:r>
              <a:rPr lang="sv-SE" b="0" i="0" dirty="0">
                <a:solidFill>
                  <a:srgbClr val="040C28"/>
                </a:solidFill>
                <a:effectLst/>
                <a:latin typeface="Google Sans"/>
              </a:rPr>
              <a:t>ka vård</a:t>
            </a:r>
            <a:r>
              <a:rPr lang="sv-SE" b="0" i="1" u="sng" dirty="0">
                <a:solidFill>
                  <a:srgbClr val="040C28"/>
                </a:solidFill>
                <a:effectLst/>
                <a:latin typeface="Google Sans"/>
              </a:rPr>
              <a:t>kvaliteten</a:t>
            </a:r>
          </a:p>
          <a:p>
            <a:pPr lvl="1"/>
            <a:r>
              <a:rPr lang="sv-SE" dirty="0">
                <a:solidFill>
                  <a:srgbClr val="040C28"/>
                </a:solidFill>
                <a:latin typeface="Google Sans"/>
              </a:rPr>
              <a:t>F</a:t>
            </a:r>
            <a:r>
              <a:rPr lang="sv-SE" b="0" i="0" dirty="0">
                <a:solidFill>
                  <a:srgbClr val="040C28"/>
                </a:solidFill>
                <a:effectLst/>
                <a:latin typeface="Google Sans"/>
              </a:rPr>
              <a:t>örbättra vårdresultaten</a:t>
            </a:r>
          </a:p>
          <a:p>
            <a:pPr lvl="1"/>
            <a:r>
              <a:rPr lang="sv-SE" dirty="0">
                <a:solidFill>
                  <a:srgbClr val="040C28"/>
                </a:solidFill>
                <a:latin typeface="Google Sans"/>
              </a:rPr>
              <a:t>A</a:t>
            </a:r>
            <a:r>
              <a:rPr lang="sv-SE" b="0" i="0" dirty="0">
                <a:solidFill>
                  <a:srgbClr val="040C28"/>
                </a:solidFill>
                <a:effectLst/>
                <a:latin typeface="Google Sans"/>
              </a:rPr>
              <a:t>nvända hälso- och sjukvårdens resurser mer </a:t>
            </a:r>
            <a:r>
              <a:rPr lang="sv-SE" b="0" i="1" u="sng" dirty="0">
                <a:solidFill>
                  <a:srgbClr val="040C28"/>
                </a:solidFill>
                <a:effectLst/>
                <a:latin typeface="Google Sans"/>
              </a:rPr>
              <a:t>effektivt</a:t>
            </a:r>
          </a:p>
          <a:p>
            <a:pPr lvl="1"/>
            <a:r>
              <a:rPr lang="sv-SE" dirty="0">
                <a:solidFill>
                  <a:srgbClr val="040C28"/>
                </a:solidFill>
                <a:latin typeface="Google Sans"/>
              </a:rPr>
              <a:t>G</a:t>
            </a:r>
            <a:r>
              <a:rPr lang="sv-SE" b="0" i="0" dirty="0">
                <a:solidFill>
                  <a:srgbClr val="040C28"/>
                </a:solidFill>
                <a:effectLst/>
                <a:latin typeface="Google Sans"/>
              </a:rPr>
              <a:t>öra cancervården mer </a:t>
            </a:r>
            <a:r>
              <a:rPr lang="sv-SE" b="0" i="1" u="sng" dirty="0">
                <a:solidFill>
                  <a:srgbClr val="040C28"/>
                </a:solidFill>
                <a:effectLst/>
                <a:latin typeface="Google Sans"/>
              </a:rPr>
              <a:t>jämlik</a:t>
            </a:r>
            <a:endParaRPr lang="sv-SE" b="0" i="0" dirty="0">
              <a:solidFill>
                <a:srgbClr val="040C28"/>
              </a:solidFill>
              <a:effectLst/>
              <a:latin typeface="Google Sans"/>
            </a:endParaRPr>
          </a:p>
          <a:p>
            <a:r>
              <a:rPr lang="sv-SE" dirty="0">
                <a:solidFill>
                  <a:srgbClr val="040C28"/>
                </a:solidFill>
                <a:latin typeface="Google Sans"/>
              </a:rPr>
              <a:t>Genom bl. a.</a:t>
            </a:r>
          </a:p>
          <a:p>
            <a:pPr lvl="1"/>
            <a:r>
              <a:rPr lang="sv-SE" dirty="0">
                <a:solidFill>
                  <a:srgbClr val="040C28"/>
                </a:solidFill>
                <a:latin typeface="Google Sans"/>
              </a:rPr>
              <a:t>Vårdprogram</a:t>
            </a:r>
          </a:p>
          <a:p>
            <a:pPr lvl="1"/>
            <a:r>
              <a:rPr lang="sv-SE" dirty="0">
                <a:solidFill>
                  <a:srgbClr val="040C28"/>
                </a:solidFill>
                <a:latin typeface="Google Sans"/>
              </a:rPr>
              <a:t>Kvalitetsregister</a:t>
            </a:r>
          </a:p>
          <a:p>
            <a:pPr lvl="1"/>
            <a:r>
              <a:rPr lang="sv-SE" dirty="0">
                <a:solidFill>
                  <a:srgbClr val="040C28"/>
                </a:solidFill>
                <a:latin typeface="Google Sans"/>
              </a:rPr>
              <a:t>Cancerregistret</a:t>
            </a:r>
          </a:p>
          <a:p>
            <a:pPr lvl="1"/>
            <a:r>
              <a:rPr lang="sv-SE" dirty="0">
                <a:solidFill>
                  <a:srgbClr val="040C28"/>
                </a:solidFill>
                <a:latin typeface="Google Sans"/>
              </a:rPr>
              <a:t>Stöd till forskning</a:t>
            </a:r>
          </a:p>
          <a:p>
            <a:pPr lvl="1"/>
            <a:r>
              <a:rPr lang="sv-SE" dirty="0">
                <a:solidFill>
                  <a:srgbClr val="040C28"/>
                </a:solidFill>
                <a:latin typeface="Google Sans"/>
              </a:rPr>
              <a:t>Patientmedverkan</a:t>
            </a:r>
          </a:p>
        </p:txBody>
      </p:sp>
      <p:sp>
        <p:nvSpPr>
          <p:cNvPr id="5" name="textruta 4">
            <a:extLst>
              <a:ext uri="{FF2B5EF4-FFF2-40B4-BE49-F238E27FC236}">
                <a16:creationId xmlns:a16="http://schemas.microsoft.com/office/drawing/2014/main" id="{49F1F8CE-B9EB-0956-E491-B05DF8491CCB}"/>
              </a:ext>
            </a:extLst>
          </p:cNvPr>
          <p:cNvSpPr txBox="1"/>
          <p:nvPr/>
        </p:nvSpPr>
        <p:spPr>
          <a:xfrm>
            <a:off x="2286000" y="2374466"/>
            <a:ext cx="4572000" cy="369332"/>
          </a:xfrm>
          <a:prstGeom prst="rect">
            <a:avLst/>
          </a:prstGeom>
          <a:noFill/>
        </p:spPr>
        <p:txBody>
          <a:bodyPr wrap="square">
            <a:spAutoFit/>
          </a:bodyPr>
          <a:lstStyle/>
          <a:p>
            <a:r>
              <a:rPr lang="sv-SE" b="0" i="0" dirty="0">
                <a:solidFill>
                  <a:srgbClr val="000000"/>
                </a:solidFill>
                <a:effectLst/>
                <a:latin typeface="Times"/>
              </a:rPr>
              <a:t> </a:t>
            </a:r>
            <a:endParaRPr lang="sv-SE" dirty="0"/>
          </a:p>
        </p:txBody>
      </p:sp>
      <p:pic>
        <p:nvPicPr>
          <p:cNvPr id="9" name="Bildobjekt 8" descr="En bild som visar text, skärmbild, karta&#10;&#10;Automatiskt genererad beskrivning">
            <a:extLst>
              <a:ext uri="{FF2B5EF4-FFF2-40B4-BE49-F238E27FC236}">
                <a16:creationId xmlns:a16="http://schemas.microsoft.com/office/drawing/2014/main" id="{4619B9B1-7CE9-5637-220B-05F4493112E2}"/>
              </a:ext>
            </a:extLst>
          </p:cNvPr>
          <p:cNvPicPr>
            <a:picLocks noChangeAspect="1"/>
          </p:cNvPicPr>
          <p:nvPr/>
        </p:nvPicPr>
        <p:blipFill>
          <a:blip r:embed="rId2"/>
          <a:stretch>
            <a:fillRect/>
          </a:stretch>
        </p:blipFill>
        <p:spPr>
          <a:xfrm>
            <a:off x="4845130" y="581445"/>
            <a:ext cx="4248538" cy="4130304"/>
          </a:xfrm>
          <a:prstGeom prst="rect">
            <a:avLst/>
          </a:prstGeom>
        </p:spPr>
      </p:pic>
      <p:sp>
        <p:nvSpPr>
          <p:cNvPr id="4" name="Platshållare för datum 3">
            <a:extLst>
              <a:ext uri="{FF2B5EF4-FFF2-40B4-BE49-F238E27FC236}">
                <a16:creationId xmlns:a16="http://schemas.microsoft.com/office/drawing/2014/main" id="{76552A8A-15C1-5027-0182-0C099D83B48E}"/>
              </a:ext>
            </a:extLst>
          </p:cNvPr>
          <p:cNvSpPr>
            <a:spLocks noGrp="1"/>
          </p:cNvSpPr>
          <p:nvPr>
            <p:ph type="dt" sz="half" idx="10"/>
          </p:nvPr>
        </p:nvSpPr>
        <p:spPr/>
        <p:txBody>
          <a:bodyPr/>
          <a:lstStyle/>
          <a:p>
            <a:r>
              <a:rPr lang="sv-SE"/>
              <a:t>2023-10-30</a:t>
            </a:r>
            <a:endParaRPr lang="sv-SE" dirty="0"/>
          </a:p>
        </p:txBody>
      </p:sp>
      <p:sp>
        <p:nvSpPr>
          <p:cNvPr id="6" name="Platshållare för sidfot 5">
            <a:extLst>
              <a:ext uri="{FF2B5EF4-FFF2-40B4-BE49-F238E27FC236}">
                <a16:creationId xmlns:a16="http://schemas.microsoft.com/office/drawing/2014/main" id="{7B7B7460-F3DE-46D7-7CCF-B5804735A3D4}"/>
              </a:ext>
            </a:extLst>
          </p:cNvPr>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386547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D348E0-6FD8-228D-7DCD-CC399986A82E}"/>
              </a:ext>
            </a:extLst>
          </p:cNvPr>
          <p:cNvSpPr>
            <a:spLocks noGrp="1"/>
          </p:cNvSpPr>
          <p:nvPr>
            <p:ph type="title"/>
          </p:nvPr>
        </p:nvSpPr>
        <p:spPr/>
        <p:txBody>
          <a:bodyPr/>
          <a:lstStyle/>
          <a:p>
            <a:r>
              <a:rPr lang="sv-SE" dirty="0"/>
              <a:t>Exempel på ansvar/arbetsuppgifter nu</a:t>
            </a:r>
          </a:p>
        </p:txBody>
      </p:sp>
      <p:sp>
        <p:nvSpPr>
          <p:cNvPr id="3" name="Platshållare för innehåll 2">
            <a:extLst>
              <a:ext uri="{FF2B5EF4-FFF2-40B4-BE49-F238E27FC236}">
                <a16:creationId xmlns:a16="http://schemas.microsoft.com/office/drawing/2014/main" id="{3CB30284-381C-57AB-4999-C8E9308A25C9}"/>
              </a:ext>
            </a:extLst>
          </p:cNvPr>
          <p:cNvSpPr>
            <a:spLocks noGrp="1"/>
          </p:cNvSpPr>
          <p:nvPr>
            <p:ph idx="1"/>
          </p:nvPr>
        </p:nvSpPr>
        <p:spPr>
          <a:xfrm>
            <a:off x="2225675" y="1848459"/>
            <a:ext cx="4692650" cy="2329436"/>
          </a:xfrm>
        </p:spPr>
        <p:txBody>
          <a:bodyPr/>
          <a:lstStyle/>
          <a:p>
            <a:r>
              <a:rPr lang="sv-SE" dirty="0"/>
              <a:t>En del rutinstatistik</a:t>
            </a:r>
          </a:p>
          <a:p>
            <a:r>
              <a:rPr lang="sv-SE" dirty="0"/>
              <a:t>En del enstaka förfrågningar/projekt</a:t>
            </a:r>
          </a:p>
          <a:p>
            <a:r>
              <a:rPr lang="sv-SE" dirty="0"/>
              <a:t>Rätt mycket programmering</a:t>
            </a:r>
          </a:p>
          <a:p>
            <a:r>
              <a:rPr lang="sv-SE" dirty="0"/>
              <a:t>En del studier</a:t>
            </a:r>
          </a:p>
          <a:p>
            <a:r>
              <a:rPr lang="sv-SE" dirty="0"/>
              <a:t>Undervisar lite på kliniska forskarskolan </a:t>
            </a:r>
            <a:r>
              <a:rPr lang="sv-SE" dirty="0" err="1"/>
              <a:t>bl</a:t>
            </a:r>
            <a:r>
              <a:rPr lang="sv-SE" dirty="0"/>
              <a:t> a</a:t>
            </a:r>
          </a:p>
          <a:p>
            <a:r>
              <a:rPr lang="sv-SE" dirty="0"/>
              <a:t>Med mera…</a:t>
            </a:r>
          </a:p>
        </p:txBody>
      </p:sp>
      <p:sp>
        <p:nvSpPr>
          <p:cNvPr id="4" name="Platshållare för datum 3">
            <a:extLst>
              <a:ext uri="{FF2B5EF4-FFF2-40B4-BE49-F238E27FC236}">
                <a16:creationId xmlns:a16="http://schemas.microsoft.com/office/drawing/2014/main" id="{47E099D8-E146-E635-9367-4BC359FFA2B3}"/>
              </a:ext>
            </a:extLst>
          </p:cNvPr>
          <p:cNvSpPr>
            <a:spLocks noGrp="1"/>
          </p:cNvSpPr>
          <p:nvPr>
            <p:ph type="dt" sz="half" idx="10"/>
          </p:nvPr>
        </p:nvSpPr>
        <p:spPr/>
        <p:txBody>
          <a:bodyPr/>
          <a:lstStyle/>
          <a:p>
            <a:r>
              <a:rPr lang="sv-SE"/>
              <a:t>2023-10-30</a:t>
            </a:r>
            <a:endParaRPr lang="sv-SE" dirty="0"/>
          </a:p>
        </p:txBody>
      </p:sp>
      <p:sp>
        <p:nvSpPr>
          <p:cNvPr id="5" name="Platshållare för sidfot 4">
            <a:extLst>
              <a:ext uri="{FF2B5EF4-FFF2-40B4-BE49-F238E27FC236}">
                <a16:creationId xmlns:a16="http://schemas.microsoft.com/office/drawing/2014/main" id="{64CB2820-EC85-9926-56B9-AD8ACFF60F65}"/>
              </a:ext>
            </a:extLst>
          </p:cNvPr>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903178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text, skärmbild, nummer, Teckensnitt&#10;&#10;Automatiskt genererad beskrivning">
            <a:extLst>
              <a:ext uri="{FF2B5EF4-FFF2-40B4-BE49-F238E27FC236}">
                <a16:creationId xmlns:a16="http://schemas.microsoft.com/office/drawing/2014/main" id="{5A7EAB2B-FB8E-4C99-E2E3-4E6F8259C234}"/>
              </a:ext>
            </a:extLst>
          </p:cNvPr>
          <p:cNvPicPr>
            <a:picLocks noGrp="1" noChangeAspect="1"/>
          </p:cNvPicPr>
          <p:nvPr>
            <p:ph idx="1"/>
          </p:nvPr>
        </p:nvPicPr>
        <p:blipFill>
          <a:blip r:embed="rId2"/>
          <a:stretch>
            <a:fillRect/>
          </a:stretch>
        </p:blipFill>
        <p:spPr>
          <a:xfrm>
            <a:off x="62175" y="94822"/>
            <a:ext cx="2813726" cy="3263504"/>
          </a:xfrm>
          <a:ln>
            <a:solidFill>
              <a:schemeClr val="accent1"/>
            </a:solidFill>
          </a:ln>
        </p:spPr>
      </p:pic>
      <p:pic>
        <p:nvPicPr>
          <p:cNvPr id="7" name="Bildobjekt 6" descr="En bild som visar text, skärmbild, Parallell, diagram&#10;&#10;Automatiskt genererad beskrivning">
            <a:extLst>
              <a:ext uri="{FF2B5EF4-FFF2-40B4-BE49-F238E27FC236}">
                <a16:creationId xmlns:a16="http://schemas.microsoft.com/office/drawing/2014/main" id="{2AE97A7D-DA1B-C289-6DAC-905C4D8D0AFD}"/>
              </a:ext>
            </a:extLst>
          </p:cNvPr>
          <p:cNvPicPr>
            <a:picLocks noChangeAspect="1"/>
          </p:cNvPicPr>
          <p:nvPr/>
        </p:nvPicPr>
        <p:blipFill>
          <a:blip r:embed="rId3"/>
          <a:stretch>
            <a:fillRect/>
          </a:stretch>
        </p:blipFill>
        <p:spPr>
          <a:xfrm>
            <a:off x="4583243" y="106065"/>
            <a:ext cx="4549567" cy="3856965"/>
          </a:xfrm>
          <a:prstGeom prst="rect">
            <a:avLst/>
          </a:prstGeom>
          <a:ln>
            <a:solidFill>
              <a:schemeClr val="accent1"/>
            </a:solidFill>
          </a:ln>
        </p:spPr>
      </p:pic>
      <p:pic>
        <p:nvPicPr>
          <p:cNvPr id="11" name="Bildobjekt 10" descr="En bild som visar text, diagram, linje, Teckensnitt&#10;&#10;Automatiskt genererad beskrivning">
            <a:extLst>
              <a:ext uri="{FF2B5EF4-FFF2-40B4-BE49-F238E27FC236}">
                <a16:creationId xmlns:a16="http://schemas.microsoft.com/office/drawing/2014/main" id="{973A1A9F-EE89-25A0-F64E-CA8AF8BA058D}"/>
              </a:ext>
            </a:extLst>
          </p:cNvPr>
          <p:cNvPicPr>
            <a:picLocks noChangeAspect="1"/>
          </p:cNvPicPr>
          <p:nvPr/>
        </p:nvPicPr>
        <p:blipFill>
          <a:blip r:embed="rId4"/>
          <a:stretch>
            <a:fillRect/>
          </a:stretch>
        </p:blipFill>
        <p:spPr>
          <a:xfrm>
            <a:off x="1157965" y="1888761"/>
            <a:ext cx="4555502" cy="2788171"/>
          </a:xfrm>
          <a:prstGeom prst="rect">
            <a:avLst/>
          </a:prstGeom>
          <a:ln>
            <a:solidFill>
              <a:schemeClr val="accent1"/>
            </a:solidFill>
          </a:ln>
        </p:spPr>
      </p:pic>
      <p:sp>
        <p:nvSpPr>
          <p:cNvPr id="2" name="Platshållare för datum 1">
            <a:extLst>
              <a:ext uri="{FF2B5EF4-FFF2-40B4-BE49-F238E27FC236}">
                <a16:creationId xmlns:a16="http://schemas.microsoft.com/office/drawing/2014/main" id="{89A6580C-788B-6B29-E845-8A6C6711BF17}"/>
              </a:ext>
            </a:extLst>
          </p:cNvPr>
          <p:cNvSpPr>
            <a:spLocks noGrp="1"/>
          </p:cNvSpPr>
          <p:nvPr>
            <p:ph type="dt" sz="half" idx="10"/>
          </p:nvPr>
        </p:nvSpPr>
        <p:spPr/>
        <p:txBody>
          <a:bodyPr/>
          <a:lstStyle/>
          <a:p>
            <a:r>
              <a:rPr lang="sv-SE"/>
              <a:t>2023-10-30</a:t>
            </a:r>
            <a:endParaRPr lang="sv-SE" dirty="0"/>
          </a:p>
        </p:txBody>
      </p:sp>
      <p:sp>
        <p:nvSpPr>
          <p:cNvPr id="3" name="Platshållare för sidfot 2">
            <a:extLst>
              <a:ext uri="{FF2B5EF4-FFF2-40B4-BE49-F238E27FC236}">
                <a16:creationId xmlns:a16="http://schemas.microsoft.com/office/drawing/2014/main" id="{2345F0AC-93A0-25F9-8EF1-B29B3DA72D2F}"/>
              </a:ext>
            </a:extLst>
          </p:cNvPr>
          <p:cNvSpPr>
            <a:spLocks noGrp="1"/>
          </p:cNvSpPr>
          <p:nvPr>
            <p:ph type="ftr" sz="quarter" idx="11"/>
          </p:nvPr>
        </p:nvSpPr>
        <p:spPr/>
        <p:txBody>
          <a:bodyPr/>
          <a:lstStyle/>
          <a:p>
            <a:r>
              <a:rPr lang="sv-SE"/>
              <a:t>Anna Genell | MY-dagen, Chalmers</a:t>
            </a:r>
            <a:endParaRPr lang="sv-SE" dirty="0"/>
          </a:p>
        </p:txBody>
      </p:sp>
    </p:spTree>
    <p:extLst>
      <p:ext uri="{BB962C8B-B14F-4D97-AF65-F5344CB8AC3E}">
        <p14:creationId xmlns:p14="http://schemas.microsoft.com/office/powerpoint/2010/main" val="572953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En bild som visar text, skärmbild, Teckensnitt, nummer&#10;&#10;Automatiskt genererad beskrivning">
            <a:extLst>
              <a:ext uri="{FF2B5EF4-FFF2-40B4-BE49-F238E27FC236}">
                <a16:creationId xmlns:a16="http://schemas.microsoft.com/office/drawing/2014/main" id="{8B74EB25-8AAF-44E5-B1EA-59BEFD50206B}"/>
              </a:ext>
            </a:extLst>
          </p:cNvPr>
          <p:cNvPicPr>
            <a:picLocks noGrp="1" noChangeAspect="1"/>
          </p:cNvPicPr>
          <p:nvPr>
            <p:ph idx="1"/>
          </p:nvPr>
        </p:nvPicPr>
        <p:blipFill>
          <a:blip r:embed="rId2"/>
          <a:stretch>
            <a:fillRect/>
          </a:stretch>
        </p:blipFill>
        <p:spPr>
          <a:xfrm>
            <a:off x="247650" y="848348"/>
            <a:ext cx="4598138" cy="2328863"/>
          </a:xfrm>
          <a:ln>
            <a:solidFill>
              <a:schemeClr val="accent1"/>
            </a:solidFill>
          </a:ln>
        </p:spPr>
      </p:pic>
      <p:sp>
        <p:nvSpPr>
          <p:cNvPr id="4" name="Platshållare för datum 3">
            <a:extLst>
              <a:ext uri="{FF2B5EF4-FFF2-40B4-BE49-F238E27FC236}">
                <a16:creationId xmlns:a16="http://schemas.microsoft.com/office/drawing/2014/main" id="{592F77C1-039B-297F-2C8F-9BB991321CCF}"/>
              </a:ext>
            </a:extLst>
          </p:cNvPr>
          <p:cNvSpPr>
            <a:spLocks noGrp="1"/>
          </p:cNvSpPr>
          <p:nvPr>
            <p:ph type="dt" sz="half" idx="10"/>
          </p:nvPr>
        </p:nvSpPr>
        <p:spPr/>
        <p:txBody>
          <a:bodyPr/>
          <a:lstStyle/>
          <a:p>
            <a:r>
              <a:rPr lang="sv-SE"/>
              <a:t>2023-10-30</a:t>
            </a:r>
            <a:endParaRPr lang="sv-SE" dirty="0"/>
          </a:p>
        </p:txBody>
      </p:sp>
      <p:sp>
        <p:nvSpPr>
          <p:cNvPr id="5" name="Platshållare för sidfot 4">
            <a:extLst>
              <a:ext uri="{FF2B5EF4-FFF2-40B4-BE49-F238E27FC236}">
                <a16:creationId xmlns:a16="http://schemas.microsoft.com/office/drawing/2014/main" id="{DF90CED7-EA2C-DCAF-80CD-8478CA70396B}"/>
              </a:ext>
            </a:extLst>
          </p:cNvPr>
          <p:cNvSpPr>
            <a:spLocks noGrp="1"/>
          </p:cNvSpPr>
          <p:nvPr>
            <p:ph type="ftr" sz="quarter" idx="11"/>
          </p:nvPr>
        </p:nvSpPr>
        <p:spPr/>
        <p:txBody>
          <a:bodyPr/>
          <a:lstStyle/>
          <a:p>
            <a:r>
              <a:rPr lang="sv-SE"/>
              <a:t>Anna Genell | MY-dagen, Chalmers</a:t>
            </a:r>
            <a:endParaRPr lang="sv-SE" dirty="0"/>
          </a:p>
        </p:txBody>
      </p:sp>
      <p:pic>
        <p:nvPicPr>
          <p:cNvPr id="9" name="Bildobjekt 8" descr="En bild som visar text, skärmbild, Teckensnitt&#10;&#10;Automatiskt genererad beskrivning">
            <a:extLst>
              <a:ext uri="{FF2B5EF4-FFF2-40B4-BE49-F238E27FC236}">
                <a16:creationId xmlns:a16="http://schemas.microsoft.com/office/drawing/2014/main" id="{BF1600B1-B6AC-2352-23FF-3B03BBBA8168}"/>
              </a:ext>
            </a:extLst>
          </p:cNvPr>
          <p:cNvPicPr>
            <a:picLocks noChangeAspect="1"/>
          </p:cNvPicPr>
          <p:nvPr/>
        </p:nvPicPr>
        <p:blipFill>
          <a:blip r:embed="rId3"/>
          <a:stretch>
            <a:fillRect/>
          </a:stretch>
        </p:blipFill>
        <p:spPr>
          <a:xfrm>
            <a:off x="3760150" y="248478"/>
            <a:ext cx="5266820" cy="3049212"/>
          </a:xfrm>
          <a:prstGeom prst="rect">
            <a:avLst/>
          </a:prstGeom>
          <a:ln>
            <a:solidFill>
              <a:schemeClr val="accent1"/>
            </a:solidFill>
          </a:ln>
        </p:spPr>
      </p:pic>
      <p:pic>
        <p:nvPicPr>
          <p:cNvPr id="11" name="Bildobjekt 10" descr="En bild som visar text, skärmbild, Webbsida, programvara&#10;&#10;Automatiskt genererad beskrivning">
            <a:extLst>
              <a:ext uri="{FF2B5EF4-FFF2-40B4-BE49-F238E27FC236}">
                <a16:creationId xmlns:a16="http://schemas.microsoft.com/office/drawing/2014/main" id="{907786D4-E220-C851-A10C-183A674933E2}"/>
              </a:ext>
            </a:extLst>
          </p:cNvPr>
          <p:cNvPicPr>
            <a:picLocks noChangeAspect="1"/>
          </p:cNvPicPr>
          <p:nvPr/>
        </p:nvPicPr>
        <p:blipFill>
          <a:blip r:embed="rId4"/>
          <a:stretch>
            <a:fillRect/>
          </a:stretch>
        </p:blipFill>
        <p:spPr>
          <a:xfrm>
            <a:off x="2264636" y="1977076"/>
            <a:ext cx="4845465" cy="2753590"/>
          </a:xfrm>
          <a:prstGeom prst="rect">
            <a:avLst/>
          </a:prstGeom>
          <a:ln>
            <a:solidFill>
              <a:schemeClr val="accent1"/>
            </a:solidFill>
          </a:ln>
        </p:spPr>
      </p:pic>
    </p:spTree>
    <p:extLst>
      <p:ext uri="{BB962C8B-B14F-4D97-AF65-F5344CB8AC3E}">
        <p14:creationId xmlns:p14="http://schemas.microsoft.com/office/powerpoint/2010/main" val="4191721897"/>
      </p:ext>
    </p:extLst>
  </p:cSld>
  <p:clrMapOvr>
    <a:masterClrMapping/>
  </p:clrMapOvr>
</p:sld>
</file>

<file path=ppt/theme/theme1.xml><?xml version="1.0" encoding="utf-8"?>
<a:theme xmlns:a="http://schemas.openxmlformats.org/drawingml/2006/main" name="Startsida - pattern">
  <a:themeElements>
    <a:clrScheme name="RCC_colors">
      <a:dk1>
        <a:srgbClr val="000000"/>
      </a:dk1>
      <a:lt1>
        <a:srgbClr val="FFFFFF"/>
      </a:lt1>
      <a:dk2>
        <a:srgbClr val="00507D"/>
      </a:dk2>
      <a:lt2>
        <a:srgbClr val="EEECE1"/>
      </a:lt2>
      <a:accent1>
        <a:srgbClr val="00B3F6"/>
      </a:accent1>
      <a:accent2>
        <a:srgbClr val="FFB14D"/>
      </a:accent2>
      <a:accent3>
        <a:srgbClr val="005092"/>
      </a:accent3>
      <a:accent4>
        <a:srgbClr val="19975D"/>
      </a:accent4>
      <a:accent5>
        <a:srgbClr val="A29B96"/>
      </a:accent5>
      <a:accent6>
        <a:srgbClr val="E56284"/>
      </a:accent6>
      <a:hlink>
        <a:srgbClr val="0000FF"/>
      </a:hlink>
      <a:folHlink>
        <a:srgbClr val="800080"/>
      </a:folHlink>
    </a:clrScheme>
    <a:fontScheme name="RCC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CC_presentation_Vast_16_9" id="{22231397-19BA-CB41-9E22-2B388EAA0E47}" vid="{04BBCB92-6F9D-074E-9B2B-BCF341DE5CC7}"/>
    </a:ext>
  </a:extLst>
</a:theme>
</file>

<file path=ppt/theme/theme2.xml><?xml version="1.0" encoding="utf-8"?>
<a:theme xmlns:a="http://schemas.openxmlformats.org/drawingml/2006/main" name="Startsida - bild">
  <a:themeElements>
    <a:clrScheme name="RCC_colors">
      <a:dk1>
        <a:srgbClr val="000000"/>
      </a:dk1>
      <a:lt1>
        <a:srgbClr val="FFFFFF"/>
      </a:lt1>
      <a:dk2>
        <a:srgbClr val="00507D"/>
      </a:dk2>
      <a:lt2>
        <a:srgbClr val="EEECE1"/>
      </a:lt2>
      <a:accent1>
        <a:srgbClr val="00B3F6"/>
      </a:accent1>
      <a:accent2>
        <a:srgbClr val="FFB14D"/>
      </a:accent2>
      <a:accent3>
        <a:srgbClr val="005092"/>
      </a:accent3>
      <a:accent4>
        <a:srgbClr val="19975D"/>
      </a:accent4>
      <a:accent5>
        <a:srgbClr val="A29B96"/>
      </a:accent5>
      <a:accent6>
        <a:srgbClr val="E56284"/>
      </a:accent6>
      <a:hlink>
        <a:srgbClr val="0000FF"/>
      </a:hlink>
      <a:folHlink>
        <a:srgbClr val="800080"/>
      </a:folHlink>
    </a:clrScheme>
    <a:fontScheme name="RCC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CC_presentation_Vast_16_9" id="{22231397-19BA-CB41-9E22-2B388EAA0E47}" vid="{33C299FE-1437-BB43-AE14-5F908E611FAE}"/>
    </a:ext>
  </a:extLst>
</a:theme>
</file>

<file path=ppt/theme/theme3.xml><?xml version="1.0" encoding="utf-8"?>
<a:theme xmlns:a="http://schemas.openxmlformats.org/drawingml/2006/main" name="Kapitelstart">
  <a:themeElements>
    <a:clrScheme name="RCC_colors">
      <a:dk1>
        <a:srgbClr val="000000"/>
      </a:dk1>
      <a:lt1>
        <a:srgbClr val="FFFFFF"/>
      </a:lt1>
      <a:dk2>
        <a:srgbClr val="00507D"/>
      </a:dk2>
      <a:lt2>
        <a:srgbClr val="EEECE1"/>
      </a:lt2>
      <a:accent1>
        <a:srgbClr val="00B3F6"/>
      </a:accent1>
      <a:accent2>
        <a:srgbClr val="FFB14D"/>
      </a:accent2>
      <a:accent3>
        <a:srgbClr val="005092"/>
      </a:accent3>
      <a:accent4>
        <a:srgbClr val="19975D"/>
      </a:accent4>
      <a:accent5>
        <a:srgbClr val="A29B96"/>
      </a:accent5>
      <a:accent6>
        <a:srgbClr val="E56284"/>
      </a:accent6>
      <a:hlink>
        <a:srgbClr val="0000FF"/>
      </a:hlink>
      <a:folHlink>
        <a:srgbClr val="800080"/>
      </a:folHlink>
    </a:clrScheme>
    <a:fontScheme name="RCC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CC_presentation_Vast_16_9" id="{22231397-19BA-CB41-9E22-2B388EAA0E47}" vid="{D01A8284-89A7-644B-88D1-CF6BE53AE0E0}"/>
    </a:ext>
  </a:extLst>
</a:theme>
</file>

<file path=ppt/theme/theme4.xml><?xml version="1.0" encoding="utf-8"?>
<a:theme xmlns:a="http://schemas.openxmlformats.org/drawingml/2006/main" name="bg - pattern bård">
  <a:themeElements>
    <a:clrScheme name="RCC_colors">
      <a:dk1>
        <a:srgbClr val="000000"/>
      </a:dk1>
      <a:lt1>
        <a:srgbClr val="FFFFFF"/>
      </a:lt1>
      <a:dk2>
        <a:srgbClr val="00507D"/>
      </a:dk2>
      <a:lt2>
        <a:srgbClr val="EEECE1"/>
      </a:lt2>
      <a:accent1>
        <a:srgbClr val="00B3F6"/>
      </a:accent1>
      <a:accent2>
        <a:srgbClr val="FFB14D"/>
      </a:accent2>
      <a:accent3>
        <a:srgbClr val="005092"/>
      </a:accent3>
      <a:accent4>
        <a:srgbClr val="19975D"/>
      </a:accent4>
      <a:accent5>
        <a:srgbClr val="A29B96"/>
      </a:accent5>
      <a:accent6>
        <a:srgbClr val="E56284"/>
      </a:accent6>
      <a:hlink>
        <a:srgbClr val="0000FF"/>
      </a:hlink>
      <a:folHlink>
        <a:srgbClr val="800080"/>
      </a:folHlink>
    </a:clrScheme>
    <a:fontScheme name="RCC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CC_presentation_Vast_16_9" id="{22231397-19BA-CB41-9E22-2B388EAA0E47}" vid="{CD785C91-DCA3-7647-AF8A-346E472B3473}"/>
    </a:ext>
  </a:extLst>
</a:theme>
</file>

<file path=ppt/theme/theme5.xml><?xml version="1.0" encoding="utf-8"?>
<a:theme xmlns:a="http://schemas.openxmlformats.org/drawingml/2006/main" name="bg - grå bård">
  <a:themeElements>
    <a:clrScheme name="RCC_colors 1">
      <a:dk1>
        <a:srgbClr val="000000"/>
      </a:dk1>
      <a:lt1>
        <a:srgbClr val="FFFFFF"/>
      </a:lt1>
      <a:dk2>
        <a:srgbClr val="00507D"/>
      </a:dk2>
      <a:lt2>
        <a:srgbClr val="EEECE1"/>
      </a:lt2>
      <a:accent1>
        <a:srgbClr val="00B3F6"/>
      </a:accent1>
      <a:accent2>
        <a:srgbClr val="FFB117"/>
      </a:accent2>
      <a:accent3>
        <a:srgbClr val="005092"/>
      </a:accent3>
      <a:accent4>
        <a:srgbClr val="19975D"/>
      </a:accent4>
      <a:accent5>
        <a:srgbClr val="A29B96"/>
      </a:accent5>
      <a:accent6>
        <a:srgbClr val="E56284"/>
      </a:accent6>
      <a:hlink>
        <a:srgbClr val="0000FF"/>
      </a:hlink>
      <a:folHlink>
        <a:srgbClr val="800080"/>
      </a:folHlink>
    </a:clrScheme>
    <a:fontScheme name="RCC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CC_presentation_Vast_16_9" id="{22231397-19BA-CB41-9E22-2B388EAA0E47}" vid="{2F4E2D6C-688F-6E42-894E-AE7F57DD3F8B}"/>
    </a:ext>
  </a:extLst>
</a:theme>
</file>

<file path=ppt/theme/theme6.xml><?xml version="1.0" encoding="utf-8"?>
<a:theme xmlns:a="http://schemas.openxmlformats.org/drawingml/2006/main" name="Slutsida">
  <a:themeElements>
    <a:clrScheme name="RCC_colors">
      <a:dk1>
        <a:srgbClr val="000000"/>
      </a:dk1>
      <a:lt1>
        <a:srgbClr val="FFFFFF"/>
      </a:lt1>
      <a:dk2>
        <a:srgbClr val="00507D"/>
      </a:dk2>
      <a:lt2>
        <a:srgbClr val="EEECE1"/>
      </a:lt2>
      <a:accent1>
        <a:srgbClr val="00B3F6"/>
      </a:accent1>
      <a:accent2>
        <a:srgbClr val="FFB14D"/>
      </a:accent2>
      <a:accent3>
        <a:srgbClr val="005092"/>
      </a:accent3>
      <a:accent4>
        <a:srgbClr val="19975D"/>
      </a:accent4>
      <a:accent5>
        <a:srgbClr val="A29B96"/>
      </a:accent5>
      <a:accent6>
        <a:srgbClr val="E56284"/>
      </a:accent6>
      <a:hlink>
        <a:srgbClr val="0000FF"/>
      </a:hlink>
      <a:folHlink>
        <a:srgbClr val="800080"/>
      </a:folHlink>
    </a:clrScheme>
    <a:fontScheme name="RCC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CC_presentation_Vast_16_9" id="{22231397-19BA-CB41-9E22-2B388EAA0E47}" vid="{BD5B5C19-71E7-414E-9F79-1E96FCC097A6}"/>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50584BDC326E64CAA0597EF6256565B" ma:contentTypeVersion="9" ma:contentTypeDescription="Skapa ett nytt dokument." ma:contentTypeScope="" ma:versionID="3c5bcf0f70eadefeb4f8889a98ccc6ce">
  <xsd:schema xmlns:xsd="http://www.w3.org/2001/XMLSchema" xmlns:xs="http://www.w3.org/2001/XMLSchema" xmlns:p="http://schemas.microsoft.com/office/2006/metadata/properties" xmlns:ns2="5dd5a513-0d30-4f64-ae48-48ad87199d4c" targetNamespace="http://schemas.microsoft.com/office/2006/metadata/properties" ma:root="true" ma:fieldsID="3adc04be5bc8995e31a5ffbb279b9c21" ns2:_="">
    <xsd:import namespace="5dd5a513-0d30-4f64-ae48-48ad87199d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d5a513-0d30-4f64-ae48-48ad87199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00DEDC-3051-4154-9F87-3024F5945B8E}">
  <ds:schemaRefs>
    <ds:schemaRef ds:uri="http://schemas.microsoft.com/sharepoint/v3/contenttype/forms"/>
  </ds:schemaRefs>
</ds:datastoreItem>
</file>

<file path=customXml/itemProps2.xml><?xml version="1.0" encoding="utf-8"?>
<ds:datastoreItem xmlns:ds="http://schemas.openxmlformats.org/officeDocument/2006/customXml" ds:itemID="{625C68AC-FB46-487B-9868-C2EBC31D97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d5a513-0d30-4f64-ae48-48ad87199d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0C9147-7387-42D8-BA99-3DB6C6FC8714}">
  <ds:schemaRefs>
    <ds:schemaRef ds:uri="5dd5a513-0d30-4f64-ae48-48ad87199d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Startsida - pattern</Template>
  <TotalTime>185</TotalTime>
  <Words>736</Words>
  <Application>Microsoft Office PowerPoint</Application>
  <PresentationFormat>On-screen Show (16:9)</PresentationFormat>
  <Paragraphs>138</Paragraphs>
  <Slides>18</Slides>
  <Notes>1</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18</vt:i4>
      </vt:variant>
    </vt:vector>
  </HeadingPairs>
  <TitlesOfParts>
    <vt:vector size="28" baseType="lpstr">
      <vt:lpstr>Arial</vt:lpstr>
      <vt:lpstr>Calibri</vt:lpstr>
      <vt:lpstr>Google Sans</vt:lpstr>
      <vt:lpstr>Times</vt:lpstr>
      <vt:lpstr>Startsida - pattern</vt:lpstr>
      <vt:lpstr>Startsida - bild</vt:lpstr>
      <vt:lpstr>Kapitelstart</vt:lpstr>
      <vt:lpstr>bg - pattern bård</vt:lpstr>
      <vt:lpstr>bg - grå bård</vt:lpstr>
      <vt:lpstr>Slutsida</vt:lpstr>
      <vt:lpstr>Från matematisk till pragmatisk statistiker</vt:lpstr>
      <vt:lpstr>Utbildning</vt:lpstr>
      <vt:lpstr>Onkologiskt centrum, SU</vt:lpstr>
      <vt:lpstr>Blev doktorand ett tag</vt:lpstr>
      <vt:lpstr>Då blev det RCC</vt:lpstr>
      <vt:lpstr>Uppdrag</vt:lpstr>
      <vt:lpstr>Exempel på ansvar/arbetsuppgifter nu</vt:lpstr>
      <vt:lpstr>PowerPoint Presentation</vt:lpstr>
      <vt:lpstr>PowerPoint Presentation</vt:lpstr>
      <vt:lpstr>PowerPoint Presentation</vt:lpstr>
      <vt:lpstr>Hur jobbar vi?</vt:lpstr>
      <vt:lpstr>Hur jobbar vi?</vt:lpstr>
      <vt:lpstr>Vad ställs vi inför?</vt:lpstr>
      <vt:lpstr>Vad ställs vi inför?</vt:lpstr>
      <vt:lpstr>Men principerna då?</vt:lpstr>
      <vt:lpstr>Men principerna då?</vt:lpstr>
      <vt:lpstr>Men principerna då?</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Emelie Ljunggren</dc:creator>
  <cp:lastModifiedBy>Johan Jonasson</cp:lastModifiedBy>
  <cp:revision>94</cp:revision>
  <dcterms:created xsi:type="dcterms:W3CDTF">2018-11-14T14:29:25Z</dcterms:created>
  <dcterms:modified xsi:type="dcterms:W3CDTF">2023-10-31T19:33:25Z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0x010100950584BDC326E64CAA0597EF6256565B</vt:lpwstr>
  </property>
  <property fmtid="{D5CDD505-2E9C-101B-9397-08002B2CF9AE}" pid="3" name="_dlc_DocIdItemGuid">
    <vt:lpwstr>21c3fd56-6fb5-4d9b-b3fc-6b7152643ec3</vt:lpwstr>
  </property>
  <property fmtid="{D5CDD505-2E9C-101B-9397-08002B2CF9AE}" pid="4" name="VGR_AmnesIndelning">
    <vt:lpwstr/>
  </property>
  <property fmtid="{D5CDD505-2E9C-101B-9397-08002B2CF9AE}" pid="5" name="TaxKeyword">
    <vt:lpwstr/>
  </property>
  <property fmtid="{D5CDD505-2E9C-101B-9397-08002B2CF9AE}" pid="6" name="MediaServiceImageTags">
    <vt:lpwstr/>
  </property>
  <property fmtid="{D5CDD505-2E9C-101B-9397-08002B2CF9AE}" pid="7" name="Handlingstyp_RS">
    <vt:lpwstr/>
  </property>
  <property fmtid="{D5CDD505-2E9C-101B-9397-08002B2CF9AE}" pid="8" name="VGR_SkapatEnhet">
    <vt:lpwstr/>
  </property>
  <property fmtid="{D5CDD505-2E9C-101B-9397-08002B2CF9AE}" pid="9" name="VGR_UpprattadForEnheter">
    <vt:lpwstr/>
  </property>
  <property fmtid="{D5CDD505-2E9C-101B-9397-08002B2CF9AE}" pid="10" name="VGR_Lagparagraf">
    <vt:lpwstr/>
  </property>
</Properties>
</file>