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6" r:id="rId3"/>
    <p:sldMasterId id="2147483690" r:id="rId4"/>
  </p:sldMasterIdLst>
  <p:notesMasterIdLst>
    <p:notesMasterId r:id="rId43"/>
  </p:notesMasterIdLst>
  <p:sldIdLst>
    <p:sldId id="289" r:id="rId5"/>
    <p:sldId id="349" r:id="rId6"/>
    <p:sldId id="258" r:id="rId7"/>
    <p:sldId id="259" r:id="rId8"/>
    <p:sldId id="260" r:id="rId9"/>
    <p:sldId id="315" r:id="rId10"/>
    <p:sldId id="343" r:id="rId11"/>
    <p:sldId id="262" r:id="rId12"/>
    <p:sldId id="263" r:id="rId13"/>
    <p:sldId id="264" r:id="rId14"/>
    <p:sldId id="427" r:id="rId15"/>
    <p:sldId id="389" r:id="rId16"/>
    <p:sldId id="445" r:id="rId17"/>
    <p:sldId id="446" r:id="rId18"/>
    <p:sldId id="447" r:id="rId19"/>
    <p:sldId id="448" r:id="rId20"/>
    <p:sldId id="449" r:id="rId21"/>
    <p:sldId id="452" r:id="rId22"/>
    <p:sldId id="348" r:id="rId23"/>
    <p:sldId id="337" r:id="rId24"/>
    <p:sldId id="342" r:id="rId25"/>
    <p:sldId id="398" r:id="rId26"/>
    <p:sldId id="450" r:id="rId27"/>
    <p:sldId id="401" r:id="rId28"/>
    <p:sldId id="403" r:id="rId29"/>
    <p:sldId id="394" r:id="rId30"/>
    <p:sldId id="454" r:id="rId31"/>
    <p:sldId id="455" r:id="rId32"/>
    <p:sldId id="456" r:id="rId33"/>
    <p:sldId id="397" r:id="rId34"/>
    <p:sldId id="459" r:id="rId35"/>
    <p:sldId id="458" r:id="rId36"/>
    <p:sldId id="412" r:id="rId37"/>
    <p:sldId id="415" r:id="rId38"/>
    <p:sldId id="462" r:id="rId39"/>
    <p:sldId id="457" r:id="rId40"/>
    <p:sldId id="353" r:id="rId41"/>
    <p:sldId id="460" r:id="rId4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96" y="28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88084-B1FF-4666-8BF0-8C678F56600A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16261-A3C2-42C7-8979-BD7B57C32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11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biochemistry-genetics-and-molecular-biology/heat-shock-protei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26289-0F2D-4BE8-8626-66F851B03480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0057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BBF8B-A89F-4B51-AAF7-C43A86182B8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749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A183D6-6170-43B8-B923-CB7741426DCC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616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the aggregate stoichiometries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S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generally increase and the diffusion coefficients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D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decrease when exposed to stress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Tsa1 is a hydrogen peroxide scavenger, that recruits 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  <a:hlinkClick r:id="rId3" tooltip="Learn more about heat shock proteins from ScienceDirect's AI-generated Topic Pages"/>
              </a:rPr>
              <a:t>heat shock proteins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which together act as chaperones to aid the clearance of damaged proteins and protein aggregates. </a:t>
            </a:r>
            <a:r>
              <a:rPr lang="en-US" b="0" i="0" dirty="0">
                <a:solidFill>
                  <a:srgbClr val="505050"/>
                </a:solidFill>
                <a:effectLst/>
                <a:latin typeface="NexusSerif"/>
              </a:rPr>
              <a:t>Tsa1 overexpression leads to fewer but larger and slower aggregates in oxidative stress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4CB036-D320-4513-B8A3-36E2F9A7C9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13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37C03-9FA1-4279-AC7A-2A8DDCE6470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420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DB20E-B61E-4A57-B138-3EF3E328C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05592-FE9F-4FD3-BEF6-F55CD2C9A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3C992-F16E-4F3F-8EFA-203F7D89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7AFD-3753-4069-88D2-3313F45E7B79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5AA88-F4F7-4720-9A70-A4352EEC7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785AD-F936-413C-91C6-3CE9AE7F6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21990-4C47-46C8-9987-16A2CF5E3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44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EA220-A3C3-475E-BA11-CDCBE154882A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98BF-DF21-4178-899D-CE7854A56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950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EA220-A3C3-475E-BA11-CDCBE154882A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98BF-DF21-4178-899D-CE7854A56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524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EA220-A3C3-475E-BA11-CDCBE154882A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98BF-DF21-4178-899D-CE7854A56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772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EA220-A3C3-475E-BA11-CDCBE154882A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98BF-DF21-4178-899D-CE7854A56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848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EA220-A3C3-475E-BA11-CDCBE154882A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98BF-DF21-4178-899D-CE7854A56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744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Rubrik, ClipArt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ClipArt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376DE95-E9C7-4ECD-9E40-2D9399B33C04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74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BF3F-2CC4-487D-A5E4-B81D5FC72FD7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2023-11-21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3E03-B63C-4FDC-A371-F7D698D8455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82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BF3F-2CC4-487D-A5E4-B81D5FC72FD7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2023-11-21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3E03-B63C-4FDC-A371-F7D698D8455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BF3F-2CC4-487D-A5E4-B81D5FC72FD7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2023-11-21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3E03-B63C-4FDC-A371-F7D698D8455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98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BF3F-2CC4-487D-A5E4-B81D5FC72FD7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2023-11-21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3E03-B63C-4FDC-A371-F7D698D8455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68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9976-4B75-42BB-B4BD-5D144C7BC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BDF37-8096-499A-B348-41CAAB0BC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D32CF-B825-48FE-B9FE-A2ABAA16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7AFD-3753-4069-88D2-3313F45E7B79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F429D-B640-4295-9A2E-DDD35382F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3028A-1F36-4D90-AEEB-E75757445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21990-4C47-46C8-9987-16A2CF5E3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925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BF3F-2CC4-487D-A5E4-B81D5FC72FD7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2023-11-21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3E03-B63C-4FDC-A371-F7D698D8455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84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BF3F-2CC4-487D-A5E4-B81D5FC72FD7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2023-11-21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3E03-B63C-4FDC-A371-F7D698D8455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01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BF3F-2CC4-487D-A5E4-B81D5FC72FD7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2023-11-21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3E03-B63C-4FDC-A371-F7D698D8455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03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BF3F-2CC4-487D-A5E4-B81D5FC72FD7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2023-11-21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3E03-B63C-4FDC-A371-F7D698D8455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88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BF3F-2CC4-487D-A5E4-B81D5FC72FD7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2023-11-21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3E03-B63C-4FDC-A371-F7D698D8455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61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BF3F-2CC4-487D-A5E4-B81D5FC72FD7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2023-11-21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3E03-B63C-4FDC-A371-F7D698D8455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794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BF3F-2CC4-487D-A5E4-B81D5FC72FD7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2023-11-21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33E03-B63C-4FDC-A371-F7D698D8455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31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Rubrik, ClipArt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ClipArt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sv-SE">
              <a:solidFill>
                <a:srgbClr val="000000"/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376DE95-E9C7-4ECD-9E40-2D9399B33C04}" type="slidenum">
              <a:rPr lang="sv-SE">
                <a:solidFill>
                  <a:srgbClr val="000000"/>
                </a:solidFill>
              </a:rPr>
              <a:pPr/>
              <a:t>‹#›</a:t>
            </a:fld>
            <a:endParaRPr lang="sv-S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65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BC375-D0D7-4372-AAA3-05FC6CC1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5F7C-5C58-4F23-AB56-938685A517A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A07EF-360D-48E1-B78B-E4DCF0319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75F36-FA67-4575-9B77-22EF45B0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BD2F-7B58-4FAD-B209-81EAD4365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991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BE41B-F2DD-4C93-9835-FF989D8A9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3A021-6C3B-431F-8766-A6E8947D5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DDC93-7687-4833-A17F-B18D1D903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5F7C-5C58-4F23-AB56-938685A517A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B47DD-27A7-4730-A47A-9296286E5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B8636-A937-40DA-A3CD-FFB27090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BD2F-7B58-4FAD-B209-81EAD4365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64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BC375-D0D7-4372-AAA3-05FC6CC1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B5F7C-5C58-4F23-AB56-938685A517A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A07EF-360D-48E1-B78B-E4DCF0319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75F36-FA67-4575-9B77-22EF45B0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7BD2F-7B58-4FAD-B209-81EAD43653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727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08CC-7B8C-4DEE-AAD9-467158B67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671D43-4C4C-43C9-AFC2-9A5BEE931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DFC41-A4D0-40F8-91A8-6FB11CEE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B5F7C-5C58-4F23-AB56-938685A517A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2D16C-EF40-4B77-A8B2-6E9A20825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2FE69-ABED-4038-BDB9-7F1258392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BD2F-7B58-4FAD-B209-81EAD4365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460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EA220-A3C3-475E-BA11-CDCBE154882A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98BF-DF21-4178-899D-CE7854A56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58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EA220-A3C3-475E-BA11-CDCBE154882A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98BF-DF21-4178-899D-CE7854A56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78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EA220-A3C3-475E-BA11-CDCBE154882A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98BF-DF21-4178-899D-CE7854A56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6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EA220-A3C3-475E-BA11-CDCBE154882A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98BF-DF21-4178-899D-CE7854A56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54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EA220-A3C3-475E-BA11-CDCBE154882A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98BF-DF21-4178-899D-CE7854A56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43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EA220-A3C3-475E-BA11-CDCBE154882A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F98BF-DF21-4178-899D-CE7854A56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495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793F97-D626-4975-98E4-A8D862441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3BB8C-44C3-43B2-8CCE-961ADC8DE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152C4-1387-467C-8BA0-A39447DA51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B7AFD-3753-4069-88D2-3313F45E7B79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C2757-3171-4CA6-A8FC-9169C4E9F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1EC87-8D14-4748-A7BA-B29F3AD308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21990-4C47-46C8-9987-16A2CF5E3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36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EA220-A3C3-475E-BA11-CDCBE154882A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F98BF-DF21-4178-899D-CE7854A56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59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4BF3F-2CC4-487D-A5E4-B81D5FC72FD7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2023-11-21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33E03-B63C-4FDC-A371-F7D698D8455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0AA290-7C64-40BC-A09A-CE283452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CD485-6033-4D45-8CB2-C8B7C2852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4EA53-E010-4D68-899C-10165E3E4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B5F7C-5C58-4F23-AB56-938685A517A6}" type="datetimeFigureOut">
              <a:rPr lang="en-GB" smtClean="0"/>
              <a:t>21/11/2023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66668-8C1C-4571-9315-B04DEF5DC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3F98E-2E1D-4690-BCF3-44A30FFF36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7BD2F-7B58-4FAD-B209-81EAD4365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0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7.png"/><Relationship Id="rId7" Type="http://schemas.openxmlformats.org/officeDocument/2006/relationships/image" Target="../media/image39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5.pn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13.jpe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bdn.ac.uk/dsb/images/systems_biology_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51" y="1772770"/>
            <a:ext cx="654367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06048" y="5459740"/>
            <a:ext cx="23845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Marija Cvijovic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cvijoviclab.org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5225" y="119269"/>
            <a:ext cx="9895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När biologi möter matematik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249CA-8CC3-4890-98C5-8121402CCD3D}"/>
              </a:ext>
            </a:extLst>
          </p:cNvPr>
          <p:cNvSpPr txBox="1"/>
          <p:nvPr/>
        </p:nvSpPr>
        <p:spPr>
          <a:xfrm>
            <a:off x="10201064" y="6287208"/>
            <a:ext cx="1886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@CvijovicLab</a:t>
            </a:r>
          </a:p>
        </p:txBody>
      </p:sp>
    </p:spTree>
    <p:extLst>
      <p:ext uri="{BB962C8B-B14F-4D97-AF65-F5344CB8AC3E}">
        <p14:creationId xmlns:p14="http://schemas.microsoft.com/office/powerpoint/2010/main" val="2868330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Box 238"/>
          <p:cNvSpPr txBox="1"/>
          <p:nvPr/>
        </p:nvSpPr>
        <p:spPr>
          <a:xfrm>
            <a:off x="124825" y="132798"/>
            <a:ext cx="8792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Åldrande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teori: ackumuleringen av skadat material</a:t>
            </a:r>
            <a:endParaRPr kumimoji="0" lang="sv-S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89" y="926407"/>
            <a:ext cx="8864220" cy="22814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12269" y="1646507"/>
            <a:ext cx="432060" cy="360050"/>
            <a:chOff x="2195670" y="3861060"/>
            <a:chExt cx="432060" cy="360050"/>
          </a:xfrm>
        </p:grpSpPr>
        <p:sp>
          <p:nvSpPr>
            <p:cNvPr id="8" name="Oval 7"/>
            <p:cNvSpPr/>
            <p:nvPr/>
          </p:nvSpPr>
          <p:spPr>
            <a:xfrm>
              <a:off x="2195670" y="393307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195670" y="407709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67680" y="400508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339690" y="414910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411700" y="407709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11700" y="400508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39690" y="393307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348070" y="408547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483710" y="414910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267680" y="414910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267680" y="386106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555720" y="393307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483710" y="400508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555720" y="407709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411700" y="386106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24479" y="1646507"/>
            <a:ext cx="504070" cy="432060"/>
            <a:chOff x="2915770" y="4005080"/>
            <a:chExt cx="504070" cy="432060"/>
          </a:xfrm>
        </p:grpSpPr>
        <p:sp>
          <p:nvSpPr>
            <p:cNvPr id="24" name="Oval 23"/>
            <p:cNvSpPr/>
            <p:nvPr/>
          </p:nvSpPr>
          <p:spPr>
            <a:xfrm>
              <a:off x="2915770" y="407709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915770" y="422111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987780" y="414910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059790" y="429312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131800" y="422111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131800" y="414910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059790" y="407709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068170" y="422949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203810" y="429312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987780" y="429312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2987780" y="400508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275820" y="407709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203810" y="414910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275820" y="422111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131800" y="400508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3347830" y="429312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131800" y="436513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347830" y="414910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36689" y="1574497"/>
            <a:ext cx="656470" cy="504070"/>
            <a:chOff x="3851900" y="4077090"/>
            <a:chExt cx="656470" cy="504070"/>
          </a:xfrm>
        </p:grpSpPr>
        <p:grpSp>
          <p:nvGrpSpPr>
            <p:cNvPr id="43" name="Group 42"/>
            <p:cNvGrpSpPr/>
            <p:nvPr/>
          </p:nvGrpSpPr>
          <p:grpSpPr>
            <a:xfrm>
              <a:off x="3851900" y="4149100"/>
              <a:ext cx="504070" cy="432060"/>
              <a:chOff x="2915770" y="4005080"/>
              <a:chExt cx="504070" cy="432060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2915770" y="407709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2915770" y="422111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987780" y="414910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3059790" y="429312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131800" y="422111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131800" y="414910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059790" y="407709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068170" y="422949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3203810" y="429312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2987780" y="429312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2987780" y="400508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275820" y="407709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203810" y="414910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3275820" y="422111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3131800" y="400508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3347830" y="429312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3131800" y="436513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3347830" y="414910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4364350" y="437351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139940" y="414910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4355970" y="429312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283960" y="422111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83960" y="414910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355970" y="436513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4211950" y="429312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4211950" y="443714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139940" y="436513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4436360" y="430150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139940" y="422111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355970" y="422111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3923910" y="436513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4211950" y="407709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995920" y="429312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524979" y="1430478"/>
            <a:ext cx="792110" cy="684095"/>
            <a:chOff x="4644010" y="3789050"/>
            <a:chExt cx="872500" cy="648090"/>
          </a:xfrm>
        </p:grpSpPr>
        <p:grpSp>
          <p:nvGrpSpPr>
            <p:cNvPr id="78" name="Group 77"/>
            <p:cNvGrpSpPr/>
            <p:nvPr/>
          </p:nvGrpSpPr>
          <p:grpSpPr>
            <a:xfrm>
              <a:off x="4644010" y="3789050"/>
              <a:ext cx="656470" cy="504070"/>
              <a:chOff x="3851900" y="4077090"/>
              <a:chExt cx="656470" cy="504070"/>
            </a:xfrm>
          </p:grpSpPr>
          <p:grpSp>
            <p:nvGrpSpPr>
              <p:cNvPr id="114" name="Group 113"/>
              <p:cNvGrpSpPr/>
              <p:nvPr/>
            </p:nvGrpSpPr>
            <p:grpSpPr>
              <a:xfrm>
                <a:off x="3851900" y="4149100"/>
                <a:ext cx="504070" cy="432060"/>
                <a:chOff x="2915770" y="4005080"/>
                <a:chExt cx="504070" cy="432060"/>
              </a:xfrm>
            </p:grpSpPr>
            <p:sp>
              <p:nvSpPr>
                <p:cNvPr id="130" name="Oval 129"/>
                <p:cNvSpPr/>
                <p:nvPr/>
              </p:nvSpPr>
              <p:spPr>
                <a:xfrm>
                  <a:off x="2915770" y="407709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2915770" y="422111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2987780" y="414910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3059790" y="429312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3131800" y="422111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3131800" y="414910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3059790" y="407709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3068170" y="422949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Oval 137"/>
                <p:cNvSpPr/>
                <p:nvPr/>
              </p:nvSpPr>
              <p:spPr>
                <a:xfrm>
                  <a:off x="3203810" y="429312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2987780" y="429312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2987780" y="400508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3275820" y="407709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Oval 141"/>
                <p:cNvSpPr/>
                <p:nvPr/>
              </p:nvSpPr>
              <p:spPr>
                <a:xfrm>
                  <a:off x="3203810" y="414910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Oval 142"/>
                <p:cNvSpPr/>
                <p:nvPr/>
              </p:nvSpPr>
              <p:spPr>
                <a:xfrm>
                  <a:off x="3275820" y="422111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3131800" y="400508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3347830" y="429312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Oval 145"/>
                <p:cNvSpPr/>
                <p:nvPr/>
              </p:nvSpPr>
              <p:spPr>
                <a:xfrm>
                  <a:off x="3131800" y="436513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3347830" y="4149100"/>
                  <a:ext cx="72010" cy="72010"/>
                </a:xfrm>
                <a:prstGeom prst="ellipse">
                  <a:avLst/>
                </a:prstGeom>
                <a:solidFill>
                  <a:srgbClr val="FD7C6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Oval 114"/>
              <p:cNvSpPr/>
              <p:nvPr/>
            </p:nvSpPr>
            <p:spPr>
              <a:xfrm>
                <a:off x="4364350" y="437351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139940" y="414910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4355970" y="429312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4283960" y="422111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4283960" y="414910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4355970" y="436513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4211950" y="429312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4211950" y="443714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4139940" y="436513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4436360" y="430150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139940" y="422111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355970" y="422111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923910" y="436513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4211950" y="407709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3995920" y="4293120"/>
                <a:ext cx="72010" cy="72010"/>
              </a:xfrm>
              <a:prstGeom prst="ellipse">
                <a:avLst/>
              </a:prstGeom>
              <a:solidFill>
                <a:srgbClr val="D721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4860040" y="3933070"/>
              <a:ext cx="656470" cy="504070"/>
              <a:chOff x="3851900" y="4077090"/>
              <a:chExt cx="656470" cy="504070"/>
            </a:xfrm>
            <a:solidFill>
              <a:srgbClr val="D72103"/>
            </a:solidFill>
          </p:grpSpPr>
          <p:grpSp>
            <p:nvGrpSpPr>
              <p:cNvPr id="80" name="Group 79"/>
              <p:cNvGrpSpPr/>
              <p:nvPr/>
            </p:nvGrpSpPr>
            <p:grpSpPr>
              <a:xfrm>
                <a:off x="3851900" y="4149100"/>
                <a:ext cx="504070" cy="432060"/>
                <a:chOff x="2915770" y="4005080"/>
                <a:chExt cx="504070" cy="432060"/>
              </a:xfrm>
              <a:grpFill/>
            </p:grpSpPr>
            <p:sp>
              <p:nvSpPr>
                <p:cNvPr id="96" name="Oval 95"/>
                <p:cNvSpPr/>
                <p:nvPr/>
              </p:nvSpPr>
              <p:spPr>
                <a:xfrm>
                  <a:off x="2915770" y="407709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>
                  <a:off x="2915770" y="422111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2987780" y="414910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Oval 98"/>
                <p:cNvSpPr/>
                <p:nvPr/>
              </p:nvSpPr>
              <p:spPr>
                <a:xfrm>
                  <a:off x="3059790" y="429312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3131800" y="422111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Oval 100"/>
                <p:cNvSpPr/>
                <p:nvPr/>
              </p:nvSpPr>
              <p:spPr>
                <a:xfrm>
                  <a:off x="3131800" y="414910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3059790" y="407709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3068170" y="422949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3203810" y="429312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2987780" y="429312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2987780" y="400508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Oval 106"/>
                <p:cNvSpPr/>
                <p:nvPr/>
              </p:nvSpPr>
              <p:spPr>
                <a:xfrm>
                  <a:off x="3275820" y="407709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3203810" y="414910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3275820" y="422111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3131800" y="400508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3347830" y="429312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3131800" y="436513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3347830" y="4149100"/>
                  <a:ext cx="72010" cy="7201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S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1" name="Oval 80"/>
              <p:cNvSpPr/>
              <p:nvPr/>
            </p:nvSpPr>
            <p:spPr>
              <a:xfrm>
                <a:off x="4364350" y="437351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4139940" y="414910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4355970" y="429312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4283960" y="422111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4283960" y="414910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4355970" y="436513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4211950" y="429312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4211950" y="443714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4139940" y="436513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4436360" y="430150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4139940" y="422111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4355970" y="422111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923910" y="436513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211950" y="407709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3995920" y="4293120"/>
                <a:ext cx="72010" cy="7201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1756039" y="1646507"/>
            <a:ext cx="432060" cy="360050"/>
            <a:chOff x="2195670" y="3861060"/>
            <a:chExt cx="432060" cy="360050"/>
          </a:xfrm>
        </p:grpSpPr>
        <p:sp>
          <p:nvSpPr>
            <p:cNvPr id="149" name="Oval 148"/>
            <p:cNvSpPr/>
            <p:nvPr/>
          </p:nvSpPr>
          <p:spPr>
            <a:xfrm>
              <a:off x="2195670" y="393307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2195670" y="407709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2267680" y="400508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2339690" y="414910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2411700" y="407709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2411700" y="400508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2339690" y="393307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2348070" y="408547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2483710" y="414910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Oval 157"/>
            <p:cNvSpPr/>
            <p:nvPr/>
          </p:nvSpPr>
          <p:spPr>
            <a:xfrm>
              <a:off x="2267680" y="414910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2267680" y="386106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2555720" y="393307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2483710" y="400508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2555720" y="407709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2411700" y="3861060"/>
              <a:ext cx="72010" cy="72010"/>
            </a:xfrm>
            <a:prstGeom prst="ellipse">
              <a:avLst/>
            </a:prstGeom>
            <a:solidFill>
              <a:srgbClr val="FEB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ight Arrow 2"/>
          <p:cNvSpPr/>
          <p:nvPr/>
        </p:nvSpPr>
        <p:spPr>
          <a:xfrm>
            <a:off x="2188099" y="3446757"/>
            <a:ext cx="7417030" cy="504070"/>
          </a:xfrm>
          <a:prstGeom prst="rightArrow">
            <a:avLst/>
          </a:prstGeom>
          <a:gradFill flip="none" rotWithShape="1">
            <a:gsLst>
              <a:gs pos="0">
                <a:srgbClr val="FEB8AC"/>
              </a:gs>
              <a:gs pos="52000">
                <a:srgbClr val="E88774"/>
              </a:gs>
              <a:gs pos="76000">
                <a:srgbClr val="F4443A"/>
              </a:gs>
              <a:gs pos="100000">
                <a:srgbClr val="FF00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Skadade proteiner ackumuleras med åldern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40" y="2654648"/>
            <a:ext cx="289497" cy="24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2" name="Group 201"/>
          <p:cNvGrpSpPr/>
          <p:nvPr/>
        </p:nvGrpSpPr>
        <p:grpSpPr>
          <a:xfrm>
            <a:off x="9389099" y="2726657"/>
            <a:ext cx="432060" cy="288040"/>
            <a:chOff x="3851900" y="4077090"/>
            <a:chExt cx="656470" cy="504070"/>
          </a:xfrm>
        </p:grpSpPr>
        <p:grpSp>
          <p:nvGrpSpPr>
            <p:cNvPr id="203" name="Group 202"/>
            <p:cNvGrpSpPr/>
            <p:nvPr/>
          </p:nvGrpSpPr>
          <p:grpSpPr>
            <a:xfrm>
              <a:off x="3851900" y="4149100"/>
              <a:ext cx="504070" cy="432060"/>
              <a:chOff x="2915770" y="4005080"/>
              <a:chExt cx="504070" cy="432060"/>
            </a:xfrm>
          </p:grpSpPr>
          <p:sp>
            <p:nvSpPr>
              <p:cNvPr id="219" name="Oval 218"/>
              <p:cNvSpPr/>
              <p:nvPr/>
            </p:nvSpPr>
            <p:spPr>
              <a:xfrm>
                <a:off x="2915770" y="407709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2915770" y="422111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2987780" y="414910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3059790" y="429312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3131800" y="422111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3131800" y="414910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3059790" y="407709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Oval 225"/>
              <p:cNvSpPr/>
              <p:nvPr/>
            </p:nvSpPr>
            <p:spPr>
              <a:xfrm>
                <a:off x="3068170" y="422949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Oval 226"/>
              <p:cNvSpPr/>
              <p:nvPr/>
            </p:nvSpPr>
            <p:spPr>
              <a:xfrm>
                <a:off x="3203810" y="429312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Oval 227"/>
              <p:cNvSpPr/>
              <p:nvPr/>
            </p:nvSpPr>
            <p:spPr>
              <a:xfrm>
                <a:off x="2987780" y="429312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Oval 228"/>
              <p:cNvSpPr/>
              <p:nvPr/>
            </p:nvSpPr>
            <p:spPr>
              <a:xfrm>
                <a:off x="2987780" y="400508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Oval 229"/>
              <p:cNvSpPr/>
              <p:nvPr/>
            </p:nvSpPr>
            <p:spPr>
              <a:xfrm>
                <a:off x="3275820" y="407709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3203810" y="414910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3275820" y="422111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3131800" y="400508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3347830" y="429312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3131800" y="436513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3347830" y="4149100"/>
                <a:ext cx="72010" cy="72010"/>
              </a:xfrm>
              <a:prstGeom prst="ellipse">
                <a:avLst/>
              </a:prstGeom>
              <a:solidFill>
                <a:srgbClr val="FD7C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4" name="Oval 203"/>
            <p:cNvSpPr/>
            <p:nvPr/>
          </p:nvSpPr>
          <p:spPr>
            <a:xfrm>
              <a:off x="4364350" y="4373510"/>
              <a:ext cx="72010" cy="72010"/>
            </a:xfrm>
            <a:prstGeom prst="ellipse">
              <a:avLst/>
            </a:prstGeom>
            <a:solidFill>
              <a:srgbClr val="FD7C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Oval 204"/>
            <p:cNvSpPr/>
            <p:nvPr/>
          </p:nvSpPr>
          <p:spPr>
            <a:xfrm>
              <a:off x="4139940" y="414910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4355970" y="429312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>
              <a:off x="4283960" y="422111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4283960" y="414910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4355970" y="436513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4211950" y="429312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Oval 210"/>
            <p:cNvSpPr/>
            <p:nvPr/>
          </p:nvSpPr>
          <p:spPr>
            <a:xfrm>
              <a:off x="4211950" y="443714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4139940" y="436513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4436360" y="430150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4139940" y="422111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Oval 214"/>
            <p:cNvSpPr/>
            <p:nvPr/>
          </p:nvSpPr>
          <p:spPr>
            <a:xfrm>
              <a:off x="4355970" y="422111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Oval 215"/>
            <p:cNvSpPr/>
            <p:nvPr/>
          </p:nvSpPr>
          <p:spPr>
            <a:xfrm>
              <a:off x="3923910" y="436513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4211950" y="407709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Oval 217"/>
            <p:cNvSpPr/>
            <p:nvPr/>
          </p:nvSpPr>
          <p:spPr>
            <a:xfrm>
              <a:off x="3995920" y="4293120"/>
              <a:ext cx="72010" cy="72010"/>
            </a:xfrm>
            <a:prstGeom prst="ellipse">
              <a:avLst/>
            </a:prstGeom>
            <a:solidFill>
              <a:srgbClr val="D721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258859" y="5187022"/>
            <a:ext cx="313508" cy="303725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2019" y="5735662"/>
            <a:ext cx="289003" cy="287384"/>
            <a:chOff x="492736" y="5826034"/>
            <a:chExt cx="289003" cy="287384"/>
          </a:xfrm>
        </p:grpSpPr>
        <p:sp>
          <p:nvSpPr>
            <p:cNvPr id="5" name="Oval 4"/>
            <p:cNvSpPr/>
            <p:nvPr/>
          </p:nvSpPr>
          <p:spPr>
            <a:xfrm>
              <a:off x="492736" y="5878286"/>
              <a:ext cx="96810" cy="10450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Oval 236"/>
            <p:cNvSpPr/>
            <p:nvPr/>
          </p:nvSpPr>
          <p:spPr>
            <a:xfrm>
              <a:off x="564630" y="5826034"/>
              <a:ext cx="96810" cy="10450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649490" y="5982789"/>
              <a:ext cx="96810" cy="10450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684929" y="5852160"/>
              <a:ext cx="96810" cy="10450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566952" y="6008915"/>
              <a:ext cx="96810" cy="10450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258859" y="6267961"/>
            <a:ext cx="289003" cy="287384"/>
            <a:chOff x="492736" y="5826034"/>
            <a:chExt cx="289003" cy="287384"/>
          </a:xfrm>
          <a:solidFill>
            <a:srgbClr val="FF0000"/>
          </a:solidFill>
        </p:grpSpPr>
        <p:sp>
          <p:nvSpPr>
            <p:cNvPr id="247" name="Oval 246"/>
            <p:cNvSpPr/>
            <p:nvPr/>
          </p:nvSpPr>
          <p:spPr>
            <a:xfrm>
              <a:off x="492736" y="5878286"/>
              <a:ext cx="96810" cy="1045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564630" y="5826034"/>
              <a:ext cx="96810" cy="1045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649490" y="5982789"/>
              <a:ext cx="96810" cy="1045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>
              <a:off x="684929" y="5852160"/>
              <a:ext cx="96810" cy="1045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>
              <a:off x="566952" y="6008915"/>
              <a:ext cx="96810" cy="1045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3" name="TextBox 252"/>
          <p:cNvSpPr txBox="1"/>
          <p:nvPr/>
        </p:nvSpPr>
        <p:spPr>
          <a:xfrm>
            <a:off x="643245" y="5149032"/>
            <a:ext cx="206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Födelseärr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(knopp)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643245" y="5688010"/>
            <a:ext cx="224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 (intakta) proteiner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643245" y="6266176"/>
            <a:ext cx="2656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Dåliga (skadade) proteiner</a:t>
            </a:r>
          </a:p>
        </p:txBody>
      </p:sp>
    </p:spTree>
    <p:extLst>
      <p:ext uri="{BB962C8B-B14F-4D97-AF65-F5344CB8AC3E}">
        <p14:creationId xmlns:p14="http://schemas.microsoft.com/office/powerpoint/2010/main" val="393395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762D0F-3C39-4C02-A9E8-29599836A0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881DF-E094-430E-AD9A-72EA9465B5CB}"/>
              </a:ext>
            </a:extLst>
          </p:cNvPr>
          <p:cNvSpPr txBox="1"/>
          <p:nvPr/>
        </p:nvSpPr>
        <p:spPr>
          <a:xfrm>
            <a:off x="3587619" y="185847"/>
            <a:ext cx="5120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Hur och varför åldras vi?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02D4D3-CB1B-4F1D-B96D-DB6F8D4D2309}"/>
              </a:ext>
            </a:extLst>
          </p:cNvPr>
          <p:cNvSpPr/>
          <p:nvPr/>
        </p:nvSpPr>
        <p:spPr>
          <a:xfrm>
            <a:off x="1838267" y="747665"/>
            <a:ext cx="89408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MS Mincho" panose="02020609040205080304" pitchFamily="49" charset="-128"/>
                <a:cs typeface="+mn-cs"/>
              </a:rPr>
              <a:t>Microfluidics + optical tweezers + yeast genetics + math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82F14-9D04-D1AC-98DC-4C8917D2C268}"/>
              </a:ext>
            </a:extLst>
          </p:cNvPr>
          <p:cNvGrpSpPr/>
          <p:nvPr/>
        </p:nvGrpSpPr>
        <p:grpSpPr>
          <a:xfrm>
            <a:off x="1412918" y="1270885"/>
            <a:ext cx="9366164" cy="5401268"/>
            <a:chOff x="1412918" y="1270885"/>
            <a:chExt cx="9366164" cy="5401268"/>
          </a:xfrm>
        </p:grpSpPr>
        <p:pic>
          <p:nvPicPr>
            <p:cNvPr id="2" name="Picture 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5242D731-3FFD-2B60-AC39-795ABA0A6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918" y="1463972"/>
              <a:ext cx="9366164" cy="520818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7611E9-0BFE-2DE1-50DE-C73566BB5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434" y="1270885"/>
              <a:ext cx="2976664" cy="2931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61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2" descr="oxidation">
            <a:extLst>
              <a:ext uri="{FF2B5EF4-FFF2-40B4-BE49-F238E27FC236}">
                <a16:creationId xmlns:a16="http://schemas.microsoft.com/office/drawing/2014/main" id="{ED093C53-A6D4-4160-8C9C-CFEC52A59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44" y="3861363"/>
            <a:ext cx="6756333" cy="275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2EEA4-C79F-47E7-94A2-D6F21765E421}"/>
              </a:ext>
            </a:extLst>
          </p:cNvPr>
          <p:cNvSpPr txBox="1"/>
          <p:nvPr/>
        </p:nvSpPr>
        <p:spPr>
          <a:xfrm>
            <a:off x="0" y="-87127"/>
            <a:ext cx="3858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Åldrande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skador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41EFDF12-CB75-462A-BF04-C902747DA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825" y="0"/>
            <a:ext cx="3211865" cy="1930170"/>
          </a:xfrm>
          <a:prstGeom prst="rect">
            <a:avLst/>
          </a:prstGeom>
        </p:spPr>
      </p:pic>
      <p:pic>
        <p:nvPicPr>
          <p:cNvPr id="4" name="Picture 4" descr="5 scar">
            <a:extLst>
              <a:ext uri="{FF2B5EF4-FFF2-40B4-BE49-F238E27FC236}">
                <a16:creationId xmlns:a16="http://schemas.microsoft.com/office/drawing/2014/main" id="{9BB027BA-7FDA-D313-7F38-BD36381FA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19" y="807836"/>
            <a:ext cx="2813075" cy="255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13 scar">
            <a:extLst>
              <a:ext uri="{FF2B5EF4-FFF2-40B4-BE49-F238E27FC236}">
                <a16:creationId xmlns:a16="http://schemas.microsoft.com/office/drawing/2014/main" id="{D391188F-6318-5D05-E3F7-4A9C5FCF3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51" y="803527"/>
            <a:ext cx="2962709" cy="256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574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FDA5E8C-717A-47EB-96E9-4120E33E82CF}"/>
              </a:ext>
            </a:extLst>
          </p:cNvPr>
          <p:cNvGrpSpPr/>
          <p:nvPr/>
        </p:nvGrpSpPr>
        <p:grpSpPr>
          <a:xfrm>
            <a:off x="1072783" y="2343880"/>
            <a:ext cx="9560950" cy="1571292"/>
            <a:chOff x="1235324" y="3247646"/>
            <a:chExt cx="9560950" cy="15712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FBAEFE-D294-4645-A1BD-38BD815DA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8587" y="3247646"/>
              <a:ext cx="9272274" cy="1571292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EFD226-C0A0-43FC-933D-459FC7F6BB94}"/>
                </a:ext>
              </a:extLst>
            </p:cNvPr>
            <p:cNvSpPr/>
            <p:nvPr/>
          </p:nvSpPr>
          <p:spPr>
            <a:xfrm>
              <a:off x="1235324" y="3247646"/>
              <a:ext cx="9560950" cy="1571292"/>
            </a:xfrm>
            <a:prstGeom prst="rect">
              <a:avLst/>
            </a:prstGeom>
            <a:solidFill>
              <a:srgbClr val="BFCCB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F02E94-FEAC-4AA0-A8E1-600CA1939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08" y="679563"/>
            <a:ext cx="3351613" cy="173166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2EA328-BC67-4147-A5C0-6F3CE15D466C}"/>
              </a:ext>
            </a:extLst>
          </p:cNvPr>
          <p:cNvCxnSpPr>
            <a:cxnSpLocks/>
          </p:cNvCxnSpPr>
          <p:nvPr/>
        </p:nvCxnSpPr>
        <p:spPr>
          <a:xfrm>
            <a:off x="2089133" y="2411230"/>
            <a:ext cx="664845" cy="916726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BBAC2B6-E8D9-42E3-A8EB-BC1BB1C4F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298" y="514208"/>
            <a:ext cx="2793679" cy="179261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B8AF95B-8114-474C-99D7-D62AEB2726BB}"/>
              </a:ext>
            </a:extLst>
          </p:cNvPr>
          <p:cNvGrpSpPr/>
          <p:nvPr/>
        </p:nvGrpSpPr>
        <p:grpSpPr>
          <a:xfrm>
            <a:off x="1081322" y="3914103"/>
            <a:ext cx="9616516" cy="1571292"/>
            <a:chOff x="1252464" y="4818938"/>
            <a:chExt cx="9616516" cy="1571292"/>
          </a:xfrm>
          <a:solidFill>
            <a:srgbClr val="BFCCBD">
              <a:alpha val="58000"/>
            </a:srgbClr>
          </a:solidFill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03EFB52-C152-4503-8F8D-925DFA82A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6443" y="4818938"/>
              <a:ext cx="7792537" cy="1390844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B7136C0-1FD6-44D1-B107-A3033FBAED23}"/>
                </a:ext>
              </a:extLst>
            </p:cNvPr>
            <p:cNvSpPr/>
            <p:nvPr/>
          </p:nvSpPr>
          <p:spPr>
            <a:xfrm>
              <a:off x="1252464" y="4818938"/>
              <a:ext cx="9560949" cy="15712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56BF8C6-2251-4BA8-BB7D-B56EE18E32FA}"/>
              </a:ext>
            </a:extLst>
          </p:cNvPr>
          <p:cNvSpPr txBox="1"/>
          <p:nvPr/>
        </p:nvSpPr>
        <p:spPr>
          <a:xfrm>
            <a:off x="0" y="22699"/>
            <a:ext cx="11338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sv-SE" sz="2400" b="1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Från encellig till en hel populationsmodell av skadeackumulering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C05AB2-9CAF-4D7A-89D0-1FEA5E3DD658}"/>
              </a:ext>
            </a:extLst>
          </p:cNvPr>
          <p:cNvCxnSpPr>
            <a:cxnSpLocks/>
          </p:cNvCxnSpPr>
          <p:nvPr/>
        </p:nvCxnSpPr>
        <p:spPr>
          <a:xfrm flipH="1">
            <a:off x="7556996" y="1914538"/>
            <a:ext cx="1067668" cy="2251796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35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D22BB4-6241-E179-E57E-CB0D0705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163" y="77749"/>
            <a:ext cx="3351613" cy="1731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9F1A4-F65F-6E21-5E70-B37417EFF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7320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E9E54C-431C-8326-473F-044C64807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177" y="2112201"/>
            <a:ext cx="6220693" cy="46297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20DCA0-926A-D919-0043-138521E2DAA5}"/>
              </a:ext>
            </a:extLst>
          </p:cNvPr>
          <p:cNvSpPr/>
          <p:nvPr/>
        </p:nvSpPr>
        <p:spPr>
          <a:xfrm>
            <a:off x="5300770" y="811272"/>
            <a:ext cx="247507" cy="15813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4BF9B5-0B62-D0CF-9B24-933561E09231}"/>
              </a:ext>
            </a:extLst>
          </p:cNvPr>
          <p:cNvSpPr/>
          <p:nvPr/>
        </p:nvSpPr>
        <p:spPr>
          <a:xfrm>
            <a:off x="2212054" y="963671"/>
            <a:ext cx="3336223" cy="114852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EF5CAB-53D6-5902-C604-A8F4772D3A8E}"/>
              </a:ext>
            </a:extLst>
          </p:cNvPr>
          <p:cNvSpPr/>
          <p:nvPr/>
        </p:nvSpPr>
        <p:spPr>
          <a:xfrm>
            <a:off x="2212054" y="2826591"/>
            <a:ext cx="3336223" cy="24928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F0C612-1750-D9A6-6F17-842E5BAB6E41}"/>
              </a:ext>
            </a:extLst>
          </p:cNvPr>
          <p:cNvSpPr/>
          <p:nvPr/>
        </p:nvSpPr>
        <p:spPr>
          <a:xfrm>
            <a:off x="2212516" y="2996806"/>
            <a:ext cx="510212" cy="249280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12FD28-875A-B65F-9929-09E1EF7DCC48}"/>
              </a:ext>
            </a:extLst>
          </p:cNvPr>
          <p:cNvSpPr/>
          <p:nvPr/>
        </p:nvSpPr>
        <p:spPr>
          <a:xfrm>
            <a:off x="2265528" y="4756245"/>
            <a:ext cx="3214048" cy="1138084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C9F7C1-C682-73E8-7765-500E5B36B294}"/>
              </a:ext>
            </a:extLst>
          </p:cNvPr>
          <p:cNvSpPr/>
          <p:nvPr/>
        </p:nvSpPr>
        <p:spPr>
          <a:xfrm>
            <a:off x="4108865" y="4586029"/>
            <a:ext cx="1439412" cy="24927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0CBBCA-A573-FCF0-BB77-0E8B613BA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321" y="0"/>
            <a:ext cx="2793679" cy="1792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32959-17A6-B656-A01A-7276C59246FB}"/>
              </a:ext>
            </a:extLst>
          </p:cNvPr>
          <p:cNvSpPr txBox="1"/>
          <p:nvPr/>
        </p:nvSpPr>
        <p:spPr>
          <a:xfrm>
            <a:off x="139446" y="98798"/>
            <a:ext cx="7934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F7F7F"/>
                </a:solidFill>
              </a:rPr>
              <a:t>Två</a:t>
            </a:r>
            <a:r>
              <a:rPr lang="en-US" sz="2800" b="1" dirty="0">
                <a:solidFill>
                  <a:srgbClr val="7F7F7F"/>
                </a:solidFill>
              </a:rPr>
              <a:t> </a:t>
            </a:r>
            <a:r>
              <a:rPr lang="en-US" sz="2800" b="1" dirty="0" err="1">
                <a:solidFill>
                  <a:srgbClr val="7F7F7F"/>
                </a:solidFill>
              </a:rPr>
              <a:t>diskreta</a:t>
            </a:r>
            <a:r>
              <a:rPr lang="en-US" sz="2800" b="1" dirty="0">
                <a:solidFill>
                  <a:srgbClr val="7F7F7F"/>
                </a:solidFill>
              </a:rPr>
              <a:t> </a:t>
            </a:r>
            <a:r>
              <a:rPr lang="en-US" sz="2800" b="1" dirty="0" err="1">
                <a:solidFill>
                  <a:srgbClr val="7F7F7F"/>
                </a:solidFill>
              </a:rPr>
              <a:t>händelser</a:t>
            </a:r>
            <a:r>
              <a:rPr lang="en-US" sz="2800" b="1" dirty="0">
                <a:solidFill>
                  <a:srgbClr val="7F7F7F"/>
                </a:solidFill>
              </a:rPr>
              <a:t>: </a:t>
            </a:r>
            <a:r>
              <a:rPr lang="en-US" sz="2800" b="1" dirty="0" err="1">
                <a:solidFill>
                  <a:srgbClr val="7F7F7F"/>
                </a:solidFill>
              </a:rPr>
              <a:t>celldelning</a:t>
            </a:r>
            <a:r>
              <a:rPr lang="en-US" sz="2800" b="1" dirty="0">
                <a:solidFill>
                  <a:srgbClr val="7F7F7F"/>
                </a:solidFill>
              </a:rPr>
              <a:t> </a:t>
            </a:r>
            <a:r>
              <a:rPr lang="en-US" sz="2800" b="1" dirty="0" err="1">
                <a:solidFill>
                  <a:srgbClr val="7F7F7F"/>
                </a:solidFill>
              </a:rPr>
              <a:t>och</a:t>
            </a:r>
            <a:r>
              <a:rPr lang="en-US" sz="2800" b="1" dirty="0">
                <a:solidFill>
                  <a:srgbClr val="7F7F7F"/>
                </a:solidFill>
              </a:rPr>
              <a:t> </a:t>
            </a:r>
            <a:r>
              <a:rPr lang="en-US" sz="2800" b="1" dirty="0" err="1">
                <a:solidFill>
                  <a:srgbClr val="7F7F7F"/>
                </a:solidFill>
              </a:rPr>
              <a:t>celldöd</a:t>
            </a:r>
            <a:endParaRPr lang="en-US" sz="2800" b="1" dirty="0">
              <a:solidFill>
                <a:srgbClr val="7F7F7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F6B44-27C5-893B-EB63-FF6131A2F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46" y="622018"/>
            <a:ext cx="4798314" cy="6226938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C42B42-D1C9-0A9D-EADA-39287F5F0932}"/>
              </a:ext>
            </a:extLst>
          </p:cNvPr>
          <p:cNvSpPr/>
          <p:nvPr/>
        </p:nvSpPr>
        <p:spPr>
          <a:xfrm>
            <a:off x="2221992" y="795528"/>
            <a:ext cx="2651760" cy="182880"/>
          </a:xfrm>
          <a:prstGeom prst="rect">
            <a:avLst/>
          </a:prstGeom>
          <a:solidFill>
            <a:srgbClr val="FFFF00">
              <a:alpha val="28000"/>
            </a:srgb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8535B-B5EB-4F2B-DD1E-59A5CDE77A4D}"/>
              </a:ext>
            </a:extLst>
          </p:cNvPr>
          <p:cNvSpPr/>
          <p:nvPr/>
        </p:nvSpPr>
        <p:spPr>
          <a:xfrm>
            <a:off x="2253996" y="969038"/>
            <a:ext cx="2067747" cy="176200"/>
          </a:xfrm>
          <a:prstGeom prst="rect">
            <a:avLst/>
          </a:prstGeom>
          <a:solidFill>
            <a:srgbClr val="FFFF00">
              <a:alpha val="28000"/>
            </a:srgb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47536-BF50-FB12-C892-EF43F1CAA6A9}"/>
              </a:ext>
            </a:extLst>
          </p:cNvPr>
          <p:cNvSpPr/>
          <p:nvPr/>
        </p:nvSpPr>
        <p:spPr>
          <a:xfrm>
            <a:off x="2221992" y="5038664"/>
            <a:ext cx="2651760" cy="630616"/>
          </a:xfrm>
          <a:prstGeom prst="rect">
            <a:avLst/>
          </a:prstGeom>
          <a:solidFill>
            <a:srgbClr val="FFFF00">
              <a:alpha val="28000"/>
            </a:srgb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4ECDB-4068-B708-D6B8-8376B0B7D9C1}"/>
              </a:ext>
            </a:extLst>
          </p:cNvPr>
          <p:cNvSpPr/>
          <p:nvPr/>
        </p:nvSpPr>
        <p:spPr>
          <a:xfrm>
            <a:off x="2221992" y="3644046"/>
            <a:ext cx="2651760" cy="793199"/>
          </a:xfrm>
          <a:prstGeom prst="rect">
            <a:avLst/>
          </a:prstGeom>
          <a:solidFill>
            <a:srgbClr val="FFFF00">
              <a:alpha val="28000"/>
            </a:srgb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2C863F-B5B3-8250-9C81-C20DB36BF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048" y="2139025"/>
            <a:ext cx="5896798" cy="413442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C76DD0-20E0-76B7-47BB-174EEECE9480}"/>
              </a:ext>
            </a:extLst>
          </p:cNvPr>
          <p:cNvSpPr/>
          <p:nvPr/>
        </p:nvSpPr>
        <p:spPr>
          <a:xfrm>
            <a:off x="8162223" y="2540998"/>
            <a:ext cx="3416969" cy="462012"/>
          </a:xfrm>
          <a:prstGeom prst="rect">
            <a:avLst/>
          </a:prstGeom>
          <a:solidFill>
            <a:srgbClr val="FFFF00">
              <a:alpha val="28000"/>
            </a:srgb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CDFEBC-D771-70C3-973F-75CFEA6ECBB4}"/>
              </a:ext>
            </a:extLst>
          </p:cNvPr>
          <p:cNvSpPr/>
          <p:nvPr/>
        </p:nvSpPr>
        <p:spPr>
          <a:xfrm>
            <a:off x="8162223" y="4206239"/>
            <a:ext cx="3354405" cy="462012"/>
          </a:xfrm>
          <a:prstGeom prst="rect">
            <a:avLst/>
          </a:prstGeom>
          <a:solidFill>
            <a:srgbClr val="FFFF00">
              <a:alpha val="28000"/>
            </a:srgb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B816F2-FAC6-6034-3CE1-71742F64F929}"/>
              </a:ext>
            </a:extLst>
          </p:cNvPr>
          <p:cNvSpPr/>
          <p:nvPr/>
        </p:nvSpPr>
        <p:spPr>
          <a:xfrm>
            <a:off x="8162223" y="5640474"/>
            <a:ext cx="3354405" cy="544784"/>
          </a:xfrm>
          <a:prstGeom prst="rect">
            <a:avLst/>
          </a:prstGeom>
          <a:solidFill>
            <a:srgbClr val="FFFF00">
              <a:alpha val="28000"/>
            </a:srgb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60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2A0CF-FD78-E457-93C0-FBA0CD02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85" y="823218"/>
            <a:ext cx="5766027" cy="6034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4A95FB-D926-8846-F80B-F5E33793A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704" y="96550"/>
            <a:ext cx="6285296" cy="1923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272D77-DD5A-814E-4A01-266C270D1A78}"/>
              </a:ext>
            </a:extLst>
          </p:cNvPr>
          <p:cNvSpPr txBox="1"/>
          <p:nvPr/>
        </p:nvSpPr>
        <p:spPr>
          <a:xfrm>
            <a:off x="139446" y="98798"/>
            <a:ext cx="7934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F7F7F"/>
                </a:solidFill>
              </a:rPr>
              <a:t>Non-</a:t>
            </a:r>
            <a:r>
              <a:rPr lang="en-US" sz="2800" b="1" dirty="0" err="1">
                <a:solidFill>
                  <a:srgbClr val="7F7F7F"/>
                </a:solidFill>
              </a:rPr>
              <a:t>dimensionalisation</a:t>
            </a:r>
            <a:endParaRPr lang="en-US" sz="2800" b="1" dirty="0">
              <a:solidFill>
                <a:srgbClr val="7F7F7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4E4A72-E47E-D20F-B804-BA2D531A38A6}"/>
              </a:ext>
            </a:extLst>
          </p:cNvPr>
          <p:cNvSpPr/>
          <p:nvPr/>
        </p:nvSpPr>
        <p:spPr>
          <a:xfrm>
            <a:off x="5906704" y="140122"/>
            <a:ext cx="6285296" cy="398894"/>
          </a:xfrm>
          <a:prstGeom prst="rect">
            <a:avLst/>
          </a:prstGeom>
          <a:solidFill>
            <a:srgbClr val="FFFF00">
              <a:alpha val="28000"/>
            </a:srgb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0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FDA5E8C-717A-47EB-96E9-4120E33E82CF}"/>
              </a:ext>
            </a:extLst>
          </p:cNvPr>
          <p:cNvGrpSpPr/>
          <p:nvPr/>
        </p:nvGrpSpPr>
        <p:grpSpPr>
          <a:xfrm>
            <a:off x="1072783" y="2343880"/>
            <a:ext cx="9560950" cy="1571292"/>
            <a:chOff x="1235324" y="3247646"/>
            <a:chExt cx="9560950" cy="15712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FBAEFE-D294-4645-A1BD-38BD815DA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8587" y="3247646"/>
              <a:ext cx="9272274" cy="1571292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EFD226-C0A0-43FC-933D-459FC7F6BB94}"/>
                </a:ext>
              </a:extLst>
            </p:cNvPr>
            <p:cNvSpPr/>
            <p:nvPr/>
          </p:nvSpPr>
          <p:spPr>
            <a:xfrm>
              <a:off x="1235324" y="3247646"/>
              <a:ext cx="9560950" cy="1571292"/>
            </a:xfrm>
            <a:prstGeom prst="rect">
              <a:avLst/>
            </a:prstGeom>
            <a:solidFill>
              <a:srgbClr val="BFCCBD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F02E94-FEAC-4AA0-A8E1-600CA1939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08" y="679563"/>
            <a:ext cx="3351613" cy="173166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2EA328-BC67-4147-A5C0-6F3CE15D466C}"/>
              </a:ext>
            </a:extLst>
          </p:cNvPr>
          <p:cNvCxnSpPr>
            <a:cxnSpLocks/>
          </p:cNvCxnSpPr>
          <p:nvPr/>
        </p:nvCxnSpPr>
        <p:spPr>
          <a:xfrm>
            <a:off x="2089133" y="2411230"/>
            <a:ext cx="664845" cy="916726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BBAC2B6-E8D9-42E3-A8EB-BC1BB1C4F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298" y="514208"/>
            <a:ext cx="2793679" cy="179261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B8AF95B-8114-474C-99D7-D62AEB2726BB}"/>
              </a:ext>
            </a:extLst>
          </p:cNvPr>
          <p:cNvGrpSpPr/>
          <p:nvPr/>
        </p:nvGrpSpPr>
        <p:grpSpPr>
          <a:xfrm>
            <a:off x="1081322" y="3914103"/>
            <a:ext cx="9616516" cy="1571292"/>
            <a:chOff x="1252464" y="4818938"/>
            <a:chExt cx="9616516" cy="1571292"/>
          </a:xfrm>
          <a:solidFill>
            <a:srgbClr val="BFCCBD">
              <a:alpha val="58000"/>
            </a:srgbClr>
          </a:solidFill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03EFB52-C152-4503-8F8D-925DFA82A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6443" y="4818938"/>
              <a:ext cx="7792537" cy="1390844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B7136C0-1FD6-44D1-B107-A3033FBAED23}"/>
                </a:ext>
              </a:extLst>
            </p:cNvPr>
            <p:cNvSpPr/>
            <p:nvPr/>
          </p:nvSpPr>
          <p:spPr>
            <a:xfrm>
              <a:off x="1252464" y="4818938"/>
              <a:ext cx="9560949" cy="15712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E571500-7B6F-4579-B056-F3C91D4900D7}"/>
              </a:ext>
            </a:extLst>
          </p:cNvPr>
          <p:cNvSpPr/>
          <p:nvPr/>
        </p:nvSpPr>
        <p:spPr>
          <a:xfrm>
            <a:off x="1070057" y="5404552"/>
            <a:ext cx="9572214" cy="1412615"/>
          </a:xfrm>
          <a:prstGeom prst="rect">
            <a:avLst/>
          </a:prstGeom>
          <a:solidFill>
            <a:srgbClr val="BFCCBD"/>
          </a:solidFill>
          <a:ln>
            <a:solidFill>
              <a:srgbClr val="BFC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A40D51D-B330-4CEC-9D51-E36A3B9932AC}"/>
              </a:ext>
            </a:extLst>
          </p:cNvPr>
          <p:cNvGrpSpPr/>
          <p:nvPr/>
        </p:nvGrpSpPr>
        <p:grpSpPr>
          <a:xfrm>
            <a:off x="3226496" y="5063421"/>
            <a:ext cx="1444235" cy="1125035"/>
            <a:chOff x="3400425" y="4928190"/>
            <a:chExt cx="1444235" cy="138319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E916031-A1AF-45D9-81FB-F067D2D18D70}"/>
                </a:ext>
              </a:extLst>
            </p:cNvPr>
            <p:cNvCxnSpPr>
              <a:cxnSpLocks/>
            </p:cNvCxnSpPr>
            <p:nvPr/>
          </p:nvCxnSpPr>
          <p:spPr>
            <a:xfrm>
              <a:off x="4152900" y="4928190"/>
              <a:ext cx="0" cy="694083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EAF3845-1C61-42D1-884F-1EC2C4ACF965}"/>
                </a:ext>
              </a:extLst>
            </p:cNvPr>
            <p:cNvCxnSpPr/>
            <p:nvPr/>
          </p:nvCxnSpPr>
          <p:spPr>
            <a:xfrm>
              <a:off x="3552825" y="5622273"/>
              <a:ext cx="120015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AB562E0-81F3-4BE5-8A87-7AD534F2E13A}"/>
                </a:ext>
              </a:extLst>
            </p:cNvPr>
            <p:cNvCxnSpPr/>
            <p:nvPr/>
          </p:nvCxnSpPr>
          <p:spPr>
            <a:xfrm>
              <a:off x="3562350" y="5622273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4E9C06E-7522-493D-8332-45AD565E22CA}"/>
                </a:ext>
              </a:extLst>
            </p:cNvPr>
            <p:cNvCxnSpPr/>
            <p:nvPr/>
          </p:nvCxnSpPr>
          <p:spPr>
            <a:xfrm>
              <a:off x="3944843" y="5622272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D340512-FBE6-44D0-98B3-FA5B599725C3}"/>
                </a:ext>
              </a:extLst>
            </p:cNvPr>
            <p:cNvCxnSpPr/>
            <p:nvPr/>
          </p:nvCxnSpPr>
          <p:spPr>
            <a:xfrm>
              <a:off x="4335368" y="5622272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2A846D4-9D6D-4485-A026-46798D30FF14}"/>
                </a:ext>
              </a:extLst>
            </p:cNvPr>
            <p:cNvCxnSpPr/>
            <p:nvPr/>
          </p:nvCxnSpPr>
          <p:spPr>
            <a:xfrm>
              <a:off x="4752975" y="5622273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3D27D53-1747-4B5E-B844-4ED38C791AD5}"/>
                </a:ext>
              </a:extLst>
            </p:cNvPr>
            <p:cNvGrpSpPr/>
            <p:nvPr/>
          </p:nvGrpSpPr>
          <p:grpSpPr>
            <a:xfrm>
              <a:off x="3400425" y="5973403"/>
              <a:ext cx="266700" cy="329687"/>
              <a:chOff x="3400425" y="5973403"/>
              <a:chExt cx="266700" cy="329687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D0FF3F98-F836-4E74-A498-881B20D53D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2257BF7-9E87-4FE0-AFC1-C4929EF8993F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76CBBDA-A9FD-430E-9E56-393494508BFD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4357F62-8CE8-42C9-BF67-CC5BEFEF2E9A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7B264E2-2103-40EE-92F6-DEB43CF4EF9B}"/>
                </a:ext>
              </a:extLst>
            </p:cNvPr>
            <p:cNvGrpSpPr/>
            <p:nvPr/>
          </p:nvGrpSpPr>
          <p:grpSpPr>
            <a:xfrm>
              <a:off x="3771900" y="5969254"/>
              <a:ext cx="266700" cy="329687"/>
              <a:chOff x="3400425" y="5973403"/>
              <a:chExt cx="266700" cy="329687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A13C46E1-8225-483E-B06C-E9AE405FBB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C4F6D81-1791-4D19-995F-7766C72A436C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B8022DB-22F3-4D16-A616-C45D1CA1A3BC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555BBC0-9C7C-4083-BFAD-13D56FDEEF3C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F78E221-F59B-4769-B9D4-2E78F4CE2BCA}"/>
                </a:ext>
              </a:extLst>
            </p:cNvPr>
            <p:cNvGrpSpPr/>
            <p:nvPr/>
          </p:nvGrpSpPr>
          <p:grpSpPr>
            <a:xfrm>
              <a:off x="4174930" y="5981699"/>
              <a:ext cx="266700" cy="329687"/>
              <a:chOff x="3400425" y="5973403"/>
              <a:chExt cx="266700" cy="329687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B369EBB-26A4-4462-8F21-70425F3060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C5B1F32-B469-47F4-9EED-C3C68BE8A8D2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CDFCE25-824C-49E9-BFF4-7AF2785ED6A0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522A200-7A7D-4BD2-8EE9-D703D261287E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3BBC548-E4E9-4D34-BAAD-54FC07D4EF2C}"/>
                </a:ext>
              </a:extLst>
            </p:cNvPr>
            <p:cNvGrpSpPr/>
            <p:nvPr/>
          </p:nvGrpSpPr>
          <p:grpSpPr>
            <a:xfrm>
              <a:off x="4577960" y="5981699"/>
              <a:ext cx="266700" cy="329687"/>
              <a:chOff x="3400425" y="5973403"/>
              <a:chExt cx="266700" cy="329687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FF72D84-F8C1-4F81-9316-CEA53EB3D9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8D0131E-E1FF-4CEF-BE09-7D53A48E4071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A9CAABD-5370-4A47-8F50-8D1355CD6E2D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98622BC-DCFC-4531-862D-5C8657F5300F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DF6372E-7823-4FB8-BB2B-72F5369AE409}"/>
              </a:ext>
            </a:extLst>
          </p:cNvPr>
          <p:cNvGrpSpPr/>
          <p:nvPr/>
        </p:nvGrpSpPr>
        <p:grpSpPr>
          <a:xfrm>
            <a:off x="7145138" y="5154628"/>
            <a:ext cx="1444235" cy="1155398"/>
            <a:chOff x="3400425" y="4983849"/>
            <a:chExt cx="1444235" cy="132753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4935265-05FF-4CA8-B4FB-9F8CC88538C4}"/>
                </a:ext>
              </a:extLst>
            </p:cNvPr>
            <p:cNvCxnSpPr>
              <a:cxnSpLocks/>
            </p:cNvCxnSpPr>
            <p:nvPr/>
          </p:nvCxnSpPr>
          <p:spPr>
            <a:xfrm>
              <a:off x="4152900" y="4983849"/>
              <a:ext cx="0" cy="638424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F643E7B-C8FA-479D-8A9A-10163422D415}"/>
                </a:ext>
              </a:extLst>
            </p:cNvPr>
            <p:cNvCxnSpPr/>
            <p:nvPr/>
          </p:nvCxnSpPr>
          <p:spPr>
            <a:xfrm>
              <a:off x="3552825" y="5622273"/>
              <a:ext cx="120015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4760950-3CEF-4AC0-A5CE-476CFC575316}"/>
                </a:ext>
              </a:extLst>
            </p:cNvPr>
            <p:cNvCxnSpPr/>
            <p:nvPr/>
          </p:nvCxnSpPr>
          <p:spPr>
            <a:xfrm>
              <a:off x="3562350" y="5622273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9303AE1-1788-49FE-8B83-2F2F613B8AEC}"/>
                </a:ext>
              </a:extLst>
            </p:cNvPr>
            <p:cNvCxnSpPr/>
            <p:nvPr/>
          </p:nvCxnSpPr>
          <p:spPr>
            <a:xfrm>
              <a:off x="3944843" y="5622272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4D8A6E1-2CB9-472D-BC43-E8340F615F28}"/>
                </a:ext>
              </a:extLst>
            </p:cNvPr>
            <p:cNvCxnSpPr/>
            <p:nvPr/>
          </p:nvCxnSpPr>
          <p:spPr>
            <a:xfrm>
              <a:off x="4335368" y="5622272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102E44B-8351-4F7F-BCEC-C1C2151CC178}"/>
                </a:ext>
              </a:extLst>
            </p:cNvPr>
            <p:cNvCxnSpPr/>
            <p:nvPr/>
          </p:nvCxnSpPr>
          <p:spPr>
            <a:xfrm>
              <a:off x="4752975" y="5622273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1FEBE30-4F53-4FAD-8BA7-CAA0B0DF9E76}"/>
                </a:ext>
              </a:extLst>
            </p:cNvPr>
            <p:cNvGrpSpPr/>
            <p:nvPr/>
          </p:nvGrpSpPr>
          <p:grpSpPr>
            <a:xfrm>
              <a:off x="3400425" y="5973403"/>
              <a:ext cx="266700" cy="329687"/>
              <a:chOff x="3400425" y="5973403"/>
              <a:chExt cx="266700" cy="329687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F44F8DF6-55B6-48EB-B8E9-42D52D3B05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8AB6D72-2BC7-4E4E-BD0E-C68AD1949217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E63C2EE-248F-402B-B2FE-F81721ADA663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2F1B009-7086-4116-BA4A-22DAECEAF1BE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0613F30-1533-45C7-8803-7B85C9840EF9}"/>
                </a:ext>
              </a:extLst>
            </p:cNvPr>
            <p:cNvGrpSpPr/>
            <p:nvPr/>
          </p:nvGrpSpPr>
          <p:grpSpPr>
            <a:xfrm>
              <a:off x="3771900" y="5969254"/>
              <a:ext cx="266700" cy="329687"/>
              <a:chOff x="3400425" y="5973403"/>
              <a:chExt cx="266700" cy="329687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ED84665-6EAC-4755-B9F4-C9C517404C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09B9339B-5C09-4FFB-8B07-092B556352EB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56FC04B-4F84-492F-95E6-099683635A58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6908AAC-D096-400A-BBFB-A44669968BD9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5558D7B-8477-428B-840A-65474BE4A43B}"/>
                </a:ext>
              </a:extLst>
            </p:cNvPr>
            <p:cNvGrpSpPr/>
            <p:nvPr/>
          </p:nvGrpSpPr>
          <p:grpSpPr>
            <a:xfrm>
              <a:off x="4174930" y="5981699"/>
              <a:ext cx="266700" cy="329687"/>
              <a:chOff x="3400425" y="5973403"/>
              <a:chExt cx="266700" cy="329687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DE212A19-EE41-4301-AD7B-49BBEEC01A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8C3A5C7-D4FA-4C18-A299-B3C56581E891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7BC8DDEF-7A52-442A-B327-CD9751C2AE25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6BEC00F-F43F-49B2-8D95-D5FAE5BF0810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FDDA9CA-FAFC-49FC-B1A2-439603EC089E}"/>
                </a:ext>
              </a:extLst>
            </p:cNvPr>
            <p:cNvGrpSpPr/>
            <p:nvPr/>
          </p:nvGrpSpPr>
          <p:grpSpPr>
            <a:xfrm>
              <a:off x="4577960" y="5981699"/>
              <a:ext cx="266700" cy="329687"/>
              <a:chOff x="3400425" y="5973403"/>
              <a:chExt cx="266700" cy="329687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8CB123C4-3BA3-4282-983D-B342134D8A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B3F33A9-7865-4C58-A1DA-AAFC5D9485A5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B27FA75-6AC8-4F2D-83BD-D949F5BEA8F7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4A45BE4-2AC5-4F1F-99E6-5CD8946869F8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132058C-9F84-4E18-8D40-100EE071DCA1}"/>
              </a:ext>
            </a:extLst>
          </p:cNvPr>
          <p:cNvGrpSpPr/>
          <p:nvPr/>
        </p:nvGrpSpPr>
        <p:grpSpPr>
          <a:xfrm>
            <a:off x="9120501" y="5250596"/>
            <a:ext cx="1444235" cy="1079120"/>
            <a:chOff x="3400425" y="5039689"/>
            <a:chExt cx="1444235" cy="1271697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5160F34-1EB2-4488-936A-73F6776782AB}"/>
                </a:ext>
              </a:extLst>
            </p:cNvPr>
            <p:cNvCxnSpPr>
              <a:cxnSpLocks/>
            </p:cNvCxnSpPr>
            <p:nvPr/>
          </p:nvCxnSpPr>
          <p:spPr>
            <a:xfrm>
              <a:off x="4152900" y="5039689"/>
              <a:ext cx="0" cy="582584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28CB051-CE79-451F-BBEC-2E25C99A006C}"/>
                </a:ext>
              </a:extLst>
            </p:cNvPr>
            <p:cNvCxnSpPr/>
            <p:nvPr/>
          </p:nvCxnSpPr>
          <p:spPr>
            <a:xfrm>
              <a:off x="3552825" y="5622273"/>
              <a:ext cx="120015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428CA95-202A-4836-8FA8-4CE9A6C82510}"/>
                </a:ext>
              </a:extLst>
            </p:cNvPr>
            <p:cNvCxnSpPr/>
            <p:nvPr/>
          </p:nvCxnSpPr>
          <p:spPr>
            <a:xfrm>
              <a:off x="3562350" y="5622273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81A9AEE-9F88-4D5E-8F8F-E8BD44234CE1}"/>
                </a:ext>
              </a:extLst>
            </p:cNvPr>
            <p:cNvCxnSpPr/>
            <p:nvPr/>
          </p:nvCxnSpPr>
          <p:spPr>
            <a:xfrm>
              <a:off x="3944843" y="5622272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1995915-1B23-4449-962D-1786EA310D8C}"/>
                </a:ext>
              </a:extLst>
            </p:cNvPr>
            <p:cNvCxnSpPr/>
            <p:nvPr/>
          </p:nvCxnSpPr>
          <p:spPr>
            <a:xfrm>
              <a:off x="4335368" y="5622272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10F4CBC-A5A3-4708-9ED8-74D1501CD534}"/>
                </a:ext>
              </a:extLst>
            </p:cNvPr>
            <p:cNvCxnSpPr/>
            <p:nvPr/>
          </p:nvCxnSpPr>
          <p:spPr>
            <a:xfrm>
              <a:off x="4752975" y="5622273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6EE737EC-6F2F-4017-AA33-D78BC58A9CE2}"/>
                </a:ext>
              </a:extLst>
            </p:cNvPr>
            <p:cNvGrpSpPr/>
            <p:nvPr/>
          </p:nvGrpSpPr>
          <p:grpSpPr>
            <a:xfrm>
              <a:off x="3400425" y="5973403"/>
              <a:ext cx="266700" cy="329687"/>
              <a:chOff x="3400425" y="5973403"/>
              <a:chExt cx="266700" cy="329687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FAF36EF8-3150-4E68-93B1-CD4E2F15F4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E1F1D125-5C10-4293-B36B-E04C0513C910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B8D91515-EDCF-43E9-9383-BB6B1E34822D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9A852A74-4223-47CA-A428-A547DD230928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52BB4BA7-2C8A-4DD6-B944-2ADAB8DDC7A2}"/>
                </a:ext>
              </a:extLst>
            </p:cNvPr>
            <p:cNvGrpSpPr/>
            <p:nvPr/>
          </p:nvGrpSpPr>
          <p:grpSpPr>
            <a:xfrm>
              <a:off x="3771900" y="5969254"/>
              <a:ext cx="266700" cy="329687"/>
              <a:chOff x="3400425" y="5973403"/>
              <a:chExt cx="266700" cy="329687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42E91007-3A47-4C4D-9EF7-52E1C07F8C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74E39046-FEF9-430F-A437-6494DE99C183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F40BCB82-0E1E-4454-B805-F9BF72DBA7EA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C16A8EA-2DA3-4863-971F-83E71FFE9CE0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15C39E2D-CDE8-4451-ADD5-9CCA76CE9248}"/>
                </a:ext>
              </a:extLst>
            </p:cNvPr>
            <p:cNvGrpSpPr/>
            <p:nvPr/>
          </p:nvGrpSpPr>
          <p:grpSpPr>
            <a:xfrm>
              <a:off x="4174930" y="5981699"/>
              <a:ext cx="266700" cy="329687"/>
              <a:chOff x="3400425" y="5973403"/>
              <a:chExt cx="266700" cy="329687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CE3D7816-8B8C-4390-BED5-4428CDAC30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164A63A-A62A-44C9-922D-6A2777A2DA8D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418DAAB-C7CF-4340-91A0-8DADB32622DB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ED7713A4-BF87-4901-884B-B75A8B84C43E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994B62C1-599B-495A-8773-E0D04D21FB1E}"/>
                </a:ext>
              </a:extLst>
            </p:cNvPr>
            <p:cNvGrpSpPr/>
            <p:nvPr/>
          </p:nvGrpSpPr>
          <p:grpSpPr>
            <a:xfrm>
              <a:off x="4577960" y="5981699"/>
              <a:ext cx="266700" cy="329687"/>
              <a:chOff x="3400425" y="5973403"/>
              <a:chExt cx="266700" cy="329687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27CB28A6-6DA1-4154-AA58-E3C1DF39E7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70E72D3-947A-4CE7-B1CF-9847C0CBF12B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4B622846-C4F2-433D-996A-090FF87DCC4A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4874F6DC-1C23-4FB6-8117-350A44F50392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3504004-06AD-4645-89F0-3D09E5E0B194}"/>
              </a:ext>
            </a:extLst>
          </p:cNvPr>
          <p:cNvGrpSpPr/>
          <p:nvPr/>
        </p:nvGrpSpPr>
        <p:grpSpPr>
          <a:xfrm>
            <a:off x="5234177" y="5174319"/>
            <a:ext cx="1444235" cy="1052628"/>
            <a:chOff x="3400425" y="4983849"/>
            <a:chExt cx="1444235" cy="1327537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AB3EED4-F058-4E1D-817A-583588B30962}"/>
                </a:ext>
              </a:extLst>
            </p:cNvPr>
            <p:cNvCxnSpPr>
              <a:cxnSpLocks/>
            </p:cNvCxnSpPr>
            <p:nvPr/>
          </p:nvCxnSpPr>
          <p:spPr>
            <a:xfrm>
              <a:off x="4152900" y="4983849"/>
              <a:ext cx="0" cy="638424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C45219D-228F-4CC0-871B-36D778D91A02}"/>
                </a:ext>
              </a:extLst>
            </p:cNvPr>
            <p:cNvCxnSpPr/>
            <p:nvPr/>
          </p:nvCxnSpPr>
          <p:spPr>
            <a:xfrm>
              <a:off x="3552825" y="5622273"/>
              <a:ext cx="1200150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7F02FB7-ADF5-4E9B-9E95-5A32AA8A170F}"/>
                </a:ext>
              </a:extLst>
            </p:cNvPr>
            <p:cNvCxnSpPr/>
            <p:nvPr/>
          </p:nvCxnSpPr>
          <p:spPr>
            <a:xfrm>
              <a:off x="3562350" y="5622273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D547BAFC-A927-4D93-9E7E-8C2948428E69}"/>
                </a:ext>
              </a:extLst>
            </p:cNvPr>
            <p:cNvCxnSpPr/>
            <p:nvPr/>
          </p:nvCxnSpPr>
          <p:spPr>
            <a:xfrm>
              <a:off x="3944843" y="5622272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994678BA-BADE-4830-BD19-67E5600BDE86}"/>
                </a:ext>
              </a:extLst>
            </p:cNvPr>
            <p:cNvCxnSpPr/>
            <p:nvPr/>
          </p:nvCxnSpPr>
          <p:spPr>
            <a:xfrm>
              <a:off x="4335368" y="5622272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D50230D-6C99-45EA-9894-6D7BC4424E12}"/>
                </a:ext>
              </a:extLst>
            </p:cNvPr>
            <p:cNvCxnSpPr/>
            <p:nvPr/>
          </p:nvCxnSpPr>
          <p:spPr>
            <a:xfrm>
              <a:off x="4752975" y="5622273"/>
              <a:ext cx="0" cy="35942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F58DE650-6009-4CBB-B9C0-31118A582578}"/>
                </a:ext>
              </a:extLst>
            </p:cNvPr>
            <p:cNvGrpSpPr/>
            <p:nvPr/>
          </p:nvGrpSpPr>
          <p:grpSpPr>
            <a:xfrm>
              <a:off x="3400425" y="5973403"/>
              <a:ext cx="266700" cy="329687"/>
              <a:chOff x="3400425" y="5973403"/>
              <a:chExt cx="266700" cy="329687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7BD8F2A7-B6AC-4E70-ADC0-5AA9DE9073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B5187B52-7B40-420D-998F-6448B8C601A4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1BAB039-BD57-47F6-A1F3-E9F0709D6818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EAF8D426-076D-4F3B-96D6-8B708E9D32D0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F42B7A20-23DB-489F-8898-FB0E4C3A0163}"/>
                </a:ext>
              </a:extLst>
            </p:cNvPr>
            <p:cNvGrpSpPr/>
            <p:nvPr/>
          </p:nvGrpSpPr>
          <p:grpSpPr>
            <a:xfrm>
              <a:off x="3771900" y="5969254"/>
              <a:ext cx="266700" cy="329687"/>
              <a:chOff x="3400425" y="5973403"/>
              <a:chExt cx="266700" cy="329687"/>
            </a:xfrm>
          </p:grpSpPr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5680582D-2426-432F-8120-CAE692F000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31CDF1D7-6066-438F-908F-457A7EF5C82A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039805D5-2845-4CB7-897B-872297AE74EE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4D817102-8680-41B2-8DBF-305B5C7635B0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E6C6C045-50EC-48B5-828B-E9479A6DCC1C}"/>
                </a:ext>
              </a:extLst>
            </p:cNvPr>
            <p:cNvGrpSpPr/>
            <p:nvPr/>
          </p:nvGrpSpPr>
          <p:grpSpPr>
            <a:xfrm>
              <a:off x="4174930" y="5981699"/>
              <a:ext cx="266700" cy="329687"/>
              <a:chOff x="3400425" y="5973403"/>
              <a:chExt cx="266700" cy="329687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407FC3F4-8B32-4AB2-9FE3-7469D31C42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40118B3-23F1-4D9F-A3B9-C71F72F74AE1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92251C4-9ED5-459D-B29D-1E041E3FA634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1E1E544-C16A-422A-AF25-D32998395EED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082C33B-0EAF-4A7D-AA98-45D7AB50652A}"/>
                </a:ext>
              </a:extLst>
            </p:cNvPr>
            <p:cNvGrpSpPr/>
            <p:nvPr/>
          </p:nvGrpSpPr>
          <p:grpSpPr>
            <a:xfrm>
              <a:off x="4577960" y="5981699"/>
              <a:ext cx="266700" cy="329687"/>
              <a:chOff x="3400425" y="5973403"/>
              <a:chExt cx="266700" cy="329687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63A6E3A-0677-4D6E-86E8-1341A2F99F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0425" y="5981700"/>
                <a:ext cx="266700" cy="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D96585DF-0803-4495-9B81-C3EECD2C2EAA}"/>
                  </a:ext>
                </a:extLst>
              </p:cNvPr>
              <p:cNvCxnSpPr/>
              <p:nvPr/>
            </p:nvCxnSpPr>
            <p:spPr>
              <a:xfrm>
                <a:off x="3400425" y="5973403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6BAD60C-7107-4BF9-8661-3A895ED1EF46}"/>
                  </a:ext>
                </a:extLst>
              </p:cNvPr>
              <p:cNvCxnSpPr/>
              <p:nvPr/>
            </p:nvCxnSpPr>
            <p:spPr>
              <a:xfrm>
                <a:off x="353377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7BE48DAE-9160-4DA8-8A10-94EA9B179969}"/>
                  </a:ext>
                </a:extLst>
              </p:cNvPr>
              <p:cNvCxnSpPr/>
              <p:nvPr/>
            </p:nvCxnSpPr>
            <p:spPr>
              <a:xfrm>
                <a:off x="3667125" y="5981699"/>
                <a:ext cx="0" cy="321391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68C6F343-8691-4A5D-AD97-259BC42475E1}"/>
              </a:ext>
            </a:extLst>
          </p:cNvPr>
          <p:cNvSpPr/>
          <p:nvPr/>
        </p:nvSpPr>
        <p:spPr>
          <a:xfrm>
            <a:off x="1007930" y="5432629"/>
            <a:ext cx="21624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Individuality of cells in the population by introducing non-linear mixed effects 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0983F20-0703-4993-82F7-182346AFABEE}"/>
              </a:ext>
            </a:extLst>
          </p:cNvPr>
          <p:cNvSpPr txBox="1"/>
          <p:nvPr/>
        </p:nvSpPr>
        <p:spPr>
          <a:xfrm>
            <a:off x="1007930" y="6132383"/>
            <a:ext cx="28728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individuality is reflected in the cell growth, damage formation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GB" sz="1400" b="0" i="1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damage repair 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en-GB" sz="1400" b="0" i="1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AD983AEB-6350-4D0A-AF04-732B67FB1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043" y="5469080"/>
            <a:ext cx="3752850" cy="962025"/>
          </a:xfrm>
          <a:prstGeom prst="rect">
            <a:avLst/>
          </a:prstGeom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971DDCA6-86CC-423F-896A-FFDEA817013B}"/>
              </a:ext>
            </a:extLst>
          </p:cNvPr>
          <p:cNvSpPr/>
          <p:nvPr/>
        </p:nvSpPr>
        <p:spPr>
          <a:xfrm>
            <a:off x="5433983" y="5457665"/>
            <a:ext cx="389744" cy="964497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2402A28-0A1E-4FC6-BA6D-40A00EB5E02F}"/>
              </a:ext>
            </a:extLst>
          </p:cNvPr>
          <p:cNvSpPr txBox="1"/>
          <p:nvPr/>
        </p:nvSpPr>
        <p:spPr>
          <a:xfrm>
            <a:off x="4206948" y="6442520"/>
            <a:ext cx="1981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Fixed effects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constant for each population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A9C44C2D-C5FE-40BD-99C9-4B7C3B5336C9}"/>
              </a:ext>
            </a:extLst>
          </p:cNvPr>
          <p:cNvSpPr/>
          <p:nvPr/>
        </p:nvSpPr>
        <p:spPr>
          <a:xfrm>
            <a:off x="6078559" y="5469080"/>
            <a:ext cx="179883" cy="726721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8D0FA75-D6BC-4533-BC99-444B35E55086}"/>
              </a:ext>
            </a:extLst>
          </p:cNvPr>
          <p:cNvSpPr txBox="1"/>
          <p:nvPr/>
        </p:nvSpPr>
        <p:spPr>
          <a:xfrm>
            <a:off x="6258442" y="6453300"/>
            <a:ext cx="321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Mixed effects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Vary between individuals within each population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C05AB2-9CAF-4D7A-89D0-1FEA5E3DD658}"/>
              </a:ext>
            </a:extLst>
          </p:cNvPr>
          <p:cNvCxnSpPr>
            <a:cxnSpLocks/>
          </p:cNvCxnSpPr>
          <p:nvPr/>
        </p:nvCxnSpPr>
        <p:spPr>
          <a:xfrm flipH="1">
            <a:off x="7556996" y="1914538"/>
            <a:ext cx="1067668" cy="2251796"/>
          </a:xfrm>
          <a:prstGeom prst="line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85BC0B6-B25E-2B8C-671A-024621C07C81}"/>
              </a:ext>
            </a:extLst>
          </p:cNvPr>
          <p:cNvSpPr txBox="1"/>
          <p:nvPr/>
        </p:nvSpPr>
        <p:spPr>
          <a:xfrm>
            <a:off x="0" y="22699"/>
            <a:ext cx="11439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sv-SE" sz="2400" b="1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Från encellig till en hel populationsmodell av skadeackumulering</a:t>
            </a: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A9E86F3-7927-0BDC-CE20-A13EA05FDA55}"/>
              </a:ext>
            </a:extLst>
          </p:cNvPr>
          <p:cNvSpPr/>
          <p:nvPr/>
        </p:nvSpPr>
        <p:spPr>
          <a:xfrm>
            <a:off x="3271082" y="804135"/>
            <a:ext cx="1184039" cy="725185"/>
          </a:xfrm>
          <a:custGeom>
            <a:avLst/>
            <a:gdLst>
              <a:gd name="connsiteX0" fmla="*/ 317634 w 1039529"/>
              <a:gd name="connsiteY0" fmla="*/ 9933 h 876207"/>
              <a:gd name="connsiteX1" fmla="*/ 269508 w 1039529"/>
              <a:gd name="connsiteY1" fmla="*/ 308 h 876207"/>
              <a:gd name="connsiteX2" fmla="*/ 96253 w 1039529"/>
              <a:gd name="connsiteY2" fmla="*/ 19559 h 876207"/>
              <a:gd name="connsiteX3" fmla="*/ 67377 w 1039529"/>
              <a:gd name="connsiteY3" fmla="*/ 29184 h 876207"/>
              <a:gd name="connsiteX4" fmla="*/ 28876 w 1039529"/>
              <a:gd name="connsiteY4" fmla="*/ 86935 h 876207"/>
              <a:gd name="connsiteX5" fmla="*/ 9625 w 1039529"/>
              <a:gd name="connsiteY5" fmla="*/ 144687 h 876207"/>
              <a:gd name="connsiteX6" fmla="*/ 0 w 1039529"/>
              <a:gd name="connsiteY6" fmla="*/ 212064 h 876207"/>
              <a:gd name="connsiteX7" fmla="*/ 19251 w 1039529"/>
              <a:gd name="connsiteY7" fmla="*/ 375693 h 876207"/>
              <a:gd name="connsiteX8" fmla="*/ 28876 w 1039529"/>
              <a:gd name="connsiteY8" fmla="*/ 443070 h 876207"/>
              <a:gd name="connsiteX9" fmla="*/ 48126 w 1039529"/>
              <a:gd name="connsiteY9" fmla="*/ 597074 h 876207"/>
              <a:gd name="connsiteX10" fmla="*/ 86628 w 1039529"/>
              <a:gd name="connsiteY10" fmla="*/ 654826 h 876207"/>
              <a:gd name="connsiteX11" fmla="*/ 105878 w 1039529"/>
              <a:gd name="connsiteY11" fmla="*/ 683702 h 876207"/>
              <a:gd name="connsiteX12" fmla="*/ 154004 w 1039529"/>
              <a:gd name="connsiteY12" fmla="*/ 741453 h 876207"/>
              <a:gd name="connsiteX13" fmla="*/ 211756 w 1039529"/>
              <a:gd name="connsiteY13" fmla="*/ 779954 h 876207"/>
              <a:gd name="connsiteX14" fmla="*/ 240632 w 1039529"/>
              <a:gd name="connsiteY14" fmla="*/ 808830 h 876207"/>
              <a:gd name="connsiteX15" fmla="*/ 308009 w 1039529"/>
              <a:gd name="connsiteY15" fmla="*/ 837706 h 876207"/>
              <a:gd name="connsiteX16" fmla="*/ 336884 w 1039529"/>
              <a:gd name="connsiteY16" fmla="*/ 856957 h 876207"/>
              <a:gd name="connsiteX17" fmla="*/ 481263 w 1039529"/>
              <a:gd name="connsiteY17" fmla="*/ 876207 h 876207"/>
              <a:gd name="connsiteX18" fmla="*/ 750771 w 1039529"/>
              <a:gd name="connsiteY18" fmla="*/ 866582 h 876207"/>
              <a:gd name="connsiteX19" fmla="*/ 808522 w 1039529"/>
              <a:gd name="connsiteY19" fmla="*/ 828081 h 876207"/>
              <a:gd name="connsiteX20" fmla="*/ 895150 w 1039529"/>
              <a:gd name="connsiteY20" fmla="*/ 779954 h 876207"/>
              <a:gd name="connsiteX21" fmla="*/ 924025 w 1039529"/>
              <a:gd name="connsiteY21" fmla="*/ 760704 h 876207"/>
              <a:gd name="connsiteX22" fmla="*/ 962526 w 1039529"/>
              <a:gd name="connsiteY22" fmla="*/ 751079 h 876207"/>
              <a:gd name="connsiteX23" fmla="*/ 1020278 w 1039529"/>
              <a:gd name="connsiteY23" fmla="*/ 712578 h 876207"/>
              <a:gd name="connsiteX24" fmla="*/ 1039529 w 1039529"/>
              <a:gd name="connsiteY24" fmla="*/ 597074 h 876207"/>
              <a:gd name="connsiteX25" fmla="*/ 1020278 w 1039529"/>
              <a:gd name="connsiteY25" fmla="*/ 443070 h 876207"/>
              <a:gd name="connsiteX26" fmla="*/ 1010653 w 1039529"/>
              <a:gd name="connsiteY26" fmla="*/ 414194 h 876207"/>
              <a:gd name="connsiteX27" fmla="*/ 991402 w 1039529"/>
              <a:gd name="connsiteY27" fmla="*/ 385319 h 876207"/>
              <a:gd name="connsiteX28" fmla="*/ 952901 w 1039529"/>
              <a:gd name="connsiteY28" fmla="*/ 337192 h 876207"/>
              <a:gd name="connsiteX29" fmla="*/ 933651 w 1039529"/>
              <a:gd name="connsiteY29" fmla="*/ 308317 h 876207"/>
              <a:gd name="connsiteX30" fmla="*/ 904775 w 1039529"/>
              <a:gd name="connsiteY30" fmla="*/ 279441 h 876207"/>
              <a:gd name="connsiteX31" fmla="*/ 856649 w 1039529"/>
              <a:gd name="connsiteY31" fmla="*/ 231314 h 876207"/>
              <a:gd name="connsiteX32" fmla="*/ 847023 w 1039529"/>
              <a:gd name="connsiteY32" fmla="*/ 202439 h 876207"/>
              <a:gd name="connsiteX33" fmla="*/ 789272 w 1039529"/>
              <a:gd name="connsiteY33" fmla="*/ 154312 h 876207"/>
              <a:gd name="connsiteX34" fmla="*/ 770021 w 1039529"/>
              <a:gd name="connsiteY34" fmla="*/ 125437 h 876207"/>
              <a:gd name="connsiteX35" fmla="*/ 712270 w 1039529"/>
              <a:gd name="connsiteY35" fmla="*/ 86935 h 876207"/>
              <a:gd name="connsiteX36" fmla="*/ 683394 w 1039529"/>
              <a:gd name="connsiteY36" fmla="*/ 67685 h 876207"/>
              <a:gd name="connsiteX37" fmla="*/ 625642 w 1039529"/>
              <a:gd name="connsiteY37" fmla="*/ 48434 h 876207"/>
              <a:gd name="connsiteX38" fmla="*/ 596766 w 1039529"/>
              <a:gd name="connsiteY38" fmla="*/ 38809 h 876207"/>
              <a:gd name="connsiteX39" fmla="*/ 539015 w 1039529"/>
              <a:gd name="connsiteY39" fmla="*/ 29184 h 876207"/>
              <a:gd name="connsiteX40" fmla="*/ 500514 w 1039529"/>
              <a:gd name="connsiteY40" fmla="*/ 19559 h 876207"/>
              <a:gd name="connsiteX41" fmla="*/ 423512 w 1039529"/>
              <a:gd name="connsiteY41" fmla="*/ 308 h 876207"/>
              <a:gd name="connsiteX42" fmla="*/ 317634 w 1039529"/>
              <a:gd name="connsiteY42" fmla="*/ 9933 h 87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39529" h="876207">
                <a:moveTo>
                  <a:pt x="317634" y="9933"/>
                </a:moveTo>
                <a:cubicBezTo>
                  <a:pt x="291967" y="9933"/>
                  <a:pt x="285868" y="308"/>
                  <a:pt x="269508" y="308"/>
                </a:cubicBezTo>
                <a:cubicBezTo>
                  <a:pt x="232594" y="308"/>
                  <a:pt x="142590" y="9262"/>
                  <a:pt x="96253" y="19559"/>
                </a:cubicBezTo>
                <a:cubicBezTo>
                  <a:pt x="86349" y="21760"/>
                  <a:pt x="77002" y="25976"/>
                  <a:pt x="67377" y="29184"/>
                </a:cubicBezTo>
                <a:cubicBezTo>
                  <a:pt x="54543" y="48434"/>
                  <a:pt x="36192" y="64986"/>
                  <a:pt x="28876" y="86935"/>
                </a:cubicBezTo>
                <a:lnTo>
                  <a:pt x="9625" y="144687"/>
                </a:lnTo>
                <a:cubicBezTo>
                  <a:pt x="6417" y="167146"/>
                  <a:pt x="0" y="189377"/>
                  <a:pt x="0" y="212064"/>
                </a:cubicBezTo>
                <a:cubicBezTo>
                  <a:pt x="0" y="277372"/>
                  <a:pt x="10072" y="316031"/>
                  <a:pt x="19251" y="375693"/>
                </a:cubicBezTo>
                <a:cubicBezTo>
                  <a:pt x="22701" y="398116"/>
                  <a:pt x="26619" y="420496"/>
                  <a:pt x="28876" y="443070"/>
                </a:cubicBezTo>
                <a:cubicBezTo>
                  <a:pt x="29295" y="447264"/>
                  <a:pt x="27694" y="560296"/>
                  <a:pt x="48126" y="597074"/>
                </a:cubicBezTo>
                <a:cubicBezTo>
                  <a:pt x="59362" y="617299"/>
                  <a:pt x="73794" y="635575"/>
                  <a:pt x="86628" y="654826"/>
                </a:cubicBezTo>
                <a:lnTo>
                  <a:pt x="105878" y="683702"/>
                </a:lnTo>
                <a:cubicBezTo>
                  <a:pt x="122988" y="709368"/>
                  <a:pt x="128352" y="721502"/>
                  <a:pt x="154004" y="741453"/>
                </a:cubicBezTo>
                <a:cubicBezTo>
                  <a:pt x="172267" y="755657"/>
                  <a:pt x="195396" y="763594"/>
                  <a:pt x="211756" y="779954"/>
                </a:cubicBezTo>
                <a:cubicBezTo>
                  <a:pt x="221381" y="789579"/>
                  <a:pt x="229555" y="800918"/>
                  <a:pt x="240632" y="808830"/>
                </a:cubicBezTo>
                <a:cubicBezTo>
                  <a:pt x="261448" y="823699"/>
                  <a:pt x="284442" y="829851"/>
                  <a:pt x="308009" y="837706"/>
                </a:cubicBezTo>
                <a:cubicBezTo>
                  <a:pt x="317634" y="844123"/>
                  <a:pt x="326053" y="852895"/>
                  <a:pt x="336884" y="856957"/>
                </a:cubicBezTo>
                <a:cubicBezTo>
                  <a:pt x="365880" y="867831"/>
                  <a:pt x="468754" y="874956"/>
                  <a:pt x="481263" y="876207"/>
                </a:cubicBezTo>
                <a:cubicBezTo>
                  <a:pt x="571099" y="872999"/>
                  <a:pt x="661834" y="879661"/>
                  <a:pt x="750771" y="866582"/>
                </a:cubicBezTo>
                <a:cubicBezTo>
                  <a:pt x="773661" y="863216"/>
                  <a:pt x="786573" y="835398"/>
                  <a:pt x="808522" y="828081"/>
                </a:cubicBezTo>
                <a:cubicBezTo>
                  <a:pt x="859347" y="811138"/>
                  <a:pt x="828956" y="824083"/>
                  <a:pt x="895150" y="779954"/>
                </a:cubicBezTo>
                <a:cubicBezTo>
                  <a:pt x="904775" y="773537"/>
                  <a:pt x="912803" y="763510"/>
                  <a:pt x="924025" y="760704"/>
                </a:cubicBezTo>
                <a:lnTo>
                  <a:pt x="962526" y="751079"/>
                </a:lnTo>
                <a:cubicBezTo>
                  <a:pt x="981777" y="738245"/>
                  <a:pt x="1016474" y="735400"/>
                  <a:pt x="1020278" y="712578"/>
                </a:cubicBezTo>
                <a:lnTo>
                  <a:pt x="1039529" y="597074"/>
                </a:lnTo>
                <a:cubicBezTo>
                  <a:pt x="1032068" y="507549"/>
                  <a:pt x="1038156" y="505643"/>
                  <a:pt x="1020278" y="443070"/>
                </a:cubicBezTo>
                <a:cubicBezTo>
                  <a:pt x="1017491" y="433314"/>
                  <a:pt x="1015190" y="423269"/>
                  <a:pt x="1010653" y="414194"/>
                </a:cubicBezTo>
                <a:cubicBezTo>
                  <a:pt x="1005480" y="403847"/>
                  <a:pt x="997819" y="394944"/>
                  <a:pt x="991402" y="385319"/>
                </a:cubicBezTo>
                <a:cubicBezTo>
                  <a:pt x="972664" y="329104"/>
                  <a:pt x="996438" y="380729"/>
                  <a:pt x="952901" y="337192"/>
                </a:cubicBezTo>
                <a:cubicBezTo>
                  <a:pt x="944721" y="329012"/>
                  <a:pt x="941057" y="317204"/>
                  <a:pt x="933651" y="308317"/>
                </a:cubicBezTo>
                <a:cubicBezTo>
                  <a:pt x="924937" y="297860"/>
                  <a:pt x="913489" y="289898"/>
                  <a:pt x="904775" y="279441"/>
                </a:cubicBezTo>
                <a:cubicBezTo>
                  <a:pt x="864669" y="231314"/>
                  <a:pt x="909587" y="266608"/>
                  <a:pt x="856649" y="231314"/>
                </a:cubicBezTo>
                <a:cubicBezTo>
                  <a:pt x="853440" y="221689"/>
                  <a:pt x="852651" y="210881"/>
                  <a:pt x="847023" y="202439"/>
                </a:cubicBezTo>
                <a:cubicBezTo>
                  <a:pt x="832200" y="180204"/>
                  <a:pt x="810580" y="168518"/>
                  <a:pt x="789272" y="154312"/>
                </a:cubicBezTo>
                <a:cubicBezTo>
                  <a:pt x="782855" y="144687"/>
                  <a:pt x="778727" y="133055"/>
                  <a:pt x="770021" y="125437"/>
                </a:cubicBezTo>
                <a:cubicBezTo>
                  <a:pt x="752609" y="110202"/>
                  <a:pt x="731520" y="99769"/>
                  <a:pt x="712270" y="86935"/>
                </a:cubicBezTo>
                <a:cubicBezTo>
                  <a:pt x="702645" y="80518"/>
                  <a:pt x="694368" y="71343"/>
                  <a:pt x="683394" y="67685"/>
                </a:cubicBezTo>
                <a:lnTo>
                  <a:pt x="625642" y="48434"/>
                </a:lnTo>
                <a:cubicBezTo>
                  <a:pt x="616017" y="45226"/>
                  <a:pt x="606774" y="40477"/>
                  <a:pt x="596766" y="38809"/>
                </a:cubicBezTo>
                <a:cubicBezTo>
                  <a:pt x="577516" y="35601"/>
                  <a:pt x="558152" y="33011"/>
                  <a:pt x="539015" y="29184"/>
                </a:cubicBezTo>
                <a:cubicBezTo>
                  <a:pt x="526043" y="26590"/>
                  <a:pt x="513234" y="23193"/>
                  <a:pt x="500514" y="19559"/>
                </a:cubicBezTo>
                <a:cubicBezTo>
                  <a:pt x="469816" y="10788"/>
                  <a:pt x="459500" y="2202"/>
                  <a:pt x="423512" y="308"/>
                </a:cubicBezTo>
                <a:cubicBezTo>
                  <a:pt x="378656" y="-2053"/>
                  <a:pt x="343301" y="9933"/>
                  <a:pt x="317634" y="9933"/>
                </a:cubicBezTo>
                <a:close/>
              </a:path>
            </a:pathLst>
          </a:cu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78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48" grpId="0"/>
      <p:bldP spid="149" grpId="0"/>
      <p:bldP spid="152" grpId="0" animBg="1"/>
      <p:bldP spid="153" grpId="0"/>
      <p:bldP spid="154" grpId="0" animBg="1"/>
      <p:bldP spid="155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22239C-6DB2-4252-2F3B-553C534CB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805" y="116123"/>
            <a:ext cx="8118529" cy="49221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EAA7AD-5F8F-DDE8-48E2-F9F6248B9EED}"/>
              </a:ext>
            </a:extLst>
          </p:cNvPr>
          <p:cNvSpPr txBox="1"/>
          <p:nvPr/>
        </p:nvSpPr>
        <p:spPr>
          <a:xfrm>
            <a:off x="578358" y="5103674"/>
            <a:ext cx="111899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Discretised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 parameter combinations of damage formation rate (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k</a:t>
            </a:r>
            <a:r>
              <a:rPr lang="en-US" b="0" i="0" baseline="-2500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1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), damage repair rate (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k</a:t>
            </a:r>
            <a:r>
              <a:rPr lang="en-US" b="0" i="0" baseline="-2500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2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) and retention rate (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re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) leading to a constant replicative lifespan of 24 of initially damage-free cells for two distinct cases of repair capacity (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R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): unlimited repair capacity (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R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 → ∞) and decline in repair capacity (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R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 = 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π</a:t>
            </a:r>
            <a:r>
              <a:rPr lang="en-US" b="0" i="0" baseline="3000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−1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). The parameter space is divided into a grid with Δ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k</a:t>
            </a:r>
            <a:r>
              <a:rPr lang="en-US" b="0" i="0" baseline="-2500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1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 = Δ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k</a:t>
            </a:r>
            <a:r>
              <a:rPr lang="en-US" b="0" i="0" baseline="-2500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2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 = 0.005 and 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re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 is adapted accordingly. The sub-panel shows exemplary repair terms 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r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D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) for constant 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k</a:t>
            </a:r>
            <a:r>
              <a:rPr lang="en-US" b="0" i="0" baseline="-2500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1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 = 0.4, 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re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 = 0.2957 and 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k</a:t>
            </a:r>
            <a:r>
              <a:rPr lang="en-US" b="0" i="0" baseline="-2500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2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 = 0.092 for unlimited repair capacity and </a:t>
            </a:r>
            <a:r>
              <a:rPr lang="en-US" b="0" i="1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k</a:t>
            </a:r>
            <a:r>
              <a:rPr lang="en-US" b="0" i="0" baseline="-2500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2</a:t>
            </a:r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 = 0.138 for decline in repair capacity.  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162D14-9AEF-538E-C5D8-6E7D13A80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22" y="384217"/>
            <a:ext cx="2677310" cy="75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88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MB\Documents\bureaucracy\Manuscripts\bookschapter Glucose transport Methods\three channel device.jpg">
            <a:extLst>
              <a:ext uri="{FF2B5EF4-FFF2-40B4-BE49-F238E27FC236}">
                <a16:creationId xmlns:a16="http://schemas.microsoft.com/office/drawing/2014/main" id="{22B71E8F-E719-4671-BE72-C8CA20949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67" y="1099951"/>
            <a:ext cx="3504364" cy="1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5">
            <a:extLst>
              <a:ext uri="{FF2B5EF4-FFF2-40B4-BE49-F238E27FC236}">
                <a16:creationId xmlns:a16="http://schemas.microsoft.com/office/drawing/2014/main" id="{BD3E08E8-EE4F-44BB-8DA5-673A8CADAA84}"/>
              </a:ext>
            </a:extLst>
          </p:cNvPr>
          <p:cNvSpPr/>
          <p:nvPr/>
        </p:nvSpPr>
        <p:spPr>
          <a:xfrm flipH="1">
            <a:off x="8476341" y="4049486"/>
            <a:ext cx="45719" cy="200748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U-Turn Arrow 7">
            <a:extLst>
              <a:ext uri="{FF2B5EF4-FFF2-40B4-BE49-F238E27FC236}">
                <a16:creationId xmlns:a16="http://schemas.microsoft.com/office/drawing/2014/main" id="{9ADD2E26-9B1B-4C6F-9BA8-3BE1A8D83E91}"/>
              </a:ext>
            </a:extLst>
          </p:cNvPr>
          <p:cNvSpPr/>
          <p:nvPr/>
        </p:nvSpPr>
        <p:spPr>
          <a:xfrm>
            <a:off x="8837061" y="3454400"/>
            <a:ext cx="1130323" cy="595087"/>
          </a:xfrm>
          <a:prstGeom prst="uturnArrow">
            <a:avLst>
              <a:gd name="adj1" fmla="val 4031"/>
              <a:gd name="adj2" fmla="val 9379"/>
              <a:gd name="adj3" fmla="val 11898"/>
              <a:gd name="adj4" fmla="val 43787"/>
              <a:gd name="adj5" fmla="val 421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B61F7-874C-4924-A987-0C68077D229E}"/>
              </a:ext>
            </a:extLst>
          </p:cNvPr>
          <p:cNvSpPr txBox="1"/>
          <p:nvPr/>
        </p:nvSpPr>
        <p:spPr>
          <a:xfrm>
            <a:off x="139784" y="158496"/>
            <a:ext cx="5828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Experimentell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och modeller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41E28C-9C7C-4290-877E-1A3505A79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625" y="537699"/>
            <a:ext cx="5688993" cy="32916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B991CD-7891-4597-BC3C-E18848C6E2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133" y="3760335"/>
            <a:ext cx="3005089" cy="24819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2D347E5-2F2B-420E-9A8F-BCD6AB5ABBB2}"/>
              </a:ext>
            </a:extLst>
          </p:cNvPr>
          <p:cNvGrpSpPr/>
          <p:nvPr/>
        </p:nvGrpSpPr>
        <p:grpSpPr>
          <a:xfrm>
            <a:off x="3324662" y="6242245"/>
            <a:ext cx="1936151" cy="483537"/>
            <a:chOff x="349850" y="6004211"/>
            <a:chExt cx="2391878" cy="4835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D51F1B4-6F15-42A7-95FD-D87684A5E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850" y="6004211"/>
              <a:ext cx="1483394" cy="48353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5A135E3-86BB-4598-BE54-0A2A180FA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4953" y="6053494"/>
              <a:ext cx="866775" cy="40005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0C2B00F-6041-4D83-BE0C-3235C09154C7}"/>
              </a:ext>
            </a:extLst>
          </p:cNvPr>
          <p:cNvSpPr/>
          <p:nvPr/>
        </p:nvSpPr>
        <p:spPr>
          <a:xfrm>
            <a:off x="2855966" y="5882080"/>
            <a:ext cx="51794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Resilience to damage (Q):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Capacity of the cell to cope with damage </a:t>
            </a:r>
          </a:p>
        </p:txBody>
      </p:sp>
      <p:pic>
        <p:nvPicPr>
          <p:cNvPr id="18" name="Picture 42" descr="oxidation">
            <a:extLst>
              <a:ext uri="{FF2B5EF4-FFF2-40B4-BE49-F238E27FC236}">
                <a16:creationId xmlns:a16="http://schemas.microsoft.com/office/drawing/2014/main" id="{F9CA5F1F-9237-4CCA-B72C-44F544D06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7" y="1014732"/>
            <a:ext cx="4262390" cy="173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D9FFDC-5AC8-4AEF-B2F6-383576FCF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340350">
            <a:off x="-43091" y="4718505"/>
            <a:ext cx="2586745" cy="17748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DD9B902-F63C-42B4-8294-CD917FB4DCE9}"/>
              </a:ext>
            </a:extLst>
          </p:cNvPr>
          <p:cNvSpPr txBox="1"/>
          <p:nvPr/>
        </p:nvSpPr>
        <p:spPr>
          <a:xfrm>
            <a:off x="2835711" y="4821341"/>
            <a:ext cx="531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 size (s):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Yeast divides asymmetrically where mother is approx.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times larger than its daughter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9F473B-5877-45D5-AC56-63F5968FB7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116" y="931011"/>
            <a:ext cx="2609850" cy="25050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A89E8D-88C1-45F3-81C6-41C6784B1102}"/>
              </a:ext>
            </a:extLst>
          </p:cNvPr>
          <p:cNvSpPr/>
          <p:nvPr/>
        </p:nvSpPr>
        <p:spPr>
          <a:xfrm>
            <a:off x="2830194" y="5354152"/>
            <a:ext cx="6660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Damage retention (re):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mechanism; age-related damage retained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within the mother cell at each division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E9BD3B-DF68-4770-85F5-F8060E67E503}"/>
              </a:ext>
            </a:extLst>
          </p:cNvPr>
          <p:cNvSpPr/>
          <p:nvPr/>
        </p:nvSpPr>
        <p:spPr>
          <a:xfrm>
            <a:off x="6392551" y="15656"/>
            <a:ext cx="4889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Replicative lifespan: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divisions before cell death.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Measure of age of a single yeast cell.  </a:t>
            </a:r>
          </a:p>
        </p:txBody>
      </p:sp>
    </p:spTree>
    <p:extLst>
      <p:ext uri="{BB962C8B-B14F-4D97-AF65-F5344CB8AC3E}">
        <p14:creationId xmlns:p14="http://schemas.microsoft.com/office/powerpoint/2010/main" val="338697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3A9672-AD72-4F60-892D-139FD3A03510}"/>
              </a:ext>
            </a:extLst>
          </p:cNvPr>
          <p:cNvSpPr txBox="1"/>
          <p:nvPr/>
        </p:nvSpPr>
        <p:spPr>
          <a:xfrm>
            <a:off x="33479" y="5549468"/>
            <a:ext cx="3680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 jag säger modell…..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2EAAA2-9043-4A48-A568-43FE625B67C1}"/>
              </a:ext>
            </a:extLst>
          </p:cNvPr>
          <p:cNvSpPr txBox="1"/>
          <p:nvPr/>
        </p:nvSpPr>
        <p:spPr>
          <a:xfrm>
            <a:off x="8700053" y="672669"/>
            <a:ext cx="2507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Vad tänker du?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D805D-4D1F-4CC7-8CB0-A0B13DA2C6AA}"/>
              </a:ext>
            </a:extLst>
          </p:cNvPr>
          <p:cNvSpPr txBox="1"/>
          <p:nvPr/>
        </p:nvSpPr>
        <p:spPr>
          <a:xfrm>
            <a:off x="162340" y="1046922"/>
            <a:ext cx="4267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 jag säger matematik…..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F339C-2BCC-4E61-ADB1-BB6590D9E9A8}"/>
              </a:ext>
            </a:extLst>
          </p:cNvPr>
          <p:cNvSpPr txBox="1"/>
          <p:nvPr/>
        </p:nvSpPr>
        <p:spPr>
          <a:xfrm>
            <a:off x="162340" y="3429000"/>
            <a:ext cx="3657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 jag säger biologi…..</a:t>
            </a:r>
          </a:p>
        </p:txBody>
      </p:sp>
      <p:pic>
        <p:nvPicPr>
          <p:cNvPr id="3074" name="Picture 2" descr="What is Mathematics? | Live Science">
            <a:extLst>
              <a:ext uri="{FF2B5EF4-FFF2-40B4-BE49-F238E27FC236}">
                <a16:creationId xmlns:a16="http://schemas.microsoft.com/office/drawing/2014/main" id="{24A6675F-518D-4325-8B45-5203A26D0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04" y="359345"/>
            <a:ext cx="2151687" cy="215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2 Best Cell Biology Blogs You Need to Follow | by Hani Ebrahimi, PhD |  Medium">
            <a:extLst>
              <a:ext uri="{FF2B5EF4-FFF2-40B4-BE49-F238E27FC236}">
                <a16:creationId xmlns:a16="http://schemas.microsoft.com/office/drawing/2014/main" id="{F7CE13CF-AFF3-4729-B2D5-03727D5BD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632" y="1909849"/>
            <a:ext cx="2460274" cy="246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hat are Software Fashions? - The Black Liszt">
            <a:extLst>
              <a:ext uri="{FF2B5EF4-FFF2-40B4-BE49-F238E27FC236}">
                <a16:creationId xmlns:a16="http://schemas.microsoft.com/office/drawing/2014/main" id="{D136F28B-36C3-4A6E-B78C-60DB8F49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402" y="4806930"/>
            <a:ext cx="2724978" cy="181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3D Model Alanine Molecule Structure - 3D Model | Molecules, 3d model,  Science party">
            <a:extLst>
              <a:ext uri="{FF2B5EF4-FFF2-40B4-BE49-F238E27FC236}">
                <a16:creationId xmlns:a16="http://schemas.microsoft.com/office/drawing/2014/main" id="{B0AF1FC8-41A9-4461-AAD1-008B75109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022" y="326529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FARI | Mouse models">
            <a:extLst>
              <a:ext uri="{FF2B5EF4-FFF2-40B4-BE49-F238E27FC236}">
                <a16:creationId xmlns:a16="http://schemas.microsoft.com/office/drawing/2014/main" id="{401664DD-39D1-408A-9C45-148AA08BD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25" y="4072221"/>
            <a:ext cx="31337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eam:SydneyUni Australia/Modelling Principles - 2013.igem.org">
            <a:extLst>
              <a:ext uri="{FF2B5EF4-FFF2-40B4-BE49-F238E27FC236}">
                <a16:creationId xmlns:a16="http://schemas.microsoft.com/office/drawing/2014/main" id="{9202C110-F4C6-4DED-950A-97A821798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35" y="3724275"/>
            <a:ext cx="5495925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Biological Applications – Control Theory and Systems Biology Laboratory |  ETH Zurich">
            <a:extLst>
              <a:ext uri="{FF2B5EF4-FFF2-40B4-BE49-F238E27FC236}">
                <a16:creationId xmlns:a16="http://schemas.microsoft.com/office/drawing/2014/main" id="{ECDB9E8B-CD75-4073-8A48-9A319F75A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973" y="3818176"/>
            <a:ext cx="1996352" cy="25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6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A752C6-FE16-4168-AE8F-D65A2A95886E}"/>
              </a:ext>
            </a:extLst>
          </p:cNvPr>
          <p:cNvSpPr txBox="1"/>
          <p:nvPr/>
        </p:nvSpPr>
        <p:spPr>
          <a:xfrm>
            <a:off x="0" y="0"/>
            <a:ext cx="11317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Interplay between Retention, Resilience, Damage and Celle size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9E341D-287C-4A04-B3E0-739A88ADA21E}"/>
              </a:ext>
            </a:extLst>
          </p:cNvPr>
          <p:cNvSpPr txBox="1"/>
          <p:nvPr/>
        </p:nvSpPr>
        <p:spPr>
          <a:xfrm>
            <a:off x="389595" y="4905346"/>
            <a:ext cx="9122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 How much damage can a mother cell retain?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 How does the capacity to retain change with age?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 What factors limit the amount of damage a mother cell can retain at cell division?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 How does the degree of asymmetry in the cell division affect the capacity to retain damage?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A7447-E270-4FDA-97B5-4A2AB619B187}"/>
              </a:ext>
            </a:extLst>
          </p:cNvPr>
          <p:cNvSpPr txBox="1"/>
          <p:nvPr/>
        </p:nvSpPr>
        <p:spPr>
          <a:xfrm>
            <a:off x="151513" y="659991"/>
            <a:ext cx="7984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Assumption: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Minimal amount of intact proteins that a cell is required to have  after cell division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F77828-A560-42BA-AB71-62A9EE71B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381" y="1367877"/>
            <a:ext cx="1914525" cy="3524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B7E712D-16C8-4BC3-BE5D-D02944E2ECB1}"/>
              </a:ext>
            </a:extLst>
          </p:cNvPr>
          <p:cNvGrpSpPr/>
          <p:nvPr/>
        </p:nvGrpSpPr>
        <p:grpSpPr>
          <a:xfrm>
            <a:off x="3196867" y="2126719"/>
            <a:ext cx="4589971" cy="1579007"/>
            <a:chOff x="2708694" y="4759735"/>
            <a:chExt cx="4589971" cy="157900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EC8BFC9-D48A-481F-9B8A-FE8323BFB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3865" y="5129067"/>
              <a:ext cx="4114800" cy="120967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8064F3E-0275-4844-967E-566833A0237B}"/>
                </a:ext>
              </a:extLst>
            </p:cNvPr>
            <p:cNvSpPr txBox="1"/>
            <p:nvPr/>
          </p:nvSpPr>
          <p:spPr>
            <a:xfrm>
              <a:off x="2708694" y="475973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AC39099-1546-449E-8A16-04809F9BCA53}"/>
              </a:ext>
            </a:extLst>
          </p:cNvPr>
          <p:cNvSpPr/>
          <p:nvPr/>
        </p:nvSpPr>
        <p:spPr>
          <a:xfrm>
            <a:off x="4406289" y="2925655"/>
            <a:ext cx="435677" cy="461979"/>
          </a:xfrm>
          <a:custGeom>
            <a:avLst/>
            <a:gdLst>
              <a:gd name="connsiteX0" fmla="*/ 69917 w 435677"/>
              <a:gd name="connsiteY0" fmla="*/ 425 h 461979"/>
              <a:gd name="connsiteX1" fmla="*/ 113460 w 435677"/>
              <a:gd name="connsiteY1" fmla="*/ 35259 h 461979"/>
              <a:gd name="connsiteX2" fmla="*/ 165711 w 435677"/>
              <a:gd name="connsiteY2" fmla="*/ 52676 h 461979"/>
              <a:gd name="connsiteX3" fmla="*/ 287631 w 435677"/>
              <a:gd name="connsiteY3" fmla="*/ 70094 h 461979"/>
              <a:gd name="connsiteX4" fmla="*/ 305048 w 435677"/>
              <a:gd name="connsiteY4" fmla="*/ 96219 h 461979"/>
              <a:gd name="connsiteX5" fmla="*/ 348591 w 435677"/>
              <a:gd name="connsiteY5" fmla="*/ 131054 h 461979"/>
              <a:gd name="connsiteX6" fmla="*/ 409551 w 435677"/>
              <a:gd name="connsiteY6" fmla="*/ 209431 h 461979"/>
              <a:gd name="connsiteX7" fmla="*/ 426968 w 435677"/>
              <a:gd name="connsiteY7" fmla="*/ 261682 h 461979"/>
              <a:gd name="connsiteX8" fmla="*/ 435677 w 435677"/>
              <a:gd name="connsiteY8" fmla="*/ 287808 h 461979"/>
              <a:gd name="connsiteX9" fmla="*/ 409551 w 435677"/>
              <a:gd name="connsiteY9" fmla="*/ 374894 h 461979"/>
              <a:gd name="connsiteX10" fmla="*/ 383425 w 435677"/>
              <a:gd name="connsiteY10" fmla="*/ 392311 h 461979"/>
              <a:gd name="connsiteX11" fmla="*/ 339882 w 435677"/>
              <a:gd name="connsiteY11" fmla="*/ 435854 h 461979"/>
              <a:gd name="connsiteX12" fmla="*/ 287631 w 435677"/>
              <a:gd name="connsiteY12" fmla="*/ 453271 h 461979"/>
              <a:gd name="connsiteX13" fmla="*/ 261505 w 435677"/>
              <a:gd name="connsiteY13" fmla="*/ 461979 h 461979"/>
              <a:gd name="connsiteX14" fmla="*/ 217962 w 435677"/>
              <a:gd name="connsiteY14" fmla="*/ 453271 h 461979"/>
              <a:gd name="connsiteX15" fmla="*/ 191837 w 435677"/>
              <a:gd name="connsiteY15" fmla="*/ 427145 h 461979"/>
              <a:gd name="connsiteX16" fmla="*/ 165711 w 435677"/>
              <a:gd name="connsiteY16" fmla="*/ 409728 h 461979"/>
              <a:gd name="connsiteX17" fmla="*/ 148294 w 435677"/>
              <a:gd name="connsiteY17" fmla="*/ 383602 h 461979"/>
              <a:gd name="connsiteX18" fmla="*/ 122168 w 435677"/>
              <a:gd name="connsiteY18" fmla="*/ 366185 h 461979"/>
              <a:gd name="connsiteX19" fmla="*/ 113460 w 435677"/>
              <a:gd name="connsiteY19" fmla="*/ 340059 h 461979"/>
              <a:gd name="connsiteX20" fmla="*/ 96042 w 435677"/>
              <a:gd name="connsiteY20" fmla="*/ 322642 h 461979"/>
              <a:gd name="connsiteX21" fmla="*/ 78625 w 435677"/>
              <a:gd name="connsiteY21" fmla="*/ 296516 h 461979"/>
              <a:gd name="connsiteX22" fmla="*/ 17665 w 435677"/>
              <a:gd name="connsiteY22" fmla="*/ 226848 h 461979"/>
              <a:gd name="connsiteX23" fmla="*/ 8957 w 435677"/>
              <a:gd name="connsiteY23" fmla="*/ 122345 h 461979"/>
              <a:gd name="connsiteX24" fmla="*/ 17665 w 435677"/>
              <a:gd name="connsiteY24" fmla="*/ 96219 h 461979"/>
              <a:gd name="connsiteX25" fmla="*/ 43791 w 435677"/>
              <a:gd name="connsiteY25" fmla="*/ 78802 h 461979"/>
              <a:gd name="connsiteX26" fmla="*/ 96042 w 435677"/>
              <a:gd name="connsiteY26" fmla="*/ 61385 h 461979"/>
              <a:gd name="connsiteX27" fmla="*/ 69917 w 435677"/>
              <a:gd name="connsiteY27" fmla="*/ 425 h 4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5677" h="461979">
                <a:moveTo>
                  <a:pt x="69917" y="425"/>
                </a:moveTo>
                <a:cubicBezTo>
                  <a:pt x="72820" y="-3929"/>
                  <a:pt x="97142" y="26358"/>
                  <a:pt x="113460" y="35259"/>
                </a:cubicBezTo>
                <a:cubicBezTo>
                  <a:pt x="129577" y="44050"/>
                  <a:pt x="148294" y="46870"/>
                  <a:pt x="165711" y="52676"/>
                </a:cubicBezTo>
                <a:cubicBezTo>
                  <a:pt x="222257" y="71525"/>
                  <a:pt x="182688" y="60553"/>
                  <a:pt x="287631" y="70094"/>
                </a:cubicBezTo>
                <a:cubicBezTo>
                  <a:pt x="293437" y="78802"/>
                  <a:pt x="297647" y="88818"/>
                  <a:pt x="305048" y="96219"/>
                </a:cubicBezTo>
                <a:cubicBezTo>
                  <a:pt x="339330" y="130500"/>
                  <a:pt x="322734" y="96578"/>
                  <a:pt x="348591" y="131054"/>
                </a:cubicBezTo>
                <a:cubicBezTo>
                  <a:pt x="411086" y="214382"/>
                  <a:pt x="356368" y="156248"/>
                  <a:pt x="409551" y="209431"/>
                </a:cubicBezTo>
                <a:lnTo>
                  <a:pt x="426968" y="261682"/>
                </a:lnTo>
                <a:lnTo>
                  <a:pt x="435677" y="287808"/>
                </a:lnTo>
                <a:cubicBezTo>
                  <a:pt x="430196" y="326177"/>
                  <a:pt x="435953" y="348492"/>
                  <a:pt x="409551" y="374894"/>
                </a:cubicBezTo>
                <a:cubicBezTo>
                  <a:pt x="402150" y="382295"/>
                  <a:pt x="391302" y="385419"/>
                  <a:pt x="383425" y="392311"/>
                </a:cubicBezTo>
                <a:cubicBezTo>
                  <a:pt x="367977" y="405828"/>
                  <a:pt x="359355" y="429363"/>
                  <a:pt x="339882" y="435854"/>
                </a:cubicBezTo>
                <a:lnTo>
                  <a:pt x="287631" y="453271"/>
                </a:lnTo>
                <a:lnTo>
                  <a:pt x="261505" y="461979"/>
                </a:lnTo>
                <a:cubicBezTo>
                  <a:pt x="246991" y="459076"/>
                  <a:pt x="231201" y="459891"/>
                  <a:pt x="217962" y="453271"/>
                </a:cubicBezTo>
                <a:cubicBezTo>
                  <a:pt x="206947" y="447763"/>
                  <a:pt x="201298" y="435029"/>
                  <a:pt x="191837" y="427145"/>
                </a:cubicBezTo>
                <a:cubicBezTo>
                  <a:pt x="183796" y="420444"/>
                  <a:pt x="174420" y="415534"/>
                  <a:pt x="165711" y="409728"/>
                </a:cubicBezTo>
                <a:cubicBezTo>
                  <a:pt x="159905" y="401019"/>
                  <a:pt x="155695" y="391003"/>
                  <a:pt x="148294" y="383602"/>
                </a:cubicBezTo>
                <a:cubicBezTo>
                  <a:pt x="140893" y="376201"/>
                  <a:pt x="128706" y="374358"/>
                  <a:pt x="122168" y="366185"/>
                </a:cubicBezTo>
                <a:cubicBezTo>
                  <a:pt x="116434" y="359017"/>
                  <a:pt x="118183" y="347930"/>
                  <a:pt x="113460" y="340059"/>
                </a:cubicBezTo>
                <a:cubicBezTo>
                  <a:pt x="109236" y="333018"/>
                  <a:pt x="101171" y="329053"/>
                  <a:pt x="96042" y="322642"/>
                </a:cubicBezTo>
                <a:cubicBezTo>
                  <a:pt x="89504" y="314469"/>
                  <a:pt x="85517" y="304393"/>
                  <a:pt x="78625" y="296516"/>
                </a:cubicBezTo>
                <a:cubicBezTo>
                  <a:pt x="7304" y="215007"/>
                  <a:pt x="56858" y="285639"/>
                  <a:pt x="17665" y="226848"/>
                </a:cubicBezTo>
                <a:cubicBezTo>
                  <a:pt x="-2897" y="165159"/>
                  <a:pt x="-5115" y="185671"/>
                  <a:pt x="8957" y="122345"/>
                </a:cubicBezTo>
                <a:cubicBezTo>
                  <a:pt x="10948" y="113384"/>
                  <a:pt x="11931" y="103387"/>
                  <a:pt x="17665" y="96219"/>
                </a:cubicBezTo>
                <a:cubicBezTo>
                  <a:pt x="24203" y="88046"/>
                  <a:pt x="34227" y="83053"/>
                  <a:pt x="43791" y="78802"/>
                </a:cubicBezTo>
                <a:cubicBezTo>
                  <a:pt x="60568" y="71346"/>
                  <a:pt x="96042" y="61385"/>
                  <a:pt x="96042" y="61385"/>
                </a:cubicBezTo>
                <a:cubicBezTo>
                  <a:pt x="116680" y="30428"/>
                  <a:pt x="67014" y="4779"/>
                  <a:pt x="69917" y="425"/>
                </a:cubicBezTo>
                <a:close/>
              </a:path>
            </a:pathLst>
          </a:custGeom>
          <a:noFill/>
          <a:ln w="19050">
            <a:solidFill>
              <a:srgbClr val="0A9D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25FEE29-8368-4DF8-8859-38DBDBC0BDD5}"/>
              </a:ext>
            </a:extLst>
          </p:cNvPr>
          <p:cNvSpPr/>
          <p:nvPr/>
        </p:nvSpPr>
        <p:spPr>
          <a:xfrm>
            <a:off x="5178392" y="3147461"/>
            <a:ext cx="423569" cy="558265"/>
          </a:xfrm>
          <a:custGeom>
            <a:avLst/>
            <a:gdLst>
              <a:gd name="connsiteX0" fmla="*/ 375385 w 423569"/>
              <a:gd name="connsiteY0" fmla="*/ 0 h 558265"/>
              <a:gd name="connsiteX1" fmla="*/ 163629 w 423569"/>
              <a:gd name="connsiteY1" fmla="*/ 9625 h 558265"/>
              <a:gd name="connsiteX2" fmla="*/ 105877 w 423569"/>
              <a:gd name="connsiteY2" fmla="*/ 48126 h 558265"/>
              <a:gd name="connsiteX3" fmla="*/ 86627 w 423569"/>
              <a:gd name="connsiteY3" fmla="*/ 77002 h 558265"/>
              <a:gd name="connsiteX4" fmla="*/ 57751 w 423569"/>
              <a:gd name="connsiteY4" fmla="*/ 96253 h 558265"/>
              <a:gd name="connsiteX5" fmla="*/ 19250 w 423569"/>
              <a:gd name="connsiteY5" fmla="*/ 154004 h 558265"/>
              <a:gd name="connsiteX6" fmla="*/ 0 w 423569"/>
              <a:gd name="connsiteY6" fmla="*/ 182880 h 558265"/>
              <a:gd name="connsiteX7" fmla="*/ 19250 w 423569"/>
              <a:gd name="connsiteY7" fmla="*/ 298383 h 558265"/>
              <a:gd name="connsiteX8" fmla="*/ 38501 w 423569"/>
              <a:gd name="connsiteY8" fmla="*/ 327259 h 558265"/>
              <a:gd name="connsiteX9" fmla="*/ 57751 w 423569"/>
              <a:gd name="connsiteY9" fmla="*/ 375385 h 558265"/>
              <a:gd name="connsiteX10" fmla="*/ 115503 w 423569"/>
              <a:gd name="connsiteY10" fmla="*/ 452387 h 558265"/>
              <a:gd name="connsiteX11" fmla="*/ 154004 w 423569"/>
              <a:gd name="connsiteY11" fmla="*/ 471638 h 558265"/>
              <a:gd name="connsiteX12" fmla="*/ 182880 w 423569"/>
              <a:gd name="connsiteY12" fmla="*/ 500514 h 558265"/>
              <a:gd name="connsiteX13" fmla="*/ 240631 w 423569"/>
              <a:gd name="connsiteY13" fmla="*/ 529390 h 558265"/>
              <a:gd name="connsiteX14" fmla="*/ 298383 w 423569"/>
              <a:gd name="connsiteY14" fmla="*/ 558265 h 558265"/>
              <a:gd name="connsiteX15" fmla="*/ 356134 w 423569"/>
              <a:gd name="connsiteY15" fmla="*/ 548640 h 558265"/>
              <a:gd name="connsiteX16" fmla="*/ 404261 w 423569"/>
              <a:gd name="connsiteY16" fmla="*/ 490888 h 558265"/>
              <a:gd name="connsiteX17" fmla="*/ 423511 w 423569"/>
              <a:gd name="connsiteY17" fmla="*/ 433137 h 558265"/>
              <a:gd name="connsiteX18" fmla="*/ 404261 w 423569"/>
              <a:gd name="connsiteY18" fmla="*/ 211756 h 558265"/>
              <a:gd name="connsiteX19" fmla="*/ 375385 w 423569"/>
              <a:gd name="connsiteY19" fmla="*/ 154004 h 558265"/>
              <a:gd name="connsiteX20" fmla="*/ 356134 w 423569"/>
              <a:gd name="connsiteY20" fmla="*/ 96253 h 558265"/>
              <a:gd name="connsiteX21" fmla="*/ 375385 w 423569"/>
              <a:gd name="connsiteY21" fmla="*/ 0 h 55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3569" h="558265">
                <a:moveTo>
                  <a:pt x="375385" y="0"/>
                </a:moveTo>
                <a:cubicBezTo>
                  <a:pt x="304800" y="3208"/>
                  <a:pt x="233187" y="-2796"/>
                  <a:pt x="163629" y="9625"/>
                </a:cubicBezTo>
                <a:cubicBezTo>
                  <a:pt x="140853" y="13692"/>
                  <a:pt x="105877" y="48126"/>
                  <a:pt x="105877" y="48126"/>
                </a:cubicBezTo>
                <a:cubicBezTo>
                  <a:pt x="99460" y="57751"/>
                  <a:pt x="94807" y="68822"/>
                  <a:pt x="86627" y="77002"/>
                </a:cubicBezTo>
                <a:cubicBezTo>
                  <a:pt x="78447" y="85182"/>
                  <a:pt x="65369" y="87547"/>
                  <a:pt x="57751" y="96253"/>
                </a:cubicBezTo>
                <a:cubicBezTo>
                  <a:pt x="42516" y="113665"/>
                  <a:pt x="32084" y="134754"/>
                  <a:pt x="19250" y="154004"/>
                </a:cubicBezTo>
                <a:lnTo>
                  <a:pt x="0" y="182880"/>
                </a:lnTo>
                <a:cubicBezTo>
                  <a:pt x="1429" y="192884"/>
                  <a:pt x="12754" y="281061"/>
                  <a:pt x="19250" y="298383"/>
                </a:cubicBezTo>
                <a:cubicBezTo>
                  <a:pt x="23312" y="309215"/>
                  <a:pt x="33328" y="316912"/>
                  <a:pt x="38501" y="327259"/>
                </a:cubicBezTo>
                <a:cubicBezTo>
                  <a:pt x="46228" y="342713"/>
                  <a:pt x="50024" y="359931"/>
                  <a:pt x="57751" y="375385"/>
                </a:cubicBezTo>
                <a:cubicBezTo>
                  <a:pt x="71470" y="402823"/>
                  <a:pt x="89522" y="433829"/>
                  <a:pt x="115503" y="452387"/>
                </a:cubicBezTo>
                <a:cubicBezTo>
                  <a:pt x="127179" y="460727"/>
                  <a:pt x="142328" y="463298"/>
                  <a:pt x="154004" y="471638"/>
                </a:cubicBezTo>
                <a:cubicBezTo>
                  <a:pt x="165081" y="479550"/>
                  <a:pt x="172423" y="491800"/>
                  <a:pt x="182880" y="500514"/>
                </a:cubicBezTo>
                <a:cubicBezTo>
                  <a:pt x="224252" y="534991"/>
                  <a:pt x="197224" y="507687"/>
                  <a:pt x="240631" y="529390"/>
                </a:cubicBezTo>
                <a:cubicBezTo>
                  <a:pt x="315259" y="566704"/>
                  <a:pt x="225809" y="534075"/>
                  <a:pt x="298383" y="558265"/>
                </a:cubicBezTo>
                <a:cubicBezTo>
                  <a:pt x="317633" y="555057"/>
                  <a:pt x="338300" y="556566"/>
                  <a:pt x="356134" y="548640"/>
                </a:cubicBezTo>
                <a:cubicBezTo>
                  <a:pt x="373686" y="540839"/>
                  <a:pt x="394034" y="506228"/>
                  <a:pt x="404261" y="490888"/>
                </a:cubicBezTo>
                <a:cubicBezTo>
                  <a:pt x="410678" y="471638"/>
                  <a:pt x="424577" y="453401"/>
                  <a:pt x="423511" y="433137"/>
                </a:cubicBezTo>
                <a:cubicBezTo>
                  <a:pt x="416829" y="306166"/>
                  <a:pt x="427903" y="294500"/>
                  <a:pt x="404261" y="211756"/>
                </a:cubicBezTo>
                <a:cubicBezTo>
                  <a:pt x="383200" y="138046"/>
                  <a:pt x="409129" y="229928"/>
                  <a:pt x="375385" y="154004"/>
                </a:cubicBezTo>
                <a:cubicBezTo>
                  <a:pt x="367144" y="135461"/>
                  <a:pt x="356134" y="96253"/>
                  <a:pt x="356134" y="96253"/>
                </a:cubicBezTo>
                <a:lnTo>
                  <a:pt x="375385" y="0"/>
                </a:lnTo>
                <a:close/>
              </a:path>
            </a:pathLst>
          </a:cu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5751282-CDB3-4BE3-B499-36771B6A3123}"/>
              </a:ext>
            </a:extLst>
          </p:cNvPr>
          <p:cNvSpPr/>
          <p:nvPr/>
        </p:nvSpPr>
        <p:spPr>
          <a:xfrm>
            <a:off x="6659129" y="3214838"/>
            <a:ext cx="290311" cy="356135"/>
          </a:xfrm>
          <a:custGeom>
            <a:avLst/>
            <a:gdLst>
              <a:gd name="connsiteX0" fmla="*/ 174808 w 290311"/>
              <a:gd name="connsiteY0" fmla="*/ 9625 h 356135"/>
              <a:gd name="connsiteX1" fmla="*/ 49679 w 290311"/>
              <a:gd name="connsiteY1" fmla="*/ 28876 h 356135"/>
              <a:gd name="connsiteX2" fmla="*/ 20804 w 290311"/>
              <a:gd name="connsiteY2" fmla="*/ 48126 h 356135"/>
              <a:gd name="connsiteX3" fmla="*/ 1553 w 290311"/>
              <a:gd name="connsiteY3" fmla="*/ 77002 h 356135"/>
              <a:gd name="connsiteX4" fmla="*/ 20804 w 290311"/>
              <a:gd name="connsiteY4" fmla="*/ 288758 h 356135"/>
              <a:gd name="connsiteX5" fmla="*/ 30429 w 290311"/>
              <a:gd name="connsiteY5" fmla="*/ 317634 h 356135"/>
              <a:gd name="connsiteX6" fmla="*/ 88180 w 290311"/>
              <a:gd name="connsiteY6" fmla="*/ 356135 h 356135"/>
              <a:gd name="connsiteX7" fmla="*/ 232559 w 290311"/>
              <a:gd name="connsiteY7" fmla="*/ 327259 h 356135"/>
              <a:gd name="connsiteX8" fmla="*/ 271060 w 290311"/>
              <a:gd name="connsiteY8" fmla="*/ 269507 h 356135"/>
              <a:gd name="connsiteX9" fmla="*/ 290311 w 290311"/>
              <a:gd name="connsiteY9" fmla="*/ 211756 h 356135"/>
              <a:gd name="connsiteX10" fmla="*/ 280686 w 290311"/>
              <a:gd name="connsiteY10" fmla="*/ 96253 h 356135"/>
              <a:gd name="connsiteX11" fmla="*/ 261435 w 290311"/>
              <a:gd name="connsiteY11" fmla="*/ 38501 h 356135"/>
              <a:gd name="connsiteX12" fmla="*/ 232559 w 290311"/>
              <a:gd name="connsiteY12" fmla="*/ 19250 h 356135"/>
              <a:gd name="connsiteX13" fmla="*/ 174808 w 290311"/>
              <a:gd name="connsiteY13" fmla="*/ 0 h 356135"/>
              <a:gd name="connsiteX14" fmla="*/ 174808 w 290311"/>
              <a:gd name="connsiteY14" fmla="*/ 9625 h 3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311" h="356135">
                <a:moveTo>
                  <a:pt x="174808" y="9625"/>
                </a:moveTo>
                <a:cubicBezTo>
                  <a:pt x="147193" y="12386"/>
                  <a:pt x="84370" y="11530"/>
                  <a:pt x="49679" y="28876"/>
                </a:cubicBezTo>
                <a:cubicBezTo>
                  <a:pt x="39332" y="34049"/>
                  <a:pt x="30429" y="41709"/>
                  <a:pt x="20804" y="48126"/>
                </a:cubicBezTo>
                <a:cubicBezTo>
                  <a:pt x="14387" y="57751"/>
                  <a:pt x="2103" y="65447"/>
                  <a:pt x="1553" y="77002"/>
                </a:cubicBezTo>
                <a:cubicBezTo>
                  <a:pt x="-2468" y="161445"/>
                  <a:pt x="437" y="217477"/>
                  <a:pt x="20804" y="288758"/>
                </a:cubicBezTo>
                <a:cubicBezTo>
                  <a:pt x="23591" y="298514"/>
                  <a:pt x="24801" y="309192"/>
                  <a:pt x="30429" y="317634"/>
                </a:cubicBezTo>
                <a:cubicBezTo>
                  <a:pt x="51028" y="348532"/>
                  <a:pt x="57908" y="346043"/>
                  <a:pt x="88180" y="356135"/>
                </a:cubicBezTo>
                <a:cubicBezTo>
                  <a:pt x="123614" y="353182"/>
                  <a:pt x="198964" y="365654"/>
                  <a:pt x="232559" y="327259"/>
                </a:cubicBezTo>
                <a:cubicBezTo>
                  <a:pt x="247794" y="309847"/>
                  <a:pt x="263743" y="291456"/>
                  <a:pt x="271060" y="269507"/>
                </a:cubicBezTo>
                <a:lnTo>
                  <a:pt x="290311" y="211756"/>
                </a:lnTo>
                <a:cubicBezTo>
                  <a:pt x="287103" y="173255"/>
                  <a:pt x="287037" y="134362"/>
                  <a:pt x="280686" y="96253"/>
                </a:cubicBezTo>
                <a:cubicBezTo>
                  <a:pt x="277350" y="76237"/>
                  <a:pt x="278319" y="49757"/>
                  <a:pt x="261435" y="38501"/>
                </a:cubicBezTo>
                <a:cubicBezTo>
                  <a:pt x="251810" y="32084"/>
                  <a:pt x="243130" y="23948"/>
                  <a:pt x="232559" y="19250"/>
                </a:cubicBezTo>
                <a:cubicBezTo>
                  <a:pt x="214016" y="11009"/>
                  <a:pt x="192958" y="9074"/>
                  <a:pt x="174808" y="0"/>
                </a:cubicBezTo>
                <a:lnTo>
                  <a:pt x="174808" y="9625"/>
                </a:lnTo>
                <a:close/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125F38-595E-4F8A-B6A8-2913BD190FF1}"/>
              </a:ext>
            </a:extLst>
          </p:cNvPr>
          <p:cNvSpPr/>
          <p:nvPr/>
        </p:nvSpPr>
        <p:spPr>
          <a:xfrm>
            <a:off x="6096000" y="2714584"/>
            <a:ext cx="290311" cy="356135"/>
          </a:xfrm>
          <a:custGeom>
            <a:avLst/>
            <a:gdLst>
              <a:gd name="connsiteX0" fmla="*/ 174808 w 290311"/>
              <a:gd name="connsiteY0" fmla="*/ 9625 h 356135"/>
              <a:gd name="connsiteX1" fmla="*/ 49679 w 290311"/>
              <a:gd name="connsiteY1" fmla="*/ 28876 h 356135"/>
              <a:gd name="connsiteX2" fmla="*/ 20804 w 290311"/>
              <a:gd name="connsiteY2" fmla="*/ 48126 h 356135"/>
              <a:gd name="connsiteX3" fmla="*/ 1553 w 290311"/>
              <a:gd name="connsiteY3" fmla="*/ 77002 h 356135"/>
              <a:gd name="connsiteX4" fmla="*/ 20804 w 290311"/>
              <a:gd name="connsiteY4" fmla="*/ 288758 h 356135"/>
              <a:gd name="connsiteX5" fmla="*/ 30429 w 290311"/>
              <a:gd name="connsiteY5" fmla="*/ 317634 h 356135"/>
              <a:gd name="connsiteX6" fmla="*/ 88180 w 290311"/>
              <a:gd name="connsiteY6" fmla="*/ 356135 h 356135"/>
              <a:gd name="connsiteX7" fmla="*/ 232559 w 290311"/>
              <a:gd name="connsiteY7" fmla="*/ 327259 h 356135"/>
              <a:gd name="connsiteX8" fmla="*/ 271060 w 290311"/>
              <a:gd name="connsiteY8" fmla="*/ 269507 h 356135"/>
              <a:gd name="connsiteX9" fmla="*/ 290311 w 290311"/>
              <a:gd name="connsiteY9" fmla="*/ 211756 h 356135"/>
              <a:gd name="connsiteX10" fmla="*/ 280686 w 290311"/>
              <a:gd name="connsiteY10" fmla="*/ 96253 h 356135"/>
              <a:gd name="connsiteX11" fmla="*/ 261435 w 290311"/>
              <a:gd name="connsiteY11" fmla="*/ 38501 h 356135"/>
              <a:gd name="connsiteX12" fmla="*/ 232559 w 290311"/>
              <a:gd name="connsiteY12" fmla="*/ 19250 h 356135"/>
              <a:gd name="connsiteX13" fmla="*/ 174808 w 290311"/>
              <a:gd name="connsiteY13" fmla="*/ 0 h 356135"/>
              <a:gd name="connsiteX14" fmla="*/ 174808 w 290311"/>
              <a:gd name="connsiteY14" fmla="*/ 9625 h 3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0311" h="356135">
                <a:moveTo>
                  <a:pt x="174808" y="9625"/>
                </a:moveTo>
                <a:cubicBezTo>
                  <a:pt x="147193" y="12386"/>
                  <a:pt x="84370" y="11530"/>
                  <a:pt x="49679" y="28876"/>
                </a:cubicBezTo>
                <a:cubicBezTo>
                  <a:pt x="39332" y="34049"/>
                  <a:pt x="30429" y="41709"/>
                  <a:pt x="20804" y="48126"/>
                </a:cubicBezTo>
                <a:cubicBezTo>
                  <a:pt x="14387" y="57751"/>
                  <a:pt x="2103" y="65447"/>
                  <a:pt x="1553" y="77002"/>
                </a:cubicBezTo>
                <a:cubicBezTo>
                  <a:pt x="-2468" y="161445"/>
                  <a:pt x="437" y="217477"/>
                  <a:pt x="20804" y="288758"/>
                </a:cubicBezTo>
                <a:cubicBezTo>
                  <a:pt x="23591" y="298514"/>
                  <a:pt x="24801" y="309192"/>
                  <a:pt x="30429" y="317634"/>
                </a:cubicBezTo>
                <a:cubicBezTo>
                  <a:pt x="51028" y="348532"/>
                  <a:pt x="57908" y="346043"/>
                  <a:pt x="88180" y="356135"/>
                </a:cubicBezTo>
                <a:cubicBezTo>
                  <a:pt x="123614" y="353182"/>
                  <a:pt x="198964" y="365654"/>
                  <a:pt x="232559" y="327259"/>
                </a:cubicBezTo>
                <a:cubicBezTo>
                  <a:pt x="247794" y="309847"/>
                  <a:pt x="263743" y="291456"/>
                  <a:pt x="271060" y="269507"/>
                </a:cubicBezTo>
                <a:lnTo>
                  <a:pt x="290311" y="211756"/>
                </a:lnTo>
                <a:cubicBezTo>
                  <a:pt x="287103" y="173255"/>
                  <a:pt x="287037" y="134362"/>
                  <a:pt x="280686" y="96253"/>
                </a:cubicBezTo>
                <a:cubicBezTo>
                  <a:pt x="277350" y="76237"/>
                  <a:pt x="278319" y="49757"/>
                  <a:pt x="261435" y="38501"/>
                </a:cubicBezTo>
                <a:cubicBezTo>
                  <a:pt x="251810" y="32084"/>
                  <a:pt x="243130" y="23948"/>
                  <a:pt x="232559" y="19250"/>
                </a:cubicBezTo>
                <a:cubicBezTo>
                  <a:pt x="214016" y="11009"/>
                  <a:pt x="192958" y="9074"/>
                  <a:pt x="174808" y="0"/>
                </a:cubicBezTo>
                <a:lnTo>
                  <a:pt x="174808" y="9625"/>
                </a:lnTo>
                <a:close/>
              </a:path>
            </a:pathLst>
          </a:cu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9467FEF-DA99-4589-A017-AB50B0170557}"/>
              </a:ext>
            </a:extLst>
          </p:cNvPr>
          <p:cNvSpPr/>
          <p:nvPr/>
        </p:nvSpPr>
        <p:spPr>
          <a:xfrm>
            <a:off x="7253851" y="3157086"/>
            <a:ext cx="532987" cy="529390"/>
          </a:xfrm>
          <a:custGeom>
            <a:avLst/>
            <a:gdLst>
              <a:gd name="connsiteX0" fmla="*/ 484861 w 532987"/>
              <a:gd name="connsiteY0" fmla="*/ 67377 h 529390"/>
              <a:gd name="connsiteX1" fmla="*/ 436734 w 532987"/>
              <a:gd name="connsiteY1" fmla="*/ 28876 h 529390"/>
              <a:gd name="connsiteX2" fmla="*/ 340482 w 532987"/>
              <a:gd name="connsiteY2" fmla="*/ 0 h 529390"/>
              <a:gd name="connsiteX3" fmla="*/ 147976 w 532987"/>
              <a:gd name="connsiteY3" fmla="*/ 9626 h 529390"/>
              <a:gd name="connsiteX4" fmla="*/ 119101 w 532987"/>
              <a:gd name="connsiteY4" fmla="*/ 19251 h 529390"/>
              <a:gd name="connsiteX5" fmla="*/ 90225 w 532987"/>
              <a:gd name="connsiteY5" fmla="*/ 38501 h 529390"/>
              <a:gd name="connsiteX6" fmla="*/ 61349 w 532987"/>
              <a:gd name="connsiteY6" fmla="*/ 67377 h 529390"/>
              <a:gd name="connsiteX7" fmla="*/ 51724 w 532987"/>
              <a:gd name="connsiteY7" fmla="*/ 96253 h 529390"/>
              <a:gd name="connsiteX8" fmla="*/ 13223 w 532987"/>
              <a:gd name="connsiteY8" fmla="*/ 154005 h 529390"/>
              <a:gd name="connsiteX9" fmla="*/ 13223 w 532987"/>
              <a:gd name="connsiteY9" fmla="*/ 346510 h 529390"/>
              <a:gd name="connsiteX10" fmla="*/ 32473 w 532987"/>
              <a:gd name="connsiteY10" fmla="*/ 385011 h 529390"/>
              <a:gd name="connsiteX11" fmla="*/ 42098 w 532987"/>
              <a:gd name="connsiteY11" fmla="*/ 423512 h 529390"/>
              <a:gd name="connsiteX12" fmla="*/ 80600 w 532987"/>
              <a:gd name="connsiteY12" fmla="*/ 490889 h 529390"/>
              <a:gd name="connsiteX13" fmla="*/ 138351 w 532987"/>
              <a:gd name="connsiteY13" fmla="*/ 529390 h 529390"/>
              <a:gd name="connsiteX14" fmla="*/ 301981 w 532987"/>
              <a:gd name="connsiteY14" fmla="*/ 519765 h 529390"/>
              <a:gd name="connsiteX15" fmla="*/ 369357 w 532987"/>
              <a:gd name="connsiteY15" fmla="*/ 500514 h 529390"/>
              <a:gd name="connsiteX16" fmla="*/ 455985 w 532987"/>
              <a:gd name="connsiteY16" fmla="*/ 433137 h 529390"/>
              <a:gd name="connsiteX17" fmla="*/ 494486 w 532987"/>
              <a:gd name="connsiteY17" fmla="*/ 375386 h 529390"/>
              <a:gd name="connsiteX18" fmla="*/ 513736 w 532987"/>
              <a:gd name="connsiteY18" fmla="*/ 336885 h 529390"/>
              <a:gd name="connsiteX19" fmla="*/ 532987 w 532987"/>
              <a:gd name="connsiteY19" fmla="*/ 279133 h 529390"/>
              <a:gd name="connsiteX20" fmla="*/ 484861 w 532987"/>
              <a:gd name="connsiteY20" fmla="*/ 67377 h 5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2987" h="529390">
                <a:moveTo>
                  <a:pt x="484861" y="67377"/>
                </a:moveTo>
                <a:cubicBezTo>
                  <a:pt x="468819" y="25668"/>
                  <a:pt x="454770" y="38713"/>
                  <a:pt x="436734" y="28876"/>
                </a:cubicBezTo>
                <a:cubicBezTo>
                  <a:pt x="416910" y="18063"/>
                  <a:pt x="365761" y="6320"/>
                  <a:pt x="340482" y="0"/>
                </a:cubicBezTo>
                <a:cubicBezTo>
                  <a:pt x="276313" y="3209"/>
                  <a:pt x="211983" y="4060"/>
                  <a:pt x="147976" y="9626"/>
                </a:cubicBezTo>
                <a:cubicBezTo>
                  <a:pt x="137869" y="10505"/>
                  <a:pt x="128176" y="14714"/>
                  <a:pt x="119101" y="19251"/>
                </a:cubicBezTo>
                <a:cubicBezTo>
                  <a:pt x="108754" y="24424"/>
                  <a:pt x="99112" y="31095"/>
                  <a:pt x="90225" y="38501"/>
                </a:cubicBezTo>
                <a:cubicBezTo>
                  <a:pt x="79768" y="47215"/>
                  <a:pt x="70974" y="57752"/>
                  <a:pt x="61349" y="67377"/>
                </a:cubicBezTo>
                <a:cubicBezTo>
                  <a:pt x="58141" y="77002"/>
                  <a:pt x="56651" y="87384"/>
                  <a:pt x="51724" y="96253"/>
                </a:cubicBezTo>
                <a:cubicBezTo>
                  <a:pt x="40488" y="116478"/>
                  <a:pt x="13223" y="154005"/>
                  <a:pt x="13223" y="154005"/>
                </a:cubicBezTo>
                <a:cubicBezTo>
                  <a:pt x="-3084" y="235535"/>
                  <a:pt x="-5684" y="226767"/>
                  <a:pt x="13223" y="346510"/>
                </a:cubicBezTo>
                <a:cubicBezTo>
                  <a:pt x="15461" y="360683"/>
                  <a:pt x="27435" y="371576"/>
                  <a:pt x="32473" y="385011"/>
                </a:cubicBezTo>
                <a:cubicBezTo>
                  <a:pt x="37118" y="397397"/>
                  <a:pt x="37453" y="411126"/>
                  <a:pt x="42098" y="423512"/>
                </a:cubicBezTo>
                <a:cubicBezTo>
                  <a:pt x="45661" y="433013"/>
                  <a:pt x="70209" y="481797"/>
                  <a:pt x="80600" y="490889"/>
                </a:cubicBezTo>
                <a:cubicBezTo>
                  <a:pt x="98012" y="506124"/>
                  <a:pt x="138351" y="529390"/>
                  <a:pt x="138351" y="529390"/>
                </a:cubicBezTo>
                <a:cubicBezTo>
                  <a:pt x="192894" y="526182"/>
                  <a:pt x="247590" y="524945"/>
                  <a:pt x="301981" y="519765"/>
                </a:cubicBezTo>
                <a:cubicBezTo>
                  <a:pt x="318897" y="518154"/>
                  <a:pt x="352035" y="506288"/>
                  <a:pt x="369357" y="500514"/>
                </a:cubicBezTo>
                <a:cubicBezTo>
                  <a:pt x="402950" y="478119"/>
                  <a:pt x="431627" y="464455"/>
                  <a:pt x="455985" y="433137"/>
                </a:cubicBezTo>
                <a:cubicBezTo>
                  <a:pt x="470189" y="414875"/>
                  <a:pt x="484139" y="396080"/>
                  <a:pt x="494486" y="375386"/>
                </a:cubicBezTo>
                <a:cubicBezTo>
                  <a:pt x="500903" y="362552"/>
                  <a:pt x="508407" y="350207"/>
                  <a:pt x="513736" y="336885"/>
                </a:cubicBezTo>
                <a:cubicBezTo>
                  <a:pt x="521272" y="318044"/>
                  <a:pt x="532987" y="279133"/>
                  <a:pt x="532987" y="279133"/>
                </a:cubicBezTo>
                <a:cubicBezTo>
                  <a:pt x="523004" y="79462"/>
                  <a:pt x="500903" y="109086"/>
                  <a:pt x="484861" y="67377"/>
                </a:cubicBezTo>
                <a:close/>
              </a:path>
            </a:pathLst>
          </a:cu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3DA29B-EB18-4DFD-B15B-5F0AEF24BE22}"/>
              </a:ext>
            </a:extLst>
          </p:cNvPr>
          <p:cNvSpPr txBox="1"/>
          <p:nvPr/>
        </p:nvSpPr>
        <p:spPr>
          <a:xfrm>
            <a:off x="8122856" y="3297451"/>
            <a:ext cx="93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ABC213-5B03-4902-AC46-AE96204708EB}"/>
              </a:ext>
            </a:extLst>
          </p:cNvPr>
          <p:cNvSpPr txBox="1"/>
          <p:nvPr/>
        </p:nvSpPr>
        <p:spPr>
          <a:xfrm>
            <a:off x="6351442" y="2226225"/>
            <a:ext cx="52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size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0ED7E3-55C4-4067-823C-0166EFBAA76E}"/>
              </a:ext>
            </a:extLst>
          </p:cNvPr>
          <p:cNvSpPr txBox="1"/>
          <p:nvPr/>
        </p:nvSpPr>
        <p:spPr>
          <a:xfrm>
            <a:off x="5402727" y="3705726"/>
            <a:ext cx="107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resilience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47EB93-6726-4CB8-B599-D8814643756E}"/>
              </a:ext>
            </a:extLst>
          </p:cNvPr>
          <p:cNvSpPr txBox="1"/>
          <p:nvPr/>
        </p:nvSpPr>
        <p:spPr>
          <a:xfrm>
            <a:off x="4212194" y="2361804"/>
            <a:ext cx="105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A9D0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retention</a:t>
            </a:r>
          </a:p>
        </p:txBody>
      </p:sp>
    </p:spTree>
    <p:extLst>
      <p:ext uri="{BB962C8B-B14F-4D97-AF65-F5344CB8AC3E}">
        <p14:creationId xmlns:p14="http://schemas.microsoft.com/office/powerpoint/2010/main" val="332886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5D757E-57F3-4B25-88A0-28A79FECA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205" y="756222"/>
            <a:ext cx="1533525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F1A950-464C-4778-B49B-AB65EE453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285" y="2156077"/>
            <a:ext cx="5381972" cy="4488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170EEA-E2F2-4D39-BD6D-39B67191A446}"/>
              </a:ext>
            </a:extLst>
          </p:cNvPr>
          <p:cNvSpPr txBox="1"/>
          <p:nvPr/>
        </p:nvSpPr>
        <p:spPr>
          <a:xfrm>
            <a:off x="222422" y="803189"/>
            <a:ext cx="7812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 The capacity to retain damage decreases as the amount of damage increases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ACE13A-6703-46BA-B961-6E1C2E32C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310" y="5249630"/>
            <a:ext cx="2209449" cy="740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F37BC5-D43E-4DB6-ACCC-12AD2C811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283" y="4191117"/>
            <a:ext cx="960976" cy="262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2FBE0B-8804-465E-8CB9-7696E0E2A096}"/>
              </a:ext>
            </a:extLst>
          </p:cNvPr>
          <p:cNvSpPr txBox="1"/>
          <p:nvPr/>
        </p:nvSpPr>
        <p:spPr>
          <a:xfrm>
            <a:off x="222422" y="2690411"/>
            <a:ext cx="5289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 startAt="3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Retention is a by-product of asymmetric division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 startAt="3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9FAA98-CF4E-4AF5-982B-6AFA36372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476" y="5415536"/>
            <a:ext cx="1295400" cy="3333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BB1980-85C5-4786-80AF-37631BB4795A}"/>
              </a:ext>
            </a:extLst>
          </p:cNvPr>
          <p:cNvSpPr txBox="1"/>
          <p:nvPr/>
        </p:nvSpPr>
        <p:spPr>
          <a:xfrm>
            <a:off x="3639738" y="5453818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EE96F7-A180-46E9-A8CA-974A515FDDEA}"/>
              </a:ext>
            </a:extLst>
          </p:cNvPr>
          <p:cNvGrpSpPr/>
          <p:nvPr/>
        </p:nvGrpSpPr>
        <p:grpSpPr>
          <a:xfrm>
            <a:off x="222422" y="1282134"/>
            <a:ext cx="11094866" cy="941966"/>
            <a:chOff x="222422" y="1282134"/>
            <a:chExt cx="11094866" cy="9419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E25339-4AC4-4CD5-BCD9-EBF0CBE2C984}"/>
                </a:ext>
              </a:extLst>
            </p:cNvPr>
            <p:cNvSpPr txBox="1"/>
            <p:nvPr/>
          </p:nvSpPr>
          <p:spPr>
            <a:xfrm>
              <a:off x="222422" y="1282134"/>
              <a:ext cx="110948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(2) Investing resources in the capacity to retain damage comes at the cost of a lower degree of resilience to damage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for the individual cell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DE5D40E-618D-4235-9641-33F44A9E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52139" y="1767081"/>
              <a:ext cx="1516913" cy="45701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C1B22B8-EAC7-438C-809E-B798A0B527E8}"/>
              </a:ext>
            </a:extLst>
          </p:cNvPr>
          <p:cNvSpPr txBox="1"/>
          <p:nvPr/>
        </p:nvSpPr>
        <p:spPr>
          <a:xfrm>
            <a:off x="0" y="0"/>
            <a:ext cx="11317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Asymmetric division allows for retention of damage which comes at the price of a lower resilience to damage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6D5D45-3F0D-4B13-B564-37039E352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1948" y="3060576"/>
            <a:ext cx="2256768" cy="6634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4FF0B3-BF72-4A7A-9A3A-01CFB01961F7}"/>
              </a:ext>
            </a:extLst>
          </p:cNvPr>
          <p:cNvSpPr/>
          <p:nvPr/>
        </p:nvSpPr>
        <p:spPr>
          <a:xfrm>
            <a:off x="464221" y="38413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The maximum degree of retention is proportional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to the degree of asymmetry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049446-9DF9-4283-9A0F-F3FF80AF15A0}"/>
              </a:ext>
            </a:extLst>
          </p:cNvPr>
          <p:cNvSpPr/>
          <p:nvPr/>
        </p:nvSpPr>
        <p:spPr>
          <a:xfrm>
            <a:off x="323032" y="4850288"/>
            <a:ext cx="581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c) Maximal degree of asymmetry at which a cell can divide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5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C73C97-D1C2-496D-962D-C1C0394178D3}"/>
              </a:ext>
            </a:extLst>
          </p:cNvPr>
          <p:cNvSpPr/>
          <p:nvPr/>
        </p:nvSpPr>
        <p:spPr>
          <a:xfrm>
            <a:off x="0" y="0"/>
            <a:ext cx="26139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ZXEYDV+Arial-BoldMT"/>
                <a:ea typeface="+mn-ea"/>
                <a:cs typeface="+mn-cs"/>
              </a:rPr>
              <a:t>Egenskaper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ZXEYDV+Arial-BoldMT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ZXEYDV+Arial-BoldMT"/>
                <a:ea typeface="+mn-ea"/>
                <a:cs typeface="+mn-cs"/>
              </a:rPr>
              <a:t>av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ZXEYDV+Arial-Bold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ZXEYDV+Arial-BoldMT"/>
                <a:ea typeface="+mn-ea"/>
                <a:cs typeface="+mn-cs"/>
              </a:rPr>
              <a:t>populationen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C464B3-B2DC-4067-8882-EB0E2220545B}"/>
              </a:ext>
            </a:extLst>
          </p:cNvPr>
          <p:cNvGrpSpPr/>
          <p:nvPr/>
        </p:nvGrpSpPr>
        <p:grpSpPr>
          <a:xfrm>
            <a:off x="3211149" y="0"/>
            <a:ext cx="8371251" cy="5023999"/>
            <a:chOff x="1791652" y="0"/>
            <a:chExt cx="10636548" cy="69088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F49BD9-7D10-46D6-91DA-846E31887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4975" y="2702060"/>
              <a:ext cx="10563225" cy="21145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3ECD12-BD5E-48E9-ADBA-36DBBD616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1652" y="0"/>
              <a:ext cx="10315575" cy="28479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4F26BC-472C-4A04-A34A-C34918EAA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1652" y="4792180"/>
              <a:ext cx="10563225" cy="211665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B7FD7E7-F040-48B8-94B1-34020FBBB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436" y="5023999"/>
            <a:ext cx="8253004" cy="18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45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FB88B8-06BA-4055-B459-C927E0DEABCE}"/>
              </a:ext>
            </a:extLst>
          </p:cNvPr>
          <p:cNvSpPr/>
          <p:nvPr/>
        </p:nvSpPr>
        <p:spPr>
          <a:xfrm>
            <a:off x="171968" y="30607"/>
            <a:ext cx="12130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Retention av skadad material främjar måttlig föryngring i alla grenar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9A48C1-6C3F-4AB7-8848-15C88CFAF686}"/>
              </a:ext>
            </a:extLst>
          </p:cNvPr>
          <p:cNvSpPr txBox="1"/>
          <p:nvPr/>
        </p:nvSpPr>
        <p:spPr>
          <a:xfrm>
            <a:off x="171968" y="741115"/>
            <a:ext cx="49394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För varje cell x i populationen definierar vi: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Rejuvenation index: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där föryngrad cell har ett positivt föryngringsindex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3BB4E9-5A5B-44FC-8823-05942A599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309" y="1252233"/>
            <a:ext cx="1588677" cy="563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EFE92D-E2A1-489B-AB83-E10DC622A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499" y="578559"/>
            <a:ext cx="5449107" cy="40266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16E1F0-AAF6-4A9C-9185-BC8BBFD7D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427" y="578559"/>
            <a:ext cx="5450400" cy="4006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83DCD-DB3E-48E4-BEB6-CDC8B63B5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427" y="740011"/>
            <a:ext cx="5450400" cy="3875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8B4E00-DD26-4AFA-B296-0C4882463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399" y="3060659"/>
            <a:ext cx="10744200" cy="3171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455558-59B9-473D-BC45-6CC7C01FD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755" y="6198741"/>
            <a:ext cx="9547800" cy="552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19EC69-2907-4835-A5F8-0F1BEA0620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624" y="4491942"/>
            <a:ext cx="48577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ADC64E-3F31-46DF-9431-51A8C95D0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19" y="665749"/>
            <a:ext cx="3776799" cy="2763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FB96B4-F658-4134-864E-11FF79674C32}"/>
              </a:ext>
            </a:extLst>
          </p:cNvPr>
          <p:cNvSpPr txBox="1"/>
          <p:nvPr/>
        </p:nvSpPr>
        <p:spPr>
          <a:xfrm>
            <a:off x="4676535" y="1048083"/>
            <a:ext cx="5618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 ha en lång </a:t>
            </a:r>
            <a:r>
              <a:rPr kumimoji="0" lang="sv-S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</a:t>
            </a:r>
            <a:r>
              <a:rPr kumimoji="0" lang="sv-SE" sz="1800" b="0" i="1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-span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innebär: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‣ låga skadenivåer så länge som möjligt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‣ många divisioner när skadenivåerna är låga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E128D-8A33-4B6F-9CD9-398E9B428E9A}"/>
              </a:ext>
            </a:extLst>
          </p:cNvPr>
          <p:cNvSpPr/>
          <p:nvPr/>
        </p:nvSpPr>
        <p:spPr>
          <a:xfrm>
            <a:off x="72390" y="-248782"/>
            <a:ext cx="9897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Nedgång i reparationskapacitet förlänger hälsoperioden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555A2-D73E-4CCD-86F6-854B3E819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45" y="2981945"/>
            <a:ext cx="11198271" cy="37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ED2182A-4E85-47A6-AE2A-CFCE68EACC01}"/>
              </a:ext>
            </a:extLst>
          </p:cNvPr>
          <p:cNvSpPr txBox="1"/>
          <p:nvPr/>
        </p:nvSpPr>
        <p:spPr>
          <a:xfrm>
            <a:off x="-37773" y="-56350"/>
            <a:ext cx="440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Åldrande drivs av näringssignaler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ADBC91-F871-49F3-967B-74108C300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759" y="7980"/>
            <a:ext cx="1835916" cy="18718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F16659-31B9-78A9-034F-49C1912C2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857" y="1458333"/>
            <a:ext cx="2926100" cy="26125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64ADEE-5EAE-35D6-96A3-EEA7A84AD623}"/>
              </a:ext>
            </a:extLst>
          </p:cNvPr>
          <p:cNvGrpSpPr/>
          <p:nvPr/>
        </p:nvGrpSpPr>
        <p:grpSpPr>
          <a:xfrm>
            <a:off x="1734610" y="1432670"/>
            <a:ext cx="2876982" cy="2390336"/>
            <a:chOff x="7007128" y="336304"/>
            <a:chExt cx="3200847" cy="30926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B4732C-C649-7D9B-242E-71965AAF5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7128" y="561575"/>
              <a:ext cx="3200847" cy="28674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93ECE9-F93E-C00F-3E9B-BF507106A41A}"/>
                </a:ext>
              </a:extLst>
            </p:cNvPr>
            <p:cNvSpPr txBox="1"/>
            <p:nvPr/>
          </p:nvSpPr>
          <p:spPr>
            <a:xfrm>
              <a:off x="7007128" y="336304"/>
              <a:ext cx="490359" cy="4505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C440911-661F-6609-9E10-FC1E78207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07" y="4230162"/>
            <a:ext cx="5113280" cy="1340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23604-35B3-C6ED-A704-7DEBD9AB2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857" y="4254361"/>
            <a:ext cx="4940036" cy="128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08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B00125-898B-4F07-B80F-637FCF7D3E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0549" y="0"/>
            <a:ext cx="10889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40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ED2182A-4E85-47A6-AE2A-CFCE68EACC01}"/>
              </a:ext>
            </a:extLst>
          </p:cNvPr>
          <p:cNvSpPr txBox="1"/>
          <p:nvPr/>
        </p:nvSpPr>
        <p:spPr>
          <a:xfrm>
            <a:off x="-37773" y="-56350"/>
            <a:ext cx="440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Åldrande drivs av näringssignaler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ADBC91-F871-49F3-967B-74108C300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759" y="7980"/>
            <a:ext cx="1835916" cy="1871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C31671-9F9F-A842-F117-6C02A1D91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07" y="1864608"/>
            <a:ext cx="8694128" cy="352283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D3A3E68-589C-4D53-C2CD-20EFC3A1D26A}"/>
              </a:ext>
            </a:extLst>
          </p:cNvPr>
          <p:cNvGrpSpPr/>
          <p:nvPr/>
        </p:nvGrpSpPr>
        <p:grpSpPr>
          <a:xfrm>
            <a:off x="1225707" y="5575416"/>
            <a:ext cx="7934793" cy="938068"/>
            <a:chOff x="1225707" y="5575416"/>
            <a:chExt cx="7934793" cy="93806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915C392-7353-F8EC-C54C-C61930101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5707" y="5575416"/>
              <a:ext cx="7934793" cy="93806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364CD7-0AC3-39BF-706C-234DE3BE114A}"/>
                </a:ext>
              </a:extLst>
            </p:cNvPr>
            <p:cNvSpPr/>
            <p:nvPr/>
          </p:nvSpPr>
          <p:spPr>
            <a:xfrm>
              <a:off x="1225707" y="5575416"/>
              <a:ext cx="4870293" cy="195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E955204-6A9A-3FCA-180D-029913473B02}"/>
              </a:ext>
            </a:extLst>
          </p:cNvPr>
          <p:cNvSpPr txBox="1"/>
          <p:nvPr/>
        </p:nvSpPr>
        <p:spPr>
          <a:xfrm>
            <a:off x="1225707" y="693405"/>
            <a:ext cx="81876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F7F7F"/>
                </a:solidFill>
              </a:rPr>
              <a:t>The Boolean rules that determine the values of each component’s state vector at each </a:t>
            </a:r>
          </a:p>
          <a:p>
            <a:r>
              <a:rPr lang="en-US" sz="1600" dirty="0">
                <a:solidFill>
                  <a:srgbClr val="7F7F7F"/>
                </a:solidFill>
              </a:rPr>
              <a:t>discrete time step were formulated as if-statements. These conditions consist of more then</a:t>
            </a:r>
          </a:p>
          <a:p>
            <a:r>
              <a:rPr lang="en-US" sz="1600" dirty="0">
                <a:solidFill>
                  <a:srgbClr val="7F7F7F"/>
                </a:solidFill>
              </a:rPr>
              <a:t>one state requirement which are connected via the logical operators AND or </a:t>
            </a:r>
            <a:r>
              <a:rPr lang="en-US" sz="1600" dirty="0" err="1">
                <a:solidFill>
                  <a:srgbClr val="7F7F7F"/>
                </a:solidFill>
              </a:rPr>
              <a:t>OR</a:t>
            </a:r>
            <a:r>
              <a:rPr lang="en-US" sz="1600" dirty="0">
                <a:solidFill>
                  <a:srgbClr val="7F7F7F"/>
                </a:solidFill>
              </a:rPr>
              <a:t>. Thus, the state </a:t>
            </a:r>
          </a:p>
          <a:p>
            <a:r>
              <a:rPr lang="en-US" sz="1600" dirty="0">
                <a:solidFill>
                  <a:srgbClr val="7F7F7F"/>
                </a:solidFill>
              </a:rPr>
              <a:t>vector of the respective component is only changed, if all requirements are fulfilled. </a:t>
            </a:r>
          </a:p>
        </p:txBody>
      </p:sp>
    </p:spTree>
    <p:extLst>
      <p:ext uri="{BB962C8B-B14F-4D97-AF65-F5344CB8AC3E}">
        <p14:creationId xmlns:p14="http://schemas.microsoft.com/office/powerpoint/2010/main" val="1579305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ED2182A-4E85-47A6-AE2A-CFCE68EACC01}"/>
              </a:ext>
            </a:extLst>
          </p:cNvPr>
          <p:cNvSpPr txBox="1"/>
          <p:nvPr/>
        </p:nvSpPr>
        <p:spPr>
          <a:xfrm>
            <a:off x="-37773" y="-56350"/>
            <a:ext cx="440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Åldrande drivs av näringssignaler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ADBC91-F871-49F3-967B-74108C300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759" y="7980"/>
            <a:ext cx="1835916" cy="1871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22F8E-8F87-6239-D7B7-1C59AB3AE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32" y="854952"/>
            <a:ext cx="6305874" cy="4883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3F1DDD-C87D-3F35-23D1-22AE350C8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031" y="4174317"/>
            <a:ext cx="5721644" cy="23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2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ED2182A-4E85-47A6-AE2A-CFCE68EACC01}"/>
              </a:ext>
            </a:extLst>
          </p:cNvPr>
          <p:cNvSpPr txBox="1"/>
          <p:nvPr/>
        </p:nvSpPr>
        <p:spPr>
          <a:xfrm>
            <a:off x="-37773" y="-56350"/>
            <a:ext cx="440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Åldrande drivs av näringssignaler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FADBC91-F871-49F3-967B-74108C300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759" y="7980"/>
            <a:ext cx="1835916" cy="1871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319D59-F565-957B-7E84-F76D360C0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81" y="992347"/>
            <a:ext cx="4286470" cy="3549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8A1DE5-1385-99FC-EDD5-3254A73886F3}"/>
              </a:ext>
            </a:extLst>
          </p:cNvPr>
          <p:cNvSpPr txBox="1"/>
          <p:nvPr/>
        </p:nvSpPr>
        <p:spPr>
          <a:xfrm>
            <a:off x="758381" y="4668253"/>
            <a:ext cx="4328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Activity transitions over discrete time steps. </a:t>
            </a:r>
          </a:p>
          <a:p>
            <a:r>
              <a:rPr lang="en-US" dirty="0"/>
              <a:t>Green – activation; Red - deactivation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436E7B-7B13-917A-BB57-EF420D02DE19}"/>
              </a:ext>
            </a:extLst>
          </p:cNvPr>
          <p:cNvGrpSpPr/>
          <p:nvPr/>
        </p:nvGrpSpPr>
        <p:grpSpPr>
          <a:xfrm>
            <a:off x="5690097" y="944191"/>
            <a:ext cx="4586351" cy="4298461"/>
            <a:chOff x="5690097" y="944191"/>
            <a:chExt cx="4586351" cy="42984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5B6AA7-6EB7-9A6E-7150-AD09B9DB1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0097" y="944191"/>
              <a:ext cx="4440493" cy="35979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F2A563-113F-67DC-6FCB-B54CB80E4D3A}"/>
                </a:ext>
              </a:extLst>
            </p:cNvPr>
            <p:cNvSpPr txBox="1"/>
            <p:nvPr/>
          </p:nvSpPr>
          <p:spPr>
            <a:xfrm>
              <a:off x="6565624" y="4596321"/>
              <a:ext cx="37108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Knockouts of the main components. </a:t>
              </a:r>
            </a:p>
            <a:p>
              <a:r>
                <a:rPr lang="en-US" dirty="0"/>
                <a:t>Green – activation; Red - deactivation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92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838985" y="1563761"/>
            <a:ext cx="2036048" cy="36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>
            <a:spAutoFit/>
          </a:bodyPr>
          <a:lstStyle/>
          <a:p>
            <a:pPr marL="0" marR="0" lvl="0" indent="0" algn="l" defTabSz="913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Värkliga system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416721" y="1576965"/>
            <a:ext cx="928372" cy="36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>
            <a:spAutoFit/>
          </a:bodyPr>
          <a:lstStyle/>
          <a:p>
            <a:pPr marL="0" marR="0" lvl="0" indent="0" algn="l" defTabSz="913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8865061" y="1576964"/>
            <a:ext cx="1430113" cy="36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>
            <a:spAutoFit/>
          </a:bodyPr>
          <a:lstStyle/>
          <a:p>
            <a:pPr marL="0" marR="0" lvl="0" indent="0" algn="l" defTabSz="913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Simulering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752352" y="1576965"/>
            <a:ext cx="1741224" cy="36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>
            <a:spAutoFit/>
          </a:bodyPr>
          <a:lstStyle/>
          <a:p>
            <a:pPr marL="0" marR="0" lvl="0" indent="0" algn="l" defTabSz="913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Komponenter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270" name="Picture 6" descr="MP4-22_abo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52" y="2801135"/>
            <a:ext cx="1774825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71" name="Group 7"/>
          <p:cNvGrpSpPr>
            <a:grpSpLocks/>
          </p:cNvGrpSpPr>
          <p:nvPr/>
        </p:nvGrpSpPr>
        <p:grpSpPr bwMode="auto">
          <a:xfrm>
            <a:off x="3680341" y="2729125"/>
            <a:ext cx="1800250" cy="2047567"/>
            <a:chOff x="1519" y="845"/>
            <a:chExt cx="1916" cy="1743"/>
          </a:xfrm>
        </p:grpSpPr>
        <p:pic>
          <p:nvPicPr>
            <p:cNvPr id="11272" name="Picture 8" descr="aart4815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845"/>
              <a:ext cx="1099" cy="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3" name="Picture 9" descr="TireF1Closeup_2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434"/>
              <a:ext cx="1104" cy="1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4" name="Picture 10" descr="675Mclaren_Engin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" y="1026"/>
              <a:ext cx="894" cy="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78" name="Picture 14" descr="toyferr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651" y="3161185"/>
            <a:ext cx="1958050" cy="164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4295777" y="188916"/>
            <a:ext cx="184644" cy="36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>
            <a:spAutoFit/>
          </a:bodyPr>
          <a:lstStyle/>
          <a:p>
            <a:pPr marL="0" marR="0" lvl="0" indent="0" algn="l" defTabSz="913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272181" y="151690"/>
            <a:ext cx="5640470" cy="64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97" tIns="45698" rIns="91397" bIns="45698">
            <a:spAutoFit/>
          </a:bodyPr>
          <a:lstStyle/>
          <a:p>
            <a:pPr marL="0" marR="0" lvl="0" indent="0" algn="l" defTabSz="913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Vad är beräkningsbiologi?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82" y="3593245"/>
            <a:ext cx="48101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310" y="3593245"/>
            <a:ext cx="48101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97" y="3593245"/>
            <a:ext cx="48101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262" y="1576965"/>
            <a:ext cx="48101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22" y="1576965"/>
            <a:ext cx="48101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97" y="1504955"/>
            <a:ext cx="489481" cy="42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://www.createadvertising.com/wp-content/uploads/2012/07/F1_DesignStill_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992" y="3197787"/>
            <a:ext cx="2431373" cy="136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23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/>
      <p:bldP spid="11268" grpId="0"/>
      <p:bldP spid="112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B94A-FF1D-4828-9E00-E9B0B68BB8FE}"/>
              </a:ext>
            </a:extLst>
          </p:cNvPr>
          <p:cNvSpPr/>
          <p:nvPr/>
        </p:nvSpPr>
        <p:spPr>
          <a:xfrm>
            <a:off x="111522" y="125748"/>
            <a:ext cx="7227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Åldrande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drivs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metabola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förändringar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Pathways of Human Metabolism Map – Stanford Med Education">
            <a:extLst>
              <a:ext uri="{FF2B5EF4-FFF2-40B4-BE49-F238E27FC236}">
                <a16:creationId xmlns:a16="http://schemas.microsoft.com/office/drawing/2014/main" id="{F1F21323-23AC-7A0A-B10F-3B79FE6AC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" y="940657"/>
            <a:ext cx="12143004" cy="591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2633F50-DBA2-BC27-AD04-415CD96A1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772" y="82462"/>
            <a:ext cx="3122310" cy="165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75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AAB94A-FF1D-4828-9E00-E9B0B68BB8FE}"/>
              </a:ext>
            </a:extLst>
          </p:cNvPr>
          <p:cNvSpPr/>
          <p:nvPr/>
        </p:nvSpPr>
        <p:spPr>
          <a:xfrm>
            <a:off x="111522" y="125748"/>
            <a:ext cx="7227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Åldrande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drivs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metabola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förändringar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F67F3D-725C-40D7-A3B1-D1502ACE6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4" y="1498418"/>
            <a:ext cx="6247025" cy="2285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D5D215-674A-4693-9A68-133386706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4" y="3732347"/>
            <a:ext cx="6247027" cy="1992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9D0C76-9978-4F5B-9FE7-FA5C4415A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539" y="2063880"/>
            <a:ext cx="4576396" cy="2507514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32633F50-DBA2-BC27-AD04-415CD96A1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772" y="82462"/>
            <a:ext cx="3122310" cy="1655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730929-6145-9444-FB60-53A5841E9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19" y="2397072"/>
            <a:ext cx="11894161" cy="206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4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F145EB-A858-8528-2FCB-4A826D7F4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076" y="282413"/>
            <a:ext cx="5797848" cy="629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66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D81219-C066-419A-B5B0-16AD65D6826B}"/>
              </a:ext>
            </a:extLst>
          </p:cNvPr>
          <p:cNvSpPr txBox="1"/>
          <p:nvPr/>
        </p:nvSpPr>
        <p:spPr>
          <a:xfrm>
            <a:off x="30024" y="-79443"/>
            <a:ext cx="79709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Åldrande drivs av flera sammankopplade processer: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flerskalig modell av jäst </a:t>
            </a:r>
            <a:r>
              <a:rPr kumimoji="0" lang="sv-S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replikativt</a:t>
            </a: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åldrande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3A03186-57FF-4D9B-9B11-824541546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927" y="2325729"/>
            <a:ext cx="3908408" cy="2348758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B386416-2F61-40EC-9EC3-D5DD9E50D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" y="2725151"/>
            <a:ext cx="3122310" cy="1655484"/>
          </a:xfrm>
          <a:prstGeom prst="rect">
            <a:avLst/>
          </a:prstGeom>
        </p:spPr>
      </p:pic>
      <p:sp>
        <p:nvSpPr>
          <p:cNvPr id="8" name="Plus Sign 7">
            <a:extLst>
              <a:ext uri="{FF2B5EF4-FFF2-40B4-BE49-F238E27FC236}">
                <a16:creationId xmlns:a16="http://schemas.microsoft.com/office/drawing/2014/main" id="{22D9F2E9-8474-41ED-AD82-14F0A2DC9C06}"/>
              </a:ext>
            </a:extLst>
          </p:cNvPr>
          <p:cNvSpPr/>
          <p:nvPr/>
        </p:nvSpPr>
        <p:spPr>
          <a:xfrm>
            <a:off x="3247832" y="3042908"/>
            <a:ext cx="914400" cy="914400"/>
          </a:xfrm>
          <a:prstGeom prst="mathPlus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5D13144F-A773-4E61-8573-AABAAE809C4B}"/>
              </a:ext>
            </a:extLst>
          </p:cNvPr>
          <p:cNvSpPr/>
          <p:nvPr/>
        </p:nvSpPr>
        <p:spPr>
          <a:xfrm>
            <a:off x="7180614" y="3042908"/>
            <a:ext cx="914400" cy="914400"/>
          </a:xfrm>
          <a:prstGeom prst="mathPlus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EC3542-256C-44DD-9E4C-2E4CB3905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10" y="1951369"/>
            <a:ext cx="2970144" cy="302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93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CA40C9-0909-4CE7-87F2-8518E17F6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328"/>
          <a:stretch/>
        </p:blipFill>
        <p:spPr>
          <a:xfrm>
            <a:off x="1283098" y="2304661"/>
            <a:ext cx="2267390" cy="2520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64D59E-2B87-49C6-8265-E68C7AE17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42" r="877"/>
          <a:stretch/>
        </p:blipFill>
        <p:spPr>
          <a:xfrm>
            <a:off x="-66183" y="4456293"/>
            <a:ext cx="2778257" cy="27615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ABEBCFD-0477-4B89-9428-A6477DD093BA}"/>
              </a:ext>
            </a:extLst>
          </p:cNvPr>
          <p:cNvGrpSpPr/>
          <p:nvPr/>
        </p:nvGrpSpPr>
        <p:grpSpPr>
          <a:xfrm>
            <a:off x="4926851" y="2779025"/>
            <a:ext cx="2246207" cy="1703916"/>
            <a:chOff x="866222" y="1540763"/>
            <a:chExt cx="4470311" cy="34409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A3C00A-4930-4182-A2A9-611805B0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2402" y="1571828"/>
              <a:ext cx="1934131" cy="33787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ED842E-2B4F-45B9-A710-99162184B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6222" y="1540763"/>
              <a:ext cx="2593950" cy="34409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5B11E18-81A5-4F99-8B42-65E79950B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395" y="4552443"/>
            <a:ext cx="3179021" cy="792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77887E-858F-4EE0-9C31-DE7736A97691}"/>
              </a:ext>
            </a:extLst>
          </p:cNvPr>
          <p:cNvSpPr txBox="1"/>
          <p:nvPr/>
        </p:nvSpPr>
        <p:spPr>
          <a:xfrm>
            <a:off x="8521862" y="294466"/>
            <a:ext cx="3085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 growth, division and protein damage accumulation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20233F-8D5B-40B5-B57D-DF768F2F6A67}"/>
              </a:ext>
            </a:extLst>
          </p:cNvPr>
          <p:cNvSpPr txBox="1"/>
          <p:nvPr/>
        </p:nvSpPr>
        <p:spPr>
          <a:xfrm>
            <a:off x="4656974" y="894143"/>
            <a:ext cx="35133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Nutrient and stress signalling</a:t>
            </a:r>
            <a:b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SNF1, TOR, PKA, YAP1 and SLN1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1CC8C-61D3-4EAB-BB62-711254388885}"/>
              </a:ext>
            </a:extLst>
          </p:cNvPr>
          <p:cNvSpPr txBox="1"/>
          <p:nvPr/>
        </p:nvSpPr>
        <p:spPr>
          <a:xfrm>
            <a:off x="425169" y="791512"/>
            <a:ext cx="248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 carbon metabolism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0927AC-2F5C-4986-987F-2EF84A94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5785" y="1234515"/>
            <a:ext cx="2169929" cy="1831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9899D9-4C6C-400F-B8C1-B1B9D761B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2948" y="3102341"/>
            <a:ext cx="3271219" cy="109752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D4E679-AF2E-4A21-B9D5-3DA7BB8DBC82}"/>
              </a:ext>
            </a:extLst>
          </p:cNvPr>
          <p:cNvSpPr/>
          <p:nvPr/>
        </p:nvSpPr>
        <p:spPr>
          <a:xfrm>
            <a:off x="71738" y="718981"/>
            <a:ext cx="3358462" cy="6050097"/>
          </a:xfrm>
          <a:prstGeom prst="roundRect">
            <a:avLst/>
          </a:prstGeom>
          <a:noFill/>
          <a:ln w="476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8FACA2-475C-4855-AF54-7C6AEFEA19F4}"/>
              </a:ext>
            </a:extLst>
          </p:cNvPr>
          <p:cNvCxnSpPr/>
          <p:nvPr/>
        </p:nvCxnSpPr>
        <p:spPr>
          <a:xfrm>
            <a:off x="81198" y="1388085"/>
            <a:ext cx="3358462" cy="0"/>
          </a:xfrm>
          <a:prstGeom prst="line">
            <a:avLst/>
          </a:prstGeom>
          <a:ln w="349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D406232-FA17-489B-AF7C-9395202E53A5}"/>
              </a:ext>
            </a:extLst>
          </p:cNvPr>
          <p:cNvSpPr txBox="1"/>
          <p:nvPr/>
        </p:nvSpPr>
        <p:spPr>
          <a:xfrm>
            <a:off x="162875" y="1614372"/>
            <a:ext cx="21533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Optimal fluxes v and enzymes usages e in the metabolic network 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F95AE8-32A3-414B-816A-5B9620036B72}"/>
              </a:ext>
            </a:extLst>
          </p:cNvPr>
          <p:cNvSpPr txBox="1"/>
          <p:nvPr/>
        </p:nvSpPr>
        <p:spPr>
          <a:xfrm>
            <a:off x="165411" y="6013523"/>
            <a:ext cx="260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65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Damage forms as a by-product of the metabolism vi ROS and RNS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1089A0A-BEDA-430F-B89D-456B06749B2B}"/>
              </a:ext>
            </a:extLst>
          </p:cNvPr>
          <p:cNvSpPr/>
          <p:nvPr/>
        </p:nvSpPr>
        <p:spPr>
          <a:xfrm>
            <a:off x="4448255" y="892653"/>
            <a:ext cx="3358462" cy="5246366"/>
          </a:xfrm>
          <a:prstGeom prst="roundRect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71AF67-17A4-48A2-B90E-334AF9808554}"/>
              </a:ext>
            </a:extLst>
          </p:cNvPr>
          <p:cNvCxnSpPr/>
          <p:nvPr/>
        </p:nvCxnSpPr>
        <p:spPr>
          <a:xfrm>
            <a:off x="4448255" y="1572985"/>
            <a:ext cx="335846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869C23-2077-4173-8AD1-D8D49F713011}"/>
              </a:ext>
            </a:extLst>
          </p:cNvPr>
          <p:cNvSpPr/>
          <p:nvPr/>
        </p:nvSpPr>
        <p:spPr>
          <a:xfrm>
            <a:off x="8259949" y="65314"/>
            <a:ext cx="3609053" cy="6280553"/>
          </a:xfrm>
          <a:prstGeom prst="round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915247-2B62-4E41-86DC-012BC1E2C7C9}"/>
              </a:ext>
            </a:extLst>
          </p:cNvPr>
          <p:cNvCxnSpPr>
            <a:cxnSpLocks/>
          </p:cNvCxnSpPr>
          <p:nvPr/>
        </p:nvCxnSpPr>
        <p:spPr>
          <a:xfrm>
            <a:off x="8259949" y="1135217"/>
            <a:ext cx="3609053" cy="0"/>
          </a:xfrm>
          <a:prstGeom prst="line">
            <a:avLst/>
          </a:prstGeom>
          <a:ln w="349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36D09226-FFD0-4F03-84F8-D9AA6BDA54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8545" y="2134476"/>
            <a:ext cx="2150161" cy="69772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EDF6752-3E38-4854-B016-3322662F47E2}"/>
              </a:ext>
            </a:extLst>
          </p:cNvPr>
          <p:cNvSpPr txBox="1"/>
          <p:nvPr/>
        </p:nvSpPr>
        <p:spPr>
          <a:xfrm>
            <a:off x="4950540" y="1572985"/>
            <a:ext cx="2661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Cascade of events alter the state of signalling proteins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B69707-F84E-4AD8-ADC2-CC22E255B504}"/>
              </a:ext>
            </a:extLst>
          </p:cNvPr>
          <p:cNvSpPr txBox="1"/>
          <p:nvPr/>
        </p:nvSpPr>
        <p:spPr>
          <a:xfrm>
            <a:off x="4845676" y="5408047"/>
            <a:ext cx="2961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logical steady states of transduction factors induce gene ex-(re-)presssion of enzymes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144053C1-71DC-4CC5-B83D-9A9F923464CF}"/>
              </a:ext>
            </a:extLst>
          </p:cNvPr>
          <p:cNvSpPr/>
          <p:nvPr/>
        </p:nvSpPr>
        <p:spPr>
          <a:xfrm>
            <a:off x="3090510" y="1645602"/>
            <a:ext cx="2045584" cy="1262381"/>
          </a:xfrm>
          <a:prstGeom prst="rightArrow">
            <a:avLst>
              <a:gd name="adj1" fmla="val 50000"/>
              <a:gd name="adj2" fmla="val 42551"/>
            </a:avLst>
          </a:prstGeom>
          <a:solidFill>
            <a:schemeClr val="bg1"/>
          </a:solidFill>
          <a:ln w="349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28B672-C6E9-477D-AC80-581978F791EC}"/>
              </a:ext>
            </a:extLst>
          </p:cNvPr>
          <p:cNvSpPr txBox="1"/>
          <p:nvPr/>
        </p:nvSpPr>
        <p:spPr>
          <a:xfrm>
            <a:off x="3069217" y="1959550"/>
            <a:ext cx="1816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Nutrient uptakes and ROS production stimulate response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41408460-986F-4BF5-9ECC-CC85FA1C4239}"/>
              </a:ext>
            </a:extLst>
          </p:cNvPr>
          <p:cNvSpPr/>
          <p:nvPr/>
        </p:nvSpPr>
        <p:spPr>
          <a:xfrm rot="10800000">
            <a:off x="2792636" y="4876636"/>
            <a:ext cx="1963463" cy="1262381"/>
          </a:xfrm>
          <a:prstGeom prst="rightArrow">
            <a:avLst>
              <a:gd name="adj1" fmla="val 50000"/>
              <a:gd name="adj2" fmla="val 42551"/>
            </a:avLst>
          </a:prstGeom>
          <a:solidFill>
            <a:schemeClr val="bg1"/>
          </a:solidFill>
          <a:ln w="349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F01F7E-6B0D-4A8F-B6AF-EFB22403E532}"/>
              </a:ext>
            </a:extLst>
          </p:cNvPr>
          <p:cNvSpPr txBox="1"/>
          <p:nvPr/>
        </p:nvSpPr>
        <p:spPr>
          <a:xfrm>
            <a:off x="2967613" y="5190758"/>
            <a:ext cx="1918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Time-delayed regulation of enzymes by constraining e</a:t>
            </a:r>
            <a:r>
              <a:rPr kumimoji="0" lang="en-GB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e</a:t>
            </a:r>
            <a:r>
              <a:rPr kumimoji="0" lang="en-GB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</a:t>
            </a:r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A5719C2A-FD1D-44FC-8343-397E6CCFA84C}"/>
              </a:ext>
            </a:extLst>
          </p:cNvPr>
          <p:cNvSpPr/>
          <p:nvPr/>
        </p:nvSpPr>
        <p:spPr>
          <a:xfrm rot="10800000">
            <a:off x="1777632" y="150932"/>
            <a:ext cx="7144977" cy="1886226"/>
          </a:xfrm>
          <a:prstGeom prst="bentUpArrow">
            <a:avLst>
              <a:gd name="adj1" fmla="val 25000"/>
              <a:gd name="adj2" fmla="val 39395"/>
              <a:gd name="adj3" fmla="val 27310"/>
            </a:avLst>
          </a:prstGeom>
          <a:solidFill>
            <a:schemeClr val="bg1">
              <a:lumMod val="95000"/>
            </a:schemeClr>
          </a:solidFill>
          <a:ln w="349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F38D78-0029-47FD-A76B-388B7B795022}"/>
              </a:ext>
            </a:extLst>
          </p:cNvPr>
          <p:cNvSpPr txBox="1"/>
          <p:nvPr/>
        </p:nvSpPr>
        <p:spPr>
          <a:xfrm>
            <a:off x="3209042" y="219605"/>
            <a:ext cx="4771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Intact protein pool P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reduces as damage accumulates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439B4D0-0549-4AE9-BAC3-421EF5E26B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7779" y="4407896"/>
            <a:ext cx="2436388" cy="1629151"/>
          </a:xfrm>
          <a:prstGeom prst="rect">
            <a:avLst/>
          </a:prstGeom>
        </p:spPr>
      </p:pic>
      <p:sp>
        <p:nvSpPr>
          <p:cNvPr id="15" name="Arrow: Bent-Up 14">
            <a:extLst>
              <a:ext uri="{FF2B5EF4-FFF2-40B4-BE49-F238E27FC236}">
                <a16:creationId xmlns:a16="http://schemas.microsoft.com/office/drawing/2014/main" id="{BD0689F0-5049-46DA-B674-26CC5586F59C}"/>
              </a:ext>
            </a:extLst>
          </p:cNvPr>
          <p:cNvSpPr/>
          <p:nvPr/>
        </p:nvSpPr>
        <p:spPr>
          <a:xfrm>
            <a:off x="2967615" y="5084667"/>
            <a:ext cx="6487575" cy="1528703"/>
          </a:xfrm>
          <a:prstGeom prst="bentUpArrow">
            <a:avLst>
              <a:gd name="adj1" fmla="val 25000"/>
              <a:gd name="adj2" fmla="val 34869"/>
              <a:gd name="adj3" fmla="val 43550"/>
            </a:avLst>
          </a:prstGeom>
          <a:solidFill>
            <a:schemeClr val="bg1"/>
          </a:solidFill>
          <a:ln w="349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2B64B1-B8E5-4BD3-B532-38CE66F67BCE}"/>
              </a:ext>
            </a:extLst>
          </p:cNvPr>
          <p:cNvSpPr txBox="1"/>
          <p:nvPr/>
        </p:nvSpPr>
        <p:spPr>
          <a:xfrm>
            <a:off x="3090510" y="6264802"/>
            <a:ext cx="5940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Damage formation k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(t) and growth g(t) determined by metabolism</a:t>
            </a:r>
            <a:endParaRPr kumimoji="0" lang="en-GB" sz="16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62E4E-1FD3-4F36-9A12-B6E230CA87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07" y="1913837"/>
            <a:ext cx="11816803" cy="260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9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5" grpId="0" animBg="1"/>
      <p:bldP spid="36" grpId="0"/>
      <p:bldP spid="16" grpId="0" animBg="1"/>
      <p:bldP spid="31" grpId="0"/>
      <p:bldP spid="15" grpId="0" animBg="1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42A8F1C-09AF-B3B7-F344-45B829C61438}"/>
              </a:ext>
            </a:extLst>
          </p:cNvPr>
          <p:cNvGrpSpPr/>
          <p:nvPr/>
        </p:nvGrpSpPr>
        <p:grpSpPr>
          <a:xfrm>
            <a:off x="246433" y="691289"/>
            <a:ext cx="10544783" cy="5548448"/>
            <a:chOff x="2146169" y="707010"/>
            <a:chExt cx="8016403" cy="54801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44C023-18CD-F5BF-887E-37AC0342E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1810" y="856527"/>
              <a:ext cx="7870762" cy="532237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FF2741-9326-40BD-78A9-479A06863276}"/>
                </a:ext>
              </a:extLst>
            </p:cNvPr>
            <p:cNvSpPr/>
            <p:nvPr/>
          </p:nvSpPr>
          <p:spPr>
            <a:xfrm>
              <a:off x="2205872" y="707010"/>
              <a:ext cx="424206" cy="377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9B4A8D-496E-0248-A852-6C6638E7A471}"/>
                </a:ext>
              </a:extLst>
            </p:cNvPr>
            <p:cNvSpPr/>
            <p:nvPr/>
          </p:nvSpPr>
          <p:spPr>
            <a:xfrm>
              <a:off x="2146169" y="5810054"/>
              <a:ext cx="424206" cy="377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96878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14CB30-C485-FFD5-5609-5F6B094566D4}"/>
              </a:ext>
            </a:extLst>
          </p:cNvPr>
          <p:cNvGrpSpPr/>
          <p:nvPr/>
        </p:nvGrpSpPr>
        <p:grpSpPr>
          <a:xfrm>
            <a:off x="1961536" y="1063042"/>
            <a:ext cx="7734848" cy="4731915"/>
            <a:chOff x="2454831" y="1531355"/>
            <a:chExt cx="7734848" cy="47319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AD9694-83BA-40D0-17A7-3AD232179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7147" y="1531355"/>
              <a:ext cx="7682532" cy="473191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AF2937-5FEE-A392-A7D0-F118BE33ABB7}"/>
                </a:ext>
              </a:extLst>
            </p:cNvPr>
            <p:cNvSpPr/>
            <p:nvPr/>
          </p:nvSpPr>
          <p:spPr>
            <a:xfrm>
              <a:off x="7733211" y="1942011"/>
              <a:ext cx="2368732" cy="36576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B15EC1-B199-FC42-2D12-A8A7FE200A4A}"/>
                </a:ext>
              </a:extLst>
            </p:cNvPr>
            <p:cNvSpPr/>
            <p:nvPr/>
          </p:nvSpPr>
          <p:spPr>
            <a:xfrm>
              <a:off x="2507147" y="2420983"/>
              <a:ext cx="7612213" cy="722811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DC14C4-E744-1B00-9922-C7A20FF6CB6B}"/>
                </a:ext>
              </a:extLst>
            </p:cNvPr>
            <p:cNvSpPr/>
            <p:nvPr/>
          </p:nvSpPr>
          <p:spPr>
            <a:xfrm>
              <a:off x="2507147" y="3299391"/>
              <a:ext cx="2578659" cy="332083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944A20-18E6-63DE-3195-5AAAD8A17551}"/>
                </a:ext>
              </a:extLst>
            </p:cNvPr>
            <p:cNvSpPr/>
            <p:nvPr/>
          </p:nvSpPr>
          <p:spPr>
            <a:xfrm>
              <a:off x="2454831" y="5402005"/>
              <a:ext cx="7682532" cy="861265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660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5024E1AB-938A-4C16-8402-FBE458525297}"/>
              </a:ext>
            </a:extLst>
          </p:cNvPr>
          <p:cNvSpPr txBox="1"/>
          <p:nvPr/>
        </p:nvSpPr>
        <p:spPr>
          <a:xfrm>
            <a:off x="104565" y="-13035"/>
            <a:ext cx="5104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takes a village to raise a child…</a:t>
            </a:r>
          </a:p>
        </p:txBody>
      </p:sp>
      <p:pic>
        <p:nvPicPr>
          <p:cNvPr id="12" name="Picture 485" descr="ima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4652" y="1050840"/>
            <a:ext cx="901846" cy="673899"/>
          </a:xfrm>
          <a:prstGeom prst="rect">
            <a:avLst/>
          </a:prstGeom>
          <a:noFill/>
        </p:spPr>
      </p:pic>
      <p:pic>
        <p:nvPicPr>
          <p:cNvPr id="13" name="Picture 2" descr="http://www.stratresearch.se/PageFiles/991/ssf_logo_s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476" y="2146855"/>
            <a:ext cx="1375402" cy="118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898" y="1146485"/>
            <a:ext cx="1342350" cy="75171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775" y="290945"/>
            <a:ext cx="1774312" cy="98822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6301" y="1281803"/>
            <a:ext cx="1778786" cy="7211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6335" y="2085137"/>
            <a:ext cx="1359783" cy="1190893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CAEAB70-9A2D-4FAE-AF9D-032AB9AA51C1}"/>
              </a:ext>
            </a:extLst>
          </p:cNvPr>
          <p:cNvGrpSpPr/>
          <p:nvPr/>
        </p:nvGrpSpPr>
        <p:grpSpPr>
          <a:xfrm>
            <a:off x="8615114" y="2059795"/>
            <a:ext cx="1434501" cy="307777"/>
            <a:chOff x="2243433" y="4202884"/>
            <a:chExt cx="1434501" cy="30777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90E6B61-CCF3-4BC5-BCE5-101A064905D9}"/>
                </a:ext>
              </a:extLst>
            </p:cNvPr>
            <p:cNvSpPr txBox="1"/>
            <p:nvPr/>
          </p:nvSpPr>
          <p:spPr>
            <a:xfrm>
              <a:off x="2499919" y="4202884"/>
              <a:ext cx="1178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@CvijovicLab</a:t>
              </a: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4D3D597-10BE-426E-9D27-22D138951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43433" y="4213161"/>
              <a:ext cx="341371" cy="27693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E000AC6-4364-F304-9F2E-EAAA3705AE84}"/>
              </a:ext>
            </a:extLst>
          </p:cNvPr>
          <p:cNvGrpSpPr/>
          <p:nvPr/>
        </p:nvGrpSpPr>
        <p:grpSpPr>
          <a:xfrm>
            <a:off x="151439" y="3185084"/>
            <a:ext cx="3027769" cy="1155359"/>
            <a:chOff x="244455" y="3531789"/>
            <a:chExt cx="3027769" cy="115535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5282" y="3593664"/>
              <a:ext cx="766942" cy="766942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2548643" y="4357549"/>
              <a:ext cx="67499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George 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BAAC8A9-21E8-422A-AC6A-F13498DA4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40657" y="3551014"/>
              <a:ext cx="812258" cy="866408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6AADA24-99C2-4E74-9085-CFE22EEC5B35}"/>
                </a:ext>
              </a:extLst>
            </p:cNvPr>
            <p:cNvSpPr/>
            <p:nvPr/>
          </p:nvSpPr>
          <p:spPr>
            <a:xfrm>
              <a:off x="1672801" y="4405433"/>
              <a:ext cx="77970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Lasse Ray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A81EE6F-668D-456C-A09A-87016A549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4455" y="3531789"/>
              <a:ext cx="1231300" cy="96054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91180" y="4410149"/>
              <a:ext cx="105464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VR-SSF Arena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1AF5FD8-FBF2-42CF-BC0F-4693F0547B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9785" y="2995048"/>
            <a:ext cx="935461" cy="906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FE49C-712B-4A24-8760-FA3169593A49}"/>
              </a:ext>
            </a:extLst>
          </p:cNvPr>
          <p:cNvSpPr txBox="1"/>
          <p:nvPr/>
        </p:nvSpPr>
        <p:spPr>
          <a:xfrm>
            <a:off x="0" y="4457365"/>
            <a:ext cx="71592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Collaborators: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Sviatlana Shashkova, Dept. of Physics, University of Gothenburg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Umberto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Picchini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Dept. of Mathematics, University of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Gothenurg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Niek Welkenhuysen,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FluiCell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Microfluidic Technologies for Life Sciences, Gothenburg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Kurt Schmoller, Helmholtz Munich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Igor Kukhtevich, Helmholtz Munich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Mark Leake, University of York</a:t>
            </a:r>
            <a:b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Fabian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Fröhich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The Francis Crick Institute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Jan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Haseunauer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University of Bonn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CB425D-7D06-79AA-51C7-4427074223EB}"/>
              </a:ext>
            </a:extLst>
          </p:cNvPr>
          <p:cNvSpPr txBox="1"/>
          <p:nvPr/>
        </p:nvSpPr>
        <p:spPr>
          <a:xfrm>
            <a:off x="115286" y="554159"/>
            <a:ext cx="227446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Svenja Braam</a:t>
            </a:r>
            <a:b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Sebastian Persson</a:t>
            </a:r>
            <a:b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Patrick Reith</a:t>
            </a:r>
            <a:b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Damiano Ognissanti</a:t>
            </a:r>
            <a:b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sv-S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Linnea Österberg</a:t>
            </a:r>
            <a:b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Barbara Schnitzer</a:t>
            </a:r>
            <a:b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Julia Larsson</a:t>
            </a:r>
            <a:b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sv-S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Isidora Kristófersdóttir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D0BBB5-A0D9-CC6C-1E26-4744FCF6FAFF}"/>
              </a:ext>
            </a:extLst>
          </p:cNvPr>
          <p:cNvSpPr txBox="1"/>
          <p:nvPr/>
        </p:nvSpPr>
        <p:spPr>
          <a:xfrm>
            <a:off x="8175763" y="6424899"/>
            <a:ext cx="6113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/>
              <a:t>https://github.com/cvijoviclab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F334637-1925-AD08-6084-8115759C95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8658" y="5336504"/>
            <a:ext cx="1341674" cy="11137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E265FC-8269-5BE4-3871-1321DCE92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25694" y="4598614"/>
            <a:ext cx="1906986" cy="19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40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460D6-1DE8-F61E-509B-6916D2833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3" y="819016"/>
            <a:ext cx="11360734" cy="52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26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84147" y="6627168"/>
            <a:ext cx="31181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Images taken from: http://creationwiki.org/Lymphatic_system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1" y="2172290"/>
            <a:ext cx="3600400" cy="339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395" y="2152616"/>
            <a:ext cx="3565440" cy="275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69697" y="1524930"/>
            <a:ext cx="2036048" cy="36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>
            <a:spAutoFit/>
          </a:bodyPr>
          <a:lstStyle/>
          <a:p>
            <a:pPr marL="0" marR="0" lvl="0" indent="0" algn="l" defTabSz="913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Värkliga system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96284" y="1524709"/>
            <a:ext cx="928372" cy="36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>
            <a:spAutoFit/>
          </a:bodyPr>
          <a:lstStyle/>
          <a:p>
            <a:pPr marL="0" marR="0" lvl="0" indent="0" algn="l" defTabSz="913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Modell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8837304" y="1524709"/>
            <a:ext cx="1430113" cy="36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>
            <a:spAutoFit/>
          </a:bodyPr>
          <a:lstStyle/>
          <a:p>
            <a:pPr marL="0" marR="0" lvl="0" indent="0" algn="l" defTabSz="913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Simulering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442951" y="1548556"/>
            <a:ext cx="1741224" cy="36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>
            <a:spAutoFit/>
          </a:bodyPr>
          <a:lstStyle/>
          <a:p>
            <a:pPr marL="0" marR="0" lvl="0" indent="0" algn="l" defTabSz="913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Komponenter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4295777" y="188916"/>
            <a:ext cx="184644" cy="36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7" tIns="45698" rIns="91397" bIns="45698">
            <a:spAutoFit/>
          </a:bodyPr>
          <a:lstStyle/>
          <a:p>
            <a:pPr marL="0" marR="0" lvl="0" indent="0" algn="l" defTabSz="913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72" y="1512181"/>
            <a:ext cx="48101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38" y="1548556"/>
            <a:ext cx="48101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25" y="1525475"/>
            <a:ext cx="48101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272180" y="151690"/>
            <a:ext cx="5894003" cy="64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97" tIns="45698" rIns="91397" bIns="45698">
            <a:spAutoFit/>
          </a:bodyPr>
          <a:lstStyle/>
          <a:p>
            <a:pPr marL="0" marR="0" lvl="0" indent="0" algn="l" defTabSz="913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Vad är beräkningsbiologi?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DA2FBE2-AFCF-40BA-B5A5-E03597498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109" y="4482465"/>
            <a:ext cx="3327189" cy="21728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F70C90-88D6-44AB-B477-87815FBA5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264" y="2038005"/>
            <a:ext cx="3133946" cy="23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1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6532" y="692620"/>
            <a:ext cx="772070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Helheten är större än summan av delarna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		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Aristotel</a:t>
            </a:r>
            <a:endParaRPr kumimoji="0" lang="sv-SE" sz="18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92257" y="70907"/>
            <a:ext cx="2516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Grundtanken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sv-SE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9459" y="4913442"/>
            <a:ext cx="10821797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 analysera hela det biologiska systemet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 tänka (och beräkna) vilka komponenter och interaktioner som är viktiga i ett komplext system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 upptäcka nya strategier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49869" y="1407979"/>
            <a:ext cx="4983832" cy="3505463"/>
            <a:chOff x="2483768" y="1268760"/>
            <a:chExt cx="4176464" cy="3068542"/>
          </a:xfrm>
        </p:grpSpPr>
        <p:pic>
          <p:nvPicPr>
            <p:cNvPr id="2050" name="Picture 2" descr="http://1.bp.blogspot.com/-Ir9CIzBrfKo/T3LnBfBFopI/AAAAAAAAAqs/jNhvVUlxmhE/s1600/blind-men-and-elephant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1268760"/>
              <a:ext cx="4176464" cy="3068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292100" y="4077090"/>
              <a:ext cx="107593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www.foodinfo.org.nz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928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8D3D96-8E3E-4091-B56D-9A18F59CC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544" y="237744"/>
            <a:ext cx="4791456" cy="6382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DE2CB2-17E2-4C52-BFDB-4536986E4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254"/>
            <a:ext cx="3467100" cy="3609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9371FB-0160-4A4E-8BFD-7C7C90300943}"/>
              </a:ext>
            </a:extLst>
          </p:cNvPr>
          <p:cNvSpPr txBox="1"/>
          <p:nvPr/>
        </p:nvSpPr>
        <p:spPr>
          <a:xfrm>
            <a:off x="3589869" y="2860170"/>
            <a:ext cx="3728906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ÅLDRANDE</a:t>
            </a:r>
          </a:p>
        </p:txBody>
      </p:sp>
    </p:spTree>
    <p:extLst>
      <p:ext uri="{BB962C8B-B14F-4D97-AF65-F5344CB8AC3E}">
        <p14:creationId xmlns:p14="http://schemas.microsoft.com/office/powerpoint/2010/main" val="303925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75321" y="205189"/>
            <a:ext cx="4503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Vad är åldrande?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88099" y="1345434"/>
            <a:ext cx="8064896" cy="1438419"/>
            <a:chOff x="683568" y="1772816"/>
            <a:chExt cx="8064896" cy="1438419"/>
          </a:xfrm>
        </p:grpSpPr>
        <p:sp>
          <p:nvSpPr>
            <p:cNvPr id="3" name="Rectangle 2"/>
            <p:cNvSpPr/>
            <p:nvPr/>
          </p:nvSpPr>
          <p:spPr>
            <a:xfrm>
              <a:off x="683568" y="2564904"/>
              <a:ext cx="80648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Processen att bli äldre; Åldrandet är helt enkelt åldern - tidsberoende förändringar som sker till biologiska enheter.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1547664" y="2132856"/>
              <a:ext cx="10413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rgbClr val="339999"/>
                  </a:solidFill>
                  <a:latin typeface="Calibri" panose="020F0502020204030204" pitchFamily="34" charset="0"/>
                </a:rPr>
                <a:t>Biologer</a:t>
              </a:r>
              <a:r>
                <a:rPr lang="en-US" b="1" dirty="0">
                  <a:solidFill>
                    <a:srgbClr val="339999"/>
                  </a:solidFill>
                  <a:latin typeface="Calibri" panose="020F0502020204030204" pitchFamily="34" charset="0"/>
                </a:rPr>
                <a:t>:</a:t>
              </a:r>
              <a:endParaRPr lang="sv-SE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772816"/>
              <a:ext cx="762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524103" y="3001618"/>
            <a:ext cx="7704856" cy="1582435"/>
            <a:chOff x="719572" y="3429000"/>
            <a:chExt cx="7704856" cy="1582435"/>
          </a:xfrm>
        </p:grpSpPr>
        <p:sp>
          <p:nvSpPr>
            <p:cNvPr id="2" name="Rectangle 1"/>
            <p:cNvSpPr/>
            <p:nvPr/>
          </p:nvSpPr>
          <p:spPr>
            <a:xfrm>
              <a:off x="719572" y="4365104"/>
              <a:ext cx="77048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Sannolikheten för döden av individer inom en population ökar exponentiellt med åldern.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619672" y="3861048"/>
              <a:ext cx="1492203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b="1" dirty="0" err="1">
                  <a:solidFill>
                    <a:srgbClr val="339999"/>
                  </a:solidFill>
                  <a:latin typeface="Calibri" panose="020F0502020204030204" pitchFamily="34" charset="0"/>
                </a:rPr>
                <a:t>Matematiker</a:t>
              </a:r>
              <a:r>
                <a:rPr lang="en-US" b="1" dirty="0">
                  <a:solidFill>
                    <a:srgbClr val="339999"/>
                  </a:solidFill>
                  <a:latin typeface="Calibri" panose="020F0502020204030204" pitchFamily="34" charset="0"/>
                </a:rPr>
                <a:t>: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429000"/>
              <a:ext cx="762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7472017" y="406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 vet att du bli gammal när tårtljusen kostar        mer än tårtan.                                        Bob Hope</a:t>
            </a: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959" y="4260887"/>
            <a:ext cx="3810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65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995" y="391513"/>
            <a:ext cx="5548641" cy="2779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739" y="4068600"/>
            <a:ext cx="3378662" cy="2250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91" y="391513"/>
            <a:ext cx="3136566" cy="3136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00" y="4609518"/>
            <a:ext cx="2969424" cy="1974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819" y="3520397"/>
            <a:ext cx="4627265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9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507"/>
            <a:ext cx="9144000" cy="948267"/>
          </a:xfrm>
        </p:spPr>
        <p:txBody>
          <a:bodyPr/>
          <a:lstStyle/>
          <a:p>
            <a:pPr algn="l"/>
            <a:r>
              <a:rPr lang="en-US" sz="24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Jäst</a:t>
            </a:r>
            <a: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: the Almighty</a:t>
            </a:r>
            <a:br>
              <a:rPr lang="en-US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</a:br>
            <a:r>
              <a:rPr lang="en-US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(a.k.a. </a:t>
            </a:r>
            <a:r>
              <a:rPr lang="en-US" sz="16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knoppjäst</a:t>
            </a:r>
            <a:r>
              <a:rPr lang="en-US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, </a:t>
            </a:r>
            <a:r>
              <a:rPr lang="en-US" sz="16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bryggjäst</a:t>
            </a:r>
            <a:r>
              <a:rPr lang="en-US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</a:rPr>
              <a:t>, </a:t>
            </a:r>
            <a:r>
              <a:rPr lang="sv-SE" sz="16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Saccharomyces</a:t>
            </a:r>
            <a:r>
              <a:rPr lang="sv-SE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16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cerevisiae</a:t>
            </a:r>
            <a:r>
              <a:rPr lang="sv-SE" sz="16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sv-SE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99138" y="1263939"/>
            <a:ext cx="6499187" cy="3252153"/>
            <a:chOff x="5199138" y="1263939"/>
            <a:chExt cx="6499187" cy="3252153"/>
          </a:xfrm>
        </p:grpSpPr>
        <p:pic>
          <p:nvPicPr>
            <p:cNvPr id="162822" name="Picture 6" descr="yeastsplitbi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99138" y="1263939"/>
              <a:ext cx="6499187" cy="3252153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8395924" y="2408679"/>
              <a:ext cx="173316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moder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83968" y="2876615"/>
              <a:ext cx="11202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dotter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050651" y="2272160"/>
              <a:ext cx="859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knopp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744090" y="1484730"/>
            <a:ext cx="2088290" cy="1368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7932" y="3571085"/>
            <a:ext cx="4586202" cy="2922848"/>
            <a:chOff x="250825" y="4221110"/>
            <a:chExt cx="4321175" cy="2457503"/>
          </a:xfrm>
        </p:grpSpPr>
        <p:pic>
          <p:nvPicPr>
            <p:cNvPr id="162823" name="Picture 7" descr="GuinnessBe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825" y="4221110"/>
              <a:ext cx="1417913" cy="2457503"/>
            </a:xfrm>
            <a:prstGeom prst="rect">
              <a:avLst/>
            </a:prstGeom>
            <a:noFill/>
          </p:spPr>
        </p:pic>
        <p:pic>
          <p:nvPicPr>
            <p:cNvPr id="162825" name="Picture 9" descr="brea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92275" y="4365129"/>
              <a:ext cx="1439525" cy="1152635"/>
            </a:xfrm>
            <a:prstGeom prst="rect">
              <a:avLst/>
            </a:prstGeom>
            <a:noFill/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40" y="4365130"/>
              <a:ext cx="1152160" cy="115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104401" y="1317668"/>
            <a:ext cx="4848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Saccharomyces</a:t>
            </a:r>
            <a:r>
              <a:rPr kumimoji="0" lang="sv-SE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cerevisiae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är den vanligaste arten av jästsvamp och har använts sedan urminnes tider, både till bakning och bryggning. Den är encellig, äggformad och 5-10 mikrometer lång. Den förökar sig genom knoppning.</a:t>
            </a:r>
          </a:p>
        </p:txBody>
      </p:sp>
    </p:spTree>
    <p:extLst>
      <p:ext uri="{BB962C8B-B14F-4D97-AF65-F5344CB8AC3E}">
        <p14:creationId xmlns:p14="http://schemas.microsoft.com/office/powerpoint/2010/main" val="276506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1215</Words>
  <Application>Microsoft Office PowerPoint</Application>
  <PresentationFormat>Widescreen</PresentationFormat>
  <Paragraphs>144</Paragraphs>
  <Slides>38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Calibri Light</vt:lpstr>
      <vt:lpstr>Helvetica</vt:lpstr>
      <vt:lpstr>NexusSerif</vt:lpstr>
      <vt:lpstr>Verdana</vt:lpstr>
      <vt:lpstr>Wingdings</vt:lpstr>
      <vt:lpstr>ZXEYDV+Arial-BoldMT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Jäst: the Almighty (a.k.a. knoppjäst, bryggjäst, Saccharomyces cerevisiae)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Marija Cvijovic</dc:creator>
  <cp:lastModifiedBy>Johan Jonasson</cp:lastModifiedBy>
  <cp:revision>5</cp:revision>
  <dcterms:created xsi:type="dcterms:W3CDTF">2023-11-20T08:38:22Z</dcterms:created>
  <dcterms:modified xsi:type="dcterms:W3CDTF">2023-11-21T14:20:08Z</dcterms:modified>
</cp:coreProperties>
</file>