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68" r:id="rId3"/>
    <p:sldId id="269" r:id="rId4"/>
    <p:sldId id="272" r:id="rId5"/>
    <p:sldId id="270" r:id="rId6"/>
    <p:sldId id="274" r:id="rId7"/>
    <p:sldId id="271" r:id="rId8"/>
    <p:sldId id="275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7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Lärkäng" initials="RL" lastIdx="1" clrIdx="0">
    <p:extLst>
      <p:ext uri="{19B8F6BF-5375-455C-9EA6-DF929625EA0E}">
        <p15:presenceInfo xmlns:p15="http://schemas.microsoft.com/office/powerpoint/2012/main" userId="6eb0a1f46b9d97b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156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67" d="100"/>
          <a:sy n="67" d="100"/>
        </p:scale>
        <p:origin x="2613" y="2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856AE-A93A-4B1A-9237-700A37B0BAB2}" type="datetimeFigureOut">
              <a:rPr lang="sv-SE" smtClean="0"/>
              <a:t>2019-11-06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D2216-EDF0-474A-A77B-F5B6BBD8FB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172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D2216-EDF0-474A-A77B-F5B6BBD8FBA6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0292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D2216-EDF0-474A-A77B-F5B6BBD8FBA6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4383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D2216-EDF0-474A-A77B-F5B6BBD8FBA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0950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D2216-EDF0-474A-A77B-F5B6BBD8FBA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3827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D2216-EDF0-474A-A77B-F5B6BBD8FBA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0652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D2216-EDF0-474A-A77B-F5B6BBD8FBA6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5383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D2216-EDF0-474A-A77B-F5B6BBD8FBA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2445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D2216-EDF0-474A-A77B-F5B6BBD8FBA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0666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D2216-EDF0-474A-A77B-F5B6BBD8FBA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8030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D2216-EDF0-474A-A77B-F5B6BBD8FBA6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740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9553-A807-446B-9807-4CAD82DF8900}" type="datetimeFigureOut">
              <a:rPr lang="sv-SE" smtClean="0"/>
              <a:t>2019-11-06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E492-9140-4D41-B19A-5C58FB959868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28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9553-A807-446B-9807-4CAD82DF8900}" type="datetimeFigureOut">
              <a:rPr lang="sv-SE" smtClean="0"/>
              <a:t>2019-11-06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E492-9140-4D41-B19A-5C58FB9598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075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9553-A807-446B-9807-4CAD82DF8900}" type="datetimeFigureOut">
              <a:rPr lang="sv-SE" smtClean="0"/>
              <a:t>2019-11-06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E492-9140-4D41-B19A-5C58FB9598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581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9553-A807-446B-9807-4CAD82DF8900}" type="datetimeFigureOut">
              <a:rPr lang="sv-SE" smtClean="0"/>
              <a:t>2019-11-06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E492-9140-4D41-B19A-5C58FB9598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837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9553-A807-446B-9807-4CAD82DF8900}" type="datetimeFigureOut">
              <a:rPr lang="sv-SE" smtClean="0"/>
              <a:t>2019-11-06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E492-9140-4D41-B19A-5C58FB959868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81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9553-A807-446B-9807-4CAD82DF8900}" type="datetimeFigureOut">
              <a:rPr lang="sv-SE" smtClean="0"/>
              <a:t>2019-11-06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E492-9140-4D41-B19A-5C58FB9598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6714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9553-A807-446B-9807-4CAD82DF8900}" type="datetimeFigureOut">
              <a:rPr lang="sv-SE" smtClean="0"/>
              <a:t>2019-11-06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E492-9140-4D41-B19A-5C58FB9598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681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9553-A807-446B-9807-4CAD82DF8900}" type="datetimeFigureOut">
              <a:rPr lang="sv-SE" smtClean="0"/>
              <a:t>2019-11-06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E492-9140-4D41-B19A-5C58FB9598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210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9553-A807-446B-9807-4CAD82DF8900}" type="datetimeFigureOut">
              <a:rPr lang="sv-SE" smtClean="0"/>
              <a:t>2019-11-06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E492-9140-4D41-B19A-5C58FB9598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447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9529553-A807-446B-9807-4CAD82DF8900}" type="datetimeFigureOut">
              <a:rPr lang="sv-SE" smtClean="0"/>
              <a:t>2019-11-06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BDE492-9140-4D41-B19A-5C58FB9598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791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9553-A807-446B-9807-4CAD82DF8900}" type="datetimeFigureOut">
              <a:rPr lang="sv-SE" smtClean="0"/>
              <a:t>2019-11-06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E492-9140-4D41-B19A-5C58FB9598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641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9529553-A807-446B-9807-4CAD82DF8900}" type="datetimeFigureOut">
              <a:rPr lang="sv-SE" smtClean="0"/>
              <a:t>2019-11-06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BDE492-9140-4D41-B19A-5C58FB959868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99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6FDF61-479F-4E1B-A604-0FB3319163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Att forska i matematik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3A38770-01E6-4972-9FD2-A7A3D7CDE8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Richard Lärkäng</a:t>
            </a:r>
          </a:p>
          <a:p>
            <a:r>
              <a:rPr lang="sv-SE" dirty="0"/>
              <a:t>Biträdande lektor i matematik</a:t>
            </a:r>
          </a:p>
          <a:p>
            <a:r>
              <a:rPr lang="sv-SE" dirty="0"/>
              <a:t>GU/Chalmers</a:t>
            </a:r>
          </a:p>
          <a:p>
            <a:endParaRPr lang="sv-S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C08F6A-B356-4FE2-8FCE-BD85603F0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575" y="4761782"/>
            <a:ext cx="5251123" cy="43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622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A98083-C2AB-439F-AFA3-8DF486AEA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Doktorera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E163F1-1BC2-4CBE-897B-FBF6320FE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5 år</a:t>
            </a:r>
          </a:p>
          <a:p>
            <a:pPr lvl="1"/>
            <a:r>
              <a:rPr lang="sv-SE" dirty="0"/>
              <a:t>40% forskning, skriver avhandling, ofta ca 3-5 artiklar, totalt 100-300 sidor.</a:t>
            </a:r>
          </a:p>
          <a:p>
            <a:pPr lvl="1"/>
            <a:r>
              <a:rPr lang="sv-SE" dirty="0"/>
              <a:t>40% kurser</a:t>
            </a:r>
          </a:p>
          <a:p>
            <a:pPr lvl="1"/>
            <a:r>
              <a:rPr lang="sv-SE" dirty="0"/>
              <a:t>20% undervisning, oftast övningsledare.</a:t>
            </a:r>
          </a:p>
        </p:txBody>
      </p:sp>
    </p:spTree>
    <p:extLst>
      <p:ext uri="{BB962C8B-B14F-4D97-AF65-F5344CB8AC3E}">
        <p14:creationId xmlns:p14="http://schemas.microsoft.com/office/powerpoint/2010/main" val="1841228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8B79CA-8F02-4FD5-A4E4-17E92BA59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Postdoc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086712D-2F34-44A0-B0EE-045BC3D8B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Nödvändigt om vill fortsätta i akademin, ”måste” vara någon annanstans</a:t>
            </a:r>
          </a:p>
          <a:p>
            <a:r>
              <a:rPr lang="sv-SE" dirty="0"/>
              <a:t>I Europa oftast mest forskning</a:t>
            </a:r>
          </a:p>
          <a:p>
            <a:r>
              <a:rPr lang="sv-SE" dirty="0"/>
              <a:t>I USA ofta mycket undervisning</a:t>
            </a:r>
          </a:p>
        </p:txBody>
      </p:sp>
    </p:spTree>
    <p:extLst>
      <p:ext uri="{BB962C8B-B14F-4D97-AF65-F5344CB8AC3E}">
        <p14:creationId xmlns:p14="http://schemas.microsoft.com/office/powerpoint/2010/main" val="1479680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8B3702-7779-4401-B46C-E96860675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Lektor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81C67B-C303-4464-874D-D7D1CBC41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Utlysta tjänster</a:t>
            </a:r>
          </a:p>
          <a:p>
            <a:pPr lvl="1"/>
            <a:r>
              <a:rPr lang="sv-SE" dirty="0"/>
              <a:t>Många sökande</a:t>
            </a:r>
          </a:p>
          <a:p>
            <a:pPr lvl="1"/>
            <a:r>
              <a:rPr lang="sv-SE" dirty="0"/>
              <a:t>Inte ovanligt behöver 5-10 års erfarenhet efter doktorsexamen</a:t>
            </a:r>
          </a:p>
          <a:p>
            <a:r>
              <a:rPr lang="sv-SE" dirty="0"/>
              <a:t>Etableringsbidrag från Vetenskapsrådet</a:t>
            </a:r>
          </a:p>
          <a:p>
            <a:pPr lvl="1"/>
            <a:r>
              <a:rPr lang="sv-SE" dirty="0"/>
              <a:t>Biträdande lektor. Tidsbegränsad 4 år, utvärdering i slutet om blir fast tjänst</a:t>
            </a:r>
          </a:p>
          <a:p>
            <a:pPr lvl="1"/>
            <a:r>
              <a:rPr lang="sv-SE" dirty="0"/>
              <a:t>Mycket tid för forskning (75%)</a:t>
            </a:r>
          </a:p>
          <a:p>
            <a:r>
              <a:rPr lang="sv-SE" dirty="0"/>
              <a:t>Efter hand mer undervisning (uppskattning 40-90%)</a:t>
            </a:r>
          </a:p>
        </p:txBody>
      </p:sp>
    </p:spTree>
    <p:extLst>
      <p:ext uri="{BB962C8B-B14F-4D97-AF65-F5344CB8AC3E}">
        <p14:creationId xmlns:p14="http://schemas.microsoft.com/office/powerpoint/2010/main" val="661031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61A53B-A857-42E3-995B-E4C6D5FF7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gör man som forskare?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8CA648-C05D-44B3-8807-AAC28AD0D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/>
              <a:t>Forskar</a:t>
            </a:r>
          </a:p>
          <a:p>
            <a:pPr lvl="1"/>
            <a:r>
              <a:rPr lang="sv-SE" dirty="0"/>
              <a:t>Upptäcker och bevisar resultat</a:t>
            </a:r>
          </a:p>
          <a:p>
            <a:pPr lvl="1"/>
            <a:r>
              <a:rPr lang="sv-SE" dirty="0"/>
              <a:t>Presenterar sin forskning (skriver artiklar, ger föredrag) </a:t>
            </a:r>
          </a:p>
          <a:p>
            <a:r>
              <a:rPr lang="sv-SE" dirty="0"/>
              <a:t>Fördjupar sig</a:t>
            </a:r>
          </a:p>
          <a:p>
            <a:pPr lvl="1"/>
            <a:r>
              <a:rPr lang="sv-SE" dirty="0"/>
              <a:t>Går på seminarium, åker på konferenser</a:t>
            </a:r>
          </a:p>
          <a:p>
            <a:pPr lvl="1"/>
            <a:r>
              <a:rPr lang="sv-SE" dirty="0"/>
              <a:t>Läser böcker, artiklar, …</a:t>
            </a:r>
          </a:p>
          <a:p>
            <a:r>
              <a:rPr lang="sv-SE" dirty="0"/>
              <a:t>Undervisar</a:t>
            </a:r>
          </a:p>
          <a:p>
            <a:pPr lvl="1"/>
            <a:r>
              <a:rPr lang="sv-SE" dirty="0"/>
              <a:t>Grundnivå</a:t>
            </a:r>
          </a:p>
          <a:p>
            <a:pPr lvl="1"/>
            <a:r>
              <a:rPr lang="sv-SE" dirty="0"/>
              <a:t>Master/doktorandkurser</a:t>
            </a:r>
          </a:p>
          <a:p>
            <a:r>
              <a:rPr lang="sv-SE" dirty="0"/>
              <a:t>Handleder</a:t>
            </a:r>
          </a:p>
          <a:p>
            <a:pPr lvl="1"/>
            <a:r>
              <a:rPr lang="sv-SE" dirty="0"/>
              <a:t>Kandidat/masteruppsatser</a:t>
            </a:r>
          </a:p>
          <a:p>
            <a:pPr lvl="1"/>
            <a:r>
              <a:rPr lang="sv-SE" dirty="0"/>
              <a:t>Doktorander</a:t>
            </a:r>
          </a:p>
          <a:p>
            <a:r>
              <a:rPr lang="sv-SE" dirty="0"/>
              <a:t>Administration</a:t>
            </a:r>
          </a:p>
          <a:p>
            <a:pPr lvl="1"/>
            <a:r>
              <a:rPr lang="sv-SE" dirty="0"/>
              <a:t>Söka bidrag</a:t>
            </a:r>
          </a:p>
          <a:p>
            <a:pPr lvl="1"/>
            <a:r>
              <a:rPr lang="sv-SE" dirty="0"/>
              <a:t>Ordna seminarier</a:t>
            </a:r>
          </a:p>
          <a:p>
            <a:pPr lvl="1"/>
            <a:r>
              <a:rPr lang="sv-SE" dirty="0"/>
              <a:t>Ordna konferenser</a:t>
            </a:r>
          </a:p>
        </p:txBody>
      </p:sp>
    </p:spTree>
    <p:extLst>
      <p:ext uri="{BB962C8B-B14F-4D97-AF65-F5344CB8AC3E}">
        <p14:creationId xmlns:p14="http://schemas.microsoft.com/office/powerpoint/2010/main" val="4195295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521DD-872B-4A32-B15F-C8B9C528D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Plus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A925A1F-DCEB-4955-A111-B262D8357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Får tänka på och studera matematik i olika former stor del av tiden</a:t>
            </a:r>
          </a:p>
          <a:p>
            <a:r>
              <a:rPr lang="sv-SE" dirty="0"/>
              <a:t>Väldigt kreativt och fritt</a:t>
            </a:r>
          </a:p>
          <a:p>
            <a:pPr lvl="1"/>
            <a:r>
              <a:rPr lang="sv-SE" dirty="0"/>
              <a:t>Vad forskar om</a:t>
            </a:r>
          </a:p>
          <a:p>
            <a:pPr lvl="1"/>
            <a:r>
              <a:rPr lang="sv-SE" dirty="0"/>
              <a:t>Vad fokuserar på</a:t>
            </a:r>
          </a:p>
          <a:p>
            <a:pPr lvl="1"/>
            <a:r>
              <a:rPr lang="sv-SE" dirty="0"/>
              <a:t>Var, när och hur arbetar</a:t>
            </a:r>
          </a:p>
          <a:p>
            <a:pPr lvl="1"/>
            <a:endParaRPr lang="sv-SE" dirty="0"/>
          </a:p>
          <a:p>
            <a:r>
              <a:rPr lang="sv-SE" dirty="0"/>
              <a:t>Goda möjligheter gå till industrin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344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A1117A-AFA3-4EE5-B519-36264DCB9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Minus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FA7C30-1EEC-4E18-9BC7-4A2F6546D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Få jobb, ofta hög konkurrens</a:t>
            </a:r>
          </a:p>
          <a:p>
            <a:r>
              <a:rPr lang="sv-SE" dirty="0"/>
              <a:t>Påtvingad rörlighet</a:t>
            </a:r>
          </a:p>
          <a:p>
            <a:r>
              <a:rPr lang="sv-SE" dirty="0"/>
              <a:t>Långa perioder utan framsteg</a:t>
            </a:r>
          </a:p>
          <a:p>
            <a:r>
              <a:rPr lang="sv-SE" dirty="0"/>
              <a:t>Press att prestera</a:t>
            </a:r>
          </a:p>
          <a:p>
            <a:r>
              <a:rPr lang="sv-SE" dirty="0"/>
              <a:t>Lång tid med tidsbegränsade anställningar</a:t>
            </a:r>
          </a:p>
          <a:p>
            <a:r>
              <a:rPr lang="sv-SE" dirty="0"/>
              <a:t>Lång väntetid för svar på ansökningar, ofta 6-12 månader</a:t>
            </a:r>
          </a:p>
        </p:txBody>
      </p:sp>
    </p:spTree>
    <p:extLst>
      <p:ext uri="{BB962C8B-B14F-4D97-AF65-F5344CB8AC3E}">
        <p14:creationId xmlns:p14="http://schemas.microsoft.com/office/powerpoint/2010/main" val="2107412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26420C-8566-4404-84F5-26991625C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Förutsättningar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2B57C9B-FF9B-4C07-AD13-C51CA5D43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Grundförutsättning: passion för matematik.</a:t>
            </a:r>
          </a:p>
          <a:p>
            <a:r>
              <a:rPr lang="sv-SE" dirty="0"/>
              <a:t>Helst gilla, eller </a:t>
            </a:r>
            <a:r>
              <a:rPr lang="sv-SE" dirty="0" err="1"/>
              <a:t>iaf</a:t>
            </a:r>
            <a:r>
              <a:rPr lang="sv-SE" dirty="0"/>
              <a:t> tycka ok med undervisning.</a:t>
            </a:r>
          </a:p>
          <a:p>
            <a:r>
              <a:rPr lang="sv-SE" dirty="0"/>
              <a:t>Vara beredd att röra på sig, </a:t>
            </a:r>
            <a:r>
              <a:rPr lang="sv-SE" dirty="0" err="1"/>
              <a:t>iaf</a:t>
            </a:r>
            <a:r>
              <a:rPr lang="sv-SE" dirty="0"/>
              <a:t> under en tid.</a:t>
            </a:r>
          </a:p>
          <a:p>
            <a:endParaRPr lang="sv-SE" dirty="0"/>
          </a:p>
          <a:p>
            <a:r>
              <a:rPr lang="sv-SE" dirty="0"/>
              <a:t>Kan pröva karriär inom akademin, leder ofta till bra möjligheter göra annat. Svårare (men inte omöjligt) gå från industrin till akademin.</a:t>
            </a:r>
          </a:p>
        </p:txBody>
      </p:sp>
    </p:spTree>
    <p:extLst>
      <p:ext uri="{BB962C8B-B14F-4D97-AF65-F5344CB8AC3E}">
        <p14:creationId xmlns:p14="http://schemas.microsoft.com/office/powerpoint/2010/main" val="1406921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6237BF-996B-4447-9227-80904DE68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Drömjobb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4E7B65-CC2A-496C-93AC-3A1E03AAD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Många nackdelar, </a:t>
            </a:r>
            <a:r>
              <a:rPr lang="sv-SE" b="1" i="1" dirty="0"/>
              <a:t>men</a:t>
            </a:r>
            <a:r>
              <a:rPr lang="sv-SE" dirty="0"/>
              <a:t>:</a:t>
            </a:r>
          </a:p>
          <a:p>
            <a:r>
              <a:rPr lang="sv-SE" dirty="0"/>
              <a:t>totalt sett kan inte tänka mig jobb som passar mig bättre.</a:t>
            </a:r>
          </a:p>
        </p:txBody>
      </p:sp>
    </p:spTree>
    <p:extLst>
      <p:ext uri="{BB962C8B-B14F-4D97-AF65-F5344CB8AC3E}">
        <p14:creationId xmlns:p14="http://schemas.microsoft.com/office/powerpoint/2010/main" val="159839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C0E63A-E4F0-4456-A2DB-A0AEABA4E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kan man forska om i matematik?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72A2B2-1253-4448-A44B-E76E1C551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Mina huvudforskningsområden:</a:t>
            </a:r>
          </a:p>
          <a:p>
            <a:pPr lvl="1"/>
            <a:r>
              <a:rPr lang="sv-SE" sz="2800" dirty="0"/>
              <a:t>Komplex analys, komplex geometri</a:t>
            </a:r>
          </a:p>
          <a:p>
            <a:pPr lvl="1"/>
            <a:r>
              <a:rPr lang="sv-SE" sz="2800" dirty="0"/>
              <a:t>Singulariteter</a:t>
            </a:r>
          </a:p>
        </p:txBody>
      </p:sp>
    </p:spTree>
    <p:extLst>
      <p:ext uri="{BB962C8B-B14F-4D97-AF65-F5344CB8AC3E}">
        <p14:creationId xmlns:p14="http://schemas.microsoft.com/office/powerpoint/2010/main" val="3739457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443B79-38AF-4504-99BC-8CCF35CB2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Komplex analys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F452B1F4-78BB-495C-AEC4-999860CD9B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sv-SE" sz="1800" dirty="0"/>
                  <a:t>Derivator och integraler med komplexa tal. </a:t>
                </a:r>
              </a:p>
              <a:p>
                <a:r>
                  <a:rPr lang="sv-SE" sz="1800" dirty="0"/>
                  <a:t>Studerar funktioner som är komplext </a:t>
                </a:r>
                <a:r>
                  <a:rPr lang="sv-SE" sz="1800" dirty="0" err="1"/>
                  <a:t>deriverbara</a:t>
                </a:r>
                <a:r>
                  <a:rPr lang="sv-SE" sz="1800" dirty="0"/>
                  <a:t> (</a:t>
                </a:r>
                <a:r>
                  <a:rPr lang="sv-SE" sz="1800" i="1" dirty="0" err="1"/>
                  <a:t>holomorfa</a:t>
                </a:r>
                <a:r>
                  <a:rPr lang="sv-SE" sz="1800" dirty="0"/>
                  <a:t>)</a:t>
                </a:r>
              </a:p>
              <a:p>
                <a:r>
                  <a:rPr lang="sv-SE" sz="1800" b="1" dirty="0"/>
                  <a:t>Ex:</a:t>
                </a:r>
                <a:r>
                  <a:rPr lang="sv-SE" sz="1800" b="1" i="1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sv-SE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sv-SE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sv-SE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v-SE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sv-SE" i="1" dirty="0">
                        <a:latin typeface="Cambria Math" panose="02040503050406030204" pitchFamily="18" charset="0"/>
                      </a:rPr>
                      <m:t>𝑖𝑦</m:t>
                    </m:r>
                  </m:oMath>
                </a14:m>
                <a:endParaRPr lang="sv-SE" b="1" i="1" dirty="0"/>
              </a:p>
              <a:p>
                <a:pPr lvl="1"/>
                <a:r>
                  <a:rPr lang="sv-SE" i="1" dirty="0"/>
                  <a:t>Polynom i </a:t>
                </a:r>
                <a14:m>
                  <m:oMath xmlns:m="http://schemas.openxmlformats.org/officeDocument/2006/math">
                    <m:r>
                      <a:rPr lang="sv-SE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sv-SE" i="1" dirty="0"/>
                  <a:t>, </a:t>
                </a:r>
                <a14:m>
                  <m:oMath xmlns:m="http://schemas.openxmlformats.org/officeDocument/2006/math">
                    <m:r>
                      <a:rPr lang="sv-SE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sv-SE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sv-SE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sv-SE" i="1" dirty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sv-S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v-SE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sv-SE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v-SE" i="1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sv-SE" i="1" dirty="0"/>
              </a:p>
              <a:p>
                <a:pPr lvl="1"/>
                <a:r>
                  <a:rPr lang="sv-SE" i="1" dirty="0"/>
                  <a:t>Exponentialfunktionen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sv-SE" i="1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sv-SE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sv-SE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sv-SE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v-SE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sv-SE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sv-SE" i="1">
                        <a:latin typeface="Cambria Math" panose="02040503050406030204" pitchFamily="18" charset="0"/>
                      </a:rPr>
                      <m:t>𝑖</m:t>
                    </m:r>
                    <m:func>
                      <m:func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v-SE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sv-S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sv-SE" i="1" dirty="0"/>
              </a:p>
            </p:txBody>
          </p:sp>
        </mc:Choice>
        <mc:Fallback xmlns="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F452B1F4-78BB-495C-AEC4-999860CD9B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85" t="-151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218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9BF14E-774A-4D7C-BE6E-8E96EBF1A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Komplex geometri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B7814A-1681-4DA4-A243-F421A3647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8432385" cy="4023360"/>
          </a:xfrm>
        </p:spPr>
        <p:txBody>
          <a:bodyPr>
            <a:normAutofit/>
          </a:bodyPr>
          <a:lstStyle/>
          <a:p>
            <a:r>
              <a:rPr lang="sv-SE" dirty="0"/>
              <a:t>Geometriska objekt definierade med hjälp av </a:t>
            </a:r>
            <a:r>
              <a:rPr lang="sv-SE" dirty="0" err="1"/>
              <a:t>holomorfa</a:t>
            </a:r>
            <a:r>
              <a:rPr lang="sv-SE" dirty="0"/>
              <a:t> funktioner.</a:t>
            </a:r>
          </a:p>
          <a:p>
            <a:pPr marL="201168" lvl="1" indent="0">
              <a:buNone/>
            </a:pPr>
            <a:r>
              <a:rPr lang="sv-SE" sz="2200" b="1" i="1" dirty="0"/>
              <a:t>Ex:</a:t>
            </a:r>
          </a:p>
          <a:p>
            <a:pPr marL="201168" lvl="1" indent="0">
              <a:buNone/>
            </a:pPr>
            <a:endParaRPr lang="sv-SE" sz="2200" b="1" i="1" dirty="0"/>
          </a:p>
          <a:p>
            <a:pPr lvl="1"/>
            <a:endParaRPr lang="sv-SE" sz="2200" i="1" dirty="0"/>
          </a:p>
          <a:p>
            <a:pPr lvl="1"/>
            <a:endParaRPr lang="sv-SE" sz="2200" i="1" dirty="0"/>
          </a:p>
          <a:p>
            <a:pPr lvl="1"/>
            <a:endParaRPr lang="sv-SE" sz="2200" i="1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6E331E2-B3AC-4BC5-A66E-4A37C99FC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822" y="3486286"/>
            <a:ext cx="2217274" cy="22879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l 6">
                <a:extLst>
                  <a:ext uri="{FF2B5EF4-FFF2-40B4-BE49-F238E27FC236}">
                    <a16:creationId xmlns:a16="http://schemas.microsoft.com/office/drawing/2014/main" id="{F8C94A7B-B46F-42BC-A5E3-A33FEC5392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8499390"/>
                  </p:ext>
                </p:extLst>
              </p:nvPr>
            </p:nvGraphicFramePr>
            <p:xfrm>
              <a:off x="1401665" y="2582220"/>
              <a:ext cx="9153546" cy="1188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76773">
                      <a:extLst>
                        <a:ext uri="{9D8B030D-6E8A-4147-A177-3AD203B41FA5}">
                          <a16:colId xmlns:a16="http://schemas.microsoft.com/office/drawing/2014/main" val="968385906"/>
                        </a:ext>
                      </a:extLst>
                    </a:gridCol>
                    <a:gridCol w="4576773">
                      <a:extLst>
                        <a:ext uri="{9D8B030D-6E8A-4147-A177-3AD203B41FA5}">
                          <a16:colId xmlns:a16="http://schemas.microsoft.com/office/drawing/2014/main" val="20690104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v-SE" sz="1800" dirty="0"/>
                            <a:t>En (komplex) kon</a:t>
                          </a:r>
                          <a:r>
                            <a:rPr lang="sv-SE" sz="1800" i="1" dirty="0"/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sepChr m:val="∣"/>
                                  <m:ctrlPr>
                                    <a:rPr lang="sv-SE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r>
                                    <a:rPr lang="sv-SE" sz="18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  <m:t>ℂ</m:t>
                                      </m:r>
                                    </m:e>
                                    <m:sup>
                                      <m: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  <m:e>
                                  <m:sSup>
                                    <m:sSupPr>
                                      <m:ctrlP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sv-SE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sv-SE" sz="18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sv-SE" sz="1800" i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sv-SE" sz="1800" i="1" dirty="0"/>
                        </a:p>
                        <a:p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v-SE" sz="1800" dirty="0"/>
                            <a:t>Den tvådimensionella (reella) sfären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lit/>
                                </m:rPr>
                                <a:rPr lang="sv-SE" sz="1800" i="1" dirty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d>
                                <m:dPr>
                                  <m:ctrlPr>
                                    <a:rPr lang="sv-SE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sv-SE" sz="18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sv-SE" sz="18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sv-SE" sz="1800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sv-SE" sz="18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sv-SE" sz="1800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sv-SE" sz="1800" i="1" dirty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sv-SE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v-SE" sz="1800" i="1" dirty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sv-SE" sz="18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sv-SE" sz="1800" i="1" dirty="0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sSup>
                                <m:sSupPr>
                                  <m:ctrlPr>
                                    <a:rPr lang="sv-SE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v-SE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v-SE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v-SE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sv-SE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v-SE" sz="1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sv-SE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v-SE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sv-SE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v-SE" sz="1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sv-SE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v-SE" sz="1800" i="1">
                                  <a:latin typeface="Cambria Math" panose="02040503050406030204" pitchFamily="18" charset="0"/>
                                </a:rPr>
                                <m:t>=1} </m:t>
                              </m:r>
                            </m:oMath>
                          </a14:m>
                          <a:endParaRPr lang="sv-SE" sz="1800" dirty="0"/>
                        </a:p>
                        <a:p>
                          <a:endParaRPr lang="sv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75447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l 6">
                <a:extLst>
                  <a:ext uri="{FF2B5EF4-FFF2-40B4-BE49-F238E27FC236}">
                    <a16:creationId xmlns:a16="http://schemas.microsoft.com/office/drawing/2014/main" id="{F8C94A7B-B46F-42BC-A5E3-A33FEC5392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8499390"/>
                  </p:ext>
                </p:extLst>
              </p:nvPr>
            </p:nvGraphicFramePr>
            <p:xfrm>
              <a:off x="1401665" y="2582220"/>
              <a:ext cx="9153546" cy="1188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76773">
                      <a:extLst>
                        <a:ext uri="{9D8B030D-6E8A-4147-A177-3AD203B41FA5}">
                          <a16:colId xmlns:a16="http://schemas.microsoft.com/office/drawing/2014/main" val="968385906"/>
                        </a:ext>
                      </a:extLst>
                    </a:gridCol>
                    <a:gridCol w="4576773">
                      <a:extLst>
                        <a:ext uri="{9D8B030D-6E8A-4147-A177-3AD203B41FA5}">
                          <a16:colId xmlns:a16="http://schemas.microsoft.com/office/drawing/2014/main" val="2069010471"/>
                        </a:ext>
                      </a:extLst>
                    </a:gridCol>
                  </a:tblGrid>
                  <a:tr h="1188720"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>
                          <a:blip r:embed="rId4"/>
                          <a:stretch>
                            <a:fillRect t="-2551" r="-998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>
                          <a:blip r:embed="rId4"/>
                          <a:stretch>
                            <a:fillRect l="-100133" t="-25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754472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Bildobjekt 8">
            <a:extLst>
              <a:ext uri="{FF2B5EF4-FFF2-40B4-BE49-F238E27FC236}">
                <a16:creationId xmlns:a16="http://schemas.microsoft.com/office/drawing/2014/main" id="{F4FCEB6C-AED2-42E7-BE1F-3E01DBFE66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6789" y="3486287"/>
            <a:ext cx="1941711" cy="228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5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E4BFAB-E645-4993-B2CE-D1DD163A9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Singulariteter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EED037-BF26-4AE3-95EC-0B681034E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4450535" cy="4023360"/>
          </a:xfrm>
        </p:spPr>
        <p:txBody>
          <a:bodyPr>
            <a:noAutofit/>
          </a:bodyPr>
          <a:lstStyle/>
          <a:p>
            <a:r>
              <a:rPr lang="sv-SE" sz="1800" b="1" i="1" dirty="0"/>
              <a:t>Ex: </a:t>
            </a:r>
            <a:r>
              <a:rPr lang="sv-SE" sz="1800" dirty="0"/>
              <a:t>Sfären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dirty="0"/>
              <a:t>Ser plattare och plattare ut, desto mer man zoomar in.</a:t>
            </a:r>
          </a:p>
          <a:p>
            <a:r>
              <a:rPr lang="sv-SE" sz="1800" dirty="0"/>
              <a:t>Ett geometriskt objekt är </a:t>
            </a:r>
            <a:r>
              <a:rPr lang="sv-SE" sz="1800" i="1" dirty="0"/>
              <a:t>glatt</a:t>
            </a:r>
            <a:r>
              <a:rPr lang="sv-SE" sz="1800" dirty="0"/>
              <a:t> om ser plattare och plattare ut, desto mer man zoomar in.</a:t>
            </a:r>
          </a:p>
          <a:p>
            <a:r>
              <a:rPr lang="sv-SE" sz="1800" dirty="0"/>
              <a:t>En punkt som inte är glatt kallas en </a:t>
            </a:r>
            <a:r>
              <a:rPr lang="sv-SE" sz="1800" i="1" dirty="0"/>
              <a:t>singularitet.</a:t>
            </a:r>
          </a:p>
          <a:p>
            <a:r>
              <a:rPr lang="sv-SE" sz="1800" b="1" i="1" dirty="0"/>
              <a:t>Ex:</a:t>
            </a:r>
            <a:r>
              <a:rPr lang="sv-SE" sz="1800" dirty="0"/>
              <a:t> Konen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dirty="0"/>
              <a:t>Om zoomar in vid spetsen, ser inte plattare ut oavsett hur mycket zoomar in.</a:t>
            </a:r>
            <a:endParaRPr lang="sv-SE" i="1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36EDD3E-E696-42B3-8416-78F044A13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202" y="1236776"/>
            <a:ext cx="3856219" cy="257322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7C85650-F7BA-4D71-BB7D-D5B060AD5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3726946"/>
            <a:ext cx="3424898" cy="233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0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1D8196-4B62-4C2A-BD21-E0FBD0B6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Singulariteters inflytande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A100C8-6744-4805-8362-178EFF07A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Ett geometriskt objekt </a:t>
            </a:r>
            <a:r>
              <a:rPr lang="sv-SE" i="1" dirty="0"/>
              <a:t>utan singulariteter</a:t>
            </a:r>
            <a:r>
              <a:rPr lang="sv-SE" dirty="0"/>
              <a:t> kallas en </a:t>
            </a:r>
            <a:r>
              <a:rPr lang="sv-SE" b="1" i="1" dirty="0"/>
              <a:t>mångfald</a:t>
            </a:r>
            <a:r>
              <a:rPr lang="sv-SE" dirty="0"/>
              <a:t>.</a:t>
            </a:r>
          </a:p>
          <a:p>
            <a:r>
              <a:rPr lang="sv-SE" dirty="0"/>
              <a:t>Ett geometriskt objekt </a:t>
            </a:r>
            <a:r>
              <a:rPr lang="sv-SE" i="1" dirty="0"/>
              <a:t>med</a:t>
            </a:r>
            <a:r>
              <a:rPr lang="sv-SE" dirty="0"/>
              <a:t> </a:t>
            </a:r>
            <a:r>
              <a:rPr lang="sv-SE" i="1" dirty="0"/>
              <a:t>singulariteter</a:t>
            </a:r>
            <a:r>
              <a:rPr lang="sv-SE" dirty="0"/>
              <a:t> kallas en </a:t>
            </a:r>
            <a:r>
              <a:rPr lang="sv-SE" b="1" i="1" dirty="0"/>
              <a:t>singulär varietet</a:t>
            </a:r>
            <a:r>
              <a:rPr lang="sv-SE" dirty="0"/>
              <a:t>.</a:t>
            </a:r>
          </a:p>
          <a:p>
            <a:r>
              <a:rPr lang="sv-SE" dirty="0"/>
              <a:t>På mångfalder finns en rik teori för att svara på frågor som t.ex.:</a:t>
            </a:r>
            <a:br>
              <a:rPr lang="sv-SE" dirty="0"/>
            </a:br>
            <a:r>
              <a:rPr lang="sv-SE" dirty="0"/>
              <a:t>Finns det en </a:t>
            </a:r>
            <a:r>
              <a:rPr lang="sv-SE" dirty="0" err="1"/>
              <a:t>holomorf</a:t>
            </a:r>
            <a:r>
              <a:rPr lang="sv-SE" dirty="0"/>
              <a:t> funktion med som antar vissa värden i givna punkter (interpolation)</a:t>
            </a:r>
          </a:p>
          <a:p>
            <a:r>
              <a:rPr lang="sv-SE" dirty="0"/>
              <a:t>På singulära varieteter är sådan teori mycket mindre välutvecklad.</a:t>
            </a:r>
          </a:p>
          <a:p>
            <a:r>
              <a:rPr lang="sv-SE" dirty="0"/>
              <a:t>Forskar bland annat om utveckla sådan teori på singulära varieteter.</a:t>
            </a:r>
          </a:p>
        </p:txBody>
      </p:sp>
    </p:spTree>
    <p:extLst>
      <p:ext uri="{BB962C8B-B14F-4D97-AF65-F5344CB8AC3E}">
        <p14:creationId xmlns:p14="http://schemas.microsoft.com/office/powerpoint/2010/main" val="29046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64AFAF-E0EB-4BE9-BA92-199DB6736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46347"/>
            <a:ext cx="10058400" cy="1450757"/>
          </a:xfrm>
        </p:spPr>
        <p:txBody>
          <a:bodyPr/>
          <a:lstStyle/>
          <a:p>
            <a:r>
              <a:rPr lang="sv-SE" dirty="0"/>
              <a:t>Forskning om singulariteter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4E46C686-F6F6-4E9A-908E-8CD3BC1356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80240"/>
                <a:ext cx="8230965" cy="402336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sv-SE" b="1" dirty="0"/>
                  <a:t>Sats</a:t>
                </a:r>
                <a:r>
                  <a:rPr lang="sv-SE" dirty="0"/>
                  <a:t> (</a:t>
                </a:r>
                <a:r>
                  <a:rPr lang="sv-SE" dirty="0" err="1"/>
                  <a:t>Heisuke</a:t>
                </a:r>
                <a:r>
                  <a:rPr lang="sv-SE" dirty="0"/>
                  <a:t> </a:t>
                </a:r>
                <a:r>
                  <a:rPr lang="sv-SE" dirty="0" err="1"/>
                  <a:t>Hironaka</a:t>
                </a:r>
                <a:r>
                  <a:rPr lang="sv-SE" b="1" dirty="0"/>
                  <a:t>, </a:t>
                </a:r>
                <a:r>
                  <a:rPr lang="sv-SE" dirty="0"/>
                  <a:t>Upplösning av singulariteter, 1970-tal)</a:t>
                </a:r>
              </a:p>
              <a:p>
                <a:r>
                  <a:rPr lang="sv-SE" dirty="0"/>
                  <a:t>Om </a:t>
                </a:r>
                <a14:m>
                  <m:oMath xmlns:m="http://schemas.openxmlformats.org/officeDocument/2006/math">
                    <m:r>
                      <a:rPr lang="sv-SE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sv-SE" dirty="0"/>
                  <a:t> är en singulär varietet så finns en mångfald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sv-S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v-SE" dirty="0"/>
                  <a:t>och en </a:t>
                </a:r>
                <a:r>
                  <a:rPr lang="sv-SE" dirty="0" err="1"/>
                  <a:t>holomorf</a:t>
                </a:r>
                <a:r>
                  <a:rPr lang="sv-SE" dirty="0"/>
                  <a:t> funktion </a:t>
                </a:r>
                <a14:m>
                  <m:oMath xmlns:m="http://schemas.openxmlformats.org/officeDocument/2006/math">
                    <m:r>
                      <a:rPr lang="sv-SE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sv-SE" b="0" i="1" smtClean="0">
                        <a:latin typeface="Cambria Math" panose="02040503050406030204" pitchFamily="18" charset="0"/>
                      </a:rPr>
                      <m:t>:</m:t>
                    </m:r>
                    <m:acc>
                      <m:accPr>
                        <m:chr m:val="̃"/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sv-SE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sv-SE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sv-SE" dirty="0"/>
                  <a:t> som har en </a:t>
                </a:r>
                <a:r>
                  <a:rPr lang="sv-SE" dirty="0" err="1"/>
                  <a:t>holomorf</a:t>
                </a:r>
                <a:r>
                  <a:rPr lang="sv-SE" dirty="0"/>
                  <a:t> invers, förutom på en ”liten” mängd.</a:t>
                </a:r>
              </a:p>
              <a:p>
                <a:r>
                  <a:rPr lang="sv-SE" b="1" i="1" dirty="0"/>
                  <a:t>Ex</a:t>
                </a:r>
                <a:r>
                  <a:rPr lang="sv-SE" dirty="0"/>
                  <a:t>: </a:t>
                </a:r>
                <a14:m>
                  <m:oMath xmlns:m="http://schemas.openxmlformats.org/officeDocument/2006/math">
                    <m:r>
                      <a:rPr lang="sv-SE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sv-SE" dirty="0"/>
                  <a:t> kon,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sv-SE" dirty="0"/>
                  <a:t> cylinder, </a:t>
                </a:r>
                <a14:m>
                  <m:oMath xmlns:m="http://schemas.openxmlformats.org/officeDocument/2006/math">
                    <m:r>
                      <a:rPr lang="sv-SE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sv-SE" dirty="0"/>
                  <a:t> kollapsar cirkel på konen till punkt.</a:t>
                </a:r>
              </a:p>
              <a:p>
                <a:endParaRPr lang="sv-SE" dirty="0"/>
              </a:p>
              <a:p>
                <a:endParaRPr lang="sv-SE" dirty="0"/>
              </a:p>
              <a:p>
                <a:endParaRPr lang="sv-SE" dirty="0"/>
              </a:p>
              <a:p>
                <a:endParaRPr lang="sv-SE" dirty="0"/>
              </a:p>
              <a:p>
                <a:endParaRPr lang="sv-SE" dirty="0"/>
              </a:p>
              <a:p>
                <a:r>
                  <a:rPr lang="sv-SE" dirty="0"/>
                  <a:t>Ursprungligt bevis långt (tre böcker, hundratals sidor), tekniskt. </a:t>
                </a:r>
                <a:br>
                  <a:rPr lang="sv-SE" dirty="0"/>
                </a:br>
                <a:r>
                  <a:rPr lang="sv-SE" dirty="0"/>
                  <a:t>Väsentligt förenklat/förkortat senaste 20-30 åren. </a:t>
                </a:r>
              </a:p>
            </p:txBody>
          </p:sp>
        </mc:Choice>
        <mc:Fallback xmlns="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4E46C686-F6F6-4E9A-908E-8CD3BC1356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80240"/>
                <a:ext cx="8230965" cy="4023360"/>
              </a:xfrm>
              <a:blipFill>
                <a:blip r:embed="rId3"/>
                <a:stretch>
                  <a:fillRect l="-667" t="-257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>
            <a:extLst>
              <a:ext uri="{FF2B5EF4-FFF2-40B4-BE49-F238E27FC236}">
                <a16:creationId xmlns:a16="http://schemas.microsoft.com/office/drawing/2014/main" id="{D06FC25A-793D-44B4-9E22-8A211D575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191" y="1797071"/>
            <a:ext cx="952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F4E5FB1E-E59C-40D2-AF35-BF288D03E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0773" y="3246264"/>
            <a:ext cx="1504927" cy="1773259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ECF6FF0A-CFFB-4411-A9C6-0A18EBF0C7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1420" y="3284504"/>
            <a:ext cx="1538096" cy="1773259"/>
          </a:xfrm>
          <a:prstGeom prst="rect">
            <a:avLst/>
          </a:prstGeom>
        </p:spPr>
      </p:pic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79A3679E-719F-4221-8FB6-E6BBC76AB5A0}"/>
              </a:ext>
            </a:extLst>
          </p:cNvPr>
          <p:cNvCxnSpPr/>
          <p:nvPr/>
        </p:nvCxnSpPr>
        <p:spPr>
          <a:xfrm>
            <a:off x="6238017" y="4152085"/>
            <a:ext cx="1086678" cy="0"/>
          </a:xfrm>
          <a:prstGeom prst="straightConnector1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81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D4199E-2233-44EA-81AF-AC9B38DAF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gör man som forskare i matematik?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F5C89B9-5C03-467D-A230-2C2AB1B84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Främst: Bevisar satser, och skriver artiklar om det.</a:t>
            </a:r>
          </a:p>
          <a:p>
            <a:pPr marL="0" indent="0">
              <a:buNone/>
            </a:pPr>
            <a:r>
              <a:rPr lang="sv-SE" dirty="0"/>
              <a:t>Exempel, sats om att differentialekvation kan lösas på vissa singulära varieteter:</a:t>
            </a:r>
          </a:p>
          <a:p>
            <a:pPr marL="0" indent="0">
              <a:buNone/>
            </a:pPr>
            <a:r>
              <a:rPr lang="sv-SE" dirty="0"/>
              <a:t>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5399864-E665-4E6C-A19E-37153FB49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341" y="2863968"/>
            <a:ext cx="7751318" cy="292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50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EC0FA2-66F8-40F4-9259-CDE690A3A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Min karriär som forskare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9539D8-6A9C-4271-9611-835116EE3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</p:txBody>
      </p:sp>
      <p:graphicFrame>
        <p:nvGraphicFramePr>
          <p:cNvPr id="17" name="Tabell 17">
            <a:extLst>
              <a:ext uri="{FF2B5EF4-FFF2-40B4-BE49-F238E27FC236}">
                <a16:creationId xmlns:a16="http://schemas.microsoft.com/office/drawing/2014/main" id="{6EBF7DA9-6A62-459D-9EA5-6B385E135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772082"/>
              </p:ext>
            </p:extLst>
          </p:nvPr>
        </p:nvGraphicFramePr>
        <p:xfrm>
          <a:off x="2763441" y="2104814"/>
          <a:ext cx="6665118" cy="3505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40139">
                  <a:extLst>
                    <a:ext uri="{9D8B030D-6E8A-4147-A177-3AD203B41FA5}">
                      <a16:colId xmlns:a16="http://schemas.microsoft.com/office/drawing/2014/main" val="2953301344"/>
                    </a:ext>
                  </a:extLst>
                </a:gridCol>
                <a:gridCol w="4724979">
                  <a:extLst>
                    <a:ext uri="{9D8B030D-6E8A-4147-A177-3AD203B41FA5}">
                      <a16:colId xmlns:a16="http://schemas.microsoft.com/office/drawing/2014/main" val="3599451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2004-2008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Grundutbildning, Matematikprogrammet, Göteborg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003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2008-2013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Forskarutbildning, doktorand, Göteborg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921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2013-2016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Postdoc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98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sv-SE" dirty="0"/>
                        <a:t>Bidrag från Vetenskapsrådet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sv-SE" dirty="0"/>
                        <a:t>     2 år Wuppertal</a:t>
                      </a:r>
                      <a:r>
                        <a:rPr lang="sv-SE"/>
                        <a:t>, Tyskland, </a:t>
                      </a:r>
                      <a:r>
                        <a:rPr lang="sv-SE" dirty="0"/>
                        <a:t>1 år Göteborg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612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-    Adelaide, Australien 6 månader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62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2013 &amp;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Gästlärare (2+7 månader), Göteborg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592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2018-2021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Biträdande lektor, Göteborg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289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2022-…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Lektor?, Göteborg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974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209940"/>
      </p:ext>
    </p:extLst>
  </p:cSld>
  <p:clrMapOvr>
    <a:masterClrMapping/>
  </p:clrMapOvr>
</p:sld>
</file>

<file path=ppt/theme/theme1.xml><?xml version="1.0" encoding="utf-8"?>
<a:theme xmlns:a="http://schemas.openxmlformats.org/drawingml/2006/main" name="Återblick">
  <a:themeElements>
    <a:clrScheme name="Återblick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Åter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Åter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1598</TotalTime>
  <Words>679</Words>
  <Application>Microsoft Office PowerPoint</Application>
  <PresentationFormat>Widescreen</PresentationFormat>
  <Paragraphs>133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Calibri Light</vt:lpstr>
      <vt:lpstr>Cambria Math</vt:lpstr>
      <vt:lpstr>Courier New</vt:lpstr>
      <vt:lpstr>Återblick</vt:lpstr>
      <vt:lpstr>Att forska i matematik</vt:lpstr>
      <vt:lpstr>Vad kan man forska om i matematik?</vt:lpstr>
      <vt:lpstr>Komplex analys</vt:lpstr>
      <vt:lpstr>Komplex geometri</vt:lpstr>
      <vt:lpstr>Singulariteter</vt:lpstr>
      <vt:lpstr>Singulariteters inflytande</vt:lpstr>
      <vt:lpstr>Forskning om singulariteter</vt:lpstr>
      <vt:lpstr>Vad gör man som forskare i matematik?</vt:lpstr>
      <vt:lpstr>Min karriär som forskare</vt:lpstr>
      <vt:lpstr>Doktorera</vt:lpstr>
      <vt:lpstr>Postdoc</vt:lpstr>
      <vt:lpstr>Lektor</vt:lpstr>
      <vt:lpstr>Vad gör man som forskare?</vt:lpstr>
      <vt:lpstr>Plus</vt:lpstr>
      <vt:lpstr>Minus</vt:lpstr>
      <vt:lpstr>Förutsättningar</vt:lpstr>
      <vt:lpstr>Drömjobb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 forska i matematik</dc:title>
  <dc:creator>Richard Lärkäng</dc:creator>
  <cp:lastModifiedBy>Johan Jonasson</cp:lastModifiedBy>
  <cp:revision>140</cp:revision>
  <dcterms:created xsi:type="dcterms:W3CDTF">2019-10-10T12:59:43Z</dcterms:created>
  <dcterms:modified xsi:type="dcterms:W3CDTF">2019-11-06T12:29:00Z</dcterms:modified>
</cp:coreProperties>
</file>