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674" r:id="rId2"/>
    <p:sldMasterId id="2147483688" r:id="rId3"/>
  </p:sldMasterIdLst>
  <p:notesMasterIdLst>
    <p:notesMasterId r:id="rId71"/>
  </p:notesMasterIdLst>
  <p:handoutMasterIdLst>
    <p:handoutMasterId r:id="rId72"/>
  </p:handoutMasterIdLst>
  <p:sldIdLst>
    <p:sldId id="256" r:id="rId4"/>
    <p:sldId id="460" r:id="rId5"/>
    <p:sldId id="492" r:id="rId6"/>
    <p:sldId id="310" r:id="rId7"/>
    <p:sldId id="356" r:id="rId8"/>
    <p:sldId id="458" r:id="rId9"/>
    <p:sldId id="355" r:id="rId10"/>
    <p:sldId id="331" r:id="rId11"/>
    <p:sldId id="463" r:id="rId12"/>
    <p:sldId id="449" r:id="rId13"/>
    <p:sldId id="450" r:id="rId14"/>
    <p:sldId id="451" r:id="rId15"/>
    <p:sldId id="452" r:id="rId16"/>
    <p:sldId id="453" r:id="rId17"/>
    <p:sldId id="454" r:id="rId18"/>
    <p:sldId id="257" r:id="rId19"/>
    <p:sldId id="461" r:id="rId20"/>
    <p:sldId id="350" r:id="rId21"/>
    <p:sldId id="464" r:id="rId22"/>
    <p:sldId id="466" r:id="rId23"/>
    <p:sldId id="467" r:id="rId24"/>
    <p:sldId id="468" r:id="rId25"/>
    <p:sldId id="474" r:id="rId26"/>
    <p:sldId id="475" r:id="rId27"/>
    <p:sldId id="455" r:id="rId28"/>
    <p:sldId id="421" r:id="rId29"/>
    <p:sldId id="483" r:id="rId30"/>
    <p:sldId id="358" r:id="rId31"/>
    <p:sldId id="359" r:id="rId32"/>
    <p:sldId id="360" r:id="rId33"/>
    <p:sldId id="349" r:id="rId34"/>
    <p:sldId id="258" r:id="rId35"/>
    <p:sldId id="259" r:id="rId36"/>
    <p:sldId id="488" r:id="rId37"/>
    <p:sldId id="419" r:id="rId38"/>
    <p:sldId id="420" r:id="rId39"/>
    <p:sldId id="446" r:id="rId40"/>
    <p:sldId id="469" r:id="rId41"/>
    <p:sldId id="470" r:id="rId42"/>
    <p:sldId id="491" r:id="rId43"/>
    <p:sldId id="272" r:id="rId44"/>
    <p:sldId id="395" r:id="rId45"/>
    <p:sldId id="480" r:id="rId46"/>
    <p:sldId id="481" r:id="rId47"/>
    <p:sldId id="482" r:id="rId48"/>
    <p:sldId id="489" r:id="rId49"/>
    <p:sldId id="462" r:id="rId50"/>
    <p:sldId id="439" r:id="rId51"/>
    <p:sldId id="441" r:id="rId52"/>
    <p:sldId id="442" r:id="rId53"/>
    <p:sldId id="443" r:id="rId54"/>
    <p:sldId id="459" r:id="rId55"/>
    <p:sldId id="477" r:id="rId56"/>
    <p:sldId id="478" r:id="rId57"/>
    <p:sldId id="479" r:id="rId58"/>
    <p:sldId id="476" r:id="rId59"/>
    <p:sldId id="456" r:id="rId60"/>
    <p:sldId id="486" r:id="rId61"/>
    <p:sldId id="487" r:id="rId62"/>
    <p:sldId id="471" r:id="rId63"/>
    <p:sldId id="472" r:id="rId64"/>
    <p:sldId id="473" r:id="rId65"/>
    <p:sldId id="306" r:id="rId66"/>
    <p:sldId id="484" r:id="rId67"/>
    <p:sldId id="485" r:id="rId68"/>
    <p:sldId id="490" r:id="rId69"/>
    <p:sldId id="447" r:id="rId7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F73C9DA-EDD0-4BBA-964B-96655F93D014}">
          <p14:sldIdLst>
            <p14:sldId id="256"/>
            <p14:sldId id="460"/>
            <p14:sldId id="492"/>
            <p14:sldId id="310"/>
            <p14:sldId id="356"/>
            <p14:sldId id="458"/>
            <p14:sldId id="355"/>
            <p14:sldId id="331"/>
            <p14:sldId id="463"/>
          </p14:sldIdLst>
        </p14:section>
        <p14:section name="Untitled Section" id="{548D12DE-5832-4C9A-8697-52272E17216D}">
          <p14:sldIdLst>
            <p14:sldId id="449"/>
            <p14:sldId id="450"/>
            <p14:sldId id="451"/>
            <p14:sldId id="452"/>
            <p14:sldId id="453"/>
            <p14:sldId id="454"/>
          </p14:sldIdLst>
        </p14:section>
        <p14:section name="Untitled Section" id="{A9F3AE29-29F8-4148-A2BC-73E707D654B5}">
          <p14:sldIdLst>
            <p14:sldId id="257"/>
            <p14:sldId id="461"/>
            <p14:sldId id="350"/>
          </p14:sldIdLst>
        </p14:section>
        <p14:section name="Untitled Section" id="{50C0E1AB-12E9-459C-952C-08E9A1E7FE31}">
          <p14:sldIdLst>
            <p14:sldId id="464"/>
            <p14:sldId id="466"/>
            <p14:sldId id="467"/>
            <p14:sldId id="468"/>
            <p14:sldId id="474"/>
            <p14:sldId id="475"/>
            <p14:sldId id="455"/>
          </p14:sldIdLst>
        </p14:section>
        <p14:section name="Untitled Section" id="{A646A878-220A-4BB3-BF5F-F9FAE514F0F9}">
          <p14:sldIdLst>
            <p14:sldId id="421"/>
            <p14:sldId id="483"/>
          </p14:sldIdLst>
        </p14:section>
        <p14:section name="Untitled Section" id="{D4A14371-1023-4E7F-9E36-C774D8FCE98A}">
          <p14:sldIdLst>
            <p14:sldId id="358"/>
            <p14:sldId id="359"/>
            <p14:sldId id="360"/>
            <p14:sldId id="349"/>
            <p14:sldId id="258"/>
            <p14:sldId id="259"/>
          </p14:sldIdLst>
        </p14:section>
        <p14:section name="Why is Architecture Important?" id="{96948753-7E35-427A-A8D2-79B159ACDC0D}">
          <p14:sldIdLst>
            <p14:sldId id="488"/>
            <p14:sldId id="419"/>
            <p14:sldId id="420"/>
            <p14:sldId id="446"/>
            <p14:sldId id="469"/>
            <p14:sldId id="470"/>
            <p14:sldId id="491"/>
            <p14:sldId id="272"/>
            <p14:sldId id="395"/>
            <p14:sldId id="480"/>
            <p14:sldId id="481"/>
            <p14:sldId id="482"/>
          </p14:sldIdLst>
        </p14:section>
        <p14:section name="Untitled Section" id="{A8C30738-7CD7-4EB2-8662-785177796332}">
          <p14:sldIdLst>
            <p14:sldId id="489"/>
            <p14:sldId id="462"/>
            <p14:sldId id="439"/>
            <p14:sldId id="441"/>
            <p14:sldId id="442"/>
            <p14:sldId id="443"/>
            <p14:sldId id="459"/>
            <p14:sldId id="477"/>
            <p14:sldId id="478"/>
            <p14:sldId id="479"/>
            <p14:sldId id="476"/>
            <p14:sldId id="456"/>
            <p14:sldId id="486"/>
            <p14:sldId id="487"/>
          </p14:sldIdLst>
        </p14:section>
        <p14:section name="Untitled Section" id="{99387DB5-4905-440B-8B79-66DB3BCF312B}">
          <p14:sldIdLst>
            <p14:sldId id="471"/>
            <p14:sldId id="472"/>
            <p14:sldId id="473"/>
            <p14:sldId id="306"/>
            <p14:sldId id="484"/>
            <p14:sldId id="485"/>
          </p14:sldIdLst>
        </p14:section>
        <p14:section name="Untitled Section" id="{4F9958D2-2E3B-4930-9932-8338EC980FFD}">
          <p14:sldIdLst>
            <p14:sldId id="490"/>
            <p14:sldId id="4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3F4"/>
    <a:srgbClr val="F3F9FA"/>
    <a:srgbClr val="FF9933"/>
    <a:srgbClr val="B9FFFF"/>
    <a:srgbClr val="A3FFFF"/>
    <a:srgbClr val="66FFFF"/>
    <a:srgbClr val="9297FC"/>
    <a:srgbClr val="ADDDFD"/>
    <a:srgbClr val="ABFFE9"/>
    <a:srgbClr val="9BF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118" autoAdjust="0"/>
  </p:normalViewPr>
  <p:slideViewPr>
    <p:cSldViewPr>
      <p:cViewPr>
        <p:scale>
          <a:sx n="75" d="100"/>
          <a:sy n="75" d="100"/>
        </p:scale>
        <p:origin x="1666" y="2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-996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72BF7E-4F11-424E-83D2-439E8D7A4C3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0367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CAA616-EDAC-4734-85DB-CA9EAB4D5C4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5740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92A77B4-AB79-4B80-9965-19A8384B7BE9}" type="slidenum">
              <a:rPr lang="en-GB" altLang="en-US" sz="1200"/>
              <a:pPr eaLnBrk="1" hangingPunct="1"/>
              <a:t>1</a:t>
            </a:fld>
            <a:endParaRPr lang="en-GB" alt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1926382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3341A50-C1E3-4BA5-B0D7-3A470D0CE5C8}" type="slidenum">
              <a:rPr lang="en-GB" altLang="en-US" sz="1200"/>
              <a:pPr eaLnBrk="1" hangingPunct="1"/>
              <a:t>21</a:t>
            </a:fld>
            <a:endParaRPr lang="en-GB" altLang="en-US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2165327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12E2F8C-6B8A-4D51-A378-B3134812F9ED}" type="slidenum">
              <a:rPr lang="en-GB" altLang="en-US" sz="1200"/>
              <a:pPr eaLnBrk="1" hangingPunct="1"/>
              <a:t>22</a:t>
            </a:fld>
            <a:endParaRPr lang="en-GB" altLang="en-US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3750180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E97F2D3-40E3-4DE6-8AED-CC450DC92FCF}" type="slidenum">
              <a:rPr lang="en-GB" altLang="en-US" sz="1200"/>
              <a:pPr eaLnBrk="1" hangingPunct="1"/>
              <a:t>23</a:t>
            </a:fld>
            <a:endParaRPr lang="en-GB" altLang="en-US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3925422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3D94712-2867-4EB5-AF09-DB933190AF07}" type="slidenum">
              <a:rPr lang="en-GB" altLang="en-US" sz="1200"/>
              <a:pPr eaLnBrk="1" hangingPunct="1"/>
              <a:t>24</a:t>
            </a:fld>
            <a:endParaRPr lang="en-GB" altLang="en-US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2311492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03F3A12-1C4F-4928-99BD-F045E5C10709}" type="slidenum">
              <a:rPr lang="en-GB" altLang="en-US" sz="1200"/>
              <a:pPr eaLnBrk="1" hangingPunct="1"/>
              <a:t>26</a:t>
            </a:fld>
            <a:endParaRPr lang="en-GB" alt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1761432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0B9318D-0F5C-4ACD-B7AB-3922E47175DF}" type="slidenum">
              <a:rPr lang="en-GB" altLang="en-US" sz="1200"/>
              <a:pPr eaLnBrk="1" hangingPunct="1"/>
              <a:t>28</a:t>
            </a:fld>
            <a:endParaRPr lang="en-GB" altLang="en-US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1634488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70727AB-C770-4D76-9FA3-5D837BAA3998}" type="slidenum">
              <a:rPr lang="en-GB" altLang="en-US" sz="1200"/>
              <a:pPr eaLnBrk="1" hangingPunct="1"/>
              <a:t>29</a:t>
            </a:fld>
            <a:endParaRPr lang="en-GB" alt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8872986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745FD4C-2F7F-48CC-83E3-5804E9707511}" type="slidenum">
              <a:rPr lang="en-GB" altLang="en-US" sz="1200"/>
              <a:pPr eaLnBrk="1" hangingPunct="1"/>
              <a:t>30</a:t>
            </a:fld>
            <a:endParaRPr lang="en-GB" alt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13430853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DF6234A-E4C4-4299-A38B-148A56C4D928}" type="slidenum">
              <a:rPr lang="en-GB" altLang="en-US" sz="1200"/>
              <a:pPr eaLnBrk="1" hangingPunct="1"/>
              <a:t>31</a:t>
            </a:fld>
            <a:endParaRPr lang="en-GB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26906859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4101379-1170-475B-8925-5C356E401F22}" type="slidenum">
              <a:rPr lang="en-GB" altLang="en-US" sz="1200"/>
              <a:pPr eaLnBrk="1" hangingPunct="1"/>
              <a:t>32</a:t>
            </a:fld>
            <a:endParaRPr lang="en-GB" altLang="en-U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2150682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92A77B4-AB79-4B80-9965-19A8384B7BE9}" type="slidenum">
              <a:rPr lang="en-GB" altLang="en-US" sz="1200"/>
              <a:pPr eaLnBrk="1" hangingPunct="1"/>
              <a:t>2</a:t>
            </a:fld>
            <a:endParaRPr lang="en-GB" alt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8930106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D4FEABD-A86E-468F-8867-B27CB96182D7}" type="slidenum">
              <a:rPr lang="en-GB" altLang="en-US" sz="1200"/>
              <a:pPr eaLnBrk="1" hangingPunct="1"/>
              <a:t>33</a:t>
            </a:fld>
            <a:endParaRPr lang="en-GB" alt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10868944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332B1D4-7B00-4A27-A514-04FC867D2F57}" type="slidenum">
              <a:rPr lang="en-GB" altLang="en-US" sz="1200"/>
              <a:pPr eaLnBrk="1" hangingPunct="1"/>
              <a:t>34</a:t>
            </a:fld>
            <a:endParaRPr lang="en-GB" alt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16526621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7E6CAD5-6189-40DE-9B5A-41F86644D72E}" type="slidenum">
              <a:rPr lang="en-GB" altLang="en-US" sz="1200"/>
              <a:pPr eaLnBrk="1" hangingPunct="1"/>
              <a:t>35</a:t>
            </a:fld>
            <a:endParaRPr lang="en-GB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27338440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D5F60D0-2D1C-41BF-83CA-7A7C1013CA0D}" type="slidenum">
              <a:rPr lang="en-GB" altLang="en-US" sz="1200"/>
              <a:pPr eaLnBrk="1" hangingPunct="1"/>
              <a:t>36</a:t>
            </a:fld>
            <a:endParaRPr lang="en-GB" alt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30744994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97F9981-A2FE-4F38-84C8-C634721F84C3}" type="slidenum">
              <a:rPr lang="en-US" altLang="en-US" sz="1200"/>
              <a:pPr eaLnBrk="1" hangingPunct="1"/>
              <a:t>37</a:t>
            </a:fld>
            <a:endParaRPr lang="en-US" alt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29865986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D199958-0E98-46F6-851A-53CC9C7C2C3C}" type="slidenum">
              <a:rPr lang="en-GB" altLang="en-US" sz="1200">
                <a:solidFill>
                  <a:srgbClr val="000000"/>
                </a:solidFill>
              </a:rPr>
              <a:pPr eaLnBrk="1" hangingPunct="1"/>
              <a:t>38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565775" cy="41148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45" tIns="45922" rIns="91845" bIns="45922"/>
          <a:lstStyle/>
          <a:p>
            <a:pPr eaLnBrk="1" hangingPunct="1"/>
            <a:endParaRPr lang="nl-NL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23577443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0E96662-328E-4D14-88C7-35516E718647}" type="slidenum">
              <a:rPr lang="en-GB" altLang="en-US" sz="1200">
                <a:solidFill>
                  <a:srgbClr val="000000"/>
                </a:solidFill>
              </a:rPr>
              <a:pPr eaLnBrk="1" hangingPunct="1"/>
              <a:t>39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565775" cy="41148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45" tIns="45922" rIns="91845" bIns="45922"/>
          <a:lstStyle/>
          <a:p>
            <a:pPr eaLnBrk="1" hangingPunct="1"/>
            <a:r>
              <a:rPr lang="en-US" altLang="en-US" sz="1400" smtClean="0"/>
              <a:t>T</a:t>
            </a:r>
            <a:r>
              <a:rPr lang="en-GB" altLang="en-US" sz="1400" smtClean="0"/>
              <a:t>he costs of repairing a fault increase</a:t>
            </a:r>
            <a:r>
              <a:rPr lang="en-US" altLang="en-US" sz="1400" smtClean="0"/>
              <a:t>s</a:t>
            </a:r>
            <a:r>
              <a:rPr lang="en-GB" altLang="en-US" sz="1400" smtClean="0"/>
              <a:t> exponentially with the delay of its detection</a:t>
            </a:r>
          </a:p>
        </p:txBody>
      </p:sp>
    </p:spTree>
    <p:extLst>
      <p:ext uri="{BB962C8B-B14F-4D97-AF65-F5344CB8AC3E}">
        <p14:creationId xmlns:p14="http://schemas.microsoft.com/office/powerpoint/2010/main" val="25430356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7A06C86-D58A-4769-9D22-62853117A57B}" type="slidenum">
              <a:rPr lang="en-GB" altLang="en-US" sz="1200"/>
              <a:pPr eaLnBrk="1" hangingPunct="1"/>
              <a:t>41</a:t>
            </a:fld>
            <a:endParaRPr lang="en-GB" altLang="en-US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565775" cy="41148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45" tIns="45922" rIns="91845" bIns="45922"/>
          <a:lstStyle/>
          <a:p>
            <a:pPr eaLnBrk="1" hangingPunct="1"/>
            <a:endParaRPr lang="nl-NL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6855198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7974813-31C1-47D2-800E-5B7F8B091C99}" type="slidenum">
              <a:rPr lang="en-GB" altLang="en-US" sz="1200"/>
              <a:pPr eaLnBrk="1" hangingPunct="1"/>
              <a:t>42</a:t>
            </a:fld>
            <a:endParaRPr lang="en-GB" alt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17815921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332B1D4-7B00-4A27-A514-04FC867D2F57}" type="slidenum">
              <a:rPr lang="en-GB" altLang="en-US" sz="1200"/>
              <a:pPr eaLnBrk="1" hangingPunct="1"/>
              <a:t>46</a:t>
            </a:fld>
            <a:endParaRPr lang="en-GB" alt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2999321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D4A9A4C-FA85-4E53-AB88-4440175E916D}" type="slidenum">
              <a:rPr lang="en-GB" altLang="en-US" sz="1200"/>
              <a:pPr eaLnBrk="1" hangingPunct="1"/>
              <a:t>4</a:t>
            </a:fld>
            <a:endParaRPr lang="en-GB" altLang="en-US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27141358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84AB4CF-B167-4A64-B10F-164724246722}" type="slidenum">
              <a:rPr lang="en-GB" altLang="en-US" sz="1200"/>
              <a:pPr eaLnBrk="1" hangingPunct="1"/>
              <a:t>48</a:t>
            </a:fld>
            <a:endParaRPr lang="en-GB" alt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19632113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59C9D5F-4CE9-4A87-A408-56966A7D1781}" type="slidenum">
              <a:rPr lang="en-GB" altLang="en-US" sz="1200"/>
              <a:pPr eaLnBrk="1" hangingPunct="1"/>
              <a:t>49</a:t>
            </a:fld>
            <a:endParaRPr lang="en-GB" altLang="en-US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l-NL" altLang="en-US" b="1" smtClean="0"/>
              <a:t>Using the SEI Architecture Tradeoff Analysis Method to Evaluate WIN-T: A Case Study </a:t>
            </a:r>
            <a:endParaRPr lang="nl-NL" altLang="en-US" smtClean="0"/>
          </a:p>
          <a:p>
            <a:pPr eaLnBrk="1" hangingPunct="1"/>
            <a:r>
              <a:rPr lang="nl-NL" altLang="en-US" smtClean="0"/>
              <a:t>Paul Clements, Software Engineering Institute </a:t>
            </a:r>
          </a:p>
          <a:p>
            <a:pPr eaLnBrk="1" hangingPunct="1"/>
            <a:r>
              <a:rPr lang="nl-NL" altLang="en-US" smtClean="0"/>
              <a:t>John Bergey, Software Engineering Institute </a:t>
            </a:r>
          </a:p>
          <a:p>
            <a:pPr eaLnBrk="1" hangingPunct="1"/>
            <a:r>
              <a:rPr lang="nl-NL" altLang="en-US" smtClean="0"/>
              <a:t>Dave Mason, U.S. Army’s Communications and Electronics Command (CECOM) </a:t>
            </a:r>
          </a:p>
          <a:p>
            <a:pPr eaLnBrk="1" hangingPunct="1"/>
            <a:r>
              <a:rPr lang="nl-NL" altLang="en-US" i="1" smtClean="0"/>
              <a:t>September 2005 </a:t>
            </a:r>
            <a:endParaRPr lang="nl-NL" altLang="en-US" smtClean="0"/>
          </a:p>
          <a:p>
            <a:pPr eaLnBrk="1" hangingPunct="1"/>
            <a:r>
              <a:rPr lang="nl-NL" altLang="en-US" b="1" smtClean="0"/>
              <a:t>Technical Note </a:t>
            </a:r>
            <a:r>
              <a:rPr lang="nl-NL" altLang="en-US" smtClean="0"/>
              <a:t>CMU/SEI-2005-TN-027 </a:t>
            </a:r>
          </a:p>
        </p:txBody>
      </p:sp>
    </p:spTree>
    <p:extLst>
      <p:ext uri="{BB962C8B-B14F-4D97-AF65-F5344CB8AC3E}">
        <p14:creationId xmlns:p14="http://schemas.microsoft.com/office/powerpoint/2010/main" val="28597535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0A64E3C-B687-4C18-9BB9-E6DC7F28986F}" type="slidenum">
              <a:rPr lang="en-GB" altLang="en-US" sz="1200"/>
              <a:pPr eaLnBrk="1" hangingPunct="1"/>
              <a:t>50</a:t>
            </a:fld>
            <a:endParaRPr lang="en-GB" altLang="en-US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37437534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42C60B9-A3A9-4459-91FF-AE3B46F298BA}" type="slidenum">
              <a:rPr lang="en-GB" altLang="en-US" sz="1200"/>
              <a:pPr eaLnBrk="1" hangingPunct="1"/>
              <a:t>51</a:t>
            </a:fld>
            <a:endParaRPr lang="en-GB" altLang="en-US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18477858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FB49226-5AEB-4752-B325-2B3243798FB1}" type="slidenum">
              <a:rPr lang="en-GB" altLang="en-US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56</a:t>
            </a:fld>
            <a:endParaRPr lang="en-GB" altLang="en-US" sz="1300" smtClean="0">
              <a:solidFill>
                <a:srgbClr val="000000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</p:spPr>
        <p:txBody>
          <a:bodyPr/>
          <a:lstStyle/>
          <a:p>
            <a:pPr eaLnBrk="1" hangingPunct="1"/>
            <a:r>
              <a:rPr lang="en-GB" altLang="en-US" smtClean="0"/>
              <a:t>Thomas J. Mowbray and Raphael C. Malveau. </a:t>
            </a:r>
            <a:r>
              <a:rPr lang="en-GB" altLang="en-US" i="1" smtClean="0"/>
              <a:t>CORBA Design Patterns</a:t>
            </a:r>
            <a:r>
              <a:rPr lang="en-GB" altLang="en-US" smtClean="0"/>
              <a:t>. John Wiley &amp; Sons, 1997 </a:t>
            </a:r>
          </a:p>
        </p:txBody>
      </p:sp>
    </p:spTree>
    <p:extLst>
      <p:ext uri="{BB962C8B-B14F-4D97-AF65-F5344CB8AC3E}">
        <p14:creationId xmlns:p14="http://schemas.microsoft.com/office/powerpoint/2010/main" val="39763061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FE6D14A-59FF-449E-95CB-42DE1EBB9A01}" type="slidenum">
              <a:rPr lang="en-GB" altLang="en-US" sz="1300" smtClean="0"/>
              <a:pPr>
                <a:spcBef>
                  <a:spcPct val="0"/>
                </a:spcBef>
              </a:pPr>
              <a:t>60</a:t>
            </a:fld>
            <a:endParaRPr lang="en-GB" altLang="en-US" sz="13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5650211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779DA12-E1F8-4C96-A4B4-70145AD0BDC3}" type="slidenum">
              <a:rPr lang="en-GB" altLang="en-US" sz="1300" smtClean="0"/>
              <a:pPr>
                <a:spcBef>
                  <a:spcPct val="0"/>
                </a:spcBef>
              </a:pPr>
              <a:t>61</a:t>
            </a:fld>
            <a:endParaRPr lang="en-GB" altLang="en-US" sz="130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24211439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0D925A7-BA2A-4B18-930B-07451AFBB0A9}" type="slidenum">
              <a:rPr lang="en-GB" altLang="en-US" sz="1300" smtClean="0"/>
              <a:pPr>
                <a:spcBef>
                  <a:spcPct val="0"/>
                </a:spcBef>
              </a:pPr>
              <a:t>62</a:t>
            </a:fld>
            <a:endParaRPr lang="en-GB" altLang="en-US" sz="130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2857231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EF8291F-63D0-4A45-9BD3-FAE89D51CF8E}" type="slidenum">
              <a:rPr lang="en-GB" altLang="en-US" sz="1200"/>
              <a:pPr eaLnBrk="1" hangingPunct="1"/>
              <a:t>63</a:t>
            </a:fld>
            <a:endParaRPr lang="en-GB" altLang="en-US" sz="12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14024432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nl-NL" altLang="en-US" sz="1300" smtClean="0">
                <a:solidFill>
                  <a:srgbClr val="000000"/>
                </a:solidFill>
              </a:rPr>
              <a:t>© SE, Architecture, Hans van Vliet</a:t>
            </a:r>
          </a:p>
        </p:txBody>
      </p:sp>
      <p:sp>
        <p:nvSpPr>
          <p:cNvPr id="471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1C74E57-CD3F-4C9D-9620-42FE29063775}" type="slidenum">
              <a:rPr lang="nl-NL" altLang="en-US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64</a:t>
            </a:fld>
            <a:endParaRPr lang="nl-NL" altLang="en-US" sz="1300" smtClean="0">
              <a:solidFill>
                <a:srgbClr val="000000"/>
              </a:solidFill>
            </a:endParaRPr>
          </a:p>
        </p:txBody>
      </p:sp>
      <p:sp>
        <p:nvSpPr>
          <p:cNvPr id="4710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5337"/>
          </a:xfrm>
          <a:noFill/>
        </p:spPr>
        <p:txBody>
          <a:bodyPr/>
          <a:lstStyle/>
          <a:p>
            <a:endParaRPr lang="sv-SE" altLang="en-US" smtClean="0"/>
          </a:p>
        </p:txBody>
      </p:sp>
    </p:spTree>
    <p:extLst>
      <p:ext uri="{BB962C8B-B14F-4D97-AF65-F5344CB8AC3E}">
        <p14:creationId xmlns:p14="http://schemas.microsoft.com/office/powerpoint/2010/main" val="10451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68C6954-47BB-4FE7-BF6F-84CD85B6EEB0}" type="slidenum">
              <a:rPr lang="en-GB" altLang="en-US" sz="1200"/>
              <a:pPr eaLnBrk="1" hangingPunct="1"/>
              <a:t>5</a:t>
            </a:fld>
            <a:endParaRPr lang="en-GB" alt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7069402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108468A-7F21-4215-B2E9-9AC7590D9709}" type="slidenum">
              <a:rPr lang="en-GB" altLang="en-US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65</a:t>
            </a:fld>
            <a:endParaRPr lang="en-GB" altLang="en-US" sz="1300" smtClean="0">
              <a:solidFill>
                <a:srgbClr val="000000"/>
              </a:solidFill>
            </a:endParaRPr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757862" cy="4605338"/>
          </a:xfrm>
          <a:noFill/>
        </p:spPr>
        <p:txBody>
          <a:bodyPr/>
          <a:lstStyle/>
          <a:p>
            <a:pPr eaLnBrk="1" hangingPunct="1"/>
            <a:r>
              <a:rPr lang="en-GB" altLang="en-US" sz="1400" smtClean="0"/>
              <a:t>All relevant system dimensions must be described by an architecture</a:t>
            </a:r>
          </a:p>
        </p:txBody>
      </p:sp>
    </p:spTree>
    <p:extLst>
      <p:ext uri="{BB962C8B-B14F-4D97-AF65-F5344CB8AC3E}">
        <p14:creationId xmlns:p14="http://schemas.microsoft.com/office/powerpoint/2010/main" val="11180972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332B1D4-7B00-4A27-A514-04FC867D2F57}" type="slidenum">
              <a:rPr lang="en-GB" altLang="en-US" sz="1200"/>
              <a:pPr eaLnBrk="1" hangingPunct="1"/>
              <a:t>66</a:t>
            </a:fld>
            <a:endParaRPr lang="en-GB" alt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13237354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B88C004-FE29-4A98-8CC2-AA6C75D9A786}" type="slidenum">
              <a:rPr lang="en-GB" altLang="en-US" sz="1200"/>
              <a:pPr eaLnBrk="1" hangingPunct="1"/>
              <a:t>67</a:t>
            </a:fld>
            <a:endParaRPr lang="en-GB" altLang="en-US" sz="120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/>
          <a:lstStyle/>
          <a:p>
            <a:pPr marL="190500" indent="-190500" eaLnBrk="1" hangingPunct="1"/>
            <a:r>
              <a:rPr lang="en-US" altLang="en-US" sz="1400" smtClean="0"/>
              <a:t>Additional </a:t>
            </a:r>
            <a:r>
              <a:rPr lang="en-US" altLang="en-US" sz="1400" b="1" smtClean="0"/>
              <a:t>problems</a:t>
            </a:r>
            <a:r>
              <a:rPr lang="en-US" altLang="en-US" sz="1400" smtClean="0"/>
              <a:t>:</a:t>
            </a:r>
          </a:p>
          <a:p>
            <a:pPr marL="190500" indent="-190500" eaLnBrk="1" hangingPunct="1">
              <a:buFontTx/>
              <a:buChar char="•"/>
            </a:pPr>
            <a:r>
              <a:rPr lang="en-US" altLang="en-US" sz="1400" smtClean="0"/>
              <a:t>Common definitions and terminology</a:t>
            </a:r>
          </a:p>
          <a:p>
            <a:pPr marL="190500" indent="-190500" eaLnBrk="1" hangingPunct="1">
              <a:buFontTx/>
              <a:buChar char="•"/>
            </a:pPr>
            <a:r>
              <a:rPr lang="en-US" altLang="en-US" sz="1400" smtClean="0"/>
              <a:t>What architectural descriptions need the various stakeholders?</a:t>
            </a:r>
          </a:p>
          <a:p>
            <a:pPr marL="190500" indent="-190500" eaLnBrk="1" hangingPunct="1">
              <a:buFontTx/>
              <a:buChar char="•"/>
            </a:pPr>
            <a:r>
              <a:rPr lang="en-US" altLang="en-US" sz="1400" smtClean="0"/>
              <a:t>What are suitable orthogonal design dimension?</a:t>
            </a:r>
          </a:p>
          <a:p>
            <a:pPr marL="190500" indent="-190500" eaLnBrk="1" hangingPunct="1">
              <a:buFontTx/>
              <a:buChar char="•"/>
            </a:pPr>
            <a:r>
              <a:rPr lang="en-US" altLang="en-US" sz="1400" smtClean="0"/>
              <a:t>Derivation of these descriptions from a common framework?</a:t>
            </a:r>
          </a:p>
          <a:p>
            <a:pPr marL="190500" indent="-190500" eaLnBrk="1" hangingPunct="1">
              <a:buFontTx/>
              <a:buChar char="•"/>
            </a:pPr>
            <a:r>
              <a:rPr lang="en-US" altLang="en-US" sz="1400" smtClean="0"/>
              <a:t>Criteria for the assessment of  the quality and performance of IT-Architectures?</a:t>
            </a:r>
          </a:p>
          <a:p>
            <a:pPr marL="190500" indent="-190500" eaLnBrk="1" hangingPunct="1">
              <a:buFontTx/>
              <a:buChar char="•"/>
            </a:pPr>
            <a:r>
              <a:rPr lang="en-US" altLang="en-US" sz="1400" smtClean="0"/>
              <a:t>To what extent are object-orientation and formal methods useful?</a:t>
            </a:r>
          </a:p>
          <a:p>
            <a:pPr marL="190500" indent="-190500" eaLnBrk="1" hangingPunct="1">
              <a:buFontTx/>
              <a:buChar char="•"/>
            </a:pPr>
            <a:r>
              <a:rPr lang="en-US" altLang="en-US" sz="1400" smtClean="0"/>
              <a:t>When does a project requires a major architecting effort </a:t>
            </a:r>
          </a:p>
          <a:p>
            <a:pPr marL="190500" indent="-190500" eaLnBrk="1" hangingPunct="1"/>
            <a:r>
              <a:rPr lang="en-US" altLang="en-US" sz="1400" smtClean="0"/>
              <a:t>	and what is a suitable architecting process?</a:t>
            </a:r>
          </a:p>
          <a:p>
            <a:pPr marL="190500" indent="-190500" eaLnBrk="1" hangingPunct="1">
              <a:buFontTx/>
              <a:buChar char="•"/>
            </a:pPr>
            <a:r>
              <a:rPr lang="en-US" altLang="en-US" sz="1400" smtClean="0"/>
              <a:t>How to deal with the product-process interdependence?</a:t>
            </a:r>
          </a:p>
          <a:p>
            <a:pPr marL="190500" indent="-190500" eaLnBrk="1" hangingPunct="1">
              <a:buFontTx/>
              <a:buChar char="•"/>
            </a:pPr>
            <a:r>
              <a:rPr lang="en-US" altLang="en-US" sz="1400" smtClean="0"/>
              <a:t>How to manage the architecting function in an organization?</a:t>
            </a:r>
          </a:p>
          <a:p>
            <a:pPr marL="190500" indent="-190500"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21980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A49413A-40B2-48F0-99F8-24871793CD18}" type="slidenum">
              <a:rPr lang="en-GB" altLang="en-US" sz="1200"/>
              <a:pPr eaLnBrk="1" hangingPunct="1"/>
              <a:t>7</a:t>
            </a:fld>
            <a:endParaRPr lang="en-GB" alt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1118422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4EA840F-7F44-441D-820C-6D8A09C5DA4B}" type="slidenum">
              <a:rPr lang="en-GB" altLang="en-US" sz="1200"/>
              <a:pPr eaLnBrk="1" hangingPunct="1"/>
              <a:t>8</a:t>
            </a:fld>
            <a:endParaRPr lang="en-GB" alt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1891784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332B1D4-7B00-4A27-A514-04FC867D2F57}" type="slidenum">
              <a:rPr lang="en-GB" altLang="en-US" sz="1200"/>
              <a:pPr eaLnBrk="1" hangingPunct="1"/>
              <a:t>16</a:t>
            </a:fld>
            <a:endParaRPr lang="en-GB" alt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1808770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BE3E925-C998-4C47-A5FD-42518302F236}" type="slidenum">
              <a:rPr lang="en-GB" altLang="en-US" sz="1200"/>
              <a:pPr eaLnBrk="1" hangingPunct="1"/>
              <a:t>18</a:t>
            </a:fld>
            <a:endParaRPr lang="en-GB" alt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2276543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2224FD2-0474-47C3-9121-EB52259AC753}" type="slidenum">
              <a:rPr lang="en-GB" altLang="en-US" sz="1200"/>
              <a:pPr eaLnBrk="1" hangingPunct="1"/>
              <a:t>19</a:t>
            </a:fld>
            <a:endParaRPr lang="en-GB" altLang="en-US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222378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7060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0561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724650" y="838200"/>
            <a:ext cx="21526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66700" y="838200"/>
            <a:ext cx="63055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3791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127500" y="260350"/>
            <a:ext cx="4657725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06513" y="923925"/>
            <a:ext cx="3692525" cy="2608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51438" y="923925"/>
            <a:ext cx="3694112" cy="2608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306513" y="3684588"/>
            <a:ext cx="3692525" cy="2608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1438" y="3684588"/>
            <a:ext cx="3694112" cy="2608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720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8665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52565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1318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5609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2939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5250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13156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90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52565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5437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3081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sv-SE" noProof="0" dirty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96545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14765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724650" y="838200"/>
            <a:ext cx="21526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66700" y="838200"/>
            <a:ext cx="63055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21791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127500" y="260350"/>
            <a:ext cx="4657725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06513" y="923925"/>
            <a:ext cx="3692525" cy="2608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51438" y="923925"/>
            <a:ext cx="3694112" cy="2608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306513" y="3684588"/>
            <a:ext cx="3692525" cy="2608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1438" y="3684588"/>
            <a:ext cx="3694112" cy="2608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1514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92150"/>
            <a:ext cx="77724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73238"/>
            <a:ext cx="3810000" cy="4968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3810000" cy="4968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31463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73316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52565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27576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8897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4246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99804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43112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80860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8977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9938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sv-SE" noProof="0" dirty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69811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45943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724650" y="838200"/>
            <a:ext cx="21526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66700" y="838200"/>
            <a:ext cx="63055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40973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127500" y="260350"/>
            <a:ext cx="4657725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06513" y="923925"/>
            <a:ext cx="3692525" cy="2608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51438" y="923925"/>
            <a:ext cx="3694112" cy="2608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306513" y="3684588"/>
            <a:ext cx="3692525" cy="2608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1438" y="3684588"/>
            <a:ext cx="3694112" cy="2608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3440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92150"/>
            <a:ext cx="77724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73238"/>
            <a:ext cx="3810000" cy="4968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3810000" cy="4968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2296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3306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3775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3157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9515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5484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sv-SE" noProof="0" dirty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583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0" y="8382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</a:t>
            </a:r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 på bakgrundstexten</a:t>
            </a:r>
          </a:p>
          <a:p>
            <a:pPr lvl="1"/>
            <a:r>
              <a:rPr lang="sv-SE" altLang="en-US" smtClean="0"/>
              <a:t>Nivå två</a:t>
            </a:r>
          </a:p>
          <a:p>
            <a:pPr lvl="2"/>
            <a:r>
              <a:rPr lang="sv-SE" altLang="en-US" smtClean="0"/>
              <a:t>Nivå tre</a:t>
            </a:r>
          </a:p>
          <a:p>
            <a:pPr lvl="3"/>
            <a:r>
              <a:rPr lang="sv-SE" altLang="en-US" smtClean="0"/>
              <a:t>Nivå fyra</a:t>
            </a:r>
          </a:p>
          <a:p>
            <a:pPr lvl="4"/>
            <a:r>
              <a:rPr lang="sv-SE" altLang="en-US" smtClean="0"/>
              <a:t>Nivå fem</a:t>
            </a:r>
          </a:p>
        </p:txBody>
      </p:sp>
      <p:pic>
        <p:nvPicPr>
          <p:cNvPr id="1028" name="Bildobjekt 9" descr="Chalmers Univ logo_svart.em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1450"/>
            <a:ext cx="1104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Rak 11"/>
          <p:cNvCxnSpPr/>
          <p:nvPr/>
        </p:nvCxnSpPr>
        <p:spPr bwMode="auto">
          <a:xfrm>
            <a:off x="0" y="457200"/>
            <a:ext cx="9144000" cy="1588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30" name="Bildobjekt 8" descr="Logo GUeng_leftSV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63500"/>
            <a:ext cx="25511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1" name="Rak 12"/>
          <p:cNvCxnSpPr>
            <a:cxnSpLocks noChangeShapeType="1"/>
          </p:cNvCxnSpPr>
          <p:nvPr/>
        </p:nvCxnSpPr>
        <p:spPr bwMode="auto">
          <a:xfrm rot="5400000">
            <a:off x="1526381" y="240507"/>
            <a:ext cx="185737" cy="0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TextBox 10"/>
          <p:cNvSpPr txBox="1">
            <a:spLocks noChangeArrowheads="1"/>
          </p:cNvSpPr>
          <p:nvPr userDrawn="1"/>
        </p:nvSpPr>
        <p:spPr bwMode="auto">
          <a:xfrm>
            <a:off x="7823200" y="106363"/>
            <a:ext cx="11271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1200" smtClean="0">
                <a:solidFill>
                  <a:srgbClr val="D9D9D9"/>
                </a:solidFill>
                <a:latin typeface="Calibri" pitchFamily="34" charset="0"/>
              </a:rPr>
              <a:t>MRV Chaudron</a:t>
            </a:r>
            <a:endParaRPr lang="sv-SE" sz="1200" smtClean="0">
              <a:solidFill>
                <a:srgbClr val="D9D9D9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MS PGothic" pitchFamily="34" charset="-128"/>
          <a:cs typeface="Akzidenz-Bd for Chalmer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Black" pitchFamily="68" charset="0"/>
          <a:ea typeface="MS PGothic" pitchFamily="34" charset="-128"/>
          <a:cs typeface="Akzidenz-Bd for Chalmers" pitchFamily="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Black" pitchFamily="68" charset="0"/>
          <a:ea typeface="MS PGothic" pitchFamily="34" charset="-128"/>
          <a:cs typeface="Akzidenz-Bd for Chalmers" pitchFamily="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Black" pitchFamily="68" charset="0"/>
          <a:ea typeface="MS PGothic" pitchFamily="34" charset="-128"/>
          <a:cs typeface="Akzidenz-Bd for Chalmers" pitchFamily="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Black" pitchFamily="68" charset="0"/>
          <a:ea typeface="MS PGothic" pitchFamily="34" charset="-128"/>
          <a:cs typeface="Akzidenz-Bd for Chalmers" pitchFamily="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Akzidenz for Chalmers Regular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Akzidenz for Chalmers Regular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Akzidenz for Chalmers Regular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Akzidenz for Chalmers Regular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Akzidenz for Chalmers Regular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0" y="8382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</a:t>
            </a:r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 på bakgrundstexten</a:t>
            </a:r>
          </a:p>
          <a:p>
            <a:pPr lvl="1"/>
            <a:r>
              <a:rPr lang="sv-SE" altLang="en-US" smtClean="0"/>
              <a:t>Nivå två</a:t>
            </a:r>
          </a:p>
          <a:p>
            <a:pPr lvl="2"/>
            <a:r>
              <a:rPr lang="sv-SE" altLang="en-US" smtClean="0"/>
              <a:t>Nivå tre</a:t>
            </a:r>
          </a:p>
          <a:p>
            <a:pPr lvl="3"/>
            <a:r>
              <a:rPr lang="sv-SE" altLang="en-US" smtClean="0"/>
              <a:t>Nivå fyra</a:t>
            </a:r>
          </a:p>
          <a:p>
            <a:pPr lvl="4"/>
            <a:r>
              <a:rPr lang="sv-SE" altLang="en-US" smtClean="0"/>
              <a:t>Nivå fem</a:t>
            </a:r>
          </a:p>
        </p:txBody>
      </p:sp>
      <p:pic>
        <p:nvPicPr>
          <p:cNvPr id="1028" name="Bildobjekt 9" descr="Chalmers Univ logo_svart.emf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1450"/>
            <a:ext cx="1104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Rak 11"/>
          <p:cNvCxnSpPr/>
          <p:nvPr/>
        </p:nvCxnSpPr>
        <p:spPr bwMode="auto">
          <a:xfrm>
            <a:off x="0" y="457200"/>
            <a:ext cx="9144000" cy="1588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30" name="Bildobjekt 8" descr="Logo GUeng_leftSV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63500"/>
            <a:ext cx="25511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1" name="Rak 12"/>
          <p:cNvCxnSpPr>
            <a:cxnSpLocks noChangeShapeType="1"/>
          </p:cNvCxnSpPr>
          <p:nvPr/>
        </p:nvCxnSpPr>
        <p:spPr bwMode="auto">
          <a:xfrm rot="5400000">
            <a:off x="1526381" y="240507"/>
            <a:ext cx="185737" cy="0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TextBox 10"/>
          <p:cNvSpPr txBox="1">
            <a:spLocks noChangeArrowheads="1"/>
          </p:cNvSpPr>
          <p:nvPr userDrawn="1"/>
        </p:nvSpPr>
        <p:spPr bwMode="auto">
          <a:xfrm>
            <a:off x="7823200" y="106363"/>
            <a:ext cx="11271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1200" smtClean="0">
                <a:solidFill>
                  <a:srgbClr val="D9D9D9"/>
                </a:solidFill>
                <a:latin typeface="Calibri" pitchFamily="34" charset="0"/>
              </a:rPr>
              <a:t>MRV Chaudron</a:t>
            </a:r>
            <a:endParaRPr lang="sv-SE" sz="1200" smtClean="0">
              <a:solidFill>
                <a:srgbClr val="D9D9D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83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MS PGothic" pitchFamily="34" charset="-128"/>
          <a:cs typeface="Akzidenz-Bd for Chalmer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Black" pitchFamily="68" charset="0"/>
          <a:ea typeface="MS PGothic" pitchFamily="34" charset="-128"/>
          <a:cs typeface="Akzidenz-Bd for Chalmers" pitchFamily="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Black" pitchFamily="68" charset="0"/>
          <a:ea typeface="MS PGothic" pitchFamily="34" charset="-128"/>
          <a:cs typeface="Akzidenz-Bd for Chalmers" pitchFamily="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Black" pitchFamily="68" charset="0"/>
          <a:ea typeface="MS PGothic" pitchFamily="34" charset="-128"/>
          <a:cs typeface="Akzidenz-Bd for Chalmers" pitchFamily="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Black" pitchFamily="68" charset="0"/>
          <a:ea typeface="MS PGothic" pitchFamily="34" charset="-128"/>
          <a:cs typeface="Akzidenz-Bd for Chalmers" pitchFamily="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Akzidenz for Chalmers Regular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Akzidenz for Chalmers Regular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Akzidenz for Chalmers Regular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Akzidenz for Chalmers Regular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Akzidenz for Chalmers Regular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0" y="8382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</a:t>
            </a:r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 på bakgrundstexten</a:t>
            </a:r>
          </a:p>
          <a:p>
            <a:pPr lvl="1"/>
            <a:r>
              <a:rPr lang="sv-SE" altLang="en-US" smtClean="0"/>
              <a:t>Nivå två</a:t>
            </a:r>
          </a:p>
          <a:p>
            <a:pPr lvl="2"/>
            <a:r>
              <a:rPr lang="sv-SE" altLang="en-US" smtClean="0"/>
              <a:t>Nivå tre</a:t>
            </a:r>
          </a:p>
          <a:p>
            <a:pPr lvl="3"/>
            <a:r>
              <a:rPr lang="sv-SE" altLang="en-US" smtClean="0"/>
              <a:t>Nivå fyra</a:t>
            </a:r>
          </a:p>
          <a:p>
            <a:pPr lvl="4"/>
            <a:r>
              <a:rPr lang="sv-SE" altLang="en-US" smtClean="0"/>
              <a:t>Nivå fem</a:t>
            </a:r>
          </a:p>
        </p:txBody>
      </p:sp>
      <p:pic>
        <p:nvPicPr>
          <p:cNvPr id="1028" name="Bildobjekt 9" descr="Chalmers Univ logo_svart.emf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1450"/>
            <a:ext cx="1104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Rak 11"/>
          <p:cNvCxnSpPr/>
          <p:nvPr/>
        </p:nvCxnSpPr>
        <p:spPr bwMode="auto">
          <a:xfrm>
            <a:off x="0" y="457200"/>
            <a:ext cx="9144000" cy="1588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30" name="Bildobjekt 8" descr="Logo GUeng_leftSV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63500"/>
            <a:ext cx="25511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1" name="Rak 12"/>
          <p:cNvCxnSpPr>
            <a:cxnSpLocks noChangeShapeType="1"/>
          </p:cNvCxnSpPr>
          <p:nvPr/>
        </p:nvCxnSpPr>
        <p:spPr bwMode="auto">
          <a:xfrm rot="5400000">
            <a:off x="1526381" y="240507"/>
            <a:ext cx="185737" cy="0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TextBox 10"/>
          <p:cNvSpPr txBox="1">
            <a:spLocks noChangeArrowheads="1"/>
          </p:cNvSpPr>
          <p:nvPr userDrawn="1"/>
        </p:nvSpPr>
        <p:spPr bwMode="auto">
          <a:xfrm>
            <a:off x="7823200" y="106363"/>
            <a:ext cx="11271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1200" smtClean="0">
                <a:solidFill>
                  <a:srgbClr val="D9D9D9"/>
                </a:solidFill>
                <a:latin typeface="Calibri" pitchFamily="34" charset="0"/>
              </a:rPr>
              <a:t>MRV Chaudron</a:t>
            </a:r>
            <a:endParaRPr lang="sv-SE" sz="1200" smtClean="0">
              <a:solidFill>
                <a:srgbClr val="D9D9D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69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ＭＳ Ｐゴシック" panose="020B0600070205080204" pitchFamily="34" charset="-128"/>
          <a:cs typeface="Akzidenz-Bd for Chalmer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Black" pitchFamily="68" charset="0"/>
          <a:ea typeface="ＭＳ Ｐゴシック" panose="020B0600070205080204" pitchFamily="34" charset="-128"/>
          <a:cs typeface="Akzidenz-Bd for Chalmers" pitchFamily="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Black" pitchFamily="68" charset="0"/>
          <a:ea typeface="ＭＳ Ｐゴシック" panose="020B0600070205080204" pitchFamily="34" charset="-128"/>
          <a:cs typeface="Akzidenz-Bd for Chalmers" pitchFamily="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Black" pitchFamily="68" charset="0"/>
          <a:ea typeface="ＭＳ Ｐゴシック" panose="020B0600070205080204" pitchFamily="34" charset="-128"/>
          <a:cs typeface="Akzidenz-Bd for Chalmers" pitchFamily="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Black" pitchFamily="68" charset="0"/>
          <a:ea typeface="ＭＳ Ｐゴシック" panose="020B0600070205080204" pitchFamily="34" charset="-128"/>
          <a:cs typeface="Akzidenz-Bd for Chalmers" pitchFamily="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Akzidenz for Chalmers Regular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Akzidenz for Chalmers Regular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Akzidenz for Chalmers Regular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Akzidenz for Chalmers Regular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Akzidenz for Chalmers Regular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haudron@chalmers.s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haudron@chalmers.s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okdepository.com/search/advanced?searchAuthor=Oliver+Vogel" TargetMode="External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ookdepository.com/search/advanced?searchAuthor=Timo+Kehrer" TargetMode="External"/><Relationship Id="rId5" Type="http://schemas.openxmlformats.org/officeDocument/2006/relationships/hyperlink" Target="http://www.bookdepository.com/search/advanced?searchAuthor=Arif+Chughtai" TargetMode="External"/><Relationship Id="rId4" Type="http://schemas.openxmlformats.org/officeDocument/2006/relationships/hyperlink" Target="http://www.bookdepository.com/search/advanced?searchAuthor=Ingo+Arnold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exec/obidos/search-handle-url/index=books&amp;field-author-exact=Mark%20W.%20Maier&amp;rank=-relevance,+availability,-daterank/104-7602683-9736764" TargetMode="External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hyperlink" Target="http://www.amazon.com/exec/obidos/search-handle-url/index=books&amp;field-author-exact=Eberhardt%20Rechtin&amp;rank=-relevance,+availability,-daterank/104-7602683-9736764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scalable-learning.com/#/courses/1111/modules/3525/courseware/lectures/14201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0.jpeg"/><Relationship Id="rId3" Type="http://schemas.openxmlformats.org/officeDocument/2006/relationships/hyperlink" Target="http://www.wangjianshuo.com/personal/places/pudongairport/shanghai.pvg-ATM-large.jpg" TargetMode="External"/><Relationship Id="rId7" Type="http://schemas.openxmlformats.org/officeDocument/2006/relationships/image" Target="../media/image26.jpe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hyperlink" Target="http://www.nokia.nl/nl/telefoons/modellen/7710/index.html" TargetMode="External"/><Relationship Id="rId5" Type="http://schemas.openxmlformats.org/officeDocument/2006/relationships/image" Target="../media/image24.jpeg"/><Relationship Id="rId10" Type="http://schemas.openxmlformats.org/officeDocument/2006/relationships/image" Target="../media/image28.jpeg"/><Relationship Id="rId4" Type="http://schemas.openxmlformats.org/officeDocument/2006/relationships/image" Target="../media/image23.jpeg"/><Relationship Id="rId9" Type="http://schemas.openxmlformats.org/officeDocument/2006/relationships/hyperlink" Target="http://www.audioholics.com/news/uploads/DSC01559_lg.jp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3.png"/><Relationship Id="rId4" Type="http://schemas.openxmlformats.org/officeDocument/2006/relationships/image" Target="../media/image32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eltjopoort.nl/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eltjopoort.nl/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haudron@chalmers.s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gusdalaima@student.gu.se" TargetMode="External"/><Relationship Id="rId2" Type="http://schemas.openxmlformats.org/officeDocument/2006/relationships/hyperlink" Target="mailto:guszremo@student.gu.s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gusmajdal@student.gu.se" TargetMode="External"/><Relationship Id="rId4" Type="http://schemas.openxmlformats.org/officeDocument/2006/relationships/hyperlink" Target="mailto:gusalhmn@student.gu.se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1775" y="908050"/>
            <a:ext cx="8661400" cy="331311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cs typeface="Akzidenz-Bd for Chalmers" pitchFamily="2"/>
              </a:rPr>
              <a:t>Software Architecture</a:t>
            </a:r>
            <a:br>
              <a:rPr lang="en-US" altLang="en-US" dirty="0" smtClean="0">
                <a:cs typeface="Akzidenz-Bd for Chalmers" pitchFamily="2"/>
              </a:rPr>
            </a:br>
            <a:r>
              <a:rPr lang="en-US" altLang="en-US" dirty="0" smtClean="0">
                <a:cs typeface="Akzidenz-Bd for Chalmers" pitchFamily="2"/>
              </a:rPr>
              <a:t>DIT344</a:t>
            </a:r>
            <a:br>
              <a:rPr lang="en-US" altLang="en-US" dirty="0" smtClean="0">
                <a:cs typeface="Akzidenz-Bd for Chalmers" pitchFamily="2"/>
              </a:rPr>
            </a:br>
            <a:r>
              <a:rPr lang="en-US" altLang="en-US" sz="3600" dirty="0" smtClean="0">
                <a:cs typeface="Akzidenz-Bd for Chalmers" pitchFamily="2"/>
              </a:rPr>
              <a:t/>
            </a:r>
            <a:br>
              <a:rPr lang="en-US" altLang="en-US" sz="3600" dirty="0" smtClean="0">
                <a:cs typeface="Akzidenz-Bd for Chalmers" pitchFamily="2"/>
              </a:rPr>
            </a:br>
            <a:r>
              <a:rPr lang="en-US" altLang="en-US" sz="2400" dirty="0" smtClean="0">
                <a:cs typeface="Akzidenz-Bd for Chalmers" pitchFamily="2"/>
              </a:rPr>
              <a:t>Michel R.V. Chaudron</a:t>
            </a:r>
            <a:br>
              <a:rPr lang="en-US" altLang="en-US" sz="2400" dirty="0" smtClean="0">
                <a:cs typeface="Akzidenz-Bd for Chalmers" pitchFamily="2"/>
              </a:rPr>
            </a:br>
            <a:r>
              <a:rPr lang="en-US" altLang="en-US" sz="2400" dirty="0" smtClean="0">
                <a:cs typeface="Akzidenz-Bd for Chalmers" pitchFamily="2"/>
                <a:hlinkClick r:id="rId3"/>
              </a:rPr>
              <a:t>chaudron@chalmers.se</a:t>
            </a:r>
            <a:r>
              <a:rPr lang="en-US" altLang="en-US" sz="2400" dirty="0" smtClean="0">
                <a:cs typeface="Akzidenz-Bd for Chalmers" pitchFamily="2"/>
              </a:rPr>
              <a:t/>
            </a:r>
            <a:br>
              <a:rPr lang="en-US" altLang="en-US" sz="2400" dirty="0" smtClean="0">
                <a:cs typeface="Akzidenz-Bd for Chalmers" pitchFamily="2"/>
              </a:rPr>
            </a:br>
            <a:r>
              <a:rPr lang="en-US" altLang="en-US" sz="2400" dirty="0" smtClean="0">
                <a:cs typeface="Akzidenz-Bd for Chalmers" pitchFamily="2"/>
              </a:rPr>
              <a:t>Software Engineering Division</a:t>
            </a:r>
            <a:br>
              <a:rPr lang="en-US" altLang="en-US" sz="2400" dirty="0" smtClean="0">
                <a:cs typeface="Akzidenz-Bd for Chalmers" pitchFamily="2"/>
              </a:rPr>
            </a:br>
            <a:r>
              <a:rPr lang="en-US" altLang="en-US" sz="1800" dirty="0" smtClean="0">
                <a:cs typeface="Akzidenz-Bd for Chalmers" pitchFamily="2"/>
              </a:rPr>
              <a:t>Chalmers | GU</a:t>
            </a:r>
            <a:r>
              <a:rPr lang="en-US" altLang="en-US" sz="2400" dirty="0" smtClean="0">
                <a:cs typeface="Akzidenz-Bd for Chalmers" pitchFamily="2"/>
              </a:rPr>
              <a:t/>
            </a:r>
            <a:br>
              <a:rPr lang="en-US" altLang="en-US" sz="2400" dirty="0" smtClean="0">
                <a:cs typeface="Akzidenz-Bd for Chalmers" pitchFamily="2"/>
              </a:rPr>
            </a:br>
            <a:endParaRPr lang="en-GB" altLang="en-US" sz="2000" dirty="0" smtClean="0">
              <a:cs typeface="Akzidenz-Bd for Chalmers" pitchFamily="2"/>
            </a:endParaRPr>
          </a:p>
        </p:txBody>
      </p:sp>
      <p:pic>
        <p:nvPicPr>
          <p:cNvPr id="2052" name="Picture 3078" descr="architecture-transamerica-pyramid-medi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48904"/>
            <a:ext cx="1728366" cy="23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080" descr="architect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9" b="6229"/>
          <a:stretch>
            <a:fillRect/>
          </a:stretch>
        </p:blipFill>
        <p:spPr bwMode="auto">
          <a:xfrm>
            <a:off x="1166813" y="4078288"/>
            <a:ext cx="3736975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png;base64,iVBORw0KGgoAAAANSUhEUgAAB18AAAMKCAYAAADK3I2vAAAgAElEQVR4Xuy9R49ly1I9ftrcBw/vrfBeCC8xgwHCCEaMQSAEXwEJIcEMwZiPwBzm6P9DwAAQHiQQCG+E957Hu7e7/8qsjOyVa0ek2WefU6eqVj893araaSJXRrpYGZHPTvonBISAEBACQuBCCLx58+bNhYpWsUJACAgBISAEhIAQEAJCQAgIASEgBISAEDgLgWfPnj07qwBlFgJCQAgIASHgIKDFRWohBISAEBACF0NA5OvFoFXBQkAICAEhIASEgBAQAkJACAgBISAEhMCZCIh8PRNAZRcCQkAICAEXAZGvUgwhIASEgBC4GAIiXy8GrQoWAkJACAgBISAEhIAQEAJCQAgIASEgBM5EQOTrmQAquxAQAkJACIh8lQ4IASEgBITAdREQ+XpdvFWbEBACQkAICAEhIASEgBAQAkJACAgBITCPgMjXeayUUggIASEgBOYRkOfrPFZKKQSEgBAQAosIiHxdBEzJhYAQEAJCQAgIASEgBISAEBACQkAICIGrISDy9WpQqyIhIASEwJNCQOTrk+puNVYICAEhcF0ERL5eF2/VJgSEgBAQAkJACAgBISAEhIAQEAJCQAjMIyDydR4rpRQCQkAICIF5BES+zmOllEJACAgBIbCIgMjXRcCUXAgIASEgBISAEBACQkAICAEhIASEgBC4GgIiX68GtSoSAkJACDwpBES+PqnuVmOFgBAQAtdFQOTrdfFWbUJACAgBISAEhIAQEAJCQAgIASEgBITAPAIiX+exUkohIASEgBCYR0Dk6zxWSikEhIAQEAKLCIh8XQRMyYWAEBACQkAICAEhIASEgBAQAkJACAiBqyEg8vVqUKsiISAEhMCTQkDk65PqbjVWCAgBIXBdBES+Xhdv1SYEnjoCb968OQSCZ8+0RT4ESBUiBISAEBACQkAICAEhIARuHAGRrzfeQRJPCAgBIfBAEZBl6YF2nMQWAkJACDwEBES+PoRekoxC4LYRSITqUaTqbbdU0gmB4xGwiwS6UHA8tipRCAgBISAEhIAQeBwIiHx9HP2oVggBISAEbg0Bka+31iOSRwgIASHwiBAQ+fqIOvMJN+UWiD8jTpIs+PNKtzwE8sXD+s3rO/I1/+8gz9YV3J5C2qQbwva2ezrqnzyuk8O3c6pL3/j/t91KSScEhIAQEAJCQAgIgesjIPL1+pirRiEgBITAU0BA5OtT6GW1UQgIASFwTwiIfL0n4FXtYQi4ZGAiAEt020QI2r9nLvsxFuWapOg16xq3vE0RYZ2J10LAvn7zOmcSUbiK7jY96gKTr7eEL+vsubJ5Y4DLnBkn58qxpwe9Orkfsdz07fmz56dnz5+dnj9/nj/NtG2PbMojBISAEBACQkAICIGHioDI14fac5JbCAgBIXDbCIh8ve3+kXRCQAgIgQeNgMjXY7vPDO898kCG9eMwD8PdJu61eGI2RIdHvg7Eyf2VdmOB55pl3+vtykSMJ86t6EyXfC2hh7FP7oP8Ok677r8kj9TEv/XmmyOl73p0HlkRlYVe5OnTEe09SidnCGKeGxiqJEsiXDMBW/6rEMQXVCgVLQSEgBAQAkJACDxYBES+Ptiuk+BCQAgIgZtGQOTrTXePhBMCQkAIPGwERL6e139syM+/v3W0bAsvK/oKkcaE3kre81o2zs1ECIfb9cLwGoGytx0u3uxlmbsgDn/rer96zc2cayFes+AlUbAza9o0SDtGl1QnEcA38i8ir6r3a8H+KJLLa/Zq2Sv6tlr2JbvlPojWlfYcceFgpb5bT7uHpO4Rryt6e+vYSD4hIASEgBAQAkJACJyDgMjXc9BTXiEgBISAEIgQuB1rm/pICAgBISAEHh0CIl/Xu7QxsBeiL5cSeFtiDfltPyT0ykcsE7975EZDHtouAcm+Aflb5TmHIIR2NyRraVtExGaY4E3UdfTf5jCie0O0dsjXVTIjhQO969o7Ur2Xv3rImi6cytuvUX94jV/d9bE37sA7161ygdgNiUnTfXj39dIk5kr5K/2+Uu45+juT96GQrzauZ9o0k+Yhk7qsP6M5I68J8P+ED+ZZ0d0ZbJVGCAgBISAEhIAQEAIPEQGRrw+x1ySzEBACQuD2EVg1w91+iyShEBACQkAI3AwCIl/nugIN6vlty+IGmYhQC2+LP/u82t2Snozp+A6pR/ZkihbD3QIB2JRdvDNrGRYe1xHAC2HKhv45NO5SpTZgiMzG6xe8RhtiObU9eQeXf2cRC0ayQn+g/C6uQDQaiY19gfmtD6x/0zcjY93+tf4qH2v9C+RrQ+COOqMQnndKVfTq9UJlkG+2P0Kv1/LeayXC8VLCqB07v6+QpCt6tlLuTtGns63IvXd8n9PeFfmmG33hhOe0dzRO9nq+egQsw/AQsb5wV6p4ISAEhIAQEAJC4AkhIPL1CXW2mioEhIAQuCICIl+vCLaqEgJCQAg8NQSeMvnaI+f4m/1evS35PdHCeUVEXua5gPgbEQAbQ3tQftcLtigzkqRZjvLuaZbhnF1G8QQ1whA9UbG9DXFdiFf29Joed8QtZmI0aMeIfI3qrIQygJMxnAULvJE5X/XoK560LsEy2SfW9ipXh3gP8S2k7TT+kBDJdjfMMxCwVdYFL9s9Mo3yJDkaT+0ry3PUxYMeEcd6v0LaWd6VPIb5Xm9Vr66Z+RHn5Pvs05HO9b7PkK6I755+OUc+5RUCQkAICAEhIASEwK0gIPL1VnpCcggBISAEHhcCkya4x9VotUYICAEhIASug8BTJV89QhAR3xj/jUhCEnTRu4/J13OIjkg7slcteJZiuqMN90ZkWZhkl+xMnsHw/iq22YiHWU33yM9M6gWP7O4lX3verSNZN7KUMMCGUe0D9FqFQlc8X5H8TEWgN7YnZ+jhi97A6efJcNRMvuZ85vFc5EGCbESojbB9LN/PHfejcXxu+XtxXrlcMpqXeroyInlHHu1723d0PvOsr/Pg4MRXL4Vc+cLA0e1WeUJACAgBISAEhIAQ2IOAyNc9qCmPEBACQkAIjBAQ+TpCSN+FgBAQAkJgNwJPkXxl4rUx9EfvhUZvnALZOePVZuToTFpOMyKvzIjvEcs1hK6FS3YM+OeQtl7I5SwPeNkiCbuHSKihmEnbIwL22uSrvQuL3q7mdXwJ8jXDAO8MZzK8vLm7QlRXstlCF4N3cm9iYfLX0j57Xrau8A7s6zevd7/1O9L7mcmPPSOPKLNXb0SQnjPGKr4B+cZlj0jKkfxInI8I31TWKM0RmEcEL/4dydcj6pzRrz1pbH5cJV8N6/si2fe0VXmEgBAQAkJACAiBx4PA7Bnr6H3Y8+d2yHg8WKolQkAICAEhcP8IiHy9/z6QBEJACAiBR4vAUyJfM0lXiCX22mMC1iLM1r875GvPyzRSmEyQAWHLhGlEoKTyZg6wIwKkR+DsJYaMFE0EW6/d5w4iJCt69RgZO4sFl3Wu56v1sXmQVjkwxO8Bnq9GvGZdpbDUu8jXzOq8DUs9irLcjCHwQEbS3bCNCPIZnZjR+5lyZtOsko44pkZzArZlr36OiN16saEQ8R5+URuRsB2RezZ3vX59N+5HZO9Ibu4fLz3KxFg27S7zpeftvdq/e/tppG94mSTXMen5Gq0htkZcSt5Re/RdCAgBISAEhMB9IdDbK2pdPK5X8Cx9XKnzJb148UL28Xm4lFIICAEhIAQmEdDiMgmUkgkBISAEhMA6Ao+dfMXDuB0YjTRCw/wegoe9sEZkhUcceIRFz7srImdHdZthHkmSo4wRjVcthWIeyYvyoIxefyRStCEyA7aiRwLPjJCzyNdC8DeeeOapeCnyFRvVeW82DDtMb9vmPkn/GxBCDfkKoZ8979sN+TrxRvJMX3lpRmO5kuOdCkZlRFmrF2OQ4CjjYDN2g/Dno/C7PVlmMDKSvffO9d4+nMnnzS3W5kyCQ7hzLm+lf4+aJ1mGveRrnSchPPisjLPpZvBXGiEgBISAEBAC94XAyjq+WX8Vvn/TbbN4zqarFSw+0TPSp5cvX8o+PgJJ34WAEBACQmAZAS0uy5ApgxAQAkJACMwi8FjJV/Ruqsbq5A31+s77tUcYeJ5FHp7nkK/4riZ7cGFd3jePaL1v8rXyd3DIjg7o6B3IZAD3G2JRPSrNOxO9NCHhqH97YyMKbTwznlB2lySeJV83VqKgdgg5nFKg7FnDX79pPVknGmHYJfkbEhp3o0ac9t4W5t2r4+k700+eB681YzSGkUCMfu5Bsmpgqp6XHaNeb0xMdE9OsiHQHMOWtTeHAw/eRMZ5keuu+UtbPLnvg3zthRRGz9cR+dpr+2b4XchIW+cz69NJz9cqO5GvM2uAyNfZUaZ0QkAICAEhcKsI4J6kt/ZF325xLZxZw4/sj9Eet363vYZVvmqdDiL97G3Ly3dEvu7FTvmEgBAQAkIgRmB1eROWQkAICAEhIASmEXgM5Kt3gMzETiKHkJh4czqZV2Tv0DnyRp0B1ysDD9ZGirAc6DkXyYhEEpMImYCD53BWyB6U2ZN/pt0mD8uIf3/+/HktConY9MdevdgWKwM93VL+1L9IarDMSPj10vXaah51SE5ivbXt4IWay4vIV/i76SzXj32aubQSarghMBPXWrxVM66JfN3xL8tgMkERSYZIPqymkdU+BMaXvcamyKtxZEza4AohwDdjicKDz0DJFzK8+mbKuVOX4n0MGWbbPWtYrPNkGXveHFC7cPIt4Nn2bbAJ2rsJ310yeh7uvXehcX5YlXGvnlo9rjc9zgerAu1I39OJWX3pzotwGeOI8nY0UVmEgBAQAkLgESNga/HqXq/Zo3YuVB2xdu2RzTsLet24Il9PjlkZp84kC/pWz+XlCZ7mXNTdYLx9ekfk6wLgSioEhIAQEALTCIh8nYZKCYWAEBACQmAVgYdCvk4dIiGUKZIKCZOexxRjttfQ7hGOuW7yHquH50IMY9tmyFevjxtit+OtZnm9A/yGeAGyupcvws/7u2HE9aP8jEdPpzdki71/OuEVG5GvieAaelwa0VmE2/Q9kJeN7joepGh8CMnNIJ/r1Fjqboi10YOS1g5sO7wlmz8zmRx0zAr5ujpfYfqNRyd5As+UzeQ/697MXDCTZmX81LQOGZm+JdLRq3Nl3DQ4TpBm3vy7YgSc6gtqb9bfEjrYxjnWuUK+pvqtvBlZeuvNnnbfAvnanUcP9u498hLCTH8pjRAQAkJACDx+BPhsd2SLo7V9Zc3fJZ8TvaR3Rltps7uX8erLB5FtyUeTr7YXs0ukK9jaeefFS735uqIDSisEhIAQEAJzCIh8ncNJqYSAEBACQmAHArdKvjYHRu+9GPP+M6O6EQhB2Fsj2mYM8CtkCpMYvQOz9wbjhiQ+wAje8x41eS9JvtrhGglMI1Fc8rUXNnUCj4ZERcLQ20FBXR75mgk9DOcZkJZM0PLvjfcxeKB6IWA5XLBHqGL5I3LYRK5jiIjiaJqoRBdgzn3YI6WrboHnda3r4LBjXhtsLK28QXok+ZpkGhmSRt+xXZEX5+vXhXx9dqqhodkjdqWeagzryB+Rkav19JYobi/3Z/PmcyGhubxe2PCZud/Ks/bafIXz1swY2MjlzWNX9nzdsT1YyoK6sHcNWqpQiYWAEBACQuDJIIDr8qUafcSepnd5i+UOyc0D9gxe2VH0lFHUkM2extvnL3SK7akWstSkL16IfN2Dm/IIASEgBIRAHwGRr9IQISAEhIAQuBgCt0i+IiE5Cp1qZBkeKPFQh0RqOlQn4uKIw/VKh9RDbVnR8WDu3ZKekS/ycjPP2RF5PUW+MrE9QS4hLg1xh15sRO4hKcJGe09O7t8UghjzzRj+k5wu+frmTQ1dnNK4Hms5cwIHWku/e+TrqtEDsVy+EPDslHX9TtRt+Nr0dyMpcwjsoH+i0Mo9/c9tBwI7pxX5etcXE5cJDNsR+WpjPeniJS5xePrH/b7SntGc6bXXvHzP8XzFCxUWHnwkS1bZcqEHx16eaya9yId1PDLytZn7Qc89Q/Sq3qymH2KvBE8agRVyZHXevnVge22fHWfXuIxz6zhKvjECq+NsXOJdikuVO1v/keki8tWtY3HPEJW9GjXEk8WNcHMkMJ2yRL5eCWhVIwSEgBB4YgiIfH1iHa7mCgEhIASuicAtkK9MRhpRY0Zzj0xD77beQRyJOvZyi4g9z4i8etivZbOnJb0xuceQMNMOa4MnR6Rf6Jnreemu6CW+xWrEUCX7iICy7z3Dn7WZyfRqGEWyz/OUdoR3ydcS5tSSI/lYdamENG4IcHoPdYZ8RRJn1ujJzXC9YEG+iLRFwhsxZK/RPeQrc1O5bQeTr7Nvn450lscSX2pYJb1HxD/2M85NrnHLewO1vGWd+71DcEX6xPPYXr0b4brne0g2v7m7RGB6auNmxoDIer4qV6MPpT8Ow2zRkLoq+y2nn9XPXhsO64dbBurGZVvtg9V91LWbf8RFgRWZV/HrlX0utqP1aKVdR6XtrXF76ljBe5VgPhf/Pe259Twr4+nctLeEhUd6Zt1bCesbXNQ7Qs9Wddvdn57p+brcX3CG0Juvy+gpgxAQAkJACEwgIPJ1AiQlEQJCQAgIgX0I3Df5Wg+BRpjZO6NIWpYTa00LK+PoIDoyKPUIWP42qgt7wDMa9Qw/K2VzT/fKZfKQ866EaF3VsIbAJRI6lWV902u7pemRr6msSmQWL8AZWXOeoktV1uIBavkNPyNxGi9m8HxNZGtjcDECFMMY44190GGUo8oNYbXdd13Bc9XyZA9We7O1eOJWuZ9lyRtYjLxqwh7D+58ZVyT4Bm/huph7b9XOdA6kQR1FnYr0ZmUsMfmKerkoZk4+MhZ75Gw0fnth4DZhr81LsyjLDLm1YojuYdF4uHd0xOvHptzonWYYQyjzLPmKdeyZ75CAbzzhzzyhueN+j9JdOw96/Ed1T2Bzzvpa57wFT/JrwMSXN65R533XMTuPrMzLl2pTr3968s228Qi599R1LrazejuTDufLc/EYXWZaLX8F2xV9OBf/1XY8hPQrBN+jw3rhTdW77c12UZ3Zw03rQamjd6l2ZT+yknZaxnaj5mYznF6+fDmxw9hVszIJASEgBITAE0ZAi8sT7nw1XQgIASFwaQSuSb56B+yGfC0EAhrVMc+KUaeXFr+tGGN6fZFJrjdvvdF6B+eI8E35U1hL+4fkJLeHjWBRfWHY3FIJh2tOf0ZCagafUb9gO7B8bC/jl9J5hj7E2MrK/y1Eas5jhoYFw3xuZ8lndRj5lWUrHrEpnUeKZcyIaB2OXSN+Wc5yw7tneDRsMHRwSp/DqhYPvY3cRMCyZ/lQ3ntK4JLE5KG8MjYv2YyZ8WK6PZovIvI15yeS0/rayu6NYR5DMwb1Hmaz3tE4r4/mpZk+miFfEY+KO+jObH/ZXIMe/UdFH55p6y2lsTm2KxNeLlmYh2+pnZJlDoGVMSSSaoxpD8/ehYXHiO3oMtMYzTbFEbp6KCm22gClFwI7ELDzFZ6VvGJWxscOMaazuM8NQaQQhR2ehlIJhYAQEAJCYAEBka8LYCmpEBACQkAIrCFwLfK1kkWFpEQpkTBLf/cIV/u7HQ7POSSOyNdZIpWR3kNi4KE4leeRr4nTG71VOCJfE1lj7902no4OiYXkTPQz918lLJ2wykgEeeV5JCMbEpmo4jxVL4r3pxkZkJRKhI/3zikb+DyCFUlqJDcRhyWdjEKOAnGMesrGCCRfkRBC8tXGDIZ7Zu/XtdniflKfS77ynHLJVqzowGi+6JGv3txjum7jbVaWkRwjvG6dfO3N03d3NtaPWhnb9WwjKB/E9yny1VryhEMrP4jOPEDI2XnmmvPwAc26ThFBOP77fE/xOg0v+/yeF/3M3PGE8btWP6mex4EAniFufX4R+fo4dE6tEAJCQAg8NASe6NH+oXWT5BUCQkAIPEwE9pCv7DllLe/dvK8kYzGWNGGWMMQqkK9ReavkQpIvukHveRIg6cV5Z3t5htDwSGaPCKx27I4HURMGygnZnMpAArchHMpOY6/nhPUtE8ezWI3SMZZI5kZ5PUK3CcEMYb4iQjiH8QVvZjf8bfGKNcJ21Jbmu7fDC8hXL/SwJ8+GfIWMe0impfZcKPFmrij17AkheyERL1Js42U5qMGI14awB92dFXBXODk0oHfIzPvyfJ1t+0o6ka+TaM0QKJNFKZkQeJQIeATkE7D+DC9xzMwdAXm7sjcI17wgHKyng7vWzUepzGrUzSJA+7SblTPZAF47A1uer7fcZZJNCAgBIfAoEHgC2+9H0U9qhBAQAkLgQSKwSr5GpKLnqYiAJK/L9M+IOq8cJMyqZx8RCJimR1Ri3ZjOCLUctpPITKzT8mdSbUfYRGtn5Kk7Q3Qyyd2Tg9/txDC5d8C/fVeI8aiYBmFzR4asSr4+e169wWbah33kEaD8Pf1u/YH4Rp61TNLW91uZyQTy3+SoxrRiA4iwPzp0bw1dXN5stTZHk0ujx+YhbWGH7f3PR+Kih97HD3Ky3SG06eEMcW7kpukwXyKJqsey98x1s6TqbLpZmGbDDm/K45PVzBumVIjI18lemiFQJotSMiEgBB4RAoHXqrt371nDnPl7af8ZvTVenkGZQfwprwcz+CiNEFhBQOTrClpKKwSEgBAQAkchIPL1KCRVjhAQAkJACGwQmCVfkZhEoiwivqqna6kxka+ep2f6zASnZzgZkQJMVLoGnPI2qHmJeeSt1b0J0btjNY6I6iQbktDW/ogMNoysTdxWJAwbAruQbx6RXUnhQtTVsuFtU5NzZthkGYDkQ1IQdSGT30B+Jm9Z1i2rz+tzJF9NvoiQd3XGeQ+2hhEubfeI4JUQsDN49dIwcZ7kqcSx482I7ccQvaGnc1aoIsGb1iv8XNkvmf8pkq/e2PYwtjktmiN6/ZLH1BkE/SypOptuVod2ka8iA2fhDdPl+XqWsBbeZ+OtAoTAk0Cg7M2a8Kh28TGYRw6ZiyZI4OY88XzHYeBJdKAa+VQR6J2/92Ai8nUPasojBISAEBAC5yKgHd65CCq/EBACQkAI9AypQzNqJcdeZ/rjzvBaViePfEWyLSJtG2PGDs/SmS6NyDv0Ak3loBclkhfp55Hnq0fUoWzV+6wAhsQjk7O1LjNCLd68Ny85O7gyAWpyVSIRvCszDqVvPa/gWnaRiQlyj3yt9Tn9W3EJvI+j/sX+8EhlL9+IuDfiyfoG+wyxuBYBy+/LZtUpozTLU3SptguIVI+QyphAftNr1Ie9b1/OjMNz09R+nmZ8tjX2iPhZ+dzQgguhCWfr4XSzelfnFrtgcNepw3/nEK913ii19MrywmSHwk14I3ke+VNtmcCEx8YQxKeWYLhrqArx1JBRe4WAENiLABKhuAYc4fnauwgyO5/lzdPexl0oX/BsC9amsMgXwl7Fvj0/20XeI8bHIBT7ixcvjqhFvScEhIAQEAJCoEFAi4sUQggIASEgBC6GwIzna/XSNPKVpMnERjGaGBmLITCzgb6QdiEhOtlC9PLrZYm8ubJ8EF7XiC4kUZFQzraWlCeQn0lIS4+yGTHZI14tX/JwNC82LHt0s7jx4i395BGVd7ajEko5dRuSqeQVimUiQem1mUnm1P8mc/June03r2zDsnrrAmEbEeesZyMClvvLcDLy9dzQrJPqnZOhfuY/FPKVPWI9g1qEn6dLm/7tvNe5Iv/RaUNCeaEifO/Xsq160kZzyhHyRU2ZJV45/2i+WIDufpIe4ek0kpwun7jJ5bk5QlHfhYAQEALHIWDEyxkWsJHn3HHC3nNJcO4yUvjJtP2eoVf1dwjkM9jr8ozPlfZLIl+lfUJACAgBIXAJBM7Yel5CHJUpBISAEBACjwmBWfL19as7Ms31NoKwlZWoLSFcZ7BaIcY8Es+IhoZMmgylafI2IVodb0wkX7EeC0/M7fTkxL+x12vKn773yNecpnizMSFs4XxTuShTQ8pCyFqWz3AwOZDoxFDBM+ReKqOGbS5v5mJ93N9IAM+S9J781gc9gt8rn4kq7ptaHt3GXtHb3jiwMWXvEVsfZMNGGUeoF2bwqOngXVpvfFrdHgGbyjXdHxF9KOdoXPfaNMrL348gNy9Fvq4SuCttH/XHSlkPLu01yNcZUK5kTJwRRWmEgBAQAkJgjMBTICDzfg7I17wfTRcqXztug1rHxkqjFLsRqDp3JT0T+bq7q5RRCAgBISAEOgiIfJV6CAEhIASEwMUQmCJfX785vXr1KpM03r9KCKb3PAtBi2ReymNemEi0eZ6Msw0deXbVsulNUyy/ykJEsRGbldSFd0qZ6GXSMiL3DAOvfvsbe6p6BG1K22t7RI5y/RGJjbLUPBDWzOs/k8nyeuQl14f6wKRgpAMegTuLt5eOieme/E0bCx5IjjVlQWjgkT7beGHcLTR29W6FUNQuuQx6jmMwIoizDpU8SJSG6dMYAc93uyjgtY/bVNvWGYs9nG6FfB315dHfRb5uj0BmcD4a67C8KxkTr9YeVSQEhIAQeOQIPBUCEtdDka+PXKlvvXkU/vpS4iadf/nypezjlwJY5QoBISAEnjACWlyecOer6UJACAiBSyMwQ74mL8ZEvva8HjEEKhJ0Sf6eh+Be78ER+Yr1IoHFeG7e+Sxer6nNlTSiMLdIGkfkK9bvEX9WNmMaEYLofVnJss5bqtxOxnmJfIWw0alcD3vu8wZ/x5PYyDv2HJwhj0d935NvDw6ely2S+9kZ2drI722iEwKF9cU3dpHo99547b3Hm7Em8jX9zUjLcIyRsSQi+zA0N46JTKA7D6D1vEE9D9TRHCfydYTQI/wuz9dH2KlqkhAQAkLg8gg8FfLV9uO2B3yqnq+9M9blte0J1sDO1Ve0Vot8fYL6piYLASEgBK6EwBWXsyu1SNUIASEgBITAzSAwS76+9957XfIVSZnRQTh9T++A9v5FZYz+jnLwz4koQiLHyCMvVCuTrx5ZaR6y1YbAkPwAACAASURBVEvReRuWvUDNWOKVlw0oRPTOKAp7zGKeEVGJxhvMhwQzponK8wh3I705j4UkNh1AjAx317vTIZtrHwzeFWa9QZmwDMaDiXYPo6Z99G4u97eRj0imcpr0exRmmHWk6rh5sdobvqc4/DTrB44Tq9fqqf1avMOxXyLy1dozClE+o9tHhfU9IuxwxqSQzb3wzjPtmkkjz1d5vs7oidIIASFQECikgL3VLlyeJgIu+ZrW7+eP3KxWwhBzr5tX7GPUBrsAi+egW2pnPh+U52JuSa5zZEGP6+by6TmFTuYV+ToJlJIJASEgBITAMgKPfJe4jIcyCAEhIASEwIEI7CFfmVCMvBX3erwikccH6p6nqAdLVwYIkzyCFImmxhOPvAeR5MN2JKLRw4mJv5Ec9r3XLkszQ7zO1jebbtN38EYtyhXJ+MEPfjB/evHixYagn2nzipymW2i84fyMIZO2M20a6WAtI7H4+K8QuelP6GlrOsMEYH0ztuwce2MFPVb5QkIWo5SBZGw2aDvhjWcxz+2g0MP8NqxHahrmlfgsoc0NB7zIYOMU/5bKHHncZh1g/Klh3hyA7yFHOEQkanQRpM4hO8M0r/QHp3WNtIFB9xCjG4TTTvDXsXLBcL+N4RAAuAkDtY15x7PkyPkPx/iSvlwptOCSTEosBB4rAhpvu3o2Il/Dwmi9CfNH6xKskddaR9x1bGHdbPaHHKHFuei4qyOulIkvV16p2mE1eV/5+s3dvmahb4YF30IC05kzLNXRXmzUvJfvKOzwCCN9FwJCQAgIgXUEzljS1itTDiEgBISAEHhaCNwX+eoa/eGPTPDaJ++QjURLSoeE5oj4miFdNuQPvRFrdXKbvDYgsWIEV0Re9zSRPRCR9LR8hxrrJ4dF0+bBbW+vLy28tecZvXKzPdKf1Iwe3oyZR756/R2VOZK5vrvqkH8eeRp5XkZ/7+FgecK3nFNY4RJa2MYJEpCjsTNTd+6PQupG5Gcz/p6dNm/Psh41BHEZq0PyFcZ0JDcS1ua57ERdriMFCfOaDolM2OFj/90c+Zr66DWzgXcE/VFzjL0nXDE+sGx3Xvaac89eUSND5FFeW7WeRYz35ptcOpRMCAgB3gPD+/K9tUbAtQgsk6/oFRtdNipVuPMwretHrYu9fg0vES2sY0eUId2LEWjwXVxvnwKuoz1PhIHI16egHWqjEBACQuD6CIh8vT7mqlEICAEh8GQQuE/yFUkTj/TySMSIaMHwpOeSrxaemD3qTB4mOivJUsgqI/giEici9FaU7lbJV2t7+q9ngMK2e+QrYoY4I4k5MmxxPpTFK5/1Bcvv9RWnw/7DfL0Q20gKMgnqEbreRYPcvuIl6RGpHs51bFEobk6bZEeS1nvbOdLbTM6mkGvFi2KDc/I8d8IZc3kb8rWUa/3qzQmNoRo9KgNh+V3bWmfkAcJv+1K5iFMlsEtbm3mPLOrNPHYrnq+r5Ct50czMa2yE2+U9NPkO2a0anPN4MS8ZB7QjyFdre6PfkydNHM+jOTiLf4BnzIzuKI0QeGwInDNOHxsWe9oj8nUOtVtdC+ekfxipDONde5qH0cTdUop83Q2dMgoBISAEhMAFEJg8El+gZhUpBISAEBACjx6B+yBf0yHU3v00gJlUwr97JBR+N1LHI0sb4uZ0qm++9jwOvU6PiDZsBxKEPZmzXbq8zYmElNXbI34iIi0iMiMjeY/sxvYz+RgNCC8dYjBjrDfjfqrDIxmjMkZYI66MMbcH+9D6yev7iFj28DEC0yMaZ8jXhqwrZKDX3/XSQCHtTLd64XQtj9dXKf+MfNhf3H4uF+Xmd21XJ1vTuS4+kwQmkp4eFs3fgtDJkfxGvpo+1VDLxau4GW/ggXsfb75GBsJZz9c6hgvhfS2DY1c+LzT8pT1f94QL3eNxtTpobO0p7V/qnyLfTJ6NHix4Y+1okrIIgceHwD2Esn0sIIp8nevJs8jXPWvcnFiPL5UuIrl9KvL18am6WiQEhIAQeMgIiHx9yL0n2YWAEBACN47ANcnXnqdg9M0jJ5n48ohEJmK9EKvnkj9GpnRJFyLLME8PjxGhhXkRo1nC82jytUe6YVtmiVIP03PI14jkxnqsfO6XiHyNCG8r0yuP22XkZiYr4M1RD6dKxqXQu+D9yboy+y5rL+ywyb6HfEUintuBWNa2l3Zb2lnCn8dSysdlzhKYjP9o2jZCNcrneb6avLWfgQCs89UDJ19zGyFE8QxRN8J65ntEvua8YPis88AFyddqUMzPvN299Tb9r0PAHuH5WuXYawxeMLg3eiDydVoFlFAInD1OnzCEewmdOr/uuQTzxMIOn7XGPTHdrHtgCyH+wN7TvWR37R2rCjt8yV5R2UJACAiBp4vAypH96aKklgsBISAEhMAuBO6LfEVhkWxJxmoOIWykRfqvR8DNkq/2TmN+Y9LesnTeb41k8wBmcom98JAEtnZYe0cEaI9sHJGvUV5rw6huS7dChDFu+Dvi4JGWM8p7JPlqJIwnS4989drY079IZ2s/FGZmRLzmcgqRw7JzHQ3hU8Ljevg2oYoLGWNjw9L3yFdvXI7IddZbfEc1hUyevTyA+sm62tRRvFQj79883zjv7Y70selzwNjmLyR9kYA0YxPORakuxLliYOTdSJjR94WTBPZHbzxH80jWicR2IuFp7GMkh0OELhGW5M1pbwhnGctFBR47cM+hNnM0ZzYwdzDN79eWcNu17702Bv0WjaGj5HOrXZAP3y82jPN/qYzVsdyUNdJpfRcCQkAIEAJMdG0AiuY5eo+zt49x52HaA6yuX8OOdOQO9zQr5F6wPxytNXb5z85Rh7d3CMjDSXCf5Gs936xeAmN4Z/cHvb2mp8MlAtRsb5rOv/POOwu72tnSlU4ICAEhIASeOgJaXJ66Bqj9QkAICIELIrBCvqYQu3v/5UM6GAWqB1IxnNs3/LtXV0TijYwFI7nZUIy/N+QwGTbMCJFtz3CQxPZyW9Ewz+3lMMZM5nI96fc9WCKOm3M2vNM5wi363jO8z+oR92mvj62+qK/YmMa4s25au5h8njHKeXUhTk2f0mWDmg48zIzQs28pjPGI5PT6hYlmJF+NdOOLDyPy1dMdxszSmKEOwy9X410JCY5GPczXa499s7HTjL3OW7h57AD5uncOMQ96Hou1PDDsWvsQo/Qz4rx3zLn5yKg8KtvI4VG6Pd9dz83Iy2hRbpsXN0bhIqhHgO9pQ6OTHTK5GWuJAAZv4HPqnc2L7R3mGXh6cf7N2lH66og2HurdO2y4EggBIfBYEECSC9de3FO5+6Yda801MYvW5KU5/gICR/u8C1T14Ivkvfc1GoRn07zX3xl9YmlPGIylpTICcPBs8r73vU/28WsokeoQAkJACDwxBLS4PLEOV3OFgBAQAtdE4BrkKxOv2L6VAzyTIz2Cz6ujvonp3Axn0seTy6vf0nlGHTZS936PiJ+GqIMQxkgecrkzmPbI10voH+KDbYpIRGtDRIpy/6bfsd2RrqBXqNXt1RVhEJU7g7mnr1geYxTpRJTHZEZCEw0W2CZLk/6bPE4Nl8ZgM3jzNcLIbSe8k5rrKG5yjawllDJ7387Uw/2ffuc2bsohr48R+eqOcfBGzuWDB3HTHzbnlDpRX/LPk2/TLo/NRcPyEUaycOx4xr9F8tWVzyG32YP3quQr6IF5BB1BTK70vWuYj0IGL5KvWQ7yyo7m8RWZc7E7DcSr9Si9EBACjwOBNPeki1fpUpqtwdH8585Ti2tkRW0hBPs5SEdr8n2Tr+e0SXnLXvHCVl7Unb1r69Ke8ILk69226m6DLc9XjSAhIASEgBC4BAIXXpYvIbLKFAJCQAgIgYeCwH2Tr4xTj8Q6i3wtJIlbvkOImFw1jGhA2KL8bNjxyFYkHld1hD0gq4wgGxOKUR33Sb72MGN5uc97JHVEvjZkIITf8rCKiE37+17y1SXuSr95fTE7DnqEoBkiDVMMU7chX4HYRx2N3qTt6a6n49E7tBvytYQBHxGh2RAzCFmWZU+76Cj0MoYKDEL1YVuMJG30F0KYo3EI5w8jqvCtVwuN64XonWn79NyxaFheMrRNC3GX8AjP19AQDaRdpBfVu3tnqDtsbtbbhfCO902+Vtw8fdhLvuKFgkVMw3VJ5OviqFJyIfC0EciXuSDMe7h3WrzoM9zjvCnPoFzYUify9fHpd7MeRzGbj9CrssddfnseIF/aE16YfDWx9Obr4xsTapEQEAJC4BYQOGLpvYV2SAYhIASEgBC4QQTug3ztEUs9iJgYi8g2LgPTVSONvbVZvPCav9s7gfAubCTXiADCfA0JOGG4dz0YHSIJcUk/zxKwJtssIYzpPJKyklMFPysfZfL6JjTEE6nsEaBW9qjNLDvrxKh/Uz0Y7hfb1GtfKhf7PdLZUXkjUjjCtWJWwhtjuibs8CT5ynin8uxvPTKKPRGP8nyNcElymSfMyhj1xisadnN76Z1eb36xcqKwzZwH6zgiBHF99/QpkK8TbVwyIKLh0XkTvF4kmKi3zrH3GHbY2l51juUW+XqDOzOJJASEQL44VS521LV+r2XsIPKV59Ms116ZJrpY5OsESA8oyWY9DmTf66k6DYW9wTrQ3aW9k8jXafiVUAgIASEgBG4PgQtu526vsZJICAgBISAErovALPn67rvvDj3NepKzpxATsDMEYOR1aATQXuQaUrSE/0QvwRFZjMSfyeARch455eGAJCN6RaKc+G4qk5IjMpBxSuUywRRhyfLam5k5dG0hq3PeDgE7IsM8krfpI/I684hXxoDr9DzXPB3kehEXJlKjdtVyB7pV+wC8tFGf0s9ch3l3olcf6643PrAuDPNrumB5quereaTSG7VGRGGdrDtIAFsbjBzEMZF0yOrHeiNSN6WthLjd8DdvYsB6pG+9eaPX/6wLhhnqBROpuX3k3ct14Buy3P/Lc9wCQVj1y4xyy5X1Mxzh+boqkvVFxniyXd6cnLGxUNkWInoB25vxfC1zczOmFslXXJNsrrd1YLV/NnOFPF/PhVD5hcCjQCCvla/fnNLZI/17+c7Luz3mYtSBCsZB5CuvkyJfH4W6XbURM/uRS5Kvdc9Z9kS9umZkreBdknyFsl+8eCH7+FU1VpUJASEgBJ4GAlpcnkY/q5VCQAgIgXtB4Cjy1SO3sEER2dXzltsYZidC//aImp6XnNXlvQnaK9PyzRI8HoEclY9kpvd2J5KFHnE4q1BGeM0YtTb97HhUYr0sF5N7FXfo20QsG7HmfR+RyxtyIAAiIsNTcsPeIxVHus7tx3pMdg8Xq9cIu0RGYvu9eo10tToydrMsU2lnrpe8Oa1eDDtcvTswTDeEcY70rWl/oC/2HjMS1Z43Cfdt/h28wZE48zxUN3MSVDLCLcKo1+4aKhzego3mCiSpm3DEdx1U+2hlzsz5JrzsaxsGBCXLtVJ2iK9XZyR3FELa6wT07FggXr05J/1tE7bbw5W9SUzeUf30hio3Z6MPM5M7nyBRht63UdmWl8sbtXFUbtHzzbo/McfMFK00QkAIPBwEjPR59epVnntfPH/xdh3caR3jCBwZjT1l9ebSS0AcrJGXqEplHoDAaJ8ys1bu0ctJ0fEJm1FI4hnytTlbO+cPd9wFsnb3OgWTly9fXhCdSRCVTAgIASEgBB4dAlpcHl2XqkFCQAgIgdtBYJZ8fe+9907obYktGJEJ2b4Bt9WRPGMvox4yMySo1WXlRERZjyxlcq9H0qV6sCyPBI3KGxGmm3rpjUokTSMcR0Slyd+QVoP3L2e0t4dv0qNKNDleDNguq8sjME12xskjOD0chuQrhHCO9Inl437g31E2jyTGcYIYcr5Gdnt77HQ6IWGLusltRd3rEWiN0aQQRHYRYKS/hg0SuLXN5a1UM+zU9nXefG2MRGUsmJeoEWPu+EuEb/E4Rd3F8LE8jj0dR6J3NG95svbqiPon0v9pY9Yq+Toa3Og9tFj2kvfnQR4Uo37i5qLhL/dJQFK632AtaMb2hKE1Kq9ZZ68cujjrK3j7jlTjYt8X9exicqhgISAErooAEj81lP5eCTSP7EVO+e4Ww7t/kWUW1vne+ecWwDRP15n90RT5ahErAu/ymf3Nyl5Hb77eghZJBiEgBITA40NA5Ovj61O1SAgIASFwMwjcF/maz7LlLScj2/K5lsg4IzzYEGzp0CPUI6uMMLb0HvnFneGRpShrjyjxSC0mEyMy1pPD/maHZO9Q7xF+ls+ri8lJTOspJrYd3z3FtB65GWHWI18RP+5PJDQi4g+x8OrBvojIV/y71y7UXQ87ljvCKZXNFxoiIhTbjjJVHBzvsEgOTx+jfmcsvD6wcbvR3xKetZH9eXmTOBmqLDR1IY89gvTO1vV2K8zekxii10JfW//kMT/wzK79Z2GKSwhuDMXM7TIdM4J1ZGirckDZ3lg3WSODGHs5Ty0iI4Nz6YdRWU0bwQgZ6aurTyvk4UHk66hdzfeiZtYPm7bx+4POCW0zf1k47IF71Yxxcom8Xmr4NrGNxarrGFL+zLKXs490eLlAZRACQuBBIbAYGt1tm+aRB9XltyKskY+4FvJyXvfUu9yor9/SlZDGIl+v3z+qUQgIASEgBO4HAZGv94O7ahUCQkAIPAkEZsnXV++9ykTRKDQngoYkApKqTB7tISNTPZWUSStlMc6wfEzSRWQayh3JwyRLRERl2cB7lAm/ETmX8kcEDCslE2n8nYnWHlnitc/LH5FNHikY4Wrtm2mn6Y5XL/YB4+aRtxFpy3prv6/qZqQj3mRiaT19CAm44o0bkd2sd169mHeGPOM0SDr28MzUJ7zhiCF4N14siYh9vX0PNcvf8TioHqZv7rx+3RBqhWD0vFGr/EAUj0hgfLN1htydIV95znBDHBPpyaR06A07QWRW8i8Il9foqBkYF43ZS+ThhMyXWKARB8/rtdF374QG4aWz3gKhu5m77+Jl53+3Rr7aXFo9X0W+XkLdVKYQEAIzCIh8nUFJaS6EABKQ7lp9hH5eSHb3DLDwtvp9kK+jl1NevNSbr1dUF1UlBISAEHgyCIh8fTJdrYYKASEgBK6PwH2Qr2bYtdYygRYRQt2/d8hXzHcO+TqSOyJVI/J1Q2oVr9+I3Iy0o5feI7p7WsayjohyJCM2acHrcIYU3JATb95sPKE5TUS+jkhQD/tKOBSPbNdoEYRkjto3S3aP+hDHSpSWCdsRSb6HeDU5MNxvSBQb+QoEk+lXInUsHHEus0O+RuOqYlIYLiNfsx6i9SYiX9+8qWGaU54sj3njOhcgkBCdujQAJKWJExG7GQLQLSSVs16WcMyWroZMhm9G8m7GUQnxzP1dx3rxmq7j1wmTa+Gssd7V92QfAvlqb+vW/sVT2ITna8Z+Mt3QoEsduYTfAVuJ5u21wZu0Vl0dq5Ppp8RcJPmnylQiISAEHg4CR5Bbj2AewctiD8TJ8uHoWPdgRCH4O1EvbA9wyw2/dc/XEXYvXoh8HWGk70JACAgBIbCOgMjXdcyUQwgIASEgBCYRuA/yFQk+IxMicWdIux556xFSPW89k2eGSEWZI+ILZfPILv4bv2HJdUR49cg7r70oLxPSaODZEFmFlLL8PSxHYVSxDMYv1YthgxGHTDIVosprd490tHIi8jV9x1DAjA3ro/2O6aI0rOO5zYWgZpkj/ZshTK0eLAP7aWZMmZ5F9aHHZ5d8hXdzc5++eV1haMhXDEPeufbOuGDdjU7DO6+zBHhE5POY29TjyNuQo/De7JRuFp3wCNaqvxgmGd7J5XpTeguhjOOm6oiFAi6GaSQEUV+fEvmaMXt9d/GjIZhn37udIF8ZZ6urt2xfm3yd3ELUZLauN/p2BEPwCEiTVSyVXggIAUBA5Ovdu/XpYmB5pmFmzZAO+QhEe9aj8Lr1tfpWyNfonDPqB5GvI4T0XQgIASEgBPYgIPJ1D2rKIwSEgBAQAlMIzJCv6YD07rvv1rCgXLAdoJiIQ2Iq5fFIH48QwPI9AonL8jy6PMKlGi9KBSGx5BB7G7KuGJXNwy4iVUzW0Xdrc+Rdt/eQGpF6hjv3GaePSE4PS48Ii/rB2ttrF7/ZinqBcnnEJ+tN+j29V8u6k363byNizCP+vPKYsB0OxBLqtddXDeFX9BPD6GI/Ru1YNTjNkpZWbi+9kYKVfC0GxAab4i2HXp4ZXxprIzw3dY0yBN+j/m700HlrF8dy1VPwXI103/qTwwfnsVYI3jqn4ju4+B1I2azb5vV6AAm2CRUd4BYZhSODpDtHQEjend03zOa2x3Sw4/0+LJgTWOhhXFcc7+JuuTA2NmG4vbICz9PeOrTcLicD62peZ8pFiDouzDPdkdudQ3QSPqJrVIYQeNgIrM6ZwTz8kEEw8jVsQ3RRJSCvnxqBi2fV8JmGtOeEsLx5f1v2efyzEeF1e2URmGz/UPoDn9w4Qv9yO5y9ysrlzCPkOKIMbEsub3DZKqV/+fKldgVHgK8yhIAQEAJCoEFAi4sUQggIASEgBC6GwBL5ajevI6MrGKyN3MPDIJOvTM5ysT0yCtO6pK5DijQHbyOwiGiNvM2qETmRGUh8FEv4OUbt6MDMZKanBLMEWZS3knZgXJhRNiZf0bCefkYy0OsfTIN5mTSNdKQxhpB3pZWH/W1/MwIW28g4b4j2CTJ+BrNeGk/WSEbTRTNUYHsjsjzbNCysLb5L2REq6jdvnBqGjO+GSAQvUSaP+U3WrCOjx58c+W0MN2FTd5aViy9hi0fkPIvStMfKKYnw0kZDqHbeEbX+9oyGVTYg3YwIa/TlXEWdyL9Evi4aiyeqn0pSsbGQy2VON9lxfusZaacqIxKc9XK2jGQQRuP7cKx7oRHN03m20sV02DbDMl9GgXq5HVjFikfOomhKLgSEgBB40AgMyVciDmtjnwD5ypfloo7Oa7tFtnAS4YU1Dr1fyVY443jRMewJDPuW18LIe9vW6XIJ00Tq7TvwfIXRZJpnIR6Iptfzl11S61xotCbJ8/WBdK7EFAJCQAg8MAREvj6wDpO4QkAICIGHhMAq+eq1zQzVTG4mImYv+eqRURHROCKJou8uaVs8dbLB2PE4S+33SBjDAImUWeIoIqW7xoPyHmpK4+HCJCans/blv8PbrNy2Jt1CqF8kNFk+j2CteJPHGZKvSB6iJ2DP6OK1J5WDXrUoa8Ij8ridaVOPDO/NC1Z2qtt+RkwQh/Qd3yc1cg31DfWxelQWA1DWYccTk+VjvWSckPx59epV1sMXL17UYsKLDB2iqxqegCjGkLeeAyd7xjbkq+l3uThihrWZOZrftY3yeH3ued/2Qor35MH+rbqB7ykHXq1mONyrkzMYeWlunXy1OSEbSGG+z21h72vPQ3sHMLUufNd70ZMrzwfgEYzjzx2790C+bqCxcNYiX3dojbIIASEgBN4iIPLV1wbDBYm8cN8zCGGd1mp8EqMhB2E/UM8WeIGslL0hXy16ixNRw/ZLfI7mZzmw5Ui+2jkVzw1HXBi79riL9o2eHCJfr907qk8ICAEh8DQQEPn6NPpZrRQCQkAI3AsCR5CvJrhHdLlG4fJHPEDOND4i2fiQbWEOR0SLV15DGFE4Ty8cavbUgbCxDUFY8uOhuNfO2XSpDJadscSDfCYYAu/QzDcUMtLK7ZHBM0QvyuLVjW+qWv0pD7+1inVZOdx2/N2rq5EFblSz8SLS4V5/oUwbY0fZvVk/5HaWkLAm84b8eXZH/PI46pG+DUb0zinriJHsXH7URu7raHxPjXvwMKzYl7FT+9Dx2jTcchrzgkXSCgxfDWkO5KQ3Xmbmm0riJt2Et2p5nBxBvhoJ6MllxrXqSVva75KHMw27cJpbJ19Nl5rxAe/sVk+WRXJ0ClbQ1xlDurt+wtwSOYYv9cGU4GuJ2Aguz9c1/JRaCAiB6yBgey68OHadmtdrwTWjXsYpb5RbGP26L03rRInaEXldNuuEpV0X6yZyNOvpxDvh3XdZcZ32Lg6Vc9PmDLvjbeIV8tXOoHjxKv8MXrO9veS5HYVnEduXYpmR5+3osmeTb6LvRL6e25PKLwSEgBAQAh4CIl+lF0JACAgBIXAxBFbJV4+4CW8YO1IzsZeSjPKPSNoRITj6zjKgJ12tuxjne0RYg82bU0PYIFHX60ws39L15PeILyNaIxLPvkfkGh7sZ2Tg9nAbrD5LF5F/SFR64YFNLpRvRPwxgZtkmCUfWV6XZDMPTdPjQtiYYSzVZaQgG0WqRyd5FBsO0Vjx2oR90B0vFNqsMZxAWyIdtbI9PfXKqqR0sg/Z21lVqcoPxWC10UcmW3FHbG9rne7e8mUdS14DTJguT6LFy2H0rnM0f7lhh4tBlMMOdz0VqN1VL+0dWCD1l9t4gQxLxN89hR3O8wAyl2VcYJ9dxHvE8ZJZ6QLEtkfeLvXBigBB2uaCQJljNyRAyauwwwcAriKEgBA4BIHR+eKQSg4qhMnXdFHI9phWhUVFyb8joRq9sV3KeLsty7fgHuY/a+OE/BH5iheH8LyQCUIL/X8g+dq8F8vPclAveOSrecjWaEAHdt7mDAl7Ti+yU0i+wkXm5pwAF2JrhB6FHX6YY09SCwEhIAQeAQIT24dH0Eo1QQgIASEgBO4FgWuSrxGJ2CNf8fAXkhz8bit4eSZQI5KxOQQ6xJNH0jH5urkJDGGlWPYRydwc9EsbmHA0mZEEY+ORR9p5BqYR+WryRHLPkpg98hW/RX1tGEfkK/cJD6QoX0SmMlb198BztjFaAfFghjEsDwmdKEzwKvnqGg+L0c27SOD164xusu5VO5GzU20I4on3hCsxS2WxjiHxbrf9K8kDHY+htPdOrLP6nchf7DPsj8YwBl4o1gcYPtuTEw1SkffAhuQlHPa2v5evZ7AOib80N3YMwFhfj1i8RHvq3AtepXZZIjIy7pWj6jCEEJ4tq8G242VzH+SreWLj/FLHJvR7SL5OG8mxyQAAIABJREFUeLxscPK8k5/KyZnb/lTaPTtYlE4IPDQEBtEWOOw8XuLCPVTd98HzJO7+Ip17kHylfeOBPN5xPXFQRIro7XU8T+C+ICJfN+etg+SLALOwyNd4VsIuVRkmjM3mrBVcBPT2ri5RO7kHkOfrccNJJQkBISAEhMBbBHSUkjYIASEgBITAxRBYJV/rYbRIxMQaCsqkiEcKeuVZGUZo2O8NoVNC6aKhNyJLonrxDUYmAbkulInlwXqZQIxICvw754/q7ilBj7js5fOw4b8hecl9gmWjhye/m4qkWUhuOqGRo3Z55Xn9grJHemB9zwaG9HfTEWzn6C1fI/7w3U9PD9J3L5xtpF/VWFGMZShvyoPjjQ0b1m8WirtHns1ONg3BSR6/OF6MxEr/zaGlMWwqVOb1Dxt7mNSNvId5HsLfe29p8dxjxifDF/8bjWHsP9SfqmdRrNiSkeVjz9toTHj9FnkizPaxl44xYQ/RiPirc33yKDYPEtCbqhcQ5u8cOffk9frbW1dMp/fUcU6eDbYBAXt18jV4Q7prYEXZJ42uDXaLbT8H91vLG11OyM8g6N+DROCINflBNlxC3yGwI2StB119b3QiqhCuE81+xtbgPfPy0f1pkVHsiRfn3dQ9VeIZwtvXufsp8nzFNHWP/eZN82Zs3VOWNRL3d/h0xJ42cB4LPT1TFrafsdi0y9mzevto9My180g3vDNUVPf6Ezon8nWmh5VGCAgBISAEVhHQKWoVMaUXAkJACAiBaQRunXzFhiDxwodl/tYDwIwMmRiBQ6X9vUf4bA67xRAQGeizTQVun0cEcT2gk2HBI2JHZUQkY4QJEs+WJiJge3VjO0fkKxO61p/YB9jHI4U2wwcSkKw7noEBiVeUwcpBz9GRDDl/ufltBrBcfvFw894M7hFrLI/9biF1DW83tK+9n2qGDAjTi6Tpqocoh2Xl/mJPCZQxk69v3r5pGxm/eCyg92jTZgvhG4Q0Q13GduK4Z09k/N3eguO3o2eMdlUPKezfiLg3HUJdi+YoHh/eHHgJ8tXmtGh89shXMzCLfJ2ZTbZpXGwXvD8jQ6inO5FnUKObtv4FFwo8/WvGE4SJXFnDswwiXzcKIvJ137i6hVyjPcwtyOjK8MDfCr0ZXIP5LJqH61pgT0ngXGpv3tPfuK0zl3TufU65FPlKZG6PgKx7yR75+jrv8PN5r0dMXop8HV2Kc/t+8nzq7ludfQdGclklX5vz2uASkcjXm5m1JIgQEAJC4FEhIPL1UXWnGiMEhIAQuC0EHhv5OvNOn/c2DhJjs+TrhngqXcv5jaSIyF3PmF0P+/ym6MSbpeeQryh7VM6MhwaTr9zGHvmKBO+sQX7GcNkj75tb/0CWRwR9JFclJ9kQVghCj7yO9MibKVK9L56/uAtza+8vJS/wwnqiHjcEsoWWC958nenTrMf8HlNpZ84PO1buQySljThpiFonTLK1v5Kv6f3cN6/vPHwLyW393iM1Lb3JZGGCbVym/xqeNW1CNxnTCs7Y3z3SuJLDEArdyvTeoJ0h91k3o/ER6iTox2j1qWUbeR9ksLZ4RsZl8pXqmiH9Ru3Y+53HlemGZ7icWWv2yhHmm/AKqXk946jnNbT47i561xhe3ppn8wXrZU5rxlWRr7tUJI9TL4S3PF934XkLmXJUCIpgcQtydWUwwhAue928zLcqYES+OpfLMApKao7pDu5p6j7rbiKue0Rs/oMhX09vmj3uIHjIXA/bfhWjbwzOV/zmK6619ZJlEOrZI2aP9Hy1vbD19ejshPvYGeKZQXXPMngmKdGpZj1fG70U+Tqnw0olBISAEBAChyIg8vVQOFWYEBACQkAIIAK3Tr5GBGD1LIObu0ZyjHrYI5rS35AcwTSpXM6DhFlUHh9uvQNuZLS2Nnjt7x2qe+QetgONNPx3JJDsG7a3d1D3vnEbsO+SHCgzyz8yIBhOESGF35lAy7+/OTX9bu21tNz3PZJyY8woRCeGt+b2ef3l6a95YaY6Xrx40SQxva99BSFAo29en28Md8UQ3GtzNNZQ3lRXwiD9t4YJNs+MUsAmTDK0YeP5WlhbLM/IiNwHGNa4kLoY/pfJVyaQrB+tDYxLpOM13DSQnfwOJuvphpR2jH/R3BPJVQldII5n5kYz3plnYhSeuRL8iW+H8O/NnBWdXsCLhUllM6hmYu6MEIwcem9Ff2+efM2dfod7r10ROReNV9e7yemDGlYQ3nZjj/7GiBq8AbcZQyukcp3U27VjSv9Gm4MH8l3k6wPpqAUxV+aphWIvmjTPl6/f5PkoT00i//fj3fF83eyLbV4t6yySr3UeDObeZn6G/VJzLoTQ//fZp80eIclka98RTxNA5BTcx/T25C75OumZew75OhtOGPfXo7PT5rwycbF3pNznhB1u9FLk6whqfRcCQkAICIELICDy9QKgqkghIASEgBC4Q+Ahka/cZ97hcZNmwgBRcJgiXz29iciRnoHciI5ssHK8W00mq29ELiIWI0LXa4NHKJlsSLx6hokZ+dngw/VF5Y7q47aM2r4hv8BDEds7Y7jAutLPRlYlAwgShkbyIrHD/ev97mFkRqJq7CwEcmM8Ct5ftDo2hjzQP8ST2zeDCdeBcnK4443nK1SOnqybes3bltwf8M3hHp78jq/nLZzyh+Rr8f5txj14T+Rx3+mDZixAmOporLPORv1n+PJ8NEO8Wt14AaX3Ni6G1W50xjxUBt6UbMREMukc8tXGmLW5zrPF82ekww35Ct7k3tpzH56vGLXBi+BwH/sa03Vv7g3DXpPXUZa7c+J1+01hhzfdfZ9EyX3onuq8ZwRoDEr/zuiPzoWjZj8UTJS90LDRupf/7sy76K14n316SfIVz2d4Drs18pX3JMM9DHgJR9rIof+j819Pm22f26QxIrroVU6zgygf6ZzCDp8xzyirEBACQkAIhAiIfJVyCAEhIASEwMUQOIJ87REdfFDkAy/mHR0qPQP4DDCbUKklUyWD7D1M8BTrkZ1MblgbevJnwzSEbH3vvfdOr169yv9/+fJl9mZMHnlYBsowIl9ncJjCj8LSWn+xLGhonyFfLX1DGsJNayR4TU70UIzqwzbNYuSRU6skr4c3hpCtmDhvfnqYWnk9w4+lQaK14gm6FZXhYYxGJ27TCBNvHFSi2YkLx3rSvLeKb0cWHWRdqfI5Opq+YdhGnpNs7HmkXBW17Li9EM6ITZXbCbOMRKdnDPXCDCMpHc2HjREyeBfayq7eD+aNhJc7egwXhF9OcvTI14j4Qw+NjQEN36YrXiemf42u4cmHxs/otGRkK4aqxn7otcmwZ0O363WCYRxZ3vwcaRsm8Sii9hbI141eB6HMc992Lj9xOT2MvLU1DE8dhczueGNv9OqWTt+dt/U2a3o0vm+pPXs2K81CHxTwUPvXaw72uTO/LOtrVN7evsALUFD20h7+kjrpvYN9NyHd7r9oHo3aUlqyifSAa095DiKaWyPyNUeegItU9wWaXcpqzo2wdzhXLiQQ8TzY3WdwmOI7sO68voNoEXgxDi9m5nzB5Uf3TDB4DmIWD96/9cjXzV4P9sneGlzPakVW91JAJCjs/aMLVynri5cvbnkkz3aD0gkBISAEhMCNIaDF5cY6ROIIASEgBB4TAkeRrxEmeKgbHTLD8xiQDSEhs6NT0iE4ERUeKeWRxF4VTJZ6RGQqH99ATeX83//93+mDH/xgJl8/5EM+5PS+970vE7CIl+dJtNrMHoG26Y9y8GWi0wiNbLt69izLnP6GZHFEGqc8lj+lSXnsHx/4OXQay+eRplY+GioiHcE+RTKYMYpw9+SJ9BvrYjLPvjEhzQQ3ts3Tq0z0keHGI0SxHNZ1LIP7Y4Z8ZaxyHz97Xt+jZd2x+jxjoI1F1r9oLFb8wBM1Ip6zwQsMV9mrFd6nyrpNoZBZt5g4rdiV0NXcn5a/6Tuw/mZZF3f5bv+V9ud6mJiGNvWIMBw/hsuIqMS5yCVjzUhn3uUrHhBmuIP306K+zX1XwtTVuYZwNkNyM17AiFtxLR7LPN6GxCCEukYCOP98eusVvzp/32J6a9OMbJHOId51PegMhr17B5RxNrSyrXOrY3MGj+U0i969rpfRTEhneHt3WcYrZ4g8qbz+zXrmvY0bePxduSlhdSg3tmtv/0bl7W3vHm82riuP6cX1b1beFR2ZLfOi6TrjL9LhvL8o61XeV9P+fXNJ7IGPg4vgD3NjxTlto8q8sbLu5H1qmWwsFLf1D+6tbX+cz1BpXzrxz70ANpEvSsJvzfLev9nb2aVkCHWd2/r6TfNkjIvVzNpTKqtnBXzOgi6e2L7h5TsvLzRznAGqsgoBISAEhMCDR0CLy4PvQjVACAgBIXC7CNw6+Ypkw8YgPrgxPIU6GCzQuO8RW9nYAWTAVPnOm6apjP/+7//O2d///vdXEhPbF5FoozpRPm4P5mVCy6s7pUeikA/k9rt3cEciKsKV09TDN4Vi5jZjeenn5EWcjE9GXiN2lYwh4hdD1CIWJhOWYe3zyEn8W2So4T4xmbLxhbydM+aFMMOwt1466x/TS/7ddBhxtbTW/qjcRtfJE9X6A/vB/pbKQ+MS92kzrth7phi9vDFWcU7vywHRlm1dRqqa0Yzeqk2yoXGS5a/92yFf0VCG5CSODyZzuR0Jc3v7NuPrsQKjAU7zScbTwuM6ZO4M4crjepV8zX0MpKXJVMNv732nDd82Lf2MRlHXy3byrdhqtAbjJ4ZcrnPbRNh6JBGasZ0uIYh8dT17DJcJde96z87kr33pvSO3SG6u1HdI2kX59pBzNqa6OB3SmGMKuXXi74hWYp/cHPk6OceOcLgP8tWTaSgHRl8YNWrH9834I1Kav+O+Gz0PbU2zfaDtCyopKPJ12ztIvhYycZVwtQsE2E9Gbjb76LJ3myVfWS+tfG9/vEPtmiznkK+4722i2ZhHsF0SJYt2o9e817MzYGAFV9jhc3tc+YWAEBACQsDdEwoWISAEhIAQEAKXQmAP+RoaMOADkld8AF1pCxNHRt6sHJC9+pg48ogkroPTeN8jIvLdd9/N5GD697//+7/5v++88072er3UP5SXiWvrEzPUeAd6xj7CsXdwT984HCzjhvlZb6xOls/Spf8atil8M//DdOh1a+lGemT19vp61H+ebuU8HaPejK5Z3/XqN7nZq9jaxZhEOhPV4clp4aJRf5AIdsdVgMWmfzg0H+TzPFdN7oZ8XTCmov5g6OKMPRBzHnEX6Wxu06QM5xrarkG+2lzCRjgMW5gNwCuer6Xj6tuwJawfltF424KRbhTit+lTuMDjkeGh52YxLNYxKM9Xd4roeb7OXj5Y1eForpLna7xSNG88numROFq7Ruvl6PueeYTLHBJuIyEu+b3zjuoecr3u9SxcqncJYbI9ERE4mb1Jdsk+WNaRnqsDXfDa01bMsxkf6dIXR/fhJw0i4pSe7vCIsNH+/FLex+fixHp7RHmbMs4kXxE7DFuc+xP2BNgH0+SrM06PHH+IRZd8tQgx1iBoV4MnjpPyofHY5THGOl0ikTRRSkS+XkTtVagQEAJCQAj4CMjzVZohBISAEBACF0PgCPI1IrCQONhLIqChPIFwJPm6Ih8aR1bbkoivD3zgAzXkbiJfP+zDPiyTr0x+9Q7BpgQr9bNRB/sqaj9i7uX3sMjkChiQrGwk4LD/orZYGVYe4uGRdil9CoOciO30fzZsVQMOjCDToZlBZe0Yka894s8je1J5HPaaDXRIWDJehuuoLRGxje3y0lhfzWJk6Vhm7E/UESMyvf7BsrDdJpOnU56cWDeGd+OQazVUnOPVHs0/WRYgX7NMYKTicHPWzp4+j9ow0xecZpW4wnbMhsTLbSuer57emAze2Oy2id4My2OM5hgMJZ3LmghzZwbMqVB+QXmNEZRCF5p+ZiOrPF/l+bpn4NaJr4TApDIi4movOVffKpwYP6PmNGMDQoKP8s1+7xFrTOgvv3U5K8Sl0jlepbfk+ZrnsxR94oCoMzdFvnr9aWSQ7QsOGBu2D8j7r0Jm8Vuhm70mXPRpxDQLIUQQafZbVr6F/ae34utaTeXcEhnLc8nUsON+62U6l3zFsgHHuk8p0Vh65CvOWThfeWMs77PSJbYD3n51L68F7wt7e6XNPrro1+65gcI9u/NDkU9vvk6NBCUSAkJACAiBRQREvi4CpuRCQAgIASEwj8Ctk69mrLAW2cFu9wEPoInIR64T03nfmvO3Y+hI5GvyzkzvvKaykrdr+r8Rr9gWI6hmiApMM0vqIH5MdDLRZG31iMdquCmNb4i1gIhlrey1lclXxphltfC5PfIVQw2jdya2z/qaSUNsr1cHtqVXXiU9C3EXeX8xyRQRzybXaFwko455ZyK2RgIbSYTE5ojYZf3BPvJ0M5WHfdDard6+l+XpnaerFUsYc4y94WPhfhuS0PqAwuZG7djMQfiuqBNCuM4bQdjm3iwdYWt94pEKDflbPC9G6VgG04P09xXy1cMM5VmeryFUMc5tw5VtwkBeDbr05qsr4yT5anpm4yf9V+Rre0GBdUSer0NtvnvHcUSa4J7G8y6fGBMTkiwlQdLE9TheKq1N7JGvOK/zXsGbAy9J/O1tmmHG+81bIl8jfdzTZq8PuO17ys37h4VxgLra3csfOI4aT3PycIz0gOfPZs+fygjefO2tn9YHzb4v7YvO8I7e22devqhvZuqY0iXvzdeZwksaxs/mmkxM2nMQp7eXFeq+wJ5pKBfKMrlZwvNGF0YsxDSSnsv7qiJ33adM1BvBcS756s1zzbrBERhgLdSbrwtKqqRCQAgIASEwjYDI12molFAICAEhIARWETiCfI3qjA6GSNSlvPw7Gxk8g8jqoRPJDK/8fCh+/jx/YgLK/uYRO1ZuVL7lTaSThX5NHpr41qYRgVG7vbZ6BlmryzBFowvKx+Xl38vB1jNicjlcFvafpeUwtygTy85EkxkhMB3XwWV4eRhPltvD0DPYVKMIhijlMHH0FmfTF3fX1PO/Rtcp9KxX96ifrUxra0Q+sm70dMQrqzcmR2MYyzPyFeXO7ab3Vg0LwysaeytzjNXR6AHUG2HtzT/1b/huLU2EG+MS6U/WK9MNx3vFivPGruXFN982fVQMi807XIVo7hr4LMKAYZMcLXZ4OjH5OoNvbYMZRXGMBF4ZqNt3g6yMNRh31DV3hFanvI0cXACOdysHydxk1ETj6w53oinPXEeua/ypIU47Y+CuO2qHNO8TR2GjPflHoaSn2uydqAMdiMi5JR2eEuptIm+Oa/BrJiK/8NAr1Gk7Rh9YFHUuOY6LksPDL5SDQ8zXCTFouzOgu3ozaWE5FCfAZINFpItAhC31L87ZUPbspQcX5Zk5kzNGXnrRG5CT/VLHxsK4dtu+0qZVAnZGh0fhWJ19RdYdwLWZO2DtGQ1UnOciQrjuP6L1FNrY7BOittt7njCeMVxys+9Z6RtobD7DGQ6e/sEeoerEnrrouQHTSVy7G89WO2tZlBS6qFr3hEHHWbvss7e2jvrcvuNTGaN6vTLP2Z/UMzbuUbmfOuNanq+zvax0QkAICAEhsILAwhZ0pVilFQJCQAgIASGQicbhkTMlSZ6bE0kbSFeIkR7JhOQfljlLCDCJh0LWQyAYBLz0TBCmMuxvvfIxncmL7UnfkfRtyDk2UpBxAdth+TyC0dqI9TOOlob7wYhHawfjhfWy8dgjn7z2uQZZMEpwuUzIYT2e/F4/rXq+Mg6MfaQP9rYn5kcPBXz/ydoRGeGxTnxHt+lLMJCxXrJuVANOwZqNbEiImmxYpqdrvTmV+z5Ki+WijPbzSF9SOq8uHnczhsIIs54s+C2ar2pfA0HHZSLmPHdwG0PyGkMjQ2jgbj85eXZ5wRoZCV6s02tuz8hdLopEhuNax0QZOS2HXWwGd6tLTMRk/RiuoH6rqx47xmEMW30I8TgN/FzCJqx2x8jeQvmskvh5HQED9K21EXWr2S/seLd4DtH2gsMKMb1XvqiNs/LuSXeER+Kees/Ks0q4dSpr9pGmSwNLT7MfWNC/+9Bht+mT+CXd4D3jqN+GOmzecvj+ZvtQZ1zFBBk+ku+c9cEr2+bNZq+483KU7SFw/XNJUNBT78yFbWzW5M7a6K7dtA5GF8sYlygkLmK0WV9gzOV0SCzzhS+4VLXpE9OrpLu0Ech7fvBsrXijXlmI5Mm1cNXDv6efiK/XryPd3vu9njXN6xaiABlmo7tqL168kH18bwconxAQAkJACIQIaHGRcggBISAEhMDFELgP8jU1homhUQOZTEEjDZMqvbI8gtDk4QNoRIIhmeeRiXbI5nSRXEyseORTZIixv1sZTMql3+2wiwQg1pl+tnRcT0MaOt6dKb159fL7tVgW1ofyoNdvTycQZ89A52GN6Ziww/KsjVgG4hr1TzWmQEOxbV6feTqW8hj+Jgu3F+XB9MmLGsv0SDjUR+5PbkMq20L02rjI9aUwao7nrxmtTF7UXRyXUZ9hmmgcRzropffGDtftGprISGt4e+3hfmXdwrxN39CFAtcwVzJ7+uzNNSgf63vGbUC+emPOy7NMvhrhCu+A9d5q3IyVQbhfNKwmQ90KqZPrwnCuI3KY3iJDL/a6li0SsHmesNCDFG5w8w36cLROXuM7yxetn5u1JHoj2TzAryH8ZB153Don8CUdnqxrVvdniluRL2rjTD1706yM0zw3LY6rvXJ1802ShzN1N/O1vZ26YOk5on9Xyphp0zDNLH5BiO1e+T0drmtowbnOt4Vo8/ZCWFekfysheY/W4domCBd7zhiZmQOqvkyE4Mfyem2v6WDflfc3cLkg4dzFrxCXHP72bnm/I/Jtf+te7inret7zPn/eXAzifWmoC/Dkha2LpkO2/6r76NJRuJdC79OurLYvDC7QYV3D8XihBM2FodIHuU34PEfa9zgXr5L8TTjlTtjrlP/ly5cLs+aFGqxihYAQEAJC4NEhoMXl0XWpGiQEhIAQuB0Ebp189QgFRi8ibTyUmUDySA47LCPp5hEsmBcP3FwvE0JM/mAbPYILy/PaakakVA6GdbV8nuxoeOLv+XCcboMbKUAGBk9+bqOVYX8340Y+ZL++I/K4rZE3ZzRaPKxYX9Cz1CXdFoYi1+eRzYjdjP4ZoYZ9wH3DZRqGZjQyow3W5+lUY4xyQuCm/KkPMqFrHplFF5h8rUYV8iBgXWXd6uk3ytwrh8dAVCaOT3xfmbHOdTnee9w3kbHWGz/WJ702bd5oc8ht7kceZ5u5sBiWcz4IaYwh+Ky9dX5wQuRWjIux71bIV5ubzeBsRtwVUsdwZ6OgOxU4xCx7B+U+2eF9lMd14PHSfLtn8tXzLEL5elOo6ylMGW7BcOzuKR4a+bpIXtnYWVgCz066Mk5tXJ1d6YUKaPADbzlX7uAySq8P7FLbi+flglV0ySRoX1T2zZKvtg6Pg/H0e9QLBXvgBY/7JF9xza5njvI8wJ7oAZEON3vJC3i+3nV1IUeBDF8iXwfjmsnA7jqViN+7jcHbcMVFxh6uFT94tgX7pcHRNi1YB60xM33IHrZ1Lz6Jx569ivVXJB/vV7B/Ub58dnnzupEUL/tV7AZvDsvz9UKLmooVAkJACDxxBES+PnEFUPOFgBAQApdE4L7I13w4KwTfOe3ziMBReUaqmAz4XyR2RgRlNYQ47382h264gZ0PovR+okeUoUxee5DAZDLKS291eAQckkdIWHlkExNXmL4enCmMrZGEEbY5HxkvEKMRyer1g+Gc8xKx1iMEPV3AdiG2Jpd5m3pkX1RXj7BDHclGDTJGIikY4dQbA1Vu6Cfr66RXmSiHcLhcf8WD3gBrdKMYBHmMc182uktv4EZt8PTdSB5PlxFP1ofe2EGcN2UU4SJseJyM5qRoXvDmSJ4/Gp0sRB2S5XXME4nnvXVmRFvFBbwzm36faFD2XEmG25FnqVfWwFsK27Tq+YpzIM49bpPg7VnDa1O3ze+jWHlOBVVPOOQiErP3SL6aUbV6uJMXS7POBW9usi4xDHnu2YHdhAruTnIvxBWc+Bs8JiwBe4jKHvG3G7hBxsdKvjbrgOetG0UC6LyHmqNhJK/N589yNIpwngswvxcd3jGXc5YjyGEOz2pzzIaQ642tTj/Ojo8943K6bCAv83pvJObCXIo6Utdq3tctkK+21td9dOC57nmm5v0WrCEWGWQWj+V0NN/aXpsvG3X3WxYhAc8YvbfpC8FbZY3G/3Jj+hlsHee9+8q6y33TrP2wX8l7Wec5Dfv7Jjyzs78ZXXAQ+Xqwgqg4ISAEhIAQyAhMHLmElBAQAkJACAiBfQjcB/mK5Gde6CAcZ9QKS9M7CEd5I4KkGgiccLpIUGE6zsPkDRNbJpNHotSDMJCx3D5PdjMSGGHWwyxqI+dFkg9l9XCPCC6Uo+nTxL8EN5kb8vDk3Iou2GB5TEhiHyCxgiGNUc84P3uweh64Hl74Nw8/JmVNhlmd6BGJ9s36ajQ+mHBC3Hu6GfYpfAjH75vT21Bi0I9cZvr99avXfphP54IG1ld/Lp6HSJB5c4XdskePQ9YHHJf4LRrb3vjD/jGvb+yDqFwuy0uHusxY1PYlQhA8gO4OFK23ef5OhkLWEwyNm2Vb8fDkN19XwojOhqosMrlzfC9MIr/xHRlMuQzyLhyGRtyxLFtbahi+eyQnkyxNOEC6OITNY48W1rkj36vbAetSlvsgruoa6YTE7glvBM/sPF7LWhljS+gFiSPP3IlwpkdUf3QZdd9hoUB7cyNeQJm4jFKJKJuXCknT28ty+1wdXvSOPgSzFT07SL40F+Fahpez8KmE3nnCxhWOF97DjfDZlDHKsPO7zb2eF2GvSNOReqYomwbcr6+EHcaQ/L2241qAUTWqzh6kBzNtz1sIC4eLF2lrY9rQubx/9cLt5ksTfMmWoog0zw5c2Nxr6zjKjs+LjNSuIcuDy2Bv5ZJOAAAgAElEQVQZQ4jkYbha2bw+2flInq8j9PVdCAgBISAEroWAyNdrIa16hIAQEAJPEIEjyNc9hOjmAFsOvWxcasg5Jywnl+N1YURi8eHQ8o7aUw0VJXTuikEs1eF5rXpGHSNWPAKmMSwRLrNGWI+0NDmYhMEDNMqK6Yy0tO/2ewpj6x3ELZ2RmEyC9QhCxJyJWdQB8+Q0ghVJMcMJSdpUFr5/m37HkMlYNuKM5TY6CYSytY/JXms/h4zmNnpGDA+Hkf4yWRrhnNtH76NZn2bMXr81tmxkBU8A1DOsC/sE+z793Hs/OBrjuWyol2UynHMoaptvyttpNdycXQRxvKV7+ljnjuTxC0Yo0xHD3OsbTMPjDMfNqAzzWG7kxHdFIZT0Xbde9ohRx0fP+H4FI+tDXNYtBCL2E+oV6ttovJ/b/hnD/mjNqWPR3s8tQpnh3Yy7y+Gtz23cA82PxFrG9sC3UaOLUkd4JK7A7ZKHiSiBdyFXyrvFtNGFhCPGwSV15Agsl+QbEPR2Ccb2Ebwn5zmyEj62BOL4KX+L5tVKrJUw0JGeVoycsu82xCUFzIm4N6s/lzWS5clthMgMe/qkyu5cKqp7kcnxhn2Ae/tovzY9Z8FlBVsXMzbFi5Qxc3HAi2gFd9sP1ktqaT9rezfav+a03n6pXDBr9jplD9jrD8/ztzlb0NuuqK/RHjLCM7z0ZER750JVbTK8zWu6i3KM3q7lPXEqw85dfGEw/66ww3uGs/IIASEgBITAmQhc1jJypnDKLgSEgBAQAg8bgWuRrz3jLB6eR0aTahAIPOLCg375EJF2WK79HB5yqZLQSOOEi01ZkWSzvJEBgfEYGbn3aqPVYwaJiEw0o0r6L8vCsr569SqnefnyZRXL2mtGMiM2rbzGAEHhnJG0Rnm9vkP5U51MvqL8iL1Xlke+cluz4aMY0bw+2qSHhs7oD/dL1M8eLl5abvNI180ggu0YjSXWkY0B1Am/jXrh9QXqH+pST39wjJkRDd/3qoZu8gStofzK21+evntG3cjYhbJH8w23CdtlfRbpS2QgzGH0wHho7YrK2TuHhPl6xmyRr9NwjzxLpwtaTLgJBcmhE0t5vXmshnIk8hUN2inNEaTTYvMeZnInRHEl7M9sUSVkmsX4br2/5j9XjkdGvub5PQjXfTbW/B572aOsXLpBnbL+OCocLPbvkFAfeUcbCQakVbOnpVC6eS0uTyPYzxu87YISELRI+DX7m461rl6OoPLw73z5C0MIR+O68TLcOzQ98jlhA+TXVN8YlkZalmg34R4D0rHnqNsPiWwtl/0SbniBLjo71T0WhTLGvVejg/DEB+9tQ49ixm/g1d6cf/DNW2g0EpX253sjX98KkH/a6HL5PiJfcR9bL3NhxCcImR3N+6gXCjt89uqgAoSAEBACQsBBQOSr1EIICAEhIAQuhsAtkq/4XgwfrEfk7IhE4kM1HgrxUG5EC5YXGR9HdXLnIYkTkWrW7ohMi74zqYbtYzmxjex16eGC7UAiqDEogIHWyNfk+YoEWE8mrIP7qvG6DIhtI++qzYDC3Xp9mMhV83b1+tL6KGpnqgt11iNfUR5PxhFhazLw+7W5bgjb3aub+4/7IbePPD7Zm5kxiPoVx1Il/pAwKDLz+DJsansXQoJz33pjxxtvJh8bAfEdNewzxMDwr/0LBl1P17wxiOOQy7Y+wr9jGdHfec6pfZAuf8D7cJt0+KZnYBzctRjRacaMy/bW864yn1imiHz1HXL846PnUbsCI15aQJ3PP3tV0nyChIdXr8jXLSojci7PAebZNeml1utzLK+mu4dLEq4cj5B8XRl/q2mr7pRxOApLuwmhWjwBmfypJMyqQJB+SW9H5CuUa+uutaU3p+S0vSgQWC+Mgc26OyBf0Vu27tfAo3XjxVlkyiRoZ+zVSy1n9AMTyrynGV3qsH5EkrbuQyfebq/7tCgSB3m+1rJNp8u+leWue1C4LMT7zdr3cHEy5+N1K13gTO8ul38N8V3S2xqY+9ebh5133bnbjHhtzogY/jjwwO31UeNlC2+x2pnFO/Ns1Kn0QT4PQHh1nl/utgH0vAWNTb6ciOcD3Pf3VFrk6xkDXlmFgBAQAkIgREDkq5RDCAgBISAELobAtcjX2QbgodMjWiNyDQ/eHsFRD83kTYlyYX1MRnqERz5zw21pJqaQVEk/I5HV86ZEQssrHwmkamgq7aqGHfBMHR2uMQ+3iXH1cDF5MFyv109MfDFRyHJsDCV0iMe+s7RJBgx3zGUwFiaTEcXRd8QBCUIk+KKfc5nF6wSJXsQ65Y1C7TYyocGJBlWPwPVCHXtjwmTib9Y3kS55Yw5xsvelNkarUpFHnDZjDoxGJhvrC88x+HZvY8xy3ljmcZbKZg911mmUI+tHMToZSeaNTQ8/nCeiPvF0necuM2LVeaiQp7X8gqFH4mFbzLPJDNPp2zmkmBnbsrcKvnsWeN3MrhUPLd3Qw2fQoF6/cdZq0KQ504y71qejtYH1MckQvRUXydfMSxAhwJP5HD17aPowI2/kRY/9m/tQ5OsMnE8qDY51bz5gMOr6VnTJvAuN4DM9q+vuXm/LUvGS3nbIV9xn8KWes73pmXyFULe2V8J2uAoWvOGc19cBhr3wq5bf2/fNKvpQRwLyebMfKSGYcb1AfYnkmcHAQiuj52suzyFfkUifXdvy3u15eS6inOfskhDrViXD4W1TfLsUZe32gRHKdn4kQjP3KYQFngn9H2IM3uBWZm8dd8sx8vXV6/w54dCcZ4GYHuke6lwuC/bNdh4b9Z3I1xHK+i4EhIAQEAJ7EBD5ugc15RECQkAICIEpBO6bfEXCyowZkeAjssXy4cEtGZDQKIwkTyUpgvdmsTzOx3lZ5pQeyRsm5vCQGWHA7bU6GwOTvVlJRDDLPjrMYvuYCMsH5EJYcToMG5wITEtrRgszDDH5x22ubRu869vrv1EbsY+wfiPaPJlGZVoefDfWkxHbhyS16XzKg2Wkv9t7tclzGA0dnp5bOdhPqD+I/+w48sYjeviOJpgG42JgyX+jMLSevqFBEQ1RHnlr+dkIyf2JumnjD/FnPbfyejpgY5HHN/ZHY8Bz3tfy6vEwQbzNmM5ecRxSEslOa8cU+Upvjs2SYrUv0rxkfU4etGbMP5eMHOnfLX3POgA4jOYVT/Yl8tXxPslr0ps742n6F5GoEW7chs2a5zEJdFmExzXrtKdnTb3R23u31NkHyuKRr40XInja52rPJMTqHMjWh0fq+bpZZ3rvHx7Yr1ZU5LG2Z37wxPPWy+p97rwlyvPDnUq9JYJyHRSefy8sFyFf0/wAETzqurz6vnkUKp8wq/ozstbB+64NXuXvNaIAP6eCWAdhi6M5dVaHhuswvCsb7kvoTdWIeM35YY6a9twdhJXG93MN35GXd9MPGFrazoNlD9TbBzZRmmzNDcYHjvWq+8F8zWmPJl+bCxWjAVz0Lq9F5NFrurOyP+Q9692UcneByPa13nCtuvPslJ6yGY24Uav0XQgIASEgBITABgEtLlIKISAEhIAQuBgCs+Tre+++1xhu2Wi6R8ARwcBlrpBGZkREb6tsSCLjBhI39t3y2jcmxew7p0d5s6E7hWiCsLBoDEEyjkmiCJfImGLyGcnDfeMRQz0sGRMmqqz8lA5JvUS+WlokGDm/1W35mXj1iF7Emo0h+BYsYsQ4eriO5OXyuA9YFusD1jMvX06D744Vwy9jF3nEoh56uo2YzZKvVU4KuxaNm2jcGw5WrxlV8L0n1sEeMdObX1BfZ7Dy9McrP9IrlNtrF8qDuo7jgOcK/oa6isbkZmw779hxO+rYL4bBKk/A0qDBMvcheHhMzfFOmNm3UfPaI83Q6BtVGIS3rfPSRLjk3XUPQPAMi+ahg/NwNTJOgXqXaIV8zXMDvKNmc4GReVZ/z0DPGKE+1PJB/k3bQRdwTo/m9/T3iHzNobKNePVCWBc52JiPMuHFhE3bgGDqEQKh4XihHyOZvCK65JwZxWGc2prSDaU6ktUJwxrJMSrqnO9ZT4h8ynp8QGjlSnYRsdgbD+e0pbtOOm9SniOHO7dhlAEYPzUcLowfE2ePDO78V8puLgZNhGBlzKo8KH8h83DvUOeX4qW6a65n8rV47Nd9VplbeV+0S0fw/VOLzINzXCHobDzwBTjrw7rvgAuZjVfmaD3tXdwAcpXn0fo7vOfNa0/GzfoDzmCbfSUT/SQzjlv7hF6quDfLa8mqFRXJcHryAscD7tuzHOa52qsP18NOaN66jwFd4H3cip4xZqgTOFb44l7F1y7eQv9Zv+H+MMqPsvIeAr/Vy2ABhtnzuejOy3dEvq7ogNIKASEgBITAHAKr24a5UpVKCAgBISAEhMDd4XLoK5FIiFfvvcoHn3SYZZJkxkjDZAITFHxA8zqnOfzCO5e9+tHQy6SLGVKMKOI6MXzt5kBc/oBlMpmEnqDcPiNbUHbuCjbW42EYid1RGV452GaWGwkj8740edlYwoZ0y2thfJPMLF9jIHn+9h2lKDQu6gobBNLvjIWnD6mMlO699947Wb+k+pJXafo//7MyUFYu1zX4lTBi0bBKf7d2mqE8Y5ve9irGnjzeXr16m+71m9OLl3cysg5zPSi3pbc+4L7CNmcZwCBU9QONbmXM2bdoPKZyDeOXL182MvMbsjwvmEye17inS/g3xCYqFzHEMY1jBP/u6VL6GxOziAmPN/vmzT+ePrPs2VhWvBZxHLL+9XQO+zfrNHm2NrqAetBJN7OANm1GI/JMZidN7g/nZGSEDLar0WcgZHN/UNjAneJssmHZPOdjX1t/rNS7Qr6yDlaDPbSd37DzyMk8X6Vw0eS5y2Mxz8PgVRvNSzgneXOuS74OdNDyMLHMMnG63AYOeXh6dvcmcuBhG72729uDIJnL+jHrMdTTEywT54Qjyl7Rz6PTbtYrePvxnLpwjkC86jq5zNjE0vSIfBsLR85F4dxmnoN4+fAgD1ZsfW+OqvoIIVd3eWpDKNw8zwxOMHhxoDdO3V5EnRu8X7pXJ721q1mPg7moOdsA0Wx7BHsr1nQw2svUkOUBljZGovl1z1oWYV33VTQGeZzWd+vhcqvJZ2nt4u1Mv/CeC9dP/rk+oWF7/UJ24yXYUZ0zXrl71ppevVwe9hvvf5sLC+BxjXtZb/0+h4Adka/49rHI15GG6bsQEAJCQAjsQUDk6x7UlEcICAEhIASmEFglX/NBfgfx6QnTIwsi4T2yz9Lit4ZMKoSxV18kgxnGzCBndfTSs2x8oHcPq4DlTNlYRlR+r51MhFr7LI+X14w5Xr97Rvb0N/PetMM6Eo5R3+I7uNWA5IRTRkOMlW/tiIxrSZ7/+Z//Of3iL/7i6Td/8zezfF/8xV+c//85n/M5p3feeSeTndhW1KuZvkQdQUJ4pt97bcq36gs5y/oYYcnycr+HhrigwGqAC8jliIg1nWHjmYcJ/m2GfLUxirqCfRDNFYy1eWnwGMd0jBe/fYz6ZzrZGEE7FmKrBz1IvPmG+5Dl682nOB/mPrkS+TpahGaMkFhGxsBIA/LgyvpA75tV/UPvMgwtamFxJzxRsE8a70Uwjue+H7EBxWA8Y6hsxgSQmyNcGTOPWM06Wzzvsy6BwbuSRkDQ2N+qnhWjrOnlLPmKayvLiQQpenj11sZzyFfDgD0so77ZYxDnkJFeaNeV/kQ9j+aulGY3+eoRdasCHpV+h4dkr2oen7wuHUYk2b6lE2p845F2QEhtbB+2xeZ8m5p2eYNO9ulm/itz7L2SrxYJYLINNdmFyNc8n5mX5WDNiHSy7m9szbPLTWmvWDA3r9hoX1zXU/PynCSycX2YWcdG+79RtzR7ttLezWXBAqitFTw3ch24ptQ8Fra6JMa9nOW3/mA99y73RO0y2Xk+wjl7z1rjtbFZy6FdVSdgD1T3OOyND/Nw027Ts3KpY2Y/Z21mnUBPZVdfIfS9yNfRiNF3ISAEhIAQ2IOAyNc9qCmPEBACQkAITCGwQr5iyFA8rNYDGzjR2uHJDsA9YsATlNNHxoOUd/OthAirB8GAfI3qsL+P2shyIzmZvs20AUnJnoHZaz+mZ2LGO4SjF2vUNmx7KtN7q9VIpZ68WI7Va5hg3Wjc2JCvEFYVy2sMMYUMtLLt9vkHP/jB0//+7/+e/vVf//X0X//1X6f//M//PP3N3/zN6ed//udPv/Ebv5H75rM+67My8fqZn/mZp4/92I89fdqnfVr+26d+6qee3ve+91W9QhKv6jUQOB72Td8UUgM9XExvrf3oSZm+MbmHdXi6gDJa3VYGvstrOHWNcZ2Zw4yG5h3mlcdls055xUd5cG6JxoCHDeuI4W1jlEPVMdGDemn6jnMNevBaXTwuRnMft80zFkZjnOcXnns2cxOEoDVDfDR+2WO0N86nFplOohljXZPdCTm7IZLhfT3sZysHjdlo/Fwhq9AwGpXXwwbzzGK44vmKZUZ1ofdQ7mN4262RKcDT9BXHjrcXQNyj781+Ad6ZHOlqKm9DvmI4biQTnFCeeRydWu/enh5EfTCbh8fpis5hnzT6Z+3lkN+4Rh3ozTmrr4ekQ2/DA96dTXqOa1fmGCzELIXpPld+nFt4nsNv3ry0t26us4afprCxls7Gbm9/vVeWOtaLVybKkuflcdAdv+oZz9dBaPqpNoFesCfgVP4gke2hKok1ij3khAGvexE725RQ3HY5ts7J/IYsyZT7HXRjeG/IQgvbGau8r7uKR9W/yQsHtsfCCwvNfonekcX9X0QO874B8xi+3j4eQ7ojETkiTt09mYVjho/eelrniM4lMe/S10Z+u1gz7Ohtj1oEjKp7JUlvnov0YjMP82Uhz8tc5OvqMFN6ISAEhIAQWERA5OsiYEouBISAEBAC8wgcTb5uDr3wdtIMCZMkD0kB9FiCdBEZmMnDZ8/fhkMk42SvLv6G5JaHLhIw2M5eT5jcHK7KI1xGmETkq5FE+bD7+nX17qyH+XLTO+VP381j1WRjoxwTqWhMZoz4dyO0GCtrWwr/W43wpa+xbzm/tcHCCf/f//1fJloT6ZrI1n/+538+/fmf//npH//xH0//9E//dPrDP/zD0+/93u+d/vqv/zrj8OEf/uGnD/3QD81E6yd8wiecvvzLv/z09V//9adv/MZvPH38x398DkeMsqLRgf/O+oL9heHPor7l0MlsCLJ8SARujDmlD+3vFrq4R76yXnF/u6So3ZS3t6DIiJrz0HuP1ndI5ns6jTrjjTlPHxEH1B8mOoyEQiMVG6cwdB32MeultaepuxjGkGSfmfNSmvo2LrwBzP2LOmD6xm3Ev1t+NApWTB+o56u1qXpzBN6uiB0bWZGMRMPhChHWeNiCAXmWIEUZZlfr2bK9eYEN0El+DPGIRAAbcZs1ndZgnPd4DWJ9tfkT/87z3OZSRGeOyeW8Ob0Nz+7otGcQ9y4X2JyFc7zXL1Ef1PmBw2UWmTwsUvmsczMeiaazUZl1bcf3xBc8u2f18SrpziBfIyyZuMa5hNeXc9vIXs91/rJLY2Dl2TMneGuEEVRGEuU2wQVE1HUMsX1023GuxnUJ69+F7wT5ipFCGsxf30XumfnX7EXMmzSRmRCFZKacZi0qeyV8t3hWHm9et+kGI83YHrGSkx1y13SjzuODd1/rfgOeEKj61gMDIyjAhckk/+y6W/dS9D63zdneRSv8xuJFkRp4vbNyc1kwp27C8U/sA7z9v6cfkU5El9VwH+OV561rLMvUegKXtFDGzWUg71I0CLbZk9FTF+45R+Tr6nSj9EJACAgBIbCIwNwOcbFQJRcCQkAICAEhUA7co3vX9a1M8xLAwyn/HKG6YmDwSBkrFw0inlF4Y8zFm9l4wxvfCkJjwASpi6RMNVpQw2fakNpioZaQzBkd0LlOPqhifvy5FyrVjCquEScwVqU8nB5haA7nr19XUr0ah8iw7h247W9YTzWolJDN77777unf/u3fTn/8x398+n//3/87/cEf/MHpb//ub0//8R//keVL5Or73//+TMom79d///d/P33kR37k6Su/8ivzt5Q+/S2FHv6SL/mS04/92I+dvvALvzATs9jX7AXMuh4ZL5gg84we1v/ViF9I8fT3169e33mlESFtetAYCaGvcCxU2YE4tTojffP0araNhg2Px9Hf+bth59U7YzyyNub3pJ4/a0Kme2OX6+M6EBPTSbs8YXqJOhPJyLpT+7bz3ipjwOM8NNjZBQsKKxvNUZfyfM3YHeiB55HorodZMRh6a9ORMmVdm/Qo2VPvueRrXWPoHeeMi4XALM8KRGMDMeQ5qzcf8j7Bm7Pq2KKLG9Eaa/X1wj2OyFecb9ADLOof7gN3fnDGWTRvonysPz1SAtNG8zeSA8se5rewPTZPbLvcs/DmK+q613bsD/MAX92jrqT34Oy9wdiDv/Y3h2SGdz/rftnWk0K+coSNisNB5LwbKrXM+7muwItzSd12kq/4ZuRMfc0cdQD5mttfCCTUnUrmLnp25zJgLseLk3kvYp7cHe9ULmNm+ZrJE+37cL61iAMzfeHlwznQ9hVMAjbPdZC39cwcanu6aK/tXRYyr+6hJ2rnEkCEn81l3l5wtPeY2Yvi3rU5y+Hb6M5cYfMtymBrKI6jJrz/nZK6e0L3goPI15WhorRCQAgIASGwAwGRrztAUxYhIASEgBCYQ2Da8/XVq9AjNTLiN4c3II6i9KNy2NgVGR2r4cl5289DpRrq4H1RJFnw8IiHXg4Z3BwyBx681bhrBkXwHuwZtT2MUFY7PFs6TG+ekIxjT+7GSOR4IXn1sKGiMZyUMGjojYllMOHH2Ke0qR0pnPDf/d3fnf7yL//y9Bd/8Rf55+Thmv6fCNWP+qiPyt6sH/ERH5H/n/L87M/+7Ol3f/d3T8lD9mu/9mtP3/RN33T6lE/5lEzI/tVf/VUmZz/xEz/x9J3f+Z2nT//0T89kLBorWTZrp6dTjBvqGOon9g/rsxGB7EWK9Y2MXJXUg7esojp5vFr9nv57YzsaW4Yb60pkvMYxltMMPNZZfytuJBD3XzSWav3FWGcGJTZM9eYrr22j+QuNpWjUW5kvvXpR7iaknYNr1U0KlT23mvRToQd49SChsLCz5GweT/CeYsPpUgjCSKo6B3fmajYO9vp8ZPy8szXeHesi3e8h2IQJNu8fCqXL3n7o1ZfnKyBoUIasI2/jr1YxemtsF4sgpGjU7jpPkee39VEPW9QlTod97Hnn1FDLFHYZ9bDx7OJTORLFTthaxNvr96YeIu/rfOBcWPAuHrDuoJdWfje8kDWzY+yIMb8pwzG2h55zhjWHjp54l7LRW48sgLmDx8io3bXsDpGIbQrXOWK6ZvoF570k50yoU/SAbMgRHmsw/lmWmTbX+YXXXbyMcAQBO0G+hnd8hldNQXjUP/DcxItwI13h7xlHksGIJu8b7/XuFo+3xOrbifr0NsKPt+8JALE5IfcdysZjj7GwOuDdWpY1mm9Mh0MvThqbiBeubz1d5n3MW3Hfgh+dXXrnI3cs02WhZo9Fe4veuo97+d6+vvHExffm6c3bXbpZMjXnF1jXepEZcG7CPXy4/4oufESWbxg3evN1tXeVXggIASEgBGYQEPk6g5LSCAEhIASEwC4EjiRf7cDoHbwi4oPz9BoxIi8wb0RCVCMDGMDzodHCgZWfUV6PfEp/O5t8DQhpDz+WsTkcE7GG5FOvXdmOExCq1RhevEs5LRsH0NiZfmYPC5MJ22YErLUNvyH+qaz0huv//M//ZA/VFE74z/7sz05/+qd/monXFEY4EarJuzW92/oFX/AF+f+f//mfnz1c099T2OEf/dEfPf3CL/xCJlW/+7u/+/St3/qtp8/7vM/LZf/t3/5tLv9DPuRD8juwH/ZhH9Z4SZo8jEuPgPDSIm7YT9U4VPRwDznjjR2UYfOdvGB5/PTkYx0NDcwQUpeNXb08pm85DbzLh+OgGtiKDqPONcZ3R4dxHsByapsTWVG8XRJpY/XiuMc+i+Y87m/EGPHIY6EYSOu8YmFUmeAhEo1xqGO15DMZqtcEWDMRzyWdgz6ZXXiMfE11csi+LPOC91WeY968zlXnPnn2PP/M4ewi2bCuUR7EpTfeRzjUcuBNci9PZODEEKH4c9VDCLub5yu4PMC/e/P3zHhkeXne99YTTz+5HBt3LEOPgGzGUi+MdhC6uJELwmh6bax9MhmytCnDeXfWI9pcr8GJMZHH8MhlDXRuaZyPlHrx+8ijabE4NzmO5xmCZ7VOw7uurQE53uxnDvL4t7rrnG7jvIQRt7bgRRebW4c6UjIzZjw/zoaJDec2uwiwCnwdsLRvXSFU99a5mbD2XaDZeN/i5ctBO6IQ1nnd68wBvQs/WYedN1/zfGxv9d4p0N0/R8a6j6F9ha05tSwrwva4PLexHBPvk/I6ht3EJKjhlJsDe0Je0/EbnkPqvoXauamTLLe8F41UENvSaxe3o67tb8NXjNcDuAh21613HRvtY2cvhlhZHqZeu5u1aLAvwvwiX4+ayFSOEBACQkAItOu48BACQkAICAEhcCEEZsjX9D5R8hz0jIN8yIoOjXiItaaw4XbURDYa9g61noERyQ7vAO6RTaM6vfY3i3ghRu1NT6sXy/Vk9YzYSJR4deDhmX+236vBEIzIXrsjo3pKa23Bt2q5DAxx7H1LeZm8ZqLKZE1hhf/lX/4lhwf+zd/8zUygpvdbU/pEtn7FV3zF6Wu+5mtOX/qlX3r6pE/6pEygJoI1/d/kTQTtD/3QD51++Zd/OXu3/vAP//Dpq7/6q3N6S2P18xupUZ9F/eG1YxMSztELLI+NPtbfTFKwHkV6lsrGd2WRrLL24bg0A2w05nmc1zdLgeiw9lhbcPxlQ1YiHCE9t8Ub3814o7dnvbDa3lzjGd5MRja8pfypXPQaZ2NXZGjiMcxzIOKR8StG6ZqvEEpoRGyM6hksBl8AACAASURBVCUMGxNDtW+c8K3mNYFlegY3nou5vz3D5mj+PpR8dciG3HcdEq49XN2FoM7z4p48YOxG/HKZb+68kFCfvXefPWLIxkz2xgNSOethKTPl65GvtVz01sqD/HRKa7lHwlj/Nl41EGrQsKtvqBddZQ/M3prczC/OuEe8uBz2mq59OSAFsB+MjMa133BG/d68wzpDbo6Un757fb+XfDUdxmchWBwc995+Y1H83cmvSb4axqnOOq6Kh3fVr4U3J7HR3vira3Spr3I0RiKVqB91HMDblSuA5raYdyBcskD9YfJ1pfy7qeItg8TzI89Lq2WfnX7G8/XsSuICat/Dpcdzqqv7vgEp3SNfRyHpo0sIeS5wyFcvPGxZLDdNNX20vZO3V+D10HSszkUUUtx0zvZaXGkv/HvVX1obbK7P82UZi7wntbWhjmXnYivK4u2deD+I6b25F8uY2YuZ/CYr78UQM5wrUI7Ne7WdSCdRH+T9hF1WLnuFfM4olxVNvia0Ps15vBfpXRRA+UW+njPjKK8QEAJCQAhECMjzVbohBISAEBACF0NgSL4WQ/Kr9+7CDuMB1juEhotZEPbU0kcHVjzIs3E2+r0eFsGogIdsPgBz3aEBuWBRD72BR009kHaMMz0DaO+A7uEUtcczZte/EXHFRghLhwQS15MIIyT78OeNAYZIOSOisHxsW/o5eaT+yZ/8yem3f/u3M2maPF5TnYkwTSGFU8jgT/3UTz198id/cv79Yz/2YzPx+uLFizvi4vnzrLPvvffe6c///M9PP/ADP3D6oz/6o/yu64/8yI/k0MLJwxWNMdjGqB9Mdk93rQ1IRlbjGty4tzISGYIefFGZLBePCzR88Ri0b0ZO8tu13NeJaEz/kFznMq1+zOvpoZGWaDCysqoOUPjDGd1BnHK9g7HJRq1oHEV9zmMa9RbbZlgjLpbXezO46UcLSZvepgVjWCM7hA+1evN3IFo9A57Niem/aLjsGQo9Pap9tyMscTXoGynonXAmvZjYUyO/6XtP5CtiUschuQh5nrku+Qphges6U7CeJV9xfWoMszBGUEeQcG3mQiJf+UJGJXjsEsCApOzNpyazt6cw3UWPYOtrTM/eORvSCN78y4RcIaI369qz543XFxqwe+vh6iaN+/8c8jX3G+kO6+Wet01X2zRMf8aYH5ZdElTiBt47zfpi/V0uL1h5ezw58z44CuXqka93HVT/NTo18G5OdaX9d1pLk97ixTVeh2YxGqYzWZ3+svV2U4bzBu2Mx9xQls1C1Houjpy+l8sfZKh9DyTw244FL9GFiuvFuCjEOEeaoHWy8fZ2vPNXyVeca+vcQjpszRt6VNNZo5lvQc9sHcKzCF/Qw28evFi2tw/y9ju4P2/W3EIueusWr5lcr1e3t8bZemvfonxdVaLnI2wv1LtstaCaNanpkM1dttfBdYb3ZVGbN0Mao9NMRHsQ+bqnB5VHCAgBISAERgiIfB0hpO9CQAgIASGwG4FZ8jURWKODYc+Qj4RVdAD2GsEkUz3w2xt1QLCakdbeZMLDPB7ae0Zg7yCOhhUkynqGL2yje3gnA0lkKIhkjTocD8SGOeOdMQXCC/Okb/zOaYM5EcpYNnpWshciysJEFpafwgenEMHpDdbkrZpCC6f/p7DAKYRwCgn8VV/1VafP/dzPzeTrR3/0R1cP12oEKDJmoun16xxOOHnKfv/3f3/++eu+7utOP/iDP5jfhUXv22p46ZDmnj56BiEk2lgXDH8jwhoihELoemOFdcIzOJlRB0lA9FhG/cGxySSmlcPjwsPKGw+oB9ZutC8yscLtZb3heaT2B5GvJl9v3Fte7FPUIfxuOGC78W/Yh6wjhh2Tr96Yz8ZqNOqy9yq93Whl5/+SByfqheFsYx2NZJ4c3vzizUWrCw8SeHW+LoXMeKCaMZ89aaphcI8X6yBPQyCAN41ndGYvFNQnXEfyzw5Z4c3N3Ob0+zDscDFg1jFZ2tiMB+ctN9Np9lap7cB1o+S3OcObq3ieYX3x5lNcD2y85b8BAVE9d/ANydI3jdcevT2LHoORvEYuRYbk2fEyMzaQFJklX3vEH5eB80mV+6AQuDPtu480SL7WcWbh62GusQsre8jXXrt4jq3zZkC+prIiGYxQf+/Ve3fk67Nn+XKZF2niSKx7Os6kC9bLETXuprnjTFlIfNb9xJENXynLIV+bMbbQ7JwvuHhka3svtD7vMbkZEfmKe410OeFumr17hgXXZ5NhBR7cH+E8HrUD511rTyVfy/5udo1p8LB1ysIzgwc6rocoI+9l8XebU721jctr1q/OW++81+S9Fu9Rvct5iFnGeCLShbfWRrqE5KvnyWz9zfPDaN9Y8TSSXuTr6jBTeiEgBISAEDgIgYWt20E1qhghIASEgBB4MggMyVcIuxkdfJl4sAMnH+IikogP6Qw+HirxsIieVI2xoBhFjGBkj0w+EGOZIyMGf89GCXin0yOg+ODM9Xtl4kHW0vOhFg/6SLKxPPi7F/6W229tSmV63nrYRjbSYVsiXKx8NDhYaNd/+Id/OP3qr/7q6ad/+qdziOFkaEzvsn7DN3xDDi382Z/92ZmEReNjL3xtqiN5zP7Wb/1W9nxNIYe//du//fQ93/M9+S1YNj6k9F7YYeuPiEBjHWZdN9KwGmbhjWE24liaxuBTboabfN6Y8/SK9YLHcNPHxYMt58FQdMVoZbqT6kEcrG2MpTeJouHKGxeoe4h5NAdgGTjOEYs6Nzie6jim0s8bsjh44xHzoQzcJi7fw8gzVjUGezgJcPjVjBe912V1eEYvNnTh/MV62Pudx/3sgnk2+RpEG7jUm69otI7IYbzkw2OWcYmM4NaPnv7sIV+z/oMR05M9y+1Es2AZeM5gvbDvUdjvofE1CD3uzVWo21n2RBgQCcKkgc0Fo9CctWzHE39Wv1fTVVmLl1VPX3CcYxsxz4Z8hXflr+0huIrFUekjXff00FuDjpCDPRE9ArIXRhbXiYjo4DXuCLl5ffL2s73xbJci8tptoZEhJClfOFmRGdc6m3O9cXCpPt3ISvOOzUd1z5XejJ/418xz3puqhQy9FPlaRSx145pQSb6JN2UtDK23x0Fd5YtSuJfYhMN1wmp761M0tlO9lYiEs5rJg/sf3CvzPh3T4xrkjY9oDCEGnlp4+0jDBr/hftvbv9mYqG0IJn7UO2wHruPNPh/GsacjFm6Y+yKaL+q+3MqFN4ZHewZ5vk5MLEoiBISAEBACywjM7dyWi1UGISAEhIAQEAL5zZZhoMeUxDxfR8k9w0ePnMHDJR5qo77pHXYbQwyRR3zYxgM/H7TroXDCOzWVy23AQzzWE7WJD8HRoZgPpKO+8HDvyRO1A40JKMOofmwv9xsSeX//93+fPVMT2fo7v/M7+X3XD/3QDz192Zd92emLvuiLMuGaQgt/zMd8TP67hd0zw4OFGba+wLpSmj/+4z8+/czP/Mzpx3/8xzOB+x3f8R2nb/7mbz69733va7qEcee2ekYFk8F7/xbT9wwQWTfhdj63w36P+s5ksP7G9nv9ZfpuY4K9dDk/6gXKwGMI5ey13RvDPAZRRk+PPJ1Ez2uuw8O/N5dwW3rGoNGYivpjNMfh3LLRPedNvt78sDH+w+mC+xfnL56Tua3eHNDDyiMfzZDX9HMZD3kuxp/NGGsGRW/1sjcWwaPVw6/2i4VrpbcUa9vZOAjl25rjtcHT28gLLMpv5c/sVRrCx/EeYU9dJF97axOuh9jfnt5v5iKa13Dcsm7hxYCs+2A07s19No9VL89CnuY8xVvW81Yyz8eRDs+uczyv9vpss9aAF7FH3Hlj2+tPe6sxewiWsWJ/m9Gh+0gzQ1SuyuVi004wm/cKj8aJQ7dW3cd5acLLq3dpoM4/HsFC4UhnMXT3E+CVVpceLh/eLK/67bzJ7PUN71OiNL3Q2c3+FS5gzrZ7OR1HqHCOUrldjiWvzk0QLnyFmLY+mnEqRi9JbqO3HtncYSpV92ZwyatZl7w3eIPLJLl+9AAnveV9H3qEz16ecdv47NRcrPPWIVvnbD2J0uB323PjmOmtcZ6OjfahvI/I6SFc82Z9CtY8b+3GNrPc1rZmfS2J6liDfZgXCYSxjLBBPWzWrmBQinxdnq2UQQgIASEgBCYQEPk6AZKSCAEhIASEwD4EVshX9iybqREN+eghlM/ggfefldsz4keHWPSGxTrwEIjEX4+w8A7hnkzVEFKEwkMry1APsuTBxYdg/J0Ntdj2kWE4e3GCMdo7bHsH4l46L336G5JfvT5MZb/77run//iP/zj9xV/8xenXf/3XT7//+7+fQwsnb9QUTvjzP//zT1/xFV9x+ozP+IzTx33cx51evnxZvS3tZrbhzp6qqFfp59/4jd84/dRP/dTpJ3/yJ0/f9m3fdvre7/3eTOymMvkfGvlHpFn6nkIBpjyJALa+ZiM8GxZRr6K+Zfw9bD09QCI16o8kDxOVnhHXZGD9jsaetZ9l3xBfnbeSR3NKb07AvmNs6jxE4bYjXea/Y72oF1Gdo3J77fD0pZmL+D0+elPNq5sNsB4Z5c1jUX/0DIbdtgHJVOV0iAP2kMWxxQbjzRxohl8iBzZ6iJ6hKdz6m9e1uV7aLAO89YhGwsgr1gochTbN2Hs4GIE2GhgQLrKuMYFl3uqydaFXNM9PngG3N5+5pCes/bxOoKfV2854u1eYrQvXAJvbvLXe+s1b71aM4izXzN6FscUxyvMK60+kL+g5Vt/+c/CeUKerJRldGriIIGWOyP2Ood6HVxH3S9OMb3rrsjsGwSOM03XXw06+UX2mf/UtbSMWIVQ66iCnx/l6NDemtCOSDb0l81jrzG0Ykn1mHO7u0XPI1xLi13DieXAkUzT+vXwr5CvqaHOWMq9YC0mMlwaci1y4B0aZeucVb75FojEi90ZYjeZxT6beuRDXij17+2gM97BB/WjOFxSlYVM2Xn4i0tv2e6O9qK2fXDaO60j2qGxOj3WIfB1ptL4LASEgBITApRAQ+XopZFWuEBACQkAILHm+nku+ZrjBIM4HsI3B1N7eLIfGXvi1bJABT9XwIE+kr0eeeAdDVBUuG0mLfIgEOTxjtaWJDBRWF+e1ckcGJWwTyspGA0zHfVuNac+fN6MEy8CfU/7kHZ3+8XtkKENK94EPfOD0j//4j6c/+ZM/Of3SL/3S6Vd+5VdO//Zv/5bfcf2Wb/mWGl44eaZ6b5uxDPY7tzXJksjRn/u5nzv9xE/8xOnXfu3XTt/1Xd91+r7v+75M8HohlbmfPaO86Vr6ZuQrE7mMtSeb9b+ng5HxZ6TXjDX+bh7D6W/c3/nbs+ebd0NxTPaMRiiv995vgytcBjDjmhsqsoylYXkBmYvjqBp3wCMjIoZQVm8Mopczfrdx7Y35PPU54cm9JSiaPxCrUT5se6rXjNvVMN2ZKz1DGo4xHn+RXkTLa8I969//z96bB+tWVOfDDXIFBUFGQQERUJkUREREREUcghhURBNNolaFVBIrCSFOiamkkp9lpfzDDGWcEhPHRDOIoKJomFUcGRVQFDCIKMYBUHG896vVZ6++z37eZ3X3e+4gnzbUrXPO++7dvfpZU++19lotzszze2bVrqLylceeYU5nuEY6nG3VFltme+02vFSrkQ1HPWI/wy8VqXXfVZKveZ1wpl/PFijit5KTwj/wgwp/tCsLftv3CHDGa6QT7PdZd4vPVJXAeE4yzFWTZ/b10b6g5qPZ3iv7z/ZS+YMoWY8Va8pf9PB8c15zV0i+ZpymivZNsfbNvUaZROtcmMkj+omFl10gqevzlP3iZE9nethxDndv8rW1BIVzVIHcGqv5/UZKvva0n1a0uC2v0YndBMo88EIPYrNQbTxdh89dbv98P8X3RLYt8tfRM437DOUn2O8o34B2n4/QqOFV2yvgHo79TmTDW+PhOGpdysf6fqXm+6L9oeuytwjGfR3uGdmPywrpqY1zqZRuKsziBYhPOVJjqqCvDTcqX1cB9rhlIDAQGAgMBJoIjORrE6JxwUBgIDAQGAisFoGNWfnKD5r4YD0LjkMSQj3w8YNsFEDEMT3xUR5IqTpsFjTAYDtU32Kij+nF8RHrErSHNUV08ec+jiXw7L/aWaPRwzQ+JGNwADHE5AKuA6/hsy75fsUnfvjHhJ6Ph/NZcvaOO+5IX/jCF9I555yTLr744nTnnXemww47LB111FHpUY96VNp+++3Ttttum7beeutcTcr0cjAiBwrXrp21IkYcfvzjH6f//q//Tq/9x9emH//ox+nU3zk1J2Ctwpb5jWtWv+N6EVPnHePvtHvSzL73QJYKquCcRhviqQJMSk/sOpMn+2f4+RpRNzl4Y9958tXXwEFVFVxiDKKEw4IsYUXidM7sz9b+rLy0wLqG9KIeqMBdLViHAUO/t5yjNskRJwR5PKeN9R71UPHWcUVbpnjDOlXWO+FUC3Q1Ez6UzFqwaXTmG9s5hX0UHGz5I7Q3LboRM+ch6wMGllEPGU9lmzEg2WPnFA48Z2v9ThdWetYqX7HiNhp7lnioVMxm2d2AA0DZFvjfyuYzra43iLP7PZYl7mIR8QbPQZ7xBquCoCUqy3XBoqOCPPLhKGdoaxWvIvyKDfFEMVQZzmhuJLOKjmy58lLBBrC6R4w3+JrNnZjcYIJXMUCUFIwqOFcxxewWb8+r7F+WiUm22Pa6bXAZdlli+csvnIjzxrHauujrZky+Mp05T1xZ7wbh/HNOvqLPQX4vkwzDF4dYFpz3WElsc2KHiGIP6eUV3rOxv17YE1YYEe2n/JYocV/bV6zWXyv736JP7d3VHoLHRoxqfqdXhlmX8YxWtb8v/ijYS5Q98NTivpeO6LrWC2p430i+bija4/6BwEBgIDAQUAiM5OuQi4HAQGAgMBDYZAhsrOQrB1Ux8cQP4rUHPfVQjMF3fCBcCNbSGa1Y2eathjHhoGguASM4v8muw/a9zIx1a9cHs32ttUC0CkT4WqJqzFqwAoO96iGdkxezABWtMwdX1q4tSU9fTxQIR7z8WsfV57Xxbr755txa+Iorrsithi0paolWq3a1c13322+/tOeee5Z5PSAfBW14DZgU8+9s3ttuuy294x3vSK9//evTQQcdlH7rt34rtx62SlUf235yi15cQ6FBBOcxSIlY+OdeJYnYuIzzvczjWlDHvyuyCbJva7F/0Vm4KuDKla88N+ssylxknCK9xfXneyEZy9Woagy7pRVYqxrMKVCIgWIPRPkZkUpH0Kax7ai1hWb7hzZMbvzJjjFGfH/LnrK8OX4o/x5MX2HHulKlq+xxyxkp3ij5aeHgc7P9mskItEMMeTaVviwkQLbMzSxX4KWEZKR7KkCtfEYLo8wDanssk69AOydqFvSYzrittebsSb72YuAJDlU1rGRV+e2WPtdsYWkbCxXSjq/L8wLedJ4sJpPY5kQ2iHlc87MtPVLrn60LO3Y0sqnZTtn/I/naVMMeP9YcpPOCmc5BC9CW7HcOP7vM7ZmsWoUrVcIDbaHLkqIB7SnvXXBetq1qrI1V+cpjz9bScb7uUljfBZKvyndFa5jxiM6YRl+74De8InxK2COmLR+h9iatexQP1ZpwX573WLRvaemV2uPy80b2G7QfQ5uhvov8QuQD8DnJ5+M9Y2stEc/VXqnMt27trBtLbYxofpeFiM/8jFPTr5F8Xcr6jIsHAgOBgcBAYBMgMJKvmwDUMeRAYCAwEBgIrCCwTPKVEw6IoX3HlXqYQMMHXfy9FqjnB1+ullJB3FrggQNtig7/jMfOD4YQhCjfBxVpmIzBBJzR53+XwMnUvonXGyWveh748SG+JevMG6uaVLzjxBjz3wMGLid2rqtVut56663p0ksvTZdddlmuerWk4BFHHJEe85jH5HNdrdLVk6HqYR1xaAVuUAbt2htuuCG97W1vywnYZz/72ekZz3hGnhsTafZ7K/nKlR4YHPGxMLgSBR0cG/+J1beqvW4reGXfY8U06ijT5Tgq+fGXC2wNWNngPI5wZ5n161FWkCY+k5bXV5Jh9DZ9y2Y49lGQiINZM/2Ykr9s31QShtfl642qlGv2TSZcVOK1MGGuyRxwrAXoIluJMsIt4dku1PQfKetZM/NTyTnzFO13oYUT91Py2PlRdAN4vGAb6WxY1GNlO3F9KljbsreoI0XGguqwamUSJRN6Kl+zjHe0Ha7p+4LOgw9UPoHt0ILO12R+GjCSXxzLZcL1uMzrL81MeOUkGFZq8XmGU2eMwqfgGAHmM/sExiKSi5reopxnuezgXUnqb4I2uj0V2L3yv96srX/ZA19IWHYcHC968UDyJKgwXu38rfv4JZDIh7bGqX1f9rGVRH2EdY8dQVksuNv5uZ74h6MAWi964EsGnEBTtnJZXNzmbQzZUjqP6699H9mDjUGfj9EjE8gjdZ/jJO0kHNtQ85PsF2t+cmbDRaKz5oOjfUSPTvH+Bu19tN/kz6O9zmyv0vAf+NzkdPN+teYjajxXuDt/ywuHHS8zSt2Bc7MVXvmF57Xr8ktAtZeKXR69Gr9Hv0flaw9K45qBwEBgIDAQWBaBkXxdFrFx/UBgIDAQGAh0I9CTfLWHKD/bUj1wRw+x3EYXH7J7kim8iKhVJSdJ8MFX0dYKmPv9HBTAoK7jgEkXfsDEClIMBvD8NSyi7/DcSQ7qYJKttlYewx/4a+1uZ8kaYlAJ+E3J5G984xvp8ssvT2effXZOvlqS9ZGPfGR64hOfmCtdd9xxx9xeGOnF4AMnI5X82L3edtjuRdpNZi+66KL07//+7+mCCy5IL3vZy9Jxxx2XHvCAB5R7fD08tgoIqQRAJNMOjcuSr9ErsP17Tkb6+vk+lnH8m/Hr1S1eO7ITAzS4lggXDg5hEhXl4m5brrSStsAeYhEFZ3CdqNeML9sKxg/tFidJ8hzrVpLOPAfj7vO43CG/EBv8HO9BLLjtteLpLIjnySNvld5Z6aGq+gpNWH1pCW+oBLVW0PafvXiiEvKoq2gbURZQDiKn5PfieLVrEU/nazm7dcIEX6Zg2azprOI3y4uSwwV6qQ1jaW+N1anqHNJWi05MNlOio8fpZ6x7+9Biy05xrjIHiJGPzhe7hl8OmdkZSnT2rAF9KV8fyfrMbk0tU5Xd9OQi2oLIBiAd7Btq62B5RFuGsl2zfVkGMZksJsQEZDRnL9523WrPpuyZw9aD7U1Z57I8TbpRq5BC+e65Dv2EqhLtSeLy+rhNK/uFwu9JD1czRw+mG3LNskl2x539VdGLKZqV9xzgY5SfxDNGlZ/akHWVe6FqNdMIlcirGj84v3yjjL0KghQ/ZnYX9hKlTTG8hIK647LQ6ojBzxq8D4ho4j0lvnCk9rLsf2cyB/7EPi97rGm9vMfD/RjvK9Au1+wn22H2BYwL0xvZ/1WwvfuW3Kof9gK1l7wUf3Ailwu2c/b85c9m+QgUe4FZdBnBZw20D/nioLp8JF+7WT0uHAgMBAYCA4ElEBjJ1yXAGpcOBAYCA4GBwHIIbGjyVQVgo4dYfgidBQNEcDdaiUr0eECZA+v4oOvB4Rod+XmP2xfTm8v8cO1/c0UrjoX3YKKJ8WPsoqBuFBDGYCKPxdWdUXBXBTx6pMrG/9GPfpS+9a1vpWuvvTYnPq+77rp864Me9KB0wAEH5H/3u9/90r3uda9097vffYY1r4mDLLMH/uDcYEx4W+Xtv/3bv6UzzzwzV8C+6lWvSo94xCPSzjvvvPJcb4FAwWuXE75GVabW2s2qoFA0ts3lZ/+6TPBZiP65043y3Epw1HSJA1AlKQFnJtboZr6UAMq0g/W23Pg5jscyi+u0sVkeI/1T9kTZoig4puwD3q90ET/j4BPbEjVvbzVpHgta0HqVao8tKzZmStxhIrDcDy21PRDHVeRKhpQsLgQqRWVpDZtaoDOyh5h87Unqo1wpvijddZprdmmWSIEnOPUygn82s8ONLADrwrLVXFESXfE2rxPPTZ1sZsQD1lWle5G/U7pT8zmRjHjydcXAr4zAY6N98zmy7ntF7JTo83tZx/Dvmh9m+tV9fE3N1tX0wu2DbG1L53sum1jLODReGqjxqvWd211sW+1yh/K92uRrpK+F59QC3PnO9LTWUWQJ5Mjl8K6YYI3W47i4b6rRjrKk8GR7U/YApJd8ZumC7sCLBpy8dRpa+jEbs6NlcC+/C49FBX/W5w1N7C5FyPoW+i2bKnVssoPI8yj5Gtk+1x91pn3Nd6g9Qe361j7B9yZljxXsQ6I5autDlvD46OOYxmgfzTaqtsdYUhzk5Sr56nYefeLC8xEdlVAGn7osoP/B/TQe8YF2wv2WzcMvrSzolb8MllIaydeNIQVjjIHAQGAgMBBY3G8OTAYCA4GBwEBgILCJENjYydeITE7IYIDcH5L9ob1nqdGDNwcc+MG6lUDxAAA+eNcCrPygXQKJ8NZ1FZOg8qf14K++97m54hgfpv13FRRoBa9qgXNLHH7729/OSU472/Wqq65KN910U65stdbCj3rUo9L++++fq13z+aLTv4gfKiHCOCpee9DCfloi+G//9m/ThRdemN/AtuSrnft6j3vcY+W5fgOSrziP/R5VbiLeGHjx+XFNmMjFMVUgxnmFyeYoSVDjq/OUg/5Il3/ndPToHtPi62UMcJ7V2AFlM5RuIH9ma6VzImtBr1owkzFSesYyXapLKq9ZSnqo+pH1G+9xTPPcUxDY2sCVwOtkf8raILiGbemUnjrO+WeDJpYnpXs1fJUNU7LT0jGmA9fFWOP6kLaajGBie0afOHe2yIhnCafqwlZQmWVLXT8Lnvu53tQyMvJLbAtqf9dscmS3WFfK+OtSblHY81+EUS35Wo4OKMI0/QKBY6QFk28ofzh35BPdLrEusswqO6s+m+kaAVTsMsgRt47N9hfPD4YKxB68N1XyNeurqPZGjLlqPKpo5XF4vSUJJTXR0gAAIABJREFU5mdXYpKUWg8bXVyJ24NT5vv/z5OvXPUdJV+xLS0nRL2F6AJPgspXT77W9Gn2nUj2ZJ8COlDl1y958nVml6j7hfL1yv/yPot9pEq+5nGCJKjvEXlPF9HT87wye3kDKj1nvmnqUsHztJ7B2JbX9kiIX7TPifbvLMdVfRRCr64v+36vvvcXB0QLfjk/7SVm+x71sgHYV7f5uP8xekbytdfDjOsGAgOBgcBAYFMh0PcUuqlmH+MOBAYCA4GBwC80Aps6+aqC7AZolHzlB29+IPUHV06m1B5cOSjAD78csDcaOHDAAWinUwWmc+Bu7dpZu0XEwdfunyHtqroSMVEP7h5IUPMynuWBd0q62Ny2Vp4XgwUc+MXguf3+05/+NJ/tesUVV6T/+Z//SZdcckm688470xOe8ITcYtiqTe1MV8fUWlDNkkKgYRzAUOstgQOBsw9lyeDvfe976S//8i/T1VdfnfbZZ5/00pe+NN3//vfPtCj+IFbOI2wNi4YAMbfPOSDPRqMVmKmNx+Nj4IhlF1tJI9/CZAUn3+BlAA6E4t9K35yWWhUuyk6Rfw/+wRlSyOOF4I84F8wxUfbCZVwZck/WeJCYcYr4xljguiKHwfdwcI9pd3lEPs6ChqIqGGW42ByoGCifQQKCZQgDlhYQi2wD2hKmFe2Huo5lutfJ1gKxUVBT6S3SF9l2pdOMP45dcJue3GYt6b3lHiWaitxOSQNsucl6ruxAhGPm89ReN/OXzlBWeLMMs91nn6d0AGVa2RzUa4VlZKdaNiDjgK00Yc15nrTi5xwL5rlXAnniCe0J6yn7UKVzCzolzv1jH9ij285vf3mC78nrmALqrCt8j8tIj+5tiuSrY8SyqXiTMQ7aDuN6a7qM9qG19g1Zb2/b4R7cV3vNaqqbi03EKudKQrPIOFVWL+x9gvGQH5h8jdbM8rJQvTeSrwU6t3M98qOqy2s8iPw5657aI2KSXr3cgra0RkNrP+t2kl/UcBkqLdSnFzD9aAX/Xvm+ms8sfhjOlo/8J++Nouuk/xRHFSBms84H/oJp8ELCTH/xpYjAf7CfQzxqLd5n+y+wBbj3sbWO5GuPto5rBgIDgYHAQGBTIjCSr5sS3TH2QGAgMBD4JUdgQ5Ov/CCJcJZAPyWnaoHJ2YOkBU0haInB3vKwSwkIDAwsBB+D1sYlqAOtbJF2f0jk8Vh0MLDMOLQCqyrp07oHsedAOOKjAhr5YXftWln9GeHmc+BclnT93Oc+l89Uveyyy5IlVu1M1aOOOir/3H333dMOO+xQ5nFcOfCsaJw9tE+y4Pdx8h75br9/97vfTV/60pfSK1/5ymTthy0JfMopp6Tddttt/TlQkzwwr50Wm8MSy5astXUxT/06hRcGVNQZushvTsYz7yL+FXrgbXXGzMdSLyuUZMUUEFHJEA5Y41r9d/uJLbeR/ihxoXRHyXMki4xJzU4wnoU3kPBSuo3r4/GRfgwCRzYCdSdyOcoGRDLH8q7GlFUfU3VhkfkpMbtQrZVBm1oYeuUkTJJlZcLPqxWV/BQ6pwrjWtVLhAvqWRR0VTrD42Gwz9fWsjs8bm2Ndu3sXDNo4Vjsnary66h8RT1EPVlhU85+zO0TVUHWsFU2A9cdybT6HPUdbSDqUo/ut+ityQG35GbsVJIgj+e6QNWYOFeRIXh5KbIT6nNlR3rvRzxbNiTc00Ab6SyTnZWCG5KMVLQ6jpgEyddB8sJlsFb5mtcJfV2ZtzWcWmsvyaFOjFiPVtu2uCX7re8RE/QBrftm9HecR+vzoF1VeslV2Fwlm/ei69aWlydqdGIbY+4y0OInGcj1zxbwctIyGIXjwRdZHjd32+HahCo5KCpfpX2lilXeC+IeZ2bnqHV9y8+vlge4n3W/jjbO6XN55L2t36P8Q0TTbIzpZSe2afi85DYtsvk+T+TflD6XsQTflY1H24v+jPXH94Sc0JU0+rEVQXJY2sap4tjXNJKvq5X8cd9AYCAwEBgIbCwERvJ1YyE5xhkIDAQGAgOBBQRayVcP4lkSyh9OFYwciOVAoUrCqIByNAcHQP0hFh+YS4B7StQ57SpoyYEDDg632sgyBry+KGCtEiwRfVhxph7gnQbE0R+mEZ8SdKBzUjn56nR4MnD2YE6Ja6sqvfnmm9Oll16arrzyyvTlL3857bTTTunBD35wOuyww9JDH/rQtN122+XEpdNSEj6BHiLtvDZ84M/BurVr5Si+hq9//evpU5/6VHrNa16Tdt111/SCF7wgtz7efvvtF5KvLEs2tiVvv/KVr6TLL788HXzwwWm//fYrZ8Xy9UpmW2tleY54UcMBMUE9QGCYh1FwOtJFH1cGVSd5snuxUpxlr9BjiT9LWlTaTKLOKh1SdgTna5l45gtWg7FNQL5GwTCeu0VzzzglOE0VQ8zXoldTcBPvw+/yOqZWmEUerPXwlHDC9sKYHM08hcB0VxAOiKwFw7EyKxqXZV/Zh8gO1+SAcVK4sm4hLcVeq6QMt8OcAoyZH3hmL0zKyaUyt2hVLP2HSL629AC/dx1Q8h75MWXzlF1UfrvGs5od6uX1zAdOujGTHQgUZ+j8JRzHG5KveN9CoB2qid1uLdiidWl9RQ+9SFaTO5b90KaCXOV74Jzbma2H7gILOGJCtpJoLONRi95lZM3lxqtdM74UsM9YQiKhyBCdWY1juX5xoi+iTSUlll3HDCpKsOHLLDWbv/ScHTcgfhtlncGc7Md9rhnvXLa85T1WgEOCtzfRXXDdQBmc2SpuE92Bsbok89mjdm73ucUu2p5VzlO7baHyUegzJrCLj8ZoI/ishbmoLW1Nv5ZdXs3X9Iylkq/OZ0zw8T5P+VSfr7WPV/j0JF9D/+n8CqK/0csUM74Dj2Tlr/ktcZa72q+FPBFt2t3/hPs+3xvxy3zYBl74s5n9n+4dZ772aMS4ZiAwEBgIDASWRWAkX5dFbFw/EBgIDAQGAt0I9CRfLTFkbVyXfTjuDTqpACc+/KrFcCAe28hGD9fqHk5Mqnn5Pk5gqYf3MBgL7RGxsgwTsD4+j4GJpyiozbRg8IDbh/I6PFBhnxu//T9MrNnnVu1qZ7t+/OMfT+edd1667bbb0l577ZUrSy3pep/73CdXivrcs2A4tYxl3kbrinjAyTj/2+j7yEc+kt785jfn5Olpp52W9t1333zeq9MV8c1wsnNrrYWy3f/0pz89nXjiienhD3/4wrqQfuQXJu+xKtTlze7za2pVvIpHGLjh4BDSgLRhYJT1DWUP6cPfGf/83dqVILl9N2vTDQEkJY9c3eRy5+tSiXVlSzAZgmNwYAvXhzKeeUDtYPOYVH3FY/P4/j3i1WO/8D7kVZSMU3ZwAReuspkCXpk2+3/tSjeBfO7rxMPobNfcPpoShuwDIhuvWhmWSlk85xoCcp6QYZ1CHY/0gWWdZaPbIYoLma+uC60qFA5w+tC8BtSdQveS5/BFdjPSi6ITolUv68hqsOM1ok9jm4X8xXOvUYdq/i6yZ7gO5FnW3ykAneeYnrQxaJztqGgRvXL5SpKl0DQlWCW961L62dqfhT6nJussL2zHZvNB4tjXtCBLlGDxNWLlPvqJPI5ImkXy0KNziCvytGBKCXA1FyYUuBIyGp/H8XWuRrZnth2S3Zu7wrFGu6wi25DFBvd6MpT105NBve1INwFpP5chcxeI6YUlPr/a92Z5vzTtOzY2kS7/bqeifRNWZWc19xczJ39QEoj0Ykax1UG3lB7/3LIfRb/gpSLHDn3Fwt6Srsd57FpsLbwM7tGeGG2I48l+Dm0422/3SWg38WVApr/G05WlbzF7Ruc9e8021uxh74sRNUx97a0jLBbGCM5mHsnXZSR4XDsQGAgMBAYCvQiM5GsvUuO6gcBAYCAwEFgagZ9H8hUfZssDIr8hPq0kCu7zQlfz0M+JBH/Azw+501lAHpjg7/AafHjGMfFB3K+Pxub5MCBSghFB22TEExN9OchjCZTpvlryFelTONi9P/7xj9Ptt9+ezj333Jx0/cxnPpMTkkcffXRuM2xJ12233ba06MW5a3xk3kUBIwxkICaMs/1t58/+67/+a04QH3vssen000/PFbBr1qxZaLXMyR1LMF988cXpPe95T3r3u9+dz4s96aST0ote9KJSzWv3cJJQ0c2fOa2OTcbakpgW/IJAAwZOVFUsrpmrtDlQxfJT4wWvSyU9uIoAZdfmQnpVgMyTGmpsacA8oUj4sP5Gxg/py3O6rZkqPGbJzokXXEHiuqT0Eudl28Z6j7aC75vxKbCHvEYM1hU8ocLY1prXb0HhKcg6szW+XpNDqjhDXCJeRbKkkq8o0/w7yyjqOupnr4Pz8Xv9Ryg7mJyEs9DCdYN8RfJZgrBTogkD9pg0KesWleItOWT8VFUQ83dmN0T7V5flHr1T/phl33Wlh781W4E6x9fhGdh4HqrrTZRAV9X5kZ5HvIherunpqlHD2PW3vBgBeot6VXRqkuGMjScLwc6pszPLHsBbQ04tihlfrERcMTAryexMI7y4oRLbiCfqq1oXXhslX4utpdaqUbVYry2p+RWsNL4rJV83dG0bcj/6kU2VZNwQ+jblvbXka7ETm7AN8azyu3I+aG/ytdgT2IPVXg5DG89+LsLd5UX5DN5PoR+T1/s5515VDS978vEQLf+s9iDK1/iLI8VmTjdG68E9qCdMFT8W5oIXYRb2H3DOPNpexpz3eLjvCitWN4LCuO+xZ51oHzF7IWq985odPeQf3+1udxvx8Y3AlzHEQGAgMBAYCMwRGM5lSMRAYCAwEBgIbDIEfp7JV3xQx2QSPhCWgFonAj2BYflASq2QFoKM1LK3J6jPayrBCGy9Bufa1gLMSDOv0e7zRCAHdjGwjQ/zLThxDhvb2vhee+21uZXv9ddfnytj7UxXazFsrYat8tUSm7MKSEhgq/k46I7rj7DAAAfiifRakviiiy5Kr371q/N5ryeccEL6nd/5nXTPe96zVK4qufKx7aedX3vWWWelf/zHf8ytkx//+Mfn6tkDDzwwn2Fr/ylZi9bAgRwPoOOciJFKSLD8+L2YyHW6ZBB+4kcr2cFJkkj2VKBNyWaRuykRuBJ90fhxwMoDSSoZ2sKf7UhZB7TVyzhh21Y4A5Vx8uQNz9uyOUpOnf/OL5UYqvGhrC04Tw2rLnEupYcl+e/tiaeLuOoV8VTyhTTlpIRqxdkyPPQ9ztPCuWZjlM3vub4EeynBFS2jp2p55jtQJwB/lbyuQRdh4/ip5CvLyIynncl/tg01m65khvnb41cj+1X0TLUazoq2vsoVf+egM9satvUt+8l2h31Wzxpbsj4LsEOrU0W7+7pwfzHhMrM3oprXX+TwKqvia4I28mw/ii2HqmLGYib39DKI49pMvk6+2W17ngPbwU4v1y1jiqLEwMzmQXv3Zcb+Rbs2y/tk/HuSr24DNkaF3c8by1byNdMXJF/LiwwbuAi0AfzSg++9ZnuhbCBgUvHiDe/1ZrotfAW+3DJbjmgXjfLCtjbLD5w9jxXy0tYRLWX9Pu+0L8GKeadP7bfYZ+Ez1GyvL/Zhai9sc+E+El+em8kGVnxSK163Z+i/sVvLzDfM2Dq95Cnka+FFmUZbb96nt0TWafbOK8xnlAH2bcpfjuRrC/Hx/UBgIDAQGAisBoGRfF0NauOegcBAYCAwEOhC4OeZfPUHMHygjR5Ya0FdXKgHOnsCnPjQjVWMnKxQNPUkRqIAKgdBORETBkknghU9nHxVYzDOCiMc23635OXXvva1dNmll6VPfuqT6aqrrkq77LJLOvzww3M16M4775yTmp50RT5F4+PnWJnU4pnTxtjjugyi73znO+lDH/pQ+n//7/+lQw45JLcNPvnkk3MSFbHm+Wxcx/HGG29M55xzTvqrv/qrZOfbPuQhD0nPe97z0q/+6q/mRDNWGLOiMT9zbAuqlrEiGAPzHNDgwI9/jwn2klyZWrkiRguBbU++ilaySiadbpYJDpyo9eKanT+8HsaNafdxZ0EmSHor/Sq0wNlqBfspSYDJ1khHZ4maaU4/A3V2RmqHlfX5lW74ZyX56ud1QQC7pReKBK/yKNXUUDVRAl1wLl2xheKcWWmTocItstlFT0X1aAds+RLU9ZBXMJgKlkZyFtGAeC+bfG3Z7tqcHACVcksJcvRhamy0DwuBXsLXddbmjc7UrvENOyvgvMxH5YfYpiMfI54qe1HsDpy1ihi1/FO0PrfT0raLwLvyLYxJiGVH4nsmo/QyV4+MYYW1/477MQ7m43fqxQD2ERmn6aUW5G2xS9YhYd3ahaqmnuSrj62qkzMuovJ1VqEK7eabdgjaotfscP4Oqoqb4/4CX1D8SwtnwrYcYbCJWvJuDsi7kq/rne16kqLzMDcS0ciTopvC/uN1Kw54fo6038t+LkqcqwRpdA6p8mXlZaae/VDDbrLtVvsJtedmW6v2JGWPBzYPx8cxcK+XfSG0cMax+Z6MDyaRJ8DyPdNLg7NrSHYWeDt9j/sO3i/U/GH5ruP8ZbePKvla/LifvTyN5/cUHOClhbttNSpfN5JpGMMMBAYCA4GBACAwkq9DHAYCA4GBwEBgkyHw80i+5mdIShbhgzd+hw/MCIIKhHEwNscOoLKUH+4xyMz0qFauSHc0NtLID9JRABcTlxwQ8Ht8bp9X/e2fLQRGqGrXaURs/dxRxNB+t/Nc3/mOd6aP/M9H0q233pqe9KQnpeOPPz4nNbfbbruc0FTVrj2JEqPD7vW5me4o6KF4itded9116X3ve1967WtfmxOvT33qU9MxxxxTkq/MOw70Gz221vPPPz+97GUvyxjstttu6cgjj0wvfvGL06GHHpqrfBmzEoChltXIF5zLZa5HuTmQg3P5elhW1D04J+ONcqFkHfWHeaASwiijKLf+O9/DNmAZXKLEhgfzi357AlYkLDDIw4F9tkOYnMIXCJhmZadY/uyaWZARq/AbTwFoY2b2Eat53Q7y+Z5mG+3sV29/6zZZlOYwv6OqWGmnYF7/nhPYEU7YwhrlG+fxe5X9r/kJ5tXCGqHVKgYuVfBVyTrqGuoi3u/2j/U5j4fnvk5+rGAAchHhwvqsdFDhg76Q9apms+xat4mo236PWiP7icjmz2Qbzgxme4pVRUo3lF9SdtDHxYp0lo+ojT+vM8LT+Ta73l++IB1kH2X4crvglr3MNmzS9WryFSqHWa6LTJFsygQudYfA+bMsCjvTm3zNdHCSVcgFVnxzhXMLr2W+zzwcydcVtvRWvv4SJ1+zHfKzYcV+cRnZa11b/CK04i3+G54N+Dr3QainxR+Q/mPb3EjPXC5Qx20O3wtEe4CSWPSzuSc9j/av0V4ZfRnuFdzGqf2D2qtFfoW7XjB9vu7ZC6dbTue0isQx2nyvAI7ssctTSxai7503iFH2W2vXrX9BBruZ+Bmzor1zbV/FyVeUuXwm79q1RR7udre7lWNzZrxJW6Rx5utqOT3uGwgMBAYCA4EaAiP5OuRjIDAQGAgMBDYZAj3JV3vw+elPf7rQZlU9hCKhrcQDBx9VYJQXzsFZ9aDX85k/xFr7XJuXqxF9jNoaODCN89p3NnZOrGy5ZZV/ntjhYL0KIjhmTrMHB6oP5TA7Jyp8bhzXLrdq189//vO5zfDVn7867bzLzrn608543XvvvdO9733vvC7GDceL+ODX+Pe4Tl4z84FlhGXQHt6t5fCZZ56ZzjjjjHxO65Of/OTcLtge5hU/7R5OoH3/+9/P58X+yZ/8SbrlllvyfXamrY33xCc+MT3wgQ8MXyBAXvB8C8GNKfiFgRa/n3HxvxFzxJirt5XQKf4zH5g/io+KT5GuKAwQI6X3rAs1O1CzQ1yl1TKkuTqw0hYzwhT1p2WjFtaCgUxRnct2xbFDjLiqEat7iw5x8jVBYG1K9qlAq9LTMFA6XbxAz1SRxhVoyLuShIJKwh7bUJMlRaeSN5ahGQ+pslHRFOl5ZAPdN5hNCmXbq4un+VE2m3IMiSjWeXUv88FtCfu4SJd9TO7A4Pf755FtYZ4UWYB1tNaMeuF+Udkp3ndgZb3Tm3+6vniAGV5oiMad2X6qgqrZqZ614TWFD17hP71MEiY+TNcneny9XGldMKM2wlK2qVU7ti1l/UBeYr6VzzlEO5V/5wgIJ6axjTS08yxnepMtyrK3MKhAHiq5lK2Q+uqJRK/eWpahwfWy3fFGGntTDoOVkLN2ulQl574WdZCTc5uSzo0+tkhQKZHLcrWJz3718fklB9YD50/k+3lvuqKaW6zf/8ILbT623eMvZNxty7uV6k5sXe5JVWwBPLM1wYsoxU7AC3RuuxQ/0f8V2RLHXriu83qjvQFex79HPr2WoM33wNm6aHs8+Yp6MptjFbI001GsLAbbjvYy2yLoaICY435zwWbCmmaV1Hb+K9hNf5nI5cHmUuu2uUbl60a3XGPAgcBAYCAwEBCPHgOUgcBAYCAwEBgIbDQEWslXm8gCp9Z+Fv9TwcfogTO6zx/eMInQWlhPYoMf/vDhmen25Gt+0IMkaStQ6gFco5fP3PQ1WMKax42CAypAjlVfuG4OHvODfw9vONhudBkWt99+e7rpppvSZz/72XTNNdfkJOzuu++eqz4f+chH5gSkVX06z2aB1QrzFE1qzbOAw8QP+wzb/GKAnGXI1vD+978//7v44ovTn//5n+fzWm0NGPhnPJkWk3fDwCpfrZLWWg9vs8026WlPe1o65ZRTckI3qo42mmpJBvUdB3ww0eJYOzZcKc3f+/zOjlnwCdof43VKHpQ++3VRopcD9XkOCuZ4VanSe+ZDK/idr8eWuhTRLMHAKShuc1dbRkPVl/NE4YvY4TqQXry/ZdeYFwpHl3XkKyZQIqyKjlIFqjpHd4HnjYRTa11sq1o+BPnFWKKOuA7N7LQI1iJvlL2RSWJxJmTkQyJby/rM6+5JvqoxWvrQo/OKZ7wOniey8zWZY/4xbUyHmlPxrCZzM9sqzi70e2frDc5Nxnlcz7I8NZKTZZ2bIfkq/Sq0lUf74LZ45vu4EwBhNsOAEuHKr6CNmukmdDuJ9kDK33CyNNsTsPHle0yYMn88+9XxOjsmZ8paaokNPJsRW3+2DGPH975Wt4nVW9TaVpGQ6SBr6UtQX3gtMxsBLzlE/m/pyX/ON+R1CN5YBeCm/A/1ROlhS6/Q9yg/NEu+TjqJttfusecf22tZdxx+IQLtcORDo3vcjjGurf1PXse0BzJao3Nfa36X5ZJtYI2GZsIaX/KhCnL2axtDdqI9DeLKyVeswGX7qHxjppPOtV84w3fqgsBHb8zowBdntkj2Im2HNd8YKI0xBgIDgYHAQOCXCYHhXH6ZuD3WOhAYCAwENjMCmzP56g97HAzAgF1t+dGDbwsyrMbhs+wsCJ4f5qH1V2ueHNiAf5585UAxzsvBDMQA2/Z6FWYODqxdfybaLGA6zc10Ml22Lq+s8vkjuu1zSzBee+216ayzzkoXXHBB2nrrrdPjHve49JznPCefc3r3u999IQnq43JCKwreO68xmB8FAXDMWmtXXJMFfIx+O6/1yiuvzOe+PupRj0r3uMc9StUr85p5YzSaXNj5tn/913+dLrvssvTtb387j7HPPvuk3/zN30y//du/nYNKWE2LdOSAkwdQoPU1B5pmLchcBqcg7izIDG26oxa/jC3LdRQYws9Vu1A17ixoOiXHUY8LxtBOzT7jVplKTlz2HU8ViPXviu55wkEEAtm+MA1RoFfpjNsavKemh45DDkyJFuiIbW/AWQUrI966DOSfUGHr6/AApOOJttQD5Sqotgytvm60j6xzaA+MTm5LjLKAmM4CtHAOra9DyZDzotAVJN/Y5io/o3ih9IXvRZvH39WwVXx2fUHZ5KCw8rE1n6TkHGUJbRt/Xu6FFxkYy0inZ9WY1I4z0zvJsGpzW+QCorYuRyiD/jIIyrzLel6XSK5iki/SlWgfgi/SRHIf2QbkA8qMj6nOTXV+qDHRBvh42II4y9K6tWUpCxjByzs1u6n0wvVO4aTGQp7gPUgfnx/J/OP1qlbHOLaNl2nxFsKtCsVG8nW1lasZd1FRKGUMaYALMg82bY4vEvnZ57XkK164sc98jc4h7SJ6I12EsjRb62ZOvs5egAsqwF3m2H/V7AjbQl+vff7jH/84Py/Yy5qYgFP2xW03243Z3/BSSa3les/eJKwgFa3Sw70RdZdA+xzZTd/bsK/mZHjxr702YBXyyvSiHy/fbbn+5cbyPR15kGnF9sSt1uPQbtxlzni2YMun6uSZ7578z0i+roLh45aBwEBgIDAQaCIwkq9NiMYFA4GBwEBgILBaBDZn8tUfKJFWDISrNWBQ3r+vBa4xcCADA9Mg9l0+X2btSqAxP/xNlZath3cMCODvUWtFDixwgIETl5iMjdYaBSnwc19XFBRwPC1haRWv1q73ox/9aE46HnHEEbnFsJ1vet/73jdXfXKFL9NWS1aoYCzy0/HnoEXEQyU3Vq16xx13pH/6p39Kn/zkJ9O2226bTjvttNwu2ZKhyAdMcmPQwWmy5OsXv/jF9LrXvS6de+65Ofm6xx575AT1ySefnMfdcccdSxUw04M8VOOjXC9gs27lHKzov1rQ29fIOob0eTCDZUUFOSKdi4JLSrf9s1kwHYPbtNCW3qrEEuPPyZSafazpu2PEL20onHGOmrwzpi4fLbuD9yGv1HiKD45JxgraY3KyiWlHvDOtVEmm1qpkDMdhG8p4ogz4WDM54gCyaCOoeI5j8bjMvwW8oDWz0x/Z4RYvI/lAmmr2lPnLlehKR1jfI3l1H9qSyx6bzjbex1b0uWx50qTGn6o+U3tdn3Nm30TCHaug/aUsbAvNrRXR/9V4NdMfehnF7ZZjHfGIr4uSry35RjpZryNMe2wZ31uTNTWP0peZv5hucrvALYtnSVZKnqPdaNlK+x6TAM0EXiX5mmmUCT23AAAgAElEQVTdgGrO2f21lsmbOfm6zLpQl4s96Wn9XFPwju+Qxs05L5OW5XozVL6WlwrE2aHFZwMdrWSfY8b2uugStR3GfUHZT0wVj3iuvF3HyVfUz2gvUbX3osV+yz8YX6I99mxvS36C7Sf6ALWnQbs+25PSuci1PT3aunzdRnihItPq8gDHG3hVKvITsUR5zr4GXnrE61D/OKmKNjF6kQb3qL5X9bnt50i+dhjBcclAYCAwEBgILI3ASL4uDdm4YSAwEBgIDAR6EdjcyVd/mGf6akFHDATw/SroiYH/WgAXk694jqZ6EFb0+UO6B0Y5+erjeGIBH+p9TfgdBiF8THy4j7DDwKxaL9LpY/i43/rWt9L111+fPv3pT+dk4w9/+MNc5Xr00UenAw44ILcZ9ipOxTOkvxbM7QnUR9WtTL/C06658847080335ze+MY3phtvvDG3SbZE6f3vf/+SeHUauaqYeW7f33DDDemd73xneu9735vsDNjDDz88n4P76Ec/Op166qn53Nd73vOeMinN4znNjGGEmePFcmfXV9vm0jlYKIMlcD1VYHKwyGnjlxAi3WTZRDlEOZtVhnsLskby1e9nHJV8zzDE86XEOabKLrb0nfUWddfHYyxQV2uBNdb5Hrsd6VLEp0jm1FyRjZqtZ96XrpwFzrxhecD5aoFKtlGIkfqdedC6BuWlxhv/ztvhYdWl0k9cbzSuwoB9GOpsZPMj3ql7a3xo+ePIbrXkm2UB9QP9M/t25I3SKam/UBFVeI9nkk4f4ngq+eD3WkCYz65lOlFPGCNlswte3pp2SpixzEQ6LGVrekmnyE+UeIl8gsBN2dcWryO97rFlNV3NuFLmKuNOrZI9KY5V0wpHTJ5HCYzZuYZQBRfq8yZMvs50k85KXcB28qezNqHTefLL8KHnWueBX6uqjzPtIgmuui/0zLmaa5DOBX1v4bmaCcU9WW42cfKV+bHgh4O221ECFs/cdBlc2M/Cediua1iNKmnAc5HJJku7TkdkRCxZ1u9i5wMeE/16ba+J/kDZGrzX6UN7hrpRqu3FAvEluZ49Ra/Y5m4H2J4eznItx90IwUV5zmuE1vp5bj/6AW0Pn/PsL/7RC3NoR9SzhM9tP0fytZfT47qBwEBgIDAQWAaBkXxdBq1x7UBgIDAQGAgshcAyyVd8oIwSADh5LanBwdjag7V/x4FZHh8fnFWAXdGMbYf9gVoFq1VQ2AOw/l10RqsHZzlgW5vPgx68dgyG9ASnfU4MeNvvVu1qVaJW5Wpno37kIx9Ju+22WzrmmGPSc5/73LT99tvnNsNGO7aixaSljYPVsBF/GHcVmHAsmIeKp4in42N0ffe7383J0be//e05ify85z0vPexhD0s777xzvgwTE87jCEP73M6+PeOMM9K73vWujNcJJ5yQK2otmWu/G1b3vve9Mwa1tsuY2Ec6WOY5iIPVbI6Z80MFfNTYkY7g3MjTGn0RvWoOlDurHityYu32IGBdw38ZQzbTWU7ATtUCHLRH3aoF0Oy7GkYoSy6bqL8tW4R2YJk1c3Awkgm226gHiqfOO0yaox6ijPjYhg/KKOtzTdbZHvi10Xp4/pqtZHmuyVsUxC140Rmeal7mSYufiofIH6S3hgfOg/rIdj/Cg9fC9hJ50hMEjmQO6VG+DXkQ8Yox9aCtahfM+GX9FO23C7bQ6lDRhzjg2JGdVXsJvq9me5wv2EmBxyzjTe262d4gbbPfK2fDtuSW7RuuYVkdiHyO84ppwWopTyCUNU/Rf6QHkwzIU5V8whbMyoYv4FJLvkLycVMlHeX5tz3M28BrWq2fHbvMB4pkbSosFnwM4W/fc4vtDYSheXuWy82QfMWEKeuf61H2641KbLehkf0u+gM2lG0s77Nm/l10HMC9BR+p0QR4ugBtHt+j/JVqO4x0zOwHvLyibGnLfru95ucW3vcsvGhCZ8D2YtFzHVf9Flu7RVrZ6wofWew0vTg5w356uUjtQRb0czo+x/VjoUJ2sh0Zv6mtsVVRG25bbbXViI/3MHpcMxAYCAwEBgJLITCcy1JwjYsHAgOBgcBAYBkEepKv9rBj5/e0gr/8kBsFJHMQIDj/sPbgvExA18fhezhIWIIJ1LqKH+bxwdnpx3XY997KFsfE9agxywPtdCE/9EdBAMaPAyA4FyZG7Pcf/ehHuY2utdP9+Mc/nm655ZbcYtiqXQ8++OC06667loSijaMSi752p58TjAsBmelNaAxE+L0sD16R7Oep8vf2NwZpbBz77Otf/3pOIp955pk5eXz66aenvffeO2233XZFdp2Pii/4mY1nVbRnn312SeY+9alPTbfeems++9WqXp/+9KenXXbZRZ77irLPVdUsg46xxVry2qeWwxzAQKxrOtQKECFvHLta8CqSZx4H+enjOq84IYDzciDMZQR1GH+Pzrzl+5Rus31h+8Ay4HNxcjHSS9bnXlusAoRq/ZF9RH3EdWMrVaaNg4EW/JpV/W2xpQwcO+9Yfx3L2lrwXoUN01TDL+JdND/rTM0/KTsR2QyXBWWTFS2RH1Cy2esn8Tocv/AkONe25g8jWW7ZCoUz+wOWIZ6rxSu2SbxmHM/nZj+mcFLyObOncI5tr27z2rhDRoSNsuNoE5y36v6ZDaDK1/KdSKB420mUiwW5hzPJIx2q6WBEG8uwJyOKP4TzfjOmlGye0Wl8gmQTryHrt8iKqVak1WQhtfzNc07neWJitCYrOL6qFlX8mskBngs5rcl9IdOwbOKzRo/TIJMm08tunCgvlXxe+b0ZWhAXrDZDMnwZm7Axr/X9ib/YhhWJs70XVMEWuwEthDNNnS382Qarfa3rKb8kgO2o0X6h3eAX3liHI7/LuKp9dL4GzojnvURtf+c+ItqfR/O77kmdgJv4ZZEe+xDZM7SBs3bqnvic+F3z6bWx832TLmfMsPLVK16niucZbtNn0UscbPPz2NAmec3d14z4+MY0IGOsgcBAYCAwEPAt0EBiIDAQGAgMBAYCmwaBTZl8zc91EPjDh+WeoHIU2PNxVYBQBZOxasQqXfFBsyeRY2PyGZ4eHMYABF6nuOUB/RIomfDBQD8GItQYHHBQQU4OxuJ83/jGN3J74csvvzxddtlluW2utRc+8sgj0wMe8IC00047lSpFp0vNoSrdOHjq9GOQmIMatbFrFbdMm/HVWg1b1auta7/99ksveclLcmWqVfDW5uXAg19riVarCrYzZO2s15NOOintvvvuuarW5rOWxlZVO2urOyWCeV3IY+SrB5g8MaBkIwpOKbxZJ2aBt+kFAx6PA09RUM2DMOocN9YDDpRFssxjosysxIWm80mnL5xWDy7jvLUAUjQ/rz1KGnjgCG0a66r/zS8GsB4w7WwnmVZl52q2VWGv7ApjrxK1UYUIB0l7+L3AW5EUKlWMVm1MLyFEetrCj+fdEE/qNCi9qo2rcIzoRj7MdDVIoPK8C3rgAVGvpCHc0aew7kd/oz4oeUU9VfQp/4l0o89gzBXOyo4U7PwMWGhjqfQ+8r0z39GRxK5hFvGKZRTpi3Q930NnyEbYKB3gdpeeGGueNz7NGdk/pj3SC/aJOJ6qZubkBSdfla+IZK/sH7D18pSMWfChQRVYHlt0cbDka2/i1emLqreZftXiN+sS9VGO7I2NF7UJVnxSY0c0FdzoLEmX0UzTRCvjvyE2ufdem3tzV7720raa67AlLe9vy3iY+EorbWLdnsoE1/RMgmfIIm2RXGPCkH3WipkqTmhlOHHshO+LevZxuIdq2RvcqyBOrfuUX0NbzDREdr/4L2z/DHZb7s3Iz7Tsg/u/BZrRLuBZsZRgj/bhK6zSec4Zn+3ZYmonnD/HxOvkp/IPeOmabUut8je3gwfZ3WrNqHxdjc0Y9wwEBgIDgYFAHYHxZs+QkIHAQGAgMBDYZAhsjOQrPlDhA2kUXPPAay3R4Q+5OB6f04lBY05oYHDXk2N4xqtfj1WJHMDg8f3hEX/yA7dak+PjeGCCze7HMzZVQICDgb42rjZ1WvChOAec1q5NP/jBD5Kd7+pJ12uuuSaf5fqYxzwmHX/88el+97tfWrNmzfqYjVWGwD9cp89vPzEpjRU9nKx2vD35jbLBmOH6bF7nmxrTP7Nq3quvvjr9wz/8Q24/fMQRR6TTTjstJ175PsYccXO87DOrDr7kkkvSG97whtyi2ZKthpdVgVti9thjj80VtkY/8jBSVpVEwFbVjh8HYxBnDkzhmBxYYh1yHnDllV/Hcs3JkBwAwrfcxUI5gIaXcLDK18W6q/QLeaR0LAdmtly/ZUb9j2hCO8Qy12twOZikeMy0qyBjzRYq/Wfb2rJNyq407W9wJiTbPMQaZamGYURPOTeuknz1tbK97uEZY7nMPcxbxcdQ96FiEnFfhu8+n8IOeYKJF/RhrIv4dw8P2fYso6e8ZqbL5bnm05XMsyyWNWFScgraestC1HtfA9og5Y9acqLkqqVfina152Cdms3VSL4iDTx2xhPPxp2C85iU8WQV0hrRGH3e6w/R7/k5y4wr+wr2lWhrWb5RxnzteTw/gzADvZIgmOlKLfk63TOba8nk64wHcM6swk0mX+ls1Zp9sDE3dvJVVepl1zEls1eTfFXJ5JYOtr7Pezs76zJoPd66/672fbZj4vBitmWRn+TP/e/oxYdsK6PDkoviza/xFzwMd0kH2a9e/8x7yZatrfkutinRWGxrmAa2kWovWHQdugeEPgwEbrXJV5RZrjIt7aGxA4KSpyD5ysl7lw+3P8XeTp0Ayn5BJN7Z3vJYK2Z2/YsDI/l6V7NGg56BwEBgIPCLgcBIvv5i8HGsYiAwEBgI3CUR2BjJV16YCi5jcJcfdmvAcPBQPRj72PhwjJ9xBSU+7Np4mJxVY+QHP6qaUWuOgh7+uY/BSeQoMO335aCRncMDydBagA2/s3vsvNKvfOUr6Zxzzkkf/OAHcyLR2gs/61nPSgceeGCuDrUWv7MHYEq8YuCyxFngLWb7Hs/PVa2KMYmKmPvYiDPO4et3PqoE7u23354+/elPp7/5m7/J1ajHHXdceuELX1h4i+PZ75gsZZwda6sStjbGb33rW9Odd96Zk6/Wavi+971v5sc222wjE+e4dg768FojeWOZU/gzXjhWTU9U8hV1An/HgLr9rl5W8M+dHpY/5iXLmdJ/DMLVZN2xVteowL3NhbYIA0WtoDVjysG4HgOP8sC/R+PxOpBmnJNlSekpY5/HwrMfITCdA9XQkjDjBi0ulZxEGDC2uKYSpKQ2qFFg2edAOXa+ogzy73wNB0+Zv6y7yj5FMlGTBV57Ta74WpaFPA+0T/TW0eo654HLP/sT/zzS38g+swwqO8Q+X/IfWv8jrT6v0p0FuwV5Mzzf0EScsfGXSdAesK9W+oVypOxmy55FPgFxZ5oiGeF7cG5Vgd9js6SMeUXclJis6bOSk5Zt5L1TeQmDEotKjiJfh59Hdp6rZxWdqlWv28K81unFCtVWtLlu0Uq57EeCRIhaL9r6VoJsoU1w5WxJXGekC0UH3FdAldoCTh2Vr0u3fm6BPH2PLZQVTzuHuctcFvEm8oWsl5FvyX4BXhaq+YPifygxi/qmfFLkW5VfiOwpjtFj19huRzYM9+hK5vF7n5dtJj+vqb0eYsRrZNo2RfJ1YU6ytejbVPVr1tPJ3+b1QVJ1treA5Cvqds2HSNs9kq93GdszCBkIDAQGAr+oCIzk6y8qZ8e6BgIDgYHAXQCBjZ185Qd1fohqBXBqkGBglAPnKpAQtcb1a6PKUXxIxyBw7wN+LTjmY3MwEAMjJRkBbWLVg6o/4Cq6PHhriVdrw3vhhRfmRKIlJg899ND02Mc+Nu27775phx12yNWh6mEXeREFJCJ+Kr5HdOLYjJ0nbPEaT7o4ZjbuN7/5zVyl+upXvzo94hGPSE95ylPSk570pFnSfBZMgNabPrbP5Vhbdet5552XWxlbZe0zn/nMZOe+7rnnnnkoqxzGMZ0eDiTb504zVzmzPOB4zHOlG5GsqcCU38+BIhxDjef4YHK9BIinYHxUvV1kuXFWYrRWppUxwER3dC3qE+Ldup7xYr1k3ru94aQHz+80qIAc2gHFL5Qtvrbol1ezQXvQGY+x2s3byk0VXyUovcWKzM6SryI41yOjkU1XgdZZkA+q0CLbu8znHChlHWE+4fe8BtYZr2hB29Rad8F2SlZkuYCEC8/PPk99nz+jtrCKDucbdgVwn6HspOIV+kkpq9DuNwpSs4/BcRhj5eNZBwt81A422zCqPnasONkT2VS0HUy3siWR/ER8Q11CXqDvY5z5HpcRvmcZPa3ZReQj2yK0R722lf1d8aHwQkiN72r9kX1dkJUVhSs6F/pSqPzCazKP0rqc1Pe2mDZkrW3zgh2h7gJsbxd0F160QFvp86P9iHiwcPYjJF8ZA19jZEOUv8LqPq+ALfStMvma52lVIEcGFz6fvZDRcf1d+ZLS5tXbvQa+I9ozRHpVbMe6uSxL/aCW9qx7qvKVdSiypS07zP478iX4ectO2/cLR9HQy2k1XXB94PNqW76Mx2R7vZrka9Tq2XVJrmPJylfcf6GPtWHymrEFOdlGXmO0xyh2eyRf78rmaNA2EBgIDAR+IRAYyddfCDaORQwEBgIDgbsmAhs7+coPwCqY03oYjpDCIIJ6gMcHQQ9e4gOe3cMJWfWAb/fwm8t+nz+c44N/LUjQ+6COQSwPfvh6OWDAa8J1+3zWGtfa71p74Ysuuii35LWzSq1V7tFHH50TsFbtanPgmaUqOOHzMeZOJwaKfX4Oivr6VMC2PFxP1baImSX81PyY5LDvr7vuunT++eenN73pTemUU05JJ554YjrkkEPKUBwksC9wXJcNrKazNs2f+MQn0j//8z/nM1+t8vWEE07ILZoRN6Tf18k8weQrB98ZP8QVf1eyVJO9HvlBesPg88QX1h0VLPE5faxZ0AnOfGsFm3pthMISdYn1yvmuZJZt13rhqQfonYbe5GsUAFR6jPrEssXrLPdDBZKvk4N/C3Z64k3+HCsYKDlQs0XLerhmsI0qIaP18ufO49rnrvtOg7IPLVs1s1sTTj2JF+RT0NFvhQ10Xnr+WyTUmXZcU+Qr0B5HOuG2B/Gs8YBxz3NP7cB7ktIsP2xDWF5QttkOKNqRn7VgNttBxFfZasaHdYt1JqIVeWV8js48xvnYzyo9r+kZtqhmW6P4getn/WB5Vfag5mMi+6f4jrQinq3fI94qWyHpF22aecweGxDZSk6+Mn9Yn2vjKD+D9n39MZzry8Wz3oBRyvyutJqdyexEDCZfs4x4twQ4x5JbLeM6IroLXZN/UrLb44NmnR5Ea/1i12vGWUyECfiso5gMRUzhZRtFb1l/TwQweNEm0oNQXsDXogyoThezMby1NLTLZhlFO8H2KrIxLX1UMqI+q+n7zH9Pz4Y4b2s83kPgeKEMwzOOX4O+iH0ojpl/h5dFFuTUz1mdvthYld6RHLudcxz45Qh+0YFtCdsOtv8L1bawvtF2uMfSjWsGAgOBgcBAYFkEerZey445rh8IDAQGAgOBgcDKs1wYoVkPkF1iybye//iBKgq24UMm/47z4AMZtqKr0cIBUnyArbX89ftUe1ynkVu22t89Z6/6/Qoffksa6XWaPJiMeETBSktY2nmln/vc59K//Mu/pBtuuCEnDK0Nr7Ub3nXXXUvi1cdVFZlOB8/DNPnaPMhi30dvfmMgBtek1mfjekLLfo+SAbbej33sY+nMM89MH/jAB9Lpp5+e2wPbOlG8S5CAA01TQMTp9nXfdttt6fOf/3x6zWtek8/LteTr0572tLTXXnvNWkAvmyRAnFA/uKKX16xkHtfHwXDV+tl5xWfU8jg8F5sJD9BFbWgVrSrp4OOyXigbEI2JY+A1bHtwfp7Xv8OXLjL+wbmnKsmBesA41+xdzUbWMJvRkLaYVVzhdxFvS/Bvyy3dFxR9qQUta7xi/Vb8jewW48drZ5nAdXGr75qdjOSlZmMUhqz3KjCKNjTiCcv1wrjTBTnZAMkQhQ/bAMRBBcGLfFfOD8zrooo1XBfbBl4zy0RkW5RvZF/oPGJ+oE1FPirf5d+zf0P5U7aitg73iUhvzQaiPVD8Nr7gOYmRjWCfVtNNXnex4cZb4G+EGduwZexrC5eWv0B+5N8hCVHT9Zo/4PXUaIxsKFavu79YNvm6IPdUaeu86bW7TkckMzX62Kf0zC15R+dIFh5Nayv62jpDVA2O9nAV96MsRWcLFxvSmYD1fRBWFdfOxPR5nVdsT3MiF16+qcCQv2IbvKAv+aKVFzp6xu25hvUFbSDKam0v0VpXze5F9zod9lO1Xkes0fYqP4brQFurfAfbmsguIe9RzgrdXoke8B91KdtweMGBXypy/97DT6+knu1TRNt3H3OhYwR0unCZzJiBDi0jfwvJVwB4JF9bmjO+HwgMBAYCA4HVIDCSr6tBbdwzEBgIDAQGAl0IbEjytRXoqxEQBYlb9+D3/hDKD80YBKide4YP0Jx0wQdtGwMrX/2BWQX81QO8CpKXh25IBOIDK36v1sw4+UO4tRm2ZOu5556bLrjggpyEfeQjH5ke/ehHp8MOOyxtt912pc2w38PBXw4y+BmrfDau38/0YYWkfcc8cP7Y/dj2koMXPQJsYxl9dpbtGWeckT7zmc+kl7zkJTlJamtlHMOAyJZb5gCWy4H9NOyuuOKK9NrXvjZ95zvfyQndZzzjGSX56sEd1boTseVgtkoUtORe6RriqO4v8inelkfZj9rk1uTOA+ArAK+/MgpQlSDR1KaY6WWMkD7VLlTxUWFQC95Fc87mpkC/yxPOhcE01H/Wj8he+VgqmYHjMbbK1qixmKYaX2v2awGXDgVlO+82TuGobFptjbyuXpmY8d2LvkCGlb2uYcgJ+q5A56QHPdcWngZVWmgbZoFToWvIj5kdggom5pniIfIRZY5flmE+M32MdbQW9g3Ma8UzXiufPVj8HlbkwdnuSDvuKTrEfnaJwtzxQxuB2GDy1f1Mr82M9NTPuC3jqCoq24+sXal2ZExrcoF889+XsSX+YkFPrgv1jf1iy6YrDGe4VxIexf5i+1uzG4Sj8tW9MoP0N1sQ06BcCZplSwBaTb6CLvTSrPxJZNewOi7r1BLJ04VKV7BZy9CKcv3zSr7WeLVs8l7Z4mhPEb3oqXzvsv4eXw5iPax1Gmjpi5KlaF+g9ta1PYTbeLyP6VF2DzHntdbsJu8Jy/yr7Jzh42GL4VKBTZWwyE9vl57XNiVY8zq8rXmw12Cboqpit9hyeklseqknr3FKzLZ44TTyudQsnyP5uozFG9cOBAYCA4GBQC8CI/nai9S4biAwEBgIDASWRmBDkq/LTNZ6wO55KGsFxWcPlxTcjoLSHlTFClZ/2C7BWTp7lR/Y/W/7iZWx/FAeBYyZtlkAjoLBTq/9tESrnUX6gx/8ILfFvf3223OF5mc/+9n0yU9+Midh73//+6cjjzwyHXTQQWmXXXbJyc41a9bkBKy1Hd5mm23yv6233jr/tM/te3+ot58esPHkKwaiOXHHiVfEsAQspmClfYcJ7KjysyZndo9h8O53vzu9973vzTj8wR/8QTr++OPzmuw/rEx22hcC85B8dToNy09/+tO57bBhe9JJJ+V/Vvnq/3EwBccvgRF7+1sEdaNAcSt4o+QcZXBhrqnigZPE0Rp6gl0YrOLrFSaIRZEDwVgeq9iFINDKgTEcUo3F2NbsEicUMsZ0Xiri7uvCORAL1Bsl0z2tGHk8lAWmRdnLyA7WeILjop1WcsLrYjlZ9v6Wj5E8ohdaWmMUPRC8dXprthx5wPYumjvS/V5ame/ok9R3Ut7EmeJKZtS9ChfktfOFdUHJh8ueCmIrn8m2G+0Y6hhfhy9x4D3KZvC8an/S2tMwXc6jCDvUp1bla6RHuGbG089fRPlQwfOMYZB8zffCCwstXPj7HpvR0gHVjYDX3TsP8rB2j8I722LVSn+VScGf/OQnucOM7evuec97ruzDOpOhRl9UUcd4NpN7sD9r8YK/R5mL+NSqto/mZCx69W+m39w2WiTP0R/0ylHxnxi1cxxFFXAt+eoViEVPOxLUSg/Rb6ON7VmT2if03MfnjfueRlUELyNbtX0e22/GIsIG7bPyXTX6anaWfahfy/u7mb0HW9Liu9IxE2tla9XLF2jfcd0L6wU7UMbBl9SCN2XymH4Osb8ANiWCi+9ryPRIvi6jHePagcBAYCAwENhYCIzk68ZCcowzEBgIDAQGAovPV60n06mlVW/bYZ5ABXNVwLw8cFK1Dj+gcuAyYqkHYTEIjLT45xysxeC5CsAy7Ry883uwWrY8fE8JOH7g5eSgB0qcFksweqLVEo3GC/tniUaryPy///u/9PWvfz197WtfSzfddFO68sor0x133JG233779LCHPSzd6173yolIS6zamJZk9eCe/bTv7add77/btf7P7/WkLAdychByWpsnXy2xizwtfKTApApi8H2MH35vVa+WGH3rW9+aq18tMfr85z8/V/tutdVW+VK7H5O8yHP/HmXDk82WfLUk9lve8pb0/e9/P1e+4pmvUQA8B0KnVq5Mey1gyLLKdGKwyHmAP+13nBerHHBs+92rmVHeVdCoppdY5YZJeBwTZZnlnrGIgnu1ag0ck+/Hv3kuxxZll7EM3cW6lPztfsUTpKmcpwxtRBUtmXdbbLmiR1MgTQURo/bgaKsiOXFZR57W5BHX3+Emiq7hfY6Fv9wS4c5zoSyyPEUyyfaa6Qj5OX3BAUb0IYwpyoqSW/4s4nkk8+wDojXzdWq8yE4pf1jTd5YbHlfZctcvfikJ6VQ6zJ+hHcV5lGwgXRHuPbKBe4RIp3pemEC9q+07eF2+juxPtthydhYz8j3agzB/MPmKCR5vBenyz2fNStsCbc4V3ZEu9uoy6xeOxywtf+kAACAASURBVLaB/Yqy40hjxPuWLmY+QvIurOI0/+D7oanNa08S1V6iu/POO/PLZDvttFPesylZV3bMZWSWTF9F5WtkK1q2k7+PsNmQylfHv3kOaUCsz42y1EpEI70zH+WtYSkBheP5MSkz/Rfn3/r3KlHmstyqEFZ7hTIuvMDZ6+9576T8H8PMtg11pVb52itbyg6pe1nXW3sX91Fob3ku/M6vj2yK48420GUpOsvb8WI73IsP271CZ1D9jnY0sikom8XOQlvkSGZrNOd9letB0GlgJF+X4fq4diAwEBgIDAQ2FgIj+bqxkBzjDAQGAgOBgcACAneVylcnrPagHAVSPUiOQY5oPHzg9IScJ5FKomSqCOIgHwd11bmmWCUanVeqAsv+4Ixz+v0WlLME65e+9KX8zypav/nNb+aEq7XG/eEPf5iTsZZQszXc9773TTvuuGNOpN773vfOyVZPRNpYVmFhY9s/C/ZZEteStZbgtaTptttum8+I3XPPPXMyc//9988VtF45q4IP/hkGADjQigEMDAwpnqugI99vf9tabr311vRf//VfOVF6yCGHpBNPPDH/tLUgP/B+TkxiVa9/Z2e+2rm51nbYMHruc5+bHv/4x6fdd9+9VAa3gpUc4FABG5YzDN64zPN9teCYmiPSHQ7QKf75ZyrIrwJiSDPSiXLP9yHNOZA8Ja+zHtP5fljBy7qENiDCiOVNBaEwkKiCcyjvOKcnmXyO3uRr0RVRfRnxBNeH17jtU+tiTGoBRHQWmDyL7vHPFc/ZHkdJq3DsBi4zjCptZHFNysawg0TfUnRFVKPV9DPfRzQxnmprouyisjf8mdJT9i8os7xGtD9KllB3cR3KTrBPRr1q2Z7ItjLW7sdVcJtpVTaBdVnpUh5n3crLLRw4jhJrEa+UTyh0iapStKcLerRElXdeJ7STzHOKcyBntplsr4+RrxHt5pUMMA5st1qyH+lpsZmiOwjzsKafrC9Iz4KvmKoYMWE9812UlMOxWwk035PZPbZ3QTnhtSrMUDaQ1yzzNTqUP1cyF81f7g/sNSZrWnhEclF74aGGyzLJ14X9CSWwoiR3b/KV92PIL+mDGpWCyldEtrtH/3g/4j5i4d7JXs3OqBU2Be1bS/5m+wdqf7sgy9ThiHFl/8S6rWwI2wrH1n7a84Y9S/nzFOpGj79Sdoj1nP1YTaaj9bj98yRmD895LOfTMi9MRC8rzHCCNsfqWCC7diRfe7k+rhsIDAQGAgOBjYnASL5uTDTHWAOBgcBAYCAwQ2BzJV97YK8FEPihmh96MVgSXauCSBh49iCselBVtHEgmR++cezoIRPn8kDBd7/73VzF+oUvfCEnWe2fJV/tc0u02nVWqWrjW3XmtddemxOvD3jAA/LZrg960INy8tUqJzxQ4AFqCx5YktWraS1p662LLTHr1ReGlY1p19tPm2/nnXfOSVlLyNrP+9znPrP2xBzscTxr2DHWUfDPgxY4lv1uyeNrrrkmn/d63XXXpZNPPjkdddRRmT6sdlVBGxzTafWghf20xLadIfvmN785Y/Trv/7r6dhjj83JV+SnojkKDOP4iNcs4ETBZLsOAzT8N9/LMs1y7/cj3csGZ1j/cL2tYHuk5xiYWljvlLyyexl7Xgffy7anFmBW/FH4s6x7sMiCr7w+r1pzvvD8NXvFgebqtZVETI88Mt1sm1BHInvO9Cle5Gum4HyLVxl7OC8sshcRjwvv6FxGDoIyP0MZpcSr4seCLkP7SY/h17DGtUR09PjTZa5Rvgvvj/jYuk/ZGjUu2/fIHik7OLsWOiu0aGM9ZB+hZCqiS9kU/wxlBH9XOqnk28fJL3J4MgLOy5SYBGf2KZlo2cPIJrKcKhlRNr2Hhogm5Sex1SnTEMmA4mNkE5BerOArNsNtAp6bLKrN8CxGPie2B2P0Qy3dVjZWzdnrG/MLBtSOukWD3cOVpbNKuSnC5bg3k6qVs+tbtLgfyXNBgry0R50+UzpbZKVy9AHiw3IxS17h+Zqwr6tVEPYkqZfxEz0+utim4CzSomd0PrS/iCL9IuiEv8AS8Y1to+uH70GivRRexzrVu3dgn+U0+jOTvRjhydde3CO/oXQaX5BBWcrwLakDrWSotMWTjOLeacFO0MsAM7sc2L5CO6wB5ax1Vi3SMM587bF445qBwEBgIDAQWBaBkXxdFrFx/UBgIDAQGAh0I9CTfPWHzt4Hze7J4UIcWz24R0kHDJbgvL0P2v4Qb/dGrWL9IR4DgiVgBOfm8bq5uslpUm1ULQlq1aeWZL3++utzQvGqq67KCUBLiNo9VslqCdBdd901V6FaQvCrX/1qThBaIvSYY47JrXGt8tWSpbgexRNLqmJgwRKZ1sLXaLCkrlXW2vg33nhjrvy0gIPNbeNbVaxVw1pl7Q477FBaG3uln2qljDQ4PyM+8ecYVEWeG12f+MQn0plnnpnpfvGLX5wrdY0m51sJYATt1yK5/sY3vpHOO++8nNi1+Z/1rGdljDH5qu7FwJEK6PLb+B5QKsGOieCILh5TBfGjZID6HOev6a5ai+sPj8G6wrxX8yCPozWyHYiwZOyiBIiio4Y7y5TbDW4Vx0F/Xw/aG1zjMsG5iEe15MECj6miTa0LaVq3dl1utcw013CO5LnoPlRH1XwLy4Wvv3ZPkUtLV2258ijFst+rX+xXar5qFoSElnostzx3xH+0dTUZWY3PxXvQJykeIw8Q/xZ9fJ+y63iN06HWOpNHOEc7+lzZOo8Zc/Bf2VDGNNqDKD8TyQiOUbOZCmPzqd7KFOnn9WN74Vpb1QUZDKoVe/Wth9dK7tkmOp41GVDVWJGOsS1mX6BepIr8U1SVxuvCyi0+Vxdxwu+YzoKDqORv6bvyv8UmBq0+o/1StuNT8jU45nGBHMfpZ2vX7zH5oiz/LnNTBWXLxuU1QKK0df3MdsPZq0WmPdFESS3WU2lLpkHw5SApN9O83Orbr11mDRHfa74Q52FdY9sR0WT+f1bdOl2oZJb1d8HfT5Wxai2MO+4hyjj2zDXRo/gS+Xn2zfk6sQ9Cu+xzOm5+fIJfE1XW8l6sd18Q8ZfbNiOmteR80bGWwYDvUcfQ39SGaFWqsr+d2SfRTaBF7ki+thAa3w8EBgIDgYHAahAYydfVoDbuGQgMBAYCA4EuBHqTrz/76c8W3mLnCVRwsvZwjPdHwQ1/iI2CdvigrwJOPgd+h2P5Q7X9xCAcBoGZBgzU2u/eHhgfuDnI4Weg4uc4tyX6rr766vShD30oXXrppbmVriU2H/jAB6YDDzwwHXzwwWnffffNFa32380335wTjpZ4tGrYU089NT32sY9Ne+yxR16HBweQVuSP/Y5rdEwwyGDJWftn553a2bKWiL388svzP5vf5jnyyCPTwx/+8HTooYfmpOw97nGPcsYqYo/0RO2Y7fqovakKkNq1lrC+8MIL04c//OGMwyte8YqMgZ1Xq+TR5QWDKP6Z/3QsbL2WeP34xz+ek8vPfOYz0xFHHFHaL+N9zntfJ8oYzuX42nUoE44VB7AZQ3VdLUjNfPX5sc0yJsrL+BAwLLoj2q2i/kW0op5zUIp1FnUtWhdja9dhlTNirPhh9BS9oIoe1E+Wh+i8VZyD7RTOhfLCv2PAjzFCXHmdKC+MV/nbzyCczpJFHnNyBunH8XIQDqp22K4oOcC1sz0sa5yqiSK55zF4jSjf+F20DtZZ9g/KJ9V4GGGeZdIwC843U/4M586/T9gomVq4dgM/YP6gnWG/gbxif4Z4KBlhOUG5Z5/EvGL+Kt3m8TLvPOli8r92Xd7HRPirteE6FnARFaY1G1CTS5Y9xjJKOLJ9nbV2hWRVJCLOX5TZFfHzHsgrd7JtVPZZzcGYZh65fxEVvDYGvwyAeor3F7r4DEFKquAaI5uCtoR13v/G5CvyUsmTVwEu8MfWDy2f7V60FSzDvQmQDTQBhcco42VMOMe2pxLT8aq1fVW+y7GoyWr04kFr/UXm1r+BUbXPbL+cL1jlWuRKJHZZn90XoH/333t1icdEvZB8gxt8Lt5zqTEYS+cjd/DBsfie6LvIjiAuqH8LfJsmUj4Lx6j5WNe/7HOmc5kVLpHvbWHpdknxRPkxhR1e5/uvhXGDPTnOW6uqVjrjcpp5IDp9qDW1kq8LugC+BW2q2/aa/tt3a+6+ZsTHWwZvfD8QGAgMBAYCSyMwnMvSkI0bBgIDgYHAQKAXgY2VfOUHYQ4m5CCFvzYvPFvvQ270sIgP6/g7B8gUXU47niXJwTp/6MWEpSetMPnqQQqkk6tA/WwvT7heeeWV5RxX+87a+loLYftpFa477bRTTsRut912uQLV2uu+973vzZWploy1VrgPe9jDcqtdO9+1BImmIJ8KgviaOcDrdGMg0hKw3prYqkuxFbJVyHo7ZKPXzlo96KCDcmWsVcpysJkDLM4rDtD651Gw2q43rKwy2M57veyyy3KC9KUvfWnGxM97xWARBkyYvyx/9rfxxxK7//Ef/5GTyr//+7+fDjjggMwLbmlcC6ipJDcGWJXsoj45rcgbDAyyTnAAKgpSRTpTgiuVwA7SFP2OPGV+8ndqDaENo9aiHCTFagbHOZIjJe8cHKvJMI6v2sUp3rktYRn0eTHRiRjY9djCOMJHYetBrXJepUgacaCt4BBUBeHaI/vN+CrbrGyQ4lcUTG3NXeSZuhS0gqDsO3gc1h/826uhojaMxR9usRjgVHoe8bp37bX9gNPSnVQh2UFfwRhkjKekf3hdpc060q3siesS+jxsQxv5l0iWGCfUX+W7FK4sN2zreU2IC+9PCv1BlXh1HZ0tKn2MHAS3KnHRXrUmZ2zjIlvufshtUfHHUyDebVvmH7S4RTu5YIuhHf2MRvIRbGsV3yL+Fnw8aQpV9DX7xvYTacjfTfxRPsJbTGNb3BrOM1yoghnpR31h3xL6YJKHWkKG9d9f7lFyna+lyteVP+PQV9SutlefI9oZI2V3iv0HmtW5mAt7ihVGL7zM4FghX9U6iu+GF3l4jgjfmv1k/8W6hXZJ6cAMD3pZg/egtbmUH53RjZXDoHtuT9jGd8s1vFCC9PILbjVZqPnVUJ/gix6+2eVR8hVtNduH1bQcLnIVVIRH9NaSr2VfAeeZo/wuk3z1+0bl6zKSN64dCAwEBgIDgV4ERvK1F6lx3UBgIDAQGAgsjcDGTL7a5BzkWggK5SflRTKj4F4J0FmLqOC/WuDEaULafBgcmwMgvA6/1hKRXFmKQQAOYOTlQhLUqjMtYfiVr3wlV7paFen//u//Ztwsybrffvulww8/PCcwd9ttt7RmzZo8nyXwrPrUrv/oRz+aPv3pT+eqWDvj9bjjjsuJWb8W56w93POaMbgd/W5jezWsJWLtXNovfvGLeT1GoyU+LQlstFky1toUb7vttusrDadAu0q44JwsD0irX2dn195yyy3pTW96U/rmrd/Mc576O6eW+Ywery51TDhgMwsCAG12ryWZL7nkknzmqyVfLbFr/Nl+++0X2q9i8EZhvhA0ptZ/fA9W/rB8+3fROcKoJr5eFXz2OXlunC/SLb4mWj9/rsZTuh/JbV6HnxcKZ8rNrqczpdiGRNUbSneV/fDAeXmXBM5a5QpRlzuUMx9T2Rj7rifQVjP0qEdo65gGHIMTxzyGshVckRLZ8NrnLIM12nmciOcRNhwQxvs5cKmwYtlV95T1iATIwnxTULnIp6g0rOpB5YzfZTYCrlPcArXmO3j8SIc9oecvJSn7yzxXvoHlj324+1jXTa6Ow6QL0sD6wTrJNsH/LvQEAWXGJ8KSfZ66zj4rNqHSsjOyNS1ZiOxeD22Rf5jZlqDdP+qj271yriElX7kria+V7a1ai/PbZQRtustL/kmdASLbz3SzrcB5ZJXkVPlbbR09ne+L3QaYv0jfgi2HPXbLbimdVHPxvgL3VIrftvZcVQj+WsridJZl/q6VfA0quau+ASbd0OQr2gdf34KPhUeVnrNNI9vm+HKVOK61R/+QPnwZqGYvWPcVf5XtVGO29nwtPxPtM2q+JPLfvN9A28A+xfUL6a/RGu0herBr2Wi0/342anmRDvYBM9/ZqMYO54SXpWb2tNKWvpV8jcbxvYfR7RXI1Urdya5ttdVWIz7eEprx/UBgIDAQGAgsjcBwLktDNm4YCAwEBgIDgV4ENlbyFeeLggMqsN5DZxTYxQdsfhDHIIn97tWprUpIHBPpjQJ3/pZ09BCP67PqUatWtUrXs846KydS7YzVhz70obll8GMe85h8jqol+jDBa8lOO4/1s5/9bK54tTa4hx12WDrllFNy8nXrrbdeqHb1eblCU/GJkxIYRMB1YzDCrzFc7bxaSwxbUtgqRa+99tqcdLWk8FFHHZUTltYG2PG0hKgKsHPAh4MZHMSxs3Cv//L16TV/+5pc9WrnsT71qU/N1b/OD6u+9fVFQVNfFwbwbV3GqwsuuCC9/e1vL1W1thabC8dijFimc2Bh7UqrS5yDMfD12bU/+clPcuUwypffy+dORcFTX5eipxYQYv1tBaxwHSoIinxj2Wrpf41njivzr4wJiZFZ8IcS3/4dyxcH2mZBONGu2Pnj/OC1+t9uj1AWIn4o28d42r1Kn3rWnO+FjgQ8H4+h+FHjv6KBbSXrhZIhtMv+Owcao3ayig+sG7WgqroWZSayZT1th+3eZdqKRvO29Ciy+wrXCC/UM/8dk19KX1AnlD1SflXpQuQLXPab8g8vavRghb6Ir2f5rdlXprsmZ0rXfX0uI/Y3twpX+sd6GtkyxX/sAII+H+0V+hy7BvcZLTwi/JFGbjuc555sLlZTso5FNg/5gPwrvg3OHUT7wuvERFBk99gu5TGgLXIkW5EMIw2oL4o3LT2PZFnaVD+TlaoaGeMIc+eX0tEid9Qu2saKEjnZb65bm29VelTzd2V9opuHkofWWCiPzl/ma0vnFObKBvhcrtN45m3vGDM7Io4PUD4ObYPac9T4yuMpn8K2sWaXI36zLW5hjnsNZftath7tKv++jF9RfGPMUM7R/qvkq9/Ltqe1r5E0U/IVbaTqjlGrsHXdwLUxTaPytUdyxjUDgYHAQGAgsDkQGMnXzYHymGMgMBAYCPySItCTfLUHKEsGRcHBWtAQH9p7HnbVw68KauCcCwEy8SawDLhBUqzF/hL4gApcDoThGDmItOXKmX8WSLTkqSXyzj333PSZz3wmV6nuv//+OWFoCT07L9WqRjHx6uN97Wtfy4nX//7v/86JTmt9+yu/8iv5PrsHg6LlQTlIMKmzUzmBjOd0RdWVjr/jaglia0FsrXpvvPHG3Ab4y1/+ck6EHn300elRj3pUroT1tsjqXFpbL7dtVvLjuFi7Y6sefu1rX5uxfMpTnpLPn7VEr4+F56oiv5B+DFzY9c4zq6o9//zz07ve9a6Ms1W+7r333rnKmAMIrSrUSP4wCOM0GQaGpyep+V4+rxb1KgoI4xpVoDwKCDN9Shf5s8geYDCJf1fBOZybdUv9XQvm8XdIMwbR1HpngVhqgafsho+nzrvL80L1Ws2GOM8Yq8iORoG2mkwg/aUF5PShsquRnVTy45izDs/wnGw104h2rCpPUN2RX3BIKy84tP6rBW17gsKKJg7sKrmK5IV52ltV3Fqn8qdoCyK9VzJTxYXavM7kCvjBMmHXlXaz1M61h4+uG9E+o0f2XSdLC1GqKGY6ltELpq/GL5YXtokRL5GHNR5lWzNVL7H8sk6i7YmwRVuJtPfoD8pgjwxjQg6Tz5GOMd+ZJl5vNy7wQk9LdxTGSFdNvrFCkeUA7bQ65iLymxHOTOeMRjwqZGoH7RVqaLNq6/KXe9R6Z9W/QaVe2RdNidfIH/KeIOIP3l/Wvm7lBYIsl0Fykm0aV9GyzrBv97laej0RUdoUK/vDvOy1la5HRkOWHas0bvhgXBf/7va7YO3taoFAZT8iWWRbhryK7HCEJ/v4Hr1Qth3pV3ZS6UFkA9leKb1ReBVZEy3hF2QB9Civhzpq1JKleSxPvq61g57hzPRpIjVezYYjZqq7RpMeMfhoO9zjNcc1A4GBwEBgILAsAu0IwrIjjusHAgOBgcBAYCDgD1Iqikzo2CV3leSrCqj0BEP9Gg+w+DhekYgP+QoSvB7h8c9VsM/GtmTk9ddfn770pS/lpKu1GL7nPe+ZDjzwwHxOq7UYtnbDWL1q43sCzu+7+OKLc3WpVck+4QlPSIceemgeB+dnWlQgo3aurWOED/8qMKOCDU6zyYknRS0Be9NNNyVrD7zPPvukhzzkIZl+OzPVEqRGC9Jja7ZrbU6r+rT/osCvfW6VqdZ++Y1vfGNO7lolsCWkLbGN9zq9Mvg3JdM9WIJ8tlbKdt6rJcytIvlP//RPcytolSBH+VHGBQNBSmY4eI2VP74WPGM4CuzVAo6OZS1RrIJGNdxmdMAZdowH81EF0uRnfg7henslbTcGUaMqoyjQFQXEZkEjr1ruSL6ifjCxHoguLdYqicJaUBzlm2V3YU5KfkXODytg8/hr54G7VoCXcURZ4t9r+qLsT6RTNqcHlL3ytUWnY6dwa2Fe4y0HgR2PKBDLfmQW2AU5488z/RRQ7dnQ+DhMJ+sm06vuw/nw/tXgl20IJQXRRip/HMqwSPTWeDaTQwpsL9gscb5oj6yxHEQY1fQnmkfpVU0WHOtQfizebskYlC9xXuVMJuks1B55dx3swY95xLQrPvHRFkwv+uPIV6HcKDqZXziOktmWb+V1RHuYoi9TFXRNP5RPVfuhBX7Suc64r+C9Sc3fzGycSK6q5OuCbNK+gu1mzTcoDHn9vvaw3b+YgPUo4gHi7zKHcsL7tbw3E+ut7etqvlTxxhN5nLgvNjeoDo7sqLLfkezW9N73ko5TZGOYDr6uRmePn0RcUMf5956xFP4RvSwrMzkRPKn5QN/LZSzFXqHWJri0X59eNOm10T144Iszbg9H8rUHuXHNQGAgMBAYCGwOBEbydXOgPOYYCAwEBgK/pAhsyspXFSTpDaRyQNf+5ha6GBRWAU1+mPWKQXyoVclXDByo4BUHUThQbAlEq1C99dZbc8WqJU6t1bDRb+eSPu1pT0sHH3xwTuR50tWx8vNdraWunTn6gQ98ILfzveGGG9KJJ56Yjj/++Jy0tQQj0uaBC//J4qzwLA+/QXIGgyGOGQd7MSCBuNj1dibsFVdckd73vvelr371q+kBD3hAetKTnpQe/OAH57bEljz2RKAnmw03q/g0XDBQgwFs55klps8777z0zne+M7cbfv7zn5/uc5/75MStY4P8Rfnh6k/mqd133XXXpde//vV5DYccckh6xStekXbYYYfCM5XEjIJtjh/zTJkdDAzj784PbsmoAss4rvPMg0r4AgIG9XiuWfCHZMRpsPu5JRrrvdL5VkAH71GtvdX9hYdTZaknq3uD3qwPtYAqy73io1+DGKvfy3UQ8K5hxrrsehIl1VVQD3kbzWXJ1/zfVAnB9sDXjLjhWMpWKNvKQU1VMYz2ZzavnydI1YqIUWQLEQOkC+1O7Zpoy8D+QMlfz3YjCvaqiivW95pdQVvEtgPXHsmZkif2zygTSg8Yb8aZZY0xjPhbsys1fY74gfNG1YgKe7VvQLn131FWlM1Gua/ZkWhtSkdtHVw9qsbOMfvpPE4+u5LxZ5lo2XfF/5pOsJ9C/CK/lXknXmLAvYTLWY3/PBfKKuOu6GSfj/Qif0NMxRnm+BIP29yabKm5WS4xGeJyUnzL5FtrPgUxiOSvfA6Vkth+tMUP9tUZR3g5gulT9iKSWR9b4Yr6ivOxz2AeOO4RbxR9+TN6IURh2+Oj/OWWCJfiExqV8ZF/RzlWvys5UDy2vaS/RMW+SdmUCFdlXzyxneel853R1+KY+DnjXLNXLVvWI48oK8scTZBtmu8lV1H5usWWK91ZIp9SOkTwGy4dgKw2+cpzjsrXDrDHJQOBgcBAYCCwNAIj+bo0ZOOGgcBAYCAwEOhFYFMmX2eBSwqOM33+oMeBD3uQtBas9rklHKMgBT8wq+CnCm6pAEsr6IKJJ5U4sMpPa7lrSUFLvn7ve98r57oeccQRucXwtttum9eDCRMPBFoC8otf/GL6z//8z5y4tWuf/OQnp2OPPVa2veUAov+tAjUYeCwBlymx5olKDGyp9eF8jrsKhlkV7Pe///307W9/O1100UXpk5/8ZG5JbAnkxz3ucbkS1lsEM/+5PTKuxei0fzbee97znozxc57znPQbv/EbCy2BOYATBRQ4yGLjW5WytXq2M3atovblL3954Ztdj22lDUtP9nngx+ZyTO276Kxbll2/n/nHMu001wKhGPRC+e+5RwWNo+By/hyCxIw7B984QIe2QtkNn5cTc9E62L6UoClVENTsRq3CJ+KNfR5WlEx6xjIYtbzkACIHCJU8KLvPGCG+OMcCvyH5iuNmOqbv8nrXrc0vO/iLI8hbptm/43mVXef1472oY657TiPaOMYo8ovod9C+qzlxDA6KRvOpz9HmIe2sYxnbLeYtMXvXhXqHeCp7jTyI7CbLjpJRxTe254oPrPdsM7Lf8QSLqMpuYVKz/T37Jb4/0iPGNrouslG9n6OfQDvGuoqy5fLM1V0L9mxKwnjRlAW/+Z4aD2vy3rJRLV7M/NiUSPb1ZxmZ/mXcK8lXxsUTXUov2W75HNFaeF+ENpHlOhoDk6B5vIkZJfFqbWOhTS7SyLYc54h8M1/DdjCP73LRYhKcy1r45S/KQNJGVb7ymcaKdmW/IpJUF5GyH/CXyqzie0o6OabIJ/ZPaIuUvVuQLdFSXfGBscp/T/sqfvk00r+I1kInRBZnuhTsTyL82c4s7Gum8XAP4PY7stXLJl8j7I2WaK/Itg71Bnm+IXYq8jXsCyI9RXum6GPaQlsBidgOlc2XFJrg7FeTwbKvovOrS8eUjgk4+erz1apf3fb5PshsxlZbbTXi4x14n5z4tgAAIABJREFUj0sGAgOBgcBAYDkEhnNZDq9x9UBgIDAQGAgsgcCmTL5iAAID4hF5UXDTH0QxuYUP9P4Ajvfj71g5hzRxUIGDFhzQ5AdltSZvE2zJxmuuuSZtv/32uWryyCOPzK2GLfFq5576WnBMr/781Kc+lSs67d+ee+6Z77WE5f3ud7+c/OPWyeoBvhWI5sCJwrBXjJA/+PDuARCrBLakq53PahXAVgVrbXxtXUcdddSsjW8tGOE0entiS4qeeeaZuUL46U9/ejrppJNKMtdpR57WgqosI558tQT45ZdfniuWTz/99EyrV9YarZ5cxaBvwXLtSgDIAg7eYhlluCV/ag0cNORgTk/QBzFGTFRAeSEoTwE1nj+SGdZXXjvLDdKCc3Bw0u8r64Yz+XrkNwpEK1vkc6m1YMCf7QiuzWWjRlsvTyNbxmMjDxWWveMs0DxV5fiYtaAm2lIlUwozhRXLrt/HVb8zOckMiBFXNkJh0ivraqbIHtd8TM1G83hq/EiGeR3lXtCdyG4y/pF9YN5x8rWGpVoLf8a2PNvVRmvGyDb2+srW/REvo7W2xmO7UeSBztdt2daWrJQqKaxCxHbok1zMEmXgB9BP5bVOreJn84rWxau1zwvt0S0xOSVbpA+b5ELZjggblq9IJlHmSmIyaL8f8bumKyuma8V45eSr6+gEHlckK5uh/D3yrGY72A9HvqU1Hq7Dz5H0Nc18MBtqt9tB6+uq7oLcRrKG989wpmRpzaf22A/mPeus8p01P1Kzn5h0bPrmCdfMZ2o1HWFW041oPzUbS5xb6uvP+mS6DOf7uh2s+jiqDndbHPm6CH/XxZpNRV5F/q+m60pHGWuFY03OZvzDFzVWkXxFFcw4+Et4bnM2YHznq9IHbIXMfMPz2I2MkXzt8Z7jmoHAQGAgMBBYFoGRfF0WsXH9QGAgMBAYCHQjsLmSrxicaT3U88Np9CCKn3PgE//GxNos2AJvevP1/vCtAqoYkPKEqbUJtjNIL7jgglwp+bnPfS7ttdde6ZhjjknHHXdcbrlriTuvfuQgoVX3WpWoVVtaNefHPvaxfP7ps5/97PTYxz42J//4HvW3Byq6BQDfdMaH6ymgqYIQKlCEQR4O9nmC8o477kh+jqqdhWuth62i16pKd9lll5yU5sAGz2XzGFZ33nlnbsdsbZmtffFTnvKUjJPhi//xQz7LjGPIrW3tOmv1/La3vS2f2WsJ9D/8wz/MyV2cw+XDx/Gf+XNKvtp3KvmKgSIVaHKaS4CKEqCMNwaQUO9YXvw6HJ8DPKgHeH9vcIrlUQWleH1K/3NgxtvfQpJFrZ1b9TkNy8yNNGGwEfnLdLawZhuo9CjiXaTPtYCc34PzYFArwl19HtGq6FW4oJ4oHBTeLmNsE5QvUW3EGbMIK7Ve/qwmoz22tja38m8R7QrHyObztfw36nCmj5J6qDcKD5QlljXFY7Ql0fURTurzBZ+9iZOvLus1va/ZXiUnyiYpHzB3autfJmB9ZnsY6Tte57yvJfIU7cUfTdH6cuZyWvRzHjyP1hvpkJLZbIOpelIdH8HyyXZQySDbORxD2aFSyRdVc8J5uJ4UU3qD6+QXFbjqvYaVks1IJnBOZd/d15VKW0iIRXsGJY9+LSZXZrzwSjqqquWKOjy70pN00Us1vXLWY5dbPrZVDYz7B9TtiEb2B9gZg2Ww5rsWxpm6D2UeTS9IeFVta40oVzguy7KSKZZXJf/ow9Cuo44yjUyH0udaFxLGR9n3mt1TthV95obuC1iXazxCm+h2vFZNWqUNIs/l5RJ46YNfwumtfMX7FPazNVjFNz+bAl0j+dojXeOagcBAYCAwEFgWgZF8XRaxcf1AYCAwEBgIdCOw2uRrb3CjlxAMUNQCsFGwAenBRBq3HFMtg/1hH8f2ABgHAjwg5euy8bxNsLUZtjbBlhx85CMfmSsxDzrooLTTTjuFSVcf54c//GFO9r3lLW/JbXS322673EbX2xRjtSUHYBivEhQVLVCZH3gtrp8x8fvsczxLEz/H7zjQ6cFRa0VslapnnXVW+shHPpLsb2sZ/IQnPCHtscce8hxbmwMDl4avnSf74Q9/OJ199tn5DFy7//DDD5+19kXeKblB2pGvnlC3M1/f9KY35aT6wx/+8HTaaacttBZGPD2xzsE2DApxksgDPqxPSI8nLZjeiJfR/EhHLdjK8yB2tWClB0tyK9YpoLpgJ6b2ZTaOqm5AvULZ9MCtPDNqCiqqNomOL9K0bKDRrveWuhxwc5mPeIO8m80rqj9wDOQtyrFqx80VfywvzhfHQsmTX6OCYnx/dA3qqd/jcqz8RWTLW3KtfEoUmK3pfQ9tES3MH8So1+cpzLF1N47TktmWXrJs1WRErY35Z39jS3XHUvkT1Jke3qGcRhhEMsifL7tPMV1SVbqYPPQ1oi1nu1CTgZr+9ODTwhPtv5IL5j1e01s9rMbldc1aYUJV7TL6wbLga8/yRmfX5u9E9R7SiraU9a9mDyL99jWiv0P8scMJ70dYV3BtC3JP1bSOSyQvKCPKNrKM4Npn/j44h7xcQ1XONT1wH1wwmyroHJeWjUMeFD6LMy0RG8XTmk9QPtjHwO+UrKtEMOLs97M8Rn+7POfvp2hg5Ed5DGXvld77fb12MvKzCreanke6VrPryi4rTHletTaFubKb9hl31Yh8fy+GiJXzhPFgnJF3kU3vTYI27S/IWmtM1KWaXmUdT+tK6+Ksy/SyFL7EYC+uuty7rS8+eO26tObua0Z8vMnIccFAYCAwEBgILIvAcC7LIjauHwgMBAYCA4FuBO4qydcomMQBg9rC8OHXfrdqVDtvdOutt87VkfZvFliiytdZcAfeEleBLPvMgs9WgYltgq3C1ZKAj370o9M+++yT7n3ve5dWuBhs83XYGJZ4tfNLzznnnHTFFVfk9sRHH310esQjHpF23nnnXDFr96pWxU4zP/gybrUABAYAOIjCwTQORjDmHkTg4IYH6u16S1Zbotna+V544YW5wveAAw5IJ598ctptt90yn3gcn8cTo1aN+sEPfjC3ZraWw4a3VdB6e99oHVFwB3lvc1hS+Atf+EJ6/etfn3+3FskvfOELZ9XHHATBqlYM5DiGUYDTZR/HawVblB7U+MjXR8E6FWhEbPh3SQdUsHhgtdwnWlj6GFFQCefkYGa0jtp6WzZEBebss9LOb1ofylJ0JqfkI7T6YzlVdLeCelgZw+OxzVH63OMscB3K1qD9ZhvrMqD4i7yPruP7IjzUdXytCmqq9dfmQAwj7GqBSLyn4DrpRf4bXlzopVdhy7xmWmu2kG0S46H0MKKhV74YF8em5dtqNoC/87GiNtVGg1fZe3UdVtxFmLFMRPJTk0d1T01nFD9b9rBqY/18VEiKRbyrzrNu5fzznDDCNrl01mTxi57gs2oninqwTUBfijan2BFIFkbymMdY4uzSmn/KvsnPIZ66hSg5juxjD76Rj2jpL45tL6wZHvhSIet4S9YW5BNb1mKb6kLw9MvEU0++lgr7zjPi0f8XGiv7iMiOqPWiHevZE+F+BuUC/WOPXqo9hrK5NZtak2+mIdJ7/5xlqcfHsg9APrG84/w1OavJdO8+oMffRDrFn9ucCqPWHMr/8zg1X+Dz9uydHPdVV7rSYnwPwi3O1ZozfWld9pm1PU903ewFTHgh0ZO+M57ndxBW2lJvtWac+dqSwfH9QGAgMBAYCCyPwEi+Lo/ZuGMgMBAYCAwEOhG4qyRfaw/70Xf4gI/BD7veEq+WPLNKVEu+7rvvvrkK1VrdWhUpBgr4oREDqeoB2T6zhOm3vvWtdNVVV+U5bC6rfHziE5+YzzG1NsE2DwZ5/UHSf1rS0VrxWsL13HPPzRWvdibsCSeckJOJXjFbHq6nQIBX3ERBDBUI4kAJBhXwer6XgwA1bBhTvJfbf9narfWwnY1rbZqNX4cddlhu02y8srNy/X6nyQMRlgy97LLL0oc+9KGM2e/93u/l6ldL3Np/URIUgx9RMMru92rmz3/+8+nv//7vczLYkuG/9mu/NqOJ+YmYumxGAYlacMZVF8/uiuhVQTMOGCn94eAf8q4WHEOz0rqOdXLZ4BObMJQD/26ZgByvWdFfswV5TnEuZpY5aIvMGM3GpLProsCe61lNN9U8UUBP2QS0n6jXNdehgqPRGlymMGCtrmV5VXzHz3oCw6x/kbwoPait33FsyX4tEFnjG7c/53lq89Z0Gnnt89cC3a3tA97bCrq25IntJvo7lB3+XPE0kn+WB6xaZd3I9ATnH0bjs/5EMtqiT2FV47nP6zi1dAl1csF/TcnX7APXrS3B9CpNUJFZ6PTkq59TOiUoUfexNaafAZqxoQSt8w3vrdnx6DqU+WJbqfKK9zbduhckEdGntnSO5adll3p116/D5KvyBS17puwH8kbaHmfmxNN8TXD2b7Qe/pz9R6RnaBtwvYizf67sV21e1LXIVkUyGs2leIJ7gJb8sH1T/jySZ2X/aj5W2f6aLWbMW/6gx1dH8shjM974d012FM01m44Y8u+8Hh+n5gvcB6lztqU9nmx3jx63fPsWW64kOEtL6qC39+wMan/RZkqQLvDBz6vGF3Km38vLTf4yx/RizCyZjNHwdWkkX1tMHN8PBAYCA4GBwKoQGMnXVcE2bhoIDAQGAgOBHgTuCslXD2ZwsMofYmuBqCjoeNNNN6UzzjgjvfKVr8ww2Hmg1sbXft7rXvcq0KigDz94c/DGAlm33HJLuvTSS3ObYGuBu//++6dTTz01/9xxxx1n7W8xSOVrtDluv/329OUvfzm97nWvS9bi9j73uU9OJB588MG54pWrc/xvD7CqQI4KNOHDvif0sEKUgy/R+u1zbOOM19nvWFVhGFkymts3+z0+1o9+9KN8vq21ELZK1he84AXp+OOPTw9+8IPL+apGn83r/yxxa8nq888/P5+R+2d/9mf5ekuyOzYoOxwsQx4ghi5nnny98sor06te9aqcBDe5seSrJ3aRFxhc4eBHLdimeIXBReRVFChkXmHArhZcQjqRpypAFwXbHGsV8PJxeI14LcuPGk8Fz2oBJrVmnMfnR5yQf5jwVvfh/bgWpB1p5jVGNpltnJKblj2v3YPygzIWyZXbLMRGza94wetXmDG2qLfROW298swypmw8r8tthFov61gkwzU9iGTJbZvbJOSHuqcVXEXe5jGpCp1pZxluyZhaI/s3tK+t8Wq4RLLJ/op1h+f0IG45k3R6ianY1+nFCbYNal219dTkDMdW+sFravGF+Yy0tsZXNt5lpYwLbYIjH6bwQv3BtpKzVrPQKlbZYbYXyk+ouRFD/r2ms2xX3BbYGLOzxqm60+/r4TvzP4+95Uq1GM7ndjDyuQuyDee/t+wezqPsnMtQ67uWXVLywvLNmCGWypeifVS6FOmlwhN1J+Idf470R/sltuU1W6vsPesw6obS99qeQfnKSO+dFta7CNPaPqPXR0dj9PjqglPQYaVH1yNboWS/ZpuVXjOeypaz3vM9mVd0NEUkA0VO4OWZmp9qfWfJV8e4HOVBCdhM/9RG2Nu/Z12LDmGeJjUfjOvA67nDBO4J8R6j6e53v/uIj7cYOb4fCAwEBgIDgaURGM5lacjGDQOBgcBAYCDQi8BdIfnqD3oc1OkNOKhg0LXXXpve8573pL/7u7/LbW733HPP9JjHPCb98R//cdp7771zVao/VKvgLQaAMEhmib+bb745twh+//vfn77zne/kKlU7c9SqL7fddtucNMTqS18fPthbxau1Gn73u9+drIXuQx7ykFzxaj8teeuJROYjPpDWHurxYR6DbnwuJgdkMCjC+KggJc7j10fBRE+e+j0erLLW0FZBbJWs1o7YEqnWSth+2tm3nNS1hO0HPvCBXDH73e9+N7385S9P1u55zZo1GZLZw/3UPlrxIMIWK19f85rX5Cpcq3x99rOfPWv9jNgxXzgwq4KAPj9jjoEP+53PulJrrAXW8jz2VjlUFiGvkB8tuxEFx3B+lzELXM8CnRDQR9nCFmP4pj/LN5/x53SroLIHrhS9LMeo67WgdxSEs3tUhbvzUdkxJXv+GVc81wKSUbBTBY9ZBxg/pqknkMpyxzxTQUakg3UookEFa9HuR3SwHoa4C/1QutDyGbV7WrrF9oDlB/Uex1K8joLvLflWNERrQj7WZDRaN/OU/bDiac+eAPUUA9MWF8Y5I9tQ24dE/rKFUa8dqmFV0xVeF69B2Tyfy8fF80sLHZNeeGvJIh9BT0rl+3Gs4nfoDNiW/ipcfI3MY7Zzkd1Wso7Xol9QthPvLxiq9rvThUon2Xe1cOC11Obl+ZSfZH2KdLDmC9jm98qw0kX2pTWbqfYwzNPWvov5HclE6/PS+n/t4tmWbrd7/DjKNNr7mt1zvrI+M3aRXbPr8BmHfQvOvaHy0cKiZif5Rc7MW2j5HdkIxCWygyyLSg8jn9qSjR6+I69ZnyLe43ETG6vlcKYDkq/KzBd5sypXOHvbf6/pbE6+YlcJqnbN83PFPPw92g7X0B3fDQQGAgOBgcCGIjCSrxuK4Lh/IDAQGAgMBEIE7krJVyZSPXTiQ6o/1KqH4ksuuSSdddZZ6R3veEc+s9OSrZag+4u/+It06KGH5gQnBq44kMPJFJvDznf95je/mROvdlbpjTfemJNynni1MfFcVhWotXGMHqPPqjc/+tGP5na7j3/84/NYlujzdsW19XNVrAoA2Gf84I9BBg7W1IIELRXigDfO44Edq4a1f1516+uzZJNVD1999dXp7LPPzhhbstwSsHaO6w477FCSW5ZIv+2223LS2toCW0vgF73oRWmvvfbKlbaMAwZQMUjFgVUO0FhVsp1J+4Y3vCHtscceOcF+4oknblDylfmhMEWZ4US5CmxjQA0xXwgqina3NTx6gq0s3yqQycE6FeTCoA0nX/161yusOsEEKwcWuWpgxt8pQIqfZToJo1agDmUN5UnpPWIT6VKhAaoKWjIS8Yn1PLIlOL4aKxpfBSfZnqBNVXand20tuxTRwrRXg6dBO2jlk1jWFrCG6g+s5mjZ0MiGR35RXV/jC48T4dGj++6HIx/cQ4eyZy2M2J7gfsDtay1YXVolTk/XM96pFrpEUM2eRbT32pEeOcZreuxMlJxQ4/A5qHzm7Sw5C2duRnJlc+BZ2HjWp92D5/3V5KUlj1kfoeor0jllg3Bs1mu3X27ba7bW6e/hYWRza7LNflPZ2gX5Ey1+lSziPoDPhG3pY8s28VpbMttjN1DneQ/DNlHxruXTIn3F/dvC3gfOga/ZVZQxxW/8vuUz0b8izstg6PNFydca/2r6wPLJ9C1gTC3A2b+07D7ypiazLC8KK7YDPp49u9gzoH1vzxrbbLPNQnci5JniTy9vEL+aP8vrnjKkauxWJarEys9W9VbBdFGtZbxq1z+rboWuB8yzYkO97TC+yELHfaxZs2bEx5c1zuP6gcBAYCAwEGgiMJxLE6JxwUBgIDAQGAisFoFlkq/cDnK1c/KDNT6IqwdNf0jrCdD5WNbC1ipTzzvvvPyQbMk0e2D+oz/6o3Tcccfl9sA5OLjlSnUePyj7306rVVt+9atfza2G3/a2t+WKSztD1lsNYytjv8fHdZyMtu9973u5ctbGsGpPq5T93d/93ZwQtiTj/8femwDtUlVXw80VfmdRBGQQDCIqCoJgEBRxABFlEpkUwSmKGi3jFGOJxihlEucxGkCiqAwOOKEyiyKIMoqgyKggoKIIolBW6vPev9a5vZvV6137dL8XMPnqO5ei3ud5uvucfdYeTvfavc+Ja2qkUcjNODoihIkGnMv73MW13MYc4jAjJBU/JtY1+ap74YZ+UVWMalbo7Qc/+EG39957l2plVMAiyYo+QH78+te/7g4//PDyF3vrPv/5z+/WWmutATvYaRAorOP4nfXDNszjx7LSqEzGstIbb7xxkQNJdk0cD4TBzIqXjJib8qXAF2Ngm+XrHOZx3JGe7FcZEejwYWydby4gJgkbjiGKXWAT7fN3riQv11GihP0rG+9ofCb5WmzCEIBTsYkxZ3/PyEJuz7Xt7EDP44oH1f+c8YfO8DfsiTFU8nEKA47ZPG6OCWozWZyvjV/jqZ7LxGcm8wLSl2xzrj4yXxrF/YmKnExvWTxakbjhSGT+zbWpvpTZsdMTvyxSm0tYhngZJ4vJrp8Mf9dn6SsSc7THHM/viol+V5sOmSKWsW2PbChJyPBSttyX8x321Zpvs+1PxRBuU30qYuBoNYKeMIfc2s/wsky/RKbG0IhV0d5Q+dRXITsbzea06hyJ7WKxygWVamXxYCrG8HUlPq60pNw7crJY22B7yj7ruPg81W3NN50daJ/lHJN8datHxByGS2ov9dV8OrsPmoqpak/Ot51t8/zhjvPqEXzfy2PVWOv0wXEprs38VGPKnHk02ld9z5lz3fwa7c2Nm8X/+/ioLy04/5maP+Ia59dsIzy+LHY5m1acMntRewzdKa6ZTfM8GOfg+QQrHWHOwupG8VKok8FV6Wbxe2pMeq/E803E8mwcod9q7LyTDg5JYNz7UJI1XsBZHpJomXW531a/4rmpYBQv/Cxb1q3y/7Xk652kttZMQ6Ah0BBoCBACLfnazKEh0BBoCDQE7jIE7srka0a88MOjeyhmwiMeLvnB1REo8aAeCbYvfOELZRnbiy++uNtmm23K3qBInCKBtt9++3VPecpThj1JlchxxNcVV1zRnXzyyd1RRx1VSD7sAbrHHnuUJC4Sg1x1qfLH9z//+c8l4XrooYeWqllUdWIpW+zxiqpZLJvLD5zuod61PaoGJEthIiSINSaQMsKMMVdCia+JYyEzJzeZUFGSiBNprH98vvXWW7sLL7ywO+WUU7qzzz6722677QrOwAr4IHmNJDiSorfddlv3uMc9rttpp53KHrksj5JQLAMfw++alIYc119/falOPuSQQ0piHJXJsB3o2e1ly3pRMskRa6xnJnrU3uM7kzkZQarkRVzriDAOKHxdnDuHaGRM2Yd0bI48Yn8OObUNxXGKaOO4oHbK43XEn8qjAdfFhIw0dLbHeq1d5/rNCENOxC+wG6pMc/plm3O+ETrM4vMUXoFBxAS0o0uxq97nTHJq4xzj1H7cnKG+oNg4O3H4ues0njrZMl9X21YbymzAxYsMR47lzs5YBk5ezNGL4srfuV+O0eqvfF+gfU7pycW+oQ1KQjmci20isShL4YYOFmDfVzbHHrIOy2jPYafxMDtH9cVyRAJX40otecb48lw9erGlJ8Q5Yc0vMw25zX7JyZH9UXWSxpcST7qVSgLTVkfJfoHFNow+arbIuKrO+DqOdxrXuQKQbZUT5upzWXyt+QTPATrXajxW2V3sdfGh/BZJcV3Zwby8VIs52Zzm4g/rl8c2hZPGT7TtXvjMYuWAKewML+D1xqrVvFOxVPUGOfgekZdF5T6LXPRSgdoW69zF4ug3s93F/M596TwYvsjJVpZnSs7QuetD/T6L4zyWzEZUz3FNza+KndIytZkOnA+xLWfzBFbeKfPFkiXD1jU6T8S9U9Yej8Phk10/jEWW6nWyDuPrsaidM2d+d3Nckadnqdnn9QUcl3yd02eZl/pEbvhWYLryyis3fnwOiO2chkBDoCHQEFgUAm1yWRRc7eSGQEOgIdAQWAwCd1XyNXtQ5ofeeCB0STuXoONxZWQTfsebyVhu+Dvf+U5ZznbPPfcsSVgkZLGE7IEHHtjttddepeq01k+0haQplrlFQvDKK68se7Oiejb2eM0Iz5AX48NSw6ikxFLD+H/LLbcsCVz8j6WG8SZ1jUBWArtGRscDKpOR8UCvZIR70Hf2UyNalHzAd923komIOJ/x4T6hs0svvbQsQYwlhrFHL5YgXmeddYpukbg+4ogjStIbidfHPOYxnVYec3sOqxGZ1lc+h4wYK5L1qL498sgjS4IXSWAsCx2J16nl+ab0w36gOnH4K1mXkSlKYDqix5GcKbnS76HLRLTTt/om21Xpz1Th8DX6AoHae80mXVzgMWYkXlyX2TaTfE5HSlJm8SnwijFN+VLW71CV1ldrxnns56O4SJV3ip+zTzeeIEYz/50i9fh6PXfq2swPajgvZpwah2oxyh1z42EMa2PX9pRQrvm7HnM4zcFO7Z+X6p6y98wfdc7JYgWfx3JksWluPFWfmNKpxalPEma4cuX51H2O9h+E8jDmZO/UOeN1GLLMTII7m3H+PlxDSbtsfopz3fEFvtFX17nqUa22LZhRhVTNp9m+1IdS/fX7wLN/aox2fTKGtRhem88znansKeaywkYthkYb+nJZGRvNxxqzok1dpYJ9U+Vj+TkRU7sPdDGO7xvYd0bzmtyv4TwkeNi29PwsFuuLADoulSfsImLAqMJ2pSXLk69LlxVZ5trjyGdXWp44dnNTFnPdigM1+yxjSqoO58xZeh+TzaPONt29mOpqwLi39ZAX45xaqjy7r6ndA8a9vCb6+Zr4jOcPls+1W7sv0Hilutf5L2yIMSq/0dK8c+yM7x2H5HQWIGf8XuyEljvWivqQL2LNcnGXU9p8ba0rfsZSTFvydYaS2ikNgYZAQ6AhsGgEWvJ10ZC1CxoCDYGGQENgLgJ3ZfI1e6iOB1B9iNcHf65C0IdPfUDnc7E8FCojkexEHy94wQtKNSWqGLFc8Etf+tLuRS96UVmqFsk0JcTwvTzoL11azkci8LDDDuuuuuqq7pGPfGT34he/uFSr3uc+91lQNam442Ed1ZxI2n71q1/tzj333O7ud797t//++5d9RB/0oAeNql2d3oIAYmLZEYFxrRIvjkQIrJlcqpGGGfETvwf+IZeSbjWCVmXBtcDsvPPO60466aTu6quvLpXKf/u3f1sS1Ui+fvnLXy77wmJpYiTUgSnrsWZ7kBl6d+fgt0jwovL2a1/7WrfN1tt0T9zFmjiTAAAgAElEQVT2iaUCNuxlDsGi+qj55Ii87Mnh8JP4GzixHWibNV3zuVMvDAwkCYgeWpabP2fj0bGU8/qqqJWW3E7AMD58DT5rcpzPVT2r/3J80TgR42LZM6JSZeK21L4dicvtFrpzSb8cGyoG+qR2Ni4eU5CPg+zyZJDZfemDSFZn7xmRqm2q/ypJWLOFmt2rH03Z1FxyldvhWOn0r/bj/EvnJjd+7odxDXueiqHaby2OLzZWq72pLNqeaz/zkykbznTq9JLZldN7hqdrQ33RLU8bGJVETk/0h4zuHoFtiWNFDdsh+UpLILtx6Hiz9hXDoS2zDC/L6+Yv1mOc6+aTIQ5WltYeke9RjUZVgUOMDkJektDsb4pPbY5z85NixN+dX2f3Knod+5SLwU5nmR27czM5+PdapXPgNsylYhPRDvuGfh75DSXDWAadV7L5yOkBMmryUG3Tyen8MXSZ6duNxSWhde5wK6O4/qPCDwnCOfe/fD/B/pbFdsU5xsu2E/bv/JfHr2OaFW+i4pJeXsjmb7XnTPduPlZcYkxL/7I8+arzpOpL28zmLW1nVOHfN8p4ZvcOmS8MMY7u5+M3tWk+V8+Zmidrcw+/UIXPuActOotVCrLJecbvZQxJUrXgRitE8PditxMClKtjGflebhapJV9nKKid0hBoCDQEGgKLRqAlXxcNWbugIdAQaAg0BOYicFclX6ceqh2RFTI7AigeMPmhNR6MlThA8vWTn/xkd8EFF3SrrbZa97znPa8k7FANiz1FsYztAQccUComsf9oPOzyQz8ScNjnFRWzn/jEJ0oCFnuPYn9W7DOq+7NqG0GMYI/Sn//85yV5+6Mf/agsj4vKW/S95pprDnts8UN+jCcwUkLREYyOAFDigDHHZya99PoaqcJ6Cr0ECRh9KPmkyxxyG9xXXI92UXGMpaKxby+SsKh+xT67v/nNb0piFp+RfEVCNpZsRruROOdlWSEfj1crnkOeuBY6O+ecc7pvfvOb3XZPWl71+siNH7lgTzQlu5REmfIDJVIz4o3JPiURmYSLceE3W/HSv3mulbvqQ44A4phSI3yUDAwM8Dsvzx1LikWVE49RbdXZC5OtbDesA2fHNXLTkYYaS7XfEbEkS2VyXyqLypH5XBmPqRwrOqQKtfAxli/8wekXx5i8r8kTvuTay/TGMTGL3xo3w1YyLLJxqL1M6Vh16mKsxrn4PkqgSUNu7qrFBJZbz1Pb4YqVxS7JmsVbnvMcZhmOih/rTcdUixWZPp1dsKyuf421o3lFknxchaPVVLG3qSOI5+ARsbdmPyxrze85DrNtOb0p7hqv+fucpB3fayHO3G3lu41gr1a+Et5Z3Iu4qfvGMm4uHlTbM3uvRzx09sPHIgbEvUvtBaBa/KjZCI9Z77+cL2gMUHm5ai+7F4mq0PBDnSs1ZmU2F/Lp9er7HEunqgl1ruJr+TPf42TjzOKXzg21mKNYcF+BC9/LMibcj/NVtmte6UN9kcfBPsht6nzF12RzesinGIf+dGntkY3TNgZuLnGxx937KC61mMVzQDlvab9faLf83tbFVx6j2rHagcZQd/+jsUZXaMliLM95am/xvWYjfI2OycUsNx8uqG6matk7I/lq7wH6+9/BL2KpeUrGFvkrAsSLinxKaY8Y8bvd7W6NH89ugtrvDYGGQEOgIbDCCLTJZYWhaxc2BBoCDYGGwBQCd2Xydarv7LgjsONhlskIJSDQHpKmSHh+/OMfLwnTjTfeuNt1113LXqFI4B1++OGlahVLESMJe4973GPBXoToAwncM888szv++OO7E088sVRd7rDDDuV/LHGLZJ8jEnhMWGoYCVf0iyWLkbTFMsOo4kRSGH0zeaNkA7elJIA+wGcEoz74h8wZsYg+mRRkmfDZkUHuHCb64jpHNui4mACBHDfeeGP3k5/8pCwZfcstt5TlmZHAvummm0pC9LnPfW6peuWK1CDHmERlAsORXYwnrrv88stL8vW0007rdt55527rrbfu1lhjjcFWlJTLCMwa0edIQdZjRuBY0qOvpqzZkCVo+rfyVQ+hM0cCOVJN7THk4N9HNkFv3mfJV5VXiVolIxdUoxIR74jRGo4OD2fHsbej88dBF33FSLoP5LJu+V6I/f7D7Gcho7OjIEs5CTKKj1J5wONl24rfHfnIxzIda0xWmRX7LG5q/xpXalhkMcjFUNeP+hp/19jqElcujvG4WafOp9hfUlK2T7SrfWg/NZzmYOzO4Tb5uLMjtTMnz50Rw0Zzp+xhyeRvYFv0GIxuYCnLobsEdy2GZ/Oj8xUXz3geya4J/dbirmvb+a7TRek32QO0nC97udbmbKfXDD93b6IVs3Njktpn2CXPGbWYzjYS/jWyL7r3mdLjlP+4+M7+j88uwefidPYS1RBDuIKMVlvQmBb98xwacuLcLEFo56U+MVbDIbMrtXEXQ7N7lSymZPE2s5kaznysdn9Wszsc03sVjiM8n7pYn8V3vR+qxVi17dI/7ZWq48xsPot/zm/dvObum1i2qXsLtlGVsRa3tY/avDgnlnPfLk7Psc1a7MzmWfWFka3r0tKUvRxkpMpV1//y8N/vHS2rtZTz++uHuVXnCtpDfNDVzKrXkTzChrfK10xb7feGQEOgIdAQuCMItOTrHUGvXdsQaAg0BBoCVQT+b0u+8sO2I2H++7//u+wT+qEPfai79tpru+23374kPJGcw5K/Bx98cKl2xZ6tr3vd60oFK75zW2gD1x599NElcYoKTCw1vOOOO3Z/8zd/s2B5W1yr5BQSr0jgIXGLyk30jyQw5Fl33XVHyUJHhLDSmKCN3x1p4QgfHhdXxmmb8Z3bCGLFkRjuPCUMM/IjiAQegyM4gqTCHrBIhEMXwBRYYrnmZz7zmd0+++xTsI+KzyDrVJaofHUVr0wu4jMS+FhiGolz7Pu6yy67dFtssUXZIzhw0naYHGFsNMnNxIySNHGukm+1SgZHiikh5sgsPof1ofI54tIRa6prti+tkNI9p1wVn/r2JJFL5Ljzx4wcc/i5uBLnhW4H3whyiZZmHvkuv65P+10NOumP/2XpX4bkK+Pllu+Mpfcgy92WLF82fWR/PVkWiSa1M0cOxri4nQyHrD0lVzWuBeHsznN+4eJeFv/U5llP7iWMOJ99jftz/hy/ZVWDUyStjptlmJoDYt5zfWT9ujkiuxnIYrWen7U5x1ZUR873dG6o+WIc40rVkf2y78kyvy6GDfIk+2GGnzn/yXCtxS31tZoe1T/n2oveR6gd4Xsslzr0IeS4Lqle/MQsZz5lh9G3+vDUPZ3zGzcOHmu8QMbXTtkox9HAIps7dT7R81i3mQ6cb0U7HCunfGA0X9B+4M7fnP+q72vsc7GVfwvcQieaENZYy3425PtIbsVOx+/sYcG8LEu9qr6c/Nouzw3ufk/b0D40lrH9ZzHExZgYm8rg9BYy1WydbYDnMr3XYL/M4ltmGzVfd/7vYgDLyStvOHuqxXMXgzObcrKxffN4p2J7Nk7GZk58qbWj44hYXtOX6ub2nLunnIv9yf6uI5n6fY7jPLajBff6UvWqx0u7tYRwL2JLvk5puB1vCDQEGgINgRVBoCVfVwS1dk1DoCHQEGgIzELgfzL5ymRH9iDLpCOTOvwwjnMicYVE6Q033NC9733vK/u1Ym/VzTffvLvXve5VEncHHXRQ2X91k0026d797neXfV+5AhVtoaoSFa/HHHNMWTJ4p512KhWWWCpYl7ctRGT/f8iAqlkkgD/72c+WhCGSh9hjFgnfhz3sYaNK25A92tBl2hyZ4ogVxomvUYIGsiExjP+RxIzEJRLQsSSsksJsSBnJgX5iyV6cz3vp4ju/6Y/kZhBJkSRlHKM/rmCF3FgC+Otf/3p38sknl4Q6qpd333330dLNnOxkAjWSr9FP9BHn8NiBzXXXXddddtllJQGLSmUscQwbCn0pwciJ06xfJm4wNuDA/fI+tGgPxyGv2j23w4SxkkSsN24jxsDH1U4WEDT9W+9MSAaW8VvodGQ/VHkz+Du/gd8vUzZFnqnNs7+wz6h+Wc8sX4xPid6poInzlQjE97B39Z2BgEWyAtfSnmWsR9Y1J5N0r9jYj/L//OX/lOp8xKOwvUjEFn/r+3F65Mp2JThdvIkxuHitxLvTU7RZq+ZiObifrD22F/YB1neMHTiFDIhzbhyDnigJwH1znOIY43wx+uXrMwJX7Y3JU92X1Pko98++mf3u5g4+19nL3DiRta26ynyM9RLnMDmdXeeSr26Zbr4+YvSUvavsC14kMftgujjsxlaLeYo5z+8c47J7gRiXw179ucxBsazoIvfjUxyzeUP90tkc+6Bio7rj8SkGPP+yL9awUj/Gd8RktsPQ65w5w+HOetPxZW3W+tLx8D2Wm4cYM2ePgVXtmOpN7QzX8r0G+wLjV3uBhW0qs4nSz0pLRkuR8nUqA48t2tQ4zvMi+0iMKfDWucDFJcQJXs5cz8n0yhgxtnHPwfNkNmc6HcX4ecx6H1Dss1+atry/1ccC5+NTc4LGwKIPs3Sxw0Vjv/qzxpKaX3E8Ulti/HQ8U3Oti3Nz5pdazFd9ZvcP+jv3O0q+9i8cleP8mS7gFx9jznQ6mZt8HWy2W3Z7JbU0GHYV59oErHeq4cXntuywA6j91hBoCDQEGgJ3FIGWfL2jCLbrGwINgYZAQyBF4K5Mvs4lF+NBNiMKNbniHnzjYf+Pf/xjSa4eeuihZc/WF7zgBWWZYSwVjGrWD3zgA90Pf/jDbvXVV+/e+ta3ln1cH/CAB5TkCfrB8sRIun3sYx/rLrroom6dddbp3vjGN5bli7FU8OhNcVnWNOT65S9/2Z1xxhkleYs2sWQxKjTXW2+9oXrSPexjDK46jMkFJh7idyWFlHiLdlHRi6WYr7jiig4yoi8knzfccMPyP5KLSE7EGN3b/twn96MEDZM8PC7VHRN9cY0SHzgHRCgS4SeccEL3kY98pMiNPWBRkYyK1EgkMz7xcM+/8ZjCZjgJGklR2BCS9b/61a+6xz/+8SVpfs973nM5j0EJ95DfkWkZARsYMFmKNiNBrPobCI0+8Rdyq/6V8Ipxx3nqjyGHI3lUn9wn60zJ1dB1jEdtpIylT8iW/rvlyczAHdetsvIqw5v2TIKqPrO4MYVDHHd4zJkqVCaWi0nhAdeedOSE6GBHfQUZE4ODXoDTkuUvd4Q+ItHESVzWjdq/i5VKurKuVbdsIxlejsTMbMTNCaovvlbjJNs0+x7rQNtjP9OXM3h8asvaPvt+ZidZG3y+6lqvGY3ZVRgyQS5ViqHL0InTzZSN165RWWsJddeP6kZjvcrtfH4BloJRxDu1fe6rdiz8o/RDSz0vBks+t6YTPebGW4vfGnsyf+Hxqg6YsB/kNktDDn5J8ZtjmuIzB684Z4S5vOijdjSKD6SfwIJjjIslmV+PsJflqNXmVE+M6WLjlxuf2iqPLWvf/a5zA8f6zLd07q/iH0uR9sk62AO/WOfsUePf1PhZX2xTDiOeH9TH41i0p8lXxo/t0cXSGIMmkbmNwHGYu5csGVWM12IbromEq7bJc1a0oc9Ibh7nOKKYcsyM9t18r7FDdafxfNBHzFlTk49Z3jv6DMzVz509qZ07zHicLLfaVTY/Mz4so9qZ2mRtznNt6nidrJw0L8dNsnXAj47NSb4unwaHzHn5HPfw0Vfsx4t+XfVtLF1c9NK/cIl2ce5onuhZ76mE7MqrrNz48Rm+1E5pCDQEGgINgcUh0CaXxeHVzm4INAQaAg2BRSDwvy35qqRBkBBKVDhiAATE73//++7CCy8sSwajKuzlL395WSoYCTpUoOJ3VFBiX9hXvOIV3bbbbtutv/76hTBCEg6J11NPPbX79Kc/XZYkRtXjgQce2N3//vcv+43yP0fmIll31llndV/96le73/zmN92WW27Z7bbbbt1mm21WkndBcrgHfG7bkSd6nNsKssElqoHJ1VdfXfZOvfjii7tf/OIXBQtcj3EhkYnEMJLL2E91nbXX6dZ98LolKR0JRyYQMqKiRjpmZAiTWI5M43FBZujmgx/8YNEVMMV+rE984hOL3EgcK/HhCGEl05hoi0TgBRdc0OF/6BCVz5tuumnZWzbDgYkhR74wucXEF2Om1bTcTnZMbcC5vhKWShSrPpk0DL9TAsoRXiwvj1fJMyWfIoFTKqJXWtKtvMpyPTof1/Exlk5W569qE7VwqUtuToXWAZeebByuF9LJxbPATAm4kf5kHy8919me4uhibMjNfursomZfoTMnv+qJ7Uftw/mS4uXsgP1a+2O/ZYwcFtGXsy3XTmYT7DNZ7Na+0nHq3qTJspqqa/W1Kfvl/p3/6ZgYo4xUVsz0pRMXszVGO7mdfHNsJ4srNi7cCclXnZO5n5q/ublmgezLlr8MVHyPEqbZEqKKY4k5/UoEhVSnF8oKlpQ0cbHGya86qMXx6E+Tr1N2OshWDHbh2VNzx5TdunsRNydlc2dt3pkaG78ck9k9x0/2n0xuNy9ksYZ1msVNvpbtuaZHvYeY03ZgznE6fpsaaxZzp2wD12U60PjH+7hztaueh/awMkVpe9nS8pfvkVTPcR+qL3vW7DbDKNrQuKO2yzIs1h9rulzuon1CcMr4++Nhg+6eaGYTC+4fOS5l94BzbKp2/6i2lc3Hah+LGafTW8TxYYy15GtgzPuf93G0lvTU7UGGxCktO1ySr/2ez+p/xW+XjpOvOv+EraR6aMsOzzX/dl5DoCHQEGgIrAACLfm6AqC1SxoCDYGGQENgHgJ3ZfK1PGwt69+YjTfkE7HiYduR4fxbfGZCM5rEb0iWoer0uOOOKwm517/+9aXKFYmzW265pfvud79blgNGkhVL1mLpWlTG4oERlbLYoxXHzznnnLKn6L777ttts802JfGqy5byAyISR6gsRftI7p5yyiklcYs+sM9rLEsaD9lZMo0fXB0WMVYl3wK/WNIX3/EZlbxYOvf0008vcv32t78tOkElMMYUyxCjX/yGxOvDH/Hw7rGPfWz30Ic+tFtjjTW6+9znPiUJi/ND/iAPmNhhXcdb+0r4BOmkdpERUTwuLAUM3UI/0f6aa67ZvexlLys6RCI55GKihYkcJokciYJz0TaWNv7Od75TlrB+4Qtf2D3hCU8o43dy65gc4RLj00ox/s7J4/CdOK7LODMJpxXK7GI6RsU5cHI+xv6bLbWq7qykSZBuoQO1b7UZXB9LMUf/LHO0w37gQoqSW6x31hfbydBOH7LKWPq7cO43xpjZNssT5KzahMrs/FllLnL3yxfrfq6DX1IlrfM11inriscXPqBV4op5YJy1E/0rToq5Xp8Rb7XfFd8M70xWJT/ZfqyN0HymMYH15mJP4JLpZ7AvWroyiH2Vn9tyulXZp+wwk8mNqRb3FsQBWs455m62L5Wdr898WWXieJHFJY6bzp7Kb5Lo5tiosqhtqx2hLV5+VOd9jWcaW9SHGKcs7mkc4xjG1xRZ+ypWXQ5dsYxxMxYuHjgdTPli5iNufPxb5ndZeyq7ysUJL5ewYl9zlbpxnO9NNa4r/m4M+hv7MB/D5+JDM2K+xjMXmxVbxkvnfx0H2wK/XMGYuXGxHKPjfbLOzbuZDWa+yD4TWzvEfRX72xAPlnVd7MHObWaylt97P8J1GTbsQ2wXGodi/lXbceNj3BkX1776sN6L1eTL4ibbphsHx2iWdc5LHZwAr80BOi61Y8ZN46vGAKdvtTfVg9N3FvMYL46VU3LVbGqwy/7esLSFaQzP3nQvW773+6kWv6IK1qlYO7Izvo7bi/b7lYF0ftClrDk2sI/CNlwCt8je30e0ZYfnaqyd1xBoCDQEGgKLQaAlXxeDVju3IdAQaAg0BBaFwJzkKx6CsQ9m9s89mGcPtfzAqQ9nSrToQ25GZAVZATmxtPC3vvWtkmxEResb3vCG7n73u1+pgsV+sEi6/sd//Ed32mmndVtssUX36le/uiwri2uvv/76slTwEUccUR7ykNTDXq9I3vJyvA6HW2+9tSzl+/GPf7z78Y9/XBK/L33pS0vlKxKYTOYFQRtY8AO5kn7cV0ZqcTuBOxKvSBwiiYj9a1HFieTzBhtsUBKJO+ywQ0mqIuF84403lrFjWV9UxV79i6u7JXdb0iGxiWWZt9pqq7LfLZKxnISOcYSeYo80/R3y4ViM0xGbfE3ok+0D1wPXs88+uzv33HOL/JAZCVLIGBWwLmGUkSfcPo8BCemjjjqq7NcL28HS1Vg6mvf7ZeJACZsYZ9gzjkOuIDDRfhCnIRsfZ98JLHhv2Og7jsW10b4jJ5UYW0CM9D84klZJkvjuKtiUjONkwwLiaentZBD6Le0RweL0wzGCcQgfiGsyci+uCXtTmQbCrye0Vbccv+JYhgPIpqKTngFzfQ3yyhLmrMPSj9mTUUlH1jHb0NzfY99ZZxscs5QUzWzG2U02VzjSU+cK7oc/cz/O9msTIvuoa8fNV9xe5leuT3fuYuVl3Sywkf5lp7AXrWTkecLphmVWW3U2weewXjmm1WxAjyk+c+y2plu1lwUxghLCOha2x0zHNfkUj2jfXTMVr2McLhbp+LX94reytHngEHNl2Uc69og2y+0Ovk/Hos0Mf53DOO7yeBmnzP+Ga6UK190PhT87vJ2sLKeLN2z3agdZjOVr+CW0zF5ifA6Xms5xfvYS39y4ks0hGl/ZdxwOLKeLS7ieE9bON2u+zLGL+5/CFMc5Ga5yxncdk85xamtqF+FnkXytJavdnOPw03spxszdB2l8w3f30pyzjehL/UdfOFUdqYyZ3Wk8iJii+nHtu3HoHBzJdJ23XDys+bTGAO3HzXk6N6p9qo9ldq7XaWxSWThehv2Vc3rmuNisWZZdV2Mp+GL/5DvpH7bKYEzKOCQJjHuT6LPYHP6T54GCBz8P9Eubo+227PCdpKzWTEOgIdAQaAiMEGjJ12YQDYGGQEOgIXCXITA3+RoJIycIE2iOtOGHxHi4dQ+SU4SCEiLRFq6Lh+9rrrmm+9KXvlSqPTfaaKNS+YqqVySvMAYsXYsEKZYFRqXnm9/85u5pT3taSYahahXXIqGHys8DDjige/rTn16ujwSXI56Q1MU+ql/5yldKZSaSmrvuumupfMWesUjaceVrjRhjUkKxzgggPg/nQB4kKpGAxv9IUkImLM+LvUuRrHz4wx9exoWEy2233db94Q9/KEnYX//61yWBjWvwHccgExLISNyiwhTXY6niqISN/lk+fnM5CJaMrFQijsmKsAm0jeWckXxFAh0JUWCK/XuBOZYFRkIWSWJU6dYqiCEv21LYZ9gR8EN1LewB7SKx+6hHPaok4FX/qiMl1uI4k1hsr9E3J1eZOOb2HH5KfkV/NTmnxuB8NNpFdTf6vMc97lFsB/9cBVvNjqOtWIIsiCNeNlNjxnBNX0mvPlQjqjg+Rbv2zXpSZiQXmBQth/sEBGMY1eaFTIq79jhPlttzJKsubez8ISpeuYquNikoHgvGYfZVZJLatc1thH75PCU+s7kiI3+z8TBBztdmNsD+o/Kxr2fxqIarHpvjS+qTSqKzrStRW2t/Kh5kflybf7Kxqw9lccbFNmcrMeY59wssk/qGi7+Kmdp+Nn4XQxz+fH3mV4F9xO+4huNOljxUe4i23L2HYlPTn17P8WoYe5J8jdjH8S2tqE2WRtdEYc0P1M/dsqW1hJjTsdNV7Tz1n7m+yL7h7lmdX3Lb2Vzm7Jhjo7ar9xF8PHzSzY1sf+64xqhsDlDfXsy9Cver41as7JxK1Xe1e4NaHKvpZCrGuLFPzW9ZvHZ+j9/C/jE+l2RVvcR5WRxx/jEVX+bOJU6H7gUO1dXc9iPOTsnr7gcyG5i6D3D3H4wt+2bIp88di5HXycl9xH1ksb1+X1XFs/h9LDPfJz2Hudit3z4Fgh6XlyfjfqD00VeHj3CjlWVGLzHGvuIt+bpYDbTzGwINgYZAQ+AOINCSr3cAvHZpQ6Ah0BBoCNQR+N+UfM3IByYwgzRSwiXOQeXm5z73uZIMRaLwta997Wi5YFR6fupTnyoVrlii+C1veUtZXhgJ0sMOO6xUzSL5iIpXJFA333zzYandSDJx30jook8kOXE9KiW32267bv/99y+Vo0hw4nxO3LkHYn0Ijz60ctARKiwPEoc/+9nPum984xtlLEimIgn95Cc/udt7771LEhX737pkMuRChTMSrtgjFknO2CcWWOGaTTbZpHvSk540LEvM42Jigckg1ZUShjEmV20QekWCCxifd955HfbVRfIVe/kiSYxk+h//+MeSFN5rr726Bz/4wWWMTOAF8cR9uSpj9IMqZiRfkdiFLpFER9WvJhnVs9hOtW1HdsJ28C90EfbvSDIllzR5GMfZP5gkZTIwzqlFBm6Pz8NeydDTfe9z37I0X5Gfk45cfSdLjQfxkxFDXLk7kERyF8y+w2RuFjtCdiVzGQMl0VISkiu/ZBlV7OfGb/yXfmPFdRrDQM7FW/yxbFtPlhWSivbzHPTZLykXydeMlAxirZakDdyCwHXjnSI9+Rr3OfThiF7XtpKSrGclMR1GrH+2Cx0bH3OVWNlYMl/R8Wl85uNuHIoT+2yMM8OSx1zTgcNbfUfnH/UzjdEsm5uTOJGvsYpxYFt3WNTkYjvI7HHUd++/jAcvi87xN5ujOJ4MMUr3W6XYgPPjxbCI9TFmrZjXeL0Y/ce5iqfKG2Mc7ddHW0NkfuTsv2Ckydp+D9oyf/R7yHK8UZvleY1jPmOT3S+5OcrdK4bsLhboMcXRxaHMd9wcM7I12U9XbZt1pXhzHBlkmtiPWP3e3SNk82mGFX6HT7FNq9xubs18O4ufWfxx54c+FtiS+CHbnsav8Js58mSxT32P5zS1I2dXKp/6jR7XeOVsjbGBPNn2Fc4PtP0M+wyPmg27eDIVG7JrNGbxWLJ4GHFZfbA2n7Fp9YkAACAASURBVKsNO/9i22c5cG74jN4HTM01NRxHc2mfPC2/xT6sdF85xLb/oeQr+i/bcPTzTWBVXrrs74d5tY6YmwedtMrXmgu0Yw2BhkBDoCFwJyDQkq93AoitiYZAQ6Ah0BDwCCw2+apEGLfKD/pTD+QZ+aBSMpmWVRHEgzTOveqqq7pPfvKTJemIxOmrXvWqIXmK65Fcw36wqHBFJeVrXvOaUtmI/ULf+c53luWI0Q6WK0aS8SEPechwfYwpCN2oMj322GM7/H/++ed3L3nJS0rSdrPNNhslXLmyMUgQ9IMEXCxp7IgCTvgpIclkH2RDYhnj/vCHP1yqd7G/KypcUcG74447lsQry8FtM9mGdoFTJGKRXMbyxdgP98orr+w23HDD0h6WZUb1MBLXShTx9+EhuycgmABiwtklQ8IeIAuSr0gsAzPobL311itjvvTSS8sywT/96U+75z//+SXRDL0FWaIkCZM10X7Ii3HfdNNNJfmKKtttt922e8YznlES2DyOQiQsuX2pLq5CQFucNNekPfeP61wFT5CcoZepqsTwE9Upj92R/c5PgyjC+dwePkMPOI6q52gv9jWNtgJLxpZ9J9rXvqMdtoNh6V4h84c+YjnenmRivLTSKuRRgi0jvwJTfmM/EsdMsg1+W1nireh8yMb2e1eJ7M5OR2Se7B/JPqaYM4Yas+OYVsuwvrQ91hXHKY3j/N21of4WvhDjxN8gKdmP2Lb0M39XDDWmcsxk+3akK8fE2v0D91kjb5V05bFnY3A24WTh8xj3sOFov0ZG61zucOa2Q1fO77XfbBwsD2PnfFLt2MUuxWbUJu2XXOxN9sp0tunac3KoH/B1TLrzHDLEl75KT/0qi0vqpxzX+AUWxkdtYhRXZJALfDjI+j6ZOvRHvytOs/Qt+1eHTtAsJ/cUM963U/2N7U5tnu81ePyqO/Z79e1oX1ey4LazWFHrc4GdmaWiI14w/jGnONvJ7LSme7YlvudQ3+S2+byI2aHLeAnIxZ3BvmV1CNWH+o/GzfgeNl6T1dkHY8/XakzNzhvNE/09AK7FvRJsNe53tW8Xv2IM+Kv3X2xjWYxHm3GPr/bi8Ikxalzna9X/GIfaCiIL4kifDM/uO9AuP+M5vatcWdyJvjUeujlOfVxtQOftkb6Nsyte6pu1OUrnII1vajMsG1e+jlYliJcA6R40VlLh+BHXZ/Fr9u9S/br0L0uHe19Nvo7aZMabXlwcMKAE7SqrrNL48dkKaSc2BBoCDYGGwFwE2uQyF6l2XkOgIdAQaAgsGoHFJF/nJID4QdM9OMbDc/aAyw+fca4Sua7dSKxi39Ijjzyy7G+KKk0k45T8QNL1a1/7Wnf00Ud3u++++7CsLJYg/v73v9+tuuqq3dvf/vayzyeW60V1JaphkZhDAhPJRyQdUSF5zjnndF/84he7iy++uNt4441LdSmue8ADHrAgacsP7fqZH6JZiTXCLnDBXywHe8kll5QkKZY/RgUsEoYYH/adRaISS8W6h/vQmeKKdpHo/NOf/tRdd911JfGK/1ENi2WK11577ZKERaIZn4MYGBECPeHCduEqoYJsUhzid8iBZYCRaMVvkXyFTiAfEqVnnnlmSc6i+hUJWCyNHP+UkAvbiuRnyIT2br755pLMRZUtlmrGstRYrll1wQQsk8VKcsV1PO44hxNNIVPgqEsRM/HCRJyzKyaA4jpN8sY5jkxyPqd9DqSVWVqXMRhIuL4qqoyTEpFFPtnPb+QDtP8qZOC9hTVecOVnRpJlcYn1y7FHk6/WpoLtQsUBVZLxksJK8pV2pBqPdcz9hD6yeKCBX8lZPs5yKH4ae9x3JVU1mRv46nyhMb8W51RGjh+BEcvBvuMw1PEHnlyhru1ldqJyj/RN1VZZjJ/Sheoy7IRXBdQYozpxeq3ZTuYrTlYrH/3IcSLTVZyuKyQ4vatuVb/O1nUeGZa4NNXrrv1sjC7uLrA9WXaXjzsfcHrJEgJOzzau9APgY86+nY3X/GqBb5llihW70dybLEk8umfok7JYWUHtXO2Jdc82z/6ttu3iXy3u1WJrHCt9TGCR6l4wGc6Tl200BjqcVd88b7gxTvm9m3fU3tUm+X47znUxcjTfEnbu3kF9PNM726e7L8p83fkbj31qbhjOpeVSYzsCh3HmdxlOtTicyRb2wvcgNX9nH4zxoF+XLJ3yoVr8VJvQ+y71Y53LNLa7uS7ki3HEX7VN50O1eV/tUH1aZXP+OIoZGVDyu8qkuioYku0Nl3PiVVY4KHro78Pj+iJvvxrLTNEWnFaqV/l+funyVRCKLUnla1S9LphXBpD6FxWXC7v83nqlDi8sN358RRXUrmsINAQaAg2BFIE2uTTjaAg0BBoCDYG7DIE7K/nqSL45D/qObOAH/3hQ1wdWR8YgQYfKVywpjOQjlh1GMpQrLXHd5Zdf3p1wwgndBz7wgZJIRaJu++237z74wQ+W6tWogl1//fW73//+990PfvCDDkldJBPw25577tmtvvrq3S9/+cvSF665173uVZbC3Wqrrbp11113qHx0RMGIjDRLjDKZkBETQayA4MG4UfWJqt1vfvOb3Q033FD2Pt1pp53KuJAIRnWqe4DPCKogXCI5iL/AFNW0SF4jMYmlnVFZu8UWW5SE84Me9KDq/rg1YoL1rIQGxoflbr/97W8XPSA5jnFhP924DnJBpiOOOKIsEfyEJzyhJE2RcI6lkZnUQx+ReI0KA7SFvpBY/sIXvlD2DUblKyqgscSxSxqHHtyLCTze0CMTqPyZSaLQv1bXBEHBOsN1WuEZPsXycl/sS4q1IzVVdvVPJU4G0k/2XXNtl2tjL6ieoFEyUeWN5ZrVN4b2ibTOxs0BdYhdkGPJ+LZ7RDImiRsdP+OjugqZo8qXCd5akGdMsopeHRP3bcdrlmXUsfB12l7IVEu+Mn5qa9q2a9/NISGj2kk2l2gbTMyyj2p7Wd81PTl7c36r5032JVXVWhXFsjv/ZL06u8hsRWPUnBuRrC2e12qYKBZTPqz3AnqvUHyOqjRHNplUv2bjDFk0lnEMKXOSLCOu7amtapxwY2C7V307/eqc6uzb2Z2Lv+7aLE5P+Qfvmz2Kr/2S65Eo5xeTNNa7Plg3Mfa4LpM15k8XO1wfGQ6x9P4UJuobYZsLVkXol+/X+SG1O1rSWO1Er2Gdu/lpyrZc3OV2+L4l9MDj4JjrYoXK63xH7SazB7YDjT+1OVETjlNzA8dctrksfrI9a/yK73Et64vH7fTA17rrM990mKscTg+T85bpkP00/C+bM2KMmf04HXLc05cb2TY1pjC2LI/izzp1uuFYzHFcbYTPmxs33LygcvOKDoOv9S+0xNzE82GRg9/s6m+BV6QSdlgZxrxMqff5/EKUw6yM1e352pKvtSm2HWsINAQaAg2BO4BAS77eAfDapQ2BhkBDoCFQR+DOSL5mD47Zg2k8aPGDde0htkYyxOii8hUJQSTgsOQXlh3G3q3xkI2/OA8JVVRRHnTQQeUzKmSRpEXlJKo6cR6OYUlb7PuJKlnsKYpEHpazfcc73lESmkjKYp/X1VZbrSQDDzzwwLLnayQ6HdHmHjKD5AAxwMtkcVKDH/gZP8gI2Q499NCSeEVieeutt+6e97znleWPsTwsLx3LD+qaxGFSjJOvQWbgWsiE5Nc111xTljb++te/XhLPWJp3hx12KAlYjF/7ZB0wOcKkj44xZEVV74033liqepFkRYUxqnmRAI92kYTGvrTQK5aVRmUy9vtFIhzVyzEeHmOQISwDxoZlh7/85S8XW3jqU59aEstoR8ka/s5LpKEvrjLVpK0j0JiQYoJlDrnF53BCGS8dZLqvkVa1cSoZFrbIuIZ+8RsvScx+rHoPzOJ3PlfJLug6jmuCOZZT4z1PpzBkUqyWsNZ2MrJOI66OJXCBjGEnpV9ZhliJtlF/VA3M/lmLL3petO/GUZs1XDx2RKaSjRmhqX1lcaCmR/Yfd57qgGMQY+ZI3po+2f7Zdp3OnYxxTeCnPqKxIJsz1Z/deGP+c325eFDsdMnyPdpYl8422IZ0fmd9xByi8wHHDL1ebdqNLZNpNKettKSDz8VYyj7NePmpWz6vZb6zwD/iJQxJiDsd4FoXg9nOol+Ogc4npuYudw3Hl8wm1Bd0vDWb1BhSixs1vep8wLFK4wj7HMvOtsq/D3bfJwTY/rnfKdnVBzSeZX7lYoFizC9vcbsu1rI96XXqh6pbZ+OMdcQofiGNY1B2vfq461ex5jmD5dYxu9ikMi0mJnDMZftVG2Q9qJ1nc4y7R3Cxk1dciPv87P6CMXdxKuybYwrbyBwfdfpjP3P6GX7r/Ur1VmuTZdLzFPeYM2JMtfsAtMs+offlPJdxe6qj0I/zg8zWuG2d39Snne0vmGcqASnDrLRrlizX1VvKyyL0kpDGjWhnKibqcX7pqNgPr1rDCd65Dbvka9d1K6/SKl/nQtjOawg0BBoCDYH5CLTk63ys2pkNgYZAQ6AhsEgE/ieSr1OEl5Jt2UN8EDxxPpIyWHoXFayoXt1mm226PfbYY8FysbfddltZpvZtb3tbd/XVVw/L5yKJiCpWHMNSulhWGHuoIuF397vfvVR47rPPPiVZiypLJOiwJDGW9n32s59dqkAj2QnZXKVkyMwP36EyToZmBBHGyIQAEo6oRP3Upz5VxoIKzajARWVoJHSjX+2LSRB+AI991UKOIEACa1TBIkkJrM4444yC+/77718wjyrRjKBCG/oGehA9QZ7Ekm34jqpXLHuMpZ2xxPCDH/zgbtNNNy1JbyY1kIhGkhbLLuNc6Gy//fYr+kICVu3KkSVoA3vcfu973yvj22233UYJXMYrZFayaCB7++QFXxPkpiOq4ljoiu0nzrckSV89zeeETKwD50eOYHTX6rg5zKieeckxh5fiUXCMN/Nlvyi9XnFgu1GCK64diDAif4IkUswyzGuEXw1X1Te+g/hChe0yLMfW72XL41AiMNrPiFf2bbYhHj/bevg0E4x8rn5WW9X4zd9VB3ytYpvFdcWabZ71xXHEXeOuY3ti0jtsZMqHAkf2EedDNf8IXWtf2bg5zqgudLrP4ov6nMYaZzdl7pCEJc9f2rfagZOVfyu+0O+brXGNcZ7CxcmhmHHVTfSl1Yoqg431tE+pi+EsSy1m45hLuOlYMr90dqq6YZ3WPmcxOvRZi6tuXsj8QeOG+j/7lMbAzFd4XHNfFGBf53spli8+s47VPnSc/N3NF2ovtZeyQpfqLxrrnb05m2HZna+z7Sj27EtuTgk83VztbEjbG2SLJN7S5UuLTv1jffHcmM3VPC6VWXF18Sjk5nNrNqf2zrrk5KvGZhfPnB04XaieMwy1vcwmMl1Fu8McKltPZDGZMXTjdphlsrp4oT6W6TyLbXE9b/mR3VuwDXG8iD7j2YvvM3Qsep3eV7A+MxtgzFxMVf8C7pp8VV2Usc1xQlF0GbtsKTLY0Aq0ZytfW/J1KjS24w2BhkBDoCGwggjMuP1cwZbbZQ2BhkBDoCHw/zwCd2Xy1ZEVcwCPh0V9QGbSg9uJt5uRsLvooou6gw8+uFSoYjnhXXbZZUHFIiopL7zwwu7d7353+YskHapFt9tuu/L92GOPLc0jwYhkHORAsg/Vnc95znO6yy67rDvppJNKVSwqMPEblrm95z3vOSQV48GcH4aZGFfyhwnBGL+Sc1zViPORGD733HPLnrOoeEVSEolgVGtGBaojQp1sUyRFYK/EHJLPp5xySqkORnUoljpG/6gS1rfv49oMm7CXqGIOYgvJclTaYr9Z6HiDDTYoCV4kVJVswLUXXHBBd/rpp5dlirH0MPT62Mc+1sqjNgXbQPU07Aifn/WsZ5Vq5loFMdui2q5LLug5cX1GRiuhpGQQ65gJ/YH0oH13dbwZUekIJ76Wj4eehnFMVEIssEmq+HSkKPfLWGREo9oo2hzITll+NLP7LNZwnxzfYuw1goz1wbHAxUTXjtoB969JhCzOqg+yX+t4pkh61wfrthbHszGrD/B5LI/io3ajNlDzUe0jMGEi1OnX6d/58hROmf87uTK96u/OVnhcqicXB4rfmORrzbYYM5WBSWmNTc7f3Pw/N34xIV36kuQAjmtsHuGdLFNczpH9Kad07mIMftNYndlTFqPVTlUv7C+ljb5SV2OPxmP+ns0DOuapuOdkHdru8az5Pscp55c4romwBfMMAcQYsB04rGvzNc7PqlZVn+oPen/nfNjNN1mVtvONLIY7Hw6fcfOn4sL4qT6yOZrlU12X+E0+x/IpBq6drHo02qnNnXxOzRcy/2TbzGKjsxM3Z2X25zBw9uXm90zXfH3mK7XYE7FwTk4tkz/DK9ObixEazzg2se/GeON8bYvtnl8Ozfy4Zis8d+lcpPJl7Wj8Vht2vs02xf7MOIevletpeXyO0TxfLiYJWzCMPV9HncrSxlOKH0Aye7625Otc9Np5DYGGQEOgIbBIBFrydZGAtdMbAg2BhkBDYD4Cd1XydQH5SXtSuQdiltg9ZMaDIT+U80MrrsGSsUie/vM//3P3yEc+siQBkTDVJCASeD/72c+6Qw45pCydiwpXnI+qViQxkXy9+eabS/INpA7egt53331LYnGjjTbq/uu//qtUvmIv0Ve96lWlInattdYaLW/MD8H6cM0P5koEMHkS1acx5kgy4y+qQbFMMpbY/dKXvlT2eEX17QEHHFCWAY5rMfYsIafESuDuKnAZdyZS0Db2mz3xxBPLssdYfhkyAI/YazXIC26fMVGsmJjGZ1S7Yq/Xa6+9tiRBsZcvKpuRNHf/kDRHUvrTn/50WZIZyVcsP81LQgdZpyRPVL6iP/SNpDrwxFi4ijjzMCW/mCBhveP6SJgpyRK27khfnOuqM0MeXpIX18d+x47sHPgN2XdY5YwxsV+GzPx2P+s3kx19lsrPnrR2eyNmeARmNduJxAgTaWFfcV352xP+fF7YaeDvCEm2fcZUY5HafHx3hB/rQXXvfINtL7AqtkRLyWk85XacL6s963g0VmT2r4Sg2sycmSnaYF+aum6k22S/RIcJ/xZxkv2LcXM2XSNW1b/UbjX2qM0oduoXTieKWWbfMS5ellHt0MmnczOfo1ipr7jqNOdj2q/a7lybYt2Ezw/9gSCmODCMPTIJ/dO34qcxIvMzlpHnM66oynTDfagNOXtjnDP5Bv/g6v8gymW/UNVp7XsW5xQXZyfDHLBs+ds3nPDQcbLvZXbKcSPai3jq/sb5U8nXuFbnxSzmc1/so5o0nUq+ar+B9WKSr9FG+JD6bxavM5ty2Lv7AmcX+I1jLOs0qwJWLFXeqTmY7dD5lfNfxkxjkdpVFg91/BoP5szr2nc2dp0vWUe1+JrpErLWbNPtD6o4K64ai2u4uXjj4l68jJrJqvNjFlNYV2r3PA5tT3HP7st13mY7rN0/sCzOfhzmYVdu6eGhPbzmgJcdkuSr3keWc+dk2HuBbPK1ZiC1Y23Z4RVFrl3XEGgINAQaAiuAQEu+rgBo7ZKGQEOgIdAQmIfAXZV81d75wVUJYn44rR3Th1Z9wEfyFft0vv/97+/WX3/9sgTu05/+9AV7rqEPJNeOPvrokrzEZ+wRigTsH/7wh7J8L/Z0xWckOfEZ+4dir1EkbT//+c93q666akns7rzzzt0aa6wx2ucV4+GEb4140THxA7cmAYIoR7IYCc8jjzyy7HGK/W1f+cpXlrGiIjSSnhkxpWQ2ZOB+gxTF75G8dSROnId9c4E7lnFG/3vttVdJfHMlsLYfuuOqSbWRkAvL/6KaFePEPq/QA5KwQWRHIjXwQgISyw9feuml3cc+9rGiqz333LPs3YrPAxHdExDoJ7BF4vaqq67qbrnlllK9C5vAHraRxHREj2JTI2lY346EcYQu6yd0knk3E/pBotUISyV/ps6NfuM8JnVDx1OkciRfQ9ZYpoxlUbKOMXAE8gjXZd2wt2PgxcR5jYRT4ikjCZ2sTMYxTjVd8bFM9xoHWCbXZ2AR5zm8NOYGvhwb5hJ+GbGqsmX+HfKyTYU8inOcq9XW3AZfG77txqW2zkmNBdXc8vIQ64rjCSczM725carO1Oe5j2LTK/V7sUYSsTekTOdqj86u3ZhwHeKpxq1oT8lqZ8OKM7elsbNGRmvbbh5j3Dg2DfZB1XWOoFZfzWKN2lgtbvLLT0rQu6pJFxMchk4HtbisY8v0rTrVfgqW/V5+zm7VzzNs8PvSvyxdXilFc3EWR/XeMJu7ONazPQzzTZ/sRT9Tc5Ubu/oCj5cxVnkz/J3NOVt3+q7ZZ4w9XiB0enBxgGNI6MXplH0gw0BtmeMj9x16UN1n8YDtbiRjv4pG7O2suor2Qjcu8a7xGW24FxhVbxp7FEf+7vpVXbD9xHykPssxju1b5wuVzcnO2LN8Lva7lQRq8cXdc8V4NSbOsSX0hecBzE14Foh/aqdO9sCC/UHtzmHhbIl9YGqp4rg+G5/Kk8WeKZ8oNsHx2axEU1t2uOhDV6NZRPLV2dYK/9aSrysMXbuwIdAQaAg0BBaPQEu+Lh6zdkVDoCHQEGgIzETgjiRfHXHD3boH4SmxuE33MKqEBreHxBkqX//93/+9JOie9KQnlWVnOREaD8tYsve0007rDj/88JLYw4MzKiPXXHPNkkzFQz32/kQSD4lZJDaRhMWStEgGoiISyw1vuOGGQwUmk0BMJmakhOKjD9VMSKENEEBIMKMCFHu8YmldyPnMZz6zJIJRlatLHyspocuz1cjzIAuU0GdiB+0BdySs3/SmN5VEJapfUSkMPAN7vob1qgkKJjNizDfccEN36qmnFj0guYuEaCRDmUgJzCETqpaRPEdVMBLVkOvv/u7vypLFwEj1E8QVljjGksOomEV/qCiOJYd5LI4oy3SuxE7oREknTfg4/1JikMm4wIL/MjkX+qz5oBJDbJNsKxlxxddr32yLQd4F7ipzkbUnjQaiD9WqyZ5SaucZ8c1yOxxG46flRflc9Rnum8czRbLViHONgzo+lUdlUpI5i8vD7zRWF7ejPWcftbY1dmhMqY2LbSKLodo3+4ObKxgnjbdTibDMb7J5jmOeypnp3uHFfjtqM7HPmn9ncUv14nDUWDPVT2b/zlfjt2w+Yr/VODQ3nhV9c/K1T6g7MpsTs7X2VW5nz5kvR6zIxjxlM1NyMQE/FeuyOD/VR6Y39l21G71/4NjCSR2OpdyP2pW2x/6iMUTjc81GnQ9o2/xdMcxi8mQs5hNMXNYYNjodNi4viuB8TTJP+TKPxWHkdJPFwZo+svjvYncmB9rQlx01zjk7rs2/I5npZS7FTXF1Vclq07HiCY/dzT0F46XLyv7wtXsJ9g0dk3tJSW229j3z/7m6Zv9zMSZ0p346tN8nASP3x+OLVV4i6enGUdP71L1MyBT3sdqWztVTL5KGfLV4WLPbbB7ReBKJVfWt0V6slFzVOLWg8lUSr8Uuu2XLXwDrs7QLKmORNI0EcOhw7mQyGlBbdnhFYGvXNAQaAg2BhsCKIdCSryuGW7uqIdAQaAg0BGYgsKLJ1znkRu0BPRNNHzAdgRXEDz8U4zckzs4///zuXe96V1kKGIlXJGA1aYZzkZi75JJLuve85z2lehS/YQ/RrbbaquwPioTsL3/5y7LnKxKyIEeQkMNyxI961KO6PfbYoyzziyVpY5ya5OXxKxHvHvyZnGBSIohnyID+Ids73/nOIhvkxdLHa6+9dnfve997gJWxcXpgMjsjBZTMYF1Em5EQ/tWvftW9+c1vLriiwhSVuKutttpQncrjj77RniNOgvTAcRAs1113XalQxhgf/vCHd494xCMW6JRljeuRqMb+vN/61rdKohrLIQMv7I2rydu4BjrGuXirHv1tttlmo/1elWxTkpCJlSlyJ0u+hh1k5KAjRsMnlBTNktvsf1pVwce4L14mOfAK3F08CBt0pFs5Rm/nOyIrCB3GFBUtc/+N8O/3OyxyL10GZmjBv5CTib8RYVUuXl5V6wi5GqG9oO2+LVf1G4Jp7FMb5/M0drAN8QsXet6wD2SviyyuW/l7AWqkIB+rLZeZkcvOdmLcHFPUJ9QP4poaFq66SeNk2L2L7eoTzk7ZJ/i42k6GqY5ZbSWzEXee9sFxOdNH5veK0wI7EzB0TtKYp/MF96t+wX2r3G7uY/vhtkbzWx8g5sYb56s13Wi8U5tW25mjmynMM3us6bQWazPsuL3BHuVFAbX3mA84LjuM8FtWrYo2smVteRxTOEW/Oj+P7MMs1a92pTbh+q35WcEOcRmVuma+cj5n7ZDnvj456+KN1QntF8/xIuKr80XVv7NtnWccDtGHm2vDrqZ0pefxGKdkGOEh9uv6RV+aRFW75spfjtXpiz+0T7PasItjWdzgsdTm2qk4pPOLYujmH7WbSZvnZdDJdjmeunk5w6eGW7Tj4ms2B7u4zuNmP2cbrmGb3Rew/U7Jg3PLM6gEi4I34gclQXleK/LGi460AkGR1yROcT6uH+IjwpMsXT/0GffbtYmkdowqX8v4e3lWXmXlxo+vKKbtuoZAQ6Ah0BBIEWiTSzOOhkBDoCHQELjLEPi/JfmqD6FIynFSFeQFlghG5et73/veknx98pOfXJYedgQsEpdYLveggw4qyTkk6jbddNNStfmwhz2se9/73lcSq2gHe4Z+9rOf7X74wx+W87bccsuSfN19993L3qOxzK8mXx0Rwg/gSgQpschy4zPGfPHFF3cnnHBCd9hhhxVZ9957727bbbcdLTWs440He/3dEWdKFighp+QKZEKi8vrrr+/e8pa3lIQ1qkXf/va3dw984ANH+7jF2PkNcd3XlkmISOwi+fqNb3yjJE1R9YpqYx4TyxhL7KEvfIaezzrrrO74448vyflnPetZ3Q477DAsE134hX4ZQpyPSucvfvGL3TrrrNNtvvnm3XrrrTfa7ARVYAAAIABJREFUNzX6cgRSllxiEpmvd4RLRmg7Ild9Iog9JgajD8aciVMc50S0I6GYbGL5M1kZ0+h/irDia2JcurdYIX2WjpOvqgeWaeQ/lOgt+73S0pOcYOWqgSCoSpqYquQi+brAv/vzYslDR0gVPCSx4whMF/BLfOj3dS323SeB+dzoM5KMjvxTW+Lr2YayaimNSxlxHH1H+yETx4HQu/On0HcWvyzhh4RFnxhhopv1pzEt2uexs91Ge2GXOg6NqxojdYzaHn+fmuid/6m/abxx8rFuFN/F2CNjGaQzxxCe7xwuLLv2q7HD2YjGFR1rdo1ivkAn5mUEvSYjw7UtPk9xz+4R1HeyCja9PnTAc4PDKDvP2Yres8RLM7gXwj+ewyNWFvmjKqr3R45FGkMy/1ffYbn5WLneJHjVF1w81PnNzSHcjrPjObbpfDuLHepLfK2L3yrfqAqPlh2tjU3n4NE8LGxU4Kh2VItf6i8ss67yonobbJD2ZGaM2OfUd6biDrfNNht4zPEVnuMUY/WJDAeN487nue0sTnPcrMVyjd2su5o912xW21C96HygGLu47GKA6lTtn/vhY4yHq5bW+BLyMFaubfwWNuzsz2HrMM7i79x7BNV9+U73rxzr1E5LxE7uMe2erwi5fUJUx1K+x77peNmx/5ftB5vuE9snX0d2vKzrWvK1FmnbsYZAQ6Ah0BBYUQRa8nVFkWvXNQQaAg2BhsAkAndl8pU7d4SRE86RBfEwG2RERqojuXb22WeXxB8SbDvuuGNJlGoFA/rFUrlYzvZf/uVfuhNPPLGIgspIJNvw+9e//vXu8Y9/fEm+YplhJO9QFYkELa69+93vXpYnRmXkox/96O4hD3lIScSCiHT98UOxksr8sK6kZGCEBCf2mz3ppJNKpS7+YR9TjHOttdYa+ozrmSyI/pQUWEA4E0makaGOWEaCE0nXN7zhDQU7VJciqY3kK++DFGPRakyWC8fieCR2r7nmmu7YY48tOAP/dddd1+7bivaZPMHnqJw999xzu8985jNFn7vuumtpC8sJ83hw7u9+97vumGOOKcsbP+5xj+se9KAHjfZ7deQl+kU7IKMLeYE9k+ifkm1xfvx1Nh+2rmRQjDHzkzgeCaKwxxinElH4XV8acPLyeGpEENtaXDNFMJfzTHWO+z2W4ZsKbCVJ2ZNDahNM0s8iwEz1Besu2i9YrrSk+8vS5Xtkqo4CmyDEwu6zZK4bI/u1az+u0WNTOmW7crFa40pm39nvGRY1PQY+Gi/Vz7UNnK+J1ClbVP/QOMzy80sWlnSUOOTkm7LfOWN0McDZXW3sfEzHUosxKj/7WA1LF8+yeMJ+xZ85fmb27uRzOPBvavdsf+zvNR9zc3vmE7NiT3+xW0I4079rl+1CscySPDrXK6aYL2P+GB1LqtUcvowXx+xo2+k69R0zh6gO3bUOxyzm6BgyrFnukEHtwPkbz58sgxuHi/HxW1YdPDV+9eMyjv5FBJ3Hp+aUbA7iuSTGxRjhZUb+N7LDPpGs8VFjSPSdxZu43h13MUHPU91Ee7byVV4M4LGG3G4eqcVjbSOzQ11dRLHPcIh7lHKcyh/V/p09qZ3U5grVc+rbdCB0MWf+Y7uoYTZlqxrzHd5zk68uprFe3HwRx9mucV7NzznO6yoyg9512eA+2cnL7tvEa28Xgz3IC4pF3ki+UsXqkGTtlyVmOUbbjAxOeHtVbemrVb7OcZF2TkOgIdAQaAisIAIt+bqCwLXLGgINgYZAQ2Aagb928tU9eOrD5gKSbuntyxw5IisesG+99dZSnYoKzJ133rnbaaedSvWie8MZSbZzzjmnO+SQQzok5rAPKJKH2Cv0jDPOKFWxT3nKU0q1JSpjURGJikvsrYr9YrEf7G9+85uyVDHOwTEsiYularE37D3ucY9RxS2TNY6gdaRGjAuEzp/+9KeSJP7mN7/ZXX755aXyFvvQYgnkqLxl0khJPCZZ+Lz4nc9XIiLkwO+jioo+WYuK4yuvvLJ77Wtf20EHqBR+4xvfWJYdDux5fExccNs4h6swQcAi0f3zn/+87N36xCc+segT+PK/jIAIW0EbSOB+/OMfL5WwSODus88+pR0m+pA8hW6POuqosrTx1ltv3a2++uplDG4c6l2Q19m3I+6m/MCRO6wXpyPWcRyP5KuSNnGuEjhKVqmtMgmk58aYHJEYWLEdjHBJiPNoc/B7LHG2pH5rPMjcV0JxPxo/MoIz84dML0FW4m9UzDpyEMeRZGC7ryVfM9uJcfBxS3r2uLIsbgxz4gPbrBubyjplrzXs2V5qmOvcscBexEnZfkfkJC0j6mZNvi783K10oP5Ra6s2Ozt91XSofpXh4mwkfmPZM9k4jrD/Z3FPbYYx57nH9cfnZnY+ZZMc57QN953tR+XT8aoPxHdNZkY/4bMaU52tc3yY8tcs3jp/DBl4uf+p5OuofaouVV2OCHtZhpLjrvrIkBjA3pZ9oo99TG0js1PGmTHF7/pCnI2V1JHTkRtDXJL5AutRfTLzxbiGZWDbYZvWedXZYGY/ihGPIbPRzAeyWJ7FJT0/XpaBTLoSh443i7GZP9b8Y8686OKUkwFtZclXnQsZl8y+a/G4Zotsky75qu2qbUUMnDrP2ZXatBunxiU3d8ydG51uGJtaQrQWA9RuM5sbYU33EDxGtUser27lkflRhuuc5Cv3x/sPL1gpgJceppUf0uRrv7qBm9N5hZaiD1m/mKtxeaWYEnd42WRadphXrGmVrzUPaccaAg2BhkBDYEURaMnXFUWuXdcQaAg0BBoCkwj8b0++4kGsEDPdslGVohJZeMBDEhCJVFSzoiIUyUns38okeSxliyrS//zP/+y+973vlSQqkmzYOxUVnCeffHLZtxQJVexh+rnPfa4k/pDQfeYzn1nawx6nWOL4a1/7WnfFFVeUKsonPOEJ5TwkRJGERXVsEElKZmUP/vw7PsdyyqgoPfLII0vCeJVVVune+ta3dg996EOHPWcXEJp9RSM/eDsSgHEMYs0tWcqkbfQV52Mf2p/+9KcleY3fkKD++7//+1IJHNjzNUxYBHkS7auubrnllpJsxp6vSKajchXj5/E6AoIJGHxGUhh75X7hC18o1blI0EO/973vfQcIkJi99tprC86oaMZ+wauuuuoo+cr9MtHGZI0jSuK3wDbsQfXNRBgfi76CSHbEl2KJ75o0jnO4spYJKkf+OFnDrkJeti0l84dkY7+sWUa2OfsMYifDJQtwYZtqazH++N2RZI7AZoIp/FJ9R2XR8XAMCIKpELZm+eC4luWL6xlz9SvuUwlEJckCC7ZpZ8eKPftWpkvFWeO12ia3yfamS/w6vbHdhzw8Ju07I1IZHx1j+BHk4cpXfRnFYakYOZ/ncTmbDptzcdTZsPqn4qL6Uduao9cpn1T7c3MN2yv7R81vw7cDi6mXb2oxgvtx8jK2zqZV3w5HxlLbY9nY1mOMer6Lz2w7mmxgTNmmGTPE5wV7W1P1dqZHlSVLvvJY1FbVFzL/drFWbYfHx/OG4o/ELif4XGxy9s/98fzpfIn9TecBjbvq+6N5gpa71zHxd9YR+37EWTcv6HlTc2YWNzP8OC6zXzjfZjtQvWb+q77rcK7F3jgffzUJVvNTHhfOC1uKdkIu93KOznOqAxcjM3thu+HYwfOY4prhrBjzPOP8iuXWc9Wes7adHUzpWm3K+Y6bn9U2VL96n+H8SfviNubirOeF3bn7dO4vi+PZ/YCz+9pcVtrvE65ua4tZ1a/RRr+vNMsfSxoPcZErZeW5oCVf53hBO6ch0BBoCDQE7goEWvL1rkC1tdkQaAg0BBoCBYEVTb5m8GUEyFy4+UGfHyAzoinOx18kX88777yy7DD29ozKUCba8LCLPURPP/307oMf/GDZqxRJNyRKscwwkn2ocsUSxKiCvOiii0pC9sADDyxJxfXXX7+QLbgG56ItJHLxP5KwqJzFUrVYshaJWFTFYu/YqE5VwlIfkvWBHkThT37yk7IMMpYcxrLIsW+pVm4yxlGtWSOylAhiMkpJjprcGPcpp5zSffSjHy1LAqMq93nPe15JbCqRqGSrI69jHNAVlnpG5eu3v/3tsofvJptsUhLd/I/bcCQUzsWyzahmPuKII7of/OAHpaoZ+kS1cugAfUHXp512Wtm3Fgl4rWBm0lVtXYmQGum6GDtQPblrR0QHVWBkiQkm6dU3HUFnq/z6N9SVWJnTnvp2pk8eV3yujb8WZ+YSj44g5b6VpOY+HWnr9Bd+Eck89QtnO0xg12TEMbbTGqkefh76yOJ3RtxN6UJjCvfjCEX+zemSfV2PK2HqbGdqnGqXgXPMIZp8xe9a7TRlgypnpuu5c6baH5PvGv813ur84/yQbUQxdZiHvTEJzuepH2bH2G7VP+bKWbPvWgzm+4rAaMrW+cWazD91ftf7HdWli3mZLzpdZjFvauxTthe6cXPeXD/Ucais2ffMhmsv6pXEArYhWLp8j3q8wBXVvzwGO6f3S126BLXzDbXNwEp9Uc/L7iemdJHdH2R+NtVeFjfZFll3bs6Lc3WJ9tq8pe0723eyTfml8ym9Zgp79m3WOcdatMlzgasoj2vZ5tg+RvGB96kXpSn+GkMzH1TdzzmP43ANp9rcrHE4s8G5ulQ5wq50ztD22B5ZBvfiSxZ72Qan7lemfE3tx90LaFxnH6pVvqqtcTu6jL1blnhK9gEHs3Rx6UueD2qx9fatnFda/pK1JmRjJYV+5YWVV1658eNzFdTOawg0BBoCDYHZCLTJZTZU7cSGQEOgIdAQWCwCc5OvIKyyB0NHiCxWDm6jRlIp0R0PolEhij1fUdWI/VBRKfnIRz5yVP2HJWiRXEMyE/u4orIRCU4kWlH9ikQpkppI9CHpiUpILHWLZWpRRYtkXDzwok/ggkpKLEN86aWXlipNJPlA7GHfUPSP/7En7L3vfW9bcVEjSFFhi8Qm9itFchCVt/vtt19JwsaepYp1EAIZ+aNYx/lKBDOh4UhWtAPsvv/97xf5Tj311FL9u//++5elh7GU8+iBH29Gy3KErlKH5UPlMRLkqKzFcsHAEcQpkw5M+ugb7HEsKp6xdDOS2Eiav/jFLy56xtLR+Ad8sTzxd77znVJhi2R8ViGTYZiRR3NJriBMAre4jkka9TdHsmqFLdvIiOAzy6060tuSTIaUzsavhDm3lxF6Lt7UYoP6QUYQF1lo+Ux3XehBx8O+kl3HNh/tKDnq8GDdu/jp9FwjK7nPGm61uK6E6hRJXcMyjgVByjHFxZo5GLi5RzFxY3djdteFXG75Qn4hYY5/L2ZOnIojamOZnanduXl2ymedXXJccrLoNTU52C4yjFhG55O1cc0htFWG0Hsmt5NT+8n8j/FazD0V+2LtnmGOnTmdq6/X2gkfjrFoPHM6dfg4XTpfmrLjWMYS8x6Ie61MLYnZZcur1vF/LMef2a7GqhoWc+In+0OG/VQM4fks5FY/5PGwjlxc1v4y3Gv9TvmuS3Zl49R+ptqesvOaP2bxs2a3OvfznKX6mIrftePDvEjJK6e/bO4LvUM+vk92c/eUzc2Jc7V7kDl+U4vtxSZon183ZjfXZHOE2mOcl71AxZg5+1zRsSsubFvcp2Kj/j4n+aq2buNPb2t3ynh65nqU4MX9NvZs7f8tWIa4fy7UhG3E9SIXbtv7NlrydSr6teMNgYZAQ6AhsCIItOTriqDWrmkINAQaAg2BWQjcGclXfUC9M0kTJfWY8GCSAQ/Pt912W3fWWWd1//RP/9Ttu+++3S677FISn9EGEqVIsh5++OFluWBUqaKSEhWzZ555ZhEbS/niGuz/iSpIJGKxl+mjH/3osocp/oG4gxxa2YPvqIDF0sfYNxbXr7POOqWCElWwSByiPSQP+Z8+eDOe3/3ud7uvfOUrJVmMNvbee+9S+cr7vDIpEG0pkcpYxcO4Epo8Jn1gD3k5CYHxYjlfYIkqYmCLiteXv/zlZayxn2rIlPUbsmnCEPJgb14sC409b1FViwQ52uXEhyN+AxMmJ5AoRpIcyez3ve993cte9rLu2c9+drfBBhuU9iL5iuOoXN5mm21G1THoB23weNQep0i3qYS42kXWfvzuiNFCQPdLfw1EnixfyD5aI1yCwFN7mhVc8PY7JdtDz2xLMQ62t4x8wjl8fmajcV4cR7+jipSVlhQiJ85jGZctxaaytx9TH4k23UsgI93d/ir/0I/z0xhPVlHtiEkm4GKJOCWzMqKV7UJjgrOlGBPbm7bB56i8gZOTh20w07lixhjzNVp1mLVds1v1TbU1ldH5Vs3/1f5Zxrn+xPao1ztfij45ZuG6iBHsQ+zjbmyDjLSXspNB/VLlmkPwhs/quU4uTTAoRjXbUlmzuYRjidMV+2Tt+FSsdcedzjM/mJp/OPZy/BvFQCLJRzEt2Rd5sK2KXXBfrI9arI92M7uONqMNxMLYbxs2wTHateH8T+dN1qtipFjP7aPm6+7eIuJS9mIZx985MTV8K+Sd4/c6N7DeagmgrNLQ2TT/ltmjmw/DDnjsPO9oXxpDHH7h7yqTzpkcR0NPbLelnX6J1bBN9d1sPmW9qM1kPqTnqQ+pfTl7mYpBNTvP2uO5jzFEW/xMobFcl6DNYmHI5OyU9a33xnFM7+d0Hojr3HMHx7Y58zhjMTVXZvMr/+7ikLMDaxuR2O7zonPm5jljrJ1TdFXZgmRkK73vqC+0PV/vqBba9Q2BhkBDoCHgEGjJ12YXDYGGQEOgIXCXIfC/MfnKg9UHdUfWRTUDkqvY1/Md73hHqXrdfvvtu4033nh4WxZ7k55wwgndl770pe7KK68se3oiGYplbVEFi39IxmLPVlRzYvlgVEaiQhLnodI0yIKMgMByxEjioRoW+7NiT1lUxCKhu9tuu5U+kUB0D89M9EVV7Uc+8pHuW9/6Vtlj9jWveU3Zy3ajjTZa8EZ7kCpMrqAPJuwyolMJmtp5QTTE+C+77LLumGOO6T7xiU+UquBXvvKV3Ste8YphyWGc76pUHakAWXV526uuuqpUoyLhjcT4mmuuOSS/dazRpiPx8Fski5EcP/jgg0tCHXhi+WEkxFFli4T5xRdfXOwGthAJZCZJol8m+BaQRlLl68gyd01GxmQVDI5YZFKVbUpJUkdwZuQm+yQTXFPklfpy2E+Mk0mzkE+JFu6vRgLXCFsli+3+hFINq37g5FJ91cardsnts1+5lxCYQGSdss2PiNWlywkujTNqL9qW0z+fE/jHX8XcEYE1whTy8dK9c8g/154mJhzWYWu1ilUlXTnOh47YTrPxZ7YSMbnmizUMXBzR85m81CQUy8V2xnasPqZxlavG3bmKs8rMZPuIaKWY6eySfUDtfoGM9OIH63DkI5JkrMUdN19lvpTFyrAf7meuvTNO3H7YU+hP/dfJiN/4RYNYflfvF7QftXWOAfryiGLJ8T7Gorajv4euVH8Z7ooRt1ebv7L5xcU4jtNujM4O47eIOxpT3L0F2z9jq+e62KxzK9t8TT4+pmNnH1Zc2Z81jvB1ak+qE8VJZVWZNFZr37X++Fz1y/iuMUbnYMiDl/Hw3AEM4vmAY4WTkeUKLLVt9meNhVM4sn9k95iKrfqO6pvHpP6oxxhPHl/mjyyL3v+rDnhuUT1xv3Gei4cukaoxRfXGSVv2Yxe/tW+Nm6q/wT+X9S9FxTK+8uIixx6VIZMjm18W/I5bxZ5x5j1fM1vDvWW2D2zVPvvrOPlabL1fmYBtKX4f8KGXIlvl61R0a8cbAg2BhkBDYEUQaMnXFUGtXdMQaAg0BBoCsxC4M5Kv+iA/q2M6SQkafTDE8SCKHSkQyVckPpFYe+tb39rtvPPOJamGBBuuQZXr1Vdf3X3oQx8qCdr73//+pfIR16Ba9uijjy4ECipVkXTFuTvuuGPZv3SrrbYqe8LGA2+NPMSwIA/6w5LF2IMWe4xiX1Ts/4qKSiT8kETEEseOGEMbSATiGiRfsfwxqj5RgYulj7FUsiPkoi1HkpYHWVnyl/WkRKLizNdifKgMRsUwcEPlKxLNkO2FL3xh95znPKckYqONLKnm9MwkFORD8hrVxNDjhhtuWKqPs+SH2iFjGzYEuZFsP+qoowq+SIq/+tWvLrpA0hyVsbAPJOCx3DTv+apJ5IyEynB1ZHMQKqGfjNCdQ/TGeFl3GYmWEctKwmWkDsuLc5icYltzpJbKx7Jo/4EPj9+RWWXs/Vv8CwhfIpZGfuCWTe73WXOkcc1/WI+qSz42jJXIJiX6arphG3f2xxgw9hlmNXI8iwmhb8iiSUSN/aOK4yVLymEmk7P4x77iZHd24eYRjtUaj9w85fzMVW9pnMrk1fGq3CGDxqraHKr2ovFG9Z7Nr6wbNz/UcFd753GEXWpSZu4cVNPL1DEX7zIbz2JdzSfU/1zM1XlIZa7F8kyXBbtkD0i2T9YZ275ir+fNkSmzB/wOwj4I9Rreajcjv5HxZf3pWMLeaudn/pTFRfZT1bGOb8pe5sQd1buLE1P91K7ROOswi5cquB+XWNWYyol8foFOqwlZ926en4oPDiO1p2h3RezZ2QLbp7O7ePbAtbEiTqbLOTGdcWG7U305/Ph+IGR18cDJh/N0PuA4xu0E5jVsGCuNyc6O+Z5H+2K7tnYrwHL7KiNj5HzCjVPHy7albcS57gW6Wgwq+uxfmKvdSzgfD3lquNXmFT0W95Cj9syywcN5kbXtG6rFKU7aDp8pqRqyjOy2r35tyw7XIkg71hBoCDQEGgJ3BgIt+XpnoNjaaAg0BBoCDQGLwJ2ZfI0HwwxqJoX5nPidH8D5wZ8fuN2DfBxHMjD2fMXSvKh+RQIND8JRifpv//ZvJXGIJWVRSYqlclFZeuihh5ZEApKs2JsVCdgDDjig23XXXUvVa+z9OfUmOZMO6Pe3v/1td8kll5Q+UAGLfVCR1MXeqNgTNpJ7SvwgCXjcccd1xx57bEmaYixYShl7vcayu7zkGZMAnJzk6kztQ0kEfvANTEMn/KY12rzppptK8hLJbGAOfCAfcMd+qby0siM5AqfMJkIW7M+K5PNTn/rUbv311+/ud7/7jZKvriKU21SiEMcg+49+9KPuk5/8ZJETy1QjMY6EOapszz///FL5CtuBvjjpzvpVIqdGrsS5mqxy41dizZGCmf+wnlQe1rerMh7GRhWgjrxTfBljxifigRJrSo6x3WWkIhOROvZyrCdo9I36ci4lX4fx3F4UOqoQ5bjj+skw1T1kM1JuGKskGjgGKoaMj8oU/l3sisapcdLZS+jHkXbqnxzbuZoyuzb6c8lXbqtm21MYsh1yvEL7XEHjSOnMV1n/IZtWiCqhq/arbahuXd881hp56eKPI5hrMTeLYSyXErrOZzObjd/5BaGMIK5h6eTJ4qXz2yyOqt1oPxn+ISuP28UljYdq7xyH+d6G5R35VcSqhBFgeTlZhjb0HsG9LDHlw4EPJ9lUDyy7w0/7UAwzn8ji8YC7SVhM+c9I35g3lqxkl7N385azHY21bNOq32z+cG1wDGabyWzdxa7MXzRhX84zy0ZPJV/dfBT3ynP9KJvvajbhYqreq2S2w/HaYRb+OifWsI3UZFIsVJ8cH918U/M3llfPcy8Mxvk8R2is1Hjv/NfFbo0/fB/AY9Z5X2VR3XPsdXpRO6zpNcbvYmEW4xkz17aOxyVfHV5T9z9uDtRVPjK7dzJzTMliUZwzVLZi3qHka9xjh864Atbef/cvDqFdLL2t8sb1sSz34Au0dcfw4lE/F7Zlh110bL81BBoCDYGGwB1FoCVf7yiC7fqGQEOgIdAQSBG4M5Kvc8iuIKGGBzupwswIOyXvmeDgNvEZy38hqYYlZbE/KhJ2W265ZVkaDNWnWG74G9/4Rrfpppt2u+++e1kGGElO7Kf60Y9+dMDogQ98YPfc5z63JBI322yzkqDjBJwjSTOiN6pgUcn6+c9/vix7jD1MsTQvkrBIKOrDKMaBSlIkilGliT1jX//615e9SZEYxvmO2I4BcPI1MFLyAt85QRFELdrgtpWALA/QS5eWpXmPOOKIMh4kvZGofOMb31gqVO9zn/uMljWcS/IoWYC+0Q8qiLHUMhLi3HbgwGS3EhNKlIQ+brnllu7tb397qXBGpS6qkdE2kvHXXXdd0QuS41hKjokx1pWSZI4A4rHHcbfkrdpPYOH8RYkx1nEQnxm5pxg7u2VyS22d/Y9xUZKIZZxTmaUYu6o8rfziPrTqdXRMYk3sDejIsIxM1fYGjOitfNZZ6C0LvKqfLIY60lXtbJA5qYzLZAi7UVlUdiUknU3X4ndcn8WsiD0hj1bKO/kiDoUskWTivrLrNCbEd0d6h071pQb1wYGIpKVz2e45LinhmhGwjLPqiv1SsWe7dp/Z11ws4ZjDsVXtiI/FfIIXmzDWiJssN3+OsXHs4hdCGJPMl9w4NJ7x+EdtmiXGtU/nz1lccfbvYqXGSY1zjJF7iYrtnfWkcYJtmu2a72OiL8a3GjeXLBmq1tMbysqBgm//ggj3PRUrVSadg928yy+IpDFYKqrYX1UmNz+7dtnewn6G+Gz2P1ff13NZr+pvanOaaOM4p7LGtZxQV3uv+R37bZzH8Vt9SeNXLUZpfOa2VPcuprixaqxQPbl4xPMHX6/2xrjzyw41u2Z7UqzUDjVmMD5sHxxv9BqdSzh2TMU59T8X66I/xTH64Rikutc45nDXazL7wbX6womLjap/F0MyO2L5eNyuDfZZxkZtw8VDjQ21FytDh5mvqMw1+xvZTsRI+lH3a3XJ14j1GNeQkKd9XrWPIj9tk8E2MchKL0y25Gs2q7XfGwINgYZAQ+COINCSr3cEvXZtQ6Ah0BBoCFQR+GslXyEEE42ODAhBaw/L/OCvn5G0vOiii7r3vOc9ZQlc7K+KJYORaPvKV75SKh2RXNtzzz27ffbZpyT0UJEt393UAAAgAElEQVSKZXNRYYl/973vfbtHPOIR3T/8wz+UxOsaa6xRKk2ZfFFyQB+S3YM1ZMP+qGeeeWbpDwnepzzlKd1+++03LGkc48e+oyeffHL33ve+tyQBUfWK5XxR9YlEcK3/qYf6eEjn82oP5kouAHMkLL/97W+XfV5R2fuYxzymjGO77bYreMXya6Fj1rX25ZJsbAfADMnqWHIYlahKhDHBkbUXJAD+IhmP5aaxpDOqdrEE9Mtf/vKSMEB1Miqdsb8slqDmZCb340hRHqdzutE1tESusx/WjxJFnMhxBCzjw6SOknxOxoy8UV8LmQYdU+KPiR3tP/MVvYbJFx2jG0cQQKU/IXHKOLn6FbL25y0Gq1Fc6isBytJpZq9K9UPGWuVX4o3PVTtTu2BfiQQ0+7h+npoOHZnrYoD6YPSTkZqOcHXjdHFJZQ4Z58iqfTD2WbKVxxu6mYr5bn5gEp1teK6/u/Pc3KjEturc+gslgtS/VN8Z/m7eQGzFv9hHNPDTFQp0bHreSOY+UaqxSW0tvjsbXOBzS5cNe9zVfEL1lunRzasxJoevYhcy6Mtm7jyehzj2ZPayIFb38eqOzA1TcUR9aDhfloCfasfF/ppfZLEzs+ESb2ipeX5BhBOT6NO9RFTzZY5ToSedRzWOOpuGjHhhqOi9T2DgvEgyDXOw2SPSxX/eX9GtxDFnvlXb5vG5eLMiep66Zk6cU7/UOJ6NtaYnvabskYn3CnBP0f8f81jm5zo2nZeyedTNj3GuvoCkcxLHDY3xmR3jvOzFIWdbtXFlvlmbGzNbmoqpbp6M/uccm2N7C+aUyh7irM/4rC8+uDmE5wX05/yVZdU50o2j5p/Z3DlKsGKcPTs93HfTHrDl/jvmbFmSOL6Gn5S4QavWFHlpvh/FzZZ8nWOW7ZyGQEOgIdAQuAMItOTrHQCvXdoQaAg0BBoCdQT+msnXjJjQZJKShXxd7QEey8ZiidoPf/jDZc9OLO2LPVaxZyj2+DzmmGO6tddeu3vRi15UqlrR7iGHHNIdf/zxpcIU/x7+8Id3T3va07oXv/jFJfmGZYiDSFbCguV0D/ZKaEA+9HPiiSeWv9hvFEsbY+lhfhBHQhAJ2k9/+tPdXnvtVap0kdiM5Yb1AZsJnoy8m/KDIGZwHn/mMYNYRyIbiWpUEKPqFQnsXXbZpSRfUZmKBGaQCEEW1AhiTZZG//iLY6h6vfnmm8uywKhM1UpUxl3tRAkPXhINFVpf/vKXS5IbCV5UwUIPsB/YAMa11lprDYk1JgGU9OTx8lidrfL4lJhT3N33wEX1pEQbH1eyyelXbZv3feLxxlijSm2ozkqqLmtELieNmAB3/q8Y8/cy1sperXrucgPtR7zS7Xsha3xi/TnMHIlXI/YU45DLEYkunvD1Ko/aetbmFKnLpFimOx6jxh62b0c4zpWrRrpGGywHPrslMtUHM3kd+Ry/cYxS29S4WiOxVf/ZfDjHTni84YtqM3NsUeV3scKdM6Uf1gXki5dYwuZVL67f0kdPxGqinPWYxbOMiGYb17FlMVvjLdu54p6NzelVr3UJtWx8MQ5dwWLKh3mOYn+skfIuFs45f4HsE8lX9enMv3Tu1HHUYjlj7u4RGFfGUpOvOtfPlT3OG81/sjqD+slU8tUtoTpgZF40CBmypVdd7HdzDP9Ws4ewA9Vb5m+Zjbo44fzZxXn0VUteuTnExQeHjdtrnf3S3ee6tiF3nMvYhj24+7xoxyVf9fzASuex+K5jYzt0+tXzWT/cd+28LAbV5i8np8ZoxU99SsdTkzHTlbNfxjb61NiAvjX5Gj7CuuB7kPCJmg9lc15t7tE5aNRG/5KoLvu7/OflFPVoGeL4jRLR8TIkvxzIyVlnV7E8cYy54NeSr7XblXasIdAQaAg0BO4EBFry9U4AsTXREGgINAQaAh6Bv2bylR/y+IErHkyVMOMHLyZY3MMniAckN7G/KhKqSJ5huV5UryKRiUTbeeed1z3jGc8oCU0sj3v55ZeXRO0ZZ5xRrkW7OI7kLK5FFSwekJWw0YdFNxYl5uLBGglM9IW+kUxFog9/4yEdx7EMMip1Tz/99O5tb3tbSRQjsclLBjpySkmoIJMycoOJAR6DW3YY5/7pT38qlaGoGEXSEpi/5CUv6XbeeeeS5I4K4ZAD7TDpHuQI24Gr4oyxoVoYyzWjSnW11VYriVe3JKkSSo5EUUIEOF9wwQXFNo488sju3e9+d6naRVIcVbacfGXiwpFXOB4JkBFZ0CeyQ/fqgY50yMgcXdpO+1Fsp9pmmZSkKm3LHqoxPvZVXcJSSZyQSQm5+M66V2wykpRl5c9MXLlIF76gutDvbCeDP8mb+Y5gdGOfO+dw3HM+4uzGjUP9iu0283Vuh8nALGZktuzic/Tp/Id/4zaVPFR9M8EcWOEa9j+VXW1d40P4UmYbbPOaMMnmAlyjCUOnD5fQUbxYrywLzwEqR6Y/jl+cHODf2QZdHHF9hZ7YN0L/mnzVGMdjir5rSRKdW9VGVAa2E5bJxVD1NcUxwzWL284W9X6Bx69+5OZ59XNNvoaPZDjH+e6+Rl9gcL4SGMY4anONixcaYzV2sj5dPOR+NXay77h7i1p8ZRt2NqYVgFNzbDaOwJTb0ypbjddqqxpfsnmstLN0+eoMUZ3JdqHjdLFG4xbPtVO60r6yeUhtQHXsjqsfub50PE6vbM/Rpo4rzqnZqtqD3rNl8rEN65hYHpbJxQWdGzjuxfmaoA0Z1Vcy/F2cc3pQ+TSOsE3V5qrMfrL5zvnBnDZU3xxDOSZy+853NH6zvfOYXezgtrUdjpnqfxzTspiksuoWHiwnv1DJcUPtFC+EDLGs38t1eG7ok6+4PvZyHcYge7myfoocfXV/yDzg0pKvClX73hBoCDQEGgJ3MgIt+XonA9qaawg0BBoCDYHbEfhrJV8dmcGkRzzYKWGNJBk/ONYeeJGsQ/IMe7siWYflg1Fd+oEPfKA79dRTSxLvda97XdkPFv0hIXvccceVhGI8RD796U8vS/xuvfXWQ/K1Rqrwg68jWvmBO8aLMWKfVLQbe7jiWlRjIsGJildUlULef/zHfyzLJ9/rXvca9nqdS2wwYRQPsEzmuId2HgM/bN94441lSefPfOYzJYmNdrbZZptu3333LQnuVVdddUgOM3EQCVglbZSMie88NugT+68CEyREY+/dICrjXCVgM6KHxwu7wnLGSL7+67/+a/fKV76y7PGKNjEeVD1H8l2JIpY1jjE5wnbNJBafG7KorEyGxbiCLFdCRnXp5Ip+lJTKYmBG3rC8NTtnm9Mx1tpWeZgcKiSP7BfFWLixuPGGvXAVCsuk19Qwc1VLjvwcyZZUfan9skzOT9T/1cZwDSf1puY75y+ZDJkOM9ur+SL7Y6ZDJYUdVhrbNEmSxR6+TscVx9gHue9sHmKituaP4SfuHNanjlf9i2OT4qDxJmJUFr80hnEc07ayuJLZsib11L6mYhv7ouoq5FZ5nT9n+GmMz8arsY+vi7azFwSc78S4OXZEm5xUZbk57rv4gHnztttuKytGYJ6LPnB/gWOQD3Mb7pGwmgT+4cUp3S+c/UbjZBZTWBcLYjqWzZVlWfWcqXihNqr6qF3Pdu/wzmJAFpt0fsu+s69Hv7UX+gY5+6ozjV867+v3kY33leM6h/I1WSxTLN156iccNzW+Z/HQ2YDzldp8rH6omGX26vqGnLzajcOB/VbnX+c3zi41btXGkMUj/t3ZhYvpri0nS2YXqlduL9pR+3aVv9l85XTn4v9UrMhiZoazzvnOVxcjh4vTiqnGSxcfs9jLMczZoM6x0feAe8QX2kKD7aUkUpfcTkOzbIMN9AlR3upDK1xLrlX2WC/XU+VsFmND5jLWlnydG8baeQ2BhkBDoCGwggi05OsKAtcuawg0BBoCDYFpBP4ayVclyPThXx96+YFrTvIV7eHhHuQi9iNFQg1LyGLZWFSMYg9YLD283nrrlUpSJPKuvPLK7kMf+lD34x//uPvd7343APX4xz++7Am76667FnJSCdB46HQPxG6c/FBcI5RwLZKMP/3pT0vyFcvfIgH83Oc+t1TpRlWpe3jPtBwPy3Nk1Qf1IC5A1l5//fXdD3/4w+60004r/yMJij11n//853ebb755qRjN5MLvQWRlZAQ/1AdpA71DL1dddVVJVEMvWAI6KpEzEjYjVXV8sBcQ1NjzFzaB/XextDH2e8Wy0+uuu24hplV/juxlUpFtmckO7r+WGIvzXIIwcOKKU0dUqT2MCIxKSHD26U5njJlsc2SPI8C4zSoBQ8QxV+1MkW6WdJIl0kYymCUfw89tX8u68ja/2ryLa6qfDGOutOB2tX9n9+rfSpLFWEIX7Icqc3x38cAdm55hlu+F5/7NsjdaHlrbyapd2R9r9st4ZLKwz8U84+aAqT6dvbn4rBjXzsl8S8fiCF21S41hU37vMAh5tKJdiXi2x7iGx6n2P2Un4RNq3y4OZv7EuPM5mV71d47brrpMfc71obK5OQvz8Z///OfyP+bFW2+9tczP2A4AK2rgOF7awu833XRTuS8KeTCn4h4J3/HSF16YQhIWK0rg7/3vf/+yFz3mQRzD77rVQXYPo74xNRa1AbXHmv3xnOz0OdimLIXPOgt7Y9vJ5q8Vjl39hXxPEDLMSb46jFwsrcXzqbik8wnPB06HU76Y+TPHqprus5g2NY4VsSeNyegj7rv4hTenfx4n26OeW5Nbj9XOze6dMz9Rm3D3KhqD3DWMK5+f3aNk9s1zkLZZs6kMI7bT8K/MX9x8GOfqvMdxgeeE+BwvfnLcUNvO7MW159rJ5haHk+pEbdrNgfFi42gfV3m5EX2VvYzlX8Gnz4K66lkeo/bDe8EW/JOtSuJYLc6vvMrKjR+fMrR2vCHQEGgINAQWjUCbXBYNWbugIdAQaAg0BOYicFcnX+PhUB8y+YGZH6SVDHJJCfcQGsnXa665pvvqV79aEiMgD0E4fupTnypkJBJ4b3rTmwrxeNZZZ3UHH3xwSfCBsESCEG1ssMEG3VOf+tTuVa96Val+xO+6HCcTZ46EYPn4AdIRIPHgjnGjEhPVuPgfJOnrX//6bosttliw5LASB5mug0hw8ugxJR6BCchdVLwCKyS0v/e975XEK5ZkxlLI2K82yFkngxIbMX4l9ViWkANEMhLRSL7itx122KFU/2oy3BEranOKexDSsA1URL/zne8spPPqq6/ePeQhD+n22GOPUgUbVcmqQyYYoi38ptVdoSe3vCfrUMm7IAEzvHg8OjYl1FhWR6YqWaN+qYQcnw/8ItFSq5qqEUSBQ+FzsMWjJOqmSC6WT+2c24ol0riClmONs8HwTfW3QhpBzv4O3cWyYVw9YNG+2kLgmSVf1a/cyyh6jsqjGHK8Vf3OJTtrhGktHgWmWSxUzLliIsYVf3lc2RgX6I6q77R6ObPTSPIukA0FHby3mew76+YGlQfX83zi7F9tyenMxXieWzgOsH7CLtkXnG5rcYXl4/bid9U12yfrUud+vp6xd/3p/KWYZXbA9qjtOjtm2TV+4HyeD6I9Vw3NfqbYRvzHHIx5MJKqmI//+Mc/lnsW/EVy9YYbbuh+9KMfdb/+9a/LPQ7OjXshfI/7F9Z/YAW5MJ/f8573LC8d4WW19ddfv9xz4EU1/Ha/+92vvISEc3CuzlU8R0UMy+aQLC64+OVsV22YbSdrw1VcqS0pNtk9p+rM2WttjLPmQYkpascaH7g/tc1MFo4f6vfhv+oXKb69vDUbV9/Dd76n1r4cTrX5c0oP7kW2GA9fm52nmLtYo3rIbFNja8R/p1edi+f6D5/Hbajcbs50fWYxz42l1h/rWW3QxV6X6Aw70Pu+TEc1DNnWdQ7OrtO5d8oW3Jg5/mTXZ3Oh2kBtfKqf2fdsuLXF1iP9S4kL4l63bJQ4dXZUro8b5CHA9hWwZkliHZdL/PI5Lfm6ItGgXdMQaAg0BBoCUwi05OsUQu14Q6Ah0BBoCKwwAnd18pVJjuEZrCfA9bs+WNceNPVBEsQJEhNYpvb4448v5ORvf/vb7oorrijL5II83GqrrcoepSAlkUhEUhaEJkhFJPbwO/5usskm3b/8y7+U/Vgj4ceyznmoDcJCiecgGZS0hOy/+MUvuve+971lL1Ik/971rncVQhSyx/nctz4cOyPIyDolSFlPwBKyoCr4+9//fvn/2muvLThtu+22pSoYiWwkp4f9gUz1IPfNSSdHAjEu+Iyq1HPPPbcQzSB/scQxJ1+VEGBSWCuP+FgQH7gemMMO3v/+9xciGxXRqHrF0tNIxHLFLusrw51/Z+IoWz4yxszEIsvHcmfkkrOHaMMllxxRwhWEakPZWJm4UhtX26oRVHMIIXd94KEk7pwYw/IV8rN/w1+rWZUErn3PAnBG1uF32F/YAOuK21JyjaumVZdBeJVr6Omh1jbLZ8cX1cdLbt/fi4lBxRLfOXlRiw9ubnBjYlubIndrEyHbKbfJOmC70piUxVJXLaVyKiaMW3x2vlmLc3HMYeZsKMbDx1guPl6L0aw3tQWOPcW3+j3T1bbiPI6rOo6IS9lLLSoHx1M3Vhdrsriq+KkfcvvOPnGc7ULtkvvF5/BRnIekK+5F8CIZ5mH8j+Qqvv/qV78q+6DjHLyghRgSWxhgtQ8kS1G1iheHMH/hpSJ8x6oR+I6XpfA/qmNRLYv/I6kb34ET5lqsGoIVLvCyFVbfwHyvK3DMuQdx9u3iotp6pl+dF13ccr6UxVX11dBnFudUlzwHZXspqm3W7FNlr42Pz9VY7GJhnBN/5847Gg+yeTvkcRi6GJDFa43DHC/iM19bky/8S31W47vah44xxqRVy1mMdjGD+1SMXMzhOSubM/iegPWbxbupOOjacLpjedhX4zP3wzHAYeB04+YjnvO4z8weOa46fTpZQy88N2Xx243RzW0c77K4wr7j4kPmK9nYVT8jW6KqU41ZZd5eaUmafA3ZYi9X9cfoZ0HyFXPisqXDMJz9xMFyTx7LFS/r96wmAFryNbOG9ntDoCHQEGgI3BEEWvL1jqDXrm0INAQaAg2BKgJ/reSre3hlgkUfqmsP9jim1ahoP5Kv2C8Vyw8jcQeiEqQlyEwkMbEPLEhLJBMvvPDCcg2WzUXi7fLLLy9JP1Q/vuUtb+m23HLLcoz3f+IH2OzBXX/Xh+OQPx5aMXYQoJdccklJuKLaFNUnBx10UEk8IumJf3MSGRlJ4Ag8LHMcVTUgc4EXSF4ksLFMM5ZmBnZITKIS5nGPe1y3/fbbd4961KNKUhiEbo0kUGKCCYiQMyNHQA4jcQ6ZYpljkMtuCUsmMxw5kzkA+j7nnHO6ww47rDv//PO7tddeu9tpp5263XbbrRDPQTTz9U7/rG/GmX/PCBJuW69VUjjsZUqe8B0mVp1/sT4GwkRejMiwc+N0/qD2wdfNJbcZO+23RuAofkyqKcHG2KqdMgmX6Xfu7zwWl0idGitX54TMcU3xjdhbq68kVnwC8yxOjIhcJujMyxWKk5KHzran/EBxdBVSOoYaye30HLi5xEOcHy9M1AjbGB/PY9x22L7qIMbk2nYxcuoWRvGYwpjb42rFWhzLMNZrYqyMu1bFMR46F6rNZHHJ2Z7i5OZdh6XOjapXjbs8B8Q4nf+7+BM2h7+BPV4Uw5yPxCpWv8BLY/iOexTMf0iKxt6t4Z+4l0GiFVsjoEIVSwYjyYo5EonTmCuRhOWq1ZAd7WGOxfLF+Iv7HtwP4H4Jyxij/7g/wD0I7oNQFfuYxzym22ijjYZVQRQLZ3u1GO3sB7/xfQHbaOY74Wuhj6l5a0pON/e6OYL7jdUbav5a8yON/S4WqO+4xJuzV+6X7wV4Ds7uRZy982/OX/Q3N6fW4o3eS3Bc1vHxPQbHHT5vTvyashmVicc42ueyP8BxWfUWq2fEC19uDHq9uzfg+MM6iXOz+wnVRy1JybIFprU5xvkO2xzLxv46JWstLvN4+LPTgcbqOfKob6ANfRbhuS8wU5x0ruHEp87jmT1m2NfmMbUN7lc/L+g3mOj+nrIcl8+85+swdnoDMJYc5pcCy3iH5WPGvbrELZ/Rkq+1WaYdawg0BBoCDYEVRaAlX1cUuXZdQ6Ah0BBoCEwi8D+ZfGUyw5GX8aCvD91B2CrRBgIBicOTTjqpu+yyy0p1CJKEIBQjqXjzzTeXZCJ+Q0IWbYFURKL17LPPLmTnmmuu2R144IFl+WEQjYtNvjqihx/wlczC+EC4IhGI/WlBqqIC86UvfelAosY1NdLDkSSMKz4j2Yrxg+gFJiBYQb7if2D385//vCQ9QcACTxC7SLxi/9ntttuu7PEKYtfJo0QHy1MjjpTIQzvQHZZUhKw4Dj1gGWlH+mV2FPJktoXxXXzxxd3nP//57rjjjivVrki84n/YTfTHhJNWsToHY7sMkhuJXCSRY3ne7Dr+XSvq4pgSrkz6sF5coo6xUsIqrp0ixJhIdONQopHtYIr4GtojckeJQu5T+9KY4HxC5VfbjO9BSI7ewu/3xlKCMUukZuPV2KZjcseV3FPsWX+s52iLCWzFNORU22Lb1zYD27jGkYdMDsf5MY4slrEMWvWothnfY05w8mqSFddE8ouTrAuIUVp6j7F2RLLaOI+BZdIxu6pOne+cj6k8/z977x50a1aV9y66SapiJdZJcZSjEgS1jIBIUJFwk5s0d5pbuNghEiyEhogKmliACgEFDAQUURGwQUBbWm4BmktoFMLNRggW0BIqEOSalGDlj+gfnpPuU7+517N4vmePMd+1d4OScu7ur75vrfd952Vc5/uMOcb0drd8RPqE1BGXl9SvLd1RW84XlzWnne4VD1JXJE+dXHtblezlvGZ0Sd5XPiN1nvYVGJzxSDTjXjZ+4Wvxu6xFCLwScP30pz89Nn/xmzUIm7G4H79BAJXgJ+sSgqxseiLQir/CT/FDEJZzW/nnPkZ64TbN6eq81tgYAz9k3OIfWRcwTtq9yU1uMiqDUBWEfsmsJThb+cUtersdSJuA35RuZPC18zm0MeNH8riyn1v+SddPZLtaKfO0A0kDl9MtXVJAr5PN6vnUr04uK/nu/KDr9MyWVbSr+nH7Vul25Wfcd7nMpk/RteyjkxnX6ey3omUl0wd9Ks4Y1v0dr1IXfW4pK8mftOOipc91Jn9bfXX60vG0ok1l+6sxVT4ofWjytNILvut8amUfnD9qfxaI9jbc5olXklONo5vrQW73wcfDOapR6reT2/zeZTVlzsdQzfcg94RCrf9qTH79xNy06W9/lutp8z61K/DQ/vCdV105gq8zP9HZrxV8na041rVFgUWBRYFFgbOlwAq+ni3l1nOLAosCiwKLApsU+JsIvm4Bm92LpYPoCdrQJoAdQCalZAEMAQfPO++80RyZHTof7fWvf/0opQvAyQs0GY9kc1JmlywTgMw73/nO4+xPShUDgHaARgIePrcqiKD7BcZoTmSavvnNb979yq/8yiixe7/73W+MHaC1K9nrL60eaOsCFoyNgOvb3va23cUXXzwyWwGB+Z7ndYYnvwF3AVk5a/W2t73tCMAC7mY26NaLM9cze60CkZyfjIfgK7zkNzQAePZzRZOOCUQlWMf8vBSwQBQCzZdeeunupS996e5bvuVbRllqso6ZP3OlTwfoZvxOfkBH5I4MJgBq5Aog3fmTtHAAMPt18EngjdqiL350xl8CTVXGcIJZarMC3UTP1Ds9w+8O0PV5CKTKDCa176CU76ZP/h7uM7BIOpX2I7+f0VxyQhsEIw70NGDVAbakGfOqAm/deJ0HmmOnL06jyrAnsNbZ2QTnvC3nc2fzHBROvle6PbvH5Uf9VZluDi6mbvNcAqEp2/6M7J3mIZmuAs+ujzO5Sd2c0TT1Oqs4dDY1+d8BoTnOE4DqVVcNPfW5V3Yl5TLtntNF/K2C3BV/ff5pP1y2vM9Ot8VL9wfH2IGZTdB8cpyVzlX6UumdB17xB1S54HgB1hxsdCIQqyMQCGjiiwh0ftu3fdvwvde5znWG79C5qy7v8lOV3GRQtJqTaKFrWgtg/8iMZWMY56+/9a1vHefL/vmf//nwj/e+973HBjWyYdmoVAUjZr7/IEN7AN5LUrosJT29TPzQ/X2JTJ3nnfdX8pY+Ke3FTG79Wq5bUkYqW1n50NSD8XlPFz+n3OW2kuG0ESmffNZawO2CZL6zKZ0v0Li9X7ctzovON+BjcwNP+rK0Ud5f2qZuLDnWjn7Je+dh8nPG7+re9F3iRyWP1TW3TZ2fSFnK+7q+/PvKh6Ssd3bc6Zx+MP2G5uPPVP4q++78UUdzte9ri+Rd2kFdr/Ql+0lZyndV76t6j3U6pD9N2qgv0cDf/dJ/VvSu/Nhoi0CwSv3uNxk6nVMPvJ2tM1oP99KFbVbZynCtxsp3K/jaUWZ9vyiwKLAosChwdSiwgq9Xh3rr2UWBRYFFgUWBKQW+ksHXDiiqwMkKxPSXTq7rpbUCFHWdjM63v/3tI4MT0PL+97//CKAQmALgBOz8rd/6rRHoJAuUEn2U5QM8JBsWIJOgLZme973vfXe3vOUtx3cdMFGBAAmAaR4OKCXw9Yd/+Ie7V77ylbvf+73f2z3gAQ/Y/eAP/uAICHelbx3goi1/AU8QgXuZG4FGMjwJPPM3NCGLlaCqAoMAv2QC6wfQF3pAJx9Lgg2ao4QtedyBwAnOiXYEXQmgA/7CH8bjZ7A6qKA2ElRKAFd08kCsgq8ve9nLRunpH/7hHx7BV7KPPeguPifffL7OX/oAYEcWoTcZxATykUeCyQkuJr2ynwSkfDwnwIx9tl7KQDduB9kqnlYAVSVvZ2JmO505tLHfIS/Q2cfIPRnk8b4r25LzyoCAP5OA4kF3BUzxxVWndu1rs4JnT2ZfTvdq3qM5zmi132k3k/cdrZNOFS1cb7bodqCFz30/zgTlvK2UtYq+OWWCe9YAACAASURBVI7umS6YXYGflYxXeiUbk21UbUrePDuz4nFHe7fTyWu3Admm+8NOd2c6Vz3TydHM1mjMaa+yb/lfn2/nM/0ezzKqeJU6U8l0B2ZXtqvyzb7O6Giq59J2VHQQzXiGLFeClZTvpxrHRz7ykUM5YSpv4GPwvWwA47gDNhnxmQxXMlvxQwRd+ZH/dTnl724zj/uI9Mspr9U8xFN8sMoRkxH7iU98YmTpkg3LpiLWWWzUIgjLHPKs9MqmnsabSdZgxUeVVx+0MPvktrSyUaKd7nPaOV1ntlS6eib2vFonnGYD9zRIvZnZ8byWtHY7Uumj5pJ64fNPWvgzzGHmT9OuVT6nCtBXdtPnmvbRN9ZVdsR1vKKneOk0mtG94+cxsp4yOKNvxQefe2WvKpp7Oz4vvzfH7n6hej71pfLh2UY1dm8n1xGZyT7zQx1fk6fZ3xafO1vgGxq5pwqCplzlOs9tgNuupFOnj74+qtZgkvtj1gon7onKM4fSxJ7hysbH/WfPYD3Qc8RyT8HYXnbYA658XwVgD3Kzz5gdjVh7517z3IWPz5i6ri0KLAosCiwKnBUFlnM5K7KthxYFFgUWBRYFjqHAV1vwNcesF1xebKvgq4NGXCf4+vu///sDICRg98AHPvAQPCWrlSDnS17ykpHFQdvKciTLkoAt2R4EIDkb9u53v/sotQsw6lmXeqF18C3BiQpQqMA6jZ9gMAFAzh59+MMfvrvgggsGEDvLWHRwNQEVBy0AgP/Lf/kvu9e+9rU7sn6ZK8Dud3zHd4zAKoFBlQ8E+AVA5XuCst28xacqu9cBBs3PSyE6yODgg57jOllAnMkLPxiTlx1OGekAvsxAFEAi3nCd7F9oj0wQfKXUMyWoyezJ7EwHMpLeCXwQPH7jG9+4+83f/M3de97zntEeWcRPecpTTgvsVgBMylMCnil7HYAnmiYwlnSv2q/orHYy2H+Mran61HebAFhknjovttpI+Rg6ZSCSP+/jcFA4QT/uU/CVa4fSxEYIyVkHnJXj3oNeDhg67zpwt7I3HUjbgYnJw9N4IqBtn21cAbLZdjVH1/8ZmCoeV5nEOd9j+lV7oksH+qacejY0zzjQX/mClKchH+ecc1pmePLS5dR51+nuls55exXPO5mZ+TK1mWOirWoDkNPH7bsHszu58w07M/tU6UolD7L/Fd28/bQXeS1tqvtCxoLPIuBKRivBSs6fJ9uVHzYUYTfwrfhYNjcRvMTnku2KH2ajE3PP8sFuezPgmvKyZXO2ZKezqVRyYF4EkT/0oQ+NOfEdawhKEd/gBjcYvpr1BfOYyeCxY6j8kMtS5T+lp/6srxUl+1vBV7eBbs8r2540q2x1pXPDl4d/U0A5ZXHLRmef6QNy3C7bPteZ/OQzuUY9zW80jNZ96Wf9eeeP2xfXQbevzuNqveG+x4c1eGDn3W/RvdOPyhZ1cu73HiMrMxuYcxF9kgbJm5lvEU1yg0zKSfrwGf/lJ5Le8hM5D/EzN9xV/ix13fuQPejG1tGlarPSIe7bykBN2at0rJLfpE3lgzt9rfxgJSsHOYlNMAf/rSAqVTPGga9fymD1Z4fc6XpRxvhg16y9U419KVA7Pp6zh79Zc+43J4579mvPc89dwdez9Z/ruUWBRYFFgUWBngIr+LqkY1FgUWBRYFHgK0aB/1OCr/nS7uCIXs54+aWsLsFXMk0ANSnfKxCX80MJiL361a8eJf/IJvmxH/uxARgSnCRQRiYk9wMmkvXK2au3uc1tBlhKxqKyOvhdlaQV6MFY/KxYf4FO8AqwljLA9E+WyYUXXjgyJBmfvzwnQJOghwMt/hJPueXLLrtsBP6++MUv7q53veuNsspk9l7/+tcfmaUOdCeA5ADNDPTI7FbRIsGKCmjS2MVnMm3I0iUjmdKLALtk2TjNc758zgyI2VygOwF3yjC/8IUvHLQg8H2zm91sBEirjI4EdPQ5+URWE6WMn/Oc54xgN1lLyNEv//IvD2Ba2a8+vszycznhbwXUZ+fGVkBYAk/iRxqV1DGnbwXiVHysQMuO36Kd5MT7S7DNwbEKtKzaSN7n565ffe+y5GNNwDKBOwfZTsgHGb17UKmbD3072Ol2Q9f0nY/DeToD+aQjonX2VY3L9Tj7Thnq7EMCx26fnLadnfR+9GxmnlROMmVdz3obyU/nv/7OMep5B0LTNjktU5bc3jlNU5Y6x9/d1/mI7K9r1+erewgWpq7qs2/y0TmdFa1EJ22igh7pL8QrzaG67jZCdHMZTvmr5DFp1/G/8i8z/8eGGzY6scmL8rz4lXe9613j7FR8LMFWfBmbnjg7nUxRgq0qJay2mQ+01JnjOT/RyW1tJc/OY7+3suVnIo/yE6xVqO7wzne+c/eWt7xlHOvwTd/0TbsHPehBw4fyt/xc1Wdn/ysZzLn4eAc9VKK3CA64/5vZnarfSs86e5X+JOUnbVHJH6v6IPlOnT58LjYkuf3sfEwnC04bH3veX+lyxUu+qzbAZT8zn6F2JXPpB9y/HmM7fS7Jr1x/bfE+fUm2nWvqTt7dl8z0NOnpdPM2qnWr6JZVApKeaV/53AVf5X81DveFFZ1FT7fzrhNph/2zb4Dq/LzL/pbudTLndOzaO8YneyB2xo+0Ja7rScPKH6VNmdmmzoZ65QD+9vLvosEhg9Xsa+pP0jSzYT1oOzab6AgEsl+1gXE/yBV87aRsfb8osCiwKLAo8JWkwAq+fiWpu9peFFgUWBT4W06B/1OCr3rRmwGPXNOZpu9973tHVsmjHvWow7mpgKNf+MIXdu973/tGNso3fuM3DgCUEn8Ah5y3+kd/9EejPDGgIeAn1whWUgKYe2984xuPLEadxaqX0y5D1V9IKwASkJVAI4FXyiHf6EY32j3kIQ8ZQV9KAifAInH1F/oMAjtoBAjAnAhk/vqv//oIYN7xjnccZ5uSoaLsVh9/AgAOgnjb1Zy7ew8v8ZZdkKrnoB7By8svv3wEoAmif93Xfd3hXLkKvHPwOefvfTs4Ae3JkCYLmuAr8vJDP/RDo+Q02baA4lv/KvCEdinLSPCVdlU6mSzq5z73uSOwT9sC+zrgMvvWvGZBJ9pSRmYX/J+BRxUY5qBP9WwFms2AX7WR4KYDrTOg2uWz68efd5shWThRttIyOSsA2kGmSoedJg4s+vcOErstS9r63LLdbC9tYkeX5NmQn33p5E4HKx4lSFw9OwO3HXxNO9Jl0CcAW4GTfJc64XzsMqtSLjyQqDZPAxTtjOEZkC05Sxmv+D3TuZmubtmmrq+DDlgDPk4H0V32dbvzKvWvs2XOe7fHLmep81XwNflfja/iWcqlf65siNrN59JP8qwCygQiqXLAmfOsQ6jewBqC9QNleammgY/BB7OGYIOPAqy0w2Yg0Y82FZRlLC6bfD73nHNPZertz+Y7xkZXutPJacXHtEeMiTPjyfKl4ggBZ451YOMba6vv/d7vHdUern3tax+yYHOc6TsqG1fZmZTFnIf0121Wyor7G+f3TK8q+Uu6zOaQdm/27Iw349o+UFLZmFyHzdahlfxXPjP9i9tYbQjL7NSKd5WPrdZRPobkY6f3lY9K+vg8juWVP+PZuD4X5pDBZre13dohN5q5TUxbrfYz8Jnj6OxB2vnsS9crO+c6kvzydipeijazTXUdfSre572VH6r0J3lftZNyXvFQslnpnuiUcl7RzP3L1toydSl1tOJ51+bhjFY74zVlQfMe4y4yXyt7ekKfiszXQ5v79hTo9UDtaMPQ7xNlivdZsOvM15mXWtcWBRYFFgUWBc6WAiv4eraUW88tCiwKLAosCmxS4P+k4Ku/7CV4qhddgqsEXv/gD/5gBOwIvhLE9AAlwCjnlREEI7jHNbJVnve8540sDgKxZCcCLPLDdUrSUhoQUJEfslgAFcnuAExVoE4vu3rRnoFezAfAldJ9BOle9apXjVLH97nPfUbmCNmSVVCU5xRQoP0uq4r7CMS96U1vGmfJcqbszW9+8929733vca4s41YfPs4ZwNgFSRLUqMCgY4BWnqMPgOsPf/jDY4zQmyCxnznbAWq5yzzH6/NU8JWsnRe96EWj7CNlh29605sOcFxnvlY8FPCRgAffE2wlw/oNb3jDyMIm4xo5u93tbrd79rOffWi7CwrNQJjkTd7LZz+LtAKOEmSpeO/PnQBU9sGnCuiRfrpups6mQXKZyHG0dLDzqBIA8rll2wcQiaOq7JzVGZB3DK2k6wkSpoxWoKTTsQOFNUeXOY1ZQZljgbtDlkNRdtl5nmBm8tFpO7MXXTv+fepBJdOyCx2NUkcrwFbz6wDoDHDpfsmz88/bd/5vOtz9DcfSr2uvA31TXlOPO/pV9tvplXx08Lmzj1VfaTd9fALmRVv8bgY60u6kransVmVjPMutklGnu/sQ5zV29nOf/dzuM5/9zAg+EngkAEkVDTJayXAl6Eq2K1UVWDMQcJXPzsw4D74yJp+/y+Z4/hrnDIB6JgeplxXtK/lKO9XZdX3P2NjYRhUJAtDQgdLEtEOwmaoV/EAD/HkG1TsZ72xa+gmfZ2XXKzssWkh+Zrb3IHN2Jmsl85Wvc9lL3RQdOvnb8odcz2BnpccznXPf0slC5bOdzlzv1qnH2q/Kfle+MW14ZcurLMlKT5K+na10vkk3Um6St5VPTFvlnytZ7+xnZeMqGZ+1uTXX5JvzOwO/Wz7Hr8/sVafvlS/v/H2lgz6XGZ2qwPmMB/mukbqeNrvSk27OHf1n/i19Y/f5tDZOVRE+BDxTp4bMV2WHqzOqLRt/K/N18Gp/putpdNgHhb3U8Lh1BV87k7q+XxRYFFgUWBT4MlBgBV+/DERcTSwKLAosCiwK1BT4SgZfvUcHGqoXcL1g5wtjBb46mJQgEFmkAIBkMxKw+xf/4l+MrAsF0pIKvCADonJuGdmnBG05l40M1L/6q78agViARAKttEH7/E02JoAi54OSQUqg1wE9xq3MQ40xwVa+pw+CjJw5SpnCf/kv/+UoCUymrUDaDtxwIKjLOOD7Sy65ZPeKV7xi0ISMV4Kvt7jFLQ4gqLeTQEW+FDtAkWU2fVd79QJfgYxV+9xH+Ub4CA+VOQP99CN5yX5mWQkJEDJeykxfeumlI+sYmj/60Y8eZagJlnqAO2nk8qprfKdM5l/91V8d5+IReAWMpuzk7W9/+93Tn/70EXxV5uuMJgngqU+BiwliOyCYoFEFNM7AmQGMxPmWCXid+Dwpgei0yjlV4HSCQ2k7DmBQE3ygDwdgXS8VfEy5SX5q/jO/4Xrd2bQEWH2+zq/cQJH8qkBAxuZ6n8/oc47BbWbqRI7Pg7tOR6cLMi+eZUChku+09a5n6TPc9uVz6jNtSCdTul/tSG/Vh9PSfUzqSdLI2+nscAeyVnakk7mU2covJL1cl1IOjpFtPdMFpjs7k8Bz0sz1y2023yNPtOuVByp/kvx0PrnsO01SJ8TnlFPnl8+FsRIkZb2AbecMeSo04MPZ+MW9bOpikxP2nuxPbfASLd2XdHou2+u+ZSZDlX13f5yBAueby3ra+FwPuA1IfVQQFtr8x//4H3fveMc7xrntBGBZJ7HmYBMb/i+relSy2M230++Kh5VdrnRCc3F7mPLVbXKr7G5le3N8uR5MfXbeu2y7/ar4k/5zRgP3BfKZSffUkdws47rc+Rq+lzwmr13+JPdpV7b4WOnxzL45jdR2N75sp9K1ig+060dEbM1BdOzkPulcyUv6qpxnjqHqq5KvymemHnb+JX1p5SNnc/Z5d/NzW5T9JW+SjtJ5+R1/V6x45rYi7aXrk4/J7YHolLLu9iZlzt+7cr3kY/S1SGfXT+tnX+pc2aYH3Tt1EOupagwRfD2UebfKC5U8HJ7b33dahuumkn7pnNcxrn2geGW+bhFuXV8UWBRYFFgUOBsKrODr2VBtPbMosCiwKLAocBQFvpLB13wpdLCgAjCql/58mdSLc/dSTKYqpWTJ8gS8JfjqZ2w6UQQI8WJLpiVnwZKxCJDKmWxkqlD+9t3vfvfurne96wiyktVI5iznuHGWJxkuF1xwwSiv56AqL8i8xDNOB0H9xZdrAJX0SWbqxz72sd3jHve43a1udavdda973UOgUbTKndmiQQKGTmcFX3/3d393BF8f+9jH7s4///yRkZPj1dgcHPCx+/f+rINXeuHPIGgX5HEgRPznN5k0BL0JWlL6WcHKPO+0Ah78uwOQEBmb4ssVV1wxgtPwnrKQZL5+3/d93wj6uuz53xpzRRuC88gfJZ4BmMmWvuiii0aQnTNfn/a0p435eBZvpwsOnDmw0QVfne8aY6U/CZI4jXKezp/UHX12kLjTyxyby0/2kUBcB3Y62OdjmfFfz3RtOmCVc/FnEkCcgXAd3SoDLUDO7UTXlwN9Pv9sN+npdjZlIZ91ALHrQ3rggVfp11YwdmbDnL85jo73fJ/2MG2E25mkTSWnfKdzT3PDg+toJcedD0wbnfLTjcv54/zX/W6jfTx+3W1DyiZt+hmv3l7ln9N2OJ/87y5bSufEul93mVDgUxuZKpucGxDShm3x2HWt0lXaVx/MQ1muVDbg7Hj8FGOmWgUBRn6zOYsgLP4rfaV0PH1i8itlQmPL9UQlEzkP+traGCB+Oa8qWyp6ue1wnYKnrMOgE+X3CcKSDUzQmo1lVIBggxP+cfbP28+/XUZcBl3mKruXsp/y7TypbEzlZ9z/uT2onk+dPTFGy0A7oVcKfFigQ34q7Xfam9kYkhapy2nPKvuvcSQPRBNfs/rYOr6rvc5GJf0r/5X9pByk3Lr+b9nrmV3mWrWBRzxwu3QMLZz+ye+ZbKYMum3tbIzTPfle+c/0N5Xvq/TX/d5U+e2i+52K352eZ/tJs5R3BV/dx2d/M19SXXN75HbT+3aauD1yu+I0yGNm8r2w8hvJX7/nIFv7YOthbFY2+FheHeRgj157yeDRhjJa95s7xzj2Ad5DH5bh2vW7gq9nwpF176LAosCiwKLAsRRYwddjKbXuWxRYFFgUWBQ4Ywr8TQRfqxd1BwhmAIe/qCaAwWcFR1/84heP7EnK61JOlnJ3sxdnniMA9/rXv35kLBIou8lNbjKAfLI4yF6hjCDgKv845+yLX/ziCKJRppbAnV7a9dKsHcqeUZDADyDl7/zO74wStWTOPPnJTx79EtTleQcCjgm+OhimF3ZK3xKMftnLXjbKMFPW+Lu/+7tPgMIOpuQYaScDKw4kOO/En47WDoBkP7rGPOEHZQwJgn7913/9IfjqQd0EGQR+dcFoVw7mRD+c/0uglLP6oAnBV7J0KnmpQJ4EMRjz29/+9tEu5SaRi6c+9akDjL71rW89/qb0ZAaRO+DGAZgEabqARgUgdmBdd2/qaBoWl5ek6xk9W5S/TVqMz/v7AHNGqbKtf/tbuLei7WEHPk1fOU5OHC12oGgHducwUv8OemLA1pYc6ZlTA9rtOBfLwTPXmwQHt8ji110mZsD7sUBx6kI35sqGH2vzu/m5jUobVMm4g6KdTarGWQGzqZf+Of1ap+fJl2Po4fLagecJ8m61y/0efE2dSFp6VihtE2ATiM3GIsr7U9KfTUxsqOEaG1Gw7/hn/uY7nuM6n3UfG27EV4KYBOt0Fjv2GTtKFiXnc3s2ZWX/014l/2d6o4xObDhlhT/wgQ+MjM6Pf/zjwz9x9AC2nsoJbNAi01PZrqJf6obsemU/XH6r+5LXW/bW7Un1bGVDnF7Oc7eD3pboqXv5DX/JDmZTGVUsqDLB5iTWNtCJ7GCC1PCutNF2vnJn85I+M1vlY/PnXBbSdlSfZzSsbM9sTFv2oPIVlT1zOUqd72Qsx1X5gJxPyor7O8lZykjawxzPbG1S+ZBKV9WGeDmTp248PJMbOXxOrkdOl7P1j1u+2uVVffu8Ov9djTPlo5KR2Voi59itYXRftQHq6qxVcrwVzasxVTROGdFz8mX+HndMP5WN72xy+oGOV56F7TqW9s7lPv1Grilmnw/PRgD2cDbslrBuXR8x1lOB1kFTX8JXSHezxBf9zr3muQsf36L5ur4osCiwKLAocMYUWM7ljEm2HlgUWBRYFFgUOJYCX23B1+pl1MGxfHlNgALg9n/+z/+5e8ELXjACpGSsEswkC2UGGAAUEqB83eteN4KvZGcQgKWcMIAr5YjJoH3oQx86sjYAfwGN+fm7f/fvjuCgXowrYM9f6PViztgBdBkrJYcBoH/hF35hlDMGvKWdKjsmQYwqq9TBULJPCO7+u3/378aZspQdPu+8804LAFYAjwd8s98OwHRQSPc4iOHgHH0K9FD78BCQlnK9lBwmeA7onm05P0UDD3R3IKVow70ESslGJVuV4OjDH/7w3Xd913cd6F/pUQWgcB+BA2QFOYJ/BHEB5n/mZ35mlK+mBOVTnvKUAdh78DUBtQ6k6gDFbjwdUJfAUNXuzH7o/i2wLkEj1+18NgHtcuz7s16PAuL87CnKpl3jGifOeQVUkjwN+Yvga44nZbYD19we+TNZ7jh5VvLAAsgVCO3fVeBofpd0mwF33bOSC2+rk78K4BXdqme6+7PPTjbTHlW2x+Wuo5/LSsXnKvu1sjUuC1WWfOfrKjs809n0j5WtFc1SzpLmnuWZdOcafhL7rGApz1M1gh++J8hKYJV+8MME39ikxN98j42kDQKzfKZNnVGtwKz6kE/FVhJ8xc/qBxtK0A6fjI2lSgVBWI4YICjLDzbYadnNveKD+2jG+Gd/9mcjgPia17xmBF9ZW1Cdgs1YBBHxGVQ0cD/V2YhjfAp0rdYMM5np2pV8pE1NmXB7fUIGmw0yLju+3shxwFfoR/Yr56vja9m0xmYn1mYEruFfnj/vulr97f10vqgaY+qX62m2ecKG731I+oZOfty+dratsvuVLU9drHzgUT5lv8Eo+3B5px1tHOz0x21OR7OUA6fzbG3ic/X1nNM5bV7ly7ydXLOkH0rZd77nvdV8q3vSj3Q+byYD6VcqHU5adLbe6VHJY47X55m8q+bS2ZeK1sfobiU/MxpW/r6SU32Xmxf9+8qeuN5XvqRbB+Vcuc/feXzclRynvel0J3k640clcy43amvQ6Ii9jpXvOY3He0R7tH02bVqG7LnnruDrFs3X9UWBRYFFgUWBM6fACr6eOc3WE4sCiwKLAosCR1LgKxl87YaQL5MVmFUBhr4bOF/sFCQEFAYAJvOVcoAAowCkBFETgHFAAcCX0r8EXyklSID1+7//+0cAjWef+9zn7j7zmc+MAN397ne/UU7WSyEKGKpearNff8EmM+hXfuVXdu9973sHwPykJz1ptK0z0fRi7gCGgLEtAEX9Aoz/p//0n3ZPeMITBkBMAPbCCy88Ufo2eaUxZvDVx6M5a2wOFDn/VCaL7xx0ELgswF/jhX/w7p3vfOfINiZoOQNmuzKMTp8ERtQnWc1PfOITR3CAYDvBdUBhgutOc83b29Fc1A8BY/j4qle9ane3u91tZEQzx2c961kjoE8Q+ed//udH0EBlh7M9z3YWDWeZ0zmuDoBJsFXZaTzvZcycb1WQqQJoss/sqwLa9F0FyKbMp7z7GKoMgQTOHNxKUJWgqDJLKzvUjT3n6H12YGi25XRLOnj71Xxc9ySnXft5vQIOnaYu967bbseqsadsOB00Xgf1ujacD/l3J1tZLtTLBM/8kMthBVZqDj7utIHVPGU/q/a7+aVOJJ8qW5x904brhI9jNu5Oft1m40cIohFMpUoDv+mLM9LJ+OczJfnxadgU7scfa0zarERf2D8CldhZgqT84P8UcPUgMGOgHeyrgrzYa3w21/CV+DUCeGRUcmQAP2SiEqzNIGalD8kv3aMxv+td79q99KUv3fGb9m584xvvHvzgB4/g4Td8wzeMuaQMutwl2K5r7ru8UobbKbdfqUduB7gvM/fEV/8+bUf6RtdjNqkMGduj5SmTTsuZ3YeOBOcJuHNO7mWXXTY2nJH5yka3f/bP/tkInsMv/rnvSX1xuqY9n9mlztekjmYb7mO7Oabt8L7ShqYeVvY2bXnahs5ed+PzOeU62p/p7HNmMro8O39cPnNdVunYls2rfI7rZsWbLf+Wti71IfnR+Y+ZX4EmVQA7ZXerjZRvH3vaBedj5cu25pHPdzLsQcuqz8rPdPP2+c3sR47dZakbd8pWyr3Lltqr7Il8rHjqutfZw/S7lY3pNha4vaj0o7M1lRxnv93YvTywV5YZvNRhsFsCNLk+xqwqMwRfqUAcR8FsNr+Cr5skWjcsCiwKLAosClw9Cqzg69Wj33p6UWBRYFFgUWBCga9k8NWBghxCvmjnvXrhnYF9/iIpcFHZORdffPHuT//0T0cW6W1ve9sBzPrLdoIBZORcfvnlI/gKKEjAlWwWzv/kh+AlGS+Azz/xEz8xgF1lL+bLfwIketHU9wJlACQBkcm85JxZMngIBH7jN37jieBcBbj4+DuwSSAI/VD6j/LGZHpCk0c/+tG7b/3Wbx2ZQk5H/hYoIB74+LsX5go4cSCPNiqeO+ihe8gG/vSnPz0A2hvd6EYjeJ4ZRR2A5uObgTnMkeyrSy+9dPf4xz9+kIBzewm+wlvPmtL8xTfv2wOwBO0Blj/0oQ+Ns4Zph4DBv//3/35k8V7/+tffPeMZzxjBV51hm3JI2wKeHfTZAtMqGXAQLIGnCqSv6JXtdv3kPDqTk3ruIFXqSWUzHERO2XH97gBh/17AkoKv6r+S1ZkTUVarnvMgWfWcxu20zMBa6p6PacsmVjxzuvnfW3OtxiEbwW9tQJnpf4K4PFeVhhWtvK0EQ11uk5eVP8ggTueHOjlPHXSd6mS+0pFurDO5msl/VdYxeTnTLcYj2yW5JzBGcBP7S2anSuuTta/sVQKrbI7BdhL8pA1t5FAFCGw1AVE+Y0exdyoLjN1T4FX3IUN8p59qLaCsWIKw/KiUMWMl4MtYlWVL35SqJxDLSr6+bgAAIABJREFU5il8CEE+BXZTzpyn4hPzoj2qRuCb/+iP/mhsoMF3si4g+ErGprJtO7nwvnKdkDrt/HK5r+xF6nA1p2PtWa4vXO68zHs1jnGvZcam7krXXd5YQ33qU58aZZtZl/CZf2yyYuMTpfrTP6ZMVLTrdFu0dDuU/rSip/PDA2luE0Vj53/ycYs3I65taE9lL52XbudSpqTTsg/Vmiu/8/60TsiNBKkj7q/S13b6Nehy5VVjs1PK5jHrDO8n5522rvIhScNKH31NUfnZmb3u1iPOr6RNR7vKF3Y00zhzM6B4lrw7od9W2ruam+uO5D5lPZ87hm5Je297RuNOx9VnxYPU12q8He/8++RV2vxK18SzSqfd5lRrBpcBn1/Kumxh54PStnlbM1mQ7R/tfhkCsBrnYSOPzpRVSeL9YMb1LjN2byevec1rLnz8TBRl3bsosCiwKLAocBQFlnM5ikzrpkWBRYFFgUWBs6HAX0fwVS9d/ntrrFWmSL4IOxghMIgXTcDZN77xjQPYI7hIpifga/fSyTNkZVAW7z/8h/8wzn0FwNUZr3e+850HEEtQjbM8CawB7AIu+4t9AnrViy33CMijT4BHAq6Akd/5nd+5+8mf/MlRaldBAwfBHJD1uVeARM4VcBoQ+XnPe94Azu94xzvuzj///BHwBfT2fw4yVNkLVX8VeOnfJdBQATTcQ38A/ARfyUoFOL/VrW41sqL8GQcXHfRIenUyRz//43/8j91rX/vakW1MWep73vOeux/6oR/aXe961ztkHovOAjZynsrQ4veb3/zmISMEJR70oAeNdj7/+c+Pcs+UI+YzWbDK8KmCuQ6YOWCjuVcAUEd7B2M8+OrgTT47AzhT5qp+k970VQUWJUOVHFRgYQWgVRngHZ06ezPuN6Bn5Hjtd+Zv2ajDHARM7c+zmj1fjS9tiN9T8aPTnQ7Mc357EEHjTyA07XV1XTxV8LXSswQcO3lJWXB68Ldn2hwTfPWxXJ3gawWYpg44ryqbrDbcjqZtTnnp9LPiQ/Iw5SXb5jP2n6Clgqc6J53vCKwqoIlvwu8R6OQZ/Koy9gmOqRSwSgDrDFayWfGf+F6dzUpmqjJbeVZB2MwO88x/n5vLBLQkSMz4GStVErDlVKagpC1/M2buo4oEflXlbbHz8iWd3eR7/A8bZth0RVYvc8cv3+lOdxpZtawnGGtXPr7ykZU9mfHUfU9np8lM9c0jqUszUH9mg6uxulw6IJ82M/1W2mn4oixY/CKBbc7QRX50di58I4Cu89FntNsKOlQ6Ua3VOt+avj99kfdf2eZcW51Gdwu+VjZH48q2nR+SFQ++Vn4on6l0LOm5Za9msp608eCrxpz8qfgpmnfrhdHW/qiB5E/Sr6NLxadj+On0SX3u9Ht2n8uH31fRyX0O17UeTbqnDMtHVt8nHdIfVbrjz2zRrForbK21UjezDZ9v2h+XHbej/nc3x8oXO398ri53LhNqo/LFbuPTl/scT9MjW6PmPDp97PT6xHz2lWCkT//7yv899Go8e84kCAtaHevoDNgqqHoi+EqbRQZspaM+rxV83dKYdX1RYFFgUWBR4GwosIKvZ0O19cyiwKLAosCiwFEUOJPga9VgAh3dS7jfly/S3Yt1B4bppdSve/CV78liBdADkH3IQx4ysjwdiM+Xd8BVnelG9isvhIC2lB6mhCwgMlmMZNNy1ptA3Mwg7F6EHQDSyzjgMcDx4x73uNE2ZW8f+chHjnPsPPjqL+96ga7ABn95zxdtAZ6UOCazF/Cas0jJNAE8TxAhaVwBYuqvA3w60ENzq4AL2gI4B/z+/d///ZE9+k//6T89ZKJWYIXzIIMtFSCi76644opRaprMVEDfBzzgASP4Cm8JDjgooXbVlwd/ycqClwTtkTeAecpTw0fm8fSnP30E7QGUn/3sZw8Q38tKa04dUDe7PgP3UkYqENXl1Xne9ak2kq7+fcqKMuM8ozf5mADVLNModcl54uNIffA5pZ4KKBqyHJk53k4lfzMedCBrjtNtWepFNafkA58zyO1jrUBH8bsDv3zsGTysgMvKrktOUs6S3y6bvvEm/Ym342PyAI8DpjO75T7gGF/j9qBqlza6TSFV+95eJZsze1DR2vXXN4VwL59lp9gQ8slPfnL4HG1C4UxzfIJoT9CVABl28FrXutawWVSPICCms1Ypt8tGEuwl/lGBWem5BybdXniZ85SrBJld97wNlwvRSfMjo5IqBJStx+4yLjbx3P/+9x9Zq1SWUCWFpDttQAfWAGzMwQdht9mAxYYafD9B5QwSp/4671zOND+fi+6V/KQ+Srf1vdvGc885dwdAnv257rs+VGunSv+3xpzy7/PvfIN4nTaBEtZkFV9yySUjGxbfyOYw/D6b3JAtyVLawk4PK5td+QPRyefrspU6qs/VZibGomC427NBm30Ao6qyUPWd/Kx4lHz1dtwezmzPbN7VGCr6dzoq3sxkvqL/zAb4nDWvA633gSNfD1b8k/zN/ESnT+4zvR0fc2W3kwdOs45XGl/l/73v3FDlsuk+yWkhn1BtTqrsRacHlQxWfi11Sn7G+T+T54p+yf/sN+1M8tv5VG3a7GyInkueJ9/1Gdvla5otHXIZ87/TpqSNdl/mdHXaux058fd+A+HwNVddeWojw1VX7f7q//2r8ThzONjgIguWwOyYL//vy9TL5o1x7rNZS507C6R7nflaean13aLAosCiwKLA1aXAWbikq9vlen5RYFFgUWBR4G8LBf66gq96UcwXYr0kJrhUAT8VwKfn9HIrUIGMFTIqCH494hGPGKXsHAzyF2uNCRDwTW960zizk3LAgLScGct5ZGTu8IJOeWKA2yyLl0BM9fLrIJSydwjWcRYrwd/b3/72uwsuuGAA2l2AUu3OwIKkqcZGn2Rmkt3LHO9whzuMwPItb3nLw9l4PMt9HkTwuVQAgJ4BuHZQ2oNBVRv+nY+R7CsCBO95z3tGUJSzUzPzNeUlA096ya9AHo0XGXnlK1+5e9nLXjZKS8NnzvOlVKaXlHaQxWmrMZN9RVAesJ/5E7AnoxgQmeD6c57znJFBReDimc985u4617nO6KPbDOByUtHIeZ/XK5BW98wALLd30r0KRNR9oq9okCCeywlywb8ECZ2WnrVS6U4VkPO5aqwZ4JXdqfh2+E7lz/ay351veAJ0MwBKwdpq3KKP0y1tTz7XgXNpE3NuToP0X26f/LlOL6UjaseDZNlv8tXnXI15a/5OZ5+Hy1yCiH7N20+bPwOyT8hjlGPMTTYzPUuflPxlftJhjTvHlfxyfRL93baJX8oopBQvP2xkIZjI32SFkuVKZQFsFnqp8sA8j4+j3D6BVgKqbMoh0MgP9ld+j2AmVR/4jJ3MLFbNjzG7XdB407e4XXK/5zTxuabv8+flV5k3mbtUs3j/+9+/Y6MN2buUtuUYAnwtc5Cd5zloR4nld7zjHbs3vOENYyMN/gc/SbYrgVfooGfSDrudzbWKeJa+RN+fsC172Utfm3oxwO1zTm268Gtpt9OfnNDffRudbUk9m+lz2pwTuru3l0OuLUWKz9AdeeTsYKqVsEYhIxYZZAMc9KdqBEH/3Nzg9Eyf5PJT0T1tcucfXX+r+bsOd3bBZSPtk3S3W1t1cuX0nY3dZYz7vFpBxbPUUz2vtZ3Lj9NDNqvyQy6DlXzqjO4tPunZ0kfsy18nLbI/908pA2670zeKz5UvTL6fpquR3VeNsaJL8thlB33B9mKvK3tTjcnp2/nZjr+d7UoaSp59LZa62PEgg5QVv3MdkL7TbYT7bV+n5DM5vpld1tiP0XVvVzzqZGVmPysaqz3nvWjjNsPtSh6RofuSHrQJ7VTtgk0+lb87jGsj+NrOzUsOH4l4M7aV+XqMtKx7FgUWBRYFFgXOlAJHuqIzbXbdvyiwKLAosCiwKDB2qXanqxzII2Cyolf1El29KOYLvT93DCDpfefLt1721SbjJRDG+ZtkUnC+6Q1ucIMD6FQBEDwDKE3pWAKTBFkJkJF5ScYMWT8KmM3okGBgjluf6Q/AkQwkgq8A2ZRHvve9730AGf2lueozr3eAj76nT0BpAoGveMUrBiB/3nnnjaAj88tsT+eZ87QCv7kuAM1BlwT7ZmMU/wi+MjaC52Qsk60EUO6gRYIFSWeuM99qx7nG+prXvGYEXylvDBhP4BUeEJCogKMKqKB9ylxCU8B+AvZk7agNrl100UU7MssAjznzlYwxAhoJlKj9LfnKczY7IKnTQ33vYFCagdTrBIxcB7m3y6AQHzqg76AvskLNqtdBtJl9qQCiru/TwDADb6s+Zu0cw7u8pwPxXC5cFhJgre6rbJvz+xg74jYqbUAFdFa66JthOj/LfLAZ3EtQkOxxwD59r0Aiv/mnMu/wGFuFjqELCgro7FDu45++d9l0OXbw0nkrGqaMax5TEJLyfHug/ZigWNI3x+Q2nvagEbQikIi/0g8BVnwWtMLGYz/ZTMR30IXn2FCEnyGAiC/jh6xCgqz8EHwl4MXmH/7mOrQk2NptxpFeVpseJO+6JnvsPMhAhtM+gWvXFwfSK1Cb75AlaPDRj350ZMLyA50IVpBVyYYbqhQgR9z7X//rf929973v3b31rW8ddCTjFb/A+a5snEkfVG04EWhd6fpMflL+0p9VyzTRSjxI++D9VaD8uJ+gqNnc2SYY14ct35I6P8a6z0ys7CjfKfjNObtkLBP8RtaRRdZvrMU4CkKZx853p8XM11R0TdqoCoIHid2GOp2rdUdn77wf52dn77PtzlZ064X8Xvozs188Iz1N+faNEbk+0HxyXj4G6Wx1j77bGlvSYMu35XXpp+boNsqzq1OGJF96vvKz3ZrU7630QnNymuYzlf5j27DN6Mfsn+vtMfT18bgdyzVg8qLyrdW4KjuifnKTUzWWfD7HleOoZCvpmTago8GU0HGxGkcnCzO96ca6RW/N6bCGMFt/ms3T5oD9OpwNhdKRa557zc0NG2wCOtDsSoMU9r7lRAli+Zv9evtwDVdUlCCuaL4yX89EEte9iwKLAosCiwLHUmAFX4+l1LpvUWBRYFFgUeCMKfA3FXx1UCRfuARCJCCZoJdfd6Cbvyk7TOYk55yS+UrZwarUq14YeYYyjGS8EJQjUAYYQzDtrne968iAAZh2QMrBhwRrHBismMJ1+gMY5sxXSjs+8IEP3P3AD/zAoQywwCro42Az7Qm0VoDBX9Aruuk7AE5ATQLTv/qrvzrK+hF8BYwGiK/acyBC18UzD7I4H/3F38tuqS3dm6A+41TwlbLR17/+9QfvVNLyACRc41SZq5yrQBxd86xLHzN0eOELXzh4DQ8oK3mve91rBE4B2TUun0fKqcAJzgSkfDEBbDJ1KOWseX7xi18c5RQvu+yyEcx42tOeNrLLVPbSs0ycFik/AqUYgwdfE4DR/LdADNclB2L8e9Fw2ta+zNjAdfaBpwpISkDXQajspwP5KhAqdUvPzmyFP8N9TvdBiyuvOlV6rQCCvP20YR2dKuDUbYd4lt/lOP0+16MZ/dIudf2qL5+D21SXK9e7LgCF3ikYqACrfmszD9f1Q5lbAokEW2if7wkwYiMJmPEdQRf+EXjlbwKGyl5kHDpnVMEZZWgqeMg9bke64CzfK6jrdsqDDxW9Elh1OrkNlb65jdLfojm0UiCaa3yGNtADWvHDxg42fADC85n7+QfdREdoQvlzfgiqYnvwafzgc6ChbJH8TBV0SVnQ/N0Puf77/e5TdL/owby8yoAHB/xv0Ufy7NcygOu8ER0JPJNNSdUHznLleY4j4DxxKhEgY/j+V7/61cM/4gvw+2S8SmbcVtBHjo/5MxZtQnJ9rXxj10ZlYyo7r+edNqm/4qnG5s+4LRi8U2ncK688BGQ7O+r+yX1k+vdTjnAPql/j1Lql4iG3iXYqH836jbLPZCIjq/hVNotRVYK1mDZfSO7cj+U805aKTvlMpcP5bPqM1IGkWWXH/TuX17Tl2ZbWgaJjjrdqt/M/ea9kxMeQcus6nvYt20vfkxsmdH/KUkcv55XPqbKz7ntY62Eb+c0P8qUfyQk2CF+iH51pzW+tt3Jt4XZcuu78crvkdPP5eZuak9Oj4l3nZ46xGxl8zT6dJ5WP63jstm4mg9UYfb7uHzp+uy2r+k3dTjl0een4siXL1RxPs6e2fux0qmuno1PKWSeDus/11/tyXXR6HTaesOa48tTGOIKvW0F7BV9VdviU2T/1fqY2q7EMuuz2Zdn3AdxuzD7+FXztJGd9vyiwKLAosChwdSiwgq9Xh3rr2UWBRYFFgUWBKQX+OoOv/nI6G1QCrXpOQKKe9YCUv1DzN2eIAd6RAUtGI6VryTjM4KleXmmLQJlK8gJWEyzj97d/+7fvbnGLW4xMGD/HTuNwgMRfhh0UrEAFspPI8PjFX/zFEdzlvNGb3exmh/NNadf7czCnA6wSsMjx8BxZUJRXJPhIgJOd8//6X//rMT+V93WAx/khHiQI5/xMejgQwDXPOqjmx/gIJpABA8gK2Mq4BIT5HDtATOPx4KvkSGUOn/rUp46gKG2TcawsJ2U4qR/no8+NeQDaU3L4LW95ywCHycwBKNa4CI5Q1vjSSy8dYDGZr9BZ5+w6+OWZIUlfH0sCIQlWVIDSLECRvKuAH9HOgaxDv1ftTgQrnT9d21ugV242cNuRYJr3kfJQ2ZlKRw82hrOurCzm7HnX/wRMk4Z+vaNl6pn0prKbSeNK53x8LiMJ6FY04zsPlKQOeBvVBgoCgAQHKR+OLvOZ32ysIID4qU99agQNydLkmrJeZdNlI3ReMHPJzShpixVcVYYsQUU2lHiWJ58VpEUHPWDLHJU9y7Nf+7VfO57lHpXdlW1wGfQNKU7LpLOD/vyNHSJIoOAynwkSUhGB3zp3lc/8jb8gQM19jJPnsIkEVQk4YyvJ6iSYyNiZn4JUsp0KSKtUcOqh23f3u5JND5a6XHb+wm1/+ku1KZ8sHXG57+R2Js/Zp2gNvShD/K53vWtsuoEWHCtwj3vcY/hDgq+sG+5zn/sMX8BRBfDf55a2Jm0vc5DMJi279YKvZ5wW+r4CvqUnGdByXeQeX+/4M51ddp67nexskeafdOhscmXL1LbsjfQGu4CNwL/iP9lIx6YCeEYpYjKXvQy0j8HtYwZbKlucz07nftXeFu2DC1trsc5f5Zqwko/W1+03PY1x75Ei1x9fV+R8Z/55JqOp4+kbRefqPrczWgOK727Xs83ZWN2+Su8IsuJLKLGOTrOm5+gRfBGyxGf0XptZZAexp9h8Mtyxn2z6I9Oavz2ztLMF1TrBv0tdTN/geiF+pW7P7FDVXkXLHJOvRdQ+/fq7VdqKSrfdPlR+I8fS2aKOjinbs/WO26Ski+tFjnnmw7bmnDam8guph6lrFX+3+FrZKbcZnV2uvh/+6hrnjGENHb3qyt3//v9ObY4659xzDkHUkkfKWtVmTAu+6n5t7jkc67E/VzaDr8mXys6sssNbFmddXxRYFFgUWBQ4Gwqs4OvZUG09syiwKLAosChwFAWODb4CauiFuXoZOqqz/U3VC2X3sqoXQbWfQL/369kAgPuUggVkBVwls5MAZwZfDy+aV145ggCc+UopWtoi6EeGEAAsYCwlcL00WY5NL40JDDC33AXPPWRMUo72+c9//u57vud7RoYumaiAQGrbs254pgJnDy+3VvLSX8Dzbz4DRHMW3mtf+9qRCXS7291ud5e73GVkbmaWaYJcCjb4/CuQw8EE568HX5MftAMf/vzP/3wEaAh2EMxUWWRlpDkY08leAiLcR98Efzhb7lnPetYoRUkwFPmABgC7XnY4QVn1JQARYJjMWX54HsBeGdbcC9hHiWfozFwJtHvw1dsX6FWBqN04JHNJg0qfOsClop8DqTlnPld8czmc2QjJhZe4dJC1GruPoZpzNbdjZeQA1kXgtQN+j6VXAmM+7mq+FTC4Bb4lXaqxdQBcPpvgYGZXbQF5GisgN5s6yCJU4JWAITYHPyKAHDunM0V1hii6ww82iB+uyx7xHMFK56uymZTRpLYJ8vK3+wsFP7EhsuPKFqUP2RZlQfEd4DzjZHyMi79ph+/5GYDlPqPWbbPGqmAuvxmjQHiVCVZGlrKr+F7jZJ6ig2gAPQis8kN/jIuAMkEoZQMr4KqgcQY3Z/p10M0481aykhuA3Le47KXu5X2VbXbQXL5F46l8auV/fQxqT7aasRPsx2Z/4AMfGFmVBLPxL9oEQPD6R37kR8aGK53znvamArfl4zUv1yX3g9W8XQ99zOq32tyQulrRaxYon/lM9TvGvS8V7O13vqaTq5yT8019KEsq5QSdQZcJvPKDn2VDE7xhrXSTm9xk/IZv6EjFK/E/+ZDy5v6rGrPziSCFggidPFTyebg3yj13+lLR2mVoBEuucSpYknStvnMedT6+87VJv84PHuMnvO+Zf0o+aE7a+MY6kcDq5z73uSEX+Bt0mfNQsa3YVTavELTX+ZXYSsmK+xbWhc4H1v8EYNkQSdlr2VyXsco/V/PpNr9V9jPlyT87Tzt+pCxV6yXnsfPCfUXVTs7X59rpTPVMFdytaOk62V2v6L2lv539mz3X2T3pXWWT/Vr6hG4Mx8zZ75n5wS1dPMG/feUDH/OQ23O+FJTt2hsB1ChdPOxjHCeiNf+QyX3w9TT51DmwEwR8Zb5uSc+6viiwKLAosChwNhRYwdezodp6ZlFgUWBRYFHgKAqcSfDVQR9vfPbS3AE01fe8vOkF1UEGb799+duXoNXzgDJvf/vbdy95yUtGlsRtbnObAdQ5YJEABGAlgCxnvhJAIIuRM+EAdChLy2eVsFQ7HpCuwBC/T3/zm+fIwiHb5nd/93d3t73tbXf/6l/9q9POXvWSjHpJ9QxJzUGgvgO10KLKmuF75kqQU2WWyRK44IILRqlFgEw9J56ob9/B79cSAEjgxmlTZdR5+2R96cxCgh2A42QtE+xgXNDEgYxK/hJ4VPvMG6COIPvLX/7y8Tdn+hE0vfWtbz1+vJxhRT/NFTCP8s0EmmiXksWA9gKwmDNy+PrXv/4Q0Cf4SjYFAROnicuJ+HaM3CcI43p1AJc3sjkrneqAWQfNtoCd1PEDzwTy7EHj1Pls1+lQAZMzm+DAzoln9zRxOU15zs9uLxIwquilcWUQ8/BsAFMJrKZO6XPHr84mz2TYwcYED9O25ZzVX9ojMo3e+MY37n7u535uZCGhw8rOVBYqWZnoND/ot2eo6qxRAosA3jqLmkAM7aFrmhPBWIB1fqOP/K3sWuwb3/MMfwPCA8zL/nEvtobrmqt4gJ3newVMoZOyRvlewWLRTEFWz97jPgVvGa/GjX2hb5WnVdYVdOI+lbxU1i0l8KGfygZTjYHgk8qjM7bcDOG+xuVWMu26kDaj0j//zvVxtiHLfVeWf/e1RAdKdzY+ffiWnVRf+q2NAGwO4LxvzhYn8ML64J73vOfuwQ9+8KCvgvHdGibtt/Pe6ZXrgm5eaef0XGbAuR2obIG+0+aDDN7m2Cr7elhr7IOMlX1Le1DJTdqU7EuZVrRFplX3D/khuEbwlWoVnM+LbhN45Ux4BWDREYJrbvNc1tzeafxJj8qH5hqj8w0z2RxzpKQzgQfPMlN5zihTmmP1NZLoOvTefFnqdfoUjc91ovKRla/zZ33dkbTpeFj13clvygm8xq6rpDq2FXvO5jbWrvx8/OMfP1QHgM5sQsFWYlexqdhTfI2qGGg9SV/YY6o0sF5Dztj4R/s8T9Wcu93tboeqJrk29jVEtR5L3alsaX6nz51OdXolucznXJaO0VNfe1RyWPG/4mW1hunam8lRpW9dfzN5Tl+o8W35kEqmKz6mTUnfw/VqA3DXvutvd09nizSWytennRr3RvD1QCurBDOe80PC9zdVOnCgqYKpxQTGPcX1QdsVfG394bqwKLAosCiwKPCVocAKvn5l6LpaXRRYFFgUWBQ4VV5IIYCWHgAZOq+vuv2IJk603d2vF9UOOEvAQS+dfO/gOd8DplBe8AUveMEIrhHc5Hw3fzF3EEBtkC1LsAwQhrNGAfMAZzkXlbKyyspKIClfurmeWUL5sv6hD31oBHoJBHLW66Mf/egBDmk3vtPBn8226Vt9ZfBV46zmypwpz0b27XOe85xBH8rv3ulOdzoRQEyAQm06KJyAisaTYIeCED6upAuBV4A0ADeC3wQruUeB14oWuWPfx+x9IccEvZ/3vOft3v3ud492FZjnfD+CsF522OeYCgIASJlqgq9kSNzylrfcXfe61z1xVijBHQB+sqkBw5/5zGeO4LaXd3aZrEDuCkhzUMeBlNQdPeu6or/9WqX8qacOBCWg4/xPYEf9KXCvvhw0SgCpGrfzlHnyU8lZziVl08eXoFtnm3J8Got4Vz2nfnKzwcFWGGie7fkcnNY539Qdb8efSxnqbG3aCZ9f8lXXRhbYvkwdv7G92JTHPvaxAyz/lm/5lrEBhs0r17ve9UZpRwUvlT2adirtg+yz+wCXaacX3ytoyv0eHFYQUDaTYCz3ch/6DMDPbwVfyYxkI44CtNxHdqr8jQK+tIdOA9jzLEA/wTsB/PTBnJW5yt9cw58QXOV+nuezSmFKl2X36ENy7+c+u/1PnUpZr+S4072UyepZLwudPHCbnJs2JH/eRwVKpzymnOj5Sg9S5kUnZRbDawJ5L3rRi4YN//7v//6xAYm1gs4NroLabgeTvtJ1bRDKNUvSyPV5ZkM0dslA+lWf60wvKjujMVY+oPtO805apD1MP+H9u9/b+l76j75hU6jWgY1585vfPPSRdQI2hnUU9kZ6V60LnJbMo9uccrDTtinQ6V79nTZyy7+4fFfy6rpd9XfuOeceMl9dpzp/4vaw0u/MSMzx65nKDqespFz5XH1tnLrrdob7sJ0EV6lWwrqQwChBV/hGgJUwGMQvAAAgAElEQVRKImycoJIMGyXRPdZxVEvR5h1VO6j0WeNW9QRsOIFYNhBx3jDHX7D5kuNLqICjDZgzfUkdFC3wlcMfWcnq1AO1W8mDr/sq+Ux5qmx2NW7nc6Wzabf882zN5DLmMuPzmG2U8PnMbF6OR8+lP6zslcu0/k677jxJ2U/bNbNrW3Sr7EHyRpu2NMaZ/XKa+aaBSraq4OtBjvcB2NHnLCq679Dl++Czu+dUsnhf7nicEb4//7XTsZX5OrM+69qiwKLAosCiwNlSYAVfz5Zy67lFgUWBRYFFgU0KfDUFX6uX2Hzx7AAqB564h8CdgpuAJQTGzjvvvBNlxfJFGKCHc2IJhhI0Y8c7GVoEYwm+UpoWsEcATgIDHdCqF9gEmf7kT/5ktM15ZoCGj3rUo0Z/yhjqMjwTUOBzgmYJIvgzDnwAQAMuXXzxxQPYArh83OMeN0ArMgYShPA5HAPsqC+nWY416aKycYBtAGtkkyrLy8FUB0QqQa+ARAC2D37wg7snPelJIwuOzAaC7JSVI4MG0E4ZTxWAo35oB6CPwCplLAHlyL4hWO8BcOSIbGroC0j89Kc/fcyJTD+BNCkfotkBtNiDv7rfASQHepJXDqJ1QJ7PMfUhwTIHclJXk4ddu1sGqRpzF5TItjoQMOWkktsBKFn5xmPHmfdl2wfwar/HRTwatLWM5LRzDhLnvCpAXPxIOzjTkQTHnb8JwFb3unwCmClzjQAJwRE2OFDWm1Lm2DaCrgQalZnmc6zAzpTZKus6aaF2PCiYsql26N+DtLQlAF6BfT6rZKX6Utt81sYkaIefYe70J4Bec1QJWGXPKoiq0sayOVlZIXXwhPxYplzqrtuWLVnuridALppUfbn8Zd+04wCx+6vKjlS2o+JzNe7UlZQh5xk84Uz4F7/4xaNKBrabAB6yynEDKj/veuH0r+bp/s7nVtm1tBVp99M/ZNtqv/ITVd8zkL6zBVuyI/r688esC2Z2s+KhyyI6h++ltCxrFrJhyYTFD3M0BJvtOMYBf8w6ZpTuPveahw0i3vdsfeO2M+nT0cvpIf4576u/Kxq73FYbF5L3Go/b/xnvxKMMgmYme8dL9TfbnOZjrHx1+kb6VnD9M5/5zDirlcokWodyjYx0NkYomxVfwpqZdRxBU9b9tIuf0UaWXK+7bvhaTRsntKGG/il1TXUTZIx1IpVheA9gDBq/y1Cl05ID0aArWZ33pR6k3XXfkDJd+e+ZnOn+lOv0na4TW7ah4rnrRNqz3Fjm9HBaVLbUbbSP8RhbpHHQvzYIdrbS6eF8Tz/WjX1GE28j/Zaew2epooYHU6uNSzOaVO0fzmSlipSCrcVRHMcEXzWXQztd0Haf9er9jXFvoN8r+Hqm2rfuXxRYFFgUWBQ4hgIr+HoMldY9iwKLAosCiwJnRYGvtuBrvjDmS3e+NDrY5cATL6kEFd/61reOUmTf+73fO0oK5guzP6/gKzve//vn//vuNt9/mxEwuOSSS8aznAfKZwHnMyChAgASULviiitG5uTb3va2sbP+wgsvPAC+3of3U4GdM8YnuOj0Fb0ouUhA8mUve9nI+H3IQx6y+77v+76ROaBxJJiTYEMF2jigMwsm5fgJUnKOF4Fwsl4BvQBR/bxdl4sK8KzGxzNkTJAR/eQnP3mcAUwglKwzgq8qP+xgdkVb2iH7huD5Rz7ykZEVTmA/Sx4iTwRfya767d/+7QEOPuUpTxnBZIL4zlf97fypQPUK3KvAvwTTUu5zXqlXHXhXgcfO++RLglUzQNF51oFPSSefx1bbarMC5CrgaaZXFRif/Mz5dIB9JaudviRgnXSqsmxnNKvo56DorL9KpniWMQBcY3uxKWzoePzjHz9sp5+H7H1vyadoVMlFBcZqDhp/2nnRpJPPjq5pT1PmUrYc3Pc+PQCsuVXyUQHsonEGr9N2bC0IZvKoMfk4K73p5Cf7zvL57qurcac8zOxKZwOch7mOkJ5cfvnlo/w8G64IspOd/dCHPnRs1sI3aAOU6JGgfNqUyk+qr7TTFT31vIJaesbplfPKzLHODlUbl7ZkxDeIVHRO/XFbs2WPU/9dDpLf7s9EC+gKzwjAsn4hS5FMdWwMwXM2feBr4eM//L/+4alzPveoSjXuLX1IfjlvNPbqnspnbtHd6dhtOjnWn3S+XnZE83Bbv0ULXT8m+Jr98yxrJtZ5rIngGQEl2oJH8JT1H9murE1Z+7FGI+BJhjN+ROtBXxOmH63kK+2Oxu/ypeegOyWIWaf/3u/93lg7Etx/2MMetuM8WAK/aZ/dz6T/r/xw2ovOZlXyUtma1P0czzFyNxtnp7PHtJt6UH2u/PvMTqY/zvGdic/SpqoqWO/6XdmOSva8745XM59f0ZQxssFAmf26ZxZ8reRQZ0WfoNe+7PDQkaIUuuTi6OBrnPlaPre3x04fbYScydQKvh6jceueRYFFgUWBRYEzpcAKvp4pxdb9iwKLAosCiwJHU+CrJfjavZzmTvzuJdiDDtrB/MlPfnJktFBmlpKy559//tgx74C4A5LKhHnNa16z+5Mr/mSU4L3hjW44AqTsdqcNgoFedswBK55XyWCd7+ftOxDC9Q984APjvFcydO9xj3vsfuRHfuRExtTshVo7tKGH/lb7voO8AmZFQwcxeeb5z3/+CBQyh5/4iZ8Y2SNZYs3nwPNJywS3HNhTv87TCmwhG5eyb5QF5kxIgq9kNnhGagXOnniB32eFaTz6TSYDwfUXvvCFI5sZMI1ydZSt09lxFRjpCkVbBKlpBz4C7gLWq4SqA3q6j8xX5vWzP/uzAxRmPlWgJkF2Bb87miV44/KYY654ofsrPricCMBJGmu82W/Zl2WXJmhZgVf6LmVYY02g0uW+At1mc/Tg65h3ZMGekLf9PLw9D7Ckfvl4Kzu3NVbvuwOLUy9PgGpxlmBec+DZ+1JpW9mYY+bBvegEWeVkoj3xiU8cWeuPecxjxuYGQPNBXjIhiszNCox0m185tgrAdrn07C7NJQMaOZaUT9dLDzjovrR7so2dzJFRyzX5Cx9vp7ca+1VXngpwn3vNc0+cze1yl7IpmleyuaX7mR2X45Oeejsq76zvHNB2X+10rvhY9VUFQF2G0z5wzfntPoHM7Fe84hW7173udQPUJrDDz8Mf/vCRBUsgz9tOn5w2KGU1+/b7OzuWfHSdd3ql7U4ZyrHlRoDOFjmtVFJcmUnuB3Is1Xz8/srXVP4k5cltUqVn3E/wjo1OHBvBpg8CsWyGooQ0G6Pw82RNKuvex9rJf/d9jjlltLNhI5DtWWVN5nra5xP8oGQtbewrKThtOlnMeyRPWifzXAbms333Uc7HtOPel/OevmQTyCwl8Moaj006/LBOIsCqDTpks8I/1tv8zbp9yw90vsHH6LrP/Z0/9fkTDH7f+943qpewfvypn/qpw+bEnL/7Yc3fx1350Bx3+vKZHKr/tH+VnXA5qmg1+66yFZVPSdmt7LfLktOo0xv1k7I147eeyb6q8aRP9HE4fyv7lbxxOjlPOpvRzVnfV3R3O59jmvlyn/ss+Dp4sg++VrJ5bPD1WBnzvga9+W+VHT6WfOu+RYFFgUWBRYEvIwVW8PXLSMzV1KLAosCiwKLASQqcafC1e+GtXjrPhNazF2sHa/2FX2BiXtfLKRmv73//+0dZX3aq3/3udx+ZEABweulPYIZAKKVkCayR7co5r5SNJbDGuZ6UByaYkJk8mqsDJzNghjETXLzooosGaEhf//yf//MTJY0dFEsQwQNNzLcL1M5exh2Ioj2AaM5QI1vtR3/0R8fZr2Stic4V0FOBLQ4OKniYoEcCqrrOOCgpyLleZC4DmkJ3Bc1nWT4Cl7xPjUUyQmD91a9+9ShT+MhHPnJkyJB5TEYFwWZ+FOSVjKRs0hbZGpwFrCwbznqVTDiYQ7YEwXt++EfZYQBFla1LeVZfGWA4Rpdm4FX1vPPzGDmRDHbAUNJJ8ntK2U4BOvkvwcoTemTPdOPz790O5P3+uRqnQB9K5yYdHewSvxxEVcndyob5d6nDPqYtgLUDPyWjLnM5/qRx2uoOoEyaVfLlz+p++EAwBB1hswF2mEDWfe9735FN7zTswMsteVUblR3JcWcfkhPNJwMPOaeU+y0fKHmZZdBkQLhr0+2D29XD+Wx2XprLQEVXl4MEcCv5E21nvtn7zL9lX0Q/lw+398f6UufX1pgqmXf51fOUx5Z9ZnMVG3A4CoAy8vg/Pvs89Hf6Pfel8sepm3xGJjLw7zYvdTP577rDvdrkpXF1dmJm/zrfMtPNE7K430iR9kwgvcqRV/TIZ7zdLdny69CUoB5BPErVkg1LVQo24LGeIIB3s5vdbKznqHjBJhCVle54mjI0s5NuI1LOkjfJo8pe+z2dvDB/BTRnm+xEd59n0jnHqGc0Dt9w4u2lHqQsMT6qhLAOYj33l3/xlyPb9bOf++zwsxy/8HVf93WHHyqC6MxrfrPuY4OKbwTyPtxGOb9Ok8X90Q3VJqmqPZct5sAanfcI1sfIzQMe8IBxRjTvEtlXJbepx5XcJ+06/cs1Rcppp89uZ2b+prtWyUgnU24DK79Q+RbpQTefyg/P7FrSz/XX/d8Wvzr77O1XgW2fY86torHPu7IJ/oy/6/j4kh4+54oePnf3c26rT9grlvD7UsFbcnYm17Ps8Aq+ngn11r2LAosCiwKLAl8uCqzg65eLkqudRYFFgUWBRYHTKPDlCr7qZa0DqI4hfQKq+fLqbcxe+jUWQDcAn5e+9KUD0AEsIQjAeVA+XrXLCy1ZsmRPvOENbxgALGAd5WU5g4oMRwIIAEaeseQvv908KyCFrNxf//VfH22R+UompgdReSYBfNHEg6/0qfY7IKgalwNw/A1wSUD4uc997ghSM3/GlZm+3lYCQf4yr3EluOnP8LcDCQBdX/jCF0Y2Krwg8AoonuewJmigNvjeaag56hyv3/iN39i99rWvHWAf2U3wkpJylJuE12TAzkrZ0R6ZEJTEo3wxQVtKFuus1wRkmMsrX/nKAejT7i/8wi8cznx1niXglFlKzuNjdCnvqUAqB9NSPjseS28cvOqenfE9dTnB/DwXbbQV50+l3g252gdsOwA89X5kEJ5z7pfOmLKzSysw7ATP9hmwo08r1eZzyyBb2rhKb5P2fh5tgmmVzfS5V3ank59sy+l77DX6U5YT2Z2/9Eu/NOwnGw7QN/QlddRl2+WgkmHnSYKpKVOlfLAPYJ85diwgmrrZ2VK3SQ4+u57NdDdtaQKwCfDObP0JwDQ6TR/SbfRIOz2Tm0o+5L+kc+Kz+y7+rjYO5dxdb2eAcsdzH4PPg00+nOn4B3/wB+NoAoKt+AeCRZwZSgl+MvJU1WCmry67CrKmjOX6qNPPDHblvNSO2xd9V9njyv53/JyVfexkIulyoo3YeOO+o9LZyqZt+Tw9w282fpB5z9oP28NvytjCQ4Ku17rWtcbZ7vBXxw5oPed0PpZm3X1bttrtRepy0jnpmzq8ZaNSDtPOVjYqfbKP1222dAt7D91Zd1MuWOWE5Q8Iun7N3/uasXnxf/3F/zrwg2xX1k/whk1pvtnP+0ndcZ2u/H0lWx583fKN6o+2WZciS6zZ2axxxzvecXeXu9xlVGXR2jTH4DbY6Zu2rfJjuj/XAmnH/L7OR6ftmNnxLT1LmlU0rHxPNbbKluR8koZuOyo7N7vuOrJFq4oOKX++Rs9+vf3Z5olj7F9F8yrYmzIjOfOxpJ05YYP2ZYcPdNpvlhztWEni1P0tmTnT6wRiK/n3dlbZ4TOl6rp/UWBRYFFgUeAYCqzg6zFUWvcsCiwKLAosCpwVBb6agq/+IqiXWQfVHIDKF2G/X9dUvvYFv/GCAQT9k5v+k9397ne/Ab5VL+4ALGREAsaSDUkWJIE/ACUyaHmO4Cu78wGQcgwdcCAgNUE6AN/nPe95o7273e1uu3vd614nsifVXvVSXQV1kj4pEPkS7rTlb9okYwRwiQA0gc9HP/rRo0Qu8+VfAmPJHx9DZhkkgEh73KO50DY8IAhMxgqZuAQ24QP9d5lkCRJ6P5oXgCwZeL/8y788eHvXu951yAKA4e/8zu8cykqTaesZrCknjJWAKoAupQ1vetObjmcBDqvSfdxLaWllvj7pSU8ac4LnHvRwoI8xAwZ7QLkDTRyMmwF2lWxW/EiZ8XH53zm2DpRzwEtjrXTP25acedBR48r7Tsi8yjoiy1ddedBxB55pk2teetGDr+P6lVeOLN0sSVjxwEGpzJqV7CXtKxpXNDnB2yjZLADM5+Z64ACZ26kZ6JjXEvis+JdAssYgwP1Vr3rVyBCnzOSP//iPHzLpK3lJHejo5ONKP5EyLdo7bc4EeK10yvmSf6e+aA5V5pjzSO0kzV1/fNzJ986WOO/9b9neLvA5W0zkOHLsPi+3iT6XtAsVn1JGcs7dGNP+z+ZCQAi/QGCFjQFUMMAHskmHNQPl91WytrOX3Tjl/9xn+hySbpJR2tNZs5UO+ny6vt0+OD+8j6qd1GeX77SH/nw+V9nKar6VTKSc5qabbh2j8XBd5zeyUYpzO1lLvPOd79yR6Qy/KYFOJixn21/72tc+BP7IZPTNV1t2OXVYY5/JeuXLTtBrv8ko55k8TdlwW+jtVTx1WuW96sd9vH8Hbflh7cSmNp1DiS6xaeFjH/vYyD7mM9fYvMBmNzbgfOu3fOuoQvP3/8HfH0NQ374G7GQn5SJtb+UvZOdSB/icG9xSN11euUZZcjYE/vzP//zYtHeLW9xi98AHPnBkv3rwvvJJeXZ0zlG8rDZTVPKScpf83LIbSatjfeIWb9ROypzLkl/LftN2V/OYyXPy2/1uyrm3Xema+Chan2aX9hn/3Feth50W2UbVt681ZnPsfLo/L9nVvS7baaNcj0YbtslRf1+d4KtXvJmWLNZRH1fZsRQNCr6Cr6nB6/OiwKLAosCiwJeDAiv4+uWg4mpjUWBRYFFgUaCkwFdj8NVBjwoA6l6i/QWa5wBL2IFPwA0glcxGMjmVpZggAM+QIUHpYYIGBF7JhuEf54gBuFBujLPDlAnjWTwzsDjHzHPsouecVQBfziVjN71eoPk9C3R6xlC+jB8DfFbCQJvQiSxfACbAszvf+c4j4AxA6YBiB/5U4EkCKD4+AdQOHun8NoBSAt7Xu971RrDSg6LOO+eBz8vBD+b1nve8Z/dbv/Vb4yzKxz72sQN8JThK5mue+drNj76uuOKKcV4vMsBzZNHk2CTDgJGUOSb7FaDyKU95yiH4qj4qsC6B7iqbVzKSwFEFpm7xy+l2Ajgm6BdnQFXjTdmv5CvBIQd98v4OnHSauczw99CXyHx12fNnU5bVVoJVmmvO7yDnyn61jMpuXh1fNK4TdI8zi7t5V884r/16BxIm7R10VFtdJl6ChC4b/M0GE0o1Evwg65vMQm1cybE77TUmz/DITJOKhx2fUlYqea/41tE3gVk9qzFWfkv3VEBoNT7Xlw4c39I79dWNt9NJv9/pXulH8kFy5ptlKr8geuQ10SIzcjuwvONl8jNpRXsKIhGkw57zg/+hWgbnPLJW4DgANiLJ57tf6TYEya9xbwbGfbxJZ8kN/iSzmzR+l63c8CP+HOzhvrP0l5W9rfiYdnh8rkrIx3edXFYBiZSDSi5cP9KmV/TUPdBKZ4yyiY5NXWyu++M//uPdZz/72VHFgrUNdunmN7/5WCP65rq0zQc/sd/oM8z/vqStdMlp3fmZSp8r+Z7Jz5m0keNIu1bZh2ptRsCVMsKsk1lH8TPKCH/2s0Nv2KjAxjTKPFM5hWMrWC9j8wlQUkYYPUq5df/bBUWTz+7nnBZuX7nH5+FBUNeV1IdsW22wnuMYEirj0BbrSDZtMN9uTtJFl/1KRqr5VDYr70sfXM3Fn3Hf2q1Juo0W7i+Sfl1b4kFlc6q1hsuC08xl1m2qvws5v0/4tn1Ab7+cPZyZnD6i4nvlI/2+tMszuXL/Kd2erQc6uezei5MHqeca92kyYyeC5PEgY/5XI/NVZecPRyUUkxrZrmLO/voY+wq+duq8vl8UWBRYFFgU+ApQYAVfvwJEXU0uCiwKLAosCpyiwFdT8FUv4v6CKj51gFt+r5dSfvMDuEZmI6AbGZzsVAdsqwKbtMXZTmS/EpAj6EcAlnNBCcbSFufAUa6OTEf/5y/cCZg4uCxwgLYISpD5SuYkQc5b3epW5fly+UItOlVZSxXAkTTsZB96Aa4xNoLCl19++QCYHv/4x4+yvAk+Vy/2CV44KMb9DupUgB/fkSVH9utHP/rRAYRSGhAQvDr3qwI6EuDlM9kvL3zhC0dGL6XtOIuSdsnS4IxbMo8BYPNMSgcraEfB1w9+8INDnshiJXgugMZ5xb2AdZSxJADL56c97WkDkBRY57xIenTglvfRyV2CrQJ6UjZn+lVlHCVt9XzX7t7GjNvOJMtu1l41t5S72eekueun5ixwKgMgne6kzXJb1tEodaOac6UjTlOnRQJq2d4M6PQ2s/2qnbRJPkf1A+3IFMJ2Yk+f8YxnjAAHZd+lL7KHGVit6Kxn3P45DY/hed7vz2jela9JmdO9qYvexkyGXa5m983kLWne3Zs67vNzPjjfRWPZjYq/FQ30nTbEuM13Petk0e1L598qHvrcK17NaONj0d8EXtk4wPnvP/zDPzx8M0GWlHvNL9uv7GTSurK9lezldz7/3JTT+QPJ+RbttmTIaXugxf4cwGPadvta6V5nK9O+drYy73MZJdDOJqxPf/rTYz1I4JCNZvwmcMi6AB6zviOIyPqA9Qff+znwSSOX65TDajydbXM+p344rWa0cB4cxY994Dj7E62oHsMGRjJZOWqBdRnBVjbFEcwmCEtmK+tGNieyWZHgLOsb6EjGq87W9Xmnr3K+b/mtLRlNGfLga+qL27z0H5WPQ06gxcUXX7z78Ic/POZ4//vf/8QGPPdTHd80/y3b392n77v1wYxGuWbYkse0/Z0dS3uW9Ez5PmaMyZ/O52RfOWZdT9/gfk7z6uhT8cppcYy++XwqP+x+o5MN1/9cf1T+yWlW2u9xw55ijjrbhpoxz31G7CyIWvH0EHzdb9w5Tb+pM7PfpHQiADtBwFfm67FWcN23KLAosCiwKHAmFFjB1zOh1rp3UWBRYFFgUeCMKLAVfNXLKWBM7rbNl20HBM5oEPubEwTtXt71fYKQ/iKta4BC7FSn9CVnUXGGG8EvgCL/xwsh8yPwBzj3mte8ZtxDcI3SsoAtgE9kRhBAIPCWIEQFnPoc9NJJP4BYBOXIyr33ve89yuBSAs8BgAQD8sW9AkGSB1vgjtNAIBW/KdHH+AhWkrFGlihBk6qMVzVvAQQuI3zH896PgyT6G7CPTArKPxIM/bZv+7ZDmV7neYJc3pdkgXuQAcBWAq4EYQmoP+5xjxsBdALMlJgEYIfPZGkkD0R3BacpUakylYC0ygr259Q/wVdkCVryj+AroC6yVQUXRBvRyvvmb56psmArOjoPDuDGPqPS+e56J/4mbROc7YAm9VmBQJ28VraiBYk2DEvKR352HXKaqb8u4LylRw6IOYDmw/VsjaRfRZsca6dTuq8DtJPX1VxyPAkMztqoaM53snOU3eYc6Sc/+cnj3O1v+IZvOOiY62lFw8y4nclFypzb3vRVafvTtub1pH2KofgnHznjBffiTzU+H/dWP9WcKrmo7uv8R8qDy2/Oo+or7xHvZcPSJjifc5xpi6rrmkenk8fQMPmXaw82YXH++a/92q8Nv3C7291uyK6ff+4B5kr2XOYO9sXs74wOmreP6xibWtm7LXptmNRxWTyu9C/XHNmf2xKd5e16f0z/Fa34Tjzo+vTv1Se/yYYleEgg7b3vfe8oR0wQlvUfaw42VLH5jo13rPVYFxCIxW8TTHR+VrY7v/O+u/tzrJVd72xc0odnu41DulflgqkQw7wJtEIXZQuzRmUtxrqZUs2si1nPsJ5irUq5XZ7DnhNsJdBKhrjK8DIG37DnslPZx0pHfB5btqiz6akTbh8qP+x2srIT0IdNGW95y1tGFvWP/uiP7m5729uO+dO2qqC43Hs76fNm8q82qrXDlh2tbKfTuFunuO3R2NLWdnKY9JzZsereLb/lvKnsYdLSeZ3ypbX2CftE9RT719nfpEv2080tZSvtaje/lO2OzhVNUg7TH5+w71ZyOMd6oN8+C3ZcLzJWK505ZLDug7wnxrkPvlabazvdWMHXY7zmumdRYFFgUWBR4EwpsIKvZ0qxdf+iwKLAosCiwNEUOCb4ykuqztCqGvaX+AQ+O1CyAl/8ZS9fGPnMGLy9Dgj0F2aeoUSsSl/e5z732d3ylrccAVh/CRWQB7BEgI6yYgBLgHB3uMMdxpmd7PKnxCzAEzv/s+TgDEzgmmd3AWSRDUbm6w/+4A+OcsgEOAXM+W8HMPIlXJ+dXskPBwqSHwmC8hl+A7qRsUa26CMe8YgBPF//+tc/DXTM/n0cFdDD/RnET4ADOpMxR/CVzALOZyNQWgFAopPa9OCuxsZcKCVNBi+B0rvf/e4j4M29lH5+znOes7vwwguHXHz913/9aXyVnIgutEVpPYLwKjmncYhXkmUFXwnA8jwB4G//9m8fQC7PJKjmYJvLtwOpVfBVNJyVuOx0J+XDZSLlynlV2YKKR5VMzMApp6Ho2Om67k0g0nXGda8CLAfvdM7eldSn+9LMHBzr9KrL5q500/tPfvgcnSdJ54p2W2Cf5DPtruxe2oGOB35fZ+t1DzJLFv0ll1yye9aznrV7zGMeM0qrY3tTT3zuaQ8q+UmauP7l83lvl3Xa0dBp5n+nrLv/qniW/O7kyefrMpQ+wcfrcnXsGCt70Nlz1wOfmwebt+jkMphyJHnILLXKxlS8TzvV6U/KmT47EK+xkRXJ5iOCLN/5nd+5e9SjHnUisJR01nNpb1JPfGy+rnL+Ok2cG3MAACAASURBVK3clnU2RbLnAeHU4W7ufrb2zFYn/yp7pfFpHLl5IsuZVv3JJjmfO7vtOiS65zyTZqKV+MWaTxu+CMK+//3vH8FY1h9kvRKEJQDP2fOsRdg8pdK57n8qffLv0i51+pd2KPW8mk/yIm1ctoHcqXww661PfepTowoImw6gB/8IynIfNGDdSx+UD2btwnELWgNDCwIn/PjZp4xhVoq30lHxufIHbuPT1qZsuuxUetrZlYrWet75B83e9ra3jeM5eD9g8+QP/MAPHOjQ6VrqcvoQH6vmWM0t/Z3TspOzzr/N5MnHkPakei7p7s9Ufm1m39Of5L1dexVNK1lz28F1f59zGmY//lzyQX2n3s/kbWZHO97nfNKOpr2s/HfSyfnZjWmMZx98PaaccMoIz3gbo5+zQLpX8HWmOevaosCiwKLAosDZUuAsXNLZdrWeWxRYFFgUWBT420aBv+7gawUAdABVAhEZtKteEBMo4ZlPfOITu0svvXR32WWXjUzWe97zniPQloEqBZnJcCVgQIk6Ao73ute9RuYsATcAKQKl17nOdU4rXZwvmv4inkDCf/tv/22Uon3Ri140snHvcpe7jIxMvWz77wRsEgQ5FqzrgAIBLPpNe5RXe9e73rV7xSteMcA4wCXopsyfBMIqsKkDQRIcyvFDdzJfoTlZrwB9ZJv4P6et9yPQQXOBpx/5yEd2b3rTmwa9b3Ob24wycYDpzJEMhmc+85m7H//xHx/XyHpJ2mt8tEVJarJeOSuWUtEEa5XdkfxmDGSPELgnkA0df+7nfu5E8NXpmPRymiaY2gEnycuci65XIFHqUwfWJf+8z5TNimdpY7OflC1vv5p3lgpW+/l9BYhV381AwryW4JiCDj6nCtBNuqStO8YPZbsJCnZtOJ+lLxXAWM015afrg2cB7smkev3rXz82mTz0oQ/d3frWtz5s4uhov0X/lN3kQcpL518qOXMbKNp0GY4HObPzeSu+znSg0zHXoy358fZn96aMze51OzrTv/TJTpMOpE574c94JmNnS9JOzXQlfV7SqrKxGh+ZgGRGkv1KYIlNOwThdOQAz25VIdiy09VGgJTv5Fv6OO8jZbXicfVdRdNBu/3ZpiPDifle45yR7eR8kj+Y2VfNoZMr8frQRnGGbOV3kvc+j5Q/tytqS7+xVWy2I8uTzXef//znDyWJuYfMVzZSKfjIMQgEJfmeNQCBSP4mM9azo2f2oJON2Tyr+SUNFFhFfgmwsgGG38yNOVA2WAFTsn8JvPIbGWceyDc/3/RN3zTmyzmtfE/f3MNajPnzvfTLf/t4cjNAx6+ZXqadreyHb2zU/cf4w5THmS1xvYGmrAXZpMk6lfcEzobmN2WY/d2isv+dj6v8QeW/0ne5jTibtUTSrLK9M1tWPV/J/jHzm/kQjesYv+n3dr4uv6/0q7LHksHO5lXfV7I1m4fbzI6WkgPZjKymk+1ro41s+4Fvh7rDX6pyMPP7p62tFUEdsdQauh5j3GfKnqDpWSDdK/g6s1Tr2qLAosCiwKLA2VLgLFzS2Xa1nlsUWBRYFFgU+NtGgb/O4KtnyfjLaQUuVC9+CfhVgKFeWPXSyTMEygi+EQDjmQsuuGAEEgGP8kUf4Ipd7S9/+csHIEWWFsE6Arhk0JIRwfNkAgC+5Tw6UCXliiwDStG+9KUv3T3ykY8cu+bJiMyXZwe1toDULQDFX9QrcMXBKoImBIgpP8yZuZzl9aAHPWhkogLI+ctzBw51WZ3J2wQICHADEnLmHvQnKK0AZ447AaE8O5J5EGDlXFeC6ve73/12973vfQd4CDhJRvQv/uIvHkrHEVRPYEvjRTYIwBMYpt1b3OIWh7NbK4CGeZFJQuCfIDYAKMFXNgDQfwJ01XlkzlMHY1z29fcAxvcAR8pKZmfOMmSdP53MJcDXgVuuX8eCTx39K5n1MsEH+hgQBKYE4JPPpp7OQLAcd4JijBc70wWiKlvmoG8CwCnTpwFo+2BfBqpcVmZAaWU3qznOAkPV/U5jxqzNLOjfRRddtKPqAOdbk0nmdi3lbWZD/ZrLiXhQ0aoCQrcAavcjAjZppwPVK9mu6HwMKNvxv+Kpz6OTk04uOpnPMc5k1fnh/oM+q4BIyvoW3dyuVnKxpbcuI3lvjt35zN8qy/qSl7xk2H1s9oMf/OARlFKArQq+Jr06XZSOSG/Sh8xooz6UXZi+v5p3p/fV+A5jUUWAq07ZUHwM/5TBJN2d6VP6horuPvfxt9ntSsZnYxYfO5/ktEt7omfZmMUmMLJf+Y0sUPGCtSGBN9Z+rEkosUugktLE/OZ7fhOEZZ3EhitkhbUmn/mb5/gR35Gh1BX3JcqO5jftMTZ++Fs2VseCsHbiGmMkmEyglXWs/BPXWb9whARBY8bEnFjPUDYX2SaIzHXWQjqvlXHrXzXeTnZnwddjbKGvH8S3Sucl75WOp2x2clHpm+Q7dYc2kAsC189//vPHepUjSc4///xRDUVr5E73u3XRlk12G7VFv5ndqdZSlQ2Z2aDq2pY99vEnDWbPOg/dvs7sTs6x4nvlU1LO0ud340xbkvQ8hl5bawbNKeVAn7eCr+P5feaq68wIi151aoPNCZrsz/P26giHeeic2FONnrJnVpK4ne8+QKsNPWq707/q+xV8PRNqrXsXBRYFFgUWBY6lwAq+Hkupdd+iwKLAosCiwBlT4K8r+KqXQx+gvzD6i7he/gROHgM65wuzvyADOBEAIKBKOduHPexhY5e6Stl6+4BYBOl++7d/ewTOCBQQfAWgokTt6173upHBRelhnV2Yc6K9WeCR62RjUoqW8xCf8IQnjDOj/CxE2tTLsAOpWwyeATInXratDLL3JZ5ABwA8wCXK9fLv9re//aAbwJzo7f3xt0A+z5BNMHQLZKFvygASGL3eN19vd5N/cirz1cuCubw4UElmhvrjewKe0JjyyZzPSgD5vPPOGxkcBF8pKUnwFZ4yPwLgDkAMQGEPSABQcvYZvwFZAeNVZk/nFaWcI0P0gewxp5/5mZ/Zfdd3fdcAOquSjC7H4j/3MRfRLWVLfE3eOyDK3wJxE6jMcYi2zqcKwNwCFkW7SmYrfXU5z7YdEPJxeVC505PqHNcK5ErwrNrsUck98xP4nfqQ83Re6dzPLMVZ6ZRo6CB9lyU441WCa6mL/hk5d6DddS5lpAIeFRhgEwX2lPKM2E300EFCH5ODijNblzTiXulIda1qy8FGp1nyuLMHFViZ9K10KcfS6ZHsaeUbU9ezH9f99E8zWrjOun9OW1D1536bwBABCLfH/ozraiU78kkaT6VHfo/Pye+VviRP3U4nndWu1h8f/OAHhy96z3ves/vpn/7pUTWB4JrOdhSt5YeqjS5ub/zvSoeTd74Oqq7N5KfjddKr+ryll5UNTRtR+ZDKludax/nj146xCU6v7n6X1U7GnI/YQgJsZDuyEY/AG/6cyhasDVkHIPOsNTknlsAlQUyyTTkPlVK9rJsUnGXtqXkRiGV947aP/vSZYKqCqgRSGQfrCtYv6lP3MCa+Vwlg2vmL//UXu2v939cam76oJPLRj350VPj4ju/4jrG5jXUe/8jYZB7V2YuVX5vp30wOZn5ki7/Ot2odVNm6yh9q7Kk7aVddVivbyHUqO/Dzn//zfx6b6zg+RJvrfM3qMu1t5RjSJ1f2P8eS867sa2WzO9uRttrHtEWz5GH6WT6LLnkt51WNr/IF/l36k8pOVT59i85Jv2qePv5j5Dx5nfLn9r6Si5yb873TT7d3CpYO2SwCsGy2OYyJPTHct9+I4xmuhw2OG8FXH9Mh+EqFBTsLfWYDxrWrdrtzr3nuwsc3CbVuWBRYFFgUWBQ4Uwos53KmFFv3LwosCiwKLAocTYG/ruBr9SLoYNMx1yuAIZ9LsI/PAFDve9/7RuCUACplhB/4wAeOHeoZ0ON+ADWyUgnCEhDlfFDALYIIL37xi0f2C2WL/QxUvdDmi3/3AkwGLYANAVgAG9oDsEnQRJ87UMhfpPNlP1/WPcgmAETjc4BK4CXBIWjxghe8YHfFFVeMgCHgM1keDmonX/h8ppmVDiIAKAIwkjEKiEmpR4BMBYK6YGGOQ3wn65TgO3y7293uNoKf9AeA+sY3vnGc28W5u5QRJsu2AvWgCQAo2c8ApfAeUNUBeAeA9DdgKecGkuEMYPpv/+2/PVF22Mc8AyCcl9VOfJeTDqTJYJ/6ruhZ6eax46sCBCmbaaASIK3okmPSnB2QnQGDnVFUuxrDFhCU90lf1L7bgKrPBA8z6ynn7psLqnu3+sv20kZW4GTFH9ma7pra1RgVfKV8OdnzZFpx5ivnR6fdSpoc68Bc1jxT1+dY8TPtXSePKcvO46S72sy+Hejd0iHnhWc1JljsvEh9z9KzlX3O+VblalPfKp6kLLm/k21UO+4jEySu9N0DkykfFShdyXFnD3xMqbduT/gbG67qBXe6052G/N7whjc8kb2tDTLJF/ezSb+Op528btlQ0X5mfzt7dKzt6uyyP59rle5zx1OXoWrOna+o6Jm64TJS2YjuO75nDUg2KT+sLfhROV9klfUEwVYCq8g+csM6j2tkvhLcZE3JGBR8VeCTs+iVzUoAVHOkHdZD9Ml11xvaVSYtQV02tdAH/1irIJNsgPiav/c1u3/wtacCwKxZCM5qPGTuKtBLX7nZxm2Ay5XzbuZzj/Etldwm39L3dHx1G1OtCyrf19nkThbSRrMhj3eDV77ylYOv2Ag2+PF3tQlxRq+U7bSdrg/V/JKWM5vtspS+LHXp2DWGPzejf2ejZnzvZGmm00nrqv3Kl/pznXy4napkJW1X5U+TrlU7M79W6UHeX/F23LPPas31gfNQMlIFWitdGrQ8gwDsGAf/Hxl8FQ3/zt/5Owsfr5R7fbcosCiwKLAocLUosJzL1SLfenhRYFFgUWBRYEaBY4KvvPAIoJm9zOdLXPXymfc42JAvkt2Lsr/0dn3qHtoApCLjVZmrnCHKGas3v/nND+XfuF9BAwA0ArWUZyPgSOYrIMrll18+ggiUm+VZMgeqDK7uRdJfit///veP4CvBvyc96UmjHCfgmAMB+ttBEr7zLEiNe+vlVW1UNE2AzQEfQL93v/vdB3r85E/+5AgeksXhNKv4MAMwOrCC7wEbASkvvvjikXkMvTlzTFmmFdCdgIPOcCPjFWAMYPTHfuzHRlYCQCf9AJwq85WMWAJDN7rRjcrgq4BWAkkAmMp+0picby7TALDQj7LHZKU8+clPHiApwFwVoJ7RxeUh6Z0yknrK9S441QX/OiAsAcEZAKRxzMCpmX1yGUo5PVzbl6h0unublW44mEQJzWzbbVeCTGnX3NZU/XZzn5Vk9Hacbx2tZqBljqmzqzN7W9ncijepB+ghZ+IBTBM8AJRmA0TKaweszmQj9cFBRtnI3Kjg8/A+s3zrTH4ETqo/bV7wNnwsur8DnKs5ehZvZ7s7mrkeJJCafNT1Sha35CHbyvtzE4v4NQsOd3qXNC91enL2buqs2zCNy7/T3/qN7+fsbsq4ckQAARYCWPL/7pMq21zZjMpGu/5syX51veP9mdjY2Vgruh/4vrfDaRdc7t2WuWxWa5AtG17Rr5JZ18XkTXct2055keyrQoiqbBDYJJOV71lzfPKTnxyBUObK9wTqWFPJZhB85V4yqfmbtY/0hmAoz7hsIXMETJVVznX+JuhKyWB+85zW61wnMMtzntU6s93HXHN9TLs284EzXrhP8PtmPJq1p3FU6xPxb2vdXMlB2gv4R0Y0m+xY67GJknUm55uzblXVlsxyr/TM9VfjrtY1M3/ZrYOSHs63bo3SPbNlT3zsHR/c1qUtqGSo8wEzWuQc069W/E15nslIZRfyfh/fln1OO9iNr5pzt77IPl1+j/E3bVlgKzvsma/HtHlC/wLpnpUhFn1W8PVsVgfrmUWBRYFFgUWBLQqs4OsWhdb1RYFFgUWBRYGzpsBW8JWGeWE90+CrXq5mA6sAFr8/wVAPEuVLqgMbnimmPj73uc+NsmCUoAW8InhK9ivAiF7qPfhKpgvnvJFxyRmvgGMALJQfJHBGAPd7vud7BtCVQTQHEiqAhfFRwpDg62WXXTaCrwQY6csBKL3E8p3PPYOvemYGSOcLt/hTgS4+foAlgtG/+Zu/OQKVnJlKeV7K12lcut8BAQUiBDImr/XZg9caEwAkICVnaXHGLP0RBBcQmbKVoB1tA3ASwH3iE584SifDL4Kv3/zN3zxASO5RNvMv/dIvjczXW93qViPY62PSOAFGycYl8xU+EaRFDnQWbQcCAsDCa4L2BGJ/9md/dvRBAFf9JDjjbTlPnc8JbnXA5eA7/53zpbOcpNOSzSpAlfJRjbEDpVKGva28JmBoCwTt5HSUFN6XTDuAPledOpPQdc9leozBdudzbxXscjlLANfbPuZaykeOpwM/K3CvkrW8rwMA3b6mnUrQ1tv0eyswz2mle/U82V9veMMbdp/5zGdG4IpKApWdS1+RdiX7OPB7/6DTBbvVyZrbHv6G9/woUzPtS9qw3KwgWtOndLrjUTWmiical9/f6Yj40fVZ+aB8JoOvnUwnj9zXJj/8s7eXwVe3Lfo75+rPp5xWcjPzEbqmsTvPJLMu+/zN+oENU2yiwU+wdqAChG++qXQg/W7a8+R99zl1Neesz25P06Y4r6rAeI7V+VfJ3okxxQaYSha538fgbaa8z/g/zjbfl8jMMXZy28nMlp6l3FV0TzuVz6gkvQK0BPD54Z/OcSVAy7rHy9erdDBrVIKn/PjfWnvAS7ddtMtnb8tlvLNBlV1PH5C2RNfV5sxGZVuu65X9UZveR0X/lHnvx2Xa79vyLak70u38Xn3xfsQ6mU1Gf/iHfzgC7mzoY91JiWd45/1Xvixt1swfuo/tbIHP3W1sp5vVnN2upH3PdlJ+kg9OQz0rO+S87nTM7Xb6xW7sKRvwyd9N0galfPO520TkvkK0qexWJ8eVTffNKb7uyHt9/s4H16lKD2Y2vpMjbVRUgNVpdLhGKWI793Umk6UOjzTcU+8q4/c5PfzNvK55zWsufPxMibzuXxRYFFgUWBTYpMByLpskWjcsCiwKLAosCpwtBb6ag6/Vy7rmmS+pHnxNAI7PBME+9rGP7X7t135t92d/9mcjePZTP/VTJ4Jg6o8MRXawA6LQLuVqKT/8hS98YXz/6U9/enfjG994BBIAw3RG1uzF2/lDm2RQkvX6jne8Y5SiZac8Ad4Exvyl3gEUp40DXwnweL8O2CR4U41dL++AeJTuveSSS8ZcH/7wh48s0QT9nO4CONSu86sC7HQf4AjAFeeo/cZv/MYIllLmkd9keDi44CCA6KEgGjwiEwF+8xylpgHDyHoVvch8fdvb3rZ79rOfPc58JVPhute97qH0ntOb8ssf//jHR8CW8qmMB/CzCtg4HZA7Sl4Dyv3lX/zlOPP12v/PtccGAOjnoKjKAndAZs6dfjKQob4TaKzOPU36laCIzneKrDIH2qrnOhD2WDvVgWLSB/1OXff2OwD1QF+hRWww2We/Os8TNFPb1dxnIJ6DYAmOdX1UYKn373RwW1DxNEHRah5V8Nnpl3JVAX7JW+5Bpjlj8K1vfevYuEDmK4Erl3HZoqT9MfJZPdPxPX0HnxPg9D4TuN2ibacTFcjq8uK+K+1y2u9K7tVv2tWUC++zonmlOzM9T3DX70374/Y/59TxvZp7pQPZb84j/WO2UfkRp6WqKOBTnvGMZ4wMQ0rUf/d3f/fw/6mL+dn5n7KgsVVjqGzRMfOv/ETqhLctOanGPeMBeLmfE5i6o3aP8QVpI1M/vO0ce2V7pdeu8ykHKb/Oi+RT5WcqO1Ppeq6LtNlD/fs43M6KH7TpawV974GrlItug4jPkb66TMAZjV1enMcpy5U98Q0Plb2obGynr85jp3vyKunvm+tynj7mlOf0gTk/1q5s+GODJj8EY6mag63g+AzfbJeyk75Wn3NjZ0eLatyVXUo9q2xl1Udlo/nO7Xpn59KHVHKXsqP5b9kOPVfpZ0UTbHn6JtGp67OTkZx7xwPnw4zv3OdHg6QN62zxzLb7nCo7uWXzZ3MqdeWIksPHtDkLvvL8ueeuM1+PoeO6Z1FgUWBRYFHgzCiwgq9nRq9196LAosCiwKLAGVDgbzL4msNM4MlBgA6cmL18e3sEzci8eslLXrL74Ac/ODIpCYSxK92zX3lG2YqUy+QF+z73uc8AXGmDQALAyj/+x/94d8973nNkQfq5n4zZwQWBZjkXAoNkkpIV+dSnPnWca+pAbgXKVoBgvlzPALAEqCrwUONPYJKyiwSLKeF74YUXjmAmu/kz+FgBAQn4JFDiY1YmCMFXzpqF7mQaUapXZR5TbgSOkzlCUJP2yLbjfF4C6GQfPOxhDxsBc8ryCYSAn2QeA6gDkt3udrcbQXllMzvoQsCe0tU8T/CVIG4GTyt5pgzhH//xH4+MKYL3T3jCE05kvmZGs8CQio8VENXxUGMZ7eyDjADlFQCz1W41rwTUso0t0Gxr3AkKzcA178tlvMuyOkFbO/fqxJjGQVSndJl/HiDrzOsxQK7zxf9OfXN70dlJp9EW+KixpQ3wMXeB/BxL2mnRM2VLwD56Q/AVu8uGlQc84AGnZX1XNN2SoZSRimaVvFcga37ndEq76zTTtSyVVwHOFe9lb3UtgyZJl5Sx9IvO5/Q53JsBm05uKhvdyaRk1+VH88/xJl2dhxWvtq7P2nfaVvZ0pjMuD/gXZbZRweBP//RPhw/Ap7j/d/pUfMjrlXx3Mu/j79ZJuqeifa4Tcu6VPT5mfOnbxS99f9CPjTP9Kl7o2WN8RepJBi5mOi85cZ6lzm/Z19T3zmYnH2fz9jact07bWT9+Lfnf2cpj9D556vJ2DJ0qm1bZ3+RLxcPKh85kfYtPnR/qdC5pzBqUCjmsl1lbsvHvBje4wQjAsrGPiieVLUq/nL4iad6tbdLmVfPpaF1tkJnRizFtrYt4XpsNqBzDUS6f+MQnRpCaajK887C25ygTNjSm3qavTZvkOuuyl+PWOHTPLOPWda2iX6U7XfWYvDdp39nhTkaOXeNUOrblX93XzuY9u9ae9zqW06dD2p29WMHXs+XAem5RYFFgUWBR4OpQYAVfrw711rOLAosCiwKLAlMKfDUFXwUcJKDnn/3vDihxAEL3A6Dy8s9ZroAifH7MYx6zu+ENbzjOaHLwg4AZJYoBUAAIOKMQ4IRMR4KCF1100QgK3uMe9xjB28zIpE/tsM6MBcYGGMEYCL4SkCD4SoAw2/Ed+gnyODBJf76rPl+yKxA1aZztJ9hEGWCyfskSJXhy/vnn7/7RP/pHZfDVwTjnBX/PdnPrXoBuApUvf/nLB2/IMKLMMYFVAqM+dsAuMpIAxMlYphQk59F+6EMfGlmv3AufHvGIR4zMYg8W8yx8eNrTnra7613vOrJ5vZS0Az/M/8Mf/vAI2sNz+nH+VHPmO7JreY6zZxnnT//0Tw+Z4yywfF48qEDgjofON7/H5dmBuwSWKpCqMxgzcOsYoL4C033Oft1p4Hahku1u3rPga0e3Ax8pZ7wvbSl5q+Z4tu4lx+xjVZtVvwlWuYw6LRMUdTDPddvHUWVg5vwqW0wbKcsCO3meigNkmKOTd7jDHXb3ve99v2zBV9pPvjiNjrnmdO54nG06iHr428p7eyDS5Vc20HnsNM7gq/dT8VrPbmUgiR/uJ9I2Oy1nMu9jUhueQZd2zPthDl2QtgOHNa5O1rP9FtC17H23j50N1Dnf+BXWAZSyx1/jM/ju3/ybfzPWAQQQ3AczHvczvpmHfnVNvjBtQWdLkz45T6+ikL7W5+hzT7+f+pSZ4ZU+pW6kHfe+k9bduqOTxcr+p41KHyeZS7lM+rkPT/nYsvOpE5XdnMmx24Pkj+aj7ytdU9uVLXObnWPoxlnNN+eYdJ7RKOf0/7P3rsG+XlWZ70rC+eIH+1jVjaVtUwE/oICAglxioQgKlIBB7oFwSySEW8IlBJKQkHC/hJAQkJAQEsJNYhSIKHKRgFwKRIRCxStCNaV2V7UejtVHz4dm71O/mfUsn/3sMeb/vzZsuk8zA7vWWv//+853zjHHZb7PM8eYlT9NO6C9Ko5VvtPXlVVGYuUTNN+lL7fNArO+Z194Nmt/yEU2HLFZkRLT97jHPXZOOOGEsY79gR/4gcM2bG7Sr0196Hxn5UukD05Auo7M5nWm52nn+E/GTtUYNi9CurJ5lXUA71EiX9nwyKYs1t+s3d0vqo/ItSNMt43xnvW6iXxNe6z+rtYZm9YPeU+3RnVflD454/YsbrrPq66rbG6TLk7tvMl8Hc8pEO2DB8YqezTp5OwiX7+dWVj3LgksCSwJLAkcqQQW+Xqkklv3LQksCSwJLAlslMB3k3zdBFDppTKBAN2nzyvQLF9WK0AFIOCzn/3sOGtV5w/+4i/+4s5tbnObvd3o3AdoAFhw44037nzta1/becADHjB2r5PlQhtvf/vbB+B6t7vdbWTAKttSoEX1cuyABs+ghC/kK6VsPfNVL8O6PsF4fe/AEb93RG2CiNmPrs8+F/xOlijA89lnnz0AJMhKSJRNma9qpwIlEgzQnAFIkH1MdjD//fAP//A4+/X7vu/79ko8C7SgtNt1112383u/93tDloDhZLhCoCNfiFvOqYUwdnKbZwHG3HTTTSPzFTKZzNc73OEOexmtAj3QB86NpXww5ePYoU8Z6pS5j0cAKf2AfOX8Wgjis846a2Q5q/xxAmB6ps+b6wTfJ2DjOtEZvMCrBNYqUC91zNvU9TMQPfswAwbdTqtxSLcroCv7kOBfB1i6zm/qa/fcCsxVWzMAzufSfZb0RfOfPlB2lARpJTM+8/NHq/mr9CTl59f4eL1vrq/eF65RX7/+9a+PjRtUEqC0N7aW1QKq/nRy1LVJcObzvW+65vW+pgAAIABJREFUp5rPmY/y+zJ+pbz4W5tDKnubPVt9TZl39pGgaZL3eZ/83SxOVPPNc1znPAbzncenHF+nJ1W2VGeTKfNurvw6zUt3NmjqWsZStUVsIWsbvWUzEJ/zGXHwm9/85ogrxH/WBWzkoTIDZ8Aed+xxY6PPSJ4/5pi9TUPEH9YNrBe4Tv+JnJWvS4Jc8vLPcx4yRqQ+ua6mX5RM3R9V+ljZo2RV6Vs1d51PUR/ch+acZv9mvruLWe5f0ydILrM1kfezimupx5VNdHHCr/W+eVZd2lSlyy4n9bHKakz/6DrlcnJfruflZj/d2/nsTudcz5Q152dLukxy/lO2nf9P/XbZ+nrGCdwcRzU3nf5wLWtGyMVPfepTY23Kmee8R/CPYzTkA6QvLj9/dm5Uqeyj82dpwz5W+ZouvnXjT5t2v+LzQ7/xlX/+538+Yj/VgniX4v0JOUNAs5kVGfEZ72EcZ3LnO995bzMLfejOYXd9mq3ncnw5j35vtZba5HPc/6mtqp3UlcoPpW/cpr1D7OeYYw7ZmJr+adNmz9SjTX8TX7f9b/SlI193z4td5Ou20lzXLQksCSwJLAkcLQks8vVoSXa1uySwJLAksCTAy9rN204n/2k3d5WdVb1U8lk2uy0IlQBQvpAKCALc4KWeF3x2S0NoVSW9/AUUAhESDVKVewFDn/a0p+3c8573PCwjEnD1hhtuGLu02bUOaQDxRvYLJWTJhITog0ggixEwtQLt/PkOhL33ve8d2WAQE5Q/JvMV8NZB1ATKO7DJgX7JPoFLyTGBAQd/ZoALz2Dn+utf//pBXENwnnvuuUOGvjvd9cFBQ5/HSiYOKvI7cga4IXMUIJuyZADX/iwIWnbSv+Y1r9n567/+6wFoIUeAcohO/gGQUzb653/+5w8jSzlbluyEl73sZYN4pTQc8+yAD32FyGLMgO6A7WS+fv/3f/9eX1y2PseMg/6jQ5xfS+Yr5wwDMJFBW2XOCkxxUKualw4USjDI5yOBpupazzCQLnXztclvpM65X+j0sPIdOX6dX+syqvxQp88JSnW6WQG/Pj/ZV7e5ChDM/iZwuckVu40IfMwx5nzPxpb9mbXl7Xo/JI9KF9Q+tkN5dfwm2S2nnnrq3pnHOY4EVdPn+fOq7yr/5+NKEsL10H1vjsdtJWVaxTa3z9Q3t7Ft5ryyo84npH76+DJO5BjTJjP2etuV/6lkJF2hbffdh9k05dF3/1UymfWt80MqBb1JxtU4+YzsrC984Qtjcw/Z27QDycragJ+sByBeidt854QUBKzKvGttwE8IB35yLf/0HTGHdvhHTPXfdQ+EBc/jb36y7uFfkrkab5J2lU/a5MMr3+9xIX1B6p/bq9t2+s78Lv/OWNT58G38YWWv28gh9ajqY/qzjAmSV/qHbNttKTfguY/LOa362PnmyndX/eAzbebxNUsn69Yed8mhau75bJA5u6hXpVeb4pVk382v3+9+yeeo8rUe+9IH+lg9S5w28bdkwOI7OP6CTXhcw0bOe93rXmMTI+8O2rCjtqoNLZW/rGKUj3G2Rsgxu7y7OFj5UX8n5HuqCxHvGTPHbVCC+R/+4R+G/rDhkI2ujJ/1s67nPYs1PufBP/rRjx7VblwWGRdmcWLT/M1iSxfz00662Kt+ef+2iT2za9y+c44q37zJt1V6lLqg9XUlj737d4/rOKyUcFNeeLRVIdq754bf/PW/XbAyXzdFpPX9ksCSwJLAksDRkMAiX4+GVFebSwJLAksCSwJDAt8p8tUBleplcvZSmECav2RWgAmfQZy95z3vGS/4vNizo5zyVRBjgBn5wszfXMcua84u5d9XvvKVnXPOOWeQbmRV6j+IXYg9slP/+I//eGRDsjObs4kgcNnFDhFHP0477bSRmamsSgeAOsAEwOL666/f+YM/+IORYUspWp7h5Ct9qbKUUo4JsDggmNe6yieQVckrrweMpmwzmcOU3b3kkksG8AsYzH+evaf2EsjpALQEw5AzxDTlHZEtma8iXwUGQrhSApKSvvTnp3/6pwc5CrlOthJtUM6M82kBdjivVbpB/wDQlfkKIKTMBI1HY0AfAJAggykZDHGacyVZCSyRLNA3+qIzXylVybNU6joBQwdutgHBfL5z7meAnb5zucuGEzzqQFZvY+ZO075d1yp96PTWgR/PjvEzbd0Pdf1Ovfa/Uy45rgr48/5qPA6adXaX97n8K3m6X9T3lR3LPvRdbiaYAa2dzNRXfibgmgBh6gW2A/hMyXLs8JnPfOYhJcBdZimDShcqvat0TPfOwGxvy+0t407aqdt7gpeb+pxtb7MUyXs6Qqbz45o3z7RPW6nkqufOxpj99/GnT1GcyH5Kh7IPqY/Z9iabcZ+4Sc4+Rn6HSGDjDJUp2MhDxQPITr5j0xfrB8gEyu8TB90miRneV2IN6w/+03f0zcvoKwMWQpaYRxziM11D/NI6hd8hLNhwpn/6m5/8y/No3U4zblT63OnSpvnu9CrnIu1k9nflo13e3v/Od3bxahsdSf9S+RvJq7LvjKkZJyr76uxoFuPUr2qTSRVvutiXMasiX7exp03xRDLLeNnFOtfJbdpOHcn43vn/bcaW+lrpN9ewBvz7v//7nd/93d8dPoNqKBCvP/ZjPzbWq7e+9a3H2lQbMXLTRKXb1dgls04uac+pp+n/PB66HNOv/fM///PwlWxIZYMm/8hyJe7TBmtzxsganvGqWpCOgrnsssvGPccff/yoDMOmVv2XVQDcbjbFgk0y8vF38z27pvIBHsc6Hc51RjWOSs/VHj+7qjvZ32x7phub/H3qS9VWe+brBoMaG5UW+brJ7azvlwSWBJYElgSOsgQW+XqUBbyaXxJYElgS+F6WwHeLfE3AKIGLfLnX9x1AAIAJyQZBSlYVO8lPOumkkcEIMVZlXdIWIChZr5CvlAM788wzx5mu7MpWHwEFyFh8//vfP8hXgAPIVwATQC12sFMSlyzapz71qQN8FRknAGaaQXhwZ+eKN1+x8+lPf3q0RylfyFcA15RT9zKfIIS/0FcAUwIFKddZSSq99AOyfPnLX9654oorBrAM+QoYrbGLcFTbm8hjxlqV1ON+yHUAHMhXQGiIbz/zle8hXq+99toBkD/84Q8fpYUBsMiEJauYfnEPc3fyyScPoBzw2okLylC/8Y1vHAA22bEQtZmBDIkL8Ux/yMAFTOIanysBF5ovyQKZQfBCWNNnyFdAJsBxB2S53zPTKmDPbcR9loNmCQDmM3RfAtEVCFmBvz7O9JsO/rm+pT6qjQ7YSlAn//bx7o1n55idAwcPbOXKK9As51Lz4fJym3M5bwNK+dz5nLifq+bGbYrf8++ce9rAf1HODx+JrqPzPDOzlvgsz6NU37q55XlJvjpAmrLgWkBZMgghXznz9elPf/qwN4HN0odq8rzsYn4/AxJdrhVRWT3TZdnNqcZfySltL5+RPls619lBFQvcxjofUM2d25zbsOYy46WeIx9d+QL/jN+V+ZU+wttCRtJh6aTrfdpmZat6luQjHUn7qeYj7bCTIc+g+gKbo6hWwN/EF+I0v3Mm/Ktf/eqdRz3qUeNMcScMFL8kW36ymQvShRgAGUNMcTIWe+V7/vGdbJ3f+Yy+EAv5R1v8ZI1Ce9g36xfiCmsVSGJ+QnJA6ojEVcZtxoTKV1e+KPW0iiE+112s0LxkjKvmotPbym9W9uafVXHI9bYaX/rX1Pmqf1V88uskoyozWddllZnK7t0HVfap8aYd5Bx18+Tz4TY287tuX5Vf62KvxuK6kfe7DLo4pec7+dzpWdV+1T+XXxW73VY6P0l/sHveJ1gLUo6YtSnHYrB2xXaV1e4xOX1b6mNlMzle/7vTOY81qWu5eQm/pX+MiSxX4jvvRJRpx1/xXqAMX97J2KCqzZNad/BM/No73/nOcS8+8OUvf/mQhW8SyrnWvFWy2NanbJp79xXp52Zz4P6m8hXyN52vy7bdhvP9KuUiPe1sLPW08vuV7/LPOt+213Zz5muuSTb9vTJfN0lofb8ksCSwJLAkcDQksMjXoyHV1eaSwJLAksCSwJDAd5N8dWCme0HswAuBA3rB5EWU3eTve9/7xss7IIAIOEi2CtinbUADMhghxCBuIW0h537u535uTyNoW2WNyXAF4OSMU8AE/mNH98c//vFBwj7hCU8YYCcgp794z9SL9t/0pjft/OEf/uEgXJ/73OeOXfCelanxViSyv0S7XPxzB4zyhbkC/ypgMsE95EBJX85IRfbsUmc3O6BRAqoOpvH7JjAsAUGAZYheSE9kdJe73GWUKgNI5tp/+qd/GmWh3/rWtw5gB2D8rne96155UwBq5gzwmiwl7qGkGXPopd7ISr366qt3/u7v/m6cxcV8qoy0ZItu8T2783VeK/1IgNTHLKCEEpWQxL/1W781QCmAfLJnlfmaetIBqlU2RAVupo0lWOhgjj875d+BmxW4lbrTgbPbAmOpx6UtebmySbnS/bj5lEHKp7LvTUDcpudzv3RF7SM//BQ6TNlCskrQQWyCzyAzsUM+wya5H9+BfWAr/A3pjw9DT5WtJ+CPzG30j5+UTuUn12QJcZFp0vPZ3HvfXQcZB2OArKK8N36WzFc2MNC3Ss+k1+7D1H7Vh4wZ1X2y5bQZ11X3UTMAc0YIu+76szrdz753+qK5cx1V+0565v3eh5SLZMLPKjs4x1L1Tf1Jm698QOVj3KZSRknmen9zfjLGJWCettz1z3UX+8HmLrzwwmGDP/MzPzOqZGBnEA5kbEFwsobgu5k/pS1sgX7yuxPQWpfoc8mEa0RyaE3CNfwjruEL6Be2rn+QsvgG+s0GB5GwxD02j2HnGZs7f135u0oHFN9T5lUsmz2r068qRla+Op+Xuu9zm3GyG1fqVRcTKlsfY9WhHlFOV/ac/XAbzWdX8T7XXdW40B1tkHEbc9ulndykknF9W32ofJD79E3tznzlbP0y89mVn638Yec3vO3qPo9PepbGLDljt9ipMkSpBsHGQb7HPllb8u+HfuiHxuY8X/P5M1PPfR0682ub7HxmU/JRbF796le/OsoJU3mGdyniO2tb/sPfMJY73vGOe2sM1hoQr3q+bwKDcGUTLRthead47WtfO/yUrw1yzqvxukxmfti/6+SRsnY7TD1yfcl+borts7akT5VOVzG9Gn/6i+55VQyunptyKX1mkK+Z0VrdU7Zz7Bz+Pu644xY+vq0w13VLAksCSwJLAltLYAWXrUW1LlwSWBJYElgS2K8EvtvkawWsOFiRAI8TExWYQeYixBaZrLz0P/jBDx5nfHqJWb2Ycj/tqQzmNddcMwBKCIFTTjnlEICK6z7/+c8PgpTytxB3ACOQHJAeH/nIR0bZYEBXSD/t1k6QpgKiAFR/7dd+bbTP7nfIV0DcinzN9jpwRUB1gno8vwMPOvChAxyRCaDvpZdeOkAjzkelVC/kc4JWDgZ0L+0JWLoeAB5TUhpwB3lBpEKK6nw95uRd73rX+PfQhz50ZC8zl8gVooc+kWFHm+zGh8iFJKY0MfNFeWr6xTh+/dd/fcwF36EHymSW7ADLyHKGgD3hhBPGvZD7Aqtc5gksQr5yriw6Clj+jGc8Y+jRLW95y8OyfiWzmSwT2Ntk7zOAKUGqbGsG1lVAcNcXB3nTvnVPNa4OUAPQPqTsMCD3Pv9LGbudVHKpbCL7PAMAc9ySiTLh2CCgrDb8C/8gUfBVZIcoS042qKxWQEpleEOsAHLyH2Aoz+B7MuMATbEpwE50j+v4nr/xQdwLSIpu8x+AKll/3INv4R7sgu9F4GhM0oVq/CotiJ1dcMEFw2dAvtJeRb52vmfb6U2dzfZmAGQVmyq92KaPLpNtnzmzH5et4pjkv42dVvruz0u/pe8ShM1nOYlYtVfFv87PpPwr8lXzsZ/xVH3o4qhfi+5iZ8QYMtboH2fE3+pWtxqbgn7zN39z2AgbkNi0k5nlnU/p5O7zmePLWIncsV1iijJh8SGQsfQN3yFChFiFD2DDA8QOGy6Ij5wh66RI5ZtnupV+0vus3z32Vzq1ya4zdrjPqWJQ59fTfjzu7Md+thnzIf4hNgm5vaS8ZnO+jZy26VtuHPG/Uw5p+5v6MPNfrlubbDdt3Oeq8nnpX6t+dOuLbe6t7KKTtfrexR1tosBm2bzJ5j82chDvieNksFNdhQ2k+BnipCr5+PpQMqyyIbfxuW5HKV/9rQ0e+BLWsfgXfmc9zbmu+Br8I5u3yPyn7xCn9B3/wmYuHXngfsBJflWwee9737vzF3/xF6M6Bu9xKuOeBHTlU10uOS9p512M73S38l/pv2dtztbJm9YbVTWKLnZUa69sf9M63MdaraNm3+/5diNfx/N2ywlvG0f22lnk65G623XfksCSwJLAksC3IYH9I0rfxsPWrUsCSwJLAksC31sS2IZ85SXKszI6CfnLXgdqVC+A+mzvxcvIlBn5yn0AjQCjZKEAhP7ET/zEOMeVbEhe4L0kpl7cASUhA6666qpBqkG6UQ6W63lJ1PlslNKC3OXaJz/5yTv3vOc9B+kGKAv5yvmngJqUHYSEFZmgcVQlviTLyy+/fAAvEIbPfvaz98hXf0lVxoK356CLy0svxvmyny/M+ULetVfNMfcyds7ahXiGmDnjjDN27nSnO7XEsYMCFQCaeiJdAFhmZ/0nPvGJAfg89rGP3ZtTEeOcm0tW6bnnnjsITQAhfkfulBB+znOeMzIIIE8h0d/97nePnfmcAwuJCkFPNitncXGOL6APIDpEuM7Woz/s9KdtALO73/3uA2RCD/hP+qlz+fjM5wJCDfKVEtbc/5SnPOUQ8jUzzhxI0lw6WJmgns/vDIzO+UxQqQJatwFMNoFZfO8ZhR2glP3xsnOdX3FZqK+VrDQnlX9Jf6RrHKydyc59V4KAVRv4Fv4BOmI/gJr4MM6URE8hPdF3ZbKhMzrLkYw7/gF2KnuVDQlsKuAadBagFl0UOSvwE3sSeAp5yrN5Jv6NZ+G7IGcAUbkWgJXz6fgOv0hmPn4SOwMcVpatfKr8bBJmzL3Ox8Q2sTs2IDj5mvJ1PXYbSP2u5t/nWnPTtVHZi8ajuUz96PTFx6BruqoF+yE1vI++wSaz7vNZbgf5vPQhaR/pkzvg3P0f98zKqKZd+d/Zv/SB2b+urSpmVSCyZFrJwb9TvPuzP/uz4b+J+S9+8YtHVhdxkHUBm2qwu/PPP3+vrGbX3+x3xsP0H50vS13zvw9868DO//jW/xjEK5lk9B2S5y/+/C92/vGf/nHY+O1vf/tR7pRS/mymwJblJzo9mo3JbYI+i9Bzf1vZTY6/mw+3AY+ttN9la7qsPfOzstMuzlV24PG9m8/Kr2Qs8Ln1ccj/VLo8s9Psa8pMtppka/bVZZF9rPQur6nszWNz9rOKyZ0MXIcy23+bdqtrct2RsWIb35P3+HMq3yvfzU/iKxsM8S1kwvI+wiYn4u2d73znsbZmkwRxnX9slnBSM/1ojkey7PRDG0yUUa93H/6mugwbDln/8pN/+BQ+5zmsQegjMZ2f/K2+5Rx26zOex/ErVCFi0yTkK6XdvZLQTKc0Px6v3UdU683Kz1S23NlgZYeVHW0TZ/M+n6cZ+drFzM6/uV64vmqecn6qsXtfKx+3Z8u7Z7cO6vXgwX+rtGBnus5kO+S7yNdNIlrfLwksCSwJLAkcBQks8vUoCHU1uSSwJLAksCRwswS2JV95Se4AtHzRTqApZe0vmA52+nV6GfSd3dmOdpFDWEAIkv0K6AiBBvmmbFTPSKENxsL5nQCnnBdLJsjpp58+fkKK0B4EBGQI10FCcGYoGZMiWAEKOFeU78i2pXSxCLsEUf1FVX2++OKLRzYmJDHnxpI9IwC0AgJoo3oZ51kOylcy1PxUL/YVwOsv6g5q0I6Izw9/+MOj5PNLX/rSUXYxM2gcePAX+xmg7KCJyq5CirIjnmxmiFOAYr5729veNuQPeHXRRRcNMpRzowBvmCfObn3Ywx425ktAEoQx5aLZ0Q8Jyi59SCiyXt/whjeM+X/Sk5407gf8UX8AxCDBIKHIHNK5sQ6A+Bz4OOgfzyRLigzGF73oRSMrQGXlXB4JUnaAlYM/M4DUr3OQxfuXQEwS/mqDe5zwqYDpBMmki06+Sp/SZ3if+K4C1Sv/kyBztqM+eN9SZscACvH/3TKRAo0qwNJlWvm5fI76LLv/xje+MQBW/uE7IP8hX9FRlQKGTMUv8A9942+Brugzus5P/iEnnRGn391+1V89n+doowC+Dv3kJ4Aqmx3IQIGswY/iAyF3AVWxGe6FnCUL/X73u9+wR+m9/JD7LvWDtmmTTTEiXxlbblapYnL6TvlyydX1s/J96cv8mgpA7AB619dK99PH6rkexyo/OFuHzED8KkZIFjOQFD2QPWam5qbnpa1pzIrRbrNVDPHrO1l0fXC78jWD4qLHm06m8mHVmiNjqK4l1pCVhv+mUgbxgextYgWbCjhfnA0U55133iAyPWNLvm6TH1F/ZwR65cfc/wz7O+bYm8+KPXjzHNN3Yg7/GAMbKoil/CPbjgw1Va9QadBcK1V+M+Wbc5bruzGuolpB2p/791lcOyTOWLudfmaMc7ml3lT+gmuQpWKjKpTwuUpAQzrJN8/k47Ew5aZnJ1nsZHbls9z3ZAx2P+TyrXxYFbvc77nNqi23P36vNqG5X0r/W/nv1OtqfBnj0ud1cUH9rmLFJl/s43f/6/pVtZ++2v2PzmfHh7Am0GYJYjHvIWS/4muIu8RM3hP4W+fD6hxnX5dIx1K31Tf5Bt6DeC7xGV8GscpaREcd8DubB1l78A/fxroVYpiNG/SNzRysyflOZ0t7zHO/lT6c/jj5SqUbquqwOUR+VD7U9ZDfWbPwHfrmR8xUeq0++PrV2835Sd1wOabN+r2uk7l+dR2p5FDpXtpyPqv6O+1iptNVTM11y+z+7rvKRw15F+TreN7NweHm9y39vsjXIxH9umdJYElgSWBJ4NuUwCJfv00BrtuXBJYElgSWBHoJ7Id8deDIX6qzdQdmqic7uOKggYND+nxGvqodSAJ2j0MGkuEIGPDEJz5xL7sxX7Rpk5JZZMySvQowSVYXgAIZjmS88nLPP8ABrn/84x8/2qNtXqwBSshc/dCHPrRz3/ved5CvAJgCCfTMfIEGbKFNyFeAFgiMU089dQChyqasZJsvtB1QJtDYx6wXagcOqqysCmSogALGzhlNnP36ghe8YBAxAEI+lz4GtaFd9uzgVz9dP3Qd/RBAxK54zpci4w7SEvlDBL3iFa8YYDIA0GmnnTbAZLKTyDIlS/YhD3nIuEdgMnNJCVcyaSHO+fze9773mHPAaQhc+kcZZUpMAyqpPxDw6AtAD4Qt2cpJXPg4XM6QWzyTnf3oGfLyc3J9bjJzjGeiKwBRPNNBppRbB/q5HmZGUgUkJZCYuqh7HMjimgTtK3lUYFIFEFbXuW7M/Hl1nQNSHaAl3QUg6sjXzs9V/VGZX0BNMkbwK4CbAJsQ/spOBbCE6Ce7BZ3jJwAn4Cr/VEpYc6/+a14TqOZzB/4SjEwfK1KWLFgywNnEAkFMZirPhlxgLPxOv+gH9sKGE7L9yYJ1HUsfw9+MnU0ur371q4fNUXYYUrk781XyTH80A7nT37q/TOAzZdLpU2cfHcDrNph65v2Z6bfiR/r76pkZR93/uh2kD3ey1ONEN171qfLpfCZC17PR0ubcz/m8Zmyu5mJmszP/keNRzNlGlnqm7IMz4qmcQNUDYj1rAb57/etfPzYtsAbgzHCVs5cN5vhcRzaRrTnuTg7SlUG+HjxwyDEDPj8qY078ZjMEfolYypjucY97jKohxNO0Jfc5s/Vc2u2ePhbnc6dOzXx6fjeLI3pmZeNpB21/7YHSW9lM2ovWKfhz/cvY589NYqyKr06+djZe+Rd/brbh9uiyr3RM17rNpm+RHqefmtlqtWbp7L3y/dtcW42t8/cZq6r43uml+9eUQafbHnv9fq4nzrLhieo92KU2aUGMquoQa0nWv7xnsFZA3yD9IUZZUxObtRHL54fPVGmDmMvvPIv2VMkHkpX1MZ9LR4n3PAefoHUJz8LH8bmfE6/1X2dj0p+UG/6HTbOs3dmIprLDOj6hi0++gSjXzWlT+cwqTla+YFMsqtYYknv1fuXPrdrO9+tN/n5T/zr/1sV5f94mO67amPnwMY9V5usuyq119941G9DvdebrfiLmunZJYElgSWBJYFsJLPJ1W0mt65YElgSWBJYE9i2B/z+Tr/5yCaBAZiOZkpTwOumkk3Ye+MAH7tzudrcrSw9D2EKEcN7nl770pQE4QCBC9EGqamc5wAXABpmUEAc6jwgiDcKP+ykNBvAKgepgXQVIQPDRVzJmyECBvHjc4x437s3M1wRoupdjB9YcMEsQNYHqmbIk+OXXkgUKyUkZ0Uc+8pE797///Qd57UBJ9pW/IXEAW5Q52gGkfC4ggt3wgDI6pw5ACKCIZzMH97nPfcY/yGAITsiuZz3rWYMcImMvZUgJNYggwB5kT5YrOgKRDMnKZxCkEL3KcIEkJwsA4AqAGiAqZevycZANWZGRi55AplKmWSXaaAMdSTKE+9ET7iP7GpDrLne5ywC86EM+S2NM8IZ2XAdT3hU5UY3DgTMHgxO8nIFFDjzN5r1rowP1Kn3nWTm2TWC8xj2es0sWdKCt+x1dw3zpjDQATEBT/Avzp3J9AKu0z3wCaAJi8lNnu0HCOiGpMfvPagNMEjqp8z6n0jWfD+ySEqqcl0wZYmyMc7AhSOk/xCx9o9/YHJni2Ax2z3nLKnXscpdu0zfsCvLqTW960yCuIF+ly+4zNgWvBLl93DNfp/s2AYrV8ys9mulSNT+H6JaVJc/nzezYr01bcH/j85pxQfMzs/vZeF2OVR9y/rPP8utdO9X8bDNnrhedj5N+uM74vFTwgqfDAAAgAElEQVSf63vmFLKSag+sDdig84hHPGIQH2TEUi4U+//VX/3VsT7IOJjkgPo72wBVzfcmWVTZuy4PjVEbkdjYRN+JiWSz3e1udxtVLPws2C6mdzEo5ej+mXt8k84m/9r5g1mcSd+3KSZlrHD7mcWsmQ11scrtD53SekhVBbQ5TRv+fFMDcoMow9dCwLGG0oacSuf5bEYAaZ5SN3MDhffZ41BnL5t0NH3hNnE5/bzuyWfl3Ou6jBupk7MY1OmoP6vrT+eLUsdcxroHnWANwaZSYjD/eN+AMEUvmH9IWfqhKhjohsr++jExfE97rEsgNUW+8vd/+pH/tPPv/s9/N3SRdTVrXvSLWM8amM2J/GTzH237/Lk+bBPHq5jBe9gNN9ww1u+sl3gvYg2uDZqS1WyuZ/aW/UpdyrnY5JPyWa4HlV5V/qTTl6NFvkq/Umdnc7bJjn3Nocoxs/XbeFZXdni36szBAzeXKN6mOvEiXzetltf3SwJLAksCSwJHIoFFvh6J1NY9SwJLAksCSwJbSeDbJV8dvOrAj+yIgyLVy2++nDph0A2KeyA3yDKktCvlMn/pl35p58wzz9wrz+n3iizhxZ/sVQhY+k9WFwAEmSxkHLIbHEKC7BBKGUOUQgQCaJDJ9o53vGMQExCwkIAAYgKZHdiSbFRm7OUvf/kAUyDzKGlMiWQnX7k+wVQHxjpQwmUrAM5Bkpn8tgGRaIv5IMOY7FNKoTFuMk2rl3l9JmDCMzIqvVBfBTx+6lOfGuVZyRAGIAZ0InOHOYYkIsuV+WAebrzxxpGZypmSzBUATv4HyATIA4HE3AMoUUoS8IdMaEArxgW5pDLSkPqUZyNjFaKM52p+1H4CfAJSIKsAuK+77rqhL0972tMGyI3cBEQfAmTsyhc9vOCCCwZpBRh24YUXDoIbEEyy9LG5ziUg1AFQmu/M4nU98IyfmR0nqL4tOFmBaulHXNcrcCzll3PSgmLAQSp1tkvYumz9Wf4M9cdtjWxWslXwIwCm/IN0RJ90hhvEDMAi+grB4dlSuVGjskWXVco39c/9qtse/idtUqWxzz777AHCksnO72xAQX/ZkEJWrMoR03/Gx/nHL3zhC4evla25r9Fz8aH4C7IE8avYgLJoN4F81ThS/q6XGlsFsnId+tyBjq4n3i+XrfxfpXM5ltRVf65/5z5R9qZnegxwf+598rFKFi4H/6yK1y7PjF2V7aQe6vmdzNNvuA7mdy6jbXRDckhbrXQk5d/5EtcRbY5hAwUxAx2GfOUMeHSYjTn4aGLPS17ykmETnvWa6xvJs9JBf243dn3uQH01H+4DvQ+aX+6HkIHUIT5xBAPfUd6f2OkZvG7TXbxzPUnd9Hu6OCHbTF2drRGky+4Lq766zncxrOtjxti8P+d31r7bNn5WVRHQLYg2Nmrpn8pFQ5SxRlE1BCoSsBGLdY6qsPiYO53u9CnJ1/SBLtuZH+nileup963zlfJxqb+b5O5+wOOy+0zvf/qqSj6dT0md8LHLhiu/Vs1Npy/qH+sHkfKsMdgEiM3yroPOsC6FNCWGKxOWsRC3uU8kJjrE+4xIfP5mLUmJX9YnkLLcz3uNNlN5GeEuZtL/qupJFT9dTvJDkK8cdcARItjDy172srHW9yovevasD5X+pW3mfHY2kf4r/WvlAzMObXrPUd8yvnfPcj3p4lhlUzO9nvmNTbFX+qm+UHXhiP9b5OsRi27duCSwJLAksCTwnZXAIl+/s/JcrS0JLAksCSwJmAT2Q75W4IHAmgos6cAGB0f8BbkCRPSSvgm44HvARErRvvWtbx2lgyHKOE8V0kPZiuonL8eAE5/5zGcG+UrGLC//nK1ECT7ONeR7wNUPfOADg5SlDdqCLAX8AvAg2xKwAmKQ89O8dHAHsAKocVbq17/+9fGsE088cRAySb6mbPOFuHpRlwwlrwSCU94JkiSIoT4kiAYhyrmrjIHyo8i5A2EqICb77mP1OYe0IUOYLDzIT75jbq+88srx9ymnnDIyY8lAYq7IdiYrCTK8IhW5H8CHEoxklkIokZHK55BlfE7mLJnMEOL8B/kO6AXJBFlO2bfMEHHAhnsq8hUSis0AP/VTPzXA7SoLCDkAuKFbz3/+80dJNoCxV77ylSMbkU0A/JfgR/7dgTV+r8+1dDVtM8dVATYzsKq6v7J/XVf1w8E377902X3DJtCocv6H3HNwZ5Tu1HP0XQJ3zBFAOXrBJgr8Dhmi6A8Z1+gI/kJnppLpCZnJZ2zWAPycgYmb+tnZbeUnq4w4jQ89JeuV8usQS5BH+CMy2vFr+EB0kQ0P2BnXQtZAyN7xjnfcefrTnz70mXGl/eu5AMFsPGBzA1k0lAPXebXbykDXya5SPq5nlZ/sYk4lZ7XVEVwZp9RGBX52dujz5KSbj68CWeXPk0TOeU+93dYu3I94TE9fkWNWf9JO0kbpR7UBINurYlu3cNN8VbpfxbPKh+gz/+m+CFunvDAEK3GHjG9iAcQHVSAoqf285z1vbEQiVmX/1UeRudX8eP+rWNqN39vKdqt50xx7LGTTCP+wa9Y+bPQh/vmmEJdHFxeqOch+d7rpdlXZVD5zJo/sx6YY4c9O2VdjqtY06WPGRrt//X93/ts//rfh/3R8AetM/olwZd3KuhFyjbUh7Sj7NfWINSL6BWnGehMdJMbQZ1+T+O8ut239ZCd/Xz+6f0g/130385Wz+U15Zzud7avNTb6563+lu+njNunHJll0eux+imf4Gc68j6A3Oh6Fn5ob5h794R7pgaq4EMNZq3AvlXxue9vb7vyHf/8fdo67xXF7OpQ23xHK1Vz6+nDmr+mbNoBAvrLBER/Lpkr8TvUe5RsFqvhf+ST3NZt8gM9T5VM7P6Z5msVc98PZD+7btm+d/VR99/6mzkpXcr29jV3pXh/TEZOvI9H15qM+Dik9vMoOz9zC+m5JYElgSWBJ4ChJYJGvR0mwq9klgSWBJYElgUHiHNwkBy6BbOjAserFTi+kVdvdI719B0u2zXzlWZAfkANXX331+J0sjoc//OEDMNU5QnoOPym5B8F11VVXDTAMQAtyFRIC0gDCAHCAEl2AYwAgD3vYwwbhSBYCmZncB+FCGU4nVSpiQWWHyWQk4wGwlkwaALWKfO3kWBEM1ct2B4b4C/8MoNB1Akv0N2QM5Z3J+KGMLkQhZE0FkFSghL/0Z/aFzw+EKll2gEmQPeghZPnHP/7xkUFK5itZO2SuMj+QQRCnEO8OMLgcBWRxFiXZTNzLXAscJYuXOaZ9+kmZYsZL5gDzLuI0y4Q5KCEdlw5BVJOxcNZZZ+3c4Q53GGVXO/IVYAxCmOxD+sZzKYuMrigjyYGPBF4q4uIw8PHAONl0T2UShNEc5H0u07TjbUBI17sEpCrdcfBUfUmCar/AVdrJ3gaFnWP2zkzM8fM3pD3zib1DpONfyEABWGe+0E2ySchupYw4Osg8M3/K5BBILjlKL3M+02b8+gog0/3VvHW+Qn6dzSVsIkHXyOjz85L1LGSuMojYH+cm0y6bHCjJDogLueybPaRTyAXZ4UORBVlcPoZKx3yO3Id15GvKJO93+fi1KXf/e0a+VnGtG0c1tz5PDm5L33O+s41ZBm/q9yb5uv+QPqb++fMrYFr9rtYCCS5XGZ6VP6v8WLeeqOwlx7LJ5jr/JTvBf7/2ta8dds4GAghYYjbVNl784hePOE5ZbTZUuc5q/PwU+VqNw/VNZEll93lvNx+5dsg4676HDDo2NVGOnzhOdiVxFP+lNY3fr8yuSsZd/zrd8rjpfcq1i9tGJT9vZxab5JcyFumeinzNZ7tu8p1KziNH/CRrkX/9l38d5Px/+a//ZcQL/hE/IM5ErrIJBX/I+pG1If8hb9qkHzobnOu5j7aJOcwR1TmoJIAuqnJK5Qczzmr81TxV16Z/SLusfHLG6i4GZduus/mc2frC/WnOq+tRFQeqZ3oblf+s2pGOSL4zHZzFj2qc3keNNf285kF2qv5Ir9BJfBXl09EjKr6wpuY9phpjN+6ZbFK33Pep3/op8pWqNWyy5HOOE2HdlP5PvrOze5//ygY6veriiX++STYZuyo/VV0jf5Wxa9t4PZufHFcXlztd7eLp6DN1gUGneX3YRamPlHzdew7k6+6RH6Pvi3ztVH19viSwJLAksCRwFCWwyNejKNzV9JLAksCSwPe6BLYlX3mB18u9v1zuB2BwwCLBq+67BHY6YEIv18pIg6yCHOS/c845ZwCJgAy6jnZomwwEsr4ATxkjWZOUreVagDQyIyEnAMgA2CDsuBeQlXNFIV0ANADGADO8nGYFHtI/QBDKdQLmUhoZ0FaEngOc+XLdZUXpJV667OBLByI4gJMv2hWIlMAJ44YYveSSS8a5UIAmnBPlZ5JWc6V2PFMjwVA9n/GSWcscQJICNPLfu971rjFvzCmye93rXjcIUrLvmEeykCGCXC5qU32SLAEyOVf2mmuuGeAzcwOoyfl9kEqQZugRJD1zS0lWsqPpP/oioLazCQgn+n/ttdeO+UYX2QhA/zoQlD5AzHMtJS3JoiSzivEq63YbgMbbT3vbBvBJwKYDFx2MQ+YVuTIDg/TdJlBP13m/fBw+B34OVQJf2Zc9O905ZudbB24GwOUfmGP5PspVowfK/sQ/QCYCfJOJxD90B/AcvUky2ecg58MJuNQL73+OXTJTNqH6ngBsJWM+wx9xFitnEuPbLrroopH5pkzWlLnKprPhgWoBX/7yl3ee8IQnjI0BVAXQ2AFP3TZcdzL7L/3XDKicyaKL5amfHRDpY02iqgMj+bzahEFbnn2WftjvST+5Daja+ZtOd6QX26x3vO1tbM7jTjc/Ht/VvuuH+jfT/VnfO5m53vv9Hv/y82xL15IB/r73vW/ECTZykelK6Vc2InBeMv+x2YsNQdUmBOm52vP1AfqgMxyxHfyHkynpGzsf2K2rqliTcwJRSOYr5y6yiYRNGGw2Unnb3CykPlX6oudVepo+W3LxMVbjq3Q450ptaMOej9s/8+w+l4PrS9VP1xWPDVRAYPMWG8WIDxCtxAd0hjUAcwrBil/lJ8cOUO2EdSb/KP0q35lVEXR+pzaIsVmQTEEyGNkkyOZCKhVwn+vdzHZTT9IHVz7Z5ZG663Mza7vyo51vTXt3u3H9crvyfqed5XXe52qN4J9V8dpjWvoZ6WFlj5WvSh/UxcTqurQLxR3JSOsX7Ju4zXEbrEUp/0/cpsxv+ge3xSoWSraz9xWXia7Pn7w3XXrppeNdArt4znOeM+zCfY36Vvnlbu63iXMpt86fpX66rGZ+apONpf5kW7ku8DF1OpTPrK6r1huVbR8mH8tQHbKyzZvfFvl6BEj3OvN1Ww1f1y0JLAksCSwJ7EcCRxCS9tP8unZJYElgSWBJ4HtZAvslXxPQSOCtArYr+VYvmhUgmmDu7IWU5wjEBCTlH5mpJ5100s6DHvSgAVR5diltAZhx3cUXXzwIF8jQU089dZAogBaUvKWkLQAkgBkAwbvf/e7xO9dCvFCWFjKS89KU6ebAgwNVZDAAopH5CmBHG7/wC78wMl8r4Kx70U9wJsGT/F79ScDVgY0OhHTARO0AmkBcQhBCSp5++ukj44+Sqv4inwCyXug7sMf1iXsBjCjryhxRJg0gkqxmSu2dcMIJI4sUwhVZkoF73nnnjTkSgKnn0W6CSHxGuTaewRxyriUlJPkPQgm9AQiCfAWsAqSixCrPpv/K/umAENpnrgHrIXchtyg7TFZRRbarr2RUAuiTZQW5hY5RdphSkJB9+TyXt+SXxFcS8hU5l+2kbbtOOzDjQF3a+iag0a93+09bqECufG4FKm3je7IP8iNka+If2AAAGc5PCFg2YWCvkPxsPEDfICv4h/47sO9ySvlVz91GXgkUVz4xAUO3f9ke+ov+o2fYF5snIJTI/k/70f3cg19kwwIVAd7+9rePUsLYBtmvZP0hF/Rb2SsJnlYgagca+lg78LXyda67nX5mvKlkv0m3U84eHyvfres7wrayH/fLCZL6GDzOVLJygj91r9O7To9cH6pxZr9ECGyy49QDt5nq3sqmqrWF60jGuWoOsx/cg91DrrFRAV/Aue2Ugcc3ECPIHCcT/JnPfObeRiTaSYIiZeM6Ib1N2+nWPTN/kfqdm0FSDsRWCEN8AZuZ2ARECX7sGt+Wfi3jRa55Ktvxzzob7eJOrmGqNZDH+9SNJGTdXqo1jvTa5SifyXqP2Mz6kLO+idmsI1jfQbCybmCTFmsFYjbnx7PhioxV/eNz/Cx/Q+ZLV1L35Cv4ybqLtY7OGqYyCz6Xih/4XJ3xmXPt9q458PGl36nmoPIFm/xDFX81b5VOb5r7bdYgGp/az7VOPrfrh55V+a7KhivfleuwjMOV3CWD2fykLXRrH9qQ3qM76M0VV1wxMk2f+MQnjvcP1u1J2Pq6ZVvytYrD1fpOfaVfbEzgnFdsCD/Du5equ3hcST9arZ30fJ+HLubluqyKl1Vc6/Q5x97FoIxD/oxKF2b2s8lmXY9m/c7vKj2exRnuX+TrfiS8rl0SWBJYElgS+F9VAot8/V91Zla/lgSWBJYE/jeQwLbkKy+xeolP0C5fKBMYqMRUvZwmWOj3OaDSAZGeGQooRkYrZ4NyPitZHGS1QqIK2KQdMiohESgLCzgG6UqGIddDRgCyXn/99YOY1bmuEA4QaYAEZByQgQAAy72cwaUM2woMENkHYQiAR3Yl2TKAuN0u8g6ESXBCz5N8qhfmbu4SREvQImWuUqKQr4A6ZAHf6173GpmZCSaPl/Njjy1Lm3WAg0AjwEzO0mTHPtkhAochMJE1xC8gOOAl2cicPSugeFt5MFYATc7/hYAlk5mSw5DplJLmb4hmMlZ5ps4PlowS6HRdhXz9oz/6o523vOUtQ2ee/exnDxLVz3x1cJA20aXf//3fHyQzoBTP5CwsSsSRWexzlQCRAJdN5KsDz5oDb1e2mAB1B8IcCTlQzX0Cph24W9lEB0DOQC1vH9lDsKiUsM45BVRXVhHgNj4EspHSwpCwgOi+qaPzh/sJFzNQe1uAuvLDfi82zNgg9tE3QHyy93VecmZuOkGBjCBpyJplQwLygayGfAZEJQsWvwsxzWdOJrl8+H02nlkWdcYQl2/nA/3zKt6kbc3mLIHTbdpz37iNHDo9cJnN9F6+KOXc2WuOtwJiKzmnzmut4L5/Nl/evxxzJYP0QzPAOHWhG3t+nrGSMRGzWVNATlJCnjUBz+Y8WDZwsfmKqgmsBbQRKX1tJYcc4zYZZem3Z/50dq10iZ/4BNYzrIko7U8WPNlxjEexR3rvMve1V8akWczo1ij7iTNVLKvm2O0z4xrrCqpp8DnxnXWFbIcYDrnKxhvWCfzOZ8Rz7mHsXA/BypyLeCXG0xafsz7hX2b0VWvE9Nu5UYPNL/SFDFsyrmmfEticCa/114x8dV1w/yAb7HQlr63817Yxrmpr0/PzeS4nb0+/51pi5jNncQFZpn6rrxmfUsfSFrbxgernJt/r69suBkgW9JO1NLp72WWXjaM7WN/ynsMGRreHmS9yX8HvlZ51MSv1Gj3mnFeq5rAOIcue4z7woZVNd+8Q2/jTSi+7NYJfu80cbNLLHLfLx/Wj8t+dPaV/rNZQ3fxsstEcc+eLU06j2szuf8qK9c/K5+6e+XrYd6vs8KZpWt8vCSwJLAksCRwFCSzy9SgIdTW5JLAksCSwJHCzBLYhX7nOyVcHVv2lrwNU8uUzXxQFWFQvwwmYzEA19QugHyLgYx/72CjXypmMZJc+5SlPGZlqkCX8x8s/Z5xRVviTn/zk2AFOuT+ANDI+IA8gGd7znvcM0AKQArKVbAPu+cpXvjLINMhHCDN+spMc8qEDvyB3OG8J8hXg4VGPetQAHQAc9J9eyF0e1QtwBYJWINQ2uu6AQAVS7urK3g55ZcC94hWvGCAkBCEAoDJ4s41tMgAq8JvPABqZS0r5/e3f/u3IugM44mwovrv88ssHMQq5DpgEGCk5VNnEKQ8BawCrkPGQUQBV97znPUcWExkulA+EcIMArcjXtAO1yc7+L/7xF3fefOWbh5wgqyG3IKU0f0m+km2p8nA8lwxf9BGgX2eHagxVNi/tury51nWKvs3k4qRDgtRqK2Xoc5dgWAUU5f3pOzYBPiorPANUqzZcLzUW5hq7ZK7QJ7LbyBCBhMCmmau73vWuQ/5keSqz2jPB3BZnsqj8VyUL95kJDG+SzWxuvF18JH4LfcenUS4V/4WPTKAzAW02kZDpx6YCyCZIG7JpIGwgaWiDTSyQNsgM/zYjb1yvXP8qINr9pPxSB/gmkDgDy2d+svLJm/xqAtWdjmgM6UMkky7mVcBw2lFmbbmv0XMrfanAb+9n9s2BXn7PLMMcQ4LOskv/vPMbnf6nDnR/d+N2Xco1iWSE3rMpBvKCjTkQXsQhfAdHCeCvWWuwGUkkQuVD04/6mLaJ/5t8bM5V52NSX2gXWyaTl3OgWfdAiFA5RGc65xxlrO9iTa773BbTj3dzXPnvXDdVdpnz6brBeCEy+cfnxHg2ehET8P9UvaDcPGsPSHb+Zg2JPFjvsPZgbUg1FDZ+6egJzXFFuLoOVvOdMST/Zu1K38gaJE7hY6mqgS6m765sL9cE6av4PtcIlR/aJrbP/Ev1Xfr8mb1Xa5VuvKl/KdPKFjQ3Tr7mei1l6WR5+nz5RV87eExOvfC/u3FtEz+0XkdnIF9vvPHGsamCNTPrUe9n2hPf+Tuf286M5Pe5cV2SLWJ3bF6g1DD/sXZnI6qO5EjdqNa0m2JXNeczOXZ+ctMcVfHM5djF8Jn8cgOs961a71R92CYGpn3luqKyv5SrSNZhQ/zv4MFxNmxnu5WPPmR8x87h71V2eJME1/dLAksCSwJLAkcigUW+HonU1j1LAksCSwJLAltJYFvylcYOfOvAOBPRgYhNgEbXiXwZ1d8OFuszf4HsXmJzZzov9py1CYDI2YSUfwNAhDyFPKEdwDWACEoT84yf/MmfHMQo4BrXkaEI2PqOd7xj7MyGYHz0ox897oN8JbOWDC/+QfjSDgQGWZlONPhLOIQHgCagGX2kzBbAHdl0DtLOQIC8rntZdkCN9rZ5EU5wk/s8A84BFWT+5je/eYCWZHxwhhQgILJw4IDnJnDiYEaCbfkdWSacRUemHWedQaY///nPH/NISV/mh6zbxz3ucSNjVaX3cswVyOD6xNwAsFKGlWxVSNzHPOYxo+9kQQOyQqzzuwN1M+AFUB7y9qqrrhpEF2WRIaTIUJFsc7yM9Z3vfOfQL2T5wAc+cOfkk08e5O8sw7IDLSsA0MGw/YI8nS5VtunXpm6lDDuwqpO12quAKD03v3P95Rr+hhRn3iFdyWhjUwQAOmQrtk2GK8A6mUvYNXOgM00PAYyOuRlsSnv0+e38YSeLCiD29twXdNf653oOn6GbbCDhzDUy/M8+++xBMqvsn+uT38fzAf/ZEHHdddcNn8jGFfSI8t0f/vCHh85DakNAAahimxAaKpudbbtcKj3RfHpM6OScc+Ly0sYDl3elt5VPreYoZZs63H1f6UQV7xzo91i7zdi9L/l7yng2jm5uXB7pE2gvybVqXjO2+Lj8u/TdLiuXS/Y1Y+Vsrr1/7ifchzAmjiGgQgJEG+dtsk7gc8p5Ui6euMGmLPw1m2XcF3WxOq9JXfMxVnaefke+rdPH1CU9T5vsqLiAL3z9618/ypBD0lDWvzrLuooHLrPZuqPzTbmpyNvbRldTJ3xuXbb4MbKZOUeectL8zSYyNt6xrqH6AfGAcbO2YZ1G7CYuUOEEokiZrVyj2DD6e5BF13brrtSLSi656ZG1Kf4XP0wfX/WqV431iVfH6OJN5xv0DJ4/yzRMu/LnVFmi6SsqX+Y219mMt51riy7WdwRX+gJ/fhX7Op+dskii0te+Tr5Wc+B2261rdI3b/KY4I/KVNe4b3vCG8U7ExhF0nc0GaW8599WczuxefZTd5RzQHn1hwyPkK2t5HfeizZPefuXfqnVQxv6Z3+zWCek7c8NS9dy0lyrOpP7MYlMX07bVGdeRapweP3NtN/O96rNv4DxEH3fPhR1zt4l8xUXukrTpp45Z5Osm172+XxJYElgSWBI4ChJY5OtREOpqcklgSWBJYEngZgnsi3zdPe8vAZCU5TYvnvmCW81HgjHdPVV/+IwsNjK6INPImoQ85UVfZxzx2Wte85pBPJDlCPEA2Abxxnld97vf/UZmwwc/+MHxOdlckLIQCBC7lOr83Oc+Nwg/gFay5ciG4TkAswIMHFiD8IDsISMX8pWzRSnb6eV6K2CrAjCr62ayHy/EgIL2swKg8rMKfBCoAhAN6QyASfkwCEoAyATXvI2OOKjAJNpRhh4ZrhA77N5/6UtfOkjQm266aZCyZBqdcsopAzTtwMcEhFOmAK+Q78z3DTfcMMBX2mMub3/7248SjICuAK4uw/xduqy+Q6ZCUqND559//tAjke3ZB+5BjwC9P/3pTw89BJTivFtKUwsoSTAqwRRvV7+LzKiAk2oM1TwliNrNpWSwDWjutr/pmR3guI0/R0aMXecuU84aW2czBLaI3vAdGzW8dCTz7aQhz+qAacmxGnc11359BwZvM7aZTVf+GTmwoYRsVXQTvWdDCIQzmd3uayVz2bx+4vvI0MZ/sXGFrCudR4jtQGZju2xGgaD1MwlTTt7HajOA+iBf3/kKzU0HXs42GuSY3Y5dBt18VP64Aq2rvnmsSz+Vz6tiwSa/n/Y4i79pgwKW8x75gu7ZFfAt3dH8d8C25tH77c+p2q7sq4uRur8aq48zn8N8UoaeGMHGhdNOO22Uu6cdYhGfszZQmXhiR+p69jN99SYf5/rh8tnki12f+R1fR6YuRCv+DrtXjOC8V7I93/jGN454ztqIM9B1NqnHgYxFnT+vPk998DhW2dlMz6Z99oEAACAASURBVCu5eBt5L3PJxi7WcWzS4ydj1XqOTXYQQcQD4jAyIm4zpyqnTrl1lVRPG/PqDNKp7GMnO/dzateJUcZCzKLfrIlYy7LOrapjVLbf+ZTKD3UxufNDLudqfNX3/tzUk8Oev0tqd364s99tfGDq47Y6lX3M+es20cg3zMbS2UHluyp/J3mwvoWwp2w6ma9spqDyDvE752nml9MnZ7xKmWW8k4zxMdqQyPuTzi3GplwuM/+Sssl18Mz+Uw9nbW0zB+nHt/VfMx1zP3uYf9l9l3N97/RoJhe/v7Lpmd2MudklXA8rMdyVFN5r8Gbydcz12KWy+/PmD6b/rczX/XqMdf2SwJLAksCSwDYSWOTrNlJa1ywJLAksCSwJHJEEjoR85SW+etHsAJTuBTiBju5lVdfli6j+TlBNfwP8Uzb4ggsuGEQWBMoZZ5wxsiQB0MjO4swsgBKd00ZZOUruAUiScQgwAcgKSQPgRqYLGQ8AB9wP4AWZBjkHGEaWHAQkYAIARpI0ZCgouxLwk8xKiF8yxHzHcQIO3Uuxgy2VHPK+CpxJ+WY73TO4DrlSfpQMVMgbsjoBT/JlvwJoKqC1ApQAjCB3OduVjCP+o1Qqz2EHP5kfgEhPfvKTB8Hj2aHZjxkwyHcArpCkZJRw7h1Z0ACwAFXMPdkCALFZ/nfgBQaGSJdpD4CJszGZdzJ2IXQhjqt7sC1kCXjPpgBAb84WRMd0Dp0IJM8M87Y808L7tC35msREzlMFUFZAloNu29i6xpB23YF76VcqoEr9Qq5sfOBsP53bx7nQ8gtkNUGsH3/88eMfNq6stcovpX12QN4M4KsAscqHVuPq+tQFAe+HQHwIVwgHMsfxRfgyCFSy2PWf64LmUD8hmT760Y8OO4RgJQMQ28NedSYhdotNQmigv7JNyU9j8zG6XCr71WdVRr7azX77ePYbKGdtVXHQ+yBZd344ddhtZj9znLYmW0pfvs3YO/Dc50rtZzZe+jRvK3U7bYh7vb/axJNjSXtwQt1ln7LMvvjz0z5S//U9z2I9gN5jN5SlP/HEEwcpSdyADGNDAmXiyRgl29tlsk1c55ojIWty3iTPKi4xHnzhX/3VXw3yDvslA44Mf75jnJQEJbbjI6kmQRxinSICtvJfrl/Vc/V9p2PZ55lPT11OH1LdqwxAxQLWeVSZIGOftSJxAP/PvLHxjrjLmo6/WQco83dmpxqbj18+M8dd2UDageui2mEcIl8h/dlAxBEQrC2quFX1aSa/yubUL/owy4rNmNfZmeuC33PY/bvEzLj+IP+/mbCp+u+ym/m+ylZczunHZvE940Pl82cySD3JmOJ25nPg1+UG1Hye9Aadueaaawb5SqynogqxOeez6tNMZm637oOreVJfeBfiiA3W8rw34Eu1RpD8Z3rb+bv0tzmv1d/uK2Z+K+NszlX6t2781XWztiub2msD8vPgKPZb2oXbxMzfdHGi82eHzJFviDi4XbY/Zu3j6jLU9wZlwzvuFsctfLyd7fXFksCSwJLAksCRSmAFlyOV3LpvSWBJYElgSWCjBL6b5GuCr3oJ95dlBzL43EGFCmCevVhzLyDbW9/61lHCFaAR4pUMDjIEOJ8Qgg3AkYxECDEIBQDHz3zmMzv3uMc9du5+97sPUo37AbUg4JTZCqlG1hhkDhkRELBkkgDWQdxmeVL6T38AaXWuKJmvgB/KNtPLcb4k54uxwIIEfgSM6YU7X2g7wFQAtoBXf7H2e3J+GMv1118/QOeLL754kJSAlP7CX5U08/4luKQ51dzzEyKdbGHmgcxXMpYheSgXyBmwlDWFQHcSGxlVmXIJfDiIQ18gogDXVV6Sv5lf5pXSrOiEMldnoAjPgXyFwKUkJWQfmVJkCULu+X/qA6Q+pZUpWwkJRrYtvwNKkZlZEa4VADQDrWbA8UaHsXuBg8lZHtSBLLdP6VgCeymHBNUq3fc59L4kiMvfEK/IlY0VbKIgcw1iARIBsJ0zGrFdEa4qKdyBcAku+nhlf2mflVwTHNbzOjlV8zYDzFIWPhd8B2BP+XTIInSLbGuyvCBa3P7dliVrfgKcUpqUDDl8GBmAygLje4Be9dnLldJnB3s7Ocj/p8/JuVf/KlloHmaAajU3VcZq5bMyJmlceu4m8jXH7mNz/+UxMvubelGRkeq7nudxIr/bJKu0X28z++997cZa+X+3sUrvdQ/yns1V+kbva44j44D7FcmIZ7GhAEKSEvJUW+BMVIg6fD1VGCA3OMed85OJFT53HtdTr/3v3FhQ+Vj3MX5vN8acCyoysNZhLQJRTAlS1jcaKzGXEv9UnIBwhlBmMxqbKXKjmM/hJv2p4l7qRjXn2f+8ptJLzaHuxSexfmCdRyzAf5HBz1ghLp/0pCcNIpoNVvhB/CL/snx0Je9Z7HRd8njhOlfFce7zeKC/5V/f9ra3jeoF/P2CF7xgEMfug9NvbPKHPg+uc5U+Zt+9rx4zXOdnsb+LkZ0+dfOvzyv79Xsybs/01uWSfsJjpWcnp434+NJHq6/8zKMlUndctmozM22zj+oXP9lsQNxnrcy6GR91JJU83NcrVnts7/y97sOPUuUF/8J7A2cWs0FWcqvswWN9Nw8ez/L9x31m9r+LQ5W8895Kd7fV9W38Zerf3j0iPSebEtIWpa/deD1+ZOzSOA/x97vlhav2Zj5x9GuXMB75s5NSw6Nt/k+Z4mOO2bnF/3GLhY9vEu76fklgSWBJYElg3xJYwWXfIls3LAksCSwJLAlsK4H9kK+8+EBk5C7rfCGbvXT7dw6MdSCUgxIdWNI9j88h6CBSIekARgEOIV85Z5UsSrIRIcPISCSDC0CAkpmc/8U4KVHMmYVvf/vbB4FDeVsIXLJgKdv5yU9+crQDAQv5QMYXANhDHvKQQZgpQ1LgFWXuKHdKlih9A+yD5IX0cJCqe+ntXug7kDlf7B00dB1xUIo5dnDBX6rzfnavQ1ICOFM2jCxegMsWLLCHdnPu4AnXKMuDcmlkukJmvuQlLxnnnJF9xBwCgkO+qtzzDAypwI4EsikNDQl6ySWXjOfRB8rPQjKR/XrCCScM4g6A1sGinB+dIwtJD/mPjMhmpYRwBeDwXDKRyNZGL8iqAtznOQLlUt+lN3p2jm8bcGdbf5E643rqv2cfK/Cye6bGswm80/NSP5kr/mGLEISQ3mwSwF75HFIbIp0ykgCQ6CtzK9Kxmhf/zP1QZyeVbaX/2hasct3s5jh9cMrWfa1+J9OL8troG5sJ0HV+QjbwX26a8DaRI8QMGx/I1IaUoeR6AsedfATSytar6zbpWjXmDrDN9jfpVqWvm+bLfaP6oViZgGaC3Zvaruaz858O7Kd9prwrG9xkqxXone0q3vm11VzzmYiBCnTvbLGT16zv6eO77FK3ldRBvoO8Q+ef97znjTjARivIVr5jPcBGJGITawC+I86zgYfn42OUQam5SZ11OaRvy3tma5+Z3+c+/CP9hXxlDn72Z392EKz4RPrJOoCxsrmKowXYnEKFCZ39OvNF+405ivPu0zf1v9Nd2SE/GZcqZ0Ags1Zg4w0+jpgAcclP1oC//Mu/PGI7a8QqA68ab9VH159cD1TrsbRRX4tVPk7jQqde97rXjfUqx1Y897nPHdmMrtduc926p/O9Hq82xeT0CeN6O/+xsuMqjlY+v5pnjUv9yth6WN9365geOHhgNJd+qfss/XbqgOa6aq+aVz6Tb/R5rtZ0bgs+3pned/5eOoM9vOc97xnkK0TnE5/4xOHD6JNiUudTJGsnmDUeybubj6pf+J8vfelLgwxm/XD66aePd7BqrK5/HmfTPmb2VsUt968+t5ti4DbxOvtSjasai4+p06tZ7Jr5E9e5tL9NPruSrcoFe0a6bL+z2+7zTee8DpnvZr8u8nW/0l3XLwksCSwJLAlsI4FFvm4jpXXNksCSwJLAksARSWC/5CsvQIBy1Qt6AhUdSOAvl/kSWwESDnD4M7oXU38ufSVDFTL1qquuGqAoZCqlgSk1B9kA6AgJCnHA9ZBtkHoQCwAUkLVkh0HecC0gHcQNoB5nbQG2crasSg2TQcEzAPH8jDT6xfMB+yAPyZThuYAfWXZYY5gBfhVg4yCIXvZzHhJIy5fq3EU/AziQF4Qo2cVkEAJekkXYgRoOQHQv/wle8jcZK+9+97sH0c1ZkhdeeOHIImZeAVQ5FxXy1UumVoChPuvGpH4zt3/5l385zscCoEaHAIYg6sh8JjuGUmnMNUSqSHZvn7Yg29ndDznNvFNaDaAJIDuBF/4GDH7/+9+/c/XVV4+shF/5lV8Z5Vw9czDn04mcCkCpAMMKGDoiB7JbKrQDbjpQcfasat7y+vQT/I0cIAsopwsxSHYTpZshGdEfCFbmD9u/7W1vO7LVnDxP/9WVQZPeJpDluu39VbuZPdQBePn57HnVc9zuO8CRZwB+YlNUAAC8J7N8Rr76HGP3ZM6qbCnkBURTV47bbd31sfIBFfDpMaAb88xn5j1V/Op0ctbHyo4cxK5iovSm069t7DD1f2bPlW3Oxu+yzhib/q2yQ/qfmZopB2+3q07g/nHmX6qxd35QY/N+Z5zsZKN70X1iEDGcahkQr5xpzDOJGZTypkIDZXzZjETMJ57wPcQrMYONO/gfyYqfkm36a31X2UW3xvI2qvHwGZvJsF/IVfqM7T/+8Y8fm8tUvp/rvvjFL46NSPgJvifGE79mmX3dfM102/3eJt9Y+Vru0cYbfiJ3fBzrOWICv1OZhO/w+2zK4cgCNmwRZ5lDygsrJvgYujnp5F/1P3Wu8tOdfHIOGQMbuy666KKxmY+1CBvQqOLSxZn0j9Ir/znrU/qCLs6ovWOPOXYvs62bz23HmzbqY8n1guTcxREfb2dT6a+6mJx6OLNRfefzs8nXe+zZpq9c48Sczxl+i3/EfMhX9J7KO/goka9J3Kt/kinvSG5j8l+5cabqd/oENhqSeY5fYT2Nb6n67jHH5d3FvM73OOnt8yuZZWzzueli6MzPVf2r4k7lW6qYlP5IMlb8TL2axf3sW8q40svuHgjYvU0NeXbrJgU/RMiHlis+zGdYdu8tbrEyX/cj2nXtksCSwJLAksB2Eljk63ZyWlctCSwJLAksCRyBBPZDvuqFUORrAkL+dwf4+UulwMwEQxxM8Swef3HNZ+XLvv7mOoBPyutBaJGxAtEJeAg4B/F53/ved5ClytoCoAOMhFSExOE7zneF2IG0Ybc4ACrPQBYQZgAIAJQQZWTVQsRS2hhw1l9sPfMV8hXwgz6QSTt7efbx8bsDCQlE+d+ZBVV954CHdrWrzw7eJCCltijjCgkKmHyf+9xngDm047vp/bmab5+jnFv9rWvI8iBzGVAbwAbQkf8Akdg9jxwhXwGQRX5U4EcHlrjOCcQlQwbi9LLLLhuZP3wO8Qohz/gg4CktqTOERZCqLa6BsP/85z8/CHqyqp/xjGcM/SDT2YEyxoIucR2ZCegUZQTJfIUw9KzXCoRxAMdBi7w25yFBHv97P+CN2k27n8nb7d99gOucf57uTTqC3CBXkTdAO6Qr9kg5SQhzMrUoq8ncMWd85vJKHdcYVL6xem6CaJWc017cD+TYNU7pnv5OIL2T5ybXr+dxv8BTsvWpCID9Qr6+6lWvGgQ1WWHyMVW76iN+EuAfMBcZU7ZUJZvzvkpnXRddZ2dkXN7j9x0G1lkn9Pys2uA+KOfHx5C+RM9yAqqzO8krs1XkH7fRr23m13VopifShRkJoLhR2WLai/u7ag666yUX9/XyPy7fzMjSnOnanJtNY0+fV9l/5/skO/Sekq9symFN8LSnPW3YDD6eTVsQs/xOrPjn//ufd7514Fvje2yL9QQVNKiUoVLysreZnVQ+ttLZKhakX5fsIWDxmZwXSsyBfCSDkg1CbGRC9qyfKNHLhieIVzZZUZXBdT83Emzrpyr7pa+ufznfriNpU/SVf4yLOWJMrN24jj4zLrJDietU7GDdQmn/RzziEWNeNB+ucy7j0idEyU/3KZX/Tl/k+j/yRY/5tzMcK3vS3LEe5RxeNqFRdQB9Yl2R9uJxSGuOKl65fuXaJONwFds8xmQfOt3t1iPefurSpud4bM442+ml65j70a7fXf/0udrI+KLPuw2OVdzM+evaTr+ecuCZrJOuvfbasY5mA8hjHvOYvbPapefMnezP5cf3OodbOsjai+v9LPf0r13s4hiID33oQzuQsLw3sak1N3S4L/N2MnZV85FznXPs96T/qvq8rU9LW3F5+Jxk/OpiTqUT/hlzqrVE6l81jlmMrmRUzUH6LMjXkQVrWeWb1iz+/Whvt+xwt17w6487bp35uh/5rmuXBJYElgSWBLaTwCJft5PTumpJYElgSWBJ4AgksF/y1Xc9Vy9x+aKZL1j5fQIE/vLmL5LdS6QDMd01AAQAohB1lA+GAAUUJSuVjMkHPOABOz/6oz+6d64X4B2gKmQfxARAnvrJbnFKFN/pTncaJA6fA15CznFmIoCGMuvufe97j6xIL8UJYUG2CaX+eGGmDC1tcearwI/ZuB0g8bHnXOi6rgSl3+sv/SnPBNlcxnpRB+Dk7Fxk9qAHPWhkkahNgXA+rwkYd4CB6wYAA9nHPAdijRJlENuU3EP2nFVH5gfkmkgzf/YmXa1kjx5AnpK1iu4A2FKuFoKZc7IgVSHwIfLvd7/7je8gsZwo5XuyoiG5yJJ+8pOfPHb5k1mUcgBMRYcgs9A5wG7IXQixDhxSGxXgXoFPmj/JowJJK1mlTiZIM3M9lT5/J4Asnol+k9VE9jNkKxlpyJx5gGzFrskGQobYLnav/1z+7pf0+yaAOmWZ7c2+d1DTbUPPdnDL20lbTf9afZ8AsIBT9BECifMr8VOc2axymzkWb1cbNLAPZH/jjTeOzSZUBcAnOiGS+uly7uS1X7lKfpVMEzjMazrZZpzSmGhP4+eaJF8rnUn9d/tKH+B2VcVGjdUBypTXfmJoZ7dJgKePTvvfBPp6HEnb74jejBlpo2k3M5+0aS3hMsyx+N/SHzYucC445AG+5txzzx0+m3UGG70+8pGPDP/OsQXEC65h3YF/ovwtawQ2KxBH5N9TF5KImPnYShbuSyqbYizEVTIoGQf9JpaybmFNxKYi/AH9IrZzDZvXsHXir84hT53MvqSPcv+7KS539/rnrO/wRYyDtQgZrWS5QkRCJrN5ib4iZwhl4jMb8RgPm+sgmxkrpKyT4Zv8d86XyyF1RnPhc9oRcNvEVsb7zW9+c+eMM84Y61g2n1F9oDp2wX2F+5Runrq1YcaWbDfl5ZuXNq0B0p9V64200c53cm+ul6r5cD2UX6/WJZWvq/S2mrdKRjnW/cSMynZmNuLPQt/YxMg7EBVksA2yvVmPah3o8Tp9thN8WkOI+NOmK4+vGXuzn6ynWc9zL+QrfqfyeZW8RL7O/Lrmo5rTmR3ouypmVW1Vfrm7bhZbOv+efc3rqrFs8/zO/tPO9/xalBHXc1VeXCWID1nf7BKy7dhurld8c6WkY6L6w26J4b0mdN3OzjrzddNiYH2/JLAksCSwJHBEEljk6xGJbd20JLAksCSwJLCNBPZDvurFOjNf80XPX1qrF8Xq+yN9Ka1AlXx55BpANkgGMjwo/0qWIoDoOeecM4BGyE8BEIwPII+SdAB0AHoCdADvAFoBCwD0+I9rybYD0GMXN22R/UkmAgCHlx6GfGXHN+crQlSQMUPmjDI2HWBKufrfufPbQZm9l+VdoqADd/Zeno/5t6XGprlzgEm/AyZzbiTyYvc65XKRr/fDf6/mh++r/mhcKjtMtgqZr2SpIFtkD2hM9goAJOX3/JzdDmBwOXvfHHjhd3SBM4MhmMhIpSQhYDokMwAo802GE3OsbGcynlW6ECIQkva6664b5CtgKdk3kF0OHtIWekmW7Qc/+MGRRYxu8izpT9qSA2U+Ttlpl42U4Oo2gFIFhs6AL83nzAdt89xqXGSMU/IW2bPxAWIAMgRZI3cy25kLyn4iR0p9VqDifnTDx5HjTt/V+UMHIyuQ0nXSbUF2VsnbgS7/3eXfgcfoI1kw6DebASBfkVWXvZoywDaQOWVLITggMJQt52OV7N23aHzVpgKuV4zhd99E0c2DxuiZrWkfafOaf7eHLl4lyaqxJJmSm00qXXGwNH1h93f2MWWa9pY6s62tafxODCXQXen3rH3XdZev7km9reagaj/j2swfpb1lHJP8Mv7pOu+rStpCpHKWN2XNySBjjYFPwh+xaQey9T/+8H/cecYznzE2gOC3iP2XX375iHVkKz72sY8dPkpEVTWmylZm8vbv3B58bDkeskSJo29605tGvCGOUpEDQk9nmzMu/AWZlqyZII6p2OF2lv2vbC7XKlWMmPk6fYePUPY9cYC1ADLnJ+PGpx1//PGDVGXTDfdxHQQym6GYtx//8R8fFTNYg8l3ORGVftTH47auDQSH+LPdjNiUe+r9zCYq2fAsxv2Nb3xjrEXxvWeeeeYYZ7VW6J6XvibjT/rd6vps2+2s2vxWjUf6kz4s42oVH7v1RdVm2rbH2G6eK19UXbtJxp1fcVvo5iPl4nFrk+247xb5ig2zmZDNgpzhfNe73vUw8jXjrOSpzFe+V3t8x+eeFas++k9vk3upWEPmOWs1CGDWxek/Op2byTt9h19b/Z59nMWRbjw5D9nvbhybntXp9+zzzp5mfUwfpCzWgzpktXigr2NcLnvxfDeLf9bX0b5I1tEI/z9mLwv2kHsX+Xok6rDuWRJYElgSWBLYhwQW+boPYa1LlwSWBJYElgT2J4HvNvlK73g5S1CwAkLy5S5fEB3QSNBd1+oaQDlIwgsuuGBkMALcAYjyt5f/8/4BrnLeJyW6AFYBTyFsyZSAXAV41PVkWkAKQrLpXFmIMzJfuIcXYoAQ+sE5lACwkIRkQlLCWBkLFSisZ3SZMAlS5ct3B9RmaT+XWQVW5/d64QYEhMAB1IEEJZs4QUD1ybPiNC5+KpusIlroC+Qr5DYkKOfqkdVC9hBzSIYyQDG7+CGAIOAcEHZgIK0jgX+Xv/oHkE4Zaghz5g7SF505+eSTB+CEPtEHnguYCzFMv5hTgGD0gjNxAX5f+MIXjkxn6Y7mBjCVstXIkGzeu93tbjtPfepTx0+ycSogUqBXNSaun5GvaUudjqQdbetdOqB/Bs7P+sD8kxmM/ZBtSXYTpTAhDfgbcJ2yksw/5HdXflrzq2dtAyhvkkECaAk6V/aZ9uVyzWx1nZ3n7VSAfupyB+zpc2W+inzlzFcnXx2odF8sGYqEgoCCAKAcqWd+ux+SDWrc3KtMmsqv45+5xssZVraZ81fJJfWqukf20rVXfZ5+Vm1o/n0efb7lVyqQtANOdf9Mb13Glc52tqf+uP54fx1Ur/RAz61sydtOfezGr77zveKCX1uNo/I3rldVPMv1hV+j9pjLnEf+VuYh5YXJFiUWsSGE7EpiPvHpT778Jzv/8q//snPOC87ZufVtbj3iA37+Oc95ziBpOSuWzVfEE/nqjFuqNMLnbi+d3/IxaTwp97xGz8APsC7Br2J/kCIqMcz4qDRBnIO8ZPwcv0AJfeJcEpY+h93cpF2m/rmd+LqMDGPiKiQwMZVsYzYu0R5EEkQqxCtxk/8YC2s34jiED9n+xFjGRwynagWboTSGzALMfvjfY94O7uyVlb7FcbcY5x+qfLDOQnT7ncWcbWINsZDNRoyBShm3v/3tRzUW5sc3vXX+v5J7dW367/Th6YvSx83iefrArk/SVY9Fs/lwvct70s9l3OmqxOi+jNH8nevVTubVusmvrXzhzD/NZOu6Jv/FZyJLr7zyyrGOpjLIIx/5yEF8enWerm35INdRMmlpm/vRvSr+5tjVF/wM70v4QYhX3oN8/nL9mhUSpI/p5/N5nW5V71MZZ/0Z7p+q+XR98987HeaaKiZuGo/ro9qo4mPGvOxHNQaNd7S3e5arMltz/KmfImyH/9u9f6qnIl53CddD7HG3BPEhfVzkazdl6/MlgSWBJYElge+QBBb5+h0S5GpmSWBJYElgSeBwCXynyVd/+e7krZdvf4nf79xUAOKsDQA4gDrILTI8IFPJ6uAMTog7ZUvqhVXEAsQaZWDJXuQeSMVnPvOZg3zTua88FzCSM0Lf8IY3jPKntEd2JGekAY7ppRbgEOD1Na95zfiMrAu+hyw65MV3NxvVX9Ar0Fkv4v5i7aCY7q9A2QQLEgCqwAZvT21S/g45USYXwvm0004bgKzL1Mem3fg+/7Sl86MciJau8N1VV101CEpkDeFLpgdkJ4Aw2UNk4zzpSU/aA4PVfgV2+g7+lLEDIuoXpaLJFlD5YMrZnnfeeSO7Ep0AeEdHkAPAKOWCAZQgowB8AbzoM8Q9JCHgMG1rrBBhV1xxxcggRkfIIOYcOnRDgKpk6HPtspyBhxWQ6vNbAZWHgCEGFG26VjrpP9X3bk46kEb2SNYVsoXIZi7INmYOAQ4hswHcIbTRO+YjMxBzLN6fBMEqvd/GryUY7bap50Ok8p9A+ZTLTGaad/dR1TPTD1b6TRvKfEVvsZ+XvexlI/tLZxe7HTjwqc/5DEIDnwf5ColBCe7MPFd/Hez0TLHMrPTnps+ryLjK73dAaYKifm9uDHFdTZA0v6uATZe768/enCkz5Jjdsnt2XppkVtnLrF+6r/J51di77LQcbwUsDz0+cGAvblW6rL765ijXJZHw0vsE3LsYVOm4x5P8vtKpTsb6vJtzPocAYyMIlTQo4QnRpzLCkKmQfZT3pGoGMYkzp/FPbNKiogExDB/PP2xG/tnnLfWxAth9nCkrH1/ns32s+FgI2EsvvXTEYjax4CPYkIF/Jb7iX7/4xS/uvOMd7xhlxsneZf2UhGUn78oP+7zNwHr6xAYcSEf+sREKXw8xzFqMmEpfIblFBCFnYgV9ZmwQPmzcoR3u7GrnDwAAIABJREFUIU5TMYPs3twMQl9SH6v+S7fx7YPsOnhgh9/HGYa7hAEZXns+Ytfuua7yC5U/81jC8yCb2RjIUQzEwGc/+9ljA1JlPxn70y9lbKv0TH2v+ua6xRxtE5Pch2X/XG/9ualTqSvuYzK+V74hfWXl89S39HN7c37ssXtn9ObzvQ8pv7TVyje7XNInzewkN4u47rBpgXiNz8KeeUdhDZ1xoPJH6d/lB/U8HcPSrWl8jNzz2c9+dmyoPPHEE8e7GGsQ3evPTz+W65lcv81iQ+drMl528a6zzW4+qnicbVcxTvrCz00xds+v2DvjLBbO4vQh8t8lX7sx79kw5Yh3ywbr/tGnLTJfW3lW5KtdvM583TQr6/slgSWBJYElgSORwCJfj0Rq654lgSWBJYElga0kcCTk64FvHRgAU/XS6C/6VQcSWMmXxA4k7Nry+zuwVH2CKIC8AxQlqxXgjbJbEGh+TqdedgGSINIgUymPBXDHTu+HPOQh4x9Zdn4fQB9nvUHuAoyRHQuwAFGr6wBsOZ+SLDP+I/MV4IGsBY29Io4cvKle9DV2ERnelgMAMxllu/5Sn/f535CFX/3qV0f2BWOh7DDl/gCkBYw4mKLPElhzUN77oh37kK9kuUD08DwAVMYLqY7syTh63vOeN0hZSCQHGVKvql3v0hPXNY0TYh3S753vfOc4w5WxkcFEpg2gOroCIEpZSXSLeWZOAYT5j3LJlDmkf4ClZNqof/Sd+8jCBiQmawpAGGAbktfPTlPfEhwTSNOBZi6LypYqu0sQtQNCO0dTgWab7JjvBbIDmgP+s1kBwBxyAFlR7hvCgnlGPvxkDgD/Uoe7vw8Z227ZM5VYq2xkNvYEv2aO18u5CaDSmVZVqbfMOvC2lbHGZ5k5l7qcvpp7lfkK+UqmNuRrlh3ubJX2Rb6ysQBdJ4MFIkSZ5wk4b5qLKnb4PEnHXd6VL0xwdhv9dPvw+Zc9uTwrPzmzL7XXxUtvz+3Qr09wuPJRM73L77LtTufd38z8Y46hizPpp9KuKp+Tsu3ktZ/xu66l/cpvdWMg7uCTqIYAiYG/Jx5AqrLZimMHIF+pdsCGHUhMNtLc5ta32fmbr/7Nzg033DD8FWej812WRa98u2SwSd9Tjyudq2I5n5FJSiWB888/f2SWEtso4f7N/+ubO//4T/84CGf6zbX4DmIilRkgkL3k7bb25/PV3cOzFFvx/8R65M/1EK/4HdYDxFOIYZHixNq/+Zu/GWutr33tayM2s/mJ9RzZx/guMv8gzJkb2hD56jbf6WPlL8Z9u+ci7s3hLoFxmE/Zvc59g9t+Nc+6FnlQ/YNNZ2xIYp3JOlKbZtS3fGb1eeVzc42ha9IXV+0lUdTZZNqwz3/qZ/Wd5Ov6vQ35qrg1W4fknFe+Xz7C+1H5i1mscN9X+ffqM39uN4bOb6lMN5sreE8h65vMdjYhZAZvF89yPDoegOt9k2DGJ/rExhP5Ddbq2CdVM8ig570Bv5l+rprnSh+PxPdXcaSTaWePla50sbaKpa7beZ++26RXGb/cj2TM7nT7MHvcXZR62eFsd8yVrjPydW+ci3zdr1qu65cElgSWBJYE/idLYJGv/5MnYD1+SWBJYEngf2cJHBH5euDAzsEDB/eytzqAoQL5/GWwAwkk7/18L1BiBqoA2lF6mHPNyEbkvDXK5AI+iOASOCwyAxCSrEaIP85/BcQjo5EStw972MMG6OoZKoCynNn5lre8ZWQ9QtJC8JLZCjihM19f9apXDRCTzFcATICHPcDOdjBXgNwMCNALeweUdS/jDgT5NQkuVS/gENLI5ayzzhqkK3JBRpAwDjhUffL5UhZUgk70DVAVkgcC9M53vvOQI9kvkJU/8iM/MkAd5gIQEhIIMDhLllbjEtiTclG/RAgDMkEyQ97zXMjVBz/4wYNsctBIZ9ABbgEUoxvIgawb2kBGAE1+5quyZilJDEBMJgLELucKkw2QhDryqMCyjrx2Gbt+VLqVNuekXmZUVMC+PyuBwgpIk73xU2WFyaTGjiAC0CtAO8B05AhZQalLMrF0FqGXzJv56gpsG5/tns2Xvin1MOW1CRSr+uJt7IFmBtgfoqM3H4B1SGm6zG7GLvivOjNy5hNFvpLBxuYS9PGVr3zlHvmquZJ9OEmgz2iDEuuchQzZBKBKFpzOwk6f4vKcZZQ5iO79cF2pfOV+43TKp/JttOn+Xba3zbNm8cuBVfeLDsa6faUudv6qui7tP/1g15Y+n7XpfXQQ2GWbMSR1OOWec54yd3mlv9lmXnx9kT5KY/a507j4yeYPCD02YlGlAH+Pv4LUY/PMve9977F5hjG+973vHUQrsYkNSdjHn/7Jn+789//nv4+KBlSJgHh1WxABmFni0sMq9le65GPMezq9xJcwHqpy4Hc5E5KzbMkw/fSnPr3z+T/6/CA8IWT594lPfGJs2mCT0H3ve9+x0UhVB6q4v8k3e7+IlcRY/AukMP2h8ggb6CCA2XTDWgNfg6yJzfRdBA+xg01SkJPcyzWUhGYNRpl65Ms6gaxkyEtiOJ/5msH1OXUmdTRlrL9HJizrZcgJ+69a41TxOGVGO8jmy1/+8thECAFOBjL6lZv2qme6f/ExVXbUjdHbyPZmPs91In9XO+n7/bpqPZHPyzVJ5a+rZyi2ZNyrZFTJ0H2l98l9Vfdcf2blm/2zTfKtYr76yzqdddTrXve6nY9//OOj6g+6wzpqv2uoqh+Vb/J1Az6TbFc2DuD7WO/hI6kkxJo4N0x67N3kO/bj96u41tlv6lwV72iv8rGVPcundPqSPsLl1/mPypY6neli56a2fYxdzKxk6BsK9fs2czWqBkz+W5mv20hxXbMksCSwJLAksF8JLPJ1vxJb1y8JLAksCSwJbC2B/ZKvNDzApAM3l1FTObXugQli+kthdU8CF1UpL93n11altrx9ruVlHzAO8hXw6vGPf/wolQmQlwC7ytLSLmAXZNr73//+QaxC7EG+cj+l3pz4AJwlkwxgDJKOErPsMIc04loBiS996UtHdgm7vgEBAWx5eU1SIkE6/7sCOzogQJ87IODPctAmwTXNmQNZup42kA8AM1mdjANCm6xgxusv+zNwRs/w7BOBlnoWZXkBbiBfIcwhQjkzigwWsiQhMQGDTz/99HHuqoBtgVs5rpSt65Xrg18HgAVITd8ge5l7gZ7qJ/JgbiGKyYDmfC0AbIhU+kYJSghjtYue/M7v/M7ONddcMwBnCCwyo7leWVHSdSdDJbNKJzpw12VRAUZuRwlEVsBe1Ye0O/1dgTO0iTxFapDhysYI5AahAbjO5gQAcjLUOaePDFdAdLc7zW2lY67z3hc/l0+g2AzMrYDdyt78GWlX2RfJeDw/sqEq/5jzg67xn2fgu72mr5ScaAf5Xn/99cOOsFs2hACAeluyxxyHnoFP5X6yWJgTzpCD5HD7cd+TeqzvHGR0O3X5pv6l3qds3UdVMaOLWWqny+Jyn5Zxx7+rYp+Pt9KNHJP6oA0Ybm8VCHqIfu+WCq/0P3VUJd/djipbcBvg2iSW5AtVfjTtkvs9pvumpwSmNWZ97r5rtt6ofICu9zmV/Py5XJdrDo0ZP8WGGjYb4J8gDIhFZGS+9rWvHbGc2EcZdO6B/GO9QNUM1hn4fDZ/kfFK9QNiVZKsTv5V48843vna9FUpr8qeGTebKCjtrqxKyiqTOcq6iQ1kXMMGIYgU/AfxkHFxPjlrHUou459dv7qNFil39Vn9oMrFn/7pnw754vdVXhiCV1mezDWEErGWDU78o7+Qtvgm+sd/xFHWWWTH3nTTTcNHkbH7rGc9a/g8VenwKhMe/yo/2umg+6z0Zd28VH6kimlajxIjOUIDwplsa9aiHfma9pN+1O28s51qjSFfNJND9V0XozU27qk2l1VxIeOGZx5X/t/7nP6t2hSSz5zFK9fnaozur2fyTB+bvmuTvDPu6G8d18E5wZCgrNexWbK+qzNfvR+zWJYxRzL2+5Et70/4QnynsurRXzYk4jO9conH0Zmvz/mYrf+4VuultO28T/NexYZu7tIX53uB+4XKb1e6tmmuq7508+ZtbTuGvXmwLFa988/8xpDvblasjtjwMsR7Zdh3rzlM/ot83TT16/slgSWBJYElgaMggUW+HgWhriaXBJYElgSWBG6WwH7IV3+pVuZrAjkp1+qlPT/LF68EYf25HZDsgGner+fxos+Ob5UdJluDjAEAVAd7KlCQTAoyXyklCIHKeUmArRC3KrNJ33i5ByyEgOVaCEie8/CHP3xkwkLKkcFx0UUXjd/JvAAAgfxwgF0v6g4S5MuuyyJfphPk098CQgU0+X0JluTLuoMD3h5tkXECYQiICVHGznaRrxpDNXcJgDmQo99pn39kEwOyAtSQFQq4TeYeWSsAw4CtnLHH3DzwgQ8cJKeDtNV4pFsJhlTAq+bEAb8EVPQd/SVLh3LCnBkMQUXGDVmbzDeEIuMA+OU7rgE45n7IV0rAkuEj3VL/KiDb5QrozH/c5+VfIQ64DpAtz+Ktxi65VCDYNnPWyVWfA4qTMQbZCiHBvAKi008IV8B2xo9dQFJARGM/yKuyVemm5i31v9LdvFZ27/O7CUTN+Z/FlbTl9DMO+HXt5LicTHI94DqIFPwRxEMCcvyNzVIOm/KpkBKQr5TxBAStyNPUCT0DkuTTn/702ABxxhlnjKy4yuYrwC/9T+V7qzmo/EQVe7K99AHdPe6LK7/VxSH32x638rld3HQd4feOAK7sq/PXqVeVPDsSOeXj/VFWn/dF/c94nBt99LyOfJUcRe66PmX/fXya77yGzytZpi/XeP1zfldFA87YxK+T5UnWGL6JDUGXX3750HvKeFL5gfHiz/DpEJjYFb4f3w7xCuFBfHR9yb53pGVuwOnmqPJNle92Xcb/sj6hvD4llTlLFP8MWUN8VaUQfsd3Y/uQnciDmE/mL5uhvCJIxlI9j/nITW+aJzJZIbqJEegI8uMffgq/Rh85ekD/WJ/xGZuX+J74Qhv0A0KYox8YG9czJ2zOoioJBKw28tAvl/mR+h2Xe8adygfKF6RvT3+reWYc6Nxv//ZvDx1jLSSdy3g9WzO6rvuzvc+VT8n7ZnJKP+3+2PsmX1LZaMZNb/OQ8e1WivA+5/jdV6UtVPLvnlXFjRyr+0CXadqD9CVjQo47N4Vk7PR5yfhE27xvYMuU+mVTA+8grEHxW+5Tqv75eHNcPm73xf6OwfPZwMEmVt6/IIKxZ96f2ACBb6wq1cx0K9c0nb/r9Cfnq4rRmz6rZJ7y8MoqlT1046h8dY4xdbaKezmGSk4Z9/KaijjN/h3iezzRHyR7t7oMZ2EPG9w9A3tPHlGieGW+podZfy8JLAksCSwJfDcksMjX74aU1zOWBJYElgS+RyWwX/J1vDjtAplOwHbi8xe0CuiswHEHIR2YqoCbTW36/ZAD7LxmBzYgHNmolHcFRBUhlS/TAhMA9CBUIfsgGijJRwYL58ZCCul+AAeASYDDN77xjQMkgzg688wzB6FEe2SMvOhFLxrgIAQuZJwIC8m3ApsrIKkCEBLoUZv+Qp2yzHsSYEkyRn0RaEb5OzI3IRiRDWQzRNlsHNXLuwNQThQDpl755it3vvq3Xx3kLjIDcAWARMaUTiOb5VOf+tQofUhWEoAkMgewTVB1Bsi4bCpCvAIqXP9dJ9ED5EJmK6V0AZnoE/0lY4i+kUXEOcEAqfxN1vB55503SGVl5BwG6ITBoUuQaV/4whcGyAy4D8ivUm5entbP5qrsrxvfTGYJMkvXNJ9sWEBH+AeRgZ6wSUHn8AGyQxJCuKI/yqICoBOQn8Cynql+JZifQHf6Ct3nn8/AcpeLg17bgM+6d4BPu6WEO7C38nPpl7IvCcTSBj4LmXTkK5niZGVDskAEUW4UG4K0l12rj9W5w/RBJcfxqZx9Sels/F360yo+uG9wu69A5Zz7md7qWTPi0vvjeqB+pO5U8nZd2U977o/dJ6cv79rf5H+6dmbxQ/Ksxu9jc0DdAf705Rqjx4nKflyvqv7tl3yVD0jygWenPvjzUv/4W5t+8F0QjcQWytxTFh7yjtLBxBo22EDKsvGH7HyOEsCP0QeqGhDrifnEJLLN8M1sMHGdrnyI+9vu2uo+l1nG/NQN90GSAesXyiX/xm/8xsgWhdSkUgjEDWWIH/SgBw3SBtKV8bEJis0zrIOIb2RiUpmCjTPuB7ox+hpN8wRRhP/iO3wTm4qIHcQ4ZEnpZ+TOOo4YQjwhxumZkDv4McgdsuwYB2WSybqjSgeZumzSYi7plzb0VDHG12TVeqvzbRkD09Y32Y/7CZedyFd8N3IizkOKZ+ZrFTMqu/D4l+u8yq95v7bxwznv7mtSnkkwSmZVv/OzLg6nX8l1QDV/OefV8/2aKpan7/LrM8Z1Y1EMSBtxuVS+q4qh+DF81Nve9rZhM2y2ohQ6a06fh8w6zvVIJ0/3V/KftKs1NJtW8KPoLb4Ue2Yd/NznPveQtep+sp6rOU+fVq0dUq/dVjt96HRA81ptWBv37BKR3fmp2d9Nfen64fJ3269suLNbPlcVjEPemYrM1zGuXZTa2/Mxj2dvQb4OPdklZsctK/O1U8P1+ZLAksCSwJLAUZTAIl+PonBX00sCSwJLAt/rEjgS8hWZDWDyWwfGua8V8Fq9/O0X9EjgweeqA04d4PDr6S+g22WXXTayXyHCILc4pw3gSkSh7tcLsLcBCElJPtqAuABMPfvsswfA52e30TcATAg3gAZASkhene0KCcxzARRPOumkQbYB1vrLu16kE9BQfxJ08L8lN43B5VgBYRVwJECHPqkEczXPahtCDSKUcniAnpDNOket65vLOu2QZzn5CpjKWVUQrpy1iuwBZ8nIYT4gfPgMMJwMZYAmZSFRrlClEGkzM4dmAGJHvmpMCXSn3qNzkPD0iXsoO8x/gMYAYcgWQBkikr4DRpFBhPwA6DNLVfrggBuyoawxGT1kBzN2yMsLL7xwr7Rl6kSn51X7mneXWwJ+3CeyAnBY4Bs/Ve4OAB+CDuCcc/gAABkvhAX9BdAXIZ1geKX3biMzXZIdVP4n7asCwqoYkQBkd02CoBpXyi99W0fSpt9zfXM7dz+Yc682ICwg/Tl3DT3DvpzwV8lOL61d2Sn6Rvlv/CpEE5sL0GXvg9uRdCXnr5rj9DnpS3RPlWVU+bXUE/kZxihbTn+Qc+gycNlmzNAcq73OD6dsvN/57FmsTd/Dvem/KpnkGHz8+r2y90rfqrG6L6ePmT2buq8xq333sRUw7+POucvx+jhSlvpOzwWExpcRvxXLyaAkrhBrtImFeE5WF6WH0XtiOlUXqMaAnyc+kWnGZq/zzz9/xHqtF0Rmzzb5aB7dV7mt5Bi7mJSx323Hv2PMVGNg7cKGIDbAkFFKfIdwfuhDH7pz2mmnjdiFjLjmox/96PAlrKvw5494xCPGue/c677c50d+IOeB/kv2xHiezQYriG9iJkQvm3XoJ9cRX7S5SKWcuYcM3BNPPHFk47Je49gCYiQxhvUXWci+scdjn6+dXB/dp1U+P32YjzHnz+2usznf7KC2GTOyoLLKLW95y71KIx35mv7KfWBl1+lH3KYr/9/55Lw2xzvrV/Wd97vS5co3pm9zH93ZfzWH6aN0b86bE1ZdjHc94xrfMJL+q4pXqYPut1Ju7qN53/jYxz42NopAhBLv2QiSZcJdT7Ptyr/qGtc/v0++jXGyWQDS9eqrrx7+gvXxC17wguFTWQumr6j8nNtmZYNVjOuuk2/t5Cz5db5zpqeV30j/l7aoe2ZxfqbT2c9sx9vP/ik2s+5jHvzdQzrhR2OMssJGvh6me1F2mO+7zFf/bszvIl9n4WV9tySwJLAksCRwlCSwyNejJNjV7JLAksCSwJLA/ssOS2ZHi3wVWOUvidWLqH+WIEd1Pf0FGLz44osHkAdhwAvmE57whFEWGEAuyU+NVS/MZBfSxstf/vKRrQjQCsjIeW6Akp5RCBgIucSZioCWAK+ch0jWJi+3gH+AloCDkG0/+IM/eFjmQoJ1HbjkAEW+mFcv4/7SrTYr8kLAhNrMrAT1j8+RJ7vZAXf4ncxNQGYvJZYAh8vXAb4KjEVmgEVku5B1RHYNWXoA44DekHkAScwHpRABJyFqKT/M/JL9AshUlTarwBp95mCay3mABcceu0fYJGginSTzlTOGAZp4/rnnnrt33iukq7Jx6DP6c/zxx49M7FNOOWUQpxCweQ6d+oE+Al6RiQ0JTQYSOkemEKUIKQONXksvc94TVHVdcXDxMFCF3fy7GfD+HaAwAB9zoqxW5gWgD12HpCA7CsCYsTFW5oy/+Zyx6jy/AcBwbtTusypfvQcIFf2pQExvowPoOtBrU3spowp4TXmnPlUy9ed6m5KP3+Nz5n6g+515IRNMZQAvueSS4YdUDjVl5ICqzwvzTkUACBgyyvB1kLg+h7P+cN2MkHM/4XKeAd0+jw5Adzrgvt/H3QGdfk0+K/ubscrnbpOep01Wc7JpHZOxVHbTnX+3qb301Z1edu1krEk7mI258glps2kH1ZyL1Mrv/F5VE6AEL7EEP0WpWrI6IValM5B/EAqXXnrpiD34MjbPsOmHz8kgJbscwpXNN2zCoi1f6+h3bQ5Kv+e+rlob+fciX53QZVxVLKtkg15whjMELOsXbabAxsmSo1Qv8V2bg4jNbOQgq411EWXM8e+Mk7WRzi73zTs5BsmddRMxBNKaGA5pTUxjLvgHGctzb3WrW40sV2INGbnEQf7ju9ve9raD/Cbblbmibc6wZQ4gbXXcxO1ud7u9NZdvykr797hZ+d0uNunatP8qpqUOz/wO88uYOXuYeMnahjXkjHzN9cksFnb+UhuCFHOqmNjF69n4UjfTfmdtVmuWnI+UZad76Zer+ev8RXWv+0VtYMy+VTG1GlNn8z4X7kfdR8sfoPscM8A6nQ2SL37xi/fW6J0Ppp3015V/zrhUxX6uwbfgL7BtNn1RFQY/wYYOfCt+VaRfzns+o9OLLu64THSNZLOpAkO3BvE++O/Vpolt46rrzaZ4J93O66r5SP3IOZcu+YYg73MSp+OZO8ccXkJ4N9uXTN89gnZD2WGeszJfN2nI+n5JYElgSWBJ4GhLYJGvR1vCq/0lgSWBJYHvYQkc7cxXvdD5y2sCMS7+BEqqaxPs7cBXb5cXfoA6SE9AKkgGgD5IU8q2kcmSIFu+cPNSSobnlVdeufPBD35wZPBRZg/gAECPs8UEMHItoCxnHFHCj2dDBN7//vcf56ORlUj5PEr4kXkLQMnzE0DrAIjqxVkv4C6PLqsqX8QdBMr5qIAfgSuaX3a0A74C1jJWCGoAWAhHl2s3nzMTRJbMH+A2oDBAIwQlcwi4DaAEucnvJ5988iB+AMuZI55PBgzZL5zt65l9FXiTIGUHWDvY4SCk5KifZEtDDt90000DuCbzCdCXfgAmX3XVVeM7SGWAKcYEaE9fAfEhsNEXQCnIZjK00VvITe4hmxSgWtmktAngjJ49/elPHyC/ZxO4jnQgc2VPbnPKTCK7CNAdEhlgD9Ccn2xQUOYS/eH5ZBhBPuj8Vn6S6cC4AJA7grnTiwS9Kr8xA+cqcKqzAQGQs6y77KfL0HWqAtPSlv3e1C3ZWwXQzvyq90/XMX8Q9pwBx7yxMcVLoqYtdHNBex/4wAcG6XL3u999/IOwGYDascfu2f8MENxEvlZjq/xdNc7043mN2nEdqoDaai5S7zp/rf6nXnQxp/LveW/VZidj9dPHVZGvPsbZfMv/u7/TZ9vIJPvZgcfZh85+Op9V6XBl5y5Lfofkw69++MMfHoQqPhgikWxOfFbaH/EJMoEMWbL7Tz311BGjIAghGvDzbMQh3lOSn2oZtOHEBr/7GeXZd9fTnE+Px+4j3G9nLOviOv3AH1BSmLPHVbr/2muvHX6dLLVzzjln+G/ITrXLPcRnNhQhO67Fn1Dal/GyPiLuaYz0E7kRN9iYA4FKLEFO3E+GK3Gc7xgHhBH3Ex9pl3aYG67lGv7jOWzOQsbEQfrGuoS1A+0yFkonE19VGho5bEO+un5Lxp3v3rPr3ewvLzla2VXn3yq95n7WWL//0d/f+c/f+M+jYgSb+LbJfJ2ts9ymM87s+Y0gW9LfVTE3x1DZZOc3U68r/17FwllMrfS+8pub4p/7PvdL6UukX7M1go8z++cxwu3Zx1htnvT55HtshMoo+Cf8GRmnVXWaqp9VPHT/lbEpx+Pf8zt+gncjfAp2TbY8foVNE6xztUmy0tdNMXMWt9yHcp1XCXC5V3qs613ufl2lh107lbxSRulv0uf4OA+Ji7tEZ9pAJ5fD4sxuRquI1cPaCSL1kH6NZNibCVmd8zoI2N1zXvfkEX3k+0W+bvLO6/slgSWBJYElgaMtgUW+Hm0Jr/aXBJYElgS+hyXw3SBf86XRAYR8qa8AZgdGEuzV1FUvrg4AkI1JtsBZZ501CFNKzkEYQqYCyHF2a4KbalvAhkBZSAZIRgg/SCVAWbJBIAUhmLTLnfYA/rie7DLOsgSQpcww5y1RCg8wFuBM5fIcWDjkhXq3Mx1I171oO/mqTM1K3at2Xe4dwCUQGEIQ4BQih7NxyboksxF5+DgcsPH5SR1JAAqQ9vLLLx+gIyANu+UhKvkc8JUSfJQ9BVQFXIW4JAsXApYS0Mo8JiuG83Uh/CpiSP0QYJbjTuAnQTfXbfSGzE+IdspV89znP//5g+gH+IX8esUrXjHAeQBo/gYU4zrkyf2MA73hJwQ9YD6kPhlGZLtyL3JA53SmKuDz4x73uAFkCRzXeDLDzzPA6PvIaD9wYK+kozIVkLP6xO+QqhCvgONkkgOck0mJTfE9wDf9ZjwQwGTgAr5DHgtY80yoJAYqcGrmpjUPlR53upXtae4OAcwAicjYOPCtdmNE57MqwFI4jvgXAAAgAElEQVQ6L7txfTsEmDoIfHXwMJKn6nOOb1M4U3+ZQ+aOsqhsEmDDBHMGuaQ5yrElUMez0JfPfe5zI1MOf8pmEuzTiSTvo8+VA9Uum87f+NgqYDP7l3Eh7Rf9dr+vfjIm37SQetXpmbefcS5jVT435+0wUNSywKU/Cca7Duua9FFq1wnv1Ef3Eylzvy/jsW8+8vl0X5995juRXwLDNQ/V5pdq3mfxq3pezkXqCfZAPCHmsHmHzSxsntJ5yOqf7qPfkIVUuSDLknjDmaJUuuA7ssqxEcjB/4+9ew3WbqvuAr/POTGm1U8mVZpq/eCHRFOlVidSZZQQU4li50LlQjhAAhEIBEgCkgsgh5sRiEggQIBECCcX7hLNxUA0VELb0NBUpWPFtqxqY9llm2rtsuy2rWhp1HC6fus8/83Y44y5nud94QTsrP3WW3s/z1prXsYcc4y5/v85xhQVy0+ZH7Ve99UU393/d92d/GeXTe17vdbnV19jmRdsuzOckSHaas3Dl8qqIMJd30JgZp3BR/AB1kb8rzPI2X7kCuI69sW6SR18Bt/Br9tIhJQR6SpTgh/3kTn/6G++xDmV2uMekbE5G1Z5xuhrv/Zrt6MJtEkfjKOsGZ5z3fqgjmOd55Odmsahzpc+Djfmy05qzq6Dk92uNqDObWvHf/i//sOr9/7cezdd4+/7+fApb7LZkx/Kd5Mf7PrR+7yqY2XTus+a9HbS725HVv3o9a7WE5ON7vNsz/ZP86vbm3N2vsq2y3HPRte+93VcLdN9rtvsaSMg22Yd/KxnPes6gr/bg6rzqzZU/6K+2oY+nvWz+6w7bPyyhrXu9d/mROnMtS0bXLreKWe1Vpz8wtSvSYe6vFZ2dLUeWulqnVN1PkZedQ18bk2xuu77jBcCc9M//8r303yoel7LVsY2tlc3x7SXUcnSyXalDdO16buDfL1UUsd9hwQOCRwSOCTwYEngIF8fLMke5R4SOCRwSOCQgBe0+25HDBtJc8GZrym7g5sdfOkvptNzHSDeexmtfXIfYhAp+PKXv3xLR4cABUIgrwCC3/7t334NAHewpIIpwEVRhlLw/fiP//hGNCHGAJLf+q3fukVlACvTNgQVgNCOcyQhMkp0JiATSOkMOeSrSI4epdpTYU0A0gQSTGBPXsQj9/5i3sGbOj4dtK0AUf72PILbuWpSmQJtySIgygSMnNO7rjPOiUJmi1ZGdAN1/SCRnE8n8gh4+9SnPnW7LupVW5Dfxl6qQiC6KGXkYD3vLW1J6lzkbIjjFXAXYKXrbvRFWXRFlBAQGnD8jGc84/qMXzop+oBeAIOByUj8REIDjkW3AvX1G7EV0AYYTReRqyJfELLALCAWQv+JT3ziRn67rp90KeBsIlfpbs53AqrTx6R9FCUBrFOnv5M22P3Abt/T+4DYSSOMYHXOn7767XrqNh6V8K7AU53be7pS9XgFgOeeeu+kzx2YW9mkjGfV+1UUrHtqNMVKx/uc6vf1Oldtq993oLLqZZ33uc84Ijq+7/u+b9Mzc9bGlKQLj37XtnSZRx89b65JhfmYxzxms2n0I3LaK6OPfR+3yWZV4LfPwz1Zdd2qwHL1OdU+dkC8y/ycbet993zsbQW5ez+6f5uA5G4jJ52vIGvVsx4tVfvfN2mknb1Nvf4qq6qPfaNL11XP9c1BKzD/nLyrvuzpQu1/fYbd5k9EZvHdiEYbWWx+qRFZdQz1hx+ywQvZJwLWuoKvsdZIeUhG5yLbhGV+1PHvOjf53cnmTXrR1z/ZTJB+dgIjssgaxOekzE9EKh+qj8g+kaUyfiTbR9oVe8A/yIBAfu985zs3EpTsrH/IRcQdH8a3WSPFbvJBfBhSlryVz5c461V7+LBk0wjRmw09nnnyk5+82R6bP/xIhc4mIb6tuxxLYF1S10h9fkxzv49F5DStDaZ528etjk+VXfcD9VqdM+TEJ1tXko9+hSTPGE9ztva129BL/d80/1Y2MoTKR+/76AN0vfanl1mvVbsUG9nrWz0/9WmyUf2+Pi9XfqJ/H1vffW8vr16vZXS7W/Whvh902U3r99on173vsD38vuwUT3jCEzbCMxtfJl3u+lj9y2p91Z+Z/DM7iYBlI9gTtkWWAceJ2Ahrg+IqG8o0NnU+d9lP7alzZE9Huq/v+rfSw66/XbZVT+qcnNZw09yqfZzmiut9A1W3M73ejOeDQb5uCYoRuojhEznc9eIs+XraCOm5T/sdn3bg4yvFPr4/JHBI4JDAIYHblsDhXG5bdMeDhwQOCRwSOCRwTgKfauRrfdldAVZ5SexAR32hzgtp7hGB6Kwj528it7zgA/2QqEArJBiisKbJrbK7fmm8774NHJRmUzQrEAGwgdgTkQn4k1ZWOX4AHUAP0TA///M/v0W7ihhBpjlbETD76Ec/enu+EhX6vorMrO2qANsemNX7Ul98q5xXwNQEUHbwBQHoDCdpBwE7ol0AgxUIWOnjBCBUcNx1Z++RN6IagQ68RhoaRyS68XX+KWAJISkiFOgrokYKRWUAfpG3yNeAtiEjQ0AaO+MiUqeC1HugY5VnyLeQrwAv4DFSS7SB8UdK/qN/9I+2yFcgMqJUNKuoHPqg7XQEaEyeQGw/wGvRU9qofPqFJJaGWB1+RA6Qve/dJ0ooBKi2GSd1et5/1xLZGl3INTLKd8pRZqKGRej6DBA3Fj4D1XNPyNYJuIy8zsl0z351Xb2VsvYArdW8r99PczNlrvrb520+T8BxB/Crfk3X6nfVPnb5VbtozEVL00FzRJrqL/zCL3xAFH5s3wpg11/l2GDwkpe8ZIsuQ8yYY9NZatGnCphOtrzLp7ajArD9PtcmYi12aGXjUs6eHa3y67Jd6VSX354eTG3rtrf6yMnnTWN+row9uzzNq2mOdB2tclxFK1XZrAjB1LXa8NDHLTLpc+KSNvMB/DU/ZkOBIwlEsLK57F7Vuz4P6VxS70qFb+MN28gfsdPsOVv+Hd/xHVu2DGXWPlU513oyX6p8Une3Q3VuVbl0m9D70f2vz/wqEhmZzL/aqBFfZdOYDT7pQx97PgY5iGBx7ALfxkfxIdZbNgWRl/UQQld9yRiiDs/bvMNn8ivWXPrqOz9Im3/2z/7ZdTpi1zxjHWfzkWwmNoMhft/1rndt/hYxa92HcKq2p7a92pJJlr6bCLKUN9nebhf2dGiyQXXtmbbyz3RVZg+ks41o9Czy8UyfT6t+TvOnz5VJLpPN6GvCZerS05nxK1s7+bi0f+Ubu5xXZfR5MX3uNi9rRGXWtNk+V18zbWiZ5u8k3+hW7UfdyNXJ165HVQerj9BGvt47kMw/5pN3IHbNWm2yIbUNVRZ1fPtYr3xI91c+W8fbiEJ3bZQwn22UYCNlbtE270RZP0z+a7Jv3W5Obcp4dJs3tbPWUduQMuq86M93ue3dO+n2qo5zcl7JatXvGi2bdtRUwav6VpGvN+ZdUOzTFu+99OsH+bo3sse1QwKHBA4JHBL4rZDAQb7+Vkj5qOOQwCGBQwK/TSXwXwP5ugJb8rLbAfEKHAS4AqQ6W/Md73jHFrXhP7Du9a9//QZMOKPNy349w6wCw/k7aoJoQKgCFoF8QC/Rf4985CM34g7JlygZUSBINHUjyBBUwEQEGxLxm77pmzawMCBIBQZXL/CXvPRPoEmV5a2+pFeAoMoj7QUIijIB1jpjFZFDph3o7KBNB8kBTolqAVr7D2hEeDuvyhg5Rw6I6prITEAxAAdIbDxdA0giD92DHBJp428/IQ0TbQWcTXSQsaAfQKAVOB5ZVLMReVbyVbTOW97ylo381aZv/MZv3MhR7RFZJQIaoSriUHSUyFfAE5mICkLQAqpEutAv9yGFtd93opJEzgK36Ri9Q3i7Tg5+0gegoTECdndQzz30FWGaqF/tFX0ELLcxQcpjf9N1Y+A6ciFAb8a5kyRdVybZbd+VFI2XmOMOUlZ9vwQoq/ajg621/g6wTvrc71/1cdn3klK2E4d9rqfdU50VUOx2sxID/s4ckw2A7tx9993bBhIbASppmvomcDtjqyzA6T333LNtfBBhLrV7TaPa+1WB0vRl1eYOHE5EXB3zqnPd5lWQegXQR1ZdL7qvmeZ/B3XTlpXtrXV131XHfvIFK1s6ldPlXZ+d5D7pXdcFn6stmQDeqd4693r/VzKYSIKuN7Uf2ZzCPyBFlcvOZ1OIv5P9IMSfe23i+bmf+7ntXpkK+JFEiPU5UGWUcbYe4OfZ91/5lV/ZNlmxydog/fxjH/vYjSDkHzM/ul2oMotM63dVx7rdW+l0lfm5jV3KsEZxpqoMH0g+/pNfsflJ2mTZQqTyNf7x0XxSolfJMtGviXKz5lKufotqTYpzzxgvZKyMEPHhfI51kjqRRvy5dsjy4H9sinHkk6T4Z3uMF/9pw5bMF+yatRkyvdqkaR1V7Xufy64tydfTWYcZr9UabRrHG/fed3UlUjQ60e1Hxpu8ZPrg+60BrFmcw0vf4pNXc7jrbfe3kw2rOjrpX9q550sne1rtUJddteN1c+IU6RmCNBvJtNcz2TRB96zF04boTiI/Yy98b62UTCDKYTOyOY986ZsfZarPM7GD0a9K2Kqjn+ccXVJWIrqzDnUt5XguG+iq7+96urJNZGjNZz4gX6VRZ4PMYfV1fez+cYqgnPxA16FpfZLvrBVscrFu0A51WufKnGOeyzRgHmeDZMZy8red8K7rgC6vqsOrTXKrNUi30VNbpvrqd1s/7rhze7Sn5Z3sxrRmuETO3Sd0W3Ito1NEam3PjWdzfutQ6US+1j4l2nXq69SHg3zdG9nj2iGBQwKHBA4J/FZI4CBffyukfNRxSOCQwCGB36YS+GSRrxXEri+dK3Cmv+hWkLcCNP0FOde82NtZ7SwykYWIBmWI7EBgIRzswPbi30GMWpe/vbQDCBEW3/M937MBOkBEpBTQD3CAUA05BZgUgfljP/ZjWxuAPIBYpBuCT0QGwi+gR8CgCorUF/hODNT+12cqiHKJek+gWS8jdU8yJxfyFN0DBJT6V0qxjEktfwUQA7KAXGQKnDE2ftu1D2wlR/IEygC0kYPAMLIGkAGZANx21CM5yRd4GyBMKl0glLEzBuoDfGmnSD2kLvKcPhjPTohHjtGJDoBVufgbuASMBxhrA/0Cqkmz5pxa4HTOR0XEageSFWgvUkjb9COp2JDZARNTPrIAcSuy2nmC9E8Z+gYcrOdaBmD0bKJh9SmkRIDAkG8B/aKTGcv6uepm19k6t1eEQZVpLetSnZ10cQKfruspgNIeUZFIkw5+K6dHFVWbMUW/dLt0LRep1E5nu07g6SXgW9e5AO9V3tXeRsbaSUecA2fO0hvnJZoDxr3/TLagysbcfM1rXrPNQxsElJWU110P+vh0wHca+2qHMwb1uUvsy2Q7MzYV0K82q45Bl+Oejvb2dDtd9b7Om67PXXf6fMnnlS5XPZjG1PV+9u2qrX1+1jozX0JE6NPKTtzK3J78R3++6mH0hO0Trcnn8gl0OmdQI+qQqkmNnvT4SKw3velNm09xlIC1Ansbkla9lWzuY6gd2TwkMhMxxiciG0Iq2pQgTSyyrJY72c70vept/s5YVDsVEjnXqk2p82dFvlb/zs/yl86rRWL6LGVvUsp/13d91/aZz+WfyU40G5kjUfk9/k+ZSNtkFrEW0xayteZSHjuE7EJ684OiZmUQQczwf8ZNWZGpzUzsTfqpbBuPbP5gx4y9iFfrPWuJF77whRvphMyN7Y5+rjaFdB8/jXWXc4/0rHO32/I9m9jn7GS/fUdmNqXZBIhcJk9rhD5nJt9Sdav6tD6XPNvJTvYihGKdi1XHJt81rTG7Tal1rSI/a9uzprFupHPWfllvmcfkYZ7l6JEaYe1v9/BZ9Iu+K4M+WZvZJKcNyH9/u24DmvWnem2uc3+yieiza2yGTQZ0z/PsTV9jkZ+6rU+VSTfpuba7pg2+t1mzZ+Wp686qp7E/Xe/MRxsTZaawJs5m02wQrbpYdaWuJard6brT/WW/t/sm85hsyMlalWysx50TbaOHsXj+85+/2egc/7G35pp8Yl8vVPsana7PTfpadXOaQ/luWnt0Oaauzfae1qDdlk/2euXvJx/a/XbVk2pDanu3e4b2bGP6CSJf09Zr23J1fyhsbcdZ8rV0+K677jrw8UkBju8OCRwSOCRwSODjksDhXD4u8R0PHxI4JHBI4JDAngRul3wFPARk7S+HEwhcv+tA0vSCW9vcwej+otvBswpc5W/g68/+7M9ugB3QU2pML8FILmQcYOURj3jE9rLfAaL6Ep+/gV7ARsSFaEzgDrBWWQCV7NzOmWgAGpGyokKBQ4AgZSEppSGUCtdzAUU70NDHsIIlXX57gEAtp8uxghN1TCcQw/VOMvlMzh/4wAc2kArALLqnj2UiEMjcf7IQJQOM8Tf5kC9AjEyyO190K1A2YyXqBtAVwpDMPPeTP/mTG7kK/HrKU56yjQtgyw+ADsiD2ASMG39R0UAgBLizpoDjCCigUD+ntMq2A6STzmaOAJP8aKt2iYp69atffR3ho36gNHIWWAiQ85t+0CF6KbWv/kZHzEGg9Rvf+MbtvCwAG3ANAIuMrtEYAToqsFqJEX8HiOtRhVUvKgnQ+5s69nQs93T9rQDQJRZ7sjHTcx1k2u45EZ5VJtP8qqnX9mxQf3Zq2wg6l3as2jLN0dRXiZKJQNhrV0BaOvSDP/iDW1YA80naayTFRL7WeqvNyffmJ/BUWfRZlA3gOPO3zpdRHqeCJiC466/P1UZ2sLfbxKm9Uxvq2PWIn0v0cnVPHR9/VwJoNScmnZz60b/bA4L7nO2+bW9O7/n1qc7JHkzl79mNDohPAPikG55DFiIDpZ51HjgbTC/9p99sKfueiH9ls82iNOksUpBPcD3RZ36z4fxSztOOn3ItWQNcT2pY/spaQZSiVMR8kM09fCO/b96FgKi2dtLP/t1EiGRM+QZ/dwI8YzDJstoU8kKsvuENb9iOZ7AJKlHAnnU+Ixnyp+7TL3Uqg8zIhwyRotIHJ4qNfKXRJ49EAPNx/JejHGxKUh5inP3wmzzNG8RUiF3ylgnC2sr6wdg9/vGPv95wZW1mPcGXWwfYqJUzymM/pnVUxiDX6udrXa0+RMaGa6Febf3vMu62s+p8fMueTZzmjefoGGLfBixrGamHnTPczye+lfk5ETh9/Z7NGtVPrOrYs5vxQ35bF0aPfI6NtB4MwYmMNIZ009i637ibY/7WHkSl+/1tHeQ/As93Watnw0Jdb5vXsc3up8/R6Zxfrt8Zu8xvv7XHf/ofe6LszA1/1/el9Dfrwmxy+7S7Pu3qP/zH/3AtB20yb/TJf/YIQat95oV2kUndJFhtQsbNhogPf/jDW6Yfc8588Gw9w3qyLSu9rbYjdaw2dMQ/VR0yZvqu33nvMf5sjPW7iHtzW1ttvuhzsM+fui7fs2/9uaqbK3ubdlfbWPVzb972udR9Xbffta5VH8/1ofvpUTaxWSfTVcnXG21kyhZI9I1MNR8zedtmwq2MElW76cD9C+/rM1+3MS3ZbrLe3p69cx/+PsjXPat6XDskcEjgkMAhgduVwEG+3q7kjucOCRwSOCRwSOCsBD4e8hXoMAFNeyBtXsTr797IXmYHfurLdcCbWkaPYPIZ2SU6wIu+1K52f3v5s3Pdiz6yTkrYgK39pbz3yWcgIEJVtAbwzzloyF3f54wxKTiBJO5H9iEnRXAiGoFKwJrHPe5xW7QlEDbgYCdfJ5B1kksHb6exqPKbwPcOJvR7cn0ivaXJRb4iYZDcwEAAlr4CxwDi+g5EBcAAxPxOOuBEywCdEKb+A4kAuQC2X/vnv3b1T//3f7qdnepcU+BNbQ8AB/lj9zxC0hm80vg6Z1WZ7g1p6ZxLgCUgGDilP4AsxCfSM4Qn0Ev9SVUcoExZAeYriJvIp/xOnxORQT+kpfyZn/mZ63SWxolu0j9gMVBeFKw2qD/jWMc3KZdf+tKXbqCiSKGkgoxcKkjWQZg90KgD83vlrHTsXPmT7dhwm9PKt/Z5MmR718eyTzvt9+xLB8c6KLXNwwBGJWp1kkHViUkWN9pxKjNg3QSYTUBdnZv9+sr4p478llbUfKVnT3rSk7YNCD3tcORSn612xN82PogW+uEf/uGN9HrMYx6zbQRABHS7VMvr7ZzkNgH7/bsu4y7LqZ5zvmdPhl1X9pxtBVUzTrW9e3Oly7n7zuoDI+dpvlb9mPzZJOPax8izf3eJHPb8UC+v6kr1MQH3azt63VXOfCv/Tr+ReogQJGeyD3g20d98Ar/E/yBQER58cWSbNtVUoO5zXbviW5K2nS13PVkZkhbfvLBGUJ62sPX+Ozs1qXWtF+JrVvNwT5czfyr5WiNiuz5FnmSRtPTkkP/OrxVdqd18sT4qW8YGMvJMMlEkKtZnxGnIV341MjImovCsndgcJAsi2sYq9cjgwO/bwJVoYZ/JRFvdF1/tWesHZSJuRNxbc/GbP/ETP7ERvyLwEZI567USVdXWZF71ORQdqza56uB2ZmKJ5Fr5nj5v6xztc3NlD6o/ShuspZD6MqsYG/pEDonsrgRbbUOdZ1Wfus53GfXI9m7Hcl68tRif8Bv/8TeufuM//cZGrlafnWMQ3KPMmiHEWJs72p4jIzxPX8wr99ODEJ9kgMwL4W9tRBbKSXSre+lTTeEbG+B3IlM9l4j02IfMZd8nyrXaJv1KW/wdAlafrH+zFtTGyEcb9T3Xf/O//Ob9aYz/y3/ebJF+1+wl9JaNMK8y58gjkbHmJttmruhL5rz22GDIx1tzfs3XfM2WmScRpRm/acNnt7V9Lky63vUlOlfvzd+1zsjoQx/60PYOIbrdesRGVvZkmod9zlY97mvYfq37pHM+OHM0MgmBv5pHtd/Teq62vc7Lum6Z/PhqnTGtf+q9VdY9JfCKfK12aW9909fE1cdsZd+3JST+WCTtaZ3fCdrr5w7ydU/cx7VDAocEDgkcEniQJHCQrw+SYI9iDwkcEjgkcEhg24Va9qxeLpEACNPL91Tk9OK9qjovnwE260tl0pDlRby/tPrcyVeAB9DBeaQIO2cJOfvLj2vObxUZA5BAgOY8p+lFvtYHOAFI/tAP/dBGqoqwRNohYhGtyAfko+8APjmrTFpDL8LAI9Ef6vy6r/u6DSQEniQaZwnA3XF6mUUE2T18xx0bSKMv+h7gJSBIBw3Trxp9Nck191XAzHcBHWr0c4AT4DLwxPm2ImP0DTAq2sVvADj5JCoBYARQEgkkhSHiE2ALQAK4VBIRsUvOojyk1wWy5noFkIGxgCZnWfre7vmnPe1pG7GaSI3Ihszc/8EPfvCaGAdk6g9gC4AJGDeG2gbcS1q57NoHzAXoCrELUFM2MA3wDvwSoSIyGvkKXHM9ukHnvviLv/jqy7/8yzfgNCR8xreCYGk7WYqWfeUrX7n166lPfer2LDAu0U7T2HewdG/WB3zpQNYK6Jl0turPdr1EDdXyK+hU59keuHWu7dVOVECo63buq22twNOeTatgY32mg5ATKJl6A16twM5uiyZZ1bZXGziNYZ0vbJ8NC4BiOvSQhzzkxqaGLrfexox5yBtkV9Krm6fsYoiXWtYk064/KxtYgdBrGZZzc6M/qaPbsEkvVvauA5C1zK6bewBun8OXe9v776xld39a9aG2qcpp6sdUZtXTfr3Xs5ovtW8rnZ5kFb2t9iZ11MiqEB97+hGfJPKVTtpgYzMOMD/nYvLhIV2TytYGGMQociJnjudsR3420XZ+hxhi793rvpBMtd2xx77LWZKJHtQW9SEgbXwQ6ZVNN9YC+lj7Xse32vlOnkybo6ruVhsQkkk/ZIWwicJvaxQblPgZfiyEDTnYIJQsDdqbFMHI45rOtOu59lsLiQaWppwMrRXU7ZgBcjVGfDJfb71g3UZGfj7ykY9sm7lyhmaf65GXcZB941u+5Vu29YW21/VEnyfdztX1UfeZq/XSyrdmTtV5m3WUeqveT3bxes2G6D0RGX6HCLWGsY4VNWgjls2FZEqXQkBOOjT51pTbMwuknYnWTF/Tj+hTSNd//+/+/Uag/+v/+19vY5zNhsqhH9ZR2u9ajmcwh6xf6JN1oHVQzgP2nOuezRrXOtH9/It1mO8/43d+xiYu7brr0+66YTdXPjg6lD5FLvXzNHf2xqrrfZdT6qzzNHqln+YBn2wuWlebj+aNOSltrzE3Z7RB5LiNCNZ/3m1yPjJ9d91GQ5sa6IbNp941bpBxg42p9iHyqD4ksqy2eiWvKvdeRuQQ/dJn708ve9nLtuNhbJywTq5l9yjblR/YG+/a7tV6YOX7c39seN0YFN3r64SuY30t1O31Xp+iJ1VPu43pvruP941xO+14zJmt05h2fb72/Venc7Ah1olsDdm6k9LY80k13Pt6RL7e6urwuP+QwCGBQwKHBD4REjjI10+EFI8yDgkcEjgkcEhglMCnGvk6vUB2oHnqSAdGco/vgUGIV/+BDkguURvq8hILtBIlAZQQPQjM2XsxTxu9eANAELsiLRFs0hkDjRB4wF7gEEAV4Yu4A5qIJFGnvwEsojOkEtMmhC1A0717US8VVNdXAKnoXeAKwCL9qKBCBftWL9K5fw90cA04BEwDDIk4ybmsyGj90neAJ9AE6QlERmZmZz7SNWfiJsrB70QdANMqUapdzpWTtvntb3v71fPued5GbAcMDrChbcbFWIiicRYq0tR5aECcpI/L+IYwSgpkQK969EHfAM76CeQK2ezZgMt+Jxoq4FEiwt2nP8Boffnob350SykHuAZKqkfUszb4/Gf/7J/dInTpQY3OqaBd7SfwGskNGBftgjijbwHsO4BYiZIV2FQBoQpcdaCtA0l1jnbQp967takAPR2Ayr1TO7pOTnYgfX5AOe1MqwnYCthYy+12YLpWbU1v0ySLc7LvxFIvY2pTbOGPI24AACAASURBVFmdv7Vdvb8VWEWUIl9tBBE5jQSqOtTHbwUSZu6xbYBe9vYv/aW/tGUEkHa0g3+r8atj18HtFShY+9cB1/S133PpkmCldyn3HBDcbfWl9a783KS7ezpTbcakB10fqy5NulrtyESCdjtzCUFR7XGfw7W81bxNO6t+aBu7LRL73nvv3ezuM57xjG0zDpIm9joZBPjPf/F//ourr/yqr9zWACEu1B8/kWeSYtSzyo3N9znZG/ydlKgIXn/z96Lv+EdEY+ZZyCg+kl/k/7Uh51HyW3zdRi59xmdszyUaj83nYzyTsU578zuEGHkktSu/xt/xcUgd34cYDnGtD67zj67ZKJVNUU984hO3dUaihLU9xwDUMex6TJ5JaYxkcd60/9poQ5Wz4v22uUhWChks+Drt9ay2ko21hfYgZRMZi5gSVStyzri4jri1VkDoyiZBpt2/pL3dj1UCdupHtbeTfSHHc3ZvZeNG+1iiyPpY0zGbu2RySXYV+kIGNpCFkKtrLDpVN4+5lvS/mT/02dj7PqRgCFF9S/Qz/aErSf1rHSzq9Xf97t+16TQdUoYfz+RICfdXgjgb3KZ09ZWkVneiWDei9a677idc77rrxvh2G9b9fMa+bliqz8Sf9HFalbNaD3S/Hbsy+ZfMEfMk0bGZmxkD8kTIImatJdkV97AFCNiHPvSh238yYttEmpsTX/EVX3H18Ic/fGtmnadVT7PmDLmfa90Wp+2TXa5+vF+P31Bu9SHpN9vIJliTeI947GMfe2PjRPe5K5+6985Tx6OPwbn+1Hk/6Ve3f1Vue2ualc/vYzX53ZVv77bO53q+quV4bVOVRf37xvmvLR3xjfJsJrnvozfnYDti47pNLTXx9fdH5OtKpY/vDwkcEjgkcEjgQZTAQb4+iMI9ij4kcEjgkMBvdwl8qpKveXGvQPoEfvTx64CIz0Ah0S/vfve7r775m795IxfsFE/ZAD7nwYrcACYC9frPCvQFuorIRGC85S1v2YA+/5WPgAAiIB9FNCaiDKgg2gxRCihC2CYCQP3I2pw5moixPTBAG0T2SH8MrHCeEyIP0FhBgFUZK7CI7JQN7AH0ADaBawFsczZrdn/rQyI9RRGRg+gY5CfwLWdUAUp9DgBegZQ67r1dwNhf/MVfvPr+7//+qxe96EUbsKScDoT47F6ArVR8iFRtMPZkoh0rMgrY5VlRuv7rayJVAVsB0GsKPfUl8pjMEhELiFZXBT3di9RFUAHEnv3sZ29gvcjgRz/60ZsOIuLJMmBiB+2UYTw8/9rXvnaLeBDpYsxrNNAGstx557UOdFJkTx9qnSvSakWqTO2tIN0NEOc0yNM8Tzkd/DzX7qn+yc7Xcjr4FJ1azY1+fXVfPdOqA/tTmyaZXgIE7pU1gbuZZ/SMHknLzl4973nP23QJMF7rDYlQxyl1Vnm7j50QsSaqDeFBL0VhBRSv47pnZydbvnp20tHIcgWqX+r7V/LzfCdXJpnsjc05m1yf3dOfcwTOaq52m9DrO9e+CgKv5umq7mnsV0REl+uqnbW9/BJdlJmCH+Arnvvc525pN+NX1ce/2ayDuGKL+WmpsrMBqtuT9DMEbGw+W+s75eUashNZmPSjfEjSzks9b6ONjQlIL+RZjbBVruf5HH/zl4n4S7p7z4WsraRiiKm0p0blhjCuUb36xHf0TVLKsblH1ga+UCQlklW5Nlbw8avNPufsa9Y8MmW8/e1v30hD563LQIJ8VS5CCZForaQdxknd1khsC79OfklHy9e/973v3cY7G6Nc4/f5Sf5VKvQQ21kf1XVS1bV6fc9erHxrJQtXPuNSO7Q9XzYRVZ8TW0nXcp6939a+IewzHojOkGqIV/pjnOmmnxCtGWdrmy1i+OqOjVQxr+iCZzybTQq+p7/GLRlNlGceuS/koe/Mv/xP+7J2qZlbqvwmfVrJfZqz8Xn1d8Zkb43Rr+3Z5G4vJ5ud7zJmtQ/9+brRKff7Lu81xsE7BvIVCZv/xsCmThtNEbHmj02i5i//LkLWT197p289SneS5+Rzuy7XvvV+e76TrxmbRMEjjPXXhhnR0HR3b0NEbec531XvrX6nrlVrf9xfx2Mqv5az2Y5hvt7KfK+6eml/ql3o7U8Ze6nStz60DZK1L1uZZ8jXnO96/2kad3zsvNdTevYbNnY4VPaIfL1VLTnuPyRwSOCQwCGBT4QEDvL1EyHFo4xDAocEDgkcEhgl8IkiX1dAW38RnEiO/oK4uqd/31+Yp5dO9yCqkK8IT5Fd0mDmHELXt1S5/9OHru68686N9ATs1ZfD2r4O9gQgFXmKCAOEIBy/4Ru+YQMTpclFrNm9Ler2j/2xP7aRb4haBBzA6YUvfOEGFIoCQeQCCkVqACARd8CrAJzaUkGDpGtTxt/9u393A2sf8YhHbOn2vuRLvmSMAqhl5OU+xCnwLCBadtwDhUXqJBrU30hYdYtuSMpgwA4g1DVgKtIFQOq7Cm6eAxFWU1XbkK8veclLNuBX2TVKuY+T+8lE9KtomL/wF/7CFlVDvjWqNuDaVK/xTTrngMVIZ4A4OfnxfaJDfAaCI9yTEi+RJerxTMh3hP8999yzEQTIaufYIt8Deib9dCcvfE4auR/90R+9es5znrOdawuI7iByAK4JKFuNwzSvOggdIHCS2Z48V3XuPbMBRSXVYrc1aVttd/T6VnWttqP+vZLJVM+1jTiBThNw2ce028A9mzNdW+nuanzqvAfMitx//etff+X8YJtB6GCVXQfBJ1A5c4GOI2vYODaDHbMhpJ772G3QOXtbgeqq090eT+VWwHRVb5fTZOdzT42m2dOLyHjqW9fVeu/evFzJqevEChjOfV3/Lp0nfZ52PehkbPrV7UW1U10Wq7XEChRf6SK7jYAS9SoKG3D/5Cc/edPvRGJ7li2XUYFdDxnAT4sWNA+qzFMXQippVEM21T5NIH2e5StsdkCGIHqtR2zWQqQgz/y3AYhfsFYwh5ArOWvS9aS1VycSSxv8D+mKwLL5RztztmQ28+Qe8simKPLIGevx6TJwKFtWENk6bOxCXnrGmoDvQr7WDWKT/6lzt+upa0hvftoazcY3RzDYrJHoY/aErJG0f/Nv/s3Nd/N3MpWoO5s6lGX9JPUu8tUaT9/JyxrKvchu6zBrNBGhviePFaEz+c8+B6tuR3cjh72NHytfs+cLV3ZKG6JzIVat38iNHsnEYm3qs/VJUtqSXSKmjSm9omfkQSejV5/1mZ919Rn/zWdcR10rSzl0xfgoJ0QuOdMt9r6eN1tls/JX+lEJwRCNdf3R9anr3DkbP/neyDzX9iIm9/zvnh2dfFUdt/S7tq/rT7ejed5vNsO7DFtm85NsNEhwEequiQan+zYfZIPpJFf9q1GwKx8XmU3j2mVcx6yOcdf1fNZvemVDGPtnE6P3GXM6R3z0dV/9HB2Yxno1f9OPuqGqjmfXkT7WVU7Xcj1tWEg7Jr9fffKqvklOfQ7l2ZWe3YhsPp1TnTNXt/E5EaOr+VHX4ZV8XZ3bujfHt/NfT0fmhOit9x/k6yS947tDAocEDgkcEniwJXCQrw+2hI/yDwkcEjgk8NtYAp8I8nUPLF2BvdML/eoltAMOU5n1hbO/6AMkRL0CPEV2ARABjWk3shBBKnoV+SUypr6o1pf6DrS5lkgAZCugFzCFwJXeC/irXuQawM9OdP9FqgJJAIMvfvGLt/u99IvCBZIAHACiCEwArV3sNYoxL+NAFUTHK17xio3odY+d7o9//OO3VLshGfsLde0TkFo7pAzWXiAwoFUb9EW7AGnS+wFtACCIPhGaOf80IB1gBGAM/ARu2mEvlW4FPPYAqr2pqJ1k4yxXacge9rCHXctlAnV9J8oIyP3Wt751I/Ck+UVM1+jXDnjUsgL+5bvprOMKgAW4Mg6JvKngoL/1AZjtv8hX0T2iel7wghdcn9GmHiBmBwHVBVCnPwBrn5/+9KdvEUMAz4BOFRDr4GTm3gSaeb7PpdXY7QFKKwDnWrb3XV1tAMuQjmwFyK1Apet+3L/N/mO6Vj4EWKp9qX3t33cbcylodn3fqV+1Lx2cW8moz49KaNVnVmWfAxwriKhsEd5ATmSKTRxIjWxOiT5NEY5V16ou+BvIz+4idJEAyJKafrjr5CT/3o9aR+bZZC8mAPNWXPxkK+vzVX7dj10DiiVKps+3Xtakh9M9lQCvbTynV3v60O1mxnT6PtdW5dXvq//0XNWfbmPOzb0+F1e608dYe+ge0k40pNTa/Bb/ayMO0klZ7K9NLHyejVr8lzkg2somqG7nfPaMjUBITmfE8nPVnnZb5XO+Y9utFawLbHwwN9TF3rsnPibEKXKYTxb1yU/4j4xFlCFCRYTZAIUs0yekWPw+v+wHoYYc46/dkxT/rud+zySNa/y5cXvzm9+8+U8EnrVTiOvv+q7v2tZL9XzXydfU8etrRf39pV/6pau3ve1tW/kIQIQekjx1uQdZKLPHG9/4xo1AQs6qu6cfRbw6791YWgMhdq3r9F256meXPG8jluwZZFL7kLFKX0LOrqLeJn/V50q36eqo0YVVbpnPaUe/r+pWt7t1DoaETRR2NtZlPrpeydGcV68M34fMz1qmktTK1OZEveZaxiOfz9n53v7uU/qmn+7zYkuqje06ls99Tp6zQ71t59atU/lV97ud7nZtsl/dNna7X+tMlhpzyCYE8+Bd73rXtW1iC51/7P0gG/X6/Jns1qSbK5s99anOp+pfVvJ0f9bd7KzMHDaHPelJT9reoepRI6s1bJ1/6VP3SZNfmcag61Pt+zTm7g+Bmzr7e8Q5P9uvd587tanqeZ0P0fOp/57pmxu7vb6W8SJFcJfZ3udtbO+7P3J7q/vOO7fba/9C5m71LlDwu+6668DHb0Xwx72HBA4JHBI4JHCRBA7ncpGYjpsOCRwSOCRwSOB2JPDxkK/TC2UHB1YAQwUibrx43XHHjRex/nx/Ce2f8yKX7wESCE3RGx/+8Ie3qEnp54CWeakE7DlzU1SFaA8pggFyUzREgIT+Qp90u4i+kKcAVaQp0ANRBkgQyQr0Q5qKlgU8fvd3f/eWCgzhgQhOmj9kKJAL8akckaUA1nqupyhUwLIoSvcDUtXxjd/4jdt/gG5ANWUhI9WhfqBu0gj7LEpEvxJl6zegA1EpCsUuemVrj++Scq6/9AOvRb4C8MgaCV1BkgkkuER36Rt5SSMJQELqAr2nF/iUp8+AbvJ3BiwZao8zeCvoWgGV2paqR8oKMJlon6ndvX+9bH2gjyIDn/a0p21Rswgw5CsQXdkBRmvf1G3MEPmihADwooSQ0EjxCiBnHgQ460DX3uc9ELH2t4POl4xhf74DL1VW09zu9qD24wF9KmBRzqCaAL8J2Eq64O3a4ryqlW27pI+XAPaX2M5aTv7u9rTKuIN29MzGC9HYIqi/7du+bZsf9GkF1p3TAfXnTEd6DjxVh7TfomDZrwr6TvLqejH5i+j2pCd7oGzuX/kgdVdZ9jlUn+86X+tdRdzWequt6GXVeRhAdw8Iru1ezcU9Wa18a6+z6tzk7ydQdZJ1l0Ofm6t1wTSHV/3l+9hWxCU/YJMVG4qI4z/4XLrJFiNCkZx8IVLOJiw+NHY1vt+mJD5aWSJkEQI2JtX1Qu9bXTf423pDOl3n0dpchVD83M/93M32d/3LuY/a5jn/cw6rTQ7IFj6EvtnwZA1jnWBzVM5Vz2YeZHHO/KwbhFJnlaPyELzShyNf1cU/KZf8nJ8ri0RNJ35ubLouGQsktk1rIvLIRqSmum3WsKnIesMGMySqe9XL71uTROaxN44kQLiKWv76r//6bb1jk5sUz0nRjIjVFzISTade/QlRXWVQCceMYZVVbMPKDqz82yTvyRas7F7177Vd1WZ0P951UBmJIkz7+yablW2u36eN0/yt9nA1n6uf622eyNfJN0w2td83yfecvnb7tlo3TXawj3G3r5O8aj9WNq3LyzN1nWiusw8y63inYfvoO79r86mNnskYM5Gve2vDW9GHyL+Pe58/3Z/Wz96rzH3z3prEhgt2ss7LXt7kR7uOrubV5F/rvXvzI/XGP1bbUOdove/cGNexvvS5aZPIZKeu52ZJMbzS90SnXsvnlE740vZ3v1IjXycbiRDe6jrI19sR8fHMIYFDAocEDgncpgQO8vU2BXc8dkjgkMAhgUMC5yXwXyP52gGKDmrUl3egHJBTymGpZ7/3e793AwxzpqF7E/kpOhapCHi1M7wCoVWSFcSqBADQAyArokWaQxEiUuMiCgGCH/zgBzfCDFALQJAWTDSOKByEL2ICqCDiBWAMPPnIRz6yRZ8CBqXMA0BoW87JQnSK9hDNgTxFluoP4FJ6ReUhf3PeFgI45GvSG/qtT/oOoFG+aBogrvoQrgDL1c7xDgZpOxIa8Ik0loK5EhiV2LgUbIrMgd5284veAVojrQP+9uiqvNQDpwE4f/2v//VN/vqEZALQJgK2AnMdfCJPILH+AILVTf71vunvqicVINIWpJSowLvvvnuLHqE7omCntGqRlzFEtuu/DQXGCXEPOM55f3WMKpC5BzJ2YKY/NwGLHViq8uvA1qruDnRNAOoEWFYgazUGkXdI1Ek3KsFabUaAn2s9lZANCXv6yfcTMNYt7gTmpW2r8en9m4C7qk+9XbXc2sYJ7CUX9gZBivyXsvzLvuzLNlIpwGwHLnvdfYxqnQitbHwQccgesnPm0XaOIICt/EwA+eTFpr5M5VT73MdrAmCv9aZErl6DlKe29vGYxtEzE/maZ6s9rM/3uZY2Jvpt8kN1Llbd7HoaezjJqV/r+j7pkXt6H6v8elvTzrppq8p2b6xWNuSc/3A9m48QEDZgSckpxb+NQTlfG7GHVOUL3c9H2ISArIjv8z3/icjj59ldawV+efJvU5sjL6QCX/RX/+pf3Wy3DTT8dTZ9rexGxsmcFaXLH/An2mM9UVMHI2L5k5yxruxExHabUedd/lYHIvRVr3rVlqXB5ivtV550w6LoPudzPudGRo6uJ5MMru3qffdt57JbLzka4C/+xb+4rZmQRdZijoAQoYocFfWKPNcmKcz57hAwxhj5LGvHX/krf2WL8pXhQtSyuqy9rP+skfQfgSNtP39qjSPKWZStdVn3hZWc6nqbe/u6aGWbVnNqsi+r+VZtb7e7kx3u86Pbrr5xbc9m9PnZbXXtR/dhvdxVPd0WVt8z2YfJB/e50/3XNA61Pbn/Enl2GXT7vbJbdf7VPnSfNMmt2uru6yN3uuq9wUa/H/iBH9g2ZnrvkdmC3WMLJpu1Wleck/Mkv+mZXn5/btJp6242QTSvLANsrvV3nZt9DtV66ryt+l7r7vO+j0nvi/urT17N+bRj0qVzunGJ/K716JT1pY5/9cW9f1Pdq7m3Wi9sZa7Y0WnRdvpua6O0w6fNkdunur4+fb+18SBfdyR5XDokcEjgkMAhgU+0BA7y9RMt0aO8QwKHBA4JHBK4lsCnKvmal8j6grtK+9ZfUuuLHOIM6SptFeJOil+EYCIXU48ID6SW+uwMR46G0Mo90wt66so92amNcEBAIkMRDiJbgAeiMAC/CDx1AjelFhZlg/So7QI0AhWBhwBjBAmAUaQuEBEpql7Xc+4bIhJRiFQEliJkkY/KAlggPQCciYpBsgKPATOecU/S3Qbc6CBHB5zykp80d0BhIDfgRxtFqnSgJ4BIB0AmkCNgk75KTShFKtJZ9IvIT32egNFaFhmQvYhR8vrqr/7q7VlAVB3XDpK4Rp7SGCLDRS0DtUMcTaBPB34SvZHvAfgiEpyvacxFIfj/1Kc+dSNUVxHXSG3AvxTTCCxEGd1JWzJO0/hUk6ePFTDu/a8gzARkdlCnAobRgbvuvGuT629+9Dev5duB4F52bWPmfQdCV2DkBHJVcCiRr9dg1YlIS3nTHE86tk3/CkDU29D7VW3CJudT5Gy9bwL+ruV+Oies96nX08f0dsA8ZbKRovBf+cpXbpsu2Kts3Ki6UfWqzue9CE92BwH7vve9b9skgviQ9lvU4UQ0Ta651zuN9Q3wrmRPmOb2VF5sTNWPDkZ2eU+2ajUGVY8nPZja1PtU7Uq1iXU+T/NjBfxG5yc9q3Kobes6mHOvp36vvuv19jlZxyL17fneveVc6op/yAYWKfptkOJPlI2YdU1/fOafbWBia/3NxiJm+XXEnc1QIrn50noee7eNPlf7X/smwtYmHOsBc8E55ny2ujqhV8ew2hftVX78PAJZmmV+gr/g35wpm6MLcpZz18Eqw+iQ9Qm/Z5MQednoZB1ifcA+2FQlErb6nW5HlRX7UMfS375HqvKr5I9UVZ71A3uBEFfXc5/73C31sbWVbCL8vnVMdEJZIcVlxUA4k6Xf1jOeI2upjRG91gIIHP2zMc9GE+sz6Z+r7LtvT+YL3/e10Tnbq405G7XP0aoz0Q++B/HQ/V+1OSu/c24+V7s2+eCMYd/IVX1lt/+1nJVP7XXt1b2y+bX/3SbUeTHZ8dUaYWU/anm9f932V3uca3sRiD2it9eV+VHXQVVP6th335Lxo9+i5KUHtzGDzjuiwhyb1q9d37u/m+b25Mu6PLv/mTYIdr2ufTLvvAdlA4j1Sc6D7nNnGqfI0u+6UbPfu/LBXa+q7nd9rGNf5bmnS3U+rvRqamv6tdmjU6Ro1qn1/arOk0v8aE9DPPXjhp+7uuOaTJ3mUojWB+jFiYDN3LFG39p3kK97S5rj2iGBQwKHBA4JPIgSOMjXB1G4R9GHBA4JHBL47S6BTyb5Osm+vgB3gKG/xE8vvvUl19/Af2mAnX+EuLTzW1RLwIcACgA6Uag5c0y0KtC1/1TgrLcnL8OARDvNkYSARekCkWUITsADIBMRbGe69gH/nGEqTR4gt6Y5BNhpE/BElAgiMKQsMlfEC5BV6kMROkBIgDKCWR+ArQhgfUGuAnl9RiwDJn12DzCzkq6rsdkDGSNLbdQuhLd6vuM7vuMBAG1euFfldWAx9yddI2Kb3ETf1LEMKFB/KwuAQ97SMwNg7aYnbwC7cVmBEkAMEcvkCswlZ7KqBOn0bPSkk8LaAhQjG1FP2k4fv/ALv3BLcZmUrF3+wCdgtAgh4DQQ+uEPf/h1usu0oRLlIxBy2mFe9biDMxMY1EGhFZDaAbppHGu76nzP99dll3NT6zO1fTfAv7L7v45/TRs86Vufx9dg0wlUegBoVHbpT3rcgbbIegVU9jb53CN1I9dJv9OGPXu4AgI9k4h95zQjcdiNxzzmMQ84y7HXc0PGp3O7+nj7HHtI50Xp0VGR/kghkWd7oO/KP1f9XdnoqtddZ3rbz43xpKeTP+og6TRuKz3oOp77epl1nPtcXcllb05HFmlr7dcl9n4ly24jzvWvt722uevIai2wsnnpm3nFlubMVr6Afef/3cMfIifcg7D8a3/tr20+2dqBL7cBir22eYD/SQaEyZ52nemfzbVkQUByInOVidCtZ3FWfVn1Oz6O77Ue4Ots7PKfz9RfUarWIergZ7LRa7I/yiMDKe6lRrZhyTms0g/zX3wnwlLq3nM+p9rIKgMyV7a2sQUiXJHPvifvn/7pn97qt9kJ4c1PI4/4YWud6J0xtTayuQM5rH+ySCTSN7KxJrEpDOFrDWVtIi2ziFjpjW3GIh9lx3ZoC0LbBj51IOCto9yvPaKfp/7Xfk5/T3p67pnJtk7fKbuSdnvzeeUX9vz2rfj0buv6OmLy65M9rzaq+7nJNvd7ztm/LqPVmmAl7+h43WhRy6i2vNu5uj7o8uiRySt/OK0BEg1uLrAHoshlfOFz2ZdzEdtVrl0+mR9drpN9iu3NM93eVB/Zxy3rZ/OQLbBBho2wYbTagK4fqzp6u1Nf91V9Lk7972O18neXrFWqD42upM6uc3VDcu6paXrv++j956rWnzyz9b+sa5P9pX53Y718WlPfOIajFJzyNuK03lvuybUun6Qe3m4tR3ukzO3+I/J1b8of1w4JHBI4JHBI4BMsgYN8/QQL9CjukMAhgUMChwQ+JoEHi3ztL+EdiAhYkBfTDq5OYMLqxb6+QNcXVn8DOJ2JKhIEaGgXuOiuCpi5DxgHYAO0eeF3JmiiK1aAywQ8+C6RKCK+RFsCBIGgUtsBDQAIol0Ar74XhSqK5AlPeMIG7CX6ooIyCBIkhnYiEv0tihOYiFgVAQlMRMg6vxGYCUwEVOoHgjVntPbIygpIdNCigxN71yMP/QOoAmq1VeSKPmXXeR3bqbwJKHMfuQKXpWt0thuCGZik/7XsCmRUMEdbgLgAd1HOzn8lNyAy2SSCqfbD+JCxH6khgdYA91pH5LeyKxVcin4A8QHPftOJRz7ykRuhmrO4UlZSHtMXZL72i0BCvAKZa+pW7ZhSsfV2VXDH35c8U8uY5sMEPPWxnUCoCTit9630rY5rvaeCRDfKOQFD0xh1YK33tY71ygZN/a+AqzJqtMuq/alrIl+rzcx9da5MYN0EGnZb7LM5hZRAsiAVnvjEJ94AaPeAxdqXSZb6wiawdzbBiDZj53JmMzCY7ZrSEK9sRdfBbqf650lOe7o1jXO1xyu9rboTm7VqWx/D1TyddLbq9so/TeVPc7KP32R/ax9izy4dgzqGva5qO7t9qO24Mcd3zoWfbEdtb8B8v0V7S2/7Iz/yI5ufsilJ6lm+EyHHv7zsZS/byEspb2VySIpgUWQh6SbbuCfnyCNEsOhX6wSkLh8gpW8lAPfsbbXfVSetE/hK6TqlqPefj+RfcmarrBT+J219UhJHhohG/sn57TYr3XPPPZvfdWyBzRkiRRGjk/+rc6XqTtpoXca3OgoACezoBe3gW/XJegcpLgKWbMiDz5NFwxjkrFLlIWas3V796ldvNhbJZFNWJ5jcZ1yVaT0oGlZ9fKo1oSwUj370o7c+0QVlk5/NeyKeEcI2wrFd2iJbiTXdpeRr9SPTJ5GveAAAIABJREFUOeKTTelz/9w93edkvXGj7lJoyqvlZr6c873dH012bvIHKx+6snMr/1vnxbS2SPtWdqTP2yq73sYu9/75nO/tbbhUBplbtfw+lv2a6+YBwtW60bxg36RR/6Zv+qZNv+nsKrI55Xed6N+vbO3kx6psJ72Kzq2ezfuPdQr7Y7OiNfvKz0++71bGtz4/jf20HlrNzb0522U4rVO6nnfbWudwolanTC+Tv970qzCcD0gBnOsnNPrGfD5FqG7z7H6DtpGlW3s+dkrHRgTXeq71VeRryOBsaMxZsilnMgr3n1V94OML2RxfHxI4JHBI4JDA7UvgcC63L7vjyUMChwQOCRwSOCOBTwT5Wl/IJlBhAjkquTC9mE9lrtL3TeBkXuYRrgBWIJqXdQSn1K4VMHQvcEI0KmIAcQgMFIGy2nleX5LTv9RZfzuTDYB57733biAuMlS6WOQp0A/ACCQE5CE8nGUG+AtwWMvSRimH7Wj321lO2osolkYXkIgo/NEf/dGNoBMlkjS26e8KUKu7qTu4UwGOCUyrAJHrgBJyB/oAOJ///OdvUSiJtKmgWAduV6CX9ik3ZORf/st/eSOVgUkA80qIdkAx9dEfoLRxfs1rXrPJH/EpMhcRC5gOkOpegLOxUyfACtBao2yrLCe5drnUviH5EVHSJCKfnFH3JV/yJddn0AZAoycibrQX+Csd9rd/+7dvekKmfTxuADFS3p5+pjkSuazI1xWgmeem/ncQrd8zjW+e6YBW1dlzdqW3qfbX31sfTwRsT5Nb5/IEqq2AvDovuo2r7algWdf3SZa3Mj8mOzSZ/NV9kb3ofAQGYkI0mxTYsUFTm6f+pt25VqOvzF11sYci/6URNX9FuyGczGEbRHrK1apPVR8zpnVsVnOwz5FJl/qzq1TKtY8dOJ3myyXj0+teta/KYrLXea77yTpWva5qL6qv6T6gt2lvznb963Ka6kk7+rxNO6Z2V9nm764vdS7lGvn4zw9IPYwA9Bn5Z+OBTTaIVv7AOcgyDiBfkZlS47onWTEmnYtuXmJXzAsEiQ1BCD7RpaLCrT32fHaVV037G9mnjz6rw3rB+fG/+Iu/uP02t0XCSuErjac5b/7V+cR3u9/mNeXxud/7vd+7rWOQlPwVIvdGVNWJGE/7avrLqlMIFPZGJgdz/5nPfOa2+Sllec46jFxs3hKFbIPS4x//+AdE7FkPyVrynd/5nVfOlXaGK5vSSVHjQRZIWBuZZMHwOzIiA2WIak1EL+LZEQEIYBuvrAXIjg44o9baq0YpX+LvNjkssirs2e7pWrfDfe1T59q01ppsT+ZgnYt17Lot6Hav25TuFyafV+dvtW17vqfaoO4b6vwwZj53fZj6vmeHIuvIpfr1aS1Q5dRlWcet2us9O9d9T/3c67L+trnkLW95y6a7NpJ4p7HBINlVug/pYzCN+Tn9Xtm8vT5WuU7rCmXGjlizi2C38SPr9ZVuTvqxsteT7+6+p/vyyU93HZn8aG1D93dVt/q8mXx11TvEqzFFdtaxnOTTo577GExy6vbnRrQt8rSQr1v9IWAh2cliw+7lzFfEayNfr+s9g34f5Os5b3BcPyRwSOCQwCGB25HAQb7ejtSOZw4JHBI4JHBI4CIJfLLJ19rICrRML7rTy+4KCAr4CHQU2QL0B/IhuUR79LqAcu4RperlHgiKKEUY5uW1v9DuASqeSQQsYgPQC0hElmrTH/pDf2gDG0V/SBMMSBAJhoAVAZPIiw5iJmIEgSFiRkQZwNBZiq4hC5GyAGTkq4iOGtGyevGfUpDVuutL/iTzOo76DeB87Wtfu6VLJkt9Qn5XcKsr6AoAyX0ZU2U7h07f7YBH4FTguLa11hEQB6gsEkjkqXSPZCdSRsRR5E4f7LKX+hDQDmw1Pj3CttfV5dvrj+wA+aJwRBP5TlTC3XffvQFjKUPkAnLeOIu4EZHlrD2pj3u07wTa9THt+joBZStwrY5bB7U6uNOjNito1AGlCvp0cGkCXvcAr1rWjb7ed3V1x50fA3qcQzvpSICgXKvn1XZdre1YAXpTWzu4G0I4cjn3zEq3u1x7+7o97XqZ8+HYDrr1rGc9a/tdN0ykjszTjE9v8/Q5OmPOSpttQwHSSXYAaVJFoJvL5mLShU4y6faj69YloGGVRdXlS8d4Nfbn7FeX+TRnV/Ojf98Jiu6bVs6/61+fu9NzmUuRVZ1b6fPkC7ucux+t+nRu3FZ+a6/eaU7EB7DvzhCUqtaGA9+z/chEqWdt1mLr6SX/zH8B/G3W4cfiB6aox8knTLJI+/gjRMmb3vSmjQBG/iEQ6xEEdZz6mJFNz+RRx8r9bLJ5Z73hvHTrEZHoiEu+zeYtcy8+w/0IUsSryE9ted7znrdFApuvfBXyNRvZ0qZqGyZdznXyRWyKaOV3pf+vxy1oP7mLxn/JS16ybX5CvrJLiXyNnLUHca19CCYb2f7kn/yTDyCvI5MQu9Z5IaTZIxuztMV6JZlE3vCGN2wkLXmJeLXGslZTD+LVpq20ezWfqxwmn7byH5P8ur7vzb86l2+H/KrPr2zbnj2OvFPOOZ9Z583kr7pf2et7bVfOcZ7mULf/5+zQnn3u4zz1e/I3ta9dPyY/Xr+rMvascUY2m7PS/Js/1prWyDYq2mghbW8iX1djVNvRx35liyf/1vWjj0HV52ndENuVdlozO9LFxhEbVKwValu7bPZ0uI/1NDbTfO2+dpr36Zf1XSI/u3y6n6j1V5lPMqxyzNyOD5j6UX1tH4OpXZfMg0q+dt3fZHQiX7e+JDI2x1OcLuZs60TfbvfZnCJ6dufnIF93xXNcPCRwSOCQwCGB25TAQb7epuCOxw4JHBI4JHBI4LwEbpd8DRGWHckT0DDVXgGwDiz0l2jXe2qscy/XeQlM+4CLogaRgIAy52p6aa8veMp0P4JLOjrEHGBN9AMCYnpJry+b1y/awwtjygaAiPRAjvqtLiSi/8BQABFyWFQsUBMQWgm2EFqeAxS+52ffc/X3/se/twEpolEQxeoA4jpLFJHxtKc9bTu/rqfzXIGE9ftpLCKzDpJ0WbquP8hNYAlgVdRol3t/6V8BfJF1dAe4JGIGOAswd/7cKlJoGjvP04uf+qmf2oB3BBBgSjsRm54R9UoP3OMMTMRnzuzt4FMHCyoomD7274y7yB7RM0hegL+UiiJa/dAJGwHoI4IYIC+aGaicyOiUuQIqVrvbp/snkKmOT+9zAJ98X8duRb7u6U8F4boeXmpbpjnZ+xAwrI5L/ztRSb2PW/tPKdqSnm0l+w5qpo4NbDoBUNuzJZ1bbOm0EWICYfes+wq8ntrrXnMCAct2/MZ//I2rxzz2MVuUdd0w0fV8bzzrnK33xR4iMaRIZwv9p9M2UCT6EMnFptXNDns6ek5/u63pbdobx5Wcu91fgaT9+WlsVu2bvq/jsFdnt9OR0cp+TzrW2zpFMlZdX9nGqc46DyY7smd/pn5PdXeg3Ge2l/2XQhdBwb7SM/6WDiIEbZiy8cCa4fM+7/M20kI6WxkW6vxcRdN1e1bl2GXBV9powxfZnGUuIHoRgfUM8Ixf7+fq+26D4pdt/pJ5AQGqn8hEfiXRnhkX1/g/G70QnojPGvn6pV/6pdeRr9HJOo7dBmQ8yd86RWYMUb58m81oVa70DIH0nve8ZyM/1S+q1eY0tiGRx8rkp5FMiFJRsjYoIcsnm1DXn7JK2HAnytl5kmRic4gNeiIEjYP+GhcErzqVaz0g8pevrtkyug2Z9LHLabKp3Y91G7Cy4Q/Qi3IGY9KQVpl0PVzN0dW8WtnMS+3g6r7u//scjnxWWWm6TLvN2rO1q7pXdnhl2/N972P0b5rD5+y6Z6Y5nfVWjvswtxw9Yu1t7S9jivXlYx/72G0dzsZVom7qQ53HtQ/d51U7N+npnp3uvmWlj1kzKMuGEGtzm0G8+9gQsbcBJm1KO7uPOzeuq3XFyudN87nLaDXPur87J5+6hsnfPZp5Wrus5m21O1u/y1q3l7NdPa1f6303zoYN+Xrn/Xqb6Nc+Bg+wSTZLFsI29dQ2HOTrNLLHd4cEDgkcEjgk8PFK4CBfP14JHs8fEjgkcEjgkMBSArdDvlYA61bI1wqi5Ln6gtmjN/qLbOqt5UyAV+4DaiIkRU6I+JBiDwAxRb6mTNEgohykggW05d7VS3qAD9c7Udzbpj1S9v3yL//yBmpKoQUA1EbkB6AEiYhMBEoC9xJ9lvZ5fgMb3/tzGzH3+37/79uiURC3CA1tlx4QQCiaUxmJ3u0v93sv4XUsah8DAPWy6ot7wBIRm6JLtAGhLHqly6k+529yEIHifwj06IF+JBKP7JCTgHMpC41VTZM6ARNpc/QDKAW0Fe0HZEd8OycX+I4YUr6UbVJVA94BPRXo7vqY8quMJgDFd8bKWDqDGFiGdBJxAxzz86EPfWhLiYgkMJY2DWgjQLjOiz6Gtb49MLiDjH2uVVnl2gTCdTn7XMnXri/bmVT1QKjBMu3p5dSu2uc9YKu2v/89XRvJ19MGi2U9p/RqvZ2TDGudVddrGss+P1ZjsAL4Jv3oYFfqZp9ElP/aP/+1jfj58//9n9/Ild72PvdXsqgAZQUFYx+y4cXmA1kB2EUkBztt84g2AIrpvDmJ+FqBoRUsXjq7RF3cdzprbHF26PT81JfI/NK6M5ZVrzI/qk+rdqSWvRdRvkcwnLPVk63s7ap61Nux549r3RPwXfV28i1VFn1cpnprO6t9rvfawGTjDmItaeXplywRNhsg4thdumcDAv9CH9n//lPHp49V/Zy2TPPRNYSkdjmLHCkqTahoVJunelrbHvU8jW90rcqg2o56PeOf9UvGAfkqOlh0qLlnM5fNGYhiUaiic8nM/fXZ3se6fvC3CFyEp5T7UugjtjO30y7ycGY8u+AZG0NE2Uo/nDTlkYPUyPy41MPWeiFOV34k7cmcUZd1hHEne/6W/JHUr3jFK7b+W5dYY1mXGRfnrdOZRBCufG2fR3u2dGW39uzr5LciwxAk7pnOgKw+6tyaOu2uNqzbv2ku9+9Wc3jS4WoPugx8njZmxj/UNUHVv17/ysfv2aLqC6pc8kxf/1QdWNmBla5O9qzaa3VZK7NX1rPSo8vWwo9aE1vP2sBg7W3DAL22kSFztvalyq6ObW9D14WVDnaf0e3hnm2f7JfxziYxGxfZY0cX1MjzaR5237qS9bSOjExWa4Lp+25nqy7t6dXefeeeSzv6OmuS8ar/fQ5ek6qnNME3riNf77x5tutWbj0btpGvfd4o7zryta6rT+mLt/E4EbG1bM8d5OvKWxzfHxI4JHBI4JDAxyOBg3z9eKR3PHtI4JDAIYFDArsSuB3ytQIwOcsvlayAojxTn60vu9uLmHMZF+RG7r0UZHaftgElkJF2hSPQHv7wh28v7NNLtTpEHCIDkJ7ANrur915We387YNSBi0RdAn+Rbgg+kSV2cysLAQsoQUAA+T7/8z//+txWMgIIAlak7HQWGcBWCryHPvShG0khivNFL3rRNfkqSmRFvq5AlIzFOcCh9q2OW8YIeYgkzZm2gJ/IvQJSAauMP2BWNIoolJxvaxxFmJCL/wghpDWQSVTMs5/97A0MzS74ChxlfHqUhO8RoMbgne985wawijZGzgNfRQ5IZQjQEp0q6jTEbwepupwq4Fj1vs4RfaNriHMkLJ0EKIn2owPaJbWaaB9RUPpc07HWsZvGaTU2ubfq/+rePj8nUKm3IwBLHdP6XMjXLqPahz5nrkG70277nGmVMuocXIFlK/Cqg4wTyDu17ZydSzs6UTXpSgeoe/97/yZbuwfO1Tprf6Obvou9zJxFdogyQ/5cy7/Y5t7GvfGLjtR+VD1BfpjPshMkFSgb4B4ROwiXP/pH/+hG9FSyo4OV5+bBBHxXHe+2u86V+uyq3ktAzZWf7LLpeuxz3wQz6UnaVsesz+M67tN9XV/qHA9ZkTInW9v7WG19yqo2tMu52szax2rDV3Oi60DdHOYZ/peO2RjExv/6r//6tvEFkWZ9YNOVM9NtvuH7kYzIPhuIRFutdKzKcRqraQym+ScF8X/+T/95IyP5s0//nZ9+7TO7L+v+u9uyWv7Y8NOXkx31HfKVj7XW4Puct/ryl798S1eMjHZWerJBrMjXzJuqL6J7Rbvzf8gh2Sbq2o89YAucxWudZFOSKD5rG99LL+wZfvK+j9539da3vXXz1cbyOc95znY8QM6OXs3JzKW0y1qAT/bfNToiLTKS2BoSkWUDlCjdEFjJKFJJwF7fNK8zbqvMFJHZStf2fE/GvPv0VTt6XZPv7XO1jqlrWz9Om466L9vT+6qfKxnutbvayHMymezuyvb3NY3Pe36828DuKyZ7WufDXoaSbmcjs7SH3pqn3iNsPrCBgO2gp+aBNa0NBNbPNhGyb2ydnxB1XQ7d/q7mUL6v/a22fOp3l23Vl67vte95znfm6K/+6q9uG2NtyNCPbLysZaR9q3fG1Rqm+/fpvtruvfGu7e5zs8qv39fXIntj0H1hntXv/k5d/dQ0Pjf8WCJfb5F83dqT8163jp3OfG3l1OjZmqJ4InC3IP6SWeogX/c8+nHtkMAhgUMChwRuVwIH+Xq7kjueOyRwSOCQwCGBsxK4HfI1L5sB7KdKOhjSQZQOJPeX8v5iOL2I772sux9pB5BDRnpxQ2IhKWsqzf5iLa2VM4VEQAD4pBzsIM8KUFq1p9eh7wA9pBsQAXAoAkf0hR/gCUBY3dIBImCBnCJxlIWoAA57zvOiZRElQEFg5Qtf+MItgvIpT3nKEjTeA+e0oacl60DBarwqmCcyVzSbfj3pSU/agKBab0gXBCfCG8AKSBIJbOwCdgdEsMPfrn0kjLExRiJEnc9GTgDyDuJlrHqURIAQhCei841vfONG/CJ7gFSAeUSU9kq3KHK3kq95fm+CdZlV0FIfAcnOdKULAKV3v/vdGyEMVJKGERkg3TESVt09Aqq2oY/nHgjcAZh+bwV+av8mQKiWVcc+fz8AVD3tau/l7tmQSVerPah1rcClVfmX3H8O2FVGBWcrGDuBtqvyeluqPC9pf7VL3V7m+WrL8l3ASb8RHHSSPXKWNLszbd4461hON0x2o9t2nxPdZv6b18hXc9OmGdfovrlvE4L/NinYiJHMACt9mubg1PZuoy/tX5XrOR92aZmX+pdJjiuQtrftnE7Httyq/Lqfn3ziZG+6belyTftzXwf8V3pWba4ykJuICilvAff0yH96JNKaL/2FX/iFLeLTJidnJfKjroW0mHTtnD+t7ZvaWue66xMZ1euYZLL33Tn9q2NnzlkLWWPwheahyLk3v/nNG/nKJz3/+c/f/GXflDSNefqXs3Zl6MjaJgRK7IB5L1oP6YuAFh1rLETBOm6AXbKOs0aySeR1P/C6qw988APbeglBbKNGPWohNm/PFiVLivUUwtVmLL/5Y+WJ8kVoJTo666Na9uRzpzqTmrNvCJtsUCdWIttL5u8lNu1Wy4ldqM9N5Gvm6SSTPfsb35l6JhuXa5VYyqaQczp+K/Lrda9sa7fXl4xZne/T2rTa627rfM4mEmSrTDjWkN4bsknR/GTXrKG/53u+Z5srT3/607c05vHnVTeVOa2dV33e8zPddq/ksecb9tY+3htE39uMmA2Xe+TrVNY5P3nJvDina5Mfr9+dWxudmyeX6Gdd79W5tdv/sJ9bIOsp1bV8NckYcrr+gDJK1GuiZrc2hnw9MazXMkjq4tKRrcwg3zWLzOm9IXUe5Os57TuuHxI4JHBI4JDA7UjgIF9vR2rHM4cEDgkcEjgkcJEEHizytYMnHZS9lRfyDj6sOlYJB2AMgAJR+YIXvGAD7kVZIDLreWG9LKSYqMuf+Zmf2cC2hz3sYTdIL3VMqcoq4HDuxT39UQ7S7f3vf/9GvAE6A7wGWJJqVjtE7AIBEbDaCHBBUiBhkZzf+q3fukXLioRFviInEZ7SJgJl+s85sHjajV+B77zU977Wz86m/fCHP3wdnap9rgPAkSxAVgQ0ICXRrkBQoAqQSDRoAG9yQooDhP0YR8CSskT8On8OIAtYqgBHB0A6YEBHEPRSIEpfSH7f/M3fvEXmAH8Bw8hXROhEvp4DcarMtDtknP6TD9JZnWRh/IHM+u7MYWmQAcpTutUO3PTx7KDLBPpUnZiA/T62vS95pupCnYMb7nJK7Vrv6X9P83llHzxbN25kLlXwsOvmNEbn9KIDW3vGtLap9jfj3cdiKmuaj5Mse7umstOGboMzHnXcqvz8TS+RHKLB2RRR4PRxT8/3bF/X03pv2tf1zPiyceYCkgYhzD6YJ6IRbU4AJoviATaz50lN7LfPU+Tbnh+p7dzzTRXA3LOpVR97P+v4XCLXSxz5Xru6zCe96HX08rourvre/fwlbe/2o47Fai6vooAzxn2e5Hu6xM7+4A/+4DVRR2dCxPrbphjRr1LOIx2RfTIfyIRR51vmU/19aX+nMYjsKqnUx67bl3O2pZZ5bl2SurLGsRkJ8Yrw5Kdl4kBM88PkRS58uvmmHX3NkHHM5o742nvvvXebzyJnzeOkQVUvEgm56zxec51PVy//L7WwTVL8og1XNnPxm6985Ss3f+0+7WEfrCP8R8rwnzbcIWqsLSr5FL2wjrBJzPmu7B89sdlLHcp1JvwWifzpn34daVfHputFxrfO721OFWLjEvK1l9Nt+zn7Wsf0nJ9d2YBuo/oc66lO+/2XtrH2dbLBPVr5RlTfR+UnfWAP9+xivXbO105+N9/VDVbddk12qI5htx3THK0+mg80Lx2jYu3vPcD7igw3Il1libCBhP9DUsqo89KXvnTbNCCDC/vmWurt9dW1wa3Yst7PySbu+br0cZXdoNsmmy7M7bopMXOw+9fJJ+y1pc/ZS+Ww8n1TeX0NdkkdVaZ7dVWb3585N77ZGHIduSqzsEjW05ENm4wb+eoYka3ckKWnVMHX9rGc+ZpycvRILe+6rW0eb/WHfD2dY32Qr5dqzHHfIYFDAocEDgncigQO8vVWpHXce0jgkMAhgUMCtySBTxb5eiuN3Ht57tcqUAF8AFJIRQfkQ0baEQ7sq+BDXi69CAL5gBnveMc7NtJTxGPO9kqbgXp+JrBxD+CswEzaCeADNgJ73/a2t22AQgC+EMhSfzrHTHph6e+QhR/5nz+ykSL/8v/6l1eve93rNuBFlKTd7shX/Xzc4x63Rezo7woYvX5BLimd6thoZ9+ZPwEXVYZ5wQYSITSdrSf1GSBVJInII98jjYGegCMRNIBTkXbAI4BpwLHUpzw7/YGwiFHESyJgEeuPetSjroHc9OEBwMGpn3UsjCcQy3l7SHDAsrroD/IayIx8rdE00Z9zIM405toEwAZsI/kT8Wz86J+6jf0znvGMLe1wIrUngHvStwpCXYMd5ZzLDoZWOT8ALC7nYrp2Dmg8B2J28KfrTR+3a0CmKGV9ZrINdW7Xv2vfpr87UFvL3gNM98C+rsMrfZzq7rKYdG0FFK6+7+3JmKZdyCYEiwi32D8EbLcfdQy6jtcxjmx6/+r33ReEOIn8E5WGABKljpA1Z6QtZSvNV1H/bCNbYpOKjRtsSCUGzgGPfbxru7q+9HGsdjTl9JR/XW8n3c587XV3/avj2G3AJTox2YVu96e5WNtc5dXHt49pbWPX41V7V3X1+dafT7vSptpO6Ybf+973bn7knnvu2XQGyS9tPb9Dn9g4kY9s81ve8pYt6vFrv/Zrtw1QNeKxtu+cH0gbYpvrOPfxSxrNle3oejPJbzUeUztqWyJbMkD0iIB39ioy0hoEMW1jhE1gzqa3CcqaI/ah9q/qj3oRqzaMOe8eeSJyFhkamZrn/KL1wWtf+9qru+++++oxj3nMRnq7Zr3wN/7G39jWSNpiPYGAsnHKRib3ImONp9/qQzZpHxJVqmSbmepmkshDlKsjDBzlYAMKohixYwOK8ZdJJH3T3r311MrP9DHZzjvcMnJ+LKpsNee6fcmYTb58WptUHevtqGlZa9vrJsM6rnXjQ5/n5+zKap5U29htYO1j1c8bmxTaWevd7/Tyu/xqu1d2+RL7uForVxs0lb/nG1yj/9aj5sAHPvCBbY7IjsLXWTvL+lI3B+g//ecjX/WqV23HByBfvQuYP2lDrzfjPI1TtR31+cn+9pS3VX+q/e5y6eRrX1t0fXN9knn1watxW+lit9HdPk8639vZfdQ0f6dnprKnPvf5vCo/dez53Otny7Eek9yvyzrd58zXrR2nFMObzE8fNhmGpL3wvut5MW2iOG2uSBsO8vUSTTnuOSRwSOCQwCGBW5XAQb7eqsSO+w8JHBI4JHBI4GIJ/NdCvqZDey/CFXR1P7ACkOaMMACciMY/+Af/4I1I0A4+IEOlwUWGIvYAfAEX8+IX8KlHLvSX/A7Cpa4KOCgLASnS7Ed+5Ec2shgALKUmMk70B/ARuAJoQcQBVZylCkgBEv7qP/7Vq1/6X35pew75oCxgoTPKADOJLKntWwGE7pmA2xUY08elvrQDWEX1IoOB18AhsiVjbfU5aR+lEgV+I1QraRIgRJuMJ2ISOS56CYCOkPH913zN12xgMBKmkqRV1h0Aqm1Xrkgn4CvZihhwP9LembJSViN0KuC3Am8qEBJ5GifEaiIWkMfO+jX2QDTAMPKZPgCopTymA/RPpA95JbValUmPwq7zYwUQr0CfCaiZQMGAJBOgmf6uDNA5mXXZ7ZUXgKtHwV2DOKfCVkDYVFfViRuyvOPOK2fNTs8EZArw1O1AbU+3X1WGdVzO2bs9Odb+ruZz2lRlGJBXqvCf/Mmf3ObhF33RF21RfzXldR/blT5NEVG9j31+pr1dt8wf9oQ9N1dlNDB3/Pe3/66zLZ6lE8gT5I5IOHaGjfE3G5MIoBohG1n0MepgbO3DBGpWkLpen3xXf/5c3ZMNP+cT+3yY5nT3ZdPWCaOBAAAgAElEQVQ950Do6jcmHezt2Jt/XcfO1b2at3mOXtAREa/IC77H5hY6IfMC3+q7EBPsPz+AqJWKFmkn7a5MFHSqzp+pX90Od32uOtL72iNfu/6t5DjNy8neZJz2bIh7+Csbw5Cb0vvzT+aNNQhf6L+NGVIzT7612wW+D8FpDvNtNkzxa9EVc9x6AemNPCVvfled2qMt/KLx4y9tjPs7f+fvbJGqSCZEekhT0bhsAFuBLDa21n7WVOrNOb82myCYlevMTOQvXdE3G6+kPGYDEbbVF3V7OK2n+nx4wPicorgmX7mn73Vu1ftq6t1L/eyef+16kjI7+bo377sd6PYrtjr6s/2W6vTGoZEPlNA0n6oN6L5nssm9f1WWXcZ7dvqS+RSCWxun94bJ3nqGfjqOwxnE1r0+82t8mHcC84humpN9c6DNE44h8V5hjfnUpz5120hayddqg+t7zbQWcW8nVfvIuJ6+1o0qfX6kvxmXvh45Z1Pr9dvV9dX8XPnsad7l3v5M16U9m72a63tzZ7IZqaPPjanu3t7MO7+tc7vtviHvpAsu6YTT1j7Pttl8Cfl6Kmurd0K+23ElB/m60oDj+0MChwQOCRwS+HgkcJCvH4/0jmcPCRwSOCRwSGBXAv9/I18DJnkJFGUJxJN2WIrKb/mWb9nA1nqGYQc9AAcIPREvADqRHTlDbPVyO7089xfg/nJaX2aBfdLdvf3tb98ibvwgEaXWA2z6GxiYXetIBkCMFLzK/QP/7R+4+tn3/OwGToqK/Qf/4B9sEZPOP0O+AlwCbk1A0QQsTYDG6r4KpFSADsgqwvVlL3vZBloDQAFEduEjiROtBihNtG8HffrnRAMjL0XA+o+Mdn7cV33VV23/K9ncQZAOluQz0Fb0jGhUYBX5InXJDrEr/bR2B3gW+aMvlRAN6CRKAXCds1z9TRb0SuSQVMP+i9AB6j/six529bAvftgGDvtxDRisj4A1kTcidxDx/Xy9CrhW3fd3j7yrAGfurcZhBSTtgToVwEpZ54DjWucEFHWw6Bw4tUpBOgFMkzFcAau1XlFKiVDq7avka5fHCtDt8s/YbO0rUTx9fNP+vTnbQbtpjGo5AczyGwFhY4BoMPaH/if1ddrd66/2rerZBK52Pa060Od7Ha86zp4xZ9lA80gaU4SZzzk3mv13H3tgvgKszSGfzV3X2B1z3Hf525xWth82C6kTwLqCi10Pukz73Jr0uOto18+qF3Ucp7972yYAuNrqEBS9jpXOVj3pepjxrzaklrOa572c1X17PnayJ9UWeRYRIUpS2lpkBlLvK7/yKze9oDcyRfBDIUboGl0S8ckvI/lFx9oIww/UiM1JD27YjjvvvJEKv+r/NL4rX13nxspmrXQy+jLpxGQTfcf/2SwlChVpau2EbOXL+SXkNEKWf6r9qDpQ/as5+gM/8AMbaYTQ5NMibz4TCS4yGZkq04TU+9ZemXued4wBAt0mCpvjRABa46nHBgvf51xo8x+xypYpwxpKZg0RzNZHxp6tQ/ZaM7Ej7AKSXhmPfOQjt74hYbNmzBy4lHzNeEzrqZUt775hNT79vtslX3v5t2qnqi2qvmfPlkcunn1AhO2F5OvKr00+eBXd2+3VZI+nerptq3N2smlTP3sZqSfZT6wXbSowL2wi4JPoN39Ej2vK7klH2C9ZImwoZN+e/OQnb3o8be6ounRjLVIK7rZ50umQr1Xvu2y6jNPvri+X2ri9ubWn27U/tYy+lpnWSpP/636o681eOy+dc92O9zKn+Vd9Qu9z9wdbeYXorOuF67nSzmpN2uG6PtjG/FYiZE/k67YfZZGFqcr3IF/3vMJx7ZDAIYFDAocEblcCB/l6u5I7njskcEjgkMAhgbMS+FQnX/sL3fSivgJmgRgAO+ntAGjPfOYzrwmsgA0d0FQW8B4gBxC0YzznfdaX2Ah2Ano6kFHvnYAcgIW0t6I5EX9IOyCLNjtrTLRGoi6VhawFxgAW7YQHIgOXRem8/vWv3659+Zd/+ZamGHmctMlAF33S5wCa5/o0AWgdHE5/M1b6A7jVJySitIX6A3BF5CAcc06cZ6cd8qsxTV2AKEQpkhwACwwXCfOiF71oI1kqWZI+1kjQDjCpT5uRrs7Ikt4N+OVH2c7MAr4D3gFfwKycM5lzp4yLdgF96R3gDHgt4geID/Snk3RKeQDe7VzXP/J5V7/3M3/vdYpUY6QMIDMClqye+MQnbvUjg7Q9Mqv6VOdKdC737UUsTMBTZNbLz/cV5FnNgbRhAjTr89N9e8Bbvf8BgE8BbiYQpwJrtS/X9qABvx1wrAa12qIOpG5lnyKbQhr2Pne5X8/FE/mavnUjfk6eHeys41P7H53ofWJ/bABwliLygw2q9qf3+xqUK+f7Vv1JP6bUxb1tk72p9mWlU5Gx8pKmGJliPvtv0wO7zl4CpdlIG1XMXSQMMgkxK4Wx+eaa9prrbFY2h6T8OgcnXzDpXgc6qw/au5Yx68DqpJvdbq7mZh2zrl9V7+p4+L5GcPm8Sjfb59nePFrp8/R99a397yrPeo0+sMOIPZt12O3nPve51xktbGZij31fo9Ky0Ydf5lv//t//+9sGLhtxbBwKkTH50BBKIbjT/xqRd87uZexWJHmdY+lvnWOVjOt6MLWj6wG5IZ0Rpghoc8KaQiQ8f873sg82edWou6pbaY95J4L4JS95ydVXfMVXbJkwzLO0O+nOnS+LEOWDzb2k3OdX+WNnuzrGQNpx9fDZfDJSGKlqzYSE5bPN/ze96U3bmsoayNz229wX9axsUbQf/OAHN79qQ5jrNrHJNvLiF7942xDFPuhHlVknsKoN6HZu8ld782/yrav5U7+v8/aS8e3j3f1AJ3O7Laj37/nalf+a1nhTOVM7Y4uqr1v5jmoL+nqmrwm7DCbb2Od7jRjtG8Gq76pj1edpSEtzjq+yUcT63gYoJKtIb5sRKuFabe/UTvPF86LDzVO2a9qQ1+2Iz12/u57lmW6jJz3t47Ia4/iTiSjv9mule30d1ufByqdM6826zqkymnz19Pykt/2+7ienuVLvSZu6nKuMp797PVX/+hps22h4SiFco9Cv5VHSCdcA9TxT79vm5wWRrzfSFR/k655pPq4dEjgkcEjgkMCDKIGDfH0QhXsUfUjgkMAhgd/uErgd8pXMKlgwgSgr0KICIblnD5it4EV9dg+kT7nSzQHygHUIPynkgHKAwtWPtiAfAK1AWaC86NGe0mt6fk8Oq2t5KUYMINq0FXHnB+j31V/91Vd/7s/9uauHPOQh16k/AwpLkwscRbRqH3LPd9IOA2l8L8UeMjLpNTug0IGXCRScwIb0vwNyZAY8QogCj6Q9C+EItBWZmqjRlFGBnj6uXTfymQwQRIBTkTlAK9GvUqsBxtVRQcyAdCvQxnVlkqcyyRBwJa2bqD9kqAgpchQlBzgGvruWKDoAsf+JfFUmfZNOGbCfaB2kK92UXvgLPv8Lrj7ncz9nI2I7QPJPfvWfbODwz7/v5zcg+ku/9Es3AjupGvsYpA9VZr3fK2AmetDlM4FuH4/NXM2DCVyrwGq1FRN4t7Ihvb+R0aQPFdjqIFeVdS2jymIDn5yBhXgFOp3IyHy3B4jXPiXKtoKQXebb/UjagGQNsKq632Ve2zXZ0USUvvzlL99sDrLJ3A1ZsppDXR+nNp/zFVO7pzZWeVW5p/xsYGCP2B/z1+aInJ3HxpvrSB/PJA06AjYpS9Xhb6RN3axSI7VWc6H2o+vIpHsrf1Lv7fo0zYPJv56bOytbPtmC6GQHbPt49HbU69O9o36fvqzjn7HuZUw6kjYYaxuBvu/7vm/zRyIupcJHwrPh7HPOGa/kq7r0F4kh4hIJywfY5GPDk000dS3Rx6fbAZ9XxNxq7kz2ezW3tXePfK02fjVe+T51IDcdwYB8FUX3rGc9ayNPkZXkibC0OSMpm6f2qpfcbWiSCcOGI0SpOefHnDQWL33JSzeS/A//kT+8+XE+0bwzBuqW+lhUrLWZ6FR9JX9nw4pQ5SPN12T6MG4inRGwfkTpWhcgcEUPkpeNUchbEf7WTM6UpQsiYx3bwH/XaMHIZzWOGYOVPvZxXs3hbjPq2EWvq771se9zZs9WXDp3VzZ3zx90Xe36lX7VdWls+DlfMa0Zut2ZypjasCprzy5PtnZaK9fvVusDemhDAd1mY7x30Gf+y7ox6YWtN6e0wZN+eI/wPiDy2zEkjl2p87Pb8NU41jHsf0/19u8mGdZ5UP1336zS51E+r3zwah24sq+T3+nruH5Pr6PPre6j9nSr9m/V19S/mg8rf9ptcd04NW1Ovb6/ZF65PpeaLzwdu+G+fD/J5ppIvZXI1xvKdz769Yh83ZtVx7VDAocEDgkcErhdCRzk6+1K7njukMAhgUMChwTOSuCTTb4G4FxFEuhA3U1eO7R6Gc33ADqpZF/1qldtKeq+7du+bQPTKpA+CQggDyxEIgLe/tSf+lPXaecmUO0c0LZ6ea4vzcgBRPG99967RXT6W91AEySq80wBiwF79RFQI4oDOSwyDVDjbChRI/oOvAEiKiMpc/OCvQf63e41QK30fQhD5Ksx1S4gqqgZAOejHvWoZZRMB0g6CFLBRvciMPVXNA05AFRFCPzpP/2nN1C4kkWrPlUgTpnGIWmnRUnRFZHHAFl1kHHSCQONE+3q2aQvRc7WiDrgGTkAdxHDdJBuIXcRAVJi9zPltEtb/vH/9o+v3v8/vH8739azSLA//sf/+EbmVnAlf/e5knm1B0p1kKYDYwHTzoGhZ41NmcsTYDWN0R6wNNmCVRkVAJuigHvfcn//fgWQVV2NvCqQeCm4m7FIeavntnbcd3UDEJvkvzdmtewOEJtbItZFq9FdUTP0t9vOS21FH8eVPlZw9xyQugJFq72dgFDfmbdIWTbLPK7zF8CdMaxjeYl+TzbMd9M47smug/STD5mev3S8p75Msp9kPEV3TfN0b4xXPrHKPTKrcy7j2UnSyQfnXvZcOn+R3DYWOEfbOd5sMAJQlGN86zT/PGOjD/Lwb/2tv7VtvuETELB8G1tc29371om6bm/rmHV/1PWw2uJprHv7e1tWdU9t8Ky5IXJO6lK/ZRFBnpIBebINNlQlanTyJcpGADlT1frFJiJEaOSCeLJueO1rXnv1+z/7928bxowRWyN61TUb02SPMA42qvHBfsj/6U9/+hadzofGPhkza6gf/uEf3iJ0k72CX865rsZNxLNx5N/pw7vf/e6NGEbmamM/Z7373NU8mvRx0pHVd5f6tuonehRnxnTP9/Rr9ZnetpUN7zavtr3P3ZRZbc3KDnbbfYn9nfx4f67OsT17OdXXbdq551f3+54O23QgrbDMNf5bYxpHEdfeWcwXemq+eaau56oNrHL1NxvtHUbEvk1+IsNFqE/6VnU67Z02F6z0aOWH9vxb1ZmMc7f9ky/wXdWLvXVk1bFJJ1d6MenQ5N/6d504rrb6Ulmkfyu7sNK3yd70Max+u28ERKZGD0KyasM1+erQjWwsbGmHuxxvtHFII7xdv3+P4na+a47tuDFGd+7D3wf5eok1PO45JHBI4JDAIYFblcBBvt6qxI77DwkcEjgkcEjgYgl8MsnXvESHDFm98K9AmBW4lPsBGcg5kZFStko1B8jYI1+9gALmASJSf/nb2atJO1kFGzBiBbRdMggBCMjAjncApSgTYGUIvC/7si/bIkGQiwF61Q2IFL0FOAYgux+AeM8992wAo2gUoKJoSemH/e1eZSRicwJLO+ixB+oFLCAnaXZ/+qd/+uqnfuqntl38IoSQv86Ik8ZZSsCnPOUpDwA0O/DbAbsKlvk7IEJStL361a/eUotqp8g1/QWOSw3cz2ZbjUn6mKhiZ9zpB4L0SU960nZGIEAs57caK38Dz4BonkeykjEQWEpD8gf6dj3RBlEJQGV6CUB2XwdePJeI29e97nXb2Iq2euxjH7sRtgC5jNUKdNeuvYjLDWC5885rseyNxQRA5cFzoFDuWxE3Fdi7FdB1BbDdAHJOUaiRbyVf8/w5ELXP8QmIzHcdJD3Xn17WSs7R/T7WK1A0MuhA98pu1rG0AQXhgXBhS573vOdtuhedq2X3OXUN0hW5d5vS9Wxqay2n19HHo45j/XslW99HD2rbpnGu13u/u95O131XdW7V9z6XokepP3pU53y1GdM4nAN9a38vmQu1DZNcJnuwakPK2vP7dVNWl1s+9/S6tQ1IOKSdDU3sOTvLPyDs+E4+k88IyRZ7mLblt3LY/Le97W1bNJn5IQWvzT5scbIR1Lk5zZHoS/pV7WH1E90mdz+9msP1vpVcLrFl1VaKFEXivPnNb94ihhGT1g8/9mM/tm2AssnLGiXZJqq90U6y87yoVxvJbAazXvHDhysfqe0MWZuLvuEbvuGaeP3lX/7l7ZqIWDIWAWidgVDXP9kuRPQhdHMeunL5zV/5lV+5+vEf//GtbufMWg/alOY+v32HeEUmi4x2HyL4CU94wnV0b+TZf/d539coq3lQ58Iqeq/b/6r33bdsZZzS2+d3xm7Pftb21bbX6Lg+b/u6bNLv7o97f6vturR9l9iZ7r+7jk/9PedT+vVqa6d53u1TjzTMXEgWBjps3YocRbJaB+Ys17rRso7npGeTv1W3dx9zx8ZH62EbFCZf1/tS/U73Pd0OTTKq/m51verOZMsyv3rfug+s7YucVrZyb7yrXPvc7nqaNvR12LQhyD19s9+e7a7XanndJkz63b/b2ndKEezXyn9uPu8M+RrZIWZzluve2Cb6Fcm6tauQsFs7TuRrjZK9Lu+Cc18P8vXczDquHxI4JHBI4JDA7UjgIF9vR2rHM4cEDgkcEjgkcJEEPhXI1wo6dsCnvmxPAMvqxd33iDHp6n7oh35oIx+RrxUkrWVXMMDLMoAEuSnSUcQhwnIvXXEFZirA0duceuoLvu8S+fqOd7zj6hd+4Re2iDPAJFBY20WMSj8MoPFSro0IYgCOHfPOdJJeGEDs3FNtBXKKxlQWAkWUl6hQER0IUSRhlUeVQQXiO/la++BvMgKISu+HdAVqkx0ASbTr4x73uO3cNeSrtIXqDCm6B/BFjv0e3+u//wBVUTlIUu0ArOsrcBc4XtNMd5nXCdKBRVEDxkHUtPEH0iKO3Wdc/A9Rm3L1idwDAvvcU8S513PkJDrY2CLVE/maNtVd9Iht7UFsS4ksMgfYDagLiD+BgRWEquO5knnk2p9b6fMK4DxnePbAp8yjahM6aFTn2gYU3nE/ebwBQ6f0u51Ym4DjydZUEK7P6dUcr7Kt7Z7uvwbETmBYBfJWtqHOywoE5tlJVpeAdX0+VMATYYKgeNe73rWRJggJ0TMhTfbGOG3MHI/OdyKt932a5+f0tsojYPfU9z0dqvrdn639rHWtdH8CQGs/0586pitZ1vGpcnB/bHItr+tG+rWab7XffU6t2lQJvTwzjdtKbt131PlW9Xmb16dNIdUereZk+tgJR8SDc8dtauKP+FmbcpyhjUBlr3P+eJ/71RYplx1GAkpN+573vGdrH9/mLEYEbNq5Z1dWutZ9UbXn3aZUGfTxr23YW3t0W7OyK+5D4sgCIdLVGsp5rTJpOFbABg3+XlYRkfF1rDLvrU/IS/Sx58nKusSPZ11zrqz1DfKVP3z/+9+/ZdBQN7nbxCUDiQ0gUgkri/yf9rSnXZ/1WskKG6OUi3CXNcIGOplCrAf98N+IcymTkbCIV6S6vrmXb01a5O4P6/hG/v271fyp963I12lesse5P0dg6EMd71penQfddqx8Q9X3Sef2bGNtc9WlyQ50/e3PnrMn58rsc2myGZPtqra7y281nv37Pueq7fe39bq137/5f/7Ntmnvd3z679h0LRv1zAvrx7oZpNrFbj+6f0wftN/ZxchXafNlx+G/6/NZY3ZbE9vb53KenXzppb6gy2vlL7uOdL+Zci7RydrePR++msO9v3WdUds/6W3v36r/XUensib/XuXen+ky25v321ifIlqnyNdqGz7G595/tEYf+76u3O4/pTLOGbKjDg1E7WreHeTrpRbpuO+QwCGBQwKHBG5FAgf5eivSOu49JHBI4JDAIYFbksAnk3y98UJXzklMBwI61A6tQPTpBRsRCXiTeg7h+MxnPvP67NNedwUl/L2lGvw//vnVr/+7X9/AQgBtiMoJ1KxtPQce9ZdidYn6QPY50wxA7LtEaoiiRFxKQ4Y0BRYCIZXzr/7Vv9r66ExYUSFAxxe/+MVbhJqzGj3nHumXgTF+cm6plHuf/dmfvRG6+qgeES0hD9OnCoJ35dJWEZwAbkApohIw6/xZ0buACmQhkBZBjMQBBqkncqogTx17f09RmZVMEHkDiEVMigwVIayfiFgpfQGsAYUrKLD3t3qVq1+Ie30Rofqd3/mdG/m0SjMZHZpAnPSRPICmxhugLTrYmIqa7cBQBTb0R9rLEPPOAgb6S/tYCdgOfJzTxci7gyjnnpvAsBXY38uqgGQd7wmIm57tOhLgKLvoq95eUnfX6T3gq95b9XcPkKu2oRKQsUG9/geAVyfbmO+rniRy7tx4rYC7qe60lw1ij5Cv7A1dZYPO1ZUy67litf7Mk3NtXwGX0/e+m8jXPWe4ApFX49H7kH6sfFL3Kef83V5bM9/2wOPp+TpPV3rV59NUTnQiZUzzf++5lc50QLjKqNv+KRo0dWbsax+RdvweHZbFQpQkIlB2AqltPUNHQ7Kt5B+Zu98GJn4NWecM2JzFbXMOP8PvTjZn8nHVfkx114wF09h1/Us7p00O9d5up1f2LmMuglQmiDe84Q1bRCjZIUpFib7vfe/bNj7ZmITUtoaoP+QlqpTMpBBGlvL/GUsbkP723/7bW4Q9ItsGMgS3Mq1l+EUbuBBHUhsr32Yr6wl+1AYrNsnmpWoXjLNIXeUiu6xLbBCzFlK3NZD1iIhZhJc1lPXWd3/3d2/liYaufrX6yS6vc58nHzf5kXpfJZJ9/9Hf/Oj15qIaNR3fh+DoGw+mudVt0rQOqv5q1c6VbV7ZoO7rus2c7Mme71/Zmj0bupoDfR72/q/keM63dJuZTC1sEj22zqZ71pR+Z3NnbEWV8bRm2lsv0QUR/zaKmDeOqqDvta+1X70ufZsyEpzzUefk369PfbjEH52rp9vLS3z9JI9VWy7xgyu7ek4GfY7ejq5fskbr/b1BvopMveNjaYczf+u5rzUCdpT3lFK4ELEp8zpi/yBfz6n1cf2QwCGBQwKHBB5kCRzk64Ms4KP4QwKHBA4J/HaWwKcK+ToBIMalA/Srl+jcV58B9klbJ42vtFuiLgAKAa+UVcuvL6OAEqlh/+3/+2+vPvOzPnMD93LOZicyOpg5vVyv7lE/EBN56Lwx0WZ2qSNSkYlIOmAkIgRJiqgLCYswBW4iH4HAiFap/5CvIj4BpCJGAMKIaGUBoUWGigpGKOtXyFfPAIEQo/rqv+989n0iVvPSrE1SpgGhgdGiOIGzfgM6pWgEonpeOx/yJx5y9XWP/LqNFE20UYCGDnCR1wpErrJUrv6IutU3KZeBtmQmygABDXzKeXABtibQMf0K0EX+wOWf+Imf2IZUOkQEFMK6R7RmzFdAbK0XKYDYJTPpjI0bEvUajDila+0ycdad50Tj5ixgwDTQrur0BPRfYuP6HJzGZAXqTPpdAapaf+TbyYVp3uwBsCtbkHld04sH3J3aaTzSJpsJ0u5EmCfKuT5bdTNR2MDUpI+u+lDv7UR5HfM804GsClBWkHoCrFfj3G1WbV/tVwWe/S1SDHECyEX2m09swUoPVuBuLbfOhd7XaR71MeuAbWzIigCvMplA5pXvmcZjZTd6u6u8077IoPucc0Bpb3NsY59TqafbkWrXVvYp9+zpT9pf7cue7zvnF7sORrZddtVepP09ajBzvpbBD0g3bDNOsj4g2Pg1ftFcTIRZnwNVllU27kPgiaJE7tmYw1c/+tGP3rIu2NDEDvSxmWzyBPb3uV51cBrffj33VPKujtukC5P+RR7kLCLU+kQUnU0YiGapfq0rsmHMWsMGN/2vfRBd7MgBmTD4uEc+8pHbb+UbE1GsfCxfy7da/9jE5cc6QaYOWR6QsOpjq40nubPVZO5aPadZm/nKl7/85VsErXWcNlkDsF2IWXX7rD/KVLY1lHTUSPREl/ZxOzeOda77W1aGuimo69VK9tffl/Sc07zYsj6ckKJc7/dtwjxFnk16PelctdeTTe5rg5Xd6HN8pa/dP1ebPNmRqY99Dk+yXa0DJps2yXuvn9X2WDPQT/rvJ+n62R/r/Wzo7BlgUkaX7+QD05dqC/Oc+m16kEnH+4L1ovlU+1nXXyu/mDpWdmnyNed0oV5P+V0vuz+axuKc36y6Vp/vz1WZ1/Z0ezv1q8ql1jfZiVV7us2Y6p3afGn7ep+6/FPONfn60Y9+7CzWE4G62YNy7mt9JpGtY3sqAXtKJ7yNRezRieTdImLvu+8BKYpXunREvt7KLDvuPSRwSOCQwCGBSyVwkK+XSuq475DAIYFDAocEblkCt0u+elFK+tVLQda8UAco7S/0E+CwKru/UFbgI8ARUk66QQChlHWiIkO+Bnio5ff6pcQD4gFMRE6IhpjAiJQBSFmBuNP35AEElF5Pek8kB2Dzq77qqzaSVf0AXgAicBKpiVwVBYlc1CdRpoBNP8DPP/Nn/syWdhiwqBzgJeBH/chSgJA6AdPAGeSpc6eAmUBlZSNZ9ffzPu/zNuBGpFCiZBOxCrCU0lE0jHbThec85zlbG6VQAwhJSyhiBgn7e37377l66EMfevWoux+1tQkAG3n3KI/oSf9+Giv1SN+mHVLyisBBXidCCQGPfAW2i6pJdEEHuToo5zpZkAmyE4kMZE8fyegaLBiitivQ0klkbRONY2OAyBvkdz+HeNVX/bGZAJGOBH7BC15wnRK76u8EuOthg+QAACAASURBVKwAqA6A9XIyHhUk6oDfSr8rIFPLmQCnah8CXvX51stYAbOJalvZlApSmmfmhrIA9eYIPUHS0C3/jVlsnt/mQchZeqI8JIDoLz+VZFVOCMvar5CF9X5/+75HyFZ96kBkrm19uu9m+uX6XHcOHTjssvSZbBD+r3jFK7aNAiKuzYNO9tdxTrldj9iIrg832j54rzov+3yrt8fmr8qbZNb728HolDnNxXzXr3W9TX/Tjx6h2aOLur5WWVb9W51bXv1gB4Af0N+BGOry63Kd5lsfhz63p3ZMRPn0XJXztS589L6rO+68P+Vh1eHaVrpmg9Fb3/rWzW/zS6LNcuZnzgPPxpU6LsrpNrvOI2VbF/Bv/LP5Ed/Az6hv0q1ukyfb1udk1YdheoxfTTp46bjVORZbhHT130YMtlAEsSwi/KojDT784Q9vm6msR3pkvHXG93//929rChs3ROBZj7CxZOgMWesHY4MUNR7OVr/77ru3iFfrm0QTZ64kBa/21Y1HEYbx4bef/exnX33oQx/axpy9RvwivZDJCFzrl5C2zsMURSs6sG4uqTq2mqvdLlWdXelRbP6eDduzZdH1yQ53H7nNK+TGiTxZEba9H9XHT3Zuqqf3p8/Pc/Z+8lHpa8bC59WmyT1/18vutq2O7+QLa9mTf67+Aulq8591ux/ZahLt6nNI12rzup2c/HP3qV0WaWM2+Fl7f/5/9/lXX/AnvmCbm6kv+tftcLc33UZVHem2ovuulb1a+fFqHy+xV5Ot7O3vY7yyp5fa2VXbq9/N37V9l8yDlfymPk16MMlstQbo/djuS9ph50ifzmnd7iu2o47pUpan+6/n+ulM6qp7N+Z0do987IGz2VUO8vXS1cBx3yGBQwKHBA4J3IoEDvL1VqR13HtI4JDAIYFDArckgU8m+dpf5PrL5yUv4BUQ6S+4SEngG/JS5KuUt4l0mV4cO8BkhzpiUkSlCAuEZAXoK3BSXyz93QGjHsHrMxARQPya17xmi6QBzjg7zQ51BCYARco/kaXOLgM0ItxyRiiwMgCP+gC/X//1X3/1ute9biNMkSWIzkTsBtxQd8BpwCQQ0m/Aqr+RzSFpkU7koC3qF9kHaAYwk6W0ZoBVdUkvjEhM2mLPAWYB1MhGUSZAzkc84hFb6sFp139kN4E+1+/mp3OGci853nvvvRvR7rw2chC9on5npdIDfVKnNgB0yUc7A7hVYA9whnQCHAN+nR2HwAc+Gx9RPsD76EsFu/vkq0BMdEK52iXVobaSGdl2/YtORRauexZw/M53vnNL4ygCKQR5Ba+q/CaQqgNndR5VELLWXYHeSqRVgOfcnJ2MU5Vjf77rQcY85USX6Sf9pbdk5G9nIoc4FfmdKBTguvsT8UoP9Ieuxz74bewT1aodVVc8Q++Ukd//H3v3FvNvd9YF/t+XmTPNcDBzMERPHBNITDC4SYwHWjRKjBFFrXRjgVa7Se0W2tINtKVburNsupHUtrRFEKy0JaaBUYOSiDBq9MQMIR6Oo0cWUBwH2r6Tz93/9+H7v9617ud5NxVG7//7/vL8Nve9Nte61nWt+/td17VckxSm6lK3+wH8ylO+cc7LBgTzyF910VkbBJSDzNDOCfi3rB4xHzbRTT22Pb/m/SvAmTylSXQmo3ljA4VU3jPyu+fPap62bq7aMPVi5wvy/aq86U9mv9tG74DK2Y5dNO2cU9P+T//S7Z2+YfZlJYu23e5fbVg5G9vVvJttjI9qH9dtbXnu5NfXT/u4Go85n3t8+7cQQcd3Rb62D07d/kobbyMFO2kTEb312Rw033KmZ59L3O07s2nKD7kiskzkpo1eNj7ZPMUXms+ZI6s1Q7e77fxqnHbt2l07x/U2XW+5tV/I93y81M3+8YtsE5KSL2fL+EXpg0WokkH6bcysK2wGQ3o+7WlPu/H7fLLMD7J92ABGXtY1iF0krfHho9U1/dGZzmizzTDKd0zAv/yX//Jm4wz7ZV1lzWXdZAzZZhvdnvrUpx5rJ/Z3EmOtCyu/2vYusl6tDVa+bdqRs7G6GRt2HgH58Bc36azsbcZu9dtKb47y7m/6mfo2bdvq86xvZYumfZ6yyj2r9Uffu1sj7ObDaq3TOn82/3p8ut7+Pu/Jj+5Z19lQYFMGW2Pjx9d//dffbJLrMZm2v+funMcrmU77nPKsZzw7fPjDHz42Rcg685Vf9ZWP2DDYY3DXzQVnNmr+Fv+520y206VHU8e8djenVmvJ2+bHaj53m1frgFWfMnYrHZptWI3ptDHpy9TtR2NjWr9u1rYLIvSou9aWj2Vsklp4zqfDts46bRZ56Bz+vsjXxzIK1z2XBC4JXBK4JHCbBC7y9TYJXb9fErgkcEngksBjlsBvFvm6Aod2gPsZqJLf+qEzZYd8BQw6E9WZYp1ObpY7H4wBjSJCnbWZ9LWJeFwBIV1eg2+5th/K/Q6YREq+4Q1vOMgfxKE2JsLW9UBkBKYd7M45A1LaRe+FUNJHUbAIJyCPaFdEISATSQjMRJhOkrHbFHlpg3KAk8pGXoogSZriRAQiiRFOdvVLL4yMee5zn3uQsh3hpzz3ag+QFTAlmkVqP0BoSNpJ3ARQmEDwDigB8IgGVQ+gXepjf92PoAQOI9DVI3I4ZJexTCRsSDdyAtBrO7mJ7kGUOjvuB3/wB+/9qT/1p+59wzd8wzFWE7zYgd4NOGirMUXqS+WK1EcKh3xNn1eAr/5rFzmKlBZ5hbh1Bh8wnDzvAr60nq6In1Xd3a4AtT0eOzJozs8doJi5Medx+pyobYSmeUkGIUyT3s93ud4YItzJm2zNNWUYZ+Ma0tT1PqvXPfQjpHzOeHZP64c+6G/KcK/37gfo+6wt2qqNISN8TnS8axELNkaY04m0Vbf+mGP9u/dJC56/SW86AcAev5VNmrZpJfvYB/JjCxAl5rvz6ZAoc+7uyliN9852rtrVdip13IWwaN2cdn3OkZ1dyXUdAXYXR7u6b45J27bVHOx5E32LnZ52cX5ukHkn//ZFkXHLf87DlW+ewO+c6ytbNsdz9XllR1d9nGPccrfxAgkiuwC/KOJSCmLzVhYH32VTxEpGs79z3OmEOSzbguwOIkP5FZkMpKe3ISbEYQPlrcOz3rN2hBh3f/vyM7ms5s5qjkWv5vWx8x/96EePfiZtKZ9qXfSSl7zkSJmPyPzIRz5y+Pav/dqvPTIA6Iu1BMJb5ghnptsoRObWF9ZUjgrgW9lE6xkb5KyzZPDIxpOVLYucZvSj70P4Sl0s8tUGNWshMsvGHP5XH9hj7bEZTFSstMeJpJ2+7bY5tfNraX/f3/YvxMNM6bnz0Uc994mQOf9Wc3Rn26Y+tw7cNh9WZfb90w7M68/aqZzbyNdpG6f9WvUtmx2zVuCvszEqR21Mf7qyQ7MvmU/+8v02UVqHWrPTM3OCTbBe7GwZbQemf5pjv5Jn+8CpBxkL2VGsWW2KkHaY3Wub3G2f7el51zbjzJ+sfONdyNeVL7qLnz27pn3qbl2xk/PK1ue7FUEdebdsdnKam3BXbZjl7cpdzbnpE1fR3Ct5pI5jrSGV+cG3PvwbZP1jIF/btuX9Dal6fwPJTk4X+fp4Z8B1/yWBSwKXBC4JPBYJXOTrY5Hadc8lgUsClwQuCdxJAv81ydd+2G8gee6KniDz7uF5AsQNwnjIBeyJhrQDHQmJNJjRlmdCQpwgIAG4SDjEA0C165ngYPexIwVzj7+JhAk5/IEPfOAGnEQa9vllCCMAJqJNRKsoEXUCekVfImkQnEhQUR3uB3oCW4AuAE0ET+psMDB934HoaTOQGVgV8FLk5T/8h//wAFzJFXApcmRGkio3ZOFb3/rWA8BFaHkPjE06wX7w7za1/Bp8ds0E8D7xiU8cEUiI66c85SkHuN6gN2AM2UkXpFsWzQdo1R710Avt9/Kd8SZDxLLflY0kByyLkPmmb/qmGwIq7VkBVvmtdRooZ8ykbBSRhXxVx1k0aYNtZIFYMAaikl7+8pcfRLuonQnk9X1TthnfkEtzHjaA1e9bl1PmjO5azatV2wLOBejvz9Efegcol6bSXDCO5qUxpeteiVo1PuRgnpqvXqLFkarmgblljEOoZj4mwjUymPN69mfantbVHuvI1tjqg3+iy5FDCOFscvAbQgMpr2/q1wfRsPQDcCp6TDSYPvne7ytiuNveoP8E61aEQPrZ40222mkDCEKbvrE72cgy5+OqjJbfGag9wfedPq90cOUPdva55+Xu/WruzHmw0/Oc+UdGq00mOxmsyl/p4uxr+8i259MmrYD0qRcN/s55vbq25Zd+daRq2jDbuPq8A2OnHe2xSRtTnrpttuFv+EkbU+irKFjzX1SljANIl45yvE020+eox1z9qZ/6qXtvfvObj/ktOwaiRZYNc7bLb509QO6HHnogbfKcIxlH106icTXHzubVmS2fcynXqpMev/e97z0i+Ww60j/RpL579atffWwe0k4RwGwsv27NQefZOGsnUbM2vzkX13oG8Wozh3scj6AMPts48d9tV9q3Tl/Ta4LWsZzJ+/rXv/4gwZ/5zGceeoBw5XNFBOqDTWt8vY1jopXVH4IsMjFGGafpJ3sudP1zHPJ5jsHx/f0zXUWxnv1LXTudmbY87d/p9Ep/Vv3pNcNtNrz1ddYfuz5twdS9uRbd6W2+nzYk64f4c3+tXa0VktXFZgFrMP/oG19q3WBTU2e+mFlyUtfc/JC6+MacM2zzlRT9Il4dg5GNftO+z3Fb2b+V3277F9mm75GpdZL1oQ2ZngvYQP96o1yvVVYbNKdOntnn6atbx9of9HW9driLb93525bH9JexE+3LVuOwKju2N3o513ltK1fE7Jxns+/d/9Vvc871/Omxy5h336ccdnN5rheOPt5PHdzjdmqg6scbOzDTGCei9b7NOyvvIl/vKu3ruksClwQuCVwSeCIlcJGvT6Q0r7IuCVwSuCRwSeABCTwe8jXg3CTGdiLOw2U/NAY46Hsm2HCXIVs9iCIzpBwGQgAEAXx5IN09mPYDqn4BVJB1QBokCPJjAkLzAbkfhPt9P1wrGxEoYkaUBjDYOWc5l7QfsoG6SKe3ve1tB5jpH9IOgIR0ReImisP9yBJRHEhR5GFHvuZhfwUQ7h7+fR+AKdGsAOd3vetdBxFkZ7+2I4PVNQEFgKuo3R//8R8/SEzRvVIUA0Znir/Issdn6sME6HwG8HohiQDf0i0nqlWZIb/ILK/U5TeAQ8hYdSPqgMlePgNsP/axjx1nrUrj9qxnPes4m66J8m7zBMu7DyI3kWyIdOOYtMNNvk7ivvVSWSJ6EPLO0wNsGwNRRy2/uet9pbdTliuyZQJ9rUMNfub7nudd5wp0Q6zqC2BcRJT3IVqRqkBMcxBw6BXy1LiYkwh8r6T79RfwbywT0eKeRDRNcrXnwQr43dmeFfjbYzRl4XPOlQ0xl3TFiaDV15DJrvE70BiZgORBPtPdRPSyRwhZUeTSadNHGzBaJ+d8OgP4JmEW2+V74yS6nC0UzUNvkUsrwn7KLPYjMjkjne5i61vOOzB46uDunp1uz7Fc6fwc49aJ9Pk2Mn/OnznPew53W2d/upwduL3T75W/vQFQn/Skmw0dfV3a0nZulr+S4WMd31Xfu6web/OJv+H7bUBCGJpbfG0IUtGObHyIvimD1HdGCLjHvOCTP/jBDx6bJxA81givfe1rj2hb87Ftao/TnDvdn4D+8Sk78nXKc9qzlR1K2W0bpiyjv+yQYxHI8wUveMFhZ6ynRMOyPXyODViySzi73n0yW7DJrvvMZz5z+E8bmZDeNgw5c9VvxgkhqwxrB5tJeqPCai3gu0ke9XXkxLdqy9/4G3/jIHaf//znH+sq9fG9SOH3v//9B6HM3qobseylT/El017FPq7Wji333fpwfn/cs4goW9no1puzufAIvUV0FJIUPd+1d2ePdvN2tnW1NutrznT+zIZlLOKTVrYl5KNxzvrK2lp2Gf7T3DRfvbLWom/WrOapjQCyt9AB0dI24CFlO6NIxn6uT9Vt7fnGN77xmCvWKs9+9rOPtZkye/3RfXk09nA3X9sWR/7aw1fbMMUG2hRhrT7XqFOXun87PzJlv9LHnX7N8ZvXrWx67jnz9atypm8/s+Vnc2rOvdt80dn4rvxM2tVz58yGTPmv/HLGscfwTH6tWzfk68NH7OtjUdFH3HOTWrhs0Srd8E07rrTDT4jcr0IuCVwSuCRwSeDRSeAiXx+dvK6rLwlcErgkcEngUUjgsZKvqvCAH0JhBRjNZjRAmvtXD6orMPisS11utwPogpATZYh8Ba41OLV7GM3DvrKAdQAc4AwgJin1doDAWZkNPACDgcNAW7vSkWeAwkSPNkgCKBIlJ4WYlGaIKpEaORcWaWUcAvKKLAEkISCdQQdIAgY18HVbO1veDQSQibaILHIWKuJXm6UfFP2KAGoANWNJjsDvH/iBHzhAoJyN5/0qGnmCiFN3JgAitTRgV7ue97zn3aQQ3IE9HSERIA5AlhSxs/9SriI7nV8LtJfaGICPAGyCJfrcYPlsA5BOVDbyFUkeGZwB7HN+aTP9Fj2EgAduS+sIOI48G6TueRaQZwKt0blJqHSfcs8k0KY+NcjrfaJUAZ/0V9QRotVGAd+ZD8pIBHJSgroXQA6YT/QqXfae/od8jc6lra0/PZarPuf3CRyf2ZwVaNl2w+87kuDMVvrNXE7EDrKIviBgvQDI/pqDrklEDd0lC/qI/GGnRPz6S19XZ1uu5LKzx+qSttUcEDlks4WIHnXOe6YuZK41sDv18VG4rAcuPQOIV3LuMZ7j3ZuIVvZxfrfSgZ2dSqNX82Ql8/jH3oTR997mb+8Cuu7Gf2X7u1/djt3GqwZ/uy1z/u3Gfbb/DDif/t8mBZtlvESfsa90lq385V/65YNse/oznn5szugoy153tP/dyTrX2xglytb8kBUC+cMXioC1waj1JDrX9mH6ummPVn3vMns8znSk657+aY6Da7NJxAYfm45e85rXHP6d/bF24XOtqxCorv87f+fvHAS0viO8+WJrFhGlbDWb5R7Rp+yWbA3OjUUMse/TZu9seNv4qZfajAgWWSsdtGMCkMHJWGLjivq/93u/9yDJ2Fr32FClLaIEtTXzr9MQt/xmG3brqTk2d9H/2+b2tDtz7HZtmeuQtklndmtX32znnLOzzJbZqo3TNq/6tSrTd/SZb7SuQOzTV2ssaw1rC+uJrCES8W7co+PmLB+ZDXj00+YiLzpv04E1NV/afiz9UD/9FmmK+Efw02sbo5CvomuRvDn2IhsNElm98w938Ysr+6I95oHjPjwHsEP6Mf1u1ii9sWBX5139z5n+tQ7u/OnU07vMmbvOgdvm1rS9dy13JbOdr58yaB1a+Z2VHbxt7mWc77oOaBkfOvEo0gx3euEbPb6/4yPk7bzm6Of96Nqjra6HeN/neq/I17vM/OuaSwKXBC4JXBJ4oiVwka9PtESv8i4JXBK4JHBJ4EYCj5d8BV4EhFwBIztR9z0hDc8eKPth8uwButuANAXCAdxEayH8VpFEqzamfQgiJBewBPiCzOh/K5A4D9c74M3vQKFPfvKT96QcftnLXnZEvtpxPwnStAN5JcIGwPlP/sk/OfrzdV/3dQfpBigCIvoHgAKWAqCQVNKeARbt4k/asX7A343PbSAuwgzY5CzUf/bP/tlBUn/bt33bQSR3OuEeZ9e+733vO8hsgJD0vUjnpEXudk3gYoL8E3BKpBNyCNiq3EQsNLAwgYwAd5HDjPzM90hC0ROve93rDtk6o8574FqfI5w+tF5Mfc2ZeTYFiPpJ2uEzQHz2wbVId21xdh7d/NZv/dZDP/vc3R7f1Zgqd0aj7OZXSOrMxRVQ5LcAmkDPnM0qYlN76Y02S5sMxPePvgC8gYOigJGGyHwkYuvGSlfnHLsN+JvyWAGXOznNunZzJ0BmznfNHJjX39V2uC+R596TIVmK7qFD7JM5lTSayCayNBfNe+BvzpYFQt+FKJg2Tlvprfn18Y9//CBYRL8aq/lv6kX6H9vr99a7M7vfgPzOTk97uyMLVn1qfzBJ4lyf9u7A4hXAeRvIe5ue7upMm2adZ/W1PKZspv5H3nMO7MqfdjnXtVy7zdGF6MhurvWYrmQV+WRudB0ivhAvfCE/YEOCTUI2/tjMkPNHk358py9nskr7/GXj+AbncDvzkV9UJ/9mk04i0XseTB/s82odNK9Lf3e62N93JPv0H7fpp9+tKax/RL4ilaVWZlvYdyTrm970psN3Oc7BebA2uvHD7LZoO6n9rUX4ehtIpPolJ/38/b//99971atedRDholJXEfTtq3tdFx3tjQn5Xdu0QYppmUUQqtIK89Hkod3WhDJ3IMisnZDn2uC8WRHL2Qyl/0lDvJJf63D/3nam50H7gZX+N+HR/V3pwMqWxS/n78ouTVvZehy5rvySNrR9XNmf23Sq2zffT/mmrumvZx3GyOYsa3xz3NjbhMcv+s26wlqNL7SmQKYaa3M/58jTSb7NGlYZ/KqX381jOsrXidymG8nAMVOWWyO6zzyQ4YUNyvEH1onWZtY3/LE5Yt2Toy6SrSPHCNDXbAbcPRP0/Jh+gZysC2yQ9IzwlV/5lUfb26dlDHa+Zsp62pyVzu/8Wvvx3Vw5Wx+t9GVlH1ZrhN13sx2r/rafmW2Y82yWt/Jtc95O+7C7Z9qAu8y12e+zsXmEzbpPvnb/Z9tubFiI1oqUPa4tAjfkq/Tqx333UxI/MO8fup9l4+F79y7y9dFo8nXtJYFLApcELgk8URK4yNcnSpJXOZcELglcErgk8AgJPB7y1YMTsCtASQNGt4k6QJS/DTquHtIbWNgBpfOh1meRFwhO5YvQAMTelXx1v7YAcIGIQEhAjCiOu/zbARopF0gEBPzJn/zJA9TUvkR/TFCBfMkZwORsUxE8yBdksujL3/f7ft9NKmTtdDasXe/aDhgWgSNSNueXrkCbBhZue7DP2AGn1AH80kaAUqIKGpjI9aJeEDdAWN8BhUTTAIV2hGGPfd43IJC2IvNEHEhp+JznPOcY65k+sO/PONwFcHGN/gHutV/Uj/ff9V3fdYDOIhoaTD0DLNQrUvWXPvtLR5m/63/7XTfjvgIcW9e6DtcC+5CaQHDjDuxHyiNiV+D8GXi2mlfpR/TPBgDzp8nmjG3mFT3NhgXRJ8g6ZKF/xhhZB7DPOabA0eiM8Ura4KQXXgGPc/6tAKuzSI6+vvsd27MC9aPPq7pyX8Znnt0bGfUcc+2MtGwgajcH8706jL+XOU4fkdmIBPZKVLVobWAusgn4zHbRVzJuMG8lj5536Z/5bkxtoBBJw5549f36lGie6M9ujk3Zr+xq39vzatW+aTczx1egod/S1pTVmx9298w2N8E+59fszwp0Xvm/SUTNfkx53hXMXvWp781Gqqnrcwxa9ivytefDqu1zvuxs8SznNv3IPOPz2SCEQzYDIUKcU+oa/tKZ3R3VOH3Kzkemrf2X3NhGafXVwx/aIGVz1NOf/vSbbBDtf87sc6+BzuxOdHj6ntbn1teVfk59jj4a12QpkKIXmfXOd77zIJDoPPnKAoHgYcsRnHwRey/i9M//+T9/RBs7mqCzE4gwtE5AZr30pS89iKycuz593fT30cOMs785WiAyMxbWAR/+8IePNZJ2OPPVnGK/tM/Z7Ug46y12U8RySHm+lM4k+nV17mfakXm60p2d/vR8e8AGVxRY93O1ZlmN6cpfrHxV9GllVw8Z3m/H7OMD5T98717OqJ2b1fq6qcft/+b7tinKnGuhyCpjH91HmFr7iTi13jfm1hM2HJrnCFPrdmPt+5lZRj30Itkm6Lz5a11rw4Gykfg2D9AZ6ytraRslcyRF5Kws+m3zhTWezZLmAL/sc7KqxGbG/2ibOWRuJf2x96Jltd36MplAWmfO/As52WhgkwE7aBOW9k+/33Kd9qFl3TambV+/n2M0N1tFN3pttvOzK58w+97+oedMrztW90yf1PPpLjp6mx9qOcxr21acze153UNPeuiLm5zvPXzzrJfxOdOJaUNnnau+9Fzs8ZljpU1H3fdTBD/8hYcPu3D4kCc9dFN09+UiX88kfv12SeCSwCWBSwK/2RK4yNff7BG46r8kcEngksB/wxL4UpKvK7BvBaDNh+V++NuJfgU29QO734ExAFGACJJAFMps06qNXScwRhpDxCcQUQrfGdWzAgHmQ3z3CfjwqU996jhzTLkveclLDoCkUyBOQEAd+gHU1SdnqUnt5+xUkSdf/uVffoCYQFFgKdAHYANUQs7YbS8Fo/RpAY0mODIBw52MJ+DSn3fEgT4jhIFB2g6sRsQ5EyvnvzYI2yDlGdiR64DegFXlO/NVJPE8q6vHZNe3FcgXkIP8pbKUPlmaSWl+/+gf/aPHOLTsdgR/yhFxI/0lIII+JSVikz+rPk/wI9GQyHZAoegKugAY3IFsPVYNxEx9a32lUwg9mwXIAGCes9BCYCABAdiuBVTSayCmPou6DLEKUEwqP3/zm7FKVOYB3jz00CPSOadNkyRr2bt3RjDuAKSpDw8QhwVCNxDd4zIB7JTXoNjUs52cV6DczvatbEM2B5A7sFckD/JVVI9xAVKTscgbxCl7Izo2mx6iFyuQtUF00bU2HwCl2RIRsPQhwHLbwrbr8/vIal7T+tn3tGynXG6zFWc+pGXZ/ZxzbWUbo6ePdXkw/cZtYGrrSL9f6eFO787amvq7X/lu5c+6jr5uNVY7H/9YZbe6j6+j6876ZJdEPfIxbInNCO95z3uO751RipALsbbzC+0LdvM+/Ub6mRdJp85H2OzA54qoTDaItrmzD7u1yATXozexdU0CnrWz59xsR8ay/7LfCJyPfOQjh01BpFpnqI+9t37hy0Xdy3rBntj84ZxJcvbeEQiIH9GH7IQNWEgx1TTxJgAAIABJREFU6X1tHovPX/mrnY/2fdIFTwLd945msAZStnPvn/KUpxx+CAEmKlI/kOJ8kbbrgzUeeyZrhvHyvn1QfPqcazsdmT5pyvsRYz3OZp1+uu3U7v2ZPu1kubQjHbGGXBHFdv/fUc74fWePb2vPSq+nD225pa1Z91hDijA1fj/3cz93EJeiW21ktMnIOsg6JdHL6cck/9p/eJ+NTXyn+WxtKVuHdZs6EaJf8zVfc+ixenozmvYq35rb9dZDyFj6FWKXjbKOMr9sWHAt+2B+WAv6nq/2Phlt6B9fbb3kOm3w0mfX5Vz71kcbJn76p3/6uM4ctKlgbmZb6Wnr126ttbOZrSeR8yTo+95H6NZQmrkGaB99ZsPO1gR38bN39UtnNrvruUt5s699zwMpeu9nDtn5/V2b7upv2vbcxY7NNdQxvpV2uFMKdxriYz7XmbKH7uaA6lvQ7y/7si+78PG7KNV1zSWBSwKXBC4JPCoJXM7lUYnruviSwCWBSwKXBB6NBP5rk695sGugdwXMNgi4ephcgUldZsg+JCcARKQFILTBpoAAZw+r2c1uR71/UpYlcmwFxK0eiLt/AQ6BgwgtKc2AxMjRBiV2YyitmUgNZ5YBaUS1ieIBBgETgTnS0AJ4gKHIvZ/92Z89gEfgC2BRnUCbgIsZkwA3ExCZMmvQI6DkJLzSl4yJ34FRogGA48Amu/2Bu8ZFmkIk5jxz9TYAPPJWtpSP0jJ/8zd/80G+Gqez8VjJuAHBJhQCdIuIUIfoY8Cbc4RzVm/63KT2BCaU8+/+739375d++YuRrwjTkK8rYGmlE90n7+k4UBvhJpWjcW457sZ1p/9dvjYCDoHoooKQ+sZOtHIIVeAjAJFskHz+AgMRfWT05f/Tlx/t+fXP/foBINK9gIZk5TfXi/DwGTCZ70OQ5CxY9wfU699yffoakDE6nr+RS9/bYzTB/Nbr3ZxsgMr7AJYr3UsZ0351G+5iB3pONqic9iqfLUDA2jAgNXgi+EUDsRtI2ADUZN/6oExjqpzIPt/RM/bLP+SG8mzoWG28ADh75Uy9RDbPiDJkDmDbK8SKupN+MSlic8Zt13Um57Mx6/k9r1uBwivb0N89Gr+7uvYuoHCDyu3veux2vvMuoOwEjGP3Wsdbh1tvOwq2v582cCfb1RjM9sz502XxefzAhz70oSP6/1nPetZBVNAn5Mk73vGO47O1wDOe8YzlZqf4wt0c3K079F2EHH/G1yI92ElEkM1A5kdsT8vyrmM1xy7zPxtGVmV2X9pnT9sx/XvGnDxzbiSb/va3v/3GRqsXOSW976c//ekjwlQqYfPcOZPsjU047LxzV/k5ZbheVgob4ZJ+1ZjMjWcrnenv1GNcfde2xHeON5Aq2fqHf0byaq91E7LOXyn6+ScbtvhyNg1RZ33kHpv1epPaau60X+152Xoc2ca3z3k0xz9ExZl/mHNrpZM93is96N+7DTv9383h1Zpl154zmzpt+GxT32ssrX2tha0ljSn/5QgHumV+IykTFT3732MVYtB3/b59OP9lXltfWgfZ1Gn9Y81t3cqH0vPegDTrDCGr3V70l3+2XjKPEL7q5+fYD77XPcjfrIfIgE3RN/1Vb86hjV/011rKX88sbJL7+WjRwEmV3H6rx7b9SK8lWtfnunH6pPQ987PXw9OuzrpXfjF138VWnvn06Gr7tJX/Xsljtqv7vLMNTVzv7EPPn36/KnPO2VWZq/m4avuq3w/49ZzBulnUdPtWY9gR9EcU7H00+6bN99MOH7riv/vRskdZd0C+L/L18a42r/svCVwSuCRwSWC55rjEckngksAlgUsClwS+VBL4rUC+NujRD8j9fj6070DQPFh78AW4OvMIiAhMA8IFGGgwbPcgmgd5ZQFEgAnADsAHYGcCanOMGmjLg3jOw5Sy1o54URnS7yJ1A9RNgC5t9r2+ONPuLW95y0GmAGuQqS960YuOKFKgzcc+9rEj8hDxqs9AGJGaQGlAqDTE0qeFaOp6V3W3zBp4mQBBSLG+JuPhL7DpF3/xF++98pWvvPd7f+/vPcBaRCbyEWD27Gc/+yYSZo5PA/utC9GDEIRIaRGpUsMldWDa3+2a5TWwsQOE0hdEp+hjIJzxk+43ZLZ7507/CVxK1Wgcgc4iswBqU79blzI+s9/RT2mcpXqUwtoZe+QKgFuNxw4ommOcsl1Pp0QIfd/3fd8RYYLQm2BcSLKQqCKkRFxIMWnc/+Ov/Md7v/Iff+V4H3It58Gqm8yA3eoN6ZdoWIQrGZl7QHx1NykXsNHfnG3q+hCyOU/Nd0lxnDL9TWSMdrhmgvkNzK5Apwlkuj4pXFtOGcfIdgeUnQFjZ3awyw1wCnila2yN6Gh2QMrzECMi0P7En/gTBxEbsFr97he5ZqzMz6Qb9b3vfvAHf/CwQ8ZMFKGNE+Tc8glBg7Bng9hNY8jWkTuAOIC1yDpAs5f2ImHdn4ggc8XLBhO6lfE9m6uR410AyZXtbnlG7j23d4Dqbi63bPreBvrn2O/qiC5lPCaovvKPc+5PsDf39L2xea3Hu7JXYH3kGln25x6f1fqm58tKdtMe8gHSYtvgg3izqYlc6JJIbelmfY8wYbN3mSa6fyt7uWqrvjsvEulosxM9QQ6xR44VQPRlfkwf23Lv32bdLY/2ZW27Z9aFtuNzbk4/HX3IPchSviUZD6xZ9CflsAN8Dh9OxjZ0kLezb81nvg0ZhuhGirtWBLKIQZGl1lT8NNtjbk/d77k99S+pYtnZnI3pGp+t+d797nffRNg++clPPiJ1P/CBDxyZQ/iQb/zGbzw2f1kjvv71rz/WUvEp1g/8usjl6eemTbmrDs/xylhOP9+fM/dWm1p6Hj1iTlUK417X9Dqo7UrL+Tbd7zalvDk3d/O268naZGXvdnM9MtQGZHmIf/6CjiFfRVj30Rerudq2KPa8NzGkjy0LvyNh+TI6RMf4R5vLbK5AxJobLe9pR9tmu66PbOnIausfdfkr6tbakp9VX1IaI1XprzKQt2yff3y1TQ3sDX+r3dZrX/3VX33Yw95wufIHZ35upcO3rUfye4/3SufbTk19XtmpWW/rVo9BfNIsY6V/K7+285Gt+1OH59z0exOxq0jgOZce4XcqMj7lpW139VFzLqzui47OM1pXc32O43KtkvNbtf8+0XqMxS3k621rtot8XVm267tLApcELglcEni8ErjD/p/HW8V1/yWBSwKXBC4J/PcqgcdLvn7h81+49/kvfP6BCMPVQ2w/kDbYmIcsYIP3E8BfjUs/mE2AIw/xQAmAq/R//v3hP/yHD+Jxgl4TCO36uixgogha/wC4DbTkwX7eu3oot+sdcOT8NOQD0jQE3G2AnPYAHYEpzrj6+3//7x8ALzICWAjoBCwCpQAy2ikiBagoBZk0gaLgEGLOo8vZZjNSsx/KV8DcBCTn2Ha/I0N/AaDaIToTSAYUBTA5p9Xv+gCIRdDMNp3plPqBUvrmXD9AHFkArLptE8CdurUC/VbfkT8CC8kNSA6APMH1tLmBNXUC8Og7Akkb+75Z3wRJJ8gUcA0Z7Aw+0V2J2un+7fq+AmAA6UgwZB2APKnxyJgu0X0vc8ILkQf88wLYKxOhSS/pIKAdEaufyvA73dd2L2UC38mJXNQXwNk8ThSI6wCKidJMGj+Av/aQZc45DsDl3pSX8958pw0+A2oRlMpSV6fQVV+nxZQmmQ7rpzn0P/4P/+PNrn19VV7KCYHrc/oZMtGYAoy/7KEvO87L0lagqd+1Je3xV5vMB20mZ/cmukV9gFbfGSftUpa2JDI56Q/1lxzYBdcjQ7031lIS2rghWjznNusn+8nmkQliJVHH2kU3pPeUxlOkOfsqEmfaAvNd29SHoEWe5pzHEIaZv3QJSaOd6kgqa5/db96xf3QLGQz4tnFF+6Mv0fMlEHj/HG/1zXk1bXj7qNU8OrNHOx/Tdcz75+ddP7rd3gdcntFFj3U9E3u9sumr9q/sY+6NHGaZq7ZNuzY/T9+6qkN0mihMtoBu0En/QiK+7nWvO1IO25BE189Irek30ocVuRl9MlfMCeeyI0ZsNNKPt771rYcNTGR/rzmylkn57TunH87nBvJbxqt1yNTdORbTv3d5ovLMb2QyX/XqV7/6gfTJykICIVVt/vGZ7M3bpDnX7xe/+MUHyekakcD+meeIcml+bQazBpq+KOPT670el+h+y4x9+Imf+IljfWWD2Z/5M3/mqNPmIRtG+F6ZQtgNNpd9EgXL1qmHTUKk0REkLJu3i8rtcdzNN9f0Rq/d+K7s1UrnZj1tN1Zy2s21aUdarmfrIr/1pq4zOzvb0+PbZZzZxZ7nec8nIiXNK3PeWvKv/bW/9kAE6sp+rGzujnyN7Lt/IWD5TborCtZmJvplvYn8nWfKxja0LFLm1N/MvawXsnEq2SL4QXOLPbMWMCddY675zT/98Z35ZT3A/5t7CFx6zW/y8fwwgtaaKUc/TFsxbWCPRevxaozS7928yJivxqTHbtrA23RzVd5ubqUNkfv027u62obu5nP3v21AX7+bO92eG9mOSFRzoNu/G6uV/T+zVT0XHzGG99ONTzu98iG3jluFtx7nR98nl3NW7HG2bQjaBRJ+ka9nM+v67ZLAJYFLApcEHqsELvL1sUruuu+SwCWBSwKXBG6VwBNNvu5A5X6wzTX9EBvyNSl95wN933P2gJgyPZwCBkVhACSkhp1nvt72gJiygCGIAaALgBVBiOCYD7b9eQJPAXlEpIqYdC4agPZlL3vZAynSJgDQbUx7gC+IRuSfXfgAQjvbgZgAIJEqgBeAphR6yA7yBdhICYiwBcAAJkXN+r1lOgHmRzyE27m8OgusBLBqtzEBfgLNANHSoCF9nNkFzAICaRP5JhJ4BXBOHVMtmQBQpaET1eIs1qTzTfvPgM8JKOyAEWUBwEQh/MAP/MChW4Bc7Z5ni0UcHdntO3qkDDJIery0rdvYkWRNLqVcbXQNIu+Tn/zkEfWK2JY6EbDWspvjoQz3Biin12QIxDNOPmunzyEN6StSL9HfxjLzgm6FiA1ICIikZ8BR5Ks+hJxN5HjIVyBgSLf0NWAn4o1sgY3sg7nnt7RXWb7T55w3C3T0L+eq5V7fIRyT5i8pk10PtOxNFUm3G5LQfFKefgMvtSn6kIjZkK3uOVIt//qvP7AxxXUPf+Hhe7/6n3/1kEeA+RDKyIOcB+e9MtRrnNgO45ioXfJFCPuHLNf3kK9IWe3THuOStL2uBcDqr3sAs+5Tpmh0upzxAmwbE785Sy/R1Nql3J/5mZ857JhNHOyO+TxTPZKV8pWDnDVOymviS5+MSdIwJuqVHJD1wGXlaI/3ZOH+nPGn3WwGGTah2/Nk5QjNn5WtW9m7M1s/weIdOLtrww70XfmnSQZMP3mrw7/lgm77zu63/V3ZlfldRx/Fz7TMug/T7q5s/eoa85kPEd3I9vMrfJtrzRsRqSI3rQFEgHVU425cZrtW+tLto6/ISmls9U+UJ338ju/4jsM/s4WtnxP0z5ph5fNWoP2q3VP206814TPvb7l6bw2BMBXhzn47mz5nRCvHXJSK1TnrSG82xRy3qcr6xJzlg216M3cRoC94wQuOcXI+LnL6uc997rFBzCamnovaNm1EdLN1p32r3+mBNvOFIVER8dqHKGMzvv3bv/2wgWwVkuoVr3jFQaSxO77PZpO//Jf/8mFXEvWfeidpP2U8bcUkXzMH+u/ZnDorfzU/pt1rPes6M7/nuN9Fr85sa+qba+Do8MrG3KbfPeZ8D7/lnGH6hfgUfdpZK+aaayXftG/a6+7bblzYFM8XNnfaTOkMdWttNkebtLf1eY7TlEHbmmkb+3PWfFm/xBezPf75ns9ETtus5L003H7Xxmx+ouP0OsSuvzkKgh/1njzbn882Tr1c2a2dL13Z/52/OfNxK/9zm//O7ytbufPFq7na82bV97v66tvsx5yzGefpS1f9mrbozF7syrsp4370aqcFXsl/ua6qe2/OdU0kLFL34Ye/+Lxy/P+kBz/XmdNpy0W+rqz09d0lgUsClwQuCTxeCVzk6+OV4HX/JYFLApcELglsJfBEkq8THOuH4H6ozQNgAxC3gSPpwAReVw/aAeEAgMhXwANC6uu//usfAeidPdh3O4F0yAqApLSuHZ15F/UKGAQQEekpNSKSQ3RFA7IN7LVMWlYAFsSTKE9RJ0nfifwAZEoViDwD9orgyHmM2im9nsgQoJGINUC1yLHVGaGrfvU4rh68V0BC7glgKwIFISQq8i/9pb90gONA6/e97333nv70p9/7k3/yTx5E0ASqd6CedpIHUNd5t0972tOOfiWd79TDBsZWgG7rxA6sADwjjYHPgKyXvvSlB+i2Aman7gOiEUjGB9CVyNd5b4C2ABMBKFvGZAqAkwYP4Ex+wG8gYPrZoCfdSbo7YDN9dq4foiDnFdIXEUuIOBGPADvtbIA0Mp16CYAHRiLckMKJXCUvdQFOc7an9zkXjA6LkATuIw6TetjvyFdzJeQdYl69IYYRpiF5laku9wT8BCAijRPFRN7d/pwfqK4eb7LtCANl6xMClixCImoHHdYvOts2CmHZ59UmHXHqT3pBn5Me2f3KCqmcNLt9nlunRs44d/vnmarRmY44cj07IWoaYUEPkFNedChRvyubq702cYiK8xL94+zmpN9u29GET+Z02mGMOvooREXq7N/IjuzZDvrqrD82GekugwAiehKwPYe0qefQDjxe2Yv2BXMeTDs4wfwJzE5fdwM8VkTumV9KP9p2zb6s7Nb87mw+T3C8x6PJ1BXB0PdO+Wv73EiyIgR39afv0zeZL1Ki29gjmlIaez7aP/oi68N3f/d3H/6Gj5SSfwWYt11ou5n6oo89BrlHP/hettimqKQM1R7+KGead73T3rRs2u7P913nbsOBe9qnzM08U09TZvrIXiMtrRn4gOc85zmHTTAPyRv5pK9e7C2Cltz5Qinq+Ua+RDlsDZkjzNgb6w9zGXHm3GhZL2bWk9VaaM6VSbKpBxlsbcQHSqlunSEjBJ8r8lmUZPpBN972trcdazJEFcKWnMiUT0HqIYY73XL71Z0+3mVN2PNvZRNm2bu1yNTFtl9px1xDtD3b2ffVvauye850m6N/Uxa9josOTr1v2zZ9CR9sbZ+jNqQQN78SoRyfkvtmlO1sT+raySj963kbX2SDGt2yGY+eiKqm53NOzrXrHMuVLZ/y63vOdCHz3LqGf3/Xu951rI/pNv9orlqjmX/ZUGre2GAlc472h6iN3kfnyXauLVqe7V+nbWt7urKtvuuNCq1LfX3bgNU8m3Np6vFKX6Mj0ydOfZ++LWX3fStffDbH5vUrfTtbY0wfvCrvLvYo8p51TV+8s3k7uYdMPaJZ72/azZmwIWK3Y4qMvcjXuw7fdd0lgUsClwQuCTxOCVzk6+MU4HX7JYFLApcELgnsJfBEkq/zQbU/B3zo7xr827VwBTLMh8N+uM574AiARqSn66UglB52RlNM4GC2I/UDfBJpJxKtQYkz/ZrtRxogH7UJWIMQvo34nGUACgArIly9RG0AS7QL2Al0TsSac1SRN+m3foga+Mf/+B8f4CnSxLmPAMqAVysgocG6FWh9G7iQsVa/M1MBpMBOkZpAW+CV74zZV33VV9176lOfepBt8zzU1DOjZEK+fv/3f/89ESsi8dw7H9zzOfevdPA2cMd4IwdFMAOSgVkvf/nLD/kncjJlBIRLPcZORBD9RFSFnEt7VqBUtyfzqPsFOBOF+NGPfvTQcyS8aMQGwrQZYA50C9GKPAtoDlwX2aoPyGR6RG+AddrYqRcDvrTs0q6caQzoDtEYffWd93lNsAYY6JqkzUv5APJEkWov8hVQH7JRPerXbvfQsaTo9X3SBytf2e4n+6QJDtjuOmUh0fXdK+fSAuuNbYiH1j9tU7a66VzOSdUeRHDA0ET3h8Qlc+Xqsz6SubpD8KorbfdeueaKehL5EoJbG8hGO/wT1ZL2koU+K0tdOQs5RLh7ECw2cigXiSlykA4pQx02jSAjlKvv2QCC/HQfHQHuSueaCNmct5lxytm85EEP9ZUMEOPaRdaJetXHpKP2m8+uZzN89s97c1AK5Gyw0W56HKLdddrrnuhWZGr8ozut3w2ET1JgBTxOcHILQt4HEbv8+I5ZxgrAbbs7597KB6185/R3Z0Dxyja2H29Z7Nrj+wmo577UPcnXs77PNUU+mz8Iz/e///1HJCM7GN8htayoR7/xh8i+ELNty1YAd38338cuR876oR18GPKRbprTfBk/P23yypa3bNru9/smHH0/Scrpq8/A850u+p7dkFHhF/7PXzjm/ote/KLDZtqk89M//dPHhikbZtgw0aW+N++Qmx/+8IePNQhSzJmwbICNPMhWZC1/xT6a+9YfL3zhC282e7Re9VpkpeORYXTIfLa++MhHPnLoHV9obfOmN73pSMdvHGzEY5uyGUy6fhupnNkrQ4qNX2yjDSnIehlFRC63Pz1bR678db7b6dO0GTsbsprTq/MTpw7s1rlz3vb8nu97nX2bbcm87HXWnNer54Xd+rvrRuZb877yla88Mo5Y79lA2OTrSudXzwlpwxyzXBu9mn4gm974FMS9I0BsNsjGDz50rjFXa7u2P+0LIt8zma2uaVuUdRc9tuYjH89AbBJ/6Xf+1hqFP7YeTPaPrHPMW3PeBidz1cY4rxyX0c8u3f6dnrtGvSu9mL5lp7MrHdmN985f3aZ7Kx+0as9qrq/WCGfzeeXXp2+YvumsLXNudvm7dcJswwNjeT/UFXna3097wGb6xwc8cN39dMU331V5sV0rPT+u36DgV+TraiSv7y4JXBK4JHBJ4PFK4CJfH68Er/svCVwSuCRwSWArgSeafJ0PtQ0QNCCU624DcZZgU+2E7d/7PdAACOpsVGQD4A0xMInO1UNsP1TmfSLwgBSAlYAPt6lWtwnogPC0U170rCgR55JN4u22B+QA2khUZ8wBGkUGIieAJwgNwKfPAKpOdxjAUVQOUNQDM1AYII1sClnY4OKujzuwZD5I93XqQ/QgoKUzlJIR2eoabRIRI4pQ1IpIOkDPTEWtPZN8RSCR7Xve856bM18TrTkBgxXYMfUx/d8BXPQBCCjtKvJHtK1Ulsgp5QdgmsC474Fc2gt8zhmbEyBpsLYBHu3sXfo+A8pEUgPKkQqie+iV78kSKQdgQ0IA1AFuKRMhhnAFruXlu5xd1rLrNk6wqz83oDvn0gSr+j79AmaSjTbnWsQ6vUbO6UfS4aUeYxECVX2uTfpk5Ye49R39QyiSfchI94eQU4frAUg5vzDRuSFzkg7YXzKmn94ba/fpg79e5K9sZeas2aQVRohGR11nvvqsLGOknLQtxCFbln4bJzroN20Iea0d9DDkon6rK2Ro0nEn4ledCFbgsVSgovyV6VxodkU/RMiwD4lsJe9E/4gqNAe0FRhuzqpD/Wm335LiMCSVerVLufpLPvoQYll7M0bGVTtyfq/y3YsU1m5pTNVrEwog3nvjp15tcF/OLk4Kau3os8ZjP92jn+pLGyMr+hRZxg6RHZkjxqMHGfMJQs+5sZr3yg1Q33ZpBwjfBhSv7PcW7BzRt9Nnr0Du1Xyf9mBnL3b9u+367pP66d/P//zPH5uKECCi9uPr6bTvbcSSaYJfSZrvyHrnc1frgx3Qrx10mJ0VZas99EKkLf+KwJtju6o/Y9+2sv3QCojfjctqnLv83dj5nk2yuSskMuIaiWO+I0/pvSg5m8jMOWsRsuZ7kN1skL7LyMBui6rz4v/Zd3PVegpR/prXvOYBP9/6375+1ffoUDb7yIDxqU996pB/CCNEseMIpJz2nXKSel3GDfrBxmmTsbKBQ2Q9G6F/7Jp1VdIup31zns61xtSrJRk5yYnapDH1Y7kerrMRezxvWzuv1rm9VpvvI+f+u5ofbTOmLq9IqLN2Tv302QYH2RbojHWXDC7WLmzuXLeuyt49M8yxS92Zh112SFl/+aCc9cxfyjZjk0FS9q7k0bKfPmIl06lHOz/S9tQ12mdO2pjiWI6/+lf/6o1Pz7V8r/lo8wT/q5/mtk2Cvte+HHXgbzJi+Evu/KHnIS+/9xEH8ZHTXs/+9zxKu1b6t7LTu7J3PmhlK7uuszp6Xb67bndN2/CdT17p68oGdB92c3a31l7p0m49cIxLk6/3z2a9uf7he/ec2ZrNeMpOZpqzNUanHn7SQ09aRreejcNFvt42E67fLwlcErgkcEngsUjgIl8fi9Suey4JXBK4JHBJ4E4S+FKQr/1g3Q+cE8jNQ3Zfv3ow7Ifx/D4flmfZHgaB8j/yIz9ykEsIKVEQO/J1BzTlARaIIcoLEIksBM51lONs9+phHtAPEHzDG95w7NYH0AAvW0aTVNw9sPsemSAC4Hu+53sO0D+EEbLKS7/f/OY3H0QEQKQBG20ByABXRZ06z02/QsDOlL/p39zNPwHiBiV7XCOPEILOSwXgPv/5zz/AWm31G2BXJJ30jc973vOOCDwAzwTV5oO9/gCXpFgDsop8RaBMcHSCgdqYyKyOclBfIoymzkWO2ivy1ZgC3f74H//jBwid+1YArXuAw0gzBKBUb7OdadMEpDIPQr76nChEKWOBxQBkxANdFxmI6BXRA7B05p4y1Yko9pJeGIg2x2pVd3+3A51bnrcZoDmGDTwl3e/Uu2lbVsBlxifj6hr6ESIw5B7ZhYDz3hwhM8Cj6xFu7k00b+ryN4RurtGupBd2b4gAwCaiB+Hnu9gf94Ws9Zt2hABGqrpWe5Xl+5CdOWdWOchCZHrI3hDm+S2ktPFNNELOSw0wq905f1db6QiiQhQ6fbZhRcRa9731WrvYD+fKSfsq+tVLtJk6EqWcelOOupJmNFGpvsuZuQHSk1o67Q25yfYiUciQjksvb/MGWbIZIvFdd+PlAAAgAElEQVSAwco0pl5SMAKXyY2MEmEcght5muhodtl1CCSEkfuRNeozx7VHW/XBnDMuNrG4zjVJJx5bQE7pr7EPsez3ThcdO+fvKhPBaj5MkHlFcLQN63k5wd7pb5Qdu+i+nm+tQ+1bVrZh5Q9v85mre1Y2Q/v4EnbVGDl70RjFXvILyEARkc94xjOOtPa9oWeW2fWuZNnynrI0lvSBf2OP6UPIV/NoRQ7lu7mpZsp6ZevmGmo1tulPz+FpR1f91HabGmxiY4+sV0TR8XdIGRGhUpSLFtWHT3ziE4cd4Gvcaw6KakVuIqiy0cQ8Mz42xFl/eG9NZA7t7Myu7d2P6Cl7hJxz/jsCGWlqk5OUsNYF5qFrbTJxFrANW+xeNojkOvPPxjZ/EfZ8qnIyj9sOrvxnfGGPeevO8f5+MNkuquxm7ZsQMLc8/BsRaD2vd3rba7Q5h1N+rul1dK9/zubEbM9qfuT+qWf9/dkY5z7jhhS0Tnzta197HLPwzGc+8+YYkMja9XQ2fjhyalvmGmPev7U8O3tH1oPdRmXFdnsuoPs2wTnjmJ2JPs8+t1xjN+lUSMt+RvE+aX577DJeac/quSH2WT/4cxsSRHJbH1pTt/56n3Njsy4yZ22OyMZTds3L/OJLzQubFZTFT5ob1rLmeR+RkGNRVn6h+9G/T71c2ejpP9LfqUe9Duzx7e8zJq3/c25lPu/0tHU54zHbPdvcn3uOTd+38nvRh6lfZ/ZhVf+0D7NNbdsOe3U/FXDSCR/k6+c+f++zv/TZ41J6cJvN6Wj9lDfXHmeyusjXM+lcv10SuCRwSeCSwGOVwEW+PlbJXfddErgkcEngksCtEvhSka8Nxu4a0Q+J/dC7e5icD6S76wK8IPBEJiIeAIQiuc5S/K4AyAZmEB0AfqQZQC9RjunrBA8CIOQvQBLhiRB92ctedoCXyIkJQDWAdNYmoIi0f4nqAZ4AVoCjwBEkm3R7InUDBAXgVS5iA0AMmEHWAmYArJ2meD6Ir4CjCQJMUDKpPSMHpMXf+lt/64gWQIobF8SvNmkHkFxqQkQI8BbAm/M1GxBp+SpTJO073/nOI3JFPzI+DR40iNEgIbkEmAvg5fcANMpokDxjDmzTXiCuyCDRzCHIphwCDolYFgmE3EnEcmQ4ZZk+zrnS/dBGEUlSQQLKE9mJmNdm4Njv+T2/5wDKpHImFySVV/Ri6uAZ2JV+NViymstp+wSrdve1rk0QbAJ3Z0BN+tJ9CAjbdqnHP3KPDvR1Pb9b5+bYTLlkvHs+9zXe929pQwOBZyBWiPdck7K6jsgpYGCuXdkVfTfnkFWA5H/+z//5QVYAt9mEXeppc0/UOf1jT+gaYhRI615pPDsVnX72BoLMsci5+9zzL2MTueXsXgAxe8Hu0W1nAQKAQyorL1HKIcB9x152hLH3IUb1lyyUYaONDQzIWnXaKGK+IWwyVvwBco3PIQ92PSmoleNem2DIgR9AQCXtOJC7Cdmkn06EbiKiY0dD3LZ+r/ztCvjdgbitD22LouM9DtP2zDmxsmGrNcBKB8/83cqOZI4h/hAgNpPQWeR/7ACbiKzhu0Oi9eai2d+QD7t+tN2YtswYGV8+VaStKE8EET/Gx+3qnWub1N11TRs47WvPm2mzbl0I1gVpizUE0potQGzzFTagmWM2ZiCZEKf0U33x20geei57hfUI+ZtH9Bkpyue7nz9yTIBsDd/1Xd912JjM6e7r9KMr+cemaIf5xybYiGW95Z/oSOsta6KML8LeGfHsHJI28uOTnRUrfTKbps1smc8yliAXmoybfqT1ybzJtdOWHw27H/U65/Junk4f2XOidWjlj+f86XVR+7983+XtbM3U2/RxN0btM9tfrXx/xrTbyU4i99n617/+9cd8ttmCvnWf6YD1bafl5wOsu9JmpCQdN2fj+5ShXeYpct716kzK/Gy6yoY161XrLX9FvJsf/AM9Y8cT/aoMn92fzUb6pS6/WaNbp/Fb2aSgXTn+wHfalnT6fgvJqT9nzzXZ8EeX9dd57km93XOriWlt62wP2bjmOzJNVg5ytvmJP9R//clxAjYwOefamtMzU46vmLZozvX83muEOR/6ntapnmNzXq50dbXmynVt21dlrfqxWl+mvJX9Xs219qfd75Wd6TbM/q0+7/zA9DPTt2x9YeUF/vXP/fpRfHQ+9yTK9aaO+ztObuSSyNqHv3gmbMjYM591ka9n0rl+uyRwSeCSwCWBxyqBi3x9rJK77rskcEngksAlgVsl8KUgX/PQOgHdBlFmw/qhdQKwE+Dsh/M84HXZrgc4IBGAsh7ipbYDFvYO8flAPx9kZ3sBdEC4ACIAhRUosOpbIsQAeR/72MeOSFNRZTN6dj6gn7VRPwFMwHup/QAgABzgCJAFafCd3/mdR3Rtzj+doBxwWJsApsBQZ7QBKZNabI7FCvS4VcnqgoyNM7K8ANUIGuR4zmEjY4Coc9gAnSJkkKlAnbmjPO0DAon+BOYiX8k2KVp349rfJ4IhQOkkwOe4hIwA8gICpVEGsqtXm12fsqZuIgFEaNEjQHbIWtftIhi6remzNhtroBfSB1BOB4B/oo78owNJveivOtWX/mX+TKAm3/fc67m2un6l976bgOyqLysdmvYjY9C2IvetQKpdPVOnZxlLkLyi/lb1z/Z3e3Z2sOV5ds2qj7fNuR4fZUdfW79mP3OdTSZs5wc+8IGDGLH5gV4Dj0M29nxQdu754R/+4QO0BkazQewPogUZuervmX3b6dOcz2wIeyH6lW5L+dqpDxtYbBIxtigRUklBrI9JmawuNlpfEq3MluqvV+TANpn3bLF5mdTYHcEc+0U23mce+mwTjbkMqCbn3hSRCKtf+39/7d7nPv+5o0722UsftPuz/+GzB2jpPiQykF4dXnzEjLYNwZANGDNlp7JX5+DeZUym7Wh7FUA/wHpkEL1s+76b0/29cvTfuZ3SZiJi+DHkdmyPjTGIQVFb0sci/yYJ2v3qDUZ3tVVt442n6HFz4d/8m39zpDrmUxGVXW+IntbPtgPTF7Qtzfs5p6LT5EwuifbOZ/UjbfgdupEI4JVNdC+C0rziW+iyjRWIG2dHIimzBjIO1hJIZxug6J86rEfMCy9tcNQBX8+myLzwlre85bjW2e90P+uhti9na6K5nokN03Yb7z796U8fpLuzXkUgI09z1rff3v3udx+6Yi6bu+43J9g7hHCyi9hUoi+IfWuknKGdtk1iZJIZN0RDHZmxs+Ftlx+tH4le7Hxcz82Vn5tRgmflrOqavkp5ITdDymSjm00pdJS9ZAcQemwg+5XNYfovyjqZE0S9msfWOcbXup4+uT8b9BLBnM01WYdph/HUjti22EXXJGMF/bB2/JVf/pV7v/qfv5gFw72dQaLnH511Df2xltYvm3FkdPEbGWp/1nkhLnPGuT76Lcc9ZDOD35Ubf5Rz7vs4guiV/vhdGe4nv6QI9ldZ1tXsIDtEZjI1xAasMgJF97LJK7qRtbLPxsrc4b/MM/1NP8nWK0dJWEtYj/JveYaKr1vZ/d3as23eynbu1m9n663Y/Nw79X633p1tPFuX9fp1Zb93907bcnbd2XzdtXXamN2zwHL9djClX2zRag179Dlp0R9YuLntSb9xjzLuB/Qf7Qn6nSD/gYZf5OuZpl2/XRK4JHBJ4JLAY5XARb4+Vsld910SuCRwSeCSwK0S+K1Ivs4H035ozHtgiGgkYArgwIN9gAT3AwaQcQA2YEEiLPOg2YDeSkjzod5noKpd90COnHG0AkhXD6/aKzITUSc9p7OX/uAf/IM36YC7XWcP5lMWAeZFcAB87bwHrmgrEMSZryJQtHdFdABGkHeidIDXAEYkIsIWsDrBtB3YOGW4A0B87yWSRnuRvs7oExmkjekPQCfRTMAjbdKPkDgTCNAPEaXvfe977/3Fv/gXD4A4INYOxElblJWospCSTU5233JPygSO6YvUhaJevYDK5JQI2r5f/5LKDQClbw18zXq7jWknIA3hREbGG+gFjPQCAAKYgdtICERszumcuj91Lu1M31YkRN+zA1tWgPjZfJvlZP6sgKQ5t6aerXQ882kFYvX1s95VWSuwr3XxAXxpnN03dbbnVo/zBMNm+avfZ9lTTkmvGPIn9a3KMhcA3jYyII/YBFFfOX+52x0dUT59lKb0J37iJ45IcDYIEWpuA6PTRnXOqJaVLk3bs7vGHAQsi3QzN8zFRL52ne5vcqHB0JbHSv96Xs4I3Ca2V+RF6vU3YLRx6PaYwzb3iJjKRhnXGotspkn0kToCtCvD7+zAlz30Zfd+22//bQf4r/8BuJULJE/EbM+HnE2ciMMQ0UkV2b4otjlAf87wDdEdAjey0q68tCmRaNqSCGRgfYhkf/mcRH/5m5Sbc55GN+gdPZPaFjHzile84iDTEmlNPohD2SG0AQmHFDkjX1fzPrp3Bm5HVog/kdjOmzcuL3zhCw8yj0/t+de6GZ1r3Ypf6Lrb3iUdekgcco2M/c3Z2Tkz2zwJ+SrSDnkqQnj61LSFj7FBCsklcpg+OS6BbxHR2jZdu+iZ6DprjpBVfDrSkw8SIYec5cdF33mxD/TlxS9+8eGvssGjy17Z3P5u2jAy1GfnxzvCwDqQ7ULMI0+RvDaI+F16aOfAapt1WYgm/cvaib+WpYMeaaO01c6B1aeQ11Nndu07s2ln/mn122rdurLrUz5td2K/M+99NqdCYObabIyLfvrdvNf/6JVrlBOyM23xu1fS67vGv6R9Z9es1VxD5+guPWALlGVe03H2BcnHN7H3jnyQVcF8tv6P7iTKVL/VFaJV2/0WuxUbl4jMyEC/lHcQx5/7/L1f+/Vfu6k/m2qUo38+u95n7bRmpW++lwklm0Dif2ND3UtH9dX9OerA92yX68xfzxv6nrpydnmIzYxV7EKIY7aTTM3ZbPRRjs0U5CEilY6TcY4rSKrgZFxIKuRE+XYdnR3G9yFhM2bG0Rh5tvCcZr7ZjGE9qjxzx8v1yjIGIYy1l1+IH1nZgrN1W9YWZ+u39murtdNuHbeaS7v135yfuzm8aueqzLM1Uq4/80+732af5tqx27K6dj43TNkdka/3UxXfRPrfJ2SPNh0/3ydic12Rubm/y73I15X1v767JHBJ4JLAJYHHK4GLfH28ErzuvyRwSeCSwCWBrQR+M8jXHWiU72d00gSyAkwAXEVoAStEYkj7KLovEUHITmCIz8hX0ZNNlja51A/480E2D/MAD4AJkg84A4jbRZLNB2Vl2HUuTa1UZqIzRScmNab6d5Eusz0NwAbgQgDq60c/+tFDDoAb4ElS5QE90sdJOqRfzkjTPgQAkDXty7icAYzdprQ31zfR4rcQkICgN77xjfee9axnHYSpsxUjN0AYMFekzD/6R//o+E1aZOdJtqxSBwCPLrzjHe84ygKyAnv82wGSARZDBKSslN8gYsrp8tIX6UfJjp4hPoHNubcBpNxr/NUJYArwFcAjOhB55vvMCSAXoiYkvnONjS0wXVQBsIue068GyJo8Wun6XU1kyyhjNcGau4BEU6e7/rsAyKv7W2a7/qSt3fZ57fyt2xPdyHcrvZ9yOQMKV/2YANfZ/GtZr+pNO7uP055OUC5gKjICgcSOvvWtbz02FQBMey60vtJpAK9zIb3YO/fJOMBednTLlFu3YUX6p85V20PAiVRDlEjr3mdyt75P0rfl0qDtlFvbzpAHPXb5vX1X2/Nu98p+h9SYkZFp32xPPieyFtidTUHR0bQp0aauJasQoewQMN+YuSbfIw9z3nDOPuancvYfHRDJSMZIdZ8B5siPRFvpxy/+4i8evvIXfuEXjo0hAHg2vSOMXQd0RxIoTzQWv8oHIemA8x2d2b7Le+1G+rO/+iMVac7bjX1GnNkUoB7EIR/Scu6xuc0O9hybtiT3Ioc++MEPHueZku23fdu3HeeFstGr8Z3+OOX03Go9yPtETNsggeS18Ya8kR6JFgxR7i9/k7ShyiALhKTowU73m7nmXHKbo/hgfgVZKksFHzfPzCUX+mPO62+iwvmm173udcfY25Shr9qGDLU2+fCHP3zU/ZznPOdIy5yNQpN4ib7PzQ1zTRKfTs/e/va3H/Uqiw4iv0WtOo9TOmIEuTXIy1/+8mMDlY16OZvbtWQjYtnmE9GWyD6p/NX50pe+9Ghvjo2YdqltzvxtriHmemnlP1c62n635eP9I1J/3t/wEsLevYkANR+NnZf+0ytzyXwMyZcIeusPdoC9YdONL5trztEvJGLmXza0JQuCMhK1iWzLBpmshTpFbzaKpI+RZ+wXn4Qcp7vWW0jYPou358u0vVPe03avxmv64LbzuZ/8bFagV/RfVDc90tfV2qRtem+66PaQf9uHgxC+fx580hcfmQ8++9mD/DW3/ItMzTP3018kaDZW+exa9xpTbTeenp9syGDX6Ta77G8IamPUafF7XRniPfVra14hq+mVIwrYKu1FLmu7eS9lPBvJB3ifNM3TFrQ85vqpZZpx7L+r9dIcm2lTdvow6+r5ONezs8y0u/+2XWj7sbL9Oz8113Jd7/xtt66c65Od/Lq/7Qu7zr4Xiep82KPPC/LVb0e/67echf3Qkx76jWjYe/f40Qsfv22xcv1+SeCSwCWBSwKPWgKXc3nUIrtuuCRwSeCSwCWBu0rgiSRf89CWh7wViJQHzLOH0zzUzofFgOO+Bzw4i0w6OIShHeYAg0R0iOrI+aFAGeQrIK0faic43g+drpuASIAr6fWAwkCKGckyH5Tz8Ole4B3gQduAgICZJiRWQMJ8SG/wtx/WASmiSkTAAsD0HbglzaIXQjaEoDaF4IisgVqIPBFCZIowQWACWnfAQYPDKzIl982d6K7VRqlCX/3qVx+RC3/6T//pm/HpNgFNRd0Atf7AH/gDRwRRRy7loZ8+uBYhD4yTVk3/57/uS8ZXfTPtWgM+Kz0O+OY3AK/20UNRNc997nMPEDO60TrnPsBlwLGkd55AUZNErlWH/gGJRVYAOuk7cA1ICtgEcEVOgOMJgqQdK/BqB/Dsxn4CL/P+lcwa5GpAa45Rxn8F4rT9OCtjAksTQNrZplX5+a6BoYBIPT9Xujbna8tp99vs1wo0m9fEXnW/2w6vxnGCbG1/6ByA1tnMoscQNSK+ks56ApYZM3oL5BVF7y9w3JxAyk1AcdqMOWbTV0w55HNIXxs5RLA5Txt5Bziede7Ga1f2HKPW+5WPPRurBihX5c7+30VHXZOILjYrBESPfcam7WrS0IaY9VuIlvxtoN/v8X9sLVIRcZv7gPdIGEC637SFnfNC5nq5lh4A+dlm19lIkpSifktEFH/Ov4qa5rvZu7Zf0R312vxik4D2IV87m4A+IEFlWbA2cJan1LmPlXzdza+0B5nAjyKDbQbSj2/91m895kHOoZ0bbKKTTei0nfA9GfEB9JvMQlwkMo6/SSpcOuAzOas/Z0Pqc9KjmtPKFP2mfa5NhFvqNv9FvSJNETTIUhkl0o9pU+mNiHdkK0JYPxHpz3/+8w9ZqNNaBAGDnFKf70XhhXzt8+aT3jS+OfqoD+pO9HgiLrORQPnIYmPAN8owgkjmO5UhDbo1nGusQ2QhoZ/ajrh2P7LJOu0pT3nK8TebnqyPlMOmIdRtSLERwXpQe6PnPicyVrvc71/659rcQ4et17Ie8VefkE/Gjxz12Xj5zWd/E3Hqr/u9/KP/7s3mLrLSBveRuXmn/KQmV67fzVX3+Wcss6Ywr+hQR1kmspmeKY/OZYNGotVjv3Ofa9yXPnRa80TN9/yaPiv2U9vo1xve8IaDpDOe1oUdeX/m+3brizn/VuuV9Gleq23aRTccK0KvRXUj6DuDTPufbsfZOqH9cuqPHPNX3YmAd432ZcOFz/SPrvvXZLuxyfm4xl85/rmWviSdczbnuMb88I9+GX+6YQ7wuWmfuul/0kfnzHi65lmFzmuvl/f6QQZJRR3/RAfNYZsv0x/fxca3jmS8VmMzbVXaufLDq7XVHIO2z/mt7+t1Qq9z5po2OtBridy70/++dr6fa4bdGnrW15/nunDVjlX/d/PqRj4r8vXewwfZeqQZlmL4fhSsv0dfVqmIL/L1TAWu3y4JXBK4JHBJ4HFI4CJfH4fwrlsvCVwSuCRwSeBcAk8U+boDDle1zwfE1ecVeNIPhR7WgZAiLQCrImuAAgAegIzd08ADIBtACdmJUEwqwwZy54N1HjbTpwZLgQKiTIASIis7AqT7MR/q3fehD33oIM6QgwBggGeDAt2OLmtFIMyHZfIA+opSQZ4CZ4EjX/3VX31EliJSASEhFSdxqjzgnbNDRaOoXwpd6X4js9Q5ZRcgYwIh/YA+H+CBPqJ0AFRkCJx2Nt4EPoAzgLYf+ZEfOcYXUPtn/+yfPXboA2HyD4Ak0krEkd+dEzvJ19mGAD4zOnX2bwWM+S76Abikf859BRABm5GiOe+rx889gGD6YDz0YXW2IvkgMxpkB74D2/VVVJixRarTb+1R7ic/+cnjt6/7uq+7Idh73DpSYTdu3d8psxsgpVLqzmtWgFLX9YA+H/hKDnb6YkunPUidrU/93RyfOXfm/bOcaaNW/b/57v5hVGnzSj4t75uujdX8qo+rfjagtbID3daW+w78m3ZjBV5mDOigCFabRgDqbAGguzeMzHrca17Rb4BvEwDT1u0A57M2zf6mrUBd5zfaoGDjAcJOxNqU2c5Gtd5NG/TAeNYZxlOWK1+3A1vPQN9Z/0qfd7Jrv6k9c+PL7H/rV9cT25jxzGfXsHdIVrYIQYdoz8YQ39MVG0OSVp2+uJ+9S7p+17Bt/De7ld/pS0g2fiGpYvlavt3vyIxEdPJZohhFJKoP8Z4NLek/mygdro1EfBoybWYC2NmdXnO0Hkwbp83ZUCTyjS9G5Gm38935N+Tv3NQT/Ux5/po3ITlCXiMspFy19kjEWiILyZSuK199STeNEPE+qVK13zzRLul2pdFF2PLB/GrOb40eqEfkq4wa2iE1cOZViNFEUyubr/5X/+pfHRug+GLjZZ3DZohUNEbf/M3ffKwz6Mu//tf/+tAl48FfIXX57JCESdXa0dTqCcFJB4w1H6odoun84ydtcrNpC0FqY5d7ZNDQLvKgc3QJOSYVtfWc++iya5TFhjkSAcEa8kk/kLTWLuQt/bD+5YgDY2dMo+faiFAid//IW/+U5xrtpjfkcEa+JsrxjHxVhn8hX5MSV3tCvuZs1RBrIVVDzpFJk5iZ9zmDOvMkxPdqfuSa9g3R+7ZPuzVu37eyqWRgfOgwudAx2U4y73tT5ap900b2en/a3t1ad7XGoa8h/dk1m4FsbkgGltVaods31wQ7P9i2Kvev1vOrdU/qIMPom3Ybf/bcPKGP5ofv0/+kNLcGz5nusT/kzt6zr+6ha+Z4NnjSFfYp58FmzRt/oI5sMMnGDLZHOa5hx6yntSt1uj7ZFlyjbHqfzUfd914DRLemDqw24rYet52OTq58eN+T9z3GOx2Y16z8+25dMtuzW4fs1qrz+6mTXW/Laa6Zpv4+YgyafBXh6hmiCNfj/km+3u/MbOMV+boa5eu7SwKXBC4JXBJ4vBK4yNfHK8Hr/ksClwQuCVwS2ErgiSBfP/f5zy1Tu64exvpBsR/qGsw4u68fnl0H7AWWfeYznzmAXO+RUznjFAiAjAXuhbRLVGKnfJ0P1x152MCGh38gqHtzttwEe+bDsHZqkzMUkcGvetWrjt3c2tH/ZhvS1wYP+oG371UH8ET0JTAVuOk+BC8y0LlmUsQ1+DtBrsgTsKit2ghwBYrmDL35QN0gQT8gNxm/erj3OyAZWZzoF3KZZ/EpH6hL5n/zb/7NI5pOlIPxzBl62kS+IqCQr1JQA12NT8t0tiOp0BKpkd8bmG+9nOOQPiYVHrDNGEiPDKQGuk35+KwvSfEHWAqwGQAqkQlSIgLIAfmAJkAxUln/9Q3oFeKWXgKrAMyIaVHCAb+iJ+nf7MfUo27zDsi8KxC0A3K6DZHxBBu73d2mFTCVeto+dH/nvNkBURNUnaDxBJwejWvp+bZ6P/u/0r0Jsu5k0fN0Ber2dz2Wcw4jGthWGzpEdNPt6Ou0VxmD2+z3mcxWY7bSi9Yr5Zk7Nj8gf5A5CBd2f242WNm8Xbtbp2abd7q6u27Og9WYZMzuUnaX1+MXQH01P3vO9TxZ6VnKWc0r3yXamD9DfkrrK+oLgScCiv21OYQPYV+RJCFs2EjgPj8jewWbzo6JbuJrlJ3zrPks48imAdiB+K5TD5vIvyM72VNRltLltw9hm/kYdlTUJTIkKfinXZw2ZmWXemy0M/ZA/2wSQvQiK5FySE4+hg+VrSEpQKdOhmxWnnLIh/8mH2WKdkXq+A2ZimwSga6/dF1/kp75zHfpj7oQ5j/8wz98yE2Zsk9I25pzmUO4ITv45o985CPH2IoaJkPjwScrK+lqydyYuV6kLN9uvOgCH5eNREhoBI/+kI9yrC3U7a/2e2X9xsd5r9/pI93R7qzBssmCrJRDn5Dt7hOxjxzlc5H9Nr/JDoHcIcdv/MZvPCJjc968PtnMR1+sJUVX8qXaSR6JQDbO+ioC9rWvfe3RFvqIXM1ZonQl7UxK3bbf7Vt73EKwRj/PyMRpB1f+YPr3aRv6c9/ftmS3Zjiz9dPHTNs71769bl71o9tp/NgcBDsCWapr+tbZRjI3e852G7p9c65P299+qe1lyiArcx0x+f73v/9om3llHWh++jfHfvZx14aVv5yynOMzbdl8Jlk9R8w12bwmZbK5bAgC3Jz3mX7HLph//HDSodu4kdT05oc5Y66Qi42Cxs331ss5t7fbm/U1e2hzRFKsu9+mET6Gf8j9rQM5eqOfe7JeaBmtyNeMR35brc9WPrXXXpHhai0x1x1zTTjXvyufPsd12oMuYzcP+vvb1rN3WZus5vUhp/vka2R29EPH8IEAACAASURBVPcLD268vLm3zn5dtekiX28bqev3SwKXBC4JXBJ4LBK4yNfHIrXrnksClwQuCVwSuJMEfquRrzsgfNeZRCQA95BvwJi/+3f/7k30BFAAyenBHAgIJAHeAt5EDfrOw/8EuPphuR84gWmABeUCipGbnbK2AZTclzOyAJ6AVeeFARn6XK48sO8ehOf3AQ4aQLA7PeAP8BFIAeiwI126QIRlzuPKA/AEaXImnEhOJMvv/t2/+wbUajBmdf8cownMTZAPCAvAFBFsXF7zmtccAHUiVgNGJDUaABjBrm9IIFFM2uefa4w/4AvgCuQN+Zp2d/0BzhsIyO8THO9+N7DSY0AvpHwGPCU9MlBoNW7aCbACOAGQ6Kf7jZc+0i/XKB/oTF+RBvRNn5JesgEl15KBzQjGLeD1BJUajJnvp07tdDIyCzjbMmlZr3R0N68mULsCRpXdhPJqrkRnJgi1AivnuK70d4KaKzt00477UbwrACz1Pxqgq0HeORZzbu3a7vveSHLa/hHVqQ4ECSLibW9720FseSE7ZgREZNn25K62rNs0wb0QEXP8pox9FqXnLGRz6Vu+5VsOgmqCrmc2aupc24a+bwdw5poV8L3Sx51dOZNH15F6Qmru9Lnbc9c5H92bMnE/+fIPNnogXtkcNhv4zqci3OhIyLJpf3OeLFsnek2UIvDcBiEkJWA+kVb8keuTmjVnICZyCwmjDeyiVPM2CCRyLySuNKCuefazn33YZnXtgOjd2M0xcb82JEMBmy29sXYiRPklJB7iFDknejJrhfadSD0+A1GBWEBmIwqRGiEl+Ai2nz+xXmH/yZbME/U107aGHE86W9cl/bPyRbPbWKG/NqUhR/gM5WpPUpAmlap+GBd+FWHier4pG4Dcpyx+yyYIZeivtYcMJX6nGzZG+We9ps+OSlAGn01u6jBnQ6TpF3+G3Aypkk1T5Oj7pEsmS/+sD6wptFWqdDqVtL301vrQOtEaUFQyvUX8ZuxtYLPZBMH6rne968iaoq6keDXGxko2DoSQdjtHFoGt/Z12d9rtXoNM3zJ/u81Wr37frbnO7N60bfl8toFu2umVXdnZvGkn573Tl7QMM++MAb2yMQAZ77xvcyMEfvuLlf2Lfeu52O3N+5U/6zVGy4idohfSXds4J/023cs6cGdzdrJMv1ftX/mIblfLrNu48xFpw2zLap2RTSI5DzwRsjkv2diwNTnrN1H8Nj/YwBBbYazYMs9Ev/qffvXIgMKmZF2pPLYvaepdn82G6jbvvdTPXvJD6lWf311vw2LOr00a8Kwhs9Fj6tfUv92GlnlfZHWb3q90M2X13OgxmbrZ4zLXRrv1w1yP3bYW3a1jd/N31/akFfbXGB/l3j/XdWXDDvnfT0d8tHGBhF/k605y1/eXBC4JXBK4JPB4JHCRr49Hete9lwQuCVwSuCRwKoHfKuRrHnhDFNxGLvTDaiJHALGiFUQ2AGaQWR7sPXwDhO2SznlFHto9nHvYB9p4yHddzkjrB98GxTzoA4sBfYADQCRwMO0J0NHAmmtFegAFAYfS6wYk2j0oz4fxHUDTwEwiUQA/on3UB3AAQIhCEo2DxGswaAI7+QxICrg5wYe0eQcmTYXLQ3yuj4zUATh7xzveccgHgIlQnaRlgDJgDsBeKlT/gLnSKRs/ZYsW+t7v/d7jnEBAvO9X8lWecQhI2iCDcmZ/e/znuERvAVLIH2mb9eubvumbDp0DDk/yS/QN/aSbQOacFQeQBiIhHgBPiHPEK3A3aSEnYZ/2TDAm3ze4eAa+dB93Zc2+Z1z6+xV5sTNA3bbbzPSq3DPwaAWkruo4u27qxVkbD4DpPmgUcCmg0V1A9ejRajynDt/FNvY1KxBt1ZcViCeaGrHkXEhnZtv0gEhabVBQZnS97V/3rXVlzqudfq30ZPZJvYgcZzKaWyKhED+7dq7kvJLZXfrRsmwAtiOdprzvqvtnwHzqemBDQgGcqzozFlP2Kx1peSQqH7hNH5zX7S+7x04huhGOshF0NP9uzrjPxhubZWyoYeNe8IIXHFGIAeCTDjNnmOfszJxTC2DnN5CrjhlwrMBf+At/4WZTk+vowkc/+tGDbHO2Z5+9yp8oG1mQMsmFzyTTbOxK9FTIPzbb+kF7EIjsuRS6yiED0W7kheSzHhEBxwcrNxtkEATWK0hKfbBWsTaxViB3a4qsS6xNrEvIJRuTco5mNhGFjNbGtFv7+KKclahPIaRFvfI3iA2EqD5pnzqT1tjYKU/fZF/Qzyc/+cmHDBGXyNoQoznSABn5Pd/zPUe/lUkvEMrGVZQpgpJP1DZkjDOl/eXLEbBS+YZUydzN5rZek02bEl3lU/lhG6EQ8dpLt2LbbE6zmeRv/+2/fRClT33qU48o7ZwPrdxEZNPNv/7X//oR8ZssJXROe+m/eswB/6RkJ0c2Z3We8M7eTtu+m5/TNu7mVeSQNZbPSQ1NF+hGjsrItSGzQ+CTVdZGMytI6t3ZxWmvpk85s2fzt6wvUlfbTG02h9773vcea0Jn89LLji5PW3ud0rZyyrTXaat1wVxvuGaSr8h9uvdzP/dz997ylrcc+p7jRXbrlW7To/HVPRatD90Pdc71Zz+jzDJ268Cdvs15mM+xRzmL1lhZ25r3OftXXd4fxOl/+Oy9//Sr/+nQzfga18bGJN1wNlso1zNU22L63T7R7zbdki976fcuJ6nBc7ZyZ0Kaa+DWvejTXFv0GnU1r2+bs6u5s1qntF6fzaep32fr/7Px3fVltw5drZuzPr45y/U43vWLxOrNb1XRTRmbCNiLfL3riF3XXRK4JHBJ4JLAo5HARb4+Gmld114SuCRwSeCSwKOSwBNBvh4RAQ9/4Ys7Wu+fBbl6KO+GTXAj1zdQkmvmg/AEDLJT2nUesIGYADYkrOgcgDAADTjmoR0Y6OyugMce0KXwEwEBSBa1A2zz8A5c7HNd9dXudiCeB3o72ztScz6oahPA2nln6rXr2/lUOZsofZxg+AS3JiiyAoLUTRZAZVG2QGdAIQAUAKkvAFDkib41MLZ7MJ9jmntmu+d4d/vn+DUwaDze8573HFE4xuCZz3zmQVpOkCxAAkAGYC0FsTqAq6KZAKmAL+mSka8ifZNGcaUvxi676CdYMNs+x2JOsIBwADcE0D/4B//giHYC6iadoTLSJ8A0vQTeAtvt2Peiu0hW4D0igT52lGvOOWzQZzVu+W4H5rQ8dnrUoE+uWUWH57qpFytgpvVtAkPz+ga7pt1okGsHaHb7V5Gfq/JXwGfPu9X71vv5e8ClHSg3+5WybpuXO9Crx3VGu6ycQtezs7XKoa8vf/nLj/kpet6Gh5kePPKewG/rxbQZ0+bNeTplO/vdn9llm03Y/J/92Z89gG/zr+d4y3c3/js57XzXav40AJz7VvrdOrpz2it/utL51rGVnLq/89rVvdPfICn5EjZWhCfSkY+kC0gPPqYzQOjPKuo+dbG/SD3ni0vRiTyNjvGRO3m3zBBhCFznvLL3zu7kj2Nnk4oeOSsi2tnnNvfw8a7hw/XJBiB22PX0RWSsvqTPvmvby6bz3yJIrTP0g49ns5Fv/I4IUJuEEKvqZdcRBcr0nXu93Kt+/5A01ipeIl1dn/Na+Qe+MlFnaW+iMcnT3OPjEyWsrqxj+Pucu6itojqtW2zI4i8TyZr0v8ohA+Xya/qCKBVJ6sx66Yc7cizrNkSYKHmbkLTRRipttO5w/IE6ydL1vlcu8p0syEl7tKE3LrQ/W0Whtb5b0/GrUh+/9a1vPXxpiFXyIROks/UDYp6cn/e85z2QolyUr1Tr+vH2t7/9WDfyw/RDOxHRiHVzAFGtH0h3G1OU1evFOe967k4/vbOHq/VG2xX1Ry9CyodoTZS5DV3ZbGAMOlo+5812tHFILvqTNMq+SwRy1sWrzWDTt8futv2f64VVH6NT0YUpS337oR/6oSPCXH/oV45biH9KGe1bdu1o/79a904f12V7Tz88V4j8Ng9sKuQzc5ZyryMfjSx2bV/5jLRptfYjx35WWtnn6a9uW2vM63c6fLYGorPZYJNNnz6bXzn/Wopjc++//D//5YiKZFvYYTbTxhTrf/Pcsxz7kXPBs8nD5hZZPHL2sXtd615l2PSRM2lzxnRH22fs/I0Mew3UurDyz6u145wDc308x323Rjjzlf3bXFeubFGvuW5bC+10o+fOSg+XsliFtx4T7t4jsgf5+iJf76IN1zWXBC4JXBK4JPBoJXCRr49WYtf1lwQuCVwSuCRwZwk8IeTrFz5/80C6Aot3IEGubUBgBcLsAOgJEOcBOJGECD0kJIATWCT6M2eWAZU8iAM+PZQDlT3sA6g8fAOTRXeIWEFcdgRA7gFifs3XfM1Nqrn5MJuHUzu7P/3pTx/gKRD2j/2xP/ZAyuHdfQF78kA8U33OB/7UB4jTdwBkIjxEzwAQnYWIlEi63n7Anw/qcywCQGS8Gkzqh/YGyboPDdSk7cr6sR/7sQNAA5C8/vWvvwHQZn8DfATkkkpSNI4+GS+AjFSAPgPhJgi6mxQNIjTIMgGj1XXpt34A8hETojFEWTlrDpHcMnAd8h74LUIoUSmuAf7QJ9HJwCA6R2+BpcAkUUledBcwFFJgNU4ruc/xbfB3BZpNEGkFKq1k2gDVCnBcAXETyJlze86FfD4DSTM2K5Bo6u5ddWNny3oezV3+K7DpDNScfZqf06/d+ExQeMqux73bsQOqkRFICHqIzPiGb/iGG1JTWYkmybj3HArgt4uI1bYmine2vse77UjeKwMpgjQByItYQwyaK2d6O+f0Tg9W+rICundz7Db9vgsQ2mVsUyE6Qq2eHG9r4xlY77fYepuHENvsm00h9IB9A1wj7sh5tm/nT1yXDBJsJV/FXn/nd37nzcan6M20FS0n/tuYi3Lm121qQnZkrOjlv/93//4gQ37+//j5e9/+7d9+kLwh4wD9XtrSfXV/jgqwNkBm8i2u9Y//twHIZirXJmLQuiHn24rAdA3SNOdz94Yith5hoI3WBcpg25P611xzPfsfe6+u+AT23zXk731HgaUvnf7Wd67RHgSldLqIaBGD1jlJ6dnrnIwBkvInf/In7735zW8+/BLyVSR8R4rFJllr2UxlAwR/qFzRf0972tMOAjb3uF7fyZJeGSNrEtGvNnhkc1rrUHR+2oi5lrAusAHvFa94xTHeymo/bWy1T59ERL/pTW86SN9sotMmv9kM4MxXbULUyKzBbzunGOmKJCd/6xHkkA1+opzNh5CS0/+1n2jdnjZqZ5fiC/zt1NLabF1hfPXdxgJt0k4EVs6s9T7yiEyi/31WZvQ6pDy9lIUjUdg2MIgyJZdscNnN98ggfTrr9/TZ7avaB0THkZ1SREs//B3f8R2H7uTc0Nw7fc9u/bGKCH3Arzu38v7m0ta5+DD2iC7TEbrPB1nvxwdNvV3pRpc/13APZDioTa6rdc5Z36du7XS0x2tX3vSXc4ynr566kLZnA4H700+6akzYR+89b3mf77LR1nObM2g9Z9H3kMz+2kiTNO05kzmErWs9c2QzTM4Ul83I3I5+x+7MzSZzfFpXWi53Wc/Ne+cYdRlzLbEqv9s2dWq2+2zNNcteXbtbM63kE5+ScX/oSQ9to1+Pci/y9Uy812+XBC4JXBK4JPAES+AiX59ggV7FXRK4JHBJ4JLAb0jg8ZKvibwIGDEfOs9k3Q/qqwfK1b0r4CZ1d3lJa4jYEx0DBAQYefgDcuZ8Og/cgCnREABT4JVd1x72k9LPPSI4AI+/83f8znu/7bf/tgMA8LuHewDpGUgEiAEuuha5BuxMlFDAhu7rjiw4A+gmyAE0loLzu7/7uw9CGSAl8sVLpJJoFzvEO2XyDkxoYEAbdmnLMg5TFqtxbMJdCj+ApmgSEWt/5I/8kQeiBWa73AtgBLyJaCLfnO0kigYQLwIp0b239Su/p/0r0jdgQf/tMdQmOoNElvr4D/2hP3SAsdIfT8AO2CPay8YAwDzwFhAE5AcMAYuU7TMdQyKHhAUghXhNekbgZ9Jo63P/7nqgckev0Hn6nEiXgJMdYXIXfZzj2uM+dWHqZ4/JCpTt6wMATTlOPZvXrUCn2a8JBrWu91jfJo8bu5SzrAYBNmW1AoBXMpq6e9f7ul/dj3zfstkBaqlLxMn73ve+g3ySHlSKzVWKvq6z65nz6i52bGUzDv2sc3XnnEQSIV/f+c53HhsbpEkOibUbv52eTrnvQPEG9ldt3tny6e9us1GrOTLnw1kfd3rU+tR+VNn8IAIHUSWSC7iNbLE5JGe7th6sCPZVP7UFiC468t3vfveR5pWdtPEGMRpyaOrTlC+frW1vfOMbj7OIkXsA8/SV7fy3/9e/vffxH/r4QTg6gzERqPFjcz75HN/OLgP8E0WY9Kz8KXvNB8U2003yQnrZyIWE5IPdz3bz/drmr2hLcsz5plkDJCq0zzHlB7LJRpvVE/sen5DvYuMjp+mfXOfIBL6W/3HWK/J1R6ClHH2VqeFVr3rV4Y+Qkc7YtCFojhVbYQ6KluWfjRE/KB20v/NsWjIVJYy0EkWMPOe/6VhS/bad937aK+PlhUREKiNjlCOlMFlPf65fOfdWVLR01851tSb0D4kmg8WLX/zig4C10UA7bTywluTnraEQu/y1epGfCBuEdlIwr+xct/+utjx2LvPTusCaRz/pmHWr+hFQxjzn16rL52xCC3k0N6WF0FJPn+MZQkz/ssEm80Mdxt98pcfkgJglA3/91umi0++2MWeRl3ONOcc8srNeR6Cz+TaDeElxnbnS/jz2ZD5DzOeHle1f2fG+T3u1RSS/NSj5iJz2zNBzJGVnrTJ9/hnBuvKvK59z1+/memm19pk6OjNbdF0rWz+/m+uPqds+h+yMDkTnoqf5nIhZc4FNTir3ELXmMZvqMxueTSrKVxb7zWbHvifyNc99Nh7QZxsobQxhu3tTyNSj9GXq6tnnKb/VBtuz8TyzIbu1xyxvtU7e3bubB7u1z27dlHXc7uzXB+q5zny965S+rrskcEngksAlgccpgYt8fZwCvG6/JHBJ4JLAJYG9BJ4I8jUPw3mYn0DxrvYV6DHBiHlvg+UrQMf1AeNEKoj+BMoDQQByQEEP3chIERkeqoGiwCNgpgdxILN73Sd6BVCHEENcfsX/+hX3/uf/5YvAKZDN9x7S8zkAV0AGbXG/88NEVyAWEV8NdHQU0wRAuv8NvgSk2QEewAjgtkgMfXA9os/3IoClyAMg6lPAuLOH9QkgaNcERUOo5rez8qIzrgWeADtF173oRS86QFogeQOVXVbG1zhKiSq6F9BnTIG9IqAApsak27gDCFrnAoQ3kDIBhMg849b6T78++MEPHvUif4DOM9IkqQuBdMZCf5AcQFTgJx1MmsCcYxVCIJsdAoIZu4BGfVZeAHkgqN9DkvhLLuQLOHWPMoHiDeY3UNspBlu/I6PW2Z6TK3nP+ds2IKkz+77UN+dI633XOcd7BSxN3d3Zq55vsy9Tt7s9dwHQZvsbjF0Blq2ju3nVgPVs+23lT2A6Y+s+hJLNIwB+QOS3fMu3HHrTkWg7OzQB4519W90/+3CM8+JM0+gQu41Yes1rXnOkfJQilY637pyN27S1Z+uGFai40pfWx+7jHP+7rFHSz9bfle7OObADaFflxc4ApZGINsZI58xGiAgS9QyQJteOrIzfTduaRJhj6zO7ZuOMzTZII6SJVO1Jidp9bJ3p/rL9SET21vmeyFftyr+c+co/yJCApLUBa6bcX9U1bVvbqfgf16gDyM928z0IMaQjktN8YW+tMRB15g4Zsr3ZYNP1JBWs8ZspLee8OfOtU5fSdm01P370R3/08AkiWPmoEAq7Mvkkkc/Gx1qCbxVliKzkS/zLeFtfiMBEdiNs6Y6NXoheBOc8Q5QsQ/KLmEVgORaBjbFOSlTlXGu0fYo+qVv0tPGwvpHhw5qn1xG5j38lC+dzInqlFs5GKb8hg1/4whcepL71oX4jh+mXcpHW1pT0Nf6fDPrc1NU4pC3+NpHV9t17MvfSlmwG7M90DWntr/6an9qhvzbV0S+keqL++hiN3jChHeZifAdiN3XnXFVjYhNBRxeSdTYj6De5WEvSCfpt7Kw9rI39Jae5DprjMtd40x63fY0d0G524OMf//ixISKbgxIt3hvKpq3sdUPbwmkPZjt7zuY+axfyEUVtc51njVe+8pXHRs+5qa37uVrHrOxd2tS2fOdDVmuLfNdrk6l/d7EpZ2uT3fpj+p+VP2r5p42rTZ4t+/bB7jcGNtLSYc8G9IFuW1sbm6TgTmQ4HVYHvcxmAfea6+5Rvjnuuc2mCint+Q9rn5Vu9hyOrq7WG49m7dh2bjU+U5Z3GcNpl+a8Wun79D87HxM9zVrtgTG69/C9I9L1nj10xy66bVaSJz10Dn9faYfnCFyfLwlcErgkcEngiZDARb4+EVK8yrgkcEngksAlgaUEnijytR+eV4Dw7mFtBcxOkHqCFQ0k5EGxib+0BYH69/7e3ztAZA/OiDAgFYJMhCIwDVDkwVo0B8AI0RQwLaCeHdUif7xEtCAjPOQDeIA9oln9BbLmjLa02QM/Elc0pHTD0qIBLHO2UaJmJ2DeD7HpT8shD8x+64fnXAMYAzgjItQPaNBm/wANUim/5CUvOeSSM9YmmJE2TMDmgQfsSn+2A3O6rSs9IAtjIVIA8Ip8JacQb+5RdpMoAcD1SfpHEc4ifQGOUv529Gza23VPgiz6swIe0v4Z5baSF+BdW4DOCAXRM0jhnHNnvOgPPQJQ00ngbvqTdgCSOiUmUAgI65V02d6HdFYuPUVk++s3snFtIrUC3ioXWKpdQHj3+gsopMPAqBCxwFyRLIlm6TPgJjAU2e0AoMyr1p+QPfqrj51WTjvUl+jFVfk9JnMe9JyaoOVZG1eGclf2CrSd9irlZa6u5sDuntbH3f09DpFtt+uxAHIpk3zpFJ0WZQV8NL/oR5Ov6dOcI2eyXIGQqz6uwNruZ9pKzxEqL33pSw8SBqGSyLczXViVNcnDXZTWGQDeY9f6k/au7NJtvi/y3JXn/hk9FZnu5N1j5Fp2gq/7sR/9sXs/9b//1LFB5M/9uT93nKualKqTUOg+Td/F504ShF1iI6UCZodEO/JHiNFV2av+SlcsPawztp33iExM+uP0wxqA7vIR/AtbG7JxN3azru5boqJiywD8iFbHCkiBjAyL3VaXtYW2sZ9ZGzSxuvLp6pubTbpNPUd2dqNtQvqJDJaSmzz+yl/5KwcZah2w2/zVfi/phEUZWic5m938Eg0228CWI2Blsvi+7/u+Y92DrHQcwOx77BSSEVn74z/+4weBLcWxtUA2T6zsbPSMzUEOIr1E5NJRUbqIk0SBzrWE8oybM2f5bOs/Ef1JG219KCJWBg1ts5bSHpsPXMtXhhie823Ko9cJ0w7NNUT0CpmPANInOpzNWdYO1o/WbGwx+4bwzPnw0y6vNi+tSK1eR0bWWZP0Z2PLPvDVdN9GMnK0xtRWKerVST42G9jgh9ymZ4mUbhlEx6af6zVv2tZ6Gjn5y+4jzES/IsaQ5lIk59zPnr9zvdB+ru3gymfOses2kAn/KAU6+2L9ahNg9Hfaen1p+TZpn/ma8rvetv8r39pyi2z7uxX5epsfTlunXZ++ZtrTrrfHYF7XZOvOzs2x6TVB2tfjMdfT+c262CYtY8VWm1teNhhk3WwNau3sr/awCTbqOtPbudS9oSN6u/JPq3HredZrJu/nmenTL8+xb5u4qutsnbHT9dWYTh+Ve9sPzbYcckkWmJCtRxbhu8HaF/m6mt3Xd5cELglcErgk8KWWwN281Je6FVf5lwQuCVwSuCTw36QEfrPJ1ybsJsCWh8cdwNiATa5t4ALpCoyX1hDJKBrCA66Hb2f9AI6ARh7CPWwjUe1yFqUSMET7PIQDmvICHCMkvJK2Kg/7AB9RtEeU7Fd8xUEcqc9ZpMBKL9+l3/3A3aDzCuiZ363kExAASAwAFU0S0k2kBPDOZwCec/YAokhC4PDq7K4JGjUgNMGwBgfmmDXgMt+ThTESoWTMtEvkS6egzIN+xjwkpX4aA1G+oqCkBpRuUL/6/L+pKw16rkCKvr5B6EnCNDCpHDohWkzaU4AosAZ5gdxMnUAegOXP/MzP3HvGM55xAIUt5/Qtf9UB9MyLPgbgVyawzzW+C2g0r+3UmX4z1iEhkqZNuwCZIX7VYwxcS870Rn0A3kQK+J3u+A6JAvjOGbXIhl0ElzrMI+Mlqsr7ROBEx9yrDHUAwcmRrJJeM+PSJGCT6JFpxrL1bgJZDSit3u/ArUfrFBqwmvdOAG9X9goYdu1ttrR1vmUy25TrYtNEjcgggJAD+gOYA/K3jHsereTbc3g1FrO/dxmvvoceswGIF1GQNnGw6Z1+tcdxBZh2u9uX7MjX1RhNcHnlvxo83vm3LnsFbK9+D3h6F92J7eq/SEqk6D/92X96kE6/43f+jsM/OFObT+tzIXfjNcc55GvrH1+KNEW+ShOaFLgd6dgy6jmZ9rofeQZIRyYCx2MLXc8Wiq51DR8vKg0hmsil3Tyaco2exC6xk0gmZfOp3ltLsFPskzpsJsoZyc95znNuIoWVtdOl1sedv5o+/0x3Wn/ZW5uTrIf4WFF5jj/I+bdT72e57vnQhz50nK+p/QhIPtrmtdUaQf8R0p/4xCcOspZPdj0f0TqUsaQjCEdjJQsGOdIJUabZELfruzKs5/hTqfxtILL5Ipue0rcmedzDrvHDCGIEoSjX+GJEsM0A9Clp+q0frSNd00dN7MjXnY1r28vG8nvmAz2yZvNCZJp//B9fa1OZV9L8Wr/5Pn+9TzaCOR6tc71JcWcjWm8yPj3/ko64SdikfbX+QYQay/h095oL5IbAdkQE0rhTUM+NPLPeltlKfshgKaQR6eqia9Z/ffTE53u96wAAIABJREFU9E9n/nbanrn+TFkhsumfjQnW2+aVzQl8T9Z9ub/nfvqY8ZnrlJbBtAe7NUqX2fY2/Znka+vKnPPTPu5kkjKmvs8x3F3Xfel+Tp932/pi/j5lYazYwY4mZ8tFwvIV9DkbFrPZIVHfNhNYg1qvN/k6fd3s487HrMZmXnubf1r5x/ZVc36vyps61/qwsl93WascZd4nWW/rw3adckW+7kRzfX9J4JLAJYFLAl9CCVzk65dQuFfRlwQuCVwS+O9dAr/Z5GseXvPg3MBPvjt7gJsPg30/wFBkjKgFqfIAgAH+EnGHUEDcAW0AJYBT4F2nTptAh3sBd0AmIJn32Tmd89qAPsA/7UG+ioqR1s7Lw7t0cICzGanQQMyUTR6M5wN2y6B/Awh99KMfPdqgXUhKACyAHVgFpNIeQOrXfu3XHtEK2n3bvwBOK2JtgkRzPFcAimuAdv/iX/yLA+DVDuAVsg2omD6lbH/ThpQvqsf5fyJmRCE/+clPPiJ7AJYB4HZt6/5Gln1tAyUrfWuQCXiDDBBxDOgRASHqByGfe8le1JaobOkyRYVk3HsenNXbIEnrp7Jz7lvrQmTW0Rbu8xkYBfxNtE1AqER3A4cBqV4hbgMqGh+6TLeAqZ0C2WdtoePGIFGsIT+U/4EPfOCQg7qRO8i9nIPbJLRUp+RkbopCyMYGfZibABqUap25DUxq3VxdO4HT1RjcNnd2Nq3H+rYydvbwruRrt/sM4I2umFtIF+QGct3ZmSHWVwDgaj51v6OXq372b3cZr/TFtXQTAP7Wt771APlF3CEOe4PLnNddxwpcThsnSLkbg12bd/1a2aSVfM7aNm3qmd1Ygf/xhdJ3kh8Cmw0gQ37BfDPPQzKt+r6y8+mH8jNHo29JNc9OIrUQbSJrzzb0pJ/Ry0996lPHpgD2BSjO3qd/6mELRTB6sV1S5bIxfW5fgHhtpdNeq/6pMykpRUrJWiCDBvA+58kjqBEv7Nf3f//3H3qHPOTLkgK/7dHOhrefn3OpfeGcPyvyI3Zf29laY8zGIoRzhuFOx9uvWEsgbhFcbLX1FAJXn1c6LMIWiY9IpEvOQDfGNrd1JoPWG++tk5CvyE++U0S0VM09rj0+3iMDjclHPvKRoz4EqYwTvUGkZRUdTEpSawY6IVsGAl952k43fa+P2iKNuY1GM23vzhas7FvqtrHJutGmAEQP+ZoT/HBS+lo/5ozgRLlmo9POpu0ImbYJq7l61ta0ea4nWj9if+kZEtm62DrIX+tkfTVPkK58OF8uMjkpkv3WZOwc4908SNvMT5vezHVrXJtvRJ2rZ24Yydqx9X7Oxb5mtmXK0rXsgY0G/CRdMb/a1mQt33o85930MS333Vpj5W92Y5m1Un5PH9Of/pv2Tt+y+n7O/7mOSj3TB8w5OduxW1t0n3dzb/rQ6X+n3OJTzEtrWfPSc1vIV2tWc4/dY79mvV3+6rfdWmeOwW7ttLP1u3Yc/Tv+f/i4dTVGx3f3o1O/8PAXbqroMqec7vrbRb6uRvz67pLAJYFLApcEfqtL4CJff6uP0NW+SwKXBC4J/P9YAr9Z5Gse0PthvkGBSQrkt7MH8r7HQ62olM985jMHMAeIAdDmXLUAEe4BwHrQliYP+GwnNNAPcAr4m+QdEAFwl1SwORNTmYAzoBPCFxCobmQnQA+hqzyg0//H3r3F/LaVZYJfGygrXdVJV7RurNu270z1XRmNXnmhoRU1BtGAgCdg4xE8HwAVDwhsRBQBBUQRZUuU4IEYL8pKdYuV6lgdm3Rx40Wbsm+6rHSnNemSVnbnN9d6Vj3rZYz5fXuzt1ipufb+8j/NOQ7veA9jPs94xwBsA6Jy7maIKg+3wL0+/22CXhPAWZFC+gUkBU57RWgChZxxBqDSNkADIEFbZLMB2V130wP2BFNWwNAESHbjGT0A0JK7M2oBdYB44wXwmID1BIR8dv+HP/zhO69//esPABNZJ8tYVpXMmwZMuy0pa1VHgxYrkGeVRWKcATaAftm8wD9kVbY/VSa9cd6rTF9ylwliDOc4NsjXwNQKPPQ78gnQaUz1ufWmx+jxACqubRI0IFW2H0RqsB3go6xq2z8iVRF2OVMLYUevjCUQGZHDpvzZZhLZw2aA20hzGSPKMabIDTaErNY34whYR6oZ48ht2kSDTbcFylouOxB7+qHb6P4qPKz8Xpc9gdDUM+/btfnM3nb2HTAOYJf7vdJnZAhfasyQm302Z0jf6NsK6NvJoL/PfWeA8plv0g6Lafg47y0sQew1oTf1YiW/lnX7gBmzJsB7ZmMhLjN+rV9TP1fg8tTH2e6dv92CrvcWsJBTAGdnp1rAwofZghVhxm91v87A3u5bsuPcO8/tVCdbpk+2ibVNNGIufvDMxuKP+B9nl4pvYqoth/n6HhMgujrEdO3ha3MmrOt8x3fJWtVGC6/4qBXRx6chyN7//vcfxJz4ri0yJhHU5gt8HP/kOhm9iFx+ChHU549Pndr1d+r6jphuG8oYtO83V+GPxVb2aztUBGUWNrWv6Zij3MQavtw8xnhZJEXmzmhPZvmMNXwEGdn9gS8X8yxAsgVzso9XMZWcbXEsfiKxLaD4qq/6qkOWk/xPncZRFrJsV8Sec2xtD9xkXttuZKRv4ottmMUX19MR7UWiyWK0C4eytIHsQnrGrnpMuo6MSWfFqjdbmpqj2PGBvSV2IlrZAIKaXMlutcVp68v0I48nbk2fvJoXxd5y1nw+d1/ZYuw9Czlybr0YbhtpOoMctdOMOYN+WSxhjm3+STcyxmTb8+GeF/WZwZ0tG9n+wR/8wXE+uX92PuBXMm7KdU/P23re17F1+tduQ9tI6nVG8Jvf/OZjDivmvOAFL7gfIzsuruLgnGf2GK5i666Mvm+OZevjbeYw7UdnnJs+IuVNf5X7duRr2tuxsd+fxZ2Wy9l8ZspvNcfquNXznmlbM5a2rz2bC3Q/Yjctw/a/N43tHLtVfL9vmx87ZnL3F3a2fk/ZruYcN+nJ7p77cqlth3f92trDlfn6eEV2XX9J4JLAJYFLAk+CBC7y9UkQ4lXEJYFLApcELgmsJfBkkK8BMyZgcQaUNzgwH1y7vNUDb4MVqXOCDcAgQI+tCQFrQJ7nP//5D5CvKVt9wCKrnQGMSDPZsIBU51YhLRGmASvV7x5AoVX+yCXZf9nyEOAEYAI4AhIRAtoDyHYt4A3AB/jzCmgC3ALflAN0U59rs2o//Ztg0dmDPcAUsGdrV/cjrRCbyCzAn0w21yCFH3744QNozBluKxAvD/WtSav2zN9XgMHUFfIkt7e//e13AGjkJfMEGNnn4k7gJw/6OZdNdo/MV4CbbGbjB8wEkvd5gumLeox9CO+AbCtAOv3Ib5MEzRjRC5k/sq6B3q961auO+o2tfwBY5Ou73/3uOy972cuOba7V33JSVgN+O53P99Fh2d70hq5NcHuVdRE5rIDw6TG6v+lrtiOm78YvQGxvjUzH87sy6T1bswAACYO0RfDJUiYnxDt78JnNqQOhIStK9pVsGVlKzqEE5Ae0nbaw69NN358BUbeJIyvb6TJvU8YKyPRdwMRVGQ0GNojYculrbtMO9fFXCCfbiLLFN7zhDcdrgPBZ7wpMbOBv+vsJCu6undd1+9Nf/tvWpYB+/sz5f23THU92IHJsYgW+tg9c3X8GBHd5s+zpI1c61HJrWax0a+e/W2bGln+yaMUiCDZocQTyCrmGEOntVae+RJata94jPdm1OCpjyA4GbDa7KqhXXJLxjvBFmtl9IcTnmS9KXXy2TEfttrAKycJ39JjwOerga8UHZxX7Ttv80Wt+V73ihAUrSFL6ErJJn90rjluAgFBUBv8kSxJxJH7KctM/vl92qdilPKTss571rAeypdo+znR6ymHed3ZvbN41Mitl6doFQ3tf/OIX31+QpMy5OGH6Dp/5c/1G4MpMJSd+wJmeyQQL8SYOuA6xjXhGeCNHzTmQ0Xy3uN5bREdfQ4irA6GlTO0NQTd9g9+Nj2xHxCk9MC7me1lwNeNq2zc9ModDwNIThCDdYBPGms6IM8jqPpah5z27xW9dbxYS2Y7ZfJRt6Cu7oD/mAHSIzcl49Zfz1c/89M6nPO2hpx23JfNtdV3rSMdz78k1Z8Ubx5wl7zt/SEZxnE6Q/yRnzQNyfrt5cK713rXGhl6Yq4jx2TEjpKu+J3PZNeSRLZZ9JqfMl+mf+7TbXILvt4MK+2N79C123T50xoLpR9v+Vj4pctI3CzeR9fQEWc+HzgV/7ZtmjJx6fZv52G3iYcf+T2Tes4on0ZmdbFZE6i6G9Tx0+p8ep7aptsFVDJyxeo79LCv17uL/jNFdf8reyWnVh7br3L+bP+z6txvTnS5PvVvNZ6bO7Oruex+Yez92N9M2/26ly0jiOg/2OvP1NrPz65pLApcELglcEniyJXCRr0+2RK/yLglcErgkcEngvgSeCvJ19wA6xd4P7/2AF1DjgQe6ezd32Q1m5Pu8Ao+QO0gDZJ7topy/GZAmZeehN4QvokgWHqBQRgxgySp9WXYA6WTCAhb8pg4kBEAIWZQtDdMHWTf+st2a64BZQO9saaVuZfgD0gGjAigpDwgFnAr4BIjKeairh/rIRVnAqLe97W0H2YV8RVYBHJEUSOFkIQBRAe/atwMpevzmOKzAh/nQfdNDPDnIBLGdJCBU9oBMSNksvXVcty9tMhYynYFuMl4Bb7It9J/cnP8FkCW3PgNSVrD7fJ9tbyf4sHMXU8/zGeiIKHT+nKxO/dCmbNGon8BwmVvAXW0zxg1mKGtHvua6rj8gdPrifLUJgERX5jhMQm8F0KhzXrcic7vsgPEBbOka2bAxNoAUQNTknC125z3CBlFtDNkU3QfmGktyBY5bnCCzxdm+3nd2+k3jdxMIGfmu9Lft7SZ9bv9025CzAzJ3Y9c6MMHYBhO7Lbvx3fln4DIf5txq/37qp37qIAYClK9A4JtkPP39CnScfb4prvidn+O73/nOdx4Ej61R2X9nX87+7+S08nFtoyknixJWvniOT+tm5JbX9murvq58bLcnZd+kl64TG0LKIUL5QQSkc+3ESjaX3Rd2izZWY6Zu5SLDkJX+8bsWMLHntNeiKMSoayxOQcpla+Men6kn8UN8iAxnZcjSdb/Y3GPC71gwoC7bnyLjsygq25xmsQgCjM/JAp3ohFd1iZViUrbrFyvJCQFkfqDtfLjfzQnoH78uI5ePIs+5CGDa2yquTR8+9ecmv6J/iUX6gYiSmbc67mDOp6bslfXa1772kCl9kfkqPiOiQ7Tof87XVd7LX/7yg2BEZpqLIfHIDWFO39jltCm6KRYgi8VwckTiIvGzLXSPM30zxrYPlkUt1op/q8zXGWMTN+0GYpGaes37zM/Mk775m7/5INDVHftuO/d+R77qh3LELQSv2EwPjYN5nUV2mVPaISM6NMvPGJ/ZdV+zatPKjvKdmGsumnMue3Eg359zMZGm7gnRms/qJoMsxsm2rexAn4yFvoZsJ/P4zJzBSSYWBqrbb+5jV+J/5sLRfePKTtmrP/pnXsu/uM8cQ/arxZdIWseN0DXXzgzWXZyKPFexou1E+xHp73vf+475nu2G+TpzvZmZO2PwWcxru95d12O6mmvM+LXyFauyz3zMvH4V+3fzp1Ubu00dD1cxudvV43NW7pkMpr/tOle+uX1Ox+yep+zGZOrRTX57/r6z/Z3+ruYPZzq9+u0gQx+6c9j8/d+LIM0OKfNeOx3fH5M7j93JQpBdnw+53yNf78vpynx9vCpyXX9J4JLAJYFLAk+CBC7y9UkQ4lXEJYFLApcELgmsJfDJJl9XrWrgcwLOu4fu+XAKwAF4AfwAvAA/RNfMXkhdTSz5DoAjQ1TGhjKAp7ITgJcA15CUgEZZAAgjYL/XbrNMPfcDZGRvACInEAbkA0pqL1IUsAkMAx7nHE3kYMAoZWhDb6cG2MqfewJqIiXf+MY3Hpk7X/7lX37IAckYgMQrkCjXT4BjBa5MgKHBh5TbAGLX1QDLqi5gpWwm4DVSDXgNTG1gPvJt4EE/ZRw5k+6LvuiLjmxXwJiyknn8vOc97wDhyDJgsexYZ3UB8EI8NGi2A0EmcJPr6JF69UNbgIDOAbRtoWyIZE/LrAZiy6oBwPa2lDvgpAGcCU4BQoGo+kNPmoiInOc4pc0pa4K+E9hpkqnHrmWxGt+255XuGztANeIdWY24IT+2pC9AVfZGRsB3mUN+ZwcvfelLD2Dcda73l23AdyD2DrCa37fut4yiHzuA8AzEa33aAYPAKmdwTT1Y6dwK7Gt7a3uc71d2NNunfIQVvZKliFxBvloAQta9jXvLb9XWHdA7fUx/bl+6+n72lc/kR21bCnhHxgD+Q35N8F2ZWXjTIG7iwfQFq371tW0XGZu2iRVQm9939tkxb6VzU09mLGw711Z+Qtxib7ILxS8ZYrZpRpR0DJs+uuPkTh/jh5FZbNv2xUhwvtc/ZVh4YmcAhIstei3+mZmKPR4ZZ33j6xBFyFex/Xu+53sOYlVcS5uSuWchj3YgIJE47qUXtihG2JADgo9v8XsWFURP+HLEECLJ9qn0iK+h/8oSN93nO6/JFOej9BvRKX7ljOydL17Nc9rfr+Y9keWMC20TxtYWumwWiSgGiXNnOzys/FfkLkNUlh/d+c7v/M6jb8Y1C5qQZ9n6G3HGDsU8fgNJZczIyba6tpkXd1eyMf8ybraVVpcMdnX1VvPpv0xHfRTHbYuMiI+9z3lIyyZ2r29IUbHnNa95zWEPxpUdWLCHPCezlNWZwj2ekVuyhM3p+E1zL1m05pPsS9/ZWnbD6N1NZntv8glt+233vWBixlw6bTz4db7AQihEpXEz/7TLhHHUD/VnPom8NHei+/Q9GalknUxV17rfvNncl+8lP7pnvho90gbvkxGs3j/+4z8+2kD+ZMJOEe/0xbV8O1v0iuB1b19nkZ4/CyPYK9+mTJnQtgY3D9PWaYMdF6cvbbub7zPX42PstqAu+mexibav5kg9ntO/ndWVsqZvz+fMZ2eM777OWLma78xY0z6mdTP1kkHPhzrWrOZZuz6nbZ0t27Em9cwFiTM+pf6OFys/upJn7NfrXFDRNp85w5xf9v0rv9Nt3cXolQ6k3DN57sqesaH1ezUWaffxeuehB+ah6jA3zX09R53j0GWfka9H3+4dc3G/bjVf5Gur8vX+ksAlgUsClwT+liRwka9/S4K+qrkkcEngksB/iRL4ZJCvE0BuUL0f3vu6BrBXgMIEmHyWxSBbBTgCCP3Gb/zGB7Z3bfB4gljZThXQA5wCACLMZEXI9gCwAB2TxQcEQq4GQFYegAkAJMtR5gZQKEDSXBWfbVqB1e7rc7S0ASGLcPIHGEPOAs78AxwjY/3ZQhHo6Q845l9nkCAmZfk0uOB9gzcrUH0FysxxaPtpoKCB5Qlu9XV+IweZa0hT2Sy2AZS5ALDMFphTX3wGxskskX0gIxIYDySUtWHc6AE5AuGUma0SgYTO6iJT4C6CPllBq8xTejFBqPRJ24GadAI5AHx0RqBxojMIDm1TPpAR+QqElSWRs21XMlyBLtOG1E0nbNcIoFZuAymr7JwVANVjP0HmHWDUQEuAqwkYdXsDjDVA5ndgMLkBMRHXAHHgvPFHwGpPzoAlP+MNBAa4skX6nywboO8qy2WCYiuwdQcQ9rUNbq/spQG6tpMph4z3ihRs+axA25Zj2jDb3rbX470DJKc8fKbTwHnbKvKFXhHfvd3zBN/aj7fvWL2/jV51X1d6m3L5TfaG7OMz2Z0FDvRnZs+7pwkYn9kRH/yXf/GXh//8h//1P7xPLHUf5/j6bdrLHL+27fS5fdkcw1Wfu4yW8bTBKefonYU+/CE/wb865xshJz7yl535Of17+ryK192WkGzK988YyCCU3edepMlb3/rWY9t79mpnAFvFJw5N/5qys/hDH9Rh22HE26tf/er7CzBaPvxJFj/RBSQMH4kc8jlb/7suZ1B7Dfmcc629Ion5Jr/TfbohntAXf65BTIkr/tn+nVwt+JHl2bbS8tu9b12bhPfUw12sdZ2xlh2MNEVSi399ru3U28h46lnG3lwGyWlbfeex8s2Itei+LE8kJmLd2LJDffePnJFs4h5C0u8WhNHBSYqpj8xt0+scdzENWau+LPpIG83vZK4iO23jb+vXztruuc3KhvXZeCFwH3nkkWM8s7DNvA15aNFa5LxbkKHNdJOe2G2FHOin+ZmFe+xArLdIgJ4ko3PG9xmj2rZW9j/9QPuRjjeZkyI3tctuBuKoMfMdv6ff9MMc0eI3f+IqMrG3Bs4xDSufajED0txczCI4Y+ac4Xn2c/xv7MzcVpwx16Zn5trqNS+zWML8OeOac4zN8f2RudfYMp3SRnaOALetublvdh8xhlkwMP1LdGTOmToGxx60XcY1WfKf3//933/UER+yGrsen9Xcbo5x19v6O+PLKvbP61e+5KyNGaNJPq507kw3d7urpA+5dz4rdJ92dnEmw7PFQk30ns35eh7dc5XV3LH7Mfu0s+Nu/6r8OYYt53nvKnauyp8xY5Z5lHOPfO12f6Lk62rucPgo6bJ37mbMHv9d5OuZOV2/XRK4JHBJ4JLAUySBi3x9igR7FXtJ4JLAJYFLAseWQv9pT6HHKRC39llPDSivQIJ+iLtNtRMInA9uK8C52wBkBYrYEgx4BgDuzNeUF4BqPqTme2Ac0FDmgj8ALnAFoI/0AbrICgBYhXwlF9cB9JBJL3nJSw4gK1uvqWu1invKSDkHGfCXf/lxf77XtgAYDRY36GZbSUAWsA8AJQNAewHIAdSaTNqpwY6w6bE+AyRW5U6ZG3PZSEBjWTL6JENE5ijwrTNEuzzyAcgj7YDsxhsY7p/yZGMZOzJL5hMQFNj3nve85wB5EXbkAxQOGIzUDRGubcYj5DgAEJGgTH+IQYC8916Rh/QGGYR4AB5/67d+6yF33yMngMoyphGItwVhW0dyjzqB1TIwlAX4DxBzWxI14xi7uC0wmPbEXmcWxmrc2/7bjslKP4DDQFNbDJM524qcyFZmi2w2ADdd9lvOXQwgLOPKbxYiZEtpsg8wupJ3yzbvJwA4fVv3b/qU/m0H8KW8tq/pS+fY7No5/WqDmV3GrHNn88rjYyxOsM0okgKJw+8hvlsWK3B05w+m7FfxYMprpTNT9olJyD0ECBu16Aa5x093lpnfkA4IZT6CrnnV14/+1Ufv/NP//p8eizhylugENlft2ckg49BjsOvPLjaugNU5brt7+Sx2YxGKBSf8nngk4xRB0uetrsZmFWtXOsMHINYsaEGuindIOvGPDftdXPyZn/mZIy7ytzIV+cHExF0/E9P4XAt0EIAyCuklwiP+PvGQL7HrhGu9f+5zn3s02ZhrA9/Ob9ID/0LIpB3R/WSzkhm/5HvyUmdvVSw2sRWx1uIhu2QgXxFHve1w7yAwwfZJ7K3mJqs4PMcn5doqXHYwnZYFbhFTFh7FV01iZWWzvtNuJBeZkn3OtLU7ReYPYp7MWONCPlnwpn2Zy4jtfDd5kgtfQg/pY8uJLF2DyGPLFuIga9kkucemkPD0WnvI2/ymZRR9mv2Kr1CPRXLGjE6aZ5gnaifylY42+ZryWk/ZF/9hrsW++En2Jrtae/yRh1iULfLnWN80P7opjna8mn7AZ0SkOZLxY6P0VBvJlf2ZN+Q8Vd91pmtvMz99XMcqOmK8yNICD7JDvNr5Jb43thY77UUV5lB0iPzMkciUbLXLHIqvMj9j65lzsWXErf4hks37s3OM8vh3x35YBGE89Y0NnOl9j/HKp/pO/epxvjG7QK7bAl1dOxndNMda1ZV27mJ7CMZZ52r+9njI14xPzwc7ju1i+230tNu2ssvUvZo/zfJX/bxpfjTrn3ON7mfPleKPe95zG7ud5c95y9n8a9bV8lqVu/J3K91pfzF9x1HGvW2HeyyObx966IiBc9vhORfMfTdtO3xcF/L13rbGF/m604jr+0sClwQuCVwSeColcJGvT6V0r7IvCVwSuCTwX7gEngryNQ9dqwfs+VDcD7PzAXAFIHWZKyCgywOkA0uRawDQSb42ENEAQ953/YDDZDQC6oCLCD+kD4ANIBQAGLnjesCRLVQRRQ8//PBBAGXl/g5AnTI7e9BWB+BYZlrOFsuWccBWwJp/XmWFADIB3YBA2Ts5YyznymZ7Oa/5LhlByRIIyLoCPFaARYPHExToh/X0MwSn/rz3ve89yDXt/7Iv+7IjOwsAh0RRVpPXwHXkqixf5CuAVtvJJ2QoQA8hAHRUlvEC7NkiMhmqygcGk402qds1vRAAWIsASNne53w3r2QXGXo1Tv/40/7xnX/2Wf/s0ANAIt1Ur7LUh+BZZdq2e5oyj566Rv8Bj8hXW/UhenusGphbAXw7MKnBnTOQqwGaJvJ3da3cbnTFK5kbL4snPvjBDx5gKVuT0cve1AGktZ0mANR3th8ma+QKfTf+dAXZTt+95g94a4yTkbYiqKevmf5pNTY9Jiv/0nKa97dPaEB7ZSc70C3ldzu6ztjoyv90e9oHek/X3/CGNxw6K4sIoYak8G+XYXwGVK50ueXbMWQni128cD2yhk3LiOM7ZELxv2yTbukP8o2e8Jk5kxGIzuZdx4ZkqyMQVqTYKs7dJNdV/DuTxU5Hdna1+p6P0U+EiyxIJAXyUEYawiXbsO9ia4P7rV8rGyZb2XTsUvYaGxRzXvSiFx3kK7mzW+Q4uTuHnB9G5MdH7XxV+ibeGVfZnGKszEi+AfkZW3Etn3hk9/3x/3rnr//mr+989Vd/9f1zH6ObYjj/kWxH/sBvGe9kRmfrYQu5ZNzbvUBGJDJT7Odn6Aw5I9+cjUrnkDGIxZyhq2878rW31jwjA1rHVroT/6n/2qG9yEN2oK3T1+0W56zmIsbPQiaErvaKW9llgew9hhWBAAAgAElEQVT5bOeusy1b9T7/+c+/7x/iU5SRuREdUb94LTuUT+Grs8uF8RGv3/KWtxxknPisTDHOWNE3umaeR8/YbJ933jo17VV7YhvIZKThZ/y3n3HEabKzzfqzn/3sw9+ZL7Retp6FJKZr9NLckD6IR+4134rvaV8+y1vZU67f+fu29/b50w8YK4Q3nyhz2Rggq8mKnhoruhySVX1Nlk4fMP2Yz65RLttGvpqP2UmEDzX/7kzTzjqcbY3t8sXazJfTAfaljY5UQNTzYQjiZFbTBb6NfprnGQdlZP6HFEXOy4xGNmchX889MyZnCyNjw+YZ9N1Ww+Z5L37xi4+yszCg58M9j289XNnYtOmVP8x3yu1Fb2ftXs09Zv0zBk+b6T7t9HV+P+85m5us4mPbzPz9Jhuacj+zsdV8pds6x3M1TnOutZNntyP1rsY5v80s7PYL035aN1Z+Y8pzFffnPOa+HO+RoyFLdzp1v0xLu4+jY+/B2V4eu0u23v9uMSgX+Xpb67quuyRwSeCSwCWBJ1MCF/n6ZErzKuuSwCWBSwKXBB6QwFNFvq4eyuaDc3/Og+0ZmLR7EO66+kEWgSd77m1ve9sB2gB6gSQBfhA1nQm1elCeZbsHOA9YCjEEIAQIAXZkWFlZn63sgDOASCBcQO4egPTba2cMnoEMkUP6GgCmP2tntsi1+l9m54/92I8dICwQSl0ALWAxMDvneAHBEVQAJIAhkKozUhpAazBigiATYGnZrgDjyDnjr+3GD5kK8NZGYDdwFVAIzO4sZqAfcBYgL+MIoYkIzRaTsh8Q0q7xh6h0DVkAeskHUAfAC9DhFeCnLn8IwGQua6f7fEYwIPLc6xpyI0d6gGglf8QDoiMkg7bQDeCidtgOsse/QeMprxXAQwf1FfkKxEZAr8pr4GUFTK0ApWmTPZbRvQbwzwC6LmsFPLZtALXJLtlPsorIWPZKtkmVZWVrUfrhfEFyNlbuBfDbihDZg4DwSk+A4bYNB44Dn43Z3CZw+oLVGDSwFZ1ZEa4THFvZdo/LWYg6y1zpcndA/A4wTP1p6xxzcn/0vY/e+ee//88P2VrIgjCZdt5+YOXTV35g6sQEOWec2Mmny6EPSPuf/dmfPYhV9olsMM50qrPUe3GF6/g/vpoNIZnpSW+v2fXv/FxstO14js+qH1NmK2B0jtUsp0Fkv/E1SCEEln7wNTII+b5sM7yKSfluR7y0z44c2Bef9rrXve7IHGRb6rPohG3yU4gyC2vokS2D+UkEyplutuyUwe75OgQI8lX8zZa/uRbpIutVNqN2NfmqLuPOJ3z4wx8+fueH+c7dmCHkEMu2U0XuuF5WH/JRRqP7+GBkka25EYkIT3+InqlDPdY9b5mZbpkbhAiefn2Ov+vMUfhN46CfzmclI3Hev93CnI4tU4fj65U3zwNNeeZbxgOBKtPQwoUe17RdGcaHT7dATTYmGSFQbWNsq1vxXZ3mAnaJsF0x0tc8zs4Odqpg57Z9Va/vZUay86lLK1JK2cbUAi/6KEa8/OUvP+aKZPeKV7zi8AHmHAj0uQCDfMwx2BcC2KI8i6rMT77kS77kOGKAbmeb5JVv7O9WvneO1Ywlu9gydYIMka4W0IiJxgYp+nmf93mHTpjL9Hwq9a7i9Zz3xT+ow1xXHDZWxte20+a+bGVlVzMWxrcpM3qWIyWMPbLezhjmUWxP+xHyaVPuc2+yfPXbuPjHr3/DN3zDkYnLHuYcJJ9X3/dv+srWzRuR9ObJ3/d933csAktm81kc7zg4x7D9QsssizPaLldxZlXeKmb0XCK/39TmOfbTX/T9iQk3zQd7HjXtdjVHjR8606fZj66jdSzv55xj1abZj7NnnLN52tStlY21L2g5TnlHBi2nOWdYjdGUc+vjlN3Ox/QCir7n/rjcI1ydDXt8F+J2bDN8jEHI2XsFXeTrTZZ4/X5J4JLAJYFLAk+FBC7y9amQ6lXmJYFLApcELgkcEvhkkK95GOwHzPlw3KBChuomEmP+LqMFSQoYk6Fhy1dAWGfm9UPn6iF41u0awCPQ1yp74K1MF8CdB27kq0wCIC5yE3AEVERUZKuz+aA6QYr5cL4CCLqMM/JCWUAwQDgiAsCmjc49BVwCD0NC6xcwErjt1fdkle+VozzkFpICaOe9/iEZAWI+A5+6rxOk2GXazPFTL1AV0O0MOZ+VC9iV9RBAmyy0GaEquwt5EjJUH9UH3NeuADeAcP1DwiBdyYFsgHPAPESBOkLyJiu4yecQ+cqnV/75rs8PRM5qt/Zor89pL/DOeXWyeAChGefWyQZXVjYSO5GZhWSS5U3Xv+IrvuJ+pskEqSaAdqb3K12c7WxQcGdPZzZ81i+yY0Oyx2WyAOsBqXQNiWqsgfe+Z2PO99R/4+Q+f3SDvSLzvdIJuuw3cgM80ykAKkLKYgNkin9TV+fYTD81ia+W1Q6sW4FrDfT2+KzAyBnKbgLkd4D6zqfEZmS92kpSVhNQHQES0mn6tMhll4mzAzt38lr1qWU9y6OTyHfnDyJX+JEsrgDMs1M2aayNu7+Qrr5np4B0epFFM02+3CTjlTxWNnBmi61rZ/az0ivf0fMsyNB//o7fR1Dxcb3F6wRvV9mZaWvba9/nHn70X/3hv7rzile+4iCwyJBvk2WLjGSDSFNkmphhQVDkfZP/y3gjFmUqGld9su2wsuODIysxzLb/CFhjbsGA8QypJ15oh8U9yka0Ic0QZpOI0udk1SOXkS4WX1mkxA9Z8MOPu4YvQirzKwg4W+/qK580Sc+MXfq2IxQi+znWKxDdOJiXsFNtRVIiJrWBXq/iQb6L3U592435tAPzjFe96lWHL7YNa589Pucx2om4pKN0RcYiG6W3Yq8yzFUQsXy+8X700UePOQDyDCnq2p/+6Z8+fidz/ps+7cjW1jH108c3vvGNh5zYuS3VlWEMf/AHf/BoPz/HbmYsoOvsii6aAxpvmY+ITdncfEvOj2/5roidKfdVnJmxJp9X878eP/0UR7UT+YqcFifpO9nmqIxVG1Zl7/xAdt945StfedidORf7toDFgrQZ584IoMQcrz1PMw9gd8ZL+exe1rsFMlnclkUOYj3d8gygPcbInJ1O0R2LIvQ/mbM70kobpt1qk7nmO9/5zuPVuCPue5HFWYzYxffd3H8XTyKntunpy2ccye/tSzoOTT88655zkNnP1fxizlFad1fPY6vY1zo9dWlX/vRr3fYpp/jgKZezsrudq7JX/Zi+dGcHc36zmwNMvd35lznXWPVrjv2ZDs/Fwh/nKxZZsve3Mr532FFvN/xx9neCgD/96U+/8PHdAF7fXxK4JHBJ4JLAE5bAFVyesOiuGy8JXBK4JHBJ4CYJ/OdCvjY4mQf3CRjMB0XEmuzCH//xHz8AUuQrcCTAaq/cvQl86AdhQG4+A7aAOjI3PvShD90ncJASgEVAl7oRsjlHdAXEzXFaPUDvANgJhsyHWG1EzCFOZA4ABm2RBqyOLFyDjMoZWV59Bm4CsZBUCCt1IRcBVukPsMvnyDZkZM4D1jcgpOv8hYT0vglM9yUL0Xt/6pSpAXiVyeA9Uj3bPOqrsgF/vpfhSvaAVN9rV4hh9Srfq/uNz5/8yZ8cQCsQNkA6wBV5niyGHpsGdXegyQQwGmhLWTKttPXtb3/7ARo6N69B0JQRXWmwKcRIA1jJdJLlne0eQ0aswPYdUDT7NHWr+7bTxwlItW2twJwd4DhtTpa2LDYZMEB6/ZO9YpGDxQ9k8LVf+7UHqAzsbTvTJmB5tg53jz/gLD0le7qRDPBkfyNrEL05J/E2ttvt7nFcybJ92eMF5RskTDn9mvKiLzlzkW1nq1WLDGK3aesKTPUd+fNzyK4v/MIvPABsGcQza7jHs7P4Jvg3wc4VID39cttiMgFbJ5P5JDsK0M5fIOcR9+w95wAnMx3pipwK+Rr/07L1vonXM73fjWG3e4KUs66+dmePuWYFdJOB8eXbLFyRrckP8msyxRBbk3Dp+Loap9aN7mPrtHrFC8Tkd3zHdxz6wrfJsuXf+FMkmbO8+XK6h6hLbGhbaR8ydVs8Uoa4a7wQPL2lf+7Vlt/5nd856lLHC17wgoNgz9b//L6dEhAo+iRL0zbBdofIduTTJvSXbBGFMu75HcQW/UEAifcWezjzVjstBPnu7/7ug9ATL9sX7+LH9FtpQ2e+Th/b7RS3kaCyb7UHMWwMOvN2+rE5Z2iZd10de1oPXMO/ILr1lyyRlmTSpGWTWO6JvYrfxsmYGhd9QIzRH6Q23RGjZRVbiGXHArpsnGS4+2eLZbG+9Sn6uYo74gUboYN+R7Da0lgZsrPplSxYmdvZmaJt0/gi77//+7//8CvaY9ETMjDnS89s2bNY12XPONv2PstY+YAem9jlu971roOoTuY7kjhkfMaCzRgLsTLl0htzPvrbixenH+BfZZHLfDbPNA975JFHDr+TYxxmv87mUGmTV+0hb+NiLuiMX/MnCyX4b/MAf96zNd/rm77rjzkDAtZ92amGjlocgcCdBOyMO9M+2Lw+IvyNNV1/4QtfeH8+fRa3WgZzzPu31Xwh3/WzS7IsJ4m5svHWlY47Z/2d8WhlS6t4dFM/dzGn+30W/850Z1VG+674t/bHcz4y2x957ebEq7g+ZTfHe87h+veeR67kkHunbt5mDnKT3U3ffqans80rueW7M/L1P+1MfBf63rURYfuMZzzjwsdXg3J9d0ngksAlgUsCn5AEruDyCYnvuvmSwCWBSwKXBM4k8MkgX3fgfh64+qG8r+2tnM4A6/QXuGalvO3AZPrIfAHSJhuhV+5OwDkP590m7wMWeh9gDShkK1ugs7KROkBCAKLsjWd98bOOc8QCyE0QdMojgMDZg/l84G2gZYIDPufsNAAl4kEmDHAsBF0DpBOIAarmn7IAYQAtQJ3sMiQHQBqpQxb+yB7RhWTU32TJAvGStUpWySzNGbM5Py+ZpiGI1StTSRYDgBfwlvNYAW3aT97aAmxGdiPOjLe6lRf9SfaqfuVcsV/91V89ZOFeWx8CrbW1s5XmeDT4cQZIrbJwcoYwMDTZYchf7Zz/AkJkjFfkq77LdgK4I1+RkNn+bgJRykkZs20TQOq6ZubPCuRZ6fKZbG7jneMPspU2UgeYautRiwroMT2iF0gGf0jBjN0EJRtE0z96i0QB7CIA6LTvLZqQ0WKxgjGiH9lqukG72Yf09wzc3IFLO9B2BfhNH+izdjcp6TtAcbaEZDdsSMYWn0BPANbZsnUHeKVc4LqdBIwB32YLR/4kBKz6snBiApuR0wTtlb3yP2dgp9+yXXD6mwwvCzYA40hHJBm70EakSMaTD5pbbXa7V/51xqfuT8ZtAqErAHVlI+1fu4xpj60HKXt+xy8j35AN/JosQUQD0iU2oY4G8Gc7uw3xmyvdiH+IT6FTyJFv+7ZvO+xK3LWNLFJTJiB7RWqJH/RHHOpszF1Mji6oD8mD4JFxhqBDgCBVo//RJXVYcEQernPuZEgW1/rNlqR2H9B+GXEWbiBRQtJOXc1n9qRc5BsSlj/ivy3aQQL9wf/0B8fc41M/7VPvfPu3f/vRVzqXts1FCdM2dvOR2Fdf3+NPPvTdNtMWSdhqWZYjXzbjSH9ufV/5yzkP6jlK7hXrLUDT3+c+97nHAo1sN5v7O95krGO/+kGm5k+28NUH75FjxkVMF9Nkb/Jh7Fe/xHCEm+2Hc2Zp17OKP76jixZmyHylG84nVZ5yEcCIQ74fqSqLd9ql+QhyH9nsSAQLDLx23Jl+bdr5tO/MO3ts2s/vYk2XG1lHhxLjLDKwRS6C2djQ1dhMtoHWJ74d0e0+ffkH/9U/OOzh0//Jpx+L2vh6NpvFdCnDQiY29Uu/9EuH32Xv5psWMxi3lY5NPY5+p+0+szVxi70bezHIHFQ7LOBgd9rrH9vj59Rp/pd2ut4CnHe/+90HAWue6He6as6Xc+RvE7PUE0LX/XTDuPOzk2xf+fWd/48P7rn89LmxlSwg2enLjE2r54Oz+cluHtD9yf1n8WrG0Z73pL/tb1ayaR/c/T1r44wFc141413HnZVN7sZx1/cub9rsvGfXj27Haqym/NruV35ixpRVvWe+5qwfc5xXfTw2Hn7oobsLlx38Wv+O6ysbNtfOOo/xv/MYu77w8ZVwru8uCVwSuCRwSeATksAVXD4h8V03XxK4JHBJ4JLAmQQ+UfL1Y3/zsTt/87G/uZ8JunrYXj5AeQC79zcfwhqEmA+gZ2XNh0mElMwnW2Qi9b7pm77pPokyiaQ81Dc4kLoaJOyzVAOyqQcgLKvHCn9kB9DQtn/ALJkUMigAfAgARMAk9bquBjYnCLcDySdIPOWkTYBx4BWw0taTQHGA8NwOMfdG9hMQCbCRTDqgK/Auf+ryndcQKzm/K79lO9hk1wLHcq36vVdGSJ8QLcDZAG2IymS2ugfZC/CWbSRbBikHmEsmTM42A8jlLyRozv5DwgEa3Q+INV6d2Td1bAXUTKCn7+lxAuAhEL0iKQCGybCc47cDaEJ+ZKHBa17zmoNgeslLXnK/rBX4nPJ3YGPsYJKv+b5BmgnYrAC0qbezf2dtzL3RO3rB3tg2QBbRhjg1hjLQkOdf8zVfc9g6e2wbajtPuXSLXtGfzv5muwBlYDTbYTNsGAlgnJK1vfNJK8Bv5V96LNr3rdq6IvLdE1skF8BystV91g/+yPed0W6BgfP59CdnEU9dzbhED9geUtNZzMpFTjh7j50A5luftD/tbZJu1d8pl4DMu/YYM+PC5+qbxS/G3/hlG1v2j5Rhz/qnfXyxseMTGpBOW6c9rMDIHTg7x3vGtV0cfqCOx+6Ci6s4ugNLoyfKMb4IJSQI3aWvyCNECxk0OZD2ZmzSrzmGZ21p2/RexjHSV8xlU+SPnLD1LjIGaWZbUu9lndnmN7svuL+B+JWv1VY66DxOW9Ui97zXN2NPHxCtxlj9tjhGxiPwnBMtXqhHHHrHO95x5zd/8zePLUzpCJ3g9y3WSkZ4++uOT8qgg/FDyCbbcsukDHmlfotC2BcSFMlD/9ofzXlIdKF1M9+t/GrrXMYCaYkURMCLAzLUyWfl86fdzXpXfnvOSRKjyRT5ilBXL0KKP+5x3I1v+hYSMNsR27lEP9i4a4yTehCn7F1sVgfCzeK6ZGZOnz/nd/ylcZf5zF609UUvetH9uZnfxFKZu8ZNVuzUR3GbrJ2na8GT+RQCdi76mYTc9PEZw9a1KeP+beVHVrEm9xgf8YC+I1/Zoq2A2YmFRmJo/swj6G3O9M2CFDZqhwT3sDl+xavFba5Rh7FSB9/DDtm4XWfYXbK+Vz5x+tjWQeWa08ngN5827uas/Jk5I73g72Ucmw9og+sRq9rH9owNu8/zAJ9gsYS5njmexQm2RhcPOxP4LFZbbMjPZaGBsbfga+U7V3ObVaxY2fcuZkw5dnkzZqYfs87dopq+f2f/HStu08a2v7O42Low9eJsjriKFas43dd1/6cfbV951r9u49kipZTR/j0y2dn2qk3z2lle286M2zsd2en5Sv5TzruxvJ/hevdoowdEuC3DZQ99/PmvK/k/4+9dma+3tbvruksClwQuCVwSuL0ELvL19rK6rrwkcEngksAlgccpgU8W+ZoHz9XDfT+szfcTGNg91Ps+Z94BggFBAEFAXTICJ0ixIwgiUr+HBAwoBWgD7gKbAHbAW8AP8Mp2eIBY1+YsUECR34HBwJ7enk49yYqdD+Z5cG6we0Ugz+GP/AIWA7Bk5cokAJICn1ZbqjZYMMtcjcEKsGmABlAW4jVZsyFefUaoAUSTpedecs2YkHsyVl3b2VI53xP4BvxFdNuuMNsOZ9wAgJFvE+o50xZwLiOQ3simVYayjBGdUadxVK7PyZzzPXAvv6fsFQDcclKvLAzZlvr+VV/1VQe4vAInbgJfgaYIKGAnsJGuR7d6HFb21llYE3RaAcU7F7PSiwA7q3onOLTS3ZXe5zp6gGBid7arRAoiGI0dYscfUjtbiJ4BdP2bcpFYgF0A/5/+739659/92b87gH0EHrsFAPMpbJkuGL+AVb1lY2d1ZeGG9pM5nc4/uuCza/IamSmjv2cXOavZa/8hkP35zj/3sa/8RU/0hW474xCBSlcmcNc6l37kDF4ANj8CDJcxiHxlLwhvpGfOXVzZQOtY60V8XrIKc/Z0+sRfpO/653fjpG9sz7jpl/FBciEG+Fn6kAz7nY5GT6cMJgA5/eKMIY8HIF7a0SBfVwDyrMNnMqCriCrEAllZcITcRCSGGJ/97HiyAnJ38WSC2O6lIwhRcU82qvFgJ8gXJIX3bBRZaoEI0uNzPudz7vv1tG36oJY53UDw2taYrfN1smwtssm512yePtMPma10hgyyTW0WW/zoj/7oISuyQ7DxJcrgO7WZfc+srJX+KB+5FQILqZMMQiSN+tRtcQ1CiBz4+d46P3qXsV0tsui5Tq5v/0j+YpeFETJH6b6zdskoC4hW4HyXNX1y+/+Vf8i4e008Q+45/xKhqa/tA2YcO5vPsXFjTK70BqnmM3mTr0VkdOzYXeRZzzqy8EPkr+rsOZWyyeitb33r0WWk6XOe85z7cmJHFqrxacbOgp4ZP8hbhuzP/MzPHONPp5Hs/F8v7jgjX1seq/c9HhnrOTdc+ZHYcsZH+37hF37hIF8tTDIPpvfmO+aCbIWe8pPiZeY2mcsY2/he14l75roWuplDioHGiE2Zh/DLypLlTn7sc2Yjn81z9El92iaz3K4y7AqZahEUOzKGfA1/QM/5fKS9DFf3+V1fELXsP2e50yfb57vXdfpAV3OGeXbGmXGq/ZO45/4f+qEfuvOyl73sIN7FwJUtrWJCj2XGM2PVNt275Jy1p33kSvenf3F9LyaZetblTVJxNW7LWDa+3Mlhd++MvY8nts55xWoe0vPitr3+/qZ+9bW3IV/PYtv076vYu/KXs2+r8Wl/sBu/+X3L/zYyeWAudJdFvftvsaDs0Md5Juxj+62Gpywu8vUmzbx+vyRwSeCSwCWBJyKBi3x9IlK77rkkcEngksAlgVtJ4ImSrw3aJvPh7OF49Vu+mwBzPzh35l2Df/PhenbWfcAlpCjyFSD/dV/3dce2ZACZLivvuy7lzQfdkCB5KE2GA2BKRo9t3WRgIDMAT8BCoDcwDuBjW1SgDaDqMz/zMw9ACEEAmJJVkC3zJgjXwEnL7IGHXds2jX8rgEdmwAc+8IEji0AmsHO/ZCdNeawe/Fcymd/lvh1wsgIP+p6U5zogn9dssRZwCgDve+Ac0NBrzgOVyQJIB84Zl5DjyIgAxJ1FC6x2f7J33QPMC6Ej08O4IJOMJcAcyOfV90Bt4zkJ2hCx0RGgcLJtA8bqB8LXNp3GBRkOIOzsiwY9VmOfMSYHumXrRQBltoNtMj/Xqndu/ziBl9bB1oWbgLcd8HNgMPdWwE/9zm+r36MP7W9aX3xv/BClMphkyJCpf4BwgHi2no5cQ/InUzv1h2CMP8vrX/w/f3Hnz/6PPzuI/YDVtuolZwA0faA32kLexiLAZnRQHVl84DptCUFKHvQw2eKdNe63EK+5H4FKn0MS595sD65s/gTpmPOP6a7fkRYIJ7/JiCMj8mlypm06YxLZ5DcgN/JV5jbCjX0gKvg+Ppa/zZbhXvuswNbjXtCScSEXpJUMR/3srTCNtT+yCEmgL0g8ZCN7VXf+7baBbH3s/p7p7w6cXNnoyhdP33dW12yfOlbbM0Z+Yg1CQTaWsbHwAKGAGGkAv/1yx4deeLTyBR2jp5223SCtxBeElPE0Nkh+W7N6/0d/9Ed3fviHf/jYRhbZJQ7ObMiOd+0r1MtmkW4ID3qA2BHX6XfOvaaHbBIB9Mu//MuHrrBT2Yt0hr0g8ZzViaihr/yl+Mw2EK+IYaRMbwO/i2nGKvJTJxJXvFe2hTU5j1r2KeJINqX4JO4m7mcxTy8O2sXbjpGtJ/wBAv5nf/ZnjwUpMjnZhXqyWKwX2mQcVzayml/tFnslLqvfYiLka859zWKijOMufrRsV/qFJLPdrPGx0wF/nyx+OmQbXXqQ3S26Pu9DIqZsJDtiHsEqM9siBa/RRWeL02HksTmS8ldy55vEBdvZqvvZz372oe8hYKfcO9b1nGvGuZ2c2mZX8+aVj8ruHrYDdlayfrIjMjRnMOfgt7U756VmYUDmXuZD5lj02hib75rjuseiMT4X+SoL2GI+uuB6WeR8Ed+cxXNzLqDNk7his+bussnZMJvXRuc282nsRv8tNBDz1Y+A9Zu6+RnxCTmu/+zNIiFl8BX6LUNX5rIYwwewFzYvHobE73GJT9de5cqaZ2s/8uofufPM/+GZx325PvrWcWDGifjuLD7Ubu9dl4VavdCvSfGpO2fxbNpCz3faH8w5X3RtZoh2n870seU152+tp2dzytbxXb0ti5Xf6nbMNq1+m3VOOzsb06kvq3Gac4NVbJ1zkjM5rOYaGePbzDmmXFf928kw30/d7nqf9tDT1lsNZxviu+zs9ozX2T+fL/J1JZXru0sClwQuCVwS+EQlcJGvn6gEr/svCVwSuCRwSWArgb8L5OvqYbQB+t0Dcx4w54NmHsCBGQB8gBByADiTLUPzULx6OJ5gQGevNUgdYC0kGnALyCOrADhkK0KgE8A156Qi9hBtwBsZAgBjGTEAX6AsYKhBqm7nfChuUGUFEEwQ0/3AHSD9e97znoP0BYIDx862Hm6ApUGlHZDf109AZz7or9q9A4H6QT+AHdkbE4RDtkP9si/7svtbTHaGa/Rkkj9NtimP3mSLOkAjABAYCLwD4gdcdI3xy5/7/EN+AV8Bz8aTLsgUkRUI6AzJ7lr32iISgPi85z3vAA9n9usEXlaASghImYz06OGHHz7Gt4mXbA8Y8nUHgO10budEWp55P7fVblCsx3f2pcd4BzjNcdQf9kWWQGEE1Lve9VK7TGAAACAASURBVK5DjogY9oeEANCSQbbmBejLCHIv+SFlQmTGXgOIZjtiryH+gM8hFZOZTTdyFl6yW5PlFrKXfvBH+hfwkw763mflJ5s65eUMZGUDxumU77THP5/do01N6KRMQDvi4r3vfe9hL8gE5zJaAJKMcOW0T1nZS9qsL+SNxPq3/9u/vfNv/pd/cwdhgfxRBjLJX+s9WYWocQ1fhKjOHzKFvzYG2qhdfCkijbz022eECCKLbOKD9RlQnfMIp+9bAbQ73zMB5TPweaWvU79T9xmIexu973IjRzI0Bm9/+9sPwo08kCGyAWU+dhbXCuSeZUYHpm+fC5P6uti2aywkQchbBON742Khggwx44eoevOb33wQr86BpX8r8rXL7/dIM/FT5iv9p8fOsKQjbFnMlenG7/psQRQ9lP2JKKIfSCGycj62NiPexEHk62//9m/f+Y//73+88/Xf8PVHJlxvOT/j7yT0MibZSSFjgwhyrqyFG7ENcqHD5gtiilcEkO/Eh7loZqVTPf/xnmwQQuKJNtjemb10FvokX+c8KOM+wfSMwUqH/EaO7FaGoqxX5Oszn/nMB2LQWfyIX5lzudgiP6x8PoKPsdDGebvIQNcYc/M7GapN9PmtfWx0FUHOF8p8FSud16mMjKn5GWKW7n7u537uoQtdVmKpOKFNb3rTmw5SWPnagbAVe+J/+94et90cbs51Wi63sdkexyxEfPTRRw+d52/pBaJRXGSDFkZkMRm7av3L+GZre3pG7ohLiy3YIAKcXb3qVa86bInd+N1vzpu2IG4uAtnNZ8mWT/vDP/zDw1cYe/ZroVAWLEQGxokevP/97z98gu2U2VbmZspxjZ0xzLfJxYINcyRzNLbCJ9EH8zu+xFgrY9XezDuV514ytT21OTQ7y79dHO25UjK7+QfbP9u5xSv58h1irBhnrMwLzWNk9Rur3vll1jn162w+t5qLte/P2HcZM451n3YxZs7/5j3zvtmG6TtmfJr+ajVn7rg+y1vVP/Vz57963jR98kofVvPaOV9Z1XUms27/bcZ0Z3tdTsasdXnOjbqcVRv83uTr/X7eI1538WQn6+P6h44doi58/Ewhr98uCVwSuCRwSeAJSeAKLk9IbNdNlwQuCVwSuCRwGwk8WeRrP1yvHkDPHjhXD9a761ffr/oJcAJAAsYAgcAKpJyzqnIO5HzwW4EUDSyHpAuQ1qCxlflAIEAR4AbhIhsJoAeIy7VIHgTssZ3pn/7pkX0ADAP0IMsAsQC/ZOuFXLgJLFg9xK5AEt/JDETAWvkP0LHlHgBuZr9lHPuB+7YPyyswdbbnpj7dUn8P4Nc4A9ne8pa3HOSD7I7VVqoTDMnnHmfvjaPsO4AdoB6pB6CTWWd8/OUcvZB3IYJTVog7oLHxDRAbYM13dFGGlOwoQKjsLCBgk/AruU2QRF2ycGR5u//FL37xoU+9DeMKlDkDT26jUxPESVtnltT0D+7bAV6uNaY5pxSxgsRrcDNZ6GwcYcemkC3GCDAqq8lv7kHWhYRQZ8g9bUROGZe8GssQnckkzdnCncUUgkRbgaT0g71rB5JXfUgA42gcgKhZxGHcEUJTBiFt1Rt90bZ8H0Jb3e73OWfz9RbYyTjVV75FZiogHMhLPmzDH0B7BTJP3Wob6TYncweJDTjmz5TPFwK9kbPZpju7DeT+yMArmfeCE3alf2RGliGTlQEwpw+IWbLpWBO/vAII49unvU8fs9LbueBmFa/SjjNbneDvzr52YHbbrzbJDEN4iztIx2Tp8SPiR+/w0Peu/O7OPqcuzFjQC5PYAdLVHxsMEW68fvAHf/D4jJxDlNj6FPm6ylJuHz1BdbrGz9u6mF3JUHXmMDtPbEVOsAeLLH76p3/6sEEEWjJZ+dpf/dVfPTL4xNuv//qvP/w5QinZcPwnUnZu13wWk1ZzoGyR60xq9SGnxRVy02Z+Igt0vNJ97ScXum4cYwMZi8wlWpf5Af7ykUceOWyRLojr+sV3Zgv6EEpTrpMAj51OfZ56FH0I+Srb0BbT3/u933uQcPrU7d3NAXy/mo+lj71Ail9B+hkr4+izepCdtn9FrslwjL+MX0hcURb9pIe2tJWJzWbIPW0Q81/3utcd46M8fYkPaR+RXQnoPIIdYYgos8iPvvGxFl2R//Qtcy6y87s7ndv5udaLbOFO//QXOU9Wdj3wh/T3ma9YzY06nvccSZyzKM08UtwjJ/2z8MKOKvTWIiixVj0W+uy2/59zCLpsS+jf/d3fPc5yR6jbUcYuFol7uUc7+BRjRd+RoOY/8cfsTzwy5815sIhZscOYkI+45Xex0v10SHxM7J16SX/USXcQsI560MbI8OwZxb3axNfwYxZkhHDlP3NUxiS/Ey/J2fbGFpKYi/IhiZ0d49q+Z+xb6dP0622PMyt5pafTfrv+lS+ZMjp7rlj5jK5vtr3nBHN+O9u1ksXKF7Vv38Xt3Xw27Tvr45mN7+Ysu3FtH31Tnau+7vTjLPat5hT5bma+HnU+QfL1MSmydxe4Xvj44xmQ69pLApcELglcEriVBK7gcisxXRddErgkcEngksATkcCTQb4G1JoP1P15BUjsQIoVEJwH6h1IPPseUAww9wM/8APHinfZDYC0JuUaWO8H1QkYhlhz/YoQRfwAUoDgwCOAJ0IQCIjw7fLyMA7sQZgBAgHCrreyX8ZSyNdscQtkCRh0BuLNh+kAJ5GfutWLVHz9619/gFkIP1kqM+u271mBFpNMOANqV6Dt2QP7Tbo8dQugjVyyVaCt6YBhSJsJVAcIWgFVrVv9HqEEBAQIIoqA4jIQEOtAbiRAn69q/OkDYBBBIiME4EfuCAEEAlBSG9znO9cZC7oCWDP+xhzJ5Huvyeyb+qet2eYP+UrnbKOpnSGour9nY9E2sAOTMjZThiuQbAJ1q2smuASENJ4ATtnMSExgNlkDLsky8gy5YYzcg9gmX2CqMch204BKRKDrZZYggsgnWT9+J3OypTfkre2u855thKBVTrJF9cd40z2EAIA3543KcrYIQ7tzvnNs9yZQrGUyQbbdvfk+AC/9IwcZfdpHrnTDIhSge4jXHdh2BiLP9rk2mVHAeIA2nSb/nDcbX0QG9DLbrStLW5CtIaS8DyneNtyZe1NvIqf2SxOEnvesfND0/bsyuqyOTyv72PmznY3F/0x79D0dtuBA3JDNLAtQ5hkfjiRKRnDLQ/3ZfpT+8z/6aQzoKz1PH+Ij21d2+ztmpp2+4xstfnnf+953kO9shs4Zf1v8qg85pb3ITeRrromtTSC9Ze89ogKJKXbxnTLrvvzLv/z+1tlZuOBaMnrjG994xGIZcXTf9zIUf+InfuLoszjxwhe+8NC1bF3+Uz/1U0eWHVKX7znziXNcV+PmOzJHtsi2tNiGbfDZ2Z42RKFX46fNfAfiznzA+2xNPBcy6DNfZw5B/tqLpHGfOEU3LLLS35lRmzGPzk+ipfu3I1FdE5+DfJX5arcR+tjbDkc2maPM+LEiDaIPHY/VlW22ZadmW3NbyYqfxtRcj/+Nn+7+kReSEHnLX7/2ta89iNLOcubL6Zi4YM4oe7PnXU1WKw9Za2ydq5ozUc0PkIZ0z/t53EXLdvr4ne+d9rHyOymXnMRCC4MQmWyPjJB3dF6fOjN3pcv5Tn97/Lw3rzEvMgY5L5ZeI97VkUVQdM98xHisFvh1e/kKY2tnFmWLzxbTKSMxObLSBvVagKINbMkiC/FtzpFdZ57FRrJtMptxjxjF9ukCmzFmFodob7LGezzI1YIXMrVjiXNukbVZUDXHrufkma9YNJBFM9kZxdw/iyUSm3OkhgUV5ELXzFPsbCCb2IKDLHCYc618blm0fc+52PS1bXspa6Wnfd+MiR1LWr/O5oGr69pnzDi1s4lVbO+x2MXk1TXtf1bzr125+X73+xyz6RN2Mus5Rr/vep5oX3vMbtPuuxMH/98lRueYr8hX1/j+tvPgu1U8dv/okk/5lE+58PGdAl/fXxK4JHBJ4JLAE5bAFVyesOiuGy8JXBK4JHBJ4CYJ/F0nX3cgVD8Mz4e9ZEkAXBBeP/ZjP3YAwLIbrMJPNssEA4EUuTcZg3n4zDmhE+DP55y5CehCogJQkyUJxGnQokGNZPC5H5iFwPUnWw1YhIgDPCGfZGYod56f2A/43jfYMh/GyUqdwGAgOYDM9bZsA9gCCFvmK4Cmwa8GTBuEmWBdg5VzvGYZIRfn+LQuTwIgmRi233R2FwC2sz5XdtBjmfLSh371PtsLAu6RsORmfG0XLbMZGAZ86366L+N7gAeP3QUPsqUtAiSgGkBedqLvkHzAN8CaP4CcLSkB8cDC1NN6BMgHfAK9ZXM5/871IVVy7Ry7/n6OS9q8AoimPvd4tKwnMJbrUtcE7vwODAXiO+sNAYs8kJGiP+QFQGVnbCRno6mHbQAmc+4noBmoihxFyPvdZ6CuRQ8+syuyBY4DjENEzWySCTrOz9muOlkt9ENmEEIYIMzvhACJjpwBTztwskHQnW+kX+QkK4dOWRCCQLCdYrZlDOjedjrHNON/Uwzp31vnyaRtuPWps9JmX2P/2jMJnx1YOUHC9inRtdbFVd+aHF4BuunnrGv6irajm4DalLXq1/TDaRPdlVUGwLfoAKmIzEQgJcOuZZ2YRi+Q8IgiOsHPAPD5sGzJnT6mPVlsNH30jDniI9+FyJIByLYQGfSfvX7rt37rEVuc28mmtRepIhazGeMccmX6j/adMsZk7/ENyFX+kb+XFZdtlhPj/G7bYfHXAiOLIMRmpIcteZ/1rGcdZDX71D8LtdisrduRujLpkHlTJrtY0nrQ+qNvbMEcRJuQNog/dem/2OFP+yyWsDDKuPJV4rR7ydPvfGAWksROQliJIci2XnBlzuDsX+Q3+eYM29hW+//Y6tTZ9jkti2nb/Cy/LfPRua/IPWNy5rOmnXZcmPelPv2jvxYeOPMT0aqfzt80vsYbgUa/kM/JuMz95Gk7WySc97Ko+f9s5eo6i34Q2TKRzRvJkOxSRsd57aE7yFdEnPe+c734a+eVr/iKrzjGrRff9DhNsrDHYvqbqY+5tv2T7z76Vx+986E//NCxIE32p/rokbmFIw5kdvfWuj3u3rs+Op25cdu93+mpBQ5ISGSmrNOXvvSlx7zVfMQ2xPROhrrYI76u5oJHez/60UPnEdj8lLkOIpfOa/NsX/yCe9iTNlhUhPzPHLnviR8017aIgx/kq+iStvNDrrfggu4aM3pBRj1v8Z4PYsf8max+/oU/XY1Nj0vOsZUta/5Cv/hgYyFL2tyO3vQiI3bFD1jQJKbzn4hYPpRemsP088qMP21Ht52nzZi+k33H0V1snnF33vNE5kFtH7PeWV7PMXdt3M1xZpxr2c73u/nB2fxpyuZsfrOLO7s27eaQq3JW85B53Szv49puP+B7JGn3I+RryvvYYx873vp+Zy9nOuGe68zXM626frskcEngksAlgScqgYt8faKSu+67JHBJ4JLAJYEbJfBEydc8QAegyesEjM8asCMPGtRbPUD2A/HqAdHvwBQr4oEVCDMACnIFAQIAyvZe2VrU7wBkoEeIF2BQvgPM5KzMEGo5wzHAEWAVAArckVEExAFqWz0foC3biQJLAGHAF8BSSLKcfwjAy7lVQG0AK2ARWAuMUj7gGaDXoE8exD28rh5gI1uADpA3W7sBrQDRyQDph+IVCdCg7Rko0MBHdGb3YN1lTvJ2AgwTcARqyfBDvr7kJS85iKaAqfMBv9u7A25WQLrxRvICvoDkCC7go/ExHkhCZ4nZdjBZRiv9jP7Qp4y3cgB6AHnjDohTpvYZewBmwEPZRDKjgMzAZZ/VR/+Q6PRDVhlSprOkphwmuD2B8DnGc9x249hg8Q4Iiy5MndBHtotY+o3f+I0DhKXziAcyYIfsKSCyvgPeAbW+TwalfiMibPOJLEc+IlnIS/nGzlgipMhbvQGiydZfzixlw+rINqoTKG+56TvCyUIKgLdXZJlx1jZjwg8h1GOj01anzayAz5XNuS9nSrMF/oJvkFHDF3lFTk/AfQKZO7+x8gkTtJu+YufjG1xuW26dvKkdNwa3e1tbT3lG51pPWw9X9U7bmD5k+qMz/zjrXfm2to/U5T6LDmSOsg1EK58D+EcSiCUNwtNpfl7GJTLpIx/5yAHg03llWdwjhsjaQjSwrxAj7X/TvvaJ/Z3vk9ElWxAphhBgj+xM3QgRZYrJyFiZcDJW2Wli49limchXzLLVKdKNH3aPxRP0m01ZeIIAYq9s7ud+7ucOm7f4gY9Altgu1PnsL3vZy444kS1T+XfkLqLSd8giWXRZKNCxdTU+/d3K7+lnCCbxw1yBPPht//gcviZng/P72UGBT8l51GShbz4bS3UZS76GjLPdecZaP5y5Sz86u3M3R1jFx5UPmvognplrkavMSgS2MWm57WJD2+j0R7k/8c/v4oIFCBa50CPzFtmqtpunI2InUp7f7+xl92rnq1/96kMX/ObMV+3MvE89bMaW1WxMGYj43ua85RE7+8AHPnBs+8wHGx+6KXOTrpMFnWzfmz63L5w+LX5k+tE5b4lcc502/Yvf/xd3/uX/+C+PfuoD+0Y6sk/EtPNNV9m40QtlhawL+TrjthiD+JSpisRkT7LG2SAZOHudTfEFFmCwq14QlvLYHv/Etzl3mU3T22znm7Fp8jp6Yq5soRWSmcxlrbp/Hi8S2Rh/Md/8gA/Rbgsesy2/Pptb0WFt4D/aVpRjrM2d2TCCmXzF2t2cSD+VSzfNSRD75u78krmeOvin3RbC/Lg2a6/Yzoep67M/+7OPDH3tNV+ZNj0/T/K1x/o28+K+5kwnV9fNuUHsuhdY7eY1M4a3j7jp/tW8pWPqbeYRPT84k1PXtevLjPer8qZs+3N8wvSrMz6dxaOb+nw2b+852mqcV88JthnOP+TrnAPl92TPZlviB9p5HPd6t5ynP+M68/WmMbx+vyRwSeCSwCWBxy+Bi3x9/DK77rgkcEngksAlgVtK4O8y+dqrzfNguQLM09UGA4GVMhve8Y53HGAv8AL4GBIn5GuAX8BaCBjvk8nmvmynGfLVw75rgB3+sh2wdgC6EIG+k1EESHWNchpsU5c2JNMuxI4yAnS5BylnC0fgKlAPgAakAZopO+Ruto8MAZVzH1cP+gHVlA8slQkkCwAQBDxDDk2Q6/6D88furlreAbc3PZinfw0MpOwVYbEDeAK+5F7As231AHCybhDJEww7I0S6Dau2tf4B0IGOQDuAb7aRRBLK9EEAILlCCvo+xMKsJ58BiMA/wByAzhgHWM+Yq1cGBIAu2+Ea94w9mei/Njz72c8+ssGybd50Bz1+E8xZyfym8e7yJ1B2BhRP0J1d0HMgNnAdSeEf4pLtki2gUh99JiekRc4J7W01kReyYQDyCA5Aqq0wkZD8AzvNn8/ATTKPXWu3eskw581m8US2gw7JTtfc53NAUPYFgAbs0hF1uI/d6gfbpyMI5G73JCia+DsDd93HV9CfAN7IBYRvn5V3VsYc5wnqtz9ZkSQrgHUViiaYvdO5ee8OwN3VMWND6/qMJdNXTsCz713VtwKIV7Je1dv+pducOullZ3iJC3wcciKZTw1C0zu6LfYhqGypyXfk/GR6ioRxj8w+W/PT8WRGTvJ1Jcf4Sf1hO4jhN73pTYdPlI2oLPWLMYgw9kAv2aVzVrPtaccTZa2yAFMXwoTf5ScRLuya7ycfMZFfQMQh0+g8kkT2qsw7tozY4Ve0Q1ZdH0OgDnL6kR/5kaO8z/qszzqy+Prsx5mJPeWy8u9Tt/k48mKrFtsgYJEqyFRknz6wWbHdIhM6ID4gYsUd9xrLELDu026ZdBZR2YmBTzT/IX8LghBE/E7K28XwqeMrv9/+qO3A/MiuAt/3fd93ZPLRTXOJFSG0irepexc/Mm8hPwS8sTQves5znnOMIznw9bJv6QRy0YKbJoCTgSwbFTntdwuVsjuJdimfDtt+mr+2uOErv/IrHziXukmrkMLsSaa1mIVMpI90zr3mVci2mfGfcna+Zcqk5b3yZdrCvti+RUf6KMawRzFKv2Sni4Nf+7Vfez8bdxVzeo4125HfyDxZwvRYRq1sTOSn+Qr9Nk6u+bZv+7Zj8SO9br9oTCzSMA+1U4N/2kd/zKNa33ohRBZ8ZmtzZDmfwHbYuzGdcbXndhm3+Em6K1aLn74zf6cf/GO2IA4Bz68gQPXLwoZkvq78fb5TX7bLlqVtfobgtYBm7mYy9SI2wYci0JHU/Jj7zGsmuT/1pNuw+21+3/599mulr7t5xSpmt42vfMz0qzMW99zjiZKvt51LzLpXcmq9mvOIvn5V1pRFPs+58U1znJVPn750VcZs32o8HmjjnYeOLYBbB+b7Wc9Bmvq/MurP7tmSrw/dI1+ffpGvN43l9fslgUsClwQuCTx+CVzk6+OX2XXHJYFLApcELgncUgJPNfl69vA3Qcl+gA3Q1g/hu4f0+bDqHsCPlfQyX4EkQA+Aap97FsAp28OFsFQPQMgrYAfwme1NlQ1UA24CSQF7OZcVEQTcCgGbDACAKkAM+BKgCIgKPJUxBFT1u/e+91771aku5B0ADfDje+0B3AKI3JMMKISOTAvtco97ewsz/ZlAhTYAkADO+gHETEbE3HpZ37Xfv2x5OAGaBo0ydvOBe7ahgZQ53q0TPf65J2MIlP/Qhz50bDEN5PviL/7i5TaWKT/kQtcX8GLWuTKl6CcwTGYjwBdwCNQ3PgA1JACwUSasMQqI32My66c7gLUPfvCDR+ak8ZSVBtxDsio7WVPGDWBIr5MdSv/UJ2Mr90ziNwsOJiDXIGcDad4DMbucFUkS+U277nGbCyr62mQEkydixHgiYt3PzoCMsoiQrjnXco5Z2h1gBzhPpvQbkAvU9ZdtDGc/2BcSwx+d0hbjwNbYqfEGYodcJ3fjikBFAMdWs0Vlzoo1RsluBu4iugDUsl5s0ZgzTqdtTJ3v/k5A3G8BlGPrZyDpyu7afgNur4DXnd03YN92M4HOVQZTt2cH5LaOxvanfeb7lb9oHe3rVnGq+9Jy2cWtWW9nGc227uLi6rpk3Nsi0x+bkO2E5EC2tV0mu5L+It9kkCP9EW8yXOm++KAM2X/ICv6CfdDJzsxrP7jygfHrfkMGysh629vedpAXCCf/EDJIIORPtlnXFsSPrcRD9qZ87e/dJ1ax3TXiHtvWfgss+EEEJDKWParDIg1EBSJQpp+63vrWtx5yEb/tkMA/s+eMtXmCbVT5WD4csaK8+Oxd7GqdmPOU6W87dvlNm7Wd39cXhJk2IY0RQF75m+yQoQ05054/EgccISAD8bnPfe5BxPA7sqN/67d+6yC7bKWMCM2RC9OPrMY31+xscdp3MkbpEsLKdqr8W9v6vGcX05uAj01Ebvpsl4j3v//9h85aaJSto/lsC13IBHkn07K3rM15yTKx2QWSjn6IKZkT6Ae9tZAAuaUf9KdjS/Qg8wD3qFPcpl/ma+KBLWJtb22hgUUS7Gva2Eq+Oz+38j09hxC/xCtEMJtk6xbVmduKQRZIyEzWFn0yPquM3ozLztcl1lgIQN62cVY2UtsW2vSVTNj8r/3arx1/8T/iXcrPQgRzdCQt3yFD1sIHhGfPQWesjn/NvMH8yx8C1WIS868shJrzrKnv8ZsyntkgYtNiF37C+LMpuwSYI2uT5wrttbDFFsLJ0G2/3r48cZh+0i2LIWQHm2tbHJGtsXPdjDddbhYQyN6na54XfviHf/hY0JXjBNpv9lyg519d5mre0X5qzg2nj9vNoxND5jxkFf+mHazi7yomddln84YejzlPaR99m7Z2v1Jnx/szn9l97xjazyQznrR80/bWkfyezOm+ptu68/Pz+5vmXz0O7Z87ZkzfMX3Kbnw/jniFhDtO9h55q46nX+TrbYfyuu6SwCWBSwKXBB6HBC7y9XEI67r0ksAlgUsClwQenwSeSvJ1PijvAOj5YDkf5HcPoqv7cq0HYUQV8gQoCRhGniCycr5dZ7J68O1tDwHeynINsA/AkYwT5QLxcg4sgCl/2c7Ub8m6AMIh32Q+AHMCcmt/CNkASMCzkB4BhNSNJPWbetQPxEHUAtj8aWPaEzIIoNikEBAymXbJxtRHcgFe20YNoA1skqkhay4P85F1QIrVVnkZ3xUw079NDZ2AVR7gzwCBCZ6QhzGW+WkbwQCODSKcgTSrNqzanDICunoFagJyyY6+IQSA/nTBd8YbCIpIzfmtwMmcr9vghbEExiPXjXeIfsQ+AJU+0oHoorGT5QMoDIBvjIDOwEfEikzPgJD0CPESGdMZbQf2p3z16id7SMa2PgBs6ZPfcrYevW7AcDVmE0heeaicD0q3ZWsBcZGm2pKsUuQBsNx5ftm+cIKUDf54737ylCmF3CBfmU4A4GTVzDLYm7/YvTK8j435zP7jE4wBOeYsX6/GPduEs3vArfFwL12lH2zOWPJHFj0YKzY7yfKZbdckwAS4opc7cLRlvwJAbxM92qZmGT3W0/9Pvz7bOAHDMwBzV3a3fwX2RT8msNxkSl8zr0/5XXbHtR6bCXTfZkziX9vfsgekwq//+q8fcQQhh9ChV3x6QFu2jbhDZFiEQS/5HUQG26Hv7Jc9WQiAfKWHIRmVNYmh1Zi1zuU9nUZGPProo4cdOHsaCcTmEBV8XxYUsV/ksXZ1Ztr0z3NMemw7LusnG0ecsqmc6ZxjA5BrCDqysw0xYto2strBN2pD9IEvRez5s9jFGZ7ZaSJzhOjetL2pey271uXE99yf83L5DH7ceNsFARGlD9qBoJEph7Axh+AjlGPMf+VXfuUgjPibb//2bz/8jLJlHOuv/iEb+W9zkSZDp7127J3xvGPftBGfjQkiTgYiudJTMu5sz2m3Xf+q/JATfZ1+W1RA1xDsth2mS/6RpdhILnS9M/797jd68U1QCAAAIABJREFUST/5c1vUmu8Y49ShfLHHQgJtl0ksuzb2O4nh6I64ilh7wxvecCysMWbijnGxLbhs75xfuiKk51yl9Ww1TnPOoj8yTRGC5iBkn7OE3W982LtttemBOZ7seTLqcZl+s+2y513kJJ7SM+e0mvs4/1QcI/vEX7/zX+IlEtqisPQnR3XYoUb7tdfCOXJqQnLOIeZn7eLTLDaQfWxxh/4bh9WCifbj6XuOgTCO5OQMX2SsWC8us6vYIPs0tshPC/7I0gKqVfzpcVSWsi1QID/PCHTLfHzOtd232oFAX+k5stsCC4T/t3zLtxxzCHbXJN4qK3Tqks87GWU+0fP9Of/YzQein167TbuxnGMy/WzHgzk3n754ZS/t26Yfmr5uPl88MLD3Psw2PF7ydbZnZe+rNrfdzznFamxT7k3zqV38eqANj+FBMaF3s1jPYmD/tqp7xvs5jzo+37mrmzknNtsOX2e+rjTy+u6SwCWBSwKXBD5RCVzk6ycqwev+SwKXBC4JXBLYSuBvm3ztB7kJ4t70wLt7mGsgPR0NaAAIlgVgm0LgjC3xkIrAy2S3NpjQAJyH6QClTbhku79kqyJQfAfYQ7jZFhHACwxBrKgrW8UmuxYQDHDxl21NvdrmrlcvhwBCSnmfdqjLe23IFoTakKzZbIv89Kc9/c4z/t4zjgdY/U3mRQiegN/Ks20v8F6brOS3kt77ZOW5J5lKObM2vwXc87rK7AgwMQGmOaYrEGUF7vQ4e4+sBLoD8WxxKUtyZlWtwM2dYbQurgCsqav5TBcA+OSIDPAKlPR7tqQFfAInAb4ID7rg1dgD1YwrvW1CPeR89KHBD+Qp0D7bINMH4wJ4VA+9yhbX6spWxOoEcGqz65MBpq5kn2URgusA3SFb6Roiv7exbPAkcp1jNwGbfE49bFTG62te85rDhgDD7BUYmzMLEa+IBEBttkqdNtx2TJ7GgA8ATtNBWXcyyrIFYgPrrVsZ14CPIX0C8OdcZqBqCFnyNAZ+I1PtBoraDpG8cj4mYJd+II+0KSQtoN645QzO24JmkWWDcwHepp6fgWY7AG81pl3+BAKnjazaN/u2a9dOBit/Mft/Gxmcka8H+Hdvu/Wp46u6Vv5qAosrv7PqO32jt7/8y7986K4MLAuIEDt8vHvoN7JFxpfsO1mbfA3ilY67FnmQDDd94S9+4id+4rAxxKzMqRC5bUvTz077zRjzedpooRO9RcLwRz7LUFS2a/kM2euy4BCyk3zt8hvwb6B7NW8gJ37QAhTEGTn4Ixf18BfagBxDZsr+41dksjXBgShjlzJkxVzXkR9fHfJV/eqLn1zFh52t+D5zinmN7/mGbINq5w7t99lv2mBMLeTw3nhqL5KID+FfxD6+xjwAOeMMXr4IyUjmyfBsW1355NhME403+RcyoXv0wHtkFZJ7brXbc8DWr11saNvxXqxwlijyFXmVrFK/zfZO2xe3zNFe8YpXHPMD2c90gx50zCC7d7/73YcOINxsp6vsJk3bv3mfrcHFLnGS3viHeEQyOp9Ttjp7Szbu9Gu39XOzX8abvtu61xgg6XOERM5YpUOIRVvesn924YiGPppgFcNX8TD1WzBgcYWxEO8QkeaNbCy6Tt6OtbCgQQa87Ht1Gkc+y6INNmsRiEUl7p/Ea49N2tN2q91sxxzWYgQ+yByWv2QnHdPaf0xCT9napSwZ+/yX5wd6YPGKnQbYn/Fkm/yN8SbrOaZtY9EVdsFm+URjwR7tUkJfVgRok5YdM7LwgkxlwFpMRrfYwyRfVzrmu5ntuZojaHf8XOyz27mLtbe15alvqznEnGPMOdnUz92cYo5H97fjy/RzZ88IuzJvmrOt+pDvVjJZtXXlR1dtvcmnrH7v7+6/L+I1dbct5Yge+mLe23pyyOnedsUd9+7rz71tiWf73fe0hy7ydaeD1/eXBC4JXBK4JPDkSuAiX59ceV6lXRK4JHBJ4JJASeDJIF87k2MCyBMo7QfGFYjagNZ8AJwPpw2oTHA81+bcKavDAWqyfYAnAKm+Zz7wznakrasV3AEHlKcOW5bZHlJ2D3IHGQMYRgABXIAvwBYZLAgXRAtQ2h/QyoNrtjr0Pp8nODMBqQAl+gxkBIz9+b//8zv/1/99NysTQakNyZr1sOxfE0tAJpkhAFxt037tBGb1Obnep81+0xagVbZwzjaNIWyb0HNtSOAG39OWCaC2HuzAHgC1bAQg4Ate8IIjmyXka+tZwJLWnekQQrrnNWBMsjNTXvS+SXoyiFy9B4rLQqMXiA5ZD8k0RSgC38iYDtCJkKvJqgTohvADCNIl+hOgmfzc4zrgZ84/BAQC46MH7lOH74DAAfK1IefH5ozcbF13k6OcQFnsYAXcNNg0r/NbZAaMdZ6azCZ9QVzaGhFZirgEhIYwAuwjhHPea4/t9A3GiF7Lwnn7299+bDeKjJCdRX+zGKF1TzvjI+b30YH2E9HfBvKmjbVMjSt7BJoDoI1rsmAB9OyPTkwbmfo8fer0ZZF3A2YrP9vt7nu6/LR/ZT8r4HTV1pUNr3QtbUxdZ/EgbYytTp9xZu+rPqWcVd9z/eOVYfd7Vf4qdtIR5IZFJRYm2KbSlr7iBN1CrNEh25tatCBbEokh81/GHn3KgpcGld3jTEuZirLxZWJ15uuZLnQ/4gPZlkxBBLE6bfvJlrXdOZzqZmfa5jf6HcKrx7fHqW1u6nT3Jb8l/vF1yBx1i8OIEvbNH1tMRC62Ns3CFERPyuNjxUmkJZ+NKEIIkZFrknGaYwgSx7p9UwdbF9uuph3E1+QaPh3BI34YXxmxIYHEZ/Lk3xHKFtrwh3yaPooFYo3MXeSX7F+/I5xXBGXbX9vxzubi69JWfcnZnQgrbUWifd3Xfd0DpGXiVo9f+6WU16RYk0Tek8vP//zPH1vZWoiAZEOK9Vxm5QP9Tn5kGn3/pm/6piOGZBv72DQCU6a5BVTij36ERG7Sb/oCPvwXf/EXD9mzA1v7mnsiYNnId3zHdxxzE3OnVfycvqjLnz4y+mOugEwVM+m9mPHN3/zNx1gnfuRa/gJBK0OUHJGl2mkO0O1pm5pxI3HRNWxF1qs+sg0LOugi285Ymo+Sp612EdnsiczNhbOwBFHNZ8mK7fnH9P0zHme84ofMA9kLQtK4mQuy896+uO1sRSSmTLKS2YrMZWPmzXyuBWHRF7K3pbcsW2PKl+R4iUk+pVx+iP8lO23R9+xM0nq7ej/9nuMuzHmNv+cNWbQ58qDtYdqxz5N8nf4o7Z2xYGWbM07u4v6McXOesVvsMecCadMcv2n3U4Yrsn22ffrrMxuc84yd/a5sN75wZV9n5Zy1bzfvWd3TMl3NsVouuba/61jtd7Ezu1uYS2Sx16GHDz3t2Da4bW/OgdqvxhdlC+KpN1fm69So6/MlgUsClwQuCTwZErjI1ydDilcZlwQuCVwSuCSwlMCTRb7ObI75UN2V90P9/H71uR8cU4/v5oN0HtD6QQ0gKIMEUAeosEo9GWi7dqTtE0AIMNB9nQ+gCEDAFgLJuZW2wwNEAVxCzGkTcBQxB4ACwgCIs3UtIAahhHwBKsp2AZABW7OK/wy40/6cCafOAMXZOjUZlb5HygL1gfaAXG3qMy6BS8ncTeaH8gGRIYX7wV0bZTUAgD2AIwkQfa7X9gBrQEF9TDajsskVqJWMzPsP4FZNP/TgdChjkwd2bUYkyHyQ7SDrJuTrfOBP+5XR+uR9to8FTPoDKHhNdvPcfjZbzfqdrIC7ZBjCNKSoOpUfeZJR5EIXAHvIRuWoo4lfMuszQbVb+dmG2ueQttkmGKkrw8xCA4AwQByZoD2Ae5lQOZstRPncHnKCUjsXmnFq8G6CJbG1ttkGnUJsIxmAuezId8nUldHlHEHyNcbZWlHWEzAbmdPtn3apfvKi78hOpIzPtqwkhxUYPnWu9bzBqPZ1Kz1dAYWRpfEKoQ7oB57zU4BzvgOo23bfcp2g6A4InCBr+68u47Zltx4ExM1YzjasQNge96ljsw2zrrN4sQMYd3KZ+rwDNW+aOuzkNm2gfU3776mrqS/+yTnStoSXiWfhhC102QKCBzkg+4nPYdd+R8CJHXzG3MI6usrXsDOLESyuee1rX/txWeSz323f+S19QvA5K5UfZotILbbMzsRCfUTKyBCTbSiLLCTBTu4NxLc/bHJhzjPiC8mGn5AhycaQIuzee7FUtqPdESzCkAEolmX7YT7fAg2ydZ8zxBEkiX8BjaddTT/Q8auB7p0+TX2JjxczjK8sOxmE+sUPuh5pZj7DB9ppI8cJ8PNiigxkxBdiCzGjr5HrnEN0GzO/mgB5+705/yIPdZKzra8t7LEdapfVdc76Vn60r4k9IMXe8pa3HFuuytzUd7shrOLV1C3+3zwBKc3nI85CZHccIzOLBsRM8cFRBk2+9pyi203u+s8m2YKdVugW+0AK0jljEMJ/xpToRvuEHoPpT31GDFpoYGGSmGHbXjqhjt79I7ZhvmlraDE221TzAS2rlU/quvU/ZLsFjRZdOKOVHzEW2REjY4YcNPfWJvK03bF5sm3JEZEvfelLj7Ynw3wVeyOHlQ5lPNg3HVSX6+gGcj47dqSMVeycMd1c0NzJ7hSyy8lXjNZG/VOXMTae/IhFHead5l7ZkWM1nurJ/NzvM0twF/Mm6a8czzYydPlYGbS2W85iyKlDrWuJ263zu/HvPsxxWc2tO37N/q/id8qIn+h7MiYde9oezso/m5fNuDH9XPdhF59mX1qnZhunb5/9uWmOMduwisUr/7e6Lu3s3/Ld2Zyo9WnWFTvPeHWMOa69l9l6JofVwuZsM3zXud/d6ti/68zXmzTm+v2SwCWBSwKXBJ6IBC7y9YlI7brnksAlgUsClwRuJYFPFvm6A69WjT57YOuH5H6gzj3qAZhkS0SgDCA1K/NX98/6XNMPk2fkK8AWECIT4Lu+67sO8gR5mn95eATwIt2AO0jP/GV74cgnACyiyD/gajJkc4YfsKXLX4EFE8SIrEICAyWz3a22AOhsvwhAB/zKYpG1BIDsNiGOAI5Z8RxZJUOI3IBL2aZRv1zrd0BcZ1u5Jtm1+uR3r4CugJXZvpn87j2EHw/kADcgmYwb40vm6tCXEJJzrPO9NvZ5vwDtAAHamsyxjEnakCzfZJ/mHqDdBCqSyWwccp+++pdtaoHKxt+YJMs1ZwuvQG/tIXvtTZv1SXvohmwngKg+kIuMH8CzP4ChLeoA9kDykPozW6NltgOhzsCptqUdwBMw0ivQ3rm9+h3CGcCJALGtnn4CsgHOtpmmt8Bz2+7JqmEfyeCNjqcNAZ/ps3oQGfQjWxCTSYNmkUWDlu2fuj8ZnwkM9/WznG6X99k+GqAavTWWtpBExsrgmVso7trW49agYPvIvJ+62r6k2zizf10XEDfvb/Lft2nvbQLXykev+rHTuVnH2Rjf1J6p42c2M8HQ1pcZv6JT9IL9WkAks8viHJljWbDDByA8nbWIdEF+uKZteeqtRT/vec97jrNCLZB53ete90CW9U5XpyyyYEU2OkKLr5Fx5nxLcdCf7DY+j505bxkhwu+f6cxqPOJXJ/k6gW7X8RHOAEfwiB3+co5rzqNEkIiliGr+khx8x+8gphBKyDcLVfSJb0msS/zuxTj8N/+kvFy/Osdx+oT27e1L2/bImR7whYhBMcPv/IH6xDt+PFnyZMCHvPKVrzz8PZk/97nPPfQmejEB8tmOqT9TztPetJEMxGHkKHmFfOz4uvKRO3Jh2q85gjpkWRtb5K7dC/S9dSZtnfIUL/hXma8IR+efkl+2uc3Y0GcLB8QZxBqSd2a+5tqey3ovvsiaNX+S+WoBHb2w4EE7V8Rcj/W0i5WcU3fOB7ZAw0I224xni+3owoxTdFd2LjIx29Xa6j6LD6aPar3omEr36SICOxn3Ml8tbsjcJvean8nQZE/sS/br+973vmPeJm6L7TnHPXPI1MXmyCBn0075qKPHwGIFumFhib5ahEbvyX2nw6t4mXkJWzNXkL1sPoxIzpbv2i8rXp/5D2OgHxaaqBMR28Rv15Oz5HMUyW18Rcds7eMP+LlHHnnk8K/8bu92EFnF5nou0ItHdvFwF8s65t1m/nfTM0nat7tutdCldXHG0TnP6f7PWNjznXnfbec1fV/7oZ4X9tj1+zP5zbbN8Z+xpNu7GqPVd9MmVmWubG4Vq6Yezc9n87Eu7xgvbOvHKebdL57xjGdc+PhNwr5+vyRwSeCSwCWBxy2BK7g8bpFdN1wSuCRwSeCSwG0l8MkiX/NQmoexFZiePqweGPMwvrqmy/beynpgEzANGAmgAro2uBjwZgJNE9DLg+qqvb6zCh3IC6gB2AFEsiVeAwwNts1tvEKIAtcBmYBkfQAqAa2tvAckhXwNcJjtY0NWZiu5+eDcD/Q74FddAGjguYwN4L4t4QBLgCfgbkhDr9lyCqCUv5xBC6Tze86sVXayO/U9xGx0IVmy+upPf/TX70BcIBwAVhkZj2Tsyg7SVoSc/gOsje3f/5S/f+exO4/dB1DJQDv9psxsFecVWAY8DIFMvuoMgeo9Utifa0N+57oG05It1VlTU2eT1aV/ZBkCNueG+s5fCG59bmA1JLXXkMUWF+TstMhIucBkCwMQC0BDGSiyogIQNsE2Qd8zkOgMXDP2xjgA6gT1A3LSKaC1DDrgJRAR8Iq8AbLLUgVuut64OlOSTSOSECoy/oDIwPRekNC+MHZnQUYWStAVPiHbtMZupixWYNNtv2sbnHJtfUhGEVBbFixQnT7H1rW1t3SbgFWXtarnDGhz7w54931nvk8Qt33KKva0v14BpV33TbGrfedNcp1+eqfDuzbd1K5Z/owfO7m0/Fbj1H3MDgWyX50VaNFBwH+kvGw6dizLPRlnKzC72yq2sB2LEPg65GvIfW2eCw928TkLQJAqiCy6aUEHkvWd73znQYLIBBSzEFEys5L1mrG7yc/kd3Lwb5IUU6dz9iiiRAzLIg7Z/+yczJAmfIDFT/7xNWIMH+p6vhcBx09apMKXmjOIXfkT33IGu/fK5HcRWrapzQKgm/wm2Z4RIZFTdCty6O9blupTHr/rbFM+H8GFROZXe07TPm7OBT4ODK/dJyaInnvVSbecISx+2v2DXoWMU+asczU/SXlTdvrO98tMprsvf/nLj0zKeXZ360TKCDFqXGUEI8u++7u/+5gr9Nnl2mPepXxZxshM2/hmh4iOXy2zthHzQPeKschhRFyTtzs/PP3v9B+JleYD/+HP/8Odf/0//+uD1DUnMT8Lkdz6MMsUZ81P/Zlb0gs2G3KzZZ92tv/O7+wAsW8MzC3Yia2Fke4hcuM/s2MFn8PuxFrxm4189Vd/9QNj0L5LverxXTI6U2b7jW5fFl/IXJZZaxGathmDzgS+jd7FNsmbHSmP3Mw59Mkfcp5P0x66SZeQrubK6szxAfwL/5gthi1wdD09JDO+5+zf1Glt46fMEeixzGH+lY33rgKrWND1rPzT6ru2+akjc04750W78qZurvrYdtW+a8bmWcds48rmVmWf+cHZz5bjlE/HrdXCtbM502zrSp4rH5mx3snmJllOvz5jwG3KnXbVc5mVza3kcGxTfPLv2nb4VDzXj5cELglcErgk8AQlcJGvT1Bw122XBC4JXBK4JHCzBD4Z5Gse4PrhcQVizQfQ+WC4613KCqkFIHEGlDOxXvziFx9AU85wawCnH0wnGDof+mfd7gX6ILac3+j8PSvuEVvIk37ovAmYaFkksyjEJYDXynsAotcAOAgjACQAXgafP6BPwKZkd6ZsrztAIIATINXK+p/7uZ87zu/7R//NP7rzkodfcgDRAKMGNUOudT8DFDZYHLll2zWv2WpXeUC7ZOACbLXBn7aSL3l4Tw7G1b3IanIgE8TEF3zBFxwgO6IOeedVxol/yaRVdmcwBxh1TUDWHuMVgBUgeYIHEwSaOtZl9VinnOhtPmc8WrarOidwtQK5sy2fMw1l5sj+ka0CgF5lJ63AsJXddR9zT/oG4DVWyge2BmRsUCZbcTtf7U1vetNxfhkbNa4yYYGKySKK/9AX5Ikz7IDdthp1H5s7O9swhL8sKAAw/QbwAskRvDtyKOOW8bgJ1Jz+qj+fgZF+y7bV9BsBJLsFyO6MQ/6ETjeQvAIeu73t29KOXRuiZ9Mnn/mLvmf6t52f7vbtrmk/PPtw5sM6xuzscweW3hQ1VwBm6lvFhfwW+U1wNxnzrVe5h4z4Q4tvEJkf/J0PHothPvr/ffRYMAH4p7O2Gwb4iwNp3wRiu7/sRtar7FfEoR0h2CZyYPqnM3kYn5yx+p3f+Z2HH+F/bX3qPEmxEBlnm2Rn1SJCelHQ9LGtmx1zJ4Abmc1xju2QEXnJ9hcftJOPf97znnfEf/cjUPxuwY54wk/xIbKLySSLinpxTmJUdi/Ql4/+1Ufv/J///u75jWIwMlA2IOIlmerdrx4f7c+W601YTZmvbKrjb8rshVxin8Vm/IddKywGE7vjnxO/Wi/nIokmGnfzltZb7+mreskPCW0uMvWq/UXedwzp/vechc9nC858RYLZ8tZWr/xh23n3sculC8bX2avGEKlqZwG21HZo3mNxDh2STW573izQ6vZ2rOv4bb5E7uYkbMF8ZMbX1t3W5xnn50JD+kJnLcYwxtl2OtsMd9+7rZGj+8U98pNBTAYyUc0FWobtLzK/a99lwZuMULIkf9mr5rw5D1VZmWOJr7J03/rWtx6kNiLSGcQWjSAN57nm7bvmuLZvbBmm35kz277fdszIXnHTcRTa1gvX2m/3+LfORL/JgJ/gN215LbOWH5VV7vgD5fMh5lWORTD+xtzuI3TUogy7E5jXaIPrLFrxmV1mAcH0D7O/sdv4Xgu1nGHNxvk3dfFLq7jXfZyL4M58zspPr2Je+4gpw9me3f3d/461sw2r8nfzoJW/mfXv6pq2mYW601/Pdh9teezOnb/+m79+YOekKefbfI5uTxnOOeYq5rc/Wcl2V/b0Q1PePf+ac6lVO8/Gf85JL/L1NlpxXXNJ4JLAJYFLAk+2BC7y9cmW6FXeJYFLApcELgncl8AnSr56aOrMxRbt7mE2D70BcjzcBqQ5A8R3D3izzgZqvQf8IHVsPexcJJlCAKuZydUP4932BoHnA3s/kJKDrSGtjgf4IICe+cxnHgBTbxfaD7XzgXbWlb6FkAO2AYY7K7K3CwaI6W+2R9SPnLsqA0WbZCElW7brm+BqwB3ED8DMyn+AMrAfUZWtI3eAQMtwAkoNqIZUjVyS/ReSLORtQA/XJZM2JC5iCpgFFJN1JQsE0KYeske2qidnzgKGk4UQ8DnAxWoMJsgxXcgEfVYuJn3uehrMnHp8E5C0q+PMvakPgC2rErFJHsBPsphymODL6vNqXBuQ9jubkIGmXme7BXzsdhpb2UbIIOc0yqaRwYEcsUUkYNdZl4DOthljahGC/vz+7//+YRfAfiSPzJMG/VNfQEc2AjzNFsbAYffQHQQKor4Jx9V4TFtuIGv6qwardmOUe6IX9BtJpI/OZk6GOZtmg0iDSWbt2hnftQJIb6NLOx1f+cqUtwL7pr9YxYwe4663fUBkf2Z7ZzFod1/XfdNUYY73vH4XR+b3Ge8QLYmrSBILSgD5xv/TPvXTDoLz0//Jpx/24js6bHcFdkwnECF9NnjH27RPjEAMOfvRqwxJMVGM0Kcm8c50NZmI7FuWIyILEYHglAmLIGKjYgayhf02mL2Ldw0i32Y82o96j1iy9S0yhK/XL+1CDMuO14bEUvJjV+JqFvSIqWIpGVtQpUzkCbI78iVjJJ2xsdsFXyPDDtEjs4+NJku3fX7rsO8z91np47TVlT5331NPCCgLa2RgWlDCpxrjlnn7fOVM8nXnK+Zcof0WnUDqkZ36LIZJZmDXPfuys/lc59W4IMidV4xcs2jAeGZL2ZtiFr23GOBlL3vZMW9FFiJGZR5GL8mAvxVPLOxBatn2Pn52zhNW808ZjbJC7eRgzkkvslhm6nz3b8aole0qV6xi+/puwR2Cb7U4ZhUL9JvO01sZ7/TaWczmxbNvub8XqqW9xkF2uUUWyMPYeI6I6LYbN+21q4W5pNiOmOcP+pzXjhftA2Y8OZtzRo/NCflOuih7me3zj3Pr/jmH6TgZ24p+6webl22KhDW+5jPI6xe+8IWHH6FfFgjYipn/8Zmv8UcHxGx9RuTSRwtn/HVmbtvTjHORi2vcj3ylnxZlWaBGn5t87fvbxs7I145rOx/U85td3DuLzas5QmSfNu/id+vG9H9dRtq4srkZV9oOu90dC6d+dl3x61Nv5z1T33b17uJuj81qLnX2+6ru+d1NPn8l75XffeC7x/DQjy271GOcupfkqzNf721F/PRnPP3Cx2+anF6/XxK4JHBJ4JLA45bAFVwet8iuGy4JXBK4JHBJ4LYS+M+JfO0H8t0D93xYD2AHJEHAAk+RociVZCL0A/QO5OkHydXDYgAf2xvLukE0AZsAj7ZVAw72Q3we0EM893itAIsJdHT/3QuEQdIAe7wmI1Y7kEi2OgMEW12fc1Z9zjaLfb6qtuYfQAGQCGSTXYjgBGKRoRX2yRJtQGjK8wxU3oErUx593ZS/z7JZgInkD9Rz1m7AUr8jAPxF3kD2bDPZwMwOeFjJfwIfK6CzdTZyWQHQZyDTtOUJfO9s/QwcCzjvmtuAyunHro+r8YpNvPnNbz4yUIzRj//4jx8kEbC7y9IeJOh73/veY2tV50cCdJFPSB33IG+QqlPXsi2rRQL0lL4CpD//8z//eA0wfx/YedrdLc1C8gNM6TXCBmFggQLdRhzEXhpQC7i1BI2e9rT7mYct/xVod+ajJyAHuM15hcBffQa4y3aUsYToaSKly562s9PxttsJ4J2BqCvwrts/feoEQldtbWB06knb3W3A3ZV/b3++s6+bbDIbQjC8AAAgAElEQVTju+rr2dhO0DeyDsGBLEQcAO9llnml0zlLlG4ae9lvbAbxyZ/RA5lVCFCEQEiNVUzjCy1U+Mmf/Mmjjhe84AVHdqodAuaipJ0u6Dc9ZNd2epDtaOECO9VG2Ymyw1zHbhGS2YJ/6sxqDKae3hQr4m+0CRmKmGMrYhS5INycB46IXQHqrSchqBBMCGpkHMIIwZTMc+2zJbqtVPksZX/pl37pkeHLvyF52m/GhzTZuvIlM65MXb1JDumHPmi7sz31FxmemK2MHufcc+anVlmwsy0ZA4S1eRBCO2dupv9T/2NHLYsV+U9u5jP0/t3vfvdBrL3+da+/8xn/3WfcXygzfcn0NcgzxKNsTfpvQQ/SMbaS9htvcvu93/u9g3xFXGfh1i4Wtp2RPRtGNCL86F/6tJvfzRja5WkXWVrUx9bYu/hkPNl969qcZ0z7T+y36MJ8yTyVThsnc8N5XIW65x//gYDUP7vKsHuL3vS1512pW/zix+gjn2AOyU74qt51ZPr2qSu3WXzTfkA8t5OGMTcG5obmA5HXjLOrWJG++43+8Hd0EPnvmYLMLOyQfZrMWvJRZ7Lp+SF/CFfj6Hfz9GQuI8D5F3povq6N8SHk05nBLRPzfnKln+Y6z3nOc44x6DN3V/Pbns+sYlVs8SZd3fnoLOK4TXyesaA/3xSDOzbNeNx2MP1AX3uTP506OO2/beMm39Dt3fnBs7lDyl+1eco6fVzFj657jtUc0wfi0T0SdRe/H7gXURoUe/CuIWKRqd7P8i7y9SYtuH6/JHBJ4JLAJYGnQgIX+fpUSPUq85LAJYFLApcEDgk8GeTrx/7mYweR8bHHPraVagMYDbIFBOyV9f1guHv435U3gaYAMUAiGXhWnQOCAW45Ny9l9QN6gzL9EDsfZLs+gNs73vGOAyCT6SHrx4p2gE8DZHnYDVmyAypmvS3c+fA9H+SzbSlwJ6SsbAnAEVAQkaN+7QK4A30QObKqsiWz34E+2gcwAvQjz4BrMpsefvjhA2wKid3g7MzueeABvjpyUx8nSNTj3kCEfiEhZDeHfE3WUXRglRky23UGOjVw4j59nJmRGYfZ/9axm8CeBo1WwElnjrX+rWS5s59pYyswbgJbU34rG2kbClj+6KOPHhkixgdICHhFwnSd9FWGlnPaZBw98sgjR1bPRz7ykYM0AQ7bvhHA2+3oNqhPBqxFAkjc5z//+YedKyfgpTpXxAsw1IIFPgKoCtSUzULPZdLS+UluNui2AqxWuts2vAIEV0BkjxU5Ad6z7SR71T8EQc4aPrOZlT50+am/F4W0zKaDX/mh/q5lFF+f9q3qneBk6/TO5027nKDjbE9sat63C16uax897WIFRK7aOn10XxNCBLmEMKCDbAEJZHzpIl1GHPZ209l6m97K0pMpbuGJ6y1YAMJP0idjok5bbluwYFGS7HILHhrojyy7rdPG/3/27vX3++2sC/y9dwuDT0YnGf4DwzwYhyGaYAxFQSBTFCUEIpJq0wPTEwXKQXqg0oM9R4FS6IFWoEJt5WBAKVCiUZAYNPHBQHQSJxnRBzomo5P4QB1D9568Pvt+37zvq2t9vr+9dzeQ8XPf+eb3PXwOa13rOqzP+72ua2kvokqGOvJR6UvXQe4gHJR6lXkm1vS+ku3bVn699XjnM2fM1ifktQoIYhWyg41YiGHfaG2Y/dOOmQWWmEG+CCrzB/1BbpAv/8VnyKqzL7p+ijvkLvNs2tnsS+Qa3erPcw6z8s3t93a/ax8C3DyEbyMP85EQMzPrdY5B5NJt6351TOuYlIU0dIIev/71rz/80yTZpl3GrhJXI4f4Iscjv/h4pNev/9qv3/vu7/7uI2Pws37PZz2UUT1jaMY3e9W/7nWvO0hHGakIWAsb0gf3N59QOlbsYn8WAHXZ4dbdKZPcO3Mw560qn3SW8dmcwG/mcfRPv83jEG3ioj2GjefUt+kDm/CPbiMHEajvfe97D/JDaWWy7P3fW8/YAvn5y6aRqMoyG2N2Id5aFDJLbbuGeynjjKgldyWwyZ5tznlF9GAXx6Yv2sUTx8leR1aTm0VW9qRV3aIzpVfxYc61yS9zaXqhug3y35jwxyrcpOx6Mn8zB4xv95cdKjXM51osZiyzNYZ2IdQ9OyBi6Z0sez4zutf7BtMv8xTPGxYTmKfQZYtonNP2OWXUMb2PmzEw57Ue5H3b/MoP9z07Rk4/07+t4v/umavn7qv2dZvOnj8yTmc+OjY97Wr66tV9dj4zfZ39z71WY7H6bcqs27SSQV9j6kjPjaYP3c2Pdu2cc91krT6wt/uZrE2+PvD5156vdxX3ddwlgUsClwQuCXwaJXCRr59GYV6XuiRwSeCSwCWBhyXw20W+zofGPPT5m4f4FQDVD6gTLF89cPcDY34HGAF+ZMMAY7LXVMjX2bYVuL4CU/Og6j7Zu1RGBqLyD/2hP3TsVQkQed7znneA0QFl5gP8fECe4NJKZxvA2IHUAdkAloAngJn3eQVEI5NkyiJ2gEHOBfTbB9AK/GQLKXkHbEO6vuQlLzmI25QfPiPnJvgzQYs5zg1iRD6tM3M8gKXIO5kVQHaZub36v2W+uvaU8Q7gWwF1PX7djwlSpQ0rPX8yfmmSh33/BpJWej2/m6RDt2P+1mTz7EuTU/2b75ETKcfNFpRhRAy13rIfBIcMWTqmHCIAEjgMFAZMAjgROysSPbrB9rKfHZDeNRBCQGUZJa2H087pvYUJ9usDrAJHkSxAYhnsyR6P3U8dbN/T4OZOtyZg2eef6UPsFrFkEYWyhik9y14tpJj6PsHP1oO2r/TN314kclf9nDKdtttgbr/v63db5/cTyGwffAZm9nFt/yu53MUXrOJM3yPyz36euyzD6K1xRKjLpKS3yWQVR2SHIVu6nHDaGGCf3gLy6a0MbiD+l33Zlx2ELb1dZRK6N9tEJIiRsl/db0VOno0/e5Mh+O53v/vIZmOj7DUlst0H2dELGDp2Z9yajFrZT8rP96Ka1tdcE/mqX+9617uO8p+IV22SeStutd8506fEddlrZIRospAJUad/2oGAYof8hHiIeJWFPv9NG5v6GD2Y9tG6Ov3Dyk76PsYU2WXfXaVJyYMvI4OVD5s+o6+1i99pXxMxrkMfyQv5KwP58z//8z9lq4MZB+f4T9v02dwlFRLEBuSrOVYvMmhZdvu8p0P8vD3P+XnzF4vILDhrG+FTLfyh0yohKMttntMk6sp/t12mHU1yn52Tc+ccgx2Zv9JBCx1SppaNx6ZaVu2Dc79eDBY9Ikt+xgIChKAFTsi7LL7LuYk35EX2/JPx9WIPYg8fxc4sbESoklX0iSydSxfEdr+ZA4jn7GbG87m4rG109qPtf8o2+sI+ka98I3LYHER7e37Tcxbv+5nEPV3DvJdv/bVf+7Wj3zKnkZ/IV4u0vv7rv/6Y18T+Z+xz3cjS+RZFmPOYuyJaVdkwfxELjLnzXcuiSHGdz/HyWSzwO1/HthG/jpGZbxw8a/S/lk1sefZ/FQt3MXrqavvUXfzc6f70Yyu/tvNN0eWd7cx2tS7l3JXt5LtV3FyRtd2OtHXeq9u4kmv3sW34LAbM/s941jJfyajPnzqyO362ZxfrHtK/pMDaBvfx30qDDSHrWHvj+kfmz3r0WfOyD31+9mc8+8LHTyV0/XhJ4JLAJYFLAk9FAldweSpSu865JHBJ4JLAJYE7SeC3k3ydD6gNTjUY+9BD2yOPPFjBPR80++FwAlb98ApwU1oRQOyvPdkQsNkX6aGHwUeeCLvzeith9oMuUAWQBeRxrj20ZAJZxQ4QUZIw5M98yN49pLvnGfgxQYNbD8uzn9oMQFLSMkQOIM13KdFLRs4DMJEjkhbo6bM+As9kEwHUUrIu4HjkGDAr/VmN4wps6P73tSYQ4zdAoAwHZTTtfyWLCyDbfZ56dSb3Od4N4qz0ZfYtuj2/3/XTcZPc3OncBCPPAN20Y4IyLdsVWNt61yDiSmarvvY5MqA++tGPHtlossYQIcjxmZmMoEU+0bE3v/nNB6gOtJUtCzR97nOfe+yr1mOxAtPosIwUiy2AnAB2GWmAyxAPTTBNP+IcRJbsFAsTAO7sGECqTcDPlKBMW6aMzsDIvt+T0cGMWeTtL7ul+9m/l48B2Opzl5NuXVrZxM4H3qUfK38de93p3cqGc50VkT+v57oNgq789Wz7tL0zW5y+dAeo9riv/FtnnLVNuV7ID6Qrn4rsUebWGALSxQwZg8i+7F28i5PuTVcRoYhHhCESXpxLBlV8jL8BlflMhAIS0SIHezDOLL3dWEUPESqIBFm0Sux7aXP6e7bAI9eefqr1Ju8z3hMQzzhGNuyXr0Gc6QtCCeHCh6yqNHRsaRvL9+Ke0p4W9yBg2BwCL/uOZ2EIAiZlm6M/Zzo2f3OfEFGJmT1H6rh55pNjG2K4zE1+UAlghKPysLIlZ2ydNrzyF6tFL63zbTNIKTphMdSLXvSiIxuPnHbXWPmL2QaycF2Zhyop8PH2EHXdLgm8ulZkncUKSGnj6Xoycy3SadmLITIK/9Jf+kuHLiNfEV4hO1f9XrV3ynnn71sXosd0DHHJRhF+7NsiPrI078qe5HOesLpH/NBso+/NixG7CFg+QBZ85k7iCv9Ef5B8Yg2Zkbf3/IzFecg+5KGSt0hVRG6qpjjXPYybuaX4ZNsPBCwCOfbcsXQXj2bsWsXdtpOMd7JVkdjmH/wcW53/cn1tyn7WqgnY0gLxTEb6bK5vUYtFMcbpsz/7s4+9c12b7z7Tc/c0986CUPMji7vI3ffGnA/zQsbyWcaDPC1isRDSfIQ++h5Zy9fR4a/5mq95QL6uYvdqIcCMda2LM2bt4vnZPGb1nLKL192WXWz9lEG7/8WMjTn/1hyr2zfvv+pvx6p57d2zQd+j4+nu/SpuTHnMWDV9Ul971Y/VuM84sItfZzI9/a3KDD8Yn/vELPLVd0oOn80ZtPEiX3dWcH1/SeCSwCWBSwJPRwIX+fp0pHede0ngksAlgUsCpxL47SZfA4w0gTAz+eYDYB+7e7hdrezPdYAoQGnlTIF2X/d1X3eAsbvV4Q3ezPe55nyYBaQDloC+gClZR29729sOsAQYJaMoWTe7h+L58JzPq4fuKaM+tuXVxzWwROYB5CbZ4TOADciMDFAmzup8WUTKYDYIBGgCugHggP1kChACUqbcnr+9N+wZSLIb3wYKVmAJIBCYKttY5iuiLpnNK4BuJ9MJHJx9PgMZdvoYMGPqgM/A8uzv1edP8GoHCJGR88/spWUfYG2VabIDNXsc+pjZn/4NgfqRj3zkyHwBVtpbTvngEPvO1V8lu5FA3qeEH9AZmS77CKGutGGDiqtsa9dj8wF9XdOCC1lpgHr3Tfm+HSiVTHagNL8BvHU+0BgpRtfZ9iobdgfI9ffeu0f3ZWWrK/2bwCV5AW2Rd+zAP5k92dtOG1f9bGBt2l3/dqbnM7jswLrpR8+u2brUvmn6vM6UO/PTu75MIL/vu4oBc/xW/nrKo20x52u3WAFcR/BYcGDPYd8hI8QLeobkb7B85QPzXfy5TChkgfLrynyLOwhYJC4fnAUeycS1yAAxIvvNnq3unUVCHeumfnS/2KgMLlUfXvjCFx7kKzJi6vbKt5/5+4xHrjP1vtvX5BKyCOnI38hEUxLVYg+xKf2eejr9YvrXY4YIIVMvhDNiij+RiWhxh+tnL8mzeJxrzjZMXe9Y0X59pXczJoZ0QsTbk9ZCEtUEUro6Ml3Z4Ry3Jr1nXNjNh/g2fhfJKRMSMS3zuP31zvet/KDvtEP1DmQVQtmcBOnUpWtXNtrXcw1t+8QnPnGUpzeOMoLZXS/IQa4h2RCzFpfZL9ffZNju5Lbz4avjV3OA6J35l/mW2GlREr0Sf8Qx5HkWSOx0aWY16ncvVkk7fWdOx37tzf4d3/EdBzHJfhHQqj/wT0qauydZi38WIfFZYqNYg4A0X0QQZ2sB5Yv5NDpoT2TnpKoK4tOiRPuwti62TkQ+u/ninIvMGJfz9JFfZLfIegQ2fWQLmZdOHTEX0xf+0YKLX/7lXz5irPE3LnyBxRyqaoi5fK7j3/jGNx6+NqWgd+OuTchsC18sUPA8gjiVdewfuZl3I3uzXyy/5l7aIbaTISJWP13HIhtzJONnsU76Fr8U39cxZTWX3sX01tc5J13FvfYV7Q87ts4YvJqn5Pip0/l+Ne5n/q3Pi73t2jf1sXVuF/87buVebXvd3vnstbLnxIGOB+13Z/9XPnqlh7Mvq77dxUev9GV+N2Ue2U2dSjuXe77WRS/ydSXh67tLApcELglcEni6ErjI16crwev8SwKXBC4JXBLYSuDpkK95oPrkb37y5p6v3YAGbr0/I1/7gbAJqR3QMh/IQ+wA0mQQADqAHEosAi524Mi87+5h3vfaJQtGBqnMWmQHQAowCKSxIl45Niv+c53VQ/98uJ5A5Tyn29gP7ZFBP+D2d/k+32UMGuTyHgCFVPY3L8CPvgKaAEEAUOAQQApY5x9wEIgEnALWAait0k+mxg647P65zmr18wTFIwNtQJD90A/90L2XvexlB/kdcq91r+W/MoodkJH2zLY3CDVBwsh5kkQTzM41k20cnVoBY1N/ojMZyy6XN/s9CYb83pnKUyatVztg7JZ7lckBQFYi0pi89KUvPQjYEBWxUfu8KmnILl/xilccADDA1N52SCQ25DXbtCoN1/uhKTeIREVo2W+2M6VWfcp3xgkIT8cBn4Bmf30PuEUmyPCxqKKzd6bernSkx23qVP+2Go+dzgHskRPkrZ38EIA2+3i2vbvH1JXZpuih/raOzPatSIT2TXl/BgDudGgF+M7rrWJBA6Crfvn9jPye7WmQuPWvxyIEaMeg6RMSKxA/CA0+i92LEUBz5Vnp/arEae47AeuWtT6lTKnMQ/fhD5GqFjCkz4ktCBPkCnKJnSERk7U6Y+lqjPQHCYO8sbBJZrrFTfx920TH/JUPa1+Z9z2uM/422dp67T4WXfA39sxVCthCHIRIE68zRvbnFSGQeMi+2BkSyYsPY/8hxOZikJUv7+tPoL77vtK5+d2MmdPujIsFYcjGN73pTUeGnbic+0xZt721TGb8O7Mvx2bBG1LIohDZmsi2ZB5nPM9iR/oWPTLmZG+RFTJPCd7v+77vO/ozFynE5ud9EmsQasoiI6VlBLO/3o8YWYdctwjIwrLXvOY1h12EwHedVXbjmY3mnO7zjPEhzWVasl1zVtmk5GffZL7hUwjse488ERPvl/Sc15w+qOOb3/TVvSwWRPCKkeIt+dAbc2f3Vs4WWUrXzXUtcECsWnBhURWyUOUR9v8VX/EVBxmIgP+5n/u5g+S2z6sMcrHJgj2LQm6Rr6s5UHR2Z0dzThTC3XiaT2g3Il25aRmkvTjJuWzcfNIWCI6XWWoRBz0wF+BbEMkqv1jYgaDla+m6ih0WY1icNXWyx0GbLL4xvghbspUJbJyj9+JCSrebd5uLk7EFO4hbc242gPg190bImm9/3ud93hH3k5FMt33v927TXeNxbH3a4xyHs3lM+4udz5px/GyOdOavp29axeP2f22Pbb8r37yKDdNPzvlJfM4qrvWzwV3H4+yclQx7nLp/8367vu189K69d+3Hme+/yNcz6Vy/XRK4JHBJ4JLAMyWBi3x9piR7XfeSwCWBSwKXBDzo/9YGLE9BHk4HtD32ycfuPfb4Yw9d4ezSeQCfYN9qdf7uYT03myDMBLf8DkAByr7hDW84gA4AEYACoAFABVTM6+XhfwcA5aE2mUwAEZmigGfZATJvfHYfpfcaOLsLqLQjHydwkGymBhqn7HcAXLfjrqoACAKCAnyAcHkhmrPHoWPy3nV9RuAgFWR0Idi8gGDkn4zPBi52D/GtM2kzIhiRIXsDcQdATPbBVOtJHq3uM/Vygv+tK45tImueu5Jrj1XeB1RpsGbV9pWZ7mxgZV9Nprn3GbG2Aox8N6979h2SArj7vve97wANs3crMggh7/50RYlHpSQBsjJjgaDJDAFyKh/KrrpNU+cnsEwnZfYgmICdbFC2CnA0oOsEzHPN+B3tt9gAiQBoBXjyG9ptQQUCVsm/AJ4rO5w612OY+58B99Pmpw6krQBbcgPMItb032/ax+7IezemOztZjfXq/i236MOqn2f6ewbcdZbIrVB169jIq+8327/qQ4/DBDJnvJhtNCZICIC7EpbGSayQdUevkeR0qEta9zWS/diLkNpfdkwF0svWUgkAeYOAtCAlY5nYog2IqFe/+tVHVp0MUUTlzg/P8dEW2XGIGhm0iBi2iqBpO5iyXNmcY0Kq+n3GvyadJvma6/telj3CB8mjXCwypDNxd/dOn6d8e04y42X/NsmWlY20HNqupu7NTNedvt/SOVmiSHEErMxmcZHfnXp8BqR3n+dxq8/RQ/6HvlsQZTGaBW/0IhmmO98942WPl3kHfZPNyw8jTpGvqWRw5idbVsp8I+fJRkYwck2mZv4hvSxi+fZv//ZjzpJ9xzsrfI7Z1Pcesznf6z7SIS+EH521AAmh5juEL/3N9g7I6z73rnPE6N2cO2Xuyl5k+SJFkXd8Ef9BrvZLtzBEnIsdiec/8RM/cSw2lC2LnDUe/AgCETGJwJWBj/RUIQXZytcgls37LILkazr+TRnehZxKn/J3xu/oY8b0Qx/60EGiarNMUQRs2oBoprPZy9l4Z/Fgyi+b71rEwJ/Sa3NPJPSHP/zhY47Cxlx7bm3Q+qdN5hTmrK997WsP0tvCMv63dXjagsVg7m8u46/nC/qC/DXfNX7mUu6dcsXaKtNXjIlszuYcO1+wi5nRrR67vsbsQ38+i/ftKyO7lX23v57xfM4/VnPxW3OJXXt386Jp69P2VrI5k8POd6zOuRXb5nzhlvzPZHMWM87i1fHb4/cewgtWcaT3g53XuzJfb2nt9fslgUsClwQuCTwVCVzk61OR2nXOJYFLApcELgncSQKfLvL1IGAfe2xZ3nLVEA+UDbTm4Ws+SDegfAYK7O6RB1+gnRJewDRgN3AIAeMfQAnYlH/zoXoCVhMI0GZAI1AQmA0wA7587GMfOwhfYLpSbID1ZH40UJSHa38bTNsBGBP0m6BT96PlsgJPptzOwInud+Tqb8DDZG0gfIBCAC7AG3AKWISwQngBiJAOiCsELPn4PtlDQCQZJr4LEdHAe7cxfQKUArKUlUO+IhtmudUJPPi8Akx3YMtK/3Jsst5WwEtk1eOUe3cb8nsyNc7Ald24tS55T+ZAx2RryXKho8hwbQY4y1rpcopTTyZQl/6c6WfroP7IjkMAeLEDYG72opSRAeSUNQNcBBTKnAEqynAC2MrKkzlFZ1pmPX5ZhDB1E3kqW0QWD/JX1qr91YD22fe5dSPXn7L0mZ65Bl0D4FuAIKtEJgxSwzXpNl3OPp3dxpV+TB3c2eAtoGy2F4CvrQjttC+ZPquyy1Onpr2v/MoKNOt29DWnvjxZEDKg8q5d09fNMc3nM7B2gpfdl/yWhRZtwzNG9Oe0F+mqXKrMKzqfLDPZrvxgl6pc6Uzuu4qzcxzYPRLh/e9//6Gj9P3rv/7rDzvLXsDazw8gUGRsyZD6oi/6ouO1iynzPtrCPmOnL37xiw8St3V/FZt3sbbJzHmvjo1T111Pn/X1ne9850GekLEFHQiSuRBnxvAey0nsWtDg+LlIxXd97Byzbn/uF9+60s1u0ywfv7P9PmflNxBdSEblf2U3I3f4gvbpnaHcvjP9mded/ZrxIMcbD/H/rW996zHXsugFgdeLXvoe0/Zmn11XLDPPQnbxb+94xzsOYi9VFHK96SOmfVqQYx9yC+RkfD7nOc85CMH8EzOQW0hXNiP+8O/ZOmLG7R7P3VilDdEB/ky8M3c0P+KnbY9hnkpf+QfjZdGM+ZC542p8Vn1tfW5bm3LQBqQvMltmNN9ADuZojz/2+L0v+uIvOubK5swhfs0fZBxbbGE+YUEjYk/7ZQiLgT5bRCXeIy9ldZpjJ9tYjPyzf/bPHsdN/dvFhZVcO572XCxyaplnXqXdfJY5qqoA2Z9WbDdPsTDGIiuEdxbFiPfOQ8BavKlCQPbG5UMtErNtgvkUQtcrWdIrPdY+4y6LG+mtKgf7MO+ZceXMfyabl/9OKWKVPiw21XfzpVyXjq/mOe2bWq/72Ohsy9PvMxa2X9nF490cefYz/jVtaj/UfmPG827DPGc3t9rJ2LXYyEoubUurvq70ePZlpxtn5/a9MnZ3vc4cn47z7SfOdG4Vu2ab+lrdtmS0um8v1ka0PtSHQr9XJOxFvt5lhK5jLglcErgkcEngyUrgIl+frMSu4y8JXBK4JHBJ4M4SeDrkax7Ij6xXq/efZObrinzdPeSfdWgCmqsHYQAqAgY4BExDkAIoAJGyHgAqd/m3e3hHNMoyAc4BA2ULyA4A2CAfgSNIrkkINuA4Ae8VYLsDF1dA6Q6U64fnFXjl9wmQNLB1PDg/9thD2Y+zH/k9Y0P+SFlgkQxC4Cfwy3vglcxj2XlICOQcoBOpBTwi05DW/VD/QP8ee+wYSyXiZFcqawsw7HNWIEMDKv3gPzOfJii8Ah/mWIUszn1DUGecIuNZBq6B2QZKduDK1Md8DhFO3mQNGE3JOgAifQXwAxff8pa3PFgYcAtMm+M8waR8njbIBpA8SuwhBJOZAawEzgKaAaLGG+D8xV/8xQdZKrsGsG4fXxkcs+TizIZr+UbGZELHkKXKD8vykaEnQ8X9Omt5kvxz7CNX4DzAHFguqxY4C0jXlz/2x/7YkW0oq4e9d7nTCQbeArJ2oNbOV/X1tRVZgZBiG9rML7GtkGOr0pmR2wrsbt8wx35lJ/3d6v3sx8pnrc6bx93Fd8+2Tz8XEmBnU7lH28i8b871d2alAecRrwgxJS8B7RbprPZvbH++8tHtbxqA9T6+ho0rq/ojP/Ijhw9FIL2Xb/cAACAASURBVCFR+FrHaR9gGdEgG8x9kADI044zLae2Fd+7lww55CsiQZlfma/JEJz2uJJX96/LIk9fsvPD8ZkhIizAQSjJvJOVh/QJcdU+v4ne/t71ejFZ2jTJr1W1g/S3CfIG6af957iMR47NYp6MZRNUu+utZGvPUNmdSHhZiXyreUjHnelTd2OUts4M353NaieiDvEr61tcl/2IeJuxbepJyy/Xjz9DLiGUxRGl7G1xwIZ6cUa3KfrR9o1YRb7Slde97nVHvDFvyz++0pxC3GE7Fu25T/R6lXHa+nrmO6NfiEuL88QPL//MgcxFEXvklfsli7LHfs4l7uID2z+lHfZstijkB3/wB49L6Bvy9SX/60vuPecLn3PEi+i+eGIsZWuK5+bRyHULqcwrELHORzwicv01F5PVqQ/8hHmy8ZIJzd+0be7mD+0P28Z2vnH6qZ4rGnuZojJVtYustdN8Q1lk7y1AQR6Tv3nq29/+9iOzly9Rito4mbvE3+q7MvJszcIy8wskdPrW/jrjZE7mHNnbz/1fnntkzX7Bc35rX+TW4Wlj+WxexR7M4bIITBvMRSx40DfEtwU+2tN6OXV4xq7Wr7kgZaV7/d1s77Tns/lLj3XPjzKG01fP71uHVvOtHL+z0amDrWN3sbHEy128mvOObkePwcoW8l23qX3pnOOs2r7qd19jN/85k1fL5ew45Ovj0l7rGTPnzlLDxzg59vH7W9CorP7II8c85dnPfvaFj99VGa/jLglcErgkcEngzhK4gsudRXUdeEngksAlgUsCT1YCT5d8DTg4H85XD1ezbSsCz4NVk1/zQXDVv374nr/n/Kzwt2IfUPIf/sN/OFbtKx3mZVX4BA9W11oBjY5DcCF1ANvATSA3YA1IKIMP+QrMCWCzG6e0YfXgPh+4u99N9uXaKwDyrg/Qq3t1m6fMzx7oowvZwwr4BZQFECm9lhLFjpN9gCwyNg8eyh999ADyEEbIMqASOfvrBchzHVkLCA77DgLPkuG1AmAa9L4FXrRe7MYtYPkEenP8DvBZXTvHdrsnKRiZ0uuUxUW2ZB9e75GtZE3OXrJfEeBeAEagqhKBMuJkf0+C2z2mPnZ/dqBRf5/3xtPiB+AsotJ4JftSlijgW8k/NgKEBP7+7M/+7FGiFUkKtE/ZvLTL3zOyNPofOZIFAlZGOlJUpp+sEO+T1TbJyJ3/ocvkzo8Ao/Mid7L2G3kCa70s8iDj9HkCnzsws/Vt2tiubb5v/5EMNHblPZ2xyEEWLBvZ7fmb65zdd+rA9DmtQ9HZW4Dg6poznsz77PzaLT+1AjFbfmfxdB6Xz7txEQ9k7CGjkD10j25rO5s0NmyB3pztw7ySRfuzxE82h4REHPirGgCyAUjfZA67lKFmIYwFAwin6ZfSp87ITCaZvZAtkpBtquqAkv4rcr/HovWz5dU65/2K5FrFYL4NGWTxDXIbYSbDHcmNNFstMpjka5NzPTdJm87I+bR1+px83ulnt2EV+1dxY9rlmR9AJiFjkJQWJf2pP/WnDr93F/J1xqGWw458jG6m33TauCCZkFcqgFigkv1VW892dp9rkRW/Ks7bd1Nmt5LBqdzQY9BxqtuUa5l/iAP2GX/lK195EISukzYki/qbv/mb733Wf/NZ9171La86Fq502fb2bSufNmXB74px5p/ajjymt2IxX9zVE/jnZE66TrZw4BtWujx1YKVvrUveR8ctzJH5inx1H7YjGxQp/bn/0+fe+29/72+RjIhIiy2UktYXMpM5rO0ydhGxFkH4h2S3kMMcw+/uqQyxRYn8g33fLbpa9WfOyVZx0DHTTnvuu9IBxxtbixLM17VZu/RZ380xLIgx1mSd6ht0mG9kP54V4qejT+YzFrGo3iGmWoClUofj9G/OD7UN4e75wAKZF73wRfe++mu++pgHrfzALg557jBHete73nXMmc2PzT/I1UubzfPMk+lTz52mjKfOtI+eMWe2Z15rFRt3Y7PzjdPP9z1b36ceRH4zHs+Y0/fdteEs/t+aG/R8p/3cbHvLbs5X5rGre57py84vrfRgJ9+V7a3mTVt54FqPLamfgLRDvrZ9Hr/VMTnuuA/y9VmPPrAL313k61PVzOu8SwKXBC4JXBI4k8BFvl76cUngksAlgUsCz5gEfifJ1wb3JvCWh7v5AL16mJwPrKuHSMcg9oDfH//4x+9Z7Y+0QzzZg1KJsZkBcgao9YOj45TAA0ADtmUBIF+tbP/RH/3RI9sO6WQVOhBkB3I0ONFAQR6um5QOMDGB2Pmg3HI8exA/nYg8cv+heWwPvAN9Vw/r3bc5XogsICTQCEmAyALgAUhlWgDFMjYpUZzSxCmjCZQF7speQN4pXQuIAvICwzoDQVvI8lbGz+zHGRjU49Fjsvq+ZdF6NMdg2kCIVnJBpAH8EIoydOi2TEzvka5AUsAc+WkDOSE0ySRkZxYJyBADhk4Q9AycW4FrU79az7Vd+5AAssGRAsYmpahl+RhzIC3gUltkdOgjwB6QqPyif33dFXB7ADf3CcgGnI25NgCPAZ6IJJlgypKyyycDbM/FJvqXksRAdf5AWUEgOtmTOYA9JR29p8Mh2RqcW+nH7Hf6OPu68yHaR2+0iY64nzHXPsCztqx8x6pdK/Bw+oJp4w2I9pisANAdEDrv2/c4O+cuWTdPBXydsWkVd/o7uvwrv/IrB8nBXyHBkLAWnxgXfpBNih/05JYcpg1O/2HM2dd73vOeA6Bnb7Jf6Xsysl2Dn/j5n//5o3SmhQLKYM49NCP7zigL+eo8Gb3sVRlP+zUrgan9c3FE+4j2b7Pt8Zu5RvvJ6Ye1g83JZnv3u999LIhAuIrrFuKIyTvydfrq6Y93vnx13Iqc7X6s7HouQOtFVLv42jJsWUy5ZGwR6wh4ZV4R/sijEELalHZPf9/2Ne95V/KVDvI3CGBk05//83/+mAe1L5/3bZ8Wv+f+IV8RZ/TNX2WHU1EkfZkyaV+ZMRAXzdeQr/TVIgh2kbZk72xlh/X1pS956b3P+R8+5/CVaVN8mr+Zm8U+HJPFZvovtpnXmBP66zt2b0GOLEoyobOpxDBtv8nXM598y4+1zUX3+AY6IkPeHIFvEJ/MWfmilFomMzYuY9RCDQtGkIWyLhHqiEwlv/01T+PfLMawoMoczL35GYsjLEKU+Y/kXY1/f5f3099F7v39jBEzTqbPIS3tiW0ORfYq4Fiwob3iIcKVT9FmY8SfqL6BVO59izPW4j8ZOs/5Fjvo36yukXLTyH86qE3kpFTx3FN4pbvRYfplHLTRfcV32a3mc/pB/jKTe1Hd1I/WpTP/1b6rZbwak/iNMx8x/edKb6c/6zlQz7+a2J7xYsaVed+VT96dc9fv28ZaFq3H7UNutfFWnG8/NPXl7NyVH5nn78ZgxoNdH5CqKmId97r3yKcQr32/lQ48mHc88ui9Rx69D4k/fu/eVXb4rtp4HXdJ4JLAJYFLAk9GAhf5+mSkdR17SeCSwCWBSwJPSgJPl3w9QLGnWHY4D6Y7gHMFzvZD3+5BugXQ17Ay3Er2H/7hH74nWwfwpSyhrIeA0SuQYT4UdhuS+SubAQAC+LByHhgFcJOJaYW9kn9/5I/8kQMM6evlATiymA/EK4DvFnCxemC+dc6tB/yVUjU4O4GF3cP5PG738O04IBWACUiJRACYIVgRWylbjKz1D7jnGNkYADKyNgbGWJYsABFIE9As5GtA6JkJFHCk+x25rnSw5dvEbgOEzmugu68XPZrgaH+PnAbw6bMsCyCnsrdkAXgD+CHU6DmiJ+1AhCAgvuALvuDI7JDVgeRECCaTbQV2Tj06I1ImwTX1Wr8QxkBz2R6yX7UL6e5v9oxDSqXMtHMsipA1jpzN/qxtP5M4uKWn2glE/ut//a8fZY7dT6lUQKV2rLJ/7wJItU54bzzYvywt9i+7yPjwDUoSe9FNYKt75r4TSJv6N/s3gb7obQOpDZbqP5nTG3YkKwYRAiBO+dtco/3y9Kn5rcmGqS/tH5yfY6MrE1Rv39dt7vGect75j3ncyu9Mne979vsp8+7nygfGZkOYhKTkxyw6QFYC3ukI2QP/ka/0m43K1pQttgIj28+sfGx8TNqlDe6n3KeFKTKkLG6w2CA6YrGGzETZb/yCvR+zMCBgdsen7rO+ub5MRJm9stlku7Gl+IsVodh6uxrf9r9+X+2BmnaIEdqO4NMWfUYiIzOQfSm32WTAHOv520o3tWkugGrydOrYvEbPLWY8nrY29ap1brWYoP1tbMJxfBDZ2PuWPFQQMN9JHIyc55xk+oDZ3mn3Hcu63/qhHbIdLXrj8xCdys22r2vb3/nbkK+qFyCtkK9IZcRZ9vRtXevYEHlm3NkiuVgMZL5gEY7SrGmHe5lPKK/rWKW0ZRHORQXpa/TCZ8fTSXFYJQR7iCIcleVm8+YlKnMg85CX4t0cj+n3u10r39S+LPJb6V/LIbrLLyBfyQMhKiaqoGHRk/msMXMewtixso3ZlPO1HUkrjpiT+A35iLxle2TLx0VfzF1cx3iZC0eebRszDkzdaNmkD9M/tF5nbNJ348PnGROVcLSFTcjYz6IXxLKFHBZOOl7ZaXNK5PRq72fXJjdzMuS00sqyZMkTqd+x1fwDaep5gb9yXSWY+fyeY814OueYFplYRGZOhUA3xyNviwnIvPdWzrk9L5hzjbbh6X97fKbv3OlZ62T827TtXZxPW3YxsMnXllPiVdtAx8npx1bzxd0ca47HbNuUy+zb9NHtY2ds6HtFdnex+5XvXPV5jn3fv2Pcbh45x2eOwYPrnZCvTcYe85ZHHj2yX2cfDjklM9ZC4It8vYvaXsdcErgkcEngksBTkMBFvj4FoV2nXBK4JHBJ4JLA3STw6SBfsz/afDjcAdgNvO4A5D7mrCcNJu0ehnMtD5UAC1mvCCsANEANULRapT2v1yBDP9C6LuDpgx/84AEsymJAZriXEpOAb8COLCcr6FfZbjsQIg/oOyCmH1RXQMUEPXbyzn1Wsm5QZgItEyTeAQTdttnXXd8D3AZoAW4BroCa/vqcF1kDZZHdAENyNqaORfoB04BRwD6ko8wLZIfP9MBn772QtUq0AcwalMi43dLZHrOMT4P0U9b6AJRFmCJhEKxe+uQvIFT7fXaca9EvWYv64p9zEc/I6ZQVln1NDogI2RyO1T+EH9C0AcH0c0VQZOymjbQcVjJpG/G7scgelH/7b//t4/6+9xdpnL75rI8AeuBll+/r8WhwrwHala20n3Dtf/Ov/829f/yP//G9n/6Znz7G3j5t7mXcV/sLt100GNbvG1xL1iHdk+kEdJZ1y+/4bFyNHyKcD0LKaoe+74iRnX1Hx9KWCV5Pm9S27L+MDPQ70BkB3vduPW07b/1eyXrlL3LO9Nfdp1v+q8dg54t3fmznf6a/28Ws3b0bBD4AxEcfPWRrrNktezTmCNaUAee7APrJWOeXLKzgjwDx3/AN33CQsBOs7T7fihftdwD9yJUPfOADR2YqEu7zPu/zHhAiCDrEENLAIgdEXRZATHnO8db/7PnKnkK+BvhPO7vM8Yz/U19XvijkzdRDvpN8ZRPrAz2m00gSsRgRPBc8RTYrfWv/Mt+v2n1rbtJ6fxZj/ZbFMlPG0asZa2fsX40Nn4r0/K7v+q6DBPqar/ma45XM5gbRpz+dfevrN/m6so32SfyN2IyQ8pKBq/x173W804GWXwhRC90+8pGPHAtaLCaQ+ZqSqityafpuctQmZe2Rb6oqIEJ764nMPSyaE1vZDJuU9TjjYOTGrsVvixCUFaaHbF68RYaJw0hLNmbOidTs0sLTR0UmU0+b6D2Tfcffee3IgBzs94wENL+wEMniHMSkhU9kYu7gH/tm64g+8wjnillIWv1ChtvTne8Tu5Uv931nc7JXvk97+IjE2hm7outtE2f2OvUk12v5hBBHDvPLYjPfoU3G5/nPf/7RL2XYzdllapsz/ek//acPstwxiNrd+GsrPy5TVoUd10HqKvdOHmyOjtAJzwWIXQQ/n+n6Fr7MMV/5guzjzqdbROp5xncqviC8XadlO+dGOzl2fGlf0HO76cN6IchqjjT935xTrOLvrXFuv7fyqWfntw/vPratTN1p3Zw+eMbh/txznV7cOduwmpvM2D/nJWnT6rm1+7LzD60Tq3g4x/wszq1+e9Cn+yWHj3G6T8TurhXydZYnzuce98/4zM+48PEnOyjX8ZcELglcErgkcFMCV3C5KaLrgEsClwQuCVwSeKoSeNrk62OP3/vkY598sPfSfABftWuCmHmAnuDyGRA+H3JXD/G7ewPTstcW0ick0JkMVw/qeRgE6ljxDtyWWYL8A14DdZQdtjI9IAySZZflsHvgnQ/iT3Ws++E1Mp8yvgvw0Q/rARhunXfr913fVzow7xkiQzal/ces/kcuuCcwDKjor3/GOpmGyEDgEUAtQLBrhzjwW8A/v3tlj0zX9h546m8vQPAbnci/gKX+poxysnqBb9oBJE+Z5ezLCVhxjv75S2+0FUDovXuEWNZH77Ux+8cBe2VDAHu98k/7dhmjuwywCdbcxVamL2APgHP7MsqUQ5BkT9qA3e6vb+TDlmSEsKfO4ohOdB8maLnTmx6Tf/Uv/9W9X/rlXzqycAHEQHjlqhE4XYZ3B3ytdL/B0vwe0BfZphy0FzKWLkS/sggAwBtwHrDdGbHTT6YvDQjmmFt+2H3p27/4P//FQQT/5id/81h0IIMpZRKnj1jJvX3KBGwniDlls2rrimi4q+7d8p9p6yp2zNgz2zF1IKXSxRLjSo/ZX9sxPeZ32LdxZNd01rjSN6VyEYbIeOciYyw0AKIjynbAamem3ALSHat9sq9l+VkYpPSshQbJFqOLyBeZb8ZfJhu/Non41Xi5vgxyZAViRhl/5Jr+NREWPW6yOuOxW/DRfVuRr8YEcfy3/tbfOkqZi+kyGPWDv9BHxAk/s1o4cism7X5f+ZbW7bbLaUNn94wvuBWnz/R86jg9lXWKUEcc8qlIJnFit+DsLva26sfqu/h1pKQqAN/7vd97EE3IVySRNnS238pv9dizIf5T9RIlvJUdVhp3ZlC2rk5yQ5vEFzrz/ve//yBvka8Wx/Vcy3ggrbXdbzLGQ/bTNbLNiy/nC+gje/K7drMDma4WQSlBy79n4VfLeTfXXY3RLfJ1NzeOjiZe8FXIx/e+972HTMU+crB4hF9CUH7Zl33Z0W/ysl+rea7Fan7TZ/1h8/wFclaVCvHTHMz3nUG/8rEt747h0RvjOPVjjmfPa/q81iV90ldEpXHSLvMk/yxa46MtShAL6RVyH/GKcPe9furjyja6PcZGVQmLzFQ3cB/zMItq2J94gJhH0Lon3bXYxjHi705vY9fa5/p8rsUHqXriui9+8YsP8px+RWZN+q3899n9VnO82f8Zi3qM+9qtk7vxO5tTzt9219u1ec6Vug2zzXPesvqcvrUtrq4TW+tYmu9y3ZZprreKie33c+5dydfpm/O523wrHj6Z8ZnXDYGqBPHuH/L1rA32io0MPvMzP/PCx5/MgFzHXhK4JHBJ4JLAnSRwBZc7iek66JLAJYFLApcEnooEni75eoCpjz1RWm4+WO0ApXzfpMEEouYDaj88B4g4e4jf3TvX0V6AUvZ5nIBVP3D3Q/IEK/wGEJTZIfsG8GyVO6AGMKe8KRBGWVNAMILnrMRc+pZ2tlx2wMYZMNHtndeefd49+E6gImPTYN7q4f4WSHxrTM/0eY4v8Em2xlvf+tYDgJJtAJANGGesAaIAL0BcMhJlaSSjNEQKUDEkCrAVuZpXysTqL4AfYOY7xzUQE2JXH5Lpkb2+GrTVJvejQ3RRm5PVijTwAmb6/rP/+88+3v++/+73HaUMZREhTfRBexwLQFW+DsmvbWfA5Wq8J7i2Aqlu+ZnVdY2DfiOpfuAHfuCBTWR/VPL2T3vJwfHK5wFwZeCQf/oygbcGbaPv07es7CAEmsURwEx68MIXvvCwVcBs9gluW8x1Qwgk82Pli3Y+JTopMwaAKpMIIGu8lNAExALrAb4Wh9CzvCYZG5ue9nAL4Ewb/EUW2IsQMa7vCDgAbmcrRn4r8Lnv3YTbBC0nSL3yZ/Ep+a33e975uVug4ZRF+6VJZEyflWy72GjKoLNv+pJsZjKU6eqzcwD3SB3ZzUhVMs2eyxbm8AkysGSAK6GKtDHuMu2yv/EKWM24rfR5Zas5HqFgf0NtFofYVcp4y9BDNtBBfsM+l/SsS7S37OcY01/kK0LBddktH9ZxLlUDsqBl19adv+lYk7bwGbYRsM8k/ylD76u+6quOUrTuIxZb9ET+IflmzLmLL9vNJdKm1TXa/6yI3zl+PafpuU98XmeYsYmVHea7yJjMvUcE2duUDht78bH96W7OMe1qFc9zzGxP9z86iLCzOIr+I6OUZU07Vr69/W7ayP4sVjDXUiobqUxn6Vu3wT13C4wy95PZiMRFJiLtZUp3/CBnmbVsWpl4sRV5h8z2nZivPe5lTuFFD8UOVSf4UovAZH+K34lvq3jVOtRyXo3B2bwqv53N7aIfSiKToW0A+KvXvOY1R5a4uZR+mreSCdn4DklrvsKuLJ7iS/gs2eVIQWS2Y5Dr7ND4pq89D+n54xzjXUw4m18mzkydc219NU7im4xkC0RUmsj2IH63j63qAIhWBDK9EJef97znHWS0cZzxb8aU/kxvkNl8quxWcYFOWAhn3snPapMFNkhqskLMptJK+5WOg2RvAUPKyBurVD7x/KG9smhDvq7a3DG5baSPbRtovzSPiXyja030Tp/Zn2/NTXa2sPp+5Ufbn02fcMt2Wjenf5+6eXaf/DZl0zJb+ahd+7pd5Nwk7dn856y/Lc9bc6izODnneT0m+e0iX2/NNK7fLwlcErgkcEngd4MELvL1d8MoXG24JHBJ4JLA/08l8DtBvkaUO1BzBaL0OWcPqLeGqYHNCYKtgKsdGNwP3kBN4Acg78/9uT93ADsBPoHrgGlAiUwcIN4sZ9sP6iuQqQHO+WB7JssHD772ybl37wAJp+x2suzr7kDYCT6sAJbZhrR/BXJMYOgu4G/aCQiUwWi/QuCyMoGAqQn0BHgFkGVvtmShdvtDsgRgTcaWcxAvgDDfOc4xyXQJmQ+sTJZrjnP9lNhFqnkByhD1MiQQbMnMBbAkIzfXpFPRK2XrgKayIGSmKA9I7wDJ2eN2kmeR1dSnOW5nBMiZXvT1W68y1uRAJsqbylb7A//jH7j3H//TfzwyAJFD0Y3c3xgCFIHeKV0427azlwlWzb77PboAzEcgAaLpEbAZ6Nr7YsZXzH6t/E2Ddjsf5zxAPQLJPb0Q07JwEOvAW/8AtrJjAMZI6GQ9zzE8s8XZxm6T93TavUPA0h9+yt8GhOf49D0bZGw/euY/c37IpFUG3FmW1yrrZOf/046cMwHDjFnrjffsmH4oK48sl2mEtKDH7BWxgmBFlCPOjY/vkUqdLZ+M+bZJYw6Il12HAEXYIBKzD2QDx6v4131dgafdJyQlkhdBosT2N37jNx6EAP+FfECKIYi/5Eu+5CADUpbWPaacW5Zk5Hz2LM4hX8XAufCj+2K8O475LYRQE5V9zgTCHW+xTeIrX6Ff5GzfSf5CHLCPZzK5JwE0Y2fb+CouRmdWNj3bN+2xx+rMh/Q4Ru7tu+Z9Vr572re4iBRDfpqDKAebPVJdu/fLbBtf+dbZ9jlGPc9oP+A9H4PYQh65/+tf//rDXpKFO31FbNHfLHbhqxCfqozYf5TtyOZGsK/akv7k/PY5Srb+0A/90GGv9Idspl+VLc7eEXDiLPuxVyc/zXbECOXa2ZIS8nx1L5rJ9gVzq4mVbe9suHWnSfidr4vcZszLZ/aXUtDIa9fk79mLcdEvsYBPYD9+E6N9Zx5LVjKYLRjRX5mhFi8hZGXM+iyD/4//8T/+Kfv6rmJD++KWS+vaXeJv5mh9D4S4RUUhQRH1xpLfNu7OoY/GVd8RtBbhOcYiEn8tFtjJsr8PKeb+2TeXPNzby3diPh9FlxCvFsrR3baB1vvYuzikrDMfbizEGsS465E9G0eCv+hFL3porrSziVUsX+lf++mVvs223spin9c7mx+dzVvmb2n7vN7Up47v8QWO6ez66OOZT08/po72NXd+fvr19KUXNXX8mLHkzHfsxnAnr1t6vfMxt77v8Tja6/8jjzx4BpXFOuV7K/O17/nsz3j2hY/fGoTr90sClwQuCVwSeNISuILLkxbZdcIlgUsClwQuCdxVAk+XfH2Q9fokMl/Ttt2D9wSPui+7B9f5sLp6qGygIIDefEi8C7A6ASRknBXpyqkCsIBVCDNtlQ2kDCIQTsk/APFqhfvZw/EEJXd962vcpR/z4XcFNkyQYQIBdwFPGszo6zU4cUtfd23LeUA2ANTrXve6ey9/+cuPrIuQrxOsmOB0+hQQJvIOadolhUPKphRwPvvb2VUhdqOvruG+9ALI5wWEQxL46/veA2/KrG3GtWTfIDvsW6dsHUBUtmSTtyuZNoi5AqxWgPsK0NGvVUbXBEl7vCNPbWYXfMf//Hn/8wFKyrJBOHqfLE9klHKPyrDKrPFP6caZtdX9nGDbCnycpAAAMyUJAfLOcR8ELGC0Sx6vgK8p51s20XJ3bMBwRKx+kgNgGwicjEv3oCOAYBmUwGPELJIrRErb0yQtp5+bPpUMZOUgaJAbPiN83csigZw//67A9NbVle/a+feVbFe2OnXsFuA4QdC2rSzCIHska0oIkwG/zq4RJ11uPEA5uSP2sk909nDsPYPjExp4jL9xbYTud3zHdxwZnMqwKtuJZA95ubLhnX6d+UgEEpIUmSTLCjkiK5S+IcSUX7UvOT8iI2vKtGX2EIj6+ONH29mzsqT2HLRgovdRnzrQMXyO78pepwz4VnJDvLJXC1j0h9xksMnwRYi/8pWvPMiTH1+EsAAAIABJREFUVRxoWXUbVv7vlo7Hx3Vc7nN2/mEVf+8Sw9u+Mi7TB/YxCCWLdX71V3/1INdf9apXPZSZ3MRk2pRxuGVb3ffp17oN3me/SxmBiDwkHeKUrpyNe8sypfY/+MEPPoh9CCz+0DVmTMp1J/lKB2VBWgjkNwtu6P4kSe0JK6sdyYgs45st0mEzfCUf/NKXvvQoFY+YjL/MdXbj8pBc7++L+NgnHzu28NDf7P290oezMVnp8iRsU4HDgiOZ9jJV9R0hGAJRnxGsbIstWVyIZLbAyzzDIjfxgn3JYrbH6U/91E8dccu+0uzRb61H02+sZJMx7BgxdWPn/0K+pr/2VrWoRZvEM37AOBoj867E3l/4hV84SE3Hko1sXj5Mf5M1v5qrzpjan7Owixz5KgSwxQe+F0/dQ2UERH3HC/fPPrTayFcre82vWaAmLql+wo6Ng2O1H7lL5i94wQse7CN8y4ZX9rKbM57NzzNWZ9ebY9ayujX3v8u9Vz645/W7OBr/uSNfz/yxPqwWgK18ctrib/S0v3Ot9hkzLvY1z3zlXfz1zmdPGe3mAHcZr5VtIGCjK5N8Pfp0n6C9y/Uv8vUuUrqOuSRwSeCSwCWBJyuBi3x9shK7jr8kcEngksAlgTtL4GmTrzLIPvnE3ph3LTucxs0H8jPAss9ZnTeBzBy/eoBssGD1sOr3fhifQMEkD2QwKSGJfEWEAQNTOhVJhnxNuTZ7aPX+oj1QDXzmAfkM9Om272Q55bAC5yZYsAIPJhhwZwW7Dzb0ivgG4bp9PYa7cdndF1GiZBwiwxggX2f5tRWQMmXumAZwz3Ry1d4d8NJAS+vyLlNg1c8eA+B1SJNv//ZvP/ZmA9RFb1b9iky73St9mGMy2xL9X8kpwNAEpXIOcBEJJNsE+IusAZwjX9kKoNS4AT2RWvbLs0clYsxnZTORXruSwDtgatpK9ztZd+yYTJH43gOlkbAAdrINuHgL4DoDGnd63XoT4BZYC7iV6eKv8oX+IeYAsAB/mVdAZbIhF+SsVwOv8547n+ja/BSg2BgZF1mYSAWAcZcVbJ/Ybd+9b382/eeuPOiME+0Luw9Tn1f9S3Y7P4EESrlvf1OOPCXIkQr00HFIV7IGlJM34B5ZRNaT6FnZbOtM99t7hAA7/gt/4S8cZT6NpT2OAevul7LAq/izu9fKz/gumVhvfOMb7/3Gb/zGkeXKrhAUYpcM3G/5lm85CFmEcq6T8dzJnq7KvkdIIXARajLGsp9n9LDPDznyAIh9/IksmFt6qk3GkW1awCFbjU0gjWXHA68REYhGY4VktIAg+4FO37CKaav2dgxY6Vb73FWM2c1X5lj1vec5c54wx2fqQ+sM4uZv/s2/eRBkMhllvhr/7Gu9s6Xo7qotHV86rmhHyIUpqyy+0RalkPlwY6c0b+v6vHbrifFnw6qM6I8SuEhDWadp75TV1C3X0xZZiR/96EcPOxc/EZAzC1d5Y76XL5QRTpcQsLJuLTrgC8gTQTkX6ZzF8BmPfO7tCFwrFS9WerKbB/WxmcNO8tVnfke8VVZZFryFgfx8yFeEH9k4ziIgi9tktJvbsjOL3PhNJdLFH/KwDYLvELqIQD5gFYeafOq5xrSjlc9pX7+al6QSCf+tWgGC3HxCHNeelH927fgSWfu2B0G+IowturLgyxisSPS0s+NT69icM0bfZK/qeyqcpC/aTL7kTO4yXC0G4odluPJx9trVF6QtG0Z4O5/f5gfJ39wI+Sr+z1g99S19mPPPna1Hr6ZNt76tfPiM4XO8z/zcmY73deMfWtfm2Jz5T7911mnsZfq1jt+5Vy8kWslmpaO5TtuB+0fXVvFi6txO1qsYuhvTlU7Mce44MttwNj593oNxCfl6z2qTT/13ka930fjrmEsClwQuCVwSeCYlcJGvz6R0r2tfErgkcEngv3IJfDrI184MbHHuHqxX309AfvXwPIH9fuievy0f7u6XPcpDZLdjBeo0+LN7iPY90F7mqzKwyn7Z8zUPn7IrAMVWqAOlZVgE9FyBBunH2UPvBEVn3xs8mA/YDQzNMlcNNqyAaX1tIK/vOx/M53g2WBBZTz3otk4QIfdqmbWOAP0QRq997WuPzAslBIFu3ace4zn2t+49QYnZ99aP9HXV1lwn5zeBM4Gc1XgEyAPOAeRkbADdANgIsr7uvN7U57TP3xWxtgJb5jnpT/ofGefeve9j2o5IBXzLwrNHGUAX+fQ93/M9R4YNgBRYyq8gqBCxSC+gIwC4swl3QNkKhOq2tizSVt+5H9BWKT+ZxcBlZBiAf+7V3OO8s7Mzm5o23vqctoawIAskASAWWabkqvLE2owclNGDgCA3xF2XJ55tm6R5j6n7koEMUNmMyAjXloUsez8y2LW9/cMOjJx2f0ZiTt82Qb27hG/X4B9keSJSkI8psQyk/+RvfvLe7/19v/fYO5IMQzinhHAWy0Tvpk63nUy/kt/mGJATwJ2+Iz0R3sgWY4mMRQDM7NeVPbdfnHFhxmIyQEwiG+gQ4kgb3Mf9EDD2TZ0LG9r3zTjp/uSJeFHuF4ElzsmejZxC6EQWO/I1PqhjR3QjfUe8uZ9yqcgMsVa1CT7C2CKM9A9JYVGK7LDVYoSOQavYP/359OUzhq10faWr3bd5jZ2uTx3v6946J+ODHP/Qhz50ZAfL1JTBKLPOv1Xma75v3XbfXlSzinmZI+zmX86n64g/e3/bZ9ScyMKDHoeeL7R/ij+kx/yzRVaqI+jXzuev4pjrsAEL45QQViIXuYoY63mRLF0kK3JYrELCOpeP5E+0TfZiMlW73XNO0f3YHRc/z3bYYQjYeW77lYf86eP37skqm3oxfYHFT8hrdqv8Mzn2okALHBxjfsGuzKf4CHLmR4ybBR0WNyD3s+e1v+ZgyNdkI6evO72dujIJwRlr2hbnNbXJfJwfQGby5TKWzR8ytjnfsfyvjH2y0F6LX/STH55+bxfPVr5ipf9NtqUN0aNf+99+7ZgT/dIv/9Kx0Ezb2Cd581/8m3mIbFwLS4yVa1j4YpwsaDBG9qzPfu2r2NO2vvp9zuOmf5ixe9rWjHMr29vF7I5lOa/HuudsGZuz+H+X8co12+ZnDF/1qdvXMsv7vkb3a75fPaulz92mnb/YxYad/20ZTttZ+fMc323KeTNuTn+XMVJOmE86ZFYE7Kf4+3u/BXk/kN8j935rYRbf9vgT17kyX880//rtksAlgUsClwSeqgQu8vWpSu4675LAJYFLApcEbkrg6ZKvHh4PUOGxx++c+bp6gG9Qsht9C0Tqh9ndQ3I/KN8CWvPAeOvBPX3Qd4ATgA4IAngG4ucfQlA2DnJWKbOv/MqvfKjMWNqWdrneKhtyBSze6m+unT7NB+kzsHKOQYMKd3nobqJgtiPXWoGtDQ702M/25LdcA1hF1rIuEHQANCBVA38T+Oh2rYCD1pspwwYgppHlniudnrKb5c66X7vxdQz5AkhlQ8hYkSURQK7v37JeybB/b4An/V0RYxPAOdp8HzgJ8Nv36n5oN+KYPbzhDW84gFHZHdlzFRAOeNaf6JCsIhl19jhDDsU+IrvVWEzAttszQa0eJ+/JNft8ynJC+CC2//Af/sNH9oy2rfSqbWTKtX/bgWu783M8eQC+ZccAmIH/smORUGQqYxOZpiwrQg2Y7AVIBt7KUALoThJ59t99XAPJpf/uoc+IXddbgeO5xpn+9pjEDqbORe9WsljZWbcdcUEGsjnJJnIiK8S1dodQBWjHZlL+W3az35M93KWGm3RaxYaVvq2Oi+3qi3Yi+d/61rceYyTLG/EvK5GusQ0+LCTZtKlVHG25TnmRj+wumd3Ie+SEayOcEVjskN6sxmQVFyN7/VASEyFqkYK9By2omPsYzrGdMeWWXBEVSugiSmSHWXDCzyN6EStisL1NtQVJEfI1ZbPbT8zY07LcxaX2e2f6uTruzLY7tux0ZherdjrQ90vJaVmO/MDzn//8I6u/yzHPNrd/az2KHcxs9bb7W7Lhr1SpsPjGOCE+EUsz1rRNtX+hxzIVEU7sBHlrzrU7v+N4z9ssXlG6WmWBkK/soePDxz76sYOkVdVFhijbzD/66HrxE+0XVzF46v+0M59DLnvfi4yc6zd9P7LkHn3WE2TzfZToIT14/N5Dc/Hpm1xHpQnkNd9u8Yf+d1wQZ8jH/rb/8jf+5b1v+/ZvO2Iv/yA+ftu3fduxQAe5ye5Uh7A4R/nb7/zO7zzmuV2JYxcP83371x7HuVCobaVtwvnmDhak8Q3kwZ9qs7Z1Fqvf9M+83Z6/ql2IEXRQJrWs0iyQXLV7ZXN93PS7Ob7/mq/ym9rLH4u17IIMtd+iIP7zOc95zuFLlefWHzHLMfFRZG9x58/93M8di2fsuS2GtX3u/F7kN/1dy7VtZ9r1Ktac+a+Wy/S3fc/Yel8r/uXMt0y5r9q3883T13S/V306s+XZ/iZYWwemHqW9+b51fxWTZn/nuK1+7/63/9np9JT7jEOrPsyxPAjXzna9v0DkgV52ueGg3jM59v73ec541rOfdeHjqwG+vrskcEngksAlgaclgSu4PC3xXSdfErgkcEngksCZBD4d5OuDfV8ff+yhW5090K0AijNQYz7szs9nD+f9YN0PsTu5rB44d8CBB2vAiRX0wCqlHGWJ5R+SSZaHDAOgJ4AEWDcBkRzfD+p9zxWYd/bw3NePrOaD/wQVppzmeTsQYrbT57uSr/Pclv1uHBrcyHgCQv/JP/knR9lhABpQHjDYIHLr1y1QYdWuHdAw9WiCRiv53NL/CczOtndGWIM16dfU8wlETUCw79fn7sjX7uPs79m4BUAGeMuUQ6zK7mE//iE9ZXNE9xAE9lBmO4DIZLEFmN7JdoJp3cYzQjm6lQwkZI/SfoBdJDcyDAEp2wkQHSC07W0H8E2ftbK3Pmba9wrETYlcQLI2yrBHOpIp0slLG/MiP+1uktF3s8SieymHiNyXqYao02cEHTA7QP2019a/OQYr0lt/b/WzxxgpjAxHAKRcsM9e+Q2h4J/PjnGs8dRHY0jnZH0iUlKuufszAUrXcv6qrSs/m+NWMSP65S+d//jHP37sO6ncL+KSrgHkXRepKOs4umYsU450+qKZedd+r9uhH2xM5i9STpYUfc5+0bM/6Uva3X3Ld4gLBIIMOpnist6QOYlz8Scru1jJeuUbfSfDzkImhBmyzWIMPgFhxq9oAwKY/9AOZYfF4i473GM4dTf3nZmgZ3Gwx2HXz7N5Tfe/Y2bGQVyzsIL9GSu2e5Z5vZIde0Dq/8W/+BcPQsf4mKeklPpqHrDTnyZfdz6v48dOPvRPpRBjalGH7GX6rX35t7qO62mD/UWRh2wY0We8Wy6ruNC25z1bMzczb0BGKzU7yVfE1j/61X9079//P//+yEjn/2Zsbp1a/bbT592xD8kMMfHob+2VyKfpp5eMskM3i9iYMWJlr3wA0lGGODJPtRYxNhnvriGuyJaWGfyf/9N/vve2t7/twf6kIWzFcDqkTapSGD+ZwvRMJm1K/M6xWPV7tbhlNyeJDkT/xCnEpTm2WKU9SH2+0xyw91R1rt8tQkEUI6GRoBYlGH8LXpy3son048yeO8b18WmzRUDkx/drg5itmoXzxGgys4hTDBejZGNbGINETmZyyzMxxEIEzxbsyJxpLgSYsattLP5tfjdlMPV4pddzbHf6GFtc+Zm20/y+89VnbYr/mPPTVXxu3z3v1efPOc2Ua18nx85nuo6lKxmuYmL7wjMfc2vM5rX7uitZ9nxu/n527plv+hR/cJGvt0zr+v2SwCWBSwKXBH6bJHCRr79Ngr5uc0ngksAlgf8aJfC7nXydAFw/PDYI0g/MOzAhx6xA4HnO6qE4D9oNkroWYBNgjgCxd5iyn3kIRsjaj8lLSTMATxM2q4fqVb8c11mS2tIAywQsGkhpQCD9nLLYEVINkkygIZ/nMb5fAckt0/RxZjY0oBvQYp43AV2/A6llqCiHJ/NVNgzSouWQ97Pv6ceqfzvQZwI7qzZF1g0w9b0nADUByBUIM2W9AnKiK5MAbyAl7Z+ZTDPzegJPOzCt9bjBpglqpb0IIOAv+0DeIGoQ5sBT5TERDq4jKw/oDRzurMuQry33mSmwG+8dqNt667qRjfZpp+ySgKJ/9I/+0YPYSclJAO8BiD/66IPSaA3UTX/SoGL3of2QY1xzynzlv3wHhNbmlA3mkxAMQHIkakhJ/kkWDXkiI5GpMi+zl+7MbJVNqyy0RSbAYbaVEsRtO5Ff2/D0N/3b1H+fEQNdxn72HcgOLNcn5CHgOi/ZRIhkgLu9+4wPcqazwtsfzLGafrLbCrD3b+7L1n6g/fMEQafdGycl6ZXHlP1q72MLDJCr7IKuyQ40VsgpZXSNmXFCEBnjBvoB7tmHNkTsA5Lm0UcfZNFlbLVPG9Kulf9vWa3IkYwfctsiBQtfkKKIPWRySI8p15Zh+/id3kSnEUbIMuMtax7hk9LMSA1kCl+BOJK99vKXv/xoT2d4to9vO+p2zDg740+P7fT78Rstz5Vfz3ntbyPP/GXPsgsRNOYY9AAhb5xXAPwKDHct9iuDXVUIixGQ1nSNLq2u03rVe146NosQJrkz/XD3ZcrcbxZLmC+96U1vOtqAKE+59PaNq3mYNiiJbuECP4Sg+oIv+IJlxZA5R2l/xJ+xPdfhz1Ut4T9C4hqbX/3VXz30ii+1uEAbp8+b8WTO6Vb+ejUvmX3FqTr30Mf7pYTpRGLfjujreUe3NbrpGn/1r/7VYyGDRReqSsgi5zdia+LF2972tiN+qPbwlre85UFpaDopq9xiB/KnT+yMnn3/93//ve/6ru86CPFknM84vNK57vv0nXP+1LqVfVu1VylqYyfznr+cGe85z0IG/vU973nPMc/InrCRA9LzrI3tK+I/V36lY5dz6LyYJbPVghvVGcRfxD+7dowKIIhUY8uHembg91el4N1Tv8URJbzNn5Cv7Lq3B+h535mf73Ga/Zlxe+pv+72dHzqL/dNO5/WmD265f4rd3P+iY/Oqbyvf3XOS2NEuA3W2YSejeVzrxcpXtH5P3e/Pad+0nWk/LduV32k59O9TfrtxnWO3avMcv/ZLD+31mkz+x+6nvl5lh3fqfX1/SeCSwCWBSwLPgAQu8vUZEOp1yUsClwQuCVwSeEICvxvI1zxsrsYkD5IrMK8fGlcPkPN6q4fxeczuOv3A3A+ovlfCEUgFPAGkyI7IP6CdsmbK5AE8ZWV2Js4KaNrJYQX6roCp1cP4lPHszxnAMGXSY9LvJ7AD5PMPcDSvkc878vWu45KHeGQEggzwB0STwQDYuq/jx/07a2Qlo+jHbNPOV0zgpPUi9037IqcG7ibx0MDPBDrO9GSSrLln2jMBwpbJma5ljBpU6nbN3/t+qzb0fREkSub9+I//+EEIvPjFLz7AXYAuYFhGFGAUkAhUlK1ln0LkVHR+pbMNmk49bRsIqQC87f51H9I/uoX0UwoQaYzI0D76jdgD9MpMQWYmcyoAuetNgjuyueWzVgDwzlc6NmRadB0Y7gX0TZYomSLLvPTJX6RsyG79kQUEgEZa+Yzg0i/EM+LTC1mBGPd99Kt1tNvebZ7fp82IU6A++WovgNxn7UN+az+gny9B1HtPF7TTy2f36QyiZP2GBJxga5OvEyCd/qFJp2nbOTZ7m007br33W/osg9NCA2MkNliYo2/6S8csRPAXYA+oJ4MQ0/52THRedI1cjJlxtDiAfPzlD+19GIKpxyWyOANud/Zu7NgD4tM9LUD6uq/7ugeZWvEZsYMm9OZCjZZ72kffZLXJwkMQ8QfirH4lU5ItkpeMSGQl4l2sDfE+QevpX6cOn9nZ9HOtOy2jyLKzps/OjQ2HpNFnMY0dyPBFMMrKI7/2KXMR1rxH9pU0PnyYMqZIGvJrP7Xy2TOmt5xW85F5jWlHsQXjRZ+ViTZ3yn6biL7cc6WL7k+eSKpf/MVfPMgnuiber4illQ+NnTgX+WpuJlNbDOIzOgv+H/yDf3CQlBZ2vfOd7zz0qhcwTL2avn3OEabMZh9Xc61c41a87XvvYj7ZmQchHvkf5WzZicUqWehjj1f7j/rdOOnz137t1x6l2/llvugDH/jAkbnJp3zzN3/zURHCXJeMLIywDz0/03OilW1EH2ZcaL1peccu40MRmWyE7cvCtUDBPtDm2Kssav3hRyyGtKDoC7/wC4/Yx0Ys1kBGI2Nne3ousYrbZ/HOPd1DuXR6xJ7tlUvXyU0lBj4L0Y94/S//73+595wvfM6hj9ozSezWGfYsc/vNb37zUTlB2eGQtY5rvx5b7/ZPPzftJT5pNxdZ2fuZX9jFxt1cbX4/fdtu/tp61ees2rbz36trdHtWbbmrnDIGuXd/nvOlXmSROU7uM+ctK7s/G6OpC7fGc8q7bXpl37N9y/G6n/n64FjI9yw7fDTsiT1j/bvKDq8keX13SeCSwCWBSwJPVwIX+fp0JXidf0ngksAlgUsCWwl8OshXQEjAkL7RCqTIA20/uO6O6wfBHRi6eng8eyCf7bsFfq0esOc1ZEYAchARQLwmX5XXA6K+733vO0Au+74ilBpQ6uvtwO/5UNz9PiMLd/1bgXxpxwQoVgBNn5/j570COnf23kr+O4DlLrqUYwBcyDwZGl/xFV9xlGoDbCnD6gXAB3oB5IB0ACrgc++hFRmvAJbdGE1A9Gz8XOOMfJ22MfW4r70aozM9uqXnExTbgcY72ZzpU8uoyTYkk0wZAKL99BCyyFegLzASOYhUQvIhdNgWYLX3kmzi4YzIaTveAb2r77tfrg98pktAX6Ql4skxCL7sI8q+vZDJ2WO1SY4GztquV3awGrcJ3E0/Oe0mMg/hod36Qd4B01Oat7Oq3JvtkjdyE0mo78gSJFD2oMsxXWbWucnWcX++wP29JoHonggBALhXQHPnOd53/iEV3YOcAeRki0z0AlC3/axA0N3vO92deruSc/u+7G3WttRjkXHIX0Th+9///oMokK2vVGf6HqID+YqQZiPsAWGVDOeOu8bA9/Qxfpf8Q1hHHnRSprOMYK8Qsbdi0LSfPj57yVr4ok2yTl/2spctyw4HYJ26vgKTXQvRIwNY1isdscenGMp3976MrkufEULO0U/ZZF1y9Czra9WusxiXMZ7+fwLQPrfPnz69bdlvFjiwr7/39/7eEc+0+XM+53MO/8fmkNtklWvOecRqPmR86I69OGWMI6hkLoqPk5CZ/mYns1XMn7I4i5nRXQvTZDPbr/2bvumbjvFlz2exzrkIN+d6veAFLzgyLbMAYcp4Na9xDb6MbolBYgvyzYKTXqxhYZ1MdNmFf+Wv/JVDp1L+NTo7ZdaxcyWD3Xxn5YdW8XZ+t9LT1Vj4LuTru9/97oOEtKCJPfnruvyL+arMYjbkJZYhx2W3K+nNvhB+5OS8V77ylYf/JUtlv5UdRr7GJ8+568qPrhYQpA+TfOXn2DrCFeFrHsGPIYkRmvRnluZ2Le2mNz/xEz9xzAkRx3wVEl42vX1s+cb4ldU4TXtt3erjo9/aSab6gNDmz/1TySP2px+eISwE8BxhYQn5mcfGf6/u4zt2TQYqvlgAZiECQn2lo9rXRF7mo1NHV3PYjFn85ErnVuM8j5vzzF2sXPnJW3PYaedp64xdbZ/z/it/fuaL+trd/z5nJ6vcOwtpck50J+NlzHqB5bSHea+Vb56y2bVvN76R2U435ng9JLP7hOlD+76OEzJ3eigL9lMu+sQWFf4961nXnq+7OHd9f0ngksAlgUsCT10CF/n61GV3nXlJ4JLAJYFLAjck8HTJ1wA6T4V8zUPpBCd3D6u6MgGq3Xe3Bn6CAPM68yGzH5AnyAI8BOrINvqSL/mSh8hXYAvgzv6W9mQCsiNnd+TrJFJXD/4NKkyAoUGSCYYEtJ2Agc+dBZbz8sDdD/4tp753gILIdfUw3sDGDnQJoNltnNfMMa0/2ij76u1vf/uRAYCkMx4ALcAuQBuwDaCVBQY0BFYh9oBgCBC/ZVwaZOv7NbDR7ep2nwEUretnoGlk20DRCkCZ9tAEZF+jx20FvEx72AFOrfvdnqkjLae2nfiJgMDf8z3fc8++yEBQ48NeLFgAWAJLgZfAUNmlxlV2IHC1xys2031v/ZvjMfvWMpxZBlOPGzCTzQLERRjTMSAwUpB9eyl/C8wHDANR9cOLns2snDm2u8+39GfX3tbnSah0md9knyK/jYcxSAYqYs+4hAR0HX1Dguq3MYn9hJCNz3EP57oGMjXlhf0OxHee8wH97DPkte8sluiMtOkjpu+ZPnHqe9tF29f0Z6230x/kc8sy11r5wMgh19R/WU4/+IM/eMjOwpw/+Sf/5KEXTUQbT9+FeE689Te25L12JMMKkY6s9UrZWgA//+gf0tUembK++D5+knxTOvtW7Ozf01d2+5f/8l8+SAwE1bd+67c+KIO8A3pbxzOmkY+/9EWmmMxDe0mqaIBk0+6dTXeMic/LsR3jXL99/dSZeZ3WufYBM1au7j/1aiW/XJMfkSH3wz/8wwfRSieUHuVL6ED3KcTp9K+ruYuFE+94xzsOeSLUlPulB3Ov42lbTYrNGDLjS8fsXfzINUIw8JlIQASosZXVjICddtVzGecikRFW5GTPUvaT/cBX8k2/ek7DvyG7yEJsQSJmD/K0H7Flb1kLgpCvyut29YUe/1X/59x2zh928bT7u5Nrj8eMF6s5dXQsma/0TAamOan5kH/kajxk/LJhZCTdQboioemPmMB/yZY1ZsqMu/av/MqvHBmYiEDkIb+WcVzZ65z/THuc/iE+z+IhiyzMu/XTIiCZ4exFnJ33dIxYbY5uEYcxdY5y1cZSSW/XtADMNVY6f8uH9XhlwZAMdgS/mJcS32K/eMmnm9uQK3nTZWW42aZFCBYDsPn5nND6455iqVhN5hYSKgH93OfYLFZXAAAgAElEQVQ+95BD/vU1ph/redv8bWXDsfnp53b6On1wjuux383bph1PHeo5ax87x2rXj7afOY9e9afnCmf9Pftttk3fe7FU/GJkkq0sZrn3qQdnPqJl3n6wz1md32N8l3h76MYT6anHv2SpPpgX3S+d3nbd93gQT3oP2IcG9iJfWxzX+0sClwQuCVwS+PRL4CJfP/0yva54SeCSwCWBSwL3JfC7hXydD9r9gDYBqh1QurrGfGjsh8zVdeZD7QpsePAweR8Al6UC0AFm2jsre0a5l5KRVrzLCAD2yDII6Nl9fDLvA7Y7ZwIQU1aTTGpiYBKueUhfgbdp3w5M9Huu12BwrpmH7JbnCpRuAKgJ/QY+uv+RgWMRrPYpQ3wBuAB0MhQBFwgdGT+uI9sPYAWQy55bMouAXTN7ZgI3DdJ0+yeh1eMwgZ0V4HoLzOpxW4FJPT6t4w1oRrZT7yNnv+9I+Okw5zXOHOoE+JxrTACHSj7+7M/+7DF29tNDCgF1fQZIyv4CiBs/BJFzlECUOQIY7n0lW38D1OrT3Kez2zpl2Z9b/1qPmyACtKasb4guuuUFeAWwAnTZfEhZ7UYgT3tbAWNnck8fV3Z7S//aHltf9Ac47xVgMN9l3PzGhpDkxgnBDMxmS8b1WY8+694jjz5y7/HHHlce7rApL9czXsnK6X1yQ4alrHD2LdWPHNe+ufW09XraWuvp7PPMyH8A/j3yyAO/2uPeNriT+U6u8V+tU0hFJbaB7hYVIBfpOrmKJwhTx8s6Q2gqQcmvzTbNz85hJ7JnEZj0UHYXYgXRgCilqxYCWICinC3Anp66fse3WzE1MtEHWbz0ga7LgnWtzjydY9N61/HDcQh+ZIk9cWXZIXK+4Ru+4SBZyGgSJBPUjk7syIWVXa186M7Xzr5oT5Phq3nHmd/PvX/sx37s3k/+5E8ecwb7AMt+Q0ZmYVDPE+KvG5hfxWffkSeC00IwbX3Xu951ZNQm3nX8mXZ2pgPzvKk7t+ZfiCkZk8bZXIke2ns15dt7ftNjamGBMq3IPuSheRX93f3reUWuiVRkEzIeyVjmq7lbdJac2IpMSe2zgA5JGZK3rzn7uer3imRa6URfd9WfnR1NG2hdiW7Gp7NV5KvFZ8mW5Oe/93u/956yw/y5jGLjIAY73h65yPLsHU43ZbgjcPkZuiXr1d7PyFdkYO89uou7rUOrOWnbpXvTF/bBv1mIYc5gAUnHifbD3stgts+r+YaS+eZ75hAWfollzkd4ZkuQM/9wpmPu5Xp0mR9nX4n/3ifmaLsMY3Mf/o0+WwgjDiihbVxC8se/99+8Z/vOtfCFjYsTStj3frdTT6Mn7Rt7/jrndrHp2e98n+vFB57NWVbxNPebc+itMSP2KkavfL9zc93V3Lr9Sst1NafazaWmnbZd7vxe2jVjX9oz5xg9f+85R/vovtZZvNr9dibnqXPtU6ae5DfbL6Sfn5Ltah/r+zWFW69al06zX+/f5Nmf8ewLH781cNfvlwQuCVwSuCTwpCVwBZcnLbLrhEsClwQuCVwSuKsEng756h7HSt1PPnbvk489sQdd/zsDW1cg9XwgnX3YgQCr+9x6EN61LQ+b/WA5j+2Hcf3/+Mc/foDaiFdAlFXu+SdLAPADjAb4yNAAeGffNuAjwBr4o2Ra74fX/Z8PzgGpJrCwAoUfPAg//vhDYzQffvvBejWOExhYgR5T7nPMdrJMG1eAxmqsclzaZByMgewUYFT2tcx+nEo2hhRHugIRZR0AGr0HvgL2ZcwCrmb2hPu1zFs/VkDLClTd9SN9b/m33FYym9efn1svHgI27oNW0fN57/6cPt/yJTsQpgGlvgaQUMaoMoYWLgBAjRmwV+Y44NGYyAKTTcN+ZBwhLY0d8o+t2LuQvc0Mm6nXq7Ho/uf91KnpjyYIN8cdoIrUSrao98jX/ANQa3syTYGxAOqUJ+YDEEteDdROXWgbaeJ8AnI7H5frnYGSLZMGJHM/fkvmWIhm1wQys7ff81m/5wE4ymYQsClBzL81uZG+9IKNOQ7d39nHqZtnfr3HMzq7u1dfJ8fOxSDThlZ+YBUT8x2//3f+zt854gefg/CgA4hMpYbZgGMtCkEUAObFli6pOfuPQKF/slwRuMYHGZD9f42ZF91E0BoziwKA9kgJdobsnaBv+/4ej3zPfhEbCBh9QIrRawTCXAB05k9cG1nMJyAm+HT2beES/0wWyZTusZuxqOP4bh6xOmfli++iYzPOre459W81x1CKGtn3d//u3z32b0RiIZdWZPPKdqbfd096a4EIol+2IB8qTlqMlGzalkWP7xkp0/3JObfkMO2BLzTefLysRG1CBorXadvKP4sh4od9bGUHsw2+p4/tMZhjrR18GHLVnqVK1sqgFXu6fDqy72/8jb9x74Mf/OCh0+YJ/HP3t+P2nP90G1b+dsamW/5tFa/7/jNmrXSOPnzsYx87Mln5AHpG7vwFG+Zj2JvYavwtgqAvbJFPEud8r5KLLE2LpshStuyrX/3qe694xSuOEuri9czcnHE3/Wl/vPIP/BefiHDnayzOsRjFuHX57Clv7XKe7FJVUPSXrvCnKipY4EXP9MGikV58txqv1XimD3xv9icX58mJX7c4yYvf1h7HuC95ySRG1Fq4hEhOlnuqSOz0OfLyl3/nM1wLWW4M6GgT39NXTjudPnr6g9U47eZ9My5OnZzzqKkTqzi6ixkrH3rr/Izryld2nHPP6f+mTzmbY03/uNOdlu1qwd/sT/ueHsfVcTu5zfE9mzetfNLOzzVximR96LhRfnjqYI9lCNxd+y/ydSeZ6/tLApcELglcEng6ErjI16cjvevcSwKXBC4JXBI4lcDTJV89MB1kwicfu/fY4489dK/dA12D+avG3XqgXQHa8zp5iG4gcXXM6v55KJzAWO7bQIWHZZkqgHR7NQGDgM65BhIQkPza1772AO6++qu/+gB+ACNAE9kESt8B/ZBJE1hfgVKuvcsQWJEY/XA/AYHZpymP9CPyvAtgkWs04NP39X4F7qzaPsGIee30Daj2T//pP7333d/93Qco6zNw7s/8mT9zlLQFrE1CFZgIBAPM6dfnfu7n3vvSL/3Sg4gAzMkMa+Ah568IrwkCTSDklk7PcZlyj8wmyN3ZNA1mrPR/6vMch8gy15zy6uNXAFbrztSX7DeK9EnGpKzkEEFAbhlIbCgl+pBQMlxk3SBdAPIAXYSt6wHbP//zP/8YWzaX/SsjhyYsbsm/5XosKLlfljQy6b5P0Kj73Trse2ArAlY5VpnYwH790m8kEqJK2+kakone+dyZbilTzDd4JZM02aEhNLu/s407fVz5xx3oPIFJnwHM7A3JZ0wChutXA9ltRys9bLueerTyFSuA9WyMVzHDdy2ztqXOIIxtJ27Nvqz8wfR30Z+2G7FB5t2HPvShe//wH/7DgyTInpPGNnvtIhdkgyOlLCCZRFzuhVRzDSC8UthiEt0zDspQso9kJyEHUkI6ZaRlfln8gORkg733YWyi9aV1jD4jc2TTuUfK2jaJMPWnxzzzCH4AwfKJT3zi2M+TbfPJsrnIJlnTzp0E8a2p3swKnfdfjdEKpF7pWcui9bvjd77fZcg6FkGkHPWP/uiPHuVckWD6r69NBEy7nW3KHCH3YqeINdl/yB+ZchaBdSb1KrbeNSOubWJnh+1L2z7EagQUneEvzYMQe3zhjkByDv22dy3bkIUpg3uSfat2pX1sgC8Wd1RWMDcTT7pkK7n9+I//+L3v+77vO+7FNsSgvu70Xd3/1p85dzqbM6z828qntM7Pe63mEBmDX/zFXzxKKVvghPDTf/bG/izC4GvEJ/pDzjJiZZySl++MS8hXc1f/xGpZr+SIEA95O33Gyk7n3K91xTzZIjkksLaoGmGcjHuXmp79p0virjkef8IXfvmXf/nh4/RXXy0WMZ7m5r1QZBX3Z7szninHjyA2vyE3sZy/cs0sqKRvFp2ROdmbr/KbfpftSoeVDc7ikl1M7LZpAz9u8YLnEP7/LW95yzFfShWDOWdcxfx81zGufVfu2Trbc6L8fuaXek7aujx1/Uz3V2Nwa64z5xMr/Zs+O33bzZtmrJjXXNnibEfPKyK/u5CvHftm3Ol+TN+3ilFn/cjxK183x3LGyemrugTxA/195OFthFq3LvJ1paXXd5cELglcErgk8ExL4CJfn2kJX9e/JHBJ4JLAf8US+LSRr/cJi7s86OYBf3fsDrxaAVkNCuR6DTqtwIDddbo980F11ab0QxYBUEjJPBkEQMOcDxgBsgClEBMyAoCpfg9gEhIJ+XcLqMrvTb5OcmCC8w36Nfh/BnKsZNTgud8nATx/7/HoMZnj1MBPt/XBQ/r9E/qBf7YdQAe0f+Mb33iAbH/wD/7BoySe0opd/q7vbdEAAA4ZKLMFuAfMk80B3JONMMcj/WhyLu1cycx3DfqvZL7qf0iSFdjVslyB++ljk0kBWSaJMgEWx00yaaWTPda5dgMu83djovSpTD/kKbAd2WOvPQC3vfsAoD4jy9MOYC9SR4lWYKJ9+QCaMvuAxQBP5wFU2Vf2fHP/BuLbflvHmlzo9q/er0Co6cN6vDL2vadq5J8MReAwWcjm0VfvAbIy1RwDmEWE8SnA3OyLiqD1nm73vrJNmKe9Acvz2XVjv2eEbfcttj7H1bVdT9YUcN5CE+Mqi0cbp61HVyZYN33UtJOV7Z9lpZz58o4ZbXux6YxbL7Zom5v3vYtP7XiS+7sf//PzP//zR1lT8jPW9NlCAySDrFTkqwzVSQ5MfyPOIBn+2l/7a4f+IEWQIOwCGN+LghABbNJ4ISCQMc5ByKnOgARAUEybblvvPiEdPvELn7j30Y999LBn5UfFwi4RvAJs852/7i/j0x6bssL44he/+MUHCbnKopt+c/rK1r34k8jsbI6x8xVn9+tz5pwk5+VvA+xtV75HzvB3b33rW49FQBYPKT+cvf9ce8bdVUzJOGWOgqyUVevaFkoooev6s8zqtMsz8nXa2M7Wp4/sz5GVsWcD4gOfjoilv/Hn8VftUy1mecMb3nAsYEEYKtsdomvKvHU1Y8Vv8bvmDP7xWdmrNO0iN6TWe97znoOk5NvM12bcmHKbfVz5nLalGTfOjl/Ns3oOOK87fbbPSt3KuP/whz98xFuEH+Jf9i/bpxuxGYvU9F8VCrqT67NLpcBTvtoiHOMhe148JqvVtgAr2fRcpf2p9+4r1psvGx8kuzFom1jZpthqEYqsXdex6NGckC+18IW/dE0krrn7XPjYYxpyuO0qYyRmW1SF+KSz/HYW0XTc4Ov5WQsryMXxvnMOuauMI573opJdnOzx5sv19Qd+4AeORTyve93rjio8+jkXL0ybbX84Y+FqvtP37TlWZDGv1z5/6mFkufNfKz1Z+Ziz43a/TXuZPmrX95Xv6ja1fqz6NXW7/VLrSsttNUdt/5a+zPtNn3IWH3dzmJ1fm/Fu1dez8sHJis110vdcZ0m+2k72kSdg8Wc961kXPv5UFP8655LAJYFLApcETiVwBZdLQS4JXBK4JHBJ4BmTwO8U+boCK9PJ+dsEDPKgPx+Y54NcHoTv8sDc11wBtLs2IFZklACorPgHlgNe8jAJGLF3H4DPanggobJnQCyAkkwUZd+QfQ125+F6tqu/z2/9AN9AQD/MNygwH8JX5+f4CQj4fmYprIDNfhhfkbQ7YKK/n+1sQKJ1BUCqnKKMIeA9YA6YZi84Mpct1f1pWRgfGWOIV8AvABIBAlhsMGynSyu92OnlHJvV59bhBukbDJqgYINm87eVPqzGr9t8F/J1ZYM9JiHljA1iDgjqBXQETgIcAbxKnCJu2AHiwZ569vxLPxA5vleCFFHkemwomcxsC6lrkYNrAlKNP1uaWVArJzrt6Va/VqDcym+1TUSe0w6yJ6e2Ix/y8r1zsm+n66eMoWORBl5+53+8/J7P7oOoQ1Z75X2yHxEufBSgF3GRbMKVjrU+rvoZm0Tk8WnAbGC0e1kA0ZUApvxXwN4KMGzb69iw8pHz2JWvyxiv/MuuTQ1OBgzt71o2bY/5vkm2+FDZXMByfosNyGrlc+hx9l9VttIYdhZ+23SuhURCpig/SRdkD8rSU57bGLtOl3HVdvry7/7vf3fvX/+bf33YEGJAJq6xe+ELX3iQFYjfs/gSX8KH/vqv/fq9977vvQcR8Y3f+I0HicwOQwD02LUvp7/OQT4jB5Fq2oBokQmPxPU5cvXXOf15yn/lr3u8e+zShxXp0frfIHj7yBmXVjGz5xQ7n+M6SCGxzN7ljpNdqCxuiPeVbrXd7uZVdEJspB9IMnvQm3PQs11sIcMV8H9mj7dsfNc+/syCGiV+Ee9I5y/+4i8+qle0vLzPAhY6IyOVT7RwDVHfZN+ZfmiH67C7d7zjHQfhizS08IC9ZAzJTWWM9773vUcWMkJRRueUWdvIam7T4z/tdxWX8l2Tkit/d2uuHN1sn+e9iiv04e1vf/uhW+IwOzPv0T+xIecaFwSmzFYLhPLPsRZDibey623joHQ0XyCO8yFNaLbMpl71AjXXpw8WIZmXmTeIjXwZn6Q8u3ndzsa1Wza/hSgWHOgrXTInRErye7JP+Ut95ivNG1axPd+tyFcxj68iR3piPuP6qWSR9pEHubmfRZoIV2SpNlqcQucQyvqXktcrHVnpUPw/+VhAaJGavv6JP/EnjoU0PQda+Z3Vdz0Hal3excvZrthC+8Gdjq90euVf5rVWNpZ2736bbZhzidXzxbzmvPaMaSsd6vvOOcP0G/FtM+7M4zoOnPW3f9sd19dejdMteZ7e/36p4U+R/ShJPPV9m/l6HxV/9rOvPV/P4sb12yWBSwKXBC4JPDUJXOTrU5PbddYlgUsClwQuCdxBAr9T5OvqQXgFZs8Hw37Q7/c7UK+BgNxzPnTPh+OzB+wJDACBAYayJ5FGAPSU8nNsgGXlcK10B3LJRgJoAd8RLS95yUuOTKcud7dqQx64VzKZJMkOqJnHrWTSgEMTDQGcG9BrYL2v3W0M8bBrU7dhNb4r8CJtVPKNLGXNIPAAXQB7JdyA9xNQX4E92g3ABcgh+f7+3//7x96vspQRfcm+6bFfAT25DkAXGQJkA4r5HqgmkwvpBXBLtmKPaffT95N8ncDOCixqvZkkatqcceos2GSR5L4NhrTMpv6v9CegNtIU8Yogta+fsUHGAWYBvOQALCcnoKSMEBl6L33pSw9wNUC69iIMgPIIcuSt6wA7AakAUACrPrimjGUALeIHudDZJNPvrMCyHaA99Xunl5FRwMoeh51LnvfULgA0/aHjyIHsY+w9WfpLb0Pehph1LtkhVVNyNnaQ0sV0mp/yu2O98p3v6SqS1ncNCE/7aV/AlxkLZW9logPlgdEWM9zKoJvgYssw71f+vvU9MmyfNQHjvs9ZHDiLT2d+rNvQ158ZjuRj8c1P/eRP3fvn/8c/P8gj2WIyvx1Lr40n3UGOhDDP3rndPnoie1WGniwxvo/v4sMmsT59WHwA8gDpx4e6FjJABpxswFQOmP4pstRP7UUwIGlk1SFmtAF51m3OePir3XQb8Yt4Rf4iW9gvH24xk4zXVWnRJmumTvbnlX50P7JIxHfk3no6Y9HUq+5L3q90tI9zv9XWAvHNxgHJhVS0oEs5Uvua8mu9iGilu3Ne0L6ZrFWG+MhHPnL4UdlxKaEb39C6sfKLc/yn759zlt3n9hl9DT4N+S7z2WIDi9SQnT2f6hhmPiXuizH0hJyyV/bU89mWXIdPRaxaOCL2WAinykDs1fxNZjpii02wUYtKOm7PxRi7fk/fM3Vz18ZDNx959F54jNU4r2JW2+eM/fqt7L+YiwTUd31LXKajrqn/MkSRtOZH5jX663vzK5mvYrHx4vstRLSNhu+UabboI/bfMsv1pw6xDz7B3NicwIIr/xCT9NVikNV8LDrlfHFIWxGvdN2eyV/5lV95ZPjSJfGJ70XqGm+/m7e3/FfxqGXIf1uoYrGeuY128Vnaqc+5Fjl7NrDI5td//deP/bjZovmKuIj4Rb7yedo2dWnlj9KO1nHXTGY7WcjSNnfNop05h+uYutK7VfybNpVjcv4k0Kf+zWtOH7OaA83nlV7ItppLzXi/m2+1DNOv6VOnn1rJsM85mx9OPe92zWuE6Pf9jEk9bunD2fjd8smrvu/GaSXLo5zwfaR6jtVW9o/fQ70eP89z0t6r7PCZ5l6/XRK4JHBJ4JLAMyWBi3x9piR7XfeSwCWBSwKXBDz8PPEU9BT/BaAJiLt7qLz1fT/orh6C85DYD7ET6OwHzZmZkgfnee0JgK0eoKeI+jPQA2AIgLFPVval6wdLq9yVggRue4+UQEz5KzsA8J5six3o2aDCBIZ8ntk7K3nvAKW0NddwXDKLQsplfDsDwHkN3E7wZQLSDV5kvCdY0oDNzI7oc9zb/YCB9kwkWwAqEBaYlkyHBrMa/JtAqOshumRvyFIG7CL3lM9E9iVrbIIZ3SagnzYgCoFywEPXcY7xBdAZcxk2Mi4Anq6bvTszDjtdjQ1MUKjl3DbR49lyzfEh8ByH3MmeqSsbyPkToJy6Q2+QRkgUGSH2y3Pd7CP3+3//7z8+R3f8ZUPa8vrXv/6QlUUMsjZSElN7tJGNkStbQnADeIHzWbgAJEbgAG4RRsBy2V0AZSBk9lKbetC20nrRNjyPmX5j5T7P/FPr/Qp0bD+3et9ti22GMMj+ujJzjIV2AH3t9cheZIwhvP0uS9XxAG1ENRAaaQ0MBiR7T3czXr2/7Eom2oJAAqCzB/6wszZ3AN0qDE1dm/KcvmP6m9X4dfbxmdyn/1y1b9WXfOc+kyBMexCVgPgf+7EfOzIR6amSqYhO/+gvcB6ZSZYyqWTD0vfO5M+9jLEysggF39nzj49JTJnjlM9T19mgkuBKjCIWkB0veMELDrJp7h84fREdQjTYS9QCCTZpEUUTwPFbuW8ywsRP5/CbdBAZgTzgL7uMbI/BJELzmcw722sVuzsOJWt8+gSfc52MY8Z0t6hl5ROmjqz0KLLMdfmxLCYie5mvSOxenLUa0zme/dn4ILjpHFl/67d+60G20atJvvYcZBXv0t5pX6vYsPKL6Weuk/N8zy6QnXz88573vONlwVrbfvolBogxMgrJ5p3vfOehp032dUztsYivEPMtnkPI8VO2h2BvrV9sgtxCUM69ZdunxE/2OE8Zdpsin9VigthL2oLoeOzxxz6FJFz5ufQvsbPl134oZKC+Z7uM6L42sQ9k6pvf/OYjpiMdzVnITSYpG+dryN8iq/e9730HyW+e89rXvvZYBJXFE213czGONoU4FZPsiWoRgu/ogIzXlDB/II9HHnlIL7RVzBHjlOBFrmrra17zmmM+wXfyp9///d9/+Br+8Vu+5VuOssnzmj3H6nZnsYa5nX7yuXx3qgR0rHashYH2nKVjFtbweeYwfDZCWN8643XO09o2p561H3cv7WELsl9f8YpXHNc3D2rfttKz7t/Kr0xZzPlIzl/F03w3Y/UuJu3u1T5CHxIXVv5lxu6V/bXNROYrX5d40j5vXn/GwviAltO0v3lOy2me1zrQvqPbPWPPnMOv5kZzHrCKVTvdeGj87j3ygEx94NPvM7IpLzzvtdKhlvFFvt7S7Ov3SwKXBC4JXBJ4JiRwka/PhFSva14SuCRwSeCSwCGBTyf5ugI6p5h34GM/dPcxq4f21UNiH9fX6oe+FQC1AkwfPEDe319mEo79oAxEsecrQgMQBcCa5R0dg9QDeso2QLYB0mWFeXV2wLx3t3/1Pt810TZJyx34MMHavsbq4T2/r8Zwd4+V/Btg6ns+9EB/H1ibgGnLHjkBUAam+QekjSyVkXv+85//kPo1qNw/5JrZAxag9jM/8zMHQS5LWSYZsnQFgjgXEOlYgCHAT7voAF0A5GqTfiInkLPIF8AfgBJJjBxMec4pgzkOfm997DFcATxTnwLG+h5Yh6wEmspSQ2QCOAO4rMjvBtrm/fRP9ovsOWC2zEzAItBRH40PcDzAWRMmyIEf+ZEfOeyEbICSiPQA6QFmgb+OAdIDhWXNIfiAvMmS0zfZPEgsf40FgBghpCx4l0Kd8jsDqab93QLYWz5n4ONZKGoQPWO58rPTZ5JnShI7D+ic0sT0Ly9gtWOjUz4bR+RsMm/JkA8zLkhZJZ+zh+gsBxv9DCEcwnv67BBZK/3e+ZcJ8q7iQOv7lMmTHb/VuKxA0tyzbbP9Yb/PQgOZjYgjYPzLX/7yg7zgG2R6WaBjHGTxiRXO8deiEtmoCLlkQRpT5TllMjqfnisFyhZWJSxX+n5/HvAgIwtZ8IEPfOAYc4sXZLch6fixlu/049r8/ve//8H+zEhD2WbdjsRmxD8CBMkmw5MP5XsQGdnTkd1GdjMjbPrv+GY635mlKx1wzRAZ0dO2+1vxsm25SYG29xlbd3GsdSf6k5KwSrjyVQhwi1f4uZVtrOYMcz5ELnSLvJVjneTrbp5xK67vYvaURXSsdWYVm5CBMqftHYowE3uRfNH37hf9FG8QbYjYd73rXQd5H5J61Ya0N3J0DeQ/nWdLyjFbbNX6phKGDFH6yf7EySZ/ksWZa57Nv1b9j2x6DFZxfXXcLnY8mFcVCTJtJgsPIlO+uiuZJOaaY8kqNq9BYJoLySw1d7VIwqIRC6VkeJKTOYU4r3S0+ZO43wsidn7YGJqLmD+IORYCZYsBJGJnNc94GjvmS5CP5tp0wfwq20eIaXRLdq72WeRlnjgXPraOtF9IhQm/88n8HT/mPuSSeb9zxFBkNaLVfc096Kp5i3nJl3/5lx+6xL/yq6sFI2dzhhlfjCXSWoatLOUv/dIvPeZ0/G/83fQ1ff05t+1j47Pn+VP3dnF7Hjd9yoypK5/TdnOXOVpsZXds+rSaz7adrXz92bxg+sMzGc354bTv/hx/M9ud9g9/keIAACAASURBVE/bXs2rduM35/E737PrS47PdXr8djqxG/MH8V6m/8m/Z3/GVXb4VEDXj5cELglcErgk8JQkcJGvT0ls10mXBC4JXBK4JHAXCfx2k6+rB8z5XT/sTwCiH+ZWD6/zITSf+yG1H/x2QMDMrEkb+8EU4JHMCVl5VpvPPRTdK8cBlpB0QD6r7QHkySrrh+X5kDzbOB+4W16rB+wzMHn10B5iZHWtFRF9FzBkB4TeApNXv/sOaQFoUqIQCWd/QaQEgNCLfJVzvkVEz+sjpWSrui4S1mcAI8AVKDtlIstCdoNjkQkAOeQUkg/oGDDYmCMOkYXAdSCz7ECl57QVaYKgpA+yUPo+Ld+dvKYNTXAu13N+Mo/sz4lktuekzA2ZEgDBZOJOMGU1zrkeEBJIC6gmB0QBchmRol/kMPd/m/YL0EVIOR/hIyO8909OH9mcxQ7GHckL6DTOKdunf8YNGAnE1UZjhwj31/ggEYG75B+Sa5VRswMC05adTPze5PJdbGT66+kTco2dTbSv7HOnz4wPix6EpA0xaCzpJ7AZgU6GZE5OIdL0zcuYWmRgnLyMMxC6915s/xTf1X7U76tMqCmPactn8W0Ciru4sfJxq3FYAYpzfNoGV/6cvMmRf/nO7/zOQ38ROsgLOiyG+J0M6SW58hsAe3ouE1SlBCV9YxfGStnVN73pTcfYsGGvZIk1MNpAc2dAtS4bb/4pZUYRWSo6IMAsGIoN51q9IEdbkXvILASyzDd+M2U4EwdDMiMmEDXaitDhg5Al4mJn2q7GaOp321oTCT3ufc7Uv/nbap7S5/S8wvsZF89suecffZzrkxEyXWadbGbH2r/xa7/2aw//NWNBf97F+fhoevThD3/4yI571atedRA0qz1VV7Ej7Vzp/JxjTT80bbHnUnNs+W3k1Lvf/e4jg5HOIfFlT/Ip7SvoG2LLnq3mVsrcOj4ZnH3t3TxPDBa3xECxmcyzcCHjKgNTBQf/xEe2kLb4jk30+K/8VMfS6Q9XsftsLKfu7XTtGIf7ZUFnzOg29NjGdpL1yi8pZY6sFw8spkLomTdY8ITARG6at/BriH2lrcVexOY3fdM3HXF82nPfM8QhspKfE3vopfkcgtd8aJK30659Rm4qmU6/3U9JXzpuPFV9QLxqtzG3kEXbtZvfPPMxZJGy/+Z3fCKyOQvJZlv4cXNCC/HoM90170AI84vmHXwq+Xg/50Wr+D7HeNooGWYLDlucuCZ/Kl6Yz63I7+nzdnPllb6uYu+Uw3xO2entShfPxuOuMXvl06cfy7XaZ/Uxq+93trmSSX83x3X1/Drvl3NW86OeS837rM7byW3ObTrOnfmhGYvm88LRpioxPMf/aGPqbt1Hu3ONK/P1ljZdv18SuCRwSeCSwDMhgYt8fSakel3zksAlgUsClwSeeDa6y5P+iayc7sF/PkDvHqjv3/NTrjgf3FcPyfO71cPrvPB8AN89AHe7GuDL8d2fkDvADn3/6Z/+6QMoRL6mdGsDDwG60975ua/dD9k74meCGhMcmZ9X4GcexFekgt+6jQ0IzEzVEDiuc0ag5IF+ggvJQGo5T1Bh6oZ7KotpjyugKOLS/nBIPiUClW0EDL7sZS/7lPJkdwFBjSmgTgaGcoPIDvubdblBxyClgIUIQ4QDckSpzq/6qq96kIUZkkofkp0BXEa8AHUBdNoENHYPGRIAOQBfr3bf6cIEihoQmWBLj4G2IKkRIMo1AhWBla9+9asPoDD77PW4zmtnXACMwEbAvj1zgZ1KhwJljcPqX+twZIN4kj0se4YMybJLAvZ1nAN81wcZN8B3L+2QQaP9smUC+gKDk1FIvnRFWWmkDyILQRSZZw/UlNzu/XAzDs9+1hNEQPauWvmrqdvd57xvwnf2r8Gq9mOx77Zr49mk08rHtM3fxT/39Y2xBQ//9v/6t/f+2f/+z45sRWA7H0jvkYVewHlZQP8fe/ca/GtW1Qf+NHQjM8nUaCpTNYx5MTqTqkQTHassMqXllGXVYOEEtQC50wI2CDQNNNjc5U5zFUkBLdAgKi3XUt+oEG8v1EnhpTSJUpMyScVM8irJq+jUCKlwpj5Pn+/fdVav/fx+59BtdHxO96/+v8vz7Mvaa629n+93r7XJEgkbIraSdpFL1+nqH9PW6i9OgblVRt2fTz6w+vlTc0vX11Nj1cfI/cbEPIFkEGFnAwFbcy35IF2dh4yMFWkKNEcIsQnkEJJAFCQiLtF5iMxEqkrp/cxnPnPzhzWaapoDY3PpV64J0SB9qHpFmSNC+FL+KURq7qvkqzL4ZGfPiqoXvSjyTb8Q+9l8wucgIpDG+oQg4StEudX5s+tr9We9T3X8VmNVx6TrXp1jVnNi/Gcd+3xXyeyqs7XcyZ77vJe07Qgo8jO+CCgEJDvr/rjrcGyr+1zlyroRHy3aGpGYjA61bdWPdFn0+bveV222zz193Zdy8jftJkf+2yYeKbm1WxptEcCZk+q15i2EqfnapgOplEXl13m+60OdB5XPjznTNVGDNg0h17IOshnIvGYOITP11MjXlFfrXM153W9M83qfZ+s9Vc9Wetrr7rrdfX/1jdUHRzbWNyLr+XS+RSaLD3/4w9umCecyi7D03kYQ6xrkn3UNEtx9NlTYiFbtObJN9KjrkbzWRjn7mm7285GrDaZfydCAWLX+sw4QQe8MVmNpXaFsGz34HRG5Ik+Ru3WT0KTrSWVs0yTy2fXWFdYM/YxW15KBdR0fx9cjQOkSfeb3yYHMyNB8mfpX+jL5j25bmVt8T0fpqmM4bNawySfZePr8WX1o37DSbabPrVN7u99b+dj+nDD5y8kG+lpgNQd3n9p91GQfkw3EZ3X7meyuz6N9rthrU+xx1WftWMlsWhOt5rLJJ08++9Q4VrnUfle5XPjCK6nS+5xZ5+vpt4N8nSzs+O6QwCGBQwKHBB5oCRzk6wMt4aP8QwKHBA4J/CWWwANFvuYBbXrIWgEK/Z76uT4cT/fXyIMJoJlArhXw1R8+64NzopdEBwHtkA3OKLOz3i7/nPnaH5b7g2l/GJ/Ajd6+POhOIFEeoisQ0x+29+Ted73X9pyK6jlnjCdZB1So7QoQsQIytQVgB/wDMAG4XvziF2/p2/RBBCoAEMglDXRNe1qBimk86pggVgG6Uhki+RAioj+S0hA4btyluAMYIhmBeiJwgV71HNfoY/qmPEAeoA55C6jzF3gHqEw6OmXk3lrGSpYT+FHBlVpGQH4k9gc+8IENMCQ/BAtwMKRnl1lvhz4h5ZDPooVFfSAKRJYYg/Qhtlx1uNt0ovyAvdqV1HlTGSmvptD1HnBvbLwAkezSe8QrIsN39EeZiEFRNUBUBJFoWPZr/Ly8/yv/9V/ZCKG/+t/81e3ajCGwOdFPvtP2pPpFKFXidSJF3at+11YAlkz6eWa1rBXY1oG7blN1ioutr8BM3/fIyGwc0Mec55q/9Bg4nXNKE+0j+tumApHGiXyumxG6f0/f+gaPCTTsPnBlE1XvvK9lV+BwBQbW7yd/nPK735rmLjoiotFmHcSSjQP0yKYHEaIioRJRRU9DGJArXeFfXIdQSLSWjSY2oCBgkQ11Dqr2FV9b9WDaFKQfxk/dNkGwafbxjGc8Y9tQUQmROtdE337t135t65/UnjZy8Cc2Y5grRaXxl0gI/5DFojr5Cv4TsVt9Xh332tbu56p91E0ItX3Vb3V96ja1mpv7MjFlVh2YdLXaWdWLfF/n2kShmx9EM/PLovNEd/LJ8S21LZPud30kF3OMyGRjICtEjWZOG2Kfq7lkWqd0udRrVm3r9lZ1lV8xr7/rXe/aNlLZcGDjE/9cbdh78pKeGXFKz0QU8jn5N835fT42f5kDRW3edttt2wYIG3Rcp3w26zeZImwmkBK/R/ZPfrnLZdKfqi9d707JrutAvX8qN99FN6KLmZ/q937j6xH2Ikl/+Id/eEsDjUy0aUnadPMh+05UNpLT/I8sR4LyWXTM5jV+KzJKfeZhm3gQorJeICONszVUMoZMttl9v0hxum1jgQ0e2ihdNZ/Cl9ENPsk6zUYGG/X0wbxe01nXeTEbLEVW6xP/Rf/4rGwoSj8yN4qOVY++qNcGMm1Num/3Wtupf8qQk/Hp4971YvIxGUtjYL4QOa7dmTOycaPLs9tHbKPLeNLlPr9U37an+3Xe7WuQ1XPc5LNXfqeuffocUP3C5Mum549aXrervXVH5NH9TR3nPofU8agbmzo53v3bNBYrPTk1Nl1GKznV67ov2qujy3O6dyJf6/mxD3nIQw58/NQEc/x+SOCQwCGBQwLXLIFjcrlmkR03HBI4JHBI4JDAuRL4806+9gf61YPbRDZ00LPLZAIY9h4MQ7IA44BGQB+AFJIOkCQ6CHieNF+rMZgeuKe2TQ/29eE8bV1FufWH472+rcjXyL8DGrW9U7krwGIPrKggxephHrkmulFklvfAtKc+9albtAvCFPiPzBQpgwSsxFaNMoxu1LGofSVTkWnIB8ArYsAZst/4jd+4kXmIBACjcVc3otBvQK4erTHpgfoBu0Bm0WUICekPlQf4ldoPCAlABHJO7ZzAj0k/0q9OUiTKiMwAl0BC7QeoInLIdk+XM5barO2ihBHfAGxRq+TiX65L2+rnat/kYUxFxCF+kHci4oDp9dzIbrcVHAqxTReQggBRgGQ+A2cRstIp+j1nm6qbPAD/xk+/yX37+5Avu/RlD733vbrpFNIs5ClCPuepKsd90YHYpjYq2+eQtJ3o8LnWrfykNvR9CFvlq9NvvqtEcgjlCtZVvdb+/NaB1uovT/mUAM76S8YhvckTcYTQIF+/axMwnT6J2MwGhmoXARpzfmLVlVMAZ9WxU/PeKb/UCYjV9amzEx79e5+z0SFpuW0uEK2NLIqdiXQFyNNVhIcUsfycsbWJAVlgg4l7zDEBlUWMOZ8VOYAYMgfVNJNdNtX2VkA3/QTc2+CClMrZr/wC4sn4xa92+ZgbkTWi35C1fKLrzZH6pVyR0aLO9IdO8HeIEP/6PJTxrP66+5PqQ1y3Aqrr2PYI0RXZ4Lq++aiD0V1nug5Wu5rWJLW8zAt8xQc/+MFtg491xp133rmRgjmfMnV0O6/yqu2gg+YYfl5Gh1Pk62r+7bY4AfN766w+VpO9aivyCqlqnjWXm3ulr633e29sbPwxF9tgc/vtt296NfmPyY/EL5u76K2oy2xwyPVIO5sRbHIQMXnLLbdcdf5onXNX/mfyI30e7H075cv6GHU9nAiZusZKm/pGwZRrTuNfEIp8Af8iOt14SEtOR8mKz+HX63nWCH4bSKwBkJBIcRGj/IYxMz/YWOBlzWBDiXHzUlbm+0m2dd1rPqfXUh3zgcpBbtrwY3OLCHzkq7ZZTzziEY/Y1hNJyz5lF7GeMZ/ZrMUfm2/5J+SwTVl1/ox/t1bk39XHP9ukImNA+ogQDREq60Yv4xw76mvWSZ8zBh/72Mcu+m18+Ft96PLM51p2nTO63p7bzujQyubOmdO7PdR7Vv56ZQPTGmHVl+6P9/rS56fJhqsd1rJjiytfW/syyescv3OOnE+1Y5rP9mRyqs6uU1P/D/L1Wrz/ce0hgUMChwQOCdxfEjjI1/tLkkc5hwQOCRwSOCRwHwn8eSZfp4fW1YNb/b4C4nsPgh2cWpVdr8sZYYBx5MLX/O2vufTP/8U/30ANZ4Mi6aZUYvUBt77vYOwKYKgPux142CNKOmDTFaADgBPYsgIBpof2CkZMD9UrMGYPHMlvgCVyl4ITgSGSAPGaiDGAGfALWYrsednLXnZVFGElRfcA8YDtCDskyXve856NEJQSGAAJaAOKI51EbQFskY05l66PT+S06nsifQDN0tM5uwxBoS5RcfrZI57qmNSIjQlI7SCr/qX/QG6gtcgWRLM+k6f+AFqTujeRdiEIc/6nv+SKIADsA13dJzUjYqWCjJ0o6PYXQg+BB3hHkiKbpBCUOq+ezdZl3O0o8sl1gGTf+Ys8pyvaDCAGsPqMCPcdu/YdEDZkaVKMIwb8Q3CF9CQjZesf2+cDALaJag2QTNauo8cpO33O/Rm/kKsI1vTNb+r0W9L66p/yXRdSFtnp+05C5bsQtvFTsQv1KN/3IXtDEOf7uoEhsq0RGr7LebtAcSkgyVYb6bLoIe2LXMnCKzau7oDd5IhsOmczwynAbw8krSBmtatpPtiz5dXygk2RA0CcfYsSpl+IBoQmIoA8+BO6j/Cgi4B+Mku0WVLyph66LNJf2lW/iTBDUnV5hWDo0aOTX8939B2hwfchMZRvQ4ho1koA9z4jQGQkePWrX72RHAgLZdEFuiNThD7xETYuJT2ycupcVT/3satz1go4nub2U8B37Uu1uVM6kbZO49/9UPR8al++y/mNfKkUztLeSkEsKhDxVfu/Il9TT+oP+SryFflqg4yNLclwUGXfCfBuW73t09xdr+n31/VZl1l+o6u/+Au/eOkz//AzG3FvLpeqle+o/1yHXJNSlrxe//rXb9kjcm562tbnxdh85gQErjmdLbIj83pkax6yMcmGAnO9jBrZ+JJyTvmflS/p669TutTnvapPXa6rcar+etLHlMMvI7Wtt6QTTypfMrIZwDxqg9gdd9yx+fXYIp2VAtimLjKkZ9ZpUhabR3KmsXWajWfmBmeTKqvr92pdSJ/5P+MicvbjH//4tjmBjrATddALbTCf+x7x6prpDNTYCVIYoet+hKlr+SwkctJed9viH5Gs+uMa9dssY80odTt/b01lMwqf13WzjvmeHvU1zsrGjC+bYQ82DNhoYXPgqWwmdR6c/Oq57Zx89+Qbpzp6H1d1TnaQa+tmmb7RrPv4ql91fkhZ9bts2Jl8d9WJ3tdVW1dzV2/jJJPJb6xkPH1fv0s7Vvo1+eg+V/fyTtU5+cPcoz0H+XpKgsfvhwQOCRwSOCTwQEjgIF8fCKkeZR4SOCRwSOCQwCaBvyjka4arPrT19/VBeQKiPNRNRGUeJFcPhPWhtEYriuL5m//z39zS0n3hP31h292fcyP7A3d90K4gx/RgfQqo2B5OH/SgjN99UoROddcH7NrfCh5WkLm2IYRTB3s6WFNBvfpwXvs4AbEd9KhARv0NKAbYf9Ob3rSBYVLLRebk4XepAQGpAELnXSFzAqRUUrz21fsK0qS/vgdAikACool2RsAiU9SlbsBiALWMS/oYYq0C5B1wqWAz0kp0GDAR8SHtLbBXpA0iJhGwXZeqjOoY1aitSe6Riz6KcAOaIpYTWed7ERyib5HZ5Adc9DtSDCEqSiVnlwHAga7ASICflKK1zVVfMsbVrvWDzMgBAS0aiTxe/vKXbxEtifqqcs44VttNPdHHLvN6RnXuz1jlbFMkGNA9UTDkAsRFiiGYEhVDxuThRedEDpMJQtYLmGzstB1xUCOJK0ioHSFdROX6Dbisfp+9tAmRGfIWaY6wQ27lu6Q/dl/kpKycY+svYh/phVDTJj4r6RfpnJf++D2Err65L8Ru7UsfA59zlh9bIUe+Uvu1F8CdSGQy9aJXIfRFQooaEumGBKln6/V5oOr1BHJOvjB6vwIQo4crgLPqVbexPicpg+6I5OaX6A8wH+lgvMmZrOhd9JL8kQVSCNMlY5XNF9W+RaQ63w/RCexHjnjVtNXa06O7JvuYAFaRgD/2Yz+22SC9Q7pKAYvE0IeUU32Y8bWJBFnGR9JH/+LLRMFls0xNzZ4xqTLv4xM9637EeMTH1rmmXp/y08/uE1Zzbtef6mv7eqHPY/nc5/i9OTDtJDeEDlJJSmk+EGFtDPq8u1rK1jmff0Dqm1dsADA3prz44roW6P7Z507e7y2hex+r/KsOd3tJveqyYQEh6kxyZ4c6W5R/7USq6xBNNhA5S9m8Y26qZVf9qHqlLWSTc4j59Sc96UkXaXK1h52JfjUGNg6Yj/nzHGnQ9XEll66bfRy7Pk3lrOQ1ybveP93Xba76xcxH5I94tSZBjtqAwTffddddm1/no41N9NJ9UgAjbK2bjKO5G/mHYPWZHr7vfe/b5G7thOxGipons0bb21SgDvZhTlQHP6Usmx+1w5EF2uu8bL5TJGyimTPPVZ2vNsfXmd+//L/98u2oAfNeTZlffV4I4E984hPbulR9L3zhC7dNJ/y8jSs2d/HNL3nJS7b+mWunTVHnjl90qG+Q6GPND9uYwx5kTrBWfspTnnKfeeSUL1HftKFvz/ZP/VZ9b/VR8TErwrSv8Vb2MZGvp2xpzz+t/GLml2nu3FuXVD9a54w6FhnnWsdKR6o/nTaZXMt49DlsmgeyPqp17enjha1duhfS3vp06fKl7f+8nzLkXLl+av+NN9144OOnBvb4/ZDAIYFDAocErlkCx+RyzSI7bjgkcEjgkMAhgXMl8OeZfM1D2wrErN9P4FJ/WPeQmgffyGcFpnbAtF6P7EAYAH8AMHbYA+iAPx1cmcahA7qrB9dVGybQrgN3/UG9gxx5CO7A4fSwX8mGel9/MK/3VoBz1Y8+vl1Wvc1AfSQogg8J4Dwx0RQBa4yJFHZ2+wNHkRI1CqwC+xVsuQAHbrjhInqjyhOpmOgPBBQwEQgJ5EVCIBZ6GdG1DvSuQNC0Rx8AwCLFRG2ILgE4A8+kq0N0rkDbacz7eNUxy3j5K60i2SJgyTXnpSHM0maEGT0HdKZ/wExAN0IFSYZoIn/nxgJVkbcVvJpAqS4TNqUupAPbQkyJpBUpGDK3A5hVd7ocOqDUfUDu9b1r9S/Ep+/YOzBTOxBlohZ9JoukEgayIptcEwI5pJrP9LAS14hZwLDvkl6Yzob4DGFGFtqTs23VlzZmLJIy2XXqStrO2E/SHCc1cj0HOWStv14Z18ggv0dX0jfjnvfRqfixnAuLZHW/NieS2PvUlfb4mzYpgw8lB3oP8BeFbdND7GzlJ7pfrTZZ71mBuNVmq8+a9KmDpqkrGzdqfaKo2LLUnYgJssvcYZzJEdGNdOZb+DRpIqXsTerrGnEcmzb+iIfXvva12/WITZG0nXztmz+qvnf/X/0in+BsWhFdymDnyAikMBKqns8aO0GsiKxEGtJZY8huERD8F+Im5yX3ulf+a7UOmEDnPm51jXCODtR5voPhXe/6nNv9TJ9jprVAvabOd/RIlgfR0vxyotfoR59rapvzvtuCsUAQ8c2i4n7wB39wi9BDzNQ5oRMNXWZ7v092ude2vn7rawbkHhINke/MYeQrsq+PC6JL3/QJ+SVjhDTe9d80X0RGZG1jlflGil0kITvKXMM/2VDkbHl+CDlr3ue3K1G0Gt8+N8WX7q3j+jy5t26o4xd9qrYxtau2YbILv+u3DSPWPvwWP8wnITiRnshGqXydTSzNb1LG8wGyaNi4oRwbTKwnEKD8HnLT3Cii3+YaMs0ZqOlL5Jr5jK/L+iMbepCsxszYGYvoMn/rs7UH32Ntwg9lU1kfD3NToldtEjI306FsTurR1u6nM+7h1xPhSzZIZBvHEJ/szHeIZ69sNpn8XP9u5au6ra7syxxMPuYH61eEsIhtmxbNr30tfMquJ31azaOn2t7L6rpd27LS+711ZNftPdl2+fVnleqTum9NPb2MaU6NXfZ1Q5dhlU3mg8mmV3NT9/t783v3G3v+u49pl9Oqz1VmN3Ty9QoRO/mnzf4P8vWcKeW45pDAIYFDAocE7kcJHOTr/SjMo6hDAocEDgkcErhaAn/W5GsHLPt47P0+PRj3h9p8rn9TR9JGrQCL6UF/enDPQzciAZAkBS4AR0REBeRq31bl5AF49fspQLoCtqfq67KedmBXuaXu1XX94b2DqXkgXwEauX8CX+pvOccKeSENHuLrRS960UaA1jPwgHJSvUl/i9gCCgIEa1rVPZCgtreCJMA0kTUf+tCHNhE6p1EKOYBWUtFVkGZVju8r8bcCQIGe+ghQBuIBPr/lW75lS6eIjErUTZdf1++uO2ljrqvjRY9FWgFMESRegDpgKeA+Gw4qAYtcQw57ieoAeAP2yArR8u3f/u0bAau+vPZA5WrLwE3p+n77t397A3+BtGSAxDGeAWdrnydb6f6kAlqT7+nj2HW6+o5KiCLMEbDI8x7ZSYbkp605SzaRnmm/731Hb5GMgP9EpZJpTWOcc11FQ3pfI7AiQ/KLvtGnRNUCsf1L1A4Q3Hf8l3Z7r73GNGfmJh2u742/V8pmm0ljnD5ExupN6uWMf015HLJbe8gyZ8WmLb4H2gP9Aff0v/a1+pX+vo9jHetq291n1jat/GnViQ4U5/6qZ2QM1EdKIia8J1tkPVkaC3rNnyEL+BVpPHMOqrL6Bh1tUK4y+Tn3szWvfh5rbeM5ckj/Pve5z22Rh3ffffdGmPI7ogx/4Ad+YNt4IqrbtcZZZKwUoPyVDRP8MDvlr2xKkoLcxhH62jfExCdOEWFpS7XzCcCOfKoeVCB7b12w5zdO+YtrkWdfd1T/3+cMMuGTP/rRj27Rqo9+9KM3QgiRVMdz6mOf49TD//CjXsYQYY/8Elldr5/mx1rHSpd6O9LXSX5TmzsJ4TN/ICJVZKUoXfOJuTd6knv4LQSY62xAsHkI6ZV6Vm1OG8kagcs23/KWt2wpckWQ03n/8ju9R+KxMePQs5x0PerzS+139U+Zx6vvmfS560+VcdfDKve+/qrz7LRGSJ/5dpuxEKmIVhug2LM56r3vfe8WEc+mZSKxXuDr1WU9jPSzDuAz+DhzB19u85pNJuZzft2RCvFzmZNyXnh8ZP0bEpa/kRbYuNHtpKfnX7xH0msrv5P1Uu2rduqf8pRjowOfZUyRtnStH/UQubg3axMbI8zbNszQTRsG9N1GQT6crtBd7zPOk16c0p29OSvjWfXd9WSub29729u2cbGBTyaVnFtb9afbSm/j9Ln7r35NX3vl96rb0zXVB/XfJzlM69mVbez1q/ugLtfpc51XVuuFarfT/NTvm2QyrXX2fO6kE1M7Vnp3WDdlvgAAIABJREFUrj5WnV6WhUa94YZLG5e6BbxeviorQe/vhb8+yNdzzPC45pDAIYFDAocE7kcJHOTr/SjMo6hDAocEDgkcErhaAn+W5GsHrVcP9PUhce8hMA///QF474G9AzD1Yb7eNz2I94dXoA8gHeAMxLGzPOc7dgBhRfyqp0ZP1D5NQGgedvvD+CTLCsBNgGyNaF093Pu+guMVIJzKPDV2HbA5ByQExkn758w1Z7BKewkcFX1SgXzXIUp/5Ed+ZBsHoGDInwmIXY1x/x4omIhav4n6AvBOJEfGpwIjlbyu4zeBV9VG6BTdkr4O2AfEe/KTn7wBfUnFmnHLWOzZWL02NpM2+CuSQySJqDXli14FYku7l/NW0xdyR5j93u/93pb6VDSyNgCnAazGAgH7qle9art3L+qjyiHtim7qt+gvhAHwlo3VNKwdpK7jfK2+vrejEz7VNk+VnWv1I4Sl8URqiszxElUMPEbaAkrzHfIx0Z+AUgSJqEMgsnERmYMYyF8RPeQb31MBsUQORU6Ra9rvM/JM20Ica6OUxv6GmEUEaV/an00N6lU/0DvRmz5rv/ZoZ85HdC1iOf2oUbWISHJAYvOp7N17eqRcoLH0o520rv3ooC5dqIRenydW80/sZPLF9bcq525P/Tef9QWJYTMFsB+5CfDXd6kxpYVEGiSiNL5xNQ+Yf3LOJSIU8cQ/1BTFdX47BajWPnhvPJBfIgpFu9FBpIKNJyID+UHlh3iV9lV/6DK50xFp2UUMiowzdhmTyN7nbBQIsd7bUX3mNP91nzvNQdOY9vG/AH1vuOECHO460NcWtYy+lqhzQH1ffS77y8aEqp++t+kB8fr+979/23xgfMl80ut6b58L/EZXnPcqkpEtsyXR0jWV+zR3TTKZ5L23rurjsbq2y5IMZIAw7/MpyDp20tdW5MmmzPeIs5zvmXZms04dn9qmRG2rC8H6yEc+ciO7nZEZufJ95jJzG53OGe9T5Os5dlb72nWj+o5pzp7uncqY7KD6y152tbvMG/QvZ8G/4AUv2PptPqM/NmvxzW9+85u39MHeK1OaYusWazVrAH9dy6+RLT1GVGYjhnqTBUHZfL+jPPhI8755gI9JlomkZ8/ck+MPrD34TxHdInKtEyad1kZrF3VZ8/zmb/7m5rf0ASmMEF5l2EgWCgSrM4l/7/d/79Lzbn3epb/3v/69TS+lIBatzXZvvfXWrS02sXU9Wa3NMybVP3bbrp/rddGBrFsyt7Mfus3Wb7/99k02OY5jur+vofp6OG2f1q+TP5z8bNW1Pr91/9Dvn8rr695z2rbXz5Xt1Gembud97KZ2dx9U9SC62tehXabVbusaITKd5p3qU/p1vfwqlz72VS61zIt2XCFat7TCV/5t57du3GuZVxcE7IUOu2fn35F2+JRVHL8fEjgkcEjgkMD1SOAgX69Hasc9hwQOCRwSOCRwlgT+LMnXPPTtNaw+RHvfI36mB9FT5U4PkJ1IqQ+sqwfM+r37RR4BhwBNwKPbbrvtPmdcnnrQzQNsf5Dfe7CfwL0JFO4P4fVBv5MwFTio5XvfSdrIoQMHFRToMq+Acy1/imiqY6xuBJx0iSJBEU5SC/YzQN2DKEIa2envPuddhZiqAE/ed4Bm0oGMHzBN2cpFICV6IPfUiNYOJnVgaKqng6fuScQNghMBiQxBYjz72c/eiGfgYgdiqo6uQKze/7SPPiPXEDqf/exntxTCAElgtigSsu8bBcgFWSYCRPQRMlGEqqgYsr/jjju2qBgAab23yygETJWndhlT4y9iC4gLEBd1J8q2klT63SMgOvF2jkOsOlF9zyoistpCLz9yTQrfnkK4phMO+JwUvYg6sg1xa2z8ls/+Imn9A6QCi/0NKfrQL3vo9tsXL9+bSjm2qh9kmv5oQ9IS+879IVLJF6Ae0gx4Swdy5i+CVZ3IvhAc2lGjzetv5JmzZ2t7tLP2P6mdkXh0XntFDkndmPK675l8UtXzaZz6HFDHr7ZvsrEOoqasutEiZeRa458zfI0ffQb8i26UMlNk4/d93/dtMq/RfdVWqn4qT2pLGQGA6yKDn/Oc52zRaLGN3qcqh0mG1U/TQQRxNlAYe5Fd9AB5IkKQjop0EyH3u7/7uxuRinBn8zas2DAhjSufYBPHBUh7JcV7b880t2WO7GPc/Vgf47p+mObHPoaTf+jz4p4fmObs3ubejr4xp+oRHeH3pXhFuiIEbcCpfm01l9U1kTL5DtGKUkgb13e84x1btLQ5pI5JlXX60311H4+V3+t6u/K/e7YkpaxsDAg5KV2tsXJudrUvemqTkrLI6uabb97eV2I79Sc9buZY39NbaVrvvPPOLaIbyYgojAxsTHEuujUA8oruWwdk81cd+zqX9+/r+FfdWunepLeRf5VvteVeR/Vf0Ysq8/4+ciEThD3ylf7Y+ITgtAHDucHWvuYA/kHEfo5EoK8i5kVdZo5AWpOpaGtrCuunpEdHhBo/kce/9Vu/tW0OMOfwI9YNNfU6PUDK2rhkAxydsCbK2eTq4acSlVzXQ+m7NQ5fZaOZNhtPL/UZ06TljXzrmsS9+o5gZUd0RHStOdQGAGS1fpGH9NTmrcyfk2+rNpb2TbpU7bn2qduoz518lUrbmo7sXv/6128EdYjpczcPTL6y6tnk+1a+vOpgbPTcPq98SJfJOb59NTd231mv6+TrXh8nv9jXEt2+q+/Y85ddbyadqPd3H7Dy2SvfPvWzz41V5lddj4ct5OvFea+X7l2XVnnn80bY7vw7yNdTlnD8fkjgkMAhgUMC1yOBg3y9Hqkd9xwSOCRwSOCQwFkS+LMmX+uD1uoBcO+hvj9Q1ofO+jDYH2ongKk/PO49kNZ60gekgB3zwBhAVSVfXVPJoAnAXA3Q3rXTbwFs8+Bc+17JzQpW7oF658ihPqSfAhBSb4DrDhpW2daHceUCoBELP/RDP7TJGHiHYAipWtsBxAOOAVC9l44TUdAjAieA49T4pI+VtK73LIGHK53LGK3u6Xoc3QTqIaEQ/MhngKfIG0SUqJIa5VYBjw4+dV3vulD79wd/8AcbOCnlLzKVDJG9oopEwInEDBGr3WTt+nvuuWcjYpzhJgJZ20TIiVJGmtaUsV3elbyOfVUQWAQeQhjwmrPiav8nfbwe8rX6p0q+dhvrfqjqVH9fCZsVuFblj4jMubLG3stn/gbZle+Av150RFtDpKqP7I0LmwlZkejYRJxG5olSTDrjpD8GaId8VV4lXxN9XFNAVz+Q950oyvfTtd3vaL+oUP3WFqTItYxpdGw1n/S2TIBtH/fYTfSk29zke2sZ6SPZi+aiz8hTwDiiUuSdvzmfMHbbNxakfhsfRJUh6Ywfcg7RyU6VkX9VFnlffcA0r9InBIpUrOqhF6LCbAZhz84hFTlm4wWAH0FFT/gGZDIyS4pR6S5lK8h5g/FZfTNGbUMHezs4H7lMfZiA4jpe3ffl+um+Wo/fE3U3zd39/mmOXa1LuvzpB5sXRSjdvc1G/KgI8GRcmNrb/Ut0T1kiQ6WEphfGFEHez7Pscl7JZiXj6j+7j1+tOSZb0n8v+kcGiDJk8ctf/vLNF8Tv5F72QwfNQ8gl5xLXTSC1vRP5qm02+TiywJxH3sjGzAH8rOwOUmvTX9HciMHVmfKTz6m+Y+U/8j0fz/flHPGc6+33pJvPGeJ8NMKwRv5P81PVjerr+vs67ybyFdn5zGc+c5M9Mlw0qmhg84BoSn6HzdOzf/AP/sFG9tmowZcZNxk0kJT8knsyv7lGNgBrDr7E/IZAVRaiFzmqb+YsxLfNA8hZ5K1MAcr2Xt/qXFTXU94npbE5hQ3YGGJjj7WETCLI17pO7JsifCYDEbl8LVlLD28jGHukd/TUukf0rBTNSU19as465ev62jBrnb6m833dtON3crMpzuYYf6Ubl97eGi7X9zl68m3X+l1t23RvnxPrnDTNRefWf6reVTkr3919Vl3/nxrXVb+rX+zlr9aH57b7XDmt+rvy66eur75t69+9bOu9/66Qr1PK4ejyRaDslXsO8vXckTyuOyRwSOCQwCGB+1MCB/l6f0rzKOuQwCGBQwKHBK6SwH8J8rUPQX8Qn0Dwfk8HsqZIzvogPgFME3iReiagbHuOvHxvOiV/kQIiM4AawB2kYAVwKhjWgcjanw6KVQDl4uHU5uEru4Tr3wnE6ABB6qoP+hMhsFduLaO3owONkV2vr8pvAiDyXdqmH6LDEI9SpyEcnaEFgO4gsbIBTcBK5KuxkS5TNAPAMHKs960AyF72JLcJ5KkAUtfHKr8OknZZ1LEJEAqsBP4C/oCAT3ziEzeAD7kxnflZ9bi+n+qqba31ATmBdkhPgDSwEdgpcgVwD/z1Il8k+Y/+6I9uREHOsQSaat+rX/3qjRBybcDqkEl7YFOVg/EEfCN4P/8nn7/0d/7u39kiX5QPfO6Rfu69HnCs2+VKR+p1HUDrv9Uyul/pdrX3e/U9IXT7GbzAa9GVyqEzbCJpfwPWkwt/5YV8CZhPjkm3GJ2Inle9SRs7YDrZyUS+dr/cP/eI417PqSm8t7n7p2nsJj9a/VjK0La+AWMa7+hffN60ucB3CEvEkshuBKdoKURGUkPWvk9+FZnAHyCNRNGyE2SniDAbJkRyJfqP7dXInUro9jFIXQgPZAsf7F5+h0+gN49//OO3zS4i1viIkPqJ9PaZfUpvKxpRhFrOjo3e0b2kJa823MHeaf6cfEfVzTrfdH/oOvrffWPmiehD9SPuCSlYbXrytd0W6tjV93Uu6GNgbKUJRs7b+PC4xz1uI3t6xH+vv/oJdRkHOvKyl71sI7lsokkq6UQf1vmx9q1v3ppsr68Hqq73Maq22cenyiz+jU0g3NiHOcdcwo9lQ0nKQASaH8xBCD59RfKFqK4+ZdrIoD5lOFPei9285jWvuYi0Z1fWeTYXIUZt7EIM9jmmr2EmvzmtpdRvvHPeKUJS5gmEZOyKvqqP7cSXawMiDQGpv0n3Pp2NPY1FXV9GllkDqA+hSPbWuchov0kvbt7RXvbsTGc+S1u02xjYuGWMnJ3qhfDTJveTJdLVy2YyxKV5C9mKoEVa6lPOglWPjRzGhe9RDx/HFuomMP3r5KP6yC/nlStLymB+lx3IFjCNY7VFY6N9onNtAuMLrUP1S//Jxtnb5IT495sNcvof/Ytsk+3CX+1N1or46D4e3ef3tUT1V90OXWsMtTnpkG1ekLWAjUReE/la1yF9TVJlU/10n+O6D696X21/z9+s1lZ7c/qp9cHKh9V2TPXGLlbr6XPr7TKrY15/m+aQOt5dV07V38d08kO9/NVY9/nvYt4d0g5vfVqc9XqxvrnC1CZd8UG+nhrN4/dDAocEDgkcEnggJHCQrw+EVI8yDwkcEjgkcEhgk8CfF/K1DkcFiFfD1AGBiXytD/h53wGo+nkCc1f3BURCDgI3gBxSRuZszA4Wr4CICtb1vk735LsOilawuIMZ6UN9kN5T/07GdbCytzl1VxCngyMrsCT35qE/45o2iKAQ0QJYlW4X6CZ9Zf0XmQC0gIJSq/kLgBUtB6is5XfQIYTKJJ8OfvUx6WBYfu8ETfpZZXcOgJT79E10j5R/zrQV9SlNqVfOTluBZBfAyJVUn1XPO8iUz4kUAdqLzgOmIlmA4eSF2EHwiPIAmCrT2a8iZaRCFRWkXcibV77ylVt6PoDfOVEWfRwCIgKmAbYAcNF3PjsDUOQKkqeCj3u203W/1jfpwCm7WemEevpGiMg3Ze75o64zVW9j0yGDfA6hmrKrXfo9sq/tjT4G/O1kUG1DbKjLrxIb1V46cDcBeV3/ur9d+cTJV3dAcNXeyR9225l0JN/VqKje3zrndDvrctfe+Cw+DoBvw4N5BHifSN/It2/acL+2KMPmCCk72QZfibxFiPAP2YBSiWNtqXNIlUntO9ICsYpQQQbdcsstW8pNm1xEuDu/URsQEIgi9slHmBfZPrIDIYRISTprqTi9kC1e/IK+IkGSPjt9nWy6+9w9P9rTmadvdbxXc/Ok+32+6nNJX3NMepQy/O1zZu2bcaUTyG/XIbsf9ahHbTLym38IHvKP/Vb/Ev3POZr8MBLJ5iXjiODqcu7z6kS+dr/U1zpdbpOMpnGo4xjyNecO29QjihIhWrNZqNu15gLXSoFrvk8EeVLIdh81jYvNKki+u+66aytPdHDmMXosAwfyTzSuTBx0l/y7X+u+pOpX91GRFT0VNSmK3TyKxLSJRl/YB/vJJhlty7ncsS/2Yx72Qir6zN5ytufkZydfm/ZkXgnxzebpjP5Kv4y8JFM2K50wf4NUdb01gyj3b3/Et1/6lv/tW7ZNF8aBb+BP9Et/RbhmfHym1yGQQx5rj3GV9ePuu+/e6rcGtEkF4ezzNEdkYwX5uJ9v5JfoPBI/5G49luI+BV3ZZCnlsrG3EcK6w6Y3xzBYc+iPdlkfGWfRwX4j/9hFxl+byIBv5OeNj3YYX2R/otC7z8uxAJXI7T6r61g+uxfxKnW0LD2O5JiOkOj+sM5dq7JzzzQXn5rH69wcW5/WQivfXMeq+/9z13DT+qSunfr6oW68yfy5klP3o9PnzN+pp/rRlQ+ddL32P+3vY5M6qv+Z1kv9ulre5DOrrl41L18hU7svrGfBXiV/58H2c2Ing7zy3ZF2eEc4x0+HBA4JHBI4JHDdEjjI1+sW3XHjIYFDAocEDgmcksCXQr5WoKY/AObhe3pgO9Wmc8jX/vDd6+8g5Kk6V7/vlQPUBHRLRZZIoJ7itj5Yp4494KT3qz/c1wf0DopUYHgCIKa2TOMTwDpj2EH/a5Xl9JBf+zUBkqIVAFUf+chHNkJBGsAnPOEJG9nXoxwjE+0GACJfgZMveMELNsA259p1cKOCY6dk10GIDmaeCxJNQGzkXIGMaj+pi74hOYDDAEXnngJEgZvAu647Ge9a/qrPkz1FJsBUKRmBw4Bn740NUBIACfAV3eazyCoAMmAa8CdaRdQLMunbvu3brjrDeU9m/bcAX8aYDKQNBIQCco0xMtoLMM8WV+BTL3dlJ31MztH5lN03glS7r6DaKZ2Zru16N435HmC26sckl2oT54xVBdqq3+x6fQq03fPFPdJskkcHIKfyumz3AOTYUeqq81P60v1H16s+JrU+5ZlD2IrIdr6OrUjZnSi/gL29vz67n10gO0VniaRFNPieHQLbbVDgJ+ocUAmp2v7Iy3fIC6Sq8zRtMrLhQltECSJ8pV9F9qgr0WXSKSMXPvWpT20bRtikdMX8NnsNYax8bUDC8F85rxHh5R5+Gznie58RNYmY7dH+1ddN9lZ14Jz5N/JIG6s/ruVPNt/ns24XdQwnu0v5/CfSy4YW/lbUsehXJFXKCDka/Zh0nb/+9V//9Uvvfve7NznasILERcrXObHf29ca0eHe/kmek55ei+/Vd2XQMWli3/e+922paEWcanfWWdlQYL2AlLThio6JxhRBqb/+7ZGvaRddp7vS5tpoIK22bA/0UXvotDNQbS5ynrz5Fylabbv2cc9nVvkgfdWH3EMS2tiQjQk2KSA4Q6TSe/NsImSR6dY8ITT1Ned2mw+1HzGasaxyqDpd/VF0n50iFbXL5gvZK/TXd3yNenIGONvUBuQ1HyGi9BH/+yMufeXf+MqNjLWBi28yhvwb0jFEawjUqsPe54xsac3pABlZSziDXh3xAdVfpU98Ed9jrWCtRA8SIcwP+jyd19ttQJ8y7nRR+5G/yFU+0OYIEdFJ+W5jg2tqtpW0CYFrbeRlLaf9dIse8ffGK5knqu1VcnJlr5OuaTu/QZ/JT31vfetbt+jceg5tHfup/FPrlL35evLL/fruL8/p77TuqX55+v3UGmZvbZUx7Jvpej1THZNPyLy98h2n1mlVZlO7r2XMTvmpvTliaudV/W2k6jguF/mJBcjeew7sEfm60oDj+0MChwQOCRwSeCAlcJCvD6R0j7IPCRwSOCTwl1wC10u+XoDrX7y8gU/bf1dS8q7OdukgyamH9msZmvoAmgfkCVCuZVZQtH+fh+2LfqZvV9L/+t7uf6CmKAXg8aMf/egL8KQCAf3h9Vzwt/c/5awelnt/J5C3llGvjywCCqwAg72H7RV4sQKba50VpHE9cFGkJfJVarpbb7310jd/8zdvwJZ/HUxVlnEHTDrbDjAmTR7gMecnpk+pdwUq9PRpFejoOtPLnID36FLVicj+WsoDRuqX6BKRckBNYLx0zPrZyZQu09rWCrj1NqdtAYZCfPoLzEPCAhKB0ABJwKPoF2A3UBLY7y8AVDuBl85WQxQHlMwYrkCkHpEVQM71AcJ///d/f0shCGQEUgMvAavqTsRSP5OvjvlKL6ufqnYQeXQAqdtjL7f3sQJup3xcr7OX1du3V94pXe33Vh2tOlx1duUnzgUEVz5g6ocyQ76ufE3amXHe80mx805InJqnVn7W9/VsQaQIUigRyXQx0WuIhxq1xW8hCqQPFqEkcgyBhNhEFGyA5IMedB+xVH/tGnUickWrSudps4Qy2KYNEogc5VXwvfe3zwX6gHSS9tymFhtg2DYy9rnPfe52nitCJW1BYiGFRFr+zu/8zmaTyD4kKmJJGQgRBA5/ovyMRdKp8tmIHi9zqyi3fE4ULV+StMV8UF5JY1zPBZ3m0uqPV7ofnes+PL415GcF5bs/7f6i2/+ko/FzzpNHviK1nvrUp27nXOrntCFqms/oHl8tXbvoQWnjRVYbQ+OxmgP31i97/as+5hw7Wq1lKvmKrLLhCCFpYxVdyDySVNrZgICcNf+Yj5BkCLfex15nHUNziShbm+psWJDalv5mbYGEtEnitttuu/R1f/frLv31/+6vb92sdZySadUlum+jxKc//entxa6sc2yYYLfmtZxxW+dsZWiT9loHKMPGJ3Oz/iORncssOt3fEI99LVTXOtWvx5atbW1+e/Ob37yRpXQPWcx+yQ3pikjUD/4MGfvkJz958wna7x9/hPyjww9/+MM3EteGqT3yU/36xRfyPdY9zo2V6hdZ2fsRefB/riUHG7TUSX5IUTqvvV2eezrobFvp3EWO6o8NMSJn9Zlevve9793kYsysxUKUT2sCUdPKkba4nhfM5/H1shQkHfBkR4lwn+bGXp9r6QS502f6wP/bLCNrST03uvr7aZ5ZyafOtf39tF6YypnWYOeQr3Vd1P3nak20WrfEfvfWFOlPvWbKHLEnq7omyZpauVnTrO5Nu6d+dZ+QvpxaV9bf9+RS5bzXt6m8yQZWY3PV/VIXP+jKubFXfriQ+xVU/Kabbjrw8WsZ5OPaQwKHBA4JHBI4SwLH5HKWmI6LDgkcEjgkcEjgeiTwpZCvGwj9xXvPQM2/ANNXkbGtYec85F5PX+oDcuo4BdJ3MiP1diBqevAM+Qo0B8AEGD0F9vUH0Aq01PZ2gCHl1of4CXiYIocnQLCSCBWAqQ/wXQ71t6nulTxXgG3tY8bPXwC9aBdRBcB2hCpCAnhW21DfA2yBb1ICGhtpioGX7p/ArKqzKwKmA1NdL6tcq87tjXGttwMfXX79M5BT36T+Q8KSB0AN2JyoiXNsJ8BR1YHIsutFgG1/c46o+xGvyAGgovciUh772MduIB9A0RgiX7QVYCoqCTgb0mkCr9KGTq5f+BU+5wrJheRRBx0RISYiBwlEFsBW+sIuK5HbbSf6N43jHhhWddX7KRpyGodeX+pYRcumnnpdbVftzznjPtlv19up35OvqL4y7xOJ1n1Xt/MJmFvZ9UqO/fpuV1Wfu19Pfyp42eVada7X1fUxn9kH+8wmBfoJqEdGsgkp0xEP9BSJhCiMfiJgXS/KFHHwVf/jV20bSP7W3/5bV4HlXffUXUlpflBZNj3YwGIDBBLBpgRpgm2EYI+VwKv+sfq86AYiVwQan4zEcA1ihK2zeURXylO/zTPOF0RiIYCe//znb6RF9CNZChAs5EVGiCfRbdoq2japVf2eNKLu5z/4dARGzrxEWngh6PQTwZwzjLv9T3pT9aDLN9dXXz3pQ9W/aueV4Op21Musuu6+X/iFX9iiDhFqCBoEbPXztZ76PuXQR/MEUpIcpUw1FubFZAjotthtoq47qt7vbVqIPk662ufGyY+EnDCv0GHkqza/9rWv3WwoMqjkq7ZJyS96VN9e9KIXbRHXNTq496USWt6bX23oET1OB82toiwz5yCxyfPv/x9/fyMRv/p/+ur7pLtfzf3dj6mP/uufdMr6Zd56+tOfvvWPb6ibh/r91W+n7WzPBgdErCMK2J9NDo95zGO2skU9VrKnruF6u0Pu2mTlrF1EJjv1L2mv6/wkC4bzRKUEZvPWYq5jx4nmZa82U+hXrbvrUlL9Ol8WAWzTwHOe85yNCEe8ToSV9mojclPqZj7DfUhRm9NsNqjy7GRmt0V9dewF8lI5zpi3tnAdQlpEsA0pT3va0zbitEbj9o1w6pIJwD3k6RgG8wG7RpCKFGab6ugbxqpfqTrQN2DUNQL5WRfdeeedm0+1+Yb/oLM9GrzatDK6bPsadW+dUdere75tWitXvzP5su6jazuqLk1rnL4WmHxeL6P787RpalttS7ejvuaLvDMv1DXctPbq/nFvbZWyus5M6686Vis/sPI50ZNJN3f7UM523ZsLt37UiNhsfr6Cij/kIQ858PE9Qzx+OyRwSOCQwCGB65LAMblcl9iOmw4JHBI4JHBI4BwJ3J/kawjX+mA9tWH1kLsCGc7px/QgXh/uep17D9p7D5wBm/wFbAKlAeWAMjv+a9qwqd394TjlrR5Y+0PxdH+vpz7UT/fvyaICDB2w6CBA2t4Bl/59bV/v5zQOgHuRC6JcgHdSzYnWAdrlDLNaTt4nTR3ADvlhPAD+NSVvrq1/AxJVkKQDE/Vz78/Up1xfCcYVKDPJr7apytO1SEekp5R3opkA8sA8AGEFvfdsrwM4kR0CRORz7oX0AAAgAElEQVQI+QFNRUwAwL0Hpqo7oKUyXAscdR3SQwQIwgjBpC3uM47eA2WBgIm4WoH30buub7Hn+hdYLgpHG0LcaC/bFO0DrKUDyKakJAZuVl/TAfmVv+m6U3U35Olen6rvOHXd5M8mu+rA3R7wFbmd8jXn/J6+V1/Tx23PD5xjQ1N5p3xz96cdAJ4AXH3p/ai+r+pb6qdj9C1nm9J/BGtStvNTdNO9IQxDirIjvyNg+bav/dqvvUhf6h6Rdez6H/2f/+jSox/z6C1ld85VrjKZ/Eb6rz+JArM5SPYAaTi1O6nC1Y0MsYEj7aygap0/2TmSwMaWpDplY2zZWaSAfWRy+s2HI2yQPwiw22+/fYvAq6lCyYM/8dLvpI5VvvuV7yW6T1/io/yGXPC9V8he5aQfbDyReNLUImrNA/qL5PLZRpBEkXbgf5qzTtlW9yn18/S+j2WfH4whYu6nfuqntr/ms5tvvnmZVn2yF0QP8t25sfoudTH/jPjpaVvTxkrqZJ7oZGrkfMpXVp+3unay6ehezjK2IQH5ikTOpoXq+1KPDQKIMXbpWtkQaoR59fXVV6Q+MreJB+lNbspwdnJsBNnGNs0nojDrnNvL7uPR51x6K3oSmWt8EXiyWLCTRG3vEdxT+erIBi2bL0S+x/b1ASmKhDU31uMbVuvSZJlA5H7yk5/cZGON0Df4me9FtdrcYdMTgtS/yE2bshlCXckIwI7ZNj+SVNLKtmnLhirjaQyRkzZ41OuU41r+QF9F2FoHWHPkrFyy5H/Urb91k0r1eXWuUqZ+0wEEJl1iezad8BnqEI2O5OdHrL/8xs9kTKa1Hr3RH5G0ziRGCGv3T//0T28+UGSviOoasb+3Xu5r4MwH/KQ6ENDaaQ0kgpvtG3dyrrpjU4YNL9rPR2azYl3vrNa/3U9O101r/Hrf6p7uk6uOnlNPnfuneT9t6GM1+anV2mmaE3p/Y/fdX+35w96/bp+1jr4OqG3qdlrl0N+fM8bTvHjOHHDOPDCN16rsg3w9dzY9rjskcEjgkMAhgWuRwEG+Xou0jmsPCRwSOCRwSOCaJPD/R/K1Pujl4XN6IF4Jau/a+oAINHKWFYDZ98CNc8nXCeytYEftQ9pzilhLf+pDdAXQO5CX+sio9rn2cZJRBRFq+R3EAIqJHhEhlTPMkgawt7X2VzQAUPKd73znlvoPuI8oqBE/HXhyv34AsZxxpV6pLt0fUKwCThUoDYhXwZiVDDvYsgItQ+Z0mVd5VTA2bZsAr9yTNikbWCY6BygNXANOSntdI0sjk6RCDZGBsCCnkBvGiS4jPUSodPLD7+5JX9Mn7QCeut4LuIlQctYuYBGIB8R817vetRE/AGs2QheUtdLnSS5VX7rOBSzVB+fASkcsAsZ1Il+B9QgXRAswOEQMIBdInAijGo0zgZ6rse6g0R7QV2259mkC8art5b7+d7KDVVkrAPGaJoxysfJOka+x6z0AttriXv/2/HX3PZMdxcYm/74HPEZuiS4D7iM0+X0bb5CwNiuwAfXSs6To9Jee8UH0XaRbCFvEDbJCis78ri6APND/ox/96EYiOA/QdWw7m0/qpo7q17q8lZcoWOQEkgeRypciJaTSZJc2TrDfEHJ9HNixdiMCkUXsK+mCtV/WBxG1+utaUWOi+cgHASLakm9YndPYx1b9iXb1l79SLj+kbD4JCcRfZcNICPD87lq2zQ/l7FzvMybISL4gfoAv8JtrekrUyc725rA6JhNQvtLl6kvom5TBCBsyd+a5KLspZXSfu8iKPiLM3I80Q+I77xXJR39qhF3V/4l8jb+u+lWJrNqfyXdei4+p852oTSm03//+92+RzTby2EQTAqn7SPomutDGJNciBI1vlU/341XXvZeuFVH29re/fcuegWRlK36TaltkJVJYRKVIwqorfU7rc0Fdc5l/2bi2Ok5BedpbzzPemxe0p/uBrpNsw3rKhg4b2uiFjRx8j/SzyLY+r3d58B/8FjLPpi9zrHFRN1thg8pD6tIt7ae7XmTDdtmr17bR4gv/6dL/+ydXb6bg25JKmr3bNEBn+RwZNaRhRhwnXXt0hAz5XtchEfkwm0tyBIF5PyRzXbdGrnV9lnUwu0Faf/zjH9/GWb3SDfORfL/xogPayZ5sOLOmyVj0uShjok/Ie/e+7W1v26KQ+SwRsX5DYNuw0iOe61yW55mqz/E12XBjvBG6xhxR/N3f/d0b+WoNnXTD7kl7MydlU8p0TMc59ntq3RHfUe2v+ru9+b2uCXNPvpvKqHZW61utQ85Zs03z7MrX1Xrq+E1+clqPdFn1PlR/Xd9333Yt5Gut80sZb8cOCVrd2rIT6dp992qjSY2AzT03PeRIO3zOGB3XHBI4JHBI4JDAtUngIF+vTV7H1YcEDgkcEjgkcA0SuD/JV9V+8fIXt9orQdKbswfE595r6MJ9Ls1DeQXxziEeVg/B/UE41wF+EIsAUg+aSMJOEK4AiQoETcD/BAbknhXYsJJ5L7+X4/dKwJ4D+FUApD+0pzwAFtAY+SadmsgFAF19yK7lpJ1ANyA/8Ai49YxnPOMiVV0Ge2pjAHspChEiUuAB7ZBvHQCZZFDBlbQlAFUFJGsbJiCpjsMEmky/nwKkKujmfiAqMkVKXxFpCJTnPe95GwgKbA4hGZIVMImQBiYC24CyPpOTvwBU5KX7gHCijADCCArvgYtJ4ZwIFaCn+//wX/3hpT/64z/adB+AKAoXQB4yUwSJaKREMyN8amTPBGBVHd8DuOr4ZIxCNqvP5ghkrDSMgFPgIzJINCxA3StEWYBJbcurg2XdLqsdR39qe6tP6QBiyp7sf+X/qk/r9a3Kmdqzsp9z/W61h2pbtY+1f1NkaZXNuUROLXMl5z5me369XquNaUfaG3knSpOdiMqS8YBe2VQAQGc72uP+vNxLtxB8Np0gBZRDL5EFNk2wFX6RnVViEgGEgBWxaCODVKSixpEd2zx7hdyIr62yCLGWCO+qs4gF5SKoRG6JuuWTRdzxGzYnsO9Jb5EwiFv+nF/XRraGxLH5Q1pQPsK95IRI+Gf/1z+79HVf/3Xbb2yugv+ndC261G2s3lfn9fhFvo6f49cSwa/dSAmbVvzG/yEZEh1vLMiZH/UXga6t8VMZ2zpv1LVK17Gq79N8Xds9+YGUh+A3VghU5Ku50DhNG1cy/9ExMqCb0kQ7l14/XvKSl2zjnKwEfW6a+tbHoOpSn1NX/qfL5pxxz3xnI4J1gAg+vvoNb3jDRdTutFakdwhnG7Be+tKXbmsApG2d23s/+9xKp8lMmnzzKfJVSlj3sV1RoNqDmEVsZT7MmKzkUttg4wI9dGYoMo59SGlrbGr7Jj89+bfJ70Y++qdP1lUh4r/pm75pI+TMxebt6nvq+qT6eetda11rM+S0+0S5IrzZNnKPj0Loqi9ZM4wh27NW4H8+/yefv/T5L3z+4oxo+pp1c7ID8DXajThVh80pfJO1SaLrXcO+Zb5QB90WpSwVuuvTr6R2r3MMuVbSPLaj3eyGzdkAaMOIseHDbebQ/7e85S3bmKvLmks9K3usuo8IdUQD/XzHO96xyYo8+FI6rs18Jh9fz2St683JlqIj1np8srTZyFcyQfBqI5mQX9be8WfKI0f+UJ/0pacjX+lgtffVGi46mI006Uu1ldUaqfv5Koc8r9S5ofqzqvu1r9eyRup+Kn68rwEnf1ZJzyqbU2VUf5s5pK7zpvVf9217couMatmT75j6OOnBqBuX7yVea7u2dvsv6YO70C5fuvSgBz/oPr9v9O2VsuotN95044GPn5pIj98PCRwSOCRwSOCaJXBMLtcssuOGQwKHBA4JHBI4VwJfCvkaAHhV1/Sg1R+0T7Vz9bC2egDuoGYegns5pwDBCpjWMn2fMu3kB2BL8QUsAcYFuNCvCsjU+jro2R9S68N2QIQKPNSH0Q6AnJLvCmCtgFuV7d6DedoU4KpGzJCRyEyp+0QQABadDSi6o4JekXPqz5lrzrkDRon4An6eEw2iDPWKkgH0qbOTr1WOHTCrMqjX7QGbHfCpMsnY9fHu9XSgotfddcfv+glgRyq++93v3sBNqe+kxwOyIRmAiJ/73Oe2v6LBgHP6TEcRD/56iTpJdB6CCHiaCLAAcgHlKkirvKQEBZo+6IYHXXrof/XQjexOtIm2GwsRHwDBO+64Y4vuAaJWuXSd7oDVZCP5rsoz7xMFAtzMmZvAYzbrc86hS5Rconj0XYRLzpAEhCZiNu2t0UYV/Dtlt9M4Vv/XgcEJKKz+bPIjVSYTaFXBvS7zPV+751eqvxhBtwa4TfWufGWVzwj0Xbmgy7a3dyWL3ud6XUgLeg50FzXK14v6Yg90GDFA3202YDMBuEOAiZAN+c92RC26jk3qM/LPxgZ/E4XJHvlBm1dsWtAmfuy5z33uZqs2T/gtEbd02PXK97tILaSBzRP9HGh9QorwF9qgX8rSFmkv+RCAfVJ0xp787l5APZ8jAvDTn/70FgXnOwSs1PBIHX1Bdop8VYfvnvnMZ27XTBtv6lw7+YHuYzNm+duj15LCWLtqWmOf+QA+gQzJwFgmvTo5KhOB/LD//mGXHvY/PGx7b5yNsfHhD/jERCCv1i894mi6ruton8sRFjaPIGfMoc7tRL5qR51r6Zp+IR6RLzbl0DnpZhE+2o/klwkCuUxHybSThX2em/xPt/XV3HVqTVjHvF+bedz3dFzEJV2zUQA5FbJrus8YI85sEEAuWjvQ6zp/nPIjxs6muo985CNbhLf5Kmu7nNHqDHobIoyJdUqdG3pdk181XvyJyFdjhNAzNjmj/By51rHYk3fqzwYsfbJ5hB9wTqn+2XyQyNPIv9sifWQrZCNykw0YE5Gg7Mwagv9xn2vppbmTb/Q935fIc+sPeqjOkKR0F5Fr3Wj+5YdslMqxEQhC8qfXfJA6lcNX+Y0+s011qsdvxkbf+ELv/R5f7bqkpE6f6Rvi3foTcZ8NfPrke31lk4hXZK8o4mzSWOl05K/tolyVjdjn0/2j2zaosWtntK7I12m9kzGis2wekY8cJ3vRvzZs+Mt/Zd3dIwyzUU9Zrqm+retAX4dF72vfp3VM3eAQ4m8iYKc1UvxSt6Pq/2ud1Y/1TV/9uslu+nw0+cG+zq9j03/r67SVTFfrw27nq+umsckzSF+b9nVn94mr9dLquj53TKTpLvkqWBbJetn/Qmfv/VfLqfcfaYdXHv/4/pDAIYFDAocEvhQJHOTrlyK9495DAocEDgkcEtiVwJ81+VofBldgf38wXD0g94fcDsrWulb1ngtgTW1C5IiCElEAxLnlllsuACzX113m9f7Vw3cHb/au633vgMokizyA52/q69dWQKc+VHdwuIIidSe19wDwe+65ZwObgIzAKpHBK/JVm9wHEHcPsNm1UloCj2qbaz/6uCjjwx/+8EYoABZzruEEZlYAWl9W+ljHoepLB0EmkGYCoia9nero13V9SBrOD33oQ1vkBDBVpLDvAYTATHIA+gEagdCiugI+AnoTmec7rwCUleyusp/677se6VXbLioQgSBaSGpSUXKiPipwlzoyDhWwyvtpfCbQL7pU9du9ISnIQ8QMgojM2HFNcZrzItk0gNc/ADFwOUCyv8BkALLXdEbfHmi353e6H+ibGmJ3tYz+voNhdTymKJ3IrPvayQf1ceh9qWMXv7sCDLtP6Tq/N3lNMuztPQWcrn4PSYk8FH2YVJt0KCnUAfqJyspmBvUjOfgxJJjND8gV5SV6HBBO/xAG2bzgPjrkOuOTc0zd6xr32IjiH/0VPfafv/ifLzIWIJ2SBpjtatfXfM3XbHYG1A/hFlvNuZAAe4SHiD71i8BFeLgPiRpCJjoYApZfMe/pHz/DVqTmRJggD8jtzW9+8xaVhqSQLhcJ0v3wSk/7fDnpYa6pfqSC/H3+j47rO5+kbaIPc6Y1IpZs+YLLXxS+c+mCsOA/kUBkyUcik/QzL/J1TVKGdpJ50tU6f3pf2+5+7UTeI1R+4id+YiOxRUlrR8679ZcPo3NefJqIN98pE4kl6k10M3Iv523XuW/Pxs6xv27ve/fsrfnqb2ThM720FrBJgE6++MUvvuqs0mn+lxrXnMhmkM7WEJXomfxV9VPqJUORjz/+4z++EfCiH8nPvf/0n/zTS6945Su2chHaCMjIoK/5ui9PPcYKSWxeNM7OUp7OYV3JstrDpOddLrlGXXRcmlt2T19ErYrwdURDNmv0dV/GJtHvoorJiC3wj/SQD+R3+JCsMbKpy1h4H3sxd6or9mIOFpGPhCQbuu5Ff/kW38kWYEy0ma+yqUBdytQvmyqQ2jlDOr5UXWwzKZDVmdTj/Kx2sWvt4dOs6UXNO8vV+tFvNrPZQEa39JEdWsuwRWNeo2qnMSM/bfuZn/mZbXOgsqWsVvdnPvOZLZKYLJH6OY85Y7b5o8uXLzbE1PH2vf6yE2XYrMM3W29LM+5vCOqssfY2HcYvVN+6p1+r547UlXuzPoyfq/5nWlPm/jo/r9bSK1vo36/Gpc81tb/VfqfypvVq2tnXNqvng1PrmP77ai019ePUd3vjPMm1fzetQTN2PV3wRqpe4VU7wbq1A+K9Q77WcTnSDl/vrH3cd0jgkMAhgUMCexI4yNdDPw4JHBI4JHBI4AGTwJdCvgIoAcCrfyugrT+c7nVuVcYeKVCJwH5/BTj3AN36UJoH7NrOgCkAdsAgYEfUYc4iq+BVB5wTOdfblgf96YF2RVKceriusuhyru3oIEP6XMcqferty725FqCFWJBazS584LazwBCDwMoqj9oGIJOoB6nZgGxvfOMbLyJXe9vr2NW26y+ST3QHUFHkAvC0g6K1L6cAlgCrEyDZwaFcU0GplQ7rU41kDGhR/9Y6I4M+JqLxAIPkJuqN7AGVIrmUD+AjC2exOp8sqUsrCJc0u13Xu5zrONQIhhrpVSNDUx5AU8pDpJQU1NI19ghodSmnE7m9vNXYV/l0uWWMa9kBAnOmJPAWkQRoRXp5AWHJ07UAZFGxIdHIFYgLgA3xAijO2ZlIsETJdcCz28wKKFRv0semvRfgVonCn2Q0gXrKmCJOKrCV93ttqrLu4GnspX8/6XKu7f62t2f6XEnpajNdD6q8ug+vfiC6Sh+SYhPxBTCnN1J0IrFsHkCUJMuB65ESCATEAPDb5gfRZXQHUYdIEOkk+hNRh6wQqYiEpXN8pHv9ZSMizHI2M39KB5C92qUtNlGwabqI6ADAK4/uqhe5iLgQ/Ye0mqJg43+QMUhUvheI7x8btemFvicSy/f6ms0Kxg4pov36iXhlE75j71K/uhYpKwJLGybdmHxM9atVN6pu9jlxsqnJ92bM6xyX+dwYiH7jP72Mpf7pE7mzddkBjH/IWONrDHxOpHwih+nolLUhtpy/yibbEC36YkyR2DYvmUeNBaIPOZOIfvqABOPr3cvfGANznuhn2R+MozZ3ArLa3iTv2E2f4+r3dTz7eJyy4e4P6liFfGVHUuvTUfbzrGc962Le6PNx5iCkoowb1gAIKLpnPHqa2anPKYN82ZJIW7bkPHW2ZA4Qeek8WZsJkFuia8khJFyfx7sOZmOHTWLshO687nWv28i3eg7v3pqnrxH21hjVH0auyErykdacbvMn+sdGkXV1zomfoI/0jL6J0LTuyBrDPchp/lE0KD+HGO3pu3uf4jttApEZQ0pnhLkXXddeY8EmrbP9Trf5YGQxm6tZNjKX84V8KH+qvTZaJAW5NrNJduIa7TSW+owA5gOcM2tc9UmZjnYwF/DN1rGIUzLLuNc1Yu1jXXeQuchZGwOsw5zlzX+LfFUvMpm+kZl/SQfMt2oDG9bmGqHMv1qjJHqWv0Ck2+yijXzFtBEk7Y6Nxhd2/9x9QB+/c8nXbtu1/r5OmNYCe2v0vk6pa9E+d/T5v/en2srk//r1tV/TemuSX21v92FTe3u5K19d1zK9XllpKuG5ksvKj6zWgrVtfR6v5GvqvjgD1majy1+8OBe2jm8iXDddPNIOr1T0+P6QwCGBQwKHBB4ACRzk6wMg1KPIQwKHBA4JHBK4VwJ/UcnXOn4ddN0jXwMy5OE04EP97H0vYwIIAJ9AIykY/S46YoocUF4HQPKQWx++lVHr7Q+8pwC2CgRN5de+pk2rMicgNPeEIMvnDiYAi6SmA76LZEAePPGJT9xS9CFDK8BTwSng3nve854tihNQJXIKAFdTOacPK+AdSAXEMy6AJ3UCAnP+aAcLKgCdsjtxOgEMGasVMN31pQMjFfjvundq3K8CKi5f3sBJ4KBIYxF6wEgkgI0BZA+sBMQB5ACWAVZrvRPotmrXpDNVDh2Qoy/AT9E2oj5EwklRWs8gqzbSQflKLFa778DVOQDRqu0hP5KylC4CP+kTEgxgCwAG1novsgyoC6h1T0gPACrSa0td+rCHbVEyyJmcpVnbuNoI0nXyXHCy+7I9IC111Gv6+27Xkf0pwLGDcNVmu/+dSOl+/QRqdhmlbd02Ktne9bn7Xp+NNzKC/xJtKK28sbWxBvmDnEC4h1BzD51AZCAjvPg/0VJIT0A4kB5JkGivtJFt5ixZf+kRXXNO6u/87u9c+uxnP7uRf65Xb1ICIwQSzRpyXz8TCU833WsDC/Lq5ptvviAS+thov/sQTNFxkWxIDrqMhEDgab9rXUcm5j6EBfKAv/Fb0sGyi1/6pV/aMhDw3d/7vd+7EQ011XjXra6PdS6cfHQd7+pvQi7V36e5vvsR7Y8MjUNSqicymZ0jORJlasyRcz6Tm+tCtCaNqr4bc8SU7/gAn/0LSUSOXjnjMoS7NiRSnz4ik+LXlYOISTRhovjohDND+Z2ckZlU2Ekl2v18X3PsrYuqH652No1dfu++fOVvuu/OONpIgOhEkCHcEF+VRK4+L2Ujza0hPvaxj21k4Pd///dvpFU9v7eOf/xw3cxB/oitt7/97dtmBvJ8+ctfvp07ay4z17JzBPdTnvKU+2Q+SH+qnFKn+hCB1kfIPGXedtttGwm78mvdv3WZx6+u5sDJByf626YLxCadtk7jt9hq7sl6D+lsI4DoShGidJ9M6Tm94yekxTbf0fdsQNCmVbQlvUeQShNtvUKnpSi30UW57I4vUS9iUbQpwlsWDz6pnyEdOWQjQ/xq5vXqZ9ktXcnZtHwe3xV/qw3mcmspvpRPMFbWUfxxzSYwRb72uShnCdskR0bWwny5zT02v6hLZDeZGgtR72RtLesf3Sdjftc/fbGmst41hj6bb2xQsDFHHdMZ29GdaZ2WsZrW2dMcu6dv07ydcic9rz6j+43ur+vGvz6X9DV5rWtar9ey+xqnjmHf4Fbvm+aoSgLXevt9tc4+P1f/Nsmzf1f9Tr23r3322jDJYHV/rb+3vRKtF1GvN/zpebDj+r1Evnbi9Ug7PGnq8d0hgUMChwQOCdyfEjjI1/tTmkdZhwQOCRwSOCRwlQS+FPK1knB7D7D9tzyIrsiB/qB9asjqQ7trO3HaH3xX9a/Agv4Qm/uBV0B65Ks6gR6dfO0PwxNYkYfQDmie6nf/ffXgXYG6KotzwY6+kzxAdR7IK/DgWukbAWbIC6AZ0AJAKW0m4CzX13YB4QBOr33tazdAEgAIhANI1WiQSt5UQCB9V78IS4AVYkLECvKjR77Wtld9qG3rejjpUR+7DsJUgq3Xuaf/VReifyuQSR2IAAChqApgpr77DugIKBTF8aQnPWkjs/tGgGkcJ92qbVLniqTuOq6fCAZA5xve8IYNGESKi9JNFEeVe5VL73PaWvWg6/1kN12ek4/pxEDGVl+jnwDbem5kztuMLwzo62/IHO+BoMBiEXM5PxKgjxwJadV1r9rHSgdWPqv3dwLpJtl2XzeNZZXdnly7P8uYdTta+a3UswemVh/Qrz/lKyZ7Rn4hGRCHiFTAuyhtmxcQ6caKTfFxiFFnDyLlEDXIBuMJ9DbONn0g4X2uUXG1nQBz4D9iH7mgTParHUmPSV+UwxciO+lN1Zk6ZtE55QDmbX7hPxEJCFC2V1PP5t7ICqHE/yJgRX7b2KEvIWS0UZQVQlBEpXO8tavqV87p/MQnPrG11aYkKeBzHuRKp1YExmqe634r89LkP1bzbtf3OjaRCZmyeX02zl7kEuLVe69E8bk2EYGxAbJ0fZ1z1ZXU70jZnD+ZfhljdSNekWMILlGF5jNyzbmZOZOarpKxMrNhqfvV1fzWbXrlQ+s4V5l2XzLJe7WOSl21bP1mZzYROB+T/pjDRGS7btKVlG8dIfpVClfychwEmbGnqf+TH0j9UgOLVkSOOa9cGlrj4vxP0YoIU99nE0T3ZZN/VDYbR+xqqznZZiRlZa1zztp45b/JoW46qXKtPjG+QrQ7efEXfpeuHMmH4KfTIr+t45KeXNvpmLb7TbsR/qI5X/SiF43n1k76wPfxtdaK5MzPIcuNtUhn7eJfXYfo5IdsHkNYeh8yfdLV1dotPiIbXdhkfCWyXsp1dWgLO9a/+Hg2xdcllXvSFet7Ui3X6Oqu7+TNjqUZRvIiX8naGbBIZjrKn1q7IqLVa1MPebNr62E+HPlKJnRQNK6Nd3SS3JQpy4LxWcknNrCKWl3Z7jTXnpL9Kb+yWiPslRsdTj+upQ17c0kdr77mSN+zJjynztrO7mNW/rXOP6vMHqv18STrc66d2nLuHLo3H9TIV1Gu1c/7raYhvspek574ClE7RdDedNNNBz5+jhIe1xwSOCRwSOCQwDVJ4Jhcrklcx8WHBA4JHBI4JHAtEvgvSb52cOLUQ+CqXx3Q7A/OE3k41b1HJHRixv0AcuAI8hVIZdd/TQlWd/uvgMq0I0DC3sP9HoDcH4I7qFFl1MtJlElvYyVL0pfIsgMgab/fgVnOSnOeGQDJd6KfkK+AoUkugDyA01vf+tYNVHYmliiHHg0ykW71od7v6lWWer7ru75rA60rUJN+VnCjjrDj6d4AACAASURBVG+P0sgYTToQUGYa3yqjDoyswNUJCJ50pI6Z98A8ETpSNAI0kYX0E0gHqBTBViNfu55NYzIBRtGjDu6eAqXYh2gfgLM2iVwxNkDCPjYT8NO/q3owjcFVYM6VVLunAO1pfGvbqj1kTDIO5I2AocfGImdJAm8BycBe5AiQFrCLiA35inip50eSSU2T2XUnn/f6U/1B5FP1uJIQvZz+ufuLqd5Vfd1n93Grbev96uTCyodO/myqt+tJ1yljSUeB2q95zWs23QR233rrrdt4sCdjmShIhBpbA9KLOgTai05F0iY6tvt1dSYtO6JTeTYlKIffVD+iQRlAfqQp4rUSM+lbB2erH2RvCGLkFfIoZCnyCgE7RdlFHuSAYEQ+O+MQuYzwcI9oLFGFdF1/X/WqV23kUSIrlaE/n/zkJy/97M/+7EZWvPCFL9w2WvDr03jHl/RNNueQALkmf+v8VOvqZfkc2z13vdTtP/aUM2TJPKQsP2BzFr+Q8z2lmKUr6WfO2DW+iWQVcZjzMslLmcjsj3zkI1vkteg3Z7gigur4V3vu/qLb5jS/9fXBJPvuC1f2uDcXrObQ7qOigyL6EHrWDs7ZRH7619cjtY/s1AYCpC0fawMWMpGP7frSfZlys5HGb/RdymfEnE0Yjk+w6YCt2qBhfKWKRY5lTKZ1VB2TkK9ve9vbNl+CgEMQJ1Jxzw+eMxdMa7Poav2bsvgj0byIwZ/7uZ/bZJuoffosmwZy1LxmrmLL/JKNhyIzfcf/GZtXvvKV2+aOKdK16xT/xJeQI3vhO6WJZiMi9pGv3iMVH/7wh29/lZ00w92XrPxFxriPtXEQzYp0RgDbvEbPkPxskDz4Timsk2o8G2nYLj+dDVXWWOZ27ct8bg5Ayldd5RuR9vyqjYg2Bzjvl69QB93iJ8iWDuu/8uiI5wuRrZ4x/EYntZGP0GZnEPMNia6f5rtqw3VD4jnz8uS7z/Gd8Qcrn1LXmX2sql13P3aq7vi0c9YC9ZpqP5O97Mlh6ovrMy91wnuy52ndnTpPrc1qn3v/9+xj+q23YzV+kVH3e1eRppe3uNWL+f8+UbFFEH7rKYn7GN54040HPn7KAI7fDwkcEjgkcEjgmiVwTC7XLLLjhkMChwQOCRwSOFcC10O+5uH0FHh5LWRHf/g91f6p7NV3E/k6PcR2ML4/SHfgEGASMAWABUCb0g5XAH4CjDo4MYEMrpmiNzto0q+rD8Qr4HMCG/LgXkm+CtzUB+5ah+sBR1IG+4tMACBJ/Qc8BepVkD33ImmBnEAwpKv0a8Dnmi4xOlHB3T6OPgO3RKoYH2CaSIHedp8jz4D/KWsCDuu4ndLr2s46Hh2kSL0VWKng8Gq8XJPISm0F/pObNIaIEmA/UDHpQIHOSBBgNBAaINh1vYPS6UPXn6oXkemkFx1UUp9oMCnyAIYAwttvv30DbXsUU9XHPbC86kEHpzpQVIGorj8r4KkSzCvwK/2MnaTt/iayKCld/8O//w8byP1//5t7oxy9yMQ40VEpDaWxBG4jDcgoepo2ngveTeNW9XIa3z2wcqUH3d9MOt19e/XH3df5PP0e26nt7mBfrpna0G178nnuo5si5++6666NbBGhDfhHttjcYKONa4DwSEeEmPES/ZTzDRPlOukVWzXm0nZ6KdNGEUA9gB2IjtTMGa01Veqk05N/V7/+8RHqQyrok3OhkXcIJD528sNVnxFL/LfIKvcjKdSHKDHPaS/yVXtzTqF6+X2bQPhh17z0pS/d9Ns1ZFz9a51je3Rw/S26mXFLGfm+6lHedz2oOlTL63Ny9yvdD6/8f9pWfQE/jGCz6QQZbeyTAjfpns1zCFiElk0y5ImIIWMEvUg4UZzIqcc//vEbQdOj5Sd7nvqV77of6XbY1191vjy1Nturd2/urmNChiJ+f/EXf3E7qxwBa7MOH9nL7/Ote21qsJFLZGPOwKyR13Wsanmxnfxu7YKAe9/73rfpL/kjc42rM+1twHjuc5+7+YDMZSvZVv/ErpBu7rexwQaFnPna/eW07utjMK2DIuvJR2TOrvMUe6drCFgRlc5wRvyzZzZv0wb/ZCMd34GQdYwA/UY+ilpFRPNlseVKZGctl7aLypdyVzmiPtmAa5CP1iiIyac//embfBLtX9cc0/yfsaxzSMayy4x/pCc2NvCN0lo795b9aQf/jHjVPplb2CY/lnOhjR0SFEFPPmRCRjIe0FPtR8hmHtcOhLOsAh/84Ac3stp6mG37nk7x16JvEbvWcQhon8md7zZG/PDHP/7xbVxs1nCMg9TyNuyE7O1zaJ3b65qqz6HRo+o7YxN9/TrZ4aRr3Tf1a6qfn3xLn6tX65RTa8C0v88h0aOVX1/NG10Xc3+3u6p/fQ6fbHSy7XPGYE8uq/mhynZar6x8bS9vssVT5GvqrmfRbjJNVOylS8eZr+dMtsc1hwQOCRwSOCRwv0ngIF/vN1EeBR0SOCRwSOCQwPBgd+921Gv410HG1a17D7P1gXZ62DzVnKnsVX0BIlLmHnhaH+D3QAFlAkKALwFVAWiAlikiZfUQ28HjXNcfpPtD+gRy1H5VYKD2uwIEVcYVfK3AS3847+2q97kWgARceslLXrIBWAAuxKpd+4961KO26IVObgKhRWgBIxFRdvAD+Op5VR0c7lFftV8itgB4yC3p/IBXEyDagafo5ARC7AGZ5+j/HrhdQeeMWx+bCuBcgBaXL29kiEgf4KGUvgBAZKu/NgYYj0TlATKRRaI6evkVkIssJ6KvgnOVANmz1/RPO0XROPPM2EgxLSo54GTX02l89uTY7bvKcu++DhxFDyZAaeqnsusmhWrrysj5jvxFUhYjYRArIgzruY9k5Dt//TOWSWsIaAVQI28QAfXs3t6uOp57vjb3TaDgOb/VvkYO9b6Vn66+tb7v41Q/r9q4AkGrPU91TH4OUYkQ+Mmf/Mkt1TDyMCQZYBuBQ/7GpKab7OcXRwaJhvy3/+bfXvrH/+Qfb74wQLuxTcSUaGiEGwA957me8ll1zGv/qm/UR2QBuxNtJaJMHSJ6ZSFA/HWyOPaaOU4Ut3NeEc/kg3Sgy9oslXkIY/roHv4f2aiv/I2zMpEQ2fRR7XIEbW+499G3/pZ74vt61Fa1/cl/T/Pl6p7epq7Dda6p80Kff8lC5CDinjzIHzGFvAuJKDI+kfKIQr8nvTCC3GdR0a973eu2jRnupZc18rX77m773f7r7xnrlX9M//qc3X3Daq3U5d7HtMss48tuZBWRolWEqLnC+oEeTeuc6rP9Tu6f+tSntih24yAik1zr5ri6tun+MxtnkF/IV1GGfDJyzhiwUSTlv/7Df33p6/+Xr9+IRxucJlvqdhpy2LEMiDTRk0hL9jT59Gke3JtvJ/3sul7LzNxF5khEG7nM0da2SGK/Ix3JX7QmPfTPmk2EO4LcHE4GximbC6Y5qepZ6lEXP0TXyRXZaoMB8tffnJm8J5voceajbpd1zeQafTL/qltKZf7M+siGGuNhw5QjHBCw6rWOROJrizUV/UoKcpsE2C7ZJfJd2f5lzpYunv5Z3zoO4i1vecvm75HOiFTtJ2Mbfcw3SQVN35GrfLXvbYTRXrZhbuIL+HL+xHwS/Zvmu+5TI6vqA/J+stNqL9WHT7o1+cxz/dKk2ysf3P3QtEaYfP+05lv5tO5vqj+91rJXdntq/VX1e5obV23f8xP1t2nO7GVOZeW+aaPiWeSreNjLfwpBbHp1Sb7he2urZdz79b0/PPjGBx/4+LmDe1x3SOCQwCGBQwJnS+CYXM4W1XHhIYFDAocEDglcqwSuNfI1D0o1umNVZ39g7tetfj91X334rWWeKq+CUv0Btj9QB2jYHgCvgMGpK+UAbACnwHo76EVnAGcCEq1Awv7Q24GADqZObe3gR+9b2t1B69rPCaDxXSUlulw6yFVl4t6k7QR2As+AxEA24JXIV2nReqQj4EoUxJ133rmlnROZBVCaQMfe5siugmuiyZAFIsqe/exnbxFFe9EoXZYT0NH1oAJWp/S1trGPfR+PCdSqgFjVy5RFD+kg4BO4DPxEdCBNAIJAOVFTiBLgHpB3akfVFe9rFFDt/ykQLmV3gBd4yE6ccSYq7nnPe94WHYKAmkCsbncr8K7bT9rXCYMK/NYxrjrVbbzLqetG5DL5i+naPt6AXCAuQo7tGDPRywBd8jKObCh/Eec+A7uBxDkzMuc/ZsNCxq+3r8pg0une/wmU6/re/VX9vZLSVbfrhpiMX36v+l7tbG/+mO7tfrPqSfVzIVeRlNKcOtPUX0B8QG1yRq7wJUDyEKTV73qPoEGsi1oCwPNtGVdkhu/9E8klQgqAnjTAiWbs/az2VGVY5Vx1uJKv0Uv6BLBHSGmH9iOS1M/+eiRl9afGSsQ2n4qUtrEl50qLEkO6IGUQ08gFWQd++Id/eJMDPy7yNam0a1+qH8lYdVK16la336rbK5lNvsh3meP6HD3NtZN/7/NttxO/I7PoFJLq7rvv3khU8pIFwtxonUCuyBgErfFBWJMbWYrEE1GpLHMj8gYBhuzOma7a2yOJu5+c2j/NM11WdXwm8rXabfeh+VwjtvbWEnX8IjtyQ76KPjS32ZRlLqv96X1Pm82JNgEgtpxVagOAuSZzX/cx1e+FHEWAaYNNBzZ0sW1koJT5ykG8/sc/+o8bwWazGFuqkeqTf40/5Bscj6B/Nt+I0rWxhp/v/6Z10J6+d5/U59Y+9pF3Il+lAtY2UbDaq3/0EDkpWjNpbekt2YgKprM2WtBTc5R5qPv1PsbK/9Vf/dWNvE1afj4W0cj3kkc9u3jaDLbyh5F9+l6fV7SLXxY5yi5dY6ODyGp2Z2z4sHvuuWcjZUW8PvKRj9z8ZN9wFj0yh1trmbttTiEbPtI/Y2pzDt3lB803Ui37Zw63TuUP9JsMbRhAyvPT/Cedc6/v6CFfzhdIIe+cXXpXSf9TkdeRWbff+n39LXbbfWX3eWTcN55Wu5r0uPuNajPT/FZ9SNWnaW2458vrWmBlb93Hd3te+bxTc9H0+zR/dHmt/Pgkh973fm/t/7TGW5W5klV9Ztz0yH/luXnzyy3tcP1ua8+Ve7ZNX1/4/OZDbnzwjX/67HblDFhtePCDD/L1evTsuOeQwCGBQwKHBPYlcJCvh4YcEjgkcEjgkMADJoFrIV+vAnW+eHk7l2XvIXZ6WKwdWf1+6r7VA/jeffmtgv59t259mA6IVwGJDkIAjICnUjIilaSfy5lUUxv7w2ge5ifgoAMh/UF/AtCmOjsQXwHs/gBex7de1x+sc18FeXznOhFWP/9zP3/prh+5N20neSDbyAapKnqgR626hwylsHvFK16xgUrApVW0TQeBeqQX0NUL2A0URW50eXVgYwI/OgDhmujPFHm7BwB13Ux7Up7fO2g2gTuRc+0PME/09Rvf+MaLcwYBfogigH7OewSeAvgAx5XkiB5WUry2L+2ov9e2ddl2ZxVbSjQRQBzZjhAW1aGdHURdEQrd3/R2pC5/k1Z1dU23l27r9fc94PB6nXOA2+qbav+Mq0gaIDWgGBkA1DWeSVUsPS0yEJEnSgZIm/Ni9b+TASvwLDqQ30/59eofqt5H/imPj4yO17P66jjV+2u5acvKrvweUL2C4r0NfZzdk5S8iUxFftu0AfgW7UTOiIBv/dZv3XwIOdeNNRk7Y6QMf/UV4C6qWypK44VMQ74C9W18AK6L/kdQAOQrWR7/MvmKOj7T3DDJsM5XytRG7ULAitpjdzbEiJ5CsGhLt/H4m2QwcJY32yUfPkaZ9A+pKCIOqYyAEBGHpOHLn//852/krvJ79Jr7851xqalJI+M6T3b96H673tPniXpt9KbqWJdr6q3lTGXWtUL3dUhV/g6hT7ZPfOITN/KUblX/RL7IPWScF/JfZDXiB9mH4BKxjAQi00q+1vTRVU+6HvX5rPZvNR+GUOn+Of3skXapQ3/ck2joqV2VmI2/qfITcWrj1r/8F//y0h0vueOq8+Inf1z9QexaeldZIR73uMdtG7tkwaj6VP2c9+5DJPK5oiKRg8g0esp/xbeSi/fWN0hCmT4qMVnl1f2je0VW2sQg+lWGine+853bRg/kXJdVX2dNPrzPJdXndZ3t5ftde/iu9773vRsZat2gf/pGD9nyE57whI3ss3GDneqHyG3pl8nLHIREztm1ka22TWtF9yMs2QjCk++w7iOD6HT6tVpjrOaePndEBv7a8ISQl05YJCkf/7SnPW2bP/0z10pFbG1vvWrTGv+YYxzq2qT7m8x19Aipbg1qfWtuUZc5QsSr7+mZ9ij3Wc961mbrxuHd7373lu5ZBLBjM7TDvdLds3vrppz/ql1kVfX4HFlVuXZZxY66zfe1QR/T7if7/Sub3VuTVN9a66/6vSp3WsPUdUdtfx3H3p76ufuprn+TLPf8cLXFc+QwrQPqM20fk2k9NfWvyjDtrX1byaSWX+/bxv4KmbrJ/ArxeuF7r0Sw1t9yPeLVmsla1ushN13ZkHKQr3uqefx2SOCQwCGBQwL3gwQO8vV+EOJRxCGBQwKHBA4JzBL4y0C+1gfuLoUJ6J6ArH6fB15ACiJENJAI2JxhmeiFCj7Vh+apztWD9wQ2d8C5l1cBi1XkyaQN/eHZNT1yrYMeFbAGOEmt6OzWz3z6M5ce/4THbw/PziK99dZbt6idTr4qP+A0wE+Ei3NJER29n6lbOzsAlt+UBzwDdnkBqZACeylaOwBSgZhJ1nVcV22c9GwFBl0AEm2neP2+6nAnwwHDAFOpLRE/QHxRGgBnEabIJOCpyB9k53d+53duBGxSMJ4DsnQZ1bZNMqhjVXVGPwDav/zLv7xFhQXQ7UT7HnBXZVuBp1qP95WU6LKvNrIC0FY2me9XoNo5QN4KFOvgXkgEkTWA2byA1YBrIBU5eu87Y2psAeaAbIQNsDepirtur8Zu8lerNlciP3KtsptkPenHBBqfa1+Tfua7ajuJvkYQshWkAdLB9whRBIBoJ9FfZMp3AOZzDi+dci0bI3e+BjguSgmJYBOOa1KW+4Ho/BlSQqSTF8B9iqKqcomd940ekVPGsm4i2vOZ5ECPAPs2pyBg3YuE5ZuRqNo9+TzXIZJtpGG/+oO0QCqa+5AxuRfpgMxGFIjaErFIfghsuhkSe/I7ma+6vfY+p++TznQSYDXnT7bQbdfn6mNq2XXuqz7ZNT4jeaR55peRPcg1EZg2A7HHbk9J+4qYEeGG5Lb5glyRXEhYZDkSMWmuq1yqvkeP9nzbnt+fNuLMK8h7v43cqv9azRmTj6iyyJoDMYmE/oov/4pLN3/vzRdrh70+5V51kKczxmWFYHOIb2uLTlZHVnwr2yB36bX5Bz4ASaZO0d3GgF91rTFFrGWTl81l9ViFrpu1j3wIv4NUFz1q7ehevrpvwtojX/saM/0PITfNUVXH/a4v1kof/ehHN5KPPZtHbMrwQsBam+knH2bzQHSYrZOBTR3WvVIyV92Mzqiz2nZsxBpaGcYq2R32zqLem6/29LPKQXv5Lf4P4WlNhNDU55zJKto6G2X4x7pxqK99qj6nHn/1jb/1jKBcZL75RuRqMiOQPd+JuLdmo3/kTD/MRXwo+SjL78hvOkxXkNRZw1U5T+vZ6g+qXu7NF3v+YZJ194GTb+7t7H6qrzvqZsf6fNJ9fO3HKR2J7vV7Umafb/u6cpp3qzym+XOaN/bmpS6H7l/3fOBKxtP3tW99Pqp6vrKt2tf79LEQrEkjfFHmDvn6x//PH2++11rhr33FX7v0ZQ/9skuFu92acuNNNx74+J7DO347JHBI4JDAIYHrksAxuVyX2I6bDgkcEjgkcEjgHAlcK/m6PWBdvnQR9XoB/uRhqjwlrciJtGv1+6n7+sPwqfJyfSdqpnJWD879+0RPAVekEBMd8eIXv3h7YASYpOwJgOjA8uqhuAKr5xAYHVRTbiVfK/jVdWMFKvfv+8N6BaABaIBOUU+IiMc+9rEbaOl8K5GvAP5v+IZvuAAXAUoIo3e9611bSkuA3i233LKlnKvnvfbx1aYV+eo3QKHyEI/Pec5ztvKuhXydAInJlvrY7ultHb9aVgVPK/hRy+oRQtHjXO+ziD2Rw0BjgL3IKsQm8BowKq0dIFnUCuBOmj1RQMDeyKbW3/V9ArS6ftZ+VbCo6rd+aY+xQdJLRw207iBiB6CrDig75AbyEVgsjaDv2R5yB2EBrOznyXYZT0Dk3jhO/qHrxvVcs2ePVR8rqKvveQHyEX+IQ//I0wtonM8hAP1NCkRgOrA8ZGAdqw7GVf8yXbcac9fWTRw+r3S9/jbp3Mr3d91TX3SE3nshSxGlAG/EGP9DXuqhJ2wBac0ekJPSPALKfUeXcqaecnN+L/+VKDBzAQKBjSlLJBWflrMmK9l6yr4qQFx1tM4dVd4pbyWzyM392k5fbIDQT7LRXinhpbB0DiE7ig+O72K3H/jAB7bNHHyHjS0yFsTH6DdSGlmAPEAOkJ3y/EbXzI8+IzRsDKB7Va8mH9T7Ns1Vtd/dflefe111Lus+awX2d53PZzrCJyFRncVN55B30vEnLfw0p6gH2YeEEbHJryNwlYsIs3FG9GsIrj6/r+aWbjen9KX7xZW+nprzJnvOPfnbx47ukMF73vOezQZF+iLI6E1v1zS2+c4YmA9lhbAeeOpTn7rJL5sEYmNs3PrNRgopYBHdbJmMRRta19B3UYjWL2yFDSHJlCs6l/+QVcI1zves6XKrrKt+KAPBjOxFvulnUsju+eFTY5z1UbX5la7xgYhX0dY2wfEFfJ0ofe0R0Y64FulOF20y0Vf2y7fpq390Xb02mtSo1VU/Inv18xnG3D/6nCwCZGUMMo/1zSqrOXPygepLen92ZVzNAXTCmIogNc58md+0Ccls00iikasNRQ/7PFb9s76Zc6yFlYn0pZPqskala+RqXuEblUX+/mYdQ9bmEb6SDtpAZxMHYrbbQp8Dq+z7b1VGXV7dpvbmlK6LfUxW907+erq2r3UnPT63zlyX+WxV1rTZoa7f085V2yZ5TnPWKf3t82IvI7515YOrbq50YSpz0vM9uZ+sx5Gu5bzWSsROuvaFz3/h0r/79/9uW8cnk8tW/58eDXuQr+cYwnHNIYFDAocEDglcswQO8vWaRXbccEjgkMAhgUMC50rgesjXy1+8vAEt/QwXdUpFXB9yp3bsAXb1wW+vD/UBuj6kru6p13cgNQ+xe/fW31KWh28gzYc+9KEtdZwzXwElAd4qEFPrdF8Aqhq11OvvAE+/9hSIUOtXdo2GWIHJkX9/oK5ATwUd6nXAJmAi8hVgB7wDor7+9a/fzrlzphbiL2UhCQH6yFcglWuAfiEEV/Kr4GLGrgIigFSgq+gGESWibVfpLCPzqX91PCawqgNIFUyefuvtrv1bXV/blfZM0Z6APWQm2QPwkB6iJJxdZtydr/orv/IrG9AKKBU95TwxER+IkUq+pS2nQLd63QrEmQAk7UNKiHK++eabLz3mMY/ZAMn0tcqp23ZIPKQXkByAqU/szxgDJYHHonWAqogvulj1pJfZ+zv1ZQ+Q3PstdeWaqiNd9ya/1P1O7LP7P98D88kWGY1cA+yKICAbQDMgi1zIGtjrBTxHRgB56UlSa5Kl99u5WzfeeJ+03ZPd9L72tne/0X1M+lRB9qmfK7/H/1RSFQlITxBZSAN/yQOgz8cgD5ALdIQMAroC/wH1ItJsEviN3/iNi3L1IbZCZkBxAP1Xf9VXb2V+5d/4yk2uIRW7D+96OPn8SVf2bHFle3WMut6EQBbFivzRV6A+/xwfnHOEszECOWWDB5tD1L7whS/cIrmQNqLI9D8yRzbyK2zPfCjS2FxJB8lchJwzTeljbdu0qabKyNiE+KavxkD5PVJztQaJ7nR/W+vdW5/sybr+hshhd4g5ka9SsiL+nEFedaLP0ZEFXTY3ipYzp5JdyD3p/NPnTr52f9v7Gbn0lJvdVuu8M81B56y5Jt1O//bWWvrKVqXiJUPRwjZQ8e19U07k132J8o0B4guhJvsGYvR7vud7NhKLHtFVxKv04OYjRKo5hX4iF+m/+RT55j5nG1vfReZs6A//1R9e+sw//MwWNYpUt+HJvMoW6pza9St6mDTT1knmQgR733hW/Wr3A6s1x7Re7TJnR9YCUonbRMGWbY7Qfv1l44nQVo/5hC9EZpOJqH6RwCLmY+crvUp/46P5aT4iGRyMub6533sv7/llZcfObW7JxiJ/e3aL+NfeV2tN60Jn+Oqre61H+aAQr3TBRko6F6LdeFf97/N3t6+sT/TPZii+kl7JpEB/Ra1ae/EL2uE3faSL/vGZ1i/ky1eSsY1zSHlruroppvaxE4bTenVab0zXdZ+0t7Zb6dkpPa1lTs8TK//d57SM97Su6r6m+qzax96/7kOVk81c1Y77OryuI7vN9nlnms9rm6Y16jQO/bq9+Wk1JpNeRHaT7+9j09fPk9y3coZo1/vMEfeytBfnel+1frLv2+bvGy7xkQc+vppEj+8PCRwSOCRwSOC6JXBMLtctuuPGQwKHBA4JHBI4JYG/zOTrBHz2B8fpQROol+sASMhXoP4LXvCCi2i7gAKT/CtgOAEd5wAnqX8Cg/KgX8mMCk7nngp6+K6m26rgwak+BJxAWNx1111b9CtQS3QlwO7Vr371dqYVsAtYF/ASwHrPPfdswD8SAxkHiKpRIytQpQMJ+axPiCcgm5SDCALkaz0XK7IIUKb9q0jLCSTpgE//3MdUGQFvOkCz0rdJ5hVgjlwyxiL6AMhvetObtvSgQMoQasgU58EC+EQSAf0AzmRunKSyzLlu6Uut6yoAxAZ0Gy8uX74PKJk2dQIlepZxB/oihV/3utdtAK+oJin+6n3Vfnq/AbbSW3/sYx/bCAogpzqAtMBi/6T1029Rtd/xHd8xpnmttt1Bpt6/Ph4dJeBjGQAAIABJREFUyJvssLdb/+I7uo338lY2V9vc2xgdA3AjFwDAeZE5gN8mBykQEbT+Apxdr36EodSwwF8EIuAZOeYvfapngtbxmSJFotfVLmufqk5VfxVbXNldv5Y8I1PECYDdC+nCJugKcF0kOJJA9FzAfAA8GwmIn7LjF/gzoL0ykBRJQQog56fomvtrGSGrOwkx+avIoAKmVa6nvq9lrvxkn4cqYOweOiF6mp8WCSuVKntCKCO8/EVE6SOf4QxNfhtJe9ttt23XIgfNgf7Ru5yDm0jXRM6RJfnQL3Zpc47NH1Wnq9zq+7Sb/vJvSCDjgJjQzmnDU/XLGdvoSiLCJ7lV/z2B2X1cuh+JHPhj50o6loCPDeHc7SCf65ybM2CRNuSLpNFXxKuMElPa4ZWO1fpqfyfQfPJzq+tW66fJd53zXdrG3vRXv81Zd95550ZmJovBqbkpddEZNoxUfM1rXrMR4OYaabDpsAhu84gIVrZMj5CfNmPwj879ZPPWMTI0IM9qqv7YD9t51atetUWR85/sQiSrjS3auorY1D6bphBxzmF2NrI1Uu/npF993bCav+pc3deF/KPjChDH2s4mHv/4x292yb6Rf5XcNE/wF9ZX7nNmrbGS0cT8zbfGrrrfyRmofDTfbL1sM4e/2uH3yCnnhGdOMvckOtSaRXQtAp1f4of9XufP7hfNgdIp22TihdBEMNsMkRTw0Tn9cr+1PP9ivCefPNkE+RpTOku/kNR8Jp9nIxgCVfu1l11/4hOf2P7yXe7Tpyc/+cmbHiLB3Zf5Jdkp+lqs+o5r0ZPIq29aqfpS7ajWW+2vy6b6l+onq6/o4+MZyj9yqedg1zHt+p65oV8zzYl1LdKv732sc0bvpz7056g+P1S59v73dkzlV73qZefz3tp0b+5aralWOnTKZ/cxfdAND7ogTie5nE2+bkGuV54vrhC2NzwII/unpOyRdvjU6By/HxI4JHBI4JDA9UjgIF+vR2rHPYcEDgkcEjgkcJYErpl8/eLlq6Jbt4fVkkfoL1Lk6wo8XIGr9UHd+wAtzsEDsjjXFOAGKOrgzApIr+DFCjypD80dXEi5U0RI/W160O8K0smAADErRYr8/AW4I3Pueu9dl375V355I1uBXEg2qRaf8pSnbMCxnf/qAeIB/N761rduAJOUjCJfK8FzLWBBrjUmAHpgm4isO+64YwOta2rd9LOSrxOYdqr+CghNssvY+i111XrqmFRgpd5XZd/BnAqmApmBmq94xSs2IgWZmrTCxgHoTEeMEcAXOS31nfv8Lp0dOQE0A4JVsKgToxVky3VpTwWb0/eq54BWBNndd9+96Q1yXMSQMZpI8MgJiIosFNEMsEba+wy8pENkrO2VKASCIyvUAWCvoN3e+K5+69/3cdsbuwBzAfEq6NWBtW5z3X9MIOmerpCNaCIgM2Ka3LxHiIWsdU3dgBEy1xi5LiB4SEdy9wJS83neuyYRsxMQutL/2vZuF/qq7doM2KazOUuPrfMl2q2d7u1nB+b8VSSsl3YG5J0i0mpbIgP1eiGxAeHpa3S260UFeaffTulX9b1VHuf4pKm+Orf0/uVsQlFa5jHEU6LPyDSECiKK76A/SCa+HHCOhEE0uraSuwhvviWpVMkKmYHEEmWLDEva0uprJhtSrnGW0UCEP98lOszmDemPkXMhSqpdZRzcX1Ob1kwIk93syXkC1at/8zuZ8lNINXPR05/+9C2ajjxq2Su9yXyhn3wdX4mQkQpVav6ciZ55J39Xc3od/wrer+a9unaovn7Pps9acO5cFFuzGcAGLnJD4CNOk36y9nNqV/1OecbBfCi6M5uSEGG+o0/0wAYTpBjyELGnDHqG9LU5CVnrbNB+TnPGmV94xzvesaXuZTsiZJ237m8llLqOuJ9NIZpFR2ejkDm4zlN1nZENTNN6cuUnqi/xnlzYsPWX1M4yR5g/EZI2CTinuWaiqOW61zxs05ONGtZ3OeaAnXvRUz7SPE8eZI2M9NdnPpvMlEv+mUfiV+sawO/8Pj+T8XSfa9VDVtprk0gdH9eKttdOfi2btMwF/Ba/wQepy7UIYOtF8rFuEp1q7Pq6p/qWvI9vMTeImkUq++szOSLzZVnwXrv1/ed//uc33yCzgnYjXOmaLCD0MQS8+k9tSpt8e7frqi91POtabdKpPg9V37Fao9Tyu2+d/Cp98q9v7qp639vWNzft+Z7qE+o6K31ZrT26vfZ5qa6/+7XTOrau2foccGr9t5LptB6dru3zQ+/76p46Bnsydj/ydZtv/SdC9cq/ig9sX0G2r/yc7Fn9Wt+zK/f+f+zde8y33VUX+KdHlTqjIhgnUUDHkIgJBpmQDqdSYGIqNAG11ZZDwVroIbaWltZaSqFWDmKhpVAoFNAgxRgJUAVSJTgQ/8CIEaK2Gp2ROIxMxngYHYeTtJPP9T7fm++7uvd138/bt5lDrud9f7l/h+vah7XXWntf3+9eaz/2cQ+Ve6Udfn9n2Ov+SwKXBC4JXBK4TQIX+XqbhK7fLwlcErgkcEngEUvgruRrP2geD0WVRqgr//8D+ZoHzn5of1gf3/NQamVyAApJVQbYA7AClDvNaR7KI7Obh0wPk3k4rfddzwTTVg/IDZKm3VMZ8uDdQEralXtWD+er63fAM6Dp3e969xEZ9dM/89NHFCsQSYSStIGiKUT+iEJUBnlJg+sMQUCXiA9RJysQeQeEr74nZ9FYiDlRta94xSsOYrEjOFqOOwBmV2dkO8GglucchzluO6A8UVkpawWspL1tj967F5ArAge4CZAEpCJAkGVJg6psYJdzBEVdSMmIkAU+AySR4CIEZ9THBOnaNg7A5X40bOvj1LuWA4AdqQDkBkq+/OUvP0DI1dm87jOu2onoAaS/65+8694v/OIv3PsP//4/3Pvd/+3vPkBzQHtAWmUBXUVtfsqnfMohi9hm6lkRyhO0XDnWlf5McLPH7jZdaflNPTrTt6kLq3al7JQ7xymfIzu2A+wGzntvnEQ6kb2xQYJEn5L+ka509GfO6JsAY4DkFeEZsDIEjL90Wru0ERko+tRfvsY4I0+0McQwYB0JB+xGpADnsxFmBaJHP28bqwZG59wwx6v1Z+rEztfufP6cf27m3fvzxV3LX/mylR9HToagR1YgEUQFIkzI229kLnrNeCMS/TMuiA56EoJTnaJaER38es7M5YfMjwHa5zzUc2Lrs74jehCvNjvlH7vn8/h4490ybp2nS/wePehU2tNX7+b8HqMG0ecY+Jx1gYhX0W3kY2MWH5Q27nx8+hwS2wYJfuw1r3nNQdpIJf/KV77yYWmyd0RE+wf9zxiG7MimlT4/drUu2I1Jf7/yk/O71Vzb14TEQtS9+c1vPjaH2DQjVTOfHdn0BpFpO71myZnyyrPWQIbboGTjAL9gPhCxSab8BrJNG8hbhKR1HVlbn9jMNDfupC73SE+MMDafutZmIlGk1kCJzNzN5wh2Ry9oE5uxTuqNSO3DbyNfV/o71wpslC2RB/JVmVJav+AFLzhIQIR36+ecV6Lj5gY+AulMN9k132v9YGOE7/gPL3JPhgrzA1/tWusOMnK9F10kr9YtxKi1jXkJgeuzNY7yjCUdMYbK4pf4Kb7IRhHRzepXJ1IVka6PIZf1hV24RtYW5SBBE7U8dbzHIr+Zf7SPD7SuFc2r79JXiyAmj2xgYYf6wTd0qmekq7WxjQGr89dXtjbnmtUaZKVz7fNW5Ou8J/NO9GhH2Ma+p76sfEPLMb5ubjjodp6tr25bq/ecMNc/Oz887Wg116Zfcz7wedeX/m2Oafuu2aeW6crn9Vx3dm3/Ntdn3cc5D5z59xu/fJ98jbxDrCJlj77dZ0+Pdde9+88MTdTKKGxtc//RmK34/PjHPf59qr8iX+8y417XXBK4JHBJ4JLAg0rgIl8fVGLX9ZcELglcErgkcGcJPBrk683uVWmBanvqfJjrh9WzBu7u63vmg2p/7gfH+YDcD/SzDROQXj3wdz0BC5FBUttJY5aogQb7AzTMh93bHmiTKjeERBNTs63zgbuBmX7I7/YHyJvymmVPua8e7kWiSVsJhASOveENbzhAPGCkaEzAlwhEBLWHaimBvQB4L3zhCw/gKeeLpT0BZUKSdD8mwNOfgbZIPWkDc+ZrwMwmeVJuj8sER+ZvN8BCpd0NGDlJpfQjoFTuXY2N3zolbQNZDVRNPc9nstLvr/7qrz6AR5Egz3nOc27OyZv9UFeiZX/wB3/wSL/oPmTG533e5x1pEwHSTZg1yL8DoxqIinwb8IrOqRvBI12ptogySnQTWczIAYCqMaVXyJ8P/i0ffO93/M7fce/H/8cfv/fp/8On33vWs551gLkiThC0SH/gK5nk/GEkLHAzaXQ7anGCUpF5g3Bz3CboNu1o2skZgNh+qQH2Hvu7+MzpF1fA5M53JNqu9TQ+LsSNcQMeI5QQcb4HhCNrvehQdDd+S3kd4RRwvYlWv7sPMYRc9Tdkn3ECygPWjV1eAHI6itASCagM166iUVsXV6DjykZ3IGbLaec7b/P1rUurulu3Mu5Nvk5daj3t8qbv7Plw6lb65X42mfNVkQveG3PznHTfxkOKTLIXxf53/+7fPdJs0on8Q0CZE3OOZfuS6RtX9tZ2oD18xQ/8wA8cqdMRZ+pyn7MyRQ0iVVZy159sLkBsJDJ+N767NcJt9pwxIyvEEDLHma1IIWduiyyM7ufaswgu48EOyNe56YgdkX5/4S/8hZu0pK1/U4/ILH03hgiwf/2//ut7//bf/duDZER6kSNyqKPBd7o5/Xnqnj6m23Hms+Zv8TX6+Wf+zJ851gwiffntnIO68l2rOdEY8EdIRhuxkKnk6NqMB6JNFHaTXe4TAYmsJTPHFiBEOwpy9le7zU3mUYQam7AOtPEA4Y5UbJnO+9mVNtJtc5WNazPNbNv3aj238vNzzs+GFsQg8s9L9KqjIGx+M+/zsR0Vvtt0lbLIyxxgrrWZy5ou52cnK4Hy+GlEt00SNm3QvWQPiE1MX5X20+P4pqTTR3byOaKjkevqtL5ULj2XPtj6wvXWMvRIP8k3Y0mOyrVe5VP+0l/6S0fkqTHrtWjr3PQN7rfmsN4QxYrUpS/qsv5F+vZmAfZsMwsbdj3Z0W++VDtD1Lddr3zaag6b9hR59rVZU6/WKr3mnGv+yMDf1Uam1smeY3b232O7WjP2/LAqe1funPvmdd2PWe6cU3sdlDb2HNz62uVOGU07XI1T6lrZ+ZRFj9Nq3tyVsau3x2tV9sq3dFlpwyEP/2Uz5n0sYEe+Hvb33vfce69sWu95z/E61gj3I13fR3/vpx12zxOf+MQLH3+QyfW69pLAJYFLApcE7iSBa3K5k5iuiy4JXBK4JHBJ4JFI4C7k682D5XseSid0nMdyf3vqzW/HgSwPJ1/PHpDv2tYJfPR9Z6DIvK4Bugk67+rYPYz3gzJgyNlkUrgBVwEviZI4A8R2D7TdtgliBvRYgY0NDO+APt/vwJcVKDHBh7MxQ3KJ/PihH/qhY9c/cAlJIqWe80a1XdQBQF6aO1EXog0AT4A/UQIBWFeg+Oxfy2YCIkB5wNa3fuu3HiCuiM4GtSK/BhYnmNCARwMcKzkfIML9aOgJIE6Zpa0pf6XPDWbkuh63ld6HfHXm68/93M8dwLVIFkDwCuBXhnuQaaJJfuZnfuYgLY0NgBJACiz1Aii2/KIXadts7xyPXN99D0Eh3SIy1Tl5UvMBUZXXgKW2Alml6gPu0iMpkn/dE3/dva//hq8/3iNftRVhB5hFAoYU+omf+IkDZA9ppz/AYOSdyGDvkzq3x2/6ibar9gHznjnmDS6u9KzBsumnug0rvzX9yLz/TM/avle23boeMi6EHBA56YoByDlb1vsG8Bo4DyiprhBD6XvraDaZHIDcr77nnvO++AYkSaeoRNYjCwLir8DQXR9Xcms7n/rX17f9zTliB3y2TFZtWs0HOz8//WPb30pnV31djfesL+00tsYC6Y4YE6XHH7BZ9iMqmo198zd/80HE55/U81LNi/6KTWeMer7peS0+ovUBkSkaUZYEcwZ7tVmHz0LA8BtSD4fcbDtNn/gF7USIIOpXvn83rtNmm3xf1cUGkFoidJEyCGhy4KdCbPUclPJXfp29IWuktTWXiiC2wSZRfm3f0TF/tYEPFPmHMOcL//P/+Z+PufkXf+kXDxtlO+ShTNGDXjbtIP6agMuYTd2a/j/9aD8/9Wyl5z0/0B9tRjaHFESSNonVvrfvVa8xFklK/lJo6y9dNa/Qo6TBdQ69tQdiNP0IYSsaFGkrVb+oV+R0MmfMOSD1I/Cc72sjHpuwgcScgry1KYiv2q03optSS5sLbSRAxFlHzkwQLT/ve10QWe/mBGNunWZDnE1ybEf5joR42tOedox9SPge27npSjnx3zmbWNpxEbDWgEn/rgz3WouIrE10KrnQsbkhrtu/mhOjf/psXMlKvYhvaxfzO53WJnUk3a8NBsbEd3ONqSzEq7bzYTassdXV+cLts+gp/aKr5kHjmzPSrSusMTpaOzJDDCPaRVW7H8lrPSNKmp9sPZtjvRvf1XqjbXbn/3frm1U9PTfM9WSPVa+DYxurNU/atPKl8WNnvmPli3peXc3Xuzl8NReuZNrruCnTbk/LY+fvWjZn15y1bc49u2vvWv5cy9zlvtU1N9jAfUygTiV6WMasQ5730wsjYI+y/I/EHa+jb/fJV/c84QlPuPDxuyjudc0lgUsClwQuCTyQBK7J5YHEdV18SeCSwCWBSwIPIoG7kq83D9+/dpTLQ89D9x+gJnB41oZH69oVWLl64G/QZNWu+XseKHfAesrwO/AAkIW0Eu0gygfos3o4d99dAJXIOiBE7pkg2KqdfU8eYFeg8hlAtwI9GnhYAROiTEQOAJYApcBTYBSwXgQqgMvnj/u4jzuIasAwgApoDvT1W+SzfKCv1LZdfwDIflhHKAIYkQGiboG4QMWW66xrNS47gGfV/+hdt2PqYgNYDZzcxV5XY9h66Hdj8JVf+ZVH2juAJ+CXXFcp0GadxkMqYqQ1sJ4MgfLSEBsfADQAO2BwA0wzgvou5Kv7gbTf+I3feADlooSA3UiF1tsA4kBt4ChQ+3nPe94RQaO/0kojmBEcT3/60w9QN/9yPqx7geM5208fAKMAU4AsAB7h7EVPcvac9/rs9z7jM7rTNtEE0g7sTLuiV9N+8/0E73b+skHKWdb0XTsd67ru4rNXwOjOv5BJIqRC3kZmAe9bJt67J5Fo3jf5MOXW994FKJxyXN2z8nOrPres7jqf3dbGld5MMHvOIStfvfpu6lb6NPuWOW0Sor7nExAeNnggHNihOQ/RZ3OEiD12ljKlEmeXfJH6Z8RUZL3K6JD22kiDeEXqmDdsokBWIM7Uae612cR54c5U5QviP+J/6VoiP0OMrHTnzMf29beRrwgum5Cc6UheL3nJSw7yCQG0ItNSb88PqS+Refwk/4c45uNFwPJNPX65HwGJpEZOW5cgHP0jO3Nz5ky+1MtYmif4eAQcfy+da86VndGPc67bzYc9P53N7T1O2i2DBgKUbtEfaXibfI1uJOoSEUbvcp6o/pvPkJrIZf0iL/pLh6SCdha8+QaRH7tD6FmvIEEzt7jXvDB1d9qqDQqiZR11YK7QJveIpHzyk598zGuTwG356IsoaUSidjvXF1mf+ew233Hmx3vdY04UnUs3pQzWNhsZbFALeRkdnWuZyD1RamQk1S6ym56Zx5GL9MyL3MgcwUifrIutKfxmXPw+if72b2l3Z0Lga9gXIp2MRZ0mtbF2k51xRJobXxuyzN87EltfROyKOiYPmVnonDGc623lkp8+q5ffEbVMh/g446VfnWa6ZW+TG59F/khb8xy50A2bx5DTfW7tnBtv8/07v9+2N+eqOd/t1qV3WU+4t7O39JyzWl+v/MaZHt9mA/EjZ/2da7CzNU/7uS57N+fu1kG7dcZqfG9rz0oHzp5T7iKzuZZ5kGeTXflHWuH7KYVvyjuY1art/mbtmzXHYx5783v7nps67pOvSrjSDt9FU65rLglcErgkcEngQSVwka8PKrHr+ksClwQuCVwSuLMEHhXytc5zuUvFdwWrzx5481uDyP3dqh1n9a6Az92DehMd7rNr3s57IJP0ZlK3TjLkSKf02Me+T7P6QTegaC6awHhHY80H9wZw84AewDBg8XxQ7vIaUF494K9IiQbjgGFvetObDvASyAx4Bw4nVeU3fMM3HAAdkBEQhmwTYYAwm2n5WkjdhwkSpJ0TGALQJfLVmW2ARWDaWfToBBpXY78COVagVMpq4K2BqC679WSOTwNRs6xVecBQZLOICpGrAGbAYNJXd7vmGKcuMnIWK/JA6j7kJKJDZAxQHmE5ozOmXCb5OtvatoZUATgbM5FyAPe+HvkiCgmRDlCXGtGZbEBcIKjIZsA34BKRn3SBKQPIqQ4RaCKspRREiACKpSUEoAKMgbb6BjxF4HgBiT/qoz7q5vzQkLNJbZs6/M0ZlrHZ20Cv/n3a+erzyif0dRnb9oErIHOO1axrZWPTaXUZ08/Ndsz29O/TxlrH24d1/VNuKX/lW1vH2z/m/eqeVQT7DlRd+Z9ps9NP7+allVwCSrpn17+VHU/dm2O00qX25WTQZ2SHbGFnSEwpwtnep33apx0EB2LM/McW2VPutwGHvWUDiDpCyE8fuGojIB/xKksC+7dxx3yBjEPaSHXKT8k88YxnPOOIHuOjUlb6xLeYh/hFUbII2B6n6RfnOmHll1fXZLxE3iPw+E//kNL8CF86x7ltqcc7dSaaU7SxDUXmMT7e5hObl6Zu6qsU8lJAIzFF8MkqYRxyD19lLJFXImJtthFVa9OO+Vn0H/JKm6MHk4xvHTnzB3N+3PlF1xlvc4HsBnw2eTkr/tWvfvXNmZlZp2gnMgzhSvd+8id/8iC26KIxtgnuEz7+E461yJN+45OOccimLOXRIWXTqdgWebzzne885j9122SASOs05vFRk4zVdvOUe+klEs1cZDzopkjWjrpcyYF+ql/GDm00zxnj3eaple9e+fyeb8nM3Ce1MgLRBgr9s1azZkj69jMbyPnJOTdeumXEIt201kLmiuI0fybts/FhFzZAIcLZqXEyj9PRGU1pvFKPdU2yWTimgp6au5Gu9MBcjfhElPvdXP+UpzzlWLdoh3bF7qbc6ZNNDfyI8mRmoReJfI1eaot1A1tB1pKdep/97GcffTFOu40V7kUgy9xBVlJgK9+mQFG5NiYi29loZNF+otu8m//mmrnXIXNNslpXzjrmhrqpD5l3z3zj9Ku7ebznnm7r7GvPEavrWs8zL07/epf5OH27bW0x5/KVjOb8vJPb2fdTbt2nnstXdZ35291vqzXKTm4rfVy2I5mycu5r0hPfJ2jnJrO215s6LvL1bGiu3y4JXBK4JHBJ4FGQwEW+PgpCvIq4JHBJ4JLAJYG1BB6EfJ0E3Xzwu6uMdw+pq/vPrp2/rUDy+SC9eojMfWcp3CaImHJ9D4wBoABZ7JoHYq1A1gkK79qyeiju8hpk8H2AkrRxB7bkoXhXVst/yjJ1dttSr36LPAEyAzilXv6CL/iCA8gTVQOwB4iJxAHOS6cHpAMGA+YDSs760zd/++F8pxMBrwHLyFdksMhI7QFq7QCEFYAxx2oFJE2wp8vvMZmgUffzjDRqkGxneynL7wBKhCsCnA4aD2BnR7JMG+u2RaeVA+A0XnRbJBGCXPQWEFl0FLC2x62B4Kl/0buWc/oGOEcqAK1f9apXHWA44JpOeWmHsx5Fpfyu3/W77r34xS8+AFvki3a+9a1vPaJIAN0Aa2C73wJQAbT1QVQ220QsAOjpqRcwmn7mTFMkjY0Eomt876/rDnL2g55077f/N7/9iOBJxCwdR8oCX/1Vds4eTRumL2g7XPmn1r2z31vmZyDomd43UX7mf1eA38pfrPravrL7k/tnhFG3t/VzF1HdcohsV99N/Vv52QlMzz5OmZ+Bu2dzV+7r+ro98/cpk+mfZ1/OPp/5z/jQGe2YCGZkB7ITmcLPOsuUXSIukK98T9JwImltRkrkWdq02pwxx0Y9bO/tb3/7sbnJxgtEEcIXyaJ9IVrU83t+z+85NoggYHtziP4gm2z8YcMi+ZGKKx2bujl9425+7LL4LMS06FRrAptftI+MkuJ2NU+0H586qJ9vfvObDzKVbPkw0b82ecV2yAt5iETi78yziB2bUhBT/CJflQhSY6AsMuHf+Hhyci+yC6luowuCiT+ec+RujdHz5JwTpt9rvxD9QrwirpF25i5jSq+0wUYc6ww+nb756zPfj1Dnl/XzJrryN/+We7/+N/z6m/mPjJQrHTQ/Lyryuc997kHO+ac8m8T8Q9pZw2TT3LSnVRQ3+SPnnPUrmpFOinJE9LKDPo5i5SeNg7lM+4yV+dZmA2uXSeytfHV/t5sPyIAckdbmOXOVsTd3iYLtTRfT58c3IBLN1zYXWNf5bI2F8GZb+qk8Y2YOFS1KNnRSXV7GjX2To2uTQh7ZrTyycK+2es/XaI951gYp8y/99tlaJFG0SVGO6KQLiFRrzUnwtj6L3KX39M61dF9/1KeNZEU3bATRB6Ry1q/G2Fj1ObI9DvTa/dIji2y23lGm+9gwPbGxhK2J3Ke70a2zzZar+SP2NHWrP88169naZLXmj03nt7kxoJ+hdv5zzs3tB9Kele71uqh9ZPzKXGfs/M1q3p9tWNnXat5ctWne233ZraN2vnLVjpVt78a+ZTPLmvPMTi5Tvt3nnZx2ZSUl8cHFyqL1mPvZs9778JRarQc3ZV3k621u//r9ksAlgUsClwTeTwlc5Ov7KcDr9ksClwQuCVwS2EvgLuSru+cZfV3iGch814fYXQvPyp6/7ciwXDcf2FNn/z7L7IfIFTAPbJBqFwgFVLJzXqT1mYgAAAAgAElEQVTJTJfZD7DKXEVYnelpt2MCL4lszP2z7O7TBDcaRFnJs0GJbl+DNsCyf/Wv/tUR7QoYE/kAbGzCE1EGcAMkA84AqzmPdPugfv/cn7Rh1j+/DzgIVHaemVSNL3vZyw4gFbiXMVjVtxv3BhoaONnJKm1s4GylQ7n/LuTrqp9TV9gnGRsDYCIQ1Ll2fW7cqt+7tiElER4iokTyIEHJ1biJWEHAIhSAnyE7p45O8G1VP2BSukagt7aLWAGmI35F0yBzEArIZKAoIDtnqSFM2Z3Uo64DlouoDjlDxnROHxAgwE4RJoD62IxryC5EBPAWWBzylUx9BwT+5V/65XtP/HVPvCGTcu6p9nSEVNIUIzronVfSK7IJ7/31/TyDbvqJM92f1+784RyX6M70Q3eZJ2/T+/YLs7z2zw3sThtoP9s6tCNfZz0T7Oz+ruS5s/3dfLIqv/uz8lNzvpw+PHI7A6an/+p5q+/f+bmVrXe7VtkPck+iXzPfITdsmuBfzXfszOYJvgfBwwZEDoZ87cjJ9LHnop6LQySaV0WK8RFIRJHrOZPU9YhD9UlRi/AUUSfVuvkFocaukSUiZ6WbtXGEf+jMFK2vK3mu9GX3XdokKs6mH20iG34YqcIf5N7Z97lGaXnwQQg5/eCLkDSyRvy+3/f7Dj+mn8ghkZ+IavLjA5My3hyQdMOtJz0mmcP5SiQRGSI++Uxz+m6OXtle20f3Y6WXsZucAS5FvMhP5ChiKtHOfLL5yPrBPfw1XeRDpW41FyG0rCk6enDanTWajQNSDxsT2RZyTATy+cu+7MuO9YJzV5GJqzltp7dkSN+cd29eRA7SYe3TD7I8i37VH9GVxhGxaR4MEWgMVmvKKd+eE/p95Jw1krrIU5S092TAxna+1/fmO3MyHRG9ac2nTTbRuddfMu0sENF342tMQ7yyDe8Rq3P9nTnZ35Df6jHHKt8Y27RnzMklKYKNizWBcumwtpKhs6CtH7LRb+qEzQaieG0qYWv0J8cfZF2QdtA3659E2nZa6Olf2SUZ24QhzbMoc5+VaVz5Ru3/mq/5mkPXEMX8Req6jXydRGePXY/93Ny0eh6Yc+TKhtt3TT/WetjtmHWt5sl5TZe1WkOu5t/V2nz6rPl5yqvbMX/b+fyUuZNXxmEnk+k/V31f+diztq989dncv1svdb27cVi1f7WGudGv5B2+T7oe5b733r33vPc9N0W1THt+zpmvLrzSDu805/r+ksAlgUsClwTeHwlc5Ov7I73r3ksClwQuCVwSOJXAg5CvAWd3D7F3EfUEuucD/SxjdX3uWT3Q7gDzfnieD5L9wLt6v+tv6gJGAdlE14ikEEGQaIrVA+xsywT4JhC7AgDPAJQG0Sfw0sDhCrxZASFnoLy+ANBEogC+gVyf8zmfc+9jPuZjHgb47nTjYQ/XdSZuA/Qtr5uHeA/t988cbvBAW4GEAEwRBdokSiHkq3tu09/WjxXQutLZGTXd/eq+tH5OkGLe0zIL8TRlkTIAfcBNoD+iFDCPDMmZdlPOU75dV+ufeoGYInJE8SAW6JTyRQ4heXM+YKI+GzzZ6XquAVgDgLVV1JrINkAwQtX3iF+ApbPYpG80lm2jwNa3ve1tR6pK99n8AAgWCeMfsgKRK3pKJJFytHkVbd26FWIiEVl0CvAvgscLSEsuwHJELXIAQas/ImFydiwSA8Dqu6Si1DbROn4D3uYM2oCu2ubapDf2fT63Pk6Qqjdd6Mv8PP3ITpdu88kt/xVIuQL/uq62gamXO32ZoO2ZDccfTDuevj3XddnTBnf1zrlnBSp3dFzbeq7dAbw9xn3tmU9sefR1u7mlfWbk0vP7ymeFgEWcvOMd7ziiztkbYol9IK4QMu6l/9IOIxREiu02o8yIPvciQxJB2KSqTROdol672SGiCtnC9p7//Ocfvolt2UAiog1pyWb5GGnNQya2/fS8txqX9g2ra/N72i4DgT4jWUQHI4ESVTg3EaS8/j524Dd+/Xu/93sPmSO5EYN8IQJIHX5Hukoly99JGSzKnxxyhmTPe8rsiE6f4+dEGyKzRejxU695zWsOIjfRr6s5aurlSrfm/N+26X5jhwCTocC5qdqTM7qNOz3QN98j+fSNH0dWJVXutPuWYX6jp8bo9a9//eGzEWDmHP+QsnTWPOSl390X7zsifM6Z2mYsEOXkSAcReeYfhOGXfMmXbDfcpK2IOXr7Ld/yLYcN6Jv1lL6aM3o9N33gXCPs1hPkjQy1YUlEdeZya7a+J+UrV7vMdTZcfPd3f/cxHoneZOMI/lV637neaTsydxsDNmxMvPTdOoLc6B+5JWI7BGz71ZV/01Z+SOpt9m9TBgIWqZ7U33MOM4dbv/MVolSNo7L5G2soKYJFw0oxrAxz9Go+yTgmct+zAf/kTFntoOfIYaS/jWb6ZKytT9Vhg0nI69X4TT8/7artfM4j+W03/+7milUd/d30o71+XF23mgvTtrY3ejefX2b/pl/b+e7V3Hnm589+28m854XpA9vftQ30eudMzt2e6ZNmGau1QI99Xz99yGzbbfp1m27clHf/vNcpo+Ns2M2xRa2/RzlX5OtdxX1dd0ngksAlgUsCj1ACF/n6CAV33XZJ4JLAJYFLArdL4P0lX/tB/vba1lfMB7JcdVvZq4fdFbAQEiIP4BMcWNV/20N8lyH6RqQlAPiLv/iLD1AFYDQjus6AkwZaVg/Aft+BthNYmKTq7gG7R6NlMEmbyHQFsioDsC2ySNpXwKgIRMCwSIUAll1+y5aMUv6ZDBqwmVo0ywZwSTss8lU0JVArZ3gFhJhjsQI3Zn9zb8CL3Xiu7mudzv2um0Bi61VAlu5f2jC/C/Crv6KgAKrGA3C4A4ynHCP/aXc56xH5KDoISA2EVafUfkBJUVYf+ZEfeXNG3QSbVnoQnQZOf9u3fdsBaiJyAKWi3b7v+77veCGTRawBJp/5zGc+jFDQVrYnQs55ee6VqtF5b/oN0EXgIqUB9Z/7uZ97RMA1UJzx6PH13v1NSAF1gap5+Uw2PoeY8l5EXqJ8QsqGoPVZm2xY8A/4CmxGzgR0RlYBs/3lR3IGLfm4JvoVYuUM2GtfsvIDrfdnenZ2785Xtlyj69OX5Jr4yhVhvOvf9AkrPz7tbvq8ttX5Ptd2myao2vaaPua+jiwMkJz7V5s1pl+Z9rhrX8th56On3+h+5J7o+s4Xpn103sYIpAE7YrP0VaQrUsY/BIKzSRGFNmesiOgG7VvW/AEyUXSijUzsGUGW6PK2U21B3oiW1CYkBuIRYYfk4D/846MQHiLnYjdT36f9t/5OX+nznGeVp06Ei5Tv2iBC9Y/8kT/ysGjM9q+3ZT5QB78rJSr/xq+ISE2GDZtuZAZANEmpyz/yxYgexFHKbxuKnrZ+9tjm3FXknyhOxF9I7+kHVrZ/ts5pXe35jT/UDwQzf65t6jRe5hXrCZtr+ET+0DjTvY567Hp3cyd58tEibG0o8u8lL3nJQZYi6hBlNtCZa1YbtlpmqzWEcuih9Yf3ziG3kci40T99QaKu1joZA+1DHhpv4ypSWzYR68rMW23PZ/5xp9OITxGZNkz80T/6R49NEskY0T7TeFlPWeMhlbXJpiPzLD3UJiRp1npt05nfV3YW+8lcGt/T81VvSsr32awxfVQTdTkr1rqBLtuUYD2EaNfu1cYr95MJgt9mL35MXfpGB+miNST59/3pY/sHZZnnbWAw9tIV20hgHEVG82/8A9/mfmspmzfN79ZvyZKhzJ1/iA/Z6dHKt57NEz339Lwz589p/z2PTB8z5+eVX9jd3/Kc5baOzLau6tytT3ruXvn3yGS34WHq9cq3zTl9V89t38+1zcrmp63fpT2rdV3L92xNtWrzkVZ4gVwn3fCMcM33771/FuzDxvZ+WTdtvMjX29Tk+v2SwCWBSwKXBN5PCVzk6/spwOv2SwKXBC4JXBLYS+D/reRrA5RnD8arB8UVWN5gxarss4fMHXiUukWjAHmc9YXcAfAAXicwcvaguwIbzq7vSKIJOOxA5bPyQuzeRe7zIV//RQs45050obP5pGbrs+JWgM4sZ9W+CTLs+tB9TjTlX/yLf/GINgFyATy7vruAF61bO2BjB/LOexvomSDx7FNfO8djBaqpy/gBDpGMOfMVsJozX3f33dU3JjUvIuBnf/ZnjzNYgZuAStEqwEkEjFSLAGZALqC8z19cyVP/pOMD6kohLDINYI3YlAbQmY+uAUwicUTbIE9FWANF/aN/SGGpUJEfrnWNtITKQUogZ0TqOltNZOwkX5UzfUDIV7/1JoG+1j29KSJRQsiEnBcL1M3L997T0USbhbxFJPlem8ktZbV+BPzXfqkt9TXRtXQ8KY+Tmjl2d0YaTN1O/6aeZvxW/mX6oHmt31uGub7B19UY7Oz9Nl96F5/YtrWzj3nNbG/avAJHJ9jcPnCSzNMOV/3rOnY+PmO586W5z+9nm2xW49N+iY9hs14iSfkZGyAQoXyF8p/97GcfRKiNE+l7y3kSC/RfBgVlIrD8EznKXpM6FzHh1fqcNPPusTEkkeau00dEJPIVgZdI89v89sovruTfeub9P/tn/+xIyWozifqQpIjjpP2d83Z/bv8YOWk/4ktEKHKSf7O++PzP//zDB4pG5Nv4YmsO58Hyv0ijjs6LD0sdK1JH+40dcg05aRykRLWhqqOFVzbQ3029b1m2r8z3vuMrpZ63cYgPQ/jmHFDzCN/vLwIs59au1garule2ghgzXzhH1xoBOZrzS+mtzTs9d6XcOV7dBvXQYWOBdDPv/Kk/9aeOucmcSYaITnPYJMVbRsoxD5hjEdFIUoSzcbCWMe+FGG577jJ245G1gihjpJ+MEeZb0dLa1/2jC+YqmwuR4ta45ioRsmxSFGjS87Zdn/mO2c+ea+IjesPTnHdX9jLnq/hs65KQ2GRpg5PNCUjQEOBz7tNnspfFQntydMDZePVcp+2IWwSrTCHWR8YL8WszA7+JlLdOs9bxz/rHufa+p4sd4b+Sa9cXmc35dvrblQ103zMfzPJ6Tr5tzp22N+tsW+lrp0/YrZVX649Ve6cd3NWXT12Ycp6/p92rdcuqzgf5btp1dHqOa7dhtm+1JpvlPsiYrmx3t85Y9hV5WiTrWd03/RQZm3vqWNgr7fCDaNN17SWBSwKXBC4J3FUCF/l6V0ld110SuCRwSeCSwANL4EHI15z72sBdg9MPUnmDQxO4vmuZq/u04ZGQr7nvDHyY/UsfAIdAX+dKJkoHMDUBm9sedCdoEOBpJdcJ4vaD9wokVneXtwNKGvhImQ0AzYd91wOA9R9QC2iW+nGeqzkjn1ayPJNPgwZ9Xcag+ww8E8XytV/7tfde+tKXHkQc4HYHVLXsUl73eYIaAVvaDmYU1G06ONsy+x4bmLYw25W2uE5EpYgKUcjkL4UicBQRtwJiMgYNiq3k3G0JSMcXAGVFlQKHvU/KXeCysxkRsEBORIAIzj6Lr8kTpDFwFPiu3S9+8YuPa0XaOCtNWT4jLoHYgF8vEc0heJPuE0GBAHG9+rUTuEk/RQ+JypZ+cEbqRI4tk2kvPRatbx11s5LlvLb1CVgP4Ab2eomYQXAnUpZsgLJJy5jILcRKk65k7NUROiGqfBcio4mL9sGtj+nng0R8rOx5yjTX7IDgvn6l59M/zjpbx1uPe9zO/N4OyJ020bY++zTB0dnmtqX2r7ONPTarfk57zue71J963x/ylX5KQc5mkXXqRXTQZTanbOSj+dCGh0StRv49H2gPokS0u4hXpB8blmIc4YR488+GAzpu04GIfr4lZy6yG4SSe/kI9YjKZ+tIDr4AmTbrbf+5m0Nb/qu1Sfqkz6Je+SxklXMcbcay6aOzQPSctduQ0GUiBpUpdSly0nyWs6ul10fM8gUibM2/M61y+tV9X8216Rufw/fK5PHa1772iGwm8ym76T8msL+y/9W8aN6wgcZmIb5KtDT/3ue0T1807aP1f+dnun18rTFCXDuLFUlGf5H06pcloW1p2tVuzap/dFma6J/4iZ84okP1g07STemo6UMycZz5HBkUyMXYmx9d615rSxuLjPlqTFLm9IHkwjb1HfEsOte1SR0eHc11bJkd2tSAjDfXGhcpr9lWsrtM2afeuX498/ureVM7lNH+dm4aOPPt7s85vKLokeF8kg0dNi50CvOzeXtlKyufjJg2d9uISLYIWL6HH0Dmf/3Xf/2hYzYWkHn8Gjnzo2QtUt4GRptNpv6t7GuOdWzubB7YzVk7+13Z1ux/+862+2kn3b6UsfIJq/J38/0cn+mXVmV1u1b97v7M9vWc0XqTelb6cjafn7VvV37PD11fv1+tEXrNMXVlZZ873d/JbOrBnDv7c2TyPuN37zH3HvPYh+DvpCWeMrrI17tYyHXNJYFLApcELgk8qAQu8vVBJXZdf0ngksAlgUsCd5bA/1Pk666BK3Dz7Np+4M0D4W3E16oO3+W+JobyMHn2YAo8ERXgXEnglBRuQNAup0G2+VC8ejBfAWgth0m+7h6G01flBQzr95MM6Afy+SCddk7gAqAkbZozVgGXyFdRBivyZgVa9hg22ND1TYBhggxpt78hX7/u677uADsT+TrvWYFKEwg4A+t3mxCUkegN7Zlj1cBYyOxdWT1+UxfnOCDpnOH2Yz/2YwfR8MY3vvGI8gCqzrFsmTcBkKi1qX9Tv3x2rReQWDo9RACgVjpHQCTAHthJ/kiUtAVxmNR9ynEtYtVYeS86SLSayFdpF//wH/7D95761Kce4/o93/M9x9lsSGXfi9gBCvunLUButigKD2CNSFCm/ojI9pK+chWRu9L9Vb+nL/B56knf1zbWPqa/b12P7uSvsvUBUeslEg5Z4GXjQ145F9E1wH3RiCKRyZLsvQeak/2M6lq1fwe8RXdWviP3rPzXSiat063r01/muhUY2ba/0/OUvdq0Et8ffxDZTPuafVrVu2p3tz12M/vT0V7TB856Vn6rx2RFyPTvaeOKRE5dPVZ9Xdrpd/4GqSHCSyRhoq6VzyeISDUPivL6bb/tt91Ef2azQnQ+GzlsmEFaiRyk74kWbT1EviKeRLAhopCq9Dl+hI9AfrknKUKj75FL6+js79Tt9wGGy7dPOScC15ml/CCSRySqSMHpgyPfXiPE97ZukBUfhpQWTSmKEqHzohe96GaDChJc+ldHHvCFiXqfm0fmuiZ97eu0C5H9Xd/1XUd9zkwXucxv9Lw17XbW1XLsdcu0cZ/5M8SYzVvI8he84AXvkzWhx2E3V07bbztJvWkLuYp0lVkB6cV3IvOdz4vcRox1f/M+Mpyb0KJHvvdCvHqxA/ITEf7lX/7l9175ylceUZBJ8Zu+xBamXOmEjTfmdHOhNiPnrDHpFz+/yjAyy8vGSe151z951zG3/vN/8c+PyFxzs+jM1g92ZDMEEl50LMLW3CmS3Waonj+mP9qtv9uP7eaWlDXn3V6vTF82da37ri0hkY2HFMSIT+sG/Zg6nXqnvuxI37RXPTaksFPjxCYRqcbIvEvuNhcYK5HGIX+13b3O0RXl7Hfr52zenPPJnF9XdjavOZN1y/nML/ZvPS922fP7uU5ajZv75zx0Vub0Jav5PuPf80zfN+fTqVvTR602Ke3WGSsdb32c7Vh9nmuVlBm59Ho9+td+4zZb2enDSi7T157du6r3Lv1dXXPo/ZV2+JGK77rvksAlgUsClwQeoQQu8vURCu667ZLAJYFLApcEbpfAIyFf5wPY7iF7V3s/3N7lofisnH7gSzv6Yb4ffCewk3vnfbN//bC7qg/oKvpPpKF0u4giET8r4q4fpFfA7nx43wHtKxLhTE4TWMnnCTJNAKWva3m1LEUcAZ2+//u//zgrDUiX8+buohtpg79k6WUME6Wn3o5a2oEzASCafH3Vq151gPSrM+t2sm1AqsHRVf93Mp86OMc1bW0ybiffXJvfd6QJ0g3hKHUnGQB5Aco5J23VVrLc6VJsZweEpk/ag/AQ9YEIFAmHjAXeAtb9BlQUkQXER554IUFzXhyyxfmCyFORs6KRnNcIdAZGArAR+iK/RO04R80/5IYIOZFw2qsuddoQAFD3HrEr+sh1IppaF1qXJkh2V9BsgvxtM9P/nPm7Fajpu/gfciYnYwvMBSojwPTPX+AvkNxnL9eEjHJtbIrMkWFkJp0lktbnPiOyde4u4O0EAQMaT+Ay5bbfmXqWa1a+eye/CQ63LMmviezo7fRNKyB6Xjv95vSPvelCeUk3bdx89pd/8x4h4rN/IUfYCTsOEefz6sWmES8dwd0y6DELURTCZM57PSZt09Pv9JjFV4t4t9EBQSMlLl1i23QL2cHmQ3YkmivlkAOdtVnCS8QY0oLuuk96XcRFIvyQUKLY+TcyEVGGhDLnIlrT9my2aL8XfZy22frU+tC6MP1fr19azvrzIz/yI8dZuORicwj/pA8hRKf+rubXHg9jp98/+qM/ehBHNrbYSCHyVTtsthFJRw4i+8lhRYwps/1829YkX5G9yFfEOvKVnPnqyDB96DLm+5WO+W61NrN+QFjJToCsl52g5/7VOmna4WqOum3eMk/RO+Nl3jFOCFLk9kyzfKY/7fuiG/RUFDS7+OzP/uyjPAQbOZrLkHK7DUBTJ+mzudTcHhvhV5TpLFNEHp2w2anTW/e6ij9RBvKerM2T0lOLzOb7Yz/qNpewQxG3xkT99Is9qss83DrQfmL69d04zXtW5Ob0P9N2djo29VPf+Rkpf9mnNYoNSX/sj/2xG5nNslfrt7nu1NfMyTaM2Hwm5Tj/ZTz4PX/Vb73iPGGZPXxPhp0W3PODFNjG5tWvfvWxiXPOx61nae/cULHS+Tk3Ttn3fLsay906eerAnE934xU/vfJ9s66Uufp+NV9nvTTrmDa1qnuO71n7d7o5ZbDz77eVPftxm6zP+rPzgyu92LV/1t9z1NTL3XrxffqcNMID6b7xtfcPj73SDt+mLdfvlwQuCVwSuCTwaEngIl8fLUle5VwSuCRwSeCSwPs+/9zxiTlRbisA4I5FHHX3w/TqAfZBykp5K/BrNdS5blVHg0Z9bx4EJwjQfSEb5zmJNAR+iUxwbliD3bc97LcszgCU1UPwTmYBRFcPwxMU24ETDarmmsgqv4l6QryKfgU429kvHeQZ8NDAINIOMCjFHpAsRBFygQxDNEhz55UUquogbwRERzWFfEXmiTRBvgK7JoC6kmWPq/dNvrYsVnYwZdjl78ZoNdbzu6nfq6ibtDtpBRFviLWOilmN8QTUu52rsT+zK78lEhbxCZBEQiBMjS3A15gCFUPEImmAxghBBL4IKOSTMw2BkQBN0TnASMCl9gGEEbCiy6QettkhqTHb5tQXMlK9dIDurMZ0B1C2PCYAOHVl+o0zf+PaBninX5y2ljN3cz6se8nJZ68QefqcNMXSlSY6FjHGthBE7IXtGAdyR5gZB2PilVTRfgPK06GVzFZt3ulTCJ4VwLnyRTt/OXU/bTiLhuvNM9Hp9j/xvb4jn8jTe76k5RwSNefzRv65L/emzFxnfJpEb9+gTX73z7gkylmZ7qHTid7s+/g+YxP/6LPxouuxs6QGdc0kAFu3ZzTNlOucH/OZfBBYUuIiDuiOSDokmshJRAeS57nPfe4RzUWn9NWmCAQVUkLEF1LIhg3t57eQI9Lo+pvU4iIyEVBSeiI5RA/a5CTCTLmTXJ7z3tS91bw4dbqJyZV/7zKMF7JNelGEqXTLyFfk1lnbIstVXYmoQ2SL+jfHIrFFINITBKn51mYVRNwqtXL7tum/1b0iX0U8InuRr5/8yZ98kIa9mWzOfz1XrGw3cm2fpzz2wY87I1e/kHxec64+WxNlw8Mcz75n9VvS2L/+9a8/0ufbGCT6FmHGfmLDvbZov7zqc+YEftia0LnzbAFpieA1dxmnL/zCLzzqmHqxm1/1Je1lb7EXPtz8aW70Yu/x7cqik9ZTfH82LiCdRWNn3swGDnUckbHvetcNEag866dONTzb2D4/Y9H+Y/r33VhOvZm6GdnOuXq3tsp1aRP/IcpZdD2/JRUw3WafycSROlZtjD5k7o6f5pMQ7Tkz2OYx2T68jDF5SzltHIw9W50bM/lDkf+ytdh8gOjmN1s/eu7rtchurmx5zWvmPN19m34y9a785UpfH8l37XdXa7Fpyz0fdV+iMztfvRrX3Vinjt2a5Uwe0z/udPRMVrv5apa1al+P52263H7srOwus9dMq7ngTjpQZ8D2mB8xr495CP4+iNc66zXlXmmH7yTh66JLApcELglcEnhACVzk6wMK7Lr8ksAlgUsClwTuLoFHEvl699IffuXqATsAQa7cAVrzulyvzKSX6gfyfohcgRMpL/XlAbKB0FWbVn1Xv131zl4DNouwk76uAZ3u16ovKzBkRtx25Mpsx3zATnmdeqtl0mOxAgpy/wQ5+tr8BgwEAgO2pIwFOp8B/ek/8AogBXwHwAKWkUW+U3+iX4CDAHjgqHSzUgICGhFG0uUhjHKmIBkpV3nOfAUeI8MB+hPQ3encCoBYgcETEOpxXYFFc9ynbFunJ6DU+rMjX2f9K53qOryf18x27+xjAk9tY943II4MZBf0wzloojwAlgBqgLuII+C0cWdHyFqEK1Lf+bWAakCp65QNIM45dFIQiyQSxeIv4HkCmw1Utt20jrcu7Oy+y1mBaSufoyyyCOmQMfc3RF7LOL8nEjLXkRXwnYwS/QpMBiJ3tDjZuDZ+0bW+i24o12YHxDgywLXaxn6Q01IxiqTzF/gL2EdYJ1V0yJ2dP14Bob5rcnRGOfWY7KK6o6vTz7W/zvtVGS33bCQKUdrjFvKaXMnXC5HmcyKKE43oN7rtHi9jExI2Ms3mEPKjmyGzQ5giTxKhSS4+u1Z9IhAz3iHfE90cUlc9rucHEZ98ITLdK1Hmxi/tmBkEJrEUvfFuV9AAACAASURBVGnf0Pbc82R0m3zYtLT7SAQk6wtf+MKDwDE32FjzRV/0RQcJhZjQdmSFSDBRs2Snf9ooahbZI9pSlHpvliBb8hbVzrebK9Rlg425gA6TRQjp6QfaRzWhcNvcPH3DzvaNmWhBhJu2Ipz5rhDgK38bO1LmnO+js/QOsePcTTJlpyFa+UrnfNucEgK6o+Ea1D5bz7RsbNp429vedpBUL3nJSw7fa1xWc9KcB1bro7lW63awIWfLIp3M1SJC6cjUv7b7nv9W89NsQ/ufXvfQOfUjfs0ndOcNb3jDscboNNHZALFbc6WtGUv1KZuPdRSDyG3+VEStsWKrzqKns4k4bTn2Giu213XTLYQeIheph4hlC/SCD7DWsUZi68lIwdezHTpirmSLdKjPeeUPbZqiw9ay7OhzPudzjjWd9dZcz6a/c+NL5rv4pl63tvy7z72+al895dJz8NwwstK9yC96ok0yahhvaxLjYLNIjsmY7Zu+IXXwYexSOmkpnPk/99oI4dxg/te9ZGpDGdu1kcRmMa9pl8ZUVDP9I2s2J4vMJIXnOqvn4ZWtz7VP286ch1f3x8ffxc5bb+9iK7trdnP8rn1tf9MWz4jjKcuVL+lny7bvnS9vXzd1d+WXVmuV9rMrGcU+ps1MObRu7GR05q9X7b2tT6s2HN/NKNb7hc8189Gn+9eete0iXx9k5K5rLwlcErgkcEngrhK4yNe7Suq67pLAJYFLApcEHlgC/18lXxsEbsCkH+bmQ3wDMf2Q3EKb95wJNG0AtIkqSOo8RBJQB9g+U8tN8HqCGmcgxwSxJhiaB99Vv2d/89A/H/T7wT4P7w3gNMASoF4kknPuAHciJET97kCjtANQLdLph37oh470lOQH7EOwIXwSORuCFhEB7ArJoRzXA7ZFqiDxgJqAK/cj+qRONA7ALtd1X1dynv1MWxv06fvOiKJ5bwMhDfpkrFaRgQ38hcxMOWd6kzGcoGjXG125DdxsHZh20vfO9rQdhiwMsdURmUDkvBA3fgNsGjNjjtixmeFpT3va8R0gWxSnKBGgvXEWlSVayjmIwOUmlCa4M+05OhGZ9e8t/wn89Xi0jKIT/gJU9QVhFtIMmZaIXFG5iFHXRK+TStj3fQZk2tXntaqDnSQy1d/8TuaxQWUlglw/gPDqVqfr/GWPfssZgi0X99r8ANhHDiLJ8jcy0o5EcnmPNHONfwgG4DYZe+/+Pls4AGf62NE+E9CND8/9ifjt6N8Qk0m7TKb6q9++o1N5+V7ftYH8Uh7ZaWva669+hUDVVu3UT6+QNWmv33pDCJ0Mge29ehKNGjvVt5xfGrK1dUvZ+pa0xX5L9JUy9AWxnhTU+ohcUg+7QPYYR34yBG3GcUY1ruygSZGeY/h9G2e+6qu+6qifnpgD+WE2bcMFv46U4KtFGdp8gRByvbqRe87atIFCRCt5s3MEFv+AXFKWPhpP35MFvZJ2GNGcOUBdXki03iwQn+fvBOXnvNbXTp+xmyPJHWGJfKUTzmAVwd+ZGc7WGu2D2p/qr2hEJKEI44yncSQ3fg+xNzNArOagngPIfUa9kgu5f/u3f/uxoQr5iqgzbnO9sSIJdmuP1p1eiyAOnRn8jne84yAmRQvaQNDz09ncEv/Tfn43dhnz9DmbKBCN0tFaX7z2ta89SEnrBX7BOObs4KkHZ3qhPfT1x3/8x48zys1biHgkM9uWItq8xi7P1nxzzlan++kE2zZf/pv//d/c+/n/7eePTQnIQDaSoxv4NDauPzkDnM4gaDv9Pr+ovd/xHd9xtNncay3nbFTymOcvT+Jurrt7LXUmp13fV/P2tLu5dmm9Wq1v4kv5K+sHJCxfIwJYBOxM89vl9TiQLd+FcJWtwz8blZRBtvQ38uITXMeepHi2hpkbAbOOth62FqaLyHobWOhHpyderdenr+52K/s23z7XNr3uWen8nJN3cupyp36sxn3a8MpX7sb1NttcreWmr4p+tP9on9z9TnkrHzj1MOWtfNRd7ab1b9XuVf/nOK7W6zsbmuXdjGWRqCs9OfNlRwTrTDE8SNlDnhf5eps6X79fErgkcEngksAHSAIX+foBEuxV7CWBSwKXBC4JHGmAF0l93lcynXb4kcotVc2H9wm0nD0U5wF5VcZ8UE47Vw+YK1BrPjTfBRhyDxAPiCyaB2ApjdnLXvayA3DrM/m6PbsH6G5XP+A3IBAZTDB0ghUTVOnfV+Rrj89tD/NpG70A1jnPDNgvSuKZz3zmw84ZnX31GXglpSzSFlgIOAe+A6/IDXjluqSx7Sg0RFbOuQQaAhiTgtM9SKCA/toiggoRABQDZgFU53mA3d85Bisg4o5mszSVgG3GIOlGA4S3fvd10fcQUw2oae8E2AK6TZ1e9XPqjc+zPTuiedrItDWf570ZU0BxzohFvouQc9acV+SrHcZX1AigFLHjPuc+Il7JQ+SKiCmpOI39KppvZT9tR9oUYsv7jA1iEtiqHyFTk4Y253n63K/4ykQARY8z1j6HNAtJl0hX9yirxyDEaa5NJJa/0fvIKVF/HXXU6WvTj/RRW5AMISD9nmjZRNGGnPWZ3bG/3giSTRAh8thvzvLVF2Vqp3aEgMxZp/rZNpDf41dzfufU0dhD+uG+nJXaY+069eY6Mjyu+y+/eu89733PDaEU+WUO0d6kNU+b+PL487Q5BGv60XNQvjMW8Tdk4X3IY++jJ9rQqdTJNYQvvdYmbYlthsQN0WJc2Ia/fDECJZsZWgbaEHKZL0TMGDNEplfSTYdobl8Zn9Rzheh0JAQyIwQvu0ZaaQdSSF+QP4gHxCn/zH6U/bEf+7GH70e8IRT1QQQ8wpFPoH/pt7/kJaUrfdTunNEZ8jznS4v+y0u7EmU859XppG8Dt6fvz5hbA0gN/KY3vekgfp3L6nzHSQDv5o7WnbYvtsknOptUKufokwh18y0iD/k8/d4Z2J75IURkfBRZ86vmZZHJzkx/ylOecvRn+tCdT+3v53zQeuO9KEvrB4SvuoxlsmZkfdMg/4pQmOu+Xhet5r+UEfL1LW95y6G/7EWaaGlhRd/yPWygbXw5od//cto+/bZxQB+VhUyTltpYmscQ8zaLtX31GnGnl6knsqQfbB6pqA/ed0YD9m3tY13qxY+kzsxFbBIhaf2qPMTws571rGMThXvjb3dj23Ke9tNzeY//Tn/uujZfrevvso4zFvyL/vJdxoLeffRHf/QxHokgzxxET9zDl5KxaPMcpUBWou/5MOuQbIBIO9SDfJcBgG5lk8TUbXJB1DqeQdpydiny1YYV7esNOnfxV9HxjNtOVm0rq7XbSt93/rF1pN+v2jvXjTufuKp/3ntmk3MtsJJD61u3Y+e7IrOVTcx1ylnbZj96nbxbV8f27yKDla+c/uWu45Drbrt+267N+a5TPodsL/L1NpW+fr8kcEngksAlgQ+QBC7y9QMk2KvYSwKXBC4JXBJ49MnXM+CygZczMKDL6IfhCdw1cDABuDOA4Ayg6XL6gXPW3Q+xAU4QSNKGPeHxT7j34he/+N6HffiH3UQXNAhy9uB8lwdmda/AjRXoNeXcoO4OxNkBJ8rqiCHX+SyFG/IV2OjMV2f1dT2zPICV9InOiXWvNJOf+ZmfeYBNE7zqNjaphbAF4APnA+YDcEVUAcmA/q4BIoraAaolXXEASP1J9NkqQjnAzUq3JtAUoG6nh63HfT5kUs+GSAvpl+/TZ+UjHgIEJ8JRucDqvPQp5IxrEw3p/iZod76v9XSO4Q5ca51N/Q0SnUUIh3jST+MnlaIIcin4EEHIGlFvgEl6k6gf8gEiAzNF50hTmnFtAjLtyN9ErDbB6rcQjkmBmshVpD+ShywStZr0sv/pP/6nh4DuX/i/jmvymmOaM1SRP3klWhKwrY/64jtgv7FNqlh62dGuTZY0CJjxbbnP3yfA2boanxKiKGOGbGVnQGSEt5dzfNlWomeRbNE17bPRQT+RnGQSffc5OjR9VQil3kQRsjv9SJuix5GFNqc+1ygDWRkikz5oI5nSqeP9Bz3p3m/6zb/piAR1bSJOo48hRRO1nX5k4wAdyHgnHbHPbb+5N6RzfGcIxJDoidpVZ84lTiRxzuVFCHgfHUmEMrlHZivAVh3GCRlqDJFB5il/2Zt71IkYRWQaOwSo73IGcKdKnvOTMeXLRWQildgiou5Hf/RHj3SbiNT4xga5fafd5C9Vp4hX9fPfyDip6Plx/UYsIoH4b/1mc4he8hSVZ95QNj+hj17uJWebNvgIRKV26VPGOzo/fWHPcSs/OdcnsSPzENJSlBsiBtmibR3Jvasz30fH3ZNy6Q8CG/nqHNZsBpFqWMplskkEZWyi/UHmsV4v9XepO6muyR5JaPxEM5uf6UXfM+f01ZohurIiMbLZRfrod7/73UfkoLMuZTHIHDLXd6l/bhxrH79aW8125H5/6cmf//N//og4ZCfGjT6KhqSfd5k3V/1rmYqstU757M/+7MPuRImL/ibbmfq315XTXvJb+/j26fN96+lKLlm/IfwQkVJNsyGbIERpWjslY0ivC6YOz3VC20y3KdedrQfm+mE1Z/W6fNY157ysWaM78UV8rrldOmCRqXy3DSAIWP6G/1V3MhBYf7Bv4+Y4BD6IrooORrza3DEzNriXH+TT+G4bxPig3tgWWbYOf+M3fuNhe/whXRTFn0ja1oGpd9O+p++avrvHtOU25+ZZTutf+5vd+nDqy2z3yseetX3q8sr37O5f2VTkMtdDsf1uf88NK/8UPWu97fJbD1f96HbP8eq299h1u/ueWX5/nu/7vmlzR5vvn8N604b7B7HOumf/Vzq68w+R50W+3sUirmsuCVwSuCRwSeADIYGLfP1ASPUq85LAJYFLApcEDgk82pGveTjth8wGDPIguwOW5gPnvHf34NYPgfPh8S517eqdwMH8nLKBNyJfAHmAms959ufc+9j/7mMPcPnmodKu3sc85mHE6QQOZjsCWK3a0eXO31cP0JHdfCj3fY/bvK7BztlevwEuka+iLhCvM/K12wY4Bv4DvZxXJtI153UmHVt0ZwUWpW2JRsh5l4kkJHtAp1TIzuISLYmgCEGiTMAaED6pURENQMakiQ4Boy7ETUfUhQxVX5OoIQWTRrb1lsxCsCgbcZMyG+gK4ZMoyAngBLTL+ZH65ZpEtgDrkuI1xAkgMVFfiXhZAS8t1+jVjqhfgUKzrSs7mXYYm428yRNJhHgVPYYwEdVlXAD0AEnEHztDrpNhCBzEK4Ig0XXGFkCKUAgZmrM5M0YhBxOdGfl/0G/4oHu/8b96iChVfog7v3vv+xB6Ifk6JW0iJf1tmetvE6l9Hdl05NpZFNsECSPXlm8Dg7Hv2NUE6dveWjcyLiEREyGbtL7IO4Sb8UDQAvFFBLkudbAtPjBZABJZmXS9IRSTOln9ZNzEahOavUki53smvTK7iV2yd/rkX1KXz/NZtTMRs4iXPsM1aZ9Tt3ISeWystTtplhMlq0/6kQjZ2Kcy9CcbJ8gmkajxMRkjsk26bfqqHdoWXVY+eSLcZAvgP6WopP+J+u45kjxDIGTc1K3vKRsBxWcihpB80l+Sn/7yLchYdSL4QvRmgwOZ/tRP/dRxJql6jDOZJmI1tjfnHDLgm6QL/4N/8A8e97B7RK42kJUNFQgRfaU3ZKAuaTmVLyLTZh/khOvjg7Xd73RR9CzSJNF8CBAES0eT9ZymnZkLY2dzDp7khM/qll5Z2mHRg8hk52WKouxNL/GdXUbbberuOo0bv/hN3/RN997+9rcfumMcyO3P/bk/d8xlbCY+pDcpTF2Yn+MnMkcZz6QBNk9LoYyQDLnb7e82tr9X1vxtrtuMkT697nWvO8ZGSt6P+7iPO/rSvqvbN9eCqw1eketcp6zWQ9nw8/KXv/zm2AO+zPnE1jHsK3Pu9Kfd3/4tOpP6jIVNZkg7OieSkZ4j0V//+tcffWYz0z76864vt/VxNSf3+GWDkbWYzROiQJHONsLRW7bfhGL3072p/4x8nXKac9dca0aHc99cl65sr3Vrpd99j7b2xivjzW5tOLBmZFv8qDHxL2e78j35jT8yjuxChHQ2Us250/XGHqHNz1mbdKrnXnO1bvOl0nDbmOgcbWQ4/97r/bP1+tSLzO/9d6e/O1lO++01w8rmpk/tcV89f6zsc7a3ZbQqY7Z9rlOnbrRerNqX7+a6Ku1a9dFvdKw3GPR1Z2OzkkHb2bS/1LWysZXsdjKbvm36jRs5IWAf+xAsvfItU57Tth/Wzvtk7k05j7n3a+cgX5GvdzHD65pLApcELglcEvgASOAiXz8AQr2KvCRwSeCSwCWBhyTwaJOvq4eyfmieD24TTJnX7j7vytk9xN91vFcPx7eV6eEV0AJQFM0APAa+ArFE6wScWgF4s10NGExQb4IJO0CwwYIufwVG5NpdtM/s+5SP+4BEojsAVJ12OGU34OcaUTXOekXeiA7KWVkT6FuN/Qro7P4C1pAoP/ZjP3YQeFLRino1PoDlkLD+BlzxtwGTkCqpq8nYnL8VokcbO1ow8nFvohZ7/JNyNGRMA/Mhc5WhnoCEymoQJiQhYBCR2+Q4wkaZyJG0JRGzifwDAiMzkJVAPZ9DHHX7V/p1BpztgFHfhxxH+OTMUQRqIghDBomUQ5og5hE+CFjAP71BShnbRH6F3EREhCRVl7LUofxEI0bexhbAn2hUAHPIbL+5P9GESTkZMi1l5AzAfN+EW0jE6ESnlJw2FvlOGzsD3uP3pp9d3TO/y9jm3rMy2r+2naTNdJOMjQlykD0lGt37pE5OOmOy69S306Y6bXP8gHtiL/THK6Rf7DXkSGwl7U6UbUcOp7z4I21IpL0+NmCacpPSXLl5H73rKPTooPrymmf1dfrZkJLKDXkcMoT82AXZkVnOrE2kcdJIt0/QNptX+Lqcfcp+6HD+tf9Pf9tWjCX7S0rgnLGtvlyv3SGkydhc58XWRHWRiXbmTNb2TTlv1jXq8M95raJT9dH5n4gKpOzHfMzH3Jy9qX7EvnrMGdrlHpGfzlBMGvkeV7qpDkSytvirjWRNPlLRI1HILKmktWfOkbfN/bEN+ieiEfH6wz/8w8fcj8CzDmj/P+23N1m0Dk7yVb+lxxVZy6cZ58/4jM+496Vf+qU30fIpK23uuaV1YL7v+dn8IXL3b/2tv3XI+Y1vfOMh65zB3j5lB+a3n5s+KP1H9Ev1S2ZJ0Ww+mhF+00dG3ru5KfrW89hurUj3teNP/+k/feiQ6FskHEIU+Yjcj82erd1WfrbXLsg0RyyImJSKmh4jX6Wkph/zPN3o4WrN2r579nFev5tXomc2XSBcka/SeJP/s5/97Hsf//Eff0R1zojtlkHbdTbK9Dyx0rfb2h45NpnbPnkll9aHlnmvPbstvZaKHBCwfAQZsDNrjWzQUn9StCNk+Q7+iXxsaqM3q00IfJa1io0ifJuxzqataTc9Tt7zgWxDumpR+4hbvi6p1/VntV7vdfDOPlpn5vx/12ekublj+sz5zNHjkvp7LM987Nlvs787u9mVsfJN8RVddven29+yjAwi98zNU6Z93e63qdNTZmfynrJP33e++szXrPRhymU3H6x063380Tg/Nm0R+dp9XunT4x7/uAsfv6vBXtddErgkcEngksCdJXBNLncW1XXhJYFLApcELgk8qATuQr56EOozAs/qOHugb/AlD7mrB6s8fM56Vg/ReUjb3TPr2QEf84F2Ppif/a6OAOeiU+ykB2QB2uyMX5GKK+Cg+3LzIPqYX9tpfJcH31lGZNj3rgCQFWA6QaEJTOQz8lWUKbBJJJLI1xAKDZ4CtICdX/M1X3NEzIlKFXUCyArxdRYxM4GCBim6f+qRuhL5Ki2jtHAIM8QBYiBnjSaNbCLM3OcaxFwA+Y4wUB8QOsSPzyE2k943xIy25reAZkek3uOfcO+xj3soCi6kQcDLpLPVF7+H6Ih+BdBxvWtDJudvyK9f+sVfuvcr/+VXDhARAeFvzs7UfoQjQhMZQk+TblS/jUO/ZjrmjHl8QqLoEnEYgi1kWghlQHcifskbsN/ka673GxJI6lD6ZNykZkSYJiWv9pFd/uaMQPJJBCayJmcDh8QC7Os7wiXEM/I50ZnqINukrc25pS2D6HPr2wRCV8DRBKniT1Y+bRXRNe135Te337333r333k8Tl2tWttO+cvq/BtvPwD/lZiyVB0g2nnTUy5h4RWcTmZyo1EScujfk0dyUEHtyr7Ykmin3xPd0pKpx90rEaiI46ZdXRy7nu05XrOwQuQ2sRk7t53bzY1/bOtM+b0bMZEzYFxmxiaRbz19kDpmyh5zrKFoVOSDail6n3/GhKx2NH4rfYZ+ICYSEevmXpP/2m/MPnWVozNSHpGPXiE7pqZt41y5nI3ppp6hKc4DoR3Jm9/wyWxRVJtrLeOWcRdepk88ScSYqVsQrn9XzwkpvyUabkGDmZp8RfghYhBsyRV3xI6t572zNY8zIzIaRv/7X//qRCULaVgQsEnk1p03gPu1uO8vY039jLe2wDBNkrO02Fj3vec972DnALYtZb+vfXBekLj7amZPS0NJ35Ks1DNn0PU3sTkKi+9Zyi8/hH5B+yuaLjaWUvL1RZY5p7l2RCbG9nptmG7qNkTE50sGXvvSlxxwjZbY0sb732fotG20mkd0+cLemTHuseWwGe+tb33qsR+gKcu0jPvwj7n3qp37qvSf/908+Pa93yrD7edt6aSUv/Wezzva1aQ7hzCat3RD6bGMSrxmPqafxuerJhpqZuaM32vQxCqmj/anvki2i+7Yiefp5YrVe362X+75eL5OJ+crawV+2oA1ZH/Cn9LWzNMz5O3pKh2TpkLGDDpFr37ca03xHP9iHTRz+xj5s5MyGnrmGnzq4svXozWquOtPn6fvmWmDKeeVbem3Rtj2/X/nZ1Rqpy1g9z5zJd+f78v2cG8/mg7ke7DJW7Z5ynm2PLfi+N+2c9bHr2fmis/XJ6p753ZTZzg+v5L5bLx4ka61Lb2R5n3ydeoKrTbse97iLfD1bk1y/XRK4JHBJ4JLAI5PARb4+Mrldd10SuCRwSeCSwB0kcFfyNYDs7oGyH+x3D8v9YHr20B0AY9f8PKR1lMNtdXZZKyJjPiA28DPbM4Ge9MV1P/iDP3ikLwPgIBZXZ3o1WNhySBt2QNPugbgf1CdQ0NEw3Y8JzuyiVbpvub8BB/f9/b//949oVoC7M+6kEe5d+ikDiO9aqZkBWU9/+tMPwA/wPaODWp9WwFIDaHOsEAQIYWdnveIVrzjOrEM+pP0NBkbm/ZvvGmz1OfcEhI7MV2OyAr1TfoMWgMY5Xv17y3uCTZHPtIEAn9H3RMcCAxEeSSuK1PjZn/3Z4zukikgqETheCAkRaVKahvBsm0nULzkjTOg6YgTJlpSpwEvETYg3BIL+IoIQnyF9lR+yC8iZtHzAapFwfn/Na15zRJC7jkwC0ud9j1WnFGyiKtFvgHDv/QZcdb02KR8Y/kFP+qBDNxE7SB7EdM6IbL1vMKuBsQnc9bjtfErr0vRDKyCwdWSlf7nnxkbe894jXVyXnd9mm1YRTfowI5BmGyYAOG1t6v/c1BD7cl2ilVMm3fU7wj0RtdrtumwUMI6+80pkeOx4Eie5rvu+GpuM8SQBWhbtR0Netq30nDd1JroxydcucyW3ALT+JqUwco7/RS6yGzquHFF8ouuQdR3NtvKp8zt1hyxpYsV3/Iioxe/6ru86bFYEKtJESlURZLEtZRgjROHTnva0oz3smF9wrShLbeWDMnaJJDeH2AAh2oxPEgVvPhWxmvTdq80hc36PDJPW3BzkzFg+UGSZbA3KReQqd86TPdfs7E3ZyjQPinB84QtfeJB5COk5B08/0muT1XygbG395m/+5oN8RVSLhPusz/qsI7Vx9LnXFavxnWugXBO9NcbK/tZv/daDLDTO3/AN33CQr5FL6+zU05Z71999ygYZ5b/qVa86NmpZMyDbu/1p6/RZXdZujdDz5qpN+d38ZZPPl3zJlxxrBFGfCDOpYunVV37lVx5kW9J5ZxzTppUuzDWrutQjnfaXf/mX3/viL/7iQ8+k0Kf37EKEdEf7txzm3DLLn7q+8h1kPnXQWgzB/mVf9mXHRi+RvojhbDzLOE/55XOTRJkfMvcmajTPDNl45bpE9GsPP+Cf3+PXzffm35zNnQ0RLev2o2fPCO17e76a9tblJcNCz0+ZR5LRoHVy1h+58Mfka1OKdZT1Rcb4tjnd7+yQflgruw8B+6xnPetmrTx91Jxzpi9Y6er8bpKqc+6KTkwb3PnEtuGVzPvZZzeOK3vyXXzWlOX0O2djtfNRZ22ZepT6p832dXOs+llr+uQV+dpryDkGs39n7djJYt6z8r2rsdzJ/jiz9TEPpSbONVNnVjLudtzI6H564uP6i3y9q5lc110SuCRwSeCSwCOUwEW+PkLBXbddErgkcEngksDtEnhQ8nWC8P1gOIGiHTjVYOaqhf2wuutBHiT74W71gLd6wJ4PxvOBdj7s7sCG2U6yAUhLNSby8tWvfvVxZh0Cx7UAZkATEiERFROAWIEHuWYV5bAC2yIzdTbxkPY2YJC+rgiFbltAgTwg56/vAf5/82/+zSO1HkD48z//8292+ad8wByw/a/9tb92RJcA+1wHVA/Almsn4Ld7UF8BatoD4APuOq8uZ2YB8ftfy8336V+u6X62PFcg4O73yK/1p9+fgVYTTJs6Oe2ubarlol8BFJMeFplFD5PKF7CPjPRConopAykONKS/QFGgan4PIQYYzDmoyJeA9EkDbGxDpiQ1awjXRB+GSMm1yIZ/+A//4UFmIIhtYhC9LHpupbs9Zm2TicoFZHaUcKIw8xcRpG+/8su/cu/f/ft/dwCf5KZfiYIFBpMDmbDfnKlLr5BPvs9ZpZO4n7oWfesxbOCp9SljxGalngAAIABJREFU2eD59Bnd/9bxnT+cOtgy698mIXnXeqcPO/PnKz3vDQR+N47GI6m4IyvXJRq1dV67pz/rMZgg3/QvDRrubHS2u8vM+9nv1VzUfmZefxfAMvfEnm2G8MrmBzbOvum0uvhb5CVCDTGQNK+rdnR70nZy5QNEy0lX+k//6T89yBsklTqQOmxJhCp7zlm6IvxstEFIGjPk09/+23/7IBO1Afkp/XwI2KQCz3nLSKGkC2drcx5a+cfW17RfG8kGyYZ4sxmDjGw6QcAhqZPdYK4LVvNNbJmPlXIYcYd8lsrW+ZmdUnbq4NQ7v/c8m/YrW7u/8zu/88gwIQr40z7t045oUTJ1XxODK1+ym0+mrpo7pTZ2LEDOsM+Zr+17swHG/fl+NU9Pn6F/IoNF9VkHvOQlLznWAnRxtb5pX7h6P+tsInmuJ6ZvZCc2KnzFV3zFoXuiiPkaGwpEhX7Kp3zKca4u8mxFcO/6O79HLCL83/zmNx+bD/TV3GPNZAOadVDSG2cc7yqLlX9qmbcva/mJyDTGb3jDG46NE3QJ+ZysAW1Pxoxc2Ik1An/Crv1FMnrP5nMmeNYX2XClDcrgD5IZQ/8SxdkbO9RrPk1Kf77BfJs5NmdP8wfkGJK2U7xPX3DmR9sme3280+lJYq/q0h9yolsyD9jYpg+xlbmGmX7WZ3MbefORNnPSVXZiI42NYXND0bSN6R/bTtuP7eakM92e9+x0cNp++6BVvSt/eDZ2K3882zLXNivfOP38aj2wmu/7uvid9Ln1ZzWPtt9dyfo2n3omy6nT3b8ps742bY+u9Oe08UwOLfvjfWVc2Y3j7MdyngoBe5Gvd51yrusuCVwSuCRwSeARSuAiXx+h4K7bLglcErgkcEngdgl8IMjX1UNxHib7IWw+kOXzXUDnfrBvUGP3AN8PdQHm+4G5HzgbULmtLbM/wOh3vOMd977ne77n3ste9rIDgJXGzXU5Gw+ABKzOOWqzjvkQm4f3Hfk6H5ZbBhNsmCTqBG1WwEMDCpNYUh4QG0jkjCqRHNL15Sys9AVA9zf+xt+4923f9m0H6OYMLFEviSrph/vbgImz8SErQLVIE+mNRU06wwxIN4GG1okGSNKWFcDVY7UDclqGK2BtAhm7MZh63XLpumcUygRR0mYgfgBSf4GkAD6Eiag5L2kYRbL63djQXfpKFknHR77GEPiJnM35Z0lbDGTNmapAU3oORE0q56nf6Wf+AqulCRUVJ4L5Gc94xnHuGdIoY58ydhEQO89HFu5RB8CYDPQfkIyERTgAOhFMdDZn6oZATvSLz/qWjRT+IoXoWchl8iM7v4VobvA2YzgBwx73+M1Jvrb/m/o0gb/2D/N92/bqvhUYNvX7bFPILP+2GWkli5V+ty3sgMppe+5JW6eMZ7s6OuVMBtMfKGdHWq/8xfyu58COvrqr3NJnekuXnZ9sThLhjiihizYRsF2kgJf39DRn2K50QjuzseWnfuqnjjNBEWj8g9+Sklj5yhM5z4cgeaT7RWqK3LI5R9ukXXW/3xBfSC6E4uMf9/iHCNjHP7SpY5KK0/6nTz+TU8Y80bzmYxuHEGN8GlkkulZkfgiTaWuto5E3Ugkxau5H7Mq4oF+RT89Zu3kjMp52GPLLmkIdxlPkawizlN2y6vp28+XKh/KLNi5Jn2xs1CHqDjlOJiEJZ4rgqfOruZXc6Yk+8Ov85Rd90RcdaaaTKWPaf+vi7NNq3lzZ6vwuevDzP//z9+iy6F6bA57//OcfY45A1z7284IXvOAgJ/ny2Mdu/Fa6F/2gE9Y/5Jv0tY6o+EN/6A/de+5zn3uTajdl35V8nXq1WkOv1rDvete7DvLXBjVRx6JvrclSL51jv2RATl7e8yHmSWX2UQLpZ/ss782RIUbNgb2WbR+uH7HLbJ5Jho3ewGV8ciZ7b3zynj5Zd2SzWNtDZLDSr9mOtHHaec/Xc25pXeTfrB/IKr51ZR+7eaV9ijUXX2kzp+v5FBs6bZ7JeeUr/W4/2fra817357b5pfu3s/WzNdf0QWdzaq9nzp6/VmM6xzeynHo323rbHH/mV1p/Vu3d9WGni6u13Vl7V3oaebeMVuuh1ZhFR7odc569TfY3bQoBuzj6YqUThywr7XDrwlHmfVT8Sjt8V4u9rrskcEngksAlgQeRwEW+Poi0rmsvCVwSuCRwSeCBJPCg5OvZw3A/rE0AsR+0+kG+3/fDYT907R4QO7rptof0CbA0CLF6UO06V32Zv+czwAWoJcrh8z7v8+59+qd/+gHoKgPQ65w8gIwIJJE8Zw+4u4fq3NMPxA26NamcvnV/05++bkaKzYf23Xi4DlEm4lcUhd35AEtRin0+lRRqb3/72w/gVbSOVIOiQJrgbDlPsGMS5fk9URMNMAG+kANf93Vfd6RtQ75Oknc++K/6q8wJNK0AjBWI0vrRRM5qvKcNzLb1/QEmu87IIPfls78BNLUb0ZhUvMhGpCNQlU4aQ5/JDoAJaKenQE3jiKQVyYGYBPqJ6DJ+OTcR4JnI14z7Ti4T3OzP3ms3YtR5dD/wAz9w2AriRn19Fp1rZyq/1oPW/X7f4FLGY+pe2gD8DPCMrPGenHLOJqAVoYB8ATQjo22sYNtAdmc+InVy7iZCCZjcJMaKyJj23Po++zj9rs9nZEjb1sovtHxmvVOm0+/2mE8Q764+evr7tvG201U7WxZzbFtuEzBtkHba6Jw7diBm+2Pv26d6PzeuTEBzjmPLq/Vz5Yt381naINKO7tokg1Sz0YIuIpaA+R/90R99kBbIjT7fs30RgpKvkP5WFgN+QNSetiGX9I9fMN/93t/7ew/iF5Flww0bMB/aSCFyU3Qhkk9diErkVzZ5RC4rn7/S/Z3OTTtvGeUeZBhSyXEBonnJSRpivsamEn1seU+fFn/F/qXrFU1IzlLMkquUybHF6E1/7j72RpJek8SPi6wVKWwdwSciskWO9ny+0vG5vpn60/eYL4zPX/2rf/UYI/7tU5/6qUeE5id+0ice+hESsn3MHKs5/+mD+cdGLfpD//7En/gT957ylKccZ+5mru22tA9MH2/zfX1dz6vTp7hO1LMzi0UUW6chgm2c0TbZSxxbkAhm+pszwPX1jBxdzf3mXaS5cum5TA6ve93rjg0HNqvZtJOo07M+nq0fzubbbpO+01Eb1GQGYffOJJV+2fhqB2KVfKzrRF4iqZGu7IXNGjP2YXOB+U77c672kTb4v3qoPx/yoR9y6Is6J8Hec0v738y91hzaaU1ivRLy1/ybtYsNZdpsfESE8j3Olbb+zHEBTVK2nq7Wm60zLc/pf1fzUL4TWe85IJuvrAvmv90GHdf10Qn6J/sH38SPGiubIaQbp4+rzAXH5pXHPe4mWjv6Ov3LXBO9TyM3X+z0bF7e64yWX97PdeC01+kLVv58zvcr/7ybr7u+ac+rtcqc06ed7tb5U89a13tNMG10rm9aXi3bMz1tX9/+dOVjVsPdcpj3tA30OuFGr+4zpTf9rfNdM26zzONzGNZ7gmcfSl085XSRr3e11uu6SwKXBC4JXBJ4EAlc5OuDSOu69pLAJYFLApcEHkgCjwb5unpQzcNVwN8V0NwPv/1A2tfuyp6d7AfL+SC4evDP/bN9fe/qoX2CMLk/9QOtpNMD3AGgRTYA9vxzBpSUhMAi30lntwIbJ5jcD9ANIK/6Ob/rezMm6UPAmCYJplxD9nU5LRffA8b+0T/6R0eUKVDxC77gC46z7gJcK1+6YVFB0vm99rWvPaItEHw7YHqCKBOImMBOtxtBKHLlbW9723GmWc4jbNnsgKHIaHXtBH+mrsx7ppzmWHSb57VTLvPe1oM+lxFpCfwDnIZQBQSSCTATSZCoTeAgYDDRIona9DeRPkkJ7T7gqzKB8+pAxADUjTNdBsh6fcRHfMRNVEb6kRTAwFv3APX9C7GQdIQBHn0Wkeb8RG1AoCN2XJ+oau/9BtQNsIvk7FSEwPRE3ya98cqeeiyiG9qivXl1asWcU+cvUiqpm8k4KRkTIeR+ZQFKc76svgBSAdVSExqDVfptbZkbFFZ6tNOflZ+c/qV95wTUotOr7xtEvYtur4DRtrfUNcFE47wDQ2f/ZnkrwLJ9fqKrjBGd8wJ4+94/OtMAd8rvM0dDpu/89gqk3F07fUL77OlfdvJMGek7/dEf+ssPIIIQGQhTm2IQHPRWZLkIRwQG0pAdpe/kgjyyIYJNIpAQcvw4X8Ge1cPefGajbILP//qv//pj/BA8yCaEF1KHzH1njhQpq66dbfY8Gd+3WifsdLtl1zKmC9qBzCEP6ZClPNd/c5nNRE3erADoRAma8xHK5Oy8UBtTyHCe7X02h/e81O00fjaifO/3fu+R3h/pJcvES1/60oeRWmnf/Nv+IT55pYOu034EJIId8WajiXvohVS8+mWTSUdKT12cMlYmXXvrW996bOJxv7mZnOnLys+13Uwb2vmD+KSeq6dvzG/6RZZ02jiLfKWDCHj6+bVf+7UHwYjMk5LaBgWEV8is6aci81Xb6Bh7QND756zhb/mWbzlIfkQaMj2ZIc7m+l5/nq1HVn6/vzNnsePXv/71xyYJ9sw2bYozl2vrm970pmOsjJ15yst4Heejf8RH3ESYRg/oeWeI0L7uU9tOzx2r9afvsmaIX/Y3czB/Y5wSYWpNwreZc82/yFftRMiSrXG03syaNGM0SbeVHs81/0qfet6RPYQ/YS8hs1dzQK9//J7zu/UtPjobv6zn/sE/+AdH9hFtTn9soIke5GgEY2msMk454qR9wvSzO/+4ml/PbP3s+sit5Tllu7o/sm3fOP1wz3kr3W+/0H1drQ+m/e588qqenpPmWmTa62xT19v60vX3nJ5+7GS48xWr8eu2Tb+2asvsW9qSch77mMce4kGe3n9zvL+p534k7JyDQrze9Dnk62Me+1DmoivydWci1/eXBC4JXBK4JPAoSOAiXx8FIV5FXBK4JHBJ4JLAWgIfKPI1D2z9cNstWD1o9kP2XR5450Nyf54PkLsH1QmKdBtnNOgEAfoBNOXkbFMRKkgv6RRF7QH13vnOdx6EkraJrgHOrIiVFSjaD7erB9/+7gwcWT3wr8DCyGEVjZO6cl+AVeQrAAiQCVAHPAEdyUFqP8A2UOhLv/RLD7B9go3dtglUTHBgBxBoG+AL+epMwpCvqwimlHnW/9aHGd0zdbgBoVn2DnxrWU6QI31c6aHfECaAU9FEgEfX9VlsAFTyz478nJ0WkjXnqIlYSdSbPgJQtSWgZwiqpDJFugIDkRVIWHUANo2taFnvJwgVAi1RMDmvswHBAJD57ef+l5+79y/+p39xjCewGuALSMyZjCFHozfaHp1KhI6+5PzZEEM5R448AP8haHPWXAjdFUnRPiDtVRe55wzdjEHO2vTZC+CN2EPcqZdMtIX8kbIZH0SsNhkTYHciiuMrpsymP9gBk9NHrGzozB/2mDaBeeZ3528rW8scMX2czyvitduYjQd0lXy9+KN+JdV2CP4QrMo2Hk24NhkbMiGRyd3ORBf5rc8nzLnGvqOrxtnLe+Ps/Zl+9dilvp3vWPn52ELfG72JH0hkGfKJ/xBZBeT3ffqjHyLa2DPd5F9ssJE61QYLUZ1Pe9rTDpsPATD1KWdvv+UtbznSmSN1ECE2IGmf+e85z3nOsamCzu/mrTN9zm8to8ggvvvM97b/ReSQBeLNJhOykN7Tmaf6zG+2DUY/I0+ZFsw76vuqr/qqg6zLRpG5+po6n99X65b4GUS2iFRRcHyDOVbkYnQq/qrXFKvymnBqm+45K2fjGitrFnMMm0L66pfxN56dmnm1wtR28jH+znpFvtIrZ/+KfF2lll75g7vM0Wn/zi7mfC0VN1lKsaw9Sf+rvTYayNSBoETkkbXobG0/I1/nOEYX+RV+CNGLQDPXiEK3Qe8zP+Mzj6hiPj8+sMtZrVN6fdz6vrOhKT/tMY9bk5IBP2AeM66IPT5R/81pokqR7sY7acrZa853zwa9bJzKmPf6IWPaPpc8ck02Yfk7XymPr85GJt9lIxffpC/WmTaVePX8GRLSXKrdXjm7HVHp2rmBZtrN2Xqz/Yz+WBshT41tUi2nT7/8S798kMZ+/z/+468dbZAz6fnMZNNwTc6jzyavfM6GEHIgF3/1g4/y4rP5bn4LAc3HZlNcZw+ZvnWnP23bd7lmdX3PSa2/dymv57VpG13Xbn2xsqvdc9RqPbXybSuf3vXEbru9q/bN63brtDmnzz6t2tP+fc6Lrbc9Bqs5YzU/7dadqedIHzyiXY9y7hOvsz03bc0Zr/crvbnuOvP1Lmp4XXNJ4JLAJYFLAu+HBC7y9f0Q3nXrJYFLApcELgmcS+DRIl/PwLH5W4NreYBbPfz5bheVOQG6WeZ86MyD6u6Bbz5IrsDRfHcGFgCgkFKANakMnc0mnR3QTipcUT9AI9EOQMyZRnU+qDe4PFMvreS6eyDvaydgnd/ydwKyEwyY1xsjgJdIEYAmoOdFL3rRAQABxACYIj4AUVIOAzJzftwKoEj7Qrw0UJP+5ZqVjoiCEIEkxbEoW5GvIV9T1iS9p3y6j9GZjmBaAaIziqLBjSarWr6R7dS3BsUCPk6gTD+dByYiClhMr4B4dNC1wNFEQQDhjAuyBPDr2tQN2EsEmPvVFzILENjka4gsQLzfAoaqL+ea+g547/dcr3ztAWSLHgrpGTI1AGhAWGUhL//l//wv7/3jf/KPj+gjrw/7nR/2kM089jFHuwJGAiD9E1ULjEXYui5tDzgZ0JVueuWsOPaZcx61Ja+OrO33cyx6HOd78gBiA90Bs0gvr0QQ+41+IjIAw8aIfIDGSOecK6tNeR9Ztx3cgF5St4kSGP9WPuCufm/Ws9Lnu5bV7XRPE6xtV4l+CsGaiFR/vfxOv0K00gUEGh0O4R1QO3+jD03atn1rT4gSY0JnOw1kQPS+JyRtSP0QrsaKjuUsZLqfTQ6JLE9kbaK3OyV1ZLPyeatZvf13/In2rsi4BnLJkt0g2aQXldYW+agtORuWriImyVj6YFFy/En0MGkue/yU+9M//dPHWeBIHnpOh/kWkeyiXkVvhkhof9nz9MrWcm1nCOg5vufBqfe7OdL32kxXpGQV9SlTgw1UIh9FBieVaewr/ooOiiI075CFuVDKcb52trH7Oe205wZ6l7aTWchX0Zr0BWH4FV/xFYeP352Pu5NJy2Da9lxXIOZEQJrHze/0mEyc1aru+S86kEg+446UNk+J3vvMz/zMY/MZUnuXon76sm7TbF/qn2vIlT20b9YvZ2kaM7L83M/93Jv2ZLPBG9/4xmMuc+a4NvPJybKwssFVG7JGoVuyooisTnSk8tiCs3VDZM8yeo007SIR+nNNceb78xudYvfWpPRd2+gxe2T7NmSYL2UxkanFuPvsd/ea17KZqEnVrB/M/8rLpg9tjL/ujTJZQ8SvZ5NM5pj21e5XfjbCvedX33Pvv/zqQ3NB/nmfs9ojl5wHyx8jYc31dJcP8zcpk7NRJlkodvPo1MHoOsLUukX9ys0clk0+bMHahB2Rr/UxGbnHb/qX9Zs+Zl7gZ61V2Hn8pTW3+txHnsnekLVQNnmJrn7qU596vBDr2bw218Bnfrb1aSWTlS1Mu5zPDSu/0d/NNXHbbvuseU+3b1XG9P8rf9JtbbnMsrvu1vOdPG5bl6360vYfGZzZe/u9HoP2Hau5dlfmav7ctbPbtyVfj4vu3XvPe9/zsHXqTf2DfL2p6yJfz8zs+u2SwCWBSwKXBB4FCVzk66MgxKuISwKXBC4JXBJYS+BByddJhvZD6g4UW9U8wbQJOOUB+a7kax58+6EyZaTsPHzuSIg8OPbfvjcP8qu25h7tAFC/+93vvvfVX/3Vx25zoB7iCLglqgY44qw84OPqwb6B8ZCzq4f+XTumvM/AyhUgMgG+/jxll7YCgf7KX/krB4gHQHrZy152kA4iZ77jO77jIEMA9s6DFT2RdJbd1tmfHvsVSB3ZTbABsEXOwOqXv/zlNyT3HNce2+hKgxW5PuV3BNy8vvsxdXHVD3U3KL8COPq7FdlFzxAl3/d933eQJoC8jj4B6gWoTDrAAMcd1aktfgfsAYARRMDIROIgEPq8u6QtzjlvSa0Xsgp4KhJFmkmksBfSEcCojqTHA4ImTXDIWO1KRCsCCPlBh+gO0P6pn/LUe49/wuNvNi2EkIt8QiIDI42Xz0nFHDI4Z8jRSYAlUtR3IYq1kQxEefmb82+lB0ZG+S5pZzOOUz+nzQWEDWitLm3XJuApIFUUsbYguhAD5BVwnczYDTJW1HiikIzT6ty31s/WnZXehvwMGDv9XHQoIOD0+b3poG2x/dj0Se33+jrvQ/yTS9I5h1DvyG6/GzcypJP0MCB69Dd6TReMWUcXI9wzfp1eWBs6MnsC+x195f5EPhtD7UFoZPNBopyMa1JtsytExm/94N96bMr58I/48CP1dFJ7aqMxnZs9pq7N8dj5/Qmqz/ENgZhUnvyKKFeEGT+qL8ZEOexUdBw9BOSLDA0pkzMrtSMkNRv+yZ/8yeOcTzrNtkRiPfvZzz4IPPbUc1yTSe1vZx/UcUZq5vfWrRA27XtbZrlWG+iZaE9zNt/K9qRklYqYLSojduN6MnLOKzLP+Jr7ka+5NmX3nOK7GYW2GsOMj7PkRb4ihdX5yZ/8yff+7J/9s4cvSFRu+/XM2yvZzXluzoXdjt7gQA+0OVF2O/JUm9kBgskGIQSnVMbWPM985jOPs16TbrhB/zle0fHV+ieynOu71Rw+14XqsUazIQ4ZKluHDCXxgbFp59gju/kRWTT+wB/4Azey3q1rI++0PdeRibmMPJwNzPYRdFJ9O6qBz5ob7FqP51qpdTA+uv3vTma9Vs3GC3MP+yQLGUpsIOSzzJ3K0bY+R3SOU+b+OYfwY9aB+modQZfiH+Oj6VBS43Zkue/pmTb6Phs9lEPfn/RBTzr80i/84kPRoq7TRteZL2JfbNNcYY3qZV3id/dqt/L4XmNro56IVT7NmM9I915DZjzUq44Q9sjVpEO27iHb+NAQzP5mLUQ+Of5Bvdmw4y+5ZWNaE8Jko8/GyLjZ5GLM+FvzkL5lHcrOrLX0T5pyhPNMpb6an1f6Pf3lXPes7pm+Zfc8cVbftKWsY878Vuah9gc7X9H+Ie2bzxXTF7VPjy22PO4im653d/3se8tvdU/P79O37q6f100fepsuSDO8inJFwCJZT33lIFsP//nYxzwUIStzwnvfc+9IY3yRr7cNw/X7JYFLApcELgm8nxK4yNf3U4DX7ZcELglcErgksJfAg5CvicSYxEKD8fPh/K6y7zIbLJx1BfxYEQSrB8gJQPWDbIOT/RA8Hzxn/3YP8GkTwAro+LrXve4A5j/xEz/xiPiU3s3L73/yT/7JAwzZRSWlnxP8WbXl7CH/NgBgJce77OAO+NF9Fh3z/d///UckBWAeQASQQqBJ2SdNpd33QKcA6ytgJH1v3ZkgS491X+979QGoAavSMoownlGpt8llBVxOsnTVhqmvEzjpz63nO3Bi6mXuUU8iJpAEQDgAXwiBRH/0eWk91gHfAmom3WhS8wbwUz8wM58TjWEMvZJmtVMxqht5gcQJqYgY9jmRGkBYdeY81aR+jU0eoOov/MLRJ9eKlkbWAEc7yq7lE9mHrIisA44mMkSZSDHyU08iR5LaLzJLG5WbKB/1JZVx0gUDTAGoiaINIdrExEqflBWiOZGaIYbJK1Gc2gew1h7jlkhloOqHfsiHHuTwh3zohxyAcQB9bWgyLPbaBNRKdiswMyB2+97dddO/uifjoa/6oa/G1vsA8fqaV872I3Pl5UxB96dP+hEdDhnUEcsdWZpo0gDz0WckZ+SinpW80v7ubzY45F6f6RKd6mhv7fd9wP/octJn/uIv/OKhV0944hMO4sBLPYD4AO8B5TuCNmm02x/t5qS08cy/GF99oGfAe6QUwhFZZqyQeyEjkOH+aSs95APoPb1zDV30N9Hb+owcEEEo6lFdUpj+8T/+x4+Iv0lw9EaB9tnTX881wmqeb5k0YN0ymeU2oM5XITT+3t/7ewdho89IQxupZBLIHJZo2Ve/+tUHUUcenXZYHVk7NTmlHbHHvJ/jFBLb/Ug7UcSITDaCCLaZSWQbmc+1Qs9Pc96ZetHzymrN1dcfgPj9FNW7OvxuHv6RH/mRY0MWHWCfz3ve8441AAJo3pu+z41GkwTpMZryWvmllQ2QJ5JR+2xgEtkqG0mPj3H94R/+4SNi15rGms0axsaDlT7GP0aWc+7XbsSc8r7927/9IBCRrwhp42gOWZF9rSNzzRpZ+NvXzbXFas3e99Intm7jj7WrdnrRNXarbHOvzYTtT32f9Or+5siC1OdzzpbntzrNcK5XRqf91fasJzq1ca7h95XlL12J7zSmWZ/wO5EVH5u1hO+tlWSeYNPWTshR7UJQWrfydzaVsHP95XuVlc1Srs9aJqmBrXPN2WSXaN9suNIHY6ucnD/fKYKz8SybhxJ9m0wXIV3n+GY+1ZacDet9NvykjSGabXTJkR/zHPOVP5i2tfIL0w5W80x/d9tz21zvznZ1G1a++2yeax+X61brstUaPu1Y2dHOB02fedaXM7mljVnb95plJf+VjOKLHnS8zuT0sHZsUgyvol/fR75Fvt60r9Dvw44P5vXXpPT4xz/+wsdvM7br90sClwQuCVwSeGAJXJPLA4vsuuGSwCWBSwKXBO4qgbuSr9lJPYGvPEitHszntasH3TOwLA+MDb51mQ2o9vuzB9IJiPXDZZc9wd2WZ7dr1hWiAZD9Td/0TUcEEeDlxS9+8QFoA/HI8vnPf/4NkdQg5O5Bfra7CdKzPjVgs3r4n2CIa5L2bAU4dH+73kS6iJYCEgNeA84DfYDtwLucBzrLWQEVuwf/VXSUa6MnojdEbJH1K17xioPmvXSBAAAgAElEQVR8nTJe6V1/19fvgMvWEe8bNM77JkhWfZykcI//jFicuhod6O8jG21OdGUIzh5r4FsAzrxXTsDftKuj/tLfXBMwqOUw25w6E80oItYLsAvsBQwmXSwiLhGHyklUikhT0Xa///f//iNCcEcyNJgcfcg4tpynP2mZhxTULgCtzwBW4KaXtgJw/QOOIlqSShnheROV86QnPSx1cc4FzVmgSRPaskybM67A3hDs6kaMAY4T4UJ+Rxv+699074N/6wffROlqTwjhgL2A3RDoU29bbtMuIqupD03yh2RMKuuQi9G/RM4F4NfuAMdJPxniNWmv1YvcStRUgGvy9vI94gKBAayODmt/ZHrmv9qmvZ8bTnbz0vTPZ/Y7/YY+k4U+0n9jmSipfEZuKtO4JZ2sPobcD/HquxAQDc5nE0WfK9sbI5qoaHLYmNgoQefpFxulM0gIticKXNnSpcos4JWoLv1KtLh20j0EhvbTd3Nhzs/Uf+TbM57xjHtPfvKTb4j1Od+S3SRf51w755DV59W6ZM6Ds9ysJUKesDubppCI5jJkmY1TCFhyDnEtCtUcj8Sx8Uq61pAcTb62fva81TLI97FN9yMKka9/5+/8nYO0FzFpXkUcSl+bcU7/Vnbec8VqDu72zPm3bSLjs1q7xJ5EPDvj1TzMh2qjc175ce+TRnWmeJ3rsOnLp+3OPq1+n3ZKnqJQkas2jZGhaOzegKEcqbZllvjO7/zOI5KZvKXL7s1jU3fzOeujlht/7tzkN7/5zYcf4NektBaR6P2cf6eurtZ9qzXcHJfVGmY11vHr/ARfJJuJ/vMHn/VZn3Xvkz7pkw69zznD5JC5JdGvq3V0ZJLyZxaRM12b8uy+7NZpuabbku/MQ/xtNpnQAz4v517zrfwX/5SNFkltz5fxe0n5m01TOdM9RHQ20GRjCpmJnk/aeb9ng1D3b+fjuj/TZ0R2efbw19hpI0IYoe4z3Ra9bw2VYzh2cp/tWOnKbn0+dTbXdR/mWvusvshndf8se87PO1nFx6/WCKt1da6bv610cdX/rq/beDY/9TrVPY8G+bobm5bjHJuVTKfPja+b196FfE2bjujWW/6JriWXJz7xiRc+fpuwrt8vCVwSuCRwSeCBJXBNLg8ssuuGSwKXBC4JXBK4qwQehHxdRb7uQJ089N4FxJ4PsP0gPh+4dw+rd+1vX7d7YMyD8qrts23zIT4yAtaIGhAJiohEAiJiRVkAXZCvzkwLCLUDQvsht9t+Rr52WSFfZ58yPg1OrUCBKYNZXgME3gPXAT3ALIBUzgwDNvXZfivwZTceDRiEkNL/pKXrNmkD4lW0BpBMtMpHfuRHvk+UzSTjVjrX9QZQnvqzAjmnTNUV4CTRkLkm7Zh9XwGYfc+KmJ319ud5/Qo0nzabvvYYN1DY5Oskmee9aYt78kp9KSekvzqS3hIw71/S/M40na3XK12ebe8+TnDc57Ql493tbvIMIQOQTsRJIoVCKmsvMF3kDBLKCymFvAF+Ih+A1rGJ9iOzT4m0zN9E2iXloAgeL5GKSW+rPukTnVOJOPuoj/qoAzRHjiXakCyaVG1gccoyssr3HeEJ4A2hroxE75IFXxCC3b3IKHIBbouWBE6HXEz0ZCJYk2ayyaoQTP13FUU/dV/7c0/PKa2Dk6BJGT027RPyfhLTDRa3zUaG0f/8ljnD98joELHGEslJtt57Af+NfyJijXPOzyYvskzqSteEoM3fjjD2PmQr3eG7lSeyT1Qqkoz+dkpRbU20trayA2UgqUSReWkv/TCeXtok9Tg90Ud1POc5z7n39Kc//SAqZ9RbUokn6i3jtUrRm3Hta+YYxRdlnsjvbWfT/2es9JUvShTsX/7Lf/noG+LTcQI515EsRb6KpjTfvOpVrzrSK3cfMt7K1pekRU/b067VukM7nCGPxM4GLvUgxGTVELGXcruc9vO7eub82T4+9tFldj9a11u/XY/UQhbbjEU/yJHtW/d8wid8wkE60i8+oO2z1yY9Vitf3j6rx3Del3ZGF0K+IrTpvrT25DiPQ0ByI91FqrJL5OsXfuEXHr57tzmg9WquIdRrfYLUdIYuss7mhle+8pUPI19XfVGW/sYf9ni2bHqN0nLoOXmlY9PnG6+kSX7LW95ypLuXntnGCXat7VMvMqes1lM9h6zWenOMpu/M7yEZe16YPrr70u+nXfN5fKzodmNiPjfmsQm6yb+ax5ItQ/3W8EfK+A//8INU9R6xKqLb52yciV6H1E8f5gah1pOWzUpObZNznZXPq3WMOueZ4lM20/anLvXn9gOrdkwdnvdOf7eqa9p8z907Heu2TL0468/KPvp69U3ydfZp+sNdn3ay6f5Of72Tcfdx+uZV+2Kjq/L7u9vkOP3frr2tw9PHpI5j7nrs4w5i1X9HpOv9f3Oc/X6Rr3fR5OuaSwKXBC4JXBJ4UAlc5OuDSuy6/pLAJYFLApcE7iyBR0K+hsg5e1jOA+HqYc59K+Bo9zC+K2P3YHnWrgYjZzvmfbn2DODrtnkYbaIEqPPd3/3dR6SDlKmAcwCea0Q6AN060qIfMlcP5xNI3YEP894zcNdvOyKvH37f5wFYKqjHPOYmtVsDa4lwA6IDe3Ie3aq9c8x3wFOPRcgK381IFf155zvfeYBp0sO96EUvOiKQGtj7v9l716Brt6o8c+0N2xw0nfxI/0pX01VWRVOpBPBEREFBkA0KCIICHaMGLSMVTUHwFCGewKCAmgrBiEgZIkQREBIFBQFBNARSBE0VmhJbO9hq/2i7TYvpiLC7rmd/15t733vMZ6332+bf8+296l3rOczDmGOMOed9zzFng3xdhgR4vMff1PsGOyeZ+0yC201Sdpu2TvM735lAxpWxr2zMOk160bow1VP55bPWYwWu7NmkdpjtYtoJNJu21yZdabAu07YMAtj9ewV0+py2gn67ZS5EjFsacs3f/BXE5TrALUCvW+7ajkYq5lml2AuEl0ApOu5H4hQbyK0U81w7CU+uudUy6UMY8HEbWYhY8kIeRkdjs24B7fm0pAP55DNGsvKe5fcvALTnlSJPt4hMEhBy1a2ZMyJY0tXzWZtUTfKsfdPkWyY77sUO6lTaVeuy99LfpT533upxA6H5XNpO9i+0q1sVqze5PTNtwX2fc+tst8U2Xa9TTtqLf8h628r5dMu21bHkv1GyRhlDiLJtMEQZz7TvpF5GsqvTRIRDDkPG0u+xzSxEBn0eefqXd8mPiFrIQxYGaFfKS+JAvSQv6psLFdI/oFvYB/chRUgHYgjymX9Go1EXtzpFt4xSRxfzzMn0j+bj9uTvf//7T+94xzs2Mpmy06/Tv2CLRL6y0IqFDmx3DxHTi22UZepI6nKOSVLvKAfk67/8l/9yI+8oDyQPJOZXfdVXbWWQnG5iZxpLNHCe+a7GGZN/nNLW7vAZkK7oAotDWJBFtCE6TFtBWLEIxbO00Te3ruZ7bnWfNjmNGbKfTn/d9TId9ImFcJyj+4Ff+8DpEbc/YjuLtrceR+60KUcYvOIVr9i2eP6SL/mSbWFCn7Wd+XY7Z1/DAgUIXcaG+Gq2j37BC16w1T3PP+702ue1rrRcLhk393gj+2/qThtCTlN/xlT4FRb0cJRGLs6Y9GevTVZjlr0xYttl21CP67IuKQvaPiP90VHsmfoRJco987L/ws9hY0Q/u7U6fR3krLtLoA/4EndiyIWVbTtZz8kXtOyyf5rata/5Oxes2EaTnFJ39sayWa4VETmNwVbt3b7v3HPWocfBq3T2xsCTfu7lv7In5aU8HKesfOPky9pndTlWY9NzY9apjnt9z1T/vXr3/GBqh4x+TZts+Uzy4t0red2IeiWPg3y9xFKOZw4JHBI4JHBI4LoSOMjX60rseP6QwCGBQwKHBC6WwM2Qr3sES0+uVhO31aR4BQxcXKHhwcyr03cyP6XvxLbBhL0JZ0Y1Acj+6I/+6OnlL3/5BsgkCcfZS2zhlivisyw5QU4wNCe3OYlPoPaSibx1E+juSfOezLL+02R6BYy0rE0nCbasUwILK1AuwQXLQrQxka8A1GxzaOTr1Pa+32CYZc26CK60/q/S9TkAsJW+Z7vtyS11MfUh2y/LYd4N9Fivlude5Grr4jnQZJJP2le260rP+rpp8ncV8ZJ13iuj7Zg2wPeVDCbdy/KkvXHds+HcilAyFCCbBQH85h6klG0uyOtZcEYYmrYkEACvkT/KwjNw+UvekHUs8oAI4y/EF/+4D8kE+QqALLEmiUt5jD6mPJSF/PhnGpbH7aFJD9IO0BkiF0JFAJp7XONjFGaTG2l/ezbIc7SPcpj0ZvIdrYtJvvJ8Rgi1nzWPPbtsvW5/1P7aPJJ8zbpker3IiedoI4gASU8iLtElSBGueb6h5xiTBmQX7WUU5p/6mD91+tiP+9iNXPVDpBZkgjsUGPFpPm5X7KICt+H0bOY8u9ftiyFh0XcWHlBvSFcXD1AW9ASSN+2O70aF5hbJvO91vrsAB3nlFt6mr/6qp273fe973Xsry0c++pGtT3bRg+cuun11ErMuBlB+bKfL9vqQimxBzNak2NPznve8jXhmm3t2uoB8lfzINk7iM3WrfXX2DbQjRCHjibe//e1bO9NeRLcTcUs5Orqu+7bstzvKu8c/3ZdkH2C65+yC+y4SwQ+xZTWRlMgNkgvdlTRH7rQBdYKEdEtx2geCy/bxHEz+SsZbtvb5afvZb/Adeb7vfe87/at/9a9Ov/kbv3m6/ZG3b+Rr9i3KBH8N6c45vugX59dzPix+b+XPVn6NfNkJgK2O2ZoaQpooaiJLIaKpU48nJh2ZdGXV3tPYdrqmXNoH4V+IbidKWIKSKFh3VmA3B4lI+hQXQ6QvTJ25ZJyzGivmuCz7Rs/L9j7tgqzxU/hCfBAfzxynDfBN7lShX3NxC36NxSSkgQ6yuAQ7f/jDH76N21n44KLCKYo1/X7KM236XH/T46TW70lG/UySr2kPk62cs6MsO3lfQr62DrRcuh+/RFdX/eUqr+zHp/Qnua7KMeWdfXrb7krO2XbT+HLyx6u89+Qx2eA0RrlEBtl/TDp9iWz3dHBqvyZfT3fcmcttH3PbgY9fYizHM4cEDgkcEjgkcC0JHJ3LtcR1PHxI4JDAIYFDAteRwCXkK5PsPPPViWMD2zmhdCI1Ta6n91bAeU8UV5PEBCq6/hNQf+4ZgYYEpCYAcppcmzbAIxEORqtw3bMKIV+JHvC8M99JUD4n8l2/jghM4ET55mTZ+5IrEhnWr+uxNxlXNpLJRvv2KnvrtAJYvN7k66Qfq+jPBh74jbyJsCGi5lGPetS23WrKR1k2gKmuTeB4l0m5TWBtpstznV5GbWV7NLhhOSUQtK8k8XlGAonvmVeTjNkekzy73D6/klPrXNq88mowqu25269tzDqnPk7l4bkkqyYQrEGy9GN83yMk2v6aBJzqmfJOAFDZSGABCAMGQ856nixRg4D+Rj9yD/AYf2EkJD4503UbbogJvkOc8QzfAcSNPoWsovyA0kT9QJYBsANgY8OAypBiRCeydSqkgOfbQtYBtFMOIwolvFr/uq3T56Zu7rVV+rKVj9fG9EupQ7aTNiKBRlmoa0bR5/t+b53u3+pU2sLkyy1j6+5Kr1Lv0Uv9ddr6ZK/tQ/i9V0f9WMpZ3YAcY6tgyLLtLOQ/+NDpt3/ntzc9NfrWcwXRJRcMkBZy5jc6JYGB7kCkGWkL0QRZYxQ019FRI6B5z4hqrqmf6q9pIxvISGwHG3GBQkakZ1Q6z6Dv2If6Qd6UBdKVsrMdLvrPh/S4TtmNFoa0ee1rX3t1jACkDJGMyIbzYJ/5zGduixzybEtlLGE39YtTv2sbsn3vq171qtPP/uzPbvWFkKSPI2qS8ymNslX/um/KsYU6pd+c+n91usckk0/OsV+nxfvqLfl6njYRoOgWUYds14yu0Wa2O3oBsYcPwh8Rkc2HiGMIWs89lpS3vqs+R/9ufTgbHvIVX0sEM1s4T2MY9Ayi7h//4398es973rMtWHjOc56zbTmLXtof24ekTXcb0Ja0HX73Gc94xkYAQ9J/3/d936Zr6NleX6L/aT9yt7He6c5dSfiv/1m+9HHpBzL/HPdAQLLlNVtv017YETZBBCxblUPGus0+utnbhKecVnqefXL6JMeY6iu//U4fhz+yDrQv+XMdXYPgJvLas6rZFp26uIABHaMtIcH5jr3jS9AN6ogdc2QI5Wdhxdd8zdds9exdAVLOyniqZ441uq173KTdZLuf8/s5jun8p/FWynzqx9K2p/Fb5pHjkewbL9HB1fMpk0yn69Lyz/HXymftXV+VuW2v8+m2X7XBpCOrOk0yzrHIVKZ8Z/X9bs5huGDkavqL6b2p7N2mqzF6j1tMP8nXzPPet937wMcvabzjmUMChwQOCRwSuJYEjs7lWuI6Hj4kcEjgkMAhgetI4L8n+dqT4ZyYN9CdE1gmbAK5AIpJFK3AjHN1Xk3uriZ5N7bQdTLO3yaonOxOk/J8zzIy0QTYI1IGcA3wB7CObQkB3th2eI+8M7+9iXfLLYG1rHPWJeuR4FrWK9tKWSRYIEgjMCxBuAeqnZNfgpbqR4OKAmwNJmR5X/ayl22gLqDggx/84A24TRBgr4wTGHauTrb9OSCN5xpMS/k3UNF6n3XPvFYAXYIhDXq03md6U5kyrUuBnLa5PTkmsMNzSTJNdqDMG0C2XhOBrn6tSOmVfk7XExhue1rpwQSsUhajDD3rkvQkTiWw3ArY6FajArMdyTeJiNSLjBoUBHfrWEg2yAUIAQgQSF/AaQgqngVkJhINEtZtQon0I8rVs+1cRHKpbqSvycUEq7ZOG2s/hVzPAfuTz1vZXvqhtMmV7+l+LmWQbZDk0Kq/ar1K35s6P72f9Ul7bR/vlsW0OeQEH9odIhUSFSLDyES+Q1yaHu9KRkJ+JWFq1JvR2/R7bNnK+095ylM2ggbi3j7diG3kJRnYW07ndW09SbTsJ+yLbD/HEGlX2pPbNBu5S90hWnKLbd7jORc7YJPUzUg/3oVAhIjlH5Hm1I9+ne3uIWg8szr1oPtTdVPSsf2k5CVbv3KGKn9pF9qBsnzv937vdkavUZO2FbJMv9/jAfUx/ZJlU9fSv7Sep+9tm5xswPyRqXqFvNFDyDF2qyDClO/oJP+MYM7ty2kDo5bxQSxogwQ0ipvffHgGMtOoe/WNetN26CdkNv7u8z//86+2He6+g3KjG0Q7/9iP/dhGFnPu68Me9rC77aqRfqj7otRLxoVE0hLFTDmf9axnbWfhTmOV7uO6f8m2at3pcdStt9x64jjF9A++n7oy+Rfajb4C30AUM3JgkRu/aU/qTtvQDvQLnuntTghunZ/+njzty2gTPtiZtod+bAs/PvShqwVCbo3vohLTUI/5jd3x10UZLnQiLYladAoynz4N8hUSHAKcBQ20ybvf/e7TL/7iL256Sb0oA3V4yEMecnrMYx6zbUGcPqztY+Xj08b0fVN7tN/OuUKO883H58/NKfbKlf3kXh81Pdd1aJ/gO47v2rdMep112/veY2fzWvWJq3qufNp15DKVc5rD9vi47bjvT/Kd7D3l2uOXyZ9PuuR7nWdeX+W9Gj9Zv6nevtNpHuTrOWs97h8SOCRwSOCQwJ+kBA7y9U9SmkdahwQOCRwSOCRwFwlcQr4yWfrwH31426qvwbwGec+JNyfDTrZNIydlkhKCG07cJgKnJ617oMH0fk80sxw5kbykbgkgkA7gzwc/+MHTj/zIj2xgDr8BZ9niDhLWSfmKtJjKO01eu2zZLudAjX42wYMEZnMin2kKck91ybaZJv4TqJH183sC7pJnvmu5BKkhutkm75GPfOTpUz7lUzYQsJ9NeU1tvAcypHzye8t5Ak9a/xOQaB1IcNznVlFIXZ/W6em91hnL77OUdQKTV+/tgW9TO6duCHpluc/p8F5+KcupHS5p35W+tr+a5LGyxwb39sCzTCPtkOvqevs+0uvIlxWgaJpuzcg2i0TuQbxCSLg9soA1wLNRi+Rr5CLANAQHgDX3PfNOMJ7neNfrRugJiPOXf5J6uUVxAsmUV9vvhTFu7T35stQt5KPsViBg2072Uyud7D7DfFpHbZ89H267dLlbH9q3+h71MxoMAp0PpCrEidtv8t2IZ65JuiJH2ok2zzYxGtXtXz0/2Ov+pf0pB6TJK1/5yo2cxP8+7WlP2yLLeC8XAmRbIJs88zL96arfTxtd9ePKSTIy5UTfBdmDzrt1stuT5pm7yAfbQC5G56KDEIV8iKbjeYgmtrmHzIPIgYyFpEZufNwiufvS7OfSfi07hBPkH9G2RORhM6QF+frCF75wG1PkGaT62+xvsg9UD/fGQ+3Duo9Z+b3U+dTl9JuO79APCFe2I4bEsx1oE20IXWJxAO1Ce0G0Um8WgCBTI4mRW25jjDzU09Rb3id/ojff+ta3bv7y0Y9+9Onxj3/8VeRzE1jYE+M4jpBg+2eiIdl6+LM/+7M3slFdzf6y7ddxBnlTT8aEr3vd67a6QdZ/zud8zhblO5Fs3U5T/9b9VfqYK/26Qb5OvkPfOvlQ+xzbk/Kz2AASlkWF9B1GwbsQz62hc+ttfbgLDRzfuwOICzOUo+c9u0DJxRHYIvbmdus8h0w895k+xK3UPYOcOrgQw3p4trp9EqQ9Nstf0mRBEmcDkxdloFyk98QnPvF0++23bwsselHNXlsp972FONlHpZ9I+zWdtrV+5pzNTjZ+ztee67tWfmPvPcudf1tHO930Jz32PtdXdj57vq7t6lz9prx7bG/dVnY8tUGPAVd1yPHeqi27PL3wovvSybec05NJ93o8lOmO47E48zXTOyJfL9HY45lDAocEDgkcEriuBA7y9boSO54/JHBI4JDAIYGLJXAx+frhD2/gQ0akJbB26YR0AqN7kj2B33sVcrI5gU09uZ0mwabdQEZO6FeAlGVPoK3rA2D7a7/2a6d3vvOdG6HBFoGcH8XWeU2U5LtNfE0T9XMT4L362pYpt65zAhyUbVVegakEkVOuCQI3sLk3ITcNZZGkk2W1jgLpz33uc7dopKc+9anbVniArV32rvMlZWgdTEIzgRBBVtvS8mX0k2VPQCVBE74LWiYZuldu8820J92+RK8tV5JcmVanMa3s77wbSJwibbrsKZ9+v+1+8hF7duvz54Am23aKIus0sgx7vmdVrpUeTnVLvfC7YHanr260juV131FPsSdIJ4B1SBIIJkF2FjcAgPMMwDU2xgdg2u1ZSVviiet8NzqSPCAAAfH55HbHkHVG1QKE59atgvQN6PtM9k9pdyu/NrU919L3pozSzvUpvbAh8/X5bA/SluhY+e/0l1n29qmQCUZJs7DHM2EhC5ArEXZ+aDuuScLyLuQDH+QHiUTkHdu0810igugw2tRzUNPvKqfUHSIZORvyh37ohzbSggjBJzzhCVu6PM/H9nL70Ow3un9omaefm+xvZVu8lz548m1pZ6Rjf+MCBWzAyHBIM35DGkJEsdsCRDe6DgHLuZiQM8gUIkgyCNLURQwQVHzPqMzJj9NWRGpCvLKtPmMK3qVtvvu7v3sbU0i+9oKFqX/PNmwdTB+x0v1+p31djovaz1MXiFTIup/5mZ/ZxkVESEOmGlmPr0AveRZ5E2UJ+YnuopeQlHyoM23DdaJl+esZny5C0GdAwKLXnNfJe+gp4zLyhUQlohF/I2loG/mX9JA/5+5S3ic96UmnL/zCL9y2ok3SMGWmjqV8SAe7YAvfH/7hHz69973vPX3xF3/x6XGPe9w2Lmz9b981yTptZK8P2fMl2Z9O49n0SX7nL/KVjDUS3J0TjHD2XGrJUiPoXZRA+bELFi9oEznWlFSnbbE7Pp6p7vbh6At6464M2B92SJouCuFZI//RQcqJHmLHbE9Mn6ZfhGCnv+I52sgziWn7z/qsz9q2qWaRhf6zx4Dpm7Kfcazcdur76o/PrWwt+7qcN0xt3D50GpuZb/dZe9dXutjjlb3+bG+MNumy9fNe+qtzY8Aew+6N31Kmq+cuGa91+Vqe6SuVZ8rVfqvbuMuU6a7aO9/JfmEaZ7eOdJrXGVtPcu/3p/SOyNdJo49rhwQOCRwSOCTw30sCB/n630uyR7qHBA4JHBI4JECUyt0PhSq58Igr0BugP/d6TpBXE+MVuJBg0N5kcnouJ5arCffNNv8EVlq+SR5cAxQ3cgNwCaDJiI2ecDdQMU38GyBd1WWKxPDZJpMatMlyTGVIQGmvrSbwQSDhUmBnpTspb3QUMO35z3/+Bsh+4zd+49W2qLwv2LUCghKAyPy6vb3ntnfcn6JVWiZ7tmLeWcbUee7bXglKth7k70ttc8+2kqBIwqiJi9SFc216rlx7dmn9JtBvb/V+g+CpA13H1PUGvlNv87lL/E3bi3WZ9DJ91qSLvCupYJnUcck930t9yWfNv0HczI88JPQyCgngG38GCcQzEqn85jvkAu8JugNoG73GM277mtsnU07Pj2VXgIc+9KEbwQGg3sDinr+lPqvFAO2Lsg2bRM02Td1qYDSfU18SMM1277ZcLW7Q3iefbBq0B8QUkZdEaEGIQyJAKuEHk4Qy8hgClKhByG0W//CBFJQwp1/KrX/dKjTJwbaPtCXak4jCl770pRu5xPmcLIJhBwKIL3XdevfCEknZ9knZR07g9Z4+TP5k1Yf3s9aNcrrdqdujeg19hxhkxwXOEcUe0Fm2L0W2ED60BWlBHEL+8UE2RMdCOPIchGDaavseIvB+6qd+6vSSl7xkiyyGDCKd5z3veRv5KgnUfkbZZHrpD9Ondv+hrFvHpz7DfHtRSKcJSQqZxRm5ENfoI+QnxwSgjxkdTFr4CuQHUYpO/cIv/MLWFsgO8guSzUUatI1nFeNnIAPJ65d/+Ze365SF8RcyZ4yA3aBzLixwO2MXHkDkUT4/2JfbFRTj3c4AACAASURBVEOqc9YvUavoNuVue037Jm/HY+gEdX/xi198ev3rX78RuH/37/7djdSbxhOrMcjdfA9nvZ7u7BtW/Ub7L/sE0+qxyOp+9lFGprplMO1Au/muCze5z3V9tNuW8xxtil6zcA6/hh/DrljUwMIR+hL+4bvQe9oIfdGW+E070g7YEn/1Z1nWtmkXsJA+RCx5omu0D76V6F76M9NEr9A32irHmBP5lbK27R1H6Qv9nXbaY9EcM032nfY4te/kA1fXJh9gO05pr/xNynzqv9tn95gufU/r/zl7yLpNspvaauX7s36rfKd39QXZP/a1vd/Z52UaXbf0OZMM99qu7WLy65Mfyff4vhpjTv1synOlg1d1PyJfr2O6x7OHBA4JHBI4JHAPJXCQr/dQgMfrhwQOCRwSOCSwlsB1ydcGS5vwmHIS3DA6YDXxzYloTzzPTQovbeMG389NpgXBm1ybJvfTRDPL7QQ6AbMGW50oW85LytsT7sxzD2RosC0n8VkO67qXj8Aiz2Z00R4wsDfxzvcSiLIMGZ0H0IduAeqxBd4//af/dANUv/3bv/1qK1RlsgJEsr4NJEw6ol60bC6V4aQLghgJOlnuFfnTdpG6laDTStbTM1nfBo+t3x6Asmffl5Rpr6xZti7DpM/Z7pMtKnPbX9Bae5/00GfTR1nmttd+Np/z2SbTV2m0XFZtJ8ibujD5q5RXlnMC/TIv0hdc5y/3AM0lXN2mWL8v0ZrbRPKM5/q5zSvpYMcQLZCEEHYQsEQfZVu3H2qgOus69SPZBnv2M+UztflKH1L+k72kL0o/Yn0kvj0jk6gsz2eFyEaG/IZ0RWbIk7bB9yEzt4KGWCX6y604IQb5zYfnXAwk8b2nNw1kZ724B+nLOYkveMELNn34jM/4jI2cgryCCPGfOk+ZjWJOW2x91Ke0f93rm7qsbT8rvz7ZWfZpbXfUE6KGczshB2k3iFDI1U/8xE/cohlpK9oPAtDzm8kHmUj8QR5JikPs8Z17RsZCQnHeK9sMQxTRbhC83/Vd33V6wAMesJFDSV4rw/SB7b+917qaNjW1uT5qkmH7ONOi3ujrW97yltPP//zPb8Tn/e53v9Mnf/Inb8QrOgL5mXUw8tgIWPr3973vfdsHvecdiGfqz5nClAc5kzbHPHBeJ1saQ95JWBPRSJ78g2SjTEQoE0nrmde2lduoazOQh6TFAgN8FeeEsl0wBCAEujbH876DjXker/JHR/B7P/iDP3h6xStesbXd133d121ksiT8auw09Y9X7cGBrqfTdkRI+5TJ17X9rvxs5pm2sCoL5WkCmGvID91FztgCH0lPZQ7xyrP2Y/gUygXhCdmKXUGeoyvIGP+G7WQUuTq00s+uN3WivG5rDPELEYu+ca4tiyqwcdqMspE+/dPXf/3Xb8eH0PaTj895w9TvdPnO+aQeW+2Np25Gf6b2nPrT1XPdd5wrX/uo/j317T0+2vNBpJeLy3o8N/Uf3U7tz1Z90J5MsozdhufK3+VRJtlfrvSm893rL8+1ffuPu/UvN3wPiz9Wcl2NWa+ev7F4JH9PdTu2Hb6ktY5nDgkcEjgkcEjguhI4yNfrSux4/pDAIYFDAocELpbAdchXALAmX/cm1xQCQAMgAwAMUMnz/3KSDpDhdUETI27cegsQzGhRI3OykhPIMU0AM3pvb+KdE97cJqwnoHsA7wqIyAirLLegQt6fgPAVYLNHQkwT557U5zPmuwJeEwDwvSTqBN4o6wqA2qtbRwMm2GveAmYAeugHwBkRLpylBigH+ZqAdAPPgjITwZi6sQI2JhnxXpad36lzAi/mnTJoOeW9bIeWm/XieuaVIFW/3wRd2lIDNlP9E0CawLDJLnxnavdzDmv1zgqMPGdj2Xatt8pzao98T7mkfFY2P/mN1Oms/1TXc3520tdz+tP62+VpgHqywanu6VdS35Wz2z56LqnnkZI+dgz4DmEBAQXIzrVO03wlZ7Jse/7xUjk3wDrps23abdNy1wdO/lb/oO3iyyDq8GWSFMhHggJCgA+EEf+QIc8jL8g6STtIObakdbvbJPHaD6Yvb9m13+j+M5/nHlt3vvnNbz79k3/yT06f8AmfcPq8z/u805Of/OSriGbzSvI1F2WlnWSEWPuntPsJ2M46Tb6l23fSC3XKtsl2zfxpK7Z2/qZv+qYtKpL6QBBBCt3nPvfZtqYlghIS3ehknjfCj/ajrvRVkEg8C5ln+0kwoQMQihDbkFaMmWhvtx3u82TbL2fflHKmLukv07ZWttTvr+yD57B3xo6QaEStsnUv5CgE6GMe85iNnEY/0592X2F7Uk50H/IWIhoSFFlDwD7qUY/aFhQgV+TEGblELrrVtu1CxCKkOLYGsQapDXFL9ClkLDrMNd71jF+IP9qFcuVOAOgxJCCkIG3Hd+rCd6Jh+XjuL+Qg913wwDj2x3/8xzfyFb145jOfuW3Pjc2Srp+pHSd93fNtmUbKdtWPp+5n38J37WHVZ3PfKHGii7EPF+fgy2g/iEx0GF+vP0OuvItPQwboNnKl3fgN0U1bQ7h7lMRKP/f6pSlKL/XXsRnloJwQ+D/2Yz+2nf1KWXmWNCBdiepngRDl6jFr21v7/x4/THWZ+n1tIfvnVdu3r7f9pvHI5Ee7jVf9w8ofd1nbj0/lWY1buiw9XlnpYy9cnOTW9Zr6avV+Ndfs8VGPWSY7apmvxggppyST1eWp/O03prwm/VqVe9KZrtOqr13Vq8vENsOQt1c6MEW+3nLCJxz4+Erhj+uHBA4JHBI4JHDTEjg6l5sW3fHiIYFDAocEDgmck8B1yFe3nWxgYzXB5jqgy8/+7M+evvVbv3Vbmc7Hs8koGwAUgBkgFX+5B9hipI7bfQFgAXAYJQL44qRa8naKVmtQYCJfVwCDE8AGrlagxzngejXpT/KngbFpIrwCnBJwzjZpgnfSiZ7E5wTfib+gU8pFkjWjl3i+CcfM0/clTvpdJ/kJkpmeZUk5qQdEU7zjHe/YwH+AO8Bwt2JMYCTf3QMZLccK2FgBF8opAZME2mybBjEFysx3BS7tgUn9Ttc1ZZvtmMBK1qvLNLXjZB9Zx0yjbeoSW1oBew3oTO2ReV9S9ozqSeAy5TjZT9ZjBcJJeHe5TXsli8xv5WMaaMu8kmjn/ST+87k9sK5lewWOLYiblnXbWco5/ZY2Q7naL2Se3M96tMxTlulfV36p+7BzOmf9lKd9WeuPZV4R+foA+lbINc4OdatLCCAi/Fi8xH3Spv+DkCBSLz/4O/pQiB36T2TnQiZJnNSztotsg0mXLWfbeuoyfQHk2hvf+MbTv/7X//r05V/+5afP/dzP3baFzbakHtlXTz4r5Z++Kf1/+8n8PfmCbvtzNp11S3/WJAsEHaTM3//7f//07/7dv9vIoa/4iq/Yzin9D//hP2wRcpwPCcmoHI0KJ5KOfoutTiECaXu+QyC6fTFR4JCFEOoQiWzXC4FF+SEE2WafCGPGVh35mv5iJeeWQ49HUtdXvm/VF/K8EYXvf//7T9/2bd+2kZ6QpUREM44z4rrHPmnv7W8g8SBwiaKFhGWc+OhHP3rTNeQIoUnfD2EHcce5stjHp37qp24EJ1vJsiUx53dCtrott+fGSoijM0TEPvjBD96iUpEx7eX5yTxPW3l+KGQiJCLvY7PIkrGshDpbJVMmom/Rk/e85z3bVtJvf/vbT1/1VV+1nf3KooXVgoSWf8p91W9PbdOybf+cttQ21/46y+SYjvojC8hL5IstIG8iSbEV9J/6ex4rMoHM5IxW9IGFB8iMNtR/ueiyfenUb05jtmk8134v+xT0lHKjX5Cv2KULUCkX/vcRj3jE1mbYp202jXHSn6XsuZ7j3JUdtU/uNKY2yfHLNPbpfKc0ewzbY7lL5lN7vqH9fI+ReqxkG06LRbKsk52k/5v6l6z/lK++u+dTyiTLtGenK/869XNdJ8tgntNCgkn3p2tX9Y1oU9OdfG+X75Jxqfluf+84nT56x0enLmS7ttXlRtCs0bPTma/cu+222w58fCnJ48YhgUMChwQOCdysBI7O5WYld7x3SOCQwCGBQwJnJXAp+epK9txKLEGG1WQVAIoV4y9/+ctP//bf/tsNeANEBGwBrHDbSgAXwQsIWwFa8mX1PM/xDwAGgpYIAkAuJnUAIYB4Em1GyXp+FxEhfAc443nS8Bm3hOMaz5lGb32XQEaDPXeZYIbE90CHnNzmZHya0E7p5GS6gZlsiwbZp3ZqkGYPXHMCbpk8d7LzSbK0J/49sV/JbwKlLJvvCOzSnoB6r371q7foFUBOwF2uC7R0GyaJuQIup7L5bL6fIMkegGFZBIKarFG+KxAqQaMsm3JJgCkB1VX9Vvo2PZ/t2GBtA3eT42l/sdLNBpyaPJzqvZdf618Db/lu29pUxrSP1X3TnEAv760AxK7LVKbWN9tjkkPrTJd/0p2zHUf5uSn/1PWsw1Sftuu2oZV9pd5NMuF+6k/6L++1vrWe+87Ulq33uWhl0jO3EibyEX8FsQrhBqEDkcNviCTIHMhYyk4fRf9G/wU5AdAPIcc1tzfNvmtFtlrPPZ1u/9F9wSRv0qPe9O3086973es2ooItOR/2sIddRfJlP9X6xb1eANTtOdlU+vaVHa/yVS+mhT3dT6Z+pm5ynXqzZSqRi2y5TATys5/97I1Yoh0h/SDbuJ5lMSKU8Q3PQVa5BTc6gH5AtqIH5sGZo+wiwjuUn7TZ4YFoTiMmU0+n792ntX/IMub7DfSf81Pep570yW9961tP3//933964AMfeHr84x9/etCDHnTVP5/TjR4zMB50u2ciXBlbYkfaA3JhDEC7EB0LycmYjoULRCO7xS0kLh/+cZ8xJfVElpCgbh1NVCxtyHjC6HQjYCVajfKkvrQbpCwfysmY1rOuqQvpYNeUgzZl0cVDHvKQjeAlWjzPkNX/tJ/K69O9lQ9vf5+67q4ElNezWb3Gc57t2me88iy6axSr/gzZuh0943YjiCFWIbX57WJL6kzEMPJnvN6R3Kvxwl4fO+lok2c8Y1+MbFwIg76ymAR7Y16A3lCmn/iJn9hsknkMZxWzyISFFdMiwqnv2Bsrdd/YbbzSge7T01fuySftrsd8qRfZL6z6x/aZkz9e+abuV7qe58Y3e7aR4051KMcmU19kej1uSR3MMq3Su0Q3J5m0HmQdsi0m/VjZfZdlpWvTuGXqe1dyy+tGsk561vlIvkKu8t7d/BvM7Pb/HdjjgY+vGvq4fkjgkMAhgUMCNy2Bo3O5adEdLx4SOCRwSOCQwDkJXId8hQgFdMmJYE+4e7LKbwAozkwCtCDSgEkW52SxpSSAMmkm+CFYY14AQYA4gDuSsgA2gF38NmpBcFAA3PO6AE6MuqU81oOyAwgZeQEY5ja1pOXWxxMx6z3JPZ4nH9Nzspmr9ifwaA9QmkCOu0xsWU18Ol2Ri9Nkenp+D4zo9pzAg5w0J+iT4OyKfF0BPNajgeAsfxMBgGRsXUdkBVEUAIAvfvGLNxCMLQ2/6Iu+aGvDBA6yXbIsqX88kwDdCrRYka8r4rRlu/pt/m1LCUasAJu91feTLqRssjyTjuxFaDSg2ABRt13fbz816UmDXSv5TWm1vBqsbNtRD31vpQN74Nokgyxbk68JUGW7kE6TetznehJWKzDNZ9NX9HflcQlYmHqYaff3BiRbp9q2JzvNyJpsf/MyzSZYUzeavPfdjtpp/Wqd1S4z7W5D+xej3+ij3EZYogefRUQY/SJkBRF8EK8A+vR19kH0f/g1SDtICfoayCBIICJdIfckXT33EPLJRUx7ZNmkz21z1j/brf2F9/DFEMovetGLtp0HKPfTn/70LSLTs14n/Z7avPuCtKNMY+o7sw1bX/b0s9Nt36Is2t64Tt1pWyJf2XkBQul5z3veto0tYwr+GYmcZVb/tO/sM3kHAgsynihLdAWCjmhoyERkjW6RPpGc9HeMp9CD1Jck4qf+o2XYMkv/d843tP/xN/XiLFwWRr3+9a8/femXfun2YWvlJtxXPmxKO0kyokff8IY3bLLGPjgDluhJtvNFXtgjslIXicBkPEm7YJ+ehwzph+6SBlsRQ7ghV0hbz21dyRF7dXEi+kD70W4QrJCx2LqkJL/1B9znHmTep33ap23ENOWnHJfKp3V70nWu0RbKze3MqT8fSGXG3o61m3xVT43Cl3z27G7SME18GR+e8dgO9PI+//N9Tvf5X+5z5ccgYT1z2oh9/Bz+Dv/W+rmyU5+b9KdtuZ/VtpEN7YLOQLi+973v3doPf4wt/9W/+le3ucNzn/vcLXIaspgth//23/7bV+Rr+8fJv1nGlf9qP9x99bl+vMc6+TvzzrJNfV33sfye9HFKP/v2lS6mHU3lSjl0u07juc6z+5vuR7rOLY/JplaydKxz7p0u40pf9uS3asMsw5TPagy7ktslaeQzmz4PZ7ZmFOsmnzgTNsdP97r1XlfYQurGlf3GdsQH+brSpOP6IYFDAocEDgncEwkc5Os9kd7x7iGBQwKHBA4J7ErguuSrJEBPjFcTZSe4gDBsrcZ5X6wmZxs+CFhWjBuR6oRLUIK8zE/QKCtjJIEgEH8BrwG3ASz567mCTrzdDs2oI34DqHDfc2fJn/yMmPU8PQA6nuHj2V2A3fwDOOI7EROer0c6XJeUFVzKiWWDoy0DZTEBNXktgYUEAHJCLnCSoIOEQl/zdwNVSSza5glMO8G/hHydJv0rAKHBDX4DlBFRwxaXbCcIQPod3/Edp0/6pE/adOszP/Mz70aiWr4mJlqvbZcGAVJOE3nT4PX0+wpMuOOOq0gormV6LedMJ9uddzLiIhdHTCBctlW3sXWdbDzlkfplXfbaLZ9pwroBoZVs8nqm1+3TOrUCY8/pu/WxfF3Oru85ALLTs70TSJPwn0BBfaH2ahv4zh7wpj9rHbr1llu3beDSjledxaqdOl91h3R6EYL14u9kf1Nb+mzLdwWcKpd8frKlbv+pfSb/lkQu992GMm0GAgPfREQb5BkfvgPYu6WsxEbaMmlDPEDe0WdArrkNP3lBFkGQYO/0M5BLPEv/RJSe23bSN9mX0edMCzK6Paf+u+s/+WvThmgh+vClL33pthiG6L0nPvGJp7/yV/7KXSKPU9+nMqQ+Ufb2Ud2/ZP+VbZ/teU6/20erh6kj6TdTDlx3ERBkM2eRQspA0LDdMCRS1qm3X7bMlmHyN+aNPtDfvfKVr9yiSCEQPbYB4g7CkA/9H3KnHOgBOsUnd/NIv5HjAtozf6ed7i2+aZ+cMidNjp5gu2Tk89Vf/dUb+YruNpmz8v+tn9gd9oAMXvva126EP3qH/Dx3lUhi0kc2bH9N1DgywYZ4B1tk7AnBxj2ITwhh7IgtZSH/2r9O4wevpX+zHukv9OEuvmBLarZi5px6zhXFJ0D0Mm5h1w7Gxikf9WjVp03l4FnHBEarYqss+GAbYGQGkQ8pLEEMgco42vwotzuc6Nf1W9ofuoUsjV7Fb/EP25B8ps14nnE1/ovxGoQsH75zHZtn/Hzf+953i1zm9+TLuy/ruq/6q7TtXNCkHbNIFF19zWtes21hTXQ2Wwuz2AUbwoezsAJfx+/bb7/99CVf8iUbMdt9Wpdh+p323vqTfsM+POWevrT9iPWc0khbNb1Vf8j1HJdmHfb6zOzLJ/9r+3Xf3DJc9UH5XNYxffN0Pcufaa/0pfuGtMHWwe4f1a+prKmvk8/PMXbXo+1/9f7UX2e63Y+lz8rytUz3xohGrG76RATrjQXCU7uoW5tPueXOM6737PZKx4/I11UTHNcPCRwSOCRwSOAeSuAgX++hAI/XDwkcEjgkcEhgLYHrkK+e+ZoTuHPApjnzHIQngBPkK9vAAW6wbRcAB4CZ4GBPcJ3IJ6HnxM38EwR3a8eMcLXMbvVHXQDhfEYQifQAwQCMeIYPv02f93nPdADaM3JAwJhn3D7ZM2kBp4yecPtktz0GrOIe/wRKKQuRLDzDh0gIgCkBdeVF2Zi4kj73EzzdJrY3JrUCLdOkvCf0Ccbk8+TpvQlMSrDGdmvCwuv5N3XK/Bro8bqAPwAiETUQ+p/+6Z++AadswfikJz3p9NjHPnYDoDsNf7eMUp/UhQnUaPIwZZMynMCLBn4S6M76r+SqvDqdbNcEFLv8Ddbt5dntz+8GRyYQaAJPlFkDa62HK1CpAbjU55X8V3WbAM5J3/JaA5j9fAN0WY+W+XTP9FK+7VcznfSPl5CvLYss78rOuy3aVvN312lV1r3r+nb9yyTjVS+GPFLvJ//W/mWq96S7XTd8LX7dyC58P+QFUYl8IFYgffi4dWee1woZB+kEscNfSAi32KQPgIBwy1HySjlDvtEX2S9JlrjQiPv0HRCxRO3h/9ie2HMTzwGb7bP0iSt/zXUj/SCwIAV/+qd/euufnvGMZ2xloI6k01tydlmyT+l+avLDrUvn+o+8P9lk9gdpH+rlnh0bSfiN3/iNJ7bApR/+h//wH27Ri0T2ZX38nvVNkN776XPUZ/SBMRTEzw/90A9txzmgK5DckFdETxMZ63bVjB1of8ZZkEN8R9f4p05MfcqeneXzK7/cskZHKDOEFh+Iefro+9///lflmPqmyWZJCxuDBOM8ZBb0QSJCHvKPBXDICdvAVjhblq18+YuseJ/FEJwJyzssYECORDCyUwbjLMZQyAlb8l/rWxMqljX9Suux9zxKg3aiLpCvL3zhCzefQAQz8iHSMrepPme7tot5qFPIAZ3gg8w8c5XxLeQ1PkMCFH1BPkawUjbed+tr8qDe6A5yg9RGpyCqISeNuPboDp530SRtwSe3IyZ//aXbMvMOaaPTtAntMPX36ZfTpsxz1V9132f7Ml7Hj3JmM7sS4LdYyMCY0rNneRbdYbEfZ8Dy/MMf/vDTl33Zl22+Th+XbZB9epZz6usnHzbZ4jQeWV2b/Mi5NFcyMq3VuDJ1sPPo9lrdTz98M2XPdk8fm/n1+Lnr27Jc9VWdV6frkTouRLB9V/KjHDlXssyOb/K9lb/MPrzL3eVLmWT7nCNBV75oI1452vWOGwe3sisTkbD8voFmbzZw41ou/IN83V6/cf9u+nEjWta0j8jXVS99XD8kcEjgkMAhgXsigYN8vSfSO949JHBI4JDAIYFdCVxMvn74jzfQ948/cicg3EBBTrhWk3uAHQBCojfe+MY3bqA1YBcRB6x0FxxsEDgne9PEz8myk+gEvZKwzcmv6WSklpNczxOTeDXCVqJWAJzfkK8AN54DRhncho17RgwIwFMGQRqjYjdy6sZZNhJV/CVfSVne8Vxb8jBySgCAfIw+ALCyLqQDoA+QyHfyFOSXFJbsNcpKmXDd7ZqdkOeWlitQLMEMykE+GRmWoEUCUns6lGCnoAqAIuDrq171qi1KAtAOIpbIGgBMwMAVEZ06nPpjGaxb6hTv7JE8EyCyAp0aGFqBKW1LExCU+n7u+buBGgGU2C4JqisbieLMa6rbZJ8deTfV4Vy5lZcA1arOWXbyxU4AmHk+FzhYV+s31etcXVuH0m+pN92uezq+yi8J/35m9U7aWPrqrK/XtzKBl92YcUxlXAFukz7ZVgnitZ/NMqUtTNFD2fbmZ3n8KwnY9U6dTr9kmt2Xcd0FNvh0dMdIVogCCBOIiyQvPNsRYL7PIQfEh/Thr5Fe/PYcV8gi9dJoVXxuRn1aBxcAuXAIghcyw3MWPSMUmeC7IZHIF/KN8xWJqku5pb5OeoQsJttN/dDGIHa+53u+ZyN4yO+bvumbNv9LnXg+iYm0vZT/1H+nfqUOpl1lPVo/8v3Wa21hZSt3sY9S9LRvxwvf/M3ffHrLW96y1ZXzX4lgZExjH2h66ngTu9Pilqwzz6N/9HvImgVskENE3NK+kGSce4oeEr2YuoguQPy7PTVkGR+jrLP9z9l6+960X++lfWFPLJSir/6+7/u+zQ5YcEc0KsQdZXLRhe9TV+zPs3CpD2NHdyzB5qgnNoAtaV/YCEdbvPOd79zGYUSPQpCxEwZ5URa2lH3Tm960yRJiDWKYxVpf8RVfcbU4jnKsCPkcw+3p10oXs4+iPJCvnI+MrnB276Mf/eiNRE6CfE+vJx+M/NAHts7luA8i741wdbEe6aMXks38tr/E7/HxyA39FW2F/6IN+SA/9QjyOHexyXJRHvKlHT1vV19KOWlnxrs8R1uycIEFA/jGc2TQuTFN98HT+IN6Uw6iodE7tnenHIyd079QTrax/sEf/MHNDiH2aa+P//iPv4uPoy4sxlFu/E19uifka/fnaXPpy1bXu8/LPjLTbrmu+t69MY3v6OtWvsU0JB8nnzz5+XzuOmOtVd1aNj3OaNl3H5H1c0clo7d7vLzXb03jkyxL1zXbZu/e1PZTnaf+4G7lvzFgvNpW+EaU69304cbY0qjYK524sevKXfKCmh2iZc3DtA/y9ZwGH/cPCRwSOCRwSOBmJHCQrzcjteOdQwKHBA4JHBK4SAI3S75OE+68lkB3TpBdWQ9IyDldRMECFD/sYQ/btukDTATEEXRZTa5XE3GfX91PgDcn+lM+TqwF9ht0bMA6SQJX/JsGgBPAk9tGcp8PaQPu82H1PxN2wFzAG94xYoD3JIONquUeeQIQeWYX+QGQUTdJYMA15Mn7yBogyLMBuS7Yb7QH6fKP3wBtgqOCyJ5ryzN5Ri5AHfn64b4EryA+9/I5ZcjfJMoTfEgg1HbiWaI4AFlf8pKXbGkSicE/QFTOGpQozrQm0EsQvsEF265JpJVhNSHQAMqeQU5kgvn7t8G0vK+MzgHnXYYEgrnXK+9TNtlW0/VMe+UfGszK/CfAxzpObWN+DUppW9gJoDPAP/UCTAUs9uw/z3peySyvN8HQbTPpiDI6Bzim7/F76kMTi+nbuu57AF/6PmWX8p/89wQ+Zt1bB9MHpt329bR15dS+u2XcAG7KcfdeMAAAIABJREFUIbfFbB1vXc2y6G/Tz0I6SLQCyEPyQCqiSxBARrXiT/lnudAn/Cp9GGQYZA9/OTcS30S/xjOegZh6kXWZ2nAEJNna7wZBiv5BZlBGCBe2MSUiELKAaDoWOLkNrtsSZ5Rx6sZKJ1pn9NnIiCjE5zznOVt/wG4WT3va07Z+RX/SPnYiVMi3yfcsV8ogSeG20/Qj6T9ahlmmVcSV8k177O/4GfTl2c9+9rYdMGV7ylOesvVBtD/9M7JwcVNupdrjkT0fSrqMEWjj7/qu7zq9+93v3kgiIm5pY/Lgn2fQ8hwL3SAj0QX0g2fYQQPdJEIa3URnKSPl87NaBJE2mnab5W57czEDZWA7Zv6SJ4QoOkkdLLvvuvsItkc/zzmc2CAfZMD7lB1ylahDyC/IQIhVto0lOtH+n0UAjC85mgCCEbkx/kSejI0gXx/3uMed/s7f+Ttb/dPnta/Vd7iYYPJd3fet/L++AzLvWc961lafhzzkIRuZlwvbJn/ffd/Ur1NHztj9R//oH23jQ3wdMqEfZEzn+cCMPdENCVDai+fwV+gJWzKjK5DD+DHkjA/hmRybTOObLHvqjvabsnKBjuNH382FcCs9y7Rb/pOvyHI5Xuh+eKoPtoW/I8ofnXzUox616R/jitzWG3/A4gh0j0UvGcWsn7MMPe6d8p3at20x20IZrPzsNM7osWC3Xevc6v7U/67I1x5z5JwsfVA/13qQfdPKL7Vv3bPL9PFZ77yefm4aH3Z/2WVcja3yudbllu00h53K3rq9SrfHiC2jTHuLVr3xr7cYvpLHjWhYiVeiXbMsqadb3jcI3e7Tt8s3Fijz/kG+XuIljmcOCRwSOCRwSOC6EjjI1+tK7Hj+kMAhgUMChwQulsC1yNc//vDV+VHTZHhvMp4TVcE4onZ+5Vd+5fSGN7xhA8MAAAERiYgATDOCUzDVieE0qW2QdgXU9uR5bxLvvY7asjyrybsTzyRtBXE72oU8BH/Mx/en8wQtv+d4WRae9cM1I3GNODBq160wjdoFcAN443lAJQli8yY/t5t2O2dJK34TberWyYBMAHa0Ix/AKLdLJj3ec7tNiV7AA0FSJ+XWfwJiUscAZtkmjq2GPbeNs+QAvQF0V0Rr5uN35dkgBb9XUQrcm0CX1FfbfQJQU587nQaQVqCP5eX5JDomB2AeWUfea/0W9JpAwdR90+Nvg/VZLmXQNtoAUNrTHujTdUvZpO0A1BMJDVCK/gEes50j+sG5fuiuYHvXq/Ug27HbN38jswTOu2wrxzzV13TTL6Sc7wZQ3dBH220FWrfPs4ypH60jK5l3G+Zvy592MrV52sZkE6lLppXl450kX7uf0JaUi34MQsJIOogqwHS2nIRgdTcD/KXbY7rdfG4nCOjO9pQQFGzzC4EC0K4fzKjW1u+Uj/XaixCaiMn0G/p6t0VmW0zIKMgmfCVlYkcA+ljKmWRB61Lqbco829K+Czt729vetkU1IgOiCB//+MffhchqX9H21rIwH6/3opAs3+R7usz927p3PfM5y5z+McuhXtF/QhB+y7d8y+kXf/EXN11EB9hSGrIK3YCERU8gsyQ7LUP6i5V/sCyec/r85z9/Oz+VtDiDkihbiER1n79ub8tiAnWdyD7GWixIYfzFM5BxlJHdIygnYy/S6r5PHWl/N/WZ1iP7F+TEFr+vfvWrT+94xzs2u0InkRWEMMQoskN/sUHHKsjf8455hiMGiBCFTIVAhLiljkQavuxlL9uiF5E1xK5HEzA+oD2oF+mSDhGbtA9ylHxl3GJ7JCHffm1vXLDSx8mnUl8iKF/0ohdt/TDn9f7Nv/k379KH5Dio7TTbpHUceaOPP/ADP7AtyKC9qYeL39wFxfNXaQMjollAggy5xxjOZxnD8T3tJ2Vj3bWNSW45tpn6bscy3Se27+8x0p7teG/Pr6XO6tsyzRxbuK019of+IZe0C/UYWXnmcvrOtPkkhzvfvfbNuqzGS62n7csmmaUPaZ3K8rRP3nt20oNuE+1j8sl5L/u8brP239MYyWdW5O6kd5OcWv+msU3afN5f9Tsp3xyPrco0jXWyrJfWpW2r26Lr33oJEdv1M1pVkpbfOafocl6VFZIVIpYI2NrG2HcO8nXl7Y7rhwQOCRwSOCRwTyRwkK/3RHrHu4cEDgkcEjgksCuB65CvG7l3Y9vhnBhOk+hpspYALPdJjyii97///dtZsB/4wAc2MBxgGBCXqAYAIACzPA92AnacrPWkcJpU5sSyJ6f+vttE8sb2rAkSd15NVu2BI9MEeQKGekK/AgEkcHleEF6SACBI0CW3TOY+oKVRtYCS/M73JF5tO57lO+kQMeF5RuQBkMrzpCP5S3khWrN8Rs4aPZJn10Jm/IU//xdOH/txd55zK5ELwMW2iUZcAJyQP8A/W8ARJcx2l5wlBwns2bdTe06yt84Cfz5je6/SaVCpwRPSScK9wZIsS95LPVuBMA16ahf57so2uxxTdEg+k7opcNgRI2lLExiYoNkeQN1yyPf2wCSfg2gAaOZcNraXJLIIQgFgGR3F70iaeS4mvwFS9wj7lIHfLWsT1lMbpC9a6UECeg0cti8wj5RP68rUDpOOZn0sW/vUvY4ky5C2Y53P+bGsd5al00p9zn4g5dn25lmDkJH4CYhI+hk++jHPNXQ7Ybd1x6/pA9EdzzlEl9AZiCP+8iEiDB/lTgLdV7R/tx0SxN7zD6u+jXcaSBb8h3SiX4XggSDEL1NWItkgpyizW4Wmj8v2yu/6iWwHIrxe97rXbaTaIx/5yO3sTAheF9WYrn1Q+9SpXu2jV3Y/6fc5PW3bbDvL93Phg+OG9tn0d8j5+7//+0/vete7NuJQ30jfhk6wg4QkFwuDIDn5oD+5EGmqp7aFTrJ1LLuFsKCE7Wrp577zO79zIyMhUfnXiz94n/JQTvRb3Wfshd4Tpec5wuiNkdroOmV0C9ypL1QfOop66mPddpaxHh/0kfKgk5TZM1a1OcpLGXmOekIOo7NsRwtZDEFIvtQHWfzkT/7kVhfGjESQUg/aggUIRIJDOns+MuQr9kzdeP/JT37y6Su/8iuvdgSRoGx/kz435ZE2stdHta5TVxZ8YDtEBNNP/b2/9/eutrDdS6vHKNm/OL5GX4hKx/6RpeMcfQZjLPQS/UQWkNn85YM+ubPJtChEvco6dXnTX7TdtT9sGV4ix6lfSR/afqzznGTotdxxQtl234Le5pihfYM+o33ryudxvX1sym2vH53uTTK/tF/PsYT1ygV+WafVOPMS/Z18xTkfvupLe7yxknv78kvtN21sqv+qLitZ5fWV728dyjryzjRmONen7sn3kntZ1k3HPLPixsub7tw4p3UjZuvMVutwVc6KkL3aypjzYU83ImIDEb/tttsOfPyShjqeOSRwSOCQwCGBa0ng6FyuJa7j4UMChwQOCRwSuI4Erku+fuSjH7la4dqT8xUw0OBmgvsCOEQr/Pt//+9PP/dzP7cBmYA/kGkQsICVRhMZdbmqY086s0wZyZCTv71Jb0+2+9kE41agTz5juZ00JwgwAUMrsCjLtQISpnf38rVsRu9J4vKOAJPbdELSEllhVA1/AasAPwE8+cvHc7xI2/MT3a4zgQfTI/oCINCzyCBfAUoBAb3uto2UCeCWbQP5R2Qj4CzPubVmyim3sm6ZeSYvZcptIbu9G6RpnV/pknLfez7bq0GzJC4m3beN9iLn8r2pHitAK+08wcYkXzviRTlMCxIsa5anQTLbp+V2jrSlHQGz0YmXvvSl23fI+Ac/+MEbmExkN9HS6C7AM4A+/oWINP5CTBlNNfkOy5wysa3athpwy7o0YMbvqW7tX7rdTFObbb8w+Yb0kabn3yThU5cmvZ70aWrH9qF77/nsni9M353kmOcU4hPwU27PDsFD/0Jkq5GuELAQ9JAsPkfZTY+20AehJ/gTIqXRF8gfiB2IS57pyH1lPoGiqdfWo9v9XD8w+aT0F+qmf/HL9KkQXmyLCyFDfR74wAduEeDUBQKmz2XNdFLPso2RM+e3v+IVr9gIsC/7si87ffEXf/EmK9PL+qV81YO8P+lZ+8I9n7zXX54bM7SethyntuMZz3zlTFMWkkHwoVNu54qv4ePWr/RxkIfoET4HPUL+nv/rYiRkZZ/JX8gzFhsRNYqsISdpu6/92q/dokAhebOvTl+V4w7r6da+kJuQc5CT2IkLnfCFkIGWDV3HFtxCOdOUfE2ZTe3LNfJFHughH8YL+GXeRWZ8d0cOZIlM6dvZOpvtg/nuWbX6c6JXib5+xCMesT3zN/7G39jsEhkyDmEBDhHgELH0CW4rjgx5jt1W2O6Xcabn4iJPd/Cw7R0HadsrfVUObZfdr1E+/BBt+tM//dObrL/t277t6rzXS/R5ykPZkz766ZbC6CX/7C8goB0rTXbW/XjW1/6/ycfuA6Y+a9UnTGOQ7kezT+vxVMq9++ouR6aTfbhlyzEX705jsLS3qU9vu8t6TzqUY4i9d6d+/ZIxySSDyS+mv8/7e+OvrFu+M42DLvHF+UzKNuvZbWgZUo9yjNP2uqdbUxlbfq1/qzbLcdxK97u+nVbbnnU/N87Y8yG28ySH67TR1ZjSc2CDfM1yW9a7+EeJ2x3Ee5NfELz3vu3eBz6+aqDj+iGBQwKHBA4J3LQEjs7lpkV3vHhI4JDAIYFDAuckcDPka0+yG6TMydbVpOzGCl3fTZCB9412AHz7N//m32wgMX8hW91mji1DAcYk0QR3V5PZBmIyT4AUz7ZKUrbBJtIGYO5ICCe+OalOsmIP6OkJ+wqcmCb25ifwxTMJfk3AdKY/tc3Ungm+JMCkPiXpkXJOXTByANlJbnIf8NV6uP0xACRbBAKKQpbwF6AQkNZr6AYANu+TNuCo2x57hhlgIoCx5Mh27u1/vfMM27/0P/2lDUzNyCDlkdssQ/bmvwYPEuxoeU+yNFqgbXEFiiQgkvpo2gnapX3xvcnOyf66jG2LaVc+m0BrkjS2d4NyqT8tL9t+AmW6jtpZkoIrmZMPOgIQ/z3f8z2n//S//6fT/e53v9NT/tenbH/RF9JBv1joAUHLtoyA8RD2bPn48Ic/fPsLKSKhYHknPzHJ0nZOuabfU5Z5Zp5gOHlkG5r35DfTrvd83UqXlW2CmZlOy7z9lO9PfQzvenY0cuST9VrJTZl1faayck0/jn+RYIWwgZThLz4FcgnyirTpO/AVbpWOLvAc2w67KESi9RM/8RM3gowz/fAn6IhbTE7nVrecbdPWg2xTnllt/7vquzu9zrf7Y+VE/fCl2AfnrbPl//3vf//T7bffvum9vrEB0i5H+kzk/C/+xb/YtnvlOudmsuUwftg2c8FGtpfX0pdlX5a+0f4nQfTUvdarlG/qWdpvblPdfijru9dXax+OX9RF+5IkGSFLIb8hEvE39GO0O7qGnt33vvfdPhCeXKOsPINOc2YrCweIYOYvPg7ykYVGT3jCEzbiFQJ3GgecG4dw33K7HTe2QHmJFoXsdYteyknENJGlRH67BW3KNXVPOWZ/4biBvNzq3zJAEOKX3/KWt2wfFgzwDPIgytVtcSFhsUvskW2Mf/RHf3Q72xYfD/nPX3Q5/ZVHXWDv+AMW4BARCinL2INnIb+RI7shYBcQuOSLLveYofuw7stzkUH7afXZZxjjUI5/9s/+2aYTL3zhC7c86R+0ialPST9geVpfyQN9nPqAHjuk723fnn24aWW/0TaX/XjqhHU3ry53+oPs87rP73qmnXdZ1a+pD8l2nerc+pwyynFBy26vb+zypP9v37vyZe2Tp7lHy7b775bp1N9kP5z64rPpAyfZTHq3ujbpWJe5xw2pI9m+eT37jZUMVrKYdKn7h2yz9gtpt2kTk360n+h3J1lwLdt+asNzbTCVZWr3SRapE+0Dz5VlC4YNlNuti7eYWbcdvpHIJteDfD0r0uOBQwKHBA4JHBK4ZxI4yNd7Jr/j7UMChwQOCRwS2JHAzZKvOQlOgGKcNA3Eq0XKibGgBFFJnk1GRAbgOMAcwDlRD0TEAohDvLm9bE9UBf95j+gGt9xjazfS8FwzAETS5ZOE4kQmNWCUk1bLnu/lZDQn9ysAYAKU9ibOCfB1/Xui34BBgmDZln63rjmxT2AhyyqZxLsdBaGMLCu/Bb4FDjybDlDZsxYlWDfy9I/+aPtwz22Tc/s8ozoAq0lDsJd8+O15cUY0QrwY4QKwS9tDzPEBgEWnAG/dBtE6TMDKBAo2gJbRMqn3kjN5zWcpe5IWDQKm7iVA1zq0Ai33wMxswwRYGxhNPZ6Aobbxtp8sQ/qNCYQT5JsiL7Q9dOLNb37zFolHFBqLNh760IduUa8A9ZLqbncOuM85gRAiRH0RFYnciT6CbINs4EPkLHoxgaRt71PZJ9tsYi7fy3t7nVfKvAnblS+ZQMZ8NkG3BtPyuVU6trFbP0tYpr5OdUrd0i9knZKoIFKOtmPLVL57VjWkEeQi72Pj2DH2zT/8AMSLW63yGz2g/bB/yA6IFiOgIWEou1vG5tartnnaXbdx6nr61AQrWw5Tev3MuTZQzpO/4B51JtoQIg8yEGIPYpr+FDshsjf71LT/bnPsDXLun//zf356zWtes0XRQn5hc+5Q0eBsg7rKyXK3PSmTXMDSfmPVR6ZNddn1J3t6mXWf2qH1M3XArf6RN2MPdFR9dUEARCp+hz4N36SPyv7LsYu7P9CHMX4hcpZxEOMY3pNsVJ6TnLP/SrkrW/0otkFZ8YfuXvGhP/jQ6ff+79/b7A3bpjyerW6fiR25oCTllf1fjxWpH3b7q7/6qxvZy4IAx3y8h/1RX/TJLcJZAAH5jG0zNkTGbI8M6Q8pS9/u+Mb81CujlCFcqcvv/V+/t9ULf0I5IMbxE/xDrtgDZC5EN+PN6UzYc/5sTz8pHzJAD777u797G+Nwni/+h7z2+sW2nfydfe9qoQHPTP3Q1F+t6th16/6v2zvtvH1L9jfZt01j6rRb9faSsdhqDJLvaieWL33Fymeb7urZTLN9T/Yntomy6PG01/f0ouWYvy/pP+yvrGuPU1dyzvfS10y6M12bxhST3510rP1413M1xvG91Xjm3Bgo7zcJOvX1e/2p8suxUOe/Z4d7YzLf285fveVOu2877/KmzFb95F4fu1vWG9sMQ8DmtsIQrG45nD7sSp9uELBH5OulVnU8d0jgkMAhgUMC15HAQb5eR1rHs4cEDgkcEjgkcC0JXEq+AloZ0ZGTopwwThPLBFGyYDlRbMCCdIyIBCQmCgNQDoAMYBIAEqDcD6AYhElun2akA5E5RBbwF+Cd9ADqiOAgnSZfk+TJyWiCKwkGdT2cJE5ARE929yb207Mpywbepkl6Al+klyCrv89N2BvEWAEvAnwJtK7SzrqtwLqc7JtORuiQn1syGinrVscC1kbKSsCTDvoDcCwRK1jMX0BddMitBm1Lnuca97zPb0gKAGfuG6WSOj6BiW0vrS9Nvrb9TO2ccr4ErGndmhxGgoUNgqyez7qdA9L27jegk35lImfQC+ybhRWc88rWkrQvYPwDHvCALYq19ck08TOQIZBQ+Bj8A6A894m04l38DGC4Z3via2jzjH5soHYCc7MMDZ623kx+JN/v51eAa7fdZL+Tzk5tbB2zbFO5aQ8IGuQISSKJ0CCzZc725bskS26V6bbkkC30A5JAXOd52sKdDLBL2ke7pO/C90MmQSrhH6gDz9F3EMXHB8Id8pWzLiFj08e6EKN1s+XZfUbbROtF94nn7GYPEPVeEpX9PPnZPiw8eOc737lFGyIXCFg+kHrIAF/X/Uz2g8idM05/5Ed+ZNs29bGPfezpcY973BY1qK/N9yf96fRX5Oskt6lu7S/V1akcK3tKm5nysE2TfOW5jj7rdx3XsLgMApwITHwW3+nD7K/QY/sp+hcWEqCf+CD0lchTdBXbckEI9VN2RpTuRWsqD9/LCLau/x9+6A+36NDf+M3f2Mh2CMo/+H//YIvU/XP/w5+7qjf6AmFJWbN/7f5JMhpbhoAmahWfzSIYyEdsj7ry0TaxYXSUvNFX7N8FWSyQIXL7y7/8y5dEtIR26se2aOwjd/qq3/0/f/eqPdgNgYhayFj8/+d8zudsW2kTEZtnyU8LzdSNyUdOvhedwIchC7YbRg++4zu+Y/NDGT2+GltPfeVe32D5qDMyzfOpvXdufLCyifZl01jH8qp/k420XFt/pjq7WE2b7oWUU5lX7df9dM9PVj5f37rqy61zLj5MPTHdPGt2KmP60W6r1pP2r5f0H+0rJz85tUmPGVbjhGls0TJf6eBU96lOea37hPbV2We370tda/vohYA5Bsv6TPmvZGqUei+AnHzHOTlmeX0/yde2I8vUbbvnD1Z1XpXt6vkb5Gv/3iVfiX295U5Y/CBfVxI+rh8SOCRwSOCQwD2RwEG+3hPpHe8eEjgkcEjgkMCuBC4lXwG6mBjm5D4nd17vSW+CLDkJzQmeoGWmnd/JF3IFYgSw9z3vec8G1gGuA4gR4QbgS4QakRJcJ33SpdyAfQBcgE2QZIBagGgZnePzCmsiWClTRhHw7BQlmICvMurJc07yp3sJjnYDNiAwyTjTFzwSqBV86DrmRLoBiQn8s27em4DzS8xvmuyTZkc7Wc8Gvc3X9sm6c08d8GzHPFcOsBNShmgbAGbu5Xm25ElkD4QbQDBRNYDe/AYg5a/bmApeJCDO+5RhD6j1PevcOpM2leDlBIq0/U2go/mpp9nuCUxN+pH5p06solMa4JnArCxH+pFJZpOt0K603w//8A9v20kC2j/1qU/diCTaK4mztjt1DJ3CzwDqczYgADxkAAQVfoN0iIBiy8tP/uRP3n5DKuJPpm2abfeU154P2Gv7yS7T9lJfUpbpF1blaP1o/VFegtmtM/rAfk55tmyyD3AxxUaC3JA/bYlNQnz81gd/6/Rb/8dvbdF3kKdcgyjHPiGk3IaUyDgImCSkjGiGqIFUh/DCD+D7PUucaDYi5dAXSK702+qh9fYc6NbnKTLJdJoEbRDW59Ie9/zlni23z8vf7T/SxpAleo7tICf6T8gmoleRa0ZUWl6jOnn3ta997Rb1CoHG2aNEz+IXXZiQPls9nciVto2V/z/Xn3RfkgSkvq190HVlrjxbrvazlkHdSd/oNfO0T0LH0W/6Iq4hd4hMo6/pc3KhUG/lq7/hr4vk0Okso7LI/tL30r7T36ib6W8Yi232+Vu/tUWssmUuO5WQH8QwEbFE5tJfSlaap9uDs6CO3QkYy0HAYps8C6GLDjGmIy3q77EFLMaAfH3xi1+8bRnvtsQQpJ/5mZ95+lt/629tC2VcVJf21kS0NqBOUy4ISerGltx8OPaCvh97+NIv/dLTX/trf+2KEF316ep72vTkU9MGJZaf/exnb/X7hm/4hq3vos3b37bupr5n3qnTvpN6S9tRV2QHAZtb7E/2kGlkX6JerMazqzFCvpf9VPYnU1+z8oG58IH3mnzN/LL8PW5J3W/7to5pP90f5OLNLmv6wsy3Sbz2I7Zxvt9tYF/Tep122/2Psm75T7+nsUs/N+nc9N7K33b5eswy+d3UuxwHeT3TTB3uyM+pH09Zti7kWCHlkDq7p79dV/1wkq8tz5V8V/66bdPypE5MY4/uQ1OWk310O53rT6/SvxH1ahncdngr37Yn8V3/bRsPH+TrnniPe4cEDgkcEjgkcA8lcJCv91CAx+uHBA4JHBI4JLCWwJ8k+UouPaldTeR60pwT2AnUNNIRkBKChEgBCFgIWSJHyBewDzKWs7oE4iFeBIvJk0k2IOZErroNZW43mxN+J+N7RJrP5zMNQCRI1qBWToZ9bgJfVhNx30/5upI+z5jM9xvAW2lLg3iZxwQK5qQ8QbisT07st0n3HXefdPczWcdMt8vjc5I8POt32tpzhgF+8yxZdY1rfoychsjnu9sx8iz64vaqRv4AaEL0QGZA1HEdwkjQttt50pEGb1I2qzab5JeASQIwLe8JnEuQaUr7HLiWANakm1Pbps1leRtIsz0B/zkj+lWvetUG/AOWQ5Aif8+H3tN380M3PBfTrWwl/X79A79++vX/7de3tseOiECDZHKbWogqtw1twsd6N8g62fBkew2uZbt1m6TfyXrlc+2bGmSc5N/RP9mWqQNJLrVv80xJbAiSicUOEK2QePh0/DgfysczbHX64T/+8EamYEMsdCD6GFICWbs9OO1BvhAKRBIStUb/gI1i57xLO7HbAf0D73tGtGe/Ugf9pPJRv6hrLlyxjWzPaZGCfc2q/yPt9gV79tjt3D40+5RJr7pP9RnqzM4QyI4zMNn6lX4VOT3oQQ86PfCBD9zkZ99BmSXLee8HfuAHtm2++f4P/sE/2M4fhRRvUmPyV5SJ9sn+OJ9LQqF9R/qCyXdO9j71Qcq822mv3Xyn20QbSftp2+3+yv4IvwPp6gI36m7kNvJxZwVtysUAE4ngtdWCgZW80l67f+K36XpMgDtPQIryHXvDpj3TFt+r3WJz/GPxHGQ/iyiweT7YMVtWQ7p6vjL2SSSteoefYGHNT/7kT267FBCZjU0TPQzxT/7saPLZn/3ZG3ELUZoEdfZjaWfaPeUgXXT5ve9977YIC/IXUpczwN2OW5mq363XOY5NH9D9YOoIbU+/8qxnPWsjsZ/xjGdsJDT+rvvrtu2VXeRYKL9j7/RtbDnOX8bK+NLsJ61TEprtPyb7mHR9ssMeZ6h3bYs816Ti1D/2Nd5ru9iTW5dnGgdl2bqNU77WxWfaT6sHe2OB1s8e93Sa6sDKx7curHyxz2X9sj7pEyb9uqRtum4rP713Pfu69lmpS20bWeZeBKOudT/avnyyd9MlTfv07hv2ZJN2c8l7WcYu7+QvMv3WpWzzSa+u3r2xHXA+0/1p9ytTnVf12+TPlsg3/m3ka5KzNyJlt/pG5bSbAAAgAElEQVSdbjnd6973OvDxSw3ueO6QwCGBQwKHBC6WwNG5XCyq48FDAocEDgkcEriuBK5DvkpiTpP8FeCYk7UJwO/JcqazAg0AqwDn2QKPiDeAPCKbAC/JD+IL4AoQmEgIiBJAewA9wbNMmzwpG4AbRBpgYE8Ss1xOcCcQyecSnOvnBJQEIiZwpcHrBBJa/gmQ9ATYuvF+n1nZ4MQ0eT4HBqyAqAZPGpibACDlcU6HE2BoACDTaF1aAV6mkXUFYEbPjJqFXACgRUcAmQGDueb2faSdWxumjgike24f+gXp4zaN/EZnPXsYHey0uh26rVrHJhn6zDngL2WYsm4wNuu40pO8fg6cmewpddT7kj/Insirt73tbRtpxL8v/MIv3Egj7F8grEGlc3quPpAPoD6EAiA/BOzv/O7vbO2P/xFso10l2GlLvxM1BfnuVtV9DuaqTVPO7SP8vWeXK/vItPbaou2mAb7JZ1Nmtwt2K2DPu8RWsB1JGrcd5TkjPfjOPyP+lBX+Gr8NecOHKFV+I3MIC0hWiEM+9AdE0UHsInv8P6Q4H7cUZneEtK+0E7dr3YDAW2+92uWh6+s7yjnJWmWFPKatTvvdczax8onZxpnm1Dfv+Qb7B8lriGu2EIZAw4b++l//6xsp5vnqaYO063Oe85wtghHfxXapkF7o/FTu9BfK6WbJ1z1ids/3ZT80jUe63+K3/iZtL6/poyTvs24u8nHHDM+dzn5LIkB/ZV9i9LD5mmc+13VNX9dR55Yzda51e+pXJr/cPoLf2DfjMOwQYg8/iY1im9oWRCl6w7P8JWKdXUuIQodwVM+sF2M6FsAQhUqULIvtiFxnFwLOu8X+WTTAAhxs322Cn/jEJ26Lb3LMo/4pe4+2oA+BECbyGz/PexCv5EFkPIv66J/T5nrBRdrgys+mrFN+lAN5fPM3f/NWh6c//emb3dmHZRvvjaOyr/Sd9geMaWgj5IgfRu7UF71sQjnz2utvUpezDNa3xwCpT1O6qYOWqfOY5H0dOaX8szyX+GPtu8tuGds3t721He6NnS59t8s9la37nlXfsnc9fbi+8RKZTfrY+jr5mUmfOq1Jn7JMU/ns99ImU9da7tNYrdP9kyBfs49pHW9ZTP3c1MZTnzbZbPYdKWPIzq1cpzuuIk+1gSntvXLt2fuWT6LeQb6mzZD3ve51kK97cj7uHRI4JHBI4JDAzUngIF9vTm7HW4cEDgkcEjgkcIEELiVf88zXBnRWvxuEmAAPJ5s58XNiyN8JfHHi7ISMsgG4E/XENpOcYwfoB8EFiAbAR+QCwFwSXQBq5g84CBgIiAx4nMBTgy2rSWpOaBOkyPcnmawAz5RXyqInvufALQGGJnS9PuWfdUlZKK+cDPNdwijv97O+0wBBl7/lmEBA57s3mfee4Pa0PexUzzSbiahM4F3CCbDZs9sANiFpIZzYGpFoPoBogGTSI9LErYshhVwYAGGUET+0C8+7tS2kkWfPGi3Wssuy77XvJXJMYCrbWP1rHTfv1IUsT+ptppH6kDqTYGY+g8wBqwH1X/e6121bUAJgs+0kkTyQbcquy9gAX8trKq/6Q3nI28ghoocA7Fn8gQ9Cv/Ap5O8ZjZB9kLG0bZ4pbHR9kvYZqdXEcdpO6t8EzvLsuYUGe3LwXtY7SSTS5zcft6O3TQD28b0A+8jELYQhNfju2XzkAeiPXFyMQOQaRAwEq/JCTjxLWYy4I23sCdlLvEAWkh8+Hz8PqUD0MxF1ngXu1prd52Sbp69I3yBRl0Sr77VfaTJNHczrUz/Q9rbqvn23/bI60qTiBD6nT816YlcQQD/+4z++9aXI/Au+4As2Igq50i5GGuPfvu7rvm4jxSDNnvvc5259LfJOHfU8XsqREbS2gzK1ndNmJ9DbenY/QZ6SfOn7U9bc56P+dr9lG1h+fhuNSr7omOXmu22qTeh3+I1N0Cfg9/X96DrysKymZf+ujDyLPheLWScJRf66kKCjPO03uJ+LDdKvrMYr7Y8nX9HvWjYJTWydhXH45je/+c3b+Ix0kIekKItaOCeYaFVITmzXRUjUm8U19J1EYr/+9a/f+lP064u+6Is2AhY9I1+jtn/mZ35m62+x+6/8yq/c/K5kd9s4Por0iDRl1wR8OddYPODOCfjw1J0kJ3MBXX5P2e3ZXbY7+ojdGfkK+Yo8GCO0H0+bT2J55SvazmkfyGzah3/YtAtdso/pNu+69LhpGmuo0/xNO0v/NY31qHP72xwXdF3Tb2Ze7WO7Tj57nXqnj23/m+MV88oy6CtW5eo6dn9gftkHTXlO7/Vzjr+y3Xym27LbqOcR5/Q8dbDbLt/t9ln1Y12/fK/bZLKLHt9k+/NdEvXcGEkZZv30/yv/mO/0+9kmXY+VH1jpTPah7c/znUkvsk3atrq9spx78sp28J2W+/Y7iN6Wa9bpIF/Pefzj/iGBQwKHBA4J3IwEDvL1ZqR2vHNI4JDAIYFDAhdJ4FLyNQHLnDzlJNNJ3TQB7glyRq5MEzrT7QiXKW2uASp5fhogGmA8JBigGiAg4Jbb2xExwRaURBcA4AnwG50iQDxNGLusDWJME0ueEUhI4GUCTnJCmmn19QR3uj2mPPYm4NMkONuygaQEnAUFklS5dBK+AkZWcskyJSlv+Vf5Kh/+NnnSMs4Jf7flBPK4dbFbRgJsQl7wG3AZMBgQXp0ksgxd5D30LLeWJH2jYwVE+Q0oDRALqee22kTFeLZxlivbKuXbslFH2p66jqnvKzkr11V7th1N7dR2xTsZ6ZX6i0wB9dkikq0o2ary9ttv37YcdgtFQTB1xt9dn1V7W9ckYXyXtoMYkFjxjGCIAhaAEI2F/+G32xRDKkCcQwZyHiKkLO3HdUkHSAm+swBE0iXrYZkaJG2/2+2kj8q6pjxNr6P5uO5ZiOj1Rqz+/n8+ffSOj27gPfVE14kAR9+RCTrPe9SLRSzWjd8sMoBY9axW6yo5hDz6HF3LTvoQrkSouT0u/p3rLFiArIAghJQhD+zFhTbpD9NfJ7DYPlP9469kWYJ/KSt9Sut/Pp/58lwD2LZhtku+P923/ElWTDY4tXsSRukf0W1kSltz7jHEFJGBEOPY1+d93udtNkbZaH/IV0hw5P6t3/qt22Int/q3T+B39n/KdCKyuy/K8UUvxMo2I323vqX8LgowX3UZvTUqkwUyPGe/7wID3uGeW9GTHjqAXVJn9JRxg/nxHOm78wb3HZNI0ErgdjRr+71sc9JBdvgC/vrbd7AVbIz2cLECZUFO3MMusAU/Erqeb9x9fOtb/u5+MttF3XZLW/SB6GnGXvhq+iw++De2Df6N3/iNTebsSiIZi94wJmORHN/xFexmgP696U1v2qJc2QL4EY94xGbbnlNKHdydAl/Ld8+DTuJafac96H9J9+d+7ue2LYYpB76DBRvkjzxpX+TU9pi+Vfub2jD71WmMwTsSkhn5Chn8zGc+c+snKIflTl23TE3CTX1bjqX4LumvPqJTuXikfeI03u7+ponVfCf7nrze4/pprDL5gkv8m3Uwv72FSD0un+rb45X25avxTOoHz2RkfPfJPUayj1iNT6cyTWms+vyuQ8u62yPJ8Exzrx5Zxnxu0tMej0x1yX5qsrmprnmt2yPTazm3vbW/6zq03mjf3Y4tr7aV7ucnHe62y7LvyWVlT6tx0DTm6Laf/GP6nD17vSrPsL3wXepkOOwNRByC9t633fvAx88J97h/SOCQwCGBQwLXlsDRuVxbZMcLhwQOCRwSOCRwqQQuIV9JS/LVrYedmOWktCe/KzDISVdO0nw2J5bcv4R87bIAFADEEW1BVASAKWAyxACgKuAb+RDZAAnC6n8iEN3yTjJ2AgCmyab5T/X1mgBVPtOTVO8ZvdNb5mV5EhxIEEHZToDQSicmENGyTYBFT/YF9VYkxB7AYBt32RIQaPnmvSntKa1LruUzSbqhS3zQG/4CcAO0+5trEFBuhw1JJBkAuCyIyzsA/54TCzlkO/oXGdruRmND4nEN8BodJTrHMy/5S4QPILzkndvcmk7rCr8n8HPSqcmmfW6y36mt0ma6Xbtd0j6S4ELmEtvvfve7t2io3/7t394ioSCFPu3TPm0j9bTdVZ33/GIDaNZvWjiRcuE5QH/aHbKBNm6SB13hOqSIpLkRcegN7YGeQCqgF55nSn0kMSET3NKX75AQksDkn1tHGhkNyE65MvpNkggZUS7PmzQayqg56mUZjWxFJykbMuE9y25UL+9SXvWROlFn64WOWj/L1CSCsiUvolyJLIbQgcyBnEAPKBf+2+2EOf+RxQnYgmdFTpFh6l/7N/1mtyu/kwDp+22/Ewjb9tL9yqSr6ccnILjB7CY3tcOs1+S3sz6mSVroDX0ndsZOEkQu0x6QUyx2QN607bd8y7ds97jGd9rACGNJTckPbZvfjiPMy3O30W/rS19N+6vjlJ/v+NskkTyrXV13rCIBS3kkPT3DG/3Z/MtHPrptp5h9vsC5ukJ6Rpni59FnCD7ep3zcRxbkhz3wntvUpv5YZuqYxJu6KDmTfsfv5G+0LuWTPHMBj4t13MbbKHztDnIWu+CjrUroUna3SMduXfBjlK72OY1vXIiCXULSs60w310wBInK+ayUi+2I3/CGN2xkJ4slsF18IjJUTttZzx/60CZvFs2xiIV/j3zkI7ftr3mP8vhRz5Nkzz6U+9yjbcifMrpFMW2FDyVSln6E8kh42kdm35Vj1La/vbFf2t1k+8gGvSLylbEqZyez2AHyPNPt75Zhbww05a1OZd2639Zv+OxEYE4+NNPpsW7ey10I0lelfFqmU12yHXI8spfO5OMznfSZUx3aZ2Y7TM/rz9pHtz82XX3DtEDHZ3rxTOtGtk23c7dtt33LPf1hL5hZtdFe2022Mo0LW67Ka+pjV3MC7T/vT/nbNtnvtq2mXrTOtg22zKY2sGydbv7eG2NPvmTlIyZbz/cnnV/Z2+Qrusyr+t4tz9zSmLjXW+6EvVng5zbERsNu+XIQ7OlEf33g4y3M4/chgUMChwQOCdxjCRydyz0W4ZHAIYFDAocEDgmsJHAp+ZpgJ9+dmOX3c1Jegb8r4MAJXb63ApOcEFqGnKjzHcAekBgAn+gpvgPyAb5BaEHCEnEBoC+xBVGQERaZh4DKCrSZJqPWUyAgQTDT41oCqwn4rSbLWS7eTxJ0Bfy1bCewZCpfy2Dvmayv+fW1VXkbxJrAmUnfJmDFMieYY7ndOhVAXDIJAJjfnkkJic8WhQDFEPgA+LzHX0BTCCx0yX/kA6AtuK0eAXwb7QewDdCd7Wu7UQ7SBXiGdGL7T/ICaEc33UqVPPgN6UgkLPlwjTxI3wgtdNiySMq1Xqc+p7z83uBSRttNunMFonz0o5tYTD/bbAIqU7+UL2QLRCvgOfLgg9/BXp/whCdsgDz1T5ubQKiVbrTPSB29BJTr59P3QPJAaroQBD3igx7RxugUH56TuKHdAN5tN4kT2tBzhgGvaXeJf3QV/RKw5Tv/JK3depdr5KUe5EIBypXRcQLk1EcyCf3CZ0JAoWPoHB/PZKXcbrPsDgLp29r+208ibxcpQGTT7r/8y7+8fSBOqAf1JhKOLaaJqIPMoXwSMlN/YhtLmCE35U79qDe+3/MPW0/Td6SdJ0CefUESthKM5IevMDqPdu1zKdMf6vNId/Lp3S+u7CnrMvnR7iOyb6e89JdECb7rXe/abJAoV8gq5P7yl798028WhBCxR9vYh0mw8tvtfrUn9NXIUolX8sL3qi/optd4HhnwDnLkHf9JfnIf3cmdLHhGnUZnJWHJ42Nu+5jTrfe6k8gz2lziLiNNScPr1AX7dMcCiVn00kUMbn/tdvHagXqADRsVbGSshLH+zx0V7JO4LhFN2am/H32H/sN3TIN8qbf1532/UzZsB/9pRLr+h/5JctfzyPkrgUtbuHUvOkLUP36OZz7rsz5rWxCDrkAoEkVNNCxtR/T0wx72sC261ehh3oNshejnfFfS5h/+BML/0z/907cdAyin5LFkctqGukOdSQMdYuyHv6WM//E//sct8pZ06DeIpjUqtxePZZ81fd9blNN+bRqraIu0I2Ukcpy/nJ0MYe3irH43xww5/u7y7439Os3s36/82+mWjQTRJ63eaZ/SY4X2U6TTC2NWPmhvHDjdS988ybx94bnxse3Y49wcp+RYJ8lJSdTUyc7f9LMuE/nKc51ejjNS33qcO8mk+7NuwyR3eVY964VSPa6b9Mj8V2P4bIPU7ZTxSm6ZdrZV21/KbirPVIZL8mz9yfKrM734aEp3svFuo3P9e7ZFjh0sR99f2co0RsvyWa5bb7n1igzNtFYyOWePpHeX9tyOgL0TBt/y5L87tjDZ020fc5Cv5+R53D8kcEjgkMAhgetL4CBfry+z441DAocEDgkcErhQApeSr0x6koB1QpfkRE6WE4juCXJOjH1nNel2EpkTSN9p4neaXHotAWHASkBDgDjIWIB9/pIekTsAyQBy973vfTeQH5CvJ6T8FohoEC4n3cohy8HzTsj9ngBOA31TU2akR9d7BcI1KJaT+2lib5tne+VzE2CQbb16tvNN2Ux6MIF5rXcNemSaWU51Rn0AnIXggegEAAakBZwl6otoabemFLzhL/oA2cR2jpCfgNSSTxAqkJ/c8/xWSTRBLMs2RTZwjzJBNL361a8+/cIv/MK2tSv/AMfZKvvxj3/8Bl4aXWlkriQlgDagOeUkgoaIHsrH+5A9AO8sNqCsRh8qYwk3y2hbpY5LcqnnDe60ricw0xE0mYZ5SRrQBhCtbD9JtCsRkJDeD3zgA08Pf/jDt7P5kH9GfKqr6X86WuMKzLnjTjBnsjeuG7mXPmrSq8yrwUfk5iej/dRDt8yEkMEn5Xl8pAWRQuQzeujW6pIukjFueQ3pYbqQCy4iQD60NX8pg1tbowe0v5HSfDcqFR32TFbe9X0JJe1BMkudyLbmu+2d4PWqP+AZ6oYtQtRwViTbgiIbygX5Qrt/6qd+6pVfNuIvfU37w+xDkCE6xXbVED1uC468nvSkJ50+6ZM+aSM+2h9Sb3VCfeo+IQnX9Pu0D76F/Ohr8CvYMYQS+Wlz2pjbgE562XmmLivXqW+w7LYJ6Vhe/XymnXaPzPAttMWLXvSizTehj/g12ga9o5988pOfvOkS9/BhkoBGTbtQxShx0uRZnnO3B9tKm5P8Iy98GHpJudFt/CsEnltbex62OwAY9elCGH8nCeuWvg2+p//rfi6JCOVPmZJgTntIHycRqsx5Tv+Q70jO2m7pf5WNaUheS2YjZ+TPX+RkBLDbghudj69xq14jZbFz2tv88BX0b9gH8meXEPoU2ht//PM///Ont7/97VtfRAQppOpDHvKQ7R3kTTqc1/pTP/VTWz/2tKc9bSNlsTFkb7ujA5Cjr3nNa7atidEjFhmRL+9hM7Qj+VsGSFk++Ab9gLLG5ojCpd+AzCVtnmPRAGfMEqlNGchHIpB3VwRsk1E51s0+ZxqrtV21/6NdWAz4nd/5nRsZ/b3f+72brN0eut+fxmpTGbpvNd+0+7v4mNOdBEeWL/uz7tvSp698bupqyjDHAT0ebFvMNHqcN8k7r6U/6WfNx3p0XzXlpY5MZUr9SZ+aY4apH0zZdbpJ3DWB2OXP8vaYV/3I6zyvL+sytI6t2n6aa/SYqvsofV6WP/W35ZVlz3cmO5j65JwnTraoHDK9SVdyzpFl7Pp1/Vu2K/2c9H6l39ke2s+qjdNXTXWc+r4uY7d/17/LuSfLVZ2SfL0qMwQs0bA33BL+6dh2+JzXO+4fEjgkcEjgkMDNSuAgX29Wcsd7hwQOCRwSOCRwVgKXkq9OhiRgM6plAhRywuf3Bll6gub9nkD3JH2aGPcEfTWhTMAS4BEAEtIDcBwSzghHwL6MCCHKB9CRSI6OoMmJaYNKWdZp4t/g0ARcpPxSrj0h7rwmEMNnuNcgnOmtCPV8d5pcJwgwKd4eWGL7TWDZBHjdpe5MzGO0ZBu7DSXAMGA0gCxt/Lu/87unP/wvf3gVdehWwgLjgMIAtRB7gPsSmQCinv2HbvAxIsjtZD2jT2Irt7zsdlRGlBeAnKggQGJIjve85z1bJBDkBCSDWy6ig3yQJe94viHgNb+NjAR0p85GUZMHUWRco75GSbqdMXUhHwhayu4WuFzzrMHcCncF+ExAU/sH5CwhA9hMebA32skoJSNDqRfl4QMQD5HMBwAe8FzitX1LE2ErR5h+gmcSgBXsbKBr8j+T7meZOh9tQcLGqDnbM0lbI61JQ78rQe1vypSRqrSfZ1hSpyTZJXkkTiVU+S0Z1WdNulVy22nKq31w6kICoKn32gS6ib5DlhDpzXd0AWKNCDUWxECcsGjAKO8kQdNvtJ8hb/SeRRUQRSy0IYITnUPeyJBo3a/5mq85PehBD9p0qxcJXOK7sv+iPNgiRC/2zAcSif4FnYd0/YIv+ILt0zK0Xglsr8DM1ivkmbLutPt5dSoJOuzQBR3IjTLzm0UAbENM2+CrHAvoL4lEd3tcozApt8SedaBMeZ5pboVr5LGkK+3vNtJG9vM+us0z6LnnVqb+5nee1w+r69q6tpA+agWW9zik+1/TmK5rz9yT7DNq1nvma7u7hXATfzzndsfaZfoGSW9JbQlO8kH3eBe9d3EGbe8Zt1w3GlU94B5p0A74Bc+vhsRlgQxjJ9oJnYZYZdEa4yXqSdTry172ss0WIFOf+MQnbjbszgvkhy1CkLIggjLi1yFH6YtoXxemUB6+85cyGvEMYYz9kieyou8wwpVn6MMcv7k9OX07ZTAqOcdV6mn+Tftb2eJqfDeND1OXsC180kte8pKtPC94wQs2eUooT2PIHiPn2ExdWOlxptd+Lu9NvqLzyTHNqkzaxd7YeMq3fW77+Mn3dRl6PJnv5LNTWi33bMdL/UXqUI+DpnGFz9h2LYNs05W/6XLnwo3JN9lvT/pr+/Z7K3vZk8uqPTvtbpepztN4q8cfOVaZdGeVxjRW7LazTNleqzFm2kyWcRoHtb6sbGryCVPal4wb+pnpnbabc+Va5buSEYRq6wdzuqsth5nfEfRK5Cu7WRyRr+fU7bh/SOCQwCGBQwI3IYGDfL0JoR2vHBI4JHBI4JDAZRK4DvlKihP5OgHrOTn3u5OrBAMmcGIFGJ8DW3rSPoEbCSbkBBqgE6AQgNyzwQD/Afkk3AADIb6MbgQMhgjwTEbBsiR+uhVWE9u83s80IHNODjkJ70lypj2Rrw2eZDuu5Jn5ddkEOLqdJ+1MMGRVbtJXf64iAf/rH53+y//3XzYwGXCWZwCMAYczOpT2+f3/5/dPv/+ff397xq2GKQvAspF+RrWyHTUft+8FsBW8byCxgZwExvbADcoACUQUEYDx+973vu1MOogi9I3IHqLk2MaRaCPLsAI3AJuNpnQhATIB5AaU5gNxAjAvMWuEEnVDnzPKD+DauiIjt+fM/GkPCT7e5Z5+Qt/gb+RCvp6Pm0RsRnK6fSi2BVgPeO7ZzBlJbJRg23WTryubWYFq+roVyJXXVwBv6sQKvDKdLl9Ha6x8m+9L2FiftG2facCwbdB6+Fz76ZSVz3Y+ExnbILH5ogOQexA4H/jAB7aoUEhKdBSin10I2IHg/ve//+kTPuETNluc/GT6mJST51ESScuiBsgdIvXw85C9Rvih4+Tz1V/91RuBxIKLiZRQxp7NOfVdEkUQlfQl2DNkMvkjT/KiXkTvfu7nfu5m15N/4FqSy60nWc+OiLJ86rBbq0Pip43xnGdX4yv4btQq7cJ3PvSD+BTakTIl+QXxRrrYIXaKf5I4wt8ajYod6zsk8CRdM1I1I6zxuy5w0b9o76lTqXN3A3CHLc+7P+3xSdqB39tPpH/ovir7SdNOP2h59ZvZp/G8ZDEyTz3IciJz3pd4TqLe/rjrkXIyTxd/YA9+0AOjZ10Q43bQPMM9PvSv2Bb6QRuyMI3xkTtCkDaLnd72trdtvptzW9kq3D6G+xD52DyLLigTxC02wUILz0rnutunY1f4C/5ix+SPriIn8kU/8B+kyzukw4KKBzzgAds29eSN/inntvP05Wnfe+OzHrdkGq2n6S/VE8qLjN74xjduJPK3f/u3X7Xryjes+g2vb5HTt9x6uuXW/wYjtV6mnkzj1NT57svaziZf2H3knwT5apl7vJV9XI9Z2z772Xy+yzw9m2ONLM+kB97vdzJP+9suR8v0Ov24zyLzXkw5td00NpjGL13W1Kkeo+Sze3LIe62T6cNShpM+tq2sxnxtOz1+a1swnbafPR3sfiNlsSpnyzLLP9nuVJ7WwZbt5DcmH5PPZbumTq709Zw8W75bGe9kWq/I1q1uSb7eeMk6H+TrJMXj2iGBQwKHBA4J3FMJHOTrPZXg8f4hgUMChwQOCSwlcF3ylcmP55PlVoGZwTRp5FqCjk7QkiQREGwiwQmlIHNPDHvymJN0J5/5TEaaJJgrSMFfiAFAPs4xkxSAIDMSEaAPEB1ijMgsovGM2jHN3D4yQQTrk5N6J+erugjUTpPpSye7DZxkOVZAQrerbZBt1ICJ8s+J+gpw6HwbULCtEryWNAQIdqtWCEyAWIhz5M5vSA9JP64R9QJBAIkDwSJIDFnAeY8ZUWe9zwETK8NSl1Pv81kjFyEvOA8P4JVtSQG5AZ0hKx71qEdtBA3bk1IOQfk9d7ZnC7YZMnGLSiNmIXsByo2AQn5shUj5BdyNjuOaum09SBv9hzTjfkZy6jMyEotyuqUl7UC0E3WmHbAlbIvvkFVtL2krE3jeNr+n25122pfg855ttq7zu8HOqb2ynfie72SZWn96ocsKDGuiJW1/8tVZV2WQZcqtOVsu+dyUb6fN89gwxA6RoW94wxu2iFTsF7INYvKhD33o6TM+4zM2m5UsMR19RBNObV+em/ymN73pxAd/gBzQM+zIv7IAACAASURBVOrjebcQPkSgchalxGsCjuTnogLbSnlq5+g2NgWJDJFEfX7pl35pI6aoK3Ug7fvd735bPmydzYICzyfNsqe+tT0r65Sz/bC6qM8kXxZ3YNMsuICswsaxbc+7RQZch6zi2exjJU4pA7aNLXrerwsx8F30kzx7++23b/0htutZwG5jzf20VSO2STu3jF3p6ep6jgW6b+y2ynGBdpW+QVlnX5v9tvpnOt1mrZ+pQ5aFNum+M/s82xf9bLuyXck3ifl8v8ubeaWvyDHayj9m+bVZ9Bn9QY/oH4hYRQewNbfgp3z8dltpCHUiWYmKhZw1ohW9/Imf+IltG2v046lPfepGkmIXXSbHnMiPD+lDwLKg4q1vfesWkQ1pnHWkT4F4ZRtkiNc8Rxu52J+mbrW9ZXqr53L81XJNnUufkbrywQ9+8PTKV75yW3DFIpOnP/3p48KLaSybY8juuzbyNc9KvKGwWY/uT3Lck/qe72Qdp/7P97Sj7qPaTltn1fvOM/U822kqZ8rlnH5PY71Ms8ubfjb750lGUzlbftNCn5Vcs2+Y2iH1TT+RslgtNuj+rMudMsp72V+sdKR97OQn9/Sr9bp9/tQ+0xin09mTS79vmVcLCPZsJfW7+4zsSyb9dnxhGjmGz7FA60Xn2TZwrn3bftr3mP7k77KO1/m+1SG2MHIL9Lxmeve+7d4HPn4d4R7PHhI4JHBI4JDARRI4OpeLxHQ8dEjgkMAhgUMCNyOBmyFfBeJyy8ucEK9AgQTzehKaE/IElrtOnXaCBtNEVnBkAkEaFEogivcErgUSIfoAqgHYIQr4zT23RIXYA1wkygMAEfLI88hy8kq+eyTKSn4NnKQ8fSfJ7AYlOt0JCFCGK8AqAYKM4sj3+nsDmtlOk04k4QoZCeAL8S1RwFlu6B7gLiQCaXhuJSQIJAdAMNcAXD/uYz9ua4e/+D/+xY0UgOBx20tJRLcJlmRp2U3lTHmmXLJ+/Z3flBtSn/Nc3caTKCLkydaMRPrxF8AYAJm6pK62PDvvlR/IOuTCCeSNrku+8Build+kLeAtkS1h69ai1hHZUQdAcOWZBILtiszdBjfPH+V7/jZSbqpPgnXpA7JN2o9MerjS80lHWwdW/mwF3LbtJMg8gViTvaafXOmEwNjkY1uv+d1ksek2CJ71mnRuz8f6PLqE3+QcXxYbEBlKhCiEKItYIFyJVmOBhOdGNqHboONkbyzCgBTi3FhsjXwhDolwJT+IDsgbzn/kHFnIXqPcGwi2D+lyKDvSgUR+17vetW0fCilFHVm0QFosLiDijw8kFP0DdcNGMi/bJoHTPVvnORc/ED3nmdVJtNJfGe0KOcyHNLEtCVX7KPwiRJlnq7qYQjvUbpGDfpK6Q8SRLnWjrixm6a2sfT5B3dZT67pa2JN2nnJrAiDTTVmqJ9MYIu1iZXfZPpNfT3vLMqivXGtiV5ta6cHUx6Tt9aKIHGdknVZ6xDNuV275W2YpN6Oo3b4Y4h0b5qxW7Eo7y/Op2b0BXaJd8e/oCsSrW86z6OlTPuVTNtun38MO1RfTYbxF+owDICv5oO/I0+3o0T/ew+64x1/GDowbqBP9KOMyysM4je8eJaD8W07ZLqvFHtnW3Z+cGzdQP8jn5z73udvCMMjiz//8z78L+Tr1W7bVqg+6un8joqz9dfr4Sd+7z23fPvn6PRu6S59yx+l0671uvcpiTzeznlM5lbfjaX5PZOaqT075dZ2mvtJrmV/bWefVckkf2H30ntxX5UlflHmnLLL99UO8N+n0NH7o99MXpw9blb99cpa5fV/6oanO5/x3+qu0x7bNfG6PAG+/2Do5+ej0J3v+Id9N/euydhqOvV1E0vllXzXp+Dmfkjrqs9M7e+m0Lqx+95bDV2Xf9hn+b1sNGwlL2Y7I10ulezx3SOCQwCGBQwLXkcBBvl5HWsezhwQOCRwSOCRwLQlcl3wlcUkYoxE6wwl86Mn3NCluIHIPFFoBhDmhzknyNInvSXUSojlhtRyAhkRrAa5DlgHw8ReAD4Cbf5JHANlEeLCNHKAfoDbANEAh4HROmi3baiKbdU0C6xxYlABJtlFP+HtynWD21AaWp8nXBiX2FFEd8nw5zyIFjJRU5TsgLTJ3W0zaAFAVeRo1BoCKXCFaAZIhNrgmifBn/8yfPf3pP/OnN9I1o6zUldXq/Ul/UrcbdGlAyveN1IEgcYtVtiGFqCGKCHID4NWzLYl+4TfksWeapixTNwX2MwLVMiqfjPDpNtkDVSedsd0kZBuk4TfAkESqup1yAyDPSMIEjmyTPXud2iX9yaSzewDSpKcJNlqmS4CmyfdNMl8BgQ1ETsDmXv3Sp01+peuV8u7vXW79o3a/8q+pE6aJvqD/EKFEhEK+Em3JdRYZEBFKBCo2gM/sM2bTr6/qgA3gi0mXhQ3mwWIMCBf8MT6bBQ/4GxY2POYxj9lIUbb0zi2s07eRXxKCLEww0h5yk8UgbBkOAQtJJOlKPagPiykglyCVWZCDva8W0nQboA9u0e22sBlVmNeMWsdHup0s7/LP/gbCF7J1W5TycR+3+VG30cc/cs2zVT37WT+CHPSV6i8LLZAleVJfI1zTDnjWszVX/Un6ibSB9HWrqKMpUu4SPzfpUdtP+6P2M2mfOcZJ29BupvFNL8BoEL1Jnu67Uya2j23d9jn5c/LjeRfjqOfth9IHWg/+Mu6BfGc7byLLsQVsw3NisWOivBnzYJssisAPoDdc4z79NP0dtoGt8psxE/9In/T4oGfos3049koa2O5f/st/ebNxys+YwnPesUf6XBYkcN2txkmffNBZxmX8ZQxhZLf6mu2xR9Cs+rDWw+4fqBeLRJ7//OefHvvYx54e/ehHb34ifdHU77TuTv3JJX1o2+OlfUuPG6b3su4+v+k7O4re+t/OeLTs03i2dXjlP1IeK3m17aR88l7b6eRLul/uPNv/dVv04susp35kssG9sUr3u9P4v/VkGm+s5NI+On3lJXozlb3zyrqv/PNeO3aZWreufNdH77jaktv+fUrX8kx28v+z964x225lee4ziXPapkXXP7v7o2nSinUD1loBEUQQBEEoiYgbaptGrTaGpkk3xpi2qTGx7R+irW1K3YQIiKAgAooilImy0aLQQivSRP/ZrPVnVelKmXOuHPf8ztdjnlzjft/v+yZr/ej4vrx5nufejHuMa1ybMc5zXOPuWNA6YPlbzi7LC98c69KOyedwXfx1/Pek82c+Ybr+OltbPePow8s9l2Sqrvp52f/1vtcrPRvI18Sh++67b+Pjtyvoff2WwJbAlsCWwLUS2MHlWhHtC7YEtgS2BLYE7lQCd0K+BuTL+yX72Q0weULsCeY02WwibNWuCejMxGwCPjzJ9yTTIIoBEWc5TYBrngWICBkL4E9WBlmxZGgAqgHgQQQCKALsAQ5CNAAyAhoCdodgS6bQdYBLQPUmr9z2lNHk6DQZXz1vBaY1MNR97Ql6CLpkSCdrxu8gBJAFIOUPIhtwFXCWjKq0lTLzfsAAtWxNG3IbEgUCAeCf+qyAS7c1etYgGnJsQDtt4tNg+SpjkDJjG5ASkMnoCIQrW5KyjTVtBHgG+IV0IusHEijEU7boTT9EhtFRPrO1L3XOuxvRi1wTsjnvrIX0yV+yVBugaxAzOtP97uMNkhkEdPkBuVZAVPsD65LPtW46e6MBSNe7waXYTNdn0v3J30z+K2W2j2k/5ra1/Lo+K3JpZaM8y/c8AsA7kgkeOqpjf5D6NBhoeUavnCnXgFz7mLxHFPIDvScTlYxXyBEy3NhimC1/ISnxkdx/E2LSoCjfQ+7yvuS3vOUtRxYqtse2xU9/+tOP91FCVP6bf/NvDt/C8a//+q8/7A7/0XaQNibW0fa8SxkCl4UTkLsQrvh97Dnv6MQP4aeyxTDvsMSuV1n16a8sZkJmsX8v3KDeLELhjzogw2ztmveoEld4Pll9bP+Lj0yswR9AOkG8cixtTp/Zjkz62dapo2UVn8j1Jqjz3tnoT8j0CcR2rJ1swbbkuubaM/tw2V400Hrbdut6tk/0eMZyso9of+GxhZ8defr5sQHrXjJcTX7bT6RO2da4M9psl+0TOZd3+nZc8LipZZLYGftjUQOLHtjiG8ITApZ+J5sTe0BfIWnxBegoGeDcC8HKscQH9BQylrZyD2VhE+guC5OIk2xvzRiA+lI28T8ySgzn/my9TfkQv/iH973vfVfvMcZuKCd/+IWUlzFHFh+0vdin+5z7ctJ3H2M8wLbr/H33d3/34QtZAOH+m2JFZB9dsY22XrSfX+k29UZeHgNNdjKN9z3+nOTS9jXZdJ47yazjVcf5FUkVOTnWr8YBboNtpOVnWds+uo6ey+Rc5Omt4qcyct1K/h3/2k7tsyzPntd0X7ZsrGd9bepmP+B2nvnDyacir8SR+GrLofV2dW7yde2zH3zgwUcsAOB5HfNWMcI61fKK7dlPd/9ad12W9Sq+sP345I97MZzrdBbH7Cfcz5O/6TZ80m+GlDdErN33RzkD+TrpZcatyPbTP/3Tb/i0lYbv41sCWwJbAlsCWwKfLIEdXLZWbAlsCWwJbAl8yiRwJ+QrlQmw5a1HPcEdJ08PPQz682+amGdSFjB1NalcTWZTriecnojnPk/az1aguw0rEIfjAJcBzEOCBewjK4TsqGxFCegCIQswDhlLlgOELOA8gLizohqEMtjhNqwAmrTd5y3b7qNc3wRMA0GTfA00RVYAp5CrEATZMhhiGqKV48loRSYAnLQ/GSnJQoEYgaRJVlXIw2xbm60wz4iNtPNMTpZFA5mtBys9t/wgfiBlyPKDCIKkMSANyMs78CCfyNyBoAeoRnaA1hDRyA3CKFs8IkP+skUwGXBch87lGtsMMsmW2NkOG52DiIKUCSFi2dlGrG+2uQm0ObN3y73BpAayUnbr/iTztoEGO7tPp9/thyawyvozgYZdRssi9zRA3CDU7Th5P9P+tH2o+4rvvAfwwYcevPK/ZzIzSGjf6kUdXX73JzbAtqSQLu95z3sO4hO9Q+95nzEZodg3hIvJk/Z1Dai6n/C/kJ9vetObDnKXDDx0HGKV9z1CovDst73tbQcBDBn01V/91cdWwxAdzi7vPkmcw1exsOY3fuM3DntmsQ22yP3YDzabtn3+53/+5au+6quOLY0hmCCG8FtnYG7ey5rsYHwk9s0inhCtxFrKwRcSN/CVLN6AqKIN2DpyjN1zLIt66DPk68+Oo9a/KS4aoM33aZFSzkW3VsRIdCr+x3FnivHtR1rXJj9vvWn5T4BzQO8VaG27m2SU59FXh7095jGPGOs0sN2xNm0wGRBZuL7tk7iev4kcPxsDpQ96TNa+1fZov2B/QwxCZ4nt2Bs2z0KL1Ds7WfAs9JRxEHLiPmJYYnl0OZmq6DznIUXRexYrYWOMm1hHgh089jMeO/oPnoWMszNEdtKA8MVeycQnLrONMbZGXRlzsD058ZlFIdhYE7Duiyb13ceWW+sL8uBdr2984xsPH/jiF7/4eOetnzXZqO0r8XQa67WOtE+NbFxf+o8y8Zm27VVs6jh9EwIrMcOLJlbx/sxn+p62K8uN66Yxrf1S7DqytZ33+Ddy61jRY5frCLjJx/T4q+N8j0XbD+d8j/O7rvYpbfstu9Shx8XtE87IZrdjalP74lW/T/3cNtL17LgQfbD8V2OaSW6ruNNy67GRfW2+W2Y9xsn9LYvpt/XAdT6LYx6Lty3lGV0/698j/FxlviYT9iZ9fcjtGgLWWbWbfF154318S2BLYEtgS+BuJbDJ17uV4L5/S2BLYEtgS2ApgU8F+bp6WIOrE3jiie00Ae+yPWlfATiejK4m9Sl3VUaDHg0CGLwB6AMsJEMp298BqkPEAvBxLFtDAjxnu0dAREA4MmMB/LL9Huf519kQU10NlEwT5QlMmMCJs+sCHHAN5CBEM4ArQGq2BYaYgHjJOwfp+7xHFHAxW1pm20FvE5x3DdJusrT4Awx0Vk7rwU10ZdLLBswm/VpdE31GDrQt76WDYAbQDajLJ9dCwkC6532WyCBbJSO7ZLIBgIZ0pdxkxAHW8h2QOlmtPLuzogLEpy2cB8DOe26RI3WBOELXyCRC3yiTtub+1vEVCLTSw9Y/g1G2twZoJts66+8JVD7ThzNAt/1A25NBLj/3LMRM/mcC/iY7RG9uStp2P/RzDXrbX63a2CBefp9lWtAG6ow+Q3T8+I//+OWd73znkXWGP4SMhHDlj/c7on9ZSBH/xnPyXmH0P1uFovvZqjSkIv6GhS1k25FFhp9lIQPEJyQNizh4PiQQdggpC+kLyYEtWtd7AQk+DFKGjHVIGt4Tiz/Dt8c/J6sdH4id5d2utI9sOmwq7aIdeYc1/jLvaEVOyIYysrV9/AV+jzYnoxW7hXyFcOUYvyGxeEa283abJj9+FgMdfyd98jGTC9EJjk1Ex1lcin47C7QJj77fQPXKN3T9z3y9AXsD8auYET3PM7p+yfxtIsCEVoj9+FzKnHxk6mDyzsC8+zj+ouV3JiPub6LtEcD6PQ9vEdv+zrriOqLn2V4fu/F22MnMzW4MaXOIV3xB/AH2gD1jG9nKmDoQMxkvfOZnfOaRvQZByvteWViUxQeTvnGviVjirMvHtql3SF/6EDtPtjh2x6IljvGXdyGbYLecWkfdf/gQFoLwrly2LP/rf/2vHwtSIH4Tz7sPOma63zp2TGO/1RjXsqLtPPe+e+/7I524tVNCj4H7t/Wh5XAWH1f1uklMndptu7f9TfHQz/a10ct8TmWaPJ58y8rn2Wfc1D+vxjMej0y+u/2JdXIav5zFhtbnyR9YntOim0kvVz70Jjqz8s+UOY2dJl/KMY9pzmIV105+r2XjMlYyXZWT2OJ4sIoLrbO9EMR627p2Fmu6b1f6d3X8DjJfbWPH91vvpzYR+wgZ3ULEN/l6p5ax79sS2BLYEtgSuE4Cm3y9TkL7/JbAlsCWwJbAHUvgbshXbzvcQOdUoZ5sNqDRE9vVhM8T/EyyJ5DB5Rms7MltrutPT0B7lbwnjmnXdQAJYCKZipAFEJMA+2RfAMQDxgGeA/BBSPAHccD2kYB/gIqAfQbiO2PR9ei6NDh0NplOOflMZkoyfJ1FAmBJG7JlMO0IAcs5AE7AxLxjEMIP4iAgJm3Mu3A55y2DDe67fycQofXtJvq4AkV8vIGY/OZ52eo07//9yEc+chA1fNLHkKmQSPQThCvZp7ybjrZzL/2PTkC0AlDzBzlDu/PuRBPV9D/H0YEQ8xAvHAPMDmjLJ38hwSgTkog/gGzqG3IA3SITkOxbgF/6gvJ4rv8F6LVueDHAJP+271WmSe5tsLn1MOen67qMM98xgY6TD3CbfM8KnHMZbW8r/eS6JjPzrBBZk9wor++zbqYuLTN+mxw788GxP57ThJp9sH1hnosfQP//yT/5J0c2KiQH+vuEJzzh8mVf9mUHMRkdp+yQqdHb+JHsKJCFB5CN8YXcg05D8Lz+9a8//Cj+BAIUIgPdRt9f85rXHJmq+JfnPve5xztYIV6zgCELE2hnnk/duYfthcnig5TBZigTW4HExQ7JhIU84R9boT772c8+SGWuww+mHdhgFqpgf/hG/iBgKZdz+FfIVhafYIcQ1fxlwQb155nZqn6Se45NOt76sbLZ9HuD4o6b+Z4yo6MTQWjb7HrFh0y67rbE/3TcnWy0bbVl0rYx6fJ1YxWeER+6Ks/lRpaWUxbVRO+6vW27kZFlvmrrmW/Oc2z7Tb62XCc/ZRlx3r/5ni1/0evEtmzN7R0riF0hMp2pTWxkQRN2mFcT8IlNYzt8EqewZ+ydbb6xG2JixknJ/m5bsU6mroxVWGCBrfNMtijGLvmHzWHTGa/gvzJuIRZT/5DG7jfbUOSDL+AZEK+MFRjzvexlL7vajSJ90XGu9dT2fBaTPilePkge2R/tQtOyWNlr+jj6bh2J3fezzsbE05iu2zj5qFVfTnbs+6dY53vaN/U40DbssYnb0c/rc60PlnW3deqH6Zr0fduf9bDbcp0Mr+uHyQ93fLE8V7KddHjy6dPY5kxekz7a77V/7wU3U5+uxo2rWGt/Pumx9bF1y/WPL5/k2X7Xftz26u9n9TqT6dm568YWZ3aYtkfmB/n6mIfhb849YpEDGbYPPXS59757Nz6+6pB9fEtgS2BLYEvgjiWwg8sdi27fuCWwJbAlsCVwnQTulnyFXJomlhxzJlEmUvn0ZK0BxJ6MTaBJJs9+L2iIu87+aBJvBRD7uSYbqLOzsgygOOshJIXr25POAKjJwACMBIyHQACIg5QlQ5ZjkAkB4gPAQ97x3jMITM6FwMhzkGWTKwFOzybjuT/9kqwciFeAQghW/qhbsrcCVAagzBa3kIvUL38QyByDgA3Imi0wrybc99zziG0DrS8BC64DBiagz33lMlfAX4PMrXvWW/ruZ3/2Zy+ve93rjq1OIYIgW/J+Vq5FJ0IW8T2ZrLmG5yUDlj4G3IV4h6gN4IvsAHiT1QPIa7LKfW9ZTcBvtnlEv8i84f13gMw8EwD7a7/2aw+iGPDaOkFZIaZCGpjwTVtb/1y3FRA79WsDvbZNX9863bJoeaSe8R/2Fan7yn7bRlK2AbDoxwTercrNtX0+wFNnyxmMm0DV6LnBV8uvQT+X4bbEj3RWyOS7uw/jPyAY3vCGN1x+5Vd+5ep9gjwjWezuL57DcfeN/QTHkx3ZuhgCN9nd6UvsDVKFe/MuVvxm3sXNJzaX93JjY1xPFi3bC7OIgnvJrCNbFuIYW2E7cUhlsmohY9lmmHfIUjY2BqkKKYvvJBMe/w5hBAkVW8LGsG0y9yBgqAekDv6S35TVWcHRORPybXNtZ5PetT1N/e5+aH8Z3eR43l/oxUCTHaQ8l5XviYfW9QadHSsc41aLE87kYh2eYs3kO92mvif9kja6/H5W6uWxi9s2ydpy8dbCHvPEl6UusZF+/pmPXI3PJh9l3zv5cJ6bd4hGLvaZk2/uPk6s4ZPFDBCy2B4+5Zd+6ZcO+8guGowtGB+x+IFtidmiOO88tg20rN3X0UPqjR1jwxmTQcjym0VT+BnsFp/AO50Z60DOZgtzy8u2Rrn4ArZA/7Ef+7FjB4Bv+IZvuHzxF3/x1dbrHTsm/9t92Lo56XQyyibi1bEt9zaBbzld+ZiHLlfb2HOfSaxux8rmplhpwqXjVeuQdfZMpywz+yK3d2pj+4JpLtBjkh4rRF72D66r7/fzug/aN0z91v7fv3sRles16RTHPH/qdrq8HktNPqHb2T7rTCarsU76b5LNqu5pV2SNnBPHKMd9vOrbVV27T+wnp9jcvmmKu1OMc+zMM31d+4BuR9dldX2u8/WT7+/zV3Z1z2OuFnv0vNp14pUYV8+6Rb6yRmQav3zavZ+28fHrDGyf3xLYEtgS2BK4bQns4HLbIts3bAlsCWwJbAncVAJ3S74CJvXkyOBBT7YzIVsBgg209IS7QcAG9RosMPCVyfIEsBiodZm5pye/aVcmoRM4ed3kN3VNZiLZVsmChADIe1L5BLRn6z3knXf6QRgALvKXjFmIM0B7rvGEPO0zmAPYwLMpP1skZ3tkjkEmZgtcgM9kcfJcMtAoC7AR0BFCIpm5ydBK9gkkIqSGgUkDF+6jCZzofvO97ofIewKUbtIX3acNivR5iNZXvvKVx3vbIDIhepoUyBa/yIt+SeZatk5ElvQdMuQagGTklSxgZMpvjns7wvSjgdmbyI42UccA2ZBE/NHX2dY17+FsAMpyzfbH/XyDr1O/ToBP+6oJZJsWTJyVNQFFBtomG7dvso4ZaFrpRO7thR/tf9xWg1rX+cxJRgYb28+ePXfyyZPMXcYEgK9iTMpCFhAV/JGxlq2I0T2uSVYa32M76I/fTYr95B2I+D78EQQIiwYgRbATFqM85SlPOchLysKnQcxAclAu59iSFBsLuRI7zUISiFF8X0gX/CG/sXFskHdA8o5J7BVbgYiBVOV6SB5IU+wbP43vhCQK0Zr3Wec9l/hKbB7il3v4zjlsnPZg78mkSx+vdH06vvIDkw/sPs7ioCnetc0E2I5teteCEIQmUG3DHO9FBQ3EW7/7exMUXbcJPHeMn8YVqxhhwsS+wN/bFqYxUdtkfLH9jusd+XhsERlaLzKW6n5fxYZuw5k/OGvvCuh3nGi/7XFff1/F38gt4xXIV+LuO97xjstznvOcw36wY+wd2+N6bAj7YkETWerYbwjSfj98xynrUsZeeVcsi5ayEI1jjNfwSdnCHx/BM3mnOztJ+F3PlMsiLXwTdceX8O5pFm7gm1Ivx4WbxEv3nxfM9NjoKKu2B03/dvy5zq8cfcc2oWSn8f+hhzNpV/VNX7vPr4v7vqfHgJPtdWxOP658aNuoy4xv63Fq33PWhjN/M5Vju3Hf2fd1fXJd+z/fY5m3Dz6L4a0TPSZa+cv2rdOYZ/Xc1iG3y36w7zfJajl2fOtzk0+27LwI4Ey/p/b4WVPf2u+3fufcyhe4jt6BwTHD/dN2N9lE65Dr4Oedxb3I4RGLqES+TnHx6p6BfP0kv3TL52zy9cyC9rktgS2BLYEtgTuVwCZf71Ry+74tgS2BLYEtgWsl8GiQr9Mk3BO5BlEMinQFfW1PGPP7uslfJuIrQKgn4JlYGphoIMeT4BUAMwFPnjz6fE/wWyZMqMk6hbiAGIB4JQsLogxgHwKAMiAwAtiHBCVL0mQfhB+TYcBCbyEMaAjhS3mQDfzmj7KToQmgDimQ7W7zXlqAw7yPle33IIBDlDQoSx9Px9L37qcGmixrfz8jww1qdCaG9S3lGaQ2CHKmP5xDRm9/+9sPMJXsURMOlBkyGjlBsvCX7yFfAY7pL841YWB9N5hhEKh1zjbTcl3pLfUGVEbH0AUyeuhfyvZzDX5NJKOJ/QkMnMCrFTjWAN5U3gTGdZ/6mn7WWeEJvwAAIABJREFUVJ/ODJlAsQbGrMc8w/04gXsp07JtPV/5kpUPaVtq/7Vqe+vESudX19lfp13dd84mgyTBB9H2ZHVyX/wN92bb7JCwyYblPrb5JYsW8gLiE1LlSU960uVpT3vaQbigw7/+679+ectb3nLsHAAR8oIXvOAgSCFjIFMpB1+IrrNN+Ac+8IGDFCGrHz+XhSw8Nxl31DeLFrAV/CbPh/Bla2DIU4ga2sE/bB+7zgKZED8pm/vwy3lPa4OhZ/08xb/2m5OfW8Xp9Jsz9mP7HSttH+l7x80QsHm3p+Om/XJvL2/7tt9pneo43P6ufWbbgcmpVWyebKXtc/KzU13sY9JG91WO+Zz9y9Ren0/smvr/puRr17t10X3T8jzTu9TTxMjKz61k132B7d5///2XV73qVZcPfehDl+/5nu85Fj7gV1iUwRiJhR5ZTMH4iMUOLNAIIcp4hWPZiSO2MrXb/ZcxGeMjfAVZ7ez+wY4l+BNsOe+nz6sj8AF5JzP38e5pSGL8EMQxW6SzMMRydJ9PYxPbZMen9FXrxTROyLjMOtj62rKZxmwdG7p+7Xcmn+DnTH7K/qzrMP12Hfy89p1TnGxbtIzPzrXs/Kyz53bb2/47Fri99mGWUfuY6Z7VNTluu5/0gOum8dKqf6Z2rmLZVN8eA6+u6Zg16Y5jUeuj+9vka9vQqtw+bt82nWsfN43B2s/690S+XleH9nWWh+91PJ3i1komPW84MliveXd0Z77a1h7RD5d7Lpt8van27eu2BLYEtgS2BG5HApt8vR1p7Wu3BLYEtgS2BG5LAndKvjIxypZwDb6kAsmi6clnXz9NTjnmTJhMDlfAZZNx0wTWE0nKa9A4205xrkk732vAo4GRCeQyIDZN9Bv8MnkTGUYWgI+QBoB+EAcAeWRgQdLm3bGQEID9bF0L4AgQCDAIacB1ZHQBBAJS8pmMVggEyAHuAaCkDIgFPvMOWmevNjDo3y3rM+DCfbUCQA0E9TUGgKY6TPJvYKnr64l/dCvkqvWbLD7kCfCbPkLWyAkgFpIlWcLRqwaH8v67Jv9tJyY2G9RrECryCejdpO7tOIjut/xGFil3umblE/Jsy8D1z/cm6yf7OwOyzkiJs/Z3ptZ0beQ/gaLty5xBEx9mPYic+jo/d5IV5yfwdOX3GuCzjli/U/8m0jsTKHJq8HQCCdPuyU5Tju2t9SkEKITnD//wDx8LHvB1z3ve8w4C46/8lb9ykJ0sTIGUffnLX36QMRz/xm/8xmMLUhY3pB74O4hSCJQ3v/nNl//wH/7DsXgCm4WkZfvtJz/5yQehiq+FXHn3u999fOJDbVdenAJxmy3DIXt4LlsSszCF+nWfRnbW9clPtkzT9x2Hct0Ub1f2aL2AMHV/0DZ8WfrNcSrPyLHcl+y9+Idu84oQtE91/LXu2+93fI4s22+b+PM1q3jka1rO/p3xyXQ9xzz2yS4UUwzrYy3j9ofpi3wmK9y+JW1rH2jZuF+sL3yP7ed+A9/TWCU7MtxEx1o3U+881/rUfo9z2DXvcGZxBVmnP/iDP3hkpGNfnIfUZFxDdizbhmOz/OY4smJnEN4Ny1bBLNxgcUQWQLjdlqfjU+qU/sVmGAN87GMfu/z2b//28TwWf+Bb8DP4A7ZCpn5kyzNuw8e8+MUvvjzxiU88FmjwXC9GcKybYuukx5M+p99cdu71Odu8y3Ff9fFVDO162EdlfGQ/FZuaxgCruOe+WencVN/2o5M9uDzLeRpXruo8xbK28/aL9sNdB7el2+VyU+bUzvavtvOWg/un29J1MfG38qmtK67f1H+rvpt0Ln7Y4yHrjctvPzeNsfre1lmPg7qf2qdOfmOSUfdh2uQxWMfNrqdlOvmHVSxb2euqz85sctK/Q+a8p3XIju++fwT5Sgx96MHDp3d7uG6TrysPvI9vCWwJbAlsCdyNBDb5ejfS2/duCWwJbAlsCZxK4G7IVyai2XZ4mkQb1OmJaSZUBlKmCeJ03zS5niajqwmnJ8V+z88KPPBxEwhpQwMSPUE1sJI6uQ5TG3PMwDffqW+27/SWnmR8QcJ+9KMfPbI+eGYyVvmkTsn6oowAkQCXEAQQrBCvydyAiMgWuACHeZeiiYIJEDDY1qRf5OK+n/q/5WcwKNdPfWUAIrrp7ZcnMGQC4BrYnwwobUCWZLtli1G3ERnn/awT+Ma1AXcASC07P5PrVqv+I48zHcv9NyEW+7mr3waI284aPDsDqSagbeWwIsMmZqcyuMbES+41AOe+antrO20bXenEWXus9ze9biWLySbO+urMx0z+NNf7OSZcz+q1sjOXyfcmXieZcw1EKdmpbDUKSYqP+vIv//LLM57xjIN4IYMUUuaNb3zj5a1vfetx7fOf//xjO0+20M4W3tgpZCrkyHve855j62IIW3SFxSZsT0pZ2HQyYyF5WVzBH2QP5/CTkDjcw8IK/C1bkXJNst9YtMJ2x0996lMPErb9UPuv/LZut41Nutt+ZdLpSffbj+aa9hHRWZ+3Tlh3pnjPeW+XPvl2x4C0MXKY/DzXTz5g8rE3sZ8Gv1tPrc8mJBuId109TnB9u47uU/vyjgUmON1H1Mcg/RQfU9YqHreMHEcnWThmth/qsty+1ueWUeta+yzGmtjY93//9x/jHBaX/YN/8A8OO7TsGedgqyzWYEcPiFAWqkGMkq2Kr4D0xEYhQnnfKtmnEKUhs1OXlT25r7IdMj6DnUPwKWTlkqVPRj31oe4snGMcBRnL4g7eH00b8Cd5h3vGBJGrP1e6fHa8+7J9vWPS5G/ik903tofjPFuBFlrVdu7xSdt0zx3Oxgt9znayum/lQybb69hl+UxjAMus2zxdv6rLdK1lP/Xx2Zimx4O5v+cv9r1+Xre7y0s7vDBj5Tc/SV/Y/rr+reo7+aaWVetPx9A+v7IX+0nbt+Uy+ayzfu+2T4sKe1yVfp3G/Dxr5e9Xuuo+tv5N3y2rto/JF07xhmOu+3HfrczXs/I/KfP1wYe3MucfRGz+bfJ1pcH7+JbAlsCWwJbA3Upgk693K8F9/5bAlsCWwJbAUgJ3Sr4eE6Jb5KvBwJ5sTud68ryawDUwlPsmYGCaAJ8BHZkEJoPBZZtU5LjL8US5gTJfO4FPnrwazPZkOvXKFncAiH73KgBf3isIMZAtiCFk8+7YZB1BnoZM5RlkaORdroCT2WITIgHg8c/+2T97ZGmxTR7Zs9zLdzLAAAcbDGjytZWsZdBAoHWlgT+XlfsauJ6eZ1AIwNNZH5MRGEi2DlznMlo3A8Q3aJ66NzHhNgVQaWAi+tRy8zMsY4Ml1rW+5qbtnOxndayBz36mga223y5zBZZx3JkIrSP2I35Gvne5E5g0gYmtC2dg3hlJfuaPbucZ1gvbRNrf51e6fAZ4TkD2dcBt23B+t43ZRtte7BMgLSBbIErJaGV7b0gSSAuIV77jl1h4wjUQr2S5sQ3pC1/4wssTnvCEg9hINhyZaR/+8IcvH/zgB49PstDwbWTFZst2+o/r8ZV84n+TxUb78ScQNxA+fPKbOkK4cC3/IHAoE2LnRS960eWZz3zm4UudWdc2PdmrdX0FfnefTzaRa1q37S/cDw0w5/7Y38qPZ9tirk9s4NoQh9HLSbfcjty/8nuT/jex2D6uY0fHlJWOWh8t2zO7s7wi4/iFJrcTq/u8dxawPPjeY5a0fYq3lut15OvKP/X4ZOU3+vgUW9OWtGPlwzsW8ptxD+95/of/8B8eMmBxxTd/8zcfY5Q8q9vIggvGPCxMw965n+/4CcZA+A92+sBnZCEaW5WzY4XfwWrZuG4ZAzNGg+glM57yWSQC4YvvoH74l7zXOduqs3CD5+BLGHsxBiMTl+szbuk+sU1cF0/sU+ybJ5/rvpvi8xRDr+4R+Wqf0vo4jTvOYn3sfIqNXfZZOZbTykbazh27VvEztpU+WemI7cB+5ywudyxt30k5HlPaRlfjq/ZZbrP7f1oAtLL5bsNKJ1c+v+swkZOtB+7D7nfbx2psMfkcxzyP4Sa7cH+ejfc6XkxxMzHVtrHqp9azSa87jk7xy35hipNTGavxyqTDLMY4nnELwT4yXx86cl+vFpjadq7iee67Ned+RAx4mL09yqS8nfl65pX2uS2BLYEtgS2BO5XAJl/vVHL7vi2BLYEtgS2BayXwaJOvPRn2RPI6oMUAQ4Ojnqw1qGfAZ5rUTRNQT8z5ngxYJtMGi6eJaLafDcjB55SJY+Eb+M6EO9s25xMCNWAeRCrEKu8wA8CDYABEBOBPRkfeLwhISHYXoB1AHtkUgH0A/gCJfKdN3A/oCADJNnmUzTMgGTgP8AcACAHLvXzP/ZQPeJj3NPKZjNoGBC2XBp4mICXXNOBkcpfvDVx3X7vsANTulwYjGxzxbwM8E6jW+mnwpoGqtGOq/6pODWIaUAvwdgVa3PMwuNHkSgMmtsUJgGlnsQLSJgDTz47Mc53b7QyubuPKWdlvhORuPeq+W8noujZOMso93j4t/ZE2TGDpdc9qkHTSx9alfs4ZUHemz60vk463X12VZ/vtvl/5/Parj7juocvl4//z44fPI3Ps1a9+9ZHNCqH50pe+9Hi/K8Qr90B6cs2///f//tiKmKyyb/qmbzo+uR4/SlYq2wbzrtj3v//9V+9rxW/iL/nMe2jxcfg+fCG6Rh0gUvLeWRZ08B3fR1shhPiMjaPf2Z0AHwkJ/HVf93XHzgJ5Jzb3sptAsuKzsCX2GhuZFhrYbttHtazbR7VuT3HTejHFPi8+op72e8SvxML23R0LO2ZMzzKp6Hht2+d4FtmEsJpiTtplANs2vJJd6jXZ2XW25xjUvjC/825c93lIbJN/1MPEognYafwx+UfLfOV727c7xvQ4qn2GfVVkGx2e/POZr3X90lYyzLFfMl+xp5e85CWXpz/96Ue2+mos4GcgVwhXxlNkvZOZykIMSFP+YfO8g5U/tiTOe5mTDUs90HH+6Ldks5LtSpmQu7wGgqxcSFieB6Gb8hiHMdZi/IXP4jr8B/6AMRs+i+x7diJhvMVx9IKFIHzim1gUNxGzHnOtYuMUt1uHp5hP3Lsaw9zaCnSKBdaP1rXUaRUPJl90FuNbF1e+rI+3zva43eVO+pnyWtenutpnZdwSW7UcVm1vmfUYMD6Nz95auvun/We30/VrGfn35EMsC/tx3+fx4aRjkfWKfHU86b73M3vxxeTX7dPtlx0bfI37lmtuMp61/K+zlY5X+e26d91SZveNZWG96md0H/Tvjpdnz+u2pqwrEvZyuSJffe1km0cW/Q3+bfL1BkLal2wJbAlsCWwJ3LYEbhaFbrvYfcOWwJbAlsCWwJbAMSn6o719blMgIQo9GXVxmXB74j9NvPuxnszfBFThGk/ODVJ44txN9SQ3ZWTyauB7BcLk2mli3OCMZcE5SAH+AO4gRAHuyJjgGOQqoH/eVca9ALGAgxCjEAYQrfnNMbIoAOsACgPs512iBiQADiFtAfS8NR8kBiQFICJb80FkQEjQNoDAP/Nn/szV+1/JlAX8JGMkhGwDxavJ/TTJT3+lr3NN+rR1oCfwK/DKOuH+sDwmoGMCGgxquL9zv98XbIAq+ufnXIET99xaIX4LnLDemmSkDK+wbxAu9TUYx7EmIyw313HqE8sg5xsM8jUmYSyfBqtWYGf7gBWoZFuMbK0/fcz233rjcw3CTa7w0LPK8onuWTYT4d/1dj3zPX50AhpXPrL10vpmPbOOTPLy+clnrvrR7Wo7DBE5hZhVHOBabOl3Pvo7l3fd/67LT//0Tx9+CV8DqfoFX/AFx6IQtu/Ef91///3H+x95b+tXf/VXX5797GcfGa/84z7e/ch7XSFQIW/we3lPHT4L30nWG2Qu72mFLMG/0gevf/3rL7/4i794vM+Zc9yHf8QvJl5QBllrEL34Vnw3i1yoG/8oH38JoYtvhoBhu1Pu4Tg+nGMQSCFl8d/ehty6MvkO64D7wDqd+vYioO6HxHT7Ytu/ydf2r+1jrbNesORnUp6JR/ul1DnPcT1SPwiw//F/P5zBeN+n33foRfvfyOeMYLDcfJ3tIrru+q/GBh27cl379dQ1vjtxxL47Msq1WYjkMUX73JU/bfm2D7Rv6Hg8+YiUZzJ4FXdad6fYu/ILjFnYLvxVr3rV5U1vetPxPudv/dZvPbYVZwwy+bqOk1nkhs5kcRv2/N73vvcgYiFOIUexR4hQ3gsLccpYB5lj2/gQ7slW44zZyKjP4g3sHOIWP8IffiO7h8SmeQaZshC0LILDN/F+WsaC6DGkL1uVQ8jiV37rt37r8COPf/zjj78QsI4z3Vf2ubGjjgGxC9vVSv7W0/bntvu2scn3O0at4myOn8XCtr3W3ckGrBMd5yynlV27Pe1nrotpkx+f/LXtouc1aVPisX+3r+J3xrptu6t+sY+zXkx1X5VpOUxlTGOW1GeKKda9Lo+yHNN6cV+30zGx/fjKF1qPWscs37a5qW/6mR1PIxvr3yr+d1+5ben7SSdab62D/j7ZZvuKlc5f1flWNutR1yN1dfh3a0viqxh2RsDeQsU/7dM+bePjszT30S2BLYEtgS2Bu5DADi53Ibx965bAlsCWwJbAuQQeLfLVE+pMQhtcM0hzk36Zru9JqSe4K0Dh7Fkuz4CpwWJPiK+bsHOtSWkANYhMsivIMg04zycAfbYKhhTgPkB4/gCRqQOkKgAcf4B4gHvZShhSlD/Ocf20TZ4n9w1MAEICBFKHELHJrE09IRIACZPVFHAYgoB6AHxm+zxAw9Qv3znvTI2erPfEv4GOCcDwNVOfG4g0MOOyDMJZX88AhwZzfV8Ina7vBFparw3mpK/abigT3UxGHf0GGJ2/ZOTw27r36fd9+uV/feJ/HfcCKCdTmevy/kqexe+8uxmCiOsD7KIb1BHdStYfusZfruOTPs5vrkc/+Mu77PhMhp/b35kKaWvLcWX3DUBPPmPSue6DPO92fFTXyXp3HaDdINekjyvdX9mMQTXbxVSXM1CS5/oero1vjD15MYCJ99zb95t0ugLZbmVs247wM5CdbDHMVsOQHLyTkXe8PulJT7oiMdHfd77zncc1kCYQsmTEQljgs8gu+53f+Z2DGOGT69HtLF6BYOUvW67zPUQo9pCM21/91V89yuM89gdpgk+zLeL/IETQb86TzQYZw+8v/dIvPQgT5IWPj43GVrJAhk9sinLYzhh75Y864VOJCfj62FCD6jeJce2/HLOt/9i5dcDnJnJl0qU+Zr1pQqUXlkzgferTNke52bnB783sOD3VcQLyE78n0mLSc+vuVB7nHRsooxdnGDRvcjztXoH87kPbVfffyt/5uvYf9mfWAfuftvP4b8e11k3395nuuGzGUCyy+KEf+qEL77rHF/y1v/bXjoUMGWNQFrqbzOHENmzOixmiQ3lVAwQqPoR3wrIbCPqEvVE2WaiMZagzts05/vHM9Amf2CZ+AJuFrMVuuQ9bTuZs2xGxlXZB5pIFm3dLM97CXyXLlvOUzTbmX/mVX3kQzuxIQrn9r20nbZ3ibHSnbWVlf61r+T3FoxUpY53qvu+2TOdXsXwi7SY9bX2dbPas7tMis2nMx7Md89r+7MfyvKltlrn9RvyUbdb9Yb9huea5Pc6xva4WqeRZfW8/t33PJM/rxie2lf5ueXU8OCNvP8lYkpHJorpbYxH3Zbd30s/J3qbntI5EZvb3rsOk+x03Jt8feUx6MdXhOh+wGieudLbLu6rHLYJ11QdXWwrfWpC6yoANgXvvvfdufPxM0fa5LYEtgS2BLYE7ksAOLncktn3TlsCWwJbAlsBNJPBokq+eDHqSfx3IsqrnaoLeYEKDR9PE3fdM1/fE1wA0k94GXpPpwaeJMAB2wHdIVwB4ADUysADUANqSFUX5ATkgxSBWeT9h3v+VbFaOcS7Ae2+JTLsaADCg1OTrdcAJ99LeEHQQxhAYtIFsXMgQ2kQ7aCv/qD/gIPWECIYsoP4QIhzjPMcBNPPes5B8mZxPYK0BBBPjq/5uII3fK/K1ddU6M4FFExDTOs6znF1jYN7nAFU5l207+Q2oi96E3M69tDsgazKW8z7KvJsy2cycp54hU//4H/vjx/atPAdAmD7iO3oJkMxnyqQsnhnCNPIGIM4W0yHgKSNkK5/ZTtXvBYZEoq+Thc1vdDgAOfLIvQGVUi6fqYfL5HuynKw37Q8mm2if0GBozht4bL/UPsL+yd8noqTBqhWoNYG2tgMDytbhtHkFGE4A+eQTu17R8ZAX9idpU8ilqY2xwZZrk7c8B13Dv0CyQL6yGwBZrJAsvOcVH0I58Uk/8RM/cfnQhz506DzEKzqOTpPtSkYZ/pZyIUEgRfjM+x2TfYp/xS+lffht3gf7yle+8simhegJMcp1lEFGG8+EIGFRDZ9ZmIAdUUd0FeKFbYchTLAdfCY7DBALnCGbBTDYIgQsdpq/+NAQO7ErZIFfTbasty5uvbWut/+f+rv707GvycPWq/RrL0bJdQ0Kt6+d7PpM5+0nY58T8JwyJru3n45N2YZTbnQ/8rWtWb9jw7kO3Ug7VwsV7FvaFzUR3M9yfewHVn5xknnfN429uKbjqeO25T7F865nlzfF7/gf3p/62te+9vKv//W/PmyazFBISGIKNpNxETbkdw9jW7GrxKyUmf7kN7GXcQ32jg9IrOPebDNMuYzPyJInAz9jHHwJfsGL4Fp/pj6KnmRskC2RyYRli3S2RoaUjVzwJyzmeO5zn3t54hOfeJDDZ8+xzt0O+XqdDuV8+46OR1N/+9h0/ypOO6a3/tq2bcuTrVvHVnbU/tN1mvxI+4O2+zzT5Fl00H5xkleuW/k07jkjHFtW6aO2b+vKGfk6jRnc7x1f3G+TP2pdmuqb8u17WpYu29clXnm84TrFBic/1mOpjkNud4/RWoe6nzvmtN5PcnF9Jl/Zz1zZyVS3lonvbTvlXC8E6L7N/av+7OtbPo+55zGfZIZ+Z+x999238fGVo9rHtwS2BLYEtgTuWAI7uNyx6PaNWwJbAlsCWwLXSeBuydcHPvHA5YEHHzgAsQYQDTB4onpWJ09wz8AZP6snxa5LkwVdvieHzphI5iuTzGRuhnClDM4DzAHaeSs6tuwF+CfbCoILQoFrAQjzTlayFgDwIAsA8ADRICydTZh6OdMpcmsg122YJtw9se5ypkm7+y7tDrFIu2kb7eYPwBKihD9IWkgPAOcQsnz+pb/0l473mUF+8AcZApGQNkc/PGnvdk3ATuudtzo90xGDLSkjukKfr7JzJvkGwKHN6APth1xJlhuEEAAunxAw/CFLiESI1Gwzje5wTcAj+h7CB93I++XQJ79nMuQ/8uN6AOAQqgDTXE/9AIeRd8jQbNvKs5PFR1nJuA5olYUB9CHH8r5h2hgQBlkl64x6hFyGtKUO/M47hE00cU/qQ1lck62zAbnRkZBMXJesojzLGdU8N6Bh9H2lP50FZfs4I19jJwbsorcGjxoo9X05N/nKBgBXPvMM0JpArwZaTTq4Pmc+2nULmZT+j8zaZvq5Lt/gYfwpPvPtb3/7sbUodgHB8W3f9m0H2Yn+UT72wfajr3vd6y5ve9vbrnSbPmVxSN5hjd6xdSjbhj71qU89thZGl5KB7cUDISZoB1t8sk3xK17xikPXEwfQPTJwn/WsZx1Zd9gS51mYAllLpm3IXs5Bmn7RF33RcQ/Zc2m7ZX/o7AMPXv7gD//g8Jv8UWay4fCnIXepR3wBW8B/3ud93hE/2L6Y37Gdtgn71ZU9dL/H91tvW4e5Ju8rNbETPYmO5FwWmhgYz7WRcfpkGh80GNy/VyRU2hJ/5hgS3Y8997mOky2X+I0ct06bZPVx7kl2Jt/TX/ZBk33bv6Qtkd9ESrR/cfmr+D/5rSaoLCOPpVynjq3Wnc7eCknfC1ZcBmW/4Q1vOLYg//mf//mrLb+tLxmn8awsWMqiIGKaF33lmuwgEbvik2N84iuwYzLgycRnwQQ2hj955jOfeXnKU55yjOeyiKx397Ase9xivbNOxabwfZCvkM20G1+WutImSOfnPOc5l2/5lm854mV2PMm4pW3DuuPvHTN7vG1Sz/rUvrvtaBpPTvrXPsW/bVOT7beNJIY49seuo1sruU+2t1o8Et3x+NjPdFndt63jOd9E4pnutP1NPrplvbJZ+4G2N48jekzkcym7dec6f7aKLU0kT7qVcccUJ9Ln0/PdHykj1yc+8buJxcmXJmZatr4vMutntg62LblNbXPTvV03yy91POuLjl0pr3UwfqP9xxSr3Ia+fuqzqZ4T+ep79ztfV5Lcx7cEtgS2BLYE7kYCm3y9G+nte7cEtgS2BLYETiXwqSJfG3jw5Py6yex1E7pMJv2MBj0yoWvQ1YDhVI+UyX1kIoRAZes3MiPym++A/ZABEFwh2ADjAvA7m5WshWR/AqZxLu/543dngqb+EyDqSbhl4e+TDDlmoNay6Em/wYUGvygDQg2QMGRgZJVPCASIED75A9zIPYCa/CEDiGiItmSRQLIgj2wlaODsbOIeEMV1TXtbFwHWIAFDoNOObMGcNtGf2YqXOvgedIC2hTQIaErbIUbz6a2rAYCz/SAyo8zoA/dAsqRO1BtQNVuhojtk4/AvQGvsyWQSMqZMnpPs0ZSZrawDWENmpj8MJFKv2Ex0MjrNdcgnf7SDa9MuywECmH/0c/Qlmbl53zBtStZ4Mgbpd0DuZMkiw2x5TN05xz/OQ4ilv6kDWYzIKtu0okt5f6bB8QbXDBCZNGmfZYCy/Y1BLIOsrbM38W25Z/JvE8iZ6w2Kun58b7vvtrmMBmtdny6rfYplNAF1fq71DpLjl3/5lw9ClTJ4pyMZoyzaoK/5h46QEQtBy7teeSc2/+hj/qFL6A9E61d91Vcd5C3+BXKSMkK6B3i1b0U+2DXveX31q199+cAHPnDYB/dRBu+T/ZIdKhlxAAAgAElEQVQv+ZLjHY7YJTrJeXQYwpTP7ASQDO1sPYrtWf7U9YqofvChyyce+MQRP5zRjm2xSCNbGGcL0jyLMvieLXdpC7af3RNiB7GT+NSJAGj9se9v/bV9dJuifxw3oZqsxAZ6b2obbTMdEyeA1zrs56yOd7avZdLxb4qNXvjRNhJbTIzi2pDwAcvThvip1NP20iR36uH2tW/zuR43pF5uXxNBk73Gfvpcym8fMPmn3Bsdap/pMugbtgZmURuLHLKzQ3SM8vH/6D/lhnylDOTJOS/yiv1xLWUksx27pT74k8Rrxnk894Mf/ODl/e9//2Fv2BiZtyyswD+xmOwsvkx90LEk1zDmwA+8/OUvP943zbjgRS960TFWRAbvete7jjrgk/CPL3jBC47nh3h1PWyrUx1Wdr4aO3bMmGJRH3MdoluTPU3HJruNzqbuvi82Nfkz+4zJD8X+cu9kfynDi4/aT9i/tPy7DrbftMMxf/J7K5n4udGtbstq7DHJxnJu3ek+sKy6rB6TOOZPz1i1+aaxIz7Wvs6yndpi/2yZtUwnf9s2MfnYjjmr+liO1sdVvOt+aHme2euki2f90XZ9nW62fa50z/3xiDg2Zb4+9EfvjL33vr3t8Ep2+/iWwJbAlsCWwJ1LYJOvdy67feeWwJbAlsCWwDUS+FSQrz2J7ElrgwM+3yDIqvqUMYEbDQiGSMozUv5qAsx1AHKA6b/xG79xYQs4vgP0A8TlPa2AYsn+A9jOu04hFPmDGPI7Bfmd7fGoQwgyZytwHJA9k+BMkANMBig02cU5wMIAQiHMAvDy2wBnAwF51pQ1ETDLE+eeRFveeSbgKORkMmMhqSES+CSDBKKBP+4NKYDMICuSLYu8QlAnQ9agdYDTbNPLp7cbBEiFwAxZHjI1GSTJSE6WaMgNrqOPATgjU/qNdnMN8sz7cZGds6ItS4P53EO7PvMzPvPyJ/7kw9k13OesVuoTcih9Csib7QxD2CZTNH1KO50xzXnanWORT/QideS+yLBtjOMhdQ0GBtiKnCGGqEfK4nvAY+QaPaf8kElcy7m86zi6wCcyp57Ihesonz/+YWuA0rk/JC19wXOzXWu2ZeU8upWtWdGtbN2dOnMN1/PM2GP7BfuLJkomwLRtt0mZM/sxUGmQ0nVoEGzyjy4n3ycgfvIFU3ntU+2v48tzTXR4Akvb74fw5D2Lb3rTmy6/9mu/drz/kOzSZzzjGceWw/QrviQ7CpD5hl8m2z66nYxvSAiyXSFGyHYlY5b+N/lnwtB9ge6xxeeP/uiPHhln+Hx8EO9ZJMsNMpcM1hDBuTeLFQz6Rob2qRP5ahlNxFp2Gohvw0bwocnwJSYhm/is2EGyxZEL//CjkLH4kryjO1vZJyY1+WW7dx9PsT3tzXXRea6lXGeaxz6sZzcFx/te39e2Ex21XFtv/Tt17ro08O1xROzSskq7VmB1Ymr0ZRr7uC05z7GbkK+u73UAebdtkme3zb7I5duXTPpivxgZmSxrYs5lJO5n9whvA5w6xAekfl5owXdntp35Wcd0ruPZjPXIcIf4ZEtz/BV1wDeQ3Y6fwvfEvrqfUifKPlv8kDjJGOl7v/d7j91THve4xx3Z/5SND2ThCduhkyXP+PIf/+N/fGxFTNxP2X6+ddR2OsV821f76skuJh/feu9rrC9d/hR3Up/WQcc067Btq2Og69+62gshXBe3JzraWf1ntt5+buXr7DdaZl3fvnbVV5O/87G2Sdvc5KetP+4D18f90eOLtunYwxQL7PdaNybd8TH78tb/Sf7tByN/92uumXy969f2Pel1+82WZcdeP3uSxcp2Jhm2Lq3q0r5ipeNnPuW6tp/VuzNfD5kcL4Z9+N/edvhMevvclsCWwJbAlsCdSmCTr3cquX3flsCWwJbAlsC1EvhUkK+Z9E3A3WpCdt2kdrqvJ/cT8BPC0hP/CTRM+ZQBmE2GBe8XIxMqWXkG0bgeQA9SjS2E2VKXbSBTdibhzkz0JNvZFSHGqCskZbZzBBj3/dSDYxBGAQb5DUkAocUzs7Vs3lWWLesAJELapn8CJoXs83sDAw5TJ2fDBAiwPCP31Bu5hOTkHPfnvaTZZpcsDgBN3uUGmAnAyTnKpc4Ai5/zOZ9zbKsJcUYbQ5Bm20bkkW16Ocb5EIPIAfKSrBVI4GxHyjNM/kbvOnPFmSR+Vy11SaYdREb6B9mSYfen//SfPp6b97Qia66BnKcNfEYmAYUj0xA5AZs5HvJiAj8pO3qQdpgg5FgyXa8DO12+gcsGxfMck3kp2/c1gJS62s5yLLqWtuR9yyFfOQ/wnG1dIcbSz+hQiG76OER/dCH69PjHP/7oH/qMctEx+hKbTaYs57Cn1Cs6MPVBt9UAmf3LGfkau3HftW+agDj7V9fDhH+TaZa7dcE+bQLYVn558rXxib4n3yf9xUd95CMfOTJN3/rWtx72S8brt3/7tx8+Fd3lGshWSAe2A8aWs5U2z6Od9B8Zqc973vMuX/EVX3GQpG1blnXHkpDA73jHO453vZJdi81SF7b3fMlLXnL4VS8yyLNNvrrv+J7MPNtQyyHlxP+4brEL60fsO4RBFjzgP/GjEDaQN9gLPpati6kHcQpdz3tvkRcyxifh30LeTItJqFOI7pBasT8T29HL+LzYsYmw9hWtf5ah407k5GdEVg14T76sbab9pOuRc7nHMY9jJg0nvWq7jj9pu4ufN6ljIsi7HKQOeX7k3gRm2hGfZftLvSjL+tZkhbOWXX778B4LpD/SztzrPu2FEKlv24791eRP2oYtH/e16zT1Q+p65oNTHr6ILc9/4Rd+4dj+mFhDHCH79eu+7uuOTFhiDAs+okP2z9HhHOsFMdSBd0KTdf/93//9h12+9KUvPXwaiye4nsVG/+7f/btjsQqLL/7Fv/gXRwYs9t1x2/298uOWu23L8az73X1DnWynjgtddvs2189lTv2UYy6/F0y0rq78Qz/XfT/FNeto/H3X0WW07loHVzLxc+0/2pf1uKPja/yD7WE1pmj7tV7aB7r/21495phs0P0WPUmdux9aNj12altuf3Pm43OuFyZMZVKPXixl23D9Oza03bSfaj2e+qb9F9c4XnUc6fmZ9c/lu01n+nGmo+3PVvKb9Dn+b6qf4+9xnTJfr971Cvd6CxXf5OukWfvYlsCWwJbAlsDdSmCTr3crwX3/lsCWwJbAlsBSAp8q8rUnqwEFpslaAx5n3bWa1PmeLs8ARk/yGiziN6AxWzoC9gO0QRCE8AtgmvaF1IS4ASwLGJEt7DzRdB0zoQ7Bk+cGsM75TJK5zqBoJuB8Qhh5i9y8t5NjqYfbnTabfHX2ZO5J5pWBGJ5nANXgC7IIgRuiNABKwPuQBRCn2eKXT4BNy476AGIm07PbkTolixSy09dmq0FkTjm9lXHaG/I0z6IMMsdCjifrNgQ5xwPOBMgJ0M253NegirMrLX9fZ4Al+tXgju0q5xrENbDifl+BKl0mvxtI6zIn8jX63e2YymtguIE2zkf/uB99SVZ4dJ170B2uzfeQc/QD93jrcHSMYyxwgMDLO3npG/oZHQHEzncAb7awBVBP5noTabbD1CP20fJe+Z6UkfMGKbtvI0vrRx/z7zN/2/UxeO3+biByAqi779vvuY0BL8kiw79CeGJzZHBBYvAObMhDSNcPfehDV++ShmCMn0Q36DeIjyc/+clHpiuLNSDU8cWWQYOVE+AJIf/e97738mM/9mNHhtsXfuEXXl74whceZUNaejtY626D8VMcsg1POtFEuQFOx5vEhPS9QeBknEevsx0+CxUgdFiYkPc1Q86ykIF/6DtbvkNY0062M2XBi7d9R855FvfEl096Fh1KpmHqbN0yqWgd5JrYDmX7e48JHNObKLDOu68afOa6JkDbltpGkvXWdVsRCvEJrReRB+dj7714wnph/5g6tV7zjIwn2u4Ts9K+Ffma/p36doolDcZH3v50Pdu32R58XT/f+ueyu07Wi/ZTscPc4zKnONtxi/5hJw1IVxY6vOc97znIWBaQsViMLFiIUBZtEDscB1x++rV9O79ZLMG48yd/8ieP9zq/7GUvO/wh45P0DRn6//W//tejDl/zNV9z+L0sGrK+d8xuebSMz/zk5Nem2NLXuT/6eWl/L3aITbQ+uG2xXfdRxy/XxXrathp/Otm0fa39b/ujXNfPXMXUjkFTeVOZaW8vHlndP8k87W+dd4w2oZeyc1/0t33Kqu+tJ/GHrZuTLllf/d31Xo1FVuVPPiEysj9wmyfdSd/kOVdk4S3UtuveZbSeWC7tl7qv7cey+KH9sOtnPbJcrINTe+1b2892XDzz4y3zQ1ZCt1sfqUtnvj740IOXe7jp1n333ru3HT6z+X1uS2BLYEtgS+DOJLDJ1zuT275rS2BLYEtgS+AGErgb8vUh3lf3iU88nAlya0ug1YS5AY8GHxqkuSkYMQFKPVH3xLInotP9tAdiBiCMzDoyiEL4BCDNZDmkIb+T8ckzAKwDUnOugdX8DnHH75BLDcZP7UnZyI3nhqiijIAitCMZSgG03A8G9r01ZPoi70E1UBsAKjIyIcx1Adbz3GMifWvryUz8AQpTD2+/nH4KIRpyjOM8D4IEMiHvCoVQYCtongXxne01IWD4IwMVUidbQmeLWeqZd4FSt2zdy2eIuHz3ddajgGoTaNugRoBzg1sGEhs4ib4Y5ApAFFn4d4NG1p/pOWe25bqkvt3Gfl6DpP07zzuzectodb/l73bFptFXdCPbQ+edthxDV/JuZj4hZa1L8WNZ5BD7hIRChyCp8j7ivLMYgB1S1tu8xj4sY/u2CRScwLa0qf2TwbYGwPqZLaP2g+6X1MGAeF9/5qO7nitgL3ZMRvpb3vKWy7vf/e7Dz5LdxXbBkBgQryx4+fCHP3zsQADhkXcIY5f0CXKHeIWwhexge85sVx3/Z3lMft72SPlkkvHO2f/yX/7LkcVGuX6fY+tf+noqu/uiwcnrzlvWKT/9PdmH25Ky4/9ZbID+5x3cLFBg21LIWHwquh4/B8mDnpMhi//MX95ZnrgWv9464QzZ+KjYVNqRDOLJhg36mwxxm1u3+rfLtY1McTR+fEXgdh3PyFeTaSYZvaAquhl7c93bB8ZXZKxh0q71KfX0wijrS/yJfflkoz0+WtlQP3+KbVOccZtW/mvyWx1zbBOOhS3P1bn2rx3jUvcmoRKbiSGMDclShYRloQjn2PacXRawl+x+wfgDv8aiBr5nHNJ6Sv/zmouf+ImfOEjdJz3pSZe/+3f/7uHXbAssIEpMo8y8z9r+yXFm6sOzvo+svdCo7ah90MrfT9dN/mzqj9afyV/0uCjX2P5aB3JN7NXlWg8iB9vqFL87jq7qFBn15xRXVrHaPrVt4iy+R743IYNd/5Xu2I59ffdtlzX5vY6fjilTXEvcbbm5H6Y6xfe2XnWstS5PPrR95GRr7Z9Sn7YHtyH+3/KIz08McDl8d8yYZO22rnzc5G9bRi3blQxTB7eh+xdi9ZDDgBlE9p+07fCtaw8Clt2E7v20jY+vOmkf3xLYEtgS2BK4Ywns4HLHots3bglsCWwJbAlcJ4G7Il8hFT/xwOWBBx84gCdPSvt7fq8m3z3hXdW7J3KevOa7s0Smya4zYHx/rm2yLOBpT0C5LmBsJsK5N2Rm6ustKJlQO1M1gDYEQICFzgbgfmdfhSzi+mSF5v2lJn1DYFKPzljlXMqh/vlOG7g271jje2fUcC0AZMgg6hAAPyBH7uF+v3sRMDGZxBApyVgNOAA5yx9ZjQGL+IRohTTIuw4hbcgAgUSgDIBNCFiyt8gGYStogEm/B5Tn+Z2oV5P9xzzmKoPSgGsDFtFfk68N9LXuTgCOQX/rfmSXjN7OolyBGi7PgE3AEH+e+QTXNfYwgTYrO7xJ2ROIalLRvmMCde1Luq22Z4OTtm2Oh5iFfIKIJROQzEpAbfSM7EDePwoRiH5xTwjYkPnoGZmxbDXNsega9ow9WO8tw3w3+DsRL2mnZRA/MgG4KwK7fWD62P7Mes3x9l+TTkenLNszfeMZZGSSsfUzP/MzB9FJFtnnfu7nHhljnH//+99/EBn0Qd4DzPEs4EDGEA4Qr2wzTHYYmZtZ+OEsEeuJ6+qFL44FPIc+h+ylX+3P3H7r7xRf2m7ybMc+A75eLDH1q+Nax6DWkbYtA7r+DoEDGQsJTiYdJDdbFuNb0XfIIzJhybpDv5MBjg2g3/jQ+G7LwH4x8So+reUQeSROuBzLwbJKfLT/aZlNvmnqp5UP8/jB8qSeJi+s6wHH239mjOCFNPZLrVfdf+0L4zsmH2jZhHjPscku7ZO6Tn5O+1TXOddFNu7/KRa43CYO3Fb7qOhP91f/nuLoZC/RhfRZ++aVD+v7qD8xg4UiL3/5y493VhNL8u7X7AKCHfF+WEjZxAtf4/ZBuv7QD/3QYZu8Z/o7vuM7HrELxeQfXP/r/MPKj9vHRBc6c9f22zpxnb64b9pn+dxkkx2vJr3imG1zRb62D7LORR978Vr77fZ3toGuf5Odfv5kfz336FgzyWqS7eQfJx/Vsmz/Yltwv+U6981kn5NerHxeyu8xnX3TpOs5n+d70UD7T5fVde840213WZPcbHuTj29ZpL7+tK7xPbFx5Z87XnS/+75ezOkYYr9i/e7v/t1xoPt18hccS+Zr5N91hmBtnW55b/J15QX38S2BLYEtgS2Bu5HAJl/vRnr73i2BLYEtgS2BUwncLfkakC8g9tkEtYFLT26nSWNXfJqsesI8NXSatPYEtyeJDfaEYOVZBnW6Pj0ZNViXZ2QCbpDSBIBJV09AQ05Fvj0JDoBnMviTJrX3PDykmICBFYDhLSa7v0wI+5x1oMESfgfUS7sDMBg0SXtcX9qWv5BnZHWRmQxpwCdkLJldkGqUkS2HATs/+7M/+9gaEOIGAifv1O0tRS13gxIG3xv0cL+4D32cspw5fQARj7m1CvxWdnRkYuLCesRzXV/LuvU2fZJnNNHUfdZ2YLBoAkNsR5M+uu2xjZU9UjdnWFt3Tai1vU/AY9phn9Qgkv0WfZLM8ZAlLExAhyCi0C0IKoB2SEH+IA39LmgWFEAComNsU0ymE6QVoDtZmtmuuomm9JkJH/dLt89tWvWfgVHLfbre5zub3rqV505634Tn5AtyH3Lk/a0/8iM/cvgh7JD3j0JgIGdkHtuEyCC7DDkjP7Iwn/70px8ZYWwLjE1DxuZ9pelj19Vgduq5ItC4PwtQ0l+2iehug/T2nekvrskuAJNtWI72K96u3vGmfcDZgg/rzBSj4lvxocgWXecPshvdxo+y+AA/Sp9AyqYP0Guy+8g05g9dZ3GLiRr7BYPHaU/kHxvMlu6TLdsHxVb6mGOrfaC/t99wXHG5PYawXbZc7aO4z7tb5Lf9efywF0clrnPOsZays4uFF01Rh7y73XrHNVkkxfH4s8gq/WB7t355PJJ7LOf239bf7lfLs2PSmb9ueVp3+R59iRytW+3zs3gk90xZ1JxL/2SxzBTn0nbrUOIEC8DI4Oe91WTq02e2e+7JO+OpA/ZDVj3E6pd8yZcci8Xsl973vvdd/uW//JdHXz7jGc843vlq/Z7sfuqn1lX/nvrAcTnnO2a2DXX8z/X2w13WZLttc/5t/93yd5zpWJ/n3HSMEv2y7lsfp7jnevYYi3Opu8tJ+ZO9ua4dd/idvrfvWsX07v++Z5L51O+rvvG1fZ/t1v3Qvid1Wj3X8vP4cPLD7Y8sP49jrEPW7/Zv1oO+37bS8lm1ZYpdPeZzDIlPaH1sf9oybHtp3Zv6c/LRZ34wz+y56mQjU31dh/HZm3w9c4n73JbAlsCWwJbAp1ACm3z9FAp3F70lsCWwJfC/uwQeDfI1IJYn3ZNcJ9A7k7wGTzzh9cS4J8n5PU2kU0ZPQF1Pg6N9ve/LpLaJOt9jYInvBtUCBhgUyMTTk1YD8Smj28z1BmRd5kTOGBBoWbrO7h+X7+MBmVLOBAZ6Qp22NWHRsqYe3SbrQIMBlJutmslUgyQjexHCAJIMUpYsRr7zzkPOQaxAhAGAZhtNCB0yGLNVcYiybmf6YtLhBu4aJLMtuH+4z89x2au+7+NtJwY+OWdydwJUJrDoTF+sx7a9yV5zzDp2dp3lFjmlvSEmfE0/f1V2+6LIyP3WZfH8kFPRI297DTGIXkHCJkuT8iBGQuChz+gXWbFkDEb30DWIQ3QQYD7bU3bbuh/43fbttk39djv+dbLz1vd+XgOhLesAlZB3LIyAeP3FX/zFI8MVghMZIB+y3JO1DgmIHZN1jP3+qT/1p44FE5CufEJwI8Nkh7OIYvLLqftEPDXQbV3N98mO3QctWwPwlJ/Mt5YJvxskdRzqmLSSsfW4+74B8MmXdt9yD7LHl+I/+SQDDx2nP9DzbFNMW9FbdJq+YOEBiw3oq7wfOVvKu25NgLutneU/ES+TLOOTVmOAyWdZHmcA9QpQnuywxwtNsDhWxvfER/PZ5G123Mh98YHTwgDHY+tlx90pBnhM0GOYle412THJPte43S6vbcny637uMaYJWNuy44bHGB5b+Dm5l/K8+McycR+lTPqCXTjuv//+yyte8YpjkQh+iN02WJBABj3bl2M7WZjDFubEDZ5FXICAZWtz3rccsvg//sf/eCxM4T52A/j2b//2K1Ldsd9t7vh6Zg8T2RF/dKfEzep5k+20XG2bK5+V9kV3bDuT7rbOps32l13nyLN9Rbdhsh+Xb/1rf7CSU9qXdq3Gj+7n9NVU765j2n02dvD458xHXOd/bXNub3Ss9c/PddluV8rsMXmOd7+u6ti61r4oz+SznxXZeX62iiuOd90/HQNchnVnGmesZNVya7mf2Vz6pWVhXVvFR/v8/n7WB8v63iJdb6J/O/P1phLe120JbAlsCWwJ3I4ENvl6O9La124JbAlsCWwJ3JYE7pZ8ZWLm94pmQjxVwmBkT1wNJk2TxalcgwkGZlK2J74NouRcMkUBig3+BOyjLIAxv9vU9fOEPRPWnrg3qDgBlZ6wmzRowCDnnMnRk9mbAkY9SZ/IlwBCLjNkRkCK1eS+5RnwcAWCNZFruU2AVMs1daVPIXMgZcniItsO4ofvEAqc4xrKhPgh0w7AlO0B+YMEyraakGbZXrMzkNwOZGdAeAIYrMPW9wksm/q0QciVoVvvI7fUL3WwvjVYaTBwZYtTXawjNwEFLQ8/cwKsvE23270CunJNym1gK884I3icidYyQq6QUZBS/EHum6wCPIc4zLtKAebRJUB3yCoWAEBUQT6ibwD06Bx/eXdpMtksa+v85Fcm2Ux9MfVrlxegMbrTfsV+dqWL3At5DZH65je/+fILv/ALx7bCENvYVUhpCFW25EQev/mbv3lkkUFuQ+iRIfaUpzzlICtMVrPtObLJNs/2qyvfYZvlGver44ntmbaZxLJfy7nEiZTP9deRr9zTiyMMuoaQmfq0Y5ztIHbVPmbyl1O/OablPDr+e7/3e8cfWxTzCflEO/Oe2LzXEr1Gp/M+ZPoMwjA7DaSNiTd8ZtvoCfRN2zo+TH7TbZzirP1C++OWRZfvfrds26emXV2Xyf+HjE7smsYOKSf+KO9Mj87ZlyU2m+S2nk3A9tl4of2y/cZZPJraHp09i43tZ1N3j01it5Nvn/yjdcq23G3xGCP1sN3nevqBxSTvfOc7Lz/7sz97+cmf/MljDPGX//JfvjztaU87yFTI2He9612HL2PBAott2HWD+4gNZJZDxkKw8r5r7sePQdi+6lWvOrYwzjtfk1ne7aCtqXP3603GS21rHQu9xX3Ktw30sdibj7te7Xsjz+iq7aN9XtfVMS11iu1Mz7HvMJFmHZjiW8eIM/uxH2jZ9PhjFad7nObnT7bh+LOyx/jb9v+T7+8yrhtjtJ1b9u7f1PM6eeZ8x9jJd9iXWx8c//q+qf+sW6t+8pzMz5rI1BVxy3MmXY/MeszRbUpb7JOnPuwYZx2f4p/7pH1rx9DJnlOvyX7O6md7v9K7G2S9ct8mX6+T7D6/JbAlsCWwJXAnEtjk651Ibd+zJbAlsCWwJXAjCfx/Sb6uJv8rYqQn6g2s3WSyN01gPTkP4BSg25N/k8UNKBn4axLYk/kGzHoinPrlOq+sDulrkC1t9kS9ARBPoH1v2soxgzyePPtcA5D8BpBr8tWg26qP3VfThH4C13ydQYsG1xpojEzTlmzBCOEDYQZxwFaaEDyAndnaFLIEMghQFLCUjFiIH94fC7EAiZC2p77OyAy40gBP90fqNQFGJtzcDtuC22tAxuWlLgY4JhAm+tHyt41MZTUQ2G2eAM4GjRqos43ZeVkP6cMmGHy+5ZHfDSTfBNyz/Lt9/DYh0AtQANzJGgRkR994zykEJMQVpGLeZwpJxXs12coVAB6d4x2oLAoAdIfYsm9ooKzllDobFOz3xFof7Qfap7SddZ+3PuW8r+PZ/+k//afLG9/4xstP/dRPHQsgsuAFko73ID7nOc85ZIAtvva1rz3skvuwu2/6pm86SAi+Q+BN4GH62DprPbANWMc6frTOWkcsC4Or1hGegw/hX/ykdT7lNTg7kQapP/rOv8Qn+5iOh5PuW1/cX5Ofdixq3xMZIiP6j0UFkN8QsGTrvec97zn8KP6VOkKa8z5edJlsQBa1ZJto2pJykJO3fG3/6hhsosm61nJImxNL024TnZPvaZ8wxaS2K/+2T8hxg/bUI1sJW1cta2dw2897XBD9mnw35yJDyy7lcixkd2Q4kWztV9pubDuRa+Rlv+h+alvo362rscdsxd3+2P0z+YVkEne8bH2xXjUB2T6Ne9F9MsP/+T//54dPQ+e/7du+7fL85z//8oQnPOHQf0hW/D2LTX7u537u8Gm04wUveMFBzmI7vPcam4CwffGLX3x8Z5vvn//5nz/KxTf+/b//948FKRDu3cap/bMIfhMAACAASURBVNb11vH4h25jx/opDrfv95jdfqVtxvfluVzfY/72r65TFr15/NpjJ+tg+jOvE6Bs67/r2z4h9bK/jV1HftFT+8uWYfti24tl0j7ZMbifaxm1/3aZ/T319DzFupRy3XfWAfuHjl2uR+uIxxlTDLY8XcfUI/VyXblu0t/WwfYV07Pav3b/ps7ph54ztY+0v/F8cur7Vax19r11PG2O/FvufsbUJ9M4oGXmPvKYxLrdPqj7JjK0bG76/crX3oCA3eTrTaW6r9sS2BLYEtgSuB0JbPL1dqS1r90S2BLYEtgSuC0JPNrk6wTqnlUok+lM2hpg6Am9J4KeUE6AgyeTroPrGEBiAv4aJDFY2JNMt8NtWU1We7KcZ5lk5N4JfPYxy4vvfb/baqDJ9XK7Giz2dQGADdIYaG0SNPcGJPbvq4n2rffQNmg3gQVnxybgp0FWng/ple1jvbUmmYvJSIE04zfXJjsPAJSMRYhZiAW+Qx499rGPPUghZyIbkDfIkjb6nX/W5/RfwHODL92P7vdJx/q50ckGDDk+AWp5XmTefdvydn+6bq2P3e+T/nQ/u7zW/ck/GDhMuw3YTXox+aiz61btjTyTHUWWNUA7OkcmNttOcgzdQs/ICuU8f+gcvykboh8wHtIKUpZP9I53nELI5r2CDezRTp49ZcZPcul+ti4ZrG2bNzCa/mrfTT3I4Hrb2952eetb33oQ0JSJ7ZAlxrsPISIgmtm+EwLvgx/84NFGtuN86lOferzblYUPHKPNk16nDR/72McO2SIriGsIi0lvuT5keYDlkKZpf4Py+W1w3PEl/n/aDj7XWYa2uY4zaU/XYYo5few6PbYOTGB8tyntim/ifGTH/egxGd4sMkB/WVjAb3QdnUff+UNnyfqmb8hwRpf5zWIX+ip9m0+eYx3u+G7CbKqzZd0ysX9pG59ijO9vX2QwPLrZPtbxL+RnrnEf5LqpzKkO3fdtkyEDeEa2UM9CJPqGY2lvdhagDG/nHWKcTzIzswsE3+NTk7XcxIHr135/0tOpnxy3bEeOm4mXvjYx1mObaYyQ860vU305RrmMGz7wgQ9cfviHf/jy67/+68fCkO/8zu+8PPGJTzx8dvoWn872w2S/vvvd7z6IWPQd/f/zf/7PH76JxSj0BQtMeMcrvo6dOn7gB37g8Ivf+q3fepCw3Gfb5fu01br9l9sbv5Ux3CRr+/GVr+nxim3PMpz89BSDHb9cp+uO51rbq/vM9mUiKf7eca5jYLfDz2pfbv/BubOYueqb9kHTmGbqj7Sx6+SY1zF5ZXdT3+de95vHtm2Pq/7rcUdfN7W375l8dseE7tNpnjTpTWTb5VmHJ31u3b9uEcvKv7n/PS7oeJJ6Tv1r/bA+e9xiX7fqA+tBj0u6/o43/X2lZ9PxRzzz8jDsffrse45Fbhsfvx0h72u3BLYEtgS2BG4kgR1cbiSmfdGWwJbAlsCWwJ1I4K7J1wcfujzw4ANXJGGDEdfVyQBCJl2edK4m7tN9PfnO5HiayOdZmaB7Ash3r8x3OdN7SVP+CsyeJpORk8mpacI5ka/d9q5fyy/PciZtg46esLsfDNp1XbmnQc4GbFK3CShcAZ65p+V2HSCX8kzorSbx6e+0AbIAAoHMk2ypCRmbd8eS7UL7yVQECAUYDQkLMZstNiFjOZ/3UHZbKCNAN88GeCV7jGdDUAC+Qk5BvlmfXc6K3G2iKWBQExWdOeB+aDIgfdCApEG9Bq1aT2xLBkgpu/Wn22w7zTn7mAbuGnBOvQ3epf2RaYNVk9+Ynum2WG4mjXxf+iM6h26FsEIH0DvAejKpAO65DmIfXYOoyvtjs1UxhGTeJwuBlXfHUheTia6n+6397QSmTWDcJL/ImTaGkCO7nK2GIVY/8pGPHMQEpMMXfMEXXL70S7/02OqbDDHICa77b//tvx02wDaceR8ibYz+Wr+tl5ExW4sjNxZIYD8hX1tXQ4BNmVGRlYlPnpVMlimj1XrUCxl8zjY0ka+tY63bbd/2h32t4+5kf5FB+8eO37nO8o7Nug0h/fGjWciCPpP9h0+1PtuH8h1/xye+k08IvmwlnbiR/nD/2LbtGzpOTNfZn/q7/YRl6O8ZH/DZMkjsnYimlGECtvspRGLiRGIZMSP6yjHsBvI0fyFVWXzAuZynPlyD/DmW6yDEsyV6MpHTLq7nGL4n9eF3tkXHrky+4ms4x/X88Z37+B6/lHO+theInPnytg2P0Uy+Is/WWccU+7gp1kw+xtchP/SZrYHZchiZkrX63Oc+93gXdd9PPVmM8Fu/9VtH9j8LTLiHTH/eX01/EfuR+bOe9axj0QljiX/2z/7ZsRiMRSpf//Vff/jK+PTonTNC225NOEYnaXuTZ7abHhc4PvQ4xs+b7vMzHcN7HNH1bpujvvZfK7uy3a78qHWmxyFp30R+rXxLyrC/yYIH+8spBpz569ZRt6djwDR/6fFe+qL13eWufCZ1sfx77DnZUOvKZHN5Xo8vWm9SVuYhXbb7JrqV503ka49/2jdYL1yXSU9X/WQdbxuKf3JM6v5NHdy3rmf7mLN+tSwsn45nPQ7oNkyx0O3v+1exs4/3GOaea8jXhy4PHUXce++9Gx+/qZD3dVsCWwJbAlsCN5bADi43FtW+cEtgS2BLYEvgdiVwp+RrJqYPDeTrTSdiPQH3RPq6ia8n4RNw4Ps9SWxizsCEJ94BkzkP6LXKkDIR4XbzPUBMnj8BPhMwYbAjz+2sEpM9meAHXHMbmwgzcB6giTaaqAvgEhnw7GyH6z6bZJk2BsA1EDSBVT2BNygRwKXBiJZnAI2AkgDV/Et2oMt0We4vtytgNCApBBnbobJtIAQSf5AKvN+Tf5AFZCaybSzEEpl8fEI0QSJ4G+GAxJEbn2QD/sqv/MpBUEHakj3DVseUaSB+BVpY9wNU5j5nebRNBvRqssj3GNDk+RP542si58gvehldbV3sfnMbfa1tfeqzyefZrifAMsca4PIigdbFtDXtsz7H1t3fqXfIAD5tx10+55MRi56RBUqGFVsVA8RDmEBiAMSzPTGfbO2KzvEd/UkWdjLW2v7S36nTCkxN39knT8C9gcOQQrwflIywV7/61Uf9yfCFRCW763nPe95BrlJPCAmywV75ylce5BBtePKTn3z5W3/rbx1b1XKN7bIzet2vyJIyuAbyx/2YbEr7zKv49dBDV5lqbW9cE/1Inycr8Og7/j/mnqs6ti1FhyNr+//0vX1w9GUiAOLbc03bZsdA679jiHXSZUzgcssoOhFdd919f9pmwhACCj9Kn0OSo9PoBf/IBCR7ED3mD9/HAgP6ze+KNaGUZ3Qs6DrnnvYnic8tt+vGT9aJrkPORc9ctt9Z7etSf/sh6oq+QcwlXieDHh3nOwQ38iM+8Zs/FvJA5BGbyKDHl/As4ljej2z5RKeQc4g94rYzuELWci2ka/rUOs29kKwhz7NNLiQifck54iHHiYmf9VmfdSwkCUmb9to3NqHX+pl2TDHJfZjr0tbIu31Zys8ii9hG+jhlIg988/d93/cd26lDoP7gD/7gVdv6+jyfvmBRzY/8yI8cOwGg//jwZz7zmYfuv+Y1rzmywvF/X/u1X3uQu2TL4vO/93u/9/K4xz3ukKPHeibN7acTqx2fHDd7zGWfknJW7eB8P7fHadZ7y9Fj5cR+xxn3lW3L/sZ60f6cezJmjS93HIgt5b6Q1z02ivxsk5al9cv+Jz7FfeQYv/I1rdurZ7VOun5dhn1l++aVLU3xyboy9ZXbuvKd6RfrlBfdTfEufdD+quOf/WfrvedRblt8V/ej41muj25fZyOtu7m+x1H89lzL7Ytt5dmRUdtkYtnkA/Ncyzrxxr6y2+5neFzQ5ax0eLKh62Jp+s56nXsec89jPul2iNc8/7777tv4+HUC3ue3BLYEtgS2BG5bAju43LbI9g1bAlsCWwJbAjeVwJ2Sr5nkJRtjmiSf1SHXT5PTnmD7Wk9qp/I9afYkMtde99yU3+SmJ6ep8zThzOQwRNg0yZ3q5bJSRte1QZl+vgGAru9Uj4AiDXRyrcGRBsLOJuQGBAx4XNfPlul1E/kGAAIuWG6UFwAu9U07DV6sgC7u5/pkDQGCAmjzB4gKwUQGDBmLfAf05noAZQhZMlhDkpGJxxbFANAA0gH9ALIBxbPdMb+TCca1JtAMiFuXDWjS/iakaF/kEAIgbeNcwEkDIZbvighqO8yzGwx3X/oZkx1br9wvXcZky9av1N+kr8ubwMe2j5Vt+dkG6wKEcn5aKGG/kLbbrgykRi/QNcgVdA+yBQILgoXv6B3v2ATUpxwyPSE1yL4CzM+7ZNFBSJHogOVkcNL+YgISk/E5+TXupc7U6/3vf//lne985/FJ5ivZdSxGYEtNiAXqR/m/+qu/ehCvXEe2L1nkT3/60y8veclLDuKV9kR3A5ZyX2wn3y1DbJVrs+gico6926fFZ4RsCcja+m6gnntCvgIOHjpyz+Vq69Yz3Z/0s/3jWVxp/9lEhvWydTm61YRT5JN4ZHvhGPKKPB0XWybpH/vb6FDGB9wPQYhOZztiyEN8KL6T7Yqz7TZ9wkICdIIMQf4g8cjy5g8iv/2W9aDHC5bdFLsc/yy7yUdNZU/3RNeiZ+hN5Mb3EKJkCiMTPiFNsZfcGyI1W5U7qzWkKOV4wQftg7CG5EROfELaYU/ZipusVf4iC+7nuhCwlBk/llgRHcLGsnU/sSvt4jNbG3Oc9nBdyFrHY/wR2c6QjfzhH/7iX/yLR99m4UTbS/vslnlsyQveOBb9C8HbMeaISQ8+nE2FLWdMlHjWvpw+YEHJy172ssPuv/Irv/Lyj/7RP3rEThdT7KAe9C3Z/W9/+9uPrFm+I4e/8Bf+wuGzIXPpg2c/+9mHHPCRv/zLv3z5G3/jbxzP4TqTak3CJL5GNrb3KQ7b5+e741j872QH9h3xH5btVLbHvbaPyDr3T+W5/32dibS0P4t04o9is61D9r+xU/vgaZzgNrge9r+O9T3mmXy8x1s5336m+4/f3iq8fXnrue0lz3Nbpjq0jU1+bqpXlxXZRndXOhZfk/sTm6+rh/UzNpFnTDE2srW9WNf9PLfPfdL3tu31fZP8+x7bQcZZeWYTye1j3N+O49YL22TXv9ts3Z/GDbl/km+31XWbbMq+Pt83+XoTrd/XbAlsCWwJbAk82hLY5OujLdFd3pbAlsCWwJbAlQTulnwN+JYJnyf014nZE+SeTHpC7QnkBMJN9/YEvyeEXc/+bfI1wLzrlGf2auKe+KYe3mKvn7UCCCZyZAIGDKY0OJTrDYj4eQ1SZPLrbIMm/noyPfWJialp0u8+63amfBMMDWZM4EYDVjzXYGWD7K53g3uWqfsdWQDAQorlXYcQYZAIkKgA6JALARcBUyFSIcPI9oEMg4CFXAAQ5zPv8IyekWEEUG7CbAK0JoDOcmmg1ivpIwuTTWnnBKg1iDPJv4mrBlWsiwbAJvvNse6XJrj6vJ9hksjlTfrq+yb9ax9kG2hf1e1OWw1ipa+7nW1bAZfROUgYiA30Dp0DvM+7NjnHv5At3Jftisk4YzEAf+hg3lMccn8CxwwEUu7kAyMz9ArigOzt9773vZcPfehDx4IECB62zSTjlT/INIjW973vfQdBSxYkBBz1g5zl78u//MsPewjhhN3Yl1jHUm/3V+rt/rLc48u4LoRyrs11lNfEhv13x5L4mdbN9tVTX1tX7JcnnXH5DcZOMTJysZ9IfMiz7P8d8zgf3UNP+J6Y4NhAeY5x7qs8l09vmZp70GkWsqDDIWDRB/xnSMhsXZssST6zlS3f8aHoD5+QjfhT6kN/4Udbx1d2a7lwTeoeGeR3SM/IIO9vpr4hGvmEeMz2v3yHjORa/nE+maqc4w+7RuezawO2wzX5HT1JTAhRyW/bM+3FByAPjmerYH4jS8pFNt4VIr9zDBKVf17okD4LiUjbqHdiSojX+Kn4qrzvOpm7ee817Up9iI8sUCITlCxo/iDbqWvsNDY5jcGmsURsL/0XuVk/U2aPP9K3JrXTfhYIkJH69/7e3zvI0Oc///mXb/mWb7kisle+NPVBTiyagYB9/etff4wb6KPP//zPP3bUyJbEbLvOeILrWLj1NV/zNcdW7Oh62mC/Fr9nW7f927e0r7BPjb7ZF7bfiq04hiemNlHTsT2/J/K1x4yuf49N8pz0b+wj/dR912Ol9s2JcavxRMf4aXziMs++d19MdZnGdj2uSF+t4kqu7+ddN1eb4oaf0X3aMcx6kbZFZyxnx2/ba7673olHLYP46ikmdx/Yr7s+LaepP9yO/j7padtmt6nlYpl1DF3pnsu030k8blt0my2L7r+WZc9xJ/lMOmGbnfqp2+V+2OTrTb3Jvm5LYEtgS2BL4NGUwCZfH01p7rK2BLYEtgS2BB4hgbshXwPIGkiZwKeVyJsgPZvANYA8TcI9mTsjX1OfEFCe+E6gSoiHADuupye4nmBGDibhPBntCewEjpn07MmrQSJPqnO8ZTmBShOYH7n6egBDygPQMgnBMRN6njwbzDbpOcmowYKUY1C0iY0zXWl9a3Ckz68AyzO9cJnJ+sl7O3/3d3/32E6YzD8IMjKbAFUBt0OC8UmmIpk/fAJAByxPZlI+DYI3MOb+tu25LyZwKDKY5LgiON13U3/YdgzGNtDTcrWttA71tb0tZOu16xj7aeLM90y60PW1TaQ+E8icY86+ss1HPgGMU68m0twnDRLm+fmE7AekB7gHyOeP92zyB9FBXSBjyKwi6xSSg2wryBsIGZMyfs8mbfF7Y+1vvSiCeqDbbJP5b//tvz22luUf+kw220tf+tLj/a4sOICQfd3rXnf5qZ/6qcvHPvax4zpIFt5z+M3f/M2XL/zCLzzqyj+uhYjjfN49GT3hM+To5K/ah5tciA9PH/ha++AmnkzexF8l/nEuYL/1yWTmyjf6uONXvtvOXCeX7QyhtK/LNUmRtnBNk68NnPOb8kMucm9Af2cNc50zjidfYT9r8sS2RH3QW3wp27tC1qPfWdiSTG+eDQmbDG8+s8iA+kG8QsZCbOX928liTH+1v4rOc5x6hET1VrvJ/EQetIdFOPwlC5Tj1NHbBP/B//iDy+//998/SOXIj3JMQEaWPPuo+5/4k5fHfsZjH/FO59gr7YaQw6awDWyNT+sPz+FYx4QJ5E97beM9Pmk/Gd2xTdq2+B6iNjKCuMRPffSjHz3sH19FfMSHoTtsOY2veNrTnnZkehIPKQc5TfZHHazL8feWg/W7s6VXviO21VmvHKe+v/RLv3T5p//0nx6EKO9jZcHIyje5LtE3+p7FBj/6oz96kKv4TPSGMQH6iv7zDln0l+exhTvy4N2yX/RFX3Rck+fFD2bBQdu06+WYn75ylmhkzT3xNfaJh1xIEr6VIezYFjlz32pc73GICcD0o+Njj1la/3y+4zm/4/Pth+wbE1d9bc47xrePyPVp+9kCntW4N8+2bNO+s7HJVBe3I2XQ9sjXsc/3O4Z3DFzJ1vVOPbsNrn9fE5lNz57a7+e5Te7Trmvmau33XL7jkMcSrvvUN7bljmWxQ+tOyuv2puyUl+vSXsfDHLPt2l/Hdnp84TJ9r+0odmob6BhgeXb7J91qO+36T+d9zZVf29sOTyF3H9sS2BLYEtgS+BRLYJOvn2IB7+K3BLYEtgT+d5bA/5/kayaqnoz2BM/AQJ/zRLHLaODbE1BPnF1mwDsmlSZQPNnvyWnKymQ3gJ2fnwm+J9uryX2X7/pZTyeQZgIcGiRweT3JT/l93LJoQNJbn5ko6Em7wQGDUtQv5efdjBPgsCLQAhw0oJK2RE4G+/18yyP9lP5uGXOcujawlTZ468VkN5EBRKYiYDPveYNUgljgGKQs/yC9IMMgxyCbANbJUGS7TTJlIcvSt3w2ARkQpHUxwHSDbga1GtCjPhM5M/lI64nBpxyfQDzbhQE1E0jWY5NkBsqm+kxgn/Uufe3+XxFkKb+z/AyuXWerka0JgK7P1I4Gbc98QHQu5Bi/+Q7RA+mR7YnRO4gPFgUA/kPwoHOQ/xCyZJsl8yzvZjSZFnA/wJ9thHOvfe1rD/KV99Siv5AoL3zhC4+MLvSXZ77jHe84SNq3vOUtx2/0HVKBd7xyD2QD/5B53j1JHaxnWQASfYs9ToCl7dk267jD9wYhY08mFOy73Wfxc7YZ645twD5/+k5bIPFoczIU3Yb2S5O+tw+YwM+VzZs0se8zYcg1IRzyDtDJX3em67TQADnRzwZxQ95EjzkfohK9Rj7Z/h0fCilL9ix/HOca/rIFNc+gLskARa6QlxCXfA+ZikyyPW/IZuwHkixlhnRORmv6g0+egc/mO+Rrsk8hTEOW5dnUCWKULN1komdL4MQzzsf+OJYM3sgx72nlN/0Qu4meczxbC0cfe4zkeN1x0DZiP+YyGjRHL+Ivs3U6xCqka7KbWVDBwpAsFsEvOQ6yYIMMz+/4ju84ZNN1jP+0T801ec+8bSv6mriZdtoGOJY44+2Yu61cAxH6hje84fKKV7zi2A6YbdJ537tlHN/UYxD7EOqK/vK+9ze96U3H5+d89ucci2Q+8//4zGP3AEhYZAxJzbiAbdm/67u+6yBp6fOun+NRYohJyO5/+z7XPz7H9U9fH/c88ODxbN7BaP+WsYN9kMeLLs+EVMfR6HDXw37X9Wk5x4YmPzfVweMNjyPbJhJreixq/XFGuduVuGmfbb+XZ3Xb/bv9rOOWdcuLptzn8VerWGa7sQ477limPY6e9KvH0O5D18fHLQvH1ZW+2z95nJJ+cZ+7jV0XjxF8LvEu49Wea6z0Z6pvyvV8pNs+ycLPaFu1HFumkb/nQe7PHs/adtoW2k7ze6rbTfrZuuE5yVW5rPK49S/+Jrqx3/l6ndbs81sCWwJbAlsCdyKBTb7eidT2PVsCWwJbAlsCN5LA3ZKvgEjTJO0mDzfAN004pzL8rAl8blBtVYaPT/Vv8tWTwL43E8KehE8TfU84e9I6AZ5TGydAI2UF5Jnq2KuznUnVcjKgEZCOawymGdg0+eF2N3Bjws3PoOwGWhs4anDnERPzhx469JB/DXpYzhMRxj0GK9OfKcvyNkHR/Z36GPAICQsAzV+ygAClAaJDxnIO4NdyhByDCEtWbL4ny4tPCKtkBjpTuvsqbWod6z5onQwgZeCv+2Gl95P8WnfzG8BwsrkJ6Go5r0CuCbjn3s5WaeDH/T/ZUXR1BSy2jM/a0DoeXfRzbbfWb+tZ6z5thCSC2Mj7NCGq8o5i9A2CNuQNn/hy9Am9g5wC8M9Wxehetje1r8lzyd6CmCBTi3t4b+vjHve4IzMRogACi2te85rXHO96Jdv7r/7Vv3p54hOfeHxa972TgkH6ZGnZB/XOAtbzyNB+ju/ZKr8XLUS2BllzrP1Y2j0tCuHakIhdH841IZKyaGvISO4P8Nz2FX29Tv/aF04xL2U0YeQtLRNTIuvYKX3mbXFDTtimnW1qewzZ1XV0dmL7mZDyIT/zHm58KnqebXBD1lK3vL/UMuQ7/ibvUE2mbIh9zsd+uIZ2osPZiSBb7FJ3SNZsG499cG8yWvHLJlHzXOST7ZQpl+8h00LmO5PVBH9kEl+frXntC6zXkSfX90KGlX+OrqePIvcs8MBvEL+yZXIyfRPfQpznHb/Zmpnj1IfysmiLukI843N4LotAHv/4x1++7Mu+7BHvfZ5icvxq9Krj32R78a8mvqLfHQfazyEP3lEN+frjP/7jl7/9t//2Qb7iJ+0nWm97/BA7pDx2yWDByq/92q8dMmChCj6Y8v/zf/7PV1tSo2f41Be96EUHCQvh2zsTpNybxufIz+32d/sE+xwTgvYpkVcT4z3GWNVz5Sv9jMm/d8x0v/lc6uF2uy728U20OQbbj/keyp3GsG6/5ev6pB72x9HLSV5TG/pe+9ap7dZL+8fVGKNjoWPzNI5x+WfPij7ZxrtfJlm5PtaLtMXjrpYvv9NXLZvuQ5PMHXPT/1PdMzeeCPnJJlxW63zHyfY3Hv/1eJPfJpats5P+u/3dhys9WdVvkkv31eRDHnHscs/VnI4FH/y79957Nz4+Kck+tiWwJbAlsCVwVxLYweWuxLdv3hLYEtgS2BI4k8Cdkq+Z0GWCeSdSziTRk98GjqbJmyeX02TYZZwB1NNkN2X3qu5pcukJ7zS5Tz16sjsBFbn/DNiyjCcww+DXqj5uX2ex+p6WYYD3kAJcm2Nc2+B9T+ADOgXUsmxWK84nXZhAmBU5Fd1x/Vrn0q/XyX0CcqwTaV/3Y9tFrgN8BsQmAyjbE4eQJSMGwowsrwDKANQQYGQDQWhBXkFycSzbawLEJ8PL70Y0idN63PKcbKd1rfUkeud7O2Mjz22gK2UFlM+zTGqtQL4z+2uQyP3j8uxfWhYGUw0Qco9J8paPCXoTfy7PeuG6Ntjle1a6mzZY5hOAGDIq2xNDxGYxAJmD6CIkFjqH/pB1DfHPX7KxIWUhmcjoQydDHFEHyBkWFOS8CQ7qhr6T/cp7Ycm2/eIv/uJjq9G8z9N9kfiSvuI39e+tbXOPSTvfy/nOBEpWpElQ62fun/Qr1+UcpJmfR32pi7P47Tvii9pm+hrXZ7LJs5hyZq8dF6b4GFm3f4suWn62JfonxHZsJFm81DexI+WnPMcC29YkA8upv9OfWcTx0IMPA87/8//5n1fvYg0pm2xXdB9ylvvQ45CCXohDnfGv6DsEWK5LZjbnOG5dbx9LPZMV6p0isuAhuuAsbp6TvrHvihzzKgB8fseuyBN75Bncn+8h+NOHkaEJVurP+ZCtIVlzjIxMFnJEjjmPD+FcFjgkaxnZID/IRbJ9kRk+Ios8iGnEMq7jO++G7q11p/GM/WHavPLt9rchs2OLfc523ws0WGDycz/3cwc5+nf+zt+5fMM3fMNBmK7s1T5t+o68wVu8oQAAIABJREFU2Fr7N3/zNw//SN3QYRapQMqio6knsvvcz/3cY0eBr/iKrziyZO330o6OffZZ1qXWLxOOk2zcBymH62wv/M64sP2rSdlVzOMZHcfi6/r5/dt1Oivf7XafuP0eU3a5LeceG3Rsz+9u/9Se6HHrXftiP3MaE7v99q+pQ/v9SWcim44nK1trP27ZrsrwM6xL1tnuy/aHlnfrep+b6jHJr+XtvlrF7i6b2IK8GSN4vGi7aJ2IT3MbW99W57rtia89toicV/7C442VzU/X+FiPWaZxRsu4ddB+uJ+3ydfW7P17S2BLYEtgS+DRkMAmXx8NKe4ytgS2BLYEtgRGCdwN+RrA7k5F6wnZNEH0xHyacBpEMVlq4OhsMttl+loDLv7egMIE0mRS6Um922dg3hNQl92Tzf5tkLFX4hu8amDIbQwp5+d6su1+df3zPJOvlnnAsqkNDXQE8OJZE2HkOjozknblL9suGmxImxp4MuDg9k1g1hnoM8lp6u+UEfn5d4AXPiPLbNcI+co2xRCzbFlMhizHIGbJ+Ar4DkgPIQZ4TQYOhBlEGd8huCBqTZL1NoAts9bBrv8ExjiDYGpvCGQTFG2XuS992hnWU79Fz9zXfr7rasC9wbvJR6Rs67rLm3QjtjyBRt3/BsAaqGo9MnDXbbUPNbBqktK2y/fIOIQQv7N9MTqHvvFexiwMIDsLIBGin62w2RqUP7YNRt/QPXTMhLkByjyf51AOpI63TU1fp17d3hynnFzLd29tewb2+ZzLih7wPJcbe2yd6z7nt+tg0iGZr03Sc08IsSlOWW7tf1dttL81geDYkn7vWOEY2vE0/cY9WWSFrw2JmUxkyyXvQkUfIJP4l/f4TrbJ+V4EFD/RpE7be/TXmUX2RZRtv95jjJCdqUOud/xMXLI/sA2ZUE5/NaCeMULszCSvdc+2bR3hODJPf6Yu7WcoK23KM5Kly0IeSFLIPhZIQOqFXOVaslOzPTD15DzXcY57KSeEcOwm2fAQq8QZ+plP4k6yiOkbiFZiEguG+v27sYHYReK9/VrHTI+5rHv2qZZ5YpxtMbrlxTE9Dsp9lne2HX7lK195+e7v/u4j85U2O7bZ7npcGt3gGmRLduu73vWu4z2yH/7wh4/4zvPwk/EnXIvsk2UNOc127WTeQmRn/GPbPhsPdxyLvtt3RP62RbfR5Se+O8s6OrJa4DfFPMcJ+0bHw/SRx7951hR3z+JCx/20P2W7PI8ZMpaYfHueZ72MX+kxgJ/vWJN7PTbO86OLHnvHR9l/O3Z03HJZ1oXobT/3rCz75JV/6udZlm3nHfNWZZ7VybbfMdBybplbfu7bHj84Rls3rS/2JW1X9keTTthHTO3sONi+p8t0XHGMcrvcjm77VJ7lupKpdSuyab/k5x5yvZXlSoarn2s58H1vO9wS2b+3BLYEtgS2BB4NCWzy9dGQ4i5jS2BLYEtgS2CUwJ2SrwE+Q4jdqXgnwGACTDxhz8QvkzNPdHOugZFV/Tz573Jyj0FmTyIzie42NPDSE1W3ryfG3U63dQUCBGw4ayPl0o4G3w0WTZPlBohMlDTZ4Oc34GIg3W02YNrAVQNOBrU5F9DQ2R8GSq8DmVKPBoAaUEofTEBL60/rbvfJ1IcuIwA94Gu21SQbEQA8f3mfJ5mygOR8cu3H//Djlz/8+B8eoAWAbLK1IELImglJCwjOd84D3vI9W2dOwFKDn6vfBoGiNwGeDKZG7k1yWP+spy1Dg1zub1/XumQSpsEr9+9KF2wH1ivLIsTelI00+ajJRjjW2bL2J03stM21bNqmu772XXxHt/JOTT7RrWRih7hhIUD8Ppl3kAG8LxbSBUIWooWsNhPAtrW2GYOlBueiAwYj235M1uSc9Sqys9+238rzmqxOGfEz1u323yZu3bbWpfR3E4TWxwZSTYys+rrjy1kcOLOX6Ljbnjon3luf2qY4F5IQf5ItibPYqPU4/RoCMnqQPnW7ppiZ+k4+y3EzdU7bc/2kVx3LTfK4PrazjiNTTDDR67FT4rLtOlvVZ3tlSFPsMpmkkKY5B2nq2BBClXKRO9dl298QdZyDWEUO6RtiQDJ4iQ+Ug+2j28lSjU2HcM6inmzLzHFIQp6TPuTTOzKs+so+uONvdPDM1039Hf3g3BSbOkbw2+PZxKzUhz7iXaxvfvObL//qX/2ry3d+53ce5CvycrusG+3jowf05/ve977L2972tsv9999/ZL/iX+nrSbeQNVsyP+tZzzpIWvr88z7v8y7Pfe5zj2xY+m8a86ZeXhhjG+Z8+xjHOvvUyLD7Y9L3PMP3TP3Yttk23b58qtvK1t3ObvMUj0ySrcYSuc9xdBVzp2vc3vYbHaviD1u+3Ge/1L4x53Nf+qDHPfbH7pu2v0mO9qUe21gHLSvLYopPZ3Fp8ruWY9f3TG6tb1N/xF9M9XTMa5/SZfX99kcte8vYNtB6ax1p3+K4dmYTXY+up+vmvm39dL90H1gnU88eD3W/2odGh30NOw5n2+FNvk7auY9tCWwJbAlsCdytBDb5ercS3PdvCWwJbAlsCSwlcKfkKwChAcW7EbEnZQ3QeLLrZ6wm67nmTsnXTDYNFkzkK/WcyKMJYPJkdgJKJrBukmdPaDMxvY58zUQ2K/YNEhiAzHHL3EA85wPihWii7gHPux9NoJl8bbCqAbYGDgwA+lyXY/BhOjeBhmfAoUEDyjaok/uu67sGtay3La/oXmRqkCTfkVWIWYhXspXYAvJ4r+f/+X9dfv+///5BxALOHoTsxz9+tfUZIDiEa7Z+BNDldzKYklnjbYwhcbOVcbaYzfs5rY8GTvhuQNeE2gQkGuCxbra957dl7muaDHKdJvLVIFeDWtGz1rfc04sY4g94TmcXtz77t+1vItrOdLblP+lky8zPtm1Pfcl5fB/6BlmDjpENy7tb8w7jEDQh+NGlP/fn/tzxR1Ys24j6XbHua/djyKccC7BpQLwBviwmMWnH/RBHIX8mYtRZQ9HNqc/S12eLVrjG2Y9t027P5JNaxxv4tO04Jtk3THHB+tuxJP1qEtiyNSnpmJBsSoPOHQNDuHo3grazyCExhGcjQ5O0kWnH4ykuto9d+Qf715UsU37GNq5r2m9fnPebhjSLbLnG2afJHuW5IV+Tbe4M1MRqbC4kbBbfRCY8K9sGcz33h2DNO4Px1dhd6sdxdkPAPjlHbMCP592y2CnkKnbMYgr+5X23ZHZC7hEX7PvzDtm2y/adk81P+mlf6D61TU3xs31XZGgbmcjHyeeFfI0d2s9zjp0oIEx/4Ad+4PI3/+bfvHzjN37jQYpOREzq6tjy/7L3biG7ddlV7rfW//9VEVT0TlE3CcSK0aAmJGKOnhIERYkIRsTgAXIj6oWCCt4IGgVFRRFB8M5DUFGMF0lMxJgjiQpllYmHlGgS9EIxQYNkx6rUWps219veer62Wh9zfmtVttk7469afO/7zjnH6KP13lufo/c5xpQ+xKP/7t/9u4ev/dqvffjO7/zOB20Dr90DpGcVYKV77TCg67zThbDWgy2/9bf+1of/+l//6/FubT0EoxWwX/zFX3xs4e7iODmf46A8jLMec67+n+JtxqR2XruvTJ3ST/Peqt3z8Rzfy1KHjRvo8xxz/m7ZbDP+3sZB+zKHcct1f1Yb9mPfH5Dfjbd3MfEW7TrXDy3Qx7yanLxN7PnAAzmcxdfGgcSFvJjYkscTy+Tp5PyVbjJ+JZ8Tsxb3KHPTcZM1OSnHmn2mjZu/UvaM37Rx8piv929pf9Nxtz8V332/lNcn/smpPJ5juILpqINbwfSKnzbsvBL2QdlwtfXy9s7X9+13vk4+tX/fCGwENgIbgTdHYBdf3xy7feVGYCOwEdgInCDwJsVXTYBcfM0J5dsCnu1NxdfV5JnJrpV8mURqE2H10xI9TMBOk9VM4OSEfUr0ZCIjJ8Y5sW4JAJ+Thc1MXvhaT9qdtOFkmriw0JvJNCZ5mt6ol5ys+xh/93Z2eZ2TiJkQcf9MoFrGLJZZrw3LTGxkAsUYEgvK5M++LoscrbhBvUgmJdry4QZi47E6qedxeFWUCrPaLvYHfuAHjiStvmt1jRK9etenku861w8WKLGuoqwSuFrFqPd8KhGv734nn35TIt5JeCXinUCk7ol1w0jjoPxpR04+Tgk82nsWdvOaxgX016Zr+mUm1anT9N/mt7QdJrHShjmmVbJxSpo13lwl0chfLfGma8kdtlnygwqv2qZYxVgVE7SFpt5TqGK93uX6BV/wBQ+f8zmfc7ybUEUfFfddBMmi6hQ3aD/ps7zGNiN7VnFK13lrYybtjbuT5tQv9bPiw+Qq2hg5nj6dMvi8TJbSd3wO5SIXs1hPW+T5+Vnn+X2l8t+0NffpImrudOBCgdu1vJbLMrUdEty22vBKY/bj3zwWvquX41Y7xJP3Avk545jfSZu/O2a4b2+tzO+yK/Gm29A5XB2uc11QVXs6rgKm/MTv8JbcLsqqMONCqoukkkt68YMwOkcFOf2ud4vKj/yAh7jZ70dVEdX6FI/7/eDEVEVC/e73FOt8vjOWcY1+QaxaLM54l7GQdtyKQqmzZrMZ69O3knt93A9acGtqj8dxiPcqGQ8y1ih2fuu3fuvDH/tjf+zht//233688/WzPuuzXvMjXkffUBFeK17//t//+8cKWn1XvNU7XMWfH/nIR45Vzr/tt/22Y8h6P7Z+kx2omC5e/dIv/dKDR7/u677usK3P//zPf/idv/N3HithpXs+SJLcZJ4kh/k9xLlFMGOK/Y0PyZA7WjxPDBJL39+5aNj8mPGTPs9xtNhxdl9A+/E9FO1cmCQejhn2X/u6H5Lww27Sqfze70CXPtWHvqsPP2TyKe//lMP/dN2z58+OuCkd6z/5qO6/vFpd1/ghOG/dzVhm3vAqdMYG23nGFo0vz0v/Tmw1jvQf682Y897C7fGePON2xjlyvWT2gznuJ+91aFe+R6BvW+Y8j/2s7Kndc9EuW5xOWZNDyWdsi+exDfoauS7HlHGR7dEn6GvZNtskl3uc1i+va3znwumLly+O4aasaQcph6+5/47i67vvvbvz44349m8bgY3ARmAj8FYI7ODyVvDtizcCG4GNwEZghcBTi6+eeDkByUlc9rOa7K4SMzkpy8n2NHH170wgMLHWJrZs68xSmHS4kuzOCTrlyzG0yXU7/4qMTJBQhvY7k6xTUbBh5HM52c9tRnkdx5fJEGKZ8lCXnIw3bK0frmzjNZkAyDaanTH5wM9M3KhdJYh4/dQW/WWV1LlafHVC0MkmbmmpxL7+KennQoC+eytKFQ60skbFWSUA9U9FWiUOvZLK73CUPC4KuFCrRL5Wzirxr0KACrNK/noVpI45Uahz/F5Q2QnxygJn45EpQdVsKXmAfp/tNBtY6dHHLL9td/JtJjezEJ3cNCXBkmtawTBlpq83Hr5iq8kX5Ae16fcTe6W1i7Eq+P/n//yfj2K/7Ei28emf/ukPn/d5n3e8K1Yr8PI9zckVxDMxPuPsxLwl/dSmzsuEdNqD/EV+IruW/ae9Zdv+Tn7Ub5n4tK59TGPKAob6yuIz+2MhnMUR8tzEceQvj4k4s23burnFnOO/vk74cNUXi/fG2SupxUEuArt9F2L9YJd4Qm14u10XiYyBt941hjqu31T8MN7Sn+U077mAbF7MnS38AItXl2p8+s2rW1UEMe95VaoLSeI4PaSild/6LJlUsFPfsnmtIM04y/cfiyfFo9rKVr97W2FxrvxIRVn15cKpC9T+LixcrGDxWr9LHslgXSSPML75GHXYkuPNFyefcPstdud95HTvmPeGtHXyaXIX/XzlU2w/7z2Eu/Txr/7Vv3r4w3/4Dx+rTbXt75d92Ze99s5X8pftT/akgus3fMM3HAVc/fcrf+WvfPilv/SXHjbybd/2bUf7X/RFX/Tw5V/+5Ufh7UMf+tDDX/pLf+mwPW3nrpgr+fX3Ax/4wMOHP/zhYxcCnfsbfsNvOAqxv/AX/sL7yv92L03uef7s+YOKI8aLD1Pw4bfE7MBai9CevV5U4X2y9Zr6oA3Q1ia+Sl3kvRxtK2MfeS3Pa/fTjg06Jr+Xj2t3EcUz6em///f/fqw+9qpk84505wfm7OOeJ3mMvk87VrE/e35so8oHQvK+yIVpXyc/92pYHTN3iDd0rfzbK9i9U4l3OxGvqLirWKZ/LvSqHT+44dW1ea/Neygey6K8jmnsxkF261X/5lvrw+doDH74RP2b181zesBEW2tPnNDi+3Q/wfuepvuz35IDPRbafGKV8TWPk/tW93YcZ8Pi7H5huufjmNhu+ix98Ow+qOFsv8pdLdKX2/2/fIU47eLrmaXu4xuBjcBGYCPwJgjs4uuboLav2QhsBDYCG4FLCDyl+OqJpifXTOC2zqbJMid1nlCdTaAziXSWyHN7uY0ck0Fn8k8AMknJCWEmnVbXMzmQk882tjZhn35jAqtNoIkBVx04SZhyc6LNRBaTCrp2Kr66vSl5wGR0FuKmCf+UwJ3sIhNyk26YNGgJp1UCY6XTlqTJpCBlz3HYRla2166hTO5Pf7mlpbaU9Xs+tcrKBYV8n6BWcHCVjBJ9LsAp0cfVVyoS6LsLrSy+elUXiwQu0uqv/rnQJfnVhtvSd7atsbgdJyj11/boZOLKp4hpJo1oZ1lMIp5TUo8PAjCx7UQU9UP+8HFzbRaqvPrGxSVdq+SmZbSe1L5XuLAty25+1DFdz9U+fgBAbTlBary5VaVllSxKSCtRrRXW2qJT2xRLdhWdVCxQEVYr8FSgsq+7T/oD/dM6zKJR8pzb018XVpm8bj7vcfialMF+wtVGGg9X45A3varJhUr77cTDOm5ZzXUu+mWxXudmocJ9+1z168+M1+ZYFyXVlm3IRRavSnYB1UVQ8qBlUzsuGnhstBdiInlYwHWi3fbK4qttSX85Jspie/bqVK7u9JjMGZKD7yT1wyj2BWPqB0hUxNJ4xYHiP8thmdWWChcqZKiY6SKybdPFV20jqzYljzhVf2VDKnhkHPR2o/7rHQfUpgvP4jxd74K0x2x/N8bJ97w/YQGIOm3Jdx+3vfCcs9jJc3nvcHbd2fHpfjLj7nS/kXzRzuM57M92KT1+3/d938NXf/VXH3alYufv/t2/+168yjYdi8SLelfr3/pbf+vhX/7Lf3msbv01v+bXPPyKX/Erjnj2NV/zNQdnamXr7/pdv+soyEr3Wvn6p/7UnzpsSPz5637dr3v4yPd95OGHfviHjh0pJIMeehHnqiCrYq52HFCxyjsNtPjmsWVM4v1XFt6pn7x3yfumtIG8b7Jf8Txzhn+z3BkXp3sh3te2a2yL+fADrxMnCWsVWf1gmh4kUsHV90nmLRctLY++uwjqYy40yV/5wJEe4PB9GIuV5lSviicfMmbLNvwgnR9a0TWyT7XtfvXX917iFb9qQgVZ/XMB1+eI//S7zvMDHWpPxx0j1bdlkQx8UM+rfl1A9XeuErZd0dd8XPKa83Se+v7cz/3cY5U5d85Irkg+a/dV5MK8j7YOs13bTLNvtrfiDbbN9tgmeSN5J9uebJv3GI3bKG9+Ng8QxwkTYkRZkh8aX/j+kbyzwv7uW7fiq9vcxdcpWu7fNwIbgY3ARuBtENjF17dBb1+7EdgIbAQ2AksE3qT46sRym5i2iRknwp705QQzE2uT0EwIZQIok5pOXHgCx4Sir81JdevXCUhOgnPymn20cTZssk1ORC1jJj45yXYSIROLUzKCunACjAl9JsA8BibKMhFAHBP/ptOcrOf12UbazmQnlsuT+sR/wvKp9EB7ackO98NkBhNokr8lOCUHC0BNLl/r5GFLyvi39A1+tz6NUfbLNpQIU6JYK2KVjFSi1wVarXjUChAlJ73izO+adbHQskp2F6acBHSxwcURJfiUYPM7Z22LOk+rOZSI02/6rCKG2mFxxQlP/XWxw4XcHKOTk/Yt2oexzySXk5xMHDGRS75x0Y+r59SuC036nbbtVSC0A/3mRKSLRsLIK230m/Si72pXenIx0Qli427Odnser/Sm/3Rc1zt5rOPSi87XOS4kabzSh37XGIWv+mAy2O+F1HVaVa2ktdrWeUrsqhCrVVz+z3ZA3/UxJ5O9Ys8+4AIc/YQrKlzQ5Coh8r/b8WpGnWfs1KY5376qsdhvZPd+F7J+s63rOr9DU20Z25bYzPhje1Ebfk+zt4Ql//s826IT97Zv9ctCp/px4TJtVef6faOWXX3RvjQG/ebCrFeNsvhKf+G4GF/oM2rPvq1zWHz3+Hw+j1kOFyDtT34wwwUO4SZuEEd4laoLpodPffRjDx/92EcPO9a5Oke8o3cU65++i+ekZ/3nB0F0rfryyjF9ZtzRmCSv7d8+7fE6thtLP5iR9w6MMTxGLuXDD7T7jBvkctvRxHl53LzAom3eZyRX8jhjMG04x9diXcaxvAfiNWyv3R/YDhvHT3gZ9+xHuCve/c2/+TePLdb1btY/+kf/6H0rft8TEEv50Pd8z/c8/O2//bcfvvEbv/HwL62a/T2/5/cctqZi7F/8i3/xKK5qJa2Kr+KX//Af/sPDP/7H//jhr/21v3bE3s/+7M9++DN/5s88/Jvv/TcP3/Kt3/Lw3d/93UfxV/ao4x/84AePFdMqwP7m3/ybj4dcFCv5IBNjjmMNfzMv5nm8n7RejZHvyWkLyeV530RuIB+Yt2mjGYfzO+1siuO0Sz4Qpd9d6NS9i1YRa+cGrTjWg0P6rL+Syzt6+NUMfq+5OcSr0/3AGXf68MMg9ikdMze74OoCpOSTLLrPMk86fnsFvo5rK3PJK67Sd90L6KERXeOCKB+kMX+4TcYlcYg5Ug9GKUZ7m2O+79kPI1kexXbfE0oG2aHkUFxVzNdfxyr6tG3PD3XRhujD4nD5xJ/4E3/ikIkFbJ5H+7QNk3fTZnWM98QTvyRX2b9bzCNnpL80jl/xEe9VjI1jY3JcjoOc1fjQWPA6xyTLmTzeOLrhn77YeHrCuo3L13vlq9/9+t5+52tTyf5tI7AR2AhsBN4SgV18fUsA9+UbgY3ARmAjMCPw1OKrV5ZMSbiziV+b1F1JxrldJndbQo+JGU64PanMBHQbhxNDvt4rg7I/TsQ9meek/KrdJSaZSMg2eT6TVG3im4lJts0EmK9tT6VnwXuV9GiJ0GmSzgSD+ldygQkJXsd2rz417fEx0TIlFaYkRerwrPifCRWO0ce4upAJEBdQbKv8m7jyOp+X43QBycdbksY2POkok38u5LiwwNVzLhayEKskoJKILh56Va23o3OSTr87ocdEo7cKbX7v8br44EKsi6/eos9b6pEPuCpX7bhP/W6fYrte+cYkobHR+S54+T26XsHrLfckvwsz+qzz6HMsljoR5sJaFmbtJ1zdyrEZFxeenYx0/0oSu3gpfFn4c+LYW5a68OKinvpRv17lzKK2+3V/+uttq60LFe9ctFfyWJ8li4oGSq6qOGv8NX7JZ/25yCn8dCy3o3VRzkVoF+Mls/rwykzZpMZg2a0/nWfMjL2Opf343X3Wg9t30c3X6q/twDYpGTVG2YXGkds9uqipfnWtY4+ut83YLu27+q5Euf5zAVDH7I867kKji9g6z7p5ZYivVpi/8+47921pvbKKK6HUrvryeNS22tE/F+KtP4+Bq6h0nQu41olXVbltb4/rYqffUWo9+bvtWfLQZ837Lrw7ttimkwdt417p5bFlLDSPGk/G/ORx+6NlIX/zmHXWON/8zXhnvlWBQ8dVnFDhmP7qvqZYnPcM9FvqLjmF4+Xndp/jeJL3Kg0Hxi+3RezZlvFkn9lHuw9q8mRfLU622Kpikwqmf/2v//WjyKXiq7ZTF381Pf7H//gfj62G/8Jf+AuHv+v9rl/5lV95vOv1m7/5mx/+wT/4B8f7Xr/qq77q4bf8lt9yFHQl73d913cdRV5dqyKX3i37J//knzweENBDLf/kn/yTh+/4ju84uETvA1bRTFvjSr7P+IzPOFYLahWsVmnbxj3m1EOTu+nO3EvbNA8Rd/XnmNh0LjtmUd/35Xk/kvdl/p765LgoD3VKv7O/irdUXNU7y7WdtIrkKrjqfkTFVW2RL7z1We8u118/eOOV6I0X/BsLnLw/a9iQQ3xvQV829v7rexI/ION4aI51UVn3X34frXCXfeif+F12JVvSAwU6zw+FOcaYc31P4r6NN+/ZdMyFZMrfbM3XJ4+wP33W6u7f9Jt+08Mf/+N//P7aCtqZP9uWaD/EOzk/7ScfFkhuJ1eQI91u9tv4KcdsLPmAkdvhXGji8bTt9JX0g/QRc2zOR9hO0w+5onF/44NVjPC7YVN+vyv26O/h2bFFt7F4//vfv/PjDdT920ZgI7AR2Ai8FQI7uLwVfPvijcBGYCOwEVgh8JTiK4sBq8klJ5lnkzNPnqfzcqLXJrs6x8mgTM5k+7y+TWqZcPK12Xa2mZNGjoXHsm23w8nqqq3EdZUEYNvGkEnXTHK5bScEiCNxYvGJuskEaR5jEip1zfabTtIG2NcKrxxjk73pJG276fAKq7Sk0yo5xERHJoMaZplcsW078cXkJhNRxLMljVKXPMdjIm4638lTc4QTgV456aKtCzo8rgSo35fGoi6LuV4VooQii466zgVPj0vHvaKRqwVccFIbLqBw+077ucer5Co5j+9LdF8swFleJ5aVaPd/6s/JWrXvrWuNtW1T7ek8b+3n1cJqy+9ws2/rXBeY1KbHatvRMa789HEVa1x4FFaSgTg5Aap+3BaT5ZLVhUZzb/o7uUafuRpQOlPxSNsSawvPf//v//2RHNbKGyW4P+3TPu1IequYwSSwVyzZzpn4taySzStHjQ/5zyt0vVqYenSx1pi78Gk9Ggvbn33KfmYMJZ9ly5XXusZFVfbtBKj9yDphrLGN8Jg/M4HLa+yntBXrxnge5794+fDUpty2AAAgAElEQVT8nef3gojO96opjZ8JWq+Otr94rEzQWx9ejcqCpfzVxRnqyMVqPwCgdl0QtZ+wqGM7tQ8bz+Q0Y9o4NBPNGU94v8D4y4LoFM98LfmUcZZc6rhLm8i4TS4Sv+k/+TJ9kXGD9kKbWMVi3lNQ1inOXrm/yfh9JXZSXsYu85x/Y8xkPMzYSBnIZe6H8Sz1lmOU/erBkb/yV/7KUbDTtqhf8RVfcRQ8XQR3TJSeVFz9h//wHx7vedWKVL2bVatTVQDTalitbtV7WrXi9Qu/8AsPntd1X/d1X/fwV//qXz22K9YDJVoZ+0f+yB85tirWAxHf//3ffxRoVQgWh3p3AsU3ySi5VOj91b/6Vz9oG2zZSo6lxf9J77Rj3ku1ewtyFNvz5+Q5Y04fS7tx/82faFN5T5f3LIoB2kZYRXG9M/cjH/nIUbQW30l/KlaryKriuHDTds76TX8VoxyTaKPsPzGefCfvdc0BjiPZfmKk4+YE25vO8UNG5m/FQ/3zQ3HerUTbXKvwqr8qvmoVrQr58o8cj1f36sEY34foN3P/cX/20dtuHrfMpR+u8YNeinu+1rzvLZLdvuza76bVb3q4RHYvf8mHoHiPkXxMWyGHk99oFyt+o57IqbTD9KN2jWOi/YX3fM2Hmt80Lk3ZyYmMiZQp+ZFjyZiYXNxkaHw7xcUWY1yAzTGr4Hr0dyx51TNiL4/Pe+Xr1Si6z9sIbAQ2AhuBpyCwi69PQWufuxHYCGwENgJPQuApxVdPtLOIxUndlITg7zlRa9cz0eDJmpMNnOjmZC0TNJw4ss1JZp+fE9gVqKtkEBMEmWyh7Bxjjin75rnZfiYgW3LNOPBpcY+biUe3zYQDVyhYrpS9jZPJ+2lSbv0ek+1nn7j9adiw7yu64fjYfo63ycb+V3aTemNyJ7HOBF3a+yq5T5tmnyyAqj0XJSYbJA5TIqsVg9h/2n7DJ5NDPodjdOKRMmVB11vueRs7nauktFeXOgGp85xEpP17O1Vdo/+cHOQYvHJDx10kc5FKK0adXNdxF4kse64CUbvcEtUr/HStV5K6mETeUkLS29x6G1u/k81bnTrJ6sKLvjtp6yKY+nH7tOuJr8x5lMV2OfFI2kLjdrXHIrX1pBVGWmmkAoL+KkGsZLeKryrCattMb3+opKy2e+Q79di3bMV9WIfqh0VJPhigz8bJtp8FaNspz0uO4njZpvuyjbnYfbT58uFYYeq2yI0uaDZ+oL9QR/rshLmxtR+xXx9Lfdh+W/s65gciHAe4opT3AuQ7F7jMe+RQrzpOXrUOiTF14jHZTlv8yXsDj5myNf5i2/SVVri13PSjxrHkNPK05adMPtf6J3cnx3M1NG2Hcq36dntTTMp2jBfHSJ4mXsSfsZXnnH1ODnH/bs9yWwbGzsS5yW47azyY/pPnWHfSwd/9u3/3WJWqIt7v//2//+FLvuRLDv4yTiryaRvWP/tn/+zD137t1x789gf/4B98+OIv/uKjwKRti1WU1fbCKrzqfa7iPf2nd7j+vb/39x7+8l/+y8eDKWrrUz/1Ux/+wB/4A0dBVRyp//Ru0n/2z/7Zwz/6R//o4Qd/8AfvnKJimuKI3h375V/+5Q+f93mfd6yoVQzLuJv2nPoh1xBf2xjt+WhLhZLb7RsfBkh7J7/m/U/6OrmC9kA7TDkoK6/RAz/CXoVzrXhVEVxxVO/bVQFdq5h/8S/+xUeh1TE7+TYxoq1b1pwnUdZ2n9TsO30rcWJ8JlereO/3sfpVEFrNq3sfv5Nd8VcFVz0I5dWxfuBFdsKdQ1QEVfyV3aqIr3/CRnZ5fzDux169wuBQ/+01E3yQRtcojnvnBN1f6bs4jNvDawW3Y71lmOYPjJOp78bJtMc8f+KxtHl/Z9++/7KOqft8aCr5P9uZ+DG5tcnRbMztpz0aC8cccuXUNn9nHCZnN16l7+s4OfyVyXyCM44+jtukV4VXjsnn7ne+Tlayf98IbAQ2AhuBt0FgF1/fBr197UZgI7AR2AgsEbhafG1JWDfcEgk5YWpCTNd5EpiFn0y6tjZ9DpMlmaDghC6Tsu6bbWdCtx1rWDQZ3H4mk/J7ykGsWiKIY2xPgbcJf66Safog5kxmSDf+J1mZZE98ldBhwj7bdL9qw4U1FmtsS21Sv8KtJexSd6mP1HVLBDcbof4nHCf50wadnHik02fPjy649ZZx53mWTb9xJVrT/5S4YlKeCRsmTM6Shz7e+mjcoPOZpGKSMW1h0iGvSW4gxskHmQhKXVofze9dHMpkm7krCwW0Adra5BP5e+qgJbcnzJuN0qfpt/rd/u3EYiYJ6bdTws1jzG0WrQMlb1WU0AokFWG1OkwrvXRcW2l++qd/+rEKSUlxvd9Q2xO7CM4+WcxOXfs8xhNyKH2GnHFm4y5skp9o99Qdz9X7y7ylXuoqbaJxDWXMsaVvZdygfK04kD5kO8h23K/52udRJ/YbHlM7Lh7Sr7Jf+xVtMn3aOJDbkvNXcZRYGPf0J3IFdZX9pB5ZtKU9ctWl+/TDHd42m7xO/aadZmHaum9c5zbTx41d6m3ygzNuSX3RbjImePwpd2vDemDhdGU/qXf64tkY7Bd8iCW5QOf8p//0nx6+/uu//uHP/bk/9/Abf+NvPLZHVQHVNiRe05a2X/3VX32cp1WDv/bX/tpjJZ8KT+I7FcBUbPpDf+gPHatfVXTS9SoO/p2/83ce/sbf+BvH6j89jKPdAHSeVseqkKrzZDsqqqnYqj60FbHeV+qdE1Qg04rN3/t7f+/Dr//1v/7hl/ySX/Ko+EofyvjmcRhn+qg+Oz7cz3u4PWRzK5qkftU+/SJ9qMXMtFfaNh9UYV/Nrizvj3/sx49i+Dd+0zceBccv+qIvOlYICxcVt72Fd4vbk/8nR3hcLd4wBk/3MfRF+y05Lm3R/fuhM9mDivKyPT0YINuQreqfzvHuIWpbduiiqFf9ys6Eh7b89XtgtfWy7EhFUu+W4R0iUp7kDsuXD7sxVtEOM74xjmQMaN8bzzQc2/1OXtvu+aY+6S/Je7bJs/h0ZXyrc9iPcW9c3s7jfUzrY+LQ9Deex5iVvG4796pXFltXY9wrX9/WSvb1G4GNwEZgIzAhsIuv2zY2AhuBjcBG4CcMgcvF1xcvH3784z9+JHs42fLkajlZwipGTriZzMnr89hZwqxNknkNkzacBLaVLZm8zESMr29tUo775PLZs/u7TDl+Y9cm5E/BM8eefTQc2oTcWFC/mezMRAtXXHG8TCDpGhb0chLvNl18ZVI1J+yJfWKXE/8zG5ja9+/38d/eOZR2SDvNMVO/WdBkYqTJwPMzsZg2xiQf/ZHFTMmW341V8602lqckjtL2m603HkmfavqdkppT0i19abUiheM2PpYz5bWf2b793fLRd1Y86TE2m+B1xFS/Z/tZvF5xZvZFW2g6uGN4W5FAHuDDHskdlqEV0C2DOESrj7QiRwljvf/we7/3e49tibVqR6ttPvMzP/MoXHz2Z3/2UYDNrWYzEd84MW2Q9sLP9hXjadlzzOk/2cbE735/WdMPk6K0xbThvJa6n2JHcmNeQy5Lnm+x2jjpmAsx5m5yeMZTHXPc4HtY1YZXODW/T1/wORzXhCl9teFD3Dn2ySfJ2asY4+uJEf3FcnksxOVMB8RoNe60QxaYOQ7G4RV3TPjxvmOFyVnMpbzJm+ljxNIc0Lg2bZ+y5nhoC26rxSqtItSDIlrVqmKptqlVAfZzPudzjiKqCqDitT//5//8scJVqwy1MlbFVMmtrW/Fbyp+id/EcyrQqsClc7UdrlZmqjirQq4eRvl9v+/3HStsVSg0B8pmdFzbx+p8FV+/+7u/+1hRq3d66jwVfFW0/bIv+7JjFaxksI823jqzb2LM61ssSOwzvmTczFWObJ+6Iuen7pv96RwVX1V41TbDwltFbMUTfdYqTGOafaZN0H44nvbwRtp7w4P8St6n3emzX6mg1dBaVa1/2gJbf7WFsLYUVvFVBVa/8sHfdb3sSw8vabyyJxVaZZPe4l/Feh/3lub6zStdvYVwG3/zqbxnmWJTi29pl8lJzS4mbNW+76kbF+T9wnTOKiYnJm6jjWPS91n8WsWu5E1+t11yjpcP8lFXGXuafiaebb7Hc3n8iGH6n+bIWOl6Zifve9/7dn78DKR9fCOwEdgIbASejMAOLk+GbF+wEdgIbAQ2AlcRuFp8ffHxF0fxNQs9bQLW+s4JV143JRp/IpKA7HuV9GAy0mOakopOkjBZ4uQoE7CZ8CJWLYmc/THhStlbQjfb9rhbIlHtZtHICeNMWnBcTIBlf0w+cPKftsDkhFdFeaVcw31lXy05cpYwUXst2WJ8tVJNu2IlbsTMbWTijL+7DyZAfFx/qcPU82rM9En6EVeYpW1RztbXahyWJX02fTVxb0ltjp9JTJ6b7a5WlLT2Eruz4iv9nj5GO6V8bVy+bqXHiUt4jRJTXiXJselzPhjBcaWt0o+I88RrHOu9cFoKr4k3+83kaI6XvOjPSi4rMa6ihoqwSihr60GtvPllv+yXHVtCqhhhfiAXTT5COzVmxi9tyz7oLaR13oqLUr9uz9zg70x0TpzW8Mrf8nuLvy2OtPPSf/mddr+Kl44RjBUZL7za0+14xZ50wW28zYHEdOXPOq/hmnaQ40y+T+6njazw1rFMYDes0s5brNZv6jeL0m6PsXTicp6bdk1Oy/4TjyuYThjT/o9zsH2kuaFh2tqb4vYUG1bF11X85DHyV7snyHNV3NRDIl/zNV9zrDD8OT/n5zx86Zd+6bFyUEUtyaQVqd/+7d9+vKNVBVtt86riqq5VYUuFUK+y1fneytXvR9dxrVhUUUwPoGgrYW3JrlWJ+k3/VDjUPxXdxJ///J//8/sDLOJQ9SUOVeH2q77qq45Csd+hSduYYnjDz7/xIY7k+GZrxtgPbGRc8zVN/2x/Krgmj1lOc5SK1PqslZ3exp7c1HyHNpefiU2L6cm9V+KgeEA6V/FeBXrZgv7qu2zH2wXrr4uw3j5Y52mVqoqripXSM9+lqgcDVGzV8Z/7c3/ucY6Ok7fpx5Q3P2ecoM4y9pEHV/aU/J/xMvm8yWSb4j3R1O4kC/tJmzjTKW2u8ZVt0TKZa1b9NNvKWED+YjzI4qvxmfy9xUyOOR8yoI4mH6A86TMHDt6r/LbDz8pGdvF1hc4+thHYCGwENgJvisAuvr4pcvu6jcBGYCOwEThF4ErxVRMxJ6PbpGyaqE1JifY7J+ZtAn82EMvAie402XPxxseZDMwkpyepnExzwjslHzjRz7FlEoD954TfCRFP1jlpdrs5gedEuE3GiYvbcPKXbRIf99ESTzrm63MSzvabPigf+/YT9s0WMimn61rCOLHkdxeU3H/aT9P3hHf+nraaq0FSP/yeNunvqXfqgzbIhCRtlzbCPhK79OUpecU+055bQqj5PGVNn2qyN2wy0dMSbNOY0jbdp89n0S39nPrI8ebqgom7aMfcUeCeBL2tCGDxlW3RF9UWk+A55hXnNvuzbsg/yQfNNtNesl/LlYXi5ED36/eNqp18R2vaemKj75kknBL2OpcPkuizCsGSi1umu00XDoQ73yubNkq/azxNG0guyoRs2hk5qukw7S5jQfO5bNNxJ/Vj++e2w7RHt+OCogoAxsbcbrzNQVmITXlThsQ2/Zf2mZ/JG4z55ISGf/qY28k2WGBOvVHu9APbnDBijGJ8Zqx17HUf3n67bQlqnO8PUyjJ/fLlaw8eZSzNONr4jLrieI/FTMhkEPfGHxlXmg5pB+T7vJYxnXw9cdJK983XfL4w/+AHP3isgNW7Vz/rsz7r2IZYhVIVTqVjbXGrop/+aVW/iqO6RsVabTes1a7eLlYrXlVEtX/YRqQX2YWKriqcaTt2FVG1elPFWK2GVUHR79HUTgJ6gOU7vuM7Hv7Fv/gXxwpJ9fen//SfPmTUKkji12In+Sl9xpyZxdeMS8TOmDlemUeTY6lj6ov3UhP/06bZH22AuvZn2jCLVS1mGKv0jeRA2mByh7nVGLjw7nfbq5gq/amYLt3pr7YR1l/Zk/SnbYONnXSvFa3iEK2k1ntrZVv+3UV+y84VxpSbfmTMMr64jSneJw60neS85IRmh6lTypX8aswZ+x9xUiOw8lvyScqZ3ES+pl34vMZVvL/KeNdwafcXEz+3+4WUK4fdxshzeF/I36/IsIJd/b7z/J37KbrnbRxg3nj/+9+/8+MX7XifthHYCGwENgLXEdjB5TpW+8yNwEZgI7AReCICV4uvmtC3LYdzAsrup4nclFhZtXVlWFO7TF5x8srEyJQ0yaQDJ5mZ2OG5OZGmbFPCkJN0feaT6PrOpEXKxXE13JlEmya1HA8TDznhTgzUd47J8qfeWoLBSQLZmMbM5O+UxHGBa+rnzF5WiYmV3SZ2lsPXtGTlWUKDsqZNZbIk25rskfK0JI4Tf4mvdblKwDVs2cfkV8acGKXPZNuJ64ojqBsWGNo1Ht9kj22MLaFG+dPH7BPZF7Fa+SWvb350ZuPW5YRZS0j6t7SLTHSn/zX9s3/yV9O/uc39mgfECeSfxl1Nhyykpo8k/vaF7MfXcSWWr3XCnIXXtsKTvNg4+6nc0OIr9TjhkxxzxXZsNx5rcq364rbzjF+WydeqSOBCLJP+tCNdz+2kqdcppiW+DQty2orbGUPzoQPqPe3aWHIsGQfIAVO81DXaYUTbL+aDH5SNY6afHte/eHGPoeRh9pnXp95S9iu2krpi/Gg+kHFuxXUcO31Z17DA0opxTY6Jq5JHUs/J/5RLhTJt86vtfr/hG77hkEuFL71PVIUwbW0rnWoFowqhKtKqCKt3xKpQK9lVkP22b/u2Y5Ws/EpFM12nYqz8QgVXFU+12lGFWvujHmxQ8VZFV6141IpbFWVViFPBTUU6FfTUpraPlUxqWz7J+Jp2wRhqv2r+Q641zwurfPAlH0Iz7za/b/FO5+c25enbqdvUf8qQ8bfxZ4tX7Je83u4R/Ju5UHrQtsEqoMputP20Vq+qWK5tg/W+Vv2uArz+02pprWZVO4qH0rdWq8oeZB/+J9vQilbJ6xXR3jpYuBk76zl1mT7YsOBYzTctriXHTfpM22nXNZ0yVjd/nnTWYgHHmdfRfiben37Pa4lB3ls0bmn6aThOMW3CJbmX8jc5mn2vZOOxtBFzZtqMzsvia471WBl724For3y9EpX3ORuBjcBGYCPwVAR28fWpiO3zNwIbgY3ARuAyAleLr9oKLQtN7uTKxLFNPHMCt5r4XRnQlCxoxVdOAluCLhOXrf8r8rZE5mrcmQjIJ6OJeSY126SacjuBNk2Ac5Lt9pyUbAmNlrhg+y0xwEQex8dtcjOhkYlB6iwT5VdsjVjwcyYFUu+r5FrKbBwyGTHhv1pFMOmACWOek+PLcRm/lvyyfFN7zRcmm57aT7tMTJoeVgm1tLmz4qvPd7HCeOSqrxXvTA8A0Ccsh3V72PEtibSyrebbHD/tMH2w8WDabfNL2lKTjf0zFkzJP/uDbTH9m3aWNucCnQt2bittstlNykPsc4yWbRpP81316fOTv1ioZaLf7UxJS+pnhefE/4xXK76e/OyKnbNdxoaJD5p/6DpiRs5TO83/0hfIDQ3PFrsT/+Y/bjcL9+7/zIey+Jp+6OJLxrKjX68Qffnw8Oz5J3aSSDkbJzcMbNe8nthOXJqxMLFvsTL139qg/1I/k19M3PiIR5+9SpHkWNlm6iSxtx37miw4Uo7UP31Rx1RQ09bD3/RN33QUVrVaUdvaqhCqVaoqlqkYqtWL3/It33JsV/wFX/AFxz8V3j784Q/ftwrWeVrhqgKpVjpqq2Gdp1Wu3l5W73nVNrT67r9+AETFWL+7UwVZFeFUhFW7KrzqN7Wv87QNrT7rGB9+yJWDyecTF1FHGZfJtzyWqzAbpwhj735gDk4ZrsRUchd9x783e17ZvW3siFU//vFXWwT/3z96vIdXRXIVT1VIlX3os/5pG2gdcxFWxXH/Ll3qP+lEdqNiq3Sh794yWMVXflfRVd+l43x40XpL7qd+eQ4xneJC8kfz41Uca/efLda2NnSt7yUyXpgf06899tZH3j/53FUcaTbSbK9xRusvMW/jnrBYxcMrumz2kfhlDGw4Uo4Vb+a9jts+Xu9y+08rX+99KDYeQur/r94N+9577+38+OSc+/eNwEZgI7AReGMEdnB5Y+j2hRuBjcBGYCNwhsCV4quSCi6+tvZWk+yz/q9ODtvEdmqbiZIrycJMunCi2ZLM03i58qIlwKfrmMjIiWlbBapxZ4KrYWEZdKzJQ3kzyTolqCY95PWZVOcYmfRhMs1yZtL6mHeraHVLtqa+MolEDFuy9tU8/tUk3m1PhU8f57iZmGhJHsuZDyukXblNnu9zcqwuEtKepwTJqp/WbmJLPUxJ0cmW0+ZW9jJh2+x18vWpv5VNkHMyWTclLhun0EdYaOO4nMy/y3krsjRempJSmcDLYmIm85r/tN9ofys7bhzdCk1qg8VHco4+M2FKHzYPUQbrQThx9av7SP3SPmjj+p2rM2m3iSvbyOJ92irlZ4Fd7ScGyV8TV7fzUl6OzTaUPrDSdR5b2YrlTC63fzJ+5JgkG/nPeuNKYRcjqeumk4wtqetVvKevTJyQtp/2SE64UpzzGFigN2YujpHz6V+2H+FEu2/2nRw86dLnZTFtwjpjJvtJm2sxOc9PnjEWbUwZZxtHkVeSy+1D5N12PmOcj2chh2N1u/T79E1znIpq3/Vd33UUYb/zO7/zKLCpgKaVqFqlqOKcirR6F6tWK6oQqkKsrpN9qCCqQq30r0KcCmu/43f8joev+IqvON7RKTl9T66irYqzP/iDP/jwAz/wA8eqSa2e1G/qVwVA3bvrP62MVVsqyqp4p38q5qnAp/fBShb1rQKs7E+FX29/rT41Bh+jz+ozv1snlpM6JHdQ1+0+MK9LHqAu0pZbfE0dNi7MuPSosPrxj99X7/s1LH43K9/T+z//x/98+KEf/qGjwCpdaGWrdOsiud/jKv1KTmFqvQgz4a4CubaS/sAHPnAvqkpfsh/pbHrned7L0fbNycS1+TZjnfHIWJ5xKHXV4mXGCPKu5U6dNO533JjiJWXOYv3ETVNMztjabDDHmrxBvstY1fTV+HK6D8i2230LObKNs8WRxnM+7wqGk7zZLts8sLjtUe/i63Hcxdeb8Lv42rS4f9sIbAQ2AhuBTwYCu/j6yUBxt7ER2AhsBDYCFYH/vxZfOdhVkt2TV57DCbeOZ5I5E45nCUgmFHhuSx5QjpyY83tbncNJdiZLckJ/luRuidwJK4/DCbhs27JksiXH3xIvvKbptCUELCdX2mVyJ52hjXfSlc/N5N+UxMgEAxMmlIM6td1l4oQ2kPI58aLfM/lsrLM9jpvj8XkslrQEZ7OrTPjxurRbXt8Iiskq45Y4c0wtMaTfptU4Dd9sj8m0ydcbJ2QCatJBG9c0xqeGsWbDyTHJG+wjOchjyAcLWlItx5/F1+yXfuV+E3uf4+Sz+007tZ1lMjLHTrmzUM4xsjBDmSabZVs6h4Wv5JrGe8aZsSg/p+81Xmm2Tx6nfaSuLddUZLU8Op4FbhZe3AeLNE6gU0+JWYt/tL+JC60fFlF5bsaRpo8WP2mTzWczLti2rHsXbGSrLgo0PjRetj+1c9X+mi0x/ui42s1iF8+5EhuTt/NhjOS6FWefxSYebzwzxW6PdcLvTEZyhftNf6Gf+hzpWdvEaitZFUT/7b/9tw8f+tCHju2GVYDTMRXrtNrRxUx990pGrVJV0U7HVYT7yq/8yuP9sXqHpwpz5E0V8NyWVlfqGv3VKkoVd/3PW9rqu4qCOq7rNB7JoHa1SlcrJ/VPhVptX+wVsfqrAqEKyFw1q+tUzHWh1rZtXzcm+kubz3udjFMZl23/5FHHkzw3ddLsOe9l7O/GU9ioSC489VmrmLVNsAra2vZZn/VPn6VnFVeFu4rd0q+ulXwufAtjFbilW/WlQrdWGgs74al/Kq5K38Ja+KsQrvMd2/RXBXBuSW5OIp7twQPyVfIB8aJft3ud5qv0P/oJOYsP8Jif2Zb7ckFa39vDELrG8cbnpJ+Spx3/Jo5Y8ZKu4asEGke2djM2TA9/tZhEf8l7n4w/GceSJ4lz6o3X5nl5H8FYmLzf2k3fSrmy76Pk+uzVw7DHGB+ePdyLr3xhOC589713d348iW1/3whsBDYCG4G3RmAHl7eGcDewEdgIbAQ2AhMC/18tvj5Fo20ymBPX1SqeltD0BJVJhQXGx6EpAcwEQCYDUna34Qlxm0QzAcIJvM518iqTmClfO87EQJuEMzHW8MxJfBvrFYyMPTFobTEhlck96rQlH5ouV7ppNjbpLpMbtCWOP5NaxLyd91pSQwmNly/vq559fPIH6tz2QHuZElU+t12fOLLvlhxiH/fxY5Xy0Z636IzGaQ9pa1c4YErQJW5pS0zKnRUhVngYx4lHEptm/83mGi5NjuSKyV+d0EwOTf0zeapjmXCnH1DuqVBu+fTXdulzndh3P+Sz5CKOi+ezoEsszngr/a75Qyu+Nn1Pdjv5Hm2x2a9/ow1MPNB8L3WatkTuouwZ0+jrPMbENB/esdxTAr6NlXjSnjwG6oAYnOHmc339igcZm9iu7Uzj9WpC+tFZ3GdBhSu/bPeVN2+7RdBvMm5TRvJY+vbETb6m3QflmM5wa3aZukl+y4J9ykn7ZcycfHZlF2lT03h8ngpJKtapcKeVrt///d9/FOq81ez3fM/3HO+J1XEWQFXIVAFUqx6/8Au/8OFX/apf9fCpn/qpR1GOY8g45Nijv+pbBVZvbct3jHJ7Wx3XSkz9VdFQf1VwVBsuoMrGVAhUcdYFQf31SlgVCHXM331M12lc/t1bGnNVrQuL7MvvJrUu1bbP05h13A93JD8ZHxZR5XP67ocf9Hw5GvYAACAASURBVFmFUhVI9Z/G60KrflfB1P+OLYRvxVR9VnHV2wjzYSJj7rFrzMJFRVQVWVW41qplfdY5KmLrr3Wtzy58a7zGKuOGx9f8wsfItVOcT9tZnZf3BckhvJb3P8ndvG7yyxxX87GzewnGfnNsi38T35HDc6eCKxyWY8j7GcqX90BNL8TKmLZ4kfcCTdbpt+RV3jekvFMsSP2mTZFbacfJad6VyKtgWzu7+Dqhu3/fCGwENgIbgbdBYBdf3wa9fe1GYCOwEdgILBH4qV589cR2Sno38HKSmxPXTE64j5xktkRDTr5bkuJsUt2eMm9JVsqdiYjslzjl+Nq1LHgwGcQE0WSYbXxOsnriT3kyqd7GxYk/Ex6ZkM1kHsfaEh6Uh+NpyYvpXMuzStKwvSwCTElhJqYp+2SvkiP1xjGtEk8t4dcSXol900Um+7hF9CGPt+6Noiz7S39On0jbm3ig4dbsnX6bfZ0l7JIHJs5JjJuuaCdTv5Q//dz6yIRf4pn+5O9ZfGbxvo0r5ZVsSo7bV2gf/o0+y+KrZXbhIO0oOYRj1WeuKOL4srCUHEa7m/yMycYWDyadp6+yfX6e7HvihrSl5qvJhZTbXJH28loiNQqAuRtB2gtXx6k/FypTvsS8cVrG6ckfGsa0JY0xV55OsYt2Q7zYHu0nHwygzLR3xggXknSuijw+rxX4aXdpO8k7yWvN9/xbttV8JDGiLCv8ksf9nXpy/7nKz+0mjhN/8XzKZ7ukPROPyR7Tr+wnLpj7vZ8qwn77t3/7wzd/8zc/fPCDHzwKgLrWhblf/st/+cOXfMmXHIVXrYaUnqmfhiX9NTEk3jrGbXC1KlYrOFWE1bbF3hZXq3RVbHQx1qtA9ddbYqtd26D792peyahCogqMLsDqNx13sZYrWl2A1vn2C+GhfzpP3OG2XYwlf3jMOpdFVK8G9kpfXaNCqoqoLpp6xaVXsHqFqlezSgbrUu2rfxVLtT20Cqsaj8bm7YNVdNWqVr+jVStb9V3XeGtn6iTttdkxbbjxX+O3tN8WJ8gD1qGLjmc7n2S8ow2mvaYNNn9OeRvfZByaYqd5MeNY4p6x2T6s62yH5OxV/21MLb5YthY/eYy8T55P3Pm9zSOardHGUm+WeeLNKZYS82x/iie+5sD4tgp2FR90bBdfzxDaxzcCG4GNwEbgTRDYxdc3QW1fsxHYCGwENgKXEPipVnzN5JgnnZxk6py2ksOA5mTa3/k0vs5tT61PSmmT+5wQMwGcSQG2y2Oc8GZ7bQI/JYFakiCLGS1p0VYz5ViZpGEi6KwQ2JIgmRSdEgxMcKwSlamvTHLoe66+IQ6ZjKD98TOTHXnNCkPKl3ZJ/eQYOQ7KyzbSJ5rvEF8mUVrCaxq7bYt2QLvl5ynpk7K1pGDzvWwvk2eJjfWdbaXdkhMuETFOajLk+BKftKV2PnU1+T7tkEm8LGie6SqTdv6edp6613cnwlsxdEoymnsbZyQfmn+SD6kntpf60Hev1Er/I3+mj5FDiS3jxMpH0lbZ15Tg9dh13KtMXTxI2RkLWTRvPuBrXVRyP+aqXDHE2JXcQLm86o3+4/453uT1JuOEV/Nd+i9ttdnTxEETnlOBsPFeypH8auz8gILwsrxZIE4utxz0ZfMZi42TTTfOMOcnTo3DaP/0wYkfp7hEOWinWTBdxbLWp/2afpA+nH620iGxoc274Kfi3z/9p//04eu//usf/vW//tfH1rNa7fq5n/u5D5//+Z//8PN+3s87Cpf5sNXE47xnbXK2+KzzdJ18UH9VqLSs3M5YRVhts6sti/UOUxVrvXWx5NNvfrepircqMut68r05SL+rqMndCiSbi6/CXMVRtautj71SVdeoeCk51YbO9wpRXc/+9FkFX+Gnz5Jf/asYqiKorlM7alOFUq1K/YzP+IxjhbLO1RbP5iW1oaKq+/qZP+NnPvyMn/lqNau2D2YhmavaJZPjhO09/TntJ/WW93C02ynWWH/2bfetv/YRc4bbI+dZT9wenW0y9tPvV/c59OXJ9+x/yTMNM3MY/T/HxLFRfmNOv6J8jMFss/F+xqSGk/GkPuyL6R/uL+1l4tO0H393+8nlOXZixLamsaZ9TjF5pePkVMp6jPtCAXYXX1feto9tBDYCG4GNwJsisIuvb4rcvm4jsBHYCGwEThH4f6P42iaok2Cc+PLz6UCecAInvJkU8KR39YS4r28Tz5wkXxXLE3NPgCmj22Bytb3P1Oe1J58zkcnJfSYMcuKdSUwnCJgYYjKBicbsp03qfe1ZwiETBS3BwN+Iwyr5k8meptcpmZAyM4FBHHz9ZN9Mfk3JJ7bRsCCOrb8cQ/pXypuJoAnDxCBtjXKl7xgvypbJL+qUMk5JabaVyaIzf6R8kxypw6aLNs4cR47d1+S4GkdN+qf9NWybz0z+TuxaAXOJ5bA1dPJbyitZpnekpV4zMdoemDF25lfadIsDzdayn2xjws+/2z9su3fbUJLx+eNpnsevc7Io2/x30jHtY7KfJjdjQcN7Km77Oq+U8rsOXehNTmt6SJxagTvtJTGZ/P0spjW/yDjWzlnxcMOSNpCcT3tJ7FOHyVON+1dt8F6CPkmbm+yt+WwbK9/l57bu/oj3/NEPW58+7kI/t1qmvPZ/nU++Igec8f8q9qYNETfGwOR+F7xoPy546h2s/+W//JejqKkin7YW1mpKrXbVCkny1mR/lqvxdfMP2hm5zbhRH/7N2/h6u1795epXffc7Z7VNL7cuZru6Rsf8vlvhoEIrfV/fxR/SrQqlKvLqn35XAdSy+H2ovg/1ClyvelWbwlAFV10jOXSNCrguauta/abtgFX8luySSYVVPhTi89Wm+nFhV23ZlyYbaPbX+I9cnjqaeD5tjX5oeVKu5Ehfk75k2yP3JEdNbU1cNvlfyj2d53b5AEn6YYt9yVmUO31sxRGNd6mbbDfjAzmkxUT23fhmFYNWfU1xcsV3q74m2c74lXzT4ojbff7s+bKpXXw9Q3of3whsBDYCG4E3QWAXX98EtX3NRmAjsBHYCFxC4Ce6+Nomd1OC1JM9TnBX564mlC0hxfM52Z+SpJaHbTV5WgIiJ66JA9tkksQTUrbpzy3RyASJx5crINj+VFTOZCXlzWIu5cmkSSbumFQjJpk00rGWEPaYUp9MXqUdMFmUfbbkyKQb66LJnfKvkhhTQobtZ1IibY7Hm25oqwfmty15Jz+YbDptmX3lCi4m2DIZY7ugnqyX9I2n4Kz2bI9cVcI2bA9nibBmW5lc4zhYFG1tN25I/Jk8TD56TYfPPjEFsBy8hniuyH6lU/ZJ31Xb9PvkjbdJvqlPtp22zbHSxqjjLAI2vmQ8MU9OfOK2G89kHGh8MMUW8x9t8swnXKzJsTd9529XzsmxpmzJRcSWhXFzttvTefYRFzskT77DkeMzpzT+ZGxL/Z7Z35nN09YbHzUOyfNWq74a15FLmr2t+NTnTw9WWV7eI1CPbbwtBiTHeRyN32nbHhvPm4qvdx+MbePzviV9VcdlV37nZ9qfz3eR1vI1WzmLiys+bb4+xQb6RvJG2gPH+wjH27vbVzLlGHk/98h3XtzeAf/82aNtjC1bu3dsqy9pT+QzffYqWn3ObcT93lUVV3VM/alYavl13KtUzR0uvHq1t9vgu2Alvwqk+s/bIqt/FUlVSDXW6pPvoPXqWf3G98o6/rWYznjQ/Nzj58Mj5Eb6fvL16p4l+6L9NHtu9t/G49/ozzkfsMwrrtSx9gBUu6bxScadFtvIy5Z30lHyX8aYNu70sSvXZP+pwxaTGyZnMeks5l3lLOoy5Whxkzid6f8pMmQMvNvrXvn6VBj3+RuBjcBGYCPwSUJgF18/SUDuZjYCG4GNwEbgdQSeUnz1ZH81QT2bvE464ASvfb6iuzaZnibmOQGdxqbzMqH5KJn18pbMur3bbkqeZALrysS/yTglMpg48XXqg8laypBJhSxmsD2uss2Ehr9z+y/LyDGqDSegWmIxE0WZiEnM3UZLDk86z8RQYtawzSfsszBCu8wEmL/nyhcmjTLhYhmmpFyOl3ab26hRNp7XEl95LrGwjNwmsNm5x2WcbX8tCThhlX7edJk23WRP+TnmqZBojDKp53Hw4YCrCbWUzdfZrnzc9k675jH6tH+n/aZfXuFLy+Jx0UaIxaqtFb8So8SrPQSSvNH6dTuNH2hTlktjo70Q30mHDfe04ewrY5b5lNg2rqAus98WS8kXaSuUIftq8S1113SZdpDFGa76yuuzUEh+oH44DuKW3EsfSA47s/cpbrnNVXvNZ9UeV8bRF1tR1m3kqm7aUfJayuQ4koUR4s6tuieeT67hfQavyVgzcWrj+bQF4pPc73Y9PsuX9qzjfu/nlWIndZ73Pk0GnZ8rf9t5xOuK/UwcyTiZ+GS/Uxv0z7PC+yHri1d2exQG33l+f2UCddBiErkyuaTZU+LS+JE4Up9ZOE7+zrgy6ajdF7TiILmd9s971smeUxa173cyq6BLnZDnGlcb1wnP7CtjAb+z/cSHttYw0vHVPVZyLbk8ZUg5GqekvTEmEnfqhr/Tz1dxIK9PHbT2mx+u9Nh0SL2t7gEmHyfvnsW5pxxvNsgYm3yYHJU84OOTzhpXvqaDW+E1Y9cjO304HqrY+fGnKHufuxHYCGwENgKXENjB5RJM+6SNwEZgI7AReBMErhRfNUFyQqFNEFcTpWnCPMnKifRqMtquXyUcVv0xCdQSC5msaMknT5AzIcJEQrZ9lgTJiWlLQlH2TApk0c+FCJ3XVjNw4p1JyByHMWDiitdT76vkw+o8Jj7chvvNVbLEfyrsTAm0RxP7l9ov9eG+EiMTO2eJBbf1NnZsHK/61VRcyvFSZxxjs3nizORaS3Q6WTf5SXIAkzTtWPOlpiNjnDrJJJBXAVM3tGeO6Yq+fQ5tcuXnlL35Avtc6ZzyJ8/Qn5MTss0p6dgKwq3PlmRLbNs5lPkMkxUPN45NnRjnLAAetnXb7vdMf/YB/c3CO/0nH8jQ+Swc2j8mTj3zRdpWjj3tiTi0Y62t1HHjDdvQqvhKHNIeqYfGQ+QOfk5/bPw62UrySOOQ9JXkXuuOuLodFl/z4aNJTl8zyWKZU3fGs3Fd+tLk/8Y9ucpjZN9N/kkXee5Z3Epb0ndtM/nxF68e0Gr/0Z8z9t/7e/nw8PLh1fX3dm7NcXvviQ/ph5PvtPhXBb79yPEk705jTT5YYSK/sm955aauJ5e/dv0Np/SztKOU17g2G6RtkaOoK9pP4rKymZTfcjc9tnNpD00ftPuVfhv3TvG88cWZvjMetRg6yUddMW5Rx2mnbqtxe+OUtEv6fbOJnH9QX5O++ftKlyufaDpZ+Wjj/MRzwi7HfcX+Enf61YRR9pPxg3bxVGwb1zXfp9/RVltc4G9XONPtHX08PNNN2qutyPWh/Le3HT6z6H18I7AR2AhsBN4EgV18fRPU9jUbgY3ARmAjcAmBpxRfmeiZJufTJJUJkJVgU4LmymA4Ybwy4eOk1+3n5D/bzEknExDTpD+TKJx8T8kbtTsl0NrkPRMIObZMwrBfY86kTT6x72NMAvu6tnJuSgAQZ46jJVMooz4z8d9WqDA5lvqckiJpV5l0yMRCTUrctk9sib1H+h3eg9lslas/rvpUYj7J3mydfeg6Y512MPkVbYE+sUqStaQNZWt4ppxp56uVeJSr2WGTtel7spkrnHiWGDzzG/Io5c3izxUubH2RqxL/K1hMPJrY05+5OnXi+WbbK7+gXSSneztUFWSymEieXNnuiuvN3RPvN7uf9N4wNxdn+83+Jl5tvqBz9ZCV3q2odyVyy9BVnGs2kysw24qzlJfYNzyIxVVbnPQ0cXXGXdupdTb5RyusZ8GZ42Wh+spYnlp8nbjItqPjk62vbHE6lrH6ih/fMb0l27Uq8/jf8ABUyp5jUN2V19+56PawBXU+xbEzP2w81mzM7TiON9mbD5q3chVrw9P9uu0rhc6JM22PGceTY8g9GaubT00PnEzc2nTUZG62S4xtG5Md5n2D9UW7aDbC8TPmXom3DZ8pXnJ80xgYR3K1MO8Trj70Q/yaHiaZJr9c6WPFI/kw01ksWOk44xbPnWJjclmed+VeJO3PbVBn2U7qkMev+kWeN113yHErbCbnTlxFH5n4c3VPNvl80+9ha4vth3fx9YrV73M2AhuBjcBG4KkI7OLrUxHb528ENgIbgY3AZQSuFl/9nqVp266pw5xAniW3PDmdJmpnA7sn9G7vSzxrxxPNvI7JGSakMuHF75mE41i5EugsUdkm6pncyUl8u4YJGCdOOGnOZFDrI/XBpCJxyeQwx0hZJRO3mCN+LRHF31gQ5HW5yoo2ku1nko3JGePVEnt5Xtpx9pNJDyeU3nn+zvFUN/ti26nH5i9M+jFhk77G1Xe0hdRHSwKlLTTdZJKGNqZjyRWT709t6/eVfbD/pru7DWJF1JTomXii/d4ST/nbmZ0lj6VcLYmWeksOWNnoxA/G2LpLTsg2G/8+lePd590nbu/+a+Ob5Fvphdyd42q4ekztgQdfz1U8TGbnNckd9CP20x4eWWHNcdjuaWOJh23f8hFH6jDtQoXXH/mRH3n4WT/rZx3vRtR/HHtey345plW8m2JQxgbyQvp644wrPNLGnv2QN7PfFebZv3HjwwWMk/lwFbmOsTVjafN7+mCTMX3UbTTeWfF0tuMxc4xXr7dN0i8av0w2R1/LOJEYWb52j2O+SHlWnHz14Sj6tLf7ZT+Nxyh7ciJlzXYmedN+aB/67Icq+XqJfP/p5H/JtdQV+029ThzGBxamGEouoz5XHJG8T7lTtuw3H9Chb7Id/Z4FcOqf+skV8Kk72nZrg/itfM8yNfzT3okRC6ATt6QtTvZIvax06uv1ABA5+MwOGj+0ODxxoMfR+mk2PPFbs13qjv20NlZ+n3G66SR9sc3JXuPXlw/HjgPpU4wP7R4m8bU87T7kjNOn49oNoWL97EHv/d758TcFdl+3EdgIbAQ2AiMCO7hs49gIbAQ2AhuBnzAEnlp8bcmiVbLtquBst/VxtZ2nnDf1w0QekxyecPq3TIzpexYILU9O/NtE3+21yS4THS1Rw8k5J84r3WSyhYmCqcCQCQIWAjMBmhP6llDK5ATxyiRh4pIJPGKkz159dWazmWDJxEOzzabPK+cZk7RTJqg8DuNFXPV5Kr6ybdtiJkmaPVKW7Iv6mdqiXloSJm3G53tlXfPZpoP0t5YYm/w/k1UT3/D3K+0bZ+nEyS5isFrB1HxzSmKlDZMrJj5gW2mvaQd3X8Mq7slvkhNTL9TBxGVMVNrep3MnDktdTbqfzsuHA5odr+IJ7ePwy2fPj1V7XkmSvtT0kTaWY2WSnnzG67LQmfhnPGCsyPEJEyW/VXhtfE5d+1y1Yfs3B/G8xKnpwzbl4kXi4OP2t1YcYt+NX8/uDSbfO7tuimH83XhwRTB9mDqhf61sWucRL8ZLxhB/blxkTnef+cBOxgbqJX0440+Lda/5RFl95XHx4YzKRTeuanyT9pQ4UtcTz7W4eBZfaPepx+TJ9IMmR7a3imP0s6mvxqXimEPvKnY8f3ZfEU3euOpPKV97cCPHmXLbbpo9M26ZC/Tbu+++exxKP8o41x6WST60T6Rfuz/7SHvoL33MbXMsHm/GH/qsZVgV+TnXIKbscxpLs+3Ejtfalqmb5Mur9kIsyIGJ98qeyS3kMP3OB45oE1McynE0H2nclvxGfa7aZPvNF1acn7zeOJY6ot6SJ1u80298CIM2Tv0m5hM/rOyv+T3buce2svXwXvk6Wcn+fSOwEdgIbATeBoFdfH0b9Pa1G4GNwEZgI7BE4CnF1xcff/Hw4uWL19rLyWomfq6ooCUPrlz3pudMk9KcGGeCTMc9yeZk1OcxIbKaRHPymvhNk/P8PZMjTF7kpLfJwuRpS1plAshtsO2WgCFmnkBnEiplbfK5H0/SW7KgTfpbEihtckqwNDmIDRMGPPcsUXQ23kzCNNsi/lN7fl+Sjk823trhb5loc1vN3tI/iEnqPBNtK7tn0vGsD7ezSlTmmFd8Q7lT95O90c6PItxt+8zJzhpH0t5b0jqxpc1lP8Si8bPa4u/+7PfjSr57Gw/PDt5vCbfJJ/P3idNox8Sk4dZ8oukqV5W2BKdtvPl2cqfO4QMPjV8OPFEMWtnsyhZTL5ZTMuVKlkmOtJMJ1yYj+7Pfk0uoF9po09fdpm4xs9lPjtc4t7hiOXJVVOPk9K+0geTuya/PsKOcTlrnGFxApw6bnokz+6WNk+v4O1fcTfyePkj9ENu0/8SKMkw4trbp6x4/t76kvVGntPt8B6Df8er2eG9mn+T7XlPPq3iV505cnuNqtpT6ns5ZyZfHcsXjWaya2r77/G3757SfKX40fJJT3PYVTBofrTBn27nidOL8K/cI1FX6IeOi7ZW8Nsk7xbNVnEi/b7K0ODvF/uTEtH37HPulTxKXlU2c+Ulyxoqb2zHGY8t8dn9x5le0pcZ/bbyUQ+234uvEj413rvANfXzilKv4p56t6xZvchxnfkn+n+yWHN/0bD207Yd38fXMovfxjcBGYCOwEXgTBHbx9U1Q29dsBDYCG4GNwCUErhRf9S6tY9vhF6+ekF9NElfJhJVAvG41Gb80qAsncbKdMjOh0cZz9lvrPiegTGDeJ5m3rZI5qZ764tP3mSCZJuUpVyu+tgm4r8tJ+ZWkXEtkrJJAbZLPSXqTJfGakkeU92qCwu+RMy6Z7LI8mUjIvjJpwuuoP9oFCz4rn3uEWSRQaefNLhOHVQKOusx2r9iC9ZT+zUSNZUzb5Dnpn82XJgqY9Jd2ld+vJC4fjePlw71gecYH1j+f9FexkzaTySzLkz5pvWSBqtlp6iMTmCy+ivvbgxQru292nX7U+MZjS1052Zn2k1isiq85xsk/0veazWVb+d34Tr/TxnKsjZ9cbJn8p9lZrk5sskzxhu250Jo4tJVeqT+1MxU9eK75pcmY9wfJB80m2ria/ydXW97ErvEX23OR1atybdtsh/6ystMWL8i/WfjmsYwt7Xvy2cSLed+yKnI9wvEWh5oPU57jOLaFJz+473uRUe9MP5Tw6k9ixCLtnRf93sAhm9J4fXoXYvPJ9IfGXXk/MsUD/s52J93Qls54uPWZvzVeaWO2L+e4JjkzDpBzW/sp13TO1D/7OxsjbTHHP/lN2l3T1aTLlIfckA/4ZAxPX0x+TjnMCcZb39tqXfpcw479kmemOHxma5PdnvmFr/N9QNrbitsn3Xq8PL7iUp5H/bCdFU+cjbHZzWQzBxVizpj2mv6RXNeOp69Ovtcwcv9pLxm7U+7EnvbIwitl2cXXMy/bxzcCG4GNwEbgTRDYxdc3QW1fsxHYCGwENgKXELhUfFXy9OMv7sXX3NaJk6I2kboiSJugXbkuEwdXr2lJBl7LMWbSg5NWJgRyospjnnAy8ZAT3VzJsEo6TcUVypp6yok9x5ETcyd3neiwrC1J4Yl4Jqvd5pTwWSVLpsRC6q0lAXJczUaIbeqEOE1JG+PCRGLrV221FWs+915ww+qwlHdKThgjt2+buCI/baNhkYmZhmFi05KQxId2okKFjmm7wCxCNB2nzzW/W9l72pPlymQisUiMLENLYvk6YpDnpb9fSR42PqPsxIV2QHky2Zm8ssKijbnxn+WkryenT+NNXCaf8/XSi/6ttq0m37ZCFe0y/UX9cBzEzzrNsbkN21P6FB9achureNHOSf02XqAcOcZjXM+eH6d4Bwvqnhyf9ux2fb7/ZqGRx6nvqfhKvIzzFPdSBl6bfKXv5MPsv/ESOa7pt8k3ndf4KWOo7azhnr9ljMrxksds+xM/t/ji6yffS/umHyQfuJia3Jq+c/D+rfBKrmxjm3CmXyXP5Urk1+REAZeYZPE1sX107q34kTzZuC9jA3ln4uimj/ZbcmtyaosjBw+8eLWjQbPBLLQ3+clTE04pr33T57f7Q1/T7nPTd1tsJ1c0O3QbXKXe+DJ9fqUP2nD6mLHOOJnjc3+OcdRB2gh1unoYIwu8yflpz+Rw+j1jarOnM+7I2DTZJH9vsqa+V7is+qDP5jhThrQhYart+X3/mjI0W8g2G0/nfUPKn77TbJ+xu/neGe68hvfmlC3H19rMmLLCRMdWfHO05QdptM34e/udr2d63Mc3AhuBjcBG4OkI7OLr0zHbV2wENgIbgY3ARQSuFl+Pla+3d0OdNd2SXFev0XlXJ/E+Nyd1Z8lbXncmFyflmZTICXlrK7GYkqg5EW+JLLefCYkc75T4pXwrjFri0JjpOiY8M6FAuf05r0ncpkn9VT0mVsT8SqKOCbaVfnKsLTGSv2UC4qq9PeW8LMpMuKVem821Mbk9+tkq+TIlWWiX7icTLrRxy9ewyKQoeaONf5X44fjYf9pyJmd9rhPYXBm6SnCe4d4KVU139EnaWeNDXr/ircYd9Kfk3AO7WwFFybEjWaefsG3xGS9OOm++W/vHCpCMHc3m2m9O/iXf6/tqtVDa3dWYkLaV3G4d0pZT7rTzFnf9W+qQcif+xGDivMax5vmpr+TpxK49hNH4KP2N59CXjeFkRznOdt/R7Il+1/BhDLFdTW0njlN7GZdyzI1HUw9TnF1xecO2+TO5mlsDa1tgbse94ukJ66m/xsdtzM3fV7GlcUCTgZybOk87zP5om80OW0zKuEG95fln9pI8ar6mHTWZJ/ucOKOdz9iYNkl/SZkmTNQH36U88Rn9ljKc2TM5tPEy7TbHQ1nOdEJ7cjHVv/FY45988JG6m/y72QztYvJVt7dauT9h+pTfG2cST8rRYt9ZX7aBptPJ33mNbbXhcJVTs5+0JdoTH4j1Q0/sJ/lghd/KRyhTPoSW9ty4K39Lbmz8Sh3kfc39/F18PTPpfXwjsBHYCGwE3hKBXXx9SwD35RuBjcBGYCMwI/DJgUzXYwAAIABJREFULr4yUcGnyq/ogNdeOZ/JAU40ryZxM7nAZF4mvXPSr+8tIUK5mfRbFZk4OXW/0wT0qUmjcSKrJ4lj1UabkGcSoSXYc5LPhJHbZHKIY8z2HyVRsGXglEjIhMOZTqfk2EqflKnZXOLopExLMqR9EPO0l8ke0zfcfxbtMtmXiRqPORM+/D4ld5gsuZLkOfq6vRNzSpRlv5ZvxQWpz5Xf3O2uyNH0mk/9T/z01OLrJCN9xT7EsSfOLVFHbNtnYtqSwbTB/Jyy2D7JbSxAt4Rw45i0w9TpxBH0r8mvp8RfG8sUN5yAPOPL1Fn6b7t+dU2z/9R5sw+2SZulz7brrvpxs0O33Xi+8dUk11ns1nXkuTx/soPV2Ca9pq0aV+u1+bFxOMPSbUyrMzNO0BdpF441zY5aGxlvzHtnnLTi4rx2FWMzPq/4Le8T9JCHtxx2OxMnGg/qljbX+JU89JpNRN8rPFqcJRcn5leOZX8TD5xx/sSljcvz3Im7V5yUtpr6oq3k6s3EabJR/W4eYPvNB8/8cvLpicubPaftpE4af9BefXzi60kPjIdpU822G79xPOkvyR3k3jNcMwZMfn/GHbzOsWZanUk82ljbauFJzuQR6iZthrZylScaHuQ/Hae8vM/iPU6L/SvsGxdxPJPPJTc0vT2S/7ZlvHfcaDH37gO3+/NH8cvb2N8CwF75eqbVfXwjsBHYCGwE3gSBXXx9E9T2NRuBjcBGYCNwCYGnFF+1zVJb9XglcfdoIlXeU8PJ8ZtM5K8k1hogU2KEE/c2uc6J/ZRQYVLLE10mj508bcmvJi+3I6MM7D8n7dPEnpN2T6bZjj5TVk+OMxHV5GQyzAnmlvBcJVucVNPf3F4wkymJhZMeed1Zf8Ykk3gtaZlJCuIyrQpg+y1pSPzPVj94jJR1tRqBCaNMzqUf2FYbrmn7qYtMBh393grpTr5kG4k7x7RKKKVvMqmTCTPjpa1XD5yPbP4n3ptFDuHvad/JT7SN7LPJNyWeWrKTbaePJ0bTd+qD45rksO7bOHXMxciPfexjD/r3KZ/yKffkN/2+cVLjovQt8tcj/0VSrnHClADkOLjNZp7/2ndXep59wkbYb+JnnG2vjXto5x638WwcTLzawxXpe/Rx6jF/T9mT0/19am+KpcZa2zE2XZNX2ninrQcpbxZ4k2/S59KOmz9PPjLxIGVPrph8Nv1K41Bs1JizeJScp5VOjP2WV7/xesqbq5YSF+LQuCD9cuJEy5oxJce74pvmV6/xwMubH+Kdr7Tb1GsWh67ElMTszmHlXepTrKHupl1Cmv+QGyYuW9k28W+6m3yWHLKKVzyvcWr6UMYaYjHFTM0xfuzHfuzhvffeO/6lH7T7Bp6TNjfZpGVb3R9O403dsA/Lklgwtqtd9jsVD3UNjyXv8f6wcVDDKm2kcUBy3hQzV/rONhrnNh2kz678oMUo8qLxa/6ofowfY1yzf+JIvsnr8hivazaTsbX55xRDV36x4vnm6/Tl9JeGx50Tnz2771LFGNBwadxPG6HfaK6geULyK3dU2MXXM2vZxzcCG4GNwEbgTRDYxdc3QW1fsxHYCGwENgKXEPjJVnzl5PBsAj9N6DMRMQGRSdLW35WJrK/LJO+0ioeT1ym50MbAZIGPnyULVhgx6Z+T/ClROk2ip/Nzgn02uU95W5KBfbXEVyb52jlMlBx9lOSqZc8kwBW7pF6YpGoJK+qattGezNf1TMIlXquVYzlm99v8gDY9+cBku5nkZjKmJWCb7aTOJh9O2bLv9M3sq13fxjthlDbC9l0YaThP/pa/Z79pV82/eY2Os6CQtmZ7bInAlkzU+Ud7L149mKEkGd/7ueIbYkU/SHk9xpWv6JgKV/5v8reGp/sjLrYbymJemIr0OQYWwnzM9v7O83fGVXvJL7T9Zndn+FDHLtjZDjJucNzZr77nwzfJIVkQzthm/s7Y6O/kOMmW75BtY219NDvwbzw/4yrHn346xRm3l35FW5t4wA8i6Vx9/l//638dRab3v//9x9iJB99pbN5X31moZcGahRJiMnH4hMeEZ+P8bCM5IItGjcvJQ9k3be6wkZsv5e/ml2bj6UfHu49v26Nnf3ebe3j28PEXrzjmeGDn9rAO7Yo2QxzcRhZfG58nzyUHZYGw4eex255X957UYbZtDjuzF/pNrt6mHohJckDap9r54R/+4Ydv/ZZvffjABz7w8Is+8xeN7/UmV3msaZvZH3WSMScxTd/PtpsfXInN5mPzYuu3tZO86/jHuE2ZaaOpS/Y96YRyEeuzOHvWXsN9xQ9Nh6mbxIC2ybGaQ9N/0w7ZZ2LX4sWE1ZlN0Vebv+U4WnxpvjbpiBy76m/il5UvN5vyb9T5wS+3984fjz++/MQDkD7//s7t27HjGbjbzgM+touvKy3tYxuBjcBGYCPwpgjs4uubIrev2whsBDYCG4FTBH6yFl8zmXQ6kNsJnMydXZOJsLPzz45PyZ68bjW5nybY+v2s+HqWMJvkT7mZ4G2Te7fTEi0NfyZHnETK5NMk+zSpT7mcGMgEC+3oPrm/PbH9aOIfxde8rumF158lZRr2ToZY9uyTCbfV9ZlgWul5SqQ1nZ4l0lpiimPiuCjTmZ9c9Q+32RKh7DsTzNl+0+M0tmZ3iXcmuZgsnJJ5U8JspYMpgUZeYwKs4dXsnPImD+vYveh0e9drFoPYD204ba8lF1dJQR/z36tFibQ9Jj3Tb1f8a5uaeO9efH32/Fi1cU8uvnxVAM9iz5vottkJ9Z1jbYntxqlNlvbwB+2fXOs2WVxoRZH0lekBk+ZTaYvWR1utmJx6ZvsZt4hRFtDSvie+JaeaE1gc1ecf/dEffdAqYRVf+TCUY/DEbdl283PK2WJN4+cV907cdcbzy5hz247y2fNXq6jIF9PYc3Xcma55z2EbapyV/HKc+0LLbW8rbm98l7FywrbFiow1K72Rb9p9VbO76f4q7WXyJXPJ6sGCHAOLr4x96XOrMZhLfuRHfuThwx/68MPP//k//+EX/F+/4K2Kr8lVxCBtYuXDya+Nb8/uaYhLe2CFsokT/vf//t+HL/zsn/2zD37Isai96eEjytcwbzH2bPy2xbNrVzFt0v/V4mv1zxtnUL4pHjbb9Ln+S19e8WMby5kNJMYrXlzhmHK12DXpc+WDZ32e8ezdNm482bjtiGt48CUxOK7xDieODV5hKx7e2w6f3W7s4xuBjcBGYCPwFgjs4utbgLcv3QhsBDYCG4E1Aj/Ziq+cDDPh8BOlx0wknU1aM6E0JQhbAsDncpKbk33235KdTho1OabzW+KkJSJa35Q5ExQchz47qZSrLoiFk2ycmPtzS+zwvCnhweuOiXtsKUvM3J5ti2Nquk9dEfdMcrVzEyMmMFrS1rKmXawSOy0pNY1lSvhMfrBKyDR78/ge9YN3rKa/rBJqeSz1v/Ij2k2uBssx0QZ47pRobL5te8qVQ9O5yW2rsU7FH9oS9T3ZrH9v/tnswr/RJltCbeLA5JjkgZVvER+Pv8md/pi8yHbS3ziuxK/ZaXJh0+0Zh1meK1ydMmR/xHdqj/b4iCfL+74bByRGk8/rPOnHrybIVZuTL1E/V1aSpj6Tb9rxs5iaRQyuJNW1uTo3Y0jq1Hpq3J/2KrzUX/Zp3H0sfZFjso6FefY52eOBm9+jh9dApK9nnFz5W/LzaxynHp8/Tmscvq365vNX76BXGyzGpH7TB8jduj6vtbzJ+YcOca8w+Qa3usz3zVLv6TvkismPKfsVnpr4vukkuTW5uOGSMSj5xd+9VbbbYDGRHEsbTR/J89iX/ZE+MfEOZSbmZ3y+4jUfa7FkNQ5el3GyyZ/y2vb/23/7bw8qQgvXT/u0T3v4aT/tpx2ipE7TV8/4hr40xRKPmbF28qnGLelnzUfSjtt9QOPQ1LWvy/s7ntdiWmJJP7wa79IOyJM5vvT/Jl/6Cr8nrzXfyfOn9hpHkwvyOPvKz9lH4zxew5iWfGR/MS8f2w6TcFF4Vb975evKYvaxjcBGYCOwEXhTBHbx9U2R29dtBDYCG4GNwCkCPxmLr5wMng7gLU5gAuJK0pLJC3fbEmucfHMyOyWH2FZL4HCIlJNJqkzetmRASwAZgyzweDLsdnhtG3Mb5yQ3x5v9ELv83FRNHZ4l/lKeTBacJZMSgynZpd+n1YBpGy3xY8zTxpp8E0YtsbfCp9lmG98kQ9rwa/by8uHYonb6r9kmEzJTUm+ysZX9ZlstQdfkaT5PTmByiRyWybZM8HEMlpsyteIr20y+nPzcdmWuoM4zGZs2eEazK7vwWDKx15Ku6R9ql8VXYje1t+LkNs60XXJeJgyJ9crPEw/7nvtvvJWyrfiavszPbL+NNe1m8vEr3MakN/u1DqeVyakfn3+Fn9IOzzj7Kqa097Pia/OFFV9M50s2Fq6y+MyiR66KNU+038lJE2cd5+Cdxmf+zTiVfNP4J3Xsd35rNXjTv9rwdpSKExNHJz+cxb/my4wNaXMZj43Tcd6w7XDGoPTNFV6Nx9OfJ56cOIS82GJPi00Nx+yXHMYx57bDrf/mtyuOSf03Pk3epl7pz/eVdLf3u5vTH52D91fq91bQm7imycrY2vxxshmvhtdDGWrjp//0n/5o5Wuzz+bj0onjE23A8ZRx1LhlPM0xEDdf08aZY2v8MPHNFNdWvD/Zisdq/Gm/zad4PP2m+Uxy4hTv6KeTz654mmNvNjgdz9hH/bZ7A/pD4m3dr3azoC2c4efjuer5sKtbXKK8Lsaah997772dHz8L2vv4RmAjsBHYCDwZgR1cngzZvmAjsBHYCGwEriLwtsXXaZK16v9sAulJV06qnzCme4Ivk2tnbaz6XMntyWkmMDipzkSFkwJtoutjTR5PnDkhPsO09TUlv/Lcs0SU2plWpzW8pyQWsVqtnmUixJ+9lZUTCEwucTwt6ZI6yySFrx/l1jZbsdo2x53X0saZNGSC66yN1FMbG/Fo9kfMJ99oeLjdZlfkhKPN2zZkryXJsNVzSwY5Ye/tWpu9ZuLQ52TxezV2jvuMc8gnU1/su/HBazhg5VnTR3sw4ozHaG9pUzyW/DjhecU2Vhhf5dUVN1zh8pQheSDtrMlcbbHoqJ038d00fvZPWzl+v73nrPFds5PWx4RZjjvPm+Sdxpwcsbo+uZ2YTXHsSnwjJ032Oum7yeBzVyvPjcfE7ylTroxn8TV5KNtuMS39vNl/cvRr/HxCJo3D2iU8b7Wt71k89krjtLWrcjRdPOI8b2uJ1YQH7+H3xouPbATnNrs7k7XF6iu2mTZivtbvXKHN36/wpseQ9kSeae1oHGnDr/HYWbCKVZ2THzcOWNnyWSzP49P9he11ik0tnid3PEUHKrza9tv71K3bie9tC6t7M9vKCr8plq7waDx6poeVeaQfPfLjKJhnOzo3i3u8F1r5KLlnFfPoZ2k/xO+pdtq4P+3PNjX5m2PNmftN40uuafccUxw4HmC63d83XNK2zL+P+McPu9we3DTWanevfD3T6j6+EdgIbAQ2Am+CwC6+vglq+5qNwEZgI7ARuITAU4uvfso9kzL+fmWi3ZIY00TvSns5UE4mryY9pv6fMuHkxD4n26ukVpN/Ul5LGJzhOY2hJZsyYdPGlMmXds5qQt+KU5m0mYqvd33G+9cyCZJJQSasMrGRxeWWTEtcHtn7TZZcoZc4MeHgPixLew/SKrmWOmV77Df70bGVTlekkckeypdJsUyuNH64P+F+S7LcfeaW2HZCJouvHBNXqXlczRa4qmyyzWN8L443dVYYpmQkt1hV25N9rzggeYrnTkn1yU6bDzeOoawrnjNeqe+0oxwDcZ54vCUUrwSulW/ksUOOWyKQhYI2LvsHbYh4Ttdc8Zs8p9nDI266WHw9i3ErO/GxprscN7HxsUmvk+75e5N7imWr38kHzbfTb1u/xCFjEe28xYGJT8i17rMVWxmbGk/yN/ps3mNQJy0e0Mev3jNc8UW1lUWORzjhHYD32ITVTebbQ6Zbor3FKI9p9WANMWn85AKrj1l3ir/HOGJ3hkf+CDAmf3mEl7ZT9vbeJaakLzTdrzg0ZTtdaR58QlmNR/XJ2J6aPs/rzniIfshzz64749bJJ3N8Z+etuJ3xIHm78QPHejVmEIfmv+w3MVv5M/WVcq3ifvL/Ko6c8cSb6DjlzvGvuLJxPvm4xeK067TX5vO0i+TpvL7ZH69J/bPtjDHEonFvxuqVflbxq8XCM10/4nhR+stP3E/fOQuFWY/FOx888lvdjeN6P5C5i69XtLDP2QhsBDYCG4GnIrCLr09FbJ+/EdgIbAQ2ApcR+D9RfG3CZUJjNbGeBpcTbk8CM2ng66cEUDt/ldzISfdqkp0ypQyeNPNva4+Jt5aImRIubeyZHGpJoNSHzsnCV2vb47A8iWMmL3Jc1VZu72o72s7C3e1p+JZ41eT++B3XMHk46bElfZqNeBtoFeOYEKH+VrZ49O88BZIW6t/trZIwiR2LdinDpI8z26U+p+SS7ScTs/yd9m0bmBJmzFuzMMrxplyt2Np8IuVYFV9p3yuCzQSn5eQ7GZt9Uie0OW8haN0YR74vMvXWOMHnXF0hlTaSSTD6X8ODtprY81jiRXvIrW2pZ265ai5q/ny0P6y+nvTY8PNvU9yYfl/ZStrUI1zinZQre598J+0sZWl8NOmtxQBfv9qpgPElOYH95/go65X4mzEzfSLHSvvOY+4vOSt/b3g2bvVviS23AGfxLHHh2HLbcOql3U+kjByDMbJeUr6z8fL6Fufu8f22O8T9nkHv8FNc+/gnthimjnPrYcr37rvvvuZSaVfExGPitsY8fsfz4VXxtflE3qdk3EjfaLGitZv4NZtNG2x8wnuEvF85ePL2UBH1e5fxxjMuPBtL4pLbReta2etU+JnG1XyO8k4YpY2v+CC5O3W1wpN+Sh2m/jNmNdtvWE92Qp22GJZ2wTGueDPbbXKnrSZ+jLMph+Nq495HsQw7R6TslLHF0OZ7eU3zieZLlpMxabo2f88Y+xoWtwummDrZU+P6xh/TmHn9mV+c2Vnq/im2Ncmc/t1kvO9yMyjD3HTYwl75etVk93kbgY3ARmAj8EQEdvH1iYDt0zcCG4GNwEbgOgL/J4qvZ4nU1WR0NbI2OT47vyWDpuRbaysTLE6crCbPZwnSswRUu/5KAqvhnsmmqxN5jW+1mvBMnuyHunOyZbKT+/hRULlfc1s1ST2cJW8y4UzZWFRoCS/aRBZcfSzbd9Imk4DHeG/F12fPn92TwEw8M+FjfIiTV/jptyyyrexqZRvTsTN/y+OZ2DlL1qRtetXSmV3UBDOSfxMOR3H+9qT9lAClzOQO6oV612eeR0za724nOZBY2CanVXTsM/tnIp5j4ZabEz7p00roKymWPuI+k6ce+TxWN7cx22dTFuJA/5keBJn08pp+b6vC7D/ETee+8/wdvSTz+C+5q9nKZOsZQ2yrie0qRh7Y3ApFrb3JRrPNjFXJV2dxMMe9ktm4rWyr+e0qjtLOpjifftRkTB5mW4xx/D1lTSwnfeZ1zU5o42lrPv8e7y5svZnYZJ8srqg/+jPlPdNPynrXHbbo9QrT49jtASMXBu/voOUxPSylleteQVrkSx5NH266Iia8P2g+0eJsG2vD58z+Wgzlb3d9e6VwrARrvn4Wc87Gk9hMHEOsJt8nv032Q/9b2djEBe0+I/mGNsKYQF+7en/Srm9clFyXnJB8u+LyKY75d/vtKu6kLTY+m/hx4leOYXrgcCU75bfuU1ep9xWuKT9tY+WLtIMmb+PQK5jk+OgPeY9Df5rmHc0HEo+Uv3FM6j6vmbi8YZM2x+8cb9o73zn+iPsLsMfDH16B//Ds4Z1339n58TMD3Mc3AhuBjcBG4MkI7ODyZMj2BRuBjcBGYCNwFYFdfH1V7coJ49XJdk5ScxI/TVb1+5Ro8iScMjGpMCW6VomXVUKBMudEvm3xlwm1lixJGXlOJu1aopoJ0aaLCefcVnBKxmTyoSVpUoaWVMh2WtIi9dywOEsaLbd1vAlxllRtSZqWqLliwxN+tmu3mza5SupMCaDcFvo1X8C2livbYvLHn+/JbRW0yqrpiUfTN1MmyjGNmXYxyTHJnAm1THJlolHfVfh4/s4nVkGxz9ZPGzv75XvjaHtp38mvx3dXMjHLmfguba19z0Qm9ZvjoH0/6hPvICYeOv+pxdcnxN/D7iZOn9rJVfwpb4sXybP01ebPqceU8UqyPTmHfrHS0VPib/O9Zs9ncarJlsVX9ZXjfipfJve0fnVO9sPV3Y1fp/jfbIF95jbpn8zi66P3qMrraesuvt4KrNR58kwbg+2Xej3aj3eJZ/y9EruabTb/SW6793/blSN5uPl56i158JD/QvG1xS/ycvp7xpDEP3F7SnxkX+Tmiecybq/i7mvcEO+W5LhWfNP8xeenD9AeputsC1MsnfBu9plytxiRW+gnP0xxc+Jk95E6WsUmtuVX0qTNJS6THeZ93hQDUn7ro2FEXeV1qae8T5v03Ppp9prx0zq1vv0+X8YPf37T4qvbPuP85LIVt535Ytp1Yp54EZf7VsO6D+xv+/hE97fdEvTDO+/s4uukl/37RmAjsBHYCLw5Arv4+ubY7Ss3AhuBjcBG4ASB/xPF1ybSNPmbJsxnbUyJh9VEsiVRmXRZTbCdYMhkW7v+bOLrSXom4ZjUYCKMyQ1d27aAbIkMtpHttUR1m9g/mkhrezskUpl043ncXnFK9LbkQb4jtGE74X+WlGB/0ztgWxLqnix59vy+ZSGTaXed3RLPubIy5WIig5+1xaz+a1tOTgkbnX9mj+6fcqyuaQmlyS71e1s5trKttFPaE+2cnzMx7Wuc3OIqQfbtrc6O8/VkPYqvliOx8FhbUSbt0XJMHJb2dOjg4ROY5RbL9G36loug9qVMGpJPVnLzvOSeaQz5+3Rd850Vh7PdTO41rm38drcRbOU9vRdxGp996MA7kvwpR0s68vorsWfCKX0mdbyKd/RPcgJ5Ksefx5qt5gMhjbMbBzWbObtRW+GSx6ZCVXuIo8WoRzovK0ubraz0s9IVt5PPYgo5OXm/YZj2Rz5q+JE3yH2TvRir1Gn6J88z92Yc9KrX5NnXYgPeAWt/4z1DbtXcClDEkQ9ntb4nG87YQwyS81xQOKLKC7349VVPKx9jv4x5ze9a/NR5Gnu+asByT3Z+4HGLf40PHukSq4+nXT6u8FDDwr9RV1N8aHZOm83jyfkNP+OUDxRRFzpHGOc2vLSj1GPzq6l/YjD5N8fJeE1fn2zT2LY4r8Jpu7dsdk+9ENvciWPlSynDZBPsizyTOE9cl9xL7P05cWw6TPs8w2Xyd/X1sY99TMXDh/fee+/RQ78TrzYOaOPn2Brfc7w5RyS2tD3eL/J3feZuI+mrLSbQT2yL950QbsXXlW8c16sAu1e+Nmrcv20ENgIbgY3AJwGBXXz9JIC4m9gIbAQ2AhuBjsBTi6+5lelqEtomgJyA+dqWzFzpazp/1V/264lum8ReaSfly4kpv7cEVhvfVRyYSOM4Mgk4Tebd95SYOLuu6bBhNiVI2irOTMas2stxMmmYsnOsqxWUUxupx+m8xJIYTfbEZEjzIybuWlIyExxso9nIFQ5sbbaxUDZizK17J25gQjMTdK3/1AHbPXCJolgmoaaEO/2y8YNtKXW+8l22+RR/ZtLX74ZdXb/S0ySfrlnpp9n6pPvJz/h7+kTi3RJtmRDNBF/y7IRD023Kltc2W3rEr08ovq5iW+r1UXzAFq1HG/E9bX/VD+2gjbUdf2Q7sa07+6IP+/dM1OauCcS/2faksytcOnHbFR9KWybXthh5miC+Fdoab+W1ac/Nr6y75MqmP/KyOGWVILcOeU67b+F5jRPdJ+VMzvSDLqmnu78P2+kmLz+ykZt9pn2kz7iPoyiKd6ln26mbCe/mv6ON3rYzX/Fl3ie9hl08ADDZX4vJ5IvKdyiorsaVvplF73aPM9n/iveNY9pS/t7sop3DeJLXGBuOLcdFnjviZym+JkdknEndn+mbMlB/Zxi0c1t8aHE+OW/iU2I4FeCbLSRXUS9tlXH6wEqe7G9li6t4QPxW3N30QBtY3ZupXc9DVvc2tpk2lqu+1tq4ErtaXJnidcMs7Tvt8rUY46dTbrsFZKy4bzmMB1jee997Oz9+5qT7+EZgI7AR2Ag8GYEdXJ4M2b5gI7AR2AhsBK4i8DbFVyYvWn+rSTgn12cT4tb2ajK4GnsmO88mildx9ETXf1sS8ywpcZbU4ySWk30mTlZYPqX/lnxILDiRn9puiYhVYiOTfLSTKSGXyZDXcLytOtX7KZteVvKc4UAMWlLriv3kysUznDMx1WRsCb5Mgvj75EuntqTkt5JJL1/ct5NMfU+JopYEou5Xfkp9T/inTdA//bnZmq97Kic1X3hKGweOL17h+O677z5632+u+G6cdcXO7it9Y3+3Kzbe/PDK+FLPVzlI1+kfV/M2HU7jPlv9n7a2GkuOvdlus5uWlM8xkNMOf8T2ou07fZhyrVaiHWNFEdfYEruqlyhupW+zHR3L7WuNMc/zZ8tujKiPMxu5YuuTPvj7KjZZnqbDK3avftoq62Y7/m3Sy+TvZ5i5+Jp4tXFnH42LiUXju4mX73bcMhqlgPoU/fLcw6ZiO/PGbSsdTD7RMGsx5jXZn1B8pR1QH2mD9PuU94pvrzCZuC19km1M8kw4T78TY/LiKj6tsFjFi7Rf9k09sA1yQv7O7yt8yd/W3WqnlVWssV1Y5w2z5sdN9ibXyg+bnZ3Gk6HB5J7VmFsTaZvNVpOzzzgwMfJ4vUI4C6dTzFrFipVPrbA/66vFiyvjPcO2+drUF23TtvXo3ga7kbT4dOdxFGSPnWBu1+3i65tGyX3dRmAjsBHYCCxj7IZnI7AR2AhsBDYCP1EI/FQuvmbn9ejyAAAgAElEQVRyxhi/afI3k6hMhpy1yYTDKtlEGadk3TThv5KkaJhM77/iuVz11MbakltTgtdj5GSfCcjV55Y0cT9qb1p1y3Poa0yMrZIeqbNMJGay0gkJJ3U81paAzERhJqfO7KUl55odGbsp8WmZeZ62Vfz4i8db1jX7u7d52+ZQBdtsb1qBleclHik37Wc1TrbbrpkSu8nFTfeTD7LNtAkf03Z0aRfsM7mi2cPK1zMR574O/ON9ie43t0R9m3g0+VpyT+Lf5G5yTAnnpm8mCSc+JZY+/ywBSv+mfZK7WrzxyuQJ38nXs/iaMh/tudB1e2jC21on97QY0JKsed60gonnqS8lsI2PHzRIGc7i5Zn9ZfK36X7yef3O7WuzIN78rXHFxAGNP+jv7p+YOL5ym2Kd563VOZbJv5odT7o+i3WUbaWrPHaVU5tc1mErajddEue8/2CMo21YD2kvyT2vtT0UEya+Jyc0e1jpqvp2bGvctoC1PWaxjzyU/GKscxX7xEON3yZ7T05ZxYXUR/pgs8GMk1f93bpZjXHFz7ahvI+a4lneY05yE9vEjn3meStsqPuVjSfeE5Y+L2MBt2qe7Fdtnu2Kk/0y1k92nHG92dmKl4ytZPvoRz96bBesuLUaxyo+ZV8N2yl2tFi9ssUJEz+Y03anSG5r9pi4J8at3eMabHPOHWvYh897jTewO8L73ve+vThpZWT72EZgI7AR2Ai8EQI7uLwRbPuijcBGYCOwEbiCwE/14mtbMfSUxO8quZYJIyd1WkJyOtZkYXKlTeQzMWM5sq1MSOYEuCVYWnKk2dmE4ZRAauO/mqh1m03+TGIcbfq9mrfHqNlPJqCmpFNip3eyeku6lphYJVOc3BEGTPoTVxUs1G57V1MmPojlKqE28cOUVHoteYhC6sq2HrWH5Ev2f9XvqJMsVhELJp5eS+S8fJUtX/lS2lUmpXh92h51mte5XSXy9JmJPH1/5/k79f3B1iv16370N1eJcvyTb6ScLMA2LClD47cJ53Zu03f119vWmI030/bte6nXpjvLxC2fG+dR9is2akz5QAp1kXbFraAn30vcyenqrxVf853Gdwyw2rAlVk/1iu2Ic1xpo/7OpDF1TCzIm1dwpk5ZkEuOXPHcVb5gGy0mWOeW+2psNT62wclO88EU6pt+32LBigfT3jN2rfx5sukW/870eRwvdjXZ/RSXJ3nZf9qf/eSwxVuCf6XPwz/wkMrhv7f3prb+p745NmLW/GOKRbxuWv3OwlfDM+3D/es6tZnF2myPfEHZGZNSX8SXXN24Z7rnZIHZsr6m22fPXpO/+XL2m3HoKT40cUXjQI2d42M8Ji5P9csW78lJ9Pu0Pcs5jWOKrdn+5KMrLmi2b5udYmPKc2Wc1nfaK+MqMdL9ve/x9cCL+XgaS8OwxaEcb+rlLO5MsS39PH2Mtpgx5ykPA0zcdo9JvN+PXQDatYct3nYqWo3t3ffe3fnxFUD72EZgI7AR2Ai8EQI7uLwRbPuijcBGYCOwEbiCwE/14msm2Vry5wqOnOy2xAePtwn7U5I9mYhjsmFKRLTEBX9j8rphYPmmFVbTZD4n9i3Z0JIlDa/ErSX0mDxhIstycDuroz3dZWHVSuohxzUlEXleJjo8llVS6y4f3sG2SrwwQTrZzlNtOce2Sorej51sTZr6OMaEJMzKt04TWEMyJ/GY7Ib4NAzpZw0L2m1LNE5t+jol8/RfJvKYzD/TrY+vEp3Esb1D1H6iv5Sl+c8ZjzU7nviw6b75H9u8qssVx07HJh5KDku/vJrsTRzu3+O9risuJQ971aN+m4qvr9zt1RbOZ/ae3DytgrYPe+XsirtoQ6tEdbZxlqC/YgdX4/Z0nv1hZZPTtWkTK06i/022lolq8r+PtbhzhkGz3RX2U1xmPLjv/HtLpOcuB4cd4j1/fA/rFXs5w9zHG+bJacSOD0FM+kofsU9NPE3ubedMvE1/yDYmfmj3cNxqPmPFyu6FS4t/+i3fG06bSFnbfeekn+QAtvvaMcT+u6wvXr0CobUzcd/KLxMfji31s9I/bYT2lnHE46VNsM8V5+X40q6uXnvGF+1484mmu0kvqz4brjmWs7jdfMy4mg+ol+RafdfDjyz22+Ymvl7hdCYvdTnZ7VU9XYn76aMrfTLGGMPVKtfDDhbv826x5sCW8aEMdhdfr1rAPm8jsBHYCGwEnoLALr4+Ba197kZgI7AR2Ag8CYGnFF81AdW/nJxNybqrCdQpcfHUSXlOWs8SBT7+lATMFZk44X2b5GaOh0k3JtI8IWZfLeGQiZ9MMjBhMiVrGlZMYFxddZQJxClxPCUaqbuWLGm6zfPaKtNMfGX/afstucGkZcrhVSOpK+pGbea2gZnUdL9tdZ37ZILoqo+djZdt0wabrfLcpq/UeSZ22vWTz56RXrN1yjwl+Wzb2X7qq/kb/SnHkmOl3+T7OaexjWPCew+nRFq2aZvL4qvP42oI2uKpbFjN1hKWvL7pIFc9rWJKytrOvSJ7w2ayxfTLyU6SW+n/x+cbTtK9CwiNS22P+qsV0ocdleTmyt5XXHDnlWfPXz2Ygv/adZN9kRsS8/a9cdbkn2+iwzN+4HHyd/LrVR5tcb9hxd+m7WAbt5Knk4tyLI2Hqj3jQZqze7eU6Y5TFsVuDxaQH+9tl4eeyLdNhnavs/LNPNba128qKD57/soPWcBrbSfXS6Zp1emKH864+TWOuG0tfPfR58+rfz7C+raKjFuM83ja8xWZHJ947pneJOhr9yqxAj/vT3VNxh1yonR2/0+qu70nfOKH9Mkc6xmvpN7tAxw7/YLF8LTbjIWU/TSm3k5YPQhpn6cPNU5KP77Ck4nDWQxYxcSn9DfJOo1r1XaLT9RJcs+k48a1rd8z7l9h9Cbjc3vNptPnaZu8L21xh7JkDHqt3dvuABPHtPvBK6teJdcuvl7xnH3ORmAjsBHYCDwVgV18fSpi+/yNwEZgI7ARuIzA1eKrJvqt+LqavF9JlHOSeFnoeL/V2XVXEols4ywJc9afjl9tw5N6TkTPkhlnuGZSbJVUuDoW6omTbo81f2t45sRd52j1lv87G1e7PhMTmcBuCb3s7yxBQbmmJCO3v83EjjHSX24fyd+JH21i0s+UzEkMpyRSjomYtGOp3+n612w/Vqeu+GIaKxNClsMYTcV+X3PFv878TcfFfaut5lbJNSYrT228JMtXuiJmtn1vHawiQrOlMxmaHhJ3+hX10/xP1+bDBLSD9CnaWl3NhVVZjWvpz2eJy9QNfZfX0p5ym9fGS2nnyTF3HcTKcXLCHWPYxMrOEtMzbm/ccMbFTVfsN7Egvik723IbtKvGyxlvzsbIPptOJj6afI7tpZ1xrBn/mpy0KerdMqUtJjYpe7P11W9P4dsVzqlzfaft3le2vnwV/1zUP/C7fXnE17etKFIHbjd1mjohJ1zluun9gx63+shYw9VZ5lr1l1vhs1i55CMUoye5zaX0l2ar5OQ8fuaHOeaGe+PJxN3+bT9h8VUYEbP0HcvPuJH+tvLRM9+ZZGs+lr6ZfJf26OMZu+hDGUO87Tj1lj7H8SZ3rB4SmXhpxdvEYbofWOGScazFrYw1DccVR00cO8V0YjvFlrThxJl9po9NY1zFIOKU9j2NfYXlWTykbze7SPsjl9NeGLvTVjgOf3ZfuaVx8uHxEMxt95+V3b33vvd2fvyqsvd5G4GNwEZgI3AZgR1cLkO1T9wIbAQ2AhuBpyJwtfh6JH0+/uLh4y8+/vDyxbHW5rSrq4mvNok/a/xtJuqrtlu7q4n6mZxXjuck+E0n18vEHgR5G720SXcmLFKfTlxendizvUx2TLbCyb2vebSasLw3sq3g8LWr5CfPcYLN7+m8H4sVP6nTKXHY7CVxS3ts9pIJKLdr/eX4nEi2X9OWWlsrW8vkyyNMtP3p7c72KXbYbOKwK71vr3ARk2aWZ8I8f2/vmJt8tLVJfawSam387beJDzL592hbvNsKSvpr84uJ2zJpdgW7w5/w7sP7NbGabDVGj8lJP4898c9EKre+W/nuym7zGL8fn7069UJyMGVoCUnpgxhNMbVtHTrFlQO32MZ44swmY/Oz5ILUhcfRtik+i9Nc6fsIDzzAdEWfEx6TLxKTq37Iaxqfn42VHNzkzTbTd9Mnptjo8WTcYNya/H6Sa8XVzacsK9trPMwCprnjNWzDnvNBpyu45zk5nivF1/StR7574z2P+1HBFfJPPne3/RtXNvxsf40Lr9zLtNhv/2v2QH1d4ZTGC+23ux+8eHUv0HbvME7T6zAm++IYj77B2dSxZFDbrxXUcZ+Y3PFU/2l2STzYt+Vm3F3FvBUXpA+v/INckXFi5fNn9+GNm1KuVSyeuI06mMb5yG7xGg/zYfJqxp3sO3k0+WmKPSs9ENumnyvYP8UGzmSZbCT9bOL6xvN5LzHFM+76kQ+nZrv+vle+XrW6fd5GYCOwEdgIPAWBXXx9Clr73I3ARmAjsBF4EgJPKb6q6HqsgFUB9vYOuVVnZxPIaWJ1ZQBX+l9N1Kc+sl0mc54ynitj8DmZZJkm92fJimli/CaT+5SN36eEWvbPfqckF3WUCYnXEqTD+1BTNiZf0gYygeoEQdPX/VwkVpmkZDIhE4iH7LGtXkumTThTnkz+NFmnRF9bacsx3JNvUSxWH0xW+bv/volMmcB9ij9R5sSm6TBlp/x5ftqdV6FMiaCz5Ftb8dKS7lNiK/VLu7m3c1tRzGONR1qiMZO+UyKQOl6d85o9liIl5biqd/LJxGGNi6b2bUOrRGPT7WR7qxhC3TKG2PbufodC7tFPKZwu3716E4Ln8EGKLMq8ZkvQlY/leMlluZXmI/4uK3TP4rTa5qqvSXf8/Qr3NF59qh6bLBxPYnk21qfe70z6SBsit12Ryfhd9cMz3DLuM0Ycn8OmGYPPiq+6Ph+w8Xaz3m47cU958qGQjAV3efHwSI7Z3zkW2iFluG+He9sKt8Ur4pIcdn+I5rZt52Q3dz1yt4TY5v3/Ye8Nli7Jka3crMyqbjvAiBFmTJgw5hV4bJ6BEQ+BMWHA6Bw4dFfWNcUfS/XF2std2n9Wwb12VW1t+e+9IyTXcvflIfeQ5LZBDtRLHelMXpcp8RLjaMWbCWvdNzEdW6cP7gMXVtxP3vSYlPxlcm+BpXj6Zby3TInjxVnkvneeyegfPk7qx3eLqOJxFYd2+cafQ1b+nri1s9FKvh0ef+u5w3ZEGvfypSzaXbJXl5O2xhi+c2/iZPpL94xS+Yxj7M8YO3bgukvcnfjKn1fcX5zP2G7ny7QBrXpdYTP6OsXXd7R9rj0IHAQOAgeBXQRO8XUXqXPdQeAgcBA4CLyNwFvF13v7SJ772k3Ud5N7nJTuDuCdRGcnByeRmmBLBk0MHyvKmlVPnewdTj6R9SSST3yZRKCsmrTzfhYFPWmwox9ioqRTlZQQXkwgUT5P8ozftPog/eZ4pkSMj4Grsj1Z5UWMlHiISUdb1SK5fAsttyVPlnTjERbUIce2Y8NMEDnuLou3TZtx+6d/uu4lL9sfNqeCymrMO4ks+o7bWNrumSsF3VeSzl/seazIGUWDrx9JYf8vJp6wFW7yPyaaqWvilxJWkj/5B3FxfqHcPgb3o5Qcc3tzHuF4Ki52/6u2BHf76jiZfVUvdLi9sH3ns5V9pt+T/nWd696/T7718EVbPcz+iaf7HQuul0/YCyOVf1e+7rbIWKi+V/ya+kx8wYKu71ZQ+RpxcbuqeNd9sLLbTuepX/lmxf8pbr2QSjhKgfhVPtvxODljh2dpC+RN8mMnd4pRlwz2Yg9farnkGgsg72IXzy+uOGZu2TpW93+/t1b/8izeJb+pMJCM499qq/Zxr/NN0o/bq8cr4sGtd19sDud2uz37LhUPn7rDFVfRu+2k+OS6V5srHxGfpmeVMU+QDaa4S26Urr1Ydunk1vH4u9rhwONd53NVnN3m2iHTr98/zvn96cN2k+2nuOt4OXfod15H/+tiT9Kh45L89yWWhGJ41TZjLeNs6kfjIF+veKnSY8Kb9qTfk88SY8aySmZez+cgl6Hi6M6HPIYmf3KMeU9aNV7Fv0736tdtgX0nO6c9Plb7FyuOL93fL4t8/fbxnKL/rpdWhj/5YfNB8FN8rbR5vj8IHAQOAgeBH0HgFF9/BL1z70HgIHAQOAi0COwWXzWxvla+/vqx8nWVmOkmyC7Uqq0fuX41UeekXeOsEomfNScv1LFPJhnVv/BIW+f6vWnCzO84Wde9O7ph0iEl15gY8/40Dpct4adkrCeWUtIh4o9zRYlfSlQxgZASUy+42EqS6v5d+6xwH7Jwu1uXvUoiEd8qMZeSdwlHx9v9gvekxFPy4cqvmQB1+0+ypdV/ly7CSsF5v52nmWTp9JH8qkqKJqxa+w2yVUncpONkb7y/KkjN8YazRuk7Los4xHm/Ssg51h3fJH6q7JO24vetOE330k8oZ3V/SpCu4kDliyte9L78+kreS3asYq1Wk/qW2jPO3Nt3d3E46fQxTjvfOfG546bxyr9TAtf9sLMXl7HitIRzZ3OJ+3xlWmUTya4kp8cgjy+VraY43tnODsdWulnd29n6Kt7Pe++EO4uvMbYNxv/6LOgSS2Jd6T7Gl7uA5rsW7PDDu/GK12u8cXWwXvTDM8hLX7fPyW4Yn5JeLkzCLhfiGeLnhSZvb2DlW/dSDnJN5RvSUeVLVQzl91VM4veUnc8ezi30q6T7B7+8sQ19ej7w2Jk4oXvmamPBfaPzS2X7XT/+W+LYxEe8j/pN+lrF00pPFWfpete1+nZ72Ikp4540H0sc/vBxe4EvPTtLXt9ZwrHWdbucm+6v4lzSIf2ss1ePW8Sd2CY/fNjXvUJd988XTW4M9VLJL7+cM193fOZccxA4CBwEDgLvIXCKr+/hda4+CBwEDgIHgTcQeLf4OiZPLL52k7tVMryboHZD2J1QrhIC4/eUrEp9vzOWbnLr7aQESrUSyBMQTGJ40pHXegJiN5HhSRLHU5NqYsi2feJeJRI6bKtExQvGIfGfEhSeJJANKDlUrW7RdbqfxY7KVsvxWsFwN+nmOt5JwPCenQRTpQsfS6cz6j0l6lKBYSZbwspyFl6lhx0bTvh/dhzScWXrlKuyh8r3U0LqsXWsJeErftnhgAu3IvnuY0i2UyVOU9+7WHd26Xwi2+rG2sWOattQ74dtrOR7h+87+33Yh71QkvT20A+KV1cf97nsKWHqhc6VTdD2d2y7i8+VTczVLmGr1p04vuN/u+04HhXPkudamwucVnE+dTqes2SXKZnt/tnJsCtr10bFuTtxyP2J8fNFNlu9Sf/zXQ0qvb/rs5ef3Odkp5WlS1xUNOD5ruDZGd/MT3ne4TWW+/zy+ZyhlfA4S/uBJbbT5fPYAzPbQrdacet6qGI8+xn3pNXqHic73uviDvm+4xXnKBWO3c/82eMdTqh4vnsWquxTcvlK34pru+ey9Bv5ouNvv9efwxJfp2e6FY7kiKSTlX9V3OP3yTY5Dsoru0zPXO/w586z3Du6lF3y+SrpcGVrPoYdn0k26vHG7WLnnpUsJb/cK2O5CvbC5ebG0e4pvu54zLnmIHAQOAgcBN5F4BRf30XsXH8QOAgcBA4C2wi8U3zVhEtvvPtENk2EdwXZSdgyofROMrGbsDIR0CXsdia9LpMnHNhGSlhSFiadVgmFNMllX1W/xLxL1knvlIl9VmNJMqRkjl/ncnU2tJtkYhtXogNJ0tEfV2l4AVb3Pq65t8hKdut2lMazmxRxuZn0SPqo5Klk6hI8/psnhjxB48mmlKCqZKbvvCQEsQVj56OVPQ+5KGu1IkcJMJ7VqzHtcI/wqRJ/SXbew/si3xSrVRPuaaX9bB9FgYqjnMsku3xFWFU8/A6Xul2lOML+2XfyD/qIdK9xcpvqHZ2qrV2eiXqzAbmtT5/AdntpBSC3E37BiEUd2Am5jv1wPEpqMv7QZ1J8oc2NtrzY4T736A8rgabPFRhRJl5b+Xplj914po/vnLF5F7W9PcqT4qHjseLK8fv//t//++Ktb9++PbY17bhy9QzWcfjus9oOlv58QL9wHnIfu9q/C6Hj77SNduJl+jPtsXvmuLBEfKGPMNmf2nhwz93GlOF+iaCzR7bp59oKg9Eet0Im9u47V3vhDGfnw8pX3YaTztxu3RYuebFNsNsB9bb6TVgm7k12nuKIr2SuOETjcF5JPrGr00ruLjaufLDilh2/TzzOZ46HPdsLI27/tKkU8xyj9Hk11m5M7NOf51welz3ZSYXDjj24fyX7SO3QDvyZprOxpCeP3RW2SQ71VY2V2ND+VpxY+U7FAbx+npt9fznHN7aX//LTl1/+cla+vus/5/qDwEHgIHAQWCNwiq9rjM4VB4GDwEHgIPBJBD5TfB0TobEqQ0mWquudRLTuTZN7/jaTYjhLZnfIlRw+6exk2BmLb/XJ5EuXEPAkjZIDmpB7EkoJLrZZJWU80bMzjoS79P3zzz9H2D154AmCJGtqyBN+q2QTx+fJw9F+pwNPKmiMv/zyy7yP214xGbuyvWq8V9F3FHt/+zir7uX8u9BwwqTDJSVFhJMnaTq9uShdQog4c4s51w9terRPeVZ+qnt5X5JRvz9wQ3EqJWTVDs+duvSNVVgJ8+S7lc0RP3LPkOfb12/XeVeXzaIIlJJqar8qMCR+oC8kXTmOlV2Qm5Ie3O6TTt9NLFYxwmNC5ZPeH/3+uqcoasv3Lzxvf5U+FPvov7TPVVxLNjJX9d2rPDwZyhV5HNPqvhfdamUJzxn96eP87R3duA3QVlzmyj/5PVd/VbymPlcxo+NlclGyU/ndxOC3L5fer/HdmI3P6b/d2ON8yPGuCtj0txcbvoVi+x6DO3/1Z45qjA9/DlvyR9uwnR4qfvQtp5MtkTfJ887Dg08ZZxVrNS6//kX3AYDOtmcB937muHAY/xvF3Y1n1sSTtDnaP3X/sko3nPl6yRDOkL3wGWcwhjNLK870mK244v6U4gnx6/yUv5Hj3X8rTnAf6/ye9uD6reTt2uvG6Dh3nLHCb4endzFOPlHJWvnkLi8LO/JewkF2xTjanfHuY3Cuox253UimxKmdTdCvO31UvpvGmPROnlvptPIJjwUcl28d7nJFbrLV9KvYmsbQYfZ4Se5+Hp428+WnL+fM15UlnN8PAgeBg8BB4DMInOLrZ1A79xwEDgIHgYPAFgLvFl81iRqFKhWr0uTMJ3ArYbqkRZf0qtrduccTY6vEyTtjSImiKkHl+Pm5fD5xrRKsVQJkN2Hicug+JenGv158lazValHKXtrJnRgciW21kxIilMcTJUw67Og+yaJxqqCSEpae1OlsIiZdF6sXKx12dl6Nhdh32/C5r7ofOO5KzCV9eJKHK4xX/lPJwUTd1HtYpabxJvk9UfYiJ1Z6MJF+meamziin+6zsMyU1x287iUXHr+OBJEvi5MR5D4yxFabGIN5M/Vc+vqP7ND5+56t5Xfadvik78ai43wuetHnJpoJ9jHmyHdtG2LlBhZZhb8RZbVZcdMnwG14ywdZ8boPEkitLVCRa+bPuX+Hutlfdp+8jT94/Jr/d0fO7PHrh3Lz0cPlt2EbW+ynt6L5/dKGYqXgz2hj+T45OzwqO62dxSH6Wnjl2fDbxmr9808WuaQMbq44TD8ufH3xueuyeB9L9bKvE3I45oH96zHspkC6A1f1efF3xo2y4WsnuMW/gqZcJ/HnLfdPbFrfs2Ei6xnm48yPa+WdiXueTHEf1fN6N0e+puC/FBvnOi17w0mCF3WdxTzZUPQNU84EVnyfb8TGmZ7TVmFZ857p4ibFWMKTvVzyw6nM3ZqbdVip83d4rv6/sWnFlzM8VV3bmCG6jKS4nH5nPi832+skmOu7VbgdTJmXD75dLTvF15S3n94PAQeAgcBD4DAKn+PoZ1M49B4GDwEHgILCFwP8Xiq9VgqQbYJdwY/KAyZxqMpsSJ6ukyKowsUoIenKKE9UuAbVKrvi9TBalZIAXG7xItJO0rfrokg8pAZESHSk5v2Mvq6TKTBY0Rb6qsNjpyvXOz6sEEJN1XYLGdXYVDpAYqfpMyRZiyQSK7Egy+blvxG8kg7myyP2v8y9PUHIsXkCSrA8/Dtsw+vi5epH+UyXNXU/OG1XSL/l0Sko5HqtEZZVY27HxSvZZw7tnIbQpjqO8vyHnys4Sd/G7bpVWwmyFy0wa2sq8SnT3q4c/3G1EzLGC8mFfSAbLP9yvfFyrMbH9FGOm7oZHfh2V3rvYe6/Skw91ttPZO3VbcY7zs8fgHbt1HVXc6XivHopc5o6vk/04NtLfxVu23fe4lja9Kr7ujoXxNuHizwDj804cr555Eq9NbEJCXu1UO4VcmN3bDj/aDn50/R7OPa38oOLWyuYUf8bvj2cfK76yP26TPO8JL/BU8YXFV76MkfiRuq5sN9okXnirfPbxjBFeTGAc3+Ed2Tc5psO9ey6obDFxThr/Kl5U97g/ufzVfZXdJY5OmLjPdv2sOE730p4Tp6/GtpKh0q2PpbKj1fNAxYeuI+dD9nfx8s1/Fe4dnnwmeCdmVvbA7zv8GEOTfKPwOratHy/Latv6yjeI18PnbcV+4nnXwcpmXIZqjHq2n3MHG+Qpvq68/Px+EDgIHAQOAp9B4BRfP4PauecgcBA4CBwEthD4TPF1NPzr3z9Wvv76/ddHYaeaEK+EWU3kV/f77ympkdpIk+cqgfqODGzDJ60pqeDX65qUGEsT1i4JkCbdPnn3oqqSjlVyr8Iy9eXy8rMngIhVlaRJNlbhl7DWdxybtxl/s9Vrv30fS84+7qwwZrvC1HWr+zX28a+v8rsSsvd2xbpeiSPvI332a/1N/CpBpXF1uqiSNxwXMV/ZdJU8S7qsVvBVbdBPqAeO8x0/H9d258p5gYF90maZmHasq9WX13bF377NraspB7zKjpoAACAASURBVMffnX9IHtjxXV1PHSZ77jB03VTXdsnMjsvdH/2s1MRpnUyJyxMHXf3i3NZp8yhsOn7S9eWfKM657/A6HzvHM8aqLZLbvtTfff6qb6f77mq9zi4qeV1PL/59c95V92nOIEzbnFf6rGyq4rCOsy95wzavPo7r5Q7YBfWzwzX+LLOy1cSv7ueeZPc+KrnSc8b4zuN44gfXt/d53XPjKXm1ipPtdbplm4w5ydaoW8ZHj4Xqj9tjc7X7Szu33Q7ZXfcyg6tN2feIIff21ivcGRte4kTxghWvk6zVM2SK9/7s4OPlZ+dK7mRCHbie1EfyN8rsfkpdEbtkB/SBil8Zy3wsuqfjkBcOK14+SON3Du1i3G5sJF6O7Xh2cB/RZ38RpMKCmPIZxvmGeqqeJTvbJBY+dvcJtwNhMMY75qyV7lfPNGoncaXj0+nH49XOqtidOMFrRpsqvs6dfJoXMGn3jrVzvnMx73WueMHU5lDVuNKZr1fb9wtj337+dvLj7xrFuf4gcBA4CBwElgic4LKE6FxwEDgIHAQOAp9F4NPF11F4HQXYN4uvVVKuSpZU46qSLimZ8E6yxPtLcu0mPjwB8VkdpfsogydYukT1OzIoGTL+TRN4jk9/KxEimVJSU8kP/218rlbgcIyeKOhsxxOFu0lc9cGzh67vuIIFf19jwbmiKZkxZOH4PJEoDD25M5NLOGOPGOpv10dnfxVmtJ2X7RM/eXYdfbJKlK3sufLDB+44Zy9dv+KY5NcviT6sklR7LLDKVxIPJZtI3z2Sk3eySqu7WGB96KrYUk9bV/rWso435V7h1Nlbl1hd8Wb6PfF8FUMqbqv4sOPJxDcVD9Pvp8+wiGRnP3Z87pwwx7+5OtcLuK4rjfn6F4XD1crHziaSzv169edbor74V1Fk7WJ4xaOOc2d/KaHO+8vnjYaTeQ+Lr1dMusF3PtQ9ET8IVMVD3letFF/5YYWb+lzxg3ML2+v6ngn3e6t3FqmrNh8YGweOfgcGo+Dyz//8z1/+8pe/fBnnucsnqpjC7719rrJN9jHj8r1S9OVlDGyfOe0AuzM49q7njpdWMT3Z1i7PsfBcjTvxWuVX3m/VPp9hOh/t7KPj+VXMSH5YckHV2Bvfr87gTX0TS/97fE4vVvrzY/J5H3tlX+rTn63d71e4+e+VHzKmeezpniEGDgPfJG/13LJS3TvPIp39+tglD9uv+mJMp49XtrQaU/d750vjN49nj+dbPW+MF75Cdptt8/nk4gDsnjNC51n5+iNaPPceBA4CB4GDQPn8d6A5CBwEDgIHgYPAn4XAZ4uvY2L397///UpsVQk1nxR6goQTtVVCLyWlHhM7u6Cb6OrS3T5TAuYdfewmuN5p0yfiq4SqJzJW118T3pEkvldGjc9pe1Zdw2SBvquuZ+LHJ+v+Fng3Tv2W3hyX/Pp3lTTwRFFlW46jPqcEl5IRtDcv1NFHHPOHzCj0MlGT7k++spuA9ATITvK0S6p1PvaSbLkFl7+w3aodYaxVRF5kJBaVH3fya4XTdU2x1WRa3dol5ZLvJSy8T9oRE12JX/gdV376te5/TN51fORcTn9JuhrfdQn2hEnHu5R7xZvTR1DA9KJIOifRZUo6pY87N7jtrTiXHCqOnLZp2UrJm8a+47Nz1d2dBP1s8bXbet05lbGi46gVTtWYK5ukbVKHFb9UXEkb9meIxMmJV7rVzavnkmlr2Cq64+vECzvYpvs8HrqNvdgcCvsJm6RD53JfIZz8j/2mlXfj9/GcOoqvf/3rXx/FVz4jOH8lnnx5JtALFrY1u3zXV2/p+6vf+4UM+QR/q3jjwQWheNHFSOcmYVntzOC+W8WzLnaONljscozddjtO77jDsUtjdfkTVt4/70ncMuNKKPqvYpL/rr4rPDuf5G/6m3Hcj4So4kPi68TTFXcnbq38fAefKp5OnsDLgB3HCJNxX9qlxDFbydZxfXXvDubU47vPN3op5GEL339/ycdjy2figHDv9JLsevo9Xk5N9vzgy/FumJ65f29gvuB6iq8rKz2/HwQOAgeBg8BnEDgrXz+D2rnnIHAQOAgcBLYQ+GzxdUyMRuH1b3/727L4quRIl7CrEkefncymya5P+N7p893Jc5Wg2FLKJy6qEkVsqktK+VvSTN5w4u4FVSbFPHGUJvi83ifzVfKrm9CP31LhwJN1KblV6ZRyVIn43WRZdT8xHddou9Ckeo2FfsTEX4Wz6154j+/d9nfsm/pKCT+Xb1yTkl3qn/J4ctNtwW2LY9Pqzqvde0VZN77km5L90S7OypUOPFFHO0j27FhXSS9+7zinsbs82kIwJcZ822F/UUBj51hScoxy6PeUJHTfEwZXv+EMXmLvCVLK4X7Z2YT0yPMTr/vHCgqsUp9+iGLIJY+tNO14QO1Nndx9uI90sSz5wgtXogDrfZFP3JenfNjTVWdqMm5MzLj69H7h4GpzLFi5MXSM3F7c/2QD4/tkf+SEKEcTEyuuSHGD43V7Zr/+m8ZXbcfp4+9iiPNy8lnag2KcvuPW0t6P82jC8roGuvQXgujbCUP378QBXFVNzDv+k51eHPDb97Zwl3RX8SYxUP/J7mmjsu/runvb6xe+uYuvsy1wyPhu6Glsk5m2Ih9tXrGxKKQncxfuV7vwQ48x1b30Mcm8Kr46XuQZ9lvplcVX5/J0T8WzL/xgZ+hW/bvOEi8xPnlcTe1WMamhqLnasrqmsseuTfldF6s9trrOkq9XGCU7I77kAec04ljpSrLq3sSLusZ9nTjRZpOufHySe0cHKba6T3T+5/rwnUwoA2Wv/p54DJbB8414xXcPmBwynsXe/K/CvMOv07vbbdpqmLFG/Q+xT/H1TeWdyw8CB4GDwEFgC4FTfN2C6Vx0EDgIHAQOAp9B4EeLr2NVASeUSQafnGkS7xPNz8ifEgJJHp/EVfd9VoZxX7fNU0qQ/EhfXRJA7TIZksabJvqcYPs9nsjy9r0I2iVZkowp8fZI/iHZecmCFSdpO0DHKH1OyYhHwsCKMJ4ESUmmZO9dclC/0X68XZedtsOkhL6nvRPrz/reQw93g9W5kEwKMrmbMPBEmXx3lQBMiTLaQOdvlV14ok6yaJxXItkS7JQ3+SSxcH9fJSRpF0mH1LFeitB3bh+ud/4uuVUUS6uVnFOdC9i+/9bpsoodukc6cV5ybur866HHcH6o2vI+6UtV+5dcWtFhnETZKa/zpus22fY1hnsr06stW9VC+WgDwu2lmPzlo8BV9fXSn3ZAsC1Sad+Jv6nflR247+/ED8cuxbkUa5wfaLPUD7HsfMx9u/vcYV5xxAt2YatajwNdzJB+xWe09YRp4p+KY1xWjnelUxUWU9EgcZZzKH046SDFsdRuZQ/OV9xmnC/+UBcvK2CR2bn6sa2rK06cOsDZ0Cs8dU+1XT39JcXMjvcqPXub3bNIxX2Ue3eMlc9xXPqb+vW/O79xTu/4pvLlJCf7THrwezoZq/hS4aOX1677wvNN8o/Kt3wcSW7nKXKPx/nkzzOmFcdgrOw4PZ8Qs87edmx+FQvIh0mWF44pjpRIvvMYx4jx379fcV5t6tmO5/2u5GU/bluVHfq4Oi7Wb+RJxiU9X9Fuzpmvu1o71x0EDgIHgYPAOwic4us7aJ1rDwIHgYPAQeAtBH6k+Kqth7sOq8SbJ0F2ErNVP+neKhHMie2P9Jlk6Sbmbyll42Kf9KaEQTdR5oSaybEq8aBriJ+3n1agrhJnnvTg9Y8EqIqg94odJhRmQiycx1lBqX5TkmCVfHEZHRvf/tCTKZSJiaJUfE3JLJfPE8pMWHlyevTt2zSnBIq3kZLW9G3HWZikZCWvZbvUReeb3XUV3zjmbv/jc5L1SvjcxTUVBFzftCW20eHjNlHZveRKvEW/XRVfH75kScuUAKRdEiv9nfym4r/rezsfufMJ70Of07aiSbak6+QH6bo0ro5D5m9WDOt8ynmzsoVLB+EcadqEy5tsruP0XRulzUtebnVY2YO+77acdj6gXa/iR+KSijuIu9s3P199oiDmPu1YbITr65LkU2nslU1zXJV/VvrciWnEfWXzla9rnMn+d3CaqzrvIw+0Ut37S/bm+vX+qrhZ8c3oI9ltF2/TGDmmqR+sQtdYdjDjSxQre3J+q65n/yuM3DY7vmS76rviq6rdHZvprqm4YNXuKg44Tqt+quuTv676Jv8nv07xpRuveHwVC9hvas/77TBJeFQYJa55Jy4kPiXGtM1VuyveW9mVYmeFzYrXUhxxPnr4/f2SFsdIXtuRl/i5jexwVmUrj9h3r9ydXAx+vDDTGdr3s+u3b99Ofvwd5Z1rDwIHgYPAQWALgRNctmA6Fx0EDgIHgYPAZxD4keLrmHiNla/VRJKTcZ+YvzNRX40r9d8lR7okw07io5KHcmiyO/p6Nxmyaj9hWSUNmHBL8j0mwMWb5LxmFO5SoSfpmkmBNElP2HAclP2x1WLYEtTvc5tYJYL8fiYcuoSLkiEsaI63ysc9lS0lLKrvXGdK3lC+JCvtz38f24X7d9IF9agxjO+UhHbfqZKHlb4r2+64QhjPxMwoShV+1flBwqzyWb9W27QKExXK6QvjHt/GkTbs4/Cz2Di+pNNk42q/2g5c9kJbTDrWdUmfCVPX74uPmI9qGzytVpf+qjGvvncsd/gv2V7k5vsFj6uPewth9reKLRXXuA66NiXX1ZetjNNvas9jjfsJP7OA3cW6q82prOf535fusM1h4jp+N/6mn+z4aOKvLi5Wscbjm2OWsHKb6PTG3xKX0P80JnJC6otjoY0kTnVMXL/e1sqOH7iH1bVJB4njKllXfjrtqii+7mBQ2UkXe7oYkzCbxYDBc0PWUExVfyq+0tZeisqb2+i6PehMch8b9Tj+9hfj3FYrvnWeZj+dLpwDafvyCcY4fzlH8ia+8vs7XhBeld2tbCVx/Q5/ebsecx9jxzEQ/hxUcTkxeIm9tlJyp0334crPV3il54LU9uo5QzbrWFd8VvF/N3bqoIuFyeadw50/Oq5xfSU5uhiRbKuyB493u+NM8osL3vbtAgzfjn3po9cO8B9p8bPydeWJ5/eDwEHgIHAQ+AwCp/j6GdTOPQeBg8BB4CCwhcBni6+j8ZEg+fXvvz6ST13SLU06U1KGE8ZuEJyspQQEExec4FZtasL/SECOt255Bt4Gqu8mCNP11QSdk+xqTExscBLvWHMofk/VdrU17rjeE37ELW1J7AmTcb+vNEnYj+s4Lhax9JvrPiURq0RESiAlPDyh5u3pczUm1w3x8+16OS63e+8n6ZXfqS0f546dpwQMz6t1Oavk18NeQjGdsiVfYPEnuSSx9d8lk9sRZUp+pt/FEyx4Vv6z4q+U3KXsxI8yOc5Mwq/4s+pT7Tu2HbcKE8eO36td2jd1sEGpj0tkg+SUCjOuFEt9Um/EhefTRvsrYoLb7cqnrrHYin3eo9+SDO6/lc06HzhHSt+XzmzFifOoc5xzoD77FvxVrHY/Zfsdd5CPEzadTdEO3U6dJ12Ginu9v9IeURhx3ybWA7/xEo/j2+l49Fmdp+vcsdIHVzUnG37Zxjq8JBBjJs4t1u4VHde63NTXyrc8vroti0ecA5JfJXvSfRcWVoBlX/LxyT/31q7sN8WoNNaHbHg5wu02vSSXYrf7X3UGpeuIMSbt9OE8sYqDjjljc+ff0TZvH9vlTOfHpIskX+XzVbzQc4PzT4Xt+N79WW3zmdJlow697ZXfu89KVvaRdriRrXa+lGwgxRO15bZZ6ani2oRzJ0PiK/cr/8w+OnnZ9o4t+VidyyrcUrwgj3R+WPFwwqUba/ot2d3k33tVa8Vt8977fOwhzznzdaXJ8/tB4CBwEDgIfAaBU3z9DGrnnoPAQeAgcBDYQuD/ZvE1JceqyWMaTDWh88lmdx3b1Xk4PtlcJfm2gF5cVCVs0uTf5enkUxKrSiz4vX49J+Q+4d9Nio0+fKtb9puSkFVSTePwBEb6fnzHIoD3qTY8WZCSOam/R1LgTqimRMdn7McTR5Ws7G9lB0nXbherBFKnK7cH+XIl16qvqOu7UMXzL5NrtYk7nJlX2bASQ9429UDfqJKandtX+qh0775If6S8LmOVqKt8hv3scJv7dtXuJWNYMfmuf3iClzKqj1lEtBVl7keVDmbSe5wzPRaf3meecjVoZRs+/tX4JPPlyyjMeFE2tZt8rvO3Sp+6Z/qVcLvP2SYGjjc5KPEUY3rCrIrPvG+F4Y6dutxd/KLPuJ95TO7akS+5DwqzxKf8LWFXcZvzhmNS+U3HgTM+eIL89otH/AgrtJNeqq20K3/6DLfSJt/h4Aoz4iBu8dWv8l/66cOv7OWGld1E7DZfBFTxNflm8t+Ks2W//PeFQ32XgyC4238bn8MZlyve2vH/Du9dfum4bGVzo//EAw8fwirY8X33MkWls/Ss6n1UslbPCmyzG0PSQ4pRqf/P+jlt0/l25xnTOfid+FnFCeLQPX+tYtCOLJNjwA2rdn/En3b0v+tPvnJ/xjC8WDLbOsXXHZo71xwEDgIHgYPADyBwiq8/AN659SBwEDgIHAR6BP6Q4mtReOIEbDdpwetWySmfrFeT9+57TiRVfPWJ4+5E8kdsrUpaV5P4KjHtyQYvKKetTh3zlCxJE+5uKzsmRJLu3TaYjKmS3a6HlNBzHXRtVckwT2L7SgKN7cWu7uSArx5L9uMJMk8AVUkjl811VSVGfCUa8e78yPFMxYIueeX4exKv0unKlxKmbset31qhII3zHdkSLu+MIeHSYb2bvKwSn6Nt98tVkrTS87vFV+XVyLedrpJNJ/6r2qCfV/as79XXSArOIgtXK95FqKTbyhfJhYmfuIJasqaXC7pxuJ9VnMPryDEPPsY5s/P6sDplBwONvbKttE03+bXis5VvyT8St83vrDBfxdoqhnjMqmRNtpqu3f3OMaPtyq/dnjVmyfISuwxQt590vq/HeG6P3fniJSNWwF44Fiuuq3i+q3/HpvLFTndqg3bz6H9kavSSwv2DXqJY+f7OOHhNG9NwIX1bY3MfpJ95PPH7aVepHem+0zuxSPIlv3e5HK9dPNwfKkwrO6C8lCk9I3ic1L3ErXpe8Jjs/rzDuamfFxsOZ1Arvkjepc6DMGlcFfcnHDn+aGeFwzziF45Pcb2l26vnmh3uSX7idu42teLeirspT6Vjx2/ljzv+5M8M0tvOLgu6tpKj+v4qyl5AYuepU3x9N1yc6w8CB4GDwEHgTQRO8fVNwM7lB4GDwEHgILCPwI8UX3/7/tuXcX7kNWm/s0/dhDklKjTh9+QgJ+bVhLlLMlS/+ffsfzfxsotuNelWn1U7KZFAPDyZ4wmadxIYTDx045esvN63tqPcqdjHSTv7ovzjPhVlxuSe26vpOk9QeVKisjMmRVKSi4kCJYfH1ohMXnrx2vFzDBOmbE8y+dZ9tBFPgrm+adPJ5tzePCFFLKpkiOv/gRUKee5PTOSpoMXxpwRf8g/ivGMH9Bf3JxbTva+dlSaeUEo2QD6jfVaJN0/izXMCseryLd5pisvCTwkucneyX+pwyOCryTvOr3zTbdbtLuGU/MB5RLqhzLzG/crv34kH5BGNL9k9x17Z1biPxdf0oodj6HZALFMsSPdXXH9dO868/fr79LMr9nX67eIYfSbJp3HsxKSVPpIc4rzENe6vuzKk69SP8xfthTZU8e8Ob1Qc7d+7TPQZYVnJkWKX3+M+lmxk2uniJRjXbacv6jTdl/BhnEh2NHl8lIvhEzrD+rEKFkdU6LlBviM+v2S8X1bseDPZkvPwO/Eg8XrSW9fmOzboNs1njNSHc1jFCTtj9r66tmkTbrfOUcln2ZfzDNtLHN35iXNQslOPa9Kn21Xly7R3l9XjSGerjmHnezu/Occknet5WT6ROPRdm/NnAWFexarP+ErimB0eSPd5/5STtpr0X/W5urazpWSz1EvFv+n7U3zdYbpzzUHgIHAQOAj80Qic4usfjehp7yBwEDgIHAQmAj9UfP3tty/ff/3+RYmm1SRyNbHz5EHXnk+sqwlydV2aFNIs2Pdnk17V5FiT+p0JcEp4SZ4qqVQlyVYTYR9zGrdP8FeJnZUs0vm4biRUVHhNyccqIcTvE6bVlscJv5TM2UnedcnN1GayjR17qBJErtuZNMYqgB3aqxLYnQ9wlaAnBB+FOltRN65NhSe372Rj1Xc7ScJk58Jmt/haJZqY9FolzCpZL1zGm//3DIDYJ17qeCv9Jn/h6rPVyzPJj2ljPu6Ej66p7LCKD57UFn964ruS0f3XbTTJ423v+I7a3fFjtefnrVb6dQ6pdD787Z/+6Z+uF0Z++eWXL//yX/zLDzu6V+ZxRZ7ryOV+J+nsunWdJUxSctz5zXm1ittuO9VY3Cd3bDLJwPscp46vnNvcrlb8lcbJ/j1GJrt1W1o9I62elaYt2/nFpZ/fW4/PdrFzSvRFrjb/7cv1vLnyWXLECmOPX4lv3G54zut1/e1fxHL4Gl9cuHRjW/R2MYB9PvwCcXQnxox+u90J3H6EHfWa+iHfVf4nexzXjhc1x+cuxlb+vsO/l4xYoZ9i0o6vuu3scu8KI/7uLyd2fazG7v7LthIXdZzgsdJ93/Grrk+2q+88xvHad2NOhTmfTSr8dmLWj+iF2HXyrDjA/TDphHrWC6zjunefZ3fspbqms4UdO3nYAXZGSM9158zXFSuc3w8CB4GDwEHgMwic4utnUDv3HAQOAgeBg8AWAj9afL1Wv36/V7/e5+J1k/vqN04wmdSpBpEShjsJ3lWSdvRXJQd2JqYd6Ku+q4l+Snh0CVNen9oc3/FMsDS59S1BU/KgSxTz+i7hzOtUfPXkgicfqrGnxA0TLCkR4fikz7SJZANM8jmWkrVKKq105cklT06mxJvuqeyt8h2XRe2khOjUm53hSXllZy/yYLXTaEd6mVtk28o7b9MxSdzhSe7KpmgfQxb93zmImDmuj8/32La4AtuecptZ2iCx73QtG3Vd7fgoOau6fmW/6j+Nm3J7Eq7i7BWP7nJlx5PO9ezzGgfOO3V5kk+s4laFTYWP2wHvr+x7+NA//uM/Poqvav8qsBdb7TpOyedWDxRctfuQ1c5w7NrhmGlzFZd5bFjFDr+e/p/kSn6fuMFjROUvVR/uv95ewsV9rrom2W6nn4q7VtsdV7z88CsUUqszjV3exxbcixX9kU+sIOftcwcA55XSZ4tzTlWUnXaIwnIZEwqfrOJAi0/hXI6LZFmttKdOOx9k0ZO2e71cNbC6i69DFdzNRO2Lb3nmdRrKw8ZhS+m5jc9lbpvCw2WpYoKeC/x3csF8Jgpnb7p8c0X016+P+caKYzuO8tha+aOfuVw9M3TPMCnWpeei6nmiske20T27OD9WuK3GkDATbm4/n9GNc3Qlzw5OFTa0zdGfiq/+/Y78Hrcq/qt8U9+n+9IzE7l9+o9tSZ/GfYqvO9o81xwEDgIHgYPAuwic4uu7iJ3rDwIHgYPAQWAbgR8uvt6FvFk42ew5JUtWE7rNpq/L0kRvdT8nwP63JrLdZH7V/s7Eezf5UCUNVjJwcs5tff0+JR7Gv1ydyOs6Hfo4PNnLSbraYaLb+xmfK/xS0kc24DilpLjL6veskkDClDaSklPDR/7X//pfX/76179++fnnnx+Qj+t9O1ddkHSd7JvJoiELtzLuxsDrpAO1VdnTHGtzFqS30SVyxm/awnz0eW3TiG0ek95K2VAQJoYpUUo7ccz0m8bq+LLt6xpbkeQ2W+Fx+VhY6crrL9l++vpY9ZXsVMn01eoi4jmTXlYk+4wfVH5a2Su5mpzAxGGyXdkpdbPDfZWvu31pm9BUDKBemLx3Od3eq+TjsHO/l7aWeICr9ZKdPbC8C0XJ/pJMnd36WbSMAVXxlXohv7zD6RUHMnYkW3Kb2I3fxGWH/31c3759+ziOYfOFtHE/i5vu+wlD4ddxY8W5lW+7f1BH1VhoA7S75I+X3d6YTMy+/PY4f3rVXvIV79fbEL5JJ+TKdJ/7n7iY4+OZtVcbKiBg2/iy7VB81Rh5T+mrzQtQiTs6nVa7hFRcNm0QHENcWHy9sL/faFG8H9cOX+EuDL6y2Z9JFKcd4ykjVkc7Zmor2UvFH6ONVTzls0Ky+x276viw4xGOKfmOx9Wrny8/zR2LVj7r46FtVjK7TFVMYZzv4liFaYfZDp6Ms3wOkj4Tnl3MTHpiG5X9ue35dQ+usZjiGCbuqHTo33e2RA5IfOAxZefZjD5MLkn6pj6//fzt5McrkM73B4GDwEHgIPBpBE5w+TR058aDwEHgIHAQWCHwRxVfx8RLyUNOaFf96/cusbfbxh9xXZfkWE30f6T/KoHKZFg36a/69uSBT8x9gkw5qv6os5RM94IEJ/Tqr0vyqv3rGlslmcY5kyb3CouZ97RiUpVY8ERHZQOecHDbdbzoB0OP//W//tcv/+k//acv//E//scv//7f//tHQo/3uv84fkzUKJmtIpGwv3AuEqIVhq7LDge1P+3FVvhoDJJVbamQ70mvLlmXEj20kcQ3qUiUkobJfh/2ZyvhtziAK1rDKhhvP9nVTgKN3OB+WyXkKp4hD6TVUIkXOA7+3vkJ5XIbEbZ+/2psbs+J89SGr3JzO2JbaUySWfoZhQP6I+93/5njGitq79ldZ9tqN+mswoiyyLY7rk2843ro7KGK312s2mmvsiHJRtvprnV9dPZPvGVD5Ae3K7cVTz5TxmRXq+eFLv7yt4o/OIYOI47L/17xXeIp9utjrIqvbreXvFp5fu2ajQ/WaOJ/79f1Trl/tPiaVpRrO/FLtkL2yYXYEvzhTyGOxO1q7xeguBVyNf7ElW739DHJ2D1LXNc0xdcPgvzYLtpXMbOvj2F8FAVX/019fr9fcBj32s4VFf+6n2r8bsvyffpAarOyvxVfrHBfYdDFmgeu94XCrIrlSPM35wAAIABJREFUKx7l2BOGFR92PNZxqMeWlXwVXlUcJ+dUPJdk3x2P6yfJn2Jz0l1nC7TTHcw63clmZdP6zOd215n3qc9ub90Yrn60Hf3NA931Z+XrO+xwrj0IHAQOAgeBXQRO8XUXqXPdQeAgcBA4CLyNwB9RfB0TJ2515AmKHaGqez7T1k5/6Zqury6h+Nn+fJLqyQB95oQ4JQmqpIQnhdIkvUoIMBHlk/WUwGZCIhVffcJeJR14Xbcd4CoBoETcyq7SdSubq5LdbgeerPrv//2/f/nP//k/f/kP/+E/fPm3//bfzhXFnsyR3qRrbs/o2Fefr3vDSszKVpM+KhyY5Hxp7y4s+dj1mbbBRLInwFf6TVi7XrqE+8S2ORN3x0ZdjuQbSQ4mpjp76hK49O8ka/ddd2/iDY7Ti2c754rRxiVXVYRLNu226GPrPjvPVv2nPq5rzabpnzsrol54/m5vl0eIvXNF8hPajNuP+6V82WMN4wzHm2JWFbdSrNL9HcdSpsf4sB1hd+5nxXGOi9tkkml394Dk9wmXDpMqfnR2UmFVxeyETWUvna25Hh07rXh89Hcn1dnuZVt3cVJyzAJdXW99FDSdryr9C/spa9gi3v2l4lA9m1w6xnbeHMO4V32lAizb5srP6Ythy+IYD8Qn2gq52Vo82Zjrw230srHFi1ziSR+n7p04lc75+wspHTc4/3DHHX8uqWKG+wa5r7L55N9VO7w2+W56ZljpoPLbCs4UQ1dtdLI6lmnsHoum7WOl+7Zv4sJVX12bO7/t8twuph3OCeMqduzI/sJp9rLg6hnDf096pl9VK+PlQ9342vHgzGy9hNFdf4qvu9ZxrjsIHAQOAgeBdxA4xdd30DrXHgQOAgeBg8BbCPyfKr7GpFExweYAdhIxbw24uXi14ksTXSbVdpIraWJaJWiqJAf71BBWSZ7RVlwpcRecqok52x1tjO1gx3++TfG4zlfmcqKekqKrRLLGNu7dKep48oF25pilRKrur2zOsdBntZ3aZL/Up5+jK0yr5PE1FtvW1xM1VdGS+CXb6XxG11e+N35nUcIx7JKblH+n+DpXEClB/30cCJulT4lzysJkIPXmOkxJNrWd2mAf375+u5Lxle2n+3c4JCUIu6RkSua6jScbSTqvEnS6dsdPV/KT01YJweSrvnW2W8jFSzin8WHjYXW99O3bD7sdVL6VuCfxtVZ6Sb5RVExY+Xg63Vf25L4wx3ify8iCZsWVlMO5sZKp4x/5ievfxzA/F2d+ErNu/O7b7Jc+K2x2bXEHL8a2xJm7fbkOiG9nj8kn/NmEHOp2WMUDtcH2tVLKi4q8lj44OFM+MPjd+5qrou5ip+uqG8dol1s6XzjDjrqXxaQTrsi84t/YJh7/SR5yKp9NrvGo+HzHB24dzu0305aw/sz3Ysejeb1IdLdfvXzldrZaid75E+3F7YDY/b4L808zPiYuYRsdDz5sZzwn3ateE09S/sTL6pOx2f3T8da1Azsey+FxN2HnmCX/Tdcke3M5Kz6r5Kh0kHDsuCHxWcV31TNG0g39atrT/VJDxbnpe7W94krHidfvPBtxzJ0c7s8dfq4Lcl3F96tniFREfeHcAmfXA8eSVvzTdyKXsPB687vz68P2v/z25Zdffjn58WQY57uDwEHgIHAQ+CEETnD5IfjOzQeBg8BB4CDQIfAjxVdNArXq1ZMXniyoEgVqp5pk/p/UIMfAxLCSO/qXyb8qOeXj56Q1YZMm4J7M4TVVsrvDvUtSa0xKKPHzlXAcSXpsozr6YeLuseUtVn1USQgmEZKO/b4KZ0+QdMkB4UfdMnngcjjGKUHh9zAxqN+Sb9CW3AeYsGDSy5OAbjPse6colmzOZXZ8LrnvovB1P1bYXrKGIhfb1Bj8xQAmwR+Y2jatSXcuc5f48sSmMPBEFhP2iaNcf96O+qm2B0528w4HurylzUBXXYKZYyRPsEiQsKN90D+qa92Gx2dPBhIH9/uk/3RusdpI5+lqrHOcsFlyxMV745zKu6DhNkG703hnrCj8QHqTH81zEG3LzQ5ryn21h61Nk+0n/3i0b1ufagzJHlN8cV582M/Xr4844ZzK1WspxiRbSHGR/jdt8t6K3s/uJUcl33YZE+9W/us+kPCqngUqbCs+q2Ji4myXt3u2ICZdH6539suCaYXB5cs4B5R+uRPvX9rVatm7gJva2OHNx/a4dyfOiY++bZWqx0Te+7BN3Dftt7BZ16mwkqzeZ8ehjlvy38lj9sznXOJtVXrzc6of8oErOy5JdiTcKJf7S2dLE0fsglE951XPcZJBsYmxIPkd/d95fieGeptJB27njpPHsl0/r7Cp4k6y/fQc4jGn41GOReMU9myHfafrnG84hoSHx4VOD9Vv3kaylYpX3feSvDv3rlawPngcftHZyE5Mq/x3vuR2x4OXl1vGyznalnicE33OfP2M6Z17DgIHgYPAQWCBwCm+HhM5CBwEDgIHgT8NgT+j+KoJ7Y8KXU0iV5PLz/SbEh6azPtEtErefaZfv6dLnH+mfSZ2uoQSExMsijGh4cW8cQ9Xcyoh4hN0Ty51Y2ZSpZK3uj9d3yUZkp06/snWdgsTbL9KJHVJdbc/YrOSvcPR20kyUO+63pNEM9nihSv7zFVG3rf7VhrXI4GGlcBJNx03XHorzpTzJFbyfZdtJ6E77vHiq2NLDIg17TzZT5K54ghd6/h0HDuT72HLydXY34kBg1fS6iu1kZKyHTeQn6VzFt9esND2o6FIXflRxxMdP0g29x1fpbYT4+SPs6gRthut9E476bYn75KtiZ+S/bkMnd++w60pDiR51d+DR+6Xgzqcef1O7F1hnWx21QfvSe2v9DN9OBTQ2Dcx8jZXfVQ69+Lry5a0IW7I53nt6vlB/c/xePy5LyAvUGa+XMEYV/UrTnnwM4qoXjh4rCgHx1z3F1sEV/xZ8i62gxDXPXy8KKBOvEfR494elpz3Yj8m74tN/77EdXa/snG+CLGK3+/ElZXPJnugjyX/WLX5YovYZWbF6a5b10e63+NQpXPXgXMidc7nkYTHSp/Vc0vHzeq/49Aq5kuPO1zJa1Z4Vr72zvgrLIgxOWfXvt+Vwa/n89Z8FsELs5SvsmnpLOGe7CnJzLFPHsAq/g+K/H3/eXHrKb7uMtG57iBwEDgIHATeQeAUX99B61x7EDgIHAQOAm8h8EcVX8ckSv/3ydpbAtnFaYK8SmJ8pj9PRqSEsSeiVhPg3aThKmHymfFQB1Xym8kn/l1tVbxKRngChYkETxK9k+Ct8OkSBJIlrahbJbkod7KLqkCwk+Bi20l+fpcSReqbcnnyxtt9J8n0TrtMQo8Ec5mkt61Cid/Kh5IN0Vbf4Qf1yxUfKXGkcaQEVfJF4c+xsC+1s7u95aMPbMHp/Eq8UyI5+Y3jVXHp+N5ftuiSbFVireIucmPFQ9J9Sg663BUW01++//Zl2Oi3b9+mSO5fXSKbfFrhksb0wnN3YUi+M/6tzi9NuqL/qz8/G3ul97SqL/GSONR16Lit4pzj2q0e3l2t7/ZGG6G8Kw6t4n6Kn6s4vGM/HZar+MrfnVM6XqriFf2LOLgvdT4sG6ENzHiElUpTD3dWI21HzH6mTzQvFLzIhR0S3J41psShj5cPlPgvVs6WBWW8wJGeL65tlYEH7SudB/s7ST2LD8lGJL949EeLr/Ql/Z04ZvogCr+XDCiWpPjtfPFu8bXiKue9KralZ6xps2H168R18+zS5C8e43b5lnL5C0rJFqrnKX5fPQO8xCps5Uy/WfE9bZsck3hF7aYYX3GlsHznnhV3E2cfX/pcxcYVV/rvHAttpOLzxLcdTq4L8iD9wGNmZ1uSoYp3KRZXz46U4bpv8Oi9jfhFK+J/nGv909efxnPcyY+vjPr8fhA4CBwEDgJvI3CCy9uQnRsOAgeBg8BBYBeBHym+auLMf6sVTLvy+CRwlUD5TLvVxJYJyJGkr/qukqSdLLsJi9WkPiWT/Z6UCPWkI69JE3JOitNKWE7AmUBJCREmf9MkXN9p61BPIKWkRJV48YSA67BKLLtcHNMqccAEh8bKe6rta1eJl5QwTu0Ti7TKkvbhduCJFP9d/aXkIRPoLwWkcI5T0itXTrtOq2Sd432NIazO9IQjsUu+7Ukj8lqX8EsvK+h8ZG3JPmTk1rjcZm1gN4tOTD5NJ/xISFW6kw7JX/LvNKaKY913UrHYceg4b1ybtlwe9ySfkH686F3xLfGozj52f0lcMuRxPuRWuO6HIzbouyohrvbIbapJ6HzLyi/TeN13iJ9fn7iMfK4iEH32JWbAnyq/IZYe3xJfCGfvizbk9uq/jXtX9uF2rH6Jt+RLcdFtSeMn7/jflY2me9J46cOMPW4julfnsP/888+lC7pN046vMTZnHTtHpOeSKrZO7rmLjX4Gtp9vmgbAe15sszjf07eSTmOgDapd6nueWahzU23FqP9++fQ4y1Vb8dtgWAj9TPHVd2pIdsZ2L9spZE84X5jhHvIEde7F1+qZiH7lvPrYGh79ur+yDfpe6jPFcR/nTnseL9kuOSLxk485+azHHR8LMUj8VcWtLv6uuCfhxHsq3t/ps+IPjSO17Zxccap/77HGdef6l36udowDd3D2WOx4JP7ms5nrmu1VbScOTP12cdftMuGb+k94jnv5fJieRyr7qfT62DHgLrw6h1xjOMXXd13wXH8QOAgcBA4Cmwic4usmUOeyg8BB4CBwEHgfgR8tvqq4wMnlanK6K6UnRnfvSxN/fVdN/Cg/J+c+keYEtpOHk+V35N65j0nUd9oeCVtP7OiMvRXWVUJIk2Mmr1y+KtGSrlN7ri9PJHfJP9370CmSpJzQU4YqCeKJkxX+bmNVgnAnaSR7S7LxO61me3yHVRxe2L4w0mqdYoUD/YBJs6kbO+t1ZYvOCxz/rn7Zt1YT6btqBWHCOelEelvZBO2Ldk9dTZv//jzT8OoXq6uIma/AwoKiD3VhW8gV97AgXCX75PNqt1p16LrxvjtfTCvPK9mTX3ky1Hmo48uUpHXd8bN0Nv5Nq54ZCypOq7DoxnzJ+duXawUs7YltVTHV8XnYU9pG8N72VEUX2RhxvP4OZ+CS652XduIWeXf67He8eADhE994rJEMji3t6MV+tO2rrcZPeqMMle+5XpKevO3E5ZVP0SYre6hszv2WuFSrpZP87kceX11Xj36xTXzygccqbJ7tPbaH//79sYpyxUPpzNOH7NB5ipOKidc9RfbFC53XPSoUFKt6L97QubZa/Xpfq3jwEY5/316TuOxyCl9Aqvgi6UDXJhuX/VXFV/LEuHZcJx6r/DLZj3+nzxW/eaxw/hI3VDyW4qk/jyQZ3BfUb+XTHRd5+6VNdsH+zd+cQ/zZoONSt48dzr9sHyuG/RmrsseVze/aN/Xj8roNVTxX2abHnypGcIyOhcu0Oy7K5M9E6TmqitfJnju9Sj69XCj9+guI0//uZxCXkbbPvx/PwPcPvkvCKb6+6fTn8oPAQeAgcBDYRuAUX7ehOhceBA4CB4GDwLsI/JHFV0/irCazK1k5cV9dW/3uE+JVIpHt6FpfpbUzrp3ERJV42Gm/w6NKWLH4yoSp/hbeKSnBpIkXVFKCxWXYSXRUE3TXCeUdvz1WrqDgyATFkPFKIDLpOfKmd+GxWrHtCTldP9quki1p7F0yKbXTJeJe/IwFFSV573ExWcL7mKhNCRhhp+K8xuvJRGK88tEHBpL51pe/Od/hNeVVsv5eLZq2b6wSUSkJOW08FJWTT6VEGa9LSTH3MSWpdpNwuwm+P6L4WiUCyR1D/mp1K/204gP37dX4Kn267blNJxtPNkB9qE32KT0lrur83u2C2PLMyYFlKoKvbM39cCuG2DatD1sszs2seE+4UM70t/qgvEnWDkv6SvKxVWxMq/0S33jblT9UHNjFPMcr8auwWumy8r8Kp6vd4nzjindXMrAv57JuRSp97BHzUHzd4g6eecpiJ1auetx0/6YOyHGPAqNtHTxjjuqmV932mbq5OB/FV62Unb503/sovt4raX0LYT9Pdtreva0xVwy7r3V+obiUeHRgkYqvs1Ayimv36t+r+IqiuRdn3c7ZX+L+FHc5rsczjT37Xc9qzUskaazJRkrbb87rTVhXsYtxcvQv/vc4u3q+2vm9innJFyqcV9zN351P5jPWxhnEbr+0hYqnHIPueaLiZ+cvH0/1bFHFu2Tjl23i5aguVqzstIqBPnbHj7pY2YXHuKv4+tPXaw7kL41RXsqW7D9h6S+GpWvOtsM73n6uOQgcBA4CB4F3ETjF13cRO9cfBA4CB4GDwDYCf0Tx9bexusu2LqsmsNuC3cWtrii229bORD1NVFMSQZPmnb53+u3a8UknE2SeWN1JDFf3DBnS9pnqT2Pm5FltaUKvFdAq1u1u3ch2UpKLY66wr7Ycdf35dT4Gx8cTDkwGpaSg69vx8/aqpMm4rht3mVCy8+oe2/yFJDTlqXRL3Sf7S0l8x5XJxWnvd+FHOumKrw/cbStLYXWtJv36mvSW/G7f1A19Zyakim2MmTRz/UlO6oc6IH7jWt+2zVcTeHuevOo4tuKepIuUNBzXCTNfHa82PIFIPSXfqXCp/EAycNzpb+KUdClZUvKv4/jEqbSbpG+3fdmnJyFdTn2mTv3vFf+QNxJXkrPSOIhTxTH8PtlfsqXpo3cHXlx2m6RdJR24Pn1cnY1cv+FlDeHgY/FYVHE543fSIX3F7UV9lnyOxlNs7OJJeq5wm0v+0HHKSoYdP3W5Ku5hgZz6TRyjIiDtiFt7p3ha+bZz0dwe3leuYiCrAum0i7tAyuIrbZGrvlJsuWLGeIHs/u9q11bbXna62Ha40nGywxkP7SzUh3zf7+Lrl4+tSMdLfsKfL7xRD/5s4n5IW0qc7vpb8VLyhxRfVzz8wlXYPjnZJvuteMljkGNeyb7rSx02/M1jVMchK5mkT3J11X7Hf5UfdHLzZZTqOuftFEMS3/mLuIn/u+eM5E8p7vq4XZbKP+jb1dgdb7dp2bHzLuM4nwn1fcKL8c9xSWMc313f3zGasnCHgVN8XXng+f0gcBA4CBwEPoPAKb5+BrVzz0HgIHAQOAhsIfBHFF91Pl6axP3IBF6Tumpy3iUDmdDg5Jbfp/u9LyZjOBH0e7tkUEog7Mie+thJMlWT3DS2KrlBXY77uAKS+tZk2b8bWCkJwjMSU8I5JWXclnTfnJxj5Wmlx2pslT1Ivymhwt9ScsUTHSmJpzZW9kyMOG4mPyjPTHShANnZV0rQrOzZsakSuO7vVaJntodVP1XC6dI5VmppNYsSYeqDKwgfNmUJ0kpXTBSRJ5hIHNd0KxN9/J7AIk9MGbH98+796boKe+rK/VoyJM5IK9xTv5XeOltw/05+LXtP/NDZ34pvU1LSv6v01unH7/HPiXf4news8Yv7p+Pn7TBWpVjofblsleyJgzxG+jXOe7S5rp/h59pKPNnAlLlZpUt9JY7zeOpxPPmF24CPt2oj8X/CLrVf+Uc3vtSO83jlo9RR4nDe9+A07BpQ9Z/s0eVKdpH89roPK02rrec95qVCp3OKx1719eCXu9DJsT4KpB97+z+3FL7j2TXG+/eJSbiedn69YMRzKrHrheww7QDhmM+Yem93vHomcX3TL3x1q7+04/c6zhWXuf0k/6182uMaddBxTuIucqPzQfd882JzdwFbvlzduyrCr+LXyu/cFlIsTbh6jKhsYtqhbTfsvFjxqPe9Gs+7+kztr54n+AzoOIzffPeBzp/Yf3csQ4fDg4OwtXPJy7bSOMm3ox8fe3pWSc+bL/547zokXMm15KY5HmXD7/nCz7/8fPLjK8c4vx8EDgIHgYPA2wic4PI2ZOeGg8BB4CBwENhF4I8qvnJCX008fdK/krFKTI4J63i7/ueff46FkNEuEzqP5GCz3ZUnXjwxq3Z9IrlKhqQJ6k6CYZUsdvyqhEnqf1cXmhyPNrhSL03UPdmkxMLQE/WRJuJVYoc2oKSVJx6kFx9Tl0CiLjt73U1IuA10yRcfE8fO/iqM03j92s6+pKdkt1Uii8kR+cmODTsOq0RZ1Wa1gobtzSS8PTnPbcws0bwrP31ANlhxVxpvlWDb6d/xqnTm3OV8nHwm8SIT51Xx9YE5zgvu7KLiSP+ePOGc4GOo8Etjpb48OUjsVn7DdqprnQdXPH35811A6s4tTjaX7K2SMcUz2knHy9534inyGjFgPE5/O59dfdlWrMTacffiT8fnzrW89lqxZy8a7fho9dywwlO8UnFJFROr63dl7ex2x76ruDpXiWKb3W5sne1WWxUnHpH/cMvdSsZdjJzLpi7DtsPU47huWXy1c1/nUa/32bFXezj/ddrBuO/rT/O4gxmTiy2Xk88+7rm3SPaVuyu+cn5LMWrigGMeVttPr/y20ymPUYg2jAK42kn9fVYG91Vvh89PVf+0sU4nVSxd8YjHwC7udTF014cYI5wjUxt+/e543P4+EyfdZhzjxNXUo+/c4uNljFvZ3ypueAxLfbluO7x3cU5+lezEn6/S85ba4o40o63r/8axH48DHw8Eek46xdfPaO3ccxA4CBwEDgIrBE7xdYXQ+f0gcBA4CBwEPo3AH1F85cR0J6GYEhw+Ia0muyq8/u1vf/vy17/+9ctYVZn+04ScKzLHdb5qLSWR1V76LSWBu2RImpzuJi9Sskm4+G+csHsyUBNxJoD4nf6uZOV9KSnh+Kt/3eerZuckO5x7tJOwqRJDKamhvoaMaaK/k7hI9tUlZ9gnEw9VX2q/SiJV9sLxul14Asd/r+RS8kMJD8nk1z9kCmdHug9diROcceXtEeM0Xsk1t1S8V/xQD+Nv3ybyavfejvnCYLElo+uCuLmPcYzSufte8kX28Q5xEzP6pOQS1wlryuecmzhLPjLa47aQtFuOM42j0qvjSFugX45+0xboqd+qr2Q/Gm9nx51NvqOnxIfJVla8Qnmc23a5wrmy8sHKHlbjdv/zuFLZC2OE4kPF386bHJO33xV4qjgmWUbxddieXhZyP3IOIzbuX/QNcijbHPf4iil/4aGzZbZVcVPi1R0fTW1XbT3GqpWvN9dWq5cfnAIuV+K9Wr0pnGkrHhvS+FQcudq/t6f3th62/tuXa9W1x1HhwtWJzvF+LqvizsSJxVecFct6q9+je52Xp32ouGirbN0/rxj59fetiyd299mNiS+464T05vjT7+WT1zVYpctzY90PKv9JHEguVTs6f9Lju+6nrlmo9fEmPvM4lzBKnJ84esZWHNUSfQ16bO307rjCr+JvH6fzjI8x+X4XG9LY/RkgYZY4l/pOctJGOhzcTxO3ukwpXqY+Br+kHVG69nysFT70tY67V/rgWBiTqjbd7pN88nX6v/ust0++HjF3/Mc54vUZ26vPWIHztE/xtdP2+e0gcBA4CBwEPovAKb5+Frlz30HgIHAQOAgsEfjR4us473UkqTQx84mWJqqr7z3xujOJ3pnspi1yCQonlJ7k2El6eJIhTejT5NnHmxRVJTBS0oKTYE6EOcF3TFMyYiXX+D2t5KOeOWln8pITfsmV5J6T7btg50mAlDBjP49EG1Y6V7ZAHNw2XD7+zoSufEDj4irhlMhy7Kmn8befLcU2ko3Rjimj5KfuqyQMdeI46LNjWyWwKntw3fp1CW8mbUeyZhZrxrak37//fu4ddP2yGm4kO1F4ZULZi/KSkfYquZINu48lrF0/tNcKa9ej+nFOdZkSl/AecXGlO+8n+WPCxm3E5Ri6G/elYhsxq3jX/ajyiYT/Dq9xnMQoxaLO7lc+IewoU+XTzn3E5vr7fvHBdTqvu89hvMZ2V3cSV/C7xFdTt99/u4pX85pQJBhtMUZ4wUgF9nGdF4IqnkqcRmwq/ku+cH0XXhgZ9jn+r23yO/9IfEj76fTGez2W6jNfKiNfu2+4D6QYL5+TfBUXkff4d+KqyidmUXKj+MoC5uwPZ3qXusMP0+5t5bjjxFg9V1Hh5a8HjuG8b/qsr8wSno9zTneEv1e6Xpfyb535Xqx+lS9TjkuGcaastugPbSQfmTtK4Bxk2qdeZiJXsSitWKEiq3R6XT9qr4i7F++HVbqr+LXDp158dW6o9Otcl+LQHCN0mmKP+4RePKAtSj/zWq4MtpcRnU+8neSDbnYdh8keEo/uzK2ESyWHfJP25Jzv1+y4zWev4XgvPRS7IJFv0xg1XhZcNY7kYx1HJ26nve3YPnm90r/Gm+ybOvCxs73JtQVvVjGBbazila714quP6xRfP+sF576DwEHgIHAQ6BA4xddjHweBg8BB4CDwpyHww8XXkfSxAiwTNZ5AWA2EE8EqkbhqwyeMnrSofvdEwE7yNU3UqwmwT/5X42BSikkLx2UmFnGmFK+hPvT9zkQ5jWMmGu/znJgoeEk+YZKuotlIKnMSnybmHU6eCPZxpnGrD//Ncakw0xiTXft31bWSoerTk0FV8XXISH17e94OP3dY6TcVSibOdp6it+GrWZLP0kaSzXdJsZlgHolcG7u45cWe7tVEXOGUCqxuF9GXuTIJwpNTrv4XCXvyYErcrrig+n3XtznW5H+d30h2t63k71c/WO3kXKs2EreqPeeziiNoV2wvcZvjJ5tzedK9HheSPJUtVveW2N2Nr34nzuQWxgx9r6JHKr7Sblc2sLJRxhZf0Vn5vdsUx1LJsxOXW1lVeA2rBKmvd/qpbM7bqPiR/DD+3i1+OLfuxKPKtjj2KlYmznzYn52vnYrcj1jI80v1/KICXZcB8XNUbcWty39xCs4N72KSxzS3JS++vrx4Zau2JmYoprIIOdvf2HYYtcvfx4PC6eVPxbm7HmcvDHBtsmGNlXa1Kr7Oa/Gyx2XTvprNft/h7UpvV58h7lT+QH9LMTT97jEm+Tafm2ZMwDgfv4/69G3zHS8kn1vxSuLR6p7Ut78UU/E6A6cEAAAgAElEQVSp+xk/8xkp4bmKJ7u/78bYz3C7PxNyHKt+XbdT9yj6vhs3Knvx+PHg2PslVh/LO/7mz0v0w8p/UmzqnqWmzGHbYbeFU3zd9Y5z3UHgIHAQOAi8g8Apvr6D1rn2IHAQOAgcBN5C4I8ovl4rCvGGuyZdTPZQKJ+U+28+mePndxKinrTgZFCTQN/i0sHrigRKHHdJa97vWyCvxsJEuk9aU6KUk/uEMZPjXdIkGZAnntJYUhFYY/jnf/7nK6E8toqWHji+8R0TPl1ioMJ9fO+rWz0ZRIySbjxpkZIOtKvZxp348wRLl+imPjQmx8TlGeMjzlxhqzfxOS61O9pJduoJ2eterArTZ24DSdvSyhgmoDt/fsiGwq4XlN1+hYvbWDUm2pNsQj7jK/E43phksgK0sPREWCVLsldy0VuE3VxMe3q3zeRvzk8rLrzGZMUX2pdstcJDuHYJSdkBx0cbdzuvcBh9pJcY/HraQ4oNsiVdV9mYY9fhXf02fROC8GxA4so2WHx1f7+aurdYJXaJN1xvKYawff9dGKQXS5w3K776Ub8hr3Qxxu1rZVcdz5MnEkfQ7jsckv85HryGY11xlfOt82Bnv1NmFTdtNXQqZs7the+XuB5b/C6S7zMW+TmeKEK6PtKzCeM4cdRq0OiH9xhZPPVzmqtVW76V8ksBFsXXD7fUmz8fknLL5HRO7H3RS/G1KrCuCq/CxFfYpuLrtB/o7lqJq9h5b/3/wq/3bhQqnO7GrRibUHydPPzT18eKf+rZbb6bC1T27/Ho4kjzgxSXGQudW2h3GkfFzRqPnnESH1Qvwng/9Afyf8U7HUcnvnS8d3W9uo4YuU/zXl7nfNhxa+KBd+K3jztxtI9xxbfvypTi5k7889jldpHkTDGO7ZT2BI7obG6M5RRfV15xfj8IHAQOAgeBzyBwiq+fQe3ccxA4CBwEDgJbCPxRxVdO/jkB7hKAmhB6QrhKVnJCnybSqwH7JF39Jhm7xLxvFch+OWn0SXY12d2Z+O9O9pkMSsly/U7MqYdKJ8Le79dnFj1HYklbN+q+cUbv+P6XX3654EpJZpfDEyczofb160sh0W0mJWTUnvdNLFKCiOcS6XdfmZTORevGo998RaYnKSRbl7ChDnh2EhMlSd8uw7j+2r6PK3Tuc1p9i7XR3mP739++X/CmRJMnY3jNyie0dZ8ny8gxSW7Kwr+HzF6wrlatPvya2yWm7SBvnFLiye1YuCddc1xur8KcfVT2UXFK5xfuBz9/+/m5VfNixQa5oeORJBttgj6RXihIPF8lKzXeVcJz/O4FmornZ5v3lr4XbncRgf1dfd71k+RTbsMJv46zUpxUGykOOQckHN2eGE+czzxuegFg/K6XRcQVbJ88LK5yPVW2wutZzCX++lty0vYTFpQnxYEOP+IkP6V+KQNxT9suOyd2nOocn+yc1zCOV/HVudZ5Kj0vJFty273u49LN+4LHOd73d9euBag9PjjvLupd29piB47Esxpv93KP2/GU2zh/FlVti2D1oWKjdly4bOL7xyD4kgRx8Z0dHmO+P0zZcV7t3WgH+8dRINqKWNxtZ9mubPqxjTDGUcW5y9awCwQL0dc9d1bL7cAL2EmXyQ88RjvOVRzsuM/tW5+lZ/7r/Di3VsZ2wgljFl8rf3+M7X6+oO2Q6/SMmnxzhdsqLkT+uIvsV4yUTm0b34fP2k45FdfuYOG6c14n71J3JZ6/fbz4SX9J/N86W/Ej453L4rjTlhLmySc6+3YfrZ6RaM8VXrS7B3+FrZtd76uxqE/nmuijNyf+8ssvJz/+GYM89xwEDgIHgYNAi8AJLsdADgIHgYPAQeBPQ+D/RvE1TZ45YV4lyn2CniaV1UQzfe/JtzQpZrKgK75WibxVkispWJPx3UQA+/AJryck0oSb/fhqQU64q7EwGaQz63StMFPxy/WQPleJGK5cZJ9qw/XDBMhusoL6YHvs75HcuBOOwt1l33Fgtu36SgkmT2DxGvZXjdn9bNw/z4C7G/AETvJTL16yXU9Odgkgt7GZoL2T7EneK3Gj1Ui2bWVK6E6/CFsUOn4ue9Jp0oGPI+nCt3tlcSr55vgurWDx5F7qu9OBJ8rU92UL44y+4lw09lPx+bjXVxPt8Gh3j+StbL3yM/Xb6dD5M9lDx5u8/4GdrSSvuCHZG/HiyrdLNmwZSsycR6qxJzn8u6R/jVNn+FY8NK4j71cxjt/TD6q+L5+/t7QnZpKLL1dw7NFmfPtaOwuwikE+Fsc4cZX76g7WtLfKHyv9CpvJebfQvvL4nbEI+x3Zdc20D1sVKe7Wiwn+8sNLIbLYAj4927je6ROd/z1szvpTbJyrOQHcHKttbSw/LYuvsLerjedi10fRlitQr66VIbpX/L7EVtvuVnyhlat6sck57cUe7qLv5Jvh1799f7xo9Yj54CUWWa/x3VvtvlN8pXxuU7LHKXPw55f4u9gWnzbu/ZHjX/rW1srI3DFesS3nzGTDqf2KQ/nyI/EiP4oHKvvn94l7Oz7m80B6HmTbHp+qmN3ZpcdKXdvxknOy7rlwMb+lTDFudELbLjPUo9sDuZn9JIxoP90ctOJDcmJ61qAOKzt78aX7C29b2DqnJ71N/KcAH384R1y+d3PaX/7yl5MfX9jg+fkgcBA4CBwE3kfgBJf3MTt3HAQOAgeBg8AmAn928XU1iUvJzTRJ9nZSEsYnnZ6U7Ca0nCBr4viSPMQZphW8KcHi7fm9KakheZjsqa7TuPza7nrJNOe79ma9J5n8Ok/UjMQwCwAqvvrYx32+KpaJqEoeYuYJdyUwqiS0xpL68YRH0mtKVqUkgnRWyVG17YkLjScVVKi3R8LT9Kfr0piT/aXEW7KnKrlVfe84uU3utKc2mDxM9jlXkxTn2DHB5uPd0fGKq1bJyakLO5PPeYkJOvIS7bizsZX98fer7zvx6Dzi9rXicukpJQk5jpf+w4qZxL20ffptF+poO855HeeTh9LfyV7Gd0o2slBW6dc5LcnHvlPxlYWrazzYIvtFf+GMU4+Zjgll1Ji1mnV8ZqGTWzDT7+W3zknqy+OG6yzJ4LyWeIT2nPr2sVfxIfXP9ohzskvZReIc8phvu+9+7DY1ZPAdGFKcJP6VjXkM6uKMfqOPPmzNzr+++r85b3KEVmSSq8cqUZ2DabbKbWkTz0592HmxzqU+fvcR1+XD/6xQ+sCs2Rkh7awg23ffCJsqxOMCLrneLL5yFb50oheUKj5zOa+xWPGVnFHp5pL3fgnlpYg8Xiy6d86g/frf/jwivuNq2usa27njhWeb4ivHS9vxmEW78PaTDe08H6W43+J5d+xxt8OQvJzwrcZVfe/PDHx5z2M49Zdwph05N7usaRyp/RfdozCauDrh7eNY2WiS1cdTPcslHnbb41yrsw+PN53une+r56+Ep/SW9P33v//9y//4H//jyz/8wz98+Vf/6l+9nHF8yR9eqmHMIHan+NpZ3/ntIHAQOAgcBH4UgVN8/VEEz/0HgYPAQeAgUCLwf7L46sk6nxxqAsjrUlJopU6u7GBiQsliT46kJGJK9DBhUCUHqoSkb8lYTWL9+5QA4jWcxLtMPjH3cTPpzcS549vpSZj+/PPPc4vJ0e74XOE8t6sNW6l1uFQJwpSU7sYgPSYdMpnkbTB54Ylxtum4VzbsCZi0NSITRLq+StJTvpQw8sSOruFK4jQutzd91rV+j2RWYjnZT2XDD+z8TD9TyGjXfb1KRl3bP47EPgoDkq8as2PP7uU7tJfRjl4skGy8R1sSzm02tVI3vPggLkx8kJK7ur5KHtIeXrZdhhxJl/LxFe96knB89hUaxJz2T/mqla/EhLrh2OUDnmisdFx9T19kX8m3fdxDnlQUc/9LflXZr/ucc8ol472y0M+KvLhJ20Ta9uCML4xvLit3QhgrXoXJ4Hn6ocej0Y7bm2PDe+g/ztMrHtL1tCX/O+kqYV7pin4vv5BNc/WZ+6jG6FzI5wLGYPe5cR3jnOTwOFs9P0jGyodTvFjFEP/96kM2iCKYbz17YYHtcH11pOx3FTfSCtRU6GQ7stVqhTVxch+b3PXlp6tY6DaiwiT9j+fdvrSnlcB3wVk2In+9eE1bLAfFVXFAfCg5yIXyW/cD16Wue8SNnz52Qpi2XGy1Xvnf5LBwpu9u8ZWr/TUGvTw08b+Lw4k/qvjo8dbt4DFu2+rafStxh9vglN2OK3jYALjT1e8xKcUD58OdGOLXeL8r/JJNeoztZK+ebRNvOaa6Jtk4bcFjlD87Je6evg99pWcBtc1xpOtobyt7cfzoz/q70guxSDyQ7MpjSGp7FWvVxv/8n//zy3/5L//ly7/5N//my7/7d//u5blo6hC7gzyeQ2ybej07n5WvVSQ/3x8EDgIHgYPAjyBwiq8/gt659yBwEDgIHARaBH6k+KoJ5Pdfv38U3uzt9ZSEqSb36VpPKHAgnMBXE0hPMGkC7ZN2ffYiXko++iS+AtcTMkyq7CQ0un58Es1rOan3STR/S4lFyahEr0+wdT8TR6lvTxb4WKrVOpzkd0kel4tYs3BTJT3G/Z7oTjJT7iqBRBwdF+Gva9xm/V7fost/d3v08Y3P1WrZhOdcgWJn5/3691+vQuUohFQyJBse13Kb0dinnRta+lixgin5OvWf9HHZ7V18pe1wJeHksu+/J9Uf/nOv+JFY1KnuHYn2CzNs9+i6d15QHywiyw+Jzco36NuePPTfxB9uj6sEnvv6+JyKqykp6vL72Jz/E24aR/qN32lc+o4r7d0/tFJnZedqM3HKpVOtOEUSsYpR5G9yBPsgl0zZxvsDw3+0DfdtjF4Icr6dNnfLJj9NHJhipF/nsUP2ynu5JbH7J7nUsfCtdZM/Jx5NtltxRYprVRyv+k++6Tbs/J9icyq+6r7kx8JrJLXH3//iX/yL63Jd272Y4/6z4hTnZuJOvT3sVueS3i/OdFtHSm6uvKctJfwSB1XXUaeU3fmBY6n4Ocl6fUe/16o6ZG7eLb76GdFDVhavk03M8f9+80fcvl82uvT+sXT45XxO4e0YXv1+/fpwC/Gc+IecO/EpdjEQri/bu4YzsSnLi26wsv/hg2E3CR/TaIt8n3hM96RnVGLlvEC+dvnd76u44LrobJGKSb7oY/OYkPgu3cP7qucDja+K8YmHyXHOMx4fOv92v/a+Kn9Jcdz5LdnPuM+feZxnnKMqXFP7ld5SHCJOjmHCjC9Zdja40iNtPcUIfjdWvv63//bfrlWv//pf/+t5XAB94rp+0NU45/v+78EXwVh//uXnkx9PTny+OwgcBA4CB4EfQuAElx+C79x8EDgIHAQOAh0Cf1jx9bePAqxPRD256hPTbgLaTVqryWMaa5q4euKow8gn6pz0pvFWiRjK8UgcLc5VrGSrJtyc2FaJAMdWSQUlgJR88rEK9zk5blavOu5dQsjlTEmTHcx2MPG2uwSO63KVSEn2zaRaGleyJ0+sMBGXkmAp2eK6SnaR+h4vU4xcJpM1lR25bQofriziNdc4bFvg5MszaX8/BT9syRKtkm3co7PoPHGZbFHXkAuS/bi8idM0Bq7ye/ExnU0bVih2xVf3xc/yAe2h88XOxqc/YAVx53Md/ySedD51G2axquJ692etDhzfO87vPh2kpO3Dpu+ix0488XjgNkTsJsa2RfRIWrL46lv4jftok+J5vmBDzl9xkThE8sxE9G0P6msUX6df2jmq5KEUW1NyN3HEu7pjG8mH33l2qGKR+84qXmgV8ei7Kvi4HQzMR1J7jOGvf/1ri7PGtNJriikco9uIuDZxexuf7tWSLhdXrL7o2s5BfWwziy1myeNdnPVYSWwqTmLRkCtuZ2y4V/NOvgLXp9jM8avocMmPsc6Vq1j9dV17n/H64EoWXlFonTgsipxJxqTHFDNfbOB+nhXfMj5fbVpMTyuYtc00/bTSKeOzxw9xjV40U/+y5+r5hdxFbJJ/Vy8TvstP4/qqsNf5VLJnjy18Hqo4qfq+i9PdPat+dsYkPXRtJbugfyVecLvya1oOu1c+78i/4n+PhUn/lQ/s+Cz7d5z4mfzr+vYxRF7Ac4nHjX/6p3+6dkIasWplh1zF3uF7iq+fYZdzz0HgIHAQOAisEDjF1xVC5/eDwEHgIHAQ+DQCf0Txdawq08rXNNnkZKwSdGeSyomqJuWpvd2JurenhMz411fgcDK/Stika1NxxRM8nhCuEs76fib6wmqDHVzYvhJl3iaTbcJH33XFuZTcYMJL/fhqY2LCbfy872pi7pj5GJPdeKKK13h73q8nGvxe6qqzWU+kMCHsOnHcqWsfy2iHhdAqGcP+q2RWsgW39Zk8wWrAts9w3lPS2dWPzoyz1bOXXHdB89fvv/5+7uZPX18SvdJB0lvymYRFsrHk8+xD8l12rK0kbRvkilceSbIwdvqV2uBqxV17ebEjrLTkb+4DafWr4zFtAOftVT5M7qDtj+9V1Et+VvkXk+PkYfG/24L3qeuSvJFv7tV/tHvK5jxPOeRjO4ld54yJ+b1Km1u7cgwDg4EjV7YPWb99/faxragVyHyMV6z//n1uP3pxzE9fvwzf85cuyGPuew+uv1/iYeL30ltxPmPHUc43+ky9um6ET7LbivMre2N/qV3ndmHpW1XyRQOdoT7alu6YyE5Yus9yzNUK2alrP3P1LgyN+4auR9960YWYzd0U0PmDz2Fb8gPeI9uburJtJz/CwG8fSXxt/xsS/x53nS8Sn7mdT0xty24VKiTD9N97bMInxRP/7rIFFiO90Gw3jOLrpUfGzbsY69uN05ec63h/ih/J5tne9Td8s+JMxoaXVa8FQI/idrHNq2xZWGsMjK0c89QJsmrOAbONEaMxB3CuoW3xuhRPdmyA1ySZ6NvpWufYqr30HOFclfiPvuOxK8WyNObkWx026Xrndd1fte168q3beV/1zFGNpeL+hL3rNGFY2Q59ropZ+t7jQYo9ifeuseAsZz6DjLa5m42PTxyYjjqoMErPBMM/r5fIcDZ4Zx+n+Pous5zrDwIHgYPAQWAHgVN83UHpXHMQOAgcBA4Cn0Lgzyy+vjNRTxNLnzxWE0cfeJqkV+37BF4JzzSRTZNJn/hXE+Fq4uxtVkllH3ua0KfJNq/zJJv3xc++ipk4SWZPxql9YcdJO3FhooHF1yuhe2/76glqx3n8zhVdrsfKGZJ+iIvLyXaVaEs4V3qTD1SJo4Rrar+yfU8a8TofCzF1+0726StSeI/bEvudiX1sc6rfKa8neJnQfUnqMSmNZDXflB99pJWv7gPJbt1e5spbben508eqFC80RtzsZYiZoMLqqIpL3LfGiy0qNvAeJhb1PXXiOHd2knzH/eTFfpH8T7at/h6JNqy+SonQIcewHXJP4gNPDq74vuNU1181Ftrv9TdXqOF8S7dz9u327tcmjvPvKp7rbNzvGdcKVx9vSoySr3XvwxbHy1c4S1Yyj9Uul0/eO2Ikzk6YXNf99PVj5T3OlaRvSO6V//nvvor9xe/Di0yd/ST5k2z0zbQrAP2Z+qGtp5hG+6iwTDbjXP6IDWFnAY8/VVxzPnaZ01mpl16tT39Jwscg+cWPsrMuDlexkWPp7FE2Tm5jnGABgt8nvT34BPHssh299BJuVPH10jvP1+U5pzxLFtv0irPmOL58PEPphSU+3ziOjJnOSdXLN3x5INmx++LDBu/V8sm/X2zxtp2//f1vH0XT8XLAvYUp5RaPPbDnufKjmH8fn0L/cCwS1057vAu3HsddlSnOuHzkjNQeYzTvrdrWNW7j1Ke3mfjR21/pyPutYlqSK/nsI/YMPwBnyzcT5/kLsOk+Yd5x9MN+GufuYlTVRsKfY2KcWOmmim1p3I4b8SPeLneSl99VzxMPH+YLNvf513y+ShCf4msXVc5vB4GDwEHgIPBZBE7x9bPInfsOAgeBg8BBYInAn1l89UlbN0mvfqu+T0mylFzYTQx48lOydxP7NIFmf6k46JPaxyQ0FG125ffEVeqnS8q4oSgJkRItVUKYySIWUXxFj7dZ6bLCigk1L9ZwHCvbIWaeKPFko8ZWJWdXtv5uQqwbB2VLY6AsHJfbckqqyIcScTAhWa1IG/35auaXRC7Oc/UiJ1fdvayUUfHOtnZVGzxzesp6b8v6kuzB03XUKYoBbN/tINmYt3fJotWIKNTp/Dlh6VxAf0q6SiuE3G7Ea2mMO9xS2Qh9k4m7ZGOjnyvxea9QSzyd+qmwfthhMNTxOwsC78Qdv3a05asEJ+9rPLY6M+m/CsTSDzGZ/s3Cyd2AJzMrnhdGHtc8yZp4iTIle0p6UTt84YarNdWmsPSXey6c79Uvo08WUMhJziUVrgmnalxVG5/93mOJ5BduHg+nPd12m67jNY5Bp8PIRc1zRmVf0z9t94EuxqYC5IPfsdrZi5hsV39P/sDZpUlHVcyj3/JlAeeTxFMTR7x0sltg7ezoateLryhGP+69CxOPYidiIuMfz4mtVqWRO9yn3W7oOw+O1+rj4qxXvy/FIZ5F61j5C2Avv6NfbeFNffozC+s8L1xvq//oc46Vc1IcV6P4x/UoAHs86MabuJ9yrbiRsSBxyIr/PJasrv/R313GyQtvFF9dp8nOU0xOsq90nuLA6jmM/Ou8lNpLNrrkm/tsau+L9w1fGv/Xs7xk4XPFjAm40XW0wui6VTEFL42c4uuPesu5/yBwEDgIHAQ+g8Apvn4GtXPPQeAgcBA4CGwh8GcXXzlBeycJXiUWusmmT8a7/ggOE0/6m3J3E/RugtydBdUlLTlGT0KuJrMpeZPa4CT6JQmFrd6IjbYv9eTWNX++3/hPOpDMabLv+LnRpgQL8akSQJ5MZLtdAsT7U/vViuidZInbMvuvEkiUV8lWXktMJWMle4WF62XH5y59YVtT6Z4y7BRfr+vvDMvcauzeUnGsZrrqWjgflrLN++6tDz/yNx8FvlnQ1IpV2OZMlt/b/Y4+6C/JRqZvWIJU404kW9k5uWXcx+0pmTh3PUhGYZzsl36ghHVKqFK25PfJBmbi7c5ca/Wa25Vjqb60YriyN+d0jsW5y31felCiULbHM0e7QJh4mEnOIQuLiN4Wt3RecZX3JfyqYlwlt3PeyxhQIKvw8/jncZp2kjiZtsxx629yAH0lFV/HPeP7se3xWIUnWWgvCdukO/dhH38VP91nV21Xukl4kxuTTzr2xNB5xuMlbVXtVHYo7B2DB3fgvE7p5dFe2Io8YRW5G+eSfij5d/71QibH9YgT9z2Jqz0OOq88XnK5X8ohtz6eb3CmNfnvsvsvH6sr/5D/tNILceoDmpD+KYqvFz7YeniuiF1VMKxPH48/pyT+fnlBqnkWpJ0/+mqK6XrWcDge+ITiNfu65A7baL+MVy+72LWOQ/K5F1uzxqvY6HLpuop/En+luNLZZuLVipdW7XQ86WP+UX9JMiZcu5jn3Jjw9F0hqpix4ttkJx67xe/kIX03eQfzMY8HpU8FsD2me8zjLX/729+uc8WvbeZHbP72cSSB/r8Tj1fPexzL8OcrPon2Ftuvn5WvP+pN5/6DwEHgIHAQSAic4uuxi4PAQeAgcBD40xD4Q4qv98ombjPGCaSE9wkbP68m8TuTzKo9n7RzUszJJO/nFlWefKEymHynjFUC1LHwcbmsTCh2ieMOP+mFE3xOvCmrf5+2jOQYuD0XVzOlBO9jsn0neVcF6p0EfJWQ4pvbVfJrfK8tUKlXtyVdxyREleRhgjwlxjwJon4TZtI/C7C0Oe/LEx6jf/3f7Zb9VvZD3K6+kAW92r3P3+P9o4iihPkD9zvhPc9pu7cUVbJYWwWO4muV+PXzKH3rQhVfH36ERLr8jfelpJQXmLk6x5NqxNV1+MDPitY8h46+U+lCtuBJMxZblQx3e3cbkz0zGViu8JSv3gWHVCimbye78jF5EpK4Vf7s/CJ5R5LwH//xH7/8wz/8w5e//OUvV/e0eR9Xhy+5TdclXOhnlT970CaXUwbnwJQUTfr0ODZxtxXGwqLjJY9dLqvzigrqCedxrTiKfSeeG9cq1vKecW3CxXkhPRg9fN/OSK4epJLfvvPQJf0krhW2FRcTF/K99OXPGM43jFXVb9Rv8q+dWODPKp3dT3vB6m2X07nR8b446rePs4VfYqO23A1nyMr/KcMVtuy8aeqKvqE497KNMNqoiq/+QtHLmPDCEc+uTfyZ7G/EyLm6/KevHzxnZzS/8I7vOIAV+zy3N/lW4mWP6dNvUexlfFlxu8fah66xBfPFFfe5kJefYNxDH8Ii+m0ovvp4x/18nk08kmJ/4mvXp9vw7NsKz1VsStzJWNX5b8UPlHGle7axG+80ZsYS55AUI9O4HE+X122Mvp3kkEyuO5e1iy/iDNm6CpUuf8KO13TYVljznsSPXeyinRNXxmrF9/HvOD5AL6C5HdIfkp93sWby9M3lE0/js/Qiyim+vvN0cq49CBwEDgIHgV0ETvF1F6lz3UHgIHAQOAi8jcCfWXxdTQCrie3u5H41WE+UcLKcJpE+oeWknX2lpIy357J5UiUlO1IiQsmA1H9KOIzr/J60apPY+HiYBGdiPLXbTa67pJuw7Yqv1UTf7SPplck/YZJkZcKB/TF5oyTB+E7FV9enY8gkToWR31Mm6HxVTNg2cseXOFZhJmySvUqeyg8qG2fx9brGzgdlgZBtzNVyOBtUCfOXBOedTE2JvdE+z+dTclffXf1oi7MLgN8T85T3So6z2GwriYQn9VZhlVajppWvKZHmCa5Ld1ilk1YFpa0m3X87Tkq6Vb9efKVu3k0EJrtVe5TX/ZE+P34bBdiRJBSf8PqqqCy/ruIIt9B1vu64rfLFFCMcrxcOaM7ffPAKfEz9uH5X452428sKHhelF74Qwpd0VgnXVAwf91RF6IRbZXOd/V2/Lc4z9fjpY6FdJRkS5uRY3l/pXrFL95Vb2rMAACAASURBVDHxnWJEkinJXXE+9VvZzryXZ2RaHHp5fjGsfZUk+/WXeiYn23nKsr1HW4wXJkSyRV/ZRkyJ0bQ7xAoV/FLxNW6Zf8s2bYXF13v7/LjK9ffOr6KiP5vwXNiu+Fr6IjBz/Xu8Sc8ILlN6dnJcK54dMlYv7gmbGeeteK02r+JrUYTmeChDwoaxtfLlahz+HMDrHOOrbzzDuN91+Hq7iRN4TYVt4kp952NfcbrzJsfLl0e8/Y6vuzha8dvOPWmMq7ih2Olxv9IT9emypriRxtP5S/JRxveqvcRvHIPjIK70+/x5qLJBPlNc8uEZmlw+/9Y27Gfla6X+8/1B4CBwEDgI/IkInOLrnwjuafogcBA4CPz/HYH/28XX3UlvSgB1uvMJZXX/TOrcCS5NMrtVnGmSq3FUSYoumVEleTjhTePhmDih59/jGhVfmdz2VcoaE9/e1tvPKooJK13L1cGUhVjMyfedqCXe4zrKVCUpiLcnecbnVFwZbVeJA7e5Cn/HfHz2N8CZZNHfXgDatYnKhoi741zZtSf7ZAeSsUqmeGKI46sK5bMQeF/MhMv4m8W6h1y2GoXF17mVogqg2G5y4nmvGhltXthhNdTUvb67V1ENEUdx+GpD2w/fcs+ElrZxRPFV8ugeruz1VavEttN9tSIz3aMxTozugrxzYFVcchtKdst+/Xr6zMQbPi0frfjcbYR+nBJ3zmHJRymjYyYZ1Y+3l8ZPOVjArziGCcNH8jAEJk/SJnn8mqsZrIxiwcllve617bQTZhXXESedvUoMiZfHTHGtdhDwWOS25HFIfXexwHnu6sNWMsoGK/+52vgTi6/k1g7nyld4D1+Y4mo82SJ5NNoNtl0nLh6P9dtK9otbvz63b6247WH+4HhuCT9t+0Mpv+vFd1MIW8C+cEwovo5rqnj10E0oJr88h+AswuteW43JuPH4Xdsq3ytNxSkzTq2Kr9iCU/Hn8iXbrr8qOrb6abbhneO5Vxy3/oRtqmmbVYygbTifpdjBl6Qunvnt+2yCzxl+liv9nON5iZd2Xih/p52Uce3eEta5x/2/8lHntcS5L/ZomEfcbMU/+cK53GNhelZwTg8h7vHSp/qrnlfcxlJ71XdpvGl8fr/ft6Nf50fXV4o56qfTebJD4t7JVj3LJS5PuvViuNu8nl/Hv+VLEcG+/PmRWPnzzoMD8cLwMqbcnPjzzz+f/Pg7TnOuPQgcBA4CB4EtBE5w2YLpXHQQOAgcBA4Cn0Hg/0bx1SennBSnpD8nuFXSOiXffeKpz0xAKtkhGTTxZGGRbXtShRNe3ZsmwVWhMk3uKaf3XSXGUnKEY9NEmPf7aiVhMAqMupdb8ia9UX4WHcf3ox1PHEu/LAinxMm4Lq3AFcbUQ1XEYrvEx3VNTKoklSdZqiQB5ROGrsNkw6N9rjJ2XN9ZWZYSO0zqJV9hwoWFsu6+y6buxDRXmhJfFXJUKOE4tFpFBaZUlBl9+JaCl6z3Fr46N3AmxO+E99Rj2J7y5WUCrE6aiWxLTlOXrmMmqBx7JrqcH9wO6BNdEmrFR8lWu2RnlSSsuJjfuz+mxKjshAVr8pG/JFFxHrGlDLS3xPn8nfYsGXSP26Zsi/IlbpcsFa9U91DWSj/uSyoyTJx51uPgTGwN7bGK/J0wky4vn/3+/bGSzOUbn7mCkC/qeBygDwhzxgF+57Gv84OHPaCoSg4nBqVtWjHD7YyfvT339xRn6Y+0lcoWU9xgG84pbne0K/onsXQfTn6T4kjinqQjj6mK51O/3Hng/vIat7aiL4pa0R6s+Cr8rhfJ4A9RdmyL7HzgdnDdf/vbC5a33JdP3IXqcQ1fAkrb5MqfffXr1b7OMv3+gYt4dOrKXw4yhbn/07eqZ5Ok8xcbx4pN2rPj53HFY/ILz2uM0D3bpL88bD7ocD4f3KvtaI/OMc7Pyaf9O3JMuj5xr+NfyeG4reQhr7NN56IdOf1+5wVy6A43+zMPeYwxJPERn48Sd1fPCamtilOdKyt7c393m6lsneNV2/68Q1vyMSf5nJd2VzZ7nKA/sV/93fl24tI0DuJJvTiX+YuQ0eZxPva3b99OfnxFDOf3g8BB4CBwEHgbgRNc3obs3HAQOAgcBA4Cuwj8v634+k6CoJuYVomnNPHlxLyahGoS7ZNsn1AyecHJqMuzk7jgxDX17xNbn+irz7TytZt4p+S5kuvUD9tIb7hzFa1j4f0zSeMYrjDnvV0hzG0rJRDSNZUt7SbJlIR1fXpfVVJGek2yVXb0gpklKD2ZRbufiZHmCdSTcK7fl/buAof0c225+/X37XP95QRP5DySndzKUVsGY8XUww/uc2Ydu5dVWNdN97ZoYVWQ43n5CFbeVTaScKh0Jh8bvyd/SvepX+pDf7uOK3vdlX365e8VgwnrQz/3t4/+7Ww75xH6PHm98hlPDPpY2R63fE6853HEuYj4JL/Z4XbHhwnOxFmSU7Lw+kteXxGIYhbPcaTOuJr8gY9Wsdw6cmwT/0g+2h919Shkf/04j1G/j7/T7gCeNKeP7toyZfX23P6T3ad7Oo7lOB1T2loVNylv5UNunx6faRvp+SX51k7cSPGG3zm3+W8aj17gSkX4GWu0tX6xdezO81Lyw+u+u2DqqyMl74xJYzt6rea3eDmu5VbD6dlh9H+dScottIvtfefKTMUtrK6dhdhUfL3H80EBH7s9rM58jXosYpz8TH7Q2ckDqxB/K3vQC1vTfu6dJj4I4uY2bDc9ZbAXTdi/7nNcurPahxzTl4LdvYy9WC2c4ir52/Hv4tsOz6VryFtJ352vVvK5nMn3ndd2/JSypucWxglvP8mQ4pV41WN5155+61aGVjhfvj9evBgvBt7/T325HoiX7qviRuJx6sjjKjFw3IiZ66yyQZd1ZTeuA98qnrvJOL/GtrFDwrefT/F1B/9zzUHgIHAQOAi8h8Apvr6H17n6IHAQOAgcBN5A4P8LxVdN4vjvapLfJUQ0ufckACe36X72v9NGp4aV/D5ZVt9Vop+Tep/gV8XXSj5PPnCizom52q0SDlxhyCS1FzNYaPJxM8nPflw/HHNKqq90sXNPZS9JV7Ql6o56r/pk8saLGz6OtLVilYTuEoIpGcNkSecrCdsq2SfZVHzVvf72/kwCM2N+J1+uNrhVJbYJruzHZXT/eyTVmuLrtMEi6X3JHYqTsoHk9/pO/jSuTXpN99I+UmIwJdaSbe7okLq7rscMRbblhaHON/ib2k52pjHwX23hyUSl+1bSFX2ANk9MOm72xOTKrvR7uq/yEd6jOKMV5BpT9PF7NbifyesyvnCnn81pK88Sf3UJYk9EJ2xXfDvGOVfG3w14wVbYVOOjHr1I1fmK22LnQ4lTyd+MkYnrKh8Q5uQN+liyg8d4w3ms3e8rfSSsE4YV/xKTB/+Egn/1jJM4KuH3Ym8Nnzt/6KUa5zeNn9zOAur0kVEQZfFlo/j6wEOru8K55w8daPWpfBfnwlY4zTPMsYV/hZ90+yiYNApY2Q+57sLn3oqZdj6/w0tNbit+ZuSLLRVF6RRXxr0eZ50bZ/s3t6az1NM9KzxKHd1bPROXdK3HjsoXhxzpWUJtkus6mdyv07Wr2Lji6dX9CdOOmzuZq+cG59V39JjsgHrqxufPLiuue9i9HUGxeq5YPd942539+W+VHapPvcCSXhiZvNAMXu2c4uuuhZzrDgIHgYPAQeAdBE7x9R20zrUHgYPAQeAg8BYCf0TxVQlGFg9WQnjRYHW9khFVcqSa2I/vuwmw/6brq62cfOLKyaavgvEJtSc/dxIfnAgrYcD71Cbl8ERTShB7IsDbZF8+mVdx9tdff53Ypgl7Kr6m65Tw8Im7PlP+lHRKGNBe1L6vruxszhPwtCOtpLmSmdiykvpNST1vk2/KUxbJq+9o8ymBUyVuiMv4e+hL46iSJCmZonuYsOJ1nuB72PmXjzNf+QLATMRgRVzZHle5XoJ8+X0V3d120mNl38n+Ppr9/QzYxzi1+ggr93Q9VxhK3wNjX1WrpJKuV/u6xznFOe7hm1iR5Tr0ROFD/01hzn3qYevF2bJur85lLgtthH7t+nAbox7JE/TvxKOJz3SP+rx47PvHajW/PvFp8nXK5zbX8b/zeuV3cxvT++xkvbTg8Uk2NmTw4utOnFn5i/OpPle267jIphQThp/IJhK/jXYVZ3Qd8Vf7icfUnu53/3Ne7fh2Nb5Kdl9t/dBvOGdUdi9Z6AfESf2NLf05dtcxfT/pquMOHzNttYo1VSx1P3qx+/v81K/fPnyRSflLx9g2vovXrlPah9+XOIb2WfmLxzUfy9Uungm4ff94ZtCq2Mc5plj1ebXPrA/ONFfMufDUy0Yo1K2wmXZa7BSRfEL4X7/xfHQr3hLPTt+VjPQht3/nf8rZ2Sl3pWC/7Itxrmpr6ljF14H5159mvKhsxfup+N2vc950bKq44bEp9Z/GSN7pfHjHvh7+YS/wpHggXuKzssehTt8Jmw53jx/OESsbcKzcNv25JnFlGl91nfOu8xY5vtI37bOyJWJcxZHKfpNdEGeOYfy9Kr6K51b29vMv58zXFUbn94PAQeAgcBB4H4FTfH0fs3PHQeAgcBA4CGwi8CPFV00Gx78qrlSTPRdnlZzghHA3cbEz5CpZokSAT0Q5QV9NzlMieCXTaJ/JB07gPTkg2TmGlBz2yS/15EnZa7J7J0rULpPe3firLX5T4peT8JS0oBzEzDFV2yx0JwySzXS6p/7dNl0PTOw51koepgSE25a2Y9Q9na2sbC/5iydnmDyq2vPkENtILyQkTDke2p7r2K+jjVy/2QpSneM2/eBOdHtS7OrnLqZWY06JqMsXf/rYIpVbonkbM6m+KKJovJKHxVfHn/ZCm3f712pAlyl9pu6uv7kC7M0tFCnvXPEVzmf0VfMVVzl3dPYoHIVF5VvUKX028eh1bTjXl/5b8YXrpLSlsTX1Xbwe4/WCmXOv5OROAH//+9/n+dvj959//vlqx/G77sFqbPeJiS/G7HLzfh9jF4/JW9M3i8JQ4gbGH7fZtCVsFR/YDm3GuYAy0kc9Rvlv0o+wrTBJvk0e1Cpm8b9spLuv3LLXYveDc7D61fX58Oew0lntdFtprp5tVvg4z7kdXXhjO21fdVjFaeLJODJ5HS+UUKfTNu1M004/U2as1mxX/2OV+ZTtLohebeFcw0ve77/v8kDeu8Z+Z4hmnMT5ppPzEAenfdsqTslBfCf3YYUq47FzbeLKikOS3Uhe2u/4zl9Qo906f7GNyjYrm0n+4deSH2QT18tWN88nXqpwcfnSWKrdQNyvyKmpXY9/znNlrEBjCfeEN8fLe/jio8eILvZXvwn/iqMTRkn3ul9j4Qs7bIP8Tbz9WYSfK1t1HTHmMbY4lskeabf+u8daj7Psl3hWvtPFkA/q+iCktDpcfXHr9mkHeI4kXyc51M5Z+bobfc91B4GDwEHgIPAOAqf4+g5a59qDwEHgIHAQeAuBP6P46hPSJFCV2OiSEkwaVJNv3u9JBZ+Qa+LNSSnvf2clq9qSXJ5M6ZTik++diTBl5/VMiDDJQSxSQsN/7ybyLp+P1Sf9O3rTPalf729cq1W3O9vuCquUCFPbL4nNoLBVMjElwapk30of3n2XhKp8xu/ZsUlPqNE2q9XgL/dgtRJtcMjJwv7DTu4k86UrJNyVjL7k0JlvOA9u2pad0cdEEP04nfXKa3170iWZFkXMF31xG8m70Rd7RNKfv134amWuFVsqrmX/Lks3xs5HJn9+/1j9I3+o+ITYTf1dh/B9eUmqVzh3CT+XlfZd2bH6Tr7wbqLf+2AMIOeor2vV6r26zfufY8HZj1otJ64Y/377+u3C3uOM2tbWolz9Ov3MzjSOHB/OhqZuHGP/jbZA3/dEr/O982HiWt3jNv+w9S8/ffn1O1b4W/FO/aQxpTjcjU+25PFt3hNezrj0hhWejpfHTtlYirHTHwcfhm1nWcSv4kcX0/hbim0pLvt3lLHjJPL41cbNEx+Gfu9e4tvlhhcJ1Mf0ZfMnrUxNdvDivx5TUMxOvq+XOXaxnnGOuzloy+I71smPL/yxxbBvv1v+5sXXZhvkWHwN51cmvRPPlR+tYir9uyr+j/FObFAglmwPvOw81+Rznd2+xLH7iyHbeA7VSzXOA8nG3I84VufWxM8JO7c3v0+2mvyPsaXz8VWMT5yc9Mi46P7mY4s+1hhP9zzgfaU45vFFXfmOTgmnxL8pFlZxJ720Jv71WJlw8u94bzf2iqs6H6U9cfvwlV+P3+fKV8Usy3JPecD5igFs/6x83UH7XHMQOAgcBA4C7yJwiq/vInauPwgcBA4CB4FtBP6Q4iu2buSEOU1IJdg716WJ5ZikeXE0TUqrCbySDkxQ+moiT3hSdv1dJTR8i9tuklslqzxBUCVuhiye6E6JnMekGdvlMvGtibrrx/t+J3mxm0SpVvdwfK6D7syupCNP0KjtKgmmJIZwSTZH/SUb5HcJ1x1ndTnSOLwfybzzffJLx6/zB7dvfU4r9GhvE3crvl5936uAHm3f2zdSXhWetLL0sVrqLtTKH4e9PM71C+D7eVSeWHR79sTz5St34v66906ka0yyObbjqw7dLrn9pvt68o/ES1Of98qn6z4WOW4e6RKto2+t9tnZNvlhQ7fuaLvuO1XMeGAF7upsvPrN9aXr9EJHkslt3z9zi1Hnc13bFV+pmxcOuXWUZHjEsXSO4o2VbPIqWIQzFYWBr17x2JDiCmMGMaedckxDFudt35acfOc85Mlot9fHrgjcTvwuwkz7s3ObqzhMrnFZumcQ91O1z+3f3d4ZZ8mdtFkWe/i9y8lt/6vnj4Qzx8hnhhe7vAu+q/hexQ3HMlDx9dWUwYqh5D1yimOSnpsqDn3wJgt8VoRMY6YM1VgefoDCsHOixvD43la201674qt07Fs6u0/ys4+FuDh/zvZ9a/5m69kOn7m7wz2vkP7chi8dhPPVaS/j5/QM8hIzm3OBXdY53u+/XS96jN0IFOf9HHTvx2MLny0qbqWf+LOIxzjn60rH3u/Kz7tngsqPaRdd+2lM9PsdX3J7dV51nCrucK4Y16Udft7Fw/lJ/Y/vOQdNfE6ZUkytfJUc5f6bbLry/yT7FcN/+vrcJn1DUXNnGdui3Xlx6gvHfnCF/ym+boB9LjkIHAQOAgeBtxE4xde3ITs3HAQOAgeBg8AuAj9cfB2rOO5z5nzinybAnFR7sqGbIKfJYpfsqvr2CWaVcOWE288k6rBlwoFJhTSp96SFJsueeBMuPuFPiZuUTE2JRsmj33yFAZMA/I1b6ilhfk3Ex7aXWJXH65RguOzk+/dHsoHy+t/Vb0zk8Bri57ZUJXiSDlIChNd5MmKVWGJ7xJ3JESV5PDm38uOUBJKPPQqO2E5X+vBtV9WXj89lHtd153SlpM9OUmn6yH3W3aVDJlfDytfrHq20xdv0L7YzirsfDc6thfX5kvdu4zqX7+7zwvZeleRc5X5GzFiIcz9I/ONtJZteJc8on+731bLE6bIRK7y6rTmHjnaHTY2tcFUAIq/pd7cj8te4P3FA6lt8IX5xf3GuvTDC2Yru2/KLFBsou/5Odk9Zph/dBaKKl5KPkpPTtvMvnN8UB9gv2/U2LrtUwQy6d/vTfR4bko58B4Iq1niscI5h8TXFW8fQC//iF770JF2JR3i2b8WrqzghG3KM3Bbdxogl+34Uiu8Cn9ud/ED3qdij76X/gYk/t7hNUu7Kvh9chiS7eHJi4CtRbwHpp+6zxI/+SR65vrdVrTMu3gXRLu4l7J2nyFEeK/w3yewcrDblV+JTbq0pnmX8Ew8rvlz9Iz7RljyuzGKirQyriq+yfcaxFMucKxL3Exe3kcf48MKH35P05rjO3TFYfOUKZr4kdId1PSZIDm3DPvq/fAIvctHHdf2LnRrfVvbm26jKBtwHEkf7uFdYuZ1S9rQDjHNUioeMidPHsMKbtq/+RuwX93Sxi+Pxvmlfro+Ei+OfeIXjlawcU4pzHuPIiYnjO64gr7t89BdiTr8bWP7tb3+bMZoxLsWExEs+xmS3yTbZV2e7ztkcc9K36925kr8TI+dQ7+cUXxPy57uDwEHgIHAQ+FEETvH1RxE89x8EDgIHgYNAicAPF1/vc6nSeYaewOHkLCUSdidymrDuTHZ3Ve+T1iS7T6C97Soh4BPQSibJwORbJ3+VvPH+JLcnyNJ4NMn3rbZGm15IYkKJv/kkfLSp33dXBKdEyWj3kVyzbQCTXegeT6o4ro55pf9qpW1KejCplJIMSU+dDVX68nFT3+pDb6mnNlZ+OhNYWAmU8HP/9oQR77l+s5V6j++UVL0G95GM139eROF9buPTp7iVMQqPc4UqtnS8+rmTtTOJ16y6umTzp/X7O2EgO7zatu1Iueq102Wnf/4mG7r+5ZaMd8L+ujbMLio7oEwvSU1shzyuo39XPjS+52qPiuO8L28vJRbdBjv+fOjELvS+9JkvmVS64veJo+cKf70PcBf5P8zup0dR/LpfK6eLGeHkDCs8k59n29iyu0tyc/xdLKS/uX875+nakbznb/8Pe++Oq9nSVO2uqn3jw8HAxKEHGAgXiQ4AzcDBgN7QACyQ8JBw8TEwaQPSf6Qfg8O+VB1lrhxZT445IuesVbUB6eSH0K71zpx5GXGbGZERyYBhRVPXpZQrpzFlwfvz+XJtU89ZZrXzP3nM18hnrov8meSl/bdnRY9S3hovYUvZ9rn7WlNmesKR+KU+pV+9FPCiQ5BNnWiYbCHlL9Fz6sVW5nzICMvNEnv1lWyf8Ez0nbIDEHZ6ZeHxzX20zNLS/eHET8GFCy6689Wy06XHE0/QPvfnuEOxz9fs0yLPyXahkopjlng/6dzK9ie8XX75LVXJMnWecE3fYOIL0tS/O/oYO4xsghxH65x6GiWOfR1JBtJvXLPrVNrEpF/Su9U8XM+Q1pWtbb/P4Dju9U56NtHV+cf5gX87zpTthZ7IsNY7qW31DjEl3wqfXXUD0o//TutyPJy27f12mMl5XmuqdKivmet0fR55C6XIk47UPHcHLn0trtvn86JU/PwmGg11QOX18/LToTH9fe583XHTeXYQOAgcBA4Cb0XgBF/fitx57yBwEDgIHARuEfgawdcPv3x4DYqZ08c38O6k4UZw1zYtotrsVxvUOyDae9xkp/lUThFfVzWWzzk5JzhuhYneqzbZ6Xn7zQOq7uiQs0FYuHOnyuLzslnaeKv/1t8uaFnRt1q/Muc032qjXzmQSC/2wX6S00KOp8o56O8kvqgchBy74p+0HneW+NrYVzV26le0T5kNiS5J7tq7zckcg6UjqNTnhy/dxfnFrBb8u9+ZyCAS7pgl780gj7KELLjlmZ9+Kn9x/ik4+/Ia0FxKEyvQmu6dNWd65PWi/KnaSi8l/nIH5R3vMLh35zB1J+DUK0U5TgZGqE85J/EVA3B3utlxEI3FKy6Pn4uJdIDzNdfvlQFcrpL8VvjK0cisbmauuTz0eYDHFjztbsyUzTx1hPgTdwsnHVXpkMo26fdK/yWntGjnuO0czJWdmHz54DAObVp/L9zL6nZ1Z2d33y0ai3ajDUk77DJGfU5c6WCnfWZ75zc/4JDWsdMBu74vB05UlaDpR8ucW/gPd9PuMu8TDarszmSPK9u/2Bcrs87vlVeztB6EoP7T3cqfCjO8VkmY/+PhIR0aG7La57AIOQ4XyV4oAGqZnV4C1XWI7OLu22eRU9ieHX98rq1IclzJirB+FUcDbgCaxk9633VEfM/LsxvGSZe7vuda/PuXMu0yzO8T6kDXRZWu29moNJZsm+t0Yed6Zdeedtf/vdORO/0smUvzc9pNurAyyqgW4CXak13jmrlursX1Q2WffE1dx7fqMihtnzAhb3gfSa8731XzoV2raJFonfQc+TJ991R23nnHecTnTixi8LUdRuKhyKFf2/y++eab4x9PSuL8dhA4CBwEDgJfhMAxLl8E33n5IHAQOAgcBHYIfGnwVWUkk2PFHZ3JIXNHncphQ8eL97F7doPFfHznbLqbN5+7U+9z3vW27qwVxtxYexYqcXeHMDfE3HSzHZ3H3CRzbN88c9POTXmiDeenf1fONuGx4wutyZ0EpIM7ItjWHUIJ2zaGZ/mVzqLmyB1OIvbt/64cK84Du0CQ2rqsPXFUkk6aC9f0ROYWnmjZXCpFzTKnLBM8nPXkH88MZGYLHVQ+R8dzOkWzP3cNoHpgFvfXLdmjyL52Wbxk0b4MhxzuRmT5wxZEnvfUImDhOCeHXZKDzmO4a9Z5WvSdh0yqUo6jcy/hqjGbk/Gnn3/qf7YSqOS5XeYrncPpwEbS45QJ2hPXqc7fLuvES21ZMpcy7m0rnaXfk2y7LF/0LEtbY+HtDkHqQMpxKsXn9xMrKEasWx+6b7ZjGAIcF503sk0af7puT7pScsnywUnfUmZdRyX9o99ctz7RgRc7iwBh7xcHKnxs54FKN9NO0n56MIDzT4e8LroE2Vx6pqwolf10bHZ86radfydeTXRKNpkY+xpcPyf9yHfcXrPvPjYytNJ71TdBsudJHyReu/CI2S7qPuqBFEOcdgyHhZY1s4oASuxTTnpZfNgKBnzmfYrIvuT8XAfpb9rs9A0zcYG8JNuidvNua2TQ9rLH7dAUgBFdpm4K877IMH6o6O18k76zEs9Xa09zqGy/693q3cu96aaLXHa0hp287GiS9NuuffWt57KUsE5rvvt2JC86z/rc+xxY0WPwGUvb0zazP8dPvJ8qcVAuND8/RErZlI5i6elK/hI9+A2SvgFdh6uPnRxoDa0tM5YTHf27o7Wp7GzSqUl+XKe7LOpvf1dr9W8EYXwyX3ea8Tw7CBwEDgIHgbcicIKvb0XuvHcQOAgcBA4Ctwj8WsFX37gmZ8ft5Oi8scbJcZs27U/H5SY1bYzTXHeOiMoBzKmodAAAIABJREFU8WTNVRt3HDxxXleOJ67RN8hVAMU3/3zPnRJcg2+wudFO86MTQP2wXXvuGSB3uBK7RF86zfx5cgy0Nj4Hx1G8t3PqORbiQ8536xAdTvqLE2gEfN0xk+QyOdUTDXYY01m0w1rPFEhKJQM5Hzlb+tgoBaxSrLtMGS/9uGQbjSybiYcFw2ZmU5GN47RmNuwSJOOdsSNjYwmEjWCYy3IlF84X1FvETRnH4mXPtmv3trbfvv/++5mV7rz4CvmnjK45NjJf6bSsHKyuW5/q16Sj5BBs/9XY0ksuO5U9kFy6/n56YIT6zOWLTsNKR/W5v3v/ys/IPOv3PiLzrfeFbNXkfGXwdZbqa7rp42s1CmHYxuvO15ePL61ShYK8msekNfm9KBFIm+qyTgd4hT/ti/NC0h3JEa33iInrp4sM3dzjWOlv2qBlXASofWwvVak1UA7Jt8Q00Vk2r73PrPGqCkRbi9oljBzTZAPu7GDC22Vq2pFQ9t1tbqUXXMbSN0GiEeWcBwiqtbb2u3aSEWHHSi9T7nmvsrJ8hydn0d1ePQEHtBZbwPLDyFiXbpjrfk3hvhwomvb2/fveVPTZYcp2/A7Qv3ffXgsOqoQzbEiX+/Fv2pLer2HkvJVonuQ1vef65u69ZAfnO01Fv//kmnN+T+N7mxZ4/Y//+I9ue3/7t3/7VUeHYOKUB5SdJw+5rqQ8OY8nnUL5oK6mbuDcK1zII7LBPn6S7cSDO9oscjHkxW1RdWCMdJnyywN2OOyiuWotPGDcaHanO/39hFvCo7VrvMH3SRf+Tiw4Hx/L8dSa/Btmym2479ex8zlRX/i60vdRxcNs+837b+LVGFrfyXytNOT5/SBwEDgIHAS+BIETfP0S9M67B4GDwEHgILBF4NcIvlZOgMrhc0eitIHjO5/7PI2nTWnaFFfze+J4oXMgOUHv1v5knZXDwn9PTm+uW2OljXm1idc7u/uA2B837pXzyJ05vvl358kTDH2s5Bza8QDnpPHcke747ealsapyzDsnUpp7woi8x7l52/QsrXe3HndIpTHIQwxQ9kCnO78sC6j3xxK+LWiJEpbL3NBurk0lH1Hu8ZI1aNlwHQO/e8/ug6yCkwysLTpgBCEmD6NUuwJtHrhx3F0+E2+rBLDakrfbvxl8bY4uOcD7HFrGw8cPA/J3M9PKs5Y4jx1PvkW37nhUzlA6DGcwf8zdnZNJj1J/a47tvVkWeNCafbFdtea7351enT9GVhjfnf9m0KXIkJLd0gEDD772dY2yiMJvBq+L8qrk2z5nBB4qu+HlaJPD3N8VHYWL/uvZSJWdK+0qylN638nOp/6r9/qYQ1aSHvFAvtac+MfHIA/STnhml+gjPpYtkQO/ZaVHfroxmJUzfyfjxGLaeCsHPzFDoHBO5ebu0WTLKhs+bVcIcD6leynDzHzFwRnZAZbJZKZrz/xUsId3xdodzM7Lkrsmz7ILy4EX2DMv7y/MOqciYEi+SXpx0m9U65i6RbbPMlgv3x4hs1f2aNHLsvFBp1UsWtn8O/tz6a+6KqAIPpF2rBhNG5LmnHR9o+N//ud/9qoRP/zww7SznS4o2z37vgm+3ojzfEyMKhwrfoh8aXcD+zecY1PJ6+fO3+fOv12Hu43f2eaESfuN3/ms9FHR3nGucPe5tL8ZfE17AGG84/f5zbv5Rna+nDoz3J+bvsV8/AoLjrOjf3+G7xweCqM9keyd4OtTqTntDgIHgYPAQeBzEDjB189B67Q9CBwEDgIHgc9C4NcIvtK587kb/s+a/Gjsm+bPGZObwycOCXdOPHUo0EGqDfSd48axqObHfujcEh3kOHHHhJ57sEf9+YbcN+x8j2OkdW0dt+bwmpttlay1E+p08jylfeVs2I3VntGJ7mtsfapfL/XsNHE+c0e60835zMvyUsZ8DXLOaszEN8l5wn7av3cOlju+T06X5TeUx036gs6XFpjq4ynztWUIfub/erlGZbfKER2cmuxWDiEvDazfe9v2lR4CtMLnkk0p7xGc8Q0XBqNbVqLwJ6/z33pOGs8+kEXE5+QxyW7LjlMm7vJ8ZE7qNwXuhE/K4Es8o/Y73VHxGu85nXgiCOE8Rswpj5WO4O+SZZcdn1trxyCIl+QVL5N+89/I+lrwwJ2DClK0d1hGNM3D5fXOXpC+nedGNhwDtnNcKw8qfNy2EsOWUdt1JAI90pluY3YHDMRbjTd9PPXHtbgumnbLgsrOB86TyT5SNwmzCgPq/NS36+OdrRZteNCA9ob8JR2jd9rBitb2u+++m+XuyT9pnhe9NwIrPBxU2XDprz4/u/O1vUNae2ncTk8r5av5Jbul7PA7+/Sqmu1ubiwy0VC8xb6dRstcuV7KcPHd4vav8xYC0c7bU3eO8vSSixR87Thbtjvx80oT4iXPYiUGjsPEzDLI57osmKo5iRZeMtlLOkvWKj6jbp1tYU8TD/s7mouwv9A3BF87P4YS/cm2JbkXpnxGWY46Llwf4HKr7wH+7nLuz4iRnjkGXJe32dmYritCtYTFzuC7x+eiuSe5d4xIV18jceb3V4UTdXzSKxyL8pHsybQ9FsR0XknjUFe2576/Uh/J3lW2rbIZvibSwvc8lVyJ/1xuqb/JP0muo+4Ihyf93VN22CXx/H0QOAgcBA4CXwOBE3z9GiiePg4CB4GDwEEgIvA1g69pE8xNITdrX0qOyoFYORKS08Adg9wgp3vu3DHlG2qeVHYnDDflT3DQpjk5HXzjnrJsNDc6Zn0DW23Y2zvTYWJlbYnv4kzEnab63WnvTqjKmeC/+zzv1kGn1G4MrmXnhPN10nGRHEU7h5do5/RN/NJ+YyBC43qWccI58TsDUk/4aukDp9Kd/1wOiI+3TY4jlRBWtuiUM5XsVfC1dzYyiFoWXhG0n/Px++WK4GvHbzh8KMO8T6/SN20s3qXV/24lZYdj/eLICqUhfR3udCNvOJ8Qa/WTAlvukKRcdLyZjYVs3NkOgSx3Ei59FVmUxE9ZcsIo8RN1SNI57tRb+rcs6irQR8ek1iTecx1N3fXEprm+71mjyhyzuw0X/N+99OwXri/J1xIMR9ZgH6MIjrhOmHwXsg6rNZIu3qbCOWHJAKF4WGsWXVg2l3yeqgW4Lvfyps5j0q38PemTyka6vSC2vg6nn563dQgzBVnbb/p/4sJ5tH83/Nr/GGAVzuKflqU1s5stY995Yff31Mc3Lzk/CFsG+JbvKmQfLjI+9Hbqz8vNV98Cac6U91dT8nqgh7aY/SV+eBR8pQ4cct9pMwKtfW7vX4PSs3KCBW+dnzoW6c5bBAWJs3jBg4YaT/ymTDvxyZQtnm8KnigFtjnPqnQu+V+6jpnASXaSXUu/RR5BhykA77rCx6c905gKFLd58xvB5+T2mXr8id3w7wzyYPXMdVSbEw9vLDQqvpme6nK3s667+1hDrh0L3u3L9yq75Otynes6MdEtzXfS9EGJ3aQDnJ/JA9J5vj5+P/g8+bd0UVo78eT3RWWTk7qmXuR7nHdFD9px4lqtpxo/yfvUC+Nh04/UefOQ4ziI+9333x3/eAL4/HYQOAgcBA4CX4TAMS5fBN95+SBwEDgIHAR2CHy14CtKkbnDIDkkfk2q3Dk5fNOeNsZP5rc4DK3EEzeq6n+3kfcNaeUguNv4uyOAzp8nzmW+zw2+NucJO27c6chMa/A5TCchHCHOPxUtKsfrHe20Bnfip7U/7Us4JwdJ6sMdH2pTyU6aK3nBx03YVH24fEYcNsHX5ACtHGczHjq+bqdTEyBNB9HIKqWzsz3rJXFD8HVxTsKBT6ewj3cpGaqAAO7bTM7NPl3c4Xop82pZVztefcrHbMd1+L25d/SoaMNMpMppSZ5zvqZjPQUKXE8w+OGO1TROmre/R11e0m10Ll3FdSwYW/aKnnmQMTkxqTtnn1XG2CgJ3Nu1YFBR1pPrmcFXC+o6TTi3WRo1HJR5yoOeKZd0EOnsNNffvZ+PLy/vv/l0F2X1nvSReHKnC5PNSbx8R/sdn9/xVcKk4hHOY9Ff485W2Ue933BrgdcWNGs4tOArA6ytnR/Ymd8fdq/kzt5V3yqUtySzlf27s4uue6q5MTN8Z1cXXYTyqJV8OO+VOgGHVGZp9nHg4dUkfIpaLraGVRs8s2vc/bzMDd6fjh2CoZ1n+EMAgsFRZRvrcFNrrjLGS1by+/efDjQh0OvfJuJT0mz5NzJ/n37zUm53+rSPDT4uvzOmEBpN7CqB+a1h7Xmginwueb28l5jRfpMsi9fu9Eh6XtnJZIspQ87flEdvl/52Ot59o3Ot5J8pl0MmJUN38FE3Jt18982T7NtOxzk+O11T6QrxypQXu8aA6+BcpL9FsztdLHo5v/i4SY7Jz84j1bhuTxP2aayE4fJNgnreaWyO8+133x7/+J3QnOcHgYPAQeAg8NkIHOPy2ZCdFw4CB4GDwEHgKQJfK/iqDSOdztzEa8N253B4Om9uFNOmk5u/NGbadFabV58TN7V0FFUOADpqUrAg9S/sPBhQbbTZx85pww2/b7ZTHz735BhTP3Q2MHOWfOAOqPS3z8N5J2Hi66r4iNikDKodJhWdnFaV0yOtK83TM3I4p+SUSM4adw62Oe2Cr8k55Vi408V5kWOWzisEoC50tPKrel4FXz9VHHz9VO5j8qtZAWM4zC809PsHFcwaDvHqXlje59fm6cFXl4kKywqnnQy7o5vy5bLWx8XdlM6DlZPL+WXn9HU6zvnh7tgLn98EDZMuIv/peZrXUwd1pctm38iME2+3d7zSgNqnMoHtvZRBzbFn8Ex3M4bsaKdxDw6MIC0zrR0jX2PPPnr/eo+v3k+4Vnbas+uoA6T/22/McNwFSz0zTTiTp2hXOp5t7S0Ic5PFRdsi+UsZsQmzOx6q8Kn4ljixAgFtB/VdC676na2tbcP/p59+muuvslt9TeKRPoYH9kKJ+QrbJ3a1slfTLiJbc+o/TKrL2LhzeulrtHkSsKENrgK26Xst0W/ypNkR192dT/1u8XGAiJUVFl78pGzm0EsGqUrjY2IaY2cj5v2JKOncu1CZfGC8YAWZ8v4pEx2T0TfpsZPLinfcZlGPVLyUMlrdJrjOVF+uT5ZvJRy+Ujs9b7LHOzn9G8v1zW69bFthtqPvE/2T9J9j4gegHBuu4fK91jtbg9ukQcU/4h19W7Hdzha5Tah0bVXhhfR32nBcr3r0ROe195Ned952nkl0JP97+7u5aB3qQ98WlWykb5bU9sI3uA/a5aTimcjPKBsuvqDMJxq3307wdaddzrODwEHgIHAQeCsCJ/j6VuTOeweBg8BB4CBwi8DXCL42J24vYzYcZmmT7g6V24k9aEBnEDfP7lSrHBXV761fD/i4g8A3iGl93DjTwVVtKHcOAd/c+wbd11xtttVO/xWGctRw854c4cKG76sdHTfc9DudGraerZPwdOeRz1nvsB3XkTbxPm/h5HPf4UdnXMXrXLPTtQpgaO7dqTnKbjGwqnKUT/g7OW3ceSqHys4h5HJFftH7mqOXy7xzoigoJSdup8Eoycp7SBc5tbtSu1y0Mr+hHCCdOZMG4306b/uaPr5mA6mv6SAcZc76WhWoRZDX5z4xldMbJWbJK2qnefGO24Vf7A41ylrDXaVZm1N4cdojoKLgqwLEDIa5bCb58Hn73Plcct36UfnTJNsuEz7G5MkRfEhBcPbrMlXJn+tkyr3rkZm5ZsEqlz/OPenVFChwWUxyRdkT5vqt8QvvIk6yTflu73V+ef/NDL6K55NenfrvZWSajx+qOUkH0M7JhvIgDjPKaGtEB+kQp98O884Hw4lLPiE9aT8X3T7knjxN5/uuj0UvjcMfbj9Jt5090jPnR/1OmSXW7TltKeXKgwikjc+d7zmNk/y7DkjvTHtmAT3JoPRS0g9OR87BDxu5LnG7xixQtRXO/BbxftRG8+uyE4KTWif1azogoyAwZXjaFRuc9qfLkQ5MKPPTsnl1126iq+ybxlKbJ3RW285/yIalbkzfM090Pmnh/Me/qRu5lj6uKmgEHhMf+N3Zvv5J03EgSLzn4yr4Sr1Ge9L+zX1D4ifh4nrlzsZSP/i/0zicO/U71+73uGtOO93g82x7v6mrcd/zbj0JM/KCnlMXErf2b+oAXz/HrnQX9Velu1zHUa+kZ8SP9qayXaSF1kC7l2zpBf9xCCnJNN/3/omh5pq+IZK+c9l2XPh8h7/TgIfQnKb+9wm+3iF0nh8EDgIHgYPAWxA4wde3oHbeOQgcBA4CB4FHCHyN4GvfCBelEn0z+WhSCBw8cQRok86xuNms+vDN/S5Dh31ws+5OFK7PN650iKTNMN+9c47682qTnDbKyXHA3xoOVXYX1+trpfPh4jCDc5pOATqIiav+nRxHzkNcO537T3jNecYdMXd9OC84tqm/HW2db5233bHkDp+Eu/NaGr9ykjj+Pr7mJz5jlh/HZTYkM1aZKbQ43Efw8uJssnKLHV+7Z3TBQEEZBFEXOWsOQ5QI9pKG3RG4pNO+BmGJ4SzrODpuTnh3ICY5vDjlRqZln7+CjlZi0vlVf9MBLh5sz6jTNB5l2/UG6Z101E7vaI3iyR4QLjKpFj4q6KfxyWOuI7l+Ys4slKRXmLUlR67LjtMn6c279aXncnZOfJH90TEkPxb30lV6OOkr8lPHRTtLy7C90wHet/Bp/xX/7XQL8fV2onE7TOAZREm+o+yMcqp3fHvRKYVuED9TJog75+A86mv1gwjVHJJ8pUM3Gs95iXpGc6XOSP/e2Tj24XTw9bttoB7ycaVXF/sSDrcknrvTQWk9nh3e2vDQkH/L6Dl1Wg8OWIZufz7ubxVN1M6zYFkqWDqJQdqFdrBbfb3wBk2ceS+rlTyWHtHdqm43kp7f8oEdbph2EocXnP48UJT0AvXpLpM1ybMC2U430aCyL8kW0M5oTpIr2RSN53ZWz11XJCxdj/Q20MHJFjumFY4+XpJzxzjpe+nyyhaQRycPDxvFLEq2ox54ghPbUK+6Ta/skc+dNOI7fmhA2KZvJueRpC9oD7n+XXZpRc+kux17yoXrYuqtaq5pbNLUvzESL3rmtMvqE371Mf17O8nSCb7utPV5dhA4CBwEDgJvReAEX9+K3HnvIHAQOAgcBG4R+GrBV7vzNG0Mn2zE3rJ58829O2Z3jh9u7qtN+m7e2qCmNpWD9YnDxje+WuMTJwDbcGNbOS0TBsk5R8eW1sA+3WlOB4A7JvTMg6/6nU4yZ+JqHT6nHU3ueKQao5oLaZrWmhwgTlOt3WlMLNzhxX59TckJpTF3bUn79G+f55RZu4ttzrW6Jw+T9wCoMnnkpCcm7qScz1jycdyrtzidzVl9KVE8nNwXbEbD2dfLp2BTG5uZNXLSkheTLJH2cmDN/yL4OoNaI6sk0bT1XwVfXaex7XQsD+dppecqvF2+nTeZBXTRMYZpKjOq/vgudT3n63ou6SLHvOvYQUufe3JeJx1MDN35fCfPk7dVChSZQ3OdxT2dyT4kbLSO/t9RUnOnM5KcVXxBPec6jzqLc3VeWuTz5aVncuu3dACIPOGy4PRJNsr1d9LBrqu1NucprnkXlGn9teCrryfRkAcB2vOU1epy4by60/tP7GvVpsogJd9NWwCdQh6knC18gQMHtBu9bxy4qWxr4gXStmWtqi/pE9JVv1X8yUoMFx4aVRcqPV/JlNu23g53oaf7yGkXX5t/Krnv98BK5vUO8Zhrf/d+e39sWpN/E3R6mZ5yu1MFVFjpwsvQUocsPKmxipK3fM//7fzpupC2hrLH4GslX5VOJv05PuXWMa1kqtLFlc5yG5T0n9uNXfau90c6qyQz27h+p06mzFW6+vLdUNwnvMOFfZNGztv82+edaMh17sbfBV/9m8G/Q3zcNK9qrkknPuE58b3bRvYnHKXDlruuN6XLK/4TljudyHe//fbc+brD8jw7CBwEDgIHgbchcIKvb8PtvHUQOAgcBA4CDxD40uBr2yx++OVDzwTzu6h8o1ttEqtp3jkzdo4EOjnosHPnGjfNdBKyb3cAaFPqzqH0t/pJGZ53m+b2nJvz6qS240AncRUAae/I0d1p2ErbjXt8Ktxbu+ZgoVMqOSzozEnOF87X6UG6cR5VO3dWJOdKGm/nLCG9fT7uDFE/DcvkQGvtd455f6daJ8f1k/l8p8pqdAw4J3e2uEzw7zTfKtC18IHdD0e6KQtROsSd/MpaWmR6ZJ/OfkZ51P63smZHqUbNw5Jmu6N78ssIzCprdaH7uDOVvNyDJKNDZYq3dxanFOTXZXS2w/2Hc0zc0ep8KhnVWNIRpKf4VwEDd74zwEPaMzgnXN1BObEca9V8qEMWXktBleGco0M+ldDlWOnf1Lft31oLeYIlJNt4v3z4ZSFF5YykvqaDkbZEmCtb0/WGOz/5ruh3yfL08pnMhkapUfFPsjnJpmm8ufiQ9epYkLZVn7SFpJGwaH2kihIVX5Efq+oLrvMru0hZSTi5TLpupzxT3pyO7W8GHlrbSqe6fnd9rSBt64N3vqZvKWLM54tMY5FJd5OPqPMu/DIezvlb4MttBLFP/ZK3WM524TPeuYzMS9JpZ6uItd+7TCz8G8VtJbGYtgqHYUSHqXfHncQVf0lOPJM2tV8CqiPLVNgttEgVEnDYiFm4POjipWddLlPgiLLU+efDa2ZuyqxUf7ts4K6729UBqo6Cw02kIXm80q3kNZdTx5f9kadEYy9pTBvHdSVd5mPtdLLbjcR/fF84OQZ8L+nfnQ7kM/93wk2/0U66Hvb5aL7UOZ32LaN87D1cjySZuNNZlMdkAxxvl3/KV8I90cflRBhWY4mG3J+1cdWPbKbm4thyzs7HiS+SntzxpNaY1kVbSN2Y5GAnG7vxl2/+4An/5ptvjn98Z2DOs4PAQeAgcBB4EwLHuLwJtvPSQeAgcBA4CDxB4GsFX+U8X5wYlv3wdCP2cN6XZpUzwjfQnKM2we6Mu9vccoNfOUvobPAx2X9yfHDT7ZvU6l1uhH3zXI2fHCR0WLgDfOfoFpZOGOLgTpadE23nXKrG8N/p/HjaX3IAJeeQnB7VmirnX6Jf5UCpeFfrdB5L2XfiC3e+VXybHIv+7g5Ld67RmTXHxB2rvf0o/9ufIxNQc18ya+BUZrDU9Ys73hbdhKAWMU6B8v6esgZRDpjO2Y6P7uodzmjKw+QVZAFPh/jI5nCasiSh05D4t7HTIQvRjDgsazFhSZltlzmNwwS9zxAY3PHYzqnr+tf1ss/D1+y6z/Fx/af+UynD9q4HDJfMbGTftHm0trsDCBy70uUJ5wUTBKJa2ypostPzThsF4ds7PTNw7Djb78sBD+Nn6i+VlpYTXvqWvzv/kS9JZ2FZOY/v9CznJRx2gV+3Ffw7OYY1P9fJiRedH3ktg3QB8Xc93vrUfc48LEE94PMX34oGxHH59zjcoYCZStNWeBB3t107DNOapi2w7EW3uf1d6flxSKaSYdf7Wv9FhnGwwfV8wpXznzyLQ0TLHHXwZtgxBTjVxnX95HVmjIZgacOg96G7zhMm9h6zYee6cPIorT3R0eUpyVfSyzN4iaxlBq1lS7tObbbr47iLenwHSJ6SDHI8l8O0hmSPXP/QTrMPVqToPGXXDbiMq59F3+Ge3KT3nO98TZUd80zjag2JPm+htevkSj+6Dk26nHOd+iBktFb0T/rN+YI6IfHJYlur7y877ORrkwyX/BMqiiTbIR5oWHjwNek86uO0th3miZ+SPOx4ZJGREDSvxhdOFf1oGxbbcYKvOzN7nh0EDgIHgYPAV0TgBF+/Ipinq4PAQeAgcBBYEfg1gq9p4yuHY3JY3DkOEs0+d9PpTg6Oqc0gN8E7p4XWovd2m9fKeXK3Jm1En2ZNVv1VDip3WLpDhHiRdj5OcnxWNJZz2Dfv/HvncNvJbnIUkq7VnKo+NQ867xyHxaENB07loE44Jjr4XB0T/zuN5w6QO/lLfTCrwXHq/Gl3dVa8QbmajuHhyPR+Up+XkoaoF+zB14UmyCqdmI2MLQYO+zNkvl7W+qkW5GuGv90RKWzpFOt9IDtMbTzD5/IO7ru+9BHuRqUOIt94duvCx1Yeeuq6DT2dP5z3n9hVzsF1fuUMZVB50c8fX5Ys1sTvO7vSxmOQsZKpal0ejN05HNVHcjqmeXsGWXufd1bq7yqbLb1PHvX5uN2b9gxZy3yHc/755597cEiBLvGdV0hw/cwxkx2l89Vxc52psaqKADv7daf/aQcrG5J0wpQpOac/vAaZWlvpVQZfxavSB53GIyPM2xEbrU00YxD8iYxStxLX7TcR9ET1feHrT+tz/XbhsYfB1zu7w7loHkmHc3yXif437I5npE49PjJip01R0NQm2fmgZXual+cyRgu+vv/UqPreWqo64E7nxLN+UDLJgPiUNKLtdlpRvpk5uuh1w496amKhjPwPr3aW9r363qpkmDyX2rC/io/TmtVvwlZ0vfQ9SlN3XWlZvpyb2yHnycnL4fAY33U+SfqX4/rzZM+8TcmLo2N/7uukHqvWWWG8oznpU7Xz742KptUaaJMqbNPvrledBmm8pKuk9/37KOk6YVjRS7YjYZ145C2/kb5uz33OXZfi2z3x4sl8vZOA8/wgcBA4CBwE3oLACb6+BbXzzkHgIHAQOAg8QuCrBF8/fOiO7N3mXxu8O2fdo0njRPLdRpAbS5+D5rJ1NNrpZTmlumMIa6bTNM2JY/hGnw5UboD99/bMSwpyfRyXa3NMk+NAc/KNODf5WruPMx2PCEp5RpnaVDglB0G1topHEo6VMyutwefgTgJ34idnoM/5qYNKYy9OzMF7HiTiOj27h+utgqd3jrU7p9mcK0pBpj5dDmYbBiVDOUnKB+VB/dFprZKHesfxW4Ksw6E7+xwZVf2AAzJU9JxZxLzXNc1PdJ/BjJEhK+fxkiWKwCHlQuub+DPLyso2s23SqeQEhniTAAAgAElEQVRDlkVO/ELMSHv+23l/p3dd5u76T/pQv83M+xHwmfpjZE5XvLpzJkuuXUdKXpI+03oTnztOsy1423VupZeoH90uEXPxI3VWDwiNTDnen5ic3C4vnu2abEn7zSshKMNVY8gmuq1IPCB7ttPFO52sPn/66aduF3lfbLIRO1vpeiPJwc4euX2nPqcNFc7kB/2bjvT2jl8L4PygNomXqrnudL/TwWVrsXehnLhjTr5LfU0M7L7QNHeXZ/Iv9aVffUH+SX2INlxbKc+6iztkQPJwRJfhIPsVPq4vfC4MvjIbWPIomfdywklnpexNt2fL+lECf6G/ZSpqzf1d3Lfe/8Zd0/wGmBUu/K51fB+4bUs8JX5JtsB56cL/ofx6+S2BvUDiEfFz44Xl+9evSGC2YDig5XxCXZFoKh5mO2ZQJt52ver2PemJNC/1c/l2sWzSSsdX7+/sLfk1rc15JtkC0tjXurPNeq+1kS7f6ZXKfnHdztPOz0lviF46eOQ8K9taVSqqMNnR/antcJre2ZU0F33jM4ue7b759pQdrmh4fj8IHAQOAgeBtyNwgq9vx+68eRA4CBwEDgI3CHyt4Csdg9y8JifmlxBlt7FOm2g6X9zBoL6SU7NywGnu2nyzj+6AslLL/jc373o3lUb0Tbuvrdok+5oqx8LOIUNngOYrpzoDesTTHXOegSPHsoLHnCf5gWOzf3eIJAdtckAkR4rzkPpKTpQd/zzFtnLmpN+dXyonj/OdnC3JUeO4JOw4Lnk/yep08g2n+V1Ar+Jdz1Sb4477WylrvBfM727t81EmLRz5M4sId7u2thy3temZQCMw2/rRWLrHsc2f96dyXq4nFGQVRh5Q8azEqTMQ/GU2mubX6fvu/euBjwGAO12THFGPiO5af6cLssuoB9mXy8vOUettU3YX8RNv6jfXoX3OpOlw6rpTcVm7BXPYd9K/nE8f/2Vkco6sNddV7ixl/5QtrV24TrlB+dNFb2rcTrSXmWU9eQrlfzsfjaBF17WNfy0odOHNIngw528Z0Xw/6ZuESzqQlHSL02T5GzyZeDrpb/H5znns+rbSc1U7t8mk9Y4ffb6+ppTZmuSgvdfaNr30448/dj31m9/8ZnaXvj8qnO/kLul99k85qtpWeCUaiZ95P7Xe10EDz9h0viI9qm8TYch3/dvEdZHktuvNESxzevNOWenqy/cEsh+p15fxUJb+E2FfdQEPVryqiHfzruGuA1JZXB3aaQeMeMf56Jy8Kfy0Xt1jr99F/2TDSGvZ3bl+zQtBWLWn7qWeXA4rgcF2NE72y3mtB8yQcay1OA8nm8e57uRKAaM29m2WMQ7LOCZJxjSv8tvJ9iDeZ/qmdn2ncWnnuHbna2Jc6bo7HTj7sGB00i20o04/54Hq29N18M6mpDnc8UJlQ5K8EWce+EuYSQbdHhOTZNf8my3xu9uPxI93eC66chySrvhjZ6snJkkftvvQv/v2+Md3jHmeHQQOAgeBg8CbEDjG5U2wnZcOAgeBg8BB4AkCXxJ81Sa9bRjpQPSNITfz1YZytznnOu428VVbbT7d+cC5arPJttyA+sZZG2V3iHDzmzaYyUGQNqjuQNw5PdwZwM34HR+4oyBtwqv+uFZ30pHuzJh6shmnkyE53CrM3fFQOZYSJk4r0mnnKKgcGVp/hT/pmfoX/Rt2uv+PfSa6EXMf924856HdmpODR+8/wYoBru7QHgFUBi+9bC/5kgFYvdv5JJQa1m8KWs4DBCg13NczMlIb1swWbetKQUTXRYuzcmRmeqZgx8ic0F5SdrYZgPZx+rV/r3fjTuyLsrDUWRUPzDVpjAFo0q+Vzk58/4QHnjhrXdeJr3mow8dKsl71E+2ISlLbfbaurx3fnf4UP3tQkrqSODLTgyU3tX7qQr1XBV8nPkMmllKpRrzWLw8YOD6u/3f2oNJLdCxzeNezi5zbPJOOZhMPSrhOc53sY+14nc/c7iW6LGMPmZdOJ/3bvx0btuu0aYG/8b9W6lnlnr///vt+4CvZ7EUfwRFOmdjNO8kyD0IkufB3/Huroi2DkaRxb4+7QdOcnH+c5jueIR8vh1JQZnge7EFGq4JqE/uR6arsU8rSPATUgucfP/TpdVzGgQmuifI/1wGdz4z3NmS3L5DvRfZUmhYHNcj/d7qe2Zuac2Xb/cDQIt8jI7+P7SenRkPnd+dd6r80F63F9ZLbGspdf1ZkvjoPJTlJMue05HqTTnXaid+JVaV3OMeLzOCQUiVzLjc+v4oGblMrnmjzk92r9KzoXvIVDiolXe70TXxCXuTcnX7xmwAvpzm6rUu6J9GdcxI/J9vk8prmkHSsr3ln1zjGjraUgYo3Jv+jNP2Othe7Fw7OzbFQtvwEX52Dzt8HgYPAQeAg8DUQOMHXr4Hi6eMgcBA4CBwEIgJfO/jqjgLf7LrTUhvPu40vJ79rmxxt3Jy6kydteL0Pvs/Nvc/DAwO7Dao7c3aOnLmhtRLIeic5Zz4Hz4RBCnKkeSR6e3YrMW//rhzklQOJDjN3rizl3cZ9nBWW7qhJjgZ3ZMTg2Y0uIW3dOUP+d56unBQMvj51orS+GUB0THYOs+Ro/Fz1Sd6fa7Y7RTufqDwjgq+LjCLLs69BzpkRsO1tvazfaMNx1W7KzHB8T6c/MpravBbsxhxV/lHvOD9JlzFIuhw6CCUc3dnudwl2fk8Oa2UHjud38k7snKf7u+NuwdTPHc+RXsLgjl+Snt69Q7lxfawxPRvN6aM+qvXQGd3+7Xqqkhm9J902ZQ1Bdvat+av9oiMskMLAvPcx+Q2BnDtaOcaay66EotsH6mC3cVUWJ+fuQR09k96R/eC4HMfp77zBbKhEc9fJbgcSRo6B49z5ZdzlyACb+lJ76RW3A8KA2BBLx0TlnlWaOMmTY8Z3Kllw3e/9evDVsXJaEDf1nfRmz+ofgUnXIXpGjGg35JPn3Mlv3Ra+e80M1XyooyWvca3Qr4sNReCU8t7HHfe+aszZr5XbV1sdxvGMUfKOVzsQRuTDtOYLXwCDpCuIYQq+XmSDQZahu5I8qV/SmH0ljJI9cNl1+aIudj6Kco+DX5XtSnqXutfnoL8rG9d+n0Gnhtn71yoGLnuuc2hnHeMp63YXrFfeIN9QB1Q2NWG4a+s008Fc6a/0rq876ZCdnknPEp9onNQ/vx2SvVts7bheJa2FvCC9kGwFeSTJYcK94v3dPJxPfO27dxOu5OlFHw5MEi2pX30N6dCRZzMvYw5lf4KvSTue3w4CB4GDwEHgSxE4wdcvRfC8fxA4CBwEDgIlAl8afG0dtywMOQrvnCPa2HJTyE3cjlTuaGLb5Nhzp0hyzu02tGmD7A4ujiunim/yuZHm5pcbet9sc+7JKeMBFHdoapzKqeCYuwNgOnNCwDfh6jhwU0+nUXvXHcnupEqODqd1akMHlo/Znu3GTXRpv8lh7fQRrRPvOk+x78oRUzlqnAdT4Kyi5c75t3vGMSWvlVPF5Vm4eAA+8feS5TfK6eq3yhF/ybCx0rBz7jgl33mhOcR5qp7ldls5V2UjKdiL0sedrz58fHn/zfvXDLPxzHXYxAL3/anMoeZw4TOUVfNnr5N6WTKkePfsDMy1zLlWOhlOQaevBxu03q4fkPFZ6bwkoxOzwvHmupxOtUpf7ZyBlOGkryT/bCd+1FwkP2zb2ijQ4BmqXAPljBk90rEMhHnmtM+30nHu0GRAL+kVzZ1lh6futsMO4k/KIvVk1MM4yED9mvQCdYTrTfImD/a4zk78R93oetL5pdJrrqeSPWEb9kM5J4akB+1fa0M9nejmWPq62nM6pne0T5hdZG9kwiV75Wu66A4rk92fj8x+8pLPUXPg7x4EJW7i4a5h339yf0hvL7yiQwqjKkBfw4ePn659ePmEX3t2Cb7izlIesqDskLdoP6RTKl3e6TZK/FLOJ87hTlO/w9mxY/ZtxwwVHtQvv/WE68zAhW1QSXPS3f+d+OQpfRvtFrkcAc4uF8j8lS3l4SJmQCeZvczB7mpP60iy47bL9bG/k7L2u+4dBy685LPWT35itnSFZdKrnGuyI3PuVvVDOkS0dB1T6TLKtOuR3d+kOe2K22PJcaJBxYe0LXe2tMIo9a056IqJ3do1B5f7pOd2epZySltI+ggz4p1spa810UBrqg6nue1yGm95zvaHFX/QpjjvU0ZmhZdxGIGHTmaW+MePL999/93xj3+OcJ62B4GDwEHgIPAIgWNcHsF0Gh0EDgIHgYPAWxD4NYKv3Ci741IbYN8kPtnwa9PGzbvWPDdwN2Wq0mY2bWDd+cqxvQ86EXYbf75HhwjX4O8nJ43Wz8yEanPrwddqLNLJnSV0LpC27szg3wx00hFT0dkdvqld5XS5w7xyliTM3GlGp9viUBwOds2TzpZEQ/In51PNjVi648nnXfGBy17iJfLuTgb93d2ciEnpuEFJxNa+O2VHpuAlC8pKmCmw4Xdq0omzBFutzG+fH4KzLhPd4eMliXFoQA7ijoECBbyn0pzrS9B3DDYdXiwNqUF9vrwPFqUSyQczGGiBC631klE7dhfSJcnZR7lP8um8U+kGlw3yfNINdzrGdb7r34aFSkd33mqB/RF8qHS367KdfXL7o749iDPXGUrpudw7JpqngkbMYHK6dHyRVS2a9zUU98BOGQAfiE+XIHkIviYb4vrAHb1854lecvzlpCb90r+dT2m3p8w9+EbgHH2+bgeSDqd8//Lhl2Wq/r7b3rQuroM2inZ2x9uOp+uknR5YvoXSfcpDX1X2Jf3u8riU0w0HYbq69vsgFdRDSXaWkXV6O39rzdRPxNDponbtv+mQBoMDvZ8hW0n/LbqhNW3B5nT/tmxBuAvTM8Q8WK/AaxtfPJjonvgmfQtUNoC6s7VhQNIP/fR1owS3v9vnYlUdPNt6kTfg8mQd1FMXObQ7r2d2telQfmckHRux093yRdak65hKz5XfU7jrlfbBbal4kfrkTqcmmah0jcu6ZKxXE0FlAMqe41X1cfcNsqxNfGHfUpUucr4ghr5+2v9FN+JAh8u800RrTjpGMsE+yKtO04SX+qAOTDaNdtn5YJEPHLbh3NVn+j5x3HytbW5uv2YbVBaY7fAt8v333x//+OcI7ml7EDgIHAQOAo8QOMblEUyn0UHgIHAQOAi8BYGvGXyV8ydtZLlB9M1j2twmBwYdBu6E8E2wY0GHjfeT+kqbam1o3fHgG+Mnzgp3+LlThGMtzqZxd1t7zmwtzpf40lFQ4ZywoqOxchDICUlatfF6tl8rKYu76Ij5zomSeLga/ym/OzbCNjlIfG7JWaP3Y8ms4YB5Oje1240rejofaB4p+FqtOfEm+TfRxmlX0c/7ducw568+6JztfDSyN5bM15vg6xIgZ1AVDntmjIpfUwC2PZvZORbQ6jL37pWvGVDp+FvwtdNmOG3veOqCp5Wr7bimALJlHXhW9KQH3vXMor7elqk19EnFYzuZrWQ70dsdl+I918/Uh66fne9FT/Wt4Csdg3fyKF3m66zkIeFEOVpkAU5Drct1h/c35QMOXepZ77+PLX6zgw08TJDuDE59UQbY987Ry/XzW2DKWxEgcB1I2nPNtAOLvEk+FMTCgtzWE9c53yKAU9IzZPvIQUz+9jLElR0XPy/v4o5X1/+O1y4w7XzEd91GaPxdhQivHsBDLjtbyXEv31uWxSl9R/3JLP+p4hF8Vf+9b9zjKV7q/4VcsFIA9aRKBus9zUX3L6sfrzRAm9LnAO9NkuUFq3BgRrRItOdaZrYwvjvEt3PtL6u9chwo/zv9X9oAy7DX/CYOrKwQMlWTbmbgk5nPkhXXhc5TO15M65iYjsn4Xa3e36Rp+EbwuWktzjNpjpV+TTRa9PZnBl+J46R5qJTgtKnsIW1wkvX2Xgq+trY8tMR5sU/JgX6rDkVSF1bfDa4/E88v+mQcBuFv6R2NXR2USnxerVH2RHjQJhIL5wvaLOmQjv3Yj9HWOC0r+aYO3NkPvr/Y6oEff6vkiRgvh8Cgv9u7J/hacdP5/SBwEDgIHAS+BIETfP0S9M67B4GDwEHgILBF4EuDr20jxLLDHMyde/6MG9jq37659E1xWtxuE8lNH52d3ORqQ5z69ne42dW/fXPs80mOIm2Qfb3JGaPftKG+y271NXN9mptncnCzT+eIr419s4RWCsAK4yc8Qgei5ls5SZKTxWlI2tApwXXqnURT54/2tztZ3OHAOWiOxC/xya6d5u30qEr8Jj4T9u4oIbZ85rw1nY7B2UuMiAUzVDm+O4rUrpe0HGWIW3vxlWhFHdB+Y/CQAdWO14jSzLKTcAS7U7cHJm3cT8mon+5k45hzTp6dOgLJLUib9CBp3/uYaVKfsnJ5l62wdUdlpQ/d0aV5tv96iT3Kg9OH2Waui9jW9SJllnSr+iANPZjOUpVJPsgjwjXZE9cjO3vkgWyOS8x5yEQ0qsbW3Mj3fe5+H+Xgh6mzEMR3W5Ky7apDBV1n4V7Nyg65XM4xR/aL64Bko4Rfe9b4rWc+jYCiSjKT77xSgutSx84ds+Qft6G3MqL7n0NGrNsC5/mki7T2RteuuyxzTnxCjNq/yXPU6bKlF9kcB7Fo2yhr7M95LulS2he3i0kvSFeSHxLWzrMuH+JhlhrWXNS2l/QO2d09KDqCRtRBWi/77vPQHZ+4m1XviQbffvPtK6+idHBrw+xcL4vva5x4eSlY3DW+lNvVQTUc1NA3WaKv6MM2/N7gtwlxW2zN4J90p7jbDwa1Jracs9+Nq9L7Kkk/yv7PMqKDllMn4y7a+R026JqyZ6kPJE/kPeokDzx5u7Yeyeqiw1EVYMETgc4FWzskRno4PxPfnY7x73LqNv+362Wt5WIzoOeIk9tWyinlf6dP0zuJVtV3AGnJeXt78j3b+TuUHdLDaUPZTvLAb4dq7v6N4DR23Npz6mjvV3NP3yK+5kRH/74hFk6TRF/nH/9e2On1yn44fckvFz7FCRYd8umYffxwgq87RXCeHQQOAgeBg8CbETjB1zdDd148CBwEDgIHgTsEvjT42vpvwdfmYPXN2Z2jIG3Ud+9wc5vGSk5AbvbuNpO+WfXNtDbgzOrpTjk7Vewb2aofbsa7A6g5alEec7eZ980zHTgc/3No4s5L4sHsSsfUnT4a0x3qem86p5Hdc8en6bk7WoSJ01F00/juZHLc3RmW+K6ildPenZjOL2lOibbeT+XYSc4ntq1wfCKL7ihhkGzBHHeett+dd0gPrl8OG8eEv6f5L/xGhw2Cr72PUGp46W/cH7vQMGTqtH4UVJ14h8zX1s9yx90uS4bZqQwCKVigu2hVYrYI6CSsJt1GIGCWoJQTGZliLjuevXzHP+SROwdrct4tfI0s6J1sU486b1W6ijzGbGY6DV1uxEPtvw1D8r+Ci35YodJrLkvSvYtTNZV4HR1OHWGZ4go2+bhyKLvu47ga2+W6vxMOF7htIY3cju34kjRzG+662Gn9xC6kd1xPJp2UeEnzSTa9y/uHD0uw2dfN9xjQYfCVgWraZP3bvzd4IMNlyu1Rwlr9Ok+mbwri7fJNXVgFMPg+Dx1U+Kt9uvt48grsTfreae2IUZJRYkD853xbMiuy0JUJu+CJecjW9DkqiNcCr/q+o3dn9L20HXceknf9u0A6jDwmfb0LviZ5cP3qfO7fG0sGNMv4jxLQzifKKCY/a94eVHc9kuyE87X3S72/6FQcGmvvCKdv3n/zqZJMuz/dDmS4XaOdII+w1DR5I8kYbVDSj+23FHyt5JK6M+lfzSfJiDBPON7pAdKCOFW2784mk6/Jq76+aizX7UlXO979HfsOSrrU7efdXBMGT2zjTs9WuPo6pfMou3y3wom/Vwd4kr5ItsZp7TLBd1xOe1s7xCH5+u67c+frTr7Os4PAQeAgcBB4GwIn+Po23M5bB4GDwEHgIPAAgf+p4Gu1CbzbWGozVznZuLnjxv1uE7wb1zf57kClM9Q3k+50SfPTb8nJofefOKCqNVSbb98sJ0ePNtnMsnVHVNpQT8ealUPTGAmzB+x6aaK1VYFAYivecb5gZiUHoEOKfKe13QVa6OBxp03l+OAco4MIZafVNjktnLa+dpe/J44szzZI77BcoMa4C762dnQWX+gzSv2yDOUSFNRdsQrm477WRR79flW7R0/OzsWxHEqS9gzZkXHFEpiv3b+Wf9X/pvOKAWm/086yiBdZR/BV82ImUJKZSld0fhpzdz1Ep6t4pcqydT1F/eKO88SHOzmvHO9J31cHIHZO09JxLZoiIC3azsMigw87v358zVSc+hFZjs6/ab1c5865LZotpVYtE3ahqQK2PAyACbgeIq5JlzpfuK7n3N0hm/pONic6XVFm0HXizvYn2+Q6PfG+/5Z0q/fjTnS9s/DL+3cx892zGj2zjjrTD3u1cXom6NAbbksT/0/cEdB32nHNuz4qW+L2KtHJ9bEHaZMszLmMzGvSePddRJomW8y7RSftPuLKBOnyIUuaG7NelzGs5D2rGfT+P7x25Pdvaw1zLSqXj8NDCgzNTHdkivbf2p2xU/F8GiPZY9dHTifq83QPbXvOahY9s33oP+cB6co2hoLtTr8vCr7aQa+dbRGtktxOGRr2nt925EnXVZ2mOLTltCT+3qd4Ttiks2GJNndyVdFXtInv497mSr4qfe7fgU/sQOprt67q+7Sit3+TuA1xO3RnI/S8oiGxfYKf2+E7ffvEHom/Nccq+Lr7PvLvL/3tvKPftQ4f607H8Lnrr2VMfM/0sYaaO8HXO013nh8EDgIHgYPAWxA4wde3oHbeOQgcBA4CB4FHCPwawde0Uf7czfPd5D/HAXG3qU/OAm7eU9mntHlmP75Zdefq9JONTAi1ZxBRTp/k3Ng5zHxznRwRFyfSyLTgxrf9u82nysTx4AcdHNyMq13rj/0nDBLdF2dgwRjEKDl2Lg5OC2L6c81150RoTkfRrcLYnb7OaxWfVzxJR6A7QFpfxL3PCaf53bHCNVfyOfkkOL7dMVM5sFL25BzbgpVJVpWZ6Hda9vEQyJwOaN0FCEd3p4OCr8hg6msY2YPt/crpusj2yGBd+HJ8rQvzPrd3a1BZTubJ93SgWwBWbTq9h9NeTl7qCpfXyrHmtE78Rezbv6ug+ZJBbLsU6jmXQ84tjS/9QVyTU1PYpPmV8oUgOnmdOnbRiQhSTYxVQnQEX6nPOrntoInLm8v6nV6bPBuUxHIHJXmH2dXhnmDqXOplzZ9rqnSg08dxkB5igFH9k6/bv/3QBfnZyzHffRNQN961XXTHZqedbIn4NM2d484sZJQvVX+0rcKpBVRdD7dnssFaX6s08u23r6Vx3f5MfEMJVNLeZbGyu5WcCgPSU33uqkK4ftrh6zyjMZP8LvMffH+R56GTFx2NF1u/qmjQscVBFZcPx2vaqGZPVLlgBFG9LcvJS8aj3sYdzizXKz7QHaKud8gDbmt4sIhZZSlT2e2B/mawv/Hmf/3Xf/XDAN99+92nKjBYe+fhEdR2HtT6uw4xe0jc0nfBKzlfhWtXOjkd7Jrv+t28oQpExaPiI81dNpPfNpqb69JJb9PRkjdfb7IVlzb4vknY0ZY6TzqvJ9lbdFu495r61+dW6ZHtnDBGRQPqn6STnIcdx6QHk47Sbyn4qjlI7y2HsoaO9nlQl1GH3+lDyk9au9vAyYv4RqAuu/CBtdvtWxf9aiX7Kz2fvolaWx7mUJuuU8fhpZ6JDh1x7nxNFvv8dhA4CBwEDgJfisAJvn4pguf9g8BB4CBwECgR+O8Kvt6RIDmffKNZOWDSBjI5H/y3tFFNDiduGN3BQMeXb5zV1n/fORKetE0b2OSQlDPI1633pxPPSiXS8SLHr2/0fQPf+nKnA/u5c56w/0Rnp1XFT3Re0RnGNScHBufa/i1nGcel48adSZVDIzl3SCuu252E5B89a05OzU//TU4QH9fXkeaQME3zT/hRDjg/3qW1Jga9ZutUTqkZRB4BLzpm49xRuvHCKwyMjsmLV4m/HNPkY9J8OrJwF90sKam77YbzXX2Jj8QfDFzSYcx28+7bMTkGX11OvoSOLmfuWHR+1xpaiUY5woR10t++9jn3kanF5+Sp0qkHR7XzjQd8lvkge/hOl086ubPSglma++xvOO0VmHC6LE5MZGAza6qPbdlzvk7ShHNllp1KZib9QBnf6dREu/YbDyIRg9avZ0r7QaIoS7izmTp46pOUeW60qWwBf6c+d11PfUX5oh1w3GTvKn4hP190wFiz29bEm8K8BVv1Pz8Q5fqYAakkS46Fr3/quYHzzoYt+nM44DvtiqDYPIjDMr4oqe56wHUQ5Uo8ovV0HTDKxS76Fodg5gGckGbY+mnBV8qw68iK11QWecqUbA71BjBhv7QrvX+roJBsCAO44hvqAB5MaZjoYBJl0uXj7htLc+Y3SOvvxx9/7Jg1Hm22oa8HwdfqzuPWTkFrv4s64U75oC2hDdZ7apsOCKZ3pXuruZLP0zycL/XdIzvp71xkCnfR+xpc97i8d/ltNB64Uzdx/ZWNlqy4zarGdb6pdCbXnDCT3qnsQjWO80b72+2ur8nlttK1d1hQd7q8+CHTyjYQZz+sRt3r+PP7jDxAu+vY8Lv8iS5zOtHeO/8kHUZdXNkN/4ZJNqT9xkMe1IHt2Qm+Vpbo/H4QOAgcBA4CX4LACb5+CXrn3YPAQeAgcBDYIvD/h+CrNvncsKaNoW8KteGbzq3g9E0ODW7g04Y3jc0N6JNNcuUoS855d2L4ehRs0mbXg4B04LiDndjSMcGNc5qr/8ZNu8+3wjgxduXw2dGpEpCKDjsnFTEQHzj/+XjJGcGx2accn94n17fjr2rsCoPkGHOak3fv+G+2fXm9h4/ZO8mZswSjOqCvgfHur7cv5JlpNrIQ55rClzSd9Fy7+DI5sTj3hUeRsZOcjEswBBmVC+YsL2xZBK2KzpQAACAASURBVFuaWXCKmU0uRzsd0+btwbKkN9tvDA7L0UsnH8el8479JZ2wdf6K2Mgi9P6cjq/sMjKj2vo+fligZBlMjl2tJemDSt84r8xMVWTPTllB+rYHrdzpqDXNTDhljXwacAlAsWxoCoh5VrqvkbiIR9yhW+kq6T93DpP2/m/yqP5dOXmpX/29ah16Z+rIB/f8qXqA+C05tBnsEs+Tdmk+tMPsW3NM61a7FGyYtLLSwt5fsoWca1+fDpg8zJhyWqiPRQeH+7MXuWOJyZfXigQzEBnk123TJfiKYGcPWI/SuKm8a6fxGONzvjcWnWMHJ2alAwRiRT9msvbf2nqtOsPUb+EAwpQNBJv1mzLG5ljIxr3YtVB5ItkwrtOz1FQB5JKJjaoUsttuu8knHZNQoeCCsd3NnvSEy9ZFr9iVA+xjpwPFG5UMUb8k3b3oEKuuwHVuvz8s6zRh6vqEfadxkh5Ovzlv7HTUnQ72OVU02+FSja+5cw0+d9cfbseSfZkyiW9M6rDEi85biYccK+dXfWcl2Uzf+1y/f5NXvMB58jtY9s55PvGofyP4t9Tk1SJb3feNskOO8Sk7fEfF8/wgcBA4CBwE3oLACb6+BbXzzkHgIHAQOAg8QuB/S/C12uhys1ttUH2hO8dI2rymDbwcJ/qvNpFpDmk8bl5382P/lVPEN/RpM+0bejoyOEZaj29sHQ+OVwVf6Whq7bmJvlu/aOzlFZ/QtXLg3L37xNFD3nPHRCVcyfmQ+tm9n/hA8uHOjGqdO/67w4bPkwPO10P+Yfsk09Opj+zHO77XcwVX3Um7zDeU3pODl3fGytk+6Tocv3L2t997sE73/eFOPQ8Ip6xcrt2DXpcAqYISo6zazvmfMre67ClYQacggnqLTCMo0ccagYeW9aV5M4tDv1HGZ2byyOJL+jHyQlH+lzxVrZ+4LfomlQhGFp7WRzqRPnIIzgCI3Tfq+jfJrq9V6xHv7YKvqT/nqeTgnU5Ry65TW8nJlJ+RGVXZ0fQ7x3XboTWSFp413vhkycIbgaDUV6UTXR912fzw4VLm+UJTc5DT9k8eQ/DV+c5p6vwvh3gbV5mPDXNmKDmm6W+355Ql/tv1rM8vVU7gd0Glp91WeOasfw9U9oz4UU/xd+kqypSeC0PpXs1jzk86uhP6tQdfE4N3yj7UAZ/Oi7i32SsPTJvAUrQIqKbSts6znDN1gOuQ2+Arx1VVBeh42q2pv8adiP376937V3xwP/SCV7GuSjc0bHoJUNO1nr0tGZRdeTUoryXZZ+lQ3N3IA1POG4nPnJeIv+sq6oNFB44/nK+n3hx4O82mvt0cjqKOqfQp50nd6LxU6XyfV4VT0l/JTgmniywBJ+qoigZ3tHE8XN8Ku8r+J1q7DkhrURvShryh30ved8IMvePrpa5NB3BcH1C3JxpyjrI1dxg5/2kM77/iA5+jZ77uMFKffoiPh/Wq9/X7Eny16gnUFd9+9+3xjwe+PD8dBA4CB4GDwJchcIzLl+F33j4IHAQOAgeBDQJfK/jaNlzadCVnXdok/3cQhg7TtKmnwyU5Kv19OiqTM1QYeAmqqvxZcpDQueIbdG6OiXNVdovz5Vjp39q494zED5+yxLgWOqCEjf5LfL1klBwJdw4an2/CouIbvZvGoPNoNxenRzWfnTMj8T/Hv3NApPlV5b+cp6txdrRfnDwI5HCe7rhK8izHrAdGHHvRj3c69jbIjGJG3nQ4KWvQ7tKTI3sp7YqSmZ1nLSvJeaivddxrq/YMXnX8UB6TZf54r27LAmIG0JLJg9KAC54ji3c6oEaAgKUlJ08wcxaZRYszv0HZ7olFgIIZBPMAxcfX0m5t3Bag4B3Glb7a6eyd7LT5TB01AlR0DLJfz8Yk/yRe8vZLX3KUh6AvHZmtDwVp2vvkTe+PtHP5u9iLQS93il7KlGoQy+z2zI+poxFEaq8qq3ceULA7FGf3yJpy3bYEu0bQxulNmrW5tPtH23+rQzmt/SzBOeSHbRvPsYxp4iHxPvWRZD0Fdmkz5Pht/dKmce2OTdINbuOcdztd7FCDv5PsJOfh8+MY1G3pYFOX4RGQTjbT9T91/sWWjXuD+z2d794v92nu7GFld/t8Bzaeff6J7d99uit18LP6o3wrm9QDoSlDiiXve9ldZmKGwKT6XvQmsoCp5y92F7RnEPnuG5fr8EM9d+92nh7Z/O1dHZ7x7wfXPbJvpKUfTLnIve5FxwGOJruN55r8TjyGTVnkWMHXwaPLd7OuFRj6yr+NHGfOy21oly8j8oVOCJym7zT/5vHvnMmT4c7TpDeSTEhWm1xQ9xEXl+GkA1Obbgtalne4a1Rr0Zz8eynpjR0Puj7jN4PznB9IkW6rdMYd75Mu6ds06XS1I/7qh3N3G5To4ljyb76fdH5Ft7s17+wH15u+l1zHX+R7c4cv159kxnnz8q0z9L++Z9Pe0DF2vqDOauOd4Osdt5znB4GDwEHgIPAWBE7w9S2onXcOAgeBg8BB4BECXyP4+svPv3THj7Je7jaX2ni7o+XRhEejt77rG+O0iU6b78VhhFJ8vmnU37tsH21W03rd+ZOcE+n9yknFtTCoWjlK1DdPL3Oe3Fi7A5tzoON45xypHE7JYVjhlhwCO6fdEz7T+O60dvr42uggcSdId5YiqO248m8PZjj/Jb4lPo6J87TGuuCEQGDlaKF8VzRxXkjv9DZV2dxQDrS1n8GAka05MR7Bokm3UN7XM05J48WxzhP3ynxF8PWC/aYs5FIe2QKAdOQqeMDT/X2ca8SgQ+lZjQwMa347PmdmmrL1PvzyYWYpST84fyS96w7pyVsI4ohPuM7ezjLYSn4K5THJwy6Xc7ygq0k/8VPSd5VeWWTRsjMc853+9kDpDN4p8wo7QPHqtC8js03jXYKvIes56e6kB6jXk+7mmlyfRf5AAFr90T6qPwUNXIdqPtIXk7/H3ZidBOHOxFf2GvdPWpakxnC9muj15Fsj6dEkky1g1f6XMoJ3+pbzpG1I3wtJ91d2rOLPiWfQo0m/7PREChYvak10DPrA9UUqTVt+++DAjQdfebClf6t4NQDyi+meu+8HBl89w9Xf1Xoua5DsK2BMjNDJtA/j4FA1txnYHbIyxxuHPS487vZ3XBPAb5ouQy8flyxbyVznNxxW4uGWSn9S7is7kPh9yviYc3kIq+Blfpv4HFz/6btW80j6kTTgc73T5vfTTz/1wOt3331XslOldypZ8+/NZIvYp9s871drpbz7IQc+2+0phCvn5N8N5IuLnFjpbOqzKojsui3piWivijvFndZ38yVflTrKvk9KfQxAKhtF25p4wWWnkjH+/oRuiVaJzulbgxgS3zR/rvuUHb6zQuf5QeAgcBA4CLwFgRN8fQtq552DwEHgIHAQeITA/1Tw9dHkikZPnKFV/9y0u6PFN53uRKk2h96OTgs6J3wjWzkfKsfO4rSyk8rV5p5z89Pdmlta1y74qj6ZEesbeXfccDPNTbivSRglp1a1RucHx/8tvKbxK6c1aelra8/cQZ7WL8wqPtTYXF/FM8mxQZpwHe4YcZnYjfsUSzopk7NI5R/72uGJlyM1yUrrZ+G5ESimQ3DSzUux2p16xHxx9BTlGJfsSjjEE+9RfkWDlME4nzXnPzJylgwoc8IzQ6nSg4mefayRZTQDdcjqan314OtrwzmfJ85ArmPhLcsmXdZopRsTj3tfXV8NXqnWnuhKHez82/iw4ZHK61E3VbZhp3d32HX5QNYX17YE7DVhy46+jAueTDIqXKoSgN5f0m8McIrHnNeINfXIrnoCZSPZKPU59bof2Ch4qTpsQbvn9qfCQWNXh2d2epFrV4UQ6rJKd3Nu/DcD1xWtXfe7zq/kZ7KblV5NfL6TWX9Gu7UEOj2THyVqP7E+sorNXqTvhImn7q2VnCkYOA6FKAAr3dimctdfOiziNJBsLzKN+6fZvgq+dtmxMstVZqxs6KKvigNBnQ5mN/t81B53qS88gozWRX5G8DVm8ALPNm7MfrSMaOLv30z+DVO1db09vwm8AgYIIV6YlWss49vliTZ+ZwMWWqt89MePM/j67bffRp7b9Z901LTBm4MCCT/nd8qp+px8YDZIcsPviUp/uA32NXBula5ZvtNG0LKy96RX0pG0TUl+d/px96735bxYjVW1e6pjiUPKet7JToUPaZZkjbROPPlULpyu5LupS80bfoKvuy+O8+wgcBA4CBwE3orACb6+Fbnz3kHgIHAQOAjcIvDfGXx1R+duY7nbxN8uatOAm1Av08fNIp9xnr6GaoOaNv/aIPu6GaiTc5YOI/XFgOhby4IKGjmTNSetw53MxIQOoda+ndznmjzgyIwXzX1xhKE0LEmmPitH/I7+LLn2OXyS1lm93+bHYE3iVTqxEv+IpnTkcA783XnB3xXtWjvPKKvWxd935eLcOXeHqTvvvL2vJTm5KKNqr/9+8/6bWWrR57ZkQMDBLp6W01kZ4O7w6vhZRqHzJeW686lnpuIFn19VMrO94pnOMzNVmREMrllWEnWQZ/q5vurBxg8flqwk8i/bk1Y7fZgcth0nBF/defdE3u6cd66PuI4kS9R9pKt0bszQw72hlU2a/IVsuR3fX7AYDnPpPTkcPaDBYFHS43PNCLz031jOG4FKVqpIzlPaBK4nOUsrHShsVZqU8ky+TTqty3q7zmCUVp33dao0M+7eo4wvPIwAVsOPcyfekv35HFl7xFqYuQ13HU+eoD5rfbWsN/KusmBTtQznI/ab6KM1EU+1S0759ozfFa57qe92Msv3vJ3L4oKNopkold77amXTx/+Y3ek617FNOsNtDvWw4+WyucgZ59p0//h/zWFWLSg8N1XwdMrBeG8eykDpbz+okfSL+Fsyn+zT1AcsSa9DOKP8/EJzZQQr81BZ5mg7qyRYkJv8WdncpDc+95vjIiMhACmdWvEHM6FbfyyVnmwJDxDMTwDoJWKY1qjvVP+Op37075PKHpK/xYvUR+Rh11OOnc/b+0ty7t8M6oOyleyH66+KNuyP81P/XXePMsuOtdOOlQeq74dE74RhhSVtDN9Lutwx2o3N93dz9/Gpb91uJd50HnA+9Hm4fnX59ff5d7Ip+o0y67rs+++/P/7xJLznt4PAQeAgcBD4IgSOcfki+M7LB4GDwEHgILBD4NcMvmpz7RvQp5tTfz9tPrlRSw6Hm7XPx74hjKf0cdo6OUGrjS2dB75pbv144KW1oWM8bdqfBF+1sZdjonKcJOeJ5kxa0dmo9dMBQkw8CDozCuAk8f6S40Rt2vvL3WKBsNMJOgIM7ph96tRLDgHnvZQpd6dpuF7KxM65kWj/xGFCntO/KU+VI49td/J3t1bKZWo7y0kig5v0mQ5kv8MNgSqfq9PI6ejO8SkfI+C6lFAcjvUum14aV9lBu3LDtmg5a3mvKOVl4sW7afsCR0coqyq6UJd0B2Rbh5Wq5TTo1J/8545qBOoq+i9ZwL5OyR7KeLpeXnSnY9iuqrUSz+TlZDuSXUi6ZMEYNHW5vPDhCCSnQHvSKW4HFOzp4xsvLU78Eej137iWpCvchriN4Xx0uMCDDa4P2IfbOs6H9HB9Sz6tAn+lTgIfCOPqHl7qUmLd5tMDtyY7lf6sdJrbQKeH5uc4Oa+6vGrtFb5JvyXbdCcTmm9VjcH1CfF0HVDZfc51Z1v43cJ7j3vW6binuvPRCL660z3pEtdxiz5gAFOZj3avcvom03r6eqvS4qP0feOx2W4TeK1wkf55TQL+VAVhyczl3bOTAT/ZB9fJDDAnuaxkmFn3XHvng+Kg0e67ymXXsa5kzunc2rl9I2+m9gtfjCsLXH50EOmJDHmbeUCqKInvlWEoI3fffO25H/BL/FN9QydcKz5offCuen/X7Rn1g9uJip6lnh8vJPvD+e54OB2ETLq14pH0+/xW2NztK96uaDXlGge4kk3g2v0gjPOMf6s43jvdm+hW8cmiQ1EFIc2/zUkHcYl70jG7+bkeka3p79iVHT/88MPxj++E7Tw7CBwEDgIHgTchcIzLm2A7Lx0EDgIHgYPAEwS+SvD1l1/65j0FDNPGfedArDZ9u9/pEHyyZm4K0799o89NYXvGwKw7I7nBrZwUdES0fyfHtDbZlWPgbpNNp8hd8NWxTc5kzYdBVeEk54PWwv6Ezy5r925DrrGrzDQfL/FK5bhqbdOznTPOHV53jj/yWHIwJEdc5dC8cxJyLe68eiobLk9P1ucy7ZhWNJYDc9ETKMdKh281j4q283cFX+TYHtk7C5+gJGXHrf3fh48v7795/xoMbA4olmbcOKOd/zqeyCDyu/Bm+3CvX89mKpz/lHHx8eKEt/LIVfC16yNzrHvfi4wV84lyhLKSP/74Y9edTY5/+OGHkh2fBHfd6UtddCf/4m+XS5/QIksbGiR7drEDI5h4V7a0kpOdDLZ3PGsy2rUiMy0Rgo7jpNc5H9dfO2d2e5YODrm+i45YHLyYgUTL8iXv0Glb6dgnOlE0od2XDfd+nbdo6xNmSVdU9sx5404fpu+UO/66w8m/d0gn9c3/9uejtLD04KXU7tB7fWweNhmVBTiGr/kio+Y1IR+TNt6P9HvHXhmoLAdvh1IoX5cgWbhblEHVi90Z97Uyszvxl+vF9I2gdXnmZqk/rJTshZ8396SKrqyKMNeGfoW75u+6pdI/smnioU5r94qNAPhSJQABs8mLtP2TeK9Z37THO91VySq/syjvLSDV9kWik/6rOSX6aQztpXhggu8Rm0pfVLot6esqgMn1aEzvl/0l/XGn46p+KWOOMd/xqhwVvhXeW53yMPjqOirRytfpuqnCmn21dypaVbr9iY2r2jju/M7isydVG57SedHp0sGmf0/m65dQ9bx7EDgIHAQOAqXdO9AcBA4CB4GDwEHg10Lgfzr4ulvXEyeNO/qe4OSbWW166RxJZTbpeEwnlLmJ57zavxmY3m323VFR/e0bbV8T5zqdXwoijYCjzzc5A7Rh1jPhQqdQLw35YWR/IOvUaTMdgy2bcPyP6/D5cKP/ZOPe2qQs4vRutVbOKzl86CDh8+RY8zXScZKeMVOC/SWM0m8+B/JOxS9cT6JJeq7fopNklLHUs12GsJy3kz6fKk3O7EfxBP9L3uac5/qZiQKnjTJn2K7L5scPs4TkLDusQCidvaHcr3hgFyBtbeQM79ihpKkylBKtOo/qrlo5AT+spY4pM8xqnLjgnteL81EBwTEnf86+k26rdO0yp5bp/vKuO6H/73/833nX3e/8zu8s98rueLwamzqVJdBdZ3rf1IfU/W+RF2ImPe/6Jsml8zPf0bPk+NQcZ5sQ2Eq2S/0zAEKb4bSUfnQ95LaLepRr8IAMaVA5aonlgqsHjRvfvs8ZiQkzn+MFQ8vWVpnjiRkqXjhvJZ1Z0U36P8lNZfuIqevwxEPtN+HbZM6/Q7wP9e96tpJt/85IMnOxC4N+l/nbnaaeWCn9R/ugLFOnIWnF9upDuNAuUUc6X/dnun8W5YXnemELnHZLhibuV03Yyx70Qynv3r/ytd1n+TqV18Cjj7XogaHHl0M2N9UZmCErOaF9dVou9B5zusi6Vadw2rS/+U6bA2Vup4d9/Cnbdr/sRZ5weIZr4gGFxAP+rVHplyQvjZ6/fFiDr63d5YqBjX5x/JPM+9gVn3VeC1mM+t1tGWWMNokYuM6mPiQfJxvsdL6zR+n57h2ud4eJt0vfIpU+JEYut+KdxM+Vvq30M2mUaMixXI71ru/RKpousmn3qWuNOkQ3dS0WSZ5w3Dhmetb652Fk9eV0PsHXO448zw8CB4GDwEHgLQiczNe3oHbeOQgcBA4CB4FHCHyN4GvbiDVHn0553w1cOSfTe9EpdjfAzXN3IHKz6q9yrr4pT84qdz5oc6pAgW8+k/NC43Az71ks3PSqj/ZfBUJbMEIBCW3MK6cCHUy7NbUxuTHfBaiT0059J+cTnQvagOs3rTU5nohRa0fHPt8j7gpyClNmYrnDxPmPdOB7rR0zcxO9WptdeTenN+fimD0RgYsDEo6UxMvq0zGs5JJ8WjnBnL/nuB9faTUDkZZh09uNjCCnu8uv85qcz0tQdQQB6cCeTmrc3aogal+zfYEz82jBVgEwvDDnjABDn2e4a6/L1bjX0udEvur8geCr82YKALvT3h2s7nx3eZIMJlpTPskjmpcyuRqNf/n5l5f/8//8n5eW/frtt9++/O7v/m7XT/wf6UY9OmXXeIQHYNTedbk7GDmeHIjSm64nq3cd98pGVaXhK1mhTud6iMWFHsgSV7CIusfpshvb21JfU8Yca7dFri/Ic66j6cT1ds6rzhOTv5AxmWghufCS3wvvQTdq3VqXY0a+YFvOz78bqMPUTmvXt0HjF6edbKH6E48m+1LJI3mGckw6co2cu9Pkid1xHPqcLymLr4dQmBU7dZtlY85gppX55Xo1zynDuPP7VZWPcr4jSNfpodLWIyA1v4MYFB6L0SEY6hfS9DK+XVExeanAYb6PwxQaK+p5Cwz7+3Nto+xyRUfpf8mGy7lot/AEouTkyw6VHehxHkv6x3X27PPlNRDj5ZdnGXG71532wOmhd1ynuLxVupxyswSxLPN2kS98vyT9mWyceHV3l/ydftUaaX+T/pn8bncX72Sc+FEPJnvFw4SudxLN3c6lPne/JT3nejLN2ddbfV8mO8B1kXcuMhsyaL1NOnyZaMH3krwmHBsOP//8c5cnfXft6MdnHIN6oMJtZ1d3h7KkI/s+yvW3VY/57vvvjn/8c4zxaXsQOAgcBA4CjxA4xuURTKfRQeAgcBA4CLwFgV8z+LpzOGijXG247xwAb1mrj0XnVvu3B52qTa47MnxTXjk4OefKyZPwaG1ToIFtfeMvxwrb0NlSYaENcHKSiWbELQUFObY7/Yhz4o8K82rT779Xf7szYedk47yEfcJOGLpDL9FZ89qdPvc58W+eBue4VVB256CpZO6JY8rX7LhcaGrZoosjx4JpXirR73kS/1XyNnnXyxbrjlZTGswQmmtnlh3e62Mii3bB10saYs0M2HpGUp+OSm56kHZkqShAMTOidBci7jJ8qgsXPuXdgsP5Wt1p6v27fPjfr8t6N7MTW78ffvnw8p//73/2wwffvP/m5bd/+7evJSSR4XVZE0oou+2o+ILtXB8mR6m3Sbzusr3T45Vsipe8pDZ1I8dO9O1zHYGcqfNQvrUqI617U+/sT8I42YTKycy7I3e6yO1D0qmLDfNDGiPLbmbRk0+QSd/XE2Rm2moenEC7ND/qSdnCpNcWfWp31vE9/TtVbRBPisaO992hnERn8VlFz933zBO+8W8O6YMQdxwqEFmdLM89MJt3/SL4mmyssOAhFLf7zPzufeD+7llu2OUKGaXiIf/O8HFcfoXprKxgQq1SzCx57IePnMf6HIbdmPIOG0Xenod7mMmmtu37Uod/ULnE6Sg+lUwkvd/eYeav69mpt5DFq35lv9O48zdksIp+KTDuOoP48pulz8+yg5NMsz+u/yIP/NawfpO8cc38BuEhMdefd3Kb5C/pG42942WXs2jrwTOJlhcZtKtbON9k657+Vummnc6izfd2xCy1W/Q7ri/Zjadnqc2FL58uHO0WHWEHinjYNHX9RLez/7vppbaSnerd9s4MvvKQB+X+48vLCb7eoX+eHwQOAgeBg8BbEDjB17egdt45CBwEDgIHgUcI/E8HX7kZ+5yN3ZON4m6D157RmSSHpH7nf+Wk2G2cfSx3Uvja2Nd0kqEssDtlfL10mDzFzR0I1Wbfyz6586f9zWBwcgZV5X/bupgh6o6XysHnDiK+l3jBHWRp079zMqt/rjWtyR0wohv7rjKEW1sGYxPO+q3C07N2OW/y0E4ZJD644yniu+PFlFnJubizqNP/w8ceuOP/krwk7LVmOuy7LHuJy9G5B6OS43jO0QIokwdT5usI4CzB1xEw87kwK4x3vFIHkUYatyrV6LR2vuoYIfi6ZASyZPPoqNMav7sskobkZ+LmpVwd90d2AI7t5CiteJy86nqdPFRlqjKQmJzPSW5dD5BXhB8DpO4Y1ZwT31OumSlNndPlaJSsnvNDtvnn2k/ixH/PzCLdqzzuaHMZrjJekl52/SCb0B2zrTSrgk5T2X0qEUta9ccMwDLr0QL9HTu7V47jJl006djkw0oXM3jCQyXiP8/Sa2PJLsZ+kUlJGaNdqGyk066937KfNGe3T5V8u56/4yF+1yx23g5SSB/1ksIqUfz+0z3bzRaIFrx32zMiu440Jz1LvFNuZn9Bacw5CHPcBy65urOn1XPOMbWh3DJbc8HP9LfWmLKmha1jRdr1f0N+k35pNFCGtnhVvOz8kjIu2ZYHJTSvypYzGzx9k/h7zpO0QTro1GVGuqBVkkDli6lSINNJD/AKA+r2dMBDz9PBF1+T60ONTRvm363E9sIn2FNcaI6AYaXf/Pdk/yjnlCvqsdaPf/e73UzrqH6rZEftiUOlp4QpdSjtLXnLv78SnyVsfJ6ud5z+/i210zPpGd9PvFX1x3UnOfP33N5JBwlT8mv1bsVzCr5esPtkoE/w9XMZ47Q/CBwEDgIHgUcInODrI5hOo4PAQeAgcBB4CwK/ZvC1mk9yHty1TZvYt6y3vXNxUo/Mr10WITenapdKlmmT7o5KLynljhDfuLe/PROXjgU6aegMEyZ0HCQnh+PAv30DL6dba8N18B1iofkIC807OTtIQzprdpt3rt0df+682jkSKj70d7j+naNJa0nvC6vd3NNaHAdfH3nCaeg85c4k5wsf/06+Erad9iNA0ueG6Eea+0J/3BVHR6XPKzoA8W6XnXfvu1OVTrPu+EJAaslEHROZc8cdcuRfd4gziKn1zrtXg1N3BlpH2Ug5oluwiplXS+aiZfBNGX+Y/brQGYHijivLUlpAlrRxfeNyK95Lmd1yOHZa8rBGPQAAIABJREFUWHAlOTGTDrvT/8sYlvGxsy1JJi76dGTcNegUDLhztO70UH+X2dHIBEo2iGvz+XbcQTfyaspkdp3Hv/3fGjfpaNK724V373v23GIr3r0GOVx+addcRmf2YrgHkfzDtfHwAseagTdly1oZc/ZHmXK+r+TA7VrS1aLPDPaMbw3aA+HM4ETFl9T3/NZwmaEt0DvkWR40SMHXZMvcXrjsVjph9hUOdpB/mX3JO7Lnd4EOtJj8cK7MbHUZTbabOLstkn5c8DO55eEH2RaOW+kJ8uzCX6bTHXNi6bzOtTALuFce+PBhUYMX2z+MT5df2GzZQwbAxeetbfv/NpYfApiYmV1O31yci/OUHy7rYw95dpvktt75kbanPetrRRn/5XtGJalhHylTU4ej5DnX5vpf30XUA5qvH0yhLF/oZHdwUh8kmV14xO4u9meVvCyME/ZPJY+j1K6PlQ5g+jiVHnZ78jnrmLoEWOwOijoPpb2A+CLxdlpTpTcdR2+XdIF/q3B91Hft364DyGeVXFYHTlt7Bkl3dzZTFsTztJ0uV+l7htd1tPbnztedtJxnB4GDwEHgIPBWBE7w9a3InfcOAgeBg8BB4BaBXzP4ujgzRqbp7YSsgffBDePn9uXOCTqXfYPoG3+2dScLHSDcXLLdbmOuTbU7AitnkubqDlputvms/XtXtphO4zRmtennptnXQIeEHAIVLZ0uwjOtx50hxD45E3Zj3s2Ha3JnmtZHvnA8Es25pjT3xN8750UlA3fjJAeW4+59J/70NZD/t88QUIzlQJlpCWcrMZ7zRXClz7EFyVrgpzd+DU51OimDCdkgChq9Nn29F3DyBb7AReeLrFp53UkrKzm4YDkyOJdA7ygnvARgRznIGczVHYkoSZzozyzVxE8MjgvDJUMs3FWX9J/LD3mq4/jybpazdLpdyn+OiTpfUjfNtdqdkO6kdLnzeblupP7Rs8XpiODr1GUof1v1F2ljzvNq7v3dTabv1K9256v4mPyeaEdZX9akEqvhjrqk86ibkp1JeubCN1ZKlM9d58z1jUMUc04jiDL1HnUCMmZm6Vvy0Ph3sgekT5pLZfdIe2LkDnDPFGd/0kWaFx3/k/7UV+Eby7Fknz5WskcVLZzubh/juJAZ4sNvjimLqFHcqyDobs1xP+tyaIR3mX9SoEsWrNPO5Y46gHom2YzFHg/9P/u3CgEzE9fsz1LtAFmWr2L/ahzTHH1sb+/8n/Sw973TXzMQIls4bIPkWsFXZhzzLmaW+5263HRndYixzbMKjE2dBT3FbFRiJwz0Tg/ojoD0whfSA4OHevvQznnds4bZp9ueZI9dR5I+zreuozSXqCeBTbIz/i5t9E4+7mRHdmAX1OQ6kt6lfapkIdnXZMtd16g/PyiWsE16I9Ek0TD152vht0rStRXWaU1un6cuCAF78qFkmJgnfuLcpbMrGiR+cx3rMkr+8woGfjDxBF933H+eHQQOAgeBg8BbETjB17cid947CBwEDgIHgVsEvlbwtd3p98uHX5bTtbvNZ7Xh9gnfOUTvNn9PxmmbwMWpFTarchC1dp654+9rE8mN9Y4Q2oSmOdDxeudsUFvPFmC5uMqZyjnLkcB5cWPsDgTO6+L0MudwclII2+o0fHrnCZ7JQXDnzKJTQuusHBHEyWmXeML5wsdyHEl7OlISDZPcXJyEaMS5u4zsnGHqgthyrdXvl7WrzCEyYxJNtYbFGYPsCznQvLRnCr72/nnH6gi4MuOqzx8OfNJI6+RvrT2Do5NXEDzwDES1Eb+n4LB+azpVGQazHwUiEICqsGu/M1v9EmC2QK4HRSnPd05Hymkfp5ULRVAslV2snMKOsesfzvOuj2VeKi87dlfJAcix+nPwaicrnfS4u/CpntrJ73w2aKzy28kJK15t/73c6YjgP4MblaxPRzQCIzOIj74qnee6MtkL6jB/7vcuPrHbyoDr629ZbCz/K7tDWRk82XkL94dOHXMTyEz61G0k5dD1t+bJNlN/tVKoRfDUMacOfpK1pXn4OhNPqQ31WH//3acS+ZqnV/OYut/u2KbeWGzyOICj/llSeNJ/ZE4z+LoEJyGLSza0lSCubHiymwsvokTyoitw17CyQl/NC9w2sDUXG6kDByOYPGm01Mn+VDZbQUxl12qssrLEyNwU3kvZdxxGcv3nh/Qoh1pbLw+NzPTKZopP9LyPNeAhT84xwyEr1wOUQeffyg5P/hpyL516yWLUfcMjAM4KN8TFMVtsvtkDtwlcN+XYvy2S/bvYpdFIY1S6PfXt77huSzaVc0rfG0kfsF0lg0nXJ92Uxky/VbbD17jjdf/u83UkW+Yy7vTd2cgdX1e2n/KVxuJvFXat7xR8TX1HXTlsVpLTRf43AWDytf+7+j47wden0nDaHQQOAgeBg8DnIHCCr5+D1ml7EDgIHAQOAp+FwNcIvjYH+y+//DKDr08dXZ810c9sXG2Ed5vQ5BjxTTidh3RqXJyWzMYYJZrU3jfT/JuBU25E2cadCNxka35cv8+Ta2rtVUpzBoOKE/PEh/2zP+KruSwOvOG00290gLV76Hxu7G/nkOEY5L/0O/Hyf/PdRK+0Fue11uZJeTLnRS8/Rwen07jC3PEiP6R10/niDqXWvuI1/X5xwurOx3Ggge3Iz9734mSBE3ahZciG9eyFucZwRykDj3O8EVRo7/WMHd01aHdCUoY0d421dfpuslTllO788vFTWUjSrDvGRhZvn8O4u7Y74YtMMp/fdLRaeVpmAXr2MZ3GzgPJIea6U3qltx3BO2UZ3zkTk472DCxm1SZ96nLP+Qn3VAJy4Z+Recz1e78M+icHpNuLhkVvF4K/kg8G3qUTk27gIQGnif6mDnN9TNllELDPD4Gx5U7g4g5B8px0iu4VTXpMtibJFXFUuzLrE4c3nE8jrZAFK3lye7Hj/fTM1yD9L7xJu8qGJT3ttsh1fnunYZz432XI9bQf0PL2WtOuDLvTdfK6Zf1zHSwr7XHG+G2GstXTzjJT2gJmy1ij9HzrVwHDSrd4xQHJYuKR/mwEMNmuq2Me3nlt+Om+WtgU5yP/7qMekmwth4QQ/O3PA5jifx7u8UzcRbe9vHv5+Zef+xrEV67T+ryQNT7tu7JFx92wzNpf+AKl/6VnliAYgpf+veC0q3QibVlbrzJdhaMOAXnGrWfOUkfx8CW/XURH2qdKxjl/0p9yNHm8OLTocux9RhnCj9X3UvXNMG1S2BNwDYschLtkaY/IU97H3fzT88mDoarEcvDMnpPvnB6aI+0n6Z540+0IsWM/zh8ca7e+1D9xTXOaOsDKDvv6+HeUeTsYNGV6TJh6xL89qkO11XdVskWcU5PT777/7vjH3yIs552DwEHgIHAQ2CJwjMthkIPAQeAgcBD41RD4asHXD7/0AKxnWVYbuV9tQdgMaozPncOd8yQ910YyOWK5UU3vVplJ1XuVs7W196xc31T7/Nx5ozHdIcR27khJ+NIh4o4NOgk4n+nIQgDP+27t3WlCB0NyImnudF7s2vlaiTfH0nyZdSUaNFnw93yeycng9PB5CrsnPOpOLsoD3yet3CFyN06aLwNS7pQhBqlv8V9/Fkr3tt/lJE00nAHJomRrp09zyqME8cy8VqliObPZB+6Gc7oR575eK1u4tPc7A+WsZ8JUdWep8OAdsCgHKUe/48L1VvyUsHQ5r3S2r1886hm3fYxRxvES7FuEbvxhWUS93xFwZvDV506e07PKuegyOnWEHQCoZIljJ12VZH4pOWp3PJJWblNoDy48Zzwzs1bH3YaiicufZzp7kHvqzg8fYwlpzwirdJ7jpHlQTzIwl/COejhkzid7pHV1XW33UCcdRr7hIQfOwYM/tGu06Qx47Gy307Rh0zBpgTDP0qItc6y8bWX/dvaIcuAZpcSmoonaeFBwawMZSB1ZktTn81tB2ZMIwi56X+pjHGqhHJFGtIeUySWLfFc+fnTg+qbLKeZ2+V6CDlvKvU9CrSWHqbtmex284fws45jr42GK9nurqJB4aNovYOwlntOhH/U1M7GtdD3t+myLQ0V9rjfVCKT/U1lmYi47o7XMb2KTe2b8TdsSAtnpO4XY8d+VrLnt5DfxYvpwJ7TzKt/Z2ZrKpkVZLb41fH7kQZ9v1Ld2yNJtNG3ZlGsHCXLsuDrm1TeIzzUNIflN6/C5+ThpHt7PxBLfftSh1Rwrvb7IdQiK7uyZvzv1tGXgpzGEhWiXME90qg71Jv3j3ydJbpoYf//D98c/XsjL+fkgcBA4CBwE3o7AMS5vx+68eRA4CBwEDgI3CHyV4OvHkfmK4Gva5P13EyM5RZ7MITlb0gbZHRLt7xR8puPJx6djLm2a6aTwjTI3ur4hptMgbZK5Rjof2I/68LaaR/uvn2q+OBotA9jXmNZPvJKTic7lJZNmdO70S04VrqH9u3K8eDu1ZXsPvooPqjGcpqRjhU/63Z2+FW8nZxDnVjmyKgdhGodjpPKyGq+iBfVFNe7irCnKFc9yw5jkEjxQ9qfKWTbnVbhvdeIjh/DD4CsTkPo6cE8r6axMrIoXJh7I4P2UtPcpwLvwjjuvi5KcyXFc6kWU3Sz5y+7wSw40LxOswFLMirDAeceIZT6HTlGQ5E5f73Q35UB8587Y5LS+YGEZeM7v6rv9V4cTehsLvlbZzMmWdZy9JLKy1UPwp9Jzc67FoQGnHXVgo6P+dpuTdHdrw8MTTXcqOKksX9KbeuGi15n5baWRyS/so483yqYmvZtsumji4ye+o+7S8xR81TiefUe+YvDV6U+sKUMMujuPur2o7AJx8f6IT/r35DGUe97ZpQVvu3PzlbGGbUaZaPHH0i/u9tZ7/b+4r3mnvxZ7jioE1MOS18Q3LluUzQVPv592zHuuc9ijTl/YDudLtScfMNtUa2e/r3C+GokpB5AhBqBff35tuwRfFThGJqTzQcosJb7JjpM2O33ruJKn/VDLXK/d3T754uVVF6Ws4YrGc56hHHVao/NFxYM+Xvq2o25JutX7Jl2qb+Kqn/QNVn2XpTWluXIOfoCusuGVDZlyaRnClax1Ph4BRuc1fq8kOrB9ReM0n8t3FmyU5Lbrss098Dv63Omh6jtmh6k/q/jSMfO1Jvvk/Ojzo6xU/Kf5nLLDd5rkPD8IHAQOAgeBtyBwgq9vQe28cxA4CBwEDgKPEPhawdd252srWcbyXNVG7tHE/pc1WpxcY27uENOG0Z3QrTmzwHZLcweB3+mmdz1blpthjt+d3e/fzw2+nmkcbpqr8lAcy3GoTjV7VoHPgc4KOUaas1mlKukscYfH4rwLwd3KKe6OhMSfyUHA9+gsYdsqe1nr8DmzH3esJ4eHO3fovLkTFV+n8y0zuJIzKPXf2nkGspwnfv+qO1MjfSy45hk+vt7pRB6O8ujIYWaUlVLtGCBr1Mv5SpYv/LCplTmzBgdgyYEqfvDgq4/jmUoXGjDQisBf7x+liUWTyvnqwR+fx8w0hZwt/JLKO4f7vXoQZwQU2n9n5uu7969lz63sciVzfT0KIID2O0cj6VDJqdpQL7LsZCVjdBL6oYOK/l5ilGMu+oXlVTcZLrsAmcse1+Hzox6q3pttRhCGB0+ILe0WsU1jylZ8+823nzLSwVcJR/7WeXYEQxrvs3xox1N9ISDo9HZnL+XA7Y9opLVLxhKPuN5iILb1w8xfPpOe6LN//yrsbjPUd8N68mo7SBKCTdRnSbfx+6EPBjznXBAoKHlnHG6hrLv9IZ/psIxKW/s8qFNbG/EKA4OiMUv8ckzqnkUfWrC344LDEFOnhDVV3yfOCy5Tzldan2i8fC+kAwW811h3aqMcPWkvXclS+qKt6NPGVxYs5zJ5zbL19H6fr8rJv3//KbAlTO1OWP+mmXMbdpgHoKRHVPJ6zpWBqruMZNx5m2g61wGaa82Sq0qeSWPS13VrZTOSvrjY//AydZTLVLLj1FOUYXXtskadT/kmHotcoQQ95cHXx7VxbP3OPSPfdZ3sPHTRWYZZZTc0hlcIcD3vuvsJ3Soecj5h33ynWqOzwxN+mfprfI85z9zxq9vtxDekoVdd0prTvrI9a/j71QQcI+lO8cQJvu60y3l2EDgIHAQOAm9F4ARf34rcee8gcBA4CBwEbhH4msHXWXb40WVet1P7X9OAzgd3StNBwAAr27lDwRdWZb+4M4D9eOBL8/Bx9U56ntbS2rvjhQ6B1o+cztw4axxhVW38uaGmc4iOZM2B8yDO7rhIThE6Dionja+f/XAdpJc7n4iN+nMaJF5gxm5y8qhfZYa1vxcnezjFz3kSz53TLjmokpMmrSHxT3t3V3aYzhXROf3mTuoKo7S2zlfMGJ1Eeg1Miu9SRtsiV/BkuyMwlS69BF+HI5/3JioTa3d/33yG8pRJGdKpzHKP/fcQhNH8Ot1wl2LsG/zl/LDweetqBIdcDskffp9e0lPUVeIND1ZVRoHyzoMfotvFATzKYlI3cE6uv8ir1Tuuo8Rnrj/7+5Y55fpPctR1bbCnfs8weZ70cfmgXHimWFr/sm7LemvT4vwcM3fGSpfxbu8ZaBkHhNzm7RzGSW+0OTBo7naPfCDMXe+7jr/MyQLPzvfMXm5jtO8i8oL+/vbbb5dKGUkmmhy3/3NbW+leP1xAe+v2tJIlYub4L3oZ/ND7tlK4aT3kRwbXmI288Kh0+SjH2toxsE9Z4ry9nC/XnmyZy6h/B7k9Sbzj/Nj+9oNNHKfzzQjsug7tdB86mAd1+vsMLOpu9ZEluxxaeh3gU3lhHebAIZjW5Mcff3z56aefervf+q3feml8meROOqbPwbxTCY/WnvpbbWjLF1mDXPXvnXYHu4K4stuoeDHfDfdoMzgvnJ2msp88YLTYtkpAit+1XtcnqTltCHWs/5vvUr+Sn8Vnif/uZLzSr+y/0VCHRLpdgq52PXThbwT+Kl3kmDs2jsFFNovMUdfbHN9x5oGoRY/wsIOX9rfDKI510n/Eh7ZqR3dfb6Ipx9L+jHS6s6OOjdORsqu+PKjqtpZ90v6R3m5rJavx+3rg3eT13Pn6mcrpND8IHAQOAgeBRwic4OsjmE6jg8BB4CBwEHgLAr928NU33H1zFTKj3jL3aqPvjoknm9fd+GnjuXN00BHFfrkB9blz873Dxzeu3mcamw7Tap3V5jg5V/Rblc26W7O/S2zJG3LU09mTHBQJq8qR4M6YysGocaq5cZ6OLfFyWrhTKTmHklOODkwGNJyW5Hvi7Ljd8VeVbZ3GExbJYXahg2Xy7PqrHGVcY+LrzsfwDFclBZeA6JhIp9cIWtKxS1n3DNmObXXYRJlBzYk8ApRRPq20cCyTXAjucj8h2tDpv8jjyEBVWcldyUUf0p1rO11CGZJuSe8n/ULsfX4x4w00EL4Vj3f+sYxSzc9lN/GXO0yJAd+fcmEZnPy9v9t2eSMQ7DaFAR+XBw++vna1lgld9JSteaFdcbfysgZl1728vHzz/pvXoM4IEF1KJw8nqfSInMF0CifecRuUdOHEaLMe6YDqgITUQ3XoKfG9y9Dkb9wdneamNZPHJJty+LON+u0HCEZJ1EZ7rwjhTut02ETyJjq6M3zRayPQ5zbE5aiyoXrvonstg1ZzmkFHlBBPcj/7G0HE9G2XcJ9rFbHD/dH9PZXtRhld10kMplc2K2EpWk45Kr57GbTWoZiZrdsyxEaZ7IWvR8Cx67sRmJxzYynyFgBmmW0rfdre+fnnn/v/t75++OGHzmulfCLALv0l3tt9K6o/tYm8OHhlOZhk2ZXkh0UmceBq6vihW5e1oNpFVW0hzXX3zUQ9mzJQpZujnrRDYuJvtyWu/ynb5LOku9K7u3cc1/b+v/7rv77827/928u///u/v/zJn/zJy+///u+//OY3v5lNqat97nf6dOpS3DvqeO/6rNpW3+aOHelH2j/BjWNU86i+WafOhO6Jgmc/ug72d9LB3KrfO1rxve232tjXtzb+7VnZ8aTLWY560c928Ou77747/vEnzHLaHAQOAgeBg8BnIXCMy2fBdRofBA4CB4GDwOcg8N8RfJXDmkGk3WbwztHh7/omufo7bbLvsFJfvqHVe2kj3x1iITORzuXk/PB57zDixr0qY6kxGPRwpy3XQUeC1nBxRLozLDgOfLNN3Dlvzotr19h0UldO4IRzhWNyWiRe83nt+tP7dDioPfmg4mn+nrL81AczZRPvkNbkG3dA3cmAO4R28kFcnAf9PTmOdw5P54FEr8qRlda8m7tk8eIws/tf+5yQabRg72WLOaAyG1UuNARf6UjeBYLSPbYaqvOH7gZkuVHLfBXd25jMrE3B147Jpqyj00AYpWwz6pcJj93p6k64qT+Gw22RIwTd2C4F2pKdSPwzM5YR4FlICV3e3k+l0Xt7rEs8M+mEcqaSBdFENEy67CJHyIbuemr029c1suhcxjRea+PB+spOLXrfss1SeUHvpyx1T4xscW4fnXemflAACKWY9ayPa4FZ6uOZTUfcLKPpTm/cfTNMnfvhFW/XqeJntzPU1SrBr7GIuTK7k511Peg6deqBoly/09FlLOlk2h7ytg6qKP55kXOUVJa8kJ8Tzksf4iUEGyeGPBAz2kU7bnpurh+Z6c6XSwAwHJwghhxz9sNDSBYcpi5SlYTex7iDleV+F13uJXkVTB98nr4DRLepXz++vLz/Zr2igvQWbcW3F/psPFaLDi++IaVDlyxoK1/sstT5GWWhX9XwKD0+JjjpgfuDVcI6yQNt60X/Yu7JDnKfQJvbMJMuoF5LGdXEt5THTcnfnQ7QnEh7/pbW29b0D//wDy//+I//2IOwf/VXf/Xyx3/8xy+/93u/15snPbSzZelb2Pmj0jPV9+zu4FGaS4UrbYXbH6cL9YLrNuFL3Ziw9z44ZoXh5Zt1c5dtwnrH3zvbltZY0dJ5MK2L/VGuF50D/cg+T/B1R6nz7CBwEDgIHATeisAJvr4VufPeQeAgcBA4CNwi8GsFX30Ty41r5WRt7/i9n7cLgANWmzYv9cZN7G4z6mPpPc9ecYdUcqameadNc3vXsxkrR5lvYO+cr629sOAc1c+lfN/AUm21IXYHYnKkuVOsckw47dmXb+6j4zIA6/N1pwmdHnKGPAl0st+qT9KqO9g+fOhZJAzQaMz234a5+Em09z7SfIWbO2TcgeFBUPbteFayRb7ayRL7S2Xb1D95o3IoESPn67RmYVQ6gnlHYnCQU+Y43sx8HUHKCw+OzNElk3WUBnU86UhXdpNo33nh3fv+SnMWu9OWfc3g68jkYWnJzqMINCyO6LGDYDZa1wnjrlTHjryUcKVOb88VyGKwb+kDQTunIXWPP9vR3/nZHXWzlKSCSwi8tHGS3HvwdRBlkmDBtyirLYw7bgp4MAMbdOqyPJ51nYH7biUH5Dv9pkxI6iLRadLLAk3M8Nb6qV+cpm5jNLZw3gVepdvaOy07Vry5zG3wexq389T7V5mQLl14YQTEhHHCKvEV+Yv84hizv6Sn3H5XFQKk1z/88qHfpyndrfcl65IV2RmXuSQHrW36RtIY5F0/WEE9TB4QP3b+QLA48VvCkvNnXxr/0g94v68xeDpoIzXXZZwRcJs0s3LyxDZVByDt1S/xSdnxUAizbHviQWLEcXiIhtmqCqK6LuPaNPZyEOfdKPs9SqMqa2xmzQ67QJ3sfN15ddgh2oYkG6Kt5E8YLTwz7n+9vP/xZcqCfxekLH7aP/alkt083CH93WRNdpV2wu9X7+v88Hp/8ELz4q5y6SLSrNKbPETlZVnJZ1XpXrVJfOX6J+ky4pZ0uev+RGdv0zBvwde/+7u/e/mnf/qnl7/4i794+fM///OXP/qjP5oliH1c12V87utIuDxZP+fu3wWuM7gm9e1z8j4oN45Jtd5qHqSFjy+s/FvbcUq09b58zl59YtExN4eO3Aa7HqHN4TO95zaGcu9rSbSkvunrxAG2c+drxQ3n94PAQeAgcBD4EgRO8PVL0DvvHgQOAgeBg8AWgV8j+EpnjDu5tCFLjoO0Aasmz01utZHjBtw3v0/Ygk6BaqM+HTMjIyo5T3xjyk2pb7i5QX26+d6tv3IgODa+kabz0zfs7sBLzoTFGcxAmE02beh9k/4EBy/dyPHpCFJfKQtbtKt4MznqkiNJDsLEY5qLO70qp4jzbcJebZQR5e9UY/r80hx247lMkKfYVwosJpq6riCtKDN0fKYAiPftZRGXd8adpcJIjuu+NpSqlJOawT0GNTvvKANVZXBxF52Cr9QPci6lbK+Ff5ntiTKFHlTl+FMmQwB2BmVaBtbIqqp4df4+srUuOjqUsUwyQT6q5PnJ76JPmUFtwcclG7W4g3EGrFm+08qlTpkqsirb3BlE0Lg+32Usy3ojRi53wkZ8dLFH4gufNzKwO09YmdyFLgiWe5B1jm/33HlFCOrQC80xF8mLy/UMSry8W4I1Xo6QOiDpZdqkivcmLyOTNr23sz+JHq2PNt+GjYKv6Vsk2c2kb11/e+YrMWTb6hvJ9bzbu4QLbSjH0xpIA8+aX/TkkDEGCsWXxLIdgvFMQdo1td1lfzLj1nHlGunUl06e60JQ92Ivb8rbVzL8alpeg84dezscNJ/rMBxklutu73Y9yPL2KONM2iy6CQuZdFOVgXGQaKEn5+vlvkdQtfP8+/fzvnfSivaN/Sbdk+yQ68Wpa2HbJt9Lh0MPXmzWwLV/A1o504rGVcUArUfvefDV+yPftQNclCt+G0S5SnTbVJ65wzLpH9JNz9t9wP/8z//88vd///cvf/u3f/vyl3/5ly9/9md/9vKHf/iHl4Ml6X0fR/ojfWen37gOfhcJr5KnLDs44bHwKcoeeyWSnQ2ocL775pnfnJbdnTDcjU9b6LpZfZFPOa5oU/WfZI/v8BudtEm4+ro4N6cx214Owpw7X3esfJ4dBA4CB4GDwBcgcIKvXwDeefUgcBAAE/LYAAAgAElEQVQ4CBwE9gj8WsFX31jRyeCbtJ2Tqpr9bpNOZ4tv/D9nE52cIdzcah3aqFdZQe780Xt0HqQyjbsNcXpWOhitxOATp4ev/W7z744Gtff/+ibbnVdvldcq+OpOY+8/OZ4TPsLDsxnS+1rTzpFOviRGFV87/mldjqU7qu6wTbRKa0j98N3F0dMySFuGid1Lt+NfX5vzFnnTg6+OH4NdF+ePMulGSeC5LmbYjaDqXJOXjETp4fl+uJ9wBhasHDH1ZF9X4Wiffv5q/M5QK2XUX+cDSy/Ts+m4tLvnqOdch6Z3KkejOwZ38ke9+EROqzmSfypbQD4RPuLRhf9GgHo+C3f0aa4XXkSgot+POoLzvX+TB9e3OxlbdKhKbor4FnyedEEZVeI28UEA0g9LuOOW4y/4FiVcp24AD3rwXOtvbaVjeYhluaMZNOnjjzUv+iscCtjxdAqi7nSfDnT0Pi14q3Fo312n8TBGpZc5vsuR2yHqNmKZvsPcBgu3JKsXPW1Y974GPXrbu7tZcdhlYjcOBUhX9z429wmXmFs2rORs4mHBUl/v1JNDp/vBgjv7mZ5XerEKvi7yGO4T53sdbx2gwQE36nbp7rvgq/OJY7xk7Y4DO+Tv1r61SZU3ZnA73PlOvec6ubIdshO0aZIvz/Z22+VZttXhCfF1/+/g6eVwQLgjWWNp3p6FTzkjry9zfHiYibrsolssg5c6Ouk0t5FuH1oll3/5l3/pwde/+Zu/efnrv/7rlz/90z99+YM/+INt8DXpL65Vuv6J/qN+q/QreTh9X/I9H5MYTl5CMPZzZd/X7vNZeCHcN+3fQj4/n08lR65/qnErvCoaCku9Vx0idiydb10+0zwu2J3g6+ey42l/EDgIHAQOAg8ROMHXh0CdZgeBg8BB4CDw+Qj8GsFXZodVG3/fUFVOqmpFfH/nJH2yuXu6+U9OTW0uuVnmRpjvaM5ynLpzlhvj3Zro3OHmlr/TceVOLc7ZcefcuVFOjgv1o8BncjYJFzpG2hj8vdr4JwdDohUx8H7vnCBcY6KvOzUq58DFEYnye4lXE1943x4EobNqR1/xPLFIdK6wrOa7o5OeKSgx/8ap/p3zi3Np7zLzQPzy/7H3JkC3HVX1+MkDHiECYQpgiAwKQeYZJQFlkjGgIgEJYjGDMsoUBNGAEijQcsAqCqUcEEpGiZFBAQlDxDAEAUEQiJAICBJAZgjw8q/d31n9Vq+7dp9zv/eeP+tfHaXed+89p3v32tPpvc/e7e63Mocqnvns5SX54pcmyhxoi7nnsJ3WqWYcDjbxPVotC9kE7YUnps9mnUcqd+JSbsWKJB6PV2VU2rIWnst5tWwPtYpXA9dl3jkYzOvFuIVnc/WWlee5RbNrfxqJtVIpFWd0zjKiiXL2Hc4WaKDf8cnd19jDOWFTZO7CfTt2iZOmwXskTtFymM7Y5TbS0LcaWJ/xiX/cdWx70Aaz8lWSqrG2zL5y5Rz7ELa5+Ft1gTFmOxoBd9gbtSNqH4BZ0dn5bMrgOWQmWrCrHYZcsX5ANiEXnHwttBy2X1YKr6m9M8sY6MF3vMYNOmZg2F4xDio/Si/jmskr+xBny9Q26zNL/M6+ID5rW3u2B9pOVcer+jYH/XlNTEvm8yHf2r68YDhXcar9V/uuPqrId7S/lcRnJsOso+x7Gvmfk2b15bhZfjA3V9Y2/KcKcKc3Tj4yH8P8xt+Kv+O3XqsyAp0s182gFXu4o1g7tkw6JtR5JLKkPMeaYzzI0kUvctGahNzwBcRcrVAvzwPUFYJ9Duhxa+vpKdtZ7eIAnmYtwTM+OTlTfa52bm4Tz7xVHsZn9k/uWuZhlbPEZy7JnMNQ8QU/M1/g6Ilxww5/6EMfKsnXF7zgBdOTn/zkkny93vWu17Qddv6YfRzmZV8Ydsz95/wYf6c+iNekttLZIuWHJWLFl87mO5+W6a8+RwbWkB2dXn012+dMh51vUWyVXtURjKE62TyX0rmzfL/Krfo/1jvW2bhvY/9DL9dcbO/FRnx8hXyOSwYCA4GBwEBgOwSGc9kOr3H1QGAgMBAYCGyBwKFKvrpgRBacVHKXAiRbLO+gXYoAqm7aeePqAgK4jwNuCHJwcIS/Y+x0w6sbW95IZxtw3qS7AAvm07EyPtTg15w0QeIgC3hh/m346tbiNvW8Ng7AZIx3wWUdwwUMEBBxwVTmI+blwCXjosGWHp2KVyYjigvzM8M8k5Xe9Rn+wI/x78kiy3dZ0xwk5rPZ4n6XROC5Kh7UEhfjleANzjadA5r7u7zuVB7WxCQqX6VyNNoClnVQddFGi0o6W5QTQC7oFd9pBR8wq/aFkq9lLTNtNYit1bFoMxmJrzlx7IJrdR45j5SD9LUNJiWgC6/orK0yDrUrZnvSBNYQ+JczaUEH9EBlmu2p043qQ/Yzs162oduUhOexCp0I5EVye07KNK0l5wRGNibzbT8BU+EXxq52hKtSq5Lsbzmatp3mxMXc7pcrLnVNvc9sg+2adoSnedlA9Rp6W2VYGFQr3FEJSon/It/S8thhqM8IzrZBb11bWueD2Sa7QDLbo/hbE0gqh8629ehGEBk6rh0yMGehnc515nngY4sNoZcWMtuL61hemMbMPmG8nn/YSL5K5S/0Cyrq5lIfwLgX2z2fx6n2UbFq7MH8Iggn/Nh+V1tjMF6qRF56dsnWCHtZ/qWIDttKbdOsSQdnK4Oe5vxXjC++StufFzqJjt4zX10zVzubFsnN2mdZYL8Ova8v86BqlPxKT95Y/3jcHVfUOu1sHB1jB675OWBuQwx77V56AxZqX5bmK9dLR4DMnqgMNjJCNEJ3VCadDEKXMlvu1sX0we6cc84502te85rpuc997vTYxz62JF9vcpObNJWvS7aXdX7J/vTsULbu6m+pYrV5JqE2xD1slT/u8xp5hb139y/ZE/cMp/Zbr8nkIpvfraEn34wZ/nbrcN/pXO45T5OvVp7nZ6K9F9874uNrBHVcMxAYCAwEBgJbITCcy1ZwjYsHAgOBgcBAYBsEDnXy1QX81m48t1nHob6WN9JZgiDbdAID3bDqOC6o4N7i1uvwxjloZMw56KIBB8ZMN9aOb7geQUzQgQBNDW7SwBdccMH0jW98Y7r0pS897d27d5FNvOHOgkk6SA9HxcIFARQjDhLx3/pmPweIlFYEvRRXnsvNi7WxrPAaXMCF+eKwWRMMUboUNx6XK2qa76XdXY/ZzZoo+aqYOJnlgCEHN/nacuYiJV85scZB17gfyZYN2ZiDs5wEhjxwgg3faaWd8qXQR5WW5Xeq9NrABMkEai+p1VpBe5MQ5tabSHZxcoSqooqMzmcGMi3gAVfoIjFe1jpXgsbfTTWiBMLjfm4vy3g43a68T84pbXRDEj6sp1V3kuRrY8eQLJBA/FLAvOcDih2UuavOSCvD6htm7FiGIadObvDyANoXa8KgZ+eWAqH6O+tx/MYvEPCLE6CB5af6iAv31erX6j9MhaHzXcCB5TGS3Jqgy4LyGFMr3NXOV7mgBFJmwzI/1cgWVf3DN1dspCNAwZTbn0uSC/dDPvRFJw2aw65lNonXBRuS4eFsfGNDRYcgI2U8SrApjTpuPQdWcIvr9EUcZ7NZ76r+4uxPVGYlVZ+419mrxjdK+262SSz3TVJQOhJUH5KcSan6tzr5OhOjNkVpdPxk3sO2qT7B1zJGdS6xa9UvkF27yJ6dKsciy/JCT2ZzHA3ZCwXZOvUZIrMTlTZaCz9rNHKAdVDFn/Nvda4kAQu91nn0e7VD7rnI+VTw0l2fyYHa+7j3M5/5zPTa1752OuWUU6aHPvSh5czXW97ylrXyVZ/9nY/RZ9e1PF+ik9emdpZ5wjKueCzho7ZR/ZTOo7Lk/Ih7Ls9k0z1v9PYCbr6l79zcqt+6zjVrcDbS8Z5lSNdbbXv4ggv3TRe/+MVHfHyJoeP3gcBAYCAwENgageFctoZs3DAQGAgMBAYCaxE4mMnX7//g+xvtQnmT6oIDazela9dzKK/Dxp6TnUuBAWzC3dv08ZvbvPLGXfErQdVoBzoHf3QMDj7gN7dJ1+CBBh806avz8UY57uWKTl7TN7/5zekLX/jCdPTRR09HHHHEIns0eKIyk232OVjl1tv7TjHkSiW+rze3rh/BAx7L8SOrio319FrnMS7gHdOn3znaXYCM+ay4MBbZvdk9zHgbJJwOm36w7wclMKuylelIvU4qX0FDGQuJXbREpdaxTUtefdqmMbmyG3zV6r8ifxRoxnqVJ4U2TsBmyVdUOkqAft8Pds7P7ek2En+YCwm6QgsldeKzJrCY7oYP+/ZXTBX+UUKhYMLBdEpQuGAoxtXAHvPTGQqtLN5Ips1rizWhOlDlDvxTGjSgz4nEXkU/yzvrLLDmCmtdU10/Ja3ZDtcA5FzNxm3+Gj09bCc5Ff/VMw3R6lNeiMCYbP8hB85GOj4AO7UHjFmhZfZT6s/QatrZSIzJelPmo+Q4V15yYsrh23vmYPlziVmWf9YlzKO+NvNVWZK48pfO69xx7KbanJ4VICPs8xqbJ7ZDr2OcggZNvjqddfasfude+JBzDBtbredoz2vrJV/RjhNypTKxQctc3Vp5Ndsn9VuNvUteFmFscb3qmY6jtgoyyz4i0zeu3GU9Z71rZJPP3J0JaZ4PtHOBKAr7C7YLbIvUzrGM8N9soyLZikRt9evJCxfZixHqP7Oza/U6pp3XpOtgvqn9wrWqp6z/jR02z/NLNjVoy7pAsN4yDc4mZ3ZO71OceP09+3X++edPp5122vS0pz1tuv/971+Sr8cff3yafM1wcXhktKsv5HVncupsXbZmHc/Rpj7OrQsYq7/T8VUOWRYz+6rrxPys/2rTej6P73dzKga6f6n2j3y7+hPVD8af8WOboNX4LLdxHT9vj+SrswDju4HAQGAgMBA4GAiM5OvBQHGMMRAYCAwEBgIWgUORfO0F+9awQTdra+5Zc40Gk7IkajYW1sUVkBr8zYILGtjRALabUwNc2KynQVsaRAM3uAff140vBUldoEHpYt5wwEyrA3FdfB/nB0bVK3DDb71NuQYdlN4m+CjrzsbloIBeo8E/F/RYCs64YEYTBKWzQx0GnPBeWkMmo3yf0yOWYTfGWt3TgM8SPyB/GgxkGtYE4Zw8Ml+44rB8z4lZJD3RTpjb9Jrka5FpU5EYNGjLx6qrc+tW6KpbEwLxZS1zdSsnVcv481mo3OI3vt9Ivsr5pCyDXKFc7Q1aMM9za2KIbSS3X+UAfZPAlbNJqz2cq+G0GjLDoyaUzZl3DX+pTXX9XhK/kcSPwD/LpLaojd9K0okq4pi2SPYAG27zqnLPNpnni+rgRpc4GUTtfeN+tjV8T+HFjEfQX2SCopRFl+iMR9BSZGCWe9a7Qh/xvyTlTXUwZGBjrXMbYcgtzxfXFl7PiXduId7YBqILa2c/h2tZDkGHymNWVQm934Fh58xm1Uc35xrbpzYlS9iwncpsHq+Rk8vqp9bazEb3Z/l2rZmZb+rT6vooeW91Fuc0z4leLnp3esmVqow907zBX0rSsp2qttE4sEyXmpcp4mzZ+T/ujgC5znRcccj81Y5p3f9Ciuo024yswt7R0Oi3JPrYLoTM4wUUrkzHmPpMAluobZF5PthK9ofKxzJOkpTJMFUWuucKptvpaKU/qarVOTJ+YD34V18SqXgsvBzBMs02Tp+RnB6oTYWNiHv5BT+3Jsdfxcut3dHY+M59+0r3mtNPP3160pOeNJ144okl+Xqb29xmVfI14xnbZMd30KV4uu/ZRqq9d2vma5wMsm1mfNSus/3kPQTfz3zTcdfwh304aFG7zT7DrY39qtKgdqXHlx5umWxZH8PPPaaLieLML0qO5KtxfOOrgcBAYCAwEDgoCIzk60GBcQwyEBgIDAQGAg6Bg5V8jWA1AtYuIOk2eBlH1gRB13ITG80sgMjjZAEvvYY3k1nQwG2GNzaUFEBzG9cejlmQEXNo0iMLTrhAhgZxmLYsWMDB0V6whYNJoFXXzkEpt3HXINYaWVA+cQBiSd404ODkJOMHB/R4vW7OpaCI4rJEdy/QlmGo92RzgBYeZ4keJ/9L+uewVnnUJCNkekN2kpa85TpX+YpqVmkZ2GCnZ+xJMi2jH0mvSmNUlhYjKdXwc8IL4zTJgkjiUQtgxXcj+bqxyJ0WbmoDYKtrQH/Gpqx7rg6r8i6YItCI5LRr42ltsamIsvJEVbX4HTRxwkMTOUGHvtxQE5F6BuKFU6nCRrXdRS6yk8h1sorvuRVv1Q05l5bx7NmFMiZVKG8EPCmByckVTupre2rwTs/hxPe1Uk9k3fo3ukZ1DLLENDctSEE78VttZ2ZvoXcs171gMPtgfv5g/1ZliJL6SNhu+Dp60SGrTm10kPlvEjY8t9r2Netyvlt9DMvZht2kF682fHEiBxuYIPlaiJlNWLRPRrtfbn1OyfDGBlAngOZcYMLM2Qz1+0FbuW4+o7Snr6pj7hmijpd0KLE0sX2iam0ni6ABL0EstYjO/GvV7XkSll+uomWfzfSwHCqd+Oyqox3+jYxpK3cDsj5vLPEBetzYDPFBrN/ZeNk6lafu5ZQdh9meN9s8E9TB97/8kWGseu/slMpx7zlr6XmpNxY/fypfvvWtb02ve93rppNPPnm6xz3uUc58/emf/ukJvrFHk/IA86j9a2ynVM4j+Wb9F/lmZ0ed7+7ZV4fhGlzVF9ZntrkTR7Y+p0c9uWU+9WhVew9/wfe7eZwMwhb2cHPPAjxWpnPOBjh5wnPESL5mXBvfDwQGAgOBgcCBIjCSrweK4Lh/IDAQGAgMBFIEDlXy1W0QbYDCULbNRr7HWt4oukCZ25SvERXeiPK4GlTgQECvVXBGR1Y1hvmzQCgSoU2AygRa9axY3axzsC4LlPCGe+nNfGz+NRDFn7nNlQsSODqW5GUpQKGbf3e2K2hxY2FdkB1tP6aJ6V6w062FMXY8XQqgKH24vodlL8jCQZz4m9frZHON7jkaM6xdUEnXVPhFyZKm2hQJUpyp6t68p6RqjM1JxMaOzddpm0kEnXpBuwx/YMitfTFOY1fnCicOaqmNrWMllVLu/D4XMONxq12Y8a3yOVcZujaWLKN1DZJEjO+biklKFrvkoNK0URXK1Xv7dsbG2jRQWHlB5w/DFkWA2VWoqb135+/WdZf8/k6Sn6tZq57ROaOcRNbfm0putJeVlrzQJV2vSyRs6EXnLEa9vxfE5US3axVa1iVJ3Iwn7DdAr54ZWfgqyS6WfSfTzsbFPa5LBY+f2iWpUq42SRLNzn7FmJHsR7Wds5mO3mwNbH/YjwNLrh5lv62+cIMnUtHpdLD4z7kiW30T+KbrY74yrzbkhHksSdZCq2lB7/yjXtuzoczHgp+0Ca/0UsIZuGzICtGs8sk0qG45X8F0NXwD9mRrGHf1ET25YnlhH+3kU3VM9bHnz7PfGFu0z3e6zp0o2Fcyr/QZQdejvrLgRMcW8Px8r/qUKm/0bKA639BI58a65z8nv9l3TtdZFp3MsWyxrcUcYR++853vTG984xtL2+E73vGOJQF7+9vfviRfXbtdXUfz3DIfLcG4Kf/Z7uiasIZMjrO5evrFeDpZdDqiPFBbCbrj36xan+WA5dPJAY+vdtrRn/kZfW7p6R5fi/U4Pdqw2USQW8uG/Re/u+FXqJV+yOM483UbqzCuHQgMBAYCA4G1CIzk61qkxnUDgYHAQGAgsDUChyL5yptO3vBiQ5UFIrJN3ZpFcVCBN3a60eSxXIAAwYdsY41NJm9E+W/dNPKmlNfHm24OfmiLqiwwputlbBl/DSgxHviN59Bx9Xrggzk0iIv1ZvS5jb5ihjmzgIeOra3uesEEJ0tZwIuDOFh371qml+9FBV3cm50LpXKqwRUNmmnATOVWr+/JfXYtgkZ874ZuoeqEqiP1ehdo4QQd2wj92wWKeO2cqKpyNFcN1uuCRmo1jJaw8Z3Tj0IDWqyiRSxVmJaQ7FzdVauMuCpuXoTqiOKgetfYPwTyKTDrZLfMIa2Re7yvc1C7YLZFaqPApya4rYkVJBaRpKbqr8x216rT+YKgGdWpsCmoXt14eUEryuaERuE/J2zR5ntPe7atC0o293EPVdAnc27oOvAMfnFSH/eHvNB/qFhubB0SM7Se4g8Mr9ivqE3iardyHSXJNdleMSPyevZTx1b+Or/GtrBn21UXUzl2CSyptFS/W+0IVaPqOmE/tBW38+lqp/je2vJ1Dhi7eVTnYCvcM4LzOfjO2Whnf/U6XROPV+cLUZYW7Vqdyba4YCz+gNum15dhkjNfqw6i+p9sIOsbV/+rzOyY7v2tpplP3PqY9V2r83VN1i6LjdjwcZnO8gtBc6UueO/0uKxPWmc3vlyqq/d/3FFoxUKfqRg/XUO5n45KcM8BkCO3fk186suEmT9T21Zppgpp0A3/py+RVNrxQpB5+VDX4+wPvtOuCfocBJqbF2wkSa86BmyXcHH+ytkU9+JB9swBfJpnKenuAHyCvgsuuGB605veND396U8vZ72ecMIJ053udKc0+co239mvRqfmDyqbTt5UNho5oKRuJlvOzqkvxx6MZdvRZnlAa1FfmPmRVJaIH4qh89G8NsafMXM6DllwvjybF7iz/KzRZ70Gsq8vvAIr5gF0PLqSjOSrQ3t8NxAYCAwEBgIHisBIvh4oguP+gcBAYCAwEEgROJTJV3fWDW+qdNOLTWK2QeyxMQsiYRPaC2BiXA2I8nwaAOFgKQeoeoEGDTjwGC4okLUdduMAO8Uhw5LpZD7w/diUZxhqQGKjrSfaAFLVXS9ooEEApYU3+i6w4YI1S/OpzGVzusAE891Vy7JcOQyz4I0GNDWQkumB4ynWtyHLUnWmeGYyZuemZJHTmd46Hc9Y7pQODfZwMogr7JoAWpIsRfK1Z1cqj+d2uxzkrdVd83meGmxWvaqx2Dmh64KqG/YDiUwiEvOW8eX80NTOSdvTImNzQpEDmM6O1KAht1rk5LCcc5vhyXJQ21jSmIwXn7fHybANWaKqZV6TXufsQF2rVo5i55VU0TU2leaPNRVaZ0Y3Z7RSO+miz9S+GbaD7WemZyxjWG/hH1cdl4VR4oSSr1nFKHek5hcjylpFv9lvObsI/WW5aoKoSZCfbZWT454tX/NbZkfZ96oPYn3g32IsDdKvkXv2N05Ged0cmNax9XnBPT8ovWvuCZq4S0dzD8l6atPlDOimuhn3dyoCq61Bd4JZ9twLGM2zDp1fXLBC54JZl6FzOz/N5zGLDcN41cdIK/TMv2Y+tpEraretNBR9Qntm0Q19Hun5qsb3wqbRiwqQf9aDmhA3ZyOrX3C+3fob17GA2vEzXpmd1mc9TupX+yQt/zmhDozZpzjd7j339PyJ48OGP6fW8Rkfe7Y003m2rxs8Sc6jXZIbfa7C9aDv+9///vS2t71tOvXUU6djjz12ustd7lISsNqSv/GNsyw7GcH4anudLjEtep/TMcj3ku5kdLkOPqwzyjO2WUqr4sE0KX2pTTX+0uEMuYCtLB07kv96/pX9WvbcpHKXYZn5XMWJba/Kour1aDu8pM3j94HAQGAgMBDYLQIj+bpb5MZ9A4GBwEBgILCIwKFIvmLz5zaT2Khmm1DdkPY27roB1E0xB15skMic49fbbOoYmG9pniyIgvs1qOeCXhmW2HAjaLG0oe8FPfQ3fObNOAdHOHDFdMTfXBGrG/AsyKBjZIEZXiMHWhhnpU1lRXHjtbMcaaUq09S01tyzp06xFKjhwAOPx0EHlYE1erCESzOGnFnmgiE9XitvmHanD2uCcnyN8k+xcYaNq2CZB9XmUEtZjMdng7oxq47OLUUVkwial0QiBdBVDsv82hJVWh27AJ47u7DKLSUXmMYyt+wcylp7Z07OtGj70Q2ecUWrjIdrtQrd6eSSXLGP4CSlq7pkmWacnR1336leNcl1qtBzNO9Avb+VcIzFZ61eZI8EPykRhOQzqiSDtgNKvnI1IZ2BqO2y1cY6u1js92E79qzQdeG+UiGuSQ/X0pNtJ9swxyckiDEP64Czdz3+sc3hv3vrVTvFtGe4sJ3kNsGMj9KZyaLzi8CA5aF3ZAHLJfBW7Bw9jLUG25kG9inqI50fi+s37CGS99IyGEnQ+hLI/JIM+xZgVJOvF85t7pMXXnrJRGffubU75LHip+fWytmSmYw4m9K8qFOEcv8LEiz/SiNsd8V6TjJrtwM3RqYTKnfsNx2/Mx1iGVKdYz6wnODv7ss31IKd597wkfRikrNF2tbcrYOfMzZsFNk8tg2Kn+oFyw9eduEjPli+e/bJysL8paNB9cbKe/Klrl3pClv3nve8Z3rhC184XeISl5hud7vbTfe6173Syle1S85W4Bq1T872Kz0b9JrzobNxmF+Orsx+K77gwYZcyosGS7zCuPqyreOJ0yW+Dn4j/t1N8rU+SyZdG1h8euvP+N2TyTXjQQ5G5es22j2uHQgMBAYCA4G1CIzk61qkxnUDgYHAQGAgsDUCBzv5Gpt0bdvHm11sVDnIowEf3UzyJr23oeZNswZWHTAuSOkCpXxvttEFjfi9R6eOgfVj88kBIQ1q8aYWQVmXNAHOWn3scOD54nd9m90FZ7FeBAw0cB20adBYN+6KWXzOEhAaFOjxJFuj4u5khHkR43BFKwcHQKvjtwuqs1yBN07W8J1rw7W0rhiXAzg8xlJlrgYElTfKX6ezGkSKz27eDDOWbQ10aSAK8+v3sD2qf7UKUSoCa+CMnra1ghtVVKqLtdpQKrzVDim2BZc5YVtx1ra0c8WhsyM10CznzWoQfckZVFmLRJupoNV1BM0Fd2m5qTKXzbuB39zSEhhULKhSM76rVWFJ69/Gv1BbT8gsB76dHpY5ouJvTjhWOaR2zjyH2lv+rY6PJBHon9tYF5nZd+G05yI7yU2MxfqV+Q6lvc47J1vRtrnYLdVQeo4AACAASURBVOJV5kOwbrY5FQt6maR5yYTk1lV6h//XICr7NeBc1kjJaDdvz16r/d/Q2aTSDnZjo5KSdFjl19lG0FvsB7VDDUyqv6SXGnTMwAGJd7V7zvZlvFef1Hvu4HlY59hf1fFm2vU3lnVg4LBge1L16rD9/p39C16qqDTNVeKFp9AbnN/MXQzoxQCmgelyusm+S+WR9dBhgfHcc0GGTfV38gIPv6ihfOOXdTiZzd/rcwbLmMpLZgN0DOe7+HnFPQcw3tWfzsTweJVHU/tc0LSynu1m1QFpIe18aZGbGVtnk5gmRw/bHsaJn1Ow7uZ3c8Z08/wq3UVU/9QmOLll/qg9ZCz4pSdn29zYakPVlrBOhV3/6Ec/Or32ta+dzjvvvOm4446bTjrppNXJV9U51RWlpYcNr7s8S8UZ0/PxDPyv2tfMrsf3+oKpyrnaEfzOsrXGX6lv1P0Zfo818d5qwz4kL4LEdbivvuBAvpBl2tmLnj1wPHHjWX8i9KoeMr5rbMjhhx8+4uOOIeO7gcBAYCAwEDggBIZzOSD4xs0DgYHAQGAg0EPgYCZfozUVgq+8cee/dWPlNsQuAKTj6WaeN6e8Ae3Npxtat+HGRhI0aTLJBmU6Z/XEOhztHNTJAkS4VwMpGjjoBWDdptcFErJAxVKwToNF2eZcg4NrtNQFxjRgpONmm3zGUGVH8WXanMy4IAZ4BV4r7fFZ33TXAERGI8vBEm48L4/nAm0qmxkuGgBVepYCKz36nR40a6A2ijoOY70RrKKzCMt4fE4onQfXrE0ra6jys1zn2tJywJXb2c7JnUoXr4POl638NO2Gy2/c4peC+SWRlbTJXQp8okpJzz5UXdegJ2jNXs5QveDAYvymQWLmJxJaTZtdalsKWXZteMtvc9A+5kQgE+eswic0MgIemGSv2pQs+Yr1srxyZTUSBKWS1Jz9qLqsQUz+nQOr8T0SNEjolDVSAk11W3nDmDj/w62I3TorPyihzjaw3EOtV5VvsIfcMYHtIdsupp1lW9eo8svy5fy2zufW6eyTC7rHd3zGqPIWsp91VuBnGF57z7cr3k5/2dcrjvxORZmHbI3TZV0T+/pqH/kcxqRFOleb74gsnXPKNldsONbi7BAq5pVGXYfaHJZL1WP+LXuhw+mZ6iLWy8nXHp0bXRM6bbtZDzf0rzcJ6efSs5l7BsQ9Ue3PMgqfgnsqpvsPpy1UqW9pbFfnDPHe8x2w4D3AmuvZDoAuflZb0kHIJe8V1EY4OXSy05UL09aXnyuxbvcM6HjM+lufD2ddjPV/8pOfnN74xjdOZ5111nSrW91qevjDHz5d9KIXbbrcMOZKO+srz5XZkd5zZM8msm2Hfe3xTLFw86rdVEx1fLVN/HtPFmIPHf/xy6uZDDTPqnOCdWOdyQsA6uuyNS/hpjKm/Hcy6J4vGE/2naBT7xmVr0vGfPw+EBgIDAQGArtBYCRfd4PauGcgMBAYCAwEViFwMJKvMVEkXb/3ve/V5Kvb8Nugt1CpwVQO9NSAACVLept93WBmm3zd4IF2XkM2N+bnzbluWN3Ge2mzq+t2ePLcHGDK1glss81vFiBgHHvBKw1QZAGWXhBG18n81Q06rzMLkmW48Zvljk6VAcYgC57oulzQj3mgeOkcGhRiLFxQJMMuvtcgf+hrjMGtyZaCii7ApDrm9DeuUfnM5urJV5mLkpZlTJPgVJqKLkmbXz3HEskwbtlbaKHWkxin4f9ORqkJHtsWiDNRHDCr40hwuVlTexjnDgRUFVvbWc7jczWu6q1i2/AgaUMN3jU2Rc4RdPZBdYRl0yUuNuRDz45Ei1+sc6502RGJHQAhD/iOceKkJK+p0DlXECtfmyQQAcC2uaeHcQuSiTXZKslJJyuugrniR22Om7UjmZu0v1afkPkIdx3PnSWn9D5OyDO/N/SJfDnslMO0GYMmU3uT2ebeuhwWrKdLNomvZRvtqo/Zr7hnCvUZXZ3tVPcyHY09NAlwtQNFxNi2SvvdoMl1qGA/yvJeeESZXfVTmnxlGWnaAhfFrYZuZ0yijWWuzLlv/1mqyuMlXKudNb4L9oP9/Rr9gqxWXwSb27G9GNc9+2hSFjTrc8OSX+c5WD7VJvMaWe8Yh5p8pcQ90+N0yc3DL6fssH2z4wLzKOPv2rXrethHqCz0eI1xoNsq62792XPeGpliOjPb4mhwcypWsF/wnZ/73Oemd7/73dNLX/rS6aY3ven0+Mc/fjr88MM3kq8Z3Wt0jnUrtWELwKyVYadbma3v+QD73JHY5kyuQEskX1GxG4nttf/xMwnfo3zObEOmo5n+qD3S+9kXZHZDq/h5DXhxSX0rxhrJ17WSMa4bCAwEBgIDgW0QGMnXbdAa1w4EBgIDgYHAVggczORrbBzjfxyMQWDFBY/4uyxIoZs/Da66wGeMxcmmtQEY3Yy7oIuOxRv9DHi+x20mOfCjwWSmSVtU8W8I8ruAIHjgAkxYI2988XcNFkolL+bg6xgr0MUbcA1eKL8RlHCbehf4cPyN61w1aSaDtT0XtdhkTHmdoC8LSCrujLnKEeh0OqGBChdI6dEAOlWWGYOYN/Q0MIwAD/Ne5Y+xZ8ydbjAPVc6dLKguM828RtCnchDXZOetckAMZ1ZuYEKVVIV2SdDW+S6c6lmemLOsH0k/OWRVK5oy/WeMaiCK2tOCHk0MF7qkcpbXqHhl9gUYFdmlBGZqx6jytGkVWYFtz5vl9UE/YKfYlrHMVptDrXQrb6RCqtENoZ95V9c/J5VUzuLWwI/boyrv+QxUxcr5F9XtpmMCzuslGeI17odzs/wZsoA1uWQ76wnrttpoJ5eO9+p36txzAtzZI/YNfH3mB9hnbNgOtCmlamalvcwn7X8xF/+b2RzVEZZJVKk6Pju82NaVv8l+OD+hNlv1pve7JhzVXzBvOKmPymmVD7aBmvBi2p3/bnwXvSQAGXU+vvpVPah6Hizu3aj8pBcNmG+ossSaCzb60s2cFMlkoicfymuWObYJ7nllg4f8csksH2zn3RisU4oldJvvW5JX5xeYx06vOVHO3QVAG1euN2ugBLOjkWmptnbWd+4ewEn/DOfs2UT9f5U9Ot9SbafirB0HVCZ4HWpvG/2Ql07Y/mX+d+33iq/TVYedyj4S6Xie+frXvz59+tOfnp75zGdO17rWtaYnPOEJ02Uuc5nyDKnyrWvt6YTS53RTZVlxVp8OOVZbnPGXeaU20eHO10AnWB9UBtmm81r0OQjH9sT9F7vYxerUmVzV5yXThljvYT9cdJtsI/MgezZT38L609PFnh1SX890qDzy55F8XWsNxnUDgYHAQGAgsA0CI/m6DVrj2oHAQGAgMBDYCoGDlXyNDVtsHC+44ILm/B23adYNl27cdfPNQSD3m250twLAXLwUmNBbsNHXTTsn9xwOHDDA372gAicWdS4OMjAeSiuuc2cc4T4O8mV4K+0aqNOAiiZFlV4XrNBgQbYx16CAC97Ed1r9yZgrf+L6oJmDfb0gAmO2xAsXGFKeqcxna3e6lMlV71qmWQMxGU4uqMcYKf9KAmquRmK8lN7eb6gKqInJuZ0v7mlwktauzi6wvmmgfiPpRK0S6zxI4M6DF94m59SxnWP9LbI5n6UZ9+p5sEhA1Dag2l4YwXtpNQtexHg1MTEdVv92dszZ2rhOg85l7CSgrvZc7Qo+Y67KbyQkKKlXcKadUE1QSGthllG1JTx++Y2q8Kq8muoz6CnWj9bO3J4ZdgVy5AKG8R1XbvawU7u+Yb+llTBo5AQF+69eS2jV1aya0fkdtmFq+9WWwZZCLsr1cyUbKvB5DLZTagsym+PsI/sB56/4u8YO8MtGs74wpiy3zr+yLMQ6+WUMtVPMb6aBdQ42j/Fj/JU2XRffhyrvJNdZl1OT/HsOq89zrMeZjWadAZ8Pm8dQ27zxMs+caIWeqV9HRW75nvV1fkch5tt48WWhVbGzVQ4/xlhtDdszlX2nG6C/yhG9VAB6GCuVefgplgHmjdKnNk59D+ub6oHTN+UL29f6EuC8pqrr8/m8TJtbY5VVaj2NMeI3tb1sw1QXnW6yfDZ6IZWKG7I3f1Fs+Xw2ePgRl6hiWXF/Z/ZyyfYvrW8NttkYTibYzsXv0dnoq1/96nTyySdPl7vc5aYHPehB0zWucY1S/aoyp/Y422+w/jkd4+9gL5xPUBuY6auTZ/3O3bsKe2nxy/qpOsY2hsd2+w31C5m9xxx4WYjlW32qdpBROU3tFhGrzzqsW8orXqM+d+C3bO1sU3Hv3r17R3x8lVCOiwYCA4GBwEBgGwSGc9kGrXHtQGAgMBAYCGyFwMFKvsbGC8lX3vzx5toFO3STzptS3mTr5jF+0+Adj7/rDfRW6O1cjE2nC56ADkerTtXbZPM8ep/DiTesunnFPLxBztbhghUalAE9vGFnLEpQdN++DWTBU9CTBRWcDOE75TM+8788DxPR4w3zFPdkrS95zLTygy7iIIUGMLLAhJMtxYV1B/xknrhApeMvY9vjCfPdybLKXZG3ueqPq5R4HMc3N7a+tb+xjs45cRnd2urQYi5nuuKMQtXPkjDFmWxcfYU2mZpUpGRmuW+B/hrYowQz48RVs0W/9vfnbJKPzKNiUw/bs3MmNR8Aado+AisNhrMNdrq2YQToDOwaZOedj2nJrK2hM1vPwciNYKLim5yXW+XK4Kwy1+gX2rvOVVXN+X/zWb2Fh4Kzw6fKKyX6C+5Cs8qv+gC1z2o/MnvI9op1IrMdzj+pHWHeqD6yr3e2Qe0Y+023xkY+Er3itajeZ/KV8aqx4dIulcdSP8B+UJ932K84e8j06zgVkxXtbYtMmAr3TJfVfzmsnN+J7/iFgcZXaGZYz7nOXm4hfXA6oy/F9HQt87fq09jPOn1T2a52e34BoWCD87oTewB+6nMMy4/jj3vu6cmy/qZ6hTn0OraRkWhvzrnGiwxU/Q274+xHI8faajjGiOdI6WDg7E3m4/X5gjFi3vBaN+wLvQDjMFvj95Q37vm4J58H+zeVd9cFJGj89re/PT372c8uL9ne9ra3nW5961tPRx555AY5GM/pfuZ3eBC1f3yPG1P9i+ML87HHoyWeLmG/ZAOVVh7PvQClPnCN39Vr1Kfq7+qXGh+WnDHtbL/je0av8nFDBs28ePHhYnsvNuLjS4I4fh8IDAQGAgOBrREYzmVryMYNA4GBwEBgILAWgUOZfNWNmAZGm0DUHKTWAA/fE79x8ETXiGuzTfZaTLa9DuvYZuOpm3/Qzptg3Yjr2tMgq3mL323GXYBDA1C8IeYgIGOcBROWNtccUMG8DvsSqDWtgd21jFETyDMbefyeje0CdeAJ45IFOiCvDgcN0CgtinsWLMoCrNnas2AY6x3LYhakyYIzGkDhwFG9R4LkWVCZK3z4mmZuqSxD4DcqbMt/5ina6gK1six8k+rImtiaK3i4RW2p4pvP8szuK/rCZxSa5CvTZXXKtRqWxK5rH1xpxbrkDEe2q9pWkvnH1WbcwtTZbNZt/d3Z7Uxeizx1KpgbXtJ5lkVGZt7b6nW0/uUzJOfkh/NTmU9IbQwlX2FfWP61Qi8b3649aVusOuz4wu1m1f7ic1k/Eh+mutkleRd9piaKpe1mZsecHCnd7IuUdyzbPRrVnmuwenF9coHaWfbVfCknXbQ6mp8r4mxuR5M+H/G8tUsAYe38yAatZDS5Yl5femhsQ+fZzGFR7QzZZ9b1Bs45+epe+Og9A1T6qKLetYrXFyDUP2RzMD9YBlk+VTaZ3+Ad+xbXRlzHwPj6PJjJcMYnXZc+k7h5nT6pr+IXBdhWZM942fOG63IQL3jGf3xW/Zp1qNwDK9afLAGa4bBkW5xMZM+KveffbW3Pbq7X5zbtdBG/Bz5R/fqSl7xk+tSnPjVd8YpXnE466aTpqKOOaqbEWjb8XmIjVe7U5jM2au/Ux7Fu6DO08sPd63jK9it7vlXMtSJafdZa24n72NY4Pc9sltLOa87W5eyAkym9H3xSHtlnWTpCApizTqoMYP6RfN2Ndo97BgIDgYHAQGAtAiP5uhapcd1AYCAwEBgIbI3AoUq+YkPFQVUOsvRaI/EisqAWBybj+ibgM7ci3RqMlTfoRleDAxwA0LVkG36+B2tGoCnbiHLwjTfCjDkHATSIlAWE3eZeA41ML+jguZozDuWsRg0y69ho98tJ0aZyLHkTW2niVmcxB3/mhEwvsau8zQIJGkBgPvP4GnxlHjrMWGdYllywhXF0osxyAaxYBjSwxPKC33rzZvQ52XF6oEFYl3hq5HxOPALTYgOSxEFW9RTrwdlmzENUrmLdeg5do9dIvmq16FzBWmieq3UKfpL4i+9c4gUJCleFWmilM2eLfEc15Fy5xn+7gGUPj8zelHEoSd1rr+zkzwUk1Va6wJ3KKMbm78u5c9R+lOWk+Jr5R672Z1kuY5mEvfoZ8AqyojZGZZ1lmtfWdIfgpDoBx2voBqjnqjLQxPxzNr8m0ed5a7B8rnqGvJbv980V3PNulO2h83OZT2E6mL7MnmogV9eh8qW8ZF12Pljn5ft5jWoTnVzrd85mZ7i45Gs2h5MHlqlGdy6cph/s+0F9LlL52bD11OaVf+M564st84smasN7vMS1jY1O2olXOZ5/LzTQ8cdZC3VdU/kc/7dnfpnAvFzBOqMyw2tXGXJ4Ojlz92WyuiSnbPfgG4AF6wvWwbZIbbrz4731O9nTOdV282fMp/+CrvqMRC301b7EvXFWffzHLyOU65IK8+qzJMnPWLIcs+739HiNHehdw7zJzq1XPrKsZrKZ2UXlP7/Y5uhUmoBL7EnOPvvs6cwzz5zOPffc6clPfvJ0zDHH7HTLCH2jFz2Uxp4+qS3J5JW/z2RJ5Z55rXbejcc4s7/v8dPaHjkSQ+XZrZntSu+lUMXZrQvzqe91tOq1mS139kz1B3oDGnXP09ixGaOQq/hf6LU7Q1jXN858PVALNO4fCAwEBgIDAYfASL4OuRgIDAQGAgOBQ4bA/3byVTe2usl2n3lzlwWkNfCjG9u1wYo1QLvAbRbMcuvRwJ1uyjlQ68bNgg56LQImSEzHuNlGmNfN42Oj7gIpGlDWoKKjJ+aPDXYWuNPgF2/UM9wcz3h8DgK4gJq2X3ZY6BwYU+XR0Z8FfDQoop9ZdlwARX9n3eoFXnFfFlB1mPcCWhx4y+bN9ENlBmsocoeKJXdGZ7mwrWytidfkydnJT4yB4PzOkHNytHNu6xobwddwMKrQIOcVFpnh8w4bAdyswsU6mupbvHBiWoty5Wu1i3TOoAuYsrwhsJ3Z3ixQx0G+Ri/4nFxqKZrZSqbPyVG1/VT5utEOGolqfnFDWgPjPGLH38xuduVXujkUOk3LSsWpF6RmHDkZVmh2bVdd62uqUtzQ1zmJUWkQHbM61BnP+bbMvvZ8u9o2xajnJ1UXeayeLjtb7uZV+deqsd58mb9jXVDMnd9wzz+ofMX8XG0KO7T/GOudynylh9ebVTzz8wL7jtRnSiU7vzADG8zPHXW99LKAk3Wdu9rJOGtc7K6ui19wyWR87XMB67PKnuMldJdtc6YL6vOZX5ksL+kG2wDX9pRlqyevir+uoWfH68tNc0cIxRBr0JddlvTX+ZQeTpkvc7x3z0QpfzuEchcJlnu1G41P7ryA2JPfRu7pJVU7tul6EPiff/750xlnnDG9613vmh74wAdO17zmNadLXepSdYX8PNjTGdDS2NSkNbqzeZldzfznkv6qvGbPGoqvkxn+zo2zRIuzG84mOL45G676pHiy7jqb4jDVMXidTjecP8AYcS/8FV5EVFllfo/ka8/yjd8GAgOBgcBAYLcIjOTrbpEb9w0EBgIDgYHAIgKHMvm6FIzB77p5zTbPWVBL5+FxNZixCMiKC1wbS2xYs03qmiCEbtJ1E8wb1YxMxgj3a/KVr9EACM/Ja9J1ISDnWrXpxhufUdGKlnG6Wc8CLConWRAK68oCaBy40+BGFshxgSwbNEraLsa1vXZ2WQAP+IIudz5v/Ka06Bpd4Ed1gvHMAne9YAoHSzLesyyqLuhasWb+vtxDiSA3Hle/aKCqfNbzWmdCmmvpbFQ+z7QnL4XO5EzQ+K2co7pn53Ee+BYezBWz9ftSINuet5oF0uIeTb42Z4BSEk2TG5hvo8VlJKJRuTInYrA2PsN2Q1cIV60QdrJV8aJqSrXhSwFNvr7yTwK3imXRF9Om2dky9TXOFvfsENNXdXBOOocs8PpYJjIcVJ6Z/5o4Uh3e0C/Wg6Qdu3YayOzChm0WPeBkM+jQZEPPf8PG9dZUdVPsg/OR4NnSs0TVkUgGGTvL61ZZ/X+VfNX1ujU2CXtz/q3DucF3R4ma/3ryu6GnVMFabQp9h7HZR7GdrLhrolhfGphtLWSusaNsA7RqUlqyqz/L9IDpzWRLn29YrtS3OX1XPWFZdrLOMsrj8bVMa/zNz7YNDyhRx88UagP1N/UVDoOKA70Mw+M4zLP1VBtPL1KVOVecra1yvAYztX9d/ekxaZbXnl3qrVl5mk3FY7BsO1+W+aioUPzABz5QKmCPO+646WpXu9p06UtfurGT2fzMV2uf9Zzf+SKVG9VLHWsJK32uanRxHgzXKGY9G4BxFDvVZ/3cwyV7znBrBs09G+RoZNvC2PAcoBn0KE+WdH8tj3h8nR+0HX744SM+vmBPxs8DgYHAQGAgsD0Cw7lsj9m4YyAwEBgIDARWInAok68a9NXNGzZrWlXE961cRr1MN929YMa2Y+N6l3yN33RDz8GrNXPpBtxt8nsbY/zGLUw5qKDBOsaK79GAHMaI6zW5ByziHm2Tpfx3wQyeS3mXBT2yAB54kN23lHx1PMoCLe7aLCDkWg1j3F5SlcdDmz0NEPKaNUgDfrEMxP1cEbWkayoLLKMs3+C/YsA0sYwwbSxfLN8laTm37K18oOo+nrNcN7fzRVCf5b2RCa687CimJl9ZFup8VFHJyT7mb08PssRo5AfAK+YfyK1VbPMXjU7gjESueqR1VhmiRLPyIFqWxn/Bg2IbXCXwjHeZe/69yDMlMBiznq6DPJXvzIcw28o11PpZZVbtASfKK58O27PTtlkSkyxXfE4r6HL+RvWNeYb201ylzTZUMVL7o/M5m6c+gmlFu2OVZWd7nb1W25vpWM+HcEtLprVn11UOlP8Fc9P+O8OrV0Gn+DH/siQO28XQAddiW/Fc8i1Ys6OH51P57j1rQFfUtikfHW4N5pQkcT7JyRPmrrqOLgM4R3tuGw9aYPs5b1bkil5kKZ8p4b9hoym5imtZzmC7Kk3RepzbIcvZxE7f8J0+a2XPI3w97oG+OB1wNkDbDjv7We0iAahyAzl1ssk6okciVJ0wz4S8FvjkkDd+PszsJuOhfzud78l6o7fUcrqxx/MH9W/OhzB2bt5t9LRHN+sT2701a1XZ0nuAu8Mf3znbzTIYf3/ta18r/4uK1yOOOGLau3dvfXFLZdHZEp6Lr8/sDusF05fpo+pV9Q+zLmS+TfFyuudsDOPu7LpbL+5hfvPxOZl/cLYV6+XjDOCHnK9QPHG/2h+nB04vFRNdb7Z+tiNql528xzWxxpF8XWsNxnUDgYHAQGAgsA0CI/m6DVrj2oHAQGAgMBDYCoFDmXzlgA02Z9hccqCC/0awYSn45zbJWWBhK0CoysXN4WjVYEMW8HB0uI18tulemocDAPjb4bh2M870usAMb/Q5SKTBER7H/eY25hyE0M0+xljCCZv5LFjCG/+lsZZ46u53wTjFlGnUwAfLswuWAYdewAo8An9cMKl3P8uUyj7jBx7pGjLcloI1ZTxTpVjGk3axlQ6pmrCVj6j0o/NBM/tQ1qvnuJoK1558lyB5nDlI538BRz7nrvw+JyOqnqP6VCq1GhmiRDJoZf1oMJyxq/pG89XzY+ckNpIzSIDz2YI9nlZZ4hahcuazyi3LgpNPZ4fjO+CHRAT41bM/amuYlkyHs/nZ5q3xMZiLkxCYs2d/qr2e5UADpw5PtvEZ/c6+q01kLNmG8PhKe5Xvw/aURJaOwX5MA65rugQsrSezZ0wnEkv6gofyI6O954uxpoLXQiW7W4ubM6rNeF3byF6DB5037Z6XevpX5UzOfXY23/l04NH8ZtqOb7yQgmtmm+LGZj/Vk48YuyQl5vOxne3JcNFrlQ7mCcvREs49P99bl8Nd54X8ZTyCrvZs3xpZ4zU0Y4FnpqJR9ZTvY2x78qW+l+1X9X3zObJss1gW2W8426T+xPFd+QRc1cZmtgn361p7a3f4qYyqb0j1UloQ83UsI6Anzt7FGZ3xYqAmDdesk9fM+Ll18XfMD+fn9PdGfpPq6t4z4JrnHWdHdH0qW+pDVM7UF8fnDFfFB9eqHLr71d9kds7xq8dnRy/bJ9XHRndNRw7obNju0XZ4zRPnuGYgMBAYCAwEtkVgJF+3RWxcPxAYCAwEBgKrETjUyVds2LKNlgY7sWFb2tRpsGNp47YGkKU5lzayLoDV2zBngc5sHLeGbNO/dC3T5Tbuej8CGFzRo29ZM094TBfw4fE10BOf1yRfMxngsV1Az61tzVhrZEivcUE4xX6J31nAhHUFQTEXrGPdy2TOzeHkYun+Hq+zoJpW8fBaCp7STlYDbgjKNHyfz1CtSUVNYErLTQ34V7uEs1gL2PMMfLYo2hvip6jEksAR2g6zLNQ1UJkV01qTvtQKGOvjhPBGcnXGS1uDNrrJZ+m6NqB8hmdSVbYDxwyI7lQkwMk0MgawKT0bBixttWpU2VKSnn3Jki2vWBK/aqB6ThS4ICTr19o51Ca4M6Z78sC/lfmpegd8ZR3gKq6e7WCf2fMXzAO0TM5sluOvm8fZJG5H3OgjxEz0asnfupcvVEYa3OhlizWypLKga3JyvyQ/aiPgC/Uszp5/hRzjX/Y3hUZqz6zyETQjMVn5TtWfKmdLvtb5iw1bK2d6Z8lXDlXtwgAAIABJREFU1c9GZs15x06mC56ocic7lz27fO9736uteC960YsW267+STtJuGcJ50tVL4Bt05Y8OQMTPFW5WJJb9Z1MK+Mb33N1dM/WbciidD7AutRuAUsnQ/wc4Z4pluyadoawXQvU95ozTtm+Kr8US5X17EiOJb/Rs60OM4cP6OaxnL9lHef1qLxmL8Us+RDVQaWHbRVf2+O5wye7vso02TDojtOFHr0Z/9fc42wRP4P0fld7k12b2RjF3NGbyWTPXjh+6dg6LsbTl0I3/NBsZ3UO+KeRfO1JzPhtIDAQGAgMBHaLwEi+7ha5cd9AYCAwEBgILCJwsJOvHKxym8EsaOKCBEvE986n4o1yFszINooaEOgFzniMXlDArSULVLtxOJC6NFZvXRmN2OBn8yBwo23qMJe2OuaqZ21Z5wKyGojYTfLVBcNcAHopQHAggZK4V+WF+cy/rw2qsDzy3+CJBtCyoFKmBxvBUwIANCp/XLCE17akC3XtHACNxIBJtKieqIwiuLuBOwX16/moaA8uAf9qL+Qc1jLmfBZrXNMktpIqWE4UAhMNfBZ8ksA6J400iIzq2I3zWucFAIuK0WFTc+ZwDUZK4lQxVf5t2AU5H7bBj86LLfdxde7cYlT1QOWrYE2J0ToGkiyRFMdZu1I9V8ZOeMNjqs9hWm0byrlqrrS1lvEznduwNYy7ni8p7bAh90ha1LNEpapY9Y5pcWtkrNWG4Ddtlb7kT6F7WTcE50PZlsX4elYqY8x2iP92/iqzZ4yFk2fluZNJDvIDO8hqDyNNkjkfpPTB1+KM9Owepkl5u8Q3yA7LPlqOq2w0tkMrVk3LZ+dHsyA/2w+2t2pzl3Rb5Z3XrzYe7enV1kG+Av/Pfvaz09e//vVia4455pjpEpe4RH0xbO0zk/LV8bH6ifklocxXZ/qcyYDjQeWjeZmh+o9p//mvjKE+s/T0T/02y6bSoM8ZjVxK4ox/4/UpNtnLD6kMJsnXjF/6vfKMX1QEFjG3Hs+xNI7jIX+nzxbZM1vQoGd5O7lhf8IyrvY6ewZ0sovvNnhEFbewoxl/mFaVu+w3fK/rVIz4OqXf+dNMXtUXOB+iMutslvN36nscXo5fKitKk8oPX++OamG9rnbLVKqyHLk1Mw8VT1dJzS9pjuTrklUYvw8EBgIDgYHAbhAYydfdoDbuGQgMBAYCA4FVCBzs5Gu0o8re+OaNKW+8XPBrifgssKOb7aVxdGMa4+p5bUsBw23m0Gt5viyIgrUuBW0yOlzwL+bigLA7Jxbr1g14tvnm793GGuvr4cWBDt68uyCfBh8US5a3LFDEgQjHZ/7OBUkybF3AprduF8zR64MPelYh+OaCaBqQwngOCw2GKh8Ua8U2C3I5/cp01M3J/Glkiqs354tYf+q1aC88nxMIujkYWO6bk2I1eDUn9xqapFp2Q1Y5IWfODt2QJao6DbpQncP0NDrgAuIzDnwOIirbMA6vtejovDYem/lZvpdkitIOrNmOxH18nqdWHuqYjF9d85zUUb2Ke5t2vZTgBc9ccJIr+eq6pHLUyTbL7QadJC8VW5z9y3I008i6hYRAuU+q9WJ9eva205+ev4QNBG81iIvPYUe+/e1vl7P64n/OvtZ1JxXOag9hn4ocxPmdEpDVz/AXii/Tzi8o6LrVPqocONudyQgSr1yRw7Yi812Zf3B8Y1vWrJFeNFBd1eucz2MalN+ZTXW+TOkDH/n72qYZFf94gYCqhtWXNXabZIJfiIH9Q4C9jIEzYflFGdPGWX2Es2vMv9SPxwslew4ruhD/i7aqL3rRi6b3ve99UyTAH/3oR0/Xvva147xBFb36WfXIybyTg0Zn2C+EPYxzaOXFH5UvrFntJr6PtSg/3SLcM4Ozr+5ZVPkOWVV+qAwz7Y0tIB8PnnCrfq2kdfaAfY7qsLNvSzbGYZbJk+PFGn1We8g2AfMrTxhj5gPk0dmBwmtJOIP/mV3TsXVeZ0PAu548rJFnls1UAcmW6vWqi25OprE3h8pwDy9cCxx6PsOtEXK7RjbBH3ftwfQNPf/hcF7yk4qNOx+aX6bYu3fviI8vCej4fSAwEBgIDAS2RmA4l60hGzcMBAYCA4GBwFoEDmbyNQKXqHx1wdy1NB3Iddnmde2YugnMgq7bbNKXAgXAym1aOUDdo2XNHBwoUfpdoALfZclXpTc+a/Ca5+ytM6O/FzBx92ji/EDHXQoaYPws2LFW7tx1HDCDHPD6IA+K0VKQphfE4rE4WMN83FbHlq5fw+M0eCitI3mu8rdJgrpgGAd2mKc92jl4W9cwP7U3wSkk5OYEsAvCFZr27T9jtvBWegfHfdwKEnSqXSh6hrNmqZK3zCEJQZa7xmZLVa7DVVsbI3FS1sfn19buxPtb5rL9wdhc2aCBa6wRCRvGgu+vvKMEs6swduOrDqr8QweaKmpKDAF3xgU8rfxApY9pkxrz6UswPbvAvzF/ytroRYGKD8lUyNEFF1xQkkrRTlXltWltTWeX9mxL/a3X1paq2Ni3xVrqGb5zy0HWX/gWx6PynbwYkeFW9ZTOolS9UJ2AXmi76DXPOJAh/Mv4IdmOpPUS76EDGQ/W2NFFXBKHxeuodknasCtu6hvVTjUV8XS+dV2nnIHNuq3+AJ8dNvrcwXYbulr1dJbPeI795je/OT3jGc+YzjjjjKInJ5988nSb29xmuspVrlJI2bCJM4FasZ3holA3CYek3fs2vOdr8aLdNi/w9eRb/WKDBdGutnnjDHVKxqsNghxoy+DsGAL2h4kYb7wQ0syZ0OLGYt/QG8PJJdtjN/ZSlXy2NpZJtQU9u4379Boeg/VtaSz27fgbtj7WFi/owvapPILnu7VlmU/MeOhkJrMhPfly9OozRmazeFyVF7WZPd5nfFzil+Ozw1H5qtfo+rbRQb2XaWIbAvsxKl+XJGH8PhAYCAwEBgK7QWAkX3eD2rhnIDAQGAgMBFYh8L+VfM0CFLqh5YAPNuy6sc02utkmcu1GPgs+9O5f2tiuYkLnoqyNo97S2/gCx7iHgx29c5x407+UfF0TVOAgTNZGcSlAkgUX+L61/HA85YDa2qAMrtsmKLpWJpaCQMCD/2V60qBzFvA0lWpObzXw6ubXwAzzn2VLabQygGonSurwnBn2qMJEwhIBvwjeIqAb99ZkmjxxO1vk1lqTCNQyudouysRxdSrrDCpEy3d0XmrBWSrLlKYNGaDzaJtkDa2N7YHqTtULaonbVGvOSYcNW4mWuTFPklhcY7MaLOSGGpidMeWgvKuIqthIe9+Gdk4UUlVdYx8SuWvIkyR/+S2+Q6XxnAxXe+GCjo3O0fmzzj45/wk5Kr9Fy+xZrwt+OPt41gFnU1Etxi3Ae3xxOpv5I7YdkENcq9UuSwmEDRsufNKELOsOn3vKtsnJKO5bm3x1dOM79rmwR1GVGN/r+Gpns+egxpZQG89t5KWXPMgC4c3LF3J2tKtYbuzRbEeal14kIZ75yd5ZpKw7zneB15B7VMarPfvqV786nXPOOdOznvWs6Z3vfOd0sYtdbHrkIx853fOe95xufOMb17NfMd4GRmTH1cbuqOVOO3u2B+wXnR9n2hWbHv/0PparNc+22bOSo6f6c+oAUGmdfQPs0pLdqElsqqrO/FXG6wwn6Ibet9bOqR1TO8zYsL/tYam+IZP/DLfGzpPNX+Pv2VZkz2T4Pnve0nXicyRbo3X3l7/85ekrX/nK9I1vfKO8zBAtvI888sjpcpe73PRDP/RDRcfQMUF1gW23ozXDSm0oX8e/OdvufGO1G+YM2cx3bDwrzTa68Uf0XAXcGIOezmo3HMefjGdYT2ZvVK6zcZgnPZui80FP3HMQz61dVEbydRvrMK4dCAwEBgIDgbUIjOTrWqTGdQOBgcBAYCCwNQIHO/mKtsO64dcAYRYUcRvYZhNmzn/KghG6cVwCJ9sA6iaZx+ltapfmY/owDm+kOTgdf3MrRw4e6d8chOHNLW+KYzw9k0px5oBxFsTgSld3Tg/WgOBGXI/kaw9XN1+2qc+CzL1AgfJQMVsjUz3eM+8QRFH69bOOh89L8pfRrvepfEM2mI4DCaK48VzQDIFnrvAARiovGwEqaofL92wEaubzQpszWueKuizgU/ExlTtsz0BTmR8VpprQnhNvDbbU0rKxh9NhJRmsfMCadO6SLDbnnNaqUD4PFW349hxWxi9jcYUtJRzruqR9ctBR6KP2syqbtep1Pg+VK2zj/iYwvHA+ZKbPGAd85xdTYHvUrsU9jAtjqQG9YqMkcczrqjJGLwMUWqmNMfOwOcM0qSR2VblcObdhp7JzhskvanU825Ve5RvLpNqisi56aYF5AX1a49PZrjOvwFOW+cxe9uxh5nORZGObkSVa4hqWrTXPEepbUcXKNrHqX7xkMf/H37kx1AaozXM+kTHWMcHXpoU30VP4Outn6DwnQ6A70ImGlytaA4Nvje2jqmqWgfocpNX/c4Us5I9tdsVytkFI0jKdykvwmseLMT/xiU9Mr3nNa6ZXvOIV5e9IDp1wwgnTfe973+kOd7iDbavdjG2Sr0orbLjDJZNj1UuVI9WvDZzM2YzKD8gseNCzGSrTMVZ9DqRzwcuYVMlcq7ypfTyvGTZQE+36fKz2UdfrbBL7Isaz8Qf04ozjheqV6rnS1cwj1f/q9/ladx/P5eyls6VL8sT3sDy4+9j3A2/QxPQGr+LFkki8fvjDH57e/va3T+9+97un//zP/yzdFo4++ujpBje4QdGn6173utNRRx3V2JuejVK6nL9S22h92vx85Oy1w7mHo2IIe4lKX/wOncnGcvOqvPFnjB/7qsw+qI1Rnc/uW8KZ7Y/zRWt0Bzixb9IXsVSfDj/88BEf7wnQ+G0gMBAYCAwEdoXAcC67gm3cNBAYCAwEBgJrEDiYydfYPHHbYWyqeIOuf/PmrbfRW7uxWwocrMFEg3W7CfYubVrdempwUxI5/H22gddrFGcdm3mDazXQ44KWWBcw0QSaw9eNuxSAyOZ2AZUseOUCCj05yoLWvGaVVw5E6f0q/7zmjP9ufVwVtRTMyOR7bXBF15DRmelxjz4di2VHE18ZnzjYq0HGcg9Viu4UF9Wet7XaqGBBSbYmuMwVjHOSjSs/nSwjGRprr7/LOAUXJEznJFahn8+u1QQdVUf1ZIllEmur2FDLX+DBVb9Zoq/ho6lI46Q2y0KxC3IuI3DBevGZz57l+TTQqDLV8B1n+s5JUKeP3Ca4Vsuatrx1HpMorXIkfNT2vOwr9EzLwkM5G9Yl0Ss/JTG+M/WcRKf20TGuC1SrjVV9cXYt1d8ZL1d1mPkS8LGxz7NMa8AVtKmdcjQv2bLMdjBv6t+zLnJb1kz+GE99JtB7lIaeTPMzC8tvVo2lupK9jAEale64f6n9rHueqHqMc6ZJ5zYSV5yMpWpctpHgLe7FOmrltRHGpm2tqXTmBF/VtRVVaqwL8Qz7nve8Zzr11FOn8847rzzTRoXe5S9/+emkk06aTjzxxJI8yvTJ2bLGfs86oM8DLAeK0xqZV/l2cpXphkLN9y7dwzIL2YLPZP+yoTPJiyTMC74nw8v5hwwvjFFtE7/M1TlPmOdgveLnEV3fmnXAdy7xV32sylimr86eM13AQWnP1tIbj6v64/5o2/2Rj3xkOvPMM6ezzjpr+sIXvlBa3ceZyZEoDL2Kc8ejjfcNb3jD6Va3utX0Ez/xE0XX4vfGb3ReGshoUv+nPFyygb1nEqer7O/Yv2W+Yg3PezRgPq18he3QI1h6ePT4qs8JunbI5pKdYFlTXqj89pKvce+ofF3DsXHNQGAgMBAYCGyLwEi+bovYuH4gMBAYCAwEViNwsJKvMSHO84m3nWMzxZvxpY2027jx5nRpY4cNZ7ZZXQOIztEEzMzmf82YunHF56X18n26MeWgnwa+sBHmfzMaFN8M7951WXCM51ccNdCum3nHh4yvLrDhMOnhrlj1gmg6js6lwT3m3ZJsunmV9xqwWaMX0A0XNMGc+I0rAICLSxz05s34qfdkiXvQpJVpkBu1Kxz04qRquZ7bH85tD2tF1Bx4bRJXc3VOSQxS8rUGWalSBwHmjeSrJO8aO4HfKKFZxqaqoCahZ87+W+QHxuY2szMRSGxgPj2Dz9nR+C7WWIN9F+4rozl7kQUUWbaXZNitT3UHvK24mUrgIr/SDrnwXtoQZ0FB1nWXfK26SckUbnW7kXylcy3L2HQ+cJMEN+eRNu2oOYG5b+ccYE2+6poaHSEw1wSAOWjreO5a46tfqFjOtEOHM1sL3nHb5MyPqR/ObFMmg/H9xosgiXNXX+b8SndNkohUuXbjs49xtrXRBeEt+1r3UoR7TthR7rnandqXss6zba0vUZBtcy8lOEiZ9jomnSWr92CugoNWVtJZ09nZosoblYn4HAmiOOf1137t16ZLXvKS0xWveMXpCle4wvSpT31qus997jM9+MEPnvbu3btxRjHzifUN37tkiHueYH0Df7LnCL5/jS4nYr3xdfXByXMvyyGvu/iKPXvaF51odLZLmdxmPohtQvcaptm8SMO0Z9XvvfFZZmoFr1SPM6DMO+drlN8ZjzK/X59NZhoy2680qeysfZZ09GGN8W9UYkbi9eyzzy4tu6Pa9bvf/e50pStdaTrmmGOKPgVuX/ziF6ePfexj0+c+97npiCOOKNWv97///afrXOc6pRUx09Oz6ZldcTxkrGAbl3RC5TSz0TweX6O4r+E3ZMzZe7XDztfCpzkM1U5kc23Y3lm+lCb2IT0Zyp6zFE99VnFjjuTrktSO3wcCA4GBwEBgNwiM5OtuUBv3DAQGAgOBgcAqBA5m8jU2Uah8jUCTBmWxSVu76V0dYJlXmgWf1gYVdHPI47lg2ppN9BITXEDFBW6UFq6K0YAi399b+9pgHW+ONTnHQToOwmkLYrdhB395jLX0alBh7VqWsIlx17S2U75qq08O8vB4HKjQIIoLquC7bpvIlWe49gK4jj/xnasOUP1V+VNeZEE0TqJqAAeJzfhek62qCxgfZ7xqxRN4hQTXD/b9YKdqiRKzrPvcRhYBftZ1JGbruIE/nffKiaWyLlPho4ldtB3OqmwbeaPkIfNNbVRd45yYbHCbk5LcTnijmpUqgZB8LUG9OfkK2XTz6m8IBoLPmc1i2QostNKS18ttfTWAB9zLeHO7Z00oMQ2qG3UewanIAbU+VTvAclSTEPBPVPXKFbD6MgAqlDFXud20sdYzIxkDxbnQJefbMrbqc5SnjLvqN3jLNl/tnOLEeDs/G9fzSw2ZbcxksNFN44R5TpWdNT5I7aXz441Nmdugr30WcfxQ/jqMdXzmozuLmX2v45H6S+YbdxWozwVyRrU+I/FntsFaBd+87NAQsdPCvNCx78ImQeP0EvRmLydgaPAz/v3Od74z/eM//uP0uMc9brrmNa9ZkkFRnXf66aeXM18f8YhHlGSRtmR2/pz1MPNbymvoU6wTc2Q6onqpcsnzGzXYaFPqfLWO6Whh/JjmHt1csa36o3LJfOSEqVsv1gwZyuzcxnNMtOPvnC+ruuD0T20Jy9cau5LpoNLK9i1+071Wj0dODpTvauMz2WEbhz1fnJf86U9/evrjP/7j6f3vf385y/V+97vf9FM/9VPTscceW856jf/iDNh///d/n17/+tdP73jHO0oy9iEPech097vffbr+9a/fPHtm63d48VqyFvyQryorSSvoDRkJ+ZC28eqD4nP2bMt6ktle1v/Mxit/Mr3N9I9tFf/NuKgP5bHib37xoCefzoeoXVI6lT+NvE+HTXsvvnfEx51Sju8GAgOBgcBA4IAQGM7lgOAbNw8EBgIDgYFAD4GDnXyNqlf8Tzd4upnTTVm2wXff7yaIuSQJHEjI5uRN4ZoARW8c3VhjbB0XAR3doIJeTe6twRXXaPBO6eVgEuitwU95014Dqxnebk7dvDv+ugor3cRnG3232XcBA5WBtTzOgiHAD3Nl8qPrVdy3Tb5qEEXpcHxWeXSBfOadYuV4pnRokFXpgAxliRe1KcxDVymr8hDXRPKVX17gCsWyPqpILJig1asLzHKVqQTwqr2bB+QzCFlX2C7WRG0SBOb1sIw0OMzJifIdZehcRW21A1TxW2WZknXaulfth9oG8IllZFu95+QrJ6Ux90a76BkzYAtMapBwH3oU74zgdBE04jfmU/mO2lgv+SU9gxdjx/eawK5ybeRph9id2TbsExK6fCZrrJN2j5mvzPSV+aT65vgOOdTkq+peJjPs35inWStlfpmB7VqPH0t+21Xhq59z+POc2ibYrdfR6HDK6HV2nelSGm1QfJYxfZ5ge5W9YMD3VJvArc3nQQpfWDZpkY0PIUEt8khj2bOUQ7TpZQrGOGuFrphnvhF0RfL1rW99a0m+Hn/88dONbnSj6TKXucz04he/eLrb3e42PepRj5oudalLFR+iyVGnO86Pqv0BjVEh+I1vfKP8L5JU0eq492ykzx3Zcwjj5J41WG50vhhT9SObN76/yJ6L1Bb7mZ9TmWUe9dbgdD/Te37m0jFTPaSzetkXVN2QSmD2NeAp26Q1z0RZhyC2vVaPxR9kPMnsf4ZBdr3TG/ZHUfF6/vnnl0rXOCv5S1/60nTVq151Ou6440o74Stf+crl7GS0FI4K8zgPNs6AfeUrXzmddtpp0x3veMdSXR56515ugNz01qS2U+lW3WNsl/RnyX6zDGR2PfML7llJ7XljO/k5j5499RnByS5kVPXOYbWEdX2u2bOnDod7VD8y/NSP85z6d3zeu3ckX9fI4rhmIDAQGAgMBLZDYCRft8NrXD0QGAgMBAYCWyBwMJOvMW0kXmMTHv9q8MBt7LKgRrZBXbp+i6VvfakLtGw9yBww0SAdsHLBqrUb+rVBFr5uKSjFm/Q1QTuHRy9gjN+yzbYLDvB42ZpdAKL3ncqVC7z1eJ0FbbJg7FKQx+Ge8W0NP3m+JTnRwAljo8Ef1XHFaCmY4+hyMsH2QDGt9NL5bXG9rpP5r39zlYzKSTf5OhOmAbxmXaggpcBumQPnjpbc2k4V15rkK4+tWNQKVT5zkc6O5epHnp/5iCSG8sG1aFT+sf1aY1uAG1c6q843uFDb58LjJLkM2rlit+iUJCvr7XQGMNviRp6Jf5ktYJlzbYchl8rDJXsAfJoqaqqAdtVgma90Ouz0i3VI6XMy2DtDL7NRvXVn+nsgyddMJp0dgixnNop5GddEUmHpuQX6t6QbmR9Vu6b67+xexkfGccMndFqnY059QWatrjTyx7aJbHbvRRq2kUVX6fxjpiHzc+qT4GtBVySFIvn6+Mc/fjrhhBOmm970pnHG4PS85z1vutOd7jQ95jGPmS572cuWc1+3Sb665yf+LpJw5557bpk7Osj8+I//+EYSKntOUbnjNS49NzgdVFp7yVfmZ/zNL51YW04JzOyZ0vLRyGSmR+yP2bfp385GMnaQjUyvnK/o2TTVVx7fzeH8a+Z7Mhvde95baz+ydcJGxp4vEqlRMR5VrB/84AfLGa63vOUty8sLRx99dKmAVZsZchXnvr7mNa+ZXvWqVxV5v+td7zrd+MY3TpOvGKOn3xlG7vtsnCV97dnoTAac31zSaZZZ9d3usz6/Kp0qc+of1sgLd0ByMrTEI0cTf5c9S4C20XZ4Gwkf1w4EBgIDgYHAWgRG8nUtUuO6gcBAYCAwENgagUOZfNUgRm9Tt+1Geu2GmTeuPXBiPA4wZddycoH/XgM8b4p7f68JEPN8S3RkgWVgo8FIHhsbdQSz9NwyHps3zEyTVubqfMCiJx9ZAGIpmOLWjnt6v+EabR/GgYqM5yr3HIhwgY9sTCcHDqOMv/ge9PBn0O6w7wVrNdgDvvA4S0HANXzma5YCtEvB5YIvzv6MlnAX7mtaARfZpupUrbJ0yVckBypvUR0riQC+rmJOlbS4HzQVvaG2tk4GmAfK+wh8l8AYxpjPRSwYze2HG3tBCWDWi6AHctOTOafLoEltRaarFd85Mco6AruDgP5Gy2PCnatSQUOTfJ12KriwHrSpLnRJa+aKMc5znRPo8b1WZDqdYLlo7E2wQc79ZJoKnnymK7WrbXQCraxxDlsiM8CPaXDBUqVJ18Q8cfYtxuc2hMprrgrFXDFOrJ0rZp0vi+8q5tR+udAkyXidN7MNanNV5tg+OjsKOWA/rj4ZbX6buajqNGuJqTZVdVx1zq2590yger0xHmxCco4y6MuSr84mNM8U8znFkE1+8YJtQVm3vrBiXrhg3vV8suMpyyJwjsTn2972tpJ8Pemkk6ab3exmRU5/8zd/c7r97W8/Pfaxj52OOuqoeu4rY6282pAJ+kJxiqRvJK5OOeWU6cgjjyyJ32jDigpb9dngg1tXNi+wymw6+/HeuvQ38BJr0nl6vsTZHqbD2a6Mz4qR03/mEesmy0LPbijuvDYdO6OT7UZPZhytanPcZ7VZS3rR+JbknF+1S/gcuhGJ149//OPTi170otJKOM5vfdCDHjRd73rXKxXcKm9xJmzoWfwXLzG8973vnf75n/+5VMjGPT/8wz9c73E2tkcv2wNOEmYyrzLQk62ebeO9QiZj/H0mK6xLjLFbs8oO61Lm03u66TBiPPBS9dKLVpm+M36g3cmvG5/Xevjhh4/4+JIRHL8PBAYCA4GBwNYIDOeyNWTjhoHAQGAgMBBYi8D/VvI1CwYt0dnboC7du+3vuhnkIMvSxhdzuTHwG28ye38vBXB6gVVd8xJ+S3NpsEFbpOEztwhjGrDRzzbjWRBlia6Mtxo82DawtRa/tbLF8sDBPb2/F/RwAc0sOKhBSw32aODFBTmzMVygBzqSBaV6waoMQ70nrqvrnZOJ3ELXyQoCWE2b2DmQry9Z4NqYpyRE5IxWTtwW/OTMT55Lk4N8LqnqBdaFBK3Oy/bH3dvgMmOktJZr9uxPLuuYDXaUgFS5dUEJNh0VAAAgAElEQVS9DVmSKjbli7NbKsdLss62tFwrc2J9lSdozTcnT5cquBo9pEqr8n2nGrDShSQ/Et3yGWcIuzNfq/zNLwM0baKTgDjzSW2t+p2ebSt4mbOJlR/xuRd4TWVc2iI6v8DyofJX/AudQRznfS4lXp0dUfmBDoEe1slyLSUgWd6DVtBUZE5eutDzpxvspcqag+28br4nS9Sq/rAtcz5G19DzY4yJypL68/qZ9LF5iWVeM+OS2fnKZ0680vncsMHgFY4jYBkGT5x/iuvqc8thO60y2a5HEvSMM86YnvjEJ04Pf/jDS/I1kkVPf/rTy7mVj370o0tyKKphs8rXHq7Zs+RXvvKV6Q1veMP0lKc8Zbr5zW8+3fve9y5nZWo7b+f7+dnC+dzsecHZBPdMoL4fn3t+n39TudT7dDzQoC9n9Fr0qu3J1tHYFrIpRe6kdb2Te/ah6tMYJ9WRzIdnsuKeCTPeq1/XzzrWkm1c8hWsV6EvH/vYx6YXvvCFJfEa5yQ/8pGPnK5+9avX9tyYHzbl7LPPnr7whS+UNsSRbD388MNLBWx8jmRtVMmqD8hkztm5zM7je+YT7IjyuqfDWL/jh+pKxnelgderLewz/WNblulituY1+sLYxPh69AuPwfoWSdrqI+nZhWlk/+L8lpN/4HCJS1xixMeXBHT8PhAYCAwEBgJbIzCcy9aQjRsGAgOBgcBAYC0ChyL5ijNfeTPJwQC3qVpL726vW5pTN8IZvWuDWBqU2YZudy8HL3SsLIjJwQpsol1gwK2d188b8KzyVTfPipPKAgc6XGCIf8/oY7pAby/gtQ0Plq7tBW9wb0+mlB+KAQdTNXDlrtUgSBbYWQp4gK6MJ0uBWeabYog1uTFY3lierd7SWaQ8B68ZFY/l93iSRovWCy8sZ75CXuMeVHBxIKvch/M3qWp25+sLd4K0dOZxTz8b3pgEl6uOxfycgFuSSdZBBJKx/pqEngcp49L6ynokqcz6lQXCMr3u6YDKKl8L3rPt6rWgywKdZZz4vz372ztnZ0LWNVAgvvJ/Tl6vXs8sK4EXyxmPV2VylrHSclrOBe5h1JMDtc89v6e8y3wb86ToC53tthYXRzN0SJNLzrYW2ZYW0z2/wPaE5Zjtk8oOywGfmYuxuvYFCTxUKlOlNNszHkPxz3xKJuO8LtYXxlq7UWzYIo4y0MsFbN8cfiqfvMYdk7v//NbM/jn+gc8bLx6ANq7UL1O0CbNqN2fbHJ/jhRjoRVOBTXadbUOc+RrtU6Py9QlPeML0kz/5k+UM1qc97Wnl/MpILEXyde/evRu6sCSTqgfsNz7xiU9Mr33ta6dnP/vZ071/4d7TL9z7F6Y73/nOG8lXx3f41kiExf/iv6AvqgpdYqNnQ9b+Bhlhf+78oM6v92E9GXZ8/9rkK+s5r0c7maRyKt0J+HlM8QHdUckZ55eed955JZEY7arjrODgg9LTW6va1J4Nz+wq27+l+5lnTlYyWuP72Ot96EMfKvoSrYNvcpObTHe4wx3K/4444ogif/gv8ImE61lnnTWdeeaZ5e8rXelK08Me9rDp2te+dj0LVmWIaXIy53SKnzUd/Wqv1tg4nicbU+3i0j3K64yOnl3JbPWa1sCZz8nkSv1XthfBdfqs4PYV2bMlvncdNUbyda2VHtcNBAYCA4GBwDYIjOTrNmiNawcCA4GBwEBgKwQOVfI1ghy9tnpbEXmAFy8FH9wGOAt4ZgFqFwDIgrvZcjgggOABrtWAhAZ0mS6lkYO82WbbtQh1QTIXtHDr0dacGoTQgJ0LbjmsM1xi/KXADM+RyQTW54KIus4seNwLuHALZl1LNj6CT1zhkwV5sjGz4HwWDNGAF8thFixxOqB0qowrVqoza3QX19SqRkqAlfEXkq8siy64lAUky7WUwCwyqAepCihOriIAXFsh46k/Od9O+cLjMVbaUncHhv1bCiRf6/1zS95ynamy5PNLsUYO+mV09IKGLFMsn4oRy7/KobNnBc99+wrfufLY2YdG3iT56gKISqezRwjo1ypqJIlw3mySgI+1ceW048WaICzLc891sl/QubIga88+ZrRlPoPnB4/VTi2tZQmPtXaS+djzDY39Msk71U/VkXI/JWZ7/FlDU5lPxmNMtN0z06cvZMCHouV4ZguyZ50MN9BYbfE8AOxntUXxogT9hvuAg3seKb9p6+m5NTWPhRch+DzSTOa+9a1vTW9+85unxz3ucdMznvGMknD96le/WtoOxzmW0Qr4ile8YkmqZb4BWGZ+VDEMWxFJqUhgRevWX/mVX5l+/ud/vpyZqW2HM5mJRNinP/3pkgCMv4899tjpyle+cnO/kym1A+qTMznAMz53PVF7iHtZDjM+AjMnXxjH+ZwlHWI5yOyFyi7WwZ0z4t7sOTnmiIRrtM6NltWf+9znpp/92Z8tVaCRYIwkLNbAGKltZDr0WYjX0VszcHRrje8iCRryETyJCtM4q7qud67oZ7oc5hjny1/+cnlh4B/+4R/KCwoPfOADS2vuK1zhCk1V+He/+90il+9///un0047rfwbLznEuca//du/XRLVoEP5FZgHvTEGaI+kbuhf/C8q0Bk31msnj6ybmX9w+OpzidNh5rHTox7fMn6rXqi+Mn9YV50s8RqW1gNa+TqWC6cLzlY43jge6DMH2w6VwdF2eMkCjN8HAgOBgcBAYDcIjOTrblAb9wwEBgIDgYHAKgRG8nUHpizYrJvELDjS26zr+BljsiA1NqEcmM4CsxhDN8waCIjruOJIAzXY7GY0adBRA2rud10HaHRBW523F4jKgr685rWBBsWPeacYMQ80qap443MvwML3uAo2xngNZipnGrRxvzPuWfCmh7fOwUE9/htz6xwcZOGWjiwrTUCNkp96Tim3UeVWlpzgUvqQTGW9V1lGcq/QKoH/Jf5uBLLmBA4nX+Mal2h3spnZEqyr3oOzS5FY5QTFvNMo11JisNBK7UKrDMvZrMpDZ3syeYVNUF1lOcJa0MoO9zRyQANszIWqZ3M+aE8nMluvtmlj/XK+sK6R71ebotcW2aOqWPYBioOzD732t9qCmXVS/SHm4moa5zfX2tyqz3PisKwy5P7CfY0/ZmxZrvh7rYbLeKq6qT6h/B5tzaNNd6fNczZOra6PSmaqnLPXmxbo7EMUW2cn4zu2kc5nIunFZ/VVv79w3rOz0b3nHJdUZvmta5hfhmFbzzaWq/KL3PFLI1TRinsauy9nIW/4XamWVf8eNMX5lZF8jbbDUYUa51B+/vOfn5773OdOxx9//PTgBz94utzlLlcSV+w/lny803XMH/yJOV/96ldPr3jFK0rFbSTvbnjDG5aklCYvlTchO5E0ftnLXlYSuPF3jBGVs6jQzfwp2wFeg+qeynF8ru2boy34rDOqV+AT2y613dnLej09zH5zvgTz6RpU53oyz/LKc+B7JO3/+q//uiRho51utKm+9a1vXWQISfQMD51b5aXYx32bZ7E7W43r+Lf4LpKX8SJB0BrtfSMpHBWqQRsSsiFv7IdUT+O3GOtrX/va9E//9E/TS1/60ulTn/pUqQgP/bjqVa9aX0oImmPO//qv/5pe9apXTa9//evL3//zP/9TktKRqI3W3lH5uuFHo3vED35QktpxfSRvI9kbld2XvvSlS4I3xoj/IXGb+YvMbi09r/Xsnf6WvRzJNmZJZhlrfXGm59cyf535TJVfZ7uW7D/vUdj3sC2HHOnzHDBh+py8sxwyzSP56iRzfDcQGAgMBAYCB4rASL4eKILj/oHAQGAgMBBIETjYyVe8pRyb5t1sbHkTqMHE3bJx7YZ3aeOuASP9rPRpMGG39GsgxG1oeYOvG2tHp26WXWAwCzbxpjzDNlu7C1bqGKDNBft0M75WRpSe3n1LY2oQJAsaKL9713FgMpMT8ANBGResWitj2RqdHLC8OR1x8pYFTRzNGqyFLOtcjezgPECuPptbAZc2rnPSqoyB5GKcEzknTN2aVDaBERJD3Iq04DQnMLllpZN70FLW5VoWUwKq0kotjTWwpsEtx3PXyhgVmYVG0B7zUPKVK1wLHnN74mZdlHwtOKLFqJxlqTZpSV6dHLAcbbSMlAQZ7s+SQKBnSb9Z/sA7PcuXbWAm60hcx3xZ62QX2MZ4XHXFtGd2JAvOZn4ps6/O31SapB0n2y2dv/Jbz85tDMb+8za5BagL1i6to/FpC+cPZ7a56vzCGbu4v2mZTPZAbSJ/dgFn5xdZNtTmM+9cW8bMT1YdQaJM+isX+2Ts5Fq/ouuEDDc+nuxNs47D9ux/mYX5N5/zbe3cLI/8EoxW9AJHPmdZW5DXay68sCSV3vKWt0xPfepTp+c85zkliRZnWf7pn/7pdMc73nF66EMfWs6m1Eo9tndrbAzWE9fG83IkpyL5+ta3vnU6+eSTpxNOOKFUBmpbbie7UUUY527+2Z/92XT66aeXe+5xj3uUNrCRXIvkH1olO9lQe7aka5BX1VP3rMnyzvKn9ofxUHrW2jYnI8wL9aWsV9mzj6PL8QBth1/+8pcXXkaS86ijjioJ2Ec96lElWRhnm+pLjyorPT/oEuX4Lv79/ve/XxKrMfeXvvSl8tJAnCX8xS9+sfwvzi6OlwuC1kte8pLTfe5zn9JWOxKxkAvYE8crYBT3f+Yzn5n+6I/+aDrnnHOmY445pqwx/g15gz7F/B/+8IeLPp177rlljki0RpvimOfEE08sFd4/8iM/Un6L+yK5GknWGDdacUdiN+aKNYWch67Eiw9B/4/92I9Nd7rTnabrX//6BWuuwl7ip+47lmycez50dt7Jdeaz1V7qM44b3z3/sf1S/XafM7odZj2cWC9ZjjVxzPqcyXfPvus9o+3wkrSO3wcCA4GBwEBgNwiM5OtuUBv3DAQGAgOBgcAqBA528jU2YBEA+P9L8hUBAbdhdIEm3Uzj81IgINtk86aVx+K5XcJHr83W0dsIc/A3S5xkgQBHU7aJz67NghhLSZxsE8+Y9IKjawKna65xdGQBR/BHx8X1zAtO5GwbQFJ51Ps1OMn8zYKETsadXGgQiMdzdGhgt+oCVQKWeeYEbMFoThbWBGz8PicaUJnAdCgN+Kx8KnPMbTHLb1Q1ttEqVtqAgkbwmCu1mJY1etDDzOl8qgsmUQocN4KMOJOUkiZYS6E/SYDzNcp7pUvX7njPOuDGq8HiuY0zzwGd6QU31QZDhl1bV6d3PV1y17Nuq52vMk2CpuuHLCwFR/X3ilOSSHV6qjqDz0zThs6gJa688KA4Y4wM09762H81uoGkIu2iez5Yf+Nxez4yfsP50liHth7vje30k/UG93LCBvqJ6/DChFb0NzoqVYmc6G4qS+nlkJ6v6tHN8sUvEGQvE9SxJEmvVfhMc233juTr/OJN9jyiuuMwxnojaRXJoVNOOaUkX69+9atP733ve6c3vvGN013ucpfpl3/5l2s1qbPZ2+AW10Y71ZgzEqeve93rSuvgmDvmiqTUUvI1bFokpqKqMKou3/GOd5Tk1LWuda1SFRiJtQc84AHTzW9+89IumRMjS3aYeensOesusNf1O7ugYzn7ktmcTPb4e+iI0se0xN9cDezG7dkM1sO4F5Wl0YI3+PCmN72p8PbGN75xaSMdLauPPvpoW8mcPS+pDrMcI9EaydTgfyRZI2kZshR/n3/++dN///d/l3bAcb5qVJxG8jVa9kbldrSlftCDHjTd5ja3KTJS/d2sU85PYP6Y54Mf/OD0O7/zO9NVrnKV6a53vet097vfvSSXg66gKZKmH/nIR6Z//dd/LTIdyf+YM67/i7/4iwL3r/7qr063uMUtSsI2xvyP//iPQnckbeNlgmjfHGuL/WRcg2rzSNDG91HVHdXheNEA7Y7Vx/SeF9T3ZjxXfuM+vV5lLruu90zA8su+FmPpy1yYc5tKbqVLdUP1Sa9nPPRv5z97Mu5sS88Hj+TrGis4rhkIDAQGAgOBbREYyddtERvXDwQGAgOBgcBqBP6vJl91M7Z6QebCXvDWbYx1k+0CbG5DrJvVXhDKrUc33Bww0DVwoJn/5nE1qJ1dl2Gt97sgtAZs3LqAgwbnesEHHafHgzWy0Qug6/2KLX7n4AHWxGtbQ0cvMNsL9HHisJd83Q09mX4ABxcEYdnUwLbex+P3dItxZnz1fqanBFAP22l5WNtVmrNXe/zP5FN51QStqRqrqXyltr3NuNQO01XK9gJZGhTjoKiTXce3TDYxLydeN67Fmbl8Hq20XK66TVVzLBfKQ22Hy79zglQrkzK5cLYX12YtLWH3NCjodEhtc2aPGjrkDNmebWTZd3rgfIPKrdp+XZ/af+dTHB3Mj0xX1IdUv0AvSqjNcPf07FfPDqk9duvI/LPzizweJ2jURpd16ssfNJGOvfQZmGhLxywBx7oOfWP7sPEdnYfNlaBl3jnxCvLVrq+VF17jhu2eK1p17EimxrmskJGyXmmBjuQry0hc516qqffOHQT4HFvVQ30hIxI+//iWf5ye//znT6c+59RSsXjGGWeUSryosvu5n/u5ksByzz4qh2pbdO5IVEWy6eyzzy5nvb7rXe8qCaznPe95pco2kmTKe15//B30R3LtD//wD0vCL6p0478YB3bjsY997HTPe96ztjGGnLH8qG/mRE72jFD9x/ySk5Nv1nPWpZ5PdvqrctWTT14L61Lv+cONv2Sz9VkkkoSRNIwE7O/+7u/W6teoQEaiMaqm1X+oLOGzymaMHzITycdIcEZCNZKcMWf8L2Q0vovf47+ozo4K0agYjYRsjPujP/qjpdoV8sBte6F/GRbA/KMf/ej093//99Nf/uVfTve6171KEjf0JOiNeSKJGu2vP/CBDxRaIjH7Mz/zM+UM4mjJHK2KL3/5y0/PfOYzS8VqJF5DB17ykpdMn/zkJ0ub4aA5ErXXve51p5vd7GblZYK4NhKwMcd73vOe0vY47osXIqKCVts7Z61x2ReprPWeW3Q89SmqV4znkj3VsbJOHz1/1Uu+uvvUB2e2n9fBeLF/UVsS1yk9WQcQXIsx+Bxi9blx7Ui+Oss0vhsIDAQGAgOBA0VgJF8PFMFx/0BgIDAQGAikCBzs5GtMFMGB+B9vmrLgzRrWaLCpd89SUDwL4PKYbrPnNtm8UcUm1q1zae1r1rc0RoZJby29QBkHqXoBOgSJcM0SdkpnFtB1gbkMg7VBM+aXm3cbjONaDsSskeM112T49QJCvXUhaAL5VDnNAjIY0wUJt1kHB5+X5mJae3OUSq/onEuteUt14vxZz2HVcet98z01CTFXh/G45V5KGDAu7ixC4BXB/o1AGFV2OXydDWI9dPLJmKrsbCPPMXdJiO4/uHInQBz/T+fEsqzF+lBtx9V/RcakNbHazxKEIzyU9m18h8qVBtgzWVJ8yueMR/I928RCK50rC3mL9q3S1bVcB8x6vqLozVzBy/JXZTzO503aLqst3lYO1GYwL5x9qjK/b19Dk+q+yoCTV9dW0/oCVFvzCwFSJbzGTqkeKnbx2bUJ1fsy3XQ67eycyjBwYDlT/JbWFzrJZ+hCpnbM2Q5wpUOAvDDCn3tzOB1VXkEXMTdsCvuz6ptwfnfS8rna4gp+a5sqhnhZZL6uzEWJZVSy13nndqcY9t/+7d9K8uzFL35xqXyN/175yldOV7va1UpCNM7w5DMmsUasKf6NJBnO2Y1kUVyvvIzPcY7lWWedVZJYUSUYVYuR2I3zMyM5FkknPvNV5SnkJJJUkYB72tOeVpJdqBQ87rjjpotf/OLT+973vnJ+bCSn4oxNTmywvqm+Nv6VOkgAt8yuuHF47bhPny10XCdLmTzW8aUFPvM4s7dYZ5a40jmdDcQ1MUbIzxve8Ibp93//92vFZvweCci73e1u021ve9tawRnfY94sMQ25iusisRqteKPqNOaJdryRuAwZiOrVSNZHdW20/41EZSR6o/I0ZCCS8je4wQ0KDSEHkdiMs1NDRhgb9zf7nWg5HPoRidJ4UeH+97//dO9737tA8O53v7skV9///veX5H+0zY6EaLQajqrreNEgqoJD5uO3SL7GdSH3//Iv/zK98IUvLEnlSAhHu+9oJxxnyMa6Iokcla4hv0FDzP22t72tvKgQye14KSIqvEN/XEWz8jdbs8qM+j+VI+fHWHcgG2wf4AP0WUX9gOpgfHY+UmU0ewbKdNb5eLXRqq9s91jn8Tffv1S9r77N2Qb2uePM1yXvP34fCAwEBgIDgd0gMJKvu0Ft3DMQGAgMBAYCqxA4FMlXBJ5QkbCb4K8GmbBZ7QU+1gRAeVO6ZiPqQMw237px5s1ijxm8weYxsg382nGDTn17WgMBGgjDhlkDXxws4OCEnu3T488aLDF2Nr8bgzHLgg6rlOH/wEU9/FyQR/VEZdPJaianPf44WVwLF/NyyRb0ftfg9cb8JgFWdUXOgKyBo6jUnJM2KjsliERJnqob1IKY9anoCFX6Mb+0istiTUmQzP5xwrfXZnSNjeAkRFyP5GvlNVXJaRIxEotIMFfbYCo9nTxzoA50uoBig18nIaNYOhug8tu0MJ0H4GrcJTsCWeCENfB0yXq1u8DM0c60MS84gdTzNepDlnRuQ4YN1qADY6ufcHixb+kFchkLHbcnx9qGdqnd7zb2StfrAspM95pniUwX1OeBzniBLf6LZEPPNmfr0iQj84PtSJkfyUm0U5+jDyqLLnHZky/IRVNZT2dw89yVpoXIB19X6ZvP2y20mOQrMHbJZsYv7FAkj6LFcFTu/cZv/EZJBr3sZS8rSaY4vzMq8PhsSYz97W9/u1TsRULss5/9bEkoBc/jXMqoNoxkV9yHZ6Z4To5k1d/+7d+WhFTcG98FvyNRFwmtaKfKVbbqF+L6qHqN6r9IQsW5mjFnrAPtkSOxGwnjqFCM8WL+SNYFfXF9tMaNxFa0OI4kF5JxMU6sKeQwEsiR+AIta54H2Cbgem2frevRZzlgm9nLDftpXpTq6X19DqC21WvmcroM2xUVmaeddtr053/+5yX5GUnQSIzG71Fxer/73W+6xjWuUc9ZZRsX+LCtDD5Gq+BoH/zxj3+8JFwjiRptfKOiNMa97GUvO13mMpcpVaWReA054wrROH827ouxIwkfyd/rXOc6hacuKcb6rM/hQVvMGy8jvOAFLyhyFhWtN73pTYvMR2I45DjoiuRptFyOf4888siS4I2K2UhKx3oiKfuUpzylyHucUxv3v/Od7yw6EIna0JtYS9yLFxCYtpDNqHyNMSKJHEnlxz/+8WVdzmZuPAOQn+NnEsbfPT+rPDlZcH4LetnzaUqj+8w+strXjs/OaIGcsw6wvi35K35uaHyL0AKd5muW/JnKnV4/Kl/XPs2M6wYCA4GBwEBgGwRG8nUbtMa1A4GBwEBgILAVAoci+Robcn7zfw1BLpjDgV5sFNdudHljyGNzQMgFDbPxdYxsfP5egzhLAdreRlo3xS6B4XDOAgkcCIixtDVntvnVNfB1SwmLpQ03/668VyzdtWvk7GBeo7LUk82MN2uCO2tp5sAl7jnQ8VUOOIDCssU0qmw6WVKs9B4NwuJ6t0bVOciKymb5fk6c1oATtclV+QVN+LfQMFdA4pzFMjeqcJH8pTMu7TrnpGatgJTEMN+j1Y9aBamBLdX3zOY4e8rrr+MiATufdwus8WLNRtJ0rl5zPOnpsFZgwd4pv3k9VRbNGbtOF3lNZfyo+sO5pNNO++qC31wN6Kp3OVDZ8Ikqw5Bo0rOAWYZZRnUcyClXdyueikvmn9hv9GyBk32WkQxPtTNO3uOaXkUry4WzKc6e9Pw0r1OxXWOjl/yYG7/njzPs4nskW5xuRHVX/BcJL+Z/zwerHXa+AzIP28W6xnJUZZRapgObkO0leVL7yy+ylLnpZRnGKOMRkq5x9rYmj4uMzTS539QuVl2UVsvx3BpVfXF+6tvf/vbp4Q9/eKksPP3006dTTz21nJsaySA8L4Vc44zLqEqMlqmRCI0kU1S1RoLo+OOPn+585zuX5FAkhZAYiiRWJOn+6q/+qrQbjiRo/BdjRzLrF3/xF0s71yxJFmuIuT/84Q8XmiNh/MUvfrGMEfc84QlPKHM961nPmm50oxuVytf4X9B87qfPnf71wzsVkZFcjhawUT0YybJI4kU1YtAXydkYM5JpSM7G2E7vg57AL9YRf2uyFjqyJgGrNoHtpZPp3oszmT6rv+vpjupFptOBbfAi2uq++c1vLsnsaJsbSde/+Zu/KcnYSILHGalxBiqqkHW9pavEvn3lvNaoao6qULSUju8i2Ro8DX7FmaeRdA0eRhI9xiw8PvfccnZx0BKYR5L0pJNOKlWxwRtu6a9rz577Yt3B30jo/sEf/EGpso6K8Fhn0Bn/huzGywNR2RqJYdi4sGexjmc84xlFh253u9tND3nIQzZeSIi5+SUFlTV8jjVGhW2MF8nbqOY9+eSTG31huwwbUJ8bqNNJdryBPm+of1rjh/SZoT6HSKcVJ9fuO2fL1P/gGp7LPbsAazzPsZ9Rn8Qy4datWPPYPBau02cYhzWvn3VwJF/XSsu4biAwEBgIDAS2QWAkX7dBa1w7EBgIDAQGAlshcCiSr1z5upYYDW7Efdic8W+94KkGAzEG388Bl17wsEe3Bl+z8bOggY6t63Pr0E2xbox79GaYcWVyL3isgRkeTwOsPf44GrO16jg9THSDvvbatbKZBUDAAw1UHYxxdYwlmQi8gp9ayZDRpoEPli83F/TGBbNcEEUDKU6fM77xXMBYg0n8faZnLoCIgBCPl9mXstY5MYq/y31I1FHFbKFhTsyi3WSPh1xBput11epN5VhZ/I59rLRLC2XV2R7WoAVjYVycu1hwpN0I09fYAkkig+eZPijuKkdqV9fYCvUZaid1jCZRM1fM8RhaTclr2hhrbluMObnla4aB08/eOp2fVJp6/imTCz1Nn+AAACAASURBVPaLmX9iHXa8BW48FssU6NI1u8D3kk3B/HFd7xy5tf6IMdMXAXQNiq/6AdW1TK75e8UO9jzGWtuy0fEQ9lp9NtsOTgAzTdl4yvu4Tm1WsbPzWdwlKSrn4lY/gkpbc+as0xlO4Ba7NbeaL9dyK3oyWDgL3Nl5rSaPdbz85S8vicxIXkV1XiQho5o1qmAjoRTJR6w5EmGf//znS5IrKmajdXBcH5WHRxxxRDmHMxJid7jDHUqL1agqRTI9KhrjnNc/+ZM/KZWA8BsxdiRAo9I2EqiR+OQ2x+yrY65IykXlbMwXZ21GJWwkSh/xiEcUvkTS+OpXv3ppYxzJ10gSRyIwqgyjYjCSaZGAjf9FVWZURkalbiTTIskWrV0jWfewhz2sJMxibaqzQVMk1yIZF21uo7I25oxEX6wZFb1IPoP/ziY4neXnDisXceY7+8M5sdWza87OYgy2UeqHVG+ZH5EMj2Rn8DUqVENWbnWrW01PetKTSmvpD33oQyWx/dSnPrUkuyM5qbaHE/rvfe97y9mqwauoKI2E7S1ucYvphBNOqMnw4DsnumO8kK13vOMd03Of+9zyd/A0+BctfEOein7GucpS/Qlbpi9jMk+Cl/GywCte8YqSaI7fopI32lzH/4499tiSCI51ogVwrCnkKypVn/jEJ5brogo7XkhwsuDslvI9xoxk7m/91m8V+Yrka1S+aktwyEBcr3NlstR7ZnGykV3PsoGEOmw6v8CxjcyznKtd58pp9inAAPf2niOUFsZMdcz5RtZV9g24lrsGKP3AS3VT/dVIvi5J3Ph9IDAQGAgMBHaDwEi+7ga1cc9AYCAwEBgIrELg/0rytUesC5pts2l2gUcEGXhzvAqwiPGZtkpxrwYu146n63NBobVjrbkO83HAdCm4lW3WORDRC3RldGUBsGwTvrQ+5sHStbv9XeWJMdjtmLuRQ54LwQlNRDC+WYBnaW7lsc67xKs1QU7WxyWZcPNzELenPyXoSGebFtyo9TCP7QKTda1Sbcntt13yNLNXtVUtnTfayBeSCHRO4/6v5oDzTta3aZ8Me+R4o8Hkco2cvxrXIPmKpEaxEVQFx4mLwj+idUmmFA8nm2vkiu/r+QmWj2ZuSf6s0V+18xvBSjlDszem008OlDLdGvhkjPW6tXMyxhxIZX3MeJNhzwFXpcPpJvuebK6eDWFa9e9MDp2fAO4cpHd61LOHyk/wLOMzj5/dG9dwG83sOSNbk5vDPROpj2c5VFz1WncvV+k724BqRcV445zkDWOxk2hF8hWV6mGvygsPpNM7pm3ni0oj2qMbmxfJs0iGRsIL7XYj2RhJ12gDHBWGMU5U2kWSEWdvRtIzkphR+RfnW0YyKhJCr371q0sFbJzd+vznP78k2yIZGYnKqI6Nc2UjiRVJVMbwUpe61HTf+963tFSNeyK5pnoSchpVqdEeORLGcR5tnPka48Z80XY4aIoEXCRCo/o22g//3d/9XUnShkxFIi/GjZa2kUCOisq4JtorRxVvJGkjiRfXPvShDy3naka1JSdQgo6gP9rGvvWtby3VtHF9JK7j7M6gMX6Lds1xb2DD96/x90vPp5l/5e837PRCe3XIjJN1pSeuCXmJtQZP4zzUwCASjnHOaiQIIxkbiexIQAaOkXgM/OO6kJWvfe1r5RzTwD3wioT8OeecU+4LGYo5I2l517vcdbrnz96zVI+iRTTsA+xNVIRG9XYkfCPxH5WoUfkaCdGs8hhr6mGN8SOBH3IW8hbfRZvg0JGogg151ZcFQkZiDW95y1umU045pchmVABH9a4+u6W+WpgceEdy+td//dfLumJ9j3nMY7rJV9gxNwf4vNQFiO3/muecGDfWHy9FxAsNwbfAK2xFfB86Gi8txEscV7jCFYoOxgsbTsZ4PvbXTHvPP6mPd89hcU3QFDYq/o5kPeyP88/qS8oz9p497WMWvSTD8qf39p75eI3jzNc1T6rjmoHAQGAgMBDYFoGRfN0WsXH9QGAgMBAYCKxG4FAkX2NDuW3b4SWCEVjMgrMaHMyCLm5jyhvS3sZ1aWOYBUURxEQwR4NNfJ8LoC5hk/3eGwsBAaVlKcidJffW8GfbAJmjZQmLg4mfm8sF8FwwZonOHs+2uTejRwOGKnsZTr0AZe+eHq9U/nl9fF8vILbEC9yLwI6zE7VtpQRdSwW4RuzpJQu37jLfHLznimMEJ2GPMnsV37MuYby4r2lHXAbaWb220yy4zm0zK7+pUldpAYZZwAsygn85SNZUjcwVZ9pW19nHnr1WnlqeEa9ckA9rVLudjaVyylWOGa09e82yvaS3Pd1i3mBMrdTpyRIHanfjIzGnk42leZ2cqf2BDileqvOqa86OMVbKfw1YZ88BPI/OCdxVXzA2r8HZPcWS+cj08r3OxuDa+FeTK0xLoXO2Rc6fNzw1Z2JmvNfvnaxjvjVVZbVqtRqKme45MI8kas+XFEzIVrN8XGTPRZrkq7vO2UCMgSTi7/3e75XK12gRG+eiRoXiAx7wgJJcCj7Ed5EgO+OMM0rlXSTcIuEUv0d72Uh8RuVqJFvifMuzzjqrnF8ZZ7LG91GpGIm2SJpGcjaqCNl2ht2NislI9kYb1UjUaNIM1ZHR4jiSqWeeeeZ04oknln8j8RaJ1vvc5z4lqfOc5zyn0BaJvkiORZvjqICMasigN6oTo0I3Eq2RHIvqykjARiIwEqnxWyRiIoHH58aiyi4Sr+edd145vzYqcCORG+uM62P+OG80koiByy/90i+VZCCf4anPAOCH6n5PLtT2ZteutW9MA/sIfo5i/x3XRLVvrDWSr6973etKojmS3MG/4GMk1gKjSMxG0jQSsFH9GXOdf/75BcPALpKagX3ISLStDgyjejUwC34Fb+PsVlSXBk2gJfZdcW0k46MqNeaPatCoCo0q5AwXfX5if4pnGdYd6ErQFvIT8olWxs6mx/WRqH3DG95Q8IlK4KjCDjnh69l+L/E78EYlbbwUEfIWbcK5ZTHGC4yhM7EOVOTy2sBntrXuOU6xUX/EY8KGB62hq1GlHmfghj7GiwnR0jyS7FFZHzYl2prH76GfmgTW57PgdehlyE7IStAVPA77EmtgGWYfzTKs/jKuizGj6j+S5YFJnA8cZ+86mXDPNDqm80kOw8wOuPtH8nXpaXP8PhAYCAwEBgK7QWAkX3eD2rhnIDAQGAgMBFYhcCiSr7tpO8ybsWxzy5tPtzg3Bl+XBTh5M4rrOeDCm0kXvOHNN/7O7lnFlPmiXhBdx1kKWDJdWC8HmbXah8fT4LqbiwOzjm7dWK/BQWnQz4z7UqBmzXxrrskCgj1eqcyske8M/6CRqyw1mO8CFUt6o78v8Vd1Cnq1FFBBYCeu4+Cr6h+P4/B2wVnoG+RwA3NUOzXE71SxI6C/JEOW9xfuP2sQ69DrMrna4BVVTDq7xRW7tQKVqroKH+iMVtZbxQO/cctRlTkNLuN3rjjjtQLLJTsca2N7wfLH8ozrVB6WbKva+SWbnV3f04Pst2pnuXxPWkQzbx1mKt//X3vvGqvfVZV93y3wxkMpYKLJS0z8oBg1RowKGnyMStJCIBUDohAeqmJRKCcpQeVUKVZqHxAph9oERYyAWkgqJ6No9MFESFQ0MUBijCf8YCIfQCJqIrRvfrN7bK599RpzrXv/W2nezN38073vNdecY17jMNc9rjnmKhw6O5r533nWCbfflGBNa16y/xT3x2YHbFXfkyu/6xp8anMnfuq20yV/E1ZbdqHzLjt029FjHTs79LWwNmd0cc59PcXXRL66XSDrrGqr5k8c0Y0TM//yubjt+hpc1a7d2qzxZrSR976O+ZzErzP6kyrXz93+ubuotvTgR27O7JZnVLcHKukgu66//vrDbbfdNgglqr6oUHzWs541CDPIMd4Fy3UIMggwyEQqRal4hWArEgoy7ZZbbhkVpZAXVKBCEtEvlYPXXnvtII8gaXUO9U7VJzzhCaPyFTKUe6oNchf59aY3vWkcdYx9QJIwFuQdxCtH0yIjlYYPf/jDB9nDHCFWuMY/5scP5BCVdxC19Hff+9z3zg2Ut9/5DldIIvrnHgguyKuq2ISAg+y79dZbB/nIvRC9T/zBJw6iEVIJmTnimGOUee8oc6xngNOYGSpRt+ztLvZn79GcPWu5P3ZrpNuR+l35B/qgGprKVo4dhgBnnhwXDLYc+UvVar0/GPuBnKVameOEObKaSmqIfcha7IV/YAT5jU7RA3YAts985jMHmU1VNjKU30O8YqOvf/3rhy7QO+9V5b2z6Kx7xtHnJ7UzX98V74rj3sbHKHuF2GejAAQ0ds17b8v+ClPd8DXTPdfAEnt//vOfP96rzMYAfMYre/WZEJKSHzZW6Pt2dSyNUR4jBjay+cxjp9qyriFs0GBzA8dR45tUQ6MP7IMNDvgIVdK84xliHZI9Pecr/tgD/VKlTwU+88HO2GABAVvf6Qp/YptuFGT88uOaB9fBCF9+17veNeLF8573vEH413Hp+uw4s6eS1XWang8d5/LNsgt/jljka3rCWZ8tBBYCC4GFwIUisMjXC0Vw3b8QWAgsBBYCLQL3BPl6IZWv+iUsfSHbo0onEv2LnPahiW79gucJ6JTE6b54anJGx94je5LN7+uSQZ08nlTSL/D6+yxZ6UmF2dzTnL391v0Jw61E2rH4Xmj7ZC8X2mfSjduvj1t688T2HozTeJ7oSGRM+eYsMZmwmFXz1biu5z1xIN2r72u9y1GUJxVU+u7VJG8l2/R9gqMvewfqVsIy+WDETkji00Tf4fOkqr4/Ud/76v1XwrHTbxcTFAO1gzPVgHZcZ+fbKQ6XLacEbV3rEr46J096btl6wtrj1FY8d0zdXtL9TpLr8c4V43zN63Do5uCx0iu1upg0i1861szHZ2vLqU+aTad4krDzdntj65YtzNZkPSo3rYdlA+n5QD/T54rSb7Jf90/XSenSj2qcrYV6zWP5GM+O5a1YVkl1j6UdXrUZZMzPjhzvdJBiuz5bpOOJh30fLhqEscYhXffG+2UvPjmN4OTdn/4+1/ITJU90HYO4ggR5zWteMypfIQipAIUg472dVLBSvUYVJ/rgvajf9E3fNAguCFKOE4UcK7z+8R//8XDzzTcPQo5KNipfIdYgNyBcOIYYYg1yrmSD4KUfqkmpDORIVT92GAyQFQL31a9+9elxtBCtkFGQqE972tMGIfy3f/u3h5e85CWH7/7u7x5jUGWHvJApkHdaMQk58zu/8zvjuFqqcTmO/6Hf/NBRTUc/kD3f9V3fNd5Xyjwhi8CLo4YhkSH7IBIhecGGal8IRchojlj9yEc+crj66qsPP/IjP3Janddt/omxdIOc9Tio8aJsW23Nn6tSnPP7NGbreOgEEvrtb3/7IMPAAdIKwg07oIr50Y9+9CCwIB+piEbvkKf8H1uDyAc3iFJIeo6eZnwqWCEtqUTkb0h+bAOSjvYVGyDLIdYhwtEJZDd4Q/KyKSBhTX/Izr96H2/1p5tk/MSbupYw9xiGXNgORDyVrxypC4GPTxWhV89PKfakdZfxmStY1zHGEK8Q036iCPcjAzhTbc6cL7/88mGT2OZsHU/PnimGdbbDuMiKP+Fb/GMTA6QzZD0+jN2ga45gpnqdOeBDjqPaIjGEWASeEK9s4GA++BY+SjzifdRgRPUzfgpRS1Vr6QwCGvvjGPCv+ZqvGWOCB35MBTuV/bw7mqOciYFVTQuOxArup316H7WvO6Vff9aZrTV6TddQ5F/k696nodVuIbAQWAgsBI5BYJGvx6C12i4EFgILgYXAUQjcU+Tr7Z+7/fDZz332KFkqGdIlD/d2pgk6/6LsSR1Nkm4l3z1ZM5NnltjeO489hIEmkzr59yTIKwmTZPMv0nuS4ilxrX3vSZA7hinpsaefvXhruz1znCXA01w7fSb5Zm27cT1JdQw2nY1on9pfSoKrLe71jeRTOj+Xi79JtCsZ6vZ5KsfJEZtnZKlKKzm+cqbrkTTyozqFfPQ5a4KsEk6n4xtpq3N3QpdrVQVWx3HyGZVI1a9WRhRJM+6TKsH6+wzhcvLNotO54+e2qH8n7Eofszjc2Ufhl5JyyZ69/axf9+8tf1E7VKxPMZX3SOpnSZdqA3ocqstQ7ZId7YkJ3H8e8vUMuS59VNLTbSXFoKSf00pI8xlPrKYk95Z9bsX1Lnad8btJJz53X480ITxbC7qEs+q6Wy8S+ZrWqZqTxhzH9FT+hnz1jQEplmhsKLJzbAgxYkzxcD3M4nu7hsgR7451kUU6v+E/J0eyu76VNNbnPyrpqETjna8c3wvByDG5kF2QnXwG4QjJ8S3f8i2jeo33mEJQVBVnxQn0Bunxhje8YRCTkGQQpZAskBuQcvyDNNEYCvkK2QppU8cOQ1ZV1SJz5BpVtcjK8bbIR0UqxA6kG8QthAnHl3LUK+8bhXzlcyoruQbxBcGn1cLITNUk76B9y1veMkhi+oWkhTj967/+60EMQuZC4kDIQkjzD3wgZTg+9Wu/9msHgQy5xBiQsBA1EDpU9kEM817LIm18DbnLuikG73FDN7ekGLLH1jo/VNvo/LM+BzvsB+Keo6iZP+QrOEJAU+VJNSOVhJCv73jHO0ZVMvrmfbzYE8dbgy9kGPcjO/1yNDXEJfiDGZhCqD7jGc8Y5H8RmOiLsSH1IccY7wUveMEgYasaW+eEHSEzBCD/kIO+0Y2vS15RP33OEbCQv47GfeMb3ziqxiGhIY4hIVWfrve0npQvI/uf/dmfDfuH8H7hC194+L7v+74zx+Pq/dgmx/NSfc5cnvvc5465QoJ2sWtrffG1urCtOUOqgi8+zqYI5GXjxoP/3wcf/u3T/zZ8EV+nwhm9s9GDY4c5ilnf8V1zpv86aph33bJBhPkzN+ZQRy9/7/d+79A5tkAVOxs8eNcs/ki7OnKZ/9OO+4gh/GNzCO94Rl7eOwxJDSFMLIHMZS58/slPfnL4OXGNe0p39X/1ab3W+ajel+KBrrXgscjXvda52i0EFgILgYXAMQgs8vUYtFbbhcBCYCGwEDgKgXuMfL399pFoOPZnK1G5p79jkrbHtO3GTklxT4LukdvbzJLt3naWqPCkcd2bksmeiEqJiUS4cJ8mbGa4drLO5uRf2jWJtLe/PTrQhLt/4df7PTlVCZLCYc9Y52njhMBMpmNwSfpKc/TEd7JZvW+W2HJ70URc4VlJvlN/uuNOOztTiSrvZ/Vk3hlbVeJ1g3ztZCn9JmJRZVY7UNm1YvaMf5/MC8LgtGL05AjOIusq+UbfJBDvd9/7nRIMSr6qLZYcQwY51jj5j+t7Zj96v/tJspHqu4tpW3al8dRj1BnfM8wSFp5Ud13XPSpTwiLhVZXU7qfj/hMCyX2tW/Mcq611JsVuvcfH3Yr/tMeuUiWR+kFaT/Szme67WMHnvqFgb7xUn+/Wqq21VW2iW2tUb47lXlndPhU3nf+eUw18jfS1wdeohI2fBLDVZ7XXo8i7uE5feyp405jlP+k906fY29rgdqB/q5+CC1hDQEFgQhJCmEFCQRRCZHEEJ204YpjjTSHL6ihgrfwqWWgL0cLxrxAlkLSQr7SFNLnppptGRSR960+9PxNS5Id+6IfGuzEhiJSopIoQwpO+IYIhWyBTIZYgZCE6q2KWdlTcQupA9EHCUSkIccLffsQqz+xgQN9/8zd/MwgtKukgWqnApDqTI2+RnWo+iEQIJIg0qjepmoVERF6OyuW4ZogbiCZIwSc96UkDU6rsOvLVqyw1rqVY7evu6Zpn7z93n/TYo9Wc2jbG8pMGZVOQYhBTENP8Hzw4dhgiHxKMykF0CrnN8bvoHTKcCkWqFS+77LJBfoGhxktkeve7331429veNsg7yHvskmNlX/aylw2CFTukHTqBfEff3/7t3z6qY7FV+nO/Q89sJKACm00FbBDgOFxIet5HWuttyZLWZ3020+cdjTPIBemHLf3yL//y2HjAkcPYI3PXuJl0m9ZdxgU7SGmwoSIY3PFNbNrXI9pDhCID2LCZgfZUdG+Rrzpvj0tqF/yOTsEV2RgP/4cwx0eYNyQ0RCe28Yl//cThXz/xr6PKlQp1ql6LdC2frPhf42BjYAmhy6YOKuqpZmVzA5XNkKD0g28Ty7A9NoBAmmIj+BzxgvkzLz6nQhvfJO6gd3z1D/7gD8bGAEhhNhCUPTAfiFkqbqmgJzbwzmI2Z/BDbCliF1nLJpiPP0P480HZW3pe0We/0sciX495wlhtFwILgYXAQmAvAot83YvUarcQWAgsBBYCRyNwbyNfj57ABd6QEpBbCUdNLmjixxMJKWFxjLhdgjglJLp+PbHviQlPMtXfnqjXREs3vpMRNbYn0rvkms+hS2h7cre+5B+D7VZbn3+SLWGU+u0SSFsyqK6cAOgIhjMJZqlGclvqbGuGZZdU93kk7I6xWfcbtaPZWFwbx0+ekLPup+qrM+xdVv9bdZH8yWPKSB6dHL2qBGjE5OQdsh6DTo/jrGrLi+6c65jTXc4RPZxWU6l8fqSqjnEqo5DSroeSYdjBSVVZxQW1G73vPD7scUR1VXKe6vJk7nXPabXwHTAxd96Z9FXydnbZxU2XJWIoFXfJBmd9JN9J8ns7TVBqrO78Jdm4Jz712Entf0/cclzc99RHZmSL+1dar1Ue95vZGpqunVnD5bjkwjTJ2sWrvTi5/Ok+rVA849PyjktkTBVTZevqq8lflXjtYnjCv4hX97dk+2VHdYzw3rUxPUuVLFr5ekoCs3HgjtvPQDlb84q8ojoP8oHKUkguCBFIFY7y/cZv/MZBNlDFCDEBUaaklsoICUPFGe+PhQCBkHzlK185CDLIzV/7tV8bhBlEKqSMzoV+IeIgKjmeVd9NSTv65bjV3/iN3zhcddVVgzCDdIJwpdKVSlzGpRISMu5XfuVXhrxUNlIxyT1Vrat2QN+QJpCqHF1LVR1HFEPkUdnKEaeQPRxRCrnEfCHQqGLkPo4/5V2RVG6CHZ/99E//9CC5qMC77rrrBhlI9SvvpXRbVVmSDyBf+Z+uEX4yha85s/W8WxvcdpM/lIxcw0bQLe8f5QfCmn+845PjWyHG+IGcghxn/hDakF+8k5UKQwj6sqfyVTCE0EYfEKUQaBBp2CP2VFWO2BLEO5sE0NOVV1453n9KRaWudaVjCEuO4IUYhNCDsKM9Nl6Vr2diYfMs2Z1uUXhxnSpJ5sDRyfgFcmN/4JD8v2KExhr1LTCBOIaApEKT6l/mi22rfXBPEZjYLXOFxMYeIa4ZX489PmZtqXWG/zMG8oB7He8L+UmlLXMHX/SNH0EQgy/VqvyDDIU4pdLZ44luvmEc+sK/8TEq0bmHd91CuNIHRDJzoroYQp3ND2wEwPexRcbHDokVdQwzcuK3xAlIWGwLuekLm/j+7//+Uc3OvLAZ/J5//BAHIWbZVIBsxCHIW32Pb/mI2rU//5yuCWZjpfPTZzu5/sVf/MUrP77nAWO1WQgsBBYCC4GjEFiLy1FwrcYLgYXAQmAhcAwC9xbyNSXsZ8myY+Z4d7adJQH9S+WFjruVHD62/1kCyZNN+reTIV3CJPVRiZ9KJukX6pn8PobL7kmzjkQ5FiNt3yVjkg04Rnts4Vj79vYux5mE5EmiIslasml/KdHl2Gn/HTadjJ5Q29K9y1b3+31lV2VndSRx6r/abvlB9VX27GOnhK0nfLUPvd8rI0c7IXlGdaQQoDWPIhWHTCfkXmfzMW7IEcwqv+OVsDnz2UllaWFTBEclIxN2yd6SLdW9M5v1/pOe9VjRLib5WJ09Jixrrp4UHHo+0WXyreRPKd6c6jwkvDvbU/+aJZG7NSVhrpVge+O26trv0bGr77scGWsgbeGf4kHyRbcDryRVu+piR2rjY+2JLYpRNz+PH3vshL4SoaU2c3oM9EmHnuB22c7ELjnO/EzsCcewd/L6eCmGOSbubx5P1IbGvXJE8Z54QZsiSyFlqOyCTKC6sMaGpIGIheDheFCIBt6XmCrnuAdiBVKD96PSN9VtHI0KQQMJBUFCxSikDWPxUxViYPI93/M9oxKRo4cLoyJMOK6YSkXu4+hZKukg46iShSCBjHrFK14xKv2osqVCkLlApEKUQpogu/pAxTLGoFoPGTnqFmKF99Uyp3qnK59x3ChECxXAEEBUdzIW8+LzeockhB4YQRyCLccYU+kJ0VhHKfuzR5FOyTZm9qN2Mov7bhPJB/1+92uNl1yDRIUQQ8cQ0lSyUmFIFTVkNoQXpDTYYEPgD4FONSsYoReOsXbZsJ3bbrtt9AOZRuUkPs4xslQ6F5mH3tAzR0ZjA1QsUpkIuad90o4KRuyHo48h/CDQsDfkgpzjM491rovCY0a+0gb5OaaWTQ0QeGDw4he/eBCQpX/H2p8VNQbRJ2QmGxCopOX/T3/604c/Yqe+do5nqTvuGO8+ZdMDlccQ0viNHuWdYn6KYfrcUr8zx6pGpdIc/LEHKkH5x/joF5ugShSiHqKTDQ3YAf/q/b4+V+4tsvlDH/rQqHaFKAVH/PmRj3zkIJPxb3TBuGy2qOpq7IUqY+wEPUPYYj91NDKbTLAFfB37Yi6MiX6wY/yc2ILM3AuZCzmLTPg986sjx9kowjhVWQt+tcGE/4M3fqC2VPPVeSvuagt63yJftyx2XV8ILAQWAguB8yCwyNfzoLbuWQgsBBYCC4FdCNzbyFf/wntMMnPXhCeN9Iu1y5ESQenLuX/59y+Safgu+bM1n1mSfWucPUnPrfHT3JJMlRTrEv9pnLtbvmPmMmvbJfb33pPsO/XZJbuSfc1w7exW76kEFX17EiQlm6q9JkKrneta+9M2jOVHHmp/fuSoJ2w0+adya1LU7bPkPj3WF7LM3lU4rgWiUiuc6NeP+e10WH05rnfcfuc7Cc8kGoXEUD8qTBOpeIoZpF8gbQcG4V2z9fmoFOFEH/0dGQAAIABJREFU3JMkZRev1F7GPXKErttfp6s0pyGejb0Va0vfbsNqP9pvFyddTvWthEddL324rd1FxxBB8jNby3wuNUf9f5pT8tmSb2sN0HZe0anzVzIkrZGKe81D+044KbGr1UqdzNqf6rPk0TG6GO3477Ez119nM529zMbwe1xvfq/O0XGua7MqYo0jtWniTPw5mawfIZxsWG3d14Mztnu46EwFarKLsusxh5O44jo8QxrX8fFS9X4aE24/uXjRXWP0bI2GLKWqjGNyIYuoRuX4UIhDCCkqDjmKk8+oIH32s589iBQICiW8CwuqTqm0u+aaa0blGe+55P2xv/RLvzQqFCFOqVaD2KCyjPvqyE7kfMpTnjKOjYVUKnwgOWh7yy23DFkgMiF1ITQ4JvmlL33pIH2pcoP0ZRyOZYWI4QfyhypL5K53rrpPQL5AwkCkcmwpFYPMD5IFTBgLLJ785CcPwq6OyuW9m5CEkFAQMFTZQdwwd443hWS89tprD495zGMG+QoRVEfsatz1tbXztxQfK06VD/i65OuAPo+kNSLFZI236r/oA3KMqk5IVCpZIbEhyiDjIO6ZO5WqVEFDZoEv1aeQWNgGmLndQ3K99a1vHeQYR70Wac54VfkKcYfeId0gXyHJeKcpMijGRRKiWzYBUJENKYhtQtijY62yTs8CilnpyuN/4YLszJMKX4h35OT4ZY5jxq+6WJVipsY+iEuIVDYhVCUtZD+bAlxmZKEN/gEBDBnJEd2PetSjTjc7eFxIcdafDfRZgHniz5DBVJxC9KIPNldQiYrfYPOQ2+gD3UGeEyOoNKZylUpgf34ofNmgAcmMj7GJAew4kvwRj3jEqKgFY8agHQQ39sJR51Sx0g6bYxz+1iPSqbpHN2wCgIjn93o2Zow67hwCn80SkLiQv8QHql+pjGXe/CNGsvHgsY997JgzP+AOUQ7BCx6QshyRXO8fTs82dRw3ODF+2a/7xZd8yZes/PhsQVvXFgILgYXAQuBcCKzF5VywrZsWAguBhcBCYA8C92bytZJOnpzxz7fmuZUArS+BXTJ/ljTfGjslMPweTxLt7VOTnnsSyV1SPiWe9sqgSYhurrP5dXKnz8+L07Fz8Xl0+t8rzx5i4Fhb7xLxTmR0+LqtO6FR8njys2zOk+iVlFNf6vp0f/Z2SixUf8m2NPnJ+Kmazefh9zg+RYqqXVff2tbJ4RpHid2S5zQ5KS98VfJjzNEI34Ev/11859F5p5WvRpR2tqV46ZxLb5ow1T72+Irq3nVV+nL7dHuZyefvBzsT56yyNMleSUydt+vT7cpjo9pzitezBHEaa+bfdc1l2PIL9yOXM8UIT2JqH37N45vjqclifp9tmFA7cWxT0ll17muMj5v0nOJQtz6pvWglV4o9nW5Vv1vraYez263HXsch6d9joMd5HaPDozZXEKPcJrs4nGyvYpYe/6vYpDiS5uSx4y74OmF7wr9+7vbPv3ewi1nVF6QhFYoQCBCTEBVUyVGpCHkBCQrxwXtPIUIgcDg+F6LTK+iwIQg3iDeO2oVsg5CkUg3CDMIVYhJiExIGMoafqnyFcICsgqyjwo0fCB5IHY5NZXwI4KuvvnoQbZBoEGpvectbhuwQXJDIECqQVFSlonfm8dSnPvW0wpFqOY9LyE6FK/1B5kH4QWpBtCA35CtkESQuFYTgBPEDsQWhB0kDuQZRwzXmAvlCRSzv24Ts452v9KdHvqptq83OfMDjRiJfPYal2NH5ldqZb7YqP4Ng4gdbATNIUkgxqqPf/OY3j6OIqciEfKNKuI6rhkiHfEVHkHJch4T12ED/tOOYaq7VO03ZBIAtMQ6yYEOQf+iAfugPMrc2BmA/2DjHEkO2oVeIMmwFIhyiq8j/is8J+7pWMdd9E5zqH2NiMxCBN9xww9gowKaCInoT+boVb+ibDQhU/UICQubhY7yLGFLP4xP9QXKyEQGf4ihvKr8hyMsW0nrkNujPOSVn4YA+OMKXjRvYOz6JzfM7xDv2juz4O5WjVUla75AmRiS8iyDFv/B7yGPiDvOGzGRjA5tG0CdVqX/5l3852kF6Ymu8Xxd7gPj2UyZoz7HNbAhBT9hkrXm0hxAmzuHLkP7IjS1S4Y1usUXsE3IWAh+il3mUXolvtOV4dMYiNlCdz4aVel92zRlsIGipHKZiH9nZJEJVL23UVsD8S7/0S1d+3Bfd9fdCYCGwEFgIXDACa3G5YAhXBwuBhcBCYCHQIbDI17PVSQmnrWTqXutKCXtPfu3ty+/r+tb+UiLqmPFmbbtkRX2Z97Grr07uPfM5j+ydHF1fKTGTMN1KGqWE4rGypPbJNjXBOBvDE/Olq8K+S4J2nydb9kSe46l2kHTOWFXxWW09EZbIm0m8O3PJx7z9c7efvkPVk2E6Tlf5qvrQuZ55Z6sdGzz6PSFmRzWsVIud6UPe71hYn0lgVig7+eYw5D95h6zqxud8Ib42s6EuYVnj1dxmVcSq81M57ZjTNB8f2/vxezq9uR1t+bnbqI5zjN/s8b3y1/PEwbR+qN93+OlYd/Gd2z9P1iWf7I4T1XFn68F51uE9647HpK1xkg1UH7N46/Gk2iZcaoyETRfzu2eXEUMvvvjMe6BnMf60cvCkOl9jtNrFTFena8lJLEu4zHxQMdYNLWrzyV7PrM0mf/JlPqN/iJz3v//94x2d3/Ed3zGIDaoIOfqXClOIU4gVqs8gNCEeONqVdyJCTmq1Jf1BeHJ0LwQmFaeQuEV2UDkKaQuRS6VavUOR+UCCQXT83M/93KgshVzlBxIPcpiqNqrYuAZxwz0cGwrBAdkLqYRMyEyFLLJCBIMnZApEH3OBCEMmt30IFvqBFKRyF3IHmSBBIHQgTSCEeZcrYzFXSL2bbrppyAe5RcUllYiFCWQQcwVbrkPcQkimI7JdRyVfiif+7AAhpPbBnN3utJ89Puvx3OWrCn5IL97Lig0xd8h1sKe6GV1xNC56BT8IK4g6iCzIUEjSIl/VT5kPtnHzzTefvqsUIpH76RcyEV3yN0dcQ/ZSYQz5jf45jpr+ajMA+qTSFuIPwhVdQOJB2IMT+uhOIUi+qvgWrsjM3Kg05XeqVKmoxKY4QhvZkL2rsO3W1/ocgg57orIbsphNET/xEz8xqi2T7Mwd8pf3OL/3Pe89PPs5zx72SaVmF49n62nNmf8zP/6x+QCSFP+GGOZYZ/TBZg1iBkQmhCO+DEFMbKEqls/wQfwIUtWfFZAd8hLssBN0hd9StYvOiR34Pm3wQXwVGZCHvohRbLYgTmAL/A3uyA5ZDPFKZTz/uIfx2CyBr0OiPuxhDxvyYR/EEGSgsheitn7YwEEbNoKwuYDYRj/Ihi1CQPN/2rEpgbiBH4BD2Qzt66QA/IdNJpC+bA7ATmtTivr7qnw971Pfum8hsBBYCCwEZggs8nXZx0JgIbAQWAjcYwjcG8lXTS6mJPQswdkB1SUKta+tL/4XqoQ9Mhw7xlai2JNH2r6T51gZaO9yuN72JMF13LtTNu33WNvx5GSSqxIyW8RBsq/O5joduPzpfk0wdvNN/VTiUufhiW+1JycGUmJe8Su5ukR8lwwbn8tRkzpOknnLft029Z2rRb6mZG/J1yVtz8h/Usk6w7/GqKrXUx+yozo16eTxalQzyJHDZ445PvlcK888HhR+9f+98ST147HF9dT59xb5mtYDTcon2buxy1/8/jTv7rOZn1csrHGUlHG7SxiOz4Rc9vjTYXis3ug3VW9364XaYPKvioGz9SXFSU84J79TG93y7dn1Dn/HeIZld037cB/1OfmcEy5qp2VTGm8dk+6aVwN6X2ntHu+BlndLp/jjcc1j95BPYmC3NqS1eaYPxVI3rNQmE8Whi70+JgQKx2lClkEUUMUFOfCqV71qvJ8SIgsyjXaQr5BcVLC94AUvGAQWlW3q57SDRIC8hfShgpXKvPe+972jXwgzyIU3vOENg6iB+Ch9QkxAkFIhBpkBWQLhBFFCxSJVYVdeeeUgkGjLvZC8EHRUXzIWMkFaUGkKscJxpIUFJBVjQ/ZB4rgtQhaBA1W0EEkQNpCvkDW0hURhvtdff/0gaPgcco2qSwgXCEHIJAi2Iv54hy7EDf8Yl8q9uu7PEF18S/ae1hu1M3CDFINQAnevtO3W8S6+zeIelZWQqZCwEKzg/NGPfnToCdLxiiuuOMUaucCEKlkIUY6X5h8VxWpH6BYiCt1CmkLqQq4xD6oRn/nMZ44qUvr74z/+40HQogOOHIbch0SjD8gyxsEmIS4h1XgfLG3QLT/EiRn5qvgrxq4DSEGOW4aIxg94BynEIDrALiHU0lGyuu6k9bViJP2BHRWdVF6DLTavxytXjEAWSD388AP/9wOH+/0/9xskOP7n7x7VOJjWupIJnIoUZ0MEvgWZzT/8BeKZ/+OLVCPTnipONhsQQ/iHXiBe/V2vyFQ2WsT1+973vlFRTf/YCOQrJC7kLjpHp0W8cg8bQdgcQT/4JRhB7lMhzRHFVKkyF2TDx+mbefCD7UEUY7PEQO7jb2yGcbBXNgNgU7VxApukoh4CHJ9GBjZw0J7Yh92hB2wOH8AGIJ+rChe9Ij9x7dZbbx3t+aEdeqViOJ3msypfL+RJaN27EFgILAQWAh0Ci3xdtrEQWAgsBBYC9xgC9zbytb5k15f9LmE6A6QSl1tf6O8xUJuOu6T9niThhciaiAhNYhZeFyKHz8311vW9RWRcyLyPSaK1D2EX3fkuzZSQUftym9P+ZgSKtpv10Y2Vkv6npJ7J7mOlv50oUPJV5ev0m+bgCTqdS/m520FnF7RPtlQ47LGnmZ072Zx0P0vapvE9wa22lI7mnM2xswPk9ON6i5R18tWTp8le3A46/1B8SveKT31WiXiN604Y1bwdr4Rfl6D1/me6Ult1H9W/99qix9TTY/4OFx04ArWzu7K5kr02GtS7eD2WuP90sUb14fHLZXHfdjz2rA21dlfbmr/as681iq37cFWBndqnbCao+9SG0jrm8aizJV8jvf8Z5mpzNdc07phHOF486c99SeVWezm1mZNOfNxkA1vrTPLLrbV05iNqe8nOtrDVymCPS+n93G6H9K8VhS4D5ADvj4TgglSA0IJUgfSCwCzylPsgM4s0+8mf/MlRyQe5orZeJC3kBuQqJCVkCATq4x//+EGcQXr94i/+4iA+dH2ENOV9qhC+kCX0RdXZr/7qr44qNwgYyBHetcqYkFEQXRwdSmUqR/pytCvj/fzP//wB8qbIXXBgXMa/6qqrxhh+9CtkJXIyR8ZjHKoEqXijf8gYPnvFK14xSGJwggSCOOE6hDUVtpCP6ApsuY6MkHI//uM/PsjjeudnWmfUZlNcTs9M3g6bgUiGDINwKqJLx/PY4TbufjCL31T2ok/IT3BgfHB/znOeM/QJSVV2CYH1pje9aeDMD1XOVCZSYVh2SltIVSqoaYt9gin6oS8qGiHIIPU4LhZin2plSDWIe4gzSDrIWt7Fiw6Qjc85HpZqbH3vKuNpNeoxa7Digr6pgGZjARjUcbZUkCMvxLwef+txo4tNfE5/EJvYIrbNHHhXLqR1Hf2t8RA9UIELKY4fPv2qpx/+13f9r2Gf6q9pffL1suwGGf7jM/8x9PLGm984jhfGB+v9ttwHEUz/6IVqVd4PTUyhKrSqT+mviFzmhK4hZdncwFwgW+udzZCo2BAEKjbCXNjswBG92BKbIah6xd7YsPGEJzxh9MG8Ie+RBdKX2EFVPz6M7WEvENkVX9mgADYvetGLBkFNdS5zYLMJGycgSMtOmCNjEM+wJ6pf+Yy5YGsQ3pC2bM6AbMXn0RXEsBLlXGceyMK7qZkD8YlNL2AHmezPcMznkksuWfnx7qF8fb4QWAgsBBYC50ZgLS7nhm7duBBYCCwEFgJbCNxbyNdOzpTwmCXe64t0lwycJRW2sLq3X9+TINdE556EaSUzjun7GJw8+b7n3q3ksc5xT39d0k2TMtpGE/OetD/PeFs6cex1/om82CND6lMTTp547MiOSig68beFncp4Jtlq5ETCXZPVW3PVeSTixe/Xvs9UlApxcowvpOSiz0krbx2XzjYL99P+T44XriRhR9aovVZSq+7xeWlfac4lw4gRojdNlqluO6ydDJnFpTP6mWwuUFt2W+zmqfPxdcRJAvd7xbJipttb53OdP7vcTjDsWTNV7mPi5l7iwft0u5xhoLKldXnP+rQlp9tLtzYkbLfG34qhST9OFnZxdhZjHPOtuMb12vzgsXOPr5U9b8XaGbbah8egupZ8Sn0gyap46vhe1d35DmNCfEAwQHBRDQgBAsEBaQWpSYUoBAJ9FvnKkaJUvkK+Qk5qJReEAscNc8wu72KEBIPwgHSAfKQKFvKGSsV63yuyQ8xwNCf9QsZRQVlHHUPyUFlG5Sjve6U/fpCTfiBaGIcKNAgRxoUIpfoMuavSjz4ZA/IOEleP/gULyA/mCLlD9R7VapCsVN1CZIEV4994443jnYyQP+BEpRvz43NIJsbhB7IQUpt3lkLWcOQw8mn1Y9Qr6+3Jv27tmT0bQAJCXiEXxBQVl1Xp6cTb1rNKWhfUnqvSGfKV46shpPlhHIhQiDOINWRC3xBe4AE2YAg5B2Z6FCtj0g+4U20NWYausEPe4Um/EFmQU7RDB+AMmf/EJz5x2ALzxj6qshG9oU/GLAJSK20VF49Lvp7qdfVb7AfcX/Oa1wzbpfIU8ptjgiH+qPhMlYyz+Fv4Y8cQetg0/oUdQeqxScGJY8hLqtNpx/+ZL+9BZqNEbQzYips6Z50vhCQbE17+8pcPcpuxIUDxWXSCHv/kT/5kyMrfEMWQ5Pis2jT9QIhDnLPBgk0a+CQy8r5U3vOK39M384R4pT0bGSBC6whw2kB6Mi82X2DnXKMK+0Mf+tDwW+wOnKh6RweMWeQosnE/8YV7qUynLXb1wT/94OG3b/3tUZGKvNhpEc11dDXv0GVsNldAjEOiMh9iA1gwJgQt7xeuqlewpR/eV4sskLvMGRuhKht/hfwtn/B4vsjXvavxarcQWAgsBBYCxyCwyNdj0FptFwILgYXAQuAoBO5J8rXewVTJDU/87RG0S0J6wkbbpYRwJUtSknePHPf2NrNkbZL9GMLjPAnivXipPraS3dXnXjs6FhNPMG0l5TRh1CXi985plhwuOVQPSlyobXsCW/WguM0SmjVOyZR0VAmx+n8lcd2u3A68r0TWpMRemuMWtim51iUV1bZO50+lnbyf9cwxlzsNPMUpxcjJg4TfmfZCOJ5+flKYTYWr24XacGdjs88Txh5rT3Vzclxy0t9MLrfFmV7Vhju5k81t+Wf11RFAmjBW26+5O85pnUm4uW/P1rWZyblvl20kOTp8HYMUO3Qt7+LClpwuW9mG63PLvwt7xzXFObe/zub08872uxji927FGrWdFOM7/P2+FOf03pp7vZ/SsdjycV0X3f9SfOmw3RvXfX3X+NfZlveddJHWPAgxqvMgSiHqIGg4BhPiggqu1772tYM0qHd1UuHJ+1WpKIMkpaLP3/kK+Uq1Iu9cpW+IT6oVqdSDVKAaE8IUkuqTn/zkaeUrBBHkC/1C1EBg0AZyAhKHayUL80WfvFMRMgbClHfBQpzwHkwIF8gb7ucHGZk/ZAb9IDdHmBLXtNqSakH6e93rXjcqODmmlXdGQqq8853vHGQeZNCrX/3qUUUJwQJxDRkNCU0VJ2Qb5CrjQQKDFwQiJAzHida4p+vsybvMPZ6UnXax221cYzffPZAZQp0jpSHqICWp2tUqye4Zb+Z7blv1XlGq/Ti2GtKq7IoqZCoOIeYguCCbIOb4P2Qb7+fl2FYIf60IZQyIS46AxuaYC5WqVDZSiQ3pz988d0GKYbtVyQgpxvwhyvlH1W8dPwu5BfmPHTgJ7fh7XNW4kXy5qn2ZHxXjkHuMQdUnx1GDQc1TY4r2m+Jvrbf0X2Qdc4XU/uEf/uFBCOomAohXqkUhSMHuIQ95yNhAQaU3vujkb7IBj0Fqi5DmHCn967/+6wN75gS5TlUvRCb6J25ARnJsLkQ0xCYxpHBDL/UeVfwbXT/q8kcdnvK/nzLm87GPfWxUUuNLyM57g/kMYhNfZ070jc9xP8QllaK8U7Xet0ycwS6IY7z3Foywf2Sh2hQbwTboi/fGcg17xT+xDwjet/zaWw5/+sE/He/uZSxiFDGLuIZPIRvjEhcYh40FkP3ogB/ugTjGxvUIYWIk/RBrOPqY8emHql30xEYBtVH0UfZFpfFXf/VXr/z4zu8gq9lCYCGwEFgI7EdgLS77sVotFwILgYXAQuBIBP7/Qr76F+iUaEvJ4g6uPQm/Y6BO8mgC4pi+UttZ/xfad5cE38J4hi3XvN89yfZKxHji7kIx6RLYM5mULJglCPfMq/rq9OjH4abE5FYSPpESM9tIcneEgn/eJdHc5lO7lNhTfScCIM1jplO3o4ofaRy/5rZ7jG+ncWf9pTjU6XGPn6rNdrrs4lJV6Cad1T16JGrNtebnR1xqslz1N/MXT4puxZgae8s33P8Ud00O13g+N9Wr+mYnr+uws2nFejZ3vXaXY4xPjuquOSFf0kUXg9y+a1OV4lL3ah/+e+nCbURJh712oO1UV0kvaa3wOc1ihfoJpIrit2WP6m81f9e1+kHnk0mnyU+7WOS6cB/b8g+V3f3BMSiSN/me21gad+b/+pw35JCK+7rWkcxuM/xd79+kEhGy5Bd+4RdGtRmkJQQFJOMjH/nIQSZWhexb3/rWQaQ873nPG0SBVnEyNjbym7/5m+OdilSqQVbSBxWOVIhxRC0VtUVSFH6QHpBxEJRULf7u7/7uOP4XIpbKMUg8iJ76wQ+p7IOggwyiqhHyAjIFIgTSs44VhcShPcQjfT3ucY8bFZDqe8heZClHLkOcXH311aNfiKIbbrhhkL3IAzHEMaiQRhBtzAXyBpKtyGhwYHzwQh7wgjyGHPI1T+MReKQqzHqvr67H6i9qW/QBQcQRuNddd93ABGyZuxJwWlHXPUPO1ve6B8Iewo8KVXQHLlTzMVdwQv9/9Ed/NOSB1EIeCFTeWYpN+FG8jEk/2ApEIxWM6AMyHPIVmyq5IAOpuIX85ZhpyCn0TAUlOoaMp3oZQqvGKdJ9y9e43sUe9+WyfcjuV77ylaNymipLyH4qsh/84AffhfiuWOJxQNcqfi+fxp6o8uUf+EHs0W9tIKhjusGeNvQLQYvv4APphBZd0/13lUt/hzwEZ+QCa4hw/s+GBQhiSFCqTdmggK9QxVnkK/2UbRJvqJ7lWOAnP+nJY4PGZ/7jM4OQZA78zYYK+ucoZ/TL2FTQgy1+D4HJdQhONo/gf8hGHIN8pWoVm6vjkKtylfuxI9pjP8Sfa665ZvT7iX/9xNgk8H9e9X/GO1z5TE8FoG/miNzID8kNgUrlM3bGdeaL3XE8O8RqVd+jT8hcZCe+ghcxBV1i2/XuY7VR7qFv5sX7bh/3uMet/Hj38Ls+XwgsBBYCC4FzI7AWl3NDt25cCCwEFgILgS0E7gnytb4s8yWvkqGaIO1k2pPkSAnH2ZdnHUsTxJ78cflmyU4dbyt5Mfsyv6WbY64fg90x/TpOem8acw8eel+X3PBxZsnxu9ueOvl8HE2sz/B3TFKy3ZP0bjee4K4+Z7joOKpHlXWmw5ku1Zc0AVp+tDWG+2X6e4996dhKUHcEQZKvm2eKWW4bnd66GNHZyR77dnl8Lp6IRobZHLS9t/X7iujQSmC9RxOxbg+FhRN+db8nwLuYcPr5HYczFcnul8l/98almX4cr6046n4+s7O0rrksvgFDx/drda8eK+k+pjqbYejXErnl8anW/dJxxZ9Kkms80liW/GsLm+QX1b/L5XG12rn/dfG2bLXaq+3ujdFu3x6nZ+uMz2u2PndrtcdGbzfzH52j23OdDODvmNYYqVWWM910MUDtCTLu1CdPXpSsdudrpJPC9EWVGlWZkB2QqxAlkEYc9wrRwd+QR1RhQUBCdlJpBqnCEcAcAesVi8hAJRjkAv+nWgyyjX+0pSKPqjnIinonJp9DEkGK8v7E97znPYMAplqSCj/GgcCAQCkMICMguSDoqMCjYrYIEkg+KuQ43pg50hbSBhLop37qp0YlHVV6YFTygw8VvcgGcUxfvKcRUob+ec8rhDDzo5qP65AhfA6ZAtGCDHVEM1WxVBQzD4hYSFCqIDk+VX26i4vJTj0mdjGZdugTEogjlPk/lXcvfelLx5G86POMLckGFY+TW3Ge6+ALRpCwkKHoDeIcUosqQKoNwQOSDMIKkglilONd9R2YNWfkr+pZKh6xPSoimQNkYx3rzNjojbGZIwQwZBgkPe2pmIZ0hGBjbI13Wi3qWHRxpfP/+py54juQ8MiBn0CqQT5je+nI5y4eaqyjf+YJFvTPMdt1nC3kMj/YIJsdsFF8j/ZUeHPMNpgX+Zf0m57jUlyu9ZS+8adae+pz/Jkq5Z/92Z8dvgV5in+gD8WbeEPcoWIcP6KC9GEPe9jwDXyXanJ0zJG+YEeV6E033TQ2iOC72DA2QVuOd6aquEh2bI+qY/5BnOKP2Ay2SVvsECKfKmhk4hhnbJZNFpCvyMAmC46xZsMA1bFgyMYOCG36xWaJVVTXckrAxz/+8VF5j50zDnIiE7GLcdB9HQ1NPKISl80hVIqDJYQrm1Pog7blBxWf0BkysjkE7J7//Oev/PiewLTaLAQWAguBhcBRCKzF5Si4VuOFwEJgIbAQOAaB/0ny1eXqCIc98qeEjSZmuiRN+uKdko3pM5fLk7575L6n2nSkwd0x3h7SIOHajT3bSZ8w9kRQl7Tt7t2LQUrkzUibGXkxu8+TOsfiW/Px5KTbrCaiOwyS3XjSWu8tm9dkVZcArftmtjlLvO65T8dW2dRmNskNq55SuV2+wnSGUZp3F+s8hiRcvT+dc0oa+ty7WDnTW8lDZNkzAAAgAElEQVRV2N3n4vsMMZx8nfmW4t7hVUlVten0+5kYIORrfa6+6HbQ9eeyz6qgTuU/OYp6b0zZs44MXO+48+zo2ZrIZqbuvXx6/1aCXOOGxojZ+qkYOk4+R/fJuq4kj+pNbcPJTY9xe3CfxbTONx33pI/ka0pEa2zYEx+62FLYKG57YqHbeafPDtMUJ7s15i59KBGKLV/0eZtWnSmGWzafMEwxxden1G/5mGKKP0FOcFQuJClVii984QvH7xCsEJBUez760Y8e1YlUNVKFCDnLu0up4oRQVVsuWSD+IDnoHzJBCT+qRKlGo0IQEoK/IQOf85znDJKVI0QhfiEbICt5ByIknb6rknlUhS0kblW0QraBG2QIBBTkDmQvRA1VeVRD8g7Khz/84eP4WZedsal4g0CCOPu2b/u2UckGVpCYEB8QIFTs0Qe/Q2hCukGyPPe5zx1EE0QYcnH0MRWcEEtUP3I8axHIakPJt+r6HttPbfBN5ICc5shk8EJWCMwiePw+/9ttcCZLXWMcxoUYA0cIQa5BeKEfyHWOHIao8mNwPQ7RFwQ3ukP/EKhK1uqaQRuILapu6RfSDbujz0R6ps9m65XHtxS/IIHxnRe96EWDnKQynOppNg4ge9qAlZ5PUixDn1STUgVMtTVzxD+wO3wF28XOIUDRL9fwXWxej3X2NSTNI8UUj3lpHeT9ssQJNkVAeOK7VHyrzsCR47AhX/ENqrEhXyHLiRlcw9eQnc+JSxCcxCNiEzGCuMJ8Ibj5P5WpYEwFKX/TD/Iyd+6nwpWYgi0SayB1uYfNFhyBDj4cy02VKnqjihryFZuiohYCmM0CxEoqVet9s5DC2BzkNiQyc0P/2AGbNni3dL3PGEyJIxCuEOjMEzk5rpnKZLDCR4hl6fkAX8C2OVL9sY997MqP73kYWm0WAguBhcBC4CgE1uJyFFyr8UJgIbAQWAgcg8A9Rb5Wcqi+sHtiT7/wpsTL1hy6L8xd4i3154lATbTMkhDVF21miYM05p7E8Nbc9/Z7nn62cNJkzywRNUtwaILd7cCTHvr33YH1Hkw8AdbNpeznGJ2WzZRf+PxSwnzmK5oQcptNyfRu/ipP9TlLSuncXYbuPvW38yTWkR3b0Xd2ua46rBzXM+0C+ap6Ksxm8WLLJ5PtdjHR23Z2NoubM1yQtUsy6zVtc9/73JkQo6ptFvc8/u7xjUR67vF1Hasq6uirbGTmG0mne8jXmb+mOOF+NfM/ja1l64qDV7fWNcc4VYB3+lYbTLHHbcV9WMnHkr9wr/5UHj7Te/y4TV0bys66I5K7tcFj68z3VGZd19W29Hf3xRrLP08kQ7IP1aHH78LCSRLdvMQ9PlZav1RO5NAKZJfL5Uh2pr41bOT2k2chshbsIzghX7s4Wnal60DJ6PHF/dhjjOrtmPWtKgupBKUqi3ebQhZROUblKUdi/szP/MwgKiCxOPaTo4ghwajihMSjotDtXm1Bq23VHyDUOJqYo0UhViAzOEqUKlnIQkgVqs2e9rSnDQKlqvYUC/qG7IHAgVChklWPNoVEgQCkYg7CBCIFshjiFGIKcs5lp4KTyjXk03FpB6lEfxA4EMUcMwzZxfGjyALZwrGn2BYVisyNqjrIRqofIXMhh3T9rvG7dSKtfb7Guy1pTGPOVIRyzDMyQQZBaEGCug90a04XP5Idqo7BHwIagovfwR7ymUpUrYJUnfpYFQMqbqYY4mt2+Y/7qMfl+ts/73xIcU73MO6n/+3Th3e/592HF7/4xcO+OEIbW+H3eteuP7dofPH5a1v6h+SHgKQiHRKOTQ6QiPwfjMGVDQMQhhz3jN/qseA6N40zHodTDE226vexMQP/RT7ezwuhyT+vjqeylKO46x3MkPH8sGkCUpaKcTYr4FPEGwhNfKkqoMGBzRPYE1WmkJK1FoA1cYQ+2SDBxg3wuf7660f/2CF+WsdkUylMdSskMNWnkNeQr8iHn6BD+uGHimY2c9AfWEMwU7VK1SybNNAJxDMVrLzfms9rswX3QBpTWc8mDo5CxhcgXol9xC+tTta1wWP8pZdeuvLjM0dd1xYCC4GFwELgXAisxeVcsK2bFgILgYXAQmAPAvc4+Xr7qJUaoqREtCfa9sh8bJsuqZISPt53SgT6F/gkTzemJjD892PnVfdv3dclK7fuO+a6J1T8Xk9mJJn8y7YnwGeYdrJqIo42exJsnnze07fO/xjdV9+axKnPZhhpmz24qO9180lJMO9bsVH59N4LTey7X6Zkq+NW+GviUZP5rnuVXY+SS/OtfvwI1y1b6uZR/aVEo8YErl980cWfP7r9JI6m+JPGSgnErXhb/ejxoIx3SvDccScBm3xV5+XJWbflcR2G5oTQ1Tl1scLbuP3NbLOL9TpWR76Wbbl/dHNMMb6zv/rc5Uu+X6Sbk3G+rnZxU3Wv8Uo/Tz7DZ0qYpqTobA10vSghRV91HGEXd7f8LK3ZHh/cr1ymmR3ofB03xd7tsdp2Jz3M1qPCfMSAiy8e0yk5tL9ZXHPc1L5TbEjy6Hz1uscRyFf+w6dH7OC/O+785/2qH3mf7jtJ99VnimXat173udOOz6jagnyAsPiGb/iGUSFG1SKfQSpC1kGAcBQnpCVEJyQix+tS0aWEUs3F56f2Xr9TnQa5C6FJ5SuYQVJSHQhZ+PjHP35UvlHVV+9qTDEXsrTmiSy6RlFlRuUlVYKQgPRDBSpHolKplirM6AtSmnshhlT/VKmBVxFe+C1kE0eV8juEFyQKR5FCQHHsLuQNFW0cWQoRVmMmm3C9enzt1ojueabmgs5e+9rXDqyZ9zOe8YxB0Kksyfa7NaMbz9dldF2kIH2BJzqoeJdi1Gwu3Sal0pHG7sJO9ZfitrZLzxVp7Uvtym+phH7X77zr8PLrXj4qLnkvKxsI1IbLXkvePetJ6QIMqKqEuKNynPd/Yq+QgGyGgPSDjIXUw6fButbLtM6pjXnsUH/29aJbXyD4IRZf97rXDfKR+XM8suPM5gY2OfCDrBCs/BAL2JRBxTjHCBOTsBuIUMhSCGbIVK7hy/yOXYMHuEBgctwv2LN5gn7BnmtshmAe+ACEKe+KpfoU8pZxIFmvuuqqUUXMBgtIWEhc8GTTBDhDnDIeGwogdyG4kYOxmBMVrZCvHPeM37OBBPyJU2wUoZoWEpm4QX/EON7FzP/ZOFK+4XHfbeSSSy5Z+fE9gWi1WQgsBBYCC4GjEFiLy1FwrcYLgYXAQmAhcAwC9yj5+t+fvTMBJ+TrkbKdNu8SsHv7myXx9vbRfeFO98/k9STAeee2NznUJbWPnbe3P3YeOs9KQmrVjl5PSZ9jcHJsPAnsidu9yejCQBOFbhcpKez3zZLajvPeebs+tJ8tW6nkEPds2UvXV43vyWf6TJ/p50nWWVLO9XkmyQgFcNFFdyEAdAy3tW7elSDs7p3J3enRk46d/QydcMytxFC3o5I72bNjPrPL1K/L1ekVGSFktWrRbdZtKtlbsruE/x5deJvOZj0mKQ5qf36/yt/pZKb/FHuT/6a4tDX2LK4nHabYqP6gOuD3LmanGOfya9zUeHHGf7H7i+78+juLAV1c2YpfHfYz3JKPKi6d/NynfrEVX1U/XuncxZq0Pjhuvl5t2ZXHKLcbX7/O+JucJOAYJZ2dxrkTwtaxnsWmmc7S2N4eUoD3IEJwQLAWUQFBwBGcvMcUsgJSFEIWgvQHfuAHxpHDkDvp6NYU+wp/dAqxyfGp11577ThClWowfiAnITEgTyBfGZtjODs8+FyJJceJcahSe9WrXjUIFvrnfZHMC1JFqy+VtPX4guz1vFbz4F6IRd7/CPkKYQOhyTseIYo4VpnqXcgnSFnIna4C0W3JnyOSjjv7Lfsq3SM3JM+tt9463oELgUU1M/qro4fVJt0/98SEFBuqn63nLu+/sEj3eRzxe32tnMVOvdatJ+rzKle1T2szhN373//+w8033zw2LVA1DlHIPb6JRGNSkqHze+yaimYIQPwIQhLfxVfYPIGv1qaI0m3Jn9Y/v6a6O3atZf5UmUMyMn/8DWLY8cYm+QcGRRDzOxs/sFPIV+6BPCU2semBeUG2siEDkplKUyrvITWJIcQybJoqVvDgKOEaF4zAi7G4h3+vf/3rh19A+KIn4hqEMT+Qtfg0Ma6Ic+yPdxgzHsQxsiADmFOxStUrBO8tt9wyKms5RQC/J05wjXc/symD8dAhuDz96U8fGNVx6YV3wl0/W+TrMZFptV0ILAQWAguBvQgs8nUvUqvdQmAhsBBYCByNwD1BviJEJT2qIuI8SY0uAXj0JE9uSEmx8/SVEj8pidL17Un2lDzdI9fexI7ieN6xkjw1j+p/71GLZR/YiB+/VuOkZMkxsjs2innZovfXJWZSkksTNJXg6WxAx9aEeiI9/LOu706mNAf3PU92epJuD3mR8FXd1e+JYOnsNuk3feb3x/vk3Zzub46pJxbdBhW/zgaT3mb2oDJ1iUHXZZf09DiZbCaNN4tP3t771PkO8hVS4fbPnVZ4uC0km0rxOMmp93o/KRYnv04YpTl5QrjadJ8nf9sTl5PvzzD2mKV+dczammy9w6Y+d//ROXf+qTad7Fjnr9gWBhqTUiJ2tAskXxfbttZTt6ukQ8dhFidnzwiK92xNm9lIETFKaKh8s3Xj1HZOYuQZXz4hvflM16qZDpPd7vFLt2H26HXvlE76cF2nNbGwrueMFEt8bhAVvPe0jtOFyIFc4N7HPe5xo6qLajAlEz0+pNhWzz1FhPB+2b/6q78aRBJjUElLFRnHlEK88k5Qxdb1yzWvGlc5inylwpYKQYhdCBGqeZHfN1GozyoZq7agZC+kChVs4ASBDQnDex/BjjlRIcxxwxxPDH6zqraZfnXd62Kkfq4xrkhjyGCIoTe/+c3jGFyq7SCwPN6cx846mbq45p/rWlmya7V0XeczJfu7GKV+4LHTfV3jrN6XYn6KW+5PvAMUW/vDP/zDURUJxkU+qixp3ezWkvQsQVvfEJD61/n5nNJzXrXfu5HMYw6EJUQomx14ByvkpFaY6/OE4lm/Ext4JyoVqWwUwI+oCMVf6Qs8IV+pRIWU9Z+Ea4qLxAZ8gUpV5IV4ZZME/WtccBurzSP8v44IrjYcyX7bbbeNindiAv1R1csx0WzIoAof4pU5Vazg3dkQtPSla1pa8/WzRb5uPdGs6wuBhcBCYCFwHgQW+Xoe1NY9C4GFwEJgIbALgXuKfOULWR2JpsmGlECaCapf/maJyj2T7RJie+71hAZ/1xfmdH+XMK779EtyN6+UXElyVJ/dPBKGW4mOPZgco0tN+nQ6VZk0EeiY7ZGt2qQE2JYOZolzHbv0Xzj4fT6frXmoPaV7t/Sr+ki27oky+kvJN9WV4ujkOgkc7aPadvbsn/sxel2izMdw+fbY1nlsJmGofu3JM8a4z8X3OfNeVD2C2fW7Zx6dDaX4o2392GDH1u24ME4xZ2YjGnvSfPbYl/uNJ0mTTHzm5EGXMK1Yov6XkpQaK7r47bLMYoWP260THtOTn/pR3oq1zkVt0nXqtlvycY8TbRrbPF47TjNbSnh1Nu1z0riaKgxTLHa9zWTtdKd669r4vDz2Jpv1dbpkTfHLMXcdl25Vh+UT3dqR8FWZSp7qM1XaqRzpd1/jaOMbjtLcqnre5fF1fBbHXQe6vqQYo/al/fLc+uEPf3gcVfsXf/EXg5ygouxHf/RHx/GYHNmpx5l6DOxiR7WjqgzSkgpUjgNGDvrnaF4qzyBgq9rM5+tzVJ3RVgkpfqfa7IYbbhgVaxArT3nKUw6XX375IEUUE38WcHtT4q+ugRPVdBwzCvFCpSuEECQylaUc7wvJQgUe/pvIXreXmp/Hcpc12YW3qRhGX5DDHAf7kpe8ZJCCENy847LiivqRP8doPOj0Uf04Ieix3dftNC+NWb4WqLxu3x77fR5lHxo7avwU59y/a51Ix/jqvLALSEg9aljldlvrfLrmo+31d72e5prsW2PgLLakdt6+010RlBUjZjGrYmPhx99gR6Ur756mOpaKVzZiQMLW0dVpbNXXDNOyAyp0qwq1jg72o8a7eKxrV+kBwrkqXyFfOSWAY6h5fyzHGGMXzIM4wYYMNkFQLU+lrq+5XQytOd7//vdf+fGZYa1rC4GFwEJgIXAuBNbici7Y1k0LgYXAQmAhsAeBe5J8hZzhnyYT9sh0T7VJyZkLGatLsGpyI/WvCTT93dvO+veExFZb73uW9DkPJrME1d7+PGnc4bQXP00c1O9dwlhlTImoTo/eb7WbJc894eUJtjTWltx79a++6AmOlLzBf/k8kR+VaOwSo1ufa3WHH0mnGHRJ8iSvzs+TvY7R7H73r102zOsN7am9syVNlDpBW2Nrm2Nj16x6Yddc7Pjp0oFWRKntJ/tzokB9o9NpFwMr8as2m+KFJk3VzzyRu6X7DiOPc7NY4XFq5tdd4nSWBK7+9F73bx8z2UVhozrxz1KMmtkk15RA6eKh277qV+XpYsmWLXtSt4uTe2L+LMZ267jby1acrvnviVUlc6pQna1X+nzSjeNrp8Yk/z09iyQ8k43XfNVeUgw4Vj+Oe5pP8h8+A0+OD4WA5QhQ3s/KsZiQoxwJzJGeKne35qfPwRtCBUL3He94x+Gf//mfR9XXQx7ykNE31W1FjHY27zHOsSnfZRzez/iyl71sHM9KJRrHgULC1jsmFYPCTG1w9rwATrwHlqONP/CBD4zjSDn6lf55HyQkdXqPo8d+91HVlcd4fy7o2no73vuKnBz1DNENyX311VefOQ43+bDKprineFZtNXZWO39+8niq86y42cnjfuTrzJbdqP/P1hC1A52bryFpHVC7SWN0BG7Sb4o9nT8nWeozjwkpHu3xZb3P+07x3W0oraU1R3Rf5O1//ud/jt8hcYkRvoGhMOAZnWupur97nirfpQqVH2IOJG+3/ng/igHzoT+IXOLljTfeODaQUJ376U9/ehxhTNU9/VPpT+zhXbAcOVzHRGvs0fUk2TKfLfJ168lnXV8ILAQWAguB8yCwyNfzoLbuWQgsBBYCC4FdCCzydRdMd2k0S6LuSRhph3uSJZ2UswTCbGZpzK3E8N0tQ/eF3pMt1W4212Mx7JLlOtYWHilx3ZEULnslOSqBUuNujamJCcVvz31pjA63aluJHa965bpXrs70qYlLlUOTk7O5aZJrZg8dmeCJNx1rlgw7JjqkOXY2WwlarntVo+OTkqBbdtrZl9rblu5TgniW3HR7VB9zHLprqf/qd1bZWvNyHSh2ei3pJflQ6s/7KV3O5l/y+fy29OR22yUjOxncpzy56kny0ov2p1XUKo/Kou3rcz1GMPllmrt/pn+rX2zZbvKPFAM6/07rg37WxfkUAxPGyRZVVzO9u2xFvuoGlm490M87W/I1aQ+WaX1L61OaVxcju1jVzc3jQxfX9+iI4z+LsKMKjaNTIRN5b6qvhe4HaR1T/+B3+uc4Tvqm2oz3J0JKUC24ZQedDgvbGgvyleNfqfZkvCuuuGIQjhCkNU6N5XGBv3V9L5vzuTIGR81+7GMfG4Q1fUNUU/0K2aKkY7KR5N+d/Tnu7leqV5eTuXCMK++4pAKPY505Qjr5TPILxzzpQG27dFDtfHOZ26ZiU/eqHPW7y5bazmKa21Z6lkrrm8rn2HaxeEs/hVeHd7K5Y57HPH4cG/+3nrH0uvuL26Lag+LbrbNdjEsxNT2jb90/iyHuf7PYXvLjX7wHlk0YN9100wHiGDKYjQ5sxqDi9VOf+tR4HzDHJj/qUY86XHbZZSP26dHpnZ27Lyzy9VhPWO0XAguBhcBCYA8Ci3zdg9JqsxBYCCwEFgLnQuB/gnzVndwpMZWSYfUFcCtZeOykU6Ls2D7uSZnSl+tj5PPE7DH3dm01abE3KdxhpIkHH29L9pSk9XtScqpszhMSXYKis5EuyVTzSP1pAskTZVtJvoTPlv84vh3es+TMbJ7n8Z/ZWJ7o04TWzB5TzNAj3DSBNEsepXZ7fWaP/bg/J2yTT7n/eLI22XTCsvr2hF9nR8leyob3xD1PQCcsu/l2/p9szmOSz1PtqItZOi8fe6bbzsdSfElJa7cBJTddz3vuVxt2u3CfoD/tM9mFz6OL/7Qjccr/tQq+2lfVvFfkpCNMaw4zYkttqYvz7gOdHmdz3LIdvVcJP71P7anifukGXOo+P5qyi9euN11zaixtk+JjyeG2vhXvZ/G7i0Mli/veLN7Oxun0rTiorde43XqlmNW4jr3L3ukmxa0kr+I/89nZc4FeS+tajcE18OD9qxwLDAnymMc85vCkJz3p9Mhkt3Mf1zdXdXbi64Li5KdPqL7URnyd1HkUvlot2T3TeT86HqQrlXj4H5WEEOmzH8d369mki6uu6/RMoDaotrkn5s2wcN34uu/xsvPPtE50zxCKeYdvt6bX+Kp/1/sstnkMrDWoPt+KZTV+kq/zf8U/tak4wjVfL3xt6LDTWNTNIcXaDv/OZ318X3dmcY25cZz6e97znnEM+aWXXnr4zu/8zvGPdy5DvH784x8fx5FzfDuEbPXn/fpcVA5+X+TrNHStiwuBhcBCYCFwTgQW+XpO4NZtC4GFwEJgIbCNwL2BfPUvgimJsfVFf3umd76j1b9M7rnP28y+hJ+nvz1JrT1fou8ujFJyoz7TL8XpC3JKHswSLTpWSmLq9S4ZltqkJIInLWZJDO7fStSkeaVxz2MTOrbj4jqY9e9JM/ctT775nLR95zsunyaZtb9kL5pk02TsDPuUqJnhXvIlv03Jyb2+1t078+cOX7fhLtmZZNME3p4YsMePUj+VPKyj8NJR0Xt8bDa+24jalmLnVW7pvppDXdO+3Ba2fN3vTUnIGs99V2On+pDqsshLxT3Jq3NSm3ecjpmP22TpeWZL6rcaK123/I2d6Py4VyviVBepwj7JUeOoHbhMfl/y15m9Jl0lgs9tqWTzWFs4qb/6uxBdxmqb8HLZPT6XTWytU51Nuj2n+NnZvMbyPWvp4Y4719vxnzyndbHCY16N4dh3zyNb/p90p35cv5dd+7GynU95nHJ/72w26bp7xtFYwDsXP/rRj44qVI74/Mqv/MrT40uRJcVRjyt71pSST09xcLvq1j5v57qt+Wwdd+tro8cD5kqlbsWf+973vu2jk2KYGs18KtnJLEamuDDzSfenarsV810ut0Vf03Teqe+6f899M7tPeks2N9OJ+nOnG30O6Noz7mwTn8dn7VPxVRtO8uj6pfEuxTWNsW7TMx3O7GEr/iV8Ev7VruTiiGGOaacKlo1Fl1xyyTh2+Ld+67cOf/7nfz7eBQ3xyhHrbIBwzLpYoxjy+6WXXrry4230WhcWAguBhcBC4LwIrMXlvMit+xYCC4GFwEJgE4F7E/nqX7D0i92eBNDmZE8adAm9vfd3Sci993u7LnmxJ5miX8ZnSZA9snXjJb0kDDtcZ8kHT/Bc6Bz8/j0JiE4fe/BPuM4SpXv1oH1UsjAldzqyotqqrfrvSc6tpKLqOP3OuPTbVYTV9fJnt99j9V/t3fbO4+NbScSUsNLEWc2tk2lvDPOE2pY9bSX6NGk2S0y6bhyPIhrKHrm+pa/kQ3t1M5t3Sg56LHG898SCPbHYk5Dab2Hia1fJ0l3vZHOfdcx97OT3HnOSHatO1J66eJXaqGyuH22vPqO2Xve7jSY7q/scn0qc1/XuqNJkg64z2jjh4/Ny0nzmExUXqw/dvLDlE3vWtdRmFou2fCj5k65BM9twXc58b/Rzx+Fw+x23n2542rrf7c9tuotzsxjsfVQ87HxM17q0EcV9ykkdxc9jvtt3F0c99vscIBv/67/+axAhkI11xGfhq9WtCXP3rw4/9Wmf1x6b2WvfnZ+kuO3YqD73rFtbbWYxxO91/aaY7Dbtsadb37q5J//0eOBtujnP7G8Lp7KNro+t9WnPmtY9e3XPm52Nlg5S/JjN0+fmtuf91d/pxIgZ1sidNgCl+cxibumki/Hq92WHXfzSdbN+r9MdqDTn6HPePc37ZTn2/Ou+7utO32vt41cMcvkUP35f5Gu3+q7PFwILgYXAQuBCEFjk64Wgt+5dCCwEFgILgSkC9wbytRPQExazJNixat5Khsz6uzvlYJxjEh5JLv+impKIKcmiX5pn89WEjfftWHRf+PckLmYJU8epm6P34cnDrTGSPro5zbDQeyp5kRIeKfGUEjkdiVDHfnZ4aDJJ22hy1xMbnuzSvzXhWIkSn4MndLd8qXDR/hyDTm9b5ApjK+71e8Jry0bdlrRvx7NL3nVjdPHIk3idDXUxQPXvidfOrssHki/pODN9dTa05X+zmJ98M9lgsu3OD0qHs2Sftkk6r8/4/8weOzwLK/Utx6/m6W1Khxpjkp/7GPV3V3Hrc1Yf7uRM9pA+U3+vqliVb7bezNZKt3X+3lMxuuUHOvcU831ct2HFS5Pt6UjWLo4ne0hr+izWznzS47ra9FafrhOPEd24s3Vj9o5MxvNK6s6+09o1i/MuU7INxSqtU7NY3MW/ZDMa+9Pa4zpKOtR4pXZasVTlP3Z92IpRHq+TXXQyJT9Qf67rHuuS/nSOnQzJxhM2rluPi10l/iwm6Hrllcgp9vga5PFY+/N5dcdAz+J792zi+u3iRGHmOqv7U/zQOc7iXPK1mX938bWzEfWxmX/o3FJMUKz0uuvb5dC4lsbo1tw98TvFoiS7kq9b+Ol1Nn380z/90+H1r3/9eLc17379sR/7MY4MPrMuayxyjFNcR5517PDWqryuLwQWAguBhcB5EFjk63lQW/csBBYCC4GFwC4E7i3ka0qY+5f+lAzZNckdjWZJFR93rxyzPlOyw8X0L8I7pjGa7JEvJRC3kpKV9OySLqovTSqk9/ilJEOXmPQv4Clh12GjyYCUqEn3dXJ44mFP4kSTI3v1q8mq+l1l0uquWeI7JWB8Drvg2esAABHJSURBVMlGPZlXcuu4nQ3UmI57ksV9fm9isPRPn91RhHt8wPVR8mgCqMbqfNFtxfXVJav8Pj2useRyO1e7cPy34tcxiXXVVdmvYq44ldwqqyYJdS6lry5ZrHZW85slrWfHUHYJ3c4nkp91/qpYz+RzHXUxN2Gr96oN1XhUlqQjaysm1bWZH6htc59vEuF6OoIxtZvNQTEqe/Kkccmpc/I+kz5ma5aO5XFJ7dKr9L3PLh5q/OrsR31F56Pjq495nE92oH60d61S7FwfKrvatse8zpZma9DMV9QXNX7M1kzHXOfVxcD0eWc33raL+ymOlK5SH2l+/vzgJws4PrPnB7UhtxlfNzo/ctxnlW7J7pJvdzindcN1meJn8sU0hsbM9Jy2FxPHyteztA6rHSS/Y2x/1tFY7Ounzlnn2sVQ141iMXvGSn7S+VSKX0l/ySeST3VxLOGvtq5zK3/xdTbFk87PNV67rj3G6zxUZ0mmNA+NCX5dY7Tbk6+LKf66Xepc0lrlNlftFbutTZWOx7/8y7+Mo4Zf85rXHL75m7/58IQnPOHwrd/6rYcv+qIvOn39j2Llc9b+dBMV7VblaxeZ1ucLgYXAQmAhcCEILPL1QtBb9y4EFgILgYXAFIH/KfJVvzA6GadfFGfJrvpy3U2o+xI6A8CTOakPlcmTXJ5cSQmILgHVfb41zy2TdgzTOCmJ5cmGLqmVvry7TJ6A0C/zW/J31zvbmCXkVI4t20rjuu6Tfst+t5JKx85LkzOenFI77JJzyY5mMnY6K7k70jclm/bi7skXxbLzTU/K7PWXrSSVJn86/0j24EknH2crxmj826uzFDO72JWSjzMf7JJ7niz0WNjhwOdOCtY8uVbVj47t7NhFx8znsxXzumRjFwNSwrdkmK0ZHfbuM5rYTLFSY27hmQjW5E/delD6TP6r+nFb81jEdSWOtH3JCFlcWOj/k7379U4nhUmnh2QjCWfHx7Hu7DzFC8VtK95UPO02J7msHvfSc5TrbdZG8ZmtIYV/txamtcnjf/esk2JG4XrM81HSodpNF5O79dxtLq2bKeYkX6r5pPVVbVj9sbMdbb8n5nnM3pqHx7mZDtR3q537rn6e2qc4rGNujZ+uz2xBfXZrDVS9+TySn3f+UTorXXBvR4JqG8Ur9d1ho77sNpfWo259SH6fMJvpaC/eM13ofDymJ3v2+fuckx9269Cez1VnSU+dzyXfTH6/x8b1maGzw25NVz2nseqzY8hX2n74wx8+vPvd7z588IMfPDz2sY89/OAP/uDhy7/8y8fx58kOZ3J4XFnk68xj1rWFwEJgIbAQOC8Ci3w9L3LrvoXAQmAhsBDYROALQb7qFy9NdKYvuj4B/8Kq1/WL41aSSb+s+rj+Zd+/zGpCYZYUmX0J7r5Q3x3JillCwuedMHe5NVnhCaSUoNoyuq2EWnd/p1PXhybKXPYt2ZK9Jcx03lxXGer3zh5TgiXJpVinZEWylT19e6WXVqHUXDp5FFtNluh9fpSp+7janOrH9aZJn6RTl7XG6XS8pY89vjeLKyk2dbbun89i1x67TzboyTKPa53dqn7U7lJ/7gd+L3+rPWgFg9qhtuEe2jlxNMM+4dxhXP14ojvZc7VxuasP/Vzv36pOT+uP2s+WvWv/Hidma5teUxzUFhRn9c/SrdpRje3/L7spPf73f//3GLp0Wte7uNnh6jar89myAZUxxbmaq2ObbNZjjVYDuy37HOtvJV9TXPV+1Lccn8LT9eAVQ3o9jemxcytmKo5prfW5d+uKfj6Lw1sx2m062XtaSwvbtIakOKE+MIvx3bOTx2KNoypD/a7zUl07bo4v92lVu/uwr8Vqxx5HtmKH2pPbltuR/63zm1VnugyOfRfTkt3NbK6LgZ3cimP5RG0qqr/Ln7vYp+tHF2MTxq4nvVdj2Szm7fH75N/V55YPKJ5JZ7PP3Fd8vv5csGVrnV27Dru1JvmYP1PMYsyWr3dy6Lg+57qmG9lcBo9jKbYnPdZnvhmo8z1k+cxnPnN43/ved3jb2952eMADHjCqXi+//PLD/e53vzObsDzuVrzz+OF2tsjXrYi2ri8EFgILgYXAeRBY5Ot5UFv3LAQWAguBhcAuBL7Q5Gv6Itx9sUxfSnWS6cvk7Its9+XREx/dGHyedgOn5Fj6IpySCPXFvL5spi/6uxR70siTHppA6ZIa+iW95FH59/Qxk7FL1HT3eALS2ylmKXmq7TvbUiy0v073tPFkmuLiYxamiqPbmeteE+WpOirh1c3DfUPt1isM3S7Unvfojr6d4K0+NPHUkb5qc+6/CaMtmTyhk/pMNpL67RLx9XkdB9uRjJ2s7l+KU+cXM7vX+5PvFgZdvFE/cjtVPN1XKtlb8ctJA/+85pb8ckuvKQ7ovGZx22NcjeW2q3ZbfbtfupxFeGgMVx/qYpTHCL0nrQOqY60sLr9KMUjJT/UDtyWXxfWoGGh89vWmxvvsZz97ehy+x0D9uzDzql63U/17RnS77eqaq7L6777GeUx07GoOaj81VpFf3kfZCZ8zX97fncaZPQO4L6r/pbiXYp/HGrVn/d1161gqZt1a6LpO8cFj7Ey/Gk9chx4DOzzcRjp/5v60KQAZiPv8+PWZr2t88Dknu6356RiKX/XXxetksxrTEpYe/9x+1AZctzo//91lqfjlOkq6qM987ZmtJTO/7/SdYr+vLyqvxsSyhRSDHSd9VnJZ9DnNY7LOyQnrauvkq+tBfcbjjPav2HocSPpQu5/Fl25M16WvT8nWXDczm9NrKS6nWFY6VT24nHVta+OY+22SfY9uPL50PpH8NsX2FPuTrDNsaf8P//APh7e//e2Hd77znYcrr7zycNlllx2+/uu/fsClulOfqfiaNha5LT7gAQ9Y+fEt51nXFwILgYXAQuBoBNbicjRk64aFwEJgIbAQ2IvAF5p8TQmxrS+d3fUuUZgSW57k8C+/e7/Epi/iW0moLgFSYybZVJ9b+LjuNZHgX2LTl3L/zO/XvzscZ/aXvuB37RO+qW1KznQ4zO7vkqXavyeTSp8JF08uaEKvcPAd5WofXTKn5tAl5LrP6z5NFiseJV9n13tsr0hplT1VDmrSzvGd2YPb3Ja/zGzeY8ZWX8xJCQ7VfV2ruXpSr0t2pfl0Ca+ES/Jv16naYYd78heXOSX7NF4kWTz+FmYpCeexsfPVGnNm546/20G6t6tOchxmCfPZfNVvZ2vQlk2oHnS8tPao7p24UVvwRH+3Nmj8800WRbJS4aI/XYxzG0jxcU98TTHM79M2jpnardpFSqLr/D3mu+41XtbcHOduzrMY6PPt5qo+kOxNr6tNeVuP+zP7THGucFGCOdmX2mrSu6+Nbj/qX2mNTDEgxYnk74VPqsxMm/Bm+tuyG9dLZ98eewsP1ZfrzmNHWiuq35Kj27TheO7dJNbp3uP/1nqs/XTx3vXQrZe65hZGHk8dS5c34Z78PvlI0p1vplC83YY8lvs8dU5dvJjNL/lm9aOy+7rqelH7Sz4yu74Vh9xuZ/rp1t9km467PyekeOz3JD9Um6N9qjx3H5/F6Vk8V/11dp3ieo3fYe92ATa/93u/d/j93//9w9///d8frrnmmsNDH/rQwwMf+MC7qNtjEeOnGKK2zT0PfOADV368W2DW5wuBhcBCYCFwbgTW4nJu6NaNC4GFwEJgIbCFwBeSfPXkwCx5MksYpS++ngTpvjhqIlW/4NXn6cu8J5LTl+HuS+xM1hpzlnBKyZEdOj5tonOcJRlSIqo68aSPJxm25NH5bSXX6ou9jpH6T8lK1aH+PpOvdJnmmGzKE0UpqaFzqOueaEttdDzHKelHEzfVX6ogY/76Dka1g64KljbuE50tV2Kq+qVP7zcl6ApLjwMpoaS+smVDWz6n8+/sRGXw6s663/XlOlY5Oh9KbbbsdeYbJbcS4iWX60R1nOKMyqy66mJt8kmVVX0h2XoX61wX1acSBC5r50taGdStEY6/x6RE0M3iyDHx0WOrx4lku+5H6o+e3NV4ldY1799tRDHjfuIKnyn5mmIV46YqQpW9W4/3xljHWeOE46j2UnMuGRUDjfeKq/ed4ojbRGHZ2YOv1V380H7czmc2PcPDr82wTPOo+bvuu40p1T/tE5GpuPu63uHnY6vtamzeG/PrfsUmxbiOQNF1wu28iyn1eYpfvk4qRilmbcUx9asaV2O02qNvuuhsdbY2p/juc9ha27t1I+nF8fK+VQcpDqmNKpadjL5BR+1R8Zr5rOLh7dIGoNJXxeH0PHcMpuozar/q89UfY6m9qu102CXfndmxxmaP2cfGR49biq/27XZaMUptRNdpj8ddfEm+vYd8na0bbvduZ+rXad1w20h+5HNVPPidVwzcfPPNh4985COHSy+99PCsZz3r8FVf9VXjXa9uQ4Uh856dcKC2xD2LfO1WvfX5QmAhsBBYCFwIAot8vRD01r0LgYXAQmAhMEXgC0W++he4mZD+hXHrC7sm/jwJ6Pd6W09A6Zf9utcTTzoX/bLqSTpP/nSybLWr+1LyagtHT5J1yStNFOn8PIFUeG0l/hyL1KcmKTxhMUtQad8zTLr+PcHl7ZI+NOFQSQzFVu9JyWRPJlR/yf7oX5MytNGd95rAKHtVu3UsZz6h46stOUaanPIEjfprNx/6dhJT51F9+NxTwqvw37L91M6xUfy0v2RjW3anvlFjd36VYpbLu+XvbqeKfSJfZ7pOiV33/SSfj1N2W7ouvSpR6jayhavGP7dDx1ztyONmFw9muLgOaJs2PdCOKr8UX91OvY3O39sWvl0Fa4ojVeVevuT+qRgpnsmfFDO/rxL+HX5UxdIGYhZsalOGjqkJWI+r3TpbPtv5R+GZNoCoX2r89jhTc02yah9q3+n3ZD8eZ2s+TlS6fF3c0zE6fXYbBnTead1THXTxUeWaydLFvG5tSH4z81W1C+xKfcZ9TH1C55hiXvWr+tD1WLHVNU7XFrcvf0bwNTXZSBcnC1ftw9vqvGrstBlC59itgUW6JdvoZEhYJN9IetqKS7oGaDz0Ndj7Vh24H3jcSzK4P/ja1MWpTjf6ufqKxxv3Afcrl3WmkzQv18sspuia4PInG97CcY88HU6zWFbXOr/Se9OmJMUgxY5uXqUr36BYOt3yWa4rya1+5P7n63y1nT3beczvYozH+JoPa/y///u/H6677rrDpz71qcMjHvGIwxVXXHH4iq/4irHmqwyKYZGvsxikdv+gBz1o5cfP4zzrnoXAQmAhsBCYIrAWl2UgC4GFwEJgIXCPIfA/Qb5WUta/HM6+oNY1/TKf2nsCpdp4ImXv2PolOCVc9cuuJnnSF18lGPTLqifkZl9w/cv1Vts9hqKJJG3vCZ4uIdlh6ckmxU8TRJ3OXHZPkHjCo7DRvj1R5Pip7ClRlGRLCUCdG787GeKEjNpzydsl3dRWaj6a4HQ9uc12fpISRoqh20KX+EwJmkpyus5SYkx9tK7XnJIut5J4nnxM80+J3Vk7bZ/8XHXksUrlTSSHY66Y1e/Jjrf8Q+1Cca3xiMP8K+JL26hO3e9d3+5DKhexTZP5XXxJY3e+mrBIMUzJqronxfA9iVPt37FR3c9imeuja5sIx+SX3K/4Jr9QEmhPnHU7r3G1n87W0xqr8crtVYljj4/8XclZv8914TFCdZ1k1fhY8/PEtPpg8iP1cff36rPk18R6Zyu+9iQbc7k1DpXNUE20J1a4/Cm2az8pCZ7ipcaCFBdctsK5W0NmY/gcfK1x3fvzh193GTpfqH70ec7bJkJD56L6dgw07qle3Eaqv7SZS/vQ+Ob6SfrYuzb6mlL2qP6Z5rZHpxp31O734LEV55Kv1xgqb+Ha4dGtg65n91u1O+3b5VIdqq1rvPP4pWO7PmpuOkf1meQ/yYf5bGZzM5/eijspfszsxX2xa6trQmene+yy1tzkU4qfE7TJVtyW1QaTn+oa2eE/003ZivqtxkSPh1vyOAa6TnINGSFc/+7v/u5w4403Hh70oAcdnvrUp44jh+9///ufvuu11sdk/52t+3r0ZV/2ZSs/vseAV5uFwEJgIbAQOAqB/w8sBHOS8IHsNQAAAABJRU5ErkJggg=="/>
          <p:cNvSpPr>
            <a:spLocks noChangeAspect="1" noChangeArrowheads="1"/>
          </p:cNvSpPr>
          <p:nvPr/>
        </p:nvSpPr>
        <p:spPr bwMode="auto">
          <a:xfrm>
            <a:off x="168275" y="-182563"/>
            <a:ext cx="1451318" cy="145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data:image/png;base64,iVBORw0KGgoAAAANSUhEUgAAB18AAAMKCAYAAADK3I2vAAAgAElEQVR4Xuy9R49ly1I9ftrcBw/vrfBeCC8xgwHCCEaMQSAEXwEJIcEMwZiPwBzm6P9DwAAQHiQQCG+E957Hu7e7/8qsjOyVa0ek2WefU6eqVj893araaSJXRrpYGZHPTvonBISAEBACQuBCCLx58+bNhYpWsUJACAgBISAEhIAQEAJCQAgIASEgBISAEDgLgWfPnj07qwBlFgJCQAgIASHgIKDFRWohBISAEBACF0NA5OvFoFXBQkAICAEhIASEgBAQAkJACAgBISAEhMCZCIh8PRNAZRcCQkAICAEXAZGvUgwhIASEgBC4GAIiXy8GrQoWAkJACAgBISAEhIAQEAJCQAgIASEgBM5EQOTrmQAquxAQAkJACIh8lQ4IASEgBITAdREQ+XpdvFWbEBACQkAICAEhIASEgBAQAkJACAgBITCPgMjXeayUUggIASEgBOYRkOfrPFZKKQSEgBAQAosIiHxdBEzJhYAQEAJCQAgIASEgBISAEBACQkAICIGrISDy9WpQqyIhIASEwJNCQOTrk+puNVYICAEhcF0ERL5eF2/VJgSEgBAQAkJACAgBISAEhIAQEAJCQAjMIyDydR4rpRQCQkAICIF5BES+zmOllEJACAgBIbCIgMjXRcCUXAgIASEgBISAEBACQkAICAEhIASEgBC4GgIiX68GtSoSAkJACDwpBES+PqnuVmOFgBAQAtdFQOTrdfFWbUJACAgBISAEhIAQEAJCQAgIASEgBITAPAIiX+exUkohIASEgBCYR0Dk6zxWSikEhIAQEAKLCIh8XQRMyYWAEBACQkAICAEhIASEgBAQAkJACAiBqyEg8vVqUKsiISAEhMCTQkDk65PqbjVWCAgBIXBdBES+Xhdv1SYEnjoCb968OQSCZ8+0RT4ESBUiBISAEBACQkAICAEhIARuHAGRrzfeQRJPCAgBIfBAEZBl6YF2nMQWAkJACDwEBES+PoRekoxC4LYRSITqUaTqbbdU0gmB4xGwiwS6UHA8tipRCAgBISAEhIAQeBwIiHx9HP2oVggBISAEbg0Bka+31iOSRwgIASHwiBAQ+fqIOvMJN+UWiD8jTpIs+PNKtzwE8sXD+s3rO/I1/+8gz9YV3J5C2qQbwva2ezrqnzyuk8O3c6pL3/j/t91KSScEhIAQEAJCQAgIgesjIPL1+pirRiEgBITAU0BA5OtT6GW1UQgIASFwTwiIfL0n4FXtYQi4ZGAiAEt020QI2r9nLvsxFuWapOg16xq3vE0RYZ2J10LAvn7zOmcSUbiK7jY96gKTr7eEL+vsubJ5Y4DLnBkn58qxpwe9Orkfsdz07fmz56dnz5+dnj9/nj/NtG2PbMojBISAEBACQkAICIGHioDI14fac5JbCAgBIXDbCIh8ve3+kXRCQAgIgQeNgMjXY7vPDO898kCG9eMwD8PdJu61eGI2RIdHvg7Eyf2VdmOB55pl3+vtykSMJ86t6EyXfC2hh7FP7oP8Ok677r8kj9TEv/XmmyOl73p0HlkRlYVe5OnTEe09SidnCGKeGxiqJEsiXDMBW/6rEMQXVCgVLQSEgBAQAkJACDxYBES+Ptiuk+BCQAgIgZtGQOTrTXePhBMCQkAIPGwERL6e139syM+/v3W0bAsvK/oKkcaE3kre81o2zs1ECIfb9cLwGoGytx0u3uxlmbsgDn/rer96zc2cayFes+AlUbAza9o0SDtGl1QnEcA38i8ir6r3a8H+KJLLa/Zq2Sv6tlr2JbvlPojWlfYcceFgpb5bT7uHpO4Rryt6e+vYSD4hIASEgBAQAkJACJyDgMjXc9BTXiEgBISAEIgQuB1rm/pICAgBISAEHh0CIl/Xu7QxsBeiL5cSeFtiDfltPyT0ykcsE7975EZDHtouAcm+Aflb5TmHIIR2NyRraVtExGaY4E3UdfTf5jCie0O0dsjXVTIjhQO969o7Ur2Xv3rImi6cytuvUX94jV/d9bE37sA7161ygdgNiUnTfXj39dIk5kr5K/2+Uu45+juT96GQrzauZ9o0k+Yhk7qsP6M5I68J8P+ED+ZZ0d0ZbJVGCAgBISAEhIAQEAIPEQGRrw+x1ySzEBACQuD2EVg1w91+iyShEBACQkAI3AwCIl/nugIN6vlty+IGmYhQC2+LP/u82t2Snozp+A6pR/ZkihbD3QIB2JRdvDNrGRYe1xHAC2HKhv45NO5SpTZgiMzG6xe8RhtiObU9eQeXf2cRC0ayQn+g/C6uQDQaiY19gfmtD6x/0zcjY93+tf4qH2v9C+RrQ+COOqMQnndKVfTq9UJlkG+2P0Kv1/LeayXC8VLCqB07v6+QpCt6tlLuTtGns63IvXd8n9PeFfmmG33hhOe0dzRO9nq+egQsw/AQsb5wV6p4ISAEhIAQEAJC4AkhIPL1CXW2mioEhIAQuCICIl+vCLaqEgJCQAg8NQSeMvnaI+f4m/1evS35PdHCeUVEXua5gPgbEQAbQ3tQftcLtigzkqRZjvLuaZbhnF1G8QQ1whA9UbG9DXFdiFf29Joed8QtZmI0aMeIfI3qrIQygJMxnAULvJE5X/XoK560LsEy2SfW9ipXh3gP8S2k7TT+kBDJdjfMMxCwVdYFL9s9Mo3yJDkaT+0ry3PUxYMeEcd6v0LaWd6VPIb5Xm9Vr66Z+RHn5Pvs05HO9b7PkK6I755+OUc+5RUCQkAICAEhIASEwK0gIPL1VnpCcggBISAEHhcCkya4x9VotUYICAEhIASug8BTJV89QhAR3xj/jUhCEnTRu4/J13OIjkg7slcteJZiuqMN90ZkWZhkl+xMnsHw/iq22YiHWU33yM9M6gWP7O4lX3verSNZN7KUMMCGUe0D9FqFQlc8X5H8TEWgN7YnZ+jhi97A6efJcNRMvuZ85vFc5EGCbESojbB9LN/PHfejcXxu+XtxXrlcMpqXeroyInlHHu1723d0PvOsr/Pg4MRXL4Vc+cLA0e1WeUJACAgBISAEhIAQ2IOAyNc9qCmPEBACQkAIjBAQ+TpCSN+FgBAQAkJgNwJPkXxl4rUx9EfvhUZvnALZOePVZuToTFpOMyKvzIjvEcs1hK6FS3YM+OeQtl7I5SwPeNkiCbuHSKihmEnbIwL22uSrvQuL3q7mdXwJ8jXDAO8MZzK8vLm7QlRXstlCF4N3cm9iYfLX0j57Xrau8A7s6zevd7/1O9L7mcmPPSOPKLNXb0SQnjPGKr4B+cZlj0jKkfxInI8I31TWKM0RmEcEL/4dydcj6pzRrz1pbH5cJV8N6/si2fe0VXmEgBAQAkJACAiBx4PA7Bnr6H3Y8+d2yHg8WKolQkAICAEhcP8IiHy9/z6QBEJACAiBR4vAUyJfM0lXiCX22mMC1iLM1r875GvPyzRSmEyQAWHLhGlEoKTyZg6wIwKkR+DsJYaMFE0EW6/d5w4iJCt69RgZO4sFl3Wu56v1sXmQVjkwxO8Bnq9GvGZdpbDUu8jXzOq8DUs9irLcjCHwQEbS3bCNCPIZnZjR+5lyZtOsko44pkZzArZlr36OiN16saEQ8R5+URuRsB2RezZ3vX59N+5HZO9Ibu4fLz3KxFg27S7zpeftvdq/e/tppG94mSTXMen5Gq0htkZcSt5Re/RdCAgBISAEhMB9IdDbK2pdPK5X8Cx9XKnzJb148UL28Xm4lFIICAEhIAQmEdDiMgmUkgkBISAEhMA6Ao+dfMXDuB0YjTRCw/wegoe9sEZkhUcceIRFz7srImdHdZthHkmSo4wRjVcthWIeyYvyoIxefyRStCEyA7aiRwLPjJCzyNdC8DeeeOapeCnyFRvVeW82DDtMb9vmPkn/GxBCDfkKoZ8979sN+TrxRvJMX3lpRmO5kuOdCkZlRFmrF2OQ4CjjYDN2g/Dno/C7PVlmMDKSvffO9d4+nMnnzS3W5kyCQ7hzLm+lf4+aJ1mGveRrnSchPPisjLPpZvBXGiEgBISAEBAC94XAyjq+WX8Vvn/TbbN4zqarFSw+0TPSp5cvX8o+PgJJ34WAEBACQmAZAS0uy5ApgxAQAkJACMwi8FjJV/Ruqsbq5A31+s77tUcYeJ5FHp7nkK/4riZ7cGFd3jePaL1v8rXyd3DIjg7o6B3IZAD3G2JRPSrNOxO9NCHhqH97YyMKbTwznlB2lySeJV83VqKgdgg5nFKg7FnDX79pPVknGmHYJfkbEhp3o0ac9t4W5t2r4+k700+eB681YzSGkUCMfu5Bsmpgqp6XHaNeb0xMdE9OsiHQHMOWtTeHAw/eRMZ5keuu+UtbPLnvg3zthRRGz9cR+dpr+2b4XchIW+cz69NJz9cqO5GvM2uAyNfZUaZ0QkAICAEhcKsI4J6kt/ZF325xLZxZw4/sj9Eet363vYZVvmqdDiL97G3Ly3dEvu7FTvmEgBAQAkIgRmB1eROWQkAICAEhIASmEXgM5Kt3gMzETiKHkJh4czqZV2Tv0DnyRp0B1ysDD9ZGirAc6DkXyYhEEpMImYCD53BWyB6U2ZN/pt0mD8uIf3/+/HktConY9MdevdgWKwM93VL+1L9IarDMSPj10vXaah51SE5ivbXt4IWay4vIV/i76SzXj32aubQSarghMBPXWrxVM66JfN3xL8tgMkERSYZIPqymkdU+BMaXvcamyKtxZEza4AohwDdjicKDz0DJFzK8+mbKuVOX4n0MGWbbPWtYrPNkGXveHFC7cPIt4Nn2bbAJ2rsJ310yeh7uvXehcX5YlXGvnlo9rjc9zgerAu1I39OJWX3pzotwGeOI8nY0UVmEgBAQAkLgESNga/HqXq/Zo3YuVB2xdu2RzTsLet24Il9PjlkZp84kC/pWz+XlCZ7mXNTdYLx9ekfk6wLgSioEhIAQEALTCIh8nYZKCYWAEBACQmAVgYdCvk4dIiGUKZIKCZOexxRjttfQ7hGOuW7yHquH50IMY9tmyFevjxtit+OtZnm9A/yGeAGyupcvws/7u2HE9aP8jEdPpzdki71/OuEVG5GvieAaelwa0VmE2/Q9kJeN7joepGh8CMnNIJ/r1Fjqboi10YOS1g5sO7wlmz8zmRx0zAr5ujpfYfqNRyd5As+UzeQ/697MXDCTZmX81LQOGZm+JdLRq3Nl3DQ4TpBm3vy7YgSc6gtqb9bfEjrYxjnWuUK+pvqtvBlZeuvNnnbfAvnanUcP9u498hLCTH8pjRAQAkJACDx+BPhsd2SLo7V9Zc3fJZ8TvaR3Rltps7uX8erLB5FtyUeTr7YXs0ukK9jaeefFS735uqIDSisEhIAQEAJzCIh8ncNJqYSAEBACQmAHArdKvjYHRu+9GPP+M6O6EQhB2Fsj2mYM8CtkCpMYvQOz9wbjhiQ+wAje8x41eS9JvtrhGglMI1Fc8rUXNnUCj4ZERcLQ20FBXR75mgk9DOcZkJZM0PLvjfcxeKB6IWA5XLBHqGL5I3LYRK5jiIjiaJqoRBdgzn3YI6WrboHnda3r4LBjXhtsLK28QXok+ZpkGhmSRt+xXZEX5+vXhXx9dqqhodkjdqWeagzryB+Rkav19JYobi/3Z/PmcyGhubxe2PCZud/Ks/bafIXz1swY2MjlzWNX9nzdsT1YyoK6sHcNWqpQiYWAEBACQuDJIIDr8qUafcSepnd5i+UOyc0D9gxe2VH0lFHUkM2extvnL3SK7akWstSkL16IfN2Dm/IIASEgBIRAHwGRr9IQISAEhIAQuBgCt0i+IiE5Cp1qZBkeKPFQh0RqOlQn4uKIw/VKh9RDbVnR8WDu3ZKekS/ycjPP2RF5PUW+MrE9QS4hLg1xh15sRO4hKcJGe09O7t8UghjzzRj+k5wu+frmTQ1dnNK4Hms5cwIHWku/e+TrqtEDsVy+EPDslHX9TtRt+Nr0dyMpcwjsoH+i0Mo9/c9tBwI7pxX5etcXE5cJDNsR+WpjPeniJS5xePrH/b7SntGc6bXXvHzP8XzFCxUWHnwkS1bZcqEHx16eaya9yId1PDLytZn7Qc89Q/Sq3qymH2KvBE8agRVyZHXevnVge22fHWfXuIxz6zhKvjECq+NsXOJdikuVO1v/keki8tWtY3HPEJW9GjXEk8WNcHMkMJ2yRL5eCWhVIwSEgBB4YgiIfH1iHa7mCgEhIASuicAtkK9MRhpRY0Zzj0xD77beQRyJOvZyi4g9z4i8etivZbOnJb0xuceQMNMOa4MnR6Rf6Jnreemu6CW+xWrEUCX7iICy7z3Dn7WZyfRqGEWyz/OUdoR3ydcS5tSSI/lYdamENG4IcHoPdYZ8RRJn1ujJzXC9YEG+iLRFwhsxZK/RPeQrc1O5bQeTr7Nvn450lscSX2pYJb1HxD/2M85NrnHLewO1vGWd+71DcEX6xPPYXr0b4brne0g2v7m7RGB6auNmxoDIer4qV6MPpT8Ow2zRkLoq+y2nn9XPXhsO64dbBurGZVvtg9V91LWbf8RFgRWZV/HrlX0utqP1aKVdR6XtrXF76ljBe5VgPhf/Pe259Twr4+nctLeEhUd6Zt1bCesbXNQ7Qs9Wddvdn57p+brcX3CG0Juvy+gpgxAQAkJACEwgIPJ1AiQlEQJCQAgIgX0I3Df5Wg+BRpjZO6NIWpYTa00LK+PoIDoyKPUIWP42qgt7wDMa9Qw/K2VzT/fKZfKQ866EaF3VsIbAJRI6lWV902u7pemRr6msSmQWL8AZWXOeoktV1uIBavkNPyNxGi9m8HxNZGtjcDECFMMY44190GGUo8oNYbXdd13Bc9XyZA9We7O1eOJWuZ9lyRtYjLxqwh7D+58ZVyT4Bm/huph7b9XOdA6kQR1FnYr0ZmUsMfmKerkoZk4+MhZ75Gw0fnth4DZhr81LsyjLDLm1YojuYdF4uHd0xOvHptzonWYYQyjzLPmKdeyZ75CAbzzhzzyhueN+j9JdOw96/Ed1T2Bzzvpa57wFT/JrwMSXN65R533XMTuPrMzLl2pTr3968s228Qi599R1LrazejuTDufLc/EYXWZaLX8F2xV9OBf/1XY8hPQrBN+jw3rhTdW77c12UZ3Zw03rQamjd6l2ZT+yknZaxnaj5mYznF6+fDmxw9hVszIJASEgBITAE0ZAi8sT7nw1XQgIASFwaQSuSb56B+yGfC0EAhrVMc+KUaeXFr+tGGN6fZFJrjdvvdF6B+eI8E35U1hL+4fkJLeHjWBRfWHY3FIJh2tOf0ZCagafUb9gO7B8bC/jl9J5hj7E2MrK/y1Eas5jhoYFw3xuZ8lndRj5lWUrHrEpnUeKZcyIaB2OXSN+Wc5yw7tneDRsMHRwSp/DqhYPvY3cRMCyZ/lQ3ntK4JLE5KG8MjYv2YyZ8WK6PZovIvI15yeS0/rayu6NYR5DMwb1Hmaz3tE4r4/mpZk+miFfEY+KO+jObH/ZXIMe/UdFH55p6y2lsTm2KxNeLlmYh2+pnZJlDoGVMSSSaoxpD8/ehYXHiO3oMtMYzTbFEbp6KCm22gClFwI7ELDzFZ6VvGJWxscOMaazuM8NQaQQhR2ehlIJhYAQEAJCYAEBka8LYCmpEBACQkAIrCFwLfK1kkWFpEQpkTBLf/cIV/u7HQ7POSSOyNdZIpWR3kNi4KE4leeRr4nTG71VOCJfE1lj7902no4OiYXkTPQz918lLJ2wykgEeeV5JCMbEpmo4jxVL4r3pxkZkJRKhI/3zikb+DyCFUlqJDcRhyWdjEKOAnGMesrGCCRfkRBC8tXGDIZ7Zu/XtdniflKfS77ynHLJVqzowGi+6JGv3txjum7jbVaWkRwjvG6dfO3N03d3NtaPWhnb9WwjKB/E9yny1VryhEMrP4jOPEDI2XnmmvPwAc26ThFBOP77fE/xOg0v+/yeF/3M3PGE8btWP6mex4EAniFufX4R+fo4dE6tEAJCQAg8NASe6NH+oXWT5BUCQkAIPEwE9pCv7DllLe/dvK8kYzGWNGGWMMQqkK9ReavkQpIvukHveRIg6cV5Z3t5htDwSGaPCKx27I4HURMGygnZnMpAArchHMpOY6/nhPUtE8ezWI3SMZZI5kZ5PUK3CcEMYb4iQjiH8QVvZjf8bfGKNcJ21Jbmu7fDC8hXL/SwJ8+GfIWMe0impfZcKPFmrij17AkheyERL1Js42U5qMGI14awB92dFXBXODk0oHfIzPvyfJ1t+0o6ka+TaM0QKJNFKZkQeJQIeATkE7D+DC9xzMwdAXm7sjcI17wgHKyng7vWzUepzGrUzSJA+7SblTPZAF47A1uer7fcZZJNCAgBIfAoEHgC2+9H0U9qhBAQAkLgQSKwSr5GpKLnqYiAJK/L9M+IOq8cJMyqZx8RCJimR1Ri3ZjOCLUctpPITKzT8mdSbUfYRGtn5Kk7Q3Qyyd2Tg9/txDC5d8C/fVeI8aiYBmFzR4asSr4+e169wWbah33kEaD8Pf1u/YH4Rp61TNLW91uZyQTy3+SoxrRiA4iwPzp0bw1dXN5stTZHk0ujx+YhbWGH7f3PR+Kih97HD3Ky3SG06eEMcW7kpukwXyKJqsey98x1s6TqbLpZmGbDDm/K45PVzBumVIjI18lemiFQJotSMiEgBB4RAoHXqrt371nDnPl7af8ZvTVenkGZQfwprwcz+CiNEFhBQOTrClpKKwSEgBAQAkchIPL1KCRVjhAQAkJACGwQmCVfkZhEoiwivqqna6kxka+ep2f6zASnZzgZkQJMVLoGnPI2qHmJeeSt1b0J0btjNY6I6iQbktDW/ogMNoysTdxWJAwbAruQbx6RXUnhQtTVsuFtU5NzZthkGYDkQ1IQdSGT30B+Jm9Z1i2rz+tzJF9NvoiQd3XGeQ+2hhEubfeI4JUQsDN49dIwcZ7kqcSx482I7ccQvaGnc1aoIsGb1iv8XNkvmf8pkq/e2PYwtjktmiN6/ZLH1BkE/SypOptuVod2ka8iA2fhDdPl+XqWsBbeZ+OtAoTAk0Cg7M2a8Kh28TGYRw6ZiyZI4OY88XzHYeBJdKAa+VQR6J2/92Ai8nUPasojBISAEBAC5yKgHd65CCq/EBACQkAI9AypQzNqJcdeZ/rjzvBaViePfEWyLSJtG2PGDs/SmS6NyDv0Ak3loBclkhfp55Hnq0fUoWzV+6wAhsQjk7O1LjNCLd68Ny85O7gyAWpyVSIRvCszDqVvPa/gWnaRiQlyj3yt9Tn9W3EJvI+j/sX+8EhlL9+IuDfiyfoG+wyxuBYBy+/LZtUpozTLU3SptguIVI+QyphAftNr1Ie9b1/OjMNz09R+nmZ8tjX2iPhZ+dzQgguhCWfr4XSzelfnFrtgcNepw3/nEK913ii19MrywmSHwk14I3ke+VNtmcCEx8YQxKeWYLhrqArx1JBRe4WAENiLABKhuAYc4fnauwgyO5/lzdPexl0oX/BsC9amsMgXwl7Fvj0/20XeI8bHIBT7ixcvjqhFvScEhIAQEAJCoEFAi4sUQggIASEgBC6GwIzna/XSNPKVpMnERjGaGBmLITCzgb6QdiEhOtlC9PLrZYm8ubJ8EF7XiC4kUZFQzraWlCeQn0lIS4+yGTHZI14tX/JwNC82LHt0s7jx4i395BGVd7ajEko5dRuSqeQVimUiQem1mUnm1P8mc/June03r2zDsnrrAmEbEeesZyMClvvLcDLy9dzQrJPqnZOhfuY/FPKVPWI9g1qEn6dLm/7tvNe5Iv/RaUNCeaEifO/Xsq160kZzyhHyRU2ZJV45/2i+WIDufpIe4ek0kpwun7jJ5bk5QlHfhYAQEALHIWDEyxkWsJHn3HHC3nNJcO4yUvjJtP2eoVf1dwjkM9jr8ozPlfZLIl+lfUJACAgBIXAJBM7Yel5CHJUpBISAEBACjwmBWfL19as7Ms31NoKwlZWoLSFcZ7BaIcY8Es+IhoZMmgylafI2IVodb0wkX7EeC0/M7fTkxL+x12vKn773yNecpnizMSFs4XxTuShTQ8pCyFqWz3AwOZDoxFDBM+ReKqOGbS5v5mJ93N9IAM+S9J781gc9gt8rn4kq7ptaHt3GXtHb3jiwMWXvEVsfZMNGGUeoF2bwqOngXVpvfFrdHgGbyjXdHxF9KOdoXPfaNMrL348gNy9Fvq4SuCttH/XHSlkPLu01yNcZUK5kTJwRRWmEgBAQAkJgjMBTICDzfg7I17wfTRcqXztug1rHxkqjFLsRqDp3JT0T+bq7q5RRCAgBISAEOgiIfJV6CAEhIASEwMUQmCJfX785vXr1KpM03r9KCKb3PAtBi2ReymNemEi0eZ6Msw0deXbVsulNUyy/ykJEsRGbldSFd0qZ6GXSMiL3DAOvfvsbe6p6BG1K22t7RI5y/RGJjbLUPBDWzOs/k8nyeuQl14f6wKRgpAMegTuLt5eOieme/E0bCx5IjjVlQWjgkT7beGHcLTR29W6FUNQuuQx6jmMwIoizDpU8SJSG6dMYAc93uyjgtY/bVNvWGYs9nG6FfB315dHfRb5uj0BmcD4a67C8KxkTr9YeVSQEhIAQeOQIPBUCEtdDka+PXKlvvXkU/vpS4iadf/nypezjlwJY5QoBISAEnjACWlyecOer6UJACAiBSyMwQ74mL8ZEvva8HjEEKhJ0Sf6eh+Be78ER+Yr1IoHFeG7e+Sxer6nNlTSiMLdIGkfkK9bvEX9WNmMaEYLofVnJss5bqtxOxnmJfIWw0alcD3vu8wZ/x5PYyDv2HJwhj0d935NvDw6ely2S+9kZ2drI722iEwKF9cU3dpHo99547b3Hm7Em8jX9zUjLcIyRsSQi+zA0N46JTKA7D6D1vEE9D9TRHCfydYTQI/wuz9dH2KlqkhAQAkLg8gg8FfLV9uO2B3yqnq+9M9blte0J1sDO1Ve0Vot8fYL6piYLASEgBK6EwBWXsyu1SNUIASEgBITAzSAwS76+9957XfIVSZnRQTh9T++A9v5FZYz+jnLwz4koQiLHyCMvVCuTrx5ZaR6y1YbAkPwAACAASURBVEvReRuWvUDNWOKVlw0oRPTOKAp7zGKeEVGJxhvMhwQzponK8wh3I705j4UkNh1AjAx317vTIZtrHwzeFWa9QZmwDMaDiXYPo6Z99G4u97eRj0imcpr0exRmmHWk6rh5sdobvqc4/DTrB44Tq9fqqf1avMOxXyLy1dozClE+o9tHhfU9IuxwxqSQzb3wzjPtmkkjz1d5vs7oidIIASFQECikgL3VLlyeJgIu+ZrW7+eP3KxWwhBzr5tX7GPUBrsAi+egW2pnPh+U52JuSa5zZEGP6+by6TmFTuYV+ToJlJIJASEgBITAMgKPfJe4jIcyCAEhIASEwIEI7CFfmVCMvBX3erwikccH6p6nqAdLVwYIkzyCFImmxhOPvAeR5MN2JKLRw4mJv5Ec9r3XLkszQ7zO1jebbtN38EYtyhXJ+MEPfjB/evHixYagn2nzipymW2i84fyMIZO2M20a6WAtI7H4+K8QuelP6GlrOsMEYH0ztuwce2MFPVb5QkIWo5SBZGw2aDvhjWcxz+2g0MP8NqxHahrmlfgsoc0NB7zIYOMU/5bKHHncZh1g/Klh3hyA7yFHOEQkanQRpM4hO8M0r/QHp3WNtIFB9xCjG4TTTvDXsXLBcL+N4RAAuAkDtY15x7PkyPkPx/iSvlwptOCSTEosBB4rAhpvu3o2Il/Dwmi9CfNH6xKskddaR9x1bGHdbPaHHKHFuei4qyOulIkvV16p2mE1eV/5+s3dvmahb4YF30IC05kzLNXRXmzUvJfvKOzwCCN9FwJCQAgIgXUEzljS1itTDiEgBISAEHhaCNwX+eoa/eGPTPDaJ++QjURLSoeE5oj4miFdNuQPvRFrdXKbvDYgsWIEV0Re9zSRPRCR9LR8hxrrJ4dF0+bBbW+vLy28tecZvXKzPdKf1Iwe3oyZR756/R2VOZK5vrvqkH8eeRp5XkZ/7+FgecK3nFNY4RJa2MYJEpCjsTNTd+6PQupG5Gcz/p6dNm/Psh41BHEZq0PyFcZ0JDcS1ua57ERdriMFCfOaDolM2OFj/90c+Zr66DWzgXcE/VFzjL0nXDE+sGx3Xvaac89eUSND5FFeW7WeRYz35ptcOpRMCAgB3gPD+/K9tUbAtQgsk6/oFRtdNipVuPMwretHrYu9fg0vES2sY0eUId2LEWjwXVxvnwKuoz1PhIHI16egHWqjEBACQuD6CIh8vT7mqlEICAEh8GQQuE/yFUkTj/TySMSIaMHwpOeSrxaemD3qTB4mOivJUsgqI/giEici9FaU7lbJV2t7+q9ngMK2e+QrYoY4I4k5MmxxPpTFK5/1Bcvv9RWnw/7DfL0Q20gKMgnqEbreRYPcvuIl6RGpHs51bFEobk6bZEeS1nvbOdLbTM6mkGvFi2KDc/I8d8IZc3kb8rWUa/3qzQmNoRo9KgNh+V3bWmfkAcJv+1K5iFMlsEtbm3mPLOrNPHYrnq+r5Ct50czMa2yE2+U9NPkO2a0anPN4MS8ZB7QjyFdre6PfkydNHM+jOTiLf4BnzIzuKI0QeGwInDNOHxsWe9oj8nUOtVtdC+ekfxipDONde5qH0cTdUop83Q2dMgoBISAEhMAFEJg8El+gZhUpBISAEBACjx6B+yBf0yHU3v00gJlUwr97JBR+N1LHI0sb4uZ0qm++9jwOvU6PiDZsBxKEPZmzXbq8zYmElNXbI34iIi0iMiMjeY/sxvYz+RgNCC8dYjBjrDfjfqrDIxmjMkZYI66MMbcH+9D6yev7iFj28DEC0yMaZ8jXhqwrZKDX3/XSQCHtTLd64XQtj9dXKf+MfNhf3H4uF+Xmd21XJ1vTuS4+kwQmkp4eFs3fgtDJkfxGvpo+1VDLxau4GW/ggXsfb75GBsJZz9c6hgvhfS2DY1c+LzT8pT1f94QL3eNxtTpobO0p7V/qnyLfTJ6NHix4Y+1okrIIgceHwD2Esn0sIIp8nevJs8jXPWvcnFiPL5UuIrl9KvL18am6WiQEhIAQeMgIiHx9yL0n2YWAEBACN47ANcnXnqdg9M0jJ5n48ohEJmK9EKvnkj9GpnRJFyLLME8PjxGhhXkRo1nC82jytUe6YVtmiVIP03PI14jkxnqsfO6XiHyNCG8r0yuP22XkZiYr4M1RD6dKxqXQu+D9yboy+y5rL+ywyb6HfEUintuBWNa2l3Zb2lnCn8dSysdlzhKYjP9o2jZCNcrneb6avLWfgQCs89UDJ19zGyFE8QxRN8J65ntEvua8YPis88AFyddqUMzPvN299Tb9r0PAHuH5WuXYawxeMLg3eiDydVoFlFAInD1OnzCEewmdOr/uuQTzxMIOn7XGPTHdrHtgCyH+wN7TvWR37R2rCjt8yV5R2UJACAiBp4vAypH96aKklgsBISAEhMAuBO6LfEVhkWxJxmoOIWykRfqvR8DNkq/2TmN+Y9LesnTeb41k8wBmcom98JAEtnZYe0cEaI9sHJGvUV5rw6huS7dChDFu+Dvi4JGWM8p7JPlqJIwnS4989drY079IZ2s/FGZmRLzmcgqRw7JzHQ3hU8Ljevg2oYoLGWNjw9L3yFdvXI7IddZbfEc1hUyevTyA+sm62tRRvFQj79883zjv7Y70selzwNjmLyR9kYA0YxPORakuxLliYOTdSJjR94WTBPZHbzxH80jWicR2IuFp7GMkh0OELhGW5M1pbwhnGctFBR47cM+hNnM0ZzYwdzDN79eWcNu17702Bv0WjaGj5HOrXZAP3y82jPN/qYzVsdyUNdJpfRcCQkAIEAJMdG0AiuY5eo+zt49x52HaA6yuX8OOdOQO9zQr5F6wPxytNXb5z85Rh7d3CMjDSXCf5Gs936xeAmN4Z/cHvb2mp8MlAtRsb5rOv/POOwu72tnSlU4ICAEhIASeOgJaXJ66Bqj9QkAICIELIrBCvqYQu3v/5UM6GAWqB1IxnNs3/LtXV0TijYwFI7nZUIy/N+QwGTbMCJFtz3CQxPZyW9Ewz+3lMMZM5nI96fc9WCKOm3M2vNM5wi363jO8z+oR92mvj62+qK/YmMa4s25au5h8njHKeXUhTk2f0mWDmg48zIzQs28pjPGI5PT6hYlmJF+NdOOLDyPy1dMdxszSmKEOwy9X410JCY5GPczXa499s7HTjL3OW7h57AD5uncOMQ96Hou1PDDsWvsQo/Qz4rx3zLn5yKg8KtvI4VG6Pd9dz83Iy2hRbpsXN0bhIqhHgO9pQ6OTHTK5GWuJAAZv4HPqnc2L7R3mGXh6cf7N2lH66og2HurdO2y4EggBIfBYEECSC9de3FO5+6Yda801MYvW5KU5/gICR/u8C1T14Ivkvfc1GoRn07zX3xl9YmlPGIylpTICcPBs8r73vU/28WsokeoQAkJACDwxBLS4PLEOV3OFgBAQAtdE4BrkKxOv2L6VAzyTIz2Cz6ujvonp3Axn0seTy6vf0nlGHTZS936PiJ+GqIMQxkgecrkzmPbI10voH+KDbYpIRGtDRIpy/6bfsd2RrqBXqNXt1RVhEJU7g7mnr1geYxTpRJTHZEZCEw0W2CZLk/6bPE4Nl8ZgM3jzNcLIbSe8k5rrKG5yjawllDJ7387Uw/2ffuc2bsohr48R+eqOcfBGzuWDB3HTHzbnlDpRX/LPk2/TLo/NRcPyEUaycOx4xr9F8tWVzyG32YP3quQr6IF5BB1BTK70vWuYj0IGL5KvWQ7yyo7m8RWZc7E7DcSr9Si9EBACjwOBNPeki1fpUpqtwdH8585Ti2tkRW0hBPs5SEdr8n2Tr+e0SXnLXvHCVl7Unb1r69Ke8ILk69226m6DLc9XjSAhIASEgBC4BAIXXpYvIbLKFAJCQAgIgYeCwH2Tr4xTj8Q6i3wtJIlbvkOImFw1jGhA2KL8bNjxyFYkHld1hD0gq4wgGxOKUR33Sb72MGN5uc97JHVEvjZkIITf8rCKiE37+17y1SXuSr95fTE7DnqEoBkiDVMMU7chX4HYRx2N3qTt6a6n49E7tBvytYQBHxGh2RAzCFmWZU+76Cj0MoYKDEL1YVuMJG30F0KYo3EI5w8jqvCtVwuN64XonWn79NyxaFheMrRNC3GX8AjP19AQDaRdpBfVu3tnqDtsbtbbhfCO902+Vtw8fdhLvuKFgkVMw3VJ5OviqFJyIfC0EciXuSDMe7h3WrzoM9zjvCnPoFzYUify9fHpd7MeRzGbj9CrssddfnseIF/aE16YfDWx9Obr4xsTapEQEAJC4BYQOGLpvYV2SAYhIASEgBC4QQTug3ztEUs9iJgYi8g2LgPTVSONvbVZvPCav9s7gfAubCTXiADCfA0JOGG4dz0YHSIJcUk/zxKwJtssIYzpPJKyklMFPysfZfL6JjTEE6nsEaBW9qjNLDvrxKh/Uz0Y7hfb1GtfKhf7PdLZUXkjUjjCtWJWwhtjuibs8CT5ynin8uxvPTKKPRGP8nyNcElymSfMyhj1xisadnN76Z1eb36xcqKwzZwH6zgiBHF99/QpkK8TbVwyIKLh0XkTvF4kmKi3zrH3GHbY2l51juUW+XqDOzOJJASEQL44VS521LV+r2XsIPKV59Ms116ZJrpY5OsESA8oyWY9DmTf66k6DYW9wTrQ3aW9k8jXafiVUAgIASEgBG4PgQtu526vsZJICAgBISAErovALPn67rvvDj3NepKzpxATsDMEYOR1aATQXuQaUrSE/0QvwRFZjMSfyeARch455eGAJCN6RaKc+G4qk5IjMpBxSuUywRRhyfLam5k5dG0hq3PeDgE7IsM8krfpI/I684hXxoDr9DzXPB3kehEXJlKjdtVyB7pV+wC8tFGf0s9ch3l3olcf6643PrAuDPNrumB5quereaTSG7VGRGGdrDtIAFsbjBzEMZF0yOrHeiNSN6WthLjd8DdvYsB6pG+9eaPX/6wLhhnqBROpuX3k3ct14Buy3P/Lc9wCQVj1y4xyy5X1Mxzh+boqkvVFxniyXd6cnLGxUNkWInoB25vxfC1zczOmFslXXJNsrrd1YLV/NnOFPF/PhVD5hcCjQCCvla/fnNLZI/17+c7Luz3mYtSBCsZB5CuvkyJfH4W6XbURM/uRS5Kvdc9Z9kS9umZkreBdknyFsl+8eCH7+FU1VpUJASEgBJ4GAlpcnkY/q5VCQAgIgXtB4Cjy1SO3sEER2dXzltsYZidC//aImp6XnNXlvQnaK9PyzRI8HoEclY9kpvd2J5KFHnE4q1BGeM0YtTb97HhUYr0sF5N7FXfo20QsG7HmfR+RyxtyIAAiIsNTcsPeIxVHus7tx3pMdg8Xq9cIu0RGYvu9eo10tToydrMsU2lnrpe8Oa1eDDtcvTswTDeEcY70rWl/oC/2HjMS1Z43Cfdt/h28wZE48zxUN3MSVDLCLcKo1+4aKhzego3mCiSpm3DEdx1U+2hlzsz5JrzsaxsGBCXLtVJ2iK9XZyR3FELa6wT07FggXr05J/1tE7bbw5W9SUzeUf30hio3Z6MPM5M7nyBRht63UdmWl8sbtXFUbtHzzbo/McfMFK00QkAIPBwEjPR59epVnntfPH/xdh3caR3jCBwZjT1l9ebSS0AcrJGXqEplHoDAaJ8ys1bu0ctJ0fEJm1FI4hnytTlbO+cPd9wFsnb3OgWTly9fXhCdSRCVTAgIASEgBB4dAlpcHl2XqkFCQAgIgdtBYJZ8fe+9907obYktGJEJ2b4Bt9WRPGMvox4yMySo1WXlRERZjyxlcq9H0qV6sCyPBI3KGxGmm3rpjUokTSMcR0Slyd+QVoP3L2e0t4dv0qNKNDleDNguq8sjME12xskjOD0chuQrhHCO9Inl437g31E2jyTGcYIYcr5Gdnt77HQ6IWGLusltRd3rEWiN0aQQRHYRYKS/hg0SuLXN5a1UM+zU9nXefG2MRGUsmJeoEWPu+EuEb/E4Rd3F8LE8jj0dR6J3NG95svbqiPon0v9pY9Yq+Toa3Og9tFj2kvfnQR4Uo37i5qLhL/dJQFK632AtaMb2hKE1Kq9ZZ68cujjrK3j7jlTjYt8X9exicqhgISAErooAEj81lP5eCTSP7EVO+e4Ww7t/kWUW1vne+ecWwDRP15n90RT5ahErAu/ymf3Nyl5Hb77eghZJBiEgBITA40NA5Ovj61O1SAgIASFwMwjcF/maz7LlLScj2/K5lsg4IzzYEGzp0CPUI6uMMLb0HvnFneGRpShrjyjxSC0mEyMy1pPD/maHZO9Q7xF+ls+ri8lJTOspJrYd3z3FtB65GWHWI18RP+5PJDQi4g+x8OrBvojIV/y71y7UXQ87ljvCKZXNFxoiIhTbjjJVHBzvsEgOTx+jfmcsvD6wcbvR3xKetZH9eXmTOBmqLDR1IY89gvTO1vV2K8zekxii10JfW//kMT/wzK79Z2GKSwhuDMXM7TIdM4J1ZGirckDZ3lg3WSODGHs5Ty0iI4Nz6YdRWU0bwQgZ6aurTyvk4UHk66hdzfeiZtYPm7bx+4POCW0zf1k47IF71Yxxcom8Xmr4NrGNxarrGFL+zLKXs490eLlAZRACQuBBIbAYGt1tm+aRB9XltyKskY+4FvJyXvfUu9yor9/SlZDGIl+v3z+qUQgIASEgBO4HAZGv94O7ahUCQkAIPAkEZsnXV++9ykTRKDQngoYkApKqTB7tISNTPZWUSStlMc6wfEzSRWQayh3JwyRLRERl2cB7lAm/ETmX8kcEDCslE2n8nYnWHlnitc/LH5FNHikY4Wrtm2mn6Y5XL/YB4+aRtxFpy3prv6/qZqQj3mRiaT19CAm44o0bkd2sd169mHeGPOM0SDr28MzUJ7zhiCF4N14siYh9vX0PNcvf8TioHqZv7rx+3RBqhWD0vFGr/EAUj0hgfLN1htydIV95znBDHBPpyaR06A07QWRW8i8Il9foqBkYF43ZS+ThhMyXWKARB8/rtdF374QG4aWz3gKhu5m77+Jl53+3Rr7aXFo9X0W+XkLdVKYQEAIzCIh8nUFJaS6EABKQ7lp9hH5eSHb3DLDwtvp9kK+jl1NevNSbr1dUF1UlBISAEHgyCIh8fTJdrYYKASEgBK6PwH2Qr2bYtdYygRYRQt2/d8hXzHcO+TqSOyJVI/J1Q2oVr9+I3Iy0o5feI7p7WsayjohyJCM2acHrcIYU3JATb95sPKE5TUS+jkhQD/tKOBSPbNdoEYRkjto3S3aP+hDHSpSWCdsRSb6HeDU5MNxvSBQb+QoEk+lXInUsHHEus0O+RuOqYlIYLiNfsx6i9SYiX9+8qWGaU54sj3njOhcgkBCdujQAJKWJExG7GQLQLSSVs16WcMyWroZMhm9G8m7GUQnxzP1dx3rxmq7j1wmTa+Gssd7V92QfAvlqb+vW/sVT2ITna8Z+Mt3QoEsduYTfAVuJ5u21wZu0Vl0dq5Ppp8RcJPmnylQiISAEHg4CR5Bbj2AewctiD8TJ8uHoWPdgRCH4O1EvbA9wyw2/dc/XEXYvXoh8HWGk70JACAgBIbCOgMjXdcyUQwgIASEgBCYRuA/yFQk+IxMicWdIux556xFSPW89k2eGSEWZI+ILZfPILv4bv2HJdUR49cg7r70oLxPSaODZEFmFlLL8PSxHYVSxDMYv1YthgxGHTDIVosprd490tHIi8jV9x1DAjA3ro/2O6aI0rOO5zYWgZpkj/ZshTK0eLAP7aWZMmZ5F9aHHZ5d8hXdzc5++eV1haMhXDEPeufbOuGDdjU7DO6+zBHhE5POY29TjyNuQo/De7JRuFp3wCNaqvxgmGd7J5XpTeguhjOOm6oiFAi6GaSQEUV+fEvmaMXt9d/GjIZhn37udIF8ZZ6urt2xfm3yd3ELUZLauN/p2BEPwCEiTVSyVXggIAUBA5Ovdu/XpYmB5pmFmzZAO+QhEe9aj8Lr1tfpWyNfonDPqB5GvI4T0XQgIASEgBPYgIPJ1D2rKIwSEgBAQAlMIzJCv6YD07rvv1rCgXLAdoJiIQ2Iq5fFIH48QwPI9AonL8jy6PMKlGi9KBSGx5BB7G7KuGJXNwy4iVUzW0Xdrc+Rdt/eQGpF6hjv3GaePSE4PS48Ii/rB2ttrF7/ZinqBcnnEJ+tN+j29V8u6k363byNizCP+vPKYsB0OxBLqtddXDeFX9BPD6GI/Ru1YNTjNkpZWbi+9kYKVfC0GxAab4i2HXp4ZXxprIzw3dY0yBN+j/m700HlrF8dy1VPwXI103/qTwwfnsVYI3jqn4ju4+B1I2azb5vV6AAm2CRUd4BYZhSODpDtHQEjend03zOa2x3Sw4/0+LJgTWOhhXFcc7+JuuTA2NmG4vbICz9PeOrTcLicD62peZ8pFiDouzDPdkdudQ3QSPqJrVIYQeNgIrM6ZwTz8kEEw8jVsQ3RRJSCvnxqBi2fV8JmGtOeEsLx5f1v2efyzEeF1e2URmGz/UPoDn9w4Qv9yO5y9ysrlzCPkOKIMbEsub3DZKqV/+fKldgVHgK8yhIAQEAJCoEFAi4sUQggIASEgBC6GwBL5ajevI6MrGKyN3MPDIJOvTM5ysT0yCtO6pK5DijQHbyOwiGiNvM2qETmRGUh8FEv4OUbt6MDMZKanBLMEWZS3knZgXJhRNiZf0bCefkYy0OsfTIN5mTSNdKQxhpB3pZWH/W1/MwIW28g4b4j2CTJ+BrNeGk/WSEbTRTNUYHsjsjzbNCysLb5L2REq6jdvnBqGjO+GSAQvUSaP+U3WrCOjx58c+W0MN2FTd5aViy9hi0fkPIvStMfKKYnw0kZDqHbeEbX+9oyGVTYg3YwIa/TlXEWdyL9Evi4aiyeqn0pSsbGQy2VON9lxfusZaacqIxKc9XK2jGQQRuP7cKx7oRHN03m20sV02DbDMl9GgXq5HVjFikfOomhKLgSEgBB40AgMyVciDmtjnwD5ypfloo7Oa7tFtnAS4YU1Dr1fyVY443jRMewJDPuW18LIe9vW6XIJ00Tq7TvwfIXRZJpnIR6Iptfzl11S61xotCbJ8/WBdK7EFAJCQAg8MAREvj6wDpO4QkAICIGHhMAq+eq1zQzVTG4mImYv+eqRURHROCKJou8uaVs8dbLB2PE4S+33SBjDAImUWeIoIqW7xoPyHmpK4+HCJCans/blv8PbrNy2Jt1CqF8kNFk+j2CteJPHGZKvSB6iJ2DP6OK1J5WDXrUoa8Ij8ridaVOPDO/NC1Z2qtt+RkwQh/Qd3yc1cg31DfWxelQWA1DWYccTk+VjvWSckPx59epV1sMXL17UYsKLDB2iqxqegCjGkLeeAyd7xjbkq+l3uThihrWZOZrftY3yeH3ued/2Qor35MH+rbqB7ykHXq1mONyrkzMYeWlunXy1OSEbSGG+z21h72vPQ3sHMLUufNd70ZMrzwfgEYzjzx2790C+bqCxcNYiX3dojbIIASEgBN4iIPLV1wbDBYm8cN8zCGGd1mp8EqMhB2E/UM8WeIGslL0hXy16ixNRw/ZLfI7mZzmw5Ui+2jkVzw1HXBi79riL9o2eHCJfr907qk8ICAEh8DQQEPn6NPpZrRQCQkAI3AsCR5CvJrhHdLlG4fJHPEDOND4i2fiQbWEOR0SLV15DGFE4Ty8cavbUgbCxDUFY8uOhuNfO2XSpDJadscSDfCYYAu/QzDcUMtLK7ZHBM0QvyuLVjW+qWv0pD7+1inVZOdx2/N2rq5EFblSz8SLS4V5/oUwbY0fZvVk/5HaWkLAm84b8eXZH/PI46pG+DUb0zinriJHsXH7URu7raHxPjXvwMKzYl7FT+9Dx2jTcchrzgkXSCgxfDWkO5KQ3Xmbmm0riJt2Et2p5nBxBvhoJ6MllxrXqSVva75KHMw27cJpbJ19Nl5rxAe/sVk+WRXJ0ClbQ1xlDurt+wtwSOYYv9cGU4GuJ2Aguz9c1/JRaCAiB6yBgey68OHadmtdrwTWjXsYpb5RbGP26L03rRInaEXldNuuEpV0X6yZyNOvpxDvh3XdZcZ32Lg6Vc9PmDLvjbeIV8tXOoHjxKv8MXrO9veS5HYVnEduXYpmR5+3osmeTb6LvRL6e25PKLwSEgBAQAh4CIl+lF0JACAgBIXAxBFbJV4+4CW8YO1IzsZeSjPKPSNoRITj6zjKgJ12tuxjne0RYg82bU0PYIFHX60ws39L15PeILyNaIxLPvkfkGh7sZ2Tg9nAbrD5LF5F/SFR64YFNLpRvRPwxgZtkmCUfWV6XZDMPTdPjQtiYYSzVZaQgG0WqRyd5FBsO0Vjx2oR90B0vFNqsMZxAWyIdtbI9PfXKqqR0sg/Z21lVqcoPxWC10UcmW3FHbG9rne7e8mUdS14DTJguT6LFy2H0rnM0f7lhh4tBlMMOdz0VqN1VL+0dWCD1l9t4gQxLxN89hR3O8wAyl2VcYJ9dxHvE8ZJZ6QLEtkfeLvXBigBB2uaCQJljNyRAyauwwwcAriKEgBA4BIHR+eKQSg4qhMnXdFHI9phWhUVFyb8joRq9sV3KeLsty7fgHuY/a+OE/BH5iheH8LyQCUIL/X8g+dq8F8vPclAveOSrecjWaEAHdt7mDAl7Ti+yU0i+wkXm5pwAF2JrhB6FHX6YY09SCwEhIAQeAQIT24dH0Eo1QQgIASEgBO4FgWuSrxGJ2CNf8fAXkhz8bit4eSZQI5KxOQQ6xJNH0jH5urkJDGGlWPYRydwc9EsbmHA0mZEEY+ORR9p5BqYR+WryRHLPkpg98hW/RX1tGEfkK/cJD6QoX0SmMlb198BztjFaAfFghjEsDwmdKEzwKvnqGg+L0c27SOD164xusu5VO5GzU20I4on3hCsxS2WxjiHxbrf9K8kDHY+htPdOrLP6nchf7DPsj8YwBl4o1gcYPtuTEw1SkffAhuQlHPa2v5evZ7AOib80N3YMwFhfj1i8RHvq3AtepXZZIjIy7pWj6jCEEJ4tq8G242VzH+SreWLj/FLHJvR7SL5OG8mxyQAAIABJREFUeLxscPK8k5/KyZnb/lTaPTtYlE4IPDQEBtEWOOw8XuLCPVTd98HzJO7+Ip17kHylfeOBPN5xPXFQRIro7XU8T+C+ICJfN+etg+SLALOwyNd4VsIuVRkmjM3mrBVcBPT2ri5RO7kHkOfrccNJJQkBISAEhMBbBHSUkjYIASEgBITAxRBYJV/rYbRIxMQaCsqkiEcKeuVZGUZo2O8NoVNC6aKhNyJLonrxDUYmAbkulInlwXqZQIxICvw754/q7ilBj7js5fOw4b8hecl9gmWjhye/m4qkWUhuOqGRo3Z55Xn9grJHemB9zwaG9HfTEWzn6C1fI/7w3U9PD9J3L5xtpF/VWFGMZShvyoPjjQ0b1m8WirtHns1ONg3BSR6/OF6MxEr/zaGlMWwqVOb1Dxt7mNSNvId5HsLfe29p8dxjxifDF/8bjWHsP9SfqmdRrNiSkeVjz9toTHj9FnkizPaxl44xYQ/RiPirc33yKDYPEtCbqhcQ5u8cOffk9frbW1dMp/fUcU6eDbYBAXt18jV4Q7prYEXZJ42uDXaLbT8H91vLG11OyM8g6N+DROCINflBNlxC3yGwI2StB119b3QiqhCuE81+xtbgPfPy0f1pkVHsiRfn3dQ9VeIZwtvXufsp8nzFNHWP/eZN82Zs3VOWNRL3d/h0xJ42cB4LPT1TFrafsdi0y9mzevto9My180g3vDNUVPf6Ezon8nWmh5VGCAgBISAEVhHQKWoVMaUXAkJACAiBaQRunXzFhiDxwodl/tYDwIwMmRiBQ6X9vUf4bA67xRAQGeizTQVun0cEcT2gk2HBI2JHZUQkY4QJEs+WJiJge3VjO0fkKxO61p/YB9jHI4U2wwcSkKw7noEBiVeUwcpBz9GRDDl/ufltBrBcfvFw894M7hFrLI/9biF1DW83tK+9n2qGDAjTi6Tpqocoh2Xl/mJPCZQxk69v3r5pGxm/eCyg92jTZgvhG4Q0Q13GduK4Z09k/N3eguO3o2eMdlUPKezfiLg3HUJdi+YoHh/eHHgJ8tXmtGh89shXMzCLfJ2ZTbZpXGwXvD8jQ6inO5FnUKObtv4FFwo8/WvGE4SJXFnDswwiXzcKIvJ137i6hVyjPcwtyOjK8MDfCr0ZXIP5LJqH61pgT0ngXGpv3tPfuK0zl3TufU65FPlKZG6PgKx7yR75+jrv8PN5r0dMXop8HV2Kc/t+8nzq7ludfQdGclklX5vz2uASkcjXm5m1JIgQEAJC4FEhIPL1UXWnGiMEhIAQuC0EHhv5OvNOn/c2DhJjs+TrhngqXcv5jaSIyF3PmF0P+/ym6MSbpeeQryh7VM6MhwaTr9zGHvmKBO+sQX7GcNkj75tb/0CWRwR9JFclJ9kQVghCj7yO9MibKVK9L56/uAtza+8vJS/wwnqiHjcEsoWWC958nenTrMf8HlNpZ84PO1buQySljThpiFonTLK1v5Kv6f3cN6/vPHwLyW393iM1Lb3JZGGCbVym/xqeNW1CNxnTCs7Y3z3SuJLDEArdyvTeoJ0h91k3o/ER6iTox2j1qWUbeR9ksLZ4RsZl8pXqmiH9Ru3Y+53HlemGZ7icWWv2yhHmm/AKqXk946jnNbT47i561xhe3ppn8wXrZU5rxlWRr7tUJI9TL4S3PF934XkLmXJUCIpgcQtydWUwwhAue928zLcqYES+OpfLMApKao7pDu5p6j7rbiKue0Rs/oMhX09vmj3uIHjIXA/bfhWjbwzOV/zmK6619ZJlEOrZI2aP9Hy1vbD19ejshPvYGeKZQXXPMngmKdGpZj1fG70U+Tqnw0olBISAEBAChyIg8vVQOFWYEBACQkAIIAK3Tr5GBGD1LIObu0ZyjHrYI5rS35AcwTSpXM6DhFlUHh9uvQNuZLS2Nnjt7x2qe+QetgONNPx3JJDsG7a3d1D3vnEbsO+SHCgzyz8yIBhOESGF35lAy7+/OTX9bu21tNz3PZJyY8woRCeGt+b2ef3l6a95YaY6Xrx40SQxva99BSFAo29en28Md8UQ3GtzNNZQ3lRXwiD9t4YJNs+MUsAmTDK0YeP5WlhbLM/IiNwHGNa4kLoY/pfJVyaQrB+tDYxLpOM13DSQnfwOJuvphpR2jH/R3BPJVQldII5n5kYz3plnYhSeuRL8iW+H8O/NnBWdXsCLhUllM6hmYu6MEIwcem9Ff2+efM2dfod7r10ROReNV9e7yemDGlYQ3nZjj/7GiBq8AbcZQyukcp3U27VjSv9Gm4MH8l3k6wPpqAUxV+aphWIvmjTPl6/f5PkoT00i//fj3fF83eyLbV4t6yySr3UeDObeZn6G/VJzLoTQ//fZp80eIclka98RTxNA5BTcx/T25C75OumZew75OhtOGPfXo7PT5rwycbF3pNznhB1u9FLk6whqfRcCQkAICIELICDy9QKgqkghIASEgBC4Q+Ahka/cZ97hcZNmwgBRcJgiXz29iciRnoHciI5ssHK8W00mq29ELiIWI0LXa4NHKJlsSLx6hokZ+dngw/VF5Y7q47aM2r4hv8BDEds7Y7jAutLPRlYlAwgShkbyIrHD/ev97mFkRqJq7CwEcmM8Ct5ftDo2hjzQP8ST2zeDCdeBcnK4443nK1SOnqybes3bltwf8M3hHp78jq/nLZzyh+Rr8f5txj14T+Rx3+mDZixAmOporLPORv1n+PJ8NEO8Wt14AaX3Ni6G1W50xjxUBt6UbMREMukc8tXGmLW5zrPF82ekww35Ct7k3tpzH56vGLXBi+BwH/sa03Vv7g3DXpPXUZa7c+J1+01hhzfdfZ9EyX3onuq8ZwRoDEr/zuiPzoWjZj8UTJS90LDRupf/7sy76K14n316SfIVz2d4Drs18pX3JMM9DHgJR9rIof+j819Pm22f26QxIrroVU6zgygf6ZzCDp8xzyirEBACQkAIhAiIfJVyCAEhIASEwMUQOIJ87REdfFDkAy/mHR0qPQP4DDCbUKklUyWD7D1M8BTrkZ1MblgbevJnwzSEbH3vvfdOr169yv9/+fJl9mZMHnlYBsowIl9ncJjCj8LSWn+xLGhonyFfLX1DGsJNayR4TU70UIzqwzbNYuSRU6skr4c3hpCtmDhvfnqYWnk9w4+lQaK14gm6FZXhYYxGJ27TCBNvHFSi2YkLx3rSvLeKb0cWHWRdqfI5Opq+YdhGnpNs7HmkXBW17Li9EM6ITZXbCbOMRKdnDPXCDCMpHc2HjREyeBfayq7eD+aNhJc7egwXhF9OcvTI14j4Qw+NjQEN36YrXiemf42u4cmHxs/otGRkK4aqxn7otcmwZ0O363WCYRxZ3vwcaRsm8Sii9hbI141eB6HMc992Lj9xOT2MvLU1DE8dhczueGNv9OqWTt+dt/U2a3o0vm+pPXs2K81CHxTwUPvXaw72uTO/LOtrVN7evsALUFD20h7+kjrpvYN9NyHd7r9oHo3aUlqyifSAa095DiKaWyPyNUeegItU9wWaXcpqzo2wdzhXLiQQ8TzY3WdwmOI7sO68voNoEXgxDi9m5nzB5Uf3TDB4DmIWD96/9cjXzV4P9sneGlzPakVW91JAJCjs/aMLVynri5cvbnkkz3aD0gkBISAEhMCNIaDF5cY6ROIIASEgBB4TAkeRrxEmeKgbHTLD8xiQDSEhs6NT0iE4ERUeKeWRxF4VTJZ6RGQqH99ATeX83//93+mDH/xgJl8/5EM+5PS+970vE7CIl+dJtNrMHoG26Y9y8GWi0wiNbLt69izLnP6GZHFEGqc8lj+lSXnsHx/4OXQay+eRplY+GioiHcE+RTKYMYpw9+SJ9BvrYjLPvjEhzQQ3ts3Tq0z0keHGI0SxHNZ1LIP7Y4Z8ZaxyHz97Xt+jZd2x+jxjoI1F1r9oLFb8wBM1Ip6zwQsMV9mrFd6nyrpNoZBZt5g4rdiV0NXcn5a/6Tuw/mZZF3f5bv+V9ud6mJiGNvWIMBw/hsuIqMS5yCVjzUhn3uUrHhBmuIP306K+zX1XwtTVuYZwNkNyM17AiFtxLR7LPN6GxCCEukYCOP98eusVvzp/32J6a9OMbJHOId51PegMhr17B5RxNrSyrXOrY3MGj+U0i969rpfRTEhneHt3WcYrZ4g8qbz+zXrmvY0bePxduSlhdSg3tmtv/0bl7W3vHm82riuP6cX1b1beFR2ZLfOi6TrjL9LhvL8o61XeV9P+fXNJ7IGPg4vgD3NjxTlto8q8sbLu5H1qmWwsFLf1D+6tbX+cz1BpXzrxz70ANpEvSsJvzfLev9nb2aVkCHWd2/r6TfNkjIvVzNpTKqtnBXzOgi6e2L7h5TsvLzRznAGqsgoBISAEhMCDR0CLy4PvQjVACAgBIXC7CNw6+Ypkw8YgPrgxPIU6GCzQuO8RW9nYAWTAVPnOm6apjP/+7//O2d///vdXEhPbF5FoozpRPm4P5mVCy6s7pUeikA/k9rt3cEciKsKV09TDN4Vi5jZjeenn5EWcjE9GXiN2lYwh4hdD1CIWJhOWYe3zyEn8W2So4T4xmbLxhbydM+aFMMOwt1466x/TS/7ddBhxtbTW/qjcRtfJE9X6A/vB/pbKQ+MS92kzrth7phi9vDFWcU7vywHRlm1dRqqa0Yzeqk2yoXGS5a/92yFf0VCG5CSODyZzuR0Jc3v7NuPrsQKjAU7zScbTwuM6ZO4M4crjepV8zX0MpKXJVMNv732nDd82Lf2MRlHXy3byrdhqtAbjJ4ZcrnPbRNh6JBGasZ0uIYh8dT17DJcJde96z87kr33pvSO3SG6u1HdI2kX59pBzNqa6OB3SmGMKuXXi74hWYp/cHPk6OceOcLgP8tWTaSgHRl8YNWrH9834I1Kav+O+Gz0PbU2zfaDtCyopKPJ12ztIvhYycZVwtQsE2E9Gbjb76LJ3myVfWS+tfG9/vEPtmiznkK+4722i2ZhHsF0SJYt2o9e817MzYGAFV9jhc3tc+YWAEBACQsDdEwoWISAEhIAQEAKXQmAP+RoaMOADkld8AF1pCxNHRt6sHJC9+pg48ogkroPTeN8jIvLdd9/N5GD697//+7/5v++88072er3UP5SXiWvrEzPUeAd6xj7CsXdwT984HCzjhvlZb6xOls/Spf8atil8M//DdOh1a+lGemT19vp61H+ebuU8HaPejK5Z3/XqN7nZq9jaxZhEOhPV4clp4aJRf5AIdsdVgMWmfzg0H+TzPFdN7oZ8XTCmov5g6OKMPRBzHnEX6Wxu06QM5xrarkG+2lzCRjgMW5gNwCuer6Xj6tuwJawfltF424KRbhTit+lTuMDjkeGh52YxLNYxKM9Xd4roeb7OXj5Y1eForpLna7xSNG88numROFq7Ruvl6PueeYTLHBJuIyEu+b3zjuoecr3u9SxcqncJYbI9ERE4mb1Jdsk+WNaRnqsDXfDa01bMsxkf6dIXR/fhJw0i4pSe7vCIsNH+/FLex+fixHp7RHmbMs4kXxE7DFuc+xP2BNgH0+SrM06PHH+IRZd8tQgx1iBoV4MnjpPyofHY5THGOl0ikTRRSkS+XkTtVagQEAJCQAj4CMjzVZohBISAEBACF0PgCPI1IrCQONhLIqChPIFwJPm6Ih8aR1bbkoivD3zgAzXkbiJfP+zDPiyTr0x+9Q7BpgQr9bNRB/sqaj9i7uX3sMjkChiQrGwk4LD/orZYGVYe4uGRdil9CoOciO30fzZsVQMOjCDToZlBZe0Yka894s8je1J5HPaaDXRIWDJehuuoLRGxje3y0lhfzWJk6Vhm7E/UESMyvf7BsrDdJpOnU56cWDeGd+OQazVUnOPVHs0/WRYgX7NMYKTicHPWzp4+j9ow0xecZpW4wnbMhsTLbSuer57emAze2Oy2id4My2OM5hgMJZ3LmghzZwbMqVB+QXmNEZRCF5p+ZiOrPF/l+bpn4NaJr4TApDIi4movOVffKpwYP6PmNGMDQoKP8s1+7xFrTOgvv3U5K8Sl0jlepbfk+ZrnsxR94oCoMzdFvnr9aWSQ7QsOGBu2D8j7r0Jm8Vuhm70mXPRpxDQLIUQQafZbVr6F/ae34utaTeXcEhnLc8nUsON+62U6l3zFsgHHuk8p0Vh65CvOWThfeWMs77PSJbYD3n51L68F7wt7e6XNPrro1+65gcI9u/NDkU9vvk6NBCUSAkJACAiBRQREvi4CpuRCQAgIASEwj8Ctk69mrLAW2cFu9wEPoInIR64T03nfmvO3Y+hI5GvyzkzvvKaykrdr+r8Rr9gWI6hmiApMM0vqIH5MdDLRZG31iMdquCmNb4i1gIhlrey1lclXxphltfC5PfIVQw2jdya2z/qaSUNsr1cHtqVXXiU9C3EXeX8xyRQRzybXaFwko455ZyK2RgIbSYTE5ojYZf3BPvJ0M5WHfdDard6+l+XpnaerFUsYc4y94WPhfhuS0PqAwuZG7djMQfiuqBNCuM4bQdjm3iwdYWt94pEKDflbPC9G6VgG04P09xXy1cMM5VmeryFUMc5tw5VtwkBeDbr05qsr4yT5anpm4yf9V+Rre0GBdUSer0NtvnvHcUSa4J7G8y6fGBMTkiwlQdLE9TheKq1N7JGvOK/zXsGbAy9J/O1tmmHG+81bIl8jfdzTZq8PuO17ys37h4VxgLra3csfOI4aT3PycIz0gOfPZs+fygjefO2tn9YHzb4v7YvO8I7e22devqhvZuqY0iXvzdeZwksaxs/mmkxM2nMQp7eXFeq+wJ5pKBfKMrlZwvNGF0YsxDSSnsv7qiJ33adM1BvBcS756s1zzbrBERhgLdSbrwtKqqRCQAgIASEwjYDI12molFAICAEhIARWETiCfI3qjA6GSNSlvPw7Gxk8g8jqoRPJDK/8fCh+/jx/YgLK/uYRO1ZuVL7lTaSThX5NHpr41qYRgVG7vbZ6BlmryzBFowvKx+Xl38vB1jNicjlcFvafpeUwtygTy85EkxkhMB3XwWV4eRhPltvD0DPYVKMIhijlMHH0FmfTF3fX1PO/Rtcp9KxX96ifrUxra0Q+sm70dMQrqzcmR2MYyzPyFeXO7ab3Vg0LwysaeytzjNXR6AHUG2HtzT/1b/huLU2EG+MS6U/WK9MNx3vFivPGruXFN982fVQMi807XIVo7hr4LMKAYZMcLXZ4OjH5OoNvbYMZRXGMBF4ZqNt3g6yMNRh31DV3hFanvI0cXACOdysHydxk1ETj6w53oinPXEeua/ypIU47Y+CuO2qHNO8TR2GjPflHoaSn2uydqAMdiMi5JR2eEuptIm+Oa/BrJiK/8NAr1Gk7Rh9YFHUuOY6LksPDL5SDQ8zXCTFouzOgu3ozaWE5FCfAZINFpItAhC31L87ZUPbspQcX5Zk5kzNGXnrRG5CT/VLHxsK4dtu+0qZVAnZGh0fhWJ19RdYdwLWZO2DtGQ1UnOciQrjuP6L1FNrY7BOittt7njCeMVxys+9Z6RtobD7DGQ6e/sEeoerEnrrouQHTSVy7G89WO2tZlBS6qFr3hEHHWbvss7e2jvrcvuNTGaN6vTLP2Z/UMzbuUbmfOuNanq+zvax0QkAICAEhsILAwhZ0pVilFQJCQAgIASGQicbhkTMlSZ6bE0kbSFeIkR7JhOQfljlLCDCJh0LWQyAYBLz0TBCmMuxvvfIxncmL7UnfkfRtyDk2UpBxAdth+TyC0dqI9TOOlob7wYhHawfjhfWy8dgjn7z2uQZZMEpwuUzIYT2e/F4/rXq+Mg6MfaQP9rYn5kcPBXz/ydoRGeGxTnxHt+lLMJCxXrJuVANOwZqNbEiImmxYpqdrvTmV+z5Ki+WijPbzSF9SOq8uHnczhsIIs54s+C2ar2pfA0HHZSLmPHdwG0PyGkMjQ2jgbj85eXZ5wRoZCV6s02tuz8hdLopEhuNax0QZOS2HXWwGd6tLTMRk/RiuoH6rqx47xmEMW30I8TgN/FzCJqx2x8jeQvmskvh5HQED9K21EXWr2S/seLd4DtH2gsMKMb1XvqiNs/LuSXeER+Kees/Ks0q4dSpr9pGmSwNLT7MfWNC/+9Bht+mT+CXd4D3jqN+GOmzecvj+ZvtQZ1zFBBk+ku+c9cEr2+bNZq+483KU7SFw/XNJUNBT78yFbWzW5M7a6K7dtA5GF8sYlygkLmK0WV9gzOV0SCzzhS+4VLXpE9OrpLu0Ech7fvBsrXijXlmI5Mm1cNXDv6efiK/XryPd3vu9njXN6xaiABlmo7tqL168kH18bwconxAQAkJACIQIaHGRcggBISAEhMDFELgP8jU1homhUQOZTEEjDZMqvbI8gtDk4QNoRIIhmeeRiXbI5nSRXEyseORTZIixv1sZTMql3+2wiwQg1pl+tnRcT0MaOt6dKb159fL7tVgW1ofyoNdvTycQZ89A52GN6Ziww/KsjVgG4hr1TzWmQEOxbV6feTqW8hj+Jgu3F+XB9MmLGsv0SDjUR+5PbkMq20L02rjI9aUwao7nrxmtTF7UXRyXUZ9hmmgcRzropffGDtftGprISGt4e+3hfmXdwrxN39CFAtcwVzJ7+uzNNSgf63vGbUC+emPOy7NMvhrhCu+A9d5q3IyVQbhfNKwmQ90KqZPrwnCuI3KY3iJDL/a6li0SsHmesNCDFG5w8w36cLROXuM7yxetn5u1JHoj2TzAryH8ZB153Don8CUdnqxrVvdniluRL2rjTD1706yM0zw3LY6rvXJ1802ShzN1N/O1vZ26YOk5on9Xyphp0zDNLH5BiO1e+T0drmtowbnOt4Vo8/ZCWFekfysheY/W4domCBd7zhiZmQOqvkyE4Mfyem2v6WDflfc3cLkg4dzFrxCXHP72bnm/I/Jtf+te7inret7zPn/eXAzifWmoC/Dkha2LpkO2/6r76NJRuJdC79OurLYvDC7QYV3D8XihBM2FodIHuU34PEfa9zgXr5L8TTjlTtjrlP/ly5cLs+aFGqxihYAQEAJC4NEhoMXl0XWpGiQEhIAQuB0Ebp189QgFRi8ibTyUmUDySA47LCPp5hEsmBcP3FwvE0JM/mAbPYILy/PaakakVA6GdbV8nuxoeOLv+XCcboMbKUAGBk9+bqOVYX8340Y+ZL++I/K4rZE3ZzRaPKxYX9Cz1CXdFoYi1+eRzYjdjP4ZoYZ9wH3DZRqGZjQyow3W5+lUY4xyQuCm/KkPMqFrHplFF5h8rUYV8iBgXWXd6uk3ytwrh8dAVCaOT3xfmbHOdTnee9w3kbHWGz/WJ702bd5oc8ht7kceZ5u5sBiWcz4IaYwh+Ky9dX5wQuRWjIux71bIV5ubzeBsRtwVUsdwZ6OgOxU4xCx7B+U+2eF9lMd14PHSfLtn8tXzLEL5elOo6ylMGW7BcOzuKR4a+bpIXtnYWVgCz066Mk5tXJ1d6YUKaPADbzlX7uAySq8P7FLbi+flglV0ySRoX1T2zZKvtg6Pg/H0e9QLBXvgBY/7JF9xza5njvI8wJ7oAZEON3vJC3i+3nV1IUeBDF8iXwfjmsnA7jqViN+7jcHbcMVFxh6uFT94tgX7pcHRNi1YB60xM33IHrZ1Lz6Jx569ivVXJB/vV7B/Ub58dnnzupEUL/tV7AZvDsvz9UKLmooVAkJACDxxBES+PnEFUPOFgBAQApdE4L7I13w4KwTfOe3ziMBReUaqmAz4XyR2RgRlNYQ47382h264gZ0PovR+okeUoUxee5DAZDLKS291eAQckkdIWHlkExNXmL4enCmMrZGEEbY5HxkvEKMRyer1g+Gc8xKx1iMEPV3AdiG2Jpd5m3pkX1RXj7BDHclGDTJGIikY4dQbA1Vu6Cfr66RXmSiHcLhcf8WD3gBrdKMYBHmMc182uktv4EZt8PTdSB5PlxFP1ofe2EGcN2UU4SJseJyM5qRoXvDmSJ4/Gp0sRB2S5XXME4nnvXVmRFvFBbwzm36faFD2XEmG25FnqVfWwFsK27Tq+YpzIM49bpPg7VnDa1O3ze+jWHlOBVVPOOQiErP3SL6aUbV6uJMXS7POBW9usi4xDHnu2YHdhAruTnIvxBWc+Bs8JiwBe4jKHvG3G7hBxsdKvjbrgOetG0UC6LyHmqNhJK/N589yNIpwngswvxcd3jGXc5YjyGEOz2pzzIaQ642tTj/Ojo8943K6bCAv83pvJObCXIo6Utdq3tctkK+21td9dOC57nmm5v0WrCEWGWQWj+V0NN/aXpsvG3X3WxYhAc8YvbfpC8FbZY3G/3Jj+hlsHee9+8q6y33TrP2wX8l7Wec5Dfv7Jjyzs78ZXXAQ+Xqwgqg4ISAEhIAQyAhMHLmElBAQAkJACAiBfQjcB/mK5Gde6CAcZ9QKS9M7CEd5I4KkGgiccLpIUGE6zsPkDRNbJpNHotSDMJCx3D5PdjMSGGHWwyxqI+dFkg9l9XCPCC6Uo+nTxL8EN5kb8vDk3Iou2GB5TEhiHyCxgiGNUc84P3uweh64Hl74Nw8/JmVNhlmd6BGJ9s36ajQ+mHBC3Hu6GfYpfAjH75vT21Bi0I9cZvr99avXfphP54IG1ld/Lp6HSJB5c4XdskePQ9YHHJf4LRrb3vjD/jGvb+yDqFwuy0uHusxY1PYlQhA8gO4OFK23ef5OhkLWEwyNm2Vb8fDkN19XwojOhqosMrlzfC9MIr/xHRlMuQzyLhyGRtyxLFtbahi+eyQnkyxNOEC6OITNY48W1rkj36vbAetSlvsgruoa6YTE7glvBM/sPF7LWhljS+gFiSPP3IlwpkdUf3QZdd9hoUB7cyNeQJm4jFKJKJuXCknT28ty+1wdXvSOPgSzFT07SL40F+Fahpez8KmE3nnCxhWOF97DjfDZlDHKsPO7zb2eF2GvSNOReqYomwbcr6+EHcaQ/L2241qAUTWqzh6kBzNtz1sIC4eLF2lrY9rQubx/9cLt5ksTfMmWoog0zw5c2Nxr6zjKjs+LjNSuIcuDy2Bv5ZJOAAAgAElEQVQZQ4jkYbha2bw+2flInq8j9PVdCAgBISAEroWAyNdrIa16hIAQEAJPEIEjyNc9hOjmAFsOvWxcasg5Jywnl+N1YURi8eHQ8o7aUw0VJXTuikEs1eF5rXpGHSNWPAKmMSwRLrNGWI+0NDmYhMEDNMqK6Yy0tO/2ewpj6x3ELZ2RmEyC9QhCxJyJWdQB8+Q0ghVJMcMJSdpUFr5/m37HkMlYNuKM5TY6CYSytY/JXms/h4zmNnpGDA+Hkf4yWRrhnNtH76NZn2bMXr81tmxkBU8A1DOsC/sE+z793Hs/OBrjuWyol2UynHMoaptvyttpNdycXQRxvKV7+ljnjuTxC0Yo0xHD3OsbTMPjDMfNqAzzWG7kxHdFIZT0Xbde9ohRx0fP+H4FI+tDXNYtBCL2E+oV6ttovJ/b/hnD/mjNqWPR3s8tQpnh3Yy7y+Gtz23cA82PxFrG9sC3UaOLUkd4JK7A7ZKHiSiBdyFXyrvFtNGFhCPGwSV15Agsl+QbEPR2Ccb2Ebwn5zmyEj62BOL4KX+L5tVKrJUw0JGeVoycsu82xCUFzIm4N6s/lzWS5clthMgMe/qkyu5cKqp7kcnxhn2Ae/tovzY9Z8FlBVsXMzbFi5Qxc3HAi2gFd9sP1ktqaT9rezfav+a03n6pXDBr9jplD9jrD8/ztzlb0NuuqK/RHjLCM7z0ZER750JVbTK8zWu6i3KM3q7lPXEqw85dfGEw/66ww3uGs/IIASEgBITAmQhc1jJypnDKLgSEgBAQAg8bgWuRrz3jLB6eR0aTahAIPOLCg375EJF2WK79HB5yqZLQSOOEi01ZkWSzvJEBgfEYGbn3aqPVYwaJiEw0o0r6L8vCsr569SqnefnyZRXL2mtGMiM2rbzGAEHhnJG0Rnm9vkP5U51MvqL8iL1Xlke+cluz4aMY0bw+2qSHhs7oD/dL1M8eLl5abvNI180ggu0YjSXWkY0B1Am/jXrh9QXqH+pST39wjJkRDd/3qoZu8gStofzK21+evntG3cjYhbJH8w23CdtlfRbpS2QgzGH0wHho7YrK2TuHhPl6xmyRr9NwjzxLpwtaTLgJBcmhE0t5vXmshnIk8hUN2inNEaTTYvMeZnInRHEl7M9sUSVkmsX4br2/5j9XjkdGvub5PQjXfTbW/B572aOsXLpBnbL+OCocLPbvkFAfeUcbCQakVbOnpVC6eS0uTyPYzxu87YISELRI+DX7m461rl6OoPLw73z5C0MIR+O68TLcOzQ98jlhA+TXVN8YlkZalmg34R4D0rHnqNsPiWwtl/0SbniBLjo71T0WhTLGvVejg/DEB+9tQ49ixm/g1d6cf/DNW2g0EpX253sjX98KkH/a6HL5PiJfcR9bL3NhxCcImR3N+6gXCjt89uqgAoSAEBACQsBBQOSr1EIICAEhIAQuhsAtkq/4XgwfrEfk7IhE4kM1HgrxUG5EC5YXGR9HdXLnIYkTkWrW7ohMi74zqYbtYzmxjex16eGC7UAiqDEogIHWyNfk+YoEWE8mrIP7qvG6DIhtI++qzYDC3Xp9mMhV83b1+tL6KGpnqgt11iNfUR5PxhFhazLw+7W5bgjb3aub+4/7IbePPD7Zm5kxiPoVx1Il/pAwKDLz+DJsansXQoJz33pjxxtvJh8bAfEdNewzxMDwr/0LBl1P17wxiOOQy7Y+wr9jGdHfec6pfZAuf8D7cJt0+KZnYBzctRjRacaMy/bW864yn1imiHz1HXL846PnUbsCI15aQJ3PP3tV0nyChIdXr8jXLSojci7PAebZNeml1utzLK+mu4dLEq4cj5B8XRl/q2mr7pRxOApLuwmhWjwBmfypJMyqQJB+SW9H5CuUa+uutaU3p+S0vSgQWC+Mgc26OyBf0Vu27tfAo3XjxVlkyiRoZ+zVSy1n9AMTyrynGV3qsH5EkrbuQyfebq/7tCgSB3m+1rJNp8u+leWue1C4LMT7zdr3cHEy5+N1K13gTO8ul38N8V3S2xqY+9ebh5133bnbjHhtzogY/jjwwO31UeNlC2+x2pnFO/Ns1Kn0QT4PQHh1nl/utgH0vAWNTb6ciOcD3Pf3VFrk6xkDXlmFgBAQAkIgREDkq5RDCAgBISAELobAtcjX2QbgodMjWiNyDQ/eHsFRD83kTYlyYX1MRnqERz5zw21pJqaQVEk/I5HV86ZEQssrHwmkamgq7aqGHfBMHR2uMQ+3iXH1cDF5MFyv109MfDFRyHJsDCV0iMe+s7RJBgx3zGUwFiaTEcXRd8QBCUIk+KKfc5nF6wSJXsQ65Y1C7TYyocGJBlWPwPVCHXtjwmTib9Y3kS55Yw5xsvelNkarUpFHnDZjDoxGJhvrC88x+HZvY8xy3ljmcZbKZg911mmUI+tHMToZSeaNTQ8/nCeiPvF0necuM2LVeaiQp7X8gqFH4mFbzLPJDNPp2zmkmBnbsrcKvnsWeN3MrhUPLd3Qw2fQoF6/cdZq0KQ504y71qejtYH1MckQvRUXydfMSxAhwJP5HD17aPowI2/kRY/9m/tQ5OsMnE8qDY51bz5gMOr6VnTJvAuN4DM9q+vuXm/LUvGS3nbIV9xn8KWes73pmXyFULe2V8J2uAoWvOGc19cBhr3wq5bf2/fNKvpQRwLyebMfKSGYcb1AfYnkmcHAQiuj52suzyFfkUifXdvy3u15eS6inOfskhDrViXD4W1TfLsUZe32gRHKdn4kQjP3KYQFngn9H2IM3uBWZm8dd8sx8vXV6/w54dCcZ4GYHuke6lwuC/bNdh4b9Z3I1xHK+i4EhIAQEAJ7EBD5ugc15RECQkAICIEpBO6bfEXCyowZkeAjssXy4cEtGZDQKIwkTyUpgvdmsTzOx3lZ5pQeyRsm5vCQGWHA7bU6GwOTvVlJRDDLPjrMYvuYCMsH5EJYcToMG5wITEtrRgszDDH5x22ubRu869vrv1EbsY+wfiPaPJlGZVoefDfWkxHbhyS16XzKg2Wkv9t7tclzGA0dnp5bOdhPqD+I/+w48sYjeviOJpgG42JgyX+jMLSevqFBEQ1RHnlr+dkIyf2JumnjD/FnPbfyejpgY5HHN/ZHY8Bz3tfy6vEwQbzNmM5ecRxSEslOa8cU+Upvjs2SYrUv0rxkfU4etGbMP5eMHOnfLX3POgA4jOYVT/Yl8tXxPslr0ps742n6F5GoEW7chs2a5zEJdFmExzXrtKdnTb3R23u31NkHyuKRr40XInja52rPJMTqHMjWh0fq+bpZZ3rvHx7Yr1ZU5LG2Z37wxPPWy+p97rwlyvPDnUq9JYJyHRSefy8sFyFf0/wAETzqurz6vnkUKp8wq/ozstbB+64NXuXvNaIAP6eCWAdhi6M5dVaHhuswvCsb7kvoTdWIeM35YY6a9twdhJXG93MN35GXd9MPGFrazoNlD9TbBzZRmmzNDcYHjvWq+8F8zWmPJl+bCxWjAVz0Lq9F5NFrurOyP+Q9692UcneByPa13nCtuvPslJ6yGY24Uav0XQgIASEgBITABgEtLlIKISAEhIAQuBgCs+Tre+++1xhu2Wi6R8ARwcBlrpBGZkREb6tsSCLjBhI39t3y2jcmxew7p0d5s6E7hWiCsLBoDEEyjkmiCJfImGLyGcnDfeMRQz0sGRMmqqz8lA5JvUS+WlokGDm/1W35mXj1iF7Emo0h+BYsYsQ4eriO5OXyuA9YFusD1jMvX06D744Vwy9jF3nEoh56uo2YzZKvVU4KuxaNm2jcGw5WrxlV8L0n1sEeMdObX1BfZ7Dy9McrP9IrlNtrF8qDuo7jgOcK/oa6isbkZmw779hxO+rYL4bBKk/A0qDBMvcheHhMzfFOmNm3UfPaI83Q6BtVGIS3rfPSRLjk3XUPQPAMi+ahg/NwNTJOgXqXaIV8zXMDvKNmc4GReVZ/z0DPGKE+1PJB/k3bQRdwTo/m9/T3iHzNobKNePVCWBc52JiPMuHFhE3bgGDqEQKh4XihHyOZvCK65JwZxWGc2prSDaU6ktUJwxrJMSrqnO9ZT4h8ynp8QGjlSnYRsdgbD+e0pbtOOm9SniOHO7dhlAEYPzUcLowfE2ePDO78V8puLgZNhGBlzKo8KH8h83DvUOeX4qW6a65n8rV47Nd9VplbeV+0S0fw/VOLzINzXCHobDzwBTjrw7rvgAuZjVfmaD3tXdwAcpXn0fo7vOfNa0/GzfoDzmCbfSUT/SQzjlv7hF6quDfLa8mqFRXJcHryAscD7tuzHOa52qsP18NOaN66jwFd4H3cip4xZqgTOFb44l7F1y7eQv9Zv+H+MMqPsvIeAr/Vy2ABhtnzuejOy3dEvq7ogNIKASEgBITAHAKr24a5UpVKCAgBISAEhMDd4XLoK5FIiFfvvcoHn3SYZZJkxkjDZAITFHxA8zqnOfzCO5e9+tHQy6SLGVKMKOI6MXzt5kBc/oBlMpmEnqDcPiNbUHbuCjbW42EYid1RGV452GaWGwkj8740edlYwoZ0y2thfJPMLF9jIHn+9h2lKDQu6gobBNLvjIWnD6mMlO699947Wb+k+pJXafo//7MyUFYu1zX4lTBi0bBKf7d2mqE8Y5ve9irGnjzeXr16m+71m9OLl3cysg5zPSi3pbc+4L7CNmcZwCBU9QONbmXM2bdoPKZyDeOXL182MvMbsjwvmEye17inS/g3xCYqFzHEMY1jBP/u6VL6GxOziAmPN/vmzT+ePrPs2VhWvBZxHLL+9XQO+zfrNHm2NrqAetBJN7OANm1GI/JMZidN7g/nZGSEDLar0WcgZHN/UNjAneJssmHZPOdjX1t/rNS7Qr6yDlaDPbSd37DzyMk8X6Vw0eS5y2Mxz8PgVRvNSzgneXOuS74OdNDyMLHMMnG63AYOeXh6dvcmcuBhG72729uDIJnL+jHrMdTTEywT54Qjyl7Rz6PTbtYrePvxnLpwjkC86jq5zNjE0vSIfBsLR85F4dxmnoN4+fAgD1ZsfW+OqvoIIVd3eWpDKNw8zwxOMHhxoDdO3V5EnRu8X7pXJ721q1mPg7moOdsA0Wx7BHsr1nQw2svUkOUBljZGovl1z1oWYV33VTQGeZzWd+vhcqvJZ2nt4u1Mv/CeC9dP/rk+oWF7/UJ24yXYUZ0zXrl71ppevVwe9hvvf5sLC+BxjXtZb/0+h4Adka/49rHI15GG6bsQEAJCQAjsQUDk6x7UlEcICAEhIASmEFglX/NBfgfx6QnTIwsi4T2yz9Lit4ZMKoSxV18kgxnGzCBndfTSs2x8oHcPq4DlTNlYRlR+r51MhFr7LI+X14w5Xr97Rvb0N/PetMM6Eo5R3+I7uNWA5IRTRkOMlW/tiIxrSZ7/+Z//Of3iL/7i6Td/8zezfF/8xV+c//85n/M5p3feeSeTndhW1KuZvkQdQUJ4pt97bcq36gs5y/oYYcnycr+HhrigwGqAC8jliIg1nWHjmYcJ/m2GfLUxirqCfRDNFYy1eWnwGMd0jBe/fYz6ZzrZGEE7FmKrBz1IvPmG+5Dl682nOB/mPrkS+TpahGaMkFhGxsBIA/LgyvpA75tV/UPvMgwtamFxJzxRsE8a70Uwjue+H7EBxWA8Y6hsxgSQmyNcGTOPWM06Wzzvsy6BwbuSRkDQ2N+qnhWjrOnlLPmKayvLiQQpenj11sZzyFfDgD0so77ZYxDnkJFeaNeV/kQ9j+aulGY3+eoRdasCHpV+h4dkr2oen7wuHUYk2b6lE2p845F2QEhtbB+2xeZ8m5p2eYNO9ulm/itz7L2SrxYJYLINNdmFyNc8n5mX5WDNiHSy7m9szbPLTWmvWDA3r9hoX1zXU/PynCSycX2YWcdG+79RtzR7ttLezWXBAqitFTw3ch24ptQ8Fra6JMa9nOW3/mA99y73RO0y2Xk+wjl7z1rjtbFZy6FdVSdgD1T3OOyND/Nw027Ts3KpY2Y/Z21mnUBPZVdfIfS9yNfRiNF3ISAEhIAQ2IOAyNc9qCmPEBACQkAITCGwQr5iyFA8rNYDGzjR2uHJDsA9YsATlNNHxoOUd/OthAirB8GAfI3qsL+P2shyIzmZvs20AUnJnoHZaz+mZ2LGO4SjF2vUNmx7KtN7q9VIpZ68WI7Va5hg3Wjc2JCvEFYVy2sMMYUMtLLt9vkHP/jB0//+7/+e/vVf//X0X//1X6f//M//PP3N3/zN6ed//udPv/Ebv5H75rM+67My8fqZn/mZp4/92I89fdqnfVr+26d+6qee3ve+91W9QhKv6jUQOB72Td8UUgM9XExvrf3oSZm+MbmHdXi6gDJa3VYGvstrOHWNcZ2Zw4yG5h3mlcdls055xUd5cG6JxoCHDeuI4W1jlEPVMdGDemn6jnMNevBaXTwuRnMft80zFkZjnOcXnns2cxOEoDVDfDR+2WO0N86nFplOohljXZPdCTm7IZLhfT3sZysHjdlo/Fwhq9AwGpXXwwbzzGK44vmKZUZ1ofdQ7mN4262RKcDT9BXHjrcXQNyj781+Ad6ZHOlqKm9DvmI4biQTnFCeeRydWu/enh5EfTCbh8fpis5hnzT6Z+3lkN+4Rh3ozTmrr4ekQ2/DA96dTXqOa1fmGCzELIXpPld+nFt4nsNv3ry0t26us4afprCxls7Gbm9/vVeWOtaLVybKkuflcdAdv+oZz9dBaPqpNoFesCfgVP4gke2hKok1ij3khAGvexE725RQ3HY5ts7J/IYsyZT7HXRjeG/IQgvbGau8r7uKR9W/yQsHtsfCCwvNfonekcX9X0QO874B8xi+3j4eQ7ojETkiTt09mYVjho/eelrniM4lMe/S10Z+u1gz7Ohtj1oEjKp7JUlvnov0YjMP82Uhz8tc5OvqMFN6ISAEhIAQWERA5OsiYEouBISAEBAC8wgcTb5uDr3wdtIMCZMkD0kB9FiCdBEZmMnDZ8/fhkMk42SvLv6G5JaHLhIw2M5eT5jcHK7KI1xGmETkq5FE+bD7+nX17qyH+XLTO+VP381j1WRjoxwTqWhMZoz4dyO0GCtrWwr/W43wpa+xbzm/tcHCCf/f//1fJloT6ZrI1n/+538+/fmf//npH//xH0//9E//dPrDP/zD0+/93u+d/vqv/zrj8OEf/uGnD/3QD81E6yd8wiecvvzLv/z09V//9adv/MZvPH38x398DkeMsqLRgf/O+oL9heHPor7l0MlsCLJ8SARujDmlD+3vFrq4R76yXnF/u6So3ZS3t6DIiJrz0HuP1ndI5ns6jTrjjTlPHxEH1B8mOoyEQiMVG6cwdB32MeultaepuxjGkGSfmfNSmvo2LrwBzP2LOmD6xm3Ev1t+NApWTB+o56u1qXpzBN6uiB0bWZGMRMPhChHWeNiCAXmWIEUZZlfr2bK9eYEN0El+DPGIRAAbcZs1ndZgnPd4DWJ9tfkT/87z3OZSRGeOyeW8Ob0Nz+7otGcQ9y4X2JyFc7zXL1Ef1PmBw2UWmTwsUvmsczMeiaazUZl1bcf3xBc8u2f18SrpziBfIyyZuMa5hNeXc9vIXs91/rJLY2Dl2TMneGuEEVRGEuU2wQVE1HUMsX1023GuxnUJ69+F7wT5ipFCGsxf30XumfnX7EXMmzSRmRCFZKacZi0qeyV8t3hWHm9et+kGI83YHrGSkx1y13SjzuODd1/rfgOeEKj61gMDIyjAhckk/+y6W/dS9D63zdneRSv8xuJFkRp4vbNyc1kwp27C8U/sA7z9v6cfkU5El9VwH+OV561rLMvUegKXtFDGzWUg71I0CLbZk9FTF+45R+Tr6nSj9EJACAgBIbCIwNwOcbFQJRcCQkAICAEhUA7co3vX9a1M8xLAwyn/HKG6YmDwSBkrFw0inlF4Y8zFm9l4wxvfCkJjwASpi6RMNVpQw2fakNpioZaQzBkd0LlOPqhifvy5FyrVjCquEScwVqU8nB5haA7nr19XUr0ah8iw7h247W9YTzWolJDN77777unf/u3fTn/8x398+n//3/87/cEf/MHpb//ub0//8R//keVL5Or73//+TMom79d///d/P33kR37k6Su/8ivzt5Q+/S2FHv6SL/mS04/92I+dvvALvzATs9jX7AXMuh4ZL5gg84we1v/ViF9I8fT3169e33mlESFtetAYCaGvcCxU2YE4tTojffP0araNhg2Px9Hf+bth59U7YzyyNub3pJ4/a0Kme2OX6+M6EBPTSbs8YXqJOhPJyLpT+7bz3ipjwOM8NNjZBQsKKxvNUZfyfM3YHeiB55HorodZMRh6a9ORMmVdm/Qo2VPvueRrXWPoHeeMi4XALM8KRGMDMeQ5qzcf8j7Bm7Pq2KKLG9Eaa/X1wj2OyFecb9ADLOof7gN3fnDGWTRvonysPz1SAtNG8zeSA8se5rewPTZPbLvcs/DmK+q613bsD/MAX92jrqT34Oy9wdiDv/Y3h2SGdz/rftnWk0K+coSNisNB5LwbKrXM+7muwItzSd12kq/4ZuRMfc0cdQD5mttfCCTUnUrmLnp25zJgLseLk3kvYp7cHe9ULmNm+ZrJE+37cL61iAMzfeHlwznQ9hVMAjbPdZC39cwcanu6aK/tXRYyr+6hJ2rnEkCEn81l3l5wtPeY2Yvi3rU5y+Hb6M5cYfMtymBrKI6jJrz/nZK6e0L3goPI15WhorRCQAgIASGwAwGRrztAUxYhIASEgBCYQ2Da8/XVq9AjNTLiN4c3II6i9KNy2NgVGR2r4cl5289DpRrq4H1RJFnw8IiHXg4Z3BwyBx681bhrBkXwHuwZtT2MUFY7PFs6TG+ekIxjT+7GSOR4IXn1sKGiMZyUMGjojYllMOHH2Ke0qR0pnPDf/d3fnf7yL//y9Bd/8Rf55+Thmv6fCNWP+qiPyt6sH/ERH5H/n/L87M/+7Ol3f/d3T8lD9mu/9mtP3/RN33T6lE/5lEzI/tVf/VUmZz/xEz/x9J3f+Z2nT//0T89kLBorWTZrp6dTjBvqGOon9g/rsxGB7EWK9Y2MXJXUg7esojp5vFr9nv57YzsaW4Yb60pkvMYxltMMPNZZfytuJBD3XzSWav3FWGcGJTZM9eYrr22j+QuNpWjUW5kvvXpR7iaknYNr1U0KlT23mvRToQd49SChsLCz5GweT/CeYsPpUgjCSKo6B3fmajYO9vp8ZPy8szXeHesi3e8h2IQJNu8fCqXL3n7o1ZfnKyBoUIasI2/jr1YxemtsF4sgpGjU7jpPkee39VEPW9QlTod97Hnn1FDLFHYZ9bDx7OJTORLFTthaxNvr96YeIu/rfOBcWPAuHrDuoJdWfje8kDWzY+yIMb8pwzG2h55zhjWHjp54l7LRW48sgLmDx8io3bXsDpGIbQrXOWK6ZvoF570k50yoU/SAbMgRHmsw/lmWmTbX+YXXXbyMcAQBO0G+hnd8hldNQXjUP/DcxItwI13h7xlHksGIJu8b7/XuFo+3xOrbifr0NsKPt+8JALE5IfcdysZjj7GwOuDdWpY1mm9Mh0MvThqbiBeubz1d5n3MW3Hfgh+dXXrnI3cs02WhZo9Fe4veuo97+d6+vvHExffm6c3bXbpZMjXnF1jXepEZcG7CPXy4/4oufESWbxg3evN1tXeVXggIASEgBGYQEPk6g5LSCAEhIASEwC4EjiRf7cDoHbwi4oPz9BoxIi8wb0RCVCMDGMDzodHCgZWfUV6PfEp/O5t8DQhpDz+WsTkcE7GG5FOvXdmOExCq1RhevEs5LRsH0NiZfmYPC5MJ22YErLUNvyH+qaz0huv//M//ZA/VFE74z/7sz05/+qd/monXFEY4EarJuzW92/oFX/AF+f+f//mfnz1c099T2OEf/dEfPf3CL/xCJlW/+7u/+/St3/qtp8/7vM/LZf/t3/5tLv9DPuRD8juwH/ZhH9Z4SZo8jEuPgPDSIm7YT9U4VPRwDznjjR2UYfOdvGB5/PTkYx0NDcwQUpeNXb08pm85DbzLh+OgGtiKDqPONcZ3R4dxHsByapsTWVG8XRJpY/XiuMc+i+Y87m/EGPHIY6EYSOu8YmFUmeAhEo1xqGO15DMZqtcEWDMRzyWdgz6ZXXiMfE11csi+LPOC91WeY968zlXnPnn2PP/M4ewi2bCuUR7EpTfeRzjUcuBNci9PZODEEKH4c9VDCLub5yu4PMC/e/P3zHhkeXne99YTTz+5HBt3LEOPgGzGUi+MdhC6uJELwmh6bax9MhmytCnDeXfWI9pcr8GJMZHH8MhlDXRuaZyPlHrx+8ijabE4NzmO5xmCZ7VOw7uurQE53uxnDvL4t7rrnG7jvIQRt7bgRRebW4c6UjIzZjw/zoaJDec2uwiwCnwdsLRvXSFU99a5mbD2XaDZeN/i5ctBO6IQ1nnd68wBvQs/WYedN1/zfGxv9d4p0N0/R8a6j6F9ha05tSwrwva4PLexHBPvk/I6ht3EJKjhlJsDe0Je0/EbnkPqvoXauamTLLe8F41UENvSaxe3o67tb8NXjNcDuAh21613HRvtY2cvhlhZHqZeu5u1aLAvwvwiX4+ayFSOEBACQkAItOu48BACQkAICAEhcCEEZsjX9D5R8hz0jIN8yIoOjXiItaaw4XbURDYa9g61noERyQ7vAO6RTaM6vfY3i3ghRu1NT6sXy/Vk9YzYSJR4deDhmX+236vBEIzIXrsjo3pKa23Bt2q5DAxx7H1LeZm8ZqLKZE1hhf/lX/4lhwf+zd/8zUygpvdbU/pEtn7FV3zF6Wu+5mtOX/qlX3r6pE/6pEygJoI1/d/kTQTtD/3QD51++Zd/OXu3/vAP//Dpq7/6q3N6S2P18xupUZ9F/eG1YxMSztELLI+NPtbfTFKwHkV6lsrGd2WRrLL24bg0A2w05nmc1zdLgeiw9lhbcPxlQ1YiHCE9t8Ub3814o7dnvbDa3lzjGd5MRja8pfypXPQaZ2NXZGjiMcxzIOKR8StG6ZqvEEpoRGyM6hksBl8AACAASURBVCUMGxNDtW+c8K3mNYFlegY3nou5vz3D5mj+PpR8dciG3HcdEq49XN2FoM7z4p48YOxG/HKZb+68kFCfvXefPWLIxkz2xgNSOethKTPl65GvtVz01sqD/HRKa7lHwlj/Nl41EGrQsKtvqBddZQ/M3prczC/OuEe8uBz2mq59OSAFsB+MjMa133BG/d68wzpDbo6Un757fb+XfDUdxmchWBwc995+Y1H83cmvSb4axqnOOq6Kh3fVr4U3J7HR3vira3Spr3I0RiKVqB91HMDblSuA5raYdyBcskD9YfJ1pfy7qeItg8TzI89Lq2WfnX7G8/XsSuICat/Dpcdzqqv7vgEp3SNfRyHpo0sIeS5wyFcvPGxZLDdNNX20vZO3V+D10HSszkUUUtx0zvZaXGkv/HvVX1obbK7P82UZi7wntbWhjmXnYivK4u2deD+I6b25F8uY2YuZ/CYr78UQM5wrUI7Ne7WdSCdRH+T9hF1WLnuFfM4olxVNvia0Ps15vBfpXRRA+UW+njPjKK8QEAJCQAhECMjzVbohBISAEBACF0NgSL4WQ/Kr9+7CDuMB1juEhotZEPbU0kcHVjzIs3E2+r0eFsGogIdsPgBz3aEBuWBRD72BR009kHaMMz0DaO+A7uEUtcczZte/EXHFRghLhwQS15MIIyT78OeNAYZIOSOisHxsW/o5eaT+yZ/8yem3f/u3M2maPF5TnYkwTSGFU8jgT/3UTz198id/cv79Yz/2YzPx+uLFizvi4vnzrLPvvffe6c///M9PP/ADP3D6oz/6o/yu64/8yI/k0MLJwxWNMdjGqB9Mdk93rQ1IRlbjGty4tzISGYIefFGZLBePCzR88Ri0b0ZO8tu13NeJaEz/kFznMq1+zOvpoZGWaDCysqoOUPjDGd1BnHK9g7HJRq1oHEV9zmMa9RbbZlgjLpbXezO46UcLSZvepgVjWCM7hA+1evN3IFo9A57Niem/aLjsGQo9Pap9tyMscTXoGynonXAmvZjYUyO/6XtP5CtiUschuQh5nrku+Qphges6U7CeJV9xfWoMszBGUEeQcG3mQiJf+UJGJXjsEsCApOzNpyazt6cw3UWPYOtrTM/eORvSCN78y4RcIaI369qz543XFxqwe+vh6iaN+/8c8jX3G+kO6+Wet01X2zRMf8aYH5ZdElTiBt47zfpi/V0uL1h5ezw58z44CuXqka93HVT/NTo18G5OdaX9d1pLk97ixTVeh2YxGqYzWZ3+svV2U4bzBu2Mx9xQls1C1Houjpy+l8sfZKh9DyTw244FL9GFiuvFuCjEOEeaoHWy8fZ2vPNXyVeca+vcQjpszRt6VNNZo5lvQc9sHcKzCF/Qw28evFi2tw/y9ju4P2/W3EIueusWr5lcr1e3t8bZemvfonxdVaLnI2wv1LtstaCaNanpkM1dttfBdYb3ZVGbN0Mao9NMRHsQ+bqnB5VHCAgBISAERgiIfB0hpO9CQAgIASGwG4FZ8jURWKODYc+Qj4RVdAD2GsEkUz3w2xt1QLCakdbeZMLDPB7ae0Zg7yCOhhUkynqGL2yje3gnA0lkKIhkjTocD8SGOeOdMQXCC/Okb/zOaYM5EcpYNnpWshciysJEFpafwgenEMHpDdbkrZpCC6f/p7DAKYRwCgn8VV/1VafP/dzPzeTrR3/0R1cP12oEKDJmoun16xxOOHnKfv/3f3/++eu+7utOP/iDP5jfhUXv22p46ZDmnj56BiEk2lgXDH8jwhoihELoemOFdcIzOJlRB0lA9FhG/cGxySSmlcPjwsPKGw+oB9ZutC8yscLtZb3heaT2B5GvJl9v3Fte7FPUIfxuOGC78W/Yh6wjhh2Tr96Yz8ZqNOqy9yq93Whl5/+SByfqheFsYx2NZJ4c3vzizUWrCw8SeHW+LoXMeKCaMZ89aaphcI8X6yBPQyCAN41ndGYvFNQnXEfyzw5Z4c3N3Ob0+zDscDFg1jFZ2tiMB+ctN9Np9lap7cB1o+S3OcObq3ieYX3x5lNcD2y85b8BAVE9d/ANydI3jdcevT2LHoORvEYuRYbk2fEyMzaQFJklX3vEH5eB80mV+6AQuDPtu480SL7WcWbh62GusQsre8jXXrt4jq3zZkC+prIiGYxQf+/Ve3fk67Nn+XKZF2niSKx7Os6kC9bLETXuprnjTFlIfNb9xJENXynLIV+bMbbQ7JwvuHhka3svtD7vMbkZEfmKe410OeFumr17hgXXZ5NhBR7cH+E8HrUD511rTyVfy/5udo1p8LB1ysIzgwc6rocoI+9l8XebU721jctr1q/OW++81+S9Fu9Rvct5iFnGeCLShbfWRrqE5KvnyWz9zfPDaN9Y8TSSXuTr6jBTeiEgBISAEDgIgYWt20E1qhghIASEgBB4MggMyVcIuxkdfJl4sAMnH+IikogP6Qw+HirxsIieVI2xoBhFjGBkj0w+EGOZIyMGf89GCXin0yOg+ODM9Xtl4kHW0vOhFg/6SLKxPPi7F/6W229tSmV63nrYRjbSYVsiXKx8NDhYaNd/+Id/OP3qr/7q6ad/+qdziOFkaEzvsn7DN3xDDi382Z/92ZmEReNjL3xtqiN5zP7Wb/1W9nxNIYe//du//fQ93/M9+S1YNj6k9F7YYeuPiEBjHWZdN9KwGmbhjWE24liaxuBTboabfN6Y8/SK9YLHcNPHxYMt58FQdMVoZbqT6kEcrG2MpTeJouHKGxeoe4h5NAdgGTjOEYs6Nzie6jim0s8bsjh44xHzoQzcJi7fw8gzVjUGezgJcPjVjBe912V1eEYvNnTh/MV62Pudx/3sgnk2+RpEG7jUm69otI7IYbzkw2OWcYmM4NaPnv7sIV+z/oMR05M9y+1Es2AZeM5gvbDvUdjvofE1CD3uzVWo21n2RBgQCcKkgc0Fo9CctWzHE39Wv1fTVVmLl1VPX3CcYxsxz4Z8hXflr+0huIrFUekjXff00FuDjpCDPRE9ArIXRhbXiYjo4DXuCLl5ffL2s73xbJci8tptoZEhJClfOFmRGdc6m3O9cXCpPt3ISvOOzUd1z5XejJ/418xz3puqhQy9FPlaRSx145pQSb6JN2UtDK23x0Fd5YtSuJfYhMN1wmp761M0tlO9lYiEs5rJg/sf3CvzPh3T4xrkjY9oDCEGnlp4+0jDBr/hftvbv9mYqG0IJn7UO2wHruPNPh/GsacjFm6Y+yKaL+q+3MqFN4ZHewZ5vk5MLEoiBISAEBACywjM7dyWi1UGISAEhIAQEAL5zZZhoMeUxDxfR8k9w0ePnMHDJR5qo77pHXYbQwyRR3zYxgM/H7TroXDCOzWVy23AQzzWE7WJD8HRoZgPpKO+8HDvyRO1A40JKMOofmwv9xsSeX//93+fPVMT2fo7v/M7+X3XD/3QDz192Zd92emLvuiLMuGaQgt/zMd8TP67hd0zw4OFGba+wLpSmj/+4z8+/czP/Mzpx3/8xzOB+x3f8R2nb/7mbz69733va7qEcee2ekYFk8F7/xbT9wwQWTfhdj63w36P+s5ksP7G9nv9ZfpuY4K9dDk/6gXKwGMI5ey13RvDPAZRRk+PPJ1Ez2uuw8O/N5dwW3rGoNGYivpjNMfh3LLRPedNvt78sDH+w+mC+xfnL56Tua3eHNDDyiMfzZDX9HMZD3kuxp/NGGsGRW/1sjcWwaPVw6/2i4VrpbcUa9vZOAjl25rjtcHT28gLLMpv5c/sVRrCx/EeYU9dJF97axOuh9jfnt5v5iKa13Dcsm7hxYCs+2A07s19No9VL89CnuY8xVvW81Yyz8eRDs+uczyv9vpss9aAF7FH3Hlj2+tPe6sxewiWsWJ/m9Gh+0gzQ1SuyuVi004wm/cKj8aJQ7dW3cd5acLLq3dpoM4/HsFC4UhnMXT3E+CVVpceLh/eLK/67bzJ7PUN71OiNL3Q2c3+FS5gzrZ7OR1HqHCOUrldjiWvzk0QLnyFmLY+mnEqRi9JbqO3HtncYSpV92ZwyatZl7w3eIPLJLl+9AAnveV9H3qEz16ecdv47NRcrPPWIVvnbD2J0uB323PjmOmtcZ6OjfahvI/I6SFc82Z9CtY8b+3GNrPc1rZmfS2J6liDfZgXCYSxjLBBPWzWrmBQinxdnq2UQQgIASEgBCYQEPk6AZKSCAEhIASEwD4EVshX9iybqREN+eghlM/ggfefldsz4keHWPSGxTrwEIjEX4+w8A7hnkzVEFKEwkMry1APsuTBxYdg/J0Ntdj2kWE4e3GCMdo7bHsH4l46L336G5JfvT5MZb/77run//iP/zj9xV/8xenXf/3XT7//+7+fQwsnb9QUTvjzP//zT1/xFV9x+ozP+IzTx33cx51evnxZvS3tZrbhzp6qqFfp59/4jd84/dRP/dTpJ3/yJ0/f9m3fdvre7/3eTOymMvkfGvlHpFn6nkIBpjyJALa+ZiM8GxZRr6K+Zfw9bD09QCI16o8kDxOVnhHXZGD9jsaetZ9l3xBfnbeSR3NKb07AvmNs6jxE4bYjXea/Y72oF1Gdo3J77fD0pZmL+D0+elPNq5sNsB4Z5c1jUX/0DIbdtgHJVOV0iAP2kMWxxQbjzRxohl8iBzZ6iJ6hKdz6m9e1uV7aLAO89YhGwsgr1gochTbN2Hs4GIE2GhgQLrKuMYFl3uqydaFXNM9PngG3N5+5pCes/bxOoKfV2854u1eYrQvXAJvbvLXe+s1b71aM4izXzN6FscUxyvMK60+kL+g5Vt/+c/CeUKerJRldGriIIGWOyP2Ood6HVxH3S9OMb3rrsjsGwSOM03XXw06+UX2mf/UtbSMWIVQ66iCnx/l6NDemtCOSDb0l81jrzG0Ykn1mHO7u0XPI1xLi13DieXAkUzT+vXwr5CvqaHOWMq9YC0mMlwaci1y4B0aZeucVb75FojEi90ZYjeZxT6beuRDXij17+2gM97BB/WjOFxSlYVM2Xn4i0tv2e6O9qK2fXDaO60j2qGxOj3WIfB1ptL4LASEgBITApRAQ+XopZFWuEBACQkAILHm+nku+ZrjBIM4HsI3B1N7eLIfGXvi1bJABT9XwIE+kr0eeeAdDVBUuG0mLfIgEOTxjtaWJDBRWF+e1ckcGJWwTyspGA0zHfVuNac+fN6MEy8CfU/7kHZ3+8XtkKENK94EPfOD0j//4j6c/+ZM/Of3SL/3S6Vd+5VdO//Zv/5bfcf2Wb/mWGl44eaZ6b5uxDPY7tzXJksjRn/u5nzv9xE/8xOnXfu3XTt/1Xd91+r7v+75M8HohlbmfPaO86Vr6ZuQrE7mMtSeb9b+ng5HxZ6TXjDX+bh7D6W/c3/nbs+ebd0NxTPaMRiiv995vgytcBjDjmhsqsoylYXkBmYvjqBp3wCMjIoZQVm8Mopczfrdx7Y35PPU54cm9JSiaPxCrUT5se6rXjNvVMN2ZKz1DGo4xHn+RXkTLa8I969//z96bB+tWVOfDDXIFBUFGQQERUJkUREREREUcghhURBNNolaFVBIrCSFOiamkkp9lpfzDDGWcEhPHRDOIoKJomFUcGRVQFDCIKMYBUHG896vVZ6++z37eZ3X3e+4gnzbUrXPO++7dvfpZU++19lotzszze2bVrqLylceeYU5nuEY6nG3VFltme+02vFSrkQ1HPWI/wy8VqXXfVZKveZ1wpl/PFijit5KTwj/wgwp/tCsLftv3CHDGa6QT7PdZd4vPVJXAeE4yzFWTZ/b10b6g5qPZ3iv7z/ZS+YMoWY8Va8pf9PB8c15zV0i+ZpymivZNsfbNvUaZROtcmMkj+omFl10gqevzlP3iZE9nethxDndv8rW1BIVzVIHcGqv5/UZKvva0n1a0uC2v0YndBMo88EIPYrNQbTxdh89dbv98P8X3RLYt8tfRM437DOUn2O8o34B2n4/QqOFV2yvgHo79TmTDW+PhOGpdysf6fqXm+6L9oeuytwjGfR3uGdmPywrpqY1zqZRuKsziBYhPOVJjqqCvDTcqX1cB9rhlIDAQGAgMBJoIjORrE6JxwUBgIDAQGAisFoGNWfnKD5r4YD0LjkMSQj3w8YNsFEDEMT3xUR5IqTpsFjTAYDtU32Kij+nF8RHrErSHNUV08ec+jiXw7L/aWaPRwzQ+JGNwADHE5AKuA6/hsy75fsUnfvjHhJ6Ph/NZcvaOO+5IX/jCF9I555yTLr744nTnnXemww47LB111FHpUY96VNp+++3Ttttum7beeutcTcr0cjAiBwrXrp21IkYcfvzjH6f//q//Tq/9x9emH//ox+nU3zk1J2Ctwpb5jWtWv+N6EVPnHePvtHvSzL73QJYKquCcRhviqQJMSk/sOpMn+2f4+RpRNzl4Y9958tXXwEFVFVxiDKKEw4IsYUXidM7sz9b+rLy0wLqG9KIeqMBdLViHAUO/t5yjNskRJwR5PKeN9R71UPHWcUVbpnjDOlXWO+FUC3Q1Ez6UzFqwaXTmG9s5hX0UHGz5I7Q3LboRM+ch6wMGllEPGU9lmzEg2WPnFA48Z2v9ThdWetYqX7HiNhp7lnioVMxm2d2AA0DZFvjfyuYzra43iLP7PZYl7mIR8QbPQZ7xBquCoCUqy3XBoqOCPPLhKGdoaxWvIvyKDfFEMVQZzmhuJLOKjmy58lLBBrC6R4w3+JrNnZjcYIJXMUCUFIwqOFcxxewWb8+r7F+WiUm22Pa6bXAZdlli+csvnIjzxrHauujrZky+Mp05T1xZ7wbh/HNOvqLPQX4vkwzDF4dYFpz3WElsc2KHiGIP6eUV3rOxv17YE1YYEe2n/JYocV/bV6zWXyv736JP7d3VHoLHRoxqfqdXhlmX8YxWtb8v/ijYS5Q98NTivpeO6LrWC2p430i+bija4/6BwEBgIDAQUAiM5OuQi4HAQGAgMBDYZAhsrOQrB1Ux8cQP4rUHPfVQjMF3fCBcCNbSGa1Y2eathjHhoGguASM4v8muw/a9zIx1a9cHs32ttUC0CkT4WqJqzFqwAoO96iGdkxezABWtMwdX1q4tSU9fTxQIR7z8WsfV57Xxbr755txa+Iorrsithi0paolWq3a1c13322+/tOeee5Z5PSAfBW14DZgU8+9s3ttuuy294x3vSK9//evTQQcdlH7rt34rtx62SlUf235yi15cQ6FBBOcxSIlY+OdeJYnYuIzzvczjWlDHvyuyCbJva7F/0Vm4KuDKla88N+ssylxknCK9xfXneyEZy9Woagy7pRVYqxrMKVCIgWIPRPkZkUpH0Kax7ai1hWb7hzZMbvzJjjFGfH/LnrK8OX4o/x5MX2HHulKlq+xxyxkp3ij5aeHgc7P9mskItEMMeTaVviwkQLbMzSxX4KWEZKR7KkCtfEYLo8wDanssk69AOydqFvSYzrittebsSb72YuAJDlU1rGRV+e2WPtdsYWkbCxXSjq/L8wLedJ4sJpPY5kQ2iHlc87MtPVLrn60LO3Y0sqnZTtn/I/naVMMeP9YcpPOCmc5BC9CW7HcOP7vM7ZmsWoUrVcIDbaHLkqIB7SnvXXBetq1qrI1V+cpjz9bScb7uUljfBZKvyndFa5jxiM6YRl+74De8InxK2COmLR+h9iatexQP1ZpwX573WLRvaemV2uPy80b2G7QfQ5uhvov8QuQD8DnJ5+M9Y2stEc/VXqnMt27trBtLbYxofpeFiM/8jFPTr5F8Xcr6jIsHAgOBgcBAYBMgMJKvmwDUMeRAYCAwEBgIrCCwTPKVEw6IoX3HlXqYQMMHXfy9FqjnB1+ullJB3FrggQNtig7/jMfOD4YQhCjfBxVpmIzBBJzR53+XwMnUvonXGyWveh748SG+JevMG6uaVLzjxBjz3wMGLid2rqtVut56663p0ksvTZdddlmuerWk4BFHHJEe85jH5HNdrdLVk6HqYR1xaAVuUAbt2htuuCG97W1vywnYZz/72ekZz3hGnhsTafZ7K/nKlR4YHPGxMLgSBR0cG/+J1beqvW4reGXfY8U06ijT5Tgq+fGXC2wNWNngPI5wZ5n161FWkCY+k5bXV5Jh9DZ9y2Y49lGQiINZM/2Ykr9s31QShtfl642qlGv2TSZcVOK1MGGuyRxwrAXoIluJMsIt4dku1PQfKetZM/NTyTnzFO13oYUT91Py2PlRdAN4vGAb6WxY1GNlO3F9KljbsreoI0XGguqwamUSJRN6Kl+zjHe0Ha7p+4LOgw9UPoHt0ILO12R+GjCSXxzLZcL1uMzrL81MeOUkGFZq8XmGU2eMwqfgGAHmM/sExiKSi5reopxnuezgXUnqb4I2uj0V2L3yv96srX/ZA19IWHYcHC968UDyJKgwXu38rfv4JZDIh7bGqX1f9rGVRH2EdY8dQVksuNv5uZ74h6MAWi964EsGnEBTtnJZXNzmbQzZUjqP6699H9mDjUGfj9EjE8gjdZ/jJO0kHNtQ85PsF2t+cmbDRaKz5oOjfUSPTvH+Bu19tN/kz6O9zmyv0vAf+NzkdPN+teYjajxXuDt/ywuHHS8zSt2Bc7MVXvmF57Xr8ktAtZeKXR69Gr9Hv0flaw9K45qBwEBgIDAQWBaBkXxdFrFx/UBgIDAQGAh0I9CTfLWHKD/bUj1wRw+x3EYXH7J7kim8iKhVJSdJ8MFX0dYKmPv9HBTAoK7jgEkXfsDEClIMBvD8NSyi7/DcSQ7qYJKttlYewx/4a+1uZ8kaYlAJ+E3J5G984xvp8ssvT2effXZOvlqS9ZGPfGR64hOfmCtdd9xxx9xeGOnF4AMnI5X82L3edtjuRdpNZi+66KL07//+7+mCCy5IL3vZy9Jxxx2XHvCAB5R7fD08tgoIqQRAJNMOjcuSr9ErsP17Tkb6+vk+lnH8m/Hr1S1eO7ITAzS4lggXDg5hEhXl4m5brrSStsAeYhEFZ3CdqNeML9sKxg/tFidJ8hzrVpLOPAfj7vO43CG/EBv8HO9BLLjtteLpLIjnySNvld5Z6aGq+gpNWH1pCW+oBLVW0PafvXiiEvKoq2gbURZQDiKn5PfieLVrEU/nazm7dcIEX6Zg2azprOI3y4uSwwV6qQ1jaW+N1anqHNJWi05MNlOio8fpZ6x7+9Biy05xrjIHiJGPzhe7hl8OmdkZSnT2rAF9KV8fyfrMbk0tU5Xd9OQi2oLIBiAd7Btq62B5RFuGsl2zfVkGMZksJsQEZDRnL9523WrPpuyZw9aD7U1Z57I8TbpRq5BC+e65Dv2EqhLtSeLy+rhNK/uFwu9JD1czRw+mG3LNskl2x539VdGLKZqV9xzgY5SfxDNGlZ/akHWVe6FqNdMIlcirGj84v3yjjL0KghQ/ZnYX9hKlTTG8hIK647LQ6ojBzxq8D4ho4j0lvnCk9rLsf2cyB/7EPi97rGm9vMfD/RjvK9Au1+wn22H2BYwL0xvZ/1WwvfuW3Kof9gK1l7wUf3Ailwu2c/b85c9m+QgUe4FZdBnBZw20D/nioLp8JF+7WT0uHAgMBAYCA4ElEBjJ1yXAGpcOBAYCA4GBwHIIbGjyVQVgo4dYfgidBQNEcDdaiUr0eECZA+v4oOvB4Rod+XmP2xfTm8v8cO1/c0UrjoX3YKKJ8WPsoqBuFBDGYCKPxdWdUXBXBTx6pMrG/9GPfpS+9a1vpWuvvTYnPq+77rp864Me9KB0wAEH5H/3u9/90r3uda9097vffYY1r4mDLLMH/uDcYEx4W+Xtv/3bv6UzzzwzV8C+6lWvSo94xCPSzjvvvPJcb4FAwWuXE75GVabW2s2qoFA0ts3lZ/+6TPBZiP65043y3Epw1HSJA1AlKQFnJtboZr6UAMq0g/W23Pg5jscyi+u0sVkeI/1T9kTZoig4puwD3q90ET/j4BPbEjVvbzVpHgta0HqVao8tKzZmStxhIrDcDy21PRDHVeRKhpQsLgQqRWVpDZtaoDOyh5h87Unqo1wpvijddZprdmmWSIEnOPUygn82s8ONLADrwrLVXFESXfE2rxPPTZ1sZsQD1lWle5G/U7pT8zmRjHjydcXAr4zAY6N98zmy7ntF7JTo83tZx/Dvmh9m+tV9fE3N1tX0wu2DbG1L53sum1jLODReGqjxqvWd211sW+1yh/K92uRrpK+F59QC3PnO9LTWUWQJ5Mjl8K6YYI3W47i4b6rRjrKk8GR7U/YApJd8ZumC7sCLBpy8dRpa+jEbs6NlcC+/C49FBX/W5w1N7C5FyPoW+i2bKnVssoPI8yj5Gtk+1x91pn3Nd6g9Qe361j7B9yZljxXsQ6I5autDlvD46OOYxmgfzTaqtsdYUhzk5Sr56nYefeLC8xEdlVAGn7osoP/B/TQe8YF2wv2WzcMvrSzolb8MllIaydeNIQVjjIHAQGAgMBBY3G8OTAYCA4GBwEBgILCJENjYydeITE7IYIDcH5L9ob1nqdGDNwcc+MG6lUDxAAA+eNcCrPygXQKJ8NZ1FZOg8qf14K++97m54hgfpv13FRRoBa9qgXNLHH7729/OSU472/Wqq65KN910U65stdbCj3rUo9L++++fq13z+aLTv4gfKiHCOCpee9DCfloi+G//9m/ThRdemN/AtuSrnft6j3vcY+W5fgOSrziP/R5VbiLeGHjx+XFNmMjFMVUgxnmFyeYoSVDjq/OUg/5Il3/ndPToHtPi62UMcJ7V2AFlM5RuIH9ma6VzImtBr1owkzFSesYyXapLKq9ZSnqo+pH1G+9xTPPcUxDY2sCVwOtkf8raILiGbemUnjrO+WeDJpYnpXs1fJUNU7LT0jGmA9fFWOP6kLaajGBie0afOHe2yIhnCafqwlZQmWVLXT8Lnvu53tQyMvJLbAtqf9dscmS3WFfK+OtSblHY81+EUS35Wo4OKMI0/QKBY6QFk28ofzh35BPdLrEusswqO6s+m+kaAVTsMsgRt47N9hfPD4YKxB68N1XyNeurqPZGjLlqPKpo5XF4vSUJJTXR0gAAIABJREFU5mdXYpKUWg8bXVyJ24NT5vv/z5OvXPUdJV+xLS0nRL2F6AJPgspXT77W9Gn2nUj2ZJ8COlDl1y958nVml6j7hfL1yv/yPot9pEq+5nGCJKjvEXlPF9HT87wye3kDKj1nvmnqUsHztJ7B2JbX9kiIX7TPifbvLMdVfRRCr64v+36vvvcXB0QLfjk/7SVm+x71sgHYV7f5uP8xekbytdfDjOsGAgOBgcBAYFMh0PcUuqlmH+MOBAYCA4GBwC80Aps6+aqC7AZolHzlB29+IPUHV06m1B5cOSjAD78csDcaOHDAAWinUwWmc+Bu7dpZu0XEwdfunyHtqroSMVEP7h5IUPMynuWBd0q62Ny2Vp4XgwUc+MXguf3+05/+NJ/tesUVV6T/+Z//SZdcckm688470xOe8ITcYtiqTe1MV8fUWlDNkkKgYRzAUOstgQOBsw9lyeDvfe976S//8i/T1VdfnfbZZ5/00pe+NN3//vfPtCj+IFbOI2wNi4YAMbfPOSDPRqMVmKmNx+Nj4IhlF1tJI9/CZAUn3+BlAA6E4t9K35yWWhUuyk6Rfw/+wRlSyOOF4I84F8wxUfbCZVwZck/WeJCYcYr4xljguiKHwfdwcI9pd3lEPs6ChqIqGGW42ByoGCifQQKCZQgDlhYQi2wD2hKmFe2Huo5lutfJ1gKxUVBT6S3SF9l2pdOMP45dcJue3GYt6b3lHiWaitxOSQNsucl6ruxAhGPm89ReN/OXzlBWeLMMs91nn6d0AGVa2RzUa4VlZKdaNiDjgK00Yc15nrTi5xwL5rlXAnniCe0J6yn7UKVzCzolzv1jH9ij285vf3mC78nrmALqrCt8j8tIj+5tiuSrY8SyqXiTMQ7aDuN6a7qM9qG19g1Zb2/b4R7cV3vNaqqbi03EKudKQrPIOFVWL+x9gvGQH5h8jdbM8rJQvTeSrwU6t3M98qOqy2s8iPw5657aI2KSXr3cgra0RkNrP+t2kl/UcBkqLdSnFzD9aAX/Xvm+ms8sfhjOlo/8J++Nouuk/xRHFSBms84H/oJp8ELCTH/xpYjAf7CfQzxqLd5n+y+wBbj3sbWO5GuPto5rBgIDgYHAQGBTIjCSr5sS3TH2QGAgMBD4JUdgQ5Ov/CCJcJZAPyWnaoHJ2YOkBU0haInB3vKwSwkIDAwsBB+D1sYlqAOtbJF2f0jk8Vh0MLDMOLQCqyrp07oHsedAOOKjAhr5YXftWln9GeHmc+BclnT93Oc+l89Uveyyy5IlVu1M1aOOOir/3H333dMOO+xQ5nFcOfCsaJw9tE+y4Pdx8h75br9/97vfTV/60pfSK1/5ymTthy0JfMopp6Tddttt/TlQkzwwr50Wm8MSy5astXUxT/06hRcGVNQZushvTsYz7yL+FXrgbXXGzMdSLyuUZMUUEFHJEA5Y41r9d/uJLbeR/ihxoXRHyXMki4xJzU4wnoU3kPBSuo3r4/GRfgwCRzYCdSdyOcoGRDLH8q7GlFUfU3VhkfkpMbtQrZVBm1oYeuUkTJJlZcLPqxWV/BQ6pwrjWtVLhAvqWRR0VTrD42Gwz9fWsjs8bm2Ndu3sXDNo4Vjsnary66h8RT1EPVlhU85+zO0TVUHWsFU2A9cdybT6HPUdbSDqUo/ut+ityQG35GbsVJIgj+e6QNWYOFeRIXh5KbIT6nNlR3rvRzxbNiTc00Ab6SyTnZWCG5KMVLQ6jpgEyddB8sJlsFb5mtcJfV2ZtzWcWmsvyaFOjFiPVtu2uCX7re8RE/QBrftm9HecR+vzoF1VeslV2Fwlm/ei69aWlydqdGIbY+4y0OInGcj1zxbwctIyGIXjwRdZHjd32+HahCo5KCpfpX2lilXeC+IeZ2bnqHV9y8+vlge4n3W/jjbO6XN55L2t36P8Q0TTbIzpZSe2afi85DYtsvk+T+TflD6XsQTflY1H24v+jPXH94Sc0JU0+rEVQXJY2sap4tjXNJKvq5X8cd9AYCAwEBgIbCwERvJ1YyE5xhkIDAQGAgOBBQRayVcP4lkSyh9OFYwciOVAoUrCqIByNAcHQP0hFh+YS4B7StQ57SpoyYEDDg632sgyBry+KGCtEiwRfVhxph7gnQbE0R+mEZ8SdKBzUjn56nR4MnD2YE6Ja6sqvfnmm9Oll16arrzyyvTlL3857bTTTunBD35wOuyww9JDH/rQtN122+XEpdNSEj6BHiLtvDZ84M/BurVr5Si+hq9//evpU5/6VHrNa16Tdt111/SCF7wgtz7efvvtF5KvLEs2tiVvv/KVr6TLL788HXzwwWm//fYrZ8Xy9UpmW2tleY54UcMBMUE9QGCYh1FwOtJFH1cGVSd5snuxUpxlr9BjiT9LWlTaTKLOKh1SdgTna5l45gtWg7FNQL5GwTCeu0VzzzglOE0VQ8zXoldTcBPvw+/yOqZWmEUerPXwlHDC9sKYHM08hcB0VxAOiKwFw7EyKxqXZV/Zh8gO1+SAcVK4sm4hLcVeq6QMt8OcAoyZH3hmL0zKyaUyt2hVLP2HSL629AC/dx1Q8h75MWXzlF1UfrvGs5od6uX1zAdOujGTHQgUZ+j8JRzHG5KveN9CoB2qid1uLdiidWl9RQ+9SFaTO5b90KaCXOV74Jzbma2H7gILOGJCtpJoLONRi95lZM3lxqtdM74UsM9YQiKhyBCdWY1juX5xoi+iTSUlll3HDCpKsOHLLDWbv/ScHTcgfhtlncGc7Md9rhnvXLa85T1WgEOCtzfRXXDdQBmc2SpuE92Bsbok89mjdm73ucUu2p5VzlO7baHyUegzJrCLj8ZoI/ishbmoLW1Nv5ZdXs3X9Iylkq/OZ0zw8T5P+VSfr7WPV/j0JF9D/+n8CqK/0csUM74Dj2Tlr/ktcZa72q+FPBFt2t3/hPs+3xvxy3zYBl74s5n9n+4dZ772aMS4ZiAwEBgIDASWRWAkX5dFbFw/EBgIDAQGAt0I9CRfLTFkbVyXfTjuDTqpACc+/KrFcCAe28hGD9fqHk5Mqnn5Pk5gqYf3MBgL7RGxsgwTsD4+j4GJpyiozbRg8IDbh/I6PFBhnxu//T9MrNnnVu1qZ7t+/OMfT+edd1667bbb0l577ZUrSy3pep/73CdXivrcs2A4tYxl3kbrinjAyTj/2+j7yEc+kt785jfn5Olpp52W9t1333zeq9MV8c1wsnNrrYWy3f/0pz89nXjiienhD3/4wrqQfuQXJu+xKtTlze7za2pVvIpHGLjh4BDSgLRhYJT1DWUP6cPfGf/83dqVILl9N2vTDQEkJY9c3eRy5+tSiXVlSzAZgmNwYAvXhzKeeUDtYPOYVH3FY/P4/j3i1WO/8D7kVZSMU3ZwAReuspkCXpk2+3/tSjeBfO7rxMPobNfcPpoShuwDIhuvWhmWSlk85xoCcp6QYZ1CHY/0gWWdZaPbIYoLma+uC60qFA5w+tC8BtSdQveS5/BFdjPSi6ITolUv68hqsOM1ok9jm4X8xXOvUYdq/i6yZ7gO5FnW3ykAneeYnrQxaJztqGgRvXL5SpKl0DQlWCW961L62dqfhT6nJussL2zHZvNB4tjXtCBLlGDxNWLlPvqJPI5ImkXy0KNziCvytGBKCXA1FyYUuBIyGp/H8XWuRrZnth2S3Zu7wrFGu6wi25DFBvd6MpT105NBve1INwFpP5chcxeI6YUlPr/a92Z5vzTtOzY2kS7/bqeifRNWZWc19xczJ39QEoj0Ykax1UG3lB7/3LIfRb/gpSLHDn3Fwt6Srsd57FpsLbwM7tGeGG2I48l+Dm0422/3SWg38WVApr/G05WlbzF7Ruc9e8021uxh74sRNUx97a0jLBbGCM5mHsnXZSR4XDsQGAgMBAYCvQiM5GsvUuO6gcBAYCAwEFgagZ9H8hUfZssDIr8hPq0kCu7zQlfz0M+JBH/Azw+501lAHpjg7/AafHjGMfFB3K+Pxub5MCBSghFB22TEExN9OchjCZTpvlryFelTONi9P/7xj9Ptt9+ezj333Jx0/cxnPpMTkkcffXRuM2xJ12233ba06MW5a3xk3kUBIwxkICaMs/1t58/+67/+a04QH3vssen000/PFbBr1qxZaLXMyR1LMF988cXpPe95T3r3u9+dz4s96aST0ote9KJSzWv3cJJQ0c2fOa2OTcbakpgW/IJAAwZOVFUsrpmrtDlQxfJT4wWvSyU9uIoAZdfmQnpVgMyTGmpsacA8oUj4sP5Gxg/py3O6rZkqPGbJzokXXEHiuqT0Eudl28Z6j7aC75vxKbCHvEYM1hU8ocLY1prXb0HhKcg6szW+XpNDqjhDXCJeRbKkkq8o0/w7yyjqOupnr4Pz8Xv9Ryg7mJyEs9DCdYN8RfJZgrBTogkD9pg0KesWleItOWT8VFUQ83dmN0T7V5flHr1T/phl33Wlh781W4E6x9fhGdh4HqrrTZRAV9X5kZ5HvIherunpqlHD2PW3vBgBeot6VXRqkuGMjScLwc6pszPLHsBbQ04tihlfrERcMTAryexMI7y4oRLbiCfqq1oXXhslX4utpdaqUbVYry2p+RWsNL4rJV83dG0bcj/6kU2VZNwQ+jblvbXka7ETm7AN8azyu3I+aG/ytdgT2IPVXg5DG89+LsLd5UX5DN5PoR+T1/s5515VDS978vEQLf+s9iDK1/iLI8VmTjdG68E9qCdMFT8W5oIXYRb2H3DOPNpexpz3eLjvCitWN4LCuO+xZ51oHzF7IWq985odPeQf3+1udxvx8Y3AlzHEQGAgMBAYCMwRGM5lSMRAYCAwEBgIbDIEfp7JV3xQx2QSPhCWgFonAj2BYflASq2QFoKM1LK3J6jPayrBCGy9Bufa1gLMSDOv0e7zRCAHdjGwjQ/zLThxDhvb2vhee+21uZXv9ddfnytj7UxXazFsrYat8tUSm7MKSEhgq/k46I7rj7DAAAfiifRakviiiy5Kr371q/N5ryeccEL6nd/5nXTPe96zVK4qufKx7aedX3vWWWelf/zHf8ytkx//+Mfn6tkDDzwwn2Fr/ylZi9bAgRwPoOOciJFKSLD8+L2YyHW6ZBB+4kcr2cFJkkj2VKBNyWaRuykRuBJ90fhxwMoDSSoZ2sKf7UhZB7TVyzhh21Y4A5Vx8uQNz9uyOUpOnf/OL5UYqvGhrC04Tw2rLnEupYcl+e/tiaeLuOoV8VTyhTTlpIRqxdkyPPQ9ztPCuWZjlM3vub4EeynBFS2jp2p55jtQJwB/lbyuQRdh4/ip5CvLyIynncl/tg01m65khvnb41cj+1X0TLUazoq2vsoVf+egM9satvUt+8l2h31Wzxpbsj4LsEOrU0W7+7pwfzHhMrM3oprXX+TwKqvia4I28mw/ii2HqmLGYib39DKI49pMvk6+2W17ngPbwU4v1y1jiqLEwMzmQXv3Zcb+Rbs2y/tk/HuSr24DNkaF3c8by1byNdMXJF/LiwwbuAi0AfzSg++9ZnuhbCBgUvHiDe/1ZrotfAW+3DJbjmgXjfLCtjbLD5w9jxXy0tYRLWX9Pu+0L8GKeadP7bfYZ+Ez1GyvL/Zhai9sc+E+El+em8kGVnxSK163Z+i/sVvLzDfM2Dq95Cnka+FFmUZbb96nt0TWafbOK8xnlAH2bcpfjuRrC/Hx/UBgIDAQGAisBoGRfF0NauOegcBAYCAwEOhC4OeZfPUHMHygjR5Ya0FdXKgHOnsCnPjQjVWMnKxQNPUkRqIAKgdBORETBkknghU9nHxVYzDOCiMc23635OXXvva1dNmll6VPfuqT6aqrrkq77LJLOvzww3M16M4775yTmp50RT5F4+PnWJnU4pnTxtjjugyi73znO+lDH/pQ+n//7/+lQw45JLcNPvnkk3MSFbHm+Wxcx/HGG29M55xzTvqrv/qrZOfbPuQhD0nPe97z0q/+6q/mRDNWGLOiMT9zbAuqlrEiGAPzHNDgwI9/jwn2klyZWrkiRguBbU++ilaySiadbpYJDpyo9eKanT+8HsaNafdxZ0EmSHor/Sq0wNlqBfspSYDJ1khHZ4maaU4/A3V2RmqHlfX5lW74ZyX56ud1QQC7pReKBK/yKNXUUDVRAl1wLl2xheKcWWmTocItstlFT0X1aAds+RLU9ZBXMJgKlkZyFtGAeC+bfG3Z7tqcHACVcksJcvRhamy0DwuBXsLXddbmjc7UrvENOyvgvMxH5YfYpiMfI54qe1HsDpy1ihi1/FO0PrfT0raLwLvyLYxJiGVH4nsmo/QyV4+MYYW1/477MQ7m43fqxQD2ERmn6aUW5G2xS9YhYd3ahaqmnuSrj62qkzMuovJ1VqEK7eabdgjaotfscP4Oqoqb4/4CX1D8SwtnwrYcYbCJWvJuDsi7kq/rne16kqLzMDcS0ciTopvC/uN1Kw54fo6038t+LkqcqwRpdA6p8mXlZaae/VDDbrLtVvsJtedmW6v2JGWPBzYPx8cxcK+XfSG0cMax+Z6MDyaRJ8DyPdNLg7NrSHYWeDt9j/sO3i/U/GH5ruP8ZbePKvla/LifvTyN5/cUHOClhbttNSpfN5JpGMMMBAYCA4GBACAwkq9DHAYCA4GBwEBgkyHw80i+5mdIShbhgzd+hw/MCIIKhHEwNscOoLKUH+4xyMz0qFauSHc0NtLID9JRABcTlxwQ8Ht8bp9X/e2fLQRGqGrXaURs/dxRxNB+t/Nc3/mOd6aP/M9H0q233pqe9KQnpeOPPz4nNbfbbruc0FTVrj2JEqPD7vW5me4o6KF4itded9116X3ve1967WtfmxOvT33qU9MxxxxTkq/MOw70Gz221vPPPz+97GUvyxjstttu6cgjj0wvfvGL06GHHpqrfBmzEoChltXIF5zLZa5HuTmQg3P5elhW1D04J+ONcqFkHfWHeaASwiijKLf+O9/DNmAZXKLEhgfzi357AlYkLDDIw4F9tkOYnMIXCJhmZadY/uyaWZARq/AbTwFoY2b2Eat53Q7y+Z5mG+3sV29/6zZZlOYwv6OqWGmnYF7/nhPYEU7YwhrlG+fxe5X9r/kJ5tXCGqHVKgYuVfBVyTrqGuoi3u/2j/U5j4fnvk5+rGAAchHhwvqsdFDhg76Q9apms+xat4mo236PWiP7icjmz2Qbzgxme4pVRUo3lF9SdtDHxYp0lo+ojT+vM8LT+Ta73l++IB1kH2X4crvglr3MNmzS9WryFSqHWa6LTJFsygQudYfA+bMsCjvTm3zNdHCSVcgFVnxzhXMLr2W+zzwcydcVtvRWvv4SJ1+zHfKzYcV+cRnZa11b/CK04i3+G54N+Dr3QainxR+Q/mPb3EjPXC5Qx20O3wtEe4CSWPSzuSc9j/av0V4ZfRnuFdzGqf2D2qtFfoW7XjB9vu7ZC6dbTue0isQx2nyvAI7ssctTSxai7503iFH2W2vXrX9BBruZ+Bmzor1zbV/FyVeUuXwm79q1RR7udre7lWNzZrxJW6Rx5utqOT3uGwgMBAYCA4EaAiP5OuRjIDAQGAgMBDYZAj3JV3vw+elPf7rQZlU9hCKhrcQDBx9VYJQXzsFZ9aDX85k/xFr7XJuXqxF9jNoaODCN89p3NnZOrGy5ZZV/ntjhYL0KIjhmTrMHB6oP5TA7Jyp8bhzXLrdq189//vO5zfDVn7867bzLzrn608543XvvvdO9733vvC7GDceL+ODX+Pe4Tl4z84FlhGXQHt6t5fCZZ56ZzjjjjHxO65Of/OTcLtge5hU/7R5OoH3/+9/P58X+yZ/8SbrlllvyfXamrY33xCc+MT3wgQ8MXyBAXvB8C8GNKfiFgRa/n3HxvxFzxJirt5XQKf4zH5g/io+KT5GuKAwQI6X3rAs1O1CzQ1yl1TKkuTqw0hYzwhT1p2WjFtaCgUxRnct2xbFDjLiqEat7iw5x8jVBYG1K9qlAq9LTMFA6XbxAz1SRxhVoyLuShIJKwh7bUJMlRaeSN5ahGQ+pslHRFOl5ZAPdN5hNCmXbq4un+VE2m3IMiSjWeXUv88FtCfu4SJd9TO7A4Pf755FtYZ4UWYB1tNaMeuF+Udkp3ndgZb3Tm3+6vniAGV5oiMad2X6qgqrZqZ614TWFD17hP71MEiY+TNcneny9XGldMKM2wlK2qVU7ti1l/UBeYr6VzzlEO5V/5wgIJ6axjTS08yxnepMtyrK3MKhAHiq5lK2Q+uqJRK/eWpahwfWy3fFGGntTDoOVkLN2ulQl574WdZCTc5uSzo0+tkhQKZHLcrWJz3718fklB9YD50/k+3lvuqKaW6zf/8ILbT623eMvZNxty7uV6k5sXe5JVWwBPLM1wYsoxU7AC3RuuxQ/0f8V2RLHXriu83qjvQFex79HPr2WoM33wNm6aHs8+Yp6MptjFbI001GsLAbbjvYy2yLoaICY435zwWbCmmaV1Hb+K9hNf5nI5cHmUuu2uUbl60a3XGPAgcBAYCAwEBCPHgOUgcBAYCAwEBgIbDQEWslXm8gCp9Z+Fv9TwcfogTO6zx/eMInQWlhPYoMf/vDhmen25Gt+0IMkaStQ6gFco5fP3PQ1WMKax42CAypAjlVfuG4OHvODfw9vONhudBkWt99+e7rpppvSZz/72XTNNdfkJOzuu++eqz4f+chH5gSkVX06z2aB1QrzFE1qzbOAw8QP+wzb/GKAnGXI1vD+978//7v44ovTn//5n+fzWm0NGPhnPJkWk3fDwCpfrZLWWg9vs8026WlPe1o65ZRTckI3qo42mmpJBvUdB3ww0eJYOzZcKc3f+/zOjlnwCdof43VKHpQ++3VRopcD9XkOCuZ4VanSe+ZDK/idr8eWuhTRLMHAKShuc1dbRkPVl/NE4YvY4TqQXry/ZdeYFwpHl3XkKyZQIqyKjlIFqjpHd4HnjYRTa11sq1o+BPnFWKKOuA7N7LQI1iJvlL2RSWJxJmTkQyJby/rM6+5JvqoxWvrQo/OKZ7wOniey8zWZY/4xbUyHmlPxrCZzM9sqzi70e2frDc5Nxnlcz7I8NZKTZZ2bIfkq/Sq0lUf74LZ45vu4EwBhNsOAEuHKr6CNmukmdDuJ9kDK33CyNNsTsPHle0yYMn88+9XxOjsmZ8paaokNPJsRW3+2DGPH975Wt4nVW9TaVpGQ6SBr6UtQX3gtMxsBLzlE/m/pyX/ON+R1CN5YBeCm/A/1ROlhS6/Q9yg/NEu+TjqJttfusecf22tZdxx+IQLtcORDo3vcjjGurf1PXse0BzJao3Nfa36X5ZJtYI2GZsIaX/KhCnL2axtDdqI9DeLKyVeswGX7qHxjppPOtV84w3fqgsBHb8zowBdntkj2Im2HNd8YKI0xBgIDgYHAQOCXCYHhXH6ZuD3WOhAYCAwENjMCmzP56g97HAzAgF1t+dGDbwsyrMbhs+wsCJ4f5qH1V2ueHNiAf5585UAxzsvBDMQA2/Z6FWYODqxdfybaLGA6zc10Ml22Lq+s8vkjuu1zSzBee+216ayzzkoXXHBB2nrrrdPjHve49JznPCefc3r3u999IQnq43JCKwreO68xmB8FAXDMWmtXXJMFfIx+O6/1yiuvzOe+PupRj0r3uMc9StUr85p5YzSaXNj5tn/913+dLrvssvTtb387j7HPPvuk3/zN30y//du/nYNKWE2LdOSAkwdQoPU1B5pmLchcBqcg7izIDG26oxa/jC3LdRQYws9Vu1A17ixoOiXHUY8LxtBOzT7jVplKTlz2HU8ViPXviu55wkEEAtm+MA1RoFfpjNsavKemh45DDkyJFuiIbW/AWQUrI966DOSfUGHr6/AApOOJttQD5Sqotgytvm60j6xzaA+MTm5LjLKAmM4CtHAOra9DyZDzotAVJN/Y5io/o3ih9IXvRZvH39WwVXx2fUHZ5KCw8rE1n6TkHGUJbRt/Xu6FFxkYy0inZ9WY1I4z0zvJsGpzW+QCorYuRyiD/jIIyrzLel6XSK5iki/SlWgfgi/SRHIf2QbkA8qMj6nOTXV+qDHRBvh42II4y9K6tWUpCxjByzs1u6n0wvVO4aTGQp7gPUgfnx/J/OP1qlbHOLaNl2nxFsKtCsVG8nW1lasZd1FRKGUMaYALMg82bY4vEvnZ57XkK164sc98jc4h7SJ6I12EsjRb62ZOvs5egAsqwF3m2H/V7AjbQl+vff7jH/84Py/Yy5qYgFP2xW03243Z3/BSSa3les/eJKwgFa3Sw70RdZdA+xzZTd/bsK/mZHjxr702YBXyyvSiHy/fbbn+5cbyPR15kGnF9sSt1uPQbtxlzni2YMun6uSZ7578z0i+roLh45aBwEBgIDAQaCIwkq9NiMYFA4GBwEBgILBaBDZn8tUfKJFWDISrNWBQ3r+vBa4xcCADA9Mg9l0+X2btSqAxP/xNlZath3cMCODvUWtFDixwgIETl5iMjdYaBSnwc19XFBRwPC1haRWv1q73ox/9aE46HnHEEbnFsJ1vet/73jdXfXKFL9NWS1aoYCzy0/HnoEXEQyU3Vq16xx13pH/6p39Kn/zkJ9O2226bTjvttNwu2ZKhyAdMcmPQwWmy5OsXv/jF9LrXvS6de+65Ofm6xx575AT1ySefnMfdcccdSxUw04M8VOOjXC9gs27lHKzov1rQ29fIOob0eTCDZUUFOSKdi4JLSrf9s1kwHYPbtNCW3qrEEuPPyZSafazpu2PEL20onHGOmrwzpi4fLbuD9yGv1HiKD45JxgraY3KyiWlHvDOtVEmm1qpkDMdhG8p4ogz4WDM54gCyaCOoeI5j8bjMvwW8oDWz0x/Z4RYvI/lAmmr2lPnLlehKR1jfI3l1H9qSyx6bzjbex1b0uWx50qTGn6o+U3tdn3Nm30TCHaug/aUsbAvNrRXR/9V4NdMfehnF7ZZjHfGIr4uSry35RjpZryNMe2wZ31uTNTWP0peZv5hucrvALYtnSVZKnqPdaNlK+x6TAM0EXiX5mmmUCT23AAAgAElEQVTdgGrO2f21lsmbOfm6zLpQl4s96Wn9XFPwju+Qxs05L5OW5XozVL6WlwrE2aHFZwMdrWSfY8b2uugStR3GfUHZT0wVj3iuvF3HyVfUz2gvUbX3osV+yz8YX6I99mxvS36C7Sf6ALWnQbs+25PSuci1PT3aunzdRnihItPq8gDHG3hVKvITsUR5zr4GXnrE61D/OKmKNjF6kQb3qL5X9bnt50i+dhjBcclAYCAwEBgILI3ASL4uDdm4YSAwEBgIDAR6EdjcyVd/mGf6akFHDATw/SroiYH/WgAXk694jqZ6EFb0+UO6B0Y5+erjeGIBH+p9TfgdBiF8THy4j7DDwKxaL9LpY/i43/rWt9L111+fPv3pT+dk4w9/+MNc5Xr00UenAw44ILcZ9ipOxTOkvxbM7QnUR9WtTL/C06658847080335ze+MY3phtvvDG3SbZE6f3vf/+SeHUauaqYeW7f33DDDemd73xneu9735vsDNjDDz88n4P76Ec/Op166qn53Nd73vOeMinN4znNjGGEmePFcmfXV9vm0jlYKIMlcD1VYHKwyGnjlxAi3WTZRDlEOZtVhnsLskby1e9nHJV8zzDE86XEOabKLrb0nfUWddfHYyxQV2uBNdb5Hrsd6VLEp0jm1FyRjZqtZ96XrpwFzrxhecD5aoFKtlGIkfqdedC6BuWlxhv/ztvhYdWl0k9cbzSuwoB9GOpsZPMj3ql7a3xo+ePIbrXkm2UB9QP9M/t25I3SKam/UBFVeI9nkk4f4ngq+eD3WkCYz65lOlFPGCNlswte3pp2SpixzEQ6LGVrekmnyE+UeIl8gsBN2dcWryO97rFlNV3NuFLmKuNOrZI9KY5V0wpHTJ5HCYzZuYZQBRfq8yZMvs50k85KXcB28qezNqHTefLL8KHnWueBX6uqjzPtIgmuui/0zLmaa5DOBX1v4bmaCcU9WW42cfKV+bHgh4O221ECFs/cdBlc2M/Cediua1iNKmnAc5HJJku7TkdkRCxZ1u9i5wMeE/16ba+J/kDZGrzX6UN7hrpRqu3FAvEluZ49Ra/Y5m4H2J4eznItx90IwUV5zmuE1vp5bj/6AW0Pn/PsL/7RC3NoR9SzhM9tP0fytZfT47qBwEBgIDAQWAaBkXxdBq1x7UBgIDAQGAgshcAyyVd8oIwSADh5LanBwdjag7V/x4FZHh8fnFWAXdGMbYf9gVoFq1VQ2AOw/l10RqsHZzlgW5vPgx68dgyG9ASnfU4MeNvvVu1qVaJW5Wpno37kIx9Ju+22WzrmmGPSc5/73LT99tvnNsNGO7aixaSljYPVsBF/GHcVmHAsmIeKp4in42N0ffe7383J0be//e05ify85z0vPexhD0s777xzvgwTE87jCEP73M6+PeOMM9K73vWujNcJJ5yQK2otmWu/G1b3vve9Mwa1tsuY2Ec6WOY5iIPVbI6Z80MFfNTYkY7g3MjTGn0RvWoOlDurHityYu32IGBdw38ZQzbTWU7ATtUCHLRH3aoF0Oy7GkYoSy6bqL8tW4R2YJk1c3Awkgm226gHiqfOO0yaox6ijPjYhg/KKOtzTdbZHvi10Xp4/pqtZHmuyVsUxC140Rmeal7mSYufiofIH6S3hgfOg/rIdj/Cg9fC9hJ50hMEjmQO6VG+DXkQ8Yox9aCtahfM+GX9FO23C7bQ6lDRhzjg2JGdVXsJvq9me5wv2EmBxyzjTe262d4gbbPfK2fDtuSW7RuuYVkdiHyO84ppwWopTyCUNU/Rf6QHkwzIU5V8whbMyoYv4FJLvkLycVMlHeX5tz3M28BrWq2fHbvMB4pkbSosFnwM4W/fc4vtDYSheXuWy82QfMWEKeuf61H2641KbLehkf0u+gM2lG0s77Nm/l10HMC9BR+p0QR4ugBtHt+j/JVqO4x0zOwHvLyibGnLfru95ucW3vcsvGhCZ8D2YtFzHVf9Flu7RVrZ6wofWew0vTg5w356uUjtQRb0czo+x/VjoUJ2sh0Zv6mtsVVRG25bbbXViI/3MHpcMxAYCAwEBgJLITCcy1JwjYsHAgOBgcBAYBkEepKv9rBj5/e0gr/8kBsFJHMQIDj/sPbgvExA18fhezhIWIIJ1LqKH+bxwdnpx3XY997KFsfE9agxywPtdCE/9EdBAMaPAyA4FyZG7Pcf/ehHuY2utdP9+Mc/nm655ZbcYtiqXQ8++OC06667loSijaMSi752p58TjAsBmelNaAxE+L0sD16R7Oep8vf2NwZpbBz77Otf/3pOIp955pk5eXz66aenvffeO2233XZFdp2Pii/4mY1nVbRnn312SeY+9alPTbfeems++9WqXp/+9KenXXbZRZ77irLPVdUsg46xxVry2qeWwxzAQKxrOtQKECFvHLta8CqSZx4H+enjOq84IYDzciDMZQR1GH+Pzrzl+5Rus31h+8Ay4HNxcjHSS9bnXlusAoRq/ZF9RH3EdWMrVaaNg4EW/JpV/W2xpQwcO+9Yfx3L2lrwXoUN01TDL+JdND/rTM0/KTsR2QyXBWWTFS2RH1Cy2esn8Tocv/AkONe25g8jWW7ZCoUz+wOWIZ6rxSu2SbxmHM/nZj+mcFLyObOncI5tr27z2rhDRoSNsuNoE5y36v6ZDaDK1/KdSKB420mUiwW5hzPJIx2q6WBEG8uwJyOKP4TzfjOmlGye0Wl8gmQTryHrt8iKqVak1WQhtfzNc07neWJitCYrOL6qFlX8mskBngs5rcl9IdOwbOKzRo/TIJMm08tunCgvlXxe+b0ZWhAXrDZDMnwZm7Axr/X9ib/YhhWJs70XVMEWuwEthDNNnS382Qarfa3rKb8kgO2o0X6h3eAX3liHI7/LuKp9dL4GzojnvURtf+c+ItqfR/O77kmdgJv4ZZEe+xDZM7SBs3bqnvic+F3z6bWx832TLmfMsPLVK16niucZbtNn0UscbPPz2NAmec3d14z4+MY0IGOsgcBAYCAwEPAt0EBiIDAQGAgMBAYCmwaBTZl8zc91EPjDh+WeoHIU2PNxVYBQBZOxasQqXfFBsyeRY2PyGZ4eHMYABF6nuOUB/RIomfDBQD8GItQYHHBQQU4OxuJ83/jGN3J74csvvzxddtlluW2utRc+8sgj0wMe8IC00047lSpFp0vNoSrdOHjq9GOQmIMatbFrFbdMm/HVWg1b1auta7/99ksveclLcmWqVfDW5uXAg19riVarCrYzZO2s15NOOintvvvuuarW5rOWxlZVO2urOyWCeV3IY+SrB5g8MaBkIwpOKbxZJ2aBt+kFAx6PA09RUM2DMOocN9YDDpRFssxjosysxIWm80mnL5xWDy7jvLUAUjQ/rz1KGnjgCG0a66r/zS8GsB4w7WwnmVZl52q2VWGv7ApjrxK1UYUIB0l7+L3AW5EUKlWMVm1MLyFEetrCj+fdEE/qNCi9qo2rcIzoRj7MdDVIoPK8C3rgAVGvpCHc0aew7kd/oz4oeUU9VfQp/4l0o89gzBXOyo4U7PwMWGhjqfQ+8r0z39GRxK5hFvGKZRTpi3Q930NnyEbYKB3gdpeeGGueNz7NGdk/pj3SC/aJOJ6qZubkBSdfla+IZK/sH7D18pSMWfChQRVYHlt0cbDka2/i1emLqreZftXiN+sS9VGO7I2NF7UJVnxSY0c0FdzoLEmX0UzTRCvjvyE2ufdem3tzV7720raa67AlLe9vy3iY+EorbWLdnsoE1/RMgmfIIm2RXGPCkH3WipkqTmhlOHHshO+LevZxuIdq2RvcqyBOrfuUX0NbzDREdr/4L2z/DHZb7s3Iz7Tsg/u/BZrRLuBZsZRgj/bhK6zSec4Zn+3ZYmonnD/HxOvkp/IPeOmabUut8je3gwfZ3WrNqHxdjc0Y9wwEBgIDgYFAHYHxZs+QkIHAQGAgMBDYZAhsjOQrPlDhA2kUXPPAay3R4Q+5OB6f04lBY05oYHDXk2N4xqtfj1WJHMDg8f3hEX/yA7dak+PjeGCCze7HMzZVQICDgb42rjZ1WvChOAec1q5NP/jBD5Kd7+pJ12uuuSaf5fqYxzwmHX/88el+97tfWrNmzfqYjVWGwD9cp89vPzEpjRU9nKx2vD35jbLBmOH6bF7nmxrTP7Nq3quvvjr9wz/8Q24/fMQRR6TTTjstJ175PsYccXO87DOrDr7kkkvSG97whtyi2ZKthpdVgVti9thjj80VtkY/8jBSVpVEwFbVjh8HYxBnDkzhmBxYYh1yHnDllV/Hcs3JkBwAwrfcxUI5gIaXcLDK18W6q/QLeaR0LAdmtly/ZUb9j2hCO8Qy12twOZikeMy0qyBjzRYq/Wfb2rJNyq407W9wJiTbPMQaZamGYURPOTeuknz1tbK97uEZY7nMPcxbxcdQ96FiEnFfhu8+n8IOeYKJF/RhrIv4dw8P2fYso6e8ZqbL5bnm05XMsyyWNWFScgraestC1HtfA9og5Y9acqLkqqVfina152Cdms3VSL4iDTx2xhPPxp2C85iU8WQV0hrRGH3e6w/R7/k5y4wr+wr2lWhrWb5RxnzteTw/gzADvZIgmOlKLfk63TOba8nk64wHcM6swk0mX+ls1Zp9sDE3dvJVVepl1zEls1eTfFXJ5JYOtr7Pezs76zJoPd66/672fbZj4vBitmWRn+TP/e/oxYdsK6PDkoviza/xFzwMd0kH2a9e/8x7yZatrfkutinRWGxrmAa2kWovWHQdugeEPgwEbrXJV5RZrjIt7aGxA4KSpyD5ysl7lw+3P8XeTp0Ayn5BJN7Z3vJYK2Z2/YsDI/l6V7NGg56BwEBgIPCLgcBIvv5i8HGsYiAwEBgI3CUR2BjJV16YCi5jcJcfdmvAcPBQPRj72PhwjJ9xBSU+7Np4mJxVY+QHP6qaUWuOgh7+uY/BSeQoMO335aCRncMDydBagA2/s3vsvNKvfOUr6Zxzzkkf/OAHcyLR2gs/61nPSgceeGCuDrUWv7MHYEq8YuCyxFngLWb7Hs/PVa2KMYmKmPvYiDPO4et3PqoE7u23354+/elPp7/5m7/J1ajHHXdceuELX1h4i+PZ75gsZZwda6sStjbGb33rW9Odd96Zk6/Wavi+971v5sc222wjE+e4dg768FojeWOZU/gzXjhWTU9U8hV1An/HgLr9rl5W8M+dHpY/5iXLmdJ/DMLVZN2xVteowL3NhbYIA0WtoDVjysG4HgOP8sC/R+PxOpBmnJNlSekpY5/HwrMfITCdA9XQkjDjBi0ulZxEGDC2uKYSpKQ2qFFg2edAOXa+ogzy73wNB0+Zv6y7yj5FMlGTBV57Ta74WpaFPA+0T/TW0eo654HLP/sT/zzS38g+swwqO8Q+X/IfWv8jrT6v0p0FuwV5Mzzf0EScsfGXSdAesK9W+oVypOxmy55FPgFxZ5oiGeF7cG5Vgd9js6SMeUXclJis6bOSk5Zt5L1TeQmDEotKjiJfh59Hdp6rZxWdqlWv28K81unFCtVWtLlu0Uq57EeCRIhaL9r6VoJsoU1w5WxJXGekC0UH3FdAldoCTh2Vr0u3fm6BPH2PLZQVTzuHuctcFvEm8oWsl5FvyX4BXhaq+YPifygxi/qmfFLkW5VfiOwpjtFj19huRzYM9+hK5vF7n5dtJj+vqb0eYsRrZNo2RfJ1YU6ytejbVPVr1tPJ3+b1QVJ1treA5Cvqds2HSNs9kq93GdszCBkIDAQGAr+oCIzk6y8qZ8e6BgIDgYHAXQCBjZ185Qd1fohqBXBqkGBglAPnKpAQtcb1a6PKUXxIxyBw7wN+LTjmY3MwEAMjJRkBbWLVg6o/4Cq6PHhriVdrw3vhhRfmRKIlJg899ND02Mc+Nu27775phx12yNWh6mEXeREFJCJ+Kr5HdOLYjJ0nbPEaT7o4ZjbuN7/5zVyl+upXvzo94hGPSE95ylPSk570pFnSfBZMgNabPrbP5Vhbdet5552XWxlbZe0zn/nMZOe+7rnnnnkoqxzGMZ0eDiTb504zVzmzPOB4zHOlG5GsqcCU38+BIhxDjef4YHK9BIinYHxUvV1kuXFWYrRWppUxwER3dC3qE+Ldup7xYr1k3ru94aQHz+80qIAc2gHFL5Qtvrbol1ezQXvQGY+x2s3byk0VXyUovcWKzM6SryI41yOjkU1XgdZZkA+q0CLbu8znHChlHWE+4fe8BtYZr2hB29Rad8F2SlZkuYCEC8/PPk99nz+jtrCKDucbdgVwn6HspOIV+kkpq9DuNwpSs4/BcRhj5eNZBwt81A422zCqPnasONkT2VS0HUy3siWR/ER8Q11CXqDvY5z5HpcRvmcZPa3ZReQj2yK0R722lf1d8aHwQkiN72r9kX1dkJUVhSs6F/pSqPzCazKP0rqc1Pe2mDZkrW3zgh2h7gJsbxd0F160QFvp86P9iHiwcPYjJF8ZA19jZEOUv8LqPq+ALfStMvma52lVIEcGFz6fvZDRcf1d+ZLS5tXbvQa+I9ozRHpVbMe6uSxL/aCW9qx7qvKVdSiypS07zP478iX4ectO2/cLR9HQy2k1XXB94PNqW76Mx2R7vZrka9Tq2XVJrmPJylfcf6GPtWHymrEFOdlGXmO0xyh2eyRf78rmaNA2EBgIDAR+IRAYyddfCDaORQwEBgIDgbsmAhs7+coPwCqY03oYjpDCIIJ6gMcHQQ9e4gOe3cMJWfWAb/fwm8t+nz+c44N/LUjQ+6COQSwPfvh6OWDAa8J1+3zWGtfa71p74Ysuuii35LWzSq1V7tFHH50TsFbtanPgmaUqOOHzMeZOJwaKfX4Oivr6VMC2PFxP1baImSX81PyY5LDvr7vuunT++eenN73pTemUU05JJ554YjrkkEPKUBwksC9wXJcNrKazNs2f+MQn0j//8z/nM1+t8vWEE07ILZoRN6Tf18k8weQrB98ZP8QVf1eyVJO9HvlBesPg88QX1h0VLPE5faxZ0AnOfGsFm3pthMISdYn1yvmuZJZt13rhqQfonYbe5GsUAFR6jPrEssXrLPdDBZKvk4N/C3Z64k3+HCsYKDlQs0XLerhmsI0qIaP18ufO49rnrvtOg7IPLVs1s1sTTj2JF+RT0NFvhQ10Xnr+WyTUmXZcU+Qr0B5HOuG2B/Gs8YBxz3NP7cB7ktIsP2xDWF5QttkOKNqRn7VgNttBxFfZasaHdYt1JqIVeWV8js48xvnYzyo9r+kZtqhmW6P4getn/WB5Vfag5mMi+6f4jrQinq3fI94qWyHpF22aecweGxDZSk6+Mn9Yn2vjKD+D9n39MZzry8Wz3oBRyvyutJqdyexEDCZfs4x4twQ4x5JbLeM6IroLXZN/UrLb44NmnR5Ea/1i12vGWUyECfiso5gMRUzhZRtFb1l/TwQweNEm0oNQXsDXogyoThezMby1NLTLZhlFO8H2KrIxLX1UMqI+q+n7zH9Pz4Y4b2s83kPgeKEMwzOOX4O+iH0ojpl/h5dFFuTUz1mdvthYld6RHLudcxz45Qh+0YFtCdsOtv8L1bawvtF2uMfSjWsGAgOBgcBAYFkEerZey445rh8IDAQGAgOBgcDKs1wYoVkPkF1iybye//iBKgq24UMm/47z4AMZtqKr0cIBUnyArbX89ftUe1ynkVu22t89Z6/6/Qoffksa6XWaPJiMeETBSktY2nmln/vc59K//Mu/pBtuuCEnDK0Nr7Ub3nXXXUvi1cdVFZlOB8/DNPnaPMhi30dvfmMgBtek1mfjekLLfo+SAbbej33sY+nMM89MH/jAB9Lpp5+e2wPbOlG8S5CAA01TQMTp9nXfdttt6fOf/3x6zWtek8/LteTr0572tLTXXnvNWkAvmyRAnFA/uKKX16xkHtfHwXDV+tl5xWfU8jg8F5sJD9BFbWgVrSrp4OOyXigbEI2JY+A1bHtwfp7Xv8OXLjL+wbmnKsmBesA41+xdzUbWMJvRkLaYVVzhdxFvS/Bvyy3dFxR9qQUta7xi/Vb8jewW48drZ5nAdXGr75qdjOSlZmMUhqz3KjCKNjTiCcv1wrjTBTnZAMkQhQ/bAMRBBcGLfFfOD8zrooo1XBfbBl4zy0RkW5RvZF/oPGJ+oE1FPirf5d+zf0P5U7aitg73iUhvzQaiPVD8Nr7gOYmRjWCfVtNNXnex4cZb4G+EGduwZexrC5eWv0B+5N8hCVHT9Zo/4PXUaIxsKFavu79YNvm6IPdUaeu86bW7TkckMzX62Kf0zC15R+dIFh5Nayv62jpDVA2O9nAV96MsRWcLFxvSmYD1fRBWFdfOxPR5nVdsT3MiF16+qcCQv2IbvKAv+aKVFzp6xu25hvUFbSDKam0v0VpXze5F9zod9lO1Xkes0fYqP4brQFurfAfbmsguIe9RzgrdXoke8B91KdtweMGBXypy/97DT6+knu1TRNt3H3OhYwR0unCZzJiBDi0jfwvJVwB4JF9bmjO+HwgMBAYCA4HVIDCSr6tBbdwzEBgIDAQGAl0IbEjytRXoqxEQBYlb9+D3/hDKD80YBKide4YP0Jx0wQdtGwMrX/2BWQX81QO8CpKXh25IBOIDK36v1sw4+UO4tRm2ZOu5556bLrjggpyEfeQjH5ke/ehHp8MOOyxtt912pc2w38PBXw4y+BmrfDau38/0YYWkfcc8cP7Y/dj2koMXPQJsYxl9dpbtGWeckT7zmc+kl7zkJTlJamtlHMOAyJZb5gCWy4H9NOyuuOKK9NrXvjZ95zvfyQndZzzjGSX56sEd1boTseVgtkoUtORe6RriqO4v8inelkfZj9rk1uTOA+ArAK+/MgpQlSDR1KaY6WWMkD7VLlTxUWFQC95Fc87mpkC/yxPOhcE01H/Wj8he+VgqmYHjMbbK1qixmKYaX2v2awGXDgVlO+82TuGobFptjbyuXpmY8d2LvkCGlb2uYcgJ+q5A56QHPdcWngZVWmgbZoFToWvIj5kdggom5pniIfIRZY5flmE+M32MdbQW9g3Ma8UzXiufPVj8HlbkwdnuSDvuKTrEfnaJwtzxQxuB2GDy1f1Mr82M9NTPuC3jqCoq24+sXal2ZExrcoF889+XsSX+YkFPrgv1jf1iy6YrDGe4VxIexf5i+1uzG4Sj8tW9MoP0N1sQ06BcCZplSwBaTb6CLvTSrPxJZNewOi7r1BLJ04VKV7BZy9CKcv3zSr7WeLVs8l7Z4mhPEb3oqXzvsv4eXw5iPax1Gmjpi5KlaF+g9ta1PYTbeLyP6VF2DzHntdbsJu8Jy/yr7Jzh42GL4VKBTZWwyE9vl57XNiVY8zq8rXmw12Cboqpit9hyeklseqknr3FKzLZ44TTyudQsnyP5uozFG9cOBAYCA4GBQC8CI/nai9S4biAwEBgIDASWRmBDkq/LTNZ6wO55KGsFxWcPlxTcjoLSHlTFClZ/2C7BWTp7lR/Y/W/7iZWx/FAeBYyZtlkAjoLBTq/9tESrnUX6gx/8ILfFvf3223OF5mc/+9n0yU9+Midh73//+6cjjzwyHXTQQWmXXXbJyc41a9bkBKy1Hd5mm23yv6233jr/tM/te3+ot58esPHkKwaiOXHHiVfEsAQspmClfYcJ7KjysyZndo9h8O53vzu9973vzTj8wR/8QTr++OPzmuw/rEx22hcC85B8dToNy09/+tO57bBhe9JJJ+V/Vvnq/3EwBccvgRF7+1sEdaNAcSt4o+QcZXBhrqnigZPE0Rp6gl0YrOLrFSaIRZEDwVgeq9iFINDKgTEcUo3F2NbsEicUMsZ0Xiri7uvCORAL1Bsl0z2tGHk8lAWmRdnLyA7WeILjop1WcsLrYjlZ9v6Wj5E8ohdaWmMUPRC8dXprthx5wPYumjvS/V5ame/ok9R3Ut7EmeJKZtS9ChfktfOFdUHJh8ueCmIrn8m2G+0Y6hhfhy9x4D3KZvC8an/S2tMwXc6jCDvUp1bla6RHuGbG089fRPlQwfOMYZB8zffCCwstXPj7HpvR0gHVjYDX3TsP8rB2j8I722LVSn+VScGf/OQnucOM7evuec97ruzDOpOhRl9UUcd4NpN7sD9r8YK/R5mL+NSqto/mZCx69W+m39w2WiTP0R/0ylHxnxi1cxxFFXAt+eoViEVPOxLUSg/Rb6ON7VmT2if03MfnjfueRlUELyNbtX0e22/GIsIG7bPyXTX6anaWfahfy/u7mb0HW9Liu9IxE2tla9XLF2jfcd0L6wU7UMbBl9SCN2XymH4Osb8ANiWCi+9ryPRIvi6jHePagcBAYCAwENhYCIzk68ZCcowzEBgIDAQGAovPV60n06mlVW/bYZ5ABXNVwLw8cFK1Dj+gcuAyYqkHYTEIjLT45xysxeC5CsAy7Ry883uwWrY8fE8JOH7g5eSgB0qcFksweqLVEo3GC/tniUaryPy///u/9PWvfz197WtfSzfddFO68sor0x133JG233779LCHPSzd6173yolIS6zamJZk9eCe/bTv7add77/btf7P7/WkLAdychByWpsnXy2xizwtfKTApApi8H2MH35vVa+WGH3rW9+aq18tMfr85z8/V/tutdVW+VK7H5O8yHP/HmXDk82WfLUk9lve8pb0/e9/P1e+4pmvUQA8B0KnVq5Mey1gyLLKdGKwyHmAP+13nBerHHBs+92rmVHeVdCoppdY5YZJeBwTZZnlnrGIgnu1ag0ck+/Hv3kuxxZll7EM3cW6lPztfsUTpKmcpwxtRBUtmXdbbLmiR1MgTQURo/bgaKsiOXFZR57W5BHX3+Emiq7hfY6Fv9wS4c5zoSyyPEUyyfaa6Qj5OX3BAUb0IYwpyoqSW/4s4nkk8+wDojXzdWq8yE4pf1jTd5YbHlfZctcvfikJ6VQ6zJ+hHcV5lGwgXRHuPbKBe4RIp3pemEC9q+07eF2+juxPtthydhYz8j3agzB/MPmKCR5vBenyz2fNStsCbc4V3ZEu9uoy6xeOxywtf+kAACAASURBVLaB/Yqy40hjxPuWLmY+QvIurOI0/+D7oanNa08S1V6iu/POO/PLZDvttFPesylZV3bMZWSWTF9F5WtkK1q2k7+PsNmQylfHv3kOaUCsz42y1EpEI70zH+WtYSkBheP5MSkz/Rfn3/r3KlHmstyqEFZ7hTIuvMDZ6+9576T8H8PMtg11pVb52itbyg6pe1nXW3sX91Fob3ku/M6vj2yK48420GUpOsvb8WI73IsP271CZ1D9jnY0sikom8XOQlvkSGZrNOd9letB0GlgJF+X4fq4diAwEBgIDAQ2FgIj+bqxkBzjDAQGAgOBgcACAneVylcnrPagHAVSPUiOQY5oPHzg9IScJ5FKomSqCOIgHwd11bmmWCUanVeqAsv+4Ixz+v0WlLME65e+9KX8zypav/nNb+aEq7XG/eEPf5iTsZZQszXc9773TTvuuGNOpN773vfOyVZPRNpYVmFhY9s/C/ZZEteStZbgtaTptttum8+I3XPPPXMyc//9988VtF45q4IP/hkGADjQigEMDAwpnqugI99vf9tabr311vRf//VfOVF6yCGHpBNPPDH/tLUgP/B+TkxiVa9/Z2e+2rm51nbYMHruc5+bHv/4x6fdd9+9VAa3gpUc4FABG5YzDN64zPN9teCYmiPSHQ7QKf75ZyrIrwJiSDPSiXLP9yHNOZA8Ja+zHtP5fljBy7qENiDCiOVNBaEwkKiCcyjvOKcnmXyO3uRr0RVRfRnxBNeH17jtU+tiTGoBRHQWmDyL7vHPFc/ZHkdJq3DsBi4zjCptZHFNysawg0TfUnRFVKPV9DPfRzQxnmprouyisjf8mdJT9i8os7xGtD9KllB3cR3KTrBPRr1q2Z7ItjLW7sdVcJtpVTaBdVnpUh5n3crLLRw4jhJrEa+UTyh0iapStKcLerRElXdeJ7STzHOKcyBntplsr4+RrxHt5pUMMA5st1qyH+lpsZmiOwjzsKafrC9Iz4KvmKoYMWE9812UlMOxWwk035PZPbZ3QTnhtSrMUDaQ1yzzNTqUP1cyF81f7g/sNSZrWnhEclF74aGGyzLJ14X9CSWwoiR3b/KV92PIL+mDGpWCyldEtrtH/3g/4j5i4d7JXs3OqBU2Be1bS/5m+wdqf7sgy9ThiHFl/8S6rWwI2wrH1n7a84Y9S/nzFOpGj79Sdoj1nP1YTaaj9bj98yRmD895LOfTMi9MRC8rzHCCNsfqWCC7diRfe7k+rhsIDAQGAgOBjYnASL5uTDTHWAOBgcBAYCAwQ2BzJV97YK8FEPihmh96MVgSXauCSBh49iCselBVtHEgmR++cezoIRPn8kDBd7/73VzF+oUvfCEnWe2fJV/tc0u02nVWqWrjW3XmtddemxOvD3jAA/LZrg960INy8tUqJzxQ4AFqCx5YktWraS1p662LLTHr1ReGlY1p19tPm2/nnXfOSVlLyNrP+9znPrP2xBzscTxr2DHWUfDPgxY4lv1uyeNrrrkmn/d63XXXpZNPPjkdddRRmT6sdlVBGxzTafWghf20xLadIfvmN785Y/Trv/7r6dhjj83JV+SnojkKDOP4iNcs4ETBZLsOAzT8N9/LMs1y7/cj3csGZ1j/cL2tYHuk5xiYWljvlLyyexl7Xgffy7anFmBW/FH4s6x7sMiCr7w+r1pzvvD8NXvFgebqtZVETI88Mt1sm1BHInvO9Cle5Gum4HyLVxl7OC8sshcRjwvv6FxGDoIyP0MZpcSr4seCLkP7SY/h17DGtUR09PjTZa5Rvgvvj/jYuk/ZGjUu2/fIHik7OLsWOiu0aGM9ZB+hZCqiS9kU/wxlBH9XOqnk28fJL3J4MgLOy5SYBGf2KZlo2cPIJrKcKhlRNr2Hhogm5Sex1SnTEMmA4mNkE5BerOArNsNtAp6bLKrN8CxGPie2B2P0Qy3dVjZWzdnrG/MLBtSOukWD3cOVpbNKuSnC5bg3k6qVs+tbtLgfyXNBgry0R50+UzpbZKVy9AHiw3IxS17h+Zqwr6tVEPYkqZfxEz0+utim4CzSomd0PrS/iCL9IuiEv8AS8Y1to+uH70GivRRexzrVu3dgn+U0+jOTvRjhydde3CO/oXQaX5BBWcrwLakDrWSotMWTjOLeacFO0MsAM7sc2L5CO6wB5ax1Vi3SMM587bF445qBwEBgIDAQWBaBkXxdFrFx/UBgIDAQGAh0I9CTfPWHzt4Hze7J4UIcWz24R0kHDJbgvL0P2v4Qb/dGrWL9IR4DgiVgBOfm8bq5uslpUm1ULQlq1aeWZL3++utzQvGqq67KCUBLiNo9VslqCdBdd901V6FaQvCrX/1qThBaIvSYY47JrXGt8tWSpbgexRNLqmJgwRKZ1sLXaLCkrlXW2vg33nhjrvy0gIPNbeNbVaxVw1pl7Q477FBaG3uln2qljDQ4PyM+8ecYVEWeG12f+MQn0plnnpnpfvGLX5wrdY0m51sJYATt1yK5/sY3vpHOO++8nNi1+Z/1rGdljDH5qu7FwJEK6PLb+B5QKsGOieCILh5TBfGjZID6HOev6a5ai+sPj8G6wrxX8yCPozWyHYiwZOyiBIiio4Y7y5TbDW4Vx0F/Xw/aG1zjMsG5iEe15MECj6miTa0LaVq3dl1utcw013CO5LnoPlRH1XwLy4Wvv3ZPkUtLV2258ijFst+rX+xXar5qFoSElnostzx3xH+0dTUZWY3PxXvQJykeIw8Q/xZ9fJ+y63iN06HWOpNHOEc7+lzZOo8Zc/Bf2VDGNNqDKD8TyQiOUbOZCmPzqd7KFOnn9WN74Vpb1QUZDKoVe/Wth9dK7tkmOp41GVDVWJGOsS1mX6BepIr8U1SVxuvCyi0+Vxdxwu+YzoKDqORv6bvyv8UmBq0+o/1StuNT8jU45nGBHMfpZ2vX7zH5oiz/LnNTBWXLxuU1QKK0df3MdsPZq0WmPdFESS3WU2lLpkHw5SApN9O83Orbr11mDRHfa74Q52FdY9sR0WT+f1bdOl2oZJb1d8HfT5Wxai2MO+4hyjj2zDXRo/gS+Xn2zfk6sQ9Cu+xzOm5+fIJfE1XW8l6sd18Q8ZfbNiOmteR80bGWwYDvUcfQ39SGaFWqsr+d2SfRTaBF7ki+thAa3w8EBgIDgYHAahAYydfVoDbuGQgMBAYCA4EuBHqTrz/76c8W3mLnCVRwsvZwjPdHwQ1/iI2CdvigrwJOPgd+h2P5Q7X9xCAcBoGZBgzU2u/eHhgfuDnI4Weg4uc4tyX6rr766vShD30oXXrppbmVriU2H/jAB6YDDzwwHXzwwWnffffNFa32380335wTjpZ4tGrYU089NT32sY9Ne+yxR16HBweQVuSP/Y5rdEwwyGDJWftn553a2bKWiL388svzP5vf5jnyyCPTwx/+8HTooYfmpOw97nGPcsYqYo/0RO2Y7fqovakKkNq1lrC+8MIL04c//OGMwyte8YqMgZ1Xq+TR5QWDKP6Z/3QsbL2WeP34xz+ek8vPfOYz0xFHHFHaL+N9zntfJ8oYzuX42nUoE44VB7AZQ3VdLUjNfPX5sc0yJsrL+BAwLLoj2q2i/kW0op5zUIp1FnUtWhdja9dhlTNirPhh9BS9oIoe1E+Wh+i8VZyD7RTOhfLCv2PAjzFCXHmdKC+MV/nbzyCczpJFHnNyBunH8XIQDqp22K4oOcC1sz0sa5yqiSK55zF4jSjf+F20DtZZ9g/KJ9V4GGGeZdIwC843U/4M586/T9gomVq4dgM/YP6gnWG/gbxif4Z4KBlhOUG5Z5/EvGL+Kt3m8TLvPOli8r92Xd7HRPirteE6FnARFaY1G1CTS5Y9xjJKOLJ9nbV2hWRVJCLOX5TZFfHzHsgrd7JtVPZZzcGYZh65fxEVvDYGvwyAeor3F7r4DEFKquAaI5uCtoR13v/G5CvyUsmTVwEu8MfWDy2f7V60FSzDvQmQDTQBhcco42VMOMe2pxLT8aq1fVW+y7GoyWr04kFr/UXm1r+BUbXPbL+cL1jlWuRKJHZZn90XoH/333t1icdEvZB8gxt8Lt5zqTEYS+cjd/DBsfie6LvIjiAuqH8LfJsmUj4Lx6j5WNe/7HOmc5kVLpHvbWHpdknxRPkxhR1e5/uvhXGDPTnOW6uqVjrjcpp5IDp9qDW1kq8LugC+BW2q2/aa/tt3a+6+ZsTHWwZvfD8QGAgMBAYCSyMwnMvSkI0bBgIDgYHAQKAXgY2VfOUHYQ4m5CCFvzYvPFvvQ270sIgP6/g7B8gUXU47niXJwTp/6MWEpSetMPnqQQqkk6tA/WwvT7heeeWV5RxX+87a+loLYftpFa477bRTTsRut912uQLV2uu+973vzZWploy1VrgPe9jDcqtdO9+1BImmIJ8KgviaOcDrdGMg0hKw3prYqkuxFbJVyHo7ZKPXzlo96KCDcmWsVcpysJkDLM4rDtD651Gw2q43rKwy2M57veyyy3KC9KUvfWnGxM97xWARBkyYvyx/9rfxxxK7//Ef/5GTyr//+7+fDjjggMwLbmlcC6ipJDcGWJXsoj45rcgbDAyyTnAAKgpSRTpTgiuVwA7SFP2OPGV+8ndqDaENo9aiHCTFagbHOZIjJe8cHKvJMI6v2sUp3rktYRn0eTHRiRjY9djCOMJHYetBrXJepUgacaCt4BBUBeHaI/vN+CrbrGyQ4lcUTG3NXeSZuhS0gqDsO3gc1h/826uhojaMxR9usRjgVHoe8bp37bX9gNPSnVQh2UFfwRhkjKekf3hdpc060q3siesS+jxsQxv5l0iWGCfUX+W7FK4sN2zreU2IC+9PCv1BlXh1HZ0tKn2MHAS3KnHRXrUmZ2zjIlvufshtUfHHUyDebVvmH7S4RTu5YIuhHf2MRvIRbGsV3yL+Fnw8aQpV9DX7xvYTacjfTfxRPsJbTGNb3BrOM1yoghnpR31h3xL6YJKHWkKG9d9f7lFyna+lyteVP+PQV9SutlefI9oZI2V3iv0HmtW5mAt7ihVGL7zM4FghX9U6iu+GF3l4jgjfmv1k/8W6hXZJ6cAMD3pZg/egtbmUH53RjZXDoHtuT9jGd8s1vFCC9PILbjVZqPnVUJ/gix6+2eVR8hVtNduH1bQcLnIVVIRH9NaSr2VfAeeZo/wuk3z1+0bl6zKSN64dCAwEBgIDgV4ERvK1F6lx3UBgIDAQGAgsjcDGTL7a5BzkWggK5SflRTKj4F4J0FmLqOC/WuDEaULafBgcmwMgvA6/1hKRXFmKQQAOYOTlQhLUqjMtYfiVr3wlV7paFen//u//Ztwsybrffvulww8/PCcwd9ttt7RmzZo8nyXwrPrUrv/oRz+aPv3pT+eqWDvj9bjjjsuJWb8W56w93POaMbgd/W5jezWsJWLtXNovfvGLeT1GoyU+LQlstFky1toUb7vttusrDadAu0q44JwsD0irX2dn195yyy3pTW96U/rmrd/Mc576O6eW+Ywery51TDhgMwsCAG12ryWZL7nkknzmqyVfLbFr/Nl+++0X2q9i8EZhvhA0ptZ/fA9W/rB8+3fROcKoJr5eFXz2OXlunC/SLb4mWj9/rsZTuh/JbV6HnxcKZ8rNrqczpdiGRNUbSneV/fDAeXmXBM5a5QpRlzuUMx9T2Rj7rifQVjP0qEdo65gGHIMTxzyGshVckRLZ8NrnLIM12nmciOcRNhwQxvs5cKmwYtlV95T1iATIwnxTULnIp6g0rOpB5YzfZTYCrlPcArXmO3j8SIc9oecvJSn7yzxXvoHlj324+1jXTa6Ow6QL0sD6wTrJNsH/LvQEAWXGJ8KSfZ66zj4rNqHSsjOyNS1ZiOxeD22Rf5jZlqDdP+qj271yriElX7kria+V7a1ai/PbZQRtustL/kmdASLbz3SzrcB5ZJXkVPlbbR09ne+L3QaYv0jfgi2HPXbLbimdVHPxvgL3VIrftvZcVQj+WsridJZl/q6VfA0quau+ASbd0OQr2gdf34KPhUeVnrNNI9vm+HKVOK61R/+QPnwZqGYvWPcVf5XtVGO29nwtPxPtM2q+JPLfvN9A28A+xfUL6a/RGu0herBr2Wi0/342anmRDvYBM9/ZqMYO54SXpWb2tNKWvpV8jcbxvYfR7RXI1Urdya5ttdVWIz7eEprx/UBgIDAQGAgsjcBwLktDNm4YCAwEBgIDgV4ENlbyFeeLggMqsN5DZxTYxQdsfhDHIIn97tWprUpIHBPpjQJ3/pZ09BCP67PqUatWtUrXs846KydS7YzVhz70obll8GMe85h8jqol+jDBa8lOO4/1s5/9bK54tTa4hx12WDrllFNy8nXrrbdeqHb1eblCU/GJkxIYRMB1YzDCrzFc7bxaSwxbUtgqRa+99tqcdLWk8FFHHZUTltYG2PG0hKgKsHPAh4MZHMSxs3Cv//L16TV/+5pc9WrnsT71qU/N1b/OD6u+9fVFQVNfFwbwbV3GqwsuuCC9/e1vL1W1thabC8dijFimc2Bh7UqrS5yDMfD12bU/+clPcuUwypffy+dORcFTX5eipxYQYv1tBaxwHSoIinxj2Wrpf41njivzr4wJiZFZ8IcS3/4dyxcH2mZBONGu2Pnj/OC1+t9uj1AWIn4o28d42r1Kn3rWnO+FjgQ8H4+h+FHjv6KBbSXrhZIhtMv+Owcao3ayig+sG7WgqroWZSayZT1th+3eZdqKRvO29Ciy+wrXCC/UM/8dk19KX1AnlD1SflXpQuQLXPab8g8vavRghb6Ir2f5rdlXprsmZ0rXfX0uI/Y3twpX+sd6GtkyxX/sAII+H+0V+hy7BvcZLTwi/JFGbjuc555sLlZTso5FNg/5gPwrvg3OHUT7wuvERFBk99gu5TGgLXIkW5EMIw2oL4o3LT2PZFnaVD+TlaoaGeMIc+eX0tEid9Qu2saKEjnZb65bm29VelTzd2V9opuHkofWWCiPzl/ma0vnFObKBvhcrtN45m3vGDM7Io4PUD4ObYPac9T4yuMpn8K2sWaXI36zLW5hjnsNZftath7tKv++jF9RfGPMUM7R/qvkq9/Ltqe1r5E0U/IVbaTqjlGrsHXdwLUxTaPytUdyxjUDgYHAQGAgsDkQGMnXzYHymGMgMBAYCPySItCTfLUHKEsGRcHBWtAQH9p7HnbVw68KauCcCwEy8SawDLhBUqzF/hL4gApcDoThGDmItOXKmX8WSLTkqSXyzj333PSZz3wmV6nuv//+OWFoCT07L9WqRjHx6uN97Wtfy4nX//7v/86JTmt9+yu/8iv5PrsHg6LlQTlIMKmzUzmBjOd0RdWVjr/jaglia0FsrXpvvPHG3Ab4y1/+ck6EHn300elRj3pUroT1tsjqXFpbL7dtVvLjuFi7Y6sefu1rX5uxfMpTnpLPn7VEr4+F56oiv5B+DFzY9c4zq6o9//zz07ve9a6Ms1W+7r333rnKmAMIrSrUSP4wCOM0GQaGpyep+V4+rxb1KgoI4xpVoDwKCDN9Shf5s8geYDCJf1fBOZybdUv9XQvm8XdIMwbR1HpngVhqgafsho+nzrvL80L1Ws2GOM8Yq8iORoG2mkwg/aUF5PShsquRnVTy45izDs/wnGw104h2rCpPUN2RX3BIKy84tP6rBW17gsKKJg7sKrmK5IV52ltV3Fqn8qdoCyK9VzJTxYXavM7kCvjBMmHXlXaz1M61h4+uG9E+o0f2XSdLC1GqKGY6ltELpq/GL5YXtokRL5GHNR5lWzNVL7H8sk6i7YmwRVuJtPfoD8pgjwxjQg6Tz5GOMd+ZJl5vNy7wQk9LdxTGSFdNvrFCkeUA7bQ65iLymxHOTOeMRjwqZGoH7RVqaLNq6/KXe9R6Z9W/QaVe2RdNidfIH/KeIOIP3l/Wvm7lBYIsl0Fykm0aV9GyzrBv97laej0RUdoUK/vDvOy1la5HRkOWHas0bvhgXBf/7va7YO3taoFAZT8iWWRbhryK7HCEJ/v4Hr1Qth3pV3ZS6UFkA9leKb1ReBVZEy3hF2QB9Civhzpq1JKleSxPvq61g57hzPRpIjVezYYjZqq7RpMeMfhoO9zjNcc1A4GBwEBgILAsAu0IwrIjjusHAgOBgcBAYCDgD1Iqikzo2CV3leSrCqj0BEP9Gg+w+DhekYgP+QoSvB7h8c9VsM/GtmTk9ddfn770pS/lpKu1GL7nPe+ZDjzwwHxOq7UYtnbDWL1q43sCzu+7+OKLc3WpVck+4QlPSIceemgeB+dnWlQgo3aurWOED/8qMKOCDU6zyYknRS0Be9NNNyVrD7zPPvukhzzkIZl+OzPVEqRGC9Jja7ZrbU6r+rT/osCvfW6VqdZ++Y1vfGNO7lolsCWkLbGN9zq9Mvg3JdM9WIJ8tlbKdt6rJcytIvlP//RPcytolSBH+VHGBQNBSmY4eI2VP74WPGM4CuzVAo6OZS1RrIJGNdxmdMAZdowH81EF0uRnfg7henslbTcGUaMqoyjQFQXEZkEjr1ruSL6ifjCxHoguLdYqicJaUBzlm2V3YU5KfkXODytg8/hr54G7VoCXcURZ4t9r+qLsT6RTNqcHlL3ytUWnY6dwa2Fe4y0HgR2PKBDLfmQW2AU5488z/RRQ7dnQ+DhMJ+sm06vuw/nw/tXgl20IJQXRRip/HMqwSPTWeDaTQwpsL9gscb5oj6yxHEQY1fQnmkfpVU0WHOtQfizebskYlC9xXuVMJuks1B55dx3swY95xLQrPvHRFkwv+uPIV6HcKDqZXziOktmWb+V1RHuYoi9TFXRNP5RPVfuhBX7Suc64r+C9Sc3fzGycSK6q5OuCbNK+gu1mzTcoDHn9vvaw3b+YgPUo4gHi7zKHcsL7tbw3E+ut7etqvlTxxhN5nLgvNjeoDo7sqLLfkezW9N73ko5TZGOYDr6uRmePn0RcUMf5956xFP4RvSwrMzkRPKn5QN/LZSzFXqHWJri0X59eNOm10T144Iszbg9H8rUHuXHNQGAgMBAYCGwOBEbydXOgPOYYCAwEBgK/pAhsyspXFSTpDaRyQNf+5ha6GBRWAU1+mPWKQXyoVclXDByo4BUHUThQbAlEq1C99dZbc8WqJU6t1bDRb+eSPu1pT0sHH3xwTuR50tWx8vNdraWunTn6gQ98ILfzveGGG9KJJ56Yjj/++Jy0tQQj0uaBC//J4qzwLA+/QXIGgyGOGQd7MSCBuNj1dibsFVdckd73vvelr371q+kBD3hAetKTnpQe/OAH57bEljz2RKAnmw03q/g0XDBQgwFs55klps8777z0zne+M7cbfv7zn5/uc5/75MStY4P8Rfnh6k/mqd133XXXpde//vV5DYccckh6xStekXbYYYfCM5XEjIJtjh/zTJkdDAzj784PbsmoAss4rvPMg0r4AgIG9XiuWfCHZMRpsPu5JRrrvdL5VkAH71GtvdX9hYdTZaknq3uD3qwPtYAqy73io1+DGKvfy3UQ8K5hxrrsehIl1VVQD3kbzWXJ1/zfVAnB9sDXjLjhWMpWKNvKQU1VMYz2ZzavnydI1YqIUWQLEQOkC+1O7Zpoy8D+QMlfz3YjCvaqiivW95pdQVvEtgPXHsmZkif2zygTSg8Yb8aZZY0xjPhbsys1fY74gfNG1YgKe7VvQLn131FWlM1Gua/ZkWhtSkdtHVw9qsbOMfvpPE4+u5LxZ5lo2XfF/5pOsJ9C/CK/lXknXmLAvYTLWY3/PBfKKuOu6GSfj/Qif0NMxRnm+BIP29yabKm5WS4xGeJyUnzL5FtrPgUxiOSvfA6Vkth+tMUP9tUZR3g5gulT9iKSWR9b4Yr6ivOxz2AeOO4RbxR9+TN6IURh2+Oj/OWWCJfiExqV8ZF/RzlWvys5UDy2vaS/RMW+SdmUCFdlXzyxneel853R1+KY+DnjXLNXLVvWI48oK8scTZBtmu8lV1H5usWWK91ZIp9SOkTwGy4dgKw2+cpzjsrXDrDHJQOBgcBAYCCwNAIj+bo0ZOOGgcBAYCAwEOhFYFMmX2eBSwqOM33+oMeBD3uQtBas9rklHKMgBT8wq+CnCm6pAEsr6IKJJ5U4sMpPa7lrSUFLvn7ve98r57oeccQRucXwtttum9eDCRMPBFoC8otf/GL6z//8z5y4tWuf/OQnp2OPPVa2veUAov+tAjUYeCwBlymx5olKDGyp9eF8jrsKhlkV7Pe///307W9/O1100UXpk5/8ZG5JbAnkxz3ucbkS1lsEM/+5PTKuxei0fzbee97znozxc57znPQbv/EbCy2BOYATBRQ4yGLjW5WytXq2M3atovblL3954Ztdj22lDUtP9nngx+ZyTO276Kxbll2/n/nHMu001wKhGPRC+e+5RwWNo+By/hyCxIw7B984QIe2QtkNn5cTc9E62L6UoClVENTsRq3CJ+KNfR5WlEx6xjIYtbzkACIHCJU8KLvPGCG+OMcCvyH5iuNmOqbv8nrXrc0vO/iLI8hbptm/43mVXef1472oY657TiPaOMYo8ovod9C+qzlxDA6KRvOpz9HmIe2sYxnbLeYtMXvXhXqHeCp7jTyI7CbLjpJRxTe254oPrPdsM7Lf8QSLqMpuYVKz/T37Jb4/0iPGNrouslG9n6OfQDvGuoqy5fLM1V0L9mxKwnjRlAW/+Z4aD2vy3rJRLV7M/NiUSPb1ZxmZ/mXcK8lXxsUTXUov2W75HNFaeF+ENpHlOhoDk6B5vIkZJfFqbWOhTS7SyLYc54h8M1/DdjCP73LRYhKcy1r45S/KQNJGVb7ymcaKdmW/IpJUF5GyH/CXyqzie0o6OabIJ/ZPaIuUvVuQLdFSXfGBscp/T/sqfvk00r+I1kInRBZnuhTsTyL82c4s7Gum8XAP4PY7stXLJl8j7I2WaK/Itg71Bnm+IXYq8jXsCyI9RXum6GPaQlsBidgOlc2XFJrg7FeTwbKvovOrS8eUjgk4+erz1apf3fb5PshsxlZbbTXi4x14n5z4tgAAIABJREFUj0sGAgOBgcBAYDkEhnNZDq9x9UBgIDAQGAgsgcCmTL5iAAID4hF5UXDTH0QxuYUP9P4Ajvfj71g5hzRxUIGDFhzQ5AdltSZvE2zJxmuuuSZtv/32uWryyCOPzK2GLfFq5576WnBMr/781Kc+lSs67d+ee+6Z77WE5f3ud7+c/OPWyeoBvhWI5sCJwrBXjJA/+PDuARCrBLakq53PahXAVgVrbXxtXUcdddSsjW8tGOE0entiS4qeeeaZuUL46U9/ejrppJNKMtdpR57WgqosI558tQT45ZdfniuWTz/99EyrV9YarZ5cxaBvwXLtSgDIAg7eYhlluCV/ag0cNORgTk/QBzFGTFRAeSEoTwE1nj+SGdZXXjvLDdKCc3Bw0u8r64Yz+XrkNwpEK1vkc6m1YMCf7QiuzWWjRlsvTyNbxmMjDxWWveMs0DxV5fiYtaAm2lIlUwozhRXLrt/HVb8zOckMiBFXNkJh0ivraqbIHtd8TM1G83hq/EiGeR3lXtCdyG4y/pF9YN5x8rWGpVoLf8a2PNvVRmvGyDb2+srW/REvo7W2xmO7UeSBztdt2daWrJQqKaxCxHbok1zMEmXgB9BP5bVOreJn84rWxau1zwvt0S0xOSVbpA+b5ELZjggblq9IJlHmSmIyaL8f8bumKyuma8V45eSr6+gEHlckK5uh/D3yrGY72A9HvqU1Hq7Dz5H0Nc18MBtqt9tB6+uq7oLcRrKG989wpmRpzaf22A/mPeus8p01P1Kzn5h0bPrmCdfMZ2o1HWFW041oPzUbS5xb6uvP+mS6DOf7uh2s+jiqDndbHPm6CH/XxZpNRV5F/q+m60pHGWuFY03OZvzDFzVWkXxFFcw4+Et4bnM2YHznq9IHbIXMfMPz2I2MkXzt8Z7jmoHAQGAgMBBYFoGRfF0WsXH9QGAgMBAYCHQjsLmSrxicaT3U88Np9CCKn3PgE//GxNos2AJvevP1/vCtAqoYkPKEqbUJtjNIL7jgglwp+bnPfS7ttdde6ZhjjknHHXdcbrlriTuvfuQgoVX3WpWoVVtaNefHPvaxfP7ps5/97PTYxz42J//4HvW3Byq6BQDfdMaH6ymgqYIQKlCEQR4O9nmC8o477kh+jqqdhWuth62i16pKd9lll5yU5sAGz2XzGFZ33nlnbsdsbZmtffFTnvKUjJPhi//xQz7LjGPIrW3tOmv1/La3vS2f2WsJ9D/8wz/MyV2cw+XDx/Gf+XNKvtp3KvmKgSIVaHKaS4CKEqCMNwaQUO9YXvw6HJ8DPKgHeH9vcIrlUQWleH1K/3NgxtvfQpJFrZ1b9TkNy8yNNGGwEfnLdLawZhuo9CjiXaTPtYCc34PzYFArwl19HtGq6FW4oJ4oHBTeLmNsE5QvUW3EGbMIK7Ve/qwmoz22tja38m8R7QrHyObztfw36nCmj5J6qDcKD5QlljXFY7Ql0fURTurzBZ+9iZOvLus1va/ZXiUnyiYpHzB3autfJmB9ZnsY6Tte57yvJfIU7cUfTdH6cuZyWvRzHjyP1hvpkJLZbIOpelIdH8HyyXZQySDbORxD2aFSyRdVc8J5uJ4UU3qD6+QXFbjqvYaVks1IJnBOZd/d15VKW0iIRXsGJY9+LSZXZrzwSjqqquWKOjy70pN00Us1vXLWY5dbPrZVDYz7B9TtiEb2B9gZg2Ww5rsWxpm6D2UeTS9IeFVta40oVzguy7KSKZZXJf/ow9Cuo44yjUyH0udaFxLGR9n3mt1TthV95obuC1iXazxCm+h2vFZNWqUNIs/l5RJ46YNfwumtfMX7FPazNVjFNz+bAl0j+dojXeOagcBAYCAwEFgWgZF8XRaxcf1AYCAwEBgIdCOw2uRrb3CjlxAMUNQCsFGwAenBRBq3HFMtg/1hH8f2ABgHAjwg5euy8bxNsLUZtjbBlhx85CMfmSsxDzrooLTTTjuFSVcf54c//GFO9r3lLW/JbXS322673EbX2xRjtSUHYBivEhQVLVCZH3gtrp8x8fvsczxLEz/H7zjQ6cFRa0VslapnnXVW+shHPpLsb2sZ/IQnPCHtscce8hxbmwMDl4avnSf74Q9/OJ199tn5DFy7//DDD5+19kXeKblB2pGvnlC3M1/f9KY35aT6wx/+8HTaaacttBZGPD2xzsE2DApxksgDPqxPSI8nLZjeiJfR/EhHLdjK8yB2tWClB0tyK9YpoLpgJ6b2ZTaOqm5AvULZ9MCtPDNqCiqqNomOL9K0bKDRrveWuhxwc5mPeIO8m80rqj9wDOQtyrFqx80VfywvzhfHQsmTX6OCYnx/dA3qqd/jcqz8RWTLW3KtfEoUmK3pfQ9tES3MH8So1+cpzLF1N47TktmWXrJs1WRErY35Z39jS3XHUvkT1Jke3qGcRhhEMsifL7tPMV1SVbqYPPQ1oi1nu1CTgZr+9ODTwhPtv5IL5j1e01s9rMbldc1aYUJV7TL6wbLga8/yRmfX5u9E9R7SiraU9a9mDyL99jWiv0P8scMJ70dYV3BtC3JP1bSOSyQvKCPKNrKM4Npn/j44h7xcQ1XONT1wH1wwmyroHJeWjUMeFD6LMy0RG8XTmk9QPtjHwO+UrKtEMOLs97M8Rn+7POfvp2hg5Ed5DGXvld77fb12MvKzCreanke6VrPryi4rTHletTaFubKb9hl31Yh8fy+GiJXzhPFgnJF3kU3vTYI27S/IWmtM1KWaXmUdT+tK6+Ksy/SyFL7EYC+uuty7rS8+eO26tObua0Z8vMnIccFAYCAwEBgILIvAcC7LIjauHwgMBAYCA4FuBO4qydcomMQBg9rC8OHXfrdqVDtvdOutt87VkfZvFliiytdZcAfeEleBLPvMgs9WgYltgq3C1ZKAj370o9M+++yT7n3ve5dWuBhs83XYGJZ4tfNLzznnnHTFFVfk9sRHH310esQjHpF23nnnXDFr96pWxU4zP/gybrUABAYAOIjCwTQORjDmHkTg4IYH6u16S1Zbotna+V544YW5wveAAw5IJ598ctptt90yn3gcn8cTo1aN+sEPfjC3ZraWw4a3VdB6e99oHVFwB3lvc1hS+Atf+EJ6/etfn3+3FskvfOELZ9XHHATBqlYM5DiGUYDTZR/HawVblB7U+MjXR8E6FWhEbPh3SQdUsHhgtdwnWlj6GFFQCefkYGa0jtp6WzZEBebss9LOb1ofylJ0JqfkI7T6YzlVdLeCelgZw+OxzVH63OMscB3K1qD9ZhvrMqD4i7yPruP7IjzUdXytCmqq9dfmQAwj7GqBSLyn4DrpRf4bXlzopVdhy7xmWmu2kG0S46H0MKKhV74YF8em5dtqNoC/87GiNtVGg1fZe3UdVtxFmLFMRPJTk0d1T01nFD9b9rBqY/18VEiKRbyrzrNu5fzznDDCNrl01mTxi57gs2oninqwTUBfijan2BFIFkbymMdY4uzSmn/KvsnPIZ66hSg5juxjD76Rj2jpL45tL6wZHvhSIet4S9YW5BNb1mKb6kLw9MvEU0++lgr7zjPi0f8XGiv7iMiOqPWiHevZE+F+BuUC/WOPXqo9hrK5NZtak2+mIdJ7/5xlqcfHsg9APrG84/w1OavJdO8+oMffRDrFn9ucCqPWHMr/8zg1X+Dz9uydHPdVV7rSYnwPwi3O1ZozfWld9pm1PU903ewFTHgh0ZO+M57ndxBW2lJvtWac+dqSwfH9QGAgMBAYCCyPwEi+Lo/ZuGMgMBAYCAwEOhG4qyRfaw/70Xf4gI/BD7veEq+WPLNKVEu+7rvvvrkK1VrdWhUpBgr4oREDqeoB2T6zhOm3vvWtdNVVV+U5bC6rfHziE5+YzzG1NsE2DwZ5/UHSf1rS0VrxWsL13HPPzRWvdibsCSeckJOJXjFbHq6nQIBX3ERBDBUI4kAJBhXwer6XgwA1bBhTvJfbf9narfWwnY1rbZqNX4cddlhu02y8srNy/X6nyQMRlgy97LLL0oc+9KGM2e/93u/l6ldL3Np/URIUgx9RMMru92rmz3/+8+nv//7vczLYkuG/9mu/NqOJ+YmYumxGAYlacMZVF8/uiuhVQTMOGCn94eAf8q4WHEOz0rqOdXLZ4BObMJQD/26ZgByvWdFfswV5TnEuZpY5aIvMGM3GpLProsCe61lNN9U8UUBP2QS0n6jXNdehgqPRGlymMGCtrmV5VXzHz3oCw6x/kbwoPait33FsyX4tEFnjG7c/53lq89Z0Gnnt89cC3a3tA97bCrq25IntJvo7lB3+XPE0kn+WB6xaZd3I9ATnH0bjs/5EMtqiT2FV47nP6zi1dAl1csF/TcnX7APXrS3B9CpNUJFZ6PTkq59TOiUoUfexNaafAZqxoQSt8w3vrdnx6DqU+WJbqfKK9zbduhckEdGntnSO5adll3p116/D5KvyBS17puwH8kbaHmfmxNN8TXD2b7Qe/pz9R6RnaBtwvYizf67sV21e1LXIVkUyGs2leIJ7gJb8sH1T/jySZ2X/aj5W2f6aLWbMW/6gx1dH8shjM974d012FM01m44Y8u+8Hh+n5gvcB6lztqU9nmx3jx63fPsWW64kOEtL6qC39+wMan/RZkqQLvDBz6vGF3Km38vLTf4yx/RizCyZjNHwdWkkX1tMHN8PBAYCA4GBwKoQGMnXVcE2bhoIDAQGAgOBHgTuCslXD2ZwsMofYmuBqCjoeNNNN6UzzjgjvfKVr8ww2Hmg1sbXft7rXvcq0KigDz94c/DGAlm33HJLuvTSS3ObYGuBu//++6dTTz01/9xxxx1n7W8xSOVrtDluv/329OUvfzm97nWvS9bi9j73uU9OJB588MG54pWrc/xvD7CqQI4KNOHDvif0sEKUgy/R+u1zbOOM19nvWFVhGFkymts3+z0+1o9+9KN8vq21ELZK1he84AXp+OOPTw9+8IPL+apGn83r/yxxa8nq888/P5+R+2d/9mf5ekuyOzYoOxwsQx4ghi5nnny98sor06te9aqcBDe5seSrJ3aRFxhc4eBHLdimeIXBReRVFChkXmHArhZcQjqRpypAFwXbHGsV8PJxeI14LcuPGk8Fz2oBJrVmnMfnR5yQf5jwVvfh/bgWpB1p5jVGNpltnJKblj2v3YPygzIWyZXbLMRGza94wetXmDG2qLfROW298swypmw8r8tthFov61gkwzU9iGTJbZvbJOSHuqcVXEXe5jGpCp1pZxluyZhaI/s3tK+t8Wq4RLLJ/op1h+f0IG45k3R6ianY1+nFCbYNal219dTkDMdW+sFravGF+Yy0tsZXNt5lpYwLbYIjH6bwQv3BtpKzVrPQKlbZYbYXyk+ouRFD/r2ms2xX3BbYGLOzxqm60+/r4TvzP4+95Uq1GM7ndjDyuQuyDee/t+wezqPsnMtQ67uWXVLywvLNmCGWypeifVS6FOmlwhN1J+Idf470R/sltuU1W6vsPesw6obS99qeQfnKSO+dFta7CNPaPqPXR0dj9PjqglPQYaVH1yNboWS/ZpuVXjOeypaz3vM9mVd0NEUkA0VO4OWZmp9qfWfJV8e4HOVBCdhM/9RG2Nu/Z12LDmGeJjUfjOvA67nDBO4J8R6j6e53v/uIj7cYOb4fCAwEBgIDgaURGM5lacjGDQOBgcBAYCDQi8BdIfnqD3oc1OkNOKhg0LXXXpve8573pL/7u7/LbW733HPP9JjHPCb98R//cdp7771zVao/VKvgLQaAMEhmib+bb745twh+//vfn77zne/kKlU7c9SqL7fddtucNMTqS18fPthbxau1Gn73u9+drIXuQx7ykFzxaj8teeuJROYjPpDWHurxYR6DbnwuJgdkMCjC+KggJc7j10fBRE+e+j0erLLW0FZBbJWs1o7YEqnWSth+2tm3nNS1hO0HPvCBXDH73e9+N7385S9P1u55zZo1GZLZw/3UPlrxIMIWK19f85rX5Cpcq3x99rOfPWv9jNgxXzgwq4KAPj9jjoEP+53PulJrrAXW8jz2VjlUFiGvkB8tuxEFx3B+lzELXM8CnRDQR9nCFmP4pj/LN5/x53SroLIHrhS9LMeo67WgdxSEs3tUhbvzUdkxJXv+GVc81wKSUbBTBY9ZBxg/pqknkMpyxzxTQUakg3UookEFa9HuR3SwHoa4C/1QutDyGbV7WrrF9oDlB/Uex1K8joLvLflWNERrQj7WZDRaN/OU/bDiac+eAPUUA9MWF8Y5I9tQ24dE/rKFUa8dqmFV0xVeF69B2Tyfy8fF80sLHZNeeGvJIh9BT0rl+3Gs4nfoDNiW/ipcfI3MY7Zzkd1Wso7Xol9QthPvLxiq9rvThUon2Xe1cOC11Obl+ZSfZH2KdLDmC9jm98qw0kX2pTWbqfYwzNPWvov5HclE6/PS+n/t4tmWbrd7/DjKNNr7mt1zvrI+M3aRXbPr8BmHfQvOvaHy0cKiZif5Rc7MW2j5HdkIxCWygyyLSg8jn9qSjR6+I69ZnyLe43ETG6vlcKYDkq/KzBd5sypXOHvbf6/pbE6+YlcJqnbN83PFPPw92g7X0B3fDQQGAgOBgcCGIjCSrxuK4Lh/IDAQGAgMBEIE7krJVyZSPXTiQ6o/1KqH4ksuuSSdddZZ6R3veEc+s9OSrZag+4u/+It06KGH5gQnBq44kMPJFJvDznf95je/mROvdlbpjTfemJNynni1MfFcVhWotXGMHqPPqjc/+tGP5na7j3/84/NYlujzdsW19XNVrAoA2Gf84I9BBg7W1IIELRXigDfO44Edq4a1f1516+uzZJNVD1999dXp7LPPzhhbstwSsHaO6w477FCSW5ZIv+2223LS2toCW0vgF73oRWmvvfbKlbaMAwZQMUjFgVUO0FhVsp1J+4Y3vCHtscceOcF+4oknblDylfmhMEWZ4US5CmxjQA0xXwgqina3NTx6gq0s3yqQycE6FeTCoA0nX/161yusOsEEKwcWuWpgxt8pQIqfZToJo1agDmUN5UnpPWIT6VKhAaoKWjIS8Yn1PLIlOL4aKxpfBSfZnqBNVXand20tuxTRwrRXg6dBO2jlk1jWFrCG6g+s5mjZ0MiGR35RXV/jC48T4dGj++6HIx/cQ4eyZy2M2J7gfsDtay1YXVolTk/XM96pFrpEUM2eRbT32pEeOcZreuxMlJxQ4/A5qHzm7Sw5C2duRnJlc+BZ2HjWp92D5/3V5KUlj1kfoeor0jllg3Bs1mu3X27ba7bW6e/hYWRza7LNflPZ2gX5Ey1+lSziPoDPhG3pY8s28VpbMttjN1DneQ/DNlHxruXTIn3F/dvC3gfOga/ZVZQxxW/8vuUz0b8izstg6PNFydca/2r6wPLJ9C1gTC3A2b+07D7ypiazLC8KK7YDPp49u9gzoH1vzxrbbLPNQnci5JniTy9vEL+aP8vrnjKkauxWJarEys9W9VbBdFGtZbxq1z+rboWuB8yzYkO97TC+yELHfaxZs2bEx5c1zuP6gcBAYCAwEGgiMJxLE6JxwUBgIDAQGAisFoFlkq/cDnK1c/KDNT6IqwdNf0jrCdD5WNbC1ipTzzvvvPyQbMk0e2D+oz/6o3Tcccfl9sA5OLjlSnUePyj7306rVVt+9atfza2G3/a2t+WKSztD1lsNYytjv8fHdZyMtu9973u5ctbGsGpPq5T93d/93ZwQtiTj/8femwDtUlVXw80VfmdRBGQQDCIqCoJgEBRxABFlEpkUwSmKGi3jFGOJxihlEucxGkCiqAwOOKEyiyKIMoqgyKggoKIIolBW6vPev9a5vZvV6137dL8XMPnqO5ei3ud5uvucfdYeTvfavc+Ja2qkUcjNODoihIkGnMv73MW13MYc4jAjJBU/JtY1+ap74YZ+UVWMalbo7Qc/+EG39957l2plVMAiyYo+QH78+te/7g4//PDyF3vrPv/5z+/WWmutATvYaRAorOP4nfXDNszjx7LSqEzGstIbb7xxkQNJdk0cD4TBzIqXjJib8qXAF2Ngm+XrHOZx3JGe7FcZEejwYWydby4gJgkbjiGKXWAT7fN3riQv11GihP0rG+9ofCb5WmzCEIBTsYkxZ3/PyEJuz7Xt7EDP44oH1f+c8YfO8DfsiTFU8nEKA47ZPG6OCWozWZyvjV/jqZ7LxGcm8wLSl2xzrj4yXxrF/YmKnExvWTxakbjhSGT+zbWpvpTZsdMTvyxSm0tYhngZJ4vJrp8Mf9dn6SsSc7THHM/viol+V5sOmSKWsW2PbChJyPBSttyX8x321Zpvs+1PxRBuU30qYuBoNYKeMIfc2s/wsky/RKbG0IhV0d5Q+dRXITsbzea06hyJ7WKxygWVamXxYCrG8HUlPq60pNw7crJY22B7yj7ruPg81W3NN50daJ/lHJN8datHxByGS2ov9dV8OrsPmoqpak/Ot51t8/zhjvPqEXzfy2PVWOv0wXEprs38VGPKnHk02ld9z5lz3fwa7c2Nm8X/+/ioLy04/5maP+Ia59dsIzy+LHY5m1acMntRewzdKa6ZTfM8GOfg+QQrHWHOwupG8VKok8FV6Wbxe2pMeq/E803E8mwcod9q7LyTDg5JYNz7UJI1XsBZHpJomXW531a/4rmpYBQv/Cxb1q3y/7Xk652kttZMQ6Ah0BBoCBACLfnazKEh0BBoCDQE7jIE7srka0a88MOjeyhmwiMeLvnB1REo8aAeCbYvfOELZRnbiy++uNtmm23K3qBInCKBtt9++3VPecpThj1JlchxxNcVV1zRnXzyyd1RRx1VSD7sAbrHHnuUJC4Sg1x1qfLH9z//+c8l4XrooYeWqllUdWIpW+zxiqpZLJvLD5zuod61PaoGJEthIiSINSaQMsKMMVdCia+JYyEzJzeZUFGSiBNprH98vvXWW7sLL7ywO+WUU7qzzz6722677QrOwAr4IHmNJDiSorfddlv3uMc9rttpp53KHrksj5JQLAMfw++alIYc119/falOPuSQQ0piHJXJsB3o2e1ly3pRMskRa6xnJnrU3uM7kzkZQarkRVzriDAOKHxdnDuHaGRM2Yd0bI48Yn8OObUNxXGKaOO4oHbK43XEn8qjAdfFhIw0dLbHeq1d5/rNCENOxC+wG6pMc/plm3O+ETrM4vMUXoFBxAS0o0uxq97nTHJq4xzj1H7cnKG+oNg4O3H4ues0njrZMl9X21YbymzAxYsMR47lzs5YBk5ezNGL4srfuV+O0eqvfF+gfU7pycW+oQ1KQjmci20isShL4YYOFmDfVzbHHrIOy2jPYafxMDtH9cVyRAJX40otecb48lw9erGlJ8Q5Yc0vMw25zX7JyZH9UXWSxpcST7qVSgLTVkfJfoHFNow+arbIuKrO+DqOdxrXuQKQbZUT5upzWXyt+QTPATrXajxW2V3sdfGh/BZJcV3Zwby8VIs52Zzm4g/rl8c2hZPGT7TtXvjMYuWAKewML+D1xqrVvFOxVPUGOfgekZdF5T6LXPRSgdoW69zF4ug3s93F/M596TwYvsjJVpZnSs7QuetD/T6L4zyWzEZUz3FNza+KndIytZkOnA+xLWfzBFbeKfPFkiXD1jU6T8S9U9Yej8Phk10/jEWW6nWyDuPrsaidM2d+d3Nckadnqdnn9QUcl3yd02eZl/pEbvhWYLryyis3fnwOiO2chkBDoCHQEFgUAm1yWRRc7eSGQEOgIdAQWAwCd1XyNXtQ5ofeeCB0STuXoONxZWQTfsebyVhu+Dvf+U5ZznbPPfcsSVgkZLGE7IEHHtjttddepeq01k+0haQplrlFQvDKK68se7Oiejb2eM0Iz5AX48NSw6ikxFLD+H/LLbcsCVz8j6WG8SZ1jUBWArtGRscDKpOR8UCvZIR70Hf2UyNalHzAd923komIOJ/x4T6hs0svvbQsQYwlhrFHL5YgXmeddYpukbg+4ogjStIbidfHPOYxnVYec3sOqxGZ1lc+h4wYK5L1qL498sgjS4IXSWAsCx2J16nl+ab0w36gOnH4K1mXkSlKYDqix5GcKbnS76HLRLTTt/om21Xpz1Th8DX6AoHae80mXVzgMWYkXlyX2TaTfE5HSlJm8SnwijFN+VLW71CV1ldrxnns56O4SJV3ip+zTzeeIEYz/50i9fh6PXfq2swPajgvZpwah2oxyh1z42EMa2PX9pRQrvm7HnM4zcFO7Z+X6p6y98wfdc7JYgWfx3JksWluPFWfmNKpxalPEma4cuX51H2O9h+E8jDmZO/UOeN1GLLMTII7m3H+PlxDSbtsfopz3fEFvtFX17nqUa22LZhRhVTNp9m+1IdS/fX7wLN/aox2fTKGtRhem88znansKeaywkYthkYb+nJZGRvNxxqzok1dpYJ9U+Vj+TkRU7sPdDGO7xvYd0bzmtyv4TwkeNi29PwsFuuLADoulSfsImLAqMJ2pSXLk69LlxVZ5trjyGdXWp44dnNTFnPdigM1+yxjSqoO58xZeh+TzaPONt29mOpqwLi39ZAX45xaqjy7r6ndA8a9vCb6+Zr4jOcPls+1W7sv0Hilutf5L2yIMSq/0dK8c+yM7x2H5HQWIGf8XuyEljvWivqQL2LNcnGXU9p8ba0rfsZSTFvydYaS2ikNgYZAQ6AhsGgEWvJ10ZC1CxoCDYGGQENgLgJ3ZfI1e6iOB1B9iNcHf65C0IdPfUDnc7E8FCojkexEHy94wQtKNSWqGLFc8Etf+tLuRS96UVmqFsk0JcTwvTzoL11azkci8LDDDuuuuuqq7pGPfGT34he/uFSr3uc+91lQNam442Ed1ZxI2n71q1/tzj333O7ud797t//++5d9RB/0oAeNql2d3oIAYmLZEYFxrRIvjkQIrJlcqpGGGfETvwf+IZeSbjWCVmXBtcDsvPPO60466aTu6quvLpXKf/u3f1sS1Ui+fvnLXy77wmJpYiTUgSnrsWZ7kBl6d+fgt0jwovL2a1/7WrfN1tt0T9zFmjiTAAAgAElEQVT2iaUCNuxlDsGi+qj55Ii87Mnh8JP4GzixHWibNV3zuVMvDAwkCYgeWpabP2fj0bGU8/qqqJWW3E7AMD58DT5rcpzPVT2r/3J80TgR42LZM6JSZeK21L4dicvtFrpzSb8cGyoG+qR2Ni4eU5CPg+zyZJDZfemDSFZn7xmRqm2q/ypJWLOFmt2rH03Z1FxyldvhWOn0r/bj/EvnJjd+7odxDXueiqHaby2OLzZWq72pLNqeaz/zkykbznTq9JLZldN7hqdrQ33RLU8bGJVETk/0h4zuHoFtiWNFDdsh+UpLILtx6Hiz9hXDoS2zDC/L6+Yv1mOc6+aTIQ5WltYeke9RjUZVgUOMDkJektDsb4pPbY5z85NixN+dX2f3Knod+5SLwU5nmR27czM5+PdapXPgNsylYhPRDvuGfh75DSXDWAadV7L5yOkBMmryUG3Tyen8MXSZ6duNxSWhde5wK6O4/qPCDwnCOfe/fD/B/pbFdsU5xsu2E/bv/JfHr2OaFW+i4pJeXsjmb7XnTPduPlZcYkxL/7I8+arzpOpL28zmLW1nVOHfN8p4ZvcOmS8MMY7u5+M3tWk+V8+Zmidrcw+/UIXPuActOotVCrLJecbvZQxJUrXgRitE8PditxMClKtjGflebhapJV9nKKid0hBoCDQEGgKLRqAlXxcNWbugIdAQaAg0BOYicFclX6ceqh2RFTI7AigeMPmhNR6MlThA8vWTn/xkd8EFF3SrrbZa97znPa8k7FANiz1FsYztAQccUComsf9oPOzyQz8ScNjnFRWzn/jEJ0oCFnuPYn9W7DOq+7NqG0GMYI/Sn//85yV5+6Mf/agsj4vKW/S95pprDnts8UN+jCcwUkLREYyOAFDigDHHZya99PoaqcJ6Cr0ECRh9KPmkyxxyG9xXXI92UXGMpaKxby+SsKh+xT67v/nNb0piFp+RfEVCNpZsRruROOdlWSEfj1crnkOeuBY6O+ecc7pvfvOb3XZPWl71+siNH7lgTzQlu5REmfIDJVIz4o3JPiURmYSLceE3W/HSv3mulbvqQ44A4phSI3yUDAwM8Dsvzx1LikWVE49RbdXZC5OtbDesA2fHNXLTkYYaS7XfEbEkS2VyXyqLypH5XBmPqRwrOqQKtfAxli/8wekXx5i8r8kTvuTay/TGMTGL3xo3w1YyLLJxqL1M6Vh16mKsxrn4PkqgSUNu7qrFBJZbz1Pb4YqVxS7JmsVbnvMcZhmOih/rTcdUixWZPp1dsKyuf421o3lFknxchaPVVLG3qSOI5+ARsbdmPyxrze85DrNtOb0p7hqv+fucpB3fayHO3G3lu41gr1a+Et5Z3Iu4qfvGMm4uHlTbM3uvRzx09sPHIgbEvUvtBaBa/KjZCI9Z77+cL2gMUHm5ai+7F4mq0PBDnSs1ZmU2F/Lp9er7HEunqgl1ruJr+TPf42TjzOKXzg21mKNYcF+BC9/LMibcj/NVtmte6UN9kcfBPsht6nzF12RzesinGIf+dGntkY3TNgZuLnGxx937KC61mMVzQDlvab9faLf83tbFVx6j2rHagcZQd/+jsUZXaMliLM95am/xvWYjfI2OycUsNx8uqG6matk7I/lq7wH6+9/BL2KpeUrGFvkrAsSLinxKaY8Y8bvd7W6NH89ugtrvDYGGQEOgIbDCCLTJZYWhaxc2BBoCDYGGwBQCd2Xydarv7LgjsONhlskIJSDQHpKmSHh+/OMfLwnTjTfeuNt1113LXqFI4B1++OGlahVLESMJe4973GPBXoToAwncM888szv++OO7E088sVRd7rDDDuV/LHGLZJ8jEnhMWGoYCVf0iyWLkbTFMsOo4kRSGH0zeaNkA7elJIA+wGcEoz74h8wZsYg+mRRkmfDZkUHuHCb64jpHNui4mACBHDfeeGP3k5/8pCwZfcstt5TlmZHAvummm0pC9LnPfW6peuWK1CDHmERlAsORXYwnrrv88stL8vW0007rdt55527rrbfu1lhjjcFWlJTLCMwa0edIQdZjRuBY0qOvpqzZkCVo+rfyVQ+hM0cCOVJN7THk4N9HNkFv3mfJV5VXiVolIxdUoxIR74jRGo4OD2fHsbej88dBF33FSLoP5LJu+V6I/f7D7Gcho7OjIEs5CTKKj1J5wONl24rfHfnIxzIda0xWmRX7LG5q/xpXalhkMcjFUNeP+hp/19jqElcujvG4WafOp9hfUlK2T7SrfWg/NZzmYOzO4Tb5uLMjtTMnz50Rw0Zzp+xhyeRvYFv0GIxuYCnLobsEdy2GZ/Oj8xUXz3geya4J/dbirmvb+a7TRek32QO0nC97udbmbKfXDD93b6IVs3Njktpn2CXPGbWYzjYS/jWyL7r3mdLjlP+4+M7+j88uwefidPYS1RBDuIKMVlvQmBb98xwacuLcLEFo56U+MVbDIbMrtXEXQ7N7lSymZPE2s5kaznysdn9Wszsc03sVjiM8n7pYn8V3vR+qxVi17dI/7ZWq48xsPot/zm/dvObum1i2qXsLtlGVsRa3tY/avDgnlnPfLk7Psc1a7MzmWfWFka3r0tKUvRxkpMpV1//y8N/vHS2rtZTz++uHuVXnCtpDfNDVzKrXkTzChrfK10xb7feGQEOgIdAQuCMItOTrHUGvXdsQaAg0BBoCVQT+b0u+8sO2I2H++7//u+wT+qEPfai79tpru+23374kPJGcw5K/Bx98cKl2xZ6tr3vd60oFK75zW2gD1x599NElcYoKTCw1vOOOO3Z/8zd/s2B5W1yr5BQSr0jgIXGLyk30jyQw5Fl33XVHyUJHhLDSmKCN3x1p4QgfHhdXxmmb8Z3bCGLFkRjuPCUMM/IjiAQegyM4gqTCHrBIhEMXwBRYYrnmZz7zmd0+++xTsI+KzyDrVJaofHUVr0wu4jMS+FhiGolz7Pu6yy67dFtssUXZIzhw0naYHGFsNMnNxIySNHGukm+1SgZHiikh5sgsPof1ofI54tIRa6prti+tkNI9p1wVn/r2JJFL5Ljzx4wcc/i5uBLnhW4H3whyiZZmHvkuv65P+10NOumP/2XpX4bkK+Pllu+Mpfcgy92WLF82fWR/PVkWiSa1M0cOxri4nQyHrD0lVzWuBeHsznN+4eJeFv/U5llP7iWMOJ99jftz/hy/ZVWDUyStjptlmJoDYt5zfWT9ujkiuxnIYrWen7U5x1ZUR873dG6o+WIc40rVkf2y78kyvy6GDfIk+2GGnzn/yXCtxS31tZoe1T/n2oveR6gd4Xsslzr0IeS4Lqle/MQsZz5lh9G3+vDUPZ3zGzcOHmu8QMbXTtkox9HAIps7dT7R81i3mQ6cb0U7HCunfGA0X9B+4M7fnP+q72vsc7GVfwvcQieaENZYy3425PtIbsVOx+/sYcG8LEu9qr6c/Nouzw3ufk/b0D40lrH9ZzHExZgYm8rg9BYy1WydbYDnMr3XYL/M4ltmGzVfd/7vYgDLyStvOHuqxXMXgzObcrKxffN4p2J7Nk7GZk58qbWj44hYXtOX6ub2nLunnIv9yf6uI5n6fY7jPLajBff6UvWqx0u7tYRwL2JLvk5puB1vCDQEGgINgRVBoCVfVwS1dk1DoCHQEGgIzELgfzL5ymRH9iDLpCOTOvwwjnMicYVE6Q033NC9733vK/u1Ym/VzTffvLvXve5VEncHHXRQ2X91k0026d797neXfV+5AhVtoaoSFa/HHHNMWTJ4p512KhWWWCpYl7ctRGT/f8iAqlkkgD/72c+WhCGSh9hjFgnfhz3sYaNK25A92tBl2hyZ4ogVxomvUYIGsiExjP+RxIzEJRLQsSSsksJsSBnJgX5iyV6cz3vp4ju/6Y/kZhBJkSRlHKM/rmCF3FgC+Otf/3p38sknl4Q6qpd333330dLNnOxkAjWSr9FP9BHn8NiBzXXXXddddtllJQGLSmUscQwbCn0pwciJ06xfJm4wNuDA/fI+tGgPxyGv2j23w4SxkkSsN24jxsDH1U4WEDT9W+9MSAaW8VvodGQ/VHkz+Du/gd8vUzZFnqnNs7+wz6h+Wc8sX4xPid6poInzlQjE97B39Z2BgEWyAtfSnmWsR9Y1J5N0r9jYj/L//OX/lOp8xKOwvUjEFn/r+3F65Mp2JThdvIkxuHitxLvTU7RZq+ZiObifrD22F/YB1neMHTiFDIhzbhyDnigJwH1znOIY43wx+uXrMwJX7Y3JU92X1Pko98++mf3u5g4+19nL3DiRta26ynyM9RLnMDmdXeeSr26Zbr4+YvSUvavsC14kMftgujjsxlaLeYo5z+8c47J7gRiXw179ucxBsazoIvfjUxyzeUP90tkc+6Bio7rj8SkGPP+yL9awUj/Gd8RktsPQ65w5w+HOetPxZW3W+tLx8D2Wm4cYM2ePgVXtmOpN7QzX8r0G+wLjV3uBhW0qs4nSz0pLRkuR8nUqA48t2tQ4zvMi+0iMKfDWucDFJcQJXs5cz8n0yhgxtnHPwfNkNmc6HcX4ecx6H1Dss1+atry/1ccC5+NTc4LGwKIPs3Sxw0Vjv/qzxpKaX3E8Ulti/HQ8U3Oti3Nz5pdazFd9ZvcP+jv3O0q+9i8cleP8mS7gFx9jznQ6mZt8HWy2W3Z7JbU0GHYV59oErHeq4cXntuywA6j91hBoCDQEGgJ3FIGWfL2jCLbrGwINgYZAQyBF4K5Mvs4lF+NBNiMKNbniHnzjYf+Pf/xjSa4eeuihZc/WF7zgBWWZYSwVjGrWD3zgA90Pf/jDbvXVV+/e+ta3ln1cH/CAB5TkCfrB8sRIun3sYx/rLrroom6dddbp3vjGN5bli7FU8OhNcVnWNOT65S9/2Z1xxhkleYs2sWQxKjTXW2+9oXrSPexjDK46jMkFJh7idyWFlHiLdlHRi6WYr7jiig4yoi8knzfccMPyP5KLSE7EGN3b/twn96MEDZM8PC7VHRN9cY0SHzgHRCgS4SeccEL3kY98pMiNPWBRkYyK1EgkMz7xcM+/8ZjCZjgJGklR2BCS9b/61a+6xz/+8SVpfs973nM5j0EJ95DfkWkZARsYMFmKNiNBrPobCI0+8Rdyq/6V8Ipxx3nqjyGHI3lUn9wn60zJ1dB1jEdtpIylT8iW/rvlyczAHdetsvIqw5v2TIKqPrO4MYVDHHd4zJkqVCaWi0nhAdeedOSE6GBHfQUZE4ODXoDTkuUvd4Q+ItHESVzWjdq/i5VKurKuVbdsIxlejsTMbMTNCaovvlbjJNs0+x7rQNtjP9OXM3h8asvaPvt+ZidZG3y+6lqvGY3ZVRgyQS5ViqHL0InTzZSN165RWWsJddeP6kZjvcrtfH4BloJRxDu1fe6rdiz8o/RDSz0vBks+t6YTPebGW4vfGnsyf+Hxqg6YsB/kNktDDn5J8ZtjmuIzB684Z4S5vOijdjSKD6SfwIJjjIslmV+PsJflqNXmVE+M6WLjlxuf2iqPLWvf/a5zA8f6zLd07q/iH0uR9sk62AO/WOfsUePf1PhZX2xTDiOeH9TH41i0p8lXxo/t0cXSGIMmkbmNwHGYu5csGVWM12IbromEq7bJc1a0oc9Ibh7nOKKYcsyM9t18r7FDdafxfNBHzFlTk49Z3jv6DMzVz509qZ07zHicLLfaVTY/Mz4so9qZ2mRtznNt6nidrJw0L8dNsnXAj47NSb4unwaHzHn5HPfw0Vfsx4t+XfVtLF1c9NK/cIl2ce5onuhZ76mE7MqrrNz48Rm+1E5pCDQEGgINgcUh0CaXxeHVzm4INAQaAg2BRSDwvy35qqRBkBBKVDhiAATE73//++7CCy8sSwajKuzlL395WSoYCTpUoOJ3VFBiX9hXvOIV3bbbbtutv/76hTBCEg6J11NPPbX79Kc/XZYkRtXjgQce2N3//vcv+43yP0fmIll31llndV/96le73/zmN92WW27Z7bbbbt1mm21WkndBcrgHfG7bkSd6nNsKssElqoHJ1VdfXfZOvfjii7tf/OIXBQtcj3EhkYnEMJLL2E91nbXX6dZ98LolKR0JRyYQMqKiRjpmZAiTWI5M43FBZujmgx/8YNEVMMV+rE984hOL3EgcK/HhCGEl05hoi0TgBRdc0OF/6BCVz5tuumnZWzbDgYkhR74wucXEF2Om1bTcTnZMbcC5vhKWShSrPpk0DL9TAsoRXiwvj1fJMyWfIoFTKqJXWtKtvMpyPTof1/Exlk5W569qE7VwqUtuToXWAZeebByuF9LJxbPATAm4kf5kHy8919me4uhibMjNfursomZfoTMnv+qJ7Uftw/mS4uXsgP1a+2O/ZYwcFtGXsy3XTmYT7DNZ7Na+0nHq3qTJspqqa/W1Kfvl/p3/6ZgYo4xUVsz0pRMXszVGO7mdfHNsJ4srNi7cCclXnZO5n5q/ublmgezLlr8MVHyPEqbZEqKKY4k5/UoEhVSnF8oKlpQ0cbHGya86qMXx6E+Tr1N2OshWDHbh2VNzx5TdunsRNydlc2dt3pkaG78ck9k9x0/2n0xuNy9ksYZ1msVNvpbtuaZHvYeY03ZgznE6fpsaaxZzp2wD12U60PjH+7hztaueh/awMkVpe9nS8pfvkVTPcR+qL3vW7DbDKNrQuKO2yzIs1h9rulzuon1CcMr4++Nhg+6eaGYTC+4fOS5l94BzbKp2/6i2lc3Hah+LGafTW8TxYYy15GtgzPuf93G0lvTU7UGGxCktO1ySr/2ez+p/xW+XjpOvOv+EraR6aMsOzzX/dl5DoCHQEGgIrAACLfm6AqC1SxoCDYGGQENgHgJ3ZfK1PGwt69+YjTfkE7HiYduR4fxbfGZCM5rEb0iWoer0uOOOKwm517/+9aXKFYmzW265pfvud79blgNGkhVL1mLpWlTG4oERlbLYoxXHzznnnLKn6L777ttts802JfGqy5byAyISR6gsRftI7p5yyiklcYs+sM9rLEsaD9lZMo0fXB0WMVYl3wK/WNIX3/EZlbxYOvf0008vcv32t78tOkElMMYUyxCjX/yGxOvDH/Hw7rGPfWz30Ic+tFtjjTW6+9znPiUJi/ND/iAPmNhhXcdb+0r4BOmkdpERUTwuLAUM3UI/0f6aa67ZvexlLys6RCI55GKihYkcJokciYJz0TaWNv7Od75TlrB+4Qtf2D3hCU8o43dy65gc4RLj00ox/s7J4/CdOK7LODMJpxXK7GI6RsU5cHI+xv6bLbWq7qykSZBuoQO1b7UZXB9LMUf/LHO0w37gQoqSW6x31hfbydBOH7LKWPq7cO43xpjZNssT5KzahMrs/FllLnL3yxfrfq6DX1IlrfM11inriscXPqBV4op5YJy1E/0rToq5Xp8Rb7XfFd8M70xWJT/ZfqyN0HymMYH15mJP4JLpZ7AvWroyiH2Vn9tyulXZp+wwk8mNqRb3FsQBWs455m62L5Wdr898WWXieJHFJY6bzp7Kb5Lo5tiosqhtqx2hLV5+VOd9jWcaW9SHGKcs7mkc4xjG1xRZ+ypWXQ5dsYxxMxYuHjgdTPli5iNufPxb5ndZeyq7ysUJL5ewYl9zlbpxnO9NNa4r/m4M+hv7MB/D5+JDM2K+xjMXmxVbxkvnfx0H2wK/XMGYuXGxHKPjfbLOzbuZDWa+yD4TWzvEfRX72xAPlnVd7MHObWaylt97P8J1GTbsQ2wXGodi/lXbceNj3BkX1776sN6L1eTL4ibbphsHx2iWdc5LHZwAr80BOi61Y8ZN46vGAKdvtTfVg9N3FvMYL46VU3LVbGqwy/7esLSFaQzP3nQvW773+6kWv6IK1qlYO7Izvo7bi/b7lYF0ftClrDk2sI/CNlwCt8je30e0ZYfnaqyd1xBoCDQEGgKLQaAlXxeDVju3IdAQaAg0BBaFwJzkKx6CsQ9m9s89mGcPtfzAqQ9nSrToQ25GZAVZATmxtPC3vvWtkmxEResb3vCG7n73u1+pgsV+sEi6/sd//Ed32mmndVtssUX36le/uiwri2uvv/76slTwEUccUR7ykNTDXq9I3vJyvA6HW2+9tSzl+/GPf7z78Y9/XBK/L33pS0vlKxKYTOYFQRtY8AO5kn7cV0ZqcTuBOxKvSBwiiYj9a1HFieTzBhtsUBKJO+ywQ0mqIuF84403lrFjWV9UxV79i6u7JXdb0iGxiWWZt9pqq7LfLZKxnISOcYSeYo80/R3y4ViM0xGbfE3ok+0D1wPXs88+uzv33HOL/JAZCVLIGBWwLmGUkSfcPo8BCemjjjqq7NcL28HS1Vg6mvf7ZeJACZsYZ9gzjkOuIDDRfhCnIRsfZ98JLHhv2Og7jsW10b4jJ5UYW0CM9D84klZJkvjuKtiUjONkwwLiaentZBD6Le0RweL0wzGCcQgfiGsyci+uCXtTmQbCrye0Vbccv+JYhgPIpqKTngFzfQ3yyhLmrMPSj9mTUUlH1jHb0NzfY99ZZxscs5QUzWzG2U02VzjSU+cK7oc/cz/O9msTIvuoa8fNV9xe5leuT3fuYuVl3Sywkf5lp7AXrWTkecLphmVWW3U2weewXjmm1WxAjyk+c+y2plu1lwUxghLCOha2x0zHNfkUj2jfXTMVr2McLhbp+LX94reytHngEHNl2Uc69og2y+0Ovk/Hos0Mf53DOO7yeBmnzP+Ga6UK190PhT87vJ2sLKeLN2z3agdZjOVr+CW0zF5ifA6Xms5xfvYS39y4ks0hGl/ZdxwOLKeLS7ieE9bON2u+zLGL+5/CFMc5Ga5yxncdk85xamtqF+FnkXytJavdnOPw03spxszdB2l8w3f30pyzjehL/UdfOFUdqYyZ3Wk8iJii+nHtu3HoHBzJdJ23XDys+bTGAO3HzXk6N6p9qo9ldq7XaWxSWThehv2Vc3rmuNisWZZdV2Mp+GL/5DvpH7bKYEzKOCQJjHuT6LPYHP6T54GCBz8P9Eubo+227PCdpKzWTEOgIdAQaAiMEGjJ12YQDYGGQEOgIXCXITA3+RoJIycIE2iOtOGHxHi4dQ+SU4SCEiLRFq6Lh+9rrrmm+9KXvlSqPTfaaKNS+YqqVySvMAYsXYsEKZYFRqXnm9/85u5pT3taSYahahXXIqGHys8DDjige/rTn16ujwSXI56Q1MU+ql/5yldKZSaSmrvuumupfMWesUjaceVrjRhjUkKxzgggPg/nQB4kKpGAxv9IUkImLM+LvUuRrHz4wx9exoWEy2233db94Q9/KEnYX//61yWBjWvwHccgExLISNyiwhTXY6niqISN/lk+fnM5CJaMrFQijsmKsAm0jeWckXxFAh0JUWCK/XuBOZYFRkIWSWJU6dYqiCEv21LYZ9gR8EN1LewB7SKx+6hHPaok4FX/qiMl1uI4k1hsr9E3J1eZOOb2HH5KfkV/NTmnxuB8NNpFdTf6vMc97lFsB/9cBVvNjqOtWIIsiCNeNlNjxnBNX0mvPlQjqjg+Rbv2zXpSZiQXmBQth/sEBGMY1eaFTIq79jhPlttzJKsubez8ISpeuYquNikoHgvGYfZVZJLatc1thH75PCU+s7kiI3+z8TBBztdmNsD+o/Kxr2fxqIarHpvjS+qTSqKzrStRW2t/Kh5kflybf7Kxqw9lccbFNmcrMeY59wssk/qGi7+Kmdp+Nn4XQxz+fH3mV4F9xO+4huNOljxUe4i23L2HYlPTn17P8WoYe5J8jdjH8S2tqE2WRtdEYc0P1M/dsqW1hJjTsdNV7Tz1n7m+yL7h7lmdX3Lb2Vzm7Jhjo7ar9xF8PHzSzY1sf+64xqhsDlDfXsy9Cver41as7JxK1Xe1e4NaHKvpZCrGuLFPzW9ZvHZ+j9/C/jE+l2RVvcR5WRxx/jEVX+bOJU6H7gUO1dXc9iPOTsnr7gcyG5i6D3D3H4wt+2bIp88di5HXycl9xH1ksb1+X1XFs/h9LDPfJz2Hudit3z4Fgh6XlyfjfqD00VeHj3CjlWVGLzHGvuIt+bpYDbTzGwINgYZAQ+AOINCSr3cAvHZpQ6Ah0BBoCNQR+N+UfM3IByYwgzRSwiXOQeXm5z73uZIMRaLwta997Wi5YFR6fupTnyoVrlii+C1veUtZXhgJ0sMOO6xUzSL5iIpXJFA333zzYandSDJx30jook8kOXE9KiW32267bv/99y+Vo0hw4nxO3LkHYn0Ijz60ctARKiwPEoc/+9nPum984xtlLEimIgn95Cc/udt7771LEhX737pkMuRChTMSrtgjFknO2CcWWOGaTTbZpHvSk540LEvM42Jigckg1ZUShjEmV20QekWCCxifd955HfbVRfIVe/kiSYxk+h//+MeSFN5rr726Bz/4wWWMTOAF8cR9uSpj9IMqZiRfkdiFLpFER9WvJhnVs9hOtW1HdsJ28C90EfbvSDIllzR5GMfZP5gkZTIwzqlFBm6Pz8NeydDTfe9z37I0X5Gfk45cfSdLjQfxkxFDXLk7kERyF8y+w2RuFjtCdiVzGQMl0VISkiu/ZBlV7OfGb/yXfmPFdRrDQM7FW/yxbFtPlhWSivbzHPTZLykXydeMlAxirZakDdyCwHXjnSI9+Rr3OfThiF7XtpKSrGclMR1GrH+2Cx0bH3OVWNlYMl/R8Wl85uNuHIoT+2yMM8OSx1zTgcNbfUfnH/UzjdEsm5uTOJGvsYpxYFt3WNTkYjvI7HHUd++/jAcvi87xN5ujOJ4MMUr3W6XYgPPjxbCI9TFmrZjXeL0Y/ce5iqfKG2Mc7ddHW0NkfuTsv2Ckydp+D9oyf/R7yHK8UZvleY1jPmOT3S+5OcrdK4bsLhboMcXRxaHMd9wcM7I12U9XbZt1pXhzHBlkmtiPWP3e3SNk82mGFX6HT7FNq9xubs18O4ufWfxx54c+FtiS+CHbnsav8Js58mSxT32P5zS1I2dXKp/6jR7XeOVsjbGBPNn2Fc4PtP0M+wyPmg27eDIVG7JrNGbxWLJ4GHFZfbA2n7Fp9YkAACAASURBVKsNO/9i22c5cG74jN4HTM01NRxHc2mfPC2/xT6sdF85xLb/oeQr+i/bcPTzTWBVXrrs74d5tY6YmwedtMrXmgu0Yw2BhkBDoCFwJyDQkq93AoitiYZAQ6Ah0BDwCCw2+apEGLfKD/pTD+QZ+aBSMpmWVRHEgzTOveqqq7pPfvKTJemIxOmrXvWqIXmK65Fcw36wqHBFJeVrXvOaUtmI/ULf+c53luWI0Q6WK0aS8SEPechwfYwpCN2oMj322GM7/H/++ed3L3nJS0rSdrPNNhslXLmyMUgQ9IMEXCxp7IgCTvgpIclkH2RDYhnj/vCHP1yqd7G/KypcUcG74447lsQry8FtM9mGdoFTJGKRXMbyxdgP98orr+w23HDD0h6WZUb1MBLXShTx9+EhuycgmABiwtklQ8IeIAuSr0gsAzPobL311itjvvTSS8sywT/96U+75z//+SXRDL0FWaIkCZM10X7Ii3HfdNNNJfmKKtttt922e8YznlES2DyOQiQsuX2pLq5CQFucNNekPfeP61wFT5CcoZepqsTwE9Upj92R/c5PgyjC+dwePkMPOI6q52gv9jWNtgJLxpZ9J9rXvqMdtoNh6V4h84c+YjnenmRivLTSKuRRgi0jvwJTfmM/EsdMsg1+W1nireh8yMb2e1eJ7M5OR2Se7B/JPqaYM4Yas+OYVsuwvrQ91hXHKY3j/N21of4WvhDjxN8gKdmP2Lb0M39XDDWmcsxk+3akK8fE2v0D91kjb5V05bFnY3A24WTh8xj3sOFov0ZG61zucOa2Q1fO77XfbBwsD2PnfFLt2MUuxWbUJu2XXOxN9sp0tunac3KoH/B1TLrzHDLEl75KT/0qi0vqpxzX+AUWxkdtYhRXZJALfDjI+j6ZOvRHvytOs/Qt+1eHTtAsJ/cUM963U/2N7U5tnu81ePyqO/Z79e1oX1ey4LazWFHrc4GdmaWiI14w/jGnONvJ7LSme7YlvudQ3+S2+byI2aHLeAnIxZ3BvmV1CNWH+o/GzfgeNl6T1dkHY8/XakzNzhvNE/09AK7FvRJsNe53tW8Xv2IM+Kv3X2xjWYxHm3GPr/bi8Ikxalzna9X/GIfaCiIL4kifDM/uO9AuP+M5vatcWdyJvjUeujlOfVxtQOftkb6Nsyte6pu1OUrnII1vajMsG1e+jlYliJcA6R40VlLh+BHXZ/Fr9u9S/br0L0uHe19Nvo7aZMabXlwcMKAE7SqrrNL48dkKaSc2BBoCDYGGwFwE2uQyF6l2XkOgIdAQaAgsGoHFJF/nJID4QdM9OMbDc/aAyw+fca4Sua7dSKxi39Ijjzyy7G+KKk0k45T8QNL1a1/7Wnf00Ud3u++++7CsLJYg/v73v9+tuuqq3dvf/vayzyeW60V1JaphkZhDAhPJRyQdUSF5zjnndF/84he7iy++uNt4441LdSmue8ADHrAgacsP7fqZH6JZiTXCLnDBXywHe8kll5QkKZY/RgUsEoYYH/adRaISS8W6h/vQmeKKdpHo/NOf/tRdd911JfGK/1ENi2WK11577ZKERaIZn4MYGBECPeHCduEqoYJsUhzid8iBZYCRaMVvkXyFTiAfEqVnnnlmSc6i+hUJWCyNHP+UkAvbiuRnyIT2br755pLMRZUtlmrGstRYrll1wQQsk8VKcsV1PO44hxNNIVPgqEsRM/HCRJyzKyaA4jpN8sY5jkxyPqd9DqSVWVqXMRhIuL4qqoyTEpFFPtnPb+QDtP8qZOC9hTVecOVnRpJlcYn1y7FHk6/WpoLtQsUBVZLxksJK8pV2pBqPdcz9hD6yeKCBX8lZPs5yKH4ae9x3JVU1mRv46nyhMb8W51RGjh+BEcvBvuMw1PEHnlyhru1ldqJyj/RN1VZZjJ/Sheoy7IRXBdQYozpxeq3ZTuYrTlYrH/3IcSLTVZyuKyQ4vatuVb/O1nUeGZa4NNXrrv1sjC7uLrA9WXaXjzsfcHrJEgJOzzau9APgY86+nY3X/GqBb5llihW70dybLEk8umfok7JYWUHtXO2Jdc82z/6ttu3iXy3u1WJrHCt9TGCR6l4wGc6Tl200BjqcVd88b7gxTvm9m3fU3tUm+X47znUxcjTfEnbu3kF9PNM726e7L8p83fkbj31qbhjOpeVSYzsCh3HmdxlOtTicyRb2wvcgNX9nH4zxoF+XLJ3yoVr8VJvQ+y71Y53LNLa7uS7ki3HEX7VN50O1eV/tUH1aZXP+OIoZGVDyu8qkuioYku0Nl3PiVVY4KHro78Pj+iJvvxrLTNEWnFaqV/l+funyVRCKLUnla1S9LphXBpD6FxWXC7v83nqlDi8sN358RRXUrmsINAQaAg2BFIE2uTTjaAg0BBoCDYG7DIE7K/nqSL45D/qObOAH/3hQ1wdWR8YgQYfKVywpjOQjlh1GMpQrLXHd5Zdf3p1wwgndBz7wgZJIRaJu++237z74wQ+W6tWogl1//fW73//+990PfvCDDkldJBPw25577tmtvvrq3S9/+cvSF665173uVZbC3Wqrrbp11113qHx0RMGIjDRLjDKZkBETQayA4MG4UfWJqt1vfvOb3Q033FD2Pt1pp53KuJAIRnWqe4DPCKogXCI5iL/AFNW0SF4jMYmlnVFZu8UWW5SE84Me9KDq/rg1YoL1rIQGxoflbr/97W8XPSA5jnFhP924DnJBpiOOOKIsEfyEJzyhJE2RcI6lkZnUQx+ReI0KA7SFvpBY/sIXvlD2DUblKyqgscSxSxqHHtyLCTze0CMTqPyZSaLQv1bXBEHBOsN1WuEZPsXycl/sS4q1IzVVdvVPJU4G0k/2XXNtl2tjL6ieoFEyUeWN5ZrVN4b2ibTOxs0BdYhdkGPJ+LZ7RDImiRsdP+OjugqZo8qXCd5akGdMsopeHRP3bcdrlmXUsfB12l7IVEu+Mn5qa9q2a9/NISGj2kk2l2gbTMyyj2p7Wd81PTl7c36r5032JVXVWhXFsjv/ZL06u8hsRWPUnBuRrC2e12qYKBZTPqz3AnqvUHyOqjRHNplUv2bjDFk0lnEMKXOSLCOu7amtapxwY2C7V307/eqc6uzb2Z2Lv+7aLE5P+Qfvmz2Kr/2S65Eo5xeTNNa7Plg3Mfa4LpM15k8XO1wfGQ6x9P4UJuobYZsLVkXol+/X+SG1O1rSWO1Er2Gdu/lpyrZc3OV2+L4l9MDj4JjrYoXK63xH7SazB7YDjT+1OVETjlNzA8dctrksfrI9a/yK73Et64vH7fTA17rrM990mKscTg+T85bpkP00/C+bM2KMmf04HXLc05cb2TY1pjC2LI/izzp1uuFYzHFcbYTPmxs33LygcvOKDoOv9S+0xNzE82GRg9/s6m+BV6QSdlgZxrxMqff5/EKUw6yM1e352pKvtSm2HWsINAQaAg2BO4BAS77eAfDapQ2BhkBDoCFQR+DOSL5mD47Zg2k8aPGDde0htkYyxOii8hUJQSTgsOQXlh3G3q3xkI2/OA8JVVRRHnTQQeUzKmSRpEXlJKo6cR6OYUlb7PuJKlnsKYpEHpazfcc73lESmkjKYp/X1VZbrSQDDzzwwLLnayQ6HdHmHjKD5AAxwMtkcVKDH/gZP8gI2Q499NCSeEVieeutt+6e97znleWPsTwsLx3LD+qaxGFSjJOvQWbgWsiE5Nc111xTljb++te/XhLPWJp3hx12KAlYjF/7ZB0wOcKkj44xZEVV74033liqepFkRYUxqnmRAI92kYTGvrTQK5aVRmUy9vtFIhzVyzEeHmOQISwDxoZlh7/85S8XW3jqU59aEstoR8ka/s5LpKEvrjLVpK0j0JiQYoJlDrnF53BCGS8dZLqvkVa1cSoZFrbIuIZ+8RsvScx+rHoPzOJ3PlfJLug6jmuCOZZT4z1PpzBkUqyWsNZ2MrJOI66OJXCBjGEnpV9ZhliJtlF/VA3M/lmLL3petO/GUZs1XDx2RKaSjRmhqX1lcaCmR/Yfd57qgGMQY+ZI3po+2f7Zdp3OnYxxTeCnPqKxIJsz1Z/deGP+c325eFDsdMnyPdpYl8422IZ0fmd9xByi8wHHDL1ebdqNLZNpNKettKSDz8VYyj7NePmpWz6vZb6zwD/iJQxJiDsd4FoXg9nOol+Ogc4npuYudw3Hl8wm1Bd0vDWb1BhSixs1vep8wLFK4wj7HMvOtsq/D3bfJwTY/rnfKdnVBzSeZX7lYoFizC9vcbsu1rI96XXqh6pbZ+OMdcQofiGNY1B2vfq461ex5jmD5dYxu9ikMi0mJnDMZftVG2Q9qJ1nc4y7R3Cxk1dciPv87P6CMXdxKuybYwrbyBwfdfpjP3P6GX7r/Ur1VmuTZdLzFPeYM2JMtfsAtMs+offlPJdxe6qj0I/zg8zWuG2d39Snne0vmGcqASnDrLRrlizX1VvKyyL0kpDGjWhnKibqcX7pqNgPr1rDCd65Dbvka9d1K6/SKl/nQtjOawg0BBoCDYH5CLTk63ys2pkNgYZAQ6AhsEgE/ieSr1OEl5Jt2UN8EDxxPpIyWHoXFayoXt1mm226PfbYY8FysbfddltZpvZtb3tbd/XVVw/L5yKJiCpWHMNSulhWGHuoIuF397vfvVR47rPPPiVZiypLJOiwJDGW9n32s59dqkAj2QnZXKVkyMwP36EyToZmBBHGyIQAEo6oRP3Upz5VxoIKzajARWVoJHSjX+2LSRB+AI991UKOIEACa1TBIkkJrM4444yC+/77718wjyrRjKBCG/oGehA9QZ7Ekm34jqpXLHuMpZ2xxPCDH/zgbtNNNy1JbyY1kIhGkhbLLuNc6Gy//fYr+kICVu3KkSVoA3vcfu973yvj22233UYJXMYrZFayaCB7++QFXxPkpiOq4ljoiu0nzrckSV89zeeETKwD50eOYHTX6rg5zKieeckxh5fiUXCMN/Nlvyi9XnFgu1GCK64diDAif4IkUswyzGuEXw1X1Te+g/hChe0yLMfW72XL41AiMNrPiFf2bbYhHj/bevg0E4x8rn5WW9X4zd9VB3ytYpvFdcWabZ71xXHEXeOuY3ti0jtsZMqHAkf2EedDNf8IXWtf2bg5zqgudLrP4ov6nMYaZzdl7pCEJc9f2rfagZOVfyu+0O+brXGNcZ7CxcmhmHHVTfSl1Yoqg431tE+pi+EsSy1m45hLuOlYMr90dqq6YZ3WPmcxOvRZi6tuXsj8QeOG+j/7lMbAzFd4XHNfFGBf53spli8+s47VPnSc/N3NF2ovtZeyQpfqLxrrnb05m2HZna+z7Sj27EtuTgk83VztbEjbG2SLJN7S5UuLTv1jffHcmM3VPC6VWXF18Sjk5nNrNqf2zrrk5KvGZhfPnB04XaieMwy1vcwmMl1Fu8McKltPZDGZMXTjdphlsrp4oT6W6TyLbXE9b/mR3VuwDXG8iD7j2YvvM3Qsep3eV7A+MxtgzFxMVf8C7pp8VV2Usc1xQlF0GbtsKTLY0Aq0ZytfW/J1KjS24w2BhkBDoCGwggjMuP1cwZbbZQ2BhkBDoCHw/zwCd2Xy1ZEVcwCPh0V9QGbSg9uJt5uRsLvooou6gw8+uFSoYjnhXXbZZUHFIiopL7zwwu7d7353+YskHapFt9tuu/L92GOPLc0jwYhkHORAsg/Vnc95znO6yy67rDvppJNKVSwqMPEblrm95z3vOSQV48GcH4aZGFfyhwnBGL+Sc1zViPORGD733HPLnrOoeEVSEolgVGtGBaojQp1sUyRFYK/EHJLPp5xySqkORnUoljpG/6gS1rfv49oMm7CXqGIOYgvJclTaYr9Z6HiDDTYoCV4kVJVswLUXXHBBd/rpp5dlirH0MPT62Mc+1sqjNgXbQPU07Aifn/WsZ5Vq5loFMdui2q5LLug5cX1GRiuhpGQQ65gJ/YH0oH13dbwZUekIJ76Wj4eehnFMVEIssEmq+HSkKPfLWGREo9oo2hzITll+NLP7LNZwnxzfYuw1goz1wbHAxUTXjtoB969JhCzOqg+yX+t4pkh61wfrthbHszGrD/B5LI/io3ajNlDzUe0jMGEi1OnX6d/58hROmf87uTK96u/OVnhcqicXB4rfmORrzbYYM5WBSWmNTc7f3Pw/N34xIV36kuQAjmtsHuGdLFNczpH9Kad07mIMftNYndlTFqPVTlUv7C+ljb5SV2OPxmP+ns0DOuapuOdkHdru8az5Pscp55c4romwBfMMAcQYsB04rGvzNc7PqlZVn+oPen/nfNjNN1mVtvONLIY7Hw6fcfOn4sL4qT6yOZrlU12X+E0+x/IpBq6drHo02qnNnXxOzRcy/2TbzGKjsxM3Z2X25zBw9uXm90zXfH3mK7XYE7FwTk4tkz/DK9ObixEazzg2se/GeON8bYvtnl8Ozfy4Zis8d+lcpPJl7Wj8Vht2vs02xf7MOIevletpeXyO0TxfLiYJWzCMPV9HncrSxlOKH0Aye7625Otc9Np5DYGGQEOgIbBIBFrydZGAtdMbAg2BhkBDYD4Cd1XydQH5SXtSuQdiltg9ZMaDIT+U80MrrsGSsUie/vM//3P3yEc+siQBkTDVJCASeD/72c+6Qw45pCydiwpXnI+qViQxkXy9+eabS/INpA7egt53331LYnGjjTbq/uu//qtUvmIv0Ve96lWlInattdYaLW/MD8H6cM0P5koEMHkS1acx5kgy4y+qQbFMMpbY/dKXvlT2eEX17QEHHFCWAY5rMfYsIafESuDuKnAZdyZS0Db2mz3xxBPLssdYfhkyAI/YazXIC26fMVGsmJjGZ1S7Yq/Xa6+9tiRBsZcvKpuRNHf/kDRHUvrTn/50WZIZyVcsP81LQgdZpyRPVL6iP/SNpDrwxFi4ijjzMCW/mCBhveP6SJgpyRK27khfnOuqM0MeXpIX18d+x47sHPgN2XdY5YwxsV+GzPx2P+s3kx19lsrPnrR2eyNmeARmNduJxAgTaWFfcV352xP+fF7YaeDvCEm2fcZUY5HafHx3hB/rQXXvfINtL7AqtkRLyWk85XacL6s963g0VmT2r4Sg2sycmSnaYF+aum6k22S/RIcJ/xZxkv2LcXM2XSNW1b/UbjX2qM0oduoXTieKWWbfMS5ellHt0MmnczOfo1ipr7jqNOdj2q/a7lybYt2Ezw/9gSCmODCMPTIJ/dO34qcxIvMzlpHnM66oynTDfagNOXtjnDP5Bv/g6v8gymW/UNVp7XsW5xQXZyfDHLBs+ds3nPDQcbLvZXbKcSPai3jq/sb5U8nXuFbnxSzmc1/so5o0nUq+ar+B9WKSr9FG+JD6bxavM5ty2Lv7AmcX+I1jLOs0qwJWLFXeqTmY7dD5lfNfxkxjkdpVFg91/BoP5szr2nc2dp0vWUe1+JrpErLWbNPtD6o4K64ai2u4uXjj4l68jJrJqvNjFlNYV2r3PA5tT3HP7st13mY7rN0/sCzOfhzmYVdu6eGhPbzmgJcdkuSr3keWc+dk2HuBbPK1ZiC1Y23Z4RVFrl3XEGgINAQaAiuAQEu+rgBo7ZKGQEOgIdAQmIfAXZV81d75wVUJYn44rR3Th1Z9wEfyFft0vv/97+/WX3/9sgTu05/+9AV7rqEPJNeOPvrokrzEZ+wRigTsH/7wh7J8L/Z0xWckOfEZ+4dir1EkbT//+c93q666akns7rzzzt0aa6wx2ucV4+GEb4140THxA7cmAYIoR7IYCc8jjzyy7HGK/W1f+cpXlrGiIjSSnhkxpWQ2ZOB+gxTF75G8dSROnId9c4E7lnFG/3vttVdJfHMlsLYfuuOqSbWRkAvL/6KaFePEPq/QA5KwQWRHIjXwQgISyw9feuml3cc+9rGiqz333LPs3YrPAxHdExDoJ7BF4vaqq67qbrnlllK9C5vAHraRxHREj2JTI2lY346EcYQu6yd0knk3E/pBotUISyV/ps6NfuM8JnVDx1OkciRfQ9ZYpoxlUbKOMXAE8gjXZd2wt2PgxcR5jYRT4ikjCZ2sTMYxTjVd8bFM9xoHWCbXZ2AR5zm8NOYGvhwb5hJ+GbGqsmX+HfKyTYU8inOcq9XW3AZfG77txqW2zkmNBdXc8vIQ64rjCSczM725carO1Oe5j2LTK/V7sUYSsTekTOdqj86u3ZhwHeKpxq1oT8lqZ8OKM7elsbNGRmvbbh5j3Dg2DfZB1XWOoFZfzWKN2lgtbvLLT0rQu6pJFxMchk4HtbisY8v0rTrVfgqW/V5+zm7VzzNs8PvSvyxdXilFc3EWR/XeMJu7ONazPQzzTZ/sRT9Tc5Ubu/oCj5cxVnkz/J3NOVt3+q7ZZ4w9XiB0enBxgGNI6MXplH0gw0BtmeMj9x16UN1n8YDtbiRjv4pG7O2suor2Qjcu8a7xGW24FxhVbxp7FEf+7vpVXbD9xHykPssxju1b5wuVzcnO2LN8Lva7lQRq8cXdc8V4NSbOsSX0hecBzE14Foh/aqdO9sCC/UHtzmHhbIl9YGqp4rg+G5/Kk8WeKZ8oNsHx2axEU1t2uOhDV6NZRPLV2dYK/9aSrysMXbuwIdAQaAg0BBaPQEu+Lh6zdkVDoCHQEGgIzETgjiRfHXHD3boH4SmxuE33MKqEBreHxBkqX//93/+9JOie9KQnlWVnOREaD8tYsve0007rDj/88JLYw4MzKiPXXHPNkkzFQz32/kQSD4lZJDaRhMWStEgGoiISyw1vuOGGQwUmk0BMJmakhOKjD9VMSKENEEBIMKMCFHu8YmldyPnMZz6zJIJRlatLHyspocuz1cjzIAuU0GdiB+0BdySs3/SmN5VEJapfUSkMPAN7vob1qgkKJjNizDfccEN36qmnFj0guYuEaCRDmUgJzCETqpaRPEdVMBLVkOvv/u7vypLFwEj1E8QVljjGksOomEV/qCiOJYd5LI4oy3SuxE7oREknTfg4/1JikMm4wIL/MjkX+qz5oBJDbJNsKxlxxddr32yLQd4F7ipzkbUnjQaiD9WqyZ5SaucZ8c1yOxxG46flRflc9Rnum8czRbLViHONgzo+lUdlUpI5i8vD7zRWF7ejPWcftbY1dmhMqY2LbSKLodo3+4ObKxgnjbdTibDMb7J5jmOeypnp3uHFfjtqM7HPmn9ncUv14nDUWDPVT2b/zlfjt2w+Yr/VODQ3nhV9c/K1T6g7MpsTs7X2VW5nz5kvR6zIxjxlM1NyMQE/FeuyOD/VR6Y39l21G71/4NjCSR2OpdyP2pW2x/6iMUTjc81GnQ9o2/xdMcxi8mQs5hNMXNYYNjodNi4viuB8TTJP+TKPxWHkdJPFwZo+svjvYncmB9rQlx01zjk7rs2/I5npZS7FTXF1Vclq07HiCY/dzT0F46XLyv7wtXsJ9g0dk3tJSW229j3z/7m6Zv9zMSZ0p346tN8nASP3x+OLVV4i6enGUdP71L1MyBT3sdqWztVTL5KGfLV4WLPbbB7ReBKJVfWt0V6slFzVOLWg8lUSr8Uuu2XLXwDrs7QLKmORNI0EcOhw7mQyGlBbdnhFYGvXNAQaAg2BhsCKIdCSryuGW7uqIdAQaAg0BGYgsKLJ1znkRu0BPRNNHzAdgRXEDz8U4zckzs4///zuXe96V1kKGIlXJGA1aYZzkZi75JJLuve85z2lehS/YQ/RrbbaquwPioTsL3/5y7LnKxKyIEeQkMNyxI961KO6PfbYoyzziyVpY5ya5OXxKxHvHvyZnGBSIohnyID+Ids73/nOIhvkxdLHa6+9dnfve997gJWxcXpgMjsjBZTMYF1Em5EQ/tWvftW9+c1vLriiwhSVuKutttpQncrjj77RniNOgvTAcRAs1113XalQxhgf/vCHd494xCMW6JRljeuRqMb+vN/61rdKohrLIQMv7I2rydu4BjrGuXirHv1tttlmo/1elWxTkpCJlSlyJ0u+hh1k5KAjRsMnlBTNktvsf1pVwce4L14mOfAK3F08CBt0pFs5Rm/nOyIrCB3GFBUtc/+N8O/3OyxyL10GZmjBv5CTib8RYVUuXl5V6wi5GqG9oO2+LVf1G4Jp7FMb5/M0drAN8QsXet6wD2SviyyuW/l7AWqkIB+rLZeZkcvOdmLcHFPUJ9QP4poaFq66SeNk2L2L7eoTzk7ZJ/i42k6GqY5ZbSWzEXee9sFxOdNH5veK0wI7EzB0TtKYp/MF96t+wX2r3G7uY/vhtkbzWx8g5sYb56s13Wi8U5tW25mjmynMM3us6bQWazPsuL3BHuVFAbX3mA84LjuM8FtWrYo2smVteRxTOEW/Oj+P7MMs1a92pTbh+q35WcEOcRmVuma+cj5n7ZDnvj456+KN1QntF8/xIuKr80XVv7NtnWccDtGHm2vDrqZ0pefxGKdkGOEh9uv6RV+aRFW75spfjtXpiz+0T7PasItjWdzgsdTm2qk4pPOLYujmH7WbSZvnZdDJdjmeunk5w6eGW7Tj4ms2B7u4zuNmP2cbrmGb3Rew/U7Jg3PLM6gEi4I34gclQXleK/LGi460AkGR1yROcT6uH+IjwpMsXT/0GffbtYmkdowqX8v4e3lWXmXlxo+vKKbtuoZAQ6Ah0BBIEWiTSzOOhkBDoCHQELjLEPi/JfmqD6FIynFSFeQFlghG5et73/veknx98pOfXJYedgQsEpdYLveggw4qyTkk6jbddNNStfmwhz2se9/73lcSq2gHe4Z+9rOf7X74wx+W87bccsuSfN19993L3qOxzK8mXx0Rwg/gSgQpschy4zPGfPHFF3cnnHBCd9hhhxVZ9957727bbbcdLTWs440He/3dEWdKFighp+QKZEKi8vrrr+/e8pa3lIQ1qkXf/va3dw984ANH+7jF2PkNcd3XlkmISOwi+fqNb3yjJE1R9YpqYx4TyxhL7KEvfIaezzrrrO74448vyflnPetZ3Q477DAsE134hX4ZQpyPSucvfvGL3TrrrNNtvvnm3XrrrTfa7ARVYAAAIABJREFUNzX6cgRSllxiEpmvd4RLRmg7Ild9Iog9JgajD8aciVMc50S0I6GYbGL5M1kZ0+h/irDia2JcurdYIX2WjpOvqgeWaeQ/lOgt+73S0pOcYOWqgSCoSpqYquQi+brAv/vzYslDR0gVPCSx4whMF/BLfOj3dS323SeB+dzoM5KMjvxTW+Lr2YayaimNSxlxHH1H+yETx4HQu/On0HcWvyzhh4RFnxhhopv1pzEt2uexs91Ge2GXOg6NqxojdYzaHn+fmuid/6m/abxx8rFuFN/F2CNjGaQzxxCe7xwuLLv2q7HD2YjGFR1rdo1ivkAn5mUEvSYjw7UtPk9xz+4R1HeyCja9PnTAc4PDKDvP2Yres8RLM7gXwj+ewyNWFvmjKqr3R45FGkMy/1ffYbn5WLneJHjVF1w81PnNzSHcjrPjObbpfDuLHepLfK2L3yrfqAqPlh2tjU3n4NE8LGxU4Kh2VItf6i8ss67yonobbJD2ZGaM2OfUd6biDrfNNht4zPEVnuMUY/WJDAeN487nue0sTnPcrMVyjd2su5o912xW21C96HygGLu47GKA6lTtn/vhY4yHq5bW+BLyMFaubfwWNuzsz2HrMM7i79x7BNV9+U73rxzr1E5LxE7uMe2erwi5fUJUx1K+x77peNmx/5ftB5vuE9snX0d2vKzrWvK1FmnbsYZAQ6Ah0BBYUQRa8nVFkWvXNQQaAg2BhsAkAndl8pU7d4SRE86RBfEwG2RERqojuXb22WeXxB8SbDvuuGNJlGoFA/rFUrlYzvZf/uVfuhNPPLGIgspIJNvw+9e//vXu8Y9/fEm+YplhJO9QFYkELa69+93vXpYnRmXkox/96O4hD3lIScSCiHT98UOxksr8sK6kZGCEBCf2mz3ppJNKpS7+YR9TjHOttdYa+ozrmSyI/pQUWEA4E0makaGOWEaCE0nXN7zhDQU7VJciqY3kK++DFGPRakyWC8fieCR2r7nmmu7YY48tOAP/dddd1+7bivaZPMHnqJw999xzu8985jNFn7vuumtpC8sJ83hw7u9+97vumGOOKcsbP+5xj+se9KAHjfZ7deQl+kU7IKMLeYE9k+ifkm1xfvx1Nh+2rmRQjDHzkzgeCaKwxxinElH4XV8acPLyeGpEENtaXDNFMJfzTHWO+z2W4ZsKbCVJ2ZNDahNM0s8iwEz1Besu2i9YrrSk+8vS5Xtkqo4CmyDEwu6zZK4bI/u1az+u0WNTOmW7crFa40pm39nvGRY1PQY+Gi/Vz7UNnK+J1ClbVP/QOMzy80sWlnSUOOTkm7LfOWN0McDZXW3sfEzHUosxKj/7WA1LF8+yeMJ+xZ85fmb27uRzOPBvavdsf+zvNR9zc3vmE7NiT3+xW0I4079rl+1CscySPDrXK6aYL2P+GB1LqtUcvowXx+xo2+k69R0zh6gO3bUOxyzm6BgyrFnukEHtwPkbz58sgxuHi/HxW1YdPDV+9eMyjv5FBJ3Hp+aUbA7iuSTGxRjhZUb+N7LDPpGs8VFjSPSdxZu43h13MUHPU91Ee7byVV4M4LGG3G4eqcVjbSOzQ11dRLHPcIh7lHKcyh/V/p09qZ3U5grVc+rbdCB0MWf+Y7uoYTZlqxrzHd5zk68uprFe3HwRx9mucV7NzznO6yoyg9512eA+2cnL7tvEa28Xgz3IC4pF3ki+UsXqkGTtlyVmOUbbjAxOeHtVbemrVb7OcZF2TkOgIdAQaAisIAIt+bqCwLXLGgINgYZAQ2Aagb928tU9eOrD5gKSbuntyxw5IisesG+99dZSnYoKzJ133rnbaaedSvWie8MZSbZzzjmnO+SQQzok5rAPKJKH2Cv0jDPOKFWxT3nKU0q1JSpjURGJikvsrYr9YrEf7G9+85uyVDHOwTEsiYularE37D3ucY9RxS2TNY6gdaRGjAuEzp/+9KeSJP7mN7/ZXX755aXyFvvQYgnkqLxl0khJPCZZ+Lz4nc9XIiLkwO+jioo+WYuK4yuvvLJ77Wtf20EHqBR+4xvfWJYdDux5fExccNs4h6swQcAi0f3zn/+87N36xCc+segT+PK/jIAIW0EbSOB+/OMfL5WwSODus88+pR0m+pA8hW6POuqosrTx1ltv3a2++uplDG4c6l2Q19m3I+6m/MCRO6wXpyPWcRyP5KuSNnGuEjhKVqmtMgmk58aYHJEYWLEdjHBJiPNoc/B7LHG2pH5rPMjcV0JxPxo/MoIz84dML0FW4m9UzDpyEMeRZGC7ryVfM9uJcfBxS3r2uLIsbgxz4gPbrBubyjplrzXs2V5qmOvcscBexEnZfkfkJC0j6mZNvi783K10oP5Ra6s2Ozt91XSofpXh4mwkfmPZM9k4jrD/Z3FPbYYx57nH9cfnZnY+ZZMc57QN953tR+XT8aoPxHdNZkY/4bMaU52tc3yY8tcs3jp/DBl4uf+p5OuofaouVV2OCHtZhpLjrvrIkBjA3pZ9oo99TG0js1PGmTHF7/pCnI2V1JHTkRtDXJL5AutRfTLzxbiGZWDbYZvWedXZYGY/ihGPIbPRzAeyWJ7FJT0/XpaBTLoSh443i7GZP9b8Y8686OKUkwFtZclXnQsZl8y+a/G4Zotsky75qu2qbUUMnDrP2ZXatBunxiU3d8ydG51uGJtaQrQWA9RuM5sbYU33EDxGtUser27lkflRhuuc5Cv3x/sPL1gpgJceppUf0uRrv7qBm9N5hZaiD1m/mKtxeaWYEnd42WRadphXrGmVrzUPaccaAg2BhkBDYEURaMnXFUWuXdcQaAg0BBoCkwj8b0++4kGsEDPdslGVohJZeMBDEhCJVFSzoiIUyUns38okeSxliyrS//zP/+y+973vlSQqkmzYOxUVnCeffHLZtxQJVexh+rnPfa4k/pDQfeYzn1nawx6nWOL4a1/7WnfFFVeUKsonPOEJ5TwkRJGERXVsEElKZmUP/vw7PsdyyqgoPfLII0vCeJVVVune+ta3dg996EOHPWcXEJp9RSM/eDsSgHEMYs0tWcqkbfQV52Mf2p/+9KcleY3fkKD++7//+1IJHNjzNUxYBHkS7auubrnllpJsxp6vSKajchXj5/E6AoIJGHxGUhh75X7hC18o1blI0EO/973vfQcIkJi99tprC86oaMZ+wauuuuoo+cr9MtHGZI0jSuK3wDbsQfXNRBgfi76CSHbEl2KJ75o0jnO4spYJKkf+OFnDrkJeti0l84dkY7+sWUa2OfsMYifDJQtwYZtqazH++N2RZI7AZoIp/FJ9R2XR8XAMCIKpELZm+eC4luWL6xlz9SvuUwlEJckCC7ZpZ8eKPftWpkvFWeO12ia3yfamS/w6vbHdhzw8Ju07I1IZHx1j+BHk4cpXfRnFYakYOZ/ncTmbDptzcdTZsPqn4qL6Uduao9cpn1T7c3MN2yv7R81vw7cDi6mXb2oxgvtx8jK2zqZV3w5HxlLbY9nY1mOMer6Lz2w7mmxgTNmmGTPE5wV7W1P1dqZHlSVLvvJY1FbVFzL/drFWbYfHx/OG4o/ELif4XGxy9s/98fzpfIn9TecBjbvq+6N5gpa71zHxd9YR+37EWTcv6HlTc2YWNzP8OC6zXzjfZjtQvWb+q77rcK7F3jgffzUJVvNTHhfOC1uKdkIu93KOznOqAxcjM3thu+HYwfOY4prhrBjzPOP8iuXWc9Wes7adHUzpWm3K+Y6bn9U2VL96n+H8SfviNubirOeF3bn7dO4vi+PZ/YCz+9pcVtrvE65ua4tZ1a/RRr+vNMsfSxoPcZErZeW5oCVf53hBO6ch0BBoCDQE7goEWvL1rkC1tdkQaAg0BBoCBYEVTb5m8GUEyFy4+UGfHyAzoinOx18kX88777yy7DD29ozKUCba8LCLPURPP/307oMf/GDZqxRJNyRKscwwkn2ocsUSxKiCvOiii0pC9sADDyxJxfXXX7+QLbgG56ItJHLxP5KwqJzFUrVYshaJWFTFYu/YqE5VwlIfkvWBHkThT37yk7IMMpYcxrLIsW+pVm4yxlGtWSOylAhiMkpJjprcGPcpp5zSffSjHy1LAqMq93nPe15JbCqRqGSrI69jHNAVlnpG5eu3v/3tsofvJptsUhLd/I/bcCQUzsWyzahmPuKII7of/OAHpaoZ+kS1cugAfUHXp512Wtm3Fgl4rWBm0lVtXYmQGum6GDtQPblrR0QHVWBkiQkm6dU3HUFnq/z6N9SVWJnTnvp2pk8eV3yujb8WZ+YSj44g5b6VpOY+HWnr9Bd+Eck89QtnO0xg12TEMbbTGqkefh76yOJ3RtxN6UJjCvfjCEX+zemSfV2PK2HqbGdqnGqXgXPMIZp8xe9a7TRlgypnpuu5c6baH5PvGv813ur84/yQbUQxdZiHvTEJzuepH2bH2G7VP+bKWbPvWgzm+4rAaMrW+cWazD91ftf7HdWli3mZLzpdZjFvauxTthe6cXPeXD/Ucais2ffMhmsv6pXEArYhWLp8j3q8wBXVvzwGO6f3S126BLXzDbXNwEp9Uc/L7iemdJHdH2R+NtVeFjfZFll3bs6Lc3WJ9tq8pe0723eyTfml8ym9Zgp79m3WOcdatMlzgasoj2vZ5tg+RvGB96kXpSn+GkMzH1TdzzmP43ANp9rcrHE4s8G5ulQ5wq50ztD22B5ZBvfiSxZ72Qan7lemfE3tx90LaFxnH6pVvqqtcTu6jL1blnhK9gEHs3Rx6UueD2qx9fatnFda/pK1JmRjJYV+5YWVV1658eNzFdTOawg0BBoCDYHZCLTJZTZU7cSGQEOgIdAQWCwCc5OvIKyyB0NHiCxWDm6jRlIp0R0PolEhij1fUdWI/VBRKfnIRz5yVP2HJWiRXEMyE/u4orIRCU4kWlH9ikQpkppI9CHpiUpILHWLZWpRRYtkXDzwok/ggkpKLEN86aWXlipNJPlA7GHfUPSP/7En7L3vfW9bcVEjSFFhi8Qm9itFchCVt/vtt19JwsaepYp1EAIZ+aNYx/lKBDOh4UhWtAPsvv/97xf5Tj311FL9u//++5elh7GU8+iBH29Gy3KErlKH5UPlMRLkqKzFcsHAEcQpkw5M+ugb7HEsKp6xdDOS2Eiav/jFLy56xtLR+Ad8sTzxd77znVJhi2R8ViGTYZiRR3NJriBMAre4jkka9TdHsmqFLdvIiOAzy6060tuSTIaUzsavhDm3lxF6Lt7UYoP6QUYQF1lo+Ux3XehBx8O+kl3HNh/tKDnq8GDdu/jp9FwjK7nPGm61uK6E6hRJXcMyjgVByjHFxZo5GLi5RzFxY3djdteFXG75Qn4hYY5/L2ZOnIojamOZnanduXl2ymedXXJccrLoNTU52C4yjFhG55O1cc0htFWG0Hsmt5NT+8n8j/FazD0V+2LtnmGOnTmdq6/X2gkfjrFoPHM6dfg4XTpfmrLjWMYS8x6Ie61MLYnZZcur1vF/LMef2a7GqhoWc+In+0OG/VQM4fks5FY/5PGwjlxc1v4y3Gv9TvmuS3Zl49R+ptqesvOaP2bxs2a3OvfznKX6mIrftePDvEjJK6e/bO4LvUM+vk92c/eUzc2Jc7V7kDl+U4vtxSZon183ZjfXZHOE2mOcl71AxZg5+1zRsSsubFvcp2Kj/j4n+aq2buNPb2t3ynh65nqU4MX9NvZs7f8tWIa4fy7UhG3E9SIXbtv7NlrydSr6teMNgYZAQ6AhsCIItOTriqDWrmkINAQaAg2BWQjcGclXfUC9M0kTJfWY8GCSAQ/Pt912W3fWWWd1//RP/9Ttu+++3S677FISn9EGEqVIsh5++OFluWBUqaKSEhWzZ555ZhEbS/niGuz/iSpIJGKxl+mjH/3osocp/oG4gxxa2YPvqIDF0sfYNxbXr7POOqWCElWwSByiPSQP+Z8+eDOe3/3ud7uvfOUrJVmMNvbee+9S+cr7vDIpEG0pkcpYxcO4Epo8Jn1gD3k5CYHxYjlfYIkqYmCLiteXv/zlZayxn2rIlPUbsmnCEPJgb14sC409b1FViwQ52uXEhyN+AxMmJ5AoRpIcyez3ve993cte9rLu2c9+drfBBhuU9iL5iuOoXN5mm21G1THoB23weNQep0i3qYS42kXWfvzuiNFCQPdLfw1EnixfyD5aI1yCwFN7mhVc8PY7JdtDz2xLMQ62t4x8wjl8fmajcV4cR7+jipSVlhQiJ85jGZctxaaytx9TH4k23UsgI93d/ir/0I/z0xhPVlHtiEkm4GKJOCWzMqKV7UJjgrOlGBPbm7bB56i8gZOTh20w07lixhjzNVp1mLVds1v1TbU1ldH5Vs3/1f5Zxrn+xPao1ztfij45ZuG6iBHsQ+zjbmyDjLSXspNB/VLlmkPwhs/quU4uTTAoRjXbUlmzuYRjidMV+2Tt+FSsdcedzjM/mJp/OPZy/BvFQCLJRzEt2Rd5sK2KXXBfrI9arI92M7uONqMNxMLYbxs2wTHateH8T+dN1qtipFjP7aPm6+7eIuJS9mIZx985MTV8K+Sd4/c6N7DeagmgrNLQ2TT/ltmjmw/DDnjsPO9oXxpDHH7h7yqTzpkcR0NPbLelnX6J1bBN9d1sPmW9qM1kPqTnqQ+pfTl7mYpBNTvP2uO5jzFEW/xMobFcl6DNYmHI5OyU9a33xnFM7+d0Hojr3HMHx7Y58zhjMTVXZvMr/+7ikLMDaxuR2O7zonPm5jljrJ1TdFXZgmRkK73vqC+0PV/vqBba9Q2BhkBDoCHgEGjJ12YXDYGGQEOgIXCXIfC/MfnKg9UHdUfWRTUDkqvY1/Md73hHqXrdfvvtu4033nh4WxZ7k55wwgndl770pe7KK68se3oiGYplbVEFi39IxmLPVlRzYvlgVEaiQhLnodI0yIKMgMByxEjioRoW+7NiT1lUxCKhu9tuu5U+kUB0D89M9EVV7Uc+8pHuW9/6Vtlj9jWveU3Zy3ajjTZa8EZ7kCpMrqAPJuwyolMJmtp5QTTE+C+77LLumGOO6T7xiU+UquBXvvKV3Ste8YphyWGc76pUHakAWXV526uuuqpUoyLhjcT4mmuuOSS/dazRpiPx8Fski5EcP/jgg0tCHXhi+WEkxFFli4T5xRdfXOwGthAJZCZJol8m+BaQRlLl68gyd01GxmQVDI5YZFKVbUpJUkdwZuQm+yQTXFPklfpy2E+Mk0mzkE+JFu6vRgLXCFsli+3+hFINq37g5FJ91cardsnts1+5lxCYQGSdss2PiNWlywkujTNqL9qW0z+fE/jHX8XcEYE1whTy8dK9c8g/154mJhzWYWu1ilUlXTnOh47YTrPxZ7YSMbnmizUMXBzR85m81CQUy8V2xnasPqZxlavG3bmKs8rMZPuIaKWY6eySfUDtfoGM9OIH63DkI5JkrMUdN19lvpTFyrAf7meuvTNO3H7YU+hP/dfJiN/4RYNYflfvF7QftXWOAfryiGLJ8T7Gorajv4euVH8Z7ooRt1ebv7L5xcU4jtNujM4O47eIOxpT3L0F2z9jq+e62KxzK9t8TT4+pmNnH1Zc2Z81jvB1ak+qE8VJZVWZNFZr37X++Fz1y/iuMUbnYMiDl/Hw3AEM4vmAY4WTkeUKLLVt9meNhVM4sn9k95iKrfqO6pvHpP6oxxhPHl/mjyyL3v+rDnhuUT1xv3Gei4cukaoxRfXGSVv2Yxe/tW+Nm6q/wT+X9S9FxTK+8uIixx6VIZMjm18W/I5bxZ5x5j1fM1vDvWW2D2zVPvvrOPlabL1fmYBtKX4f8KGXIlvl61R0a8cbAg2BhkBDYEUQaMnXFUGtXdMQaAg0BBoCsxC4M5Kv+iA/q2M6SQkafTDE8SCKHSkQyVckPpFYe+tb39rtvPPOJamGBBuuQZXr1Vdf3X3oQx8qCdr73//+pfIR16Ba9uijjy4ECipVkXTFuTvuuGPZv3SrrbYqe8LGA2+NPMSwIA/6w5LF2IMWe4xiX1Ts/4qKSiT8kETEEseOGEMbSATiGiRfsfwxqj5RgYulj7FUsiPkoi1HkpYHWVnyl/WkRKLizNdifKgMRsUwcEPlKxLNkO2FL3xh95znPKckYqONLKnm9MwkFORD8hrVxNDjhhtuWKqPs+SH2iFjGzYEuZFsP+qoowq+SIq/+tWvLrpA0hyVsbAPJOCx3DTv+apJ5IyEynB1ZHMQKqGfjNCdQ/TGeFl3GYmWEctKwmWkDsuLc5icYltzpJbKx7Jo/4EPj9+RWWXs/Vv8CwhfIpZGfuCWTe73WXOkcc1/WI+qSz42jJXIJiX6arphG3f2xxgw9hlmNXI8iwmhb8iiSUSN/aOK4yVLymEmk7P4x77iZHd24eYRjtUaj9w85fzMVW9pnMrk1fGq3CGDxqraHKr2ovFG9Z7Nr6wbNz/UcFd753GEXWpSZu4cVNPL1DEX7zIbz2JdzSfU/1zM1XlIZa7F8kyXBbtkD0i2T9YZ275ir+fNkSmzB/wOwj4I9Rreajcjv5HxZf3pWMLeaudn/pTFRfZT1bGOb8pe5sQd1buLE1P91K7ROOswi5cquB+XWNWYyol8foFOqwlZ926en4oPDiO1p2h3RezZ2QLbp7O7ePbAtbEiTqbLOTGdcWG7U305/Ph+IGR18cDJh/N0PuA4xu0E5jVsGCuNyc6O+Z5H+2K7tnYrwHL7KiNj5HzCjVPHy7albcS57gW6Wgwq+uxfmKvdSzgfD3lquNXmFT0W95Cj9syywcN5kbXtG6rFKU7aDp8pqRqyjOy2r35tyw7XIkg71hBoCDQEGgJ3BgIt+XpnoNjaaAg0BBoCDQGLwJ2ZfI0HwwxqJoX5nPidH8D5wZ8fuN2DfBxHMjD2fMXSvKh+RQIND8JRifpv//ZvJXGIJWVRSYqlclFZeuihh5ZEApKs2JsVCdgDDjig23XXXUvVa+z9OfUmOZMO6Pe3v/1td8kll5Q+UAGLfVCR1MXeqNgTNpJ7SvwgCXjcccd1xx57bEmaYixYShl7vcayu7zkGZMAnJzk6kztQ0kEfvANTEMn/KY12rzppptK8hLJbGAOfCAfcMd+qby0siM5AqfMJkIW7M+K5PNTn/rUbv311+/ud7/7jZKvriKU21SiEMcg+49+9KPuk5/8ZJETy1QjMY6EOapszz///FL5CtuBvjjpzvpVIqdGrsS5mqxy41dizZGCmf+wnlQe1rerMh7GRhWgjrxTfBljxifigRJrSo6x3WWkIhOROvZyrCdo9I36ci4lX4fx3F4UOqoQ5bjj+skw1T1kM1JuGKskGjgGKoaMj8oU/l3sisapcdLZS+jHkXbqnxzbuZoyuzb6c8lXbqtm21MYsh1yvEL7XEHjSOnMV1n/IZtWiCqhq/arbahuXd881hp56eKPI5hrMTeLYSyXErrOZzObjd/5BaGMIK5h6eTJ4qXz2yyOqt1oPxn+ISuP28UljYdq7xyH+d6G5R35VcSqhBFgeTlZhjb0HsG9LDHlw4EPJ9lUDyy7w0/7UAwzn8ji8YC7SVhM+c9I35g3lqxkl7N385azHY21bNOq32z+cG1wDGabyWzdxa7MXzRhX84zy0ZPJV/dfBT3ynP9KJvvajbhYqreq2S2w/HaYRb+OifWsI3UZFIsVJ8cH918U/M3llfPcy8Mxvk8R2is1Hjv/NfFbo0/fB/AY9Z5X2VR3XPsdXpRO6zpNcbvYmEW4xkz17aOxyVfHV5T9z9uDtRVPjK7dzJzTMliUZwzVLZi3qHka9xjh864Atbef/cvDqFdLL2t8sb1sSz34Au0dcfw4lE/F7Zlh110bL81BBoCDYGGwB1FoCVf7yiC7fqGQEOgIdAQSBG4M5Kvc8iuIKGGBzupwswIOyXvmeDgNvEZy38hqYYlZbE/KhJ2W265ZVkaDNWnWG74G9/4Rrfpppt2u+++e1kGGElO7Kf60Y9+dMDogQ98YPfc5z63JBI322yzkqDjBJwjSTOiN6pgUcn6+c9/vix7jD1MsTQvkrBIKOrDKMaBSlIkilGliT1jX//615e9SZEYxvmO2I4BcPI1MFLyAt85QRFELdrgtpWALA/QS5eWpXmPOOKIMh4kvZGofOMb31gqVO9zn/uMljWcS/IoWYC+0Q8qiLHUMhLi3HbgwGS3EhNKlIQ+brnllu7tb397qXBGpS6qkdE2kvHXXXdd0QuS41hKjokx1pWSZI4A4rHHcbfkrdpPYOH8RYkx1nEQnxm5pxg7u2VyS22d/Y9xUZKIZZxTmaUYu6o8rfziPrTqdXRMYk3sDejIsIxM1fYGjOitfNZZ6C0LvKqfLIY60lXtbJA5qYzLZAi7UVlUdiUknU3X4ndcn8WsiD0hj1bKO/kiDoUskWTivrLrNCbEd0d6h071pQb1wYGIpKVz2e45LinhmhGwjLPqiv1SsWe7dp/Z11ws4ZjDsVXtiI/FfIIXmzDWiJssN3+OsXHs4hdCGJPMl9w4NJ7x+EdtmiXGtU/nz1lccfbvYqXGSY1zjJF7iYrtnfWkcYJtmu2a72OiL8a3GjeXLBmq1tMbysqBgm//ggj3PRUrVSadg928yy+IpDFYKqrYX1UmNz+7dtnewn6G+Gz2P1ff13NZr+pvanOaaOM4p7LGtZxQV3uv+R37bZzH8Vt9SeNXLUZpfOa2VPcuprixaqxQPbl4xPMHX6/2xrjzyw41u2Z7UqzUDjVmMD5sHxxv9BqdSzh2TMU59T8X66I/xTH64Rikutc45nDXazL7wbX6womLjap/F0MyO2L5eNyuDfZZxkZtw8VDjQ21FytDh5mvqMw1+xvZTsRI+lH3a3XJ14j1GNeQkKd9XrWPIj9tk8E2MchKL0y25Gs2q7XfGwINgYZAQ+COINCSr3cEvXZtQ6Ah0BBoCFQR+GslXyEEE42ODAhBaw/L/OCvn5G0vOiii7r3vOc9ZQlc7K+KJYORaPvKV75SKh2RXNtzzz27ffbZpyT0UJEt393UAAAgAElEQVSKZXNRYYl/973vfbtHPOIR3T/8wz+UxOsaa6xRKk2ZfFFyQB+S3YM1ZMP+qGeeeWbpDwnepzzlKd1+++03LGkc48e+oyeffHL33ve+tyQBUfWK5XxR9YlEcK3/qYf6eEjn82oP5kouAHMkLL/97W+XfV5R2fuYxzymjGO77bYreMXya6Fj1rX25ZJsbAfADMnqWHIYlahKhDHBkbUXJAD+IhmP5aaxpDOqdrEE9Mtf/vKSMEB1Miqdsb8slqDmZCb340hRHqdzutE1tESusx/WjxJFnMhxBCzjw6SOknxOxoy8UV8LmQYdU+KPiR3tP/MVvYbJFx2jG0cQQKU/IXHKOLn6FbL25y0Gq1Fc6isBytJpZq9K9UPGWuVX4o3PVTtTu2BfiQQ0+7h+npoOHZnrYoD6YPSTkZqOcHXjdHFJZQ4Z58iqfTD2WbKVxxu6mYr5bn5gEp1teK6/u/Pc3KjEturc+gslgtS/VN8Z/m7eQGzFv9hHNPDTFQp0bHreSOY+UaqxSW0tvjsbXOBzS5cNe9zVfEL1lunRzasxJoevYhcy6Mtm7jyehzj2ZPayIFb38eqOzA1TcUR9aDhfloCfasfF/ppfZLEzs+ESb2ipeX5BhBOT6NO9RFTzZY5ToSedRzWOOpuGjHhhqOi9T2DgvEgyDXOw2SPSxX/eX9GtxDFnvlXb5vG5eLMiep66Zk6cU7/UOJ6NtaYnvabskYn3CnBP0f8f81jm5zo2nZeyedTNj3GuvoCkcxLHDY3xmR3jvOzFIWdbtXFlvlmbGzNbmoqpbp6M/uccm2N7C+aUyh7irM/4rC8+uDmE5wX05/yVZdU50o2j5p/Z3DlKsGKcPTs93HfTHrDl/jvmbFmSOL6Gn5S4QavWFHlpvh/FzZZ8nWOW7ZyGQEOgIdAQuAMItOTrHQCvXdoQaAg0BBoCdQT+msnXjJjQZJKShXxd7QEey8ZiidoPf/jDZc9OLO2LPVaxZyj2+DzmmGO6tddeu3vRi15UqlrR7iGHHNIdf/zxpcIU/x7+8Id3T3va07oXv/jFJfmGZYiDSFbCguV0D/ZKaEA+9HPiiSeWv9hvFEsbY+lhfhBHQhAJ2k9/+tPdXnvtVap0kdiM5Yb1AZsJnoy8m/KDIGZwHn/mMYNYRyIbiWpUEKPqFQnsXXbZpSRfUZmKBGaQCEEW1AhiTZZG//iLY6h6vfnmm8uywKhM1UpUxl3tRAkPXhINFVpf/vKXS5IbCV5UwUIPsB/YAMa11lprDYk1JgGU9OTx8lidrfL4lJhT3N33wEX1pEQbH1eyyelXbZv3feLxxlijSm2ozkqqLmtELieNmAB3/q8Y8/cy1sperXrucgPtR7zS7Xsha3xi/TnMHIlXI/YU45DLEYkunvD1Ko/aetbmFKnLpFimOx6jxh62b0c4zpWrRrpGGywHPrslMtUHM3kd+Ry/cYxS29S4WiOxVf/ZfDjHTni84YtqM3NsUeV3scKdM6Uf1gXki5dYwuZVL67f0kdPxGqinPWYxbOMiGYb17FlMVvjLdu54p6NzelVr3UJtWx8MQ5dwWLKh3mOYn+skfIuFs45f4HsE8lX9enMv3Tu1HHUYjlj7u4RGFfGUpOvOtfPlT3OG81/sjqD+slU8tUtoTpgZF40CBmypVdd7HdzDP9Ws4ewA9Vb5m+Zjbo44fzZxXn0VUteuTnExQeHjdtrnf3S3ee6tiF3nMvYhj24+7xoxyVf9fzASuex+K5jYzt0+tXzWT/cd+28LAbV5i8np8ZoxU99SsdTkzHTlbNfxjb61NiAvjX5Gj7CuuB7kPCJmg9lc15t7tE5aNRG/5KoLvu7/OflFPVoGeL4jRLR8TIkvxzIyVlnV7E8cYy54NeSr7XblXasIdAQaAg0BO4EBFry9U4AsTXREGgINAQaAh6Bv2bylR/y+IErHkyVMOMHLyZY3MMniAckN7G/KhKqSJ5huV5UryKRiUTbeeed1z3jGc8oCU0sj3v55ZeXRO0ZZ5xRrkW7OI7kLK5FFSwekJWw0YdFNxYl5uLBGglM9IW+kUxFog9/4yEdx7EMMip1Tz/99O5tb3tbSRQjsclLBjpySkmoIJMycoOJAR6DW3YY5/7pT38qlaGoGEXSEpi/5CUv6XbeeeeS5I4K4ZAD7TDpHuQI24Gr4oyxoVoYyzWjSnW11VYriVe3JKkSSo5EUUIEOF9wwQXFNo488sju3e9+d6naRVIcVbacfGXiwpFXOB4JkBFZ0CeyQ/fqgY50yMgcXdpO+1Fsp9pmmZSkKm3LHqoxPvZVXcJSSZyQSQm5+M66V2wykpRl5c9MXLlIF76gutDvbCeDP8mb+Y5gdGOfO+dw3HM+4uzGjUP9iu0283Vuh8nALGZktuzic/Tp/Id/4zaVPFR9M8EcWOEa9j+VXW1d40P4UmYbbPOaMMnmAlyjCUOnD5fQUbxYrywLzwEqR6Y/jl+cHODf2QZdHHF9hZ7YN0L/mnzVGMdjir5rSRKdW9VGVAa2E5bJxVD1NcUxwzWL284W9X6Bx69+5OZ59XNNvoaPZDjH+e6+Rl9gcL4SGMY4anONixcaYzV2sj5dPOR+NXay77h7i1p8ZRt2NqYVgFNzbDaOwJTb0ypbjddqqxpfsnmstLN0+eoMUZ3JdqHjdLFG4xbPtVO60r6yeUhtQHXsjqsfub50PE6vbM/Rpo4rzqnZqtqD3rNl8rEN65hYHpbJxQWdGzjuxfmaoA0Z1Vcy/F2cc3pQ+TSOsE3V5qrMfrL5zvnBnDZU3xxDOSZy+853NH6zvfOYXezgtrUdjpnqfxzTspiksuoWHiwnv1DJcUPtFC+EDLGs38t1eG7ok6+4PvZyHcYge7myfoocfXV/yDzg0pKvClX73hBoCDQEGgJ3MgIt+XonA9qaawg0BBoCDYHbEfhrJV8dmcGkRzzYKWGNJBk/ONYeeJGsQ/IMe7siWYflg1Fd+oEPfKA79dRTSxLvda97XdkPFv0hIXvccceVhGI8RD796U8vS/xuvfXWQ/K1Rqrwg68jWvmBO8aLMWKfVLQbe7jiWlRjIsGJildUlULef/zHfyzLJ9/rXvca9nqdS2wwYRQPsEzmuId2HgM/bN94441lSefPfOYzJYmNdrbZZptu3333LQnuVVdddUgOM3EQCVglbZSMie88NugT+68CEyREY+/dICrjXCVgM6KHxwu7wnLGSL7+67/+a/fKV76y7PGKNjEeVD1H8l2JIpY1jjE5wnbNJBafG7KorEyGxbiCLFdCRnXp5Ip+lJTKYmBG3rC8NTtnm9Mx1tpWeZgcKiSP7BfFWLixuPGGvXAVCsuk19Qwc1VLjvwcyZZUfan9skzOT9T/1cZwDSf1puY75y+ZDJkOM9ur+SL7Y6ZDJYUdVhrbNEmSxR6+TscVx9gHue9sHmKituaP4SfuHNanjlf9i2OT4qDxJmJUFr80hnEc07ayuJLZsib11L6mYhv7ouoq5FZ5nT9n+GmMz8arsY+vi7azFwSc78S4OXZEm5xUZbk57rv4gHnztttuKytGYJ6LPnB/gWOQD3Mb7pGwmgT+4cUp3S+c/UbjZBZTWBcLYjqWzZVlWfWcqXihNqr6qF3Pdu/wzmJAFpt0fsu+s69Hv7UX+gY5+6ozjV867+v3kY33leM6h/I1WSxTLN156iccNzW+Z/HQ2YDzldp8rH6omGX26vqGnLzajcOB/VbnX+c3zi41btXGkMUj/t3ZhYvpri0nS2YXqlduL9pR+3aVv9l85XTn4v9UrMhiZoazzvnOVxcjh4vTiqnGSxcfs9jLMczZoM6x0feAe8QX2kKD7aUkUpfcTkOzbIMN9AlR3upDK1xLrlX2WC/XU+VsFmND5jLWlnydG8baeQ2BhkBDoCGwggi05OsKAtcuawg0BBoCDYFpBP4ayVclyPThXx96+YFrTvIV7eHhHuQi9iNFQg1LyGLZWFSMYg9YLD283nrrlUpSJPKuvPLK7kMf+lD34x//uPvd7343APX4xz++7Am76667FnJSCdB46HQPxG6c/FBcI5RwLZKMP/3pT0vyFcvfIgH83Oc+t1TpRlWpe3jPtBwPy3Nk1Qf1IC5A1l5//fXdD3/4w+60004r/yMJij11n//853ebb755qRjN5MLvQWRlZAQ/1AdpA71DL1dddVVJVEMvWAI6KpEzEjYjVXV8sBcQ1NjzFzaB/XextDH2e8Wy0+uuu24hplV/juxlUpFtmckO7r+WGIvzXIIwcOKKU0dUqT2MCIxKSHD26U5njJlsc2SPI8C4zSoBQ8QxV+1MkW6WdJIl0kYymCUfw89tX8u68ja/2ryLa6qfDGOutOB2tX9n9+rfSpLFWEIX7Icqc3x38cAdm55hlu+F5/7NsjdaHlrbyapd2R9r9st4ZLKwz8U84+aAqT6dvbn4rBjXzsl8S8fiCF21S41hU37vMAh5tKJdiXi2x7iGx6n2P2Un4RNq3y4OZv7EuPM5mV71d47brrpMfc71obK5OQvz8Z///OfyP+bFW2+9tczP2A4AK2rgOF7awu833XRTuS8KeTCn4h4J3/HSF16YQhIWK0rg7/3vf/+yFz3mQRzD77rVQXYPo74xNRa1AbXHmv3xnOz0OdimLIXPOgt7Y9vJ5q8Vjl39hXxPEDLMSb46jFwsrcXzqbik8wnPB06HU76Y+TPHqprus5g2NY4VsSeNyegj7rv4hTenfx4n26OeW5Nbj9XOze6dMz9Rm3D3KhqD3DWMK5+f3aNk9s1zkLZZs6kMI7bT8K/MX9x8GOfqvMdxgeeE+BwvfnLcUNvO7MW159rJ5haHk+pEbdrNgfFi42gfV3m5EX2VvYzlX8Gnz4K66lkeo/bDe8EW/JOtSuJYLc6vvMrKjR+fMrR2vCHQEGgINAQWjUCbXBYNWbugIdAQaAg0BOYicFcnX+PhUB8y+YGZH6SVDHJJCfcQGsnXa665pvvqV79aEiMgD0E4fupTnypkJBJ4b3rTmwrxeNZZZ3UHH3xwSfCBsESCEG1ssMEG3VOf+tTuVa96Val+xO+6HCcTZ46EYPn4AdIRIPHgjnGjEhPVuPgfJOnrX//6bosttliw5LASB5mug0hw8ugxJR6BCchdVLwCKyS0v/e975XEK5ZkxlLI2K82yFkngxIbMX4l9ViWkANEMhLRSL7itx122KFU/2oy3BEranOKexDSsA1URL/zne8spPPqq6/ePeQhD+n22GOPUgUbVcmqQyYYoi38ptVdoSe3vCfrUMm7IAEzvHg8OjYl1FhWR6YqWaN+qYQcnw/8ItFSq5qqEUSBQ+FzsMWjJOqmSC6WT+2c24ol0riClmONs8HwTfW3QhpBzv4O3cWyYVw9YNG+2kLgmSVf1a/cyyh6jsqjGHK8Vf3OJTtrhGktHgWmWSxUzLliIsYVf3lc2RgX6I6q77R6ObPTSPIukA0FHby3mew76+YGlQfX83zi7F9tyenMxXieWzgOsH7CLtkXnG5rcYXl4/bid9U12yfrUud+vp6xd/3p/KWYZXbA9qjtOjtm2TV+4HyeD6I9Vw3NfqbYRvzHHIx5MJKqmI//+Mc/lnsW/EVy9YYbbuh+9KMfdb/+9a/LPQ7OjXshfI/7F9Z/YAW5MJ/f8573LC8d4WW19ddfv9xz4EU1/Ha/+92vvISEc3CuzlU8R0UMy+aQLC64+OVsV22YbSdrw1VcqS0pNtk9p+rM2WttjLPmQYkpascaH7g/tc1MFo4f6vfhv+oXKb69vDUbV9/Dd76n1r4cTrX5c0oP7kW2GA9fm52nmLtYo3rIbFNja8R/p1edi+f6D5/Hbajcbs50fWYxz42l1h/rWW3QxV6X6Aw70Pu+TEc1DNnWdQ7OrtO5d8oW3Jg5/mTXZ3Oh2kBtfKqf2fdsuLXF1iP9S4kL4l63bJQ4dXZUro8b5CHA9hWwZkliHZdL/PI5Lfm6ItGgXdMQaAg0BBoCUwi05OsUQu14Q6Ah0BBoCKwwAnd18pVJjuEZrCfA9bs+WNceNPVBEsQJEhNYpvb4448v5ORvf/vb7oorrijL5II83GqrrcoepSAlkUhEUhaEJkhFJPbwO/5usskm3b/8y7+U/Vgj4ceyznmoDcJCiecgGZS0hOy/+MUvuve+971lL1Ik/971rncVQhSyx/nctz4cOyPIyDolSFlPwBKyoCr4+9//fvn/2muvLThtu+22pSoYiWwkp4f9gUz1IPfNSSdHAjEu+Iyq1HPPPbcQzSB/scQxJ1+VEGBSWCuP+FgQH7gemMMO3v/+9xciGxXRqHrF0tNIxHLFLusrw51/Z+IoWz4yxszEIsvHcmfkkrOHaMMllxxRwhWEakPZWJm4UhtX26oRVHMIIXd94KEk7pwYw/IV8rN/w1+rWZUErn3PAnBG1uF32F/YAOuK21JyjaumVZdBeJVr6Omh1jbLZ8cX1cdLbt/fi4lBxRLfOXlRiw9ubnBjYlubIndrEyHbKbfJOmC70piUxVJXLaVyKiaMW3x2vlmLc3HMYeZsKMbDx1guPl6L0aw3tQWOPcW3+j3T1bbiPI6rOo6IS9lLLSoHx1M3Vhdrsriq+KkfcvvOPnGc7ULtkvvF5/BRnIekK+5F8CIZ5mH8j+Qqvv/qV78q+6DjHLyghRgSWxhgtQ8kS1G1iheHMH/hpSJ8x6oR+I6XpfA/qmNRLYv/I6kb34ET5lqsGoIVLvCyFVbfwHyvK3DMuQdx9u3iotp6pl+dF13ccr6UxVX11dBnFudUlzwHZXspqm3W7FNlr42Pz9VY7GJhnBN/5847Gg+yeTvkcRi6GJDFa43DHC/iM19bky/8S31W47vah44xxqRVy1mMdjGD+1SMXMzhOSubM/iegPWbxbupOOjacLpjedhX4zP3wzHAYeB04+YjnvO4z8weOa46fTpZQy88N2Xx243RzW0c77K4wr7j4kPmK9nYVT8jW6KqU41ZZd5eaUmafA3ZYi9X9cfoZ0HyFXPisqXDMJz9xMFyTx7LFS/r96wmAFryNbOG9ntDoCHQEGgI3BEEWvL1jqDXrm0INAQaAg2BKgJ/reSre3hlgkUfqmsP9jim1ahoP5Kv2C8Vyw8jcQeiEqQlyEwkMbEPLEhLJBMvvPDCcg2WzUXi7fLLLy9JP1Q/vuUtb+m23HLLcoz3f+IH2OzBXX/Xh+OQPx5aMXYQoJdccklJuKLaFNUnBx10UEk8IumJf3MSGRlJ4Ag8LHMcVTUgc4EXSF4ksLFMM5ZmBnZITKIS5nGPe1y3/fbbd4961KNKUhiEbo0kUGKCCYiQMyNHQA4jcQ6ZYpljkMtuCUsmMxw5kzkA+j7nnHO6ww47rDv//PO7tddeu9tpp5263XbbrRDPQTTz9U7/rG/GmX/PCBJuW69VUjjsZUqe8B0mVp1/sT4GwkRejMiwc+N0/qD2wdfNJbcZO+23RuAofkyqKcHG2KqdMgmX6Xfu7zwWl0idGitX54TMcU3xjdhbq68kVnwC8yxOjIhcJujMyxWKk5KHzran/EBxdBVSOoYaye30HLi5xEOcHy9M1AjbGB/PY9x22L7qIMbk2nYxcuoWRvGYwpjb42rFWhzLMNZrYqyMu1bFMR46F6rNZHHJ2Z7i5OZdh6XOjapXjbs8B8Q4nf+7+BM2h7+BPV4Uw5yPxCpWv8BLY/iOexTMf0iKxt6t4Z+4l0GiFVsjoEIVSwYjyYo5EonTmCuRhOWq1ZAd7WGOxfLF+Iv7HtwP4H4Jyxij/7g/wD0I7oNQFfuYxzym22ijjYZVQRQLZ3u1GO3sB7/xfQHbaOY74Wuhj6l5a0pON/e6OYL7jdUbav5a8yON/S4WqO+4xJuzV+6X7wV4Ds7uRZy982/OX/Q3N6fW4o3eS3Bc1vHxPQbHHT5vTvyashmVicc42ueyP8BxWfUWq2fEC19uDHq9uzfg+MM6iXOz+wnVRy1JybIFprU5xvkO2xzLxv46JWstLvN4+LPTgcbqOfKob6ANfRbhuS8wU5x0ruHEp87jmT1m2NfmMbUN7lc/L+g3mOj+nrIcl8+85+swdnoDMJYc5pcCy3iH5WPGvbrELZ/Rkq+1WaYdawg0BBoCDYEVRaAlX1cUuXZdQ6Ah0BBoCEwi8D+ZfGUyw5GX8aCvD91B2CrRBgIBicOTTjqpu+yyy0p1CJKEIBQjqXjzzTeXZCJ+Q0IWbYFURKL17LPPLmTnmmuu2R144IFl+WEQjYtNvjqihx/wlczC+EC4IhGI/WlBqqIC86UvfelAosY1NdLDkSSMKz4j2Yrxg+gFJiBYQb7if2D385//vCQ9QcACTxC7SLxi/9ntttuu7PEKYtfJo0QHy1MjjpTIQzvQHZZUhKw4Dj1gGWlH+mV2FPJktoXxXXzxxd3nP//57rjjjivVrki84n/YTfTHhJNWsToHY7sMkhuJXCSRY3ne7Dr+XSvq4pgSrkz6sF5coo6xUsIqrp0ixJhIdONQopHtYIr4GtojckeJQu5T+9KY4HxC5VfbjO9BSI7ewu/3xlKCMUukZuPV2KZjcseV3FPsWX+s52iLCWzFNORU22Lb1zYD27jGkYdMDsf5MY4slrEMWvWothnfY05w8mqSFddE8ouTrAuIUVp6j7F2RLLaOI+BZdIxu6pOne+cj6k8/z977x50a1aV9y66SapiJdZJcZSjEgS1jIBIUJFwk5s0d5pbuNghEiyEhogKmliACgEFDAQUURGwQUBbWm4BmktoFMLNRggW0BIqEOSalGDlj+gfnpPuU7+517N4vmePMd+1d4OScu7ur75vrfd952Vc5/uMOcb0drd8RPqE1BGXl9SvLd1RW84XlzWnne4VD1JXJE+dXHtblezlvGZ0Sd5XPiN1nvYVGJzxSDTjXjZ+4Wvxu6xFCLwScP30pz89Nn/xmzUIm7G4H79BAJXgJ+sSgqxseiLQir/CT/FDEJZzW/nnPkZ64TbN6eq81tgYAz9k3OIfWRcwTtq9yU1uMiqDUBWEfsmsJThb+cUtersdSJuA35RuZPC18zm0MeNH8riyn1v+SddPZLtaKfO0A0kDl9MtXVJAr5PN6vnUr04uK/nu/KDr9MyWVbSr+nH7Vul25Wfcd7nMpk/RteyjkxnX6ey3omUl0wd9Ks4Y1v0dr1IXfW4pK8mftOOipc91Jn9bfXX60vG0ok1l+6sxVT4ofWjytNILvut8amUfnD9qfxaI9jbc5olXklONo5vrQW73wcfDOapR6reT2/zeZTVlzsdQzfcg94RCrf9qTH79xNy06W9/lutp8z61K/DQ/vCdV105gq8zP9HZrxV8na041rVFgUWBRYFFgbOlwAq+ni3l1nOLAosCiwKLApsU+JsIvm4Bm92LpYPoCdrQJoAdQCalZAEMAQfPO++80RyZHTof7fWvf/0opQvAyQs0GY9kc1JmlywTgMw73/nO4+xPShUDgHaARgIePrcqiKD7BcZoTmSavvnNb979yq/8yiixe7/73W+MHaC1K9nrL60eaOsCFoyNgOvb3va23cUXXzwyWwGB+Z7ndYYnvwF3AVk5a/W2t73tCMAC7mY26NaLM9cze60CkZyfjIfgK7zkNzQAePZzRZOOCUQlWMf8vBSwQBQCzZdeeunupS996e5bvuVbRllqso6ZP3OlTwfoZvxOfkBH5I4MJgBq5Aog3fmTtHAAMPt18EngjdqiL350xl8CTVXGcIJZarMC3UTP1Ds9w+8O0PV5CKTKDCa176CU76ZP/h7uM7BIOpX2I7+f0VxyQhsEIw70NGDVAbakGfOqAm/deJ0HmmOnL06jyrAnsNbZ2QTnvC3nc2fzHBROvle6PbvH5Uf9VZluDi6mbvNcAqEp2/6M7J3mIZmuAs+ujzO5Sd2c0TT1Oqs4dDY1+d8BoTnOE4DqVVcNPfW5V3Yl5TLtntNF/K2C3BV/ff5pP1y2vM9Ot8VL9wfH2IGZTdB8cpyVzlX6UumdB17xB1S54HgB1hxsdCIQqyMQCGjiiwh0ftu3fdvwvde5znWG79C5qy7v8lOV3GRQtJqTaKFrWgtg/8iMZWMY56+/9a1vHefL/vmf//nwj/e+973HBjWyYdmoVAUjZr7/IEN7AN5LUrosJT29TPzQ/X2JTJ3nnfdX8pY+Ke3FTG79Wq5bUkYqW1n50NSD8XlPFz+n3OW2kuG0ESmffNZawO2CZL6zKZ0v0Li9X7ctzovON+BjcwNP+rK0Ud5f2qZuLDnWjn7Je+dh8nPG7+re9F3iRyWP1TW3TZ2fSFnK+7q+/PvKh6Ssd3bc6Zx+MP2G5uPPVP4q++78UUdzte9ri+Rd2kFdr/Ql+0lZyndV76t6j3U6pD9N2qgv0cDf/dJ/VvSu/Nhoi0CwSv3uNxk6nVMPvJ2tM1oP99KFbVbZynCtxsp3K/jaUWZ9vyiwKLAosChwdSiwgq9Xh3rr2UWBRYFFgUWBKQW+ksHXDiiqwMkKxPSXTq7rpbUCFHWdjM63v/3tI4MT0PL+97//CKAQmALgBOz8rd/6rRHoJAuUEn2U5QM8JBsWIJOgLZme973vfXe3vOUtx3cdMFGBAAmAaR4OKCXw9Yd/+Ie7V77ylbvf+73f2z3gAQ/Y/eAP/uAICHelbx3goi1/AU8QgXuZG4FGMjwJPPM3NCGLlaCqAoMAv2QC6wfQF3pAJx9Lgg2ao4QtedyBwAnOiXYEXQmgA/7CH8bjZ7A6qKA2ElRKAFd08kCsgq8ve9nLRunpH/7hHx7BV7KPPeguPifffL7OX/oAYEcWoTcZxATykUeCyQkuJr2ynwSkfDwnwIx9tl7KQDduB9kqnlYAVSVvZ2JmO505tLHfIS/Q2cfIPRnk8b4r25LzyoCAP5OA4kF3BUzxxVWndu1rs4JnT2ZfTvdq3qM5zmi132k3k/cdrZNOFS1cb7bodqCFz30/zgTlvK2UtYq+OWWCe9YAACAASURBVI7umS6YXYGflYxXeiUbk21UbUrePDuz4nFHe7fTyWu3Admm+8NOd2c6Vz3TydHM1mjMaa+yb/lfn2/nM/0ezzKqeJU6U8l0B2ZXtqvyzb7O6Giq59J2VHQQzXiGLFeClZTvpxrHRz7ykUM5YSpv4GPwvWwA47gDNhnxmQxXMlvxQwRd+ZH/dTnl724zj/uI9Mspr9U8xFN8sMoRkxH7iU98YmTpkg3LpiLWWWzUIgjLHPKs9MqmnsabSdZgxUeVVx+0MPvktrSyUaKd7nPaOV1ntlS6eib2vFonnGYD9zRIvZnZ8byWtHY7Uumj5pJ64fNPWvgzzGHmT9OuVT6nCtBXdtPnmvbRN9ZVdsR1vKKneOk0mtG94+cxsp4yOKNvxQefe2WvKpp7Oz4vvzfH7n6hej71pfLh2UY1dm8n1xGZyT7zQx1fk6fZ3xafO1vgGxq5pwqCplzlOs9tgNuupFOnj74+qtZgkvtj1gon7onKM4fSxJ7hysbH/WfPYD3Qc8RyT8HYXnbYA658XwVgD3Kzz5gdjVh7517z3IWPz5i6ri0KLAosCiwKnBUFlnM5K7KthxYFFgUWBRYFjqHAV1vwNcesF1xebKvgq4NGXCf4+vu///sDICRg98AHPvAQPCWrlSDnS17ykpHFQdvKciTLkoAt2R4EIDkb9u53v/sotQsw6lmXeqF18C3BiQpQqMA6jZ9gMAFAzh59+MMfvrvgggsGEDvLWHRwNQEVBy0AgP/Lf/kvu9e+9rU7sn6ZK8Dud3zHd4zAKoFBlQ8E+AVA5XuCst28xacqu9cBBs3PSyE6yODgg57jOllAnMkLPxiTlx1OGekAvsxAFEAi3nCd7F9oj0wQfKXUMyWoyezJ7EwHMpLeCXwQPH7jG9+4+83f/M3de97zntEeWcRPecpTTgvsVgBMylMCnil7HYAnmiYwlnSv2q/orHYy2H+Mran61HebAFhknjovttpI+Rg6ZSCSP+/jcFA4QT/uU/CVa4fSxEYIyVkHnJXj3oNeDhg67zpwt7I3HUjbgYnJw9N4IqBtn21cAbLZdjVH1/8ZmCoeV5nEOd9j+lV7oksH+qacejY0zzjQX/mClKchH+ecc1pmePLS5dR51+nuls55exXPO5mZ+TK1mWOirWoDkNPH7bsHszu58w07M/tU6UolD7L/Fd28/bQXeS1tqvtCxoLPIuBKRivBSs6fJ9uVHzYUYTfwrfhYNjcRvMTnku2KH2ajE3PP8sFuezPgmvKyZXO2ZKezqVRyYF4EkT/0oQ+NOfEdawhKEd/gBjcYvpr1BfOYyeCxY6j8kMtS5T+lp/6srxUl+1vBV7eBbs8r2540q2x1pXPDl4d/U0A5ZXHLRmef6QNy3C7bPteZ/OQzuUY9zW80jNZ96Wf9eeeP2xfXQbevzuNqveG+x4c1eGDn3W/RvdOPyhZ1cu73HiMrMxuYcxF9kgbJm5lvEU1yg0zKSfrwGf/lJ5Le8hM5D/EzN9xV/ix13fuQPejG1tGlarPSIe7bykBN2at0rJLfpE3lgzt9rfxgJSsHOYlNMAf/rSAqVTPGga9fymD1Z4fc6XpRxvhg16y9U419KVA7Pp6zh79Zc+43J4579mvPc89dwdez9Z/ruUWBRYFFgUWBngIr+LqkY1FgUWBRYFHgK0aB/1OCr/nS7uCIXs54+aWsLsFXMk0ANSnfKxCX80MJiL361a8eJf/IJvmxH/uxARgSnCRQRiYk9wMmkvXK2au3uc1tBlhKxqKyOvhdlaQV6MFY/KxYf4FO8AqwljLA9E+WyYUXXjgyJBmfvzwnQJOghwMt/hJPueXLLrtsBP6++MUv7q53veuNsspk9l7/+tcfmaUOdCeA5ADNDPTI7FbRIsGKCmjS2MVnMm3I0iUjmdKLALtk2TjNc758zgyI2VygOwF3yjC/8IUvHLQg8H2zm91sBEirjI4EdPQ5+URWE6WMn/Oc54xgN1lLyNEv//IvD2Ba2a8+vszycznhbwXUZ+fGVkBYAk/iRxqV1DGnbwXiVHysQMuO36Kd5MT7S7DNwbEKtKzaSN7n565ffe+y5GNNwDKBOwfZTsgHGb17UKmbD3072Ol2Q9f0nY/DeToD+aQjonX2VY3L9Tj7Thnq7EMCx26fnLadnfR+9GxmnlROMmVdz3obyU/nv/7OMep5B0LTNjktU5bc3jlNU5Y6x9/d1/mI7K9r1+erewgWpq7qs2/y0TmdFa1EJ22igh7pL8QrzaG67jZCdHMZTvmr5DFp1/G/8i8z/8eGGzY6scmL8rz4lXe9613j7FR8LMFWfBmbnjg7nUxRgq0qJay2mQ+01JnjOT/RyW1tJc/OY7+3suVnIo/yE6xVqO7wzne+c/eWt7xlHOvwTd/0TbsHPehBw4fyt/xc1Wdn/ysZzLn4eAc9VKK3CA64/5vZnarfSs86e5X+JOUnbVHJH6v6IPlOnT58LjYkuf3sfEwnC04bH3veX+lyxUu+qzbAZT8zn6F2JXPpB9y/HmM7fS7Jr1x/bfE+fUm2nWvqTt7dl8z0NOnpdPM2qnWr6JZVApKeaV/53AVf5X81DveFFZ1FT7fzrhNph/2zb4Dq/LzL/pbudTLndOzaO8YneyB2xo+0Ja7rScPKH6VNmdmmzoZ65QD+9vLvosEhg9Xsa+pP0jSzYT1oOzab6AgEsl+1gXE/yBV87aRsfb8osCiwKLAo8JWkwAq+fiWpu9peFFgUWBT4W06B/1OCr3rRmwGPXNOZpu9973tHVsmjHvWow7mpgKNf+MIXdu973/tGNso3fuM3DgCUEn8Ah5y3+kd/9EejPDGgIeAn1whWUgKYe2984xuPLEadxaqX0y5D1V9IKwASkJVAI4FXyiHf6EY32j3kIQ8ZQV9KAifAInH1F/oMAjtoBAjAnAhk/vqv//oIYN7xjnccZ5uSoaLsVh9/AgAOgnjb1Zy7ew8v8ZZdkKrnoB7By8svv3wEoAmif93Xfd3hXLkKvHPwOefvfTs4Ae3JkCYLmuAr8vJDP/RDo+Q02baA4lv/KvCEdinLSPCVdlU6mSzq5z73uSOwT9sC+zrgMvvWvGZBJ9pSRmYX/J+BRxUY5qBP9WwFms2AX7WR4KYDrTOg2uWz68efd5shWThRttIyOSsA2kGmSoedJg4s+vcOErstS9r63LLdbC9tYkeX5NmQn33p5E4HKx4lSFw9OwO3HXxNO9Jl0CcAW4GTfJc64XzsMqtSLjyQqDZPAxTtjOEZkC05Sxmv+D3TuZmubtmmrq+DDlgDPk4H0V32dbvzKvWvs2XOe7fHLmep81XwNflfja/iWcqlf65siNrN59JP8qwCygQiqXLAmfOsQ6jewBqC9QNleammgY/BB7OGYIOPAqy0w2Yg0Y82FZRlLC6bfD73nHNPZertz+Y7xkZXutPJacXHtEeMiTPjyfKl4ggBZ451YOMba6vv/d7vHdUern3tax+yYHOc6TsqG1fZmZTFnIf0121Wyor7G+f3TK8q+Uu6zOaQdm/27Iw349o+UFLZmFyHzdahlfxXPjP9i9tYbQjL7NSKd5WPrdZRPobkY6f3lY9K+vg8juWVP+PZuD4X5pDBZre13dohN5q5TUxbrfYz8Jnj6OxB2vnsS9crO+c6kvzydipeijazTXUdfSre572VH6r0J3lftZNyXvFQslnpnuiUcl7RzP3L1toydSl1tOJ51+bhjFY74zVlQfMe4y4yXyt7ekKfiszXQ5v79hTo9UDtaMPQ7xNlivdZsOvM15mXWtcWBRYFFgUWBc6WAiv4eraUW88tCiwKLAosCmxS4P+k4Ku/7CV4qhddgqsEXv/gD/5gBOwIvhLE9AAlwCjnlREEI7jHNbJVnve8540sDgKxZCcCLPLDdUrSUhoQUJEfslgAFcnuAExVoE4vu3rRnoFezAfAldJ9BOle9apXjVLH97nPfUbmCNmSVVCU5xRQoP0uq4r7CMS96U1vGmfJcqbszW9+8929733vca4s41YfPs4ZwNgFSRLUqMCgY4BWnqMPgOsPf/jDY4zQmyCxnznbAWq5yzzH6/NU8JWsnRe96EWj7CNlh29605sOcFxnvlY8FPCRgAffE2wlw/oNb3jDyMIm4xo5u93tbrd79rOffWi7CwrNQJjkTd7LZz+LtAKOEmSpeO/PnQBU9sGnCuiRfrpups6mQXKZyHG0dLDzqBIA8rll2wcQiaOq7JzVGZB3DK2k6wkSpoxWoKTTsQOFNUeXOY1ZQZljgbtDlkNRdtl5nmBm8tFpO7MXXTv+fepBJdOyCx2NUkcrwFbz6wDoDHDpfsmz88/bd/5vOtz9DcfSr2uvA31TXlOPO/pV9tvplXx08Lmzj1VfaTd9fALmRVv8bgY60u6kransVmVjPMutklGnu/sQ5zV29nOf/dzuM5/9zAg+EngkAEkVDTJayXAl6Eq2K1UVWDMQcJXPzsw4D74yJp+/y+Z4/hrnDIB6JgeplxXtK/lKO9XZdX3P2NjYRhUJAtDQgdLEtEOwmaoV/EAD/HkG1TsZ72xa+gmfZ2XXKzssWkh+Zrb3IHN2Jmsl85Wvc9lL3RQdOvnb8odcz2BnpccznXPf0slC5bOdzlzv1qnH2q/Kfle+MW14ZcurLMlKT5K+na10vkk3Um6St5VPTFvlnytZ7+xnZeMqGZ+1uTXX5JvzOwO/Wz7Hr8/sVafvlS/v/H2lgz6XGZ2qwPmMB/mukbqeNrvSk27OHf1n/i19Y/f5tDZOVRE+BDxTp4bMV2WHqzOqLRt/K/N18Gp/putpdNgHhb3U8Lh1BV87k7q+XxRYFFgUWBT4MlBgBV+/DERcTSwKLAosCiwK1BT4SgZfvUcHGqoXcL1g5wtjBb46mJQgEFmkAIBkMxKw+xf/4l+MrAsF0pIKvCADonJuGdmnBG05l40M1L/6q78agViARAKttEH7/E02JoAi54OSQUqg1wE9xq3MQ40xwVa+pw+CjJw5SpnCf/kv/+UoCUymrUDaDtxwIKjLOOD7Sy65ZPeKV7xi0ISMV4Kvt7jFLQ4gqLeTQEW+FDtAkWU2fVd79QJfgYxV+9xH+Ub4CA+VOQP99CN5yX5mWQkJEDJeykxfeumlI+sYmj/60Y8eZagJlnqAO2nk8qprfKdM5l/91V8d5+IReAWMpuzk7W9/+93Tn/70EXxV5uuMJgngqU+BiwliOyCYoFEFNM7AmQGMxPmWCXid+Dwpgei0yjlV4HSCQ2k7DmBQE3ygDwdgXS8VfEy5SX5q/jO/4Xrd2bQEWH2+zq/cQJH8qkBAxuZ6n8/oc47BbWbqRI7Pg7tOR6cLMi+eZUChku+09a5n6TPc9uVz6jNtSCdTul/tSG/Vh9PSfUzqSdLI2+nscAeyVnakk7mU2covJL1cl1IOjpFtPdMFpjs7k8Bz0sz1y2023yNPtOuVByp/kvx0PrnsO01SJ8TnlFPnl8+FsRIkZb2AbecMeSo04MPZ+MW9bOpikxP2nuxPbfASLd2XdHou2+u+ZSZDlX13f5yBAueby3ra+FwPuA1IfVQQFtr8x//4H3fveMc7xrntBGBZJ7HmYBMb/i+relSy2M230++Kh5VdrnRCc3F7mPLVbXKr7G5le3N8uR5MfXbeu2y7/ar4k/5zRgP3BfKZSffUkdws47rc+Rq+lzwmr13+JPdpV7b4WOnxzL45jdR2N75sp9K1ig+060dEbM1BdOzkPulcyUv6qpxnjqHqq5KvymemHnb+JX1p5SNnc/Z5d/NzW5T9JW+SjtJ5+R1/V6x45rYi7aXrk4/J7YHolLLu9iZlzt+7cr3kY/S1SGfXT+tnX+pc2aYH3Tt1EOupagwRfD2UebfKC5U8HJ7b33dahuumkn7pnNcxrn2geGW+bhFuXV8UWBRYFFgUOBsKrODr2VBtPbMosCiwKLAocBQFvpLB13wpdLCgAjCql/58mdSLc/dSTKYqpWTJ8gS8JfjqZ2w6UQQI8WJLpiVnwZKxCJDKmWxkqlD+9t3vfvfurne96wiyktVI5iznuHGWJxkuF1xwwSiv56AqL8i8xDNOB0H9xZdrAJX0SWbqxz72sd3jHve43a1udavdda973UOgUbTKndmiQQKGTmcFX3/3d393BF8f+9jH7s4///yRkZPj1dgcHPCx+/f+rINXeuHPIGgX5HEgRPznN5k0BL0JWlL6WcHKPO+0Ah78uwOQEBmb4ssVV1wxgtPwnrKQZL5+3/d93wj6uuz53xpzRRuC88gfJZ4BmMmWvuiii0aQnTNfn/a0p435eBZvpwsOnDmw0QVfne8aY6U/CZI4jXKezp/UHX12kLjTyxyby0/2kUBcB3Y62OdjmfFfz3RtOmCVc/FnEkCcgXAd3SoDLUDO7UTXlwN9Pv9sN+npdjZlIZ91ALHrQ3rggVfp11YwdmbDnL85jo73fJ/2MG2E25mkTSWnfKdzT3PDg+toJcedD0wbnfLTjcv54/zX/W6jfTx+3W1DyiZt+hmv3l7ln9N2OJ/87y5bSufEul93mVDgUxuZKpucGxDShm3x2HWt0lXaVx/MQ1muVDbg7Hj8FGOmWgUBRn6zOYsgLP4rfaV0PH1i8itlQmPL9UQlEzkP+traGCB+Oa8qWyp6ue1wnYKnrMOgE+X3CcKSDUzQmo1lVIBggxP+cfbP28+/XUZcBl3mKruXsp/y7TypbEzlZ9z/uT2onk+dPTFGy0A7oVcKfFigQ34q7Xfam9kYkhapy2nPKvuvcSQPRBNfs/rYOr6rvc5GJf0r/5X9pByk3Lr+b9nrmV3mWrWBRzxwu3QMLZz+ye+ZbKYMum3tbIzTPfle+c/0N5Xvq/TX/d5U+e2i+52K352eZ/tJs5R3BV/dx2d/M19SXXN75HbT+3aauD1yu+I0yGNm8r2w8hvJX7/nIFv7YOthbFY2+FheHeRgj157yeDRhjJa95s7xzj2Ad5DH5bh2vW7gq9nwpF176LAosCiwKLAsRRYwddjKbXuWxRYFFgUWBQ4Ywr8TQRfqxd1BwhmAIe/qCaAwWcFR1/84heP7EnK61JOlnJ3sxdnniMA9/rXv35kLBIou8lNbjKAfLI4yF6hjCDgKv845+yLX/ziCKJRppbAnV7a9dKsHcqeUZDADyDl7/zO74wStWTOPPnJTx79EtTleQcCjgm+OhimF3ZK3xKMftnLXjbKMFPW+Lu/+7tPgMIOpuQYaScDKw4kOO/En47WDoBkP7rGPOEHZQwJgn7913/9IfjqQd0EGQR+dcFoVw7mRD+c/0uglLP6oAnBV7J0KnmpQJ4EMRjz29/+9tEu5SaRi6c+9akDjL71rW89/qb0ZAaRO+DGAZgEabqARgUgdmBdd2/qaBoWl5ek6xk9W5S/TVqMz/v7AHNGqbKtf/tbuLei7WEHPk1fOU5OHC12oGgHducwUv8OemLA1pYc6ZlTA9rtOBfLwTPXmwQHt8ji110mZsD7sUBx6kI35sqGH2vzu/m5jUobVMm4g6KdTarGWQGzqZf+Of1ap+fJl2Po4fLagecJ8m61y/0efE2dSFp6VihtE2ATiM3GIsr7U9KfTUxsqOEaG1Gw7/hn/uY7nuM6n3UfG27EV4KYBOt0Fjv2GTtKFiXnc3s2ZWX/014l/2d6o4xObDhlhT/wgQ+MjM6Pf/zjwz9x9AC2nsoJbNAi01PZrqJf6obsemU/XH6r+5LXW/bW7Un1bGVDnF7Oc7eD3pboqXv5DX/JDmZTGVUsqDLB5iTWNtCJ7GCC1PCutNF2vnJn85I+M1vlY/PnXBbSdlSfZzSsbM9sTFv2oPIVlT1zOUqd72Qsx1X5gJxPyor7O8lZykjawxzPbG1S+ZBKV9WGeDmTp248PJMbOXxOrkdOl7P1j1u+2uVVffu8Ov9djTPlo5KR2Voi59itYXRftQHq6qxVcrwVzasxVTROGdFz8mX+HndMP5WN72xy+oGOV56F7TqW9s7lPv1Grilmnw/PRgD2cDbslrBuXR8x1lOB1kFTX8JXSHezxBf9zr3muQsf36L5ur4osCiwKLAocMYUWM7ljEm2HlgUWBRYFFgUOJYCX23B1+pl1MGxfHlNgALg9n/+z/+5e8ELXjACpGSsEswkC2UGGAAUEqB83eteN4KvZGcQgKWcMIAr5YjJoH3oQx86sjYAfwGN+fm7f/fvjuCgXowrYM9f6PViztgBdBkrJYcBoH/hF35hlDMGvKWdKjsmQYwqq9TBULJPCO7+u3/378aZspQdPu+8804LAFYAjwd8s98OwHRQSPc4iOHgHH0K9FD78BCQlnK9lBwmeA7onm05P0UDD3R3IKVow70ESslGJVuV4OjDH/7w3Xd913cd6F/pUQWgcB+BA2QFOYJ/BHEB5n/mZ35mlK+mBOVTnvKUAdh78DUBtQ6k6gDFbjwdUJfAUNXuzH7o/i2wLkEj1+18NgHtcuz7s16PAuL87CnKpl3jGifOeQVUkjwN+Yvga44nZbYD19we+TNZ7jh5VvLAAsgVCO3fVeBofpd0mwF33bOSC2+rk78K4BXdqme6+7PPTjbTHlW2x+Wuo5/LSsXnKvu1sjUuC1WWfOfrKjs809n0j5WtFc1SzpLmnuWZdOcafhL7rGApz1M1gh++J8hKYJV+8MME39ikxN98j42kDQKzfKZNnVGtwKz6kE/FVhJ8xc/qBxtK0A6fjI2lSgVBWI4YICjLDzbYadnNveKD+2jG+Gd/9mcjgPia17xmBF9ZW1Cdgs1YBBHxGVQ0cD/V2YhjfAp0rdYMM5np2pV8pE1NmXB7fUIGmw0yLju+3shxwFfoR/Yr56vja9m0xmYn1mYEruFfnj/vulr97f10vqgaY+qX62m2ecKG731I+oZOfty+dratsvuVLU9drHzgUT5lv8Eo+3B5px1tHOz0x21OR7OUA6fzbG3ic/X1nNM5bV7ly7ydXLOkH0rZd77nvdV8q3vSj3Q+byYD6VcqHU5adLbe6VHJY47X55m8q+bS2ZeK1sfobiU/MxpW/r6SU32Xmxf9+8qeuN5XvqRbB+Vcuc/feXzclRynvel0J3k640clcy43amvQ6Ii9jpXvOY3He0R7tH02bVqG7LnnruDrFs3X9UWBRYFFgUWBM6fACr6eOc3WE4sCiwKLAosCR1LgKxl87YaQL5MVmFUBhr4bOF/sFCQEFAYAJvOVcoAAowCkBFETgHFAAcCX0r8EXyklSID1+7//+0cAjWef+9zn7j7zmc+MAN397ne/UU7WSyEKGKpearNff8EmM+hXfuVXdu9973sHwPykJz1ptK0z0fRi7gCGgLEtAEX9Aoz/p//0n3ZPeMITBkBMAPbCCy88Ufo2eaUxZvDVx6M5a2wOFDn/VCaL7xx0ELgswF/jhX/w7p3vfOfINiZoOQNmuzKMTp8ERtQnWc1PfOITR3CAYDvBdUBhgutOc83b29Fc1A8BY/j4qle9ane3u91tZEQzx2c961kjoE8Q+ed//udH0EBlh7M9z3YWDWeZ0zmuDoBJsFXZaTzvZcycb1WQqQJoss/sqwLa9F0FyKbMp7z7GKoMgQTOHNxKUJWgqDJLKzvUjT3n6H12YGi25XRLOnj71Xxc9ySnXft5vQIOnaYu967bbseqsadsOB00Xgf1ujacD/l3J1tZLtTLBM/8kMthBVZqDj7utIHVPGU/q/a7+aVOJJ8qW5x904brhI9jNu5Oft1m40cIohFMpUoDv+mLM9LJ+OczJfnxadgU7scfa0zarERf2D8CldhZgqT84P8UcPUgMGOgHeyrgrzYa3w21/CV+DUCeGRUcmQAP2SiEqzNIGalD8kv3aMxv+td79q99KUv3fGb9m584xvvHvzgB4/g4Td8wzeMuaQMutwl2K5r7ru8UobbKbdfqUduB7gvM/fEV/8+bUf6RtdjNqkMGduj5SmTTsuZ3YeOBOcJuHNO7mWXXTY2nJH5yka3f/bP/tkInsMv/rnvSX1xuqY9n9mlztekjmYb7mO7Oabt8L7ShqYeVvY2bXnahs5ed+PzOeU62p/p7HNmMro8O39cPnNdVunYls2rfI7rZsWbLf+Wti71IfnR+Y+ZX4EmVQA7ZXerjZRvH3vaBedj5cu25pHPdzLsQcuqz8rPdPP2+c3sR47dZakbd8pWyr3Lltqr7Il8rHjqutfZw/S7lY3pNha4vaj0o7M1lRxnv93YvTywV5YZvNRhsFsCNLk+xqwqMwRfqUAcR8FsNr+Cr5skWjcsCiwKLAosClw9Cqzg69Wj33p6UWBRYFFgUWBCga9k8NWBghxCvmjnvXrhnYF9/iIpcFHZORdffPHuT//0T0cW6W1ve9sBzPrLdoIBZORcfvnlI/gKKEjAlWwWzv/kh+AlGS+Azz/xEz8xgF1lL+bLfwIketHU9wJlACQBkcm85JxZMngIBH7jN37jieBcBbj4+DuwSSAI/VD6j/LGZHpCk0c/+tG7b/3Wbx2ZQk5H/hYoIB74+LsX5go4cSCPNiqeO+ihe8gG/vSnPz0A2hvd6EYjeJ4ZRR2A5uObgTnMkeyrSy+9dPf4xz9+kIBzewm+wlvPmtL8xTfv2wOwBO0Blj/0oQ+Ns4Zph4DBv//3/35k8V7/+tffPeMZzxjBV51hm3JI2wKeHfTZAtMqGXAQLIGnCqSv6JXtdv3kPDqTk3ruIFXqSWUzHERO2XH97gBh/17AkoKv6r+S1ZkTUVarnvMgWfWcxu20zMBa6p6PacsmVjxzuvnfW3OtxiEbwW9tQJnpf4K4PFeVhhWtvK0EQ11uk5eVP8ggTueHOjlPHXSd6mS+0pFurDO5msl/VdYxeTnTLcYj2yW5JzBGcBP7S2anSuuTta/sVQKrbI7BdhL8pA1t5FAFCGw1AVE+Y0exdyoLjN1T4FX3IUN8p59qLaCsWIKw/KiUMWMl4MtYlWVL35SqJxDLSr6+bgAAIABJREFU5il8CEE+BXZTzpyn4hPzoj2qRuCb/+iP/mhsoMF3si4g+ErGprJtO7nwvnKdkDrt/HK5r+xF6nA1p2PtWa4vXO68zHs1jnGvZcam7krXXd5YQ33qU58aZZtZl/CZf2yyYuMTpfrTP6ZMVLTrdFu0dDuU/rSip/PDA2luE0Vj53/ycYs3I65taE9lL52XbudSpqTTsg/Vmiu/8/60TsiNBKkj7q/S13b6Nehy5VVjs1PK5jHrDO8n5522rvIhScNKH31NUfnZmb3u1iPOr6RNR7vKF3Y00zhzM6B4lrw7od9W2ruam+uO5D5lPZ87hm5Je297RuNOx9VnxYPU12q8He/8++RV2vxK18SzSqfd5lRrBpcBn1/Kumxh54PStnlbM1mQ7R/tfhkCsBrnYSOPzpRVSeL9YMb1LjN2byevec1rLnz8TBRl3bsosCiwKLAocBQFlnM5ikzrpkWBRYFFgUWBs6HAX0fwVS9d/ntrrFWmSL4IOxghMIgXTcDZN77xjQPYI7hIpifga/fSyTNkZVAW7z/8h/8wzn0FwNUZr3e+850HEEtQjbM8CawB7AIu+4t9AnrViy33CMijT4BHAq6Akd/5nd+5+8mf/MlRaldBAwfBHJD1uVeARM4VcBoQ+XnPe94Azu94xzvuzj///BHwBfT2fw4yVNkLVX8VeOnfJdBQATTcQ38A/ARfyUoFOL/VrW41sqL8GQcXHfRIenUyRz//43/8j91rX/vakW1MWep73vOeux/6oR/aXe961ztkHovOAjZynsrQ4veb3/zmISMEJR70oAeNdj7/+c+Pcs+UI+YzWbDK8KmCuQ6YOWCjuVcAUEd7B2M8+OrgTT47AzhT5qp+k970VQUWJUOVHFRgYQWgVRngHZ06ezPuN6Bn5Hjtd+Zv2ajDHARM7c+zmj1fjS9tiN9T8aPTnQ7Mc357EEHjTyA07XV1XTxV8LXSswQcO3lJWXB68Ldn2hwTfPWxXJ3gawWYpg44ryqbrDbcjqZtTnnp9LPiQ/Iw5SXb5jP2n6Clgqc6J53vCKwqoIlvwu8R6OQZ/Koy9gmOqRSwSgDrDFayWfGf+F6dzUpmqjJbeVZB2MwO88x/n5vLBLQkSMz4GStVErDlVKagpC1/M2buo4oEflXlbbHz8iWd3eR7/A8bZth0RVYvc8cv3+lOdxpZtawnGGtXPr7ykZU9mfHUfU9np8lM9c0jqUszUH9mg6uxulw6IJ82M/1W2mn4oixY/CKBbc7QRX50di58I4Cu89FntNsKOlQ6Ua3VOt+avj99kfdf2eZcW51Gdwu+VjZH48q2nR+SFQ++Vn4on6l0LOm5Za9msp608eCrxpz8qfgpmnfrhdHW/qiB5E/Sr6NLxadj+On0SX3u9Ht2n8uH31fRyX0O17UeTbqnDMtHVt8nHdIfVbrjz2zRrForbK21UjezDZ9v2h+XHbej/nc3x8oXO398ri53LhNqo/LFbuPTl/scT9MjW6PmPDp97PT6xHz2lWCkT//7yv899Go8e84kCAtaHevoDNgqqHoi+EqbRQZspaM+rxV83dKYdX1RYFFgUWBR4GwosIKvZ0O19cyiwKLAosCiwFEUOJPga9VgAh3dS7jfly/S3Yt1B4bppdSve/CV78liBdADkH3IQx4ysjwdiM+Xd8BVnelG9isvhIC2lB6mhCwgMlmMZNNy1ptA3Mwg7F6EHQDSyzjgMcDx4x73uNE2ZW8f+chHjnPsPPjqL+96ga7ABn95zxdtAZ6UOCazF/Cas0jJNAE8TxAhaVwBYuqvA3w60ENzq4AL2gI4B/z+/d///ZE9+k//6T89ZKJWYIXzIIMtFSCi76644opRaprMVEDfBzzgASP4Cm8JDjgooXbVlwd/ycqClwTtkTeAecpTw0fm8fSnP30E7QGUn/3sZw8Q38tKa04dUDe7PgP3UkYqENXl1Xne9ak2kq7+fcqKMuM8ozf5mADVLNModcl54uNIffA5pZ4KKBqyHJk53k4lfzMedCBrjtNtWepFNafkA58zyO1jrUBH8bsDv3zsGTysgMvKrktOUs6S3y6bvvEm/Ym342PyAI8DpjO75T7gGF/j9qBqlza6TSFV+95eJZsze1DR2vXXN4VwL59lp9gQ8slPfnL4HG1C4UxzfIJoT9CVABl28FrXutawWVSPICCms1Ypt8tGEuwl/lGBWem5BybdXniZ85SrBJld97wNlwvRSfMjo5IqBJStx+4yLjbx3P/+9x9Zq1SWUCWFpDttQAfWAGzMwQdht9mAxYYafD9B5QwSp/4671zOND+fi+6V/KQ+Srf1vdvGc885dwdAnv257rs+VGunSv+3xpzy7/PvfIN4nTaBEtZkFV9yySUjGxbfyOYw/D6b3JAtyVLawk4PK5td+QPRyefrspU6qs/VZibGomC427NBm30Ao6qyUPWd/Kx4lHz1dtwezmzPbN7VGCr6dzoq3sxkvqL/zAb4nDWvA633gSNfD1b8k/zN/ESnT+4zvR0fc2W3kwdOs45XGl/l/73v3FDlsuk+yWkhn1BtTqrsRacHlQxWfi11Sn7G+T+T54p+yf/sN+1M8tv5VG3a7GyInkueJ9/1Gdvla5otHXIZ87/TpqSNdl/mdHXaux058fd+A+HwNVddeWojw1VX7f7q//2r8ThzONjgIguWwOyYL//vy9TL5o1x7rNZS507C6R7nflaean13aLAosCiwKLA1aXAWbikq9vlen5RYFFgUWBR4G8LBf66gq96UcwXYr0kJrhUAT8VwKfn9HIrUIGMFTIqCH494hGPGKXsHAzyF2uNCRDwTW960zizk3LAgLScGct5ZGTu8IJOeWKA2yyLl0BM9fLrIJSydwjWcRYrwd/b3/72uwsuuGAA2l2AUu3OwIKkqcZGn2Rmkt3LHO9whzuMwPItb3nLw9l4PMt9HkTwuVQAgJ4BuHZQ2oNBVRv+nY+R7CsCBO95z3tGUJSzUzPzNeUlA096ya9AHo0XGXnlK1+5e9nLXjZKS8NnzvOlVKaXlHaQxWmrMZN9RVAesJ/5E7AnoxgQmeD6c57znJFBReDimc985u4617nO6KPbDOByUtHIeZ/XK5BW98wALLd30r0KRNR9oq9okCCeywlywb8ECZ2WnrVS6U4VkPO5aqwZ4JXdqfh2+E7lz/ay351veAJ0MwBKwdpq3KKP0y1tTz7XgXNpE3NuToP0X26f/LlOL6UjaseDZNlv8tXnXI15a/5OZ5+Hy1yCiH7N20+bPwOyT8hjlGPMTTYzPUuflPxlftJhjTvHlfxyfRL93baJX8oopBQvP2xkIZjI32SFkuVKZQFsFnqp8sA8j4+j3D6BVgKqbMoh0MgP9ld+j2AmVR/4jJ3MLFbNjzG7XdB407e4XXK/5zTxuabv8+flV5k3mbtUs3j/+9+/Y6MN2buUtuUYAnwtc5Cd5zloR4nld7zjHbs3vOENYyMN/gc/SbYrgVfooGfSDrudzbWKeJa+RN+fsC172Utfm3oxwO1zTm268Gtpt9OfnNDffRudbUk9m+lz2pwTuru3l0OuLUWKz9AdeeTsYKqVsEYhIxYZZAMc9KdqBEH/3Nzg9Eyf5PJT0T1tcucfXX+r+bsOd3bBZSPtk3S3W1t1cuX0nY3dZYz7vFpBxbPUUz2vtZ3Lj9NDNqvyQy6DlXzqjO4tPunZ0kfsy18nLbI/908pA2670zeKz5UvTL6fpquR3VeNsaJL8thlB33B9mKvK3tTjcnp2/nZjr+d7UoaSp59LZa62PEgg5QVv3MdkL7TbYT7bV+n5DM5vpld1tiP0XVvVzzqZGVmPysaqz3nvWjjNsPtSh6RofuSHrQJ7VTtgk0+lb87jGsj+NrOzUsOH4l4M7aV+XqMtKx7FgUWBRYFFgXOlAJHuqIzbXbdvyiwKLAosCiwKDB2qXanqxzII2Cyolf1El29KOYLvT93DCDpfefLt1721SbjJRDG+ZtkUnC+6Q1ucIMD6FQBEDwDKE3pWAKTBFkJkJF5ScYMWT8KmM3okGBgjluf6Q/AkQwkgq8A2ZRHvve9730AGf2lueozr3eAj76nT0BpAoGveMUrBiB/3nnnjaAj88tsT+eZ87QCv7kuAM1BlwT7ZmMU/wi+MjaC52Qsk60EUO6gRYIFSWeuM99qx7nG+prXvGYEXylvDBhP4BUeEJCogKMKqKB9ylxCU8B+AvZk7agNrl100UU7MssAjznzlYwxAhoJlKj9LfnKczY7IKnTQ33vYFCagdTrBIxcB7m3y6AQHzqg76AvskLNqtdBtJl9qQCiru/TwDADb6s+Zu0cw7u8pwPxXC5cFhJgre6rbJvz+xg74jYqbUAFdFa66JthOj/LfLAZ3EtQkOxxwD59r0Aiv/mnMu/wGFuFjqELCgro7FDu45++d9l0OXbw0nkrGqaMax5TEJLyfHug/ZigWNI3x+Q2nvagEbQikIi/0g8BVnwWtMLGYz/ZTMR30IXn2FCEnyGAiC/jh6xCgqz8EHwl4MXmH/7mOrQk2NptxpFeVpseJO+6JnvsPMhAhtM+gWvXFwfSK1Cb75AlaPDRj350ZMLyA50IVpBVyYYbqhQgR9z7X//rf929973v3b31rW8ddCTjFb/A+a5snEkfVG04EWhd6fpMflL+0p9VyzTRSjxI++D9VaD8uJ+gqNnc2SYY14ct35I6P8a6z0ys7CjfKfjNObtkLBP8RtaRRdZvrMU4CkKZx853p8XM11R0TdqoCoIHid2GOp2rdUdn77wf52dn77PtzlZ064X8Xvozs188Iz1N+faNEbk+0HxyXj4G6Wx1j77bGlvSYMu35XXpp+boNsqzq1OGJF96vvKz3ZrU7630QnNymuYzlf5j27DN6Mfsn+vtMfT18bgdyzVg8qLyrdW4KjuifnKTUzWWfD7HleOoZCvpmTago8GU0HGxGkcnCzO96ca6RW/N6bCGMFt/ms3T5oD9OpwNhdKRa557zc0NG2wCOtDsSoMU9r7lRAli+Zv9evtwDVdUlCCuaL4yX89EEte9iwKLAosCiwLHUmAFX4+l1LpvUWBRYFFgUeCMKfA3FXx1UCRfuARCJCCZoJdfd6Cbvyk7TOYk55yS+UrZwarUq14YeYYyjGS8EJQjUAYYQzDtrne968iAAZh2QMrBhwRrHBismMJ1+gMY5sxXSjs+8IEP3P3AD/zAoQywwCro42Az7Qm0VoDBX9Aruuk7AE5ATQLTv/qrvzrK+hF8BYwGiK/acyBC18UzD7I4H/3F38tuqS3dm6A+41TwlbLR17/+9QfvVNLyACRc41SZq5yrQBxd86xLHzN0eOELXzh4DQ8oK3mve91rBE4B2TUun0fKqcAJzgSkfDEBbDJ1KOWseX7xi18c5RQvu+yyEcx42tOeNrLLVPbSs0ycFik/AqUYgwdfE4DR/LdADNclB2L8e9Fw2ta+zNjAdfaBpwpISkDXQajspwP5KhAqdUvPzmyFP8N9TvdBiyuvOlV6rQCCvP20YR2dKuDUbYd4lt/lOP0+16MZ/dIudf2qL5+D21SXK9e7LgCF3ikYqACrfmszD9f1Q5lbAokEW2if7wkwYiMJmPEdQRf+EXjlbwKGyl5kHDpnVMEZZWgqeMg9bke64CzfK6jrdsqDDxW9Elh1OrkNlb65jdLfojm0UiCaa3yGNtADWvHDxg42fADC85n7+QfdREdoQvlzfgiqYnvwafzgc6ChbJH8TBV0SVnQ/N0Puf77/e5TdL/owby8yoAHB/xv0Ufy7NcygOu8ER0JPJNNSdUHznLleY4j4DxxKhEgY/j+V7/61cM/4gvw+2S8SmbcVtBHjo/5MxZtQnJ9rXxj10ZlYyo7r+edNqm/4qnG5s+4LRi8U2ncK688BGQ7O+r+yX1k+vdTjnAPql/j1Lql4iG3iXYqH836jbLPZCIjq/hVNotRVYK1mDZfSO7cj+U805aKTvlMpcP5bPqM1IGkWWXH/TuX17Tl2ZbWgaJjjrdqt/M/ea9kxMeQcus6nvYt20vfkxsmdH/KUkcv55XPqbKz7ntY62Eb+c0P8qUfyQk2CF+iH51pzW+tt3Jt4XZcuu78crvkdPP5eZuak9Oj4l3nZ46xGxl8zT6dJ5WP63jstm4mg9UYfb7uHzp+uy2r+k3dTjl0een4siXL1RxPs6e2fux0qmuno1PKWSeDus/11/tyXXR6HTaesOa48tTGOIKvW0F7BV9VdviU2T/1fqY2q7EMuuz2Zdn3AdxuzD7+FXztJGd9vyiwKLAosChwdSiwgq9Xh3rr2UWBRYFFgUWBKQX+OoOv/nI6G1QCrXpOQKKe9YCUv1DzN2eIAd6RAUtGI6VryTjM4KleXmmLQJlK8gJWEyzj97d/+7fvbnGLW4xMGD/HTuNwgMRfhh0UrEAFspPI8PjFX/zFEdzlvNGb3exmh/NNadf7czCnA6wSsMjx8BxZUJRXJPhIgJOd8//6X//rMT+V93WAx/khHiQI5/xMejgQwDXPOqjmx/gIJpABA8gK2Mq4BIT5HDtATOPx4KvkSGUOn/rUp46gKG2TcawsJ2U4qR/no8+NeQDaU3L4LW95ywCHycwBKNa4CI5Q1vjSSy8dYDGZr9BZ5+w6+OWZIUlfH0sCIQlWVIDSLECRvKuAH9HOgaxDv1ftTgQrnT9d21ugV242cNuRYJr3kfJQ2ZlKRw82hrOurCzm7HnX/wRMk4Z+vaNl6pn0prKbSeNK53x8LiMJ6FY04zsPlKQOeBvVBgoCgAQHKR+OLvOZ32ysIID4qU99agQNydLkmrJeZdNlI3ReMHPJzShpixVcVYYsQUU2lHiWJ58VpEUHPWDLHJU9y7Nf+7VfO57lHpXdlW1wGfQNKU7LpLOD/vyNHSJIoOAynwkSUhGB3zp3lc/8jb8gQM19jJPnsIkEVQk4YyvJ6iSYyNiZn4JUsp0KSKtUcOqh23f3u5JND5a6XHb+wm1/+ku1KZ8sHXG57+R2Js/Zp2gNvShD/K53vWtsuoEWHCtwj3vcY/hDgq+sG+5zn/sMX8BRBfDf55a2Jm0vc5DMJi279YKvZ5wW+r4CvqUnGdByXeQeX+/4M51ddp67nexskeafdOhscmXL1LbsjfQGu4CNwL/iP9lIx6YCeEYpYjKXvQy0j8HtYwZbKlucz07nftXeFu2DC1trsc5f5Zqwko/W1+03PY1x75Ei1x9fV+R8Z/55JqOp4+kbRefqPrczWgOK727Xs83ZWN2+Su8IsuJLKLGOTrOm5+gRfBGyxGf0XptZZAexp9h8Mtyxn2z6I9Oavz2ztLMF1TrBv0tdTN/geiF+pW7P7FDVXkXLHJOvRdQ+/fq7VdqKSrfdPlR+I8fS2aKOjinbs/WO26Ski+tFjnnmw7bmnDam8guph6lrFX+3+FrZKbcZnV2uvh/+6hrnjGENHb3qyt3//v9ObY4659xzDkHUkkfKWtVmTAu+6n5t7jkc67E/VzaDr8mXys6sssNbFmddXxRYFFgUWBQ4Gwqs4OvZUG09syiwKLAosChwFAWODb4CauiFuXoZOqqz/U3VC2X3sqoXQbWfQL/369kAgPuUggVkBVwls5MAZwZfDy+aV145ggCc+UopWtoi6EeGEAAsYCwlcL00WY5NL40JDDC33AXPPWRMUo72+c9//u57vud7RoYumaiAQGrbs254pgJnDy+3VvLSX8Dzbz4DRHMW3mtf+9qRCXS7291ud5e73GVkbmaWaYJcCjb4/CuQw8EE568HX5MftAMf/vzP/3wEaAh2EMxUWWRlpDkY08leAiLcR98Efzhb7lnPetYoRUkwFPmABgC7XnY4QVn1JQARYJjMWX54HsBeGdbcC9hHiWfozFwJtHvw1dsX6FWBqN04JHNJg0qfOsClop8DqTlnPld8czmc2QjJhZe4dJC1GruPoZpzNbdjZeQA1kXgtQN+j6VXAmM+7mq+FTC4Bb4lXaqxdQBcPpvgYGZXbQF5GisgN5s6yCJU4JWAITYHPyKAHDunM0V1hii6ww82iB+uyx7xHMFK56uymZTRpLYJ8vK3+wsFP7EhsuPKFqUP2RZlQfEd4DzjZHyMi79ph+/5GYDlPqPWbbPGqmAuvxmjQHiVCVZGlrKr+F7jZJ6ig2gAPQis8kN/jIuAMkEoZQMr4KqgcQY3Z/p10M0481aykhuA3Le47KXu5X2VbXbQXL5F46l8auV/fQxqT7aasRPsx2Z/4AMfGFmVBLPxL9oEQPD6R37kR8aGK53znvamArfl4zUv1yX3g9W8XQ99zOq32tyQulrRaxYon/lM9TvGvS8V7O13vqaTq5yT8019KEsq5QSdQZcJvPKDn2VDE7xhrXSTm9xk/IZv6EjFK/E/+ZDy5v6rGrPziSCFggidPFTyebg3yj13+lLR2mVoBEuucSpYknStvnMedT6+87VJv84PHuMnvO+Zf0o+aE7a+MY6kcDq5z73uSEX+Bt0mfNQsa3YVTavELTX+ZXYSsmK+xbWhc4H1v8EYNkQSdlr2VyXsco/V/PpNr9V9jPlyT87Tzt+pCxV6yXnsfPCfUXVTs7X59rpTPVMFdytaOk62V2v6L2lv539mz3X2T3pXWWT/Vr6hG4Mx8zZ75n5wS1dPMG/feUDH/OQ23O+FJTt2hsB1ChdPOxjHCeiNf+QyX3w9TT51DmwEwR8Zb5uSc+6viiwKLAosChwNhRYwdezodp6ZlFgUWBRYFHgKAqcSfDVQR9vfPbS3AE01fe8vOkF1UEGb799+duXoNXzgDJvf/vbdy95yUtGlsRtbnObAdQ5YJEABGAlgCxnvhJAIIuRM+EAdChLy2eVsFQ7HpCuwBC/T3/zm+fIwiHb5nd/93d3t73tbXf/6l/9q9POXvWSjHpJ9QxJzUGgvgO10KLKmuF75kqQU2WWyRK44IILRqlFgEw9J56ob9/B79cSAEjgxmlTZdR5+2R96cxCgh2A42QtE+xgXNDEgYxK/hJ4VPvMG6COIPvLX/7y8Tdn+hE0vfWtbz1+vJxhRT/NFTCP8s0EmmiXksWA9gKwmDNy+PrXv/4Q0Cf4SjYFAROnicuJ+HaM3CcI43p1AJc3sjkrneqAWQfNtoCd1PEDzwTy7EHj1Pls1+lQAZMzm+DAzoln9zRxOU15zs9uLxIwquilcWUQ8/BsAFMJrKZO6XPHr84mz2TYwcYED9O25ZzVX9ojMo3e+MY37n7u535uZCGhw8rOVBYqWZnoND/ot2eo6qxRAosA3jqLmkAM7aFrmhPBWIB1fqOP/K3sWuwb3/MMfwPCA8zL/nEvtobrmqt4gJ3newVMoZOyRvlewWLRTEFWz97jPgVvGa/GjX2hb5WnVdYVdOI+lbxU1i0l8KGfygZTjYHgk8qjM7bcDOG+xuVWMu26kDaj0j//zvVxtiHLfVeWf/e1RAdKdzY+ffiWnVRf+q2NAGwO4LxvzhYn8ML64J73vOfuwQ9+8KCvgvHdGibtt/Pe6ZXrgm5eaef0XGbAuR2obIG+0+aDDN7m2Cr7elhr7IOMlX1Le1DJTdqU7EuZVrRFplX3D/khuEbwlWoVnM+LbhN45Ux4BWDREYJrbvNc1tzeafxJj8qH5hqj8w0z2RxzpKQzgQfPMlN5zihTmmP1NZLoOvTefFnqdfoUjc91ovKRla/zZ33dkbTpeFj13clvygm8xq6rpDq2FXvO5jbWrvx8/OMfP1QHgM5sQsFWYlexqdhTfI2qGGg9SV/YY6o0sF5Dztj4R/s8T9Wcu93tboeqJrk29jVEtR5L3alsaX6nz51OdXolucznXJaO0VNfe1RyWPG/4mW1hunam8lRpW9dfzN5Tl+o8W35kEqmKz6mTUnfw/VqA3DXvutvd09nizSWytennRr3RvD1QCurBDOe80PC9zdVOnCgqYKpxQTGPcX1QdsVfG394bqwKLAosCiwKPCVocAKvn5l6LpaXRRYFFgUWBQ4VV5IIYCWHgAZOq+vuv2IJk603d2vF9UOOEvAQS+dfO/gOd8DplBe8AUveMEIrhHc5Hw3fzF3EEBtkC1LsAwQhrNGAfMAZzkXlbKyyspKIClfurmeWUL5sv6hD31oBHoJBHLW66Mf/egBDmk3vtPBn8226Vt9ZfBV46zmypwpz0b27XOe85xBH8rv3ulOdzoRQEyAQm06KJyAisaTYIeCED6upAuBV4A0ADeC3wQruUeB14oWuWPfx+x9IccEvZ/3vOft3v3ud492FZjnfD+CsF522OeYCgIASJlqgq9kSNzylrfcXfe61z1xVijBHQB+sqkBw5/5zGeO4LaXd3aZrEDuCkhzUMeBlNQdPeu6or/9WqX8qacOBCWg4/xPYEf9KXCvvhw0SgCpGrfzlHnyU8lZziVl08eXoFtnm3J8Got4Vz2nfnKzwcFWGGie7fkcnNY539Qdb8efSxnqbG3aCZ9f8lXXRhbYvkwdv7G92JTHPvaxAyz/lm/5lrEBhs0r17ve9UZpRwUvlT2adirtg+yz+wCXaacX3ytoyv0eHFYQUDaTYCz3ch/6DMDPbwVfyYxkI44CtNxHdqr8jQK+tIdOA9jzLEA/wTsB/PTBnJW5yt9cw58QXOV+nuezSmFKl2X36ENy7+c+u/1PnUpZr+S4072UyepZLwudPHCbnJs2JH/eRwVKpzymnOj5Sg9S5kUnZRbDawJ5L3rRi4YN//7v//6xAYm1gs4NroLabgeTvtJ1bRDKNUvSyPV5ZkM0dslA+lWf60wvKjujMVY+oPtO805apD1MP+H9u9/b+l76j75hU6jWgY1585vfPPSRdQI2hnUU9kZ6V60LnJbMo9uccrDTtinQ6V79nTZyy7+4fFfy6rpd9XfuOeceMl9dpzp/4vaw0u/MSMzx65nKDqespFz5XH1tnLrrdob7sJ0EV6lWwrqQwChBV/hGgJUwGMQvAAAgAElEQVRKImycoJIMGyXRPdZxVEvR5h1VO6j0WeNW9QRsOIFYNhBx3jDHX7D5kuNLqICjDZgzfUkdFC3wlcMfWcnq1AO1W8mDr/sq+Ux5qmx2NW7nc6Wzabf882zN5DLmMuPzmG2U8PnMbF6OR8+lP6zslcu0/k677jxJ2U/bNbNrW3Sr7EHyRpu2NMaZ/XKa+aaBSraq4OtBjvcB2NHnLCq679Dl++Czu+dUsnhf7nicEb4//7XTsZX5OrM+69qiwKLAosCiwNlSYAVfz5Zy67lFgUWBRYFFgU0KfDUFX6uX2Hzx7AAqB564h8CdgpuAJQTGzjvvvBNlxfJFGKCHc2IJhhI0Y8c7GVoEYwm+UpoWsEcATgIDHdCqF9gEmf7kT/5ktM15ZoCGj3rUo0Z/yhjqMjwTUOBzgmYJIvgzDnwAQAMuXXzxxQPYArh83OMeN0ArMgYShPA5HAPsqC+nWY416aKycYBtAGtkkyrLy8FUB0QqQa+ARAC2D37wg7snPelJIwuOzAaC7JSVI4MG0E4ZTxWAo35oB6CPwCplLAHlyL4hWO8BcOSIbGroC0j89Kc/fcyJTD+BNCkfotkBtNiDv7rfASQHepJXDqJ1QJ7PMfUhwTIHclJXk4ddu1sGqRpzF5TItjoQMOWkktsBKFn5xmPHmfdl2wfwar/HRTwatLWM5LRzDhLnvCpAXPxIOzjTkQTHnb8JwFb3unwCmClzjQAJwRE2OFDWm1Lm2DaCrgQalZnmc6zAzpTZKus6aaF2PCiYsql26N+DtLQlAF6BfT6rZKX6Utt81sYkaIefYe70J4Bec1QJWGXPKoiq0sayOVlZIXXwhPxYplzqrtuWLVnuridALppUfbn8Zd+04wCx+6vKjlS2o+JzNe7UlZQh5xk84Uz4F7/4xaNKBrabAB6yynEDKj/veuH0r+bp/s7nVtm1tBVp99M/ZNtqv/ITVd8zkL6zBVuyI/r688esC2Z2s+KhyyI6h++ltCxrFrJhyYTFD3M0BJvtOMYBf8w6ZpTuPveahw0i3vdsfeO2M+nT0cvpIf4576u/Kxq73FYbF5L3Go/b/xnvxKMMgmYme8dL9TfbnOZjrHx1+kb6VnD9M5/5zDirlcokWodyjYx0NkYomxVfwpqZdRxBU9b9tIuf0UaWXK+7bvhaTRsntKGG/il1TXUTZIx1IpVheA9gDBq/y1Cl05ID0aArWZ33pR6k3XXfkDJd+e+ZnOn+lOv0na4TW7ah4rnrRNqz3Fjm9HBaVLbUbbSP8RhbpHHQvzYIdrbS6eF8Tz/WjX1GE28j/Zaew2epooYHU6uNSzOaVO0fzmSlipSCrcVRHMcEXzWXQztd0Haf9er9jXFvoN8r+Hqm2rfuXxRYFFgUWBQ4hgIr+HoMldY9iwKLAosCiwJnRYGvtuBrvjDmS3e+NDrY5cATL6kEFd/61reOUmTf+73fO0oK5guzP6/gKzve//vn//vuNt9/mxEwuOSSS8aznAfKZwHnMyChAgASULviiitG5uTb3va2sbP+wgsvPAC+3of3U4GdM8YnuOj0Fb0ouUhA8mUve9nI+H3IQx6y+77v+76ROaBxJJiTYEMF2jigMwsm5fgJUnKOF4Fwsl4BvQBR/bxdl4sK8KzGxzNkTJAR/eQnP3mcAUwglKwzgq8qP+xgdkVb2iH7huD5Rz7ykZEVTmA/Sx4iTwRfya767d/+7QEOPuUpTxnBZIL4zlf97fypQPUK3KvAvwTTUu5zXqlXHXhXgcfO++RLglUzQNF51oFPSSefx1bbarMC5CrgaaZXFRif/Mz5dIB9JaudviRgnXSqsmxnNKvo56DorL9KpniWMQBcY3uxKWzoePzjHz9sp5+H7H1vyadoVMlFBcZqDhp/2nnRpJPPjq5pT1PmUrYc3Pc+PQCsuVXyUQHsonEGr9N2bC0IZvKoMfk4K73p5Cf7zvL57qurcac8zOxKZwOch7mOkJ5cfvnlo/w8G64IspOd/dCHPnRs1sI3aAOU6JGgfNqUyk+qr7TTFT31vIJaesbplfPKzLHODlUbl7ZkxDeIVHRO/XFbs2WPU/9dDpLf7s9EC+gKzwjAsn4hS5FMdWwMwXM2feBr4eM//L/+4alzPveoSjXuLX1IfjlvNPbqnspnbtHd6dhtOjnWn3S+XnZE83Bbv0ULXT8m+Jr98yxrJtZ5rIngGQEl2oJH8JT1H9murE1Z+7FGI+BJhjN+ROtBXxOmH63kK+2Oxu/ypeegOyWIWaf/3u/93lg7Etx/2MMetuM8WAK/aZ/dz6T/r/xw2ovOZlXyUtma1P0czzFyNxtnp7PHtJt6UH2u/PvMTqY/zvGdic/SpqoqWO/6XdmOSva8745XM59f0ZQxssFAmf26ZxZ8reRQZ0WfoNe+7PDQkaIUuuTi6OBrnPlaPre3x04fbYScydQKvh6jceueRYFFgUWBRYEzpcAKvp4pxdb9iwKLAosCiwJHU+CrJfjavZzmTvzuJdiDDtrB/MlPfnJktFBmlpKy559//tgx74C4A5LKhHnNa16z+5Mr/mSU4L3hjW44AqTsdqcNgoFedswBK55XyWCd7+ftOxDC9Q984APjvFcydO9xj3vsfuRHfuRExtTshVo7tKGH/lb7voO8AmZFQwcxeeb5z3/+CBQyh5/4iZ8Y2SNZYs3nwPNJywS3HNhTv87TCmwhG5eyb5QF5kxIgq9kNnhGagXOnniB32eFaTz6TSYDwfUXvvCFI5sZMI1ydZSt09lxFRjpCkVbBKlpBz4C7gLWq4SqA3q6j8xX5vWzP/uzAxRmPlWgJkF2Bb87miV44/KYY654ofsrPricCMBJGmu82W/Zl2WXJmhZgVf6LmVYY02g0uW+At1mc/Tg65h3ZMGekLf9PLw9D7Ckfvl4Kzu3NVbvuwOLUy9PgGpxlmBec+DZ+1JpW9mYY+bBvegEWeVkoj3xiU8cWeuPecxjxuYGQPNBXjIhiszNCox0m185tgrAdrn07C7NJQMaOZaUT9dLDzjovrR7so2dzJFRyzX5Cx9vp7ca+1VXngpwn3vNc0+cze1yl7IpmleyuaX7mR2X45Oeejsq76zvHNB2X+10rvhY9VUFQF2G0z5wzfntPoHM7Fe84hW7173udQPUJrDDz8Mf/vCRBUsgz9tOn5w2KGU1+/b7OzuWfHSdd3ql7U4ZyrHlRoDOFjmtVFJcmUnuB3Is1Xz8/srXVP4k5cltUqVn3E/wjo1OHBvBpg8CsWyGooQ0G6Pw82RNKuvex9rJf/d9jjlltLNhI5DtWWVN5nra5xP8oGQtbewrKThtOlnMeyRPWifzXAbms333Uc7HtOPel/OevmQTyCwl8Moaj006/LBOIsCqDTpks8I/1tv8zbp9yw90vsHH6LrP/Z0/9fkTDH7f+943qpewfvypn/qpw+bEnL/7Yc3fx1350Bx3+vKZHKr/tH+VnXA5qmg1+66yFZVPSdmt7LfLktOo0xv1k7I147eeyb6q8aRP9HE4fyv7lbxxOjlPOpvRzVnfV3R3O59jmvlyn/ss+Dp4sg++VrJ5bPD1WBnzvga9+W+VHT6WfOu+RYFFgUWBRYEvIwVW8PXLSMzV1KLAosCiwKLASQqcafC1e+GtXjrPhNazF2sHa/2FX2BiXtfLKRmv73//+0dZX3aq3/3udx+ZEABweulPYIZAKKVkCayR7co5r5SNJbDGuZ6UByaYkJk8mqsDJzNghjETXLzooosGaEhf//yf//MTJY0dFEsQwQNNzLcL1M5exh2Ioj2AaM5QI1vtR3/0R8fZr2Stic4V0FOBLQ4OKniYoEcCqrrOOCgpyLleZC4DmkJ3Bc1nWT4Cl7xPjUUyQmD91a9+9ShT+MhHPnJkyJB5TEYFwWZ+FOSVjKRs0hbZGpwFrCwbznqVTDiYQ7YEwXt++EfZYQBFla1LeVZfGWA4Rpdm4FX1vPPzGDmRDHbAUNJJ8ntK2U4BOvkvwcoTemTPdOPz790O5P3+uRqnQB9K5yYdHewSvxxEVcndyob5d6nDPqYtgLUDPyWjLnM5/qRx2uoOoEyaVfLlz+p++EAwBB1hswF2mEDWfe9735FN7zTswMsteVUblR3JcWcfkhPNJwMPOaeU+y0fKHmZZdBkQLhr0+2D29XD+Wx2XprLQEVXl4MEcCv5E21nvtn7zL9lX0Q/lw+398f6UufX1pgqmXf51fOUx5Z9ZnMVG3A4CoAy8vg/Pvs89Hf6Pfel8sepm3xGJjLw7zYvdTP577rDvdrkpXF1dmJm/zrfMtPNE7K430iR9kwgvcqRV/TIZ7zdLdny69CUoB5BPErVkg1LVQo24LGeIIB3s5vdbKznqHjBJhCVle54mjI0s5NuI1LOkjfJo8pe+z2dvDB/BTRnm+xEd59n0jnHqGc0Dt9w4u2lHqQsMT6qhLAOYj33l3/xlyPb9bOf++zwsxy/8HVf93WHHyqC6MxrfrPuY4OKbwTyPtxGOb9Ok8X90Q3VJqmqPZct5sAanfcI1sfIzQMe8IBxRjTvEtlXJbepx5XcJ+06/cs1Rcppp89uZ2b+prtWyUgnU24DK79Q+RbpQTefyg/P7FrSz/XX/d8Wvzr77O1XgW2fY86torHPu7IJ/oy/6/j4kh4+54oePnf3c26rT9grlvD7UsFbcnYm17Ps8Aq+ngn11r2LAosCiwKLAl8uCqzg65eLkqudRYFFgUWBRYHTKPDlCr7qZa0DqI4hfQKq+fLqbcxe+jUWQDcAn5e+9KUD0AEsIQjAeVA+XrXLCy1ZsmRPvOENbxgALGAd5WU5g4oMRwIIAEaeseQvv908KyCFrNxf//VfH22R+UompgdReSYBfNHEg6/0qfY7IKgalwNw/A1wSUD4uc997ghSM3/GlZm+3lYCQf4yr3EluOnP8LcDCQBdX/jCF0Y2Krwg8AoonuewJmigNvjeaag56hyv3/iN39i99rWvHWAf2U3wkpJylJuE12TAzkrZ0R6ZEJTEo3wxQVtKFuus1wRkmMsrX/nKAejT7i/8wi8cznx1niXglFlKzuNjdCnvqUAqB9NSPjseS28cvOqenfE9dTnB/DwXbbQV50+l3g252gdsOwA89X5kEJ5z7pfOmLKzSysw7ATP9hmwo08r1eZzyyBb2rhKb5P2fh5tgmmVzfS5V3ank59sy+l77DX6U5YT2Z2/9Eu/NOwnGw7QN/QlddRl2+WgkmHnSYKpKVOlfLAPYJ85diwgmrrZ2VK3SQ4+u57NdDdtaQKwCfDObP0JwDQ6TR/SbfRIOz2Tm0o+5L+kc+Kz+y7+rjYO5dxdb2eAcsdzH4PPg00+nOn4B3/wB+NoAoKt+AeCRZwZSgl+MvJU1WCmry67CrKmjOX6qNPPDHblvNSO2xd9V9njyv53/JyVfexkIulyoo3YeOO+o9LZyqZt+Tw9w282fpB5z9oP28NvytjCQ4Ku17rWtcbZ7vBXxw5oPed0PpZm3X1bttrtRepy0jnpmzq8ZaNSDtPOVjYqfbKP1222dAt7D91Zd1MuWOWE5Q8Iun7N3/uasXnxf/3F/zrwg2xX1k/whk1pvtnP+0ndcZ2u/H0lWx583fKN6o+2WZciS6zZ2axxxzvecXeXu9xlVGXR2jTH4DbY6Zu2rfJjuj/XAmnH/L7OR6ftmNnxLT1LmlU0rHxPNbbKluR8koZuOyo7N7vuOrJFq4oOKX++Rs9+vf3Z5olj7F9F8yrYmzIjOfOxpJ05YYP2ZYcPdNpvlhztWEni1P0tmTnT6wRiK/n3dlbZ4TOl6rp/UWBRYFFgUeAYCqzg6zFUWvcsCiwKLAosCpwVBb6agq/+IqiXWQfVHIDKF2G/X9dUvvYFv/GCAQT9k5v+k9397ne/Ab5VL+4ALGREAsaSDUkWJIE/ACUyaHmO4Cu78wGQcgwdcCAgNUE6AN/nPe95o7273e1uu3vd614nsifVXvVSXQV1kj4pEPkS7rTlb9okYwRwiQA0gc9HP/rRo0Qu8+VfAmPJHx9DZhkkgEh73KO50DY8IAhMxgqZuAQ24QP9d5lkCRJ6P5oXgCwZeL/8y788eHvXu951yAKA4e/8zu8cykqTaesZrCknjJWAKoAupQ1vetObjmcBDqvSfdxLaWllvj7pSU8ac4LnHvRwoI8xAwZ7QLkDTRyMmwF2lWxW/EiZ8XH53zm2DpRzwEtjrXTP25acedBR48r7Tsi8yjoiy1ddedBxB55pk2teetGDr+P6lVeOLN0sSVjxwEGpzJqV7CXtKxpXNDnB2yjZLADM5+Z64ACZ26kZ6JjXEvis+JdAssYgwP1Vr3rVyBCnzOSP//iPHzLpK3lJHejo5ONKP5EyLdo7bc4EeK10yvmSf6e+aA5V5pjzSO0kzV1/fNzJ986WOO/9b9neLvA5W0zkOHLsPi+3iT6XtAsVn1JGcs7dGNP+z+ZCQAi/QGCFjQFUMMAHskmHNQPl91WytrOX3Tjl/9xn+hySbpJR2tNZs5UO+ny6vt0+OD+8j6qd1GeX77SH/nw+V9nKar6VTKSc5qabbh2j8XBd5zeyUYpzO1lLvPOd79yR6Qy/KYFOJixn21/72tc+BP7IZPTNV1t2OXVYY5/JeuXLTtBrv8ko55k8TdlwW+jtVTx1WuW96sd9vH8Hbflh7cSmNp1DiS6xaeFjH/vYyD7mM9fYvMBmNzbgfOu3fOuoQvP3/8HfH0NQ374G7GQn5SJtb+UvZOdSB/icG9xSN11euUZZcjYE/vzP//zYtHeLW9xi98AHPnBkv3rwvvJJeXZ0zlG8rDZTVPKScpf83LIbSatjfeIWb9ROypzLkl/LftN2V/OYyXPy2/1uyrm3Xema+Chan2aX9hn/3Feth50W2UbVt681ZnPsfLo/L9nVvS7baaNcj0YbtslRf1+d4KtXvJmWLNZRH1fZsRQNCr6Cr6nB6/OiwKLAosCiwJeDAiv4+uWg4mpjUWBRYFFgUaCkwFdj8NVBjwoA6l6i/QWa5wBL2IFPwA0glcxGMjmVpZggAM+QIUHpYYIGBF7JhuEf54gBuFBujLPDlAnjWTwzsDjHzHPsouecVQBfziVjN71eoPk9C3R6xlC+jB8DfFbCQJvQiSxfACbAszvf+c4j4AxA6YBiB/5U4EkCKD4+AdQOHun8NoBSAt7Xu971RrDSg6LOO+eBz8vBD+b1nve8Z/dbv/Vb4yzKxz72sQN8JThK5mue+drNj76uuOKKcV4vMsBzZNHk2CTDgJGUOSb7FaDyKU95yiH4qj4qsC6B7iqbVzKSwFEFpm7xy+l2Ajgm6BdnQFXjTdmv5CvBIQd98v4OnHSauczw99CXyHx12fNnU5bVVoJVmmvO7yDnyn61jMpuXh1fNK4TdI8zi7t5V884r/16BxIm7R10VFtdJl6ChC4b/M0GE0o1Evwg65vMQm1cybE77TUmz/DITJOKhx2fUlYqea/41tE3gVk9qzFWfkv3VEBoNT7Xlw4c39I79dWNt9NJv9/pXulH8kFy5ptlKr8geuQ10SIzcjuwvONl8jNpRXsKIhGkw57zg/+hWgbnPLJW4DgANiLJ57tf6TYEya9xbwbGfbxJZ8kN/iSzmzR+l63c8CP+HOzhvrP0l5W9rfiYdnh8rkrIx3edXFYBiZSDSi5cP9KmV/TUPdBKZ4yyiY5NXWyu++M//uPdZz/72VHFgrUNdunmN7/5WCP65rq0zQc/sd/oM8z/vqStdMlp3fmZSp8r+Z7Jz5m0keNIu1bZh2ptRsCVMsKsk1lH8TPKCH/2s0Nv2KjAxjTKPFM5hWMrWC9j8wlQUkYYPUq5df/bBUWTz+7nnBZuX7nH5+FBUNeV1IdsW22wnuMYEirj0BbrSDZtMN9uTtJFl/1KRqr5VDYr70sfXM3Fn3Hf2q1Juo0W7i+Sfl1b4kFlc6q1hsuC08xl1m2qvws5v0/4tn1Ab7+cPZyZnD6i4nvlI/2+tMszuXL/Kd2erQc6uezei5MHqeca92kyYyeC5PEgY/5XI/NVZecPRyUUkxrZrmLO/voY+wq+duq8vl8UWBRYFFgU+ApQYAVfvwJEXU0uCiwKLAosCpyiwFdT8FUv4v6CKj51gFt+r5dSfvMDuEZmI6AbGZzsVAdsqwKbtMXZTmS/EpAj6EcAlnNBCcbSFufAUa6OTEf/5y/cCZg4uCxwgLYISpD5SuYkQc5b3epW5fly+UItOlVZSxXAkTTsZB96Aa4xNoLCl19++QCYHv/4x4+yvAk+Vy/2CV44KMb9DupUgB/fkSVH9utHP/rRAYRSGhAQvDr3qwI6EuDlM9kvL3zhC0dGL6XtOIuSdsnS4IxbMo8BYPNMSgcraEfB1w9+8INDnshiJXgugMZ5xb2AdZSxJADL56c97WkDkBRY57xIenTglvfRyV2CrQJ6UjZn+lVlHCVt9XzX7t7GjNvOJMtu1l41t5S72eekueun5ixwKgMgne6kzXJb1tEodaOac6UjTlOnRQJq2d4M6PQ2s/2qnbRJPkf1A+3IFMJ2Yk+f8YxnjAAHZd+lL7KHGVit6Kxn3P45DY/hed7vz2jela9JmdO9qYvexkyGXa5m983kLWne3Zs67vNzPjjfRWPZjYq/FQ30nTbEuM13Petk0e1L598qHvrcK17NaONj0d8EXtk4wPnvP/zDPzx8M0GWlHvNL9uv7GTSurK9lezldz7/3JTT+QPJ+RbttmTIaXugxf4cwGPadvta6V5nK9O+drYy73MZJdDOJqxPf/rTYz1I4JCNZvwmcMi6AB6zviOIyPqA9Qff+znwSSOX65TDajydbXM+p344rWa0cB4cxY994Dj7E62oHsMGRjJZOWqBdRnBVjbFEcwmCEtmK+tGNieyWZHgLOsb6EjGq87W9Xmnr3K+b/mtLRlNGfLga+qL27z0H5WPQ06gxcUXX7z78Ic/POZ4//vf/8QGPPdTHd80/y3b392n77v1wYxGuWbYkse0/Z0dS3uW9Ez5PmaMyZ/O52RfOWZdT9/gfk7z6uhT8cppcYy++XwqP+x+o5MN1/9cf1T+yWlW2u9xw55ijjrbhpoxz31G7CyIWvH0EHzdb9w5Tb+pM7PfpHQiADtBwFfm67FWcN23KLAosCiwKHAmFFjB1zOh1rp3UWBRYFFgUeCMKLAVfNXLKWBM7rbNl20HBM5oEPubEwTtXt71fYKQ/iKta4BC7FSn9CVnUXGGG8EvgCL/xwsh8yPwBzj3mte8ZtxDcI3SsoAtgE9kRhBAIPCWIEQFnPoc9NJJP4BYBOXIyr33ve89yuBSAs8BgAQD8sW9AkGSB1vgjtNAIBW/KdHH+AhWkrFGlihBk6qMVzVvAQQuI3zH896PgyT6G7CPTArKPxIM/bZv+7ZDmV7neYJc3pdkgXuQAcBWAq4EYQmoP+5xjxsBdALMlJgEYIfPZGkkD0R3BacpUakylYC0ygr259Q/wVdkCVryj+AroC6yVQUXRBvRyvvmb56psmArOjoPDuDGPqPS+e56J/4mbROc7YAm9VmBQJ28VraiBYk2DEvKR352HXKaqb8u4LylRw6IOYDmw/VsjaRfRZsca6dTuq8DtJPX1VxyPAkMztqoaM53snOU3eYc6Sc/+cnj3O1v+IZvOOiY62lFw8y4nclFypzb3vRVafvTtub1pH2KofgnHznjBffiTzU+H/dWP9WcKrmo7uv8R8qDy2/Oo+or7xHvZcPSJjifc5xpi6rrmkenk8fQMPmXaw82YXH++a/92q8Nv3C7291uyK6ff+4B5kr2XOYO9sXs74wOmreP6xibWtm7LXptmNRxWTyu9C/XHNmf2xKd5e16f0z/Fa34Tjzo+vTv1Se/yYYleEgg7b3vfe8oR0wQlvUfaw42VLH5jo13rPVYFxCIxW8TTHR+VrY7v/O+u/tzrJVd72xc0odnu41DulflgqkQw7wJtEIXZQuzRmUtxrqZUs2si1nPsJ5irUq5XZ7DnhNsJdBKhrjK8DIG37DnslPZx0pHfB5btqiz6akTbh8qP+x2srIT0IdNGW95y1tGFvWP/uiP7m5729uO+dO2qqC43Hs76fNm8q82qrXDlh2tbKfTuFunuO3R2NLWdnKY9JzZsereLb/lvKnsYdLSeZ3ypbX2CftE9RT719nfpEv2080tZSvtaje/lO2OzhVNUg7TH5+w71ZyOMd6oN8+C3ZcLzJWK505ZLDug7wnxrkPvlabazvdWMHXY7zmumdRYFFgUWBR4EwpsIKvZ0qxdf+iwKLAosCiwNEUOCb4ykuqztCqGvaX+AQ+O1CyAl/8ZS9fGPnMGLy9Dgj0F2aeoUSsSl/e5z732d3ylrccAVh/CRWQB7BEgI6yYgBLgHB3uMMdxpmd7PKnxCzAEzv/s+TgDEzgmmd3AWSRDUbm6w/+4A+OcsgEOAXM+W8HMPIlXJ+dXskPBwqSHwmC8hl+A7qRsUa26CMe8YgBPF//+tc/DXTM/n0cFdDD/RnET4ADOpMxR/CVzALOZyNQWgFAopPa9OCuxsZcKCVNBi+B0rvf/e4j4M29lH5+znOes7vwwguHXHz913/9aXyVnIgutEVpPYLwKjmncYhXkmUFXwnA8jwB4G//9m8fQC7PJKjmYJvLtwOpVfBVNJyVuOx0J+XDZSLlynlV2YKKR5VMzMApp6Ho2Om67k0g0nXGda8CLAfvdM7eldSn+9LMHBzr9KrL5q500/tPfvgcnSdJ54p2W2Cf5DPtruxe2oGOB35fZ+t1DzJLFv0ll1yye9aznrV7zGMeM0qrY3tTT3zuaQ8q+UmauP7l83lvl3Xa0dBp5n+nrLv/qniW/O7kyefrMpQ+wcfrcnXsGCt70Nlz1wOfmwebt+jkMphyJHnILLXKxlS8TzvV6U/KmT47EK+xkRXJ5iOCLN/5nd+5e9SjHnUisJR01nNpb1JPfGy+rnL+Ok2cG3MAACAASURBVK3clnU2RbLnAeHU4W7ufrb2zFYn/yp7pfFpHLl5IsuZVv3JJjmfO7vtOiS65zyTZqKV+MWaTxu+CMK+//3vH8FY1h9kvRKEJQDP2fOsRdg8pdK57n8qffLv0i51+pd2KPW8mk/yIm1ctoHcqXww661PfepTowoImw6gB/8IynIfNGDdSx+UD2btwnELWgNDCwIn/PjZp4xhVoq30lHxufIHbuPT1qZsuuxUetrZlYrWet75B83e9ra3jeM5eD9g8+QP/MAPHOjQ6VrqcvoQH6vmWM0t/Z3TspOzzr/N5MnHkPakei7p7s9Ufm1m39Of5L1dexVNK1lz28F1f59zGmY//lzyQX2n3s/kbWZHO97nfNKOpr2s/HfSyfnZjWmMZx98PaaccMoIz3gbo5+zQLpX8HWmOevaosCiwKLAosDZUuAsXNLZdrWeWxRYFFgUWBT420aBv+7gawUAdABVAhEZtKteEBMo4ZlPfOITu0svvXR32WWXjUzWe97zniPQloEqBZnJcCVgQIk6Ao73ute9RuYsATcAKQKl17nOdU4rXZwvmv4inkDCf/tv/22Uon3Ri140snHvcpe7jIxMvWz77wRsEgQ5FqzrgAIBLPpNe5RXe9e73rV7xSteMcA4wCXopsyfBMIqsKkDQRIcyvFDdzJfoTlZrwB9ZJv4P6et9yPQQXOBpx/5yEd2b3rTmwa9b3Ob24wycYDpzJEMhmc+85m7H//xHx/XyHpJ2mt8tEVJarJeOSuWUtEEa5XdkfxmDGSPELgnkA0df+7nfu5E8NXpmPRymiaY2gEnycuci65XIFHqUwfWJf+8z5TNimdpY7OflC1vv5p3lgpW+/l9BYhV381AwryW4JiCDj6nCtBNuqStO8YPZbsJCnZtOJ+lLxXAWM015afrg2cB7smkev3rXz82mTz0oQ/d3frWtz5s4uhov0X/lN3kQcpL518qOXMbKNp0GY4HObPzeSu+znSg0zHXoy358fZn96aMze51OzrTv/TJTpMOpE574c94JmNnS9JOzXQlfV7SqrKxGh+ZgGRGkv1KYIlNOwThdOQAz25VIdiy09VGgJTv5Fv6OO8jZbXicfVdRdNBu/3ZpiPDifle45yR7eR8kj+Y2VfNoZMr8frQRnGGbOV3kvc+j5Q/tytqS7+xVWy2I8uTzXef//znDyWJuYfMVzZSKfjIMQgEJfmeNQCBSP4mM9azo2f2oJON2Tyr+SUNFFhFfgmwsgGG38yNOVA2WAFTsn8JvPIbGWceyDc/3/RN3zTmyzmtfE/f3MNajPnzvfTLf/t4cjNAx6+ZXqadreyHb2zU/cf4w5THmS1xvYGmrAXZpMk6lfcEzobmN2WY/d2isv+dj6v8QeW/0ne5jTibtUTSrLK9M1tWPV/J/jHzm/kQjesYv+n3dr4uv6/0q7LHksHO5lXfV7I1m4fbzI6WkgPZjKymk+1ro41s+4Fvh7rDX6pyMPP7p62tFUEdsdQauh5j3GfKnqDpWSDdK/g6s1Tr2qLAosCiwKLA2VLgLFzS2Xa1nlsUWBRYFFgU+NtGgb/O4KtnyfjLaQUuVC9+CfhVgKFeWPXSyTMEygi+EQDjmQsuuGAEEgGP8kUf4Ipd7S9/+csHIEWWFsE6Arhk0JIRwfNkAgC+5Tw6UCXliiwDStG+9KUv3T3ykY8cu+bJiMyXZwe1toDULQDFX9QrcMXBKoImBIgpP8yZuZzl9aAHPWhkogLI+ctzBw51WZ3J2wQICHADEnLmHvQnKK0AZ447AaE8O5J5EGDlXFeC6ve73/12973vfQd4CDhJRvQv/uIvHkrHEVRPYEvjRTYIwBMYpt1b3OIWh7NbK4CGeZFJQuCfIDYAKMFXNgDQfwJ01XlkzlMHY1z29fcAxvcAR8pKZmfOMmSdP53MJcDXgVuuX8eCTx39K5n1MsEH+hgQBKYE4JPPpp7OQLAcd4JijBc70wWiKlvmoG8CwCnTpwFo+2BfBqpcVmZAaWU3qznOAkPV/U5jxqzNLOjfRRddtKPqAOdbk0nmdi3lbWZD/ZrLiXhQ0aoCQrcAavcjAjZppwPVK9mu6HwMKNvxv+Kpz6OTk04uOpnPMc5k1fnh/oM+q4BIyvoW3dyuVnKxpbcuI3lvjt35zN8qy/qSl7xk2H1s9oMf/OARlFKArQq+Jr06XZSOSG/Sh8xooz6UXZi+v5p3p/fV+A5jUUWAq07ZUHwM/5TBJN2d6VP6horuPvfxt9ntSsZnYxYfO5/ktEt7omfZmMUmMLJf+Y0sUPGCtSGBN9Z+rEkosUugktLE/OZ7fhOEZZ3EhitkhbUmn/mb5/gR35Gh1BX3JcqO5jftMTZ++Fs2VseCsHbiGmMkmEyglXWs/BPXWb9whARBY8bEnFjPUDYX2SaIzHXWQjqvlXHrXzXeTnZnwddjbKGvH8S3Sucl75WOp2x2clHpm+Q7dYc2kAsC189//vPHepUjSc4///xRDUVr5E73u3XRlk12G7VFv5ndqdZSlQ2Z2aDq2pY99vEnDWbPOg/dvs7sTs6x4nvlU1LO0ud340xbkvQ8hl5bawbNKeVAn7eCr+P5feaq68wIi151aoPNCZrsz/P26giHeeic2FONnrJnVpK4ne8+QKsNPWq707/q+xV8PRNqrXsXBRYFFgUWBY6lwAq+Hkupdd+iwKLAosCiwBlT4K8r+KqXQx+gvzD6i7he/gROHgM65wuzvyADOBEAIKBKOduHPexhY5e6Stl6+4BYBOl++7d/ewTOCBQQfAWgokTt6173upHBRelhnV2Yc6K9WeCR62RjUoqW8xCf8IQnjDOj/CxE2tTLsAOpWwyeATInXratDLL3JZ5ABwA8wCXK9fLv9re//aAbwJzo7f3xt0A+z5BNMHQLZKFvygASGL3eN19vd5N/cirz1cuCubw4UElmhvrjewKe0JjyyZzPSgD5vPPOGxkcBF8pKUnwFZ4yPwLgDkAMQGEPSABQcvYZvwFZAeNVZk/nFaWcI0P0gewxp5/5mZ/Zfdd3fdcAOquSjC7H4j/3MRfRLWVLfE3eOyDK3wJxE6jMcYi2zqcKwNwCFkW7SmYrfXU5z7YdEPJxeVC505PqHNcK5ErwrNrsUck98xP4nfqQ83Re6dzPLMVZ6ZRo6CB9lyU441WCa6mL/hk5d6DddS5lpAIeFRhgEwX2lPKM2E300EFCH5ODijNblzTiXulIda1qy8FGp1nyuLMHFViZ9K10KcfS6ZHsaeUbU9ezH9f99E8zWrjOun9OW1D1536bwBABCLfH/ozraiU78kkaT6VHfo/Pye+VviRP3U4nndWu1h8f/OAHhy96z3ves/vpn/7pUTWB4JrOdhSt5YeqjS5ub/zvSoeTd74Oqq7N5KfjddKr+ryll5UNTRtR+ZDKludax/nj146xCU6v7n6X1U7GnI/YQgJsZDuyEY/AG/6cyhasDVkHIPOsNTknlsAlQUyyTTkPlVK9rJsUnGXtqXkRiGV947aP/vSZYKqCqgRSGQfrCtYv6lP3MCa+Vwlg2vmL//UXu2v939cam76oJPLRj350VPj4ju/4jrG5jXUe/8jYZB7V2YuVX5vp30wOZn5ki7/Ot2odVNm6yh9q7Kk7aVddVivbyHUqO/Dzn//zfx6b6zg+RJvrfM3qMu1t5RjSJ1f2P8eS867sa2WzO9uRttrHtEWz5GH6WT6LLnkt51WNr/IF/l36k8pOVT59i85Jv2qePv5j5Dx5nfLn9r6Si5yb873TT7d3CpYO2SwCsGy2OYyJPTHct9+I4xmuhw2OG8FXH9Mh+EqFBTsLfWYDxrWrdrtzr3nuwsc3CbVuWBRYFFgUWBQ4Uwos53KmFFv3LwosCiwKLAocTYG/ruBr9SLoYNMx1yuAIZ9LsI/PAFDve9/7RuCUACplhB/4wAeOHeoZ0ON+ADWyUgnCEhDlfFDALYIIL37xi0f2C2WL/QxUvdDmi3/3AkwGLYANAVgAG9oDsEnQRJ87UMhfpPNlP1/WPcgmAETjc4BK4CXBIWjxghe8YHfFFVeMgCHgM1keDmonX/h8ppmVDiIAKAIwkjEKiEmpR4BMBYK6YGGOQ3wn65TgO3y7293uNoKf9AeA+sY3vnGc28W5u5QRJsu2AvWgCQAo2c8ApfAeUNUBeAeA9DdgKecGkuEMYPpv/+2/PVF22Mc8AyCcl9VOfJeTDqTJYJ/6ruhZ6eax46sCBCmbaaASIK3okmPSnB2QnQGDnVFUuxrDFhCU90lf1L7bgKrPBA8z6ynn7psLqnu3+sv20kZW4GTFH9ma7pra1RgVfKV8OdnzZFpx5ivnR6fdSpoc68Bc1jxT1+dY8TPtXSePKcvO46S72sy+Hejd0iHnhWc1JljsvEh9z9KzlX3O+VblalPfKp6kLLm/k21UO+4jEySu9N0DkykfFShdyXFnD3xMqbduT/gbG67qBXe6052G/N7whjc8kb2tDTLJF/ezSb+Op528btlQ0X5mfzt7dKzt6uyyP59rle5zx1OXoWrOna+o6Jm64TJS2YjuO75nDUg2KT+sLfhROV9klfUEwVYCq8g+csM6j2tkvhLcZE3JGBR8VeCTs+iVzUoAVHOkHdZD9Ml11xvaVSYtQV02tdAH/1irIJNsgPiav/c1u3/wtacCwKxZCM5qPGTuKtBLX7nZxm2Ay5XzbuZzj/Etldwm39L3dHx1G1OtCyrf19nkThbSRrMhj3eDV77ylYOv2Ag2+PF3tQlxRq+U7bSdrg/V/JKWM5vtspS+LHXp2DWGPzejf2ejZnzvZGmm00nrqv3Kl/pznXy4napkJW1X5U+TrlU7M79W6UHeX/F23LPPas31gfNQMlIFWitdGrQ8gwDsGAf/Hxl8FQ3/zt/5Owsfr5R7fbcosCiwKLAocLUosJzL1SLfenhRYFFgUWBRYEaBY4KvvPAIoJm9zOdLXPXymfc42JAvkt2Lsr/0dn3qHtoApCLjVZmrnCHKGas3v/nND+XfuF9BAwA0ArWUZyPgSOYrIMrll18+ggiUm+VZMgeqDK7uRdJfit///veP4CvBvyc96UmjHCfgmAMB+ttBEr7zLEiNe+vlVW1UNE2AzQEfQL93v/vdB3r85E/+5AgeksXhNKv4MAMwOrCC7wEbASkvvvjikXkMvTlzTFmmFdCdgIPOcCPjFWAMYPTHfuzHRlYCQCf9AJwq85WMWAJDN7rRjcrgq4BWAkkAmMp+0picby7TALDQj7LHZKU8+clPHiApwFwVoJ7RxeUh6Z0yknrK9S441QX/OiAsAcEZAKRxzMCpmX1yGUo5PVzbl6h0unublW44mEQJzWzbbVeCTGnX3NZU/XZzn5Vk9Hacbx2tZqBljqmzqzN7W9ncijepB+ghZ+IBTBM8AJRmA0TKaweszmQj9cFBRtnI3Kjg8/A+s3zrTH4ETqo/bV7wNnwsur8DnKs5ehZvZ7s7mrkeJJCafNT1Sha35CHbyvtzE4v4NQsOd3qXNC91enL2buqs2zCNy7/T3/qN7+fsbsq4ckQAARYCWPL/7pMq21zZjMpGu/5syX51veP9mdjY2Vgruh/4vrfDaRdc7t2WuWxWa5AtG17Rr5JZ18XkTXct2055keyrQoiqbBDYJJOV71lzfPKTnxyBUObK9wTqWFPJZhB85V4yqfmbtY/0hmAoz7hsIXMETJVVznX+JuhKyWB+85zW61wnMMtzntU6s93HXHN9TLs284EzXrhP8PtmPJq1p3FU6xPxb2vdXMlB2gv4R0Y0m+xY67GJknUm55uzblXVlsxyr/TM9VfjrtY1M3/ZrYOSHs63bo3SPbNlT3zsHR/c1qUtqGSo8wEzWuQc069W/E15nslIZRfyfh/fln1OO9iNr5pzt77IPl1+j/E3bVlgKzvsma/HtHlC/wLpnpUhFn1W8PVsVgfrmUWBRYFFgUWBLQqs4OsWhdb1RYFFgUWBRYGzpsBW8JWGeWE90+CrXq5mA6sAFr8/wVAPEuVLqgMbnimmPj73uc+NsmCUoAW8InhK9ivAiF7qPfhKpgvnvJFxyRmvgGMALJQfJHBGAPd7vud7BtCVQTQHEiqAhfFRwpDg62WXXTaCrwQY6csBKL3E8p3PPYOvemYGSOcLt/hTgS4+foAlgtG/+Zu/OQKVnJlKeV7K12lcut8BAQUiBDImr/XZg9caEwAkICVnaXHGLP0RBBcQmbKVoB1tA3ASwH3iE584SifDL4Kv3/zN3zxASO5RNvMv/dIvjczXW93qViPY62PSOAFGycYl8xU+EaRFDnQWbQcCAsDCa4L2BGJ/9md/dvRBAFf9JDjjbTlPnc8JbnXA5eA7/53zpbOcpNOSzSpAlfJRjbEDpVKGva28JmBoCwTt5HSUFN6XTDuAPledOpPQdc9leozBdudzbxXscjlLANfbPuZaykeOpwM/K3CvkrW8rwMA3b6mnUrQ1tv0eyswz2mle/U82V9veMMbdp/5zGdG4IpKApWdS1+RdiX7OPB7/6DTBbvVyZrbHv6G9/woUzPtS9qw3KwgWtOndLrjUTWmiical9/f6Yj40fVZ+aB8JoOvnUwnj9zXJj/8s7eXwVe3Lfo75+rPp5xWcjPzEbqmsTvPJLMu+/zN+oENU2yiwU+wdqAChG++qXQg/W7a8+R99zl1Neesz25P06Y4r6rAeI7V+VfJ3okxxQaYSha538fgbaa8z/g/zjbfl8jMMXZy28nMlp6l3FV0TzuVz6gkvQK0BPD54Z/OcSVAy7rHy9erdDBrVIKn/PjfWnvAS7ddtMtnb8tlvLNBlV1PH5C2RNfV5sxGZVuu65X9UZveR0X/lHnvx2Xa79vyLak70u38Xn3xfsQ6mU1Gf/iHfzgC7mzoY91JiWd45/1Xvixt1swfuo/tbIHP3W1sp5vVnN2upH3PdlJ+kg9OQz0rO+S87nTM7Xb6xW7sKRvwyd9N0galfPO520TkvkK0qexWJ8eVTffNKb7uyHt9/s4H16lKD2Y2vpMjbVRUgNVpdLhGKWI793Umk6UOjzTcU+8q4/c5PfzNvK55zWsufPxMibzuXxRYFFgUWBTYpMByLpskWjcsCiwKLAosCpwtBb6ag6/Vy7rmmS+pHnxNAI7PBME+9rGP7X7t135t92d/9mcjePZTP/VTJ4Jg6o8MRXawA6LQLuVqKT/8hS98YXz/6U9/enfjG994BBIAw3RG1uzF2/lDm2RQkvX6jne8Y5SiZac8Ad4Exvyl3gEUp40DXwnweL8O2CR4U41dL++AeJTuveSSS8ZcH/7wh48s0QT9nO4CONSu86sC7HQf4AjAFeeo/cZv/MYIllLmkd9keDi44CCA6KEgGjwiEwF+8xylpgHDyHoVvch8fdvb3rZ79rOfPc58JVPhute97qH0ntOb8ssf//jHR8CW8qmMB/CzCtg4HZA7Sl4Dyv3lX/zlOPP12v/PtccGAOjnoKjKAndAZs6dfjKQob4TaKzOPU36laCIzneKrDIH2qrnOhD2WDvVgWLSB/1OXff2OwD1QF+hRWww2We/Os8TNFPb1dxnIJ6DYAmOdX1UYKn373RwW1DxNEHRah5V8Nnpl3JVAX7JW+5Bpjlj8K1vfevYuEDmK4Erl3HZoqT9MfJZPdPxPX0HnxPg9D4TuN2ibacTFcjq8uK+K+1y2u9K7tVv2tWUC++zonmlOzM9T3DX70374/Y/59TxvZp7pQPZb84j/WO2UfkRp6WqKOBTnvGMZ4wMQ0rUf/d3f/fw/6mL+dn5n7KgsVVjqGzRMfOv/ETqhLctOanGPeMBeLmfE5i6o3aP8QVpI1M/vO0ce2V7pdeu8ykHKb/Oi+RT5WcqO1Ppeq6LtNlD/fs43M6KH7TpawV974GrlItug4jPkb66TMAZjV1enMcpy5U98Q0Plb2obGynr85jp3vyKunvm+tynj7mlOf0gTk/1q5s+GODJj8EY6mag63g+AzfbJeyk75Wn3NjZ0eLatyVXUo9q2xl1Udlo/nO7Xpn59KHVHKXsqP5b9kOPVfpZ0UTbHn6JtGp67OTkZx7xwPnw4zv3OdHg6QN62zxzLb7nCo7uWXzZ3MqdeWIksPHtDkLvvL8ueeuM1+PoeO6Z1FgUWBRYFHgzCiwgq9nRq9196LAosCiwKLAGVDgbzL4msNM4MlBgA6cmL18e3sEzci8eslLXrL74Ac/ODIpCYSxK92zX3lG2YqUy+QF+z73uc8AXGmDQALAyj/+x/94d8973nNkQfq5n4zZwQWBZjkXAoNkkpIV+dSnPnWca+pAbgXKVoBgvlzPALAEqCrwUONPYJKyiwSLKeF74YUXjmAmu/kz+FgBAQn4JFDiY1YmCMFXzpqF7mQaUapXZR5TbgSOkzlCUJP2yLbjfF4C6GQfPOxhDxsBc8ryCYSAn2QeA6gDkt3udrcbQXllMzvoQsCe0tU8T/CVIG4GTyt5pgzhH//xH4+MKYL3T3jCE05kvmZGs8CQio8VENXxUGMZ7eyDjADlFQCz1W41rwTUso0t0Gxr3AkKzcA178tlvMuyOkFbO/fqxJjGQVSndJl/HiDrzOsxQK7zxf9OfXN70dlJp9EW+KixpQ3wMXeB/BxL2mnRM2VLwD56Q/AVu8uGlQc84AGnZX1XNN2SoZSRimaVvFcga37ndEq76zTTtSyVVwHOFe9lb3UtgyZJl5Sx9IvO5/Q53JsBm05uKhvdyaRk1+VH88/xJl2dhxWvtq7P2nfaVvZ0pjMuD/gXZbZRweBP//RPhw/Ap7j/d/pUfMjrlXx3Mu/j79ZJuqeifa4Tcu6VPT5mfOnbxS99f9CPjTP9Kl7o2WN8RepJBi5mOi85cZ6lzm/Z19T3zmYnH2fz9jact07bWT9+Lfnf2cpj9D556vJ2DJ0qm1bZ3+RLxcPKh85kfYtPnR/qdC5pzBqUCjmsl1lbsvHvBje4wQjAsrGPiieVLUq/nL4iad6tbdLmVfPpaF1tkJnRizFtrYt4XpsNqBzDUS6f+MQnRpCaajK887C25ygTNjSm3qavTZvkOuuyl+PWOHTPLOPWda2iX6U7XfWYvDdp39nhTkaOXeNUOrblX93XzuY9u9ae9zqW06dD2p29WMHXs+XAem5RYFFgUWBR4OpQYAVfrw711rOLAosCiwKLAlMKfDUFXwUcJKDnn/3vDihxAEL3A6Dy8s9ZroAifH7MYx6zu+ENbzjOaHLwg4AZJYoBUAAIOKMQ4IRMR4KCF1100QgK3uMe9xjB28zIpE/tsM6MBcYGGMEYCL4SkCD4SoAw2/Ed+gnyODBJf76rPl+yKxA1aZztJ9hEGWCyfskSJXhy/vnn7/7RP/pHZfDVwTjnBX/PdnPrXoBuApUvf/nLB2/IMKLMMYFVAqM+dsAuMpIAxMlYphQk59F+6EMfGlmv3AufHvGIR4zMYg8W8yx8eNrTnra7613vOrJ5vZS0Az/M/8Mf/vAI2sNz+nH+VHPmO7JreY6zZxnnT//0Tw+Z4yywfF48qEDgjofON7/H5dmBuwSWKpCqMxgzcOsYoL4C033Oft1p4Hahku1u3rPga0e3Ax8pZ7wvbSl5q+Z4tu4lx+xjVZtVvwlWuYw6LRMUdTDPddvHUWVg5vwqW0wbKcsCO3meigNkmKOTd7jDHXb3ve99v2zBV9pPvjiNjrnmdO54nG06iHr428p7eyDS5Vc20HnsNM7gq/dT8VrPbmUgiR/uJ9I2Oy1nMu9jUhueQZd2zPthDl2QtgOHNa5O1rP9FtC17H23j50N1Dnf+BXWAZSyx1/jM/ju3/ybfzPWAQQQ3AczHvczvpmHfnVNvjBtQWdLkz45T6+ikL7W5+hzT7+f+pSZ4ZU+pW6kHfe+k9bduqOTxcr+p41KHyeZS7lM+rkPT/nYsvOpE5XdnMmx24Pkj+aj7ytdU9uVLXObnWPoxlnNN+eYdJ7RKOf0/7P3rsG+XlWZ70rC+eIH+1jVjaVtUwE/oICAglxioQgKlIBB7oFwSySEW8IlBJKQkHC/hJAQkJAQEsJNYhSIKHKRgFwKRIRCxStCNaV2V7UejtVHz4dm71O/mfUsn/3sMeb/vzZsuk8zA7vWWv//+853zjHHZb7PM8eYlT9NO6C9Ko5VvtPXlVVGYuUTNN+lL7fNArO+Z194Nmt/yEU2HLFZkRLT97jHPXZOOOGEsY79gR/4gcM2bG7Sr0196Hxn5UukD05Auo7M5nWm52nn+E/GTtUYNi9CurJ5lXUA71EiX9nwyKYs1t+s3d0vqo/ItSNMt43xnvW6iXxNe6z+rtYZm9YPeU+3RnVflD454/YsbrrPq66rbG6TLk7tvMl8Hc8pEO2DB8YqezTp5OwiX7+dWVj3LgksCSwJLAkcqQQW+Xqkklv3LQksCSwJLAlslMB3k3zdBFDppTKBAN2nzyvQLF9WK0AFIOCzn/3sOGtV5w/+4i/+4s5tbnObvd3o3AdoAFhw44037nzta1/becADHjB2r5PlQhtvf/vbB+B6t7vdbWTAKttSoEX1cuyABs+ghC/kK6VsPfNVL8O6PsF4fe/AEb93RG2CiNmPrs8+F/xOlijA89lnnz0AJMhKSJRNma9qpwIlEgzQnAFIkH1MdjD//fAP//A4+/X7vu/79ko8C7SgtNt1112383u/93tDloDhZLhCoCNfiFvOqYUwdnKbZwHG3HTTTSPzFTKZzNc73OEOexmtAj3QB86NpXww5ePYoU8Z6pS5j0cAKf2AfOX8Wgjis846a2Q5q/xxAmB6ps+b6wTfJ2DjOtEZvMCrBNYqUC91zNvU9TMQPfswAwbdTqtxSLcroCv7kOBfB1i6zm/qa/fcCsxVWzMAzufSfZb0RfOfPlB2lARpJTM+8/NHq/mr9CTl59f4eL1vrq/eF65RX7/+9a+PjRtUEqC0N7aW1QKq/nRy1LVJcObzvW+65vW+pgAAIABJREFUp5rPmY/y+zJ+pbz4W5tDKnubPVt9TZl39pGgaZL3eZ/83SxOVPPNc1znPAbzncenHF+nJ1W2VGeTKfNurvw6zUt3NmjqWsZStUVsIWsbvWUzEJ/zGXHwm9/85ogrxH/WBWzkoTIDZ8Aed+xxY6PPSJ4/5pi9TUPEH9YNrBe4Tv+JnJWvS4Jc8vLPcx4yRqQ+ua6mX5RM3R9V+ljZo2RV6Vs1d51PUR/ch+acZv9mvruLWe5f0ydILrM1kfezimupx5VNdHHCr/W+eVZd2lSlyy4n9bHKakz/6DrlcnJfruflZj/d2/nsTudcz5Q152dLukxy/lO2nf9P/XbZ+nrGCdwcRzU3nf5wLWtGyMVPfepTY23Kmee8R/CPYzTkA6QvLj9/dm5Uqeyj82dpwz5W+ZouvnXjT5t2v+LzQ7/xlX/+538+Yj/VgniX4v0JOUNAs5kVGfEZ72EcZ3LnO995bzMLfejOYXd9mq3ncnw5j35vtZba5HPc/6mtqp3UlcoPpW/cpr1D7OeYYw7ZmJr+adNmz9SjTX8TX7f9b/SlI193z4td5Ou20lzXLQksCSwJLAkcLQks8vVoSXa1uySwJLAksCTAy9rN204n/2k3d5WdVb1U8lk2uy0IlQBQvpAKCALc4KWeF3x2S0NoVSW9/AUUAhESDVKVewFDn/a0p+3c8573PCwjEnD1hhtuGLu02bUOaQDxRvYLJWTJhITog0ggixEwtQLt/PkOhL33ve8d2WAQE5Q/JvMV8NZB1ATKO7DJgX7JPoFLyTGBAQd/ZoALz2Dn+utf//pBXENwnnvuuUOGvjvd9cFBQ5/HSiYOKvI7cga4IXMUIJuyZADX/iwIWnbSv+Y1r9n567/+6wFoIUeAcohO/gGQUzb653/+5w8jSzlbluyEl73sZYN4pTQc8+yAD32FyGLMgO6A7WS+fv/3f/9eX1y2PseMg/6jQ5xfS+Yr5wwDMJFBW2XOCkxxUKualw4USjDI5yOBpupazzCQLnXztclvpM65X+j0sPIdOX6dX+syqvxQp88JSnW6WQG/Pj/ZV7e5ChDM/iZwuckVu40IfMwx5nzPxpb9mbXl7Xo/JI9KF9Q+tkN5dfwm2S2nnnrq3pnHOY4EVdPn+fOq7yr/5+NKEsL10H1vjsdtJWVaxTa3z9Q3t7Ft5ryyo84npH76+DJO5BjTJjP2etuV/6lkJF2hbffdh9k05dF3/1UymfWt80MqBb1JxtU4+YzsrC984Qtjcw/Z27QDycragJ+sByBeidt854QUBKzKvGttwE8IB35yLf/0HTGHdvhHTPXfdQ+EBc/jb36y7uFfkrkab5J2lU/a5MMr3+9xIX1B6p/bq9t2+s78Lv/OWNT58G38YWWv28gh9ajqY/qzjAmSV/qHbNttKTfguY/LOa362PnmyndX/eAzbebxNUsn69Yed8mhau75bJA5u6hXpVeb4pVk382v3+9+yeeo8rUe+9IH+lg9S5w28bdkwOI7OP6CTXhcw0bOe93rXmMTI+8O2rCjtqoNLZW/rGKUj3G2Rsgxu7y7OFj5UX8n5HuqCxHvGTPHbVCC+R/+4R+G/rDhkI2ujJ/1s67nPYs1PufBP/rRjx7VblwWGRdmcWLT/M1iSxfz00662Kt+ef+2iT2za9y+c44q37zJt1V6lLqg9XUlj737d4/rOKyUcFNeeLRVIdq754bf/PW/XbAyXzdFpPX9ksCSwJLAksDRkMAiX4+GVFebSwJLAksCSwJDAt8p8tUBleplcvZSmECav2RWgAmfQZy95z3vGS/4vNizo5zyVRBjgBn5wszfXMcua84u5d9XvvKVnXPOOWeQbmRV6j+IXYg9slP/+I//eGRDsjObs4kgcNnFDhFHP0477bSRmamsSgeAOsAEwOL666/f+YM/+IORYUspWp7h5Ct9qbKUUo4JsDggmNe6yieQVckrrweMpmwzmcOU3b3kkksG8AsYzH+evaf2EsjpALQEw5AzxDTlHZEtma8iXwUGQrhSApKSvvTnp3/6pwc5CrlOthJtUM6M82kBdjivVbpB/wDQlfkKIKTMBI1HY0AfAJAggykZDHGacyVZCSyRLNA3+qIzXylVybNU6joBQwdutgHBfL5z7meAnb5zucuGEzzqQFZvY+ZO075d1yp96PTWgR/PjvEzbd0Pdf1Ovfa/Uy45rgr48/5qPA6adXaX97n8K3m6X9T3lR3LPvRdbiaYAa2dzNRXfibgmgBh6gW2A/hMyXLs8JnPfOYhJcBdZimDShcqvat0TPfOwGxvy+0t407aqdt7gpeb+pxtb7MUyXs6Qqbz45o3z7RPW6nkqufOxpj99/GnT1GcyH5Kh7IPqY/Z9iabcZ+4Sc4+Rn6HSGDjDJUp2MhDxQPITr5j0xfrB8gEyu8TB90miRneV2IN6w/+03f0zcvoKwMWQpaYRxziM11D/NI6hd8hLNhwpn/6m5/8y/No3U4zblT63OnSpvnu9CrnIu1k9nflo13e3v/Od3bxahsdSf9S+RvJq7LvjKkZJyr76uxoFuPUr2qTSRVvutiXMasiX7exp03xRDLLeNnFOtfJbdpOHcn43vn/bcaW+lrpN9ewBvz7v//7nd/93d8dPoNqKBCvP/ZjPzbWq7e+9a3H2lQbMXLTRKXb1dgls04uac+pp+n/PB66HNOv/fM///PwlWxIZYMm/8hyJe7TBmtzxsganvGqWpCOgrnsssvGPccff/yoDMOmVv2XVQDcbjbFgk0y8vF38z27pvIBHsc6Hc51RjWOSs/VHj+7qjvZ32x7phub/H3qS9VWe+brBoMaG5UW+brJ7azvlwSWBJYElgSOsgQW+XqUBbyaXxJYElgS+F6WwHeLfE3AKIGLfLnX9x1AAIAJyQZBSlYVO8lPOumkkcEIMVZlXdIWIChZr5CvlAM788wzx5mu7MpWHwEFyFh8//vfP8hXgAPIVwATQC12sFMSlyzapz71qQN8FRknAGaaQXhwZ+eKN1+x8+lPf3q0RylfyFcA15RT9zKfIIS/0FcAUwIFKddZSSq99AOyfPnLX9654oorBrAM+QoYrbGLcFTbm8hjxlqV1ON+yHUAHMhXQGiIbz/zle8hXq+99toBkD/84Q8fpYUBsMiEJauYfnEPc3fyyScPoBzw2okLylC/8Y1vHAA22bEQtZmBDIkL8Ux/yMAFTOIanysBF5ovyQKZQfBCWNNnyFdAJsBxB2S53zPTKmDPbcR9loNmCQDmM3RfAtEVCFmBvz7O9JsO/rm+pT6qjQ7YSlAn//bx7o1n55idAwcPbOXKK9As51Lz4fJym3M5bwNK+dz5nLifq+bGbYrf8++ce9rAf1HODx+JrqPzPDOzlvgsz6NU37q55XlJvjpAmrLgWkBZMgghXznz9elPf/qwN4HN0odq8rzsYn4/AxJdrhVRWT3TZdnNqcZfySltL5+RPls619lBFQvcxjofUM2d25zbsOYy46WeIx9d+QL/jN+V+ZU+wttCRtJh6aTrfdpmZat6luQjHUn7qeYj7bCTIc+g+gKbo6hWwN/EF+I0v3Mm/Ktf/eqdRz3qUeNMcScMFL8kW36ymQvShRgAGUNMcTIWe+V7/vGdbJ3f+Yy+EAv5R1v8ZI1Ce9g36xfiCmsVSGJ+QnJA6ojEVcZtxoTKV1e+KPW0iiE+112s0LxkjKvmotPbym9W9uafVXHI9bYaX/rX1Pmqf1V88uskoyozWddllZnK7t0HVfap8aYd5Bx18+Tz4TY287tuX5Vf62KvxuK6kfe7DLo4pec7+dzpWdV+1T+XXxW73VY6P0l/sHveJ1gLUo6YtSnHYrB2xXaV1e4xOX1b6mNlMzle/7vTOY81qWu5eQm/pX+MiSxX4jvvRJRpx1/xXqAMX97J2KCqzZNad/BM/No73/nOcS8+8OUvf/mQhW8SyrnWvFWy2NanbJp79xXp52Zz4P6m8hXyN52vy7bdhvP9KuUiPe1sLPW08vuV7/LPOt+213Zz5muuSTb9vTJfN0lofb8ksCSwJLAkcDQksMjXoyHV1eaSwJLAksCSwJDAd5N8dWCme0HswAuBA3rB5EWU3eTve9/7xss7IIAIOEi2CtinbUADMhghxCBuIW0h537u535uTyNoW2WNyXAF4OSMU8AE/mNH98c//vFBwj7hCU8YYCcgp794z9SL9t/0pjft/OEf/uEgXJ/73OeOXfCelanxViSyv0S7XPxzB4zyhbkC/ypgMsE95EBJX85IRfbsUmc3O6BRAqoOpvH7JjAsAUGAZYheSE9kdJe73GWUKgNI5tp/+qd/GmWh3/rWtw5gB2D8rne96155UwBq5gzwmiwl7qGkGXPopd7ISr366qt3/u7v/m6cxcV8qoy0ZItu8T2783VeK/1IgNTHLKCEEpWQxL/1W781QCmAfLJnlfmaetIBqlU2RAVupo0lWOhgjj875d+BmxW4lbrTgbPbAmOpx6UtebmySbnS/bj5lEHKp7LvTUDcpudzv3RF7SM//BQ6TNlCskrQQWyCzyAzsUM+wya5H9+BfWAr/A3pjw9DT5WtJ+CPzG30j5+UTuUn12QJcZFp0vPZ3HvfXQcZB2OArKK8N36WzFc2MNC3Ss+k1+7D1H7Vh4wZ1X2y5bQZ11X3UTMAc0YIu+76szrdz753+qK5cx1V+0565v3eh5SLZMLPKjs4x1L1Tf1Jm698QOVj3KZSRknmen9zfjLGJWCettz1z3UX+8HmLrzwwmGDP/MzPzOqZGBnEA5kbEFwsobgu5k/pS1sgX7yuxPQWpfoc8mEa0RyaE3CNfwjruEL6Be2rn+QsvgG+s0GB5GwxD02j2HnGZs7f135u0oHFN9T5lUsmz2r068qRla+Op+Xuu9zm3GyG1fqVRcTKlsfY9WhHlFOV/ac/XAbzWdX8T7XXdW40B1tkHEbc9ulndykknF9W32ofJD79E3tznzlbP0y89mVn638Yec3vO3qPo9PepbGLDljt9ipMkSpBsHGQb7HPllb8u+HfuiHxuY8X/P5M1PPfR0682ub7HxmU/JRbF796le/OsoJU3mGdyniO2tb/sPfMJY73vGOe2sM1hoQr3q+bwKDcGUTLRthead47WtfO/yUrw1yzqvxukxmfti/6+SRsnY7TD1yfcl+borts7akT5VOVzG9Gn/6i+55VQyunptyKX1mkK+Z0VrdU7Zz7Bz+Pu644xY+vq0w13VLAksCSwJLAltLYAWXrUW1LlwSWBJYElgS2K8EvtvkawWsOFiRAI8TExWYQeYixBaZrLz0P/jBDx5nfHqJWb2Ycj/tqQzmNddcMwBKCIFTTjnlEICK6z7/+c8PgpTytxB3ACOQHJAeH/nIR0bZYEBXSD/t1k6QpgKiAFR/7dd+bbTP7nfIV0DcinzN9jpwRUB1gno8vwMPOvChAxyRCaDvpZdeOkAjzkelVC/kc4JWDgZ0L+0JWLoeAB5TUhpwB3lBpEKK6nw95uRd73rX+PfQhz50ZC8zl8gVooc+kWFHm+zGh8iFJKY0MfNFeWr6xTh+/dd/fcwF36EHymSW7ADLyHKGgD3hhBPGvZD7Aqtc5gksQr5yriw6Clj+jGc8Y+jRLW95y8OyfiWzmSwT2Ntk7zOAKUGqbGsG1lVAcNcXB3nTvnVPNa4OUAPQPqTsMCD3Pv9LGbudVHKpbCL7PAMAc9ySiTLh2CCgrDb8C/8gUfBVZIcoS042qKxWQEpleEOsAHLyH2Aoz+B7MuMATbEpwE50j+v4nr/xQdwLSIpu8x+AKll/3INv4R7sgu9F4GhM0oVq/CotiJ1dcMEFw2dAvtJeRb52vmfb6U2dzfZmAGQVmyq92KaPLpNtnzmzH5et4pjkv42dVvruz0u/pe8ShM1nOYlYtVfFv87PpPwr8lXzsZ/xVH3o4qhfi+5iZ8QYMtboH2fE3+pWtxqbgn7zN39z2AgbkNi0k5nlnU/p5O7zmePLWIncsV1iijJh8SGQsfQN3yFChFiFD2DDA8QOGy6Ij5wh66RI5ZtnupV+0vus3z32Vzq1ya4zdrjPqWJQ59fTfjzu7Md+thnzIf4hNgm5vaS8ZnO+jZy26VtuHPG/Uw5p+5v6MPNfrlubbDdt3Oeq8nnpX6t+dOuLbe6t7KKTtfrexR1tosBm2bzJ5j82chDvieNksFNdhQ2k+BnipCr5+PpQMqyyIbfxuW5HKV/9rQ0e+BLWsfgXfmc9zbmu+Br8I5u3yPyn7xCn9B3/wmYuHXngfsBJflWwee9737vzF3/xF6M6Bu9xKuOeBHTlU10uOS9p512M73S38l/pv2dtztbJm9YbVTWKLnZUa69sf9M63MdaraNm3+/5diNfx/N2ywlvG0f22lnk65G623XfksCSwJLAksC3IYH9I0rfxsPWrUsCSwJLAksC31sS2IZ85SXKszI6CfnLXgdqVC+A+mzvxcvIlBn5yn0AjQCjZKEAhP7ET/zEOMeVbEhe4L0kpl7cASUhA6666qpBqkG6UQ6W63lJ1PlslNKC3OXaJz/5yTv3vOc9B+kGKAv5yvmngJqUHYSEFZmgcVQlviTLyy+/fAAvEIbPfvaz98hXf0lVxoK356CLy0svxvmyny/M+ULetVfNMfcyds7ahXiGmDnjjDN27nSnO7XEsYMCFQCaeiJdAFhmZ/0nPvGJAfg89rGP3ZtTEeOcm0tW6bnnnjsITQAhfkfulBB+znOeMzIIIE8h0d/97nePnfmcAwuJCkFPNitncXGOL6APIDpEuM7Woz/s9KdtALO73/3uA2RCD/hP+qlz+fjM5wJCDfKVEtbc/5SnPOUQ8jUzzhxI0lw6WJmgns/vDIzO+UxQqQJatwFMNoFZfO8ZhR2glP3xsnOdX3FZqK+VrDQnlX9Jf6RrHKydyc59V4KAVRv4Fv4BOmI/gJr4MM6URE8hPdF3ZbKhMzrLkYw7/gF2KnuVDQlsKuAadBagFl0UOSvwE3sSeAp5yrN5Jv6NZ+G7IGcAUbkWgJXz6fgOv0hmPn4SOwMcVpatfKr8bBJmzL3Ox8Q2sTs2IDj5mvJ1PXYbSP2u5t/nWnPTtVHZi8ajuUz96PTFx6BruqoF+yE1vI++wSaz7vNZbgf5vPQhaR/pkzvg3P0f98zKqKZd+d/Zv/SB2b+urSpmVSCyZFrJwb9TvPuzP/uz4b+J+S9+8YtHVhdxkHUBm2qwu/PPP3+vrGbX3+x3xsP0H50vS13zvw9868DO//jW/xjEK5lk9B2S5y/+/C92/vGf/nHY+O1vf/tR7pRS/mymwJblJzo9mo3JbYI+i9Bzf1vZTY6/mw+3AY+ttN9la7qsPfOzstMuzlV24PG9m8/Kr2Qs8Ln1ccj/VLo8s9Psa8pMtppka/bVZZF9rPQur6nszWNz9rOKyZ0MXIcy23+bdqtrct2RsWIb35P3+HMq3yvfzU/iKxsM8S1kwvI+wiYn4u2d73znsbZmkwRxnX9slnBSM/1ojkey7PRDG0yUUa93H/6mugwbDln/8pN/+BQ+5zmsQegjMZ2f/K2+5Rx26zOex/ErVCFi0yTkK6XdvZLQTKc0Px6v3UdU683Kz1S23NlgZYeVHW0TZ/M+n6cZ+drFzM6/uV64vmqecn6qsXtfKx+3Z8u7Z7cO6vXgwX+rtGBnus5kO+S7yNdNIlrfLwksCSwJLAkcBQks8vUoCHU1uSSwJLAksCRwswS2JV95Se4AtHzRTqApZe0vmA52+nV6GfSd3dmOdpFDWEAIkv0K6AiBBvmmbFTPSKENxsL5nQCnnBdLJsjpp58+fkKK0B4EBGQI10FCcGYoGZMiWAEKOFeU78i2pXSxCLsEUf1FVX2++OKLRzYmJDHnxpI9IwC0AgJoo3oZ51kOylcy1PxUL/YVwOsv6g5q0I6Izw9/+MOj5PNLX/rSUXYxM2gcePAX+xmg7KCJyq5CirIjnmxmiFOAYr5729veNuQPeHXRRRcNMpRzowBvmCfObn3Ywx425ktAEoQx5aLZ0Q8Jyi59SCiyXt/whjeM+X/Sk5407gf8UX8AxCDBIKHIHNK5sQ6A+Bz4OOgfzyRLigzGF73oRSMrQGXlXB4JUnaAlYM/M4DUr3OQxfuXQEwS/mqDe5zwqYDpBMmki06+Sp/SZ3if+K4C1Sv/kyBztqM+eN9SZscACvH/3TKRAo0qwNJlWvm5fI76LLv/xje+MQBW/uE7IP8hX9FRlQKGTMUv8A9942+Brugzus5P/iEnnRGn391+1V89n+doowC+Dv3kJ4Aqmx3IQIGswY/iAyF3AVWxGe6FnCUL/X73u9+wR+m9/JD7LvWDtmmTTTEiXxlbblapYnL6TvlyydX1s/J96cv8mgpA7AB619dK99PH6rkexyo/OFuHzED8KkZIFjOQFD2QPWam5qbnpa1pzIrRbrNVDPHrO1l0fXC78jWD4qLHm06m8mHVmiNjqK4l1pCVhv+mUgbxgextYgWbCjhfnA0U55133iAyPWNLvm6TH1F/ZwR65cfc/wz7O+bYm8+KPXjzHNN3Yg7/GAMbKoil/CPbjgw1Va9QadBcK1V+M+Wbc5bruzGuolpB2p/791lcOyTOWLudfmaMc7ml3lT+gmuQpWKjKpTwuUpAQzrJN8/k47Ew5aZnJ1nsZHbls9z3ZAx2P+TyrXxYFbvc77nNqi23P36vNqG5X0r/W/nv1OtqfBnj0ud1cUH9rmLFJl/s43f/6/pVtZ++2v2PzmfHh7Am0GYJYjHvIWS/4muIu8RM3hP4W+fD6hxnX5dIx1K31Tf5Bt6DeC7xGV8GscpaREcd8DubB1l78A/fxroVYpiNG/SNzRysyflOZ0t7zHO/lT6c/jj5SqUbquqwOUR+VD7U9ZDfWbPwHfrmR8xUeq0++PrV2835Sd1wOabN+r2uk7l+dR2p5FDpXtpyPqv6O+1iptNVTM11y+z+7rvKRw15F+TreN7NweHm9y39vsjXIxH9umdJYElgSWBJ4NuUwCJfv00BrtuXBJYElgSWBHoJ7Id8deDIX6qzdQdmqic7uOKggYND+nxGvqodSAJ2j0MGkuEIGPDEJz5xL7sxX7Rpk5JZZMySvQowSVYXgAIZjmS88nLPP8ABrn/84x8/2qNtXqwBSshc/dCHPrRz3/ved5CvAJgCCfTMfIEGbKFNyFeAFgiMU089dQChyqasZJsvtB1QJtDYx6wXagcOqqysCmSogALGzhlNnP36ghe8YBAxAEI+lz4GtaFd9uzgVz9dP3Qd/RBAxK54zpci4w7SEvlDBL3iFa8YYDIA0GmnnTbAZLKTyDIlS/YhD3nIuEdgMnNJCVcyaSHO+fze9773mHPAaQhc+kcZZUpMAyqpPxDw6AtAD4Qt2cpJXPg4XM6QWzyTnf3oGfLyc3J9bjJzjGeiKwBRPNNBppRbB/q5HmZGUgUkJZCYuqh7HMjimgTtK3lUYFIFEFbXuW7M/Hl1nQNSHaAl3QUg6sjXzs9V/VGZX0BNMkbwK4CbAJsQ/spOBbCE6Ce7BZ3jJwAn4Cr/VEpYc6/+a14TqOZzB/4SjEwfK1KWLFgywNnEAkFMZirPhlxgLPxOv+gH9sKGE7L9yYJ1HUsfw9+MnU0ur371q4fNUXYYUrk781XyTH80A7nT37q/TOAzZdLpU2cfHcDrNph65v2Z6bfiR/r76pkZR93/uh2kD3ey1ONEN171qfLpfCZC17PR0ubcz/m8Zmyu5mJmszP/keNRzNlGlnqm7IMz4qmcQNUDYj1rAb57/etfPzYtsAbgzHCVs5cN5vhcRzaRrTnuTg7SlUG+HjxwyDEDPj8qY078ZjMEfolYypjucY97jKohxNO0Jfc5s/Vc2u2ePhbnc6dOzXx6fjeLI3pmZeNpB21/7YHSW9lM2ovWKfhz/cvY589NYqyKr06+djZe+Rd/brbh9uiyr3RM17rNpm+RHqefmtlqtWbp7L3y/dtcW42t8/cZq6r43uml+9eUQafbHnv9fq4nzrLhieo92KU2aUGMquoQa0nWv7xnsFZA3yD9IUZZUxObtRHL54fPVGmDmMvvPIv2VMkHkpX1MZ9LR4n3PAefoHUJz8LH8bmfE6/1X2dj0p+UG/6HTbOs3dmIprLDOj6hi0++gSjXzWlT+cwqTla+YFMsqtYYknv1fuXPrdrO9+tN/n5T/zr/1sV5f94mO67amPnwMY9V5usuyq119941G9DvdebrfiLmunZJYElgSWBJYFsJLPJ1W0mt65YElgSWBJYE9i2B/z+Tr/5yCaBAZiOZkpTwOumkk3Ye+MAH7tzudrcrSw9D2EKEcN7nl770pQE4QCBC9EGqamc5wAXABpmUEAc6jwgiDcKP+ykNBvAKgepgXQVIQPDRVzJmyECBvHjc4x437s3M1wRoupdjB9YcMEsQNYHqmbIk+OXXkgUKyUkZ0Uc+8pE797///Qd57UBJ9pW/IXEAW5Q52gGkfC4ggt3wgDI6pw5ACKCIZzMH97nPfcY/yGAITsiuZz3rWYMcImMvZUgJNYggwB5kT5YrOgKRDMnKZxCkEL3KcIEkJwsA4AqAGiAqZevycZANWZGRi55AplKmWSXaaAMdSTKE+9ET7iP7GpDrLne5ywC86EM+S2NM8IZ2XAdT3hU5UY3DgTMHgxO8nIFFDjzN5r1rowP1Kn3nWTm2TWC8xj2es0sWdKCt+x1dw3zpjDQATEBT/Avzp3J9AKu0z3wCaAJi8lNnu0HCOiGpMfvPagNMEjqp8z6n0jWfD+ySEqqcl0wZYmyMc7AhSOk/xCx9o9/YHJni2Ax2z3nLKnXscpdu0zfsCvLqTW960yCuIF+ly+4zNgWvBLl93DNfp/s2AYrV8ys9mulSNT+H6JaVJc/nzezYr01bcH/j85pxQfMzs/vZeF2OVR9y/rPP8utdO9X8bDNnrhedj5N+uM74vFTwgqfDAAAgAElEQVSf63vmFLKSag+sDdig84hHPGIQH2TEUi4U+//VX/3VsT7IOJjkgPo72wBVzfcmWVTZuy4PjVEbkdjYRN+JiWSz3e1udxtVLPws2C6mdzEo5ej+mXt8k84m/9r5g1mcSd+3KSZlrHD7mcWsmQ11scrtD53SekhVBbQ5TRv+fFMDcoMow9dCwLGG0oacSuf5bEYAaZ5SN3MDhffZ41BnL5t0NH3hNnE5/bzuyWfl3Ou6jBupk7MY1OmoP6vrT+eLUsdcxroHnWANwaZSYjD/eN+AMEUvmH9IWfqhKhjohsr++jExfE97rEsgNUW+8vd/+pH/tPPv/s9/N3SRdTVrXvSLWM8amM2J/GTzH237/Lk+bBPHq5jBe9gNN9ww1u+sl3gvYg2uDZqS1WyuZ/aW/UpdyrnY5JPyWa4HlV5V/qTTl6NFvkq/Umdnc7bJjn3Nocoxs/XbeFZXdni36szBAzeXKN6mOvEiXzetltf3SwJLAksCSwJHIoFFvh6J1NY9SwJLAksCSwJbSeDbJV8dvOrAj+yIgyLVy2++nDph0A2KeyA3yDKktCvlMn/pl35p58wzz9wrz+n3iizhxZ/sVQhY+k9WFwAEmSxkHLIbHEKC7BBKGUOUQgQCaJDJ9o53vGMQExCwkIAAYgKZHdiSbFRm7OUvf/kAUyDzKGlMiWQnX7k+wVQHxjpQwmUrAM5Bkpn8tgGRaIv5IMOY7FNKoTFuMk2rl3l9JmDCMzIqvVBfBTx+6lOfGuVZyRAGIAZ0InOHOYYkIsuV+WAebrzxxpGZypmSzBUATv4HyATIA4HE3AMoUUoS8IdMaEArxgW5pDLSkPqUZyNjFaKM52p+1H4CfAJSIKsAuK+77rqhL0972tMGyI3cBEQfAmTsyhc9vOCCCwZpBRh24YUXDoIbEEyy9LG5ziUg1AFQmu/M4nU98IyfmR0nqL4tOFmBaulHXNcrcCzll3PSgmLAQSp1tkvYumz9Wf4M9cdtjWxWslXwIwCm/IN0RJ90hhvEDMAi+grB4dlSuVGjskWXVco39c/9qtse/idtUqWxzz777AHCksnO72xAQX/ZkEJWrMoR03/Gx/nHL3zhC4evla25r9Fz8aH4C7IE8avYgLJoN4F81ThS/q6XGlsFsnId+tyBjq4n3i+XrfxfpXM5ltRVf65/5z5R9qZnegxwf+598rFKFi4H/6yK1y7PjF2V7aQe6vmdzNNvuA7mdy6jbXRDckhbrXQk5d/5EtcRbY5hAwUxAx2GfOUMeHSYjTn4aGLPS17ykmETnvWa6xvJs9JBf243dn3uQH01H+4DvQ+aX+6HkIHUIT5xBAPfUd6f2OkZvG7TXbxzPUnd9Hu6OCHbTF2drRGky+4Lq766zncxrOtjxti8P+d31r7bNn5WVRHQLYg2Nmrpn8pFQ5SxRlE1BCoSsBGLdY6qsPiYO53u9CnJ1/SBLtuZH+nileup963zlfJxqb+b5O5+wOOy+0zvf/qqSj6dT0md8LHLhiu/Vs1Npy/qH+sHkfKsMdgEiM3yroPOsC6FNCWGKxOWsRC3uU8kJjrE+4xIfP5mLUmJX9YnkLLcz3uNNlN5GeEuZtL/qupJFT9dTvJDkK8cdcARItjDy172srHW9yovevasD5X+pW3mfHY2kf4r/WvlAzMObXrPUd8yvnfPcj3p4lhlUzO9nvmNTbFX+qm+UHXhiP9b5OsRi27duCSwJLAksCTwnZXAIl+/s/JcrS0JLAksCSwJmAT2Q75W4IHAmgos6cAGB0f8BbkCRPSSvgm44HvARErRvvWtbx2lgyHKOE8V0kPZiuonL8eAE5/5zGcG+UrGLC//nK1ECT7ONeR7wNUPfOADg5SlDdqCLAX8AvAg2xKwAmKQ89O8dHAHsAKocVbq17/+9fGsE088cRAySb6mbPOFuHpRlwwlrwSCU94JkiSIoT4kiAYhyrmrjIHyo8i5A2EqICb77mP1OYe0IUOYLDzIT75jbq+88srx9ymnnDIyY8lAYq7IdiYrCTK8IhW5H8CHEoxklkIokZHK55BlfE7mLJnMEOL8B/kO6AXJBFlO2bfMEHHAhnsq8hUSis0AP/VTPzXA7SoLCDkAuKFbz3/+80dJNoCxV77ylSMbkU0A/JfgR/7dgTV+r8+1dDVtM8dVATYzsKq6v7J/XVf1w8E377902X3DJtCocv6H3HNwZ5Tu1HP0XQJ3zBFAOXrBJgr8Dhmi6A8Z1+gI/kJnppLpCZnJZ2zWAPycgYmb+tnZbeUnq4w4jQ89JeuV8usQS5BH+CMy2vFr+EB0kQ0P2BnXQtZAyN7xjnfcefrTnz70mXGl/eu5AMFsPGBzA1k0lAPXebXbykDXya5SPq5nlZ/sYk4lZ7XVEVwZp9RGBX52dujz5KSbj68CWeXPk0TOeU+93dYu3I94TE9fkWNWf9JO0kbpR7UBINurYlu3cNN8VbpfxbPKh+gz/+m+CFunvDAEK3GHjG9iAcQHVSAoqf285z1vbEQiVmX/1UeRudX8eP+rWNqN39vKdqt50xx7LGTTCP+wa9Y+bPQh/vmmEJdHFxeqOch+d7rpdlXZVD5zJo/sx6YY4c9O2VdjqtY06WPGRrt//X93/ts//rfh/3R8AetM/olwZd3KuhFyjbUh7Sj7NfWINSL6BWnGehMdJMbQZ1+T+O8ut239ZCd/Xz+6f0g/130385Wz+U15Zzud7avNTb6563+lu+njNunHJll0eux+imf4Gc68j6A3Oh6Fn5ob5h794R7pgaq4EMNZq3AvlXxue9vb7vyHf/8fdo67xXF7OpQ23xHK1Vz6+nDmr+mbNoBAvrLBER/Lpkr8TvUe5RsFqvhf+ST3NZt8gM9T5VM7P6Z5msVc98PZD+7btm+d/VR99/6mzkpXcr29jV3pXh/TEZOvI9H15qM+Dik9vMoOz9zC+m5JYElgSWBJ4ChJYJGvR0mwq9klgSWBJYElgUHiHNwkBy6BbOjAserFTi+kVdvdI719B0u2zXzlWZAfkANXX331+J0sjoc//OEDMNU5QnoOPym5B8F11VVXDTAMQAtyFRIC0gDCAHCAEl2AYwAgD3vYwwbhSBYCmZncB+FCGU4nVSpiQWWHyWQk4wGwlkwaALWKfO3kWBEM1ct2B4b4C/8MoNB1Akv0N2QM5Z3J+KGMLkQhZE0FkFSghL/0Z/aFzw+EKll2gEmQPeghZPnHP/7xkUFK5itZO2SuMj+QQRCnEO8OMLgcBWRxFiXZTNzLXAscJYuXOaZ9+kmZYsZL5gDzLuI0y4Q5KCEdlw5BVJOxcNZZZ+3c4Q53GGVXO/IVYAxCmOxD+sZzKYuMrigjyYGPBF4q4uIw8PHAONl0T2UShNEc5H0u07TjbUBI17sEpCrdcfBUfUmCar/AVdrJ3gaFnWP2zkzM8fM3pD3zib1DpONfyEABWGe+0E2ySchupYw4Osg8M3/K5BBILjlKL3M+02b8+gog0/3VvHW+Qn6dzSVsIkHXyOjz85L1LGSuMojYH+cm0y6bHCjJDogLueybPaRTyAXZ4UORBVlcPoZKx3yO3Id15GvKJO93+fi1KXf/e0a+VnGtG0c1tz5PDm5L33O+s41ZBm/q9yb5uv+QPqb++fMrYFr9rtYCCS5XGZ6VP6v8WLeeqOwlx7LJ5jr/JTvBf7/2ta8dds4GAghYYjbVNl784hePOE5ZbTZUuc5q/PwU+VqNw/VNZEll93lvNx+5dsg4676HDDo2NVGOnzhOdiVxFP+lNY3fr8yuSsZd/zrd8rjpfcq1i9tGJT9vZxab5JcyFumeinzNZ7tu8p1KziNH/CRrkX/9l38d5Px/+a//ZcQL/hE/IM5ErrIJBX/I+pG1If8hb9qkHzobnOu5j7aJOcwR1TmoJIAuqnJK5Qczzmr81TxV16Z/SLusfHLG6i4GZduus/mc2frC/WnOq+tRFQeqZ3oblf+s2pGOSL4zHZzFj2qc3keNNf285kF2qv5Ir9BJfBXl09EjKr6wpuY9phpjN+6ZbFK33Pep3/op8pWqNWyy5HOOE2HdlP5PvrOze5//ygY6veriiX++STYZuyo/VV0jf5Wxa9t4PZufHFcXlztd7eLp6DN1gUGneX3YRamPlHzdew7k6+6RH6Pvi3ztVH19viSwJLAksCRwFCWwyNejKNzV9JLAksCSwPe6BLYlX3mB18u9v1zuB2BwwCLBq+67BHY6YEIv18pIg6yCHOS/c845ZwCJgAy6jnZomwwEsr4ATxkjWZOUreVagDQyIyEnAMgA2CDsuBeQlXNFIV0ANADGADO8nGYFHtI/QBDKdQLmUhoZ0FaEngOc+XLdZUXpJV667OBLByI4gJMv2hWIlMAJ44YYveSSS8a5UIAmnBPlZ5JWc6V2PFMjwVA9n/GSWcscQJICNPLfu971rjFvzCmye93rXjcIUrLvmEeykCGCXC5qU32SLAEyOVf2mmuuGeAzcwOoyfl9kEqQZugRJD1zS0lWsqPpP/oioLazCQgn+n/ttdeO+UYX2QhA/zoQlD5AzHMtJS3JoiSzivEq63YbgMbbT3vbBvBJwKYDFx2MQ+YVuTIDg/TdJlBP13m/fBw+B34OVQJf2Zc9O905ZudbB24GwOUfmGP5PspVowfK/sQ/QCYCfJOJxD90B/AcvUky2ecg58MJuNQL73+OXTJTNqH6ngBsJWM+wx9xFitnEuPbLrroopH5pkzWlLnKprPhgWoBX/7yl3ee8IQnjI0BVAXQ2AFP3TZcdzL7L/3XDKicyaKL5amfHRDpY02iqgMj+bzahEFbnn2WftjvST+5Daja+ZtOd6QX26x3vO1tbM7jTjc/Ht/VvuuH+jfT/VnfO5m53vv9Hv/y82xL15IB/r73vW/ECTZykelK6Vc2InBeMv+x2YsNQdUmBOm52vP1AfqgMxyxHfyHkynpGzsf2K2rqliTcwJRSOYr5y6yiYRNGGw2Unnb3CykPlX6oudVepo+W3LxMVbjq3Q450ptaMOej9s/8+w+l4PrS9VP1xWPDVRAYPMWG8WIDxCtxAd0hjUAcwrBil/lJ8cOUO2EdSb/KP0q35lVEXR+pzaIsVmQTEEyGNkkyOZCKhVwn+vdzHZTT9IHVz7Z5ZG663Mza7vyo51vTXt3u3H9crvyfqed5XXe52qN4J9V8dpjWvoZ6WFlj5WvSh/UxcTqurQLxR3JSOsX7Ju4zXEbrEUp/0/cpsxv+ge3xSoWSraz9xWXia7Pn7w3XXrppeNdArt4znOeM+zCfY36Vvnlbu63iXMpt86fpX66rGZ+apONpf5kW7ku8DF1OpTPrK6r1huVbR8mH8tQHbKyzZvfFvl6BEj3OvN1Ww1f1y0JLAksCSwJ7EcCRxCS9tP8unZJYElgSWBJ4HtZAvslXxPQSOCtArYr+VYvmhUgmmDu7IWU5wjEBCTlH5mpJ5100s6DHvSgAVR5diltAZhx3cUXXzwIF8jQU089dZAogBaUvKWkLQAkgBkAwbvf/e7xO9dCvFCWFjKS89KU6ebAgwNVZDAAopH5CmBHG7/wC78wMl8r4Kx70U9wJsGT/F79ScDVgY0OhHTARO0AmkBcQhBCSp5++ukj44+Sqv4inwCyXug7sMf1iXsBjCjryhxRJg0gkqxmSu2dcMIJI4sUwhVZkoF73nnnjTkSgKnn0W6CSHxGuTaewRxyriUlJPkPQgm9AQiCfAWsAqSixCrPpv/K/umAENpnrgHrIXchtyg7TFZRRbarr2RUAuiTZQW5hY5RdphSkJB9+TyXt+SXxFcS8hU5l+2kbbtOOzDjQF3a+iag0a93+09bqECufG4FKm3je7IP8iNka+If2AAAGc5PCFg2YWCvkPxsPEDfICv4h/47sO9ySvlVz91GXgkUVz4xAUO3f9ke+ov+o2fYF5snIJTI/k/70f3cg19kwwIVAd7+9rePUsLYBtmvZP0hF/Rb2SsJnlYgagca+lg78LXyda67nX5mvKlkv0m3U84eHyvfres7wrayH/fLCZL6GDzOVLJygj91r9O7To9cH6pxZr9ECGyy49QDt5nq3sqmqrWF60jGuWoOsx/cg91DrrFRAV/Aue2Ugcc3ECPIHCcT/JnPfObeRiTaSYIiZeM6Ib1N2+nWPTN/kfqdm0FSDsRWCEN8AZuZ2ARECX7sGt+Wfi3jRa55Ktvxzzob7eJOrmGqNZDH+9SNJGTdXqo1jvTa5SifyXqP2Mz6kLO+idmsI1jfQbCybmCTFmsFYjbnx7PhioxV/eNz/Cx/Q+ZLV1L35Cv4ybqLtY7OGqYyCz6Xih/4XJ3xmXPt9q458PGl36nmoPIFm/xDFX81b5VOb5r7bdYgGp/az7VOPrfrh55V+a7KhivfleuwjMOV3CWD2fykLXRrH9qQ3qM76M0VV1wxMk2f+MQnjvcP1u1J2Pq6ZVvytYrD1fpOfaVfbEzgnFdsCD/Du5equ3hcST9arZ30fJ+HLubluqyKl1Vc6/Q5x97FoIxD/oxKF2b2s8lmXY9m/c7vKj2exRnuX+TrfiS8rl0SWBJYElgS+F9VAot8/V91Zla/lgSWBJYE/jeQwLbkKy+xeolP0C5fKBMYqMRUvZwmWOj3OaDSAZGeGQooRkYrZ4NyPitZHGS1QqIK2KQdMiohESgLCzgG6UqGIddDRgCyXn/99YOY1bmuEA4QaYAEZByQgQAAy72cwaUM2woMENkHYQiAR3Yl2TKAuN0u8g6ESXBCz5N8qhfmbu4SREvQImWuUqKQr4A6ZAHf6173GpmZCSaPl/Njjy1Lm3WAg0AjwEzO0mTHPtkhAochMJE1xC8gOOAl2cicPSugeFt5MFYATc7/hYAlk5mSw5DplJLmb4hmMlZ5ps4PlowS6HRdhXz9oz/6o523vOUtQ2ee/exnDxLVz3x1cJA20aXf//3fHyQzoBTP5CwsSsSRWexzlQCRAJdN5KsDz5oDb1e2mAB1B8IcCTlQzX0Cph24W9lEB0DOQC1vH9lDsKiUsM45BVRXVhHgNj4EspHSwpCwgOi+qaPzh/sJFzNQe1uAuvLDfi82zNgg9tE3QHyy93VecmZuOkGBjCBpyJplQwLygayGfAZEJQsWvwsxzWdOJrl8+H02nlkWdcYQl2/nA/3zKt6kbc3mLIHTbdpz37iNHDo9cJnN9F6+KOXc2WuOtwJiKzmnzmut4L5/Nl/evxxzJYP0QzPAOHWhG3t+nrGSMRGzWVNATlJCnjUBz+Y8WDZwsfmKqgmsBbQRKX1tJYcc4zYZZem3Z/50dq10iZ/4BNYzrIko7U8WPNlxjEexR3rvMve1V8akWczo1ij7iTNVLKvm2O0z4xrrCqpp8DnxnXWFbIcYDrnKxhvWCfzOZ8Rz7mHsXA/BypyLeCXG0xafsz7hX2b0VWvE9Nu5UYPNL/SFDFsyrmmfEticCa/114x8dV1w/yAb7HQlr63817Yxrmpr0/PzeS4nb0+/51pi5jNncQFZpn6rrxmfUsfSFrbxgernJt/r69suBkgW9JO1NLp72WWXjaM7WN/ynsMGRreHmS9yX8HvlZ51MSv1Gj3mnFeq5rAOIcue4z7woZVNd+8Q2/jTSi+7NYJfu80cbNLLHLfLx/Wj8t+dPaV/rNZQ3fxsstEcc+eLU06j2szuf8qK9c/K5+6e+XrYd6vs8KZpWt8vCSwJLAksCRwFCSzy9SgIdTW5JLAksCSwJHCzBLYhX7nOyVcHVv2lrwNU8uUzXxQFWFQvwwmYzEA19QugHyLgYx/72CjXypmMZJc+5SlPGZlqkCX8x8s/Z5xRVviTn/zk2AFOuT+ANDI+IA8gGd7znvcM0AKQArKVbAPu+cpXvjLINMhHCDN+spMc8qEDvyB3OG8J8hXg4VGPetQAHQAc9J9eyF0e1QtwBYJWINQ2uu6AQAVS7urK3g55ZcC94hWvGCAkBCEAoDJ4s41tMgAq8JvPABqZS0r5/e3f/u3IugM44mwovrv88ssHMQq5DpgEGCk5VNnEKQ8BawCrkPGQUQBV97znPUcWExkulA+EcIMArcjXtAO1yc7+L/7xF3fefOWbh5wgqyG3IKU0f0m+km2p8nA8lwxf9BGgX2eHagxVNi/tury51nWKvs3k4qRDgtRqK2Xoc5dgWAUU5f3pOzYBPiorPANUqzZcLzUW5hq7ZK7QJ7LbyBCBhMCmmau73vWuQ/5keSqz2jPB3BZnsqj8VyUL95kJDG+SzWxuvF18JH4LfcenUS4V/4WPTKAzAW02kZDpx6YCyCZIG7JpIGwgaWiDTSyQNsgM/zYjb1yvXP8qINr9pPxSB/gmkDgDy2d+svLJm/xqAtWdjmgM6UMkky7mVcBw2lFmbbmv0XMrfanAb+9n9s2BXn7PLMMcQ4LOskv/vPMbnf6nDnR/d+N2Xco1iWSE3rMpBvKCjTkQXsQhfAdHCeCvWWuwGUkkQuVD04/6mLaJ/5t8bM5V52NSX2gXWyaTl3OgWfdAiFA5RGc65xxlrO9iTa773BbTj3dzXPnvXDdVdpnz6brBeCEy+cfnxHg2ehET8P9UvaDcPGsPSHb+Zg2JPFjvsPZgbUg1FDZ+6egJzXFFuLoOVvOdMST/Zu1K38gaJE7hY6mqgS6m765sL9cE6av4PtcIlR/aJrbP/Ev1Xfr8mb1Xa5VuvKl/KdPKFjQ3Tr7mei1l6WR5+nz5RV87eExOvfC/u3FtEz+0XkdnIF9vvPHGsamCNTPrUe9n2hPf+Tuf286M5Pe5cV2SLWJ3bF6g1DD/sXZnI6qO5EjdqNa0m2JXNeczOXZ+ctMcVfHM5djF8Jn8cgOs961a71R92CYGpn3luqKyv5SrSNZhQ/zv4MFxNmxnu5WPPmR8x87h71V2eJME1/dLAksCSwJLAkcigUW+HonU1j1LAksCSwJLAltJYFvylcYOfOvAOBPRgYhNgEbXiXwZ1d8OFuszf4HsXmJzZzov9py1CYDI2YSUfwNAhDyFPKEdwDWACEoT84yf/MmfHMQo4BrXkaEI2PqOd7xj7MyGYHz0ox897oN8JbOWDC/+QfjSDgQGWZlONPhLOIQHgCagGX2kzBbAHdl0DtLOQIC8rntZdkCN9rZ5EU5wk/s8A84BFWT+5je/eYCWZHxwhhQgILJw4IDnJnDiYEaCbfkdWSacRUemHWedQaY///nPH/NISV/mh6zbxz3ucSNjVaX3cswVyOD6xNwAsFKGlWxVSNzHPOYxo+9kQQOyQqzzuwN1M+AFUB7y9qqrrhpEF2WRIaTIUJFsc7yM9Z3vfOfQL2T5wAc+cOfkk08e5O8sw7IDLSsA0MGw/YI8nS5VtunXpm6lDDuwqpO12quAKD03v3P95Rr+hhRn3iFdyWhjUwQAOmQrtk2GK8A6mUvYNXOgM00PAYyOuRlsSnv0+e38YSeLCiD29twXdNf653oOn6GbbCDhzDUy/M8+++xBMqvsn+uT38fzAf/ZEHHdddcNn8jGFfSI8t0f/vCHh85DakNAAahimxAaKpudbbtcKj3RfHpM6OScc+Ly0sYDl3elt5VPreYoZZs63H1f6UQV7xzo91i7zdi9L/l7yng2jm5uXB7pE2gvybVqXjO2+Lj8u/TdLiuXS/Y1Y+Vsrr1/7ifchzAmjiGgQgJEG+dtsk7gc8p5Ui6euMGmLPw1m2XcF3WxOq9JXfMxVnaefke+rdPH1CU9T5vsqLiAL3z9618/ypBD0lDWvzrLuooHLrPZuqPzTbmpyNvbRldTJ3xuXbb4MbKZOUeectL8zSYyNt6xrqH6AfGAcbO2YZ1G7CYuUOEEokiZrVyj2DD6e5BF13brrtSLSi656ZG1Kf4XP0wfX/WqV431iVfH6OJN5xv0DJ4/yzRMu/LnVFmi6SsqX+Y219mMt51riy7WdwRX+gJ/fhX7Op+dskii0te+Tr5Wc+B2261rdI3b/KY4I/KVNe4b3vCG8U7ExhF0nc0GaW8599WczuxefZTd5RzQHn1hwyPkK2t5HfeizZPefuXfqnVQxv6Z3+zWCek7c8NS9dy0lyrOpP7MYlMX07bVGdeRapweP3NtN/O96rNv4DxEH3fPhR1zt4l8xUXukrTpp45Z5Osm172+XxJYElgSWBI4ChJY5OtREOpqcklgSWBJYEngZgnsi3zdPe8vAZCU5TYvnvmCW81HgjHdPVV/+IwsNjK6INPImoQ85UVfZxzx2Wte85pBPJDlCPEA2Abxxnld97vf/UZmwwc/+MHxOdlckLIQCBC7lOr83Oc+Nwg/gFay5ciG4TkAswIMHFiD8IDsISMX8pWzRSnb6eV6K2CrAjCr62ayHy/EgIL2swKg8rMKfBCoAhAN6QyASfkwCEoAyATXvI2OOKjAJNpRhh4ZrhA77N5/6UtfOkjQm266aZCyZBqdcsopAzTtwMcEhFOmAK+Q78z3DTfcMMBX2mMub3/7248SjICuAK4uw/xduqy+Q6ZCUqND559//tAjke3ZB+5BjwC9P/3pTw89BJTivFtKUwsoSTAqwRRvV7+LzKiAk2oM1TwliNrNpWSwDWjutr/pmR3guI0/R0aMXecuU84aW2czBLaI3vAdGzW8dCTz7aQhz+qAacmxGnc11359BwZvM7aZTVf+GTmwoYRsVXQTvWdDCIQzmd3uayVz2bx+4vvI0MZ/sXGFrCudR4jtQGZju2xGgaD1MwlTTt7HajOA+iBf3/kKzU0HXs42GuSY3Y5dBt18VP64Aq2rvnmsSz+Vz6tiwSa/n/Y4i79pgwKW8x75gu7ZFfAt3dH8d8C25tH77c+p2q7sq4uRur8aq48zn8N8UoaeGMHGhdNOO22Uu6cdYhGfszZQmXhiR+p69jN99SYf5/rh8tnki12f+R1fR6YuRCv+DrtXjOC8V7I93/jGN454ztqIM9B1NqnHgYxFnT+vPk998DhW2dlMz6Z99oEAACAASURBVCu5eBt5L3PJxi7WcWzS4ydj1XqOTXYQQcQD4jAyIm4zpyqnTrl1lVRPG/PqDNKp7GMnO/dzateJUcZCzKLfrIlYy7LOrapjVLbf+ZTKD3UxufNDLudqfNX3/tzUk8Oev0tqd364s99tfGDq47Y6lX3M+es20cg3zMbS2UHluyp/J3mwvoWwp2w6ma9spqDyDvE752nml9MnZ7xKmWW8k4zxMdqQyPuTzi3GplwuM/+Sssl18Mz+Uw9nbW0zB+nHt/VfMx1zP3uYf9l9l3N97/RoJhe/v7Lpmd2MudklXA8rMdyVFN5r8Gbydcz12KWy+/PmD6b/rczX/XqMdf2SwJLAksCSwDYSWOTrNlJa1ywJLAksCSwJHJEEjoR85SW+etHsAJTuBTiBju5lVdfli6j+TlBNfwP8Uzb4ggsuGEQWBMoZZ5wxsiQB0MjO4swsgBKd00ZZOUruAUiScQgwAcgKSQPgRqYLGQ8AB9wP4AWZBjkHGEaWHAQkYAIARpI0ZCgouxLwk8xKiF8yxHzHcQIO3Uuxgy2VHPK+CpxJ+WY73TO4DrlSfpQMVMgbsjoBT/JlvwJoKqC1ApQAjCB3OduVjCP+o1Qqz2EHP5kfgEhPfvKTB8Hj2aHZjxkwyHcArpCkZJRw7h1Z0ACwAFXMPdkCALFZ/nfgBQaGSJdpD4CJszGZdzJ2IXQhjqt7sC1kCXjPpgBAb84WRMd0Dp0IJM8M87Y808L7tC35msREzlMFUFZAloNu29i6xpB23YF76VcqoEr9Qq5sfOBsP53bx7nQ8gtkNUGsH3/88eMfNq6stcovpX12QN4M4KsAscqHVuPq+tQFAe+HQHwIVwgHMsfxRfgyCFSy2PWf64LmUD8hmT760Y8OO4RgJQMQ28NedSYhdotNQmigv7JNyU9j8zG6XCr71WdVRr7azX77ePYbKGdtVXHQ+yBZd344ddhtZj9znLYmW0pfvs3YO/Dc50rtZzZe+jRvK3U7bYh7vb/axJNjSXtwQt1ln7LMvvjz0z5S//U9z2I9gN5jN5SlP/HEEwcpSdyADGNDAmXiyRgl29tlsk1c55ojIWty3iTPKi4xHnzhX/3VXw3yDvslA44Mf75jnJQEJbbjI6kmQRxinSICtvJfrl/Vc/V9p2PZ55lPT11OH1LdqwxAxQLWeVSZIGOftSJxAP/PvLHxjrjLmo6/WQco83dmpxqbj18+M8dd2UDageui2mEcIl8h/dlAxBEQrC2quFX1aSa/yubUL/owy4rNmNfZmeuC33PY/bvEzLj+IP+/mbCp+u+ym/m+ylZczunHZvE940Pl82cySD3JmOJ25nPg1+UG1Hye9Aadueaaawb5SqynogqxOeez6tNMZm637oOreVJfeBfiiA3W8rw34Eu1RpD8Z3rb+bv0tzmv1d/uK2Z+K+NszlX6t2781XWztiub2msD8vPgKPZb2oXbxMzfdHGi82eHzJFviDi4XbY/Zu3j6jLU9wZlwzvuFsctfLyd7fXFksCSwJLAksCRSmAFlyOV3LpvSWBJYElgSWCjBL6b5GuCr3oJ95dlBzL43EGFCmCevVhzLyDbW9/61lHCFaAR4pUMDjIEOJ8Qgg3AkYxECDEIBQDHz3zmMzv3uMc9du5+97sPUo37AbUg4JTZCqlG1hhkDhkRELBkkgDWQdxmeVL6T38AaXWuKJmvgB/KNtPLcb4k54uxwIIEfgSM6YU7X2g7wFQAtoBXf7H2e3J+GMv1118/QOeLL754kJSAlP7CX5U08/4luKQ51dzzEyKdbGHmgcxXMpYheSgXyBmwlDWFQHcSGxlVmXIJfDiIQ18gogDXVV6Sv5lf5pXSrOiEMldnoAjPgXyFwKUkJWQfmVJkCULu+X/qA6Q+pZUpWwkJRrYtvwNKkZlZEa4VADQDrWbA8UaHsXuBg8lZHtSBLLdP6VgCeymHBNUq3fc59L4kiMvfEK/IlY0VbKIgcw1iARIBsJ0zGrFdEa4qKdyBcAku+nhlf2mflVwTHNbzOjlV8zYDzFIWPhd8B2BP+XTIInSLbGuyvCBa3P7dliVrfgKcUpqUDDl8GBmAygLje4Be9dnLldJnB3s7Ocj/p8/JuVf/KlloHmaAajU3VcZq5bMyJmlceu4m8jXH7mNz/+UxMvubelGRkeq7nudxIr/bJKu0X28z++997cZa+X+3sUrvdQ/yns1V+kbva44j44D7FcmIZ7GhAEKSEvJUW+BMVIg6fD1VGCA3OMed85OJFT53HtdTr/3v3FhQ+Vj3MX5vN8acCyoysNZhLQJRTAlS1jcaKzGXEv9UnIBwhlBmMxqbKXKjmM/hJv2p4l7qRjXn2f+8ptJLzaHuxSexfmCdRyzAf5HBz1ghLp/0pCcNIpoNVvhB/CL/snx0Je9Z7HRd8njhOlfFce7zeKC/5V/f9ra3jeoF/P2CF7xgEMfug9NvbPKHPg+uc5U+Zt+9rx4zXOdnsb+LkZ0+dfOvzyv79Xsybs/01uWSfsJjpWcnp434+NJHq6/8zKMlUndctmozM22zj+oXP9lsQNxnrcy6GR91JJU83NcrVnts7/y97sOPUuUF/8J7A2cWs0FWcqvswWN9Nw8ez/L9x31m9r+LQ5W8895Kd7fV9W38Zerf3j0iPSebEtIWpa/deD1+ZOzSOA/x97vlhav2Zj5x9GuXMB75s5NSw6Nt/k+Z4mOO2bnF/3GLhY9vEu76fklgSWBJYElg3xJYwWXfIls3LAksCSwJLAlsK4H9kK+8+EBk5C7rfCGbvXT7dw6MdSCUgxIdWNI9j88h6CBSIekARgEOIV85Z5UsSrIRIcPISCSDC0CAkpmc/8U4KVHMmYVvf/vbB4FDeVsIXLJgKdv5yU9+crQDAQv5QMYXANhDHvKQQZgpQ1LgFWXuKHdKlih9A+yD5IX0cJCqe+ntXug7kDlf7B00dB1xUIo5dnDBX6rzfnavQ1ICOFM2jCxegMsWLLCHdnPu4AnXKMuDcmlkukJmvuQlLxnnnJF9xBwCgkO+qtzzDAypwI4EsikNDQl6ySWXjOfRB8rPQjKR/XrCCScM4g6A1sGinB+dIwtJD/mPjMhmpYRwBeDwXDKRyNZGL8iqAtznOQLlUt+lN3p2jm8bcGdbf5E643rqv2cfK/Cye6bGswm80/NSP5kr/mGLEISQ3mwSwF75HFIbIp0ykgCQ6CtzK9Kxmhf/zP1QZyeVbaX/2hasct3s5jh9cMrWfa1+J9OL8troG5sJ0HV+QjbwX26a8DaRI8QMGx/I1IaUoeR6AsedfATSytar6zbpWjXmDrDN9jfpVqWvm+bLfaP6oViZgGaC3Zvaruaz858O7Kd9prwrG9xkqxXone0q3vm11VzzmYiBCnTvbLGT16zv6eO77FK3ldRBvoO8Q+ef97znjTjARivIVr5jPcBGJGITawC+I86zgYfn42OUQam5SZ11OaRvy3tma5+Z3+c+/CP9hXxlDn72Z392EKz4RPrJOoCxsrmKowXYnEKFCZ39OvNF+405ivPu0zf1v9Nd2SE/GZcqZ0Ags1Zg4w0+jpgAcclP1oC//Mu/PGI7a8QqA68ab9VH159cD1TrsbRRX4tVPk7jQqde97rXjfUqx1Y897nPHdmMrtduc926p/O9Hq82xeT0CeN6O/+xsuMqjlY+v5pnjUv9yth6WN9365geOHhgNJd+qfss/XbqgOa6aq+aVz6Tb/R5rtZ0bgs+3pned/5eOoM9vOc97xnkK0TnE5/4xOHD6JNiUudTJGsnmDUeybubj6pf+J8vfelLgwxm/XD66aePd7BqrK5/HmfTPmb2VsUt968+t5ti4DbxOvtSjasai4+p06tZ7Jr5E9e5tL9NPruSrcoFe0a6bL+z2+7zTee8DpnvZr8u8nW/0l3XLwksCSwJLAlsI4FFvm4jpXXNksCSwJLAksARSWC/5CsvQIBy1Qt6AhUdSOAvl/kSWwESDnD4M7oXU38ufSVDFTL1qquuGqAoZCqlgSk1B9kA6AgJCnHA9ZBtkHoQCwAUkLVkh0HecC0gHcQNoB5nbQG2crasSg2TQcEzAPH8jDT6xfMB+yAPyZThuYAfWXZYY5gBfhVg4yCIXvZzHhJIy5fq3EU/AziQF4Qo2cVkEAJekkXYgRoOQHQv/wle8jcZK+9+97sH0c1ZkhdeeOHIImZeAVQ5FxXy1UumVoChPuvGpH4zt3/5l385zscCoEaHAIYg6sh8JjuGUmnMNUSqSHZvn7Yg29ndDznNvFNaDaAJIDuBF/4GDH7/+9+/c/XVV4+shF/5lV8Z5Vw9czDn04mcCkCpAMMKGDoiB7JbKrQDbjpQcfasat7y+vQT/I0cIAsopwsxSHYTpZshGdEfCFbmD9u/7W1vO7LVnDxP/9WVQZPeJpDluu39VbuZPdQBePn57HnVc9zuO8CRZwB+YlNUAAC8J7N8Rr76HGP3ZM6qbCnkBURTV47bbd31sfIBFfDpMaAb88xn5j1V/Op0ctbHyo4cxK5iovSm069t7DD1f2bPlW3Oxu+yzhib/q2yQ/qfmZopB2+3q07g/nHmX6qxd35QY/N+Z5zsZKN70X1iEDGcahkQr5xpzDOJGZTypkIDZXzZjETMJ57wPcQrMYONO/gfyYqfkm36a31X2UW3xvI2qvHwGZvJsF/IVfqM7T/+8Y8fm8tUvp/rvvjFL46NSPgJvifGE79mmX3dfM102/3eJt9Y+Vru0cYbfiJ3fBzrOWICv1OZhO/w+2zK4cgCNmwRZ5lDygsrJvgYujnp5F/1P3Wu8tOdfHIOGQMbuy666KKxmY+1CBvQqOLSxZn0j9Ir/znrU/qCLs6ovWOPOXYvs62bz23HmzbqY8n1guTcxREfb2dT6a+6mJx6OLNRfefzs8nXe+zZpq9c48Sczxl+i3/EfMhX9J7KO/goka9J3Kt/kinvSG5j8l+5cabqd/oENhqSeY5fYT2Nb6n67jHH5d3FvM73OOnt8yuZZWzzueli6MzPVf2r4k7lW6qYlP5IMlb8TL2axf3sW8q40svuHgjYvU0NeXbrJgU/RMiHlis+zGdYdu8tbrEyX/cj2nXtksCSwJLAksB2Eljk63ZyWlctCSwJLAksCRyBBPZDvuqFUORrAkL+dwf4+UulwMwEQxxM8Swef3HNZ+XLvv7mOoBPyutBaJGxAtEJeAg4B/F53/ved5ClytoCoAOMhFSExOE7zneF2IG0Ybc4ACrPQBYQZgAIAJQQZWTVQsRS2hhw1l9sPfMV8hXwgz6QSTt7efbx8bsDCQlE+d+ZBVV954CHdrWrzw7eJCCltijjCgkKmHyf+9xngDm047vp/bmab5+jnFv9rWvI8iBzGVAbwAbQkf8Akdg9jxwhXwGQRX5U4EcHlrjOCcQlQwbi9LLLLhuZP3wO8Qohz/gg4CktqTOERZCqLa6BsP/85z8/CHqyqp/xjGcM/SDT2YEyxoIucR2ZCegUZQTJfIUw9KzXCoRxAMdBi7w25yFBHv97P+CN2k27n8nb7d99gOucf57uTTqC3CBXkTdAO6Qr9kg5SQhzMrUoq8ncMWd85vJKHdcYVL6xem6CaJWc017cD+TYNU7pnv5OIL2T5ybXr+dxv8BTsvWpCID9Qr6+6lWvGgQ1WWHyMVW76iN+EuAfMBcZU7ZUJZvzvkpnXRddZ2dkXN7j9x0G1lkn9Pys2uA+KOfHx5C+RM9yAqqzO8krs1XkH7fRr23m13VopifShRkJoLhR2WLai/u7ag666yUX9/XyPy7fzMjSnOnanJtNY0+fV9l/5/skO/Sekq9symFN8LSnPW3YDD6eTVsQs/xOrPjn//ufd7514Fvje2yL9QQVNKiUoVLysreZnVQ+ttLZKhakX5fsIWDxmZwXSsyBfCSDkg1CbGRC9qyfKNHLhieIVzZZUZXBdT83Emzrpyr7pa+ufznfriNpU/SVf4yLOWJMrN24jj4zLrJDietU7GDdQmn/RzziEWNeNB+ucy7j0idEyU/3KZX/Tl/k+j/yRY/5tzMcK3vS3LEe5RxeNqFRdQB9Yl2R9uJxSGuOKl65fuXaJONwFds8xmQfOt3t1iPefurSpud4bM442+ml65j70a7fXf/0udrI+KLPuw2OVdzM+evaTr+ecuCZrJOuvfbasY5mA8hjHvOYvbPapefMnezP5cf3OodbOsjai+v9LPf0r13s4hiID33oQzuQsLw3sak1N3S4L/N2MnZV85FznXPs96T/qvq8rU9LW3F5+Jxk/OpiTqUT/hlzqrVE6l81jlmMrmRUzUH6LMjXkQVrWeWb1iz+/Whvt+xwt17w6487bp35uh/5rmuXBJYElgSWBLaTwCJft5PTumpJYElgSWBJ4AgksF/y1Xc9Vy9x+aKZL1j5fQIE/vLmL5LdS6QDMd01AAQAohB1lA+GAAUUJSuVjMkHPOABOz/6oz+6d64X4B2gKmQfxARAnvrJbnFKFN/pTncaJA6fA15CznFmIoCGMuvufe97j6xIL8UJYUG2CaX+eGGmDC1tcearwI/ZuB0g8bHnXOi6rgSl3+sv/SnPBNlcxnpRB+Dk7Fxk9qAHPWhkkahNgXA+rwkYd4CB6wYAA9nHPAdijRJlENuU3EP2nFVH5gfkmkgzf/YmXa1kjx5AnpK1iu4A2FKuFoKZc7IgVSHwIfLvd7/7je8gsZwo5XuyoiG5yJJ+8pOfPHb5k1mUcgBMRYcgs9A5wG7IXQixDhxSGxXgXoFPmj/JowJJK1mlTiZIM3M9lT5/J4Asnol+k9VE9jNkKxlpyJx5gGzFrskGQobYLnav/1z+7pf0+yaAOmWZ7c2+d1DTbUPPdnDL20lbTf9afZ8AsIBT9BECifMr8VOc2axymzkWb1cbNLAPZH/jjTeOzSZUBcAnOiGS+uly7uS1X7lKfpVMEzjMazrZZpzSmGhP4+eaJF8rnUn9d/tKH+B2VcVGjdUBypTXfmJoZ7dJgKePTvvfBPp6HEnb74jejBlpo2k3M5+0aS3hMsyx+N/SHzYucC445AG+5txzzx0+m3UGG70+8pGPDP/OsQXEC65h3YF/ovwtawQ2KxBH5N9TF5KImPnYShbuSyqbYizEVTIoGQf9JpaybmFNxKYi/AH9IrZzDZvXsHXir84hT53MvqSPcv+7KS539/rnrO/wRYyDtQgZrWS5QkRCJrN5ib4iZwhl4jMb8RgPm+sgmxkrpKyT4Zv8d86XyyF1RnPhc9oRcNvEVsb7zW9+c+eMM84Y61g2n1F9oDp2wX2F+5Runrq1YcaWbDfl5ZuXNq0B0p9V64200c53cm+ul6r5cD2UX6/WJZWvq/S2mrdKRjnW/cSMynZmNuLPQt/YxMg7EBVksA2yvVmPah3o8Tp9thN8WkOI+NOmK4+vGXuzn6ynWc9zL+QrfqfyeZW8RL7O/Lrmo5rTmR3ouypmVW1Vfrm7bhZbOv+efc3rqrFs8/zO/tPO9/xalBHXc1VeXCWID1nf7BKy7dhurld8c6WkY6L6w26J4b0mdN3OzjrzddNiYH2/JLAksCSwJHBEEljk6xGJbd20JLAksCSwJLCNBPZDvurFOjNf80XPX1qrF8Xq+yN9Ka1AlXx55BpANkgGMjwo/0qWIoDoOeecM4BGyE8BEIwPII+SdAB0AHoCdADvAFoBCwD0+I9rybYD0GMXN22R/UkmAgCHlx6GfGXHN+crQlSQMUPmjDI2HWBKufrfufPbQZm9l+VdoqADd/Zeno/5t6XGprlzgEm/AyZzbiTyYvc65XKRr/fDf6/mh++r/mhcKjtMtgqZr2SpIFtkD2hM9goAJOX3/JzdDmBwOXvfHHjhd3SBM4MhmMhIpSQhYDokMwAo802GE3OsbGcynlW6ECIQkva6664b5CtgKdk3kF0OHtIWekmW7Qc/+MGRRYxu8izpT9qSA2U+Ttlpl42U4Oo2gFIFhs6AL83nzAdt89xqXGSMU/IW2bPxAWIAMgRZI3cy25kLyn4iR0p9VqDifnTDx5HjTt/V+UMHIyuQ0nXSbUF2VsnbgS7/3eXfgcfoI1kw6DebASBfkVWXvZoywDaQOWVLITggMJQt52OV7N23aHzVpgKuV4zhd99E0c2DxuiZrWkfafOaf7eHLl4lyaqxJJmSm00qXXGwNH1h93f2MWWa9pY6s62tafxODCXQXen3rH3XdZev7km9reagaj/j2swfpb1lHJP8Mv7pOu+rStpCpHKWN2XNySBjjYFPwh+xaQey9T/+8H/cecYznzE2gOC3iP2XX375iHVkKz72sY8dPkpEVTWmylZm8vbv3B58bDkeskSJo29605tGvCGOUpEDQk9nmzMu/AWZlqyZII6p2OF2lv2vbC7XKlWMmPk6fYePUPY9cYC1ADLnJ+PGpx1//PGDVGXTDfdxHQQym6GYtx//8R8fFTNYg8l3ORGVftTH47auDQSH+LPdjNiUe+r9zCYq2fAsxv2Nb3xjrEXxvWeeeeYYZ7VW6J6XvibjT/rd6vps2+2s2vxWjUf6kz4s42oVH7v1RdVm2rbH2G6eK19UXbtJxp1fcVvo5iPl4nFrk+247xb5ig2zmZDNgpzhfNe73vUw8jXjrOSpzFe+V3t8x+eeFas++k9vk3upWEPmOWs1CGDWxek/Op2byTt9h19b/Z59nMWRbjw5D9nvbhybntXp9+zzzp5mfUwfpCzWgzpktXigr2NcLnvxfDeLf9bX0b5I1tEI/z9mLwv2kHsX+Xok6rDuWRJYElgSWBLYhwQW+boPYa1LlwSWBJYElgT2J4HvNvlK73g5S1CwAkLy5S5fEB3QSNBd1+oaQDlIwgsuuGBkMALcAYjyt5f/8/4BrnLeJyW6AFYBTyFsyZSAXAV41PVkWkAKQrLpXFmIMzJfuIcXYoAQ+sE5lACwkIRkQlLCWBkLFSisZ3SZMAlS5ct3B9RmaT+XWQVW5/d64QYEhMAB1IEEJZs4QUD1ybPiNC5+KpusIlroC+Qr5DYkKOfqkdVC9hBzSIYyQDG7+CGAIOAcEHZgIK0jgX+Xv/oHkE4Zaghz5g7SF505+eSTB+CEPtEHnguYCzFMv5hTgGD0gjNxAX5f+MIXjkxn6Y7mBjCVstXIkGzeu93tbjtPfepTx0+ycSogUqBXNSaun5GvaUudjqQdbetdOqB/Bs7P+sD8kxmM/ZBtSXYTpTAhDfgbcJ2yksw/5HdXflrzq2dtAyhvkkECaAk6V/aZ9uVyzWx1nZ3n7VSAfupyB+zpc2W+inzlzFcnXx2odF8sGYqEgoCCAKAcqWd+ux+SDWrc3KtMmsqv45+5xssZVraZ81fJJfWqukf20rVXfZ5+Vm1o/n0efb7lVyqQtANOdf9Mb13Glc52tqf+uP54fx1Ur/RAz61sydtOfezGr77zveKCX1uNo/I3rldVPMv1hV+j9pjLnEf+VuYh5YXJFiUWsSGE7EpiPvHpT778Jzv/8q//snPOC87ZufVtbj3iA37+Oc95ziBpOSuWzVfEE/nqjFuqNMLnbi+d3/IxaTwp97xGz8APsC7Br2J/kCIqMcz4qDRBnIO8ZPwcv0AJfeJcEpY+h93cpF2m/rmd+LqMDGPiKiQwMZVsYzYu0R5EEkQqxCtxk/8YC2s34jiED9n+xFjGRwynagWboTSGzALMfvjfY94O7uyVlb7FcbcY5x+qfLDOQnT7ncWcbWINsZDNRoyBShm3v/3tRzUW5sc3vXX+v5J7dW367/Th6YvSx83iefrArk/SVY9Fs/lwvct70s9l3OmqxOi+jNH8nevVTubVusmvrXzhzD/NZOu6Jv/FZyJLr7zyyrGOpjLIIx/5yEF8enWerm35INdRMmlpm/vRvSr+5tjVF/wM70v4QYhX3oN8/nL9mhUSpI/p5/N5nW5V71MZZ/0Z7p+q+XR98987HeaaKiZuGo/ro9qo4mPGvOxHNQaNd7S3e5arMltz/KmfImyH/9u9f6qnIl53CddD7HG3BPEhfVzkazdl6/MlgSWBJYElge+QBBb5+h0S5GpmSWBJYElgSeBwCXynyVd/+e7krZdvf4nf79xUAOKsDQA4gDrILTI8IFPJ6uAMTog7ZUvqhVXEAsQaZWDJXuQeSMVnPvOZg3zTua88FzCSM0Lf8IY3jPKntEd2JGekAY7ppRbgEOD1Na95zfiMrAu+hyw65MV3NxvVX9Ar0Fkv4v5i7aCY7q9A2QQLEgCqwAZvT21S/g45USYXwvm0004bgKzL1Mem3fg+/7Sl86MciJau8N1VV101CEpkDeFLpgdkJ4Aw2UNk4zzpSU/aA4PVfgV2+g7+lLEDIuoXpaLJFlD5YMrZnnfeeSO7Ep0AeEdHkAPAKOWCAZQgowB8AbzoM8Q9JCHgMG1rrBBhV1xxxcggRkfIIOYcOnRDgKpk6HPtspyBhxWQ6vNbAZWHgCEGFG26VjrpP9X3bk46kEb2SNYVsoXIZi7INmYOAQ4hswHcIbTRO+YjMxBzLN6fBMEqvd/GryUY7bap50Ok8p9A+ZTLTGaad/dR1TPTD1b6TRvKfEVvsZ+XvexlI/tLZxe7HTjwqc/5DEIDnwf5ColBCe7MPFd/Hez0TLHMrPTnps+ryLjK73dAaYKifm9uDHFdTZA0v6uATZe768/enCkz5Jjdsnt2XppkVtnLrF+6r/J51di77LQcbwUsDz0+cGAvblW6rL765ijXJZHw0vsE3LsYVOm4x5P8vtKpTsb6vJtzPocAYyMIlTQo4QnRpzLCkKmQfZT3pGoGMYkzp/FPbNKiogExDB/PP2xG/tnnLfWxAth9nCkrH1/ns32s+FgI2EsvvXTEYjax4CPYkIF/Jb7iX7/4xS/uvOMd7xhlxsneZf2UhGUn78oP+7zNwHr6xAYcSEf+sREKXw8xzFqMmEpfIblFBCFnYgV9ZmwQPmzcoR3u7GrnDwAAIABJREFUIU5TMYPs3twMQl9SH6v+S7fx7YPsOnhgh9/HGYa7hAEZXns+Ytfuua7yC5U/81jC8yCb2RjIUQzEwGc/+9ljA1JlPxn70y9lbKv0TH2v+ua6xRxtE5Pch2X/XG/9ualTqSvuYzK+V74hfWXl89S39HN7c37ssXtn9ObzvQ8pv7TVyje7XNInzewkN4u47rBpgXiNz8KeeUdhDZ1xoPJH6d/lB/U8HcPSrWl8jNzz2c9+dmyoPPHEE8e7GGsQ3evPTz+W65lcv81iQ+drMl528a6zzW4+qnicbVcxTvrCz00xds+v2DvjLBbO4vQh8t8lX7sx79kw5Yh3ywbr/tGnLTJfW3lW5KtdvM583TQr6/slgSWBJYElgSORwCJfj0Rq654lgSWBJYElga0kcCTk64FvHRgAU/XS6C/6VQcSWMmXxA4k7Nry+zuwVH2CKIC8AxQlqxXgjbJbEGh+TqdedgGSINIgUymPBXDHTu+HPOQh4x9Zdn4fQB9nvUHuAoyRHQuwAFGr6wBsOZ+SLDP+I/MV4IGsBY29Io4cvKle9DV2ERnelgMAMxllu/5Sn/f535CFX/3qV0f2BWOh7DDl/gCkBYw4mKLPElhzUN77oh37kK9kuUD08DwAVMYLqY7syTh63vOeN0hZSCQHGVKvql3v0hPXNY0TYh3S753vfOc4w5WxkcFEpg2gOroCIEpZSXSLeWZOAYT5j3LJlDmkf4ClZNqof/Sd+8jCBiQmawpAGGAbktfPTlPfEhwTSNOBZi6LypYqu0sQtQNCO0dTgWab7JjvBbIDmgP+s1kBwBxyAFlR7hvCgnlGPvxkDgD/Uoe7vw8Z227ZM5VYq2xkNvYEv2aO18u5CaDSmVZVqbfMOvC2lbHGZ5k5l7qcvpp7lfkK+UqmNuRrlh3ubJX2Rb6ysQBdJ4MFIkSZ5wk4b5qLKnb4PEnHXd6VL0xwdhv9dPvw+Zc9uTwrPzmzL7XXxUtvz+3Qr09wuPJRM73L77LtTufd38z8Y46hizPpp9KuKp+Tsu3ktZ/xu66l/cpvdWMg7uCTqIYAiYG/Jx5AqrLZimMHIF+pdsCGHUhMNtLc5ta32fmbr/7Nzg033DD8FWej812WRa98u2SwSd9Tjyudq2I5n5FJSiWB888/f2SWEtso4f7N/+ubO//4T/84CGf6zbX4DmIilRkgkL3k7bb25/PV3cOzFFvx/8R65M/1EK/4HdYDxFOIYZHixNq/+Zu/GWutr33tayM2s/mJ9RzZx/guMv8gzJkb2hD56jbf6WPlL8Z9u+ci7s3hLoFxmE/Zvc59g9t+Nc+6FnlQ/YNNZ2xIYp3JOlKbZtS3fGb1eeVzc42ha9IXV+0lUdTZZNqwz3/qZ/Wd5Ov6vQ35qrg1W4fknFe+Xz7C+1H5i1mscN9X+ffqM39uN4bOb6lMN5sreE8h65vMdjYhZAZvF89yPDoegOt9k2DGJ/rExhP5Ddbq2CdVM8ig570Bv5l+rprnSh+PxPdXcaSTaWePla50sbaKpa7beZ++26RXGb/cj2TM7nT7MHvcXZR62eFsd8yVrjPydW+ci3zdr1qu65cElgSWBJYE/idLYJGv/5MnYD1+SWBJYEngf2cJHBH5euDAzsEDB/eytzqAoQL5/GWwAwkk7/18L1BiBqoA2lF6mHPNyEbkvDXK5AI+iOASOCwyAxCSrEaIP85/BcQjo5EStw972MMG6OoZKoCynNn5lre8ZWQ9QtJC8JLZCjihM19f9apXDRCTzFcATICHPcDOdjBXgNwMCNALeweUdS/jDgT5NQkuVS/gENLI5ayzzhqkK3JBRpAwDjhUffL5UhZUgk70DVAVkgcC9M53vvOQI9kvkJU/8iM/MkAd5gIQEhIIMDhLllbjEtiTclG/RAgDMkEyQ97zXMjVBz/4wYNsctBIZ9ABbgEUoxvIgawb2kBGAE1+5quyZilJDEBMJgLELucKkw2QhDryqMCyjrx2Gbt+VLqVNuekXmZUVMC+PyuBwgpIk73xU2WFyaTGjiAC0CtAO8B05AhZQalLMrF0FqGXzJv56gpsG5/tns2Xvin1MOW1CRSr+uJt7IFmBtgfoqM3H4B1SGm6zG7GLvivOjNy5hNFvpLBxuYS9PGVr3zlHvmquZJ9OEmgz2iDEuuchQzZBKBKFpzOwk6f4vKcZZQ5iO79cF2pfOV+43TKp/JttOn+Xba3zbNm8cuBVfeLDsa6faUudv6qui7tP/1g15Y+n7XpfXQQ2GWbMSR1OOWec54yd3mlv9lmXnx9kT5KY/a507j4yeYPCD02YlGlAH+Pv4LUY/PMve9977F5hjG+973vHUQrsYkNSdjHn/7Jn+789//nv4+KBlSJgHh1WxABmFni0sMq9le65GPMezq9xJcwHqpy4Hc5E5KzbMkw/fSnPr3z+T/6/CA8IWT594lPfGJs2mCT0H3ve9+x0UhVB6q4v8k3e7+IlcRY/AukMP2h8ggb6CCA2XTDWgNfg6yJzfRdBA+xg01SkJPcyzWUhGYNRpl65Ms6gaxkyEtiOJ/5msH1OXUmdTRlrL9HJizrZcgJ+69a41TxOGVGO8jmy1/+8thECAFOBjL6lZv2qme6f/ExVXbUjdHbyPZmPs91In9XO+n7/bpqPZHPyzVJ5a+rZyi2ZNyrZFTJ0H2l98l9Vfdcf2blm/2zTfKtYr76yzqdddTrXve6nY9//OOj6g+6wzpqv2uoqh+Vb/J1Az6TbFc2DuD7WO/hI6kkxJo4N0x67N3kO/bj96u41tlv6lwV72iv8rGVPcundPqSPsLl1/mPypY6neli56a2fYxdzKxk6BsK9fs2czWqBkz+W5mv20hxXbMksCSwJLAksF8JLPJ1vxJb1y8JLAksCSwJbC2B/ZKvNDzApAM3l1FTObXugQli+kthdU8CF1UpL93n11altrx9ruVlHzAO8hXw6vGPf/wolQmQlwC7ytLSLmAXZNr73//+QaxC7EG+cj+l3pz4AJwlkwxgDJKOErPsMIc04loBiS996UtHdgm7vgEBAWx5eU1SIkE6/7sCOzogQJ87IODPctAmwTXNmQNZup42kA8AM1mdjANCm6xgxusv+zNwRs/w7BOBlnoWZXkBbiBfIcwhQjkzigwWsiQhMQGDTz/99HHuqoBtgVs5rpSt65Xrg18HgAVITd8ge5l7gZ7qJ/JgbiGKyYDmfC0AbIhU+kYJSghjtYue/M7v/M7ONddcMwBnCCwyo7leWVHSdSdDJbNKJzpw12VRAUZuRwlEVsBe1Ye0O/1dgTO0iTxFapDhysYI5AahAbjO5gQAcjLUOaePDFdAdLc7zW2lY67z3hc/l0+g2AzMrYDdyt78GWlX2RfJeDw/sqEq/5jzg67xn2fgu72mr5ScaAf5Xn/99cOOsFs2hACAeluyxxyHnoFP5X6yWJgTzpCD5HD7cd+TeqzvHGR0O3X5pv6l3qds3UdVMaOLWWqny+Jyn5Zxx7+rYp+Pt9KNHJP6oA0Ybm8VCHqIfu+WCq/0P3VUJd/djipbcBvg2iSW5AtVfjTtkvs9pvumpwSmNWZ97r5rtt6ofICu9zmV/Py5XJdrDo0ZP8WGGjYb4J8gDIhFZGS+9rWvHbGc2EcZdO6B/GO9QNUM1hn4fDZ/kfFK9QNiVZKsTv5V48843vna9FUpr8qeGTebKCjtrqxKyiqTOcq6iQ1kXMMGIYgU/AfxkHFxPjlrHUou459dv7qNFil39Vn9oMrFn/7pnw754vdVXhiCV1mezDWEErGWDU78o7+Qtvgm+sd/xFHWWWTH3nTTTcNHkbH7rGc9a/g8VenwKhMe/yo/2umg+6z0Zd28VH6kimlajxIjOUIDwplsa9aiHfma9pN+1O28s51qjSFfNJND9V0XozU27qk2l1VxIeOGZx5X/t/7nP6t2hSSz5zFK9fnaozur2fyTB+bvmuTvDPu6G8d18E5wZCgrNexWbK+qzNfvR+zWJYxRzL2+5Et70/4QnynsurRXzYk4jO9conH0Zmvz/mYrf+4VuultO28T/NexYZu7tIX53uB+4XKb1e6tmmuq7508+ZtbTuGvXmwLFa988/8xpDvblasjtjwMsR7Zdh3rzlM/ot83TT16/slgSWBJYElgaMggUW+HgWhriaXBJYElgSWBG6WwH7IV3+pVuZrAjkp1+qlPT/LF68EYf25HZDsgGner+fxos+Ob5UdJluDjAEAVAd7KlCQTAoyXyklCIHKeUmArRC3KrNJ33i5ByyEgOVaCEie8/CHP3xkwkLKkcFx0UUXjd/JvAAAgfxwgF0v6g4S5MuuyyJfphPk098CQgU0+X0JluTLuoMD3h5tkXECYQiICVHGznaRrxpDNXcJgDmQo99pn39kEwOyAtSQFQq4TeYeWSsAw4CtnLHH3DzwgQ8cJKeDtNV4pFsJhlTAq+bEAb8EVPQd/SVLh3LCnBkMQUXGDVmbzDeEIuMA+OU7rgE45n7IV0rAkuEj3VL/KiDb5QrozH/c5+VfIQ64DpAtz+Ktxi65VCDYNnPWyVWfA4qTMQbZCiHBvAKi008IV8B2xo9dQFJARGM/yKuyVemm5i31v9LdvFZ27/O7CUTN+Z/FlbTl9DMO+HXt5LicTHI94DqIFPwRxEMCcvyNzVIOm/KpkBKQr5TxBAStyNPUCT0DkuTTn/702ABxxhlnjKy4yuYrwC/9T+V7qzmo/EQVe7K99AHdPe6LK7/VxSH32x638rld3HQd4feOAK7sq/PXqVeVPDsSOeXj/VFWn/dF/c94nBt99LyOfJUcRe66PmX/fXya77yGzytZpi/XeP1zfldFA87YxK+T5UnWGL6JDUGXX3750HvKeFL5gfHiz/DpEJjYFb4f3w7xCuFBfHR9yb53pGVuwOnmqPJNle92Xcb/sj6hvD4llTlLFP8MWUN8VaUQfsd3Y/uQnciDmE/mL5uhvCJIxlI9j/nITW+aJzJZIbqJEegI8uMffgq/Rh85ekD/WJ/xGZuX+J74Qhv0A0KYox8YG9czJ2zOoioJBKw28tAvl/mR+h2Xe8adygfKF6RvT3+reWYc6Nxv//ZvDx1jLSSdy3g9WzO6rvuzvc+VT8n7ZnJKP+3+2PsmX1LZaMZNb/OQ8e1WivA+5/jdV6UtVPLvnlXFjRyr+0CXadqD9CVjQo47N4Vk7PR5yfhE27xvYMuU+mVTA+8grEHxW+5Tqv75eHNcPm73xf6OwfPZwMEmVt6/IIKxZ96f2ACBb6wq1cx0K9c0nb/r9Cfnq4rRmz6rZJ7y8MoqlT1046h8dY4xdbaKezmGSk4Z9/KaijjN/h3iezzRHyR7t7oMZ2EPG9w9A3tPHlGieGW+podZfy8JLAksCSwJfDcksMjX74aU1zOWBJYElgS+RyWwX/J1vDjtAplOwHbi8xe0CuiswHEHIR2YqoCbTW36/ZAD7LxmBzYgHNmolHcFRBUhlS/TAhMA9CBUIfsgGijJRwYL58ZCCul+AAeASYDDN77xjQMkgzg688wzB6FEe2SMvOhFLxrgIAQuZJwIC8m3ApsrIKkCEBLoUZv+Qp2yzHsSYEkyRn0RaEb5OzI3IRiRDWQzRNlsHNXLuwNQThQDpl755it3vvq3Xx3kLjIDcAWARMaUTiOb5VOf+tQofUhWEoAkMgewTVB1Bsi4bCpCvAIqXP9dJ9ED5EJmK6V0AZnoE/0lY4i+kUXEOcEAqfxN1vB55503SGVl5BwG6ITBoUuQaV/4whcGyAy4D8ivUm5entbP5qrsrxvfTGYJMkvXNJ9sWEBH+AeRgZ6wSUHn8AGyQxJCuKI/yqICoBOQn8Cynql+JZifQHf6Ct3nn8/AcpeLg17bgM+6d4BPu6WEO7C38nPpl7IvCcTSBj4LmXTkK5niZGVDskAEUW4UG4K0l12rj9W5w/RBJcfxqZx9Sels/F360yo+uG9wu69A5Zz7md7qWTPi0vvjeqB+pO5U8nZd2U977o/dJ6cv79rf5H+6dmbxQ/Ksxu9jc0DdAf705Rqjx4nKflyvqv7tl3yVD0jygWenPvjzUv/4W5t+8F0QjcQWytxTFh7yjtLBxBo22EDKsvGH7HyOEsCP0QeqGhDrifnEJLLN8M1sMHGdrnyI+9vu2uo+l1nG/NQN90GSAesXyiX/xm/8xsgWhdSkUgjEDWWIH/SgBw3SBtKV8bEJis0zrIOIb2RiUpmCjTPuB7ox+hpN8wRRhP/iO3wTm4qIHcQ4ZEnpZ+TOOo4YQjwhxumZkDv4McgdsuwYB2WSybqjSgeZumzSYi7plzb0VDHG12TVeqvzbRkD09Y32Y/7CZedyFd8N3IizkOKZ+ZrFTMqu/D4l+u8yq95v7bxwznv7mtSnkkwSmZVv/OzLg6nX8l1QDV/OefV8/2aKpan7/LrM8Z1Y1EMSBtxuVS+q4qh+DF81Nve9rZhM2y2ohQ6a06fh8w6zvVIJ0/3V/KftKs1NJtW8KPoLb4Ue2Yd/NznPveQtep+sp6rOU+fVq0dUq/dVjt96HRA81ptWBv37BKR3fmp2d9Nfen64fJ3269suLNbPlcVjEPemYrM1zGuXZTa2/Mxj2dvQb4OPdklZsctK/O1U8P1+ZLAksCSwJLAUZTAIl+PonBX00sCSwJLAt/rEjgS8hWZDWDyWwfGua8V8Fq9/O0X9EjgweeqA04d4PDr6S+g22WXXTayXyHCILc4pw3gSkSh7tcLsLcBCElJPtqAuABMPfvsswfA52e30TcATAg3gAZASkhene0KCcxzARRPOumkQbYB1vrLu16kE9BQfxJ08L8lN43B5VgBYRVwJECHPqkEczXPahtCDSKUcniAnpDNOket65vLOu2QZzn5CpjKWVUQrpy1iuwBZ8nIYT4gfPgMMJwMZYAmZSFRrlClEGkzM4dmAGJHvmpMCXSn3qNzkPD0iXsoO8x/gMYAYcgWQBkikr4DRpFBhPwA6DNLVfrggBuyoawxGT1kBzN2yMsLL7xwr7Rl6kSn51X7mneXWwJ+3CeyAnBY4Bs/Ve4OAB+CDuCcc/gAABkvhAX9BdAXIZ1geKX3biMzXZIdVP4n7asCwqoYkQBkd02CoBpXyi99W0fSpt9zfXM7dz+Yc682ICwg/Tl3DT3DvpzwV8lOL61d2Sn6Rvlv/CpEE5sL0GXvg9uRdCXnr5rj9DnpS3RPlWVU+bXUE/kZxihbTn+Qc+gycNlmzNAcq73OD6dsvN/57FmsTd/Dvem/KpnkGHz8+r2y90rfqrG6L6ePmT2buq8xq333sRUw7+POucvx+jhSlvpOzwWExpcRvxXLyaAkrhBrtImFeE5WF6WH0XtiOlUXqMaAnyc+kWnGZq/zzz9/xHqtF0Rmzzb5aB7dV7mt5Bi7mJSx323Hv2PMVGNg7cKGIDbAkFFKfIdwfuhDH7pz2mmnjdiFjLjmox/96PAlrKvw5494xCPGue/c677c50d+IOeB/kv2xHiezQYriG9iJkQvm3XoJ9cRX7S5SKWcuYcM3BNPPHFk47Je49gCYiQxhvUXWci+scdjn6+dXB/dp1U+P32YjzHnz+2usznf7KC2GTOyoLLKLW95y71KIx35mv7KfWBl1+lH3KYr/9/55Lw2xzvrV/Wd97vS5co3pm9zH93ZfzWH6aN0b86bE1ZdjHc94xrfMJL+q4pXqYPut1Ju7qN53/jYxz42NopAhBLv2QiSZcJdT7Ptyr/qGtc/v0++jXGyWQDS9eqrrx7+gvXxC17wguFTWQumr6j8nNtmZYNVjOuuk2/t5Cz5db5zpqeV30j/l7aoe2ZxfqbT2c9sx9vP/ik2s+5jHvzdQzrhR2OMssJGvh6me1F2mO+7zFf/bszvIl9n4WV9tySwJLAksCRwlCSwyNejJNjV7JLAksCSwJLA/ssOS2ZHi3wVWOUvidWLqH+WIEd1Pf0FGLz44osHkAdhwAvmE57whFEWGEAuyU+NVS/MZBfSxstf/vKRrQjQCsjIeW6Akp5RCBgIucSZioCWAK+ch0jWJi+3gH+AloCDkG0/+IM/eFjmQoJ1HbjkAEW+mFcv4/7SrTYr8kLAhNrMrAT1j8+RJ7vZAXf4ncxNQGYvJZYAh8vXAb4KjEVmgEVku5B1RHYNWXoA44DekHkAScwHpRABJyFqKT/M/JL9AshUlTarwBp95mCay3mABcceu0fYJGginSTzlTOGAZp4/rnnnrt33iukq7Jx6DP6c/zxx49M7FNOOWUQpxCweQ6d+oE+Al6RiQ0JTQYSOkemEKUIKQONXksvc94TVHVdcXDxMFCF3fy7GfD+HaAwAB9zoqxW5gWgD12HpCA7CsCYsTFW5oy/+Zyx6jy/AcBwbtTusypfvQcIFf2pQExvowPoOtBrU3spowp4TXmnPlUy9ed6m5KP3+Nz5n6g+515IRNMZQAvueSS4YdUDjVl5ICqzwvzTkUACBgyyvB1kLg+h7P+cN2MkHM/4XKeAd0+jw5Adzrgvt/H3QGdfk0+K/ubscrnbpOep01Wc7JpHZOxVHbTnX+3qb301Z1edu1krEk7mI258glps2kH1ZyL1Mrv/F5VE6AEL7EEP0WpWrI6IValM5B/EAqXXnrpiD34MjbPsOmHz8kgJbscwpXNN2zCoi1f6+h3bQ5Kv+e+rlob+fciX53QZVxVLKtkg15whjMELOsXbabAxsmSo1Qv8V2bg4jNbOQgq411EWXM8e+Mk7WRzi73zTs5BsmddRMxBNKaGA5pTUxjLvgHGctzb3WrW40sV2INGbnEQf7ju9ve9raD/Cbblbmibc6wZQ4gbXXcxO1ud7u9NZdvykr797hZ+d0uNunatP8qpqUOz/wO88uYOXuYeMnahjXkjHzN9cksFnb+UhuCFHOqmNjF69n4UjfTfmdtVmuWnI+UZad76Zer+ev8RXWv+0VtYMy+VTG1GlNn8z4X7kfdR8sfoPscM8A6nQ2SL37xi/fW6J0Ppp3015V/zrhUxX6uwbfgL7BtNn1RFQY/wYYOfCt+VaRfzns+o9OLLu64THSNZLOpAkO3BvE++O/Vpolt46rrzaZ4J93O66r5SP3IOZcu+YYg73MSp+OZO8ccXkJ4N9uXTN89gnZD2WGeszJfN2nI+n5JYElgSWBJ4GhLYJGvR1vCq/0lgSWBJYHvYQkc7cxXvdD5y2sCMS7+BEqqaxPs7cBXb5cXfoA6SE9AKkgGgD5IU8q2kcmSIFu+cPNSSobnlVdeufPBD35wZPBRZg/gAECPs8UEMHItoCxnHFHCj2dDBN7//vcf56ORlUj5PEr4kXkLQMnzE0DrAIjqxVkv4C6PLqsqX8QdBMr5qIAfgSuaX3a0A74C1jJWCGoAWAhHl2s3nzMTRJbMH+A2oDBAIwQlcwi4DaAEucnvJ5988iB+AMuZI55PBgzZL5zt65l9FXiTIGUHWDvY4SCk5KifZEtDDt90000DuCbzCdCXfgAmX3XVVeM7SGWAKcYEaE9fAfEhsNEXQCnIZjK00VvITe4hmxSgWtmktAngjJ49/elPHyC/ZxO4jnQgc2VPbnPKTCK7CNAdEhlgD9Ccn2xQUOYS/eH5ZBhBPuj8Vn6S6cC4AJA7grnTiwS9Kr8xA+cqcKqzAQGQs6y77KfL0HWqAtPSlv3e1C3ZWwXQzvyq90/XMX8Q9pwBx7yxMcVLoqYtdHNBex/4wAcG6XL3u999/IOwGYDascfu2f8MENxEvlZjq/xdNc7043mN2nEdqoDaai5S7zp/rf6nXnQxp/LveW/VZidj9dPHVZGvPsbZfMv/u7/TZ9vIJPvZgcfZh85+Op9V6XBl5y5Lfofkw69++MMfHoQqPhgikWxOfFbaH/EJMoEMWbL7Tz311BGjIAghGvDzbMQh3lOSn2oZtOHEBr/7GeXZd9fTnE+Px+4j3G9nLOviOv3AH1BSmLPHVbr/2muvHX6dLLVzzjln+G/ITrXLPcRnNhQhO67Fn1Dal/GyPiLuaYz0E7kRN9iYA4FKLEFO3E+GK3Gc7xgHhBH3Ex9pl3aYG67lGv7jOWzOQsbEQfrGuoS1A+0yFkonE19VGho5bEO+un5Lxp3v3rPr3ewvLzla2VXn3yq95n7WWL//0d/f+c/f+M+jYgSb+LbJfJ2ts9ymM87s+Y0gW9LfVTE3x1DZZOc3U68r/17FwllMrfS+8pub4p/7PvdL6UukX7M1go8z++cxwu3Zx1htnvT55HtshMoo+Cf8GRmnVXWaqp9VPHT/lbEpx+Pf8zt+gncjfAp2TbY8foVNE6xztUmy0tdNMXMWt9yHcp1XCXC5V3qs613ufl2lh107lbxSRulv0uf4OA+Ji7tEZ9pAJ5fD4sxuRquI1cPaCSL1kH6NZNibCVmd8zoI2N1zXvfkEX3k+0W+bvLO6/slgSWBJYElgaMtgUW+Hm0Jr/aXBJYElgS+hyXw3SBf86XRAYR8qa8AZgdGEuzV1FUvrg4AkI1JtsBZZ501CFNKzkEYQqYCyHF2a4KbalvAhkBZSAZIRgg/SCVAWbJBIAUhmLTLnfYA/rie7DLOsgSQpcww5y1RCg8wFuBM5fIcWDjkhXq3Mx1I171oO/mqTM1K3at2Xe4dwCUQGEIQ4BQih7NxyboksxF5+DgcsPH5SR1JAAqQ9vLLLx+gIyANu+UhKvkc8JUSfJQ9BVQFXIW4JAsXApYS0Mo8JiuG83Uh/CpiSP0QYJbjTuAnQTfXbfSGzE+IdspV89znP//5g+gH+IX8esUrXjHAeQBo/gYU4zrkyf2MA73hJwQ9YD6kPhlGZLtyL3JA53SmKuDz4x73uAFkCRzXeDLDzzPA6PvIaD9wYK+kozIVkLP6xO+QqhCvgONkkgOck0mJTfE9wDf9ZjwQwGTgAr5DHgtY80yoJAYqcGrmpjUPlR53upXtae4OAcwAicjYOPCtdmNE57MqwFI4jvgXAAAgAElEQVQ6L7txfTsEmDoIfHXwMJKn6nOOb1M4U3+ZQ+aOsqhsEmDDBHMGuaQ5yrElUMez0JfPfe5zI1MOf8pmEuzTiSTvo8+VA9Uum87f+NgqYDP7l3Eh7Rf9dr+vfjIm37SQetXpmbefcS5jVT435+0wUNSywKU/Cca7Duua9FFq1wnv1Ef3Eylzvy/jsW8+8vl0X5995juRXwLDNQ/V5pdq3mfxq3pezkXqCfZAPCHmsHmHzSxsntJ5yOqf7qPfkIVUuSDLknjDmaJUuuA7ssqxEcjB/4+9ew3WbqvuAr/POTGm1U8mVZpq/eCHRFOlVidSZZQQU4li50LlQjhAAhEIBEgCkgsgh5sRiEggQIBECCcX7hLNxUA0VELb0NBUpWPFtqxqY9llm2rtsuy2rWhp1HC6fus8/83Y44y5nud94QTsrP3WW3s/z1prXsYcc4y5/v85xhQVy0+ZH7Ve99UU393/d92d/GeXTe17vdbnV19jmRdsuzOckSHaas3Dl8qqIMJd30JgZp3BR/AB1kb8rzPI2X7kCuI69sW6SR18Bt/Br9tIhJQR6SpTgh/3kTn/6G++xDmV2uMekbE5G1Z5xuhrv/Zrt6MJtEkfjKOsGZ5z3fqgjmOd55Odmsahzpc+Djfmy05qzq6Dk92uNqDObWvHf/i//sOr9/7cezdd4+/7+fApb7LZkx/Kd5Mf7PrR+7yqY2XTus+a9HbS725HVv3o9a7WE5ON7vNsz/ZP86vbm3N2vsq2y3HPRte+93VcLdN9rtvsaSMg22Yd/KxnPes6gr/bg6rzqzZU/6K+2oY+nvWz+6w7bPyyhrXu9d/mROnMtS0bXLreKWe1Vpz8wtSvSYe6vFZ2dLUeWulqnVN1PkZedQ18bk2xuu77jBcCc9M//8r303yoel7LVsY2tlc3x7SXUcnSyXalDdO16buDfL1UUsd9hwQOCRwSOCTwYEngIF8fLMke5R4SOCRwSOCQgBe0+25HDBtJc8GZrym7g5sdfOkvptNzHSDeexmtfXIfYhAp+PKXv3xLR4cABUIgrwCC3/7t334NAHewpIIpwEVRhlLw/fiP//hGNCHGAJLf+q3fukVlACvTNgQVgNCOcyQhMkp0JiATSOkMOeSrSI4epdpTYU0A0gQSTGBPXsQj9/5i3sGbOj4dtK0AUf72PILbuWpSmQJtySIgygSMnNO7rjPOiUJmi1ZGdAN1/SCRnE8n8gh4+9SnPnW7LupVW5Dfxl6qQiC6KGXkYD3vLW1J6lzkbIjjFXAXYKXrbvRFWXRFlBAQGnD8jGc84/qMXzop+oBeAIOByUj8REIDjkW3AvX1G7EV0AYYTReRqyJfELLALCAWQv+JT3ziRn67rp90KeBsIlfpbs53AqrTx6R9FCUBrFOnv5M22P3Abt/T+4DYSSOMYHXOn7767XrqNh6V8K7AU53be7pS9XgFgOeeeu+kzx2YW9mkjGfV+1UUrHtqNMVKx/uc6vf1Oldtq993oLLqZZ33uc84Ijq+7/u+b9Mzc9bGlKQLj37XtnSZRx89b65JhfmYxzxms2n0I3LaK6OPfR+3yWZV4LfPwz1Zdd2qwHL1OdU+dkC8y/ycbet993zsbQW5ez+6f5uA5G4jJ52vIGvVsx4tVfvfN2mknb1Nvf4qq6qPfaNL11XP9c1BKzD/nLyrvuzpQu1/fYbd5k9EZvHdiEYbWWx+qRFZdQz1hx+ywQvZJwLWuoKvsdZIeUhG5yLbhGV+1PHvOjf53cnmTXrR1z/ZTJB+dgIjssgaxOekzE9EKh+qj8g+kaUyfiTbR9oVe8A/yIBAfu985zs3EpTsrH/IRcQdH8a3WSPFbvJBfBhSlryVz5c461V7+LBk0wjRmw09nnnyk5+82R6bP/xIhc4mIb6tuxxLYF1S10h9fkxzv49F5DStDaZ528etjk+VXfcD9VqdM+TEJ1tXko9+hSTPGE9ztva129BL/d80/1Y2MoTKR+/76AN0vfanl1mvVbsUG9nrWz0/9WmyUf2+Pi9XfqJ/H1vffW8vr16vZXS7W/Whvh902U3r99on173vsD38vuwUT3jCEzbCMxtfJl3u+lj9y2p91Z+Z/DM7iYBlI9gTtkWWAceJ2Ahrg+IqG8o0NnU+d9lP7alzZE9Huq/v+rfSw66/XbZVT+qcnNZw09yqfZzmiut9A1W3M73ejOeDQb5uCYoRuojhEznc9eIs+XraCOm5T/sdn3bg4yvFPr4/JHBI4JDAIYHblsDhXG5bdMeDhwQOCRwSOCRwTgKfauRrfdldAVZ5SexAR32hzgtp7hGB6Kwj528it7zgA/2QqEArJBiisKbJrbK7fmm8774NHJRmUzQrEAGwgdgTkQn4k1ZWOX4AHUAP0TA///M/v0W7ihhBpjlbETD76Ec/enu+EhX6vorMrO2qANsemNX7Ul98q5xXwNQEUHbwBQHoDCdpBwE7ol0AgxUIWOnjBCBUcNx1Z++RN6IagQ68RhoaRyS68XX+KWAJISkiFOgrokYKRWUAfpG3yNeAtiEjQ0AaO+MiUqeC1HugY5VnyLeQrwAv4DFSS7SB8UdK/qN/9I+2yFcgMqJUNKuoHPqg7XQEaEyeQGw/wGvRU9qofPqFJJaGWB1+RA6Qve/dJ0ooBKi2GSd1et5/1xLZGl3INTLKd8pRZqKGRej6DBA3Fj4D1XNPyNYJuIy8zsl0z351Xb2VsvYArdW8r99PczNlrvrb520+T8BxB/Crfk3X6nfVPnb5VbtozEVL00FzRJrqL/zCL3xAFH5s3wpg11/l2GDwkpe8ZIsuQ8yYY9NZatGnCphOtrzLp7ajArD9PtcmYi12aGXjUs6eHa3y67Jd6VSX354eTG3rtrf6yMnnTWN+row9uzzNq2mOdB2tclxFK1XZrAjB1LXa8NDHLTLpc+KSNvMB/DU/ZkOBIwlEsLK57F7Vuz4P6VxS70qFb+MN28gfsdPsOVv+Hd/xHVu2DGXWPlU513oyX6p8Une3Q3VuVbl0m9D70f2vz/wqEhmZzL/aqBFfZdOYDT7pQx97PgY5iGBx7ALfxkfxIdZbNgWRl/UQQld9yRiiDs/bvMNn8ivWXPrqOz9Im3/2z/7ZdTpi1zxjHWfzkWwmNoMhft/1rndt/hYxa92HcKq2p7a92pJJlr6bCLKUN9nebhf2dGiyQXXtmbbyz3RVZg+ks41o9Czy8UyfT6t+TvOnz5VJLpPN6GvCZerS05nxK1s7+bi0f+Ubu5xXZfR5MX3uNi9rRGXWtNk+V18zbWiZ5u8k3+hW7UfdyNXJ165HVQerj9BGvt47kMw/5pN3IHbNWm2yIbUNVRZ1fPtYr3xI91c+W8fbiEJ3bZQwn22UYCNlbtE270RZP0z+a7Jv3W5Obcp4dJs3tbPWUduQMuq86M93ue3dO+n2qo5zcl7JatXvGi2bdtRUwav6VpGvN+ZdUOzTFu+99OsH+bo3sse1QwKHBA4JHBL4rZDAQb7+Vkj5qOOQwCGBQwK/TSXwXwP5ugJb8rLbAfEKHAS4AqQ6W/Md73jHFrXhP7Du9a9//QZMOKPNy349w6wCw/k7aoJoQKgCFoF8QC/Rf4985CM34g7JlygZUSBINHUjyBBUwEQEGxLxm77pmzawMCBIBQZXL/CXvPRPoEmV5a2+pFeAoMoj7QUIijIB1jpjFZFDph3o7KBNB8kBTolqAVr7D2hEeDuvyhg5Rw6I6prITEAxAAdIbDxdA0giD92DHBJp428/IQ0TbQWcTXSQsaAfQKAVOB5ZVLMReVbyVbTOW97ylo381aZv/MZv3MhR7RFZJQIaoSriUHSUyFfAE5mICkLQAqpEutAv9yGFtd93opJEzgK36Ri9Q3i7Tg5+0gegoTECdndQzz30FWGaqF/tFX0ELLcxQcpjf9N1Y+A6ciFAb8a5kyRdVybZbd+VFI2XmOMOUlZ9vwQoq/ajg621/g6wTvrc71/1cdn3klK2E4d9rqfdU50VUOx2sxID/s4ckw2A7tx9993bBhIbASppmvomcDtjqyzA6T333LNtfBBhLrV7TaPa+1WB0vRl1eYOHE5EXB3zqnPd5lWQegXQR1ZdL7qvmeZ/B3XTlpXtrXV131XHfvIFK1s6ldPlXZ+d5D7pXdcFn6stmQDeqd4693r/VzKYSIKuN7Uf2ZzCPyBFlcvOZ1OIv5P9IMSfe23i+bmf+7ntXpkK+JFEiPU5UGWUcbYe4OfZ91/5lV/ZNlmxydog/fxjH/vYjSDkHzM/ul2oMotM63dVx7rdW+l0lfm5jV3KsEZxpqoMH0g+/pNfsflJ2mTZQqTyNf7x0XxSolfJMtGviXKz5lKufotqTYpzzxgvZKyMEPHhfI51kjqRRvy5dsjy4H9sinHkk6T4Z3uMF/9pw5bMF+yatRkyvdqkaR1V7Xufy64tydfTWYcZr9UabRrHG/fed3UlUjQ60e1Hxpu8ZPrg+60BrFmcw0vf4pNXc7jrbfe3kw2rOjrpX9q550sne1rtUJddteN1c+IU6RmCNBvJtNcz2TRB96zF04boTiI/Yy98b62UTCDKYTOyOY986ZsfZarPM7GD0a9K2Kqjn+ccXVJWIrqzDnUt5XguG+iq7+96urJNZGjNZz4gX6VRZ4PMYfV1fez+cYqgnPxA16FpfZLvrBVscrFu0A51WufKnGOeyzRgHmeDZMZy8red8K7rgC6vqsOrTXKrNUi30VNbpvrqd1s/7rhze7Sn5Z3sxrRmuETO3Sd0W3Ito1NEam3PjWdzfutQ6US+1j4l2nXq69SHg3zdG9nj2iGBQwKHBA4J/FZI4CBffyukfNRxSOCQwCGB36YS+GSRrxXEri+dK3Cmv+hWkLcCNP0FOde82NtZ7SwykYWIBmWI7EBgIRzswPbi30GMWpe/vbQDCBEW3/M937MBOkBEpBTQD3CAUA05BZgUgfljP/ZjWxuAPIBYpBuCT0QGwi+gR8CgCorUF/hODNT+12cqiHKJek+gWS8jdU8yJxfyFN0DBJT6V0qxjEktfwUQA7KAXGQKnDE2ftu1D2wlR/IEygC0kYPAMLIGkAGZANx21CM5yRd4GyBMKl0glLEzBuoDfGmnSD2kLvKcPhjPTohHjtGJDoBVufgbuASMBxhrA/0Cqkmz5pxa4HTOR0XEageSFWgvUkjb9COp2JDZARNTPrIAcSuy2nmC9E8Z+gYcrOdaBmD0bKJh9SmkRIDAkG8B/aKTGcv6uepm19k6t1eEQZVpLetSnZ10cQKfruspgNIeUZFIkw5+K6dHFVWbMUW/dLt0LRep1E5nu07g6SXgW9e5AO9V3tXeRsbaSUecA2fO0hvnJZoDxr3/TLagysbcfM1rXrPNQxsElJWU110P+vh0wHca+2qHMwb1uUvsy2Q7MzYV0K82q45Bl+Oejvb2dDtd9b7Om67PXXf6fMnnlS5XPZjG1PV+9u2qrX1+1jozX0JE6NPKTtzK3J78R3++6mH0hO0Trcnn8gl0OmdQI+qQqkmNnvT4SKw3velNm09xlIC1Ansbkla9lWzuY6gd2TwkMhMxxiciG0Iq2pQgTSyyrJY72c70vept/s5YVDsVEjnXqk2p82dFvlb/zs/yl86rRWL6LGVvUsp/13d91/aZz+WfyU40G5kjUfk9/k+ZSNtkFrEW0xayteZSHjuE7EJ684OiZmUQQczwf8ZNWZGpzUzsTfqpbBuPbP5gx4y9iFfrPWuJF77whRvphMyN7Y5+rjaFdB8/jXWXc4/0rHO32/I9m9jn7GS/fUdmNqXZBIhcJk9rhD5nJt9Sdav6tD6XPNvJTvYihGKdi1XHJt81rTG7Tal1rSI/a9uzprFupHPWfllvmcfkYZ7l6JEaYe1v9/BZ9Iu+K4M+WZvZJKcNyH9/u24DmvWnem2uc3+yieiza2yGTQZ0z/PsTV9jkZ+6rU+VSTfpuba7pg2+t1mzZ+Wp686qp7E/Xe/MRxsTZaawJs5m02wQrbpYdaWuJard6brT/WW/t/sm85hsyMlalWysx50TbaOHsXj+85+/2egc/7G35pp8Yl8vVPsana7PTfpadXOaQ/luWnt0Oaauzfae1qDdlk/2euXvJx/a/XbVk2pDanu3e4b2bGP6CSJf09Zr23J1fyhsbcdZ8rV0+K677jrw8UkBju8OCRwSOCRwSODjksDhXD4u8R0PHxI4JHBI4JDAngRul3wFPARk7S+HEwhcv+tA0vSCW9vcwej+otvBswpc5W/g68/+7M9ugB3QU2pML8FILmQcYOURj3jE9rLfAaL6Ep+/gV7ARsSFaEzgDrBWWQCV7NzOmWgAGpGyokKBQ4AgZSEppSGUCtdzAUU70NDHsIIlXX57gEAtp8uxghN1TCcQw/VOMvlMzh/4wAc2kArALLqnj2UiEMjcf7IQJQOM8Tf5kC9AjEyyO190K1A2YyXqBtAVwpDMPPeTP/mTG7kK/HrKU56yjQtgyw+ADsiD2ASMG39R0UAgBLizpoDjCCigUD+ntMq2A6STzmaOAJP8aKt2iYp69atffR3ho36gNHIWWAiQ85t+0CF6KbWv/kZHzEGg9Rvf+MbtvCwAG3ANAIuMrtEYAToqsFqJEX8HiOtRhVUvKgnQ+5s69nQs93T9rQDQJRZ7sjHTcx1k2u45EZ5VJtP8qqnX9mxQf3Zq2wg6l3as2jLN0dRXiZKJQNhrV0BaOvSDP/iDW1YA80naayTFRL7WeqvNyffmJ/BUWfRZlA3gOPO3zpdRHqeCJiC466/P1UZ2sLfbxKm9Uxvq2PWIn0v0cnVPHR9/VwJoNScmnZz60b/bA4L7nO2+bW9O7/n1qc7JHkzl79mNDohPAPikG55DFiIDpZ51HjgbTC/9p99sKfueiH9ls82iNOksUpBPcD3RZ36z4fxSztOOn3ItWQNcT2pY/spaQZSiVMR8kM09fCO/b96FgKi2dtLP/t1EiGRM+QZ/dwI8YzDJstoU8kKsvuENb9iOZ7AJKlHAnnU+Ixnyp+7TL3Uqg8zIhwyRotIHJ4qNfKXRJ49EAPNx/JejHGxKUh5inP3wmzzNG8RUiF3ylgnC2sr6wdg9/vGPv95wZW1mPcGXWwfYqJUzymM/pnVUxiDX6udrXa0+RMaGa6Febf3vMu62s+p8fMueTZzmjefoGGLfBixrGamHnTPczye+lfk5ETh9/Z7NGtVPrOrYs5vxQ35bF0aPfI6NtB4MwYmMNIZ009i637ibY/7WHkSl+/1tHeQ/As93Watnw0Jdb5vXsc3up8/R6Zxfrt8Zu8xvv7XHf/ofe6LszA1/1/el9Dfrwmxy+7S7Pu3qP/zH/3AtB20yb/TJf/YIQat95oV2kUndJFhtQsbNhogPf/jDW6Yfc8588Gw9w3qyLSu9rbYjdaw2dMQ/VR0yZvqu33nvMf5sjPW7iHtzW1ttvuhzsM+fui7fs2/9uaqbK3ubdlfbWPVzb972udR9Xbffta5VH8/1ofvpUTaxWSfTVcnXG21kyhZI9I1MNR8zedtmwq2MElW76cD9C+/rM1+3MS3ZbrLe3p69cx/+PsjXPat6XDskcEjgkMAhgduVwEG+3q7kjucOCRwSOCRwSOCsBD4e8hXoMAFNeyBtXsTr797IXmYHfurLdcCbWkaPYPIZ2SU6wIu+1K52f3v5s3Pdiz6yTkrYgK39pbz3yWcgIEJVtAbwzzloyF3f54wxKTiBJO5H9iEnRXAiGoFKwJrHPe5xW7QlEDbgYCdfJ5B1kksHb6exqPKbwPcOJvR7cn0ivaXJRb4iYZDcwEAAlr4CxwDi+g5EBcAAxPxOOuBEywCdEKb+A4kAuQC2X/vnv3b1T//3f7qdnepcU+BNbQ8AB/lj9zxC0hm80vg6Z1WZ7g1p6ZxLgCUgGDilP4AsxCfSM4Qn0Ev9SVUcoExZAeYriJvIp/xOnxORQT+kpfyZn/mZ63SWxolu0j9gMVBeFKw2qD/jWMc3KZdf+tKXbqCiSKGkgoxcKkjWQZg90KgD83vlrHTsXPmT7dhwm9PKt/Z5MmR718eyTzvt9+xLB8c6KLXNwwBGJWp1kkHViUkWN9pxKjNg3QSYTUBdnZv9+sr4p478llbUfKVnT3rSk7YNCD3tcORSn612xN82PogW+uEf/uGN9HrMYx6zbQRABHS7VMvr7ZzkNgH7/bsu4y7LqZ5zvmdPhl1X9pxtBVUzTrW9e3Oly7n7zuoDI+dpvlb9mPzZJOPax8izf3eJHPb8UC+v6kr1MQH3azt63VXOfCv/Tr+ReogQJGeyD3g20d98Ar/E/yBQER58cWSbNtVUoO5zXbviW5K2nS13PVkZkhbfvLBGUJ62sPX+Ozs1qXWtF+JrVvNwT5czfyr5WiNiuz5FnmSRtPTkkP/OrxVdqd18sT4qW8YGMvJMMlEkKtZnxGnIV341MjImovCsndgcJAsi2sYq9cjgwO/bwJVoYZ/JRFvdF1/tWesHZSJuRNxbc/GbP/ETP7ERvyLwEZI567USVdXWZF71ORQdqza56uB2ZmKJ5Fr5nj5v6xztc3NlD6o/ShuspZD6MqsYG/pEDonsrgRbbUOdZ1Wfus53GfXI9m7Hcl68tRif8Bv/8TeufuM//cZGrlafnWMQ3KPMmiHEWJs72p4jIzxPX8wr99ODEJ9kgMwL4W9tRBbKSXSre+lTTeEbG+B3IlM9l4j02IfMZd8nyrXaJv1KW/wdAlafrH+zFtTGyEcb9T3Xf/O//Ob9aYz/y3/ebJF+1+wl9JaNMK8y58gjkbHmJttmruhL5rz22GDIx1tzfs3XfM2WmScRpRm/acNnt7V9Lky63vUlOlfvzd+1zsjoQx/60PYOIbrdesRGVvZkmod9zlY97mvYfq37pHM+OHM0MgmBv5pHtd/Teq62vc7Lum6Z/PhqnTGtf+q9VdY9JfCKfK12aW9909fE1cdsZd+3JST+WCTtaZ3fCdrr5w7ydU/cx7VDAocEDgkcEniQJHCQrw+SYI9iDwkcEjgkcEhg24Va9qxeLpEACNPL91Tk9OK9qjovnwE260tl0pDlRby/tPrcyVeAB9DBeaQIO2cJOfvLj2vObxUZA5BAgOY8p+lFvtYHOAFI/tAP/dBGqoqwRNohYhGtyAfko+8APjmrTFpDL8LAI9Ef6vy6r/u6DSQEniQaZwnA3XF6mUUE2T18xx0bSKMv+h7gJSBIBw3Trxp9Nck191XAzHcBHWr0c4AT4DLwxPm2ImP0DTAq2sVvADj5JCoBYARQEgkkhSHiE2ALQAK4VBIRsUvOojyk1wWy5noFkIGxgCZnWfre7vmnPe1pG7GaSI3Ihszc/8EPfvCaGAdk6g9gC4AJGDeG2gbcS1q57NoHzAXoCrELUFM2MA3wDvwSoSIyGvkKXHM9ukHnvviLv/jqy7/8yzfgNCR8xreCYGk7WYqWfeUrX7n166lPfer2LDAu0U7T2HewdG/WB3zpQNYK6Jl0turPdr1EDdXyK+hU59keuHWu7dVOVECo63buq22twNOeTatgY32mg5ATKJl6A16twM5uiyZZ1bZXGziNYZ0vbJ8NC4BiOvSQhzzkxqaGLrfexox5yBtkV9Krm6fsYoiXWtYk064/KxtYgdBrGZZzc6M/qaPbsEkvVvauA5C1zK6bewBun8OXe9v776xld39a9aG2qcpp6sdUZtXTfr3Xs5ovtW8rnZ5kFb2t9iZ11MiqEB97+hGfJPKVTtpgYzMOMD/nYvLhIV2TytYGGMQociJnjudsR3420XZ+hxhi793rvpBMtd2xx77LWZKJHtQW9SEgbXwQ6ZVNN9YC+lj7Xse32vlOnkybo6ruVhsQkkk/ZIWwicJvaxQblPgZfiyEDTnYIJQsDdqbFMHI45rOtOu59lsLiQaWppwMrRXU7ZgBcjVGfDJfb71g3UZGfj7ykY9sm7lyhmaf65GXcZB941u+5Vu29YW21/VEnyfdztX1UfeZq/XSyrdmTtV5m3WUeqveT3bxes2G6D0RGX6HCLWGsY4VNWgjls2FZEqXQkBOOjT51pTbMwuknYnWTF/Tj+hTSNd//+/+/Uag/+v/+19vY5zNhsqhH9ZR2u9ajmcwh6xf6JN1oHVQzgP2nOuezRrXOtH9/It1mO8/43d+xiYu7brr0+66YTdXPjg6lD5FLvXzNHf2xqrrfZdT6qzzNHqln+YBn2wuWlebj+aNOSltrzE3Z7RB5LiNCNZ/3m1yPjJ9d91GQ5sa6IbNp941bpBxg42p9iHyqD4ksqy2eiWvKvdeRuQQ/dJn708ve9nLtuNhbJywTq5l9yjblR/YG+/a7tV6YOX7c39seN0YFN3r64SuY30t1O31Xp+iJ1VPu43pvruP941xO+14zJmt05h2fb72/Venc7Ah1olsDdm6k9LY80k13Pt6RL7e6urwuP+QwCGBQwKHBD4REjjI10+EFI8yDgkcEjgkcEhglMCnGvk6vUB2oHnqSAdGco/vgUGIV/+BDkguURvq8hILtBIlAZQQPQjM2XsxTxu9eANAELsiLRFs0hkDjRB4wF7gEEAV4Yu4A5qIJFGnvwEsojOkEtMmhC1A0717US8VVNdXAKnoXeAKwCL9qKBCBftWL9K5fw90cA04BEwDDIk4ybmsyGj90neAJ9AE6QlERmZmZz7SNWfiJsrB70QdANMqUapdzpWTtvntb3v71fPued5GbAcMDrChbcbFWIiicRYq0tR5aECcpI/L+IYwSgpkQK969EHfAM76CeQK2ezZgMt+Jxoq4FEiwt2nP8Boffnob350SykHuAZKqkfUszb4/Gf/7J/dInTpQY3OqaBd7SfwGskNGBftgjijbwHsO4BYiZIV2FQBoQpcdaCtA0l1jnbQp967takAPR2Ayr1TO7pOTnYgfX5AOe1MqwnYCthYy+12YLpWbU1v0ySLc7LvxFIvY2pTbOGPI24AACAASURBVFmdv7Vdvb8VWEWUIl9tBBE5jQSqOtTHbwUSZu6xbYBe9vYv/aW/tGUEkHa0g3+r8atj18HtFShY+9cB1/S133PpkmCldyn3HBDcbfWl9a783KS7ezpTbcakB10fqy5NulrtyESCdjtzCUFR7XGfw7W81bxNO6t+aBu7LRL73nvv3ezuM57xjG0zDpIm9joZBPjPf/F//ourr/yqr9zWACEu1B8/kWeSYtSzyo3N9znZG/ydlKgIXn/z96Lv+EdEY+ZZyCg+kl/k/7Uh51HyW3zdRi59xmdszyUaj83nYzyTsU578zuEGHkktSu/xt/xcUgd34cYDnGtD67zj67ZKJVNUU984hO3dUaihLU9xwDUMex6TJ5JaYxkcd60/9poQ5Wz4v22uUhWChks+Drt9ay2ko21hfYgZRMZi5gSVStyzri4jri1VkDoyiZBpt2/pL3dj1UCdupHtbeTfSHHc3ZvZeNG+1iiyPpY0zGbu2RySXYV+kIGNpCFkKtrLDpVN4+5lvS/mT/02dj7PqRgCFF9S/Qz/aErSf1rHSzq9Xf97t+16TQdUoYfz+RICfdXgjgb3KZ09ZWkVneiWDei9a677idc77rrxvh2G9b9fMa+bliqz8Sf9HFalbNaD3S/Hbsy+ZfMEfMk0bGZmxkD8kTIImatJdkV97AFCNiHPvSh238yYttEmpsTX/EVX3H18Ic/fGtmnadVT7PmDLmfa90Wp+2TXa5+vF+P31Bu9SHpN9vIJliTeI947GMfe2PjRPe5K5+6985Tx6OPwbn+1Hk/6Ve3f1Vue2ualc/vYzX53ZVv77bO53q+quV4bVOVRf37xvmvLR3xjfJsJrnvozfnYDti47pNLTXx9fdH5OtKpY/vDwkcEjgkcEjgQZTAQb4+iMI9ij4kcEjgkMBvdwl8qpKveXGvQPoEfvTx64CIz0Ah0S/vfve7r775m795IxfsFE/ZAD7nwYrcACYC9frPCvQFuorIRGC85S1v2YA+/5WPgAAiIB9FNCaiDKgg2gxRCihC2CYCQP3I2pw5moixPTBAG0T2SH8MrHCeEyIP0FhBgFUZK7CI7JQN7AH0ADaBawFsczZrdn/rQyI9RRGRg+gY5CfwLWdUAUp9DgBegZQ67r1dwNhf/MVfvPr+7//+qxe96EUbsKScDoT47F6ArVR8iFRtMPZkoh0rMgrY5VlRuv7rayJVAVsB0GsKPfUl8pjMEhELiFZXBT3di9RFUAHEnv3sZ29gvcjgRz/60ZsOIuLJMmBiB+2UYTw8/9rXvnaLeBDpYsxrNNAGstx557UOdFJkTx9qnSvSakWqTO2tIN0NEOc0yNM8Tzkd/DzX7qn+yc7Xcjr4FJ1azY1+fXVfPdOqA/tTmyaZXgIE7pU1gbuZZ/SMHknLzl4973nP23QJMF7rDYlQxyl1Vnm7j50QsSaqDeFBL0VhBRSv47pnZydbvnp20tHIcgWqX+r7V/LzfCdXJpnsjc05m1yf3dOfcwTOaq52m9DrO9e+CgKv5umq7mnsV0REl+uqnbW9/BJdlJmCH+Arnvvc525pN+NX1ce/2ayDuGKL+WmpsrMBqtuT9DMEbGw+W+s75eUashNZmPSjfEjSzks9b6ONjQlIL+RZjbBVruf5HH/zl4n4S7p7z4WsraRiiKm0p0blhjCuUb36xHf0TVLKsblH1ga+UCQlklW5Nlbw8avNPufsa9Y8MmW8/e1v30hD563LQIJ8VS5CCZForaQdxknd1khsC79OfklHy9e/973v3cY7G6Nc4/f5Sf5VKvQQ21kf1XVS1bV6fc9erHxrJQtXPuNSO7Q9XzYRVZ8TW0nXcp6939a+IewzHojOkGqIV/pjnOmmnxCtGWdrmy1i+OqOjVQxr+iCZzybTQq+p7/GLRlNlGceuS/koe/Mv/xP+7J2qZlbqvwmfVrJfZqz8Xn1d8Zkb43Rr+3Z5G4vJ5ud7zJmtQ/9+brRKff7Lu81xsE7BvIVCZv/xsCmThtNEbHmj02i5i//LkLWT197p289SneS5+Rzuy7XvvV+e76TrxmbRMEjjPXXhhnR0HR3b0NEbec531XvrX6nrlVrf9xfx2Mqv5az2Y5hvt7KfK+6eml/ql3o7U8Ze6nStz60DZK1L1uZZ8jXnO96/2kad3zsvNdTevYbNnY4VPaIfL1VLTnuPyRwSOCQwCGBT4QEDvL1EyHFo4xDAocEDgkcEhgl8IkiX1dAW38RnEiO/oK4uqd/31+Yp5dO9yCqkK8IT5Fd0mDmHELXt1S5/9OHru68686N9ATs1ZfD2r4O9gQgFXmKCAOEIBy/4Ru+YQMTpclFrNm9Ler2j/2xP7aRb4haBBzA6YUvfOEGFIoCQeQCCkVqACARd8CrAJzaUkGDpGtTxt/9u393A2sf8YhHbOn2vuRLvmSMAqhl5OU+xCnwLCBadtwDhUXqJBrU30hYdYtuSMpgwA4g1DVgKtIFQOq7Cm6eAxFWU1XbkK8veclLNuBX2TVKuY+T+8lE9KtomL/wF/7CFlVDvjWqNuDaVK/xTTrngMVIZ4A4OfnxfaJDfAaCI9yTEi+RJerxTMh3hP8999yzEQTIaufYIt8Deib9dCcvfE4auR/90R+9es5znrOdawuI7iByAK4JKFuNwzSvOggdIHCS2Z48V3XuPbMBRSXVYrc1aVttd/T6VnWttqP+vZLJVM+1jTiBThNw2ce028A9mzNdW+nuanzqvAfMitx//etff+X8YJtB6GCVXQfBJ1A5c4GOI2vYODaDHbMhpJ772G3QOXtbgeqq090eT+VWwHRVb5fTZOdzT42m2dOLyHjqW9fVeu/evFzJqevEChjOfV3/Lp0nfZ52PehkbPrV7UW1U10Wq7XEChRf6SK7jYAS9SoKG3D/5Cc/edPvRGJ7li2XUYFdDxnAT4sWNA+qzFMXQippVEM21T5NIH2e5StsdkCGIHqtR2zWQqQgz/y3AYhfsFYwh5ArOWvS9aS1VycSSxv8D+mKwLL5RztztmQ28+Qe8simKPLIGevx6TJwKFtWENk6bOxCXnrGmoDvQr7WDWKT/6lzt+upa0hvftoazcY3RzDYrJHoY/aErJG0f/Nv/s3Nd/N3MpWoO5s6lGX9JPUu8tUaT9/JyxrKvchu6zBrNBGhviePFaEz+c8+B6tuR3cjh72NHytfs+cLV3ZKG6JzIVat38iNHsnEYm3qs/VJUtqSXSKmjSm9omfkQSejV5/1mZ919Rn/zWdcR10rSzl0xfgoJ0QuOdMt9r6eN1tls/JX+lEJwRCNdf3R9anr3DkbP/neyDzX9iIm9/zvnh2dfFUdt/S7tq/rT7ejed5vNsO7DFtm85NsNEhwEequiQan+zYfZIPpJFf9q1GwKx8XmU3j2mVcx6yOcdf1fNZvemVDGPtnE6P3GXM6R3z0dV/9HB2Yxno1f9OPuqGqjmfXkT7WVU7Xcj1tWEg7Jr9fffKqvklOfQ7l2ZWe3YhsPp1TnTNXt/E5EaOr+VHX4ZV8XZ3bujfHt/NfT0fmhOit9x/k6yS947tDAocEDgkcEniwJXCQrw+2hI/yDwkcEjgk8NtYAp8I8nUPLF2BvdML/eoltAMOU5n1hbO/6AMkRL0CPEV2ARABjWk3shBBKnoV+SUypr6o1pf6DrS5lkgAZCugFzCFwJXeC/irXuQawM9OdP9FqgJJAIMvfvGLt/u99IvCBZIAHACiCEwArV3sNYoxL+NAFUTHK17xio3odY+d7o9//OO3VLshGfsLde0TkFo7pAzWXiAwoFUb9EW7AGnS+wFtACCIPhGaOf80IB1gBGAM/ARu2mEvlW4FPPYAqr2pqJ1k4yxXacge9rCHXctlAnV9J8oIyP3Wt751I/Ck+UVM1+jXDnjUsgL+5bvprOMKgAW4Mg6JvKngoL/1AZjtv8hX0T2iel7wghdcn9GmHiBmBwHVBVCnPwBrn5/+9KdvEUMAz4BOFRDr4GTm3gSaeb7PpdXY7QFKKwDnWrb3XV1tAMuQjmwFyK1Apet+3L/N/mO6Vj4EWKp9qX3t33cbcylodn3fqV+1Lx2cW8moz49KaNVnVmWfAxwriKhsEd5ATmSKTRxIjWxOiT5NEY5V16ou+BvIz+4idJEAyJKafrjr5CT/3o9aR+bZZC8mAPNWXPxkK+vzVX7dj10DiiVKps+3Xtakh9M9lQCvbTynV3v60O1mxnT6PtdW5dXvq//0XNWfbmPOzb0+F1e608dYe+ge0k40pNTa/Bb/ayMO0klZ7K9NLHyejVr8lzkg2somqG7nfPaMjUBITmfE8nPVnnZb5XO+Y9utFawLbHwwN9TF3rsnPibEKXKYTxb1yU/4j4xFlCFCRYTZAIUs0yekWPw+v+wHoYYc46/dkxT/rud+zySNa/y5cXvzm9+8+U8EnrVTiOvv+q7v2tZL9XzXydfU8etrRf39pV/6pau3ve1tW/kIQIQekjx1uQdZKLPHG9/4xo1AQs6qu6cfRbw6791YWgMhdq3r9F256meXPG8jluwZZFL7kLFKX0LOrqLeJn/V50q36eqo0YVVbpnPaUe/r+pWt7t1DoaETRR2NtZlPrpeydGcV68M34fMz1qmktTK1OZEveZaxiOfz9n53v7uU/qmn+7zYkuqje06ls99Tp6zQ71t59atU/lV97ud7nZtsl/dNna7X+tMlhpzyCYE8+Bd73rXtW1iC51/7P0gG/X6/Jns1qSbK5s99anOp+pfVvJ0f9bd7KzMHDaHPelJT9reoepRI6s1bJ1/6VP3SZNfmcag61Pt+zTm7g+Bmzr7e8Q5P9uvd587tanqeZ0P0fOp/57pmxu7vb6W8SJFcJfZ3udtbO+7P3J7q/vOO7fba/9C5m71LlDwu+6668DHb0Xwx72HBA4JHBI4JHCRBA7ncpGYjpsOCRwSOCRwSOB2JPDxkK/TC2UHB1YAQwUibrx43XHHjRex/nx/Ce2f8yKX7wESCE3RGx/+8Ie3qEnp54CWeakE7DlzU1SFaA8pggFyUzREgIT+Qp90u4i+kKcAVaQp0ANRBkgQyQr0Q5qKlgU8fvd3f/eWCgzhgQhOmj9kKJAL8akckaUA1nqupyhUwLIoSvcDUtXxjd/4jdt/gG5ANWUhI9WhfqBu0gj7LEpEvxJl6zegA1EpCsUuemVrj++Scq6/9AOvRb4C8MgaCV1BkgkkuER36Rt5SSMJQELqAr2nF/iUp8+AbvJ3BiwZao8zeCvoWgGV2paqR8oKMJlon6ndvX+9bH2gjyIDn/a0p21Rswgw5CsQXdkBRmvf1G3MEPmihADwooSQ0EjxCiBnHgQ460DX3uc9ELH2t4POl4xhf74DL1VW09zu9qD24wF9KmBRzqCaAL8J2Eq64O3a4ryqlW27pI+XAPaX2M5aTv7u9rTKuIN29MzGC9HYIqi/7du+bZsf9GkF1p3TAfXnTEd6DjxVh7TfomDZrwr6TvLqejH5i+j2pCd7oGzuX/kgdVdZ9jlUn+86X+tdRdzWequt6GXVeRhAdw8Iru1ezcU9Wa18a6+z6tzk7ydQdZJ1l0Ofm6t1wTSHV/3l+9hWxCU/YJMVG4qI4z/4XLrJFiNCkZx8IVLOJiw+NHY1vt+mJD5aWSJkEQI2JtX1Qu9bXTf423pDOl3n0dpchVD83M/93M32d/3LuY/a5jn/cw6rTQ7IFj6EvtnwZA1jnWBzVM5Vz2YeZHHO/KwbhFJnlaPyELzShyNf1cU/KZf8nJ8ri0RNJ35ubLouGQsktk1rIvLIRqSmum3WsKnIesMGMySqe9XL71uTROaxN44kQLiKWv76r//6bb1jk5sUz0nRjIjVFzISTade/QlRXWVQCceMYZVVbMPKDqz82yTvyRas7F7177Vd1WZ0P951UBmJIkz7+yablW2u36eN0/yt9nA1n6uf622eyNfJN0w2td83yfecvnb7tlo3TXawj3G3r5O8aj9WNq3LyzN1nWiusw8y63inYfvoO79r86mNnskYM5Gve2vDW9GHyL+Pe58/3Z/Wz96rzH3z3prEhgt2ss7LXt7kR7uOrubV5F/rvXvzI/XGP1bbUOdove/cGNexvvS5aZPIZKeu52ZJMbzS90SnXsvnlE740vZ3v1IjXycbiRDe6jrI19sR8fHMIYFDAocEDgncpgQO8vU2BXc8dkjgkMAhgUMC5yXwXyP52gGKDmrUl3egHJBTymGpZ7/3e793AwxzpqF7E/kpOhapCHi1M7wCoVWSFcSqBADQAyArokWaQxEiUuMiCgGCH/zgBzfCDFALQJAWTDSOKByEL2ICqCDiBWAMPPnIRz6yRZ8CBqXMA0BoW87JQnSK9hDNgTxFluoP4FJ6ReUhf3PeFgI45GvSG/qtT/oOoFG+aBogrvoQrgDL1c7xDgZpOxIa8Ik0loK5EhiV2LgUbIrMgd5284veAVojrQP+9uiqvNQDpwE4f/2v//VN/vqEZALQJgK2AnMdfCJPILH+AILVTf71vunvqicVINIWpJSowLvvvnuLHqE7omCntGqRlzFEtuu/DQXGCXEPOM55f3WMKpC5BzJ2YKY/NwGLHViq8uvA1qruDnRNAOoEWFYgazUGkXdI1Ek3KsFabUaAn2s9lZANCXv6yfcTMNYt7gTmpW2r8en9m4C7qk+9XbXc2sYJ7CUX9gZBivyXsvzLvuzLNlIpwGwHLnvdfYxqnQitbHwQccgesnPm0XaOIICt/EwA+eTFpr5M5VT73MdrAmCv9aZErl6DlKe29vGYxtEzE/maZ6s9rM/3uZY2Jvpt8kN1Llbd7HoaezjJqV/r+j7pkXt6H6v8elvTzrppq8p2b6xWNuSc/3A9m48QEDZgSckpxb+NQTlfG7GHVOUL3c9H2ISArIjv8z3/icjj59ldawV+efJvU5sjL6QCX/RX/+pf3Wy3DTT8dTZ9rexGxsmcFaXLH/An2mM9UVMHI2L5k5yxruxExHabUedd/lYHIvRVr3rVlqXB5ivtV550w6LoPudzPudGRo6uJ5MMru3qffdt57JbLzka4C/+xb+4rZmQRdZijoAQoYocFfWKPNcmKcz57hAwxhj5LGvHX/krf2WL8pXhQtSyuqy9rP+skfQfgSNtP39qjSPKWZStdVn3hZWc6nqbe/u6aGWbVnNqsi+r+VZtb7e7kx3u86Pbrr5xbc9m9PnZbXXtR/dhvdxVPd0WVt8z2YfJB/e50/3XNA61Pbn/Enl2GXT7vbJbdf7VPnSfNMmt2uru6yN3uuq9wUa/H/iBH9g2ZnrvkdmC3WMLJpu1Wleck/Mkv+mZXn5/btJp6242QTSvLANsrvV3nZt9DtV66ryt+l7r7vO+j0nvi/urT17N+bRj0qVzunGJ/K716JT1pY5/9cW9f1Pdq7m3Wi9sZa7Y0WnRdvpua6O0w6fNkdunur4+fb+18SBfdyR5XDokcEjgkMAhgU+0BA7y9RMt0aO8QwKHBA4JHBK4lsCnKvmal8j6grtK+9ZfUuuLHOIM6SptFeJOil+EYCIXU48ID6SW+uwMR46G0Mo90wt66so92amNcEBAIkMRDiJbgAeiMAC/CDx1AjelFhZlg/So7QI0AhWBhwBjBAmAUaQuEBEpql7Xc+4bIhJRiFQEliJkkY/KAlggPQCciYpBsgKPATOecU/S3Qbc6CBHB5zykp80d0BhIDfgRxtFqnSgJ4BIB0AmkCNgk75KTShFKtJZ9IvIT32egNFaFhmQvYhR8vrqr/7q7VlAVB3XDpK4Rp7SGCLDRS0DtUMcTaBPB34SvZHvAfgiEpyvacxFIfj/1Kc+dSNUVxHXSG3AvxTTCCxEGd1JWzJO0/hUk6ePFTDu/a8gzARkdlCnAobRgbvuvGuT629+9Dev5duB4F52bWPmfQdCV2DkBHJVcCiRr9dg1YlIS3nTHE86tk3/CkDU29D7VW3CJudT5Gy9bwL+ruV+Oies96nX08f0dsA8ZbKRovBf+cpXbpsu2Kts3Ki6UfWqzue9CE92BwH7vve9b9skgviQ9lvU4UQ0Ta651zuN9Q3wrmRPmOb2VF5sTNWPDkZ2eU+2ajUGVY8nPZja1PtU7Uq1iXU+T/NjBfxG5yc9q3Kobes6mHOvp36vvuv19jlZxyL17fneveVc6op/yAYWKfptkOJPlI2YdU1/fOafbWBia/3NxiJm+XXEnc1QIrn50noee7eNPlf7X/smwtYmHOsBc8E55ny2ujqhV8ew2hftVX78PAJZmmV+gr/g35wpm6MLcpZz18Eqw+iQ9Qm/Z5MQednoZB1ifcA+2FQlErb6nW5HlRX7UMfS375HqvKr5I9UVZ71A3uBEFfXc5/73C31sbWVbCL8vnVMdEJZIcVlxUA4k6Xf1jOeI2upjRG91gIIHP2zMc9GE+sz6Z+r7LtvT+YL3/e10Tnbq405G7XP0aoz0Q++B/HQ/V+1OSu/c24+V7s2+eCMYd/IVX1lt/+1nJVP7XXt1b2y+bX/3SbUeTHZ8dUaYWU/anm9f932V3uca3sRiD2it9eV+VHXQVVP6th335Lxo9+i5KUHtzGDzjuiwhyb1q9d37u/m+b25Mu6PLv/mTYIdr2ufTLvvAdlA4j1Sc6D7nNnGqfI0u+6UbPfu/LBXa+q7nd9rGNf5bmnS3U+rvRqamv6tdmjU6Ro1qn1/arOk0v8aE9DPPXjhp+7uuOaTJ3mUojWB+jFiYDN3LFG39p3kK97S5rj2iGBQwKHBA4JPIgSOMjXB1G4R9GHBA4JHBL47S6BTyb5Osm+vgB3gKG/xE8vvvUl19/Af2mAnX+EuLTzW1RLwIcACgA6Uag5c0y0KtC1/1TgrLcnL8OARDvNkYSARekCkWUITsADIBMRbGe69gH/nGEqTR4gt6Y5BNhpE/BElAgiMKQsMlfEC5BV6kMROkBIgDKCWR+ArQhgfUGuAnl9RiwDJn12DzCzkq6rsdkDGSNLbdQuhLd6vuM7vuMBAG1euFfldWAx9yddI2Kb3ETf1LEMKFB/KwuAQ97SMwNg7aYnbwC7cVmBEkAMEcvkCswlZ7KqBOn0bPSkk8LaAhQjG1FP2k4fv/ALv3BLcZmUrF3+wCdgtAgh4DQQ+uEPf/h1usu0oRLlIxBy2mFe9biDMxMY1EGhFZDaAbppHGu76nzP99dll3NT6zO1fTfAv7L7v45/TRs86Vufx9dg0wlUegBoVHbpT3rcgbbIegVU9jb53CN1I9dJv9OGPXu4AgI9k4h95zQjcdiNxzzmMQ84y7HXc0PGp3O7+nj7HHtI50Xp0VGR/kghkWd7oO/KP1f9XdnoqtddZ3rbz43xpKeTP+og6TRuKz3oOp77epl1nPtcXcllb05HFmlr7dcl9n4ly24jzvWvt722uevIai2wsnnpm3nFlubMVr6Afef/3cMfIifcg7D8a3/tr20+2dqBL7cBir22eYD/SQaEyZ52nemfzbVkQUByInOVidCtZ3FWfVn1Oz6O77Ue4Ots7PKfz9RfUarWIergZ7LRa7I/yiMDKe6lRrZhyTms0g/zX3wnwlLq3nM+p9rIKgMyV7a2sQUiXJHPvifvn/7pn97qt9kJ4c1PI4/4YWud6J0xtTayuQM5rH+ySCTSN7KxJrEpDOFrDWVtIi2ziFjpjW3GIh9lx3ZoC0LbBj51IOCto9yvPaKfp/7Xfk5/T3p67pnJtk7fKbuSdnvzeeUX9vz2rfj0buv6OmLy65M9rzaq+7nJNvd7ztm/LqPVmmAl7+h43WhRy6i2vNu5uj7o8uiRySt/OK0BEg1uLrAHoshlfOFz2ZdzEdtVrl0+mR9drpN9iu3NM93eVB/Zxy3rZ/OQLbBBho2wYbTagK4fqzp6u1Nf91V9Lk7972O18neXrFWqD42upM6uc3VDcu6paXrv++j956rWnzyz9b+sa5P9pX53Y718WlPfOIajFJzyNuK03lvuybUun6Qe3m4tR3ukzO3+I/J1b8of1w4JHBI4JHBI4BMsgYN8/QQL9CjukMAhgUMChwQ+JoEHi3ztL+EdiAhYkBfTDq5OYMLqxb6+QNcXVn8DOJ2JKhIEaGgXuOiuCpi5DxgHYAO0eeF3JmiiK1aAywQ8+C6RKCK+RFsCBIGgUtsBDQAIol0Ar74XhSqK5AlPeMIG7CX6ooIyCBIkhnYiEv0tihOYiFgVAQlMRMg6vxGYCUwEVOoHgjVntPbIygpIdNCigxN71yMP/QOoAmq1VeSKPmXXeR3bqbwJKHMfuQKXpWt0thuCGZik/7XsCmRUMEdbgLgAd1HOzn8lNyAy2SSCqfbD+JCxH6khgdYA91pH5LeyKxVcin4A8QHPftOJRz7ykRuhmrO4UlZSHtMXZL72i0BCvAKZa+pW7ZhSsfV2VXDH35c8U8uY5sMEPPWxnUCoCTit9630rY5rvaeCRDfKOQFD0xh1YK33tY71ygZN/a+AqzJqtMuq/alrIl+rzcx9da5MYN0EGnZb7LM5hZRAsiAVnvjEJ94AaPeAxdqXSZb6wiawdzbBiDZj53JmMzCY7ZrSEK9sRdfBbqf650lOe7o1jXO1xyu9rboTm7VqWx/D1TyddLbq9so/TeVPc7KP32R/ax9izy4dgzqGva5qO7t9qO24Mcd3zoWfbEdtb8B8v0V7S2/7Iz/yI5ufsilJ6lm+EyHHv7zsZS/byEspb2VySIpgUWQh6SbbuCfnyCNEsOhX6wSkLh8gpW8lAPfsbbXfVSetE/hK6TqlqPefj+RfcmarrBT+J219UhJHhohG/sn57TYr3XPPPZvfdWyBzRkiRRGjk/+rc6XqTtpoXca3OgoACezoBe3gW/XJegcpLgKWbMiDz5NFwxjkrFLlIWas3V796ldvNhbJZFNWJ5jcZ1yVaT0oGlZ9fKo1oSwUj370o7c+0QVlk5/NeyKeEcI2wrFd2iJbiTXdpeRr9SPTJ5GveAAAIABJREFUOeKTTelz/9w93edkvXGj7lJoyqvlZr6c873dH012bvIHKx+6snMr/1vnxbS2SPtWdqTP2yq73sYu9/75nO/tbbhUBplbtfw+lv2a6+YBwtW60bxg36RR/6Zv+qZNv+nsKrI55Xed6N+vbO3kx6psJ72Kzq2ezfuPdQr7Y7OiNfvKz0++71bGtz4/jf20HlrNzb0522U4rVO6nnfbWudwolanTC+Tv970qzCcD0gBnOsnNPrGfD5FqG7z7H6DtpGlW3s+dkrHRgTXeq71VeRryOBsaMxZsilnMgr3n1V94OML2RxfHxI4JHBI4JDA7UvgcC63L7vjyUMChwQOCRwSOCOBTwT5Wl/IJlBhAjkquTC9mE9lrtL3TeBkXuYRrgBWIJqXdQSn1K4VMHQvcEI0KmIAcQgMFIGy2nleX5LTv9RZfzuTDYB57733biAuMlS6WOQp0A/ACCQE5CE8nGUG+AtwWMvSRimH7Wj321lO2osolkYXkIgo/NEf/dGNoBMlkjS26e8KUKu7qTu4UwGOCUyrAJHrgBJyB/oAOJ///OdvUSiJtKmgWAduV6CX9ik3ZORf/st/eSOVgUkA80qIdkAx9dEfoLRxfs1rXrPJH/EpMhcRC5gOkOpegLOxUyfACtBao2yrLCe5drnUviH5EVHSJCKfnFH3JV/yJddn0AZAoycibrQX+Csd9rd/+7dvekKmfTxuADFS3p5+pjkSuazI1xWgmeem/ncQrd8zjW+e6YBW1dlzdqW3qfbX31sfTwRsT5Nb5/IEqq2AvDovuo2r7algWdf3SZa3Mj8mOzSZ/NV9kb3ofAQGYkI0mxTYsUFTm6f+pt25VqOvzF11sYci/6URNX9FuyGczGEbRHrK1apPVR8zpnVsVnOwz5FJl/qzq1TKtY8dOJ3myyXj0+teta/KYrLXea77yTpWva5qL6qv6T6gt2lvznb963Ka6kk7+rxNO6Z2V9nm764vdS7lGvn4zw9IPYwA9Bn5Z+OBTTaIVv7AOcgyDiBfkZlS47onWTEmnYtuXmJXzAsEiQ1BCD7RpaLCrT32fHaVV037G9mnjz6rw3rB+fG/+Iu/uP02t0XCSuErjac5b/7V+cR3u9/mNeXxud/7vd+7rWOQlPwVIvdGVNWJGE/7avrLqlMIFPZGJgdz/5nPfOa2+Sllec46jFxs3hKFbIPS4x//+AdE7FkPyVrynd/5nVfOlXaGK5vSSVHjQRZIWBuZZMHwOzIiA2WIak1EL+LZEQEIYBuvrAXIjg44o9baq0YpX+LvNjkssirs2e7pWrfDfe1T59q01ppsT+ZgnYt17Lot6Hav25TuFyafV+dvtW17vqfaoO4b6vwwZj53fZj6vmeHIuvIpfr1aS1Q5dRlWcet2us9O9d9T/3c67L+trnkLW95y6a7NpJ4p7HBINlVug/pYzCN+Tn9Xtm8vT5WuU7rCmXGjlizi2C38SPr9ZVuTvqxsteT7+6+p/vyyU93HZn8aG1D93dVt/q8mXx11TvEqzFFdtaxnOTTo577GExy6vbnRrQt8rSQr1v9IWAh2cliw+7lzFfEayNfr+s9g34f5Os5b3BcPyRwSOCQwCGB25HAQb7ejtSOZw4JHBI4JHBI4CIJfLLJ19rICrRML7rTy+4KCAr4CHQU2QL0B/IhuUR79LqAcu4RperlHgiKKEUY5uW1v9DuASqeSQQsYgPQC0hElmrTH/pDf2gDG0V/SBMMSBAJhoAVAZPIiw5iJmIEgSFiRkQZwNBZiq4hC5GyAGTkq4iOGtGyevGfUpDVuutL/iTzOo76DeB87Wtfu6VLJkt9Qn5XcKsr6AoAyX0ZU2U7h07f7YBH4FTguLa11hEQB6gsEkjkqXSPZCdSRsRR5E4f7LKX+hDQDmw1Pj3CttfV5dvrj+wA+aJwRBP5TlTC3XffvQFjKUPkAnLeOIu4EZHlrD2pj3u07wTa9THt+joBZStwrY5bB7U6uNOjNito1AGlCvp0cGkCXvcAr1rWjb7ed3V1x50fA3qcQzvpSICgXKvn1XZdre1YAXpTWzu4G0I4cjn3zEq3u1x7+7o97XqZ8+HYDrr1rGc9a/tdN0ykjszTjE9v8/Q5OmPOSpttQwHSSXYAaVJFoJvL5mLShU4y6faj69YloGGVRdXlS8d4Nfbn7FeX+TRnV/Ojf98Jiu6bVs6/61+fu9NzmUuRVZ1b6fPkC7ucux+t+nRu3FZ+a6/eaU7EB7DvzhCUqtaGA9+z/chEqWdt1mLr6SX/zH8B/G3W4cfiB6aox8knTLJI+/gjRMmb3vSmjQBG/iEQ6xEEdZz6mJFNz+RRx8r9bLJ5Z73hvHTrEZHoiEu+zeYtcy8+w/0IUsSryE9ted7znrdFApuvfBXyNRvZ0qZqGyZdznXyRWyKaOV3pf+vxy1oP7mLxn/JS16ybX5CvrJLiXyNnLUHca19CCYb2f7kn/yTDyCvI5MQu9Z5IaTZIxuztMV6JZlE3vCGN2wkLXmJeLXGslZTD+LVpq20ezWfqxwmn7byH5P8ur7vzb86l2+H/KrPr2zbnj2OvFPOOZ9Z583kr7pf2et7bVfOcZ7mULf/5+zQnn3u4zz1e/I3ta9dPyY/Xr+rMvascUY2m7PS/Js/1prWyDYq2mghbW8iX1djVNvRx35liyf/1vWjj0HV52ndENuVdlozO9LFxhEbVKwValu7bPZ0uI/1NDbTfO2+dpr36Zf1XSI/u3y6n6j1V5lPMqxyzNyOD5j6UX1tH4OpXZfMg0q+dt3fZHQiX7e+JDI2x1OcLuZs60TfbvfZnCJ6dufnIF93xXNcPCRwSOCQwCGB25TAQb7epuCOxw4JHBI4JHBI4LwEbpd8DRGWHckT0DDVXgGwDiz0l2jXe2qscy/XeQlM+4CLogaRgIAy52p6aa8veMp0P4JLOjrEHGBN9AMCYnpJry+b1y/awwtjygaAiPRAjvqtLiSi/8BQABFyWFQsUBMQWgm2EFqeAxS+52ffc/X3/se/twEpolEQxeoA4jpLFJHxtKc9bTu/rqfzXIGE9ftpLCKzDpJ0WbquP8hNYAlgVdRol3t/6V8BfJF1dAe4JGIGOAswd/7cKlJoGjvP04uf+qmf2oB3BBBgSjsRm54R9UoP3OMMTMRnzuzt4FMHCyoomD7274y7yB7RM0hegL+UiiJa/dAJGwHoI4IYIC+aGaicyOiUuQIqVrvbp/snkKmOT+9zAJ98X8duRb7u6U8F4boeXmpbpjnZ+xAwrI5L/ztRSb2PW/tPKdqSnm0l+w5qpo4NbDoBUNuzJZ1bbOm0EWICYfes+wq8ntrrXnMCAct2/MZ//I2rxzz2MVuUdd0w0fV8bzzrnK33xR4iMaRIZwv9p9M2UCT6EMnFptXNDns6ek5/u63pbdobx5Wcu91fgaT9+WlsVu2bvq/jsFdnt9OR0cp+TzrW2zpFMlZdX9nGqc46DyY7smd/pn5PdXeg3Ge2l/2XQhdBwb7SM/6WDiIEbZiy8cCa4fM+7/M20kI6WxkW6vxcRdN1e1bl2GXBV9powxfZnGUuIHoRgfUM8Ixf7+fq+26D4pdt/pJ5AQGqn8hEfiXRnhkX1/g/G70QnojPGvn6pV/6pdeRr9HJOo7dBmQ8yd86RWYMUb58m81oVa70DIH0nve8ZyM/1S+q1eY0tiGRx8rkp5FMiFJRsjYoIcsnm1DXn7JK2HAnytl5kmRic4gNeiIEjYP+GhcErzqVaz0g8pevrtkyug2Z9LHLabKp3Y91G7Cy4Q/Qi3IGY9KQVpl0PVzN0dW8WtnMS+3g6r7u//scjnxWWWm6TLvN2rO1q7pXdnhl2/N972P0b5rD5+y6Z6Y5nfVWjvswtxw9Yu1t7S9jivXlYx/72G0dzsZVom7qQ53HtQ/d51U7N+npnp3uvmWlj1kzKMuGEGtzm0G8+9gQsbcBJm1KO7uPOzeuq3XFyudN87nLaDXPur87J5+6hsnfPZp5Wrus5m21O1u/y1q3l7NdPa1f6303zoYN+Xrn/Xqb6Nc+Bg+wSTZLFsI29dQ2HOTrNLLHd4cEDgkcEjgk8PFK4CBfP14JHs8fEjgkcEjgkMBSArdDvlYA61bI1wqi5Ln6gtmjN/qLbOqt5UyAV+4DaiIkRU6I+JBiDwAxRb6mTNEgohykggW05d7VS3qAD9c7Udzbpj1S9v3yL//yBmpKoQUA1EbkB6AEiYhMBEoC9xJ9lvZ5fgMb3/tzGzH3+37/79uiURC3CA1tlx4QQCiaUxmJ3u0v93sv4XUsah8DAPWy6ot7wBIRm6JLtAGhLHqly6k+529yEIHifwj06IF+JBKP7JCTgHMpC41VTZM6ARNpc/QDKAW0Fe0HZEd8OycX+I4YUr6UbVJVA94BPRXo7vqY8quMJgDFd8bKWDqDGFiGdBJxAxzz86EPfWhLiYgkMJY2DWgjQLjOiz6Gtb49MLiDjH2uVVnl2gTCdTn7XMnXri/bmVT1QKjBMu3p5dSu2uc9YKu2v/89XRvJ19MGi2U9p/RqvZ2TDGudVddrGss+P1ZjsAL4Jv3oYFfqZp9ElP/aP/+1jfj58//9n9/Ild72PvdXsqgAZQUFYx+y4cXmA1kB2EUkBztt84g2AIrpvDmJ+FqBoRUsXjq7RF3cdzprbHF26PT81JfI/NK6M5ZVrzI/qk+rdqSWvRdRvkcwnLPVk63s7ap61Nux549r3RPwXfV28i1VFn1cpnprO6t9rvfawGTjDmItaeXplywRNhsg4thdumcDAv9CH9n//lPHp49V/Zy2TPPRNYSkdjmLHCkqTahoVJunelrbHvU8jW90rcqg2o56PeOf9UvGAfkqOlh0qLlnM5fNGYhiUaiic8nM/fXZ3se6fvC3CFyEp5T7UugjtjO30y7ycGY8u+AZG0NE2Uo/nDTlkYPUyPy41MPWeiFOV34k7cmcUZd1hHEne/6W/JHUr3jFK7b+W5dYY1mXGRfnrdOZRBCufG2fR3u2dGW39uzr5LciwxAk7pnOgKw+6tyaOu2uNqzbv2ku9+9Wc3jS4WoPugx8njZmxj/UNUHVv17/ysfv2aLqC6pc8kxf/1QdWNmBla5O9qzaa3VZK7NX1rPSo8vWwo9aE1vP2sBg7W3DAL22kSFztvalyq6ObW9D14WVDnaf0e3hnm2f7JfxziYxGxfZY0cX1MjzaR5237qS9bSOjExWa4Lp+25nqy7t6dXefeeeSzv6OmuS8ar/fQ5ek6qnNME3riNf77x5tutWbj0btpGvfd4o7zryta6rT+mLt/E4EbG1bM8d5OvKWxzfHxI4JHBI4JDAxyOBg3z9eKR3PHtI4JDAIYFDArsSuB3ytQIwOcsvlayAojxTn60vu9uLmHMZF+RG7r0UZHaftgElkJF2hSPQHv7wh28v7NNLtTpEHCIDkJ7ANrur915We387YNSBi0RdAn+Rbgg+kSV2cysLAQsoQUAA+T7/8z//+txWMgIIAlak7HQWGcBWCryHPvShG0khivNFL3rRNfkqSmRFvq5AlIzFOcCh9q2OW8YIeYgkzZm2gJ/IvQJSAauMP2BWNIoolJxvaxxFmJCL/wghpDWQSVTMs5/97A0MzS74ChxlfHqUhO8RoMbgne985wawijZGzgNfRQ5IZQjQEp0q6jTEbwepupwq4Fj1vs4RfaNriHMkLJ0EKIn2owPaJbWaaB9RUPpc07HWsZvGaTU2ubfq/+rePj8nUKm3IwBLHdP6XMjXLqPahz5nrkG70277nGmVMuocXIFlK/Cqg4wTyDu17ZydSzs6UTXpSgeoe/97/yZbuwfO1Tprf6Obvou9zJxFdogyQ/5cy7/Y5t7GvfGLjtR+VD1BfpjPshMkFSgb4B4ROwiXP/pH/+hG9FSyo4OV5+bBBHxXHe+2u86V+uyq3ktAzZWf7LLpeuxz3wQz6UnaVsesz+M67tN9XV/qHA9ZkTInW9v7WG19yqo2tMu52szax2rDV3Oi60DdHOYZ/peO2RjExv/6r//6tvEFkWZ9YNOVM9NtvuH7kYzIPhuIRFutdKzKcRqraQym+ScF8X/+T/95IyP5s0//nZ9+7TO7L+v+u9uyWv7Y8NOXkx31HfKVj7XW4Puct/ryl798S1eMjHZWerJBrMjXzJuqL6J7Rbvzf8gh2Sbq2o89YAucxWudZFOSKD5rG99LL+wZfvK+j9539da3vXXz1cbyOc95znY8QM6OXs3JzKW0y1qAT/bfNToiLTKS2BoSkWUDlCjdEFjJKFJJwF7fNK8zbqvMFJHZStf2fE/GvPv0VTt6XZPv7XO1jqlrWz9Om466L9vT+6qfKxnutbvayHMymezuyvb3NY3Pe36828DuKyZ7WufDXoaSbmcjs7SH3pqn3iNsPrCBgO2gp+aBNa0NBNbPNhGyb2ydnxB1XQ7d/q7mUL6v/a22fOp3l23Vl67vte95znfm6K/+6q9uG2NtyNCPbLysZaR9q3fG1Rqm+/fpvtruvfGu7e5zs8qv39fXIntj0H1hntXv/k5d/dQ0Pjf8WCJfb5F83dqT8163jp3OfG3l1OjZmqJ4InC3IP6SWeogX/c8+nHtkMAhgUMChwRuVwIH+Xq7kjueOyRwSOCQwCGBsxK4HfI1L5sB7KdKOhjSQZQOJPeX8v5iOL2I772sux9pB5BDRnpxQ2IhKWsqzf5iLa2VM4VEQAD4pBzsIM8KUFq1p9eh7wA9pBsQAXAoAkf0hR/gCUBY3dIBImCBnCJxlIWoAA57zvOiZRElQEFg5Qtf+MItgvIpT3nKEjTeA+e0oacl60DBarwqmCcyVzSbfj3pSU/agKBab0gXBCfCG8AKSBIJbOwCdgdEsMPfrn0kjLExRiJEnc9GTgDyDuJlrHqURIAQhCei841vfONG/CJ7gFSAeUSU9kq3KHK3kq95fm+CdZlV0FIfAcnOdKULAKV3v/vdGyEMVJKGERkg3TESVt09Aqq2oY/nHgjcAZh+bwV+av8mQKiWVcc+fz8AVD3tau/l7tmQSVerPah1rcClVfmX3H8O2FVGBWcrGDuBtqvyeluqPC9pf7VL3V7m+WrL8l3ASb8RHHSSPXKWNLszbd4461hON0x2o9t2nxPdZv6b18hXc9OmGdfovrlvE4L/NinYiJHMACt9mubg1PZuoy/tX5XrOR92aZmX+pdJjiuQtrftnE7Httyq/Lqfn3ziZG+6belyTftzXwf8V3pWba4ykJuICilvAff0yH96JNKaL/2FX/iFLeLTJidnJfKjroW0mHTtnD+t7ZvaWue66xMZ1euYZLL33Tn9q2NnzlkLWWPwheahyLk3v/nNG/nKJz3/+c/f/GXflDSNefqXs3Zl6MjaJgRK7IB5L1oP6YuAFh1rLETBOm6AXbKOs0aySeR1P/C6qw988APbeglBbKNGPWohNm/PFiVLivUUwtVmLL/5Y+WJ8kVoJTo666Na9uRzpzqTmrNvCJtsUCdWIttL5u8lNu1Wy4ldqM9N5Gvm6SSTPfsb35l6JhuXa5VYyqaQczp+K/Lrda9sa7fXl4xZne/T2rTa627rfM4mEmSrTDjWkN4bsknR/GTXrKG/53u+Z5srT3/607c05vHnVTeVOa2dV33e8zPddq/ksecb9tY+3htE39uMmA2Xe+TrVNY5P3nJvDina5Mfr9+dWxudmyeX6Gdd79W5tdv/sJ9bIOsp1bV8NckYcrr+gDJK1GuiZrc2hnw9MazXMkjq4tKRrcwg3zWLzOm9IXUe5Os57TuuHxI4JHBI4JDA7UjgIF9vR2rHM4cEDgkcEjgkcJEEHizytYMnHZS9lRfyDj6sOlYJB2AMgAJR+YIXvGAD7kVZIDLreWG9LKSYqMuf+Zmf2cC2hz3sYTdIL3VMqcoq4HDuxT39UQ7S7f3vf/9GvAE6A7wGWJJqVjtE7AIBEbDaCHBBUiBhkZzf+q3fukXLioRFviInEZ7SJgJl+s85sHjajV+B77zU977Wz86m/fCHP3wdnap9rgPAkSxAVgQ0ICXRrkBQoAqQSDRoAG9yQooDhP0YR8CSskT8On8OIAtYqgBHB0A6YEBHEPRSIEpfSH7f/M3fvEXmAH8Bw8hXROhEvp4DcarMtDtknP6TD9JZnWRh/IHM+u7MYWmQAcpTutUO3PTx7KDLBPpUnZiA/T62vS95pupCnYMb7nJK7Vrv6X9P83llHzxbN25kLlXwsOvmNEbn9KIDW3vGtLap9jfj3cdiKmuaj5Mse7umstOGboMzHnXcqvz8TS+RHKLB2RRR4PRxT8/3bF/X03pv2tf1zPiyceYCkgYhzD6YJ6IRbU4AJoviATaz50lN7LfPU+Tbnh+p7dzzTRXA3LOpVR97P+v4XCLXSxz5Xru6zCe96HX08rourvre/fwlbe/2o47Fai6vooAzxn2e5Hu6xM7+4A/+4DVRR2dCxPrbphjRr1LOIx2RfTIfyIRR51vmU/19aX+nMYjsKqnUx67bl3O2pZZ5bl2SurLGsRkJ8Yrw5Kdl4kBM88PkRS58uvmmHX3NkHHM5o742nvvvXebzyJnzeOkQVUvEgm56zxec51PVy//L7WwTVL8og1XNnPxm6985Ss3f+0+7WEfrCP8R8rwnzbcIWqsLSr5FL2wjrBJzPmu7B89sdlLHcp1JvwWifzpn34daVfHputFxrfO721OFWLjEvK1l9Nt+zn7Wsf0nJ9d2YBuo/oc66lO+/2XtrH2dbLBPVr5RlTfR+UnfWAP9+xivXbO105+N9/VDVbddk12qI5htx3THK0+mg80Lx2jYu3vPcD7igw3Il1libCBhP9DUsqo89KXvnTbNCCDC/vmWurt9dW1wa3Yst7PySbu+br0cZXdoNsmmy7M7bopMXOw+9fJJ+y1pc/ZS+Ww8n1TeX0NdkkdVaZ7dVWb3585N77ZGHIduSqzsEjW05ENm4wb+eoYka3ckKWnVMHX9rGc+ZpycvRILe+6rW0eb/WHfD2dY32Qr5dqzHHfIYFDAocEDgncigQO8vVWpHXce0jgkMAhgUMCtySBTxb5eiuN3Ht57tcqUAF8AFJIRQfkQ0baEQ7sq+BDXi69CAL5gBnveMc7NtJTxGPO9kqbgXp+JrBxD+CswEzaCeADNgJ73/a2t22AQgC+EMhSfzrHTHph6e+QhR/5nz+ykSL/8v/6l1eve93rNuBFlKTd7shX/Xzc4x63Rezo7woYvX5BLimd6thoZ9+ZPwEXVYZ5wQYSITSdrSf1GSBVJInII98jjYGegCMRNIBTkXbAI4BpwLHUpzw7/YGwiFHESyJgEeuPetSjroHc9OEBwMGpn3UsjCcQy3l7SHDAsrroD/IayIx8rdE00Z9zIM405toEwAZsI/kT8Wz86J+6jf0znvGMLe1wIrUngHvStwpCXYMd5ZzLDoZWOT8ALC7nYrp2Dmg8B2J28KfrTR+3a0CmKGV9ZrINdW7Xv2vfpr87UFvL3gNM98C+rsMrfZzq7rKYdG0FFK6+7+3JmKZdyCYEiwi32D8EbLcfdQy6jtcxjmx6/+r33ReEOIn8E5WGABKljpA1Z6QtZSvNV1H/bCNbYpOKjRtsSCUGzgGPfbxru7q+9HGsdjTl9JR/XW8n3c587XV3/avj2G3AJTox2YVu96e5WNtc5dXHt49pbWPX41V7V3X1+dafT7vSptpO6Ybf+973bn7knnvu2XQGyS9tPb9Dn9g4kY9s81ve8pYt6vFrv/Zrtw1QNeKxtu+cH0gbYpvrOPfxSxrNle3oejPJbzUeUztqWyJbMkD0iIB39ioy0hoEMW1jhE1gzqa3CcqaI/ah9q/qj3oRqzaMOe8eeSJyFhkamZrn/KL1wWtf+9qru+++++oxj3nMRnq7Zr3wN/7G39jWSNpiPYGAsnHKRib3ImONp9/qQzZpHxJVqmSbmepmkshDlKsjDBzlYAMKohixYwOK8ZdJJH3T3r311MrP9DHZzjvcMnJ+LKpsNee6fcmYTb58WptUHevtqGlZa9vrJsM6rnXjQ5/n5+zKap5U29htYO1j1c8bmxTaWevd7/Tyu/xqu1d2+RL7uForVxs0lb/nG1yj/9aj5sAHPvCBbY7IjsLXWTvL+lI3B+g//ecjX/WqV23HByBfvQuYP2lDrzfjPI1TtR31+cn+9pS3VX+q/e5y6eRrX1t0fXN9knn1watxW+lit9HdPk8639vZfdQ0f6dnprKnPvf5vCo/dez53Otny7Eek9yvyzrd58zXrR2nFMObzE8fNhmGpL3wvut5MW2iOG2uSBsO8vUSTTnuOSRwSOCQwCGBW5XAQb7eqsSO+w8JHBI4JHBI4GIJ/NdCvqZDey/CFXR1P7ACkOaMMACciMY/+Af/4I1I0A4+IEOlwUWGIvYAfAEX8+IX8KlHLvSX/A7Cpa4KOCgLASnS7Ed+5Ec2shgALKUmMk70B/ARuAJoQcQBVZylCkgBEv7qP/7Vq1/6X35pew75oCxgoTPKADOJLKntWwGE7pmA2xUY08elvrQDWEX1IoOB18AhsiVjbfU5aR+lEgV+I1QraRIgRJuMJ2ISOS56CYCOkPH913zN12xgMBKmkqRV1h0Aqm1Xrkgn4CvZihhwP9LembJSViN0KuC3Am8qEBJ5GifEaiIWkMfO+jX2QDTAMPKZPgCopTymA/RPpA95JbValUmPwq7zYwUQr0CfCaiZQMGAJBOgmf6uDNA5mXXZ7ZUXgKtHwV2DOKfCVkDYVFfViRuyvOPOK2fNTs8EZArw1O1AbU+3X1WGdVzO2bs9Odb+ruZz2lRlGJBXqvCf/Mmf3ObhF33RF21RfzXldR/blT5NEVG9j31+pr1dt8wf9oQ9N1dlNDB3/Pe3/66zLZ6lE8gT5I5IOHaGjfE3G5MIoBohG1n0MepgbO3DBGpWkLpen3xXf/5c3ZMNP+cT+3yY5nT3ZdPWCaOBAAAgAElEQVQ950Do6jcmHezt2Jt/XcfO1b2at3mOXtAREa/IC77H5hY6IfMC3+q7EBPsPz+AqJWKFmkn7a5MFHSqzp+pX90Od32uOtL72iNfu/6t5DjNy8neZJz2bIh7+Csbw5Cb0vvzT+aNNQhf6L+NGVIzT7612wW+D8FpDvNtNkzxa9EVc9x6AemNPCVvfled2qMt/KLx4y9tjPs7f+fvbJGqSCZEekhT0bhsAFuBLDa21n7WVOrNOb82myCYlevMTOQvXdE3G6+kPGYDEbbVF3V7OK2n+nx4wPicorgmX7mn73Vu1ftq6t1L/eyef+16kjI7+bo377sd6PYrtjr6s/2W6vTGoZEPlNA0n6oN6L5nssm9f1WWXcZ7dvqS+RSCWxun94bJ3nqGfjqOwxnE1r0+82t8mHcC84humpN9c6DNE44h8V5hjfnUpz5120hayddqg+t7zbQWcW8nVfvIuJ6+1o0qfX6kvxmXvh45Z1Pr9dvV9dX8XPnsad7l3v5M16U9m72a63tzZ7IZqaPPjanu3t7MO7+tc7vtviHvpAsu6YTT1j7Pttl8Cfl6Kmurd0K+23ElB/m60oDj+0MChwQOCRwS+HgkcJCvH4/0jmcPCRwSOCRwSGBXAv9/I18DJnkJFGUJxJN2WIrKb/mWb9nA1nqGYQc9AAcIPREvADqRHTlDbPVyO7089xfg/nJaX2aBfdLdvf3tb98ibvwgEaXWA2z6GxiYXetIBkCMFLzK/QP/7R+4+tn3/OwGToqK/Qf/4B9sEZPOP0O+AlwCbk1A0QQsTYDG6r4KpFSADsgqwvVlL3vZBloDQAFEduEjiROtBihNtG8HffrnRAMjL0XA+o+Mdn7cV33VV23/K9ncQZAOluQz0Fb0jGhUYBX5InXJDrEr/bR2B3gW+aMvlRAN6CRKAXCds1z9TRb0SuSQVMP+i9AB6j/six529bAvftgGDvtxDRisj4A1kTcidxDx/Xy9CrhW3fd3j7yrAGfurcZhBSTtgToVwEpZ54DjWucEFHWw6Bw4tUpBOgFMkzFcAau1XlFKiVDq7avka5fHCtDt8s/YbO0rUTx9fNP+vTnbQbtpjGo5AczyGwFhY4BoMPaH/if1ddrd66/2rerZBK52Pa060Od7Ha86zp4xZ9lA80gaU4SZzzk3mv13H3tgvgKszSGfzV3X2B1z3Hf525xWth82C6kTwLqCi10Pukz73Jr0uOto18+qF3Ucp7972yYAuNrqEBS9jpXOVj3pepjxrzaklrOa572c1X17PnayJ9UWeRYRIUpS2lpkBlLvK7/yKze9oDcyRfBDIUboGl0S8ckvI/lFx9oIww/UiM1JD27YjjvvvJEKv+r/NL4rX13nxspmrXQy+jLpxGQTfcf/2SwlChVpau2EbOXL+SXkNEKWf6r9qDpQ/as5+gM/8AMbaYTQ5NMibz4TCS4yGZkq04TU+9ZemXued4wBAt0mCpvjRABa46nHBgvf51xo8x+xypYpwxpKZg0RzNZHxp6tQ/ZaM7Ej7AKSXhmPfOQjt74hYbNmzBy4lHzNeEzrqZUt775hNT79vtslX3v5t2qnqi2qvmfPlkcunn1AhO2F5OvKr00+eBXd2+3VZI+nerptq3N2smlTP3sZqSfZT6wXbSowL2wi4JPoN39Ej2vK7klH2C9ZImwoZN+e/OQnb3o8be6ounRjLVIK7rZ50umQr1Xvu2y6jNPvri+X2ri9ubWn27U/tYy+lpnWSpP/636o681eOy+dc92O9zKn+Vd9Qu9z9wdbeYXorOuF67nSzmpN2uG6PtjG/FYiZE/k67YfZZGFqcr3IF/3vMJx7ZDAIYFDAocEblcCB/l6u5I7njskcEjgkMAhgbMS+FQnX/sL3fSivgJmgRgAO+ntAGjPfOYzrwmsgA0d0FQW8B4gBxC0YzznfdaX2Ah2Ano6kFHvnYAcgIW0t6I5EX9IOyCLNjtrTLRGoi6VhawFxgAW7YQHIgOXRem8/vWv3659+Zd/+ZamGHmctMlAF33S5wCa5/o0AWgdHE5/M1b6A7jVJySitIX6A3BF5CAcc06cZ6cd8qsxTV2AKEQpkhwACwwXCfOiF71oI1kqWZI+1kjQDjCpT5uRrs7Ikt4N+OVH2c7MAr4D3gFfwKycM5lzp4yLdgF96R3gDHgt4geID/Snk3RKeQDe7VzXP/J5V7/3M3/vdYpUY6QMIDMClqye+MQnbvUjg7Q9Mqv6VOdKdC737UUsTMBTZNbLz/cV5FnNgbRhAjTr89N9e8Bbvf8BgE8BbiYQpwJrtS/X9qABvx1wrAa12qIOpG5lnyKbQhr2Pne5X8/FE/mavnUjfk6eHeys41P7H53ofWJ/bABwliLygw2q9qf3+xqUK+f7Vv1JP6bUxb1tk72p9mWlU5Gx8pKmGJliPvtv0wO7zl4CpdlIG1XMXSQMMgkxK4Wx+eaa9prrbFY2h6T8OgcnXzDpXgc6qw/au5Yx68DqpJvdbq7mZh2zrl9V7+p4+L5GcPm8Sjfb59nePFrp8/R99a397yrPeo0+sMOIPZt12O3nPve51xktbGZij31fo9Ky0Ydf5lv//t//+9sGLhtxbBwKkTH50BBKIbjT/xqRd87uZexWJHmdY+lvnWOVjOt6MLWj6wG5IZ0Rpghoc8KaQiQ8f873sg82edWou6pbaY95J4L4JS95ydVXfMVXbJkwzLO0O+nOnS+LEOWDzb2k3OdX+WNnuzrGQNpx9fDZfDJSGKlqzYSE5bPN/ze96U3bmsoayNz229wX9axsUbQf/OAHN79qQ5jrNrHJNvLiF7942xDFPuhHlVknsKoN6HZu8ld782/yrav5U7+v8/aS8e3j3f1AJ3O7Laj37/nalf+a1nhTOVM7Y4uqr1v5jmoL+nqmrwm7DCbb2Od7jRjtG8Gq76pj1edpSEtzjq+yUcT63gYoJKtIb5sRKuFabe/UTvPF86LDzVO2a9qQ1+2Iz12/u57lmW6jJz3t47Ia4/iTiSjv9mule30d1ufByqdM6826zqkymnz19Pykt/2+7ienuVLvSZu6nKuMp797PVX/+hps22h4SiFco9Cv5VHSCdcA9TxT79vm5wWRrzfSFR/k655pPq4dEjgkcEjgkMCDKIGDfH0QhXsUfUjgkMAhgd/uErgd8pXMKlgwgSgr0KICIblnD5it4EV9dg+kT7nSzQHygHUIPynkgHKAwtWPtiAfAK1AWaC86NGe0mt6fk8Oq2t5KUYMINq0FXHnB+j31V/91Vd/7s/9uauHPOQh16k/AwpLkwscRbRqH3LPd9IOA2l8L8UeMjLpNTug0IGXCRScwIb0vwNyZAY8QogCj6Q9C+EItBWZmqjRlFGBnj6uXTfymQwQRIBTkTlAK9GvUqsBxtVRQcyAdCvQxnVlkqcyyRBwJa2bqD9kqAgpchQlBzgGvruWKDoAsf+JfFUmfZNOGbCfaB2kK92UXvgLPv8Lrj7ncz9nI2I7QPJPfvWfbODwz7/v5zcg+ku/9Es3AjupGvsYpA9VZr3fK2AmetDlM4FuH4/NXM2DCVyrwGq1FRN4t7Ihvb+R0aQPFdjqIFeVdS2jymIDn5yBhXgFOp3IyHy3B4jXPiXKtoKQXebb/UjagGQNsKq632Ve2zXZ0USUvvzlL99sDrLJ3A1ZsppDXR+nNp/zFVO7pzZWeVW5p/xsYGCP2B/z1+aInJ3HxpvrSB/PJA06AjYpS9Xhb6RN3axSI7VWc6H2o+vIpHsrf1Lv7fo0zYPJv56bOytbPtmC6GQHbPt49HbU69O9o36fvqzjn7HuZUw6kjYYaxuBvu/7vm/zRyIupcJHwrPh7HPOGa/kq7r0F4kh4hIJywfY5GPDk000dS3Rx6fbAZ9XxNxq7kz2ezW3tXePfK02fjVe+T51IDcdwYB8FUX3rGc9ayNPkZXkibC0OSMpm6f2qpfcbWiSCcOGI0SpOefHnDQWL33JSzeS/A//kT+8+XE+0bwzBuqW+lhUrLWZ6FR9JX9nw4pQ5SPN12T6MG4inRGwfkTpWhcgcEUPkpeNUchbEf7WTM6UpQsiYx3bwH/XaMHIZzWOGYOVPvZxXs3hbjPq2EWvq771se9zZs9WXDp3VzZ3zx90Xe36lX7VdWls+DlfMa0Zut2ZypjasCprzy5PtnZaK9fvVusDemhDAd1mY7x30Gf+y7ox6YWtN6e0wZN+eI/wPiDy2zEkjl2p87Pb8NU41jHsf0/19u8mGdZ5UP1336zS51E+r3zwah24sq+T3+nruH5Pr6PPre6j9nSr9m/V19S/mg8rf9ptcd04NW1Ovb6/ZF65PpeaLzwdu+G+fD/J5ppIvZXI1xvKdz769Yh83ZtVx7VDAocEDgkcErhdCRzk6+1K7njukMAhgUMChwTOSuCTTb4G4FxFEuhA3U1eO7R6Gc33ADqpZF/1qldtKeq+7du+bQPTKpA+CQggDyxEIgLe/tSf+lPXaecmUO0c0LZ6ea4vzcgBRPG99967RXT6W91AEySq80wBiwF79RFQI4oDOSwyDVDjbChRI/oOvAEiKiMpc/OCvQf63e41QK30fQhD5Ksx1S4gqqgZAOejHvWoZZRMB0g6CFLBRvciMPVXNA05AFRFCPzpP/2nN1C4kkWrPlUgTpnGIWmnRUnRFZHHAFl1kHHSCQONE+3q2aQvRc7WiDrgGTkAdxHDdJBuIXcRAVJi9zPltEtb/vH/9o+v3v8/vH8739azSLA//sf/+EbmVnAlf/e5knm1B0p1kKYDYwHTzoGhZ41NmcsTYDWN0R6wNNmCVRkVAJuigHvfcn//fgWQVV2NvCqQeCm4m7FIeavntnbcd3UDEJvkvzdmtewOEJtbItZFq9FdUTP0t9vOS21FH8eVPlZw9xyQugJFq72dgFDfmbdIWTbLPK7zF8CdMaxjeYl+TzbMd9M47smug/STD5mev3S8p75Msp9kPEV3TfN0b4xXPrHKPTKrcy7j2UnSyQfnXvZcOn+R3DYWOEfbOd5sMAJQlGN86zT/PGOjD/Lwb/2tv7VtvuETELB8G1tc29371om6bm/rmHV/1PWw2uJprHv7e1tWdU9t8Ky5IXJO6lK/ZRFBnpIBebINNlQlanTyJcpGADlT1frFJiJEaOSCeLJueO1rXnv1+z/7928bxowRWyN61TUb02SPMA42qvHBfsj/6U9/+hadzofGPhkza6gf/uEf3iJ0k72CX865rsZNxLNx5N/pw7vf/e6NGEbmamM/Z7373NU8mvRx0pHVd5f6tuonehRnxnTP9/Rr9ZnetpUN7zavtr3P3ZRZbc3KDnbbfYn9nfx4f67OsT17OdXXbdq551f3+54O23QgrbDMNf5bYxpHEdfeWcwXemq+eaau56oNrHL1NxvtHUbEvk1+IsNFqE/6VnU67Z02F6z0aOWH9vxb1ZmMc7f9ky/wXdWLvXVk1bFJJ1d6MenQ5N/6d504rrb6Ulmkfyu7sNK3yd70Max+u28ERKZGD0KyasM1+erQjWwsbGmHuxxvtHFII7xdv3+P4na+a47tuDFGd+7D3wf5eok1PO45JHBI4JDAIYFblcBBvt6qxI77DwkcEjgkcEjgYgl8MsnXvESHDFm98K9AmBW4lPsBGcg5kZFStko1B8jYI1+9gALmASJSf/nb2atJO1kFGzBiBbRdMggBCMjAjncApSgTYGUIvC/7si/bIkGQiwF61Q2IFL0FOAYgux+AeM8992wAo2gUoKJoSemH/e1eZSRicwJLO+ixB+oFLCAnaXZ/+qd/+uqnfuqntl38IoSQv86Ik8ZZSsCnPOUpDwA0O/DbAbsKlvk7IEJStL361a/eUotqp8g1/QWOSw3cz2ZbjUn6mKhiZ9zpB4L0SU960nZGIEAs57caK38Dz4BonkeykjEQWEpD8gf6dj3RBlEJQGV6CUB2XwdePJeI29e97nXb2Iq2euxjH7sRtgC5jNUKdNeuvYjLDWC5885rseyNxQRA5cFzoFDuWxE3Fdi7FdB1BbDdAHJOUaiRbyVf8/w5ELXP8QmIzHcdJD3Xn17WSs7R/T7WK1A0MuhA98pu1rG0AQXhgXBhS573vOdtuhedq2X3OXUN0hW5d5vS9Wxqay2n19HHo45j/XslW99HD2rbpnGu13u/u95O131XdW7V9z6XokepP3pU53y1GdM4nAN9a38vmQu1DZNcJnuwakPK2vP7dVNWl1s+9/S6tQ1IOKSdDU3sOTvLPyDs+E4+k88IyRZ7mLblt3LY/Le97W1bNJn5IQWvzT5scbIR1Lk5zZHoS/pV7WH1E90mdz+9msP1vpVcLrFl1VaKFEXivPnNb94ihhGT1g8/9mM/tm2AssnLGiXZJqq90U6y87yoVxvJbAazXvHDhysfqe0MWZuLvuEbvuGaeP3lX/7l7ZqIWDIWAWidgVDXP9kuRPQhdHMeunL5zV/5lV+5+vEf//GtbufMWg/alOY+v32HeEUmi4x2HyL4CU94wnV0b+TZf/d539coq3lQ58Iqeq/b/6r33bdsZZzS2+d3xm7Pftb21bbX6Lg+b/u6bNLv7o97f6vturR9l9iZ7r+7jk/9PedT+vVqa6d53u1TjzTMXEgWBjps3YocRbJaB+Ys17rRso7npGeTv1W3dx9zx8ZH62EbFCZf1/tS/U73Pd0OTTKq/m51verOZMsyv3rfug+s7YucVrZyb7yrXPvc7nqaNvR12LQhyD19s9+e7a7XanndJkz63b/b2ndKEezXyn9uPu8M+RrZIWZzluve2Cb6Fcm6tauQsFs7TuRrjZK9Lu+Cc18P8vXczDquHxI4JHBI4JDA7UjgIF9vR2rHM4cEDgkcEjgkcJEEPhXI1wo6dsCnvmxPAMvqxd33iDHp6n7oh35oIx+RrxUkrWVXMMDLMoAEuSnSUcQhwnIvXXEFZirA0duceuoLvu8S+fqOd7zj6hd+4Re2iDPAJFBY20WMSj8MoPFSro0IYgCOHfPOdJJeGEDs3FNtBXKKxlQWAkWUl6hQER0IUSRhlUeVQQXiO/la++BvMgKISu+HdAVqkx0ASbTr4x73uO3cNeSrtIXqDCm6B/BFjv0e3+u//wBVUTlIUu0ArOsrcBc4XtNMd5nXCdKBRVEDxkHUtPEH0iKO3Wdc/A9Rm3L1idwDAvvcU8S513PkJDrY2CLVE/maNtVd9Iht7UFsS4ksMgfYDagLiD+BgRWEquO5knnk2p9b6fMK4DxnePbAp8yjahM6aFTn2gYU3nE/ebwBQ6f0u51Ym4DjydZUEK7P6dUcr7Kt7Z7uvwbETmBYBfJWtqHOywoE5tlJVpeAdX0+VMATYYKgeNe73rWRJggJ0TMhTfbGOG3MHI/OdyKt932a5+f0tsojYPfU9z0dqvrdn639rHWtdH8CQGs/0586pitZ1vGpcnB/bHItr+tG+rWab7XffU6t2lQJvTwzjdtKbt131PlW9Xmb16dNIdUereZk+tgJR8SDc8dtauKP+FmbcpyhjUBlr3P+eJ/71RYplx1GAkpN+573vGdrH9/mLEYEbNq5Z1dWutZ9UbXn3aZUGfTxr23YW3t0W7OyK+5D4sgCIdLVGsp5rTJpOFbABg3+XlYRkfF1rDLvrU/IS/Sx58nKusSPZ11zrqz1DfKVP3z/+9+/ZdBQN7nbxCUDiQ0gUgkri/yf9rSnXZ/1WskKG6OUi3CXNcIGOplCrAf98N+IcymTkbCIV6S6vrmXb01a5O4P6/hG/v271fyp963I12lesse5P0dg6EMd71penQfddqx8Q9X3Sef2bGNtc9WlyQ50/e3PnrMn58rsc2myGZPtqra7y281nv37Pueq7fe39bq137/5f/7Ntmnvd3z679h0LRv1zAvrx7oZpNrFbj+6f0wftN/ZxchXafNlx+G/6/NZY3ZbE9vb53KenXzppb6gy2vlL7uOdL+Zci7RydrePR++msO9v3WdUds/6W3v36r/XUensib/XuXen+ky25v321ifIlqnyNdqGz7G595/tEYf+76u3O4/pTLOGbKjDg1E7WreHeTrpRbpuO+QwCGBQwKHBG5FAgf5eivSOu49JHBI4JDAIYFbksAnk3y98UJXzklMBwI61A6tQPTpBRsRCXiTeg7h+MxnPvP67NNedwUl/L2lGvw//vnVr/+7X9/AQgBtiMoJ1KxtPQce9ZdidYn6QPY50wxA7LtEaoiiRFxKQ4Y0BRYCIZXzr/7Vv9r66ExYUSFAxxe/+MVbhJqzGj3nHumXgTF+cm6plHuf/dmfvRG6+qgeES0hD9OnCoJ35dJWEZwAbkApohIw6/xZ0buACmQhkBZBjMQBBqkncqogTx17f09RmZVMEHkDiEVMigwVIayfiFgpfQGsAYUrKLD3t3qVq1+Ie30Rofqd3/mdG/m0SjMZHZpAnPSRPICmxhugLTrYmIqa7cBQBTb0R9rLEPPOAgb6S/tYCdgOfJzTxci7gyjnnpvAsBXY38uqgGQd7wmIm57tOhLgKLvoq95eUnfX6T3gq95b9XcPkKu2oRKQsUG9/geAVyfbmO+rniRy7tx4rYC7qe60lw1ij5Cv7A1dZYPO1ZUy67litf7Mk3NtXwGX0/e+m8jXPWe4ApFX49H7kH6sfFL3Kef83V5bM9/2wOPp+TpPV3rV59NUTnQiZUzzf++5lc50QLjKqNv+KRo0dWbsax+RdvweHZbFQpQkIlB2AqltPUNHQ7Kt5B+Zu98GJn4NWecM2JzFbXMOP8PvTjZn8nHVfkx114wF09h1/Us7p00O9d5up1f2LmMuglQmiDe84Q1bRCjZIUpFib7vfe/bNj7ZmITUtoaoP+QlqpTMpBBGlvL/GUsbkP723/7bW4Q9ItsGMgS3Mq1l+EUbuBBHUhsr32Yr6wl+1AYrNsnmpWoXjLNIXeUiu6xLbBCzFlK3NZD1iIhZhJc1lPXWd3/3d2/liYaufrX6yS6vc58nHzf5kXpfJZJ9/9Hf/Oj15qIaNR3fh+DoGw+mudVt0rQOqv5q1c6VbV7ZoO7rus2c7Mme71/Zmj0bupoDfR72/q/keM63dJuZTC1sEj22zqZ71pR+Z3NnbEWV8bRm2lsv0QUR/zaKmDeOqqDvta+1X70ufZsyEpzzUefk369PfbjEH52rp9vLS3z9JI9VWy7xgyu7ek4GfY7ejq5fskbr/b1BvopMveNjaYczf+u5rzUCdpT3lFK4ELEp8zpi/yBfz6n1cf2QwCGBQwKHBB5kCRzk64Ms4KP4QwKHBA4J/HaWwKcK+ToBIMalA/Srl+jcV58B9klbJ42vtFuiLgAKAa+UVcuvL6OAEqlh/+3/+2+vPvOzPnMD93LOZicyOpg5vVyv7lE/EBN56Lwx0WZ2qSNSkYlIOmAkIgRJiqgLCYswBW4iH4HAiFap/5CvIj4BpCJGAMKIaGUBoUWGigpGKOtXyFfPAIEQo/rqv+989n0iVvPSrE1SpgGhgdGiOIGzfgM6pWgEonpeOx/yJx5y9XWP/LqNFE20UYCGDnCR1wpErrJUrv6IutU3KZeBtmQmygABDXzKeXABtibQMf0K0EX+wOWf+Imf2IZUOkQEFMK6R7RmzFdAbK0XKYDYJTPpjI0bEvUajDila+0ycdad50Tj5ixgwDTQrur0BPRfYuP6HJzGZAXqTPpdAapaf+TbyYVp3uwBsCtbkHld04sH3J3aaTzSJpsJ0u5EmCfKuT5bdTNR2MDUpI+u+lDv7UR5HfM804GsClBWkHoCrFfj3G1WbV/tVwWe/S1SDHECyEX2m09swUoPVuBuLbfOhd7XaR71MeuAbWzIigCvMplA5pXvmcZjZTd6u6u8077IoPucc0Bpb3NsY59TqafbkWrXVvYp9+zpT9pf7cue7zvnF7sORrZddtVepP09ajBzvpbBD0g3bDNOsj4g2Pg1ftFcTIRZnwNVllU27kPgiaJE7tmYw1c/+tGP3rIu2NDEDvSxmWzyBPb3uV51cBrffj33VPKujtukC5P+RR7kLCLU+kQUnU0YiGapfq0rsmHMWsMGN/2vfRBd7MgBmTD4uEc+8pHbb+UbE1GsfCxfy7da/9jE5cc6QaYOWR6QsOpjq40nubPVZO5aPadZm/nKl7/85VsErXWcNlkDsF2IWXX7rD/KVLY1lHTUSPREl/ZxOzeOda77W1aGuimo69VK9tffl/Sc07zYsj6ckKJc7/dtwjxFnk16PelctdeTTe5rg5Xd6HN8pa/dP1ebPNmRqY99Dk+yXa0DJps2yXuvn9X2WDPQT/rvJ+n62R/r/Wzo7BlgUkaX7+QD05dqC/Oc+m16kEnH+4L1ovlU+1nXXyu/mDpWdmnyNed0oV5P+V0vuz+axuKc36y6Vp/vz1WZ1/Z0ezv1q8ql1jfZiVV7us2Y6p3afGn7ep+6/FPONfn60Y9+7CzWE4G62YNy7mt9JpGtY3sqAXtKJ7yNRezRieTdImLvu+8BKYpXunREvt7KLDvuPSRwSOCQwCGBSyVwkK+XSuq475DAIYFDAocEblkCt0u+elFK+tVLQda8UAco7S/0E+CwKru/UFbgI8ARUk66QQChlHWiIkO+Bnio5ff6pcQD4gFMRE6IhpjAiJQBSFmBuNP35AEElF5Pek8kB2Dzq77qqzaSVf0AXgAicBKpiVwVBYlc1CdRpoBNP8DPP/Nn/syWdhiwqBzgJeBH/chSgJA6AdPAGeSpc6eAmUBlZSNZ9ffzPu/zNuBGpFCiZBOxCrCU0lE0jHbThec85zlbG6VQAwhJSyhiBgn7e37377l66EMfevWoux+1tQkAG3n3KI/oSf9+Giv1SN+mHVLyisBBXidCCQGPfAW2i6pJdEEHuToo5zpZkAmyE4kMZE8fyegaLBiitivQ0klkbRONY2OAyBvkdz+HeNVX/bGZAJGOBH7BC15wnRK76u8EuOthg+QAACAASURBVKwAqA6A9XIyHhUk6oDfSr8rIFPLmQCnah8CXvX51stYAbOJalvZlApSmmfmhrIA9eYIPUHS0C3/jVlsnt/mQchZeqI8JIDoLz+VZFVOCMvar5CF9X5/+75HyFZ96kBkrm19uu9m+uX6XHcOHTjssvSZbBD+r3jFK7aNAiKuzYNO9tdxTrldj9iIrg832j54rzov+3yrt8fmr8qbZNb728HolDnNxXzXr3W9TX/Tjx6h2aOLur5WWVb9W51bXv1gB4Af0N+BGOry63Kd5lsfhz63p3ZMRPn0XJXztS589L6rO+68P+Vh1eHaVrpmg9Fb3/rWzW/zS6LNcuZnzgPPxpU6LsrpNrvOI2VbF/Bv/LP5Ed/Az6hv0q1ukyfb1udk1YdheoxfTTp46bjVORZbhHT130YMtlAEsSwi/KojDT784Q9vm6msR3pkvHXG93//929rChs3ROBZj7CxZOgMWesHY4MUNR7OVr/77ru3iFfrm0QTZ64kBa/21Y1HEYbx4bef/exnX33oQx/axpy9RvwivZDJCFzrl5C2zsMURSs6sG4uqTq2mqvdLlWdXelRbP6eDduzZdH1yQ53H7nNK+TGiTxZEba9H9XHT3Zuqqf3p8/Pc/Z+8lHpa8bC59WmyT1/18vutq2O7+QLa9mTf67+Aulq8591ux/ZahLt6nNI12rzup2c/HP3qV0WaWM2+Fl7f/5/9/lXX/AnvmCbm6kv+tftcLc33UZVHem2ovuulb1a+fFqHy+xV5Ot7O3vY7yyp5fa2VXbq9/N37V9l8yDlfymPk16MMlstQbo/djuS9ph50ifzmnd7iu2o47pUpan+6/n+ulM6qp7N+Z0do987IGz2VUO8vXS1cBx3yGBQwKHBA4J3IoEDvL1VqR13HtI4JDAIYFDArckgU8m+dpf5PrL5yUv4BUQ6S+4SEngG/JS5KuUt4l0mV4cO8BkhzpiUkSlCAuEZAXoK3BSXyz93QGjHsHrMxARQPya17xmi6QBzjg7zQ51BCYARco/kaXOLgM0ItxyRiiwMgCP+gC/X//1X3/1ute9biNMkSWIzkTsBtxQd8BpwCQQ0m/Aqr+RzSFpkU7koC3qF9kHaAYwk6W0ZoBVdUkvjEhM2mLPAWYB1MhGUSZAzkc84hFb6sFp139kN4E+1+/mp3OGci853nvvvRvR7rw2chC9on5npdIDfVKnNgB0yUc7A7hVYA9whnQCHAN+nR2HwAc+Gx9RPsD76EsFu/vkq0BMdEK52iXVobaSGdl2/YtORRauexZw/M53vnNL4ygCKQR5Ba+q/CaQqgNndR5VELLWXYHeSqRVgOfcnJ2MU5Vjf77rQcY85USX6Sf9pbdk5G9nIoc4FfmdKBTguvsT8UoP9Ieuxz74bewT1aodVVc8Q++Ukd//H3v3FvNvd9YF/t+XmTPNcDBzMERPHBNITDC4SYwHWjRKjBFFrXRjgVa7Se0W2tINtKVburNsupHUtrRFEKy0JaaBUYOSiDBq9MQMIR6Oo0cWUBwH2r6Tz93/9+H7v9617ud5NxVG7//7/vL8Nve9Nte61nWt+/td17VckxSm6lK3+wH8ylO+cc7LBgTzyF910VkbBJSDzNDOCfi3rB4xHzbRTT22Pb/m/SvAmTylSXQmo3ljA4VU3jPyu+fPap62bq7aMPVi5wvy/aq86U9mv9tG74DK2Y5dNO2cU9P+T//S7Z2+YfZlJYu23e5fbVg5G9vVvJttjI9qH9dtbXnu5NfXT/u4Go85n3t8+7cQQcd3Rb62D07d/kobbyMFO2kTEb312Rw033KmZ59L3O07s2nKD7kiskzkpo1eNj7ZPMUXms+ZI6s1Q7e77fxqnHbt2l07x/U2XW+5tV/I93y81M3+8YtsE5KSL2fL+EXpg0WokkH6bcysK2wGQ3o+7WlPu/H7fLLMD7J92ABGXtY1iF0krfHho9U1/dGZzmizzTDKd0zAv/yX//Jm4wz7ZV1lzWXdZAzZZhvdnvrUpx5rJ/Z3EmOtCyu/2vYusl6tDVa+bdqRs7G6GRt2HgH58Bc36azsbcZu9dtKb47y7m/6mfo2bdvq86xvZYumfZ6yyj2r9Uffu1sj7ObDaq3TOn82/3p8ut7+Pu/Jj+5Z19lQYFMGW2Pjx9d//dffbJLrMZm2v+funMcrmU77nPKsZzw7fPjDHz42Rcg685Vf9ZWP2DDYY3DXzQVnNmr+Fv+520y206VHU8e8djenVmvJ2+bHaj53m1frgFWfMnYrHZptWI3ptDHpy9TtR2NjWr9u1rYLIvSou9aWj2Vsklp4zqfDts46bRZ56Bz+vsjXxzIK1z2XBC4JXBK4JHCbBC7y9TYJXb9fErgkcEngksBjlsBvFvm6Aod2gPsZqJLf+qEzZYd8BQw6E9WZYp1ObpY7H4wBjSJCnbWZ9LWJeFwBIV1eg2+5th/K/Q6YREq+4Q1vOMgfxKE2JsLW9UBkBKYd7M45A1LaRe+FUNJHUbAIJyCPaFdEISATSQjMRJhOkrHbFHlpg3KAk8pGXoogSZriRAQiiRFOdvVLL4yMee5zn3uQsh3hpzz3ag+QFTAlmkVqP0BoSNpJ3ARQmEDwDigB8IgGVQ+gXepjf92PoAQOI9DVI3I4ZJexTCRsSDdyAtBrO7mJ7kGUOjvuB3/wB+/9qT/1p+59wzd8wzFWE7zYgd4NOGirMUXqS+WK1EcKh3xNn1eAr/5rFzmKlBZ5hbh1Bh8wnDzvAr60nq6In1Xd3a4AtT0eOzJozs8doJi5Medx+pyobYSmeUkGIUyT3s93ud4YItzJm2zNNWUYZ+Ma0tT1PqvXPfQjpHzOeHZP64c+6G/KcK/37gfo+6wt2qqNISN8TnS8axELNkaY04m0Vbf+mGP9u/dJC56/SW86AcAev5VNmrZpJfvYB/JjCxAl5rvz6ZAoc+7uyliN9852rtrVdip13IWwaN2cdn3OkZ1dyXUdAXYXR7u6b45J27bVHOx5E32LnZ52cX5ukHkn//ZFkXHLf87DlW+ewO+c6ytbNsdz9XllR1d9nGPccrfxAgkiuwC/KOJSCmLzVhYH32VTxEpGs79z3OmEOSzbguwOIkP5FZkMpKe3ISbEYQPlrcOz3rN2hBh3f/vyM7ms5s5qjkWv5vWx8x/96EePfiZtKZ9qXfSSl7zkSJmPyPzIRz5y+Pav/dqvPTIA6Iu1BMJb5ghnptsoRObWF9ZUjgrgW9lE6xkb5KyzZPDIxpOVLYucZvSj70P4Sl0s8tUGNWshMsvGHP5XH9hj7bEZTFSstMeJpJ2+7bY5tfNraX/f3/YvxMNM6bnz0Uc994mQOf9Wc3Rn26Y+tw7cNh9WZfb90w7M68/aqZzbyNdpG6f9WvUtmx2zVuCvszEqR21Mf7qyQ7MvmU/+8v02UVqHWrPTM3OCTbBe7GwZbQemf5pjv5Jn+8CpBxkL2VGsWW2KkHaY3Wub3G2f7el51zbjzJ+sfONdyNeVL7qLnz27pn3qbl2xk/PK1ue7FUEdebdsdnKam3BXbZjl7cpdzbnpE1fR3Ct5pI5jrSGV+cG3PvwbZP1jIF/btuX9Dal6fwPJTk4X+fp4Z8B1/yWBSwKXBC4JPBYJXOTrY5Hadc8lgUsClwQuCdxJAv81ydd+2G8gee6KniDz7uF5AsQNwnjIBeyJhrQDHQmJNJjRlmdCQpwgIAG4SDjEA0C165ngYPexIwVzj7+JhAk5/IEPfOAGnEQa9vllCCMAJqJNRKsoEXUCekVfImkQnEhQUR3uB3oCW4AuAE0ET+psMDB934HoaTOQGVgV8FLk5T/8h//wAFzJFXApcmRGkio3ZOFb3/rWA8BFaHkPjE06wX7w7za1/Bp8ds0E8D7xiU8cEUiI66c85SkHuN6gN2AM2UkXpFsWzQdo1R710Avt9/Kd8SZDxLLflY0kByyLkPmmb/qmGwIq7VkBVvmtdRooZ8ykbBSRhXxVx1k0aYNtZIFYMAaikl7+8pcfRLuonQnk9X1TthnfkEtzHjaA1e9bl1PmjO5azatV2wLOBejvz9Efegcol6bSXDCO5qUxpeteiVo1PuRgnpqvXqLFkarmgblljEOoZj4mwjUymPN69mfantbVHuvI1tjqg3+iy5FDCOFscvAbQgMpr2/q1wfRsPQDcCp6TDSYPvne7ytiuNveoP8E61aEQPrZ40222mkDCEKbvrE72cgy5+OqjJbfGag9wfedPq90cOUPdva55+Xu/WruzHmw0/Oc+UdGq00mOxmsyl/p4uxr+8i259MmrYD0qRcN/s55vbq25Zd+daRq2jDbuPq8A2OnHe2xSRtTnrpttuFv+EkbU+irKFjzX1SljANIl45yvE020+eox1z9qZ/6qXtvfvObj/ktOwaiRZYNc7bLb509QO6HHnogbfKcIxlH106icTXHzubVmS2fcynXqpMev/e97z0i+Ww60j/RpL579atffWwe0k4RwGwsv27NQefZOGsnUbM2vzkX13oG8Wozh3scj6AMPts48d9tV9q3Tl/Ta4LWsZzJ+/rXv/4gwZ/5zGceeoBw5XNFBOqDTWt8vY1jopXVH4IsMjFGGafpJ3sudP1zHPJ5jsHx/f0zXUWxnv1LXTudmbY87d/p9Ep/Vv3pNcNtNrz1ddYfuz5twdS9uRbd6W2+nzYk64f4c3+tXa0VktXFZgFrMP/oG19q3WBTU2e+mFlyUtfc/JC6+MacM2zzlRT9Il4dg5GNftO+z3Fb2b+V3277F9mm75GpdZL1oQ2ZngvYQP96o1yvVVYbNKdOntnn6atbx9of9HW9driLb93525bH9JexE+3LVuOwKju2N3o513ltK1fE7Jxns+/d/9Vvc871/Omxy5h336ccdnN5rheOPt5PHdzjdmqg6scbOzDTGCei9b7NOyvvIl/vKu3ruksClwQuCVwSeCIlcJGvT6Q0r7IuCVwSuCRwSeABCTwe8jXg3CTGdiLOw2U/NAY46Hsm2HCXIVs9iCIzpBwGQgAEAXx5IN09mPYDqn4BVJB1QBokCPJjAkLzAbkfhPt9P1wrGxEoYkaUBjDYOWc5l7QfsoG6SKe3ve1tB5jpH9IOgIR0ReImisP9yBJRHEhR5GFHvuZhfwUQ7h7+fR+AKdGsAOd3vetdBxFkZ7+2I4PVNQEFgKuo3R//8R8/SEzRvVIUA0Znir/Issdn6sME6HwG8HohiQDf0i0nqlWZIb/ILK/U5TeAQ8hYdSPqgMlePgNsP/axjx1nrUrj9qxnPes4m66J8m7zBMu7DyI3kWyIdOOYtMNNvk7ivvVSWSJ6EPLO0wNsGwNRRy2/uet9pbdTliuyZQJ9rUMNfub7nudd5wp0Q6zqC2BcRJT3IVqRqkBMcxBw6BXy1LiYkwh8r6T79RfwbywT0eKeRDRNcrXnwQr43dmeFfjbYzRl4XPOlQ0xl3TFiaDV15DJrvE70BiZgORBPtPdRPSyRwhZUeTSadNHGzBaJ+d8OgP4JmEW2+V74yS6nC0UzUNvkUsrwn7KLPYjMjkjne5i61vOOzB46uDunp1uz7Fc6fwc49aJ9Pk2Mn/OnznPew53W2d/upwduL3T75W/vQFQn/Skmw0dfV3a0nZulr+S4WMd31Xfu6web/OJv+H7bUBCGJpbfG0IUtGObHyIvimD1HdGCLjHvOCTP/jBDx6bJxA81givfe1rj2hb87Ftao/TnDvdn4D+8Sk78nXKc9qzlR1K2W0bpiyjv+yQYxHI8wUveMFhZ6ynRMOyPXyODViySzi73n0yW7DJrvvMZz5z+E8bmZDeNgw5c9VvxgkhqwxrB5tJeqPCai3gu0ke9XXkxLdqy9/4G3/jIHaf//znH+sq9fG9SOH3v//9B6HM3qobseylT/El017FPq7Wji333fpwfn/cs4goW9no1puzufAIvUV0FJIUPd+1d2ePdvN2tnW1NutrznT+zIZlLOKTVrYl5KNxzvrK2lp2Gf7T3DRfvbLWom/WrOapjQCyt9AB0dI24CFlO6NIxn6uT9Vt7fnGN77xmCvWKs9+9rOPtZkye/3RfXk09nA3X9sWR/7aw1fbMMUG2hRhrT7XqFOXun87PzJlv9LHnX7N8ZvXrWx67jnz9atypm8/s+Vnc2rOvdt80dn4rvxM2tVz58yGTPmv/HLGscfwTH6tWzfk68NH7OtjUdFH3HOTWrhs0Srd8E07rrTDT4jcr0IuCVwSuCRwSeDRSeAiXx+dvK6rLwlcErgkcEngUUjgsZKvqvCAH0JhBRjNZjRAmvtXD6orMPisS11utwPogpATZYh8Ba41OLV7GM3DvrKAdQAc4AwgJin1doDAWZkNPACDgcNAW7vSkWeAwkSPNkgCKBIlJ4WYlGaIKpEaORcWaWUcAvKKLAEkISCdQQdIAgY18HVbO1veDQSQibaILHIWKuJXm6UfFP2KAGoANWNJjsDvH/iBHzhAoJyN5/0qGnmCiFN3JgAitTRgV7ue97zn3aQQ3IE9HSERIA5AlhSxs/9SriI7nV8LtJfaGICPAGyCJfrcYPlsA5BOVDbyFUkeGZwB7HN+aTP9Fj2EgAduS+sIOI48G6TueRaQZwKt0blJqHSfcs8k0KY+NcjrfaJUAZ/0V9QRotVGAd+ZD8pIBHJSgroXQA6YT/QqXfae/od8jc6lra0/PZarPuf3CRyf2ZwVaNl2w+87kuDMVvrNXE7EDrKIviBgvQDI/pqDrklEDd0lC/qI/GGnRPz6S19XZ1uu5LKzx+qSttUcEDlks4WIHnXOe6YuZK41sDv18VG4rAcuPQOIV3LuMZ7j3ZuIVvZxfrfSgZ2dSqNX82Ql8/jH3oTR997mb+8Cuu7Gf2X7u1/djt3GqwZ/uy1z/u3Gfbb/DDif/t8mBZtlvESfsa90lq385V/65YNse/oznn5szugoy153tP/dyTrX2xglytb8kBUC+cMXioC1waj1JDrX9mH6ummPVn3vMns8znSk657+aY6Da7NJxAYfm45e85rXHP6d/bF24XOtqxCorv87f+fvHAS0viO8+WJrFhGlbDWb5R7Rp+yWbA3OjUUMse/TZu9seNv4qZfajAgWWSsdtGMCkMHJWGLjivq/93u/9yDJ2Fr32FClLaIEtTXzr9MQt/xmG3brqTk2d9H/2+b2tDtz7HZtmeuQtklndmtX32znnLOzzJbZqo3TNq/6tSrTd/SZb7SuQOzTV2ssaw1rC+uJrCES8W7co+PmLB+ZDXj00+YiLzpv04E1NV/afiz9UD/9FmmK+Efw02sbo5CvomuRvDn2IhsNElm98w938Ysr+6I95oHjPjwHsEP6Mf1u1ii9sWBX5139z5n+tQ7u/OnU07vMmbvOgdvm1rS9dy13JbOdr58yaB1a+Z2VHbxt7mWc77oOaBkfOvEo0gx3euEbPb6/4yPk7bzm6Of96Nqjra6HeN/neq/I17vM/OuaSwKXBC4JXBJ4oiVwka9PtESv8i4JXBK4JHBJ4EYCj5d8BV4EhFwBIztR9z0hDc8eKPth8uwButuANAXCAdxEayH8VpFEqzamfQgiJBewBPiCzOh/K5A4D9c74M3vQKFPfvKT96QcftnLXnZEvtpxPwnStAN5JcIGwPlP/sk/OfrzdV/3dQfpBigCIvoHgAKWAqCQVNKeARbt4k/asX7A343PbSAuwgzY5CzUf/bP/tlBUn/bt33bQSR3OuEeZ9e+733vO8hsgJD0vUjnpEXudk3gYoL8E3BKpBNyCNiq3EQsNLAwgYwAd5HDjPzM90hC0ROve93rDtk6o8574FqfI5w+tF5Mfc2ZeTYFiPpJ2uEzQHz2wbVId21xdh7d/NZv/dZDP/vc3R7f1Zgqd0aj7OZXSOrMxRVQ5LcAmkDPnM0qYlN76Y02S5sMxPePvgC8gYOigJGGyHwkYuvGSlfnHLsN+JvyWAGXOznNunZzJ0BmznfNHJjX39V2uC+R596TIVmK7qFD7JM5lTSayCayNBfNe+BvzpYFQt+FKJg2Tlvprfn18Y9//CBYRL8aq/lv6kX6H9vr99a7M7vfgPzOTk97uyMLVn1qfzBJ4lyf9u7A4hXAeRvIe5ue7upMm2adZ/W1PKZspv5H3nMO7MqfdjnXtVy7zdGF6MhurvWYrmQV+WRudB0ivhAvfCE/YEOCTUI2/tjMkPNHk358py9nskr7/GXj+AbncDvzkV9UJ/9mk04i0XseTB/s82odNK9Lf3e62N93JPv0H7fpp9+tKax/RL4ilaVWZlvYdyTrm970psN3Oc7BebA2uvHD7LZoO6n9rUX4ehtIpPolJ/38/b//99971atedRDholJXEfTtq3tdFx3tjQn5Xdu0QYppmUUQqtIK89Hkod3WhDJ3IMisnZDn2uC8WRHL2Qyl/0lDvJJf63D/3nam50H7gZX+N+HR/V3pwMqWxS/n78ouTVvZehy5rvySNrR9XNmf23Sq2zffT/mmrumvZx3GyOYsa3xz3NjbhMcv+s26wlqNL7SmQKYaa3M/58jTSb7NGlYZ/KqX381jOsrXidymG8nAMVOWWyO6zzyQ4YUNyvEH1onWZtY3/LE5Yt2Toy6SrSPHCNDXbAbcPRP0/Jh+gZysC2yQ9IzwlV/5lUfb26dlDHa+Zsp62pyVzu/8Wvvx3Vw5Wx+t9GVlH1ZrhN13sx2r/rafmW2Y82yWt/Jtc95O+7C7Z9qAu8y12e+zsXmEzbpPvnb/Z9tubFiI1oqUPa4tAjfkq/Tqx333UxI/MO8fup9l4+F79y7y9dFo8nXtJYFLApcELgk8URK4yNcnSpJXOZcELglcErgk8AgJPB7y1YMTsCtASQNGt4k6QJS/DTquHtIbWNgBpfOh1meRFwhO5YvQAMTelXx1v7YAcIGIQEhAjCiOu/zbARopF0gEBPzJn/zJA9TUvkR/TFCBfMkZwORsUxE8yBdksujL3/f7ft9NKmTtdDasXe/aDhgWgSNSNueXrkCbBhZue7DP2AGn1AH80kaAUqIKGpjI9aJeEDdAWN8BhUTTAIV2hGGPfd43IJC2IvNEHEhp+JznPOcY65k+sO/PONwFcHGN/gHutV/Uj/ff9V3fdYDOIhoaTD0DLNQrUvWXPvtLR5m/63/7XTfjvgIcW9e6DtcC+5CaQHDjDuxHyiNiV+D8GXi2mlfpR/TPBgDzp8nmjG3mFT3NhgXRJ8g6ZKF/xhhZB7DPOabA0eiM8Ura4KQXXgGPc/6tAKuzSI6+vvsd27MC9aPPq7pyX8Znnt0bGfUcc+2MtGwgajcH8706jL+XOU4fkdmIBPZKVLVobWAusgn4zHbRVzJuMG8lj5536Z/5bkxtoBBJw5549f36lGie6M9ujk3Zr+xq39vzatW+aTczx1egod/S1pTVmx9298w2N8E+59fszwp0Xvm/SUTNfkx53hXMXvWp781Gqqnrcwxa9ivytefDqu1zvuxs8SznNv3IPOPz2SCEQzYDIUKcU+oa/tKZ3R3VOH3Kzkemrf2X3NhGafXVwx/aIGVz1NOf/vSbbBDtf87sc6+BzuxOdHj6ntbn1teVfk59jj4a12QpkKIXmfXOd77zIJDoPPnKAoHgYcsRnHwRey/i9M//+T9/RBs7mqCzE4gwtE5AZr30pS89iKycuz593fT30cOMs785WiAyMxbWAR/+8IePNZJ2OPPVnGK/tM/Z7Ug46y12U8RySHm+lM4k+nV17mfakXm60p2d/vR8e8AGVxRY93O1ZlmN6cpfrHxV9GllVw8Z3m/H7OMD5T98717OqJ2b1fq6qcft/+b7tinKnGuhyCpjH91HmFr7iTi13jfm1hM2HJrnCFPrdmPt+5lZRj30Itkm6Lz5a11rw4Gykfg2D9AZ6ytraRslcyRF5Kws+m3zhTWezZLmAL/sc7KqxGbG/2ibOWRuJf2x96Jltd36MplAWmfO/As52WhgkwE7aBOW9k+/33Kd9qFl3TambV+/n2M0N1tFN3pttvOzK58w+97+oedMrztW90yf1PPpLjp6mx9qOcxr21acze153UNPeuiLm5zvPXzzrJfxOdOJaUNnnau+9Fzs8ZljpU1H3fdTBD/8hYcPu3D4kCc9dFN09+UiX88kfv12SeCSwCWBSwK/2RK4yNff7BG46r8kcEngksB/wxL4UpKvK7BvBaDNh+V++NuJfgU29QO734ExAFGACJJAFMps06qNXScwRhpDxCcQUQrfGdWzAgHmQ3z3CfjwqU996jhzTLkveclLDoCkUyBOQEAd+gHU1SdnqUnt5+xUkSdf/uVffoCYQFFgKdAHYANUQs7YbS8Fo/RpAY0mODIBw52MJ+DSn3fEgT4jhIFB2g6sRsQ5EyvnvzYI2yDlGdiR64DegFXlO/NVJPE8q6vHZNe3FcgXkIP8pbKUPlmaSWl+/+gf/aPHOLTsdgR/yhFxI/0lIII+JSVikz+rPk/wI9GQyHZAoegKugAY3IFsPVYNxEx9a32lUwg9mwXIAGCes9BCYCABAdiuBVTSayCmPou6DLEKUEwqP3/zm7FKVOYB3jz00CPSOadNkyRr2bt3RjDuAKSpDw8QhwVCNxDd4zIB7JTXoNjUs52cV6DczvatbEM2B5A7sFckD/JVVI9xAVKTscgbxCl7Izo2mx6iFyuQtUF00bU2HwCl2RIRsPQhwHLbwrbr8/vIal7T+tn3tGynXG6zFWc+pGXZ/ZxzbWUbo6ePdXkw/cZtYGrrSL9f6eFO787amvq7X/lu5c+6jr5uNVY7H/9YZbe6j6+j6876ZJdEPfIxbInNCO95z3uO751RipALsbbzC+0LdvM+/Ub6mRdJp85H2OzA54qoTDaItrmzD7u1yATXozexdU0CnrWz59xsR8ay/7LfCJyPfOQjh01BpFpnqI+9t37hy0Xdy3rBntj84ZxJcvbeEQiIH9GH7IQNWEgx1TTxJgAAIABJREFU6X1tHovPX/mrnY/2fdIFTwLd945msAZStnPvn/KUpxx+CAEmKlI/kOJ8kbbrgzUeeyZrhvHyvn1QfPqcazsdmT5pyvsRYz3OZp1+uu3U7v2ZPu1kubQjHbGGXBHFdv/fUc74fWePb2vPSq+nD225pa1Z91hDijA1fj/3cz93EJeiW21ktMnIOsg6JdHL6cck/9p/eJ+NTXyn+WxtKVuHdZs6EaJf8zVfc+ixenozmvYq35rb9dZDyFj6FWKXjbKOMr9sWHAt+2B+WAv6nq/2Phlt6B9fbb3kOm3w0mfX5Vz71kcbJn76p3/6uM4ctKlgbmZb6Wnr126ttbOZrSeR8yTo+95H6NZQmrkGaB99ZsPO1gR38bN39UtnNrvruUt5s699zwMpeu9nDtn5/V2b7upv2vbcxY7NNdQxvpV2uFMKdxriYz7XmbKH7uaA6lvQ7y/7si+78PG7KNV1zSWBSwKXBC4JPCoJXM7lUYnruviSwCWBSwKXBB6NBP5rk695sGugdwXMNgi4ephcgUldZsg+JCcARKQFILTBpoAAZw+r2c1uR71/UpYlcmwFxK0eiLt/AQ6BgwgtKc2AxMjRBiV2YyitmUgNZ5YBaUS1ieIBBgETgTnS0AJ4gKHIvZ/92Z89gEfgC2BRnUCbgIsZkwA3ExCZMmvQI6DkJLzSl4yJ34FRogGA48Amu/2Bu8ZFmkIk5jxz9TYAPPJWtpSP0jJ/8zd/80G+Gqez8VjJuAHBJhQCdIuIUIfoY8Cbc4RzVm/63KT2BCaU8+/+739375d++YuRrwjTkK8rYGmlE90n7+k4UBvhJpWjcW457sZ1p/9dvjYCDoHoooKQ+sZOtHIIVeAjAJFskHz+AgMRfWT05f/Tlx/t+fXP/foBINK9gIZk5TfXi/DwGTCZ70OQ5CxY9wfU699yffoakDE6nr+RS9/bYzTB/Nbr3ZxsgMr7AJYr3UsZ0351G+5iB3pONqic9iqfLUDA2jAgNXgi+EUDsRtI2ADUZN/6oExjqpzIPt/RM/bLP+SG8mzoWG28ADh75Uy9RDbPiDJkDmDbK8SKupN+MSlic8Zt13Um57Mx6/k9r1uBwivb0N89Gr+7uvYuoHCDyu3veux2vvMuoOwEjGP3Wsdbh1tvOwq2v582cCfb1RjM9sz502XxefzAhz70oSP6/1nPetZBVNAn5Mk73vGO47O1wDOe8YzlZqf4wt0c3K079F2EHH/G1yI92ElEkM1A5kdsT8vyrmM1xy7zPxtGVmV2X9pnT9sx/XvGnDxzbiSb/va3v/3GRqsXOSW976c//ekjwlQqYfPcOZPsjU047LxzV/k5ZbheVgob4ZJ+1ZjMjWcrnenv1GNcfde2xHeON5Aq2fqHf0byaq91E7LOXyn6+ScbtvhyNg1RZ33kHpv1epPaau60X+152Xoc2ca3z3k0xz9ExZl/mHNrpZM93is96N+7DTv9383h1Zpl154zmzpt+GxT32ssrX2tha0ljSn/5QgHumV+IykTFT3732MVYtB3/b59OP9lXltfWgfZ1Gn9Y81t3cqH0vPegDTrDCGr3V70l3+2XjKPEL7q5+fYD77XPcjfrIfIgE3RN/1Vb86hjV/011rKX88sbJL7+WjRwEmV3H6rx7b9SK8lWtfnunH6pPQ987PXw9OuzrpXfjF138VWnvn06Gr7tJX/Xsljtqv7vLMNTVzv7EPPn36/KnPO2VWZq/m4avuq3w/49ZzBulnUdPtWY9gR9EcU7H00+6bN99MOH7riv/vRskdZd0C+L/L18a42r/svCVwSuCRwSWC55rjEckngksAlgUsClwS+VBL4rUC+NujRD8j9fj6070DQPFh78AW4OvMIiAhMA8IFGGgwbPcgmgd5ZQFEgAnADsAHYGcCanOMGmjLg3jOw5Sy1o54URnS7yJ1A9RNgC5t9r2+ONPuLW95y0GmAGuQqS960YuOKFKgzcc+9rEj8hDxqs9AGJGaQGlAqDTE0qeFaOp6V3W3zBp4mQBBSLG+JuPhL7DpF3/xF++98pWvvPd7f+/vPcBaRCbyEWD27Gc/+yYSZo5PA/utC9GDEIRIaRGpUsMldWDa3+2a5TWwsQOE0hdEp+hjIJzxk+43ZLZ7507/CVxK1Wgcgc4iswBqU79blzI+s9/RT2mcpXqUwtoZe+QKgFuNxw4ommOcsl1Pp0QIfd/3fd8RYYLQm2BcSLKQqCKkRFxIMWnc/+Ov/Md7v/Iff+V4H3It58Gqm8yA3eoN6ZdoWIQrGZl7QHx1NykXsNHfnG3q+hCyOU/Nd0lxnDL9TWSMdrhmgvkNzK5Apwlkuj4pXFtOGcfIdgeUnQFjZ3awyw1wCnila2yN6Gh2QMrzECMi0P7En/gTBxEbsFr97he5ZqzMz6Qb9b3vfvAHf/CwQ8ZMFKGNE+Tc8glBg7Bng9hNY8jWkTuAOIC1yDpAs5f2ImHdn4ggc8XLBhO6lfE9m6uR410AyZXtbnlG7j23d4Dqbi63bPreBvrn2O/qiC5lPCaovvKPc+5PsDf39L2xea3Hu7JXYH3kGln25x6f1fqm58tKdtMe8gHSYtvgg3izqYlc6JJIbelmfY8wYbN3mSa6fyt7uWqrvjsvEulosxM9QQ6xR44VQPRlfkwf23Lv32bdLY/2ZW27Z9aFtuNzbk4/HX3IPchSviUZD6xZ9CflsAN8Dh9OxjZ0kLezb81nvg0ZhuhGirtWBLKIQZGl1lT8NNtjbk/d77k99S+pYtnZnI3pGp+t+d797nffRNg++clPPiJ1P/CBDxyZQ/iQb/zGbzw2f1kjvv71rz/WUvEp1g/8usjl6eemTbmrDs/xylhOP9+fM/dWm1p6Hj1iTlUK417X9Dqo7UrL+Tbd7zalvDk3d/O268naZGXvdnM9MtQGZHmIf/6CjiFfRVj30Rerudq2KPa8NzGkjy0LvyNh+TI6RMf4R5vLbK5AxJobLe9pR9tmu66PbOnIausfdfkr6tbakp9VX1IaI1XprzKQt2yff3y1TQ3sDX+r3dZrX/3VX33Yw95wufIHZ35upcO3rUfye4/3SufbTk19XtmpWW/rVo9BfNIsY6V/K7+285Gt+1OH59z0exOxq0jgOZce4XcqMj7lpW139VFzLqzui47OM1pXc32O43KtkvNbtf8+0XqMxS3k621rtot8XVm267tLApcELglcEni8ErjD/p/HW8V1/yWBSwKXBC4J/PcqgcdLvn7h81+49/kvfP6BCMPVQ2w/kDbYmIcsYIP3E8BfjUs/mE2AIw/xQAmAq/R//v3hP/yHD+Jxgl4TCO36uixgogha/wC4DbTkwX7eu3oot+sdcOT8NOQD0jQE3G2AnPYAHYEpzrj6+3//7x8ALzICWAjoBCwCpQAy2ikiBagoBZk0gaLgEGLOo8vZZjNSsx/KV8DcBCTn2Ha/I0N/AaDaIToTSAYUBTA5p9Xv+gCIRdDMNp3plPqBUvrmXD9AHFkArLptE8CdurUC/VbfkT8CC8kNSA6APMH1tLmBNXUC8Og7Akkb+75Z3wRJJ8gUcA0Z7Aw+0V2J2un+7fq+AmAA6UgwZB2APKnxyJgu0X0vc8ILkQf88wLYKxOhSS/pIKAdEaufyvA73dd2L2UC38mJXNQXwNk8ThSI6wCKidJMGj+Av/aQZc45DsDl3pSX8958pw0+A2oRlMpSV6fQVV+nxZQmmQ7rpzn0P/4P/+PNrn19VV7KCYHrc/oZMtGYAoy/7KEvO87L0lagqd+1Je3xV5vMB20mZ/cmukV9gFbfGSftUpa2JDI56Q/1lxzYBdcjQ7031lIS2rghWjznNusn+8nmkQliJVHH2kU3pPeUxlOkOfsqEmfaAvNd29SHoEWe5pzHEIaZv3QJSaOd6kgqa5/db96xf3QLGQz4tnFF+6Mv0fMlEHj/HG/1zXk1bXj7qNU8OrNHOx/Tdcz75+ddP7rd3gdcntFFj3U9E3u9sumr9q/sY+6NHGaZq7ZNuzY/T9+6qkN0mihMtoBu0En/QiK+7nWvO1IO25BE189Irek30ocVuRl9MlfMCeeyI0ZsNNKPt771rYcNTGR/rzmylkn57TunH87nBvJbxqt1yNTdORbTv3d5ovLMb2QyX/XqV7/6gfTJykICIVVt/vGZ7M3bpDnX7xe/+MUHyekakcD+meeIcml+bQazBpq+KOPT670el+h+y4x9+Imf+IljfWWD2Z/5M3/mqNPmIRtG+F6ZQtgNNpd9EgXL1qmHTUKk0REkLJu3i8rtcdzNN9f0Rq/d+K7s1UrnZj1tN1Zy2s21aUdarmfrIr/1pq4zOzvb0+PbZZzZxZ7nec8nIiXNK3PeWvKv/bW/9kAE6sp+rGzujnyN7Lt/IWD5TborCtZmJvplvYn8nWfKxja0LFLm1N/MvawXsnEq2SL4QXOLPbMWMCddY675zT/98Z35ZT3A/5t7CFx6zW/y8fwwgtaaKUc/TFsxbWCPRevxaozS7928yJivxqTHbtrA23RzVd5ubqUNkfv027u62obu5nP3v21AX7+bO92eG9mOSFRzoNu/G6uV/T+zVT0XHzGG99ONTzu98iG3jluFtx7nR98nl3NW7HG2bQjaBRJ+ka9nM+v67ZLAJYFLApcEHqsELvL1sUruuu+SwCWBSwKXBG6VwBNNvu5A5X6wzTX9EBvyNSl95wN933P2gJgyPZwCBkVhACSkhp1nvt72gJiygCGIAaALgBVBiOCYD7b9eQJPAXlEpIqYdC4agPZlL3vZAynSJgDQbUx7gC+IRuSfXfgAQjvbgZgAIJEqgBeAphR6yA7yBdhICYiwBcAAJkXN+r1lOgHmRzyE27m8OgusBLBqtzEBfgLNANHSoCF9nNkFzAICaRP5JhJ4BXBOHVMtmQBQpaET1eIs1qTzTfvPgM8JKOyAEWUBwEQh/MAP/MChW4Bc7Z5ni0UcHdntO3qkDDJIery0rdvYkWRNLqVcbXQNIu+Tn/zkEfWK2JY6EbDWspvjoQz3Biin12QIxDNOPmunzyEN6StSL9HfxjLzgm6FiA1ICIikZ8BR5Ks+hJxN5HjIVyBgSLf0NWAn4o1sgY3sg7nnt7RXWb7T55w3C3T0L+eq5V7fIRyT5i8pk10PtOxNFUm3G5LQfFKefgMvtSn6kIjZkK3uOVIt//qvP7AxxXUPf+Hhe7/6n3/1kEeA+RDKyIOcB+e9MtRrnNgO45ioXfJFCPuHLNf3kK9IWe3THuOStL2uBcDqr3sAs+5Tpmh0upzxAmwbE785Sy/R1Nql3J/5mZ857JhNHOyO+TxTPZKV8pWDnDVOymviS5+MSdIwJuqVHJD1wGXlaI/3ZOH+nPGn3WwGGTah2/Nk5QjNn5WtW9m7M1s/weIdOLtrww70XfmnSQZMP3mrw7/lgm77zu63/V3ZlfldRx/Fz7TMug/T7q5s/eoa85kPEd3I9vMrfJtrzRsRqSI3rQFEgHVU425cZrtW+tLto6/ISmls9U+UJ338ju/4jsM/s4WtnxP0z5ph5fNWoP2q3VP206814TPvb7l6bw2BMBXhzn47mz5nRCvHXJSK1TnrSG82xRy3qcr6xJzlg216M3cRoC94wQuOcXI+LnL6uc997rFBzCamnovaNm1EdLN1p32r3+mBNvOFIVER8dqHKGMzvv3bv/2wgWwVkuoVr3jFQaSxO77PZpO//Jf/8mFXEvWfeidpP2U8bcUkXzMH+u/ZnDorfzU/pt1rPes6M7/nuN9Fr85sa+qba+Do8MrG3KbfPeZ8D7/lnGH6hfgUfdpZK+aaayXftG/a6+7bblzYFM8XNnfaTOkMdWttNkebtLf1eY7TlEHbmmkb+3PWfFm/xBezPf75ns9ETtus5L003H7Xxmx+ouP0OsSuvzkKgh/1njzbn882Tr1c2a2dL13Z/52/OfNxK/9zm//O7ytbufPFq7na82bV97v66tvsx5yzGefpS1f9mrbozF7syrsp4370aqcFXsl/ua6qe2/OdU0kLFL34Ye/+Lxy/P+kBz/XmdNpy0W+rqz09d0lgUsClwQuCTxeCVzk6+OV4HX/JYFLApcELglsJfBEkq8THOuH4H6ozQNgAxC3gSPpwAReVw/aAeEAgMhXwANC6uu//usfAeidPdh3O4F0yAqApLSuHZ15F/UKGAQQEekpNSKSQ3RFA7IN7LVMWlYAFsSTKE9RJ0nfifwAZEoViDwD9orgyHmM2im9nsgQoJGINUC1yLHVGaGrfvU4rh68V0BC7glgKwIFISQq8i/9pb90gONA6/e97333nv70p9/7k3/yTx5E0ASqd6CedpIHUNd5t0972tOOfiWd79TDBsZWgG7rxA6sADwjjYHPgKyXvvSlB+i2Aman7gOiEUjGB9CVyNd5b4C2ABMBKFvGZAqAkwYP4Ex+wG8gYPrZoCfdSbo7YDN9dq4foiDnFdIXEUuIOBGPADvtbIA0Mp16CYAHRiLckMKJXCUvdQFOc7an9zkXjA6LkATuIw6TetjvyFdzJeQdYl69IYYRpiF5laku9wT8BCAijRPFRN7d/pwfqK4eb7LtCANl6xMClixCImoHHdYvOts2CmHZ59UmHXHqT3pBn5Me2f3KCqmcNLt9nlunRs44d/vnmarRmY44cj07IWoaYUEPkFNedChRvyubq702cYiK8xL94+zmpN9u29GET+Z02mGMOvooREXq7N/IjuzZDvrqrD82GekugwAiehKwPYe0qefQDjxe2Yv2BXMeTDs4wfwJzE5fdwM8VkTumV9KP9p2zb6s7Nb87mw+T3C8x6PJ1BXB0PdO+Wv73EiyIgR39afv0zeZL1Ki29gjmlIaez7aP/oi68N3f/d3H/6Gj5SSfwWYt11ou5n6oo89BrlHP/hettimqKQM1R7+KGead73T3rRs2u7P913nbsOBe9qnzM08U09TZvrIXiMtrRn4gOc85zmHTTAPyRv5pK9e7C2Cltz5Qinq+Ua+RDlsDZkjzNgb6w9zGXHm3GhZL2bWk9VaaM6VSbKpBxlsbcQHSqlunSEjBJ8r8lmUZPpBN972trcdazJEFcKWnMiUT0HqIYY73XL71Z0+3mVN2PNvZRNm2bu1yNTFtl9px1xDtD3b2ffVvauye850m6N/Uxa9josOTr1v2zZ9CR9sbZ+jNqQQN78SoRyfkvtmlO1sT+raySj963kbX2SDGt2yGY+eiKqm53NOzrXrHMuVLZ/y63vOdCHz3LqGf3/Xu951rI/pNv9orlqjmX/ZUGre2GAlc472h6iN3kfnyXauLVqe7V+nbWt7urKtvuuNCq1LfX3bgNU8m3Np6vFKX6Mj0ydOfZ++LWX3fStffDbH5vUrfTtbY0wfvCrvLvYo8p51TV+8s3k7uYdMPaJZ72/azZmwIWK3Y4qMvcjXuw7fdd0lgUsClwQuCTxOCVzk6+MU4HX7JYFLApcELgnsJfBEkq/zQbU/B3zo7xr827VwBTLMh8N+uM574AiARqSn66UglB52RlNM4GC2I/UDfBJpJxKtQYkz/ZrtRxogH7UJWIMQvo34nGUACgArIly9RG0AS7QL2Al0TsSac1SRN+m3foga+Mf/+B8f4CnSxLmPAMqAVysgocG6FWh9G7iQsVa/M1MBpMBOkZpAW+CV74zZV33VV9176lOfepBt8zzU1DOjZEK+fv/3f/89ESsi8dw7H9zzOfevdPA2cMd4IwdFMAOSgVkvf/nLD/kncjJlBIRLPcZORBD9RFSFnEt7VqBUtyfzqPsFOBOF+NGPfvTQcyS8aMQGwrQZYA50C9GKPAtoDlwX2aoPyGR6RG+AddrYqRcDvrTs0q6caQzoDtEYffWd93lNsAYY6JqkzUv5APJEkWov8hVQH7JRPerXbvfQsaTo9X3SBytf2e4n+6QJDtjuOmUh0fXdK+fSAuuNbYiH1j9tU7a66VzOSdUeRHDA0ET3h8Qlc+Xqsz6SubpD8KorbfdeueaKehL5EoJbG8hGO/wT1ZL2koU+K0tdOQs5RLh7ECw2cigXiSlykA4pQx02jSAjlKvv2QCC/HQfHQHuSueaCNmct5lxytm85EEP9ZUMEOPaRdaJetXHpKP2m8+uZzN89s97c1AK5Gyw0W56HKLdddrrnuhWZGr8ozut3w2ET1JgBTxOcHILQt4HEbv8+I5ZxgrAbbs7597KB6185/R3Z0Dxyja2H29Z7Nrj+wmo577UPcnXs77PNUU+mz8Iz/e///1HJCM7GN8htayoR7/xh8i+ELNty1YAd38338cuR876oR18GPKRbprTfBk/P23yypa3bNru9/smHH0/Scrpq8/A850u+p7dkFHhF/7PXzjm/ote/KLDZtqk89M//dPHhikbZtgw0aW+N++Qmx/+8IePNQhSzJmwbICNPMhWZC1/xT6a+9YfL3zhC282e7Re9VpkpeORYXTIfLa++MhHPnLoHV9obfOmN73pSMdvHGzEY5uyGUy6fhupnNkrQ4qNX2yjDSnIehlFRC63Pz1bR678db7b6dO0GTsbsprTq/MTpw7s1rlz3vb8nu97nX2bbcm87HXWnNer54Xd+rvrRuZb877yla88Mo5Y79lA2OTrSudXzwlpwxyzXBu9mn4gm974FMS9I0BsNsjGDz50rjFXa7u2P+0LIt8zma2uaVuUdRc9tuYjH89AbBJ/6Xf+1hqFP7YeTPaPrHPMW3PeBidz1cY4rxyX0c8u3f6dnrtGvSu9mL5lp7MrHdmN985f3aZ7Kx+0as9qrq/WCGfzeeXXp2+YvumsLXNudvm7dcJswwNjeT/UFXna3097wGb6xwc8cN39dMU331V5sV0rPT+u36DgV+TraiSv7y4JXBK4JHBJ4PFK4CJfH68Er/svCVwSuCRwSWArgSeafJ0PtQ0QNCCU624DcZZgU+2E7d/7PdAACOpsVGQD4A0xMInO1UNsP1TmfSLwgBSAlYAPt6lWtwnogPC0U170rCgR55JN4u22B+QA2khUZ8wBGkUGIieAJwgNwKfPAKpOdxjAUVQOUNQDM1AYII1sClnY4OKujzuwZD5I93XqQ/QgoKUzlJIR2eoabRIRI4pQ1IpIOkDPTEWtPZN8RSCR7Xve856bM18TrTkBgxXYMfUx/d8BXPQBCCjtKvJHtK1Ulsgp5QdgmsC474Fc2gt8zhmbEyBpsLYBHu3sXfo+A8pEUgPKkQqie+iV78kSKQdgQ0IA1AFuKRMhhnAFruXlu5xd1rLrNk6wqz83oDvn0gSr+j79AmaSjTbnWsQ6vUbO6UfS4aUeYxECVX2uTfpk5Ye49R39QyiSfchI94eQU4frAUg5vzDRuSFzkg7YXzKmn94ba/fpg79e5K9sZeas2aQVRohGR11nvvqsLGOknLQtxCFbln4bJzroN20Iea0d9DDkon6rK2Ro0nEn4ledCFbgsVSgovyV6VxodkU/RMiwD4lsJe9E/4gqNAe0FRhuzqpD/Wm335LiMCSVerVLufpLPvoQYll7M0bGVTtyfq/y3YsU1m5pTNVrEwog3nvjp15tcF/OLk4Kau3os8ZjP92jn+pLGyMr+hRZxg6RHZkjxqMHGfMJQs+5sZr3yg1Q33ZpBwjfBhSv7PcW7BzRt9Nnr0Du1Xyf9mBnL3b9u+367pP66d/P//zPH5uKECCi9uPr6bTvbcSSaYJfSZrvyHrnc1frgx3Qrx10mJ0VZas99EKkLf+KwJtju6o/Y9+2sv3QCojfjctqnLv83dj5nk2yuSskMuIaiWO+I0/pvSg5m8jMOWsRsuZ7kN1skL7LyMBui6rz4v/Zd3PVegpR/prXvOYBP9/6375+1ffoUDb7yIDxqU996pB/CCNEseMIpJz2nXKSel3GDfrBxmmTsbKBQ2Q9G6F/7Jp1VdIup31zns61xtSrJRk5yYnapDH1Y7kerrMRezxvWzuv1rm9VpvvI+f+u5ofbTOmLq9IqLN2Tv302QYH2RbojHWXDC7WLmzuXLeuyt49M8yxS92Zh112SFl/+aCc9cxfyjZjk0FS9q7k0bKfPmIl06lHOz/S9tQ12mdO2pjiWI6/+lf/6o1Pz7V8r/lo8wT/q5/mtk2Cvte+HHXgbzJi+Evu/KHnIS+/9xEH8ZHTXs/+9zxKu1b6t7LTu7J3PmhlK7uuszp6Xb67bndN2/CdT17p68oGdB92c3a31l7p0m49cIxLk6/3z2a9uf7he/ec2ZrNeMpOZpqzNUanHn7SQ09aRreejcNFvt42E67fLwlcErgkcEngsUjgIl8fi9Suey4JXBK4JHBJ4E4S+FKQr/1g3Q+cE8jNQ3Zfv3ow7Ifx/D4flmfZHgaB8j/yIz9ykEsIKVEQO/J1BzTlARaIIcoLEIksBM51lONs9+phHtAPEHzDG95w7NYH0AAvW0aTVNw9sPsemSAC4Hu+53sO0D+EEbLKS7/f/OY3H0QEQKQBG20ByABXRZ06z02/QsDOlL/p39zNPwHiBiV7XCOPEILOSwXgPv/5zz/AWm31G2BXJJ30jc973vOOCDwAzwTV5oO9/gCXpFgDsop8RaBMcHSCgdqYyKyOclBfIoymzkWO2ivy1ZgC3f74H//jBwid+1YArXuAw0gzBKBUb7OdadMEpDIPQr76nChEKWOBxQBkxANdFxmI6BXRA7B05p4y1Yko9pJeGIg2x2pVd3+3A51bnrcZoDmGDTwl3e/Uu2lbVsBlxifj6hr6ESIw5B7ZhYDz3hwhM8Cj6xFu7k00b+ryN4RurtGupBd2b4gAwCaiB+Hnu9gf94Ws9Zt2hABGqrpWe5Xl+5CdOWdWOchCZHrI3hDm+S2ktPFNNELOSw0wq905f1db6QiiQhQ6fbZhRcRa9731WrvYD+fKSfsq+tVLtJk6EqWcelOOupJmNFGpvsuZuQHSk1o67Q25yfYiUciQjksvb/MGWbIZIvFdd+PlAAAgAElEQVSAwco0pl5SMAKXyY2MEmEcght5muhodtl1CCSEkfuRNeozx7VHW/XBnDMuNrG4zjVJJx5bQE7pr7EPsez3ThcdO+fvKhPBaj5MkHlFcLQN63k5wd7pb5Qdu+i+nm+tQ+1bVrZh5Q9v85mre1Y2Q/v4EnbVGDl70RjFXvILyEARkc94xjOOtPa9oWeW2fWuZNnynrI0lvSBf2OP6UPIV/NoRQ7lu7mpZsp6ZevmGmo1tulPz+FpR1f91HabGmxiY4+sV0TR8XdIGRGhUpSLFtWHT3ziE4cd4Gvcaw6KakVuIqiy0cQ8Mz42xFl/eG9NZA7t7Myu7d2P6Cl7hJxz/jsCGWlqk5OUsNYF5qFrbTJxFrANW+xeNojkOvPPxjZ/EfZ8qnIyj9sOrvxnfGGPeevO8f5+MNkuquxm7ZsQMLc8/BsRaD2vd3rba7Q5h1N+rul1dK9/zubEbM9qfuT+qWf9/dkY5z7jhhS0Tnzta197HLPwzGc+8+YYkMja9XQ2fjhyalvmGmPev7U8O3tH1oPdRmXFdnsuoPs2wTnjmJ2JPs8+t1xjN+lUSMt+RvE+aX577DJeac/quSH2WT/4cxsSRHJbH1pTt/56n3Njsy4yZ22OyMZTds3L/OJLzQubFZTFT5ob1rLmeR+RkGNRVn6h+9G/T71c2ejpP9LfqUe9Duzx7e8zJq3/c25lPu/0tHU54zHbPdvcn3uOTd+38nvRh6lfZ/ZhVf+0D7NNbdsOe3U/FXDSCR/k6+c+f++zv/TZ41J6cJvN6Wj9lDfXHmeyusjXM+lcv10SuCRwSeCSwGOVwEW+PlbJXfddErgkcEngksCtEvhSka8Nxu4a0Q+J/dC7e5icD6S76wK8IPBEJiIeAIQiuc5S/K4AyAZmEB0AfqQZQC9RjunrBA8CIOQvQBLhiRB92ctedoCXyIkJQDWAdNYmoIi0f4nqAZ4AVoCjwBEkm3R7InUDBAXgVS5iA0AMmEHWAmYArJ2meD6Ir4CjCQJMUDKpPSMHpMXf+lt/64gWQIobF8SvNmkHkFxqQkQI8BbAm/M1GxBp+SpTJO073/nOI3JFPzI+DR40iNEgIbkEmAvg5fcANMpokDxjDmzTXiCuyCDRzCHIphwCDolYFgmE3EnEcmQ4ZZk+zrnS/dBGEUlSQQLKE9mJmNdm4Njv+T2/5wDKpHImFySVV/Ri6uAZ2JV+NViymstp+wSrdve1rk0QbAJ3Z0BN+tJ9CAjbdqnHP3KPDvR1Pb9b5+bYTLlkvHs+9zXe929pQwOBZyBWiPdck7K6jsgpYGCuXdkVfTfnkFWA5H/+z//5QVYAt9mEXeppc0/UOf1jT+gaYhRI615pPDsVnX72BoLMsci5+9zzL2MTueXsXgAxe8Hu0W1nAQKAQyorL1HKIcB9x152hLH3IUb1lyyUYaONDQzIWnXaKGK+IWwyVvwBco3PIQ92PSmoleNem2DIgR9AQCXtOJC7Cdmkn06EbiKiY0dD3LZ+r/ztCvjdgbitD22LouM9DtP2zDmxsmGrNcBKB8/83cqOZI4h/hAgNpPQWeR/7ACbiKzhu0Oi9eai2d+QD7t+tN2YtswYGV8+VaStKE8EET/Gx+3qnWub1N11TRs47WvPm2mzbl0I1gVpizUE0potQGzzFTagmWM2ZiCZEKf0U33x20geei57hfUI+ZtH9Bkpyue7nz9yTIBsDd/1Xd912JjM6e7r9KMr+cemaIf5xybYiGW95Z/oSOsta6KML8LeGfHsHJI28uOTnRUrfTKbps1smc8yliAXmoybfqT1ybzJtdOWHw27H/U65/Junk4f2XOidWjlj+f86XVR+7983+XtbM3U2/RxN0btM9tfrXx/xrTbyU4i99n617/+9cd8ttmCvnWf6YD1bafl5wOsu9JmpCQdN2fj+5ShXeYpct716kzK/Gy6yoY161XrLX9FvJsf/AM9Y8cT/aoMn92fzUb6pS6/WaNbp/Fb2aSgXTn+wHfalnT6fgvJqT9nzzXZ8EeX9dd57km93XOriWlt62wP2bjmOzJNVg5ytvmJP9R//clxAjYwOefamtMzU46vmLZozvX83muEOR/6ntapnmNzXq50dbXmynVt21dlrfqxWl+mvJX9Xs219qfd75Wd6TbM/q0+7/zA9DPTt2x9YeUF/vXP/fpRfHQ+9yTK9aaO+ztObuSSyNqHv3gmbMjYM591ka9n0rl+uyRwSeCSwCWBxyqBi3x9rJK77rskcEngksAlgVsl8KUgX/PQOgHdBlFmw/qhdQKwE+Dsh/M84HXZrgc4IBGAsh7ipbYDFvYO8flAPx9kZ3sBdEC4ACIAhRUosOpbIsQAeR/72MeOSFNRZTN6dj6gn7VRPwFMwHup/QAgABzgCJAFafCd3/mdR3Rtzj+doBxwWJsApsBQZ7QBKZNabI7FCvS4VcnqgoyNM7K8ANUIGuR4zmEjY4Coc9gAnSJkkKlAnbmjPO0DAon+BOYiX8k2KVp349rfJ4IhQOkkwOe4hIwA8gICpVEGsqtXm12fsqZuIgFEaNEjQHbIWtftIhi6remzNhtroBfSB1BOB4B/oo78owNJveivOtWX/mX+TKAm3/fc67m2un6l976bgOyqLysdmvYjY9C2IvetQKpdPVOnZxlLkLyi/lb1z/Z3e3Z2sOV5ds2qj7fNuR4fZUdfW79mP3OdTSZs5wc+8IGDGLH5gV4Dj0M29nxQdu754R/+4QO0BkazQewPogUZuervmX3b6dOcz2wIeyH6lW5L+dqpDxtYbBIxtigRUklBrI9JmawuNlpfEq3MluqvV+TANpn3bLF5mdTYHcEc+0U23mce+mwTjbkMqCbn3hSRCKtf+39/7d7nPv+5o0722UsftPuz/+GzB2jpPiQykF4dXnzEjLYNwZANGDNlp7JX5+DeZUym7Wh7FUA/wHpkEL1s+76b0/29cvTfuZ3SZiJi+DHkdmyPjTGIQVFb0sci/yYJ2v3qDUZ3tVVt442n6HFz4d/8m39zpDrmUxGVXW+IntbPtgPTF7Qtzfs5p6LT5EwuifbOZ/UjbfgdupEI4JVNdC+C0rziW+iyjRWIG2dHIimzBjIO1hJIZxug6J86rEfMCy9tcNQBX8+myLzwlre85bjW2e90P+uhti9na6K5nokN03Yb7z796U8fpLuzXkUgI09z1rff3v3udx+6Yi6bu+43J9g7hHCyi9hUoi+IfWuknKGdtk1iZJIZN0RDHZmxs+Ftlx+tH4le7Hxcz82Vn5tRgmflrOqavkp5ITdDymSjm00pdJS9ZAcQemwg+5XNYfovyjqZE0S9msfWOcbXup4+uT8b9BLBnM01WYdph/HUjti22EXXJGMF/bB2/JVf/pV7v/qfv5gFw72dQaLnH511Df2xltYvm3FkdPEbGWp/1nkhLnPGuT76Lcc9ZDOD35Ubf5Rz7vs4guiV/vhdGe4nv6QI9ldZ1tXsIDtEZjI1xAasMgJF97LJK7qRtbLPxsrc4b/MM/1NP8nWK0dJWEtYj/JveYaKr1vZ/d3as23eynbu1m9n663Y/Nw79X633p1tPFuX9fp1Zb93907bcnbd2XzdtXXamN2zwHL9djClX2zRag179Dlp0R9YuLntSb9xjzLuB/Qf7Qn6nSD/gYZf5OuZpl2/XRK4JHBJ4JLAY5XARb4+Vsld910SuCRwSeCSwK0S+K1Ivs4H035ozHtgiGgkYArgwIN9gAT3AwaQcQA2YEEiLPOg2YDeSkjzod5noKpd90COnHG0AkhXD6/aKzITUSc9p7OX/uAf/IM36YC7XWcP5lMWAeZFcAB87bwHrmgrEMSZryJQtHdFdABGkHeidIDXAEYkIsIWsDrBtB3YOGW4A0B87yWSRnuRvs7oExmkjekPQCfRTMAjbdKPkDgTCNAPEaXvfe977/3Fv/gXD4A4INYOxElblJWospCSTU5233JPygSO6YvUhaJevYDK5JQI2r5f/5LKDQClbw18zXq7jWknIA3hREbGG+gFjPQCAAKYgdtICERszumcuj91Lu1M31YkRN+zA1tWgPjZfJvlZP6sgKQ5t6aerXQ882kFYvX1s95VWSuwr3XxAXxpnN03dbbnVo/zBMNm+avfZ9lTTkmvGPIn9a3KMhcA3jYyII/YBFFfOX+52x0dUT59lKb0J37iJ45IcDYIEWpuA6PTRnXOqJaVLk3bs7vGHAQsi3QzN8zFRL52ne5vcqHB0JbHSv96Xs4I3Ca2V+RF6vU3YLRx6PaYwzb3iJjKRhnXGotspkn0kToCtCvD7+zAlz30Zfd+22//bQf4r/8BuJULJE/EbM+HnE2ciMMQ0UkV2b4otjlAf87wDdEdAjey0q68tCmRaNqSCGRgfYhkf/mcRH/5m5Sbc55GN+gdPZPaFjHzile84iDTEmlNPohD2SG0AQmHFDkjX1fzPrp3Bm5HVog/kdjOmzcuL3zhCw8yj0/t+de6GZ1r3Ypf6Lrb3iUdekgcco2M/c3Z2Tkz2zwJ+SrSDnkqQnj61LSFj7FBCsklcpg+OS6BbxHR2jZdu+iZ6DprjpBVfDrSkw8SIYec5cdF33mxD/TlxS9+8eGvssGjy17Z3P5u2jAy1GfnxzvCwDqQ7ULMI0+RvDaI+F16aOfAapt1WYgm/cvaib+WpYMeaaO01c6B1aeQ11Nndu07s2ln/mn122rdurLrUz5td2K/M+99NqdCYObabIyLfvrdvNf/6JVrlBOyM23xu1fS67vGv6R9Z9es1VxD5+guPWALlGVe03H2BcnHN7H3jnyQVcF8tv6P7iTKVL/VFaJV2/0WuxUbl4jMyEC/lHcQx5/7/L1f+/Vfu6k/m2qUo38+u95n7bRmpW++lwklm0Dif2ND3UtH9dX9OerA92yX68xfzxv6nrpydnmIzYxV7EKIY7aTTM3ZbPRRjs0U5CEilY6TcY4rSKrgZFxIKuRE+XYdnR3G9yFhM2bG0Rh5tvCcZr7ZjGE9qjxzx8v1yjIGIYy1l1+IH1nZgrN1W9YWZ+u39murtdNuHbeaS7v135yfuzm8aueqzLM1Uq4/80+732af5tqx27K6dj43TNkdka/3UxXfRPrfJ2SPNh0/3ydic12Rubm/y73I15X1v767JHBJ4JLAJYHHK4GLfH28ErzuvyRwSeCSwCWBrQR+M8jXHWiU72d00gSyAkwAXEVoAStEYkj7KLovEUHITmCIz8hX0ZNNlja51A/480E2D/MAD4AJkg84A4jbRZLNB2Vl2HUuTa1UZqIzRScmNab6d5Eusz0NwAbgQgDq60c/+tFDDoAb4ElS5QE90sdJOqRfzkjTPgQAkDXty7icAYzdprQ31zfR4rcQkICgN77xjfee9axnHYSpsxUjN0AYMFekzD/6R//o+E1aZOdJtqxSBwCPLrzjHe84ygKyAnv82wGSARZDBKSslN8gYsrp8tIX6UfJjp4hPoHNubcBpNxr/NUJYArwFcAjOhB55vvMCSAXoiYkvnONjS0wXVQBsIue068GyJo8Wun6XU1kyyhjNcGau4BEU6e7/rsAyKv7W2a7/qSt3fZ57fyt2xPdyHcrvZ9yOQMKV/2YANfZ/GtZr+pNO7uP055OUC5gKjICgcSOvvWtbz02FQBMey60vtJpAK9zIb3YO/fJOMBednTLlFu3YUX6p85V20PAiVRDlEjr3mdyt75P0rfl0qDtlFvbzpAHPXb5vX1X2/Nu98p+h9SYkZFp32xPPieyFtidTUHR0bQp0aauJasQoewQMN+YuSbfIw9z3nDOPuancvYfHRDJSMZIdZ8B5siPRFvpxy/+4i8evvIXfuEXjo0hAHg2vSOMXQd0RxIoTzQWv8oHIemA8x2d2b7Le+1G+rO/+iMVac7bjX1GnNkUoB7EIR/Scu6xuc0O9hybtiT3Ioc++MEPHueZku23fdu3HeeFstGr8Z3+OOX03Go9yPtETNsggeS18Ya8kR6JFgxR7i9/k7ShyiALhKTowU73m7nmXHKbo/hgfgVZKksFHzfPzCUX+mPO62+iwvmm173udcfY25Shr9qGDLU2+fCHP3zU/ZznPOdIy5yNQpN4ib7PzQ1zTRKfTs/e/va3H/Uqiw4iv0WtOo9TOmIEuTXIy1/+8mMDlY16OZvbtWQjYtnmE9GWyD6p/NX50pe+9Ghvjo2YdqltzvxtriHmemnlP1c62n635eP9I1J/3t/wEsLevYkANR+NnZf+0ytzyXwMyZcIeusPdoC9YdONL5trztEvJGLmXza0JQuCMhK1iWzLBpmshTpFbzaKpI+RZ+wXn4Qcp7vWW0jYPou358u0vVPe03avxmv64LbzuZ/8bFagV/RfVDc90tfV2qRtem+66PaQf9uHgxC+fx580hcfmQ8++9mD/DW3/ItMzTP3018kaDZW+exa9xpTbTeenp9syGDX6Ta77G8IamPUafF7XRniPfVra14hq+mVIwrYKu1FLmu7eS9lPBvJB3ifNM3TFrQ85vqpZZpx7L+r9dIcm2lTdvow6+r5ONezs8y0u/+2XWj7sbL9Oz8113Jd7/xtt66c65Od/Lq/7Qu7zr4Xiep82KPPC/LVb0e/67echf3Qkx76jWjYe/f40Qsfv22xcv1+SeCSwCWBSwKPWgKXc3nUIrtuuCRwSeCSwCWBu0rgiSRf89CWh7wViJQHzLOH0zzUzofFgOO+Bzw4i0w6OIShHeYAg0R0iOrI+aFAGeQrIK0faic43g+drpuASIAr6fWAwkCKGckyH5Tz8Ole4B3gQduAgICZJiRWQMJ8SG/wtx/WASmiSkTAAsD0HbglzaIXQjaEoDaF4IisgVqIPBFCZIowQWACWnfAQYPDKzIl982d6K7VRqlCX/3qVx+RC3/6T//pm/HpNgFNRd0Atf7AH/gDRwRRRy7loZ8+uBYhD4yTVk3/57/uS8ZXfTPtWgM+Kz0O+OY3AK/20UNRNc997nMPEDO60TrnPsBlwLGkd55AUZNErlWH/gGJRVYAOuk7cA1ICtgEcEVOgOMJgqQdK/BqB/Dsxn4CL/P+lcwa5GpAa45Rxn8F4rT9OCtjAksTQNrZplX5+a6BoYBIPT9Xujbna8tp99vs1wo0m9fEXnW/2w6vxnGCbG1/6ByA1tnMoscQNSK+ks56ApYZM3oL5BVF7y9w3JxAyk1AcdqMOWbTV0w55HNIXxs5RLA5Txt5Bziede7Ga1f2HKPW+5WPPRurBihX5c7+30VHXZOILjYrBESPfcam7WrS0IaY9VuIlvxtoN/v8X9sLVIRcZv7gPdIGEC637SFnfNC5nq5lh4A+dlm19lIkpSifktEFH/Ov4qa5rvZu7Zf0R312vxik4D2IV87m4A+IEFlWbA2cJan1LmPlXzdza+0B5nAjyKDbQbSj2/91m895kHOoZ0bbKKTTei0nfA9GfEB9JvMQlwkMo6/SSpcOuAzOas/Z0Pqc9KjmtPKFP2mfa5NhFvqNv9FvSJNETTIUhkl0o9pU+mNiHdkK0JYPxHpz3/+8w9ZqNNaBAGDnFKf70XhhXzt8+aT3jS+OfqoD+pO9HgiLrORQPnIYmPAN8owgkjmO5UhDbo1nGusQ2QhoZ/ajrh2P7LJOu0pT3nK8TebnqyPlMOmIdRtSLERwXpQe6PnPicyVrvc71/659rcQ4et17Ie8VefkE/Gjxz12Xj5zWd/E3Hqr/u9/KP/7s3mLrLSBveRuXmn/KQmV67fzVX3+Wcss6Ywr+hQR1kmspmeKY/OZYNGotVjv3Ofa9yXPnRa80TN9/yaPiv2U9vo1xve8IaDpDOe1oUdeX/m+3brizn/VuuV9Gleq23aRTccK0KvRXUj6DuDTPufbsfZOqH9cuqPHPNX3YmAd432ZcOFz/SPrvvXZLuxyfm4xl85/rmWviSdczbnuMb88I9+GX+6YQ7wuWmfuul/0kfnzHi65lmFzmuvl/f6QQZJRR3/RAfNYZsv0x/fxca3jmS8VmMzbVXaufLDq7XVHIO2z/mt7+t1Qq9z5po2OtBridy70/++dr6fa4bdGnrW15/nunDVjlX/d/PqRj4r8vXewwfZeqQZlmL4fhSsv0dfVqmIL/L1TAWu3y4JXBK4JHBJ4HFI4CJfH4fwrlsvCVwSuCRwSeBcAk8U+boDDle1zwfE1ecVeNIPhR7WgZAiLQCrImuAAgAegIzd08ADIBtACdmJUEwqwwZy54N1HjbTpwZLgQKiTIASIis7AqT7MR/q3fehD33oIM6QgwBggGeDAt2OLmtFIMyHZfIA+opSQZ4CZ4EjX/3VX31EliJSASEhFSdxqjzgnbNDRaOoXwpd6X4js9Q5ZRcgYwIh/YA+H+CBPqJ0AFRkCJx2Nt4EPoAzgLYf+ZEfOcYXUPtn/+yfPXboA2HyD4Ak0krEkd+dEzvJ19mGAD4zOnX2bwWM+S76Abikf859BRABm5GiOe+rx889gGD6YDz0YXW2IvkgMxpkB74D2/VVVJixRarTb+1R7ic/+cnjt6/7uq+7Idh73DpSYTdu3d8psxsgpVLqzmtWgFLX9YA+H/hKDnb6YkunPUidrU/93RyfOXfm/bOcaaNW/b/57v5hVGnzSj4t75uujdX8qo+rfjagtbID3daW+w78m3ZjBV5mDOigCFabRgDqbAGguzeMzHrca17Rb4BvEwDT1u0A57M2zf6mrUBd5zfaoGDjAcJOxNqU2c5Gtd5NG/TAeNYZxlOWK1+3A1vPQN9Z/0qfd7Jrv6k9c+PL7H/rV9cT25jxzGfXsHdIVrYIQYdoz8YQ39MVG0OSVp2+uJ+9S7p+17Bt/De7ld/pS0g2fiGpYvlavt3vyIxEdPJZohhFJKoP8Z4NLek/mygdro1EfBoybWYC2NmdXnO0Hkwbp83ZUCTyjS9G5Gm38935N+Tv3NQT/Ux5/po3ITlCXiMspFy19kjEWiILyZSuK199STeNEPE+qVK13zzRLul2pdFF2PLB/GrOb40eqEfkq4wa2iE1cOZViNFEUyubr/5X/+pfHRug+GLjZZ3DZohUNEbf/M3ffKwz6Mu//tf/+tAl48FfIXX57JCESdXa0dTqCcFJB4w1H6odoun84ydtcrNpC0FqY5d7ZNDQLvKgc3QJOSYVtfWc++iya5TFhjkSAcEa8kk/kLTWLuQt/bD+5YgDY2dMo+faiFAid//IW/+U5xrtpjfkcEa+JsrxjHxVhn8hX5MSV3tCvuZs1RBrIVVDzpFJk5iZ9zmDOvMkxPdqfuSa9g3R+7ZPuzVu37eyqWRgfOgwudAx2U4y73tT5ap900b2en/a3t1ad7XGoa8h/dk1m4FsbkgGltVaods31wQ7P9i2Kvev1vOrdU/qIMPom3Ybf/bcPKGP5ofv0/+kNLcGz5nusT/kzt6zr+6ha+Z4NnjSFfYp58FmzRt/oI5sMMnGDLZHOa5hx6yntSt1uj7ZFlyjbHqfzUfd914DRLemDqw24rYet52OTq58eN+T9z3GOx2Y16z8+25dMtuzW4fs1qrz+6mTXW/Laa6Zpv4+YgyafBXh6hmiCNfj/km+3u/MbOMV+boa5eu7SwKXBC4JXBJ4vBK4yNfHK8Hr/ksClwQuCVwS2ErgiSBfP/f5zy1Tu64exvpBsR/qGsw4u68fnl0H7AWWfeYznzmAXO+RUznjFAiAjAXuhbRLVGKnfJ0P1x152MCGh38gqHtzttwEe+bDsHZqkzMUkcGvetWrjt3c2tH/ZhvS1wYP+oG371UH8ET0JTAVuOk+BC8y0LlmUsQ1+DtBrsgTsKit2ghwBYrmDL35QN0gQT8gNxm/erj3OyAZWZzoF3KZZ/EpH6hL5n/zb/7NI5pOlIPxzBl62kS+IqCQr1JQA12NT8t0tiOp0BKpkd8bmG+9nOOQPiYVHrDNGEiPDKQGuk35+KwvSfEHWAqwGQAqkQlSIgLIAfmAJkAxUln/9Q3oFeKWXgKrAMyIaVHCAb+iJ+nf7MfUo27zDsi8KxC0A3K6DZHxBBu73d2mFTCVeto+dH/nvNkBURNUnaDxBJwejWvp+bZ6P/u/0r0Jsu5k0fN0Ber2dz2Wcw4jGthWGzpEdNPt6Ou0VxmD2+z3mcxWY7bSi9Yr5Zk7Nj8gf5A5CBd2f242WNm8Xbtbp2abd7q6u27Og9WYZMzuUnaX1+MXQH01P3vO9TxZ6VnKWc0r3yXamD9DfkrrK+oLgScCiv21OYQPYV+RJCFs2EjgPj8jewWbzo6JbuJrlJ3zrPks48imAdiB+K5TD5vIvyM72VNRltLltw9hm/kYdlTUJTIkKfinXZw2ZmWXemy0M/ZA/2wSQvQiK5FySE4+hg+VrSEpQKdOhmxWnnLIh/8mH2WKdkXq+A2ZimwSga6/dF1/kp75zHfpj7oQ5j/8wz98yE2Zsk9I25pzmUO4ITv45o985CPH2IoaJkPjwScrK+lqydyYuV6kLN9uvOgCH5eNREhoBI/+kI9yrC3U7a/2e2X9xsd5r9/pI93R7qzBssmCrJRDn5Dt7hOxjxzlc5H9Nr/JDoHcIcdv/MZvPCJjc968PtnMR1+sJUVX8qXaSR6JQDbO+ioC9rWvfe3RFvqIXM1ZonQl7UxK3bbf7Vt73EKwRj/PyMRpB1f+YPr3aRv6c9/ftmS3Zjiz9dPHTNs71769bl71o9tp/NgcBDsCWapr+tbZRjI3e852G7p9c65P299+qe1lyiArcx0x+f73v/9om3llHWh++jfHfvZx14aVv5yynOMzbdl8Jlk9R8w12bwmZbK5bAgC3Jz3mX7HLph//HDSodu4kdT05oc5Y66Qi42Cxs331ss5t7fbm/U1e2hzRFKsu9+mET6Gf8j9rQM5eqOfe7JeaBmtyNeMR35brc9WPrXXXpHhai0x1x1zTTjXvyufPsd12oMuYzcP+vvb1rN3WZus5vUhp/vka2R29EPH8IEAACAASURBVPcLD268vLm3zn5dtekiX28bqev3SwKXBC4JXBJ4LBK4yNfHIrXrnksClwQuCVwSuJMEfquRrzsgfNeZRCQA95BvwJi/+3f/7k30BFAAyenBHAgIJAHeAt5EDfrOw/8EuPphuR84gWmABeUCipGbnbK2AZTclzOyAJ6AVeeFARn6XK48sO8ehOf3AQ4aQLA7PeAP8BFIAeiwI126QIRlzuPKA/AEaXImnEhOJMvv/t2/+wbUajBmdf8cownMTZAPCAvAFBFsXF7zmtccAHUiVgNGJDUaABjBrm9IIFFM2uefa4w/4AvgCuQN+Zp2d/0BzhsIyO8THO9+N7DSY0AvpHwGPCU9MlBoNW7aCbACOAGQ6Kf7jZc+0i/XKB/oTF+RBvRNn5JesgEl15KBzQjGLeD1BJUajJnvp07tdDIyCzjbMmlZr3R0N68mULsCRpXdhPJqrkRnJgi1AivnuK70d4KaKzt00477UbwrACz1Pxqgq0HeORZzbu3a7vveSHLa/hHVqQ4ECSLibW9720FseSE7ZgREZNn25K62rNs0wb0QEXP8pox9FqXnLGRz6Vu+5VsOgmqCrmc2aupc24a+bwdw5poV8L3Sx51dOZNH15F6Qmru9Lnbc9c5H92bMnE/+fIPNnogXtkcNhv4zqci3OhIyLJpf3OeLFsnek2UIvDcBiEkJWA+kVb8keuTmjVnICZyCwmjDeyiVPM2CCRyLySuNKCuefazn33YZnXtgOjd2M0xcb82JEMBmy29sXYiRPklJB7iFDknejJrhfadSD0+A1GBWEBmIwqRGiEl+Ai2nz+xXmH/yZbME/U107aGHE86W9cl/bPyRbPbWKG/NqUhR/gM5WpPUpAmlap+GBd+FWHier4pG4Dcpyx+yyYIZeivtYcMJX6nGzZG+We9ps+OSlAGn01u6jBnQ6TpF3+G3Aypkk1T5Oj7pEsmS/+sD6wptFWqdDqVtL301vrQOtEaUFQyvUX8ZuxtYLPZBMH6rne968iaoq6keDXGxko2DoSQdjtHFoGt/Z12d9rtXoNM3zJ/u81Wr37frbnO7N60bfl8toFu2umVXdnZvGkn573Tl7QMM++MAb2yMQAZ77xvcyMEfvuLlf2Lfeu52O3N+5U/6zVGy4idohfSXds4J/023cs6cGdzdrJMv1ftX/mIblfLrNu48xFpw2zLap2RTSI5DzwRsjkv2diwNTnrN1H8Nj/YwBBbYazYMs9Ev/qffvXIgMKmZF2pPLYvaepdn82G6jbvvdTPXvJD6lWf311vw2LOr00a8Kwhs9Fj6tfUv92GlnlfZHWb3q90M2X13OgxmbrZ4zLXRrv1w1yP3bYW3a1jd/N31/akFfbXGB/l3j/XdWXDDvnfT0d8tHGBhF/k605y1/eXBC4JXBK4JPB4JHCRr49Hete9lwQuCVwSuCRwKoHfKuRrHnhDFNxGLvTDaiJHALGiFUQ2AGaQWR7sPXwDhO2SznlFHto9nHvYB9p4yHddzkjrB98GxTzoA4sBfYADQCRwMO0J0NHAmmtFegAFAYfS6wYk2j0oz4fxHUDTwEwiUQA/on3UB3AAQIhCEo2DxGswaAI7+QxICrg5wYe0eQcmTYXLQ3yuj4zUATh7xzveccgHgIlQnaRlgDJgDsBeKlT/gLnSKRs/ZYsW+t7v/d7jnEBAvO9X8lWecQhI2iCDcmZ/e/znuERvAVLIH2mb9eubvumbDp0DDk/yS/QN/aSbQOacFQeQBiIhHgBPiHPEK3A3aSEnYZ/2TDAm3ze4eAa+dB93Zc2+Z1z6+xV5sTNA3bbbzPSq3DPwaAWkruo4u27qxVkbD4DpPmgUcCmg0V1A9ejRajynDt/FNvY1KxBt1ZcViCeaGrHkXEhnZtv0gEhabVBQZnS97V/3rXVlzqudfq30ZPZJvYgcZzKaWyKhED+7dq7kvJLZXfrRsmwAtiOdprzvqvtnwHzqemBDQgGcqzozFlP2Kx1peSQqH7hNH5zX7S+7x04huhGOshF0NP9uzrjPxhubZWyoYeNe8IIXHFGIAeCTDjNnmOfszJxTC2DnN5CrjhlwrMBf+At/4WZTk+vowkc/+tGDbHO2Z5+9yp8oG1mQMsmFzyTTbOxK9FTIPzbb+kF7EIjsuRS6yiED0W7kheSzHhEBxwcrNxtkEATWK0hKfbBWsTaxViB3a4qsS6xNrEvIJRuTco5mNhGFjNbGtFv7+KKclahPIaRFvfI3iA2EqD5pnzqT1tjYKU/fZF/Qzyc/+cmHDBGXyNoQoznSABn5Pd/zPUe/lUkvEMrGVZQpgpJP1DZkjDOl/eXLEbBS+YZUydzN5rZek02bEl3lU/lhG6EQ8dpLt2LbbE6zmeRv/+2/fRClT33qU48o7ZwPrdxEZNPNv/7X//oR8ZssJXROe+m/eswB/6RkJ0c2Z3We8M7eTtu+m5/TNu7mVeSQNZbPSQ1NF+hGjsrItSGzQ+CTVdZGMytI6t3ZxWmvpk85s2fzt6wvUlfbTG02h9773vcea0Jn89LLji5PW3ud0rZyyrTXaat1wVxvuGaSr8h9uvdzP/dz997ylrcc+p7jRXbrlW7To/HVPRatD90Pdc71Zz+jzDJ268Cdvs15mM+xRzmL1lhZ25r3OftXXd4fxOl/+Oy9//Sr/+nQzfga18bGJN1wNlso1zNU22L63T7R7zbdki976fcuJ6nBc7ZyZ0Kaa+DWvejTXFv0GnU1r2+bs6u5s1qntF6fzaep32fr/7Px3fVltw5drZuzPr45y/U43vWLxOrNb1XRTRmbCNiLfL3riF3XXRK4JHBJ4JLAo5HARb4+Gmld114SuCRwSeCSwKOSwBNBvh4RAQ9/4Ys7Wu+fBbl6KO+GTXAj1zdQkmvmg/AEDLJT2nUesIGYADYkrOgcgDAADTjmoR0Y6OyugMce0KXwEwEBSBa1A2zz8A5c7HNd9dXudiCeB3o72ztScz6oahPA2nln6rXr2/lUOZsofZxg+AS3JiiyAoLUTRZAZVG2QGdAIQAUAKkvAFDkib41MLZ7MJ9jmntmu+d4d/vn+DUwaDze8573HFE4xuCZz3zmQVpOkCxAAkAGYC0FsTqAq6KZAKmAL+mSka8ifZNGcaUvxi676CdYMNs+x2JOsIBwADcE0D/4B//giHYC6iadoTLSJ8A0vQTeAtvt2Peiu0hW4D0igT52lGvOOWzQZzVu+W4H5rQ8dnrUoE+uWUWH57qpFytgpvVtAkPz+ga7pt1okGsHaHb7V5Gfq/JXwGfPu9X71vv5e8ClHSg3+5WybpuXO9Crx3VGu6ycQtezs7XKoa8vf/nLj/kpet6Gh5kePPKewG/rxbQZ0+bNeTplO/vdn9llm03Y/J/92Z89gG/zr+d4y3c3/js57XzXav40AJz7VvrdOrpz2it/utL51rGVnLq/89rVvdPfICn5EjZWhCfSkY+kC0gPPqYzQOjPKuo+dbG/SD3ni0vRiTyNjvGRO3m3zBBhCFznvLL3zu7kj2Nnk4oeOSsi2tnnNvfw8a7hw/XJBiB22PX0RWSsvqTPvmvby6bz3yJIrTP0g49ns5Fv/I4IUJuEEKvqZdcRBcr0nXu93Kt+/5A01ipeIl1dn/Na+Qe+MlFnaW+iMcnT3OPjEyWsrqxj+Pucu6itojqtW2zI4i8TyZr0v8ohA+Xya/qCKBVJ6sx66Yc7cizrNkSYKHmbkLTRRipttO5w/IE6ydL1vlcu8p0syEl7tKE3LrQ/W0Whtb5b0/GrUh+/9a1vPXxpiFXyIROks/UDYp6cn/e85z2QolyUr1Tr+vH2t7/9WDfyw/RDOxHRiHVzAFGtH0h3G1OU1evFOe967k4/vbOHq/VG2xX1Ry9CyodoTZS5DV3ZbGAMOlo+5812tHFILvqTNMq+SwRy1sWrzWDTt8futv2f64VVH6NT0YUpS337oR/6oSPCXH/oV45biH9KGe1bdu1o/79a904f12V7Tz88V4j8Ng9sKuQzc5ZyryMfjSx2bV/5jLRptfYjx35WWtnn6a9uW2vM63c6fLYGorPZYJNNnz6bXzn/Wopjc++//D//5YiKZFvYYTbTxhTrf/Pcsxz7kXPBs8nD5hZZPHL2sXtd615l2PSRM2lzxnRH22fs/I0Mew3UurDyz6u145wDc308x323Rjjzlf3bXFeubFGvuW5bC+10o+fOSg+XsliFtx4T7t4jsgf5+iJf76IN1zWXBC4JXBK4JPBoJXCRr49WYtf1lwQuCVwSuCRwZwk8IeTrFz5/80C6Aot3IEGubUBgBcLsAOgJEOcBOJGECD0kJIATWCT6M2eWAZU8iAM+PZQDlT3sA6g8fAOTRXeIWEFcdgRA7gFifs3XfM1Nqrn5MJuHUzu7P/3pTx/gKRD2j/2xP/ZAyuHdfQF78kA8U33OB/7UB4jTdwBkIjxEzwAQnYWIlEi63n7Anw/qcywCQGS8Gkzqh/YGyboPDdSk7cr6sR/7sQNAA5C8/vWvvwHQZn8DfATkkkpSNI4+GS+AjFSAPgPhJgi6mxQNIjTIMgGj1XXpt34A8hETojFEWTlrDpHcMnAd8h74LUIoUSmuAf7QJ9HJwCA6R2+BpcAkUUledBcwFFJgNU4ruc/xbfB3BZpNEGkFKq1k2gDVCnBcAXETyJlze86FfD4DSTM2K5Bo6u5ddWNny3oezV3+K7DpDNScfZqf06/d+ExQeMqux73bsQOqkRFICHqIzPiGb/iGG1JTWYkmybj3HArgt4uI1bYmine2vse77UjeKwMpgjQByItYQwyaK2d6O+f0Tg9W+rICundz7Db9vgsQ2mVsUyE6Qq2eHG9r4xlY77fYepuHENvsm00h9IB9A1wj7sh5tm/nT1yXDBJsJV/FXn/nd37nzcan6M20FS0n/tuYi3Lm121qQnZkrOjlv/93//4gQ37+//j5e9/+7d9+kLwh4wD9XtrSfXV/jgqwNkBm8i2u9Y//twHIZirXJmLQuiHn24rAdA3SNOdz94Yith5hoI3WBcpg25P611xzPfsfe6+u+AT23zXk731HgaUvnf7Wd67RHgSldLqIaBGD1jlJ6dnrnIwBkvInf/In7735zW8+/BLyVSR8R4rFJllr2UxlAwR/qFzRf0972tMOAjb3uF7fyZJeGSNrEtGvNnhkc1rrUHR+2oi5lrAusAHvFa94xTHeymo/bWy1T59ERL/pTW86SN9sotMmv9kM4MxXbULUyKzBbzunGOmKJCd/6xHkkA1+opzNh5CS0/+1n2jdnjZqZ5fiC/zt1NLabF1hfPXdxgJt0k4EVs6s9T7yiEyi/31WZvQ6pDy9lIUjUdg2MIgyJZdscNnN98ggfTrr9/TZ7avaB0THkZ1SREs//B3f8R2H7uTc0Nw7fc9u/bGKCH3Arzu38v7m0ta5+DD2iC7TEbrPB1nvxwdNvV3pRpc/13APZDioTa6rdc5Z36du7XS0x2tX3vSXc4ynr566kLZnA4H700+6akzYR+89b3mf77LR1nObM2g9Z9H3kMz+2kiTNO05kzmErWs9c2QzTM4Ul83I3I5+x+7MzSZzfFpXWi53Wc/Ne+cYdRlzLbEqv9s2dWq2+2zNNcteXbtbM63kE5+ScX/oSQ9to1+Pci/y9Uy812+XBC4JXBK4JPAES+AiX59ggV7FXRK4JHBJ4JLAb0jg8ZKvibwIGDEfOs9k3Q/qqwfK1b0r4CZ1d3lJa4jYEx0DBAQYefgDcuZ8Og/cgCnREABT4JVd1x72k9LPPSI4AI+/83f8znu/7bf/tgMA8LuHewDpGUgEiAEuuha5BuxMlFDAhu7rjiw4A+gmyAE0loLzu7/7uw9CGSAl8sVLpJJoFzvEO2XyDkxoYEAbdmnLMg5TFqtxbMJdCj+ApmgSEWt/5I/8kQeiBWa73AtgBLyJaCLfnO0kigYQLwIp0b239Su/p/0r0jdgQf/tMdQmOoNElvr4D/2hP3SAsdIfT8AO2CPay8YAwDzwFhAE5AcMAYuU7TMdQyKHhAUghXhNekbgZ9Jo63P/7nqgckev0Hn6nEiXgJMdYXIXfZzj2uM+dWHqZ4/JCpTt6wMATTlOPZvXrUCn2a8JBrWu91jfJo8bu5SzrAYBNmW1AoBXMpq6e9f7ul/dj3zfstkBaqlLxMn73ve+g3ySHlSKzVWKvq6z65nz6i52bGUzDv2sc3XnnEQSIV/f+c53HhsbpEkOibUbv52eTrnvQPEG9ldt3tny6e9us1GrOTLnw1kfd3rU+tR+VNn8IAIHUSWSC7iNbLE5JGe7th6sCPZVP7UFiC468t3vfveR5pWdtPEGMRpyaOrTlC+frW1vfOMbj7OIkXsA8/SV7fy3/9e/vffxH/r4QTg6gzERqPFjcz75HN/OLgP8E0WY9Kz8KXvNB8U2003yQnrZyIWE5IPdz3bz/drmr2hLcsz5plkDJCq0zzHlB7LJRpvVE/sen5DvYuMjp+mfXOfIBL6W/3HWK/J1R6ClHH2VqeFVr3rV4Y+Qkc7YtCFojhVbYQ6KluWfjRE/KB20v/NsWjIVJYy0EkWMPOe/6VhS/bad937aK+PlhUREKiNjlCOlMFlPf65fOfdWVLR01851tSb0D4kmg8WLX/zig4C10UA7bTywluTnraEQu/y1epGfCBuEdlIwr+xct/+utjx2LvPTusCaRz/pmHWr+hFQxjzn16rL52xCC3k0N6WF0FJPn+MZQkz/ssEm80Mdxt98pcfkgJglA3/91umi0++2MWeRl3ONOcc8srNeR6Cz+TaDeElxnbnS/jz2ZD5DzOeHle1f2fG+T3u1RSS/NSj5iJz2zNBzJGVnrTJ9/hnBuvKvK59z1+/memm19pk6OjNbdF0rWz+/m+uPqds+h+yMDkTnoqf5nIhZc4FNTir3ELXmMZvqMxueTSrKVxb7zWbHvifyNc99Nh7QZxsobQxhu3tTyNSj9GXq6tnnKb/VBtuz8TyzIbu1xyxvtU7e3bubB7u1z27dlHXc7uzXB+q5zny965S+rrskcEngksAlgccpgYt8fZwCvG6/JHBJ4JLAJYG9BJ4I8jUPw3mYn0DxrvYV6DHBiHlvg+UrQMf1AeNEKoj+BMoDQQByQEEP3chIERkeqoGiwCNgpgdxILN73Sd6BVCHEENcfsX/+hX3/uf/5YvAKZDN9x7S8zkAV0AGbXG/88NEVyAWEV8NdHQU0wRAuv8NvgSk2QEewAjgtkgMfXA9os/3IoClyAMg6lPAuLOH9QkgaNcERUOo5rez8qIzrgWeADtF173oRS86QFogeQOVXVbG1zhKiSq6F9BnTIG9IqAApsak27gDCFrnAoQ3kDIBhMg849b6T78++MEPHvUif4DOM9IkqQuBdMZCf5AcQFTgJx1MmsCcYxVCIJsdAoIZu4BGfVZeAHkgqN9DkvhLLuQLOHWPMoHiDeY3UNspBlu/I6PW2Z6TK3nP+ds2IKkz+77UN+dI633XOcd7BSxN3d3Zq55vsy9Tt7s9dwHQZvsbjF0Blq2ju3nVgPVs+23lT2A6Y+s+hJLNIwB+QOS3fMu3HHrTkWg7OzQB4519W90/+3CM8+JM0+gQu41Yes1rXnOkfJQilY637pyN27S1Z+uGFai40pfWx+7jHP+7rFHSz9bfle7OObADaFflxc4ApZGINsZI58xGiAgS9QyQJteOrIzfTduaRJhj6zO7ZuOMzTZII6SJVO1Jidp9bJ3p/rL9SET21vmeyFftyr+c+co/yJCApLUBa6bcX9U1bVvbqfgf16gDyM928z0IMaQjktN8YW+tMRB15g4Zsr3ZYNP1JBWs8ZspLee8OfOtU5fSdm01P370R3/08AkiWPmoEAq7Mvkkkc/Gx1qCbxVliKzkS/zLeFtfiMBEdiNs6Y6NXoheBOc8Q5QsQ/KLmEVgORaBjbFOSlTlXGu0fYo+qVv0tPGwvpHhw5qn1xG5j38lC+dzInqlFs5GKb8hg1/4whcepL71oX4jh+mXcpHW1pT0Nf6fDPrc1NU4pC3+NpHV9t17MvfSlmwG7M90DWntr/6an9qhvzbV0S+keqL++hiN3jChHeZifAdiN3XnXFVjYhNBRxeSdTYj6De5WEvSCfpt7Kw9rI39Jae5DprjMtd40x63fY0d0G524OMf//ixISKbgxIt3hvKpq3sdUPbwmkPZjt7zuY+axfyEUVtc51njVe+8pXHRs+5qa37uVrHrOxd2tS2fOdDVmuLfNdrk6l/d7EpZ2uT3fpj+p+VP2r5p42rTZ4t+/bB7jcGNtLSYc8G9IFuW1sbm6TgTmQ4HVYHvcxmAfea6+5Rvjnuuc2mCint+Q9rn5Vu9hyOrq7WG49m7dh2bjU+U5Z3GcNpl+a8Wun79D87HxM9zVrtgTG69/C9I9L1nj10xy66bVaSJz10Dn9faYfnCFyfLwlcErgkcEngiZDARb4+EVK8yrgkcEngksAlgaUEnijytR+eV4Dw7mFtBcxOkHqCFQ0k5EGxib+0BYH69/7e3ztAZA/OiDAgFYJMhCIwDVDkwVo0B8AI0RQwLaCeHdUif7xEtCAjPOQDeIA9oln9BbLmjLa02QM/Elc0pHTD0qIBLHO2UaJmJ2DeD7HpT8shD8x+64fnXAMYAzgjItQPaNBm/wANUim/5CUvOeSSM9YmmJE2TMDmgQfsSn+2A3O6rSs9IAtjIVIA8Ip8JacQb+5RdpMoAcD1SfpHEc4ifQGOUv529Gza23VPgiz6swIe0v4Z5baSF+BdW4DOCAXRM0jhnHNnvOgPPQJQ00ngbvqTdgCSOiUmUAgI65V02d6HdFYuPUVk++s3snFtIrUC3ioXWKpdQHj3+gsopMPAqBCxwFyRLIlm6TPgJjAU2e0AoMyr1p+QPfqrj51WTjvUl+jFVfk9JnMe9JyaoOVZG1eGclf2CrSd9irlZa6u5sDuntbH3f09DpFtt+uxAHIpk3zpFJ0WZQV8NL/oR5Ov6dOcI2eyXIGQqz6uwNruZ9pKzxEqL33pSw8SBqGSyLczXViVNcnDXZTWGQDeY9f6k/au7NJtvi/y3JXn/hk9FZnu5N1j5Fp2gq/7sR/9sXs/9b//1LFB5M/9uT93nKualKqTUOg+Td/F504ShF1iI6UCZodEO/JHiNFV2av+SlcsPawztp33iExM+uP0wxqA7vIR/AtbG7JxN3azru5boqJiywD8iFbHCkiBjAyL3VaXtYW2sZ9ZGzSxuvLp6pubTbpNPUd2dqNtQvqJDJaSmzz+yl/5KwcZah2w2/zVfi/phEUZWic5m938Eg0228CWI2Blsvi+7/u+Y92DrHQcwOx77BSSEVn74z/+4weBLcWxtUA2T6zsbPSMzUEOIr1E5NJRUbqIk0SBzrWE8oybM2f5bOs/Ef1JG219KCJWBg1ts5bSHpsPXMtXhhie823Ko9cJ0w7NNUT0CpmPANInOpzNWdYO1o/WbGwx+4bwzPnw0y6vNi+tSK1eR0bWWZP0Z2PLPvDVdN9GMnK0xtRWKerVST42G9jgh9ymZ4mUbhlEx6af6zVv2tZ6Gjn5y+4jzES/IsaQ5lIk59zPnr9zvdB+ru3gymfOses2kAn/KAU6+2L9ahNg9Hfaen1p+TZpn/ma8rvetv8r39pyi2z7uxX5epsfTlunXZ++ZtrTrrfHYF7XZOvOzs2x6TVB2tfjMdfT+c262CYtY8VWm1teNhhk3WwNau3sr/awCTbqOtPbudS9oSN6u/JPq3HredZrJu/nmenTL8+xb5u4qutsnbHT9dWYTh+Ve9sPzbYcckkWmJCtRxbhu8HaF/m6mt3Xd5cELglcErgk8KWWwN281Je6FVf5lwQuCVwSuCTw36QEfrPJ1ybsJsCWh8cdwNiATa5t4ALpCoyX1hDJKBrCA66Hb2f9AI6ARh7CPWwjUe1yFqUSMET7PIQDmvICHCMkvJK2Kg/7AB9RtEeU7Fd8xUEcqc9ZpMBKL9+l3/3A3aDzCuiZ363kExAASAwAFU0S0k2kBPDOZwCec/YAokhC4PDq7K4JGjUgNMGwBgfmmDXgMt+ThTESoWTMtEvkS6egzIN+xjwkpX4aA1G+oqCkBpRuUL/6/L+pKw16rkCKvr5B6EnCNDCpHDohWkzaU4AosAZ5gdxMnUAegOXP/MzP3HvGM55xAIUt5/Qtf9UB9MyLPgbgVyawzzW+C2g0r+3UmX4z1iEhkqZNuwCZIX7VYwxcS870Rn0A3kQK+J3u+A6JAvjOGbXIhl0ElzrMI+Mlqsr7ROBEx9yrDHUAwcmRrJJeM+PSJGCT6JFpxrL1bgJZDSit3u/ArUfrFBqwmvdOAG9X9goYdu1ttrR1vmUy25TrYtNEjcgggJAD+gOYA/K3jHsereTbc3g1FrO/dxmvvoceswGIF1GQNnGw6Z1+tcdxBZh2u9uX7MjX1RhNcHnlvxo83vm3LnsFbK9+D3h6F92J7eq/SEqk6D/92X96kE6/43f+jsM/OFObT+tzIXfjNcc55GvrH1+KNEW+ShOaFLgd6dgy6jmZ9rofeQZIRyYCx2MLXc8Wiq51DR8vKg0hmsil3Tyaco2exC6xk0gmZfOp3ltLsFPskzpsJsoZyc95znNuIoWVtdOl1sedv5o+/0x3Wn/ZW5uTrIf4WFF5jj/I+bdT72e57vnQhz50nK+p/QhIPtrmtdUaQf8R0p/4xCcOspZPdj0f0TqUsaQjCEdjJQsGOdIJUabZELfruzKs5/hTqfxtILL5Ipue0rcmedzDrvHDCGIEoSjX+GJEsM0A9Clp+q0frSNd00dN7MjXnY1r28vG8nvmAz2yZvNCZJp//B9fa1OZV9L8Wr/5Pn+9TzaCOR6tc71JcWcjWm8yPj3/ko64SdikfbX+QYQay/h095oL5IbAdkQE0rhTUM+NPLPeltlKfshgKaQR6eqia9Z/ffTE53u96wAAIABJREFU9E9n/nbanrn+TFkhsumfjQnW2+aVzQl8T9Z9ub/nfvqY8ZnrlJbBtAe7NUqX2fY2/Znka+vKnPPTPu5kkjKmvs8x3F3Xfel+Tp932/pi/j5lYazYwY4mZ8tFwvIV9DkbFrPZIVHfNhNYg1qvN/k6fd3s487HrMZmXnubf1r5x/ZVc36vyps61/qwsl93WascZd4nWW/rw3adckW+7kRzfX9J4JLAJYFLAl9CCVzk65dQuFfRlwQuCVwS+O9dAr/Z5GseXvPg3MBPvjt7gJsPg30/wFBkjKgFqfIAgAH+EnGHUEDcAW0AJYBT4F2nTptAh3sBd0AmIJn32Tmd89qAPsA/7UG+ioqR1s7Lw7t0cICzGanQQMyUTR6M5wN2y6B/Awh99KMfPdqgXUhKACyAHVgFpNIeQOrXfu3XHtEK2n3bvwBOK2JtgkRzPFcAimuAdv/iX/yLA+DVDuAVsg2omD6lbH/ThpQvqsf5fyJmRCE/+clPPiJ7AJYB4HZt6/5Gln1tAyUrfWuQCXiDDBBxDOgRASHqByGfe8le1JaobOkyRYVk3HsenNXbIEnrp7Jz7lvrQmTW0Rbu8xkYBfxNtE1AqER3A4cBqV4hbgMqGh+6TLeAqZ0C2WdtoePGIFGsIT+U/4EPfOCQg7qRO8i9nIPbJLRUp+RkbopCyMYGfZibABqUap25DUxq3VxdO4HT1RjcNnd2Nq3H+rYydvbwruRrt/sM4I2umFtIF+QGct3ZmSHWVwDgaj51v6OXq372b3cZr/TFtXQTAP7Wt771APlF3CEOe4PLnNddxwpcThsnSLkbg12bd/1a2aSVfM7aNm3qmd1Ygf/xhdJ3kh8Cmw0gQ37BfDPPQzKt+r6y8+mH8jNHo29JNc9OIrUQbSJrzzb0pJ/Ry0996lPHpgD2BSjO3qd/6mELRTB6sV1S5bIxfW5fgHhtpdNeq/6pMykpRUrJWiCDBvA+58kjqBEv7Nf3f//3H3qHPOTLkgK/7dHOhrefn3OpfeGcPyvyI3Zf29laY8zGIoRzhuFOx9uvWEsgbhFcbLX1FAJXn1c6LMIWiY9IpEvOQDfGNrd1JoPWG++tk5CvyE++U0S0VM09rj0+3iMDjclHPvKRoz4EqYwTvUGkZRUdTEpSawY6IVsGAl952k43fa+P2iKNuY1GM23vzhas7FvqtrHJutGmAEQP+ZoT/HBS+lo/5ozgRLlmo9POpu0ImbYJq7l61ta0ea4nWj9if+kZEtm62DrIX+tkfTVPkK58OF8uMjkpkv3WZOwc4908SNvMT5vezHVrXJtvRJ2rZ24Yydqx9X7Oxb5mtmXK0rXsgY0G/CRdMb/a1mQt33o85930MS333Vpj5W92Y5m1Un5PH9Of/pv2Tt+y+n7O/7mOSj3TB8w5OduxW1t0n3dzb/rQ6X+n3OJTzEtrWfPSc1vIV2tWc4/dY79mvV3+6rfdWmeOwW7ttLP1u3Yc/Tv+f/i4dTVGx3f3o1O/8PAXbqroMqec7vrbRb6uRvz67pLAJYFLApcEfqtL4CJff6uP0NW+SwKXBC4J/P9YAr9Z5Gse0PthvkGBSQrkt7MH8r7HQ62olM985jMHMAeIAdDmXLUAEe4BwHrQliYP+GwnNNAPcAr4m+QdEAFwl1SwORNTmYAzoBPCFxCobmQnQA+hqzyg0//H3r3F/LaVZYJfGygrXdVJV7RurNu270z1XRmNXnmhoRU1BtGAgCdg4xE8HwAVDwhsRBQBBUQRZUuU4IEYL8pKdYuV6lgdm3Rx40Wbsm+6rHSnNemSVnbnN9d6Vj3rZYz5fXuzt1ipufb+8j/NOQ7veA9jPs94xwBsA6Jy7maIKg+3wL0+/22CXhPAWZFC+gUkBU57RWgChZxxBqDSNkADIEFbZLMB2V130wP2BFNWwNAESHbjGT0A0JK7M2oBdYB44wXwmID1BIR8dv+HP/zhO69//esPABNZJ8tYVpXMmwZMuy0pa1VHgxYrkGeVRWKcATaAftm8wD9kVbY/VSa9cd6rTF9ylwliDOc4NsjXwNQKPPQ78gnQaUz1ufWmx+jxACqubRI0IFW2H0RqsB3go6xq2z8iVRF2OVMLYUevjCUQGZHDpvzZZhLZw2aA20hzGSPKMabIDTaErNY34whYR6oZ48ht2kSDTbcFylouOxB7+qHb6P4qPKz8Xpc9gdDUM+/btfnM3nb2HTAOYJf7vdJnZAhfasyQm302Z0jf6NsK6NvJoL/PfWeA8plv0g6Lafg47y0sQew1oTf1YiW/lnX7gBmzJsB7ZmMhLjN+rV9TP1fg8tTH2e6dv92CrvcWsJBTAGdnp1rAwofZghVhxm91v87A3u5bsuPcO8/tVCdbpk+2ibVNNGIufvDMxuKP+B9nl4pvYqoth/n6HhMgujrEdO3ha3MmrOt8x3fJWtVGC6/4qBXRx6chyN7//vcfxJz4ri0yJhHU5gt8HP/kOhm9iFx+ChHU549Pndr1d+r6jphuG8oYtO83V+GPxVb2aztUBGUWNrWv6Zij3MQavtw8xnhZJEXmzmhPZvmMNXwEGdn9gS8X8yxAsgVzso9XMZWcbXEsfiKxLaD4qq/6qkOWk/xPncZRFrJsV8Sec2xtD9xkXttuZKRv4ottmMUX19MR7UWiyWK0C4eytIHsQnrGrnpMuo6MSWfFqjdbmpqj2PGBvSV2IlrZAIKaXMlutcVp68v0I48nbk2fvJoXxd5y1nw+d1/ZYuw9Czlybr0YbhtpOoMctdOMOYN+WSxhjm3+STcyxmTb8+GeF/WZwZ0tG9n+wR/8wXE+uX92PuBXMm7KdU/P23re17F1+tduQ9tI6nVG8Jvf/OZjDivmvOAFL7gfIzsuruLgnGf2GK5i666Mvm+OZevjbeYw7UdnnJs+IuVNf5X7duRr2tuxsd+fxZ2Wy9l8ZspvNcfquNXznmlbM5a2rz2bC3Q/Yjctw/a/N43tHLtVfL9vmx87ZnL3F3a2fk/ZruYcN+nJ7p77cqlth3f92trDlfn6eEV2XX9J4JLAJYFLAk+CBC7y9UkQ4lXEJYFLApcELgmsJfBkkK8BMyZgcQaUNzgwH1y7vNUDb4MVqXOCDcAgQI+tCQFrQJ7nP//5D5CvKVt9wCKrnQGMSDPZsIBU51YhLRGmASvV7x5AoVX+yCXZf9nyEOAEYAI4AhIRAtoDyHYt4A3AB/jzCmgC3ALflAN0U59rs2o//Ztg0dmDPcAUsGdrV/cjrRCbyCzAn0w21yCFH3744QNozBluKxAvD/WtSav2zN9XgMHUFfIkt7e//e13AGjkJfMEGNnn4k7gJw/6OZdNdo/MV4CbbGbjB8wEkvd5gumLeox9CO+AbCtAOv3Ib5MEzRjRC5k/sq6B3q961auO+o2tfwBY5Ou73/3uOy972cuOba7V33JSVgN+O53P99Fh2d70hq5NcHuVdRE5rIDw6TG6v+lrtiOm78YvQGxvjUzH87sy6T1bswAACYO0RfDJUiYnxDt78JnNqQOhIStK9pVsGVlKzqEE5Ae0nbaw69NN358BUbeJIyvb6TJvU8YKyPRdwMRVGQ0GNojYculrbtMO9fFXCCfbiLLFN7zhDcdrgPBZ7wpMbOBv+vsJCu6undd1+9Nf/tvWpYB+/sz5f23THU92IHJsYgW+tg9c3X8GBHd5s+zpI1c61HJrWax0a+e/W2bGln+yaMUiCDZocQTyCrmGEOntVae+RJata94jPdm1OCpjyA4GbDa7KqhXXJLxjvBFmtl9IcTnmS9KXXy2TEfttrAKycJ39JjwOerga8UHZxX7Ttv80Wt+V73ihAUrSFL6ErJJn90rjluAgFBUBv8kSxJxJH7KctM/vl92qdilPKTss571rAeypdo+znR6ymHed3ZvbN41Mitl6doFQ3tf/OIX31+QpMy5OGH6Dp/5c/1G4MpMJSd+wJmeyQQL8SYOuA6xjXhGeCNHzTmQ0Xy3uN5bREdfQ4irA6GlTO0NQTd9g9+Nj2xHxCk9MC7me1lwNeNq2zc9ModDwNIThCDdYBPGms6IM8jqPpah5z27xW9dbxYS2Y7ZfJRt6Cu7oD/mAHSIzcl49Zfz1c/89M6nPO2hpx23JfNtdV3rSMdz78k1Z8Ubx5wl7zt/SEZxnE6Q/yRnzQNyfrt5cK713rXGhl6Yq4jx2TEjpKu+J3PZNeSRLZZ9JqfMl+mf+7TbXILvt4MK+2N79C123T50xoLpR9v+Vj4pctI3CzeR9fQEWc+HzgV/7ZtmjJx6fZv52G3iYcf+T2Tes4on0ZmdbFZE6i6G9Tx0+p8ep7aptsFVDJyxeo79LCv17uL/jNFdf8reyWnVh7br3L+bP+z6txvTnS5PvVvNZ6bO7Oruex+Yez92N9M2/26ly0jiOg/2OvP1NrPz65pLApcELglcEniyJXCRr0+2RK/yLglcErgkcEngvgSeCvJ19wA6xd4P7/2AF1DjgQe6ezd32Q1m5Pu8Ao+QO0gDZJ7topy/GZAmZeehN4QvokgWHqBQRgxgySp9WXYA6WTCAhb8pg4kBEAIWZQtDdMHWTf+st2a64BZQO9saaVuZfgD0gGjAigpDwgFnAr4BIjKeairh/rIRVnAqLe97W0H2YV8RVYBHJEUSOFkIQBRAe/atwMpevzmOKzAh/nQfdNDPDnIBLGdJCBU9oBMSNksvXVcty9tMhYynYFuMl4Bb7It9J/cnP8FkCW3PgNSVrD7fJ9tbyf4sHMXU8/zGeiIKHT+nKxO/dCmbNGon8BwmVvAXW0zxg1mKGtHvua6rj8gdPrifLUJgERX5jhMQm8F0KhzXrcic7vsgPEBbOka2bAxNoAUQNTknC125z3CBlFtDNkU3QfmGktyBY5bnCCzxdm+3nd2+k3jdxMIGfmu9Lft7SZ9bv9025CzAzJ3Y9c6MMHYBhO7Lbvx3fln4DIf5txq/37qp37qIAYClK9A4JtkPP39CnScfb4prvidn+O73/nOdx4Ej61R2X9nX87+7+S08nFtoyknixJWvniOT+tm5JbX9murvq58bLcnZd+kl64TG0LKIUL5QQSkc+3ESjaX3Rd2izZWY6Zu5SLDkJX+8bsWMLHntNeiKMSoayxOQcpla+Men6kn8UN8iAxnZcjSdb/Y3GPC71gwoC7bnyLjsygq25xmsQgCjM/JAp3ohFd1iZViUrbrFyvJCQFkfqDtfLjfzQnoH78uI5ePIs+5CGDa2yquTR8+9ecmv6J/iUX6gYiSmbc67mDOp6bslfXa1772kCl9kfkqPiOiQ7Tof87XVd7LX/7yg2BEZpqLIfHIDWFO39jltCm6KRYgi8VwckTiIvGzLXSPM30zxrYPlkUt1op/q8zXGWMTN+0GYpGaes37zM/Mk775m7/5INDVHftuO/d+R77qh3LELQSv2EwPjYN5nUV2mVPaISM6NMvPGJ/ZdV+zatPKjvKdmGsumnMue3Eg359zMZGm7gnRms/qJoMsxsm2rexAn4yFvoZsJ/P4zJzBSSYWBqrbb+5jV+J/5sLRfePKTtmrP/pnXsu/uM8cQ/arxZdIWseN0DXXzgzWXZyKPFexou1E+xHp73vf+475nu2G+TpzvZmZO2PwWcxru95d12O6mmvM+LXyFauyz3zMvH4V+3fzp1Ubu00dD1cxudvV43NW7pkMpr/tOle+uX1Ox+yep+zGZOrRTX57/r6z/Z3+ruYPZzq9+u0gQx+6c9j8/d+LIM0OKfNeOx3fH5M7j93JQpBdnw+53yNf78vpynx9vCpyXX9J4JLAJYFLAk+CBC7y9UkQ4lXEJYFLApcELgmsJfDJJl9XrWrgcwLOu4fu+XAKwAF4AfwAvAA/RNfMXkhdTSz5DoAjQ1TGhjKAp7ITgJcA15CUgEZZAAgjYL/XbrNMPfcDZGRvACInEAbkA0pqL1IUsAkMAx7nHE3kYMAoZWhDb6cG2MqfewJqIiXf+MY3Hpk7X/7lX37IAckYgMQrkCjXT4BjBa5MgKHBh5TbAGLX1QDLqi5gpWwm4DVSDXgNTG1gPvJt4EE/ZRw5k+6LvuiLjmxXwJiyknn8vOc97wDhyDJgsexYZ3UB8EI8NGi2A0EmcJPr6JF69UNbgIDOAbRtoWyIZE/LrAZiy6oBwPa2lDvgpAGcCU4BQoGo+kNPmoiInOc4pc0pa4K+E9hpkqnHrmWxGt+255XuGztANeIdWY24IT+2pC9AVfZGRsB3mUN+ZwcvfelLD2Dcda73l23AdyD2DrCa37fut4yiHzuA8AzEa33aAYPAKmdwTT1Y6dwK7Gt7a3uc71d2NNunfIQVvZKliFxBvloAQta9jXvLb9XWHdA7fUx/bl+6+n72lc/kR21bCnhHxgD+Q35N8F2ZWXjTIG7iwfQFq371tW0XGZu2iRVQm9939tkxb6VzU09mLGw711Z+Qtxib7ILxS8ZYrZpRpR0DJs+uuPkTh/jh5FZbNv2xUhwvtc/ZVh4YmcAhIstei3+mZmKPR4ZZ33j6xBFyFex/Xu+53sOYlVcS5uSuWchj3YgIJE47qUXtihG2JADgo9v8XsWFURP+HLEECLJ9qn0iK+h/8oSN93nO6/JFOej9BvRKX7ljOydL17Nc9rfr+Y9keWMC20TxtYWumwWiSgGiXNnOzys/FfkLkNUlh/d+c7v/M6jb8Y1C5qQZ9n6G3HGDsU8fgNJZczIyba6tpkXd1eyMf8ybraVVpcMdnX1VvPpv0xHfRTHbYuMiI+9z3lIyyZ2r29IUbHnNa95zWEPxpUdWLCHPCezlNWZwj2ekVuyhM3p+E1zL1m05pPsS9/ZWnbD6N1NZntv8glt+233vWBixlw6bTz4db7AQihEpXEz/7TLhHHUD/VnPom8NHei+/Q9GalknUxV17rfvNncl+8lP7pnvho90gbvkxGs3j/+4z8+2kD+ZMJOEe/0xbV8O1v0iuB1b19nkZ4/CyPYK9+mTJnQtgY3D9PWaYMdF6cvbbub7zPX42PstqAu+mexibav5kg9ntO/ndWVsqZvz+fMZ2eM777OWLma78xY0z6mdTP1kkHPhzrWrOZZuz6nbZ0t27Em9cwFiTM+pf6OFys/upJn7NfrXFDRNp85w5xf9v0rv9Nt3cXolQ6k3DN57sqesaH1ezUWaffxeuehB+ah6jA3zX09R53j0GWfka9H3+4dc3G/bjVf5Gur8vX+ksAlgUsClwT+liRwka9/S4K+qrkkcEngksB/iRL4ZJCvE0BuUL0f3vu6BrBXgMIEmHyWxSBbBTgCCP3Gb/zGB7Z3bfB4gljZThXQA5wCACLMZEXI9gCwAB2TxQcEQq4GQFYegAkAJMtR5gZQKEDSXBWfbVqB1e7rc7S0ASGLcPIHGEPOAs78AxwjY/3ZQhHo6Q845l9nkCAmZfk0uOB9gzcrUH0FysxxaPtpoKCB5Qlu9XV+IweZa0hT2Sy2AZS5ALDMFphTX3wGxskskX0gIxIYDySUtWHc6AE5AuGUma0SgYTO6iJT4C6CPllBq8xTejFBqPRJ24GadAI5AHx0RqBxojMIDm1TPpAR+QqElSWRs21XMlyBLtOG1E0nbNcIoFZuAymr7JwVANVjP0HmHWDUQEuAqwkYdXsDjDVA5ndgMLkBMRHXAHHgvPFHwGpPzoAlP+MNBAa4skX6nywboO8qy2WCYiuwdQcQ9rUNbq/spQG6tpMph4z3ihRs+axA25Zj2jDb3rbX470DJKc8fKbTwHnbKvKFXhHfvd3zBN/aj7fvWL2/jV51X1d6m3L5TfaG7OMz2Z0FDvRnZs+7pwkYn9kRH/yXf/GXh//8h//1P7xPLHUf5/j6bdrLHL+27fS5fdkcw1Wfu4yW8bTBKefonYU+/CE/wb865xshJz7yl535Of17+ryK192WkGzK988YyCCU3edepMlb3/rWY9t79mpnAFvFJw5N/5qys/hDH9Rh22HE26tf/er7CzBaPvxJFj/RBSQMH4kc8jlb/7suZ1B7Dfmcc629Ion5Jr/TfbohntAXf65BTIkr/tn+nVwt+JHl2bbS8tu9b12bhPfUw12sdZ2xlh2MNEVSi399ru3U28h46lnG3lwGyWlbfeex8s2Itei+LE8kJmLd2LJDffePnJFs4h5C0u8WhNHBSYqpj8xt0+scdzENWau+LPpIG83vZK4iO23jb+vXztruuc3KhvXZeCFwH3nkkWM8s7DNvA15aNFa5LxbkKHNdJOe2G2FHOin+ZmFe+xArLdIgJ4ko3PG9xmj2rZW9j/9QPuRjjeZkyI3tctuBuKoMfMdv6ff9MMc0eI3f+IqMrG3Bs4xDSufajED0txczCI4Y+ac4Xn2c/xv7MzcVpwx16Zn5trqNS+zWML8OeOac4zN8f2RudfYMp3SRnaOALetublvdh8xhlkwMP1LdGTOmToGxx60XcY1WfKf3//933/UER+yGrsen9Xcbo5x19v6O+PLKvbP61e+5KyNGaNJPq507kw3d7urpA+5dz4rdJ92dnEmw7PFQk30ns35eh7dc5XV3LH7Mfu0s+Nu/6r8OYYt53nvKnauyp8xY5Z5lHOPfO12f6Lk62rucPgo6bJ37mbMHv9d5OuZOV2/XRK4JHBJ4JLAUySBi3x9igR7FXtJ4JLAJYFLAseWQv9pT6HHKRC39llPDSivQIJ+iLtNtRMInA9uK8C52wBkBYrYEgx4BgDuzNeUF4BqPqTme2Ac0FDmgj8ALnAFoI/0AbrICgBYhXwlF9cB9JBJL3nJSw4gK1uvqWu1invKSDkHGfCXf/lxf77XtgAYDRY36GZbSUAWsA8AJQNAewHIAdSaTNqpwY6w6bE+AyRW5U6ZG3PZSEBjWTL6JENE5ijwrTNEuzzyAcgj7YDsxhsY7p/yZGMZOzJL5hMQFNj3nve85wB5EXbkAxQOGIzUDRGubcYj5DgAEJGgTH+IQYC8916Rh/QGGYR4AB5/67d+6yF33yMngMoyphGItwVhW0dyjzqB1TIwlAX4DxBzWxI14xi7uC0wmPbEXmcWxmrc2/7bjslKP4DDQFNbDJM524qcyFZmi2w2ADdd9lvOXQwgLOPKbxYiZEtpsg8wupJ3yzbvJwA4fVv3b/qU/m0H8KW8tq/pS+fY7No5/WqDmV3GrHNn88rjYyxOsM0okgKJw+8hvlsWK3B05w+m7FfxYMprpTNT9olJyD0ECBu16Aa5x093lpnfkA4IZT6CrnnV14/+1Ufv/NP//p8eizhylugENlft2ckg49BjsOvPLjaugNU5brt7+Sx2YxGKBSf8nngk4xRB0uetrsZmFWtXOsMHINYsaEGuindIOvGPDftdXPyZn/mZIy7ytzIV+cHExF0/E9P4XAt0EIAyCuklwiP+PvGQL7HrhGu9f+5zn3s02ZhrA9/Ob9ID/0LIpB3R/WSzkhm/5HvyUmdvVSw2sRWx1uIhu2QgXxFHve1w7yAwwfZJ7K3mJqs4PMcn5doqXHYwnZYFbhFTFh7FV01iZWWzvtNuJBeZkn3OtLU7ReYPYp7MWONCPlnwpn2Zy4jtfDd5kgtfQg/pY8uJLF2DyGPLFuIga9kkucemkPD0WnvI2/ymZRR9mv2Kr1CPRXLGjE6aZ5gnaifylY42+ZryWk/ZF/9hrsW++En2Jrtae/yRh1iULfLnWN80P7opjna8mn7AZ0SkOZLxY6P0VBvJlf2ZN+Q8Vd91pmtvMz99XMcqOmK8yNICD7JDvNr5Jb43thY77UUV5lB0iPzMkciUbLXLHIqvMj9j65lzsWXErf4hks37s3OM8vh3x35YBGE89Y0NnOl9j/HKp/pO/epxvjG7QK7bAl1dOxndNMda1ZV27mJ7CMZZ52r+9njI14xPzwc7ju1i+230tNu2ssvUvZo/zfJX/bxpfjTrn3ON7mfPleKPe95zG7ud5c95y9n8a9bV8lqVu/J3K91pfzF9x1HGvW2HeyyObx966IiBc9vhORfMfTdtO3xcF/L13rbGF/m604jr+0sClwQuCVwSeColcJGvT6V0r7IvCVwSuCTwX7gEngryNQ9dqwfs+VDcD7PzAXAFIHWZKyCgywOkA0uRawDQSb42ENEAQ953/YDDZDQC6oCLCD+kD4ANIBQAGLnjesCRLVQRRQ8//PBBAGXl/g5AnTI7e9BWB+BYZlrOFsuWccBWwJp/XmWFADIB3YBA2Ts5YyznymZ7Oa/5LhlByRIIyLoCPFaARYPHExToh/X0MwSn/rz3ve89yDXt/7Iv+7IjOwsAh0RRVpPXwHXkqixf5CuAVtvJJ2QoQA8hAHRUlvEC7NkiMhmqygcGk402qds1vRAAWIsASNne53w3r2QXGXo1Tv/40/7xnX/2Wf/s0ANAIt1Ur7LUh+BZZdq2e5oyj566Rv8Bj8hXW/UhenusGphbAXw7MKnBnTOQqwGaJvJ3da3cbnTFK5kbL4snPvjBDx5gKVuT0cve1AGktZ0mANR3th8ma+QKfTf+dAXZTt+95g94a4yTkbYiqKevmf5pNTY9Jiv/0nKa97dPaEB7ZSc70C3ldzu6ztjoyv90e9oHek/X3/CGNxw6K4sIoYak8G+XYXwGVK50ueXbMWQni128cD2yhk3LiOM7ZELxv2yTbukP8o2e8Jk5kxGIzuZdx4ZkqyMQVqTYKs7dJNdV/DuTxU5Hdna1+p6P0U+EiyxIJAXyUEYawiXbsO9ia4P7rV8rGyZb2XTsUvYaGxRzXvSiFx3kK7mzW+Q4uTuHnB9G5MdH7XxV+ibeGVfZnGKszEi+AfkZW3Etn3hk9/3x/3rnr//mr+989Vd/9f1zH6ObYjj/kWxH/sBvGe9kRmfrYQu5ZNzbvUBGJDJT7Odn6Aw5I9+cjUrnkDGIxZyhq2878rW31jwjA1rHVroT/6n/2qG9yEN2oK3T1+0W56zmIsbPQiaErvaKW9llgew9hhWBAAAgAElEQVT5bOeusy1b9T7/+c+/7x/iU5SRuREdUb94LTuUT+Grs8uF8RGv3/KWtxxknPisTDHOWNE3umaeR8/YbJ933jo17VV7YhvIZKThZ/y3n3HEabKzzfqzn/3sw9+ZL7Retp6FJKZr9NLckD6IR+4134rvaV8+y1vZU67f+fu29/b50w8YK4Q3nyhz2Rggq8mKnhoruhySVX1Nlk4fMP2Yz65RLttGvpqP2UmEDzX/7kzTzjqcbY3t8sXazJfTAfaljY5UQNTzYQjiZFbTBb6NfprnGQdlZP6HFEXOy4xGNmchX889MyZnCyNjw+YZ9N1Ww+Z5L37xi4+yszCg58M9j289XNnYtOmVP8x3yu1Fb2ftXs09Zv0zBk+b6T7t9HV+P+85m5us4mPbzPz9Jhuacj+zsdV8pds6x3M1TnOutZNntyP1rsY5v80s7PYL035aN1Z+Y8pzFffnPOa+HO+RoyFLdzp1v0xLu4+jY+/B2V4eu0u23v9uMSgX+Xpb67quuyRwSeCSwCWBJ1MCF/n6ZErzKuuSwCWBSwKXBB6QwFNFvq4eyuaDc3/Og+0ZmLR7EO66+kEWgSd77m1ve9sB2gB6gSQBfhA1nQm1elCeZbsHOA9YCjEEIAQIAXZkWFlZn63sgDOASCBcQO4egPTba2cMnoEMkUP6GgCmP2tntsi1+l9m54/92I8dICwQSl0ALWAxMDvneAHBEVQAJIAhkKozUhpAazBigiATYGnZrgDjyDnjr+3GD5kK8NZGYDdwFVAIzO4sZqAfcBYgL+MIoYkIzRaTsh8Q0q7xh6h0DVkAeskHUAfAC9DhFeCnLn8IwGQua6f7fEYwIPLc6xpyI0d6gGglf8QDoiMkg7bQDeCidtgOsse/QeMprxXAQwf1FfkKxEZAr8pr4GUFTK0ApWmTPZbRvQbwzwC6LmsFPLZtALXJLtlPsorIWPZKtkmVZWVrUfrhfEFyNlbuBfDbihDZg4DwSk+A4bYNB44Dn43Z3CZw+oLVGDSwFZ1ZEa4THFvZdo/LWYg6y1zpcndA/A4wTP1p6xxzcn/0vY/e+ee//88P2VrIgjCZdt5+YOXTV35g6sQEOWec2Mmny6EPSPuf/dmfPYhV9olsMM50qrPUe3GF6/g/vpoNIZnpSW+v2fXv/FxstO14js+qH1NmK2B0jtUsp0Fkv/E1SCEEln7wNTII+b5sM7yKSfluR7y0z44c2Bef9rrXve7IHGRb6rPohG3yU4gyC2vokS2D+UkEyplutuyUwe75OgQI8lX8zZa/uRbpIutVNqN2NfmqLuPOJ3z4wx8+fueH+c7dmCHkEMu2U0XuuF5WH/JRRqP7+GBkka25EYkIT3+InqlDPdY9b5mZbpkbhAiefn2Ov+vMUfhN46CfzmclI3Hev93CnI4tU4fj65U3zwNNeeZbxgOBKtPQwoUe17RdGcaHT7dATTYmGSFQbWNsq1vxXZ3mAnaJsF0x0tc8zs4Odqpg57Z9Va/vZUay86lLK1JK2cbUAi/6KEa8/OUvP+aKZPeKV7zi8AHmHAj0uQCDfMwx2BcC2KI8i6rMT77kS77kOGKAbmeb5JVv7O9WvneO1Ywlu9gydYIMka4W0IiJxgYp+nmf93mHTpjL9Hwq9a7i9Zz3xT+ow1xXHDZWxte20+a+bGVlVzMWxrcpM3qWIyWMPbLezhjmUWxP+xHyaVPuc2+yfPXbuPjHr3/DN3zDkYnLHuYcJJ9X3/dv+srWzRuR9ObJ3/d933csAktm81kc7zg4x7D9QsssizPaLldxZlXeKmb0XCK/39TmOfbTX/T9iQk3zQd7HjXtdjVHjR8606fZj66jdSzv55xj1abZj7NnnLN52tStlY21L2g5TnlHBi2nOWdYjdGUc+vjlN3Ox/QCir7n/rjcI1ydDXt8F+J2bDN8jEHI2XsFXeTrTZZ4/X5J4JLAJYFLAk+FBC7y9amQ6lXmJYFLApcELgkcEvhkkK95GOwHzPlw3KBChuomEmP+LqMFSQoYk6Fhy1dAWGfm9UPn6iF41u0awCPQ1yp74K1MF8CdB27kq0wCIC5yE3AEVERUZKuz+aA6QYr5cL4CCLqMM/JCWUAwQDgiAsCmjc49BVwCD0NC6xcwErjt1fdkle+VozzkFpICaOe9/iEZAWI+A5+6rxOk2GXazPFTL1AV0O0MOZ+VC9iV9RBAmyy0GaEquwt5EjJUH9UH3NeuADeAcP1DwiBdyYFsgHPAPESBOkLyJiu4yecQ+cqnV/75rs8PRM5qt/Zor89pL/DOeXWyeAChGefWyQZXVjYSO5GZhWSS5U3Xv+IrvuJ+pskEqSaAdqb3K12c7WxQcGdPZzZ81i+yY0Oyx2WyAOsBqXQNiWqsgfe+Z2PO99R/4+Q+f3SDvSLzvdIJuuw3cgM80ykAKkLKYgNkin9TV+fYTD81ia+W1Q6sW4FrDfT2+KzAyBnKbgLkd4D6zqfEZmS92kpSVhNQHQES0mn6tMhll4mzAzt38lr1qWU9y6OTyHfnDyJX+JEsrgDMs1M2aayNu7+Qrr5np4B0epFFM02+3CTjlTxWNnBmi61rZ/az0ivf0fMsyNB//o7fR1Dxcb3F6wRvV9mZaWvba9/nHn70X/3hv7rzile+4iCwyJBvk2WLjGSDSFNkmphhQVDkfZP/y3gjFmUqGld9su2wsuODIysxzLb/CFhjbsGA8QypJ15oh8U9yka0Ic0QZpOI0udk1SOXkS4WX1mkxA9Z8MOPu4YvQirzKwg4W+/qK580Sc+MXfq2IxQi+znWKxDdOJiXsFNtRVIiJrWBXq/iQb6L3U592435tAPzjFe96lWHL7YNa589Pucx2om4pKN0RcYiG6W3Yq8yzFUQsXy+8X700UePOQDyDCnq2p/+6Z8+fidz/ps+7cjW1jH108c3vvGNh5zYuS3VlWEMf/AHf/BoPz/HbmYsoOvsii6aAxpvmY+ITdncfEvOj2/5roidKfdVnJmxJp9X878eP/0UR7UT+YqcFifpO9nmqIxVG1Zl7/xAdt945StfedidORf7toDFgrQZ584IoMQcrz1PMw9gd8ZL+exe1rsFMlnclkUOYj3d8gygPcbInJ1O0R2LIvQ/mbM70kobpt1qk7nmO9/5zuPVuCPue5HFWYzYxffd3H8XTyKntunpy2ccye/tSzoOTT88655zkNnP1fxizlFad1fPY6vY1zo9dWlX/vRr3fYpp/jgKZezsrudq7JX/Zi+dGcHc36zmwNMvd35lznXWPVrjv2ZDs/Fwh/nKxZZsve3Mr532FFvN/xx9neCgD/96U+/8PHdAF7fXxK4JHBJ4JLAE5bAFVyesOiuGy8JXBK4JHBJ4CYJ/OdCvjY4mQf3CRjMB0XEmuzCH//xHz8AUuQrcCTAaq/cvQl86AdhQG4+A7aAOjI3PvShD90ncJASgEVAl7oRsjlHdAXEzXFaPUDvANgJhsyHWG1EzCFOZA4ABm2RBqyOLFyDjMoZWV59Bm4CsZBUCCt1IRcBVukPsMvnyDZkZM4D1jcgpOv8hYT0vglM9yUL0Xt/6pSpAXiVyeA9Uj3bPOqrsgF/vpfhSvaAVN9rV4hh9Srfq/uNz5/8yZ8cQCsQNkA6wBV5niyGHpsGdXegyQQwGmhLWTKttPXtb3/7ARo6N69B0JQRXWmwKcRIA1jJdJLlne0eQ0aswPYdUDT7NHWr+7bTxwlItW2twJwd4DhtTpa2LDYZMEB6/ZO9YpGDxQ9k8LVf+7UHqAzsbTvTJmB5tg53jz/gLD0le7qRDPBkfyNrEL05J/E2ttvt7nFcybJ92eMF5RskTDn9mvKiLzlzkW1nq1WLDGK3aesKTPUd+fNzyK4v/MIvPABsGcQza7jHs7P4Jvg3wc4VID39cttiMgFbJ5P5JDsK0M5fIOcR9+w95wAnMx3pipwK+Rr/07L1vonXM73fjWG3e4KUs66+dmePuWYFdJOB8eXbLFyRrckP8msyxRBbk3Dp+Loap9aN7mPrtHrFC8Tkd3zHdxz6wrfJsuXf+FMkmbO8+XK6h6hLbGhbaR8ydVs8Uoa4a7wQPL2lf+7Vlt/5nd856lLHC17wgoNgz9b//L6dEhAo+iRL0zbBdofIduTTJvSXbBGFMu75HcQW/UEAifcWezjzVjstBPnu7/7ug9ATL9sX7+LH9FtpQ2e+Th/b7RS3kaCyb7UHMWwMOvN2+rE5Z2iZd10de1oPXMO/ILr1lyyRlmTSpGWTWO6JvYrfxsmYGhd9QIzRH6Q23RGjZRVbiGXHArpsnGS4+2eLZbG+9Sn6uYo74gUboYN+R7Da0lgZsrPplSxYmdvZmaJt0/gi77//+7//8CvaY9ETMjDnS89s2bNY12XPONv2PstY+YAem9jlu971roOoTuY7kjhkfMaCzRgLsTLl0htzPvrbixenH+BfZZHLfDbPNA975JFHDr+TYxxmv87mUGmTV+0hb+NiLuiMX/MnCyX4b/MAf96zNd/rm77rjzkDAtZ92amGjlocgcCdBOyMO9M+2Lw+IvyNNV1/4QtfeH8+fRa3WgZzzPu31Xwh3/WzS7IsJ4m5svHWlY47Z/2d8WhlS6t4dFM/dzGn+30W/850Z1VG+674t/bHcz4y2x957ebEq7g+ZTfHe87h+veeR67kkHunbt5mDnKT3U3ffqans80rueW7M/L1P+1MfBf63rURYfuMZzzjwsdXg3J9d0ngksAlgUsCn5AEruDyCYnvuvmSwCWBSwKXBM4k8MkgX3fgfh64+qG8r+2tnM4A6/QXuGalvO3AZPrIfAHSJhuhV+5OwDkP590m7wMWeh9gDShkK1ugs7KROkBCAKLsjWd98bOOc8QCyE0QdMojgMDZg/l84G2gZYIDPufsNAAl4kEmDHAsBF0DpBOIAarmn7IAYQAtQJ3sMiQHQBqpQxb+yB7RhWTU32TJAvGStUpWySzNGbM5Py+ZpiGI1StTSRYDgBfwlvNYAW3aT97aAmxGdiPOjLe6lRf9SfaqfuVcsV/91V89ZOFeWx8CrbW1s5XmeDT4cQZIrbJwcoYwMDTZYchf7Zz/AkJkjFfkq77LdgK4I1+RkNn+bgJRykkZs20TQOq6ZubPCuRZ6fKZbG7jneMPspU2UgeYautRiwroMT2iF0gGf0jBjN0EJRtE0z96i0QB7CIA6LTvLZqQ0WKxgjGiH9lqukG72Yf09wzc3IFLO9B2BfhNH+izdjcp6TtAcbaEZDdsSMYWn0BPANbZsnUHeKVc4LqdBIwB32YLR/4kBKz6snBiApuR0wTtlb3yP2dgp9+yXXD6mwwvCzYA40hHJBm70EakSMaTD5pbbXa7V/51xqfuT8ZtAqErAHVlI+1fu4xpj60HKXt+xy8j35AN/JosQUQD0iU2oY4G8Gc7uw3xmyvdiH+IT6FTyJFv+7ZvO+xK3LWNLFJTJiB7RWqJH/RHHOpszF1Mji6oD8mD4JFxhqBDgCBVo//RJXVYcEQernPuZEgW1/rNlqR2H9B+GXEWbiBRQtJOXc1n9qRc5BsSlj/ivy3aQQL9wf/0B8fc41M/7VPvfPu3f/vRVzqXts1FCdM2dvOR2Fdf3+NPPvTdNtMWSdhqWZYjXzbjSH9ufV/5yzkP6jlK7hXrLUDT3+c+97nHAo1sN5v7O95krGO/+kGm5k+28NUH75FjxkVMF9Nkb/Jh7Fe/xHCEm+2Hc2Zp17OKP76jixZmyHylG84nVZ5yEcCIQ74fqSqLd9ql+QhyH9nsSAQLDLx23Jl+bdr5tO/MO3ts2s/vYk2XG1lHhxLjLDKwRS6C2djQ1dhMtoHWJ74d0e0+ffkH/9U/OOzh0//Jpx+L2vh6NpvFdCnDQiY29Uu/9EuH32Xv5psWMxi3lY5NPY5+p+0+szVxi70bezHIHFQ7LOBgd9rrH9vj59Rp/pd2ut4CnHe/+90HAWue6He6as6Xc+RvE7PUE0LX/XTDuPOzk2xf+fWd/48P7rn89LmxlSwg2enLjE2r54Oz+cluHtD9yf1n8WrG0Z73pL/tb1ayaR/c/T1r44wFc141413HnZVN7sZx1/cub9rsvGfXj27Haqym/NruV35ixpRVvWe+5qwfc5xXfTw2Hn7oobsLlx38Wv+O6ysbNtfOOo/xv/MYu77w8ZVwru8uCVwSuCRwSeATksAVXD4h8V03XxK4JHBJ4JLAmQQ+UfL1Y3/zsTt/87G/uZ8JunrYXj5AeQC79zcfwhqEmA+gZ2XNh0mElMwnW2Qi9b7pm77pPokyiaQ81Dc4kLoaJOyzVAOyqQcgLKvHCn9kB9DQtn/ALJkUMigAfAgARMAk9bquBjYnCLcDySdIPOWkTYBx4BWw0taTQHGA8NwOMfdG9hMQCbCRTDqgK/Auf+ryndcQKzm/K79lO9hk1wLHcq36vVdGSJ8QLcDZAG2IymS2ugfZC/CWbSRbBikHmEsmTM42A8jlLyRozv5DwgEa3Q+INV6d2Td1bAXUTKCn7+lxAuAhEL0iKQCGybCc47cDaEJ+ZKHBa17zmoNgeslLXnK/rBX4nPJ3YGPsYJKv+b5BmgnYrAC0qbezf2dtzL3RO3rB3tg2QBbRhjg1hjLQkOdf8zVfc9g6e2wbajtPuXSLXtGfzv5muwBlYDTbYTNsGAlgnJK1vfNJK8Bv5V96LNr3rdq6IvLdE1skF8BystV91g/+yPed0W6BgfP59CdnEU9dzbhED9geUtNZzMpFTjh7j50A5luftD/tbZJu1d8pl4DMu/YYM+PC5+qbxS/G3/hlG1v2j5Rhz/qnfXyxseMTGpBOW6c9rMDIHTg7x3vGtV0cfqCOx+6Ci6s4ugNLoyfKMb4IJSQI3aWvyCNECxk0OZD2ZmzSrzmGZ21p2/RexjHSV8xlU+SPnLD1LjIGaWZbUu9lndnmN7svuL+B+JWv1VY66DxOW9Ui97zXN2NPHxCtxlj9tjhGxiPwnBMtXqhHHHrHO95x5zd/8zePLUzpCJ3g9y3WSkZ4++uOT8qgg/FDyCbbcsukDHmlfotC2BcSFMlD/9ofzXlIdKF1M9+t/GrrXMYCaYkURMCLAzLUyWfl86fdzXpXfnvOSRKjyRT5ilBXL0KKP+5x3I1v+hYSMNsR27lEP9i4a4yTehCn7F1sVgfCzeK6ZGZOnz/nd/ylcZf5zF609UUvetH9uZnfxFKZu8ZNVuzUR3GbrJ2na8GT+RQCdi76mYTc9PEZw9a1KeP+beVHVrEm9xgf8YC+I1/Zoq2A2YmFRmJo/swj6G3O9M2CFDZqhwT3sDl+xavFba5Rh7FSB9/DDtm4XWfYXbK+Vz5x+tjWQeWa08ngN5827uas/Jk5I73g72Ucmw9og+sRq9rH9owNu8/zAJ9gsYS5njmexQm2RhcPOxP4LFZbbMjPZaGBsbfga+U7V3ObVaxY2fcuZkw5dnkzZqYfs87dopq+f2f/HStu08a2v7O42Low9eJsjriKFas43dd1/6cfbV951r9u49kipZTR/j0y2dn2qk3z2lle286M2zsd2en5Sv5TzruxvJ/hevdoowdEuC3DZQ99/PmvK/k/4+9dma+3tbvruksClwQuCVwSuL0ELvL19rK6rrwkcEngksAlgccpgU8W+ZoHz9XDfT+szfcTGNg91Ps+Z94BggFBAEFAXTICJ0ixIwgiUr+HBAwoBWgD7gKbAHbAW8AP8Mp2eIBY1+YsUECR34HBwJ7enk49yYqdD+Z5cG6we0Ugz+GP/AIWA7Bk5cokAJICn1ZbqjZYMMtcjcEKsGmABlAW4jVZsyFefUaoAUSTpedecs2YkHsyVl3b2VI53xP4BvxFdNuuMNsOZ9wAgJFvE+o50xZwLiOQ3simVYayjBGdUadxVK7PyZzzPXAvv6fsFQDcclKvLAzZlvr+VV/1VQe4vAInbgJfgaYIKGAnsJGuR7d6HFb21llYE3RaAcU7F7PSiwA7q3onOLTS3ZXe5zp6gGBid7arRAoiGI0dYscfUjtbiJ4BdP2bcpFYgF0A/5/+739659/92b87gH0EHrsFAPMpbJkuGL+AVb1lY2d1ZeGG9pM5nc4/uuCza/IamSmjv2cXOavZa/8hkP35zj/3sa/8RU/0hW474xCBSlcmcNc6l37kDF4ANj8CDJcxiHxlLwhvpGfOXVzZQOtY60V8XrIKc/Z0+sRfpO/653fjpG9sz7jpl/FBciEG+Fn6kAz7nY5GT6cMJgA5/eKMIY8HIF7a0SBfVwDyrMNnMqCriCrEAllZcITcRCSGGJ/97HiyAnJ38WSC2O6lIwhRcU82qvFgJ8gXJIX3bBRZaoEI0uNzPudz7vv1tG36oJY53UDw2taYrfN1smwtssm512yePtMPma10hgyyTW0WW/zoj/7oISuyQ7DxJcrgO7WZfc+srJX+KB+5FQILqZMMQiSN+tRtcQ1CiBz4+d46P3qXsV0tsui5Tq5v/0j+YpeFETJH6b6zdskoC4hW4HyXNX1y+/+Vf8i4e008Q+45/xKhqa/tA2YcO5vPsXFjTK70BqnmM3mTr0VkdOzYXeRZzzqy8EPkr+rsOZWyyeitb33r0WWk6XOe85z7cmJHFqrxacbOgp4ZP8hbhuzP/MzPHONPp5Hs/F8v7jgjX1seq/c9HhnrOTdc+ZHYcsZH+37hF37hIF8tTDIPpvfmO+aCbIWe8pPiZeY2mcsY2/he14l75roWuplDioHGiE2Zh/DLypLlTn7sc2Yjn81z9El92iaz3K4y7AqZahEUOzKGfA1/QM/5fKS9DFf3+V1fELXsP2e50yfb57vXdfpAV3OGeXbGmXGq/ZO45/4f+qEfuvOyl73sIN7FwJUtrWJCj2XGM2PVNt275Jy1p33kSvenf3F9LyaZetblTVJxNW7LWDa+3Mlhd++MvY8nts55xWoe0vPitr3+/qZ+9bW3IV/PYtv076vYu/KXs2+r8Wl/sBu/+X3L/zYyeWAudJdFvftvsaDs0Md5Juxj+62Gpywu8vUmzbx+vyRwSeCSwCWBJyKBi3x9IlK77rkkcEngksAlgVtJ4ImSrw3aJvPh7OF49Vu+mwBzPzh35l2Df/PhenbWfcAlpCjyFSD/dV/3dce2ZACZLivvuy7lzQfdkCB5KE2GA2BKRo9t3WRgIDMAT8BCoDcwDuBjW1SgDaDqMz/zMw9ACEEAmJJVkC3zJgjXwEnL7IGHXds2jX8rgEdmwAc+8IEji0AmsHO/ZCdNeawe/Fcymd/lvh1wsgIP+p6U5zogn9dssRZwCgDve+Ac0NBrzgOVyQJIB84Zl5DjyIgAxJ1FC6x2f7J33QPMC6Ej08O4IJOMJcAcyOfV90Bt4zkJ2hCx0RGgcLJtA8bqB8LXNp3GBRkOIOzsiwY9VmOfMSYHumXrRQBltoNtMj/Xqndu/ziBl9bB1oWbgLcd8HNgMPdWwE/9zm+r36MP7W9aX3xv/BClMphkyJCpf4BwgHi2no5cQ/InUzv1h2CMP8vrX/w/f3Hnz/6PPzuI/YDVtuolZwA0faA32kLexiLAZnRQHVl84DptCUFKHvQw2eKdNe63EK+5H4FKn0MS595sD65s/gTpmPOP6a7fkRYIJ7/JiCMj8mlypm06YxLZ5DcgN/JV5jbCjX0gKvg+Ppa/zZbhXvuswNbjXtCScSEXpJUMR/3srTCNtT+yCEmgL0g8ZCN7VXf+7baBbH3s/p7p7w6cXNnoyhdP33dW12yfOlbbM0Z+Yg1CQTaWsbHwAKGAGGkAv/1yx4deeLTyBR2jp5223SCtxBeElPE0Nkh+W7N6/0d/9Ed3fviHf/jYRhbZJQ7ObMiOd+0r1MtmkW4ID3qA2BHX6XfOvaaHbBIB9Mu//MuHrrBT2Yt0hr0g8ZzViaihr/yl+Mw2EK+IYaRMbwO/i2nGKvJTJxJXvFe2hTU5j1r2KeJINqX4JO4m7mcxTy8O2sXbjpGtJ/wBAv5nf/ZnjwUpMjnZhXqyWKwX2mQcVzayml/tFnslLqvfYiLka859zWKijOMufrRsV/qFJLPdrPGx0wF/nyx+OmQbXXqQ3S26Pu9DIqZsJDtiHsEqM9siBa/RRWeL02HksTmS8ldy55vEBdvZqvvZz372oe8hYKfcO9b1nGvGuZ2c2mZX8+aVj8ruHrYDdlayfrIjMjRnMOfgt7U756VmYUDmXuZD5lj02hib75rjuseiMT4X+SoL2GI+uuB6WeR8Ed+cxXNzLqDNk7his+bussnZMJvXRuc282nsRv8tNBDz1Y+A9Zu6+RnxCTmu/+zNIiFl8BX6LUNX5rIYwwewFzYvHobE73GJT9de5cqaZ2s/8uofufPM/+GZx325PvrWcWDGifjuLD7Ubu9dl4VavdCvSfGpO2fxbNpCz3faH8w5X3RtZoh2n870seU152+tp2dzytbxXb0ti5Xf6nbMNq1+m3VOOzsb06kvq3Gac4NVbJ1zkjM5rOYaGePbzDmmXFf928kw30/d7nqf9tDT1lsNZxviu+zs9ozX2T+fL/J1JZXru0sClwQuCVwS+EQlcJGvn6gEr/svCVwSuCRwSWArgb8L5OvqYbQB+t0Dcx4w54NmHsCBGQB8gBByADiTLUPzULx6OJ5gQGevNUgdYC0kGnALyCOrADhkK0KgE8A156Qi9hBtwBsZAgBjGTEAX6AsYKhBqm7nfChuUGUFEEwQ0/3AHSD9e97znoP0BYIDx862Hm6ApUGlHZDf109AZz7or9q9A4H6QT+AHdkbE4RDtkP9si/7svtbTHaGa/Rkkj9NtimP3mSLOkAjABAYCLwD4gdcdI3xy5/7/EN+AV8Bz8aTLsgUkRUI6AzJ7lr32iISgPi85z3vAA9n9usEXlaASghImYz06OGHHz7Gt4mXbA8Y8nUHgO10budEWp55P7fVblCsx3f2pcd4BzjNcdQf9kWWQGEE1Lve9VK7TGAAACAASURBVK5DjogY9oeEANCSQbbmBejLCHIv+SFlQmTGXgOIZjtiryH+gM8hFZOZTTdyFl6yW5PlFrKXfvBH+hfwkw763mflJ5s65eUMZGUDxumU77THP5/do01N6KRMQDvi4r3vfe9hL8gE5zJaAJKMcOW0T1nZS9qsL+SNxPq3/9u/vfNv/pd/cwdhgfxRBjLJX+s9WYWocQ1fhKjOHzKFvzYG2qhdfCkijbz022eECCKLbOKD9RlQnfMIp+9bAbQ73zMB5TPweaWvU79T9xmIexu973IjRzI0Bm9/+9sPwo08kCGyAWU+dhbXCuSeZUYHpm+fC5P6uti2aywkQchbBON742Khggwx44eoevOb33wQr86BpX8r8rXL7/dIM/FT5iv9p8fOsKQjbFnMlenG7/psQRQ9lP2JKKIfSCGycj62NiPexEHk62//9m/f+Y//73+88/Xf8PVHJlxvOT/j7yT0MibZSSFjgwhyrqyFG7ENcqHD5gtiilcEkO/Eh7loZqVTPf/xnmwQQuKJNtjemb10FvokX+c8KOM+wfSMwUqH/EaO7FaGoqxX5Oszn/nMB2LQWfyIX5lzudgiP6x8PoKPsdDGebvIQNcYc/M7GapN9PmtfWx0FUHOF8p8FSud16mMjKn5GWKW7n7u537uoQtdVmKpOKFNb3rTmw5SWPnagbAVe+J/+94et90cbs51Wi63sdkexyxEfPTRRw+d52/pBaJRXGSDFkZkMRm7av3L+GZre3pG7ohLiy3YIAKcXb3qVa86bInd+N1vzpu2IG4uAtnNZ8mWT/vDP/zDw1cYe/ZroVAWLEQGxokevP/97z98gu2U2VbmZspxjZ0xzLfJxYINcyRzNLbCJ9EH8zu+xFgrY9XezDuV514ytT21OTQ7y79dHO25UjK7+QfbP9u5xSv58h1irBhnrMwLzWNk9Rur3vll1jn162w+t5qLte/P2HcZM451n3YxZs7/5j3zvtmG6TtmfJr+ajVn7rg+y1vVP/Vz57963jR98kofVvPaOV9Z1XUms27/bcZ0Z3tdTsasdXnOjbqcVRv83uTr/X7eI1538WQn6+P6h44doi58/Ewhr98uCVwSuCRwSeAJSeAKLk9IbNdNlwQuCVwSuCRwGwk8WeRrP1yvHkDPHjhXD9a761ffr/oJcAJAAsYAgcAKpJyzqnIO5HzwW4EUDSyHpAuQ1qCxlflAIEAR4AbhIhsJoAeIy7VIHgTssZ3pn/7pkX0ADAP0IMsAsQC/ZOuFXLgJLFg9xK5AEt/JDETAWvkP0LHlHgBuZr9lHPuB+7YPyyswdbbnpj7dUn8P4Nc4A9ne8pa3HOSD7I7VVqoTDMnnHmfvjaPsO4AdoB6pB6CTWWd8/OUcvZB3IYJTVog7oLHxDRAbYM13dFGGlOwoQKjsLCBgk/AruU2QRF2ycGR5u//FL37xoU+9DeMKlDkDT26jUxPESVtnltT0D+7bAV6uNaY5pxSxgsRrcDNZ6GwcYcemkC3GCDAqq8lv7kHWhYRQZ8g9bUROGZe8GssQnckkzdnCncUUgkRbgaT0g71rB5JXfUgA42gcgKhZxGHcEUJTBiFt1Rt90bZ8H0Jb3e73OWfz9RbYyTjVV75FZiogHMhLPmzDH0B7BTJP3Wob6TYncweJDTjmz5TPFwK9kbPZpju7DeT+yMArmfeCE3alf2RGliGTlQEwpw+IWbLpWBO/vAII49unvU8fs9LbueBmFa/SjjNbneDvzr52YHbbrzbJDEN4iztIx2Tp8SPiR+/w0Peu/O7OPqcuzFjQC5PYAdLVHxsMEW68fvAHf/D4jJxDlNj6FPm6ylJuHz1BdbrGz9u6mF3JUHXmMDtPbEVOsAeLLH76p3/6sEEEWjJZ+dpf/dVfPTL4xNuv//qvP/w5QinZcPwnUnZu13wWk1ZzoGyR60xq9SGnxRVy02Z+Igt0vNJ97ScXum4cYwMZi8wlWpf5Af7ykUceOWyRLojr+sV3Zgv6EEpTrpMAj51OfZ56FH0I+Srb0BbT3/u933uQcPrU7d3NAXy/mo+lj71Ail9B+hkr4+izepCdtn9FrslwjL+MX0hcURb9pIe2tJWJzWbIPW0Q81/3utcd46M8fYkPaR+RXQnoPIIdYYgos8iPvvGxFl2R//Qtcy6y87s7ndv5udaLbOFO//QXOU9Wdj3wh/T3ma9YzY06nvccSZyzKM08UtwjJ/2z8MKOKvTWIiixVj0W+uy2/59zCLpsS+jf/d3fPc5yR6jbUcYuFol7uUc7+BRjRd+RoOY/8cfsTzwy5815sIhZscOYkI+45Xex0v10SHxM7J16SX/USXcQsI560MbI8OwZxb3axNfwYxZkhHDlP3NUxiS/Ey/J2fbGFpKYi/IhiZ0d49q+Z+xb6dP0622PMyt5pafTfrv+lS+ZMjp7rlj5jK5vtr3nBHN+O9u1ksXKF7Vv38Xt3Xw27Tvr45mN7+Ysu3FtH31Tnau+7vTjLPat5hT5bma+HnU+QfL1MSmydxe4Xvj44xmQ69pLApcELglcEriVBK7gcisxXRddErgkcEngksATkcCTQb4G1JoP1P15BUjsQIoVEJwH6h1IPPseUAww9wM/8APHinfZDYC0JuUaWO8H1QkYhlhz/YoQRfwAUoDgwCOAJ0IQCIjw7fLyMA7sQZgBAgHCrreyX8ZSyNdscQtkCRh0BuLNh+kAJ5GfutWLVHz9619/gFkIP1kqM+u271mBFpNMOANqV6Dt2QP7Tbo8dQugjVyyVaCt6YBhSJsJVAcIWgFVrVv9HqEEBAQIIoqA4jIQEOtAbiRAn69q/OkDYBBBIiME4EfuCAEEAlBSG9znO9cZC7oCWDP+xhzJ5Huvyeyb+qet2eYP+UrnbKOpnSGour9nY9E2sAOTMjZThiuQbAJ1q2smuASENJ4ATtnMSExgNlkDLsky8gy5YYzcg9gmX2CqMch204BKRKDrZZYggsgnWT9+J3OypTfkre2u855thKBVTrJF9cd40z2EAIA3543KcrYIQ7tzvnNs9yZQrGUyQbbdvfk+AC/9IwcZfdpHrnTDIhSge4jXHdh2BiLP9rk2mVHAeIA2nSb/nDcbX0QG9DLbrStLW5CtIaS8DyneNtyZe1NvIqf2SxOEnvesfND0/bsyuqyOTyv72PmznY3F/0x79D0dtuBA3JDNLAtQ5hkfjiRKRnDLQ/3ZfpT+8z/6aQzoKz1PH+Ij21d2+ztmpp2+4xstfnnf+953kO9shs4Zf1v8qg85pb3ITeRrromtTSC9Ze89ogKJKXbxnTLrvvzLv/z+1tlZuOBaMnrjG994xGIZcXTf9zIUf+InfuLoszjxwhe+8NC1bF3+Uz/1U0eWHVKX7znziXNcV+PmOzJHtsi2tNiGbfDZ2Z42RKFX46fNfAfiznzA+2xNPBcy6DNfZw5B/tqLpHGfOEU3LLLS35lRmzGPzk+ipfu3I1FdE5+DfJX5arcR+tjbDkc2maPM+LEiDaIPHY/VlW22ZadmW3NbyYqfxtRcj/+Nn+7+kReSEHnLX7/2ta89iNLOcubL6Zi4YM4oe7PnXU1WKw9Za2ydq5ozUc0PkIZ0z/t53EXLdvr4ne+d9rHyOymXnMRCC4MQmWyPjJB3dF6fOjN3pcv5Tn97/Lw3rzEvMgY5L5ZeI97VkUVQdM98xHisFvh1e/kKY2tnFmWLzxbTKSMxObLSBvVagKINbMkiC/FtzpFdZ57FRrJtMptxjxjF9ukCmzFmFodob7LGezzI1YIXMrVjiXNukbVZUDXHrufkma9YNJBFM9kZxdw/iyUSm3OkhgUV5ELXzFPsbCCb2IKDLHCYc618blm0fc+52PS1bXspa6Wnfd+MiR1LWr/O5oGr69pnzDi1s4lVbO+x2MXk1TXtf1bzr125+X73+xyz6RN2Mus5Rr/vep5oX3vMbtPuuxMH/98lRueYr8hX1/j+tvPgu1U8dv/okk/5lE+58PGdAl/fXxK4JHBJ4JLAE5bAFVyesOiuGy8JXBK4JHBJ4CYJ/F0nX3cgVD8Mz4e9ZEkAXBBeP/ZjP3YAwLIbrMJPNssEA4EUuTcZg3n4zDmhE+DP55y5CehCogJQkyUJxGnQokGNZPC5H5iFwPUnWw1YhIgDPCGfZGYod56f2A/43jfYMh/GyUqdwGAgOYDM9bZsA9gCCFvmK4Cmwa8GTBuEmWBdg5VzvGYZIRfn+LQuTwIgmRi233R2FwC2sz5XdtBjmfLSh371PtsLAu6RsORmfG0XLbMZGAZ86366L+N7gAeP3QUPsqUtAiSgGkBedqLvkHzAN8CaP4CcLSkB8cDC1NN6BMgHfAK9ZXM5/871IVVy7Ry7/n6OS9q8AoimPvd4tKwnMJbrUtcE7vwODAXiO+sNAYs8kJGiP+QFQGVnbCRno6mHbQAmc+4noBmoihxFyPvdZ6CuRQ8+syuyBY4DjENEzWySCTrOz9muOlkt9ENmEEIYIMzvhACJjpwBTztwskHQnW+kX+QkK4dOWRCCQLCdYrZlDOjedjrHNON/Uwzp31vnyaRtuPWps9JmX2P/2jMJnx1YOUHC9inRtdbFVd+aHF4BuunnrGv6irajm4DalLXq1/TDaRPdlVUGwLfoAKmIzEQgJcOuZZ2YRi+Q8IgiOsHPAPD5sGzJnT6mPVlsNH30jDniI9+FyJIByLYQGfSfvX7rt37rEVuc28mmtRepIhazGeMccmX6j/adMsZk7/ENyFX+kb+XFZdtlhPj/G7bYfHXAiOLIMRmpIcteZ/1rGcdZDX71D8LtdisrduRujLpkHlTJrtY0nrQ+qNvbMEcRJuQNog/dem/2OFP+yyWsDDKuPJV4rR7ydPvfGAWksROQliJIci2XnBlzuDsX+Q3+eYM29hW+//Y6tTZ9jkti2nb/Cy/LfPRua/IPWNy5rOmnXZcmPelPv2jvxYeOPMT0aqfzt80vsYbgUa/kM/JuMz95Gk7WySc97Ko+f9s5eo6i34Q2TKRzRvJkOxSRsd57aE7yFdEnPe+c734a+eVr/iKrzjGrRff9DhNsrDHYvqbqY+5tv2T7z76Vx+986E//NCxIE32p/rokbmFIw5kdvfWuj3u3rs+Op25cdu93+mpBQ5ISGSmrNOXvvSlx7zVfMQ2xPROhrrYI76u5oJHez/60UPnEdj8lLkOIpfOa/NsX/yCe9iTNlhUhPzPHLnviR8017aIgx/kq+iStvNDrrfggu4aM3pBRj1v8Z4PYsf8max+/oU/XY1Nj0vOsZUta/5Cv/hgYyFL2tyO3vQiI3bFD1jQJKbzn4hYPpRemsP088qMP21Ht52nzZi+k33H0V1snnF33vNE5kFtH7PeWV7PMXdt3M1xZpxr2c73u/nB2fxpyuZsfrOLO7s27eaQq3JW85B53Szv49puP+B7JGn3I+RryvvYYx873vp+Zy9nOuGe68zXM626frskcEngksAlgScqgYt8faKSu+67JHBJ4JLAJYEbJfBEydc8QAegyesEjM8asCMPGtRbPUD2A/HqAdHvwBQr4oEVCDMACnIFAQIAyvZe2VrU7wBkoEeIF2BQvgPM5KzMEGo5wzHAEWAVAArckVEExAFqWz0foC3biQJLAGHAF8BSSLKcfwjAy7lVQG0AK2ARWAuMUj7gGaDXoE8exD28rh5gI1uADpA3W7sBrQDRyQDph+IVCdCg7Rko0MBHdGb3YN1lTvJ2AgwTcARqyfBDvr7kJS85iKaAqfMBv9u7A25WQLrxRvICvoDkCC7go/ExHkhCZ4nZdjBZRiv9jP7Qp4y3cgB6AHnjDohTpvYZewBmwEPZRDKjgMzAZZ/VR/+Q6PRDVhlSprOkphwmuD2B8DnGc9x249hg8Q4Iiy5MndBHtotY+o3f+I0DhKXziAcyYIfsKSCyvgPeAbW+TwalfiMibPOJLEc+IlnIS/nGzlgipMhbvQGiydZfzixlw+rINqoTKG+56TvCyUIKgLdXZJlx1jZjwg8h1GOj01anzayAz5XNuS9nSrMF/oJvkFHDF3lFTk/AfQKZO7+x8gkTtJu+YufjG1xuW26dvKkdNwa3e1tbT3lG51pPWw9X9U7bmD5k+qMz/zjrXfm2to/U5T6LDmSOsg1EK58D+EcSiCUNwtNpfl7GJTLpIx/5yAHg03llWdwjhsjaQjSwrxAj7X/TvvaJ/Z3vk9ElWxAphhBgj+xM3QgRZYrJyFiZcDJW2Wli49limchXzLLVKdKNH3aPxRP0m01ZeIIAYq9s7ud+7ucOm7f4gY9Altgu1PnsL3vZy444kS1T+XfkLqLSd8giWXRZKNCxdTU+/d3K7+lnCCbxw1yBPPht//gcviZng/P72UGBT8l51GShbz4bS3UZS76GjLPdecZaP5y5Sz86u3M3R1jFx5UPmvognplrkavMSgS2MWm57WJD2+j0R7k/8c/v4oIFCBa50CPzFtmqtpunI2InUp7f7+xl92rnq1/96kMX/ObMV+3MvE89bMaW1WxMGYj43ua85RE7+8AHPnBs+8wHGx+6KXOTrpMFnWzfmz63L5w+LX5k+tE5b4lcc502/Yvf/xd3/uX/+C+PfuoD+0Y6sk/EtPNNV9m40QtlhawL+TrjthiD+JSpisRkT7LG2SAZOHudTfEFFmCwq14QlvLYHv/Etzl3mU3T22znm7Fp8jp6Yq5soRWSmcxlrbp/Hi8S2Rh/Md/8gA/Rbgsesy2/Pptb0WFt4D/aVpRjrM2d2TCCmXzF2t2cSD+VSzfNSRD75u78krmeOvin3RbC/Lg2a6/Yzoep67M/+7OPDH3tNV+ZNj0/T/K1x/o28+K+5kwnV9fNuUHsuhdY7eY1M4a3j7jp/tW8pWPqbeYRPT84k1PXtevLjPer8qZs+3N8wvSrMz6dxaOb+nw2b+852mqcV88JthnOP+TrnAPl92TPZlviB9p5HPd6t5ynP+M68/WmMbx+vyRwSeCSwCWBxy+Bi3x9/DK77rgkcEngksAlgVtK4O8y+dqrzfNguQLM09UGA4GVMhve8Y53HGAv8AL4GBIn5GuAX8BaCBjvk8nmvmynGfLVw75rgB3+sh2wdgC6EIG+k1EESHWNchpsU5c2JNMuxI4yAnS5BylnC0fgKlAPgAakAZopO+Ruto8MAZVzH1cP+gHVlA8slQkkCwAQBDxDDk2Q6/6D88furlreAbc3PZinfw0MpOwVYbEDeAK+5F7As231AHCybhDJEww7I0S6Dau2tf4B0IGOQDuAb7aRRBLK9EEAILlCCvo+xMKsJ58BiMA/wByAzhgHWM+Yq1cGBIAu2+Ea94w9mei/Njz72c8+ssGybd50Bz1+E8xZyfym8e7yJ1B2BhRP0J1d0HMgNnAdSeEf4pLtki2gUh99JiekRc4J7W01kReyYQDyCA5Aqq0wkZD8AzvNn8/ATTKPXWu3eskw581m8US2gw7JTtfc53NAUPYFgAbs0hF1uI/d6gfbpyMI5G73JCia+DsDd93HV9CfAN7IBYRvn5V3VsYc5wnqtz9ZkSQrgHUViiaYvdO5ee8OwN3VMWND6/qMJdNXTsCz713VtwKIV7Je1dv+pducOullZ3iJC3wcciKZTw1C0zu6LfYhqGypyXfk/GR6ioRxj8w+W/PT8WRGTvJ1Jcf4Sf1hO4jhN73pTYdPlI2oLPWLMYgw9kAv2aVzVrPtaccTZa2yAFMXwoTf5ScRLuya7ycfMZFfQMQh0+g8kkT2qsw7tozY4Ve0Q1ZdH0OgDnL6kR/5kaO8z/qszzqy+Prsx5mJPeWy8u9Tt/k48mKrFtsgYJEqyFRknz6wWbHdIhM6ID4gYsUd9xrLELDu026ZdBZR2YmBTzT/IX8LghBE/E7K28XwqeMrv9/+qO3A/MiuAt/3fd93ZPLRTXOJFSG0irepexc/Mm8hPwS8sTQves5znnOMIznw9bJv6QRy0YKbJoCTgSwbFTntdwuVsjuJdimfDtt+mr+2uOErv/IrHziXukmrkMLsSaa1mIVMpI90zr3mVci2mfGfcna+Zcqk5b3yZdrCvti+RUf6KMawRzFKv2Sni4Nf+7Vfez8bdxVzeo4125HfyDxZwvRYRq1sTOSn+Qr9Nk6u+bZv+7Zj8SO9br9oTCzSMA+1U4N/2kd/zKNa33ohRBZ8ZmtzZDmfwHbYuzGdcbXndhm3+Em6K1aLn74zf6cf/GO2IA4Bz68gQPXLwoZkvq78fb5TX7bLlqVtfobgtYBm7mYy9SI2wYci0JHU/Jj7zGsmuT/1pNuw+21+3/599mulr7t5xSpmt42vfMz0qzMW99zjiZKvt51LzLpXcmq9mvOIvn5V1pRFPs+58U1znJVPn750VcZs32o8HmjjnYeOLYBbB+b7Wc9Bmvq/MurP7tmSrw/dI1+ffpGvN43l9fslgUsClwQuCTx+CVzk6+OX2XXHJYFLApcELgncUgJPNfl69vA3Qcl+gA3Q1g/hu4f0+bDqHsCPlfQyX4EkQA+Aap97FsAp28OFsFQPQMgrYAfwme1NlQ1UA24CSQF7OZcVEQTcCgGbDACAKkAM+BKgCIgKPJUxBFT1u/e+91771aku5B0ADfDje+0B3AKI3JMMKISOTAvtco97ewsz/ZlAhTYAkADO+gHETEbE3HpZ37Xfv2x5OAGaBo0ydvOBe7ahgZQ53q0TPf65J2MIlP/Qhz50bDEN5PviL/7i5TaWKT/kQtcX8GLWuTKl6CcwTGYjwBdwCNQ3PgA1JACwUSasMQqI32My66c7gLUPfvCDR+ak8ZSVBtxDsio7WVPGDWBIr5MdSv/UJ2Mr90ziNwsOJiDXIGcDad4DMbucFUkS+U277nGbCyr62mQEkydixHgiYt3PzoCMsoiQrjnXco5Z2h1gBzhPpvQbkAvU9ZdtDGc/2BcSwx+d0hbjwNbYqfEGYodcJ3fjikBFAMdWs0Vlzoo1RsluBu4iugDUsl5s0ZgzTqdtTJ3v/k5A3G8BlGPrZyDpyu7afgNur4DXnd03YN92M4HOVQZTt2cH5LaOxvanfeb7lb9oHe3rVnGq+9Jy2cWtWW9nGc227uLi6rpk3Nsi0x+bkO2E5EC2tV0mu5L+It9kkCP9EW8yXOm++KAM2X/ICv6CfdDJzsxrP7jygfHrfkMGysh629vedpAXCCf/EDJIIORPtlnXFsSPrcRD9qZ87e/dJ1ax3TXiHtvWfgss+EEEJDKWParDIg1EBSJQpp+63vrWtx5yEb/tkMA/s+eMtXmCbVT5WD4csaK8+Oxd7GqdmPOU6W87dvlNm7Wd39cXhJk2IY0RQF75m+yQoQ05054/EgccISAD8bnPfe5BxPA7sqN/67d+6yC7bKWMCM2RC9OPrMY31+xscdp3MkbpEsLKdqr8W9v6vGcX05uAj01Ebvpsl4j3v//9h85aaJSto/lsC13IBHkn07K3rM15yTKx2QWSjn6IKZkT6Ae9tZAAuaUf9KdjS/Qg8wD3qFPcpl/ma+KBLWJtb22hgUUS7Gva2Eq+Oz+38j09hxC/xCtEMJtk6xbVmduKQRZIyEzWFn0yPquM3ozLztcl1lgIQN62cVY2UtsW2vSVTNj8r/3arx1/8T/iXcrPQgRzdCQt3yFD1sIHhGfPQWesjn/NvMH8yx8C1WIS868shJrzrKnv8ZsyntkgYtNiF37C+LMpuwSYI2uT5wrttbDFFsLJ0G2/3r48cZh+0i2LIWQHm2tbHJGtsXPdjDddbhYQyN6na54XfviHf/hY0JXjBNpv9lyg519d5mre0X5qzg2nj9vNoxND5jxkFf+mHazi7yomddln84YejzlPaR99m7Z2v1Jnx/szn9l97xjazyQznrR80/bWkfyezOm+ptu68/Pz+5vmXz0O7Z87ZkzfMX3Kbnw/jniFhDtO9h55q46nX+TrbYfyuu6SwCWBSwKXBB6HBC7y9XEI67r0ksAlgUsClwQenwSeSvJ1PijvAOj5YDkf5HcPoqv7cq0HYUQV8gQoCRhGniCycr5dZ7J68O1tDwHeynINsA/AkYwT5QLxcg4sgCl/2c7Ub8m6AMIh32Q+AHMCcmt/CNkASMCzkB4BhNSNJPWbetQPxEHUAtj8aWPaEzIIoNikEBAymXbJxtRHcgFe20YNoA1skqkhay4P85F1QIrVVnkZ3xUw079NDZ2AVR7gzwCBCZ6QhzGW+WkbwQCODSKcgTSrNqzanDICunoFagJyyY6+IQSA/nTBd8YbCIpIzfmtwMmcr9vghbEExiPXjXeIfsQ+AJU+0oHoorGT5QMoDIBvjIDOwEfEikzPgJD0CPESGdMZbQf2p3z16id7SMa2PgBs6ZPfcrYevW7AcDVmE0heeaicD0q3ZWsBcZGm2pKsUuQBsNx5ftm+cIKUDf54737ylCmF3CBfmU4A4GTVzDLYm7/YvTK8j435zP7jE4wBOeYsX6/GPduEs3vArfFwL12lH2zOWPJHFj0YKzY7yfKZbdckwAS4opc7cLRlvwJAbxM92qZmGT3W0/9Pvz7bOAHDMwBzV3a3fwX2RT8msNxkSl8zr0/5XXbHtR6bCXTfZkziX9vfsgekwq//+q8fcQQhh9ChV3x6QFu2jbhDZFiEQS/5HUQG26Hv7Jc9WQiAfKWHIRmVNYmh1Zi1zuU9nUZGPProo4cdOHsaCcTmEBV8XxYUsV/ksXZ1Ztr0z3NMemw7LusnG0ecsqmc6ZxjA5BrCDqysw0xYto2strBN2pD9IEvRez5s9jFGZ7ZaSJzhOjetL2pey271uXE99yf83L5DH7ceNsFARGlD9qBoJEph7Axh+AjlGPMf+VXfuUgjPibb//2bz/8jLJlHOuv/iEb+W9zkSZDp7127J3xvGPftBGfjQkiTgYiudJTMu5sz2m3Xf+q/JATfZ1+W1RA1xDsth2mS/6RpdhILnS9M/797jd68U1QCAAAIABJREFUST/5c1vUmu8Y49ShfLHHQgJtl0ksuzb2O4nh6I64ilh7wxvecCysMWbijnGxLbhs75xfuiKk51yl9Ww1TnPOoj8yTRGC5iBkn7OE3W982LtttemBOZ7seTLqcZl+s+2y513kJJ7SM+e0mvs4/1QcI/vEX7/zX+IlEtqisPQnR3XYoUb7tdfCOXJqQnLOIeZn7eLTLDaQfWxxh/4bh9WCifbj6XuOgTCO5OQMX2SsWC8us6vYIPs0tshPC/7I0gKqVfzpcVSWsi1QID/PCHTLfHzOtd232oFAX+k5stsCC4T/t3zLtxxzCHbXJN4qK3Tqks87GWU+0fP9Of/YzQein167TbuxnGMy/WzHgzk3n754ZS/t26Yfmr5uPl88MLD3Psw2PF7ydbZnZe+rNrfdzznFamxT7k3zqV38eqANj+FBMaF3s1jPYmD/tqp7xvs5jzo+37mrmzknNtsOX2e+rjTy+u6SwCWBSwKXBD5RCVzk6ycqwev+SwKXBC4JXBLYSuBvm3ztB7kJ4t70wLt7mGsgPR0NaAAIlgVgm0LgjC3xkIrAy2S3NpjQAJyH6QClTbhku79kqyJQfAfYQ7jZFhHACwxBrKgrW8UmuxYQDHDxl21NvdrmrlcvhwBCSnmfdqjLe23IFoTakKzZbIv89Kc9/c4z/t4zjgdY/U3mRQiegN/Ks20v8F6brOS3kt77ZOW5J5lKObM2vwXc87rK7AgwMQGmOaYrEGUF7vQ4e4+sBLoD8WxxKUtyZlWtwM2dYbQurgCsqav5TBcA+OSIDPAKlPR7tqQFfAInAb4ID7rg1dgD1YwrvW1CPeR89KHBD+Qp0D7bINMH4wJ4VA+9yhbX6spWxOoEcGqz65MBpq5kn2URgusA3SFb6Roiv7exbPAkcp1jNwGbfE49bFTG62te85rDhgDD7BUYmzMLEa+IBEBttkqdNtx2TJ7GgA8ATtNBWXcyyrIFYgPrrVsZ14CPIX0C8OdcZqBqCFnyNAZ+I1PtBoraDpG8cj4mYJd+II+0KSQtoN645QzO24JmkWWDcwHepp6fgWY7AG81pl3+BAKnjazaN/u2a9dOBit/Mft/Gxmcka8H+Hdvu/Wp46u6Vv5qAosrv7PqO32jt7/8y7986K4MLAuIEDt8vHvoN7JFxpfsO1mbfA3ilY67FnmQDDd94S9+4id+4rAxxKzMqRC5bUvTz077zRjzedpooRO9RcLwRz7LUFS2a/kM2euy4BCyk3zt8hvwb6B7NW8gJ37QAhTEGTn4Ixf18BfagBxDZsr+41dksjXBgShjlzJkxVzXkR9fHfJV/eqLn1zFh52t+D5zinmN7/mGbINq5w7t99lv2mBMLeTw3nhqL5KID+FfxD6+xjwAOeMMXr4IyUjmyfBsW1355NhME403+RcyoXv0wHtkFZJ7brXbc8DWr11saNvxXqxwlijyFXmVrFK/zfZO2xe3zNFe8YpXHPMD2c90gx50zCC7d7/73YcOINxsp6vsJk3bv3mfrcHFLnGS3viHeEQyOp9Ttjp7Szbu9Gu39XOzX8abvtu61xgg6XOERM5YpUOIRVvesn924YiGPppgFcNX8TD1WzBgcYWxEO8QkeaNbCy6Tt6OtbCgQQa87Ht1Gkc+y6INNmsRiEUl7p/Ea49N2tN2q91sxxzWYgQ+yByWv2QnHdPaf0xCT9napSwZ+/yX5wd6YPGKnQbYn/Fkm/yN8SbrOaZtY9EVdsFm+URjwR7tUkJfVgRok5YdM7LwgkxlwFpMRrfYwyRfVzrmu5ntuZojaHf8XOyz27mLtbe15alvqznEnGPMOdnUz92cYo5H97fjy/RzZ88IuzJvmrOt+pDvVjJZtXXlR1dtvcmnrH7v7+6/L+I1dbct5Yge+mLe23pyyOnedsUd9+7rz71tiWf73fe0hy7ydaeD1/eXBC4JXBK4JPDkSuAiX59ceV6lXRK4JHBJ4JJASeDJIF87k2MCyBMo7QfGFYjagNZ8AJwPpw2oTHA81+bcKavDAWqyfYAnAKm+Zz7wznakrasV3AEHlKcOW5bZHlJ2D3IHGQMYRgABXIAvwBYZLAgXRAtQ2h/QyoNrtjr0Pp8nODMBqQAl+gxkBIz9+b//8zv/1/99NysTQakNyZr1sOxfE0tAJpkhAFxt037tBGb1Obnep81+0xagVbZwzjaNIWyb0HNtSOAG39OWCaC2HuzAHgC1bAQg4Ate8IIjmyXka+tZwJLWnekQQrrnNWBMsjNTXvS+SXoyiFy9B4rLQqMXiA5ZD8k0RSgC38iYDtCJkKvJqgTohvADCNIl+hOgmfzc4zrgZ84/BAQC46MH7lOH74DAAfK1IefH5ozcbF13k6OcQFnsYAXcNNg0r/NbZAaMdZ6azCZ9QVzaGhFZirgEhIYwAuwjhHPea4/t9A3GiF7Lwnn7299+bDeKjJCdRX+zGKF1TzvjI+b30YH2E9HfBvKmjbVMjSt7BJoDoI1rsmAB9OyPTkwbmfo8fer0ZZF3A2YrP9vt7nu6/LR/ZT8r4HTV1pUNr3QtbUxdZ/EgbYytTp9xZu+rPqWcVd9z/eOVYfd7Vf4qdtIR5IZFJRYm2KbSlr7iBN1CrNEh25tatCBbEokh81/GHn3KgpcGld3jTEuZirLxZWJ15uuZLnQ/4gPZlkxBBLE6bfvJlrXdOZzqZmfa5jf6HcKrx7fHqW1u6nT3Jb8l/vF1yBx1i8OIEvbNH1tMRC62Ns3CFERPyuNjxUmkJZ+NKEIIkZFrknGaYwgSx7p9UwdbF9uuph3E1+QaPh3BI34YXxmxIYHEZ/Lk3xHKFtrwh3yaPooFYo3MXeSX7F+/I5xXBGXbX9vxzubi69JWfcnZnQgrbUWifd3Xfd0DpGXiVo9f+6WU16RYk0Tek8vP//zPH1vZWoiAZEOK9Vxm5QP9Tn5kGn3/pm/6piOGZBv72DQCU6a5BVTij36ERG7Sb/oCPvwXf/EXD9mzA1v7mnsiYNnId3zHdxxzE3OnVfycvqjLnz4y+mOugEwVM+m9mPHN3/zNx1gnfuRa/gJBK0OUHJGl2mkO0O1pm5pxI3HRNWxF1qs+sg0LOugi285Ymo+Sp612EdnsiczNhbOwBFHNZ8mK7fnH9P0zHme84ofMA9kLQtK4mQuy896+uO1sRSSmTLKS2YrMZWPmzXyuBWHRF7K3pbcsW2PKl+R4iUk+pVx+iP8lO23R9+xM0nq7ej/9nuMuzHmNv+cNWbQ58qDtYdqxz5N8nf4o7Z2xYGWbM07u4v6McXOesVvsMecCadMcv2n3U4Yrsn22ffrrMxuc84yd/a5sN75wZV9n5Zy1bzfvWd3TMl3NsVouuba/61jtd7Ezu1uYS2Sx16GHDz3t2Da4bW/OgdqvxhdlC+KpN1fm69So6/MlgUsClwQuCTwZErjI1ydDilcZlwQuCVwSuCSwlMCTRb7ObI75UN2V90P9/H71uR8cU4/v5oN0HtD6QQ0gKIMEUAeosEo9GWi7dqTtE0AIMNB9nQ+gCEDAFgLJuZW2wwNEAVxCzGkTcBQxB4ACwgCIs3UtIAahhHwBKsp2AZABW7OK/wy40/6cCafOAMXZOjUZlb5HygL1gfaAXG3qMy6BS8ncTeaH8gGRIYX7wV0bZTUAgD2AIwkQfa7X9gBrQEF9TDajsskVqJWMzPsP4FZNP/TgdChjkwd2bUYkyHyQ7SDrJuTrfOBP+5XR+uR9to8FTPoDKHhNdvPcfjZbzfqdrIC7ZBjCNKSoOpUfeZJR5EIXAHvIRuWoo4lfMuszQbVb+dmG2ueQttkmGKkrw8xCA4AwQByZoD2Ae5lQOZstRPncHnKCUjsXmnFq8G6CJbG1ttkGnUJsIxmAuezId8nUldHlHEHyNcbZWlHWEzAbmdPtn3apfvKi78hOpIzPtqwkhxUYPnWu9bzBqPZ1Kz1dAYWRpfEKoQ7oB57zU4BzvgOo23bfcp2g6A4InCBr+68u47Zltx4ExM1YzjasQNge96ljsw2zrrN4sQMYd3KZ+rwDNW+aOuzkNm2gfU3776mrqS/+yTnStoSXiWfhhC102QKCBzkg+4nPYdd+R8CJHXzG3MI6usrXsDOLESyuee1rX/txWeSz323f+S19QvA5K5UfZotILbbMzsRCfUTKyBCTbSiLLCTBTu4NxLc/bHJhzjPiC8mGn5AhycaQIuzee7FUtqPdESzCkAEolmX7YT7fAg2ydZ8zxBEkiX8BjaddTT/Q8auB7p0+TX2JjxczjK8sOxmE+sUPuh5pZj7DB9ppI8cJ8PNiigxkxBdiCzGjr5HrnEN0GzO/mgB5+705/yIPdZKzra8t7LEdapfVdc76Vn60r4k9IMXe8pa3HFuuytzUd7shrOLV1C3+3zwBKc3nI85CZHccIzOLBsRM8cFRBk2+9pyi203u+s8m2YKdVugW+0AK0jljEMJ/xpToRvuEHoPpT31GDFpoYGGSmGHbXjqhjt79I7ZhvmlraDE221TzAS2rlU/quvU/ZLsFjRZdOKOVHzEW2REjY4YcNPfWJvK03bF5sm3JEZEvfelLj7Ynw3wVeyOHlQ5lPNg3HVSX6+gGcj47dqSMVeycMd1c0NzJ7hSyy8lXjNZG/VOXMTae/IhFHead5l7ZkWM1nurJ/NzvM0twF/Mm6a8czzYydPlYGbS2W85iyKlDrWuJ263zu/HvPsxxWc2tO37N/q/id8qIn+h7MiYde9oezso/m5fNuDH9XPdhF59mX1qnZhunb5/9uWmOMduwisUr/7e6Lu3s3/Ld2Zyo9WnWFTvPeHWMOa69l9l6JofVwuZsM3zXud/d6ti/68zXmzTm+v2SwCWBSwKXBJ6IBC7y9YlI7brnksAlgUsClwRuJYFPFvm6A69WjT57YOuH5H6gzj3qAZhkS0SgDCA1K/NX98/6XNMPk2fkK8AWECIT4Lu+67sO8gR5mn95eATwIt2AO0jP/GV74cgnACyiyD/gajJkc4YfsKXLX4EFE8SIrEICAyWz3a22AOhsvwhAB/zKYpG1BIDsNiGOAI5Z8RxZJUOI3IBL2aZRv1zrd0BcZ1u5Jtm1+uR3r4CugJXZvpn87j2EHw/kADcgmYwb40vm6tCXEJJzrPO9NvZ5vwDtAAHamsyxjEnakCzfZJ/mHqDdBCqSyWwccp+++pdtaoHKxt+YJMs1ZwuvQG/tIXvtTZv1SXvohmwngKg+kIuMH8CzP4ChLeoA9kDykPozW6NltgOhzsCptqUdwBMw0ivQ3rm9+h3CGcCJALGtnn4CsgHOtpmmt8Bz2+7JqmEfyeCNjqcNAZ/ps3oQGfQjWxCTSYNmkUWDlu2fuj8ZnwkM9/WznG6X99k+GqAavTWWtpBExsrgmVso7trW49agYPvIvJ+62r6k2zizf10XEDfvb/Lft2nvbQLXykev+rHTuVnH2Rjf1J6p42c2M8HQ1pcZv6JT9IL9WkAks8viHJljWbDDByA8nbWIdEF+uKZteeqtRT/vec97jrNCLZB53ete90CW9U5XpyyyYEU2OkKLr5Fx5nxLcdCf7DY+j505bxkhwu+f6cxqPOJXJ/k6gW7X8RHOAEfwiB3+co5rzqNEkIiliGr+khx8x+8gphBKyDcLVfSJb0msS/zuxTj8N/+kvFy/Osdx+oT27e1L2/bImR7whYhBMcPv/IH6xDt+PFnyZMCHvPKVrzz8PZk/97nPPfQmejEB8tmOqT9TztPetJEMxGHkKHmFfOz4uvKRO3Jh2q85gjpkWRtb5K7dC/S9dSZtnfIUL/hXma8IR+efkl+2uc3Y0GcLB8QZxBqSd2a+5tqey3ovvsiaNX+S+WoBHb2w4EE7V8Rcj/W0i5WcU3fOB7ZAw0I224xni+3owoxTdFd2LjIx29Xa6j6LD6aPar3omEr36SICOxn3Ml8tbsjcJvean8nQZE/sS/br+973vmPeJm6L7TnHPXPI1MXmyCBn0075qKPHwGIFumFhib5ahEbvyX2nw6t4mXkJWzNXkL1sPoxIzpbv2i8rXp/5D2OgHxaaqBMR28Rv15Oz5HMUyW18Rcds7eMP+LlHHnnk8K/8bu92EFnF5nou0ItHdvFwF8s65t1m/nfTM0nat7tutdCldXHG0TnP6f7PWNjznXnfbec1fV/7oZ4X9tj1+zP5zbbN8Z+xpNu7GqPVd9MmVmWubG4Vq6Yezc9n87Eu7xgvbOvHKebdL57xjGdc+PhNwr5+vyRwSeCSwCWBxy2BK7g8bpFdN1wSuCRwSeCSwG0l8MkiX/NQmoexFZiePqweGPMwvrqmy/beynpgEzANGAmgAro2uBjwZgJNE9DLg+qqvb6zCh3IC6gB2AFEsiVeAwwNts1tvEKIAtcBmYBkfQAqAa2tvAckhXwNcJjtY0NWZiu5+eDcD/Q74FddAGjguYwN4L4t4QBLgCfgbkhDr9lyCqCUv5xBC6Tze86sVXayO/U9xGx0IVmy+upPf/TX70BcIBwAVhkZj2Tsyg7SVoSc/gOsje3f/5S/f+exO4/dB1DJQDv9psxsFecVWAY8DIFMvuoMgeo9Utifa0N+57oG05It1VlTU2eT1aV/ZBkCNueG+s5fCG59bmA1JLXXkMUWF+TstMhIucBkCwMQC0BDGSiyogIQNsE2Qd8zkOgMXDP2xjgA6gT1A3LSKaC1DDrgJRAR8Iq8AbLLUgVuut64OlOSTSOSECoy/oDIwPRekNC+MHZnQUYWStAVPiHbtMZupixWYNNtv2sbnHJtfUhGEVBbFixQnT7H1rW1t3SbgFWXtarnDGhz7w54931nvk8Qt33KKva0v14BpV33TbGrfedNcp1+eqfDuzbd1K5Z/owfO7m0/Fbj1H3MDgWyX50VaNFBwH+kvGw6dizLPRlnKzC72yq2sB2LEPg65GvIfW2eCw928TkLQJAqiCy6aUEHkvWd73znQYLIBBSzEFEys5L1mrG7yc/kd3Lwb5IUU6dz9iiiRAzLIg7Z/+yczJAmfIDFT/7xNWIMH+p6vhcBx09apMKXmjOIXfkT33IGu/fK5HcRWrapzQKgm/wm2Z4RIZFTdCty6O9blupTHr/rbFM+H8GFROZXe07TPm7OBT4ODK/dJyaInnvVSbecISx+2v2DXoWMU+asczU/SXlTdvrO98tMprsvf/nLj0zKeXZ360TKCDFqXGUEI8u++7u/+5gr9Nnl2mPepXxZxshM2/hmh4iOXy2zthHzQPeKschhRFyTtzs/PP3v9B+JleYD/+HP/8Odf/0//+uD1DUnMT8Lkdz6MMsUZ81P/Zlb0gs2G3KzZZ92tv/O7+wAsW8MzC3Yia2Fke4hcuM/s2MFn8PuxFrxm4189Vd/9QNj0L5LverxXTI6U2b7jW5fFl/IXJZZaxGathmDzgS+jd7FNsmbHSmP3Mw59Mkfcp5P0x66SZeQrubK6szxAfwL/5gthi1wdD09JDO+5+zf1Glt46fMEeixzGH+lY33rgKrWND1rPzT6ru2+akjc04750W78qZurvrYdtW+a8bmWcds48rmVmWf+cHZz5bjlE/HrdXCtbM502zrSp4rH5mx3snmJllOvz5jwG3KnXbVc5mVza3kcGxTfPLv2nb4VDzXj5cELglcErgk8AQlcJGvT1Bw122XBC4JXBK4JHCzBD4Z5Gse4PrhcQVizQfQ+WC4613KCqkFIHEGlDOxXvziFx9AU85wawCnH0wnGDof+mfd7gX6ILac3+j8PSvuEVvIk37ovAmYaFkksyjEJYDXynsAotcAOAgjACQAXgafP6BPwKZkd6ZsrztAIIATINXK+p/7uZ87zu/7R//NP7rzkodfcgDRAKMGNUOudT8DFDZYHLll2zWv2WpXeUC7ZOACbLXBn7aSL3l4Tw7G1b3IanIgE8TEF3zBFxwgO6IOeedVxol/yaRVdmcwBxh1TUDWHuMVgBUgeYIHEwSaOtZl9VinnOhtPmc8WrarOidwtQK5sy2fMw1l5sj+ka0CgF5lJ63AsJXddR9zT/oG4DVWyge2BmRsUCZbcTtf7U1vetNxfhkbNa4yYYGKySKK/9AX5Ikz7IDdthp1H5s7O9swhL8sKAAw/QbwAskRvDtyKOOW8bgJ1Jz+qj+fgZF+y7bV9BsBJLsFyO6MQ/6ETjeQvAIeu73t29KOXRuiZ9Mnn/mLvmf6t52f7vbtrmk/PPtw5sM6xuzscweW3hQ1VwBm6lvFhfwW+U1wNxnzrVe5h4z4Q4tvEJkf/J0PHothPvr/ffRYMAH4p7O2Gwb4iwNp3wRiu7/sRtar7FfEoR0h2CZyYPqnM3kYn5yx+p3f+Z2HH+F/bX3qPEmxEBlnm2Rn1SJCelHQ9LGtmx1zJ4Abmc1xju2QEXnJ9hcftJOPf97znnfEf/cjUPxuwY54wk/xIbKLySSLinpxTmJUdi/Ql4/+1Ufv/J///u75jWIwMlA2IOIlmerdrx4f7c+W601YTZmvbKrjb8rshVxin8Vm/IddKywGE7vjnxO/Wi/nIokmGnfzltZb7+mreskPCW0uMvWq/UXedwzp/vechc9nC858RYLZ8tZWr/xh23n3sculC8bX2avGEKlqZwG21HZo3mNxDh2STW573izQ6vZ2rOv4bb5E7uYkbMF8ZMbX1t3W5xnn50JD+kJnLcYwxtl2OtsMd9+7rZGj+8U98pNBTAYyUc0FWobtLzK/a99lwZuMULIkf9mr5rw5D1VZmWOJr7J03/rWtx6kNiLSGcQWjSAN57nm7bvmuLZvbBmm35kz277fdszIXnHTcRTa1gvX2m/3+LfORL/JgJ/gN215LbOWH5VV7vgD5fMh5lWORTD+xtzuI3TUogy7E5jXaIPrLFrxmV1mAcH0D7O/sdv4Xgu1nGHNxvk3dfFLq7jXfZyL4M58zspPr2Je+4gpw9me3f3d/461sw2r8nfzoJW/mfXv6pq2mYW601/Pdh9teezOnb/+m79+YOekKefbfI5uTxnOOeYq5rc/Wcl2V/b0Q1PePf+ac6lVO8/Gf85JL/L1NlpxXXNJ4JLAJYFLAk+2BC7y9cmW6FXeJYFLApcELgncl8AnSr56aOrMxRbt7mE2D70BcjzcBqQ5A8R3D3izzgZqvQf8IHVsPexcJJlCAKuZydUP4932BoHnA3s/kJKDrSGtjgf4IICe+cxnHgBTbxfaD7XzgXbWlb6FkAO2AYY7K7K3CwaI6W+2R9SPnLsqA0WbZCElW7brm+BqwB3ED8DMyn+AMrAfUZWtI3eAQMtwAkoNqIZUjVyS/ReSLORtQA/XJZM2JC5iCpgFFJN1JQsE0KYeske2qidnzgKGk4UQ8DnAxWoMJsgxXcgEfVYuJn3uehrMnHp8E5C0q+PMvakPgC2rErFJHsBPsphymODL6vNqXBuQ9jubkIGmXme7BXzsdhpb2UbIIOc0yqaRwYEcsUUkYNdZl4DOthljahGC/vz+7//+YRfAfiSPzJMG/VNfQEc2AjzNFsbAYffQHQQKor4Jx9V4TFtuIGv6qwardmOUe6IX9BtJpI/OZk6GOZtmg0iDSWbt2hnftQJIb6NLOx1f+cqUtwL7pr9YxYwe4663fUBkf2Z7ZzFod1/XfdNUYY73vH4XR+b3Ge8QLYmrSBILSgD5xv/TPvXTDoLz0//Jpx/24js6bHcFdkwnECF9NnjH27RPjEAMOfvRqwxJMVGM0Kcm8c50NZmI7FuWIyILEYHglAmLIGKjYgayhf02mL2Ldw0i32Y82o96j1iy9S0yhK/XL+1CDMuO14bEUvJjV+JqFvSIqWIpGVtQpUzkCbI78iVjJJ2xsdsFXyPDDtEjs4+NJku3fX7rsO8z91np47TVlT5331NPCCgLa2RgWlDCpxrjlnn7fOVM8nXnK+Zcof0WnUDqkZ36LIZJZmDXPfuys/lc59W4IMidV4xcs2jAeGZL2ZtiFr23GOBlL3vZMW9FFiJGZR5GL8mAvxVPLOxBatn2Pn52zhNW808ZjbJC7eRgzkkvslhm6nz3b8aole0qV6xi+/puwR2Cb7U4ZhUL9JvO01sZ7/TaWczmxbNvub8XqqW9xkF2uUUWyMPYeI6I6LYbN+21q4W5pNiOmOcP+pzXjhftA2Y8OZtzRo/NCflOuih7me3zj3Pr/jmH6TgZ24p+6webl22KhDW+5jPI6xe+8IWHH6FfFgjYipn/8Zmv8UcHxGx9RuTSRwtn/HVmbtvTjHORi2vcj3ylnxZlWaBGn5t87fvbxs7I145rOx/U85td3DuLzas5QmSfNu/id+vG9H9dRtq4srkZV9oOu90dC6d+dl3x61Nv5z1T33b17uJuj81qLnX2+6ru+d1NPn8l75XffeC7x/DQjy271GOcupfkqzNf721F/PRnPP3Cx2+anF6/XxK4JHBJ4JLA45bAFVwet8iuGy4JXBK4JHBJ4LYS+M+JfO0H8t0D93xYD2AHJEHAAk+RociVZCL0A/QO5OkHydXDYgAf2xvLukE0AZsAj7ZVAw72Q3we0EM893itAIsJdHT/3QuEQdIAe7wmI1Y7kEi2OgMEW12fc1Z9zjaLfb6qtuYfQAGQCGSTXYjgBGKRoRX2yRJtQGjK8wxU3oErUx593ZS/z7JZgInkD9Rz1m7AUr8jAPxF3kD2bDPZwMwOeFjJfwIfK6CzdTZyWQHQZyDTtOUJfO9s/QwcCzjvmtuAyunHro+r8YpNvPnNbz4yUIzRj//4jx8kEbC7y9IeJOh73/veY2tV50cCdJFPSB33IG+QqlPXsi2rRQL0lL4CpD//8z//eA0wfx/YedrdLc1C8gNM6TXCBmFggQLdRhzEXhpQC7i1BI2e9rT7mYct/xVod+ajJyAHuM15hcBffQa4y3aUsYToaSKly562s9PxttsJ4J2BqCvwrts/feoEQldtbWB06knb3W3A3ZV/b3++s6+bbDIbQjC8AAAgAElEQVTju+rr2dhO0DeyDsGBLEQcAO9llnml0zlLlG4ae9lvbAbxyZ/RA5lVCFCEQEiNVUzjCy1U+Mmf/Mmjjhe84AVHdqodAuaipJ0u6Dc9ZNd2epDtaOECO9VG2Ymyw1zHbhGS2YJ/6sxqDKae3hQr4m+0CRmKmGMrYhS5INycB46IXQHqrSchqBBMCGpkHMIIwZTMc+2zJbqtVPksZX/pl37pkeHLvyF52m/GhzTZuvIlM65MXb1JDumHPmi7sz31FxmemK2MHufcc+anVlmwsy0ZA4S1eRBCO2dupv9T/2NHLYsV+U9u5jP0/t3vfvdBrL3+da+/8xn/3WfcXygzfcn0NcgzxKNsTfpvQQ/SMbaS9htvcvu93/u9g3xFXGfh1i4Wtp2RPRtGNCL86F/6tJvfzRja5WkXWVrUx9bYu/hkPNl969qcZ0z7T+y36MJ8yTyVThsnc8N5XIW65x//gYDUP7vKsHuL3vS1512pW/zix+gjn2AOyU74qt51ZPr2qSu3WXzTfkA8t5OGMTcG5obmA5HXjLOrWJG++43+8Hd0EPnvmYLMLOyQfZrMWvJRZ7Lp+SF/CFfj6Hfz9GQuI8D5F3povq6N8SHk05nBLRPzfnKln+Y6z3nOc44x6DN3V/Pbns+sYlVs8SZd3fnoLOK4TXyesaA/3xSDOzbNeNx2MP1AX3uTP506OO2/beMm39Dt3fnBs7lDyl+1eco6fVzFj657jtUc0wfi0T0SdRe/H7gXURoUe/CuIWKRqd7P8i7y9SYtuH6/JHBJ4JLAJYGnQgIX+fpUSPUq85LAJYFLApcEDgk8GeTrx/7mYweR8bHHPraVagMYDbIFBOyV9f1guHv435U3gaYAMUAiGXhWnQOCAW45Ny9l9QN6gzL9EDsfZLs+gNs73vGOAyCT6SHrx4p2gE8DZHnYDVmyAypmvS3c+fA9H+SzbSlwJ6SsbAnAEVAQkaN+7QK4A30QObKqsiWz34E+2gcwAvQjz4BrMpsefvjhA2wKid3g7MzueeABvjpyUx8nSNTj3kCEfiEhZDeHfE3WUXRglRky23UGOjVw4j59nJmRGYfZ/9axm8CeBo1WwElnjrX+rWS5s59pYyswbgJbU34rG2kbClj+6KOPHhkixgdICHhFwnSd9FWGlnPaZBw98sgjR1bPRz7ykYM0AQ7bvhHA2+3oNqhPBqxFAkjc5z//+YedKyfgpTpXxAsw1IIFPgKoCtSUzULPZdLS+UluNui2AqxWuts2vAIEV0BkjxU5Ad6z7SR71T8EQc4aPrOZlT50+am/F4W0zKaDX/mh/q5lFF+f9q3qneBk6/TO5027nKDjbE9sat63C16uax897WIFRK7aOn10XxNCBLmEMKCDbAEJZHzpIl1GHPZ209l6m97K0pMpbuGJ6y1YAMJP0idjok5bbluwYFGS7HILHhrojyy7rdPG/3/27vX3++2sC/y9dwuDT0YnGf4DwzwYhyGaYAxFQSBTFCUEIpJq0wPTEwXKQXqg0oM9R4FS6IFWoEJt5WBAKVCiUZAYNPHBQHQSJxnRBzomo5P4QB1D9568Pvt+37zvq2t9vr+9dzeQ8XPf+eb3PXwOa13rOqzP+72ua2kvokqGOvJR6UvXQe4gHJR6lXkm1vS+ku3bVn699XjnM2fM1ifktQoIYhWyg41YiGHfaG2Y/dOOmQWWmEG+CCrzB/1BbpAv/8VnyKqzL7p+ijvkLvNs2tnsS+Qa3erPcw6z8s3t93a/ax8C3DyEbyMP85EQMzPrdY5B5NJt6351TOuYlIU0dIIev/71rz/80yTZpl3GrhJXI4f4Iscjv/h4pNev/9qv3/vu7/7uI2Pws37PZz2UUT1jaMY3e9W/7nWvO0hHGakIWAsb0gf3N59QOlbsYn8WAHXZ4dbdKZPcO3Mw560qn3SW8dmcwG/mcfRPv83jEG3ioj2GjefUt+kDm/CPbiMHEajvfe97D/JDaWWy7P3fW8/YAvn5y6aRqMoyG2N2Id5aFDJLbbuGeynjjKgldyWwyZ5tznlF9GAXx6Yv2sUTx8leR1aTm0VW9qRV3aIzpVfxYc61yS9zaXqhug3y35jwxyrcpOx6Mn8zB4xv95cdKjXM51osZiyzNYZ2IdQ9OyBi6Z0sez4zutf7BtMv8xTPGxYTmKfQZYtonNP2OWXUMb2PmzEw57Ue5H3b/MoP9z07Rk4/07+t4v/umavn7qv2dZvOnj8yTmc+OjY97Wr66tV9dj4zfZ39z71WY7H6bcqs27SSQV9j6kjPjaYP3c2Pdu2cc91krT6wt/uZrE2+PvD5156vdxX3ddwlgUsClwQuCXwaJXCRr59GYV6XuiRwSeCSwCWBhyXw20W+zofGPPT5m4f4FQDVD6gTLF89cPcDY34HGAF+ZMMAY7LXVMjX2bYVuL4CU/Og6j7Zu1RGBqLyD/2hP3TsVQkQed7znneA0QFl5gP8fECe4NJKZxvA2IHUAdkAloAngJn3eQVEI5NkyiJ2gEHOBfTbB9AK/GQLKXkHbEO6vuQlLzmI25QfPiPnJvgzQYs5zg1iRD6tM3M8gKXIO5kVQHaZub36v2W+uvaU8Q7gWwF1PX7djwlSpQ0rPX8yfmmSh33/BpJWej2/m6RDt2P+1mTz7EuTU/2b75ETKcfNFpRhRAy13rIfBIcMWTqmHCIAEjgMFAZMAjgROysSPbrB9rKfHZDeNRBCQGUZJa2H087pvYUJ9usDrAJHkSxAYhnsyR6P3U8dbN/T4OZOtyZg2eef6UPsFrFkEYWyhik9y14tpJj6PsHP1oO2r/TN314kclf9nDKdtttgbr/v63db5/cTyGwffAZm9nFt/yu53MUXrOJM3yPyz36euyzD6K1xRKjLpKS3yWQVR2SHIVu6nHDaGGCf3gLy6a0MbiD+l33Zlx2ELb1dZRK6N9tEJIiRsl/db0VOno0/e5Mh+O53v/vIZmOj7DUlst0H2dELGDp2Z9yajFrZT8rP96Ka1tdcE/mqX+9617uO8p+IV22SeStutd8506fEddlrZIRospAJUad/2oGAYof8hHiIeJWFPv9NG5v6GD2Y9tG6Ov3Dyk76PsYU2WXfXaVJyYMvI4OVD5s+o6+1i99pXxMxrkMfyQv5KwP58z//8z9lq4MZB+f4T9v02dwlFRLEBuSrOVYvMmhZdvu8p0P8vD3P+XnzF4vILDhrG+FTLfyh0yohKMttntMk6sp/t12mHU1yn52Tc+ccgx2Zv9JBCx1SppaNx6ZaVu2Dc79eDBY9Ikt+xgIChKAFTsi7LL7LuYk35EX2/JPx9WIPYg8fxc4sbESoklX0iSydSxfEdr+ZA4jn7GbG87m4rG109qPtf8o2+sI+ka98I3LYHER7e37Tcxbv+5nEPV3DvJdv/bVf+7Wj3zKnkZ/IV4u0vv7rv/6Y18T+Z+xz3cjS+RZFmPOYuyJaVdkwfxELjLnzXcuiSHGdz/HyWSzwO1/HthG/jpGZbxw8a/S/lk1sefZ/FQt3MXrqavvUXfzc6f70Yyu/tvNN0eWd7cx2tS7l3JXt5LtV3FyRtd2OtHXeq9u4kmv3sW34LAbM/s941jJfyajPnzqyO362ZxfrHtK/pMDaBvfx30qDDSHrWHvj+kfmz3r0WfOyD31+9mc8+8LHTyV0/XhJ4JLAJYFLAk9FAldweSpSu865JHBJ4JLAJYE7SeC3k3ydD6gNTjUY+9BD2yOPPFjBPR80++FwAlb98ApwU1oRQOyvPdkQsNkX6aGHwUeeCLvzeith9oMuUAWQBeRxrj20ZAJZxQ4QUZIw5M98yN49pLvnGfgxQYNbD8uzn9oMQFLSMkQOIM13KdFLRs4DMJEjkhbo6bM+As9kEwHUUrIu4HjkGDAr/VmN4wps6P73tSYQ4zdAoAwHZTTtfyWLCyDbfZ56dSb3Od4N4qz0ZfYtuj2/3/XTcZPc3OncBCPPAN20Y4IyLdsVWNt61yDiSmarvvY5MqA++tGPHtlossYQIcjxmZmMoEU+0bE3v/nNB6gOtJUtCzR97nOfe+yr1mOxAtPosIwUiy2AnAB2GWmAyxAPTTBNP+IcRJbsFAsTAO7sGECqTcDPlKBMW6aMzsDIvt+T0cGMWeTtL7ul+9m/l48B2Opzl5NuXVrZxM4H3qUfK38de93p3cqGc50VkT+v57oNgq789Wz7tL0zW5y+dAeo9riv/FtnnLVNuV7ID6Qrn4rsUebWGALSxQwZg8i+7F28i5PuTVcRoYhHhCESXpxLBlV8jL8BlflMhAIS0SIHezDOLL3dWEUPESqIBFm0Sux7aXP6e7bAI9eefqr1Ju8z3hMQzzhGNuyXr0Gc6QtCCeHCh6yqNHRsaRvL9+Ke0p4W9yBg2BwCL/uOZ2EIAiZlm6M/Zzo2f3OfEFGJmT1H6rh55pNjG2K4zE1+UAlghKPysLIlZ2ydNrzyF6tFL63zbTNIKTphMdSLXvSiIxuPnHbXWPmL2QaycF2Zhyop8PH2EHXdLgm8ulZkncUKSGnj6Xoycy3SadmLITIK/9Jf+kuHLiNfEV4hO1f9XrV3ynnn71sXosd0DHHJRhF+7NsiPrI078qe5HOesLpH/NBso+/NixG7CFg+QBZ85k7iCv9Ef5B8Yg2Zkbf3/IzFecg+5KGSt0hVRG6qpjjXPYybuaX4ZNsPBCwCOfbcsXQXj2bsWsXdtpOMd7JVkdjmH/wcW53/cn1tyn7WqgnY0gLxTEb6bK5vUYtFMcbpsz/7s4+9c12b7z7Tc/c0986CUPMji7vI3ffGnA/zQsbyWcaDPC1isRDSfIQ++h5Zy9fR4a/5mq95QL6uYvdqIcCMda2LM2bt4vnZPGb1nLKL192WXWz9lEG7/8WMjTn/1hyr2zfvv+pvx6p57d2zQd+j4+nu/SpuTHnMWDV9Ul971Y/VuM84sItfZzI9/a3KDD8Yn/vELPLVd0oOn80ZtPEiX3dWcH1/SeCSwCWBSwJPRwIX+fp0pHede0ngksAlgUsCpxL47SZfA4w0gTAz+eYDYB+7e7hdrezPdYAoQGnlTIF2X/d1X3eAsbvV4Q3ezPe55nyYBaQDloC+gClZR29729sOsAQYJaMoWTe7h+L58JzPq4fuKaM+tuXVxzWwROYB5CbZ4TOADciMDFAmzup8WUTKYDYIBGgCugHggP1kChACUqbcnr+9N+wZSLIb3wYKVmAJIBCYKttY5iuiLpnNK4BuJ9MJHJx9PgMZdvoYMGPqgM/A8uzv1edP8GoHCJGR88/spWUfYG2VabIDNXsc+pjZn/4NgfqRj3zkyHwBVtpbTvngEPvO1V8lu5FA3qeEH9AZmS77CKGutGGDiqtsa9dj8wF9XdOCC1lpgHr3Tfm+HSiVTHagNL8BvHU+0BgpRtfZ9iobdgfI9ffeu0f3ZWWrK/2bwCV5AW2Rd+zAP5k92dtOG1f9bGBt2l3/dqbnM7jswLrpR8+u2brUvmn6vM6UO/PTu75MIL/vu4oBc/xW/nrKo20x52u3WAFcR/BYcGDPYd8hI8QLeobkb7B85QPzXfy5TChkgfLrynyLOwhYJC4fnAUeycS1yAAxIvvNnq3unUVCHeumfnS/2KgMLlUfXvjCFx7kKzJi6vbKt5/5+4xHrjP1vtvX5BKyCOnI38hEUxLVYg+xKf2eejr9YvrXY4YIIVMvhDNiij+RiWhxh+tnL8mzeJxrzjZMXe9Y0X59pXczJoZ0QsTbk9ZCEtUEUro6Ml3Z4Ry3Jr1nXNjNh/g2fhfJKRMSMS3zuP31zvet/KDvtEP1DmQVQtmcBOnUpWtXNtrXcw1t+8QnPnGUpzeOMoLZXS/IQa4h2RCzFpfZL9ffZNju5Lbz4avjV3OA6J35l/mW2GlREr0Sf8Qx5HkWSOx0aWY16ncvVkk7fWdOx37tzf4d3/EdBzHJfhHQqj/wT0qauydZi38WIfFZYqNYg4A0X0QQZ2sB5Yv5NDpoT2TnpKoK4tOiRPuwti62TkQ+u/ninIvMGJfz9JFfZLfIegQ2fWQLmZdOHTEX0xf+0YKLX/7lXz5irPE3LnyBxRyqaoi5fK7j3/jGNx6+NqWgd+OuTchsC18sUPA8gjiVdewfuZl3I3uzXyy/5l7aIbaTISJWP13HIhtzJONnsU76Fr8U39cxZTWX3sX01tc5J13FvfYV7Q87ts4YvJqn5Pip0/l+Ne5n/q3Pi73t2jf1sXVuF/87buVebXvd3vnstbLnxIGOB+13Z/9XPnqlh7Mvq77dxUev9GV+N2Ue2U2dSjuXe77WRS/ydSXh67tLApcELglcEni6ErjI16crwev8SwKXBC4JXBLYSuDpkK95oPrkb37y5p6v3YAGbr0/I1/7gbAJqR3QMh/IQ+wA0mQQADqAHEosAi524Mi87+5h3vfaJQtGBqnMWmQHQAowCKSxIl45Niv+c53VQ/98uJ5A5Tyn29gP7ZFBP+D2d/k+32UMGuTyHgCFVPY3L8CPvgKaAEEAUOAQQApY5x9wEIgEnALWAait0k+mxg647P65zmr18wTFIwNtQJD90A/90L2XvexlB/kdcq91r+W/MoodkJH2zLY3CDVBwsh5kkQTzM41k20cnVoBY1N/ojMZyy6XN/s9CYb83pnKUyatVztg7JZ7lckBQFYi0pi89KUvPQjYEBWxUfu8KmnILl/xilccADDA1N52SCQ25DXbtCoN1/uhKTeIREVo2W+2M6VWfcp3xgkIT8cBn4Bmf30PuEUmyPCxqKKzd6bernSkx23qVP+2Go+dzgHskRPkrZ38EIA2+3i2vbvH1JXZpuih/raOzPatSIT2TXl/BgDudGgF+M7rrWJBA6Crfvn9jPye7WmQuPWvxyIEaMeg6RMSKxA/CA0+i92LEUBz5Vnp/arEae47AeuWtT6lTKnMQ/fhD5GqFjCkz4ktCBPkCnKJnSERk7U6Y+lqjPQHCYO8sbBJZrrFTfx920TH/JUPa1+Z9z2uM/422dp67T4WXfA39sxVCthCHIRIE68zRvbnFSGQeMi+2BkSyYsPY/8hxOZikJUv7+tPoL77vtK5+d2MmdPujIsFYcjGN73pTUeGnbic+0xZt721TGb8O7Mvx2bBG1LIohDZmsi2ZB5nPM9iR/oWPTLmZG+RFTJPCd7v+77vO/ozFynE5ud9EmsQasoiI6VlBLO/3o8YWYdctwjIwrLXvOY1h12EwHedVXbjmY3mnO7zjPEhzWVasl1zVtmk5GffZL7hUwjse488ERPvl/Sc15w+qOOb3/TVvSwWRPCKkeIt+dAbc2f3Vs4WWUrXzXUtcECsWnBhURWyUOUR9v8VX/EVBxmIgP+5n/u5g+S2z6sMcrHJgj2LQm6Rr6s5UHR2Z0dzThTC3XiaT2g3Il25aRmkvTjJuWzcfNIWCI6XWWoRBz0wF+BbEMkqv1jYgaDla+m6ih0WY1icNXWyx0GbLL4xvghbspUJbJyj9+JCSrebd5uLk7EFO4hbc242gPg190bImm9/3ud93hH3k5FMt33v927TXeNxbH3a4xyHs3lM+4udz5px/GyOdOavp29axeP2f22Pbb8r37yKDdNPzvlJfM4qrvWzwV3H4+yclQx7nLp/8367vu189K69d+3Hme+/yNcz6Vy/XRK4JHBJ4JLAMyWBi3x9piR7XfeSwCWBSwKXBDzo/9YGLE9BHk4HtD32ycfuPfb4Yw9d4ezSeQCfYN9qdf7uYT03myDMBLf8DkAByr7hDW84gA4AEYACoAFABVTM6+XhfwcA5aE2mUwAEZmigGfZATJvfHYfpfcaOLsLqLQjHydwkGymBhqn7HcAXLfjrqoACAKCAnyAcHkhmrPHoWPy3nV9RuAgFWR0Idi8gGDkn4zPBi52D/GtM2kzIhiRIXsDcQdATPbBVOtJHq3uM/Vygv+tK45tImueu5Jrj1XeB1RpsGbV9pWZ7mxgZV9Nprn3GbG2Aox8N6979h2SArj7vve97wANs3crMggh7/50RYlHpSQBsjJjgaDJDAFyKh/KrrpNU+cnsEwnZfYgmICdbFC2CnA0oOsEzHPN+B3tt9gAiQBoBXjyG9ptQQUCVsm/AJ4rO5w612OY+58B99Pmpw6krQBbcgPMItb032/ax+7IezemOztZjfXq/i236MOqn2f6ewbcdZbIrVB169jIq+8327/qQ4/DBDJnvJhtNCZICIC7EpbGSayQdUevkeR0qEta9zWS/diLkNpfdkwF0svWUgkAeYOAtCAlY5nYog2IqFe/+tVHVp0MUUTlzg/P8dEW2XGIGhm0iBi2iqBpO5iyXNmcY0Kq+n3GvyadJvma6/telj3CB8mjXCwypDNxd/dOn6d8e04y42X/NsmWlY20HNqupu7NTNedvt/SOVmiSHEErMxmcZHfnXp8BqR3n+dxq8/RQ/6HvlsQZTGaBW/0IhmmO98942WPl3kHfZPNyw8jTpGvqWRw5idbVsp8I+fJRkYwck2mZv4hvSxi+fZv//ZjzpJ9xzsrfI7Z1Pcesznf6z7SIS+EH521AAmh5juEL/3N9g7I6z73rnPE6N2cO2Xuyl5k+SJFkXd8Ef9BrvZLtzBEnIsdiec/8RM/cSw2lC2LnDUe/AgCETGJwJWBj/RUIQXZytcgls37LILkazr+TRnehZxKn/J3xu/oY8b0Qx/60EGiarNMUQRs2oBoprPZy9l4Z/Fgyi+b71rEwJ/Sa3NPJPSHP/zhY47Cxlx7bm3Q+qdN5hTmrK997WsP0tvCMv63dXjagsVg7m8u46/nC/qC/DXfNX7mUu6dcsXaKtNXjIlszuYcO1+wi5nRrR67vsbsQ38+i/ftKyO7lX23v57xfM4/VnPxW3OJXXt386Jp69P2VrI5k8POd6zOuRXb5nzhlvzPZHMWM87i1fHb4/cewgtWcaT3g53XuzJfb2nt9fslgUsClwQuCTwVCVzk61OR2nXOJYFLApcELgncSQKfLvL1IGAfe2xZ3nLVEA+UDbTm4Ws+SDegfAYK7O6RB1+gnRJewDRgN3AIAeMfQAnYlH/zoXoCVhMI0GZAI1AQmA0wA7587GMfOwhfYLpSbID1ZH40UJSHa38bTNsBGBP0m6BT96PlsgJPptzOwInud+Tqb8DDZG0gfIBCAC7AG3AKWISwQngBiJAOiCsELPn4PtlDQCQZJr4LEdHAe7cxfQKUArKUlUO+IhtmudUJPPi8Akx3YMtK/3Jsst5WwEtk1eOUe3cb8nsyNc7Ald24tS55T+ZAx2RryXKho8hwbQY4y1rpcopTTyZQl/6c6WfroP7IjkMAeLEDYG72opSRAeSUNQNcBBTKnAEqynAC2MrKkzlFZ1pmPX5ZhDB1E3kqW0QWD/JX1qr91YD22fe5dSPXn7L0mZ65Bl0D4FuAIKtEJgxSwzXpNl3OPp3dxpV+TB3c2eAtoGy2F4CvrQjttC+ZPquyy1Onpr2v/MoKNOt29DWnvjxZEDKg8q5d09fNMc3nM7B2gpfdl/yWhRZtwzNG9Oe0F+mqXKrMKzqfLDPZrvxgl6pc6Uzuu4qzcxzYPRLh/e9//6Gj9P3rv/7rDzvLXsDazw8gUGRsyZD6oi/6ouO1iynzPtrCPmOnL37xiw8St3V/FZt3sbbJzHmvjo1T111Pn/X1ne9850GekLEFHQiSuRBnxvAey0nsWtDg+LlIxXd97Byzbn/uF9+60s1u0ywfv7P9PmflNxBdSEblf2U3I3f4gvbpnaHcvjP9mded/ZrxIMcbD/H/rW996zHXsugFgdeLXvoe0/Zmn11XLDPPQnbxb+94xzsOYi9VFHK96SOmfVqQYx9yC+RkfD7nOc85CMH8EzOQW0hXNiP+8O/ZOmLG7R7P3VilDdEB/ky8M3c0P+KnbY9hnkpf+QfjZdGM+ZC542p8Vn1tfW5bm3LQBqQvMltmNN9ADuZojz/2+L0v+uIvOubK5swhfs0fZBxbbGE+YUEjYk/7ZQiLgT5bRCXeIy9ldZpjJ9tYjPyzf/bPHsdN/dvFhZVcO572XCxyaplnXqXdfJY5qqoA2Z9WbDdPsTDGIiuEdxbFiPfOQ8BavKlCQPbG5UMtErNtgvkUQtcrWdIrPdY+4y6LG+mtKgf7MO+ZceXMfyabl/9OKWKVPiw21XfzpVyXjq/mOe2bWq/72Ohsy9PvMxa2X9nF490cefYz/jVtaj/UfmPG827DPGc3t9rJ2LXYyEoubUurvq70ePZlpxtn5/a9MnZ3vc4cn47z7SfOdG4Vu2ab+lrdtmS0um8v1ka0PtSHQr9XJOxFvt5lhK5jLglcErgkcEngyUrgIl+frMSu4y8JXBK4JHBJ4M4SeDrkax7Ij6xXq/efZObrinzdPeSfdWgCmqsHYQAqAgY4BExDkAIoAJGyHgAqd/m3e3hHNMoyAc4BA2ULyA4A2CAfgSNIrkkINuA4Ae8VYLsDF1dA6Q6U64fnFXjl9wmQNLB1PDg/9thD2Y+zH/k9Y0P+SFlgkQxC4Cfwy3vglcxj2XlICOQcoBOpBTwi05DW/VD/QP8ee+wYSyXiZFcqawsw7HNWIEMDKv3gPzOfJii8Ah/mWIUszn1DUGecIuNZBq6B2QZKduDK1Md8DhFO3mQNGE3JOgAifQXwAxff8pa3PFgYcAtMm+M8waR8njbIBpA8SuwhBJOZAawEzgKaAaLGG+D8xV/8xQdZKrsGsG4fXxkcs+TizIZr+UbGZELHkKXKD8vykaEnQ8X9Omt5kvxz7CNX4DzAHFguqxY4C0jXlz/2x/7YkW0oq4e9d7nTCQbeArJ2oNbOV/X1tRVZgZBiG9rML7GtkGOr0pmR2wrsbt8wx35lJ/3d6v3sx8pnrc6bx93Fd8+2Tz8XEmBnU7lH28i8b871d2alAecRrwgxJS8B7RbprPZvbH++8tHtbxqA9T6+ho0rq/ojP/Ijhw9FIL2Xb/cAACAASURBVCFR+FrHaR9gGdEgG8x9kADI044zLae2Fd+7lww55CsiQZlfma/JEJz2uJJX96/LIk9fsvPD8ZkhIizAQSjJvJOVh/QJcdU+v4ne/t71ejFZ2jTJr1W1g/S3CfIG6af957iMR47NYp6MZRNUu+utZGvPUNmdSHhZiXyreUjHnelTd2OUts4M353NaieiDvEr61tcl/2IeJuxbepJyy/Xjz9DLiGUxRGl7G1xwIZ6cUa3KfrR9o1YRb7Slde97nVHvDFvyz++0pxC3GE7Fu25T/R6lXHa+nrmO6NfiEuL88QPL//MgcxFEXvklfsli7LHfs4l7uID2z+lHfZstijkB3/wB49L6Bvy9SX/60vuPecLn3PEi+i+eGIsZWuK5+bRyHULqcwrELHORzwicv01F5PVqQ/8hHmy8ZIJzd+0be7mD+0P28Z2vnH6qZ4rGnuZojJVtYustdN8Q1lk7y1AQR6Tv3nq29/+9iOzly9Rito4mbvE3+q7MvJszcIy8wskdPrW/jrjZE7mHNnbz/1fnntkzX7Bc35rX+TW4Wlj+WxexR7M4bIITBvMRSx40DfEtwU+2tN6OXV4xq7Wr7kgZaV7/d1s77Tns/lLj3XPjzKG01fP71uHVvOtHL+z0amDrWN3sbHEy128mvOObkePwcoW8l23qX3pnOOs2r7qd19jN/85k1fL5ew45Ovj0l7rGTPnzlLDxzg59vH7W9CorP7II8c85dnPfvaFj99VGa/jLglcErgkcEngzhK4gsudRXUdeEngksAlgUsCT1YCT5d8DTg4H85XD1ezbSsCz4NVk1/zQXDVv374nr/n/Kzwt2IfUPIf/sN/OFbtKx3mZVX4BA9W11oBjY5DcCF1ANvATSA3YA1IKIMP+QrMCWCzG6e0YfXgPh+4u99N9uXaKwDyrg/Qq3t1m6fMzx7oowvZwwr4BZQFECm9lhLFjpN9gCwyNg8eyh999ADyEEbIMqASOfvrBchzHVkLCA77DgLPkuG1AmAa9L4FXrRe7MYtYPkEenP8DvBZXTvHdrsnKRiZ0uuUxUW2ZB9e75GtZE3OXrJfEeBeAEagqhKBMuJkf0+C2z2mPnZ/dqBRf5/3xtPiB+AsotJ4JftSlijgW8k/NgKEBP7+7M/+7FGiFUkKtE/ZvLTL3zOyNPofOZIFAlZGOlJUpp+sEO+T1TbJyJ3/ocvkzo8Ao/Mid7L2G3kCa70s8iDj9HkCnzsws/Vt2tiubb5v/5EMNHblPZ2xyEEWLBvZ7fmb65zdd+rA9DmtQ9HZW4Dg6poznsz77PzaLT+1AjFbfmfxdB6Xz7txEQ9k7CGjkD10j25rO5s0NmyB3pztw7ySRfuzxE82h4REHPirGgCyAUjfZA67lKFmIYwFAwin6ZfSp87ITCaZvZAtkpBtquqAkv4rcr/HovWz5dU65/2K5FrFYL4NGWTxDXIbYSbDHcmNNFstMpjka5NzPTdJm87I+bR1+px83ulnt2EV+1dxY9rlmR9AJiFjkJQWJf2pP/WnDr93F/J1xqGWw458jG6m33TauCCZkFcqgFigkv1VW892dp9rkRW/Ks7bd1Nmt5LBqdzQY9BxqtuUa5l/iAP2GX/lK195EISukzYki/qbv/mb733Wf/NZ9171La86Fq502fb2bSufNmXB74px5p/ajjymt2IxX9zVE/jnZE66TrZw4BtWujx1YKVvrUveR8ctzJH5inx1H7YjGxQp/bn/0+fe+29/72+RjIhIiy2UktYXMpM5rO0ydhGxFkH4h2S3kMMcw+/uqQyxRYn8g33fLbpa9WfOyVZx0DHTTnvuu9IBxxtbixLM17VZu/RZ380xLIgx1mSd6ht0mG9kP54V4qejT+YzFrGo3iGmWoClUofj9G/OD7UN4e75wAKZF73wRfe++mu++pgHrfzALg557jBHete73nXMmc2PzT/I1UubzfPMk+lTz52mjKfOtI+eMWe2Z15rFRt3Y7PzjdPP9z1b36ceRH4zHs+Y0/fdteEs/t+aG/R8p/3cbHvLbs5X5rGre57py84vrfRgJ9+V7a3mTVt54FqPLamfgLRDvrZ9Hr/VMTnuuA/y9VmPPrAL313k61PVzOu8SwKXBC4JXBI4k8BFvl76cUngksAlgUsCz5gEfifJ1wb3JvCWh7v5AL16mJwPrKuHSMcg9oDfH//4x+9Z7Y+0QzzZg1KJsZkBcgao9YOj45TAA0ADtmUBIF+tbP/RH/3RI9sO6WQVOhBkB3I0ONFAQR6um5QOMDGB2Pmg3HI8exA/nYg8cv+heWwPvAN9Vw/r3bc5XogsICTQCEmAyALgAUhlWgDFMjYpUZzSxCmjCZQF7speQN4pXQuIAvICwzoDQVvI8lbGz+zHGRjU49Fjsvq+ZdF6NMdg2kCIVnJBpAH8EIoydOi2TEzvka5AUsAc+WkDOSE0ySRkZxYJyBADhk4Q9AycW4FrU79az7Vd+5AAssGRAsYmpahl+RhzIC3gUltkdOgjwB6QqPyif33dFXB7ADf3CcgGnI25NgCPAZ6IJJlgypKyyycDbM/FJvqXksRAdf5AWUEgOtmTOYA9JR29p8Mh2RqcW+nH7Hf6OPu68yHaR2+0iY64nzHXPsCztqx8x6pdK/Bw+oJp4w2I9pisANAdEDrv2/c4O+cuWTdPBXydsWkVd/o7uvwrv/IrB8nBXyHBkLAWnxgXfpBNih/05JYcpg1O/2HM2dd73vOeA6Bnb7Jf6Xsysl2Dn/j5n//5o3SmhQLKYM49NCP7zigL+eo8Gb3sVRlP+zUrgan9c3FE+4j2b7Pt8Zu5RvvJ6Ye1g83JZnv3u999LIhAuIrrFuKIyTvydfrq6Y93vnx13Iqc7X6s7HouQOtFVLv42jJsWUy5ZGwR6wh4ZV4R/sijEELalHZPf9/2Ne95V/KVDvI3CGBk05//83/+mAe1L5/3bZ8Wv+f+IV8RZ/TNX2WHU1EkfZkyaV+ZMRAXzdeQr/TVIgh2kbZk72xlh/X1pS956b3P+R8+5/CVaVN8mr+Zm8U+HJPFZvovtpnXmBP66zt2b0GOLEoyobOpxDBtv8nXM598y4+1zUX3+AY6IkPeHIFvEJ/MWfmilFomMzYuY9RCDQtGkIWyLhHqiEwlv/01T+PfLMawoMoczL35GYsjLEKU+Y/kXY1/f5f3099F7v39jBEzTqbPIS3tiW0ORfYq4Fiwob3iIcKVT9FmY8SfqL6BVO59izPW4j8ZOs/5Fjvo36yukXLTyH86qE3kpFTx3FN4pbvRYfplHLTRfcV32a3mc/pB/jKTe1Hd1I/WpTP/1b6rZbwak/iNMx8x/edKb6c/6zlQz7+a2J7xYsaVed+VT96dc9fv28ZaFq3H7UNutfFWnG8/NPXl7NyVH5nn78ZgxoNdH5CqKmId97r3yKcQr32/lQ48mHc88ui9Rx69D4k/fu/eVXb4rtp4HXdJ4JLAJYFLAk9GAhf5+mSkdR17SeCSwCWBSwJPSgJPl3w9QLGnWHY4D6Y7gHMFzvZD3+5BugXQ17Ay3Er2H/7hH74nWwfwpSyhrIeA0SuQYT4UdhuS+SubAQAC+LByHhgFcJOJaYW9kn9/5I/8kQMM6evlATiymA/EK4DvFnCxemC+dc6tB/yVUjU4O4GF3cP5PG738O04IBWACUiJRACYIVgRWylbjKz1D7jnGNkYADKyNgbGWJYsABFIE9As5GtA6JkJFHCk+x25rnSw5dvEbgOEzmugu68XPZrgaH+PnAbw6bMsCyCnsrdkAXgD+CHU6DmiJ+1AhCAgvuALvuDI7JDVgeRECCaTbQV2Tj06I1ImwTX1Wr8QxkBz2R6yX7UL6e5v9oxDSqXMtHMsipA1jpzN/qxtP5M4uKWn2glE/ut//a8fZY7dT6lUQKV2rLJ/7wJItU54bzzYvywt9i+7yPjwDUoSe9FNYKt75r4TSJv6N/s3gb7obQOpDZbqP5nTG3YkKwYRAiBO+dtco/3y9Kn5rcmGqS/tH5yfY6MrE1Rv39dt7vGect75j3ncyu9Mne979vsp8+7nygfGZkOYhKTkxyw6QFYC3ukI2QP/ka/0m43K1pQttgIj28+sfGx8TNqlDe6n3KeFKTKkLG6w2CA6YrGGzETZb/yCvR+zMCBgdsen7rO+ub5MRJm9stlku7Gl+IsVodh6uxrf9r9+X+2BmnaIEdqO4NMWfUYiIzOQfSm32WTAHOv520o3tWkugGrydOrYvEbPLWY8nrY29ap1brWYoP1tbMJxfBDZ2PuWPFQQMN9JHIyc55xk+oDZ3mn3Hcu63/qhHbIdLXrj8xCdys22r2vb3/nbkK+qFyCtkK9IZcRZ9vRtXevYEHlm3NkiuVgMZL5gEY7SrGmHe5lPKK/rWKW0ZRHORQXpa/TCZ8fTSXFYJQR7iCIcleVm8+YlKnMg85CX4t0cj+n3u10r39S+LPJb6V/LIbrLLyBfyQMhKiaqoGHRk/msMXMewtixso3ZlPO1HUkrjpiT+A35iLxle2TLx0VfzF1cx3iZC0eebRszDkzdaNmkD9M/tF5nbNJ348PnGROVcLSFTcjYz6IXxLKFHBZOOl7ZaXNK5PRq72fXJjdzMuS00sqyZMkTqd+x1fwDaep5gb9yXSWY+fyeY814OueYFplYRGZOhUA3xyNviwnIvPdWzrk9L5hzjbbh6X97fKbv3OlZ62T827TtXZxPW3YxsMnXllPiVdtAx8npx1bzxd0ca47HbNuUy+zb9NHtY2ds6HtFdnex+5XvXPV5jn3fv2Pcbh45x2eOwYPrnZCvTcYe85ZHHj2yX2cfDjklM9ZC4It8vYvaXsdcErgkcEngksBTkMBFvj4FoV2nXBK4JHBJ4JLA3STw6SBfsz/afDjcAdgNvO4A5D7mrCcNJu0ehnMtD5UAC1mvCCsANEANULRapT2v1yBDP9C6LuDpgx/84AEsymJAZriXEpOAb8COLCcr6FfZbjsQIg/oOyCmH1RXQMUEPXbyzn1Wsm5QZgItEyTeAQTdttnXXd8D3AZoAW4BroCa/vqcF1kDZZHdAENyNqaORfoB04BRwD6ko8wLZIfP9MBn772QtUq0AcwalMi43dLZHrOMT4P0U9b6AJRFmCJhEKxe+uQvIFT7fXaca9EvWYv64p9zEc/I6ZQVln1NDogI2RyO1T+EH9C0AcH0c0VQZOymjbQcVjJpG/G7scgelH/7b//t4/6+9xdpnL75rI8AeuBll+/r8WhwrwHala20n3Dtf/Ov/829f/yP//G9n/6Znz7G3j5t7mXcV/sLt100GNbvG1xL1iHdk+kEdJZ1y+/4bFyNHyKcD0LKaoe+74iRnX1Hx9KWCV5Pm9S27L+MDPQ70BkB3vduPW07b/1eyXrlL3LO9Nfdp1v+q8dg54t3fmznf6a/28Ws3b0bBD4AxEcfPWRrrNktezTmCNaUAee7APrJWOeXLKzgjwDx3/AN33CQsBOs7T7fihftdwD9yJUPfOADR2YqEu7zPu/zHhAiCDrEENLAIgdEXRZATHnO8db/7PnKnkK+BvhPO7vM8Yz/U19XvijkzdRDvpN8ZRPrAz2m00gSsRgRPBc8RTYrfWv/Mt+v2n1rbtJ6fxZj/ZbFMlPG0asZa2fsX40Nn4r0/K7v+q6DBPqar/ma45XM5gbRpz+dfevrN/m6so32SfyN2IyQ8pKBq/x173W804GWXwhRC90+8pGPHAtaLCaQ+ZqSqityafpuctQmZe2Rb6oqIEJ764nMPSyaE1vZDJuU9TjjYOTGrsVvixCUFaaHbF68RYaJw0hLNmbOidTs0sLTR0UmU0+b6D2Tfcffee3IgBzs94wENL+wEMniHMSkhU9kYu7gH/tm64g+8wjnillIWv1ChtvTne8Tu5Uv931nc7JXvk97+IjE2hm7outtE2f2OvUk12v5hBBHDvPLYjPfoU3G5/nPf/7RL2XYzdllapsz/ek//acPstwxiNrd+GsrPy5TVoUd10HqKvdOHmyOjtAJzwWIXQQ/n+n6Fr7MMV/5guzjzqdbROp5xncqviC8XadlO+dGOzl2fGlf0HO76cN6IchqjjT935xTrOLvrXFuv7fyqWfntw/vPratTN1p3Zw+eMbh/txznV7cOduwmpvM2D/nJWnT6rm1+7LzD60Tq3g4x/wszq1+e9Cn+yWHj3G6T8TurhXydZYnzuce98/4zM+48PEnOyjX8ZcELglcErgkcFMCV3C5KaLrgEsClwQuCVwSeKoSeNrk62OP3/vkY598sPfSfABftWuCmHmAnuDyGRA+H3JXD/G7ewPTstcW0ick0JkMVw/qeRgE6ljxDtyWWYL8A14DdZQdtjI9IAySZZflsHvgnQ/iT3Ws++E1Mp8yvgvw0Q/rARhunXfr913fVzow7xkiQzal/ces/kcuuCcwDKjor3/GOpmGyEDgEUAtQLBrhzjwW8A/v3tlj0zX9h546m8vQPAbnci/gKX+poxysnqBb9oBJE+Z5ezLCVhxjv75S2+0FUDovXuEWNZH77Ux+8cBe2VDAHu98k/7dhmjuwywCdbcxVamL2APgHP7MsqUQ5BkT9qA3e6vb+TDlmSEsKfO4ohOdB8maLnTmx6Tf/Uv/9W9X/rlXzqycAHEQHjlqhE4XYZ3B3ytdL/B0vwe0BfZphy0FzKWLkS/sggAwBtwHrDdGbHTT6YvDQjmmFt+2H3p27/4P//FQQT/5id/81h0IIMpZRKnj1jJvX3KBGwniDlls2rrimi4q+7d8p9p6yp2zNgz2zF1IKXSxRLjSo/ZX9sxPeZ32LdxZNd01rjSN6VyEYbIeOciYyw0AKIjynbAamem3ALSHat9sq9l+VkYpPSshQbJFqOLyBeZb8ZfJhu/Non41Xi5vgxyZAViRhl/5Jr+NREWPW6yOuOxW/DRfVuRr8YEcfy3/tbfOkqZi+kyGPWDv9BHxAk/s1o4cism7X5f+ZbW7bbLaUNn94wvuBWnz/R86jg9lXWKUEcc8qlIJnFit+DsLva26sfqu/h1pKQqAN/7vd97EE3IVySRNnS238pv9dizIf5T9RIlvJUdVhp3ZlC2rk5yQ5vEFzrz/ve//yBvka8Wx/Vcy3ggrbXdbzLGQ/bTNbLNiy/nC+gje/K7drMDma4WQSlBy79n4VfLeTfXXY3RLfJ1NzeOjiZe8FXIx/e+972HTMU+crB4hF9CUH7Zl33Z0W/ysl+rea7Fan7TZ/1h8/wFclaVCvHTHMz3nUG/8rEt747h0RvjOPVjjmfPa/q81iV90ldEpXHSLvMk/yxa46MtShAL6RVyH/GKcPe9furjyja6PcZGVQmLzFQ3cB/zMItq2J94gJhH0Lon3bXYxjHi705vY9fa5/p8rsUHqXriui9+8YsP8px+RWZN+q3899n9VnO82f8Zi3qM+9qtk7vxO5tTzt9219u1ec6Vug2zzXPesvqcvrUtrq4TW+tYmu9y3ZZprreKie33c+5dydfpm/O523wrHj6Z8ZnXDYGqBPHuH/L1rA32io0MPvMzP/PCx5/MgFzHXhK4JHBJ4JLAnSRwBZc7iek66JLAJYFLApcEnooEni75eoCpjz1RWm4+WO0ApXzfpMEEouYDaj88B4g4e4jf3TvX0V6AUvZ5nIBVP3D3Q/IEK/wGEJTZIfsG8GyVO6AGMKe8KRBGWVNAMILnrMRc+pZ2tlx2wMYZMNHtndeefd49+E6gImPTYN7q4f4WSHxrTM/0eY4v8Em2xlvf+tYDgJJtAJANGGesAaIAL0BcMhJlaSSjNEQKUDEkCrAVuZpXysTqL4AfYOY7xzUQE2JXH5Lpkb2+GrTVJvejQ3RRm5PVijTwAmb6/rP/+88+3v++/+73HaUMZREhTfRBexwLQFW+DsmvbWfA5Wq8J7i2Aqlu+ZnVdY2DfiOpfuAHfuCBTWR/VPL2T3vJwfHK5wFwZeCQf/oygbcGbaPv07es7CAEmsURwEx68MIXvvCwVcBs9gluW8x1Qwgk82Pli3Y+JTopMwaAKpMIIGu8lNAExALrAb4Wh9CzvCYZG5ue9nAL4Ewb/EUW2IsQMa7vCDgAbmcrRn4r8Lnv3YTbBC0nSL3yZ/Ep+a33e975uVug4ZRF+6VJZEyflWy72GjKoLNv+pJsZjKU6eqzcwD3SB3ZzUhVMs2eyxbm8AkysGSAK6GKtDHuMu2yv/EKWM24rfR5Zas5HqFgf0NtFofYVcp4y9BDNtBBfsM+l/SsS7S37OcY01/kK0LBddktH9ZxLlUDsqBl19adv+lYk7bwGbYRsM8k/ylD76u+6quOUrTuIxZb9ET+IflmzLmLL9vNJdKm1TXa/6yI3zl+PafpuU98XmeYsYmVHea7yJjMvUcE2duUDht78bH96W7OMe1qFc9zzGxP9z86iLCzOIr+I6OUZU07Vr69/W7ayP4sVjDXUiobqUxn6Vu3wT13C4wy95PZiMRFJiLtZUp3/CBnmbVsWpl4sRV5h8z2nZivPe5lTuFFD8UOVSf4UovAZH+K34lvq3jVOtRyXo3B2bwqv53N7aIfSiKToW0A+KvXvOY1R5a4uZR+mreSCdn4DklrvsKuLJ7iS/gs2eVIQWS2Y5Dr7ND4pq89D+n54xzjXUw4m18mzkydc219NU7im4xkC0RUmsj2IH63j63qAIhWBDK9EJef97znHWS0cZzxb8aU/kxvkNl8quxWcYFOWAhn3snPapMFNkhqskLMptJK+5WOg2RvAUPKyBurVD7x/KG9smhDvq7a3DG5baSPbRtovzSPiXyja030Tp/Zn2/NTXa2sPp+5Ufbn02fcMt2Wjenf5+6eXaf/DZl0zJb+ahd+7pd5Nwk7dn856y/Lc9bc6izODnneT0m+e0iX2/NNK7fLwlcErgkcEngd4MELvL1d8MoXG24JHBJ4JLA/08l8DtBvkaUO1BzBaL0OWcPqLeGqYHNCYKtgKsdGNwP3kBN4Acg78/9uT93ADsBPoHrgGlAiUwcIN4sZ9sP6iuQqQHO+WB7JssHD772ybl37wAJp+x2suzr7kDYCT6sAJbZhrR/BXJMYOgu4G/aCQiUwWi/QuCyMoGAqQn0BHgFkGVvtmShdvtDsgRgTcaWcxAvgDDfOc4xyXQJmQ+sTJZrjnP9lNhFqnkByhD1MiQQbMnMBbAkIzfXpFPRK2XrgKayIGSmKA9I7wDJ2eN2kmeR1dSnOW5nBMiZXvT1W68y1uRAJsqbylb7A//jH7j3H//TfzwyAJFD0Y3c3xgCFIHeKV0427azlwlWzb77PboAzEcgAaLpEbAZ6Nr7YsZXzH6t/E2Ddjsf5zxAPQLJPb0Q07JwEOvAW/8AtrJjAMZI6GQ9zzE8s8XZxm6T93TavUPA0h9+yt8GhOf49D0bZGw/euY/c37IpFUG3FmW1yrrZOf/046cMwHDjFnrjffsmH4oK48sl2mEtKDH7BWxgmBFlCPOjY/vkUqdLZ+M+bZJYw6Il12HAEXYIBKzD2QDx6v4131dgafdJyQlkhdBosT2N37jNx6EAP+FfECKIYi/5Eu+5CADUpbWPaacW5Zk5Hz2LM4hX8XAufCj+2K8O475LYRQE5V9zgTCHW+xTeIrX6Ff5GzfSf5CHLCPZzK5JwE0Y2fb+CouRmdWNj3bN+2xx+rMh/Q4Ru7tu+Z9Vr572re4iBRDfpqDKAebPVJdu/fLbBtf+dbZ9jlGPc9oP+A9H4PYQh65/+tf//rDXpKFO31FbNHfLHbhqxCfqozYf5TtyOZGsK/akv7k/PY5Srb+0A/90GGv9Idspl+VLc7eEXDiLPuxVyc/zXbECOXa2ZIS8nx1L5rJ9gVzq4mVbe9suHWnSfidr4vcZszLZ/aXUtDIa9fk79mLcdEvsYBPYD9+E6N9Zx5LVjKYLRjRX5mhFi8hZGXM+iyD/4//8T/+Kfv6rmJD++KWS+vaXeJv5mh9D4S4RUUhQRH1xpLfNu7OoY/GVd8RtBbhOcYiEn8tFtjJsr8PKeb+2TeXPNzby3diPh9FlxCvFsrR3baB1vvYuzikrDMfbizEGsS465E9G0eCv+hFL3porrSziVUsX+lf++mVvs223spin9c7mx+dzVvmb2n7vN7Up47v8QWO6ez66OOZT08/po72NXd+fvr19KUXNXX8mLHkzHfsxnAnr1t6vfMxt77v8Tja6/8jjzx4BpXFOuV7K/O17/nsz3j2hY/fGoTr90sClwQuCVwSeNISuILLkxbZdcIlgUsClwQuCdxVAk+XfH2Q9fokMl/Ttt2D9wSPui+7B9f5sLp6qGygIIDefEi8C7A6ASRknBXpyqkCsIBVCDNtlQ2kDCIQTsk/APFqhfvZw/EEJXd962vcpR/z4XcFNkyQYQIBdwFPGszo6zU4cUtfd23LeUA2ANTrXve6ey9/+cuPrIuQrxOsmOB0+hQQJvIOadolhUPKphRwPvvb2VUhdqOvruG+9ALI5wWEQxL46/veA2/KrG3GtWTfIDvsW6dsHUBUtmSTtyuZNoi5AqxWgPsK0NGvVUbXBEl7vCNPbWYXfMf//Hn/8wFKyrJBOHqfLE9klHKPyrDKrPFP6caZtdX9nGDbCnycpAAAMyUJAfLOcR8ELGC0Sx6vgK8p51s20XJ3bMBwRKx+kgNgGwicjEv3oCOAYBmUwGPELJIrRErb0yQtp5+bPpUMZOUgaJAbPiN83csigZw//67A9NbVle/a+feVbFe2OnXsFuA4QdC2rSzCIHska0oIkwG/zq4RJ11uPEA5uSP2sk909nDsPYPjExp4jL9xbYTud3zHdxwZnMqwKtuJZA95ubLhnX6d+UgEEpIUmSTLCjkiK5S+IcSUX7UvOT8iI2vKtGX2EIj6+ONH29mzsqT2HLRgovdRnzrQMXyO78pepwz4VnJDvLJXC1j0h9xksMnwRYi/8pWvPMiTH1+EsAAAIABJREFUVRxoWXUbVv7vlo7Hx3Vc7nN2/mEVf+8Sw9u+Mi7TB/YxCCWLdX71V3/1INdf9apXPZSZ3MRk2pRxuGVb3ffp17oN3me/SxmBiDwkHeKUrpyNe8sypfY/+MEPPoh9CCz+0DVmTMp1J/lKB2VBWgjkNwtu6P4kSe0JK6sdyYgs45st0mEzfCUf/NKXvvQoFY+YjL/MdXbj8pBc7++L+NgnHzu28NDf7P290oezMVnp8iRsU4HDgiOZ9jJV9R0hGAJRnxGsbIstWVyIZLbAyzzDIjfxgn3JYrbH6U/91E8dccu+0uzRb61H02+sZJMx7BgxdWPn/0K+pr/2VrWoRZvEM37AOBoj867E3l/4hV84SE3Hko1sXj5Mf5M1v5qrzpjan7Owixz5KgSwxQe+F0/dQ2UERH3HC/fPPrTayFcre82vWaAmLql+wo6Ng2O1H7lL5i94wQse7CN8y4ZX9rKbM57NzzNWZ9ebY9ayujX3v8u9Vz645/W7OBr/uSNfz/yxPqwWgK18ctrib/S0v3Ot9hkzLvY1z3zlXfz1zmdPGe3mAHcZr5VtIGCjK5N8Pfp0n6C9y/Uv8vUuUrqOuSRwSeCSwCWBJyuBi3x9shK7jr8kcEngksAlgTtL4GmTrzLIPvnE3ph3LTucxs0H8jPAss9ZnTeBzBy/eoBssGD1sOr3fhifQMEkD2QwKSGJfEWEAQNTOhVJhnxNuTZ7aPX+oj1QDXzmAfkM9Om272Q55bAC5yZYsAIPJhhwZwW7Dzb0ivgG4bp9PYa7cdndF1GiZBwiwxggX2f5tRWQMmXumAZwz3Ry1d4d8NJAS+vyLlNg1c8eA+B1SJNv//ZvP/ZmA9RFb1b9iky73St9mGMy2xL9X8kpwNAEpXIOcBEJJNsE+IusAZwjX9kKoNS4AT2RWvbLs0clYsxnZTORXruSwDtgatpK9ztZd+yYTJH43gOlkbAAdrINuHgL4DoDGnd63XoT4BZYC7iV6eKv8oX+IeYAsAB/mVdAZbIhF+SsVwOv8547n+ja/BSg2BgZF1mYSAWAcZcVbJ/Ybd+9b382/eeuPOiME+0Luw9Tn1f9S3Y7P4EESrlvf1OOPCXIkQr00HFIV7IGlJM34B5ZRNaT6FnZbOtM99t7hAA7/gt/4S8cZT6NpT2OAevul7LAq/izu9fKz/gumVhvfOMb7/3Gb/zGkeXKrhAUYpcM3G/5lm85CFmEcq6T8dzJnq7KvkdIIXARajLGsp9n9LDPDznyAIh9/IksmFt6qk3GkW1awCFbjU0gjWXHA68REYhGY4VktIAg+4FO37CKaav2dgxY6Vb73FWM2c1X5lj1vec5c54wx2fqQ+sM4uZv/s2/eRBkMhllvhr/7Gu9s6Xo7qotHV86rmhHyIUpqyy+0RalkPlwY6c0b+v6vHbrifFnw6qM6I8SuEhDWadp75TV1C3X0xZZiR/96EcPOxc/EZAzC1d5Y76XL5QRTpcQsLJuLTrgC8gTQTkX6ZzF8BmPfO7tCFwrFS9WerKbB/WxmcNO8tVnfke8VVZZFryFgfx8yFeEH9k4ziIgi9tktJvbsjOL3PhNJdLFH/KwDYLvELqIQD5gFYeafOq5xrSjlc9pX7+al6QSCf+tWgGC3HxCHNeelH927fgSWfu2B0G+IowturLgyxisSPS0s+NT69icM0bfZK/qeyqcpC/aTL7kTO4yXC0G4odluPJx9trVF6QtG0Z4O5/f5gfJ39wI+Sr+z1g99S19mPPPna1Hr6ZNt76tfPiM4XO8z/zcmY73deMfWtfm2Jz5T7911mnsZfq1jt+5Vy8kWslmpaO5TtuB+0fXVvFi6txO1qsYuhvTlU7Mce44MttwNj593oNxCfl6z2qTT/13ka930fjrmEsClwQuCVwSeCYlcJGvz6R0r2tfErgkcEngv3IJfDrI184MbHHuHqxX309AfvXwPIH9fuievy0f7u6XPcpDZLdjBeo0+LN7iPY90F7mqzKwyn7Z8zUPn7IrAMVWqAOlZVgE9FyBBunH2UPvBEVn3xs8mA/YDQzNMlcNNqyAaX1tIK/vOx/M53g2WBBZTz3otk4QIfdqmbWOAP0QRq997WuPzAslBIFu3ace4zn2t+49QYnZ99aP9HXV1lwn5zeBM4Gc1XgEyAPOAeRkbADdANgIsr7uvN7U57TP3xWxtgJb5jnpT/ofGefeve9j2o5IBXzLwrNHGUAX+fQ93/M9R4YNgBRYyq8gqBCxSC+gIwC4swl3QNkKhOq2tizSVt+5H9BWKT+ZxcBlZBiAf+7V3OO8s7Mzm5o23vqctoawIAskASAWWabkqvLE2owclNGDgCA3xF2XJ55tm6R5j6n7koEMUNmMyAjXloUsez8y2LW9/cMOjJx2f0ZiTt82Qb27hG/X4B9keSJSkI8psQyk/+RvfvLe7/19v/fYO5IMQzinhHAWy0Tvpk63nUy/kt/mGJATwJ2+Iz0R3sgWY4mMRQDM7NeVPbdfnHFhxmIyQEwiG+gQ4kgb3Mf9EDD2TZ0LG9r3zTjp/uSJeFHuF4ElzsmejZxC6EQWO/I1PqhjR3QjfUe8uZ9yqcgMsVa1CT7C2CKM9A9JYVGK7LDVYoSOQavYP/359OUzhq10faWr3bd5jZ2uTx3v6946J+ODHP/Qhz50ZAfL1JTBKLPOv1Xma75v3XbfXlSzinmZI+zmX86n64g/e3/bZ9ScyMKDHoeeL7R/ij+kx/yzRVaqI+jXzuev4pjrsAEL45QQViIXuYoY63mRLF0kK3JYrELCOpeP5E+0TfZiMlW73XNO0f3YHRc/z3bYYQjYeW77lYf86eP37skqm3oxfYHFT8hrdqv8Mzn2okALHBxjfsGuzKf4CHLmR4ybBR0WNyD3s+e1v+ZgyNdkI6evO72dujIJwRlr2hbnNbXJfJwfQGby5TKWzR8ytjnfsfyvjH2y0F6LX/STH55+bxfPVr5ipf9NtqUN0aNf+99+7ZgT/dIv/9Kx0Ezb2Cd581/8m3mIbFwLS4yVa1j4YpwsaDBG9qzPfu2r2NO2vvp9zuOmf5ixe9rWjHMr29vF7I5lOa/HuudsGZuz+H+X8co12+ZnDF/1qdvXMsv7vkb3a75fPaulz92mnb/YxYad/20ZTttZ+fMc323KeTNuTn+XMVJOmE86ZFYE7Kf4+3u/BXk/kN8j935rYRbf9vgT17kyX880//rtksAlgUsClwSeqgQu8vWpSu4675LAJYFLApcEbkrg6ZKvHh4PUOGxx++c+bp6gG9Qsht9C0Tqh9ndQ3I/KN8CWvPAeOvBPX3Qd4ATgA4IAngG4ucfQlA2DnJWKbOv/MqvfKjMWNqWdrneKhtyBSze6m+unT7NB+kzsHKOQYMKd3nobqJgtiPXWoGtDQ702M/25LdcA1hF1rIuEHQANCBVA38T+Oh2rYCD1pspwwYgppHlniudnrKb5c66X7vxdQz5AkhlQ8hYkSURQK7v37JeybB/b4An/V0RYxPAOdp8HzgJ8Nv36n5oN+KYPbzhDW84gFHZHdlzFRAOeNaf6JCsIhl19jhDDsU+IrvVWEzAttszQa0eJ+/JNft8ynJC+CC2//Af/sNH9oy2rfSqbWTKtX/bgWu783M8eQC+ZccAmIH/smORUGQqYxOZpiwrQg2Y7AVIBt7KUALoThJ59t99XAPJpf/uoc+IXddbgeO5xpn+9pjEDqbORe9WsljZWbcdcUEGsjnJJnIiK8S1dodQBWjHZlL+W3az35M93KWGm3RaxYaVvq2Oi+3qi3Yi+d/61rceYyTLG/EvK5GusQ0+LCTZtKlVHG25TnmRj+wumd3Ie+SEayOcEVjskN6sxmQVFyN7/VASEyFqkYK9By2omPsYzrGdMeWWXBEVSugiSmSHWXDCzyN6EStisL1NtQVJEfI1ZbPbT8zY07LcxaX2e2f6uTruzLY7tux0ZherdjrQ90vJaVmO/MDzn//8I6u/yzHPNrd/az2KHcxs9bb7W7Lhr1SpsPjGOCE+EUsz1rRNtX+hxzIVEU7sBHlrzrU7v+N4z9ssXlG6WmWBkK/soePDxz76sYOkVdVFhijbzD/66HrxE+0XVzF46v+0M59DLnvfi4yc6zd9P7LkHn3WE2TzfZToIT14/N5Dc/Hpm1xHpQnkNd9u8Yf+d1wQZ8jH/rb/8jf+5b1v+/ZvO2Iv/yA+ftu3fduxQAe5ye5Uh7A4R/nb7/zO7zzmuV2JYxcP83371x7HuVCobaVtwvnmDhak8Q3kwZ9qs7Z1Fqvf9M+83Z6/ql2IEXRQJrWs0iyQXLV7ZXN93PS7Ob7/mq/ym9rLH4u17IIMtd+iIP7zOc95zuFLlefWHzHLMfFRZG9x58/93M8di2fsuS2GtX3u/F7kN/1dy7VtZ9r1Ktac+a+Wy/S3fc/Yel8r/uXMt0y5r9q3883T13S/V306s+XZ/iZYWwemHqW9+b51fxWTZn/nuK1+7/63/9np9JT7jEOrPsyxPAjXzna9v0DkgV52ueGg3jM59v73ec541rOfdeHjqwG+vrskcEngksAlgaclgSu4PC3xXSdfErgkcEngksCZBD4d5OuDfV8ff+yhW5090K0AijNQYz7szs9nD+f9YN0PsTu5rB44d8CBB2vAiRX0wCqlHGWJ5R+SSZaHDAOgJ4AEWDcBkRzfD+p9zxWYd/bw3NePrOaD/wQVppzmeTsQYrbT57uSr/Pclv1uHBrcyHgCQv/JP/knR9lhABpQHjDYIHLr1y1QYdWuHdAw9WiCRiv53NL/CczOtndGWIM16dfU8wlETUCw79fn7sjX7uPs79m4BUAGeMuUQ6zK7mE//iE9ZXNE9xAE9lBmO4DIZLEFmN7JdoJp3cYzQjm6lQwkZI/SfoBdJDcyDAEp2wkQHSC07W0H8E2ftbK3Pmba9wrETYlcQLI2yrBHOpIp0slLG/MiP+1uktF3s8SieymHiNyXqYao02cEHTA7QP2019a/OQYr0lt/b/WzxxgpjAxHAKRcsM9e+Q2h4J/PjnGs8dRHY0jnZH0iUlKuufszAUrXcv6qrSs/m+NWMSP65S+d//jHP37sO6ncL+KSrgHkXRepKOs4umYsU450+qKZedd+r9uhH2xM5i9STpYUfc5+0bM/6Uva3X3Ld4gLBIIMOpnist6QOYlz8Scru1jJeuUbfSfDzkImhBmyzWIMPgFhxq9oAwKY/9AOZYfF4i473GM4dTf3nZmgZ3Gwx2HXz7N5Tfe/Y2bGQVyzsIL9GSu2e5Z5vZIde0Dq/8W/+BcPQsf4mKeklPpqHrDTnyZfdz6v48dOPvRPpRBjalGH7GX6rX35t7qO62mD/UWRh2wY0We8Wy6ruNC25z1bMzczb0BGKzU7yVfE1j/61X9079//P//+yEjn/2Zsbp1a/bbT592xD8kMMfHob+2VyKfpp5eMskM3i9iYMWJlr3wA0lGGODJPtRYxNhnvriGuyJaWGfyf/9N/vve2t7/twf6kIWzFcDqkTapSGD+ZwvRMJm1K/M6xWPV7tbhlNyeJDkT/xCnEpTm2WKU9SH2+0xyw91R1rt8tQkEUI6GRoBYlGH8LXpy3son048yeO8b18WmzRUDkx/drg5itmoXzxGgys4hTDBejZGNbGINETmZyyzMxxEIEzxbsyJxpLgSYsattLP5tfjdlMPV4pddzbHf6GFtc+Zm20/y+89VnbYr/mPPTVXxu3z3v1efPOc2Ua18nx85nuo6lKxmuYmL7wjMfc2vM5rX7uitZ9nxu/n527plv+hR/cJGvt0zr+v2SwCWBSwKXBH6bJHCRr79Ngr5uc0ngksAlgf8aJfC7nXydAFw/PDYI0g/MOzAhx6xA4HnO6qE4D9oNkroWYBNgjgCxd5iyn3kIRsjaj8lLSTMATxM2q4fqVb8c11mS2tIAywQsGkhpQCD9nLLYEVINkkygIZ/nMb5fAckt0/RxZjY0oBvQYp43AV2/A6llqCiHJ/NVNgzSouWQ97Pv6ceqfzvQZwI7qzZF1g0w9b0nADUByBUIM2W9AnKiK5MAbyAl7Z+ZTDPzegJPOzCt9bjBpglqpb0IIOAv+0DeIGoQ5sBT5TERDq4jKw/oDRzurMuQry33mSmwG+8dqNt667qRjfZpp+ySgKJ/9I/+0YPYSclJAO8BiD/66IPSaA3UTX/SoGL3of2QY1xzynzlv3wHhNbmlA3mkxAMQHIkakhJ/kkWDXkiI5GpMi+zl+7MbJVNqyy0RSbAYbaVEsRtO5Ff2/D0N/3b1H+fEQNdxn72HcgOLNcn5CHgOi/ZRIhkgLu9+4wPcqazwtsfzLGafrLbCrD3b+7L1n6g/fMEQafdGycl6ZXHlP1q72MLDJCr7IKuyQ40VsgpZXSNmXFCEBnjBvoB7tmHNkTsA5Lm0UcfZNFlbLVPG9Kulf9vWa3IkYwfctsiBQtfkKKIPWRySI8p15Zh+/id3kSnEUbIMuMtax7hk9LMSA1kCl+BOJK99vKXv/xoT2d4to9vO+p2zDg740+P7fT78Rstz5Vfz3ntbyPP/GXPsgsRNOYY9AAhb5xXAPwKDHct9iuDXVUIixGQ1nSNLq2u03rVe146NosQJrkz/XD3ZcrcbxZLmC+96U1vOtqAKE+59PaNq3mYNiiJbuECP4Sg+oIv+IJlxZA5R2l/xJ+xPdfhz1Ut4T9C4hqbX/3VXz30ii+1uEAbp8+b8WTO6Vb+ejUvmX3FqTr30Mf7pYTpRGLfjujreUe3NbrpGn/1r/7VYyGDRReqSsgi5zdia+LF2972tiN+qPbwlre85UFpaDopq9xiB/KnT+yMnn3/93//ve/6ru86CPFknM84vNK57vv0nXP+1LqVfVu1VylqYyfznr+cGe85z0IG/vU973nPMc/InrCRA9LzrI3tK+I/V36lY5dz6LyYJbPVghvVGcRfxD+7dowKIIhUY8uHembg91el4N1Tv8URJbzNn5Cv7Lq3B+h535mf73Ga/Zlxe+pv+72dHzqL/dNO5/WmD265f4rd3P+iY/Oqbyvf3XOS2NEuA3W2YSejeVzrxcpXtH5P3e/Pad+0nWk/LduV32k59O9TfrtxnWO3avMcv/ZLD+31mkz+x+6nvl5lh3fqfX1/SeCSwCWBSwLPgAQu8vUZEOp1yUsClwQuCVwSeEICvxvI1zxsrsYkD5IrMK8fGlcPkPN6q4fxeczuOv3A3A+ovlfCEUgFPAGkyI7IP6CdsmbK5AE8ZWV2Js4KaNrJYQX6roCp1cP4lPHszxnAMGXSY9LvJ7AD5PMPcDSvkc878vWu45KHeGQEggzwB0STwQDYuq/jx/07a2Qlo+jHbNPOV0zgpPUi9037IqcG7ibx0MDPBDrO9GSSrLln2jMBwpbJma5ljBpU6nbN3/t+qzb0fREkSub9+I//+EEIvPjFLz7AXYAuYFhGFGAUkAhUlK1ln0LkVHR+pbMNmk49bRsIqQC87f51H9I/uoX0UwoQaYzI0D76jdgD9MpMQWYmcyoAuetNgjuyueWzVgDwzlc6NmRadB0Y7gX0TZYomSLLvPTJX6RsyG79kQUEgEZa+Yzg0i/EM+LTC1mBGPd99Kt1tNvebZ7fp82IU6A++WovgNxn7UN+az+gny9B1HtPF7TTy2f36QyiZP2GBJxga5OvEyCd/qFJp2nbOTZ7m007br33W/osg9NCA2MkNliYo2/6S8csRPAXYA+oJ4MQ0/52THRedI1cjJlxtDiAfPzlD+19GIKpxyWyOANud/Zu7NgD4tM9LUD6uq/7ugeZWvEZsYMm9OZCjZZ72kffZLXJwkMQ8QfirH4lU5ItkpeMSGQl4l2sDfE+QevpX6cOn9nZ9HOtOy2jyLKzps/OjQ2HpNFnMY0dyPBFMMrKI7/2KXMR1rxH9pU0PnyYMqZIGvJrP7Xy2TOmt5xW85F5jWlHsQXjRZ+ViTZ3yn6biL7cc6WL7k+eSKpf/MVfPMgnuiber4illQ+NnTgX+WpuJlNbDOIzOgv+H/yDf3CQlBZ2vfOd7zz0qhcwTL2avn3OEabMZh9Xc61c41a87XvvYj7ZmQchHvkf5WzZicUqWehjj1f7j/rdOOnz137t1x6l2/llvugDH/jAkbnJp3zzN3/zURHCXJeMLIywDz0/03OilW1EH2ZcaL1peccu40MRmWyE7cvCtUDBPtDm2Kssav3hRyyGtKDoC7/wC4/Yx0Ys1kBGI2Nne3ousYrbZ/HOPd1DuXR6xJ7tlUvXyU0lBj4L0Y94/S//73+595wvfM6hj9ozSezWGfYsc/vNb37zUTlB2eGQtY5rvx5b7/ZPPzftJT5pNxdZ2fuZX9jFxt1cbX4/fdtu/tp61ees2rbz36trdHtWbbmrnDIGuXd/nvOlXmSROU7uM+ctK7s/G6OpC7fGc8q7bXpl37N9y/G6n/n64FjI9yw7fDTsiT1j/bvKDq8keX13SeCSwCWBSwJPVwIX+fp0JXidf0ngksAlgUsCWwl8OshXQEjAkL7RCqTIA20/uO6O6wfBHRi6eng8eyCf7bsFfq0esOc1ZEYAchARQLwmX5XXA6K+733vO0Au+74ilBpQ6uvtwO/5UNz9PiMLd/1bgXxpxwQoVgBNn5/j570COnf23kr+O4DlLrqUYwBcyDwZGl/xFV9xlGoDbCnD6gXAB3oB5IB0ACrgc++hFRmvAJbdGE1A9Gz8XOOMfJ22MfW4r70aozM9uqXnExTbgcY72ZzpU8uoyTYkk0wZAKL99BCyyFegLzASOYhUQvIhdNgWYLX3kmzi4YzIaTveAb2r77tfrg98pktAX6Ql4skxCL7sI8q+vZDJ2WO1SY4GztquV3awGrcJ3E0/Oe0mMg/hod36Qd4B01Oat7Oq3JvtkjdyE0mo78gSJFD2oMsxXWbWucnWcX++wP29JoHonggBALhXQHPnOd53/iEV3YOcAeRki0z0AlC3/axA0N3vO92deruSc/u+7G3WttRjkXHIX0Th+9///oMokK2vVGf6HqID+YqQZiPsAWGVDOeOu8bA9/Qxfpf8Q1hHHnRSprOMYK8Qsbdi0LSfPj57yVr4ok2yTl/2spctyw4HYJ26vgKTXQvRIwNY1isdscenGMp3976MrkufEULO0U/ZZF1y9Czra9WusxiXMZ7+fwLQPrfPnz69bdlvFjiwr7/39/7eEc+0+XM+53MO/8fmkNtklWvOecRqPmR86I69OGWMI6hkLoqPk5CZ/mYns1XMn7I4i5nRXQvTZDPbr/2bvumbjvFlz2exzrkIN+d6veAFLzgyLbMAYcp4Na9xDb6MbolBYgvyzYKTXqxhYZ1MdNmFf+Wv/JVDp1L+NTo7ZdaxcyWD3Xxn5YdW8XZ+t9LT1Vj4LuTru9/97oOEtKCJPfnruvyL+arMYjbkJZYhx2W3K+nNvhB+5OS8V77ylYf/JUtlv5UdRr7GJ8+568qPrhYQpA+TfOXn2DrCFeFrHsGPIYkRmvRnluZ2Le2mNz/xEz9xzAkRx3wVEl42vX1s+cb4ldU4TXtt3erjo9/aSab6gNDmz/1TySP2px+eISwE8BxhYQn5mcfGf6/u4zt2TQYqvlgAZiECQn2lo9rXRF7mo1NHV3PYjFn85ErnVuM8j5vzzF2sXPnJW3PYaedp64xdbZ/z/it/fuaL+trd/z5nJ6vcOwtpck50J+NlzHqB5bSHea+Vb56y2bVvN76R2U435ng9JLP7hOlD+76OEzJ3eigL9lMu+sQWFf4961nXnq+7OHd9f0ngksAlgUsCT10CF/n61GV3nXlJ4JLAJYFLAjck8HTJ1wA6T4V8zUPpBCd3D6u6MgGq3Xe3Bn6CAPM68yGzH5AnyAI8BOrINvqSL/mSh8hXYAvgzv6W9mQCsiNnd+TrJFJXD/4NKkyAoUGSCYYEtJ2Agc+dBZbz8sDdD/4tp753gILIdfUw3sDGDnQJoNltnNfMMa0/2ij76u1vf/uRAYCkMx4ALcAuQBuwDaCVBQY0BFYh9oBgCBC/ZVwaZOv7NbDR7ep2nwEUretnoGlk20DRCkCZ9tAEZF+jx20FvEx72AFOrfvdnqkjLae2nfiJgMDf8z3fc8++yEBQ48NeLFgAWAJLgZfAUNmlxlV2IHC1xys2031v/ZvjMfvWMpxZBlOPGzCTzQLERRjTMSAwUpB9eyl/C8wHDANR9cOLns2snDm2u8+39GfX3tbnSah0md9knyK/jYcxSAYqYs+4hAR0HX1Dguq3MYn9hJCNz3EP57oGMjXlhf0OxHee8wH97DPkte8sluiMtOkjpu+ZPnHqe9tF29f0Z6230x/kc8sy11r5wMgh19R/WU4/+IM/eMjOwpw/+Sf/5KEXTUQbT9+FeE689Te25L12JMMKkY6s9UrZWgA//+gf0tUembK++D5+knxTOvtW7Ozf01d2+5f/8l8+SAwE1bd+67c+KIO8A3pbxzOmkY+/9EWmmMxDe0mqaIBk0+6dTXeMic/LsR3jXL99/dSZeZ3WufYBM1au7j/1aiW/XJMfkSH3wz/8wwfRSieUHuVL6ED3KcTp9K+ruYuFE+94xzsOeSLUlPulB3Ov42lbTYrNGDLjS8fsXfzINUIw8JlIQASosZXVjICddtVzGecikRFW5GTPUvaT/cBX8k2/ek7DvyG7yEJsQSJmD/K0H7Flb1kLgpCvyut29YUe/1X/59x2zh928bT7u5Nrj8eMF6s5dXQsma/0TAamOan5kH/kajxk/LJhZCTdQboioemPmMB/yZY1ZsqMu/av/MqvHBmYiEDkIb+WcVzZ65z/THuc/iE+z+IhiyzMu/XTIiCZ4exFnJ33dIxYbY5uEYcxdY5y1cZSSW/XtADMNVY6f8uH9XhlwZAMdgS/mJcS32K/eMmnm9uQK3nTZWW42aZFCBYDsPn5nND6455iqVhN5hYSKgH93OfYLFZXAAAgAElEQVQ+95BD/vU1ph/redv8bWXDsfnp53b6On1wjuux383bph1PHeo5ax87x2rXj7afOY9e9afnCmf9Pftttk3fe7FU/GJkkq0sZrn3qQdnPqJl3n6wz1md32N8l3h76MYT6anHv2SpPpgX3S+d3nbd93gQT3oP2IcG9iJfWxzX+0sClwQuCVwS+PRL4CJfP/0yva54SeCSwCWBSwL3JfC7hXydD9r9gDYBqh1QurrGfGjsh8zVdeZD7QpsePAweR8Al6UC0AFm2jsre0a5l5KRVrzLCAD2yDII6Nl9fDLvA7Y7ZwIQU1aTTGpiYBKueUhfgbdp3w5M9Huu12BwrpmH7JbnCpRuAKgJ/QY+uv+RgWMRrPYpQ3wBuAB0MhQBFwgdGT+uI9sPYAWQy55bMouAXTN7ZgI3DdJ0+yeh1eMwgZ0V4HoLzOpxW4FJPT6t4w1oRrZT7yNnv+9I+Okw5zXOHOoE+JxrTACHSj7+7M/+7DF29tNDCgF1fQZIyv4CiBs/BJFzlECUOQIY7n0lW38D1OrT3Kez2zpl2Z9b/1qPmyACtKasb4guuuUFeAWwAnTZfEhZ7UYgT3tbAWNnck8fV3Z7S//aHltf9Ac47xVgMN9l3PzGhpDkxgnBDMxmS8b1WY8+694jjz5y7/HHHlce7rApL9czXsnK6X1yQ4alrHD2LdWPHNe+ufW09XraWuvp7PPMyH8A/j3yyAO/2uPeNriT+U6u8V+tU0hFJbaB7hYVIBfpOrmKJwhTx8s6Q2gqQcmvzTbNz85hJ7JnEZj0UHYXYgXRgCilqxYCWICinC3Anp66fse3WzE1MtEHWbz0ga7LgnWtzjydY9N61/HDcQh+ZIk9cWXZIXK+4Ru+4SBZyGgSJBPUjk7syIWVXa186M7Xzr5oT5Phq3nHmd/PvX/sx37s3k/+5E8ecwb7AMt+Q0ZmYVDPE+KvG5hfxWffkSeC00IwbX3Xu951ZNQm3nX8mXZ2pgPzvKk7t+ZfiCkZk8bZXIke2ns15dt7ftNjamGBMq3IPuSheRX93f3reUWuiVRkEzIeyVjmq7lbdJac2IpMSe2zgA5JGZK3rzn7uer3imRa6URfd9WfnR1NG2hdiW7Gp7NV5KvFZ8mW5Oe/93u/956yw/y5jGLjIAY73h65yPLsHU43ZbgjcPkZuiXr1d7PyFdkYO89uou7rUOrOWnbpXvTF/bBv1mIYc5gAUnHifbD3stgts+r+YaS+eZ75hAWfollzkd4ZkuQM/9wpmPu5Xp0mR9nX4n/3ifmaLsMY3Mf/o0+WwgjDiihbVxC8se/99+8Z/vOtfCFjYsTStj3frdTT6Mn7Rt7/jrndrHp2e98n+vFB57NWVbxNPebc+itMSP2KkavfL9zc93V3Lr9Sst1NafazaWmnbZd7vxe2jVjX9oz5xg9f+85R/vovtZZvNr9dibnqXPtU6ae5DfbL6Sfn5Ltah/r+zWFW69al06zX+/f5Nmf8ewLH781cNfvlwQuCVwSuCTwpCVwBZcnLbLrhEsClwQuCVwSuKsEng756h7HSt1PPnbvk489sQdd/zsDW1cg9XwgnX3YgQCr+9x6EN61LQ+b/WA5j+2Hcf3/+Mc/foDaiFdAlFXu+SdLAPADjAb4yNAAeGffNuAjwBr4o2Ra74fX/Z8PzgGpJrCwAoUfPAg//vhDYzQffvvBejWOExhYgR5T7nPMdrJMG1eAxmqsclzaZByMgewUYFT2tcx+nEo2hhRHugIRZR0AGr0HvgL2ZcwCrmb2hPu1zFs/VkDLClTd9SN9b/m33FYym9efn1svHgI27oNW0fN57/6cPt/yJTsQpgGlvgaQUMaoMoYWLgBAjRmwV+Y44NGYyAKTTcN+ZBwhLY0d8o+t2LuQvc0Mm6nXq7Ho/uf91KnpjyYIN8cdoIrUSrao98jX/ANQa3syTYGxAOqUJ+YDEEteDdROXWgbaeJ8AnI7H5frnYGSLZMGJHM/fkvmWIhm1wQys7ff81m/5wE4ymYQsClBzL81uZG+9IKNOQ7d39nHqZtnfr3HMzq7u1dfJ8fOxSDThlZ+YBUT8x2//3f+zt854gefg/CgA4hMpYbZgGMtCkEUAObFli6pOfuPQKF/slwRuMYHGZD9f42ZF91E0BoziwKA9kgJdobsnaBv+/4ej3zPfhEbCBh9QIrRawTCXAB05k9cG1nMJyAm+HT2beES/0wWyZTusZuxqOP4bh6xOmfli++iYzPOre459W81x1CKGtn3d//u3z32b0RiIZdWZPPKdqbfd096a4EIol+2IB8qTlqMlGzalkWP7xkp0/3JObfkMO2BLzTefLysRG1CBorXadvKP4sh4od9bGUHsw2+p4/tMZhjrR18GHLVnqVK1sqgFXu6fDqy72/8jb9x74Mf/OCh0+YJ/HP3t+P2nP90G1b+dsamW/5tFa/7/jNmrXSOPnzsYx87Mln5AHpG7vwFG+Zj2JvYavwtgqAvbJFPEud8r5KLLE2LpshStuyrX/3qe694xSuOEuri9czcnHE3/Wl/vPIP/BefiHDnayzOsRjFuHX57Clv7XKe7FJVUPSXrvCnKipY4EXP9MGikV58txqv1XimD3xv9icX58mJX7c4yYvf1h7HuC95ySRG1Fq4hEhOlnuqSOz0OfLyl3/nM1wLWW4M6GgT39NXTjudPnr6g9U47eZ9My5OnZzzqKkTqzi6ixkrH3rr/Izryld2nHPP6f+mTzmbY03/uNOdlu1qwd/sT/ueHsfVcTu5zfE9mzetfNLOzzVximR96LhRfnjqYI9lCNxd+y/ydSeZ6/tLApcELglcEng6ErjI16cjvevcSwKXBC4JXBI4lcDTJV89MB1kwicfu/fY4489dK/dA12D+avG3XqgXQHa8zp5iG4gcXXM6v55KJzAWO7bQIWHZZkqgHR7NQGDgM65BhIQkPza1772AO6++qu/+gB+ACNAE9kESt8B/ZBJE1hfgVKuvcsQWJEY/XA/AYHZpymP9CPyvAtgkWs04NP39X4F7qzaPsGIee30Daj2T//pP7333d/93Qco6zNw7s/8mT9zlLQFrE1CFZgIBAPM6dfnfu7n3vvSL/3Sg4gAzMkMa+Ah568IrwkCTSDklk7PcZlyj8wmyN3ZNA1mrPR/6vMch8gy15zy6uNXAFbrztSX7DeK9EnGpKzkEEFAbhlIbCgl+pBQMlxk3SBdAPIAXYSt6wHbP//zP/8YWzaX/SsjhyYsbsm/5XosKLlfljQy6b5P0Kj73Trse2ArAlY5VpnYwH790m8kEqJK2+kakone+dyZbilTzDd4JZM02aEhNLu/s407fVz5xx3oPIFJnwHM7A3JZ0wChutXA9ltRys9bLueerTyFSuA9WyMVzHDdy2ztqXOIIxtJ27Nvqz8wfR30Z+2G7FB5t2HPvShe//wH/7DgyTInpPGNnvtIhdkgyOlLCCZRFzuhVRzDSC8UthiEt0zDspQso9kJyEHUkI6ZaRlfln8gORkg733YWyi9aV1jD4jc2TTuUfK2jaJMPWnxzzzCH4AwfKJT3zi2M+TbfPJsrnIJlnTzp0E8a2p3swKnfdfjdEKpF7pWcui9bvjd77fZcg6FkGkHPWP/uiPHuVckWD6r69NBEy7nW3KHCH3YqeINdl/yB+ZchaBdSb1KrbeNSOubWJnh+1L2z7EagQUneEvzYMQe3zhjkByDv22dy3bkIUpg3uSfat2pX1sgC8Wd1RWMDcTT7pkK7n9+I//+L3v+77vO+7FNsSgvu70Xd3/1p85dzqbM6z828qntM7Pe63mEBmDX/zFXzxKKVvghPDTf/bG/izC4GvEJ/pDzjJiZZySl++MS8hXc1f/xGpZr+SIEA95O33Gyk7n3K91xTzZIjkksLaoGmGcjHuXmp79p0virjkef8IXfvmXf/nh4/RXXy0WMZ7m5r1QZBX3Z7szninHjyA2vyE3sZy/cs0sqKRvFp2ROdmbr/KbfpftSoeVDc7ikl1M7LZpAz9u8YLnEP7/LW95yzFfShWDOWdcxfx81zGufVfu2Trbc6L8fuaXek7aujx1/Uz3V2Nwa64z5xMr/Zs+O33bzZtmrJjXXNnibEfPKyK/u5CvHftm3Ol+TN+3ilFn/cjxK183x3LGyemrugTxA/195OFthFq3LvJ1paXXd5cELglcErgk8ExL4CJfn2kJX9e/JHBJ4JLAf8US+LSRr/cJi7s86OYBf3fsDrxaAVkNCuR6DTqtwIDddbo980F11ab0QxYBUEjJPBkEQMOcDxgBsgClEBMyAoCpfg9gEhIJ+XcLqMrvTb5OcmCC8w36Nfh/BnKsZNTgud8nATx/7/HoMZnj1MBPt/XBQ/r9E/qBf7YdQAe0f+Mb33iAbH/wD/7BoySe0opd/q7vbdEAAA4ZKLMFuAfMk80B3JONMMcj/WhyLu1cycx3DfqvZL7qf0iSFdjVslyB++ljk0kBWSaJMgEWx00yaaWTPda5dgMu83djovSpTD/kKbAd2WOvPQC3vfsAoD4jy9MOYC9SR4lWYKJ9+QCaMvuAxQBP5wFU2Vf2fHP/BuLbflvHmlzo9q/er0Co6cN6vDL2vadq5J8MReAwWcjm0VfvAbIy1RwDmEWE8SnA3OyLiqD1nm73vrJNmKe9Acvz2XVjv2eEbfcttj7H1bVdT9YUcN5CE+Mqi0cbp61HVyZYN33UtJOV7Z9lpZz58o4ZbXux6YxbL7Zom5v3vYtP7XiS+7sf//PzP//zR1lT8jPW9NlCAySDrFTkqwzVSQ5MfyPOIBn+2l/7a4f+IEWQIOwCGN+LghABbNJ4ISCQMc5ByKnOgARAUEybblvvPiEdPvELn7j30Y999LBn5UfFwi4RvAJs852/7i/j0x6bssL44he/+MUHCbnKopt+c/rK1r34k8jsbI6x8xVn9+tz5pwk5+VvA+xtV75HzvB3b33rW49FQBYPKT+cvf9ce8bdVUzJOGWOgqyUVevaFkoooev6s8zqtMsz8nXa2M7Wp4/sz5GVsWcD4gOfjoilv/Hn8VftUy1mecMb3nAsYEEYKtsdomvKvHU1Y8Vv8bvmDP7xWdmrNO0iN6TWe97znoOk5NvM12bcmHKbfVz5nLalGTfOjl/Ns3oOOK87fbbPSt3KuP/whz98xFuEH+Jf9i/bpxuxGYvU9F8VCrqT67NLpcBTvtoiHOMhe148JqvVtgAr2fRcpf2p9+4r1psvGx8kuzFom1jZpthqEYqsXdex6NGckC+18IW/dE0krrn7XPjYYxpyuO0qYyRmW1SF+KSz/HYW0XTc4Ov5WQsryMXxvnMOuauMI573opJdnOzx5sv19Qd+4AeORTyve93rjio8+jkXL0ybbX84Y+FqvtP37TlWZDGv1z5/6mFkufNfKz1Z+Ziz43a/TXuZPmrX95Xv6ja1fqz6NXW7/VLrSsttNUdt/5a+zPtNn3IWH3dzmJ1fm/Fu1dez8sHJis110vdcZ0m+2k72kSdg8Wc961kXPv5UFP8655LAJYFLApcETiVwBZdLQS4JXBK4JHBJ4BmTwO8U+boCK9PJ+dsEDPKgPx+Y54NcHoTv8sDc11wBtLs2IFZklACorPgHlgNe8jAJGLF3H4DPanggobJnQCyAkkwUZd+QfQ125+F6tqu/z2/9AN9AQD/MNygwH8JX5+f4CQj4fmYprIDNfhhfkbQ7YKK/n+1sQKJ1BUCqnKKMIeA9YA6YZi84Mpct1f1pWRgfGWOIV8AvABIBAlhsMGynSyu92OnlHJvV59bhBukbDJqgYINm87eVPqzGr9t8F/J1ZYM9JiHljA1iDgjqBXQETgIcAbxKnCJu2AHiwZ569vxLPxA5vleCFFHkemwomcxsC6lrkYNrAlKNP1uaWVArJzrt6Va/VqDcym+1TUSe0w6yJ6e2Ix/y8r1zsm+n66eMoWORBl5+53+8/J7P7oOoQ1Z75X2yHxEufBSgF3GRbMKVjrU+rvoZm0Tk8WnAbGC0e1kA0ZUApvxXwN4KMGzb69iw8pHz2JWvyxiv/MuuTQ1OBgzt71o2bY/5vkm2+FDZXMByfosNyGrlc+hx9l9VttIYdhZ+23SuhURCpig/SRdkD8rSU57bGLtOl3HVdvry7/7vf3fvX/+bf33YEGJAJq6xe+ELX3iQFYjfs/gSX8KH/vqv/fq9977vvQcR8Y3f+I0HicwOQwD02LUvp7/OQT4jB5Fq2oBokQmPxPU5cvXXOf15yn/lr3u8e+zShxXp0frfIHj7yBmXVjGz5xQ7n+M6SCGxzN7ljpNdqCxuiPeVbrXd7uZVdEJspB9IMnvQm3PQs11sIcMV8H9mj7dsfNc+/syCGiV+Ee9I5y/+4i8+qle0vLzPAhY6IyOVT7RwDVHfZN+ZfmiH67C7d7zjHQfhizS08IC9ZAzJTWWM9773vUcWMkJRRueUWdvIam7T4z/tdxWX8l2Tkit/d2uuHN1sn+e9iiv04e1vf/uhW+IwOzPv0T+xIecaFwSmzFYLhPLPsRZDibey623joHQ0XyCO8yFNaLbMpl71AjXXpw8WIZmXmTeIjXwZn6Q8u3ndzsa1Wza/hSgWHOgrXTInRErye7JP+Ut95ivNG1axPd+tyFcxj68iR3piPuP6qWSR9pEHubmfRZoIV2SpNlqcQucQyvqXktcrHVnpUPw/+VhAaJGavv6JP/EnjoU0PQda+Z3Vdz0Hal3excvZrthC+8Gdjq90euVf5rVWNpZ2736bbZhzidXzxbzmvPaMaSsd6vvOOcP0G/FtM+7M4zoOnPW3f9sd19dejdMteZ7e/36p4U+R/ShJPPV9m/l6HxV/9rOvPV/P4sb12yWBSwKXBC4JPDUJXOTrU5PbddYlgUsClwQuCdxBAr9T5OvqQXgFZs8Hw37Q7/c7UK+BgNxzPnTPh+OzB+wJDACBAYayJ5FGAPSU8nNsgGXlcK10B3LJRgJoAd8RLS95yUuOTKcud7dqQx64VzKZJMkOqJnHrWTSgEMTDQGcG9BrYL2v3W0M8bBrU7dhNb4r8CJtVPKNLGXNIPAAXQB7JdyA9xNQX4E92g3ABcgh+f7+3//7x96vspQRfcm+6bFfAT25DkAXGQJkA4r5HqgmkwvpBXBLtmKPaffT95N8ncDOCixqvZkkatqcceos2GSR5L4NhrTMpv6v9CegNtIU8Yogta+fsUHGAWYBvOQALCcnoKSMEBl6L33pSw9wNUC69iIMgPIIcuSt6wA7AakAUACrPrimjGUALeIHudDZJNPvrMCyHaA99Xunl5FRwMoeh51LnvfULgA0/aHjyIHsY+w9WfpLb0Pehph1LtkhVVNyNnaQ0sV0mp/yu2O98p3v6SqS1ncNCE/7aV/AlxkLZW9logPlgdEWM9zKoJvgYssw71f+vvU9MmyfNQHjvs9ZHDiLT2d+rNvQ158ZjuRj8c1P/eRP3fvn/8c/P8gj2WIyvx1Lr40n3UGOhDDP3rndPnoie1WGniwxvo/v4sMmsT59WHwA8gDpx4e6FjJABpxswFQOmP4pstRP7UUwIGlk1SFmtAF51m3OePir3XQb8Yt4Rf4iW9gvH24xk4zXVWnRJmumTvbnlX50P7JIxHfk3no6Y9HUq+5L3q90tI9zv9XWAvHNxgHJhVS0oEs5Uvua8mu9iGilu3Ne0L6ZrFWG+MhHPnL4UdlxKaEb39C6sfKLc/yn759zlt3n9hl9DT4N+S7z2WIDi9SQnT2f6hhmPiXuizH0hJyyV/bU89mWXIdPRaxaOCL2WAinykDs1fxNZjpii02wUYtKOm7PxRi7fk/fM3Vz18ZDNx959F54jNU4r2JW2+eM/fqt7L+YiwTUd31LXKajrqn/MkSRtOZH5jX663vzK5mvYrHx4vstRLSNhu+UabboI/bfMsv1pw6xDz7B3NicwIIr/xCT9NVikNV8LDrlfHFIWxGvdN2eyV/5lV95ZPjSJfGJ70XqGm+/m7e3/FfxqGXIf1uoYrGeuY128Vnaqc+5Fjl7NrDI5td//deP/bjZovmKuIj4Rb7yedo2dWnlj9KO1nHXTGY7WcjSNnfNop05h+uYutK7VfybNpVjcv4k0Kf+zWtOH7OaA83nlV7ItppLzXi/m2+1DNOv6VOnn1rJsM85mx9OPe92zWuE6Pf9jEk9bunD2fjd8smrvu/GaSXLo5zwfaR6jtVW9o/fQ70eP89z0t6r7PCZ5l6/XRK4JHBJ4JLAMyWBi3x9piR7XfeSwCWBSwKXBDz8PPEU9BT/BaAJiLt7qLz1fT/orh6C85DYD7ET6OwHzZmZkgfnee0JgK0eoKeI+jPQA2AIgLFPVval6wdLq9yVggRue4+UQEz5KzsA8J5six3o2aDCBIZ8ntk7K3nvAKW0NddwXDKLQsplfDsDwHkN3E7wZQLSDV5kvCdY0oDNzI7oc9zb/YCB9kwkWwAqEBaYlkyHBrMa/JtAqOshumRvyFIG7CL3lM9E9iVrbIIZ3SagnzYgCoFywEPXcY7xBdAZcxk2Mi4Anq6bvTszDjtdjQ1MUKjl3DbR49lyzfEh8ByH3MmeqSsbyPkToJy6Q2+QRkgUGSH2y3Pd7CP3+3//7z8+R3f8ZUPa8vrXv/6QlUUMsjZSElN7tJGNkStbQnADeIHzWbgAJEbgAG4RRsBy2V0AZSBk9lKbetC20nrRNjyPmX5j5T7P/FPr/Qp0bD+3et9ti22GMMj+ujJzjIV2AH3t9cheZIwhvP0uS9XxAG1ENRAaaQ0MBiR7T3czXr2/7Eom2oJAAqCzB/6wszZ3AN0qDE1dm/KcvmP6m9X4dfbxmdyn/1y1b9WXfOc+kyBMexCVgPgf+7EfOzIR6amSqYhO/+gvcB6ZSZYyqWTD0vfO5M+9jLEysggF39nzj49JTJnjlM9T19mgkuBKjCIWkB0veMELDrJp7h84fREdQjTYS9QCCTZpEUUTwPFbuW8ywsRP5/CbdBAZgTzgL7uMbI/BJELzmcw722sVuzsOJWt8+gSfc52MY8Z0t6hl5ROmjqz0KLLMdfmxLCYie5mvSOxenLUa0zme/dn4ILjpHFl/67d+60G20atJvvYcZBXv0t5pX6vYsPKL6Weuk/N8zy6QnXz88573vONlwVrbfvolBogxMgrJ5p3vfOehp032dUztsYivEPMtnkPI8VO2h2BvrV9sgtxCUM69ZdunxE/2OE8Zdpsin9VigthL2oLoeOzxxz6FJFz5ufQvsbPl134oZKC+Z7uM6L42sQ9k6pvf/OYjpiMdzVnITSYpG+dryN8iq/e9730HyW+e89rXvvZYBJXFE213czGONoU4FZPsiWoRgu/ogIzXlDB/II9HHnlIL7RVzBHjlOBFrmrra17zmmM+wXfyp9///d9/+Br+8Vu+5VuOssnzmj3H6nZnsYa5nX7yuXx3qgR0rHashYH2nKVjFtbweeYwfDZCWN8643XO09o2p561H3cv7WELsl9f8YpXHNc3D2rfttKz7t/Kr0xZzPlIzl/F03w3Y/UuJu3u1T5CHxIXVv5lxu6V/bXNROYrX5d40j5vXn/GwviAltO0v3lOy2me1zrQvqPbPWPPnMOv5kZzHrCKVTvdeGj87j3ygEx94NPvM7IpLzzvtdKhlvFFvt7S7Ov3SwKXBC4JXBJ4JiRwka/PhFSva14SuCRwSeCSwCGBTyf5ugI6p5h34GM/dPcxq4f21UNiH9fX6oe+FQC1AkwfPEDe319mEo79oAxEsecrQgMQBcCa5R0dg9QDeso2QLYB0mWFeXV2wLx3t3/1Pt810TZJyx34MMHavsbq4T2/r8Zwd4+V/Btg6ns+9EB/H1ibgGnLHjkBUAam+QekjSyVkXv+85//kPo1qNw/5JrZAxag9jM/8zMHQS5LWSYZsnQFgjgXEOlYgCHAT7voAF0A5GqTfiInkLPIF8AfgBJJjBxMec4pgzkOfm997DFcATxTnwLG+h5Yh6wEmspSQ2QCOAO4rMjvBtrm/fRP9ovsOWC2zEzAItBRH40PcDzAWRMmyIEf+ZEfOeyEbICSiPQA6QFmgb+OAdIDhWXNIfiAvMmS0zfZPEgsf40FgBghpCx4l0Kd8jsDqab93QLYWz5n4ONZKGoQPWO58rPTZ5JnShI7D+ic0sT0Ly9gtWOjUz4bR+RsMm/JkA8zLkhZJZ+zh+gsBxv9DCEcwnv67BBZK/3e+ZcJ8q7iQOv7lMmTHb/VuKxA0tyzbbP9Yb/PQgOZjYgjYPzLX/7yg7zgG2R6WaBjHGTxiRXO8deiEtmoCLlkQRpT5TllMjqfnisFyhZWJSxX+n5/HvAgIwtZ8IEPfOAYc4sXZLch6fixlu/049r8/ve//8H+zEhD2WbdjsRmxD8CBMkmw5MP5XsQGdnTkd1GdjMjbPrv+GY635mlKx1wzRAZ0dO2+1vxsm25SYG29xlbd3GsdSf6k5KwSrjyVQhwi1f4uZVtrOYMcz5ELnSLvJVjneTrbp5xK67vYvaURXSsdWYVm5CBMqftHYowE3uRfNH37hf9FG8QbYjYd73rXQd5H5J61Ya0N3J0DeQ/nWdLyjFbbNX6phKGDFH6yf7EySZ/ksWZa57Nv1b9j2x6DFZxfXXcLnY8mFcVCTJtJgsPIlO+uiuZJOaaY8kqNq9BYJoLySw1d7VIwqIRC6VkeJKTOYU4r3S0+ZO43wsidn7YGJqLmD+IORYCZYsBJGJnNc94GjvmS5CP5tp0wfwq20eIaXRLdq72WeRlnjgXPraOtF9IhQm/88n8HT/mPuSSeb9zxFBkNaLVfc096Kp5i3nJl3/5lx+6xL/yq6sFI2dzhhlfjCXSWoatLOUv/dIvPeZ0/G/83fQ1ff05t+1j47Pn+VP3dnF7Hjd9yoypK5/TdnOXOVpsZXds+rSaz7adrXz92bxg+sMzGc354bTv/hx/M9ud9g9/keIAACAASURBVE/bXs2rduM35/E737PrS47PdXr8djqxG/MH8V6m/8m/Z3/GVXb4VEDXj5cELglcErgk8JQkcJGvT0ls10mXBC4JXBK4JHAXCfx2k6+rB8z5XT/sTwCiH+ZWD6/zITSf+yG1H/x2QMDMrEkb+8EU4JHMCVl5VpvPPRTdK8cBlpB0QD6r7QHkySrrh+X5kDzbOB+4W16rB+wzMHn10B5iZHWtFRF9FzBkB4TeApNXv/sOaQFoUqIQCWd/QaQEgNCLfJVzvkVEz+sjpWSrui4S1mcAI8AVKDtlIstCdoNjkQkAOeQUkg/oGDDYmCMOkYXAdSCz7ECl57QVaYKgpA+yUPo+Ld+dvKYNTXAu13N+Mo/sz4lktuekzA2ZEgDBZOJOMGU1zrkeEBJIC6gmB0QBchmRol/kMPd/m/YL0EVIOR/hIyO8909OH9mcxQ7GHckL6DTOKdunf8YNGAnE1UZjhwj31/ggEYG75B+Sa5VRswMC05adTPze5PJdbGT66+kTco2dTbSv7HOnz4wPix6EpA0xaCzpJ7AZgU6GZE5OIdL0zcuYWmRgnLyMMxC6915s/xTf1X7U76tMqCmPactn8W0Ciru4sfJxq3FYAYpzfNoGV/6cvMmRf/nO7/zOQ38ROsgLOiyG+J0M6SW58hsAe3ouE1SlBCV9YxfGStnVN73pTcfYsGGvZIk1MNpAc2dAtS4bb/4pZUYRWSo6IMAsGIoN51q9IEdbkXvILASyzDd+M2U4EwdDMiMmEDXaitDhg5Al4mJn2q7GaOp321oTCT3ufc7Uv/nbap7S5/S8wvsZF89suecffZzrkxEyXWadbGbH2r/xa7/2aw//NWNBf97F+fhoevThD3/4yI571atedRA0qz1VV7Ej7Vzp/JxjTT80bbHnUnNs+W3k1Lvf/e4jg5HOIfFlT/Ip7SvoG2LLnq3mVsrcOj4ZnH3t3TxPDBa3xECxmcyzcCHjKgNTBQf/xEe2kLb4jk30+K/8VMfS6Q9XsftsLKfu7XTtGIf7ZUFnzOg29NjGdpL1yi8pZY6sFw8spkLomTdY8ITARG6at/BriH2lrcVexOY3fdM3HXF82nPfM8QhspKfE3vopfkcgtd8aJK30659Rm4qmU6/3U9JXzpuPFV9QLxqtzG3kEXbtZvfPPMxZJGy/+Z3fCKyOQvJZlv4cXNCC/HoM90170AI84vmHXwq+Xg/50Wr+D7HeNooGWYLDlucuCZ/Kl6Yz63I7+nzdnPllb6uYu+Uw3xO2entShfPxuOuMXvl06cfy7XaZ/Uxq+93trmSSX83x3X1/Drvl3NW86OeS837rM7byW3ObTrOnfmhGYvm88LRpioxPMf/aGPqbt1Hu3ONK/P1ljZdv18SuCRwSeCSwDMhgYt8fSakel3zksAlgUsClwSeeDa6y5P+iayc7sF/PkDvHqjv3/NTrjgf3FcPyfO71cPrvPB8AN89AHe7GuDL8d2fkDvADn3/6Z/+6QMoRL6mdGsDDwG60975ua/dD9k74meCGhMcmZ9X4GcexFekgt+6jQ0IzEzVEDiuc0ag5IF+ggvJQGo5T1Bh6oZ7KotpjyugKOLS/nBIPiUClW0EDL7sZS/7lPJkdwFBjSmgTgaGcoPIDvubdblBxyClgIUIQ4QDckSpzq/6qq96kIUZkkofkp0BXEa8AHUBdNoENHYPGRIAOQBfr3bf6cIEihoQmWBLj4G2IKkRIMo1AhWBla9+9asPoDD77PW4zmtnXACMwEbAvj1zgZ1KhwJljcPqX+twZIN4kj0se4YMybJLAvZ1nAN81wcZN8B3L+2QQaP9smUC+gKDk1FIvnRFWWmkDyILQRSZZw/UlNzu/XAzDs9+1hNEQPauWvmrqdvd57xvwnf2r8Gq9mOx77Zr49mk08rHtM3fxT/39Y2xBQ//9v/6t/f+2f/+z45sRWA7H0jvkYVewHlZQP8fe/ca/GtW1Qf+NHQjM8nUaCpTNYx5MTqTqkQTHassMqXllGXVYOEEtQC50wI2CDQNNNjc5U5zFUkBLdAgKi3XUt+oEG8v1EnhpTSJUpMyScVM8irJq+jUCKlwpj5Pn+/fdVav/fx+59BtdHxO96/+v8vz7Mvaa629n+93r7XJEgkbIraSdpFL1+nqH9PW6i9OgblVRt2fTz6w+vlTc0vX11Nj1cfI/cbEPIFkEGFnAwFbcy35IF2dh4yMFWkKNEcIsQnkEJJAFCQiLtF5iMxEqkrp/cxnPnPzhzWaapoDY3PpV64J0SB9qHpFmSNC+FL+KURq7qvkqzL4ZGfPiqoXvSjyTb8Q+9l8wucgIpDG+oQg4StEudX5s+tr9We9T3X8VmNVx6TrXp1jVnNi/Gcd+3xXyeyqs7XcyZ77vJe07Qgo8jO+CCgEJDvr/rjrcGyr+1zlyroRHy3aGpGYjA61bdWPdFn0+bveV222zz193Zdy8jftJkf+2yYeKbm1WxptEcCZk+q15i2EqfnapgOplEXl13m+60OdB5XPjznTNVGDNg0h17IOshnIvGYOITP11MjXlFfrXM153W9M83qfZ+s9Vc9Wetrr7rrdfX/1jdUHRzbWNyLr+XS+RSaLD3/4w9umCecyi7D03kYQ6xrkn3UNEtx9NlTYiFbtObJN9KjrkbzWRjn7mm7285GrDaZfydCAWLX+sw4QQe8MVmNpXaFsGz34HRG5Ik+Ru3WT0KTrSWVs0yTy2fXWFdYM/YxW15KBdR0fx9cjQOkSfeb3yYHMyNB8mfpX+jL5j25bmVt8T0fpqmM4bNawySfZePr8WX1o37DSbabPrVN7u99b+dj+nDD5y8kG+lpgNQd3n9p91GQfkw3EZ3X7meyuz6N9rthrU+xx1WftWMlsWhOt5rLJJ08++9Q4VrnUfle5XPjCK6nS+5xZ5+vpt4N8nSzs+O6QwCGBQwKHBB5oCRzk6wMt4aP8QwKHBA4J/CWWwANFvuYBbXrIWgEK/Z76uT4cT/fXyIMJoJlArhXw1R8+64NzopdEBwHtkA3OKLOz3i7/nPnaH5b7g2l/GJ/Ajd6+POhOIFEeoisQ0x+29+Ted73X9pyK6jlnjCdZB1So7QoQsQIytQVgB/wDMAG4XvziF2/p2/RBBCoAEMglDXRNe1qBimk86pggVgG6Uhki+RAioj+S0hA4btyluAMYIhmBeiJwgV71HNfoY/qmPEAeoA55C6jzF3gHqEw6OmXk3lrGSpYT+FHBlVpGQH4k9gc+8IENMCQ/BAtwMKRnl1lvhz4h5ZDPooVFfSAKRJYYg/Qhtlx1uNt0ovyAvdqV1HlTGSmvptD1HnBvbLwAkezSe8QrIsN39EeZiEFRNUBUBJFoWPZr/Ly8/yv/9V/ZCKG/+t/81e3ajCGwOdFPvtP2pPpFKFXidSJF3at+11YAlkz6eWa1rBXY1oG7blN1ioutr8BM3/fIyGwc0Mec55q/9Bg4nXNKE+0j+tumApHGiXyumxG6f0/f+gaPCTTsPnBlE1XvvK9lV+BwBQbW7yd/nPK735rmLjoiotFmHcSSjQP0yKYHEaIioRJRRU9DGJArXeFfXIdQSLSWjSY2oCBgkQ11Dqr2FV9b9WDaFKQfxk/dNkGwafbxjGc8Y9tQUQmROtdE337t135t65/UnjZy8Cc2Y5grRaXxl0gI/5DFojr5Cv4TsVt9Xh332tbu56p91E0ItX3Vb3V96ja1mpv7MjFlVh2YdLXaWdWLfF/n2kShmx9EM/PLovNEd/LJ8S21LZPud30kF3OMyGRjICtEjWZOG2Kfq7lkWqd0udRrVm3r9lZ1lV8xr7/rXe/aNlLZcGDjE/9cbdh78pKeGXFKz0QU8jn5N835fT42f5kDRW3edttt2wYIG3Rcp3w26zeZImwmkBK/R/ZPfrnLZdKfqi9d707JrutAvX8qN99FN6KLmZ/q937j6xH2Ikl/+Id/eEsDjUy0aUnadPMh+05UNpLT/I8sR4LyWXTM5jV+KzJKfeZhm3gQorJeICONszVUMoZMttl9v0hxum1jgQ0e2ihdNZ/Cl9ENPsk6zUYGG/X0wbxe01nXeTEbLEVW6xP/Rf/4rGwoSj8yN4qOVY++qNcGMm1Num/3Wtupf8qQk/Hp4971YvIxGUtjYL4QOa7dmTOycaPLs9tHbKPLeNLlPr9U37an+3Xe7WuQ1XPc5LNXfqeuffocUP3C5Mum549aXrervXVH5NH9TR3nPofU8agbmzo53v3bNBYrPTk1Nl1GKznV67ov2qujy3O6dyJf6/mxD3nIQw58/NQEc/x+SOCQwCGBQwLXLIFjcrlmkR03HBI4JHBI4JDAuRL4806+9gf61YPbRDZ00LPLZAIY9h4MQ7IA44BGQB+AFJIOkCQ6CHieNF+rMZgeuKe2TQ/29eE8bV1FufWH472+rcjXyL8DGrW9U7krwGIPrKggxephHrkmulFklvfAtKc+9albtAvCFPiPzBQpgwSsxFaNMoxu1LGofSVTkWnIB8ArYsAZst/4jd+4kXmIBACjcVc3otBvQK4erTHpgfoBu0Bm0WUICekPlQf4ldoPCAlABHJO7ZzAj0k/0q9OUiTKiMwAl0BC7QeoInLIdk+XM5barO2ihBHfAGxRq+TiX65L2+rnat/kYUxFxCF+kHci4oDp9dzIbrcVHAqxTReQggBRgGQ+A2cRstIp+j1nm6qbPAD/xk+/yX37+5Avu/RlD733vbrpFNIs5ClCPuepKsd90YHYpjYq2+eQtJ3o8LnWrfykNvR9CFvlq9NvvqtEcgjlCtZVvdb+/NaB1uovT/mUAM76S8YhvckTcYTQIF+/axMwnT6J2MwGhmoXARpzfmLVlVMAZ9WxU/PeKb/UCYjV9amzEx79e5+z0SFpuW0uEK2NLIqdiXQFyNNVhIcUsfycsbWJAVlgg4l7zDEBlUWMOZ8VOYAYMgfVNJNdNtX2VkA3/QTc2+CClMrZr/wC4sn4xa92+ZgbkTWi35C1fKLrzZH6pVyR0aLO9IdO8HeIEP/6PJTxrP66+5PqQ1y3Aqrr2PYI0RXZ4Lq++aiD0V1nug5Wu5rWJLW8zAt8xQc/+MFtg491xp133rmRgjmfMnV0O6/yqu2gg+YYfl5Gh1Pk62r+7bY4AfN766w+VpO9aivyCqlqnjWXm3ulr633e29sbPwxF9tgc/vtt296NfmPyY/EL5u76K2oy2xwyPVIO5sRbHIQMXnLLbdcdf5onXNX/mfyI30e7H075cv6GHU9nAiZusZKm/pGwZRrTuNfEIp8Af8iOt14SEtOR8mKz+HX63nWCH4bSKwBkJBIcRGj/IYxMz/YWOBlzWBDiXHzUlbm+0m2dd1rPqfXUh3zgcpBbtrwY3OLCHzkq7ZZTzziEY/Y1hNJyz5lF7GeMZ/ZrMUfm2/5J+SwTVl1/ox/t1bk39XHP9ukImNA+ogQDREq60Yv4xw76mvWSZ8zBh/72Mcu+m18+Ft96PLM51p2nTO63p7bzujQyubOmdO7PdR7Vv56ZQPTGmHVl+6P9/rS56fJhqsd1rJjiytfW/syyescv3OOnE+1Y5rP9mRyqs6uU1P/D/L1Wrz/ce0hgUMChwQOCdxfEjjI1/tLkkc5hwQOCRwSOCRwHwn8eSZfp4fW1YNb/b4C4nsPgh2cWpVdr8sZYYBx5MLX/O2vufTP/8U/30ANZ4Mi6aZUYvUBt77vYOwKYKgPux142CNKOmDTFaADgBPYsgIBpof2CkZMD9UrMGYPHMlvgCVyl4ITgSGSAPGaiDGAGfALWYrsednLXnZVFGElRfcA8YDtCDskyXve856NEJQSGAAJaAOKI51EbQFskY05l66PT+S06nsifQDN0tM5uwxBoS5RcfrZI57qmNSIjQlI7SCr/qX/QG6gtcgWRLM+k6f+AFqTujeRdiEIc/6nv+SKIADsA13dJzUjYqWCjJ0o6PYXQg+BB3hHkiKbpBCUOq+ezdZl3O0o8sl1gGTf+Ys8pyvaDCAGsPqMCPcdu/YdEDZkaVKMIwb8Q3CF9CQjZesf2+cDALaJag2QTNauo8cpO33O/Rm/kKsI1vTNb+r0W9L66p/yXRdSFtnp+05C5bsQtvFTsQv1KN/3IXtDEOf7uoEhsq0RGr7LebtAcSkgyVYb6bLoIe2LXMnCKzau7oDd5IhsOmczwynAbw8krSBmtatpPtiz5dXygk2RA0CcfYsSpl+IBoQmIoA8+BO6j/Cgi4B+Mku0WVLyph66LNJf2lW/iTBDUnV5hWDo0aOTX8939B2hwfchMZRvQ4ho1koA9z4jQGQkePWrX72RHAgLZdEFuiNThD7xETYuJT2ycupcVT/3satz1go4nub2U8B37Uu1uVM6kbZO49/9UPR8al++y/mNfKkUztLeSkEsKhDxVfu/Il9TT+oP+SryFflqg4yNLclwUGXfCfBuW73t09xdr+n31/VZl1l+o6u/+Au/eOkz//AzG3FvLpeqle+o/1yHXJNSlrxe//rXb9kjcm562tbnxdh85gQErjmdLbIj83pkax6yMcmGAnO9jBrZ+JJyTvmflS/p669TutTnvapPXa6rcar+etLHlMMvI7Wtt6QTTypfMrIZwDxqg9gdd9yx+fXYIp2VAtimLjKkZ9ZpUhabR3KmsXWajWfmBmeTKqvr92pdSJ/5P+MicvbjH//4tjmBjrATddALbTCf+x7x6prpDNTYCVIYoet+hKlr+SwkctJed9viH5Gs+uMa9dssY80odTt/b01lMwqf13WzjvmeHvU1zsrGjC+bYQ82DNhoYXPgqWwmdR6c/Oq57Zx89+Qbpzp6H1d1TnaQa+tmmb7RrPv4ql91fkhZ9bts2Jl8d9WJ3tdVW1dzV2/jJJPJb6xkPH1fv0s7Vvo1+eg+V/fyTtU5+cPcoz0H+XpKgsfvhwQOCRwSOCTwQEjgIF8fCKkeZR4SOCRwSOCQwCaBvyjka4arPrT19/VBeQKiPNRNRGUeJFcPhPWhtEYriuL5m//z39zS0n3hP31h292fcyP7A3d90K4gx/RgfQqo2B5OH/SgjN99UoROddcH7NrfCh5WkLm2IYRTB3s6WFNBvfpwXvs4AbEd9KhARv0NKAbYf9Ob3rSBYVLLRebk4XepAQGpAELnXSFzAqRUUrz21fsK0qS/vgdAikACool2RsAiU9SlbsBiALWMS/oYYq0C5B1wqWAz0kp0GDAR8SHtLbBXpA0iJhGwXZeqjOoY1aitSe6Riz6KcAOaIpYTWed7ERyib5HZ5Adc9DtSDCEqSiVnlwHAga7ASICflKK1zVVfMsbVrvWDzMgBAS0aiTxe/vKXbxEtifqqcs44VttNPdHHLvN6RnXuz1jlbFMkGNA9UTDkAsRFiiGYEhVDxuThRedEDpMJQtYLmGzstB1xUCOJK0ioHSFdROX6Dbisfp+9tAmRGfIWaY6wQ27lu6Q/dl/kpKycY+svYh/phVDTJj4r6RfpnJf++D2Err65L8Ru7UsfA59zlh9bIUe+Uvu1F8CdSGQy9aJXIfRFQooaEumGBKln6/V5oOr1BHJOvjB6vwIQo4crgLPqVbexPicpg+6I5OaX6A8wH+lgvMmZrOhd9JL8kQVSCNMlY5XNF9W+RaQ63w/RCexHjnjVtNXa06O7JvuYAFaRgD/2Yz+22SC9Q7pKAYvE0IeUU32Y8bWJBFnGR9JH/+LLRMFls0xNzZ4xqTLv4xM9637EeMTH1rmmXp/y08/uE1Zzbtef6mv7eqHPY/nc5/i9OTDtJDeEDlJJSmk+EGFtDPq8u1rK1jmff0Dqm1dsADA3prz44roW6P7Z507e7y2hex+r/KsOd3tJveqyYQEh6kxyZ4c6W5R/7USq6xBNNhA5S9m8Y26qZVf9qHqlLWSTc4j59Sc96UkXaXK1h52JfjUGNg6Yj/nzHGnQ9XEll66bfRy7Pk3lrOQ1ybveP93Xba76xcxH5I94tSZBjtqAwTffddddm1/no41N9NJ9UgAjbK2bjKO5G/mHYPWZHr7vfe/b5G7thOxGipons0bb21SgDvZhTlQHP6Usmx+1w5EF2uu8bL5TJGyimTPPVZ2vNsfXmd+//L/98u2oAfNeTZlffV4I4E984hPbulR9L3zhC7dNJ/y8jSs2d/HNL3nJS7b+mWunTVHnjl90qG+Q6GPND9uYwx5kTrBWfspTnnKfeeSUL1HftKFvz/ZP/VZ9b/VR8TErwrSv8Vb2MZGvp2xpzz+t/GLml2nu3FuXVD9a54w6FhnnWsdKR6o/nTaZXMt49DlsmgeyPqp17enjha1duhfS3vp06fKl7f+8nzLkXLl+av+NN9144OOnBvb4/ZDAIYFDAocErlkCx+RyzSI7bjgkcEjgkMAhgXMl8OeZfM1D2wrErN9P4FJ/WPeQmgffyGcFpnbAtF6P7EAYAH8AMHbYA+iAPx1cmcahA7qrB9dVGybQrgN3/UG9gxx5CO7A4fSwX8mGel9/MK/3VoBz1Y8+vl1Wvc1AfSQogg8J4Dwx0RQBa4yJFHZ2+wNHkRI1CqwC+xVsuQAHbrjhInqjyhOpmOgPBBQwEQgJ5EVCIBZ6GdG1DvSuQNC0Rx8AwCLFRG2ILgE4A8+kq0N0rkDbacz7eNUxy3j5K60i2SJgyTXnpSHM0maEGT0HdKZ/wExAN0IFSYZoIn/nxgJVkbcVvJpAqS4TNqUupAPbQkyJpBUpGDK3A5hVd7ocOqDUfUDu9b1r9S/Ep+/YOzBTOxBlohZ9JoukEgayIptcEwI5pJrP9LAS14hZwLDvkl6Yzob4DGFGFtqTs23VlzZmLJIy2XXqStrO2E/SHCc1cj0HOWStv14Z18ggv0dX0jfjnvfRqfixnAuLZHW/NieS2PvUlfb4mzYpgw8lB3oP8BeFbdND7GzlJ7pfrTZZ71mBuNVmq8+a9KmDpqkrGzdqfaKo2LLUnYgJssvcYZzJEdGNdOZb+DRpIqXsTerrGnEcmzb+iIfXvva12/WITZG0nXztmz+qvnf/X/0in+BsWhFdymDnyAikMBKqns8aO0GsiKxEGtJZY8huERD8F+Im5yX3ulf+a7UOmEDnPm51jXCODtR5voPhXe/6nNv9TJ9jprVAvabOd/RIlgfR0vxyotfoR59rapvzvtuCsUAQ8c2i4n7wB39wi9BDzNQ5oRMNXWZ7v092ude2vn7rawbkHhINke/MYeQrsq+PC6JL3/QJ+SVjhDTe9d80X0RGZG1jlflGil0kITvKXMM/2VDkbHl+CDlr3ue3K1G0Gt8+N8WX7q3j+jy5t26o4xd9qrYxtau2YbILv+u3DSPWPvwWP8wnITiRnshGqXydTSzNb1LG8wGyaNi4oRwbTKwnEKD8HnLT3Cii3+YaMs0ZqOlL5Jr5jK/L+iMbepCsxszYGYvoMn/rs7UH32Ntwg9lU1kfD3NToldtEjI306FsTurR1u6nM+7h1xPhSzZIZBvHEJ/szHeIZ69sNpn8XP9u5au6ra7syxxMPuYH61eEsIhtmxbNr30tfMquJ31azaOn2t7L6rpd27LS+711ZNftPdl2+fVnleqTum9NPb2MaU6NXfZ1Q5dhlU3mg8mmV3NT9/t783v3G3v+u49pl9Oqz1VmN3Ty9QoRO/mnzf4P8vWcKeW45pDAIYFDAocE7kcJHOTr/SjMo6hDAocEDgkcErhaAn/W5GsHLPt47P0+PRj3h9p8rn9TR9JGrQCL6UF/enDPQzciAZAkBS4AR0REBeRq31bl5AF49fspQLoCtqfq67KedmBXuaXu1XX94b2DqXkgXwEauX8CX+pvOccKeSENHuLrRS960UaA1jPwgHJSvUl/i9gCCgIEa1rVPZCgtreCJMA0kTUf+tCHNhE6p1EKOYBWUtFVkGZVju8r8bcCQIGe+ghQBuIBPr/lW75lS6eIjErUTZdf1++uO2ljrqvjRY9FWgFMESRegDpgKeA+Gw4qAYtcQw57ieoAeAP2yArR8u3f/u0bAau+vPZA5WrLwE3p+n77t397A3+BtGSAxDGeAWdrnydb6f6kAlqT7+nj2HW6+o5KiCLMEbDI8x7ZSYbkp605SzaRnmm/731Hb5GMgP9EpZJpTWOcc11FQ3pfI7AiQ/KLvtGnRNUCsf1L1A4Q3Hf8l3Z7r73GNGfmJh2u742/V8pmm0ljnD5ExupN6uWMf015HLJbe8gyZ8WmLb4H2gP9Aff0v/a1+pX+vo9jHetq291n1jat/GnViQ4U5/6qZ2QM1EdKIia8J1tkPVkaC3rNnyEL+BVpPHMOqrL6Bh1tUK4y+Tn3szWvfh5rbeM5ckj/Pve5z22Rh3ffffdGmPI7ogx/4Ad+YNt4IqrbtcZZZKwUoPyVDRP8MDvlr2xKkoLcxhH62jfExCdOEWFpS7XzCcCOfKoeVCB7b12w5zdO+YtrkWdfd1T/3+cMMuGTP/rRj27Rqo9+9KM3QgiRVMdz6mOf49TD//CjXsYQYY/8Elldr5/mx1rHSpd6O9LXSX5TmzsJ4TN/ICJVZKUoXfOJuTd6knv4LQSY62xAsHkI6ZV6Vm1OG8kagcs23/KWt2wpckWQ03n/8ju9R+KxMePQs5x0PerzS+139U+Zx6vvmfS560+VcdfDKve+/qrz7LRGSJ/5dpuxEKmIVhug2LM56r3vfe8WEc+mZSKxXuDr1WU9jPSzDuAz+DhzB19u85pNJuZzft2RCvFzmZNyXnh8ZP0bEpa/kRbYuNHtpKfnX7xH0msrv5P1Uu2rduqf8pRjowOfZUyRtnStH/UQubg3axMbI8zbNszQTRsG9N1GQT6crtBd7zPOk16c0p29OSvjWfXd9WSub29729u2cbGBTyaVnFtb9afbSm/j9Ln7r35NX3vl96rb0zXVB/XfJzlM69mVbez1q/ugLtfpc51XVuuFarfT/NTvm2QyrXX2fO6kE1M7Vnp3WDdlvgAAIABJREFUrj5WnV6WhUa94YZLG5e6BbxeviorQe/vhb8+yNdzzPC45pDAIYFDAocE7kcJHOTr/SjMo6hDAocEDgkcErhaAn+W5GsHrVcP9PUhce8hMA///QF474G9AzD1Yb7eNz2I94dXoA8gHeAMxLGzPOc7dgBhRfyqp0ZP1D5NQGgedvvD+CTLCsBNgGyNaF093Pu+guMVIJzKPDV2HbA5ByQExkn758w1Z7BKewkcFX1SgXzXIUp/5Ed+ZBsHoGDInwmIXY1x/x4omIhav4n6AvBOJEfGpwIjlbyu4zeBV9VG6BTdkr4O2AfEe/KTn7wBfUnFmnHLWOzZWL02NpM2+CuSQySJqDXli14FYku7l/NW0xdyR5j93u/93pb6VDSyNgCnAazGAgH7qle9art3L+qjyiHtim7qt+gvhAHwlo3VNKwdpK7jfK2+vrejEz7VNk+VnWv1I4Sl8URqiszxElUMPEbaAkrzHfIx0Z+AUgSJqEMgsnERmYMYyF8RPeQb31MBsUQORU6Ra9rvM/JM20Ica6OUxv6GmEUEaV/an00N6lU/0DvRmz5rv/ZoZ85HdC1iOf2oUbWISHJAYvOp7N17eqRcoLH0o520rv3ooC5dqIRenydW80/sZPLF9bcq525P/Tef9QWJYTMFsB+5CfDXd6kxpYVEGiSiNL5xNQ+Yf3LOJSIU8cQ/1BTFdX47BajWPnhvPJBfIgpFu9FBpIKNJyID+UHlh3iV9lV/6DK50xFp2UUMiowzdhmTyN7nbBQIsd7bUX3mNP91nzvNQdOY9vG/AH1vuOECHO460NcWtYy+lqhzQH1ffS77y8aEqp++t+kB8fr+979/23xgfMl80ut6b58L/EZXnPcqkpEtsyXR0jWV+zR3TTKZ5L23rurjsbq2y5IMZIAw7/MpyDp20tdW5MmmzPeIs5zvmXZms04dn9qmRG2rC8H6yEc+ciO7nZEZufJ95jJzG53OGe9T5Os5dlb72nWj+o5pzp7uncqY7KD6y152tbvMG/QvZ8G/4AUv2PptPqM/NmvxzW9+85u39MHeK1OaYusWazVrAH9dy6+RLT1GVGYjhnqTBUHZfL+jPPhI8755gI9JlomkZ8/ck+MPrD34TxHdInKtEyad1kZrF3VZ8/zmb/7m5rf0ASmMEF5l2EgWCgSrM4l/7/d/79Lzbn3epb/3v/69TS+lIBatzXZvvfXWrS02sXU9Wa3NMybVP3bbrp/rddGBrFsyt7Mfus3Wb7/99k02OY5jur+vofp6OG2f1q+TP5z8bNW1Pr91/9Dvn8rr695z2rbXz5Xt1Gembud97KZ2dx9U9SC62tehXabVbusaITKd5p3qU/p1vfwqlz72VS61zIt2XCFat7TCV/5t57du3GuZVxcE7IUOu2fn35F2+JRVHL8fEjgkcEjgkMD1SOAgX69Hasc9hwQOCRwSOCRwlgT+LMnXPPTtNaw+RHvfI36mB9FT5U4PkJ1IqQ+sqwfM+r37RR4BhwBNwKPbbrvtPmdcnnrQzQNsf5Dfe7CfwL0JFO4P4fVBv5MwFTio5XvfSdrIoQMHFRToMq+Acy1/imiqY6xuBJx0iSJBEU5SC/YzQN2DKEIa2envPuddhZiqAE/ed4Bm0oGMHzBN2cpFICV6IPfUiNYOJnVgaKqng6fuScQNghMBiQxBYjz72c/eiGfgYgdiqo6uQKze/7SPPiPXEDqf/exntxTCAElgtigSsu8bBcgFWSYCRPQRMlGEqqgYsr/jjju2qBgAab23yygETJWndhlT4y9iC4gLEBd1J8q2klT63SMgOvF2jkOsOlF9zyoistpCLz9yTQrfnkK4phMO+JwUvYg6sg1xa2z8ls/+Imn9A6QCi/0NKfrQL3vo9tsXL9+bSjm2qh9kmv5oQ9IS+879IVLJF6Ae0gx4Swdy5i+CVZ3IvhAc2lGjzetv5JmzZ2t7tLP2P6mdkXh0XntFDkndmPK675l8UtXzaZz6HFDHr7ZvsrEOoqasutEiZeRa458zfI0ffQb8i26UMlNk4/d93/dtMq/RfdVWqn4qT2pLGQGA6yKDn/Oc52zRaLGN3qcqh0mG1U/TQQRxNlAYe5Fd9AB5IkKQjop0EyH3u7/7uxuRinBn8zas2DAhjSufYBPHBUh7JcV7b880t2WO7GPc/Vgf47p+mObHPoaTf+jz4p4fmObs3ubejr4xp+oRHeH3pXhFuiIEbcCpfm01l9U1kTL5DtGKUkgb13e84x1btLQ5pI5JlXX60311H4+V3+t6u/K/e7YkpaxsDAg5KV2tsXJudrUvemqTkrLI6uabb97eV2I79Sc9buZY39NbaVrvvPPOLaIbyYgojAxsTHEuujUA8oruWwdk81cd+zqX9+/r+FfdWunepLeRf5VvteVeR/Vf0Ysq8/4+ciEThD3ylf7Y+ITgtAHDucHWvuYA/kHEfo5EoK8i5kVdZo5AWpOpaGtrCuunpEdHhBo/kce/9Vu/tW0OMOfwI9YNNfU6PUDK2rhkAxydsCbK2eTq4acSlVzXQ+m7NQ5fZaOZNhtPL/UZ06TljXzrmsS9+o5gZUd0RHStOdQGAGS1fpGH9NTmrcyfk2+rNpb2TbpU7bn2qduoz518lUrbmo7sXv/6128EdYjpczcPTL6y6tnk+1a+vOpgbPTcPq98SJfJOb59NTd231mv6+TrXh8nv9jXEt2+q+/Y85ddbyadqPd3H7Dy2SvfPvWzz41V5lddj4ct5OvFea+X7l2XVnnn80bY7vw7yNdTlnD8fkjgkMAhgUMC1yOBg3y9Hqkd9xwSOCRwSOCQwFkS+LMmX+uD1uoBcO+hvj9Q1ofO+jDYH2ongKk/PO49kNZ60gekgB3zwBhAVSVfXVPJoAnAXA3Q3rXTbwFs8+Bc+17JzQpW7oF658ihPqSfAhBSb4DrDhpW2daHceUCoBELP/RDP7TJGHiHYAipWtsBxAOOAVC9l44TUdAjAieA49T4pI+VtK73LIGHK53LGK3u6Xoc3QTqIaEQ/MhngKfIG0SUqJIa5VYBjw4+dV3vulD79wd/8AcbOCnlLzKVDJG9oopEwInEDBGr3WTt+nvuuWcjYpzhJgJZ20TIiVJGmtaUsV3elbyOfVUQWAQeQhjwmrPiav8nfbwe8rX6p0q+dhvrfqjqVH9fCZsVuFblj4jMubLG3stn/gbZle+Av150RFtDpKqP7I0LmwlZkejYRJxG5olSTDrjpD8GaId8VV4lXxN9XFNAVz+Q950oyvfTtd3vaL+oUP3WFqTItYxpdGw1n/S2TIBtH/fYTfSk29zke2sZ6SPZi+aiz8hTwDiiUuSdvzmfMHbbNxakfhsfRJUh6Ywfcg7RyU6VkX9VFnlffcA0r9InBIpUrOqhF6LCbAZhz84hFTlm4wWAH0FFT/gGZDIyS4pR6S5lK8h5g/FZfTNGbUMHezs4H7lMfZiA4jpe3ffl+um+Wo/fE3U3zd39/mmOXa1LuvzpB5sXRSjdvc1G/KgI8GRcmNrb/Ut0T1kiQ6WEphfGFEHez7Pscl7JZiXj6j+7j1+tOSZb0n8v+kcGiDJk8ctf/vLNF8Tv5F72QwfNQ8gl5xLXTSC1vRP5qm02+TiywJxH3sjGzAH8rOwOUmvTX9HciMHVmfKTz6m+Y+U/8j0fz/flHPGc6+33pJvPGeJ8NMKwRv5P81PVjerr+vs67ybyFdn5zGc+c5M9Mlw0qmhg84BoSn6HzdOzf/AP/sFG9tmowZcZNxk0kJT8knsyv7lGNgBrDr7E/IZAVRaiFzmqb+YsxLfNA8hZ5K1MAcr2Xt/qXFTXU94npbE5hQ3YGGJjj7WETCLI17pO7JsifCYDEbl8LVlLD28jGHukd/TUukf0rBTNSU19as465ev62jBrnb6m833dtON3crMpzuYYf6Ubl97eGi7X9zl68m3X+l1t23RvnxPrnDTNRefWf6reVTkr3919Vl3/nxrXVb+rX+zlr9aH57b7XDmt+rvy66eur75t69+9bOu9/66Qr1PK4ejyRaDslXsO8vXckTyuOyRwSOCQwCGB+1MCB/l6f0rzKOuQwCGBQwKHBK6SwH8J8rUPQX8Qn0Dwfk8HsqZIzvogPgFME3iReiagbHuOvHxvOiV/kQIiM4AawB2kYAVwKhjWgcjanw6KVQDl4uHU5uEru4Tr3wnE6ABB6qoP+hMhsFduLaO3owONkV2vr8pvAiDyXdqmH6LDEI9SpyEcnaEFgO4gsbIBTcBK5KuxkS5TNAPAMHKs960AyF72JLcJ5KkAUtfHKr8OknZZ1LEJEAqsBP4C/oCAT3ziEzeAD7kxnflZ9bi+n+qqba31ATmBdkhPgDSwEdgpcgVwD/z1Il8k+Y/+6I9uREHOsQSaat+rX/3qjRBybcDqkEl7YFOVg/EEfCN4P/8nn7/0d/7u39kiX5QPfO6Rfu69HnCs2+VKR+p1HUDrv9Uyul/pdrX3e/U9IXT7GbzAa9GVyqEzbCJpfwPWkwt/5YV8CZhPjkm3GJ2Inle9SRs7YDrZyUS+dr/cP/eI417PqSm8t7n7p2nsJj9a/VjK0La+AWMa7+hffN60ucB3CEvEkshuBKdoKURGUkPWvk9+FZnAHyCNRNGyE2SniDAbJkRyJfqP7dXInUro9jFIXQgPZAsf7F5+h0+gN49//OO3zS4i1viIkPqJ9PaZfUpvKxpRhFrOjo3e0b2kJa823MHeaf6cfEfVzTrfdH/oOvrffWPmiehD9SPuCSlYbXrytd0W6tjV93Uu6GNgbKUJRs7b+PC4xz1uI3t6xH+vv/oJdRkHOvKyl71sI7lsokkq6UQf1vmx9q1v3ppsr68Hqq73Maq22cenyiz+jU0g3NiHOcdcwo9lQ0nKQASaH8xBCD59RfKFqK4+ZdrIoD5lOFPei9285jWvuYi0Z1fWeTYXIUZt7EIM9jmmr2EmvzmtpdRvvHPeKUJS5gmEZOyKvqqP7cSXawMiDQGpv0n3Pp2NPY1FXV9GllkDqA+hSPbWuchov0kvbt7RXvbsTGc+S1u02xjYuGWMnJ3qhfDTJveTJdLVy2YyxKV5C9mKoEVa6lPOglWPjRzGhe9RDx/HFuomMP3r5KP6yC/nlStLymB+lx3IFjCNY7VFY6N9onNtAuMLrUP1S//Jxtnb5IT495sNcvof/Ytsk+3CX+1N1or46D4e3ef3tUT1V90OXWsMtTnpkG1ekLWAjUReE/la1yF9TVJlU/10n+O6D696X21/z9+s1lZ7c/qp9cHKh9V2TPXGLlbr6XPr7TKrY15/m+aQOt5dV07V38d08kO9/NVY9/nvYt4d0g5vfVqc9XqxvrnC1CZd8UG+nhrN4/dDAocEDgkcEnggJHCQrw+EVI8yDwkcEjgkcEhgk8CfF/K1DkcFiFfD1AGBiXytD/h53wGo+nkCc1f3BURCDgI3gBxSRuZszA4Wr4CICtb1vk735LsOilawuIMZ6UN9kN5T/07GdbCytzl1VxCngyMrsCT35qE/45o2iKAQ0QJYlW4X6CZ9Zf0XmQC0gIJSq/kLgBUtB6is5XfQIYTKJJ8OfvUx6WBYfu8ETfpZZXcOgJT79E10j5R/zrQV9SlNqVfOTluBZBfAyJVUn1XPO8iUz4kUAdqLzgOmIlmA4eSF2EHwiPIAmCrT2a8iZaRCFRWkXcibV77ylVt6PoDfOVEWfRwCIgKmAbYAcNF3PjsDUOQKkqeCj3u203W/1jfpwCm7WemEevpGiMg3Ze75o64zVW9j0yGDfA6hmrKrXfo9sq/tjT4G/O1kUG1DbKjLrxIb1V46cDcBeV3/ur9d+cTJV3dAcNXeyR9225l0JN/VqKje3zrndDvrctfe+Cw+DoBvw4N5BHifSN/It2/acL+2KMPmCCk72QZfibxFiPAP2YBSiWNtqXNIlUntO9ICsYpQQQbdcsstW8pNm1xEuDu/URsQEIgi9slHmBfZPrIDIYRISTprqTi9kC1e/IK+IkGSPjt9nWy6+9w9P9rTmadvdbxXc/Ok+32+6nNJX3NMepQy/O1zZu2bcaUTyG/XIbsf9ahHbTLym38IHvKP/Vb/Ev3POZr8MBLJ5iXjiODqcu7z6kS+dr/U1zpdbpOMpnGo4xjyNecO29QjihIhWrNZqNu15gLXSoFrvk8EeVLIdh81jYvNKki+u+66aytPdHDmMXosAwfyTzSuTBx0l/y7X+u+pOpX91GRFT0VNSmK3TyKxLSJRl/YB/vJJhlty7ncsS/2Yx72Qir6zN5ytufkZydfm/ZkXgnxzebpjP5Kv4y8JFM2K50wf4NUdb01gyj3b3/Et1/6lv/tW7ZNF8aBb+BP9Et/RbhmfHym1yGQQx5rj3GV9ePuu+/e6rcGtEkF4ezzNEdkYwX5uJ9v5JfoPBI/5G49luI+BV3ZZCnlsrG3EcK6w6Y3xzBYc+iPdlkfGWfRwX4j/9hFxl+byIBv5OeNj3YYX2R/otC7z8uxAJXI7T6r61g+uxfxKnW0LD2O5JiOkOj+sM5dq7JzzzQXn5rH69wcW5/WQivfXMeq+/9z13DT+qSunfr6oW68yfy5klP3o9PnzN+pp/rRlQ+ddL32P+3vY5M6qv+Z1kv9ulre5DOrrl41L18hU7svrGfBXiV/58H2c2Ing7zy3ZF2eEc4x0+HBA4JHBI4JHDdEjjI1+sW3XHjIYFDAocEDgmcksCXQr5WoKY/AObhe3pgO9Wmc8jX/vDd6+8g5Kk6V7/vlQPUBHRLRZZIoJ7itj5Yp4494KT3qz/c1wf0DopUYHgCIKa2TOMTwDpj2EH/a5Xl9JBf+zUBkqIVAFUf+chHNkJBGsAnPOEJG9nXoxwjE+0GACJfgZMveMELNsA259p1cKOCY6dk10GIDmaeCxJNQGzkXIGMaj+pi74hOYDDAEXnngJEgZvAu647Ge9a/qrPkz1FJsBUKRmBw4Bn740NUBIACfAV3eazyCoAMmAa8CdaRdQLMunbvu3brjrDeU9m/bcAX8aYDKQNBIQCco0xMtoLMM8WV+BTL3dlJ31MztH5lN03glS7r6DaKZ2Zru16N435HmC26sckl2oT54xVBdqq3+x6fQq03fPFPdJskkcHIKfyumz3AOTYUeqq81P60v1H16s+JrU+5ZlD2IrIdr6OrUjZnSi/gL29vz67n10gO0VniaRFNPieHQLbbVDgJ+ocUAmp2v7Iy3fIC6Sq8zRtMrLhQltECSJ8pV9F9qgr0WXSKSMXPvWpT20bRtikdMX8NnsNYax8bUDC8F85rxHh5R5+Gznie58RNYmY7dH+1ddN9lZ14Jz5N/JIG6s/ruVPNt/ns24XdQwnu0v5/CfSy4YW/lbUsehXJFXKCDka/Zh0nb/+9V//9Uvvfve7NznasILERcrXObHf29ca0eHe/kmek55ei+/Vd2XQMWli3/e+922paEWcanfWWdlQYL2AlLThio6JxhRBqb/+7ZGvaRddp7vS5tpoIK22bA/0UXvotDNQbS5ynrz5Fylabbv2cc9nVvkgfdWH3EMS2tiQjQk2KSA4Q6TSe/NsImSR6dY8ITT1Ned2mw+1HzGasaxyqDpd/VF0n50iFbXL5gvZK/TXd3yNenIGONvUBuQ1HyGi9BH/+yMufeXf+MqNjLWBi28yhvwb0jFEawjUqsPe54xsac3pABlZSziDXh3xAdVfpU98Ed9jrWCtRA8SIcwP+jyd19ttQJ8y7nRR+5G/yFU+0OYIEdFJ+W5jg2tqtpW0CYFrbeRlLaf9dIse8ffGK5knqu1VcnJlr5OuaTu/QZ/JT31vfetbt+jceg5tHfup/FPrlL35evLL/fruL8/p77TuqX55+v3UGmZvbZUx7Jvpej1THZNPyLy98h2n1mlVZlO7r2XMTvmpvTliaudV/W2k6jguF/mJBcjeew7sEfm60oDj+0MChwQOCRwSeCAlcJCvD6R0j7IPCRwSOCTwl1wC10u+XoDrX7y8gU/bf1dS8q7OdukgyamH9msZmvoAmgfkCVCuZVZQtH+fh+2LfqZvV9L/+t7uf6CmKAXg8aMf/egL8KQCAf3h9Vzwt/c/5awelnt/J5C3llGvjywCCqwAg72H7RV4sQKba50VpHE9cFGkJfJVarpbb7310jd/8zdvwJZ/HUxVlnEHTDrbDjAmTR7gMecnpk+pdwUq9PRpFejoOtPLnID36FLVicj+WsoDRuqX6BKRckBNYLx0zPrZyZQu09rWCrj1NqdtAYZCfPoLzEPCAhKB0ABJwKPoF2A3UBLY7y8AVDuBl85WQxQHlMwYrkCkHpEVQM71AcJ///d/f0shCGQEUgMvAavqTsRSP5OvjvlKL6ufqnYQeXQAqdtjL7f3sQJup3xcr7OX1du3V94pXe33Vh2tOlx1duUnzgUEVz5g6ocyQ76ufE3amXHe80mx805InJqnVn7W9/VsQaQIUigRyXQx0WuIhxq1xW8hCqQPFqEkcgyBhNhEFGyA5IMedB+xVH/tGnUickWrSudps4Qy2KYNEogc5VXwvfe3zwX6gHSS9tymFhtg2DYy9rnPfe52nitCJW1BYiGFRFr+zu/8zmaTyD4kKmJJGQgRBA5/ovyMRdKp8tmIHi9zqyi3fE4ULV+StMV8UF5JY1zPBZ3m0uqPV7ofnes+PL415GcF5bs/7f6i2/+ko/FzzpNHviK1nvrUp27nXOrntCFqms/oHl8tXbvoQWnjRVYbQ+OxmgP31i97/as+5hw7Wq1lKvmKrLLhCCFpYxVdyDySVNrZgICcNf+Yj5BkCLfex15nHUNziShbm+psWJDalv5mbYGEtEnitttuu/R1f/frLv31/+6vb92sdZySadUlum+jxKc//entxa6sc2yYYLfmtZxxW+dsZWiT9loHKMPGJ3Oz/iORncssOt3fEI99LVTXOtWvx5atbW1+e/Ob37yRpXQPWcx+yQ3pikjUD/4MGfvkJz958wna7x9/hPyjww9/+MM3EteGqT3yU/36xRfyPdY9zo2V6hdZ2fsRefB/riUHG7TUSX5IUTqvvV2eezrobFvp3EWO6o8NMSJn9Zlevve9793kYsysxUKUT2sCUdPKkba4nhfM5/H1shQkHfBkR4lwn+bGXp9r6QS502f6wP/bLCNrST03uvr7aZ5ZyafOtf39tF6YypnWYOeQr3Vd1P3nak20WrfEfvfWFOlPvWbKHLEnq7omyZpauVnTrO5Nu6d+dZ+QvpxaV9bf9+RS5bzXt6m8yQZWY3PV/VIXP+jKubFXfriQ+xVU/Kabbjrw8WsZ5OPaQwKHBA4JHBI4SwLH5HKWmI6LDgkcEjgkcEjgeiTwpZCvGwj9xXvPQM2/ANNXkbGtYec85F5PX+oDcuo4BdJ3MiP1diBqevAM+Qo0B8AEGD0F9vUH0Aq01PZ2gCHl1of4CXiYIocnQLCSCBWAqQ/wXQ71t6nulTxXgG3tY8bPXwC9aBdRBcB2hCpCAnhW21DfA2yBb1ICGhtpioGX7p/ArKqzKwKmA1NdL6tcq87tjXGttwMfXX79M5BT36T+Q8KSB0AN2JyoiXNsJ8BR1YHIsutFgG1/c46o+xGvyAGgovciUh772MduIB9A0RgiX7QVYCoqCTgb0mkCr9KGTq5f+BU+5wrJheRRBx0RISYiBwlEFsBW+sIuK5HbbSf6N43jHhhWddX7KRpyGodeX+pYRcumnnpdbVftzznjPtlv19up35OvqL4y7xOJ1n1Xt/MJmFvZ9UqO/fpuV1Wfu19Pfyp42eVada7X1fUxn9kH+8wmBfoJqEdGsgkp0xEP9BSJhCiMfiJgXS/KFHHwVf/jV20bSP7W3/5bV4HlXffUXUlpflBZNj3YwGIDBBLBpgRpgm2EYI+VwKv+sfq86AYiVwQan4zEcA1ihK2zeURXylO/zTPOF0RiIYCe//znb6RF9CNZChAs5EVGiCfRbdoq2japVf2eNKLu5z/4dARGzrxEWngh6PQTwZwzjLv9T3pT9aDLN9dXXz3pQ9W/aueV4Op21Musuu6+X/iFX9iiDhFqCBoEbPXztZ76PuXQR/MEUpIcpUw1FubFZAjotthtoq47qt7vbVqIPk662ufGyY+EnDCv0GHkqza/9rWv3WwoMqjkq7ZJyS96VN9e9KIXbRHXNTq496USWt6bX23oET1OB82toiwz5yCxyfPv/x9/fyMRv/p/+ur7pLtfzf3dj6mP/uufdMr6Zd56+tOfvvWPb6ibh/r91W+n7WzPBgdErCMK2J9NDo95zGO2skU9VrKnruF6u0Pu2mTlrF1EJjv1L2mv6/wkC4bzRKUEZvPWYq5jx4nmZa82U+hXrbvrUlL9Ol8WAWzTwHOe85yNCEe8ToSV9mojclPqZj7DfUhRm9NsNqjy7GRmt0V9dewF8lI5zpi3tnAdQlpEsA0pT3va0zbitEbj9o1w6pIJwD3k6RgG8wG7RpCKFGab6ugbxqpfqTrQN2DUNQL5WRfdeeedm0+1+Yb/oLM9GrzatDK6bPsadW+dUdere75tWitXvzP5su6jazuqLk1rnL4WmHxeL6P787RpalttS7ejvuaLvDMv1DXctPbq/nFvbZWyus5M6686Vis/sPI50ZNJN3f7UM523ZsLt37UiNhsfr6Cij/kIQ858PE9Qzx+OyRwSOCQwCGB65LAMblcl9iOmw4JHBI4JHBI4BwJ3J/kawjX+mA9tWH1kLsCGc7px/QgXh/uep17D9p7D5wBm/wFbAKlAeWAMjv+a9qwqd394TjlrR5Y+0PxdH+vpz7UT/fvyaICDB2w6CBA2t4Bl/59bV/v5zQOgHuRC6JcgHdSzYnWAdrlDLNaTt4nTR3ADvlhPAD+NSVvrq1/AxJVkKQDE/Vz78/Up1xfCcYVKDPJr7apytO1SEekp5R3opkA8sA8AGEFvfdsrwM4kR0CRORz7oX0AAAgAElEQVQI+QFNRUwAwL0Hpqo7oKUyXAscdR3SQwQIwgjBpC3uM47eA2WBgIm4WoH30buub7Hn+hdYLgpHG0LcaC/bFO0DrKUDyKakJAZuVl/TAfmVv+m6U3U35Olen6rvOHXd5M8mu+rA3R7wFbmd8jXn/J6+V1/Tx23PD5xjQ1N5p3xz96cdAJ4AXH3p/ai+r+pb6qdj9C1nm9J/BGtStvNTdNO9IQxDirIjvyNg+bav/dqvvUhf6h6Rdez6H/2f/+jSox/z6C1ld85VrjKZ/Eb6rz+JArM5SPYAaTi1O6nC1Y0MsYEj7aygap0/2TmSwMaWpDplY2zZWaSAfWRy+s2HI2yQPwiw22+/fYvAq6lCyYM/8dLvpI5VvvuV7yW6T1/io/yGXPC9V8he5aQfbDyReNLUImrNA/qL5PLZRpBEkXbgf5qzTtlW9yn18/S+j2WfH4whYu6nfuqntr/ms5tvvnmZVn2yF0QP8t25sfoudTH/jPjpaVvTxkrqZJ7oZGrkfMpXVp+3unay6ehezjK2IQH5ikTOpoXq+1KPDQKIMXbpWtkQaoR59fXVV6Q+MreJB+lNbspwdnJsBNnGNs0nojDrnNvL7uPR51x6K3oSmWt8EXiyWLCTRG3vEdxT+erIBi2bL0S+x/b1ASmKhDU31uMbVuvSZJlA5H7yk5/cZGON0Df4me9FtdrcYdMTgtS/yE2bshlCXckIwI7ZNj+SVNLKtmnLhirjaQyRkzZ41OuU41r+QF9F2FoHWHPkrFyy5H/Urb91k0r1eXWuUqZ+0wEEJl1iezad8BnqEI2O5OdHrL/8xs9kTKa1Hr3RH5G0ziRGCGv3T//0T28+UGSviOoasb+3Xu5r4MwH/KQ6ENDaaQ0kgpvtG3dyrrpjU4YNL9rPR2azYl3vrNa/3U9O101r/Hrf6p7uk6uOnlNPnfuneT9t6GM1+anV2mmaE3p/Y/fdX+35w96/bp+1jr4OqG3qdlrl0N+fM8bTvHjOHHDOPDCN16rsg3w9dzY9rjskcEjgkMAhgWuRwEG+Xou0jmsPCRwSOCRwSOCaJPD/R/K1Pujl4XN6IF4Jau/a+oAINHKWFYDZ98CNc8nXCeytYEftQ9pzilhLf+pDdAXQO5CX+sio9rn2cZJRBRFq+R3EAIqJHhEhlTPMkgawt7X2VzQAUPKd73znlvoPuI8oqBE/HXhyv34AsZxxpV6pLt0fUKwCThUoDYhXwZiVDDvYsgItQ+Z0mVd5VTA2bZsAr9yTNikbWCY6BygNXANOSntdI0sjk6RCDZGBsCCnkBvGiS4jPUSodPLD7+5JX9Mn7QCeut4LuIlQctYuYBGIB8R817vetRE/AGs2QheUtdLnSS5VX7rOBSzVB+fASkcsAsZ1Il+B9QgXRAswOEQMIBdInAijGo0zgZ6rse6g0R7QV2259mkC8art5b7+d7KDVVkrAPGaJoxysfJOka+x6z0AttriXv/2/HX3PZMdxcYm/74HPEZuiS4D7iM0+X0bb5CwNiuwAfXSs6To9Jee8UH0XaRbCFvEDbJCis78ri6APND/ox/96EYiOA/QdWw7m0/qpo7q17q8lZcoWOQEkgeRypciJaTSZJc2TrDfEHJ9HNixdiMCkUXsK+mCtV/WBxG1+utaUWOi+cgHASLakm9YndPYx1b9iXb1l79SLj+kbD4JCcRfZcNICPD87lq2zQ/l7FzvMybISL4gfoAv8JtrekrUyc725rA6JhNQvtLl6kvom5TBCBsyd+a5KLspZXSfu8iKPiLM3I80Q+I77xXJR39qhF3V/4l8jb+u+lWJrNqfyXdei4+p852oTSm03//+92+RzTby2EQTAqn7SPomutDGJNciBI1vlU/341XXvZeuFVH29re/fcuegWRlK36TaltkJVJYRKVIwqorfU7rc0Fdc5l/2bi2Ok5BedpbzzPemxe0p/uBrpNsw3rKhg4b2uiFjRx8j/SzyLY+r3d58B/8FjLPpi9zrHFRN1thg8pD6tIt7ae7XmTDdtmr17bR4gv/6dL/+ydXb6bg25JKmr3bNEBn+RwZNaRhRhwnXXt0hAz5XtchEfkwm0tyBIF5PyRzXbdGrnV9lnUwu0Faf/zjH9/GWb3SDfORfL/xogPayZ5sOLOmyVj0uShjok/Ie/e+7W1v26KQ+SwRsX5DYNuw0iOe61yW55mqz/E12XBjvBG6xhxR/N3f/d0b+WoNnXTD7kl7MydlU8p0TMc59ntq3RHfUe2v+ru9+b2uCXNPvpvKqHZW61utQ85Zs03z7MrX1Xrq+E1+clqPdFn1PlR/Xd9333Yt5Gut80sZb8cOCVrd2rIT6dp992qjSY2AzT03PeRIO3zOGB3XHBI4JHBI4JDAtUngIF+vTV7H1YcEDgkcEjgkcA0SuD/JV9V+8fIXt9orQdKbswfE595r6MJ9Ls1DeQXxziEeVg/B/UE41wF+EIsAUg+aSMJOEK4AiQoETcD/BAbknhXYsJJ5L7+X4/dKwJ4D+FUApD+0pzwAFtAY+SadmsgFAF19yK7lpJ1ANyA/8Ai49YxnPOMiVV0Ge2pjAHspChEiUuAB7ZBvHQCZZFDBlbQlAFUFJGsbJiCpjsMEmky/nwKkKujmfiAqMkVKXxFpCJTnPe95GwgKbA4hGZIVMImQBiYC24CyPpOTvwBU5KX7gHCijADCCArvgYtJ4ZwIFaCn+//wX/3hpT/64z/adB+AKAoXQB4yUwSJaKREMyN8amTPBGBVHd8DuOr4ZIxCNqvP5ghkrDSMgFPgIzJINCxA3StEWYBJbcurg2XdLqsdR39qe6tP6QBiyp7sf+X/qk/r9a3Kmdqzsp9z/W61h2pbtY+1f1NkaZXNuUROLXMl5z5me369XquNaUfaG3knSpOdiMqS8YBe2VQAQGc72uP+vNxLtxB8Np0gBZRDL5EFNk2wFX6RnVViEgGEgBWxaCODVKSixpEd2zx7hdyIr62yCLGWCO+qs4gF5SKoRG6JuuWTRdzxGzYnsO9Jb5EwiFv+nF/XRraGxLH5Q1pQPsK95IRI+Gf/1z+79HVf/3Xbb2yugv+ndC261G2s3lfn9fhFvo6f49cSwa/dSAmbVvzG/yEZEh1vLMiZH/UXga6t8VMZ2zpv1LVK17Gq79N8Xds9+YGUh+A3VghU5Ku50DhNG1cy/9ExMqCb0kQ7l14/XvKSl2zjnKwEfW6a+tbHoOpSn1NX/qfL5pxxz3xnI4J1gAg+vvoNb3jDRdTutFakdwhnG7Be+tKXbmsApG2d23s/+9xKp8lMmnzzKfJVSlj3sV1RoNqDmEVsZT7MmKzkUttg4wI9dGYoMo59SGlrbGr7Jj89+bfJ70Y++qdP1lUh4r/pm75pI+TMxebt6nvq+qT6eetda11rM+S0+0S5IrzZNnKPj0Loqi9ZM4wh27NW4H8+/yefv/T5L3z+4oxo+pp1c7ID8DXajThVh80pfJO1SaLrXcO+Zb5QB90WpSwVuuvTr6R2r3MMuVbSPLaj3eyGzdkAaMOIseHDbebQ/7e85S3bmKvLmks9K3usuo8IdUQD/XzHO96xyYo8+FI6rs18Jh9fz2St683JlqIj1np8srTZyFcyQfBqI5mQX9be8WfKI0f+UJ/0pacjX+lgtffVGi46mI006Uu1ldUaqfv5Koc8r9S5ofqzqvu1r9eyRup+Kn68rwEnf1ZJzyqbU2VUf5s5pK7zpvVf9217couMatmT75j6OOnBqBuX7yVea7u2dvsv6YO70C5fuvSgBz/oPr9v9O2VsuotN95044GPn5pIj98PCRwSOCRwSOCaJXBMLtcssuOGQwKHBA4JHBI4VwJfCvkaAHhV1/Sg1R+0T7Vz9bC2egDuoGYegns5pwDBCpjWMn2fMu3kB2BL8QUsAcYFuNCvCsjU+jro2R9S68N2QIQKPNSH0Q6AnJLvCmCtgFuV7d6DedoU4KpGzJCRyEyp+0QQABadDSi6o4JekXPqz5lrzrkDRon4An6eEw2iDPWKkgH0qbOTr1WOHTCrMqjX7QGbHfCpMsnY9fHu9XSgotfddcfv+glgRyq++93v3sBNqe+kxwOyIRmAiJ/73Oe2v6LBgHP6TEcRD/56iTpJdB6CCHiaCLAAcgHlKkirvKQEBZo+6IYHXXrof/XQjexOtIm2GwsRHwDBO+64Y4vuAaJWuXSd7oDVZCP5rsoz7xMFAtzMmZvAYzbrc86hS5Rconj0XYRLzpAEhCZiNu2t0UYV/Dtlt9M4Vv/XgcEJKKz+bPIjVSYTaFXBvS7zPV+751eqvxhBtwa4TfWufGWVzwj0Xbmgy7a3dyWL3ud6XUgLeg50FzXK14v6Yg90GDFA3202YDMBuEOAiZAN+c92RC26jk3qM/LPxgZ/E4XJHvlBm1dsWtAmfuy5z33uZqs2T/gtEbd02PXK97tILaSBzRP9HGh9QorwF9qgX8rSFmkv+RCAfVJ0xp787l5APZ8jAvDTn/70FgXnOwSs1PBIHX1Bdop8VYfvnvnMZ27XTBtv6lw7+YHuYzNm+duj15LCWLtqWmOf+QA+gQzJwFgmvTo5KhOB/LD//mGXHvY/PGx7b5yNsfHhD/jERCCv1i894mi6ruton8sRFjaPIGfMoc7tRL5qR51r6Zp+IR6RLzbl0DnpZhE+2o/klwkCuUxHybSThX2em/xPt/XV3HVqTVjHvF+bedz3dFzEJV2zUQA5FbJrus8YI85sEEAuWjvQ6zp/nPIjxs6muo985CNbhLf5Kmu7nNHqDHobIoyJdUqdG3pdk181XvyJyFdjhNAzNjmj/By51rHYk3fqzwYsfbJ5hB9wTqn+2XyQyNPIv9sifWQrZCNykw0YE5Gg7Mwagv9xn2vppbmTb/Q935fIc+sPeqjOkKR0F5Fr3Wj+5YdslMqxEQhC8qfXfJA6lcNX+Y0+s011qsdvxkbf+ELv/R5f7bqkpE6f6Rvi3foTcZ8NfPrke31lk4hXZK8o4mzSWOl05K/tolyVjdjn0/2j2zaosWtntK7I12m9kzGis2wekY8cJ3vRvzZs+Mt/Zd3dIwyzUU9Zrqm+retAX4dF72vfp3VM3eAQ4m8iYKc1UvxSt6Pq/2ud1Y/1TV/9uslu+nw0+cG+zq9j03/r67SVTFfrw27nq+umsckzSF+b9nVn94mr9dLquj53TKTpLvkqWBbJetn/Qmfv/VfLqfcfaYdXHv/4/pDAIYFDAocEvhQJHOTrlyK9495DAocEDgkcEtiVwJ81+VofBldgf38wXD0g94fcDsrWulb1ngtgTW1C5IiCElEAxLnlllsuACzX113m9f7Vw3cHb/au633vgMokizyA52/q69dWQKc+VHdwuIIidSe19wDwe+65ZwObgIzAKpHBK/JVm9wHEHcPsNm1UloCj2qbaz/6uCjjwx/+8EYoABZzruEEZlYAWl9W+ljHoepLB0EmkGYCoia9nero13V9SBrOD33oQ1vkBDBVpLDvAYTATHIA+gEagdCiugI+AnoTmec7rwCUleyusp/677se6VXbLioQgSBaSGpSUXKiPipwlzoyDhWwyvtpfCbQL7pU9du9ISnIQ8QMgojM2HFNcZrzItk0gNc/ADFwOUCyv8BkALLXdEbfHmi353e6H+ibGmJ3tYz+voNhdTymKJ3IrPvayQf1ceh9qWMXv7sCDLtP6Tq/N3lNMuztPQWcrn4PSYk8FH2YVJt0KCnUAfqJyspmBvUjOfgxJJjND8gV5SV6HBBO/xAG2bzgPjrkOuOTc0zd6xr32IjiH/0VPfafv/ifLzIWIJ2SBpjtatfXfM3XbHYG1A/hFlvNuZAAe4SHiD71i8BFeLgPiRpCJjoYApZfMe/pHz/DVqTmRJggD8jtzW9+8xaVhqSQLhcJ0v3wSk/7fDnpYa6pfqSC/H3+j47rO5+kbaIPc6Y1IpZs+YLLXxS+c+mCsOA/kUBkyUcik/QzL/J1TVKGdpJ50tU6f3pf2+5+7UTeI1R+4id+YiOxRUlrR8679ZcPo3NefJqIN98pE4kl6k10M3Iv523XuW/Pxs6xv27ve/fsrfnqb2ThM720FrBJgE6++MUvvuqs0mn+lxrXnMhmkM7WEJXomfxV9VPqJUORjz/+4z++EfCiH8nPvf/0n/zTS6945Su2chHaCMjIoK/5ui9PPcYKSWxeNM7OUp7OYV3JstrDpOddLrlGXXRcmlt2T19ErYrwdURDNmv0dV/GJtHvoorJiC3wj/SQD+R3+JCsMbKpy1h4H3sxd6or9mIOFpGPhCQbuu5Ff/kW38kWYEy0ma+yqUBdytQvmyqQ2jlDOr5UXWwzKZDVmdTj/Kx2sWvt4dOs6UXNO8vV+tFvNrPZQEa39JEdWsuwRWNeo2qnMSM/bfuZn/mZbXOgsqWsVvdnPvOZLZKYLJH6OY85Y7b5o8uXLzbE1PH2vf6yE2XYrMM3W29LM+5vCOqssfY2HcYvVN+6p1+r547UlXuzPoyfq/5nWlPm/jo/r9bSK1vo36/Gpc81tb/VfqfypvVq2tnXNqvng1PrmP77ai019ePUd3vjPMm1fzetQTN2PV3wRqpe4VU7wbq1A+K9Q77WcTnSDl/vrH3cd0jgkMAhgUMCexI4yNdDPw4JHBI4JHBI4AGTwJdCvgIoAcCrfyugrT+c7nVuVcYeKVCJwH5/BTj3AN36UJoH7NrOgCkAdsAgYEfUYc4iq+BVB5wTOdfblgf96YF2RVKceriusuhyru3oIEP6XMcqferty725FqCFWJBazS584LazwBCDwMoqj9oGIJOoB6nZgGxvfOMbLyJXe9vr2NW26y+ST3QHUFHkAvC0g6K1L6cAlgCrEyDZwaFcU0GplQ7rU41kDGhR/9Y6I4M+JqLxAIPkJuqN7AGVIrmUD+AjC2exOp8sqUsrCJc0u13Xu5zrONQIhhrpVSNDUx5AU8pDpJQU1NI19ghodSmnE7m9vNXYV/l0uWWMa9kBAnOmJPAWkQRoRXp5AWHJ07UAZFGxIdHIFYgLgA3xAijO2ZlIsETJdcCz28wKKFRv0semvRfgVonCn2Q0gXrKmCJOKrCV93ttqrLu4GnspX8/6XKu7f62t2f6XEnpajNdD6q8ug+vfiC6Sh+SYhPxBTCnN1J0IrFsHkCUJMuB65ESCATEAPDb5gfRZXQHUYdIEOkk+hNRh6wQqYiEpXN8pHv9ZSMizHI2M39KB5C92qUtNlGwabqI6ADAK4/uqhe5iLgQ/Ye0mqJg43+QMUhUvheI7x8btemFvicSy/f6ms0Kxg4pov36iXhlE75j71K/uhYpKwJLGybdmHxM9atVN6pu9jlxsqnJ92bM6xyX+dwYiH7jP72Mpf7pE7mzddkBjH/IWONrDHxOpHwih+nolLUhtpy/yibbEC36YkyR2DYvmUeNBaIPOZOIfvqABOPr3cvfGANznuhn2R+MozZ3ArLa3iTv2E2f4+r3dTz7eJyy4e4P6liFfGVHUuvTUfbzrGc962Le6PNx5iCkoowb1gAIKLpnPHqa2anPKYN82ZJIW7bkPHW2ZA4Qeek8WZsJkFuia8khJFyfx7sOZmOHTWLshO687nWv28i3eg7v3pqnrxH21hjVH0auyErykdacbvMn+sdGkXV1zomfoI/0jL6J0LTuyBrDPchp/lE0KD+HGO3pu3uf4jttApEZQ0pnhLkXXddeY8EmrbP9Trf5YGQxm6tZNjKX84V8KH+qvTZaJAW5NrNJduIa7TSW+owA5gOcM2tc9UmZjnYwF/DN1rGIUzLLuNc1Yu1jXXeQuchZGwOsw5zlzX+LfFUvMpm+kZl/SQfMt2oDG9bmGqHMv1qjJHqWv0Ck2+yijXzFtBEk7Y6Nxhd2/9x9QB+/c8nXbtu1/r5OmNYCe2v0vk6pa9E+d/T5v/en2srk//r1tV/TemuSX21v92FTe3u5K19d1zK9XllpKuG5ksvKj6zWgrVtfR6v5GvqvjgD1majy1+8OBe2jm8iXDddPNIOr1T0+P6QwCGBQwKHBB4ACRzk6wMg1KPIQwKHBA4JHBK4VwJ/UcnXOn4ddN0jXwMy5OE04EP97H0vYwIIAJ9AIykY/S46YoocUF4HQPKQWx++lVHr7Q+8pwC2CgRN5de+pk2rMicgNPeEIMvnDiYAi6SmA76LZEAePPGJT9xS9CFDK8BTwSng3nve854tihNQJXIKAFdTOacPK+AdSAXEMy6AJ3UCAnP+aAcLKgCdsjtxOgEMGasVMN31pQMjFfjvundq3K8CKi5f3sBJ4KBIYxF6wEgkgI0BZA+sBMQB5ACWAVZrvRPotmrXpDNVDh2Qoy/AT9E2oj5EwklRWs8gqzbSQflKLFa778DVOQDRqu0hP5KylC4CP+kTEgxgCwAG1novsgyoC6h1T0gPACrSa0td+rCHbVEyyJmcpVnbuNoI0nXyXHCy+7I9IC111Gv6+27Xkf0pwLGDcNVmu/+dSOl+/QRqdhmlbd02Ktne9bn7Xp+NNzKC/xJtKK28sbWxBvmDnEC4h1BzD51AZCAjvPg/0VJIT0A4kB5JkGivtJFt5ixZf+kRXXNO6u/87u9c+uxnP7uRf65Xb1ICIwQSzRpyXz8TCU833WsDC/Lq5ptvviAS+thov/sQTNFxkWxIDrqMhEDgab9rXUcm5j6EBfKAv/Fb0sGyi1/6pV/aMhDw3d/7vd+7EQ011XjXra6PdS6cfHQd7+pvQi7V36e5vvsR7Y8MjUNSqicymZ0jORJlasyRcz6Tm+tCtCaNqr4bc8SU7/gAn/0LSUSOXjnjMoS7NiRSnz4ik+LXlYOISTRhovjohDND+Z2ckZlU2Ekl2v18X3PsrYuqH652No1dfu++fOVvuu/OONpIgOhEkCHcEF+VRK4+L2Ujza0hPvaxj21k4Pd///dvpFU9v7eOf/xw3cxB/oitt7/97dtmBvJ8+ctfvp07ay4z17JzBPdTnvKU+2Q+SH+qnFKn+hCB1kfIPGXedtttGwm78mvdv3WZx6+u5sDJByf626YLxCadtk7jt9hq7sl6D+lsI4DoShGidJ9M6Tm94yekxTbf0fdsQNCmVbQlvUeQShNtvUKnpSi30UW57I4vUS9iUbQpwlsWDz6pnyEdOWQjQ/xq5vXqZ9ktXcnZtHwe3xV/qw3mcmspvpRPMFbWUfxxzSYwRb72uShnCdskR0bWwny5zT02v6hLZDeZGgtR72RtLesf3Sdjftc/fbGmst41hj6bb2xQsDFHHdMZ29GdaZ2WsZrW2dMcu6dv07ydcic9rz6j+43ur+vGvz6X9DV5rWtar9ey+xqnjmHf4Fbvm+aoSgLXevt9tc4+P1f/Nsmzf1f9Tr23r3322jDJYHV/rb+3vRKtF1GvN/zpebDj+r1Evnbi9Ug7PGnq8d0hgUMChwQOCdyfEjjI1/tTmkdZhwQOCRwSOCRwlQS+FPK1knB7D7D9tzyIrsiB/qB9asjqQ7trO3HaH3xX9a/Agv4Qm/uBV0B65Ks6gR6dfO0PwxNYkYfQDmie6nf/ffXgXYG6KotzwY6+kzxAdR7IK/DgWukbAWbIC6AZ0AJAKW0m4CzX13YB4QBOr33tazdAEgAIhANI1WiQSt5UQCB9V78IS4AVYkLECvKjR77Wtld9qG3rejjpUR+7DsJUgq3Xuaf/VReifyuQSR2IAAChqApgpr77DugIKBTF8aQnPWkjs/tGgGkcJ92qbVLniqTuOq6fCAZA5xve8IYNGESKi9JNFEeVe5VL73PaWvWg6/1kN12ek4/pxEDGVl+jnwDbem5kztuMLwzo62/IHO+BoMBiEXM5PxKgjxwJadV1r9rHSgdWPqv3dwLpJtl2XzeNZZXdnly7P8uYdTta+a3UswemVh/Qrz/lKyZ7Rn4hGRCHiFTAuyhtmxcQ6caKTfFxiFFnDyLlEDXIBuMJ9DbONn0g4X2uUXG1nQBz4D9iH7mgTParHUmPSV+UwxciO+lN1Zk6ZtE55QDmbX7hPxEJCFC2V1PP5t7ICqHE/yJgRX7b2KEvIWS0UZQVQlBEpXO8tavqV87p/MQnPrG11aYkKeBzHuRKp1YExmqe634r89LkP1bzbtf3OjaRCZmyeX02zl7kEuLVe69E8bk2EYGxAbJ0fZ1z1ZXU70jZnD+ZfhljdSNekWMILlGF5jNyzbmZOZOarpKxMrNhqfvV1fzWbXrlQ+s4V5l2XzLJe7WOSl21bP1mZzYROB+T/pjDRGS7btKVlG8dIfpVClfychwEmbGnqf+TH0j9UgOLVkSOOa9cGlrj4vxP0YoIU99nE0T3ZZN/VDYbR+xqqznZZiRlZa1zztp45b/JoW46qXKtPjG+QrQ7efEXfpeuHMmH4KfTIr+t45KeXNvpmLb7TbsR/qI5X/SiF43n1k76wPfxtdaK5MzPIcuNtUhn7eJfXYfo5IdsHkNYeh8yfdLV1dotPiIbXdhkfCWyXsp1dWgLO9a/+Hg2xdcllXvSFet7Ui3X6Oqu7+TNjqUZRvIiX8naGbBIZjrKn1q7IqLVa1MPebNr62E+HPlKJnRQNK6Nd3SS3JQpy4LxWcknNrCKWl3Z7jTXnpL9Kb+yWiPslRsdTj+upQ17c0kdr77mSN+zJjynztrO7mNW/rXOP6vMHqv18STrc66d2nLuHLo3H9TIV1Gu1c/7raYhvspek574ClE7RdDedNNNBz5+jhIe1xwSOCRwSOCQwDVJ4Jhcrklcx8WHBA4JHBI4JHAtEvgvSb52cOLUQ+CqXx3Q7A/OE3k41b1HJHRixv0AcuAI8hVIZdd/TQlWd/uvgMq0I0DC3sP9HoDcH4I7qFFl1MtJlElvYyVL0pfIsgMgab/fgVnOSnOeGQDJd6KfkK+AoUkugDyA01vf+tYNVHYmliiHHg0ykW71od7v6lWWer7ru75rA60rUJN+VnCjjrDj6d4AACAASURBVG+P0sgYTToQUGYa3yqjDoyswNUJCJ50pI6Z98A8ETpSNAI0kYX0E0gHqBTBViNfu55NYzIBRtGjDu6eAqXYh2gfgLM2iVwxNkDCPjYT8NO/q3owjcFVYM6VVLunAO1pfGvbqj1kTDIO5I2AocfGImdJAm8BycBe5AiQFrCLiA35inip50eSSU2T2XUnn/f6U/1B5FP1uJIQvZz+ufuLqd5Vfd1n93Grbev96uTCyodO/myqt+tJ1yljSUeB2q95zWs23QR233rrrdt4sCdjmShIhBpbA9KLOgTai05F0iY6tvt1dSYtO6JTeTYlKIffVD+iQRlAfqQp4rUSM+lbB2erH2RvCGLkFfIoZCnyCgE7RdlFHuSAYEQ+O+MQuYzwcI9oLFGFdF1/X/WqV23kUSIrlaE/n/zkJy/97M/+7EZWvPCFL9w2WvDr03jHl/RNNueQALkmf+v8VOvqZfkc2z13vdTtP/aUM2TJPKQsP2BzFr+Q8z2lmKUr6WfO2DW+iWQVcZjzMslLmcjsj3zkI1vkteg3Z7gigur4V3vu/qLb5jS/9fXBJPvuC1f2uDcXrObQ7qOigyL6EHrWDs7ZRH7619cjtY/s1AYCpC0fawMWMpGP7frSfZlys5HGb/RdymfEnE0Yjk+w6YCt2qBhfKWKRY5lTKZ1VB2TkK9ve9vbNl+CgEMQJ1Jxzw+eMxdMa7Poav2bsvgj0byIwZ/7uZ/bZJuoffosmwZy1LxmrmLL/JKNhyIzfcf/GZtXvvKV2+aOKdK16xT/xJeQI3vhO6WJZiMi9pGv3iMVH/7wh29/lZ00w92XrPxFxriPtXEQzYp0RgDbvEbPkPxskDz4Timsk2o8G2nYLj+dDVXWWOZ27ct8bg5Ayldd5RuR9vyqjYg2Bzjvl69QB93iJ8iWDuu/8uiI5wuRrZ4x/EYntZGP0GZnEPMNia6f5rtqw3VD4jnz8uS7z/Gd8Qcrn1LXmX2sql13P3aq7vi0c9YC9ZpqP5O97Mlh6ovrMy91wnuy52ndnTpPrc1qn3v/9+xj+q23YzV+kVH3e1eRppe3uNWL+f8+UbFFEH7rKYn7GN54040HPn7KAI7fDwkcEjgkcEjgmiVwTC7XLLLjhkMChwQOCRwSOFcC10O+5uH0FHh5LWRHf/g91f6p7NV3E/k6PcR2ML4/SHfgEGASMAWABUCb0g5XAH4CjDo4MYEMrpmiNzto0q+rD8Qr4HMCG/LgXkm+CtzUB+5ah+sBR1IG+4tMACBJ/Qc8BepVkD33ImmBnEAwpKv0a8Dnmi4xOlHB3T6OPgO3RKoYH2CaSIHedp8jz4D/KWsCDuu4ndLr2s46Hh2kSL0VWKng8Gq8XJPISm0F/pObNIaIEmA/UDHpQIHOSBBgNBAaINh1vYPS6UPXn6oXkemkFx1UUp9oMCnyAIYAwttvv30DbXsUU9XHPbC86kEHpzpQVIGorj8r4KkSzCvwK/2MnaTt/iayKCld/8O//w8byP1//5t7oxy9yMQ40VEpDaWxBG4jDcgoepo2ngveTeNW9XIa3z2wcqUH3d9MOt19e/XH3df5PP0e26nt7mBfrpna0G178nnuo5si5++6666NbBGhDfhHttjcYKONa4DwSEeEmPES/ZTzDRPlOukVWzXm0nZ6KdNGEUA9gB2IjtTMGa01Veqk05N/V7/+8RHqQyrok3OhkXcIJD528sNVnxFL/LfIKvcjKdSHKDHPaS/yVXtzTqF6+X2bQPhh17z0pS/d9Ns1ZFz9a51je3Rw/S26mXFLGfm+6lHedz2oOlTL63Ny9yvdD6/8f9pWfQE/jGCz6QQZbeyTAjfpns1zCFiElk0y5ImIIWMEvUg4UZzIqcc//vEbQdOj5Sd7nvqV77of6XbY1191vjy1Nturd2/urmNChiJ+f/EXf3E7qxwBa7MOH9nL7/Ote21qsJFLZGPOwKyR13Wsanmxnfxu7YKAe9/73rfpL/kjc42rM+1twHjuc5+7+YDMZSvZVv/ErpBu7rexwQaFnPna/eW07utjMK2DIuvJR2TOrvMUe6drCFgRlc5wRvyzZzZv0wb/ZCMd34GQdYwA/UY+ilpFRPNlseVKZGctl7aLypdyVzmiPtmAa5CP1iiIyac//embfBLtX9cc0/yfsaxzSMayy4x/pCc2NvCN0lo795b9aQf/jHjVPplb2CY/lnOhjR0SFEFPPmRCRjIe0FPtR8hmHtcOhLOsAh/84Ac3stp6mG37nk7x16JvEbvWcQhon8md7zZG/PDHP/7xbVxs1nCMg9TyNuyE7O1zaJ3b65qqz6HRo+o7YxN9/TrZ4aRr3Tf1a6qfn3xLn6tX65RTa8C0v88h0aOVX1/NG10Xc3+3u6p/fQ6fbHSy7XPGYE8uq/mhynZar6x8bS9vssVT5GvqrmfRbjJNVOylS8eZr+dMtsc1hwQOCRwSOCRwv0ngIF/vN1EeBR0SOCRwSOCQwPBgd+921Gv410HG1a17D7P1gXZ62DzVnKnsVX0BIlLmHnhaH+D3QAFlAkKALwFVAWiAlikiZfUQ28HjXNcfpPtD+gRy1H5VYKD2uwIEVcYVfK3AS3847+2q97kWgARceslLXrIBWAAuxKpd+4961KO26IVObgKhRWgBIxFRdvAD+Op5VR0c7lFftV8itgB4yC3p/IBXEyDagafo5ARC7AGZ5+j/HrhdQeeMWx+bCuBcgBaXL29kiEgf4KGUvgBAZKu/NgYYj0TlATKRRaI6evkVkIssJ6KvgnOVANmz1/RPO0XROPPM2EgxLSo54GTX02l89uTY7bvKcu++DhxFDyZAaeqnsusmhWrrysj5jvxFUhYjYRArIgzruY9k5Dt//TOWSWsIaAVQI28QAfXs3t6uOp57vjb3TaDgOb/VvkYO9b6Vn66+tb7v41Q/r9q4AkGrPU91TH4OUYkQ+Mmf/Mkt1TDyMCQZYBuBQ/7GpKab7OcXRwaJhvy3/+bfXvrH/+Qfb74wQLuxTcSUaGiEGwA957me8ll1zGv/qm/UR2QBuxNtJaJMHSJ6ZSFA/HWyOPaaOU4Ut3NeEc/kg3Sgy9oslXkIY/roHv4f2aiv/I2zMpEQ2fRR7XIEbW+499G3/pZ74vt61Fa1/cl/T/Pl6p7epq7Dda6p80Kff8lC5CDinjzIHzGFvAuJKDI+kfKIQr8nvTCC3GdR0a973eu2jRnupZc18rX77m773f7r7xnrlX9M//qc3X3Daq3U5d7HtMss48tuZBWRolWEqLnC+oEeTeuc6rP9Tu6f+tSntih24yAik1zr5ri6tun+MxtnkF/IV1GGfDJyzhiwUSTlv/7Df33p6/+Xr9+IRxucJlvqdhpy2LEMiDTRk0hL9jT59Gke3JtvJ/3sul7LzNxF5khEG7nM0da2SGK/Ix3JX7QmPfTPmk2EO4LcHE4GximbC6Y5qepZ6lEXP0TXyRXZaoMB8tffnJm8J5voceajbpd1zeQafTL/qltKZf7M+siGGuNhw5QjHBCw6rWOROJrizUV/UoKcpsE2C7ZJfJd2f5lzpYunv5Z3zoO4i1vecvm75HOiFTtJ2Mbfcw3SQVN35GrfLXvbYTRXrZhbuIL+HL+xHwS/Zvmu+5TI6vqA/J+stNqL9WHT7o1+cxz/dKk2ysf3P3QtEaYfP+05lv5tO5vqj+91rJXdntq/VX1e5obV23f8xP1t2nO7GVOZeW+aaPiWeSreNjLfwpBbHp1Sb7he2urZdz79b0/PPjGBx/4+LmDe1x3SOCQwCGBQwJnS+CYXM4W1XHhIYFDAocEDglcqwSuNfI1D0o1umNVZ39g7tetfj91X334rWWeKq+CUv0Btj9QB2jYHgCvgMGpK+UAbACnwHo76EVnAGcCEq1Awv7Q24GADqZObe3gR+9b2t1B69rPCaDxXSUlulw6yFVl4t6k7QR2As+AxEA24JXIV2nReqQj4EoUxJ133rmlnROZBVCaQMfe5siugmuiyZAFIsqe/exnbxFFe9EoXZYT0NH1oAJWp/S1trGPfR+PCdSqgFjVy5RFD+kg4BO4DPxEdCBNAIJAOVFTiBLgHpB3akfVFe9rFFDt/ykQLmV3gBd4yE6ccSYq7nnPe94WHYKAmkCsbncr8K7bT9rXCYMK/NYxrjrVbbzLqetG5DL5i+naPt6AXCAuQo7tGDPRywBd8jKObCh/Eec+A7uBxDkzMuc/ZsNCxq+3r8pg0une/wmU6/re/VX9vZLSVbfrhpiMX36v+l7tbG/+mO7tfrPqSfVzIVeRlNKcOtPUX0B8QG1yRq7wJUDyEKTV73qPoEGsi1oCwPNtGVdkhu/9E8klQgqAnjTAiWbs/az2VGVY5Vx1uJKv0Uv6BLBHSGmH9iOS1M/+eiRl9afGSsQ2n4qUtrEl50qLEkO6IGUQ08gFWQd++Id/eJMDPy7yNam0a1+qH8lYdVK16la336rbK5lNvsh3meP6HD3NtZN/7/NttxO/I7PoFJLq7rvv3khU8pIFwtxonUCuyBgErfFBWJMbWYrEE1GpLHMj8gYBhuzOma7a2yOJu5+c2j/NM11WdXwm8rXabfeh+VwjtvbWEnX8IjtyQ76KPjS32ZRlLqv96X1Pm82JNgEgtpxVagOAuSZzX/cx1e+FHEWAaYNNBzZ0sW1koJT5ykG8/sc/+o8bwWazGFuqkeqTf40/5Bscj6B/Nt+I0rWxhp/v/6Z10J6+d5/U59Y+9pF3Il+lAtY2UbDaq3/0EDkpWjNpbekt2YgKprM2WtBTc5R5qPv1PsbK/9Vf/dWNvE1afj4W0cj3kkc9u3jaDLbyh5F9+l6fV7SLXxY5yi5dY6ODyGp2Z2z4sHvuuWcjZUW8PvKRj9z8ZN9wFj0yh1trmbttTiEbPtI/Y2pzDt3lB803Ui37Zw63TuUP9JsMbRhAyvPT/Cedc6/v6CFfzhdIIe+cXXpXSf9TkdeRWbff+n39LXbbfWX3eWTcN55Wu5r0uPuNajPT/FZ9SNWnaW2458vrWmBlb93Hd3te+bxTc9H0+zR/dHmt/Pgkh973fm/t/7TGW5W5klV9Ztz0yH/luXnzyy3tcP1ua8+Ve7ZNX1/4/OZDbnzwjX/67HblDFhtePCDD/L1evTsuOeQwCGBQwKHBPYlcJCvh4YcEjgkcEjgkMADJoFrIV+vAnW+eHk7l2XvIXZ6WKwdWf1+6r7VA/jeffmtgv59t259mA6IVwGJDkIAjICnUjIilaSfy5lUUxv7w2ge5ifgoAMh/UF/AtCmOjsQXwHs/gBex7de1x+sc18FeXznOhFWP/9zP3/prh+5N20neSDbyAapKnqgR626hwylsHvFK16xgUrApVW0TQeBeqQX0NUL2A0URW50eXVgYwI/OgDhmujPFHm7BwB13Ux7Up7fO2g2gTuRc+0PME/09Rvf+MaLcwYBfogigH7OewSeAvgAx5XkiB5WUry2L+2ov9e2ddl2ZxVbSjQRQBzZjhAW1aGdHURdEQrd3/R2pC5/k1Z1dU23l27r9fc94PB6nXOA2+qbav+Mq0gaIDWgGBkA1DWeSVUsPS0yEJEnSgZIm/Ni9b+TASvwLDqQ30/59eofqt5H/imPj4yO17P66jjV+2u5acvKrvweUL2C4r0NfZzdk5S8iUxFftu0AfgW7UTOiIBv/dZv3XwIOdeNNRk7Y6QMf/UV4C6qWypK44VMQ74C9W18AK6L/kdQAOQrWR7/MvmKOj7T3DDJsM5XytRG7ULAitpjdzbEiJ5CsGhLt/H4m2QwcJY32yUfPkaZ9A+pKCIOqYyAEBGHpOHLn//852/krvJ79Jr7851xqalJI+M6T3b96H673tPniXpt9KbqWJdr6q3lTGXWtUL3dUhV/g6hT7ZPfOITN/KUblX/RL7IPWScF/JfZDXiB9mH4BKxjAQi00q+1vTRVU+6HvX5rPZvNR+GUOn+Of3skXapQ3/ck2joqV2VmI2/qfITcWrj1r/8F//y0h0vueOq8+Inf1z9QexaeldZIR73uMdtG7tkwaj6VP2c9+5DJPK5oiKRg8g0esp/xbeSi/fWN0hCmT4qMVnl1f2je0VW2sQg+lWGine+853bRg/kXJdVX2dNPrzPJdXndZ3t5ftde/iu9773vRsZat2gf/pGD9nyE57whI3ss3GDneqHyG3pl8nLHIREztm1ka22TWtF9yMs2QjCk++w7iOD6HT6tVpjrOaePndEBv7a8ISQl05YJCkf/7SnPW2bP/0z10pFbG1vvWrTGv+YYxzq2qT7m8x19Aipbg1qfWtuUZc5QsSr7+mZ9ij3Wc961mbrxuHd7373lu5ZBLBjM7TDvdLds3vrppz/ql1kVfX4HFlVuXZZxY66zfe1QR/T7if7/Sub3VuTVN9a66/6vSp3WsPUdUdtfx3H3p76ufuprn+TLPf8cLXFc+QwrQPqM20fk2k9NfWvyjDtrX1byaSWX+/bxv4KmbrJ/ArxeuF7r0Sw1t9yPeLVmsla1ushN13ZkHKQr3uqefx2SOCQwCGBQwL3gwQO8vV+EOJRxCGBQwKHBA4JzBL4y0C+1gfuLoUJ6J6ArH6fB15ACiJENJAI2JxhmeiFCj7Vh+apztWD9wQ2d8C5l1cBi1XkyaQN/eHZNT1yrYMeFbAGOEmt6OzWz3z6M5ce/4THbw/PziK99dZbt6idTr4qP+A0wE+Ei3NJER29n6lbOzsAlt+UBzwDdnkBqZACeylaOwBSgZhJ1nVcV22c9GwFBl0AEm2neP2+6nAnwwHDAFOpLRE/QHxRGgBnEabIJOCpyB9k53d+53duBGxSMJ4DsnQZ1bZNMqhjVXVGPwDav/zLv7xFhQXQ7UT7HnBXZVuBp1qP95WU6LKvNrIC0FY2me9XoNo5QN4KFOvgXkgEkTWA2byA1YBrIBU5eu87Y2psAeaAbIQNsDepirtur8Zu8lerNlciP3KtsptkPenHBBqfa1+Tfua7ajuJvkYQshWkAdLB9whRBIBoJ9FfZMp3AOZzDi+dci0bI3e+BjguSgmJYBOOa1KW+4Ho/BlSQqSTF8B9iqKqcomd940ekVPGsm4i2vOZ5ECPAPs2pyBg3YuE5ZuRqNo9+TzXIZJtpGG/+oO0QCqa+5AxuRfpgMxGFIjaErFIfghsuhkSe/I7ma+6vfY+p++TznQSYDXnT7bQbdfn6mNq2XXuqz7ZNT4jeaR55peRPcg1EZg2A7HHbk9J+4qYEeGG5Lb5glyRXEhYZDkSMWmuq1yqvkeP9nzbnt+fNuLMK8h7v43cqv9azRmTj6iyyJoDMYmE/oov/4pLN3/vzRdrh70+5V51kKczxmWFYHOIb2uLTlZHVnwr2yB36bX5Bz4ASaZO0d3GgF91rTFFrGWTl81l9ViFrpu1j3wIv4NUFz1q7ehevrpvwtojX/saM/0PITfNUVXH/a4v1kof/ehHN5KPPZtHbMrwQsBam+knH2bzQHSYrZOBTR3WvVIyV92Mzqiz2nZsxBpaGcYq2R32zqLem6/29LPKQXv5Lf4P4WlNhNDU55zJKto6G2X4x7pxqK99qj6nHn/1jb/1jKBcZL75RuRqMiOQPd+JuLdmo3/kTD/MRXwo+SjL78hvOkxXkNRZw1U5T+vZ6g+qXu7NF3v+YZJ194GTb+7t7H6qrzvqZsf6fNJ9fO3HKR2J7vV7Umafb/u6cpp3qzym+XOaN/bmpS6H7l/3fOBKxtP3tW99Pqp6vrKt2tf79LEQrEkjfFHmDvn6x//PH2++11rhr33FX7v0ZQ/9skuFu92acuNNNx74+J7DO347JHBI4JDAIYHrksAxuVyX2I6bDgkcEjgkcEjgHAlcK/m6PWBdvnQR9XoB/uRhqjwlrciJtGv1+6n7+sPwqfJyfSdqpnJWD879+0RPAVekEBMd8eIXv3h7YASYpOwJgOjA8uqhuAKr5xAYHVRTbiVfK/jVdWMFKvfv+8N6BaABaIBOUU+IiMc+9rEbaOl8K5GvAP5v+IZvuAAXAUoIo3e9611bSkuA3i233LKlnKvnvfbx1aYV+eo3QKHyEI/Pec5ztvKuhXydAInJlvrY7ultHb9aVgVPK/hRy+oRQtHjXO+ziD2Rw0BjgL3IKsQm8BowKq0dIFnUCuBOmj1RQMDeyKbW3/V9ArS6ftZ+VbCo6rd+aY+xQdJLRw207iBiB6CrDig75AbyEVgsjaDv2R5yB2EBrOznyXYZT0Dk3jhO/qHrxvVcs2ePVR8rqKvveQHyEX+IQ//I0wtonM8hAP1NCkRgOrA8ZGAdqw7GVf8yXbcac9fWTRw+r3S9/jbp3Mr3d91TX3SE3nshSxGlAG/EGP9DXuqhJ2wBac0ekJPSPALKfUeXcqaecnN+L/+VKDBzAQKBjSlLJBWflrMmK9l6yr4qQFx1tM4dVd4pbyWzyM392k5fbIDQT7LRXinhpbB0DiE7ig+O72K3H/jAB7bNHHyHjS0yFsTH6DdSGlmAPEAOkJ3y/EbXzI8+IzRsDKB7Va8mH9T7Ns1Vtd/dflefe111Lus+awX2d53PZzrCJyFRncVN55B30vEnLfw0p6gH2YeEEbHJryNwlYsIs3FG9GsIrj6/r+aWbjen9KX7xZW+nprzJnvOPfnbx47ukMF73vOezQZF+iLI6E1v1zS2+c4YmA9lhbAeeOpTn7rJL5sEYmNs3PrNRgopYBHdbJmMRRta19B3UYjWL2yFDSHJlCs6l/+QVcI1zves6XKrrKt+KAPBjOxFvulnUsju+eFTY5z1UbX5la7xgYhX0dY2wfEFfJ0ofe0R0Y64FulOF20y0Vf2y7fpq390Xb02mtSo1VU/Inv18xnG3D/6nCwCZGUMMo/1zSqrOXPygepLen92ZVzNAXTCmIogNc58md+0Ccls00iikasNRQ/7PFb9s76Zc6yFlYn0pZPqskala+RqXuEblUX+/mYdQ9bmEb6SDtpAZxMHYrbbQp8Dq+z7b1VGXV7dpvbmlK6LfUxW907+erq2r3UnPT63zlyX+WxV1rTZoa7f085V2yZ5TnPWKf3t82IvI7515YOrbq50YSpz0vM9uZ+sx5Gu5bzWSsROuvaFz3/h0r/79/9uW8cnk8tW/58eDXuQr+cYwnHNIYFDAocEDglcswQO8vWaRXbccEjgkMAhgUMC50rgesjXy1+8vAEt/QwXdUpFXB9yp3bsAXb1wW+vD/UBuj6kru6p13cgNQ+xe/fW31KWh28gzYc+9KEtdZwzXwElAd4qEFPrdF8Aqhq11OvvAE+/9hSIUOtXdo2GWIHJkX9/oK5ATwUd6nXAJmAi8hVgB7wDor7+9a/fzrlzphbiL2UhCQH6yFcglWuAfiEEV/Kr4GLGrgIigFSgq+gGESWibVfpLCPzqX91PCawqgNIFUyefuvtrv1bXV/blfZM0Z6APWQm2QPwkB6iJJxdZtydr/orv/IrG9AKKBU95TwxER+IkUq+pS2nQLd63QrEmQAk7UNKiHK++eabLz3mMY/ZAMn0tcqp23ZIPKQXkByAqU/szxgDJYHHonWAqogvulj1pJfZ+zv1ZQ+Q3PstdeWaqiNd9ya/1P1O7LP7P98D88kWGY1cA+yKICAbQDMgi1zIGtjrBTxHRgB56UlSa5Kl99u5WzfeeJ+03ZPd9L72tne/0X1M+lRB9qmfK7/H/1RSFQlITxBZSAN/yQOgz8cgD5ALdIQMAroC/wH1ItJsEviN3/iNi3L1IbZCZkBxAP1Xf9VXb2V+5d/4yk2uIRW7D+96OPn8SVf2bHFle3WMut6EQBbFivzRV6A+/xwfnHOEszECOWWDB5tD1L7whS/cIrmQNqLI9D8yRzbyK2zPfCjS2FxJB8lchJwzTeljbdu0qabKyNiE+KavxkD5PVJztQaJ7nR/W+vdW5/sybr+hshhd4g5ka9SsiL+nEFedaLP0ZEFXTY3ipYzp5JdyD3p/NPnTr52f9v7Gbn0lJvdVuu8M81B56y5Jt1O//bWWvrKVqXiJUPRwjZQ8e19U07k132J8o0B4guhJvsGYvR7vud7NhKLHtFVxKv04OYjRKo5hX4iF+m/+RT55j5nG1vfReZs6A//1R9e+sw//MwWNYpUt+HJvMoW6pza9St6mDTT1knmQgR733hW/Wr3A6s1x7Re7TJnR9YCUonbRMGWbY7Qfv1l44nQVo/5hC9EZpOJqH6RwCLmY+crvUp/46P5aT4iGRyMub6533sv7/llZcfObW7JxiJ/e3aL+NfeV2tN60Jn+Oqre61H+aAQr3TBRko6F6LdeFf97/N3t6+sT/TPZii+kl7JpEB/Ra1ae/EL2uE3faSL/vGZ1i/ky1eSsY1zSHlruroppvaxE4bTenVab0zXdZ+0t7Zb6dkpPa1lTs8TK//d57SM97Su6r6m+qzax96/7kOVk81c1Y77OryuI7vN9nlnms9rm6Y16jQO/bq9+Wk1JpNeRHaT7+9j09fPk9y3coZo1/vMEfeytBfnel+1frLv2+bvGy7xkQc+vppEj+8PCRwSOCRwSOC6JXBMLtctuuPGQwKHBA4JHBI4JYG/zOTrBHz2B8fpQROol+sASMhXoP4LXvCCi2i7gAKT/CtgOAEd5wAnqX8Cg/KgX8mMCk7nngp6+K6m26rgwak+BJxAWNx1111b9CtQS3QlwO7Vr371dqYVsAtYF/ASwHrPPfdswD8SAxkHiKpRIytQpQMJ+axPiCcgm5SDCALkaz0XK7IIUKb9q0jLCSTpgE//3MdUGQFvOkCz0rdJ5hVgjlwyxiL6AMhvetObtvSgQMoQasgU58EC+EQSAf0AzmRunKSyzLlu6Uut6yoAxAZ0Gy8uX74PKJk2dQIlepZxB/oihV/3utdtAK+oJin+6n3Vfnq/AbbSW3/sYx/bCAogpzqAtMBi/6T1029Rtd/xHd8xpnmttt1Bpt6/Ph4dJeBjGQAAIABJREFUyJvssLdb/+I7uo338lY2V9vc2xgdA3AjFwDAeZE5gN8mBykQEbT+Apxdr36EodSwwF8EIuAZOeYvfapngtbxmSJFotfVLmufqk5VfxVbXNldv5Y8I1PECYDdC+nCJugKcF0kOJJA9FzAfAA8GwmIn7LjF/gzoL0ykBRJQQog56fomvtrGSGrOwkx+avIoAKmVa6nvq9lrvxkn4cqYOweOiF6mp8WCSuVKntCKCO8/EVE6SOf4QxNfhtJe9ttt23XIgfNgf7Ru5yDm0jXRM6RJfnQL3Zpc47NH1Wnq9zq+7Sb/vJvSCDjgJjQzmnDU/XLGdvoSiLCJ7lV/z2B2X1cuh+JHPhj50o6loCPDeHc7SCf65ybM2CRNuSLpNFXxKuMElPa4ZWO1fpqfyfQfPJzq+tW66fJd53zXdrG3vRXv81Zd95550ZmJovBqbkpddEZNoxUfM1rXrMR4OYaabDpsAhu84gIVrZMj5CfNmPwj879ZPPWMTI0IM9qqv7YD9t51atetUWR85/sQiSrjS3auorY1D6bphBxzmF2NrI1Uu/npF993bCav+pc3deF/KPjChDH2s4mHv/4x292yb6Rf5XcNE/wF9ZX7nNmrbGS0cT8zbfGrrrfyRmofDTfbL1sM4e/2uH3yCnnhGdOMvckOtSaRXQtAp1f4of9XufP7hfNgdIp22TihdBEMNsMkRTw0Tn9cr+1PP9ivCefPNkE+RpTOku/kNR8Jp9nIxgCVfu1l11/4hOf2P7yXe7Tpyc/+cmbHiLB3Zf5Jdkp+lqs+o5r0ZPIq29aqfpS7ajWW+2vy6b6l+onq6/o4+MZyj9yqedg1zHt+p65oV8zzYl1LdKv732sc0bvpz7056g+P1S59v73dkzlV73qZefz3tp0b+5aralWOnTKZ/cxfdAND7ogTie5nE2+bkGuV54vrhC2NzwII/unpOyRdvjU6By/HxI4JHBI4JDA9UjgIF+vR2rHPYcEDgkcEjgkcJYErpl8/eLlq6Jbt4fVkkfoL1Lk6wo8XIGr9UHd+wAtzsEDsjjXFOAGKOrgzApIr+DFCjypD80dXEi5U0RI/W160O8K0smAADErRYr8/AW4I3Pueu9dl375V355I1uBXEg2qRaf8pSnbMCxnf/qAeIB/N761rduAJOUjCJfK8FzLWBBrjUmAHpgm4isO+64YwOta2rd9LOSrxOYdqr+CghNssvY+i111XrqmFRgpd5XZd/BnAqmApmBmq94xSs2IgWZmrTCxgHoTEeMEcAXOS31nfv8Lp0dOQE0A4JVsKgToxVky3VpTwWb0/eq54BWBNndd9+96Q1yXMSQMZpI8MgJiIosFNEMsEba+wy8pENkrO2VKASCIyvUAWCvoN3e+K5+69/3cdsbuwBzAfEq6NWBtW5z3X9MIOmerpCNaCIgM2Ka3LxHiIWsdU3dgBEy1xi5LiB4SEdy9wJS83neuyYRsxMQutL/2vZuF/qq7doM2KazOUuPrfMl2q2d7u1nB+b8VSSsl3YG5J0i0mpbIgP1eiGxAeHpa3S260UFeaffTulX9b1VHuf4pKm+Orf0/uVsQlFa5jHEU6LPyDSECiKK76A/SCa+HHCOhEE0uraSuwhvviWpVMkKmYHEEmWLDEva0uprJhtSrnGW0UCEP98lOszmDemPkXMhSqpdZRzcX1Ob1kwIk93syXkC1at/8zuZ8lNINXPR05/+9C2ajjxq2Su9yXyhn3wdX4mQkQpVav6ciZ55J39Xc3od/wrer+a9unaovn7Pps9acO5cFFuzGcAGLnJD4CNOk36y9nNqV/1OecbBfCi6M5uSEGG+o0/0wAYTpBjyELGnDHqG9LU5CVnrbNB+TnPGmV94xzvesaXuZTsiZJ237m8llLqOuJ9NIZpFR2ejkDm4zlN1nZENTNN6cuUnqi/xnlzYsPWX1M4yR5g/EZI2CTinuWaiqOW61zxs05ONGtZ3OeaAnXvRUz7SPE8eZI2M9NdnPpvMlEv+mUfiV+sawO/8Pj+T8XSfa9VDVtprk0gdH9eKttdOfi2btMwF/Ba/wQepy7UIYOtF8rFuEp1q7Pq6p/qWvI9vMTeImkUq++szOSLzZVnwXrv1/ed//uc33yCzgnYjXOmaLCD0MQS8+k9tSpt8e7frqi91POtabdKpPg9V37Fao9Tyu2+d/Cp98q9v7qp639vWNzft+Z7qE+o6K31ZrT26vfZ5qa6/+7XTOrau2foccGr9t5LptB6dru3zQ+/76p46Bnsydj/ydZtv/SdC9cq/ig9sX0G2r/yc7Fn9Wt+zK/f+f+zde8y33VUX+KdHlTqjIhgnUUDHkIgJBpmQDqdSYGIqNAG11ZZDwVroIbaWltZaSqFWDmKhpVAoFNAgxRgJUAVSJTgQ/8CIEaK2Gp2ROIxMxngYHYeTtJPP9T7fm++7uvd138/bt5lDrud9f7l/h+vah7XXWntf3+9eaz/2cQ+Ve6Udfn9n2Ov+SwKXBC4JXBK4TQIX+XqbhK7fLwlcErgkcEngEUvgruRrP2geD0WVRqgr//8D+ZoHzn5of1gf3/NQamVyAApJVQbYA7AClDvNaR7KI7Obh0wPk3k4rfddzwTTVg/IDZKm3VMZ8uDdQEralXtWD+er63fAM6Dp3e969xEZ9dM/89NHFCsQSYSStIGiKUT+iEJUBnlJg+sMQUCXiA9RJysQeQeEr74nZ9FYiDlRta94xSsOYrEjOFqOOwBmV2dkO8GglucchzluO6A8UVkpawWspL1tj967F5ArAge4CZAEpCJAkGVJg6psYJdzBEVdSMmIkAU+AySR4CIEZ9THBOnaNg7A5X40bOvj1LuWA4AdqQDkBkq+/OUvP0DI1dm87jOu2onoAaS/65+8694v/OIv3PsP//4/3Pvd/+3vPkBzQHtAWmUBXUVtfsqnfMohi9hm6lkRyhO0XDnWlf5McLPH7jZdaflNPTrTt6kLq3al7JQ7xymfIzu2A+wGzntvnEQ6kb2xQYJEn5L+ka509GfO6JsAY4DkFeEZsDIEjL90Wru0ERko+tRfvsY4I0+0McQwYB0JB+xGpADnsxFmBaJHP28bqwZG59wwx6v1Z+rEztfufP6cf27m3fvzxV3LX/mylR9HToagR1YgEUQFIkzI229kLnrNeCMS/TMuiA56EoJTnaJaER38es7M5YfMjwHa5zzUc2Lrs74jehCvNjvlH7vn8/h4490ybp2nS/wePehU2tNX7+b8HqMG0ecY+Jx1gYhX0W3kY2MWH5Q27nx8+hwS2wYJfuw1r3nNQdpIJf/KV77yYWmyd0RE+wf9zxiG7MimlT4/drUu2I1Jf7/yk/O71Vzb14TEQtS9+c1vPjaH2DQjVTOfHdn0BpFpO71myZnyyrPWQIbboGTjAL9gPhCxSab8BrJNG8hbhKR1HVlbn9jMNDfupC73SE+MMDafutZmIlGk1kCJzNzN5wh2Ry9oE5uxTuqNSO3DbyNfV/o71wpslC2RB/JVmVJav+AFLzhIQIR36+ecV6Lj5gY+AulMN9k132v9YGOE7/gPL3JPhgrzA1/tWusOMnK9F10kr9YtxKi1jXkJgeuzNY7yjCUdMYbK4pf4Kb7IRhHRzepXJ1IVka6PIZf1hV24RtYW5SBBE7U8dbzHIr+Zf7SPD7SuFc2r79JXiyAmj2xgYYf6wTd0qmekq7WxjQGr89dXtjbnmtUaZKVz7fNW5Ou8J/NO9GhH2Ma+p76sfEPLMb5ubjjodp6tr25bq/ecMNc/Oz887Wg116Zfcz7wedeX/m2Oafuu2aeW6crn9Vx3dm3/Ntdn3cc5D5z59xu/fJ98jbxDrCJlj77dZ0+Pdde9+88MTdTKKGxtc//RmK34/PjHPf59qr8iX+8y417XXBK4JHBJ4JLAg0rgIl8fVGLX9ZcELglcErgkcGcJPBrk683uVWmBanvqfJjrh9WzBu7u63vmg2p/7gfH+YDcD/SzDROQXj3wdz0BC5FBUttJY5aogQb7AzTMh93bHmiTKjeERBNTs63zgbuBmX7I7/YHyJvymmVPua8e7kWiSVsJhASOveENbzhAPGCkaEzAlwhEBLWHaimBvQB4L3zhCw/gKeeLpT0BZUKSdD8mwNOfgbZIPWkDc+ZrwMwmeVJuj8sER+ZvN8BCpd0NGDlJpfQjoFTuXY2N3zolbQNZDVRNPc9nstLvr/7qrz6AR5Egz3nOc27OyZv9UFeiZX/wB3/wSL/oPmTG533e5x1pEwHSTZg1yL8DoxqIinwb8IrOqRvBI12ptogySnQTWczIAYCqMaVXyJ8P/i0ffO93/M7fce/H/8cfv/fp/8On33vWs551gLkiThC0SH/gK5nk/GEkLHAzaXQ7anGCUpF5g3Bz3CboNu1o2skZgNh+qQH2Hvu7+MzpF1fA5M53JNqu9TQ+LsSNcQMeI5QQcb4HhCNrvehQdDd+S3kd4RRwvYlWv7sPMYRc9Tdkn3ECygPWjV1eAHI6itASCagM166iUVsXV6DjykZ3IGbLaec7b/P1rUurulu3Mu5Nvk5daj3t8qbv7Plw6lb65X42mfNVkQveG3PznHTfxkOKTLIXxf53/+7fPdJs0on8Q0CZE3OOZfuS6RtX9tZ2oD18xQ/8wA8cqdMRZ+pyn7MyRQ0iVVZy159sLkBsJDJ+N767NcJt9pwxIyvEEDLHma1IIWduiyyM7ufaswgu48EOyNe56YgdkX5/4S/8hZu0pK1/U4/ILH03hgiwf/2//ut7//bf/duDZER6kSNyqKPBd7o5/Xnqnj6m23Hms+Zv8TX6+Wf+zJ851gwiffntnIO68l2rOdEY8EdIRhuxkKnk6NqMB6JNFHaTXe4TAYmsJTPHFiBEOwpy9le7zU3mUYQam7AOtPEA4Y5UbJnO+9mVNtJtc5WNazPNbNv3aj238vNzzs+GFsQg8s9L9KqjIGx+M+/zsR0Vvtt0lbLIyxxgrrWZy5ou52cnK4Hy+GlEt00SNm3QvWQPiE1MX5X20+P4pqTTR3byOaKjkevqtL5ULj2XPtj6wvXWMvRIP8k3Y0mOyrVe5VP+0l/6S0fkqTHrtWjr3PQN7rfmsN4QxYrUpS/qsv5F+vZmAfZsMwsbdj3Z0W++VDtD1Lddr3zaag6b9hR59rVZU6/WKr3mnGv+yMDf1Uam1smeY3b232O7WjP2/LAqe1funPvmdd2PWe6cU3sdlDb2HNz62uVOGU07XI1T6lrZ+ZRFj9Nq3tyVsau3x2tV9sq3dFlpwyEP/2Uz5n0sYEe+Hvb33vfce69sWu95z/E61gj3I13fR3/vpx12zxOf+MQLH3+QyfW69pLAJYFLApcE7iSBa3K5k5iuiy4JXBK4JHBJ4JFI4C7k682D5XseSid0nMdyf3vqzW/HgSwPJ1/PHpDv2tYJfPR9Z6DIvK4Bugk67+rYPYz3gzJgyNlkUrgBVwEviZI4A8R2D7TdtgliBvRYgY0NDO+APt/vwJcVKDHBh7MxQ3KJ/PihH/qhY9c/cAlJIqWe80a1XdQBQF6aO1EXog0AT4A/UQIBWFeg+Oxfy2YCIkB5wNa3fuu3HiCuiM4GtSK/BhYnmNCARwMcKzkfIML9aOgJIE6Zpa0pf6XPDWbkuh63ld6HfHXm68/93M8dwLVIFkDwCuBXhnuQaaJJfuZnfuYgLY0NgBJACiz1Aii2/KIXadts7xyPXN99D0Eh3SIy1Tl5UvMBUZXXgKW2Alml6gPu0iMpkn/dE3/dva//hq8/3iNftRVhB5hFAoYU+omf+IkDZA9ppz/AYOSdyGDvkzq3x2/6ibar9gHznjnmDS6u9KzBsumnug0rvzX9yLz/TM/avle23boeMi6EHBA56YoByDlb1vsG8Bo4DyiprhBD6XvraDaZHIDcr77nnvO++AYkSaeoRNYjCwLir8DQXR9Xcms7n/rX17f9zTliB3y2TFZtWs0HOz8//WPb30pnV31djfesL+00tsYC6Y4YE6XHH7BZ9iMqmo198zd/80HE55/U81LNi/6KTWeMer7peS0+ovUBkSkaUZYEcwZ7tVmHz0LA8BtSD4fcbDtNn/gF7USIIOpXvn83rtNmm3xf1cUGkFoidJEyCGhy4KdCbPUclPJXfp29IWuktTWXiiC2wSZRfm3f0TF/tYEPFPmHMOcL//P/+Z+PufkXf+kXDxtlO+ShTNGDXjbtIP6agMuYTd2a/j/9aD8/9Wyl5z0/0B9tRjaHFESSNonVvrfvVa8xFklK/lJo6y9dNa/Qo6TBdQ69tQdiNP0IYSsaFGkrVb+oV+R0MmfMOSD1I/Cc72sjHpuwgcScgry1KYiv2q03optSS5sLbSRAxFlHzkwQLT/ve10QWe/mBGNunWZDnE1ybEf5joR42tOedox9SPge27npSjnx3zmbWNpxEbDWgEn/rgz3WouIrE10KrnQsbkhrtu/mhOjf/psXMlKvYhvaxfzO53WJnUk3a8NBsbEd3ONqSzEq7bzYTassdXV+cLts+gp/aKr5kHjmzPSrSusMTpaOzJDDCPaRVW7H8lrPSNKmp9sPZtjvRvf1XqjbXbn/3frm1U9PTfM9WSPVa+DYxurNU/atPKl8WNnvmPli3peXc3Xuzl8NReuZNrruCnTbk/LY+fvWjZn15y1bc49u2vvWv5cy9zlvtU1N9jAfUygTiV6WMasQ5730wsjYI+y/I/EHa+jb/fJV/c84QlPuPDxuyjudc0lgUsClwQuCTyQBK7J5YHEdV18SeCSwCWBSwIPIoG7kq83D9+/dpTLQ89D9x+gJnB41oZH69oVWLl64G/QZNWu+XseKHfAesrwO/AAkIW0Eu0gygfos3o4d99dAJXIOiBE7pkg2KqdfU8eYFeg8hlAtwI9GnhYAROiTEQOAJYApcBTYBSwXgQqgMvnj/u4jzuIasAwgApoDvT1W+SzfKCv1LZdfwDIflhHKAIYkQGiboG4QMWW66xrNS47gGfV/+hdt2PqYgNYDZzcxV5XY9h66Hdj8JVf+ZVH2juAJ+CXXFcp0GadxkMqYqQ1sJ4MgfLSEBsfADQAO2BwA0wzgvou5Kv7gbTf+I3feADlooSA3UiF1tsA4kBt4ChQ+3nPe94RQaO/0kojmBEcT3/60w9QN/9yPqx7geM5208fAKMAU4AsAB7h7EVPcvac9/rs9z7jM7rTNtEE0g7sTLuiV9N+8/0E73b+skHKWdb0XTsd67ru4rNXwOjOv5BJIqRC3kZmAe9bJt67J5Fo3jf5MOXW994FKJxyXN2z8nOrPres7jqf3dbGld5MMHvOIStfvfpu6lb6NPuWOW0Sor7nExAeNnggHNihOQ/RZ3OEiD12ljKlEmeXfJH6Z8RUZL3K6JD22kiDeEXqmDdsokBWIM7Uae612cR54c5U5QviP+J/6VoiP0OMrHTnzMf29beRrwgum5Cc6UheL3nJSw7yCQG0ItNSb88PqS+Refwk/4c45uNFwPJNPX65HwGJpEZOW5cgHP0jO3Nz5ky+1MtYmif4eAQcfy+da86VndGPc67bzYc9P53N7T1O2i2DBgKUbtEfaXibfI1uJOoSEUbvcp6o/pvPkJrIZf0iL/pLh6SCdha8+QaRH7tD6FmvIEEzt7jXvDB1d9qqDQqiZR11YK7QJveIpHzyk598zGuTwG356IsoaUSidjvXF1mf+ew233Hmx3vdY04UnUs3pQzWNhsZbFALeRkdnWuZyD1RamQk1S6ym56Zx5GL9MyL3MgcwUifrIutKfxmXPw+if72b2l3Z0Lga9gXIp2MRZ0mtbF2k51xRJobXxuyzN87EltfROyKOiYPmVnonDGc623lkp8+q5ffEbVMh/g446VfnWa6ZW+TG59F/khb8xy50A2bx5DTfW7tnBtv8/07v9+2N+eqOd/t1qV3WU+4t7O39JyzWl+v/MaZHt9mA/EjZ/2da7CzNU/7uS57N+fu1kG7dcZqfG9rz0oHzp5T7iKzuZZ5kGeTXflHWuH7KYVvyjuY1art/mbtmzXHYx5783v7nps67pOvSrjSDt9FU65rLglcErgkcEngQSVwka8PKrHr+ksClwQuCVwSuLMEHhXytc5zuUvFdwWrzx5481uDyP3dqh1n9a6Az92DehMd7rNr3s57IJP0ZlK3TjLkSKf02Me+T7P6QTegaC6awHhHY80H9wZw84AewDBg8XxQ7vIaUF494K9IiQbjgGFvetObDvASyAx4Bw4nVeU3fMM3HAAdkBEQhmwTYYAwm2n5WkjdhwkSpJ0TGALQJfLVmW2ARWDaWfToBBpXY78COVagVMpq4K2BqC679WSOTwNRs6xVecBQZLOICpGrAGbAYNJXd7vmGKcuMnIWK/JA6j7kJKJDZAxQHmE5ozOmXCb5OtvatoZUATgbM5FyAPe+HvkiCgmRDlCXGtGZbEBcIKjIZsA34BKRn3SBKQPIqQ4RaCKspRREiACKpSUEoAKMgbb6BjxF4HgBiT/qoz7q5vzQkLNJbZs6/M0ZlrHZ20Cv/n3a+erzyif0dRnb9oErIHOO1axrZWPTaXUZ08/Ndsz29O/TxlrH24d1/VNuKX/lW1vH2z/m/eqeVQT7DlRd+Z9ps9NP7+allVwCSrpn17+VHU/dm2O00qX25WTQZ2SHbGFnSEwpwtnep33apx0EB2LM/McW2VPutwGHvWUDiDpCyE8fuGojIB/xKksC+7dxx3yBjEPaSHXKT8k88YxnPOOIHuOjUlb6xLeYh/hFUbII2B6n6RfnOmHll1fXZLxE3iPw+E//kNL8CF86x7ltqcc7dSaaU7SxDUXmMT7e5hObl6Zu6qsU8lJAIzFF8MkqYRxyD19lLJFXImJtthFVa9OO+Vn0H/JKm6MHk4xvHTnzB3N+3PlF1xlvc4HsBnw2eTkr/tWvfvXNmZlZp2gnMgzhSvd+8id/8iC26KIxtgnuEz7+E461yJN+45OOccimLOXRIWXTqdgWebzzne885j9122SASOs05vFRk4zVdvOUe+klEs1cZDzopkjWjrpcyYF+ql/GDm00zxnj3eaple9e+fyeb8nM3Ce1MgLRBgr9s1azZkj69jMbyPnJOTdeumXEIt201kLmiuI0fybts/FhFzZAIcLZqXEyj9PRGU1pvFKPdU2yWTimgp6au5Gu9MBcjfhElPvdXP+UpzzlWLdoh3bF7qbc6ZNNDfyI8mRmoReJfI1eaot1A1tB1pKdep/97GcffTFOu40V7kUgy9xBVlJgK9+mQFG5NiYi29loZNF+otu8m//mmrnXIXNNslpXzjrmhrqpD5l3z3zj9Ku7ebznnm7r7GvPEavrWs8zL07/epf5OH27bW0x5/KVjOb8vJPb2fdTbt2nnstXdZ35291vqzXKTm4rfVy2I5mycu5r0hPfJ2jnJrO215s6LvL1bGiu3y4JXBK4JHBJ4FGQwEW+PgpCvIq4JHBJ4JLAJYG1BB6EfJ0E3Xzwu6uMdw+pq/vPrp2/rUDy+SC9eojMfWcp3CaImHJ9D4wBoABZ7JoHYq1A1gkK79qyeiju8hpk8H2AkrRxB7bkoXhXVst/yjJ1dttSr36LPAEyAzilXv6CL/iCA8gTVQOwB4iJxAHOS6cHpAMGA+YDSs760zd/++F8pxMBrwHLyFdksMhI7QFq7QCEFYAxx2oFJE2wp8vvMZmgUffzjDRqkGxneynL7wBKhCsCnA4aD2BnR7JMG+u2RaeVA+A0XnRbJBGCXPQWEFl0FLC2x62B4Kl/0buWc/oGOEcqAK1f9apXHWA44JpOeWmHsx5Fpfyu3/W77r34xS8+AFvki3a+9a1vPaJIAN0Aa2C73wJQAbT1QVQ220QsAOjpqRcwmn7mTFMkjY0Eomt876/rDnL2g55077f/N7/9iOBJxCwdR8oCX/1Vds4eTRumL2g7XPmn1r2z31vmZyDomd43UX7mf1eA38pfrPravrL7k/tnhFG3t/VzF1HdcohsV99N/Vv52QlMzz5OmZ+Bu2dzV+7r+ro98/cpk+mfZ1/OPp/5z/jQGe2YCGZkB7ITmcLPOsuUXSIukK98T9JwImltRkrkWdq02pwxx0Y9bO/tb3/7sbnJxgtEEcIXyaJ9IVrU83t+z+85NoggYHtziP4gm2z8YcMi+ZGKKx2bujl9425+7LL4LMS06FRrAptftI+MkuJ2NU+0H586qJ9vfvObDzKVbPkw0b82ecV2yAt5iETi78yziB2bUhBT/CJflQhSY6AsMuHf+Hhyci+yC6luowuCiT+ec+RujdHz5JwTpt9rvxD9QrwirpF25i5jSq+0wUYc6ww+nb756zPfj1Dnl/XzJrryN/+We7/+N/z6m/mPjJQrHTQ/Lyryuc997kHO+ac8m8T8Q9pZw2TT3LSnVRQ3+SPnnPUrmpFOinJE9LKDPo5i5SeNg7lM+4yV+dZmA2uXSeytfHV/t5sPyIAckdbmOXOVsTd3iYLtTRfT58c3IBLN1zYXWNf5bI2F8GZb+qk8Y2YOFS1KNnRSXV7GjX2To2uTQh7ZrTyycK+2es/XaI951gYp8y/99tlaJFG0SVGO6KQLiFRrzUnwtj6L3KX39M61dF9/1KeNZEU3bATRB6Ry1q/G2Fj1ObI9DvTa/dIji2y23lGm+9gwPbGxhK2J3Ke70a2zzZar+SP2NHWrP88169naZLXmj03nt7kxoJ+hdv5zzs3tB9Kele71uqh9ZPzKXGfs/M1q3p9tWNnXat5ctWne233ZraN2vnLVjpVt78a+ZTPLmvPMTi5Tvt3nnZx2ZSUl8cHFyqL1mPvZs9778JRarQc3ZV3k621u//r9ksAlgUsClwTeTwlc5Ov7KcDr9ksClwQuCVwS2EvgLuSru+cZfV3iGch814fYXQvPyp6/7ciwXDcf2FNn/z7L7IfIFTAPbJBqFwgFVLJzXqT1mYgAAAAgAElEQVTJTJfZD7DKXEVYnelpt2MCL4lszP2z7O7TBDcaRFnJs0GJbl+DNsCyf/Wv/tUR7QoYE/kAbGzCE1EGcAMkA84AqzmPdPugfv/cn7Rh1j+/DzgIVHaemVSNL3vZyw4gFbiXMVjVtxv3BhoaONnJKm1s4GylQ7n/LuTrqp9TV9gnGRsDYCIQ1Ll2fW7cqt+7tiElER4iokTyIEHJ1biJWEHAIhSAnyE7p45O8G1VP2BSukagt7aLWAGmI35F0yBzEArIZKAoIDtnqSFM2Z3Uo64DlouoDjlDxnROHxAgwE4RJoD62IxryC5EBPAWWBzylUx9BwT+5V/65XtP/HVPvCGTcu6p9nSEVNIUIzronVfSK7IJ7/31/TyDbvqJM92f1+784RyX6M70Q3eZJ2/T+/YLs7z2zw3sThtoP9s6tCNfZz0T7Oz+ruS5s/3dfLIqv/uz8lNzvpw+PHI7A6an/+p5q+/f+bmVrXe7VtkPck+iXzPfITdsmuBfzXfszOYJvgfBwwZEDoZ87cjJ9LHnop6LQySaV0WK8RFIRJHrOZPU9YhD9UlRi/AUUSfVuvkFocaukSUiZ6WbtXGEf+jMFK2vK3mu9GX3XdokKs6mH20iG34YqcIf5N7Z97lGaXnwQQg5/eCLkDSyRvy+3/f7Dj+mn8ghkZ+IavLjA5My3hyQdMOtJz0mmcP5SiQRGSI++Uxz+m6OXtle20f3Y6WXsZucAS5FvMhP5ChiKtHOfLL5yPrBPfw1XeRDpW41FyG0rCk6enDanTWajQNSDxsT2RZyTATy+cu+7MuO9YJzV5GJqzltp7dkSN+cd29eRA7SYe3TD7I8i37VH9GVxhGxaR4MEWgMVmvKKd+eE/p95Jw1krrIU5S092TAxna+1/fmO3MyHRG9ac2nTTbRuddfMu0sENF342tMQ7yyDe8Rq3P9nTnZ35Df6jHHKt8Y27RnzMklKYKNizWBcumwtpKhs6CtH7LRb+qEzQaieG0qYWv0J8cfZF2QdtA3659E2nZa6Olf2SUZ24QhzbMoc5+VaVz5Ru3/mq/5mkPXEMX8Req6jXydRGePXY/93Ny0eh6Yc+TKhtt3TT/WetjtmHWt5sl5TZe1WkOu5t/V2nz6rPl5yqvbMX/b+fyUuZNXxmEnk+k/V31f+diztq989dncv1svdb27cVi1f7WGudGv5B2+T7oe5b733r33vPc9N0W1THt+zpmvLrzSDu805/r+ksAlgUsClwTeHwlc5Ov7I73r3ksClwQuCVwSOJXAg5CvAWd3D7F3EfUEuucD/SxjdX3uWT3Q7gDzfnieD5L9wLt6v+tv6gJGAdlE14ikEEGQaIrVA+xsywT4JhC7AgDPAJQG0Sfw0sDhCrxZASFnoLy+ANBEogC+gVyf8zmfc+9jPuZjHgb47nTjYQ/XdSZuA/Qtr5uHeA/t988cbvBAW4GEAEwRBdokSiHkq3tu09/WjxXQutLZGTXd/eq+tH5OkGLe0zIL8TRlkTIAfcBNoD+iFDCPDMmZdlPOU75dV+ufeoGYInJE8SAW6JTyRQ4heXM+YKI+GzzZ6XquAVgDgLVV1JrINkAwQtX3iF+ApbPYpG80lm2jwNa3ve1tR6pK99n8AAgWCeMfsgKRK3pKJJFytHkVbd26FWIiEVl0CvAvgscLSEsuwHJELXIAQas/ImFydiwSA8Dqu6Si1DbROn4D3uYM2oCu2ubapDf2fT63Pk6Qqjdd6Mv8PP3ITpdu88kt/xVIuQL/uq62gamXO32ZoO2ZDccfTDuevj3XddnTBnf1zrlnBSp3dFzbeq7dAbw9xn3tmU9sefR1u7mlfWbk0vP7ymeFgEWcvOMd7ziiztkbYol9IK4QMu6l/9IOIxREiu02o8yIPvciQxJB2KSqTROdol672SGiCtnC9p7//Ocfvolt2UAiog1pyWb5GGnNQya2/fS8txqX9g2ra/N72i4DgT4jWUQHI4ESVTg3EaS8/j524Dd+/Xu/93sPmSO5EYN8IQJIHX5Hukoly99JGSzKnxxyhmTPe8rsiE6f4+dEGyKzRejxU695zWsOIjfRr6s5aurlSrfm/N+26X5jhwCTocC5qdqTM7qNOz3QN98j+fSNH0dWJVXutPuWYX6jp8bo9a9//eGzEWDmHP+QsnTWPOSl390X7zsifM6Z2mYsEOXkSAcReeYfhOGXfMmXbDfcpK2IOXr7Ld/yLYcN6Jv1lL6aM3o9N33gXCPs1hPkjQy1YUlEdeZya7a+J+UrV7vMdTZcfPd3f/cxHoneZOMI/lV637neaTsydxsDNmxMvPTdOoLc6B+5JWI7BGz71ZV/01Z+SOpt9m9TBgIWqZ7U33MOM4dbv/MVolSNo7L5G2soKYJFw0oxrAxz9Go+yTgmct+zAf/kTFntoOfIYaS/jWb6ZKytT9Vhg0nI69X4TT8/7artfM4j+W03/+7milUd/d30o71+XF23mgvTtrY3ejefX2b/pl/b+e7V3Hnm589+28m854XpA9vftQ30eudMzt2e6ZNmGau1QI99Xz99yGzbbfp1m27clHf/vNcpo+Ns2M2xRa2/RzlX5OtdxX1dd0ngksAlgUsCj1ACF/n6CAV33XZJ4JLAJYFLArdL4P0lX/tB/vba1lfMB7JcdVvZq4fdFbAQEiIP4BMcWNV/20N8lyH6RqQlAPiLv/iLD1AFYDQjus6AkwZaVg/Aft+BthNYmKTq7gG7R6NlMEmbyHQFsioDsC2ySNpXwKgIRMCwSIUAll1+y5aMUv6ZDBqwmVo0ywZwSTss8lU0JVArZ3gFhJhjsQI3Zn9zb8CL3Xiu7mudzv2um0Bi61VAlu5f2jC/C/Crv6KgAKrGA3C4A4ynHCP/aXc56xH5KDoISA2EVafUfkBJUVYf+ZEfeXNG3QSbVnoQnQZOf9u3fdsBaiJyAKWi3b7v+77veCGTRawBJp/5zGc+jFDQVrYnQs55ee6VqtF5b/oN0EXgIqUB9Z/7uZ97RMA1UJzx6PH13v1NSAF1gap5+Uw2PoeY8l5EXqJ8QsqGoPVZm2xY8A/4CmxGzgR0RlYBs/3lR3IGLfm4JvoVYuUM2GtfsvIDrfdnenZ2785Xtlyj69OX5Jr4yhVhvOvf9AkrPz7tbvq8ttX5Ptd2myao2vaaPua+jiwMkJz7V5s1pl+Z9rhrX8th56On3+h+5J7o+s4Xpn103sYIpAE7YrP0VaQrUsY/BIKzSRGFNmesiOgG7VvW/AEyUXSijUzsGUGW6PK2U21B3oiW1CYkBuIRYYfk4D/846MQHiLnYjdT36f9t/5OX+nznGeVp06Ei5Tv2iBC9Y/8kT/ysGjM9q+3ZT5QB78rJSr/xq+ISE2GDZtuZAZANEmpyz/yxYgexFHKbxuKnrZ+9tjm3FXknyhOxF9I7+kHVrZ/ts5pXe35jT/UDwQzf65t6jRe5hXrCZtr+ET+0DjTvY567Hp3cyd58tEibG0o8u8lL3nJQZYi6hBlNtCZa1YbtlpmqzWEcuih9Yf3ziG3kci40T99QaKu1joZA+1DHhpv4ypSWzYR68rMW23PZ/5xp9OITxGZNkz80T/6R49NEskY0T7TeFlPWeMhlbXJpiPzLD3UJiRp1npt05nfV3YW+8lcGt/T81VvSsr32awxfVQTdTkr1rqBLtuUYD2EaNfu1cYr95MJgt9mL35MXfpGB+miNST59/3pY/sHZZnnbWAw9tIV20hgHEVG82/8A9/mfmspmzfN79ZvyZKhzJ1/iA/Z6dHKt57NEz339Lwz589p/z2PTB8z5+eVX9jd3/Kc5baOzLau6tytT3ruXvn3yGS34WHq9cq3zTl9V89t38+1zcrmp63fpT2rdV3L92xNtWrzkVZ4gVwn3fCMcM33771/FuzDxvZ+WTdtvMjX29Tk+v2SwCWBSwKXBN5PCVzk6/spwOv2SwKXBC4JXBLYS+D/reRrA5RnD8arB8UVWN5gxarss4fMHXiUukWjAHmc9YXcAfAAXicwcvaguwIbzq7vSKIJOOxA5bPyQuzeRe7zIV//RQs45050obP5pGbrs+JWgM4sZ9W+CTLs+tB9TjTlX/yLf/GINgFyATy7vruAF61bO2BjB/LOexvomSDx7FNfO8djBaqpy/gBDpGMOfMVsJozX3f33dU3JjUvIuBnf/ZnjzNYgZuAStEqwEkEjFSLAGZALqC8z19cyVP/pOMD6kohLDINYI3YlAbQmY+uAUwicUTbIE9FWANF/aN/SGGpUJEfrnWNtITKQUogZ0TqOltNZOwkX5UzfUDIV7/1JoG+1j29KSJRQsiEnBcL1M3L997T0USbhbxFJPlem8ktZbV+BPzXfqkt9TXRtXQ8KY+Tmjl2d0YaTN1O/6aeZvxW/mX6oHmt31uGub7B19UY7Oz9Nl96F5/YtrWzj3nNbG/avAJHJ9jcPnCSzNMOV/3rOnY+PmO586W5z+9nm2xW49N+iY9hs14iSfkZGyAQoXyF8p/97GcfRKiNE+l7y3kSC/RfBgVlIrD8EznKXpM6FzHh1fqcNPPusTEkkeau00dEJPIVgZdI89v89sovruTfeub9P/tn/+xIyWozifqQpIjjpP2d83Z/bv8YOWk/4ktEKHKSf7O++PzP//zDB4pG5Nv4YmsO58Hyv0ijjs6LD0sdK1JH+40dcg05aRykRLWhqqOFVzbQ3029b1m2r8z3vuMrpZ63cYgPQ/jmHFDzCN/vLwIs59au1garule2ghgzXzhH1xoBOZrzS+mtzTs9d6XcOV7dBvXQYWOBdDPv/Kk/9aeOucmcSYaITnPYJMVbRsoxD5hjEdFIUoSzcbCWMe+FGG577jJ245G1gihjpJ+MEeZb0dLa1/2jC+YqmwuR4ta45ioRsmxSFGjS87Zdn/mO2c+ea+IjesPTnHdX9jLnq/hs65KQ2GRpg5PNCUjQEOBz7tNnspfFQntydMDZePVcp+2IWwSrTCHWR8YL8WszA7+JlLdOs9bxz/rHufa+p4sd4b+Sa9cXmc35dvrblQ103zMfzPJ6Tr5tzp22N+tsW+lrp0/YrZVX649Ve6cd3NWXT12Ycp6/p92rdcuqzgf5btp1dHqOa7dhtm+1JpvlPsiYrmx3t85Y9hV5WiTrWd03/RQZm3vqWNgr7fCDaNN17SWBSwKXBC4J3FUCF/l6V0ld110SuCRwSeCSwANL4EHI15z72sBdg9MPUnmDQxO4vmuZq/u04ZGQr7nvDHyY/UsfAIdAX+dKJkoHMDUBm9sedCdoEOBpJdcJ4vaD9wokVneXtwNKGvhImQ0AzYd91wOA9R9QC2iW+nGeqzkjn1ayPJNPgwZ9Xcag+ww8E8XytV/7tfde+tKXHkQc4HYHVLXsUl73eYIaAVvaDmYU1G06ONsy+x4bmLYw25W2uE5EpYgKUcjkL4UicBQRtwJiMgYNiq3k3G0JSMcXAGVFlQKHvU/KXeCysxkRsEBORIAIzj6Lr8kTpDFwFPiu3S9+8YuPa0XaOCtNWT4jLoHYgF8vEc0heJPuE0GBAHG9+rUTuEk/RQ+JypZ+cEbqRI4tk2kvPRatbx11s5LlvLb1CVgP4Ab2eomYQXAnUpZsgLJJy5jILcRKk65k7NUROiGqfBcio4mL9sGtj+nng0R8rOx5yjTX7IDgvn6l59M/zjpbx1uPe9zO/N4OyJ020bY++zTB0dnmtqX2r7ONPTarfk57zue71J963x/ylX5KQc5mkXXqRXTQZTanbOSj+dCGh0StRv49H2gPokS0u4hXpB8blmIc4YR488+GAzpu04GIfr4lZy6yG4SSe/kI9YjKZ+tIDr4AmTbrbf+5m0Nb/qu1Sfqkz6Je+SxklXMcbcay6aOzQPSctduQ0GUiBpUpdSly0nyWs6ul10fM8gUibM2/M61y+tV9X8216Rufw/fK5PHa1772iGwm8ym76T8msL+y/9W8aN6wgcZmIb5KtDT/3ue0T1807aP1f+dnun18rTFCXDuLFUlGf5H06pcloW1p2tVuzap/dFma6J/4iZ84okP1g07STemo6UMycZz5HBkUyMXYmx9d615rSxuLjPlqTFLm9IHkwjb1HfEsOte1SR0eHc11bJkd2tSAjDfXGhcpr9lWsrtM2afeuX498/ureVM7lNH+dm4aOPPt7s85vKLokeF8kg0dNi50CvOzeXtlKyufjJg2d9uISLYIWL6HH0Dmf/3Xf/2hYzYWkHn8Gjnzo2QtUt4GRptNpv6t7GuOdWzubB7YzVk7+13Z1ux/+862+2kn3b6UsfIJq/J38/0cn+mXVmV1u1b97v7M9vWc0XqTelb6cjafn7VvV37PD11fv1+tEXrNMXVlZZ873d/JbOrBnDv7c2TyPuN37zH3HvPYh+DvpCWeMrrI17tYyHXNJYFLApcELgk8qAQu8vVBJXZdf0ngksAlgUsCd5bA/1Pk666BK3Dz7Np+4M0D4W3E16oO3+W+JobyMHn2YAo8ERXgXEnglBRuQNAup0G2+VC8ejBfAWgth0m+7h6G01flBQzr95MM6Afy+SCddk7gAqAkbZozVgGXyFdRBivyZgVa9hg22ND1TYBhggxpt78hX7/u677uADsT+TrvWYFKEwg4A+t3mxCUkegN7Zlj1cBYyOxdWT1+UxfnOCDpnOH2Yz/2YwfR8MY3vvGI8gCqzrFsmTcBkKi1qX9Tv3x2rReQWDo9RACgVjpHQCTAHthJ/kiUtAVxmNR9ynEtYtVYeS86SLSayFdpF//wH/7D95761Kce4/o93/M9x9lsSGXfi9gBCvunLUButigKD2CNSFCm/ojI9pK+chWRu9L9Vb+nL/B56knf1zbWPqa/b12P7uSvsvUBUeslEg5Z4GXjQ145F9E1wH3RiCKRyZLsvQeak/2M6lq1fwe8RXdWviP3rPzXSiat063r01/muhUY2ba/0/OUvdq0Et8ffxDZTPuafVrVu2p3tz12M/vT0V7TB856Vn6rx2RFyPTvaeOKRE5dPVZ9Xdrpd/4GqSHCSyRhoq6VzyeISDUPivL6bb/tt91Ef2azQnQ+GzlsmEFaiRyk74kWbT1EviKeRLAhopCq9Dl+hI9AfrknKUKj75FL6+js79Tt9wGGy7dPOScC15ml/CCSRySqSMHpgyPfXiPE97ZukBUfhpQWTSmKEqHzohe96GaDChJc+ldHHvCFiXqfm0fmuiZ97eu0C5H9Xd/1XUd9zkwXucxv9Lw17XbW1XLsdcu0cZ/5M8SYzVvI8he84AXvkzWhx2E3V07bbztJvWkLuYp0lVkB6cV3IvOdz4vcRox1f/M+Mpyb0KJHvvdCvHqxA/ITEf7lX/7l9175ylceUZBJ8Zu+xBamXOmEjTfmdHOhNiPnrDHpFz+/yjAyy8vGSe151z951zG3/vN/8c+PyFxzs+jM1g92ZDMEEl50LMLW3CmS3Waonj+mP9qtv9uP7eaWlDXn3V6vTF82da37ri0hkY2HFMSIT+sG/Zg6nXqnvuxI37RXPTaksFPjxCYRqcbIvEvuNhcYK5HGIX+13b3O0RXl7Hfr52zenPPJnF9XdjavOZN1y/nML/ZvPS922fP7uU5ajZv75zx0Vub0Jav5PuPf80zfN+fTqVvTR602Ke3WGSsdb32c7Vh9nmuVlBm59Ho9+td+4zZb2enDSi7T157du6r3Lv1dXXPo/ZV2+JGK77rvksAlgUsClwQeoQQu8vURCu667ZLAJYFLApcEbpfAIyFf5wPY7iF7V3s/3N7lofisnH7gSzv6Yb4ffCewk3vnfbN//bC7qg/oKvpPpKF0u4giET8r4q4fpFfA7nx43wHtKxLhTE4TWMnnCTJNAKWva3m1LEUcAZ2+//u//zgrDUiX8+buohtpg79k6WUME6Wn3o5a2oEzASCafH3Vq151gPSrM+t2sm1AqsHRVf93Mp86OMc1bW0ybiffXJvfd6QJ0g3hKHUnGQB5Aco5J23VVrLc6VJsZweEpk/ag/AQ9YEIFAmHjAXeAtb9BlQUkQXER554IUFzXhyyxfmCyFORs6KRnNcIdAZGArAR+iK/RO04R80/5IYIOZFw2qsuddoQAFD3HrEr+sh1IppaF1qXJkh2V9BsgvxtM9P/nPm7Fajpu/gfciYnYwvMBSojwPTPX+AvkNxnL9eEjHJtbIrMkWFkJp0lktbnPiOyde4u4O0EAQMaT+Ay5bbfmXqWa1a+eye/CQ63LMmviezo7fRNKyB6Xjv95vSPvelCeUk3bdx89pd/8x4h4rN/IUfYCTsOEefz6sWmES8dwd0y6DELURTCZM57PSZt09Pv9JjFV4t4t9EBQSMlLl1i23QL2cHmQ3YkmivlkAOdtVnCS8QY0oLuuk96XcRFIvyQUKLY+TcyEVGGhDLnIlrT9my2aL8XfZy22frU+tC6MP1fr19azvrzIz/yI8dZuORicwj/pA8hRKf+rubXHg9jp98/+qM/ehBHNrbYSCHyVTtsthFJRw4i+8lhRYwps/1829YkX5G9yFfEOvKVnPnqyDB96DLm+5WO+W61NrN+QFjJToCsl52g5/7VOmna4WqOum3eMk/RO+Nl3jFOCFLk9kyzfKY/7fuiG/RUFDS7+OzP/uyjPAQbOZrLkHK7DUBTJ+mzudTcHhvhV5TpLFNEHp2w2anTW/e6ij9RBvKerM2T0lOLzOb7Yz/qNpewQxG3xkT99Is9qss83DrQfmL69d04zXtW5Ob0P9N2djo29VPf+Rkpf9mnNYoNSX/sj/2xG5nNslfrt7nu1NfMyTaM2Hwm5Tj/ZTz4PX/Vb73iPGGZPXxPhp0W3PODFNjG5tWvfvWxiXPOx61nae/cULHS+Tk3Ttn3fLsay906eerAnE934xU/vfJ9s66Uufp+NV9nvTTrmDa1qnuO71n7d7o5ZbDz77eVPftxm6zP+rPzgyu92LV/1t9z1NTL3XrxffqcNMID6b7xtfcPj73SDt+mLdfvlwQuCVwSuCTwaEngIl8fLUle5VwSuCRwSeCSwPs+/9zxiTlRbisA4I5FHHX3w/TqAfZBykp5K/BrNdS5blVHg0Z9bx4EJwjQfSEb5zmJNAR+iUxwbliD3bc97LcszgCU1UPwTmYBRFcPwxMU24ETDarmmsgqv4l6QryKfgU429kvHeQZ8NDAINIOMCjFHpAsRBFygQxDNEhz55UUquogbwRERzWFfEXmiTRBvgK7JoC6kmWPq/dNvrYsVnYwZdjl78ZoNdbzu6nfq6ibtDtpBRFviLWOilmN8QTUu52rsT+zK78lEhbxCZBEQiBMjS3A15gCFUPEImmAxghBBL4IKOSTMw2BkQBN0TnASMCl9gGEEbCiy6QettkhqTHb5tQXMlK9dIDurMZ0B1C2PCYAOHVl+o0zf+PaBninX5y2ljN3cz6se8nJZ68QefqcNMXSlSY6FjHGthBE7IXtGAdyR5gZB2PilVTRfgPK06GVzFZt3ulTCJ4VwLnyRTt/OXU/bTiLhuvNM9Hp9j/xvb4jn8jTe76k5RwSNefzRv65L/emzFxnfJpEb9+gTX73z7gkylmZ7qHTid7s+/g+YxP/6LPxouuxs6QGdc0kAFu3ZzTNlOucH/OZfBBYUuIiDuiOSDokmshJRAeS57nPfe4RzUWn9NWmCAQVUkLEF1LIhg3t57eQI9Lo+pvU4iIyEVBSeiI5RA/a5CTCTLmTXJ7z3tS91bw4dbqJyZV/7zKMF7JNelGEqXTLyFfk1lnbIstVXYmoQ2SL+jfHIrFFINITBKn51mYVRNwqtXL7tum/1b0iX0U8InuRr5/8yZ98kIa9mWzOfz1XrGw3cm2fpzz2wY87I1e/kHxec64+WxNlw8Mcz75n9VvS2L/+9a8/0ufbGCT6FmHGfmLDvbZov7zqc+YEftia0LnzbAFpieA1dxmnL/zCLzzqmHqxm1/1Je1lb7EXPtz8aW70Yu/x7cqik9ZTfH82LiCdRWNn3swGDnUckbHvetcNEag866dONTzb2D4/Y9H+Y/r33VhOvZm6GdnOuXq3tsp1aRP/IcpZdD2/JRUw3WafycSROlZtjD5k7o6f5pMQ7Tkz2OYx2T68jDF5SzltHIw9W50bM/lDkf+ytdh8gOjmN1s/eu7rtchurmx5zWvmPN19m34y9a785UpfH8l37XdXa7Fpyz0fdV+iMztfvRrX3Vinjt2a5Uwe0z/udPRMVrv5apa1al+P52263H7srOwus9dMq7ngTjpQZ8D2mB8xr495CP4+iNc66zXlXmmH7yTh66JLApcELglcEnhACVzk6wMK7Lr8ksAlgUsClwTuLoFHEvl699IffuXqATsAQa7cAVrzulyvzKSX6gfyfohcgRMpL/XlAbKB0FWbVn1Xv131zl4DNouwk76uAZ3u16ovKzBkRtx25Mpsx3zATnmdeqtl0mOxAgpy/wQ5+tr8BgwEAgO2pIwFOp8B/ek/8AogBXwHwAKWkUW+U3+iX4CDAHjgqHSzUgICGhFG0uUhjHKmIBkpV3nOfAUeI8MB+hPQ3encCoBYgcETEOpxXYFFc9ynbFunJ6DU+rMjX2f9K53qOryf18x27+xjAk9tY943II4MZBf0wzloojwAlgBqgLuII+C0cWdHyFqEK1Lf+bWAakCp65QNIM45dFIQiyQSxeIv4HkCmw1Utt20jrcu7Oy+y1mBaSufoyyyCOmQMfc3RF7LOL8nEjLXkRXwnYwS/QpMBiJ3tDjZuDZ+0bW+i24o12YHxDgywLXaxn6Q01IxiqTzF/gL2EdYJ1V0yJ2dP14Bob5rcnRGOfWY7KK6o6vTz7W/zvtVGS33bCQKUdrjFvKaXMnXC5HmcyKKE43oN7rtHi9jExI2Ms3mEPKjmyGzQ5giTxKhSS4+u1Z9IhAz3iHfE90cUlc9rucHEZ98ITLdK1Hmxi/tmBkEJrEUvfFuV9AAACAASURBVGnf0Pbc82R0m3zYtLT7SAQk6wtf+MKDwDE32FjzRV/0RQcJhZjQdmSFSDBRs2Snf9ooahbZI9pSlHpvliBb8hbVzrebK9Rlg425gA6TRQjp6QfaRzWhcNvcPH3DzvaNmWhBhJu2Ipz5rhDgK38bO1LmnO+js/QOsePcTTJlpyFa+UrnfNucEgK6o+Ea1D5bz7RsbNp429vedpBUL3nJSw7fa1xWc9KcB1bro7lW63awIWfLIp3M1SJC6cjUv7b7nv9W89NsQ/ufXvfQOfUjfs0ndOcNb3jDscboNNHZALFbc6WtGUv1KZuPdRSDyG3+VEStsWKrzqKns4k4bTn2Giu213XTLYQeIheph4hlC/SCD7DWsUZi68lIwdezHTpirmSLdKjPeeUPbZqiw9ay7OhzPudzjjWd9dZcz6a/c+NL5rv4pl63tvy7z72+al895dJz8NwwstK9yC96ok0yahhvaxLjYLNIjsmY7Zu+IXXwYexSOmkpnPk/99oI4dxg/te9ZGpDGdu1kcRmMa9pl8ZUVDP9I2s2J4vMJIXnOqvn4ZWtz7VP286ch1f3x8ffxc5bb+9iK7trdnP8rn1tf9MWz4jjKcuVL+lny7bvnS9vXzd1d+WXVmuV9rMrGcU+ps1MObRu7GR05q9X7b2tT6s2HN/NKNb7hc8189Gn+9eete0iXx9k5K5rLwlcErgkcEngrhK4yNe7Suq67pLAJYFLApcEHlgC/18lXxsEbsCkH+bmQ3wDMf2Q3EKb95wJNG0AtIkqSOo8RBJQB9g+U8tN8HqCGmcgxwSxJhiaB99Vv2d/89A/H/T7wT4P7w3gNMASoF4kknPuAHciJET97kCjtANQLdLph37oh470lOQH7EOwIXwSORuCFhEB7ArJoRzXA7ZFqiDxgJqAK/cj+qRONA7ALtd1X1dynv1MWxv06fvOiKJ5bwMhDfpkrFaRgQ38hcxMOWd6kzGcoGjXG125DdxsHZh20vfO9rQdhiwMsdURmUDkvBA3fgNsGjNjjtixmeFpT3va8R0gWxSnKBGgvXEWlSVayjmIwOUmlCa4M+05OhGZ9e8t/wn89Xi0jKIT/gJU9QVhFtIMmZaIXFG5iFHXRK+TStj3fQZk2tXntaqDnSQy1d/8TuaxQWUlglw/gPDqVqfr/GWPfssZgi0X99r8ANhHDiLJ8jcy0o5EcnmPNHONfwgG4DYZe+/+Pls4AGf62NE+E9CND8/9ifjt6N8Qk0m7TKb6q9++o1N5+V7ftYH8Uh7ZaWva669+hUDVVu3UT6+QNWmv33pDCJ0Mge29ehKNGjvVt5xfGrK1dUvZ+pa0xX5L9JUy9AWxnhTU+ohcUg+7QPYYR34yBG3GcUY1ruygSZGeY/h9G2e+6qu+6qifnpgD+WE2bcMFv46U4KtFGdp8gRByvbqRe87atIFCRCt5s3MEFv+AXFKWPhpP35MFvZJ2GNGcOUBdXki03iwQn+fvBOXnvNbXTp+xmyPJHWGJfKUTzmAVwd+ZGc7WGu2D2p/qr2hEJKEI44yncSQ3fg+xNzNArOagngPIfUa9kgu5f/u3f/uxoQr5iqgzbnO9sSIJdmuP1p1eiyAOnRn8jne84yAmRQvaQNDz09ncEv/Tfn43dhnz9DmbKBCN0tFaX7z2ta89SEnrBX7BOObs4KkHZ3qhPfT1x3/8x48zys1biHgkM9uWItq8xi7P1nxzzlan++kE2zZf/pv//d/c+/n/7eePTQnIQDaSoxv4NDauPzkDnM4gaDv9Pr+ovd/xHd9xtNncay3nbFTymOcvT+Jurrt7LXUmp13fV/P2tLu5dmm9Wq1v4kv5K+sHJCxfIwJYBOxM89vl9TiQLd+FcJWtwz8blZRBtvQ38uITXMeepHi2hpkbAbOOth62FqaLyHobWOhHpyderdenr+52K/s23z7XNr3uWen8nJN3cupyp36sxn3a8MpX7sb1NttcreWmr4p+tP9on9z9TnkrHzj1MOWtfNRd7ab1b9XuVf/nOK7W6zsbmuXdjGWRqCs9OfNlRwTrTDE8SNlDnhf5eps6X79fErgkcEngksAHSAIX+foBEuxV7CWBSwKXBC4JHGmAF0l93lcynXb4kcotVc2H9wm0nD0U5wF5VcZ8UE47Vw+YK1BrPjTfBRhyDxAPiCyaB2ApjdnLXvayA3DrM/m6PbsH6G5XP+A3IBAZTDB0ghUTVOnfV+Rrj89tD/NpG70A1jnPDNgvSuKZz3zmw84ZnX31GXglpSzSFlgIOAe+A6/IDXjluqSx7Sg0RFbOuQQaAhiTgtM9SKCA/toiggoRABQDZgFU53mA3d85Bisg4o5mszSVgG3GIOlGA4S3fvd10fcQUw2oae8E2AK6TZ1e9XPqjc+zPTuiedrItDWf570ZU0BxzohFvouQc9acV+SrHcZX1AigFLHjPuc+Il7JQ+SKiCmpOI39KppvZT9tR9oUYsv7jA1iEtiqHyFTk4Y253n63K/4ykQARY8z1j6HNAtJl0hX9yirxyDEaa5NJJa/0fvIKVF/HXXU6WvTj/RRW5AMISD9nmjZRNGGnPWZ3bG/3giSTRAh8thvzvLVF2Vqp3aEgMxZp/rZNpDf41dzfufU0dhD+uG+nJXaY+069eY6Mjyu+y+/eu89733PDaEU+WUO0d6kNU+b+PL487Q5BGv60XNQvjMW8Tdk4X3IY++jJ9rQqdTJNYQvvdYmbYlthsQN0WJc2Ia/fDECJZsZWgbaEHKZL0TMGDNEplfSTYdobl8Zn9Rzheh0JAQyIwQvu0ZaaQdSSF+QP4gHxCn/zH6U/bEf+7GH70e8IRT1QQQ8wpFPoH/pt7/kJaUrfdTunNEZ8jznS4v+y0u7EmU859XppG8Dt6fvz5hbA0gN/KY3vekgfp3L6nzHSQDv5o7WnbYvtsknOptUKufokwh18y0iD/k8/d4Z2J75IURkfBRZ86vmZZHJzkx/ylOecvRn+tCdT+3v53zQeuO9KEvrB4SvuoxlsmZkfdMg/4pQmOu+Xhet5r+UEfL1LW95y6G/7EWaaGlhRd/yPWygbXw5od//cto+/bZxQB+VhUyTltpYmscQ8zaLtX31GnGnl6knsqQfbB6pqA/ed0YD9m3tY13qxY+kzsxFbBIhaf2qPMTws571rGMThXvjb3dj23Ke9tNzeY//Tn/uujZfrevvso4zFvyL/vJdxoLeffRHf/QxHokgzxxET9zDl5KxaPMcpUBWou/5MOuQbIBIO9SDfJcBgG5lk8TUbXJB1DqeQdpydiny1YYV7esNOnfxV9HxjNtOVm0rq7XbSt93/rF1pN+v2jvXjTufuKp/3ntmk3MtsJJD61u3Y+e7IrOVTcx1ylnbZj96nbxbV8f27yKDla+c/uWu45Drbrt+267N+a5TPodsL/L1NpW+fr8kcEngksAlgQ+QBC7y9QMk2KvYSwKXBC4JXBJ49MnXM+CygZczMKDL6IfhCdw1cDABuDOA4Ayg6XL6gXPW3Q+xAU4QSNKGPeHxT7j34he/+N6HffiH3UQXNAhy9uB8lwdmda/AjRXoNeXcoO4OxNkBJ8rqiCHX+SyFG/IV2OjMV2f1dT2zPICV9InOiXWvNJOf+ZmfeYBNE7zqNjaphbAF4APnA+YDcEVUAcmA/q4BIoraAaolXXEASP1J9NkqQjnAzUq3JtAUoG6nh63HfT5kUs+GSAvpl+/TZ+UjHgIEJ8JRucDqvPQp5IxrEw3p/iZod76v9XSO4Q5ca51N/Q0SnUUIh3jST+MnlaIIcin4EEHIGlFvgEl6k6gf8gEiAzNF50hTmnFtAjLtyN9ErDbB6rcQjkmBmshVpD+ShywStZr0sv/pP/6nh4DuX/i/jmvymmOaM1SRP3klWhKwrY/64jtgv7FNqlh62dGuTZY0CJjxbbnP3yfA2boanxKiKGOGbGVnQGSEt5dzfNlWomeRbNE17bPRQT+RnGQSffc5OjR9VQil3kQRsjv9SJuix5GFNqc+1ygDWRkikz5oI5nSqeP9Bz3p3m/6zb/piAR1bSJOo48hRRO1nX5k4wAdyHgnHbHPbb+5N6RzfGcIxJDoidpVZ84lTiRxzuVFCHgfHUmEMrlHZivAVh3GCRlqDJFB5il/2Zt71IkYRWQaOwSo73IGcKdKnvOTMeXLRWQildgiou5Hf/RHj3SbiNT4xga5fafd5C9Vp4hX9fPfyDip6Plx/UYsIoH4b/1mc4he8hSVZ95QNj+hj17uJWebNvgIRKV26VPGOzo/fWHPcSs/OdcnsSPzENJSlBsiBtmibR3Jvasz30fH3ZNy6Q8CG/nqHNZsBpFqWMplskkEZWyi/UHmsV4v9XepO6muyR5JaPxEM5uf6UXfM+f01ZohurIiMbLZRfrod7/73UfkoLMuZTHIHDLXd6l/bhxrH79aW8125H5/6cmf//N//og4ZCfGjT6KhqSfd5k3V/1rmYqstU757M/+7MPuRImL/ibbmfq315XTXvJb+/j26fN96+lKLlm/IfwQkVJNsyGbIERpWjslY0ivC6YOz3VC20y3KdedrQfm+mE1Z/W6fNY157ysWaM78UV8rrldOmCRqXy3DSAIWP6G/1V3MhBYf7Bv4+Y4BD6IrooORrza3DEzNriXH+TT+G4bxPig3tgWWbYOf+M3fuNhe/whXRTFn0ja1oGpd9O+p++avrvHtOU25+ZZTutf+5vd+nDqy2z3yseetX3q8sr37O5f2VTkMtdDsf1uf88NK/8UPWu97fJbD1f96HbP8eq299h1u/ueWX5/nu/7vmlzR5vvn8N604b7B7HOumf/Vzq68w+R50W+3sUirmsuCVwSuCRwSeADIYGLfP1ASPUq85LAJYFLApcEDgk82pGveTjth8wGDPIguwOW5gPnvHf34NYPgfPh8S517eqdwMH8nLKBNyJfAHmAms959ufc+9j/7mMPcPnmodKu3sc85mHE6QQOZjsCWK3a0eXO31cP0JHdfCj3fY/bvK7BztlevwEuka+iLhCvM/K12wY4Bv4DvZxXJtI153UmHVt0ZwUWpW2JRsh5l4kkJHtAp1TIzuISLYmgCEGiTMAaED6pURENQMakiQ4Boy7ETUfUhQxVX5OoIQWTRrb1lsxCsCgbcZMyG+gK4ZMoyAngBLTL+ZH65ZpEtgDrkuI1xAkgMVFfiXhZAS8t1+jVjqhfgUKzrSs7mXYYm428yRNJhHgVPYYwEdVlXAD0AEnEHztDrpNhCBzEK4Ig0XXGFkCKUAgZmrM5M0YhBxOdGfl/0G/4oHu/8b96iChVfog7v3vv+xB6Ifk6JW0iJf1tmetvE6l9Hdl05NpZFNsECSPXlm8Dg7Hv2NUE6dveWjcyLiEREyGbtL7IO4Sb8UDQAvFFBLkudbAtPjBZABJZmXS9IRSTOln9ZNzEahOavUki53smvTK7iV2yd/rkX1KXz/NZtTMRs4iXPsM1aZ9Tt3ISeWystTtplhMlq0/6kQjZ2Kcy9CcbJ8gmkajxMRkjsk26bfqqHdoWXVY+eSLcZAvgP6WopP+J+u45kjxDIGTc1K3vKRsBxWcihpB80l+Sn/7yLchYdSL4QvRmgwOZ/tRP/dRxJql6jDOZJmI1tjfnHDLgm6QL/4N/8A8e97B7RK42kJUNFQgRfaU3ZKAuaTmVLyLTZh/khOvjg7Xd73RR9CzSJNF8CBAES0eT9ZymnZkLY2dzDp7khM/qll5Z2mHRg8hk52WKouxNL/GdXUbbberuOo0bv/hN3/RN997+9rcfumMcyO3P/bk/d8xlbCY+pDcpTF2Yn+MnMkcZz6QBNk9LoYyQDLnb7e82tr9X1vxtrtuMkT697nWvO8ZGSt6P+7iPO/rSvqvbN9eCqw1eketcp6zWQ9nw8/KXv/zm2AO+zPnE1jHsK3Pu9Kfd3/4tOpP6jIVNZkg7OieSkZ4j0V//+tcffWYz0z76864vt/VxNSf3+GWDkbWYzROiQJHONsLRW7bfhGL3072p/4x8nXKac9dca0aHc99cl65sr3Vrpd99j7b2xivjzW5tOLBmZFv8qDHxL2e78j35jT8yjuxChHQ2Us250/XGHqHNz1mbdKrnXnO1bvOl0nDbmOgcbWQ4/97r/bP1+tSLzO/9d6e/O1lO++01w8rmpk/tcV89f6zsc7a3ZbQqY7Z9rlOnbrRerNqX7+a6Ku1a9dFvdKw3GPR1Z2OzkkHb2bS/1LWysZXsdjKbvm36jRs5IWAf+xAsvfItU57Tth/Wzvtk7k05j7n3a+cgX5GvdzHD65pLApcELglcEvgASOAiXz8AQr2KvCRwSeCSwCWBhyTwaJOvq4eyfmieD24TTJnX7j7vytk9xN91vFcPx7eV6eEV0AJQFM0APAa+ArFE6wScWgF4s10NGExQb4IJO0CwwYIufwVG5NpdtM/s+5SP+4BEojsAVJ12OGU34OcaUTXOekXeiA7KWVkT6FuN/Qro7P4C1pAoP/ZjP3YQeFLRino1PoDlkLD+BlzxtwGTkCqpq8nYnL8VokcbO1ow8nFvohZ7/JNyNGRMA/Mhc5WhnoCEymoQJiQhYBCR2+Q4wkaZyJG0JRGzifwDAiMzkJVAPZ9DHHX7V/p1BpztgFHfhxxH+OTMUQRqIghDBomUQ5og5hE+CFjAP71BShnbRH6F3EREhCRVl7LUofxEI0bexhbAn2hUAHPIbL+5P9GESTkZMi1l5AzAfN+EW0jE6ESnlJw2FvlOGzsD3uP3pp9d3TO/y9jm3rMy2r+2naTNdJOMjQlykD0lGt37pE5OOmOy69S306Y6bXP8gHtiL/THK6Rf7DXkSGwl7U6UbUcOp7z4I21IpL0+NmCacpPSXLl5H73rKPTooPrymmf1dfrZkJLKDXkcMoT82AXZkVnOrE2kcdJIt0/QNptX+Lqcfcp+6HD+tf9Pf9tWjCX7S0rgnLGtvlyv3SGkydhc58XWRHWRiXbmTNb2TTlv1jXq8M95raJT9dH5n4gKpOzHfMzH3Jy9qX7EvnrMGdrlHpGfzlBMGvkeV7qpDkSytvirjWRNPlLRI1HILKmktWfOkbfN/bEN+ieiEfH6wz/8w8fcj8CzDmj/P+23N1m0Dk7yVb+lxxVZy6cZ58/4jM+496Vf+qU30fIpK23uuaV1YL7v+dn8IXL3b/2tv3XI+Y1vfOMh65zB3j5lB+a3n5s+KP1H9Ev1S2ZJ0Ww+mhF+00dG3ru5KfrW89hurUj3teNP/+k/feiQ6FskHEIU+Yjcj82erd1WfrbXLsg0RyyImJSKmh4jX6Wkph/zPN3o4WrN2r579nFev5tXomc2XSBcka/SeJP/s5/97Hsf//Eff0R1zojtlkHbdTbK9Dyx0rfb2h45NpnbPnkll9aHlnmvPbstvZaKHBCwfAQZsDNrjWzQUn9StCNk+Q7+iXxsaqM3q00IfJa1io0ifJuxzqataTc9Tt7zgWxDumpR+4hbvi6p1/VntV7vdfDOPlpn5vx/12ekublj+sz5zNHjkvp7LM987Nlvs787u9mVsfJN8RVddven29+yjAwi98zNU6Z93e63qdNTZmfynrJP33e++szXrPRhymU3H6x063380Tg/Nm0R+dp9XunT4x7/uAsfv6vBXtddErgkcEngksCdJXBNLncW1XXhJYFLApcELgk8qATuQr56EOozAs/qOHugb/AlD7mrB6s8fM56Vg/ReUjb3TPr2QEf84F2Ppif/a6OAOeiU+ykB2QB2uyMX5GKK+Cg+3LzIPqYX9tpfJcH31lGZNj3rgCQFWA6QaEJTOQz8lWUKbBJJJLI1xAKDZ4CtICdX/M1X3NEzIlKFXUCyArxdRYxM4GCBim6f+qRuhL5Ki2jtHAIM8QBYiBnjSaNbCLM3OcaxFwA+Y4wUB8QOsSPzyE2k943xIy25reAZkek3uOfcO+xj3soCi6kQcDLpLPVF7+H6Ih+BdBxvWtDJudvyK9f+sVfuvcr/+VXDhARAeFvzs7UfoQjQhMZQk+TblS/jUO/ZjrmjHl8QqLoEnEYgi1kWghlQHcifskbsN/ka673GxJI6lD6ZNykZkSYJiWv9pFd/uaMQPJJBCayJmcDh8QC7Os7wiXEM/I50ZnqINukrc25pS2D6HPr2wRCV8DRBKniT1Y+bRXRNe135Te337333r333k8Tl2tWttO+cvq/BtvPwD/lZiyVB0g2nnTUy5h4RWcTmZyo1EScujfk0dyUEHtyr7Ykmin3xPd0pKpx90rEaiI46ZdXRy7nu05XrOwQuQ2sRk7t53bzY1/bOtM+b0bMZEzYFxmxiaRbz19kDpmyh5zrKFoVOSDail6n3/GhKx2NH4rfYZ+ICYSEevmXpP/2m/MPnWVozNSHpGPXiE7pqZt41y5nI3ppp6hKc4DoR3Jm9/wyWxRVJtrLeOWcRdepk88ScSYqVsQrn9XzwkpvyUabkGDmZp8RfghYhBsyRV3xI6t572zNY8zIzIaRv/7X//qRCULaVgQsEnk1p03gPu1uO8vY039jLe2wDBNkrO02Fj3vec972DnALYtZb+vfXBekLj7amZPS0NJ35Ks1DNn0PU3sTkKi+9Zyi8/hH5B+yuaLjaWUvL1RZY5p7l2RCbG9nptmG7qNkTE50sGXvvSlxxwjZbY0sb732fotG20mkd0+cLemTHuseWwGe+tb33qsR+gKcu0jPvwj7n3qp37qvSf/908+Pa93yrD7edt6aSUv/Wezzva1aQ7hzCat3RD6bGMSrxmPqafxuerJhpqZuaM32vQxCqmj/anvki2i+7Yiefp5YrVe362X+75eL5OJ+crawV+2oA1ZH/Cn9LWzNMz5O3pKh2TpkLGDDpFr37ca03xHP9iHTRz+xj5s5MyGnrmGnzq4svXozWquOtPn6fvmWmDKeeVbem3Rtj2/X/nZ1Rqpy1g9z5zJd+f78v2cG8/mg7ke7DJW7Z5ynm2PLfi+N+2c9bHr2fmis/XJ6p753ZTZzg+v5L5bLx4ka61Lb2R5n3ydeoKrTbse97iLfD1bk1y/XRK4JHBJ4JLAI5PARb4+Mrldd10SuCRwSeCSwB0kcFfyNYDs7oGyH+x3D8v9YHr20B0AY9f8PKR1lMNtdXZZKyJjPiA28DPbM4Ge9MV1P/iDP3ikLwPgIBZXZ3o1WNhySBt2QNPugbgf1CdQ0NEw3Y8JzuyiVbpvub8BB/f9/b//949oVoC7M+6kEe5d+ikDiO9aqZkBWU9/+tMPwA/wPaODWp9WwFIDaHOsEAQIYWdnveIVrzjOrEM+pP0NBkbm/ZvvGmz1OfcEhI7MV2OyAr1TfoMWgMY5Xv17y3uCTZHPtIEAn9H3RMcCAxEeSSuK1PjZn/3Z4zukikgqETheCAkRaVKahvBsm0nULzkjTOg6YgTJlpSpwEvETYg3BIL+IoIQnyF9lR+yC8iZtHzAapFwfn/Na15zRJC7jkwC0ud9j1WnFGyiKtFvgHDv/QZcdb02KR8Y/kFP+qBDNxE7SB7EdM6IbL1vMKuBsQnc9bjtfErr0vRDKyCwdWSlf7nnxkbe894jXVyXnd9mm1YRTfowI5BmGyYAOG1t6v/c1BD7cl2ilVMm3fU7wj0RtdrtumwUMI6+80pkeOx4Eie5rvu+GpuM8SQBWhbtR0Netq30nDd1JroxydcucyW3ALT+JqUwco7/RS6yGzquHFF8ouuQdR3NtvKp8zt1hyxpYsV3/Iioxe/6ru86bFYEKtJESlURZLEtZRgjROHTnva0oz3smF9wrShLbeWDMnaJJDeH2AAh2oxPEgVvPhWxmvTdq80hc36PDJPW3BzkzFg+UGSZbA3KReQqd86TPdfs7E3ZyjQPinB84QtfeJB5COk5B08/0muT1XygbG395m/+5oN8RVSLhPusz/qsI7Vx9LnXFavxnWugXBO9NcbK/tZv/daDLDTO3/AN33CQr5FL6+zU05Z71999ygYZ5b/qVa86NmpZMyDbu/1p6/RZXdZujdDz5qpN+d38ZZPPl3zJlxxrBFGfCDOpYunVV37lVx5kW9J5ZxzTppUuzDWrutQjnfaXf/mX3/viL/7iQ8+k0Kf37EKEdEf7txzm3DLLn7q+8h1kPnXQWgzB/mVf9mXHRi+RvojhbDzLOE/55XOTRJkfMvcmajTPDNl45bpE9GsPP+Cf3+PXzffm35zNnQ0RLev2o2fPCO17e76a9tblJcNCz0+ZR5LRoHVy1h+58Mfka1OKdZT1Rcb4tjnd7+yQflgruw8B+6xnPetmrTx91Jxzpi9Y6er8bpKqc+6KTkwb3PnEtuGVzPvZZzeOK3vyXXzWlOX0O2djtfNRZ22ZepT6p832dXOs+llr+uQV+dpryDkGs39n7djJYt6z8r2rsdzJ/jiz9TEPpSbONVNnVjLudtzI6H564uP6i3y9q5lc110SuCRwSeCSwCOUwEW+PkLBXbddErgkcEngksDtEnhQ8nWC8P1gOIGiHTjVYOaqhf2wuutBHiT74W71gLd6wJ4PxvOBdj7s7sCG2U6yAUhLNSby8tWvfvVxZh0Cx7UAZkATEiERFROAWIEHuWYV5bAC2yIzdTbxkPY2YJC+rgiFbltAgTwg56/vAf5/82/+zSO1HkD48z//8292+ad8wByw/a/9tb92RJcA+1wHVA/Almsn4Ld7UF8BatoD4APuOq8uZ2YB8ftfy8336V+u6X62PFcg4O73yK/1p9+fgVYTTJs6Oe2ubarlol8BFJMeFplFD5PKF7CPjPRConopAykONKS/QFGgan4PIQYYzDmoyJeA9EkDbGxDpiQ1awjXRB+GSMm1yIZ/+A//4UFmIIhtYhC9LHpupbs9Zm2TicoFZHaUcKIw8xcRpG+/8su/cu/f/ft/dwCf5KZfiYIFBpMDmbDfnKlLr5BPvs9ZpZO4n7oWfesxbOCp9SljxGalngAAIABJREFU2eD59Bnd/9bxnT+cOtgy698mIXnXeqcPO/PnKz3vDQR+N47GI6m4IyvXJRq1dV67pz/rMZgg3/QvDRrubHS2u8vM+9nv1VzUfmZefxfAMvfEnm2G8MrmBzbOvum0uvhb5CVCDTGQNK+rdnR70nZy5QNEy0lX+k//6T89yBsklTqQOmxJhCp7zlm6IvxstEFIGjPk09/+23/7IBO1Afkp/XwI2KQCz3nLSKGkC2drcx5a+cfW17RfG8kGyYZ4sxmDjGw6QcAhqZPdYK4LVvNNbJmPlXIYcYd8lsrW+ZmdUnbq4NQ7v/c8m/YrW7u/8zu/88gwIQr40z7t045oUTJ1XxODK1+ym0+mrpo7pTZ2LEDOsM+Zr+17swHG/fl+NU9Pn6F/IoNF9VkHvOQlLznWAnRxtb5pX7h6P+tsInmuJ6ZvZCc2KnzFV3zFoXuiiPkaGwpEhX7Kp3zKca4u8mxFcO/6O79HLCL83/zmNx+bD/TV3GPNZAOadVDSG2cc7yqLlX9qmbcva/mJyDTGb3jDG46NE3QJ+ZysAW1Pxoxc2Ik1An/Crv1FMnrP5nMmeNYX2XClDcrgD5IZQ/8SxdkbO9RrPk1Kf77BfJs5NmdP8wfkGJK2U7xPX3DmR9sme3280+lJYq/q0h9yolsyD9jYpg+xlbmGmX7WZ3MbefORNnPSVXZiI42NYXND0bSN6R/bTtuP7eakM92e9+x0cNp++6BVvSt/eDZ2K3882zLXNivfOP38aj2wmu/7uvid9Ln1ZzWPtt9dyfo2n3omy6nT3b8ps742bY+u9Oe08UwOLfvjfWVc2Y3j7MdyngoBe5Gvd51yrusuCVwSuCRwSeARSuAiXx+h4K7bLglcErgkcEngdgl8IMjX1UNxHib7IWw+kOXzXUDnfrBvUGP3AN8PdQHm+4G5HzgbULmtLbM/wOh3vOMd977ne77n3ste9rIDgJXGzXU5Gw+ABKzOOWqzjvkQm4f3Hfk6H5ZbBhNsmCTqBG1WwEMDCpNYUh4QG0jkjCqRHNL15Sys9AVA9zf+xt+4923f9m0H6OYMLFEviSrph/vbgImz8SErQLVIE+mNRU06wwxIN4GG1okGSNKWFcDVY7UDclqGK2BtAhm7MZh63XLpumcUygRR0mYgfgBSf4GkAD6Eiag5L2kYRbL63djQXfpKFknHR77GEPiJnM35Z0lbDGTNmapAU3oORE0q56nf6Wf+AqulCRUVJ4L5Gc94xnHuGdIoY58ydhEQO89HFu5RB8CYDPQfkIyERTgAOhFMdDZn6oZATvSLz/qWjRT+IoXoWchl8iM7v4VobvA2YzgBwx73+M1Jvrb/m/o0gb/2D/N92/bqvhUYNvX7bFPILP+2GWkli5V+ty3sgMppe+5JW6eMZ7s6OuVMBtMfKGdHWq/8xfyu58COvrqr3NJnekuXnZ9sThLhjiihizYRsF2kgJf39DRn2K50QjuzseWnfuqnjjNBEWj8g9+Sklj5yhM5z4cgeaT7RWqK3LI5R9ukXXW/3xBfSC6E4uMf9/iHCNjHP7SpY5KK0/6nTz+TU8Y80bzmYxuHEGN8GlkkulZkfgiTaWuto5E3Ugkxau5H7Mq4oF+RT89Zu3kjMp52GPLLmkIdxlPkawizlN2y6vp28+XKh/KLNi5Jn2xs1CHqDjlOJiEJZ4rgqfOruZXc6Yk+8Ov85Rd90RcdaaaTKWPaf+vi7NNq3lzZ6vwuevDzP//z9+iy6F6bA57//OcfY45A1z7284IXvOAgJ/ny2Mdu/Fa6F/2gE9Y/5Jv0tY6o+EN/6A/de+5zn3uTajdl35V8nXq1WkOv1rDvete7DvLXBjVRx6JvrclSL51jv2RATl7e8yHmSWX2UQLpZ/ss782RIUbNgb2WbR+uH7HLbJ5Jho3ewGV8ciZ7b3zynj5Zd2SzWNtDZLDSr9mOtHHaec/Xc25pXeTfrB/IKr51ZR+7eaV9ijUXX2kzp+v5FBs6bZ7JeeUr/W4/2fra817357b5pfu3s/WzNdf0QWdzaq9nzp6/VmM6xzeynHo323rbHH/mV1p/Vu3d9WGni6u13Vl7V3oaebeMVuuh1ZhFR7odc569TfY3bQoBuzj6YqUThywr7XDrwlHmfVT8Sjt8V4u9rrskcEngksAlgQeRwEW+Poi0rmsvCVwSuCRwSeCBJPCg5OvZw3A/rE0AsR+0+kG+3/fDYT907R4QO7rptof0CbA0CLF6UO06V32Zv+czwAWoJcrh8z7v8+59+qd/+gHoKgPQ65w8gIwIJJE8Zw+4u4fq3NMPxA26NamcvnV/05++bkaKzYf23Xi4DlEm4lcUhd35AEtRin0+lRRqb3/72w/gVbSOVIOiQJrgbDlPsGMS5fk9URMNMAG+kANf93Vfd6RtQ75Oknc++K/6q8wJNK0AjBWI0vrRRM5qvKcNzLb1/QEmu87IIPfls78BNLUb0ZhUvMhGpCNQlU4aQ5/JDoAJaKenQE3jiKQVyYGYBPqJ6DJ+OTcR4JnI14z7Ti4T3OzP3ms3YtR5dD/wAz9w2AriRn19Fp1rZyq/1oPW/X7f4FLGY+pe2gD8DPCMrPGenHLOJqAVoYB8ATQjo22sYNtAdmc+InVy7iZCCZjcJMaKyJj23Po++zj9rs9nZEjb1sovtHxmvVOm0+/2mE8Q764+evr7tvG201U7WxZzbFtuEzBtkHba6Jw7diBm+2Pv26d6PzeuTEBzjmPLq/Vz5Yt381naINKO7tokg1Sz0YIuIpaA+R/90R99kBbIjT7fs30RgpKvkP5WFgN+QNSetiGX9I9fMN/93t/7ew/iF5Flww0bMB/aSCFyU3Qhkk9diErkVzZ5RC4rn7/S/Z3OTTtvGeUeZBhSyXEBonnJSRpivsamEn1seU+fFn/F/qXrFU1IzlLMkquUybHF6E1/7j72RpJek8SPi6wVKWwdwSciskWO9ny+0vG5vpn60/eYL4zPX/2rf/UYI/7tU5/6qUeE5id+0ice+hESsn3MHKs5/+mD+cdGLfpD//7En/gT957ylKccZ+5mru22tA9MH2/zfX1dz6vTp7hO1LMzi0UUW6chgm2c0TbZSxxbkAhm+pszwPX1jBxdzf3mXaS5cum5TA6ve93rjg0HNqvZtJOo07M+nq0fzubbbpO+01Eb1GQGYffOJJV+2fhqB2KVfKzrRF4iqZGu7IXNGjP2YXOB+U77c672kTb4v3qoPx/yoR9y6Is6J8Hec0v738y91hzaaU1ivRLy1/ybtYsNZdpsfESE8j3Olbb+zHEBTVK2nq7Wm60zLc/pf1fzUL4TWe85IJuvrAvmv90GHdf10Qn6J/sH38SPGiubIaQbp4+rzAXH5pXHPe4mWjv6Ov3LXBO9TyM3X+z0bF7e64yWX97PdeC01+kLVv58zvcr/7ybr7u+ac+rtcqc06ed7tb5U89a13tNMG10rm9aXi3bMz1tX9/+dOVjVsPdcpj3tA30OuFGr+4zpTf9rfNdM26zzONzGNZ7gmcfSl085XSRr3e11uu6SwKXBC4JXBJ4EAlc5OuDSOu69pLAJYFLApcEHkgCjwb5unpQzcNVwN8V0NwPv/1A2tfuyp6d7AfL+SC4evDP/bN9fe/qoX2CMLk/9QOtpNMD3AGgRTYA9vxzBpSUhMAi30lntwIbJ5jcD9ANIK/6Ob/rezMm6UPAmCYJplxD9nU5LRffA8b+0T/6R0eUKVDxC77gC46z7gJcK1+6YVFB0vm99rWvPaItEHw7YHqCKBOImMBOtxtBKHLlbW9723GmWc4jbNnsgKHIaHXtBH+mrsx7ppzmWHSb57VTLvPe1oM+lxFpCfwDnIZQBQSSCTATSZCoTeAgYDDRIona9DeRPkkJ7T7gqzKB8+pAxADUjTNdBsh6fcRHfMRNVEb6kRTAwFv3APX9C7GQdIQBHn0Wkeb8RG1AoCN2XJ+oau/9BtQNsIvk7FSEwPRE3ya98cqeeiyiG9qivXl1asWcU+cvUiqpm8k4KRkTIeR+ZQFKc76svgBSAdVSExqDVfptbZkbFFZ6tNOflZ+c/qV95wTUotOr7xtEvYtur4DRtrfUNcFE47wDQ2f/ZnkrwLJ9fqKrjBGd8wJ4+94/OtMAd8rvM0dDpu/89gqk3F07fUL77OlfdvJMGek7/dEf+ssPIIIQGQhTm2IQHPRWZLkIRwQG0pAdpe/kgjyyIYJNIpAQcvw4X8Ge1cPefGajbILP//qv//pj/BA8yCaEF1KHzH1njhQpq66dbfY8Gd+3WifsdLtl1zKmC9qBzCEP6ZClPNd/c5nNRE3erADoRAma8xHK5Oy8UBtTyHCe7X02h/e81O00fjaifO/3fu+R3h/pJcvES1/60oeRWmnf/Nv+IT55pYOu034EJIId8WajiXvohVS8+mWTSUdKT12cMlYmXXvrW996bOJxv7mZnOnLys+13Uwb2vmD+KSeq6dvzG/6RZZ02jiLfKWDCHj6+bVf+7UHwYjMk5LaBgWEV8is6aci81Xb6Bh7QND756zhb/mWbzlIfkQaMj2ZIc7m+l5/nq1HVn6/vzNnsePXv/71xyYJ9sw2bYozl2vrm970pmOsjJ15yst4Heejf8RH3ESYRg/oeWeI0L7uU9tOzx2r9afvsmaIX/Y3czB/Y5wSYWpNwreZc82/yFftRMiSrXG03syaNGM0SbeVHs81/0qfet6RPYQ/YS8hs1dzQK9//J7zu/UtPjobv6zn/sE/+AdH9hFtTn9soIke5GgEY2msMk454qR9wvSzO/+4ml/PbP3s+sit5Tllu7o/sm3fOP1wz3kr3W+/0H1drQ+m/e588qqenpPmWmTa62xT19v60vX3nJ5+7GS48xWr8eu2Tb+2asvsW9qSch77mMce4kGe3n9zvL+p534k7JyDQrze9Dnk62Me+1DmoivydWci1/eXBC4JXBK4JPAoSOAiXx8FIV5FXBK4JHBJ4JLAWgIfKPI1D2z9cNstWD1o9kP2XR5450Nyf54PkLsH1QmKdBtnNOgEAfoBNOXkbFMRKkgv6RRF7QH13vnOdx6EkraJrgHOrIiVFSjaD7erB9/+7gwcWT3wr8DCyGEVjZO6cl+AVeQrAAiQCVAHPAEdyUFqP8A2UOhLv/RLD7B9go3dtglUTHBgBxBoG+AL+epMwpCvqwimlHnW/9aHGd0zdbgBoVn2DnxrWU6QI31c6aHfECaAU9FEgEfX9VlsAFTyz478nJ0WkjXnqIlYSdSbPgJQtSWgZwiqpDJFugIDkRVIWHUANo2taFnvJwgVAi1RMDmvswHBAJD57ef+l5+79y/+p39xjCewGuALSMyZjCFHozfaHp1KhI6+5PzZEEM5R448AP8haHPWXAjdFUnRPiDtVRe55wzdjEHO2vTZC+CN2EPcqZdMtIX8kbIZH0SsNhkTYHciiuMrpsymP9gBk9NHrGzozB/2mDaBeeZ3528rW8scMX2czyvitduYjQd0lXy9+KN+JdV2CP4QrMo2Hk24NhkbMiGRyd3ORBf5rc8nzLnGvqOrxtnLe+Ps/Zl+9dilvp3vWPn52ELfG72JH0hkGfKJ/xBZBeT3ffqjHyLa2DPd5F9ssJE61QYLUZ1Pe9rTDpsPATD1KWdvv+UtbznSmSN1ECE2IGmf+e85z3nOsamCzu/mrTN9zm8to8ggvvvM97b/ReSQBeLNJhOykN7Tmaf6zG+2DUY/I0+ZFsw76vuqr/qqg6zLRpG5+po6n99X65b4GUS2iFRRcHyDOVbkYnQq/qrXFKvymnBqm+45K2fjGitrFnMMm0L66pfxN56dmnm1wtR28jH+znpFvtIrZ/+KfF2lll75g7vM0Wn/zi7mfC0VN1lKsaw9Sf+rvTYayNSBoETkkbXobG0/I1/nOEYX+RV+CNGLQDPXiEK3Qe8zP+Mzj6hiPj8+sMtZrVN6fdz6vrOhKT/tMY9bk5IBP2AeM66IPT5R/81pokqR7sY7acrZa853zwa9bJzKmPf6IWPaPpc8ck02Yfk7XymPr85GJt9lIxffpC/WmTaVePX8GRLSXKrdXjm7HVHp2rmBZtrN2Xqz/Yz+WBshT41tUi2nT7/8S798kMZ+/z/+468dbZAz6fnMZNNwTc6jzyavfM6GEHIgF3/1g4/y4rP5bn4LAc3HZlNcZw+ZvnWnP23bd7lmdX3PSa2/dymv57VpG13Xbn2xsqvdc9RqPbXybSuf3vXEbru9q/bN63brtDmnzz6t2tP+fc6Lrbc9Bqs5YzU/7dadqedIHzyiXY9y7hOvsz03bc0Zr/crvbnuOvP1Lmp4XXNJ4JLAJYFLAu+HBC7y9f0Q3nXrJYFLApcELgmcS+DRIl/PwLH5W4NreYBbPfz5bheVOQG6WeZ86MyD6u6Bbz5IrsDRfHcGFgCgkFKANakMnc0mnR3QTipcUT9AI9EOQMyZRnU+qDe4PFMvreS6eyDvaydgnd/ydwKyEwyY1xsjgJdIEYAmoOdFL3rRAQABxACYIj4AUVIOAzJzftwKoEj7Qrw0UJP+5ZqVjoiCEIEkxbEoW5GvIV9T1iS9p3y6j9GZjmBaAaIziqLBjSarWr6R7dS3BsUCPk6gTD+dByYiClhMr4B4dNC1wNFEQQDhjAuyBPDr2tQN2EsEmPvVFzILENjka4gsQLzfAoaqL+ea+g547/dcr3ztAWSLHgrpGTI1AGhAWGUhL//l//wv7/3jf/KPj+gjrw/7nR/2kM089jFHuwJGAiD9E1ULjEXYui5tDzgZ0JVueuWsOPaZcx61Ja+OrO33cyx6HOd78gBiA90Bs0gvr0QQ+41+IjIAw8aIfIDGSOecK6tNeR9Ztx3cgF5St4kSGP9WPuCufm/Ws9Lnu5bV7XRPE6xtV4l+CsGaiFR/vfxOv0K00gUEGh0O4R1QO3+jD03atn1rT4gSY0JnOw1kQPS+JyRtSP0QrsaKjuUsZLqfTQ6JLE9kbaK3OyV1ZLPyeatZvf13/In2rsi4BnLJkt0g2aQXldYW+agtORuWriImyVj6YFFy/En0MGkue/yU+9M//dPHWeBIHnpOh/kWkeyiXkVvhkhof9nz9MrWcm1nCOg5vufBqfe7OdL32kxXpGQV9SlTgw1UIh9FBieVaewr/ooOiiI075CFuVDKcb52trH7Oe205wZ6l7aTWchX0Zr0BWH4FV/xFYeP352Pu5NJy2Da9lxXIOZEQJrHze/0mEyc1aru+S86kEg+446UNk+J3vvMz/zMY/MZUnuXon76sm7TbF/qn2vIlT20b9YvZ2kaM7L83M/93Jv2ZLPBG9/4xmMuc+a4NvPJybKwssFVG7JGoVuyooisTnSk8tiCs3VDZM8yeo007SIR+nNNceb78xudYvfWpPRd2+gxe2T7NmSYL2UxkanFuPvsd/ea17KZqEnVrB/M/8rLpg9tjL/ujTJZQ8SvZ5NM5pj21e5XfjbCvedX33Pvv/zqQ3NB/nmfs9ojl5wHyx8jYc31dJcP8zcpk7NRJlkodvPo1MHoOsLUukX9ys0clk0+bMHahB2Rr/UxGbnHb/qX9Zs+Zl7gZ61V2Hn8pTW3+txHnsnekLVQNnmJrn7qU596vBDr2bw218Bnfrb1aSWTlS1Mu5zPDSu/0d/NNXHbbvuseU+3b1XG9P8rf9JtbbnMsrvu1vOdPG5bl6360vYfGZzZe/u9HoP2Hau5dlfmav7ctbPbtyVfj4vu3XvPe9/zsHXqTf2DfL2p6yJfz8zs+u2SwCWBSwKXBB4FCVzk66MgxKuISwKXBC4JXBJYS+BByddJhvZD6g4UW9U8wbQJOOUB+a7kax58+6EyZaTsPHzuSIg8OPbfvjcP8qu25h7tAFC/+93vvvfVX/3Vx25zoB7iCLglqgY44qw84OPqwb6B8ZCzq4f+XTumvM/AyhUgMgG+/jxll7YCgf7KX/krB4gHQHrZy152kA4iZ77jO77jIEMA9s6DFT2RdJbd1tmfHvsVSB3ZTbABsEXOwOqXv/zlNyT3HNce2+hKgxW5PuV3BNy8vvsxdXHVD3U3KL8COPq7FdlFzxAl3/d933eQJoC8jj4B6gWoTDrAAMcd1aktfgfsAYARRMDIROIgEPq8u6QtzjlvSa0Xsgp4KhJFmkmksBfSEcCojqTHA4ImTXDIWO1KRCsCCPlBh+gO0P6pn/LUe49/wuNvNi2EkIt8QiIDI42Xz0nFHDI4Z8jRSYAlUtR3IYq1kQxEefmb82+lB0ZG+S5pZzOOUz+nzQWEDWitLm3XJuApIFUUsbYguhAD5BVwnczYDTJW1HiikIzT6ty31s/WnZXehvwMGDv9XHQoIOD0+b3poG2x/dj0Se33+jrvQ/yTS9I5h1DvyG6/GzcypJP0MCB69Dd6TReMWUcXI9wzfp1eWBs6MnsC+x195f5EPhtD7UFoZPNBopyMa1JtsytExm/94N96bMr58I/48CP1dFJ7aqMxnZs9pq7N8dj5/Qmqz/ENgZhUnvyKKFeEGT+qL8ZEOexUdBw9BOSLDA0pkzMrtSMkNRv+yZ/8yeOcTzrNtkRiPfvZzz4IPPbUc1yTSe1vZx/UcUZq5vfWrRA27XtbZrlWG+iZaE9zNt/K9qRklYqYLSojduN6MnLOKzLP+Jr7ka+5NmX3nOK7GYW2GsOMj7PkRb4ihdX5yZ/8yff+7J/9s4cvSFRu+/XM2yvZzXluzoXdjt7gQA+0OVF2O/JUm9kBgskGIQSnVMbWPM985jOPs16TbrhB/zle0fHV+ieynOu71Rw+14XqsUazIQ4ZKluHDCXxgbFp59gju/kRWTT+wB/4Azey3q1rI++0PdeRibmMPJwNzPYRdFJ9O6qBz5ob7FqP51qpdTA+uv3vTma9Vs3GC3MP+yQLGUpsIOSzzJ3K0bY+R3SOU+b+OYfwY9aB+modQZfiH+Oj6VBS43Zkue/pmTb6Phs9lEPfn/RBTzr80i/84kPRoq7TRteZL2JfbNNcYY3qZV3id/dqt/L4XmNro56IVT7NmM9I915DZjzUq44Q9sjVpEO27iHb+NAQzP5mLUQ+Of5Bvdmw4y+5ZWNaE8Jko8/GyLjZ5GLM+FvzkL5lHcrOrLX0T5pyhPNMpb6an1f6Pf3lXPes7pm+Zfc8cVbftKWsY878Vuah9gc7X9H+Ie2bzxXTF7VPjy22PO4im653d/3se8tvdU/P79O37q6f100fepsuSDO8inJFwCJZT33lIFsP//nYxzwUIStzwnvfc+9IY3yRr7cNw/X7JYFLApcELgm8nxK4yNf3U4DX7ZcELglcErgksJfAg5CvicSYxEKD8fPh/K6y7zIbLJx1BfxYEQSrB8gJQPWDbIOT/RA8Hzxn/3YP8GkTwAro+LrXve4A5j/xEz/xiPiU3s3L73/yT/7JAwzZRSWlnxP8WbXl7CH/NgBgJce77OAO+NF9Fh3z/d///UckBWAeQASQQqBJ2SdNpd33QKcA6ytgJH1v3ZkgS491X+979QGoAavSMoownlGpt8llBVxOsnTVhqmvEzjpz63nO3Bi6mXuUU8iJpAEQDgAXwiBRH/0eWk91gHfAmom3WhS8wbwUz8wM58TjWEMvZJmtVMxqht5gcQJqYgY9jmRGkBYdeY81aR+jU0eoOov/MLRJ9eKlkbWAEc7yq7lE9mHrIisA44mMkSZSDHyU08iR5LaLzJLG5WbKB/1JZVx0gUDTAGoiaINIdrExEqflBWiOZGaIYbJK1Gc2gew1h7jlkhloOqHfsiHHuTwh3zohxyAcQB9bWgyLPbaBNRKdiswMyB2+97dddO/uifjoa/6oa/G1vsA8fqaV872I3Pl5UxB96dP+hEdDhnUEcsdWZpo0gDz0WckZ+SinpW80v7ubzY45F6f6RKd6mhv7fd9wP/octJn/uIv/OKhV0944hMO4sBLPYD4AO8B5TuCNmm02x/t5qS08cy/GF99oGfAe6QUwhFZZqyQeyEjkOH+aSs95APoPb1zDV30N9Hb+owcEEEo6lFdUpj+8T/+x4+Iv0lw9EaB9tnTX881wmqeb5k0YN0ymeU2oM5XITT+3t/7ewdho89IQxupZBLIHJZo2Ve/+tUHUUcenXZYHVk7NTmlHbHHvJ/jFBLb/Ug7UcSITDaCCLaZSWQbmc+1Qs9Pc96ZetHzymrN1dcfgPj9FNW7OvxuHv6RH/mRY0MWHWCfz3ve8441AAJo3pu+z41GkwTpMZryWvmllQ2QJ5JR+2xgEtkqG0mPj3H94R/+4SNi15rGms0axsaDlT7GP0aWc+7XbsSc8r7927/9IBCRrwhp42gOWZF9rSNzzRpZ+NvXzbXFas3e99Intm7jj7WrdnrRNXarbHOvzYTtT32f9Or+5siC1OdzzpbntzrNcK5XRqf91fasJzq1ca7h95XlL12J7zSmWZ/wO5EVH5u1hO+tlWSeYNPWTshR7UJQWrfydzaVsHP95XuVlc1Srs9aJqmBrXPN2WSXaN9suNIHY6ucnD/fKYKz8SybhxJ9m0wXIV3n+GY+1ZacDet9NvykjSGabXTJkR/zHPOVP5i2tfIL0w5W80x/d9tz21zvznZ1G1a++2yeax+X61brstUaPu1Y2dHOB02fedaXM7mljVnb95plJf+VjOKLHnS8zuT0sHZsUgyvol/fR75Fvt60r9Dvw44P5vXXpPT4xz/+wsdvM7br90sClwQuCVwSeGAJXJPLA4vsuuGSwCWBSwKXBO4qgbuSr9lJPYGvPEitHszntasH3TOwLA+MDb51mQ2o9vuzB9IJiPXDZZc9wd2WZ7dr1hWiAZD9Td/0TUcEEeDlxS9+8QFoA/HI8vnPf/4NkdQg5O5Bfra7CdKzPjVgs3r4n2CIa5L2bAU4dH+73kS6iJYCEgNeA84DfYDtwLucBzrLWQEVuwf/VXSUa6MnojdEbJH1K17xioPmvXSBAAAgAElEQVR8nTJe6V1/19fvgMvWEe8bNM77JkhWfZykcI//jFicuhod6O8jG21OdGUIzh5r4FsAzrxXTsDftKuj/tLfXBMwqOUw25w6E80oItYLsAvsBQwmXSwiLhGHyklUikhT0Xa///f//iNCcEcyNJgcfcg4tpynP2mZhxTULgCtzwBW4KaXtgJw/QOOIlqSShnheROV86QnPSx1cc4FzVmgSRPaskybM67A3hDs6kaMAY4T4UJ+Rxv+699074N/6wffROlqTwjhgL2A3RDoU29bbtMuIqupD03yh2RMKuuQi9G/RM4F4NfuAMdJPxniNWmv1YvcStRUgGvy9vI94gKBAayODmt/ZHrmv9qmvZ8bTnbz0vTPZ/Y7/YY+k4U+0n9jmSipfEZuKtO4JZ2sPobcD/HquxAQDc5nE0WfK9sbI5qoaHLYmNgoQefpFxulM0gIticKXNnSpcos4JWoLv1KtLh20j0EhvbTd3Nhzs/Uf+TbM57xjHtPfvKTb4j1Od+S3SRf51w755DV59W6ZM6Ds9ysJUKesDubppCI5jJkmY1TCFhyDnEtCtUcj8Sx8Uq61pAcTb62fva81TLI97FN9yMKka9/5+/8nYO0FzFpXkUcSl+bcU7/Vnbec8VqDu72zPm3bSLjs1q7xJ5EPDvj1TzMh2qjc175ce+TRnWmeJ3rsOnLp+3OPq1+n3ZKnqJQkas2jZGhaOzegKEcqbZllvjO7/zOI5KZvKXL7s1jU3fzOeujlht/7tzkN7/5zYcf4NektBaR6P2cf6eurtZ9qzXcHJfVGmY11vHr/ARfJJuJ/vMHn/VZn3Xvkz7pkw69zznD5JC5JdGvq3V0ZJLyZxaRM12b8uy+7NZpuabbku/MQ/xtNpnQAz4v517zrfwX/5SNFkltz5fxe0n5m01TOdM9RHQ20GRjCpmJnk/aeb9ng1D3b+fjuj/TZ0R2efbw19hpI0IYoe4z3Ra9bw2VYzh2cp/tWOnKbn0+dTbXdR/mWvusvshndf8se87PO1nFx6/WCKt1da6bv610cdX/rq/beDY/9TrVPY8G+bobm5bjHJuVTKfPja+b196FfE2bjujWW/6JriWXJz7xiRc+fpuwrt8vCVwSuCRwSeCBJXBNLg8ssuuGSwKXBC4JXBK4qwQehHxdRb7uQJ089N4FxJ4PsP0gPh+4dw+rd+1vX7d7YMyD8qrts23zIT4yAtaIGhAJiohEAiJiRVkAXZCvzkwLCLUDQvsht9t+Rr52WSFfZ58yPg1OrUCBKYNZXgME3gPXAT3ALIBUzgwDNvXZfivwZTceDRiEkNL/pKXrNmkD4lW0BpBMtMpHfuRHvk+UzSTjVjrX9QZQnvqzAjmnTNUV4CTRkLkm7Zh9XwGYfc+KmJ319ud5/Qo0nzabvvYYN1DY5Oskmee9aYt78kp9KSekvzqS3hIw71/S/M40na3XK12ebe8+TnDc57Ql493tbvIMIQOQTsRJIoVCKmsvMF3kDBLKCymFvAF+Ih+A1rGJ9iOzT4m0zN9E2iXloAgeL5GKSW+rPukTnVOJOPuoj/qoAzRHjiXakCyaVG1gccoyssr3HeEJ4A2hroxE75IFXxCC3b3IKHIBbouWBE6HXEz0ZCJYk2ayyaoQTP13FUU/dV/7c0/PKa2Dk6BJGT027RPyfhLTDRa3zUaG0f/8ljnD98joELHGEslJtt57Af+NfyJijXPOzyYvskzqSteEoM3fjjD2PmQr3eG7lSeyT1Qqkoz+dkpRbU20trayA2UgqUSReWkv/TCeXtok9Tg90Ud1POc5z7n39Kc//SAqZ9RbUokn6i3jtUrRm3Hta+YYxRdlnsjvbWfT/2es9JUvShTsX/7Lf/noG+LTcQI515EsRb6KpjTfvOpVrzrSK3cfMt7K1pekRU/b067VukM7nCGPxM4GLvUgxGTVELGXcruc9vO7eub82T4+9tFldj9a11u/XY/UQhbbjEU/yJHtW/d8wid8wkE60i8+oO2z1yY9Vitf3j6rx3Del3ZGF0K+IrTpvrT25DiPQ0ByI91FqrJL5OsXfuEXHr57tzmg9WquIdRrfYLUdIYuss7mhle+8pUPI19XfVGW/sYf9ni2bHqN0nLoOXmlY9PnG6+kSX7LW95ypLuXntnGCXat7VMvMqes1lM9h6zWenOMpu/M7yEZe16YPrr70u+nXfN5fKzodmNiPjfmsQm6yb+ax5ItQ/3W8EfK+A//8INU9R6xKqLb52yciV6H1E8f5gah1pOWzUpObZNznZXPq3WMOueZ4lM20/anLvXn9gOrdkwdnvdOf7eqa9p8z907Heu2TL0468/KPvp69U3ydfZp+sNdn3ay6f5Of72Tcfdx+uZV+2Kjq/L7u9vkOP3frr2tw9PHpI5j7nrs4w5i1X9HpOv9f3Oc/X6Rr3fR5OuaSwKXBC4JXBJ4UAlc5OuDSuy6/pLAJYFLApcE7iyBR0K+hsg5e1jOA+HqYc59K+Bo9zC+K2P3YHnWrgYjZzvmfbn2DODrtnkYbaIEqPPd3/3dR6SDlKmAcwCea0Q6AN060qIfMlcP5xNI3YEP894zcNdvOyKvH37f5wFYKqjHPOYmtVsDa4lwA6IDe3Ie3aq9c8x3wFOPRcgK381IFf155zvfeYBp0sO96EUvOiKQGtj7v9l716Brt6o8c+0N2xw0nfxI/0pX01VWRVOpBPBEREFBkA0KCIICHaMGLSMVTUHwFCGewKCAmgrBiEgZIkQREBIFBQFBNARSBE0VmhJbO9hq/2i7TYvpiLC7rmd/15t733vMZ6332+bf8+296l3rOczDmGOMOed9zzFng3xdhgR4vMff1PsGOyeZ+0yC201Sdpu2TvM735lAxpWxr2zMOk160bow1VP55bPWYwWu7NmkdpjtYtoJNJu21yZdabAu07YMAtj9ewV0+py2gn67ZS5EjFsacs3f/BXE5TrALUCvW+7ajkYq5lml2AuEl0ApOu5H4hQbyK0U81w7CU+uudUy6UMY8HEbWYhY8kIeRkdjs24B7fm0pAP55DNGsvKe5fcvALTnlSJPt4hMEhBy1a2ZMyJY0tXzWZtUTfKsfdPkWyY77sUO6lTaVeuy99LfpT533upxA6H5XNpO9i+0q1sVqze5PTNtwX2fc+tst8U2Xa9TTtqLf8h628r5dMu21bHkv1GyRhlDiLJtMEQZz7TvpF5GsqvTRIRDDkPG0u+xzSxEBn0eefqXd8mPiFrIQxYGaFfKS+JAvSQv6psLFdI/oFvYB/chRUgHYgjymX9Go1EXtzpFt4xSRxfzzMn0j+bj9uTvf//7T+94xzs2Mpmy06/Tv2CLRL6y0IqFDmx3DxHTi22UZepI6nKOSVLvKAfk67/8l/9yI+8oDyQPJOZXfdVXbWWQnG5iZxpLNHCe+a7GGZN/nNLW7vAZkK7oAotDWJBFtCE6TFtBWLEIxbO00Te3ruZ7bnWfNjmNGbKfTn/d9TId9ImFcJyj+4Ff+8DpEbc/YjuLtrceR+60KUcYvOIVr9i2eP6SL/mSbWFCn7Wd+XY7Z1/DAgUIXcaG+Gq2j37BC16w1T3PP+702ue1rrRcLhk393gj+2/qThtCTlN/xlT4FRb0cJRGLs6Y9GevTVZjlr0xYttl21CP67IuKQvaPiP90VHsmfoRJco987L/ws9hY0Q/u7U6fR3krLtLoA/4EndiyIWVbTtZz8kXtOyyf5rata/5Oxes2EaTnFJ39sayWa4VETmNwVbt3b7v3HPWocfBq3T2xsCTfu7lv7In5aU8HKesfOPky9pndTlWY9NzY9apjnt9z1T/vXr3/GBqh4x+TZts+Uzy4t0red2IeiWPg3y9xFKOZw4JHBI4JHBI4LoSOMjX60rseP6QwCGBQwKHBC6WwM2Qr3sES0+uVhO31aR4BQxcXKHhwcyr03cyP6XvxLbBhL0JZ0Y1Acj+6I/+6OnlL3/5BsgkCcfZS2zhlivisyw5QU4wNCe3OYlPoPaSibx1E+juSfOezLL+02R6BYy0rE0nCbasUwILK1AuwQXLQrQxka8A1GxzaOTr1Pa+32CYZc26CK60/q/S9TkAsJW+Z7vtyS11MfUh2y/LYd4N9Fivlude5Grr4jnQZJJP2le260rP+rpp8ncV8ZJ13iuj7Zg2wPeVDCbdy/KkvXHds+HcilAyFCCbBQH85h6klG0uyOtZcEYYmrYkEACvkT/KwjNw+UvekHUs8oAI4y/EF/+4D8kE+QqALLEmiUt5jD6mPJSF/PhnGpbH7aFJD9IO0BkiF0JFAJp7XONjFGaTG2l/ezbIc7SPcpj0ZvIdrYtJvvJ8Rgi1nzWPPbtsvW5/1P7aPJJ8zbpker3IiedoI4gASU8iLtElSBGueb6h5xiTBmQX7WUU5p/6mD91+tiP+9iNXPVDpBZkgjsUGPFpPm5X7KICt+H0bOY8u9ftiyFh0XcWHlBvSFcXD1AW9ASSN+2O70aF5hbJvO91vrsAB3nlFt6mr/6qp273fe973Xsry0c++pGtT3bRg+cuun11ErMuBlB+bKfL9vqQimxBzNak2NPznve8jXhmm3t2uoB8lfzINk7iM3WrfXX2DbQjRCHjibe//e1bO9NeRLcTcUs5Orqu+7bstzvKu8c/3ZdkH2C65+yC+y4SwQ+xZTWRlMgNkgvdlTRH7rQBdYKEdEtx2geCy/bxHEz+SsZbtvb5afvZb/Adeb7vfe87/at/9a9Ov/kbv3m6/ZG3b+Rr9i3KBH8N6c45vugX59dzPix+b+XPVn6NfNkJgK2O2ZoaQpooaiJLIaKpU48nJh2ZdGXV3tPYdrqmXNoH4V+IbidKWIKSKFh3VmA3B4lI+hQXQ6QvTJ25ZJyzGivmuCz7Rs/L9j7tgqzxU/hCfBAfzxynDfBN7lShX3NxC36NxSSkgQ6yuAQ7f/jDH76N21n44KLCKYo1/X7KM236XH/T46TW70lG/UySr2kPk62cs6MsO3lfQr62DrRcuh+/RFdX/eUqr+zHp/Qnua7KMeWdfXrb7krO2XbT+HLyx6u89+Qx2eA0RrlEBtl/TDp9iWz3dHBqvyZfT3fcmcttH3PbgY9fYizHM4cEDgkcEjgkcC0JHJ3LtcR1PHxI4JDAIYFDAteRwCXkK5PsPPPViWMD2zmhdCI1Ta6n91bAeU8UV5PEBCq6/hNQf+4ZgYYEpCYAcppcmzbAIxEORqtw3bMKIV+JHvC8M99JUD4n8l2/jghM4ET55mTZ+5IrEhnWr+uxNxlXNpLJRvv2KnvrtAJYvN7k66Qfq+jPBh74jbyJsCGi5lGPetS23WrKR1k2gKmuTeB4l0m5TWBtpstznV5GbWV7NLhhOSUQtK8k8XlGAonvmVeTjNkekzy73D6/klPrXNq88mowqu25269tzDqnPk7l4bkkqyYQrEGy9GN83yMk2v6aBJzqmfJOAFDZSGABCAMGQ856nixRg4D+Rj9yD/AYf2EkJD4503UbbogJvkOc8QzfAcSNPoWsovyA0kT9QJYBsANgY8OAypBiRCeydSqkgOfbQtYBtFMOIwolvFr/uq3T56Zu7rVV+rKVj9fG9EupQ7aTNiKBRlmoa0bR5/t+b53u3+pU2sLkyy1j6+5Kr1Lv0Uv9ddr6ZK/tQ/i9V0f9WMpZ3YAcY6tgyLLtLOQ/+NDpt3/ntzc9NfrWcwXRJRcMkBZy5jc6JYGB7kCkGWkL0QRZYxQ019FRI6B5z4hqrqmf6q9pIxvISGwHG3GBQkakZ1Q6z6Dv2If6Qd6UBdKVsrMdLvrPh/S4TtmNFoa0ee1rX3t1jACkDJGMyIbzYJ/5zGduixzybEtlLGE39YtTv2sbsn3vq171qtPP/uzPbvWFkKSPI2qS8ymNslX/um/KsYU6pd+c+n91usckk0/OsV+nxfvqLfl6njYRoOgWUYds14yu0Wa2O3oBsYcPwh8Rkc2HiGMIWs89lpS3vqs+R/9ufTgbHvIVX0sEM1s4T2MY9Ayi7h//4398es973rMtWHjOc56zbTmLXtof24ekTXcb0Ja0HX73Gc94xkYAQ9J/3/d936Zr6NleX6L/aT9yt7He6c5dSfiv/1m+9HHpBzL/HPdAQLLlNVtv017YETZBBCxblUPGus0+utnbhKecVnqefXL6JMeY6iu//U4fhz+yDrQv+XMdXYPgJvLas6rZFp26uIABHaMtIcH5jr3jS9AN6ogdc2QI5Wdhxdd8zdds9exdAVLOyniqZ441uq173KTdZLuf8/s5jun8p/FWynzqx9K2p/Fb5pHjkewbL9HB1fMpk0yn69Lyz/HXymftXV+VuW2v8+m2X7XBpCOrOk0yzrHIVKZ8Z/X9bs5huGDkavqL6b2p7N2mqzF6j1tMP8nXzPPet937wMcvabzjmUMChwQOCRwSuJYEjs7lWuI6Hj4kcEjgkMAhgetI4L8n+dqT4ZyYN9CdE1gmbAK5AIpJFK3AjHN1Xk3uriZ5N7bQdTLO3yaonOxOk/J8zzIy0QTYI1IGcA3wB7CObQkB3th2eI+8M7+9iXfLLYG1rHPWJeuR4FrWK9tKWSRYIEgjMCxBuAeqnZNfgpbqR4OKAmwNJmR5X/ayl22gLqDggx/84A24TRBgr4wTGHauTrb9OSCN5xpMS/k3UNF6n3XPvFYAXYIhDXq03md6U5kyrUuBnLa5PTkmsMNzSTJNdqDMG0C2XhOBrn6tSOmVfk7XExhue1rpwQSsUhajDD3rkvQkTiWw3ArY6FajArMdyTeJiNSLjBoUBHfrWEg2yAUIAQgQSF/AaQgqngVkJhINEtZtQon0I8rVs+1cRHKpbqSvycUEq7ZOG2s/hVzPAfuTz1vZXvqhtMmV7+l+LmWQbZDk0Kq/ar1K35s6P72f9Ul7bR/vlsW0OeQEH9odIhUSFSLDyES+Q1yaHu9KRkJ+JWFq1JvR2/R7bNnK+095ylM2ggbi3j7diG3kJRnYW07ndW09SbTsJ+yLbD/HEGlX2pPbNBu5S90hWnKLbd7jORc7YJPUzUg/3oVAhIjlH5Hm1I9+ne3uIWg8szr1oPtTdVPSsf2k5CVbv3KGKn9pF9qBsnzv937vdkavUZO2FbJMv9/jAfUx/ZJlU9fSv7Sep+9tm5xswPyRqXqFvNFDyDF2qyDClO/oJP+MYM7ty2kDo5bxQSxogwQ0ipvffHgGMtOoe/WNetN26CdkNv7u8z//86+2He6+g3KjG0Q7/9iP/dhGFnPu68Me9rC77aqRfqj7otRLxoVE0hLFTDmf9axnbWfhTmOV7uO6f8m2at3pcdStt9x64jjF9A++n7oy+Rfajb4C30AUM3JgkRu/aU/qTtvQDvQLnuntTghunZ/+njzty2gTPtiZtod+bAs/PvShqwVCbo3vohLTUI/5jd3x10UZLnQiLYladAoynz4N8hUSHAKcBQ20ybvf/e7TL/7iL256Sb0oA3V4yEMecnrMYx6zbUGcPqztY+Xj08b0fVN7tN/OuUKO883H58/NKfbKlf3kXh81Pdd1aJ/gO47v2rdMep112/veY2fzWvWJq3qufNp15DKVc5rD9vi47bjvT/Kd7D3l2uOXyZ9PuuR7nWdeX+W9Gj9Zv6nevtNpHuTrOWs97h8SOCRwSOCQwJ+kBA7y9U9SmkdahwQOCRwSOCRwFwlcQr4yWfrwH31426qvwbwGec+JNyfDTrZNIydlkhKCG07cJgKnJ617oMH0fk80sxw5kbykbgkgkA7gzwc/+MHTj/zIj2xgDr8BZ9niDhLWSfmKtJjKO01eu2zZLudAjX42wYMEZnMin2kKck91ybaZJv4TqJH183sC7pJnvmu5BKkhutkm75GPfOTpUz7lUzYQsJ9NeU1tvAcypHzye8t5Ak9a/xOQaB1IcNznVlFIXZ/W6em91hnL77OUdQKTV+/tgW9TO6duCHpluc/p8F5+KcupHS5p35W+tr+a5LGyxwb39sCzTCPtkOvqevs+0uvIlxWgaJpuzcg2i0TuQbxCSLg9soA1wLNRi+Rr5CLANAQHgDX3PfNOMJ7neNfrRugJiPOXf5J6uUVxAsmUV9vvhTFu7T35stQt5KPsViBg2072Uyud7D7DfFpHbZ89H267dLlbH9q3+h71MxoMAp0PpCrEidtv8t2IZ65JuiJH2ok2zzYxGtXtXz0/2Ov+pf0pB6TJK1/5yo2cxP8+7WlP2yLLeC8XAmRbIJs88zL96arfTxtd9ePKSTIy5UTfBdmDzrt1stuT5pm7yAfbQC5G56KDEIV8iKbjeYgmtrmHzIPIgYyFpEZufNwiufvS7OfSfi07hBPkH9G2RORhM6QF+frCF75wG1PkGaT62+xvsg9UD/fGQ+3Duo9Z+b3U+dTl9JuO79APCFe2I4bEsx1oE20IXWJxAO1Ce0G0Um8WgCBTI4mRW25jjDzU09Rb3id/ojff+ta3bv7y0Y9+9Onxj3/8VeRzE1jYE+M4jpBg+2eiIdl6+LM/+7M3slFdzf6y7ddxBnlTT8aEr3vd67a6QdZ/zud8zhblO5Fs3U5T/9b9VfqYK/26Qb5OvkPfOvlQ+xzbk/Kz2AASlkWF9B1GwbsQz62hc+ttfbgLDRzfuwOICzOUo+c9u0DJxRHYIvbmdus8h0w895k+xK3UPYOcOrgQw3p4trp9EqQ9Nstf0mRBEmcDkxdloFyk98QnPvF0++23bwsselHNXlsp972FONlHpZ9I+zWdtrV+5pzNTjZ+ztee67tWfmPvPcudf1tHO930Jz32PtdXdj57vq7t6lz9prx7bG/dVnY8tUGPAVd1yPHeqi27PL3wovvSybec05NJ93o8lOmO47E48zXTOyJfL9HY45lDAocEDgkcEriuBA7y9boSO54/JHBI4JDAIYGLJXAx+frhD2/gQ0akJbB26YR0AqN7kj2B33sVcrI5gU09uZ0mwabdQEZO6FeAlGVPoK3rA2D7a7/2a6d3vvOdG6HBFoGcH8XWeU2U5LtNfE0T9XMT4L362pYpt65zAhyUbVVegakEkVOuCQI3sLk3ITcNZZGkk2W1jgLpz33uc7dopKc+9anbVniArV32rvMlZWgdTEIzgRBBVtvS8mX0k2VPQCVBE74LWiYZuldu8820J92+RK8tV5JcmVanMa3s77wbSJwibbrsKZ9+v+1+8hF7duvz54Am23aKIus0sgx7vmdVrpUeTnVLvfC7YHanr260juV131FPsSdIJ4B1SBIIJkF2FjcAgPMMwDU2xgdg2u1ZSVviiet8NzqSPCAAAfH55HbHkHVG1QKE59atgvQN6PtM9k9pdyu/NrU919L3pozSzvUpvbAh8/X5bA/SluhY+e/0l1n29qmQCUZJs7DHM2EhC5ArEXZ+aDuuScLyLuQDH+QHiUTkHdu0810igugw2tRzUNPvKqfUHSIZORvyh37ohzbSggjBJzzhCVu6PM/H9nL70Ow3un9omaefm+xvZVu8lz548m1pZ6Rjf+MCBWzAyHBIM35DGkJEsdsCRDe6DgHLuZiQM8gUIkgyCNLURQwQVHzPqMzJj9NWRGpCvLKtPmMK3qVtvvu7v3sbU0i+9oKFqX/PNmwdTB+x0v1+p31djovaz1MXiFTIup/5mZ/ZxkVESEOmGlmPr0AveRZ5E2UJ+YnuopeQlHyoM23DdaJl+esZny5C0GdAwKLXnNfJe+gp4zLyhUQlohF/I2loG/mX9JA/5+5S3ic96UmnL/zCL9y2ok3SMGWmjqV8SAe7YAvfH/7hHz69973vPX3xF3/x6XGPe9w2Lmz9b981yTptZK8P2fMl2Z9O49n0SX7nL/KVjDUS3J0TjHD2XGrJUiPoXZRA+bELFi9oEznWlFSnbbE7Pp6p7vbh6At6464M2B92SJouCuFZI//RQcqJHmLHbE9Mn6ZfhGCnv+I52sgziWn7z/qsz9q2qWaRhf6zx4Dpm7Kfcazcdur76o/PrWwt+7qcN0xt3D50GpuZb/dZe9dXutjjlb3+bG+MNumy9fNe+qtzY8Aew+6N31Kmq+cuGa91+Vqe6SuVZ8rVfqvbuMuU6a7aO9/JfmEaZ7eOdJrXGVtPcu/3p/SOyNdJo49rhwQOCRwSOCTw30sCB/n630uyR7qHBA4JHBI4JECUyt0PhSq58Igr0BugP/d6TpBXE+MVuJBg0N5kcnouJ5arCffNNv8EVlq+SR5cAxQ3cgNwCaDJiI2ecDdQMU38GyBd1WWKxPDZJpMatMlyTGVIQGmvrSbwQSDhUmBnpTspb3QUMO35z3/+Bsh+4zd+49W2qLwv2LUCghKAyPy6vb3ntnfcn6JVWiZ7tmLeWcbUee7bXglKth7k70ttc8+2kqBIwqiJi9SFc216rlx7dmn9JtBvb/V+g+CpA13H1PUGvlNv87lL/E3bi3WZ9DJ91qSLvCupYJnUcck930t9yWfNv0HczI88JPQyCgngG38GCcQzEqn85jvkAu8JugNoG73GM277mtsnU07Pj2VXgIc+9KEbwQGg3sDinr+lPqvFAO2Lsg2bRM02Td1qYDSfU18SMM1277ZcLW7Q3iefbBq0B8QUkZdEaEGIQyJAKuEHk4Qy8hgClKhByG0W//CBFJQwp1/KrX/dKjTJwbaPtCXak4jCl770pRu5xPmcLIJhBwKIL3XdevfCEknZ9knZR07g9Z4+TP5k1Yf3s9aNcrrdqdujeg19hxhkxwXOEcUe0Fm2L0W2ED60BWlBHEL+8UE2RMdCOPIchGDaavseIvB+6qd+6vSSl7xkiyyGDCKd5z3veRv5KgnUfkbZZHrpD9Ondv+hrFvHpz7DfHtRSKcJSQqZxRm5ENfoI+QnxwSgjxkdTFr4CuQHUYpO/cIv/MLWFsgO8guSzUUatI1nFeNnIAPJ65d/+Ze365SF8RcyZ4yA3aBzLixwO2MXHkDkUT4/2JfbFRTj3c4AACAASURBVEOqc9YvUavoNuVue037Jm/HY+gEdX/xi198ev3rX78RuH/37/7djdSbxhOrMcjdfA9nvZ7u7BtW/Ub7L/sE0+qxyOp+9lFGprplMO1Au/muCze5z3V9tNuW8xxtil6zcA6/hh/DrljUwMIR+hL+4bvQe9oIfdGW+E070g7YEn/1Z1nWtmkXsJA+RCx5omu0D76V6F76M9NEr9A32irHmBP5lbK27R1H6Qv9nXbaY9EcM032nfY4te/kA1fXJh9gO05pr/xNynzqv9tn95gufU/r/zl7yLpNspvaauX7s36rfKd39QXZP/a1vd/Z52UaXbf0OZMM99qu7WLy65Mfyff4vhpjTv1synOlg1d1PyJfr2O6x7OHBA4JHBI4JHAPJXCQr/dQgMfrhwQOCRwSOCSwlsB1ydcGS5vwmHIS3DA6YDXxzYloTzzPTQovbeMG389NpgXBm1ybJvfTRDPL7QQ6AbMGW50oW85LytsT7sxzD2RosC0n8VkO67qXj8Aiz2Z00R4wsDfxzvcSiLIMGZ0H0IduAeqxBd4//af/dANUv/3bv/1qK1RlsgJEsr4NJEw6ol60bC6V4aQLghgJOlnuFfnTdpG6laDTStbTM1nfBo+t3x6Asmffl5Rpr6xZti7DpM/Z7pMtKnPbX9Bae5/00GfTR1nmttd+Np/z2SbTV2m0XFZtJ8ibujD5q5RXlnMC/TIv0hdc5y/3AM0lXN2mWL8v0ZrbRPKM5/q5zSvpYMcQLZCEEHYQsEQfZVu3H2qgOus69SPZBnv2M+UztflKH1L+k72kL0o/Yn0kvj0jk6gsz2eFyEaG/IZ0RWbIk7bB9yEzt4KGWCX6y604IQb5zYfnXAwk8b2nNw1kZ724B+nLOYkveMELNn34jM/4jI2cgryCCPGfOk+ZjWJOW2x91Ke0f93rm7qsbT8rvz7ZWfZpbXfUE6KGczshB2k3iFDI1U/8xE/cohlpK9oPAtDzm8kHmUj8QR5JikPs8Z17RsZCQnHeK9sMQxTRbhC83/Vd33V6wAMesJFDSV4rw/SB7b+917qaNjW1uT5qkmH7ONOi3ujrW97yltPP//zPb8Tn/e53v9Mnf/Inb8QrOgL5mXUw8tgIWPr3973vfdsHvecdiGfqz5nClAc5kzbHPHBeJ1saQ95JWBPRSJ78g2SjTEQoE0nrmde2lduoazOQh6TFAgN8FeeEsl0wBCAEujbH876DjXker/JHR/B7P/iDP3h6xStesbXd133d121ksiT8auw09Y9X7cGBrqfTdkRI+5TJ17X9rvxs5pm2sCoL5WkCmGvID91FztgCH0lPZQ7xyrP2Y/gUygXhCdmKXUGeoyvIGP+G7WQUuTq00s+uN3WivG5rDPELEYu+ca4tiyqwcdqMspE+/dPXf/3Xb8eH0PaTj895w9TvdPnO+aQeW+2Np25Gf6b2nPrT1XPdd5wrX/uo/j317T0+2vNBpJeLy3o8N/Uf3U7tz1Z90J5MsozdhufK3+VRJtlfrvSm893rL8+1ffuPu/UvN3wPiz9Wcl2NWa+ev7F4JH9PdTu2Hb6ktY5nDgkcEjgkcEjguhI4yNfrSux4/pDAIYFDAocELpbAdchXALAmX/cm1xQCQAMgAwAMUMnz/3KSDpDhdUETI27cegsQzGhRI3OykhPIMU0AM3pvb+KdE97cJqwnoHsA7wqIyAirLLegQt6fgPAVYLNHQkwT557U5zPmuwJeEwDwvSTqBN4o6wqA2qtbRwMm2GveAmYAeugHwBkRLpylBigH+ZqAdAPPgjITwZi6sQI2JhnxXpad36lzAi/mnTJoOeW9bIeWm/XieuaVIFW/3wRd2lIDNlP9E0CawLDJLnxnavdzDmv1zgqMPGdj2Xatt8pzao98T7mkfFY2P/mN1Oms/1TXc3520tdz+tP62+VpgHqywanu6VdS35Wz2z56LqnnkZI+dgz4DmEBAQXIzrVO03wlZ7Jse/7xUjk3wDrps23abdNy1wdO/lb/oO3iyyDq8GWSFMhHggJCgA+EEf+QIc8jL8g6STtIObakdbvbJPHaD6Yvb9m13+j+M5/nHlt3vvnNbz79k3/yT06f8AmfcPq8z/u805Of/OSriGbzSvI1F2WlnWSEWPuntPsJ2M46Tb6l23fSC3XKtsl2zfxpK7Z2/qZv+qYtKpL6QBBBCt3nPvfZtqYlghIS3ehknjfCj/ajrvRVkEg8C5ln+0kwoQMQihDbkFaMmWhvtx3u82TbL2fflHKmLukv07ZWttTvr+yD57B3xo6QaEStsnUv5CgE6GMe85iNnEY/0592X2F7Uk50H/IWIhoSFFlDwD7qUY/aFhQgV+TEGblELrrVtu1CxCKkOLYGsQapDXFL9ClkLDrMNd71jF+IP9qFcuVOAOgxJCCkIG3Hd+rCd6Jh+XjuL+Qg913wwDj2x3/8xzfyFb145jOfuW3Pjc2Srp+pHSd93fNtmUbKdtWPp+5n38J37WHVZ3PfKHGii7EPF+fgy2g/iEx0GF+vP0OuvItPQwboNnKl3fgN0U1bQ7h7lMRKP/f6pSlKL/XXsRnloJwQ+D/2Yz+2nf1KWXmWNCBdiepngRDl6jFr21v7/x4/THWZ+n1tIfvnVdu3r7f9pvHI5Ee7jVf9w8ofd1nbj0/lWY1buiw9XlnpYy9cnOTW9Zr6avV+Ndfs8VGPWSY7apmvxggppyST1eWp/O03prwm/VqVe9KZrtOqr13Vq8vENsOQt1c6MEW+3nLCJxz4+Erhj+uHBA4JHBI4JHDTEjg6l5sW3fHiIYFDAocEDgmck8B1yFe3nWxgYzXB5jqgy8/+7M+evvVbv3Vbmc7Hs8koGwAUgBkgFX+5B9hipI7bfQFgAXAYJQL44qRa8naKVmtQYCJfVwCDE8AGrlagxzngejXpT/KngbFpIrwCnBJwzjZpgnfSiZ7E5wTfib+gU8pFkjWjl3i+CcfM0/clTvpdJ/kJkpmeZUk5qQdEU7zjHe/YwH+AO8Bwt2JMYCTf3QMZLccK2FgBF8opAZME2mybBjEFysx3BS7tgUn9Ttc1ZZvtmMBK1qvLNLXjZB9Zx0yjbeoSW1oBew3oTO2ReV9S9ozqSeAy5TjZT9ZjBcJJeHe5TXsli8xv5WMaaMu8kmjn/ST+87k9sK5lewWOLYiblnXbWco5/ZY2Q7naL2Se3M96tMxTlulfV36p+7BzOmf9lKd9WeuPZV4R+foA+lbINc4OdatLCCAi/Fi8xH3Spv+DkCBSLz/4O/pQiB36T2TnQiZJnNSztotsg0mXLWfbeuoyfQHk2hvf+MbTv/7X//r05V/+5afP/dzP3baFzbakHtlXTz4r5Z++Kf1/+8n8PfmCbvtzNp11S3/WJAsEHaTM3//7f//07/7dv9vIoa/4iq/Yzin9D//hP2wRcpwPCcmoHI0KJ5KOfoutTiECaXu+QyC6fTFR4JCFEOoQiWzXC4FF+SEE2WafCGPGVh35mv5iJeeWQ49HUtdXvm/VF/K8EYXvf//7T9/2bd+2kZ6QpUREM44z4rrHPmnv7W8g8SBwiaKFhGWc+OhHP3rTNeQIoUnfD2EHcce5stjHp37qp24EJ1vJsiUx53dCtrott+fGSoijM0TEPvjBD96iUpEx7eX5yTxPW3l+KGQiJCLvY7PIkrGshDpbJVMmom/Rk/e85z3bVtJvf/vbT1/1VV+1nf3KooXVgoSWf8p91W9PbdOybf+cttQ21/46y+SYjvojC8hL5IstIG8iSbEV9J/6ex4rMoHM5IxW9IGFB8iMNtR/ueiyfenUb05jtmk8134v+xT0lHKjX5Cv2KULUCkX/vcRj3jE1mbYp202jXHSn6XsuZ7j3JUdtU/uNKY2yfHLNPbpfKc0ewzbY7lL5lN7vqH9fI+ReqxkG06LRbKsk52k/5v6l6z/lK++u+dTyiTLtGenK/869XNdJ8tgntNCgkn3p2tX9Y1oU9OdfG+X75Jxqfluf+84nT56x0enLmS7ttXlRtCs0bPTma/cu+222w58fCnJ48YhgUMChwQOCdysBI7O5WYld7x3SOCQwCGBQwJnJXAp+epK9txKLEGG1WQVAIoV4y9/+ctP//bf/tsNeANEBGwBrHDbSgAXwQsIWwFa8mX1PM/xDwAGgpYIAkAuJnUAIYB4Em1GyXp+FxEhfAc443nS8Bm3hOMaz5lGb32XQEaDPXeZYIbE90CHnNzmZHya0E7p5GS6gZlsiwbZp3ZqkGYPXHMCbpk8d7LzSbK0J/49sV/JbwKlLJvvCOzSnoB6r371q7foFUBOwF2uC7R0GyaJuQIup7L5bL6fIMkegGFZBIKarFG+KxAqQaMsm3JJgCkB1VX9Vvo2PZ/t2GBtA3eT42l/sdLNBpyaPJzqvZdf618Db/lu29pUxrSP1X3TnEAv760AxK7LVKbWN9tjkkPrTJd/0p2zHUf5uSn/1PWsw1Sftuu2oZV9pd5NMuF+6k/6L++1vrWe+87Ulq33uWhl0jO3EibyEX8FsQrhBqEDkcNviCTIHMhYyk4fRf9G/wU5AdAPIcc1tzfNvmtFtlrPPZ1u/9F9wSRv0qPe9O3086973es2ooItOR/2sIddRfJlP9X6xb1eANTtOdlU+vaVHa/yVS+mhT3dT6Z+pm5ynXqzZSqRi2y5TATys5/97I1Yoh0h/SDbuJ5lMSKU8Q3PQVa5BTc6gH5AtqIH5sGZo+wiwjuUn7TZ4YFoTiMmU0+n792ntX/IMub7DfSf81Pep570yW9961tP3//933964AMfeHr84x9/etCDHnTVP5/TjR4zMB50u2ciXBlbYkfaA3JhDEC7EB0LycmYjoULRCO7xS0kLh/+cZ8xJfVElpCgbh1NVCxtyHjC6HQjYCVajfKkvrQbpCwfysmY1rOuqQvpYNeUgzZl0cVDHvKQjeAlWjzPkNX/tJ/K69O9lQ9vf5+67q4ElNezWb3Gc57t2me88iy6axSr/gzZuh0943YjiCFWIbX57WJL6kzEMPJnvN6R3Kvxwl4fO+lok2c8Y1+MbFwIg76ymAR7Y16A3lCmn/iJn9hsknkMZxWzyISFFdMiwqnv2Bsrdd/YbbzSge7T01fuySftrsd8qRfZL6z6x/aZkz9e+abuV7qe58Y3e7aR4051KMcmU19kej1uSR3MMq3Su0Q3J5m0HmQdsi0m/VjZfZdlpWvTuGXqe1dyy+tGsk561vlIvkKu8t7d/BvM7Pb/HdjjgY+vGvq4fkjgkMAhgUMCNy2Bo3O5adEdLx4SOCRwSOCQwDkJXId8hQgFdMmJYE+4e7LKbwAozkwCtCDSgEkW52SxpSSAMmkm+CFYY14AQYA4gDuSsgA2gF38NmpBcFAA3PO6AE6MuqU81oOyAwgZeQEY5ja1pOXWxxMx6z3JPZ4nH9Nzspmr9ifwaA9QmkCOu0xsWU18Ol2Ri9Nkenp+D4zo9pzAg5w0J+iT4OyKfF0BPNajgeAsfxMBgGRsXUdkBVEUAIAvfvGLNxCMLQ2/6Iu+aGvDBA6yXbIsqX88kwDdCrRYka8r4rRlu/pt/m1LCUasAJu91feTLqRssjyTjuxFaDSg2ABRt13fbz816UmDXSv5TWm1vBqsbNtRD31vpQN74Nokgyxbk68JUGW7kE6TetznehJWKzDNZ9NX9HflcQlYmHqYaff3BiRbp9q2JzvNyJpsf/MyzSZYUzeavPfdjtpp/Wqd1S4z7W5D+xej3+ij3EZYogefRUQY/SJkBRF8EK8A+vR19kH0f/g1SDtICfoayCBIICJdIfckXT33EPLJRUx7ZNmkz21z1j/brf2F9/DFEMovetGLtp0HKPfTn/70LSLTs14n/Z7avPuCtKNMY+o7sw1bX/b0s9Nt36Is2t64Tt1pWyJf2XkBQul5z3veto0tYwr+GYmcZVb/tO/sM3kHAgsynihLdAWCjmhoyERkjW6RPpGc9HeMp9CD1Jck4qf+o2XYMkv/d843tP/xN/XiLFwWRr3+9a8/femXfun2YWvlJtxXPmxKO0kyokff8IY3bLLGPjgDluhJtvNFXtgjslIXicBkPEm7YJ+ehwzph+6SBlsRQ7ghV0hbz21dyRF7dXEi+kD70W4QrJCx2LqkJL/1B9znHmTep33ap23ENOWnHJfKp3V70nWu0RbKze3MqT8fSGXG3o61m3xVT43Cl3z27G7SME18GR+e8dgO9PI+//N9Tvf5X+5z5ccgYT1z2oh9/Bz+Dv/W+rmyU5+b9KdtuZ/VtpEN7YLOQLi+973v3doPf4wt/9W/+le3ucNzn/vcLXIaspgth//23/7bV+Rr+8fJv1nGlf9qP9x99bl+vMc6+TvzzrJNfV33sfye9HFKP/v2lS6mHU3lSjl0u07juc6z+5vuR7rOLY/JplaydKxz7p0u40pf9uS3asMsw5TPagy7ktslaeQzmz4PZ7ZmFOsmnzgTNsdP97r1XlfYQurGlf3GdsQH+brSpOP6IYFDAocEDgncEwkc5Os9kd7x7iGBQwKHBA4J7ErguuSrJEBPjFcTZSe4gDBsrcZ5X6wmZxs+CFhWjBuR6oRLUIK8zE/QKCtjJIEgEH8BrwG3ASz567mCTrzdDs2oI34DqHDfc2fJn/yMmPU8PQA6nuHj2V2A3fwDOOI7EROer0c6XJeUFVzKiWWDoy0DZTEBNXktgYUEAHJCLnCSoIOEQl/zdwNVSSza5glMO8G/hHydJv0rAKHBDX4DlBFRwxaXbCcIQPod3/Edp0/6pE/adOszP/Mz70aiWr4mJlqvbZcGAVJOE3nT4PX0+wpMuOOOq0gormV6LedMJ9uddzLiIhdHTCBctlW3sXWdbDzlkfplXfbaLZ9pwroBoZVs8nqm1+3TOrUCY8/pu/WxfF3Oru85ALLTs70TSJPwn0BBfaH2ahv4zh7wpj9rHbr1llu3beDSjledxaqdOl91h3R6EYL14u9kf1Nb+mzLdwWcKpd8frKlbv+pfSb/lkQu992GMm0GAgPfREQb5BkfvgPYu6WsxEbaMmlDPEDe0WdArrkNP3lBFkGQYO/0M5BLPEv/RJSe23bSN9mX0edMCzK6Paf+u+s/+WvThmgh+vClL33pthiG6L0nPvGJp7/yV/7KXSKPU9+nMqQ+Ufb2Ud2/ZP+VbZ/teU6/20erh6kj6TdTDlx3ERBkM2eRQspA0LDdMCRS1qm3X7bMlmHyN+aNPtDfvfKVr9yiSCEQPbYB4g7CkA/9H3KnHOgBOsUnd/NIv5HjAtozf6ed7i2+aZ+cMidNjp5gu2Tk89Vf/dUb+YruNpmz8v+tn9gd9oAMXvva126EP3qH/Dx3lUhi0kc2bH9N1DgywYZ4B1tk7AnBxj2ITwhh7IgtZSH/2r9O4wevpX+zHukv9OEuvmBLarZi5px6zhXFJ0D0Mm5h1w7Gxikf9WjVp03l4FnHBEarYqss+GAbYGQGkQ8pLEEMgco42vwotzuc6Nf1W9ofuoUsjV7Fb/EP25B8ps14nnE1/ovxGoQsH75zHZtn/Hzf+953i1zm9+TLuy/ruq/6q7TtXNCkHbNIFF19zWtes21hTXQ2Wwuz2AUbwoezsAJfx+/bb7/99CVf8iUbMdt9Wpdh+p323vqTfsM+POWevrT9iPWc0khbNb1Vf8j1HJdmHfb6zOzLJ/9r+3Xf3DJc9UH5XNYxffN0Pcufaa/0pfuGtMHWwe4f1a+prKmvk8/PMXbXo+1/9f7UX2e63Y+lz8rytUz3xohGrG76RATrjQXCU7uoW5tPueXOM6737PZKx4/I11UTHNcPCRwSOCRwSOAeSuAgX++hAI/XDwkcEjgkcEhgLYHrkK+e+ZoTuHPApjnzHIQngBPkK9vAAW6wbRcAB4CZ4GBPcJ3IJ6HnxM38EwR3a8eMcLXMbvVHXQDhfEYQifQAwQCMeIYPv02f93nPdADaM3JAwJhn3D7ZM2kBp4yecPtktz0GrOIe/wRKKQuRLDzDh0gIgCkBdeVF2Zi4kj73EzzdJrY3JrUCLdOkvCf0Ccbk8+TpvQlMSrDGdmvCwuv5N3XK/Bro8bqAPwAiETUQ+p/+6Z++AadswfikJz3p9NjHPnYDoDsNf7eMUp/UhQnUaPIwZZMynMCLBn4S6M76r+SqvDqdbNcEFLv8Ddbt5dntz+8GRyYQaAJPlFkDa62HK1CpAbjU55X8V3WbAM5J3/JaA5j9fAN0WY+W+XTP9FK+7VcznfSPl5CvLYss78rOuy3aVvN312lV1r3r+nb9yyTjVS+GPFLvJ//W/mWq96S7XTd8LX7dyC58P+QFUYl8IFYgffi4dWee1woZB+kEscNfSAi32KQPgIBwy1HySjlDvtEX2S9JlrjQiPv0HRCxRO3h/9ie2HMTzwGb7bP0iSt/zXUj/SCwIAV/+qd/euufnvGMZ2xloI6k01tydlmyT+l+avLDrUvn+o+8P9lk9gdpH+rlnh0bSfiN3/iNJ7bApR/+h//wH27Ri0T2ZX38nvVNkN776XPUZ/SBMRTEzw/90A9txzmgK5DckFdETxMZ63bVjB1of8ZZkEN8R9f4p05MfcqeneXzK7/cskZHKDOEFh+Iefro+9///lflmPqmyWZJCxuDBOM8ZBb0QSJCHvKPBXDICdvAVjhblq18+YuseJ/FEJwJyzssYECORDCyUwbjLMZQyAlb8l/rWxMqljX9Suux9zxKg3aiLpCvL3zhCzefQAQz8iHSMrepPme7tot5qFPIAZ3gg8w8c5XxLeQ1PkMCFH1BPkawUjbed+tr8qDe6A5yg9RGpyCqISeNuPboDp530SRtwSe3IyZ//aXbMvMOaaPTtAntMPX36ZfTpsxz1V9132f7Ml7Hj3JmM7sS4LdYyMCY0rNneRbdYbEfZ8Dy/MMf/vDTl33Zl22+Th+XbZB9epZz6usnHzbZ4jQeWV2b/Mi5NFcyMq3VuDJ1sPPo9lrdTz98M2XPdk8fm/n1+Lnr27Jc9VWdV6frkTouRLB9V/KjHDlXssyOb/K9lb/MPrzL3eVLmWT7nCNBV75oI1452vWOGwe3sisTkbD8voFmbzZw41ou/IN83V6/cf9u+nEjWta0j8jXVS99XD8kcEjgkMAhgXsigYN8vSfSO949JHBI4JDAIYFdCVxMvn74jzfQ948/cicg3EBBTrhWk3uAHQBCojfe+MY3bqA1YBcRB6x0FxxsEDgne9PEz8myk+gEvZKwzcmv6WSklpNczxOTeDXCVqJWAJzfkK8AN54DRhncho17RgwIwFMGQRqjYjdy6sZZNhJV/CVfSVne8Vxb8jBySgCAfIw+ALCyLqQDoA+QyHfyFOSXFJbsNcpKmXDd7ZqdkOeWlitQLMEMykE+GRmWoEUCUns6lGCnoAqAIuDrq171qi1KAtAOIpbIGgBMwMAVEZ06nPpjGaxb6hTv7JE8EyCyAp0aGFqBKW1LExCU+n7u+buBGgGU2C4JqisbieLMa6rbZJ8deTfV4Vy5lZcA1arOWXbyxU4AmHk+FzhYV+s31etcXVuH0m+pN92uezq+yi8J/35m9U7aWPrqrK/XtzKBl92YcUxlXAFukz7ZVgnitZ/NMqUtTNFD2fbmZ3n8KwnY9U6dTr9kmt2Xcd0FNvh0dMdIVogCCBOIiyQvPNsRYL7PIQfEh/Thr5Fe/PYcV8gi9dJoVXxuRn1aBxcAuXAIghcyw3MWPSMUmeC7IZHIF/KN8xWJqku5pb5OeoQsJttN/dDGIHa+53u+ZyN4yO+bvumbNv9LnXg+iYm0vZT/1H+nfqUOpl1lPVo/8v3Wa21hZSt3sY9S9LRvxwvf/M3ffHrLW96y1ZXzX4lgZExjH2h66ngTu9Pilqwzz6N/9HvImgVskENE3NK+kGSce4oeEr2YuoguQPy7PTVkGR+jrLP9z9l6+960X++lfWFPLJSir/6+7/u+zQ5YcEc0KsQdZXLRhe9TV+zPs3CpD2NHdyzB5qgnNoAtaV/YCEdbvPOd79zGYUSPQpCxEwZ5URa2lH3Tm960yRJiDWKYxVpf8RVfcbU4jnKsCPkcw+3p10oXs4+iPJCvnI+MrnB276Mf/eiNRE6CfE+vJx+M/NAHts7luA8i741wdbEe6aMXks38tr/E7/HxyA39FW2F/6IN+SA/9QjyOHexyXJRHvKlHT1vV19KOWlnxrs8R1uycIEFA/jGc2TQuTFN98HT+IN6Uw6iodE7tnenHIyd079QTrax/sEf/MHNDiH2aa+P//iPv4uPoy4sxlFu/E19uifka/fnaXPpy1bXu8/LPjLTbrmu+t69MY3v6OtWvsU0JB8nnzz5+XzuOmOtVd1aNj3OaNl3H5H1c0clo7d7vLzXb03jkyxL1zXbZu/e1PZTnaf+4G7lvzFgvNpW+EaU69304cbY0qjYK524sevKXfKCmh2iZc3DtA/y9ZwGH/cPCRwSOCRwSOBmJHCQrzcjteOdQwKHBA4JHBK4SAI3S75OE+68lkB3TpBdWQ9IyDldRMECFD/sYQ/btukDTATEEXRZTa5XE3GfX91PgDcn+lM+TqwF9ht0bMA6SQJX/JsGgBPAk9tGcp8PaQPu82H1PxN2wFzAG94xYoD3JIONquUeeQIQeWYX+QGQUTdJYMA15Mn7yBogyLMBuS7Yb7QH6fKP3wBtgqOCyJ5ryzN5Ri5AHfn64b4EryA+9/I5ZcjfJMoTfEgg1HbiWaI4AFlf8pKXbGkSicE/QFTOGpQozrQm0EsQvsEF265JpJVhNSHQAMqeQU5kgvn7t8G0vK+MzgHnXYYEgrnXK+9TNtlW0/VMe+UfGszK/CfAxzpObWN+DUppW9gJoDPAP/UCTAUs9uw/z3peySyvN8HQbTPpiDI6Bzim7/F76kMTi+nbuu57AF/6PmWX8p/89wQ+Zt1bB9MHpt329bR15dS+u2XcAG7KcfdeMAAAIABJREFUIbfFbB1vXc2y6G/Tz0I6SLQCyEPyQCqiSxBARrXiT/lnudAn/Cp9GGQYZA9/OTcS30S/xjOegZh6kXWZ2nAEJNna7wZBiv5BZlBGCBe2MSUiELKAaDoWOLkNrtsSZ5Rx6sZKJ1pn9NnIiCjE5zznOVt/wG4WT3va07Z+RX/SPnYiVMi3yfcsV8ogSeG20/Qj6T9ahlmmVcSV8k177O/4GfTl2c9+9rYdMGV7ylOesvVBtD/9M7JwcVNupdrjkT0fSrqMEWjj7/qu7zq9+93v3kgiIm5pY/Lgn2fQ8hwL3SAj0QX0g2fYQQPdJEIa3URnKSPl87NaBJE2mnab5W57czEDZWA7Zv6SJ4QoOkkdLLvvuvsItkc/zzmc2CAfZMD7lB1ylahDyC/IQIhVto0lOtH+n0UAjC85mgCCEbkx/kSejI0gXx/3uMed/s7f+Ttb/dPnta/Vd7iYYPJd3fet/L++AzLvWc961lafhzzkIRuZlwvbJn/ffd/Ur1NHztj9R//oH23jQ3wdMqEfZEzn+cCMPdENCVDai+fwV+gJWzKjK5DD+DHkjA/hmRybTOObLHvqjvabsnKBjuNH382FcCs9y7Rb/pOvyHI5Xuh+eKoPtoW/I8ofnXzUox616R/jitzWG3/A4gh0j0UvGcWsn7MMPe6d8p3at20x20IZrPzsNM7osWC3Xevc6v7U/67I1x5z5JwsfVA/13qQfdPKL7Vv3bPL9PFZ77yefm4aH3Z/2WVcja3yudbllu00h53K3rq9SrfHiC2jTHuLVr3xr7cYvpLHjWhYiVeiXbMsqadb3jcI3e7Tt8s3Fijz/kG+XuIljmcOCRwSOCRwSOC6EjjI1+tK7Hj+kMAhgUMChwQulsC1yNc//vDV+VHTZHhvMp4TVcE4onZ+5Vd+5fSGN7xhA8MAAAERiYgATDOCUzDVieE0qW2QdgXU9uR5bxLvvY7asjyrybsTzyRtBXE72oU8BH/Mx/en8wQtv+d4WRae9cM1I3GNODBq160wjdoFcAN443lAJQli8yY/t5t2O2dJK34TberWyYBMAHa0Ix/AKLdLJj3ec7tNiV7AA0FSJ+XWfwJiUscAZtkmjq2GPbeNs+QAvQF0V0Rr5uN35dkgBb9XUQrcm0CX1FfbfQJQU587nQaQVqCP5eX5JDomB2AeWUfea/0W9JpAwdR90+Nvg/VZLmXQNtoAUNrTHujTdUvZpO0A1BMJDVCK/gEes50j+sG5fuiuYHvXq/Ug27HbN38jswTOu2wrxzzV13TTL6Sc7wZQ3dBH220FWrfPs4ypH60jK5l3G+Zvy592MrV52sZkE6lLppXl450kX7uf0JaUi34MQsJIOogqwHS2nIRgdTcD/KXbY7rdfG4nCOjO9pQQFGzzC4EC0K4fzKjW1u+Uj/XaixCaiMn0G/p6t0VmW0zIKMgmfCVlYkcA+ljKmWRB61Lqbco829K+Czt729vetkU1IgOiCB//+MffhchqX9H21rIwH6/3opAs3+R7usz927p3PfM5y5z+McuhXtF/QhB+y7d8y+kXf/EXN11EB9hSGrIK3YCERU8gsyQ7LUP6i5V/sCyec/r85z9/Oz+VtDiDkihbiER1n79ub8tiAnWdyD7GWixIYfzFM5BxlJHdIygnYy/S6r5PHWl/N/WZ1iP7F+TEFr+vfvWrT+94xzs2u0InkRWEMMQoskN/sUHHKsjf8455hiMGiBCFTIVAhLiljkQavuxlL9uiF5E1xK5HEzA+oD2oF+mSDhGbtA9ylHxl3GJ7JCHffm1vXLDSx8mnUl8iKF/0ohdt/TDn9f7Nv/k379KH5Dio7TTbpHUceaOPP/ADP7AtyKC9qYeL39wFxfNXaQMjollAggy5xxjOZxnD8T3tJ2Vj3bWNSW45tpn6bscy3Se27+8x0p7teG/Pr6XO6tsyzRxbuK019of+IZe0C/UYWXnmcvrOtPkkhzvfvfbNuqzGS62n7csmmaUPaZ3K8rRP3nt20oNuE+1j8sl5L/u8brP239MYyWdW5O6kd5OcWv+msU3afN5f9Tsp3xyPrco0jXWyrJfWpW2r26Lr33oJEdv1M1pVkpbfOafocl6VFZIVIpYI2NrG2HcO8nXl7Y7rhwQOCRwSOCRwTyRwkK/3RHrHu4cEDgkcEjgksCuB65CvG7l3Y9vhnBhOk+hpspYALPdJjyii97///dtZsB/4wAc2MBxgGBCXqAYAIACzPA92AnacrPWkcJpU5sSyJ6f+vttE8sb2rAkSd15NVu2BI9MEeQKGekK/AgEkcHleEF6SACBI0CW3TOY+oKVRtYCS/M73JF5tO57lO+kQMeF5RuQBkMrzpCP5S3khWrN8Rs4aPZJn10Jm/IU//xdOH/txd55zK5ELwMW2iUZcAJyQP8A/W8ARJcx2l5wlBwns2bdTe06yt84Cfz5je6/SaVCpwRPSScK9wZIsS95LPVuBMA16ahf57so2uxxTdEg+k7opcNgRI2lLExiYoNkeQN1yyPf2wCSfg2gAaOZcNraXJLIIQgFgGR3F70iaeS4mvwFS9wj7lIHfLWsT1lMbpC9a6UECeg0cti8wj5RP68rUDpOOZn0sW/vUvY4ky5C2Y53P+bGsd5al00p9zn4g5dn25lmDkJH4CYhI+hk++jHPNXQ7Ybd1x6/pA9EdzzlEl9AZiCP+8iEiDB/lTgLdV7R/tx0SxN7zD6u+jXcaSBb8h3SiX4XggSDEL1NWItkgpyizW4Wmj8v2yu/6iWwHIrxe97rXbaTaIx/5yO3sTAheF9WYrn1Q+9SpXu2jV3Y/6fc5PW3bbDvL93Phg+OG9tn0d8j5+7//+0/vete7NuJQ30jfhk6wg4QkFwuDIDn5oD+5EGmqp7aFTrJ1LLuFsKCE7Wrp577zO79zIyMhUfnXiz94n/JQTvRb3Wfshd4Tpec5wuiNkdroOmV0C9ypL1QfOop66mPddpaxHh/0kfKgk5TZM1a1OcpLGXmOekIOo7NsRwtZDEFIvtQHWfzkT/7kVhfGjESQUg/aggUIRIJDOns+MuQr9kzdeP/JT37y6Su/8iuvdgSRoGx/kz435ZE2stdHta5TVxZ8YDtEBNNP/b2/9/eutrDdS6vHKNm/OL5GX4hKx/6RpeMcfQZjLPQS/UQWkNn85YM+ubPJtChEvco6dXnTX7TdtT9sGV4ix6lfSR/afqzznGTotdxxQtl234Le5pihfYM+o33ryudxvX1sym2vH53uTTK/tF/PsYT1ygV+WafVOPMS/Z18xTkfvupLe7yxknv78kvtN21sqv+qLitZ5fWV728dyjryzjRmONen7sn3kntZ1k3HPLPixsub7tw4p3UjZuvMVutwVc6KkL3aypjzYU83ImIDEb/tttsOfPyShjqeOSRwSOCQwCGBa0ng6FyuJa7j4UMChwQOCRwSuI4Erku+fuSjH7la4dqT8xUw0OBmgvsCOEQr/Pt//+9PP/dzP7cBmYA/kGkQsICVRhMZdbmqY086s0wZyZCTv71Jb0+2+9kE41agTz5juZ00JwgwAUMrsCjLtQISpnf38rVsRu9J4vKOAJPbdELSEllhVA1/AasAPwE8+cvHc7xI2/MT3a4zgQfTI/oCINCzyCBfAUoBAb3uto2UCeCWbQP5R2Qj4CzPubVmyim3sm6ZeSYvZcptIbu9G6RpnV/pknLfez7bq0GzJC4m3beN9iLn8r2pHitAK+08wcYkXzviRTlMCxIsa5anQTLbp+V2jrSlHQGz0YmXvvSl23fI+Ac/+MEbmExkN9HS6C7AM4A+/oWINP5CTBlNNfkOy5wysa3athpwy7o0YMbvqW7tX7rdTFObbb8w+Yb0kabn3yThU5cmvZ70aWrH9qF77/nsni9M353kmOcU4hPwU27PDsFD/0Jkq5GuELAQ9JAsPkfZTY+20AehJ/gTIqXRF8gfiB2IS57pyH1lPoGiqdfWo9v9XD8w+aT0F+qmf/HL9KkQXmyLCyFDfR74wAduEeDUBQKmz2XNdFLPso2RM+e3v+IVr9gIsC/7si87ffEXf/EmK9PL+qV81YO8P+lZ+8I9n7zXX54bM7SethyntuMZz3zlTFMWkkHwoVNu54qv4ePWr/RxkIfoET4HPUL+nv/rYiRkZZ/JX8gzFhsRNYqsISdpu6/92q/dokAhebOvTl+V4w7r6da+kJuQc5CT2IkLnfCFkIGWDV3HFtxCOdOUfE2ZTe3LNfJFHughH8YL+GXeRWZ8d0cOZIlM6dvZOpvtg/nuWbX6c6JXib5+xCMesT3zN/7G39jsEhkyDmEBDhHgELH0CW4rjgx5jt1W2O6Xcabn4iJPd/Cw7R0HadsrfVUObZfdr1E+/BBt+tM//dObrL/t277t6rzXS/R5ykPZkz766ZbC6CX/7C8goB0rTXbW/XjW1/6/ycfuA6Y+a9UnTGOQ7kezT+vxVMq9++ouR6aTfbhlyzEX705jsLS3qU9vu8t6TzqUY4i9d6d+/ZIxySSDyS+mv8/7e+OvrFu+M42DLvHF+UzKNuvZbWgZUo9yjNP2uqdbUxlbfq1/qzbLcdxK97u+nVbbnnU/N87Y8yG28ySH67TR1ZjSc2CDfM1yW9a7+EeJ2x3Ee5NfELz3vu3eBz6+aqDj+iGBQwKHBA4J3LQEjs7lpkV3vHhI4JDAIYFDAuckcDPka0+yG6TMydbVpOzGCl3fTZCB9412AHz7N//m32wgMX8hW91mji1DAcYk0QR3V5PZBmIyT4AUz7ZKUrbBJtIGYO5ICCe+OalOsmIP6OkJ+wqcmCb25ifwxTMJfk3AdKY/tc3Ungm+JMCkPiXpkXJOXTByANlJbnIf8NV6uP0xACRbBAKKQpbwF6AQkNZr6AYANu+TNuCo2x57hhlgIoCx5Mh27u1/vfMM27/0P/2lDUzNyCDlkdssQ/bmvwYPEuxoeU+yNFqgbXEFiiQgkvpo2gnapX3xvcnOyf66jG2LaVc+m0BrkjS2d4NyqT8tL9t+AmW6jtpZkoIrmZMPOgIQ/z3f8z2n//S//6fT/e53v9NT/tenbH/RF9JBv1joAUHLtoyA8RD2bPn48Ic/fPsLKSKhYHknPzHJ0nZOuabfU5Z5Zp5gOHlkG5r35DfTrvd83UqXlW2CmZlOy7z9lO9PfQzvenY0cuST9VrJTZl1faayck0/jn+RYIWwgZThLz4FcgnyirTpO/AVbpWOLvAc2w67KESi9RM/8RM3gowz/fAn6IhbTE7nVrecbdPWg2xTnllt/7vquzu9zrf7Y+VE/fCl2AfnrbPl//3vf//T7bffvum9vrEB0i5H+kzk/C/+xb/YtnvlOudmsuUwftg2c8FGtpfX0pdlX5a+0f4nQfTUvdarlG/qWdpvblPdfijru9dXax+OX9RF+5IkGSFLIb8hEvE39GO0O7qGnt33vvfdPhCeXKOsPINOc2YrCweIYOYvPg7ykYVGT3jCEzbiFQJ3GgecG4dw33K7HTe2QHmJFoXsdYteyknENJGlRH67BW3KNXVPOWZ/4biBvNzq3zJAEOKX3/KWt2wfFgzwDPIgytVtcSFhsUvskW2Mf/RHf3Q72xYfD/nPX3Q5/ZVHXWDv+AMW4BARCinL2INnIb+RI7shYBcQuOSLLveYofuw7stzkUH7afXZZxjjUI5/9s/+2aYTL3zhC7c86R+0ialPST9geVpfyQN9nPqAHjuk723fnn24aWW/0TaX/XjqhHU3ry53+oPs87rP73qmnXdZ1a+pD8l2nerc+pwyynFBy26vb+zypP9v37vyZe2Tp7lHy7b775bp1N9kP5z64rPpAyfZTHq3ujbpWJe5xw2pI9m+eT37jZUMVrKYdKn7h2yz9gtpt2kTk360n+h3J1lwLdt+asNzbTCVZWr3SRapE+0Dz5VlC4YNlNuti7eYWbcdvpHIJteDfD0r0uOBQwKHBA4JHBK4ZxI4yNd7Jr/j7UMChwQOCRwS2JHAzZKvOQlOgGKcNA3Eq0XKibGgBFFJnk1GRAbgOMAcwDlRD0TEAohDvLm9bE9UBf95j+gGt9xjazfS8FwzAETS5ZOE4kQmNWCUk1bLnu/lZDQn9ysAYAKU9ibOCfB1/Xui34BBgmDZln63rjmxT2AhyyqZxLsdBaGMLCu/Bb4FDjybDlDZsxYlWDfy9I/+aPtwz22Tc/s8ozoAq0lDsJd8+O15cUY0QrwY4QKwS9tDzPEBgEWnAG/dBtE6TMDKBAo2gJbRMqn3kjN5zWcpe5IWDQKm7iVA1zq0Ai33wMxswwRYGxhNPZ6Aobbxtp8sQ/qNCYQT5JsiL7Q9dOLNb37zFolHFBqLNh760IduUa8A9ZLqbncOuM85gRAiRH0RFYnciT6CbINs4EPkLHoxgaRt71PZJ9tsYi7fy3t7nVfKvAnblS+ZQMZ8NkG3BtPyuVU6trFbP0tYpr5OdUrd0i9knZKoIFKOtmPLVL57VjWkEeQi72Pj2DH2zT/8AMSLW63yGz2g/bB/yA6IFiOgIWEou1vG5tartnnaXbdx6nr61AQrWw5Tev3MuTZQzpO/4B51JtoQIg8yEGIPYpr+FDshsjf71LT/bnPsDXLun//zf356zWtes0XRQn5hc+5Q0eBsg7rKyXK3PSmTXMDSfmPVR6ZNddn1J3t6mXWf2qH1M3XArf6RN2MPdFR9dUEARCp+hz4N36SPyv7LsYu7P9CHMX4hcpZxEOMY3pNsVJ6TnLP/SrkrW/0otkFZ8YfuXvGhP/jQ6ff+79/b7A3bpjyerW6fiR25oCTllf1fjxWpH3b7q7/6qxvZy4IAx3y8h/1RX/TJLcJZAAH5jG0zNkTGbI8M6Q8pS9/u+Mb81CujlCFcqcvv/V+/t9ULf0I5IMbxE/xDrtgDZC5EN+PN6UzYc/5sTz8pHzJAD777u797G+Nwni/+h7z2+sW2nfydfe9qoQHPTP3Q1F+t6th16/6v2zvtvH1L9jfZt01j6rRb9faSsdhqDJLvaieWL33Fymeb7urZTLN9T/Yntomy6PG01/f0ouWYvy/pP+yvrGuPU1dyzvfS10y6M12bxhST3510rP1413M1xvG91Xjm3Bgo7zcJOvX1e/2p8suxUOe/Z4d7YzLf285fveVOu2877/KmzFb95F4fu1vWG9sMQ8DmtsIQrG45nD7sSp9uELBH5OulVnU8d0jgkMAhgUMC15HAQb5eR1rHs4cEDgkcEjgkcC0JXEq+AloZ0ZGTopwwThPLBFGyYDlRbMCCdIyIBCQmCgNQDoAMYBIAEqDcD6AYhElun2akA5E5RBbwF+Cd9ADqiOAgnSZfk+TJyWiCKwkGdT2cJE5ARE929yb207Mpywbepkl6Al+klyCrv89N2BvEWAEvAnwJtK7SzrqtwLqc7JtORuiQn1syGinrVscC1kbKSsCTDvoDcCwRK1jMX0BddMitBm1Lnuca97zPb0gKAGfuG6WSOj6BiW0vrS9Nvrb9TO2ccr4ErGndmhxGgoUNgqyez7qdA9L27jegk35lImfQC+ybhRWc88rWkrQvYPwDHvCALYq19ck08TOQIZBQ+Bj8A6A894m04l38DGC4Z3via2jzjH5soHYCc7MMDZ623kx+JN/v51eAa7fdZL+Tzk5tbB2zbFO5aQ8IGuQISSKJ0CCzZc725bskS26V6bbkkC30A5JAXOd52sKdDLBL2ke7pO/C90MmQSrhH6gDz9F3EMXHB8Id8pWzLiFj08e6EKN1s+XZfUbbROtF94nn7GYPEPVeEpX9PPnZPiw8eOc737lFGyIXCFg+kHrIAF/X/Uz2g8idM05/5Ed+ZNs29bGPfezpcY973BY1qK/N9yf96fRX5Oskt6lu7S/V1akcK3tKm5nysE2TfOW5jj7rdx3XsLgMApwITHwW3+nD7K/QY/sp+hcWEqCf+CD0lchTdBXbckEI9VN2RpTuRWsqD9/LCLau/x9+6A+36NDf+M3f2Mh2CMo/+H//YIvU/XP/w5+7qjf6AmFJWbN/7f5JMhpbhoAmahWfzSIYyEdsj7ry0TaxYXSUvNFX7N8FWSyQIXL7y7/8y5dEtIR26se2aOwjd/qq3/0/f/eqPdgNgYhayFj8/+d8zudsW2kTEZtnyU8LzdSNyUdOvhedwIchC7YbRg++4zu+Y/NDGT2+GltPfeVe32D5qDMyzfOpvXdufLCyifZl01jH8qp/k420XFt/pjq7WE2b7oWUU5lX7df9dM9PVj5f37rqy61zLj5MPTHdPGt2KmP60W6r1pP2r5f0H+0rJz85tUmPGVbjhGls0TJf6eBU96lOea37hPbV2We370tda/vohYA5Bsv6TPmvZGqUei+AnHzHOTlmeX0/yde2I8vUbbvnD1Z1XpXt6vkb5Gv/3iVfiX295U5Y/CBfVxI+rh8SOCRwSOCQwD2RwEG+3hPpHe8eEjgkcEjgkMCuBC4lXwG6mBjm5D4nd17vSW+CLDkJzQmeoGWmnd/JF3IFYgSw9z3vec8G1gGuA4gR4QbgS4QakRJcJ33SpdyAfQBcgE2QZIBagGgZnePzCmsiWClTRhHw7BQlmICvMurJc07yp3sJjnYDNiAwyTjTFzwSqBV86DrmRLoBiQn8s27em4DzS8xvmuyTZkc7Wc8Gvc3X9sm6c08d8GzHPFcOsBNShmgbAGbu5Xm25ElkD4QbQDBRNYDe/AYg5a/bmApeJCDO+5RhD6j1PevcOpM2leDlBIq0/U2go/mpp9nuCUxN+pH5p06solMa4JnArCxH+pFJZpOt0K603w//8A9v20kC2j/1qU/diCTaK4mztjt1DJ3CzwDqczYgADxkAAQVfoN0iIBiy8tP/uRP3n5DKuJPpm2abfeU154P2Gv7yS7T9lJfUpbpF1blaP1o/VFegtmtM/rAfk55tmyyD3AxxUaC3JA/bYlNQnz81gd/6/Rb/8dvbdF3kKdcgyjHPiGk3IaUyDgImCSkjGiGqIFUh/DCD+D7PUucaDYi5dAXSK702+qh9fYc6NbnKTLJdJoEbRDW59Ie9/zlni23z8vf7T/SxpAleo7tICf6T8gmoleRa0ZUWl6jOnn3ta997Rb1CoHG2aNEz+IXXZiQPls9nciVto2V/z/Xn3RfkgSkvq190HVlrjxbrvazlkHdSd/oNfO0T0LH0W/6Iq4hd4hMo6/pc3KhUG/lq7/hr4vk0Okso7LI/tL30r7T36ib6W8Yi232+Vu/tUWssmUuO5WQH8QwEbFE5tJfSlaap9uDs6CO3QkYy0HAYps8C6GLDjGmIy3q77EFLMaAfH3xi1+8bRnvtsQQpJ/5mZ95+lt/629tC2VcVJf21kS0NqBOUy4ISerGltx8OPaCvh97+NIv/dLTX/trf+2KEF316ep72vTkU9MGJZaf/exnb/X7hm/4hq3vos3b37bupr5n3qnTvpN6S9tRV2QHAZtb7E/2kGlkX6JerMazqzFCvpf9VPYnU1+z8oG58IH3mnzN/LL8PW5J3W/7to5pP90f5OLNLmv6wsy3Sbz2I7Zxvt9tYF/Tep122/2Psm75T7+nsUs/N+nc9N7K33b5eswy+d3UuxwHeT3TTB3uyM+pH09Zti7kWCHlkDq7p79dV/1wkq8tz5V8V/66bdPypE5MY4/uQ1OWk310O53rT6/SvxH1ahncdngr37Yn8V3/bRsPH+TrnniPe4cEDgkcEjgkcA8lcJCv91CAx+uHBA4JHBI4JLCWwJ8k+UouPaldTeR60pwT2AnUNNIRkBKChEgBCFgIWSJHyBewDzKWs7oE4iFeBIvJk0k2IOZErroNZW43mxN+J+N7RJrP5zMNQCRI1qBWToZ9bgJfVhNx30/5upI+z5jM9xvAW2lLg3iZxwQK5qQ8QbisT07st0n3HXefdPczWcdMt8vjc5I8POt32tpzhgF+8yxZdY1rfoychsjnu9sx8iz64vaqRv4AaEL0QGZA1HEdwkjQttt50pEGb1I2qzab5JeASQIwLe8JnEuQaUr7HLiWANakm1Pbps1leRtIsz0B/zkj+lWvetUG/AOWQ5Aif8+H3tN380M3PBfTrWwl/X79A79++vX/7de3tseOiECDZHKbWogqtw1twsd6N8g62fBkew2uZbt1m6TfyXrlc+2bGmSc5N/RP9mWqQNJLrVv80xJbAiSicUOEK2QePh0/DgfysczbHX64T/+8EamYEMsdCD6GFICWbs9OO1BvhAKRBIStUb/gI1i57xLO7HbAf0D73tGtGe/Ugf9pPJRv6hrLlyxjWzPaZGCfc2q/yPt9gV79tjt3D40+5RJr7pP9RnqzM4QyI4zMNn6lX4VOT3oQQ86PfCBD9zkZ99BmSXLee8HfuAHtm2++f4P/sE/2M4fhRRvUmPyV5SJ9sn+OJ9LQqF9R/qCyXdO9j71Qcq822mv3Xyn20QbSftp2+3+yv4IvwPp6gI36m7kNvJxZwVtysUAE4ngtdWCgZW80l67f+K36XpMgDtPQIryHXvDpj3TFt+r3WJz/GPxHGQ/iyiweT7YMVtWQ7p6vjL2SSSteoefYGHNT/7kT267FBCZjU0TPQzxT/7saPLZn/3ZG3ELUZoEdfZjaWfaPeUgXXT5ve9977YIC/IXUpczwN2OW5mq363XOY5NH9D9YOoIbU+/8qxnPWsjsZ/xjGdsJDT+rvvrtu2VXeRYKL9j7/RtbDnOX8bK+NLsJ61TEprtPyb7mHR9ssMeZ6h3bYs816Ti1D/2Nd5ru9iTW5dnGgdl2bqNU77WxWfaT6sHe2OB1s8e93Sa6sDKx7curHyxz2X9sj7pEyb9uqRtum4rP713Pfu69lmpS20bWeZeBKOudT/avnyyd9MlTfv07hv2ZJN2c8l7WcYu7+QvMv3WpWzzSa+u3r2xHXA+0/1p9ytTnVf12+TPlsg3/m3ka5KzNyJlt/pG5bSbAAAgAElEQVSdbjnd6973OvDxSw3ueO6QwCGBQwKHBC6WwNG5XCyq48FDAocEDgkcEriuBK5DvkpiTpP8FeCYk7UJwO/JcqazAg0AqwDn2QKPiDeAPCKbAC/JD+IL4AoQmEgIiBJAewA9wbNMmzwpG4AbRBpgYE8Ss1xOcCcQyecSnOvnBJQEIiZwpcHrBBJa/gmQ9ATYuvF+n1nZ4MQ0eT4HBqyAqAZPGpibACDlcU6HE2BoACDTaF1aAV6mkXUFYEbPjJqFXACgRUcAmQGDueb2faSdWxumjgike24f+gXp4zaN/EZnPXsYHey0uh26rVrHJhn6zDngL2WYsm4wNuu40pO8fg6cmewpddT7kj/Insirt73tbRtpxL8v/MIv3Egj7F8grEGlc3quPpAPoD6EAiA/BOzv/O7vbO2P/xFso10l2GlLvxM1BfnuVtV9DuaqTVPO7SP8vWeXK/vItPbaou2mAb7JZ1Nmtwt2K2DPu8RWsB1JGrcd5TkjPfjOPyP+lBX+Gr8NecOHKFV+I3MIC0hWiEM+9AdE0UHsInv8P6Q4H7cUZneEtK+0E7dr3YDAW2+92uWh6+s7yjnJWmWFPKatTvvdczax8onZxpnm1Dfv+Qb7B8lriGu2EIZAw4b++l//6xsp5vnqaYO063Oe85wtghHfxXapkF7o/FTu9BfK6WbJ1z1ids/3ZT80jUe63+K3/iZtL6/poyTvs24u8nHHDM+dzn5LIkB/ZV9i9LD5mmc+13VNX9dR55Yzda51e+pXJr/cPoLf2DfjMOwQYg8/iY1im9oWRCl6w7P8JWKdXUuIQodwVM+sF2M6FsAQhUqULIvtiFxnFwLOu8X+WTTAAhxs322Cn/jEJ26Lb3LMo/4pe4+2oA+BECbyGz/PexCv5EFkPIv66J/T5nrBRdrgys+mrFN+lAN5fPM3f/NWh6c//emb3dmHZRvvjaOyr/Sd9geMaWgj5IgfRu7UF71sQjnz2utvUpezDNa3xwCpT1O6qYOWqfOY5H0dOaX8szyX+GPtu8tuGds3t721He6NnS59t8s9la37nlXfsnc9fbi+8RKZTfrY+jr5mUmfOq1Jn7JMU/ns99ImU9da7tNYrdP9kyBfs49pHW9ZTP3c1MZTnzbZbPYdKWPIzq1cpzuuIk+1gSntvXLt2fuWT6LeQb6mzZD3ve51kK97cj7uHRI4JHBI4JDAzUngIF9vTm7HW4cEDgkcEjgkcIEELiVf88zXBnRWvxuEmAAPJ5s58XNiyN8JfHHi7ISMsgG4E/XENpOcYwfoB8EFiAbAR+QCwFwSXQBq5g84CBgIiAx4nMBTgy2rSWpOaBOkyPcnmawAz5RXyqInvufALQGGJnS9PuWfdUlZKK+cDPNdwijv97O+0wBBl7/lmEBA57s3mfee4Pa0PexUzzSbiahM4F3CCbDZs9sANiFpIZzYGpFoPoBogGTSI9LErYshhVwYAGGUET+0C8+7tS2kkWfPGi3Wssuy77XvJXJMYCrbWP1rHTfv1IUsT+ptppH6kDqTYGY+g8wBqwH1X/e6121bUAJgs+0kkTyQbcquy9gAX8trKq/6Q3nI28ghoocA7Fn8gQ9Cv/Ap5O8ZjZB9kLG0bZ4pbHR9kvYZqdXEcdpO6t8EzvLsuYUGe3LwXtY7SSTS5zcft6O3TQD28b0A+8jELYQhNfju2XzkAeiPXFyMQOQaRAwEq/JCTjxLWYy4I23sCdlLvEAWkh8+Hz8PqUD0MxF1ngXu1prd52Sbp69I3yBRl0Sr77VfaTJNHczrUz/Q9rbqvn23/bI60qTiBD6nT816YlcQQD/+4z++9aXI/Au+4As2Igq50i5GGuPfvu7rvm4jxSDNnvvc5259LfJOHfU8XsqREbS2gzK1ndNmJ9DbenY/QZ6SfOn7U9bc56P+dr9lG1h+fhuNSr7omOXmu22qTeh3+I1N0Cfg9/X96DrysKymZf+ujDyLPheLWScJRf66kKCjPO03uJ+LDdKvrMYr7Y8nX9HvWjYJTWydhXH45je/+c3b+Ix0kIekKItaOCeYaFVITmzXRUjUm8U19J1EYr/+9a/f+lP064u+6Is2AhY9I1+jtn/mZ35m62+x+6/8yq/c/K5kd9s4Por0iDRl1wR8OddYPODOCfjw1J0kJ3MBXX5P2e3ZXbY7+ojdGfkK+Yo8GCO0H0+bT2J55SvazmkfyGzah3/YtAtdso/pNu+69LhpGmuo0/xNO0v/NY31qHP72xwXdF3Tb2Ze7WO7Tj57nXqnj23/m+MV88oy6CtW5eo6dn9gftkHTXlO7/Vzjr+y3Xym27LbqOcR5/Q8dbDbLt/t9ln1Y12/fK/bZLKLHt9k+/NdEvXcGEkZZv30/yv/mO/0+9kmXY+VH1jpTPah7c/znUkvsk3atrq9spx78sp28J2W+/Y7iN6Wa9bpIF/Pefzj/iGBQwKHBA4J3IwEDvL1ZqR2vHNI4JDAIYFDAhdJ4FLyNQHLnDzlJNNJ3TQB7glyRq5MEzrT7QiXKW2uASp5fhogGmA8JBigGiAg4Jbb2xExwRaURBcA4AnwG50iQDxNGLusDWJME0ueEUhI4GUCTnJCmmn19QR3uj2mPPYm4NMkONuygaQEnAUFklS5dBK+AkZWcskyJSlv+Vf5Kh/+NnnSMs4Jf7flBPK4dbFbRgJsQl7wG3AZMBgQXp0ksgxd5D30LLeWJH2jYwVE+Q0oDRALqee22kTFeLZxlivbKuXbslFH2p66jqnvKzkr11V7th1N7dR2xTsZ6ZX6i0wB9dkikq0o2ary9ttv37YcdgtFQTB1xt9dn1V7W9ckYXyXtoMYkFjxjGCIAhaAEI2F/+G32xRDKkCcQwZyHiKkLO3HdUkHSAm+swBE0iXrYZkaJG2/2+2kj8q6pjxNr6P5uO5ZiOj1Rqz+/n8+ffSOj27gPfVE14kAR9+RCTrPe9SLRSzWjd8sMoBY9axW6yo5hDz6HF3LTvoQrkSouT0u/p3rLFiArIAghJQhD+zFhTbpD9NfJ7DYPlP9469kWYJ/KSt9Sut/Pp/58lwD2LZhtku+P923/ElWTDY4tXsSRukf0W1kSltz7jHEFJGBEOPY1+d93udtNkbZaH/IV0hw5P6t3/qt22Int/q3T+B39n/KdCKyuy/K8UUvxMo2I323vqX8LgowX3UZvTUqkwUyPGe/7wID3uGeW9GTHjqAXVJn9JRxg/nxHOm78wb3HZNI0ErgdjRr+71sc9JBdvgC/vrbd7AVbIz2cLECZUFO3MMusAU/Erqeb9x9fOtb/u5+MttF3XZLW/SB6GnGXvhq+iw++De2Df6N3/iNTebsSiIZi94wJmORHN/xFexmgP696U1v2qJc2QL4EY94xGbbnlNKHdydAl/Ld8+DTuJafac96H9J9+d+7ue2LYYpB76DBRvkjzxpX+TU9pi+Vfub2jD71WmMwTsSkhn5Chn8zGc+c+snKIflTl23TE3CTX1bjqX4LumvPqJTuXikfeI03u7+ponVfCf7nrze4/pprDL5gkv8m3Uwv72FSD0un+rb45X25avxTOoHz2RkfPfJPUayj1iNT6cyTWms+vyuQ8u62yPJ8Exzrx5Zxnxu0tMej0x1yX5qsrmprnmt2yPTazm3vbW/6zq03mjf3Y4tr7aV7ucnHe62y7LvyWVlT6tx0DTm6Laf/GP6nD17vSrPsL3wXepkOOwNRByC9t633fvAx88J97h/SOCQwCGBQwLXlsDRuVxbZMcLhwQOCRwSOCRwqQQuIV9JS/LVrYedmOWktCe/KzDISVdO0nw2J5bcv4R87bIAFADEEW1BVASAKWAyxACgKuAb+RDZAAnC6n8iEN3yTjJ2AgCmyab5T/X1mgBVPtOTVO8ZvdNb5mV5EhxIEEHZToDQSicmENGyTYBFT/YF9VYkxB7AYBt32RIQaPnmvSntKa1LruUzSbqhS3zQG/4CcAO0+5trEFBuhw1JJBkAuCyIyzsA/54TCzlkO/oXGdruRmND4nEN8BodJTrHMy/5S4QPILzkndvcmk7rCr8n8HPSqcmmfW6y36mt0ma6Xbtd0j6S4ELmEtvvfve7t2io3/7t394ioSCFPu3TPm0j9bTdVZ33/GIDaNZvWjiRcuE5QH/aHbKBNm6SB13hOqSIpLkRcegN7YGeQCqgF55nSn0kMSET3NKX75AQksDkn1tHGhkNyE65MvpNkggZUS7PmzQayqg56mUZjWxFJykbMuE9y25UL+9SXvWROlFn64WOWj/L1CSCsiUvolyJLIbQgcyBnEAPKBf+2+2EOf+RxQnYgmdFTpFh6l/7N/1mtyu/kwDp+22/Ewjb9tL9yqSr6ccnILjB7CY3tcOs1+S3sz6mSVroDX0ndsZOEkQu0x6QUyx2QN607bd8y7ds97jGd9rACGNJTckPbZvfjiPMy3O30W/rS19N+6vjlJ/v+NskkTyrXV13rCIBS3kkPT3DG/3Z/MtHPrptp5h9vsC5ukJ6Rpni59FnCD7ep3zcRxbkhz3wntvUpv5YZuqYxJu6KDmTfsfv5G+0LuWTPHMBj4t13MbbKHztDnIWu+CjrUroUna3SMduXfBjlK72OY1vXIiCXULSs60w310wBInK+ayUi+2I3/CGN2xkJ4slsF18IjJUTttZzx/60CZvFs2xiIV/j3zkI7ftr3mP8vhRz5Nkzz6U+9yjbcifMrpFMW2FDyVSln6E8kh42kdm35Vj1La/vbFf2t1k+8gGvSLylbEqZyez2AHyPNPt75Zhbww05a1OZd2639Zv+OxEYE4+NNPpsW7ey10I0lelfFqmU12yHXI8spfO5OMznfSZUx3aZ2Y7TM/rz9pHtz82XX3DtEDHZ3rxTOtGtk23c7dtt33LPf1hL5hZtdFe2022Mo0LW67Ka+pjV3MC7T/vT/nbNtnvtq2mXrTOtg22zKY2sGydbv7eG2NPvmTlIyZbz/cnnV/Z2+Qrusyr+t4tz9zSmLjXW+6EvVng5zbERsNu+XIQ7OlEf33g4y3M4/chgUMChwQOCdxjCRydyz0W4ZHAIYFDAocEDgmsJHAp+ZpgJ9+dmOX3c1Jegb8r4MAJXb63ApOcEFqGnKjzHcAekBgAn+gpvgPyAb5BaEHCEnEBoC+xBVGQERaZh4DKCrSZJqPWUyAgQTDT41oCqwn4rSbLWS7eTxJ0Bfy1bCewZCpfy2Dvmayv+fW1VXkbxJrAmUnfJmDFMieYY7ndOhVAXDIJAJjfnkkJic8WhQDFEPgA+LzHX0BTCCx0yX/kA6AtuK0eAXwb7QewDdCd7Wu7UQ7SBXiGdGL7T/ICaEc33UqVPPgN6UgkLPlwjTxI3wgtdNiySMq1Xqc+p7z83uBSRttNunMFonz0o5tYTD/bbAIqU7+UL2QLRCvgOfLgg9/BXp/whCdsgDz1T5ubQKiVbrTPSB29BJTr59P3QPJAaroQBD3igx7RxugUH56TuKHdAN5tN4kT2tBzhgGvaXeJf3QV/RKw5Tv/JK3depdr5KUe5EIBypXRcQLk1EcyCf3CZ0JAoWPoHB/PZKXcbrPsDgLp29r+208ibxcpQGTT7r/8y7+8fSBOqAf1JhKOLaaJqIPMoXwSMlN/YhtLmCE35U79qDe+3/MPW0/Td6SdJ0CefUESthKM5IevMDqPdu1zKdMf6vNId/Lp3S+u7CnrMvnR7iOyb6e89JdECb7rXe/abJAoV8gq5P7yl798028WhBCxR9vYh0mw8tvtfrUn9NXIUolX8sL3qi/optd4HhnwDnLkHf9JfnIf3cmdLHhGnUZnJWHJ42Nu+5jTrfe6k8gz2lziLiNNScPr1AX7dMcCiVn00kUMbn/tdvHagXqADRsVbGSshLH+zx0V7JO4LhFN2am/H32H/sN3TIN8qbf1532/UzZsB/9pRLr+h/5JctfzyPkrgUtbuHUvOkLUP36OZz7rsz5rWxCDrkAoEkVNNCxtR/T0wx72sC261ehh3oNshejnfFfS5h/+BML/0z/907cdAyin5LFkctqGukOdSQMdYuyHv6WM//E//sct8pZ06DeIpjUqtxePZZ81fd9blNN+bRqraIu0I2Ukcpy/nJ0MYe3irH43xww5/u7y7439Os3s36/82+mWjQTRJ63eaZ/SY4X2U6TTC2NWPmhvHDjdS988ybx94bnxse3Y49wcp+RYJ8lJSdTUyc7f9LMuE/nKc51ejjNS33qcO8mk+7NuwyR3eVY964VSPa6b9Mj8V2P4bIPU7ZTxSm6ZdrZV21/KbirPVIZL8mz9yfKrM734aEp3svFuo3P9e7ZFjh0sR99f2co0RsvyWa5bb7n1igzNtFYyOWePpHeX9tyOgL0TBt/y5L87tjDZ020fc5Cv5+R53D8kcEjgkMAhgetL4CBfry+z441DAocEDgkcErhQApeSr0x6koB1QpfkRE6WE4juCXJOjH1nNel2EpkTSN9p4neaXHotAWHASkBDgDjIWIB9/pIekTsAyQBy973vfTeQH5CvJ6T8FohoEC4n3cohy8HzTsj9ngBOA31TU2akR9d7BcI1KJaT+2lib5tne+VzE2CQbb16tvNN2Ux6MIF5rXcNemSaWU51Rn0AnIXggegEAAakBZwl6otoabemFLzhL/oA2cR2jpCfgNSSTxAqkJ/c8/xWSTRBLMs2RTZwjzJBNL361a8+/cIv/MK2tSv/AMfZKvvxj3/8Bl4aXWlkriQlgDagOeUkgoaIHsrH+5A9AO8sNqCsRh8qYwk3y2hbpY5LcqnnDe60ricw0xE0mYZ5SRrQBhCtbD9JtCsRkJDeD3zgA08Pf/jDt7P5kH9GfKqr6X86WuMKzLnjTjBnsjeuG7mXPmrSq8yrwUfk5iej/dRDt8yEkMEn5Xl8pAWRQuQzeujW6pIukjFueQ3pYbqQCy4iQD60NX8pg1tbowe0v5HSfDcqFR32TFbe9X0JJe1BMkudyLbmu+2d4PWqP+AZ6oYtQtRwViTbgiIbygX5Qrt/6qd+6pVfNuIvfU37w+xDkCE6xXbVED1uC468nvSkJ50+6ZM+aSM+2h9Sb3VCfeo+IQnX9Pu0D76F/Ohr8CvYMYQS+Wlz2pjbgE562XmmLivXqW+w7LYJ6Vhe/XymnXaPzPAttMWLXvSizTehj/g12ga9o5988pOfvOkS9/BhkoBGTbtQxShx0uRZnnO3B9tKm5P8Iy98GHpJudFt/CsEnltbex62OwAY9elCGH8nCeuWvg2+p//rfi6JCOVPmZJgTntIHycRqsx5Tv+Q70jO2m7pf5WNaUheS2YjZ+TPX+RkBLDbghudj69xq14jZbFz2tv88BX0b9gH8meXEPoU2ht//PM///Ont7/97VtfRAQppOpDHvKQ7R3kTTqc1/pTP/VTWz/2tKc9bSNlsTFkb7ujA5Cjr3nNa7atidEjFhmRL+9hM7Qj+VsGSFk++Ab9gLLG5ojCpd+AzCVtnmPRAGfMEqlNGchHIpB3VwRsk1E51s0+ZxqrtV21/6NdWAz4nd/5nRsZ/b3f+72brN0eut+fxmpTGbpvNd+0+7v4mNOdBEeWL/uz7tvSp698bupqyjDHAT0ebFvMNHqcN8k7r6U/6WfNx3p0XzXlpY5MZUr9SZ+aY4apH0zZdbpJ3DWB2OXP8vaYV/3I6zyvL+sytI6t2n6aa/SYqvsofV6WP/W35ZVlz3cmO5j65JwnTraoHDK9SVdyzpFl7Pp1/Vu2K/2c9H6l39ke2s+qjdNXTXWc+r4uY7d/17/LuSfLVZ2SfL0qMwQs0bA33BL+6dh2+JzXO+4fEjgkcEjgkMDNSuAgX29Wcsd7hwQOCRwSOCRwVgKXkq9OhiRgM6plAhRywuf3Bll6gub9nkD3JH2aGPcEfTWhTMAS4BEAEtIDcBwSzghHwL6MCCHKB9CRSI6OoMmJaYNKWdZp4t/g0ARcpPxSrj0h7rwmEMNnuNcgnOmtCPV8d5pcJwgwKd4eWGL7TWDZBHjdpe5MzGO0ZBu7DSXAMGA0gCxt/Lu/87unP/wvf3gVdehWwgLjgMIAtRB7gPsSmQCinv2HbvAxIsjtZD2jT2Irt7zsdlRGlBeAnKggQGJIjve85z1bJBDkBCSDWy6ig3yQJe94viHgNb+NjAR0p85GUZMHUWRco75GSbqdMXUhHwhayu4WuFzzrMHcCncF+ExAU/sH5CwhA9hMebA32skoJSNDqRfl4QMQD5HMBwAe8FzitX1LE2ErR5h+gmcSgBXsbKBr8j+T7meZOh9tQcLGqDnbM0lbI61JQ78rQe1vypSRqrSfZ1hSpyTZJXkkTiVU+S0Z1WdNulVy22nKq31w6kICoKn32gS6ib5DlhDpzXd0AWKNCDUWxECcsGjAKO8kQdNvtJ8hb/SeRRUQRSy0IYITnUPeyJBo3a/5mq85PehBD9p0qxcJXOK7sv+iPNgiRC/2zAcSif4FnYd0/YIv+ILt0zK0Xglsr8DM1ivkmbLutPt5dSoJOuzQBR3IjTLzm0UAbENM2+CrHAvoL4lEd3tcozApt8SedaBMeZ5pboVr5LGkK+3vNtJG9vM+us0z6LnnVqb+5nee1w+r69q6tpA+agWW9zik+1/TmK5rz9yT7DNq1nvma7u7hXATfzzndsfaZfoGSW9JbQlO8kH3eBe9d3EGbe8Zt1w3GlU94B5p0A74Bc+vhsRlgQxjJ9oJnYZYZdEa4yXqSdTry172ss0WIFOf+MQnbjbszgvkhy1CkLIggjLi1yFH6YtoXxemUB6+85cyGvEMYYz9kieyou8wwpVn6MMcv7k9OX07ZTAqOcdV6mn+Tftb2eJqfDeND1OXsC180kte8pKtPC94wQs2eUooT2PIHiPn2ExdWOlxptd+Lu9NvqLzyTHNqkzaxd7YeMq3fW77+Mn3dRl6PJnv5LNTWi33bMdL/UXqUI+DpnGFz9h2LYNs05W/6XLnwo3JN9lvT/pr+/Z7K3vZk8uqPTvtbpepztN4q8cfOVaZdGeVxjRW7LazTNleqzFm2kyWcRoHtb6sbGryCVPal4wb+pnpnbabc+Va5buSEYRq6wdzuqsth5nfEfRK5Cu7WRyRr+fU7bh/SOCQwCGBQwI3IYGDfL0JoR2vHBI4JHBI4JDAZRK4DvlKihP5OgHrOTn3u5OrBAMmcGIFGJ8DW3rSPoEbCSbkBBqgE6AQgNyzwQD/Afkk3AADIb6MbgQMhgjwTEbBsiR+uhVWE9u83s80IHNODjkJ70lypj2Rrw2eZDuu5Jn5ddkEOLqdJ+1MMGRVbtJXf64iAf/rH53+y//3XzYwGXCWZwCMAYczOpT2+f3/5/dPv/+ff397xq2GKQvAspF+RrWyHTUft+8FsBW8byCxgZwExvbADcoACUQUEYDx+973vu1MOogi9I3IHqLk2MaRaCPLsAI3AJuNpnQhATIB5AaU5gNxAjAvMWuEEnVDnzPKD+DauiIjt+fM/GkPCT7e5Z5+Qt/gb+RCvp6Pm0RsRnK6fSi2BVgPeO7ZzBlJbJRg23WTryubWYFq+roVyJXXVwBv6sQKvDKdLl9Ha6x8m+9L2FiftG2facCwbdB6+Fz76ZSVz3Y+ExnbILH5ogOQexA4H/jAB7aoUEhKdBSin10I2IHg/ve//+kTPuETNluc/GT6mJST51ESScuiBsgdIvXw85C9Rvih4+Tz1V/91RuBxIKLiZRQxp7NOfVdEkUQlfQl2DNkMvkjT/KiXkTvfu7nfu5m15N/4FqSy60nWc+OiLJ86rBbq0Pip43xnGdX4yv4btQq7cJ3PvSD+BTakTIl+QXxRrrYIXaKf5I4wt8ajYod6zsk8CRdM1I1I6zxuy5w0b9o76lTqXN3A3CHLc+7P+3xSdqB39tPpH/ovir7SdNOP2h59ZvZp/G8ZDEyTz3IciJz3pd4TqLe/rjrkXIyTxd/YA9+0AOjZ10Q43bQPMM9PvSv2Bb6QRuyMI3xkTtCkDaLnd72trdtvptzW9kq3D6G+xD52DyLLigTxC02wUILz0rnutunY1f4C/5ix+SPriIn8kU/8B+kyzukw4KKBzzgAds29eSN/inntvP05Wnfe+OzHrdkGq2n6S/VE8qLjN74xjduJPK3f/u3X7Xryjes+g2vb5HTt9x6uuXW/wYjtV6mnkzj1NT57svaziZf2H3knwT5apl7vJV9XI9Z2z772Xy+yzw9m2ONLM+kB97vdzJP+9suR8v0Ov24zyLzXkw5td00NpjGL13W1Kkeo+Sze3LIe62T6cNShpM+tq2sxnxtOz1+a1swnbafPR3sfiNlsSpnyzLLP9nuVJ7WwZbt5DcmH5PPZbumTq709Zw8W75bGe9kWq/I1q1uSb7eeMk6H+TrJMXj2iGBQwKHBA4J3FMJHOTrPZXg8f4hgUMChwQOCSwlcF3ylcmP55PlVoGZwTRp5FqCjk7QkiQREGwiwQmlIHNPDHvymJN0J5/5TEaaJJgrSMFfiAFAPs4xkxSAIDMSEaAPEB1ijMgsovGM2jHN3D4yQQTrk5N6J+erugjUTpPpSye7DZxkOVZAQrerbZBt1ICJ8s+J+gpw6HwbULCtEryWNAQIdqtWCEyAWIhz5M5vSA9JP64R9QJBAIkDwSJIDFnAeY8ZUWe9zwETK8NSl1Pv81kjFyEvOA8P4JVtSQG5AZ0hKx71qEdtBA3bk1IOQfk9d7ZnC7YZMnGLSiNmIXsByo2AQn5shUj5BdyNjuOaum09SBv9hzTjfkZy6jMyEotyuqUl7UC0E3WmHbAlbIvvkFVtL2krE3jeNr+n25122pfg855ttq7zu8HOqb2ynfie72SZWn96ocsKDGuiJW1/8tVZV2WQZcqtOVsu+dyUb6fN89gwxA6RoW94wxu2iFTsF7INYvKhD33o6TM+4zM2m5UsMR19RBNObV+em/ymN73pxAd/gBzQM+zIv7IAACAASURBVOrjebcQPkSgchalxGsCjuTnogLbSnlq5+g2NgWJDJFEfX7pl35pI6aoK3Ug7fvd735bPmydzYICzyfNsqe+tT0r65Sz/bC6qM8kXxZ3YNMsuICswsaxbc+7RQZch6zi2exjJU4pA7aNLXrerwsx8F30kzx7++23b/0htutZwG5jzf20VSO2STu3jF3p6ep6jgW6b+y2ynGBdpW+QVlnX5v9tvpnOt1mrZ+pQ5aFNum+M/s82xf9bLuyXck3ifl8v8ubeaWvyDHayj9m+bVZ9Bn9QY/oH4hYRQewNbfgp3z8dltpCHUiWYmKhZw1ohW9/Imf+IltG2v046lPfepGkmIXXSbHnMiPD+lDwLKg4q1vfesWkQ1pnHWkT4F4ZRtkiNc8Rxu52J+mbrW9ZXqr53L81XJNnUufkbrywQ9+8PTKV75yW3DFIpOnP/3p48KLaSybY8juuzbyNc9KvKGwWY/uT3Lck/qe72Qdp/7P97Sj7qPaTltn1fvOM/U822kqZ8rlnH5PY71Ms8ubfjb750lGUzlbftNCn5Vcs2+Y2iH1TT+RslgtNuj+rMudMsp72V+sdKR97OQn9/Sr9bp9/tQ+0xin09mTS79vmVcLCPZsJfW7+4zsSyb9dnxhGjmGz7FA60Xn2TZwrn3bftr3mP7k77KO1/m+1SG2MHIL9Lxmeve+7d4HPn4d4R7PHhI4JHBI4JDARRI4OpeLxHQ8dEjgkMAhgUMCNyOBmyFfBeJyy8ucEK9AgQTzehKaE/IElrtOnXaCBtNEVnBkAkEaFEogivcErgUSIfoAqgHYIQr4zT23RIXYA1wkygMAEfLI88hy8kq+eyTKSn4NnKQ8fSfJ7AYlOt0JCFCGK8AqAYKM4sj3+nsDmtlOk04k4QoZCeAL8S1RwFlu6B7gLiQCaXhuJSQIJAdAMNcAXD/uYz9ua4e/+D/+xY0UgOBx20tJRLcJlmRp2U3lTHmmXLJ+/Z3flBtSn/Nc3caTKCLkydaMRPrxF8AYAJm6pK62PDvvlR/IOuTCCeSNrku+8Build+kLeAtkS1h69ai1hHZUQdAcOWZBILtiszdBjfPH+V7/jZSbqpPgnXpA7JN2o9MerjS80lHWwdW/mwF3LbtJMg8gViTvaafXOmEwNjkY1uv+d1ksek2CJ71mnRuz8f6PLqE3+QcXxYbEBlKhCiEKItYIFyJVmOBhOdGNqHboONkbyzCgBTi3FhsjXwhDolwJT+IDsgbzn/kHFnIXqPcGwi2D+lyKDvSgUR+17vetW0fCilFHVm0QFosLiDijw8kFP0DdcNGMi/bJoHTPVvnORc/ED3nmdVJtNJfGe0KOcyHNLEtCVX7KPwiRJlnq7qYQjvUbpGDfpK6Q8SRLnWjrixm6a2sfT5B3dZT67pa2JN2nnJrAiDTTVmqJ9MYIu1iZXfZPpNfT3vLMqivXGtiV5ta6cHUx6Tt9aKIHGdknVZ6xDNuV275W2YpN6Oo3b4Y4h0b5qxW7Eo7y/Op2b0BXaJd8e/oCsSrW86z6OlTPuVTNtun38MO1RfTYbxF+owDICv5oO/I0+3o0T/ew+64x1/GDowbqBP9KOMyysM4je8eJaD8W07ZLqvFHtnW3Z+cGzdQP8jn5z73udvCMMjiz//8z78L+Tr1W7bVqg+6un8joqz9dfr4Sd+7z23fPvn6PRu6S59yx+l0671uvcpiTzeznlM5lbfjaX5PZOaqT075dZ2mvtJrmV/bWefVckkf2H30ntxX5UlflHmnLLL99UO8N+n0NH7o99MXpw9blb99cpa5fV/6oanO5/x3+qu0x7bNfG6PAG+/2Do5+ej0J3v+Id9N/euydhqOvV1E0vllXzXp+Dmfkjrqs9M7e+m0Lqx+95bDV2Xf9hn+b1sNGwlL2Y7I10ulezx3SOCQwCGBQwLXkcBBvl5HWsezhwQOCRwSOCRwLQlcl3wlcUkYoxE6wwl86Mn3NCluIHIPFFoBhDmhzknyNInvSXUSojlhtRyAhkRrAa5DlgHw8ReAD4Cbf5JHANlEeLCNHKAfoDbANEAh4HROmi3baiKbdU0C6xxYlABJtlFP+HtynWD21AaWp8nXBiX2FFEd8nw5zyIFjJRU5TsgLTJ3W0zaAFAVeRo1BoCKXCFaAZIhNrgmifBn/8yfPf3pP/OnN9I1o6zUldXq/Ul/UrcbdGlAyveN1IEgcYtVtiGFqCGKCHID4NWzLYl+4TfksWeapixTNwX2MwLVMiqfjPDpNtkDVSedsd0kZBuk4TfAkESqup1yAyDPSMIEjmyTPXud2iX9yaSzewDSpKcJNlqmS4CmyfdNMl8BgQ1ETsDmXv3Sp01+peuV8u7vXW79o3a/8q+pE6aJvqD/EKFEhEK+Em3JdRYZEBFKBCo2gM/sM2bTr6/qgA3gi0mXhQ3mwWIMCBf8MT6bBQ/4GxY2POYxj9lIUbb0zi2s07eRXxKCLEww0h5yk8UgbBkOAQtJJOlKPagPiykglyCVWZCDva8W0nQboA9u0e22sBlVmNeMWsdHup0s7/LP/gbCF7J1W5TycR+3+VG30cc/cs2zVT37WT+CHPSV6i8LLZAleVJfI1zTDnjWszVX/Un6ibSB9HWrqKMpUu4SPzfpUdtP+6P2M2mfOcZJ29BupvFNL8BoEL1Jnu67Uya2j23d9jn5c/LjeRfjqOfth9IHWg/+Mu6BfGc7byLLsQVsw3NisWOivBnzYJssisAPoDdc4z79NP0dtoGt8psxE/9In/T4oGfos3049koa2O5f/st/ebNxys+YwnPesUf6XBYkcN2txkmffNBZxmX8ZQxhZLf6mu2xR9Cs+rDWw+4fqBeLRJ7//OefHvvYx54e/ehHb34ifdHU77TuTv3JJX1o2+OlfUuPG6b3su4+v+k7O4re+t/OeLTs03i2dXjlP1IeK3m17aR88l7b6eRLul/uPNv/dVv04susp35kssG9sUr3u9P4v/VkGm+s5NI+On3lJXozlb3zyrqv/PNeO3aZWreufNdH77jaktv+fUrX8kx28v+z964x225lee4ziXPapkXXP7v7o2nSinUD1loBEUQQBEEoiYgbaptGrTaGpkk3xpi2qTGx7R+irW1K3YQIiKAgAooilImy0aLQQivSRP/ZrPVnVelKmXOuHPf8ztdjnlzjft/v+yZr/ej4vrx5nufejHuMa1ybMc5zXOPuWNA6YPlbzi7LC98c69KOyedwXfx1/Pek82c+Ybr+OltbPePow8s9l2Sqrvp52f/1vtcrPRvI18Sh++67b+Pjtyvoff2WwJbAlsCWwLUS2MHlWhHtC7YEtgS2BLYE7lQCd0K+BuTL+yX72Q0weULsCeY02WwibNWuCejMxGwCPjzJ9yTTIIoBEWc5TYBrngWICBkL4E9WBlmxZGgAqgHgQQQCKALsAQ5CNAAyAhoCdodgS6bQdYBLQPUmr9z2lNHk6DQZXz1vBaY1MNR97Ql6CLpkSCdrxu8gBJAFIOUPIhtwFXCWjKq0lTLzfsAAtWxNG3IbEgUCAeCf+qyAS7c1etYgGnJsQDtt4tNg+SpjkDJjG5ASkMnoCIQrW5KyjTVtBHgG+IV0IusHEijEU7boTT9EhtFRPrO1L3XOuxvRi1wTsjnvrIX0yV+yVBugaxAzOtP97uMNkhkEdPkBuVZAVPsD65LPtW46e6MBSNe7waXYTNdn0v3J30z+K2W2j2k/5ra1/Lo+K3JpZaM8y/c8AsA7kgkeOqpjf5D6NBhoeUavnCnXgFz7mLxHFPIDvScTlYxXyBEy3NhimC1/ISnxkdx/E2LSoCjfQ+7yvuS3vOUtRxYqtse2xU9/+tOP91FCVP6bf/NvDt/C8a//+q8/7A7/0XaQNibW0fa8SxkCl4UTkLsQrvh97Dnv6MQP4aeyxTDvsMSuV1n16a8sZkJmsX8v3KDeLELhjzogw2ztmveoEld4Pll9bP+Lj0yswR9AOkG8cixtTp/Zjkz62dapo2UVn8j1Jqjz3tnoT8j0CcR2rJ1swbbkuubaM/tw2V400Hrbdut6tk/0eMZyso9of+GxhZ8defr5sQHrXjJcTX7bT6RO2da4M9psl+0TOZd3+nZc8LipZZLYGftjUQOLHtjiG8ITApZ+J5sTe0BfIWnxBegoGeDcC8HKscQH9BQylrZyD2VhE+guC5OIk2xvzRiA+lI28T8ySgzn/my9TfkQv/iH973vfVfvMcZuKCd/+IWUlzFHFh+0vdin+5z7ctJ3H2M8wLbr/H33d3/34QtZAOH+m2JFZB9dsY22XrSfX+k29UZeHgNNdjKN9z3+nOTS9jXZdJ47yazjVcf5FUkVOTnWr8YBboNtpOVnWds+uo6ey+Rc5Omt4qcyct1K/h3/2k7tsyzPntd0X7ZsrGd9bepmP+B2nvnDyacir8SR+GrLofV2dW7yde2zH3zgwUcsAOB5HfNWMcI61fKK7dlPd/9ad12W9Sq+sP345I97MZzrdBbH7Cfcz5O/6TZ80m+GlDdErN33RzkD+TrpZcatyPbTP/3Tb/i0lYbv41sCWwJbAlsCWwKfLIEdXLZWbAlsCWwJbAl8yiRwJ+QrlQmw5a1HPcEdJ08PPQz682+amGdSFjB1NalcTWZTriecnojnPk/az1aguw0rEIfjAJcBzEOCBewjK4TsqGxFCegCIQswDhlLlgOELOA8gLizohqEMtjhNqwAmrTd5y3b7qNc3wRMA0GTfA00RVYAp5CrEATZMhhiGqKV48loRSYAnLQ/GSnJQoEYgaRJVlXIw2xbm60wz4iNtPNMTpZFA5mtBys9t/wgfiBlyPKDCIKkMSANyMs78CCfyNyBoAeoRnaA1hDRyA3CKFs8IkP+skUwGXBch87lGtsMMsmW2NkOG52DiIKUCSFi2dlGrG+2uQm0ObN3y73BpAayUnbr/iTztoEGO7tPp9/thyawyvozgYZdRssi9zRA3CDU7Th5P9P+tH2o+4rvvAfwwYcevPK/ZzIzSGjf6kUdXX73JzbAtqSQLu95z3sO4hO9Q+95nzEZodg3hIvJk/Z1Dai6n/C/kJ9vetObDnKXDDx0HGKV9z1CovDst73tbQcBDBn01V/91cdWwxAdzi7vPkmcw1exsOY3fuM3DntmsQ22yP3YDzabtn3+53/+5au+6quOLY0hmCCG8FtnYG7ey5rsYHwk9s0inhCtxFrKwRcSN/CVLN6AqKIN2DpyjN1zLIt66DPk68+Oo9a/KS4aoM33aZFSzkW3VsRIdCr+x3FnivHtR1rXJj9vvWn5T4BzQO8VaG27m2SU59FXh7095jGPGOs0sN2xNm0wGRBZuL7tk7iev4kcPxsDpQ96TNa+1fZov2B/QwxCZ4nt2Bs2z0KL1Ds7WfAs9JRxEHLiPmJYYnl0OZmq6DznIUXRexYrYWOMm1hHgh089jMeO/oPnoWMszNEdtKA8MVeycQnLrONMbZGXRlzsD058ZlFIdhYE7Duiyb13ceWW+sL8uBdr2984xsPH/jiF7/4eOetnzXZqO0r8XQa67WOtE+NbFxf+o8y8Zm27VVs6jh9EwIrMcOLJlbx/sxn+p62K8uN66Yxrf1S7DqytZ33+Ddy61jRY5frCLjJx/T4q+N8j0XbD+d8j/O7rvYpbfstu9Shx8XtE87IZrdjalP74lW/T/3cNtL17LgQfbD8V2OaSW6ruNNy67GRfW2+W2Y9xsn9LYvpt/XAdT6LYx6Lty3lGV0/698j/FxlviYT9iZ9fcjtGgLWWbWbfF154318S2BLYEtgS+BuJbDJ17uV4L5/S2BLYEtgS2ApgU8F+bp6WIOrE3jiie00Ae+yPWlfATiejK4m9Sl3VUaDHg0CGLwB6AMsJEMp298BqkPEAvBxLFtDAjxnu0dAREA4MmMB/LL9Huf519kQU10NlEwT5QlMmMCJs+sCHHAN5CBEM4ArQGq2BYaYgHjJOwfp+7xHFHAxW1pm20FvE5x3DdJusrT4Awx0Vk7rwU10ZdLLBswm/VpdE31GDrQt76WDYAbQDajLJ9dCwkC6532WyCBbJSO7ZLIBgIZ0pdxkxAHW8h2QOlmtPLuzogLEpy2cB8DOe26RI3WBOELXyCRC3yiTtub+1vEVCLTSw9Y/g1G2twZoJts66+8JVD7ThzNAt/1A25NBLj/3LMRM/mcC/iY7RG9uStp2P/RzDXrbX63a2CBefp9lWtAG6ow+Q3T8+I//+OWd73znkXWGP4SMhHDlj/c7on9ZSBH/xnPyXmH0P1uFovvZqjSkIv6GhS1k25FFhp9lIQPEJyQNizh4PiQQdggpC+kLyYEtWtd7AQk+DFKGjHVIGt4Tiz/Dt8c/J6sdH4id5d2utI9sOmwq7aIdeYc1/jLvaEVOyIYysrV9/AV+jzYnoxW7hXyFcOUYvyGxeEa283abJj9+FgMdfyd98jGTC9EJjk1Ex1lcin47C7QJj77fQPXKN3T9z3y9AXsD8auYET3PM7p+yfxtIsCEVoj9+FzKnHxk6mDyzsC8+zj+ouV3JiPub6LtEcD6PQ9vEdv+zrriOqLn2V4fu/F22MnMzW4MaXOIV3xB/AH2gD1jG9nKmDoQMxkvfOZnfOaRvQZByvteWViUxQeTvnGviVjirMvHtql3SF/6EDtPtjh2x6IljvGXdyGbYLecWkfdf/gQFoLwrly2LP/rf/2vHwtSIH4Tz7sPOma63zp2TGO/1RjXsqLtPPe+e+/7I524tVNCj4H7t/Wh5XAWH1f1uklMndptu7f9TfHQz/a10ct8TmWaPJ58y8rn2Wfc1D+vxjMej0y+u/2JdXIav5zFhtbnyR9YntOim0kvVz70Jjqz8s+UOY2dJl/KMY9pzmIV105+r2XjMlYyXZWT2OJ4sIoLrbO9EMR627p2Fmu6b1f6d3X8DjJfbWPH91vvpzYR+wgZ3ULEN/l6p5ax79sS2BLYEtgSuE4Cm3y9TkL7/JbAlsCWwJbAHUvgbshXbzvcQOdUoZ5sNqDRE9vVhM8T/EyyJ5DB5Rms7MltrutPT0B7lbwnjmnXdQAJYCKZipAFEJMA+2RfAMQDxgGeA/BBSPAHccD2kYB/gIqAfQbiO2PR9ei6NDh0NplOOflMZkoyfJ1FAmBJG7JlMO0IAcs5AE7AxLxjEMIP4iAgJm3Mu3A55y2DDe67fycQofXtJvq4AkV8vIGY/OZ52eo07//9yEc+chA1fNLHkKmQSPQThCvZp7ybjrZzL/2PTkC0AlDzBzlDu/PuRBPV9D/H0YEQ8xAvHAPMDmjLJ38hwSgTkog/gGzqG3IA3SITkOxbgF/6gvJ4rv8F6LVueDHAJP+271WmSe5tsLn1MOen67qMM98xgY6TD3CbfM8KnHMZbW8r/eS6JjPzrBBZk9wor++zbqYuLTN+mxw788GxP57ThJp9sH1hnosfQP//yT/5J0c2KiQH+vuEJzzh8mVf9mUHMRkdp+yQqdHb+JHsKJCFB5CN8YXcg05D8Lz+9a8//Cj+BAIUIgPdRt9f85rXHJmq+JfnPve5xztYIV6zgCELE2hnnk/duYfthcnig5TBZigTW4HExQ7JhIU84R9boT772c8+SGWuww+mHdhgFqpgf/hG/iBgKZdz+FfIVhafYIcQ1fxlwQb155nZqn6Se45NOt76sbLZ9HuD4o6b+Z4yo6MTQWjb7HrFh0y67rbE/3TcnWy0bbVl0rYx6fJ1YxWeER+6Ks/lRpaWUxbVRO+6vW27kZFlvmrrmW/Oc2z7Tb62XCc/ZRlx3r/5ni1/0evEtmzN7R0riF0hMp2pTWxkQRN2mFcT8IlNYzt8EqewZ+ydbb6xG2JixknJ/m5bsU6mroxVWGCBrfNMtijGLvmHzWHTGa/gvzJuIRZT/5DG7jfbUOSDL+AZEK+MFRjzvexlL7vajSJ90XGu9dT2fBaTPilePkge2R/tQtOyWNlr+jj6bh2J3fezzsbE05iu2zj5qFVfTnbs+6dY53vaN/U40DbssYnb0c/rc60PlnW3deqH6Zr0fduf9bDbcp0Mr+uHyQ93fLE8V7KddHjy6dPY5kxekz7a77V/7wU3U5+uxo2rWGt/Pumx9bF1y/WPL5/k2X7Xftz26u9n9TqT6dm568YWZ3aYtkfmB/n6mIfhb849YpEDGbYPPXS59757Nz6+6pB9fEtgS2BLYEvgjiWwg8sdi27fuCWwJbAlsCVwnQTulnyFXJomlhxzJlEmUvn0ZK0BxJ6MTaBJJs9+L2iIu87+aBJvBRD7uSYbqLOzsgygOOshJIXr25POAKjJwACMBIyHQACIg5QlQ5ZjkAkB4gPAQ97x3jMITM6FwMhzkGWTKwFOzybjuT/9kqwciFeAQghW/qhbsrcCVAagzBa3kIvUL38QyByDgA3Imi0wrybc99zziG0DrS8BC64DBiagz33lMlfAX4PMrXvWW/ruZ3/2Zy+ve93rjq1OIYIgW/J+Vq5FJ0IW8T2ZrLmG5yUDlj4G3IV4h6gN4IvsAHiT1QPIa7LKfW9ZTcBvtnlEv8i84f13gMw8EwD7a7/2aw+iGPDaOkFZIaZCGpjwTVtb/1y3FRA79WsDvbZNX9863bJoeaSe8R/2Fan7yn7bRlK2AbDoxwTercrNtX0+wFNnyxmMm0DV6LnBV8uvQT+X4bbEj3RWyOS7uw/jPyAY3vCGN1x+5Vd+5ep9gjwjWezuL57DcfeN/QTHkx3ZuhgCN9nd6UvsDVKFe/MuVvxm3sXNJzaX93JjY1xPFi3bC7OIgnvJrCNbFuIYW2E7cUhlsmohY9lmmHfIUjY2BqkKKYvvJBMe/w5hBAkVW8LGsG0y9yBgqAekDv6S35TVWcHRORPybXNtZ5PetT1N/e5+aH8Z3eR43l/oxUCTHaQ8l5XviYfW9QadHSsc41aLE87kYh2eYs3kO92mvif9kja6/H5W6uWxi9s2ydpy8dbCHvPEl6UusZF+/pmPXI3PJh9l3zv5cJ6bd4hGLvaZk2/uPk6s4ZPFDBCy2B4+5Zd+6ZcO+8guGowtGB+x+IFtidmiOO88tg20rN3X0UPqjR1jwxmTQcjym0VT+BnsFp/AO50Z60DOZgtzy8u2Rrn4ArZA/7Ef+7FjB4Bv+IZvuHzxF3/x1dbrHTsm/9t92Lo56XQyyibi1bEt9zaBbzld+ZiHLlfb2HOfSaxux8rmplhpwqXjVeuQdfZMpywz+yK3d2pj+4JpLtBjkh4rRF72D66r7/fzug/aN0z91v7fv3sRles16RTHPH/qdrq8HktNPqHb2T7rTCarsU76b5LNqu5pV2SNnBPHKMd9vOrbVV27T+wnp9jcvmmKu1OMc+zMM31d+4BuR9dldX2u8/WT7+/zV3Z1z2OuFnv0vNp14pUYV8+6Rb6yRmQav3zavZ+28fHrDGyf3xLYEtgS2BK4bQns4HLbIts3bAlsCWwJbAncVAJ3S74CJvXkyOBBT7YzIVsBgg209IS7QcAG9RosMPCVyfIEsBiodZm5pye/aVcmoRM4ed3kN3VNZiLZVsmChADIe1L5BLRn6z3knXf6QRgALvKXjFmIM0B7rvGEPO0zmAPYwLMpP1skZ3tkjkEmZgtcgM9kcfJcMtAoC7AR0BFCIpm5ydBK9gkkIqSGgUkDF+6jCZzofvO97ofIewKUbtIX3acNivR5iNZXvvKVx3vbIDIhepoUyBa/yIt+SeZatk5ElvQdMuQagGTklSxgZMpvjns7wvSjgdmbyI42UccA2ZBE/NHX2dY17+FsAMpyzfbH/XyDr1O/ToBP+6oJZJsWTJyVNQFFBtomG7dvso4ZaFrpRO7thR/tf9xWg1rX+cxJRgYb28+ePXfyyZPMXcYEgK9iTMpCFhAV/JGxlq2I0T2uSVYa32M76I/fTYr95B2I+D78EQQIiwYgRbATFqM85SlPOchLysKnQcxAclAu59iSFBsLuRI7zUISiFF8X0gX/CG/sXFskHdA8o5J7BVbgYiBVOV6SB5IU+wbP43vhCQK0Zr3Wec9l/hKbB7il3v4zjlsnPZg78mkSx+vdH06vvIDkw/sPs7ioCnetc0E2I5teteCEIQmUG3DHO9FBQ3EW7/7exMUXbcJPHeMn8YVqxhhwsS+wN/bFqYxUdtkfLH9jusd+XhsERlaLzKW6n5fxYZuw5k/OGvvCuh3nGi/7XFff1/F38gt4xXIV+LuO97xjstznvOcw36wY+wd2+N6bAj7YkETWerYbwjSfj98xynrUsZeeVcsi5ayEI1jjNfwSdnCHx/BM3mnOztJ+F3PlMsiLXwTdceX8O5pFm7gm1Ivx4WbxEv3nxfM9NjoKKu2B03/dvy5zq8cfcc2oWSn8f+hhzNpV/VNX7vPr4v7vqfHgJPtdWxOP658aNuoy4xv63Fq33PWhjN/M5Vju3Hf2fd1fXJd+z/fY5m3Dz6L4a0TPSZa+cv2rdOYZ/Xc1iG3y36w7zfJajl2fOtzk0+27LwI4Ey/p/b4WVPf2u+3fufcyhe4jt6BwTHD/dN2N9lE65Dr4Oedxb3I4RGLqES+TnHx6p6BfP0kv3TL52zy9cyC9rktgS2BLYEtgTuVwCZf71Ry+74tgS2BLYEtgWsl8GiQr9Mk3BO5BlEMinQFfW1PGPP7uslfJuIrQKgn4JlYGphoIMeT4BUAMwFPnjz6fE/wWyZMqMk6hbiAGIB4JQsLogxgHwKAMiAwAtiHBCVL0mQfhB+TYcBCbyEMaAjhS3mQDfzmj7KToQmgDimQ7W7zXlqAw7yPle33IIBDlDQoSx9Px9L37qcGmixrfz8jww1qdCaG9S3lGaQ2CHKmP5xDRm9/+9sPMJXsURMOlBkyGjlBsvCX7yFfAY7pL841YWB9N5hhEKh1zjbTcl3pLfUGVEbH0AUyeuhfyvZzDX5NJKOJ/QkMnMCrFTjWAN5U3gTGdZ/6mn7WWeEJvwAAIABJREFUVJ/ODJlAsQbGrMc8w/04gXsp07JtPV/5kpUPaVtq/7Vqe+vESudX19lfp13dd84mgyTBB9H2ZHVyX/wN92bb7JCwyYblPrb5JYsW8gLiE1LlSU960uVpT3vaQbigw7/+679+ectb3nLsHAAR8oIXvOAgSCFjIFMpB1+IrrNN+Ac+8IGDFCGrHz+XhSw8Nxl31DeLFrAV/CbPh/Bla2DIU4ga2sE/bB+7zgKZED8pm/vwy3lPa4OhZ/08xb/2m5OfW8Xp9Jsz9mP7HSttH+l7x80QsHm3p+Om/XJvL2/7tt9pneo43P6ufWbbgcmpVWyebKXtc/KzU13sY9JG91WO+Zz9y9Ren0/smvr/puRr17t10X3T8jzTu9TTxMjKz61k132B7d5///2XV73qVZcPfehDl+/5nu85Fj7gV1iUwRiJhR5ZTMH4iMUOLNAIIcp4hWPZiSO2MrXb/ZcxGeMjfAVZ7ez+wY4l+BNsOe+nz6sj8AF5JzP38e5pSGL8EMQxW6SzMMRydJ9PYxPbZMen9FXrxTROyLjMOtj62rKZxmwdG7p+7Xcmn+DnTH7K/qzrMP12Hfy89p1TnGxbtIzPzrXs/Kyz53bb2/47Fri99mGWUfuY6Z7VNTluu5/0gOum8dKqf6Z2rmLZVN8eA6+u6Zg16Y5jUeuj+9vka9vQqtw+bt82nWsfN43B2s/690S+XleH9nWWh+91PJ3i1komPW84MliveXd0Z77a1h7RD5d7Lpt8van27eu2BLYEtgS2BG5HApt8vR1p7Wu3BLYEtgS2BG5LAndKvjIxypZwDb6kAsmi6clnXz9NTjnmTJhMDlfAZZNx0wTWE0nKa9A4205xrkk732vAo4GRCeQyIDZN9Bv8MnkTGUYWgI+QBoB+EAcAeWRgQdLm3bGQEID9bF0L4AgQCDAIacB1ZHQBBAJS8pmMVggEyAHuAaCkDIgFPvMOWmevNjDo3y3rM+DCfbUCQA0E9TUGgKY6TPJvYKnr64l/dCvkqvWbLD7kCfCbPkLWyAkgFpIlWcLRqwaH8v67Jv9tJyY2G9RrECryCejdpO7tOIjut/xGFil3umblE/Jsy8D1z/cm6yf7OwOyzkiJs/Z3ptZ0beQ/gaLty5xBEx9mPYic+jo/d5IV5yfwdOX3GuCzjli/U/8m0jsTKHJq8HQCCdPuyU5Tju2t9SkEKITnD//wDx8LHvB1z3ve8w4C46/8lb9ykJ0sTIGUffnLX36QMRz/xm/8xmMLUhY3pB74O4hSCJQ3v/nNl//wH/7DsXgCm4WkZfvtJz/5yQehiq+FXHn3u999fOJDbVdenAJxmy3DIXt4LlsSszCF+nWfRnbW9clPtkzT9x2Hct0Ub1f2aL2AMHV/0DZ8WfrNcSrPyLHcl+y9+Idu84oQtE91/LXu2+93fI4s22+b+PM1q3jka1rO/p3xyXQ9xzz2yS4UUwzrYy3j9ofpi3wmK9y+JW1rH2jZuF+sL3yP7ed+A9/TWCU7MtxEx1o3U+881/rUfo9z2DXvcGZxBVmnP/iDP3hkpGNfnIfUZFxDdizbhmOz/OY4smJnEN4Ny1bBLNxgcUQWQLjdlqfjU+qU/sVmGAN87GMfu/z2b//28TwWf+Bb8DP4A7ZCpn5kyzNuw8e8+MUvvjzxiU88FmjwXC9GcKybYuukx5M+p99cdu71Odu8y3Ff9fFVDO162EdlfGQ/FZuaxgCruOe+WencVN/2o5M9uDzLeRpXruo8xbK28/aL9sNdB7el2+VyU+bUzvavtvOWg/un29J1MfG38qmtK67f1H+rvpt0Ln7Y4yHrjctvPzeNsfre1lmPg7qf2qdOfmOSUfdh2uQxWMfNrqdlOvmHVSxb2euqz85sctK/Q+a8p3XIju++fwT5Sgx96MHDp3d7uG6TrysPvI9vCWwJbAlsCdyNBDb5ejfS2/duCWwJbAlsCZxK4G7IVyai2XZ4mkQb1OmJaSZUBlKmCeJ03zS5niajqwmnJ8V+z88KPPBxEwhpQwMSPUE1sJI6uQ5TG3PMwDffqW+27/SWnmR8QcJ+9KMfPbI+eGYyVvmkTsn6oowAkQCXEAQQrBCvydyAiMgWuACHeZeiiYIJEDDY1qRf5OK+n/q/5WcwKNdPfWUAIrrp7ZcnMGQC4BrYnwwobUCWZLtli1G3ERnn/awT+Ma1AXcASC07P5PrVqv+I48zHcv9NyEW+7mr3waI284aPDsDqSagbeWwIsMmZqcyuMbES+41AOe+antrO20bXenEWXus9ze9biWLySbO+urMx0z+NNf7OSZcz+q1sjOXyfcmXieZcw1EKdmpbDUKSYqP+vIv//LLM57xjIN4IYMUUuaNb3zj5a1vfetx7fOf//xjO0+20M4W3tgpZCrkyHve855j62IIW3SFxSZsT0pZ2HQyYyF5WVzBH2QP5/CTkDjcw8IK/C1bkXJNst9YtMJ2x0996lMPErb9UPuv/LZut41Nutt+ZdLpSffbj+aa9hHRWZ+3Tlh3pnjPeW+XPvl2x4C0MXKY/DzXTz5g8rE3sZ8Gv1tPrc8mJBuId109TnB9u47uU/vyjgUmON1H1Mcg/RQfU9YqHreMHEcnWThmth/qsty+1ueWUeta+yzGmtjY93//9x/jHBaX/YN/8A8OO7TsGedgqyzWYEcPiFAWqkGMkq2Kr4D0xEYhQnnfKtmnEKUhs1OXlT25r7IdMj6DnUPwKWTlkqVPRj31oe4snGMcBRnL4g7eH00b8Cd5h3vGBJGrP1e6fHa8+7J9vWPS5G/ik903tofjPFuBFlrVdu7xSdt0zx3Oxgt9znayum/lQybb69hl+UxjAMus2zxdv6rLdK1lP/Xx2Zimx4O5v+cv9r1+Xre7y0s7vDBj5Tc/SV/Y/rr+reo7+aaWVetPx9A+v7IX+0nbt+Uy+ayzfu+2T4sKe1yVfp3G/Dxr5e9Xuuo+tv5N3y2rto/JF07xhmOu+3HfrczXs/I/KfP1wYe3MucfRGz+bfJ1pcH7+JbAlsCWwJbA3Upgk693K8F9/5bAlsCWwJbAUgJ3Sr4eE6Jb5KvBwJ5sTud68ryawDUwlPsmYGCaAJ8BHZkEJoPBZZtU5LjL8US5gTJfO4FPnrwazPZkOvXKFncAiH73KgBf3isIMZAtiCFk8+7YZB1BnoZM5RlkaORdroCT2WITIgHg8c/+2T97ZGmxTR7Zs9zLdzLAAAcbDGjytZWsZdBAoHWlgT+XlfsauJ6eZ1AIwNNZH5MRGEi2DlznMlo3A8Q3aJ66NzHhNgVQaWAi+tRy8zMsY4Ml1rW+5qbtnOxndayBz36mga223y5zBZZx3JkIrSP2I35Gvne5E5g0gYmtC2dg3hlJfuaPbucZ1gvbRNrf51e6fAZ4TkD2dcBt23B+t43ZRtte7BMgLSBbIErJaGV7b0gSSAuIV77jl1h4wjUQr2S5sQ3pC1/4wssTnvCEg9hINhyZaR/+8IcvH/zgB49PstDwbWTFZst2+o/r8ZV84n+TxUb78ScQNxA+fPKbOkK4cC3/IHAoE2LnRS960eWZz3zm4UudWdc2PdmrdX0FfnefTzaRa1q37S/cDw0w5/7Y38qPZ9tirk9s4NoQh9HLSbfcjty/8nuT/jex2D6uY0fHlJWOWh8t2zO7s7wi4/iFJrcTq/u8dxawPPjeY5a0fYq3lut15OvKP/X4ZOU3+vgUW9OWtGPlwzsW8ptxD+95/of/8B8eMmBxxTd/8zcfY5Q8q9vIggvGPCxMw965n+/4CcZA+A92+sBnZCEaW5WzY4XfwWrZuG4ZAzNGg+glM57yWSQC4YvvoH74l7zXOduqs3CD5+BLGHsxBiMTl+szbuk+sU1cF0/sU+ybJ5/rvpvi8xRDr+4R+Wqf0vo4jTvOYn3sfIqNXfZZOZbTykbazh27VvEztpU+WemI7cB+5ywudyxt30k5HlPaRlfjq/ZZbrP7f1oAtLL5bsNKJ1c+v+swkZOtB+7D7nfbx2psMfkcxzyP4Sa7cH+ejfc6XkxxMzHVtrHqp9azSa87jk7xy35hipNTGavxyqTDLMY4nnELwT4yXx86cl+vFpjadq7iee67Ned+RAx4mL09yqS8nfl65pX2uS2BLYEtgS2BO5XAJl/vVHL7vi2BLYEtgS2BayXwaJOvPRn2RPI6oMUAQ4Ojnqw1qGfAZ5rUTRNQT8z5ngxYJtMGi6eJaLafDcjB55SJY+Eb+M6EO9s25xMCNWAeRCrEKu8wA8CDYABEBOBPRkfeLwhISHYXoB1AHtkUgH0A/gCJfKdN3A/oCADJNnmUzTMgGTgP8AcACAHLvXzP/ZQPeJj3NPKZjNoGBC2XBp4mICXXNOBkcpfvDVx3X7vsANTulwYjGxzxbwM8E6jW+mnwpoGqtGOq/6pODWIaUAvwdgVa3PMwuNHkSgMmtsUJgGlnsQLSJgDTz47Mc53b7QyubuPKWdlvhORuPeq+W8noujZOMso93j4t/ZE2TGDpdc9qkHTSx9alfs4ZUHemz60vk463X12VZ/vtvl/5/Parj7juocvl4//z44fPI3Ps1a9+9ZHNCqH50pe+9Hi/K8Qr90B6cs2///f//tiKmKyyb/qmbzo+uR4/SlYq2wbzrtj3v//9V+9rxW/iL/nMe2jxcfg+fCG6Rh0gUvLeWRZ08B3fR1shhPiMjaPf2Z0AHwkJ/HVf93XHzgJ5Jzb3sptAsuKzsCX2GhuZFhrYbttHtazbR7VuT3HTejHFPi8+op72e8SvxML23R0LO2ZMzzKp6Hht2+d4FtmEsJpiTtplANs2vJJd6jXZ2XW25xjUvjC/825c93lIbJN/1MPEognYafwx+UfLfOV727c7xvQ4qn2GfVVkGx2e/POZr3X90lYyzLFfMl+xp5e85CWXpz/96Ue2+mos4GcgVwhXxlNkvZOZykIMSFP+YfO8g5U/tiTOe5mTDUs90HH+6Ldks5LtSpmQu7wGgqxcSFieB6Gb8hiHMdZi/IXP4jr8B/6AMRs+i+x7diJhvMVx9IKFIHzim1gUNxGzHnOtYuMUt1uHp5hP3Lsaw9zaCnSKBdaP1rXUaRUPJl90FuNbF1e+rI+3zva43eVO+pnyWtenutpnZdwSW7UcVm1vmfUYMD6Nz95auvun/We30/VrGfn35EMsC/tx3+fx4aRjkfWKfHU86b73M3vxxeTX7dPtlx0bfI37lmtuMp61/K+zlY5X+e26d91SZveNZWG96md0H/Tvjpdnz+u2pqwrEvZyuSJffe1km0cW/Q3+bfL1BkLal2wJbAlsCWwJ3LYEbhaFbrvYfcOWwJbAlsCWwJbAMSn6o719blMgIQo9GXVxmXB74j9NvPuxnszfBFThGk/ODVJ44txN9SQ3ZWTyauB7BcLk2mli3OCMZcE5SAH+AO4gRAHuyJjgGOQqoH/eVca9ALGAgxCjEAYQrfnNMbIoAOsACgPs512iBiQADiFtAfS8NR8kBiQFICJb80FkQEjQNoDAP/Nn/szV+1/JlAX8JGMkhGwDxavJ/TTJT3+lr3NN+rR1oCfwK/DKOuH+sDwmoGMCGgxquL9zv98XbIAq+ufnXIET99xaIX4LnLDemmSkDK+wbxAu9TUYx7EmIyw313HqE8sg5xsM8jUmYSyfBqtWYGf7gBWoZFuMbK0/fcz233rjcw3CTa7w0LPK8onuWTYT4d/1dj3zPX50AhpXPrL10vpmPbOOTPLy+clnrvrR7Wo7DBE5hZhVHOBabOl3Pvo7l3fd/67LT//0Tx9+CV8DqfoFX/AFx6IQtu/Ef91///3H+x95b+tXf/VXX5797GcfGa/84z7e/ch7XSFQIW/we3lPHT4L30nWG2Qu72mFLMG/0gevf/3rL7/4i794vM+Zc9yHf8QvJl5QBllrEL34Vnw3i1yoG/8oH38JoYtvhoBhu1Pu4Tg+nGMQSCFl8d/ehty6MvkO64D7wDqd+vYioO6HxHT7Ytu/ydf2r+1jrbNesORnUp6JR/ul1DnPcT1SPwiw//F/P5zBeN+n33foRfvfyOeMYLDcfJ3tIrru+q/GBh27cl379dQ1vjtxxL47Msq1WYjkMUX73JU/bfm2D7Rv6Hg8+YiUZzJ4FXdad6fYu/ILjFnYLvxVr3rV5U1vetPxPudv/dZvPbYVZwwy+bqOk1nkhs5kcRv2/N73vvcgYiFOIUexR4hQ3gsLccpYB5lj2/gQ7slW44zZyKjP4g3sHOIWP8IffiO7h8SmeQaZshC0LILDN/F+WsaC6DGkL1uVQ8jiV37rt37r8COPf/zjj78QsI4z3Vf2ubGjjgGxC9vVSv7W0/bntvu2scn3O0at4myOn8XCtr3W3ckGrBMd5yynlV27Pe1nrotpkx+f/LXtouc1aVPisX+3r+J3xrptu6t+sY+zXkx1X5VpOUxlTGOW1GeKKda9Lo+yHNN6cV+30zGx/fjKF1qPWscs37a5qW/6mR1PIxvr3yr+d1+5ben7SSdab62D/j7ZZvuKlc5f1flWNutR1yN1dfh3a0viqxh2RsDeQsU/7dM+bePjszT30S2BLYEtgS2Bu5DADi53Ibx965bAlsCWwJbAuQQeLfLVE+pMQhtcM0hzk36Zru9JqSe4K0Dh7Fkuz4CpwWJPiK+bsHOtSWkANYhMsivIMg04zycAfbYKhhTgPkB4/gCRqQOkKgAcf4B4gHvZShhSlD/Ocf20TZ4n9w1MAEICBFKHELHJrE09IRIACZPVFHAYgoB6AHxm+zxAw9Qv3znvTI2erPfEv4GOCcDwNVOfG4g0MOOyDMJZX88AhwZzfV8Ina7vBFparw3mpK/abigT3UxGHf0GGJ2/ZOTw27r36fd9+uV/feJ/HfcCKCdTmevy/kqexe+8uxmCiOsD7KIb1BHdStYfusZfruOTPs5vrkc/+Mu77PhMhp/b35kKaWvLcWX3DUBPPmPSue6DPO92fFTXyXp3HaDdINekjyvdX9mMQTXbxVSXM1CS5/oero1vjD15MYCJ99zb95t0ugLZbmVs247wM5CdbDHMVsOQHLyTkXe8PulJT7oiMdHfd77zncc1kCYQsmTEQljgs8gu+53f+Z2DGOGT69HtLF6BYOUvW67zPUQo9pCM21/91V89yuM89gdpgk+zLeL/IETQb86TzQYZw+8v/dIvPQgT5IWPj43GVrJAhk9sinLYzhh75Y864VOJCfj62FCD6jeJce2/HLOt/9i5dcDnJnJl0qU+Zr1pQqUXlkzgferTNke52bnB783sOD3VcQLyE78n0mLSc+vuVB7nHRsooxdnGDRvcjztXoH87kPbVfffyt/5uvYf9mfWAfuftvP4b8e11k3395nuuGzGUCyy+KEf+qEL77rHF/y1v/bXjoUMGWNQFrqbzOHENmzOixmiQ3lVAwQqPoR3wrIbCPqEvVE2WaiMZagzts05/vHM9Amf2CZ+AJuFrMVuuQ9bTuZs2xGxlXZB5pIFm3dLM97CXyXLlvOUzTbmX/mVX3kQzuxIQrn9r20nbZ3ibHSnbWVlf61r+T3FoxUpY53qvu+2TOdXsXwi7SY9bX2dbPas7tMis2nMx7Md89r+7MfyvKltlrn9RvyUbdb9Yb9huea5Pc6xva4WqeRZfW8/t33PJM/rxie2lf5ueXU8OCNvP8lYkpHJorpbYxH3Zbd30s/J3qbntI5EZvb3rsOk+x03Jt8feUx6MdXhOh+wGieudLbLu6rHLYJ11QdXWwrfWpC6yoANgXvvvfdufPxM0fa5LYEtgS2BLYE7ksAOLncktn3TlsCWwJbAlsBNJPBokq+eDHqSfx3IsqrnaoLeYEKDR9PE3fdM1/fE1wA0k94GXpPpwaeJMAB2wHdIVwB4ADUysADUANqSFUX5ATkgxSBWeT9h3v+VbFaOcS7Ae2+JTLsaADCg1OTrdcAJ99LeEHQQxhAYtIFsXMgQ2kQ7aCv/qD/gIPWECIYsoP4QIhzjPMcBNPPes5B8mZxPYK0BBBPjq/5uII3fK/K1ddU6M4FFExDTOs6znF1jYN7nAFU5l207+Q2oi96E3M69tDsgazKW8z7KvJsy2cycp54hU//4H/vjx/atPAdAmD7iO3oJkMxnyqQsnhnCNPIGIM4W0yHgKSNkK5/ZTtXvBYZEoq+Thc1vdDgAOfLIvQGVUi6fqYfL5HuynKw37Q8mm2if0GBozht4bL/UPsL+yd8noqTBqhWoNYG2tgMDytbhtHkFGE4A+eQTu17R8ZAX9idpU8ilqY2xwZZrk7c8B13Dv0CyQL6yGwBZrJAsvOcVH0I58Uk/8RM/cfnQhz506DzEKzqOTpPtSkYZ/pZyIUEgRfjM+x2TfYp/xS+lffht3gf7yle+8simhegJMcp1lEFGG8+EIGFRDZ9ZmIAdUUd0FeKFbYchTLAdfCY7DBALnCGbBTDYIgQsdpq/+NAQO7ErZIFfTbasty5uvbWut/+f+rv707GvycPWq/RrL0bJdQ0Kt6+d7PpM5+0nY58T8JwyJru3n45N2YZTbnQ/8rWtWb9jw7kO3Ug7VwsV7FvaFzUR3M9yfewHVn5xknnfN429uKbjqeO25T7F865nlzfF7/gf3p/62te+9vKv//W/PmyazFBISGIKNpNxETbkdw9jW7GrxKyUmf7kN7GXcQ32jg9IrOPebDNMuYzPyJInAz9jHHwJfsGL4Fp/pj6KnmRskC2RyYRli3S2RoaUjVzwJyzmeO5zn3t54hOfeJDDZ8+xzt0O+XqdDuV8+46OR1N/+9h0/ypOO6a3/tq2bcuTrVvHVnbU/tN1mvxI+4O2+zzT5Fl00H5xkleuW/k07jkjHFtW6aO2b+vKGfk6jRnc7x1f3G+TP2pdmuqb8u17WpYu29clXnm84TrFBic/1mOpjkNud4/RWoe6nzvmtN5PcnF9Jl/Zz1zZyVS3lonvbTvlXC8E6L7N/av+7OtbPo+55zGfZIZ+Z+x999238fGVo9rHtwS2BLYEtgTuWAI7uNyx6PaNWwJbAlsCWwLXSeBuydcHPvHA5YEHHzgAsQYQDTB4onpWJ09wz8AZP6snxa5LkwVdvieHzphI5iuTzGRuhnClDM4DzAHaeSs6tuwF+CfbCoILQoFrAQjzTlayFgDwIAsA8ADRICydTZh6OdMpcmsg122YJtw9se5ypkm7+y7tDrFIu2kb7eYPwBKihD9IWkgPAOcQsnz+pb/0l473mUF+8AcZApGQNkc/PGnvdk3ATuudtzo90xGDLSkjukKfr7JzJvkGwKHN6APth1xJlhuEEAAunxAw/CFLiESI1Gwzje5wTcAj+h7CB93I++XQJ79nMuQ/8uN6AOAQqgDTXE/9AIeRd8jQbNvKs5PFR1nJuA5olYUB9CHH8r5h2hgQBlkl64x6hFyGtKUO/M47hE00cU/qQ1lck62zAbnRkZBMXJesojzLGdU8N6Bh9H2lP50FZfs4I19jJwbsorcGjxoo9X05N/nKBgBXPvMM0JpArwZaTTq4Pmc+2nULmZT+j8zaZvq5Lt/gYfwpPvPtb3/7sbUodgHB8W3f9m0H2Yn+UT72wfajr3vd6y5ve9vbrnSbPmVxSN5hjd6xdSjbhj71qU89thZGl5KB7cUDISZoB1t8sk3xK17xikPXEwfQPTJwn/WsZx1Zd9gS51mYAllLpm3IXs5Bmn7RF33RcQ/Zc2m7ZX/o7AMPXv7gD//g8Jv8UWay4fCnIXepR3wBW8B/3ud93hE/2L6Y37Gdtgn71ZU9dL/H91tvW4e5Ju8rNbETPYmO5FwWmhgYz7WRcfpkGh80GNy/VyRU2hJ/5hgS3Y8997mOky2X+I0ct06bZPVx7kl2Jt/TX/ZBk33bv6Qtkd9ESrR/cfmr+D/5rSaoLCOPpVynjq3Wnc7eCknfC1ZcBmW/4Q1vOLYg//mf//mrLb+tLxmn8awsWMqiIGKaF33lmuwgEbvik2N84iuwYzLgycRnwQQ2hj955jOfeXnKU55yjOeyiKx397Ase9xivbNOxabwfZCvkM20G1+WutImSOfnPOc5l2/5lm854mV2PMm4pW3DuuPvHTN7vG1Sz/rUvrvtaBpPTvrXPsW/bVOT7beNJIY49seuo1sruU+2t1o8Et3x+NjPdFndt63jOd9E4pnutP1NPrplvbJZ+4G2N48jekzkcym7dec6f7aKLU0kT7qVcccUJ9Ln0/PdHykj1yc+8buJxcmXJmZatr4vMutntg62LblNbXPTvV03yy91POuLjl0pr3UwfqP9xxSr3Ia+fuqzqZ4T+ep79ztfV5Lcx7cEtgS2BLYE7kYCm3y9G+nte7cEtgS2BLYETiXwqSJfG3jw5Py6yex1E7pMJv2MBj0yoWvQ1YDhVI+UyX1kIoRAZes3MiPym++A/ZABEFwh2ADjAvA7m5WshWR/AqZxLu/543dngqb+EyDqSbhl4e+TDDlmoNay6Em/wYUGvygDQg2QMGRgZJVPCASIED75A9zIPYCa/CEDiGiItmSRQLIgj2wlaODsbOIeEMV1TXtbFwHWIAFDoNOObMGcNtGf2YqXOvgedIC2hTQIaErbIUbz6a2rAYCz/SAyo8zoA/dAsqRO1BtQNVuhojtk4/AvQGvsyWQSMqZMnpPs0ZSZrawDWENmpj8MJFKv2Ex0MjrNdcgnf7SDa9MuywECmH/0c/Qlmbl53zBtStZ4Mgbpd0DuZMkiw2x5TN05xz/OQ4ilv6kDWYzIKtu0okt5f6bB8QbXDBCZNGmfZYCy/Y1BLIOsrbM38W25Z/JvE8iZ6w2Kun58b7vvtrmMBmtdny6rfYplNAF1fq71DpLjl3/5lw9ClTJ4pyMZoyzaoK/5h46QEQtBy7teeSc2/+hj/qFL6A9E61d91Vcd5C3+BXKSMkK6B3i1b0U+2DXveX31q199+cAHPnDYB/dRBu+T/ZIdKhlxAAAgAElEQVQv+ZLjHY7YJTrJeXQYwpTP7ASQDO1sPYrtWf7U9YqofvChyyce+MQRP5zRjm2xSCNbGGcL0jyLMvieLXdpC7af3RNiB7GT+NSJAGj9se9v/bV9dJuifxw3oZqsxAZ6b2obbTMdEyeA1zrs56yOd7avZdLxb4qNXvjRNhJbTIzi2pDwAcvThvip1NP20iR36uH2tW/zuR43pF5uXxNBk73Gfvpcym8fMPmn3Bsdap/pMugbtgZmURuLHLKzQ3SM8vH/6D/lhnylDOTJOS/yiv1xLWUksx27pT74k8Rrxnk894Mf/ODl/e9//2Fv2BiZtyyswD+xmOwsvkx90LEk1zDmwA+8/OUvP943zbjgRS960TFWRAbvete7jjrgk/CPL3jBC47nh3h1PWyrUx1Wdr4aO3bMmGJRH3MdoluTPU3HJruNzqbuvi82Nfkz+4zJD8X+cu9kfynDi4/aT9i/tPy7DrbftMMxf/J7K5n4udGtbstq7DHJxnJu3ek+sKy6rB6TOOZPz1i1+aaxIz7Wvs6yndpi/2yZtUwnf9s2MfnYjjmr+liO1sdVvOt+aHme2euki2f90XZ9nW62fa50z/3xiDg2Zb4+9EfvjL33vr3t8Ep2+/iWwJbAlsCWwJ1LYJOvdy67feeWwJbAlsCWwDUS+FSQrz2J7ElrgwM+3yDIqvqUMYEbDQiGSMozUv5qAsx1AHKA6b/xG79xYQs4vgP0A8TlPa2AYsn+A9jOu04hFPmDGPI7Bfmd7fGoQwgyZytwHJA9k+BMkANMBig02cU5wMIAQiHMAvDy2wBnAwF51pQ1ETDLE+eeRFveeSbgKORkMmMhqSES+CSDBKKBP+4NKYDMICuSLYu8QlAnQ9agdYDTbNPLp7cbBEiFwAxZHjI1GSTJSE6WaMgNrqOPATgjU/qNdnMN8sz7cZGds6ItS4P53EO7PvMzPvPyJ/7kw9k13OesVuoTcih9Csib7QxD2CZTNH1KO50xzXnanWORT/QideS+yLBtjOMhdQ0GBtiKnCGGqEfK4nvAY+QaPaf8kElcy7m86zi6wCcyp57Ihesonz/+YWuA0rk/JC19wXOzXWu2ZeU8upWtWdGtbN2dOnMN1/PM2GP7BfuLJkomwLRtt0mZM/sxUGmQ0nVoEGzyjy4n3ycgfvIFU3ntU+2v48tzTXR4Akvb74fw5D2Lb3rTmy6/9mu/drz/kOzSZzzjGceWw/QrviQ7CpD5hl8m2z66nYxvSAiyXSFGyHYlY5b+N/lnwtB9ge6xxeeP/uiPHhln+Hx8EO9ZJMsNMpcM1hDBuTeLFQz6Rob2qRP5ahlNxFp2Gohvw0bwocnwJSYhm/is2EGyxZEL//CjkLH4kryjO1vZJyY1+WW7dx9PsT3tzXXRea6lXGeaxz6sZzcFx/te39e2Ex21XFtv/Tt17ro08O1xROzSskq7VmB1Ymr0ZRr7uC05z7GbkK+u73UAebdtkme3zb7I5duXTPpivxgZmSxrYs5lJO5n9whvA5w6xAekfl5owXdntp35Wcd0ruPZjPXIcIf4ZEtz/BV1wDeQ3Y6fwvfEvrqfUifKPlv8kDjJGOl7v/d7j91THve4xx3Z/5SND2ThCduhkyXP+PIf/+N/fGxFTNxP2X6+ddR2OsV821f76skuJh/feu9rrC9d/hR3Up/WQcc067Btq2Og69+62gshXBe3JzraWf1ntt5+buXr7DdaZl3fvnbVV5O/87G2Sdvc5KetP+4D18f90eOLtunYwxQL7PdaNybd8TH78tb/Sf7tByN/92uumXy969f2Pel1+82WZcdeP3uSxcp2Jhm2Lq3q0r5ipeNnPuW6tp/VuzNfD5kcL4Z9+N/edvhMevvclsCWwJbAlsCdSmCTr3cquX3flsCWwJbAlsC1EvhUkK+Z9E3A3WpCdt2kdrqvJ/cT8BPC0hP/CTRM+ZQBmE2GBe8XIxMqWXkG0bgeQA9SjS2E2VKXbSBTdibhzkz0JNvZFSHGqCskZbZzBBj3/dSDYxBGAQb5DUkAocUzs7Vs3lWWLesAJELapn8CJoXs83sDAw5TJ2fDBAiwPCP31Bu5hOTkHPfnvaTZZpcsDgBN3uUGmAnAyTnKpc4Ai5/zOZ9zbKsJcUYbQ5Bm20bkkW16Ocb5EIPIAfKSrBVI4GxHyjNM/kbvOnPFmSR+Vy11SaYdREb6B9mSYfen//SfPp6b97Qia66BnKcNfEYmAYUj0xA5AZs5HvJiAj8pO3qQdpgg5FgyXa8DO12+gcsGxfMck3kp2/c1gJS62s5yLLqWtuR9yyFfOQ/wnG1dIcbSz+hQiG76OER/dCH69PjHP/7oH/qMctEx+hKbTaYs57Cn1Cs6MPVBt9UAmf3LGfkau3HftW+agDj7V9fDhH+TaZa7dcE+bQLYVn558rXxib4n3yf9xUd95CMfOTJN3/rWtx72S8brt3/7tx8+Fd3lGshWSAe2A8aWs5U2z6Od9B8Zqc973vMuX/EVX3GQpG1blnXHkpDA73jHO453vZJdi81SF7b3fMlLXnL4VS8yyLNNvrrv+J7MPNtQyyHlxP+4brEL60fsO4RBFjzgP/GjEDaQN9gLPpati6kHcQpdz3tvkRcyxifh30LeTItJqFOI7pBasT8T29HL+LzYsYmw9hWtf5ah407k5GdEVg14T76sbab9pOuRc7nHMY9jJg0nvWq7jj9pu4ufN6ljIsi7HKQOeX7k3gRm2hGfZftLvSjL+tZkhbOWXX778B4LpD/SztzrPu2FEKlv24791eRP2oYtH/e16zT1Q+p65oNTHr6ILc9/4Rd+4dj+mFhDHCH79eu+7uuOTFhiDAs+okP2z9HhHOsFMdSBd0KTdf/93//9h12+9KUvPXwaiye4nsVG/+7f/btjsQqLL/7Fv/gXRwYs9t1x2/298uOWu23L8az73X1DnWynjgtddvs2189lTv2UYy6/F0y0rq78Qz/XfT/FNeto/H3X0WW07loHVzLxc+0/2pf1uKPja/yD7WE1pmj7tV7aB7r/21495phs0P0WPUmdux9aNj12altuf3Pm43OuFyZMZVKPXixl23D9Oza03bSfaj2e+qb9F9c4XnUc6fmZ9c/lu01n+nGmo+3PVvKb9Dn+b6qf4+9xnTJfr971Cvd6CxXf5OukWfvYlsCWwJbAlsDdSmCTr3crwX3/lsCWwJbAlsBSAp8q8rUnqwEFpslaAx5n3bWa1PmeLs8ARk/yGiziN6AxWzoC9gO0QRCE8AtgmvaF1IS4ASwLGJEt7DzRdB0zoQ7Bk+cGsM75TJK5zqBoJuB8Qhh5i9y8t5NjqYfbnTabfHX2ZO5J5pWBGJ5nANXgC7IIgRuiNABKwPuQBRCn2eKXT4BNy476AGIm07PbkTolixSy09dmq0FkTjm9lXHaG/I0z6IMMsdCjifrNgQ5xwPOBMgJ0M253NegirMrLX9fZ4Al+tXgju0q5xrENbDifl+BKl0mvxtI6zIn8jX63e2YymtguIE2zkf/uB99SVZ4dJ170B2uzfeQc/QD93jrcHSMYyxwgMDLO3npG/oZHQHEzncAb7awBVBP5noTabbD1CP20fJe+Z6UkfMGKbtvI0vrRx/z7zN/2/UxeO3+biByAqi779vvuY0BL8kiw79CeGJzZHBBYvAObMhDSNcPfehDV++ShmCMn0Q36DeIjyc/+clHpiuLNSDU8cWWQYOVE+AJIf/e97738mM/9mNHhtsXfuEXXl74whceZUNaejtY626D8VMcsg1POtFEuQFOx5vEhPS9QeBknEevsx0+CxUgdFiYkPc1Q86ykIF/6DtbvkNY0062M2XBi7d9R855FvfEl096Fh1KpmHqbN0yqWgd5JrYDmX7e48JHNObKLDOu68afOa6JkDbltpGkvXWdVsRCvEJrReRB+dj7714wnph/5g6tV7zjIwn2u4Ts9K+Ffma/p36doolDcZH3v50Pdu32R58XT/f+ueyu07Wi/ZTscPc4zKnONtxi/5hJw1IVxY6vOc97znIWBaQsViMLFiIUBZtEDscB1x++rV9O79ZLMG48yd/8ieP9zq/7GUvO/wh45P0DRn6//W//tejDl/zNV9z+L0sGrK+d8xuebSMz/zk5Nem2NLXuT/6eWl/L3aITbQ+uG2xXfdRxy/XxXrathp/Otm0fa39b/ujXNfPXMXUjkFTeVOZaW8vHlndP8k87W+dd4w2oZeyc1/0t33Kqu+tJ/GHrZuTLllf/d31Xo1FVuVPPiEysj9wmyfdSd/kOVdk4S3UtuveZbSeWC7tl7qv7cey+KH9sOtnPbJcrINTe+1b2892XDzz4y3zQ1ZCt1sfqUtnvj740IOXe7jp1n333ru3HT6z+X1uS2BLYEtgS+DOJLDJ1zuT275rS2BLYEtgS+AGErgb8vUh3lf3iU88nAlya0ug1YS5AY8GHxqkuSkYMQFKPVH3xLInotP9tAdiBiCMzDoyiEL4BCDNZDmkIb+T8ckzAKwDUnOugdX8DnHH75BLDcZP7UnZyI3nhqiijIAitCMZSgG03A8G9r01ZPoi70E1UBsAKjIyIcx1Adbz3GMifWvryUz8AQpTD2+/nH4KIRpyjOM8D4IEMiHvCoVQYCtongXxne01IWD4IwMVUidbQmeLWeqZd4FSt2zdy2eIuHz3ddajgGoTaNugRoBzg1sGEhs4ib4Y5ApAFFn4d4NG1p/pOWe25bqkvt3Gfl6DpP07zzuzectodb/l73bFptFXdCPbQ+edthxDV/JuZj4hZa1L8WNZ5BD7hIRChyCp8j7ivLMYgB1S1tu8xj4sY/u2CRScwLa0qf2TwbYGwPqZLaP2g+6X1MGAeF9/5qO7nitgL3ZMRvpb3vKWy7vf/e7Dz5LdxXbBkBgQryx4+fCHP3zsQADhkXcIY5f0CXKHeIWwhexge85sVx3/Z3lMft72SPlkkvHO2f/yX/7LkcVGuX6fY+tf+noqu/uiwcnrzlvWKT/9PdmH25Ky4/9ZbID+5x3cLFBg21LIWHwquh4/B8mDnpMhi//MX95ZnrgWv9464QzZ+KjYVNqRDOLJhg36mwxxm1u3+rfLtY1McTR+fEXgdh3PyFeTaSYZvaAquhl7c93bB8ZXZKxh0q71KfX0wijrS/yJfflkoz0+WtlQP3+KbVOccZtW/mvyWx1zbBOOhS3P1bn2rx3jUvcmoRKbiSGMDclShYRloQjn2PacXRawl+x+wfgDv8aiBr5nHNJ6Sv/zmouf+ImfOEjdJz3pSZe/+3f/7uHXbAssIEpMo8y8z9r+yXFm6sOzvo+svdCo7ah90MrfT9dN/mzqj9afyV/0uCjX2P5aB3JN7NXlWg8iB9vqFL87jq7qFBn15xRXVrHaPrVt4iy+R743IYNd/5Xu2I59ffdtlzX5vY6fjilTXEvcbbm5H6Y6xfe2XnWstS5PPrR95GRr7Z9Sn7YHtyH+3/KIz08McDl8d8yYZO22rnzc5G9bRi3blQxTB7eh+xdi9ZDDgBlE9p+07fCtaw8Clt2E7v20jY+vOmkf3xLYEtgS2BK4Ywns4HLHots3bglsCWwJbAlcJ4G7Il8hFT/xwOWBBx84gCdPSvt7fq8m3z3hXdW7J3KevOa7s0Smya4zYHx/rm2yLOBpT0C5LmBsJsK5N2Rm6ustKJlQO1M1gDYEQICFzgbgfmdfhSzi+mSF5v2lJn1DYFKPzljlXMqh/vlOG7g271jje2fUcC0AZMgg6hAAPyBH7uF+v3sRMDGZxBApyVgNOAA5yx9ZjQGL+IRohTTIuw4hbcgAgUSgDIBNCFiyt8gGYStogEm/B5Tn+Z2oV5P9xzzmKoPSgGsDFtFfk68N9LXuTgCOQX/rfmSXjN7OolyBGi7PgE3AEH+e+QTXNfYwgTYrO7xJ2ROIalLRvmMCde1Luq22Z4OTtm2Oh5iFfIKIJROQzEpAbfSM7EDePwoRiH5xTwjYkPnoGZmxbDXNsega9ow9WO8tw3w3+DsRL2mnZRA/MgG4KwK7fWD62P7Mes3x9l+TTkenLNszfeMZZGSSsfUzP/MzB9FJFtnnfu7nHhljnH//+99/EBn0Qd4DzPEs4EDGEA4Qr2wzTHYYmZtZ+OEsEeuJ6+qFL44FPIc+h+ylX+3P3H7r7xRf2m7ybMc+A75eLDH1q+Nax6DWkbYtA7r+DoEDGQsJTiYdJDdbFuNb0XfIIzJhybpDv5MBjg2g3/jQ+G7LwH4x8So+reUQeSROuBzLwbJKfLT/aZlNvmnqp5UP8/jB8qSeJi+s6wHH239mjOCFNPZLrVfdf+0L4zsmH2jZhHjPscku7ZO6Tn5O+1TXOddFNu7/KRa43CYO3Fb7qOhP91f/nuLoZC/RhfRZ++aVD+v7qD8xg4UiL3/5y493VhNL8u7X7AKCHfF+WEjZxAtf4/ZBuv7QD/3QYZu8Z/o7vuM7HrELxeQfXP/r/MPKj9vHRBc6c9f22zpxnb64b9pn+dxkkx2vJr3imG1zRb62D7LORR978Vr77fZ3toGuf5Odfv5kfz336FgzyWqS7eQfJx/Vsmz/Yltwv+U6981kn5NerHxeyu8xnX3TpOs5n+d70UD7T5fVde840213WZPcbHuTj29ZpL7+tK7xPbFx5Z87XnS/+75ezOkYYr9i/e7v/t1xoPt18hccS+Zr5N91hmBtnW55b/J15QX38S2BLYEtgS2Bu5HAJl/vRnr73i2BLYEtgS2BUwncLfkakC8g9tkEtYFLT26nSWNXfJqsesI8NXSatPYEtyeJDfaEYOVZBnW6Pj0ZNViXZ2QCbpDSBIBJV09AQ05Fvj0JDoBnMviTJrX3PDykmICBFYDhLSa7v0wI+5x1oMESfgfUS7sDMBg0SXtcX9qWv5BnZHWRmQxpwCdkLJldkGqUkS2HATs/+7M/+9gaEOIGAifv1O0tRS13gxIG3xv0cL+4D32cspw5fQARj7m1CvxWdnRkYuLCesRzXV/LuvU2fZJnNNHUfdZ2YLBoAkNsR5M+uu2xjZU9UjdnWFt3Tai1vU/AY9phn9Qgkv0WfZLM8ZAlLExAhyCi0C0IKoB2SEH+IA39LmgWFEAComNsU0ymE6QVoDtZmtmuuomm9JkJH/dLt89tWvWfgVHLfbre5zub3rqV505634Tn5AtyH3Lk/a0/8iM/cvgh7JD3j0JgIGdkHtuEyCC7DDkjP7Iwn/70px8ZYWwLjE1DxuZ9pelj19Vgduq5ItC4PwtQ0l+2iehug/T2nekvrskuAJNtWI72K96u3vGmfcDZgg/rzBSj4lvxocgWXecPshvdxo+y+AA/Sp9AyqYP0Guy+8g05g9dZ3GLiRr7BYPHaU/kHxvMlu6TLdsHxVb6mGOrfaC/t99wXHG5PYawXbZc7aO4z7tb5Lf9efywF0clrnPOsZays4uFF01Rh7y73XrHNVkkxfH4s8gq/WB7t355PJJ7LOf239bf7lfLs2PSmb9ueVp3+R59iRytW+3zs3gk90xZ1JxL/2SxzBTn0nbrUOIEC8DI4Oe91WTq02e2e+7JO+OpA/ZDVj3E6pd8yZcci8Xsl973vvdd/uW//JdHXz7jGc843vlq/Z7sfuqn1lX/nvrAcTnnO2a2DXX8z/X2w13WZLttc/5t/93yd5zpWJ/n3HSMEv2y7lsfp7jnevYYi3Opu8tJ+ZO9ua4dd/idvrfvWsX07v++Z5L51O+rvvG1fZ/t1v3Qvid1Wj3X8vP4cPLD7Y8sP49jrEPW7/Zv1oO+37bS8lm1ZYpdPeZzDIlPaH1sf9oybHtp3Zv6c/LRZ34wz+y56mQjU31dh/HZm3w9c4n73JbAlsCWwJbAp1ACm3z9FAp3F70lsCWwJfC/uwQeDfI1IJYn3ZNcJ9A7k7wGTzzh9cS4J8n5PU2kU0ZPQF1Pg6N9ve/LpLaJOt9jYInvBtUCBhgUyMTTk1YD8Smj28z1BmRd5kTOGBBoWbrO7h+X7+MBmVLOBAZ6Qp22NWHRsqYe3SbrQIMBlJutmslUgyQjexHCAJIMUpYsRr7zzkPOQaxAhAGAZhtNCB0yGLNVcYiybmf6YtLhBu4aJLMtuH+4z89x2au+7+NtJwY+OWdydwJUJrDoTF+sx7a9yV5zzDp2dp3lFjmlvSEmfE0/f1V2+6LIyP3WZfH8kFPRI297DTGIXkHCJkuT8iBGQuChz+gXWbFkDEb30DWIQ3QQYD7bU3bbuh/43fbttk39djv+dbLz1vd+XgOhLesAlZB3LIyAeP3FX/zFI8MVghMZIB+y3JO1DgmIHZN1jP3+qT/1p44FE5CufEJwI8Nkh7OIYvLLqftEPDXQbV3N98mO3QctWwPwlJ/Mt5YJvxskdRzqmLSSsfW4+74B8MmXdt9yD7LHl+I/+SQDDx2nP9DzbFNMW9FbdJq+YOEBiw3oq7wfOVvKu25NgLutneU/ES+TLOOTVmOAyWdZHmcA9QpQnuywxwtNsDhWxvfER/PZ5G123Mh98YHTwgDHY+tlx90pBnhM0GOYle412THJPte43S6vbcny637uMaYJWNuy44bHGB5b+Dm5l/K8+McycR+lTPqCXTjuv//+yyte8YpjkQh+iN02WJBABj3bl2M7WZjDFubEDZ5FXICAZWtz3rccsvg//sf/eCxM4T52A/j2b//2K1Ldsd9t7vh6Zg8T2RF/dKfEzep5k+20XG2bK5+V9kV3bDuT7rbOps32l13nyLN9Rbdhsh+Xb/1rf7CSU9qXdq3Gj+7n9NVU765j2n02dvD458xHXOd/bXNub3Ss9c/PddluV8rsMXmOd7+u6ti61r4oz+SznxXZeX62iiuOd90/HQNchnVnGmesZNVya7mf2Vz6pWVhXVvFR/v8/n7WB8v63iJdb6J/O/P1phLe120JbAlsCWwJ3I4ENvl6O9La124JbAlsCWwJ3JYE7pZ8ZWLm94pmQjxVwmBkT1wNJk2TxalcgwkGZlK2J74NouRcMkUBig3+BOyjLIAxv9vU9fOEPRPWnrg3qDgBlZ6wmzRowCDnnMnRk9mbAkY9SZ/IlwBCLjNkRkCK1eS+5RnwcAWCNZFruU2AVMs1daVPIXMgZcniItsO4ofvEAqc4xrKhPgh0w7AlO0B+YMEyraakGbZXrMzkNwOZGdAeAIYrMPW9wksm/q0QciVoVvvI7fUL3WwvjVYaTBwZYtTXawjNwEFLQ8/cwKsvE23270CunJNym1gK884I3icidYyQq6QUZBS/EHum6wCPIc4zLtKAebRJUB3yCoWAEBUQT6ibwD06Bx/eXdpMtksa+v85Fcm2Ux9MfVrlxegMbrTfsV+dqWL3At5DZH65je/+fILv/ALx7bCENvYVUhpCFW25EQev/mbv3lkkUFuQ+iRIfaUpzzlICtMVrPtObLJNs/2qyvfYZvlGver44ntmbaZxLJfy7nEiZTP9deRr9zTiyMMuoaQmfq0Y5ztIHbVPmbyl1O/OablPDr+e7/3e8cfWxTzCflEO/Oe2LzXEr1Gp/M+ZPoMwjA7DaSNiTd8ZtvoCfRN2zo+TH7TbZzirP1C++OWRZfvfrds26emXV2Xyf+HjE7smsYOKSf+KO9Mj87ZlyU2m+S2nk3A9tl4of2y/cZZPJraHp09i43tZ1N3j01it5Nvn/yjdcq23G3xGCP1sN3nevqBxSTvfOc7Lz/7sz97+cmf/MljDPGX//JfvjztaU87yFTI2He9612HL2PBAott2HWD+4gNZJZDxkKw8r5r7sePQdi+6lWvOrYwzjtfk1ne7aCtqXP3603GS21rHQu9xX3Ktw30sdibj7te7Xsjz+iq7aN9XtfVMS11iu1Mz7HvMJFmHZjiW8eIM/uxH2jZ9PhjFad7nObnT7bh+LOyx/jb9v+T7+8yrhtjtJ1b9u7f1PM6eeZ8x9jJd9iXWx8c//q+qf+sW6t+8pzMz5rI1BVxy3MmXY/MeszRbUpb7JOnPuwYZx2f4p/7pH1rx9DJnlOvyX7O6md7v9K7G2S9ct8mX6+T7D6/JbAlsCWwJXAnEtjk651Ibd+zJbAlsCWwJXAjCfx/Sb6uJv8rYqQn6g2s3WSyN01gPTkP4BSg25N/k8UNKBn4axLYk/kGzHoinPrlOq+sDulrkC1t9kS9ARBPoH1v2soxgzyePPtcA5D8BpBr8tWg26qP3VfThH4C13ydQYsG1xpojEzTlmzBCOEDYQZxwFaaEDyAndnaFLIEMghQFLCUjFiIH94fC7EAiZC2p77OyAy40gBP90fqNQFGJtzcDtuC22tAxuWlLgY4JhAm+tHyt41MZTUQ2G2eAM4GjRqos43ZeVkP6cMmGHy+5ZHfDSTfBNyz/Lt9/DYh0AtQANzJGgRkR994zykEJMQVpGLeZwpJxXs12coVAB6d4x2oLAoAdIfYsm9ooKzllDobFOz3xFof7Qfap7SddZ+3PuW8r+PZ/+k//afLG9/4xstP/dRPHQsgsuAFko73ID7nOc85ZIAtvva1rz3skvuwu2/6pm86SAi+Q+BN4GH62DprPbANWMc6frTOWkcsC4Or1hGegw/hX/ykdT7lNTg7kQapP/rOv8Qn+5iOh5PuW1/cX5Ofdixq3xMZIiP6j0UFkN8QsGTrvec97zn8KP6VOkKa8z5edJlsQBa1ZJto2pJykJO3fG3/6hhsosm61nJImxNL024TnZPvaZ8wxaS2K/+2T8hxg/bUI1sJW1cta2dw2897XBD9mnw35yJDyy7lcixkd2Q4kWztV9pubDuRa+Rlv+h+alvo362rscdsxd3+2P0z+YVkEne8bH2xXjUB2T6Ne9F9MsP/+T//54dPQ+e/7du+7fL85z//8oQnPOHQf0hW/D2LTX7u537u8Gm04wUveMFBzmI7vPcam4CwffGLX3x8Z5vvn//5nz/KxTf+/b//948FKRDu3cap/bMIfhMAACAASURBVNb11vH4h25jx/opDrfv95jdfqVtxvfluVzfY/72r65TFr15/NpjJ+tg+jOvE6Bs67/r2z4h9bK/jV1HftFT+8uWYfti24tl0j7ZMbifaxm1/3aZ/T319DzFupRy3XfWAfuHjl2uR+uIxxlTDLY8XcfUI/VyXblu0t/WwfYV07Pav3b/ps7ph54ztY+0v/F8cur7Vax19r11PG2O/FvufsbUJ9M4oGXmPvKYxLrdPqj7JjK0bG76/crX3oCA3eTrTaW6r9sS2BLYEtgSuB0JbPL1dqS1r90S2BLYEtgSuC0JPNrk6wTqnlUok+lM2hpg6Am9J4KeUE6AgyeTroPrGEBiAv4aJDFY2JNMt8NtWU1We7KcZ5lk5N4JfPYxy4vvfb/baqDJ9XK7Giz2dQGADdIYaG0SNPcGJPbvq4n2rffQNmg3gQVnxybgp0FWng/ple1jvbUmmYvJSIE04zfXJjsPAJSMRYhZiAW+Qx499rGPPUghZyIbkDfIkjb6nX/W5/RfwHODL92P7vdJx/q50ckGDDk+AWp5XmTefdvydn+6bq2P3e+T/nQ/u7zW/ck/GDhMuw3YTXox+aiz61btjTyTHUWWNUA7OkcmNttOcgzdQs/ICuU8f+gcvykboh8wHtIKUpZP9I53nELI5r2CDezRTp49ZcZPcul+ti4ZrG2bNzCa/mrfTT3I4Hrb2952eetb33oQ0JSJ7ZAlxrsPISIgmtm+EwLvgx/84NFGtuN86lOferzblYUPHKPNk16nDR/72McO2SIriGsIi0lvuT5keYDlkKZpf4Py+W1w3PEl/n/aDj7XWYa2uY4zaU/XYYo5few6PbYOTGB8tyntim/ifGTH/egxGd4sMkB/WVjAb3QdnUff+UNnyfqmb8hwRpf5zWIX+ip9m0+eYx3u+G7CbKqzZd0ysX9pG59ijO9vX2QwPLrZPtbxL+RnrnEf5LqpzKkO3fdtkyEDeEa2UM9CJPqGY2lvdhagDG/nHWKcTzIzswsE3+NTk7XcxIHr135/0tOpnxy3bEeOm4mXvjYx1mObaYyQ860vU305RrmMGz7wgQ9cfviHf/jy67/+68fCkO/8zu+8PPGJTzx8dvoWn872w2S/vvvd7z6IWPQd/f/zf/7PH76JxSj0BQtMeMcrvo6dOn7gB37g8Ivf+q3fepCw3Gfb5fu01br9l9sbv5Ux3CRr+/GVr+nxim3PMpz89BSDHb9cp+uO51rbq/vM9mUiKf7eca5jYLfDz2pfbv/BubOYueqb9kHTmGbqj7Sx6+SY1zF5ZXdT3+de95vHtm2Pq/7rcUdfN7W375l8dseE7tNpnjTpTWTb5VmHJ31u3b9uEcvKv7n/PS7oeJJ6Tv1r/bA+e9xiX7fqA+tBj0u6/o43/X2lZ9PxRzzz8jDsffrse45Fbhsfvx0h72u3BLYEtgS2BG4kgR1cbiSmfdGWwJbAlsCWwJ1I4K7J1wcfujzw4ANXJGGDEdfVyQBCJl2edK4m7tN9PfnO5HiayOdZmaB7Ash3r8x3OdN7SVP+CsyeJpORk8mpacI5ka/d9q5fyy/PciZtg46esLsfDNp1XbmnQc4GbFK3CShcAZ65p+V2HSCX8kzorSbx6e+0AbIAAoHMk2ypCRmbd8eS7UL7yVQECAUYDQkLMZstNiFjOZ/3UHZbKCNAN88GeCV7jGdDUAC+Qk5BvlmfXc6K3G2iKWBQExWdOeB+aDIgfdCApEG9Bq1aT2xLBkgpu/Wn22w7zTn7mAbuGnBOvQ3epf2RaYNVk9+Ynum2WG4mjXxf+iM6h26FsEIH0DvAejKpAO65DmIfXYOoyvtjs1UxhGTeJwuBlXfHUheTia6n+6397QSmTWDcJL/ImTaGkCO7nK2GIVY/8pGPHMQEpMMXfMEXXL70S7/02OqbDDHICa77b//tvx02wDaceR8ibYz+Wr+tl5ExW4sjNxZIYD8hX1tXQ4BNmVGRlYlPnpVMlimj1XrUCxl8zjY0ka+tY63bbd/2h32t4+5kf5FB+8eO37nO8o7Nug0h/fGjWciCPpP9h0+1PtuH8h1/xye+k08IvmwlnbiR/nD/2LbtGzpOTNfZn/q7/YRl6O8ZH/DZMkjsnYimlGECtvspRGLiRGIZMSP6yjHsBvI0fyFVWXzAuZynPlyD/DmW6yDEsyV6MpHTLq7nGL4n9eF3tkXHrky+4ms4x/X88Z37+B6/lHO+theInPnytg2P0Uy+Is/WWccU+7gp1kw+xtchP/SZrYHZchiZkrX63Oc+93gXdd9PPVmM8Fu/9VtH9j8LTLiHTH/eX01/EfuR+bOe9axj0QljiX/2z/7ZsRiMRSpf//Vff/jK+PTonTNC225NOEYnaXuTZ7abHhc4PvQ4xs+b7vMzHcN7HNH1bpujvvZfK7uy3a78qHWmxyFp30R+rXxLyrC/yYIH+8spBpz569ZRt6djwDR/6fFe+qL13eWufCZ1sfx77DnZUOvKZHN5Xo8vWm9SVuYhXbb7JrqV503ka49/2jdYL1yXSU9X/WQdbxuKf3JM6v5NHdy3rmf7mLN+tSwsn45nPQ7oNkyx0O3v+1exs4/3GOaea8jXhy4PHUXce++9Gx+/qZD3dVsCWwJbAlsCN5bADi43FtW+cEtgS2BLYEvgdiVwp+RrJqYPDeTrTSdiPQH3RPq6ia8n4RNw4Ps9SWxizsCEJ94BkzkP6LXKkDIR4XbzPUBMnj8BPhMwYbAjz+2sEpM9meAHXHMbmwgzcB6giTaaqAvgEhnw7GyH6z6bZJk2BsA1EDSBVT2BNygRwKXBiJZnAI2AkgDV/Et2oMt0We4vtytgNCApBBnbobJtIAQSf5AKvN+Tf5AFZCaybSzEEpl8fEI0QSJ4G+GAxJEbn2QD/sqv/MpBUEHakj3DVseUaSB+BVpY9wNU5j5nebRNBvRqssj3GNDk+RP542si58gvehldbV3sfnMbfa1tfeqzyefZrifAMsca4PIigdbFtDXtsz7H1t3fqXfIAD5tx10+55MRi56RBUqGFVsVA8RDmEBiAMSzPTGfbO2KzvEd/UkWdjLW2v7S36nTCkxN39knT8C9gcOQQrwflIywV7/61Uf9yfCFRCW763nPe95BrlJPCAmywV75ylce5BBtePKTn3z5W3/rbx1b1XKN7bIzet2vyJIyuAbyx/2YbEr7zKv49dBDV5lqbW9cE/1Inycr8Og7/j/mnqs6ti1FhyNr+//0vX1w9GUiAOLbc03bZsdA679jiHXSZUzgcssoOhFdd919f9pmwhACCj9Kn0OSo9PoBf/IBCR7ED3mD9/HAgP6ze+KNaGUZ3Qs6DrnnvYnic8tt+vGT9aJrkPORc9ctt9Z7etSf/sh6oq+QcwlXieDHh3nOwQ38iM+8Zs/FvJA5BGbyKDHl/As4ljej2z5RKeQc4g94rYzuELWci2ka/rUOs29kKwhz7NNLiQifck54iHHiYmf9VmfdSwkCUmb9to3NqHX+pl2TDHJfZjr0tbIu31Zys8ii9hG+jhlIg988/d93/cd26lDoP7gD/7gVdv6+jyfvmBRzY/8yI8cOwGg//jwZz7zmYfuv+Y1rzmywvF/X/u1X3uQu2TL4vO/93u/9/K4xz3ukKPHeibN7acTqx2fHDd7zGWfknJW7eB8P7fHadZ7y9Fj5cR+xxn3lW3L/sZ60f6cezJmjS93HIgt5b6Q1z02ivxsk5al9cv+Jz7FfeQYv/I1rdurZ7VOun5dhn1l++aVLU3xyboy9ZXbuvKd6RfrlBfdTfEufdD+quOf/WfrvedRblt8V/ej41muj25fZyOtu7m+x1H89lzL7Ytt5dmRUdtkYtnkA/Ncyzrxxr6y2+5neFzQ5ax0eLKh62Jp+s56nXsec89jPul2iNc8/7777tv4+HUC3ue3BLYEtgS2BG5bAju43LbI9g1bAlsCWwJbAjeVwJ2Sr5nkJRtjmiSf1SHXT5PTnmD7Wk9qp/I9afYkMtde99yU3+SmJ6ep8zThzOQwRNg0yZ3q5bJSRte1QZl+vgGAru9Uj4AiDXRyrcGRBsLOJuQGBAx4XNfPlul1E/kGAAIuWG6UFwAu9U07DV6sgC7u5/pkDQGCAmjzB4gKwUQGDBmLfAf05noAZQhZMlhDkpGJxxbFANAA0gH9ALIBxbPdMb+TCca1JtAMiFuXDWjS/iakaF/kEAIgbeNcwEkDIZbvighqO8yzGwx3X/oZkx1br9wvXcZky9av1N+kr8ubwMe2j5Vt+dkG6wKEcn5aKGG/kLbbrgykRi/QNcgVdA+yBQILgoXv6B3v2ATUpxwyPSE1yL4CzM+7ZNFBSJHogOVkcNL+YgISk/E5+TXupc7U6/3vf//lne985/FJ5ivZdSxGYEtNiAXqR/m/+qu/ehCvXEe2L1nkT3/60y8veclLDuKV9kR3A5ZyX2wn3y1DbJVrs+gico6926fFZ4RsCcja+m6gnntCvgIOHjpyz+Vq69Yz3Z/0s/3jWVxp/9lEhvWydTm61YRT5JN4ZHvhGPKKPB0XWybpH/vb6FDGB9wPQYhOZztiyEN8KL6T7Yqz7TZ9wkICdIIMQf4g8cjy5g8iv/2W9aDHC5bdFLsc/yy7yUdNZU/3RNeiZ+hN5Mb3EKJkCiMTPiFNsZfcGyI1W5U7qzWkKOV4wQftg7CG5EROfELaYU/ZipusVf4iC+7nuhCwlBk/llgRHcLGsnU/sSvt4jNbG3Oc9nBdyFrHY/wR2c6QjfzhH/7iX/yLR99m4UTbS/vslnlsyQveOBb9C8HbMeaISQ8+nE2FLWdMlHjWvpw+YEHJy172ssPuv/Irv/Lyj/7RP3rEThdT7KAe9C3Z/W9/+9uPrFm+I4e/8Bf+wuGzIXPpg2c/+9mHHPCRv/zLv3z5G3/jbxzP4TqTak3CJL5GNrb3KQ7b5+e741j872QH9h3xH5btVLbHvbaPyDr3T+W5/32dibS0P4t04o9is61D9r+xU/vgaZzgNrge9r+O9T3mmXy8x1s5336m+4/f3iq8fXnrue0lz3Nbpjq0jU1+bqpXlxXZRndXOhZfk/sTm6+rh/UzNpFnTDE2srW9WNf9PLfPfdL3tu31fZP8+x7bQcZZeWYTye1j3N+O49YL22TXv9ts3Z/GDbl/km+31XWbbMq+Pt83+XoTrd/XbAlsCWwJbAk82hLY5OujLdFd3pbAlsCWwJbAlQTulnwN+JYJnyf014nZE+SeTHpC7QnkBMJN9/YEvyeEXc/+bfI1wLzrlGf2auKe+KYe3mKvn7UCCCZyZAIGDKY0OJTrDYj4eQ1SZPLrbIMm/noyPfWJialp0u8+63amfBMMDWZM4EYDVjzXYGWD7K53g3uWqfsdWQDAQorlXYcQYZAIkKgA6JALARcBUyFSIcPI9oEMg4CFXAAQ5zPv8IyekWEEUG7CbAK0JoDOcmmg1ivpIwuTTWnnBKg1iDPJv4mrBlWsiwbAJvvNse6XJrj6vJ9hksjlTfrq+yb9ax9kG2hf1e1OWw1ipa+7nW1bAZfROUgYiA30Dp0DvM+7NjnHv5At3Jftisk4YzEAf+hg3lMccn8CxwwEUu7kAyMz9ArigOzt9773vZcPfehDx4IECB62zSTjlT/INIjW973vfQdBSxYkBBz1g5zl78u//MsPewjhhN3Yl1jHUm/3V+rt/rLc48u4LoRyrs11lNfEhv13x5L4mdbN9tVTX1tX7JcnnXH5DcZOMTJysZ9IfMiz7P8d8zgf3UNP+J6Y4NhAeY5x7qs8l09vmZp70GkWsqDDIWDRB/xnSMhsXZssST6zlS3f8aHoD5+QjfhT6kN/4Udbx1d2a7lwTeoeGeR3SM/IIO9vpr4hGvmEeMz2v3yHjORa/nE+maqc4w+7RuezawO2wzX5HT1JTAhRyW/bM+3FByAPjmerYH4jS8pFNt4VIr9zDBKVf17okD4LiUjbqHdiSojX+Kn4qrzvOpm7ee817Up9iI8sUCITlCxo/iDbqWvsNDY5jcGmsURsL/0XuVk/U2aPP9K3JrXTfhYIkJH69/7e3zvI0Oc///mXb/mWb7kisle+NPVBTiyagYB9/etff4wb6KPP//zPP3bUyJbEbLvOeILrWLj1NV/zNcdW7Oh62mC/Fr9nW7f927e0r7BPjb7ZF7bfiq04hiemNlHTsT2/J/K1x4yuf49N8pz0b+wj/dR912Ol9s2JcavxRMf4aXziMs++d19MdZnGdj2uSF+t4kqu7+ddN1eb4oaf0X3aMcx6kbZFZyxnx2/ba7673olHLYP46ikmdx/Yr7s+LaepP9yO/j7padtmt6nlYpl1DF3pnsu030k8blt0my2L7r+WZc9xJ/lMOmGbnfqp2+V+2OTrTb3Jvm5LYEtgS2BL4NGUwCZfH01p7rK2BLYEtgS2BB4hgbshXwPIGkiZwKeVyJsgPZvANYA8TcI9mTsjX1OfEFCe+E6gSoiHADuupye4nmBGDibhPBntCewEjpn07MmrQSJPqnO8ZTmBShOYH7n6egBDygPQMgnBMRN6njwbzDbpOcmowYKUY1C0iY0zXWl9a3Ckz68AyzO9cJnJ+sl7O3/3d3/32E6YzD8IMjKbAFUBt0OC8UmmIpk/fAJAByxPZlI+DYI3MOb+tu25LyZwKDKY5LgiON13U3/YdgzGNtDTcrWttA71tb0tZOu16xj7aeLM90y60PW1TaQ+E8icY86+ss1HPgGMU68m0twnDRLm+fmE7AekB7gHyOeP92zyB9FBXSBjyKwi6xSSg2wryBsIGZMyfs8mbfF7Y+1vvSiCeqDbbJP5b//tvz22luUf+kw220tf+tLj/a4sOICQfd3rXnf5qZ/6qcvHPvax4zpIFt5z+M3f/M2XL/zCLzzqyj+uhYjjfN49GT3hM+To5K/ah5tciA9PH/ha++AmnkzexF8l/nEuYL/1yWTmyjf6uONXvtvOXCeX7QyhtK/LNUmRtnBNk68NnPOb8kMucm9Af2cNc50zjidfYT9r8sS2RH3QW3wp27tC1qPfWdiSTG+eDQmbDG8+s8iA+kG8QsZCbOX928liTH+1v4rOc5x6hET1VrvJ/EQetIdFOPwlC5Tj1NHbBP/B//iDy+//998/SOXIj3JMQEaWPPuo+5/4k5fHfsZjH/FO59gr7YaQw6awDWyNT+sPz+FYx4QJ5E97beM9Pmk/Gd2xTdq2+B6iNjKCuMRPffSjHz3sH19FfMSHoTtsOY2veNrTnnZkehIPKQc5TfZHHazL8feWg/W7s6VXviO21VmvHKe+v/RLv3T5p//0nx6EKO9jZcHIyje5LtE3+p7FBj/6oz96kKv4TPSGMQH6iv7zDln0l+exhTvy4N2yX/RFX3Rck+fFD2bBQdu06+WYn75ylmhkzT3xNfaJh1xIEr6VIezYFjlz32pc73GICcD0o+Njj1la/3y+4zm/4/Pth+wbE1d9bc47xrePyPVp+9kCntW4N8+2bNO+s7HJVBe3I2XQ9sjXsc/3O4Z3DFzJ1vVOPbsNrn9fE5lNz57a7+e5Te7Trmvmau33XL7jkMcSrvvUN7bljmWxQ+tOyuv2puyUl+vSXsfDHLPt2l/Hdnp84TJ9r+0odmob6BhgeXb7J91qO+36T+d9zZVf29sOTyF3H9sS2BLYEtgS+BRLYJOvn2IB7+K3BLYEtgT+d5bA/5/kayaqnoz2BM/AQJ/zRLHLaODbE1BPnF1mwDsmlSZQPNnvyWnKymQ3gJ2fnwm+J9uryX2X7/pZTyeQZgIcGiRweT3JT/l93LJoQNJbn5ko6Em7wQGDUtQv5efdjBPgsCLQAhw0oJK2RE4G+/18yyP9lP5uGXOcujawlTZ468VkN5EBRKYiYDPveYNUgljgGKQs/yC9IMMgxyCbANbJUGS7TTJlIcvSt3w2ARkQpHUxwHSDbga1GtCjPhM5M/lI64nBpxyfQDzbhQE1E0jWY5NkBsqm+kxgn/Uufe3+XxFkKb+z/AyuXWerka0JgK7P1I4Gbc98QHQu5Bi/+Q7RA+mR7YnRO4gPFgUA/kPwoHOQ/xCyZJsl8yzvZjSZFnA/wJ9thHOvfe1rD/KV99Siv5AoL3zhC4+MLvSXZ77jHe84SNq3vOUtx2/0HVKBd7xyD2QD/5B53j1JHaxnWQASfYs9ToCl7dk267jD9wYhY08mFOy73Wfxc7YZ645twD5/+k5bIPFoczIU3Yb2S5O+tw+YwM+VzZs0se8zYcg1IRzyDtDJX3em67TQADnRzwZxQ95EjzkfohK9Rj7Z/h0fCilL9ix/HOca/rIFNc+gLskARa6QlxCXfA+ZikyyPW/IZuwHkixlhnRORmv6g0+egc/mO+Rrsk8hTEOW5dnUCWKULN1komdL4MQzzsf+OJYM3sgx72nlN/0Qu4meczxbC0cfe4zkeN1x0DZiP+YyGjRHL+Ivs3U6xCqka7KbWVDBwpAsFsEvOQ6yYIMMz+/4ju84ZNN1jP+0T801ec+8bSv6mriZdtoGOJY44+2Yu61cAxH6hje84fKKV7zi2A6YbdJ537tlHN/UYxD7EOqK/vK+9ze96U3H5+d89ucci2Q+8//4zGP3AEhYZAxJzbiAbdm/67u+6yBp6fOun+NRYohJyO5/+z7XPz7H9U9fH/c88ODxbN7BaP+WsYN9kMeLLs+EVMfR6HDXw37X9Wk5x4YmPzfVweMNjyPbJhJreixq/XFGuduVuGmfbb+XZ3Xb/bv9rOOWdcuLptzn8VerWGa7sQ477limPY6e9KvH0O5D18fHLQvH1ZW+2z95nJJ+cZ+7jV0XjxF8LvEu49Wea6z0Z6pvyvV8pNs+ycLPaFu1HFumkb/nQe7PHs/adtoW2k7ze6rbTfrZuuE5yVW5rPK49S/+Jrqx3/l6ndbs81sCWwJbAlsCdyKBTb7eidT2PVsCWwJbAlsCN5LA3ZKvgEjTJO0mDzfAN004pzL8rAl8blBtVYaPT/Vv8tWTwL43E8KehE8TfU84e9I6AZ5TGydAI2UF5Jnq2KuznUnVcjKgEZCOawymGdg0+eF2N3Bjws3PoOwGWhs4anDnERPzhx469JB/DXpYzhMRxj0GK9OfKcvyNkHR/Z36GPAICQsAzV+ygAClAaJDxnIO4NdyhByDCEtWbL4ny4tPCKtkBjpTuvsqbWod6z5onQwgZeCv+2Gl95P8WnfzG8BwsrkJ6Go5r0CuCbjn3s5WaeDH/T/ZUXR1BSy2jM/a0DoeXfRzbbfWb+tZ6z5thCSC2Mj7NCGq8o5i9A2CNuQNn/hy9Am9g5wC8M9Wxehetje1r8lzyd6CmCBTi3t4b+vjHve4IzMRogACi2te85rXHO96Jdv7r/7Vv3p54hOfeHxa972TgkH6ZGnZB/XOAtbzyNB+ju/ZKr8XLUS2BllzrP1Y2j0tCuHakIhdH841IZKyaGvISO4P8Nz2FX29Tv/aF04xL2U0YeQtLRNTIuvYKX3mbXFDTtimnW1qewzZ1XV0dmL7mZDyIT/zHm58KnqebXBD1lK3vL/UMuQ7/ibvUE2mbIh9zsd+uIZ2osPZiSBb7FJ3SNZsG499cG8yWvHLJlHzXOST7ZQpl+8h00LmO5PVBH9kEl+frXntC6zXkSfX90KGlX+OrqePIvcs8MBvEL+yZXIyfRPfQpznHb/Zmpnj1IfysmiLukI843N4LotAHv/4x1++7Mu+7BHvfZ5icvxq9Krj32R78a8mvqLfHQfazyEP3lEN+frjP/7jl7/9t//2Qb7iJ+0nWm97/BA7pDx2yWDByq/92q8dMmChCj6Y8v/zf/7PV1tSo2f41Be96EUHCQvh2zsTpNybxufIz+32d/sE+xwTgvYpkVcT4z3GWNVz5Sv9jMm/d8x0v/lc6uF2uy728U20OQbbj/keyp3GsG6/5ev6pB72x9HLSV5TG/pe+9ap7dZL+8fVGKNjoWPzNI5x+WfPij7ZxrtfJlm5PtaLtMXjrpYvv9NXLZvuQ5PMHXPT/1PdMzeeCPnJJlxW63zHyfY3Hv/1eJPfJpats5P+u/3dhys9WdVvkkv31eRDHnHscs/VnI4FH/y79957Nz4+Kck+tiWwJbAlsCVwVxLYweWuxLdv3hLYEtgS2BI4k8Cdkq+Z0GWCeSdSziTRk98GjqbJmyeX02TYZZwB1NNkN2X3qu5pcukJ7zS5Tz16sjsBFbn/DNiyjCcww+DXqj5uX2ex+p6WYYD3kAJcm2Nc2+B9T+ADOgXUsmxWK84nXZhAmBU5Fd1x/Vrn0q/XyX0CcqwTaV/3Y9tFrgN8BsQmAyjbE4eQJSMGwowsrwDKANQQYGQDQWhBXkFycSzbawLEJ8PL70Y0idN63PKcbKd1rfUkeud7O2Mjz22gK2UFlM+zTGqtQL4z+2uQyP3j8uxfWhYGUw0Qco9J8paPCXoTfy7PeuG6Ntjle1a6mzZY5hOAGDIq2xNDxGYxAJmD6CIkFjqH/pB1DfHPX7KxIWUhmcjoQydDHFEHyBkWFOS8CQ7qhr6T/cp7Ycm2/eIv/uJjq9G8z9N9kfiSvuI39e+tbXOPSTvfy/nOBEpWpElQ62fun/Qr1+UcpJmfR32pi7P47Tvii9pm+hrXZ7LJs5hyZq8dF6b4GFm3f4suWn62JfonxHZsJFm81DexI+WnPMcC29YkA8upv9OfWcTx0IMPA87/8//5n1fvYg0pm2xXdB9ylvvQ45CCXohDnfGv6DsEWK5LZjbnOG5dbx9LPZMV6p0isuAhuuAsbp6TvrHvihzzKgB8fseuyBN75Bncn+8h+NOHkaEJVurP+ZCtIVlzjIxMFnJEjjmPD+FcFjgkaxnZID/IRbJ9kRk+Ios8iGnEMq7jO++G7q11p/GM/WHavPLt9rchs2OLfc523ws0WGDycz/3cwc5+nf+zt+5fMM3fMNBmK7s1T5t+o68wVu8oQAAIABJREFU2Fr7N3/zNw//SN3QYRapQMqio6knsvvcz/3cY0eBr/iKrziyZO330o6OffZZ1qXWLxOOk2zcBymH62wv/M64sP2rSdlVzOMZHcfi6/r5/dt1Oivf7XafuP0eU3a5LeceG3Rsz+9u/9Se6HHrXftiP3MaE7v99q+pQ/v9SWcim44nK1trP27ZrsrwM6xL1tnuy/aHlnfrep+b6jHJr+XtvlrF7i6b2IK8GSN4vGi7aJ2IT3MbW99W57rtia89toicV/7C442VzU/X+FiPWaZxRsu4ddB+uJ+3ydfW7P17S2BLYEtgS+DRkMAmXx8NKe4ytgS2BLYEtgRGCdwN+RrA7k5F6wnZNEH0xHyacBpEMVlq4OhsMttl+loDLv7egMIE0mRS6Um922dg3hNQl92Tzf5tkLFX4hu8amDIbQwp5+d6su1+df3zPJOvlnnAsqkNDXQE8OJZE2HkOjozknblL9suGmxImxp4MuDg9k1g1hnoM8lp6u+UEfn5d4AXPiPLbNcI+co2xRCzbFlMhizHIGbJ+Ar4DkgPIQZ4TQYOhBlEGd8huCBqTZL1NoAts9bBrv8ExjiDYGpvCGQTFG2XuS992hnWU79Fz9zXfr7rasC9wbvJR6Rs67rLm3QjtjyBRt3/BsAaqGo9MnDXbbUPNbBqktK2y/fIOIQQv7N9MTqHvvFexiwMIDsLIBGin62w2RqUP7YNRt/QPXTMhLkByjyf51AOpI63TU1fp17d3hynnFzLd29tewb2+ZzLih7wPJcbe2yd6z7nt+tg0iGZr03Sc08IsSlOWW7tf1dttL81geDYkn7vWOEY2vE0/cY9WWSFrw2JmUxkyyXvQkUfIJP4l/f4TrbJ+V4EFD/RpE7be/TXmUX2RZRtv95jjJCdqUOud/xMXLI/sA2ZUE5/NaCeMULszCSvdc+2bR3hODJPf6Yu7WcoK23KM5Kly0IeSFLIPhZIQOqFXOVaslOzPTD15DzXcY57KSeEcOwm2fAQq8QZ+plP4k6yiOkbiFZiEguG+v27sYHYReK9/VrHTI+5rHv2qZZ5YpxtMbrlxTE9Dsp9lne2HX7lK195+e7v/u4j85U2O7bZ7npcGt3gGmRLduu73vWu4z2yH/7wh4/4zvPwk/EnXIvsk2UNOc127WTeQmRn/GPbPhsPdxyLvtt3RP62RbfR5Se+O8s6OrJa4DfFPMcJ+0bHw/SRx7951hR3z+JCx/20P2W7PI8ZMpaYfHueZ72MX+kxgJ/vWJN7PTbO86OLHnvHR9l/O3Z03HJZ1oXobT/3rCz75JV/6udZlm3nHfNWZZ7VybbfMdBybplbfu7bHj84Rls3rS/2JW1X9keTTthHTO3sONi+p8t0XHGMcrvcjm77VJ7lupKpdSuyab/k5x5yvZXlSoarn2s58H1vO9wS2b+3BLYEtgS2BB4NCWzy9dGQ4i5jS2BLYEtgS2CUwJ2SrwE+Q4jdqXgnwGACTDxhz8QvkzNPdHOugZFV/Tz573Jyj0FmTyIzie42NPDSE1W3ryfG3U63dQUCBGw4ayPl0o4G3w0WTZPlBohMlDTZ4Oc34GIg3W02YNrAVQNOBrU5F9DQ2R8GSq8DmVKPBoAaUEofTEBL60/rbvfJ1IcuIwA94Gu21SQbEQA8f3mfJ5mygOR8cu3H//Djlz/8+B8eoAWAbLK1IELImglJCwjOd84D3vI9W2dOwFKDn6vfBoGiNwGeDKZG7k1yWP+spy1Dg1zub1/XumQSpsEr9+9KF2wH1ivLIsTelI00+ajJRjjW2bL2J03stM21bNqmu772XXxHt/JOTT7RrWRih7hhIUD8Ppl3kAG8LxbSBUIWooWsNhPAtrW2GYOlBueiAwYj235M1uSc9Sqys9+238rzmqxOGfEz1u323yZu3bbWpfR3E4TWxwZSTYys+rrjy1kcOLOX6Ljbnjon3luf2qY4F5IQf5ItibPYqPU4/RoCMnqQPnW7ppiZ+k4+y3EzdU7bc/2kVx3LTfK4PrazjiNTTDDR67FT4rLtOlvVZ3tlSFPsMpmkkKY5B2nq2BBClXKRO9dl298QdZyDWEUO6RtiQDJ4iQ+Ug+2j28lSjU2HcM6inmzLzHFIQp6TPuTTOzKs+so+uONvdPDM1039Hf3g3BSbOkbw2+PZxKzUhz7iXaxvfvObL//qX/2ry3d+53ce5CvycrusG+3jowf05/ve977L2972tsv9999/ZL/iX+nrSbeQNVsyP+tZzzpIWvr88z7v8y7Pfe5zj2xY+m8a86ZeXhhjG+Z8+xjHOvvUyLD7Y9L3PMP3TP3Yttk23b58qtvK1t3ObvMUj0ySrcYSuc9xdBVzp2vc3vYbHaviD1u+3Ge/1L4x53Nf+qDHPfbH7pu2v0mO9qUe21gHLSvLYopPZ3Fp8ruWY9f3TG6tb1N/xF9M9XTMa5/SZfX99kcte8vYNtB6ax1p3+K4dmYTXY+up+vmvm39dL90H1gnU88eD3W/2odGh30NOw5n2+FNvk7auY9tCWwJbAlsCdytBDb5ercS3PdvCWwJbAlsCSwlcKfkKwChAcW7EbEnZQ3QeLLrZ6wm67nmTsnXTDYNFkzkK/WcyKMJYPJkdgJKJrBukmdPaDMxvY58zUQ2K/YNEhiAzHHL3EA85wPihWii7gHPux9NoJl8bbCqAbYGDgwA+lyXY/BhOjeBhmfAoUEDyjaok/uu67sGtay3La/oXmRqkCTfkVWIWYhXspXYAvJ4r+f/+X9dfv+///5BxALOHoTsxz9+tfUZIDiEa7Z+BNDldzKYklnjbYwhcbOVcbaYzfs5rY8GTvhuQNeE2gQkGuCxbra957dl7muaDHKdJvLVIFeDWtGz1rfc04sY4g94TmcXtz77t+1vItrOdLblP+lky8zPtm1Pfcl5fB/6BlmDjpENy7tb8w7jEDQh+NGlP/fn/tzxR1Ys24j6XbHua/djyKccC7BpQLwBviwmMWnH/RBHIX8mYtRZQ9HNqc/S12eLVrjG2Y9t027P5JNaxxv4tO04Jtk3THHB+tuxJP1qEtiyNSnpmJBsSoPOHQNDuHo3grazyCExhGcjQ5O0kWnH4ykuto9d+Qf715UsU37GNq5r2m9fnPebhjSLbLnG2afJHuW5IV+Tbe4M1MRqbC4kbBbfRCY8K9sGcz33h2DNO4Px1dhd6sdxdkPAPjlHbMCP592y2CnkKnbMYgr+5X23ZHZC7hEX7PvzDtm2y/adk81P+mlf6D61TU3xs31XZGgbmcjHyeeFfI0d2s9zjp0oIEx/4Ad+4PI3/+bfvHzjN37jQYpOREzq6tjy/7L3biG7ddlV7rfW//9VEVT0TlE3CcSK0aAmJGKOnhIERYkIRsTgAXIj6oWCCt4IGgVFRRFB8M5DUFGMF0lMxJgjiQpllYmHlGgS9EIxQYNkx6rUWps219veer62Wh9zfmtVttk7469afO/7zjnH6KP13lufo/c5xpQ+xKP/7t/9u4ev/dqvffjO7/zOB20Dr90DpGcVYKV77TCg67zThbDWgy2/9bf+1of/+l//6/FubT0EoxWwX/zFX3xs4e7iODmf46A8jLMec67+n+JtxqR2XruvTJ3ST/Peqt3z8Rzfy1KHjRvo8xxz/m7ZbDP+3sZB+zKHcct1f1Yb9mPfH5Dfjbd3MfEW7TrXDy3Qx7yanLxN7PnAAzmcxdfGgcSFvJjYkscTy+Tp5PyVbjJ+JZ8Tsxb3KHPTcZM1OSnHmn2mjZu/UvaM37Rx8piv929pf9Nxtz8V332/lNcn/smpPJ5juILpqINbwfSKnzbsvBL2QdlwtfXy9s7X9+13vk4+tX/fCGwENgIbgTdHYBdf3xy7feVGYCOwEdgInCDwJsVXTYBcfM0J5dsCnu1NxdfV5JnJrpV8mURqE2H10xI9TMBOk9VM4OSEfUr0ZCIjJ8Y5sW4JAJ+Thc1MXvhaT9qdtOFkmriw0JvJNCZ5mt6ol5ys+xh/93Z2eZ2TiJkQcf9MoFrGLJZZrw3LTGxkAsUYEgvK5M++LoscrbhBvUgmJdry4QZi47E6qedxeFWUCrPaLvYHfuAHjiStvmt1jRK9etenku861w8WKLGuoqwSuFrFqPd8KhGv734nn35TIt5JeCXinUCk7ol1w0jjoPxpR04+Tgk82nsWdvOaxgX016Zr+mUm1anT9N/mt7QdJrHShjmmVbJxSpo13lwl0chfLfGma8kdtlnygwqv2qZYxVgVE7SFpt5TqGK93uX6BV/wBQ+f8zmfc7ybUEUfFfddBMmi6hQ3aD/ps7zGNiN7VnFK13lrYybtjbuT5tQv9bPiw+Qq2hg5nj6dMvi8TJbSd3wO5SIXs1hPW+T5+Vnn+X2l8t+0NffpImrudOBCgdu1vJbLMrUdEty22vBKY/bj3zwWvquX41Y7xJP3Avk545jfSZu/O2a4b2+tzO+yK/Gm29A5XB2uc11QVXs6rgKm/MTv8JbcLsqqMONCqoukkkt68YMwOkcFOf2ud4vKj/yAh7jZ70dVEdX6FI/7/eDEVEVC/e73FOt8vjOWcY1+QaxaLM54l7GQdtyKQqmzZrMZ69O3knt93A9acGtqj8dxiPcqGQ8y1ih2fuu3fuvDH/tjf+zht//233688/WzPuuzXvMjXkffUBFeK17//t//+8cKWn1XvNU7XMWfH/nIR45Vzr/tt/22Y8h6P7Z+kx2omC5e/dIv/dKDR7/u677usK3P//zPf/idv/N3HithpXs+SJLcZJ4kh/k9xLlFMGOK/Y0PyZA7WjxPDBJL39+5aNj8mPGTPs9xtNhxdl9A+/E9FO1cmCQejhn2X/u6H5Lww27Sqfze70CXPtWHvqsPP2TyKe//lMP/dN2z58+OuCkd6z/5qO6/vFpd1/ghOG/dzVhm3vAqdMYG23nGFo0vz0v/Tmw1jvQf682Y897C7fGePON2xjlyvWT2gznuJ+91aFe+R6BvW+Y8j/2s7Kndc9EuW5xOWZNDyWdsi+exDfoauS7HlHGR7dEn6GvZNtskl3uc1i+va3znwumLly+O4aasaQcph6+5/47i67vvvbvz44349m8bgY3ARmAj8FYI7ODyVvDtizcCG4GNwEZghcBTi6+eeDkByUlc9rOa7K4SMzkpy8n2NHH170wgMLHWJrZs68xSmHS4kuzOCTrlyzG0yXU7/4qMTJBQhvY7k6xTUbBh5HM52c9tRnkdx5fJEGKZ8lCXnIw3bK0frmzjNZkAyDaanTH5wM9M3KhdJYh4/dQW/WWV1LlafHVC0MkmbmmpxL7+KennQoC+eytKFQ60skbFWSUA9U9FWiUOvZLK73CUPC4KuFCrRL5Wzirxr0KACrNK/noVpI45Uahz/F5Q2QnxygJn45EpQdVsKXmAfp/tNBtY6dHHLL9td/JtJjezEJ3cNCXBkmtawTBlpq83Hr5iq8kX5Ae16fcTe6W1i7Eq+P/n//yfj2K/7Ei28emf/ukPn/d5n3e8K1Yr8PI9zckVxDMxPuPsxLwl/dSmzsuEdNqD/EV+IruW/ae9Zdv+Tn7Ub5n4tK59TGPKAob6yuIz+2MhnMUR8tzEceQvj4k4s23burnFnOO/vk74cNUXi/fG2SupxUEuArt9F2L9YJd4Qm14u10XiYyBt941hjqu31T8MN7Sn+U077mAbF7MnS38AItXl2p8+s2rW1UEMe95VaoLSeI4PaSild/6LJlUsFPfsnmtIM04y/cfiyfFo9rKVr97W2FxrvxIRVn15cKpC9T+LixcrGDxWr9LHslgXSSPML75GHXYkuPNFyefcPstdud95HTvmPeGtHXyaXIX/XzlU2w/7z2Eu/Txr/7Vv3r4w3/4Dx+rTbXt75d92Ze99s5X8pftT/akgus3fMM3HAVc/fcrf+WvfPilv/SXHjbybd/2bUf7X/RFX/Tw5V/+5Ufh7UMf+tDDX/pLf+mwPW3nrpgr+fX3Ax/4wMOHP/zhYxcCnfsbfsNvOAqxv/AX/sL7yv92L03uef7s+YOKI8aLD1Pw4bfE7MBai9CevV5U4X2y9Zr6oA3Q1ia+Sl3kvRxtK2MfeS3Pa/fTjg06Jr+Xj2t3EcUz6em///f/fqw+9qpk84505wfm7OOeJ3mMvk87VrE/e35so8oHQvK+yIVpXyc/92pYHTN3iDd0rfzbK9i9U4l3OxGvqLirWKZ/LvSqHT+44dW1ea/Neygey6K8jmnsxkF261X/5lvrw+doDH74RP2b181zesBEW2tPnNDi+3Q/wfuepvuz35IDPRbafGKV8TWPk/tW93YcZ8Pi7H5huufjmNhu+ix98Ow+qOFsv8pdLdKX2/2/fIU47eLrmaXu4xuBjcBGYCPwJgjs4uuboLav2QhsBDYCG4FLCDyl+OqJpifXTOC2zqbJMid1nlCdTaAziXSWyHN7uY0ck0Fn8k8AMknJCWEmnVbXMzmQk882tjZhn35jAqtNoIkBVx04SZhyc6LNRBaTCrp2Kr66vSl5wGR0FuKmCf+UwJ3sIhNyk26YNGgJp1UCY6XTlqTJpCBlz3HYRla2166hTO5Pf7mlpbaU9Xs+tcrKBYV8n6BWcHCVjBJ9LsAp0cfVVyoS6LsLrSy+elUXiwQu0uqv/rnQJfnVhtvSd7atsbgdJyj11/boZOLKp4hpJo1oZ1lMIp5TUo8PAjCx7UQU9UP+8HFzbRaqvPrGxSVdq+SmZbSe1L5XuLAty25+1DFdz9U+fgBAbTlBary5VaVllSxKSCtRrRXW2qJT2xRLdhWdVCxQEVYr8FSgsq+7T/oD/dM6zKJR8pzb018XVpm8bj7vcfialMF+wtVGGg9X45A3varJhUr77cTDOm5ZzXUu+mWxXudmocJ9+1z168+M1+ZYFyXVlm3IRRavSnYB1UVQ8qBlUzsuGnhstBdiInlYwHWi3fbK4qttSX85Jspie/bqVK7u9JjMGZKD7yT1wyj2BWPqB0hUxNJ4xYHiP8thmdWWChcqZKiY6SKybdPFV20jqzYljzhVf2VDKnhkHPR2o/7rHQfUpgvP4jxd74K0x2x/N8bJ97w/YQGIOm3Jdx+3vfCcs9jJc3nvcHbd2fHpfjLj7nS/kXzRzuM57M92KT1+3/d938NXf/VXH3alYufv/t2/+168yjYdi8SLelfr3/pbf+vhX/7Lf3msbv01v+bXPPyKX/Erjnj2NV/zNQdnamXr7/pdv+soyEr3Wvn6p/7UnzpsSPz5637dr3v4yPd95OGHfviHjh0pJIMeehHnqiCrYq52HFCxyjsNtPjmsWVM4v1XFt6pn7x3yfumtIG8b7Jf8Txzhn+z3BkXp3sh3te2a2yL+fADrxMnCWsVWf1gmh4kUsHV90nmLRctLY++uwjqYy40yV/5wJEe4PB9GIuV5lSviicfMmbLNvwgnR9a0TWyT7XtfvXX917iFb9qQgVZ/XMB1+eI//S7zvMDHWpPxx0j1bdlkQx8UM+rfl1A9XeuErZd0dd8XPKa83Se+v7cz/3cY5U5d85Irkg+a/dV5MK8j7YOs13bTLNvtrfiDbbN9tgmeSN5J9uebJv3GI3bKG9+Ng8QxwkTYkRZkh8aX/j+kbyzwv7uW7fiq9vcxdcpWu7fNwIbgY3ARuBtENjF17dBb1+7EdgIbAQ2AksE3qT46sRym5i2iRknwp705QQzE2uT0EwIZQIok5pOXHgCx4Sir81JdevXCUhOgnPymn20cTZssk1ORC1jJj45yXYSIROLUzKCunACjAl9JsA8BibKMhFAHBP/ptOcrOf12UbazmQnlsuT+sR/wvKp9EB7ackO98NkBhNokr8lOCUHC0BNLl/r5GFLyvi39A1+tz6NUfbLNpQIU6JYK2KVjFSi1wVarXjUChAlJ73izO+adbHQskp2F6acBHSxwcURJfiUYPM7Z22LOk+rOZSI02/6rCKG2mFxxQlP/XWxw4XcHKOTk/Yt2oexzySXk5xMHDGRS75x0Y+r59SuC036nbbtVSC0A/3mRKSLRsLIK230m/Si72pXenIx0Qli427Odnser/Sm/3Rc1zt5rOPSi87XOS4kabzSh37XGIWv+mAy2O+F1HVaVa2ktdrWeUrsqhCrVVz+z3ZA3/UxJ5O9Ys8+4AIc/YQrKlzQ5Coh8r/b8WpGnWfs1KY5376qsdhvZPd+F7J+s63rOr9DU20Z25bYzPhje1Ebfk+zt4Ql//s826IT97Zv9ctCp/px4TJtVef6faOWXX3RvjQG/ebCrFeNsvhKf+G4GF/oM2rPvq1zWHz3+Hw+j1kOFyDtT34wwwUO4SZuEEd4laoLpodPffRjDx/92EcPO9a5Oke8o3cU65++i+ekZ/3nB0F0rfryyjF9ZtzRmCSv7d8+7fE6thtLP5iR9w6MMTxGLuXDD7T7jBvkctvRxHl53LzAom3eZyRX8jhjMG04x9diXcaxvAfiNWyv3R/YDhvHT3gZ9+xHuCve/c2/+TePLdb1btY/+kf/6H0rft8TEEv50Pd8z/c8/O2//bcfvvEbv/HwL62a/T2/5/cctqZi7F/8i3/xKK5qJa2Kr+KX//Af/sPDP/7H//jhr/21v3bE3s/+7M9++DN/5s88/Jvv/TcP3/Kt3/Lw3d/93UfxV/ao4x/84AePFdMqwP7m3/ybj4dcFCv5IBNjjmMNfzMv5nm8n7RejZHvyWkLyeV530RuIB+Yt2mjGYfzO+1siuO0Sz4Qpd9d6NS9i1YRa+cGrTjWg0P6rL+Syzt6+NUMfq+5OcSr0/3AGXf68MMg9ikdMze74OoCpOSTLLrPMk86fnsFvo5rK3PJK67Sd90L6KERXeOCKB+kMX+4TcYlcYg5Ug9GKUZ7m2O+79kPI1kexXbfE0oG2aHkUFxVzNdfxyr6tG3PD3XRhujD4nD5xJ/4E3/ikIkFbJ5H+7QNk3fTZnWM98QTvyRX2b9bzCNnpL80jl/xEe9VjI1jY3JcjoOc1fjQWPA6xyTLmTzeOLrhn77YeHrCuo3L13vlq9/9+t5+52tTyf5tI7AR2AhsBN4SgV18fUsA9+UbgY3ARmAjMCPw1OKrV5ZMSbiziV+b1F1JxrldJndbQo+JGU64PanMBHQbhxNDvt4rg7I/TsQ9meek/KrdJSaZSMg2eT6TVG3im4lJts0EmK9tT6VnwXuV9GiJ0GmSzgSD+ldygQkJXsd2rz417fEx0TIlFaYkRerwrPifCRWO0ce4upAJEBdQbKv8m7jyOp+X43QBycdbksY2POkok38u5LiwwNVzLhayEKskoJKILh56Va23o3OSTr87ocdEo7cKbX7v8br44EKsi6/eos9b6pEPuCpX7bhP/W6fYrte+cYkobHR+S54+T26XsHrLfckvwsz+qzz6HMsljoR5sJaFmbtJ1zdyrEZFxeenYx0/0oSu3gpfFn4c+LYW5a68OKinvpRv17lzKK2+3V/+uttq60LFe9ctFfyWJ8li4oGSq6qOGv8NX7JZ/25yCn8dCy3o3VRzkVoF+Mls/rwykzZpMZg2a0/nWfMjL2Opf343X3Wg9t30c3X6q/twDYpGTVG2YXGkds9uqipfnWtY4+ut83YLu27+q5Euf5zAVDH7I867kKji9g6z7p5ZYivVpi/8+47921pvbKKK6HUrvryeNS22tE/F+KtP4+Bq6h0nQu41olXVbltb4/rYqffUWo9+bvtWfLQZ837Lrw7ttimkwdt417p5bFlLDSPGk/G/ORx+6NlIX/zmHXWON/8zXhnvlWBQ8dVnFDhmP7qvqZYnPcM9FvqLjmF4+Xndp/jeJL3Kg0Hxi+3RezZlvFkn9lHuw9q8mRfLU622Kpikwqmf/2v//WjyKXiq7ZTF381Pf7H//gfj62G/8Jf+AuHv+v9rl/5lV95vOv1m7/5mx/+wT/4B8f7Xr/qq77q4bf8lt9yFHQl73d913cdRV5dqyKX3i37J//knzweENBDLf/kn/yTh+/4ju84uETvA1bRTFvjSr7P+IzPOFYLahWsVmnbxj3m1EOTu+nO3EvbNA8Rd/XnmNh0LjtmUd/35Xk/kvdl/p765LgoD3VKv7O/irdUXNU7y7WdtIrkKrjqfkTFVW2RL7z1We8u118/eOOV6I0X/BsLnLw/a9iQQ3xvQV829v7rexI/ION4aI51UVn3X34frXCXfeif+F12JVvSAwU6zw+FOcaYc31P4r6NN+/ZdMyFZMrfbM3XJ4+wP33W6u7f9Jt+08Mf/+N//P7aCtqZP9uWaD/EOzk/7ScfFkhuJ1eQI91u9tv4KcdsLPmAkdvhXGji8bTt9JX0g/QRc2zOR9hO0w+5onF/44NVjPC7YVN+vyv26O/h2bFFt7F4//vfv/PjDdT920ZgI7AR2Ai8FQI7uLwVfPvijcBGYCOwEVgh8JTiK4sBq8klJ5lnkzNPnqfzcqLXJrs6x8mgTM5k+7y+TWqZcPK12Xa2mZNGjoXHsm23w8nqqq3EdZUEYNvGkEnXTHK5bScEiCNxYvGJuskEaR5jEip1zfabTtIG2NcKrxxjk73pJG276fAKq7Sk0yo5xERHJoMaZplcsW078cXkJhNRxLMljVKXPMdjIm4638lTc4QTgV456aKtCzo8rgSo35fGoi6LuV4VooQii466zgVPj0vHvaKRqwVccFIbLqBw+077ucer5Co5j+9LdF8swFleJ5aVaPd/6s/JWrXvrWuNtW1T7ek8b+3n1cJqy+9ws2/rXBeY1KbHatvRMa789HEVa1x4FFaSgTg5Aap+3BaT5ZLVhUZzb/o7uUafuRpQOlPxSNsSawvPf//v//2RHNbKGyW4P+3TPu1IequYwSSwVyzZzpn4taySzStHjQ/5zyt0vVqYenSx1pi78Gk9Ggvbn33KfmYMJZ9ly5XXusZFVfbtBKj9yDphrLGN8Jg/M4HLa+yntBXrxnge5794+fDUpty2AAAgAElEQVT8nef3gojO96opjZ8JWq+Otr94rEzQWx9ejcqCpfzVxRnqyMVqPwCgdl0QtZ+wqGM7tQ8bz+Q0Y9o4NBPNGU94v8D4y4LoFM98LfmUcZZc6rhLm8i4TS4Sv+k/+TJ9kXGD9kKbWMVi3lNQ1inOXrm/yfh9JXZSXsYu85x/Y8xkPMzYSBnIZe6H8Sz1lmOU/erBkb/yV/7KUbDTtqhf8RVfcRQ8XQR3TJSeVFz9h//wHx7vedWKVL2bVatTVQDTalitbtV7WrXi9Qu/8AsPntd1X/d1X/fwV//qXz22K9YDJVoZ+0f+yB85tirWAxHf//3ffxRoVQgWh3p3AsU3ySi5VOj91b/6Vz9oG2zZSo6lxf9J77Rj3ku1ewtyFNvz5+Q5Y04fS7tx/82faFN5T5f3LIoB2kZYRXG9M/cjH/nIUbQW30l/KlaryKriuHDTds76TX8VoxyTaKPsPzGefCfvdc0BjiPZfmKk4+YE25vO8UNG5m/FQ/3zQ3HerUTbXKvwqr8qvmoVrQr58o8cj1f36sEY34foN3P/cX/20dtuHrfMpR+u8YNeinu+1rzvLZLdvuza76bVb3q4RHYvf8mHoHiPkXxMWyGHk99oFyt+o57IqbTD9KN2jWOi/YX3fM2Hmt80Lk3ZyYmMiZQp+ZFjyZiYXNxkaHw7xcUWY1yAzTGr4Hr0dyx51TNiL4/Pe+Xr1Si6z9sIbAQ2AhuBpyCwi69PQWufuxHYCGwENgJPQuApxVdPtLOIxUndlITg7zlRa9cz0eDJmpMNnOjmZC0TNJw4ss1JZp+fE9gVqKtkEBMEmWyh7Bxjjin75rnZfiYgW3LNOPBpcY+biUe3zYQDVyhYrpS9jZPJ+2lSbv0ek+1nn7j9adiw7yu64fjYfo63ycb+V3aTemNyJ7HOBF3a+yq5T5tmnyyAqj0XJSYbJA5TIqsVg9h/2n7DJ5NDPodjdOKRMmVB11vueRs7nauktFeXOgGp85xEpP17O1Vdo/+cHOQYvHJDx10kc5FKK0adXNdxF4kse64CUbvcEtUr/HStV5K6mETeUkLS29x6G1u/k81bnTrJ6sKLvjtp6yKY+nH7tOuJr8x5lMV2OfFI2kLjdrXHIrX1pBVGWmmkAoL+KkGsZLeKryrCattMb3+opKy2e+Q79di3bMV9WIfqh0VJPhigz8bJtp8FaNspz0uO4njZpvuyjbnYfbT58uFYYeq2yI0uaDZ+oL9QR/rshLmxtR+xXx9Lfdh+W/s65gciHAe4opT3AuQ7F7jMe+RQrzpOXrUOiTF14jHZTlv8yXsDj5myNf5i2/SVVri13PSjxrHkNPK05adMPtf6J3cnx3M1NG2Hcq36dntTTMp2jBfHSJ4mXsSfsZXnnH1ODnH/bs9yWwbGzsS5yW47azyY/pPnWHfSwd/9u3/3WJWqIt7v//2//+FLvuRLDv4yTiryaRvWP/tn/+zD137t1x789gf/4B98+OIv/uKjwKRti1WU1fbCKrzqfa7iPf2nd7j+vb/39x7+8l/+y8eDKWrrUz/1Ux/+wB/4A0dBVRyp//Ru0n/2z/7Zwz/6R//o4Qd/8AfvnKJimuKI3h375V/+5Q+f93mfd6yoVQzLuJv2nPoh1xBf2xjt+WhLhZLb7RsfBkh7J7/m/U/6OrmC9kA7TDkoK6/RAz/CXoVzrXhVEVxxVO/bVQFdq5h/8S/+xUeh1TE7+TYxoq1b1pwnUdZ2n9TsO30rcWJ8JlereO/3sfpVEFrNq3sfv5Nd8VcFVz0I5dWxfuBFdsKdQ1QEVfyV3aqIr3/CRnZ5fzDux169wuBQ/+01E3yQRtcojnvnBN1f6bs4jNvDawW3Y71lmOYPjJOp78bJtMc8f+KxtHl/Z9++/7KOqft8aCr5P9uZ+DG5tcnRbMztpz0aC8cccuXUNn9nHCZnN16l7+s4OfyVyXyCM44+jtukV4VXjsnn7ne+Tlayf98IbAQ2AhuBt0FgF1/fBr197UZgI7AR2AgsEbhafG1JWDfcEgk5YWpCTNd5EpiFn0y6tjZ9DpMlmaDghC6Tsu6bbWdCtx1rWDQZ3H4mk/J7ykGsWiKIY2xPgbcJf66Safog5kxmSDf+J1mZZE98ldBhwj7bdL9qw4U1FmtsS21Sv8KtJexSd6mP1HVLBDcbof4nHCf50wadnHik02fPjy649ZZx53mWTb9xJVrT/5S4YlKeCRsmTM6Shz7e+mjcoPOZpGKSMW1h0iGvSW4gxskHmQhKXVofze9dHMpkm7krCwW0Adra5BP5e+qgJbcnzJuN0qfpt/rd/u3EYiYJ6bdTws1jzG0WrQMlb1WU0AokFWG1OkwrvXRcW2l++qd/+rEKSUlxvd9Q2xO7CM4+WcxOXfs8xhNyKH2GnHFm4y5skp9o99Qdz9X7y7ylXuoqbaJxDWXMsaVvZdygfK04kD5kO8h23K/52udRJ/YbHlM7Lh7Sr7Jf+xVtMn3aOJDbkvNXcZRYGPf0J3IFdZX9pB5ZtKU9ctWl+/TDHd42m7xO/aadZmHaum9c5zbTx41d6m3ygzNuSX3RbjImePwpd2vDemDhdGU/qXf64tkY7Bd8iCW5QOf8p//0nx6+/uu//uHP/bk/9/Abf+NvPLZHVQHVNiRe05a2X/3VX32cp1WDv/bX/tpjJZ8KT+I7FcBUbPpDf+gPHatfVXTS9SoO/p2/83ce/sbf+BvH6j89jKPdAHSeVseqkKrzZDsqqqnYqj60FbHeV+qdE1Qg04rN3/t7f+/Dr//1v/7hl/ySX/Ko+EofyvjmcRhn+qg+Oz7cz3u4PWRzK5qkftU+/SJ9qMXMtFfaNh9UYV/Nrizvj3/sx49i+Dd+0zceBccv+qIvOlYICxcVt72Fd4vbk/8nR3hcLd4wBk/3MfRF+y05Lm3R/fuhM9mDivKyPT0YINuQreqfzvHuIWpbduiiqFf9ys6Eh7b89XtgtfWy7EhFUu+W4R0iUp7kDsuXD7sxVtEOM74xjmQMaN8bzzQc2/1OXtvu+aY+6S/Je7bJs/h0ZXyrc9iPcW9c3s7jfUzrY+LQ9Deex5iVvG4796pXFltXY9wrX9/WSvb1G4GNwEZgIzAhsIuv2zY2AhuBjcBG4CcMgcvF1xcvH3784z9+JHs42fLkajlZwipGTriZzMnr89hZwqxNknkNkzacBLaVLZm8zESMr29tUo775PLZs/u7TDl+Y9cm5E/BM8eefTQc2oTcWFC/mezMRAtXXHG8TCDpGhb0chLvNl18ZVI1J+yJfWKXE/8zG5ja9+/38d/eOZR2SDvNMVO/WdBkYqTJwPMzsZg2xiQf/ZHFTMmW341V8602lqckjtL2m603HkmfavqdkppT0i19abUiheM2PpYz5bWf2b793fLRd1Y86TE2m+B1xFS/Z/tZvF5xZvZFW2g6uGN4W5FAHuDDHskdlqEV0C2DOESrj7QiRwljvf/we7/3e49tibVqR6ttPvMzP/MoXHz2Z3/2UYDNrWYzEd84MW2Q9sLP9hXjadlzzOk/2cbE735/WdMPk6K0xbThvJa6n2JHcmNeQy5Lnm+x2jjpmAsx5m5yeMZTHXPc4HtY1YZXODW/T1/wORzXhCl9teFD3Dn2ySfJ2asY4+uJEf3FcnksxOVMB8RoNe60QxaYOQ7G4RV3TPjxvmOFyVnMpbzJm+ljxNIc0Lg2bZ+y5nhoC26rxSqtItSDIlrVqmKptqlVAfZzPudzjiKqCqDitT//5//8scJVqwy1MlbFVMmtrW/Fbyp+id/EcyrQqsClc7UdrlZmqjirQq4eRvl9v+/3HStsVSg0B8pmdFzbx+p8FV+/+7u/+1hRq3d66jwVfFW0/bIv+7JjFaxksI823jqzb2LM61ssSOwzvmTczFWObJ+6Iuen7pv96RwVX1V41TbDwltFbMUTfdYqTGOafaZN0H44nvbwRtp7w4P8St6n3emzX6mg1dBaVa1/2gJbf7WFsLYUVvFVBVa/8sHfdb3sSw8vabyyJxVaZZPe4l/Feh/3lub6zStdvYVwG3/zqbxnmWJTi29pl8lJzS4mbNW+76kbF+T9wnTOKiYnJm6jjWPS91n8WsWu5E1+t11yjpcP8lFXGXuafiaebb7Hc3n8iGH6n+bIWOl6Zifve9/7dn78DKR9fCOwEdgIbASejMAOLk+GbF+wEdgIbAQ2AlcRuFp8ffHxF0fxNQs9bQLW+s4JV143JRp/IpKA7HuV9GAy0mOakopOkjBZ4uQoE7CZ8CJWLYmc/THhStlbQjfb9rhbIlHtZtHICeNMWnBcTIBlf0w+cPKftsDkhFdFeaVcw31lXy05cpYwUXst2WJ8tVJNu2IlbsTMbWTijL+7DyZAfFx/qcPU82rM9En6EVeYpW1RztbXahyWJX02fTVxb0ltjp9JTJ6b7a5WlLT2Eruz4iv9nj5GO6V8bVy+bqXHiUt4jRJTXiXJselzPhjBcaWt0o+I88RrHOu9cFoKr4k3+83kaI6XvOjPSi4rMa6ihoqwSihr60GtvPllv+yXHVtCqhhhfiAXTT5COzVmxi9tyz7oLaR13oqLUr9uz9zg70x0TpzW8Mrf8nuLvy2OtPPSf/mddr+Kl44RjBUZL7za0+14xZ50wW28zYHEdOXPOq/hmnaQ40y+T+6njazw1rFMYDes0s5brNZv6jeL0m6PsXTicp6bdk1Oy/4TjyuYThjT/o9zsH2kuaFh2tqb4vYUG1bF11X85DHyV7snyHNV3NRDIl/zNV9zrDD8OT/n5zx86Zd+6bFyUEUtyaQVqd/+7d9+vKNVBVtt86riqq5VYUuFUK+y1fneytXvR9dxrVhUUUwPoGgrYW3JrlWJ+k3/VDjUPxXdxJ///J//8/sDLOJQ9SUOVeH2q77qq45Csd+hSduYYnjDz7/xIY7k+GZrxtgPbGRc8zVN/2x/Krgmj1lOc5SK1PqslZ3exp7c1HyHNpefiU2L6cm9V+KgeEA6V/FeBXrZgv7qu2zH2wXrr4uw3j5Y52mVqoqripXSM9+lqgcDVGzV8Z/7c3/ucY6Ok7fpx5Q3P2ecoM4y9pEHV/aU/J/xMvm8yWSb4j3R1O4kC/tJmzjTKW2u8ZVt0TKZa1b9NNvKWED+YjzI4qvxmfy9xUyOOR8yoI4mH6A86TMHDt6r/LbDz8pGdvF1hc4+thHYCGwENgJvisAuvr4pcvu6jcBGYCOwEThF4ErxVRMxJ6PbpGyaqE1JifY7J+ZtAn82EMvAie402XPxxseZDMwkpyepnExzwjslHzjRz7FlEoD954TfCRFP1jlpdrs5gedEuE3GiYvbcPKXbRIf99ESTzrm63MSzvabPigf+/YT9s0WMimn61rCOLHkdxeU3H/aT9P3hHf+nraaq0FSP/yeNunvqXfqgzbIhCRtlzbCPhK79OUpecU+055bQqj5PGVNn2qyN2wy0dMSbNOY0jbdp89n0S39nPrI8ebqgom7aMfcUeCeBL2tCGDxlW3RF9UWk+A55hXnNvuzbsg/yQfNNtNesl/LlYXi5ED36/eNqp18R2vaemKj75kknBL2OpcPkuizCsGSi1umu00XDoQ73yubNkq/azxNG0guyoRs2hk5qukw7S5jQfO5bNNxJ/Vj++e2w7RHt+OCogoAxsbcbrzNQVmITXlThsQ2/Zf2mZ/JG4z55ISGf/qY28k2WGBOvVHu9APbnDBijGJ8Zqx17HUf3n67bQlqnO8PUyjJ/fLlaw8eZSzNONr4jLrieI/FTMhkEPfGHxlXmg5pB+T7vJYxnXw9cdJK983XfL4w/+AHP3isgNW7Vz/rsz7r2IZYhVIVTqVjbXGrop/+aVW/iqO6RsVabTes1a7eLlYrXlVEtX/YRqQX2YWKriqcaTt2FVG1elPFWK2GVUHR79HUTgJ6gOU7vuM7Hv7Fv/gXxwpJ9fen//SfPmTUKkji12In+Sl9xpyZxdeMS8TOmDlemUeTY6lj6ov3UhP/06bZH22AuvZn2jCLVS1mGKv0jeRA2mByh7nVGLjw7nfbq5gq/amYLt3pr7YR1l/Zk/SnbYONnXSvFa3iEK2k1ntrZVv+3UV+y84VxpSbfmTMMr64jSneJw60neS85IRmh6lTypX8aswZ+x9xUiOw8lvyScqZ3ES+pl34vMZVvL/KeNdwafcXEz+3+4WUK4fdxshzeF/I36/IsIJd/b7z/J37KbrnbRxg3nj/+9+/8+MX7XifthHYCGwENgLXEdjB5TpW+8yNwEZgI7AReCICV4uvmtC3LYdzAsrup4nclFhZtXVlWFO7TF5x8srEyJQ0yaQDJ5mZ2OG5OZGmbFPCkJN0feaT6PrOpEXKxXE13JlEmya1HA8TDznhTgzUd47J8qfeWoLBSQLZmMbM5O+UxHGBa+rnzF5WiYmV3SZ2lsPXtGTlWUKDsqZNZbIk25rskfK0JI4Tf4mvdblKwDVs2cfkV8acGKXPZNuJ64ojqBsWGNo1Ht9kj22MLaFG+dPH7BPZF7Fa+SWvb350ZuPW5YRZS0j6t7SLTHSn/zX9s3/yV9O/uc39mgfECeSfxl1Nhyykpo8k/vaF7MfXcSWWr3XCnIXXtsKTvNg4+6nc0OIr9TjhkxxzxXZsNx5rcq364rbzjF+WydeqSOBCLJP+tCNdz+2kqdcppiW+DQty2orbGUPzoQPqPe3aWHIsGQfIAVO81DXaYUTbL+aDH5SNY6afHte/eHGPoeRh9pnXp95S9iu2krpi/Gg+kHFuxXUcO31Z17DA0opxTY6Jq5JHUs/J/5RLhTJt86vtfr/hG77hkEuFL71PVIUwbW0rnWoFowqhKtKqCKt3xKpQK9lVkP22b/u2Y5Ws/EpFM12nYqz8QgVXFU+12lGFWvujHmxQ8VZFV6141IpbFWVViFPBTUU6FfTUpraPlUxqWz7J+Jp2wRhqv2r+Q641zwurfPAlH0Iz7za/b/FO5+c25enbqdvUf8qQ8bfxZ4tX7Je83u4R/Ju5UHrQtsEqoMputP20Vq+qWK5tg/W+Vv2uArz+02pprWZVO4qH0rdWq8oeZB/+J9vQilbJ6xXR3jpYuBk76zl1mT7YsOBYzTctriXHTfpM22nXNZ0yVjd/nnTWYgHHmdfRfiben37Pa4lB3ls0bmn6aThOMW3CJbmX8jc5mn2vZOOxtBFzZtqMzsvia471WBl724For3y9EpX3ORuBjcBGYCPwVAR28fWpiO3zNwIbgY3ARuAyAleLr9oKLQtN7uTKxLFNPHMCt5r4XRnQlCxoxVdOAluCLhOXrf8r8rZE5mrcmQjIJ6OJeSY126SacjuBNk2Ac5Lt9pyUbAmNlrhg+y0xwEQex8dtcjOhkYlB6iwT5VdsjVjwcyYFUu+r5FrKbBwyGTHhv1pFMOmACWOek+PLcRm/lvyyfFN7zRcmm57aT7tMTJoeVgm1tLmz4qvPd7HCeOSqrxXvTA8A0Ccsh3V72PEtibSyrebbHD/tMH2w8WDabfNL2lKTjf0zFkzJP/uDbTH9m3aWNucCnQt2bittstlNykPsc4yWbRpP81316fOTv1ioZaLf7UxJS+pnhefE/4xXK76e/OyKnbNdxoaJD5p/6DpiRs5TO83/0hfIDQ3PFrsT/+Y/bjcL9+7/zIey+Jp+6OJLxrKjX68Qffnw8Oz5J3aSSDkbJzcMbNe8nthOXJqxMLFvsTL139qg/1I/k19M3PiIR5+9SpHkWNlm6iSxtx37miw4Uo7UP31Rx1RQ09bD3/RN33QUVrVaUdvaqhCqVaoqlqkYqtWL3/It33JsV/wFX/AFxz8V3j784Q/ftwrWeVrhqgKpVjpqq2Gdp1Wu3l5W73nVNrT67r9+AETFWL+7UwVZFeFUhFW7KrzqN7Wv87QNrT7rGB9+yJWDyecTF1FHGZfJtzyWqzAbpwhj735gDk4ZrsRUchd9x783e17ZvW3siFU//vFXWwT/3z96vIdXRXIVT1VIlX3os/5pG2gdcxFWxXH/Ll3qP+lEdqNiq3Sh794yWMVXflfRVd+l43x40XpL7qd+eQ4xneJC8kfz41Uca/efLda2NnSt7yUyXpgf06899tZH3j/53FUcaTbSbK9xRusvMW/jnrBYxcMrumz2kfhlDGw4Uo4Vb+a9jts+Xu9y+08rX+99KDYeQur/r94N+9577+38+OSc+/eNwEZgI7AReGMEdnB5Y+j2hRuBjcBGYCNwhsCV4quSCi6+tvZWk+yz/q9ODtvEdmqbiZIrycJMunCi2ZLM03i58qIlwKfrmMjIiWlbBapxZ4KrYWEZdKzJQ3kzyTolqCY95PWZVOcYmfRhMs1yZtL6mHeraHVLtqa+MolEDFuy9tU8/tUk3m1PhU8f57iZmGhJHsuZDyukXblNnu9zcqwuEtKepwTJqp/WbmJLPUxJ0cmW0+ZW9jJh2+x18vWpv5VNkHMyWTclLhun0EdYaOO4nMy/y3krsjRempJSmcDLYmIm85r/tN9ofys7bhzdCk1qg8VHco4+M2FKHzYPUQbrQThx9av7SP3SPmjj+p2rM2m3iSvbyOJ92irlZ4Fd7ScGyV8TV7fzUl6OzTaUPrDSdR5b2YrlTC63fzJ+5JgkG/nPeuNKYRcjqeumk4wtqetVvKevTJyQtp/2SE64UpzzGFigN2YujpHz6V+2H+FEu2/2nRw86dLnZTFtwjpjJvtJm2sxOc9PnjEWbUwZZxtHkVeSy+1D5N12PmOcj2chh2N1u/T79E1znIpq3/Vd33UUYb/zO7/zKLCpgKaVqFqlqOKcirR6F6tWK6oQqkKsrpN9qCCqQq30r0KcCmu/43f8joev+IqvON7RKTl9T66irYqzP/iDP/jwAz/wA8eqSa2e1G/qVwVA3bvrP62MVVsqyqp4p38q5qnAp/fBShb1rQKs7E+FX29/rT41Bh+jz+ozv1snlpM6JHdQ1+0+MK9LHqAu0pZbfE0dNi7MuPSosPrxj99X7/s1LH43K9/T+z//x/98+KEf/qGjwCpdaGWrdOsiud/jKv1KTmFqvQgz4a4CubaS/sAHPnAvqkpfsh/pbHrned7L0fbNycS1+TZjnfHIWJ5xKHXV4mXGCPKu5U6dNO533JjiJWXOYv3ETVNMztjabDDHmrxBvstY1fTV+HK6D8i2230LObKNs8WRxnM+7wqGk7zZLts8sLjtUe/i63Hcxdeb8Lv42rS4f9sIbAQ2AhuBTwYCu/j6yUBxt7ER2AhsBDYCFYH/vxZfOdhVkt2TV57DCbeOZ5I5E45nCUgmFHhuSx5QjpyY83tbncNJdiZLckJ/luRuidwJK4/DCbhs27JksiXH3xIvvKbptCUELCdX2mVyJ52hjXfSlc/N5N+UxMgEAxMmlIM6td1l4oQ2kPI58aLfM/lsrLM9jpvj8XkslrQEZ7OrTPjxurRbXt8Iiskq45Y4c0wtMaTfptU4Dd9sj8m0ydcbJ2QCatJBG9c0xqeGsWbDyTHJG+wjOchjyAcLWlItx5/F1+yXfuV+E3uf4+Sz+007tZ1lMjLHTrmzUM4xsjBDmSabZVs6h4Wv5JrGe8aZsSg/p+81Xmm2Tx6nfaSuLddUZLU8Op4FbhZe3AeLNE6gU0+JWYt/tL+JC60fFlF5bsaRpo8WP2mTzWczLti2rHsXbGSrLgo0PjRetj+1c9X+mi0x/ui42s1iF8+5EhuTt/NhjOS6FWefxSYebzwzxW6PdcLvTEZyhftNf6Gf+hzpWdvEaitZFUT/7b/9tw8f+tCHju2GVYDTMRXrtNrRxUx990pGrVJV0U7HVYT7yq/8yuP9sXqHpwpz5E0V8NyWVlfqGv3VKkoVd/3PW9rqu4qCOq7rNB7JoHa1SlcrJ/VPhVptX+wVsfqrAqEKyFw1q+tUzHWh1rZtXzcm+kubz3udjFMZl23/5FHHkzw3ddLsOe9l7O/GU9ioSC489VmrmLVNsAra2vZZn/VPn6VnFVeFu4rd0q+ulXwufAtjFbilW/WlQrdWGgs74al/Kq5K38Ja+KsQrvMd2/RXBXBuSW5OIp7twQPyVfIB8aJft3ud5qv0P/oJOYsP8Jif2Zb7ckFa39vDELrG8cbnpJ+Spx3/Jo5Y8ZKu4asEGke2djM2TA9/tZhEf8l7n4w/GceSJ4lz6o3X5nl5H8FYmLzf2k3fSrmy76Pk+uzVw7DHGB+ePdyLr3xhOC589713d348iW1/3whsBDYCG4G3RmAHl7eGcDewEdgIbAQ2AhMC/18tvj5Fo20ymBPX1SqeltD0BJVJhQXGx6EpAcwEQCYDUna34Qlxm0QzAcIJvM518iqTmClfO87EQJuEMzHW8MxJfBvrFYyMPTFobTEhlck96rQlH5ouV7ppNjbpLpMbtCWOP5NaxLyd91pSQwmNly/vq559fPIH6tz2QHuZElU+t12fOLLvlhxiH/fxY5Xy0Z636IzGaQ9pa1c4YErQJW5pS0zKnRUhVngYx4lHEptm/83mGi5NjuSKyV+d0EwOTf0zeapjmXCnH1DuqVBu+fTXdulzndh3P+Sz5CKOi+ezoEsszngr/a75Qyu+Nn1Pdjv5Hm2x2a9/ow1MPNB8L3WatkTuouwZ0+jrPMbENB/esdxTAr6NlXjSnjwG6oAYnOHmc339igcZm9iu7Uzj9WpC+tFZ3GdBhSu/bPeVN2+7RdBvMm5TRvJY+vbETb6m3QflmM5wa3aZukl+y4J9ykn7ZcycfHZlF2lT03h8ngpJKtapcKeVrt///d9/FOq81ez3fM/3HO+J1XEWQFXIVAFUqx6/8Au/8OFX/apf9fCpn/qpR1GOY8g45Nijv+pbBVZvbct3jHJ7Wx3XSkz9VdFQf1VwVBsuoMrGVAhUcdYFQf31SlgVCHXM331M12lc/t1bGnNVrQuL7MvvJrUu1bbP05h13A93JD8ZHxZR5XP67ocf9Hw5GvYAACAASURBVFmFUhVI9Z/G60KrflfB1P+OLYRvxVR9VnHV2wjzYSJj7rFrzMJFRVQVWVW41qplfdY5KmLrr3Wtzy58a7zGKuOGx9f8wsfItVOcT9tZnZf3BckhvJb3P8ndvG7yyxxX87GzewnGfnNsi38T35HDc6eCKxyWY8j7GcqX90BNL8TKmLZ4kfcCTdbpt+RV3jekvFMsSP2mTZFbacfJad6VyKtgWzu7+Dqhu3/fCGwENgIbgbdBYBdf3wa9fe1GYCOwEdgILBH4qV589cR2Sno38HKSmxPXTE64j5xktkRDTr5bkuJsUt2eMm9JVsqdiYjslzjl+Nq1LHgwGcQE0WSYbXxOsnriT3kyqd7GxYk/Ex6ZkM1kHsfaEh6Uh+NpyYvpXMuzStKwvSwCTElhJqYp+2SvkiP1xjGtEk8t4dcSXol900Um+7hF9CGPt+6Noiz7S39On0jbm3ig4dbsnX6bfZ0l7JIHJs5JjJuuaCdTv5Q//dz6yIRf4pn+5O9ZfGbxvo0r5ZVsSo7bV2gf/o0+y+KrZXbhIO0oOYRj1WeuKOL4srCUHEa7m/yMycYWDyadp6+yfX6e7HvihrSl5qvJhZTbXJH28loiNQqAuRtB2gtXx6k/FypTvsS8cVrG6ckfGsa0JY0xV55OsYt2Q7zYHu0nHwygzLR3xggXknSuijw+rxX4aXdpO8k7yWvN9/xbttV8JDGiLCv8ksf9nXpy/7nKz+0mjhN/8XzKZ7ukPROPyR7Tr+wnLpj7vZ8qwn77t3/7wzd/8zc/fPCDHzwKgLrWhblf/st/+cOXfMmXHIVXrYaUnqmfhiX9NTEk3jrGbXC1KlYrOFWE1bbF3hZXq3RVbHQx1qtA9ddbYqtd26D792peyahCogqMLsDqNx13sZYrWl2A1vn2C+GhfzpP3OG2XYwlf3jMOpdFVK8G9kpfXaNCqoqoLpp6xaVXsHqFqlezSgbrUu2rfxVLtT20Cqsaj8bm7YNVdNWqVr+jVStb9V3XeGtn6iTttdkxbbjxX+O3tN8WJ8gD1qGLjmc7n2S8ow2mvaYNNn9OeRvfZByaYqd5MeNY4p6x2T6s62yH5OxV/21MLb5YthY/eYy8T55P3Pm9zSOardHGUm+WeeLNKZYS82x/iie+5sD4tgp2FR90bBdfzxDaxzcCG4GNwEbgTRDYxdc3QW1fsxHYCGwENgKXEPipVnzN5JgnnZxk6py2ksOA5mTa3/k0vs5tT61PSmmT+5wQMwGcSQG2y2Oc8GZ7bQI/JYFakiCLGS1p0VYz5ViZpGEi6KwQ2JIgmRSdEgxMcKwSlamvTHLoe66+IQ6ZjKD98TOTHXnNCkPKl3ZJ/eQYOQ7KyzbSJ5rvEF8mUVrCaxq7bYt2QLvl5ynpk7K1pGDzvWwvk2eJjfWdbaXdkhMuETFOajLk+BKftKV2PnU1+T7tkEm8LGie6SqTdv6edp6613cnwlsxdEoymnsbZyQfmn+SD6kntpf60Hev1Er/I3+mj5FDiS3jxMpH0lbZ15Tg9dh13KtMXTxI2RkLWTRvPuBrXVRyP+aqXDHE2JXcQLm86o3+4/453uT1JuOEV/Nd+i9ttdnTxEETnlOBsPFeypH8auz8gILwsrxZIE4utxz0ZfMZi42TTTfOMOcnTo3DaP/0wYkfp7hEOWinWTBdxbLWp/2afpA+nH620iGxoc274Kfi3z/9p//04eu//usf/vW//tfH1rNa7fq5n/u5D5//+Z//8PN+3s87Cpf5sNXE47xnbXK2+KzzdJ18UH9VqLSs3M5YRVhts6sti/UOUxVrvXWx5NNvfrepircqMut68r05SL+rqMndCiSbi6/CXMVRtautj71SVdeoeCk51YbO9wpRXc/+9FkFX+Gnz5Jf/asYqiKorlM7alOFUq1K/YzP+IxjhbLO1RbP5iW1oaKq+/qZP+NnPvyMn/lqNau2D2YhmavaJZPjhO09/TntJ/WW93C02ynWWH/2bfetv/YRc4bbI+dZT9wenW0y9tPvV/c59OXJ9+x/yTMNM3MY/T/HxLFRfmNOv6J8jMFss/F+xqSGk/GkPuyL6R/uL+1l4tO0H393+8nlOXZixLamsaZ9TjF5pePkVMp6jPtCAXYXX1feto9tBDYCG4GNwJsisIuvb4rcvm4jsBHYCGwEThH4f6P42iaok2Cc+PLz6UCecAInvJkU8KR39YS4r28Tz5wkXxXLE3NPgCmj22Bytb3P1Oe1J58zkcnJfSYMcuKdSUwnCJgYYjKBicbsp03qfe1ZwiETBS3BwN+Iwyr5k8meptcpmZAyM4FBHHz9ZN9Mfk3JJ7bRsCCOrb8cQ/pXypuJoAnDxCBtjXKl7xgvypbJL+qUMk5JabaVyaIzf6R8kxypw6aLNs4cR47d1+S4GkdN+qf9NWybz0z+TuxaAXOJ5bA1dPJbyitZpnekpV4zMdoemDF25lfadIsDzdayn2xjws+/2z9su3fbUJLx+eNpnsevc7Io2/x30jHtY7KfJjdjQcN7Km77Oq+U8rsOXehNTmt6SJxagTvtJTGZ/P0spjW/yDjWzlnxcMOSNpCcT3tJ7FOHyVON+1dt8F6CPkmbm+yt+WwbK9/l57bu/oj3/NEPW58+7kI/t1qmvPZ/nU++Igec8f8q9qYNETfGwOR+F7xoPy546h2s/+W//JejqKkin7YW1mpKrXbVCkny1mR/lqvxdfMP2hm5zbhRH/7N2/h6u1795epXffc7Z7VNL7cuZru6Rsf8vlvhoEIrfV/fxR/SrQqlKvLqn35XAdSy+H2ovg/1ClyvelWbwlAFV10jOXSNCrguauta/abtgFX8luySSYVVPhTi89Wm+nFhV23ZlyYbaPbX+I9cnjqaeD5tjX5oeVKu5Ehfk75k2yP3JEdNbU1cNvlfyj2d53b5AEn6YYt9yVmUO31sxRGNd6mbbDfjAzmkxUT23fhmFYNWfU1xcsV3q74m2c74lXzT4ojbff7s+bKpXXw9Q3of3whsBDYCG4E3QWAXX98EtX3NRmAjsBHYCFxC4Ce6+Nomd1OC1JM9TnBX564mlC0hxfM52Z+SpJaHbTV5WgIiJ66JA9tkksQTUrbpzy3RyASJx5crINj+VFTOZCXlzWIu5cmkSSbumFQjJpk00rGWEPaYUp9MXqUdMFmUfbbkyKQb66LJnfKvkhhTQobtZ1IibY7Hm25oqwfmty15Jz+YbDptmX3lCi4m2DIZY7ugnqyX9I2n4Kz2bI9cVcI2bA9nibBmW5lc4zhYFG1tN25I/Jk8TD56TYfPPjEFsBy8hniuyH6lU/ZJ31Xb9PvkjbdJvqlPtp22zbHSxqjjLAI2vmQ8MU9OfOK2G89kHGh8MMUW8x9t8swnXKzJsTd9529XzsmxpmzJRcSWhXFzttvTefYRFzskT77DkeMzpzT+ZGxL/Z7Z35nN09YbHzUOyfNWq74a15FLmr2t+NTnTw9WWV7eI1CPbbwtBiTHeRyN32nbHhvPm4qvdx+MbePzviV9VcdlV37nZ9qfz3eR1vI1WzmLiys+bb4+xQb6RvJG2gPH+wjH27vbVzLlGHk/98h3XtzeAf/82aNtjC1bu3dsqy9pT+QzffYqWn3ObcT93lUVV3VM/alYavl13KtUzR0uvHq1t9vgu2Alvwqk+s/bIqt/FUlVSDXW6pPvoPXqWf3G98o6/rWYznjQ/Nzj58Mj5Eb6fvL16p4l+6L9NHtu9t/G49/ozzkfsMwrrtSx9gBUu6bxScadFtvIy5Z30lHyX8aYNu70sSvXZP+pwxaTGyZnMeks5l3lLOoy5Whxkzid6f8pMmQMvNvrXvn6VBj3+RuBjcBGYCPwSUJgF18/SUDuZjYCG4GNwEbgdQSeUnz1ZH81QT2bvE464ASvfb6iuzaZnibmOQGdxqbzMqH5KJn18pbMur3bbkqeZALrysS/yTglMpg48XXqg8laypBJhSxmsD2uss2Ehr9z+y/LyDGqDSegWmIxE0WZiEnM3UZLDk86z8RQYtawzSfsszBCu8wEmL/nyhcmjTLhYhmmpFyOl3ab26hRNp7XEl95LrGwjNwmsNm5x2WcbX8tCThhlX7edJk23WRP+TnmqZBojDKp53Hw4YCrCbWUzdfZrnzc9k675jH6tH+n/aZfXuFLy+Jx0UaIxaqtFb8So8SrPQSSvNH6dTuNH2hTlktjo70Q30mHDfe04ewrY5b5lNg2rqAus98WS8kXaSuUIftq8S1113SZdpDFGa76yuuzUEh+oH44DuKW3EsfSA47s/cpbrnNVXvNZ9UeV8bRF1tR1m3kqm7aUfJayuQ4koUR4s6tuieeT67hfQavyVgzcWrj+bQF4pPc73Y9PsuX9qzjfu/nlWIndZ73Pk0GnZ8rf9t5xOuK/UwcyTiZ+GS/Uxv0z7PC+yHri1d2exQG33l+f2UCddBiErkyuaTZU+LS+JE4Up9ZOE7+zrgy6ajdF7TiILmd9s971smeUxa173cyq6BLnZDnGlcb1wnP7CtjAb+z/cSHttYw0vHVPVZyLbk8ZUg5GqekvTEmEnfqhr/Tz1dxIK9PHbT2mx+u9Nh0SL2t7gEmHyfvnsW5pxxvNsgYm3yYHJU84OOTzhpXvqaDW+E1Y9cjO304HqrY+fGnKHufuxHYCGwENgKXENjB5RJM+6SNwEZgI7AReBMErhRfNUFyQqFNEFcTpWnCPMnKifRqMtquXyUcVv0xCdQSC5msaMknT5AzIcJEQrZ9lgTJiWlLQlH2TApk0c+FCJ3XVjNw4p1JyByHMWDiitdT76vkw+o8Jj7chvvNVbLEfyrsTAm0RxP7l9ov9eG+EiMTO2eJBbf1NnZsHK/61VRcyvFSZxxjs3nizORaS3Q6WTf5SXIAkzTtWPOlpiNjnDrJJJBXAVM3tGeO6Yq+fQ5tcuXnlL35Avtc6ZzyJ8/Qn5MTss0p6dgKwq3PlmRLbNs5lPkMkxUPN45NnRjnLAAetnXb7vdMf/YB/c3CO/0nH8jQ+Swc2j8mTj3zRdpWjj3tiTi0Y62t1HHjDdvQqvhKHNIeqYfGQ+QOfk5/bPw62UrySOOQ9JXkXuuOuLodFl/z4aNJTl8zyWKZU3fGs3Fd+tLk/8Y9ucpjZN9N/kkXee5Z3Epb0ndtM/nxF68e0Gr/0Z8z9t/7e/nw8PLh1fX3dm7NcXvviQ/ph5PvtPhXBb79yPEk705jTT5YYSK/sm955aauJ5e/dv0Np/SztKOU17g2G6RtkaOoK9pP4rKymZTfcjc9tnNpD00ftPuVfhv3TvG88cWZvjMetRg6yUddMW5Rx2mnbqtxe+OUtEv6fbOJnH9QX5O++ftKlyufaDpZ+Wjj/MRzwi7HfcX+Enf61YRR9pPxg3bxVGwb1zXfp9/RVltc4G9XONPtHX08PNNN2qutyPWh/Le3HT6z6H18I7AR2AhsBN4EgV18fRPU9jUbgY3ARmAjcAmBpxRfmeiZJufTJJUJkJVgU4LmymA4Ybwy4eOk1+3n5D/bzEknExDTpD+TKJx8T8kbtTsl0NrkPRMIObZMwrBfY86kTT6x72NMAvu6tnJuSgAQZ46jJVMooz4z8d9WqDA5lvqckiJpV5l0yMRCTUrctk9sib1H+h3eg9lslas/rvpUYj7J3mydfeg6Y512MPkVbYE+sUqStaQNZWt4ppxp56uVeJSr2WGTtel7spkrnHiWGDzzG/Io5c3izxUubH2RqxL/K1hMPJrY05+5OnXi+WbbK7+gXSSneztUFWSymEieXNnuiuvN3RPvN7uf9N4wNxdn+83+Jl5tvqBz9ZCV3q2odyVyy9BVnGs2kysw24qzlJfYNzyIxVVbnPQ0cXXGXdupdTb5RyusZ8GZ42Wh+spYnlp8nbjItqPjk62vbHE6lrH6ih/fMb0l27Uq8/jf8ABUyp5jUN2V19+56PawBXU+xbEzP2w81mzM7TiON9mbD5q3chVrw9P9uu0rhc6JM22PGceTY8g9GaubT00PnEzc2nTUZG62S4xtG5Md5n2D9UW7aDbC8TPmXom3DZ8pXnJ80xgYR3K1MO8Trj70Q/yaHiaZJr9c6WPFI/kw01ksWOk44xbPnWJjclmed+VeJO3PbVBn2U7qkMev+kWeN113yHErbCbnTlxFH5n4c3VPNvl80+9ha4vth3fx9YrV73M2AhuBjcBG4KkI7OLrUxHb528ENgIbgY3AZQSuFl/9nqVp266pw5xAniW3PDmdJmpnA7sn9G7vSzxrxxPNvI7JGSakMuHF75mE41i5EugsUdkm6pncyUl8u4YJGCdOOGnOZFDrI/XBpCJxyeQwx0hZJRO3mCN+LRHF31gQ5HW5yoo2ku1nko3JGePVEnt5Xtpx9pNJDyeU3nn+zvFUN/ti26nH5i9M+jFhk77G1Xe0hdRHSwKlLTTdZJKGNqZjyRWT709t6/eVfbD/pru7DWJF1JTomXii/d4ST/nbmZ0lj6VcLYmWeksOWNnoxA/G2LpLTsg2G/8+lePd590nbu/+a+Ob5Fvphdyd42q4ekztgQdfz1U8TGbnNckd9CP20x4eWWHNcdjuaWOJh23f8hFH6jDtQoXXH/mRH3n4WT/rZx3vRtR/HHtey345plW8m2JQxgbyQvp644wrPNLGnv2QN7PfFebZv3HjwwWMk/lwFbmOsTVjafN7+mCTMX3UbTTeWfF0tuMxc4xXr7dN0i8av0w2R1/LOJEYWb52j2O+SHlWnHz14Sj6tLf7ZT+Nxyh7ciJlzXYmedN+aB/67Icq+XqJfP/p5H/JtdQV+029ThzGBxamGEouoz5XHJG8T7lTtuw3H9Chb7Id/Z4FcOqf+skV8Kk72nZrg/itfM8yNfzT3okRC6ATt6QtTvZIvax06uv1ABA5+MwOGj+0ODxxoMfR+mk2PPFbs13qjv20NlZ+n3G66SR9sc3JXuPXlw/HjgPpU4wP7R4m8bU87T7kjNOn49oNoWL97EHv/d758TcFdl+3EdgIbAQ2AiMCO7hs49gIbAQ2AhuBnzAEnlp8bcmiVbLtquBst/VxtZ2nnDf1w0QekxyecPq3TIzpexYILU9O/NtE3+21yS4THS1Rw8k5J84r3WSyhYmCqcCQCQIWAjMBmhP6llDK5ATxyiRh4pIJPGKkz159dWazmWDJxEOzzabPK+cZk7RTJqg8DuNFXPV5Kr6ybdtiJkmaPVKW7Iv6mdqiXloSJm3G53tlXfPZpoP0t5YYm/w/k1UT3/D3K+0bZ+nEyS5isFrB1HxzSmKlDZMrJj5gW2mvaQd3X8Mq7slvkhNTL9TBxGVMVNrep3MnDktdTbqfzsuHA5odr+IJ7ePwy2fPj1V7XkmSvtT0kTaWY2WSnnzG67LQmfhnPGCsyPEJEyW/VXhtfE5d+1y1Yfs3B/G8xKnpwzbl4kXi4OP2t1YcYt+NX8/uDSbfO7tuimH83XhwRTB9mDqhf61sWucRL8ZLxhB/blxkTnef+cBOxgbqJX0440+Lda/5RFl95XHx4YzKRTeuanyT9pQ4UtcTz7W4eBZfaPepx+TJ9IMmR7a3imP0s6mvxqXimEPvKnY8f3ZfEU3euOpPKV97cCPHmXLbbpo9M26ZC/Tbu+++exxKP8o41x6WST60T6Rfuz/7SHvoL33MbXMsHm/GH/qsZVgV+TnXIKbscxpLs+3Ejtfalqmb5Mur9kIsyIGJ98qeyS3kMP3OB45oE1McynE0H2nclvxGfa7aZPvNF1acn7zeOJY6ot6SJ1u80298CIM2Tv0m5hM/rOyv+T3buce2svXwXvk6Wcn+fSOwEdgIbATeBoFdfH0b9Pa1G4GNwEZgI7BE4CnF1xcff/Hw4uWL19rLyWomfq6ooCUPrlz3pudMk9KcGGeCTMc9yeZk1OcxIbKaRHPymvhNk/P8PZMjTF7kpLfJwuRpS1plAshtsO2WgCFmnkBnEiplbfK5H0/SW7KgTfpbEihtckqwNDmIDRMGPPcsUXQ23kzCNNsi/lN7fl+Sjk823trhb5loc1vN3tI/iEnqPBNtK7tn0vGsD7ezSlTmmFd8Q7lT95O90c6PItxt+8zJzhpH0t5b0jqxpc1lP8Si8bPa4u/+7PfjSr57Gw/PDt5vCbfJJ/P3idNox8Sk4dZ8oukqV5W2BKdtvPl2cqfO4QMPjV8OPFEMWtnsyhZTL5ZTMuVKlkmOtJMJ1yYj+7Pfk0uoF9po09fdpm4xs9lPjtc4t7hiOXJVVOPk9K+0geTuya/PsKOcTlrnGFxApw6bnokz+6WNk+v4O1fcTfyePkj9ENu0/8SKMkw4trbp6x4/t76kvVGntPt8B6Df8er2eG9mn+T7XlPPq3iV505cnuNqtpT6ns5ZyZfHcsXjWaya2r77/G3757SfKX40fJJT3PYVTBofrTBn27nidOL8K/cI1FX6IeOi7ZW8Nsk7xbNVnEi/b7K0ODvF/uTEtH37HPulTxKXlU2c+Ulyxoqb2zHGY8t8dn9x5le0pcZ/bbyUQ+234uvEj413rvANfXzilKv4p56t6xZvchxnfkn+n+yWHN/0bD207Yd38fXMovfxjcBGYCOwEXgTBHbx9U1Q29dsBDYCG4GNwCUErhRf9S6tY9vhF6+ekF9NElfJhJVAvG41Gb80qAsncbKdMjOh0cZz9lvrPiegTGDeJ5m3rZI5qZ764tP3mSCZJuUpVyu+tgm4r8tJ+ZWkXEtkrJJAbZLPSXqTJfGakkeU92qCwu+RMy6Z7LI8mUjIvjJpwuuoP9oFCz4rn3uEWSRQaefNLhOHVQKOusx2r9iC9ZT+zUSNZUzb5Dnpn82XJgqY9Jd2ld+vJC4fjePlw71gecYH1j+f9FexkzaTySzLkz5pvWSBqtlp6iMTmCy+ivvbgxQru292nX7U+MZjS1052Zn2k1isiq85xsk/0veazWVb+d34Tr/TxnKsjZ9cbJn8p9lZrk5sskzxhu250Jo4tJVeqT+1MxU9eK75pcmY9wfJB80m2ria/ydXW97ErvEX23OR1atybdtsh/6ystMWL8i/WfjmsYwt7Xvy2cSLed+yKnI9wvEWh5oPU57jOLaFJz+473uRUe9MP5Tw6k9ixCLtnRf93sAhm9J4fXoXYvPJ9IfGXXk/MsUD/s52J93Qls54uPWZvzVeaWO2L+e4JjkzDpBzW/sp13TO1D/7OxsjbTHHP/lN2l3T1aTLlIfckA/4ZAxPX0x+TjnMCcZb39tqXfpcw479kmemOHxma5PdnvmFr/N9QNrbitsn3Xq8PL7iUp5H/bCdFU+cjbHZzWQzBxVizpj2mv6RXNeOp69Ovtcwcv9pLxm7U+7EnvbIwitl2cXXMy/bxzcCG4GNwEbgTRDYxdc3QW1fsxHYCGwENgKXELhUfFXy9OMv7sXX3NaJk6I2kboiSJugXbkuEwdXr2lJBl7LMWbSg5NWJgRyospjnnAy8ZAT3VzJsEo6TcUVypp6yok9x5ETcyd3neiwrC1J4Yl4Jqvd5pTwWSVLpsRC6q0lAXJczUaIbeqEOE1JG+PCRGLrV221FWs+915ww+qwlHdKThgjt2+buCI/baNhkYmZhmFi05KQxId2okKFjmm7wCxCNB2nzzW/W9l72pPlymQisUiMLENLYvk6YpDnpb9fSR42PqPsxIV2QHky2Zm8ssKijbnxn+WkryenT+NNXCaf8/XSi/6ttq0m37ZCFe0y/UX9cBzEzzrNsbkN21P6FB9achureNHOSf02XqAcOcZjXM+eH6d4Bwvqnhyf9ux2fb7/ZqGRx6nvqfhKvIzzFPdSBl6bfKXv5MPsv/ESOa7pt8k3ndf4KWOo7azhnr9ljMrxksds+xM/t/ji6yffS/umHyQfuJia3Jq+c/D+rfBKrmxjm3CmXyXP5Urk1+REAZeYZPE1sX107q34kTzZuC9jA3ln4uimj/ZbcmtyaosjBw+8eLWjQbPBLLQ3+clTE04pr33T57f7Q1/T7nPTd1tsJ1c0O3QbXKXe+DJ9fqUP2nD6mLHOOJnjc3+OcdRB2gh1unoYIwu8yflpz+Rw+j1jarOnM+7I2DTZJH9vsqa+V7is+qDP5jhThrQhYart+X3/mjI0W8g2G0/nfUPKn77TbJ+xu/neGe68hvfmlC3H19rMmLLCRMdWfHO05QdptM34e/udr2d63Mc3AhuBjcBG4OkI7OLr0zHbV2wENgIbgY3ARQSuFl+Pla+3d0OdNd2SXFev0XlXJ/E+Nyd1Z8lbXncmFyflmZTICXlrK7GYkqg5EW+JLLefCYkc75T4pXwrjFri0JjpOiY8M6FAuf05r0ncpkn9VT0mVsT8SqKOCbaVfnKsLTGSv2UC4qq9PeW8LMpMuKVem821Mbk9+tkq+TIlWWiX7icTLrRxy9ewyKQoeaONf5X44fjYf9pyJmd9rhPYXBm6SnCe4d4KVU139EnaWeNDXr/ircYd9Kfk3AO7WwFFybEjWaefsG3xGS9OOm++W/vHCpCMHc3m2m9O/iXf6/tqtVDa3dWYkLaV3G4d0pZT7rTzFnf9W+qQcif+xGDivMax5vmpr+TpxK49hNH4KP2N59CXjeFkRznOdt/R7Il+1/BhDLFdTW0njlN7GZdyzI1HUw9TnF1xecO2+TO5mlsDa1tgbse94ukJ66m/xsdtzM3fV7GlcUCTgZybOk87zP5om80OW0zKuEG95fln9pI8ar6mHTWZJ/ucOKOdz9iYNkl/SZkmTNQH36U88Rn9ljKc2TM5tPEy7TbHQ1nOdEJ7cjHVv/FY45988JG6m/y72QztYvJVt7dauT9h+pTfG2cST8rRYt9ZX7aBptPJ33mNbbXhcJVTs5+0JdoTH4j1Q0/sJ/lghd/KRyhTPoSW9ty4K39Lbmz8Sh3kfc39/F18PTPpfXwjsBHYCGwE3hKBXXx9SwD35RuBjcBGYCMwI/DJgUzXYwAAIABJREFULr4yUcGnyq/ogNdeOZ/JAU40ryZxM7nAZF4mvXPSr+8tIUK5mfRbFZk4OXW/0wT0qUmjcSKrJ4lj1UabkGcSoSXYc5LPhJHbZHKIY8z2HyVRsGXglEjIhMOZTqfk2EqflKnZXOLopExLMqR9EPO0l8ke0zfcfxbtMtmXiRqPORM+/D4ld5gsuZLkOfq6vRNzSpRlv5ZvxQWpz5Xf3O2uyNH0mk/9T/z01OLrJCN9xT7EsSfOLVFHbNtnYtqSwbTB/Jyy2D7JbSxAt4Rw45i0w9TpxBH0r8mvp8RfG8sUN5yAPOPL1Fn6b7t+dU2z/9R5sw+2SZulz7brrvpxs0O33Xi+8dUk11ns1nXkuTx/soPV2Ca9pq0aV+u1+bFxOMPSbUyrMzNO0BdpF441zY5aGxlvzHtnnLTi4rx2FWMzPq/4Le8T9JCHtxx2OxMnGg/qljbX+JU89JpNRN8rPFqcJRcn5leOZX8TD5xx/sSljcvz3Im7V5yUtpr6oq3k6s3EabJR/W4eYPvNB8/8cvLpicubPaftpE4af9BefXzi60kPjIdpU822G79xPOkvyR3k3jNcMwZMfn/GHbzOsWZanUk82ljbauFJzuQR6iZthrZylScaHuQ/Hae8vM/iPU6L/SvsGxdxPJPPJTc0vT2S/7ZlvHfcaDH37gO3+/NH8cvb2N8CwF75eqbVfXwjsBHYCGwE3gSBXXx9E9T2NRuBjcBGYCNwCYGnFF+1zVJb9XglcfdoIlXeU8PJ8ZtM5K8k1hogU2KEE/c2uc6J/ZRQYVLLE10mj508bcmvJi+3I6MM7D8n7dPEnpN2T6bZjj5TVk+OMxHV5GQyzAnmlvBcJVucVNPf3F4wkymJhZMeed1Zf8Ykk3gtaZlJCuIyrQpg+y1pSPzPVj94jJR1tRqBCaNMzqUf2FYbrmn7qYtMBh393grpTr5kG4k7x7RKKKVvMqmTCTPjpa1XD5yPbP4n3ptFDuHvad/JT7SN7LPJNyWeWrKTbaePJ0bTd+qD45rksO7bOHXMxciPfexjD/r3KZ/yKffkN/2+cVLjovQt8tcj/0VSrnHClADkOLjNZp7/2ndXep59wkbYb+JnnG2vjXto5x638WwcTLzawxXpe/Rx6jF/T9mT0/19am+KpcZa2zE2XZNX2ninrQcpbxZ4k2/S59KOmz9PPjLxIGVPrph8Nv1K41Bs1JizeJScp5VOjP2WV7/xesqbq5YSF+LQuCD9cuJEy5oxJce74pvmV6/xwMubH+Kdr7Tb1GsWh67ElMTszmHlXepTrKHupl1Cmv+QGyYuW9k28W+6m3yWHLKKVzyvcWr6UMYaYjHFTM0xfuzHfuzhvffeO/6lH7T7Bp6TNjfZpGVb3R9O403dsA/Lklgwtqtd9jsVD3UNjyXv8f6wcVDDKm2kcUBy3hQzV/rONhrnNh2kz678oMUo8qLxa/6ofowfY1yzf+JIvsnr8hivazaTsbX55xRDV36x4vnm6/Tl9JeGx50Tnz2771LFGNBwadxPG6HfaK6geULyK3dU2MXXM2vZxzcCG4GNwEbgTRDYxdc3QW1fsxHYCGwENgKXEPjJVnzl5PBsAj9N6DMRMQGRSdLW35WJrK/LJO+0ioeT1ym50MbAZIGPnyULVhgx6Z+T/ClROk2ip/Nzgn02uU95W5KBfbXEVyb52jlMlBx9lOSqZc8kwBW7pF6YpGoJK+qattGezNf1TMIlXquVYzlm99v8gDY9+cBku5nkZjKmJWCb7aTOJh9O2bLv9M3sq13fxjthlDbC9l0YaThP/pa/Z79pV82/eY2Os6CQtmZ7bInAlkzU+Ud7L149mKEkGd/7ueIbYkU/SHk9xpWv6JgKV/5v8reGp/sjLrYbymJemIr0OQYWwnzM9v7O83fGVXvJL7T9Zndn+FDHLtjZDjJucNzZr77nwzfJIVkQzthm/s7Y6O/kOMmW75BtY219NDvwbzw/4yrHn346xRm3l35FW5t4wA8i6Vx9/l//638dRab3v//9x9iJB99pbN5X31moZcGahRJiMnH4hMeEZ+P8bCM5IItGjcvJQ9k3be6wkZsv5e/ml2bj6UfHu49v26Nnf3ebe3j28PEXrzjmeGDn9rAO7Yo2QxzcRhZfG58nzyUHZYGw4eex255X957UYbZtDjuzF/pNrt6mHohJckDap9r54R/+4Ydv/ZZvffjABz7w8Is+8xeN7/UmV3msaZvZH3WSMScxTd/PtpsfXInN5mPzYuu3tZO86/jHuE2ZaaOpS/Y96YRyEeuzOHvWXsN9xQ9Nh6mbxIC2ybGaQ9N/0w7ZZ2LX4sWE1ZlN0Vebv+U4WnxpvjbpiBy76m/il5UvN5vyb9T5wS+3984fjz++/MQDkD7//s7t27HjGbjbzgM+touvKy3tYxuBjcBGYCPwpgjs4uubIrev2whsBDYCG4FTBH6yFl8zmXQ6kNsJnMydXZOJsLPzz45PyZ68bjW5nybY+v2s+HqWMJvkT7mZ4G2Te7fTEi0NfyZHnETK5NMk+zSpT7mcGMgEC+3oPrm/PbH9aOIfxde8rumF158lZRr2ToZY9uyTCbfV9ZlgWul5SqQ1nZ4l0lpiimPiuCjTmZ9c9Q+32RKh7DsTzNl+0+M0tmZ3iXcmuZgsnJJ5U8JspYMpgUZeYwKs4dXsnPImD+vYveh0e9drFoPYD204ba8lF1dJQR/z36tFibQ9Jj3Tb1f8a5uaeO9efH32/Fi1cU8uvnxVAM9iz5vottkJ9Z1jbYntxqlNlvbwB+2fXOs2WVxoRZH0lekBk+ZTaYvWR1utmJx6ZvsZt4hRFtDSvie+JaeaE1gc1ecf/dEffdAqYRVf+TCUY/DEbdl283PK2WJN4+cV907cdcbzy5hz247y2fNXq6jIF9PYc3Xcma55z2EbapyV/HKc+0LLbW8rbm98l7FywrbFiow1K72Rb9p9VbO76f4q7WXyJXPJ6sGCHAOLr4x96XOrMZhLfuRHfuThwx/68MPP//k//+EX/F+/4K2Kr8lVxCBtYuXDya+Nb8/uaYhLe2CFsokT/vf//t+HL/zsn/2zD37Isai96eEjytcwbzH2bPy2xbNrVzFt0v/V4mv1zxtnUL4pHjbb9Ln+S19e8WMby5kNJMYrXlzhmHK12DXpc+WDZ32e8ezdNm482bjtiGt48CUxOK7xDieODV5hKx7e2w6f3W7s4xuBjcBGYCPwFgjs4utbgLcv3QhsBDYCG4E1Aj/Ziq+cDDPh8BOlx0wknU1aM6E0JQhbAsDncpKbk33235KdTho1OabzW+KkJSJa35Q5ExQchz47qZSrLoiFk2ycmPtzS+zwvCnhweuOiXtsKUvM3J5ti2Nquk9dEfdMcrVzEyMmMFrS1rKmXawSOy0pNY1lSvhMfrBKyDR78/ge9YN3rKa/rBJqeSz1v/Ij2k2uBssx0QZ47pRobL5te8qVQ9O5yW2rsU7FH9oS9T3ZrH9v/tnswr/RJltCbeLA5JjkgZVvER+Pv8md/pi8yHbS3ziuxK/ZaXJh0+0Zh1meK1ydMmR/xHdqj/b4iCfL+74bByRGk8/rPOnHrybIVZuTL1E/V1aSpj6Tb9rxs5iaRQyuJNW1uTo3Y0jq1Hpq3J/2KrzUX/Zp3H0sfZFjso6FefY52eOBm9+jh9dApK9nnFz5W/LzaxynHp8/Tmscvq365vNX76BXGyzGpH7TB8jduj6vtbzJ+YcOca8w+Qa3usz3zVLv6TvkismPKfsVnpr4vukkuTW5uOGSMSj5xd+9VbbbYDGRHEsbTR/J89iX/ZE+MfEOZSbmZ3y+4jUfa7FkNQ5el3GyyZ/y2vb/23/7bw8qQgvXT/u0T3v4aT/tpx2ipE7TV8/4hr40xRKPmbF28qnGLelnzUfSjtt9QOPQ1LWvy/s7ntdiWmJJP7wa79IOyJM5vvT/Jl/6Cr8nrzXfyfOn9hpHkwvyOPvKz9lH4zxew5iWfGR/MS8f2w6TcFF4Vb975evKYvaxjcBGYCOwEXhTBHbx9U2R29dtBDYCG4GNwCkCPxmLr5wMng7gLU5gAuJK0pLJC3fbEmucfHMyOyWH2FZL4HCIlJNJqkzetmRASwAZgyzweDLsdnhtG3Mb5yQ3x5v9ELv83FRNHZ4l/lKeTBacJZMSgynZpd+n1YBpGy3xY8zTxpp8E0YtsbfCp9lmG98kQ9rwa/by8uHYonb6r9kmEzJTUm+ysZX9ZlstQdfkaT5PTmByiRyWybZM8HEMlpsyteIr20y+nPzcdmWuoM4zGZs2eEazK7vwWDKx15Ku6R9ql8VXYje1t+LkNs60XXJeJgyJ9crPEw/7nvtvvJWyrfiavszPbL+NNe1m8vEr3MakN/u1DqeVyakfn3+Fn9IOzzj7Kqa097Pia/OFFV9M50s2Fq6y+MyiR66KNU+038lJE2cd5+Cdxmf+zTiVfNP4J3Xsd35rNXjTv9rwdpSKExNHJz+cxb/my4wNaXMZj43Tcd6w7XDGoPTNFV6Nx9OfJ56cOIS82GJPi00Nx+yXHMYx57bDrf/mtyuOSf03Pk3epl7pz/eVdLf3u5vTH52D91fq91bQm7imycrY2vxxshmvhtdDGWrjp//0n/5o5Wuzz+bj0onjE23A8ZRx1LhlPM0xEDdf08aZY2v8MPHNFNdWvD/Zisdq/Gm/zad4PP2m+Uxy4hTv6KeTz654mmNvNjgdz9hH/bZ7A/pD4m3dr3azoC2c4efjuer5sKtbXKK8Lsaah997772dHz8L2vv4RmAjsBHYCDwZgR1cngzZvmAjsBHYCGwEriLwtsXXaZK16v9sAulJV06qnzCme4Ivk2tnbaz6XMntyWkmMDipzkSFkwJtoutjTR5PnDkhPsO09TUlv/Lcs0SU2plWpzW8pyQWsVqtnmUixJ+9lZUTCEwucTwt6ZI6yySFrx/l1jZbsdo2x53X0saZNGSC66yN1FMbG/Fo9kfMJ99oeLjdZlfkhKPN2zZkryXJsNVzSwY5Ye/tWpu9ZuLQ52TxezV2jvuMc8gnU1/su/HBazhg5VnTR3sw4ozHaG9pUzyW/DjhecU2Vhhf5dUVN1zh8pQheSDtrMlcbbHoqJ038d00fvZPWzl+v73nrPFds5PWx4RZjjvPm+Sdxpwcsbo+uZ2YTXHsSnwjJ032Oum7yeBzVyvPjcfE7ylTroxn8TV5KNtuMS39vNl/cvRr/HxCJo3D2iU8b7Wt71k89krjtLWrcjRdPOI8b2uJ1YQH7+H3xouPbATnNrs7k7XF6iu2mTZivtbvXKHN36/wpseQ9kSeae1oHGnDr/HYWbCKVZ2THzcOWNnyWSzP49P9he11ik0tnid3PEUHKrza9tv71K3bie9tC6t7M9vKCr8plq7waDx6poeVeaQfPfLjKJhnOzo3i3u8F1r5KLlnFfPoZ2k/xO+pdtq4P+3PNjX5m2PNmftN40uuafccUxw4HmC63d83XNK2zL+P+McPu9we3DTWanevfD3T6j6+EdgIbAQ2Am+CwC6+vglq+5qNwEZgI7ARuITAU4uvfso9kzL+fmWi3ZIY00TvSns5UE4mryY9pv6fMuHkxD4n26ukVpN/Ul5LGJzhOY2hJZsyYdPGlMmXds5qQt+KU5m0mYqvd33G+9cyCZJJQSasMrGRxeWWTEtcHtn7TZZcoZc4MeHgPixLew/SKrmWOmV77Df70bGVTlekkckeypdJsUyuNH64P+F+S7LcfeaW2HZCJouvHBNXqXlczRa4qmyyzWN8L443dVYYpmQkt1hV25N9rzggeYrnTkn1yU6bDzeOoawrnjNeqe+0oxwDcZ54vCUUrwSulW/ksUOOWyKQhYI2LvsHbYh4Ttdc8Zs8p9nDI266WHw9i3ErO/GxprscN7HxsUmvk+75e5N7imWr38kHzbfTb1u/xCFjEe28xYGJT8i17rMVWxmbGk/yN/ps3mNQJy0e0Mev3jNc8UW1lUWORzjhHYD32ITVTebbQ6Zbor3FKI9p9WANMWn85AKrj1l3ir/HOGJ3hkf+CDAmf3mEl7ZT9vbeJaakLzTdrzg0ZTtdaR58QlmNR/XJ2J6aPs/rzniIfshzz64749bJJ3N8Z+etuJ3xIHm78QPHejVmEIfmv+w3MVv5M/WVcq3ifvL/Ko6c8cSb6DjlzvGvuLJxPvm4xeK067TX5vO0i+TpvL7ZH69J/bPtjDHEonFvxuqVflbxq8XCM10/4nhR+stP3E/fOQuFWY/FOx888lvdjeN6P5C5i69XtLDP2QhsBDYCG4GnIrCLr09FbJ+/EdgIbAQ2ApcR+D9RfG3CZUJjNbGeBpcTbk8CM2ng66cEUDt/ldzISfdqkp0ypQyeNPNva4+Jt5aImRIubeyZHGpJoNSHzsnCV2vb47A8iWMmL3Jc1VZu72o72s7C3e1p+JZ41eT++B3XMHk46bElfZqNeBtoFeOYEKH+VrZ49O88BZIW6t/trZIwiR2LdinDpI8z26U+p+SS7ScTs/yd9m0bmBJmzFuzMMrxplyt2Np8IuVYFV9p3yuCzQSn5eQ7GZt9Uie0OW8haN0YR74vMvXWOMHnXF0hlTaSSTD6X8ODtprY81jiRXvIrW2pZ265ai5q/ny0P6y+nvTY8PNvU9yYfl/ZStrUI1zinZQre598J+0sZWl8NOmtxQBfv9qpgPElOYH95/go65X4mzEzfSLHSvvOY+4vOSt/b3g2bvVviS23AGfxLHHh2HLbcOql3U+kjByDMbJeUr6z8fL6Fufu8f22O8T9nkHv8FNc+/gnthimjnPrYcr37rvvvuZSaVfExGPitsY8fsfz4VXxtflE3qdk3EjfaLGitZv4NZtNG2x8wnuEvF85ePL2UBH1e5fxxjMuPBtL4pLbReta2etU+JnG1XyO8k4YpY2v+CC5O3W1wpN+Sh2m/jNmNdtvWE92Qp22GJZ2wTGueDPbbXKnrSZ+jLMph+Nq495HsQw7R6TslLHF0OZ7eU3zieZLlpMxabo2f88Y+xoWtwummDrZU+P6xh/TmHn9mV+c2Vnq/im2Ncmc/t1kvO9yMyjD3HTYwl75etVk93kbgY3ARmAj8EQEdvH1iYDt0zcCG4GNwEbgOgL/J4qvZ4nU1WR0NbI2OT47vyWDpuRbaysTLE6crCbPZwnSswRUu/5KAqvhnsmmqxN5jW+1mvBMnuyHunOyZbKT+/hRULlfc1s1ST2cJW8y4UzZWFRoCS/aRBZcfSzbd9Imk4DHeG/F12fPn92TwEw8M+FjfIiTV/jptyyyrexqZRvTsTN/y+OZ2DlL1qRtetXSmV3UBDOSfxMOR3H+9qT9lAClzOQO6oV612eeR0za724nOZBY2CanVXTsM/tnIp5j4ZabEz7p00roKymWPuI+k6ce+TxWN7cx22dTFuJA/5keBJn08pp+b6vC7D/ETee+8/wdvSTz+C+5q9nKZOsZQ2yrie0qRh7Y3ApFrb3JRrPNjFXJV2dxMMe9ktm4rWyr+e0qjtLOpjifftRkTB5mW4xx/D1lTSwnfeZ1zU5o42lrPv8e7y5svZnYZJ8srqg/+jPlPdNPynrXHbbo9QrT49jtASMXBu/voOUxPSylleteQVrkSx5NH266Iia8P2g+0eJsG2vD58z+Wgzlb3d9e6VwrARrvn4Wc87Gk9hMHEOsJt8nv032Q/9b2djEBe0+I/mGNsKYQF+7en/Srm9clFyXnJB8u+LyKY75d/vtKu6kLTY+m/hx4leOYXrgcCU75bfuU1ep9xWuKT9tY+WLtIMmb+PQK5jk+OgPeY9Df5rmHc0HEo+Uv3FM6j6vmbi8YZM2x+8cb9o73zn+iPsLsMfDH16B//Ds4Z1339n58TMD3Mc3AhuBjcBG4MkI7ODyZMj2BRuBjcBGYCNwFYFdfH1V7coJ49XJdk5ScxI/TVb1+5Ro8iScMjGpMCW6VomXVUKBMudEvm3xlwm1lixJGXlOJu1aopoJ0aaLCefcVnBKxmTyoSVpUoaWVMh2WtIi9dywOEsaLbd1vAlxllRtSZqWqLliwxN+tmu3mza5SupMCaDcFvo1X8C2livbYvLHn+/JbRW0yqrpiUfTN1MmyjGNmXYxyTHJnAm1THJlolHfVfh4/s4nVkGxz9ZPGzv75XvjaHtp38mvx3dXMjHLmfguba19z0Qm9ZvjoH0/6hPvICYeOv+pxdcnxN/D7iZOn9rJVfwpb4sXybP01ebPqceU8UqyPTmHfrHS0VPib/O9Zs9ncarJlsVX9ZXjfipfJve0fnVO9sPV3Y1fp/jfbIF95jbpn8zi66P3qMrraesuvt4KrNR58kwbg+2Xej3aj3eJZ/y9EruabTb/SW6793/blSN5uPl56i158JD/QvG1xS/ycvp7xpDEP3F7SnxkX+Tmiecybq/i7mvcEO+W5LhWfNP8xeenD9AeputsC1MsnfBu9plytxiRW+gnP0xxc+Jk95E6WsUmtuVX0qTNJS6THeZ93hQDUn7ro2FEXeV1qae8T5v03Ppp9prx0zq1vv0+X8YPf37T4qvbPuP85LIVt535Ytp1Yp54EZf7VsO6D+xv+/hE97fdEvTDO+/s4uukl/37RmAjsBHYCLw5Arv4+ubY7Ss3AhuBjcBG4ASB/xPF1ybSNPmbJsxnbUyJh9VEsiVRmXRZTbCdYMhkW7v+bOLrSXom4ZjUYCKMyQ1d27aAbIkMtpHttUR1m9g/mkhrezskUpl043ncXnFK9LbkQb4jtGE74X+WlGB/0ztgWxLqnix59vy+ZSGTaXed3RLPubIy5WIig5+1xaz+a1tOTgkbnX9mj+6fcqyuaQmlyS71e1s5trKttFPaE+2cnzMx7Wuc3OIqQfbtrc6O8/VkPYqvliOx8FhbUSbt0XJMHJb2dOjg4ROY5RbL9G36loug9qVMGpJPVnLzvOSeaQz5+3Rd850Vh7PdTO41rm38drcRbOU9vRdxGp996MA7kvwpR0s68vorsWfCKX0mdbyKd/RPcgJ5Ksefx5qt5gMhjbMbBzWbObtRW+GSx6ZCVXuIo8WoRzovK0ubraz0s9IVt5PPYgo5OXm/YZj2Rz5q+JE3yH2TvRir1Gn6J88z92Yc9KrX5NnXYgPeAWt/4z1DbtXcClDEkQ9ntb4nG87YQwyS81xQOKLKC7349VVPKx9jv4x5ze9a/NR5Gnu+asByT3Z+4HGLf40PHukSq4+nXT6u8FDDwr9RV1N8aHZOm83jyfkNP+OUDxRRFzpHGOc2vLSj1GPzq6l/YjD5N8fJeE1fn2zT2LY4r8Jpu7dsdk+9ENvciWPlSynDZBPsizyTOE9cl9xL7P05cWw6TPs8w2Xyd/X1sY99TMXDh/fee+/RQ78TrzYOaOPn2Brfc7w5RyS2tD3eL/J3feZuI+mrLSbQT2yL950QbsXXlW8c16sAu1e+Nmrcv20ENgIbgY3AJwGBXXz9JIC4m9gIbAQ2AhuBjsBTi6+5lelqEtomgJyA+dqWzFzpazp/1V/264lum8ReaSfly4kpv7cEVhvfVRyYSOM4Mgk4Tebd95SYOLuu6bBhNiVI2irOTMas2stxMmmYsnOsqxWUUxupx+m8xJIYTfbEZEjzIybuWlIyExxso9nIFQ5sbbaxUDZizK17J25gQjMTdK3/1AHbPXCJolgmoaaEO/2y8YNtKXW+8l22+RR/ZtLX74ZdXb/S0ySfrlnpp9n6pPvJz/h7+kTi3RJtmRDNBF/y7IRD023Kltc2W3rEr08ovq5iW+r1UXzAFq1HG/E9bX/VD+2gjbUdf2Q7sa07+6IP+/dM1OauCcS/2faksytcOnHbFR9KWybXthh5miC+Fdoab+W1ac/Nr6y75MqmP/KyOGWVILcOeU67b+F5jRPdJ+VMzvSDLqmnu78P2+kmLz+ykZt9pn2kz7iPoyiKd6ln26mbCe/mv6ON3rYzX/Fl3ie9hl08ADDZX4vJ5IvKdyiorsaVvplF73aPM9n/iveNY9pS/t7sop3DeJLXGBuOLcdFnjviZym+JkdknEndn+mbMlB/Zxi0c1t8aHE+OW/iU2I4FeCbLSRXUS9tlXH6wEqe7G9li6t4QPxW3N30QBtY3ZupXc9DVvc2tpk2lqu+1tq4ErtaXJnidcMs7Tvt8rUY46dTbrsFZKy4bzmMB1jee997Oz9+5qT7+EZgI7AR2Ag8GYEdXJ4M2b5gI7AR2AhsBK4i8DbFVyYvWn+rSTgn12cT4tb2ajK4GnsmO88mildx9ETXf1sS8ywpcZbU4ySWk30mTlZYPqX/lnxILDiRn9puiYhVYiOTfLSTKSGXyZDXcLytOtX7KZteVvKc4UAMWlLriv3kysUznDMx1WRsCb5Mgvj75EuntqTkt5JJL1/ct5NMfU+JopYEou5Xfkp9T/inTdA//bnZmq97Kic1X3hKGweOL17h+O677z5632+u+G6cdcXO7it9Y3+3Kzbe/PDK+FLPVzlI1+kfV/M2HU7jPlv9n7a2GkuOvdlus5uWlM8xkNMOf8T2ou07fZhyrVaiHWNFEdfYEruqlyhupW+zHR3L7WuNMc/zZ8tujKiPMxu5YuuTPvj7KjZZnqbDK3avftoq62Y7/m3Sy+TvZ5i5+Jp4tXFnH42LiUXju4mX73bcMhqlgPoU/fLcw6ZiO/PGbSsdTD7RMGsx5jXZn1B8pR1QH2mD9PuU94pvrzCZuC19km1M8kw4T78TY/LiKj6tsFjFi7Rf9k09sA1yQv7O7yt8yd/W3WqnlVWssV1Y5w2z5sdN9ibXyg+bnZ3Gk6HB5J7VmFsTaZvNVpOzzzgwMfJ4vUI4C6dTzFrFipVPrbA/66vFiyvjPcO2+drUF23TtvXo3ga7kbT4dOdxFGSPnWBu1+3i65tGyX3dRmAjsBHYCCxj7IZnI7AR2AhsBDYCP1EI/FQuvmbn9ejyAAAgAElEQVRyxhi/afI3k6hMhpy1yYTDKtlEGadk3TThv5KkaJhM77/iuVz11MbakltTgtdj5GSfCcjV55Y0cT9qb1p1y3Poa0yMrZIeqbNMJGay0gkJJ3U81paAzERhJqfO7KUl55odGbsp8WmZeZ62Vfz4i8db1jX7u7d52+ZQBdtsb1qBleclHik37Wc1TrbbrpkSu8nFTfeTD7LNtAkf03Z0aRfsM7mi2cPK1zMR574O/ON9ie43t0R9m3g0+VpyT+Lf5G5yTAnnpm8mCSc+JZY+/ywBSv+mfZK7WrzxyuQJ38nXs/iaMh/tudB1e2jC21on97QY0JKsed60gonnqS8lsI2PHzRIGc7i5Zn9ZfK36X7yef3O7WuzIN78rXHFxAGNP+jv7p+YOL5ym2Kd563VOZbJv5odT7o+i3WUbaWrPHaVU5tc1mErajddEue8/2CMo21YD2kvyT2vtT0UEya+Jyc0e1jpqvp2bGvctoC1PWaxjzyU/GKscxX7xEON3yZ7T05ZxYXUR/pgs8GMk1f93bpZjXHFz7ahvI+a4lneY05yE9vEjn3meStsqPuVjSfeE5Y+L2MBt2qe7Fdtnu2Kk/0y1k92nHG92dmKl4ytZPvoRz96bBesuLUaxyo+ZV8N2yl2tFi9ssUJEz+Y03anSG5r9pi4J8at3eMabHPOHWvYh897jTewO8L73ve+vThpZWT72EZgI7AR2Ai8EQI7uLwRbPuijcBGYCOwEbiCwE/14mtbMfSUxO8quZYJIyd1WkJyOtZkYXKlTeQzMWM5sq1MSOYEuCVYWnKk2dmE4ZRAauO/mqh1m03+TGIcbfq9mrfHqNlPJqCmpFNip3eyeku6lphYJVOc3BEGTPoTVxUs1G57V1MmPojlKqE28cOUVHoteYhC6sq2HrWH5Ev2f9XvqJMsVhELJp5eS+S8fJUtX/lS2lUmpXh92h51mte5XSXy9JmJPH1/5/k79f3B1iv16370N1eJcvyTb6ScLMA2LClD47cJ53Zu03f119vWmI030/bte6nXpjvLxC2fG+dR9is2akz5QAp1kXbFraAn30vcyenqrxVf853Gdwyw2rAlVk/1iu2Ic1xpo/7OpDF1TCzIm1dwpk5ZkEuOXPHcVb5gGy0mWOeW+2psNT62wclO88EU6pt+32LBigfT3jN2rfx5sukW/870eRwvdjXZ/RSXJ3nZf9qf/eSwxVuCf6XPwz/wkMrhv7f3prb+p745NmLW/GOKRbxuWv3OwlfDM+3D/es6tZnF2myPfEHZGZNSX8SXXN24Z7rnZIHZsr6m22fPXpO/+XL2m3HoKT40cUXjQI2d42M8Ji5P9csW78lJ9Pu0Pcs5jWOKrdn+5KMrLmi2b5udYmPKc2Wc1nfaK+MqMdL9ve/x9cCL+XgaS8OwxaEcb+rlLO5MsS39PH2Mtpgx5ykPA0zcdo9JvN+PXQDatYct3nYqWo3t3ffe3fnxFUD72EZgI7AR2Ai8EQI7uLwRbPuijcBGYCOwEbiCwE/14msm2Vry5wqOnOy2xAePtwn7U5I9mYhjsmFKRLTEBX9j8rphYPmmFVbTZD4n9i3Z0JIlDa/ErSX0mDxhIstycDuroz3dZWHVSuohxzUlEXleJjo8llVS6y4f3sG2SrwwQTrZzlNtOce2Sorej51sTZr6OMaEJMzKt04TWEMyJ/GY7Ib4NAzpZw0L2m1LNE5t+jol8/RfJvKYzD/TrY+vEp3Esb1D1H6iv5Sl+c8ZjzU7nviw6b75H9u8qssVx07HJh5KDku/vJrsTRzu3+O9risuJQ971aN+m4qvr9zt1RbOZ/ae3DytgrYPe+XsirtoQ6tEdbZxlqC/YgdX4/Z0nv1hZZPTtWkTK06i/022lolq8r+PtbhzhkGz3RX2U1xmPLjv/HtLpOcuB4cd4j1/fA/rFXs5w9zHG+bJacSOD0FM+kofsU9NPE3ubedMvE1/yDYmfmj3cNxqPmPFyu6FS4t/+i3fG06bSFnbfeekn+QAtvvaMcT+u6wvXr0CobUzcd/KLxMfji31s9I/bYT2lnHE46VNsM8V5+X40q6uXnvGF+1484mmu0kvqz4brjmWs7jdfMy4mg+ol+RafdfDjyz22+Ymvl7hdCYvdTnZ7VU9XYn76aMrfTLGGMPVKtfDDhbv826x5sCW8aEMdhdfr1rAPm8jsBHYCGwEnoLALr4+Ba197kZgI7AR2Ag8CYGnFF81AdW/nJxNybqrCdQpcfHUSXlOWs8SBT7+lATMFZk44X2b5GaOh0k3JtI8IWZfLeGQiZ9MMjBhMiVrGlZMYFxddZQJxClxPCUaqbuWLGm6zfPaKtNMfGX/afstucGkZcrhVSOpK+pGbea2gZnUdL9tdZ37ZILoqo+djZdt0wabrfLcpq/UeSZ22vWTz56RXrN1yjwl+Wzb2X7qq/kb/SnHkmOl3+T7OaexjWPCew+nRFq2aZvL4qvP42oI2uKpbFjN1hKWvL7pIFc9rWJKytrOvSJ7w2ayxfTLyU6SW+n/x+cbTtK9CwiNS22P+qsV0ocdleTmyt5XXHDnlWfPXz2Ygv/adZN9kRsS8/a9cdbkn2+iwzN+4HHyd/LrVR5tcb9hxd+m7WAbt5Knk4tyLI2Hqj3jQZqze7eU6Y5TFsVuDxaQH+9tl4eeyLdNhnavs/LNPNba128qKD57/soPWcBrbSfXS6Zp1emKH864+TWOuG0tfPfR58+rfz7C+raKjFuM83ja8xWZHJ947pneJOhr9yqxAj/vT3VNxh1yonR2/0+qu70nfOKH9Mkc6xmvpN7tAxw7/YLF8LTbjIWU/TSm3k5YPQhpn6cPNU5KP77Ck4nDWQxYxcSn9DfJOo1r1XaLT9RJcs+k48a1rd8z7l9h9Cbjc3vNptPnaZu8L21xh7JkDHqt3dvuABPHtPvBK6teJdcuvl7xnH3ORmAjsBHYCDwVgV18fSpi+/yNwEZgI7ARuIzA1eKrJvqt+LqavF9JlHOSeFnoeL/V2XVXEols4ywJc9afjl9tw5N6TkTPkhlnuGZSbJVUuDoW6omTbo81f2t45sRd52j1lv87G1e7PhMTmcBuCb3s7yxBQbmmJCO3v83EjjHSX24fyd+JH21i0s+UzEkMpyRSjomYtGOp3+n612w/Vqeu+GIaKxNClsMYTcV+X3PFv878TcfFfaut5lbJNSYrT228JMtXuiJmtn1vHawiQrOlMxmaHhJ3+hX10/xP1+bDBLSD9CnaWl3NhVVZjWvpz2eJy9QNfZfX0p5ym9fGS2nnyTF3HcTKcXLCHWPYxMrOEtMzbm/ccMbFTVfsN7Egvik723IbtKvGyxlvzsbIPptOJj6afI7tpZ1xrBn/mpy0KerdMqUtJjYpe7P11W9P4dsVzqlzfaft3le2vnwV/1zUP/C7fXnE17etKFIHbjd1mjohJ1zluun9gx63+shYw9VZ5lr1l1vhs1i55CMUoye5zaX0l2ar5OQ8fuaHOeaGe+PJxN3+bT9h8VUYEbP0HcvPuJH+tvLRM9+ZZGs+lr6ZfJf26OMZu+hDGUO87Tj1lj7H8SZ3rB4SmXhpxdvEYbofWOGScazFrYw1DccVR00cO8V0YjvFlrThxJl9po9NY1zFIOKU9j2NfYXlWTykbze7SPsjl9NeGLvTVjgOf3ZfuaVx8uHxEMxt95+V3b33vvd2fvyqsvd5G4GNwEZgI3AZgR1cLkO1T9wIbAQ2AhuBpyJwtfh6JH0+/uLh4y8+/vDyxbHW5rSrq4mvNok/a/xtJuqrtlu7q4n6mZxXjuck+E0n18vEHgR5G720SXcmLFKfTlxendizvUx2TLbCyb2vebSasLw3sq3g8LWr5CfPcYLN7+m8H4sVP6nTKXHY7CVxS3ts9pIJKLdr/eX4nEi2X9OWWlsrW8vkyyNMtP3p7c72KXbYbOKwK71vr3ARk2aWZ8I8f2/vmJt8tLVJfawSam387beJDzL592hbvNsKSvpr84uJ2zJpdgW7w5/w7sP7NbGabDVGj8lJP4898c9EKre+W/nuym7zGL8fn7069UJyMGVoCUnpgxhNMbVtHTrFlQO32MZ44swmY/Oz5ILUhcfRtik+i9Nc6fsIDzzAdEWfEx6TLxKTq37Iaxqfn42VHNzkzTbTd9Mnptjo8WTcYNya/H6Sa8XVzacsK9trPMwCprnjNWzDnvNBpyu45zk5nivF1/StR7574z2P+1HBFfJPPne3/RtXNvxsf40Lr9zLtNhv/2v2QH1d4ZTGC+23ux+8eHUv0HbvME7T6zAm++IYj77B2dSxZFDbrxXUcZ+Y3PFU/2l2STzYt+Vm3F3FvBUXpA+v/INckXFi5fNn9+GNm1KuVSyeuI06mMb5yG7xGg/zYfJqxp3sO3k0+WmKPSs9ENumnyvYP8UGzmSZbCT9bOL6xvN5LzHFM+76kQ+nZrv+vle+XrW6fd5GYCOwEdgIPAWBXXx9Clr73I3ARmAjsBF4EgJPKb6q6HqsgFUB9vYOuVVnZxPIaWJ1ZQBX+l9N1Kc+sl0mc54ynitj8DmZZJkm92fJimli/CaT+5SN36eEWvbPfqckF3WUCYnXEqTD+1BTNiZf0gYygeoEQdPX/VwkVpmkZDIhE4iH7LGtXkumTThTnkz+NFmnRF9bacsx3JNvUSxWH0xW+bv/volMmcB9ij9R5sSm6TBlp/x5ftqdV6FMiaCz5Ftb8dKS7lNiK/VLu7m3c1tRzGONR1qiMZO+UyKQOl6d85o9liIl5biqd/LJxGGNi6b2bUOrRGPT7WR7qxhC3TKG2PbufodC7tFPKZwu3716E4Ln8EGKLMq8ZkvQlY/leMlluZXmI/4uK3TP4rTa5qqvSXf8/Qr3NF59qh6bLBxPYnk21qfe70z6SBsit12Ryfhd9cMz3DLuM0Ycn8OmGYPPiq+6Ph+w8Xaz3m47cU958qGQjAV3efHwSI7Z3zkW2iFluG+He9sKt8Ur4pIcdn+I5rZt52Q3dz1yt4TY5v3/Ye8Nli7Jka3crMyqbjvAiBFmTJgw5hV4bJ6BEQ+BMWHA6Bw4dFfWNcUfS/XF2std2n9Wwb12VW1t+e+9IyTXcvflIfeQ5LZBDtRLHelMXpcp8RLjaMWbCWvdNzEdW6cP7gMXVtxP3vSYlPxlcm+BpXj6Zby3TInjxVnkvneeyegfPk7qx3eLqOJxFYd2+cafQ1b+nri1s9FKvh0ef+u5w3ZEGvfypSzaXbJXl5O2xhi+c2/iZPpL94xS+Yxj7M8YO3bgukvcnfjKn1fcX5zP2G7ny7QBrXpdYTP6OsXXd7R9rj0IHAQOAgeBXQRO8XUXqXPdQeAgcBA4CLyNwFvF13v7SJ772k3Ud5N7nJTuDuCdRGcnByeRmmBLBk0MHyvKmlVPnewdTj6R9SSST3yZRKCsmrTzfhYFPWmwox9ioqRTlZQQXkwgUT5P8ozftPog/eZ4pkSMj4Grsj1Z5UWMlHiISUdb1SK5fAsttyVPlnTjERbUIce2Y8NMEDnuLou3TZtx+6d/uu4lL9sfNqeCymrMO4ks+o7bWNrumSsF3VeSzl/seazIGUWDrx9JYf8vJp6wFW7yPyaaqWvilxJWkj/5B3FxfqHcPgb3o5Qcc3tzHuF4Ki52/6u2BHf76jiZfVUvdLi9sH3ns5V9pt+T/nWd696/T7718EVbPcz+iaf7HQuul0/YCyOVf1e+7rbIWKi+V/ya+kx8wYKu71ZQ+RpxcbuqeNd9sLLbTuepX/lmxf8pbr2QSjhKgfhVPtvxODljh2dpC+RN8mMnd4pRlwz2Yg9farnkGgsg72IXzy+uOGZu2TpW93+/t1b/8izeJb+pMJCM499qq/Zxr/NN0o/bq8cr4sGtd19sDud2uz37LhUPn7rDFVfRu+2k+OS6V5srHxGfpmeVMU+QDaa4S26Urr1Ydunk1vH4u9rhwONd53NVnN3m2iHTr98/zvn96cN2k+2nuOt4OXfod15H/+tiT9Kh45L89yWWhGJ41TZjLeNs6kfjIF+veKnSY8Kb9qTfk88SY8aySmZez+cgl6Hi6M6HPIYmf3KMeU9aNV7Fv0736tdtgX0nO6c9Plb7FyuOL93fL4t8/fbxnKL/rpdWhj/5YfNB8FN8rbR5vj8IHAQOAgeBH0HgFF9/BL1z70HgIHAQOAi0COwWXzWxvla+/vqx8nWVmOkmyC7Uqq0fuX41UeekXeOsEomfNScv1LFPJhnVv/BIW+f6vWnCzO84Wde9O7ph0iEl15gY8/40Dpct4adkrCeWUtIh4o9zRYlfSlQxgZASUy+42EqS6v5d+6xwH7Jwu1uXvUoiEd8qMZeSdwlHx9v9gvekxFPy4cqvmQB1+0+ypdV/ly7CSsF5v52nmWTp9JH8qkqKJqxa+w2yVUncpONkb7y/KkjN8YazRuk7Los4xHm/Ssg51h3fJH6q7JO24vetOE330k8oZ3V/SpCu4kDliyte9L78+kreS3asYq1Wk/qW2jPO3Nt3d3E46fQxTjvfOfG546bxyr9TAtf9sLMXl7HitIRzZ3OJ+3xlWmUTya4kp8cgjy+VraY43tnODsdWulnd29n6Kt7Pe++EO4uvMbYNxv/6LOgSS2Jd6T7Gl7uA5rsW7PDDu/GK12u8cXWwXvTDM8hLX7fPyW4Yn5JeLkzCLhfiGeLnhSZvb2DlW/dSDnJN5RvSUeVLVQzl91VM4veUnc8ezi30q6T7B7+8sQ19ej7w2Jk4oXvmamPBfaPzS2X7XT/+W+LYxEe8j/pN+lrF00pPFWfpete1+nZ72Ikp4540H0sc/vBxe4EvPTtLXt9ZwrHWdbucm+6v4lzSIf2ss1ePW8Sd2CY/fNjXvUJd988XTW4M9VLJL7+cM193fOZccxA4CBwEDgLvIXCKr+/hda4+CBwEDgIHgTcQeLf4OiZPLL52k7tVMryboHZD2J1QrhIC4/eUrEp9vzOWbnLr7aQESrUSyBMQTGJ40pHXegJiN5HhSRLHU5NqYsi2feJeJRI6bKtExQvGIfGfEhSeJJANKDlUrW7RdbqfxY7KVsvxWsFwN+nmOt5JwPCenQRTpQsfS6cz6j0l6lKBYSZbwspyFl6lhx0bTvh/dhzScWXrlKuyh8r3U0LqsXWsJeErftnhgAu3IvnuY0i2UyVOU9+7WHd26Xwi2+rG2sWOattQ74dtrOR7h+87+33Yh71QkvT20A+KV1cf97nsKWHqhc6VTdD2d2y7i8+VTczVLmGr1p04vuN/u+04HhXPkudamwucVnE+dTqes2SXKZnt/tnJsCtr10bFuTtxyP2J8fNFNlu9Sf/zXQ0qvb/rs5ef3Odkp5WlS1xUNOD5ruDZGd/MT3ne4TWW+/zy+ZyhlfA4S/uBJbbT5fPYAzPbQrdacet6qGI8+xn3pNXqHic73uviDvm+4xXnKBWO3c/82eMdTqh4vnsWquxTcvlK34pru+ey9Bv5ouNvv9efwxJfp2e6FY7kiKSTlX9V3OP3yTY5Dsoru0zPXO/w586z3Du6lF3y+SrpcGVrPoYdn0k26vHG7WLnnpUsJb/cK2O5CvbC5ebG0e4pvu54zLnmIHAQOAgcBN5F4BRf30XsXH8QOAgcBA4C2wi8U3zVhEtvvPtENk2EdwXZSdgyofROMrGbsDIR0CXsdia9LpMnHNhGSlhSFiadVgmFNMllX1W/xLxL1knvlIl9VmNJMqRkjl/ncnU2tJtkYhtXogNJ0tEfV2l4AVb3Pq65t8hKdut2lMazmxRxuZn0SPqo5Klk6hI8/psnhjxB48mmlKCqZKbvvCQEsQVj56OVPQ+5KGu1IkcJMJ7VqzHtcI/wqRJ/SXbew/si3xSrVRPuaaX9bB9FgYqjnMsku3xFWFU8/A6Xul2lOML+2XfyD/qIdK9xcpvqHZ2qrV2eiXqzAbmtT5/AdntpBSC3E37BiEUd2Am5jv1wPEpqMv7QZ1J8oc2NtrzY4T736A8rgabPFRhRJl5b+Xplj914po/vnLF5F7W9PcqT4qHjseLK8fv//t//++Ktb9++PbY17bhy9QzWcfjus9oOlv58QL9wHnIfu9q/C6Hj77SNduJl+jPtsXvmuLBEfKGPMNmf2nhwz93GlOF+iaCzR7bp59oKg9Eet0Im9u47V3vhDGfnw8pX3YaTztxu3RYuebFNsNsB9bb6TVgm7k12nuKIr2SuOETjcF5JPrGr00ruLjaufLDilh2/TzzOZ46HPdsLI27/tKkU8xyj9Hk11m5M7NOf51welz3ZSYXDjj24fyX7SO3QDvyZprOxpCeP3RW2SQ71VY2V2ND+VpxY+U7FAbx+npt9fznHN7aX//LTl1/+cla+vus/5/qDwEHgIHAQWCNwiq9rjM4VB4GDwEHgIPBJBD5TfB0TobEqQ0mWquudRLTuTZN7/jaTYjhLZnfIlRw+6exk2BmLb/XJ5EuXEPAkjZIDmpB7EkoJLrZZJWU80bMzjoS79P3zzz9H2D154AmCJGtqyBN+q2QTx+fJw9F+pwNPKmiMv/zyy7yP214xGbuyvWq8V9F3FHt/+zir7uX8u9BwwqTDJSVFhJMnaTq9uShdQog4c4s51w9terRPeVZ+qnt5X5JRvz9wQ3EqJWTVDs+duvSNVVgJ8+S7lc0RP3LPkOfb12/XeVeXzaIIlJJqar8qMCR+oC8kXTmOlV2Qm5Ie3O6TTt9NLFYxwmNC5ZPeH/3+uqcoasv3Lzxvf5U+FPvov7TPVVxLNjJX9d2rPDwZyhV5HNPqvhfdamUJzxn96eP87R3duA3QVlzmyj/5PVd/VbymPlcxo+NlclGyU/ndxOC3L5fer/HdmI3P6b/d2ON8yPGuCtj0txcbvoVi+x6DO3/1Z45qjA9/DlvyR9uwnR4qfvQtp5MtkTfJ887Dg08ZZxVrNS6//kX3AYDOtmcB937muHAY/xvF3Y1n1sSTtDnaP3X/sko3nPl6yRDOkL3wGWcwhjNLK870mK244v6U4gnx6/yUv5Hj3X8rTnAf6/ye9uD6reTt2uvG6Dh3nLHCb4endzFOPlHJWvnkLi8LO/JewkF2xTjanfHuY3Cuox253UimxKmdTdCvO31UvpvGmPROnlvptPIJjwUcl28d7nJFbrLV9KvYmsbQYfZ4Se5+Hp428+WnL+fM15UlnN8PAgeBg8BB4DMInOLrZ1A79xwEDgIHgYPAFgLvFl81iRqFKhWr0uTMJ3ArYbqkRZf0qtrduccTY6vEyTtjSImiKkHl+Pm5fD5xrRKsVQJkN2Hicug+JenGv158lazValHKXtrJnRgciW21kxIilMcTJUw67Og+yaJxqqCSEpae1OlsIiZdF6sXKx12dl6Nhdh32/C5r7ofOO5KzCV9eJKHK4xX/lPJwUTd1HtYpabxJvk9UfYiJ1Z6MJF+meamziin+6zsMyU1x287iUXHr+OBJEvi5MR5D4yxFabGIN5M/Vc+vqP7ND5+56t5Xfadvik78ai43wuetHnJpoJ9jHmyHdtG2LlBhZZhb8RZbVZcdMnwG14ywdZ8boPEkitLVCRa+bPuX+Hutlfdp+8jT94/Jr/d0fO7PHrh3Lz0cPlt2EbW+ynt6L5/dKGYqXgz2hj+T45OzwqO62dxSH6Wnjl2fDbxmr9808WuaQMbq44TD8ufH3xueuyeB9L9bKvE3I45oH96zHspkC6A1f1efF3xo2y4WsnuMW/gqZcJ/HnLfdPbFrfs2Ei6xnm48yPa+WdiXueTHEf1fN6N0e+puC/FBvnOi17w0mCF3WdxTzZUPQNU84EVnyfb8TGmZ7TVmFZ857p4ibFWMKTvVzyw6nM3ZqbdVip83d4rv6/sWnFlzM8VV3bmCG6jKS4nH5nPi832+skmOu7VbgdTJmXD75dLTvF15S3n94PAQeAgcBD4DAKn+PoZ1M49B4GDwEHgILCFwP8Xiq9VgqQbYJdwY/KAyZxqMpsSJ6ukyKowsUoIenKKE9UuAbVKrvi9TBalZIAXG7xItJO0rfrokg8pAZESHSk5v2Mvq6TKTBY0Rb6qsNjpyvXOz6sEEJN1XYLGdXYVDpAYqfpMyRZiyQSK7Egy+blvxG8kg7myyP2v8y9PUHIsXkCSrA8/Dtsw+vi5epH+UyXNXU/OG1XSL/l0Sko5HqtEZZVY27HxSvZZw7tnIbQpjqO8vyHnys4Sd/G7bpVWwmyFy0wa2sq8SnT3q4c/3G1EzLGC8mFfSAbLP9yvfFyrMbH9FGOm7oZHfh2V3rvYe6/Skw91ttPZO3VbcY7zs8fgHbt1HVXc6XivHopc5o6vk/04NtLfxVu23fe4lja9Kr7ujoXxNuHizwDj804cr555Eq9NbEJCXu1UO4VcmN3bDj/aDn50/R7OPa38oOLWyuYUf8bvj2cfK76yP26TPO8JL/BU8YXFV76MkfiRuq5sN9okXnirfPbxjBFeTGAc3+Ed2Tc5psO9ey6obDFxThr/Kl5U97g/ufzVfZXdJY5OmLjPdv2sOE730p4Tp6/GtpKh0q2PpbKj1fNAxYeuI+dD9nfx8s1/Fe4dnnwmeCdmVvbA7zv8GEOTfKPwOratHy/Latv6yjeI18PnbcV+4nnXwcpmXIZqjHq2n3MHG+Qpvq68/Px+EDgIHAQOAp9B4BRfP4PauecgcBA4CBwEthD4TPF1NPzr3z9Wvv76/ddHYaeaEK+EWU3kV/f77ympkdpIk+cqgfqODGzDJ60pqeDX65qUGEsT1i4JkCbdPnn3oqqSjlVyr8Iy9eXy8rMngIhVlaRJNlbhl7DWdxybtxl/s9Vrv30fS84+7qwwZrvC1HWr+zX28a+v8rsSsvd2xbpeiSPvI332a/1N/CpBpXF1uqiSNxwXMV/ZdJU8S7qsVvBVbdBPqAeO8x0/H9d258p5gYF90maZmHasq9WX13bF377NraspB7zKjpoAACAASURBVMffnX9IHtjxXV1PHSZ77jB03VTXdsnMjsvdH/2s1MRpnUyJyxMHXf3i3NZp8yhsOn7S9eWfKM657/A6HzvHM8aqLZLbvtTfff6qb6f77mq9zi4qeV1PL/59c95V92nOIEzbnFf6rGyq4rCOsy95wzavPo7r5Q7YBfWzwzX+LLOy1cSv7ueeZPc+KrnSc8b4zuN44gfXt/d53XPjKXm1ipPtdbplm4w5ydaoW8ZHj4Xqj9tjc7X7Szu33Q7ZXfcyg6tN2feIIff21ivcGRte4kTxghWvk6zVM2SK9/7s4OPlZ+dK7mRCHbie1EfyN8rsfkpdEbtkB/SBil8Zy3wsuqfjkBcOK14+SON3Du1i3G5sJF6O7Xh2cB/RZ38RpMKCmPIZxvmGeqqeJTvbJBY+dvcJtwNhMMY75qyV7lfPNGoncaXj0+nH49XOqtidOMFrRpsqvs6dfJoXMGn3jrVzvnMx73WueMHU5lDVuNKZr1fb9wtj337+dvLj7xrFuf4gcBA4CBwElgic4LKE6FxwEDgIHAQOAp9F4NPF11F4HQXYN4uvVVKuSpZU46qSLimZ8E6yxPtLcu0mPjwB8VkdpfsogydYukT1OzIoGTL+TRN4jk9/KxEimVJSU8kP/218rlbgcIyeKOhsxxOFu0lc9cGzh67vuIIFf19jwbmiKZkxZOH4PJEoDD25M5NLOGOPGOpv10dnfxVmtJ2X7RM/eXYdfbJKlK3sufLDB+44Zy9dv+KY5NcviT6sklR7LLDKVxIPJZtI3z2Sk3eySqu7WGB96KrYUk9bV/rWso435V7h1Nlbl1hd8Wb6PfF8FUMqbqv4sOPJxDcVD9Pvp8+wiGRnP3Z87pwwx7+5OtcLuK4rjfn6F4XD1crHziaSzv169edbor74V1Fk7WJ4xaOOc2d/KaHO+8vnjYaTeQ+Lr1dMusF3PtQ9ET8IVMVD3letFF/5YYWb+lzxg3ML2+v6ngn3e6t3FqmrNh8YGweOfgcGo+Dyz//8z1/+8pe/fBnnucsnqpjC7719rrJN9jHj8r1S9OVlDGyfOe0AuzM49q7njpdWMT3Z1i7PsfBcjTvxWuVX3m/VPp9hOh/t7KPj+VXMSH5YckHV2Bvfr87gTX0TS/97fE4vVvrzY/J5H3tlX+rTn63d71e4+e+VHzKmeezpniEGDgPfJG/13LJS3TvPIp39+tglD9uv+mJMp49XtrQaU/d750vjN49nj+dbPW+MF75Cdptt8/nk4gDsnjNC51n5+iNaPPceBA4CB4GDQPn8d6A5CBwEDgIHgYPAn4XAZ4uvY2L397///UpsVQk1nxR6goQTtVVCLyWlHhM7u6Cb6OrS3T5TAuYdfewmuN5p0yfiq4SqJzJW118T3pEkvldGjc9pe1Zdw2SBvquuZ+LHJ+v+Fng3Tv2W3hyX/Pp3lTTwRFFlW46jPqcEl5IRtDcv1NFHHPOHzCj0MlGT7k++spuA9ATITvK0S6p1PvaSbLkFl7+w3aodYaxVRF5kJBaVH3fya4XTdU2x1WRa3dol5ZLvJSy8T9oRE12JX/gdV376te5/TN51fORcTn9JuhrfdQn2hEnHu5R7xZvTR1DA9KJIOifRZUo6pY87N7jtrTiXHCqOnLZp2UrJm8a+47Nz1d2dBP1s8bXbet05lbGi46gVTtWYK5ukbVKHFb9UXEkb9meIxMmJV7rVzavnkmlr2Cq64+vECzvYpvs8HrqNvdgcCvsJm6RD53JfIZz8j/2mlXfj9/GcOoqvf/3rXx/FVz4jOH8lnnx5JtALFrY1u3zXV2/p+6vf+4UM+QR/q3jjwQWheNHFSOcmYVntzOC+W8WzLnaONljscozddjtO77jDsUtjdfkTVt4/70ncMuNKKPqvYpL/rr4rPDuf5G/6m3Hcj4So4kPi68TTFXcnbq38fAefKp5OnsDLgB3HCJNxX9qlxDFbydZxfXXvDubU47vPN3op5GEL339/ycdjy2figHDv9JLsevo9Xk5N9vzgy/FumJ65f29gvuB6iq8rKz2/HwQOAgeBg8BnEDgrXz+D2rnnIHAQOAgcBLYQ+GzxdUyMRuH1b3/727L4quRIl7CrEkefncymya5P+N7p893Jc5Wg2FLKJy6qEkVsqktK+VvSTN5w4u4FVSbFPHGUJvi83ifzVfKrm9CP31LhwJN1KblV6ZRyVIn43WRZdT8xHddou9Ckeo2FfsTEX4Wz6154j+/d9nfsm/pKCT+Xb1yTkl3qn/J4ctNtwW2LY9Pqzqvde0VZN77km5L90S7OypUOPFFHO0j27FhXSS9+7zinsbs82kIwJcZ822F/UUBj51hScoxy6PeUJHTfEwZXv+EMXmLvCVLK4X7Z2YT0yPMTr/vHCgqsUp9+iGLIJY+tNO14QO1Nndx9uI90sSz5wgtXogDrfZFP3JenfNjTVWdqMm5MzLj69H7h4GpzLFi5MXSM3F7c/2QD4/tkf+SEKEcTEyuuSHGD43V7Zr/+m8ZXbcfp4+9iiPNy8lnag2KcvuPW0t6P82jC8roGuvQXgujbCUP378QBXFVNzDv+k51eHPDb97Zwl3RX8SYxUP/J7mmjsu/runvb6xe+uYuvsy1wyPhu6Glsk5m2Ih9tXrGxKKQncxfuV7vwQ48x1b30Mcm8Kr46XuQZ9lvplcVX5/J0T8WzL/xgZ+hW/bvOEi8xPnlcTe1WMamhqLnasrqmsseuTfldF6s9trrOkq9XGCU7I77kAec04ljpSrLq3sSLusZ9nTjRZpOufHySe0cHKba6T3T+5/rwnUwoA2Wv/p54DJbB8414xXcPmBwynsXe/K/CvMOv07vbbdpqmLFG/Q+xT/H1TeWdyw8CB4GDwEFgC4FTfN2C6Vx0EDgIHAQOAp9B4EeLr2NVASeUSQafnGkS7xPNz8ifEgJJHp/EVfd9VoZxX7fNU0qQ/EhfXRJA7TIZksabJvqcYPs9nsjy9r0I2iVZkowp8fZI/iHZecmCFSdpO0DHKH1OyYhHwsCKMJ4ESUmmZO9dclC/0X68XZedtsOkhL6nvRPrz/reQw93g9W5kEwKMrmbMPBEmXx3lQBMiTLaQOdvlV14ok6yaJxXItkS7JQ3+SSxcH9fJSRpF0mH1LFeitB3bh+ud/4uuVUUS6uVnFOdC9i+/9bpsoodukc6cV5ybur866HHcH6o2vI+6UtV+5dcWtFhnETZKa/zpus22fY1hnsr06stW9VC+WgDwu2lmPzlo8BV9fXSn3ZAsC1Sad+Jv6nflR247+/ED8cuxbkUa5wfaLPUD7HsfMx9u/vcYV5xxAt2YatajwNdzJB+xWe09YRp4p+KY1xWjnelUxUWU9EgcZZzKH046SDFsdRuZQ/OV9xmnC/+UBcvK2CR2bn6sa2rK06cOsDZ0Cs8dU+1XT39JcXMjvcqPXub3bNIxX2Ue3eMlc9xXPqb+vW/O79xTu/4pvLlJCf7THrwezoZq/hS4aOX1677wvNN8o/Kt3wcSW7nKXKPx/nkzzOmFcdgrOw4PZ8Qs87edmx+FQvIh0mWF44pjpRIvvMYx4jx379fcV5t6tmO5/2u5GU/bluVHfq4Oi7Wb+RJxiU9X9Fuzpmvu1o71x0EDgIHgYPAOwic4us7aJ1rDwIHgYPAQeAtBH6k+Kqth7sOq8SbJ0F2ErNVP+neKhHMie2P9Jlk6Sbmbyll42Kf9KaEQTdR5oSaybEq8aBriJ+3n1agrhJnnvTg9Y8EqIqg94odJhRmQiycx1lBqX5TkmCVfHEZHRvf/tCTKZSJiaJUfE3JLJfPE8pMWHlyevTt2zSnBIq3kZLW9G3HWZikZCWvZbvUReeb3XUV3zjmbv/jc5L1SvjcxTUVBFzftCW20eHjNlHZveRKvEW/XRVfH75kScuUAKRdEiv9nfym4r/rezsfufMJ70Of07aiSbak6+QH6bo0ro5D5m9WDOt8ynmzsoVLB+EcadqEy5tsruP0XRulzUtebnVY2YO+77acdj6gXa/iR+KSijuIu9s3P199oiDmPu1YbITr65LkU2nslU1zXJV/VvrciWnEfWXzla9rnMn+d3CaqzrvIw+0Ut37S/bm+vX+qrhZ8c3oI9ltF2/TGDmmqR+sQtdYdjDjSxQre3J+q65n/yuM3DY7vmS76rviq6rdHZvprqm4YNXuKg44Tqt+quuTv676Jv8nv07xpRuveHwVC9hvas/77TBJeFQYJa55Jy4kPiXGtM1VuyveW9mVYmeFzYrXUhxxPnr4/f2SFsdIXtuRl/i5jexwVmUrj9h3r9ydXAx+vDDTGdr3s+u3b99Ofvwd5Z1rDwIHgYPAQWALgRNctmA6Fx0EDgIHgYPAZxD4keLrmHiNla/VRJKTcZ+YvzNRX40r9d8lR7okw07io5KHcmiyO/p6Nxmyaj9hWSUNmHBL8j0mwMWb5LxmFO5SoSfpmkmBNElP2HAclP2x1WLYEtTvc5tYJYL8fiYcuoSLkiEsaI63ysc9lS0lLKrvXGdK3lC+JCvtz38f24X7d9IF9agxjO+UhHbfqZKHlb4r2+64QhjPxMwoShV+1flBwqzyWb9W27QKExXK6QvjHt/GkTbs4/Cz2Di+pNNk42q/2g5c9kJbTDrWdUmfCVPX74uPmI9qGzytVpf+qjGvvncsd/gv2V7k5vsFj6uPewth9reKLRXXuA66NiXX1ZetjNNvas9jjfsJP7OA3cW6q82prOf535fusM1h4jp+N/6mn+z4aOKvLi5Wscbjm2OWsHKb6PTG3xKX0P80JnJC6otjoY0kTnVMXL/e1sqOH7iH1bVJB4njKllXfjrtqii+7mBQ2UkXe7oYkzCbxYDBc0PWUExVfyq+0tZeisqb2+i6PehMch8b9Tj+9hfj3FYrvnWeZj+dLpwDafvyCcY4fzlH8ia+8vs7XhBeld2tbCVx/Q5/ebsecx9jxzEQ/hxUcTkxeIm9tlJyp0334crPV3il54LU9uo5QzbrWFd8VvF/N3bqoIuFyeadw50/Oq5xfSU5uhiRbKuyB493u+NM8osL3vbtAgzfjn3po9cO8B9p8bPydeWJ5/eDwEHgIHAQ+AwCp/j6GdTOPQeBg8BB4CCwhcBni6+j8ZEg+fXvvz6ST13SLU06U1KGE8ZuEJyspQQEExec4FZtasL/SECOt255Bt4Gqu8mCNP11QSdk+xqTExscBLvWHMofk/VdrU17rjeE37ELW1J7AmTcb+vNEnYj+s4Lhax9JvrPiURq0RESiAlPDyh5u3pczUm1w3x8+16OS63e+8n6ZXfqS0f546dpwQMz6t1Oavk18NeQjGdsiVfYPEnuSSx9d8lk9sRZUp+pt/FEyx4Vv6z4q+U3KXsxI8yOc5Mwq/4s+pT7Tu2HbcKE8eO36td2jd1sEGpj0tkg+SUCjOuFEt9Um/EhefTRvsrYoLb7cqnrrHYin3eo9+SDO6/lc06HzhHSt+XzmzFifOoc5xzoD77FvxVrHY/Zfsdd5CPEzadTdEO3U6dJ12Ginu9v9IeURhx3ybWA7/xEo/j2+l49Fmdp+vcsdIHVzUnG37Zxjq8JBBjJs4t1u4VHde63NTXyrc8vroti0ecA5JfJXvSfRcWVoBlX/LxyT/31q7sN8WoNNaHbHg5wu02vSSXYrf7X3UGpeuIMSbt9OE8sYqDjjljc+ff0TZvH9vlTOfHpIskX+XzVbzQc4PzT4Xt+N79WW3zmdJlow697ZXfu89KVvaRdriRrXa+lGwgxRO15bZZ6ani2oRzJ0PiK/cr/8w+OnnZ9o4t+VidyyrcUrwgj3R+WPFwwqUba/ot2d3k33tVa8Vt8977fOwhzznzdaXJ8/tB4CBwEDgIfAaBU3z9DGrnnoPAQeAgcBDYQuD/ZvE1JceqyWMaTDWh88lmdx3b1Xk4PtlcJfm2gF5cVCVs0uTf5enkUxKrSiz4vX49J+Q+4d9Nio0+fKtb9puSkFVSTePwBEb6fnzHIoD3qTY8WZCSOam/R1LgTqimRMdn7McTR5Ws7G9lB0nXbherBFKnK7cH+XIl16qvqOu7UMXzL5NrtYk7nJlX2bASQ9429UDfqJKandtX+qh0775If6S8LmOVqKt8hv3scJv7dtXuJWNYMfmuf3iClzKqj1lEtBVl7keVDmbSe5wzPRaf3meecjVoZRs+/tX4JPPlyyjMeFE2tZt8rvO3Sp+6Z/qVcLvP2SYGjjc5KPEUY3rCrIrPvG+F4Y6dutxd/KLPuJ95TO7akS+5DwqzxKf8LWFXcZvzhmNS+U3HgTM+eIL89otH/AgrtJNeqq20K3/6DLfSJt/h4Aoz4iBu8dWv8l/66cOv7OWGld1E7DZfBFTxNflm8t+Ks2W//PeFQ32XgyC4238bn8MZlyve2vH/Du9dfum4bGVzo//EAw8fwirY8X33MkWls/Ss6n1UslbPCmyzG0PSQ4pRqf/P+jlt0/l25xnTOfid+FnFCeLQPX+tYtCOLJNjwA2rdn/En3b0v+tPvnJ/xjC8WDLbOsXXHZo71xwEDgIHgYPADyBwiq8/AN659SBwEDgIHAR6BP6Q4mtReOIEbDdpwetWySmfrFeT9+57TiRVfPWJ4+5E8kdsrUpaV5P4KjHtyQYvKKetTh3zlCxJE+5uKzsmRJLu3TaYjKmS3a6HlNBzHXRtVckwT2L7SgKN7cWu7uSArx5L9uMJMk8AVUkjl811VSVGfCUa8e78yPFMxYIueeX4exKv0unKlxKmbset31qhII3zHdkSLu+MIeHSYb2bvKwSn6Nt98tVkrTS87vFV+XVyLedrpJNJ/6r2qCfV/as79XXSArOIgtXK95FqKTbyhfJhYmfuIJasqaXC7pxuJ9VnMPryDEPPsY5s/P6sDplBwONvbKttE03+bXis5VvyT8St83vrDBfxdoqhnjMqmRNtpqu3f3OMaPtyq/dnjVmyfISuwxQt590vq/HeG6P3fniJSNWwF44Fiuuq3i+q3/HpvLFTndqg3bz6H9kavSSwv2DXqJY+f7OOHhNG9NwIX1bY3MfpJ95PPH7aVepHem+0zuxSPIlv3e5HK9dPNwfKkwrO6C8lCk9I3ic1L3ErXpe8Jjs/rzDuamfFxsOZ1Arvkjepc6DMGlcFfcnHDn+aGeFwzziF45Pcb2l26vnmh3uSX7idu42teLeirspT6Vjx2/ljzv+5M8M0tvOLgu6tpKj+v4qyl5AYuepU3x9N1yc6w8CB4GDwEHgTQRO8fVNwM7lB4GDwEHgILCPwI8UX3/7/tuXcX7kNWm/s0/dhDklKjTh9+QgJ+bVhLlLMlS/+ffsfzfxsotuNelWn1U7KZFAPDyZ4wmadxIYTDx045esvN63tqPcqdjHSTv7ovzjPhVlxuSe26vpOk9QeVKisjMmRVKSi4kCJYfH1ohMXnrx2vFzDBOmbE8y+dZ9tBFPgrm+adPJ5tzePCFFLKpkiOv/gRUKee5PTOSpoMXxpwRf8g/ivGMH9Bf3JxbTva+dlSaeUEo2QD6jfVaJN0/izXMCseryLd5pisvCTwkucneyX+pwyOCryTvOr3zTbdbtLuGU/MB5RLqhzLzG/crv34kH5BGNL9k9x17Z1biPxdf0oodj6HZALFMsSPdXXH9dO868/fr79LMr9nX67eIYfSbJp3HsxKSVPpIc4rzENe6vuzKk69SP8xfthTZU8e8Ob1Qc7d+7TPQZYVnJkWKX3+M+lmxk2uniJRjXbacv6jTdl/BhnEh2NHl8lIvhEzrD+rEKFkdU6LlBviM+v2S8X1bseDPZkvPwO/Eg8XrSW9fmOzboNs1njNSHc1jFCTtj9r66tmkTbrfOUcln2ZfzDNtLHN35iXNQslOPa9Kn21Xly7R3l9XjSGerjmHnezu/Occknet5WT6ROPRdm/NnAWFexarP+ErimB0eSPd5/5STtpr0X/W5urazpWSz1EvFv+n7U3zdYbpzzUHgIHAQOAj80Qic4usfjehp7yBwEDgIHAQmAj9UfP3tty/ff/3+RYmm1SRyNbHz5EHXnk+sqwlydV2aFNIs2Pdnk17V5FiT+p0JcEp4SZ4qqVQlyVYTYR9zGrdP8FeJnZUs0vm4biRUVHhNyccqIcTvE6bVlscJv5TM2UnedcnN1GayjR17qBJErtuZNMYqgB3aqxLYnQ9wlaAnBB+FOltRN65NhSe372Rj1Xc7ScJk58Jmt/haJZqY9FolzCpZL1zGm//3DIDYJ17qeCv9Jn/h6rPVyzPJj2ljPu6Ej66p7LCKD57UFn964ruS0f3XbTTJ423v+I7a3fFjtefnrVb6dQ6pdD787Z/+6Z+uF0Z++eWXL//yX/zLDzu6V+ZxRZ7ryOV+J+nsunWdJUxSctz5zXm1ittuO9VY3Cd3bDLJwPscp46vnNvcrlb8lcbJ/j1GJrt1W1o9I62elaYt2/nFpZ/fW4/PdrFzSvRFrjb/7cv1vLnyWXLECmOPX4lv3G54zut1/e1fxHL4Gl9cuHRjW/R2MYB9PvwCcXQnxox+u90J3H6EHfWa+iHfVf4nexzXjhc1x+cuxlb+vsO/l4xYoZ9i0o6vuu3scu8KI/7uLyd2fazG7v7LthIXdZzgsdJ93/Grrk+2q+88xvHad2NOhTmfTSr8dmLWj+iF2HXyrDjA/TDphHrWC6zjunefZ3fspbqms4UdO3nYAXZGSM9158zXFSuc3w8CB4GDwEHgMwic4utnUDv3HAQOAgeBg8AWAj9afL1Wv36/V7/e5+J1k/vqN04wmdSpBpEShjsJ3lWSdvRXJQd2JqYd6Ku+q4l+Snh0CVNen9oc3/FMsDS59S1BU/KgSxTz+i7hzOtUfPXkgicfqrGnxA0TLCkR4fikz7SJZANM8jmWkrVKKq105cklT06mxJvuqeyt8h2XRe2khOjUm53hSXllZy/yYLXTaEd6mVtk28o7b9MxSdzhSe7KpmgfQxb93zmImDmuj8/32La4AtuecptZ2iCx73QtG3Vd7fgoOau6fmW/6j+Nm3J7Eq7i7BWP7nJlx5PO9ezzGgfOO3V5kk+s4laFTYWP2wHvr+x7+NA//uM/Poqvav8qsBdb7TpOyedWDxRctfuQ1c5w7NrhmGlzFZd5bFjFDr+e/p/kSn6fuMFjROUvVR/uv95ewsV9rrom2W6nn4q7VtsdV7z88CsUUqszjV3exxbcixX9kU+sIOftcwcA55XSZ4tzTlWUnXaIwnIZEwqfrOJAi0/hXI6LZFmttKdOOx9k0ZO2e71cNbC6i69DFdzNRO2Lb3nmdRrKw8ZhS+m5jc9lbpvCw2WpYoKeC/x3csF8Jgpnb7p8c0X016+P+caKYzuO8tha+aOfuVw9M3TPMCnWpeei6nmiske20T27OD9WuK3GkDATbm4/n9GNc3Qlzw5OFTa0zdGfiq/+/Y78Hrcq/qt8U9+n+9IzE7l9+o9tSZ/GfYqvO9o81xwEDgIHgYPAuwic4uu7iJ3rDwIHgYPAQWAbgR8uvt6FvFk42ew5JUtWE7rNpq/L0kRvdT8nwP63JrLdZH7V/s7Eezf5UCUNVjJwcs5tff0+JR7Gv1ydyOs6Hfo4PNnLSbraYaLb+xmfK/xS0kc24DilpLjL6veskkDClDaSklPDR/7X//pfX/76179++fnnnx+Qj+t9O1ddkHSd7JvJoiELtzLuxsDrpAO1VdnTHGtzFqS30SVyxm/awnz0eW3TiG0ek95K2VAQJoYpUUo7ccz0m8bq+LLt6xpbkeQ2W+Fx+VhY6crrL9l++vpY9ZXsVMn01eoi4jmTXlYk+4wfVH5a2Su5mpzAxGGyXdkpdbPDfZWvu31pm9BUDKBemLx3Od3eq+TjsHO/l7aWeICr9ZKdPbC8C0XJ/pJMnd36WbSMAVXxlXohv7zD6RUHMnYkW3Kb2I3fxGWH/31c3759+ziOYfOFtHE/i5vu+wlD4ddxY8W5lW+7f1BH1VhoA7S75I+X3d6YTMy+/PY4f3rVXvIV79fbEL5JJ+TKdJ/7n7iY4+OZtVcbKiBg2/iy7VB81Rh5T+mrzQtQiTs6nVa7hFRcNm0QHENcWHy9sL/faFG8H9cOX+EuDL6y2Z9JFKcd4ykjVkc7Zmor2UvFH6ONVTzls0Ky+x276viw4xGOKfmOx9Wrny8/zR2LVj7r46FtVjK7TFVMYZzv4liFaYfZDp6Ms3wOkj4Tnl3MTHpiG5X9ue35dQ+usZjiGCbuqHTo33e2RA5IfOAxZefZjD5MLkn6pj6//fzt5McrkM73B4GDwEHgIPBpBE5w+TR058aDwEHgIHAQWCHwRxVfx8RLyUNOaFf96/cusbfbxh9xXZfkWE30f6T/KoHKZFg36a/69uSBT8x9gkw5qv6os5RM94IEJ/Tqr0vyqv3rGlslmcY5kyb3CouZ97RiUpVY8ERHZQOecHDbdbzoB0OP//W//tcv/+k//acv//E//scv//7f//tHQo/3uv84fkzUKJmtIpGwv3AuEqIVhq7LDge1P+3FVvhoDJJVbamQ70mvLlmXEj20kcQ3qUiUkobJfh/2ZyvhtziAK1rDKhhvP9nVTgKN3OB+WyXkKp4hD6TVUIkXOA7+3vkJ5XIbEbZ+/2psbs+J89SGr3JzO2JbaUySWfoZhQP6I+93/5njGitq79ldZ9tqN+mswoiyyLY7rk2843ro7KGK312s2mmvsiHJRtvprnV9dPZPvGVD5Ae3K7cVTz5TxmRXq+eFLv7yt4o/OIYOI47L/17xXeIp9utjrIqvbreXvFp5fu2ajQ/WaOJ/79f1Trl/tPiaVpRrO/FLtkL2yYXYEvzhTyGOxO1q7xeguBVyNf7ElW739DHJ2D1LXNc0xdcPgvzYLtpXMbOvj2F8FAVX/019fr9fcBj32s4VFf+6n2r8bsvyffpAarOyvxVfrHBfYdDFmgeu94XCrIrlSPM35wAAIABJREFUKx7l2BOGFR92PNZxqMeWlXwVXlUcJ+dUPJdk3x2P6yfJn2Jz0l1nC7TTHcw63clmZdP6zOd215n3qc9ub90Yrn60Hf3NA931Z+XrO+xwrj0IHAQOAgeBXQRO8XUXqXPdQeAgcBA4CLyNwB9RfB0TJ2515AmKHaGqez7T1k5/6Zqury6h+Nn+fJLqyQB95oQ4JQmqpIQnhdIkvUoIMBHlk/WUwGZCIhVffcJeJR14Xbcd4CoBoETcyq7SdSubq5LdbgeerPrv//2/f/nP//k/f/kP/+E/fPm3//bfzhXFnsyR3qRrbs/o2Fefr3vDSszKVpM+KhyY5Hxp7y4s+dj1mbbBRLInwFf6TVi7XrqE+8S2ORN3x0ZdjuQbSQ4mpjp76hK49O8ka/ddd2/iDY7Ti2c754rRxiVXVYRLNu226GPrPjvPVv2nPq5rzabpnzsrol54/m5vl0eIvXNF8hPajNuP+6V82WMN4wzHm2JWFbdSrNL9HcdSpsf4sB1hd+5nxXGOi9tkkml394Dk9wmXDpMqfnR2UmFVxeyETWUvna25Hh07rXh89Hcn1dnuZVt3cVJyzAJdXW99FDSdryr9C/spa9gi3v2l4lA9m1w6xnbeHMO4V32lAizb5srP6Ythy+IYD8Qn2gq52Vo82Zjrw230srHFi1ziSR+n7p04lc75+wspHTc4/3DHHX8uqWKG+wa5r7L55N9VO7w2+W56ZljpoPLbCs4UQ1dtdLI6lmnsHoum7WOl+7Zv4sJVX12bO7/t8twuph3OCeMqduzI/sJp9rLg6hnDf096pl9VK+PlQ9342vHgzGy9hNFdf4qvu9ZxrjsIHAQOAgeBdxA4xdd30DrXHgQOAgeBg8BbCPyfKr7GpFExweYAdhIxbw24uXi14ksTXSbVdpIraWJaJWiqJAf71BBWSZ7RVlwpcRecqok52x1tjO1gx3++TfG4zlfmcqKekqKrRLLGNu7dKep48oF25pilRKrur2zOsdBntZ3aZL/Up5+jK0yr5PE1FtvW1xM1VdGS+CXb6XxG11e+N35nUcIx7JKblH+n+DpXEClB/30cCJulT4lzysJkIPXmOkxJNrWd2mAf375+u5Lxle2n+3c4JCUIu6RkSua6jScbSTqvEnS6dsdPV/KT01YJweSrvnW2W8jFSzin8WHjYXW99O3bD7sdVL6VuCfxtVZ6Sb5RVExY+Xg63Vf25L4wx3ify8iCZsWVlMO5sZKp4x/5ievfxzA/F2d+ErNu/O7b7Jc+K2x2bXEHL8a2xJm7fbkOiG9nj8kn/NmEHOp2WMUDtcH2tVLKi4q8lj44OFM+MPjd+5qrou5ip+uqG8dol1s6XzjDjrqXxaQTrsi84t/YJh7/SR5yKp9NrvGo+HzHB24dzu0305aw/sz3Ysejeb1IdLdfvXzldrZaid75E+3F7YDY/b4L808zPiYuYRsdDz5sZzwn3ateE09S/sTL6pOx2f3T8da1Azsey+FxN2HnmCX/Tdcke3M5Kz6r5Kh0kHDsuCHxWcV31TNG0g39atrT/VJDxbnpe7W94krHidfvPBtxzJ0c7s8dfq4Lcl3F96tniFREfeHcAmfXA8eSVvzTdyKXsPB687vz68P2v/z25Zdffjn58WQY57uDwEHgIHAQ+CEETnD5IfjOzQeBg8BB4CDQIfAjxVdNArXq1ZMXniyoEgVqp5pk/p/UIMfAxLCSO/qXyb8qOeXj56Q1YZMm4J7M4TVVsrvDvUtSa0xKKPHzlXAcSXpsozr6YeLuseUtVn1USQgmEZKO/b4KZ0+QdMkB4UfdMnngcjjGKUHh9zAxqN+Sb9CW3AeYsGDSy5OAbjPse6colmzOZXZ8LrnvovB1P1bYXrKGIhfb1Bj8xQAmwR+Y2jatSXcuc5f48sSmMPBEFhP2iaNcf96O+qm2B0528w4HurylzUBXXYKZYyRPsEiQsKN90D+qa92Gx2dPBhIH9/uk/3RusdpI5+lqrHOcsFlyxMV745zKu6DhNkG703hnrCj8QHqTH81zEG3LzQ5ryn21h61Nk+0n/3i0b1ufagzJHlN8cV582M/Xr4844ZzK1WspxiRbSHGR/jdt8t6K3s/uJUcl33YZE+9W/us+kPCqngUqbCs+q2Ji4myXt3u2ICZdH6539suCaYXB5cs4B5R+uRPvX9rVatm7gJva2OHNx/a4dyfOiY++bZWqx0Te+7BN3Dftt7BZ16mwkqzeZ8ehjlvy38lj9sznXOJtVXrzc6of8oErOy5JdiTcKJf7S2dLE0fsglE951XPcZJBsYmxIPkd/d95fieGeptJB27njpPHsl0/r7Cp4k6y/fQc4jGn41GOReMU9myHfafrnG84hoSHx4VOD9Vv3kaylYpX3feSvDv3rlawPngcftHZyE5Mq/x3vuR2x4OXl1vGyznalnicE33OfP2M6Z17DgIHgYPAQWCBwCm+HhM5CBwEDgIHgT8NgT+j+KoJ7Y8KXU0iV5PLz/SbEh6azPtEtErefaZfv6dLnH+mfSZ2uoQSExMsijGh4cW8cQ9Xcyoh4hN0Ty51Y2ZSpZK3uj9d3yUZkp06/snWdgsTbL9KJHVJdbc/YrOSvcPR20kyUO+63pNEM9nihSv7zFVG3rf7VhrXI4GGlcBJNx03XHorzpTzJFbyfZdtJ6E77vHiq2NLDIg17TzZT5K54ghd6/h0HDuT72HLydXY34kBg1fS6iu1kZKyHTeQn6VzFt9esND2o6FIXflRxxMdP0g29x1fpbYT4+SPs6gRthut9E476bYn75KtiZ+S/bkMnd++w60pDiR51d+DR+6Xgzqcef1O7F1hnWx21QfvSe2v9DN9OBTQ2Dcx8jZXfVQ69+Lry5a0IW7I53nt6vlB/c/xePy5LyAvUGa+XMEYV/UrTnnwM4qoXjh4rCgHx1z3F1sEV/xZ8i62gxDXPXy8KKBOvEfR494elpz3Yj8m74tN/77EdXa/snG+CLGK3+/ElZXPJnugjyX/WLX5YovYZWbF6a5b10e63+NQpXPXgXMidc7nkYTHSp/Vc0vHzeq/49Aq5kuPO1zJa1Z4Vr72zvgrLIgxOWfXvt+Vwa/n89Z8FsELs5SvsmnpLOGe7CnJzLFPHsAq/g+K/H3/eXHrKb7uMtG57iBwEDgIHATeQeAUX99B61x7EDgIHAQOAm8h8EcVX8ckSv/3ydpbAtnFaYK8SmJ8pj9PRqSEsSeiVhPg3aThKmHymfFQB1Xym8kn/l1tVbxKRngChYkETxK9k+Ct8OkSBJIlrahbJbkod7KLqkCwk+Bi20l+fpcSReqbcnnyxtt9J8n0TrtMQo8Ec5mkt61Cid/Kh5IN0Vbf4Qf1yxUfKXGkcaQEVfJF4c+xsC+1s7u95aMPbMHp/Eq8UyI5+Y3jVXHp+N5ftuiSbFVireIucmPFQ9J9Sg663BUW01++//Zl2Oi3b9+mSO5fXSKbfFrhksb0wnN3YUi+M/6tzi9NuqL/qz8/G3ul97SqL/GSONR16Lit4pzj2q0e3l2t7/ZGG6G8Kw6t4n6Kn6s4vGM/HZar+MrfnVM6XqriFf2LOLgvdT4sG6ENzHiElUpTD3dWI21HzH6mTzQvFLzIhR0S3J41psShj5cPlPgvVs6WBWW8wJGeL65tlYEH7SudB/s7ST2LD8lGJL949EeLr/Ql/Z04ZvogCr+XDCiWpPjtfPFu8bXiKue9KralZ6xps2H168R18+zS5C8e43b5lnL5C0rJFqrnKX5fPQO8xCps5Uy/WfE9bZsck3hF7aYYX3GlsHznnhV3E2cfX/pcxcYVV/rvHAttpOLzxLcdTq4L8iD9wGNmZ1uSoYp3KRZXz46U4bpv8Oi9jfhFK+J/nGv909efxnPcyY+vjPr8fhA4CBwEDgJvI3CCy9uQnRsOAgeBg8BBYBeBHym+auLMf6sVTLvy+CRwlUD5TLvVxJYJyJGkr/qukqSdLLsJi9WkPiWT/Z6UCPWkI69JE3JOitNKWE7AmUBJCREmf9MkXN9p61BPIKWkRJV48YSA67BKLLtcHNMqccAEh8bKe6rta1eJl5QwTu0Ti7TKkvbhduCJFP9d/aXkIRPoLwWkcI5T0itXTrtOq2Sd432NIazO9IQjsUu+7Ukj8lqX8EsvK+h8ZG3JPmTk1rjcZm1gN4tOTD5NJ/xISFW6kw7JX/LvNKaKY913UrHYceg4b1ybtlwe9ySfkH686F3xLfGozj52f0lcMuRxPuRWuO6HIzbouyohrvbIbapJ6HzLyi/TeN13iJ9fn7iMfK4iEH32JWbAnyq/IZYe3xJfCGfvizbk9uq/jXtX9uF2rH6Jt+RLcdFtSeMn7/jflY2me9J46cOMPW4julfnsP/888+lC7pN046vMTZnHTtHpOeSKrZO7rmLjX4Gtp9vmgbAe15sszjf07eSTmOgDapd6nueWahzU23FqP9++fQ4y1Vb8dtgWAj9TPHVd2pIdsZ2L9spZE84X5jhHvIEde7F1+qZiH7lvPrYGh79ur+yDfpe6jPFcR/nTnseL9kuOSLxk485+azHHR8LMUj8VcWtLv6uuCfhxHsq3t/ps+IPjSO17Zxccap/77HGdef6l36udowDd3D2WOx4JP7ms5nrmu1VbScOTP12cdftMuGb+k94jnv5fJieRyr7qfT62DHgLrw6h1xjOMXXd13wXH8QOAgcBA4Cmwic4usmUOeyg8BB4CBwEHgfgR8tvqq4wMnlanK6K6UnRnfvSxN/fVdN/Cg/J+c+keYEtpOHk+V35N65j0nUd9oeCVtP7OiMvRXWVUJIk2Mmr1y+KtGSrlN7ri9PJHfJP9370CmSpJzQU4YqCeKJkxX+bmNVgnAnaSR7S7LxO61me3yHVRxe2L4w0mqdYoUD/YBJs6kbO+t1ZYvOCxz/rn7Zt1YT6btqBWHCOelEelvZBO2Ldk9dTZv//jzT8OoXq6uIma/AwoKiD3VhW8gV97AgXCX75PNqt1p16LrxvjtfTCvPK9mTX3ky1Hmo48uUpHXd8bN0Nv5Nq54ZCypOq7DoxnzJ+duXawUs7YltVTHV8XnYU9pG8N72VEUX2RhxvP4OZ+CS652XduIWeXf67He8eADhE994rJEMji3t6MV+tO2rrcZPeqMMle+5XpKevO3E5ZVP0SYre6hszv2WuFSrpZP87kceX11Xj36xTXzygccqbJ7tPbaH//79sYpyxUPpzNOH7NB5ipOKidc9RfbFC53XPSoUFKt6L97QubZa/Xpfq3jwEY5/316TuOxyCl9Aqvgi6UDXJhuX/VXFV/LEuHZcJx6r/DLZj3+nzxW/eaxw/hI3VDyW4qk/jyQZ3BfUb+XTHRd5+6VNdsH+zd+cQ/zZoONSt48dzr9sHyuG/RmrsseVze/aN/Xj8roNVTxX2abHnypGcIyOhcu0Oy7K5M9E6TmqitfJnju9Sj69XCj9+guI0//uZxCXkbbPvx/PwPcPvkvCKb6+6fTn8oPAQeAgcBDYRuAUX7ehOhceBA4CB4GDwLsI/JHFV0/irCazK1k5cV9dW/3uE+JVIpHt6FpfpbUzrp3ERJV42Gm/w6NKWLH4yoSp/hbeKSnBpIkXVFKCxWXYSXRUE3TXCeUdvz1WrqDgyATFkPFKIDLpOfKmd+GxWrHtCTldP9quki1p7F0yKbXTJeJe/IwFFSV573ExWcL7mKhNCRhhp+K8xuvJRGK88tEHBpL51pe/Od/hNeVVsv5eLZq2b6wSUSkJOW08FJWTT6VEGa9LSTH3MSWpdpNwuwm+P6L4WiUCyR1D/mp1K/204gP37dX4Kn267blNJxtPNkB9qE32KT0lrur83u2C2PLMyYFlKoKvbM39cCuG2DatD1sszs2seE+4UM70t/qgvEnWDkv6SvKxVWxMq/0S33jblT9UHNjFPMcr8auwWumy8r8Kp6vd4nzjindXMrAv57JuRSp97BHzUHzd4g6eecpiJ1auetx0/6YOyHGPAqNtHTxjjuqmV932mbq5OB/FV62Unb503/sovt4raX0LYT9Pdtreva0xVwy7r3V+obiUeHRgkYqvs1Ayimv36t+r+IqiuRdn3c7ZX+L+FHc5rsczjT37Xc9qzUskaazJRkrbb87rTVhXsYtxcvQv/vc4u3q+2vm9innJFyqcV9zN351P5jPWxhnEbr+0hYqnHIPueaLiZ+cvH0/1bFHFu2Tjl23i5aguVqzstIqBPnbHj7pY2YXHuKv4+tPXaw7kL41RXsqW7D9h6S+GpWvOtsM73n6uOQgcBA4CB4F3ETjF13cRO9cfBA4CB4GDwDYCf0Tx9bexusu2LqsmsNuC3cWtrii229bORD1NVFMSQZPmnb53+u3a8UknE2SeWN1JDFf3DBnS9pnqT2Pm5FltaUKvFdAq1u1u3ch2UpKLY66wr7Ycdf35dT4Gx8cTDkwGpaSg69vx8/aqpMm4rht3mVCy8+oe2/yFJDTlqXRL3Sf7S0l8x5XJxWnvd+FHOumKrw/cbStLYXWtJv36mvSW/G7f1A19Zyakim2MmTRz/UlO6oc6IH7jWt+2zVcTeHuevOo4tuKepIuUNBzXCTNfHa82PIFIPSXfqXCp/EAycNzpb+KUdClZUvKv4/jEqbSbpG+3fdmnJyFdTn2mTv3vFf+QNxJXkrPSOIhTxTH8PtlfsqXpo3cHXlx2m6RdJR24Pn1cnY1cv+FlDeHgY/FYVHE543fSIX3F7UV9lnyOxlNs7OJJeq5wm0v+0HHKSoYdP3W5Ku5hgZz6TRyjIiDtiFt7p3ha+bZz0dwe3leuYiCrAum0i7tAyuIrbZGrvlJsuWLGeIHs/u9q11bbXna62Ha40nGywxkP7SzUh3zf7+Lrl4+tSMdLfsKfL7xRD/5s4n5IW0qc7vpb8VLyhxRfVzz8wlXYPjnZJvuteMljkGNeyb7rSx02/M1jVMchK5mkT3J11X7Hf5UfdHLzZZTqOuftFEMS3/mLuIn/u+eM5E8p7vq4XZbKP+jb1dgdb7dp2bHzLuM4nwn1fcKL8c9xSWMc313f3zGasnCHgVN8XXng+f0gcBA4CBwEPoPAKb5+BrVzz0HgIHAQOAhsIfBHFF91Pl6axP3IBF6Tumpy3iUDmdDg5Jbfp/u9LyZjOBH0e7tkUEog7Mie+thJMlWT3DS2KrlBXY77uAKS+tZk2b8bWCkJwjMSU8I5JWXclnTfnJxj5Wmlx2pslT1Ivymhwt9ScsUTHSmJpzZW9kyMOG4mPyjPTHShANnZV0rQrOzZsakSuO7vVaJntodVP1XC6dI5VmppNYsSYeqDKwgfNmUJ0kpXTBSRJ5hIHNd0KxN9/J7AIk9MGbH98+796boKe+rK/VoyJM5IK9xTv5XeOltw/05+LXtP/NDZ34pvU1LSv6v01unH7/HPiXf4news8Yv7p+Pn7TBWpVjofblsleyJgzxG+jXOe7S5rp/h59pKPNnAlLlZpUt9JY7zeOpxPPmF24CPt2oj8X/CLrVf+Uc3vtSO83jlo9RR4nDe9+A07BpQ9Z/s0eVKdpH89roPK02rrec95qVCp3OKx1719eCXu9DJsT4KpB97+z+3FL7j2TXG+/eJSbiedn69YMRzKrHrheww7QDhmM+Yem93vHomcX3TL3x1q7+04/c6zhWXuf0k/6182uMaddBxTuIucqPzQfd882JzdwFbvlzduyrCr+LXyu/cFlIsTbh6jKhsYtqhbTfsvFjxqPe9Gs+7+kztr54n+AzoOIzffPeBzp/Yf3csQ4fDg4OwtXPJy7bSOMm3ox8fe3pWSc+bL/547zokXMm15KY5HmXD7/nCz7/8fPLjK8c4vx8EDgIHgYPA2wic4PI2ZOeGg8BB4CBwENhF4I8qvnJCX008fdK/krFKTI4J63i7/ueff46FkNEuEzqP5GCz3ZUnXjwxq3Z9IrlKhqQJ6k6CYZUsdvyqhEnqf1cXmhyPNrhSL03UPdmkxMLQE/WRJuJVYoc2oKSVJx6kFx9Tl0CiLjt73U1IuA10yRcfE8fO/iqM03j92s6+pKdkt1Uii8kR+cmODTsOq0RZ1Wa1gobtzSS8PTnPbcws0bwrP31ANlhxVxpvlWDb6d/xqnTm3OV8nHwm8SIT51Xx9YE5zgvu7KLiSP+ePOGc4GOo8Etjpb48OUjsVn7DdqprnQdXPH35811A6s4tTjaX7K2SMcUz2knHy9534inyGjFgPE5/O59dfdlWrMTacffiT8fnzrW89lqxZy8a7fho9dywwlO8UnFJFROr63dl7ex2x76ruDpXiWKb3W5sne1WWxUnHpH/cMvdSsZdjJzLpi7DtsPU47huWXy1c1/nUa/32bFXezj/ddrBuO/rT/O4gxmTiy2Xk88+7rm3SPaVuyu+cn5LMWrigGMeVttPr/y20ymPUYg2jAK42kn9fVYG91Vvh89PVf+0sU4nVSxd8YjHwC7udTF014cYI5wjUxt+/e543P4+EyfdZhzjxNXUo+/c4uNljFvZ3ypueAxLfbluO7x3cU5+lezEn6/S85ba4o40o63r/8axH48DHw8Eek46xdfPaO3ccxA4CBwEDgIrBE7xdYXQ+f0gcBA4CBwEPo3AH1F85cR0J6GYEhw+Ia0muyq8/u1vf/vy17/+9ctYVZn+04ScKzLHdb5qLSWR1V76LSWBu2RImpzuJi9Sskm4+G+csHsyUBNxJoD4nf6uZOV9KSnh+Kt/3eerZuckO5x7tJOwqRJDKamhvoaMaaK/k7hI9tUlZ9gnEw9VX2q/SiJV9sLxul14Asd/r+RS8kMJD8nk1z9kCmdHug9diROcceXtEeM0Xsk1t1S8V/xQD+Nv3ybyavfejvnCYLElo+uCuLmPcYzSufte8kX28Q5xEzP6pOQS1wlryuecmzhLPjLa47aQtFuOM42j0qvjSFugX45+0xboqd+qr2Q/Gm9nx51NvqOnxIfJVla8Qnmc23a5wrmy8sHKHlbjdv/zuFLZC2OE4kPF386bHJO33xV4qjgmWUbxddieXhZyP3IOIzbuX/QNcijbHPf4iil/4aGzZbZVcVPi1R0fTW1XbT3GqpWvN9dWq5cfnAIuV+K9Wr0pnGkrHhvS+FQcudq/t6f3th62/tuXa9W1x1HhwtWJzvF+LqvizsSJxVecFct6q9+je52Xp32ouGirbN0/rxj59fetiyd299mNiS+464T05vjT7+WT1zVYpctzY90PKv9JHEguVTs6f9Lju+6nrlmo9fEmPvM4lzBKnJ84esZWHNUSfQ16bO307rjCr+JvH6fzjI8x+X4XG9LY/RkgYZY4l/pOctJGOhzcTxO3ukwpXqY+Br+kHVG69nysFT70tY67V/rgWBiTqjbd7pN88nX6v/ust0++HjF3/Mc54vUZ26vPWIHztE/xtdP2+e0gcBA4CBwEPovAKb5+Frlz30HgIHAQOAgsEfjR4us473UkqTQx84mWJqqr7z3xujOJ3pnspi1yCQonlJ7k2El6eJIhTejT5NnHmxRVJTBS0oKTYE6EOcF3TFMyYiXX+D2t5KOeOWln8pITfsmV5J6T7btg50mAlDBjP49EG1Y6V7ZAHNw2XD7+zoSufEDj4irhlMhy7Kmn8befLcU2ko3Rjimj5KfuqyQMdeI46LNjWyWwKntw3fp1CW8mbUeyZhZrxrak37//fu4ddP2yGm4kO1F4ZULZi/KSkfYquZINu48lrF0/tNcKa9ej+nFOdZkSl/AecXGlO+8n+WPCxm3E5Ri6G/elYhsxq3jX/ajyiYT/Dq9xnMQoxaLO7lc+IewoU+XTzn3E5vr7fvHBdTqvu89hvMZ2V3cSV/C7xFdTt99/u4pX85pQJBhtMUZ4wUgF9nGdF4IqnkqcRmwq/ku+cH0XXhgZ9jn+r23yO/9IfEj76fTGez2W6jNfKiNfu2+4D6QYL5+TfBUXkff4d+KqyidmUXKj+MoC5uwPZ3qXusMP0+5t5bjjxFg9V1Hh5a8HjuG8b/qsr8wSno9zTneEv1e6Xpfyb535Xqx+lS9TjkuGcaastugPbSQfmTtK4Bxk2qdeZiJXsSitWKEiq3R6XT9qr4i7F++HVbqr+LXDp158dW6o9Otcl+LQHCN0mmKP+4RePKAtSj/zWq4MtpcRnU+8neSDbnYdh8keEo/uzK2ESyWHfJP25Jzv1+y4zWev4XgvPRS7IJFv0xg1XhZcNY7kYx1HJ26nve3YPnm90r/Gm+ybOvCxs73JtQVvVjGBbazila714quP6xRfP+sF576DwEHgIHAQ6BA4xddjHweBg8BB4CDwpyHww8XXkfSxAiwTNZ5AWA2EE8EqkbhqwyeMnrSofvdEwE7yNU3UqwmwT/5X42BSikkLx2UmFnGmFK+hPvT9zkQ5jWMmGu/znJgoeEk+YZKuotlIKnMSnybmHU6eCPZxpnGrD//Ncakw0xiTXft31bWSoerTk0FV8XXISH17e94OP3dY6TcVSibOdp6it+GrWZLP0kaSzXdJsZlgHolcG7u45cWe7tVEXOGUCqxuF9GXuTIJwpNTrv4XCXvyYErcrrig+n3XtznW5H+d30h2t63k71c/WO3kXKs2EreqPeeziiNoV2wvcZvjJ5tzedK9HheSPJUtVveW2N2Nr34nzuQWxgx9r6JHKr7Sblc2sLJRxhZf0Vn5vdsUx1LJsxOXW1lVeA2rBKmvd/qpbM7bqPiR/DD+3i1+OLfuxKPKtjj2KlYmznzYn52vnYrcj1jI80v1/KICXZcB8XNUbcWty39xCs4N72KSxzS3JS++vrx4Zau2JmYoprIIOdvf2HYYtcvfx4PC6eVPxbm7HmcvDHBtsmGNlXa1Kr7Oa/Gyx2XTvprNft/h7UpvV58h7lT+QH9LMTT97jEm+Tafm2ZMwDgfv4/69G3zHS8kn1vxSuLR6p7Ut78UU/E6A6cEAAAgAElEQVSp+xk/8xkp4bmKJ7u/78bYz3C7PxNyHKt+XbdT9yj6vhs3Knvx+PHg2PslVh/LO/7mz0v0w8p/UmzqnqWmzGHbYbeFU3zd9Y5z3UHgIHAQOAi8g8Apvr6D1rn2IHAQOAgcBN5C4I8ovl4rCvGGuyZdTPZQKJ+U+28+mePndxKinrTgZFCTQN/i0sHrigRKHHdJa97vWyCvxsJEuk9aU6KUk/uEMZPjXdIkGZAnntJYUhFYY/jnf/7nK6E8toqWHji+8R0TPl1ioMJ9fO+rWz0ZRIySbjxpkZIOtKvZxp348wRLl+imPjQmx8TlGeMjzlxhqzfxOS61O9pJduoJ2eterArTZ24DSdvSyhgmoDt/fsiGwq4XlN1+hYvbWDUm2pNsQj7jK/E43phksgK0sPREWCVLsldy0VuE3VxMe3q3zeRvzk8rLrzGZMUX2pdstcJDuHYJSdkBx0cbdzuvcBh9pJcY/HraQ4oNsiVdV9mYY9fhXf02fROC8GxA4so2WHx1f7+aurdYJXaJN1xvKYawff9dGKQXS5w3K776Ub8hr3Qxxu1rZVcdz5MnEkfQ7jsckv85HryGY11xlfOt82Bnv1NmFTdtNXQqZs7the+XuB5b/C6S7zMW+TmeKEK6PtKzCeM4cdRq0OiH9xhZPPVzmqtVW76V8ksBFsXXD7fUmz8fknLL5HRO7H3RS/G1KrCuCq/CxFfYpuLrtB/o7lqJq9h5b/3/wq/3bhQqnO7GrRibUHydPPzT18eKf+rZbb6bC1T27/Ho4kjzgxSXGQudW2h3GkfFzRqPnnESH1Qvwng/9Afyf8U7HUcnvnS8d3W9uo4YuU/zXl7nfNhxa+KBd+K3jztxtI9xxbfvypTi5k7889jldpHkTDGO7ZT2BI7obG6M5RRfV15xfj8IHAQOAgeBzyBwiq+fQe3ccxA4CBwEDgJbCPxRxVdO/jkB7hKAmhB6QrhKVnJCnybSqwH7JF39Jhm7xLxvFch+OWn0SXY12d2Z+O9O9pkMSsly/U7MqYdKJ8Le79dnFj1HYklbN+q+cUbv+P6XX3654EpJZpfDEyczofb160sh0W0mJWTUnvdNLFKCiOcS6XdfmZTORevGo998RaYnKSRbl7ChDnh2EhMlSd8uw7j+2r6PK3Tuc1p9i7XR3mP739++X/CmRJMnY3jNyie0dZ8ny8gxSW7Kwr+HzF6wrlatPvya2yWm7SBvnFLiye1YuCddc1xur8KcfVT2UXFK5xfuBz9/+/m5VfNixQa5oeORJBttgj6RXihIPF8lKzXeVcJz/O4FmornZ5v3lr4XbncRgf1dfd71k+RTbsMJv46zUpxUGykOOQckHN2eGE+czzxuegFg/K6XRcQVbJ88LK5yPVW2wutZzCX++lty0vYTFpQnxYEOP+IkP6V+KQNxT9suOyd2nOocn+yc1zCOV/HVudZ5Kj0vJFty273u49LN+4LHOd73d9euBag9PjjvLupd29piB47Esxpv93KP2/GU2zh/FlVti2D1oWKjdly4bOL7xyD4kgRx8Z0dHmO+P0zZcV7t3WgH+8dRINqKWNxtZ9mubPqxjTDGUcW5y9awCwQL0dc9d1bL7cAL2EmXyQ88RjvOVRzsuM/tW5+lZ/7r/Di3VsZ2wgljFl8rf3+M7X6+oO2Q6/SMmnxzhdsqLkT+uIvsV4yUTm0b34fP2k45FdfuYOG6c14n71J3JZ6/fbz4SX9J/N86W/Ej453L4rjTlhLmySc6+3YfrZ6RaM8VXrS7B3+FrZtd76uxqE/nmuijNyf+8ssvJz/+GYM89xwEDgIHgYNAi8AJLsdADgIHgYPAQeBPQ+D/RvE1TZ45YV4lyn2CniaV1UQzfe/JtzQpZrKgK75WibxVkispWJPx3UQA+/AJryck0oSb/fhqQU64q7EwGaQz63StMFPxy/WQPleJGK5cZJ9qw/XDBMhusoL6YHvs75HcuBOOwt1l33Fgtu36SgkmT2DxGvZXjdn9bNw/z4C7G/AETvJTL16yXU9Odgkgt7GZoL2T7EneK3Gj1Ui2bWVK6E6/CFsUOn4ue9Jp0oGPI+nCt3tlcSr55vgurWDx5F7qu9OBJ8rU92UL44y+4lw09lPx+bjXVxPt8Gh3j+StbL3yM/Xb6dD5M9lDx5u8/4GdrSSvuCHZG/HiyrdLNmwZSsycR6qxJzn8u6R/jVNn+FY8NK4j71cxjt/TD6q+L5+/t7QnZpKLL1dw7NFmfPtaOwuwikE+Fsc4cZX76g7WtLfKHyv9CpvJebfQvvL4nbEI+x3Zdc20D1sVKe7Wiwn+8sNLIbLYAj4927je6ROd/z1szvpTbJyrOQHcHKttbSw/LYuvsLerjedi10fRlitQr66VIbpX/L7EVtvuVnyhlat6sck57cUe7qLv5Jvh1799f7xo9Yj54CUWWa/x3VvtvlN8pXxuU7LHKXPw55f4u9gWnzbu/ZHjX/rW1srI3DFesS3nzGTDqf2KQ/nyI/EiP4oHKvvn94l7Oz7m80B6HmTbHp+qmN3ZpcdKXdvxknOy7rlwMb+lTDFudELbLjPUo9sDuZn9JIxoP90ctOJDcmJ61qAOKzt78aX7C29b2DqnJ71N/KcAH384R1y+d3PaX/7yl5MfX9jg+fkgcBA4CBwE3kfgBJf3MTt3HAQOAgeBg8AmAn928XU1iUvJzTRJ9nZSEsYnnZ6U7Ca0nCBr4viSPMQZphW8KcHi7fm9KakheZjsqa7TuPza7nrJNOe79ma9J5n8Ok/UjMQwCwAqvvrYx32+KpaJqEoeYuYJdyUwqiS0xpL68YRH0mtKVqUkgnRWyVG17YkLjScVVKi3R8LT9Kfr0piT/aXEW7KnKrlVfe84uU3utKc2mDxM9jlXkxTn2DHB5uPd0fGKq1bJyakLO5PPeYkJOvIS7bizsZX98fer7zvx6Dzi9rXicukpJQk5jpf+w4qZxL20ffptF+poO855HeeTh9LfyV7Gd0o2slBW6dc5LcnHvlPxlYWrazzYIvtFf+GMU4+Zjgll1Ji1mnV8ZqGTWzDT7+W3zknqy+OG6yzJ4LyWeIT2nPr2sVfxIfXP9ohzskvZReIc8phvu+9+7DY1ZPAdGFKcJP6VjXkM6uKMfqOPPmzNzr+++r85b3KEVmSSq8cqUZ2DabbKbWkTz0592HmxzqU+fvcR1+XD/6xQ+sCs2Rkh7awg23ffCJsqxOMCLrneLL5yFb50oheUKj5zOa+xWPGVnFHp5pL3fgnlpYg8Xiy6d86g/frf/jwivuNq2usa27njhWeb4ivHS9vxmEW78PaTDe08H6W43+J5d+xxt8OQvJzwrcZVfe/PDHx5z2M49Zdwph05N7usaRyp/RfdozCauDrh7eNY2WiS1cdTPcslHnbb41yrsw+PN53une+r56+Ep/SW9P33v//9y//4H//jyz/8wz98+Vf/6l+9nHF8yR9eqmHMIHan+NpZ3/ntIHAQOAgcBH4UgVN8/VEEz/0HgYPAQeAgUCLwf7L46sk6nxxqAsjrUlJopU6u7GBiQsliT46kJGJK9DBhUCUHqoSkb8lYTWL9+5QA4jWcxLtMPjH3cTPpzcS549vpSZj+/PPPc4vJ0e74XOE8t6sNW6l1uFQJwpSU7sYgPSYdMpnkbTB54Ylxtum4VzbsCZi0NSITRLq+StJTvpQw8sSOruFK4jQutzd91rV+j2RWYjnZT2XDD+z8TD9TyGjXfb1KRl3bP47EPgoDkq8as2PP7uU7tJfRjl4skGy8R1sSzm02tVI3vPggLkx8kJK7ur5KHtIeXrZdhhxJl/LxFe96knB89hUaxJz2T/mqla/EhLrh2OUDnmisdFx9T19kX8m3fdxDnlQUc/9LflXZr/ucc8ol472y0M+KvLhJ20Ta9uCML4xvLit3QhgrXoXJ4Hn6ocej0Y7bm2PDe+g/ztMrHtL1tCX/O+kqYV7pin4vv5BNc/WZ+6jG6FzI5wLGYPe5cR3jnOTwOFs9P0jGyodTvFjFEP/96kM2iCKYbz17YYHtcH11pOx3FTfSCtRU6GQ7stVqhTVxch+b3PXlp6tY6DaiwiT9j+fdvrSnlcB3wVk2In+9eE1bLAfFVXFAfCg5yIXyW/cD16Wue8SNnz52Qpi2XGy1Xvnf5LBwpu9u8ZWr/TUGvTw08b+Lw4k/qvjo8dbt4DFu2+rafStxh9vglN2OK3jYALjT1e8xKcUD58OdGOLXeL8r/JJNeoztZK+ebRNvOaa6Jtk4bcFjlD87Je6evg99pWcBtc1xpOtobyt7cfzoz/q70guxSDyQ7MpjSGp7FWvVxv/8n//zy3/5L//ly7/5N//my7/7d//u5blo6hC7gzyeQ2ybej07n5WvVSQ/3x8EDgIHgYPAjyBwiq8/gt659yBwEDgIHARaBH6k+KoJ5Pdfv38U3uzt9ZSEqSb36VpPKHAgnMBXE0hPMGkC7ZN2ffYiXko++iS+AtcTMkyq7CQ0un58Es1rOan3STR/S4lFyahEr0+wdT8TR6lvTxb4WKrVOpzkd0kel4tYs3BTJT3G/Z7oTjJT7iqBRBwdF+Gva9xm/V7fost/d3v08Y3P1WrZhOdcgWJn5/3691+vQuUohFQyJBse13Kb0dinnRta+lixgin5OvWf9HHZ7V18pe1wJeHksu+/J9Uf/nOv+JFY1KnuHYn2CzNs9+i6d15QHywiyw+Jzco36NuePPTfxB9uj6sEnvv6+JyKqykp6vL72Jz/E24aR/qN32lc+o4r7d0/tFJnZedqM3HKpVOtOEUSsYpR5G9yBPsgl0zZxvsDw3+0DfdtjF4Icr6dNnfLJj9NHJhipF/nsUP2ynu5JbH7J7nUsfCtdZM/Jx5NtltxRYprVRyv+k++6Tbs/J9icyq+6r7kx8JrJLXH3//iX/yL63Jd272Y4/6z4hTnZuJOvT3sVueS3i/OdFtHSm6uvKctJfwSB1XXUaeU3fmBY6n4Ocl6fUe/16o6ZG7eLb76GdFDVhavk03M8f9+80fcvl82uvT+sXT45XxO4e0YXv1+/fpwC/Gc+IecO/EpdjEQri/bu4YzsSnLi26wsv/hg2E3CR/TaIt8n3hM96RnVGLlvEC+dvnd76u44LrobJGKSb7oY/OYkPgu3cP7qucDja+K8YmHyXHOMx4fOv92v/a+Kn9Jcdz5LdnPuM+feZxnnKMqXFP7ld5SHCJOjmHCjC9Zdja40iNtPcUIfjdWvv63//bfrlWv//pf/+t5XAB94rp+0NU45/v+78EXwVh//uXnkx9PTny+OwgcBA4CB4EfQuAElx+C79x8EDgIHAQOAh0Cf1jx9bePAqxPRD256hPTbgLaTVqryWMaa5q4euKow8gn6pz0pvFWiRjK8UgcLc5VrGSrJtyc2FaJAMdWSQUlgJR88rEK9zk5blavOu5dQsjlTEmTHcx2MPG2uwSO63KVSEn2zaRaGleyJ0+sMBGXkmAp2eK6SnaR+h4vU4xcJpM1lR25bQofriziNdc4bFvg5MszaX8/BT9syRKtkm3co7PoPHGZbFHXkAuS/bi8idM0Bq7ye/ExnU0bVih2xVf3xc/yAe2h88XOxqc/YAVx53Md/ySedD51G2axquJ692etDhzfO87vPh2kpO3Dpu+ix0488XjgNkTsJsa2RfRIWrL46lv4jftok+J5vmBDzl9xkThE8sxE9G0P6msUX6df2jmq5KEUW1NyN3HEu7pjG8mH33l2qGKR+84qXmgV8ei7Kvi4HQzMR1J7jOGvf/1ri7PGtNJriikco9uIuDZxexuf7tWSLhdXrL7o2s5BfWwziy1myeNdnPVYSWwqTmLRkCtuZ2y4V/NOvgLXp9jM8avocMmPsc6Vq1j9dV17n/H64EoWXlFonTgsipxJxqTHFDNfbOB+nhXfMj5fbVpMTyuYtc00/bTSKeOzxw9xjV40U/+y5+r5hdxFbJJ/Vy8TvstP4/qqsNf5VLJnjy18Hqo4qfq+i9PdPat+dsYkPXRtJbugfyVecLvya1oOu1c+78i/4n+PhUn/lQ/s+Cz7d5z4mfzr+vYxRF7Ac4nHjX/6p3+6dkIasWplh1zF3uF7iq+fYZdzz0HgIHAQOAisEDjF1xVC5/eDwEHgIHAQ+DQCf0Txdawq08rXNNnkZKwSdGeSyomqJuWpvd2JurenhMz411fgcDK/Stika1NxxRM8nhCuEs76fib6wmqDHVzYvhJl3iaTbcJH33XFuZTcYMJL/fhqY2LCbfy872pi7pj5GJPdeKKK13h73q8nGvxe6qqzWU+kMCHsOnHcqWsfy2iHhdAqGcP+q2RWsgW39Zk8wWrAts9w3lPS2dWPzoyz1bOXXHdB89fvv/5+7uZPX18SvdJB0lvymYRFsrHk8+xD8l12rK0kbRvkilceSbIwdvqV2uBqxV17ebEjrLTkb+4DafWr4zFtAOftVT5M7qDtj+9V1Et+VvkXk+PkYfG/24L3qeuSvJFv7tV/tHvK5jxPOeRjO4ld54yJ+b1Km1u7cgwDg4EjV7YPWb99/faxragVyHyMV6z//n1uP3pxzE9fvwzf85cuyGPuew+uv1/iYeL30ltxPmPHUc43+ky9um6ET7LbivMre2N/qV3ndmHpW1XyRQOdoT7alu6YyE5Yus9yzNUK2alrP3P1LgyN+4auR9960YWYzd0U0PmDz2Fb8gPeI9uburJtJz/CwG8fSXxt/xsS/x53nS8Sn7mdT0xty24VKiTD9N97bMInxRP/7rIFFiO90Gw3jOLrpUfGzbsY69uN05ec63h/ih/J5tne9Td8s+JMxoaXVa8FQI/idrHNq2xZWGsMjK0c89QJsmrOAbONEaMxB3CuoW3xuhRPdmyA1ySZ6NvpWufYqr30HOFclfiPvuOxK8WyNObkWx026Xrndd1fte168q3beV/1zFGNpeL+hL3rNGFY2Q59ropZ+t7jQYo9ifeuseAsZz6DjLa5m42PTxyYjjqoMErPBMM/r5fIcDZ4Zx+n+Pous5zrDwIHgYPAQWAHgVN83UHpXHMQOAgcBA4Cn0Lgzyy+vjNRTxNLnzxWE0cfeJqkV+37BF4JzzSRTZNJn/hXE+Fq4uxtVkllH3ua0KfJNq/zJJv3xc++ipk4SWZPxql9YcdJO3FhooHF1yuhe2/76glqx3n8zhVdrsfKGZJ+iIvLyXaVaEs4V3qTD1SJo4Rrar+yfU8a8TofCzF1+0726StSeI/bEvudiX1sc6rfKa8neJnQfUnqMSmNZDXflB99pJWv7gPJbt1e5spbben508eqFC80RtzsZYiZoMLqqIpL3LfGiy0qNvAeJhb1PXXiOHd2knzH/eTFfpH8T7at/h6JNqy+SonQIcewHXJP4gNPDq74vuNU1181Ftrv9TdXqOF8S7dz9u327tcmjvPvKp7rbNzvGdcKVx9vSoySr3XvwxbHy1c4S1Yyj9Uul0/eO2Ikzk6YXNf99PVj5T3OlaRvSO6V//nvvor9xe/Di0yd/ST5k2z0zbQrAP2Z+qGtp5hG+6iwTDbjXP6IDWFnAY8/VVxzPnaZ01mpl16tT39Jwscg+cWPsrMuDlexkWPp7FE2Tm5jnGABgt8nvT34BPHssh299BJuVPH10jvP1+U5pzxLFtv0irPmOL58PEPphSU+3ziOjJnOSdXLN3x5INmx++LDBu/V8sm/X2zxtp2//f1vH0XT8XLAvYUp5RaPPbDnufKjmH8fn0L/cCwS1057vAu3HsddlSnOuHzkjNQeYzTvrdrWNW7j1Ke3mfjR21/pyPutYlqSK/nsI/YMPwBnyzcT5/kLsOk+Yd5x9MN+GufuYlTVRsKfY2KcWOmmim1p3I4b8SPeLneSl99VzxMPH+YLNvf513y+ShCf4msXVc5vB4GDwEHgIPBZBE7x9bPInfsOAgeBg8BBYInAn1l89UlbN0mvfqu+T0mylFzYTQx48lOydxP7NIFmf6k46JPaxyQ0FG125ffEVeqnS8q4oSgJkRItVUKYySIWUXxFj7dZ6bLCigk1L9ZwHCvbIWaeKPFko8ZWJWdXtv5uQqwbB2VLY6AsHJfbckqqyIcScTAhWa1IG/35auaXRC7Oc/UiJ1fdvayUUfHOtnZVGzxzesp6b8v6kuzB03XUKYoBbN/tINmYt3fJotWIKNTp/Dlh6VxAf0q6SiuE3G7Ea2mMO9xS2Qh9k4m7ZGOjnyvxea9QSzyd+qmwfthhMNTxOwsC78Qdv3a05asEJ+9rPLY6M+m/CsTSDzGZ/s3Cyd2AJzMrnhdGHtc8yZp4iTIle0p6UTt84YarNdWmsPSXey6c79Uvo08WUMhJziUVrgmnalxVG5/93mOJ5BduHg+nPd12m67jNY5Bp8PIRc1zRmVf0z9t94EuxqYC5IPfsdrZi5hsV39P/sDZpUlHVcyj3/JlAeeTxFMTR7x0sltg7ezoateLryhGP+69CxOPYidiIuMfz4mtVqWRO9yn3W7oOw+O1+rj4qxXvy/FIZ5F61j5C2Avv6NfbeFNffozC+s8L1xvq//oc46Vc1IcV6P4x/UoAHs86MabuJ9yrbiRsSBxyIr/PJasrv/R313GyQtvFF9dp8nOU0xOsq90nuLA6jmM/Ou8lNpLNrrkm/tsau+L9w1fGv/Xs7xk4XPFjAm40XW0wui6VTEFL42c4uuPesu5/yBwEDgIHAQ+g8Apvn4GtXPPQeAgcBA4CGwh8GcXXzlBeycJXiUWusmmT8a7/ggOE0/6m3J3E/RugtydBdUlLTlGT0KuJrMpeZPa4CT6JQmFrd6IjbYv9eTWNX++3/hPOpDMabLv+LnRpgQL8akSQJ5MZLtdAsT7U/vViuidZInbMvuvEkiUV8lWXktMJWMle4WF62XH5y59YVtT6Z4y7BRfr+vvDMvcauzeUnGsZrrqWjgflrLN++6tDz/yNx8FvlnQ1IpV2OZMlt/b/Y4+6C/JRqZvWIJU404kW9k5uWXcx+0pmTh3PUhGYZzsl36ghHVKqFK25PfJBmbi7c5ca/Wa25Vjqb60YriyN+d0jsW5y31felCiULbHM0e7QJh4mEnOIQuLiN4Wt3RecZX3JfyqYlwlt3PeyxhQIKvw8/jncZp2kjiZtsxx629yAH0lFV/HPeP7se3xWIUnWWgvCdukO/dhH38VP91nV21Xukl4kxuTTzr2xNB5xuMlbVXtVHYo7B2DB3fgvE7p5dFe2Io8YRW5G+eSfij5d/71QibH9YgT9z2Jqz0OOq88XnK5X8ohtz6eb3CmNfnvsvsvH6sr/5D/tNILceoDmpD+KYqvFz7YeniuiF1VMKxPH48/pyT+fnlBqnkWpJ0/+mqK6XrWcDge+ITiNfu65A7baL+MVy+72LWOQ/K5F1uzxqvY6HLpuop/En+luNLZZuLVipdW7XQ86WP+UX9JMiZcu5jn3Jjw9F0hqpix4ttkJx67xe/kIX03eQfzMY8HpU8FsD2me8zjLX/729+uc8WvbeZHbP72cSSB/r8Tj1fPexzL8OcrPon2Ftuvn5WvP+pN5/6DwEHgIHAQSAic4uuxi4PAQeAgcBD40xD4Q4qv98ombjPGCaSE9wkbP68m8TuTzKo9n7RzUszJJO/nFlWefKEymHynjFUC1LHwcbmsTCh2ieMOP+mFE3xOvCmrf5+2jOQYuD0XVzOlBO9jsn0neVcF6p0EfJWQ4pvbVfJrfK8tUKlXtyVdxyREleRhgjwlxjwJon4TZtI/C7C0Oe/LEx6jf/3f7Zb9VvZD3K6+kAW92r3P3+P9o4iihPkD9zvhPc9pu7cUVbJYWwWO4muV+PXzKH3rQhVfH36ERLr8jfelpJQXmLk6x5NqxNV1+MDPitY8h46+U+lCtuBJMxZblQx3e3cbkz0zGViu8JSv3gWHVCimbye78jF5EpK4Vf7s/CJ5R5LwH//xH7/8wz/8w5e//OUvV/e0eR9Xhy+5TdclXOhnlT970CaXUwbnwJQUTfr0ODZxtxXGwqLjJY9dLqvzigrqCedxrTiKfSeeG9cq1vKecW3CxXkhPRg9fN/OSK4epJLfvvPQJf0krhW2FRcTF/K99OXPGM43jFXVb9Rv8q+dWODPKp3dT3vB6m2X07nR8b446rePs4VfYqO23A1nyMr/KcMVtuy8aeqKvqE497KNMNqoiq/+QtHLmPDCEc+uTfyZ7G/EyLm6/KevHzxnZzS/8I7vOIAV+zy3N/lW4mWP6dNvUexlfFlxu8fah66xBfPFFfe5kJefYNxDH8Ii+m0ovvp4x/18nk08kmJ/4mvXp9vw7NsKz1VsStzJWNX5b8UPlHGle7axG+80ZsYS55AUI9O4HE+X122Mvp3kkEyuO5e1iy/iDNm6CpUuf8KO13TYVljznsSPXeyinRNXxmrF9/HvOD5AL6C5HdIfkp93sWby9M3lE0/js/Qiyim+vvN0cq49CBwEDgIHgV0ETvF1F6lz3UHgIHAQOAi8jcCfWXxdTQCrie3u5H41WE+UcLKcJpE+oeWknX2lpIy357J5UiUlO1IiQsmA1H9KOIzr/J60apPY+HiYBGdiPLXbTa67pJuw7Yqv1UTf7SPplck/YZJkZcKB/TF5oyTB+E7FV9enY8gkToWR31Mm6HxVTNg2cseXOFZhJmySvUqeyg8qG2fx9brGzgdlgZBtzNVyOBtUCfOXBOedTE2JvdE+z+dTclffXf1oi7MLgN8T85T3So6z2GwriYQn9VZhlVajppWvKZHmCa5Ld1ilk1YFpa0m3X87Tkq6Vb9efKVu3k0EJrtVe5TX/ZE+P34bBdiRJBSf8PqqqCy/ruIIt9B1vu64rfLFFCMcrxcOaM7ffPAKfEz9uH5X452428sKHhelF74Qwpd0VgnXVAwf91RF6IRbZXOd/V2/Lc4z9fjpY6FdJRkS5uRY3l/pXrFL95Vb2rMAACAASURBVDHxnWJEkinJXXE+9VvZzryXZ2RaHHp5fjGsfZUk+/WXeiYn23nKsr1HW4wXJkSyRV/ZRkyJ0bQ7xAoV/FLxNW6Zf8s2bYXF13v7/LjK9ffOr6KiP5vwXNiu+Fr6IjBz/Xu8Sc8ILlN6dnJcK54dMlYv7gmbGeeteK02r+JrUYTmeChDwoaxtfLlahz+HMDrHOOrbzzDuN91+Hq7iRN4TYVt4kp952NfcbrzJsfLl0e8/Y6vuzha8dvOPWmMq7ih2Olxv9IT9emypriRxtP5S/JRxveqvcRvHIPjIK70+/x5qLJBPlNc8uEZmlw+/9Y27Gfla6X+8/1B4CBwEDgI/IkInOLrnwjuafogcBA4CPz/HYH/28XX3UlvSgB1uvMJZXX/TOrcCS5NMrtVnGmSq3FUSYoumVEleTjhTePhmDih59/jGhVfmdz2VcoaE9/e1tvPKooJK13L1cGUhVjMyfedqCXe4zrKVCUpiLcnecbnVFwZbVeJA7e5Cn/HfHz2N8CZZNHfXgDatYnKhoi741zZtSf7ZAeSsUqmeGKI46sK5bMQeF/MhMv4m8W6h1y2GoXF17mVogqg2G5y4nmvGhltXthhNdTUvb67V1ENEUdx+GpD2w/fcs+ElrZxRPFV8ugeruz1VavEttN9tSIz3aMxTozugrxzYFVcchtKdst+/Xr6zMQbPi0frfjcbYR+nBJ3zmHJRymjYyYZ1Y+3l8ZPOVjArziGCcNH8jAEJk/SJnn8mqsZrIxiwcllve617bQTZhXXESedvUoMiZfHTHGtdhDwWOS25HFIfXexwHnu6sNWMsoGK/+52vgTi6/k1g7nyld4D1+Y4mo82SJ5NNoNtl0nLh6P9dtK9otbvz63b6247WH+4HhuCT9t+0Mpv+vFd1MIW8C+cEwovo5rqnj10E0oJr88h+AswuteW43JuPH4Xdsq3ytNxSkzTq2Kr9iCU/Hn8iXbrr8qOrb6abbhneO5Vxy3/oRtqmmbVYygbTifpdjBl6Qunvnt+2yCzxl+liv9nON5iZd2Xih/p52Uce3eEta5x/2/8lHntcS5L/ZomEfcbMU/+cK53GNhelZwTg8h7vHSp/qrnlfcxlJ71XdpvGl8fr/ft6Nf50fXV4o56qfTebJD4t7JVj3LJS5PuvViuNu8nl/Hv+VLEcG+/PmRWPnzzoMD8cLwMqbcnPjzzz+f/Pg7TnOuPQgcBA4CB4EtBE5w2YLpXHQQOAgcBA4Cn0Hg/0bx1SennBSnpD8nuFXSOiXffeKpz0xAKtkhGTTxZGGRbXtShRNe3ZsmwVWhMk3uKaf3XSXGUnKEY9NEmPf7aiVhMAqMupdb8ia9UX4WHcf3ox1PHEu/LAinxMm4Lq3AFcbUQ1XEYrvEx3VNTKoklSdZqiQB5ROGrsNkw6N9rjJ2XN9ZWZYSO0zqJV9hwoWFsu6+y6buxDRXmhJfFXJUKOE4tFpFBaZUlBl9+JaCl6z3Fr46N3AmxO+E99Rj2J7y5WUCrE6aiWxLTlOXrmMmqBx7JrqcH9wO6BNdEmrFR8lWu2RnlSSsuJjfuz+mxKjshAVr8pG/JFFxHrGlDLS3xPn8nfYsGXSP26Zsi/IlbpcsFa9U91DWSj/uSyoyTJx51uPgTGwN7bGK/J0wky4vn/3+/bGSzOUbn7mCkC/qeBygDwhzxgF+57Gv84OHPaCoSg4nBqVtWjHD7YyfvT339xRn6Y+0lcoWU9xgG84pbne0K/onsXQfTn6T4kjinqQjj6mK51O/3Hng/vIat7aiL4pa0R6s+Cr8rhfJ4A9RdmyL7HzgdnDdf/vbC5a33JdP3IXqcQ1fAkrb5MqfffXr1b7OMv3+gYt4dOrKXw4yhbn/07eqZ5Ok8xcbx4pN2rPj53HFY/ILz2uM0D3bpL88bD7ocD4f3KvtaI/OMc7Pyaf9O3JMuj5xr+NfyeG4reQhr7NN56IdOf1+5wVy6A43+zMPeYwxJPERn48Sd1fPCamtilOdKyt7c393m6lsneNV2/68Q1vyMSf5nJd2VzZ7nKA/sV/93fl24tI0DuJJvTiX+YuQ0eZxPva3b99OfnxFDOf3g8BB4CBwEHgbgRNc3obs3HAQOAgcBA4Cuwj8v634+k6CoJuYVomnNPHlxLyahGoS7ZNsn1AyecHJqMuzk7jgxDX17xNbn+irz7TytZt4p+S5kuvUD9tIb7hzFa1j4f0zSeMYrjDnvV0hzG0rJRDSNZUt7SbJlIR1fXpfVVJGek2yVXb0gpklKD2ZRbufiZHmCdSTcK7fl/buAof0c225+/X37XP95QRP5DySndzKUVsGY8XUww/uc2Ydu5dVWNdN97ZoYVWQ43n5CFbeVTaScKh0Jh8bvyd/SvepX+pDf7uOK3vdlX365e8VgwnrQz/3t4/+7Ww75xH6PHm98hlPDPpY2R63fE6853HEuYj4JL/Z4XbHhwnOxFmSU7Lw+kteXxGIYhbPcaTOuJr8gY9Wsdw6cmwT/0g+2h919Shkf/04j1G/j7/T7gCeNKeP7toyZfX23P6T3ad7Oo7lOB1T2loVNylv5UNunx6faRvp+SX51k7cSPGG3zm3+W8aj17gSkX4GWu0tX6xdezO81Lyw+u+u2DqqyMl74xJYzt6rea3eDmu5VbD6dlh9H+dScottIvtfefKTMUtrK6dhdhUfL3H80EBH7s9rM58jXosYpz8TH7Q2ckDqxB/K3vQC1vTfu6dJj4I4uY2bDc9ZbAXTdi/7nNcurPahxzTl4LdvYy9WC2c4ir52/Hv4tsOz6VryFtJ352vVvK5nMn3ndd2/JSypucWxglvP8mQ4pV41WN5155+61aGVjhfvj9evBgvBt7/T325HoiX7qviRuJx6sjjKjFw3IiZ66yyQZd1ZTeuA98qnrvJOL/GtrFDwrefT/F1B/9zzUHgIHAQOAi8h8Apvr6H17n6IHAQOAgcBN5A4P8LxVdN4vjvapLfJUQ0ufckACe36X72v9NGp4aV/D5ZVt9Vop+Tep/gV8XXSj5PPnCizom52q0SDlxhyCS1FzNYaPJxM8nPflw/HHNKqq90sXNPZS9JV7Ql6o56r/pk8saLGz6OtLVilYTuEoIpGcNkSecrCdsq2SfZVHzVvf72/kwCM2N+J1+uNrhVJbYJruzHZXT/eyTVmuLrtMEi6X3JHYqTsoHk9/pO/jSuTXpN99I+UmIwJdaSbe7okLq7rscMRbblhaHON/ib2k52pjHwX23hyUSl+1bSFX2ANk9MOm72xOTKrvR7uq/yEd6jOKMV5BpT9PF7NbifyesyvnCnn81pK88Sf3UJYk9EJ2xXfDvGOVfG3w14wVbYVOOjHr1I1fmK22LnQ4lTyd+MkYnrKh8Q5uQN+liyg8d4w3ms3e8rfSSsE4YV/xKTB/+Egn/1jJM4KuH3Ym8Nnzt/6KUa5zeNn9zOAur0kVEQZfFlo/j6wEOru8K55w8daPWpfBfnwlY4zTPMsYV/hZ90+yiYNApY2Q+57sLn3oqZdj6/w0tNbit+ZuSLLRVF6RRXxr0eZ50bZ/s3t6az1NM9KzxKHd1bPROXdK3HjsoXhxzpWUJtkus6mdyv07Wr2Lji6dX9CdOOmzuZq+cG59V39JjsgHrqxufPLiuue9i9HUGxeq5YPd942539+W+VHapPvcCSXhiZvNAMXu2c4uuuhZzrDgIHgYPAQeAdBE7x9R20zrUHgYPAQeAg8BYCf0TxVQlGFg9WQnjRYHW9khFVcqSa2I/vuwmw/6brq62cfOLKyaavgvEJtSc/dxIfnAgrYcD71Cbl8ERTShB7IsDbZF8+mVdx9tdff53Ypgl7Kr6m65Tw8Im7PlP+lHRKGNBe1L6vruxszhPwtCOtpLmSmdiykvpNST1vk2/KUxbJq+9o8ymBUyVuiMv4e+hL46iSJCmZonuYsOJ1nuB72PmXjzNf+QLATMRgRVzZHle5XoJ8+X0V3d120mNl38n+Ppr9/QzYxzi1+ggr93Q9VxhK3wNjX1WrpJKuV/u6xznFOe7hm1iR5Tr0ROFD/01hzn3qYevF2bJur85lLgtthH7t+nAbox7JE/TvxKOJz3SP+rx47PvHajW/PvFp8nXK5zbX8b/zeuV3cxvT++xkvbTg8Uk2NmTw4utOnFn5i/OpPle267jIphQThp/IJhK/jXYVZ3Qd8Vf7icfUnu53/3Ne7fh2Nb5Kdl9t/dBvOGdUdi9Z6AfESf2NLf05dtcxfT/pquMOHzNttYo1VSx1P3qx+/v81K/fPnyRSflLx9g2vovXrlPah9+XOIb2WfmLxzUfy9Uungm4ff94ZtCq2Mc5plj1ebXPrA/ONFfMufDUy0Yo1K2wmXZa7BSRfEL4X7/xfHQr3hLPTt+VjPQht3/nf8rZ2Sl3pWC/7Itxrmpr6ljF14H5159mvKhsxfup+N2vc950bKq44bEp9Z/GSN7pfHjHvh7+YS/wpHggXuKzssehTt8Jmw53jx/OESsbcKzcNv25JnFlGl91nfOu8xY5vtI37bOyJWJcxZHKfpNdEGeOYfy9Kr6K51b29vMv58zXFUbn94PAQeAgcBB4H4FTfH0fs3PHQeAgcBA4CGwi8CPFV00Gx78qrlSTPRdnlZzghHA3cbEz5CpZokSAT0Q5QV9NzlMieCXTaJ/JB07gPTkg2TmGlBz2yS/15EnZa7J7J0rULpPe3firLX5T4peT8JS0oBzEzDFV2yx0JwySzXS6p/7dNl0PTOw51koepgSE25a2Y9Q9na2sbC/5iydnmDyq2vPkENtILyQkTDke2p7r2K+jjVy/2QpSneM2/eBOdHtS7OrnLqZWY06JqMsXf/rYIpVbonkbM6m+KKJovJKHxVfHn/ZCm3f712pAlyl9pu6uv7kC7M0tFCnvXPEVzmf0VfMVVzl3dPYoHIVF5VvUKX028eh1bTjXl/5b8YXrpLSlsTX1Xbwe4/WCmXOv5OROAH//+9/n+dvj959//vlqx/G77sFqbPeJiS/G7HLzfh9jF4/JW9M3i8JQ4gbGH7fZtCVsFR/YDm3GuYAy0kc9Rvlv0o+wrTBJvk0e1Cpm8b9spLuv3LLXYveDc7D61fX58Oew0lntdFtprp5tVvg4z7kdXXhjO21fdVjFaeLJODJ5HS+UUKfTNu1M004/U2as1mxX/2OV+ZTtLohebeFcw0ve77/v8kDeu8Z+Z4hmnMT5ppPzEAenfdsqTslBfCf3YYUq47FzbeLKikOS3Uhe2u/4zl9Qo906f7GNyjYrm0n+4deSH2QT18tWN88nXqpwcfnSWKrdQNyvyKmpXY9/znNlrEBjCfeEN8fLe/jio8eILvZXvwn/iqMTRkn3ul9j4Qs7bIP8Tbz9WYSfK1t1HTHmMbY4lskeabf+u8daj7Psl3hWvtPFkA/q+iCktDpcfXHr9mkHeI4kXyc51M5Z+bobfc91B4GDwEHgIPAOAqf4+g5a59qDwEHgIHAQeAuBP6P46hPSJFCV2OiSEkwaVJNv3u9JBZ+Qa+LNSSnvf2clq9qSXJ5M6ZTik++diTBl5/VMiDDJQSxSQsN/7ybyLp+P1Sf9O3rTPalf729cq1W3O9vuCquUCFPbL4nNoLBVMjElwapk30of3n2XhKp8xu/ZsUlPqNE2q9XgL/dgtRJtcMjJwv7DTu4k86UrJNyVjL7k0JlvOA9u2pad0cdEEP04nfXKa3170iWZFkXMF31xG8m70Rd7RNKfv134amWuFVsqrmX/Lks3xs5HJn9+/1j9I3+o+ITYTf1dh/B9eUmqVzh3CT+XlfZd2bH6Tr7wbqLf+2AMIOeor2vV6r26zfufY8HZj1otJ64Y/377+u3C3uOM2tbWolz9Ov3MzjSOHB/OhqZuHGP/jbZA3/dEr/O982HiWt3jNv+w9S8/ffn1O1b4W/FO/aQxpTjcjU+25PFt3hNezrj0hhWejpfHTtlYirHTHwcfhm1nWcSv4kcX0/hbim0pLvt3lLHjJPL41cbNEx+Gfu9e4tvlhhcJ1Mf0ZfMnrUxNdvDivx5TUMxOvq+XOXaxnnGOuzloy+I71smPL/yxxbBvv1v+5sXXZhvkWHwN51cmvRPPlR+tYir9uyr+j/FObFAglmwPvOw81+Rznd2+xLH7iyHbeA7VSzXOA8nG3I84VufWxM8JO7c3v0+2mvyPsaXz8VWMT5yc9Mi46P7mY4s+1hhP9zzgfaU45vFFXfmOTgmnxL8pFlZxJ720Jv71WJlw8u94bzf2iqs6H6U9cfvwlV+P3+fKV8Usy3JPecD5igFs/6x83UH7XHMQOAgcBA4C7yJwiq/vInauPwgcBA4CB4FtBP6Q4iu2buSEOU1IJdg716WJ5ZikeXE0TUqrCbySDkxQ+moiT3hSdv1dJTR8i9tuklslqzxBUCVuhiye6E6JnMekGdvlMvGtibrrx/t+J3mxm0SpVvdwfK6D7syupCNP0KjtKgmmJIZwSTZH/SUb5HcJ1x1ndTnSOLwfybzzffJLx6/zB7dvfU4r9GhvE3crvl5936uAHm3f2zdSXhWetLL0sVrqLtTKH4e9PM71C+D7eVSeWHR79sTz5St34v66906ka0yyObbjqw7dLrn9pvt68o/ES1Of98qn6z4WOW4e6RKto2+t9tnZNvlhQ7fuaLvuO1XMeGAF7upsvPrN9aXr9EJHkslt3z9zi1Hnc13bFV+pmxcOuXWUZHjEsXSO4o2VbPIqWIQzFYWBr17x2JDiCmMGMaedckxDFudt35acfOc85Mlot9fHrgjcTvwuwkz7s3ObqzhMrnFZumcQ91O1z+3f3d4ZZ8mdtFkWe/i9y8lt/6vnj4Qzx8hnhhe7vAu+q/hexQ3HMlDx9dWUwYqh5D1yimOSnpsqDn3wJgt8VoRMY6YM1VgefoDCsHOixvD43la201674qt07Fs6u0/ys4+FuDh/zvZ9a/5m69kOn7m7wz2vkP7chi8dhPPVaS/j5/QM8hIzm3OBXdY53u+/XS96jN0IFOf9HHTvx2MLny0qbqWf+LOIxzjn60rH3u/Kz7tngsqPaRdd+2lM9PsdX3J7dV51nCrucK4Y16Udft7Fw/lJ/Y/vOQdNfE6ZUkytfJUc5f6bbLry/yT7FcN/+vrcJn1DUXNnGdui3Xlx6gvHfnCF/ym+boB9LjkIHAQOAgeBtxE4xde3ITs3HAQOAgeBg8AuAj9cfB2rOO5z5nzinybAnFR7sqGbIKfJYpfsqvr2CWaVcOWE288k6rBlwoFJhTSp96SFJsueeBMuPuFPiZuUTE2JRsmj33yFAZMA/I1b6ilhfk3Ex7aXWJXH65RguOzk+/dHsoHy+t/Vb0zk8Bri57ZUJXiSDlIChNd5MmKVWGJ7xJ3JESV5PDm38uOUBJKPPQqO2E5X+vBtV9WXj89lHtd153SlpM9OUmn6yH3W3aVDJlfDytfrHq20xdv0L7YzirsfDc6thfX5kvdu4zqX7+7zwvZeleRc5X5GzFiIcz9I/ONtJZteJc8on+731bLE6bIRK7y6rTmHjnaHTY2tcFUAIq/pd7cj8te4P3FA6lt8IX5xf3GuvTDC2Yru2/KLFBsou/5Odk9Zph/dBaKKl5KPkpPTtvMvnN8UB9gv2/U2LrtUwQy6d/vTfR4bko58B4Iq1niscI5h8TXFW8fQC//iF770JF2JR3i2b8WrqzghG3KM3Bbdxogl+34Uiu8Cn9ud/ED3qdij76X/gYk/t7hNUu7Kvh9chiS7eHJi4CtRbwHpp+6zxI/+SR65vrdVrTMu3gXRLu4l7J2nyFEeK/w3yewcrDblV+JTbq0pnmX8Ew8rvlz9Iz7RljyuzGKirQyriq+yfcaxFMucKxL3Exe3kcf48MKH35P05rjO3TFYfOUKZr4kdId1PSZIDm3DPvq/fAIvctHHdf2LnRrfVvbm26jKBtwHEkf7uFdYuZ1S9rQDjHNUioeMidPHsMKbtq/+RuwX93Sxi+Pxvmlfro+Ei+OfeIXjlawcU4pzHuPIiYnjO64gr7t89BdiTr8bWP7tb3+bMZoxLsWExEs+xmS3yTbZV2e7ztkcc9K36925kr8TI+dQ7+cUXxPy57uDwEHgIHAQ+FEETvH1RxE89x8EDgIHgYNAicAPF1/vc6nSeYaewOHkLCUSdidymrDuTHZ3Ve+T1iS7T6C97Soh4BPQSibJwORbJ3+VvPH+JLcnyNJ4NMn3rbZGm15IYkKJv/kkfLSp33dXBKdEyWj3kVyzbQCTXegeT6o4ro55pf9qpW1KejCplJIMSU+dDVX68nFT3+pDb6mnNlZ+OhNYWAmU8HP/9oQR77l+s5V6j++UVL0G95GM139eROF9buPTp7iVMQqPc4UqtnS8+rmTtTOJ16y6umTzp/X7O2EgO7zatu1Iueq102Wnf/4mG7r+5ZaMd8L+ujbMLio7oEwvSU1shzyuo39XPjS+52qPiuO8L28vJRbdBjv+fOjELvS+9JkvmVS64veJo+cKf70PcBf5P8zup0dR/LpfK6eLGeHkDCs8k59n29iyu0tyc/xdLKS/uX875+nakbznb/8Pe++Oq9nSVO2uqn3jw8HAxKEHGAgXiQ4AzcDBgN7QACyQ8JBw8TEwaQPSf6Qfg8O+VB1lrhxZT445IuesVbUB6eSH0K71zpx5GXGbGZERyYBhRVPXpZQrpzFlwfvz+XJtU89ZZrXzP3nM18hnrov8meSl/bdnRY9S3hovYUvZ9rn7WlNmesKR+KU+pV+9FPCiQ5BNnWiYbCHlL9Fz6sVW5nzICMvNEnv1lWyf8Ez0nbIDEHZ6ZeHxzX20zNLS/eHET8GFCy6689Wy06XHE0/QPvfnuEOxz9fs0yLPyXahkopjlng/6dzK9ie8XX75LVXJMnWecE3fYOIL0tS/O/oYO4xsghxH65x6GiWOfR1JBtJvXLPrVNrEpF/Su9U8XM+Q1pWtbb/P4Dju9U56NtHV+cf5gX87zpTthZ7IsNY7qW31DjEl3wqfXXUD0o//TutyPJy27f12mMl5XmuqdKivmet0fR55C6XIk47UPHcHLn0trtvn86JU/PwmGg11QOX18/LToTH9fe583XHTeXYQOAgcBA4Cb0XgBF/fitx57yBwEDgIHARuEfgawdcPv3x4DYqZ08c38O6k4UZw1zYtotrsVxvUOyDae9xkp/lUThFfVzWWzzk5JzhuhYneqzbZ6Xn7zQOq7uiQs0FYuHOnyuLzslnaeKv/1t8uaFnRt1q/Muc032qjXzmQSC/2wX6S00KOp8o56O8kvqgchBy74p+0HneW+NrYVzV26le0T5kNiS5J7tq7zckcg6UjqNTnhy/dxfnFrBb8u9+ZyCAS7pgl780gj7KELLjlmZ9+Kn9x/ik4+/Ia0FxKEyvQmu6dNWd65PWi/KnaSi8l/nIH5R3vMLh35zB1J+DUK0U5TgZGqE85J/EVA3B3utlxEI3FKy6Pn4uJdIDzNdfvlQFcrpL8VvjK0cisbmauuTz0eYDHFjztbsyUzTx1hPgTdwsnHVXpkMo26fdK/yWntGjnuO0czJWdmHz54DAObVp/L9zL6nZ1Z2d33y0ai3ajDUk77DJGfU5c6WCnfWZ75zc/4JDWsdMBu74vB05UlaDpR8ucW/gPd9PuMu8TDarszmSPK9u/2Bcrs87vlVeztB6EoP7T3cqfCjO8VkmY/+PhIR0aG7La57AIOQ4XyV4oAGqZnV4C1XWI7OLu22eRU9ieHX98rq1IclzJirB+FUcDbgCaxk9633VEfM/LsxvGSZe7vuda/PuXMu0yzO8T6kDXRZWu29moNJZsm+t0Yed6Zdeedtf/vdORO/0smUvzc9pNurAyyqgW4CXak13jmrlursX1Q2WffE1dx7fqMihtnzAhb3gfSa8731XzoV2raJFonfQc+TJ991R23nnHecTnTixi8LUdRuKhyKFf2/y++eab4x9PSuL8dhA4CBwEDgJfhMAxLl8E33n5IHAQOAgcBHYIfGnwVWUkk2PFHZ3JIXNHncphQ8eL97F7doPFfHznbLqbN5+7U+9z3vW27qwVxtxYexYqcXeHMDfE3HSzHZ3H3CRzbN88c9POTXmiDeenf1fONuGx4wutyZ0EpIM7ItjWHUIJ2zaGZ/mVzqLmyB1OIvbt/64cK84Du0CQ2rqsPXFUkk6aC9f0ROYWnmjZXCpFzTKnLBM8nPXkH88MZGYLHVQ+R8dzOkWzP3cNoHpgFvfXLdmjyL52Wbxk0b4MhxzuRmT5wxZEnvfUImDhOCeHXZKDzmO4a9Z5WvSdh0yqUo6jcy/hqjGbk/Gnn3/qf7YSqOS5XeYrncPpwEbS45QJ2hPXqc7fLuvES21ZMpcy7m0rnaXfk2y7LF/0LEtbY+HtDkHqQMpxKsXn9xMrKEasWx+6b7ZjGAIcF503sk0af7puT7pScsnywUnfUmZdRyX9o99ctz7RgRc7iwBh7xcHKnxs54FKN9NO0n56MIDzT4e8LroE2Vx6pqwolf10bHZ86radfydeTXRKNpkY+xpcPyf9yHfcXrPvPjYytNJ71TdBsudJHyReu/CI2S7qPuqBFEOcdgyHhZY1s4oASuxTTnpZfNgKBnzmfYrIvuT8XAfpb9rs9A0zcYG8JNuidvNua2TQ9rLH7dAUgBFdpm4K877IMH6o6O18k76zEs9Xa09zqGy/693q3cu96aaLXHa0hp287GiS9NuuffWt57KUsE5rvvt2JC86z/rc+xxY0WPwGUvb0zazP8dPvJ8qcVAuND8/RErZlI5i6elK/hI9+A2SvgFdh6uPnRxoDa0tM5YTHf27o7Wp7GzSqUl+XKe7LOpvf1dr9W8EYXwyX3ea8Tw7CBwEDgIHgbcicIKvb0XuvHcQOAgcBA4Ctwj8WsFX37gmZ8ft5Oi8scbJcZs27U/H5SY1bYzTXHeOiMoBzKmodAAAIABJREFU8WTNVRt3HDxxXleOJ67RN8hVAMU3/3zPnRJcg2+wudFO86MTQP2wXXvuGSB3uBK7RF86zfx5cgy0Nj4Hx1G8t3PqORbiQ8536xAdTvqLE2gEfN0xk+QyOdUTDXYY01m0w1rPFEhKJQM5Hzlb+tgoBaxSrLtMGS/9uGQbjSybiYcFw2ZmU5GN47RmNuwSJOOdsSNjYwmEjWCYy3IlF84X1FvETRnH4mXPtmv3trbfvv/++5mV7rz4CvmnjK45NjJf6bSsHKyuW5/q16Sj5BBs/9XY0ksuO5U9kFy6/n56YIT6zOWLTsNKR/W5v3v/ys/IPOv3PiLzrfeFbNXkfGXwdZbqa7rp42s1CmHYxuvO15ePL61ShYK8msekNfm9KBFIm+qyTgd4hT/ti/NC0h3JEa33iInrp4sM3dzjWOlv2qBlXASofWwvVak1UA7Jt8Q00Vk2r73PrPGqCkRbi9oljBzTZAPu7GDC22Vq2pFQ9t1tbqUXXMbSN0GiEeWcBwiqtbb2u3aSEWHHSi9T7nmvsrJ8hydn0d1ePQEHtBZbwPLDyFiXbpjrfk3hvhwomvb2/fveVPTZYcp2/A7Qv3ffXgsOqoQzbEiX+/Fv2pLer2HkvJVonuQ1vef65u69ZAfnO01Fv//kmnN+T+N7mxZ4/Y//+I9ue3/7t3/7VUeHYOKUB5SdJw+5rqQ8OY8nnUL5oK6mbuDcK1zII7LBPn6S7cSDO9oscjHkxW1RdWCMdJnyywN2OOyiuWotPGDcaHanO/39hFvCo7VrvMH3SRf+Tiw4Hx/L8dSa/Btmym2479ex8zlRX/i60vdRxcNs+837b+LVGFrfyXytNOT5/SBwEDgIHAS+BIETfP0S9M67B4GDwEHgILBF4NcIvlZOgMrhc0eitIHjO5/7PI2nTWnaFFfze+J4oXMgOUHv1v5knZXDwn9PTm+uW2OljXm1idc7u/uA2B837pXzyJ05vvl358kTDH2s5Bza8QDnpPHcke747ealsapyzDsnUpp7woi8x7l52/QsrXe3HndIpTHIQwxQ9kCnO78sC6j3xxK+LWiJEpbL3NBurk0lH1Hu8ZI1aNlwHQO/e8/ug6yCkwysLTpgBCEmD6NUuwJtHrhx3F0+E2+rBLDakrfbvxl8bY4uOcD7HFrGw8cPA/J3M9PKs5Y4jx1PvkW37nhUzlA6DGcwf8zdnZNJj1J/a47tvVkWeNCafbFdtea7351enT9GVhjfnf9m0KXIkJLd0gEDD772dY2yiMJvBq+L8qrk2z5nBB4qu+HlaJPD3N8VHYWL/uvZSJWdK+0qylN638nOp/6r9/qYQ1aSHvFAvtac+MfHIA/STnhml+gjPpYtkQO/ZaVHfroxmJUzfyfjxGLaeCsHPzFDoHBO5ebu0WTLKhs+bVcIcD6leynDzHzFwRnZAZbJZKZrz/xUsId3xdodzM7Lkrsmz7ILy4EX2DMv7y/MOqciYEi+SXpx0m9U65i6RbbPMlgv3x4hs1f2aNHLsvFBp1UsWtn8O/tz6a+6KqAIPpF2rBhNG5LmnHR9o+N//ud/9qoRP/zww7SznS4o2z37vgm+3ojzfEyMKhwrfoh8aXcD+zecY1PJ6+fO3+fOv12Hu43f2eaESfuN3/ms9FHR3nGucPe5tL8ZfE17AGG84/f5zbv5Rna+nDoz3J+bvsV8/AoLjrOjf3+G7xweCqM9keyd4OtTqTntDgIHgYPAQeBzEDjB189B67Q9CBwEDgIHgc9C4NcIvtK587kb/s+a/Gjsm+bPGZObwycOCXdOPHUo0EGqDfSd48axqObHfujcEh3kOHHHhJ57sEf9+YbcN+x8j2OkdW0dt+bwmpttlay1E+p08jylfeVs2I3VntGJ7mtsfapfL/XsNHE+c0e60835zMvyUsZ8DXLOaszEN8l5wn7av3cOlju+T06X5TeUx036gs6XFpjq4ynztWUIfub/erlGZbfKER2cmuxWDiEvDazfe9v2lR4CtMLnkk0p7xGc8Q0XBqNbVqLwJ6/z33pOGs8+kEXE5+QxyW7LjlMm7vJ8ZE7qNwXuhE/K4Es8o/Y73VHxGu85nXgiCOE8Rswpj5WO4O+SZZcdn1trxyCIl+QVL5N+89/I+lrwwJ2DClK0d1hGNM3D5fXOXpC+nedGNhwDtnNcKw8qfNy2EsOWUdt1JAI90pluY3YHDMRbjTd9PPXHtbgumnbLgsrOB86TyT5SNwmzCgPq/NS36+OdrRZteNCA9ob8JR2jd9rBitb2u+++m+XuyT9pnhe9NwIrPBxU2XDprz4/u/O1vUNae2ncTk8r5av5Jbul7PA7+/Sqmu1ubiwy0VC8xb6dRstcuV7KcPHd4vav8xYC0c7bU3eO8vSSixR87Thbtjvx80oT4iXPYiUGjsPEzDLI57osmKo5iRZeMtlLOkvWKj6jbp1tYU8TD/s7mouwv9A3BF87P4YS/cm2JbkXpnxGWY46Llwf4HKr7wH+7nLuz4iRnjkGXJe32dmYritCtYTFzuC7x+eiuSe5d4xIV18jceb3V4UTdXzSKxyL8pHsybQ9FsR0XknjUFe2576/Uh/J3lW2rbIZvibSwvc8lVyJ/1xuqb/JP0muo+4Ihyf93VN22CXx/H0QOAgcBA4CXwOBE3z9GiiePg4CB4GDwEEgIvA1g69pE8xNITdrX0qOyoFYORKS08Adg9wgp3vu3DHlG2qeVHYnDDflT3DQpjk5HXzjnrJsNDc6Zn0DW23Y2zvTYWJlbYnv4kzEnab63WnvTqjKmeC/+zzv1kGn1G4MrmXnhPN10nGRHEU7h5do5/RN/NJ+YyBC43qWccI58TsDUk/4aukDp9Kd/1wOiI+3TY4jlRBWtuiUM5XsVfC1dzYyiFoWXhG0n/Px++WK4GvHbzh8KMO8T6/SN20s3qXV/24lZYdj/eLICqUhfR3udCNvOJ8Qa/WTAlvukKRcdLyZjYVs3NkOgSx3Ei59FVmUxE9ZcsIo8RN1SNI57tRb+rcs6irQR8ek1iTecx1N3fXEprm+71mjyhyzuw0X/N+99OwXri/J1xIMR9ZgH6MIjrhOmHwXsg6rNZIu3qbCOWHJAKF4WGsWXVg2l3yeqgW4Lvfyps5j0q38PemTyka6vSC2vg6nn563dQgzBVnbb/p/4sJ5tH83/Nr/GGAVzuKflqU1s5stY995Yff31Mc3Lzk/CFsG+JbvKmQfLjI+9Hbqz8vNV98Cac6U91dT8nqgh7aY/SV+eBR8pQ4cct9pMwKtfW7vX4PSs3KCBW+dnzoW6c5bBAWJs3jBg4YaT/ymTDvxyZQtnm8KnigFtjnPqnQu+V+6jpnASXaSXUu/RR5BhykA77rCx6c905gKFLd58xvB5+T2mXr8id3w7wzyYPXMdVSbEw9vLDQqvpme6nK3s667+1hDrh0L3u3L9yq75Otynes6MdEtzXfS9EGJ3aQDnJ/JA9J5vj5+P/g8+bd0UVo78eT3RWWTk7qmXuR7nHdFD9px4lqtpxo/yfvUC+Nh04/UefOQ4ziI+9333x3/eAL4/HYQOAgcBA4CX4TAMS5fBN95+SBwEDgIHAR2CHy14CtKkbnDIDkkfk2q3Dk5fNOeNsZP5rc4DK3EEzeq6n+3kfcNaeUguNv4uyOAzp8nzmW+zw2+NucJO27c6chMa/A5TCchHCHOPxUtKsfrHe20Bnfip7U/7Us4JwdJ6sMdH2pTyU6aK3nBx03YVH24fEYcNsHX5ACtHGczHjq+bqdTEyBNB9HIKqWzsz3rJXFD8HVxTsKBT6ewj3cpGaqAAO7bTM7NPl3c4Xop82pZVztefcrHbMd1+L25d/SoaMNMpMppSZ5zvqZjPQUKXE8w+OGO1TROmre/R11e0m10Ll3FdSwYW/aKnnmQMTkxqTtnn1XG2CgJ3Nu1YFBR1pPrmcFXC+o6TTi3WRo1HJR5yoOeKZd0EOnsNNffvZ+PLy/vv/l0F2X1nvSReHKnC5PNSbx8R/sdn9/xVcKk4hHOY9Ff485W2Ue933BrgdcWNGs4tOArA6ytnR/Ymd8fdq/kzt5V3yqUtySzlf27s4uue6q5MTN8Z1cXXYTyqJV8OO+VOgGHVGZp9nHg4dUkfIpaLraGVRs8s2vc/bzMDd6fjh2CoZ1n+EMAgsFRZRvrcFNrrjLGS1by+/efDjQh0OvfJuJT0mz5NzJ/n37zUm53+rSPDT4uvzOmEBpN7CqB+a1h7Xmginwueb28l5jRfpMsi9fu9Eh6XtnJZIspQ87flEdvl/52Ot59o3Ot5J8pl0MmJUN38FE3Jt18982T7NtOxzk+O11T6QrxypQXu8aA6+BcpL9FsztdLHo5v/i4SY7Jz84j1bhuTxP2aayE4fJNgnreaWyO8+133x7/+J3QnOcHgYPAQeAg8NkIHOPy2ZCdFw4CB4GDwEHgKQJfK/iqDSOdztzEa8N253B4Om9uFNOmk5u/NGbadFabV58TN7V0FFUOADpqUrAg9S/sPBhQbbTZx85pww2/b7ZTHz735BhTP3Q2MHOWfOAOqPS3z8N5J2Hi66r4iNikDKodJhWdnFaV0yOtK83TM3I4p+SUSM4adw62Oe2Cr8k55Vi408V5kWOWzisEoC50tPKrel4FXz9VHHz9VO5j8qtZAWM4zC809PsHFcwaDvHqXlje59fm6cFXl4kKywqnnQy7o5vy5bLWx8XdlM6DlZPL+WXn9HU6zvnh7tgLn98EDZMuIv/peZrXUwd1pctm38iME2+3d7zSgNqnMoHtvZRBzbFn8Ex3M4bsaKdxDw6MIC0zrR0jX2PPPnr/eo+v3k+4Vnbas+uoA6T/22/McNwFSz0zTTiTp2hXOp5t7S0Ic5PFRdsi+UsZsQmzOx6q8Kn4ljixAgFtB/VdC676na2tbcP/p59+muuvslt9TeKRPoYH9kKJ+QrbJ3a1slfTLiJbc+o/TKrL2LhzeulrtHkSsKENrgK26Xst0W/ypNkR192dT/1u8XGAiJUVFl78pGzm0EsGqUrjY2IaY2cj5v2JKOncu1CZfGC8YAWZ8v4pEx2T0TfpsZPLinfcZlGPVLyUMlrdJrjOVF+uT5ZvJRy+Ujs9b7LHOzn9G8v1zW69bFthtqPvE/2T9J9j4gegHBuu4fK91jtbg9ukQcU/4h19W7Hdzha5Tah0bVXhhfR32nBcr3r0ROe195Ned952nkl0JP97+7u5aB3qQ98WlWykb5bU9sI3uA/a5aTimcjPKBsuvqDMJxq3307wdaddzrODwEHgIHAQeCsCJ/j6VuTOeweBg8BB4CBwi8DXCL42J24vYzYcZmmT7g6V24k9aEBnEDfP7lSrHBXV761fD/i4g8A3iGl93DjTwVVtKHcOAd/c+wbd11xtttVO/xWGctRw854c4cKG76sdHTfc9DudGraerZPwdOeRz1nvsB3XkTbxPm/h5HPf4UdnXMXrXLPTtQpgaO7dqTnKbjGwqnKUT/g7OW3ceSqHys4h5HJFftH7mqOXy7xzoigoJSdup8Eoycp7SBc5tbtSu1y0Mr+hHCCdOZMG4306b/uaPr5mA6mv6SAcZc76WhWoRZDX5z4xldMbJWbJK2qnefGO24Vf7A41ylrDXaVZm1N4cdojoKLgqwLEDIa5bCb58Hn73Plcct36UfnTJNsuEz7G5MkRfEhBcPbrMlXJn+tkyr3rkZm5ZsEqlz/OPenVFChwWUxyRdkT5vqt8QvvIk6yTflu73V+ef/NDL6K55NenfrvZWSajx+qOUkH0M7JhvIgDjPKaGtEB+kQp98O884Hw4lLPiE9aT8X3T7knjxN5/uuj0UvjcMfbj9Jt5090jPnR/1OmSXW7TltKeXKgwikjc+d7zmNk/y7DkjvTHtmAT3JoPRS0g9OR87BDxu5LnG7xixQtRXO/BbxftRG8+uyE4KTWif1azogoyAwZXjaFRuc9qfLkQ5MKPPTsnl1126iq+ybxlKbJ3RW285/yIalbkzfM090Pmnh/Me/qRu5lj6uKmgEHhMf+N3Zvv5J03EgSLzn4yr4Sr1Ge9L+zX1D4ifh4nrlzsZSP/i/0zicO/U71+73uGtOO93g82x7v6mrcd/zbj0JM/KCnlMXErf2b+oAXz/HrnQX9Velu1zHUa+kZ8SP9qayXaSF1kC7l2zpBf9xCCnJNN/3/omh5pq+IZK+c9l2XPh8h7/TgIfQnKb+9wm+3iF0nh8EDgIHgYPAWxA4wde3oHbeOQgcBA4CB4FHCHyN4GvfCBelEn0z+WhSCBw8cQRok86xuNms+vDN/S5Dh31ws+5OFK7PN650iKTNMN+9c47682qTnDbKyXHA3xoOVXYX1+trpfPh4jCDc5pOATqIiav+nRxHzkNcO537T3jNecYdMXd9OC84tqm/HW2db5233bHkDp+Eu/NaGr9ykjj+Pr7mJz5jlh/HZTYkM1aZKbQ43Efw8uJssnKLHV+7Z3TBQEEZBFEXOWsOQ5QI9pKG3RG4pNO+BmGJ4SzrODpuTnh3ICY5vDjlRqZln7+CjlZi0vlVf9MBLh5sz6jTNB5l2/UG6Z101E7vaI3iyR4QLjKpFj4q6KfxyWOuI7l+Ys4slKRXmLUlR67LjtMn6c279aXncnZOfJH90TEkPxb30lV6OOkr8lPHRTtLy7C90wHet/Bp/xX/7XQL8fV2onE7TOAZREm+o+yMcqp3fHvRKYVuED9TJog75+A86mv1gwjVHJJ8pUM3Gs95iXpGc6XOSP/e2Tj24XTw9bttoB7ycaVXF/sSDrcknrvTQWk9nh3e2vDQkH/L6Dl1Wg8OWIZufz7ubxVN1M6zYFkqWDqJQdqFdrBbfb3wBk2ceS+rlTyWHtHdqm43kp7f8oEdbph2EocXnP48UJT0AvXpLpM1ybMC2U430aCyL8kW0M5oTpIr2RSN53ZWz11XJCxdj/Q20MHJFjumFY4+XpJzxzjpe+nyyhaQRycPDxvFLEq2ox54ghPbUK+6Ta/skc+dNOI7fmhA2KZvJueRpC9oD7n+XXZpRc+kux17yoXrYuqtaq5pbNLUvzESL3rmtMvqE371Mf17O8nSCb7utPV5dhA4CBwEDgJvReAEX9+K3HnvIHAQOAgcBG4R+GrBV7vzNG0Mn2zE3rJ58829O2Z3jh9u7qtN+m7e2qCmNpWD9YnDxje+WuMTJwDbcGNbOS0TBsk5R8eW1sA+3WlOB4A7JvTMg6/6nU4yZ+JqHT6nHU3ueKQao5oLaZrWmhwgTlOt3WlMLNzhxX59TckJpTF3bUn79G+f55RZu4ttzrW6Jw+T9wCoMnnkpCcm7qScz1jycdyrtzidzVl9KVE8nNwXbEbD2dfLp2BTG5uZNXLSkheTLJH2cmDN/yL4OoNaI6sk0bT1XwVfXaex7XQsD+dppecqvF2+nTeZBXTRMYZpKjOq/vgudT3n63ou6SLHvOvYQUufe3JeJx1MDN35fCfPk7dVChSZQ3OdxT2dyT4kbLSO/t9RUnOnM5KcVXxBPec6jzqLc3VeWuTz5aVncuu3dACIPOGy4PRJNsr1d9LBrqu1NucprnkXlGn9teCrryfRkAcB2vOU1epy4by60/tP7GvVpsogJd9NWwCdQh6knC18gQMHtBu9bxy4qWxr4gXStmWtqi/pE9JVv1X8yUoMFx4aVRcqPV/JlNu23g53oaf7yGkXX5t/Krnv98BK5vUO8Zhrf/d+e39sWpN/E3R6mZ5yu1MFVFjpwsvQUocsPKmxipK3fM//7fzpupC2hrLH4GslX5VOJv05PuXWMa1kqtLFlc5yG5T0n9uNXfau90c6qyQz27h+p06mzFW6+vLdUNwnvMOFfZNGztv82+edaMh17sbfBV/9m8G/Q3zcNK9qrkknPuE58b3bRvYnHKXDlruuN6XLK/4TljudyHe//fbc+brD8jw7CBwEDgIHgbchcIKvb8PtvHUQOAgcBA4CDxD40uBr2yx++OVDzwTzu6h8o1ttEqtp3jkzdo4EOjnosHPnGjfNdBKyb3cAaFPqzqH0t/pJGZ53m+b2nJvz6qS240AncRUAae/I0d1p2ErbjXt8Ktxbu+ZgoVMqOSzozEnOF87X6UG6cR5VO3dWJOdKGm/nLCG9fT7uDFE/DcvkQGvtd455f6daJ8f1k/l8p8pqdAw4J3e2uEzw7zTfKtC18IHdD0e6KQtROsSd/MpaWmR6ZJ/OfkZ51P63smZHqUbNw5Jmu6N78ssIzCprdaH7uDOVvNyDJKNDZYq3dxanFOTXZXS2w/2Hc0zc0ep8KhnVWNIRpKf4VwEDd74zwEPaMzgnXN1BObEca9V8qEMWXktBleGco0M+ldDlWOnf1Lft31oLeYIlJNt4v3z4ZSFF5YykvqaDkbZEmCtb0/WGOz/5ruh3yfL08pnMhkapUfFPsjnJpmm8ufiQ9epYkLZVn7SFpJGwaH2kihIVX5Efq+oLrvMru0hZSTi5TLpupzxT3pyO7W8GHlrbSqe6fnd9rSBt64N3vqZvKWLM54tMY5FJd5OPqPMu/DIezvlb4MttBLFP/ZK3WM524TPeuYzMS9JpZ6uItd+7TCz8G8VtJbGYtgqHYUSHqXfHncQVf0lOPJM2tV8CqiPLVNgttEgVEnDYiFm4POjipWddLlPgiLLU+efDa2ZuyqxUf7ts4K6729UBqo6Cw02kIXm80q3kNZdTx5f9kadEYy9pTBvHdSVd5mPtdLLbjcR/fF84OQZ8L+nfnQ7kM/93wk2/0U66Hvb5aL7UOZ32LaN87D1cjySZuNNZlMdkAxxvl3/KV8I90cflRBhWY4mG3J+1cdWPbKbm4thyzs7HiS+SntzxpNaY1kVbSN2Y5GAnG7vxl2/+4An/5ptvjn98Z2DOs4PAQeAgcBB4EwLHuLwJtvPSQeAgcBA4CDxB4GsFX+U8X5wYlv3wdCP2cN6XZpUzwjfQnKM2we6Mu9vccoNfOUvobPAx2X9yfHDT7ZvU6l1uhH3zXI2fHCR0WLgDfOfoFpZOGOLgTpadE23nXKrG8N/p/HjaX3IAJeeQnB7VmirnX6Jf5UCpeFfrdB5L2XfiC3e+VXybHIv+7g5Ld67RmTXHxB2rvf0o/9ufIxNQc18ya+BUZrDU9Ys73hbdhKAWMU6B8v6esgZRDpjO2Y6P7uodzmjKw+QVZAFPh/jI5nCasiSh05D4t7HTIQvRjDgsazFhSZltlzmNwwS9zxAY3PHYzqnr+tf1ss/D1+y6z/Fx/af+UynD9q4HDJfMbGTftHm0trsDCBy70uUJ5wUTBKJa2ypostPzThsF4ds7PTNw7Djb78sBD+Nn6i+VlpYTXvqWvzv/kS9JZ2FZOY/v9CznJRx2gV+3Ffw7OYY1P9fJiRedH3ktg3QB8Xc93vrUfc48LEE94PMX34oGxHH59zjcoYCZStNWeBB3t107DNOapi2w7EW3uf1d6flxSKaSYdf7Wv9FhnGwwfV8wpXznzyLQ0TLHHXwZtgxBTjVxnX95HVmjIZgacOg96G7zhMm9h6zYee6cPIorT3R0eUpyVfSyzN4iaxlBq1lS7tObbbr47iLenwHSJ6SDHI8l8O0hmSPXP/QTrMPVqToPGXXDbiMq59F3+Ge3KT3nO98TZUd80zjag2JPm+htevkSj+6Dk26nHOd+iBktFb0T/rN+YI6IfHJYlur7y877ORrkwyX/BMqiiTbIR5oWHjwNek86uO0th3miZ+SPOx4ZJGREDSvxhdOFf1oGxbbcYKvOzN7nh0EDgIHgYPAV0TgBF+/Ipinq4PAQeAgcBBYEfg1gq9p4yuHY3JY3DkOEs0+d9PpTg6Oqc0gN8E7p4XWovd2m9fKeXK3Jm1En2ZNVv1VDip3WLpDhHiRdj5OcnxWNJZz2Dfv/HvncNvJbnIUkq7VnKo+NQ867xyHxaENB07loE44Jjr4XB0T/zuN5w6QO/lLfTCrwXHq/Gl3dVa8QbmajuHhyPR+Up+XkoaoF+zB14UmyCqdmI2MLQYO+zNkvl7W+qkW5GuGv90RKWzpFOt9IDtMbTzD5/IO7ru+9BHuRqUOIt94duvCx1Yeeuq6DT2dP5z3n9hVzsF1fuUMZVB50c8fX5Ys1sTvO7vSxmOQsZKpal0ejN05HNVHcjqmeXsGWXufd1bq7yqbLb1PHvX5uN2b9gxZy3yHc/755597cEiBLvGdV0hw/cwxkx2l89Vxc52psaqKADv7daf/aQcrG5J0wpQpOac/vAaZWlvpVQZfxavSB53GIyPM2xEbrU00YxD8iYxStxLX7TcR9ET1feHrT+tz/XbhsYfB1zu7w7loHkmHc3yXif437I5npE49PjJip01R0NQm2fmgZXual+cyRgu+vv/UqPreWqo64E7nxLN+UDLJgPiUNKLtdlpRvpk5uuh1w496amKhjPwPr3aW9r363qpkmDyX2rC/io/TmtVvwlZ0vfQ9SlN3XWlZvpyb2yHnycnL4fAY33U+SfqX4/rzZM+8TcmLo2N/7uukHqvWWWG8oznpU7Xz742KptUaaJMqbNPvrledBmm8pKuk9/37KOk6YVjRS7YjYZ145C2/kb5uz33OXZfi2z3x4sl8vZOA8/wgcBA4CBwE3oLACb6+BbXzzkHgIHAQOAg8QuCrBF8/fOiO7N3mXxu8O2fdo0njRPLdRpAbS5+D5rJ1NNrpZTmlumMIa6bTNM2JY/hGnw5UboD99/bMSwpyfRyXa3NMk+NAc/KNODf5WruPMx2PCEp5RpnaVDglB0G1topHEo6VMyutwefgTgJ34idnoM/5qYNKYy9OzMF7HiTiOj27h+utgqd3jrU7p9mcK0pBpj5dDmYbBiVDOUnKB+VB/dFprZKHesfxW4Ksw6E7+xwZVf2AAzJU9JxZxLzXNc1PdJ/BjJEhK+fxkiWKwCHlQuub+DPLyso2s23SqeQEhniTAAAgAElEQVRDlkVO/ELMSHv+23l/p3dd5u76T/pQv83M+xHwmfpjZE5XvLpzJkuuXUdKXpI+03oTnztOsy1423VupZeoH90uEXPxI3VWDwiNTDnen5ic3C4vnu2abEn7zSshKMNVY8gmuq1IPCB7ttPFO52sPn/66aduF3lfbLIRO1vpeiPJwc4euX2nPqcNFc7kB/2bjvT2jl8L4PygNomXqrnudL/TwWVrsXehnLhjTr5LfU0M7L7QNHeXZ/Iv9aVffUH+SX2INlxbKc+6iztkQPJwRJfhIPsVPq4vfC4MvjIbWPIomfdywklnpexNt2fL+lECf6G/ZSpqzf1d3Lfe/8Zd0/wGmBUu/K51fB+4bUs8JX5JtsB56cL/ofx6+S2BvUDiEfFz44Xl+9evSGC2YDig5XxCXZFoKh5mO2ZQJt52ver2PemJNC/1c/l2sWzSSsdX7+/sLfk1rc15JtkC0tjXurPNeq+1kS7f6ZXKfnHdztPOz0lviF46eOQ8K9taVSqqMNnR/antcJre2ZU0F33jM4ue7b759pQdrmh4fj8IHAQOAgeBtyNwgq9vx+68eRA4CBwEDgI3CHyt4Csdg9y8JifmlxBlt7FOm2g6X9zBoL6SU7NywGnu2nyzj+6AslLL/jc373o3lUb0Tbuvrdok+5oqx8LOIUNngOYrpzoDesTTHXOegSPHsoLHnCf5gWOzf3eIJAdtckAkR4rzkPpKTpQd/zzFtnLmpN+dXyonj/OdnC3JUeO4JOw4Lnk/yep08g2n+V1Ar+Jdz1Sb4477WylrvBfM727t81EmLRz5M4sId7u2thy3temZQCMw2/rRWLrHsc2f96dyXq4nFGQVRh5Q8azEqTMQ/GU2mubX6fvu/euBjwGAO12THFGPiO5af6cLssuoB9mXy8vOUettU3YX8RNv6jfXoX3OpOlw6rpTcVm7BXPYd9K/nE8f/2Vkco6sNddV7ixl/5QtrV24TrlB+dNFb2rcTrSXmWU9eQrlfzsfjaBF17WNfy0odOHNIngw528Z0Xw/6ZuESzqQlHSL02T5GzyZeDrpb/H5znns+rbSc1U7t8mk9Y4ffb6+ppTZmuSgvdfaNr30448/dj31m9/8ZnaXvj8qnO/kLul99k85qtpWeCUaiZ95P7Xe10EDz9h0viI9qm8TYch3/dvEdZHktuvNESxzevNOWenqy/cEsh+p15fxUJb+E2FfdQEPVryqiHfzruGuA1JZXB3aaQeMeMf56Jy8Kfy0Xt1jr99F/2TDSGvZ3bl+zQtBWLWn7qWeXA4rgcF2NE72y3mtB8yQcay1OA8nm8e57uRKAaM29m2WMQ7LOCZJxjSv8tvJ9iDeZ/qmdn2ncWnnuHbna2Jc6bo7HTj7sGB00i20o04/54Hq29N18M6mpDnc8UJlQ5K8EWce+EuYSQbdHhOTZNf8my3xu9uPxI93eC66chySrvhjZ6snJkkftvvQv/v2+Md3jHmeHQQOAgeBg8CbEDjG5U2wnZcOAgeBg8BB4AkCXxJ81Sa9bRjpQPSNITfz1YZytznnOu428VVbbT7d+cC5arPJttyA+sZZG2V3iHDzmzaYyUGQNqjuQNw5PdwZwM34HR+4oyBtwqv+uFZ30pHuzJh6shmnkyE53CrM3fFQOZYSJk4r0mnnKKgcGVp/hT/pmfoX/Rt2uv+PfSa6EXMf924856HdmpODR+8/wYoBru7QHgFUBi+9bC/5kgFYvdv5JJQa1m8KWs4DBCg13NczMlIb1swWbetKQUTXRYuzcmRmeqZgx8ic0F5SdrYZgPZx+rV/r3fjTuyLsrDUWRUPzDVpjAFo0q+Vzk58/4QHnjhrXdeJr3mow8dKsl71E+2ISlLbfbaurx3fnf4UP3tQkrqSODLTgyU3tX7qQr1XBV8nPkMmllKpRrzWLw8YOD6u/3f2oNJLdCxzeNezi5zbPJOOZhMPSrhOc53sY+14nc/c7iW6LGMPmZdOJ/3bvx0btuu0aYG/8b9W6lnlnr///vt+4CvZ7EUfwRFOmdjNO8kyD0IkufB3/Huroi2DkaRxb4+7QdOcnH+c5jueIR8vh1JQZnge7EFGq4JqE/uR6arsU8rSPATUgucfP/TpdVzGgQmuifI/1wGdz4z3NmS3L5DvRfZUmhYHNcj/d7qe2Zuac2Xb/cDQIt8jI7+P7SenRkPnd+dd6r80F63F9ZLbGspdf1ZkvjoPJTlJMue05HqTTnXaid+JVaV3OMeLzOCQUiVzLjc+v4oGblMrnmjzk92r9KzoXvIVDiolXe70TXxCXuTcnX7xmwAvpzm6rUu6J9GdcxI/J9vk8prmkHSsr3ln1zjGjraUgYo3Jv+jNP2Othe7Fw7OzbFQtvwEX52Dzt8HgYPAQeAg8DUQOMHXr4Hi6eMgcBA4CBwEIgJfO/jqjgLf7LrTUhvPu40vJ79rmxxt3Jy6kydteL0Pvs/Nvc/DAwO7Dao7c3aOnLmhtRLIeic5Zz4Hz4RBCnKkeSR6e3YrMW//rhzklQOJDjN3rizl3cZ9nBWW7qhJjgZ3ZMTg2Y0uIW3dOUP+d56unBQMvj51orS+GUB0THYOs+Ro/Fz1Sd6fa7Y7RTufqDwjgq+LjCLLs69BzpkRsO1tvazfaMNx1W7KzHB8T6c/MpravBbsxhxV/lHvOD9JlzFIuhw6CCUc3dnudwl2fk8Oa2UHjud38k7snKf7u+NuwdTPHc+RXsLgjl+Snt69Q7lxfawxPRvN6aM+qvXQGd3+7Xqqkhm9J902ZQ1Bdvat+av9oiMskMLAvPcx+Q2BnDtaOcaay66EotsH6mC3cVUWJ+fuQR09k96R/eC4HMfp77zBbKhEc9fJbgcSRo6B49z5ZdzlyACb+lJ76RW3A8KA2BBLx0TlnlWaOMmTY8Z3Kllw3e/9evDVsXJaEDf1nfRmz+ofgUnXIXpGjGg35JPn3Mlv3Ra+e80M1XyooyWvca3Qr4sNReCU8t7HHfe+aszZr5XbV1sdxvGMUfKOVzsQRuTDtOYLXwCDpCuIYQq+XmSDQZahu5I8qV/SmH0ljJI9cNl1+aIudj6Kco+DX5XtSnqXutfnoL8rG9d+n0Gnhtn71yoGLnuuc2hnHeMp63YXrFfeIN9QB1Q2NWG4a+s008Fc6a/0rq876ZCdnknPEp9onNQ/vx2SvVts7bheJa2FvCC9kGwFeSTJYcK94v3dPJxPfO27dxOu5OlFHw5MEi2pX30N6dCRZzMvYw5lf4KvSTue3w4CB4GDwEHgSxE4wdcvRfC8fxA4CBwEDgIlAl8afG0dtywMOQrvnCPa2HJTyE3cjlTuaGLb5Nhzp0hyzu02tGmD7A4ujiunim/yuZHm5pcbet9sc+7JKeMBFHdoapzKqeCYuwNgOnNCwDfh6jhwU0+nUXvXHcnupEqODqd1akMHlo/Znu3GTXRpv8lh7fQRrRPvOk+x78oRUzlqnAdT4Kyi5c75t3vGMSWvlVPF5Vm4eAA+8feS5TfK6eq3yhF/ybCx0rBz7jgl33mhOcR5qp7ldls5V2UjKdiL0sedrz58fHn/zfvXDLPxzHXYxAL3/anMoeZw4TOUVfNnr5N6WTKkePfsDMy1zLlWOhlOQaevBxu03q4fkPFZ6bwkoxOzwvHmupxOtUpf7ZyBlOGkryT/bCd+1FwkP2zb2ijQ4BmqXAPljBk90rEMhHnmtM+30nHu0GRAL+kVzZ1lh6futsMO4k/KIvVk1MM4yED9mvQCdYTrTfImD/a4zk78R93oetL5pdJrrqeSPWEb9kM5J4akB+1fa0M9nejmWPq62nM6pne0T5hdZG9kwiV75Wu66A4rk92fj8x+8pLPUXPg7x4EJW7i4a5h339yf0hvL7yiQwqjKkBfw4ePn659ePmEX3t2Cb7izlIesqDskLdoP6RTKl3e6TZK/FLOJ87hTlO/w9mxY/ZtxwwVHtQvv/WE68zAhW1QSXPS3f+d+OQpfRvtFrkcAc4uF8j8lS3l4SJmQCeZvczB7mpP60iy47bL9bG/k7L2u+4dBy685LPWT35itnSFZdKrnGuyI3PuVvVDOkS0dB1T6TLKtOuR3d+kOe2K22PJcaJBxYe0LXe2tMIo9a056IqJ3do1B5f7pOd2epZySltI+ggz4p1spa810UBrqg6nue1yGm95zvaHFX/QpjjvU0ZmhZdxGIGHTmaW+MePL999/93xj3+OcJ62B4GDwEHgIPAIgWNcHsF0Gh0EDgIHgYPAWxD4NYKv3Ci741IbYN8kPtnwa9PGzbvWPDdwN2Wq0mY2bWDd+cqxvQ86EXYbf75HhwjX4O8nJ43Wz8yEanPrwddqLNLJnSV0LpC27szg3wx00hFT0dkdvqld5XS5w7xyliTM3GlGp9viUBwOds2TzpZEQ/In51PNjVi648nnXfGBy17iJfLuTgb93d2ciEnpuEFJxNa+O2VHpuAlC8pKmCmw4Xdq0omzBFutzG+fH4KzLhPd4eMliXFoQA7ijoECBbyn0pzrS9B3DDYdXiwNqUF9vrwPFqUSyQczGGiBC631klE7dhfSJcnZR7lP8um8U+kGlw3yfNINdzrGdb7r34aFSkd33mqB/RF8qHS367KdfXL7o749iDPXGUrpudw7JpqngkbMYHK6dHyRVS2a9zUU98BOGQAfiE+XIHkIviYb4vrAHb1854lecvzlpCb90r+dT2m3p8w9+EbgHH2+bgeSDqd8//Lhl2Wq/r7b3rQuroM2inZ2x9uOp+uknR5YvoXSfcpDX1X2Jf3u8riU0w0HYbq69vsgFdRDSXaWkXV6O39rzdRPxNDponbtv+mQBoMDvZ8hW0n/LbqhNW3B5nT/tmxBuAvTM8Q8WK/AaxtfPJjonvgmfQtUNoC6s7VhQNIP/fR1owS3v9vnYlUdPNt6kTfg8mQd1FMXObQ7r2d2telQfmckHRux093yRdak65hKz5XfU7jrlfbBbal4kfrkTqcmmah0jcu6ZKxXE0FlAMqe41X1cfcNsqxNfGHfUpUucr4ghr5+2v9FN+JAh8u800RrTjpGMsE+yKtO04SX+qAOTDaNdtn5YJEPHLbh3NVn+j5x3HytbW5uv2YbVBaY7fAt8v333x//+OcI7ml7EDgIHAQOAo8QOMblEUyn0UHgIHAQOAi8BYGvGXyV8ydtZLlB9M1j2twmBwYdBu6E8E2wY0GHjfeT+kqbam1o3fHgG+Mnzgp3+LlThGMtzqZxd1t7zmwtzpf40lFQ4ZywoqOxchDICUlatfF6tl8rKYu76Ij5zomSeLga/ym/OzbCNjlIfG7JWaP3Y8ms4YB5Oje1240rejofaB4p+FqtOfEm+TfRxmlX0c/7ducw568+6JztfDSyN5bM15vg6xIgZ1AVDntmjIpfUwC2PZvZORbQ6jL37pWvGVDp+FvwtdNmOG3veOqCp5Wr7bimALJlHXhW9KQH3vXMor7elqk19EnFYzuZrWQ70dsdl+I918/Uh66fne9FT/Wt4Csdg3fyKF3m66zkIeFEOVpkAU5Drct1h/c35QMOXepZ77+PLX6zgw08TJDuDE59UQbY987Ry/XzW2DKWxEgcB1I2nPNtAOLvEk+FMTCgtzWE9c53yKAU9IzZPvIQUz+9jLElR0XPy/v4o5X1/+O1y4w7XzEd91GaPxdhQivHsBDLjtbyXEv31uWxSl9R/3JLP+p4hF8Vf+9b9zjKV7q/4VcsFIA9aRKBus9zUX3L6sfrzRAm9LnAO9NkuUFq3BgRrRItOdaZrYwvjvEt3PtL6u9chwo/zv9X9oAy7DX/CYOrKwQMlWTbmbgk5nPkhXXhc5TO15M65iYjsn4Xa3e36Rp+EbwuWktzjNpjpV+TTRa9PZnBl+J46R5qJTgtKnsIW1wkvX2Xgq+trY8tMR5sU/JgX6rDkVSF1bfDa4/E88v+mQcBuFv6R2NXR2USnxerVH2RHjQJhIL5wvaLOmQjv3Yj9HWOC0r+aYO3NkPvr/Y6oEff6vkiRgvh8Cgv9u7J/hacdP5/SBwEDgIHAS+BIETfP0S9M67B4GDwEHgILBF4EuDr20jxLLDHMyde/6MG9jq37659E1xWtxuE8lNH52d3ORqQ5z69ne42dW/fXPs80mOIm2Qfb3JGaPftKG+y271NXN9mptncnCzT+eIr419s4RWCsAK4yc8Qgei5ls5SZKTxWlI2tApwXXqnURT54/2tztZ3OHAOWiOxC/xya6d5u30qEr8Jj4T9u4oIbZ85rw1nY7B2UuMiAUzVDm+O4rUrpe0HGWIW3vxlWhFHdB+Y/CQAdWO14jSzLKTcAS7U7cHJm3cT8mon+5k45hzTp6dOgLJLUib9CBp3/uYaVKfsnJ5l62wdUdlpQ/d0aV5tv96iT3Kg9OH2Waui9jW9SJllnSr+iANPZjOUpVJPsgjwjXZE9cjO3vkgWyOS8x5yEQ0qsbW3Mj3fe5+H+Xgh6mzEMR3W5Ky7apDBV1n4V7Nyg65XM4xR/aL64Bko4Rfe9b4rWc+jYCiSjKT77xSgutSx84ds+Qft6G3MqL7n0NGrNsC5/mki7T2RteuuyxzTnxCjNq/yXPU6bKlF9kcB7Fo2yhr7M95LulS2he3i0kvSFeSHxLWzrMuH+JhlhrWXNS2l/QO2d09KDqCRtRBWi/77vPQHZ+4m1XviQbffvPtK6+idHBrw+xcL4vva5x4eSlY3DW+lNvVQTUc1NA3WaKv6MM2/N7gtwlxW2zN4J90p7jbDwa1Jracs9+Nq9L7Kkk/yv7PMqKDllMn4y7a+R026JqyZ6kPJE/kPeokDzx5u7Yeyeqiw1EVYMETgc4FWzskRno4PxPfnY7x73LqNv+362Wt5WIzoOeIk9tWyinlf6dP0zuJVtV3AGnJeXt78j3b+TuUHdLDaUPZTvLAb4dq7v6N4DR23Npz6mjvV3NP3yK+5kRH/74hFk6TRF/nH/9e2On1yn44fckvFz7FCRYd8umYffxwgq87RXCeHQQOAgeBg8CbETjB1zdDd148CBwEDgIHgTsEvjT42vpvwdfmYPXN2Z2jIG3Ud+9wc5vGSk5AbvbuNpO+WfXNtDbgzOrpTjk7Vewb2aofbsa7A6g5alEec7eZ980zHTgc/3No4s5L4sHsSsfUnT4a0x3qem86p5Hdc8en6bk7WoSJ01F00/juZHLc3RmW+K6ildPenZjOL2lOibbeT+XYSc4ntq1wfCKL7ihhkGzBHHeett+dd0gPrl8OG8eEv6f5L/xGhw2Cr72PUGp46W/cH7vQMGTqtH4UVJ14h8zX1s9yx90uS4bZqQwCKVigu2hVYrYI6CSsJt1GIGCWoJQTGZliLjuevXzHP+SROwdrct4tfI0s6J1sU486b1W6ijzGbGY6DV1uxEPtvw1D8r+Ci35YodJrLkvSvYtTNZV4HR1OHWGZ4go2+bhyKLvu47ga2+W6vxMOF7htIY3cju34kjRzG+662Gn9xC6kd1xPJp2UeEnzSTa9y/uHD0uw2dfN9xjQYfCVgWraZP3bvzd4IMNlyu1Rwlr9Ok+mbwri7fJNXVgFMPg+Dx1U+Kt9uvt48grsTfreae2IUZJRYkD853xbMiuy0JUJu+CJecjW9DkqiNcCr/q+o3dn9L20HXceknf9u0A6jDwmfb0LviZ5cP3qfO7fG0sGNMv4jxLQzifKKCY/a94eVHc9kuyE87X3S72/6FQcGmvvCKdv3n/zqZJMuz/dDmS4XaOdII+w1DR5I8kYbVDSj+23FHyt5JK6M+lfzSfJiDBPON7pAdKCOFW2784mk6/Jq76+aizX7UlXO979HfsOSrrU7efdXBMGT2zjTs9WuPo6pfMou3y3wom/Vwd4kr5ItsZp7TLBd1xOe1s7xCH5+u67c+frTr7Os4PAQeAgcBB4GwIn+Po23M5bB4GDwEHgIPAAgf+p4Gu1CbzbWGozVznZuLnjxv1uE7wb1zf57kClM9Q3k+50SfPTb8nJofefOKCqNVSbb98sJ0ePNtnMsnVHVNpQT8ealUPTGAmzB+x6aaK1VYFAYivecb5gZiUHoEOKfKe13QVa6OBxp03l+OAco4MIZafVNjktnLa+dpe/J44szzZI77BcoMa4C762dnQWX+gzSv2yDOUSFNRdsQrm477WRR79flW7R0/OzsWxHEqS9gzZkXHFEpiv3b+Wf9X/pvOKAWm/086yiBdZR/BV82ImUJKZSld0fhpzdz1Ep6t4pcqydT1F/eKO88SHOzmvHO9J31cHIHZO09JxLZoiIC3azsMigw87v358zVSc+hFZjs6/ab1c5865LZotpVYtE3ahqQK2PAyACbgeIq5JlzpfuK7n3N0hm/pONic6XVFm0HXizvYn2+Q6PfG+/5Z0q/fjTnS9s/DL+3cx892zGj2zjjrTD3u1cXom6NAbbksT/0/cEdB32nHNuz4qW+L2KtHJ9bEHaZMszLmMzGvSePddRJomW8y7RSftPuLKBOnyIUuaG7NelzGs5D2rGfT+P7x25Pdvaw1zLSqXj8NDCgzNTHdkivbf2p2xU/F8GiPZY9dHTifq83QPbXvOahY9s33oP+cB6co2hoLtTr8vCr7aQa+dbRGtktxOGRr2nt925EnXVZ2mOLTltCT+3qd4Ttiks2GJNndyVdFXtInv497mSr4qfe7fgU/sQOprt67q+7Sit3+TuA1xO3RnI/S8oiGxfYKf2+E7ffvEHom/Nccq+Lr7PvLvL/3tvKPftQ4f607H8Lnrr2VMfM/0sYaaO8HXO013nh8EDgIHgYPAWxA4wde3oHbeOQgcBA4CB4FHCPwawde0Uf7czfPd5D/HAXG3qU/OAm7eU9mntHlmP75Zdefq9JONTAi1ZxBRTp/k3Ng5zHxznRwRFyfSyLTgxrf9u82nysTx4AcdHNyMq13rj/0nDBLdF2dgwRjEKDl2Lg5OC2L6c81150RoTkfRrcLYnb7OaxWfVzxJR6A7QFpfxL3PCaf53bHCNVfyOfkkOL7dMVM5sFL25BzbgpVJVpWZ6Hda9vEQyJwOaN0FCEd3p4OCr8hg6msY2YPt/crpusj2yGBd+HJ8rQvzPrd3a1BZTubJ93SgWwBWbTq9h9NeTl7qCpfXyrHmtE78Rezbv6ug+ZJBbLsU6jmXQ84tjS/9QVyTU1PYpPmV8oUgOnmdOnbRiQhSTYxVQnQEX6nPOrntoInLm8v6nV6bPBuUxHIHJXmH2dXhnmDqXOplzZ9rqnSg08dxkB5igFH9k6/bv/3QBfnZyzHffRNQN961XXTHZqedbIn4NM2d484sZJQvVX+0rcKpBVRdD7dnssFaX6s08u23r6Vx3f5MfEMJVNLeZbGyu5WcCgPSU33uqkK4ftrh6zyjMZP8LvMffH+R56GTFx2NF1u/qmjQscVBFZcPx2vaqGZPVLlgBFG9LcvJS8aj3sYdzizXKz7QHaKud8gDbmt4sIhZZSlT2e2B/mawv/Hmf/3Xf/XDAN99+92nKjBYe+fhEdR2HtT6uw4xe0jc0nfBKzlfhWtXOjkd7Jrv+t28oQpExaPiI81dNpPfNpqb69JJb9PRkjdfb7IVlzb4vknY0ZY6TzqvJ9lbdFu495r61+dW6ZHtnDBGRQPqn6STnIcdx6QHk47Sbyn4qjlI7y2HsoaO9nlQl1GH3+lDyk9au9vAyYv4RqAuu/CBtdvtWxf9aiX7Kz2fvolaWx7mUJuuU8fhpZ6JDh1x7nxNFvv8dhA4CBwEDgJfisAJvn4pguf9g8BB4CBwECgR+O8Kvt6RIDmffKNZOWDSBjI5H/y3tFFNDiduGN3BQMeXb5zV1n/fORKetE0b2OSQlDPI1633pxPPSiXS8SLHr2/0fQPf+nKnA/u5c56w/0Rnp1XFT3Re0RnGNScHBufa/i1nGcel48adSZVDIzl3SCuu252E5B89a05OzU//TU4QH9fXkeaQME3zT/hRDjg/3qW1Jga9ZutUTqkZRB4BLzpm49xRuvHCKwyMjsmLV4m/HNPkY9J8OrJwF90sKam77YbzXX2Jj8QfDFzSYcx28+7bMTkGX11OvoSOLmfuWHR+1xpaiUY5woR10t++9jn3kanF5+Sp0qkHR7XzjQd8lvkge/hOl086ubPSglma++xvOO0VmHC6LE5MZGAza6qPbdlzvk7ShHNllp1KZib9QBnf6dREu/YbDyIRg9avZ0r7QaIoS7izmTp46pOUeW60qWwBf6c+d11PfUX5oh1w3GTvKn4hP190wFiz29bEm8K8BVv1Pz8Q5fqYAakkS46Fr3/quYHzzoYt+nM44DvtiqDYPIjDMr4oqe56wHUQ5Uo8ovV0HTDKxS76Fodg5gGckGbY+mnBV8qw68iK11QWecqUbA71BjBhv7QrvX+roJBsCAO44hvqAB5MaZjoYBJl0uXj7htLc+Y3SOvvxx9/7Jg1Hm22oa8HwdfqzuPWTkFrv4s64U75oC2hDdZ7apsOCKZ3pXuruZLP0zycL/XdIzvp71xkCnfR+xpc97i8d/ltNB64Uzdx/ZWNlqy4zarGdb6pdCbXnDCT3qnsQjWO80b72+2ur8nlttK1d1hQd7q8+CHTyjYQZz+sRt3r+PP7jDxAu+vY8Lv8iS5zOtHeO/8kHUZdXNkN/4ZJNqT9xkMe1IHt2Qm+Vpbo/H4QOAgcBA4CX4LACb5+CXrn3YPAQeAgcBDYIvD/h+CrNvncsKaNoW8KteGbzq3g9E0ODW7g04Y3jc0N6JNNcuUoS855d2L4ehRs0mbXg4B04LiDndjSMcGNc5qr/8ZNu8+3wjgxduXw2dGpEpCKDjsnFTEQHzj/+XjJGcGx2accn94n17fjr2rsCoPkGHOak3fv+G+2fXm9h4/ZO8mZswSjOqCvgfHur7cv5JlpNrIQ55rClzSd9Fy7+DI5sTj3hUeRsZOcjEswBBmVC+YsL2xZBK2KzpQAACAASURBVFuaWXCKmU0uRzsd0+btwbKkN9tvDA7L0UsnH8el8479JZ2wdf6K2Mgi9P6cjq/sMjKj2vo+fligZBlMjl2tJemDSt84r8xMVWTPTllB+rYHrdzpqDXNTDhljXwacAlAsWxoCoh5VrqvkbiIR9yhW+kq6T93DpP2/m/yqP5dOXmpX/29ah16Z+rIB/f8qXqA+C05tBnsEs+Tdmk+tMPsW3NM61a7FGyYtLLSwt5fsoWca1+fDpg8zJhyWqiPRQeH+7MXuWOJyZfXigQzEBnk123TJfiKYGcPWI/SuKm8a6fxGONzvjcWnWMHJ2alAwRiRT9msvbf2nqtOsPUb+EAwpQNBJv1mzLG5ljIxr3YtVB5ItkwrtOz1FQB5JKJjaoUsttuu8knHZNQoeCCsd3NnvSEy9ZFr9iVA+xjpwPFG5UMUb8k3b3oEKuuwHVuvz8s6zRh6vqEfadxkh5Ovzlv7HTUnQ72OVU02+FSja+5cw0+d9cfbseSfZkyiW9M6rDEi85biYccK+dXfWcl2Uzf+1y/f5NXvMB58jtY9s55PvGofyP4t9Tk1SJb3feNskOO8Sk7fEfF8/wgcBA4CBwE3oLACb6+BbXzzkHgIHAQOAg8QuB/S/C12uhys1ttUH2hO8dI2rymDbwcJ/qvNpFpDmk8bl5382P/lVPEN/RpM+0bejoyOEZaj29sHQ+OVwVf6Whq7bmJvlu/aOzlFZ/QtXLg3L37xNFD3nPHRCVcyfmQ+tm9n/hA8uHOjGqdO/67w4bPkwPO10P+Yfsk09Opj+zHO77XcwVX3Um7zDeU3pODl3fGytk+6Tocv3L2t997sE73/eFOPQ8Ip6xcrt2DXpcAqYISo6zazvmfMre67ClYQacggnqLTCMo0ccagYeW9aV5M4tDv1HGZ2byyOJL+jHyQlH+lzxVrZ+4LfomlQhGFp7WRzqRPnIIzgCI3Tfq+jfJrq9V6xHv7YKvqT/nqeTgnU5Ry65TW8nJlJ+RGVXZ0fQ7x3XboTWSFp413vhkycIbgaDUV6UTXR912fzw4VLm+UJTc5DT9k8eQ/DV+c5p6vwvh3gbV5mPDXNmKDmm6W+355Ql/tv1rM8vVU7gd0Glp91WeOasfw9U9oz4UU/xd+kqypSeC0PpXs1jzk86uhP6tQdfE4N3yj7UAZ/Oi7i32SsPTJvAUrQIqKbSts6znDN1gOuQ2+Arx1VVBeh42q2pv8adiP376937V3xwP/SCV7GuSjc0bHoJUNO1nr0tGZRdeTUoryXZZ+lQ3N3IA1POG4nPnJeIv+sq6oNFB44/nK+n3hx4O82mvt0cjqKOqfQp50nd6LxU6XyfV4VT0l/JTgmniywBJ+qoigZ3tHE8XN8Ku8r+J1q7DkhrURvShryh30ved8IMvePrpa5NB3BcH1C3JxpyjrI1dxg5/2kM77/iA5+jZ77uMFKffoiPh/Wq9/X7Eny16gnUFd9+9+3xjwe+PD8dBA4CB4GDwJchcIzLl+F33j4IHAQOAgeBDQJfK/jaNlzadCVnXdok/3cQhg7TtKmnwyU5Kv19OiqTM1QYeAmqqvxZcpDQueIbdG6OiXNVdovz5Vjp39q494zED5+yxLgWOqCEjf5LfL1klBwJdw4an2/CouIbvZvGoPNoNxenRzWfnTMj8T/Hv3NApPlV5b+cp6txdrRfnDwI5HCe7rhK8izHrAdGHHvRj3c69jbIjGJG3nQ4KWvQ7tKTI3sp7YqSmZ1nLSvJeaivddxrq/YMXnX8UB6TZf54r27LAmIG0JLJg9KAC54ji3c6oEaAgKUlJ08wcxaZRYszv0HZ7olFgIIZBPMAxcfX0m5t3Bag4B3Glb7a6eyd7LT5TB01AlR0DLJfz8Yk/yRe8vZLX3KUh6AvHZmtDwVp2vvkTe+PtHP5u9iLQS93il7KlGoQy+z2zI+poxFEaq8qq3ceULA7FGf3yJpy3bYEu0bQxulNmrW5tPtH23+rQzmt/SzBOeSHbRvPsYxp4iHxPvWRZD0Fdmkz5Pht/dKmce2OTdINbuOcdztd7FCDv5PsJOfh8+MY1G3pYFOX4RGQTjbT9T91/sWWjXuD+z2d794v92nu7GFld/t8Bzaeff6J7d99uit18LP6o3wrm9QDoSlDiiXve9ldZmKGwKT6XvQmsoCp5y92F7RnEPnuG5fr8EM9d+92nh7Z/O1dHZ7x7wfXPbJvpKUfTLnIve5FxwGOJruN55r8TjyGTVnkWMHXwaPLd7OuFRj6yr+NHGfOy21oly8j8oVOCJym7zT/5vHvnMmT4c7TpDeSTEhWm1xQ9xEXl+GkA1Obbgtalne4a1Rr0Zz8eynpjR0Puj7jN4PznB9IkW6rdMYd75Mu6ds06XS1I/7qh3N3G5To4ljyb76fdH5Ft7s17+wH15u+l1zHX+R7c4cv159kxnnz8q0z9L++Z9Pe0DF2vqDOauOd4Osdt5znB4GDwEHgIPAWBE7w9S2onXcOAgeBg8BB4BECXyP4+svPv3THj7Je7jaX2ni7o+XRhEejt77rG+O0iU6b78VhhFJ8vmnU37tsH21W03rd+ZOcE+n9yknFtTCoWjlK1DdPL3Oe3Fi7A5tzoON45xypHE7JYVjhlhwCO6fdEz7T+O60dvr42uggcSdId5YiqO248m8PZjj/Jb4lPo6J87TGuuCEQGDlaKF8VzRxXkjv9DZV2dxQDrS1n8GAka05MR7Bokm3UN7XM05J48WxzhP3ynxF8PWC/aYs5FIe2QKAdOQqeMDT/X2ca8SgQ+lZjQwMa347PmdmmrL1PvzyYWYpST84fyS96w7pyVsI4ohPuM7ezjLYSn4K5THJwy6Xc7ygq0k/8VPSd5VeWWTRsjMc853+9kDpDN4p8wo7QPHqtC8js03jXYKvIes56e6kB6jXk+7mmlyfRf5AAFr90T6qPwUNXIdqPtIXk7/H3ZidBOHOxFf2GvdPWpakxnC9muj15Fsj6dEkky1g1f6XMoJ3+pbzpG1I3wtJ91d2rOLPiWfQo0m/7PREChYvak10DPrA9UUqTVt+++DAjQdfebClf6t4NQDyi+meu+8HBl89w9Xf1Xoua5DsK2BMjNDJtA/j4FA1txnYHbIyxxuHPS487vZ3XBPAb5ouQy8flyxbyVznNxxW4uGWSn9S7is7kPh9yviYc3kIq+Blfpv4HFz/6btW80j6kTTgc73T5vfTTz/1wOt3331XslOldypZ8+/NZIvYp9s871drpbz7IQc+2+0phCvn5N8N5IuLnFjpbOqzKojsui3piWivijvFndZ38yVflTrKvk9KfQxAKhtF25p4wWWnkjH+/oRuiVaJzulbgxgS3zR/rvuUHb6zQuf5QeAgcBA4CLwFgRN8fQtq552DwEHgIHAQeITA/1Tw9dHkikZPnKFV/9y0u6PFN53uRKk2h96OTgs6J3wjWzkfKsfO4rSyk8rV5p5z89Pdmlta1y74qj6ZEesbeXfccDPNTbivSRglp1a1RucHx/8tvKbxK6c1aelra8/cQZ7WL8wqPtTYXF/FM8mxQZpwHe4YcZnYjfsUSzopk7NI5R/72uGJlyM1yUrrZ+G5ESimQ3DSzUux2p16xHxx9BTlGJfsSjjEE+9RfkWDlME4nzXnPzJylgwoc8IzQ6nSg4mefayRZTQDdcjqan314OtrwzmfJ85ArmPhLcsmXdZopRsTj3tfXV8NXqnWnuhKHez82/iw4ZHK61E3VbZhp3d32HX5QNYX17YE7DVhy46+jAueTDIqXKoSgN5f0m8McIrHnNeINfXIrnoCZSPZKPU59bof2Ch4qTpsQbvn9qfCQWNXh2d2epFrV4UQ6rJKd3Nu/DcD1xWtXfe7zq/kZ7KblV5NfL6TWX9Gu7UEOj2THyVqP7E+sorNXqTvhImn7q2VnCkYOA6FKAAr3dimctdfOiziNJBsLzKN+6fZvgq+dtmxMstVZqxs6KKvigNBnQ5mN/t81B53qS88gozWRX5G8DVm8ALPNm7MfrSMaOLv30z+DVO1db09vwm8AgYIIV6YlWss49vliTZ+ZwMWWqt89MePM/j67bffRp7b9Z901LTBm4MCCT/nd8qp+px8YDZIcsPviUp/uA32NXBula5ZvtNG0LKy96RX0pG0TUl+d/px96735bxYjVW1e6pjiUPKet7JToUPaZZkjbROPPlULpyu5LupS80bfoKvuy+O8+wgcBA4CBwE3orACb6+Fbnz3kHgIHAQOAjcIvDfGXx1R+duY7nbxN8uatOAm1Av08fNIp9xnr6GaoOaNv/aIPu6GaiTc5YOI/XFgOhby4IKGjmTNSetw53MxIQOoda+ndznmjzgyIwXzX1xhKE0LEmmPitH/I7+LLn2OXyS1lm93+bHYE3iVTqxEv+IpnTkcA783XnB3xXtWjvPKKvWxd935eLcOXeHqTvvvL2vJTm5KKNqr/9+8/6bWWrR57ZkQMDBLp6W01kZ4O7w6vhZRqHzJeW686lnpuIFn19VMrO94pnOMzNVmREMrllWEnWQZ/q5vurBxg8flqwk8i/bk1Y7fZgcth0nBF/defdE3u6cd66PuI4kS9R9pKt0bszQw72hlU2a/IVsuR3fX7AYDnPpPTkcPaDBYFHS43PNCLz031jOG4FKVqpIzlPaBK4nOUsrHShsVZqU8ky+TTqty3q7zmCUVp33dao0M+7eo4wvPIwAVsOPcyfekv35HFl7xFqYuQ13HU+eoD5rfbWsN/KusmBTtQznI/ab6KM1EU+1S0759ozfFa57qe92Msv3vJ3L4oKNopkold77amXTx/+Y3ek617FNOsNtDvWw4+WyucgZ59p0//h/zWFWLSg8N1XwdMrBeG8eykDpbz+okfSL+Fsyn+zT1AcsSa9DOKP8/EJzZQQr81BZ5mg7qyRYkJv8WdncpDc+95vjIiMhACmdWvEHM6FbfyyVnmwJDxDMTwDoJWKY1qjvVP+Op37075PKHpK/xYvUR+Rh11OOnc/b+0ty7t8M6oOyleyH66+KNuyP81P/XXePMsuOtdOOlQeq74dE74RhhSVtDN9Lutwx2o3N93dz9/Gpb91uJd50HnA+9Hm4fnX59ff5d7Ip+o0y67rs+++/P/7xJLznt4PAQeAgcBD4IgSOcfki+M7LB4GDwEHgILBD4NcMvmpz7RvQp5tTfz9tPrlRSw6Hm7XPx74hjKf0cdo6OUGrjS2dB75pbv144KW1oWM8bdqfBF+1sZdjonKcJOeJ5kxa0dmo9dMBQkw8CDozCuAk8f6S40Rt2vvL3WKBsNMJOgIM7ph96tRLDgHnvZQpd6dpuF7KxM65kWj/xGFCntO/KU+VI49td/J3t1bKZWo7y0kig5v0mQ5kv8MNgSqfq9PI6ejO8SkfI+C6lFAcjvUum14aV9lBu3LDtmg5a3mvKOVl4sW7afsCR0coqyq6UJd0B2Rbh5Wq5TTo1J/8545qBOoq+i9ZwL5OyR7KeLpeXnSnY9iuqrUSz+TlZDuSXUi6ZMEYNHW5vPDhCCSnQHvSKW4HFOzp4xsvLU78Eej137iWpCvchriN4Xx0uMCDDa4P2IfbOs6H9HB9Sz6tAn+lTgIfCOPqHl7qUmLd5tMDtyY7lf6sdJrbQKeH5uc4Oa+6vGrtFb5JvyXbdCcTmm9VjcH1CfF0HVDZfc51Z1v43cJ7j3vW6binuvPRCL660z3pEtdxiz5gAFOZj3avcvom03r6eqvS4qP0feOx2W4TeK1wkf55TQL+VAVhyczl3bOTAT/ZB9fJDDAnuaxkmFn3XHvng+Kg0e67ymXXsa5kzunc2rl9I2+m9gtfjCsLXH50EOmJDHmbeUCqKInvlWEoI3fffO25H/BL/FN9QydcKz5offCuen/X7Rn1g9uJip6lnh8vJPvD+e54OB2ETLq14pH0+/xW2NztK96uaDXlGge4kk3g2v0gjPOMf6s43jvdm+hW8cmiQ1EFIc2/zUkHcYl70jG7+bkeka3p79iVHT/88MPxj++E7Tw7CBwEDgIHgTchcIzLm2A7Lx0EDgIHgYPAEwS+SvD1l1/65j0FDNPGfedArDZ9u9/pEHyyZm4K0799o89NYXvGwKw7I7nBrZwUdES0fyfHtDbZlWPgbpNNp8hd8NWxTc5kzYdBVeEk54PWwv6Ezy5r925DrrGrzDQfL/FK5bhqbdOznTPOHV53jj/yWHIwJEdc5dC8cxJyLe68eiobLk9P1ucy7ZhWNJYDc9ETKMdKh281j4q283cFX+TYHtk7C5+gJGXHrf3fh48v7795/xoMbA4olmbcOKOd/zqeyCDyu/Bm+3CvX89mKpz/lHHx8eKEt/LIVfC16yNzrHvfi4wV84lyhLKSP/74Y9edTY5/+OGHkh2fBHfd6UtddCf/4m+XS5/QIksbGiR7drEDI5h4V7a0kpOdDLZ3PGsy2rUiMy0Rgo7jpNc5H9dfO2d2e5YODrm+i45YHLyYgUTL8iXv0Glb6dgnOlE0od2XDfd+nbdo6xNmSVdU9sx5404fpu+UO/66w8m/d0gn9c3/9uejtLD04KXU7tB7fWweNhmVBTiGr/kio+Y1IR+TNt6P9HvHXhmoLAdvh1IoX5cgWbhblEHVi90Z97Uyszvxl+vF9I2gdXnmZqk/rJTshZ8396SKrqyKMNeGfoW75u+6pdI/smnioU5r94qNAPhSJQABs8mLtP2TeK9Z37THO91VySq/syjvLSDV9kWik/6rOSX6aQztpXhggu8Rm0pfVLot6esqgMn1aEzvl/0l/XGn46p+KWOOMd/xqhwVvhXeW53yMPjqOirRytfpuqnCmn21dypaVbr9iY2r2jju/M7isydVG57SedHp0sGmf0/m65dQ9bx7EDgIHAQOAqXdO9AcBA4CB4GDwEHg10Lgfzr4ulvXEyeNO/qe4OSbWW166RxJZTbpeEwnlLmJ57zavxmY3m323VFR/e0bbV8T5zqdXwoijYCjzzc5A7Rh1jPhQqdQLw35YWR/IOvUaTMdgy2bcPyP6/D5cKP/ZOPe2qQs4vRutVbOKzl86CDh8+RY8zXScZKeMVOC/SWM0m8+B/JOxS9cT6JJeq7fopNklLHUs12GsJy3kz6fKk3O7EfxBP9L3uac5/qZiQKnjTJn2K7L5scPs4TkLDusQCidvaHcr3hgFyBtbeQM79ihpKkylBKtOo/qrlo5AT+spY4pM8xqnLjgnteL81EBwTEnf86+k26rdO0yp5bp/vKuO6H/73/833nX3e/8zu8s98rueLwamzqVJdBdZ3rf1IfU/W+RF2ImPe/6Jsml8zPf0bPk+NQcZ5sQ2Eq2S/0zAEKb4bSUfnQ95LaLepRr8IAMaVA5aonlgqsHjRvfvs8ZiQkzn+MFQ8vWVpnjiRkqXjhvJZ1Z0U36P8lNZfuIqevwxEPtN+HbZM6/Q7wP9e96tpJt/85IMnOxC4N+l/nbnaaeWCn9R/ugLFOnIWnF9upDuNAuUUc6X/dnun8W5YXnemELnHZLhibuV03Yyx70Qynv3r/ytd1n+TqV18Cjj7XogaHHl0M2N9UZmCErOaF9dVou9B5zusi6Vadw2rS/+U6bA2Vup4d9/Cnbdr/sRZ5weIZr4gGFxAP+rVHplyQvjZ6/fFiDr63d5YqBjX5x/JPM+9gVn3VeC1mM+t1tGWWMNokYuM6mPiQfJxvsdL6zR+n57h2ud4eJt0vfIpU+JEYut+KdxM+Vvq30M2mUaMixXI71ru/RKpousmn3qWuNOkQ3dS0WSZ5w3Dhmetb652Fk9eV0PsHXO448zw8CB4GDwEHgLQiczNe3oHbeOQgcBA4CB4FHCHyN4GvbiDVHn0553w1cOSfTe9EpdjfAzXN3IHKz6q9yrr4pT84qdz5oc6pAgW8+k/NC43Az71ks3PSqj/ZfBUJbMEIBCW3MK6cCHUy7NbUxuTHfBaiT0059J+cTnQvagOs3rTU5nohRa0fHPt8j7gpyClNmYrnDxPmPdOB7rR0zcxO9WptdeTenN+fimD0RgYsDEo6UxMvq0zGs5JJ8WjnBnL/nuB9faTUDkZZh09uNjCCnu8uv85qcz0tQdQQB6cCeTmrc3aogal+zfYEz82jBVgEwvDDnjABDn2e4a6/L1bjX0udEvur8geCr82YKALvT3h2s7nx3eZIMJlpTPskjmpcyuRqNf/n5l5f/8//8n5eW/frtt9++/O7v/m7XT/wf6UY9OmXXeIQHYNTedbk7GDmeHIjSm64nq3cd98pGVaXhK1mhTud6iMWFHsgSV7CIusfpshvb21JfU8Yca7dFri/Ic66j6cT1ds6rzhOTv5AxmWghufCS3wvvQTdq3VqXY0a+YFvOz78bqMPUTmvXt0HjF6edbKH6E48m+1LJI3mGckw6co2cu9Pkid1xHPqcLymLr4dQmBU7dZtlY85gppX55Xo1zynDuPP7VZWPcr4jSNfpodLWIyA1v4MYFB6L0SEY6hfS9DK+XVExeanAYb6PwxQaK+p5Cwz7+3Nto+xyRUfpf8mGy7lot/AEouTkyw6VHehxHkv6x3X27PPlNRDj5ZdnGXG71532wOmhd1ynuLxVupxyswSxLPN2kS98vyT9mWyceHV3l/ydftUaaX+T/pn8bncX72Sc+FEPJnvFw4SudxLN3c6lPne/JT3nejLN2ddbfV8mO8B1kXcuMhsyaL1NOnyZaMH3krwmHBsOP//8c5cnfXft6MdnHIN6oMJtZ1d3h7KkI/s+yvW3VY/57vvvjn/8c4zxaXsQOAgcBA4CjxA4xuURTKfRQeAgcBA4CLwFgV8z+LpzOGijXG247xwAb1mrj0XnVvu3B52qTa47MnxTXjk4OefKyZPwaG1ToIFtfeMvxwrb0NlSYaENcHKSiWbELQUFObY7/Yhz4o8K82rT779Xf7szYedk47yEfcJOGLpDL9FZ89qdPvc58W+eBue4VVB256CpZO6JY8rX7LhcaGrZoosjx4JpXirR73kS/1XyNnnXyxbrjlZTGswQmmtnlh3e62Mii3bB10saYs0M2HpGUp+OSm56kHZkqShAMTOidBci7jJ8qgsXPuXdgsP5Wt1p6v27fPjfr8t6N7MTW78ffvnw8p//73/2wwffvP/m5bd/+7evJSSR4XVZE0oou+2o+ILtXB8mR6m3Sbzusr3T45Vsipe8pDZ1I8dO9O1zHYGcqfNQvrUqI617U+/sT8I42YTKycy7I3e6yO1D0qmLDfNDGiPLbmbRk0+QSd/XE2Rm2moenEC7ND/qSdnCpNcWfWp31vE9/TtVbRBPisaO992hnERn8VlFz933zBO+8W8O6YMQdxwqEFmdLM89MJt3/SL4mmyssOAhFLf7zPzufeD+7llu2OUKGaXiIf/O8HFcfoXprKxgQq1SzCx57IePnMf6HIbdmPIOG0Xenod7mMmmtu37Uod/ULnE6Sg+lUwkvd/eYeav69mpt5DFq35lv9O48zdksIp+KTDuOoP48pulz8+yg5NMsz+u/yIP/NawfpO8cc38BuEhMdefd3Kb5C/pG42942WXs2jrwTOJlhcZtKtbON9k657+Vummnc6izfd2xCy1W/Q7ri/Zjadnqc2FL58uHO0WHWEHinjYNHX9RLez/7vppbaSnerd9s4MvvKQB+X+48vLCb7eoX+eHwQOAgeBg8BbEDjB17egdt45CBwEDgIHgUcI/E8HX7kZ+5yN3ZON4m6D157RmSSHpH7nf+Wk2G2cfSx3Uvja2Nd0kqEssDtlfL10mDzFzR0I1Wbfyz6586f9zWBwcgZV5X/bupgh6o6XysHnDiK+l3jBHWRp079zMqt/rjWtyR0wohv7rjKEW1sGYxPO+q3C07N2OW/y0E4ZJD644yniu+PFlFnJubizqNP/w8ceuOP/krwk7LVmOuy7LHuJy9G5B6OS43jO0QIokwdT5usI4CzB1xEw87kwK4x3vFIHkUYatyrV6LR2vuoYIfi6ZASyZPPoqNMav7sskobkZ+LmpVwd90d2AI7t5CiteJy86nqdPFRlqjKQmJzPSW5dD5BXhB8DpO4Y1ZwT31OumSlNndPlaJSsnvNDtvnn2k/ixH/PzCLdqzzuaHMZrjJekl52/SCb0B2zrTSrgk5T2X0qEUta9ccMwDLr0QL9HTu7V47jJl006djkw0oXM3jCQyXiP8/Sa2PJLsZ+kUlJGaNdqGyk066937KfNGe3T5V8u56/4yF+1yx23g5SSB/1ksIqUfz+0z3bzRaIFrx32zMiu440Jz1LvFNuZn9Bacw5CHPcBy65urOn1XPOMbWh3DJbc8HP9LfWmLKmha1jRdr1f0N+k35pNFCGtnhVvOz8kjIu2ZYHJTSvypYzGzx9k/h7zpO0QTro1GVGuqBVkkDli6lSINNJD/AKA+r2dMBDz9PBF1+T60ONTRvm363E9sIn2FNcaI6AYaXf/Pdk/yjnlCvqsdaPf/e73UzrqH6rZEftiUOlp4QpdSjtLXnLv78SnyVsfJ6ud5z+/i210zPpGd9PvFX1x3UnOfP33N5JBwlT8mv1bsVzCr5esPtkoE/w9XMZ47Q/CBwEDgIHgUcInODrI5hOo4PAQeAgcBB4CwK/ZvC1mk9yHty1TZvYt6y3vXNxUo/Mr10WITenapdKlmmT7o5KLynljhDfuLe/PROXjgU6aegMEyZ0HCQnh+PAv30DL6dba8N18B1iofkIC807OTtIQzprdpt3rt0df+682jkSKj70d7j+naNJa0nvC6vd3NNaHAdfH3nCaeg85c4k5wsf/06+Erad9iNA0ueG6Eea+0J/3BVHR6XPKzoA8W6XnXfvu1OVTrPu+EJAaslEHROZc8cdcuRfd4gziKn1zrtXg1N3BlpH2Ug5oluwiplXS+aiZfBNGX+Y/brQGYHijivLUlpAlrRxfeNyK95Lmd1yOHZa8rBGPQAAIABJREFUWHAlOTGTDrvT/8sYlvGxsy1JJi76dGTcNegUDLhztO70UH+X2dHIBEo2iGvz+XbcQTfyaspkdp3Hv/3fGjfpaNK724V373v23GIr3r0GOVx+addcRmf2YrgHkfzDtfHwAseagTdly1oZc/ZHmXK+r+TA7VrS1aLPDPaMbw3aA+HM4ETFl9T3/NZwmaEt0DvkWR40SMHXZMvcXrjsVjph9hUOdpB/mX3JO7Lnd4EOtJj8cK7MbHUZTbabOLstkn5c8DO55eEH2RaOW+kJ8uzCX6bTHXNi6bzOtTALuFce+PBhUYMX2z+MT5df2GzZQwbAxeetbfv/NpYfApiYmV1O31yci/OUHy7rYw95dpvktt75kbanPetrRRn/5XtGJalhHylTU4ej5DnX5vpf30XUA5qvH0yhLF/oZHdwUh8kmV14xO4u9meVvCyME/ZPJY+j1K6PlQ5g+jiVHnZ78jnrmLoEWOwOijoPpb2A+CLxdlpTpTcdR2+XdIF/q3B91Hft364DyGeVXFYHTlt7Bkl3dzZTFsTztJ0uV+l7htd1tPbnztedtJxnB4GDwEHgIPBWBE7w9a3InfcOAgeBg8BB4BaBXzP4ujgzRqbp7YSsgffBDePn9uXOCTqXfYPoG3+2dScLHSDcXLLdbmOuTbU7AitnkubqDlputvms/XtXtphO4zRmtennptnXQIeEHAIVLZ0uwjOtx50hxD45E3Zj3s2Ha3JnmtZHvnA8Es25pjT3xN8750UlA3fjJAeW4+59J/70NZD/t88QUIzlQJlpCWcrMZ7zRXClz7EFyVrgpzd+DU51OimDCdkgChq9Nn29F3DyBb7AReeLrFp53UkrKzm4YDkyOJdA7ygnvARgRznIGczVHYkoSZzozyzVxE8MjgvDJUMs3FWX9J/LD3mq4/jybpazdLpdyn+OiTpfUjfNtdqdkO6kdLnzeblupP7Rs8XpiODr1GUof1v1F2ljzvNq7v3dTabv1K9256v4mPyeaEdZX9akEqvhjrqk86ibkp1JeubCN1ZKlM9d58z1jUMUc04jiDL1HnUCMmZm6Vvy0Ph3sgekT5pLZfdIe2LkDnDPFGd/0kWaFx3/k/7UV+Eby7Fknz5WskcVLZzubh/juJAZ4sNvjimLqFHcqyDobs1xP+tyaIR3mX9SoEsWrNPO5Y46gHom2YzFHg/9P/u3CgEzE9fsz1LtAFmWr2L/ahzTHH1sb+/8n/Sw973TXzMQIls4bIPkWsFXZhzzLmaW+5263HRndYixzbMKjE2dBT3FbFRiJwz0Tg/ojoD0whfSA4OHevvQznnds4bZp9ueZI9dR5I+zreuozSXqCeBTbIz/i5t9E4+7mRHdmAX1OQ6kt6lfapkIdnXZMtd16g/PyiWsE16I9Ek0TD152vht0rStRXWaU1un6cuCAF78qFkmJgnfuLcpbMrGiR+cx3rMkr+8woGfjDxBF933H+eHQQOAgeBg8BbETjB17cid947CBwEDgIHgVsEvlbwtd3p98uHX5bTtbvNZ7Xh9gnfOUTvNn9PxmmbwMWpFTarchC1dp654+9rE8mN9Y4Q2oSmOdDxeudsUFvPFmC5uMqZyjnLkcB5cWPsDgTO6+L0MudwclII2+o0fHrnCZ7JQXDnzKJTQuusHBHEyWmXeML5wsdyHEl7OlISDZPcXJyEaMS5u4zsnGHqgthyrdXvl7WrzCEyYxJNtYbFGYPsCznQvLRnCr72/nnH6gi4MuOqzx8OfNJI6+RvrT2Do5NXEDzwDES1Eb+n4LB+azpVGQazHwUiEICqsGu/M1v9EmC2QK4HRSnPd05Hymkfp5ULRVAslV2snMKOsesfzvOuj2VeKi87dlfJAcix+nPwaicrnfS4u/CpntrJ73w2aKzy28kJK15t/73c6YjgP4MblaxPRzQCIzOIj74qnee6MtkL6jB/7vcuPrHbyoDr629ZbCz/K7tDWRk82XkL94dOHXMTyEz61G0k5dD1t+bJNlN/tVKoRfDUMacOfpK1pXn4OhNPqQ31WH//3acS+ZqnV/OYut/u2KbeWGzyOICj/llSeNJ/ZE4z+LoEJyGLSza0lSCubHiymwsvokTyoitw17CyQl/NC9w2sDUXG6kDByOYPGm01Mn+VDZbQUxl12qssrLEyNwU3kvZdxxGcv3nh/Qoh1pbLw+NzPTKZopP9LyPNeAhT84xwyEr1wOUQeffyg5P/hpyL516yWLUfcMjAM4KN8TFMVtsvtkDtwlcN+XYvy2S/bvYpdFIY1S6PfXt77huSzaVc0rfG0kfsF0lg0nXJ92Uxky/VbbD17jjdf/u83UkW+Yy7vTd2cgdX1e2n/KVxuJvFXat7xR8TX1HXTlsVpLTRf43AWDytf+7+j47wden0nDaHQQOAgeBg8DnIHCCr5+D1ml7EDgIHAQOAp+FwNcIvjYH+y+//DKDr08dXZ810c9sXG2Ed5vQ5BjxTTidh3RqXJyWzMYYJZrU3jfT/JuBU25E2cadCNxka35cv8+Ta2rtVUpzBoOKE/PEh/2zP+KruSwOvOG00290gLV76Hxu7G/nkOEY5L/0O/Hyf/PdRK+0Fue11uZJeTLnRS8/Rwen07jC3PEiP6R10/niDqXWvuI1/X5xwurOx3Ggge3Iz9734mSBE3ahZciG9eyFucZwRykDj3O8EVRo7/WMHd01aHdCUoY0d421dfpuslTllO788vFTWUjSrDvGRhZvn8O4u7Y74YtMMp/fdLRaeVpmAXr2MZ3GzgPJIea6U3qltx3BO2UZ3zkTk472DCxm1SZ96nLP+Qn3VAJy4Z+Recz1e78M+icHpNuLhkVvF4K/kg8G3qUTk27gIQGnif6mDnN9TNllELDPD4Gx5U7g4g5B8px0iu4VTXpMtibJFXFUuzLrE4c3nE8jrZAFK3lye7Hj/fTM1yD9L7xJu8qGJT3ttsh1fnunYZz432XI9bQf0PL2WtOuDLvTdfK6Zf1zHSwr7XHG+G2GstXTzjJT2gJmy1ij9HzrVwHDSrd4xQHJYuKR/mwEMNmuq2Me3nlt+Om+WtgU5yP/7qMekmwth4QQ/O3PA5jifx7u8UzcRbe9vHv5+Zef+xrEV67T+ryQNT7tu7JFx92wzNpf+AKl/6VnliAYgpf+veC0q3QibVlbrzJdhaMOAXnGrWfOUkfx8CW/XURH2qdKxjl/0p9yNHm8OLTocux9RhnCj9X3UvXNMG1S2BNwDYschLtkaY/IU97H3fzT88mDoarEcvDMnpPvnB6aI+0n6Z540+0IsWM/zh8ca7e+1D9xTXOaOsDKDvv6+HeUeTsYNGV6TJh6xL89qkO11XdVskWcU5PT777/7vjH3yIs552DwEHgIHAQ2CJwjMthkIPAQeAgcBD41RD4asHXD7/0AKxnWVYbuV9tQdgMaozPncOd8yQ910YyOWK5UU3vVplJ1XuVs7W196xc31T7/Nx5ozHdIcR27khJ+NIh4o4NOgk4n+nIQgDP+27t3WlCB0NyImnudF7s2vlaiTfH0nyZdSUaNFnw93yeycng9PB5CrsnPOpOLsoD3yet3CFyN06aLwNS7pQhBqlv8V9/Fkr3tt/lJE00nAHJomRrp09zyqME8cy8VqliObPZB+6Gc7oR575eK1u4tPc7A+WsZ8JUdWep8OAdsCgHKUe/48L1VvyUsHQ5r3S2r1886hm3fYxRxvES7FuEbvxhWUS93xFwZvDV506e07PKuegyOnWEHQCoZIljJ12VZH4pOWp3PJJWblNoDy48Zzwzs1bH3YaiicufZzp7kHvqzg8fYwlpzwirdJ7jpHlQTzIwl/COejhkzid7pHV1XW33UCcdRr7hIQfOwYM/tGu06Qx47Gy307Rh0zBpgTDP0qItc6y8bWX/dvaIcuAZpcSmoonaeFBwawMZSB1ZktTn81tB2ZMIwi56X+pjHGqhHJFGtIeUySWLfFc+fnTg+qbLKeZ2+V6CDlvKvU9CrSWHqbtmex284fws45jr42GK9nurqJB4aNovYOwlntOhH/U1M7GtdD3t+myLQ0V9rjfVCKT/U1lmYi47o7XMb2KTe2b8TdsSAtnpO4XY8d+VrLnt5DfxYvpwJ7TzKt/Z2ZrKpkVZLb41fH7kQZ9v1Ld2yNJtNG3ZlGsHCXLsuDrm1TeIzzUNIflN6/C5+ThpHt7PxBLfftSh1Rwrvb7IdQiK7uyZvzv1tGXgpzGEhWiXME90qg71Jv3j3ydJbpoYf//D98c/XsjL+fkgcBA4CBwE3o7AMS5vx+68eRA4CBwEDgI3CHyV4OvHkfmK4Gva5P13EyM5RZ7MITlb0gbZHRLt7xR8puPJx6djLm2a6aTwjTI3ur4hptMgbZK5Rjof2I/68LaaR/uvn2q+OBotA9jXmNZPvJKTic7lJZNmdO70S04VrqH9u3K8eDu1ZXsPvooPqjGcpqRjhU/63Z2+FW8nZxDnVjmyKgdhGodjpPKyGq+iBfVFNe7irCnKFc9yw5jkEjxQ9qfKWTbnVbhvdeIjh/DD4CsTkPo6cE8r6axMrIoXJh7I4P2UtPcpwLvwjjuvi5KcyXFc6kWU3Sz5y+7wSw40LxOswFLMirDAeceIZT6HTlGQ5E5f73Q35UB8587Y5LS+YGEZeM7v6rv9V4cTehsLvlbZzMmWdZy9JLKy1UPwp9Jzc67FoQGnHXVgo6P+dpuTdHdrw8MTTXcqOKksX9KbeuGi15n5baWRyS/so483yqYmvZtsumji4ye+o+7S8xR81TiefUe+YvDV6U+sKUMMujuPur2o7AJx8f6IT/r35DGUe97ZpQVvu3PzlbGGbUaZaPHH0i/u9tZ7/b+4r3mnvxZ7jioE1MOS18Q3LluUzQVPv592zHuuc9ijTl/YDudLtScfMNtUa2e/r3C+GokpB5AhBqBff35tuwRfFThGJqTzQcosJb7JjpM2O33ruJKn/VDLXK/d3T754uVVF6Ws4YrGc56hHHVao/NFxYM+Xvq2o25JutX7Jl2qb+Kqn/QNVn2XpTWluXIOfoCusuGVDZlyaRnClax1Ph4BRuc1fq8kOrB9ReM0n8t3FmyU5Lbrss098Dv63Omh6jtmh6k/q/jSMfO1Jvvk/Ojzo6xU/Kf5nLLDd5rkPD8IHAQOAgeBtyBwgq9vQe28cxA4CBwEDgKPEPhawdd252srWcbyXNVG7tHE/pc1WpxcY27uENOG0Z3QrTmzwHZLcweB3+mmdz1blpthjt+d3e/fzw2+nmkcbpqr8lAcy3GoTjV7VoHPgc4KOUaas1mlKukscYfH4rwLwd3KKe6OhMSfyUHA9+gsYdsqe1nr8DmzH3esJ4eHO3fovLkTFV+n8y0zuJIzKPXf2nkGspwnfv+qO1MjfSy45hk+vt7pRB6O8ujIYWaUlVLtGCBr1Mv5SpYv/LCplTmzBgdgyYEqfvDgq4/jmUoXGjDQisBf7x+liUWTyvnqwR+fx8w0hZwt/JLKO4f7vXoQZwQU2n9n5uu7969lz63sciVzfT0KIID2O0cj6VDJqdpQL7LsZCVjdBL6oYOK/l5ilGMu+oXlVTcZLrsAmcse1+Hzox6q3pttRhCGB0+ILe0WsU1jylZ8+823nzLSwVcJR/7WeXYEQxrvs3xox1N9ISDo9HZnL+XA7Y9opLVLxhKPuN5iILb1w8xfPpOe6LN//yrsbjPUd8N68mo7SBKCTdRnSbfx+6EPBjznXBAoKHlnHG6hrLv9IZ/psIxKW/s8qFNbG/EKA4OiMUv8ckzqnkUfWrC344LDEFOnhDVV3yfOCy5Tzldan2i8fC+kAwW811h3aqMcPWkvXclS+qKt6NPGVxYs5zJ5zbL19H6fr8rJv3//KbAlTO1OWP+mmXMbdpgHoKRHVPJ6zpWBqruMZNx5m2g61wGaa82Sq0qeSWPS13VrZTOSvrjY//AydZTLVLLj1FOUYXXtskadT/kmHotcoQQ95cHXx7VxbP3OPSPfdZ3sPHTRWYZZZTc0hlcIcD3vuvsJ3Soecj5h33ynWqOzwxN+mfprfI85z9zxq9vtxDekoVdd0prTvrI9a/j71QQcI+lO8cQJvu60y3l2EDgIHAQOAm9F4ARf34rcee8gcBA4CBwEbhH4msHXWXb40WVet1P7X9OAzgd3StNBwAAr27lDwRdWZb+4M4D9eOBL8/Bx9U56ntbS2rvjhQ6B1o+cztw4axxhVW38uaGmc4iOZM2B8yDO7rhIThE6Dionja+f/XAdpJc7n4iN+nMaJF5gxm5y8qhfZYa1vxcnezjFz3kSz53TLjmokpMmrSHxT3t3V3aYzhXROf3mTuoKo7S2zlfMGJ1Eeg1Miu9SRtsiV/BkuyMwlS69BF+HI5/3JioTa3d/33yG8pRJGdKpzHKP/fcQhNH8Ot1wl2LsG/zl/LDweetqBIdcDskffp9e0lPUVeIND1ZVRoHyzoMfotvFATzKYlI3cE6uv8ir1Tuuo8Rnrj/7+5Y55fpPctR1bbCnfs8weZ70cfmgXHimWFr/sm7LemvT4vwcM3fGSpfxbu8ZaBkHhNzm7RzGSW+0OTBo7naPfCDMXe+7jr/MyQLPzvfMXm5jtO8i8oL+/vbbb5dKGUkmmhy3/3NbW+leP1xAe+v2tJIlYub4L3oZ/ND7tlK4aT3kRwbXmI288Kh0+SjH2toxsE9Z4ry9nC/XnmyZy6h/B7k9Sbzj/Nj+9oNNHKfzzQjsug7tdB86mAd1+vsMLOpu9ZEluxxaeh3gU3lhHebAIZjW5Mcff3z56aefervf+q3feml8meROOqbPwbxTCY/WnvpbbWjLF1mDXPXvnXYHu4K4stuoeDHfDfdoMzgvnJ2msp88YLTYtkpAit+1XtcnqTltCHWs/5vvUr+Sn8Vnif/uZLzSr+y/0VCHRLpdgq52PXThbwT+Kl3kmDs2jsFFNovMUdfbHN9x5oGoRY/wsIOX9rfDKI510n/Eh7ZqR3dfb6Ipx9L+jHS6s6OOjdORsqu+PKjqtpZ90v6R3m5rJavx+3rg3eT13Pn6mcrpND8IHAQOAgeBRwic4OsjmE6jg8BB4CBwEHgLAr928NU33H1zFTKj3jL3aqPvjoknm9fd+GnjuXN00BHFfrkB9blz873Dxzeu3mcamw7Tap3V5jg5V/Rblc26W7O/S2zJG3LU09mTHBQJq8qR4M6YysGocaq5cZ6OLfFyWrhTKTmHklOODkwGNJyW5Hvi7Ljd8VeVbZ3GExbJYXahg2Xy7PqrHGVcY+LrzsfwDFclBZeA6JhIp9cIWtKxS1n3DNmObXXYRJlBzYk8ApRRPq20cCyTXAjucj8h2tDpv8jjyEBVWcldyUUf0p1rO11CGZJuSe8n/ULsfX4x4w00EL4Vj3f+sYxSzc9lN/GXO0yJAd+fcmEZnPy9v9t2eSMQ7DaFAR+XBw++vna1lgld9JSteaFdcbfysgZl1728vHzz/pvXoM4IEF1KJw8nqfSInMF0CifecRuUdOHEaLMe6YDqgITUQ3XoKfG9y9Dkb9wdneamNZPHJJty+LON+u0HCEZJ1EZ7rwjhTut02ETyJjq6M3zRayPQ5zbE5aiyoXrvonstg1ZzmkFHlBBPcj/7G0HE9G2XcJ9rFbHD/dH9PZXtRhld10kMplc2K2EpWk45Kr57GbTWoZiZrdsyxEaZ7IWvR8Cx67sRmJxzYynyFgBmmW0rfdre+fnnn/v/t75++OGHzmulfCLALv0l3tt9K6o/tYm8OHhlOZhk2ZXkh0UmceBq6vihW5e1oNpFVW0hzXX3zUQ9mzJQpZujnrRDYuJvtyWu/ynb5LOku9K7u3cc1/b+v/7rv77827/928u///u/v/zJn/zJy+///u+//OY3v5lNqat97nf6dOpS3DvqeO/6rNpW3+aOHelH2j/BjWNU86i+WafOhO6Jgmc/ug72d9LB3KrfO1rxve232tjXtzb+7VnZ8aTLWY560c928Ou77747/vEnzHLaHAQOAgeBg8BnIXCMy2fBdRofBA4CB4GDwOcg8N8RfJXDmkGk3WbwztHh7/omufo7bbLvsFJfvqHVe2kj3x1iITORzuXk/PB57zDixr0qY6kxGPRwpy3XQUeC1nBxRLozLDgOfLNN3Dlvzotr19h0UldO4IRzhWNyWiRe83nt+tP7dDioPfmg4mn+nrL81AczZRPvkNbkG3dA3cmAO4R28kFcnAf9PTmOdw5P54FEr8qRlda8m7tk8eIws/tf+5yQabRg72WLOaAyG1UuNARf6UjeBYLSPbYaqvOH7gZkuVHLfBXd25jMrE3B147Jpqyj00AYpWwz6pcJj93p6k64qT+Gw22RIwTd2C4F2pKdSPwzM5YR4FlICV3e3k+l0Xt7rEs8M+mEcqaSBdFENEy67CJHyIbuemr029c1suhcxjRea+PB+spOLXrfss1SeUHvpyx1T4xscW4fnXemflAACKWY9ayPa4FZ6uOZTUfcLKPpTm/cfTNMnfvhFW/XqeJntzPU1SrBr7GIuTK7k511Peg6deqBoly/09FlLOlk2h7ytg6qKP55kXOUVJa8kJ8Tzksf4iUEGyeGPBAz2kU7bnpurh+Z6c6XSwAwHJwghhxz9sNDSBYcpi5SlYTex7iDleV+F13uJXkVTB98nr4DRLepXz++vLz/Zr2igvQWbcW3F/psPFaLDi++IaVDlyxoK1/sstT5GWWhX9XwKD0+JjjpgfuDVcI6yQNt60X/Yu7JDnKfQJvbMJMuoF5LGdXEt5THTcnfnQ7QnEh7/pbW29b0D//wDy//+I//2IOwf/VXf/Xyx3/8xy+/93u/15snPbSzZelb2Pmj0jPV9+zu4FGaS4UrbYXbH6cL9YLrNuFL3Ziw9z44ZoXh5Zt1c5dtwnrH3zvbltZY0dJ5MK2L/VGuF50D/cg+T/B1R6nz7CBwEDgIHATeisAJvr4VufPeQeAgcBA4CNwi8GsFX30Ty41r5WRt7/i9n7cLgANWmzYv9cZN7G4z6mPpPc9ecYdUcqameadNc3vXsxkrR5lvYO+cr629sOAc1c+lfN/AUm21IXYHYnKkuVOsckw47dmXb+6j4zIA6/N1pwmdHnKGPAl0st+qT9KqO9g+fOhZJAzQaMz234a5+Em09z7SfIWbO2TcgeFBUPbteFayRb7ayRL7S2Xb1D95o3IoESPn67RmYVQ6gnlHYnCQU+Y43sx8HUHKCw+OzNElk3WUBnU86UhXdpNo33nh3fv+SnMWu9OWfc3g68jkYWnJzqMINCyO6LGDYDZa1wnjrlTHjryUcKVOb88VyGKwb+kDQTunIXWPP9vR3/nZHXWzlKSCSwi8tHGS3HvwdRBlkmDBtyirLYw7bgp4MAMbdOqyPJ51nYH7biUH5Dv9pkxI6iLRadLLAk3M8Nb6qV+cpm5jNLZw3gVepdvaOy07Vry5zG3wexq389T7V5mQLl14YQTEhHHCKvEV+Yv84hizv6Sn3H5XFQKk1z/88qHfpyndrfcl65IV2RmXuSQHrW36RtIY5F0/WEE9TB4QP3b+QLA48VvCkvNnXxr/0g94v68xeDpoIzXXZZwRcJs0s3LyxDZVByDt1S/xSdnxUAizbHviQWLEcXiIhtmqCqK6LuPaNPZyEOfdKPs9SqMqa2xmzQ67QJ3sfN15ddgh2oYkG6Kt5E8YLTwz7n+9vP/xZcqCfxekLH7aP/alkt083CH93WRNdpV2wu9X7+v88Hp/8ELz4q5y6SLSrNKbPETlZVnJZ1XpXrVJfOX6J+ky4pZ0uev+RGdv0zBvwde/+7u/e/mnf/qnl7/4i794+fM///OXP/qjP5oliH1c12V87utIuDxZP+fu3wWuM7gm9e1z8j4oN45Jtd5qHqSFjy+s/FvbcUq09b58zl59YtExN4eO3Aa7HqHN4TO95zaGcu9rSbSkvunrxAG2c+drxQ3n94PAQeAgcBD4EgRO8PVL0DvvHgQOAgeBg8AWgV8j+EpnjDu5tCFLjoO0Aasmz01utZHjBtw3v0/Ygk6BaqM+HTMjIyo5T3xjyk2pb7i5QX26+d6tv3IgODa+kabz0zfs7sBLzoTFGcxAmE02beh9k/4EBy/dyPHpCFJfKQtbtKt4MznqkiNJDsLEY5qLO70qp4jzbcJebZQR5e9UY/r80hx247lMkKfYVwosJpq6riCtKDN0fKYAiPftZRGXd8adpcJIjuu+NpSqlJOawT0GNTvvKANVZXBxF52Cr9QPci6lbK+Ff5ntiTKFHlTl+FMmQwB2BmVaBtbIqqp4df4+srUuOjqUsUwyQT6q5PnJ76JPmUFtwcclG7W4g3EGrFm+08qlTpkqsirb3BlE0Lg+32Usy3ojRi53wkZ8dLFH4gufNzKwO09YmdyFLgiWe5B1jm/33HlFCOrQC80xF8mLy/UMSry8W4I1Xo6QOiDpZdqkivcmLyOTNr23sz+JHq2PNt+GjYKv6Vsk2c2kb11/e+YrMWTb6hvJ9bzbu4QLbSjH0xpIA8+aX/TkkDEGCsWXxLIdgvFMQdo1td1lfzLj1nHlGunUl06e60JQ92Ivb8rbVzL8alpeg84dezscNJ/rMBxklutu73Y9yPL2KONM2iy6CQuZdFOVgXGQaKEn5+vlvkdQtfP8+/fzvnfSivaN/Sbdk+yQ68Wpa2HbJt9Lh0MPXmzWwLV/A1o504rGVcUArUfvefDV+yPftQNclCt+G0S5SnTbVJ65wzLpH9JNz9t9wP/8z//88vd///cvf/u3f/vyl3/5ly9/9md/9vKHf/iHl4Ml6X0fR/ojfWen37gOfhcJr5KnLDs44bHwKcoeeyWSnQ2ocL775pnfnJbdnTDcjU9b6LpZfZFPOa5oU/WfZI/v8BudtEm4+ro4N6cx214Owpw7X3esfJ4dBA4CB4GDwBcgcIKvXwDeefUgcBAAE/LYAAAgAElEQVQ4CBwE9gj8WsFX31jRyeCbtJ2Tqpr9bpNOZ4tv/D9nE52cIdzcah3aqFdZQe780Xt0HqQyjbsNcXpWOhitxOATp4ev/W7z744Gtff/+ibbnVdvldcq+OpOY+8/OZ4TPsLDsxnS+1rTzpFOviRGFV87/mldjqU7qu6wTbRKa0j98N3F0dMySFuGid1Lt+NfX5vzFnnTg6+OH4NdF+ePMulGSeC5LmbYjaDqXJOXjETp4fl+uJ9wBhasHDH1ZF9X4Wiffv5q/M5QK2XUX+cDSy/Ts+m4tLvnqOdch6Z3KkejOwZ38ke9+EROqzmSfypbQD4RPuLRhf9GgHo+C3f0aa4XXkSgot+POoLzvX+TB9e3OxlbdKhKbor4FnyedEEZVeI28UEA0g9LuOOW4y/4FiVcp24AD3rwXOtvbaVjeYhluaMZNOnjjzUv+iscCtjxdAqi7nSfDnT0Pi14q3Fo312n8TBGpZc5vsuR2yHqNmKZvsPcBgu3JKsXPW1Y974GPXrbu7tZcdhlYjcOBUhX9z429wmXmFs2rORs4mHBUl/v1JNDp/vBgjv7mZ5XerEKvi7yGO4T53sdbx2gwQE36nbp7rvgq/OJY7xk7Y4DO+Tv1r61SZU3ZnA73PlOvec6ubIdshO0aZIvz/Z22+VZttXhCfF1/+/g6eVwQLgjWWNp3p6FTzkjry9zfHiYibrsolssg5c6Ouk0t5FuH1oll3/5l3/pwde/+Zu/efnrv/7rlz/90z99+YM/+INt8DXpL65Vuv6J/qN+q/QreTh9X/I9H5MYTl5CMPZzZd/X7vNZeCHcN+3fQj4/n08lR65/qnErvCoaCku9Vx0idiydb10+0zwu2J3g6+ey42l/EDgIHAQOAg8ROMHXh0CdZgeBg8BB4CDw+Qj8GsFXZodVG3/fUFVOqmpFfH/nJH2yuXu6+U9OTW0uuVnmRpjvaM5ynLpzlhvj3Zro3OHmlr/TceVOLc7ZcefcuVFOjgv1o8BncjYJFzpG2hj8vdr4JwdDohUx8H7vnCBcY6KvOzUq58DFEYnye4lXE1943x4EobNqR1/xPLFIdK6wrOa7o5OeKSgx/8ap/p3zi3Np7zLzQPzy/7H3JkC3HVX1+MkDHiECYQpgiAwKQeYZJQFlkjGgIgEJYjGDMsoUBNGAEijQcsAqCqUcEEpGiZFBAQlDxDAEAUEQiJAICBJAZgjw8q/d31n9Vq+7dp9zv/eeP+tfHaXed+89p3v32tPpvc/e7e63Mocqnvns5SX54pcmyhxoi7nnsJ3WqWYcDjbxPVotC9kE7YUnps9mnUcqd+JSbsWKJB6PV2VU2rIWnst5tWwPtYpXA9dl3jkYzOvFuIVnc/WWlee5RbNrfxqJtVIpFWd0zjKiiXL2Hc4WaKDf8cnd19jDOWFTZO7CfTt2iZOmwXskTtFymM7Y5TbS0LcaWJ/xiX/cdWx70Aaz8lWSqrG2zL5y5Rz7ELa5+Ft1gTFmOxoBd9gbtSNqH4BZ0dn5bMrgOWQmWrCrHYZcsX5ANiEXnHwttBy2X1YKr6m9M8sY6MF3vMYNOmZg2F4xDio/Si/jmskr+xBny9Q26zNL/M6+ID5rW3u2B9pOVcer+jYH/XlNTEvm8yHf2r68YDhXcar9V/uuPqrId7S/lcRnJsOso+x7Gvmfk2b15bhZfjA3V9Y2/KcKcKc3Tj4yH8P8xt+Kv+O3XqsyAp0s182gFXu4o1g7tkw6JtR5JLKkPMeaYzzI0kUvctGahNzwBcRcrVAvzwPUFYJ9Duhxa+vpKdtZ7eIAnmYtwTM+OTlTfa52bm4Tz7xVHsZn9k/uWuZhlbPEZy7JnMNQ8QU/M1/g6Ilxww5/6EMfKsnXF7zgBdOTn/zkkny93vWu17Qddv6YfRzmZV8Ydsz95/wYf6c+iNekttLZIuWHJWLFl87mO5+W6a8+RwbWkB2dXn012+dMh51vUWyVXtURjKE62TyX0rmzfL/Krfo/1jvW2bhvY/9DL9dcbO/FRnx8hXyOSwYCA4GBwEBgOwSGc9kOr3H1QGAgMBAYCGyBwKFKvrpgRBacVHKXAiRbLO+gXYoAqm7aeePqAgK4jwNuCHJwcIS/Y+x0w6sbW95IZxtw3qS7AAvm07EyPtTg15w0QeIgC3hh/m346tbiNvW8Ng7AZIx3wWUdwwUMEBBxwVTmI+blwCXjosGWHp2KVyYjigvzM8M8k5Xe9Rn+wI/x78kiy3dZ0xwk5rPZ4n6XROC5Kh7UEhfjleANzjadA5r7u7zuVB7WxCQqX6VyNNoClnVQddFGi0o6W5QTQC7oFd9pBR8wq/aFkq9lLTNtNYit1bFoMxmJrzlx7IJrdR45j5SD9LUNJiWgC6/orK0yDrUrZnvSBNYQ+JczaUEH9EBlmu2p043qQ/Yzs162oduUhOexCp0I5EVye07KNK0l5wRGNibzbT8BU+EXxq52hKtSq5Lsbzmatp3mxMXc7pcrLnVNvc9sg+2adoSnedlA9Rp6W2VYGFQr3FEJSon/It/S8thhqM8IzrZBb11bWueD2Sa7QDLbo/hbE0gqh8629ehGEBk6rh0yMGehnc515nngY4sNoZcWMtuL61hemMbMPmG8nn/YSL5K5S/0Cyrq5lIfwLgX2z2fx6n2UbFq7MH8Iggn/Nh+V1tjMF6qRF56dsnWCHtZ/qWIDttKbdOsSQdnK4Oe5vxXjC++StufFzqJjt4zX10zVzubFsnN2mdZYL8Ova8v86BqlPxKT95Y/3jcHVfUOu1sHB1jB675OWBuQwx77V56AxZqX5bmK9dLR4DMnqgMNjJCNEJ3VCadDEKXMlvu1sX0we6cc84502te85rpuc997vTYxz62JF9vcpObNJWvS7aXdX7J/vTsULbu6m+pYrV5JqE2xD1slT/u8xp5hb139y/ZE/cMp/Zbr8nkIpvfraEn34wZ/nbrcN/pXO45T5OvVp7nZ6K9F9874uNrBHVcMxAYCAwEBgJbITCcy1ZwjYsHAgOBgcBAYBsEDnXy1QX81m48t1nHob6WN9JZgiDbdAID3bDqOC6o4N7i1uvwxjloZMw56KIBB8ZMN9aOb7geQUzQgQBNDW7SwBdccMH0jW98Y7r0pS897d27d5FNvOHOgkk6SA9HxcIFARQjDhLx3/pmPweIlFYEvRRXnsvNi7WxrPAaXMCF+eKwWRMMUboUNx6XK2qa76XdXY/ZzZoo+aqYOJnlgCEHN/nacuYiJV85scZB17gfyZYN2ZiDs5wEhjxwgg3faaWd8qXQR5WW5Xeq9NrABMkEai+p1VpBe5MQ5tabSHZxcoSqooqMzmcGMi3gAVfoIjFe1jpXgsbfTTWiBMLjfm4vy3g43a68T84pbXRDEj6sp1V3kuRrY8eQLJBA/FLAvOcDih2UuavOSCvD6htm7FiGIadObvDyANoXa8KgZ+eWAqH6O+tx/MYvEPCLE6CB5af6iAv31erX6j9MhaHzXcCB5TGS3Jqgy4LyGFMr3NXOV7mgBFJmwzI/1cgWVf3DN1dspCNAwZTbn0uSC/dDPvRFJw2aw65lNonXBRuS4eFsfGNDRYcgI2U8SrApjTpuPQdWcIvr9EUcZ7NZ76r+4uxPVGYlVZ+419mrxjdK+262SSz3TVJQOhJUH5KcSan6tzr5OhOjNkVpdPxk3sO2qT7B1zJGdS6xa9UvkF27yJ6dKsciy/JCT2ZzHA3ZCwXZOvUZIrMTlTZaCz9rNHKAdVDFn/Nvda4kAQu91nn0e7VD7rnI+VTw0l2fyYHa+7j3M5/5zPTa1752OuWUU6aHPvSh5czXW97ylrXyVZ/9nY/RZ9e1PF+ik9emdpZ5wjKueCzho7ZR/ZTOo7Lk/Ih7Ls9k0z1v9PYCbr6l79zcqt+6zjVrcDbS8Z5lSNdbbXv4ggv3TRe/+MVHfHyJoeP3gcBAYCAwENgageFctoZs3DAQGAgMBAYCaxE4mMnX7//g+xvtQnmT6oIDazela9dzKK/Dxp6TnUuBAWzC3dv08ZvbvPLGXfErQdVoBzoHf3QMDj7gN7dJ1+CBBh806avz8UY57uWKTl7TN7/5zekLX/jCdPTRR09HHHHEIns0eKIyk232OVjl1tv7TjHkSiW+rze3rh/BAx7L8SOrio319FrnMS7gHdOn3znaXYCM+ay4MBbZvdk9zHgbJJwOm36w7wclMKuylelIvU4qX0FDGQuJXbREpdaxTUtefdqmMbmyG3zV6r8ifxRoxnqVJ4U2TsBmyVdUOkqAft8Pds7P7ek2En+YCwm6QgsldeKzJrCY7oYP+/ZXTBX+UUKhYMLBdEpQuGAoxtXAHvPTGQqtLN5Ips1rizWhOlDlDvxTGjSgz4nEXkU/yzvrLLDmCmtdU10/Ja3ZDtcA5FzNxm3+Gj09bCc5Ff/VMw3R6lNeiMCYbP8hB85GOj4AO7UHjFmhZfZT6s/QatrZSIzJelPmo+Q4V15yYsrh23vmYPlziVmWf9YlzKO+NvNVWZK48pfO69xx7KbanJ4VICPs8xqbJ7ZDr2OcggZNvjqddfasfude+JBzDBtbredoz2vrJV/RjhNypTKxQctc3Vp5Ndsn9VuNvUteFmFscb3qmY6jtgoyyz4i0zeu3GU9Z71rZJPP3J0JaZ4PtHOBKAr7C7YLbIvUzrGM8N9soyLZikRt9evJCxfZixHqP7Oza/U6pp3XpOtgvqn9wrWqp6z/jR02z/NLNjVoy7pAsN4yDc4mZ3ZO71OceP09+3X++edPp5122vS0pz1tuv/971+Sr8cff3yafM1wcXhktKsv5HVncupsXbZmHc/Rpj7OrQsYq7/T8VUOWRYz+6rrxPys/2rTej6P73dzKga6f6n2j3y7+hPVD8af8WOboNX4LLdxHT9vj+SrswDju4HAQGAgMBA4GAiM5OvBQHGMMRAYCAwEBgIWgUORfO0F+9awQTdra+5Zc40Gk7IkajYW1sUVkBr8zYILGtjRALabUwNc2KynQVsaRAM3uAff140vBUldoEHpYt5wwEyrA3FdfB/nB0bVK3DDb71NuQYdlN4m+CjrzsbloIBeo8E/F/RYCs64YEYTBKWzQx0GnPBeWkMmo3yf0yOWYTfGWt3TgM8SPyB/GgxkGtYE4Zw8Ml+44rB8z4lZJD3RTpjb9Jrka5FpU5EYNGjLx6qrc+tW6KpbEwLxZS1zdSsnVcv481mo3OI3vt9Ivsr5pCyDXKFc7Q1aMM9za2KIbSS3X+UAfZPAlbNJqz2cq+G0GjLDoyaUzZl3DX+pTXX9XhK/kcSPwD/LpLaojd9K0okq4pi2SPYAG27zqnLPNpnni+rgRpc4GUTtfeN+tjV8T+HFjEfQX2SCopRFl+iMR9BSZGCWe9a7Qh/xvyTlTXUwZGBjrXMbYcgtzxfXFl7PiXduId7YBqILa2c/h2tZDkGHymNWVQm934Fh58xm1Uc35xrbpzYlS9iwncpsHq+Rk8vqp9bazEb3Z/l2rZmZb+rT6vooeW91Fuc0z4leLnp3esmVqow907zBX0rSsp2qttE4sEyXmpcp4mzZ+T/ujgC5znRcccj81Y5p3f9Ciuo024yswt7R0Oi3JPrYLoTM4wUUrkzHmPpMAluobZF5PthK9ofKxzJOkpTJMFUWuucKptvpaKU/qarVOTJ+YD34V18SqXgsvBzBMs02Tp+RnB6oTYWNiHv5BT+3Jsdfxcut3dHY+M59+0r3mtNPP3160pOeNJ144okl+Xqb29xmVfI14xnbZMd30KV4uu/ZRqq9d2vma5wMsm1mfNSus/3kPQTfz3zTcdfwh304aFG7zT7DrY39qtKgdqXHlx5umWxZH8PPPaaLieLML0qO5KtxfOOrgcBAYCAwEDgoCIzk60GBcQwyEBgIDAQGAg6Bg5V8jWA1AtYuIOk2eBlH1gRB13ITG80sgMjjZAEvvYY3k1nQwG2GNzaUFEBzG9cejlmQEXNo0iMLTrhAhgZxmLYsWMDB0V6whYNJoFXXzkEpt3HXINYaWVA+cQBiSd404ODkJOMHB/R4vW7OpaCI4rJEdy/QlmGo92RzgBYeZ4keJ/9L+uewVnnUJCNkekN2kpa85TpX+YpqVmkZ2GCnZ+xJMi2jH0mvSmNUlhYjKdXwc8IL4zTJgkjiUQtgxXcj+bqxyJ0WbmoDYKtrQH/Gpqx7rg6r8i6YItCI5LRr42ltsamIsvJEVbX4HTRxwkMTOUGHvtxQE5F6BuKFU6nCRrXdRS6yk8h1sorvuRVv1Q05l5bx7NmFMiZVKG8EPCmByckVTupre2rwTs/hxPe1Uk9k3fo3ukZ1DLLENDctSEE78VttZ2ZvoXcs171gMPtgfv5g/1ZliJL6SNhu+Dp60SGrTm10kPlvEjY8t9r2Netyvlt9DMvZht2kF682fHEiBxuYIPlaiJlNWLRPRrtfbn1OyfDGBlAngOZcYMLM2Qz1+0FbuW4+o7Snr6pj7hmijpd0KLE0sX2iam0ni6ABL0EstYjO/GvV7XkSll+uomWfzfSwHCqd+Oyqox3+jYxpK3cDsj5vLPEBetzYDPFBrN/ZeNk6lafu5ZQdh9meN9s8E9TB97/8kWGseu/slMpx7zlr6XmpNxY/fypfvvWtb02ve93rppNPPnm6xz3uUc58/emf/ukJvrFHk/IA86j9a2ynVM4j+Wb9F/lmZ0ed7+7ZV4fhGlzVF9ZntrkTR7Y+p0c9uWU+9WhVew9/wfe7eZwMwhb2cHPPAjxWpnPOBjh5wnPESL5mXBvfDwQGAgOBgcCBIjCSrweK4Lh/IDAQGAgMBFIEDlXy1W0QbYDCULbNRr7HWt4oukCZ25SvERXeiPK4GlTgQECvVXBGR1Y1hvmzQCgSoU2AygRa9axY3axzsC4LlPCGe+nNfGz+NRDFn7nNlQsSODqW5GUpQKGbf3e2K2hxY2FdkB1tP6aJ6V6w062FMXY8XQqgKH24vodlL8jCQZz4m9frZHON7jkaM6xdUEnXVPhFyZKm2hQJUpyp6t68p6RqjM1JxMaOzddpm0kEnXpBuwx/YMitfTFOY1fnCicOaqmNrWMllVLu/D4XMONxq12Y8a3yOVcZujaWLKN1DZJEjO+biklKFrvkoNK0URXK1Xv7dsbG2jRQWHlB5w/DFkWA2VWoqb135+/WdZf8/k6Sn6tZq57ROaOcRNbfm0putJeVlrzQJV2vSyRs6EXnLEa9vxfE5US3axVa1iVJ3Iwn7DdAr54ZWfgqyS6WfSfTzsbFPa5LBY+f2iWpUq42SRLNzn7FmJHsR7Wds5mO3mwNbH/YjwNLrh5lv62+cIMnUtHpdLD4z7kiW30T+KbrY74yrzbkhHksSdZCq2lB7/yjXtuzoczHgp+0Ca/0UsIZuGzICtGs8sk0qG45X8F0NXwD9mRrGHf1ET25YnlhH+3kU3VM9bHnz7PfGFu0z3e6zp0o2Fcyr/QZQdejvrLgRMcW8Px8r/qUKm/0bKA639BI58a65z8nv9l3TtdZFp3MsWyxrcUcYR++853vTG984xtL2+E73vGOJQF7+9vfviRfXbtdXUfz3DIfLcG4Kf/Z7uiasIZMjrO5evrFeDpZdDqiPFBbCbrj36xan+WA5dPJAY+vdtrRn/kZfW7p6R5fi/U4Pdqw2USQW8uG/Re/u+FXqJV+yOM483UbqzCuHQgMBAYCA4G1CIzk61qkxnUDgYHAQGAgsDUChyL5yptO3vBiQ5UFIrJN3ZpFcVCBN3a60eSxXIAAwYdsY41NJm9E+W/dNPKmlNfHm24OfmiLqiwwputlbBl/DSgxHviN59Bx9Xrggzk0iIv1ZvS5jb5ihjmzgIeOra3uesEEJ0tZwIuDOFh371qml+9FBV3cm50LpXKqwRUNmmnATOVWr+/JfXYtgkZ874ZuoeqEqiP1ehdo4QQd2wj92wWKeO2cqKpyNFcN1uuCRmo1jJaw8Z3Tj0IDWqyiRSxVmJaQ7FzdVauMuCpuXoTqiOKgetfYPwTyKTDrZLfMIa2Re7yvc1C7YLZFaqPApya4rYkVJBaRpKbqr8x216rT+YKgGdWpsCmoXt14eUEryuaERuE/J2zR5ntPe7atC0o293EPVdAnc27oOvAMfnFSH/eHvNB/qFhubB0SM7Se4g8Mr9ivqE3iardyHSXJNdleMSPyevZTx1b+Or/GtrBn21UXUzl2CSyptFS/W+0IVaPqOmE/tBW38+lqp/je2vJ1Dhi7eVTnYCvcM4LzOfjO2Whnf/U6XROPV+cLUZYW7Vqdyba4YCz+gNum15dhkjNfqw6i+p9sIOsbV/+rzOyY7v2tpplP3PqY9V2r83VN1i6LjdjwcZnO8gtBc6UueO/0uKxPWmc3vlyqq/d/3FFoxUKfqRg/XUO5n45KcM8BkCO3fk186suEmT9T21Zppgpp0A3/py+RVNrxQpB5+VDX4+wPvtOuCfocBJqbF2wkSa86BmyXcHH+ytkU9+JB9swBfJpnKenuAHyCvgsuuGB605veND396U8vZ72ecMIJ053udKc0+co239mvRqfmDyqbTt5UNho5oKRuJlvOzqkvxx6MZdvRZnlAa1FfmPmRVJaIH4qh89G8NsafMXM6DllwvjybF7iz/KzRZ70Gsq8vvAIr5gF0PLqSjOSrQ3t8NxAYCAwEBgIHisBIvh4oguP+gcBAYCAwEEgROJTJV3fWDW+qdNOLTWK2QeyxMQsiYRPaC2BiXA2I8nwaAOFgKQeoeoEGDTjwGC4okLUdduMAO8Uhw5LpZD7w/diUZxhqQGKjrSfaAFLVXS9ooEEApYU3+i6w4YI1S/OpzGVzusAE891Vy7JcOQyz4I0GNDWQkumB4ynWtyHLUnWmeGYyZuemZJHTmd46Hc9Y7pQODfZwMogr7JoAWpIsRfK1Z1cqj+d2uxzkrdVd83meGmxWvaqx2Dmh64KqG/YDiUwiEvOW8eX80NTOSdvTImNzQpEDmM6O1KAht1rk5LCcc5vhyXJQ21jSmIwXn7fHybANWaKqZV6TXufsQF2rVo5i55VU0TU2leaPNRVaZ0Y3Z7RSO+miz9S+GbaD7WemZyxjWG/hH1cdl4VR4oSSr1nFKHek5hcjylpFv9lvObsI/WW5aoKoSZCfbZWT454tX/NbZkfZ96oPYn3g32IsDdKvkXv2N05Ged0cmNax9XnBPT8ovWvuCZq4S0dzD8l6atPlDOimuhn3dyoCq61Bd4JZ9twLGM2zDp1fXLBC54JZl6FzOz/N5zGLDcN41cdIK/TMv2Y+tpEraretNBR9Qntm0Q19Hun5qsb3wqbRiwqQf9aDmhA3ZyOrX3C+3fob17GA2vEzXpmd1mc9TupX+yQt/zmhDozZpzjd7j339PyJ48OGP6fW8Rkfe7Y003m2rxs8Sc6jXZIbfa7C9aDv+9///vS2t71tOvXUU6djjz12ustd7lISsNqSv/GNsyw7GcH4anudLjEtep/TMcj3ku5kdLkOPqwzyjO2WUqr4sE0KX2pTTX+0uEMuYCtLB07kv96/pX9WvbcpHKXYZn5XMWJba/Kour1aDu8pM3j94HAQGAgMBDYLQIj+bpb5MZ9A4GBwEBgILCIwKFIvmLz5zaT2Khmm1DdkPY27roB1E0xB15skMic49fbbOoYmG9pniyIgvs1qOeCXhmW2HAjaLG0oe8FPfQ3fObNOAdHOHDFdMTfXBGrG/AsyKBjZIEZXiMHWhhnpU1lRXHjtbMcaaUq09S01tyzp06xFKjhwAOPx0EHlYE1erCESzOGnFnmgiE9XitvmHanD2uCcnyN8k+xcYaNq2CZB9XmUEtZjMdng7oxq47OLUUVkwial0QiBdBVDsv82hJVWh27AJ47u7DKLSUXmMYyt+wcylp7Z07OtGj70Q2ecUWrjIdrtQrd6eSSXLGP4CSlq7pkmWacnR1336leNcl1qtBzNO9Avb+VcIzFZ61eZI8EPykRhOQzqiSDtgNKvnI1IZ2BqO2y1cY6u1js92E79qzQdeG+UiGuSQ/X0pNtJ9swxyckiDEP64Czdz3+sc3hv3vrVTvFtGe4sJ3kNsGMj9KZyaLzi8CA5aF3ZAHLJfBW7Bw9jLUG25kG9inqI50fi+s37CGS99IyGEnQ+hLI/JIM+xZgVJOvF85t7pMXXnrJRGffubU75LHip+fWytmSmYw4m9K8qFOEcv8LEiz/SiNsd8V6TjJrtwM3RqYTKnfsNx2/Mx1iGVKdYz6wnODv7ss31IKd597wkfRikrNF2tbcrYOfMzZsFNk8tg2Kn+oFyw9eduEjPli+e/bJysL8paNB9cbKe/Klrl3pClv3nve8Z3rhC184XeISl5hud7vbTfe6173Syle1S85W4Bq1T872Kz0b9JrzobNxmF+Orsx+K77gwYZcyosGS7zCuPqyreOJ0yW+Dn4j/t1N8rU+SyZdG1h8euvP+N2TyTXjQQ5G5es22j2uHQgMBAYCA4G1CIzk61qkxnUDgYHAQGAgsDUCBzv5Gpt0bdvHm11sVDnIowEf3UzyJr23oeZNswZWHTAuSOkCpXxvttEFjfi9R6eOgfVj88kBIQ1q8aYWQVmXNAHOWn3scOD54nd9m90FZ7FeBAw0cB20adBYN+6KWXzOEhAaFOjxJFuj4u5khHkR43BFKwcHQKvjtwuqs1yBN07W8J1rw7W0rhiXAzg8xlJlrgYElTfKX6ezGkSKz27eDDOWbQ10aSAK8+v3sD2qf7UKUSoCa+CMnra1ghtVVKqLtdpQKrzVDim2BZc5YVtx1ra0c8WhsyM10CznzWoQfckZVFmLRJupoNV1BM0Fd2m5qTKXzbuB39zSEhhULKhSM76rVWFJ69/Gv1BbT8gsB76dHpY5ouJvTjhWOaR2zjyH2lv+rY6PJBHon9tYF5nZd+G05yI7yU2MxfqV+Q6lvc47J1vRtrnYLdVQeo4AACAASURBVOJV5kOwbrY5FQt6maR5yYTk1lV6h//XICr7NeBc1kjJaDdvz16r/d/Q2aTSDnZjo5KSdFjl19lG0FvsB7VDDUyqv6SXGnTMwAGJd7V7zvZlvFef1Hvu4HlY59hf1fFm2vU3lnVg4LBge1L16rD9/p39C16qqDTNVeKFp9AbnN/MXQzoxQCmgelyusm+S+WR9dBhgfHcc0GGTfV38gIPv6ihfOOXdTiZzd/rcwbLmMpLZgN0DOe7+HnFPQcw3tWfzsTweJVHU/tc0LSynu1m1QFpIe18aZGbGVtnk5gmRw/bHsaJn1Ow7uZ3c8Z08/wq3UVU/9QmOLll/qg9ZCz4pSdn29zYakPVlrBOhV3/6Ec/Or32ta+dzjvvvOm4446bTjrppNXJV9U51RWlpYcNr7s8S8UZ0/PxDPyv2tfMrsf3+oKpyrnaEfzOsrXGX6lv1P0Zfo818d5qwz4kL4LEdbivvuBAvpBl2tmLnj1wPHHjWX8i9KoeMr5rbMjhhx8+4uOOIeO7gcBAYCAwEDggBIZzOSD4xs0DgYHAQGAg0EPgYCZfozUVgq+8cee/dWPlNsQuAKTj6WaeN6e8Ae3Npxtat+HGRhI0aTLJBmU6Z/XEOhztHNTJAkS4VwMpGjjoBWDdptcFErJAxVKwToNF2eZcg4NrtNQFxjRgpONmm3zGUGVH8WXanMy4IAZ4BV4r7fFZ33TXAERGI8vBEm48L4/nAm0qmxkuGgBVepYCKz36nR40a6A2ijoOY70RrKKzCMt4fE4onQfXrE0ra6jys1zn2tJywJXb2c7JnUoXr4POl638NO2Gy2/c4peC+SWRlbTJXQp8okpJzz5UXdegJ2jNXs5QveDAYvymQWLmJxJaTZtdalsKWXZteMtvc9A+5kQgE+eswic0MgIemGSv2pQs+Yr1srxyZTUSBKWS1Jz9qLqsQUz+nQOr8T0SNEjolDVSAk11W3nDmDj/w62I3TorPyihzjaw3EOtV5VvsIfcMYHtIdsupp1lW9eo8svy5fy2zufW6eyTC7rHd3zGqPIWsp91VuBnGF57z7cr3k5/2dcrjvxORZmHbI3TZV0T+/pqH/kcxqRFOleb74gsnXPKNldsONbi7BAq5pVGXYfaHJZL1WP+LXuhw+mZ6iLWy8nXHp0bXRM6bbtZDzf0rzcJ6efSs5l7BsQ9Ue3PMgqfgnsqpvsPpy1UqW9pbFfnDPHe8x2w4D3AmuvZDoAuflZb0kHIJe8V1EY4OXSy05UL09aXnyuxbvcM6HjM+lufD2ddjPV/8pOfnN74xjdOZ5111nSrW91qevjDHz5d9KIXbbrcMOZKO+srz5XZkd5zZM8msm2Hfe3xTLFw86rdVEx1fLVN/HtPFmIPHf/xy6uZDDTPqnOCdWOdyQsA6uuyNS/hpjKm/Hcy6J4vGE/2naBT7xmVr0vGfPw+EBgIDAQGArtBYCRfd4PauGcgMBAYCAwEViFwMJKvMVEkXb/3ve/V5Kvb8Nugt1CpwVQO9NSAACVLept93WBmm3zd4IF2XkM2N+bnzbluWN3Ge2mzq+t2ePLcHGDK1glss81vFiBgHHvBKw1QZAGWXhBG18n81Q06rzMLkmW48Zvljk6VAcYgC57oulzQj3mgeOkcGhRiLFxQJMMuvtcgf+hrjMGtyZaCii7ApDrm9DeuUfnM5urJV5mLkpZlTJPgVJqKLkmbXz3HEskwbtlbaKHWkxin4f9ORqkJHtsWiDNRHDCr40hwuVlTexjnDgRUFVvbWc7jczWu6q1i2/AgaUMN3jU2Rc4RdPZBdYRl0yUuNuRDz45Ei1+sc6502RGJHQAhD/iOceKkJK+p0DlXECtfmyQQAcC2uaeHcQuSiTXZKslJJyuugrniR22Om7UjmZu0v1afkPkIdx3PnSWn9D5OyDO/N/SJfDnslMO0GYMmU3uT2ebeuhwWrKdLNomvZRvtqo/Zr7hnCvUZXZ3tVPcyHY09NAlwtQNFxNi2SvvdoMl1qGA/yvJeeESZXfVTmnxlGWnaAhfFrYZuZ0yijWWuzLlv/1mqyuMlXKudNb4L9oP9/Rr9gqxWXwSb27G9GNc9+2hSFjTrc8OSX+c5WD7VJvMaWe8Yh5p8pcQ90+N0yc3DL6fssH2z4wLzKOPv2rXrethHqCz0eI1xoNsq62792XPeGpliOjPb4mhwcypWsF/wnZ/73Oemd7/73dNLX/rS6aY3ven0+Mc/fjr88MM3kq8Z3Wt0jnUrtWELwKyVYadbma3v+QD73JHY5kyuQEskX1GxG4nttf/xMwnfo3zObEOmo5n+qD3S+9kXZHZDq/h5DXhxSX0rxhrJ17WSMa4bCAwEBgIDgW0QGMnXbdAa1w4EBgIDgYHAVggczORrbBzjfxyMQWDFBY/4uyxIoZs/Da66wGeMxcmmtQEY3Yy7oIuOxRv9DHi+x20mOfCjwWSmSVtU8W8I8ruAIHjgAkxYI2988XcNFkolL+bg6xgr0MUbcA1eKL8RlHCbehf4cPyN61w1aSaDtT0XtdhkTHmdoC8LSCrujLnKEeh0OqGBChdI6dEAOlWWGYOYN/Q0MIwAD/Ne5Y+xZ8ydbjAPVc6dLKguM828RtCnchDXZOetckAMZ1ZuYEKVVIV2SdDW+S6c6lmemLOsH0k/OWRVK5oy/WeMaiCK2tOCHk0MF7qkcpbXqHhl9gUYFdmlBGZqx6jytGkVWYFtz5vl9UE/YKfYlrHMVptDrXQrb6RCqtENoZ95V9c/J5VUzuLWwI/boyrv+QxUxcr5F9XtpmMCzuslGeI17odzs/wZsoA1uWQ76wnrttpoJ5eO9+p36txzAtzZI/YNfH3mB9hnbNgOtCmlamalvcwn7X8xF/+b2RzVEZZJVKk6Pju82NaVv8l+OD+hNlv1pve7JhzVXzBvOKmPymmVD7aBmvBi2p3/bnwXvSQAGXU+vvpVPah6Hizu3aj8pBcNmG+ossSaCzb60s2cFMlkoicfymuWObYJ7nllg4f8csksH2zn3RisU4oldJvvW5JX5xeYx06vOVHO3QVAG1euN2ugBLOjkWmptnbWd+4ewEn/DOfs2UT9f5U9Ot9SbafirB0HVCZ4HWpvG/2Ql07Y/mX+d+33iq/TVYedyj4S6Xie+frXvz59+tOfnp75zGdO17rWtaYnPOEJ02Uuc5nyDKnyrWvt6YTS53RTZVlxVp8OOVZbnPGXeaU20eHO10AnWB9UBtmm81r0OQjH9sT9F7vYxerUmVzV5yXThljvYT9cdJtsI/MgezZT38L609PFnh1SX890qDzy55F8XWsNxnUDgYHAQGAgsA0CI/m6DVrj2oHAQGAgMBDYCoGDlXyNDVtsHC+44ILm/B23adYNl27cdfPNQSD3m250twLAXLwUmNBbsNHXTTsn9xwOHDDA372gAicWdS4OMjAeSiuuc2cc4T4O8mV4K+0aqNOAiiZFlV4XrNBgQbYx16CAC97Ed1r9yZgrf+L6oJmDfb0gAmO2xAsXGFKeqcxna3e6lMlV71qmWQMxGU4uqMcYKf9KAmquRmK8lN7eb6gKqInJuZ0v7mlwktauzi6wvmmgfiPpRK0S6zxI4M6DF94m59SxnWP9LbI5n6UZ9+p5sEhA1Dag2l4YwXtpNQtexHg1MTEdVv92dszZ2rhOg85l7CSgrvZc7Qo+Y67KbyQkKKlXcKadUE1QSGthllG1JTx++Y2q8Kq8muoz6CnWj9bO3J4ZdgVy5AKG8R1XbvawU7u+Yb+llTBo5AQF+69eS2jV1aya0fkdtmFq+9WWwZZCLsr1cyUbKvB5DLZTagsym+PsI/sB56/4u8YO8MtGs74wpiy3zr+yLMQ6+WUMtVPMb6aBdQ42j/Fj/JU2XRffhyrvJNdZl1OT/HsOq89zrMeZjWadAZ8Pm8dQ27zxMs+caIWeqV9HRW75nvV1fkch5tt48WWhVbGzVQ4/xlhtDdszlX2nG6C/yhG9VAB6GCuVefgplgHmjdKnNk59D+ub6oHTN+UL29f6EuC8pqrr8/m8TJtbY5VVaj2NMeI3tb1sw1QXnW6yfDZ6IZWKG7I3f1Fs+Xw2ePgRl6hiWXF/Z/ZyyfYvrW8NttkYTibYzsXv0dnoq1/96nTyySdPl7vc5aYHPehB0zWucY1S/aoyp/Y422+w/jkd4+9gL5xPUBuY6auTZ/3O3bsKe2nxy/qpOsY2hsd2+w31C5m9xxx4WYjlW32qdpBROU3tFhGrzzqsW8orXqM+d+C3bO1sU3Hv3r17R3x8lVCOiwYCA4GBwEBgGwSGc9kGrXHtQGAgMBAYCGyFwMFKvsbGC8lX3vzx5toFO3STzptS3mTr5jF+0+Adj7/rDfRW6O1cjE2nC56ADkerTtXbZPM8ep/DiTesunnFPLxBztbhghUalAE9vGFnLEpQdN++DWTBU9CTBRWcDOE75TM+8788DxPR4w3zFPdkrS95zLTygy7iIIUGMLLAhJMtxYV1B/xknrhApeMvY9vjCfPdybLKXZG3ueqPq5R4HMc3N7a+tb+xjs45cRnd2urQYi5nuuKMQtXPkjDFmWxcfYU2mZpUpGRmuW+B/hrYowQz48RVs0W/9vfnbJKPzKNiUw/bs3MmNR8Aado+AisNhrMNdrq2YQToDOwaZOedj2nJrK2hM1vPwciNYKLim5yXW+XK4Kwy1+gX2rvOVVXN+X/zWb2Fh4Kzw6fKKyX6C+5Cs8qv+gC1z2o/MnvI9op1IrMdzj+pHWHeqD6yr3e2Qe0Y+023xkY+Er3itajeZ/KV8aqx4dIulcdSP8B+UJ932K84e8j06zgVkxXtbYtMmAr3TJfVfzmsnN+J7/iFgcZXaGZYz7nOXm4hfXA6oy/F9HQt87fq09jPOn1T2a52e34BoWCD87oTewB+6nMMy4/jj3vu6cmy/qZ6hTn0OraRkWhvzrnGiwxU/Q274+xHI8faajjGiOdI6WDg7E3m4/X5gjFi3vBaN+wLvQDjMFvj95Q37vm4J58H+zeVd9cFJGj89re/PT372c8uL9ne9ra3nW5961tPRx555AY5GM/pfuZ3eBC1f3yPG1P9i+ML87HHoyWeLmG/ZAOVVh7PvQClPnCN39Vr1Kfq7+qXGh+WnDHtbL/je0av8nFDBs28ePHhYnsvNuLjS4I4fh8IDAQGAgOBrREYzmVryMYNA4GBwEBgILAWgUOZfNWNmAZGm0DUHKTWAA/fE79x8ETXiGuzTfZaTLa9DuvYZuOpm3/Qzptg3Yjr2tMgq3mL323GXYBDA1C8IeYgIGOcBROWNtccUMG8DvsSqDWtgd21jFETyDMbefyeje0CdeAJ45IFOiCvDgcN0CgtinsWLMoCrNnas2AY6x3LYhakyYIzGkDhwFG9R4LkWVCZK3z4mmZuqSxD4DcqbMt/5ina6gK1six8k+rImtiaK3i4RW2p4pvP8szuK/rCZxSa5CvTZXXKtRqWxK5rH1xpxbrkDEe2q9pWkvnH1WbcwtTZbNZt/d3Z7Uxeizx1KpgbXtJ5lkVGZt7b6nW0/uUzJOfkh/NTmU9IbQwlX2FfWP61Qi8b3649aVusOuz4wu1m1f7ic1k/Eh+mutkleRd9piaKpe1mZsecHCnd7IuUdyzbPRrVnmuwenF9coHaWfbVfCknXbQ6mp8r4mxuR5M+H/G8tUsAYe38yAatZDS5Yl5femhsQ+fZzGFR7QzZZ9b1Bs45+epe+Og9A1T6qKLetYrXFyDUP2RzMD9YBlk+VTaZ3+Ad+xbXRlzHwPj6PJjJcMYnXZc+k7h5nT6pr+IXBdhWZM942fOG63IQL3jGf3xW/Zp1qNwDK9afLAGa4bBkW5xMZM+KveffbW3Pbq7X5zbtdBG/Bz5R/fqSl7xk+tSnPjVd8YpXnE466aTpqKOOaqbEWjb8XmIjVe7U5jM2au/Ux7Fu6DO08sPd63jK9it7vlXMtSJafdZa24n72NY4Pc9sltLOa87W5eyAkym9H3xSHtlnWTpCApizTqoMYP6RfN2Ndo97BgIDgYHAQGAtAiP5uhapcd1AYCAwEBgIbI3AoUq+YkPFQVUOsvRaI/EisqAWBybj+ibgM7ci3RqMlTfoRleDAxwA0LVkG36+B2tGoCnbiHLwjTfCjDkHATSIlAWE3eZeA41ML+jguZozDuWsRg0y69ho98tJ0aZyLHkTW2niVmcxB3/mhEwvsau8zQIJGkBgPvP4GnxlHjrMWGdYllywhXF0osxyAaxYBjSwxPKC33rzZvQ52XF6oEFYl3hq5HxOPALTYgOSxEFW9RTrwdlmzENUrmLdeg5do9dIvmq16FzBWmieq3UKfpL4i+9c4gUJCleFWmilM2eLfEc15Fy5xn+7gGUPj8zelHEoSd1rr+zkzwUk1Va6wJ3KKMbm78u5c9R+lOWk+Jr5R672Z1kuY5mEvfoZ8AqyojZGZZ1lmtfWdIfgpDoBx2voBqjnqjLQxPxzNr8m0ed5a7B8rnqGvJbv980V3PNulO2h83OZT2E6mL7MnmogV9eh8qW8ZF12Pljn5ft5jWoTnVzrd85mZ7i45Gs2h5MHlqlGdy6cph/s+0F9LlL52bD11OaVf+M564st84smasN7vMS1jY1O2olXOZ5/LzTQ8cdZC3VdU/kc/7dnfpnAvFzBOqMyw2tXGXJ4Ojlz92WyuiSnbPfgG4AF6wvWwbZIbbrz4731O9nTOdV282fMp/+CrvqMRC301b7EvXFWffzHLyOU65IK8+qzJMnPWLIcs+739HiNHehdw7zJzq1XPrKsZrKZ2UXlP7/Y5uhUmoBL7EnOPvvs6cwzz5zOPffc6clPfvJ0zDHH7HTLCH2jFz2Uxp4+qS3J5JW/z2RJ5Z55rXbejcc4s7/v8dPaHjkSQ+XZrZntSu+lUMXZrQvzqe91tOq1mS139kz1B3oDGnXP09ixGaOQq/hf6LU7Q1jXN858PVALNO4fCAwEBgIDAYfASL4OuRgIDAQGAgOBQ4bA/3byVTe2usl2n3lzlwWkNfCjG9u1wYo1QLvAbRbMcuvRwJ1uyjlQ68bNgg56LQImSEzHuNlGmNfN42Oj7gIpGlDWoKKjJ+aPDXYWuNPgF2/UM9wcz3h8DgK4gJq2X3ZY6BwYU+XR0Z8FfDQoop9ZdlwARX9n3eoFXnFfFlB1mPcCWhx4y+bN9ENlBmsocoeKJXdGZ7mwrWytidfkydnJT4yB4PzOkHNytHNu6xobwddwMKrQIOcVFpnh8w4bAdyswsU6mupbvHBiWoty5Wu1i3TOoAuYsrwhsJ3Z3ixQx0G+Ri/4nFxqKZrZSqbPyVG1/VT5utEOGolqfnFDWgPjPGLH38xuduVXujkUOk3LSsWpF6RmHDkZVmh2bVdd62uqUtzQ1zmJUWkQHbM61BnP+bbMvvZ8u9o2xajnJ1UXeayeLjtb7uZV+deqsd58mb9jXVDMnd9wzz+ofMX8XG0KO7T/GOudynylh9ebVTzz8wL7jtRnSiU7vzADG8zPHXW99LKAk3Wdu9rJOGtc7K6ui19wyWR87XMB67PKnuMldJdtc6YL6vOZX5ksL+kG2wDX9pRlqyevir+uoWfH68tNc0cIxRBr0JddlvTX+ZQeTpkvc7x3z0QpfzuEchcJlnu1G41P7ryA2JPfRu7pJVU7tul6EPiff/750xlnnDG9613vmh74wAdO17zmNadLXepSdYX8PNjTGdDS2NSkNbqzeZldzfznkv6qvGbPGoqvkxn+zo2zRIuzG84mOL45G676pHiy7jqb4jDVMXidTjecP8AYcS/8FV5EVFllfo/ka8/yjd8GAgOBgcBAYLcIjOTrbpEb9w0EBgIDgYHAIgKHMvm6FIzB77p5zTbPWVBL5+FxNZixCMiKC1wbS2xYs03qmiCEbtJ1E8wb1YxMxgj3a/KVr9EACM/Ja9J1ISDnWrXpxhufUdGKlnG6Wc8CLConWRAK68oCaBy40+BGFshxgSwbNEraLsa1vXZ2WQAP+IIudz5v/Ka06Bpd4Ed1gvHMAne9YAoHSzLesyyqLuhasWb+vtxDiSA3Hle/aKCqfNbzWmdCmmvpbFQ+z7QnL4XO5EzQ+K2co7pn53Ee+BYezBWz9ftSINuet5oF0uIeTb42Z4BSEk2TG5hvo8VlJKJRuTInYrA2PsN2Q1cIV60QdrJV8aJqSrXhSwFNvr7yTwK3imXRF9Om2dky9TXOFvfsENNXdXBOOocs8PpYJjIcVJ6Z/5o4Uh3e0C/Wg6Qdu3YayOzChm0WPeBkM+jQZEPPf8PG9dZUdVPsg/OR4NnSs0TVkUgGGTvL61ZZ/X+VfNX1ujU2CXtz/q3DucF3R4ma/3ryu6GnVMFabQp9h7HZR7GdrLhrolhfGphtLWSusaNsA7RqUlqyqz/L9IDpzWRLn29YrtS3OX1XPWFZdrLOMsrj8bVMa/zNz7YNDyhRx88UagP1N/UVDoOKA70Mw+M4zLP1VBtPL1KVOVecra1yvAYztX9d/ekxaZbXnl3qrVl5mk3FY7BsO1+W+aioUPzABz5QKmCPO+646WpXu9p06UtfurGT2fzMV2uf9Zzf+SKVG9VLHWsJK32uanRxHgzXKGY9G4BxFDvVZ/3cwyV7znBrBs09G+RoZNvC2PAcoBn0KE+WdH8tj3h8nR+0HX744SM+vmBPxs8DgYHAQGAgsD0Cw7lsj9m4YyAwEBgIDARWInAok68a9NXNGzZrWlXE961cRr1MN929YMa2Y+N6l3yN33RDz8GrNXPpBtxt8nsbY/zGLUw5qKDBOsaK79GAHMaI6zW5ByziHm2Tpfx3wQyeS3mXBT2yAB54kN23lHx1PMoCLe7aLCDkWg1j3F5SlcdDmz0NEPKaNUgDfrEMxP1cEbWkayoLLKMs3+C/YsA0sYwwbSxfLN8laTm37K18oOo+nrNcN7fzRVCf5b2RCa687CimJl9ZFup8VFHJyT7mb08PssRo5AfAK+YfyK1VbPMXjU7gjESueqR1VhmiRLPyIFqWxn/Bg2IbXCXwjHeZe/69yDMlMBiznq6DPJXvzIcw28o11PpZZVbtASfKK58O27PTtlkSkyxXfE4r6HL+RvWNeYb201ylzTZUMVL7o/M5m6c+gmlFu2OVZWd7nb1W25vpWM+HcEtLprVn11UOlP8Fc9P+O8OrV0Gn+DH/siQO28XQAddiW/Fc8i1Ys6OH51P57j1rQFfUtikfHW4N5pQkcT7JyRPmrrqOLgM4R3tuGw9aYPs5b1bkil5kKZ8p4b9hoym5imtZzmC7Kk3RepzbIcvZxE7f8J0+a2XPI3w97oG+OB1wNkDbDjv7We0iAahyAzl1ssk6okciVJ0wz4S8FvjkkDd+PszsJuOhfzud78l6o7fUcrqxx/MH9W/OhzB2bt5t9LRHN+sT2701a1XZ0nuAu8Mf3znbzTIYf3/ta18r/4uK1yOOOGLau3dvfXFLZdHZEp6Lr8/sDusF05fpo+pV9Q+zLmS+TfFyuudsDOPu7LpbL+5hfvPxOZl/cLYV6+XjDOCHnK9QPHG/2h+nB04vFRNdb7Z+tiNql528xzWxxpF8XWsNxnUDgYHAQGAgsA0CI/m6DVrj2oHAQGAgMBDYCoFDmXzlgA02Z9hccqCC/0awYSn45zbJWWBhK0CoysXN4WjVYEMW8HB0uI18tulemocDAPjb4bh2M870usAMb/Q5SKTBER7H/eY25hyE0M0+xljCCZv5LFjCG/+lsZZ46u53wTjFlGnUwAfLswuWAYdewAo8An9cMKl3P8uUyj7jBx7pGjLcloI1ZTxTpVjGk3axlQ6pmrCVj6j0o/NBM/tQ1qvnuJoK1558lyB5nDlI538BRz7nrvw+JyOqnqP6VCq1GhmiRDJoZf1oMJyxq/pG89XzY+ckNpIzSIDz2YI9nlZZ4hahcuazyi3LgpNPZ4fjO+CHRAT41bM/amuYlkyHs/nZ5q3xMZiLkxCYs2d/qr2e5UADpw5PtvEZ/c6+q01kLNmG8PhKe5Xvw/aURJaOwX5MA65rugQsrSezZ0wnEkv6gofyI6O954uxpoLXQiW7W4ubM6rNeF3byF6DB5037Z6XevpX5UzOfXY23/l04NH8ZtqOb7yQgmtmm+LGZj/Vk48YuyQl5vOxne3JcNFrlQ7mCcvREs49P99bl8Nd54X8ZTyCrvZs3xpZ4zU0Y4FnpqJR9ZTvY2x78qW+l+1X9X3zObJss1gW2W8426T+xPFd+QRc1cZmtgn361p7a3f4qYyqb0j1UloQ83UsI6Anzt7FGZ3xYqAmDdesk9fM+Ll18XfMD+fn9PdGfpPq6t4z4JrnHWdHdH0qW+pDVM7UF8fnDFfFB9eqHLr71d9kds7xq8dnRy/bJ9XHRndNRw7obNju0XZ4zRPnuGYgMBAYCAwEtkVgJF+3RWxcPxAYCAwEBgKrETjUyVds2LKNlgY7sWFb2tRpsGNp47YGkKU5lzayLoDV2zBngc5sHLeGbNO/dC3T5Tbuej8CGFzRo29ZM094TBfw4fE10BOf1yRfMxngsV1Az61tzVhrZEivcUE4xX6J31nAhHUFQTEXrGPdy2TOzeHkYun+Hq+zoJpW8fBaCp7STlYDbgjKNHyfz1CtSUVNYErLTQ34V7uEs1gL2PMMfLYo2hvip6jEksAR2g6zLNQ1UJkV01qTvtQKGOvjhPBGcnXGS1uDNrrJZ+m6NqB8hmdSVbYDxwyI7lQkwMk0MgawKT0bBixttWpU2VKSnn3Jki2vWBK/aqB6ThS4ICTr19o51Ca4M6Z78sC/lfmpegd8ZR3gKq6e7WCf2fMXzAO0TM5sluOvm8fZJG5H3OgjxEz0asnfupcvVEYa3OhlizWypLKga3JyvyQ/aiPgC/Uszp5/hRzjX/Y3hUZqz6zyETQjMVn5TtWfKmdLvtb5iw1bK2d6Z8lXDlXtwgAAIABJREFU1c9GZs15x06mC56ocic7lz27fO9736uteC960YsW267+STtJuGcJ50tVL4Bt05Y8OQMTPFW5WJJb9Z1MK+Mb33N1dM/WbciidD7AutRuAUsnQ/wc4Z4pluyadoawXQvU95ozTtm+Kr8US5X17EiOJb/Rs60OM4cP6OaxnL9lHef1qLxmL8Us+RDVQaWHbRVf2+O5wye7vso02TDojtOFHr0Z/9fc42wRP4P0fld7k12b2RjF3NGbyWTPXjh+6dg6LsbTl0I3/NBsZ3UO+KeRfO1JzPhtIDAQGAgMBHaLwEi+7ha5cd9AYCAwEBgILCJwsJOvHKxym8EsaOKCBEvE986n4o1yFszINooaEOgFzniMXlDArSULVLtxOJC6NFZvXRmN2OBn8yBwo23qMJe2OuaqZ21Z5wKyGojYTfLVBcNcAHopQHAggZK4V+WF+cy/rw2qsDzy3+CJBtCyoFKmBxvBUwIANCp/XLCE17akC3XtHACNxIBJtKieqIwiuLuBOwX16/moaA8uAf9qL+Qc1jLmfBZrXNMktpIqWE4UAhMNfBZ8ksA6J400iIzq2I3zWucFAIuK0WFTc+ZwDUZK4lQxVf5t2AU5H7bBj86LLfdxde7cYlT1QOWrYE2J0ToGkiyRFMdZu1I9V8ZOeMNjqs9hWm0byrlqrrS1lvEznduwNYy7ni8p7bAh90ha1LNEpapY9Y5pcWtkrNWG4Ddtlb7kT6F7WTcE50PZlsX4elYqY8x2iP92/iqzZ4yFk2fluZNJDvIDO8hqDyNNkjkfpPTB1+KM9Owepkl5u8Q3yA7LPlqOq2w0tkMrVk3LZ+dHsyA/2w+2t2pzl3Rb5Z3XrzYe7enV1kG+Av/Pfvaz09e//vVia4455pjpEpe4RH0xbO0zk/LV8bH6ifklocxXZ/qcyYDjQeWjeZmh+o9p//mvjKE+s/T0T/02y6bSoM8ZjVxK4ox/4/UpNtnLD6kMJsnXjF/6vfKMX1QEFjG3Hs+xNI7jIX+nzxbZM1vQoGd5O7lhf8IyrvY6ewZ0sovvNnhEFbewoxl/mFaVu+w3fK/rVIz4OqXf+dNMXtUXOB+iMutslvN36nscXo5fKitKk8oPX++OamG9rnbLVKqyHLk1Mw8VT1dJzS9pjuTrklUYvw8EBgIDgYHAbhAYydfdoDbuGQgMBAYCA4FVCBzs5Gu0o8re+OaNKW+8XPBrifgssKOb7aVxdGMa4+p5bUsBw23m0Gt5viyIgrUuBW0yOlzwL+bigLA7Jxbr1g14tvnm793GGuvr4cWBDt68uyCfBh8US5a3LFDEgQjHZ/7OBUkybF3AprduF8zR64MPelYh+OaCaBqQwngOCw2GKh8Ua8U2C3I5/cp01M3J/Glkiqs354tYf+q1aC88nxMIujkYWO6bk2I1eDUn9xqapFp2Q1Y5IWfODt2QJao6DbpQncP0NDrgAuIzDnwOIirbMA6vtejovDYem/lZvpdkitIOrNmOxH18nqdWHuqYjF9d85zUUb2Ke5t2vZTgBc9ccJIr+eq6pHLUyTbL7QadJC8VW5z9y3I008i6hYRAuU+q9WJ9eva205+ev4QNBG81iIvPYUe+/e1vl7P64n/OvtZ1JxXOag9hn4ocxPmdEpDVz/AXii/Tzi8o6LrVPqocONudyQgSr1yRw7Yi812Zf3B8Y1vWrJFeNFBd1eucz2MalN+ZTXW+TOkDH/n72qYZFf94gYCqhtWXNXabZIJfiIH9Q4C9jIEzYflFGdPGWX2Es2vMv9SPxwslew4ruhD/i7aqL3rRi6b3ve99UyTAH/3oR0/Xvva147xBFb36WfXIybyTg0Zn2C+EPYxzaOXFH5UvrFntJr6PtSg/3SLcM4Ozr+5ZVPkOWVV+qAwz7Y0tIB8PnnCrfq2kdfaAfY7qsLNvSzbGYZbJk+PFGn1We8g2AfMrTxhj5gPk0dmBwmtJOIP/mV3TsXVeZ0PAu548rJFnls1UAcmW6vWqi25OprE3h8pwDy9cCxx6PsOtEXK7RjbBH3ftwfQNPf/hcF7yk4qNOx+aX6bYu3fviI8vCej4fSAwEBgIDAS2RmA4l60hGzcMBAYCA4GBwFoEDmbyNQKXqHx1wdy1NB3Iddnmde2YugnMgq7bbNKXAgXAym1aOUDdo2XNHBwoUfpdoALfZclXpTc+a/Ca5+ytM6O/FzBx92ji/EDHXQoaYPws2LFW7tx1HDCDHPD6IA+K0VKQphfE4rE4WMN83FbHlq5fw+M0eCitI3mu8rdJgrpgGAd2mKc92jl4W9cwP7U3wSkk5OYEsAvCFZr27T9jtvBWegfHfdwKEnSqXSh6hrNmqZK3zCEJQZa7xmZLVa7DVVsbI3FS1sfn19buxPtb5rL9wdhc2aCBa6wRCRvGgu+vvKMEs6swduOrDqr8QweaKmpKDAF3xgU8rfxApY9pkxrz6UswPbvAvzF/ytroRYGKD8lUyNEFF1xQkkrRTlXltWltTWeX9mxL/a3X1paq2Ni3xVrqGb5zy0HWX/gWx6PynbwYkeFW9ZTOolS9UJ2AXmi76DXPOJAh/Mv4IdmOpPUS76EDGQ/W2NFFXBKHxeuodknasCtu6hvVTjUV8XS+dV2nnIHNuq3+AJ8dNvrcwXYbulr1dJbPeI795je/OT3jGc+YzjjjjKInJ5988nSb29xmuspVrlJI2bCJM4FasZ3holA3CYek3fs2vOdr8aLdNi/w9eRb/WKDBdGutnnjDHVKxqsNghxoy+DsGAL2h4kYb7wQ0syZ0OLGYt/QG8PJJdtjN/ZSlXy2NpZJtQU9u4379Boeg/VtaSz27fgbtj7WFi/owvapPILnu7VlmU/MeOhkJrMhPfly9OozRmazeFyVF7WZPd5nfFzil+Ozw1H5qtfo+rbRQb2XaWIbAvsxKl+XJGH8PhAYCAwEBgK7QWAkX3eD2rhnIDAQGAgMBFYh8L+VfM0CFLqh5YAPNuy6sc02utkmcu1GPgs+9O5f2tiuYkLnoqyNo97S2/gCx7iHgx29c5x407+UfF0TVOAgTNZGcSlAkgUX+L61/HA85YDa2qAMrtsmKLpWJpaCQMCD/2V60qBzFvA0lWpObzXw6ubXwAzzn2VLabQygGonSurwnBn2qMJEwhIBvwjeIqAb99ZkmjxxO1vk1lqTCNQyudouysRxdSrrDCpEy3d0XmrBWSrLlKYNGaDzaJtkDa2N7YHqTtULaonbVGvOSYcNW4mWuTFPklhcY7MaLOSGGpidMeWgvKuIqthIe9+Gdk4UUlVdYx8SuWvIkyR/+S2+Q6XxnAxXe+GCjo3O0fmzzj45/wk5Kr9Fy+xZrwt+OPt41gFnU1Etxi3Ae3xxOpv5I7YdkENcq9UuSwmEDRsufNKELOsOn3vKtsnJKO5bm3x1dOM79rmwR1GVGN/r+Gpns+egxpZQG89t5KWXPMgC4c3LF3J2tKtYbuzRbEeal14kIZ75yd5ZpKw7zneB15B7VMarPfvqV786nXPOOdOznvWs6Z3vfOd0sYtdbHrkIx853fOe95xufOMb17NfMd4GRmTH1cbuqOVOO3u2B+wXnR9n2hWbHv/0PparNc+22bOSo6f6c+oAUGmdfQPs0pLdqElsqqrO/FXG6wwn6Ibet9bOqR1TO8zYsL/tYam+IZP/DLfGzpPNX+Pv2VZkz2T4Pnve0nXicyRbo3X3l7/85ekrX/nK9I1vfKO8zBAtvI888sjpcpe73PRDP/RDRcfQMUF1gW23ozXDSm0oX8e/OdvufGO1G+YM2cx3bDwrzTa68Uf0XAXcGIOezmo3HMefjGdYT2ZvVK6zcZgnPZui80FP3HMQz61dVEbydRvrMK4dCAwEBgIDgbUIjOTrWqTGdQOBgcBAYCCwNQIHO/mKtsO64dcAYRYUcRvYZhNmzn/KghG6cVwCJ9sA6iaZx+ltapfmY/owDm+kOTgdf3MrRw4e6d8chOHNLW+KYzw9k0px5oBxFsTgSld3Tg/WgOBGXI/kaw9XN1+2qc+CzL1AgfJQMVsjUz3eM+8QRFH69bOOh89L8pfRrvepfEM2mI4DCaK48VzQDIFnrvAARiovGwEqaofL92wEaubzQpszWueKuizgU/ExlTtsz0BTmR8VpprQnhNvDbbU0rKxh9NhJRmsfMCadO6SLDbnnNaqUD4PFW349hxWxi9jcYUtJRzruqR9ctBR6KP2syqbtep1Pg+VK2zj/iYwvHA+ZKbPGAd85xdTYHvUrsU9jAtjqQG9YqMkcczrqjJGLwMUWqmNMfOwOcM0qSR2VblcObdhp7JzhskvanU825Ve5RvLpNqisi56aYF5AX1a49PZrjOvwFOW+cxe9uxh5nORZGObkSVa4hqWrTXPEepbUcXKNrHqX7xkMf/H37kx1AaozXM+kTHWMcHXpoU30VP4Outn6DwnQ6A70ImGlytaA4Nvje2jqmqWgfocpNX/c4Us5I9tdsVytkFI0jKdykvwmseLMT/xiU9Mr3nNa6ZXvOIV5e9IDp1wwgnTfe973+kOd7iDbavdjG2Sr0orbLjDJZNj1UuVI9WvDZzM2YzKD8gseNCzGSrTMVZ9DqRzwcuYVMlcq7ypfTyvGTZQE+36fKz2UdfrbBL7Isaz8Qf04ozjheqV6rnS1cwj1f/q9/ladx/P5eyls6VL8sT3sDy4+9j3A2/QxPQGr+LFkki8fvjDH57e/va3T+9+97un//zP/yzdFo4++ujpBje4QdGn6173utNRRx3V2JuejVK6nL9S22h92vx85Oy1w7mHo2IIe4lKX/wOncnGcvOqvPFnjB/7qsw+qI1Rnc/uW8KZ7Y/zRWt0Bzixb9IXsVSfDj/88BEf7wnQ+G0gMBAYCAwEdoXAcC67gm3cNBAYCAwEBgJrEDiYydfYPHHbYWyqeIOuf/PmrbfRW7uxWwocrMFEg3W7CfYubVrdempwUxI5/H22gddrFGcdm3mDazXQ44KWWBcw0QSaw9eNuxSAyOZ2AZUseOUCCj05yoLWvGaVVw5E6f0q/7zmjP9ufVwVtRTMyOR7bXBF15DRmelxjz4di2VHE18ZnzjYq0HGcg9Viu4UF9Wet7XaqGBBSbYmuMwVjHOSjSs/nSwjGRprr7/LOAUXJEznJFahn8+u1QQdVUf1ZIllEmur2FDLX+DBVb9Zoq/ho6lI46Q2y0KxC3IuI3DBevGZz57l+TTQqDLV8B1n+s5JUKeP3Ca4Vsuatrx1HpMorXIkfNT2vOwr9EzLwkM5G9Yl0Ss/JTG+M/WcRKf20TGuC1SrjVV9cXYt1d8ZL1d1mPkS8LGxz7NMa8AVtKmdcjQv2bLMdjBv6t+zLnJb1kz+GE99JtB7lIaeTPMzC8tvVo2lupK9jAEale64f6n9rHueqHqMc6ZJ5zYSV5yMpWpctpHgLe7FOmrltRHGpm2tqXTmBF/VtRVVaqwL8Qz7nve8Zzr11FOn8847rzzTRoXe5S9/+emkk06aTjzxxJI8yvTJ2bLGfs86oM8DLAeK0xqZV/l2cpXphkLN9y7dwzIL2YLPZP+yoTPJiyTMC74nw8v5hwwvjFFtE7/M1TlPmOdgveLnEV3fmnXAdy7xV32sylimr86eM13AQWnP1tIbj6v64/5o2/2Rj3xkOvPMM6ezzjpr+sIXvlBa3ceZyZEoDL2Kc8ejjfcNb3jD6Va3utX0Ez/xE0XX4vfGb3ReGshoUv+nPFyygb1nEqer7O/Yv2W+Yg3PezRgPq18he3QI1h6ePT4qs8JunbI5pKdYFlTXqj89pKvce+ofF3DsXHNQGAgMBAYCGyLwEi+bovYuH4gMBAYCAwEViNwsJKvMSHO84m3nWMzxZvxpY2027jx5nRpY4cNZ7ZZXQOIztEEzMzmf82YunHF56X18n26MeWgnwa+sBHmfzMaFN8M7951WXCM51ccNdCum3nHh4yvLrDhMOnhrlj1gmg6js6lwT3m3ZJsunmV9xqwWaMX0A0XNMGc+I0rAICLSxz05s34qfdkiXvQpJVpkBu1Kxz04qRquZ7bH85tD2tF1Bx4bRJXc3VOSQxS8rUGWalSBwHmjeSrJO8aO4HfKKFZxqaqoCahZ87+W+QHxuY2szMRSGxgPj2Dz9nR+C7WWIN9F+4rozl7kQUUWbaXZNitT3UHvK24mUrgIr/SDrnwXtoQZ0FB1nWXfK26SckUbnW7kXylcy3L2HQ+cJMEN+eRNu2oOYG5b+ccYE2+6poaHSEw1wSAOWjreO5a46tfqFjOtEOHM1sL3nHb5MyPqR/ObFMmg/H9xosgiXNXX+b8SndNkohUuXbjs49xtrXRBeEt+1r3UoR7TthR7rnandqXss6zba0vUZBtcy8lOEiZ9jomnSWr92CugoNWVtJZ09nZosoblYn4HAmiOOf1137t16ZLXvKS0xWveMXpCle4wvSpT31qus997jM9+MEPnvbu3btxRjHzifUN37tkiHueYH0Df7LnCL5/jS4nYr3xdfXByXMvyyGvu/iKPXvaF51odLZLmdxmPohtQvcaptm8SMO0Z9XvvfFZZmoFr1SPM6DMO+drlN8ZjzK/X59NZhoy2680qeysfZZ09GGN8W9UYkbi9eyzzy4tu6Pa9bvf/e50pStdaTrmmGOKPgVuX/ziF6ePfexj0+c+97npiCOOKNWv97///afrXOc6pRUx09Oz6ZldcTxkrGAbl3RC5TSz0TweX6O4r+E3ZMzZe7XDztfCpzkM1U5kc23Y3lm+lCb2IT0Zyp6zFE99VnFjjuTrktSO3wcCA4GBwEBgNwiM5OtuUBv3DAQGAgOBgcAqBA5m8jU2Uah8jUCTBmWxSVu76V0dYJlXmgWf1gYVdHPI47lg2ppN9BITXEDFBW6UFq6K0YAi399b+9pgHW+ONTnHQToOwmkLYrdhB395jLX0alBh7VqWsIlx17S2U75qq08O8vB4HKjQIIoLquC7bpvIlWe49gK4jj/xnasOUP1V+VNeZEE0TqJqAAeJzfhek62qCxgfZ7xqxRN4hQTXD/b9YKdqiRKzrPvcRhYBftZ1JGbruIE/nffKiaWyLlPho4ldtB3OqmwbeaPkIfNNbVRd45yYbHCbk5LcTnijmpUqgZB8LUG9OfkK2XTz6m8IBoLPmc1i2QostNKS18ttfTWAB9zLeHO7Z00oMQ2qG3UewanIAbU+VTvAclSTEPBPVPXKFbD6MgAqlDFXud20sdYzIxkDxbnQJefbMrbqc5SnjLvqN3jLNl/tnOLEeDs/G9fzSw2ZbcxksNFN44R5TpWdNT5I7aXz441Nmdugr30WcfxQ/jqMdXzmozuLmX2v45H6S+YbdxWozwVyRrU+I/FntsFaBd+87NAQsdPCvNCx78ImQeP0EvRmLydgaPAz/v3Od74z/eM//uP0uMc9brrmNa9ZkkFRnXf66aeXM18f8YhHlGSRtmR2/pz1MPNbymvoU6wTc2Q6onqpcsnzGzXYaFPqfLWO6Whh/JjmHt1csa36o3LJfOSEqVsv1gwZyuzcxnNMtOPvnC+ruuD0T20Jy9cau5LpoNLK9i1+071Wj0dODpTvauMz2WEbhz1fnJf86U9/evrjP/7j6f3vf385y/V+97vf9FM/9VPTscceW856jf/iDNh///d/n17/+tdP73jHO0oy9iEPech097vffbr+9a/fPHtm63d48VqyFvyQryorSSvoDRkJ+ZC28eqD4nP2bMt6ktle1v/Mxit/Mr3N9I9tFf/NuKgP5bHib37xoCefzoeoXVI6lT+NvE+HTXsvvnfEx51Sju8GAgOBgcBA4IAQGM7lgOAbNw8EBgIDgYFAD4GDnXyNqlf8Tzd4upnTTVm2wXff7yaIuSQJHEjI5uRN4ZoARW8c3VhjbB0XAR3doIJeTe6twRXXaPBO6eVgEuitwU95014Dqxnebk7dvDv+ugor3cRnG3232XcBA5WBtTzOgiHAD3Nl8qPrVdy3Tb5qEEXpcHxWeXSBfOadYuV4pnRokFXpgAxliRe1KcxDVymr8hDXRPKVX17gCsWyPqpILJig1asLzHKVqQTwqr2bB+QzCFlX2C7WRG0SBOb1sIw0OMzJifIdZehcRW21A1TxW2WZknXaulfth9oG8IllZFu95+QrJ6Ux90a76BkzYAtMapBwH3oU74zgdBE04jfmU/mO2lgv+SU9gxdjx/eawK5ybeRph9id2TbsExK6fCZrrJN2j5mvzPSV+aT65vgOOdTkq+peJjPs35inWStlfpmB7VqPH0t+21Xhq59z+POc2ibYrdfR6HDK6HV2nelSGm1QfJYxfZ5ge5W9YMD3VJvArc3nQQpfWDZpkY0PIUEt8khj2bOUQ7TpZQrGOGuFrphnvhF0RfL1rW99a0m+Hn/88dONbnSj6TKXucz04he/eLrb3e42PepRj5oudalLFR+iyVGnO86Pqv0BjVEh+I1vfKP8L5JU0eq492ykzx3Zcwjj5J41WG50vhhT9SObN76/yJ6L1Bb7mZ9TmWUe9dbgdD/Te37m0jFTPaSzetkXVN2QSmD2NeAp26Q1z0RZhyC2vVaPxR9kPMnsf4ZBdr3TG/ZHUfF6/vnnl0rXOCv5S1/60nTVq151Ou6440o74Stf+crl7GS0FI4K8zgPNs6AfeUrXzmddtpp0x3veMdSXR56515ugNz01qS2U+lW3WNsl/RnyX6zDGR2PfML7llJ7XljO/k5j5499RnByS5kVPXOYbWEdX2u2bOnDod7VD8y/NSP85z6d3zeu3ckX9fI4rhmIDAQGAgMBLZDYCRft8NrXD0QGAgMBAYCWyBwMJOvMW0kXmMTHv9q8MBt7LKgRrZBXbp+i6VvfakLtGw9yBww0SAdsHLBqrUb+rVBFr5uKSjFm/Q1QTuHRy9gjN+yzbYLDvB42ZpdAKL3ncqVC7z1eJ0FbbJg7FKQx+Ge8W0NP3m+JTnRwAljo8Ef1XHFaCmY4+hyMsH2QDGt9NL5bXG9rpP5r39zlYzKSTf5OhOmAbxmXaggpcBumQPnjpbc2k4V15rkK4+tWNQKVT5zkc6O5epHnp/5iCSG8sG1aFT+sf1aY1uAG1c6q843uFDb58LjJLkM2rlit+iUJCvr7XQGMNviRp6Jf5ktYJlzbYchl8rDJXsAfJoqaqqAdtVgma90Ouz0i3VI6XMy2DtDL7NRvXVn+nsgyddMJp0dgixnNop5GddEUmHpuQX6t6QbmR9Vu6b67+xexkfGccMndFqnY059QWatrjTyx7aJbHbvRRq2kUVX6fxjpiHzc+qT4GtBVySFIvn6+Mc/fjrhhBOmm970pnHG4PS85z1vutOd7jQ95jGPmS572cuWc1+3Sb665yf+LpJw5557bpk7Osj8+I//+EYSKntOUbnjNS49NzgdVFp7yVfmZ/zNL51YW04JzOyZ0vLRyGSmR+yP2bfp385GMnaQjUyvnK/o2TTVVx7fzeH8a+Z7Mhvde95baz+ydcJGxp4vEqlRMR5VrB/84AfLGa63vOUty8sLRx99dKmAVZsZchXnvr7mNa+ZXvWqVxV5v+td7zrd+MY3TpOvGKOn3xlG7vtsnCV97dnoTAac31zSaZZZ9d3usz6/Kp0qc+of1sgLd0ByMrTEI0cTf5c9S4C20XZ4Gwkf1w4EBgIDgYHAWgRG8nUtUuO6gcBAYCAwENgagUOZfNUgRm9Tt+1Geu2GmTeuPXBiPA4wZddycoH/XgM8b4p7f68JEPN8S3RkgWVgo8FIHhsbdQSz9NwyHps3zEyTVubqfMCiJx9ZAGIpmOLWjnt6v+EabR/GgYqM5yr3HIhwgY9sTCcHDqOMv/ge9PBn0O6w7wVrNdgDvvA4S0HANXzma5YCtEvB5YIvzv6MlnAX7mtaARfZpupUrbJ0yVckBypvUR0riQC+rmJOlbS4HzQVvaG2tk4GmAfK+wh8l8AYxpjPRSwYze2HG3tBCWDWi6AHctOTOafLoEltRaarFd85Mco6AruDgP5Gy2PCnatSQUOTfJ12KriwHrSpLnRJa+aKMc5znRPo8b1WZDqdYLlo7E2wQc79ZJoKnnymK7WrbXQCraxxDlsiM8CPaXDBUqVJ18Q8cfYtxuc2hMprrgrFXDFOrJ0rZp0vi+8q5tR+udAkyXidN7MNanNV5tg+OjsKOWA/rj4ZbX6buajqNGuJqTZVdVx1zq2590yger0xHmxCco4y6MuSr84mNM8U8znFkE1+8YJtQVm3vrBiXrhg3vV8suMpyyJwjsTn2972tpJ8Pemkk6ab3exmRU5/8zd/c7r97W8/Pfaxj52OOuqoeu4rY6282pAJ+kJxiqRvJK5OOeWU6cgjjyyJ32jDigpb9dngg1tXNi+wymw6+/HeuvQ38BJr0nl6vsTZHqbD2a6Mz4qR03/mEesmy0LPbijuvDYdO6OT7UZPZhytanPcZ7VZS3rR+JbknF+1S/gcuhGJ149//OPTi170otJKOM5vfdCDHjRd73rXKxXcKm9xJmzoWfwXLzG8973vnf75n/+5VMjGPT/8wz9c73E2tkcv2wNOEmYyrzLQk62ebeO9QiZj/H0mK6xLjLFbs8oO61Lm03u66TBiPPBS9dKLVpm+M36g3cmvG5/Xevjhh4/4+JIRHL8PBAYCA4GBwNYIDOeyNWTjhoHAQGAgMBBYi8D/VvI1CwYt0dnboC7du+3vuhnkIMvSxhdzuTHwG28ye38vBXB6gVVd8xJ+S3NpsEFbpOEztwhjGrDRzzbjWRBlia6Mtxo82DawtRa/tbLF8sDBPb2/F/RwAc0sOKhBSw32aODFBTmzMVygBzqSBaV6waoMQ70nrqvrnZOJ3ELXyQoCWE2b2DmQry9Z4NqYpyRE5IxWTtwW/OTMT55Lk4N8LqnqBdaFBK3Oy/bH3dvgMmOktJZr9uxPLuuYDXaUgFS5dUEJNh0VAAAgAElEQVS9DVmSKjbli7NbKsdLss62tFwrc2J9lSdozTcnT5cquBo9pEqr8n2nGrDShSQ/Et3yGWcIuzNfq/zNLwM0baKTgDjzSW2t+p2ebSt4mbOJlR/xuRd4TWVc2iI6v8DyofJX/AudQRznfS4lXp0dUfmBDoEe1slyLSUgWd6DVtBUZE5eutDzpxvspcqag+28br4nS9Sq/rAtcz5G19DzY4yJypL68/qZ9LF5iWVeM+OS2fnKZ0680vncsMHgFY4jYBkGT5x/iuvqc8thO60y2a5HEvSMM86YnvjEJ04Pf/jDS/I1kkVPf/rTy7mVj370o0tyKKphs8rXHq7Zs+RXvvKV6Q1veMP0lKc8Zbr5zW8+3fve9y5nZWo7b+f7+dnC+dzsecHZBPdMoL4fn3t+n39TudT7dDzQoC9n9Fr0qu3J1tHYFrIpRe6kdb2Te/ah6tMYJ9WRzIdnsuKeCTPeq1/XzzrWkm1c8hWsV6EvH/vYx6YXvvCFJfEa5yQ/8pGPnK5+9avX9tyYHzbl7LPPnr7whS+UNsSRbD388MNLBWx8jmRtVMmqD8hkztm5zM7je+YT7IjyuqfDWL/jh+pKxnelgderLewz/WNblulituY1+sLYxPh69AuPwfoWSdrqI+nZhWlk/+L8lpN/4HCJS1xixMeXBHT8PhAYCAwEBgJbIzCcy9aQjRsGAgOBgcBAYC0ChyL5ijNfeTPJwQC3qVpL726vW5pTN8IZvWuDWBqU2YZudy8HL3SsLIjJwQpsol1gwK2d188b8KzyVTfPipPKAgc6XGCIf8/oY7pAby/gtQ0Plq7tBW9wb0+mlB+KAQdTNXDlrtUgSBbYWQp4gK6MJ0uBWeabYog1uTFY3lierd7SWaQ8B68ZFY/l93iSRovWCy8sZ75CXuMeVHBxIKvch/M3qWp25+sLd4K0dOZxTz8b3pgEl6uOxfycgFuSSdZBBJKx/pqEngcp49L6ynokqcz6lQXCMr3u6YDKKl8L3rPt6rWgywKdZZz4vz372ztnZ0LWNVAgvvJ/Tl6vXs8sK4EXyxmPV2VylrHSclrOBe5h1JMDtc89v6e8y3wb86ToC53tthYXRzN0SJNLzrYW2ZYW0z2/wPaE5Zjtk8oOywGfmYuxuvYFCTxUKlOlNNszHkPxz3xKJuO8LtYXxlq7UWzYIo4y0MsFbN8cfiqfvMYdk7v//NbM/jn+gc8bLx6ANq7UL1O0CbNqN2fbHJ/jhRjoRVOBTXadbUOc+RrtU6Py9QlPeML0kz/5k+UM1qc97Wnl/MpILEXyde/evRu6sCSTqgfsNz7xiU9Mr33ta6dnP/vZ071/4d7TL9z7F6Y73/nOG8lXx3f41kiExf/iv6AvqgpdYqNnQ9b+Bhlhf+78oM6v92E9GXZ8/9rkK+s5r0c7maRyKt0J+HlM8QHdUckZ55eed955JZEY7arjrODgg9LTW6va1J4Nz+wq27+l+5lnTlYyWuP72Ot96EMfKvoSrYNvcpObTHe4wx3K/4444ogif/gv8ImE61lnnTWdeeaZ5e8rXelK08Me9rDp2te+dj0LVmWIaXIy53SKnzUd/Wqv1tg4nicbU+3i0j3K64yOnl3JbPWa1sCZz8nkSv1XthfBdfqs4PYV2bMlvncdNUbyda2VHtcNBAYCA4GBwDYIjOTrNmiNawcCA4GBwEBgKwQOVfI1ghy9tnpbEXmAFy8FH9wGOAt4ZgFqFwDIgrvZcjgggOABrtWAhAZ0mS6lkYO82WbbtQh1QTIXtHDr0dacGoTQgJ0LbjmsM1xi/KXADM+RyQTW54KIus4seNwLuHALZl1LNj6CT1zhkwV5sjGz4HwWDNGAF8thFixxOqB0qowrVqoza3QX19SqRkqAlfEXkq8siy64lAUky7WUwCwyqAepCihOriIAXFsh46k/Od9O+cLjMVbaUncHhv1bCiRf6/1zS95ynamy5PNLsUYO+mV09IKGLFMsn4oRy7/KobNnBc99+wrfufLY2YdG3iT56gKISqezRwjo1ypqJIlw3mySgI+1ceW048WaICzLc891sl/QubIga88+ZrRlPoPnB4/VTi2tZQmPtXaS+djzDY39Msk71U/VkXI/JWZ7/FlDU5lPxmNMtN0z06cvZMCHouV4ZguyZ50MN9BYbfE8AOxntUXxogT9hvuAg3seKb9p6+m5NTWPhRch+DzSTOa+9a1vTW9+85unxz3ucdMznvGMknD96le/WtoOxzmW0Qr4ile8YkmqZb4BWGZ+VDEMWxFJqUhgRevWX/mVX5l+/ud/vpyZqW2HM5mJRNinP/3pkgCMv4899tjpyle+cnO/kym1A+qTMznAMz53PVF7iHtZDjM+AjMnXxjH+ZwlHWI5yOyFyi7WwZ0z4t7sOTnmiIRrtM6NltWf+9znpp/92Z8tVaCRYIwkLNbAGKltZDr0WYjX0VszcHRrje8iCRryETyJCtM4q7qud67oZ7oc5hjny1/+cnlh4B/+4R/KCwoPfOADS2vuK1zhCk1V+He/+90il+9///un0047rfwbLznEuca//du/XRLVoEP5FZgHvTEGaI+kbuhf/C8q0Bk31msnj6ybmX9w+OpzidNh5rHTox7fMn6rXqi+Mn9YV50s8RqW1gNa+TqWC6cLzlY43jge6DMH2w6VwdF2eMkCjN8HAgOBgcBAYDcIjOTrblAb9wwEBgIDgYHAKgRG8nUHpizYrJvELDjS26zr+BljsiA1NqEcmM4CsxhDN8waCIjruOJIAzXY7GY0adBRA2rud10HaHRBW523F4jKgr685rWBBsWPeacYMQ80qap443MvwML3uAo2xngNZipnGrRxvzPuWfCmh7fOwUE9/htz6xwcZOGWjiwrTUCNkp96Tim3UeVWlpzgUvqQTGW9V1lGcq/QKoH/Jf5uBLLmBA4nX+Mal2h3spnZEqyr3oOzS5FY5QTFvNMo11JisNBK7UKrDMvZrMpDZ3syeYVNUF1lOcJa0MoO9zRyQANszIWqZ3M+aE8nMluvtmlj/XK+sK6R71ebotcW2aOqWPYBioOzD732t9qCmXVS/SHm4moa5zfX2tyqz3PisKwy5P7CfY0/ZmxZrvh7rYbLeKq6qT6h/B5tzaNNd6fNczZOra6PSmaqnLPXmxbo7EMUW2cn4zu2kc5nIunFZ/VVv79w3rOz0b3nHJdUZvmta5hfhmFbzzaWq/KL3PFLI1TRinsauy9nIW/4XamWVf8eNMX5lZF8jbbDUYUa51B+/vOfn5773OdOxx9//PTgBz94utzlLlcSV+w/lny803XMH/yJOV/96ldPr3jFK0rFbSTvbnjDG5aklCYvlTchO5E0ftnLXlYSuPF3jBGVs6jQzfwp2wFeg+qeynF8ru2boy34rDOqV+AT2y613dnLej09zH5zvgTz6RpU53oyz/LKc+B7JO3/+q//uiRho51utKm+9a1vXWQISfQMD51b5aXYx32bZ7E7W43r+Lf4LpKX8SJB0BrtfSMpHBWqQRsSsiFv7IdUT+O3GOtrX/va9E//9E/TS1/60ulTn/pUqQgP/bjqVa9aX0oImmPO//qv/5pe9apXTa9//evL3//zP/9TktKRqI3W3lH5uuFHo3vED35QktpxfSRvI9kbld2XvvSlS4I3xoj/IXGb+YvMbi09r/Xsnf6WvRzJNmZJZhlrfXGm59cyf535TJVfZ7uW7D/vUdj3sC2HHOnzHDBh+py8sxwyzSP56iRzfDcQGAgMBAYCB4rASL4eKILj/oHAQGAgMBBIETjYyVe8pRyb5t1sbHkTqMHE3bJx7YZ3aeOuASP9rPRpMGG39GsgxG1oeYOvG2tHp26WXWAwCzbxpjzDNlu7C1bqGKDNBft0M75WRpSe3n1LY2oQJAsaKL9713FgMpMT8ANBGResWitj2RqdHLC8OR1x8pYFTRzNGqyFLOtcjezgPECuPptbAZc2rnPSqoyB5GKcEzknTN2aVDaBERJD3Iq04DQnMLllpZN70FLW5VoWUwKq0kotjTWwpsEtx3PXyhgVmYVG0B7zUPKVK1wLHnN74mZdlHwtOKLFqJxlqTZpSV6dHLAcbbSMlAQZ7s+SQKBnSb9Z/sA7PcuXbWAm60hcx3xZ62QX2MZ4XHXFtGd2JAvOZn4ps6/O31SapB0n2y2dv/Jbz85tDMb+8za5BagL1i6to/FpC+cPZ7a56vzCGbu4v2mZTPZAbSJ/dgFn5xdZNtTmM+9cW8bMT1YdQaJM+isX+2Ts5Fq/ouuEDDc+nuxNs47D9ux/mYX5N5/zbe3cLI/8EoxW9AJHPmdZW5DXay68sCSV3vKWt0xPfepTp+c85zkliRZnWf7pn/7pdMc73nF66EMfWs6m1Eo9tndrbAzWE9fG83IkpyL5+ta3vnU6+eSTpxNOOKFUBmpbbie7UUUY527+2Z/92XT66aeXe+5xj3uUNrCRXIvkH1olO9lQe7aka5BX1VP3rMnyzvKn9ofxUHrW2jYnI8wL9aWsV9mzj6PL8QBth1/+8pcXXkaS86ijjioJ2Ec96lElWRhnm+pLjyorPT/oEuX4Lv79/ve/XxKrMfeXvvSl8tJAnCX8xS9+sfwvzi6OlwuC1kte8pLTfe5zn9JWOxKxkAvYE8crYBT3f+Yzn5n+6I/+aDrnnHOmY445pqwx/g15gz7F/B/+8IeLPp177rlljki0RpvimOfEE08sFd4/8iM/Un6L+yK5GknWGDdacUdiN+aKNYWch67Eiw9B/4/92I9Nd7rTnabrX//6BWuuwl7ip+47lmycez50dt7Jdeaz1V7qM44b3z3/sf1S/XafM7odZj2cWC9ZjjVxzPqcyXfPvus9o+3wkrSO3wcCA4GBwEBgNwiM5OtuUBv3DAQGAgOBgcAqBA528jU2YBEA+P9L8hUBAbdhdIEm3Uzj81IgINtk86aVx+K5XcJHr83W0dsIc/A3S5xkgQBHU7aJz67NghhLSZxsE8+Y9IKjawKna65xdGQBR/BHx8X1zAtO5GwbQFJ51Ps1OMn8zYKETsadXGgQiMdzdGhgt+oCVQKWeeYEbMFoThbWBGz8PicaUJnAdCgN+Kx8KnPMbTHLb1Q1ttEqVtqAgkbwmCu1mJY1etDDzOl8qgsmUQocN4KMOJOUkiZYS6E/SYDzNcp7pUvX7njPOuDGq8HiuY0zzwGd6QU31QZDhl1bV6d3PV1y17Nuq52vMk2CpuuHLCwFR/X3ilOSSHV6qjqDz0zThs6gJa688KA4Y4wM09762H81uoGkIu2iez5Yf+Nxez4yfsP50liHth7vje30k/UG93LCBvqJ6/DChFb0NzoqVYmc6G4qS+nlkJ6v6tHN8sUvEGQvE9SxJEmvVfhMc233juTr/OJN9jyiuuMwxnojaRXJoVNOOaUkX69+9atP733ve6c3vvGN013ucpfpl3/5l2s1qbPZ2+AW10Y71ZgzEqeve93rSuvgmDvmiqTUUvI1bFokpqKqMKou3/GOd5Tk1LWuda1SFRiJtQc84AHTzW9+89IumRMjS3aYeensOesusNf1O7ugYzn7ktmcTPb4e+iI0se0xN9cDezG7dkM1sO4F5Wl0YI3+PCmN72p8PbGN75xaSMdLauPPvpoW8mcPS+pDrMcI9EaydTgfyRZI2kZshR/n3/++dN///d/l3bAcb5qVJxG8jVa9kbldrSlftCDHjTd5ja3KTJS/d2sU85PYP6Y54Mf/OD0O7/zO9NVrnKV6a53vet097vfvSSXg66gKZKmH/nIR6Z//dd/LTIdyf+YM67/i7/4iwL3r/7qr063uMUtSsI2xvyP//iPQnckbeNlgmjfHGuL/WRcg2rzSNDG91HVHdXheNEA7Y7Vx/SeF9T3ZjxXfuM+vV5lLruu90zA8su+FmPpy1yYc5tKbqVLdUP1Sa9nPPRv5z97Mu5sS88Hj+TrGis4rhkIDAQGAgOBbREYyddtERvXDwQGAgOBgcBqBP6vJl91M7Z6QebCXvDWbYx1k+0CbG5DrJvVXhDKrUc33Bww0DVwoJn/5nE1qJ1dl2Gt97sgtAZs3LqAgwbnesEHHafHgzWy0Qug6/2KLX7n4AHWxGtbQ0cvMNsL9HHisJd83Q09mX4ABxcEYdnUwLbex+P3dItxZnz1fqanBFAP22l5WNtVmrNXe/zP5FN51QStqRqrqXyltr3NuNQO01XK9gJZGhTjoKiTXce3TDYxLydeN67Fmbl8Hq20XK66TVVzLBfKQ22Hy79zglQrkzK5cLYX12YtLWH3NCjodEhtc2aPGjrkDNmebWTZd3rgfIPKrdp+XZ/af+dTHB3Mj0xX1IdUv0AvSqjNcPf07FfPDqk9duvI/LPzizweJ2jURpd16ssfNJGOvfQZmGhLxywBx7oOfWP7sPEdnYfNlaBl3jnxCvLVrq+VF17jhu2eK1p17EimxrmskJGyXmmBjuQry0hc516qqffOHQT4HFvVQ30hIxI+//iWf5ye//znT6c+59RSsXjGGWeUSryosvu5n/u5ksByzz4qh2pbdO5IVEWy6eyzzy5nvb7rXe8qCaznPe95pco2kmTKe15//B30R3LtD//wD0vCL6p0478YB3bjsY997HTPe96ztjGGnLH8qG/mRE72jFD9x/ySk5Nv1nPWpZ5PdvqrctWTT14L61Lv+cONv2Sz9VkkkoSRNIwE7O/+7u/W6teoQEaiMaqm1X+oLOGzymaMHzITycdIcEZCNZKcMWf8L2Q0vovf47+ozo4K0agYjYRsjPujP/qjpdoV8sBte6F/GRbA/KMf/ej093//99Nf/uVfTve6171KEjf0JOiNeSKJGu2vP/CBDxRaIjH7Mz/zM+UM4mjJHK2KL3/5y0/PfOYzS8VqJF5DB17ykpdMn/zkJ0ub4aA5ErXXve51p5vd7GblZYK4NhKwMcd73vOe0vY47osXIqKCVts7Z61x2ReprPWeW3Q89SmqV4znkj3VsbJOHz1/1Uu+uvvUB2e2n9fBeLF/UVsS1yk9WQcQXIsx+Bxi9blx7Ui+Oss0vhsIDAQGAgOBA0VgJF8PFMFx/0BgIDAQGAikCBzs5GtMFMGB+B9vmrLgzRrWaLCpd89SUDwL4PKYbrPnNtm8UcUm1q1zae1r1rc0RoZJby29QBkHqXoBOgSJcM0SdkpnFtB1gbkMg7VBM+aXm3cbjONaDsSskeM112T49QJCvXUhaAL5VDnNAjIY0wUJt1kHB5+X5mJae3OUSq/onEuteUt14vxZz2HVcet98z01CTFXh/G45V5KGDAu7ixC4BXB/o1AGFV2OXydDWI9dPLJmKrsbCPPMXdJiO4/uHInQBz/T+fEsqzF+lBtx9V/RcakNbHazxKEIzyU9m18h8qVBtgzWVJ8yueMR/I928RCK50rC3mL9q3S1bVcB8x6vqLozVzBy/JXZTzO503aLqst3lYO1GYwL5x9qjK/b19Dk+q+yoCTV9dW0/oCVFvzCwFSJbzGTqkeKnbx2bUJ1fsy3XQ67eycyjBwYDlT/JbWFzrJZ+hCpnbM2Q5wpUOAvDDCn3tzOB1VXkEXMTdsCvuz6ptwfnfS8rna4gp+a5sqhnhZZL6uzEWJZVSy13nndqcY9t/+7d9K8uzFL35xqXyN/175yldOV7va1UpCNM7w5DMmsUasKf6NJBnO2Y1kUVyvvIzPcY7lWWedVZJYUSUYVYuR2I3zMyM5FkknPvNV5SnkJJJUkYB72tOeVpJdqBQ87rjjpotf/OLT+973vnJ+bCSn4oxNTmywvqm+Nv6VOkgAt8yuuHF47bhPny10XCdLmTzW8aUFPvM4s7dYZ5a40jmdDcQ1MUbIzxve8Ibp93//92vFZvweCci73e1u021ve9tawRnfY94sMQ25iusisRqteKPqNOaJdryRuAwZiOrVSNZHdW20/41EZSR6o/I0ZCCS8je4wQ0KDSEHkdiMs1NDRhgb9zf7nWg5HPoRidJ4UeH+97//dO9737tA8O53v7skV9///veX5H+0zY6EaLQajqrreNEgqoJD5uO3SL7GdSH3//Iv/zK98IUvLEnlSAhHu+9oJxxnyMa6Iokcla4hv0FDzP22t72tvKgQye14KSIqvEN/XEWz8jdbs8qM+j+VI+fHWHcgG2wf4AP0WUX9gOpgfHY+UmU0ewbKdNb5eLXRqq9s91jn8Tffv1S9r77N2Qb2uePM1yXvP34fCAwEBgIDgd0gMJKvu0Ft3DMQGAgMBAYCqxA4FMlXBJ5QkbCb4K8GmbBZ7QU+1gRAeVO6ZiPqQMw237px5s1ijxm8weYxsg382nGDTn17WgMBGgjDhlkDXxws4OCEnu3T488aLDF2Nr8bgzHLgg6rlOH/wEU9/FyQR/VEZdPJaianPf44WVwLF/NyyRb0ftfg9cb8JgFWdUXOgKyBo6jUnJM2KjsliERJnqob1IKY9anoCFX6Mb+0istiTUmQzP5xwrfXZnSNjeAkRFyP5GvlNVXJaRIxEotIMFfbYCo9nTxzoA50uoBig18nIaNYOhug8tu0MJ0H4GrcJTsCWeCENfB0yXq1u8DM0c60MS84gdTzNepDlnRuQ4YN1qADY6ufcHixb+kFchkLHbcnx9qGdqnd7zb2StfrAspM95pniUwX1OeBzniBLf6LZEPPNmfr0iQj84PtSJkfyUm0U5+jDyqLLnHZky/IRVNZT2dw89yVpoXIB19X6ZvP2y20mOQrMHbJZsYv7FAkj6LFcFTu/cZv/EZJBr3sZS8rSaY4vzMq8PhsSYz97W9/u1TsRULss5/9bEkoBc/jXMqoNoxkV9yHZ6Z4To5k1d/+7d+WhFTcG98FvyNRFwmtaKfKVbbqF+L6qHqN6r9IQsW5mjFnrAPtkSOxGwnjqFCM8WL+SNYFfXF9tMaNxFa0OI4kF5JxMU6sKeQwEsiR+AIta54H2Cbgem2frevRZzlgm9nLDftpXpTq6X19DqC21WvmcroM2xUVmaeddtr053/+5yX5GUnQSIzG71Fxer/73W+6xjWuUc9ZZRsX+LCtDD5Gq+BoH/zxj3+8JFwjiRptfKOiNMa97GUvO13mMpcpVaWReA054wrROH827ouxIwkfyd/rXOc6hacuKcb6rM/hQVvMGy8jvOAFLyhyFhWtN73pTYvMR2I45DjoiuRptFyOf4888siS4I2K2UhKx3oiKfuUpzylyHucUxv3v/Od7yw6EIna0JtYS9yLFxCYtpDNqHyNMSKJHEnlxz/+8WVdzmZuPAOQn+NnEsbfPT+rPDlZcH4LetnzaUqj+8w+strXjs/OaIGcsw6wvi35K35uaHyL0AKd5muW/JnKnV4/Kl/XPs2M6wYCA4GBwEBgGwRG8nUbtMa1A4GBwEBgILAVAoci+Robcn7zfw1BLpjDgV5sFNdudHljyGNzQMgFDbPxdYxsfP5egzhLAdreRlo3xS6B4XDOAgkcCIixtDVntvnVNfB1SwmLpQ03/668VyzdtWvk7GBeo7LUk82MN2uCO2tp5sAl7jnQ8VUOOIDCssU0qmw6WVKs9B4NwuJ6t0bVOciKymb5fk6c1oATtclV+QVN+LfQMFdA4pzFMjeqcJH8pTMu7TrnpGatgJTEMN+j1Y9aBamBLdX3zOY4e8rrr+MiATufdwus8WLNRtJ0rl5zPOnpsFZgwd4pv3k9VRbNGbtOF3lNZfyo+sO5pNNO++qC31wN6Kp3OVDZ8Ikqw5Bo0rOAWYZZRnUcyClXdyueikvmn9hv9GyBk32WkQxPtTNO3uOaXkUry4WzKc6e9Pw0r1OxXWOjl/yYG7/njzPs4nskW5xuRHVX/BcJL+Z/zwerHXa+AzIP28W6xnJUZZRapgObkO0leVL7yy+ylLnpZRnGKOMRkq5x9rYmj4uMzTS539QuVl2UVsvx3BpVfXF+6tvf/vbp4Q9/eKksPP3006dTTz21nJsaySA8L4Vc44zLqEqMlqmRCI0kU1S1RoLo+OOPn+585zuX5FAkhZAYiiRWJOn+6q/+qrQbjiRo/BdjRzLrF3/xF0s71yxJFmuIuT/84Q8XmiNh/MUvfrGMEfc84QlPKHM961nPmm50oxuVytf4X9B87qfPnf71wzsVkZFcjhawUT0YybJI4kU1YtAXydkYM5JpSM7G2E7vg57AL9YRf2uyFjqyJgGrNoHtpZPp3oszmT6rv+vpjupFptOBbfAi2uq++c1vLsnsaJsbSde/+Zu/KcnYSILHGalxBiqqkHW9pavEvn3lvNaoao6qULSUju8i2Ro8DX7FmaeRdA0eRhI9xiw8PvfccnZx0BKYR5L0pJNOKlWxwRtu6a9rz577Yt3B30jo/sEf/EGpso6K8Fhn0Bn/huzGywNR2RqJYdi4sGexjmc84xlFh253u9tND3nIQzZeSIi5+SUFlTV8jjVGhW2MF8nbqOY9+eSTG31huwwbUJ8bqNNJdryBPm+of1rjh/SZoT6HSKcVJ9fuO2fL1P/gGp7LPbsAazzPsZ9Rn8Qy4datWPPYPBau02cYhzWvn3VwJF/XSsu4biAwEBgIDAS2QWAkX7dBa1w7EBgIDAQGAlshcCiSr1z5upYYDW7Efdic8W+94KkGAzEG388Bl17wsEe3Bl+z8bOggY6t63Pr0E2xbox79GaYcWVyL3isgRkeTwOsPf44GrO16jg9THSDvvbatbKZBUDAAw1UHYxxdYwlmQi8gp9ayZDRpoEPli83F/TGBbNcEEUDKU6fM77xXMBYg0n8faZnLoCIgBCPl9mXstY5MYq/y31I1FHFbKFhTsyi3WSPh1xBput11epN5VhZ/I59rLRLC2XV2R7WoAVjYVycu1hwpN0I09fYAkkig+eZPijuKkdqV9fYCvUZaid1jCZRM1fM8RhaTclr2hhrbluMObnla4aB08/eOp2fVJp6/imTCz1Nn+AAACAASURBVPaLmX9iHXa8BW48FssU6NI1u8D3kk3B/HFd7xy5tf6IMdMXAXQNiq/6AdW1TK75e8UO9jzGWtuy0fEQ9lp9NtsOTgAzTdl4yvu4Tm1WsbPzWdwlKSrn4lY/gkpbc+as0xlO4Ba7NbeaL9dyK3oyWDgL3Nl5rSaPdbz85S8vicxIXkV1XiQho5o1qmAjoRTJR6w5EmGf//znS5IrKmajdXBcH5WHRxxxRDmHMxJid7jDHUqL1agqRTI9KhrjnNc/+ZM/KZWA8BsxdiRAo9I2EqiR+OQ2x+yrY65IykXlbMwXZ21GJWwkSh/xiEcUvkTS+OpXv3ppYxzJ10gSRyIwqgyjYjCSaZGAjf9FVWZURkalbiTTIskWrV0jWfewhz2sJMxibaqzQVMk1yIZF21uo7I25oxEX6wZFb1IPoP/ziY4neXnDisXceY7+8M5sdWza87OYgy2UeqHVG+ZH5EMj2Rn8DUqVENWbnWrW01PetKTSmvpD33oQyWx/dSnPrUkuyM5qbaHE/rvfe97y9mqwauoKI2E7S1ucYvphBNOqMnw4DsnumO8kK13vOMd03Of+9zyd/A0+BctfEOein7GucpS/Qlbpi9jMk+Cl/GywCte8YqSaI7fopI32lzH/4499tiSCI51ogVwrCnkKypVn/jEJ5brogo7XkhwsuDslvI9xoxk7m/91m8V+Yrka1S+aktwyEBcr3NlstR7ZnGykV3PsoGEOmw6v8CxjcyznKtd58pp9inAAPf2niOUFsZMdcz5RtZV9g24lrsGKP3AS3VT/dVIvi5J3Ph9IDAQGAgMBHaDwEi+7ga1cc9AYCAwEBgIrELg/0rytUesC5pts2l2gUcEGXhzvAqwiPGZtkpxrwYu146n63NBobVjrbkO83HAdCm4lW3WORDRC3RldGUBsGwTvrQ+5sHStbv9XeWJMdjtmLuRQ54LwQlNRDC+WYBnaW7lsc67xKs1QU7WxyWZcPNzELenPyXoSGebFtyo9TCP7QKTda1Sbcntt13yNLNXtVUtnTfayBeSCHRO4/6v5oDzTta3aZ8Me+R4o8Hkco2cvxrXIPmKpEaxEVQFx4mLwj+idUmmFA8nm2vkiu/r+QmWj2ZuSf6s0V+18xvBSjlDszem008OlDLdGvhkjPW6tXMyxhxIZX3MeJNhzwFXpcPpJvuebK6eDWFa9e9MDp2fAO4cpHd61LOHyk/wLOMzj5/dG9dwG83sOSNbk5vDPROpj2c5VFz1WncvV+k724BqRcV445zkDWOxk2hF8hWV6mGvygsPpNM7pm3ni0oj2qMbmxfJs0iGRsIL7XYj2RhJ12gDHBWGMU5U2kWSEWdvRtIzkphR+RfnW0YyKhJCr371q0sFbJzd+vznP78k2yIZGYnKqI6Nc2UjiRVJVMbwUpe61HTf+963tFSNeyK5pnoSchpVqdEeORLGcR5tnPka48Z80XY4aIoEXCRCo/o22g//3d/9XUnShkxFIi/GjZa2kUCOisq4JtorRxVvJGkjiRfXPvShDy3naka1JSdQgo6gP9rGvvWtby3VtHF9JK7j7M6gMX6Lds1xb2DD96/x90vPp5l/5e837PRCe3XIjJN1pSeuCXmJtQZP4zzUwCASjnHOaiQIIxkbiexIQAaOkXgM/OO6kJWvfe1r5RzTwD3wioT8OeecU+4LGYo5I2l517vcdbrnz96zVI+iRTTsA+xNVIRG9XYkfCPxH5WoUfkaCdGs8hhr6mGN8SOBH3IW8hbfRZvg0JGogg151ZcFQkZiDW95y1umU045pchmVABH9a4+u6W+WpgceEdy+td//dfLumJ9j3nMY7rJV9gxNwf4vNQFiO3/muecGDfWHy9FxAsNwbfAK2xFfB86Gi8txEscV7jCFYoOxgsbTsZ4PvbXTHvPP6mPd89hcU3QFDYq/o5kPeyP88/qS8oz9p497WMWvSTD8qf39p75eI3jzNc1T6rjmoHAQGAgMBDYFoGRfN0WsXH9QGAgMBAYCKxG4FAkX2NDuW3b4SWCEVjMgrMaHMyCLm5jyhvS3sZ1aWOYBUURxEQwR4NNfJ8LoC5hk/3eGwsBAaVlKcidJffW8GfbAJmjZQmLg4mfm8sF8FwwZonOHs+2uTejRwOGKnsZTr0AZe+eHq9U/nl9fF8vILbEC9yLwI6zE7VtpQRdSwW4RuzpJQu37jLfHLznimMEJ2GPMnsV37MuYby4r2lHXAbaWb220yy4zm0zK7+pUldpAYZZwAsygn85SNZUjcwVZ9pW19nHnr1WnlqeEa9ckA9rVLudjaVyylWOGa09e82yvaS3Pd1i3mBMrdTpyRIHanfjIzGnk42leZ2cqf2BDileqvOqa86OMVbKfw1YZ88BPI/OCdxVXzA2r8HZPcWS+cj08r3OxuDa+FeTK0xLoXO2Rc6fNzw1Z2JmvNfvnaxjvjVVZbVqtRqKme45MI8kas+XFEzIVrN8XGTPRZrkq7vO2UCMgSTi7/3e75XK12gRG+eiRoXiAx7wgJJcCj7Ed5EgO+OMM0rlXSTcIuEUv0d72Uh8RuVqJFvifMuzzjqrnF8ZZ7LG91GpGIm2SJpGcjaqCNl2ht2NislI9kYb1UjUaNIM1ZHR4jiSqWeeeeZ04oknln8j8RaJ1vvc5z4lqfOc5zyn0BaJvkiORZvjqICMasigN6oTo0I3Eq2RHIvqykjARiIwEqnxWyRiIoHH58aiyi4Sr+edd145vzYqcCORG+uM62P+OG80koiByy/90i+VZCCf4anPAOCH6n5PLtT2ZteutW9MA/sIfo5i/x3XRLVvrDWSr6973etKojmS3MG/4GMk1gKjSMxG0jQSsFH9GXOdf/75BcPALpKagX3ISLStDgyjejUwC34Fb+PsVlSXBk2gJfZdcW0k46MqNeaPatCoCo0q5AwXfX5if4pnGdYd6ErQFvIT8olWxs6mx/WRqH3DG95Q8IlK4KjCDjnh69l+L/E78EYlbbwUEfIWbcK5ZTHGC4yhM7EOVOTy2sBntrXuOU6xUX/EY8KGB62hq1GlHmfghj7GiwnR0jyS7FFZHzYl2prH76GfmgTW57PgdehlyE7IStAVPA77EmtgGWYfzTKs/jKuizGj6j+S5YFJnA8cZ+86mXDPNDqm80kOw8wOuPtH8nXpaXP8PhAYCAwEBgK7QWAkX3eD2rhnIDAQGAgMBFYhcCiSr7tpO8ybsWxzy5tPtzg3Bl+XBTh5M4rrOeDCm0kXvOHNN/7O7lnFlPmiXhBdx1kKWDJdWC8HmbXah8fT4LqbiwOzjm7dWK/BQWnQz4z7UqBmzXxrrskCgj1eqcyske8M/6CRqyw1mO8CFUt6o78v8Vd1Cnq1FFBBYCeu4+Cr6h+P4/B2wVnoG+RwA3NUOzXE71SxI6C/JEOW9xfuP2sQ69DrMrna4BVVTDq7xRW7tQKVqroKH+iMVtZbxQO/cctRlTkNLuN3rjjjtQLLJTsca2N7wfLH8ozrVB6WbKva+SWbnV3f04Pst2pnuXxPWkQzbx1mKt//X3vvGqvfVZV93y3wxkMpYKLJS0z8oBg1RowKGnyMStJCIBUDohAeqmJRKCcpQeVUKVZqHxAph9oERYyAWkgqJ6No9MFESFQ0MUBijCf8YCIfQCJqIrRvfrN7bK599RpzrXv/W2nezN38073vNdecY17jMNc9rjnmKhw6O5r533nWCbfflGBNa16y/xT3x2YHbFXfkyu/6xp8anMnfuq20yV/E1ZbdqHzLjt029FjHTs79LWwNmd0cc59PcXXRL66XSDrrGqr5k8c0Y0TM//yubjt+hpc1a7d2qzxZrSR976O+ZzErzP6kyrXz93+ubuotvTgR27O7JZnVLcHKukgu66//vrDbbfdNgglqr6oUHzWs541CDPIMd4Fy3UIMggwyEQqRal4hWArEgoy7ZZbbhkVpZAXVKBCEtEvlYPXXnvtII8gaXUO9U7VJzzhCaPyFTKUe6oNchf59aY3vWkcdYx9QJIwFuQdxCtH0yIjlYYPf/jDB9nDHCFWuMY/5scP5BCVdxC19Hff+9z3zg2Ut9/5DldIIvrnHgguyKuq2ISAg+y79dZbB/nIvRC9T/zBJw6iEVIJmTnimGOUee8oc6xngNOYGSpRt+ztLvZn79GcPWu5P3ZrpNuR+l35B/qgGprKVo4dhgBnnhwXDLYc+UvVar0/GPuBnKVameOEObKaSmqIfcha7IV/YAT5jU7RA3YAts985jMHmU1VNjKU30O8YqOvf/3rhy7QO+9V5b2z6Kx7xtHnJ7UzX98V74rj3sbHKHuF2GejAAQ0ds17b8v+ClPd8DXTPdfAEnt//vOfP96rzMYAfMYre/WZEJKSHzZW6Pt2dSyNUR4jBjay+cxjp9qyriFs0GBzA8dR45tUQ6MP7IMNDvgIVdK84xliHZI9Pecr/tgD/VKlTwU+88HO2GABAVvf6Qp/YptuFGT88uOaB9fBCF9+17veNeLF8573vEH413Hp+uw4s6eS1XWang8d5/LNsgt/jljka3rCWZ8tBBYCC4GFwIUisMjXC0Vw3b8QWAgsBBYCLQL3BPl6IZWv+iUsfSHbo0onEv2LnPahiW79gucJ6JTE6b54anJGx94je5LN7+uSQZ08nlTSL/D6+yxZ6UmF2dzTnL391v0Jw61E2rH4Xmj7ZC8X2mfSjduvj1t688T2HozTeJ7oSGRM+eYsMZmwmFXz1biu5z1xIN2r72u9y1GUJxVU+u7VJG8l2/R9gqMvewfqVsIy+WDETkji00Tf4fOkqr4/Ud/76v1XwrHTbxcTFAO1gzPVgHZcZ+fbKQ6XLacEbV3rEr46J096btl6wtrj1FY8d0zdXtL9TpLr8c4V43zN63Do5uCx0iu1upg0i1861szHZ2vLqU+aTad4krDzdntj65YtzNZkPSo3rYdlA+n5QD/T54rSb7Jf90/XSenSj2qcrYV6zWP5GM+O5a1YVkl1j6UdXrUZZMzPjhzvdJBiuz5bpOOJh30fLhqEscYhXffG+2UvPjmN4OTdn/4+1/ITJU90HYO4ggR5zWteMypfIQipAIUg472dVLBSvUYVJ/rgvajf9E3fNAguCFKOE4UcK7z+8R//8XDzzTcPQo5KNipfIdYgNyBcOIYYYg1yrmSD4KUfqkmpDORIVT92GAyQFQL31a9+9elxtBCtkFGQqE972tMGIfy3f/u3h5e85CWH7/7u7x5jUGWHvJApkHdaMQk58zu/8zvjuFqqcTmO/6Hf/NBRTUc/kD3f9V3fNd5Xyjwhi8CLo4YhkSH7IBIhecGGal8IRchojlj9yEc+crj66qsPP/IjP3Janddt/omxdIOc9Tio8aJsW23Nn6tSnPP7NGbreOgEEvrtb3/7IMPAAdIKwg07oIr50Y9+9CCwIB+piEbvkKf8H1uDyAc3iFJIeo6eZnwqWCEtqUTkb0h+bAOSjvYVGyDLIdYhwtEJZDd4Q/KyKSBhTX/Izr96H2/1p5tk/MSbupYw9xiGXNgORDyVrxypC4GPTxWhV89PKfakdZfxmStY1zHGEK8Q036iCPcjAzhTbc6cL7/88mGT2OZsHU/PnimGdbbDuMiKP+Fb/GMTA6QzZD0+jN2ga45gpnqdOeBDjqPaIjGEWASeEK9s4GA++BY+SjzifdRgRPUzfgpRS1Vr6QwCGvvjGPCv+ZqvGWOCB35MBTuV/bw7mqOciYFVTQuOxArup316H7WvO6Vff9aZrTV6TddQ5F/k696nodVuIbAQWAgsBI5BYJGvx6C12i4EFgILgYXAUQjcU+Tr7Z+7/fDZz332KFkqGdIlD/d2pgk6/6LsSR1Nkm4l3z1ZM5NnltjeO489hIEmkzr59yTIKwmTZPMv0nuS4ilxrX3vSZA7hinpsaefvXhruz1znCXA01w7fSb5Zm27cT1JdQw2nY1on9pfSoKrLe71jeRTOj+Xi79JtCsZ6vZ5KsfJEZtnZKlKKzm+cqbrkTTyozqFfPQ5a4KsEk6n4xtpq3N3QpdrVQVWx3HyGZVI1a9WRhRJM+6TKsH6+wzhcvLNotO54+e2qH8n7Eofszjc2Ufhl5JyyZ69/axf9+8tf1E7VKxPMZX3SOpnSZdqA3ocqstQ7ZId7YkJ3H8e8vUMuS59VNLTbSXFoKSf00pI8xlPrKYk95Z9bsX1Lnad8btJJz53X480ITxbC7qEs+q6Wy8S+ZrWqZqTxhzH9FT+hnz1jQEplmhsKLJzbAgxYkzxcD3M4nu7hsgR7451kUU6v+E/J0eyu76VNNbnPyrpqETjna8c3wvByDG5kF2QnXwG4QjJ8S3f8i2jeo33mEJQVBVnxQn0Bunxhje8YRCTkGQQpZAskBuQcvyDNNEYCvkK2QppU8cOQ1ZV1SJz5BpVtcjK8bbIR0UqxA6kG8QthAnHl3LUK+8bhXzlcyoruQbxBcGn1cLITNUk76B9y1veMkhi+oWkhTj967/+60EMQuZC4kDIQkjzD3wgZTg+9Wu/9msHgQy5xBiQsBA1EDpU9kEM817LIm18DbnLuikG73FDN7ekGLLH1jo/VNvo/LM+BzvsB+Keo6iZP+QrOEJAU+VJNSOVhJCv73jHO0ZVMvrmfbzYE8dbgy9kGPcjO/1yNDXEJfiDGZhCqD7jGc8Y5H8RmOiLsSH1IccY7wUveMEgYasaW+eEHSEzBCD/kIO+0Y2vS15RP33OEbCQv47GfeMb3ziqxiGhIY4hIVWfrve0npQvI/uf/dmfDfuH8H7hC194+L7v+74zx+Pq/dgmx/NSfc5cnvvc5465QoJ2sWtrffG1urCtOUOqgi8+zqYI5GXjxoP/3wcf/u3T/zZ8EV+nwhm9s9GDY4c5ilnf8V1zpv86aph33bJBhPkzN+ZQRy9/7/d+79A5tkAVOxs8eNcs/ki7OnKZ/9OO+4gh/GNzCO94Rl7eOwxJDSFMLIHMZS58/slPfnL4OXGNe0p39X/1ab3W+ajel+KBrrXgscjXvda52i0EFgILgYXAMQgs8vUYtFbbhcBCYCGwEDgKgXuMfL399pFoOPZnK1G5p79jkrbHtO3GTklxT4LukdvbzJLt3naWqPCkcd2bksmeiEqJiUS4cJ8mbGa4drLO5uRf2jWJtLe/PTrQhLt/4df7PTlVCZLCYc9Y52njhMBMpmNwSfpKc/TEd7JZvW+W2HJ70URc4VlJvlN/uuNOOztTiSrvZ/Vk3hlbVeJ1g3ztZCn9JmJRZVY7UNm1YvaMf5/MC8LgtGL05AjOIusq+UbfJBDvd9/7nRIMSr6qLZYcQwY51jj5j+t7Zj96v/tJspHqu4tpW3al8dRj1BnfM8wSFp5Ud13XPSpTwiLhVZXU7qfj/hMCyX2tW/Mcq611JsVuvcfH3Yr/tMeuUiWR+kFaT/Szme67WMHnvqFgb7xUn+/Wqq21VW2iW2tUb47lXlndPhU3nf+eUw18jfS1wdeohI2fBLDVZ7XXo8i7uE5feyp405jlP+k906fY29rgdqB/q5+CC1hDQEFgQhJCmEFCQRRCZHEEJ204YpjjTSHL6ihgrfwqWWgL0cLxrxAlkLSQr7SFNLnppptGRSR960+9PxNS5Id+6IfGuzEhiJSopIoQwpO+IYIhWyBTIZYgZCE6q2KWdlTcQupA9EHCUSkIccLffsQqz+xgQN9/8zd/MwgtKukgWqnApDqTI2+RnWo+iEQIJIg0qjepmoVERF6OyuW4ZogbiCZIwSc96UkDU6rsOvLVqyw1rqVY7evu6Zpn7z93n/TYo9Wc2jbG8pMGZVOQYhBTENP8Hzw4dhgiHxKMykF0CrnN8bvoHTKcCkWqFS+77LJBfoGhxktkeve7331429veNsg7yHvskmNlX/aylw2CFTukHTqBfEff3/7t3z6qY7FV+nO/Q89sJKACm00FbBDgOFxIet5HWuttyZLWZ3020+cdjTPIBemHLf3yL//y2HjAkcPYI3PXuJl0m9ZdxgU7SGmwoSIY3PFNbNrXI9pDhCID2LCZgfZUdG+Rrzpvj0tqF/yOTsEV2RgP/4cwx0eYNyQ0RCe28Yl//cThXz/xr6PKlQp1ql6LdC2frPhf42BjYAmhy6YOKuqpZmVzA5XNkKD0g28Ty7A9NoBAmmIj+BzxgvkzLz6nQhvfJO6gd3z1D/7gD8bGAEhhNhCUPTAfiFkqbqmgJzbwzmI2Z/BDbCliF1nLJpiPP0P480HZW3pe0We/0sciX495wlhtFwILgYXAQmAvAot83YvUarcQWAgsBBYCRyNwbyNfj57ABd6QEpBbCUdNLmjixxMJKWFxjLhdgjglJLp+PbHviQlPMtXfnqjXREs3vpMRNbYn0rvkms+hS2h7cre+5B+D7VZbn3+SLWGU+u0SSFsyqK6cAOgIhjMJZqlGclvqbGuGZZdU93kk7I6xWfcbtaPZWFwbx0+ekLPup+qrM+xdVv9bdZH8yWPKSB6dHL2qBGjE5OQdsh6DTo/jrGrLi+6c65jTXc4RPZxWU6l8fqSqjnEqo5DSroeSYdjBSVVZxQW1G73vPD7scUR1VXKe6vJk7nXPabXwHTAxd96Z9FXydnbZxU2XJWIoFXfJBmd9JN9J8ns7TVBqrO78Jdm4Jz712Entf0/cclzc99RHZmSL+1dar1Ue95vZGpqunVnD5bjkwjTJ2sWrvTi5/Ok+rVA849PyjktkTBVTZevqq8lflXjtYnjCv4hX97dk+2VHdYzw3rUxPUuVLFr5ekoCs3HgjtvPQDlb84q8ojoP8oHKUkguCBFIFY7y/cZv/MZBNlDFCDEBUaaklsoICUPFGe+PhQCBkHzlK185CDLIzV/7tV8bhBlEKqSMzoV+IeIgKjmeVd9NSTv65bjV3/iN3zhcddVVgzCDdIJwpdKVSlzGpRISMu5XfuVXhrxUNlIxyT1Vrat2QN+QJpCqHF1LVR1HFEPkUdnKEaeQPRxRCrnEfCHQqGLkPo4/5V2RVG6CHZ/99E//9CC5qMC77rrrBhlI9SvvpXRbVVmSDyBf+Z+uEX4yha85s/W8WxvcdpM/lIxcw0bQLe8f5QfCmn+845PjWyHG+IGcghxn/hDakF+8k5UKQwj6sqfyVTCE0EYfEKUQaBBp2CP2VFWO2BLEO5sE0NOVV1453n9KRaWudaVjCEuO4IUYhNCDsKM9Nl6Vr2diYfMs2Z1uUXhxnSpJ5sDRyfgFcmN/4JD8v2KExhr1LTCBOIaApEKT6l/mi22rfXBPEZjYLXOFxMYeIa4ZX489PmZtqXWG/zMG8oB7He8L+UmlLXMHX/SNH0EQgy/VqvyDDIU4pdLZ44luvmEc+sK/8TEq0bmHd91CuNIHRDJzoroYQp3ND2wEwPexRcbHDokVdQwzcuK3xAlIWGwLuekLm/j+7//+Uc3OvLAZ/J5//BAHIWbZVIBsxCHIW32Pb/mI2rU//5yuCWZjpfPTZzu5/sVf/MUrP77nAWO1WQgsBBYCC4GjEFiLy1FwrcYLgYXAQmAhcAwC9xbyNSXsZ8myY+Z4d7adJQH9S+WFjruVHD62/1kCyZNN+reTIV3CJPVRiZ9KJukX6pn8PobL7kmzjkQ5FiNt3yVjkg04Rnts4Vj79vYux5mE5EmiIslasml/KdHl2Gn/HTadjJ5Q29K9y1b3+31lV2VndSRx6r/abvlB9VX27GOnhK0nfLUPvd8rI0c7IXlGdaQQoDWPIhWHTCfkXmfzMW7IEcwqv+OVsDnz2UllaWFTBEclIxN2yd6SLdW9M5v1/pOe9VjRLib5WJ09Jixrrp4UHHo+0WXyreRPKd6c6jwkvDvbU/+aJZG7NSVhrpVge+O26trv0bGr77scGWsgbeGf4kHyRbcDryRVu+piR2rjY+2JLYpRNz+PH3vshL4SoaU2c3oM9EmHnuB22c7ELjnO/EzsCcewd/L6eCmGOSbubx5P1IbGvXJE8Z54QZsiSyFlqOyCTKC6sMaGpIGIheDheFCIBt6XmCrnuAdiBVKD96PSN9VtHI0KQQMJBUFCxSikDWPxUxViYPI93/M9oxKRo4cLoyJMOK6YSkXu4+hZKukg46iShSCBjHrFK14xKv2osqVCkLlApEKUQpogu/pAxTLGoFoPGTnqFmKF99Uyp3qnK59x3ChECxXAEEBUdzIW8+LzeockhB4YQRyCLccYU+kJ0VhHKfuzR5FOyTZm9qN2Mov7bhPJB/1+92uNl1yDRIUQQ8cQ0lSyUmFIFTVkNoQXpDTYYEPgD4FONSsYoReOsXbZsJ3bbrtt9AOZRuUkPs4xslQ6F5mH3tAzR0ZjA1QsUpkIuad90o4KRuyHo48h/CDQsDfkgpzjM491rovCY0a+0gb5OaaWTQ0QeGDw4he/eBCQpX/H2p8VNQbRJ2QmGxCopOX/T3/604c/Yqe+do5nqTvuGO8+ZdMDlccQ0viNHuWdYn6KYfrcUr8zx6pGpdIc/LEHKkH5x/joF5ugShSiHqKTDQ3YAf/q/b4+V+4tsvlDH/rQqHaFKAVH/PmRj3zkIJPxb3TBuGy2qOpq7IUqY+wEPUPYYj91NDKbTLAFfB37Yi6MiX6wY/yc2ILM3AuZCzmLTPg986sjx9kowjhVWQt+tcGE/4M3fqC2VPPVeSvuagt63yJftyx2XV8ILAQWAguB8yCwyNfzoLbuWQgsBBYCC4FdCNzbyFf/wntMMnPXhCeN9Iu1y5ESQenLuX/59y+Safgu+bM1n1mSfWucPUnPrfHT3JJMlRTrEv9pnLtbvmPmMmvbJfb33pPsO/XZJbuSfc1w7exW76kEFX17EiQlm6q9JkKrneta+9M2jOVHHmp/fuSoJ2w0+adya1LU7bPkPj3WF7LM3lU4rgWiUiuc6NeP+e10WH05rnfcfuc7Cc8kGoXEUD8qTBOpeIoZpF8gbQcG4V2z9fmoFOFEH/0dGQAAIABJREFU3JMkZRev1F7GPXKErttfp6s0pyGejb0Va0vfbsNqP9pvFyddTvWthEddL324rd1FxxBB8jNby3wuNUf9f5pT8tmSb2sN0HZe0anzVzIkrZGKe81D+044KbGr1UqdzNqf6rPk0TG6GO3477Ez119nM529zMbwe1xvfq/O0XGua7MqYo0jtWniTPw5mawfIZxsWG3d14Mztnu46EwFarKLsusxh5O44jo8QxrX8fFS9X4aE24/uXjRXWP0bI2GLKWqjGNyIYuoRuX4UIhDCCkqDjmKk8+oIH32s589iBQICiW8CwuqTqm0u+aaa0blGe+55P2xv/RLvzQqFCFOqVaD2KCyjPvqyE7kfMpTnjKOjYVUKnwgOWh7yy23DFkgMiF1ITQ4JvmlL33pIH2pcoP0ZRyOZYWI4QfyhypL5K53rrpPQL5AwkCkcmwpFYPMD5IFTBgLLJ785CcPwq6OyuW9m5CEkFAQMFTZQdwwd443hWS89tprD495zGMG+QoRVEfsatz1tbXztxQfK06VD/i65OuAPo+kNSLFZI236r/oA3KMqk5IVCpZIbEhyiDjIO6ZO5WqVEFDZoEv1aeQWNgGmLndQ3K99a1vHeQYR70Wac54VfkKcYfeId0gXyHJeKcpMijGRRKiWzYBUJENKYhtQtijY62yTs8CilnpyuN/4YLszJMKX4h35OT4ZY5jxq+6WJVipsY+iEuIVDYhVCUtZD+bAlxmZKEN/gEBDBnJEd2PetSjTjc7eFxIcdafDfRZgHniz5DBVJxC9KIPNldQiYrfYPOQ2+gD3UGeEyOoNKZylUpgf34ofNmgAcmMj7GJAew4kvwRj3jEqKgFY8agHQQ39sJR51Sx0g6bYxz+1iPSqbpHN2wCgIjn93o2Zow67hwCn80SkLiQv8QHql+pjGXe/CNGsvHgsY997JgzP+AOUQ7BCx6QshyRXO8fTs82dRw3ODF+2a/7xZd8yZes/PhsQVvXFgILgYXAQuBcCKzF5VywrZsWAguBhcBCYA8C92bytZJOnpzxz7fmuZUArS+BXTJ/ljTfGjslMPweTxLt7VOTnnsSyV1SPiWe9sqgSYhurrP5dXKnz8+L07Fz8Xl0+t8rzx5i4Fhb7xLxTmR0+LqtO6FR8njys2zOk+iVlFNf6vp0f/Z2SixUf8m2NPnJ+Kmazefh9zg+RYqqXVff2tbJ4RpHid2S5zQ5KS98VfJjzNEI34Ev/11859F5p5WvRpR2tqV46ZxLb5ow1T72+Irq3nVV+nL7dHuZyefvBzsT56yyNMleSUydt+vT7cpjo9pzitezBHEaa+bfdc1l2PIL9yOXM8UIT2JqH37N45vjqclifp9tmFA7cWxT0ll17muMj5v0nOJQtz6pvWglV4o9nW5Vv1vraYez263HXsch6d9joMd5HaPDozZXEKPcJrs4nGyvYpYe/6vYpDiS5uSx4y74OmF7wr9+7vbPv3ewi1nVF6QhFYoQCBCTEBVUyVGpCHkBCQrxwXtPIUIgcDg+F6LTK+iwIQg3iDeO2oVsg5CkUg3CDMIVYhJiExIGMoafqnyFcICsgqyjwo0fCB5IHY5NZXwI4KuvvnoQbZBoEGpvectbhuwQXJDIECqQVFSlonfm8dSnPvW0wpFqOY9LyE6FK/1B5kH4QWpBtCA35CtkESQuFYTgBPEDsQWhB0kDuQZRwzXmAvlCRSzv24Ts452v9KdHvqptq83OfMDjRiJfPYal2NH5ldqZb7YqP4Ng4gdbATNIUkgxqqPf/OY3j6OIqciEfKNKuI6rhkiHfEVHkHJch4T12ED/tOOYaq7VO03ZBIAtMQ6yYEOQf+iAfugPMrc2BmA/2DjHEkO2oVeIMmwFIhyiq8j/is8J+7pWMdd9E5zqH2NiMxCBN9xww9gowKaCInoT+boVb+ibDQhU/UICQubhY7yLGFLP4xP9QXKyEQGf4ihvKr8hyMsW0nrkNujPOSVn4YA+OMKXjRvYOz6JzfM7xDv2juz4O5WjVUla75AmRiS8iyDFv/B7yGPiDvOGzGRjA5tG0CdVqX/5l3852kF6Ymu8Xxd7gPj2UyZoz7HNbAhBT9hkrXm0hxAmzuHLkP7IjS1S4Y1usUXsE3IWAh+il3mUXolvtOV4dMYiNlCdz4aVel92zRlsIGipHKZiH9nZJEJVL23UVsD8S7/0S1d+3Bfd9fdCYCGwEFgIXDACa3G5YAhXBwuBhcBCYCHQIbDI17PVSQmnrWTqXutKCXtPfu3ty+/r+tb+UiLqmPFmbbtkRX2Z97Grr07uPfM5j+ydHF1fKTGTMN1KGqWE4rGypPbJNjXBOBvDE/Olq8K+S4J2nydb9kSe46l2kHTOWFXxWW09EZbIm0m8O3PJx7z9c7efvkPVk2E6Tlf5qvrQuZ55Z6sdGzz6PSFmRzWsVIud6UPe71hYn0lgVig7+eYw5D95h6zqxud8Ib42s6EuYVnj1dxmVcSq81M57ZjTNB8f2/vxezq9uR1t+bnbqI5zjN/s8b3y1/PEwbR+qN93+OlYd/Gd2z9P1iWf7I4T1XFn68F51uE9647HpK1xkg1UH7N46/Gk2iZcaoyETRfzu2eXEUMvvvjMe6BnMf60cvCkOl9jtNrFTFena8lJLEu4zHxQMdYNLWrzyV7PrM0mf/JlPqN/iJz3v//94x2d3/Ed3zGIDaoIOfqXClOIU4gVqs8gNCEeONqVdyJCTmq1Jf1BeHJ0LwQmFaeQuEV2UDkKaQuRS6VavUOR+UCCQXT83M/93KgshVzlBxIPcpiqNqrYuAZxwz0cGwrBAdkLqYRMyEyFLLJCBIMnZApEH3OBCEMmt30IFvqBFKRyF3IHmSBBIHQgTSCEeZcrYzFXSL2bbrppyAe5RcUllYiFCWQQcwVbrkPcQkimI7JdRyVfiif+7AAhpPbBnN3utJ89Puvx3OWrCn5IL97Lig0xd8h1sKe6GV1xNC56BT8IK4g6iCzIUEjSIl/VT5kPtnHzzTefvqsUIpH76RcyEV3yN0dcQ/ZSYQz5jf45jpr+ajMA+qTSFuIPwhVdQOJB2IMT+uhOIUi+qvgWrsjM3Kg05XeqVKmoxKY4QhvZkL2rsO3W1/ocgg57orIbsphNET/xEz8xqi2T7Mwd8pf3OL/3Pe89PPs5zx72SaVmF49n62nNmf8zP/6x+QCSFP+GGOZYZ/TBZg1iBkQmhCO+DEFMbKEqls/wQfwIUtWfFZAd8hLssBN0hd9StYvOiR34Pm3wQXwVGZCHvohRbLYgTmAL/A3uyA5ZDPFKZTz/uIfx2CyBr0OiPuxhDxvyYR/EEGSgsheitn7YwEEbNoKwuYDYRj/Ihi1CQPN/2rEpgbiBH4BD2Qzt66QA/IdNJpC+bA7ATmtTivr7qnw971Pfum8hsBBYCCwEZggs8nXZx0JgIbAQWAjcYwjcG8lXTS6mJPQswdkB1SUKta+tL/4XqoQ9Mhw7xlai2JNH2r6T51gZaO9yuN72JMF13LtTNu33WNvx5GSSqxIyW8RBsq/O5joduPzpfk0wdvNN/VTiUufhiW+1JycGUmJe8Su5ukR8lwwbn8tRkzpOknnLft029Z2rRb6mZG/J1yVtz8h/Usk6w7/GqKrXUx+yozo16eTxalQzyJHDZ445PvlcK888HhR+9f+98ST147HF9dT59xb5mtYDTcon2buxy1/8/jTv7rOZn1csrHGUlHG7SxiOz4Rc9vjTYXis3ug3VW9364XaYPKvioGz9SXFSU84J79TG93y7dn1Dn/HeIZld037cB/1OfmcEy5qp2VTGm8dk+6aVwN6X2ntHu+BlndLp/jjcc1j95BPYmC3NqS1eaYPxVI3rNQmE8Whi70+JgQKx2lClkEUUMUFOfCqV71qvJ8SIgsyjXaQr5BcVLC94AUvGAQWlW3q57SDRIC8hfShgpXKvPe+972jXwgzyIU3vOENg6iB+Ch9QkxAkFIhBpkBWQLhBFFCxSJVYVdeeeUgkGjLvZC8EHRUXzIWMkFaUGkKscJxpIUFJBVjQ/ZB4rgtQhaBA1W0EEkQNpCvkDW0hURhvtdff/0gaPgcco2qSwgXCEHIJAi2Iv54hy7EDf8Yl8q9uu7PEF18S/ae1hu1M3CDFINQAnevtO3W8S6+zeIelZWQqZCwEKzg/NGPfnToCdLxiiuuOMUaucCEKlkIUY6X5h8VxWpH6BYiCt1CmkLqQq4xD6oRn/nMZ44qUvr74z/+40HQogOOHIbch0SjD8gyxsEmIS4h1XgfLG3QLT/EiRn5qvgrxq4DSEGOW4aIxg94BynEIDrALiHU0lGyuu6k9bViJP2BHRWdVF6DLTavxytXjEAWSD388AP/9wOH+/0/9xskOP7n7x7VOJjWupIJnIoUZ0MEvgWZzT/8BeKZ/+OLVCPTnipONhsQQ/iHXiBe/V2vyFQ2WsT1+973vlFRTf/YCOQrJC7kLjpHp0W8cg8bQdgcQT/4JRhB7lMhzRHFVKkyF2TDx+mbefCD7UEUY7PEQO7jb2yGcbBXNgNgU7VxApukoh4CHJ9GBjZw0J7Yh92hB2wOH8AGIJ+rChe9Ij9x7dZbbx3t+aEdeqViOJ3msypfL+RJaN27EFgILAQWAh0Ci3xdtrEQWAgsBBYC9xgC9zbytb5k15f9LmE6A6QSl1tf6O8xUJuOu6T9niThhciaiAhNYhZeFyKHz8311vW9RWRcyLyPSaK1D2EX3fkuzZSQUftym9P+ZgSKtpv10Y2Vkv6npJ7J7mOlv50oUPJV5ev0m+bgCTqdS/m520FnF7RPtlQ47LGnmZ072Zx0P0vapvE9wa22lI7mnM2xswPk9ON6i5R18tWTp8le3A46/1B8SveKT31WiXiN604Y1bwdr4Rfl6D1/me6Ult1H9W/99qix9TTY/4OFx04ArWzu7K5kr02GtS7eD2WuP90sUb14fHLZXHfdjz2rA21dlfbmr/as681iq37cFWBndqnbCao+9SG0jrm8aizJV8jvf8Z5mpzNdc07phHOF486c99SeVWezm1mZNOfNxkA1vrTPLLrbV05iNqe8nOtrDVymCPS+n93G6H9K8VhS4D5ADvj4TgglSA0IJUgfSCwCzylPsgM4s0+8mf/MlRyQe5orZeJC3kBuQqJCVkCATq4x//+EGcQXr94i/+4iA+dH2ENOV9qhC+kCX0RdXZr/7qr44qNwgYyBHetcqYkFEQXRwdSmUqR/pytCvj/fzP//wB8qbIXXBgXMa/6qqrxhh+9CtkJXIyR8ZjHKoEqXijf8gYPnvFK14xSGJwggSCOOE6hDUVtpCP6ApsuY6MkHI//uM/PsjjeudnWmfUZlNcTs9M3g6bgUiGDINwKqJLx/PY4TbufjCL31T2ok/IT3BgfHB/znOeM/QJSVV2CYH1pje9aeDMD1XOVCZSYVh2SltIVSqoaYt9gin6oS8qGiHIIPU4LhZin2plSDWIe4gzSDrIWt7Fiw6Qjc85HpZqbH3vKuNpNeoxa7Digr6pgGZjARjUcbZUkCMvxLwef+txo4tNfE5/EJvYIrbNHHhXLqR1Hf2t8RA9UIELKY4fPv2qpx/+13f9r2Gf6q9pffL1suwGGf7jM/8x9PLGm984jhfGB+v9ttwHEUz/6IVqVd4PTUyhKrSqT+mviFzmhK4hZdncwFwgW+udzZCo2BAEKjbCXNjswBG92BKbIah6xd7YsPGEJzxh9MG8Ie+RBdKX2EFVPz6M7WEvENkVX9mgADYvetGLBkFNdS5zYLMJGycgSMtOmCNjEM+wJ6pf+Yy5YGsQ3pC2bM6AbMXn0RXEsBLlXGceyMK7qZkD8YlNL2AHmezPcMznkksuWfnx7qF8fb4QWAgsBBYC50ZgLS7nhm7duBBYCCwEFgJbCNxbyNdOzpTwmCXe64t0lwycJRW2sLq3X9+TINdE556EaSUzjun7GJw8+b7n3q3ksc5xT39d0k2TMtpGE/OetD/PeFs6cex1/om82CND6lMTTp547MiOSig68beFncp4Jtlq5ETCXZPVW3PVeSTixe/Xvs9UlApxcowvpOSiz0krbx2XzjYL99P+T44XriRhR9aovVZSq+7xeWlfac4lw4gRojdNlqluO6ydDJnFpTP6mWwuUFt2W+zmqfPxdcRJAvd7xbJipttb53OdP7vcTjDsWTNV7mPi5l7iwft0u5xhoLKldXnP+rQlp9tLtzYkbLfG34qhST9OFnZxdhZjHPOtuMb12vzgsXOPr5U9b8XaGbbah8egupZ8Sn0gyap46vhe1d35DmNCfEAwQHBRDQgBAsEBaQWpSYUoBAJ9FvnKkaJUvkK+Qk5qJReEAscNc8wu72KEBIPwgHSAfKQKFvKGSsV63yuyQ8xwNCf9QsZRQVlHHUPyUFlG5Sjve6U/fpCTfiBaGIcKNAgRxoUIpfoMuavSjz4ZA/IOEleP/gULyA/mCLlD9R7VapCsVN1CZIEV4994443jnYyQP+BEpRvz43NIJsbhB7IQUpt3lkLWcOQw8mn1Y9Qr6+3Jv27tmT0bQAJCXiEXxBQVl1Xp6cTb1rNKWhfUnqvSGfKV46shpPlhHIhQiDOINWRC3xBe4AE2YAg5B2Z6FCtj0g+4U20NWYausEPe4Um/EFmQU7RDB+AMmf/EJz5x2ALzxj6qshG9oU/GLAJSK20VF49Lvp7qdfVb7AfcX/Oa1wzbpfIU8ptjgiH+qPhMlYyz+Fv4Y8cQetg0/oUdQeqxScGJY8hLqtNpx/+ZL+9BZqNEbQzYips6Z50vhCQbE17+8pcPcpuxIUDxWXSCHv/kT/5kyMrfEMWQ5Pis2jT9QIhDnLPBgk0a+CQy8r5U3vOK39M384R4pT0bGSBC6whw2kB6Mi82X2DnXKMK+0Mf+tDwW+wOnKh6RweMWeQosnE/8YV7qUynLXb1wT/94OG3b/3tUZGKvNhpEc11dDXv0GVsNldAjEOiMh9iA1gwJgQt7xeuqlewpR/eV4sskLvMGRuhKht/hfwtn/B4vsjXvavxarcQWAgsBBYCxyCwyNdj0FptFwILgYXAQuAoBO5J8rXewVTJDU/87RG0S0J6wkbbpYRwJUtSknePHPf2NrNkbZL9GMLjPAnivXipPraS3dXnXjs6FhNPMG0l5TRh1CXi985plhwuOVQPSlyobXsCW/WguM0SmjVOyZR0VAmx+n8lcd2u3A68r0TWpMRemuMWtim51iUV1bZO50+lnbyf9cwxlzsNPMUpxcjJg4TfmfZCOJ5+flKYTYWr24XacGdjs88Txh5rT3Vzclxy0t9MLrfFmV7Vhju5k81t+Wf11RFAmjBW26+5O85pnUm4uW/P1rWZyblvl20kOTp8HYMUO3Qt7+LClpwuW9mG63PLvwt7xzXFObe/zub08872uxji927FGrWdFOM7/P2+FOf03pp7vZ/SsdjycV0X3f9SfOmw3RvXfX3X+NfZlveddJHWPAgxqvMgSiHqIGg4BhPiggqu1772tYM0qHd1UuHJ+1WpKIMkpaLP3/kK+Uq1Iu9cpW+IT6oVqdSDVKAaE8IUkuqTn/zkaeUrBBHkC/1C1EBg0AZyAhKHayUL80WfvFMRMgbClHfBQpzwHkwIF8gb7ucHGZk/ZAb9IDdHmBLXtNqSakH6e93rXjcqODmmlXdGQqq8853vHGQeZNCrX/3qUUUJwQJxDRkNCU0VJ2Qb5CrjQQKDFwQiJAzHida4p+vsybvMPZ6UnXax221cYzffPZAZQp0jpSHqICWp2tUqye4Zb+Z7blv1XlGq/Ti2GtKq7IoqZCoOIeYguCCbIOb4P2Qb7+fl2FYIf60IZQyIS46AxuaYC5WqVDZSiQ3pz988d0GKYbtVyQgpxvwhyvlH1W8dPwu5BfmPHTgJ7fh7XNW4kXy5qn2ZHxXjkHuMQdUnx1GDQc1TY4r2m+Jvrbf0X2Qdc4XU/uEf/uFBCOomAohXqkUhSMHuIQ95yNhAQaU3vujkb7IBj0Fqi5DmHCn967/+6wN75gS5TlUvRCb6J25ARnJsLkQ0xCYxpHBDL/UeVfwbXT/q8kcdnvK/nzLm87GPfWxUUuNLyM57g/kMYhNfZ070jc9xP8QllaK8U7Xet0ycwS6IY7z3Foywf2Sh2hQbwTboi/fGcg17xT+xDwjet/zaWw5/+sE/He/uZSxiFDGLuIZPIRvjEhcYh40FkP3ogB/ugTjGxvUIYWIk/RBrOPqY8emHql30xEYBtVH0UfZFpfFXf/VXr/z4zu8gq9lCYCGwEFgI7EdgLS77sVotFwILgYXAQuBIBP7/Qr76F+iUaEvJ4g6uPQm/Y6BO8mgC4pi+UttZ/xfad5cE38J4hi3XvN89yfZKxHji7kIx6RLYM5mULJglCPfMq/rq9OjH4abE5FYSPpESM9tIcneEgn/eJdHc5lO7lNhTfScCIM1jplO3o4ofaRy/5rZ7jG+ncWf9pTjU6XGPn6rNdrrs4lJV6Cad1T16JGrNtebnR1xqslz1N/MXT4puxZgae8s33P8Ud00O13g+N9Wr+mYnr+uws2nFejZ3vXaXY4xPjuquOSFf0kUXg9y+a1OV4lL3ah/+e+nCbURJh712oO1UV0kvaa3wOc1ihfoJpIrit2WP6m81f9e1+kHnk0mnyU+7WOS6cB/b8g+V3f3BMSiSN/me21gad+b/+pw35JCK+7rWkcxuM/xd79+kEhGy5Bd+4RdGtRmkJQQFJOMjH/nIQSZWhexb3/rWQaQ873nPG0SBVnEyNjbym7/5m+OdilSqQVbSBxWOVIhxRC0VtUVSFH6QHpBxEJRULf7u7/7uOP4XIpbKMUg8iJ76wQ+p7IOggwyiqhHyAjIFIgTSs44VhcShPcQjfT3ucY8bFZDqe8heZClHLkOcXH311aNfiKIbbrhhkL3IAzHEMaiQRhBtzAXyBpKtyGhwYHzwQh7wgjyGHPI1T+MReKQqzHqvr67H6i9qW/QBQcQRuNddd93ABGyZuxJwWlHXPUPO1ve6B8Iewo8KVXQHLlTzMVdwQv9/9Ed/NOSB1EIeCFTeWYpN+FG8jEk/2ApEIxWM6AMyHPIVmyq5IAOpuIX85ZhpyCn0TAUlOoaMp3oZQqvGKdJ9y9e43sUe9+WyfcjuV77ylaNymipLyH4qsh/84AffhfiuWOJxQNcqfi+fxp6o8uUf+EHs0W9tIKhjusGeNvQLQYvv4APphBZd0/13lUt/hzwEZ+QCa4hw/s+GBQhiSFCqTdmggK9QxVnkK/2UbRJvqJ7lWOAnP+nJY4PGZ/7jM4OQZA78zYYK+ucoZ/TL2FTQgy1+D4HJdQhONo/gf8hGHIN8pWoVm6vjkKtylfuxI9pjP8Sfa665ZvT7iX/9xNgk8H9e9X/GO1z5TE8FoG/miNzID8kNgUrlM3bGdeaL3XE8O8RqVd+jT8hcZCe+ghcxBV1i2/XuY7VR7qFv5sX7bh/3uMet/Hj38Ls+XwgsBBYCC4FzI7AWl3NDt25cCCwEFgILgS0E7gnytb4s8yWvkqGaIO1k2pPkSAnH2ZdnHUsTxJ78cflmyU4dbyt5Mfsyv6WbY64fg90x/TpOem8acw8eel+X3PBxZsnxu9ueOvl8HE2sz/B3TFKy3ZP0bjee4K4+Z7joOKpHlXWmw5ku1Zc0AVp+tDWG+2X6e4996dhKUHcEQZKvm2eKWW4bnd66GNHZyR77dnl8Lp6IRobZHLS9t/X7iujQSmC9RxOxbg+FhRN+db8nwLuYcPr5HYczFcnul8l/98almX4cr6046n4+s7O0rrksvgFDx/drda8eK+k+pjqbYejXErnl8anW/dJxxZ9Kkms80liW/GsLm+QX1b/L5XG12rn/dfG2bLXaq+3ujdFu3x6nZ+uMz2u2PndrtcdGbzfzH52j23OdDODvmNYYqVWWM910MUDtCTLu1CdPXpSsdudrpJPC9EWVGlWZkB2QqxAlkEYc9wrRwd+QR1RhQUBCdlJpBqnCEcAcAesVi8hAJRjkAv+nWgyyjX+0pSKPqjnIinonJp9DEkGK8v7E97znPYMAplqSCj/GgcCAQCkMICMguSDoqMCjYrYIEkg+KuQ43pg50hbSBhLop37qp0YlHVV6YFTygw8VvcgGcUxfvKcRUob+ec8rhDDzo5qP65AhfA6ZAtGCDHVEM1WxVBQzD4hYSFCqIDk+VX26i4vJTj0mdjGZdugTEogjlPk/lXcvfelLx5G86POMLckGFY+TW3Ge6+ALRpCwkKHoDeIcUosqQKoNwQOSDMIKkglilONd9R2YNWfkr+pZKh6xPSoimQNkYx3rzNjojbGZIwQwZBgkPe2pmIZ0hGBjbI13Wi3qWHRxpfP/+py54juQ8MiBn0CqQT5je+nI5y4eaqyjf+YJFvTPMdt1nC3kMj/YIJsdsFF8j/ZUeHPMNpgX+Zf0m57jUlyu9ZS+8adae+pz/Jkq5Z/92Z8dvgV5in+gD8WbeEPcoWIcP6KC9GEPe9jwDXyXanJ0zJG+YEeV6E033TQ2iOC72DA2QVuOd6aquEh2bI+qY/5BnOKP2Ay2SVvsECKfKmhk4hhnbJZNFpCvyMAmC46xZsMA1bFgyMYOCG36xWaJVVTXckrAxz/+8VF5j50zDnIiE7GLcdB9HQ1NPKISl80hVIqDJYQrm1Pog7blBxWf0BkysjkE7J7//Oev/PiewLTaLAQWAguBhcBRCKzF5Si4VuOFwEJgIbAQOAaB/0ny1eXqCIc98qeEjSZmuiRN+uKdko3pM5fLk7575L6n2nSkwd0x3h7SIOHajT3bSZ8w9kRQl7Tt7t2LQUrkzUibGXkxu8+TOsfiW/Px5KTbrCaiOwyS3XjSWu8tm9dkVZcArftmtjlLvO65T8dW2dRmNskNq55SuV2+wnSGUZp3F+s8hiRcvT+dc0oa+ty7WDnTW8lDZNkzAAAgAElEQVRV2N3n4vsMMZx8nfmW4t7hVUlVten0+5kYIORrfa6+6HbQ9eeyz6qgTuU/OYp6b0zZs44MXO+48+zo2ZrIZqbuvXx6/1aCXOOGxojZ+qkYOk4+R/fJuq4kj+pNbcPJTY9xe3CfxbTONx33pI/ka0pEa2zYEx+62FLYKG57YqHbeafPDtMUJ7s15i59KBGKLV/0eZtWnSmGWzafMEwxxden1G/5mGKKP0FOcFQuJClVii984QvH7xCsEJBUez760Y8e1YlUNVKFCDnLu0up4oRQVVsuWSD+IDnoHzJBCT+qRKlGo0IQEoK/IQOf85znDJKVI0QhfiEbICt5ByIknb6rknlUhS0kblW0QraBG2QIBBTkDmQvRA1VeVRD8g7Khz/84eP4WZedsal4g0CCOPu2b/u2UckGVpCYEB8QIFTs0Qe/Q2hCukGyPPe5zx1EE0QYcnH0MRWcEEtUP3I8axHIakPJt+r6HttPbfBN5ICc5shk8EJWCMwiePw+/9ttcCZLXWMcxoUYA0cIQa5BeKEfyHWOHIao8mNwPQ7RFwQ3ukP/EKhK1uqaQRuILapu6RfSDbujz0R6ps9m65XHtxS/IIHxnRe96EWDnKQynOppNg4ge9qAlZ5PUixDn1STUgVMtTVzxD+wO3wF28XOIUDRL9fwXWxej3X2NSTNI8UUj3lpHeT9ssQJNkVAeOK7VHyrzsCR47AhX/ENqrEhXyHLiRlcw9eQnc+JSxCcxCNiEzGCuMJ8Ibj5P5WpYEwFKX/TD/Iyd+6nwpWYgi0SayB1uYfNFhyBDj4cy02VKnqjihryFZuiohYCmM0CxEoqVet9s5DC2BzkNiQyc0P/2AGbNni3dL3PGEyJIxCuEOjMEzk5rpnKZLDCR4hl6fkAX8C2OVL9sY997MqP73kYWm0WAguBhcBC4CgE1uJyFFyr8UJgIbAQWAgcg8A9Rb5Wcqi+sHtiT7/wpsTL1hy6L8xd4i3154lATbTMkhDVF21miYM05p7E8Nbc9/Z7nn62cNJkzywRNUtwaILd7cCTHvr33YH1Hkw8AdbNpeznGJ2WzZRf+PxSwnzmK5oQcptNyfRu/ipP9TlLSuncXYbuPvW38yTWkR3b0Xd2ua46rBzXM+0C+ap6Ksxm8WLLJ5PtdjHR23Z2NoubM1yQtUsy6zVtc9/73JkQo6ptFvc8/u7xjUR67vF1Hasq6uirbGTmG0mne8jXmb+mOOF+NfM/ja1l64qDV7fWNcc4VYB3+lYbTLHHbcV9WMnHkr9wr/5UHj7Te/y4TV0bys66I5K7tcFj68z3VGZd19W29Hf3xRrLP08kQ7IP1aHH78LCSRLdvMQ9PlZav1RO5NAKZJfL5Uh2pr41bOT2k2chshbsIzghX7s4Wnal60DJ6PHF/dhjjOrtmPWtKgupBKUqi3ebQhZROUblKUdi/szP/MwgKiCxOPaTo4ghwajihMSjotDtXm1Bq23VHyDUOJqYo0UhViAzOEqUKlnIQkgVqs2e9rSnDQKlqvYUC/qG7IHAgVChklWPNoVEgQCkYg7CBCIFshjiFGIKcs5lp4KTyjXk03FpB6lEfxA4EMUcMwzZxfGjyALZwrGn2BYVisyNqjrIRqofIXMhh3T9rvG7dSKtfb7Guy1pTGPOVIRyzDMyQQZBaEGCug90a04XP5Idqo7BHwIagovfwR7ymUpUrYJUnfpYFQMqbqYY4mt2+Y/7qMfl+ts/73xIcU73MO6n/+3Th3e/592HF7/4xcO+OEIbW+H3eteuP7dofPH5a1v6h+SHgKQiHRKOTQ6QiPwfjMGVDQMQhhz3jN/qseA6N40zHodTDE226vexMQP/RT7ezwuhyT+vjqeylKO46x3MkPH8sGkCUpaKcTYr4FPEGwhNfKkqoMGBzRPYE1WmkJK1FoA1cYQ+2SDBxg3wuf7660f/2CF+WsdkUylMdSskMNWnkNeQr8iHn6BD+uGHimY2c9AfWEMwU7VK1SybNNAJxDMVrLzfms9rswX3QBpTWc8mDo5CxhcgXol9xC+tTta1wWP8pZdeuvLjM0dd1xYCC4GFwELgXAisxeVcsK2bFgILgYXAQmAPAvc4+Xr7qJUaoqREtCfa9sh8bJsuqZISPt53SgT6F/gkTzemJjD892PnVfdv3dclK7fuO+a6J1T8Xk9mJJn8y7YnwGeYdrJqIo42exJsnnze07fO/xjdV9+axKnPZhhpmz24qO9180lJMO9bsVH59N4LTey7X6Zkq+NW+GviUZP5rnuVXY+SS/OtfvwI1y1b6uZR/aVEo8YErl980cWfP7r9JI6m+JPGSgnErXhb/ejxoIx3SvDccScBm3xV5+XJWbflcR2G5oTQ1Tl1scLbuP3NbLOL9TpWR76Wbbl/dHNMMb6zv/rc5Uu+X6Sbk3G+rnZxU3Wv8Uo/Tz7DZ0qYpqTobA10vSghRV91HGEXd7f8LK3ZHh/cr1ymmR3ofB03xd7tsdp2Jz3M1qPCfMSAiy8e0yk5tL9ZXHPc1L5TbEjy6Hz1uscRyFf+w6dH7OC/O+785/2qH3mf7jtJ99VnimXat173udOOz6jagnyAsPiGb/iGUSFG1SKfQSpC1kGAcBQnpCVEJyQix+tS0aWEUs3F56f2Xr9TnQa5C6FJ5SuYQVJSHQhZ+PjHP35UvlHVV+9qTDEXsrTmiSy6RlFlRuUlVYKQgPRDBSpHolKplirM6AtSmnshhlT/VKmBVxFe+C1kE0eV8juEFyQKR5FCQHHsLuQNFW0cWQoRVmMmm3C9enzt1ojueabmgs5e+9rXDqyZ9zOe8YxB0Kksyfa7NaMbz9dldF2kIH2BJzqoeJdi1Gwu3Sal0pHG7sJO9ZfitrZLzxVp7Uvtym+phH7X77zr8PLrXj4qLnkvKxsI1IbLXkvePetJ6QIMqKqEuKNynPd/Yq+QgGyGgPSDjIXUw6fButbLtM6pjXnsUH/29aJbXyD4IRZf97rXDfKR+XM8suPM5gY2OfCDrBCs/BAL2JRBxTjHCBOTsBuIUMhSCGbIVK7hy/yOXYMHuEBgctwv2LN5gn7BnmtshmAe+ACEKe+KpfoU8pZxIFmvuuqqUUXMBgtIWEhc8GTTBDhDnDIeGwogdyG4kYOxmBMVrZCvHPeM37OBBPyJU2wUoZoWEpm4QX/EON7FzP/ZOFK+4XHfbeSSSy5Z+fE9gWi1WQgsBBYCC4GjEFiLy1FwrcYLgYXAQmAhcAwC9yj5+t+fvTMBJ+TrkbKdNu8SsHv7myXx9vbRfeFO98/k9STAeee2NznUJbWPnbe3P3YeOs9KQmrVjl5PSZ9jcHJsPAnsidu9yejCQBOFbhcpKez3zZLajvPeebs+tJ8tW6nkEPds2UvXV43vyWf6TJ/p50nWWVLO9XkmyQgFcNFFdyEAdAy3tW7elSDs7p3J3enRk46d/QydcMytxFC3o5I72bNjPrPL1K/L1ekVGSFktWrRbdZtKtlbsruE/x5deJvOZj0mKQ5qf36/yt/pZKb/FHuT/6a4tDX2LK4nHabYqP6gOuD3LmanGOfya9zUeHHGf7H7i+78+juLAV1c2YpfHfYz3JKPKi6d/NynfrEVX1U/XuncxZq0Pjhuvl5t2ZXHKLcbX7/O+JucJOAYJZ2dxrkTwtaxnsWmmc7S2N4eUoD3IEJwQLAWUQFBwBGcvMcUsgJSFEIWgvQHfuAHxpHDkDvp6NYU+wp/dAqxyfGp11577ThClWowfiAnITEgTyBfGZtjODs8+FyJJceJcahSe9WrXjUIFvrnfZHMC1JFqy+VtPX4guz1vFbz4F6IRd7/CPkKYQOhyTseIYo4VpnqXcgnSFnIna4C0W3JnyOSjjv7Lfsq3SM3JM+tt9463oELgUU1M/qro4fVJt0/98SEFBuqn63nLu+/sEj3eRzxe32tnMVOvdatJ+rzKle1T2szhN373//+w8033zw2LVA1DlHIPb6JRGNSkqHze+yaimYIQPwIQhLfxVfYPIGv1qaI0m3Jn9Y/v6a6O3atZf5UmUMyMn/8DWLY8cYm+QcGRRDzOxs/sFPIV+6BPCU2semBeUG2siEDkplKUyrvITWJIcQybJoqVvDgKOEaF4zAi7G4h3+vf/3rh19A+KIn4hqEMT+Qtfg0Ma6Ic+yPdxgzHsQxsiADmFOxStUrBO8tt9wyKms5RQC/J05wjXc/symD8dAhuDz96U8fGNVx6YV3wl0/W+TrMZFptV0ILAQWAguBvQgs8nUvUqvdQmAhsBBYCByNwD1BviJEJT2qIuI8SY0uAXj0JE9uSEmx8/SVEj8pidL17Un2lDzdI9fexI7ieN6xkjw1j+p/71GLZR/YiB+/VuOkZMkxsjs2innZovfXJWZSkksTNJXg6WxAx9aEeiI9/LOu706mNAf3PU92epJuD3mR8FXd1e+JYOnsNuk3feb3x/vk3Zzub46pJxbdBhW/zgaT3mb2oDJ1iUHXZZf09DiZbCaNN4tP3t771PkO8hVS4fbPnVZ4uC0km0rxOMmp93o/KRYnv04YpTl5QrjadJ8nf9sTl5PvzzD2mKV+dczammy9w6Y+d//ROXf+qTad7Fjnr9gWBhqTUiJ2tAskXxfbttZTt6ukQ8dhFidnzwiK92xNm9lIETFKaKh8s3Xj1HZOYuQZXz4hvflM16qZDpPd7vFLt2H26HXvlE76cF2nNbGwrueMFEt8bhAVvPe0jtOFyIFc4N7HPe5xo6qLajAlEz0+pNhWzz1FhPB+2b/6q78aRBJjUElLFRnHlEK88k5Qxdb1yzWvGlc5inylwpYKQYhdCBGqeZHfN1GozyoZq7agZC+kChVs4ASBDQnDex/BjjlRIcxxwxxPDH6zqraZfnXd62Kkfq4xrkhjyGCIoTe/+c3jGFyq7SCwPN6cx846mbq45p/rWlmya7V0XeczJfu7GKV+4LHTfV3jrN6XYn6KW+5PvAMUW/vDP/zDURUJxkU+qixp3ezWkvQsQVvfEJD61/n5nNJzXrXfu5HMYw6EJUQomx14ByvkpFaY6/OE4lm/Ext4JyoVqWwUwI+oCMVf6Qs8IV+pRIWU9Z+Ea4qLxAZ8gUpV5IV4ZZME/WtccBurzSP8v44IrjYcyX7bbbeNindiAv1R1csx0WzIoAof4pU5Vazg3dkQtPSla1pa8/WzRb5uPdGs6wuBhcBCYCFwHgQW+Xoe1NY9C4GFwEJgIbALgXuKfOULWR2JpsmGlECaCapf/maJyj2T7RJie+71hAZ/1xfmdH+XMK779EtyN6+UXElyVJ/dPBKGW4mOPZgco0tN+nQ6VZk0EeiY7ZGt2qQE2JYOZolzHbv0Xzj4fT6frXmoPaV7t/Sr+ki27oky+kvJN9WV4ujkOgkc7aPadvbsn/sxel2izMdw+fbY1nlsJmGofu3JM8a4z8X3OfNeVD2C2fW7Zx6dDaX4o2392GDH1u24ME4xZ2YjGnvSfPbYl/uNJ0mTTHzm5EGXMK1Yov6XkpQaK7r47bLMYoWP260THtOTn/pR3oq1zkVt0nXqtlvycY8TbRrbPF47TjNbSnh1Nu1z0riaKgxTLHa9zWTtdKd669r4vDz2Jpv1dbpkTfHLMXcdl25Vh+UT3dqR8FWZSp7qM1XaqRzpd1/jaOMbjtLcqnre5fF1fBbHXQe6vqQYo/al/fLc+uEPf3gcVfsXf/EXg5ygouxHf/RHx/GYHNmpx5l6DOxiR7WjqgzSkgpUjgNGDvrnaF4qzyBgq9rM5+tzVJ3RVgkpfqfa7IYbbhgVaxArT3nKUw6XX375IEUUE38WcHtT4q+ugRPVdBwzCvFCpSuEECQylaUc7wvJQgUe/pvIXreXmp/Hcpc12YW3qRhGX5DDHAf7kpe8ZJCCENy847LiivqRP8doPOj0Uf04Ieix3dftNC+NWb4WqLxu3x77fR5lHxo7avwU59y/a51Ix/jqvLALSEg9aljldlvrfLrmo+31d72e5prsW2PgLLakdt6+010RlBUjZjGrYmPhx99gR6Ur756mOpaKVzZiQMLW0dVpbNXXDNOyAyp0qwq1jg72o8a7eKxrV+kBwrkqXyFfOSWAY6h5fyzHGGMXzIM4wYYMNkFQLU+lrq+5XQytOd7//vdf+fGZYa1rC4GFwEJgIXAuBNbici7Y1k0LgYXAQmAhsAeBe5J8hZzhnyYT9sh0T7VJyZkLGatLsGpyI/WvCTT93dvO+veExFZb73uW9DkPJrME1d7+PGnc4bQXP00c1O9dwlhlTImoTo/eb7WbJc894eUJtjTWltx79a++6AmOlLzBf/k8kR+VaOwSo1ufa3WHH0mnGHRJ8iSvzs+TvY7R7H73r102zOsN7am9syVNlDpBW2Nrm2Nj16x6Yddc7Pjp0oFWRKntJ/tzokB9o9NpFwMr8as2m+KFJk3VzzyRu6X7DiOPc7NY4XFq5tdd4nSWBK7+9F73bx8z2UVhozrxz1KMmtkk15RA6eKh277qV+XpYsmWLXtSt4uTe2L+LMZ267jby1acrvnviVUlc6pQna1X+nzSjeNrp8Yk/z09iyQ8k43XfNVeUgw4Vj+Oe5pP8h8+A0+OD4WA5QhQ3s/KsZiQoxwJzJGeKne35qfPwRtCBUL3He94x+Gf//mfR9XXQx7ykNE31W1FjHY27zHOsSnfZRzez/iyl71sHM9KJRrHgULC1jsmFYPCTG1w9rwATrwHlqONP/CBD4zjSDn6lf55HyQkdXqPo8d+91HVlcd4fy7o2no73vuKnBz1DNENyX311VefOQ43+bDKprineFZtNXZWO39+8niq86y42cnjfuTrzJbdqP/P1hC1A52bryFpHVC7SWN0BG7Sb4o9nT8nWeozjwkpHu3xZb3P+07x3W0oraU1R3Rf5O1//ud/jt8hcYkRvoGhMOAZnWupur97nirfpQqVH2IOJG+3/ng/igHzoT+IXOLljTfeODaQUJ376U9/ehxhTNU9/VPpT+zhXbAcOVzHRGvs0fUk2TKfLfJ168lnXV8ILAQWAguB8yCwyNfzoLbuWQgsBBYCC4FdCCzydRdMd2k0S6LuSRhph3uSJZ2UswTCbGZpzK3E8N0tQ/eF3pMt1W4212Mx7JLlOtYWHilx3ZEULnslOSqBUuNujamJCcVvz31pjA63aluJHa965bpXrs70qYlLlUOTk7O5aZJrZg8dmeCJNx1rlgw7JjqkOXY2WwlarntVo+OTkqBbdtrZl9rblu5TgniW3HR7VB9zHLprqf/qd1bZWvNyHSh2ei3pJflQ6s/7KV3O5l/y+fy29OR22yUjOxncpzy56kny0ov2p1XUKo/Kou3rcz1GMPllmrt/pn+rX2zZbvKPFAM6/07rg37WxfkUAxPGyRZVVzO9u2xFvuoGlm490M87W/I1aQ+WaX1L61OaVxcju1jVzc3jQxfX9+iI4z+LsKMKjaNTIRN5b6qvhe4HaR1T/+B3+uc4Tvqm2oz3J0JKUC24ZQedDgvbGgvyleNfqfZkvCuuuGIQjhCkNU6N5XGBv3V9L5vzuTIGR81+7GMfG4Q1fUNUU/0K2aKkY7KR5N+d/Tnu7leqV5eTuXCMK++4pAKPY505Qjr5TPILxzzpQG27dFDtfHOZ26ZiU/eqHPW7y5bazmKa21Z6lkrrm8rn2HaxeEs/hVeHd7K5Y57HPH4cG/+3nrH0uvuL26Lag+LbrbNdjEsxNT2jb90/iyHuf7PYXvLjX7wHlk0YN9100wHiGDKYjQ5sxqDi9VOf+tR4HzDHJj/qUY86XHbZZSP26dHpnZ27Lyzy9VhPWO0XAguBhcBCYA8Ci3zdg9JqsxBYCCwEFgLnQuB/gnzVndwpMZWSYfUFcCtZeOykU6Ls2D7uSZnSl+tj5PPE7DH3dm01abE3KdxhpIkHH29L9pSk9XtScqpszhMSXYKis5EuyVTzSP1pAskTZVtJvoTPlv84vh3es+TMbJ7n8Z/ZWJ7o04TWzB5TzNAj3DSBNEsepXZ7fWaP/bg/J2yTT7n/eLI22XTCsvr2hF9nR8leyob3xD1PQCcsu/l2/p9szmOSz1PtqItZOi8fe6bbzsdSfElJa7cBJTddz3vuVxt2u3CfoD/tM9mFz6OL/7Qjccr/tQq+2lfVvFfkpCNMaw4zYkttqYvz7gOdHmdz3LIdvVcJP71P7anifukGXOo+P5qyi9euN11zaixtk+JjyeG2vhXvZ/G7i0Mli/veLN7Oxun0rTiorde43XqlmNW4jr3L3ukmxa0kr+I/89nZc4FeS+tajcE18OD9qxwLDAnymMc85vCkJz3p9Mhkt3Mf1zdXdXbi64Li5KdPqL7URnyd1HkUvlot2T3TeT86HqQrlXj4H5WEEOmzH8d369mki6uu6/RMoDaotrkn5s2wcN34uu/xsvPPtE50zxCKeYdvt6bX+Kp/1/sstnkMrDWoPt+KZTV+kq/zf8U/tak4wjVfL3xt6LDTWNTNIcXaDv/OZ318X3dmcY25cZz6e97znnEM+aWXXnr4zu/8zvGPdy5DvH784x8fx5FzfDuEbPXn/fpcVA5+X+TrNHStiwuBhcBCYCFwTgQW+XpO4NZtC4GFwEJgIbCNwL2BfPUvgimJsfVFf3umd76j1b9M7rnP28y+hJ+nvz1JrT1fou8ujFJyoz7TL8XpC3JKHswSLTpWSmLq9S4ZltqkJIInLWZJDO7fStSkeaVxz2MTOrbj4jqY9e9JM/ctT775nLR95zsunyaZtb9kL5pk02TsDPuUqJnhXvIlv03Jyb2+1t078+cOX7fhLtmZZNME3p4YsMePUj+VPKyj8NJR0Xt8bDa+24jalmLnVW7pvppDXdO+3Ba2fN3vTUnIGs99V2On+pDqsshLxT3Jq3NSm3ecjpmP22TpeWZL6rcaK123/I2d6Py4VyviVBepwj7JUeOoHbhMfl/y15m9Jl0lgs9tqWTzWFs4qb/6uxBdxmqb8HLZPT6XTWytU51Nuj2n+NnZvMbyPWvp4Y4719vxnzyndbHCY16N4dh3zyNb/p90p35cv5dd+7GynU95nHJ/72w26bp7xtFYwDsXP/rRj44qVI74/Mqv/MrT40uRJcVRjyt71pSST09xcLvq1j5v57qt+Wwdd+tro8cD5kqlbsWf+973vu2jk2KYGs18KtnJLEamuDDzSfenarsV810ut0Vf03Teqe+6f899M7tPeks2N9OJ+nOnG30O6Noz7mwTn8dn7VPxVRtO8uj6pfEuxTWNsW7TMx3O7GEr/iV8Ev7VruTiiGGOaacKlo1Fl1xyyTh2+Ld+67cOf/7nfz7eBQ3xyhHrbIBwzLpYoxjy+6WXXrry4230WhcWAguBhcBC4LwIrMXlvMit+xYCC4GFwEJgE4F7E/nqX7D0i92eBNDmZE8adAm9vfd3Sci993u7LnmxJ5miX8ZnSZA9snXjJb0kDDtcZ8kHT/Bc6Bz8/j0JiE4fe/BPuM4SpXv1oH1UsjAldzqyotqqrfrvSc6tpKLqOP3OuPTbVYTV9fJnt99j9V/t3fbO4+NbScSUsNLEWc2tk2lvDPOE2pY9bSX6NGk2S0y6bhyPIhrKHrm+pa/kQ3t1M5t3Sg56LHG898SCPbHYk5Dab2Hia1fJ0l3vZHOfdcx97OT3HnOSHatO1J66eJXaqGyuH22vPqO2Xve7jSY7q/scn0qc1/XuqNJkg64z2jjh4/Ny0nzmExUXqw/dvLDlE3vWtdRmFou2fCj5k65BM9twXc58b/Rzx+Fw+x23n2542rrf7c9tuotzsxjsfVQ87HxM17q0EcV9ykkdxc9jvtt3F0c99vscIBv/67/+axAhkI11xGfhq9WtCXP3rw4/9Wmf1x6b2WvfnZ+kuO3YqD73rFtbbWYxxO91/aaY7Dbtsadb37q5J//0eOBtujnP7G8Lp7KNro+t9WnPmtY9e3XPm52Nlg5S/JjN0+fmtuf91d/pxIgZ1sidNgCl+cxibumki/Hq92WHXfzSdbN+r9MdqDTn6HPePc37ZTn2/Ou+7utO32vt41cMcvkUP35f5Gu3+q7PFwILgYXAQuBCEFjk64Wgt+5dCCwEFgILgSkC9wbytRPQExazJNixat5Khsz6uzvlYJxjEh5JLv+impKIKcmiX5pn89WEjfftWHRf+PckLmYJU8epm6P34cnDrTGSPro5zbDQeyp5kRIeKfGUEjkdiVDHfnZ4aDJJ22hy1xMbnuzSvzXhWIkSn4MndLd8qXDR/hyDTm9b5ApjK+71e8Jry0bdlrRvx7NL3nVjdPHIk3idDXUxQPXvidfOrssHki/pODN9dTa05X+zmJ98M9lgsu3OD0qHs2Sftkk6r8/4/8weOzwLK/Utx6/m6W1Khxpjkp/7GPV3V3Hrc1Yf7uRM9pA+U3+vqliVb7bezNZKt3X+3lMxuuUHOvcU831ct2HFS5Pt6UjWLo4ne0hr+izWznzS47ra9FafrhOPEd24s3Vj9o5MxvNK6s6+09o1i/MuU7INxSqtU7NY3MW/ZDMa+9Pa4zpKOtR4pXZasVTlP3Z92IpRHq+TXXQyJT9Qf67rHuuS/nSOnQzJxhM2rluPi10l/iwm6Hrllcgp9vga5PFY+/N5dcdAz+J792zi+u3iRGHmOqv7U/zQOc7iXPK1mX938bWzEfWxmX/o3FJMUKz0uuvb5dC4lsbo1tw98TvFoiS7kq9b+Ol1Nn380z/90+H1r3/9eLc17379sR/7MY4MPrMuayxyjFNcR5517PDWqryuLwQWAguBhcB5EFjk63lQW/csBBYCC4GFwC4E7i3ka0qY+5f+lAzZNckdjWZJFR93rxyzPlOyw8X0L8I7pjGa7JEvJRC3kpKV9OySLqovTSqk9/ilJEOXmPQv4Clh12GjyYCUqEn3dXJ44mFP4kSTI3v1q8mq+l1l0uquWeI7JWB8Drvg2esAABHJSURBVMlGPZlXcuu4nQ3UmI57ksV9fm9isPRPn91RhHt8wPVR8mgCqMbqfNFtxfXVJav8Pj2useRyO1e7cPy34tcxiXXVVdmvYq44ldwqqyYJdS6lry5ZrHZW85slrWfHUHYJ3c4nkp91/qpYz+RzHXUxN2Gr96oN1XhUlqQjaysm1bWZH6htc59vEuF6OoIxtZvNQTEqe/Kkccmpc/I+kz5ma5aO5XFJ7dKr9L3PLh5q/OrsR31F56Pjq495nE92oH60d61S7FwfKrvatse8zpZma9DMV9QXNX7M1kzHXOfVxcD0eWc33raL+ymOlK5SH2l+/vzgJws4PrPnB7UhtxlfNzo/ctxnlW7J7pJvdzindcN1meJn8sU0hsbM9Jy2FxPHyteztA6rHSS/Y2x/1tFY7Ounzlnn2sVQ141iMXvGSn7S+VSKX0l/ySeST3VxLOGvtq5zK3/xdTbFk87PNV67rj3G6zxUZ0mmNA+NCX5dY7Tbk6+LKf66Xepc0lrlNlftFbutTZWOx7/8y7+Mo4Zf85rXHL75m7/58IQnPOHwrd/6rYcv+qIvOn39j2Llc9b+dBMV7VblaxeZ1ucLgYXAQmAhcCEILPL1QtBb9y4EFgILgYXAFIH/KfJVvzA6GadfFGfJrvpy3U2o+xI6A8CTOakPlcmTXJ5cSQmILgHVfb41zy2TdgzTOCmJ5cmGLqmVvry7TJ6A0C/zW/J31zvbmCXkVI4t20rjuu6Tfst+t5JKx85LkzOenFI77JJzyY5mMnY6K7k70jclm/bi7skXxbLzTU/K7PWXrSSVJn86/0j24EknH2crxmj826uzFDO72JWSjzMf7JJ7niz0WNjhwOdOCtY8uVbVj47t7NhFx8znsxXzumRjFwNSwrdkmK0ZHfbuM5rYTLFSY27hmQjW5E/delD6TP6r+nFb81jEdSWOtH3JCFlcWOj/k7379U4nhUmnh2QjCWfHx7Hu7DzFC8VtK95UPO02J7msHvfSc5TrbdZG8ZmtIYV/txamtcnjf/esk2JG4XrM81HSodpNF5O79dxtLq2bKeYkX6r5pPVVbVj9sbMdbb8n5nnM3pqHx7mZDtR3q537rn6e2qc4rGNujZ+uz2xBfXZrDVS9+TySn3f+UTorXXBvR4JqG8Ur9d1ho77sNpfWo259SH6fMJvpaC/eM13ofDymJ3v2+fuckx9269Cez1VnSU+dzyXfTH6/x8b1maGzw25NVz2nseqzY8hX2n74wx8+vPvd7z588IMfPDz2sY89/OAP/uDhy7/8y8fx58kOZ3J4XFnk68xj1rWFwEJgIbAQOC8Ci3w9L3LrvoXAQmAhsBDYROALQb7qFy9NdKYvuj4B/8Kq1/WL41aSSb+s+rj+Zd+/zGpCYZYUmX0J7r5Q3x3JillCwuedMHe5NVnhCaSUoNoyuq2EWnd/p1PXhybKXPYt2ZK9Jcx03lxXGer3zh5TgiXJpVinZEWylT19e6WXVqHUXDp5FFtNluh9fpSp+7janOrH9aZJn6RTl7XG6XS8pY89vjeLKyk2dbbun89i1x67TzboyTKPa53dqn7U7lJ/7gd+L3+rPWgFg9qhtuEe2jlxNMM+4dxhXP14ojvZc7VxuasP/Vzv36pOT+uP2s+WvWv/Hidma5teUxzUFhRn9c/SrdpRje3/L7spPf73f//3GLp0Wte7uNnh6jar89myAZUxxbmaq2ObbNZjjVYDuy37HOtvJV9TXPV+1Lccn8LT9eAVQ3o9jemxcytmKo5prfW5d+uKfj6Lw1sx2m062XtaSwvbtIakOKE+MIvx3bOTx2KNoypD/a7zUl07bo4v92lVu/uwr8Vqxx5HtmKH2pPbltuR/63zm1VnugyOfRfTkt3NbK6LgZ3cimP5RG0qqr/Ln7vYp+tHF2MTxq4nvVdj2Szm7fH75N/V55YPKJ5JZ7PP3Fd8vv5csGVrnV27Dru1JvmYP1PMYsyWr3dy6Lg+57qmG9lcBo9jKbYnPdZnvhmo8z1k+cxnPnN43/ved3jb2952eMADHjCqXi+//PLD/e53vzObsDzuVrzz+OF2tsjXrYi2ri8EFgILgYXAeRBY5Ot5UFv3LAQWAguBhcAuBL7Q5Gv6Itx9sUxfSnWS6cvk7Its9+XREx/dGHyedgOn5Fj6IpySCPXFvL5spi/6uxR70siTHppA6ZIa+iW95FH59/Qxk7FL1HT3eALS2ylmKXmq7TvbUiy0v073tPFkmuLiYxamiqPbmeteE+WpOirh1c3DfUPt1isM3S7Unvfojr6d4K0+NPHUkb5qc+6/CaMtmTyhk/pMNpL67RLx9XkdB9uRjJ2s7l+KU+cXM7vX+5PvFgZdvFE/cjtVPN1XKtlb8ctJA/+85pb8ckuvKQ7ovGZx22NcjeW2q3ZbfbtfupxFeGgMVx/qYpTHCL0nrQOqY60sLr9KMUjJT/UDtyWXxfWoGGh89vWmxvvsZz97ehy+x0D9uzDzql63U/17RnS77eqaq7L6777GeUx07GoOaj81VpFf3kfZCZ8zX97fncaZPQO4L6r/pbiXYp/HGrVn/d1161gqZt1a6LpO8cFj7Ey/Gk9chx4DOzzcRjp/5v60KQAZiPv8+PWZr2t88Dknu6356RiKX/XXxetksxrTEpYe/9x+1AZctzo//91lqfjlOkq6qM987ZmtJTO/7/SdYr+vLyqvxsSyhRSDHSd9VnJZ9DnNY7LOyQnrauvkq+tBfcbjjPav2HocSPpQu5/Fl25M16WvT8nWXDczm9NrKS6nWFY6VT24nHVta+OY+22SfY9uPL50PpH8NsX2FPuTrDNsaf8P//APh7e//e2Hd77znYcrr7zycNlllx2+/uu/fsClulOfqfiaNha5LT7gAQ9Y+fEt51nXFwILgYXAQuBoBNbicjRk64aFwEJgIbAQ2IvAF5p8TQmxrS+d3fUuUZgSW57k8C+/e7/Epi/iW0moLgFSYybZVJ9b+LjuNZHgX2LTl3L/zO/XvzscZ/aXvuB37RO+qW1KznQ4zO7vkqXavyeTSp8JF08uaEKvcPAd5WofXTKn5tAl5LrP6z5NFiseJV9n13tsr0hplT1VDmrSzvGd2YPb3Ja/zGzeY8ZWX8xJCQ7VfV2ruXpSr0t2pfl0Ca+ES/Jv16naYYd78heXOSX7NF4kWTz+FmYpCeexsfPVGnNm546/20G6t6tOchxmCfPZfNVvZ2vQlk2oHnS8tPao7p24UVvwRH+3Nmj8800WRbJS4aI/XYxzG0jxcU98TTHM79M2jpnardpFSqLr/D3mu+41XtbcHOduzrMY6PPt5qo+kOxNr6tNeVuP+zP7THGucFGCOdmX2mrSu6+Nbj/qX2mNTDEgxYnk74VPqsxMm/Bm+tuyG9dLZ98eewsP1ZfrzmNHWiuq35Kj27TheO7dJNbp3uP/1nqs/XTx3vXQrZe65hZGHk8dS5c34Z78PvlI0p1vplC83YY8lvs8dU5dvJjNL/lm9aOy+7rqelH7Sz4yu74Vh9xuZ/rp1t9km467PyekeOz3JD9Um6N9qjx3H5/F6Vk8V/11dp3ieo3fYe92ATa/93u/d/j93//9w9///d8frrnmmsNDH/rQwwMf+MC7qNtjEeOnGKK2zT0PfOADV368W2DW5wuBhcBCYCFwbgTW4nJu6NaNC4GFwEJgIbCFwBeSfPXkwCx5MksYpS++ngTpvjhqIlW/4NXn6cu8J5LTl+HuS+xM1hpzlnBKyZEdOj5tonOcJRlSIqo68aSPJxm25NH5bSXX6ou9jpH6T8lK1aH+PpOvdJnmmGzKE0UpqaFzqOueaEttdDzHKelHEzfVX6ogY/76Dka1g64KljbuE50tV2Kq+qVP7zcl6ApLjwMpoaS+smVDWz6n8+/sRGXw6s663/XlOlY5Oh9KbbbsdeYbJbcS4iWX60R1nOKMyqy66mJt8kmVVX0h2XoX61wX1acSBC5r50taGdStEY6/x6RE0M3iyDHx0WOrx4lku+5H6o+e3NV4ldY1799tRDHjfuIKnyn5mmIV46YqQpW9W4/3xljHWeOE46j2UnMuGRUDjfeKq/ed4ojbRGHZ2YOv1V380H7czmc2PcPDr82wTPOo+bvuu40p1T/tE5GpuPu63uHnY6vtamzeG/PrfsUmxbiOQNF1wu28iyn1eYpfvk4qRilmbcUx9asaV2O02qNvuuhsdbY2p/juc9ha27t1I+nF8fK+VQcpDqmNKpadjL5BR+1R8Zr5rOLh7dIGoNJXxeH0PHcMpuozar/q89UfY6m9qu102CXfndmxxmaP2cfGR49biq/27XZaMUptRNdpj8ddfEm+vYd8na0bbvduZ+rXad1w20h+5HNVPPidVwzcfPPNh4985COHSy+99PCsZz3r8FVf9VXjXa9uQ4Uh856dcKC2xD2LfO1WvfX5QmAhsBBYCFwIAot8vRD01r0LgYXAQmAhMEXgC0W++he4mZD+hXHrC7sm/jwJ6Pd6W09A6Zf9utcTTzoX/bLqSTpP/nSybLWr+1LyagtHT5J1yStNFOn8PIFUeG0l/hyL1KcmKTxhMUtQad8zTLr+PcHl7ZI+NOFQSQzFVu9JyWRPJlR/yf7oX5MytNGd95rAKHtVu3UsZz6h46stOUaanPIEjfprNx/6dhJT51F9+NxTwqvw37L91M6xUfy0v2RjW3anvlFjd36VYpbLu+XvbqeKfSJfZ7pOiV33/SSfj1N2W7ouvSpR6jayhavGP7dDx1ztyONmFw9muLgOaJs2PdCOKr8UX91OvY3O39sWvl0Fa4ojVeVevuT+qRgpnsmfFDO/rxL+HX5UxdIGYhZsalOGjqkJWI+r3TpbPtv5R+GZNoCoX2r89jhTc02yah9q3+n3ZD8eZ2s+TlS6fF3c0zE6fXYbBnTead1THXTxUeWaydLFvG5tSH4z81W1C+xKfcZ9TH1C55hiXvWr+tD1WLHVNU7XFrcvf0bwNTXZSBcnC1ftw9vqvGrstBlC59itgUW6JdvoZEhYJN9IetqKS7oGaDz0Ndj7Vh24H3jcSzK4P/ja1MWpTjf6ufqKxxv3Afcrl3WmkzQv18sspuia4PInG97CcY88HU6zWFbXOr/Se9OmJMUgxY5uXqUr36BYOt3yWa4rya1+5P7n63y1nT3beczvYozH+JoPa/y///u/H6677rrDpz71qcMjHvGIwxVXXHH4iq/4irHmqwyKYZGvsxikdv+gBz1o5cfP4zzrnoXAQmAhsBCYIrAWl2UgC4GFwEJgIXCPIfA/Qb5WUta/HM6+oNY1/TKf2nsCpdp4ImXv2PolOCVc9cuuJnnSF18lGPTLqifkZl9w/cv1Vts9hqKJJG3vCZ4uIdlh6ckmxU8TRJ3OXHZPkHjCo7DRvj1R5Pip7ClRlGRLCUCdG787GeKEjNpzydsl3dRWaj6a4HQ9uc12fpISRoqh20KX+EwJmkpyus5SYkx9tK7XnJIut5J4nnxM80+J3Vk7bZ/8XHXksUrlTSSHY66Y1e/Jjrf8Q+1Cca3xiMP8K+JL26hO3e9d3+5DKhexTZP5XXxJY3e+mrBIMUzJqronxfA9iVPt37FR3c9imeuja5sIx+SX3K/4Jr9QEmhPnHU7r3G1n87W0xqr8crtVYljj4/8XclZv8914TFCdZ1k1fhY8/PEtPpg8iP1cff36rPk18R6Zyu+9iQbc7k1DpXNUE20J1a4/Cm2az8pCZ7ipcaCFBdctsK5W0NmY/gcfK1x3fvzh193GTpfqH70ec7bJkJD56L6dgw07qle3Eaqv7SZS/vQ+Ob6SfrYuzb6mlL2qP6Z5rZHpxp31O734LEV55Kv1xgqb+Ha4dGtg65n91u1O+3b5VIdqq1rvPP4pWO7PmpuOkf1meQ/yYf5bGZzM5/eijspfszsxX2xa6trQmene+yy1tzkU4qfE7TJVtyW1QaTn+oa2eE/003ZivqtxkSPh1vyOAa6TnINGSFc/+7v/u5w4403Hh70oAcdnvrUp44jh+9///ufvuu11sdk/52t+3r0ZV/2ZSs/vseAV5uFwEJgIbAQOAqB/w8sBHOS8IHsNQAAAABJRU5ErkJggg==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300033"/>
            <a:ext cx="6840839" cy="498241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79712" y="552069"/>
            <a:ext cx="5357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What is this? What is it for?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30903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concept SKE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158318" cy="352839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31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https://citydog.by/content/editor_images/2015/02_february/19_strelka/Guggenheim-Muse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572500" cy="48196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5661248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Form &amp; Function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88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http://yourholidayhomes.com/image.php?width=765px&amp;height=355&amp;cropratio=2:1&amp;image=/images/content/thinks/17/orig-118-1guggenheim-bilbao-ph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352928" cy="417646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5589240"/>
            <a:ext cx="1737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Space, Light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85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http://images.adsttc.com/media/images/521f/a1d2/e8e4/4eb9/4a00/0044/large_jpg/Sections_2_Frank_Gehry_1991-1995__1995..jpg?137780474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13"/>
          <a:stretch/>
        </p:blipFill>
        <p:spPr bwMode="auto">
          <a:xfrm>
            <a:off x="1331640" y="980728"/>
            <a:ext cx="5904656" cy="543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66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https://i.pinimg.com/736x/92/b6/09/92b60962471bcb8a226b8d7a6e9d8a08--frank-gehry-bilb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52736"/>
            <a:ext cx="4850160" cy="540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340768"/>
            <a:ext cx="20201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Building in its </a:t>
            </a:r>
            <a:br>
              <a:rPr lang="en-US" dirty="0" smtClean="0"/>
            </a:br>
            <a:r>
              <a:rPr lang="en-US" dirty="0" smtClean="0"/>
              <a:t>environment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009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457200"/>
            <a:ext cx="7772400" cy="1111250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Akzidenz-Bd for Chalmers" pitchFamily="2"/>
              </a:rPr>
              <a:t>Outline</a:t>
            </a:r>
            <a:endParaRPr lang="en-GB" altLang="en-US" smtClean="0">
              <a:cs typeface="Akzidenz-Bd for Chalmers" pitchFamily="2"/>
            </a:endParaRPr>
          </a:p>
        </p:txBody>
      </p:sp>
      <p:sp>
        <p:nvSpPr>
          <p:cNvPr id="11267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9CE9067-A404-43D4-8C87-8AD8FB118630}" type="slidenum">
              <a:rPr lang="en-GB" altLang="en-US"/>
              <a:pPr eaLnBrk="1" hangingPunct="1"/>
              <a:t>16</a:t>
            </a:fld>
            <a:endParaRPr lang="en-GB" altLang="en-US"/>
          </a:p>
        </p:txBody>
      </p:sp>
      <p:sp>
        <p:nvSpPr>
          <p:cNvPr id="11268" name="AutoShape 2"/>
          <p:cNvSpPr>
            <a:spLocks noChangeArrowheads="1"/>
          </p:cNvSpPr>
          <p:nvPr/>
        </p:nvSpPr>
        <p:spPr bwMode="auto">
          <a:xfrm>
            <a:off x="457200" y="1752600"/>
            <a:ext cx="7162800" cy="6096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sv-SE" alt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83568" y="1752600"/>
            <a:ext cx="81534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dirty="0">
                <a:latin typeface="Lucida Sans Unicode" panose="020B0602030504020204" pitchFamily="34" charset="0"/>
              </a:rPr>
              <a:t>Organization of the lectures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dirty="0" smtClean="0">
                <a:latin typeface="Lucida Sans Unicode" panose="020B0602030504020204" pitchFamily="34" charset="0"/>
              </a:rPr>
              <a:t>Importance and use of architecture</a:t>
            </a:r>
            <a:endParaRPr lang="en-US" altLang="en-US" sz="2800" dirty="0">
              <a:latin typeface="Lucida Sans Unicode" panose="020B060203050402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dirty="0">
                <a:latin typeface="Lucida Sans Unicode" panose="020B0602030504020204" pitchFamily="34" charset="0"/>
              </a:rPr>
              <a:t>What is Software Architecture?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dirty="0" smtClean="0">
                <a:latin typeface="Lucida Sans Unicode" panose="020B0602030504020204" pitchFamily="34" charset="0"/>
              </a:rPr>
              <a:t>Concluding </a:t>
            </a:r>
            <a:r>
              <a:rPr lang="en-US" altLang="en-US" sz="2800" dirty="0">
                <a:latin typeface="Lucida Sans Unicode" panose="020B0602030504020204" pitchFamily="34" charset="0"/>
              </a:rPr>
              <a:t>Remarks &amp; References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504056"/>
          </a:xfrm>
        </p:spPr>
        <p:txBody>
          <a:bodyPr/>
          <a:lstStyle/>
          <a:p>
            <a:r>
              <a:rPr lang="sv-SE" dirty="0" smtClean="0"/>
              <a:t>Schedule</a:t>
            </a:r>
            <a:endParaRPr lang="sv-SE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651821"/>
              </p:ext>
            </p:extLst>
          </p:nvPr>
        </p:nvGraphicFramePr>
        <p:xfrm>
          <a:off x="467544" y="1112158"/>
          <a:ext cx="8352928" cy="5064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9280"/>
                <a:gridCol w="545930"/>
                <a:gridCol w="859006"/>
                <a:gridCol w="1152128"/>
                <a:gridCol w="3240360"/>
                <a:gridCol w="1152128"/>
                <a:gridCol w="864096"/>
              </a:tblGrid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Week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Date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Time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Lecture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Reading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Note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36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L1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4</a:t>
                      </a:r>
                      <a:r>
                        <a:rPr lang="en-GB" sz="12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sept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13:00 – 15:00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Introduction &amp; Organization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 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 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37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L2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11 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sept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13:00 – 14:30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</a:tabLs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Architecting Process &amp; Views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err="1">
                          <a:effectLst/>
                          <a:latin typeface="+mn-lt"/>
                        </a:rPr>
                        <a:t>Ch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 1 &amp; 2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 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37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S1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12 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sept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10:15 – 12:00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&lt;&lt; Supervision/Assignment&gt;&gt;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 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 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724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38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L3</a:t>
                      </a:r>
                    </a:p>
                  </a:txBody>
                  <a:tcPr marL="65294" marR="65294" marT="0" marB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 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sept</a:t>
                      </a:r>
                    </a:p>
                  </a:txBody>
                  <a:tcPr marL="65294" marR="65294" marT="0" marB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13:00 - 15:00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294" marR="65294" marT="0" marB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Requirements &amp; Quality Attributes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294" marR="65294" marT="0" marB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 &amp; 4</a:t>
                      </a:r>
                    </a:p>
                  </a:txBody>
                  <a:tcPr marL="65294" marR="65294" marT="0" marB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 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667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38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S2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</a:tabLs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 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sept</a:t>
                      </a:r>
                    </a:p>
                  </a:txBody>
                  <a:tcPr marL="65294" marR="65294" marT="0" marB="0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</a:tabLs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13:00 – 15:00 </a:t>
                      </a:r>
                    </a:p>
                  </a:txBody>
                  <a:tcPr marL="65294" marR="65294" marT="0" marB="0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</a:tabLs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&lt;&lt; Supervision/Assignment&gt;&gt;</a:t>
                      </a:r>
                    </a:p>
                  </a:txBody>
                  <a:tcPr marL="65294" marR="65294" marT="0" marB="0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 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 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38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L4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20 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sept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13:15 – 15:00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Architectural Styles 1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Ch 13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 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39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L5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25 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sept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13:15 – 15:00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Architectural Styles 2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Ch 15 &amp; 16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 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E7F3F4"/>
                    </a:solidFill>
                  </a:tcPr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39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S3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26 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sept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10:15 – 12:00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&lt;&lt; Supervision/Assignment&gt;&gt;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 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 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F3F9FA"/>
                    </a:solidFill>
                  </a:tcPr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39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L6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27 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sept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13:15 – 15:00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2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Roles and Responsibilities</a:t>
                      </a:r>
                      <a:endParaRPr lang="en-GB" sz="12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Check </a:t>
                      </a:r>
                      <a:r>
                        <a:rPr lang="en-GB" sz="1200" dirty="0" smtClean="0">
                          <a:effectLst/>
                          <a:latin typeface="+mn-lt"/>
                        </a:rPr>
                        <a:t>Canvas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40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L7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2</a:t>
                      </a:r>
                      <a:r>
                        <a:rPr lang="en-GB" sz="12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Oct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13:15 – 15:00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  <a:tab pos="457200" algn="l"/>
                        </a:tabLst>
                        <a:defRPr/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To be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determined</a:t>
                      </a:r>
                      <a:endParaRPr lang="en-GB" sz="12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UG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40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S4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3</a:t>
                      </a:r>
                      <a:r>
                        <a:rPr lang="en-GB" sz="12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Oct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10:15 – 12:00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&lt;&lt; Supervision/Assignment&gt;&gt;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 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UG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</a:rPr>
                        <a:t>41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  <a:tab pos="457200" algn="l"/>
                        </a:tabLst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 Oct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13:00</a:t>
                      </a:r>
                      <a:r>
                        <a:rPr lang="en-US" sz="1200" baseline="0" dirty="0" smtClean="0">
                          <a:latin typeface="+mn-lt"/>
                        </a:rPr>
                        <a:t> – 15:00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To</a:t>
                      </a:r>
                      <a:r>
                        <a:rPr lang="en-US" sz="1200" baseline="0" dirty="0" smtClean="0">
                          <a:latin typeface="+mn-lt"/>
                        </a:rPr>
                        <a:t> be determined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effectLst/>
                          <a:latin typeface="+mn-lt"/>
                        </a:rPr>
                        <a:t>UG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</a:rPr>
                        <a:t>42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L8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9</a:t>
                      </a:r>
                      <a:r>
                        <a:rPr lang="en-GB" sz="12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Oct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13:15 – 15:00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</a:tabLst>
                        <a:defRPr/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Technical Debt (</a:t>
                      </a:r>
                      <a:r>
                        <a:rPr lang="en-GB" sz="1200" dirty="0" err="1" smtClean="0">
                          <a:effectLst/>
                          <a:latin typeface="+mn-lt"/>
                        </a:rPr>
                        <a:t>t.b.confirmed</a:t>
                      </a:r>
                      <a:r>
                        <a:rPr lang="en-GB" sz="1200" dirty="0" smtClean="0">
                          <a:effectLst/>
                          <a:latin typeface="+mn-lt"/>
                        </a:rPr>
                        <a:t>)</a:t>
                      </a:r>
                      <a:endParaRPr lang="en-GB" sz="12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</a:tabLst>
                      </a:pP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PhD</a:t>
                      </a:r>
                      <a:r>
                        <a:rPr lang="en-GB" sz="12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GB" sz="1200" baseline="0" dirty="0" smtClean="0">
                          <a:effectLst/>
                          <a:latin typeface="+mn-lt"/>
                        </a:rPr>
                        <a:t>defence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41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S5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10 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Oct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10:15 – 12:00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&lt;&lt; Supervision/Assignment&gt;&gt;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 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42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L9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16 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Oct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13:15 – 15:00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</a:tabLst>
                        <a:defRPr/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Design Principles </a:t>
                      </a:r>
                      <a:endParaRPr lang="en-GB" sz="12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Ch 21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 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42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S6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17</a:t>
                      </a:r>
                      <a:r>
                        <a:rPr lang="en-GB" sz="12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GB" sz="1200" dirty="0" smtClean="0">
                          <a:effectLst/>
                          <a:latin typeface="+mn-lt"/>
                        </a:rPr>
                        <a:t>Oct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10:15 – 12:00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&lt;&lt; Supervision/Assignment&gt;&gt;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 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+mn-lt"/>
                        </a:rPr>
                        <a:t>check!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43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L10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18 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Oct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13:15 – 15:00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  <a:tab pos="457200" algn="l"/>
                        </a:tabLst>
                        <a:defRPr/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Architecture Evaluation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tbd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43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L11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23 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Oct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13:15 – 15:00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  <a:tab pos="457200" algn="l"/>
                        </a:tabLst>
                        <a:defRPr/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Reverse Engineering &amp; Correspondence</a:t>
                      </a:r>
                      <a:endParaRPr lang="en-GB" sz="12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 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43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L12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24 Oct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13:15 – 15:00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  <a:tab pos="457200" algn="l"/>
                        </a:tabLst>
                        <a:defRPr/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To be determined</a:t>
                      </a:r>
                      <a:r>
                        <a:rPr lang="en-GB" sz="1200" baseline="0" dirty="0" smtClean="0">
                          <a:effectLst/>
                          <a:latin typeface="+mn-lt"/>
                        </a:rPr>
                        <a:t> (slack) </a:t>
                      </a:r>
                      <a:endParaRPr lang="en-GB" sz="12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Ch 20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 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r>
                        <a:rPr lang="en-GB" sz="1200" dirty="0" smtClean="0">
                          <a:effectLst/>
                        </a:rPr>
                        <a:t>43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L13</a:t>
                      </a:r>
                      <a:endParaRPr lang="en-GB" sz="1200" dirty="0"/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25 Oct</a:t>
                      </a:r>
                      <a:endParaRPr lang="en-GB" sz="1200" dirty="0"/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13:00 – 15:00</a:t>
                      </a:r>
                      <a:endParaRPr lang="en-GB" sz="1200" dirty="0"/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 be determined (exam practice?)</a:t>
                      </a:r>
                      <a:endParaRPr lang="en-GB" sz="1200" dirty="0"/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5294" marR="6529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893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92150"/>
            <a:ext cx="7772400" cy="687388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Akzidenz-Bd for Chalmers" pitchFamily="2"/>
              </a:rPr>
              <a:t>Teaching Philosophy</a:t>
            </a:r>
            <a:endParaRPr lang="en-GB" altLang="en-US" smtClean="0">
              <a:cs typeface="Akzidenz-Bd for Chalmers" pitchFamily="2"/>
            </a:endParaRPr>
          </a:p>
        </p:txBody>
      </p:sp>
      <p:sp>
        <p:nvSpPr>
          <p:cNvPr id="9219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D2B9681-66E0-4FE2-B2B9-A5790E2BF5F1}" type="slidenum">
              <a:rPr lang="en-GB" altLang="en-US"/>
              <a:pPr eaLnBrk="1" hangingPunct="1"/>
              <a:t>18</a:t>
            </a:fld>
            <a:endParaRPr lang="en-GB" altLang="en-US"/>
          </a:p>
        </p:txBody>
      </p:sp>
      <p:sp>
        <p:nvSpPr>
          <p:cNvPr id="9220" name="AutoShape 75"/>
          <p:cNvSpPr>
            <a:spLocks noChangeArrowheads="1"/>
          </p:cNvSpPr>
          <p:nvPr/>
        </p:nvSpPr>
        <p:spPr bwMode="auto">
          <a:xfrm>
            <a:off x="838200" y="1676400"/>
            <a:ext cx="3505200" cy="2286000"/>
          </a:xfrm>
          <a:prstGeom prst="cloudCallout">
            <a:avLst>
              <a:gd name="adj1" fmla="val 273"/>
              <a:gd name="adj2" fmla="val 31736"/>
            </a:avLst>
          </a:prstGeom>
          <a:gradFill rotWithShape="0">
            <a:gsLst>
              <a:gs pos="0">
                <a:srgbClr val="99CCFF"/>
              </a:gs>
              <a:gs pos="100000">
                <a:srgbClr val="84B0DC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nl-NL" altLang="en-US"/>
          </a:p>
        </p:txBody>
      </p:sp>
      <p:grpSp>
        <p:nvGrpSpPr>
          <p:cNvPr id="9221" name="Group 72"/>
          <p:cNvGrpSpPr>
            <a:grpSpLocks/>
          </p:cNvGrpSpPr>
          <p:nvPr/>
        </p:nvGrpSpPr>
        <p:grpSpPr bwMode="auto">
          <a:xfrm rot="2016377">
            <a:off x="2895600" y="2209800"/>
            <a:ext cx="1257300" cy="506413"/>
            <a:chOff x="1860" y="2199"/>
            <a:chExt cx="792" cy="319"/>
          </a:xfrm>
        </p:grpSpPr>
        <p:sp>
          <p:nvSpPr>
            <p:cNvPr id="9440" name="Freeform 8"/>
            <p:cNvSpPr>
              <a:spLocks/>
            </p:cNvSpPr>
            <p:nvPr/>
          </p:nvSpPr>
          <p:spPr bwMode="auto">
            <a:xfrm>
              <a:off x="1872" y="2208"/>
              <a:ext cx="753" cy="298"/>
            </a:xfrm>
            <a:custGeom>
              <a:avLst/>
              <a:gdLst>
                <a:gd name="T0" fmla="*/ 0 w 1508"/>
                <a:gd name="T1" fmla="*/ 16 h 595"/>
                <a:gd name="T2" fmla="*/ 7 w 1508"/>
                <a:gd name="T3" fmla="*/ 0 h 595"/>
                <a:gd name="T4" fmla="*/ 41 w 1508"/>
                <a:gd name="T5" fmla="*/ 1 h 595"/>
                <a:gd name="T6" fmla="*/ 47 w 1508"/>
                <a:gd name="T7" fmla="*/ 18 h 595"/>
                <a:gd name="T8" fmla="*/ 64 w 1508"/>
                <a:gd name="T9" fmla="*/ 22 h 595"/>
                <a:gd name="T10" fmla="*/ 138 w 1508"/>
                <a:gd name="T11" fmla="*/ 24 h 595"/>
                <a:gd name="T12" fmla="*/ 154 w 1508"/>
                <a:gd name="T13" fmla="*/ 16 h 595"/>
                <a:gd name="T14" fmla="*/ 182 w 1508"/>
                <a:gd name="T15" fmla="*/ 19 h 595"/>
                <a:gd name="T16" fmla="*/ 186 w 1508"/>
                <a:gd name="T17" fmla="*/ 41 h 595"/>
                <a:gd name="T18" fmla="*/ 157 w 1508"/>
                <a:gd name="T19" fmla="*/ 39 h 595"/>
                <a:gd name="T20" fmla="*/ 158 w 1508"/>
                <a:gd name="T21" fmla="*/ 54 h 595"/>
                <a:gd name="T22" fmla="*/ 188 w 1508"/>
                <a:gd name="T23" fmla="*/ 61 h 595"/>
                <a:gd name="T24" fmla="*/ 186 w 1508"/>
                <a:gd name="T25" fmla="*/ 67 h 595"/>
                <a:gd name="T26" fmla="*/ 175 w 1508"/>
                <a:gd name="T27" fmla="*/ 75 h 595"/>
                <a:gd name="T28" fmla="*/ 146 w 1508"/>
                <a:gd name="T29" fmla="*/ 74 h 595"/>
                <a:gd name="T30" fmla="*/ 135 w 1508"/>
                <a:gd name="T31" fmla="*/ 56 h 595"/>
                <a:gd name="T32" fmla="*/ 51 w 1508"/>
                <a:gd name="T33" fmla="*/ 43 h 595"/>
                <a:gd name="T34" fmla="*/ 38 w 1508"/>
                <a:gd name="T35" fmla="*/ 59 h 595"/>
                <a:gd name="T36" fmla="*/ 13 w 1508"/>
                <a:gd name="T37" fmla="*/ 60 h 595"/>
                <a:gd name="T38" fmla="*/ 1 w 1508"/>
                <a:gd name="T39" fmla="*/ 37 h 595"/>
                <a:gd name="T40" fmla="*/ 27 w 1508"/>
                <a:gd name="T41" fmla="*/ 36 h 595"/>
                <a:gd name="T42" fmla="*/ 26 w 1508"/>
                <a:gd name="T43" fmla="*/ 19 h 595"/>
                <a:gd name="T44" fmla="*/ 0 w 1508"/>
                <a:gd name="T45" fmla="*/ 16 h 595"/>
                <a:gd name="T46" fmla="*/ 0 w 1508"/>
                <a:gd name="T47" fmla="*/ 16 h 59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508" h="595">
                  <a:moveTo>
                    <a:pt x="0" y="123"/>
                  </a:moveTo>
                  <a:lnTo>
                    <a:pt x="63" y="0"/>
                  </a:lnTo>
                  <a:lnTo>
                    <a:pt x="333" y="6"/>
                  </a:lnTo>
                  <a:lnTo>
                    <a:pt x="381" y="144"/>
                  </a:lnTo>
                  <a:lnTo>
                    <a:pt x="515" y="169"/>
                  </a:lnTo>
                  <a:lnTo>
                    <a:pt x="1108" y="190"/>
                  </a:lnTo>
                  <a:lnTo>
                    <a:pt x="1234" y="123"/>
                  </a:lnTo>
                  <a:lnTo>
                    <a:pt x="1460" y="148"/>
                  </a:lnTo>
                  <a:lnTo>
                    <a:pt x="1489" y="323"/>
                  </a:lnTo>
                  <a:lnTo>
                    <a:pt x="1257" y="312"/>
                  </a:lnTo>
                  <a:lnTo>
                    <a:pt x="1272" y="429"/>
                  </a:lnTo>
                  <a:lnTo>
                    <a:pt x="1508" y="481"/>
                  </a:lnTo>
                  <a:lnTo>
                    <a:pt x="1494" y="532"/>
                  </a:lnTo>
                  <a:lnTo>
                    <a:pt x="1407" y="595"/>
                  </a:lnTo>
                  <a:lnTo>
                    <a:pt x="1171" y="589"/>
                  </a:lnTo>
                  <a:lnTo>
                    <a:pt x="1086" y="441"/>
                  </a:lnTo>
                  <a:lnTo>
                    <a:pt x="415" y="344"/>
                  </a:lnTo>
                  <a:lnTo>
                    <a:pt x="308" y="466"/>
                  </a:lnTo>
                  <a:lnTo>
                    <a:pt x="111" y="477"/>
                  </a:lnTo>
                  <a:lnTo>
                    <a:pt x="10" y="293"/>
                  </a:lnTo>
                  <a:lnTo>
                    <a:pt x="217" y="287"/>
                  </a:lnTo>
                  <a:lnTo>
                    <a:pt x="213" y="148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41" name="Freeform 16"/>
            <p:cNvSpPr>
              <a:spLocks/>
            </p:cNvSpPr>
            <p:nvPr/>
          </p:nvSpPr>
          <p:spPr bwMode="auto">
            <a:xfrm>
              <a:off x="1872" y="2215"/>
              <a:ext cx="118" cy="63"/>
            </a:xfrm>
            <a:custGeom>
              <a:avLst/>
              <a:gdLst>
                <a:gd name="T0" fmla="*/ 10 w 236"/>
                <a:gd name="T1" fmla="*/ 0 h 126"/>
                <a:gd name="T2" fmla="*/ 10 w 236"/>
                <a:gd name="T3" fmla="*/ 9 h 126"/>
                <a:gd name="T4" fmla="*/ 30 w 236"/>
                <a:gd name="T5" fmla="*/ 16 h 126"/>
                <a:gd name="T6" fmla="*/ 0 w 236"/>
                <a:gd name="T7" fmla="*/ 14 h 126"/>
                <a:gd name="T8" fmla="*/ 10 w 236"/>
                <a:gd name="T9" fmla="*/ 0 h 126"/>
                <a:gd name="T10" fmla="*/ 10 w 236"/>
                <a:gd name="T11" fmla="*/ 0 h 1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6" h="126">
                  <a:moveTo>
                    <a:pt x="78" y="0"/>
                  </a:moveTo>
                  <a:lnTo>
                    <a:pt x="80" y="65"/>
                  </a:lnTo>
                  <a:lnTo>
                    <a:pt x="236" y="126"/>
                  </a:lnTo>
                  <a:lnTo>
                    <a:pt x="0" y="11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7A7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42" name="Freeform 17"/>
            <p:cNvSpPr>
              <a:spLocks/>
            </p:cNvSpPr>
            <p:nvPr/>
          </p:nvSpPr>
          <p:spPr bwMode="auto">
            <a:xfrm>
              <a:off x="1879" y="2211"/>
              <a:ext cx="257" cy="236"/>
            </a:xfrm>
            <a:custGeom>
              <a:avLst/>
              <a:gdLst>
                <a:gd name="T0" fmla="*/ 20 w 513"/>
                <a:gd name="T1" fmla="*/ 1 h 471"/>
                <a:gd name="T2" fmla="*/ 34 w 513"/>
                <a:gd name="T3" fmla="*/ 7 h 471"/>
                <a:gd name="T4" fmla="*/ 39 w 513"/>
                <a:gd name="T5" fmla="*/ 23 h 471"/>
                <a:gd name="T6" fmla="*/ 49 w 513"/>
                <a:gd name="T7" fmla="*/ 27 h 471"/>
                <a:gd name="T8" fmla="*/ 35 w 513"/>
                <a:gd name="T9" fmla="*/ 50 h 471"/>
                <a:gd name="T10" fmla="*/ 16 w 513"/>
                <a:gd name="T11" fmla="*/ 52 h 471"/>
                <a:gd name="T12" fmla="*/ 0 w 513"/>
                <a:gd name="T13" fmla="*/ 39 h 471"/>
                <a:gd name="T14" fmla="*/ 12 w 513"/>
                <a:gd name="T15" fmla="*/ 59 h 471"/>
                <a:gd name="T16" fmla="*/ 37 w 513"/>
                <a:gd name="T17" fmla="*/ 58 h 471"/>
                <a:gd name="T18" fmla="*/ 49 w 513"/>
                <a:gd name="T19" fmla="*/ 44 h 471"/>
                <a:gd name="T20" fmla="*/ 65 w 513"/>
                <a:gd name="T21" fmla="*/ 44 h 471"/>
                <a:gd name="T22" fmla="*/ 63 w 513"/>
                <a:gd name="T23" fmla="*/ 21 h 471"/>
                <a:gd name="T24" fmla="*/ 48 w 513"/>
                <a:gd name="T25" fmla="*/ 17 h 471"/>
                <a:gd name="T26" fmla="*/ 40 w 513"/>
                <a:gd name="T27" fmla="*/ 0 h 471"/>
                <a:gd name="T28" fmla="*/ 20 w 513"/>
                <a:gd name="T29" fmla="*/ 1 h 471"/>
                <a:gd name="T30" fmla="*/ 20 w 513"/>
                <a:gd name="T31" fmla="*/ 1 h 47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13" h="471">
                  <a:moveTo>
                    <a:pt x="157" y="7"/>
                  </a:moveTo>
                  <a:lnTo>
                    <a:pt x="269" y="49"/>
                  </a:lnTo>
                  <a:lnTo>
                    <a:pt x="307" y="184"/>
                  </a:lnTo>
                  <a:lnTo>
                    <a:pt x="389" y="211"/>
                  </a:lnTo>
                  <a:lnTo>
                    <a:pt x="273" y="397"/>
                  </a:lnTo>
                  <a:lnTo>
                    <a:pt x="125" y="412"/>
                  </a:lnTo>
                  <a:lnTo>
                    <a:pt x="0" y="308"/>
                  </a:lnTo>
                  <a:lnTo>
                    <a:pt x="95" y="471"/>
                  </a:lnTo>
                  <a:lnTo>
                    <a:pt x="292" y="460"/>
                  </a:lnTo>
                  <a:lnTo>
                    <a:pt x="385" y="351"/>
                  </a:lnTo>
                  <a:lnTo>
                    <a:pt x="513" y="351"/>
                  </a:lnTo>
                  <a:lnTo>
                    <a:pt x="499" y="163"/>
                  </a:lnTo>
                  <a:lnTo>
                    <a:pt x="380" y="129"/>
                  </a:lnTo>
                  <a:lnTo>
                    <a:pt x="317" y="0"/>
                  </a:lnTo>
                  <a:lnTo>
                    <a:pt x="157" y="7"/>
                  </a:lnTo>
                  <a:close/>
                </a:path>
              </a:pathLst>
            </a:custGeom>
            <a:solidFill>
              <a:srgbClr val="7A7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43" name="Freeform 18"/>
            <p:cNvSpPr>
              <a:spLocks/>
            </p:cNvSpPr>
            <p:nvPr/>
          </p:nvSpPr>
          <p:spPr bwMode="auto">
            <a:xfrm>
              <a:off x="2297" y="2264"/>
              <a:ext cx="305" cy="242"/>
            </a:xfrm>
            <a:custGeom>
              <a:avLst/>
              <a:gdLst>
                <a:gd name="T0" fmla="*/ 77 w 608"/>
                <a:gd name="T1" fmla="*/ 9 h 485"/>
                <a:gd name="T2" fmla="*/ 50 w 608"/>
                <a:gd name="T3" fmla="*/ 4 h 485"/>
                <a:gd name="T4" fmla="*/ 35 w 608"/>
                <a:gd name="T5" fmla="*/ 18 h 485"/>
                <a:gd name="T6" fmla="*/ 20 w 608"/>
                <a:gd name="T7" fmla="*/ 16 h 485"/>
                <a:gd name="T8" fmla="*/ 11 w 608"/>
                <a:gd name="T9" fmla="*/ 25 h 485"/>
                <a:gd name="T10" fmla="*/ 25 w 608"/>
                <a:gd name="T11" fmla="*/ 31 h 485"/>
                <a:gd name="T12" fmla="*/ 33 w 608"/>
                <a:gd name="T13" fmla="*/ 26 h 485"/>
                <a:gd name="T14" fmla="*/ 42 w 608"/>
                <a:gd name="T15" fmla="*/ 52 h 485"/>
                <a:gd name="T16" fmla="*/ 70 w 608"/>
                <a:gd name="T17" fmla="*/ 60 h 485"/>
                <a:gd name="T18" fmla="*/ 40 w 608"/>
                <a:gd name="T19" fmla="*/ 59 h 485"/>
                <a:gd name="T20" fmla="*/ 29 w 608"/>
                <a:gd name="T21" fmla="*/ 38 h 485"/>
                <a:gd name="T22" fmla="*/ 7 w 608"/>
                <a:gd name="T23" fmla="*/ 37 h 485"/>
                <a:gd name="T24" fmla="*/ 0 w 608"/>
                <a:gd name="T25" fmla="*/ 22 h 485"/>
                <a:gd name="T26" fmla="*/ 6 w 608"/>
                <a:gd name="T27" fmla="*/ 4 h 485"/>
                <a:gd name="T28" fmla="*/ 34 w 608"/>
                <a:gd name="T29" fmla="*/ 9 h 485"/>
                <a:gd name="T30" fmla="*/ 51 w 608"/>
                <a:gd name="T31" fmla="*/ 0 h 485"/>
                <a:gd name="T32" fmla="*/ 77 w 608"/>
                <a:gd name="T33" fmla="*/ 9 h 485"/>
                <a:gd name="T34" fmla="*/ 77 w 608"/>
                <a:gd name="T35" fmla="*/ 9 h 48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08" h="485">
                  <a:moveTo>
                    <a:pt x="608" y="72"/>
                  </a:moveTo>
                  <a:lnTo>
                    <a:pt x="395" y="34"/>
                  </a:lnTo>
                  <a:lnTo>
                    <a:pt x="275" y="150"/>
                  </a:lnTo>
                  <a:lnTo>
                    <a:pt x="156" y="135"/>
                  </a:lnTo>
                  <a:lnTo>
                    <a:pt x="85" y="202"/>
                  </a:lnTo>
                  <a:lnTo>
                    <a:pt x="194" y="249"/>
                  </a:lnTo>
                  <a:lnTo>
                    <a:pt x="264" y="213"/>
                  </a:lnTo>
                  <a:lnTo>
                    <a:pt x="334" y="420"/>
                  </a:lnTo>
                  <a:lnTo>
                    <a:pt x="555" y="485"/>
                  </a:lnTo>
                  <a:lnTo>
                    <a:pt x="319" y="479"/>
                  </a:lnTo>
                  <a:lnTo>
                    <a:pt x="230" y="308"/>
                  </a:lnTo>
                  <a:lnTo>
                    <a:pt x="55" y="297"/>
                  </a:lnTo>
                  <a:lnTo>
                    <a:pt x="0" y="183"/>
                  </a:lnTo>
                  <a:lnTo>
                    <a:pt x="42" y="34"/>
                  </a:lnTo>
                  <a:lnTo>
                    <a:pt x="270" y="72"/>
                  </a:lnTo>
                  <a:lnTo>
                    <a:pt x="401" y="0"/>
                  </a:lnTo>
                  <a:lnTo>
                    <a:pt x="608" y="72"/>
                  </a:lnTo>
                  <a:close/>
                </a:path>
              </a:pathLst>
            </a:custGeom>
            <a:solidFill>
              <a:srgbClr val="7A7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44" name="Freeform 27"/>
            <p:cNvSpPr>
              <a:spLocks/>
            </p:cNvSpPr>
            <p:nvPr/>
          </p:nvSpPr>
          <p:spPr bwMode="auto">
            <a:xfrm>
              <a:off x="1860" y="2199"/>
              <a:ext cx="280" cy="163"/>
            </a:xfrm>
            <a:custGeom>
              <a:avLst/>
              <a:gdLst>
                <a:gd name="T0" fmla="*/ 15 w 558"/>
                <a:gd name="T1" fmla="*/ 0 h 327"/>
                <a:gd name="T2" fmla="*/ 46 w 558"/>
                <a:gd name="T3" fmla="*/ 0 h 327"/>
                <a:gd name="T4" fmla="*/ 58 w 558"/>
                <a:gd name="T5" fmla="*/ 18 h 327"/>
                <a:gd name="T6" fmla="*/ 71 w 558"/>
                <a:gd name="T7" fmla="*/ 20 h 327"/>
                <a:gd name="T8" fmla="*/ 70 w 558"/>
                <a:gd name="T9" fmla="*/ 26 h 327"/>
                <a:gd name="T10" fmla="*/ 50 w 558"/>
                <a:gd name="T11" fmla="*/ 23 h 327"/>
                <a:gd name="T12" fmla="*/ 42 w 558"/>
                <a:gd name="T13" fmla="*/ 5 h 327"/>
                <a:gd name="T14" fmla="*/ 12 w 558"/>
                <a:gd name="T15" fmla="*/ 5 h 327"/>
                <a:gd name="T16" fmla="*/ 7 w 558"/>
                <a:gd name="T17" fmla="*/ 15 h 327"/>
                <a:gd name="T18" fmla="*/ 33 w 558"/>
                <a:gd name="T19" fmla="*/ 19 h 327"/>
                <a:gd name="T20" fmla="*/ 34 w 558"/>
                <a:gd name="T21" fmla="*/ 39 h 327"/>
                <a:gd name="T22" fmla="*/ 28 w 558"/>
                <a:gd name="T23" fmla="*/ 40 h 327"/>
                <a:gd name="T24" fmla="*/ 29 w 558"/>
                <a:gd name="T25" fmla="*/ 24 h 327"/>
                <a:gd name="T26" fmla="*/ 0 w 558"/>
                <a:gd name="T27" fmla="*/ 19 h 327"/>
                <a:gd name="T28" fmla="*/ 9 w 558"/>
                <a:gd name="T29" fmla="*/ 3 h 327"/>
                <a:gd name="T30" fmla="*/ 15 w 558"/>
                <a:gd name="T31" fmla="*/ 0 h 327"/>
                <a:gd name="T32" fmla="*/ 15 w 558"/>
                <a:gd name="T33" fmla="*/ 0 h 3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58" h="327">
                  <a:moveTo>
                    <a:pt x="115" y="0"/>
                  </a:moveTo>
                  <a:lnTo>
                    <a:pt x="363" y="7"/>
                  </a:lnTo>
                  <a:lnTo>
                    <a:pt x="458" y="148"/>
                  </a:lnTo>
                  <a:lnTo>
                    <a:pt x="558" y="163"/>
                  </a:lnTo>
                  <a:lnTo>
                    <a:pt x="555" y="209"/>
                  </a:lnTo>
                  <a:lnTo>
                    <a:pt x="393" y="188"/>
                  </a:lnTo>
                  <a:lnTo>
                    <a:pt x="328" y="46"/>
                  </a:lnTo>
                  <a:lnTo>
                    <a:pt x="96" y="46"/>
                  </a:lnTo>
                  <a:lnTo>
                    <a:pt x="51" y="123"/>
                  </a:lnTo>
                  <a:lnTo>
                    <a:pt x="264" y="156"/>
                  </a:lnTo>
                  <a:lnTo>
                    <a:pt x="271" y="319"/>
                  </a:lnTo>
                  <a:lnTo>
                    <a:pt x="222" y="327"/>
                  </a:lnTo>
                  <a:lnTo>
                    <a:pt x="228" y="192"/>
                  </a:lnTo>
                  <a:lnTo>
                    <a:pt x="0" y="156"/>
                  </a:lnTo>
                  <a:lnTo>
                    <a:pt x="72" y="25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45" name="Freeform 28"/>
            <p:cNvSpPr>
              <a:spLocks/>
            </p:cNvSpPr>
            <p:nvPr/>
          </p:nvSpPr>
          <p:spPr bwMode="auto">
            <a:xfrm>
              <a:off x="1860" y="2336"/>
              <a:ext cx="288" cy="120"/>
            </a:xfrm>
            <a:custGeom>
              <a:avLst/>
              <a:gdLst>
                <a:gd name="T0" fmla="*/ 0 w 575"/>
                <a:gd name="T1" fmla="*/ 5 h 239"/>
                <a:gd name="T2" fmla="*/ 9 w 575"/>
                <a:gd name="T3" fmla="*/ 0 h 239"/>
                <a:gd name="T4" fmla="*/ 33 w 575"/>
                <a:gd name="T5" fmla="*/ 1 h 239"/>
                <a:gd name="T6" fmla="*/ 34 w 575"/>
                <a:gd name="T7" fmla="*/ 6 h 239"/>
                <a:gd name="T8" fmla="*/ 7 w 575"/>
                <a:gd name="T9" fmla="*/ 9 h 239"/>
                <a:gd name="T10" fmla="*/ 17 w 575"/>
                <a:gd name="T11" fmla="*/ 25 h 239"/>
                <a:gd name="T12" fmla="*/ 40 w 575"/>
                <a:gd name="T13" fmla="*/ 26 h 239"/>
                <a:gd name="T14" fmla="*/ 53 w 575"/>
                <a:gd name="T15" fmla="*/ 9 h 239"/>
                <a:gd name="T16" fmla="*/ 67 w 575"/>
                <a:gd name="T17" fmla="*/ 11 h 239"/>
                <a:gd name="T18" fmla="*/ 72 w 575"/>
                <a:gd name="T19" fmla="*/ 16 h 239"/>
                <a:gd name="T20" fmla="*/ 55 w 575"/>
                <a:gd name="T21" fmla="*/ 15 h 239"/>
                <a:gd name="T22" fmla="*/ 43 w 575"/>
                <a:gd name="T23" fmla="*/ 30 h 239"/>
                <a:gd name="T24" fmla="*/ 16 w 575"/>
                <a:gd name="T25" fmla="*/ 30 h 239"/>
                <a:gd name="T26" fmla="*/ 0 w 575"/>
                <a:gd name="T27" fmla="*/ 5 h 239"/>
                <a:gd name="T28" fmla="*/ 0 w 575"/>
                <a:gd name="T29" fmla="*/ 5 h 2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5" h="239">
                  <a:moveTo>
                    <a:pt x="0" y="34"/>
                  </a:moveTo>
                  <a:lnTo>
                    <a:pt x="66" y="0"/>
                  </a:lnTo>
                  <a:lnTo>
                    <a:pt x="264" y="5"/>
                  </a:lnTo>
                  <a:lnTo>
                    <a:pt x="271" y="45"/>
                  </a:lnTo>
                  <a:lnTo>
                    <a:pt x="51" y="66"/>
                  </a:lnTo>
                  <a:lnTo>
                    <a:pt x="131" y="193"/>
                  </a:lnTo>
                  <a:lnTo>
                    <a:pt x="319" y="201"/>
                  </a:lnTo>
                  <a:lnTo>
                    <a:pt x="420" y="70"/>
                  </a:lnTo>
                  <a:lnTo>
                    <a:pt x="536" y="81"/>
                  </a:lnTo>
                  <a:lnTo>
                    <a:pt x="575" y="123"/>
                  </a:lnTo>
                  <a:lnTo>
                    <a:pt x="435" y="119"/>
                  </a:lnTo>
                  <a:lnTo>
                    <a:pt x="342" y="239"/>
                  </a:lnTo>
                  <a:lnTo>
                    <a:pt x="127" y="235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46" name="Freeform 29"/>
            <p:cNvSpPr>
              <a:spLocks/>
            </p:cNvSpPr>
            <p:nvPr/>
          </p:nvSpPr>
          <p:spPr bwMode="auto">
            <a:xfrm>
              <a:off x="2307" y="2252"/>
              <a:ext cx="345" cy="211"/>
            </a:xfrm>
            <a:custGeom>
              <a:avLst/>
              <a:gdLst>
                <a:gd name="T0" fmla="*/ 4 w 690"/>
                <a:gd name="T1" fmla="*/ 9 h 422"/>
                <a:gd name="T2" fmla="*/ 32 w 690"/>
                <a:gd name="T3" fmla="*/ 10 h 422"/>
                <a:gd name="T4" fmla="*/ 46 w 690"/>
                <a:gd name="T5" fmla="*/ 0 h 422"/>
                <a:gd name="T6" fmla="*/ 73 w 690"/>
                <a:gd name="T7" fmla="*/ 5 h 422"/>
                <a:gd name="T8" fmla="*/ 80 w 690"/>
                <a:gd name="T9" fmla="*/ 11 h 422"/>
                <a:gd name="T10" fmla="*/ 87 w 690"/>
                <a:gd name="T11" fmla="*/ 31 h 422"/>
                <a:gd name="T12" fmla="*/ 77 w 690"/>
                <a:gd name="T13" fmla="*/ 34 h 422"/>
                <a:gd name="T14" fmla="*/ 55 w 690"/>
                <a:gd name="T15" fmla="*/ 30 h 422"/>
                <a:gd name="T16" fmla="*/ 55 w 690"/>
                <a:gd name="T17" fmla="*/ 42 h 422"/>
                <a:gd name="T18" fmla="*/ 84 w 690"/>
                <a:gd name="T19" fmla="*/ 49 h 422"/>
                <a:gd name="T20" fmla="*/ 67 w 690"/>
                <a:gd name="T21" fmla="*/ 53 h 422"/>
                <a:gd name="T22" fmla="*/ 46 w 690"/>
                <a:gd name="T23" fmla="*/ 47 h 422"/>
                <a:gd name="T24" fmla="*/ 46 w 690"/>
                <a:gd name="T25" fmla="*/ 27 h 422"/>
                <a:gd name="T26" fmla="*/ 74 w 690"/>
                <a:gd name="T27" fmla="*/ 27 h 422"/>
                <a:gd name="T28" fmla="*/ 72 w 690"/>
                <a:gd name="T29" fmla="*/ 13 h 422"/>
                <a:gd name="T30" fmla="*/ 46 w 690"/>
                <a:gd name="T31" fmla="*/ 6 h 422"/>
                <a:gd name="T32" fmla="*/ 31 w 690"/>
                <a:gd name="T33" fmla="*/ 16 h 422"/>
                <a:gd name="T34" fmla="*/ 0 w 690"/>
                <a:gd name="T35" fmla="*/ 13 h 422"/>
                <a:gd name="T36" fmla="*/ 4 w 690"/>
                <a:gd name="T37" fmla="*/ 9 h 422"/>
                <a:gd name="T38" fmla="*/ 4 w 690"/>
                <a:gd name="T39" fmla="*/ 9 h 4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90" h="422">
                  <a:moveTo>
                    <a:pt x="25" y="65"/>
                  </a:moveTo>
                  <a:lnTo>
                    <a:pt x="251" y="74"/>
                  </a:lnTo>
                  <a:lnTo>
                    <a:pt x="365" y="0"/>
                  </a:lnTo>
                  <a:lnTo>
                    <a:pt x="583" y="36"/>
                  </a:lnTo>
                  <a:lnTo>
                    <a:pt x="637" y="86"/>
                  </a:lnTo>
                  <a:lnTo>
                    <a:pt x="690" y="246"/>
                  </a:lnTo>
                  <a:lnTo>
                    <a:pt x="610" y="266"/>
                  </a:lnTo>
                  <a:lnTo>
                    <a:pt x="433" y="238"/>
                  </a:lnTo>
                  <a:lnTo>
                    <a:pt x="439" y="333"/>
                  </a:lnTo>
                  <a:lnTo>
                    <a:pt x="669" y="386"/>
                  </a:lnTo>
                  <a:lnTo>
                    <a:pt x="536" y="422"/>
                  </a:lnTo>
                  <a:lnTo>
                    <a:pt x="365" y="369"/>
                  </a:lnTo>
                  <a:lnTo>
                    <a:pt x="361" y="209"/>
                  </a:lnTo>
                  <a:lnTo>
                    <a:pt x="585" y="213"/>
                  </a:lnTo>
                  <a:lnTo>
                    <a:pt x="572" y="103"/>
                  </a:lnTo>
                  <a:lnTo>
                    <a:pt x="365" y="46"/>
                  </a:lnTo>
                  <a:lnTo>
                    <a:pt x="243" y="128"/>
                  </a:lnTo>
                  <a:lnTo>
                    <a:pt x="0" y="99"/>
                  </a:lnTo>
                  <a:lnTo>
                    <a:pt x="25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47" name="Freeform 30"/>
            <p:cNvSpPr>
              <a:spLocks/>
            </p:cNvSpPr>
            <p:nvPr/>
          </p:nvSpPr>
          <p:spPr bwMode="auto">
            <a:xfrm>
              <a:off x="2321" y="2376"/>
              <a:ext cx="320" cy="142"/>
            </a:xfrm>
            <a:custGeom>
              <a:avLst/>
              <a:gdLst>
                <a:gd name="T0" fmla="*/ 0 w 641"/>
                <a:gd name="T1" fmla="*/ 4 h 286"/>
                <a:gd name="T2" fmla="*/ 21 w 641"/>
                <a:gd name="T3" fmla="*/ 6 h 286"/>
                <a:gd name="T4" fmla="*/ 25 w 641"/>
                <a:gd name="T5" fmla="*/ 0 h 286"/>
                <a:gd name="T6" fmla="*/ 34 w 641"/>
                <a:gd name="T7" fmla="*/ 28 h 286"/>
                <a:gd name="T8" fmla="*/ 59 w 641"/>
                <a:gd name="T9" fmla="*/ 32 h 286"/>
                <a:gd name="T10" fmla="*/ 69 w 641"/>
                <a:gd name="T11" fmla="*/ 26 h 286"/>
                <a:gd name="T12" fmla="*/ 74 w 641"/>
                <a:gd name="T13" fmla="*/ 16 h 286"/>
                <a:gd name="T14" fmla="*/ 80 w 641"/>
                <a:gd name="T15" fmla="*/ 17 h 286"/>
                <a:gd name="T16" fmla="*/ 76 w 641"/>
                <a:gd name="T17" fmla="*/ 28 h 286"/>
                <a:gd name="T18" fmla="*/ 64 w 641"/>
                <a:gd name="T19" fmla="*/ 35 h 286"/>
                <a:gd name="T20" fmla="*/ 32 w 641"/>
                <a:gd name="T21" fmla="*/ 33 h 286"/>
                <a:gd name="T22" fmla="*/ 21 w 641"/>
                <a:gd name="T23" fmla="*/ 13 h 286"/>
                <a:gd name="T24" fmla="*/ 1 w 641"/>
                <a:gd name="T25" fmla="*/ 11 h 286"/>
                <a:gd name="T26" fmla="*/ 0 w 641"/>
                <a:gd name="T27" fmla="*/ 4 h 286"/>
                <a:gd name="T28" fmla="*/ 0 w 641"/>
                <a:gd name="T29" fmla="*/ 4 h 2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41" h="286">
                  <a:moveTo>
                    <a:pt x="0" y="37"/>
                  </a:moveTo>
                  <a:lnTo>
                    <a:pt x="171" y="54"/>
                  </a:lnTo>
                  <a:lnTo>
                    <a:pt x="200" y="0"/>
                  </a:lnTo>
                  <a:lnTo>
                    <a:pt x="278" y="232"/>
                  </a:lnTo>
                  <a:lnTo>
                    <a:pt x="477" y="259"/>
                  </a:lnTo>
                  <a:lnTo>
                    <a:pt x="552" y="210"/>
                  </a:lnTo>
                  <a:lnTo>
                    <a:pt x="593" y="133"/>
                  </a:lnTo>
                  <a:lnTo>
                    <a:pt x="641" y="139"/>
                  </a:lnTo>
                  <a:lnTo>
                    <a:pt x="612" y="225"/>
                  </a:lnTo>
                  <a:lnTo>
                    <a:pt x="512" y="286"/>
                  </a:lnTo>
                  <a:lnTo>
                    <a:pt x="261" y="268"/>
                  </a:lnTo>
                  <a:lnTo>
                    <a:pt x="173" y="107"/>
                  </a:lnTo>
                  <a:lnTo>
                    <a:pt x="12" y="9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48" name="Freeform 70"/>
            <p:cNvSpPr>
              <a:spLocks/>
            </p:cNvSpPr>
            <p:nvPr/>
          </p:nvSpPr>
          <p:spPr bwMode="auto">
            <a:xfrm>
              <a:off x="2112" y="2304"/>
              <a:ext cx="192" cy="1"/>
            </a:xfrm>
            <a:custGeom>
              <a:avLst/>
              <a:gdLst>
                <a:gd name="T0" fmla="*/ 0 w 192"/>
                <a:gd name="T1" fmla="*/ 0 h 1"/>
                <a:gd name="T2" fmla="*/ 192 w 192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2" h="1">
                  <a:moveTo>
                    <a:pt x="0" y="0"/>
                  </a:moveTo>
                  <a:cubicBezTo>
                    <a:pt x="76" y="0"/>
                    <a:pt x="152" y="0"/>
                    <a:pt x="192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49" name="Freeform 71"/>
            <p:cNvSpPr>
              <a:spLocks/>
            </p:cNvSpPr>
            <p:nvPr/>
          </p:nvSpPr>
          <p:spPr bwMode="auto">
            <a:xfrm>
              <a:off x="2112" y="2400"/>
              <a:ext cx="240" cy="1"/>
            </a:xfrm>
            <a:custGeom>
              <a:avLst/>
              <a:gdLst>
                <a:gd name="T0" fmla="*/ 0 w 240"/>
                <a:gd name="T1" fmla="*/ 0 h 1"/>
                <a:gd name="T2" fmla="*/ 240 w 240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0" h="1">
                  <a:moveTo>
                    <a:pt x="0" y="0"/>
                  </a:moveTo>
                  <a:cubicBezTo>
                    <a:pt x="0" y="0"/>
                    <a:pt x="120" y="0"/>
                    <a:pt x="240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222" name="AutoShape 74"/>
          <p:cNvSpPr>
            <a:spLocks noChangeArrowheads="1"/>
          </p:cNvSpPr>
          <p:nvPr/>
        </p:nvSpPr>
        <p:spPr bwMode="auto">
          <a:xfrm>
            <a:off x="4572000" y="2590800"/>
            <a:ext cx="609600" cy="609600"/>
          </a:xfrm>
          <a:prstGeom prst="plus">
            <a:avLst>
              <a:gd name="adj" fmla="val 40074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sv-SE" altLang="en-US"/>
          </a:p>
        </p:txBody>
      </p:sp>
      <p:sp>
        <p:nvSpPr>
          <p:cNvPr id="9223" name="Text Box 76"/>
          <p:cNvSpPr txBox="1">
            <a:spLocks noChangeArrowheads="1"/>
          </p:cNvSpPr>
          <p:nvPr/>
        </p:nvSpPr>
        <p:spPr bwMode="auto">
          <a:xfrm>
            <a:off x="2209800" y="4052888"/>
            <a:ext cx="858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>
                <a:latin typeface="Lucida Sans Unicode" panose="020B0602030504020204" pitchFamily="34" charset="0"/>
              </a:rPr>
              <a:t>Tools</a:t>
            </a:r>
            <a:endParaRPr lang="en-GB" altLang="en-US" sz="2000" b="1">
              <a:latin typeface="Lucida Sans Unicode" panose="020B0602030504020204" pitchFamily="34" charset="0"/>
            </a:endParaRPr>
          </a:p>
        </p:txBody>
      </p:sp>
      <p:sp>
        <p:nvSpPr>
          <p:cNvPr id="9224" name="Text Box 77"/>
          <p:cNvSpPr txBox="1">
            <a:spLocks noChangeArrowheads="1"/>
          </p:cNvSpPr>
          <p:nvPr/>
        </p:nvSpPr>
        <p:spPr bwMode="auto">
          <a:xfrm>
            <a:off x="5562600" y="4052888"/>
            <a:ext cx="1433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>
                <a:latin typeface="Lucida Sans Unicode" panose="020B0602030504020204" pitchFamily="34" charset="0"/>
              </a:rPr>
              <a:t>Directions</a:t>
            </a:r>
            <a:endParaRPr lang="en-GB" altLang="en-US" sz="2000" b="1">
              <a:latin typeface="Lucida Sans Unicode" panose="020B0602030504020204" pitchFamily="34" charset="0"/>
            </a:endParaRPr>
          </a:p>
        </p:txBody>
      </p:sp>
      <p:grpSp>
        <p:nvGrpSpPr>
          <p:cNvPr id="9225" name="Group 217"/>
          <p:cNvGrpSpPr>
            <a:grpSpLocks/>
          </p:cNvGrpSpPr>
          <p:nvPr/>
        </p:nvGrpSpPr>
        <p:grpSpPr bwMode="auto">
          <a:xfrm>
            <a:off x="1371600" y="2209800"/>
            <a:ext cx="838200" cy="1492250"/>
            <a:chOff x="687" y="872"/>
            <a:chExt cx="783" cy="1324"/>
          </a:xfrm>
        </p:grpSpPr>
        <p:sp>
          <p:nvSpPr>
            <p:cNvPr id="9330" name="Freeform 105"/>
            <p:cNvSpPr>
              <a:spLocks/>
            </p:cNvSpPr>
            <p:nvPr/>
          </p:nvSpPr>
          <p:spPr bwMode="auto">
            <a:xfrm>
              <a:off x="695" y="876"/>
              <a:ext cx="746" cy="1295"/>
            </a:xfrm>
            <a:custGeom>
              <a:avLst/>
              <a:gdLst>
                <a:gd name="T0" fmla="*/ 111 w 1492"/>
                <a:gd name="T1" fmla="*/ 0 h 2591"/>
                <a:gd name="T2" fmla="*/ 118 w 1492"/>
                <a:gd name="T3" fmla="*/ 23 h 2591"/>
                <a:gd name="T4" fmla="*/ 128 w 1492"/>
                <a:gd name="T5" fmla="*/ 68 h 2591"/>
                <a:gd name="T6" fmla="*/ 187 w 1492"/>
                <a:gd name="T7" fmla="*/ 152 h 2591"/>
                <a:gd name="T8" fmla="*/ 185 w 1492"/>
                <a:gd name="T9" fmla="*/ 271 h 2591"/>
                <a:gd name="T10" fmla="*/ 140 w 1492"/>
                <a:gd name="T11" fmla="*/ 323 h 2591"/>
                <a:gd name="T12" fmla="*/ 108 w 1492"/>
                <a:gd name="T13" fmla="*/ 316 h 2591"/>
                <a:gd name="T14" fmla="*/ 146 w 1492"/>
                <a:gd name="T15" fmla="*/ 285 h 2591"/>
                <a:gd name="T16" fmla="*/ 156 w 1492"/>
                <a:gd name="T17" fmla="*/ 267 h 2591"/>
                <a:gd name="T18" fmla="*/ 95 w 1492"/>
                <a:gd name="T19" fmla="*/ 279 h 2591"/>
                <a:gd name="T20" fmla="*/ 36 w 1492"/>
                <a:gd name="T21" fmla="*/ 295 h 2591"/>
                <a:gd name="T22" fmla="*/ 10 w 1492"/>
                <a:gd name="T23" fmla="*/ 284 h 2591"/>
                <a:gd name="T24" fmla="*/ 12 w 1492"/>
                <a:gd name="T25" fmla="*/ 263 h 2591"/>
                <a:gd name="T26" fmla="*/ 41 w 1492"/>
                <a:gd name="T27" fmla="*/ 241 h 2591"/>
                <a:gd name="T28" fmla="*/ 3 w 1492"/>
                <a:gd name="T29" fmla="*/ 214 h 2591"/>
                <a:gd name="T30" fmla="*/ 63 w 1492"/>
                <a:gd name="T31" fmla="*/ 198 h 2591"/>
                <a:gd name="T32" fmla="*/ 83 w 1492"/>
                <a:gd name="T33" fmla="*/ 194 h 2591"/>
                <a:gd name="T34" fmla="*/ 123 w 1492"/>
                <a:gd name="T35" fmla="*/ 208 h 2591"/>
                <a:gd name="T36" fmla="*/ 144 w 1492"/>
                <a:gd name="T37" fmla="*/ 207 h 2591"/>
                <a:gd name="T38" fmla="*/ 155 w 1492"/>
                <a:gd name="T39" fmla="*/ 164 h 2591"/>
                <a:gd name="T40" fmla="*/ 140 w 1492"/>
                <a:gd name="T41" fmla="*/ 133 h 2591"/>
                <a:gd name="T42" fmla="*/ 127 w 1492"/>
                <a:gd name="T43" fmla="*/ 131 h 2591"/>
                <a:gd name="T44" fmla="*/ 141 w 1492"/>
                <a:gd name="T45" fmla="*/ 155 h 2591"/>
                <a:gd name="T46" fmla="*/ 134 w 1492"/>
                <a:gd name="T47" fmla="*/ 169 h 2591"/>
                <a:gd name="T48" fmla="*/ 126 w 1492"/>
                <a:gd name="T49" fmla="*/ 183 h 2591"/>
                <a:gd name="T50" fmla="*/ 115 w 1492"/>
                <a:gd name="T51" fmla="*/ 179 h 2591"/>
                <a:gd name="T52" fmla="*/ 106 w 1492"/>
                <a:gd name="T53" fmla="*/ 187 h 2591"/>
                <a:gd name="T54" fmla="*/ 92 w 1492"/>
                <a:gd name="T55" fmla="*/ 181 h 2591"/>
                <a:gd name="T56" fmla="*/ 86 w 1492"/>
                <a:gd name="T57" fmla="*/ 165 h 2591"/>
                <a:gd name="T58" fmla="*/ 74 w 1492"/>
                <a:gd name="T59" fmla="*/ 177 h 2591"/>
                <a:gd name="T60" fmla="*/ 66 w 1492"/>
                <a:gd name="T61" fmla="*/ 173 h 2591"/>
                <a:gd name="T62" fmla="*/ 59 w 1492"/>
                <a:gd name="T63" fmla="*/ 161 h 2591"/>
                <a:gd name="T64" fmla="*/ 70 w 1492"/>
                <a:gd name="T65" fmla="*/ 144 h 2591"/>
                <a:gd name="T66" fmla="*/ 86 w 1492"/>
                <a:gd name="T67" fmla="*/ 133 h 2591"/>
                <a:gd name="T68" fmla="*/ 67 w 1492"/>
                <a:gd name="T69" fmla="*/ 120 h 2591"/>
                <a:gd name="T70" fmla="*/ 69 w 1492"/>
                <a:gd name="T71" fmla="*/ 89 h 2591"/>
                <a:gd name="T72" fmla="*/ 89 w 1492"/>
                <a:gd name="T73" fmla="*/ 83 h 2591"/>
                <a:gd name="T74" fmla="*/ 98 w 1492"/>
                <a:gd name="T75" fmla="*/ 24 h 2591"/>
                <a:gd name="T76" fmla="*/ 99 w 1492"/>
                <a:gd name="T77" fmla="*/ 1 h 259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492" h="2591">
                  <a:moveTo>
                    <a:pt x="789" y="14"/>
                  </a:moveTo>
                  <a:lnTo>
                    <a:pt x="884" y="0"/>
                  </a:lnTo>
                  <a:lnTo>
                    <a:pt x="957" y="24"/>
                  </a:lnTo>
                  <a:lnTo>
                    <a:pt x="943" y="187"/>
                  </a:lnTo>
                  <a:lnTo>
                    <a:pt x="998" y="246"/>
                  </a:lnTo>
                  <a:lnTo>
                    <a:pt x="1024" y="545"/>
                  </a:lnTo>
                  <a:lnTo>
                    <a:pt x="1274" y="763"/>
                  </a:lnTo>
                  <a:lnTo>
                    <a:pt x="1492" y="1218"/>
                  </a:lnTo>
                  <a:lnTo>
                    <a:pt x="1379" y="1956"/>
                  </a:lnTo>
                  <a:lnTo>
                    <a:pt x="1478" y="2174"/>
                  </a:lnTo>
                  <a:lnTo>
                    <a:pt x="1442" y="2311"/>
                  </a:lnTo>
                  <a:lnTo>
                    <a:pt x="1120" y="2591"/>
                  </a:lnTo>
                  <a:lnTo>
                    <a:pt x="879" y="2555"/>
                  </a:lnTo>
                  <a:lnTo>
                    <a:pt x="857" y="2533"/>
                  </a:lnTo>
                  <a:lnTo>
                    <a:pt x="911" y="2383"/>
                  </a:lnTo>
                  <a:lnTo>
                    <a:pt x="1161" y="2284"/>
                  </a:lnTo>
                  <a:lnTo>
                    <a:pt x="1292" y="2220"/>
                  </a:lnTo>
                  <a:lnTo>
                    <a:pt x="1247" y="2138"/>
                  </a:lnTo>
                  <a:lnTo>
                    <a:pt x="1116" y="2111"/>
                  </a:lnTo>
                  <a:lnTo>
                    <a:pt x="753" y="2234"/>
                  </a:lnTo>
                  <a:lnTo>
                    <a:pt x="490" y="2207"/>
                  </a:lnTo>
                  <a:lnTo>
                    <a:pt x="285" y="2360"/>
                  </a:lnTo>
                  <a:lnTo>
                    <a:pt x="209" y="2338"/>
                  </a:lnTo>
                  <a:lnTo>
                    <a:pt x="73" y="2274"/>
                  </a:lnTo>
                  <a:lnTo>
                    <a:pt x="46" y="2174"/>
                  </a:lnTo>
                  <a:lnTo>
                    <a:pt x="91" y="2111"/>
                  </a:lnTo>
                  <a:lnTo>
                    <a:pt x="354" y="2043"/>
                  </a:lnTo>
                  <a:lnTo>
                    <a:pt x="326" y="1930"/>
                  </a:lnTo>
                  <a:lnTo>
                    <a:pt x="0" y="1802"/>
                  </a:lnTo>
                  <a:lnTo>
                    <a:pt x="19" y="1717"/>
                  </a:lnTo>
                  <a:lnTo>
                    <a:pt x="440" y="1630"/>
                  </a:lnTo>
                  <a:lnTo>
                    <a:pt x="503" y="1585"/>
                  </a:lnTo>
                  <a:lnTo>
                    <a:pt x="599" y="1544"/>
                  </a:lnTo>
                  <a:lnTo>
                    <a:pt x="657" y="1553"/>
                  </a:lnTo>
                  <a:lnTo>
                    <a:pt x="730" y="1648"/>
                  </a:lnTo>
                  <a:lnTo>
                    <a:pt x="979" y="1666"/>
                  </a:lnTo>
                  <a:lnTo>
                    <a:pt x="1056" y="1635"/>
                  </a:lnTo>
                  <a:lnTo>
                    <a:pt x="1147" y="1657"/>
                  </a:lnTo>
                  <a:lnTo>
                    <a:pt x="1196" y="1530"/>
                  </a:lnTo>
                  <a:lnTo>
                    <a:pt x="1239" y="1312"/>
                  </a:lnTo>
                  <a:lnTo>
                    <a:pt x="1196" y="986"/>
                  </a:lnTo>
                  <a:lnTo>
                    <a:pt x="1120" y="1067"/>
                  </a:lnTo>
                  <a:lnTo>
                    <a:pt x="1079" y="1076"/>
                  </a:lnTo>
                  <a:lnTo>
                    <a:pt x="1015" y="1049"/>
                  </a:lnTo>
                  <a:lnTo>
                    <a:pt x="966" y="1189"/>
                  </a:lnTo>
                  <a:lnTo>
                    <a:pt x="1125" y="1244"/>
                  </a:lnTo>
                  <a:lnTo>
                    <a:pt x="1102" y="1353"/>
                  </a:lnTo>
                  <a:lnTo>
                    <a:pt x="1070" y="1358"/>
                  </a:lnTo>
                  <a:lnTo>
                    <a:pt x="1065" y="1435"/>
                  </a:lnTo>
                  <a:lnTo>
                    <a:pt x="1007" y="1467"/>
                  </a:lnTo>
                  <a:lnTo>
                    <a:pt x="966" y="1462"/>
                  </a:lnTo>
                  <a:lnTo>
                    <a:pt x="920" y="1435"/>
                  </a:lnTo>
                  <a:lnTo>
                    <a:pt x="916" y="1489"/>
                  </a:lnTo>
                  <a:lnTo>
                    <a:pt x="843" y="1498"/>
                  </a:lnTo>
                  <a:lnTo>
                    <a:pt x="780" y="1489"/>
                  </a:lnTo>
                  <a:lnTo>
                    <a:pt x="734" y="1453"/>
                  </a:lnTo>
                  <a:lnTo>
                    <a:pt x="734" y="1363"/>
                  </a:lnTo>
                  <a:lnTo>
                    <a:pt x="684" y="1326"/>
                  </a:lnTo>
                  <a:lnTo>
                    <a:pt x="667" y="1412"/>
                  </a:lnTo>
                  <a:lnTo>
                    <a:pt x="585" y="1416"/>
                  </a:lnTo>
                  <a:lnTo>
                    <a:pt x="544" y="1408"/>
                  </a:lnTo>
                  <a:lnTo>
                    <a:pt x="522" y="1389"/>
                  </a:lnTo>
                  <a:lnTo>
                    <a:pt x="536" y="1334"/>
                  </a:lnTo>
                  <a:lnTo>
                    <a:pt x="471" y="1290"/>
                  </a:lnTo>
                  <a:lnTo>
                    <a:pt x="463" y="1185"/>
                  </a:lnTo>
                  <a:lnTo>
                    <a:pt x="553" y="1153"/>
                  </a:lnTo>
                  <a:lnTo>
                    <a:pt x="708" y="1131"/>
                  </a:lnTo>
                  <a:lnTo>
                    <a:pt x="684" y="1067"/>
                  </a:lnTo>
                  <a:lnTo>
                    <a:pt x="580" y="1067"/>
                  </a:lnTo>
                  <a:lnTo>
                    <a:pt x="536" y="967"/>
                  </a:lnTo>
                  <a:lnTo>
                    <a:pt x="517" y="818"/>
                  </a:lnTo>
                  <a:lnTo>
                    <a:pt x="549" y="718"/>
                  </a:lnTo>
                  <a:lnTo>
                    <a:pt x="608" y="690"/>
                  </a:lnTo>
                  <a:lnTo>
                    <a:pt x="712" y="668"/>
                  </a:lnTo>
                  <a:lnTo>
                    <a:pt x="717" y="210"/>
                  </a:lnTo>
                  <a:lnTo>
                    <a:pt x="780" y="196"/>
                  </a:lnTo>
                  <a:lnTo>
                    <a:pt x="771" y="37"/>
                  </a:lnTo>
                  <a:lnTo>
                    <a:pt x="789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31" name="Freeform 106"/>
            <p:cNvSpPr>
              <a:spLocks/>
            </p:cNvSpPr>
            <p:nvPr/>
          </p:nvSpPr>
          <p:spPr bwMode="auto">
            <a:xfrm>
              <a:off x="1284" y="1428"/>
              <a:ext cx="95" cy="308"/>
            </a:xfrm>
            <a:custGeom>
              <a:avLst/>
              <a:gdLst>
                <a:gd name="T0" fmla="*/ 9 w 190"/>
                <a:gd name="T1" fmla="*/ 0 h 616"/>
                <a:gd name="T2" fmla="*/ 11 w 190"/>
                <a:gd name="T3" fmla="*/ 21 h 616"/>
                <a:gd name="T4" fmla="*/ 11 w 190"/>
                <a:gd name="T5" fmla="*/ 43 h 616"/>
                <a:gd name="T6" fmla="*/ 6 w 190"/>
                <a:gd name="T7" fmla="*/ 66 h 616"/>
                <a:gd name="T8" fmla="*/ 0 w 190"/>
                <a:gd name="T9" fmla="*/ 76 h 616"/>
                <a:gd name="T10" fmla="*/ 11 w 190"/>
                <a:gd name="T11" fmla="*/ 77 h 616"/>
                <a:gd name="T12" fmla="*/ 22 w 190"/>
                <a:gd name="T13" fmla="*/ 41 h 616"/>
                <a:gd name="T14" fmla="*/ 24 w 190"/>
                <a:gd name="T15" fmla="*/ 15 h 616"/>
                <a:gd name="T16" fmla="*/ 9 w 190"/>
                <a:gd name="T17" fmla="*/ 0 h 616"/>
                <a:gd name="T18" fmla="*/ 9 w 190"/>
                <a:gd name="T19" fmla="*/ 0 h 6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0" h="616">
                  <a:moveTo>
                    <a:pt x="68" y="0"/>
                  </a:moveTo>
                  <a:lnTo>
                    <a:pt x="86" y="167"/>
                  </a:lnTo>
                  <a:lnTo>
                    <a:pt x="82" y="340"/>
                  </a:lnTo>
                  <a:lnTo>
                    <a:pt x="45" y="522"/>
                  </a:lnTo>
                  <a:lnTo>
                    <a:pt x="0" y="608"/>
                  </a:lnTo>
                  <a:lnTo>
                    <a:pt x="82" y="616"/>
                  </a:lnTo>
                  <a:lnTo>
                    <a:pt x="172" y="322"/>
                  </a:lnTo>
                  <a:lnTo>
                    <a:pt x="190" y="117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D1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32" name="Freeform 107"/>
            <p:cNvSpPr>
              <a:spLocks/>
            </p:cNvSpPr>
            <p:nvPr/>
          </p:nvSpPr>
          <p:spPr bwMode="auto">
            <a:xfrm>
              <a:off x="724" y="1965"/>
              <a:ext cx="148" cy="90"/>
            </a:xfrm>
            <a:custGeom>
              <a:avLst/>
              <a:gdLst>
                <a:gd name="T0" fmla="*/ 0 w 294"/>
                <a:gd name="T1" fmla="*/ 9 h 181"/>
                <a:gd name="T2" fmla="*/ 4 w 294"/>
                <a:gd name="T3" fmla="*/ 0 h 181"/>
                <a:gd name="T4" fmla="*/ 26 w 294"/>
                <a:gd name="T5" fmla="*/ 3 h 181"/>
                <a:gd name="T6" fmla="*/ 38 w 294"/>
                <a:gd name="T7" fmla="*/ 4 h 181"/>
                <a:gd name="T8" fmla="*/ 26 w 294"/>
                <a:gd name="T9" fmla="*/ 22 h 181"/>
                <a:gd name="T10" fmla="*/ 5 w 294"/>
                <a:gd name="T11" fmla="*/ 14 h 181"/>
                <a:gd name="T12" fmla="*/ 0 w 294"/>
                <a:gd name="T13" fmla="*/ 9 h 181"/>
                <a:gd name="T14" fmla="*/ 0 w 294"/>
                <a:gd name="T15" fmla="*/ 9 h 1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4" h="181">
                  <a:moveTo>
                    <a:pt x="0" y="77"/>
                  </a:moveTo>
                  <a:lnTo>
                    <a:pt x="31" y="0"/>
                  </a:lnTo>
                  <a:lnTo>
                    <a:pt x="203" y="28"/>
                  </a:lnTo>
                  <a:lnTo>
                    <a:pt x="294" y="36"/>
                  </a:lnTo>
                  <a:lnTo>
                    <a:pt x="203" y="181"/>
                  </a:lnTo>
                  <a:lnTo>
                    <a:pt x="39" y="113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D1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33" name="Freeform 108"/>
            <p:cNvSpPr>
              <a:spLocks/>
            </p:cNvSpPr>
            <p:nvPr/>
          </p:nvSpPr>
          <p:spPr bwMode="auto">
            <a:xfrm>
              <a:off x="883" y="1872"/>
              <a:ext cx="279" cy="150"/>
            </a:xfrm>
            <a:custGeom>
              <a:avLst/>
              <a:gdLst>
                <a:gd name="T0" fmla="*/ 0 w 557"/>
                <a:gd name="T1" fmla="*/ 1 h 299"/>
                <a:gd name="T2" fmla="*/ 5 w 557"/>
                <a:gd name="T3" fmla="*/ 23 h 299"/>
                <a:gd name="T4" fmla="*/ 41 w 557"/>
                <a:gd name="T5" fmla="*/ 35 h 299"/>
                <a:gd name="T6" fmla="*/ 59 w 557"/>
                <a:gd name="T7" fmla="*/ 38 h 299"/>
                <a:gd name="T8" fmla="*/ 70 w 557"/>
                <a:gd name="T9" fmla="*/ 27 h 299"/>
                <a:gd name="T10" fmla="*/ 65 w 557"/>
                <a:gd name="T11" fmla="*/ 8 h 299"/>
                <a:gd name="T12" fmla="*/ 9 w 557"/>
                <a:gd name="T13" fmla="*/ 0 h 299"/>
                <a:gd name="T14" fmla="*/ 0 w 557"/>
                <a:gd name="T15" fmla="*/ 1 h 299"/>
                <a:gd name="T16" fmla="*/ 0 w 557"/>
                <a:gd name="T17" fmla="*/ 1 h 2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7" h="299">
                  <a:moveTo>
                    <a:pt x="0" y="4"/>
                  </a:moveTo>
                  <a:lnTo>
                    <a:pt x="36" y="181"/>
                  </a:lnTo>
                  <a:lnTo>
                    <a:pt x="321" y="277"/>
                  </a:lnTo>
                  <a:lnTo>
                    <a:pt x="466" y="299"/>
                  </a:lnTo>
                  <a:lnTo>
                    <a:pt x="557" y="209"/>
                  </a:lnTo>
                  <a:lnTo>
                    <a:pt x="517" y="64"/>
                  </a:lnTo>
                  <a:lnTo>
                    <a:pt x="67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34" name="Freeform 109"/>
            <p:cNvSpPr>
              <a:spLocks/>
            </p:cNvSpPr>
            <p:nvPr/>
          </p:nvSpPr>
          <p:spPr bwMode="auto">
            <a:xfrm>
              <a:off x="1145" y="2062"/>
              <a:ext cx="198" cy="132"/>
            </a:xfrm>
            <a:custGeom>
              <a:avLst/>
              <a:gdLst>
                <a:gd name="T0" fmla="*/ 7 w 395"/>
                <a:gd name="T1" fmla="*/ 7 h 263"/>
                <a:gd name="T2" fmla="*/ 3 w 395"/>
                <a:gd name="T3" fmla="*/ 12 h 263"/>
                <a:gd name="T4" fmla="*/ 0 w 395"/>
                <a:gd name="T5" fmla="*/ 21 h 263"/>
                <a:gd name="T6" fmla="*/ 14 w 395"/>
                <a:gd name="T7" fmla="*/ 28 h 263"/>
                <a:gd name="T8" fmla="*/ 29 w 395"/>
                <a:gd name="T9" fmla="*/ 33 h 263"/>
                <a:gd name="T10" fmla="*/ 50 w 395"/>
                <a:gd name="T11" fmla="*/ 3 h 263"/>
                <a:gd name="T12" fmla="*/ 45 w 395"/>
                <a:gd name="T13" fmla="*/ 0 h 263"/>
                <a:gd name="T14" fmla="*/ 31 w 395"/>
                <a:gd name="T15" fmla="*/ 8 h 263"/>
                <a:gd name="T16" fmla="*/ 7 w 395"/>
                <a:gd name="T17" fmla="*/ 7 h 263"/>
                <a:gd name="T18" fmla="*/ 7 w 395"/>
                <a:gd name="T19" fmla="*/ 7 h 2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5" h="263">
                  <a:moveTo>
                    <a:pt x="55" y="50"/>
                  </a:moveTo>
                  <a:lnTo>
                    <a:pt x="18" y="91"/>
                  </a:lnTo>
                  <a:lnTo>
                    <a:pt x="0" y="164"/>
                  </a:lnTo>
                  <a:lnTo>
                    <a:pt x="110" y="222"/>
                  </a:lnTo>
                  <a:lnTo>
                    <a:pt x="227" y="263"/>
                  </a:lnTo>
                  <a:lnTo>
                    <a:pt x="395" y="19"/>
                  </a:lnTo>
                  <a:lnTo>
                    <a:pt x="354" y="0"/>
                  </a:lnTo>
                  <a:lnTo>
                    <a:pt x="241" y="64"/>
                  </a:lnTo>
                  <a:lnTo>
                    <a:pt x="55" y="50"/>
                  </a:lnTo>
                  <a:close/>
                </a:path>
              </a:pathLst>
            </a:custGeom>
            <a:solidFill>
              <a:srgbClr val="D1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35" name="Freeform 110"/>
            <p:cNvSpPr>
              <a:spLocks/>
            </p:cNvSpPr>
            <p:nvPr/>
          </p:nvSpPr>
          <p:spPr bwMode="auto">
            <a:xfrm>
              <a:off x="1078" y="980"/>
              <a:ext cx="342" cy="397"/>
            </a:xfrm>
            <a:custGeom>
              <a:avLst/>
              <a:gdLst>
                <a:gd name="T0" fmla="*/ 33 w 685"/>
                <a:gd name="T1" fmla="*/ 48 h 794"/>
                <a:gd name="T2" fmla="*/ 51 w 685"/>
                <a:gd name="T3" fmla="*/ 58 h 794"/>
                <a:gd name="T4" fmla="*/ 85 w 685"/>
                <a:gd name="T5" fmla="*/ 96 h 794"/>
                <a:gd name="T6" fmla="*/ 75 w 685"/>
                <a:gd name="T7" fmla="*/ 70 h 794"/>
                <a:gd name="T8" fmla="*/ 60 w 685"/>
                <a:gd name="T9" fmla="*/ 50 h 794"/>
                <a:gd name="T10" fmla="*/ 45 w 685"/>
                <a:gd name="T11" fmla="*/ 41 h 794"/>
                <a:gd name="T12" fmla="*/ 29 w 685"/>
                <a:gd name="T13" fmla="*/ 38 h 794"/>
                <a:gd name="T14" fmla="*/ 25 w 685"/>
                <a:gd name="T15" fmla="*/ 5 h 794"/>
                <a:gd name="T16" fmla="*/ 14 w 685"/>
                <a:gd name="T17" fmla="*/ 0 h 794"/>
                <a:gd name="T18" fmla="*/ 2 w 685"/>
                <a:gd name="T19" fmla="*/ 5 h 794"/>
                <a:gd name="T20" fmla="*/ 0 w 685"/>
                <a:gd name="T21" fmla="*/ 12 h 794"/>
                <a:gd name="T22" fmla="*/ 3 w 685"/>
                <a:gd name="T23" fmla="*/ 23 h 794"/>
                <a:gd name="T24" fmla="*/ 0 w 685"/>
                <a:gd name="T25" fmla="*/ 34 h 794"/>
                <a:gd name="T26" fmla="*/ 2 w 685"/>
                <a:gd name="T27" fmla="*/ 56 h 794"/>
                <a:gd name="T28" fmla="*/ 6 w 685"/>
                <a:gd name="T29" fmla="*/ 70 h 794"/>
                <a:gd name="T30" fmla="*/ 2 w 685"/>
                <a:gd name="T31" fmla="*/ 83 h 794"/>
                <a:gd name="T32" fmla="*/ 10 w 685"/>
                <a:gd name="T33" fmla="*/ 100 h 794"/>
                <a:gd name="T34" fmla="*/ 18 w 685"/>
                <a:gd name="T35" fmla="*/ 62 h 794"/>
                <a:gd name="T36" fmla="*/ 26 w 685"/>
                <a:gd name="T37" fmla="*/ 55 h 794"/>
                <a:gd name="T38" fmla="*/ 33 w 685"/>
                <a:gd name="T39" fmla="*/ 48 h 794"/>
                <a:gd name="T40" fmla="*/ 33 w 685"/>
                <a:gd name="T41" fmla="*/ 48 h 7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85" h="794">
                  <a:moveTo>
                    <a:pt x="268" y="381"/>
                  </a:moveTo>
                  <a:lnTo>
                    <a:pt x="413" y="458"/>
                  </a:lnTo>
                  <a:lnTo>
                    <a:pt x="685" y="767"/>
                  </a:lnTo>
                  <a:lnTo>
                    <a:pt x="603" y="557"/>
                  </a:lnTo>
                  <a:lnTo>
                    <a:pt x="481" y="395"/>
                  </a:lnTo>
                  <a:lnTo>
                    <a:pt x="363" y="326"/>
                  </a:lnTo>
                  <a:lnTo>
                    <a:pt x="236" y="304"/>
                  </a:lnTo>
                  <a:lnTo>
                    <a:pt x="200" y="36"/>
                  </a:lnTo>
                  <a:lnTo>
                    <a:pt x="118" y="0"/>
                  </a:lnTo>
                  <a:lnTo>
                    <a:pt x="19" y="36"/>
                  </a:lnTo>
                  <a:lnTo>
                    <a:pt x="5" y="94"/>
                  </a:lnTo>
                  <a:lnTo>
                    <a:pt x="28" y="181"/>
                  </a:lnTo>
                  <a:lnTo>
                    <a:pt x="0" y="267"/>
                  </a:lnTo>
                  <a:lnTo>
                    <a:pt x="23" y="444"/>
                  </a:lnTo>
                  <a:lnTo>
                    <a:pt x="50" y="553"/>
                  </a:lnTo>
                  <a:lnTo>
                    <a:pt x="19" y="663"/>
                  </a:lnTo>
                  <a:lnTo>
                    <a:pt x="87" y="794"/>
                  </a:lnTo>
                  <a:lnTo>
                    <a:pt x="150" y="494"/>
                  </a:lnTo>
                  <a:lnTo>
                    <a:pt x="213" y="439"/>
                  </a:lnTo>
                  <a:lnTo>
                    <a:pt x="268" y="381"/>
                  </a:lnTo>
                  <a:close/>
                </a:path>
              </a:pathLst>
            </a:custGeom>
            <a:solidFill>
              <a:srgbClr val="FF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36" name="Freeform 111"/>
            <p:cNvSpPr>
              <a:spLocks/>
            </p:cNvSpPr>
            <p:nvPr/>
          </p:nvSpPr>
          <p:spPr bwMode="auto">
            <a:xfrm>
              <a:off x="1198" y="1164"/>
              <a:ext cx="260" cy="1030"/>
            </a:xfrm>
            <a:custGeom>
              <a:avLst/>
              <a:gdLst>
                <a:gd name="T0" fmla="*/ 25 w 520"/>
                <a:gd name="T1" fmla="*/ 42 h 2060"/>
                <a:gd name="T2" fmla="*/ 20 w 520"/>
                <a:gd name="T3" fmla="*/ 19 h 2060"/>
                <a:gd name="T4" fmla="*/ 0 w 520"/>
                <a:gd name="T5" fmla="*/ 12 h 2060"/>
                <a:gd name="T6" fmla="*/ 4 w 520"/>
                <a:gd name="T7" fmla="*/ 2 h 2060"/>
                <a:gd name="T8" fmla="*/ 13 w 520"/>
                <a:gd name="T9" fmla="*/ 0 h 2060"/>
                <a:gd name="T10" fmla="*/ 27 w 520"/>
                <a:gd name="T11" fmla="*/ 8 h 2060"/>
                <a:gd name="T12" fmla="*/ 41 w 520"/>
                <a:gd name="T13" fmla="*/ 24 h 2060"/>
                <a:gd name="T14" fmla="*/ 55 w 520"/>
                <a:gd name="T15" fmla="*/ 45 h 2060"/>
                <a:gd name="T16" fmla="*/ 64 w 520"/>
                <a:gd name="T17" fmla="*/ 78 h 2060"/>
                <a:gd name="T18" fmla="*/ 63 w 520"/>
                <a:gd name="T19" fmla="*/ 116 h 2060"/>
                <a:gd name="T20" fmla="*/ 54 w 520"/>
                <a:gd name="T21" fmla="*/ 172 h 2060"/>
                <a:gd name="T22" fmla="*/ 64 w 520"/>
                <a:gd name="T23" fmla="*/ 183 h 2060"/>
                <a:gd name="T24" fmla="*/ 65 w 520"/>
                <a:gd name="T25" fmla="*/ 195 h 2060"/>
                <a:gd name="T26" fmla="*/ 65 w 520"/>
                <a:gd name="T27" fmla="*/ 219 h 2060"/>
                <a:gd name="T28" fmla="*/ 16 w 520"/>
                <a:gd name="T29" fmla="*/ 258 h 2060"/>
                <a:gd name="T30" fmla="*/ 15 w 520"/>
                <a:gd name="T31" fmla="*/ 249 h 2060"/>
                <a:gd name="T32" fmla="*/ 17 w 520"/>
                <a:gd name="T33" fmla="*/ 238 h 2060"/>
                <a:gd name="T34" fmla="*/ 23 w 520"/>
                <a:gd name="T35" fmla="*/ 235 h 2060"/>
                <a:gd name="T36" fmla="*/ 35 w 520"/>
                <a:gd name="T37" fmla="*/ 222 h 2060"/>
                <a:gd name="T38" fmla="*/ 49 w 520"/>
                <a:gd name="T39" fmla="*/ 215 h 2060"/>
                <a:gd name="T40" fmla="*/ 45 w 520"/>
                <a:gd name="T41" fmla="*/ 201 h 2060"/>
                <a:gd name="T42" fmla="*/ 36 w 520"/>
                <a:gd name="T43" fmla="*/ 206 h 2060"/>
                <a:gd name="T44" fmla="*/ 29 w 520"/>
                <a:gd name="T45" fmla="*/ 200 h 2060"/>
                <a:gd name="T46" fmla="*/ 16 w 520"/>
                <a:gd name="T47" fmla="*/ 197 h 2060"/>
                <a:gd name="T48" fmla="*/ 26 w 520"/>
                <a:gd name="T49" fmla="*/ 182 h 2060"/>
                <a:gd name="T50" fmla="*/ 32 w 520"/>
                <a:gd name="T51" fmla="*/ 161 h 2060"/>
                <a:gd name="T52" fmla="*/ 45 w 520"/>
                <a:gd name="T53" fmla="*/ 155 h 2060"/>
                <a:gd name="T54" fmla="*/ 43 w 520"/>
                <a:gd name="T55" fmla="*/ 147 h 2060"/>
                <a:gd name="T56" fmla="*/ 32 w 520"/>
                <a:gd name="T57" fmla="*/ 143 h 2060"/>
                <a:gd name="T58" fmla="*/ 41 w 520"/>
                <a:gd name="T59" fmla="*/ 117 h 2060"/>
                <a:gd name="T60" fmla="*/ 46 w 520"/>
                <a:gd name="T61" fmla="*/ 88 h 2060"/>
                <a:gd name="T62" fmla="*/ 28 w 520"/>
                <a:gd name="T63" fmla="*/ 70 h 2060"/>
                <a:gd name="T64" fmla="*/ 23 w 520"/>
                <a:gd name="T65" fmla="*/ 60 h 2060"/>
                <a:gd name="T66" fmla="*/ 20 w 520"/>
                <a:gd name="T67" fmla="*/ 57 h 2060"/>
                <a:gd name="T68" fmla="*/ 25 w 520"/>
                <a:gd name="T69" fmla="*/ 42 h 2060"/>
                <a:gd name="T70" fmla="*/ 25 w 520"/>
                <a:gd name="T71" fmla="*/ 42 h 20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0" h="2060">
                  <a:moveTo>
                    <a:pt x="194" y="332"/>
                  </a:moveTo>
                  <a:lnTo>
                    <a:pt x="158" y="146"/>
                  </a:lnTo>
                  <a:lnTo>
                    <a:pt x="0" y="96"/>
                  </a:lnTo>
                  <a:lnTo>
                    <a:pt x="27" y="14"/>
                  </a:lnTo>
                  <a:lnTo>
                    <a:pt x="104" y="0"/>
                  </a:lnTo>
                  <a:lnTo>
                    <a:pt x="213" y="59"/>
                  </a:lnTo>
                  <a:lnTo>
                    <a:pt x="322" y="190"/>
                  </a:lnTo>
                  <a:lnTo>
                    <a:pt x="435" y="359"/>
                  </a:lnTo>
                  <a:lnTo>
                    <a:pt x="512" y="622"/>
                  </a:lnTo>
                  <a:lnTo>
                    <a:pt x="503" y="926"/>
                  </a:lnTo>
                  <a:lnTo>
                    <a:pt x="430" y="1375"/>
                  </a:lnTo>
                  <a:lnTo>
                    <a:pt x="507" y="1457"/>
                  </a:lnTo>
                  <a:lnTo>
                    <a:pt x="517" y="1553"/>
                  </a:lnTo>
                  <a:lnTo>
                    <a:pt x="520" y="1748"/>
                  </a:lnTo>
                  <a:lnTo>
                    <a:pt x="122" y="2060"/>
                  </a:lnTo>
                  <a:lnTo>
                    <a:pt x="118" y="1992"/>
                  </a:lnTo>
                  <a:lnTo>
                    <a:pt x="136" y="1902"/>
                  </a:lnTo>
                  <a:lnTo>
                    <a:pt x="181" y="1874"/>
                  </a:lnTo>
                  <a:lnTo>
                    <a:pt x="276" y="1775"/>
                  </a:lnTo>
                  <a:lnTo>
                    <a:pt x="389" y="1715"/>
                  </a:lnTo>
                  <a:lnTo>
                    <a:pt x="353" y="1602"/>
                  </a:lnTo>
                  <a:lnTo>
                    <a:pt x="285" y="1643"/>
                  </a:lnTo>
                  <a:lnTo>
                    <a:pt x="226" y="1597"/>
                  </a:lnTo>
                  <a:lnTo>
                    <a:pt x="122" y="1575"/>
                  </a:lnTo>
                  <a:lnTo>
                    <a:pt x="203" y="1452"/>
                  </a:lnTo>
                  <a:lnTo>
                    <a:pt x="249" y="1285"/>
                  </a:lnTo>
                  <a:lnTo>
                    <a:pt x="353" y="1239"/>
                  </a:lnTo>
                  <a:lnTo>
                    <a:pt x="344" y="1176"/>
                  </a:lnTo>
                  <a:lnTo>
                    <a:pt x="254" y="1143"/>
                  </a:lnTo>
                  <a:lnTo>
                    <a:pt x="322" y="935"/>
                  </a:lnTo>
                  <a:lnTo>
                    <a:pt x="362" y="704"/>
                  </a:lnTo>
                  <a:lnTo>
                    <a:pt x="217" y="554"/>
                  </a:lnTo>
                  <a:lnTo>
                    <a:pt x="181" y="477"/>
                  </a:lnTo>
                  <a:lnTo>
                    <a:pt x="154" y="450"/>
                  </a:lnTo>
                  <a:lnTo>
                    <a:pt x="194" y="332"/>
                  </a:lnTo>
                  <a:close/>
                </a:path>
              </a:pathLst>
            </a:custGeom>
            <a:solidFill>
              <a:srgbClr val="B5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37" name="Freeform 112"/>
            <p:cNvSpPr>
              <a:spLocks/>
            </p:cNvSpPr>
            <p:nvPr/>
          </p:nvSpPr>
          <p:spPr bwMode="auto">
            <a:xfrm>
              <a:off x="1164" y="1792"/>
              <a:ext cx="249" cy="200"/>
            </a:xfrm>
            <a:custGeom>
              <a:avLst/>
              <a:gdLst>
                <a:gd name="T0" fmla="*/ 63 w 498"/>
                <a:gd name="T1" fmla="*/ 15 h 400"/>
                <a:gd name="T2" fmla="*/ 46 w 498"/>
                <a:gd name="T3" fmla="*/ 29 h 400"/>
                <a:gd name="T4" fmla="*/ 54 w 498"/>
                <a:gd name="T5" fmla="*/ 36 h 400"/>
                <a:gd name="T6" fmla="*/ 53 w 498"/>
                <a:gd name="T7" fmla="*/ 44 h 400"/>
                <a:gd name="T8" fmla="*/ 42 w 498"/>
                <a:gd name="T9" fmla="*/ 50 h 400"/>
                <a:gd name="T10" fmla="*/ 37 w 498"/>
                <a:gd name="T11" fmla="*/ 43 h 400"/>
                <a:gd name="T12" fmla="*/ 24 w 498"/>
                <a:gd name="T13" fmla="*/ 40 h 400"/>
                <a:gd name="T14" fmla="*/ 0 w 498"/>
                <a:gd name="T15" fmla="*/ 50 h 400"/>
                <a:gd name="T16" fmla="*/ 38 w 498"/>
                <a:gd name="T17" fmla="*/ 7 h 400"/>
                <a:gd name="T18" fmla="*/ 47 w 498"/>
                <a:gd name="T19" fmla="*/ 0 h 400"/>
                <a:gd name="T20" fmla="*/ 63 w 498"/>
                <a:gd name="T21" fmla="*/ 15 h 400"/>
                <a:gd name="T22" fmla="*/ 63 w 498"/>
                <a:gd name="T23" fmla="*/ 15 h 4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98" h="400">
                  <a:moveTo>
                    <a:pt x="498" y="118"/>
                  </a:moveTo>
                  <a:lnTo>
                    <a:pt x="367" y="227"/>
                  </a:lnTo>
                  <a:lnTo>
                    <a:pt x="430" y="286"/>
                  </a:lnTo>
                  <a:lnTo>
                    <a:pt x="421" y="345"/>
                  </a:lnTo>
                  <a:lnTo>
                    <a:pt x="331" y="400"/>
                  </a:lnTo>
                  <a:lnTo>
                    <a:pt x="294" y="340"/>
                  </a:lnTo>
                  <a:lnTo>
                    <a:pt x="190" y="318"/>
                  </a:lnTo>
                  <a:lnTo>
                    <a:pt x="0" y="400"/>
                  </a:lnTo>
                  <a:lnTo>
                    <a:pt x="300" y="50"/>
                  </a:lnTo>
                  <a:lnTo>
                    <a:pt x="376" y="0"/>
                  </a:lnTo>
                  <a:lnTo>
                    <a:pt x="498" y="118"/>
                  </a:lnTo>
                  <a:close/>
                </a:path>
              </a:pathLst>
            </a:custGeom>
            <a:solidFill>
              <a:srgbClr val="75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38" name="Freeform 113"/>
            <p:cNvSpPr>
              <a:spLocks/>
            </p:cNvSpPr>
            <p:nvPr/>
          </p:nvSpPr>
          <p:spPr bwMode="auto">
            <a:xfrm>
              <a:off x="890" y="1706"/>
              <a:ext cx="272" cy="96"/>
            </a:xfrm>
            <a:custGeom>
              <a:avLst/>
              <a:gdLst>
                <a:gd name="T0" fmla="*/ 0 w 543"/>
                <a:gd name="T1" fmla="*/ 11 h 190"/>
                <a:gd name="T2" fmla="*/ 8 w 543"/>
                <a:gd name="T3" fmla="*/ 7 h 190"/>
                <a:gd name="T4" fmla="*/ 12 w 543"/>
                <a:gd name="T5" fmla="*/ 0 h 190"/>
                <a:gd name="T6" fmla="*/ 68 w 543"/>
                <a:gd name="T7" fmla="*/ 10 h 190"/>
                <a:gd name="T8" fmla="*/ 60 w 543"/>
                <a:gd name="T9" fmla="*/ 16 h 190"/>
                <a:gd name="T10" fmla="*/ 38 w 543"/>
                <a:gd name="T11" fmla="*/ 21 h 190"/>
                <a:gd name="T12" fmla="*/ 42 w 543"/>
                <a:gd name="T13" fmla="*/ 25 h 190"/>
                <a:gd name="T14" fmla="*/ 32 w 543"/>
                <a:gd name="T15" fmla="*/ 22 h 190"/>
                <a:gd name="T16" fmla="*/ 0 w 543"/>
                <a:gd name="T17" fmla="*/ 11 h 190"/>
                <a:gd name="T18" fmla="*/ 0 w 543"/>
                <a:gd name="T19" fmla="*/ 11 h 1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3" h="190">
                  <a:moveTo>
                    <a:pt x="0" y="82"/>
                  </a:moveTo>
                  <a:lnTo>
                    <a:pt x="63" y="50"/>
                  </a:lnTo>
                  <a:lnTo>
                    <a:pt x="94" y="0"/>
                  </a:lnTo>
                  <a:lnTo>
                    <a:pt x="543" y="77"/>
                  </a:lnTo>
                  <a:lnTo>
                    <a:pt x="480" y="123"/>
                  </a:lnTo>
                  <a:lnTo>
                    <a:pt x="298" y="164"/>
                  </a:lnTo>
                  <a:lnTo>
                    <a:pt x="329" y="190"/>
                  </a:lnTo>
                  <a:lnTo>
                    <a:pt x="249" y="17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8F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39" name="Freeform 114"/>
            <p:cNvSpPr>
              <a:spLocks/>
            </p:cNvSpPr>
            <p:nvPr/>
          </p:nvSpPr>
          <p:spPr bwMode="auto">
            <a:xfrm>
              <a:off x="1145" y="1750"/>
              <a:ext cx="103" cy="60"/>
            </a:xfrm>
            <a:custGeom>
              <a:avLst/>
              <a:gdLst>
                <a:gd name="T0" fmla="*/ 0 w 204"/>
                <a:gd name="T1" fmla="*/ 11 h 122"/>
                <a:gd name="T2" fmla="*/ 14 w 204"/>
                <a:gd name="T3" fmla="*/ 0 h 122"/>
                <a:gd name="T4" fmla="*/ 26 w 204"/>
                <a:gd name="T5" fmla="*/ 4 h 122"/>
                <a:gd name="T6" fmla="*/ 2 w 204"/>
                <a:gd name="T7" fmla="*/ 15 h 122"/>
                <a:gd name="T8" fmla="*/ 0 w 204"/>
                <a:gd name="T9" fmla="*/ 11 h 122"/>
                <a:gd name="T10" fmla="*/ 0 w 204"/>
                <a:gd name="T11" fmla="*/ 11 h 1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4" h="122">
                  <a:moveTo>
                    <a:pt x="0" y="95"/>
                  </a:moveTo>
                  <a:lnTo>
                    <a:pt x="105" y="0"/>
                  </a:lnTo>
                  <a:lnTo>
                    <a:pt x="204" y="37"/>
                  </a:lnTo>
                  <a:lnTo>
                    <a:pt x="9" y="122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D8F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40" name="Freeform 115"/>
            <p:cNvSpPr>
              <a:spLocks/>
            </p:cNvSpPr>
            <p:nvPr/>
          </p:nvSpPr>
          <p:spPr bwMode="auto">
            <a:xfrm>
              <a:off x="1048" y="971"/>
              <a:ext cx="150" cy="493"/>
            </a:xfrm>
            <a:custGeom>
              <a:avLst/>
              <a:gdLst>
                <a:gd name="T0" fmla="*/ 1 w 299"/>
                <a:gd name="T1" fmla="*/ 65 h 986"/>
                <a:gd name="T2" fmla="*/ 8 w 299"/>
                <a:gd name="T3" fmla="*/ 75 h 986"/>
                <a:gd name="T4" fmla="*/ 15 w 299"/>
                <a:gd name="T5" fmla="*/ 94 h 986"/>
                <a:gd name="T6" fmla="*/ 18 w 299"/>
                <a:gd name="T7" fmla="*/ 68 h 986"/>
                <a:gd name="T8" fmla="*/ 13 w 299"/>
                <a:gd name="T9" fmla="*/ 53 h 986"/>
                <a:gd name="T10" fmla="*/ 16 w 299"/>
                <a:gd name="T11" fmla="*/ 45 h 986"/>
                <a:gd name="T12" fmla="*/ 14 w 299"/>
                <a:gd name="T13" fmla="*/ 37 h 986"/>
                <a:gd name="T14" fmla="*/ 19 w 299"/>
                <a:gd name="T15" fmla="*/ 27 h 986"/>
                <a:gd name="T16" fmla="*/ 18 w 299"/>
                <a:gd name="T17" fmla="*/ 18 h 986"/>
                <a:gd name="T18" fmla="*/ 15 w 299"/>
                <a:gd name="T19" fmla="*/ 12 h 986"/>
                <a:gd name="T20" fmla="*/ 17 w 299"/>
                <a:gd name="T21" fmla="*/ 7 h 986"/>
                <a:gd name="T22" fmla="*/ 24 w 299"/>
                <a:gd name="T23" fmla="*/ 7 h 986"/>
                <a:gd name="T24" fmla="*/ 21 w 299"/>
                <a:gd name="T25" fmla="*/ 0 h 986"/>
                <a:gd name="T26" fmla="*/ 37 w 299"/>
                <a:gd name="T27" fmla="*/ 7 h 986"/>
                <a:gd name="T28" fmla="*/ 38 w 299"/>
                <a:gd name="T29" fmla="*/ 61 h 986"/>
                <a:gd name="T30" fmla="*/ 33 w 299"/>
                <a:gd name="T31" fmla="*/ 62 h 986"/>
                <a:gd name="T32" fmla="*/ 25 w 299"/>
                <a:gd name="T33" fmla="*/ 75 h 986"/>
                <a:gd name="T34" fmla="*/ 23 w 299"/>
                <a:gd name="T35" fmla="*/ 90 h 986"/>
                <a:gd name="T36" fmla="*/ 24 w 299"/>
                <a:gd name="T37" fmla="*/ 100 h 986"/>
                <a:gd name="T38" fmla="*/ 29 w 299"/>
                <a:gd name="T39" fmla="*/ 112 h 986"/>
                <a:gd name="T40" fmla="*/ 37 w 299"/>
                <a:gd name="T41" fmla="*/ 115 h 986"/>
                <a:gd name="T42" fmla="*/ 36 w 299"/>
                <a:gd name="T43" fmla="*/ 124 h 986"/>
                <a:gd name="T44" fmla="*/ 15 w 299"/>
                <a:gd name="T45" fmla="*/ 120 h 986"/>
                <a:gd name="T46" fmla="*/ 0 w 299"/>
                <a:gd name="T47" fmla="*/ 118 h 986"/>
                <a:gd name="T48" fmla="*/ 1 w 299"/>
                <a:gd name="T49" fmla="*/ 65 h 986"/>
                <a:gd name="T50" fmla="*/ 1 w 299"/>
                <a:gd name="T51" fmla="*/ 65 h 9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99" h="986">
                  <a:moveTo>
                    <a:pt x="4" y="518"/>
                  </a:moveTo>
                  <a:lnTo>
                    <a:pt x="58" y="600"/>
                  </a:lnTo>
                  <a:lnTo>
                    <a:pt x="118" y="749"/>
                  </a:lnTo>
                  <a:lnTo>
                    <a:pt x="140" y="540"/>
                  </a:lnTo>
                  <a:lnTo>
                    <a:pt x="104" y="419"/>
                  </a:lnTo>
                  <a:lnTo>
                    <a:pt x="122" y="354"/>
                  </a:lnTo>
                  <a:lnTo>
                    <a:pt x="108" y="291"/>
                  </a:lnTo>
                  <a:lnTo>
                    <a:pt x="149" y="209"/>
                  </a:lnTo>
                  <a:lnTo>
                    <a:pt x="140" y="137"/>
                  </a:lnTo>
                  <a:lnTo>
                    <a:pt x="113" y="91"/>
                  </a:lnTo>
                  <a:lnTo>
                    <a:pt x="135" y="55"/>
                  </a:lnTo>
                  <a:lnTo>
                    <a:pt x="190" y="50"/>
                  </a:lnTo>
                  <a:lnTo>
                    <a:pt x="167" y="0"/>
                  </a:lnTo>
                  <a:lnTo>
                    <a:pt x="290" y="55"/>
                  </a:lnTo>
                  <a:lnTo>
                    <a:pt x="299" y="482"/>
                  </a:lnTo>
                  <a:lnTo>
                    <a:pt x="258" y="491"/>
                  </a:lnTo>
                  <a:lnTo>
                    <a:pt x="194" y="600"/>
                  </a:lnTo>
                  <a:lnTo>
                    <a:pt x="181" y="718"/>
                  </a:lnTo>
                  <a:lnTo>
                    <a:pt x="186" y="799"/>
                  </a:lnTo>
                  <a:lnTo>
                    <a:pt x="231" y="894"/>
                  </a:lnTo>
                  <a:lnTo>
                    <a:pt x="290" y="913"/>
                  </a:lnTo>
                  <a:lnTo>
                    <a:pt x="285" y="986"/>
                  </a:lnTo>
                  <a:lnTo>
                    <a:pt x="118" y="958"/>
                  </a:lnTo>
                  <a:lnTo>
                    <a:pt x="0" y="940"/>
                  </a:lnTo>
                  <a:lnTo>
                    <a:pt x="4" y="518"/>
                  </a:lnTo>
                  <a:close/>
                </a:path>
              </a:pathLst>
            </a:custGeom>
            <a:solidFill>
              <a:srgbClr val="B5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41" name="Freeform 116"/>
            <p:cNvSpPr>
              <a:spLocks/>
            </p:cNvSpPr>
            <p:nvPr/>
          </p:nvSpPr>
          <p:spPr bwMode="auto">
            <a:xfrm>
              <a:off x="824" y="1951"/>
              <a:ext cx="142" cy="114"/>
            </a:xfrm>
            <a:custGeom>
              <a:avLst/>
              <a:gdLst>
                <a:gd name="T0" fmla="*/ 2 w 285"/>
                <a:gd name="T1" fmla="*/ 5 h 227"/>
                <a:gd name="T2" fmla="*/ 14 w 285"/>
                <a:gd name="T3" fmla="*/ 0 h 227"/>
                <a:gd name="T4" fmla="*/ 35 w 285"/>
                <a:gd name="T5" fmla="*/ 9 h 227"/>
                <a:gd name="T6" fmla="*/ 0 w 285"/>
                <a:gd name="T7" fmla="*/ 29 h 227"/>
                <a:gd name="T8" fmla="*/ 2 w 285"/>
                <a:gd name="T9" fmla="*/ 5 h 227"/>
                <a:gd name="T10" fmla="*/ 2 w 285"/>
                <a:gd name="T11" fmla="*/ 5 h 2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27">
                  <a:moveTo>
                    <a:pt x="18" y="36"/>
                  </a:moveTo>
                  <a:lnTo>
                    <a:pt x="113" y="0"/>
                  </a:lnTo>
                  <a:lnTo>
                    <a:pt x="285" y="72"/>
                  </a:lnTo>
                  <a:lnTo>
                    <a:pt x="0" y="227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75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42" name="Freeform 117"/>
            <p:cNvSpPr>
              <a:spLocks/>
            </p:cNvSpPr>
            <p:nvPr/>
          </p:nvSpPr>
          <p:spPr bwMode="auto">
            <a:xfrm>
              <a:off x="858" y="1806"/>
              <a:ext cx="465" cy="195"/>
            </a:xfrm>
            <a:custGeom>
              <a:avLst/>
              <a:gdLst>
                <a:gd name="T0" fmla="*/ 0 w 930"/>
                <a:gd name="T1" fmla="*/ 9 h 389"/>
                <a:gd name="T2" fmla="*/ 6 w 930"/>
                <a:gd name="T3" fmla="*/ 20 h 389"/>
                <a:gd name="T4" fmla="*/ 22 w 930"/>
                <a:gd name="T5" fmla="*/ 25 h 389"/>
                <a:gd name="T6" fmla="*/ 42 w 930"/>
                <a:gd name="T7" fmla="*/ 30 h 389"/>
                <a:gd name="T8" fmla="*/ 58 w 930"/>
                <a:gd name="T9" fmla="*/ 37 h 389"/>
                <a:gd name="T10" fmla="*/ 66 w 930"/>
                <a:gd name="T11" fmla="*/ 37 h 389"/>
                <a:gd name="T12" fmla="*/ 67 w 930"/>
                <a:gd name="T13" fmla="*/ 48 h 389"/>
                <a:gd name="T14" fmla="*/ 74 w 930"/>
                <a:gd name="T15" fmla="*/ 49 h 389"/>
                <a:gd name="T16" fmla="*/ 101 w 930"/>
                <a:gd name="T17" fmla="*/ 37 h 389"/>
                <a:gd name="T18" fmla="*/ 117 w 930"/>
                <a:gd name="T19" fmla="*/ 0 h 389"/>
                <a:gd name="T20" fmla="*/ 66 w 930"/>
                <a:gd name="T21" fmla="*/ 25 h 389"/>
                <a:gd name="T22" fmla="*/ 16 w 930"/>
                <a:gd name="T23" fmla="*/ 9 h 389"/>
                <a:gd name="T24" fmla="*/ 0 w 930"/>
                <a:gd name="T25" fmla="*/ 9 h 389"/>
                <a:gd name="T26" fmla="*/ 0 w 930"/>
                <a:gd name="T27" fmla="*/ 9 h 3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30" h="389">
                  <a:moveTo>
                    <a:pt x="0" y="68"/>
                  </a:moveTo>
                  <a:lnTo>
                    <a:pt x="41" y="158"/>
                  </a:lnTo>
                  <a:lnTo>
                    <a:pt x="173" y="195"/>
                  </a:lnTo>
                  <a:lnTo>
                    <a:pt x="331" y="236"/>
                  </a:lnTo>
                  <a:lnTo>
                    <a:pt x="459" y="290"/>
                  </a:lnTo>
                  <a:lnTo>
                    <a:pt x="522" y="290"/>
                  </a:lnTo>
                  <a:lnTo>
                    <a:pt x="531" y="381"/>
                  </a:lnTo>
                  <a:lnTo>
                    <a:pt x="585" y="389"/>
                  </a:lnTo>
                  <a:lnTo>
                    <a:pt x="803" y="290"/>
                  </a:lnTo>
                  <a:lnTo>
                    <a:pt x="930" y="0"/>
                  </a:lnTo>
                  <a:lnTo>
                    <a:pt x="527" y="195"/>
                  </a:lnTo>
                  <a:lnTo>
                    <a:pt x="123" y="7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43" name="Freeform 118"/>
            <p:cNvSpPr>
              <a:spLocks/>
            </p:cNvSpPr>
            <p:nvPr/>
          </p:nvSpPr>
          <p:spPr bwMode="auto">
            <a:xfrm>
              <a:off x="1103" y="887"/>
              <a:ext cx="72" cy="82"/>
            </a:xfrm>
            <a:custGeom>
              <a:avLst/>
              <a:gdLst>
                <a:gd name="T0" fmla="*/ 15 w 145"/>
                <a:gd name="T1" fmla="*/ 21 h 163"/>
                <a:gd name="T2" fmla="*/ 18 w 145"/>
                <a:gd name="T3" fmla="*/ 3 h 163"/>
                <a:gd name="T4" fmla="*/ 8 w 145"/>
                <a:gd name="T5" fmla="*/ 0 h 163"/>
                <a:gd name="T6" fmla="*/ 0 w 145"/>
                <a:gd name="T7" fmla="*/ 3 h 163"/>
                <a:gd name="T8" fmla="*/ 1 w 145"/>
                <a:gd name="T9" fmla="*/ 20 h 163"/>
                <a:gd name="T10" fmla="*/ 9 w 145"/>
                <a:gd name="T11" fmla="*/ 20 h 163"/>
                <a:gd name="T12" fmla="*/ 15 w 145"/>
                <a:gd name="T13" fmla="*/ 21 h 163"/>
                <a:gd name="T14" fmla="*/ 15 w 145"/>
                <a:gd name="T15" fmla="*/ 21 h 1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5" h="163">
                  <a:moveTo>
                    <a:pt x="127" y="163"/>
                  </a:moveTo>
                  <a:lnTo>
                    <a:pt x="145" y="22"/>
                  </a:lnTo>
                  <a:lnTo>
                    <a:pt x="68" y="0"/>
                  </a:lnTo>
                  <a:lnTo>
                    <a:pt x="0" y="22"/>
                  </a:lnTo>
                  <a:lnTo>
                    <a:pt x="10" y="159"/>
                  </a:lnTo>
                  <a:lnTo>
                    <a:pt x="78" y="159"/>
                  </a:lnTo>
                  <a:lnTo>
                    <a:pt x="127" y="163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44" name="Freeform 119"/>
            <p:cNvSpPr>
              <a:spLocks/>
            </p:cNvSpPr>
            <p:nvPr/>
          </p:nvSpPr>
          <p:spPr bwMode="auto">
            <a:xfrm>
              <a:off x="971" y="1230"/>
              <a:ext cx="84" cy="179"/>
            </a:xfrm>
            <a:custGeom>
              <a:avLst/>
              <a:gdLst>
                <a:gd name="T0" fmla="*/ 17 w 167"/>
                <a:gd name="T1" fmla="*/ 0 h 358"/>
                <a:gd name="T2" fmla="*/ 13 w 167"/>
                <a:gd name="T3" fmla="*/ 4 h 358"/>
                <a:gd name="T4" fmla="*/ 8 w 167"/>
                <a:gd name="T5" fmla="*/ 11 h 358"/>
                <a:gd name="T6" fmla="*/ 2 w 167"/>
                <a:gd name="T7" fmla="*/ 12 h 358"/>
                <a:gd name="T8" fmla="*/ 0 w 167"/>
                <a:gd name="T9" fmla="*/ 16 h 358"/>
                <a:gd name="T10" fmla="*/ 6 w 167"/>
                <a:gd name="T11" fmla="*/ 17 h 358"/>
                <a:gd name="T12" fmla="*/ 6 w 167"/>
                <a:gd name="T13" fmla="*/ 26 h 358"/>
                <a:gd name="T14" fmla="*/ 0 w 167"/>
                <a:gd name="T15" fmla="*/ 27 h 358"/>
                <a:gd name="T16" fmla="*/ 0 w 167"/>
                <a:gd name="T17" fmla="*/ 36 h 358"/>
                <a:gd name="T18" fmla="*/ 4 w 167"/>
                <a:gd name="T19" fmla="*/ 45 h 358"/>
                <a:gd name="T20" fmla="*/ 17 w 167"/>
                <a:gd name="T21" fmla="*/ 45 h 358"/>
                <a:gd name="T22" fmla="*/ 21 w 167"/>
                <a:gd name="T23" fmla="*/ 4 h 358"/>
                <a:gd name="T24" fmla="*/ 17 w 167"/>
                <a:gd name="T25" fmla="*/ 0 h 358"/>
                <a:gd name="T26" fmla="*/ 17 w 167"/>
                <a:gd name="T27" fmla="*/ 0 h 35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7" h="358">
                  <a:moveTo>
                    <a:pt x="136" y="0"/>
                  </a:moveTo>
                  <a:lnTo>
                    <a:pt x="100" y="27"/>
                  </a:lnTo>
                  <a:lnTo>
                    <a:pt x="63" y="86"/>
                  </a:lnTo>
                  <a:lnTo>
                    <a:pt x="10" y="95"/>
                  </a:lnTo>
                  <a:lnTo>
                    <a:pt x="0" y="123"/>
                  </a:lnTo>
                  <a:lnTo>
                    <a:pt x="41" y="131"/>
                  </a:lnTo>
                  <a:lnTo>
                    <a:pt x="46" y="203"/>
                  </a:lnTo>
                  <a:lnTo>
                    <a:pt x="0" y="213"/>
                  </a:lnTo>
                  <a:lnTo>
                    <a:pt x="0" y="285"/>
                  </a:lnTo>
                  <a:lnTo>
                    <a:pt x="27" y="358"/>
                  </a:lnTo>
                  <a:lnTo>
                    <a:pt x="131" y="358"/>
                  </a:lnTo>
                  <a:lnTo>
                    <a:pt x="167" y="27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45" name="Freeform 120"/>
            <p:cNvSpPr>
              <a:spLocks/>
            </p:cNvSpPr>
            <p:nvPr/>
          </p:nvSpPr>
          <p:spPr bwMode="auto">
            <a:xfrm>
              <a:off x="1150" y="1207"/>
              <a:ext cx="132" cy="216"/>
            </a:xfrm>
            <a:custGeom>
              <a:avLst/>
              <a:gdLst>
                <a:gd name="T0" fmla="*/ 28 w 263"/>
                <a:gd name="T1" fmla="*/ 5 h 432"/>
                <a:gd name="T2" fmla="*/ 29 w 263"/>
                <a:gd name="T3" fmla="*/ 13 h 432"/>
                <a:gd name="T4" fmla="*/ 33 w 263"/>
                <a:gd name="T5" fmla="*/ 23 h 432"/>
                <a:gd name="T6" fmla="*/ 33 w 263"/>
                <a:gd name="T7" fmla="*/ 38 h 432"/>
                <a:gd name="T8" fmla="*/ 27 w 263"/>
                <a:gd name="T9" fmla="*/ 51 h 432"/>
                <a:gd name="T10" fmla="*/ 23 w 263"/>
                <a:gd name="T11" fmla="*/ 54 h 432"/>
                <a:gd name="T12" fmla="*/ 4 w 263"/>
                <a:gd name="T13" fmla="*/ 53 h 432"/>
                <a:gd name="T14" fmla="*/ 0 w 263"/>
                <a:gd name="T15" fmla="*/ 44 h 432"/>
                <a:gd name="T16" fmla="*/ 7 w 263"/>
                <a:gd name="T17" fmla="*/ 42 h 432"/>
                <a:gd name="T18" fmla="*/ 6 w 263"/>
                <a:gd name="T19" fmla="*/ 36 h 432"/>
                <a:gd name="T20" fmla="*/ 0 w 263"/>
                <a:gd name="T21" fmla="*/ 29 h 432"/>
                <a:gd name="T22" fmla="*/ 7 w 263"/>
                <a:gd name="T23" fmla="*/ 27 h 432"/>
                <a:gd name="T24" fmla="*/ 10 w 263"/>
                <a:gd name="T25" fmla="*/ 13 h 432"/>
                <a:gd name="T26" fmla="*/ 14 w 263"/>
                <a:gd name="T27" fmla="*/ 10 h 432"/>
                <a:gd name="T28" fmla="*/ 7 w 263"/>
                <a:gd name="T29" fmla="*/ 3 h 432"/>
                <a:gd name="T30" fmla="*/ 19 w 263"/>
                <a:gd name="T31" fmla="*/ 0 h 432"/>
                <a:gd name="T32" fmla="*/ 28 w 263"/>
                <a:gd name="T33" fmla="*/ 5 h 432"/>
                <a:gd name="T34" fmla="*/ 28 w 263"/>
                <a:gd name="T35" fmla="*/ 5 h 4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63" h="432">
                  <a:moveTo>
                    <a:pt x="218" y="37"/>
                  </a:moveTo>
                  <a:lnTo>
                    <a:pt x="232" y="100"/>
                  </a:lnTo>
                  <a:lnTo>
                    <a:pt x="263" y="177"/>
                  </a:lnTo>
                  <a:lnTo>
                    <a:pt x="263" y="300"/>
                  </a:lnTo>
                  <a:lnTo>
                    <a:pt x="209" y="404"/>
                  </a:lnTo>
                  <a:lnTo>
                    <a:pt x="178" y="432"/>
                  </a:lnTo>
                  <a:lnTo>
                    <a:pt x="28" y="422"/>
                  </a:lnTo>
                  <a:lnTo>
                    <a:pt x="0" y="350"/>
                  </a:lnTo>
                  <a:lnTo>
                    <a:pt x="55" y="336"/>
                  </a:lnTo>
                  <a:lnTo>
                    <a:pt x="46" y="282"/>
                  </a:lnTo>
                  <a:lnTo>
                    <a:pt x="0" y="232"/>
                  </a:lnTo>
                  <a:lnTo>
                    <a:pt x="50" y="210"/>
                  </a:lnTo>
                  <a:lnTo>
                    <a:pt x="77" y="104"/>
                  </a:lnTo>
                  <a:lnTo>
                    <a:pt x="109" y="73"/>
                  </a:lnTo>
                  <a:lnTo>
                    <a:pt x="55" y="19"/>
                  </a:lnTo>
                  <a:lnTo>
                    <a:pt x="145" y="0"/>
                  </a:lnTo>
                  <a:lnTo>
                    <a:pt x="218" y="37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46" name="Freeform 121"/>
            <p:cNvSpPr>
              <a:spLocks/>
            </p:cNvSpPr>
            <p:nvPr/>
          </p:nvSpPr>
          <p:spPr bwMode="auto">
            <a:xfrm>
              <a:off x="930" y="1477"/>
              <a:ext cx="327" cy="127"/>
            </a:xfrm>
            <a:custGeom>
              <a:avLst/>
              <a:gdLst>
                <a:gd name="T0" fmla="*/ 9 w 654"/>
                <a:gd name="T1" fmla="*/ 17 h 254"/>
                <a:gd name="T2" fmla="*/ 0 w 654"/>
                <a:gd name="T3" fmla="*/ 11 h 254"/>
                <a:gd name="T4" fmla="*/ 13 w 654"/>
                <a:gd name="T5" fmla="*/ 4 h 254"/>
                <a:gd name="T6" fmla="*/ 36 w 654"/>
                <a:gd name="T7" fmla="*/ 2 h 254"/>
                <a:gd name="T8" fmla="*/ 59 w 654"/>
                <a:gd name="T9" fmla="*/ 6 h 254"/>
                <a:gd name="T10" fmla="*/ 60 w 654"/>
                <a:gd name="T11" fmla="*/ 1 h 254"/>
                <a:gd name="T12" fmla="*/ 71 w 654"/>
                <a:gd name="T13" fmla="*/ 0 h 254"/>
                <a:gd name="T14" fmla="*/ 82 w 654"/>
                <a:gd name="T15" fmla="*/ 6 h 254"/>
                <a:gd name="T16" fmla="*/ 82 w 654"/>
                <a:gd name="T17" fmla="*/ 18 h 254"/>
                <a:gd name="T18" fmla="*/ 75 w 654"/>
                <a:gd name="T19" fmla="*/ 20 h 254"/>
                <a:gd name="T20" fmla="*/ 75 w 654"/>
                <a:gd name="T21" fmla="*/ 29 h 254"/>
                <a:gd name="T22" fmla="*/ 69 w 654"/>
                <a:gd name="T23" fmla="*/ 24 h 254"/>
                <a:gd name="T24" fmla="*/ 66 w 654"/>
                <a:gd name="T25" fmla="*/ 17 h 254"/>
                <a:gd name="T26" fmla="*/ 62 w 654"/>
                <a:gd name="T27" fmla="*/ 16 h 254"/>
                <a:gd name="T28" fmla="*/ 56 w 654"/>
                <a:gd name="T29" fmla="*/ 23 h 254"/>
                <a:gd name="T30" fmla="*/ 55 w 654"/>
                <a:gd name="T31" fmla="*/ 32 h 254"/>
                <a:gd name="T32" fmla="*/ 48 w 654"/>
                <a:gd name="T33" fmla="*/ 29 h 254"/>
                <a:gd name="T34" fmla="*/ 42 w 654"/>
                <a:gd name="T35" fmla="*/ 24 h 254"/>
                <a:gd name="T36" fmla="*/ 46 w 654"/>
                <a:gd name="T37" fmla="*/ 17 h 254"/>
                <a:gd name="T38" fmla="*/ 41 w 654"/>
                <a:gd name="T39" fmla="*/ 17 h 254"/>
                <a:gd name="T40" fmla="*/ 33 w 654"/>
                <a:gd name="T41" fmla="*/ 25 h 254"/>
                <a:gd name="T42" fmla="*/ 33 w 654"/>
                <a:gd name="T43" fmla="*/ 20 h 254"/>
                <a:gd name="T44" fmla="*/ 27 w 654"/>
                <a:gd name="T45" fmla="*/ 19 h 254"/>
                <a:gd name="T46" fmla="*/ 25 w 654"/>
                <a:gd name="T47" fmla="*/ 27 h 254"/>
                <a:gd name="T48" fmla="*/ 19 w 654"/>
                <a:gd name="T49" fmla="*/ 22 h 254"/>
                <a:gd name="T50" fmla="*/ 18 w 654"/>
                <a:gd name="T51" fmla="*/ 15 h 254"/>
                <a:gd name="T52" fmla="*/ 9 w 654"/>
                <a:gd name="T53" fmla="*/ 17 h 254"/>
                <a:gd name="T54" fmla="*/ 9 w 654"/>
                <a:gd name="T55" fmla="*/ 17 h 2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54" h="254">
                  <a:moveTo>
                    <a:pt x="65" y="131"/>
                  </a:moveTo>
                  <a:lnTo>
                    <a:pt x="0" y="87"/>
                  </a:lnTo>
                  <a:lnTo>
                    <a:pt x="104" y="27"/>
                  </a:lnTo>
                  <a:lnTo>
                    <a:pt x="287" y="10"/>
                  </a:lnTo>
                  <a:lnTo>
                    <a:pt x="472" y="46"/>
                  </a:lnTo>
                  <a:lnTo>
                    <a:pt x="476" y="5"/>
                  </a:lnTo>
                  <a:lnTo>
                    <a:pt x="568" y="0"/>
                  </a:lnTo>
                  <a:lnTo>
                    <a:pt x="654" y="41"/>
                  </a:lnTo>
                  <a:lnTo>
                    <a:pt x="649" y="141"/>
                  </a:lnTo>
                  <a:lnTo>
                    <a:pt x="599" y="155"/>
                  </a:lnTo>
                  <a:lnTo>
                    <a:pt x="594" y="232"/>
                  </a:lnTo>
                  <a:lnTo>
                    <a:pt x="549" y="191"/>
                  </a:lnTo>
                  <a:lnTo>
                    <a:pt x="527" y="136"/>
                  </a:lnTo>
                  <a:lnTo>
                    <a:pt x="490" y="128"/>
                  </a:lnTo>
                  <a:lnTo>
                    <a:pt x="445" y="177"/>
                  </a:lnTo>
                  <a:lnTo>
                    <a:pt x="440" y="254"/>
                  </a:lnTo>
                  <a:lnTo>
                    <a:pt x="377" y="227"/>
                  </a:lnTo>
                  <a:lnTo>
                    <a:pt x="336" y="191"/>
                  </a:lnTo>
                  <a:lnTo>
                    <a:pt x="368" y="136"/>
                  </a:lnTo>
                  <a:lnTo>
                    <a:pt x="327" y="136"/>
                  </a:lnTo>
                  <a:lnTo>
                    <a:pt x="263" y="196"/>
                  </a:lnTo>
                  <a:lnTo>
                    <a:pt x="263" y="160"/>
                  </a:lnTo>
                  <a:lnTo>
                    <a:pt x="213" y="145"/>
                  </a:lnTo>
                  <a:lnTo>
                    <a:pt x="196" y="209"/>
                  </a:lnTo>
                  <a:lnTo>
                    <a:pt x="145" y="172"/>
                  </a:lnTo>
                  <a:lnTo>
                    <a:pt x="137" y="114"/>
                  </a:lnTo>
                  <a:lnTo>
                    <a:pt x="65" y="131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47" name="Freeform 122"/>
            <p:cNvSpPr>
              <a:spLocks/>
            </p:cNvSpPr>
            <p:nvPr/>
          </p:nvSpPr>
          <p:spPr bwMode="auto">
            <a:xfrm>
              <a:off x="937" y="1652"/>
              <a:ext cx="111" cy="54"/>
            </a:xfrm>
            <a:custGeom>
              <a:avLst/>
              <a:gdLst>
                <a:gd name="T0" fmla="*/ 0 w 223"/>
                <a:gd name="T1" fmla="*/ 13 h 109"/>
                <a:gd name="T2" fmla="*/ 10 w 223"/>
                <a:gd name="T3" fmla="*/ 4 h 109"/>
                <a:gd name="T4" fmla="*/ 21 w 223"/>
                <a:gd name="T5" fmla="*/ 0 h 109"/>
                <a:gd name="T6" fmla="*/ 27 w 223"/>
                <a:gd name="T7" fmla="*/ 6 h 109"/>
                <a:gd name="T8" fmla="*/ 26 w 223"/>
                <a:gd name="T9" fmla="*/ 10 h 109"/>
                <a:gd name="T10" fmla="*/ 20 w 223"/>
                <a:gd name="T11" fmla="*/ 7 h 109"/>
                <a:gd name="T12" fmla="*/ 10 w 223"/>
                <a:gd name="T13" fmla="*/ 9 h 109"/>
                <a:gd name="T14" fmla="*/ 0 w 223"/>
                <a:gd name="T15" fmla="*/ 13 h 109"/>
                <a:gd name="T16" fmla="*/ 0 w 223"/>
                <a:gd name="T17" fmla="*/ 13 h 1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3" h="109">
                  <a:moveTo>
                    <a:pt x="0" y="109"/>
                  </a:moveTo>
                  <a:lnTo>
                    <a:pt x="86" y="32"/>
                  </a:lnTo>
                  <a:lnTo>
                    <a:pt x="172" y="0"/>
                  </a:lnTo>
                  <a:lnTo>
                    <a:pt x="223" y="54"/>
                  </a:lnTo>
                  <a:lnTo>
                    <a:pt x="213" y="87"/>
                  </a:lnTo>
                  <a:lnTo>
                    <a:pt x="163" y="59"/>
                  </a:lnTo>
                  <a:lnTo>
                    <a:pt x="82" y="73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48" name="Freeform 123"/>
            <p:cNvSpPr>
              <a:spLocks/>
            </p:cNvSpPr>
            <p:nvPr/>
          </p:nvSpPr>
          <p:spPr bwMode="auto">
            <a:xfrm>
              <a:off x="1110" y="1693"/>
              <a:ext cx="158" cy="113"/>
            </a:xfrm>
            <a:custGeom>
              <a:avLst/>
              <a:gdLst>
                <a:gd name="T0" fmla="*/ 0 w 317"/>
                <a:gd name="T1" fmla="*/ 26 h 227"/>
                <a:gd name="T2" fmla="*/ 14 w 317"/>
                <a:gd name="T3" fmla="*/ 18 h 227"/>
                <a:gd name="T4" fmla="*/ 20 w 317"/>
                <a:gd name="T5" fmla="*/ 10 h 227"/>
                <a:gd name="T6" fmla="*/ 27 w 317"/>
                <a:gd name="T7" fmla="*/ 4 h 227"/>
                <a:gd name="T8" fmla="*/ 22 w 317"/>
                <a:gd name="T9" fmla="*/ 2 h 227"/>
                <a:gd name="T10" fmla="*/ 32 w 317"/>
                <a:gd name="T11" fmla="*/ 0 h 227"/>
                <a:gd name="T12" fmla="*/ 37 w 317"/>
                <a:gd name="T13" fmla="*/ 0 h 227"/>
                <a:gd name="T14" fmla="*/ 39 w 317"/>
                <a:gd name="T15" fmla="*/ 6 h 227"/>
                <a:gd name="T16" fmla="*/ 32 w 317"/>
                <a:gd name="T17" fmla="*/ 5 h 227"/>
                <a:gd name="T18" fmla="*/ 25 w 317"/>
                <a:gd name="T19" fmla="*/ 10 h 227"/>
                <a:gd name="T20" fmla="*/ 17 w 317"/>
                <a:gd name="T21" fmla="*/ 19 h 227"/>
                <a:gd name="T22" fmla="*/ 12 w 317"/>
                <a:gd name="T23" fmla="*/ 25 h 227"/>
                <a:gd name="T24" fmla="*/ 5 w 317"/>
                <a:gd name="T25" fmla="*/ 28 h 227"/>
                <a:gd name="T26" fmla="*/ 0 w 317"/>
                <a:gd name="T27" fmla="*/ 26 h 227"/>
                <a:gd name="T28" fmla="*/ 0 w 317"/>
                <a:gd name="T29" fmla="*/ 26 h 2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17" h="227">
                  <a:moveTo>
                    <a:pt x="0" y="213"/>
                  </a:moveTo>
                  <a:lnTo>
                    <a:pt x="117" y="145"/>
                  </a:lnTo>
                  <a:lnTo>
                    <a:pt x="163" y="85"/>
                  </a:lnTo>
                  <a:lnTo>
                    <a:pt x="221" y="36"/>
                  </a:lnTo>
                  <a:lnTo>
                    <a:pt x="182" y="17"/>
                  </a:lnTo>
                  <a:lnTo>
                    <a:pt x="259" y="0"/>
                  </a:lnTo>
                  <a:lnTo>
                    <a:pt x="303" y="5"/>
                  </a:lnTo>
                  <a:lnTo>
                    <a:pt x="317" y="49"/>
                  </a:lnTo>
                  <a:lnTo>
                    <a:pt x="259" y="44"/>
                  </a:lnTo>
                  <a:lnTo>
                    <a:pt x="204" y="82"/>
                  </a:lnTo>
                  <a:lnTo>
                    <a:pt x="141" y="154"/>
                  </a:lnTo>
                  <a:lnTo>
                    <a:pt x="100" y="203"/>
                  </a:lnTo>
                  <a:lnTo>
                    <a:pt x="45" y="227"/>
                  </a:lnTo>
                  <a:lnTo>
                    <a:pt x="0" y="213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49" name="Freeform 124"/>
            <p:cNvSpPr>
              <a:spLocks/>
            </p:cNvSpPr>
            <p:nvPr/>
          </p:nvSpPr>
          <p:spPr bwMode="auto">
            <a:xfrm>
              <a:off x="702" y="1732"/>
              <a:ext cx="668" cy="181"/>
            </a:xfrm>
            <a:custGeom>
              <a:avLst/>
              <a:gdLst>
                <a:gd name="T0" fmla="*/ 7 w 1337"/>
                <a:gd name="T1" fmla="*/ 17 h 363"/>
                <a:gd name="T2" fmla="*/ 0 w 1337"/>
                <a:gd name="T3" fmla="*/ 15 h 363"/>
                <a:gd name="T4" fmla="*/ 5 w 1337"/>
                <a:gd name="T5" fmla="*/ 6 h 363"/>
                <a:gd name="T6" fmla="*/ 86 w 1337"/>
                <a:gd name="T7" fmla="*/ 26 h 363"/>
                <a:gd name="T8" fmla="*/ 102 w 1337"/>
                <a:gd name="T9" fmla="*/ 32 h 363"/>
                <a:gd name="T10" fmla="*/ 145 w 1337"/>
                <a:gd name="T11" fmla="*/ 13 h 363"/>
                <a:gd name="T12" fmla="*/ 136 w 1337"/>
                <a:gd name="T13" fmla="*/ 9 h 363"/>
                <a:gd name="T14" fmla="*/ 130 w 1337"/>
                <a:gd name="T15" fmla="*/ 6 h 363"/>
                <a:gd name="T16" fmla="*/ 141 w 1337"/>
                <a:gd name="T17" fmla="*/ 0 h 363"/>
                <a:gd name="T18" fmla="*/ 150 w 1337"/>
                <a:gd name="T19" fmla="*/ 0 h 363"/>
                <a:gd name="T20" fmla="*/ 146 w 1337"/>
                <a:gd name="T21" fmla="*/ 5 h 363"/>
                <a:gd name="T22" fmla="*/ 157 w 1337"/>
                <a:gd name="T23" fmla="*/ 8 h 363"/>
                <a:gd name="T24" fmla="*/ 167 w 1337"/>
                <a:gd name="T25" fmla="*/ 5 h 363"/>
                <a:gd name="T26" fmla="*/ 165 w 1337"/>
                <a:gd name="T27" fmla="*/ 13 h 363"/>
                <a:gd name="T28" fmla="*/ 99 w 1337"/>
                <a:gd name="T29" fmla="*/ 45 h 363"/>
                <a:gd name="T30" fmla="*/ 50 w 1337"/>
                <a:gd name="T31" fmla="*/ 26 h 363"/>
                <a:gd name="T32" fmla="*/ 24 w 1337"/>
                <a:gd name="T33" fmla="*/ 22 h 363"/>
                <a:gd name="T34" fmla="*/ 7 w 1337"/>
                <a:gd name="T35" fmla="*/ 17 h 363"/>
                <a:gd name="T36" fmla="*/ 7 w 1337"/>
                <a:gd name="T37" fmla="*/ 17 h 3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37" h="363">
                  <a:moveTo>
                    <a:pt x="59" y="140"/>
                  </a:moveTo>
                  <a:lnTo>
                    <a:pt x="0" y="122"/>
                  </a:lnTo>
                  <a:lnTo>
                    <a:pt x="46" y="49"/>
                  </a:lnTo>
                  <a:lnTo>
                    <a:pt x="689" y="213"/>
                  </a:lnTo>
                  <a:lnTo>
                    <a:pt x="820" y="263"/>
                  </a:lnTo>
                  <a:lnTo>
                    <a:pt x="1165" y="104"/>
                  </a:lnTo>
                  <a:lnTo>
                    <a:pt x="1092" y="73"/>
                  </a:lnTo>
                  <a:lnTo>
                    <a:pt x="1042" y="49"/>
                  </a:lnTo>
                  <a:lnTo>
                    <a:pt x="1129" y="0"/>
                  </a:lnTo>
                  <a:lnTo>
                    <a:pt x="1206" y="5"/>
                  </a:lnTo>
                  <a:lnTo>
                    <a:pt x="1174" y="45"/>
                  </a:lnTo>
                  <a:lnTo>
                    <a:pt x="1256" y="68"/>
                  </a:lnTo>
                  <a:lnTo>
                    <a:pt x="1337" y="41"/>
                  </a:lnTo>
                  <a:lnTo>
                    <a:pt x="1324" y="104"/>
                  </a:lnTo>
                  <a:lnTo>
                    <a:pt x="798" y="363"/>
                  </a:lnTo>
                  <a:lnTo>
                    <a:pt x="404" y="213"/>
                  </a:lnTo>
                  <a:lnTo>
                    <a:pt x="195" y="181"/>
                  </a:lnTo>
                  <a:lnTo>
                    <a:pt x="59" y="14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50" name="Freeform 125"/>
            <p:cNvSpPr>
              <a:spLocks/>
            </p:cNvSpPr>
            <p:nvPr/>
          </p:nvSpPr>
          <p:spPr bwMode="auto">
            <a:xfrm>
              <a:off x="1017" y="1699"/>
              <a:ext cx="58" cy="28"/>
            </a:xfrm>
            <a:custGeom>
              <a:avLst/>
              <a:gdLst>
                <a:gd name="T0" fmla="*/ 0 w 117"/>
                <a:gd name="T1" fmla="*/ 6 h 55"/>
                <a:gd name="T2" fmla="*/ 10 w 117"/>
                <a:gd name="T3" fmla="*/ 0 h 55"/>
                <a:gd name="T4" fmla="*/ 14 w 117"/>
                <a:gd name="T5" fmla="*/ 7 h 55"/>
                <a:gd name="T6" fmla="*/ 0 w 117"/>
                <a:gd name="T7" fmla="*/ 6 h 55"/>
                <a:gd name="T8" fmla="*/ 0 w 117"/>
                <a:gd name="T9" fmla="*/ 6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" h="55">
                  <a:moveTo>
                    <a:pt x="0" y="41"/>
                  </a:moveTo>
                  <a:lnTo>
                    <a:pt x="86" y="0"/>
                  </a:lnTo>
                  <a:lnTo>
                    <a:pt x="117" y="55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51" name="Freeform 126"/>
            <p:cNvSpPr>
              <a:spLocks/>
            </p:cNvSpPr>
            <p:nvPr/>
          </p:nvSpPr>
          <p:spPr bwMode="auto">
            <a:xfrm>
              <a:off x="955" y="1727"/>
              <a:ext cx="150" cy="65"/>
            </a:xfrm>
            <a:custGeom>
              <a:avLst/>
              <a:gdLst>
                <a:gd name="T0" fmla="*/ 0 w 299"/>
                <a:gd name="T1" fmla="*/ 4 h 131"/>
                <a:gd name="T2" fmla="*/ 10 w 299"/>
                <a:gd name="T3" fmla="*/ 0 h 131"/>
                <a:gd name="T4" fmla="*/ 38 w 299"/>
                <a:gd name="T5" fmla="*/ 5 h 131"/>
                <a:gd name="T6" fmla="*/ 29 w 299"/>
                <a:gd name="T7" fmla="*/ 8 h 131"/>
                <a:gd name="T8" fmla="*/ 27 w 299"/>
                <a:gd name="T9" fmla="*/ 15 h 131"/>
                <a:gd name="T10" fmla="*/ 15 w 299"/>
                <a:gd name="T11" fmla="*/ 16 h 131"/>
                <a:gd name="T12" fmla="*/ 0 w 299"/>
                <a:gd name="T13" fmla="*/ 4 h 131"/>
                <a:gd name="T14" fmla="*/ 0 w 299"/>
                <a:gd name="T15" fmla="*/ 4 h 1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9" h="131">
                  <a:moveTo>
                    <a:pt x="0" y="36"/>
                  </a:moveTo>
                  <a:lnTo>
                    <a:pt x="77" y="0"/>
                  </a:lnTo>
                  <a:lnTo>
                    <a:pt x="299" y="45"/>
                  </a:lnTo>
                  <a:lnTo>
                    <a:pt x="231" y="68"/>
                  </a:lnTo>
                  <a:lnTo>
                    <a:pt x="212" y="123"/>
                  </a:lnTo>
                  <a:lnTo>
                    <a:pt x="118" y="131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52" name="Freeform 127"/>
            <p:cNvSpPr>
              <a:spLocks/>
            </p:cNvSpPr>
            <p:nvPr/>
          </p:nvSpPr>
          <p:spPr bwMode="auto">
            <a:xfrm>
              <a:off x="1209" y="1257"/>
              <a:ext cx="86" cy="157"/>
            </a:xfrm>
            <a:custGeom>
              <a:avLst/>
              <a:gdLst>
                <a:gd name="T0" fmla="*/ 11 w 172"/>
                <a:gd name="T1" fmla="*/ 1 h 313"/>
                <a:gd name="T2" fmla="*/ 6 w 172"/>
                <a:gd name="T3" fmla="*/ 4 h 313"/>
                <a:gd name="T4" fmla="*/ 2 w 172"/>
                <a:gd name="T5" fmla="*/ 14 h 313"/>
                <a:gd name="T6" fmla="*/ 0 w 172"/>
                <a:gd name="T7" fmla="*/ 27 h 313"/>
                <a:gd name="T8" fmla="*/ 3 w 172"/>
                <a:gd name="T9" fmla="*/ 34 h 313"/>
                <a:gd name="T10" fmla="*/ 7 w 172"/>
                <a:gd name="T11" fmla="*/ 40 h 313"/>
                <a:gd name="T12" fmla="*/ 15 w 172"/>
                <a:gd name="T13" fmla="*/ 35 h 313"/>
                <a:gd name="T14" fmla="*/ 22 w 172"/>
                <a:gd name="T15" fmla="*/ 19 h 313"/>
                <a:gd name="T16" fmla="*/ 19 w 172"/>
                <a:gd name="T17" fmla="*/ 3 h 313"/>
                <a:gd name="T18" fmla="*/ 15 w 172"/>
                <a:gd name="T19" fmla="*/ 0 h 313"/>
                <a:gd name="T20" fmla="*/ 11 w 172"/>
                <a:gd name="T21" fmla="*/ 1 h 313"/>
                <a:gd name="T22" fmla="*/ 11 w 172"/>
                <a:gd name="T23" fmla="*/ 1 h 3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2" h="313">
                  <a:moveTo>
                    <a:pt x="87" y="4"/>
                  </a:moveTo>
                  <a:lnTo>
                    <a:pt x="41" y="32"/>
                  </a:lnTo>
                  <a:lnTo>
                    <a:pt x="10" y="110"/>
                  </a:lnTo>
                  <a:lnTo>
                    <a:pt x="0" y="209"/>
                  </a:lnTo>
                  <a:lnTo>
                    <a:pt x="22" y="272"/>
                  </a:lnTo>
                  <a:lnTo>
                    <a:pt x="50" y="313"/>
                  </a:lnTo>
                  <a:lnTo>
                    <a:pt x="114" y="277"/>
                  </a:lnTo>
                  <a:lnTo>
                    <a:pt x="172" y="146"/>
                  </a:lnTo>
                  <a:lnTo>
                    <a:pt x="145" y="18"/>
                  </a:lnTo>
                  <a:lnTo>
                    <a:pt x="114" y="0"/>
                  </a:lnTo>
                  <a:lnTo>
                    <a:pt x="87" y="4"/>
                  </a:lnTo>
                  <a:close/>
                </a:path>
              </a:pathLst>
            </a:custGeom>
            <a:solidFill>
              <a:srgbClr val="7A7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53" name="Freeform 128"/>
            <p:cNvSpPr>
              <a:spLocks/>
            </p:cNvSpPr>
            <p:nvPr/>
          </p:nvSpPr>
          <p:spPr bwMode="auto">
            <a:xfrm>
              <a:off x="1010" y="1246"/>
              <a:ext cx="34" cy="163"/>
            </a:xfrm>
            <a:custGeom>
              <a:avLst/>
              <a:gdLst>
                <a:gd name="T0" fmla="*/ 9 w 68"/>
                <a:gd name="T1" fmla="*/ 0 h 327"/>
                <a:gd name="T2" fmla="*/ 3 w 68"/>
                <a:gd name="T3" fmla="*/ 8 h 327"/>
                <a:gd name="T4" fmla="*/ 0 w 68"/>
                <a:gd name="T5" fmla="*/ 20 h 327"/>
                <a:gd name="T6" fmla="*/ 3 w 68"/>
                <a:gd name="T7" fmla="*/ 36 h 327"/>
                <a:gd name="T8" fmla="*/ 7 w 68"/>
                <a:gd name="T9" fmla="*/ 40 h 327"/>
                <a:gd name="T10" fmla="*/ 9 w 68"/>
                <a:gd name="T11" fmla="*/ 0 h 327"/>
                <a:gd name="T12" fmla="*/ 9 w 68"/>
                <a:gd name="T13" fmla="*/ 0 h 3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8" h="327">
                  <a:moveTo>
                    <a:pt x="68" y="0"/>
                  </a:moveTo>
                  <a:lnTo>
                    <a:pt x="23" y="64"/>
                  </a:lnTo>
                  <a:lnTo>
                    <a:pt x="0" y="160"/>
                  </a:lnTo>
                  <a:lnTo>
                    <a:pt x="23" y="290"/>
                  </a:lnTo>
                  <a:lnTo>
                    <a:pt x="54" y="327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7A7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54" name="Freeform 129"/>
            <p:cNvSpPr>
              <a:spLocks/>
            </p:cNvSpPr>
            <p:nvPr/>
          </p:nvSpPr>
          <p:spPr bwMode="auto">
            <a:xfrm>
              <a:off x="1121" y="1752"/>
              <a:ext cx="249" cy="152"/>
            </a:xfrm>
            <a:custGeom>
              <a:avLst/>
              <a:gdLst>
                <a:gd name="T0" fmla="*/ 0 w 498"/>
                <a:gd name="T1" fmla="*/ 38 h 304"/>
                <a:gd name="T2" fmla="*/ 2 w 498"/>
                <a:gd name="T3" fmla="*/ 29 h 304"/>
                <a:gd name="T4" fmla="*/ 63 w 498"/>
                <a:gd name="T5" fmla="*/ 0 h 304"/>
                <a:gd name="T6" fmla="*/ 61 w 498"/>
                <a:gd name="T7" fmla="*/ 8 h 304"/>
                <a:gd name="T8" fmla="*/ 20 w 498"/>
                <a:gd name="T9" fmla="*/ 29 h 304"/>
                <a:gd name="T10" fmla="*/ 0 w 498"/>
                <a:gd name="T11" fmla="*/ 38 h 304"/>
                <a:gd name="T12" fmla="*/ 0 w 498"/>
                <a:gd name="T13" fmla="*/ 38 h 3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8" h="304">
                  <a:moveTo>
                    <a:pt x="0" y="304"/>
                  </a:moveTo>
                  <a:lnTo>
                    <a:pt x="14" y="227"/>
                  </a:lnTo>
                  <a:lnTo>
                    <a:pt x="498" y="0"/>
                  </a:lnTo>
                  <a:lnTo>
                    <a:pt x="485" y="63"/>
                  </a:lnTo>
                  <a:lnTo>
                    <a:pt x="159" y="227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7A7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55" name="Freeform 130"/>
            <p:cNvSpPr>
              <a:spLocks/>
            </p:cNvSpPr>
            <p:nvPr/>
          </p:nvSpPr>
          <p:spPr bwMode="auto">
            <a:xfrm>
              <a:off x="1116" y="901"/>
              <a:ext cx="54" cy="68"/>
            </a:xfrm>
            <a:custGeom>
              <a:avLst/>
              <a:gdLst>
                <a:gd name="T0" fmla="*/ 1 w 109"/>
                <a:gd name="T1" fmla="*/ 16 h 136"/>
                <a:gd name="T2" fmla="*/ 1 w 109"/>
                <a:gd name="T3" fmla="*/ 6 h 136"/>
                <a:gd name="T4" fmla="*/ 0 w 109"/>
                <a:gd name="T5" fmla="*/ 1 h 136"/>
                <a:gd name="T6" fmla="*/ 7 w 109"/>
                <a:gd name="T7" fmla="*/ 0 h 136"/>
                <a:gd name="T8" fmla="*/ 12 w 109"/>
                <a:gd name="T9" fmla="*/ 2 h 136"/>
                <a:gd name="T10" fmla="*/ 13 w 109"/>
                <a:gd name="T11" fmla="*/ 6 h 136"/>
                <a:gd name="T12" fmla="*/ 12 w 109"/>
                <a:gd name="T13" fmla="*/ 17 h 136"/>
                <a:gd name="T14" fmla="*/ 1 w 109"/>
                <a:gd name="T15" fmla="*/ 16 h 136"/>
                <a:gd name="T16" fmla="*/ 1 w 109"/>
                <a:gd name="T17" fmla="*/ 16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9" h="136">
                  <a:moveTo>
                    <a:pt x="10" y="127"/>
                  </a:moveTo>
                  <a:lnTo>
                    <a:pt x="14" y="45"/>
                  </a:lnTo>
                  <a:lnTo>
                    <a:pt x="0" y="4"/>
                  </a:lnTo>
                  <a:lnTo>
                    <a:pt x="59" y="0"/>
                  </a:lnTo>
                  <a:lnTo>
                    <a:pt x="96" y="14"/>
                  </a:lnTo>
                  <a:lnTo>
                    <a:pt x="109" y="41"/>
                  </a:lnTo>
                  <a:lnTo>
                    <a:pt x="100" y="136"/>
                  </a:lnTo>
                  <a:lnTo>
                    <a:pt x="10" y="127"/>
                  </a:lnTo>
                  <a:close/>
                </a:path>
              </a:pathLst>
            </a:custGeom>
            <a:solidFill>
              <a:srgbClr val="7A7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56" name="Freeform 131"/>
            <p:cNvSpPr>
              <a:spLocks/>
            </p:cNvSpPr>
            <p:nvPr/>
          </p:nvSpPr>
          <p:spPr bwMode="auto">
            <a:xfrm>
              <a:off x="1121" y="1024"/>
              <a:ext cx="59" cy="247"/>
            </a:xfrm>
            <a:custGeom>
              <a:avLst/>
              <a:gdLst>
                <a:gd name="T0" fmla="*/ 7 w 118"/>
                <a:gd name="T1" fmla="*/ 0 h 495"/>
                <a:gd name="T2" fmla="*/ 14 w 118"/>
                <a:gd name="T3" fmla="*/ 1 h 495"/>
                <a:gd name="T4" fmla="*/ 15 w 118"/>
                <a:gd name="T5" fmla="*/ 11 h 495"/>
                <a:gd name="T6" fmla="*/ 13 w 118"/>
                <a:gd name="T7" fmla="*/ 19 h 495"/>
                <a:gd name="T8" fmla="*/ 11 w 118"/>
                <a:gd name="T9" fmla="*/ 29 h 495"/>
                <a:gd name="T10" fmla="*/ 15 w 118"/>
                <a:gd name="T11" fmla="*/ 48 h 495"/>
                <a:gd name="T12" fmla="*/ 7 w 118"/>
                <a:gd name="T13" fmla="*/ 61 h 495"/>
                <a:gd name="T14" fmla="*/ 0 w 118"/>
                <a:gd name="T15" fmla="*/ 43 h 495"/>
                <a:gd name="T16" fmla="*/ 5 w 118"/>
                <a:gd name="T17" fmla="*/ 29 h 495"/>
                <a:gd name="T18" fmla="*/ 3 w 118"/>
                <a:gd name="T19" fmla="*/ 23 h 495"/>
                <a:gd name="T20" fmla="*/ 9 w 118"/>
                <a:gd name="T21" fmla="*/ 13 h 495"/>
                <a:gd name="T22" fmla="*/ 5 w 118"/>
                <a:gd name="T23" fmla="*/ 8 h 495"/>
                <a:gd name="T24" fmla="*/ 8 w 118"/>
                <a:gd name="T25" fmla="*/ 5 h 495"/>
                <a:gd name="T26" fmla="*/ 3 w 118"/>
                <a:gd name="T27" fmla="*/ 1 h 495"/>
                <a:gd name="T28" fmla="*/ 7 w 118"/>
                <a:gd name="T29" fmla="*/ 0 h 495"/>
                <a:gd name="T30" fmla="*/ 7 w 118"/>
                <a:gd name="T31" fmla="*/ 0 h 49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8" h="495">
                  <a:moveTo>
                    <a:pt x="49" y="0"/>
                  </a:moveTo>
                  <a:lnTo>
                    <a:pt x="108" y="8"/>
                  </a:lnTo>
                  <a:lnTo>
                    <a:pt x="118" y="95"/>
                  </a:lnTo>
                  <a:lnTo>
                    <a:pt x="104" y="159"/>
                  </a:lnTo>
                  <a:lnTo>
                    <a:pt x="81" y="235"/>
                  </a:lnTo>
                  <a:lnTo>
                    <a:pt x="113" y="386"/>
                  </a:lnTo>
                  <a:lnTo>
                    <a:pt x="49" y="495"/>
                  </a:lnTo>
                  <a:lnTo>
                    <a:pt x="0" y="349"/>
                  </a:lnTo>
                  <a:lnTo>
                    <a:pt x="36" y="235"/>
                  </a:lnTo>
                  <a:lnTo>
                    <a:pt x="18" y="191"/>
                  </a:lnTo>
                  <a:lnTo>
                    <a:pt x="67" y="109"/>
                  </a:lnTo>
                  <a:lnTo>
                    <a:pt x="36" y="68"/>
                  </a:lnTo>
                  <a:lnTo>
                    <a:pt x="58" y="41"/>
                  </a:lnTo>
                  <a:lnTo>
                    <a:pt x="18" y="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75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57" name="Freeform 132"/>
            <p:cNvSpPr>
              <a:spLocks/>
            </p:cNvSpPr>
            <p:nvPr/>
          </p:nvSpPr>
          <p:spPr bwMode="auto">
            <a:xfrm>
              <a:off x="1137" y="1370"/>
              <a:ext cx="56" cy="94"/>
            </a:xfrm>
            <a:custGeom>
              <a:avLst/>
              <a:gdLst>
                <a:gd name="T0" fmla="*/ 1 w 114"/>
                <a:gd name="T1" fmla="*/ 0 h 187"/>
                <a:gd name="T2" fmla="*/ 0 w 114"/>
                <a:gd name="T3" fmla="*/ 23 h 187"/>
                <a:gd name="T4" fmla="*/ 13 w 114"/>
                <a:gd name="T5" fmla="*/ 24 h 187"/>
                <a:gd name="T6" fmla="*/ 14 w 114"/>
                <a:gd name="T7" fmla="*/ 15 h 187"/>
                <a:gd name="T8" fmla="*/ 6 w 114"/>
                <a:gd name="T9" fmla="*/ 12 h 187"/>
                <a:gd name="T10" fmla="*/ 1 w 114"/>
                <a:gd name="T11" fmla="*/ 0 h 187"/>
                <a:gd name="T12" fmla="*/ 1 w 114"/>
                <a:gd name="T13" fmla="*/ 0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4" h="187">
                  <a:moveTo>
                    <a:pt x="10" y="0"/>
                  </a:moveTo>
                  <a:lnTo>
                    <a:pt x="0" y="177"/>
                  </a:lnTo>
                  <a:lnTo>
                    <a:pt x="109" y="187"/>
                  </a:lnTo>
                  <a:lnTo>
                    <a:pt x="114" y="114"/>
                  </a:lnTo>
                  <a:lnTo>
                    <a:pt x="55" y="9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5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58" name="Freeform 133"/>
            <p:cNvSpPr>
              <a:spLocks/>
            </p:cNvSpPr>
            <p:nvPr/>
          </p:nvSpPr>
          <p:spPr bwMode="auto">
            <a:xfrm>
              <a:off x="1275" y="1330"/>
              <a:ext cx="102" cy="176"/>
            </a:xfrm>
            <a:custGeom>
              <a:avLst/>
              <a:gdLst>
                <a:gd name="T0" fmla="*/ 0 w 204"/>
                <a:gd name="T1" fmla="*/ 14 h 353"/>
                <a:gd name="T2" fmla="*/ 8 w 204"/>
                <a:gd name="T3" fmla="*/ 23 h 353"/>
                <a:gd name="T4" fmla="*/ 10 w 204"/>
                <a:gd name="T5" fmla="*/ 31 h 353"/>
                <a:gd name="T6" fmla="*/ 26 w 204"/>
                <a:gd name="T7" fmla="*/ 44 h 353"/>
                <a:gd name="T8" fmla="*/ 23 w 204"/>
                <a:gd name="T9" fmla="*/ 24 h 353"/>
                <a:gd name="T10" fmla="*/ 13 w 204"/>
                <a:gd name="T11" fmla="*/ 7 h 353"/>
                <a:gd name="T12" fmla="*/ 5 w 204"/>
                <a:gd name="T13" fmla="*/ 0 h 353"/>
                <a:gd name="T14" fmla="*/ 0 w 204"/>
                <a:gd name="T15" fmla="*/ 14 h 353"/>
                <a:gd name="T16" fmla="*/ 0 w 204"/>
                <a:gd name="T17" fmla="*/ 14 h 3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4" h="353">
                  <a:moveTo>
                    <a:pt x="0" y="118"/>
                  </a:moveTo>
                  <a:lnTo>
                    <a:pt x="63" y="190"/>
                  </a:lnTo>
                  <a:lnTo>
                    <a:pt x="78" y="249"/>
                  </a:lnTo>
                  <a:lnTo>
                    <a:pt x="204" y="353"/>
                  </a:lnTo>
                  <a:lnTo>
                    <a:pt x="177" y="199"/>
                  </a:lnTo>
                  <a:lnTo>
                    <a:pt x="104" y="58"/>
                  </a:lnTo>
                  <a:lnTo>
                    <a:pt x="40" y="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75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59" name="Freeform 134"/>
            <p:cNvSpPr>
              <a:spLocks/>
            </p:cNvSpPr>
            <p:nvPr/>
          </p:nvSpPr>
          <p:spPr bwMode="auto">
            <a:xfrm>
              <a:off x="1259" y="1940"/>
              <a:ext cx="199" cy="241"/>
            </a:xfrm>
            <a:custGeom>
              <a:avLst/>
              <a:gdLst>
                <a:gd name="T0" fmla="*/ 50 w 398"/>
                <a:gd name="T1" fmla="*/ 0 h 480"/>
                <a:gd name="T2" fmla="*/ 42 w 398"/>
                <a:gd name="T3" fmla="*/ 13 h 480"/>
                <a:gd name="T4" fmla="*/ 24 w 398"/>
                <a:gd name="T5" fmla="*/ 26 h 480"/>
                <a:gd name="T6" fmla="*/ 9 w 398"/>
                <a:gd name="T7" fmla="*/ 36 h 480"/>
                <a:gd name="T8" fmla="*/ 2 w 398"/>
                <a:gd name="T9" fmla="*/ 44 h 480"/>
                <a:gd name="T10" fmla="*/ 0 w 398"/>
                <a:gd name="T11" fmla="*/ 61 h 480"/>
                <a:gd name="T12" fmla="*/ 15 w 398"/>
                <a:gd name="T13" fmla="*/ 51 h 480"/>
                <a:gd name="T14" fmla="*/ 40 w 398"/>
                <a:gd name="T15" fmla="*/ 36 h 480"/>
                <a:gd name="T16" fmla="*/ 50 w 398"/>
                <a:gd name="T17" fmla="*/ 25 h 480"/>
                <a:gd name="T18" fmla="*/ 50 w 398"/>
                <a:gd name="T19" fmla="*/ 0 h 480"/>
                <a:gd name="T20" fmla="*/ 50 w 398"/>
                <a:gd name="T21" fmla="*/ 0 h 4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8" h="480">
                  <a:moveTo>
                    <a:pt x="395" y="0"/>
                  </a:moveTo>
                  <a:lnTo>
                    <a:pt x="331" y="104"/>
                  </a:lnTo>
                  <a:lnTo>
                    <a:pt x="190" y="208"/>
                  </a:lnTo>
                  <a:lnTo>
                    <a:pt x="72" y="280"/>
                  </a:lnTo>
                  <a:lnTo>
                    <a:pt x="14" y="349"/>
                  </a:lnTo>
                  <a:lnTo>
                    <a:pt x="0" y="480"/>
                  </a:lnTo>
                  <a:lnTo>
                    <a:pt x="113" y="403"/>
                  </a:lnTo>
                  <a:lnTo>
                    <a:pt x="318" y="280"/>
                  </a:lnTo>
                  <a:lnTo>
                    <a:pt x="398" y="195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75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60" name="Freeform 135"/>
            <p:cNvSpPr>
              <a:spLocks/>
            </p:cNvSpPr>
            <p:nvPr/>
          </p:nvSpPr>
          <p:spPr bwMode="auto">
            <a:xfrm>
              <a:off x="1082" y="872"/>
              <a:ext cx="100" cy="32"/>
            </a:xfrm>
            <a:custGeom>
              <a:avLst/>
              <a:gdLst>
                <a:gd name="T0" fmla="*/ 2 w 199"/>
                <a:gd name="T1" fmla="*/ 2 h 65"/>
                <a:gd name="T2" fmla="*/ 11 w 199"/>
                <a:gd name="T3" fmla="*/ 0 h 65"/>
                <a:gd name="T4" fmla="*/ 17 w 199"/>
                <a:gd name="T5" fmla="*/ 1 h 65"/>
                <a:gd name="T6" fmla="*/ 23 w 199"/>
                <a:gd name="T7" fmla="*/ 3 h 65"/>
                <a:gd name="T8" fmla="*/ 25 w 199"/>
                <a:gd name="T9" fmla="*/ 4 h 65"/>
                <a:gd name="T10" fmla="*/ 25 w 199"/>
                <a:gd name="T11" fmla="*/ 7 h 65"/>
                <a:gd name="T12" fmla="*/ 23 w 199"/>
                <a:gd name="T13" fmla="*/ 8 h 65"/>
                <a:gd name="T14" fmla="*/ 21 w 199"/>
                <a:gd name="T15" fmla="*/ 7 h 65"/>
                <a:gd name="T16" fmla="*/ 16 w 199"/>
                <a:gd name="T17" fmla="*/ 5 h 65"/>
                <a:gd name="T18" fmla="*/ 10 w 199"/>
                <a:gd name="T19" fmla="*/ 4 h 65"/>
                <a:gd name="T20" fmla="*/ 2 w 199"/>
                <a:gd name="T21" fmla="*/ 5 h 65"/>
                <a:gd name="T22" fmla="*/ 0 w 199"/>
                <a:gd name="T23" fmla="*/ 4 h 65"/>
                <a:gd name="T24" fmla="*/ 2 w 199"/>
                <a:gd name="T25" fmla="*/ 2 h 65"/>
                <a:gd name="T26" fmla="*/ 2 w 199"/>
                <a:gd name="T27" fmla="*/ 2 h 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9" h="65">
                  <a:moveTo>
                    <a:pt x="9" y="20"/>
                  </a:moveTo>
                  <a:lnTo>
                    <a:pt x="81" y="0"/>
                  </a:lnTo>
                  <a:lnTo>
                    <a:pt x="131" y="13"/>
                  </a:lnTo>
                  <a:lnTo>
                    <a:pt x="181" y="26"/>
                  </a:lnTo>
                  <a:lnTo>
                    <a:pt x="196" y="39"/>
                  </a:lnTo>
                  <a:lnTo>
                    <a:pt x="199" y="61"/>
                  </a:lnTo>
                  <a:lnTo>
                    <a:pt x="177" y="65"/>
                  </a:lnTo>
                  <a:lnTo>
                    <a:pt x="164" y="56"/>
                  </a:lnTo>
                  <a:lnTo>
                    <a:pt x="126" y="45"/>
                  </a:lnTo>
                  <a:lnTo>
                    <a:pt x="79" y="35"/>
                  </a:lnTo>
                  <a:lnTo>
                    <a:pt x="16" y="42"/>
                  </a:lnTo>
                  <a:lnTo>
                    <a:pt x="0" y="34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61" name="Freeform 136"/>
            <p:cNvSpPr>
              <a:spLocks/>
            </p:cNvSpPr>
            <p:nvPr/>
          </p:nvSpPr>
          <p:spPr bwMode="auto">
            <a:xfrm>
              <a:off x="1158" y="893"/>
              <a:ext cx="28" cy="93"/>
            </a:xfrm>
            <a:custGeom>
              <a:avLst/>
              <a:gdLst>
                <a:gd name="T0" fmla="*/ 7 w 58"/>
                <a:gd name="T1" fmla="*/ 3 h 186"/>
                <a:gd name="T2" fmla="*/ 5 w 58"/>
                <a:gd name="T3" fmla="*/ 22 h 186"/>
                <a:gd name="T4" fmla="*/ 4 w 58"/>
                <a:gd name="T5" fmla="*/ 23 h 186"/>
                <a:gd name="T6" fmla="*/ 2 w 58"/>
                <a:gd name="T7" fmla="*/ 24 h 186"/>
                <a:gd name="T8" fmla="*/ 0 w 58"/>
                <a:gd name="T9" fmla="*/ 20 h 186"/>
                <a:gd name="T10" fmla="*/ 3 w 58"/>
                <a:gd name="T11" fmla="*/ 2 h 186"/>
                <a:gd name="T12" fmla="*/ 5 w 58"/>
                <a:gd name="T13" fmla="*/ 0 h 186"/>
                <a:gd name="T14" fmla="*/ 7 w 58"/>
                <a:gd name="T15" fmla="*/ 3 h 186"/>
                <a:gd name="T16" fmla="*/ 7 w 58"/>
                <a:gd name="T17" fmla="*/ 3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186">
                  <a:moveTo>
                    <a:pt x="58" y="18"/>
                  </a:moveTo>
                  <a:lnTo>
                    <a:pt x="45" y="169"/>
                  </a:lnTo>
                  <a:lnTo>
                    <a:pt x="34" y="184"/>
                  </a:lnTo>
                  <a:lnTo>
                    <a:pt x="18" y="186"/>
                  </a:lnTo>
                  <a:lnTo>
                    <a:pt x="0" y="159"/>
                  </a:lnTo>
                  <a:lnTo>
                    <a:pt x="25" y="16"/>
                  </a:lnTo>
                  <a:lnTo>
                    <a:pt x="42" y="0"/>
                  </a:lnTo>
                  <a:lnTo>
                    <a:pt x="58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62" name="Freeform 137"/>
            <p:cNvSpPr>
              <a:spLocks/>
            </p:cNvSpPr>
            <p:nvPr/>
          </p:nvSpPr>
          <p:spPr bwMode="auto">
            <a:xfrm>
              <a:off x="1058" y="962"/>
              <a:ext cx="141" cy="39"/>
            </a:xfrm>
            <a:custGeom>
              <a:avLst/>
              <a:gdLst>
                <a:gd name="T0" fmla="*/ 1 w 283"/>
                <a:gd name="T1" fmla="*/ 3 h 78"/>
                <a:gd name="T2" fmla="*/ 19 w 283"/>
                <a:gd name="T3" fmla="*/ 0 h 78"/>
                <a:gd name="T4" fmla="*/ 34 w 283"/>
                <a:gd name="T5" fmla="*/ 6 h 78"/>
                <a:gd name="T6" fmla="*/ 35 w 283"/>
                <a:gd name="T7" fmla="*/ 10 h 78"/>
                <a:gd name="T8" fmla="*/ 31 w 283"/>
                <a:gd name="T9" fmla="*/ 10 h 78"/>
                <a:gd name="T10" fmla="*/ 24 w 283"/>
                <a:gd name="T11" fmla="*/ 6 h 78"/>
                <a:gd name="T12" fmla="*/ 18 w 283"/>
                <a:gd name="T13" fmla="*/ 5 h 78"/>
                <a:gd name="T14" fmla="*/ 2 w 283"/>
                <a:gd name="T15" fmla="*/ 8 h 78"/>
                <a:gd name="T16" fmla="*/ 0 w 283"/>
                <a:gd name="T17" fmla="*/ 6 h 78"/>
                <a:gd name="T18" fmla="*/ 0 w 283"/>
                <a:gd name="T19" fmla="*/ 4 h 78"/>
                <a:gd name="T20" fmla="*/ 1 w 283"/>
                <a:gd name="T21" fmla="*/ 3 h 78"/>
                <a:gd name="T22" fmla="*/ 1 w 283"/>
                <a:gd name="T23" fmla="*/ 3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3" h="78">
                  <a:moveTo>
                    <a:pt x="13" y="23"/>
                  </a:moveTo>
                  <a:lnTo>
                    <a:pt x="153" y="0"/>
                  </a:lnTo>
                  <a:lnTo>
                    <a:pt x="279" y="44"/>
                  </a:lnTo>
                  <a:lnTo>
                    <a:pt x="283" y="74"/>
                  </a:lnTo>
                  <a:lnTo>
                    <a:pt x="253" y="78"/>
                  </a:lnTo>
                  <a:lnTo>
                    <a:pt x="199" y="48"/>
                  </a:lnTo>
                  <a:lnTo>
                    <a:pt x="144" y="39"/>
                  </a:lnTo>
                  <a:lnTo>
                    <a:pt x="21" y="57"/>
                  </a:lnTo>
                  <a:lnTo>
                    <a:pt x="0" y="44"/>
                  </a:lnTo>
                  <a:lnTo>
                    <a:pt x="1" y="31"/>
                  </a:lnTo>
                  <a:lnTo>
                    <a:pt x="13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63" name="Freeform 138"/>
            <p:cNvSpPr>
              <a:spLocks/>
            </p:cNvSpPr>
            <p:nvPr/>
          </p:nvSpPr>
          <p:spPr bwMode="auto">
            <a:xfrm>
              <a:off x="1181" y="988"/>
              <a:ext cx="27" cy="231"/>
            </a:xfrm>
            <a:custGeom>
              <a:avLst/>
              <a:gdLst>
                <a:gd name="T0" fmla="*/ 7 w 54"/>
                <a:gd name="T1" fmla="*/ 2 h 463"/>
                <a:gd name="T2" fmla="*/ 7 w 54"/>
                <a:gd name="T3" fmla="*/ 10 h 463"/>
                <a:gd name="T4" fmla="*/ 7 w 54"/>
                <a:gd name="T5" fmla="*/ 55 h 463"/>
                <a:gd name="T6" fmla="*/ 6 w 54"/>
                <a:gd name="T7" fmla="*/ 57 h 463"/>
                <a:gd name="T8" fmla="*/ 3 w 54"/>
                <a:gd name="T9" fmla="*/ 57 h 463"/>
                <a:gd name="T10" fmla="*/ 1 w 54"/>
                <a:gd name="T11" fmla="*/ 54 h 463"/>
                <a:gd name="T12" fmla="*/ 3 w 54"/>
                <a:gd name="T13" fmla="*/ 30 h 463"/>
                <a:gd name="T14" fmla="*/ 2 w 54"/>
                <a:gd name="T15" fmla="*/ 5 h 463"/>
                <a:gd name="T16" fmla="*/ 0 w 54"/>
                <a:gd name="T17" fmla="*/ 2 h 463"/>
                <a:gd name="T18" fmla="*/ 1 w 54"/>
                <a:gd name="T19" fmla="*/ 0 h 463"/>
                <a:gd name="T20" fmla="*/ 4 w 54"/>
                <a:gd name="T21" fmla="*/ 0 h 463"/>
                <a:gd name="T22" fmla="*/ 7 w 54"/>
                <a:gd name="T23" fmla="*/ 2 h 463"/>
                <a:gd name="T24" fmla="*/ 7 w 54"/>
                <a:gd name="T25" fmla="*/ 2 h 4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463">
                  <a:moveTo>
                    <a:pt x="54" y="20"/>
                  </a:moveTo>
                  <a:lnTo>
                    <a:pt x="54" y="85"/>
                  </a:lnTo>
                  <a:lnTo>
                    <a:pt x="51" y="442"/>
                  </a:lnTo>
                  <a:lnTo>
                    <a:pt x="41" y="458"/>
                  </a:lnTo>
                  <a:lnTo>
                    <a:pt x="23" y="463"/>
                  </a:lnTo>
                  <a:lnTo>
                    <a:pt x="4" y="439"/>
                  </a:lnTo>
                  <a:lnTo>
                    <a:pt x="21" y="242"/>
                  </a:lnTo>
                  <a:lnTo>
                    <a:pt x="16" y="40"/>
                  </a:lnTo>
                  <a:lnTo>
                    <a:pt x="0" y="22"/>
                  </a:lnTo>
                  <a:lnTo>
                    <a:pt x="8" y="6"/>
                  </a:lnTo>
                  <a:lnTo>
                    <a:pt x="27" y="0"/>
                  </a:lnTo>
                  <a:lnTo>
                    <a:pt x="5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64" name="Freeform 139"/>
            <p:cNvSpPr>
              <a:spLocks/>
            </p:cNvSpPr>
            <p:nvPr/>
          </p:nvSpPr>
          <p:spPr bwMode="auto">
            <a:xfrm>
              <a:off x="1125" y="1212"/>
              <a:ext cx="62" cy="215"/>
            </a:xfrm>
            <a:custGeom>
              <a:avLst/>
              <a:gdLst>
                <a:gd name="T0" fmla="*/ 16 w 124"/>
                <a:gd name="T1" fmla="*/ 1 h 430"/>
                <a:gd name="T2" fmla="*/ 6 w 124"/>
                <a:gd name="T3" fmla="*/ 21 h 430"/>
                <a:gd name="T4" fmla="*/ 6 w 124"/>
                <a:gd name="T5" fmla="*/ 31 h 430"/>
                <a:gd name="T6" fmla="*/ 8 w 124"/>
                <a:gd name="T7" fmla="*/ 42 h 430"/>
                <a:gd name="T8" fmla="*/ 11 w 124"/>
                <a:gd name="T9" fmla="*/ 52 h 430"/>
                <a:gd name="T10" fmla="*/ 10 w 124"/>
                <a:gd name="T11" fmla="*/ 54 h 430"/>
                <a:gd name="T12" fmla="*/ 8 w 124"/>
                <a:gd name="T13" fmla="*/ 54 h 430"/>
                <a:gd name="T14" fmla="*/ 3 w 124"/>
                <a:gd name="T15" fmla="*/ 44 h 430"/>
                <a:gd name="T16" fmla="*/ 0 w 124"/>
                <a:gd name="T17" fmla="*/ 32 h 430"/>
                <a:gd name="T18" fmla="*/ 1 w 124"/>
                <a:gd name="T19" fmla="*/ 21 h 430"/>
                <a:gd name="T20" fmla="*/ 3 w 124"/>
                <a:gd name="T21" fmla="*/ 16 h 430"/>
                <a:gd name="T22" fmla="*/ 5 w 124"/>
                <a:gd name="T23" fmla="*/ 11 h 430"/>
                <a:gd name="T24" fmla="*/ 8 w 124"/>
                <a:gd name="T25" fmla="*/ 6 h 430"/>
                <a:gd name="T26" fmla="*/ 11 w 124"/>
                <a:gd name="T27" fmla="*/ 0 h 430"/>
                <a:gd name="T28" fmla="*/ 16 w 124"/>
                <a:gd name="T29" fmla="*/ 1 h 430"/>
                <a:gd name="T30" fmla="*/ 16 w 124"/>
                <a:gd name="T31" fmla="*/ 1 h 4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430">
                  <a:moveTo>
                    <a:pt x="124" y="6"/>
                  </a:moveTo>
                  <a:lnTo>
                    <a:pt x="48" y="163"/>
                  </a:lnTo>
                  <a:lnTo>
                    <a:pt x="41" y="245"/>
                  </a:lnTo>
                  <a:lnTo>
                    <a:pt x="57" y="335"/>
                  </a:lnTo>
                  <a:lnTo>
                    <a:pt x="82" y="414"/>
                  </a:lnTo>
                  <a:lnTo>
                    <a:pt x="77" y="430"/>
                  </a:lnTo>
                  <a:lnTo>
                    <a:pt x="61" y="425"/>
                  </a:lnTo>
                  <a:lnTo>
                    <a:pt x="19" y="347"/>
                  </a:lnTo>
                  <a:lnTo>
                    <a:pt x="0" y="251"/>
                  </a:lnTo>
                  <a:lnTo>
                    <a:pt x="6" y="166"/>
                  </a:lnTo>
                  <a:lnTo>
                    <a:pt x="19" y="125"/>
                  </a:lnTo>
                  <a:lnTo>
                    <a:pt x="36" y="84"/>
                  </a:lnTo>
                  <a:lnTo>
                    <a:pt x="58" y="42"/>
                  </a:lnTo>
                  <a:lnTo>
                    <a:pt x="88" y="0"/>
                  </a:lnTo>
                  <a:lnTo>
                    <a:pt x="12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65" name="Freeform 140"/>
            <p:cNvSpPr>
              <a:spLocks/>
            </p:cNvSpPr>
            <p:nvPr/>
          </p:nvSpPr>
          <p:spPr bwMode="auto">
            <a:xfrm>
              <a:off x="996" y="1233"/>
              <a:ext cx="48" cy="188"/>
            </a:xfrm>
            <a:custGeom>
              <a:avLst/>
              <a:gdLst>
                <a:gd name="T0" fmla="*/ 8 w 95"/>
                <a:gd name="T1" fmla="*/ 1 h 374"/>
                <a:gd name="T2" fmla="*/ 5 w 95"/>
                <a:gd name="T3" fmla="*/ 7 h 374"/>
                <a:gd name="T4" fmla="*/ 4 w 95"/>
                <a:gd name="T5" fmla="*/ 13 h 374"/>
                <a:gd name="T6" fmla="*/ 6 w 95"/>
                <a:gd name="T7" fmla="*/ 28 h 374"/>
                <a:gd name="T8" fmla="*/ 7 w 95"/>
                <a:gd name="T9" fmla="*/ 36 h 374"/>
                <a:gd name="T10" fmla="*/ 9 w 95"/>
                <a:gd name="T11" fmla="*/ 40 h 374"/>
                <a:gd name="T12" fmla="*/ 12 w 95"/>
                <a:gd name="T13" fmla="*/ 43 h 374"/>
                <a:gd name="T14" fmla="*/ 12 w 95"/>
                <a:gd name="T15" fmla="*/ 46 h 374"/>
                <a:gd name="T16" fmla="*/ 11 w 95"/>
                <a:gd name="T17" fmla="*/ 48 h 374"/>
                <a:gd name="T18" fmla="*/ 7 w 95"/>
                <a:gd name="T19" fmla="*/ 47 h 374"/>
                <a:gd name="T20" fmla="*/ 3 w 95"/>
                <a:gd name="T21" fmla="*/ 38 h 374"/>
                <a:gd name="T22" fmla="*/ 2 w 95"/>
                <a:gd name="T23" fmla="*/ 28 h 374"/>
                <a:gd name="T24" fmla="*/ 0 w 95"/>
                <a:gd name="T25" fmla="*/ 13 h 374"/>
                <a:gd name="T26" fmla="*/ 2 w 95"/>
                <a:gd name="T27" fmla="*/ 7 h 374"/>
                <a:gd name="T28" fmla="*/ 3 w 95"/>
                <a:gd name="T29" fmla="*/ 3 h 374"/>
                <a:gd name="T30" fmla="*/ 6 w 95"/>
                <a:gd name="T31" fmla="*/ 0 h 374"/>
                <a:gd name="T32" fmla="*/ 8 w 95"/>
                <a:gd name="T33" fmla="*/ 1 h 374"/>
                <a:gd name="T34" fmla="*/ 8 w 95"/>
                <a:gd name="T35" fmla="*/ 1 h 37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5" h="374">
                  <a:moveTo>
                    <a:pt x="64" y="7"/>
                  </a:moveTo>
                  <a:lnTo>
                    <a:pt x="33" y="54"/>
                  </a:lnTo>
                  <a:lnTo>
                    <a:pt x="29" y="103"/>
                  </a:lnTo>
                  <a:lnTo>
                    <a:pt x="44" y="219"/>
                  </a:lnTo>
                  <a:lnTo>
                    <a:pt x="56" y="285"/>
                  </a:lnTo>
                  <a:lnTo>
                    <a:pt x="70" y="313"/>
                  </a:lnTo>
                  <a:lnTo>
                    <a:pt x="90" y="343"/>
                  </a:lnTo>
                  <a:lnTo>
                    <a:pt x="95" y="360"/>
                  </a:lnTo>
                  <a:lnTo>
                    <a:pt x="86" y="374"/>
                  </a:lnTo>
                  <a:lnTo>
                    <a:pt x="54" y="371"/>
                  </a:lnTo>
                  <a:lnTo>
                    <a:pt x="19" y="299"/>
                  </a:lnTo>
                  <a:lnTo>
                    <a:pt x="10" y="217"/>
                  </a:lnTo>
                  <a:lnTo>
                    <a:pt x="0" y="98"/>
                  </a:lnTo>
                  <a:lnTo>
                    <a:pt x="9" y="49"/>
                  </a:lnTo>
                  <a:lnTo>
                    <a:pt x="23" y="24"/>
                  </a:lnTo>
                  <a:lnTo>
                    <a:pt x="44" y="0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66" name="Freeform 141"/>
            <p:cNvSpPr>
              <a:spLocks/>
            </p:cNvSpPr>
            <p:nvPr/>
          </p:nvSpPr>
          <p:spPr bwMode="auto">
            <a:xfrm>
              <a:off x="980" y="1407"/>
              <a:ext cx="64" cy="18"/>
            </a:xfrm>
            <a:custGeom>
              <a:avLst/>
              <a:gdLst>
                <a:gd name="T0" fmla="*/ 2 w 127"/>
                <a:gd name="T1" fmla="*/ 1 h 36"/>
                <a:gd name="T2" fmla="*/ 14 w 127"/>
                <a:gd name="T3" fmla="*/ 0 h 36"/>
                <a:gd name="T4" fmla="*/ 16 w 127"/>
                <a:gd name="T5" fmla="*/ 3 h 36"/>
                <a:gd name="T6" fmla="*/ 16 w 127"/>
                <a:gd name="T7" fmla="*/ 4 h 36"/>
                <a:gd name="T8" fmla="*/ 14 w 127"/>
                <a:gd name="T9" fmla="*/ 5 h 36"/>
                <a:gd name="T10" fmla="*/ 4 w 127"/>
                <a:gd name="T11" fmla="*/ 5 h 36"/>
                <a:gd name="T12" fmla="*/ 1 w 127"/>
                <a:gd name="T13" fmla="*/ 3 h 36"/>
                <a:gd name="T14" fmla="*/ 0 w 127"/>
                <a:gd name="T15" fmla="*/ 2 h 36"/>
                <a:gd name="T16" fmla="*/ 1 w 127"/>
                <a:gd name="T17" fmla="*/ 1 h 36"/>
                <a:gd name="T18" fmla="*/ 2 w 127"/>
                <a:gd name="T19" fmla="*/ 1 h 36"/>
                <a:gd name="T20" fmla="*/ 2 w 127"/>
                <a:gd name="T21" fmla="*/ 1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36">
                  <a:moveTo>
                    <a:pt x="14" y="1"/>
                  </a:moveTo>
                  <a:lnTo>
                    <a:pt x="111" y="0"/>
                  </a:lnTo>
                  <a:lnTo>
                    <a:pt x="127" y="18"/>
                  </a:lnTo>
                  <a:lnTo>
                    <a:pt x="124" y="29"/>
                  </a:lnTo>
                  <a:lnTo>
                    <a:pt x="111" y="35"/>
                  </a:lnTo>
                  <a:lnTo>
                    <a:pt x="27" y="36"/>
                  </a:lnTo>
                  <a:lnTo>
                    <a:pt x="1" y="19"/>
                  </a:lnTo>
                  <a:lnTo>
                    <a:pt x="0" y="12"/>
                  </a:lnTo>
                  <a:lnTo>
                    <a:pt x="1" y="6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67" name="Freeform 142"/>
            <p:cNvSpPr>
              <a:spLocks/>
            </p:cNvSpPr>
            <p:nvPr/>
          </p:nvSpPr>
          <p:spPr bwMode="auto">
            <a:xfrm>
              <a:off x="951" y="1236"/>
              <a:ext cx="40" cy="187"/>
            </a:xfrm>
            <a:custGeom>
              <a:avLst/>
              <a:gdLst>
                <a:gd name="T0" fmla="*/ 6 w 81"/>
                <a:gd name="T1" fmla="*/ 2 h 373"/>
                <a:gd name="T2" fmla="*/ 3 w 81"/>
                <a:gd name="T3" fmla="*/ 17 h 373"/>
                <a:gd name="T4" fmla="*/ 5 w 81"/>
                <a:gd name="T5" fmla="*/ 33 h 373"/>
                <a:gd name="T6" fmla="*/ 7 w 81"/>
                <a:gd name="T7" fmla="*/ 39 h 373"/>
                <a:gd name="T8" fmla="*/ 10 w 81"/>
                <a:gd name="T9" fmla="*/ 45 h 373"/>
                <a:gd name="T10" fmla="*/ 9 w 81"/>
                <a:gd name="T11" fmla="*/ 47 h 373"/>
                <a:gd name="T12" fmla="*/ 6 w 81"/>
                <a:gd name="T13" fmla="*/ 45 h 373"/>
                <a:gd name="T14" fmla="*/ 0 w 81"/>
                <a:gd name="T15" fmla="*/ 34 h 373"/>
                <a:gd name="T16" fmla="*/ 0 w 81"/>
                <a:gd name="T17" fmla="*/ 17 h 373"/>
                <a:gd name="T18" fmla="*/ 1 w 81"/>
                <a:gd name="T19" fmla="*/ 10 h 373"/>
                <a:gd name="T20" fmla="*/ 4 w 81"/>
                <a:gd name="T21" fmla="*/ 1 h 373"/>
                <a:gd name="T22" fmla="*/ 6 w 81"/>
                <a:gd name="T23" fmla="*/ 0 h 373"/>
                <a:gd name="T24" fmla="*/ 6 w 81"/>
                <a:gd name="T25" fmla="*/ 2 h 373"/>
                <a:gd name="T26" fmla="*/ 6 w 81"/>
                <a:gd name="T27" fmla="*/ 2 h 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1" h="373">
                  <a:moveTo>
                    <a:pt x="55" y="14"/>
                  </a:moveTo>
                  <a:lnTo>
                    <a:pt x="27" y="135"/>
                  </a:lnTo>
                  <a:lnTo>
                    <a:pt x="40" y="263"/>
                  </a:lnTo>
                  <a:lnTo>
                    <a:pt x="59" y="308"/>
                  </a:lnTo>
                  <a:lnTo>
                    <a:pt x="81" y="354"/>
                  </a:lnTo>
                  <a:lnTo>
                    <a:pt x="75" y="373"/>
                  </a:lnTo>
                  <a:lnTo>
                    <a:pt x="51" y="359"/>
                  </a:lnTo>
                  <a:lnTo>
                    <a:pt x="7" y="269"/>
                  </a:lnTo>
                  <a:lnTo>
                    <a:pt x="0" y="134"/>
                  </a:lnTo>
                  <a:lnTo>
                    <a:pt x="10" y="76"/>
                  </a:lnTo>
                  <a:lnTo>
                    <a:pt x="33" y="6"/>
                  </a:lnTo>
                  <a:lnTo>
                    <a:pt x="48" y="0"/>
                  </a:lnTo>
                  <a:lnTo>
                    <a:pt x="55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68" name="Freeform 143"/>
            <p:cNvSpPr>
              <a:spLocks/>
            </p:cNvSpPr>
            <p:nvPr/>
          </p:nvSpPr>
          <p:spPr bwMode="auto">
            <a:xfrm>
              <a:off x="1037" y="996"/>
              <a:ext cx="24" cy="457"/>
            </a:xfrm>
            <a:custGeom>
              <a:avLst/>
              <a:gdLst>
                <a:gd name="T0" fmla="*/ 6 w 48"/>
                <a:gd name="T1" fmla="*/ 2 h 914"/>
                <a:gd name="T2" fmla="*/ 6 w 48"/>
                <a:gd name="T3" fmla="*/ 33 h 914"/>
                <a:gd name="T4" fmla="*/ 6 w 48"/>
                <a:gd name="T5" fmla="*/ 54 h 914"/>
                <a:gd name="T6" fmla="*/ 6 w 48"/>
                <a:gd name="T7" fmla="*/ 73 h 914"/>
                <a:gd name="T8" fmla="*/ 6 w 48"/>
                <a:gd name="T9" fmla="*/ 91 h 914"/>
                <a:gd name="T10" fmla="*/ 6 w 48"/>
                <a:gd name="T11" fmla="*/ 112 h 914"/>
                <a:gd name="T12" fmla="*/ 5 w 48"/>
                <a:gd name="T13" fmla="*/ 114 h 914"/>
                <a:gd name="T14" fmla="*/ 3 w 48"/>
                <a:gd name="T15" fmla="*/ 115 h 914"/>
                <a:gd name="T16" fmla="*/ 0 w 48"/>
                <a:gd name="T17" fmla="*/ 112 h 914"/>
                <a:gd name="T18" fmla="*/ 2 w 48"/>
                <a:gd name="T19" fmla="*/ 73 h 914"/>
                <a:gd name="T20" fmla="*/ 3 w 48"/>
                <a:gd name="T21" fmla="*/ 33 h 914"/>
                <a:gd name="T22" fmla="*/ 3 w 48"/>
                <a:gd name="T23" fmla="*/ 18 h 914"/>
                <a:gd name="T24" fmla="*/ 3 w 48"/>
                <a:gd name="T25" fmla="*/ 10 h 914"/>
                <a:gd name="T26" fmla="*/ 3 w 48"/>
                <a:gd name="T27" fmla="*/ 2 h 914"/>
                <a:gd name="T28" fmla="*/ 5 w 48"/>
                <a:gd name="T29" fmla="*/ 0 h 914"/>
                <a:gd name="T30" fmla="*/ 6 w 48"/>
                <a:gd name="T31" fmla="*/ 2 h 914"/>
                <a:gd name="T32" fmla="*/ 6 w 48"/>
                <a:gd name="T33" fmla="*/ 2 h 9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914">
                  <a:moveTo>
                    <a:pt x="46" y="12"/>
                  </a:moveTo>
                  <a:lnTo>
                    <a:pt x="48" y="264"/>
                  </a:lnTo>
                  <a:lnTo>
                    <a:pt x="47" y="432"/>
                  </a:lnTo>
                  <a:lnTo>
                    <a:pt x="45" y="580"/>
                  </a:lnTo>
                  <a:lnTo>
                    <a:pt x="42" y="727"/>
                  </a:lnTo>
                  <a:lnTo>
                    <a:pt x="41" y="895"/>
                  </a:lnTo>
                  <a:lnTo>
                    <a:pt x="35" y="910"/>
                  </a:lnTo>
                  <a:lnTo>
                    <a:pt x="21" y="914"/>
                  </a:lnTo>
                  <a:lnTo>
                    <a:pt x="0" y="895"/>
                  </a:lnTo>
                  <a:lnTo>
                    <a:pt x="11" y="579"/>
                  </a:lnTo>
                  <a:lnTo>
                    <a:pt x="21" y="264"/>
                  </a:lnTo>
                  <a:lnTo>
                    <a:pt x="24" y="138"/>
                  </a:lnTo>
                  <a:lnTo>
                    <a:pt x="22" y="78"/>
                  </a:lnTo>
                  <a:lnTo>
                    <a:pt x="24" y="12"/>
                  </a:lnTo>
                  <a:lnTo>
                    <a:pt x="35" y="0"/>
                  </a:lnTo>
                  <a:lnTo>
                    <a:pt x="46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69" name="Freeform 144"/>
            <p:cNvSpPr>
              <a:spLocks/>
            </p:cNvSpPr>
            <p:nvPr/>
          </p:nvSpPr>
          <p:spPr bwMode="auto">
            <a:xfrm>
              <a:off x="915" y="1461"/>
              <a:ext cx="20" cy="70"/>
            </a:xfrm>
            <a:custGeom>
              <a:avLst/>
              <a:gdLst>
                <a:gd name="T0" fmla="*/ 5 w 41"/>
                <a:gd name="T1" fmla="*/ 3 h 140"/>
                <a:gd name="T2" fmla="*/ 5 w 41"/>
                <a:gd name="T3" fmla="*/ 16 h 140"/>
                <a:gd name="T4" fmla="*/ 4 w 41"/>
                <a:gd name="T5" fmla="*/ 17 h 140"/>
                <a:gd name="T6" fmla="*/ 3 w 41"/>
                <a:gd name="T7" fmla="*/ 18 h 140"/>
                <a:gd name="T8" fmla="*/ 1 w 41"/>
                <a:gd name="T9" fmla="*/ 16 h 140"/>
                <a:gd name="T10" fmla="*/ 0 w 41"/>
                <a:gd name="T11" fmla="*/ 3 h 140"/>
                <a:gd name="T12" fmla="*/ 0 w 41"/>
                <a:gd name="T13" fmla="*/ 1 h 140"/>
                <a:gd name="T14" fmla="*/ 2 w 41"/>
                <a:gd name="T15" fmla="*/ 0 h 140"/>
                <a:gd name="T16" fmla="*/ 5 w 41"/>
                <a:gd name="T17" fmla="*/ 3 h 140"/>
                <a:gd name="T18" fmla="*/ 5 w 41"/>
                <a:gd name="T19" fmla="*/ 3 h 1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140">
                  <a:moveTo>
                    <a:pt x="41" y="18"/>
                  </a:moveTo>
                  <a:lnTo>
                    <a:pt x="41" y="124"/>
                  </a:lnTo>
                  <a:lnTo>
                    <a:pt x="36" y="135"/>
                  </a:lnTo>
                  <a:lnTo>
                    <a:pt x="25" y="140"/>
                  </a:lnTo>
                  <a:lnTo>
                    <a:pt x="9" y="124"/>
                  </a:lnTo>
                  <a:lnTo>
                    <a:pt x="0" y="23"/>
                  </a:lnTo>
                  <a:lnTo>
                    <a:pt x="5" y="7"/>
                  </a:lnTo>
                  <a:lnTo>
                    <a:pt x="17" y="0"/>
                  </a:lnTo>
                  <a:lnTo>
                    <a:pt x="41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70" name="Freeform 145"/>
            <p:cNvSpPr>
              <a:spLocks/>
            </p:cNvSpPr>
            <p:nvPr/>
          </p:nvSpPr>
          <p:spPr bwMode="auto">
            <a:xfrm>
              <a:off x="926" y="1474"/>
              <a:ext cx="252" cy="54"/>
            </a:xfrm>
            <a:custGeom>
              <a:avLst/>
              <a:gdLst>
                <a:gd name="T0" fmla="*/ 0 w 504"/>
                <a:gd name="T1" fmla="*/ 11 h 108"/>
                <a:gd name="T2" fmla="*/ 5 w 504"/>
                <a:gd name="T3" fmla="*/ 7 h 108"/>
                <a:gd name="T4" fmla="*/ 10 w 504"/>
                <a:gd name="T5" fmla="*/ 3 h 108"/>
                <a:gd name="T6" fmla="*/ 31 w 504"/>
                <a:gd name="T7" fmla="*/ 0 h 108"/>
                <a:gd name="T8" fmla="*/ 62 w 504"/>
                <a:gd name="T9" fmla="*/ 5 h 108"/>
                <a:gd name="T10" fmla="*/ 63 w 504"/>
                <a:gd name="T11" fmla="*/ 7 h 108"/>
                <a:gd name="T12" fmla="*/ 62 w 504"/>
                <a:gd name="T13" fmla="*/ 8 h 108"/>
                <a:gd name="T14" fmla="*/ 47 w 504"/>
                <a:gd name="T15" fmla="*/ 6 h 108"/>
                <a:gd name="T16" fmla="*/ 32 w 504"/>
                <a:gd name="T17" fmla="*/ 6 h 108"/>
                <a:gd name="T18" fmla="*/ 12 w 504"/>
                <a:gd name="T19" fmla="*/ 8 h 108"/>
                <a:gd name="T20" fmla="*/ 3 w 504"/>
                <a:gd name="T21" fmla="*/ 14 h 108"/>
                <a:gd name="T22" fmla="*/ 0 w 504"/>
                <a:gd name="T23" fmla="*/ 14 h 108"/>
                <a:gd name="T24" fmla="*/ 0 w 504"/>
                <a:gd name="T25" fmla="*/ 11 h 108"/>
                <a:gd name="T26" fmla="*/ 0 w 504"/>
                <a:gd name="T27" fmla="*/ 11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4" h="108">
                  <a:moveTo>
                    <a:pt x="0" y="87"/>
                  </a:moveTo>
                  <a:lnTo>
                    <a:pt x="38" y="51"/>
                  </a:lnTo>
                  <a:lnTo>
                    <a:pt x="80" y="22"/>
                  </a:lnTo>
                  <a:lnTo>
                    <a:pt x="247" y="0"/>
                  </a:lnTo>
                  <a:lnTo>
                    <a:pt x="495" y="36"/>
                  </a:lnTo>
                  <a:lnTo>
                    <a:pt x="504" y="50"/>
                  </a:lnTo>
                  <a:lnTo>
                    <a:pt x="490" y="58"/>
                  </a:lnTo>
                  <a:lnTo>
                    <a:pt x="371" y="43"/>
                  </a:lnTo>
                  <a:lnTo>
                    <a:pt x="249" y="43"/>
                  </a:lnTo>
                  <a:lnTo>
                    <a:pt x="96" y="60"/>
                  </a:lnTo>
                  <a:lnTo>
                    <a:pt x="20" y="108"/>
                  </a:lnTo>
                  <a:lnTo>
                    <a:pt x="0" y="108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71" name="Freeform 146"/>
            <p:cNvSpPr>
              <a:spLocks/>
            </p:cNvSpPr>
            <p:nvPr/>
          </p:nvSpPr>
          <p:spPr bwMode="auto">
            <a:xfrm>
              <a:off x="961" y="1439"/>
              <a:ext cx="298" cy="66"/>
            </a:xfrm>
            <a:custGeom>
              <a:avLst/>
              <a:gdLst>
                <a:gd name="T0" fmla="*/ 1 w 598"/>
                <a:gd name="T1" fmla="*/ 3 h 132"/>
                <a:gd name="T2" fmla="*/ 21 w 598"/>
                <a:gd name="T3" fmla="*/ 0 h 132"/>
                <a:gd name="T4" fmla="*/ 42 w 598"/>
                <a:gd name="T5" fmla="*/ 3 h 132"/>
                <a:gd name="T6" fmla="*/ 59 w 598"/>
                <a:gd name="T7" fmla="*/ 5 h 132"/>
                <a:gd name="T8" fmla="*/ 74 w 598"/>
                <a:gd name="T9" fmla="*/ 13 h 132"/>
                <a:gd name="T10" fmla="*/ 74 w 598"/>
                <a:gd name="T11" fmla="*/ 16 h 132"/>
                <a:gd name="T12" fmla="*/ 70 w 598"/>
                <a:gd name="T13" fmla="*/ 17 h 132"/>
                <a:gd name="T14" fmla="*/ 63 w 598"/>
                <a:gd name="T15" fmla="*/ 12 h 132"/>
                <a:gd name="T16" fmla="*/ 57 w 598"/>
                <a:gd name="T17" fmla="*/ 9 h 132"/>
                <a:gd name="T18" fmla="*/ 41 w 598"/>
                <a:gd name="T19" fmla="*/ 6 h 132"/>
                <a:gd name="T20" fmla="*/ 21 w 598"/>
                <a:gd name="T21" fmla="*/ 4 h 132"/>
                <a:gd name="T22" fmla="*/ 1 w 598"/>
                <a:gd name="T23" fmla="*/ 6 h 132"/>
                <a:gd name="T24" fmla="*/ 0 w 598"/>
                <a:gd name="T25" fmla="*/ 5 h 132"/>
                <a:gd name="T26" fmla="*/ 1 w 598"/>
                <a:gd name="T27" fmla="*/ 3 h 132"/>
                <a:gd name="T28" fmla="*/ 1 w 598"/>
                <a:gd name="T29" fmla="*/ 3 h 1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8" h="132">
                  <a:moveTo>
                    <a:pt x="8" y="20"/>
                  </a:moveTo>
                  <a:lnTo>
                    <a:pt x="174" y="0"/>
                  </a:lnTo>
                  <a:lnTo>
                    <a:pt x="339" y="18"/>
                  </a:lnTo>
                  <a:lnTo>
                    <a:pt x="474" y="40"/>
                  </a:lnTo>
                  <a:lnTo>
                    <a:pt x="593" y="99"/>
                  </a:lnTo>
                  <a:lnTo>
                    <a:pt x="598" y="128"/>
                  </a:lnTo>
                  <a:lnTo>
                    <a:pt x="567" y="132"/>
                  </a:lnTo>
                  <a:lnTo>
                    <a:pt x="512" y="95"/>
                  </a:lnTo>
                  <a:lnTo>
                    <a:pt x="459" y="70"/>
                  </a:lnTo>
                  <a:lnTo>
                    <a:pt x="336" y="41"/>
                  </a:lnTo>
                  <a:lnTo>
                    <a:pt x="174" y="25"/>
                  </a:lnTo>
                  <a:lnTo>
                    <a:pt x="14" y="44"/>
                  </a:lnTo>
                  <a:lnTo>
                    <a:pt x="0" y="34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72" name="Freeform 147"/>
            <p:cNvSpPr>
              <a:spLocks/>
            </p:cNvSpPr>
            <p:nvPr/>
          </p:nvSpPr>
          <p:spPr bwMode="auto">
            <a:xfrm>
              <a:off x="1249" y="1490"/>
              <a:ext cx="15" cy="66"/>
            </a:xfrm>
            <a:custGeom>
              <a:avLst/>
              <a:gdLst>
                <a:gd name="T0" fmla="*/ 4 w 29"/>
                <a:gd name="T1" fmla="*/ 2 h 131"/>
                <a:gd name="T2" fmla="*/ 4 w 29"/>
                <a:gd name="T3" fmla="*/ 15 h 131"/>
                <a:gd name="T4" fmla="*/ 3 w 29"/>
                <a:gd name="T5" fmla="*/ 17 h 131"/>
                <a:gd name="T6" fmla="*/ 1 w 29"/>
                <a:gd name="T7" fmla="*/ 16 h 131"/>
                <a:gd name="T8" fmla="*/ 0 w 29"/>
                <a:gd name="T9" fmla="*/ 9 h 131"/>
                <a:gd name="T10" fmla="*/ 1 w 29"/>
                <a:gd name="T11" fmla="*/ 2 h 131"/>
                <a:gd name="T12" fmla="*/ 3 w 29"/>
                <a:gd name="T13" fmla="*/ 0 h 131"/>
                <a:gd name="T14" fmla="*/ 4 w 29"/>
                <a:gd name="T15" fmla="*/ 2 h 131"/>
                <a:gd name="T16" fmla="*/ 4 w 29"/>
                <a:gd name="T17" fmla="*/ 2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131">
                  <a:moveTo>
                    <a:pt x="29" y="12"/>
                  </a:moveTo>
                  <a:lnTo>
                    <a:pt x="26" y="116"/>
                  </a:lnTo>
                  <a:lnTo>
                    <a:pt x="17" y="131"/>
                  </a:lnTo>
                  <a:lnTo>
                    <a:pt x="3" y="123"/>
                  </a:lnTo>
                  <a:lnTo>
                    <a:pt x="0" y="68"/>
                  </a:lnTo>
                  <a:lnTo>
                    <a:pt x="6" y="12"/>
                  </a:lnTo>
                  <a:lnTo>
                    <a:pt x="17" y="0"/>
                  </a:lnTo>
                  <a:lnTo>
                    <a:pt x="29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73" name="Freeform 148"/>
            <p:cNvSpPr>
              <a:spLocks/>
            </p:cNvSpPr>
            <p:nvPr/>
          </p:nvSpPr>
          <p:spPr bwMode="auto">
            <a:xfrm>
              <a:off x="956" y="1556"/>
              <a:ext cx="75" cy="32"/>
            </a:xfrm>
            <a:custGeom>
              <a:avLst/>
              <a:gdLst>
                <a:gd name="T0" fmla="*/ 11 w 148"/>
                <a:gd name="T1" fmla="*/ 3 h 66"/>
                <a:gd name="T2" fmla="*/ 6 w 148"/>
                <a:gd name="T3" fmla="*/ 2 h 66"/>
                <a:gd name="T4" fmla="*/ 2 w 148"/>
                <a:gd name="T5" fmla="*/ 3 h 66"/>
                <a:gd name="T6" fmla="*/ 3 w 148"/>
                <a:gd name="T7" fmla="*/ 4 h 66"/>
                <a:gd name="T8" fmla="*/ 5 w 148"/>
                <a:gd name="T9" fmla="*/ 5 h 66"/>
                <a:gd name="T10" fmla="*/ 17 w 148"/>
                <a:gd name="T11" fmla="*/ 4 h 66"/>
                <a:gd name="T12" fmla="*/ 19 w 148"/>
                <a:gd name="T13" fmla="*/ 6 h 66"/>
                <a:gd name="T14" fmla="*/ 18 w 148"/>
                <a:gd name="T15" fmla="*/ 7 h 66"/>
                <a:gd name="T16" fmla="*/ 5 w 148"/>
                <a:gd name="T17" fmla="*/ 8 h 66"/>
                <a:gd name="T18" fmla="*/ 1 w 148"/>
                <a:gd name="T19" fmla="*/ 5 h 66"/>
                <a:gd name="T20" fmla="*/ 0 w 148"/>
                <a:gd name="T21" fmla="*/ 1 h 66"/>
                <a:gd name="T22" fmla="*/ 5 w 148"/>
                <a:gd name="T23" fmla="*/ 0 h 66"/>
                <a:gd name="T24" fmla="*/ 11 w 148"/>
                <a:gd name="T25" fmla="*/ 0 h 66"/>
                <a:gd name="T26" fmla="*/ 13 w 148"/>
                <a:gd name="T27" fmla="*/ 2 h 66"/>
                <a:gd name="T28" fmla="*/ 11 w 148"/>
                <a:gd name="T29" fmla="*/ 3 h 66"/>
                <a:gd name="T30" fmla="*/ 11 w 148"/>
                <a:gd name="T31" fmla="*/ 3 h 6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8" h="66">
                  <a:moveTo>
                    <a:pt x="83" y="29"/>
                  </a:moveTo>
                  <a:lnTo>
                    <a:pt x="47" y="22"/>
                  </a:lnTo>
                  <a:lnTo>
                    <a:pt x="15" y="29"/>
                  </a:lnTo>
                  <a:lnTo>
                    <a:pt x="20" y="38"/>
                  </a:lnTo>
                  <a:lnTo>
                    <a:pt x="39" y="43"/>
                  </a:lnTo>
                  <a:lnTo>
                    <a:pt x="134" y="40"/>
                  </a:lnTo>
                  <a:lnTo>
                    <a:pt x="148" y="49"/>
                  </a:lnTo>
                  <a:lnTo>
                    <a:pt x="140" y="62"/>
                  </a:lnTo>
                  <a:lnTo>
                    <a:pt x="33" y="66"/>
                  </a:lnTo>
                  <a:lnTo>
                    <a:pt x="1" y="42"/>
                  </a:lnTo>
                  <a:lnTo>
                    <a:pt x="0" y="11"/>
                  </a:lnTo>
                  <a:lnTo>
                    <a:pt x="40" y="0"/>
                  </a:lnTo>
                  <a:lnTo>
                    <a:pt x="85" y="6"/>
                  </a:lnTo>
                  <a:lnTo>
                    <a:pt x="96" y="19"/>
                  </a:lnTo>
                  <a:lnTo>
                    <a:pt x="8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74" name="Freeform 149"/>
            <p:cNvSpPr>
              <a:spLocks/>
            </p:cNvSpPr>
            <p:nvPr/>
          </p:nvSpPr>
          <p:spPr bwMode="auto">
            <a:xfrm>
              <a:off x="1024" y="1520"/>
              <a:ext cx="17" cy="66"/>
            </a:xfrm>
            <a:custGeom>
              <a:avLst/>
              <a:gdLst>
                <a:gd name="T0" fmla="*/ 5 w 32"/>
                <a:gd name="T1" fmla="*/ 2 h 132"/>
                <a:gd name="T2" fmla="*/ 3 w 32"/>
                <a:gd name="T3" fmla="*/ 16 h 132"/>
                <a:gd name="T4" fmla="*/ 2 w 32"/>
                <a:gd name="T5" fmla="*/ 17 h 132"/>
                <a:gd name="T6" fmla="*/ 0 w 32"/>
                <a:gd name="T7" fmla="*/ 15 h 132"/>
                <a:gd name="T8" fmla="*/ 2 w 32"/>
                <a:gd name="T9" fmla="*/ 2 h 132"/>
                <a:gd name="T10" fmla="*/ 3 w 32"/>
                <a:gd name="T11" fmla="*/ 0 h 132"/>
                <a:gd name="T12" fmla="*/ 5 w 32"/>
                <a:gd name="T13" fmla="*/ 2 h 132"/>
                <a:gd name="T14" fmla="*/ 5 w 32"/>
                <a:gd name="T15" fmla="*/ 2 h 1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2" h="132">
                  <a:moveTo>
                    <a:pt x="32" y="12"/>
                  </a:moveTo>
                  <a:lnTo>
                    <a:pt x="23" y="121"/>
                  </a:lnTo>
                  <a:lnTo>
                    <a:pt x="10" y="132"/>
                  </a:lnTo>
                  <a:lnTo>
                    <a:pt x="0" y="119"/>
                  </a:lnTo>
                  <a:lnTo>
                    <a:pt x="9" y="12"/>
                  </a:lnTo>
                  <a:lnTo>
                    <a:pt x="21" y="0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75" name="Freeform 150"/>
            <p:cNvSpPr>
              <a:spLocks/>
            </p:cNvSpPr>
            <p:nvPr/>
          </p:nvSpPr>
          <p:spPr bwMode="auto">
            <a:xfrm>
              <a:off x="967" y="1508"/>
              <a:ext cx="74" cy="21"/>
            </a:xfrm>
            <a:custGeom>
              <a:avLst/>
              <a:gdLst>
                <a:gd name="T0" fmla="*/ 17 w 147"/>
                <a:gd name="T1" fmla="*/ 5 h 44"/>
                <a:gd name="T2" fmla="*/ 10 w 147"/>
                <a:gd name="T3" fmla="*/ 3 h 44"/>
                <a:gd name="T4" fmla="*/ 2 w 147"/>
                <a:gd name="T5" fmla="*/ 5 h 44"/>
                <a:gd name="T6" fmla="*/ 0 w 147"/>
                <a:gd name="T7" fmla="*/ 4 h 44"/>
                <a:gd name="T8" fmla="*/ 1 w 147"/>
                <a:gd name="T9" fmla="*/ 2 h 44"/>
                <a:gd name="T10" fmla="*/ 10 w 147"/>
                <a:gd name="T11" fmla="*/ 0 h 44"/>
                <a:gd name="T12" fmla="*/ 18 w 147"/>
                <a:gd name="T13" fmla="*/ 3 h 44"/>
                <a:gd name="T14" fmla="*/ 19 w 147"/>
                <a:gd name="T15" fmla="*/ 5 h 44"/>
                <a:gd name="T16" fmla="*/ 17 w 147"/>
                <a:gd name="T17" fmla="*/ 5 h 44"/>
                <a:gd name="T18" fmla="*/ 17 w 147"/>
                <a:gd name="T19" fmla="*/ 5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7" h="44">
                  <a:moveTo>
                    <a:pt x="131" y="44"/>
                  </a:moveTo>
                  <a:lnTo>
                    <a:pt x="76" y="25"/>
                  </a:lnTo>
                  <a:lnTo>
                    <a:pt x="16" y="41"/>
                  </a:lnTo>
                  <a:lnTo>
                    <a:pt x="0" y="34"/>
                  </a:lnTo>
                  <a:lnTo>
                    <a:pt x="6" y="19"/>
                  </a:lnTo>
                  <a:lnTo>
                    <a:pt x="78" y="0"/>
                  </a:lnTo>
                  <a:lnTo>
                    <a:pt x="144" y="25"/>
                  </a:lnTo>
                  <a:lnTo>
                    <a:pt x="147" y="41"/>
                  </a:lnTo>
                  <a:lnTo>
                    <a:pt x="131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76" name="Freeform 151"/>
            <p:cNvSpPr>
              <a:spLocks/>
            </p:cNvSpPr>
            <p:nvPr/>
          </p:nvSpPr>
          <p:spPr bwMode="auto">
            <a:xfrm>
              <a:off x="952" y="1533"/>
              <a:ext cx="13" cy="41"/>
            </a:xfrm>
            <a:custGeom>
              <a:avLst/>
              <a:gdLst>
                <a:gd name="T0" fmla="*/ 4 w 26"/>
                <a:gd name="T1" fmla="*/ 1 h 83"/>
                <a:gd name="T2" fmla="*/ 3 w 26"/>
                <a:gd name="T3" fmla="*/ 8 h 83"/>
                <a:gd name="T4" fmla="*/ 2 w 26"/>
                <a:gd name="T5" fmla="*/ 10 h 83"/>
                <a:gd name="T6" fmla="*/ 0 w 26"/>
                <a:gd name="T7" fmla="*/ 8 h 83"/>
                <a:gd name="T8" fmla="*/ 1 w 26"/>
                <a:gd name="T9" fmla="*/ 1 h 83"/>
                <a:gd name="T10" fmla="*/ 2 w 26"/>
                <a:gd name="T11" fmla="*/ 0 h 83"/>
                <a:gd name="T12" fmla="*/ 4 w 26"/>
                <a:gd name="T13" fmla="*/ 1 h 83"/>
                <a:gd name="T14" fmla="*/ 4 w 26"/>
                <a:gd name="T15" fmla="*/ 1 h 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83">
                  <a:moveTo>
                    <a:pt x="26" y="9"/>
                  </a:moveTo>
                  <a:lnTo>
                    <a:pt x="23" y="71"/>
                  </a:lnTo>
                  <a:lnTo>
                    <a:pt x="10" y="83"/>
                  </a:lnTo>
                  <a:lnTo>
                    <a:pt x="0" y="70"/>
                  </a:lnTo>
                  <a:lnTo>
                    <a:pt x="3" y="12"/>
                  </a:lnTo>
                  <a:lnTo>
                    <a:pt x="13" y="0"/>
                  </a:lnTo>
                  <a:lnTo>
                    <a:pt x="2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77" name="Freeform 152"/>
            <p:cNvSpPr>
              <a:spLocks/>
            </p:cNvSpPr>
            <p:nvPr/>
          </p:nvSpPr>
          <p:spPr bwMode="auto">
            <a:xfrm>
              <a:off x="1058" y="1591"/>
              <a:ext cx="97" cy="42"/>
            </a:xfrm>
            <a:custGeom>
              <a:avLst/>
              <a:gdLst>
                <a:gd name="T0" fmla="*/ 14 w 195"/>
                <a:gd name="T1" fmla="*/ 3 h 85"/>
                <a:gd name="T2" fmla="*/ 6 w 195"/>
                <a:gd name="T3" fmla="*/ 2 h 85"/>
                <a:gd name="T4" fmla="*/ 2 w 195"/>
                <a:gd name="T5" fmla="*/ 4 h 85"/>
                <a:gd name="T6" fmla="*/ 4 w 195"/>
                <a:gd name="T7" fmla="*/ 5 h 85"/>
                <a:gd name="T8" fmla="*/ 9 w 195"/>
                <a:gd name="T9" fmla="*/ 6 h 85"/>
                <a:gd name="T10" fmla="*/ 22 w 195"/>
                <a:gd name="T11" fmla="*/ 5 h 85"/>
                <a:gd name="T12" fmla="*/ 24 w 195"/>
                <a:gd name="T13" fmla="*/ 6 h 85"/>
                <a:gd name="T14" fmla="*/ 23 w 195"/>
                <a:gd name="T15" fmla="*/ 8 h 85"/>
                <a:gd name="T16" fmla="*/ 16 w 195"/>
                <a:gd name="T17" fmla="*/ 10 h 85"/>
                <a:gd name="T18" fmla="*/ 9 w 195"/>
                <a:gd name="T19" fmla="*/ 9 h 85"/>
                <a:gd name="T20" fmla="*/ 3 w 195"/>
                <a:gd name="T21" fmla="*/ 7 h 85"/>
                <a:gd name="T22" fmla="*/ 0 w 195"/>
                <a:gd name="T23" fmla="*/ 4 h 85"/>
                <a:gd name="T24" fmla="*/ 1 w 195"/>
                <a:gd name="T25" fmla="*/ 1 h 85"/>
                <a:gd name="T26" fmla="*/ 5 w 195"/>
                <a:gd name="T27" fmla="*/ 0 h 85"/>
                <a:gd name="T28" fmla="*/ 15 w 195"/>
                <a:gd name="T29" fmla="*/ 0 h 85"/>
                <a:gd name="T30" fmla="*/ 16 w 195"/>
                <a:gd name="T31" fmla="*/ 2 h 85"/>
                <a:gd name="T32" fmla="*/ 14 w 195"/>
                <a:gd name="T33" fmla="*/ 3 h 85"/>
                <a:gd name="T34" fmla="*/ 14 w 195"/>
                <a:gd name="T35" fmla="*/ 3 h 8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95" h="85">
                  <a:moveTo>
                    <a:pt x="116" y="26"/>
                  </a:moveTo>
                  <a:lnTo>
                    <a:pt x="50" y="23"/>
                  </a:lnTo>
                  <a:lnTo>
                    <a:pt x="23" y="33"/>
                  </a:lnTo>
                  <a:lnTo>
                    <a:pt x="36" y="40"/>
                  </a:lnTo>
                  <a:lnTo>
                    <a:pt x="78" y="54"/>
                  </a:lnTo>
                  <a:lnTo>
                    <a:pt x="179" y="46"/>
                  </a:lnTo>
                  <a:lnTo>
                    <a:pt x="195" y="53"/>
                  </a:lnTo>
                  <a:lnTo>
                    <a:pt x="189" y="69"/>
                  </a:lnTo>
                  <a:lnTo>
                    <a:pt x="131" y="85"/>
                  </a:lnTo>
                  <a:lnTo>
                    <a:pt x="73" y="77"/>
                  </a:lnTo>
                  <a:lnTo>
                    <a:pt x="24" y="60"/>
                  </a:lnTo>
                  <a:lnTo>
                    <a:pt x="0" y="33"/>
                  </a:lnTo>
                  <a:lnTo>
                    <a:pt x="14" y="10"/>
                  </a:lnTo>
                  <a:lnTo>
                    <a:pt x="46" y="0"/>
                  </a:lnTo>
                  <a:lnTo>
                    <a:pt x="120" y="4"/>
                  </a:lnTo>
                  <a:lnTo>
                    <a:pt x="129" y="17"/>
                  </a:lnTo>
                  <a:lnTo>
                    <a:pt x="116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78" name="Freeform 153"/>
            <p:cNvSpPr>
              <a:spLocks/>
            </p:cNvSpPr>
            <p:nvPr/>
          </p:nvSpPr>
          <p:spPr bwMode="auto">
            <a:xfrm>
              <a:off x="1054" y="1520"/>
              <a:ext cx="15" cy="88"/>
            </a:xfrm>
            <a:custGeom>
              <a:avLst/>
              <a:gdLst>
                <a:gd name="T0" fmla="*/ 3 w 31"/>
                <a:gd name="T1" fmla="*/ 2 h 176"/>
                <a:gd name="T2" fmla="*/ 2 w 31"/>
                <a:gd name="T3" fmla="*/ 21 h 176"/>
                <a:gd name="T4" fmla="*/ 1 w 31"/>
                <a:gd name="T5" fmla="*/ 22 h 176"/>
                <a:gd name="T6" fmla="*/ 0 w 31"/>
                <a:gd name="T7" fmla="*/ 21 h 176"/>
                <a:gd name="T8" fmla="*/ 0 w 31"/>
                <a:gd name="T9" fmla="*/ 2 h 176"/>
                <a:gd name="T10" fmla="*/ 2 w 31"/>
                <a:gd name="T11" fmla="*/ 0 h 176"/>
                <a:gd name="T12" fmla="*/ 3 w 31"/>
                <a:gd name="T13" fmla="*/ 2 h 176"/>
                <a:gd name="T14" fmla="*/ 3 w 31"/>
                <a:gd name="T15" fmla="*/ 2 h 1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1" h="176">
                  <a:moveTo>
                    <a:pt x="31" y="12"/>
                  </a:moveTo>
                  <a:lnTo>
                    <a:pt x="23" y="166"/>
                  </a:lnTo>
                  <a:lnTo>
                    <a:pt x="11" y="176"/>
                  </a:lnTo>
                  <a:lnTo>
                    <a:pt x="0" y="165"/>
                  </a:lnTo>
                  <a:lnTo>
                    <a:pt x="7" y="12"/>
                  </a:lnTo>
                  <a:lnTo>
                    <a:pt x="19" y="0"/>
                  </a:lnTo>
                  <a:lnTo>
                    <a:pt x="31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79" name="Freeform 154"/>
            <p:cNvSpPr>
              <a:spLocks/>
            </p:cNvSpPr>
            <p:nvPr/>
          </p:nvSpPr>
          <p:spPr bwMode="auto">
            <a:xfrm>
              <a:off x="1145" y="1517"/>
              <a:ext cx="13" cy="101"/>
            </a:xfrm>
            <a:custGeom>
              <a:avLst/>
              <a:gdLst>
                <a:gd name="T0" fmla="*/ 3 w 26"/>
                <a:gd name="T1" fmla="*/ 2 h 201"/>
                <a:gd name="T2" fmla="*/ 4 w 26"/>
                <a:gd name="T3" fmla="*/ 24 h 201"/>
                <a:gd name="T4" fmla="*/ 2 w 26"/>
                <a:gd name="T5" fmla="*/ 26 h 201"/>
                <a:gd name="T6" fmla="*/ 1 w 26"/>
                <a:gd name="T7" fmla="*/ 24 h 201"/>
                <a:gd name="T8" fmla="*/ 0 w 26"/>
                <a:gd name="T9" fmla="*/ 2 h 201"/>
                <a:gd name="T10" fmla="*/ 2 w 26"/>
                <a:gd name="T11" fmla="*/ 0 h 201"/>
                <a:gd name="T12" fmla="*/ 3 w 26"/>
                <a:gd name="T13" fmla="*/ 2 h 201"/>
                <a:gd name="T14" fmla="*/ 3 w 26"/>
                <a:gd name="T15" fmla="*/ 2 h 2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201">
                  <a:moveTo>
                    <a:pt x="22" y="12"/>
                  </a:moveTo>
                  <a:lnTo>
                    <a:pt x="26" y="189"/>
                  </a:lnTo>
                  <a:lnTo>
                    <a:pt x="16" y="201"/>
                  </a:lnTo>
                  <a:lnTo>
                    <a:pt x="4" y="189"/>
                  </a:lnTo>
                  <a:lnTo>
                    <a:pt x="0" y="12"/>
                  </a:lnTo>
                  <a:lnTo>
                    <a:pt x="11" y="0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80" name="Freeform 155"/>
            <p:cNvSpPr>
              <a:spLocks/>
            </p:cNvSpPr>
            <p:nvPr/>
          </p:nvSpPr>
          <p:spPr bwMode="auto">
            <a:xfrm>
              <a:off x="1076" y="1507"/>
              <a:ext cx="73" cy="22"/>
            </a:xfrm>
            <a:custGeom>
              <a:avLst/>
              <a:gdLst>
                <a:gd name="T0" fmla="*/ 1 w 146"/>
                <a:gd name="T1" fmla="*/ 3 h 43"/>
                <a:gd name="T2" fmla="*/ 10 w 146"/>
                <a:gd name="T3" fmla="*/ 0 h 43"/>
                <a:gd name="T4" fmla="*/ 18 w 146"/>
                <a:gd name="T5" fmla="*/ 3 h 43"/>
                <a:gd name="T6" fmla="*/ 19 w 146"/>
                <a:gd name="T7" fmla="*/ 5 h 43"/>
                <a:gd name="T8" fmla="*/ 17 w 146"/>
                <a:gd name="T9" fmla="*/ 6 h 43"/>
                <a:gd name="T10" fmla="*/ 9 w 146"/>
                <a:gd name="T11" fmla="*/ 4 h 43"/>
                <a:gd name="T12" fmla="*/ 2 w 146"/>
                <a:gd name="T13" fmla="*/ 5 h 43"/>
                <a:gd name="T14" fmla="*/ 0 w 146"/>
                <a:gd name="T15" fmla="*/ 5 h 43"/>
                <a:gd name="T16" fmla="*/ 1 w 146"/>
                <a:gd name="T17" fmla="*/ 3 h 43"/>
                <a:gd name="T18" fmla="*/ 1 w 146"/>
                <a:gd name="T19" fmla="*/ 3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6" h="43">
                  <a:moveTo>
                    <a:pt x="4" y="18"/>
                  </a:moveTo>
                  <a:lnTo>
                    <a:pt x="73" y="0"/>
                  </a:lnTo>
                  <a:lnTo>
                    <a:pt x="141" y="22"/>
                  </a:lnTo>
                  <a:lnTo>
                    <a:pt x="146" y="39"/>
                  </a:lnTo>
                  <a:lnTo>
                    <a:pt x="130" y="43"/>
                  </a:lnTo>
                  <a:lnTo>
                    <a:pt x="72" y="25"/>
                  </a:lnTo>
                  <a:lnTo>
                    <a:pt x="16" y="39"/>
                  </a:lnTo>
                  <a:lnTo>
                    <a:pt x="0" y="34"/>
                  </a:lnTo>
                  <a:lnTo>
                    <a:pt x="4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81" name="Freeform 156"/>
            <p:cNvSpPr>
              <a:spLocks/>
            </p:cNvSpPr>
            <p:nvPr/>
          </p:nvSpPr>
          <p:spPr bwMode="auto">
            <a:xfrm>
              <a:off x="1169" y="1512"/>
              <a:ext cx="61" cy="23"/>
            </a:xfrm>
            <a:custGeom>
              <a:avLst/>
              <a:gdLst>
                <a:gd name="T0" fmla="*/ 2 w 120"/>
                <a:gd name="T1" fmla="*/ 0 h 45"/>
                <a:gd name="T2" fmla="*/ 16 w 120"/>
                <a:gd name="T3" fmla="*/ 4 h 45"/>
                <a:gd name="T4" fmla="*/ 16 w 120"/>
                <a:gd name="T5" fmla="*/ 6 h 45"/>
                <a:gd name="T6" fmla="*/ 14 w 120"/>
                <a:gd name="T7" fmla="*/ 6 h 45"/>
                <a:gd name="T8" fmla="*/ 8 w 120"/>
                <a:gd name="T9" fmla="*/ 4 h 45"/>
                <a:gd name="T10" fmla="*/ 2 w 120"/>
                <a:gd name="T11" fmla="*/ 3 h 45"/>
                <a:gd name="T12" fmla="*/ 0 w 120"/>
                <a:gd name="T13" fmla="*/ 2 h 45"/>
                <a:gd name="T14" fmla="*/ 2 w 120"/>
                <a:gd name="T15" fmla="*/ 0 h 45"/>
                <a:gd name="T16" fmla="*/ 2 w 120"/>
                <a:gd name="T17" fmla="*/ 0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0" h="45">
                  <a:moveTo>
                    <a:pt x="13" y="0"/>
                  </a:moveTo>
                  <a:lnTo>
                    <a:pt x="119" y="27"/>
                  </a:lnTo>
                  <a:lnTo>
                    <a:pt x="120" y="44"/>
                  </a:lnTo>
                  <a:lnTo>
                    <a:pt x="105" y="45"/>
                  </a:lnTo>
                  <a:lnTo>
                    <a:pt x="62" y="27"/>
                  </a:lnTo>
                  <a:lnTo>
                    <a:pt x="13" y="24"/>
                  </a:lnTo>
                  <a:lnTo>
                    <a:pt x="0" y="1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82" name="Freeform 157"/>
            <p:cNvSpPr>
              <a:spLocks/>
            </p:cNvSpPr>
            <p:nvPr/>
          </p:nvSpPr>
          <p:spPr bwMode="auto">
            <a:xfrm>
              <a:off x="1223" y="1526"/>
              <a:ext cx="12" cy="72"/>
            </a:xfrm>
            <a:custGeom>
              <a:avLst/>
              <a:gdLst>
                <a:gd name="T0" fmla="*/ 2 w 26"/>
                <a:gd name="T1" fmla="*/ 2 h 142"/>
                <a:gd name="T2" fmla="*/ 3 w 26"/>
                <a:gd name="T3" fmla="*/ 9 h 142"/>
                <a:gd name="T4" fmla="*/ 2 w 26"/>
                <a:gd name="T5" fmla="*/ 17 h 142"/>
                <a:gd name="T6" fmla="*/ 1 w 26"/>
                <a:gd name="T7" fmla="*/ 19 h 142"/>
                <a:gd name="T8" fmla="*/ 0 w 26"/>
                <a:gd name="T9" fmla="*/ 17 h 142"/>
                <a:gd name="T10" fmla="*/ 0 w 26"/>
                <a:gd name="T11" fmla="*/ 10 h 142"/>
                <a:gd name="T12" fmla="*/ 0 w 26"/>
                <a:gd name="T13" fmla="*/ 2 h 142"/>
                <a:gd name="T14" fmla="*/ 1 w 26"/>
                <a:gd name="T15" fmla="*/ 0 h 142"/>
                <a:gd name="T16" fmla="*/ 2 w 26"/>
                <a:gd name="T17" fmla="*/ 2 h 142"/>
                <a:gd name="T18" fmla="*/ 2 w 26"/>
                <a:gd name="T19" fmla="*/ 2 h 1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142">
                  <a:moveTo>
                    <a:pt x="22" y="9"/>
                  </a:moveTo>
                  <a:lnTo>
                    <a:pt x="26" y="70"/>
                  </a:lnTo>
                  <a:lnTo>
                    <a:pt x="23" y="132"/>
                  </a:lnTo>
                  <a:lnTo>
                    <a:pt x="12" y="142"/>
                  </a:lnTo>
                  <a:lnTo>
                    <a:pt x="1" y="132"/>
                  </a:lnTo>
                  <a:lnTo>
                    <a:pt x="2" y="72"/>
                  </a:lnTo>
                  <a:lnTo>
                    <a:pt x="0" y="13"/>
                  </a:lnTo>
                  <a:lnTo>
                    <a:pt x="9" y="0"/>
                  </a:lnTo>
                  <a:lnTo>
                    <a:pt x="22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83" name="Freeform 158"/>
            <p:cNvSpPr>
              <a:spLocks/>
            </p:cNvSpPr>
            <p:nvPr/>
          </p:nvSpPr>
          <p:spPr bwMode="auto">
            <a:xfrm>
              <a:off x="1172" y="1573"/>
              <a:ext cx="60" cy="40"/>
            </a:xfrm>
            <a:custGeom>
              <a:avLst/>
              <a:gdLst>
                <a:gd name="T0" fmla="*/ 2 w 120"/>
                <a:gd name="T1" fmla="*/ 0 h 81"/>
                <a:gd name="T2" fmla="*/ 11 w 120"/>
                <a:gd name="T3" fmla="*/ 1 h 81"/>
                <a:gd name="T4" fmla="*/ 15 w 120"/>
                <a:gd name="T5" fmla="*/ 6 h 81"/>
                <a:gd name="T6" fmla="*/ 14 w 120"/>
                <a:gd name="T7" fmla="*/ 7 h 81"/>
                <a:gd name="T8" fmla="*/ 8 w 120"/>
                <a:gd name="T9" fmla="*/ 10 h 81"/>
                <a:gd name="T10" fmla="*/ 3 w 120"/>
                <a:gd name="T11" fmla="*/ 9 h 81"/>
                <a:gd name="T12" fmla="*/ 1 w 120"/>
                <a:gd name="T13" fmla="*/ 8 h 81"/>
                <a:gd name="T14" fmla="*/ 3 w 120"/>
                <a:gd name="T15" fmla="*/ 6 h 81"/>
                <a:gd name="T16" fmla="*/ 7 w 120"/>
                <a:gd name="T17" fmla="*/ 7 h 81"/>
                <a:gd name="T18" fmla="*/ 13 w 120"/>
                <a:gd name="T19" fmla="*/ 5 h 81"/>
                <a:gd name="T20" fmla="*/ 11 w 120"/>
                <a:gd name="T21" fmla="*/ 3 h 81"/>
                <a:gd name="T22" fmla="*/ 9 w 120"/>
                <a:gd name="T23" fmla="*/ 2 h 81"/>
                <a:gd name="T24" fmla="*/ 2 w 120"/>
                <a:gd name="T25" fmla="*/ 2 h 81"/>
                <a:gd name="T26" fmla="*/ 0 w 120"/>
                <a:gd name="T27" fmla="*/ 1 h 81"/>
                <a:gd name="T28" fmla="*/ 2 w 120"/>
                <a:gd name="T29" fmla="*/ 0 h 81"/>
                <a:gd name="T30" fmla="*/ 2 w 120"/>
                <a:gd name="T31" fmla="*/ 0 h 8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0" h="81">
                  <a:moveTo>
                    <a:pt x="10" y="0"/>
                  </a:moveTo>
                  <a:lnTo>
                    <a:pt x="84" y="8"/>
                  </a:lnTo>
                  <a:lnTo>
                    <a:pt x="120" y="52"/>
                  </a:lnTo>
                  <a:lnTo>
                    <a:pt x="109" y="63"/>
                  </a:lnTo>
                  <a:lnTo>
                    <a:pt x="58" y="81"/>
                  </a:lnTo>
                  <a:lnTo>
                    <a:pt x="17" y="77"/>
                  </a:lnTo>
                  <a:lnTo>
                    <a:pt x="4" y="66"/>
                  </a:lnTo>
                  <a:lnTo>
                    <a:pt x="17" y="54"/>
                  </a:lnTo>
                  <a:lnTo>
                    <a:pt x="53" y="60"/>
                  </a:lnTo>
                  <a:lnTo>
                    <a:pt x="97" y="46"/>
                  </a:lnTo>
                  <a:lnTo>
                    <a:pt x="86" y="30"/>
                  </a:lnTo>
                  <a:lnTo>
                    <a:pt x="65" y="23"/>
                  </a:lnTo>
                  <a:lnTo>
                    <a:pt x="11" y="23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84" name="Freeform 159"/>
            <p:cNvSpPr>
              <a:spLocks/>
            </p:cNvSpPr>
            <p:nvPr/>
          </p:nvSpPr>
          <p:spPr bwMode="auto">
            <a:xfrm>
              <a:off x="1032" y="1545"/>
              <a:ext cx="29" cy="19"/>
            </a:xfrm>
            <a:custGeom>
              <a:avLst/>
              <a:gdLst>
                <a:gd name="T0" fmla="*/ 3 w 57"/>
                <a:gd name="T1" fmla="*/ 0 h 39"/>
                <a:gd name="T2" fmla="*/ 6 w 57"/>
                <a:gd name="T3" fmla="*/ 0 h 39"/>
                <a:gd name="T4" fmla="*/ 8 w 57"/>
                <a:gd name="T5" fmla="*/ 3 h 39"/>
                <a:gd name="T6" fmla="*/ 7 w 57"/>
                <a:gd name="T7" fmla="*/ 4 h 39"/>
                <a:gd name="T8" fmla="*/ 6 w 57"/>
                <a:gd name="T9" fmla="*/ 4 h 39"/>
                <a:gd name="T10" fmla="*/ 1 w 57"/>
                <a:gd name="T11" fmla="*/ 4 h 39"/>
                <a:gd name="T12" fmla="*/ 0 w 57"/>
                <a:gd name="T13" fmla="*/ 1 h 39"/>
                <a:gd name="T14" fmla="*/ 3 w 57"/>
                <a:gd name="T15" fmla="*/ 0 h 39"/>
                <a:gd name="T16" fmla="*/ 3 w 57"/>
                <a:gd name="T17" fmla="*/ 0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39">
                  <a:moveTo>
                    <a:pt x="22" y="0"/>
                  </a:moveTo>
                  <a:lnTo>
                    <a:pt x="41" y="5"/>
                  </a:lnTo>
                  <a:lnTo>
                    <a:pt x="57" y="26"/>
                  </a:lnTo>
                  <a:lnTo>
                    <a:pt x="55" y="36"/>
                  </a:lnTo>
                  <a:lnTo>
                    <a:pt x="44" y="39"/>
                  </a:lnTo>
                  <a:lnTo>
                    <a:pt x="5" y="33"/>
                  </a:lnTo>
                  <a:lnTo>
                    <a:pt x="0" y="1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85" name="Freeform 160"/>
            <p:cNvSpPr>
              <a:spLocks/>
            </p:cNvSpPr>
            <p:nvPr/>
          </p:nvSpPr>
          <p:spPr bwMode="auto">
            <a:xfrm>
              <a:off x="1225" y="1551"/>
              <a:ext cx="27" cy="17"/>
            </a:xfrm>
            <a:custGeom>
              <a:avLst/>
              <a:gdLst>
                <a:gd name="T0" fmla="*/ 2 w 54"/>
                <a:gd name="T1" fmla="*/ 1 h 33"/>
                <a:gd name="T2" fmla="*/ 5 w 54"/>
                <a:gd name="T3" fmla="*/ 0 h 33"/>
                <a:gd name="T4" fmla="*/ 7 w 54"/>
                <a:gd name="T5" fmla="*/ 2 h 33"/>
                <a:gd name="T6" fmla="*/ 5 w 54"/>
                <a:gd name="T7" fmla="*/ 4 h 33"/>
                <a:gd name="T8" fmla="*/ 2 w 54"/>
                <a:gd name="T9" fmla="*/ 5 h 33"/>
                <a:gd name="T10" fmla="*/ 0 w 54"/>
                <a:gd name="T11" fmla="*/ 3 h 33"/>
                <a:gd name="T12" fmla="*/ 2 w 54"/>
                <a:gd name="T13" fmla="*/ 1 h 33"/>
                <a:gd name="T14" fmla="*/ 2 w 54"/>
                <a:gd name="T15" fmla="*/ 1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" h="33">
                  <a:moveTo>
                    <a:pt x="12" y="1"/>
                  </a:moveTo>
                  <a:lnTo>
                    <a:pt x="35" y="0"/>
                  </a:lnTo>
                  <a:lnTo>
                    <a:pt x="54" y="12"/>
                  </a:lnTo>
                  <a:lnTo>
                    <a:pt x="33" y="28"/>
                  </a:lnTo>
                  <a:lnTo>
                    <a:pt x="13" y="33"/>
                  </a:lnTo>
                  <a:lnTo>
                    <a:pt x="0" y="18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86" name="Freeform 161"/>
            <p:cNvSpPr>
              <a:spLocks/>
            </p:cNvSpPr>
            <p:nvPr/>
          </p:nvSpPr>
          <p:spPr bwMode="auto">
            <a:xfrm>
              <a:off x="921" y="1521"/>
              <a:ext cx="38" cy="26"/>
            </a:xfrm>
            <a:custGeom>
              <a:avLst/>
              <a:gdLst>
                <a:gd name="T0" fmla="*/ 4 w 76"/>
                <a:gd name="T1" fmla="*/ 0 h 52"/>
                <a:gd name="T2" fmla="*/ 9 w 76"/>
                <a:gd name="T3" fmla="*/ 4 h 52"/>
                <a:gd name="T4" fmla="*/ 10 w 76"/>
                <a:gd name="T5" fmla="*/ 6 h 52"/>
                <a:gd name="T6" fmla="*/ 8 w 76"/>
                <a:gd name="T7" fmla="*/ 7 h 52"/>
                <a:gd name="T8" fmla="*/ 1 w 76"/>
                <a:gd name="T9" fmla="*/ 4 h 52"/>
                <a:gd name="T10" fmla="*/ 0 w 76"/>
                <a:gd name="T11" fmla="*/ 2 h 52"/>
                <a:gd name="T12" fmla="*/ 1 w 76"/>
                <a:gd name="T13" fmla="*/ 0 h 52"/>
                <a:gd name="T14" fmla="*/ 4 w 76"/>
                <a:gd name="T15" fmla="*/ 0 h 52"/>
                <a:gd name="T16" fmla="*/ 4 w 76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6" h="52">
                  <a:moveTo>
                    <a:pt x="30" y="0"/>
                  </a:moveTo>
                  <a:lnTo>
                    <a:pt x="69" y="29"/>
                  </a:lnTo>
                  <a:lnTo>
                    <a:pt x="76" y="43"/>
                  </a:lnTo>
                  <a:lnTo>
                    <a:pt x="62" y="52"/>
                  </a:lnTo>
                  <a:lnTo>
                    <a:pt x="5" y="25"/>
                  </a:lnTo>
                  <a:lnTo>
                    <a:pt x="0" y="12"/>
                  </a:lnTo>
                  <a:lnTo>
                    <a:pt x="5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87" name="Freeform 162"/>
            <p:cNvSpPr>
              <a:spLocks/>
            </p:cNvSpPr>
            <p:nvPr/>
          </p:nvSpPr>
          <p:spPr bwMode="auto">
            <a:xfrm>
              <a:off x="839" y="1678"/>
              <a:ext cx="221" cy="72"/>
            </a:xfrm>
            <a:custGeom>
              <a:avLst/>
              <a:gdLst>
                <a:gd name="T0" fmla="*/ 52 w 442"/>
                <a:gd name="T1" fmla="*/ 9 h 144"/>
                <a:gd name="T2" fmla="*/ 48 w 442"/>
                <a:gd name="T3" fmla="*/ 5 h 144"/>
                <a:gd name="T4" fmla="*/ 42 w 442"/>
                <a:gd name="T5" fmla="*/ 4 h 144"/>
                <a:gd name="T6" fmla="*/ 31 w 442"/>
                <a:gd name="T7" fmla="*/ 7 h 144"/>
                <a:gd name="T8" fmla="*/ 20 w 442"/>
                <a:gd name="T9" fmla="*/ 15 h 144"/>
                <a:gd name="T10" fmla="*/ 11 w 442"/>
                <a:gd name="T11" fmla="*/ 18 h 144"/>
                <a:gd name="T12" fmla="*/ 2 w 442"/>
                <a:gd name="T13" fmla="*/ 18 h 144"/>
                <a:gd name="T14" fmla="*/ 0 w 442"/>
                <a:gd name="T15" fmla="*/ 17 h 144"/>
                <a:gd name="T16" fmla="*/ 2 w 442"/>
                <a:gd name="T17" fmla="*/ 15 h 144"/>
                <a:gd name="T18" fmla="*/ 18 w 442"/>
                <a:gd name="T19" fmla="*/ 13 h 144"/>
                <a:gd name="T20" fmla="*/ 24 w 442"/>
                <a:gd name="T21" fmla="*/ 8 h 144"/>
                <a:gd name="T22" fmla="*/ 30 w 442"/>
                <a:gd name="T23" fmla="*/ 4 h 144"/>
                <a:gd name="T24" fmla="*/ 37 w 442"/>
                <a:gd name="T25" fmla="*/ 2 h 144"/>
                <a:gd name="T26" fmla="*/ 44 w 442"/>
                <a:gd name="T27" fmla="*/ 0 h 144"/>
                <a:gd name="T28" fmla="*/ 50 w 442"/>
                <a:gd name="T29" fmla="*/ 2 h 144"/>
                <a:gd name="T30" fmla="*/ 56 w 442"/>
                <a:gd name="T31" fmla="*/ 6 h 144"/>
                <a:gd name="T32" fmla="*/ 56 w 442"/>
                <a:gd name="T33" fmla="*/ 9 h 144"/>
                <a:gd name="T34" fmla="*/ 52 w 442"/>
                <a:gd name="T35" fmla="*/ 9 h 144"/>
                <a:gd name="T36" fmla="*/ 52 w 442"/>
                <a:gd name="T37" fmla="*/ 9 h 1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42" h="144">
                  <a:moveTo>
                    <a:pt x="416" y="66"/>
                  </a:moveTo>
                  <a:lnTo>
                    <a:pt x="379" y="38"/>
                  </a:lnTo>
                  <a:lnTo>
                    <a:pt x="336" y="29"/>
                  </a:lnTo>
                  <a:lnTo>
                    <a:pt x="244" y="52"/>
                  </a:lnTo>
                  <a:lnTo>
                    <a:pt x="153" y="119"/>
                  </a:lnTo>
                  <a:lnTo>
                    <a:pt x="85" y="141"/>
                  </a:lnTo>
                  <a:lnTo>
                    <a:pt x="12" y="144"/>
                  </a:lnTo>
                  <a:lnTo>
                    <a:pt x="0" y="132"/>
                  </a:lnTo>
                  <a:lnTo>
                    <a:pt x="12" y="120"/>
                  </a:lnTo>
                  <a:lnTo>
                    <a:pt x="140" y="99"/>
                  </a:lnTo>
                  <a:lnTo>
                    <a:pt x="186" y="64"/>
                  </a:lnTo>
                  <a:lnTo>
                    <a:pt x="234" y="31"/>
                  </a:lnTo>
                  <a:lnTo>
                    <a:pt x="290" y="9"/>
                  </a:lnTo>
                  <a:lnTo>
                    <a:pt x="345" y="0"/>
                  </a:lnTo>
                  <a:lnTo>
                    <a:pt x="396" y="10"/>
                  </a:lnTo>
                  <a:lnTo>
                    <a:pt x="442" y="43"/>
                  </a:lnTo>
                  <a:lnTo>
                    <a:pt x="441" y="68"/>
                  </a:lnTo>
                  <a:lnTo>
                    <a:pt x="416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88" name="Freeform 163"/>
            <p:cNvSpPr>
              <a:spLocks/>
            </p:cNvSpPr>
            <p:nvPr/>
          </p:nvSpPr>
          <p:spPr bwMode="auto">
            <a:xfrm>
              <a:off x="807" y="1646"/>
              <a:ext cx="255" cy="95"/>
            </a:xfrm>
            <a:custGeom>
              <a:avLst/>
              <a:gdLst>
                <a:gd name="T0" fmla="*/ 1 w 511"/>
                <a:gd name="T1" fmla="*/ 23 h 191"/>
                <a:gd name="T2" fmla="*/ 0 w 511"/>
                <a:gd name="T3" fmla="*/ 21 h 191"/>
                <a:gd name="T4" fmla="*/ 0 w 511"/>
                <a:gd name="T5" fmla="*/ 19 h 191"/>
                <a:gd name="T6" fmla="*/ 9 w 511"/>
                <a:gd name="T7" fmla="*/ 19 h 191"/>
                <a:gd name="T8" fmla="*/ 17 w 511"/>
                <a:gd name="T9" fmla="*/ 17 h 191"/>
                <a:gd name="T10" fmla="*/ 24 w 511"/>
                <a:gd name="T11" fmla="*/ 14 h 191"/>
                <a:gd name="T12" fmla="*/ 27 w 511"/>
                <a:gd name="T13" fmla="*/ 11 h 191"/>
                <a:gd name="T14" fmla="*/ 30 w 511"/>
                <a:gd name="T15" fmla="*/ 8 h 191"/>
                <a:gd name="T16" fmla="*/ 34 w 511"/>
                <a:gd name="T17" fmla="*/ 5 h 191"/>
                <a:gd name="T18" fmla="*/ 38 w 511"/>
                <a:gd name="T19" fmla="*/ 3 h 191"/>
                <a:gd name="T20" fmla="*/ 46 w 511"/>
                <a:gd name="T21" fmla="*/ 0 h 191"/>
                <a:gd name="T22" fmla="*/ 57 w 511"/>
                <a:gd name="T23" fmla="*/ 1 h 191"/>
                <a:gd name="T24" fmla="*/ 63 w 511"/>
                <a:gd name="T25" fmla="*/ 10 h 191"/>
                <a:gd name="T26" fmla="*/ 63 w 511"/>
                <a:gd name="T27" fmla="*/ 12 h 191"/>
                <a:gd name="T28" fmla="*/ 61 w 511"/>
                <a:gd name="T29" fmla="*/ 13 h 191"/>
                <a:gd name="T30" fmla="*/ 58 w 511"/>
                <a:gd name="T31" fmla="*/ 12 h 191"/>
                <a:gd name="T32" fmla="*/ 56 w 511"/>
                <a:gd name="T33" fmla="*/ 8 h 191"/>
                <a:gd name="T34" fmla="*/ 54 w 511"/>
                <a:gd name="T35" fmla="*/ 5 h 191"/>
                <a:gd name="T36" fmla="*/ 51 w 511"/>
                <a:gd name="T37" fmla="*/ 3 h 191"/>
                <a:gd name="T38" fmla="*/ 47 w 511"/>
                <a:gd name="T39" fmla="*/ 2 h 191"/>
                <a:gd name="T40" fmla="*/ 39 w 511"/>
                <a:gd name="T41" fmla="*/ 5 h 191"/>
                <a:gd name="T42" fmla="*/ 32 w 511"/>
                <a:gd name="T43" fmla="*/ 10 h 191"/>
                <a:gd name="T44" fmla="*/ 25 w 511"/>
                <a:gd name="T45" fmla="*/ 16 h 191"/>
                <a:gd name="T46" fmla="*/ 22 w 511"/>
                <a:gd name="T47" fmla="*/ 19 h 191"/>
                <a:gd name="T48" fmla="*/ 17 w 511"/>
                <a:gd name="T49" fmla="*/ 20 h 191"/>
                <a:gd name="T50" fmla="*/ 8 w 511"/>
                <a:gd name="T51" fmla="*/ 22 h 191"/>
                <a:gd name="T52" fmla="*/ 3 w 511"/>
                <a:gd name="T53" fmla="*/ 22 h 191"/>
                <a:gd name="T54" fmla="*/ 3 w 511"/>
                <a:gd name="T55" fmla="*/ 23 h 191"/>
                <a:gd name="T56" fmla="*/ 1 w 511"/>
                <a:gd name="T57" fmla="*/ 23 h 191"/>
                <a:gd name="T58" fmla="*/ 1 w 511"/>
                <a:gd name="T59" fmla="*/ 23 h 19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11" h="191">
                  <a:moveTo>
                    <a:pt x="12" y="190"/>
                  </a:moveTo>
                  <a:lnTo>
                    <a:pt x="0" y="174"/>
                  </a:lnTo>
                  <a:lnTo>
                    <a:pt x="7" y="158"/>
                  </a:lnTo>
                  <a:lnTo>
                    <a:pt x="72" y="156"/>
                  </a:lnTo>
                  <a:lnTo>
                    <a:pt x="140" y="143"/>
                  </a:lnTo>
                  <a:lnTo>
                    <a:pt x="196" y="114"/>
                  </a:lnTo>
                  <a:lnTo>
                    <a:pt x="218" y="91"/>
                  </a:lnTo>
                  <a:lnTo>
                    <a:pt x="244" y="68"/>
                  </a:lnTo>
                  <a:lnTo>
                    <a:pt x="274" y="45"/>
                  </a:lnTo>
                  <a:lnTo>
                    <a:pt x="304" y="25"/>
                  </a:lnTo>
                  <a:lnTo>
                    <a:pt x="374" y="0"/>
                  </a:lnTo>
                  <a:lnTo>
                    <a:pt x="457" y="14"/>
                  </a:lnTo>
                  <a:lnTo>
                    <a:pt x="511" y="83"/>
                  </a:lnTo>
                  <a:lnTo>
                    <a:pt x="508" y="101"/>
                  </a:lnTo>
                  <a:lnTo>
                    <a:pt x="495" y="111"/>
                  </a:lnTo>
                  <a:lnTo>
                    <a:pt x="467" y="97"/>
                  </a:lnTo>
                  <a:lnTo>
                    <a:pt x="453" y="66"/>
                  </a:lnTo>
                  <a:lnTo>
                    <a:pt x="433" y="40"/>
                  </a:lnTo>
                  <a:lnTo>
                    <a:pt x="408" y="25"/>
                  </a:lnTo>
                  <a:lnTo>
                    <a:pt x="377" y="22"/>
                  </a:lnTo>
                  <a:lnTo>
                    <a:pt x="313" y="46"/>
                  </a:lnTo>
                  <a:lnTo>
                    <a:pt x="259" y="86"/>
                  </a:lnTo>
                  <a:lnTo>
                    <a:pt x="205" y="135"/>
                  </a:lnTo>
                  <a:lnTo>
                    <a:pt x="179" y="155"/>
                  </a:lnTo>
                  <a:lnTo>
                    <a:pt x="143" y="166"/>
                  </a:lnTo>
                  <a:lnTo>
                    <a:pt x="71" y="179"/>
                  </a:lnTo>
                  <a:lnTo>
                    <a:pt x="30" y="177"/>
                  </a:lnTo>
                  <a:lnTo>
                    <a:pt x="28" y="191"/>
                  </a:lnTo>
                  <a:lnTo>
                    <a:pt x="12" y="1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89" name="Freeform 164"/>
            <p:cNvSpPr>
              <a:spLocks/>
            </p:cNvSpPr>
            <p:nvPr/>
          </p:nvSpPr>
          <p:spPr bwMode="auto">
            <a:xfrm>
              <a:off x="1035" y="1689"/>
              <a:ext cx="247" cy="126"/>
            </a:xfrm>
            <a:custGeom>
              <a:avLst/>
              <a:gdLst>
                <a:gd name="T0" fmla="*/ 59 w 493"/>
                <a:gd name="T1" fmla="*/ 11 h 251"/>
                <a:gd name="T2" fmla="*/ 57 w 493"/>
                <a:gd name="T3" fmla="*/ 6 h 251"/>
                <a:gd name="T4" fmla="*/ 52 w 493"/>
                <a:gd name="T5" fmla="*/ 3 h 251"/>
                <a:gd name="T6" fmla="*/ 44 w 493"/>
                <a:gd name="T7" fmla="*/ 5 h 251"/>
                <a:gd name="T8" fmla="*/ 36 w 493"/>
                <a:gd name="T9" fmla="*/ 10 h 251"/>
                <a:gd name="T10" fmla="*/ 30 w 493"/>
                <a:gd name="T11" fmla="*/ 18 h 251"/>
                <a:gd name="T12" fmla="*/ 24 w 493"/>
                <a:gd name="T13" fmla="*/ 22 h 251"/>
                <a:gd name="T14" fmla="*/ 18 w 493"/>
                <a:gd name="T15" fmla="*/ 24 h 251"/>
                <a:gd name="T16" fmla="*/ 4 w 493"/>
                <a:gd name="T17" fmla="*/ 26 h 251"/>
                <a:gd name="T18" fmla="*/ 10 w 493"/>
                <a:gd name="T19" fmla="*/ 28 h 251"/>
                <a:gd name="T20" fmla="*/ 18 w 493"/>
                <a:gd name="T21" fmla="*/ 29 h 251"/>
                <a:gd name="T22" fmla="*/ 20 w 493"/>
                <a:gd name="T23" fmla="*/ 31 h 251"/>
                <a:gd name="T24" fmla="*/ 18 w 493"/>
                <a:gd name="T25" fmla="*/ 32 h 251"/>
                <a:gd name="T26" fmla="*/ 10 w 493"/>
                <a:gd name="T27" fmla="*/ 31 h 251"/>
                <a:gd name="T28" fmla="*/ 4 w 493"/>
                <a:gd name="T29" fmla="*/ 30 h 251"/>
                <a:gd name="T30" fmla="*/ 0 w 493"/>
                <a:gd name="T31" fmla="*/ 25 h 251"/>
                <a:gd name="T32" fmla="*/ 1 w 493"/>
                <a:gd name="T33" fmla="*/ 23 h 251"/>
                <a:gd name="T34" fmla="*/ 16 w 493"/>
                <a:gd name="T35" fmla="*/ 21 h 251"/>
                <a:gd name="T36" fmla="*/ 29 w 493"/>
                <a:gd name="T37" fmla="*/ 15 h 251"/>
                <a:gd name="T38" fmla="*/ 34 w 493"/>
                <a:gd name="T39" fmla="*/ 8 h 251"/>
                <a:gd name="T40" fmla="*/ 38 w 493"/>
                <a:gd name="T41" fmla="*/ 5 h 251"/>
                <a:gd name="T42" fmla="*/ 42 w 493"/>
                <a:gd name="T43" fmla="*/ 2 h 251"/>
                <a:gd name="T44" fmla="*/ 52 w 493"/>
                <a:gd name="T45" fmla="*/ 0 h 251"/>
                <a:gd name="T46" fmla="*/ 59 w 493"/>
                <a:gd name="T47" fmla="*/ 3 h 251"/>
                <a:gd name="T48" fmla="*/ 62 w 493"/>
                <a:gd name="T49" fmla="*/ 11 h 251"/>
                <a:gd name="T50" fmla="*/ 61 w 493"/>
                <a:gd name="T51" fmla="*/ 12 h 251"/>
                <a:gd name="T52" fmla="*/ 59 w 493"/>
                <a:gd name="T53" fmla="*/ 11 h 251"/>
                <a:gd name="T54" fmla="*/ 59 w 493"/>
                <a:gd name="T55" fmla="*/ 11 h 25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93" h="251">
                  <a:moveTo>
                    <a:pt x="470" y="83"/>
                  </a:moveTo>
                  <a:lnTo>
                    <a:pt x="455" y="41"/>
                  </a:lnTo>
                  <a:lnTo>
                    <a:pt x="415" y="23"/>
                  </a:lnTo>
                  <a:lnTo>
                    <a:pt x="346" y="36"/>
                  </a:lnTo>
                  <a:lnTo>
                    <a:pt x="287" y="78"/>
                  </a:lnTo>
                  <a:lnTo>
                    <a:pt x="239" y="139"/>
                  </a:lnTo>
                  <a:lnTo>
                    <a:pt x="190" y="169"/>
                  </a:lnTo>
                  <a:lnTo>
                    <a:pt x="141" y="187"/>
                  </a:lnTo>
                  <a:lnTo>
                    <a:pt x="31" y="203"/>
                  </a:lnTo>
                  <a:lnTo>
                    <a:pt x="77" y="221"/>
                  </a:lnTo>
                  <a:lnTo>
                    <a:pt x="142" y="228"/>
                  </a:lnTo>
                  <a:lnTo>
                    <a:pt x="153" y="241"/>
                  </a:lnTo>
                  <a:lnTo>
                    <a:pt x="141" y="251"/>
                  </a:lnTo>
                  <a:lnTo>
                    <a:pt x="75" y="247"/>
                  </a:lnTo>
                  <a:lnTo>
                    <a:pt x="30" y="234"/>
                  </a:lnTo>
                  <a:lnTo>
                    <a:pt x="0" y="200"/>
                  </a:lnTo>
                  <a:lnTo>
                    <a:pt x="8" y="183"/>
                  </a:lnTo>
                  <a:lnTo>
                    <a:pt x="125" y="168"/>
                  </a:lnTo>
                  <a:lnTo>
                    <a:pt x="227" y="120"/>
                  </a:lnTo>
                  <a:lnTo>
                    <a:pt x="271" y="62"/>
                  </a:lnTo>
                  <a:lnTo>
                    <a:pt x="304" y="34"/>
                  </a:lnTo>
                  <a:lnTo>
                    <a:pt x="336" y="14"/>
                  </a:lnTo>
                  <a:lnTo>
                    <a:pt x="415" y="0"/>
                  </a:lnTo>
                  <a:lnTo>
                    <a:pt x="471" y="24"/>
                  </a:lnTo>
                  <a:lnTo>
                    <a:pt x="493" y="83"/>
                  </a:lnTo>
                  <a:lnTo>
                    <a:pt x="481" y="95"/>
                  </a:lnTo>
                  <a:lnTo>
                    <a:pt x="47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90" name="Freeform 165"/>
            <p:cNvSpPr>
              <a:spLocks/>
            </p:cNvSpPr>
            <p:nvPr/>
          </p:nvSpPr>
          <p:spPr bwMode="auto">
            <a:xfrm>
              <a:off x="1128" y="1711"/>
              <a:ext cx="147" cy="94"/>
            </a:xfrm>
            <a:custGeom>
              <a:avLst/>
              <a:gdLst>
                <a:gd name="T0" fmla="*/ 1 w 294"/>
                <a:gd name="T1" fmla="*/ 21 h 188"/>
                <a:gd name="T2" fmla="*/ 9 w 294"/>
                <a:gd name="T3" fmla="*/ 17 h 188"/>
                <a:gd name="T4" fmla="*/ 16 w 294"/>
                <a:gd name="T5" fmla="*/ 11 h 188"/>
                <a:gd name="T6" fmla="*/ 20 w 294"/>
                <a:gd name="T7" fmla="*/ 6 h 188"/>
                <a:gd name="T8" fmla="*/ 25 w 294"/>
                <a:gd name="T9" fmla="*/ 2 h 188"/>
                <a:gd name="T10" fmla="*/ 31 w 294"/>
                <a:gd name="T11" fmla="*/ 0 h 188"/>
                <a:gd name="T12" fmla="*/ 36 w 294"/>
                <a:gd name="T13" fmla="*/ 2 h 188"/>
                <a:gd name="T14" fmla="*/ 37 w 294"/>
                <a:gd name="T15" fmla="*/ 3 h 188"/>
                <a:gd name="T16" fmla="*/ 37 w 294"/>
                <a:gd name="T17" fmla="*/ 5 h 188"/>
                <a:gd name="T18" fmla="*/ 36 w 294"/>
                <a:gd name="T19" fmla="*/ 8 h 188"/>
                <a:gd name="T20" fmla="*/ 33 w 294"/>
                <a:gd name="T21" fmla="*/ 7 h 188"/>
                <a:gd name="T22" fmla="*/ 33 w 294"/>
                <a:gd name="T23" fmla="*/ 6 h 188"/>
                <a:gd name="T24" fmla="*/ 29 w 294"/>
                <a:gd name="T25" fmla="*/ 5 h 188"/>
                <a:gd name="T26" fmla="*/ 25 w 294"/>
                <a:gd name="T27" fmla="*/ 6 h 188"/>
                <a:gd name="T28" fmla="*/ 18 w 294"/>
                <a:gd name="T29" fmla="*/ 13 h 188"/>
                <a:gd name="T30" fmla="*/ 15 w 294"/>
                <a:gd name="T31" fmla="*/ 17 h 188"/>
                <a:gd name="T32" fmla="*/ 11 w 294"/>
                <a:gd name="T33" fmla="*/ 20 h 188"/>
                <a:gd name="T34" fmla="*/ 7 w 294"/>
                <a:gd name="T35" fmla="*/ 22 h 188"/>
                <a:gd name="T36" fmla="*/ 2 w 294"/>
                <a:gd name="T37" fmla="*/ 24 h 188"/>
                <a:gd name="T38" fmla="*/ 0 w 294"/>
                <a:gd name="T39" fmla="*/ 23 h 188"/>
                <a:gd name="T40" fmla="*/ 1 w 294"/>
                <a:gd name="T41" fmla="*/ 21 h 188"/>
                <a:gd name="T42" fmla="*/ 1 w 294"/>
                <a:gd name="T43" fmla="*/ 21 h 18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94" h="188">
                  <a:moveTo>
                    <a:pt x="7" y="166"/>
                  </a:moveTo>
                  <a:lnTo>
                    <a:pt x="72" y="136"/>
                  </a:lnTo>
                  <a:lnTo>
                    <a:pt x="122" y="86"/>
                  </a:lnTo>
                  <a:lnTo>
                    <a:pt x="157" y="47"/>
                  </a:lnTo>
                  <a:lnTo>
                    <a:pt x="198" y="14"/>
                  </a:lnTo>
                  <a:lnTo>
                    <a:pt x="241" y="0"/>
                  </a:lnTo>
                  <a:lnTo>
                    <a:pt x="284" y="14"/>
                  </a:lnTo>
                  <a:lnTo>
                    <a:pt x="290" y="22"/>
                  </a:lnTo>
                  <a:lnTo>
                    <a:pt x="294" y="35"/>
                  </a:lnTo>
                  <a:lnTo>
                    <a:pt x="286" y="57"/>
                  </a:lnTo>
                  <a:lnTo>
                    <a:pt x="263" y="49"/>
                  </a:lnTo>
                  <a:lnTo>
                    <a:pt x="259" y="42"/>
                  </a:lnTo>
                  <a:lnTo>
                    <a:pt x="226" y="34"/>
                  </a:lnTo>
                  <a:lnTo>
                    <a:pt x="196" y="47"/>
                  </a:lnTo>
                  <a:lnTo>
                    <a:pt x="141" y="101"/>
                  </a:lnTo>
                  <a:lnTo>
                    <a:pt x="113" y="131"/>
                  </a:lnTo>
                  <a:lnTo>
                    <a:pt x="86" y="155"/>
                  </a:lnTo>
                  <a:lnTo>
                    <a:pt x="53" y="173"/>
                  </a:lnTo>
                  <a:lnTo>
                    <a:pt x="14" y="188"/>
                  </a:lnTo>
                  <a:lnTo>
                    <a:pt x="0" y="181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91" name="Freeform 166"/>
            <p:cNvSpPr>
              <a:spLocks/>
            </p:cNvSpPr>
            <p:nvPr/>
          </p:nvSpPr>
          <p:spPr bwMode="auto">
            <a:xfrm>
              <a:off x="940" y="1707"/>
              <a:ext cx="228" cy="43"/>
            </a:xfrm>
            <a:custGeom>
              <a:avLst/>
              <a:gdLst>
                <a:gd name="T0" fmla="*/ 2 w 456"/>
                <a:gd name="T1" fmla="*/ 0 h 87"/>
                <a:gd name="T2" fmla="*/ 11 w 456"/>
                <a:gd name="T3" fmla="*/ 1 h 87"/>
                <a:gd name="T4" fmla="*/ 45 w 456"/>
                <a:gd name="T5" fmla="*/ 6 h 87"/>
                <a:gd name="T6" fmla="*/ 56 w 456"/>
                <a:gd name="T7" fmla="*/ 8 h 87"/>
                <a:gd name="T8" fmla="*/ 57 w 456"/>
                <a:gd name="T9" fmla="*/ 9 h 87"/>
                <a:gd name="T10" fmla="*/ 56 w 456"/>
                <a:gd name="T11" fmla="*/ 10 h 87"/>
                <a:gd name="T12" fmla="*/ 45 w 456"/>
                <a:gd name="T13" fmla="*/ 9 h 87"/>
                <a:gd name="T14" fmla="*/ 11 w 456"/>
                <a:gd name="T15" fmla="*/ 4 h 87"/>
                <a:gd name="T16" fmla="*/ 2 w 456"/>
                <a:gd name="T17" fmla="*/ 2 h 87"/>
                <a:gd name="T18" fmla="*/ 0 w 456"/>
                <a:gd name="T19" fmla="*/ 1 h 87"/>
                <a:gd name="T20" fmla="*/ 2 w 456"/>
                <a:gd name="T21" fmla="*/ 0 h 87"/>
                <a:gd name="T22" fmla="*/ 2 w 456"/>
                <a:gd name="T23" fmla="*/ 0 h 8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56" h="87">
                  <a:moveTo>
                    <a:pt x="14" y="0"/>
                  </a:moveTo>
                  <a:lnTo>
                    <a:pt x="88" y="12"/>
                  </a:lnTo>
                  <a:lnTo>
                    <a:pt x="360" y="50"/>
                  </a:lnTo>
                  <a:lnTo>
                    <a:pt x="447" y="64"/>
                  </a:lnTo>
                  <a:lnTo>
                    <a:pt x="456" y="77"/>
                  </a:lnTo>
                  <a:lnTo>
                    <a:pt x="442" y="87"/>
                  </a:lnTo>
                  <a:lnTo>
                    <a:pt x="357" y="72"/>
                  </a:lnTo>
                  <a:lnTo>
                    <a:pt x="85" y="35"/>
                  </a:lnTo>
                  <a:lnTo>
                    <a:pt x="9" y="22"/>
                  </a:lnTo>
                  <a:lnTo>
                    <a:pt x="0" y="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92" name="Freeform 167"/>
            <p:cNvSpPr>
              <a:spLocks/>
            </p:cNvSpPr>
            <p:nvPr/>
          </p:nvSpPr>
          <p:spPr bwMode="auto">
            <a:xfrm>
              <a:off x="865" y="1741"/>
              <a:ext cx="183" cy="66"/>
            </a:xfrm>
            <a:custGeom>
              <a:avLst/>
              <a:gdLst>
                <a:gd name="T0" fmla="*/ 2 w 366"/>
                <a:gd name="T1" fmla="*/ 0 h 131"/>
                <a:gd name="T2" fmla="*/ 14 w 366"/>
                <a:gd name="T3" fmla="*/ 4 h 131"/>
                <a:gd name="T4" fmla="*/ 24 w 366"/>
                <a:gd name="T5" fmla="*/ 8 h 131"/>
                <a:gd name="T6" fmla="*/ 33 w 366"/>
                <a:gd name="T7" fmla="*/ 11 h 131"/>
                <a:gd name="T8" fmla="*/ 45 w 366"/>
                <a:gd name="T9" fmla="*/ 14 h 131"/>
                <a:gd name="T10" fmla="*/ 46 w 366"/>
                <a:gd name="T11" fmla="*/ 16 h 131"/>
                <a:gd name="T12" fmla="*/ 45 w 366"/>
                <a:gd name="T13" fmla="*/ 17 h 131"/>
                <a:gd name="T14" fmla="*/ 23 w 366"/>
                <a:gd name="T15" fmla="*/ 11 h 131"/>
                <a:gd name="T16" fmla="*/ 13 w 366"/>
                <a:gd name="T17" fmla="*/ 7 h 131"/>
                <a:gd name="T18" fmla="*/ 1 w 366"/>
                <a:gd name="T19" fmla="*/ 3 h 131"/>
                <a:gd name="T20" fmla="*/ 0 w 366"/>
                <a:gd name="T21" fmla="*/ 1 h 131"/>
                <a:gd name="T22" fmla="*/ 2 w 366"/>
                <a:gd name="T23" fmla="*/ 0 h 131"/>
                <a:gd name="T24" fmla="*/ 2 w 366"/>
                <a:gd name="T25" fmla="*/ 0 h 1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6" h="131">
                  <a:moveTo>
                    <a:pt x="15" y="0"/>
                  </a:moveTo>
                  <a:lnTo>
                    <a:pt x="107" y="30"/>
                  </a:lnTo>
                  <a:lnTo>
                    <a:pt x="185" y="61"/>
                  </a:lnTo>
                  <a:lnTo>
                    <a:pt x="264" y="88"/>
                  </a:lnTo>
                  <a:lnTo>
                    <a:pt x="356" y="109"/>
                  </a:lnTo>
                  <a:lnTo>
                    <a:pt x="366" y="122"/>
                  </a:lnTo>
                  <a:lnTo>
                    <a:pt x="353" y="131"/>
                  </a:lnTo>
                  <a:lnTo>
                    <a:pt x="181" y="84"/>
                  </a:lnTo>
                  <a:lnTo>
                    <a:pt x="101" y="54"/>
                  </a:lnTo>
                  <a:lnTo>
                    <a:pt x="8" y="22"/>
                  </a:lnTo>
                  <a:lnTo>
                    <a:pt x="0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93" name="Freeform 168"/>
            <p:cNvSpPr>
              <a:spLocks/>
            </p:cNvSpPr>
            <p:nvPr/>
          </p:nvSpPr>
          <p:spPr bwMode="auto">
            <a:xfrm>
              <a:off x="1152" y="1750"/>
              <a:ext cx="107" cy="63"/>
            </a:xfrm>
            <a:custGeom>
              <a:avLst/>
              <a:gdLst>
                <a:gd name="T0" fmla="*/ 14 w 214"/>
                <a:gd name="T1" fmla="*/ 0 h 128"/>
                <a:gd name="T2" fmla="*/ 26 w 214"/>
                <a:gd name="T3" fmla="*/ 2 h 128"/>
                <a:gd name="T4" fmla="*/ 27 w 214"/>
                <a:gd name="T5" fmla="*/ 4 h 128"/>
                <a:gd name="T6" fmla="*/ 26 w 214"/>
                <a:gd name="T7" fmla="*/ 5 h 128"/>
                <a:gd name="T8" fmla="*/ 17 w 214"/>
                <a:gd name="T9" fmla="*/ 10 h 128"/>
                <a:gd name="T10" fmla="*/ 7 w 214"/>
                <a:gd name="T11" fmla="*/ 14 h 128"/>
                <a:gd name="T12" fmla="*/ 3 w 214"/>
                <a:gd name="T13" fmla="*/ 15 h 128"/>
                <a:gd name="T14" fmla="*/ 0 w 214"/>
                <a:gd name="T15" fmla="*/ 15 h 128"/>
                <a:gd name="T16" fmla="*/ 1 w 214"/>
                <a:gd name="T17" fmla="*/ 12 h 128"/>
                <a:gd name="T18" fmla="*/ 5 w 214"/>
                <a:gd name="T19" fmla="*/ 9 h 128"/>
                <a:gd name="T20" fmla="*/ 21 w 214"/>
                <a:gd name="T21" fmla="*/ 4 h 128"/>
                <a:gd name="T22" fmla="*/ 13 w 214"/>
                <a:gd name="T23" fmla="*/ 2 h 128"/>
                <a:gd name="T24" fmla="*/ 12 w 214"/>
                <a:gd name="T25" fmla="*/ 1 h 128"/>
                <a:gd name="T26" fmla="*/ 14 w 214"/>
                <a:gd name="T27" fmla="*/ 0 h 128"/>
                <a:gd name="T28" fmla="*/ 14 w 214"/>
                <a:gd name="T29" fmla="*/ 0 h 1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4" h="128">
                  <a:moveTo>
                    <a:pt x="106" y="0"/>
                  </a:moveTo>
                  <a:lnTo>
                    <a:pt x="203" y="23"/>
                  </a:lnTo>
                  <a:lnTo>
                    <a:pt x="214" y="32"/>
                  </a:lnTo>
                  <a:lnTo>
                    <a:pt x="206" y="44"/>
                  </a:lnTo>
                  <a:lnTo>
                    <a:pt x="130" y="82"/>
                  </a:lnTo>
                  <a:lnTo>
                    <a:pt x="52" y="114"/>
                  </a:lnTo>
                  <a:lnTo>
                    <a:pt x="21" y="128"/>
                  </a:lnTo>
                  <a:lnTo>
                    <a:pt x="0" y="121"/>
                  </a:lnTo>
                  <a:lnTo>
                    <a:pt x="7" y="99"/>
                  </a:lnTo>
                  <a:lnTo>
                    <a:pt x="37" y="80"/>
                  </a:lnTo>
                  <a:lnTo>
                    <a:pt x="168" y="37"/>
                  </a:lnTo>
                  <a:lnTo>
                    <a:pt x="101" y="23"/>
                  </a:lnTo>
                  <a:lnTo>
                    <a:pt x="93" y="9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94" name="Freeform 169"/>
            <p:cNvSpPr>
              <a:spLocks/>
            </p:cNvSpPr>
            <p:nvPr/>
          </p:nvSpPr>
          <p:spPr bwMode="auto">
            <a:xfrm>
              <a:off x="993" y="1742"/>
              <a:ext cx="56" cy="34"/>
            </a:xfrm>
            <a:custGeom>
              <a:avLst/>
              <a:gdLst>
                <a:gd name="T0" fmla="*/ 13 w 111"/>
                <a:gd name="T1" fmla="*/ 4 h 68"/>
                <a:gd name="T2" fmla="*/ 7 w 111"/>
                <a:gd name="T3" fmla="*/ 3 h 68"/>
                <a:gd name="T4" fmla="*/ 3 w 111"/>
                <a:gd name="T5" fmla="*/ 5 h 68"/>
                <a:gd name="T6" fmla="*/ 6 w 111"/>
                <a:gd name="T7" fmla="*/ 6 h 68"/>
                <a:gd name="T8" fmla="*/ 13 w 111"/>
                <a:gd name="T9" fmla="*/ 6 h 68"/>
                <a:gd name="T10" fmla="*/ 14 w 111"/>
                <a:gd name="T11" fmla="*/ 7 h 68"/>
                <a:gd name="T12" fmla="*/ 13 w 111"/>
                <a:gd name="T13" fmla="*/ 8 h 68"/>
                <a:gd name="T14" fmla="*/ 6 w 111"/>
                <a:gd name="T15" fmla="*/ 9 h 68"/>
                <a:gd name="T16" fmla="*/ 0 w 111"/>
                <a:gd name="T17" fmla="*/ 5 h 68"/>
                <a:gd name="T18" fmla="*/ 2 w 111"/>
                <a:gd name="T19" fmla="*/ 2 h 68"/>
                <a:gd name="T20" fmla="*/ 5 w 111"/>
                <a:gd name="T21" fmla="*/ 0 h 68"/>
                <a:gd name="T22" fmla="*/ 13 w 111"/>
                <a:gd name="T23" fmla="*/ 1 h 68"/>
                <a:gd name="T24" fmla="*/ 14 w 111"/>
                <a:gd name="T25" fmla="*/ 2 h 68"/>
                <a:gd name="T26" fmla="*/ 13 w 111"/>
                <a:gd name="T27" fmla="*/ 4 h 68"/>
                <a:gd name="T28" fmla="*/ 13 w 111"/>
                <a:gd name="T29" fmla="*/ 4 h 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1" h="68">
                  <a:moveTo>
                    <a:pt x="97" y="25"/>
                  </a:moveTo>
                  <a:lnTo>
                    <a:pt x="51" y="19"/>
                  </a:lnTo>
                  <a:lnTo>
                    <a:pt x="22" y="36"/>
                  </a:lnTo>
                  <a:lnTo>
                    <a:pt x="46" y="46"/>
                  </a:lnTo>
                  <a:lnTo>
                    <a:pt x="97" y="42"/>
                  </a:lnTo>
                  <a:lnTo>
                    <a:pt x="111" y="49"/>
                  </a:lnTo>
                  <a:lnTo>
                    <a:pt x="104" y="64"/>
                  </a:lnTo>
                  <a:lnTo>
                    <a:pt x="43" y="68"/>
                  </a:lnTo>
                  <a:lnTo>
                    <a:pt x="0" y="33"/>
                  </a:lnTo>
                  <a:lnTo>
                    <a:pt x="13" y="9"/>
                  </a:lnTo>
                  <a:lnTo>
                    <a:pt x="38" y="0"/>
                  </a:lnTo>
                  <a:lnTo>
                    <a:pt x="100" y="2"/>
                  </a:lnTo>
                  <a:lnTo>
                    <a:pt x="110" y="15"/>
                  </a:lnTo>
                  <a:lnTo>
                    <a:pt x="97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95" name="Freeform 170"/>
            <p:cNvSpPr>
              <a:spLocks/>
            </p:cNvSpPr>
            <p:nvPr/>
          </p:nvSpPr>
          <p:spPr bwMode="auto">
            <a:xfrm>
              <a:off x="972" y="1730"/>
              <a:ext cx="38" cy="17"/>
            </a:xfrm>
            <a:custGeom>
              <a:avLst/>
              <a:gdLst>
                <a:gd name="T0" fmla="*/ 8 w 74"/>
                <a:gd name="T1" fmla="*/ 5 h 33"/>
                <a:gd name="T2" fmla="*/ 2 w 74"/>
                <a:gd name="T3" fmla="*/ 3 h 33"/>
                <a:gd name="T4" fmla="*/ 0 w 74"/>
                <a:gd name="T5" fmla="*/ 2 h 33"/>
                <a:gd name="T6" fmla="*/ 2 w 74"/>
                <a:gd name="T7" fmla="*/ 0 h 33"/>
                <a:gd name="T8" fmla="*/ 9 w 74"/>
                <a:gd name="T9" fmla="*/ 2 h 33"/>
                <a:gd name="T10" fmla="*/ 10 w 74"/>
                <a:gd name="T11" fmla="*/ 3 h 33"/>
                <a:gd name="T12" fmla="*/ 8 w 74"/>
                <a:gd name="T13" fmla="*/ 5 h 33"/>
                <a:gd name="T14" fmla="*/ 8 w 74"/>
                <a:gd name="T15" fmla="*/ 5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4" h="33">
                  <a:moveTo>
                    <a:pt x="60" y="33"/>
                  </a:moveTo>
                  <a:lnTo>
                    <a:pt x="10" y="23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65" y="10"/>
                  </a:lnTo>
                  <a:lnTo>
                    <a:pt x="74" y="24"/>
                  </a:lnTo>
                  <a:lnTo>
                    <a:pt x="6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96" name="Freeform 171"/>
            <p:cNvSpPr>
              <a:spLocks/>
            </p:cNvSpPr>
            <p:nvPr/>
          </p:nvSpPr>
          <p:spPr bwMode="auto">
            <a:xfrm>
              <a:off x="963" y="1746"/>
              <a:ext cx="30" cy="13"/>
            </a:xfrm>
            <a:custGeom>
              <a:avLst/>
              <a:gdLst>
                <a:gd name="T0" fmla="*/ 6 w 61"/>
                <a:gd name="T1" fmla="*/ 3 h 27"/>
                <a:gd name="T2" fmla="*/ 1 w 61"/>
                <a:gd name="T3" fmla="*/ 2 h 27"/>
                <a:gd name="T4" fmla="*/ 0 w 61"/>
                <a:gd name="T5" fmla="*/ 1 h 27"/>
                <a:gd name="T6" fmla="*/ 1 w 61"/>
                <a:gd name="T7" fmla="*/ 0 h 27"/>
                <a:gd name="T8" fmla="*/ 6 w 61"/>
                <a:gd name="T9" fmla="*/ 0 h 27"/>
                <a:gd name="T10" fmla="*/ 7 w 61"/>
                <a:gd name="T11" fmla="*/ 2 h 27"/>
                <a:gd name="T12" fmla="*/ 6 w 61"/>
                <a:gd name="T13" fmla="*/ 3 h 27"/>
                <a:gd name="T14" fmla="*/ 6 w 61"/>
                <a:gd name="T15" fmla="*/ 3 h 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1" h="27">
                  <a:moveTo>
                    <a:pt x="49" y="27"/>
                  </a:moveTo>
                  <a:lnTo>
                    <a:pt x="10" y="22"/>
                  </a:lnTo>
                  <a:lnTo>
                    <a:pt x="0" y="11"/>
                  </a:lnTo>
                  <a:lnTo>
                    <a:pt x="13" y="0"/>
                  </a:lnTo>
                  <a:lnTo>
                    <a:pt x="50" y="5"/>
                  </a:lnTo>
                  <a:lnTo>
                    <a:pt x="61" y="17"/>
                  </a:lnTo>
                  <a:lnTo>
                    <a:pt x="49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97" name="Freeform 172"/>
            <p:cNvSpPr>
              <a:spLocks/>
            </p:cNvSpPr>
            <p:nvPr/>
          </p:nvSpPr>
          <p:spPr bwMode="auto">
            <a:xfrm>
              <a:off x="1054" y="1747"/>
              <a:ext cx="50" cy="11"/>
            </a:xfrm>
            <a:custGeom>
              <a:avLst/>
              <a:gdLst>
                <a:gd name="T0" fmla="*/ 2 w 100"/>
                <a:gd name="T1" fmla="*/ 0 h 24"/>
                <a:gd name="T2" fmla="*/ 11 w 100"/>
                <a:gd name="T3" fmla="*/ 0 h 24"/>
                <a:gd name="T4" fmla="*/ 13 w 100"/>
                <a:gd name="T5" fmla="*/ 1 h 24"/>
                <a:gd name="T6" fmla="*/ 11 w 100"/>
                <a:gd name="T7" fmla="*/ 2 h 24"/>
                <a:gd name="T8" fmla="*/ 2 w 100"/>
                <a:gd name="T9" fmla="*/ 2 h 24"/>
                <a:gd name="T10" fmla="*/ 0 w 100"/>
                <a:gd name="T11" fmla="*/ 1 h 24"/>
                <a:gd name="T12" fmla="*/ 2 w 100"/>
                <a:gd name="T13" fmla="*/ 0 h 24"/>
                <a:gd name="T14" fmla="*/ 2 w 100"/>
                <a:gd name="T15" fmla="*/ 0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0" h="24">
                  <a:moveTo>
                    <a:pt x="12" y="0"/>
                  </a:moveTo>
                  <a:lnTo>
                    <a:pt x="88" y="0"/>
                  </a:lnTo>
                  <a:lnTo>
                    <a:pt x="100" y="12"/>
                  </a:lnTo>
                  <a:lnTo>
                    <a:pt x="88" y="24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98" name="Freeform 173"/>
            <p:cNvSpPr>
              <a:spLocks/>
            </p:cNvSpPr>
            <p:nvPr/>
          </p:nvSpPr>
          <p:spPr bwMode="auto">
            <a:xfrm>
              <a:off x="1051" y="1767"/>
              <a:ext cx="21" cy="15"/>
            </a:xfrm>
            <a:custGeom>
              <a:avLst/>
              <a:gdLst>
                <a:gd name="T0" fmla="*/ 3 w 41"/>
                <a:gd name="T1" fmla="*/ 0 h 32"/>
                <a:gd name="T2" fmla="*/ 5 w 41"/>
                <a:gd name="T3" fmla="*/ 1 h 32"/>
                <a:gd name="T4" fmla="*/ 6 w 41"/>
                <a:gd name="T5" fmla="*/ 3 h 32"/>
                <a:gd name="T6" fmla="*/ 4 w 41"/>
                <a:gd name="T7" fmla="*/ 3 h 32"/>
                <a:gd name="T8" fmla="*/ 1 w 41"/>
                <a:gd name="T9" fmla="*/ 2 h 32"/>
                <a:gd name="T10" fmla="*/ 0 w 41"/>
                <a:gd name="T11" fmla="*/ 0 h 32"/>
                <a:gd name="T12" fmla="*/ 3 w 41"/>
                <a:gd name="T13" fmla="*/ 0 h 32"/>
                <a:gd name="T14" fmla="*/ 3 w 41"/>
                <a:gd name="T15" fmla="*/ 0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" h="32">
                  <a:moveTo>
                    <a:pt x="17" y="0"/>
                  </a:moveTo>
                  <a:lnTo>
                    <a:pt x="38" y="12"/>
                  </a:lnTo>
                  <a:lnTo>
                    <a:pt x="41" y="27"/>
                  </a:lnTo>
                  <a:lnTo>
                    <a:pt x="26" y="32"/>
                  </a:lnTo>
                  <a:lnTo>
                    <a:pt x="5" y="20"/>
                  </a:lnTo>
                  <a:lnTo>
                    <a:pt x="0" y="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99" name="Freeform 174"/>
            <p:cNvSpPr>
              <a:spLocks/>
            </p:cNvSpPr>
            <p:nvPr/>
          </p:nvSpPr>
          <p:spPr bwMode="auto">
            <a:xfrm>
              <a:off x="1188" y="1213"/>
              <a:ext cx="111" cy="210"/>
            </a:xfrm>
            <a:custGeom>
              <a:avLst/>
              <a:gdLst>
                <a:gd name="T0" fmla="*/ 9 w 221"/>
                <a:gd name="T1" fmla="*/ 11 h 421"/>
                <a:gd name="T2" fmla="*/ 4 w 221"/>
                <a:gd name="T3" fmla="*/ 18 h 421"/>
                <a:gd name="T4" fmla="*/ 3 w 221"/>
                <a:gd name="T5" fmla="*/ 27 h 421"/>
                <a:gd name="T6" fmla="*/ 4 w 221"/>
                <a:gd name="T7" fmla="*/ 40 h 421"/>
                <a:gd name="T8" fmla="*/ 6 w 221"/>
                <a:gd name="T9" fmla="*/ 46 h 421"/>
                <a:gd name="T10" fmla="*/ 8 w 221"/>
                <a:gd name="T11" fmla="*/ 48 h 421"/>
                <a:gd name="T12" fmla="*/ 11 w 221"/>
                <a:gd name="T13" fmla="*/ 50 h 421"/>
                <a:gd name="T14" fmla="*/ 15 w 221"/>
                <a:gd name="T15" fmla="*/ 49 h 421"/>
                <a:gd name="T16" fmla="*/ 18 w 221"/>
                <a:gd name="T17" fmla="*/ 44 h 421"/>
                <a:gd name="T18" fmla="*/ 23 w 221"/>
                <a:gd name="T19" fmla="*/ 30 h 421"/>
                <a:gd name="T20" fmla="*/ 22 w 221"/>
                <a:gd name="T21" fmla="*/ 19 h 421"/>
                <a:gd name="T22" fmla="*/ 21 w 221"/>
                <a:gd name="T23" fmla="*/ 14 h 421"/>
                <a:gd name="T24" fmla="*/ 17 w 221"/>
                <a:gd name="T25" fmla="*/ 9 h 421"/>
                <a:gd name="T26" fmla="*/ 15 w 221"/>
                <a:gd name="T27" fmla="*/ 7 h 421"/>
                <a:gd name="T28" fmla="*/ 12 w 221"/>
                <a:gd name="T29" fmla="*/ 4 h 421"/>
                <a:gd name="T30" fmla="*/ 12 w 221"/>
                <a:gd name="T31" fmla="*/ 0 h 421"/>
                <a:gd name="T32" fmla="*/ 16 w 221"/>
                <a:gd name="T33" fmla="*/ 0 h 421"/>
                <a:gd name="T34" fmla="*/ 22 w 221"/>
                <a:gd name="T35" fmla="*/ 5 h 421"/>
                <a:gd name="T36" fmla="*/ 28 w 221"/>
                <a:gd name="T37" fmla="*/ 17 h 421"/>
                <a:gd name="T38" fmla="*/ 28 w 221"/>
                <a:gd name="T39" fmla="*/ 24 h 421"/>
                <a:gd name="T40" fmla="*/ 28 w 221"/>
                <a:gd name="T41" fmla="*/ 31 h 421"/>
                <a:gd name="T42" fmla="*/ 25 w 221"/>
                <a:gd name="T43" fmla="*/ 39 h 421"/>
                <a:gd name="T44" fmla="*/ 23 w 221"/>
                <a:gd name="T45" fmla="*/ 43 h 421"/>
                <a:gd name="T46" fmla="*/ 21 w 221"/>
                <a:gd name="T47" fmla="*/ 47 h 421"/>
                <a:gd name="T48" fmla="*/ 18 w 221"/>
                <a:gd name="T49" fmla="*/ 50 h 421"/>
                <a:gd name="T50" fmla="*/ 16 w 221"/>
                <a:gd name="T51" fmla="*/ 52 h 421"/>
                <a:gd name="T52" fmla="*/ 9 w 221"/>
                <a:gd name="T53" fmla="*/ 52 h 421"/>
                <a:gd name="T54" fmla="*/ 4 w 221"/>
                <a:gd name="T55" fmla="*/ 48 h 421"/>
                <a:gd name="T56" fmla="*/ 1 w 221"/>
                <a:gd name="T57" fmla="*/ 42 h 421"/>
                <a:gd name="T58" fmla="*/ 0 w 221"/>
                <a:gd name="T59" fmla="*/ 27 h 421"/>
                <a:gd name="T60" fmla="*/ 2 w 221"/>
                <a:gd name="T61" fmla="*/ 17 h 421"/>
                <a:gd name="T62" fmla="*/ 4 w 221"/>
                <a:gd name="T63" fmla="*/ 13 h 421"/>
                <a:gd name="T64" fmla="*/ 7 w 221"/>
                <a:gd name="T65" fmla="*/ 9 h 421"/>
                <a:gd name="T66" fmla="*/ 9 w 221"/>
                <a:gd name="T67" fmla="*/ 9 h 421"/>
                <a:gd name="T68" fmla="*/ 10 w 221"/>
                <a:gd name="T69" fmla="*/ 10 h 421"/>
                <a:gd name="T70" fmla="*/ 9 w 221"/>
                <a:gd name="T71" fmla="*/ 11 h 421"/>
                <a:gd name="T72" fmla="*/ 9 w 221"/>
                <a:gd name="T73" fmla="*/ 11 h 42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21" h="421">
                  <a:moveTo>
                    <a:pt x="70" y="89"/>
                  </a:moveTo>
                  <a:lnTo>
                    <a:pt x="32" y="149"/>
                  </a:lnTo>
                  <a:lnTo>
                    <a:pt x="22" y="219"/>
                  </a:lnTo>
                  <a:lnTo>
                    <a:pt x="26" y="325"/>
                  </a:lnTo>
                  <a:lnTo>
                    <a:pt x="43" y="369"/>
                  </a:lnTo>
                  <a:lnTo>
                    <a:pt x="60" y="387"/>
                  </a:lnTo>
                  <a:lnTo>
                    <a:pt x="81" y="401"/>
                  </a:lnTo>
                  <a:lnTo>
                    <a:pt x="115" y="392"/>
                  </a:lnTo>
                  <a:lnTo>
                    <a:pt x="142" y="355"/>
                  </a:lnTo>
                  <a:lnTo>
                    <a:pt x="179" y="246"/>
                  </a:lnTo>
                  <a:lnTo>
                    <a:pt x="175" y="156"/>
                  </a:lnTo>
                  <a:lnTo>
                    <a:pt x="161" y="117"/>
                  </a:lnTo>
                  <a:lnTo>
                    <a:pt x="136" y="77"/>
                  </a:lnTo>
                  <a:lnTo>
                    <a:pt x="117" y="56"/>
                  </a:lnTo>
                  <a:lnTo>
                    <a:pt x="95" y="39"/>
                  </a:lnTo>
                  <a:lnTo>
                    <a:pt x="89" y="7"/>
                  </a:lnTo>
                  <a:lnTo>
                    <a:pt x="121" y="0"/>
                  </a:lnTo>
                  <a:lnTo>
                    <a:pt x="173" y="41"/>
                  </a:lnTo>
                  <a:lnTo>
                    <a:pt x="218" y="139"/>
                  </a:lnTo>
                  <a:lnTo>
                    <a:pt x="221" y="192"/>
                  </a:lnTo>
                  <a:lnTo>
                    <a:pt x="218" y="249"/>
                  </a:lnTo>
                  <a:lnTo>
                    <a:pt x="198" y="317"/>
                  </a:lnTo>
                  <a:lnTo>
                    <a:pt x="181" y="347"/>
                  </a:lnTo>
                  <a:lnTo>
                    <a:pt x="161" y="378"/>
                  </a:lnTo>
                  <a:lnTo>
                    <a:pt x="143" y="400"/>
                  </a:lnTo>
                  <a:lnTo>
                    <a:pt x="122" y="417"/>
                  </a:lnTo>
                  <a:lnTo>
                    <a:pt x="71" y="421"/>
                  </a:lnTo>
                  <a:lnTo>
                    <a:pt x="28" y="386"/>
                  </a:lnTo>
                  <a:lnTo>
                    <a:pt x="6" y="338"/>
                  </a:lnTo>
                  <a:lnTo>
                    <a:pt x="0" y="219"/>
                  </a:lnTo>
                  <a:lnTo>
                    <a:pt x="11" y="139"/>
                  </a:lnTo>
                  <a:lnTo>
                    <a:pt x="27" y="105"/>
                  </a:lnTo>
                  <a:lnTo>
                    <a:pt x="54" y="73"/>
                  </a:lnTo>
                  <a:lnTo>
                    <a:pt x="70" y="73"/>
                  </a:lnTo>
                  <a:lnTo>
                    <a:pt x="74" y="81"/>
                  </a:lnTo>
                  <a:lnTo>
                    <a:pt x="70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00" name="Freeform 175"/>
            <p:cNvSpPr>
              <a:spLocks/>
            </p:cNvSpPr>
            <p:nvPr/>
          </p:nvSpPr>
          <p:spPr bwMode="auto">
            <a:xfrm>
              <a:off x="1166" y="1204"/>
              <a:ext cx="62" cy="26"/>
            </a:xfrm>
            <a:custGeom>
              <a:avLst/>
              <a:gdLst>
                <a:gd name="T0" fmla="*/ 3 w 123"/>
                <a:gd name="T1" fmla="*/ 1 h 53"/>
                <a:gd name="T2" fmla="*/ 10 w 123"/>
                <a:gd name="T3" fmla="*/ 0 h 53"/>
                <a:gd name="T4" fmla="*/ 13 w 123"/>
                <a:gd name="T5" fmla="*/ 0 h 53"/>
                <a:gd name="T6" fmla="*/ 16 w 123"/>
                <a:gd name="T7" fmla="*/ 1 h 53"/>
                <a:gd name="T8" fmla="*/ 15 w 123"/>
                <a:gd name="T9" fmla="*/ 3 h 53"/>
                <a:gd name="T10" fmla="*/ 14 w 123"/>
                <a:gd name="T11" fmla="*/ 4 h 53"/>
                <a:gd name="T12" fmla="*/ 11 w 123"/>
                <a:gd name="T13" fmla="*/ 5 h 53"/>
                <a:gd name="T14" fmla="*/ 4 w 123"/>
                <a:gd name="T15" fmla="*/ 6 h 53"/>
                <a:gd name="T16" fmla="*/ 0 w 123"/>
                <a:gd name="T17" fmla="*/ 4 h 53"/>
                <a:gd name="T18" fmla="*/ 1 w 123"/>
                <a:gd name="T19" fmla="*/ 2 h 53"/>
                <a:gd name="T20" fmla="*/ 3 w 123"/>
                <a:gd name="T21" fmla="*/ 1 h 53"/>
                <a:gd name="T22" fmla="*/ 3 w 123"/>
                <a:gd name="T23" fmla="*/ 1 h 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3" h="53">
                  <a:moveTo>
                    <a:pt x="19" y="8"/>
                  </a:moveTo>
                  <a:lnTo>
                    <a:pt x="75" y="6"/>
                  </a:lnTo>
                  <a:lnTo>
                    <a:pt x="102" y="0"/>
                  </a:lnTo>
                  <a:lnTo>
                    <a:pt x="123" y="13"/>
                  </a:lnTo>
                  <a:lnTo>
                    <a:pt x="120" y="26"/>
                  </a:lnTo>
                  <a:lnTo>
                    <a:pt x="109" y="34"/>
                  </a:lnTo>
                  <a:lnTo>
                    <a:pt x="83" y="42"/>
                  </a:lnTo>
                  <a:lnTo>
                    <a:pt x="26" y="53"/>
                  </a:lnTo>
                  <a:lnTo>
                    <a:pt x="0" y="34"/>
                  </a:lnTo>
                  <a:lnTo>
                    <a:pt x="3" y="18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01" name="Freeform 176"/>
            <p:cNvSpPr>
              <a:spLocks/>
            </p:cNvSpPr>
            <p:nvPr/>
          </p:nvSpPr>
          <p:spPr bwMode="auto">
            <a:xfrm>
              <a:off x="1157" y="1419"/>
              <a:ext cx="53" cy="13"/>
            </a:xfrm>
            <a:custGeom>
              <a:avLst/>
              <a:gdLst>
                <a:gd name="T0" fmla="*/ 2 w 105"/>
                <a:gd name="T1" fmla="*/ 0 h 26"/>
                <a:gd name="T2" fmla="*/ 12 w 105"/>
                <a:gd name="T3" fmla="*/ 1 h 26"/>
                <a:gd name="T4" fmla="*/ 14 w 105"/>
                <a:gd name="T5" fmla="*/ 2 h 26"/>
                <a:gd name="T6" fmla="*/ 12 w 105"/>
                <a:gd name="T7" fmla="*/ 4 h 26"/>
                <a:gd name="T8" fmla="*/ 2 w 105"/>
                <a:gd name="T9" fmla="*/ 3 h 26"/>
                <a:gd name="T10" fmla="*/ 0 w 105"/>
                <a:gd name="T11" fmla="*/ 2 h 26"/>
                <a:gd name="T12" fmla="*/ 2 w 105"/>
                <a:gd name="T13" fmla="*/ 0 h 26"/>
                <a:gd name="T14" fmla="*/ 2 w 105"/>
                <a:gd name="T15" fmla="*/ 0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5" h="26">
                  <a:moveTo>
                    <a:pt x="12" y="0"/>
                  </a:moveTo>
                  <a:lnTo>
                    <a:pt x="95" y="4"/>
                  </a:lnTo>
                  <a:lnTo>
                    <a:pt x="105" y="16"/>
                  </a:lnTo>
                  <a:lnTo>
                    <a:pt x="94" y="26"/>
                  </a:lnTo>
                  <a:lnTo>
                    <a:pt x="12" y="22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02" name="Freeform 177"/>
            <p:cNvSpPr>
              <a:spLocks/>
            </p:cNvSpPr>
            <p:nvPr/>
          </p:nvSpPr>
          <p:spPr bwMode="auto">
            <a:xfrm>
              <a:off x="1141" y="1370"/>
              <a:ext cx="37" cy="14"/>
            </a:xfrm>
            <a:custGeom>
              <a:avLst/>
              <a:gdLst>
                <a:gd name="T0" fmla="*/ 2 w 72"/>
                <a:gd name="T1" fmla="*/ 0 h 28"/>
                <a:gd name="T2" fmla="*/ 8 w 72"/>
                <a:gd name="T3" fmla="*/ 1 h 28"/>
                <a:gd name="T4" fmla="*/ 10 w 72"/>
                <a:gd name="T5" fmla="*/ 2 h 28"/>
                <a:gd name="T6" fmla="*/ 8 w 72"/>
                <a:gd name="T7" fmla="*/ 4 h 28"/>
                <a:gd name="T8" fmla="*/ 2 w 72"/>
                <a:gd name="T9" fmla="*/ 4 h 28"/>
                <a:gd name="T10" fmla="*/ 0 w 72"/>
                <a:gd name="T11" fmla="*/ 2 h 28"/>
                <a:gd name="T12" fmla="*/ 2 w 72"/>
                <a:gd name="T13" fmla="*/ 0 h 28"/>
                <a:gd name="T14" fmla="*/ 2 w 72"/>
                <a:gd name="T15" fmla="*/ 0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2" h="28">
                  <a:moveTo>
                    <a:pt x="14" y="0"/>
                  </a:moveTo>
                  <a:lnTo>
                    <a:pt x="60" y="2"/>
                  </a:lnTo>
                  <a:lnTo>
                    <a:pt x="72" y="14"/>
                  </a:lnTo>
                  <a:lnTo>
                    <a:pt x="60" y="25"/>
                  </a:lnTo>
                  <a:lnTo>
                    <a:pt x="15" y="28"/>
                  </a:lnTo>
                  <a:lnTo>
                    <a:pt x="0" y="1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03" name="Freeform 178"/>
            <p:cNvSpPr>
              <a:spLocks/>
            </p:cNvSpPr>
            <p:nvPr/>
          </p:nvSpPr>
          <p:spPr bwMode="auto">
            <a:xfrm>
              <a:off x="1133" y="1316"/>
              <a:ext cx="43" cy="17"/>
            </a:xfrm>
            <a:custGeom>
              <a:avLst/>
              <a:gdLst>
                <a:gd name="T0" fmla="*/ 3 w 86"/>
                <a:gd name="T1" fmla="*/ 0 h 33"/>
                <a:gd name="T2" fmla="*/ 10 w 86"/>
                <a:gd name="T3" fmla="*/ 1 h 33"/>
                <a:gd name="T4" fmla="*/ 11 w 86"/>
                <a:gd name="T5" fmla="*/ 2 h 33"/>
                <a:gd name="T6" fmla="*/ 10 w 86"/>
                <a:gd name="T7" fmla="*/ 4 h 33"/>
                <a:gd name="T8" fmla="*/ 3 w 86"/>
                <a:gd name="T9" fmla="*/ 5 h 33"/>
                <a:gd name="T10" fmla="*/ 0 w 86"/>
                <a:gd name="T11" fmla="*/ 2 h 33"/>
                <a:gd name="T12" fmla="*/ 1 w 86"/>
                <a:gd name="T13" fmla="*/ 1 h 33"/>
                <a:gd name="T14" fmla="*/ 3 w 86"/>
                <a:gd name="T15" fmla="*/ 0 h 33"/>
                <a:gd name="T16" fmla="*/ 3 w 86"/>
                <a:gd name="T17" fmla="*/ 0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6" h="33">
                  <a:moveTo>
                    <a:pt x="17" y="0"/>
                  </a:moveTo>
                  <a:lnTo>
                    <a:pt x="73" y="2"/>
                  </a:lnTo>
                  <a:lnTo>
                    <a:pt x="86" y="12"/>
                  </a:lnTo>
                  <a:lnTo>
                    <a:pt x="75" y="25"/>
                  </a:lnTo>
                  <a:lnTo>
                    <a:pt x="17" y="33"/>
                  </a:lnTo>
                  <a:lnTo>
                    <a:pt x="0" y="16"/>
                  </a:lnTo>
                  <a:lnTo>
                    <a:pt x="5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04" name="Freeform 179"/>
            <p:cNvSpPr>
              <a:spLocks/>
            </p:cNvSpPr>
            <p:nvPr/>
          </p:nvSpPr>
          <p:spPr bwMode="auto">
            <a:xfrm>
              <a:off x="1145" y="1260"/>
              <a:ext cx="38" cy="15"/>
            </a:xfrm>
            <a:custGeom>
              <a:avLst/>
              <a:gdLst>
                <a:gd name="T0" fmla="*/ 1 w 77"/>
                <a:gd name="T1" fmla="*/ 1 h 29"/>
                <a:gd name="T2" fmla="*/ 8 w 77"/>
                <a:gd name="T3" fmla="*/ 0 h 29"/>
                <a:gd name="T4" fmla="*/ 9 w 77"/>
                <a:gd name="T5" fmla="*/ 2 h 29"/>
                <a:gd name="T6" fmla="*/ 8 w 77"/>
                <a:gd name="T7" fmla="*/ 3 h 29"/>
                <a:gd name="T8" fmla="*/ 1 w 77"/>
                <a:gd name="T9" fmla="*/ 4 h 29"/>
                <a:gd name="T10" fmla="*/ 0 w 77"/>
                <a:gd name="T11" fmla="*/ 2 h 29"/>
                <a:gd name="T12" fmla="*/ 1 w 77"/>
                <a:gd name="T13" fmla="*/ 1 h 29"/>
                <a:gd name="T14" fmla="*/ 1 w 77"/>
                <a:gd name="T15" fmla="*/ 1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7" h="29">
                  <a:moveTo>
                    <a:pt x="15" y="1"/>
                  </a:moveTo>
                  <a:lnTo>
                    <a:pt x="64" y="0"/>
                  </a:lnTo>
                  <a:lnTo>
                    <a:pt x="77" y="10"/>
                  </a:lnTo>
                  <a:lnTo>
                    <a:pt x="66" y="23"/>
                  </a:lnTo>
                  <a:lnTo>
                    <a:pt x="15" y="29"/>
                  </a:lnTo>
                  <a:lnTo>
                    <a:pt x="0" y="15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05" name="Freeform 180"/>
            <p:cNvSpPr>
              <a:spLocks/>
            </p:cNvSpPr>
            <p:nvPr/>
          </p:nvSpPr>
          <p:spPr bwMode="auto">
            <a:xfrm>
              <a:off x="979" y="1268"/>
              <a:ext cx="24" cy="19"/>
            </a:xfrm>
            <a:custGeom>
              <a:avLst/>
              <a:gdLst>
                <a:gd name="T0" fmla="*/ 0 w 48"/>
                <a:gd name="T1" fmla="*/ 1 h 39"/>
                <a:gd name="T2" fmla="*/ 1 w 48"/>
                <a:gd name="T3" fmla="*/ 0 h 39"/>
                <a:gd name="T4" fmla="*/ 4 w 48"/>
                <a:gd name="T5" fmla="*/ 0 h 39"/>
                <a:gd name="T6" fmla="*/ 6 w 48"/>
                <a:gd name="T7" fmla="*/ 1 h 39"/>
                <a:gd name="T8" fmla="*/ 5 w 48"/>
                <a:gd name="T9" fmla="*/ 3 h 39"/>
                <a:gd name="T10" fmla="*/ 2 w 48"/>
                <a:gd name="T11" fmla="*/ 4 h 39"/>
                <a:gd name="T12" fmla="*/ 1 w 48"/>
                <a:gd name="T13" fmla="*/ 4 h 39"/>
                <a:gd name="T14" fmla="*/ 0 w 48"/>
                <a:gd name="T15" fmla="*/ 1 h 39"/>
                <a:gd name="T16" fmla="*/ 0 w 48"/>
                <a:gd name="T17" fmla="*/ 1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" h="39">
                  <a:moveTo>
                    <a:pt x="0" y="12"/>
                  </a:moveTo>
                  <a:lnTo>
                    <a:pt x="3" y="6"/>
                  </a:lnTo>
                  <a:lnTo>
                    <a:pt x="29" y="0"/>
                  </a:lnTo>
                  <a:lnTo>
                    <a:pt x="48" y="9"/>
                  </a:lnTo>
                  <a:lnTo>
                    <a:pt x="38" y="28"/>
                  </a:lnTo>
                  <a:lnTo>
                    <a:pt x="12" y="39"/>
                  </a:lnTo>
                  <a:lnTo>
                    <a:pt x="4" y="3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06" name="Freeform 181"/>
            <p:cNvSpPr>
              <a:spLocks/>
            </p:cNvSpPr>
            <p:nvPr/>
          </p:nvSpPr>
          <p:spPr bwMode="auto">
            <a:xfrm>
              <a:off x="979" y="1335"/>
              <a:ext cx="32" cy="15"/>
            </a:xfrm>
            <a:custGeom>
              <a:avLst/>
              <a:gdLst>
                <a:gd name="T0" fmla="*/ 2 w 63"/>
                <a:gd name="T1" fmla="*/ 1 h 31"/>
                <a:gd name="T2" fmla="*/ 6 w 63"/>
                <a:gd name="T3" fmla="*/ 0 h 31"/>
                <a:gd name="T4" fmla="*/ 8 w 63"/>
                <a:gd name="T5" fmla="*/ 1 h 31"/>
                <a:gd name="T6" fmla="*/ 7 w 63"/>
                <a:gd name="T7" fmla="*/ 3 h 31"/>
                <a:gd name="T8" fmla="*/ 2 w 63"/>
                <a:gd name="T9" fmla="*/ 3 h 31"/>
                <a:gd name="T10" fmla="*/ 0 w 63"/>
                <a:gd name="T11" fmla="*/ 2 h 31"/>
                <a:gd name="T12" fmla="*/ 2 w 63"/>
                <a:gd name="T13" fmla="*/ 1 h 31"/>
                <a:gd name="T14" fmla="*/ 2 w 63"/>
                <a:gd name="T15" fmla="*/ 1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3" h="31">
                  <a:moveTo>
                    <a:pt x="10" y="9"/>
                  </a:moveTo>
                  <a:lnTo>
                    <a:pt x="46" y="0"/>
                  </a:lnTo>
                  <a:lnTo>
                    <a:pt x="63" y="13"/>
                  </a:lnTo>
                  <a:lnTo>
                    <a:pt x="50" y="30"/>
                  </a:lnTo>
                  <a:lnTo>
                    <a:pt x="12" y="31"/>
                  </a:lnTo>
                  <a:lnTo>
                    <a:pt x="0" y="20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07" name="Freeform 182"/>
            <p:cNvSpPr>
              <a:spLocks/>
            </p:cNvSpPr>
            <p:nvPr/>
          </p:nvSpPr>
          <p:spPr bwMode="auto">
            <a:xfrm>
              <a:off x="989" y="1373"/>
              <a:ext cx="30" cy="16"/>
            </a:xfrm>
            <a:custGeom>
              <a:avLst/>
              <a:gdLst>
                <a:gd name="T0" fmla="*/ 2 w 60"/>
                <a:gd name="T1" fmla="*/ 2 h 32"/>
                <a:gd name="T2" fmla="*/ 6 w 60"/>
                <a:gd name="T3" fmla="*/ 0 h 32"/>
                <a:gd name="T4" fmla="*/ 8 w 60"/>
                <a:gd name="T5" fmla="*/ 2 h 32"/>
                <a:gd name="T6" fmla="*/ 7 w 60"/>
                <a:gd name="T7" fmla="*/ 3 h 32"/>
                <a:gd name="T8" fmla="*/ 2 w 60"/>
                <a:gd name="T9" fmla="*/ 4 h 32"/>
                <a:gd name="T10" fmla="*/ 0 w 60"/>
                <a:gd name="T11" fmla="*/ 3 h 32"/>
                <a:gd name="T12" fmla="*/ 2 w 60"/>
                <a:gd name="T13" fmla="*/ 2 h 32"/>
                <a:gd name="T14" fmla="*/ 2 w 60"/>
                <a:gd name="T15" fmla="*/ 2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0" h="32">
                  <a:moveTo>
                    <a:pt x="10" y="10"/>
                  </a:moveTo>
                  <a:lnTo>
                    <a:pt x="47" y="0"/>
                  </a:lnTo>
                  <a:lnTo>
                    <a:pt x="60" y="10"/>
                  </a:lnTo>
                  <a:lnTo>
                    <a:pt x="51" y="24"/>
                  </a:lnTo>
                  <a:lnTo>
                    <a:pt x="15" y="32"/>
                  </a:lnTo>
                  <a:lnTo>
                    <a:pt x="0" y="24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08" name="Freeform 183"/>
            <p:cNvSpPr>
              <a:spLocks/>
            </p:cNvSpPr>
            <p:nvPr/>
          </p:nvSpPr>
          <p:spPr bwMode="auto">
            <a:xfrm>
              <a:off x="989" y="1206"/>
              <a:ext cx="66" cy="22"/>
            </a:xfrm>
            <a:custGeom>
              <a:avLst/>
              <a:gdLst>
                <a:gd name="T0" fmla="*/ 2 w 131"/>
                <a:gd name="T1" fmla="*/ 3 h 44"/>
                <a:gd name="T2" fmla="*/ 15 w 131"/>
                <a:gd name="T3" fmla="*/ 0 h 44"/>
                <a:gd name="T4" fmla="*/ 17 w 131"/>
                <a:gd name="T5" fmla="*/ 2 h 44"/>
                <a:gd name="T6" fmla="*/ 15 w 131"/>
                <a:gd name="T7" fmla="*/ 5 h 44"/>
                <a:gd name="T8" fmla="*/ 2 w 131"/>
                <a:gd name="T9" fmla="*/ 6 h 44"/>
                <a:gd name="T10" fmla="*/ 0 w 131"/>
                <a:gd name="T11" fmla="*/ 5 h 44"/>
                <a:gd name="T12" fmla="*/ 2 w 131"/>
                <a:gd name="T13" fmla="*/ 3 h 44"/>
                <a:gd name="T14" fmla="*/ 2 w 131"/>
                <a:gd name="T15" fmla="*/ 3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1" h="44">
                  <a:moveTo>
                    <a:pt x="9" y="22"/>
                  </a:moveTo>
                  <a:lnTo>
                    <a:pt x="113" y="0"/>
                  </a:lnTo>
                  <a:lnTo>
                    <a:pt x="131" y="15"/>
                  </a:lnTo>
                  <a:lnTo>
                    <a:pt x="115" y="35"/>
                  </a:lnTo>
                  <a:lnTo>
                    <a:pt x="15" y="44"/>
                  </a:lnTo>
                  <a:lnTo>
                    <a:pt x="0" y="36"/>
                  </a:lnTo>
                  <a:lnTo>
                    <a:pt x="9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09" name="Freeform 184"/>
            <p:cNvSpPr>
              <a:spLocks/>
            </p:cNvSpPr>
            <p:nvPr/>
          </p:nvSpPr>
          <p:spPr bwMode="auto">
            <a:xfrm>
              <a:off x="1117" y="1015"/>
              <a:ext cx="60" cy="180"/>
            </a:xfrm>
            <a:custGeom>
              <a:avLst/>
              <a:gdLst>
                <a:gd name="T0" fmla="*/ 3 w 121"/>
                <a:gd name="T1" fmla="*/ 0 h 359"/>
                <a:gd name="T2" fmla="*/ 5 w 121"/>
                <a:gd name="T3" fmla="*/ 0 h 359"/>
                <a:gd name="T4" fmla="*/ 12 w 121"/>
                <a:gd name="T5" fmla="*/ 3 h 359"/>
                <a:gd name="T6" fmla="*/ 15 w 121"/>
                <a:gd name="T7" fmla="*/ 8 h 359"/>
                <a:gd name="T8" fmla="*/ 13 w 121"/>
                <a:gd name="T9" fmla="*/ 11 h 359"/>
                <a:gd name="T10" fmla="*/ 11 w 121"/>
                <a:gd name="T11" fmla="*/ 12 h 359"/>
                <a:gd name="T12" fmla="*/ 13 w 121"/>
                <a:gd name="T13" fmla="*/ 16 h 359"/>
                <a:gd name="T14" fmla="*/ 12 w 121"/>
                <a:gd name="T15" fmla="*/ 22 h 359"/>
                <a:gd name="T16" fmla="*/ 9 w 121"/>
                <a:gd name="T17" fmla="*/ 27 h 359"/>
                <a:gd name="T18" fmla="*/ 7 w 121"/>
                <a:gd name="T19" fmla="*/ 30 h 359"/>
                <a:gd name="T20" fmla="*/ 9 w 121"/>
                <a:gd name="T21" fmla="*/ 33 h 359"/>
                <a:gd name="T22" fmla="*/ 9 w 121"/>
                <a:gd name="T23" fmla="*/ 38 h 359"/>
                <a:gd name="T24" fmla="*/ 8 w 121"/>
                <a:gd name="T25" fmla="*/ 43 h 359"/>
                <a:gd name="T26" fmla="*/ 7 w 121"/>
                <a:gd name="T27" fmla="*/ 45 h 359"/>
                <a:gd name="T28" fmla="*/ 5 w 121"/>
                <a:gd name="T29" fmla="*/ 45 h 359"/>
                <a:gd name="T30" fmla="*/ 3 w 121"/>
                <a:gd name="T31" fmla="*/ 42 h 359"/>
                <a:gd name="T32" fmla="*/ 2 w 121"/>
                <a:gd name="T33" fmla="*/ 36 h 359"/>
                <a:gd name="T34" fmla="*/ 0 w 121"/>
                <a:gd name="T35" fmla="*/ 32 h 359"/>
                <a:gd name="T36" fmla="*/ 0 w 121"/>
                <a:gd name="T37" fmla="*/ 30 h 359"/>
                <a:gd name="T38" fmla="*/ 3 w 121"/>
                <a:gd name="T39" fmla="*/ 22 h 359"/>
                <a:gd name="T40" fmla="*/ 7 w 121"/>
                <a:gd name="T41" fmla="*/ 16 h 359"/>
                <a:gd name="T42" fmla="*/ 4 w 121"/>
                <a:gd name="T43" fmla="*/ 14 h 359"/>
                <a:gd name="T44" fmla="*/ 4 w 121"/>
                <a:gd name="T45" fmla="*/ 10 h 359"/>
                <a:gd name="T46" fmla="*/ 10 w 121"/>
                <a:gd name="T47" fmla="*/ 7 h 359"/>
                <a:gd name="T48" fmla="*/ 11 w 121"/>
                <a:gd name="T49" fmla="*/ 6 h 359"/>
                <a:gd name="T50" fmla="*/ 10 w 121"/>
                <a:gd name="T51" fmla="*/ 5 h 359"/>
                <a:gd name="T52" fmla="*/ 5 w 121"/>
                <a:gd name="T53" fmla="*/ 3 h 359"/>
                <a:gd name="T54" fmla="*/ 3 w 121"/>
                <a:gd name="T55" fmla="*/ 4 h 359"/>
                <a:gd name="T56" fmla="*/ 1 w 121"/>
                <a:gd name="T57" fmla="*/ 3 h 359"/>
                <a:gd name="T58" fmla="*/ 1 w 121"/>
                <a:gd name="T59" fmla="*/ 1 h 359"/>
                <a:gd name="T60" fmla="*/ 3 w 121"/>
                <a:gd name="T61" fmla="*/ 0 h 359"/>
                <a:gd name="T62" fmla="*/ 3 w 121"/>
                <a:gd name="T63" fmla="*/ 0 h 35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21" h="359">
                  <a:moveTo>
                    <a:pt x="25" y="0"/>
                  </a:moveTo>
                  <a:lnTo>
                    <a:pt x="43" y="0"/>
                  </a:lnTo>
                  <a:lnTo>
                    <a:pt x="99" y="17"/>
                  </a:lnTo>
                  <a:lnTo>
                    <a:pt x="121" y="62"/>
                  </a:lnTo>
                  <a:lnTo>
                    <a:pt x="109" y="82"/>
                  </a:lnTo>
                  <a:lnTo>
                    <a:pt x="89" y="93"/>
                  </a:lnTo>
                  <a:lnTo>
                    <a:pt x="108" y="128"/>
                  </a:lnTo>
                  <a:lnTo>
                    <a:pt x="99" y="172"/>
                  </a:lnTo>
                  <a:lnTo>
                    <a:pt x="74" y="210"/>
                  </a:lnTo>
                  <a:lnTo>
                    <a:pt x="60" y="240"/>
                  </a:lnTo>
                  <a:lnTo>
                    <a:pt x="78" y="261"/>
                  </a:lnTo>
                  <a:lnTo>
                    <a:pt x="79" y="299"/>
                  </a:lnTo>
                  <a:lnTo>
                    <a:pt x="69" y="339"/>
                  </a:lnTo>
                  <a:lnTo>
                    <a:pt x="60" y="355"/>
                  </a:lnTo>
                  <a:lnTo>
                    <a:pt x="44" y="359"/>
                  </a:lnTo>
                  <a:lnTo>
                    <a:pt x="24" y="332"/>
                  </a:lnTo>
                  <a:lnTo>
                    <a:pt x="23" y="283"/>
                  </a:lnTo>
                  <a:lnTo>
                    <a:pt x="2" y="249"/>
                  </a:lnTo>
                  <a:lnTo>
                    <a:pt x="0" y="238"/>
                  </a:lnTo>
                  <a:lnTo>
                    <a:pt x="26" y="176"/>
                  </a:lnTo>
                  <a:lnTo>
                    <a:pt x="61" y="128"/>
                  </a:lnTo>
                  <a:lnTo>
                    <a:pt x="39" y="112"/>
                  </a:lnTo>
                  <a:lnTo>
                    <a:pt x="35" y="80"/>
                  </a:lnTo>
                  <a:lnTo>
                    <a:pt x="85" y="56"/>
                  </a:lnTo>
                  <a:lnTo>
                    <a:pt x="88" y="44"/>
                  </a:lnTo>
                  <a:lnTo>
                    <a:pt x="85" y="36"/>
                  </a:lnTo>
                  <a:lnTo>
                    <a:pt x="44" y="22"/>
                  </a:lnTo>
                  <a:lnTo>
                    <a:pt x="31" y="29"/>
                  </a:lnTo>
                  <a:lnTo>
                    <a:pt x="14" y="19"/>
                  </a:lnTo>
                  <a:lnTo>
                    <a:pt x="14" y="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10" name="Freeform 185"/>
            <p:cNvSpPr>
              <a:spLocks/>
            </p:cNvSpPr>
            <p:nvPr/>
          </p:nvSpPr>
          <p:spPr bwMode="auto">
            <a:xfrm>
              <a:off x="1183" y="1419"/>
              <a:ext cx="23" cy="45"/>
            </a:xfrm>
            <a:custGeom>
              <a:avLst/>
              <a:gdLst>
                <a:gd name="T0" fmla="*/ 6 w 46"/>
                <a:gd name="T1" fmla="*/ 2 h 89"/>
                <a:gd name="T2" fmla="*/ 5 w 46"/>
                <a:gd name="T3" fmla="*/ 9 h 89"/>
                <a:gd name="T4" fmla="*/ 5 w 46"/>
                <a:gd name="T5" fmla="*/ 11 h 89"/>
                <a:gd name="T6" fmla="*/ 3 w 46"/>
                <a:gd name="T7" fmla="*/ 12 h 89"/>
                <a:gd name="T8" fmla="*/ 0 w 46"/>
                <a:gd name="T9" fmla="*/ 9 h 89"/>
                <a:gd name="T10" fmla="*/ 0 w 46"/>
                <a:gd name="T11" fmla="*/ 2 h 89"/>
                <a:gd name="T12" fmla="*/ 3 w 46"/>
                <a:gd name="T13" fmla="*/ 0 h 89"/>
                <a:gd name="T14" fmla="*/ 6 w 46"/>
                <a:gd name="T15" fmla="*/ 2 h 89"/>
                <a:gd name="T16" fmla="*/ 6 w 46"/>
                <a:gd name="T17" fmla="*/ 2 h 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" h="89">
                  <a:moveTo>
                    <a:pt x="46" y="15"/>
                  </a:moveTo>
                  <a:lnTo>
                    <a:pt x="40" y="65"/>
                  </a:lnTo>
                  <a:lnTo>
                    <a:pt x="36" y="82"/>
                  </a:lnTo>
                  <a:lnTo>
                    <a:pt x="23" y="89"/>
                  </a:lnTo>
                  <a:lnTo>
                    <a:pt x="0" y="71"/>
                  </a:lnTo>
                  <a:lnTo>
                    <a:pt x="0" y="15"/>
                  </a:lnTo>
                  <a:lnTo>
                    <a:pt x="23" y="0"/>
                  </a:lnTo>
                  <a:lnTo>
                    <a:pt x="46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11" name="Freeform 186"/>
            <p:cNvSpPr>
              <a:spLocks/>
            </p:cNvSpPr>
            <p:nvPr/>
          </p:nvSpPr>
          <p:spPr bwMode="auto">
            <a:xfrm>
              <a:off x="1056" y="1692"/>
              <a:ext cx="131" cy="26"/>
            </a:xfrm>
            <a:custGeom>
              <a:avLst/>
              <a:gdLst>
                <a:gd name="T0" fmla="*/ 2 w 262"/>
                <a:gd name="T1" fmla="*/ 0 h 52"/>
                <a:gd name="T2" fmla="*/ 26 w 262"/>
                <a:gd name="T3" fmla="*/ 3 h 52"/>
                <a:gd name="T4" fmla="*/ 33 w 262"/>
                <a:gd name="T5" fmla="*/ 4 h 52"/>
                <a:gd name="T6" fmla="*/ 33 w 262"/>
                <a:gd name="T7" fmla="*/ 6 h 52"/>
                <a:gd name="T8" fmla="*/ 29 w 262"/>
                <a:gd name="T9" fmla="*/ 7 h 52"/>
                <a:gd name="T10" fmla="*/ 26 w 262"/>
                <a:gd name="T11" fmla="*/ 6 h 52"/>
                <a:gd name="T12" fmla="*/ 2 w 262"/>
                <a:gd name="T13" fmla="*/ 3 h 52"/>
                <a:gd name="T14" fmla="*/ 0 w 262"/>
                <a:gd name="T15" fmla="*/ 2 h 52"/>
                <a:gd name="T16" fmla="*/ 2 w 262"/>
                <a:gd name="T17" fmla="*/ 0 h 52"/>
                <a:gd name="T18" fmla="*/ 2 w 262"/>
                <a:gd name="T19" fmla="*/ 0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2" h="52">
                  <a:moveTo>
                    <a:pt x="13" y="0"/>
                  </a:moveTo>
                  <a:lnTo>
                    <a:pt x="203" y="17"/>
                  </a:lnTo>
                  <a:lnTo>
                    <a:pt x="262" y="29"/>
                  </a:lnTo>
                  <a:lnTo>
                    <a:pt x="258" y="45"/>
                  </a:lnTo>
                  <a:lnTo>
                    <a:pt x="227" y="52"/>
                  </a:lnTo>
                  <a:lnTo>
                    <a:pt x="201" y="46"/>
                  </a:lnTo>
                  <a:lnTo>
                    <a:pt x="10" y="22"/>
                  </a:lnTo>
                  <a:lnTo>
                    <a:pt x="0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12" name="Freeform 187"/>
            <p:cNvSpPr>
              <a:spLocks/>
            </p:cNvSpPr>
            <p:nvPr/>
          </p:nvSpPr>
          <p:spPr bwMode="auto">
            <a:xfrm>
              <a:off x="1260" y="1722"/>
              <a:ext cx="104" cy="31"/>
            </a:xfrm>
            <a:custGeom>
              <a:avLst/>
              <a:gdLst>
                <a:gd name="T0" fmla="*/ 2 w 208"/>
                <a:gd name="T1" fmla="*/ 0 h 62"/>
                <a:gd name="T2" fmla="*/ 13 w 208"/>
                <a:gd name="T3" fmla="*/ 1 h 62"/>
                <a:gd name="T4" fmla="*/ 16 w 208"/>
                <a:gd name="T5" fmla="*/ 2 h 62"/>
                <a:gd name="T6" fmla="*/ 26 w 208"/>
                <a:gd name="T7" fmla="*/ 5 h 62"/>
                <a:gd name="T8" fmla="*/ 26 w 208"/>
                <a:gd name="T9" fmla="*/ 8 h 62"/>
                <a:gd name="T10" fmla="*/ 23 w 208"/>
                <a:gd name="T11" fmla="*/ 8 h 62"/>
                <a:gd name="T12" fmla="*/ 15 w 208"/>
                <a:gd name="T13" fmla="*/ 6 h 62"/>
                <a:gd name="T14" fmla="*/ 12 w 208"/>
                <a:gd name="T15" fmla="*/ 5 h 62"/>
                <a:gd name="T16" fmla="*/ 2 w 208"/>
                <a:gd name="T17" fmla="*/ 3 h 62"/>
                <a:gd name="T18" fmla="*/ 0 w 208"/>
                <a:gd name="T19" fmla="*/ 2 h 62"/>
                <a:gd name="T20" fmla="*/ 2 w 208"/>
                <a:gd name="T21" fmla="*/ 0 h 62"/>
                <a:gd name="T22" fmla="*/ 2 w 208"/>
                <a:gd name="T23" fmla="*/ 0 h 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08" h="62">
                  <a:moveTo>
                    <a:pt x="14" y="0"/>
                  </a:moveTo>
                  <a:lnTo>
                    <a:pt x="98" y="7"/>
                  </a:lnTo>
                  <a:lnTo>
                    <a:pt x="125" y="13"/>
                  </a:lnTo>
                  <a:lnTo>
                    <a:pt x="208" y="35"/>
                  </a:lnTo>
                  <a:lnTo>
                    <a:pt x="206" y="62"/>
                  </a:lnTo>
                  <a:lnTo>
                    <a:pt x="179" y="61"/>
                  </a:lnTo>
                  <a:lnTo>
                    <a:pt x="118" y="42"/>
                  </a:lnTo>
                  <a:lnTo>
                    <a:pt x="95" y="39"/>
                  </a:lnTo>
                  <a:lnTo>
                    <a:pt x="9" y="23"/>
                  </a:lnTo>
                  <a:lnTo>
                    <a:pt x="0" y="1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13" name="Freeform 188"/>
            <p:cNvSpPr>
              <a:spLocks/>
            </p:cNvSpPr>
            <p:nvPr/>
          </p:nvSpPr>
          <p:spPr bwMode="auto">
            <a:xfrm>
              <a:off x="1102" y="1741"/>
              <a:ext cx="268" cy="133"/>
            </a:xfrm>
            <a:custGeom>
              <a:avLst/>
              <a:gdLst>
                <a:gd name="T0" fmla="*/ 65 w 537"/>
                <a:gd name="T1" fmla="*/ 5 h 265"/>
                <a:gd name="T2" fmla="*/ 51 w 537"/>
                <a:gd name="T3" fmla="*/ 11 h 265"/>
                <a:gd name="T4" fmla="*/ 37 w 537"/>
                <a:gd name="T5" fmla="*/ 17 h 265"/>
                <a:gd name="T6" fmla="*/ 27 w 537"/>
                <a:gd name="T7" fmla="*/ 21 h 265"/>
                <a:gd name="T8" fmla="*/ 19 w 537"/>
                <a:gd name="T9" fmla="*/ 25 h 265"/>
                <a:gd name="T10" fmla="*/ 11 w 537"/>
                <a:gd name="T11" fmla="*/ 29 h 265"/>
                <a:gd name="T12" fmla="*/ 2 w 537"/>
                <a:gd name="T13" fmla="*/ 34 h 265"/>
                <a:gd name="T14" fmla="*/ 0 w 537"/>
                <a:gd name="T15" fmla="*/ 33 h 265"/>
                <a:gd name="T16" fmla="*/ 0 w 537"/>
                <a:gd name="T17" fmla="*/ 30 h 265"/>
                <a:gd name="T18" fmla="*/ 10 w 537"/>
                <a:gd name="T19" fmla="*/ 26 h 265"/>
                <a:gd name="T20" fmla="*/ 18 w 537"/>
                <a:gd name="T21" fmla="*/ 22 h 265"/>
                <a:gd name="T22" fmla="*/ 26 w 537"/>
                <a:gd name="T23" fmla="*/ 18 h 265"/>
                <a:gd name="T24" fmla="*/ 36 w 537"/>
                <a:gd name="T25" fmla="*/ 14 h 265"/>
                <a:gd name="T26" fmla="*/ 49 w 537"/>
                <a:gd name="T27" fmla="*/ 7 h 265"/>
                <a:gd name="T28" fmla="*/ 56 w 537"/>
                <a:gd name="T29" fmla="*/ 4 h 265"/>
                <a:gd name="T30" fmla="*/ 63 w 537"/>
                <a:gd name="T31" fmla="*/ 0 h 265"/>
                <a:gd name="T32" fmla="*/ 67 w 537"/>
                <a:gd name="T33" fmla="*/ 2 h 265"/>
                <a:gd name="T34" fmla="*/ 67 w 537"/>
                <a:gd name="T35" fmla="*/ 4 h 265"/>
                <a:gd name="T36" fmla="*/ 65 w 537"/>
                <a:gd name="T37" fmla="*/ 5 h 265"/>
                <a:gd name="T38" fmla="*/ 65 w 537"/>
                <a:gd name="T39" fmla="*/ 5 h 2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37" h="265">
                  <a:moveTo>
                    <a:pt x="525" y="35"/>
                  </a:moveTo>
                  <a:lnTo>
                    <a:pt x="410" y="82"/>
                  </a:lnTo>
                  <a:lnTo>
                    <a:pt x="297" y="130"/>
                  </a:lnTo>
                  <a:lnTo>
                    <a:pt x="223" y="165"/>
                  </a:lnTo>
                  <a:lnTo>
                    <a:pt x="158" y="195"/>
                  </a:lnTo>
                  <a:lnTo>
                    <a:pt x="94" y="227"/>
                  </a:lnTo>
                  <a:lnTo>
                    <a:pt x="20" y="265"/>
                  </a:lnTo>
                  <a:lnTo>
                    <a:pt x="0" y="260"/>
                  </a:lnTo>
                  <a:lnTo>
                    <a:pt x="6" y="240"/>
                  </a:lnTo>
                  <a:lnTo>
                    <a:pt x="80" y="201"/>
                  </a:lnTo>
                  <a:lnTo>
                    <a:pt x="146" y="172"/>
                  </a:lnTo>
                  <a:lnTo>
                    <a:pt x="213" y="143"/>
                  </a:lnTo>
                  <a:lnTo>
                    <a:pt x="288" y="109"/>
                  </a:lnTo>
                  <a:lnTo>
                    <a:pt x="399" y="54"/>
                  </a:lnTo>
                  <a:lnTo>
                    <a:pt x="450" y="27"/>
                  </a:lnTo>
                  <a:lnTo>
                    <a:pt x="511" y="0"/>
                  </a:lnTo>
                  <a:lnTo>
                    <a:pt x="536" y="10"/>
                  </a:lnTo>
                  <a:lnTo>
                    <a:pt x="537" y="25"/>
                  </a:lnTo>
                  <a:lnTo>
                    <a:pt x="525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14" name="Freeform 189"/>
            <p:cNvSpPr>
              <a:spLocks/>
            </p:cNvSpPr>
            <p:nvPr/>
          </p:nvSpPr>
          <p:spPr bwMode="auto">
            <a:xfrm>
              <a:off x="1100" y="1782"/>
              <a:ext cx="273" cy="134"/>
            </a:xfrm>
            <a:custGeom>
              <a:avLst/>
              <a:gdLst>
                <a:gd name="T0" fmla="*/ 68 w 545"/>
                <a:gd name="T1" fmla="*/ 2 h 269"/>
                <a:gd name="T2" fmla="*/ 56 w 545"/>
                <a:gd name="T3" fmla="*/ 7 h 269"/>
                <a:gd name="T4" fmla="*/ 46 w 545"/>
                <a:gd name="T5" fmla="*/ 12 h 269"/>
                <a:gd name="T6" fmla="*/ 36 w 545"/>
                <a:gd name="T7" fmla="*/ 17 h 269"/>
                <a:gd name="T8" fmla="*/ 25 w 545"/>
                <a:gd name="T9" fmla="*/ 22 h 269"/>
                <a:gd name="T10" fmla="*/ 14 w 545"/>
                <a:gd name="T11" fmla="*/ 28 h 269"/>
                <a:gd name="T12" fmla="*/ 10 w 545"/>
                <a:gd name="T13" fmla="*/ 30 h 269"/>
                <a:gd name="T14" fmla="*/ 4 w 545"/>
                <a:gd name="T15" fmla="*/ 33 h 269"/>
                <a:gd name="T16" fmla="*/ 1 w 545"/>
                <a:gd name="T17" fmla="*/ 32 h 269"/>
                <a:gd name="T18" fmla="*/ 0 w 545"/>
                <a:gd name="T19" fmla="*/ 30 h 269"/>
                <a:gd name="T20" fmla="*/ 2 w 545"/>
                <a:gd name="T21" fmla="*/ 28 h 269"/>
                <a:gd name="T22" fmla="*/ 12 w 545"/>
                <a:gd name="T23" fmla="*/ 23 h 269"/>
                <a:gd name="T24" fmla="*/ 23 w 545"/>
                <a:gd name="T25" fmla="*/ 18 h 269"/>
                <a:gd name="T26" fmla="*/ 34 w 545"/>
                <a:gd name="T27" fmla="*/ 13 h 269"/>
                <a:gd name="T28" fmla="*/ 44 w 545"/>
                <a:gd name="T29" fmla="*/ 9 h 269"/>
                <a:gd name="T30" fmla="*/ 55 w 545"/>
                <a:gd name="T31" fmla="*/ 4 h 269"/>
                <a:gd name="T32" fmla="*/ 67 w 545"/>
                <a:gd name="T33" fmla="*/ 0 h 269"/>
                <a:gd name="T34" fmla="*/ 69 w 545"/>
                <a:gd name="T35" fmla="*/ 0 h 269"/>
                <a:gd name="T36" fmla="*/ 68 w 545"/>
                <a:gd name="T37" fmla="*/ 2 h 269"/>
                <a:gd name="T38" fmla="*/ 68 w 545"/>
                <a:gd name="T39" fmla="*/ 2 h 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45" h="269">
                  <a:moveTo>
                    <a:pt x="539" y="21"/>
                  </a:moveTo>
                  <a:lnTo>
                    <a:pt x="444" y="63"/>
                  </a:lnTo>
                  <a:lnTo>
                    <a:pt x="365" y="100"/>
                  </a:lnTo>
                  <a:lnTo>
                    <a:pt x="285" y="138"/>
                  </a:lnTo>
                  <a:lnTo>
                    <a:pt x="193" y="181"/>
                  </a:lnTo>
                  <a:lnTo>
                    <a:pt x="111" y="224"/>
                  </a:lnTo>
                  <a:lnTo>
                    <a:pt x="73" y="246"/>
                  </a:lnTo>
                  <a:lnTo>
                    <a:pt x="30" y="269"/>
                  </a:lnTo>
                  <a:lnTo>
                    <a:pt x="1" y="259"/>
                  </a:lnTo>
                  <a:lnTo>
                    <a:pt x="0" y="243"/>
                  </a:lnTo>
                  <a:lnTo>
                    <a:pt x="11" y="230"/>
                  </a:lnTo>
                  <a:lnTo>
                    <a:pt x="94" y="188"/>
                  </a:lnTo>
                  <a:lnTo>
                    <a:pt x="177" y="147"/>
                  </a:lnTo>
                  <a:lnTo>
                    <a:pt x="270" y="106"/>
                  </a:lnTo>
                  <a:lnTo>
                    <a:pt x="352" y="73"/>
                  </a:lnTo>
                  <a:lnTo>
                    <a:pt x="434" y="39"/>
                  </a:lnTo>
                  <a:lnTo>
                    <a:pt x="529" y="0"/>
                  </a:lnTo>
                  <a:lnTo>
                    <a:pt x="545" y="5"/>
                  </a:lnTo>
                  <a:lnTo>
                    <a:pt x="539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15" name="Freeform 190"/>
            <p:cNvSpPr>
              <a:spLocks/>
            </p:cNvSpPr>
            <p:nvPr/>
          </p:nvSpPr>
          <p:spPr bwMode="auto">
            <a:xfrm>
              <a:off x="697" y="1688"/>
              <a:ext cx="215" cy="54"/>
            </a:xfrm>
            <a:custGeom>
              <a:avLst/>
              <a:gdLst>
                <a:gd name="T0" fmla="*/ 53 w 429"/>
                <a:gd name="T1" fmla="*/ 2 h 109"/>
                <a:gd name="T2" fmla="*/ 15 w 429"/>
                <a:gd name="T3" fmla="*/ 10 h 109"/>
                <a:gd name="T4" fmla="*/ 2 w 429"/>
                <a:gd name="T5" fmla="*/ 13 h 109"/>
                <a:gd name="T6" fmla="*/ 0 w 429"/>
                <a:gd name="T7" fmla="*/ 12 h 109"/>
                <a:gd name="T8" fmla="*/ 1 w 429"/>
                <a:gd name="T9" fmla="*/ 10 h 109"/>
                <a:gd name="T10" fmla="*/ 14 w 429"/>
                <a:gd name="T11" fmla="*/ 7 h 109"/>
                <a:gd name="T12" fmla="*/ 33 w 429"/>
                <a:gd name="T13" fmla="*/ 3 h 109"/>
                <a:gd name="T14" fmla="*/ 52 w 429"/>
                <a:gd name="T15" fmla="*/ 0 h 109"/>
                <a:gd name="T16" fmla="*/ 54 w 429"/>
                <a:gd name="T17" fmla="*/ 1 h 109"/>
                <a:gd name="T18" fmla="*/ 53 w 429"/>
                <a:gd name="T19" fmla="*/ 2 h 109"/>
                <a:gd name="T20" fmla="*/ 53 w 429"/>
                <a:gd name="T21" fmla="*/ 2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29" h="109">
                  <a:moveTo>
                    <a:pt x="419" y="23"/>
                  </a:moveTo>
                  <a:lnTo>
                    <a:pt x="116" y="80"/>
                  </a:lnTo>
                  <a:lnTo>
                    <a:pt x="14" y="109"/>
                  </a:lnTo>
                  <a:lnTo>
                    <a:pt x="0" y="102"/>
                  </a:lnTo>
                  <a:lnTo>
                    <a:pt x="8" y="87"/>
                  </a:lnTo>
                  <a:lnTo>
                    <a:pt x="111" y="57"/>
                  </a:lnTo>
                  <a:lnTo>
                    <a:pt x="262" y="26"/>
                  </a:lnTo>
                  <a:lnTo>
                    <a:pt x="415" y="0"/>
                  </a:lnTo>
                  <a:lnTo>
                    <a:pt x="429" y="10"/>
                  </a:lnTo>
                  <a:lnTo>
                    <a:pt x="419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16" name="Freeform 191"/>
            <p:cNvSpPr>
              <a:spLocks/>
            </p:cNvSpPr>
            <p:nvPr/>
          </p:nvSpPr>
          <p:spPr bwMode="auto">
            <a:xfrm>
              <a:off x="727" y="1752"/>
              <a:ext cx="324" cy="89"/>
            </a:xfrm>
            <a:custGeom>
              <a:avLst/>
              <a:gdLst>
                <a:gd name="T0" fmla="*/ 2 w 648"/>
                <a:gd name="T1" fmla="*/ 0 h 179"/>
                <a:gd name="T2" fmla="*/ 25 w 648"/>
                <a:gd name="T3" fmla="*/ 4 h 179"/>
                <a:gd name="T4" fmla="*/ 47 w 648"/>
                <a:gd name="T5" fmla="*/ 9 h 179"/>
                <a:gd name="T6" fmla="*/ 67 w 648"/>
                <a:gd name="T7" fmla="*/ 14 h 179"/>
                <a:gd name="T8" fmla="*/ 80 w 648"/>
                <a:gd name="T9" fmla="*/ 19 h 179"/>
                <a:gd name="T10" fmla="*/ 81 w 648"/>
                <a:gd name="T11" fmla="*/ 21 h 179"/>
                <a:gd name="T12" fmla="*/ 80 w 648"/>
                <a:gd name="T13" fmla="*/ 22 h 179"/>
                <a:gd name="T14" fmla="*/ 66 w 648"/>
                <a:gd name="T15" fmla="*/ 19 h 179"/>
                <a:gd name="T16" fmla="*/ 56 w 648"/>
                <a:gd name="T17" fmla="*/ 16 h 179"/>
                <a:gd name="T18" fmla="*/ 47 w 648"/>
                <a:gd name="T19" fmla="*/ 13 h 179"/>
                <a:gd name="T20" fmla="*/ 24 w 648"/>
                <a:gd name="T21" fmla="*/ 8 h 179"/>
                <a:gd name="T22" fmla="*/ 2 w 648"/>
                <a:gd name="T23" fmla="*/ 2 h 179"/>
                <a:gd name="T24" fmla="*/ 0 w 648"/>
                <a:gd name="T25" fmla="*/ 1 h 179"/>
                <a:gd name="T26" fmla="*/ 2 w 648"/>
                <a:gd name="T27" fmla="*/ 0 h 179"/>
                <a:gd name="T28" fmla="*/ 2 w 648"/>
                <a:gd name="T29" fmla="*/ 0 h 17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48" h="179">
                  <a:moveTo>
                    <a:pt x="14" y="0"/>
                  </a:moveTo>
                  <a:lnTo>
                    <a:pt x="195" y="37"/>
                  </a:lnTo>
                  <a:lnTo>
                    <a:pt x="375" y="76"/>
                  </a:lnTo>
                  <a:lnTo>
                    <a:pt x="532" y="118"/>
                  </a:lnTo>
                  <a:lnTo>
                    <a:pt x="639" y="157"/>
                  </a:lnTo>
                  <a:lnTo>
                    <a:pt x="648" y="170"/>
                  </a:lnTo>
                  <a:lnTo>
                    <a:pt x="634" y="179"/>
                  </a:lnTo>
                  <a:lnTo>
                    <a:pt x="523" y="154"/>
                  </a:lnTo>
                  <a:lnTo>
                    <a:pt x="446" y="129"/>
                  </a:lnTo>
                  <a:lnTo>
                    <a:pt x="369" y="105"/>
                  </a:lnTo>
                  <a:lnTo>
                    <a:pt x="189" y="64"/>
                  </a:lnTo>
                  <a:lnTo>
                    <a:pt x="10" y="22"/>
                  </a:lnTo>
                  <a:lnTo>
                    <a:pt x="0" y="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17" name="Freeform 192"/>
            <p:cNvSpPr>
              <a:spLocks/>
            </p:cNvSpPr>
            <p:nvPr/>
          </p:nvSpPr>
          <p:spPr bwMode="auto">
            <a:xfrm>
              <a:off x="687" y="1734"/>
              <a:ext cx="20" cy="57"/>
            </a:xfrm>
            <a:custGeom>
              <a:avLst/>
              <a:gdLst>
                <a:gd name="T0" fmla="*/ 5 w 41"/>
                <a:gd name="T1" fmla="*/ 2 h 113"/>
                <a:gd name="T2" fmla="*/ 4 w 41"/>
                <a:gd name="T3" fmla="*/ 13 h 113"/>
                <a:gd name="T4" fmla="*/ 1 w 41"/>
                <a:gd name="T5" fmla="*/ 15 h 113"/>
                <a:gd name="T6" fmla="*/ 0 w 41"/>
                <a:gd name="T7" fmla="*/ 12 h 113"/>
                <a:gd name="T8" fmla="*/ 2 w 41"/>
                <a:gd name="T9" fmla="*/ 2 h 113"/>
                <a:gd name="T10" fmla="*/ 3 w 41"/>
                <a:gd name="T11" fmla="*/ 0 h 113"/>
                <a:gd name="T12" fmla="*/ 5 w 41"/>
                <a:gd name="T13" fmla="*/ 2 h 113"/>
                <a:gd name="T14" fmla="*/ 5 w 41"/>
                <a:gd name="T15" fmla="*/ 2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" h="113">
                  <a:moveTo>
                    <a:pt x="41" y="9"/>
                  </a:moveTo>
                  <a:lnTo>
                    <a:pt x="35" y="100"/>
                  </a:lnTo>
                  <a:lnTo>
                    <a:pt x="12" y="113"/>
                  </a:lnTo>
                  <a:lnTo>
                    <a:pt x="0" y="91"/>
                  </a:lnTo>
                  <a:lnTo>
                    <a:pt x="19" y="13"/>
                  </a:lnTo>
                  <a:lnTo>
                    <a:pt x="28" y="0"/>
                  </a:lnTo>
                  <a:lnTo>
                    <a:pt x="41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18" name="Freeform 193"/>
            <p:cNvSpPr>
              <a:spLocks/>
            </p:cNvSpPr>
            <p:nvPr/>
          </p:nvSpPr>
          <p:spPr bwMode="auto">
            <a:xfrm>
              <a:off x="721" y="1793"/>
              <a:ext cx="391" cy="119"/>
            </a:xfrm>
            <a:custGeom>
              <a:avLst/>
              <a:gdLst>
                <a:gd name="T0" fmla="*/ 3 w 782"/>
                <a:gd name="T1" fmla="*/ 0 h 238"/>
                <a:gd name="T2" fmla="*/ 7 w 782"/>
                <a:gd name="T3" fmla="*/ 2 h 238"/>
                <a:gd name="T4" fmla="*/ 31 w 782"/>
                <a:gd name="T5" fmla="*/ 8 h 238"/>
                <a:gd name="T6" fmla="*/ 64 w 782"/>
                <a:gd name="T7" fmla="*/ 15 h 238"/>
                <a:gd name="T8" fmla="*/ 70 w 782"/>
                <a:gd name="T9" fmla="*/ 17 h 238"/>
                <a:gd name="T10" fmla="*/ 89 w 782"/>
                <a:gd name="T11" fmla="*/ 23 h 238"/>
                <a:gd name="T12" fmla="*/ 98 w 782"/>
                <a:gd name="T13" fmla="*/ 26 h 238"/>
                <a:gd name="T14" fmla="*/ 98 w 782"/>
                <a:gd name="T15" fmla="*/ 30 h 238"/>
                <a:gd name="T16" fmla="*/ 94 w 782"/>
                <a:gd name="T17" fmla="*/ 30 h 238"/>
                <a:gd name="T18" fmla="*/ 88 w 782"/>
                <a:gd name="T19" fmla="*/ 28 h 238"/>
                <a:gd name="T20" fmla="*/ 69 w 782"/>
                <a:gd name="T21" fmla="*/ 22 h 238"/>
                <a:gd name="T22" fmla="*/ 63 w 782"/>
                <a:gd name="T23" fmla="*/ 19 h 238"/>
                <a:gd name="T24" fmla="*/ 47 w 782"/>
                <a:gd name="T25" fmla="*/ 14 h 238"/>
                <a:gd name="T26" fmla="*/ 30 w 782"/>
                <a:gd name="T27" fmla="*/ 11 h 238"/>
                <a:gd name="T28" fmla="*/ 6 w 782"/>
                <a:gd name="T29" fmla="*/ 5 h 238"/>
                <a:gd name="T30" fmla="*/ 2 w 782"/>
                <a:gd name="T31" fmla="*/ 5 h 238"/>
                <a:gd name="T32" fmla="*/ 0 w 782"/>
                <a:gd name="T33" fmla="*/ 2 h 238"/>
                <a:gd name="T34" fmla="*/ 1 w 782"/>
                <a:gd name="T35" fmla="*/ 1 h 238"/>
                <a:gd name="T36" fmla="*/ 3 w 782"/>
                <a:gd name="T37" fmla="*/ 0 h 238"/>
                <a:gd name="T38" fmla="*/ 3 w 782"/>
                <a:gd name="T39" fmla="*/ 0 h 2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82" h="238">
                  <a:moveTo>
                    <a:pt x="21" y="0"/>
                  </a:moveTo>
                  <a:lnTo>
                    <a:pt x="50" y="14"/>
                  </a:lnTo>
                  <a:lnTo>
                    <a:pt x="243" y="63"/>
                  </a:lnTo>
                  <a:lnTo>
                    <a:pt x="508" y="117"/>
                  </a:lnTo>
                  <a:lnTo>
                    <a:pt x="560" y="135"/>
                  </a:lnTo>
                  <a:lnTo>
                    <a:pt x="708" y="181"/>
                  </a:lnTo>
                  <a:lnTo>
                    <a:pt x="777" y="203"/>
                  </a:lnTo>
                  <a:lnTo>
                    <a:pt x="782" y="234"/>
                  </a:lnTo>
                  <a:lnTo>
                    <a:pt x="752" y="238"/>
                  </a:lnTo>
                  <a:lnTo>
                    <a:pt x="698" y="222"/>
                  </a:lnTo>
                  <a:lnTo>
                    <a:pt x="548" y="172"/>
                  </a:lnTo>
                  <a:lnTo>
                    <a:pt x="497" y="150"/>
                  </a:lnTo>
                  <a:lnTo>
                    <a:pt x="369" y="112"/>
                  </a:lnTo>
                  <a:lnTo>
                    <a:pt x="238" y="85"/>
                  </a:lnTo>
                  <a:lnTo>
                    <a:pt x="44" y="36"/>
                  </a:lnTo>
                  <a:lnTo>
                    <a:pt x="11" y="34"/>
                  </a:lnTo>
                  <a:lnTo>
                    <a:pt x="0" y="13"/>
                  </a:lnTo>
                  <a:lnTo>
                    <a:pt x="7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19" name="Freeform 194"/>
            <p:cNvSpPr>
              <a:spLocks/>
            </p:cNvSpPr>
            <p:nvPr/>
          </p:nvSpPr>
          <p:spPr bwMode="auto">
            <a:xfrm>
              <a:off x="849" y="1829"/>
              <a:ext cx="45" cy="138"/>
            </a:xfrm>
            <a:custGeom>
              <a:avLst/>
              <a:gdLst>
                <a:gd name="T0" fmla="*/ 6 w 89"/>
                <a:gd name="T1" fmla="*/ 2 h 277"/>
                <a:gd name="T2" fmla="*/ 6 w 89"/>
                <a:gd name="T3" fmla="*/ 8 h 277"/>
                <a:gd name="T4" fmla="*/ 12 w 89"/>
                <a:gd name="T5" fmla="*/ 32 h 277"/>
                <a:gd name="T6" fmla="*/ 11 w 89"/>
                <a:gd name="T7" fmla="*/ 33 h 277"/>
                <a:gd name="T8" fmla="*/ 10 w 89"/>
                <a:gd name="T9" fmla="*/ 34 h 277"/>
                <a:gd name="T10" fmla="*/ 7 w 89"/>
                <a:gd name="T11" fmla="*/ 32 h 277"/>
                <a:gd name="T12" fmla="*/ 3 w 89"/>
                <a:gd name="T13" fmla="*/ 9 h 277"/>
                <a:gd name="T14" fmla="*/ 0 w 89"/>
                <a:gd name="T15" fmla="*/ 3 h 277"/>
                <a:gd name="T16" fmla="*/ 1 w 89"/>
                <a:gd name="T17" fmla="*/ 0 h 277"/>
                <a:gd name="T18" fmla="*/ 3 w 89"/>
                <a:gd name="T19" fmla="*/ 0 h 277"/>
                <a:gd name="T20" fmla="*/ 6 w 89"/>
                <a:gd name="T21" fmla="*/ 2 h 277"/>
                <a:gd name="T22" fmla="*/ 6 w 89"/>
                <a:gd name="T23" fmla="*/ 2 h 2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9" h="277">
                  <a:moveTo>
                    <a:pt x="42" y="17"/>
                  </a:moveTo>
                  <a:lnTo>
                    <a:pt x="42" y="69"/>
                  </a:lnTo>
                  <a:lnTo>
                    <a:pt x="89" y="257"/>
                  </a:lnTo>
                  <a:lnTo>
                    <a:pt x="85" y="271"/>
                  </a:lnTo>
                  <a:lnTo>
                    <a:pt x="75" y="277"/>
                  </a:lnTo>
                  <a:lnTo>
                    <a:pt x="55" y="263"/>
                  </a:lnTo>
                  <a:lnTo>
                    <a:pt x="20" y="74"/>
                  </a:lnTo>
                  <a:lnTo>
                    <a:pt x="0" y="25"/>
                  </a:lnTo>
                  <a:lnTo>
                    <a:pt x="3" y="7"/>
                  </a:lnTo>
                  <a:lnTo>
                    <a:pt x="18" y="0"/>
                  </a:lnTo>
                  <a:lnTo>
                    <a:pt x="42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20" name="Freeform 195"/>
            <p:cNvSpPr>
              <a:spLocks/>
            </p:cNvSpPr>
            <p:nvPr/>
          </p:nvSpPr>
          <p:spPr bwMode="auto">
            <a:xfrm>
              <a:off x="897" y="1957"/>
              <a:ext cx="223" cy="77"/>
            </a:xfrm>
            <a:custGeom>
              <a:avLst/>
              <a:gdLst>
                <a:gd name="T0" fmla="*/ 3 w 446"/>
                <a:gd name="T1" fmla="*/ 0 h 154"/>
                <a:gd name="T2" fmla="*/ 6 w 446"/>
                <a:gd name="T3" fmla="*/ 2 h 154"/>
                <a:gd name="T4" fmla="*/ 27 w 446"/>
                <a:gd name="T5" fmla="*/ 10 h 154"/>
                <a:gd name="T6" fmla="*/ 41 w 446"/>
                <a:gd name="T7" fmla="*/ 13 h 154"/>
                <a:gd name="T8" fmla="*/ 54 w 446"/>
                <a:gd name="T9" fmla="*/ 15 h 154"/>
                <a:gd name="T10" fmla="*/ 56 w 446"/>
                <a:gd name="T11" fmla="*/ 17 h 154"/>
                <a:gd name="T12" fmla="*/ 56 w 446"/>
                <a:gd name="T13" fmla="*/ 19 h 154"/>
                <a:gd name="T14" fmla="*/ 54 w 446"/>
                <a:gd name="T15" fmla="*/ 20 h 154"/>
                <a:gd name="T16" fmla="*/ 40 w 446"/>
                <a:gd name="T17" fmla="*/ 17 h 154"/>
                <a:gd name="T18" fmla="*/ 26 w 446"/>
                <a:gd name="T19" fmla="*/ 12 h 154"/>
                <a:gd name="T20" fmla="*/ 16 w 446"/>
                <a:gd name="T21" fmla="*/ 8 h 154"/>
                <a:gd name="T22" fmla="*/ 6 w 446"/>
                <a:gd name="T23" fmla="*/ 5 h 154"/>
                <a:gd name="T24" fmla="*/ 2 w 446"/>
                <a:gd name="T25" fmla="*/ 5 h 154"/>
                <a:gd name="T26" fmla="*/ 0 w 446"/>
                <a:gd name="T27" fmla="*/ 2 h 154"/>
                <a:gd name="T28" fmla="*/ 1 w 446"/>
                <a:gd name="T29" fmla="*/ 0 h 154"/>
                <a:gd name="T30" fmla="*/ 3 w 446"/>
                <a:gd name="T31" fmla="*/ 0 h 154"/>
                <a:gd name="T32" fmla="*/ 3 w 446"/>
                <a:gd name="T33" fmla="*/ 0 h 1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6" h="154">
                  <a:moveTo>
                    <a:pt x="21" y="0"/>
                  </a:moveTo>
                  <a:lnTo>
                    <a:pt x="48" y="13"/>
                  </a:lnTo>
                  <a:lnTo>
                    <a:pt x="213" y="74"/>
                  </a:lnTo>
                  <a:lnTo>
                    <a:pt x="321" y="102"/>
                  </a:lnTo>
                  <a:lnTo>
                    <a:pt x="429" y="116"/>
                  </a:lnTo>
                  <a:lnTo>
                    <a:pt x="446" y="136"/>
                  </a:lnTo>
                  <a:lnTo>
                    <a:pt x="441" y="149"/>
                  </a:lnTo>
                  <a:lnTo>
                    <a:pt x="427" y="154"/>
                  </a:lnTo>
                  <a:lnTo>
                    <a:pt x="315" y="131"/>
                  </a:lnTo>
                  <a:lnTo>
                    <a:pt x="206" y="96"/>
                  </a:lnTo>
                  <a:lnTo>
                    <a:pt x="124" y="64"/>
                  </a:lnTo>
                  <a:lnTo>
                    <a:pt x="42" y="35"/>
                  </a:lnTo>
                  <a:lnTo>
                    <a:pt x="11" y="33"/>
                  </a:lnTo>
                  <a:lnTo>
                    <a:pt x="0" y="12"/>
                  </a:lnTo>
                  <a:lnTo>
                    <a:pt x="7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21" name="Freeform 196"/>
            <p:cNvSpPr>
              <a:spLocks/>
            </p:cNvSpPr>
            <p:nvPr/>
          </p:nvSpPr>
          <p:spPr bwMode="auto">
            <a:xfrm>
              <a:off x="1109" y="1896"/>
              <a:ext cx="29" cy="71"/>
            </a:xfrm>
            <a:custGeom>
              <a:avLst/>
              <a:gdLst>
                <a:gd name="T0" fmla="*/ 8 w 58"/>
                <a:gd name="T1" fmla="*/ 3 h 142"/>
                <a:gd name="T2" fmla="*/ 6 w 58"/>
                <a:gd name="T3" fmla="*/ 12 h 142"/>
                <a:gd name="T4" fmla="*/ 5 w 58"/>
                <a:gd name="T5" fmla="*/ 16 h 142"/>
                <a:gd name="T6" fmla="*/ 4 w 58"/>
                <a:gd name="T7" fmla="*/ 18 h 142"/>
                <a:gd name="T8" fmla="*/ 3 w 58"/>
                <a:gd name="T9" fmla="*/ 18 h 142"/>
                <a:gd name="T10" fmla="*/ 0 w 58"/>
                <a:gd name="T11" fmla="*/ 16 h 142"/>
                <a:gd name="T12" fmla="*/ 1 w 58"/>
                <a:gd name="T13" fmla="*/ 11 h 142"/>
                <a:gd name="T14" fmla="*/ 4 w 58"/>
                <a:gd name="T15" fmla="*/ 2 h 142"/>
                <a:gd name="T16" fmla="*/ 6 w 58"/>
                <a:gd name="T17" fmla="*/ 0 h 142"/>
                <a:gd name="T18" fmla="*/ 8 w 58"/>
                <a:gd name="T19" fmla="*/ 3 h 142"/>
                <a:gd name="T20" fmla="*/ 8 w 58"/>
                <a:gd name="T21" fmla="*/ 3 h 1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8" h="142">
                  <a:moveTo>
                    <a:pt x="58" y="18"/>
                  </a:moveTo>
                  <a:lnTo>
                    <a:pt x="43" y="92"/>
                  </a:lnTo>
                  <a:lnTo>
                    <a:pt x="38" y="126"/>
                  </a:lnTo>
                  <a:lnTo>
                    <a:pt x="29" y="139"/>
                  </a:lnTo>
                  <a:lnTo>
                    <a:pt x="17" y="142"/>
                  </a:lnTo>
                  <a:lnTo>
                    <a:pt x="0" y="121"/>
                  </a:lnTo>
                  <a:lnTo>
                    <a:pt x="4" y="84"/>
                  </a:lnTo>
                  <a:lnTo>
                    <a:pt x="28" y="10"/>
                  </a:lnTo>
                  <a:lnTo>
                    <a:pt x="47" y="0"/>
                  </a:lnTo>
                  <a:lnTo>
                    <a:pt x="58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22" name="Freeform 197"/>
            <p:cNvSpPr>
              <a:spLocks/>
            </p:cNvSpPr>
            <p:nvPr/>
          </p:nvSpPr>
          <p:spPr bwMode="auto">
            <a:xfrm>
              <a:off x="1265" y="1806"/>
              <a:ext cx="63" cy="127"/>
            </a:xfrm>
            <a:custGeom>
              <a:avLst/>
              <a:gdLst>
                <a:gd name="T0" fmla="*/ 15 w 128"/>
                <a:gd name="T1" fmla="*/ 2 h 252"/>
                <a:gd name="T2" fmla="*/ 11 w 128"/>
                <a:gd name="T3" fmla="*/ 14 h 252"/>
                <a:gd name="T4" fmla="*/ 7 w 128"/>
                <a:gd name="T5" fmla="*/ 25 h 252"/>
                <a:gd name="T6" fmla="*/ 2 w 128"/>
                <a:gd name="T7" fmla="*/ 31 h 252"/>
                <a:gd name="T8" fmla="*/ 0 w 128"/>
                <a:gd name="T9" fmla="*/ 32 h 252"/>
                <a:gd name="T10" fmla="*/ 0 w 128"/>
                <a:gd name="T11" fmla="*/ 30 h 252"/>
                <a:gd name="T12" fmla="*/ 2 w 128"/>
                <a:gd name="T13" fmla="*/ 23 h 252"/>
                <a:gd name="T14" fmla="*/ 6 w 128"/>
                <a:gd name="T15" fmla="*/ 12 h 252"/>
                <a:gd name="T16" fmla="*/ 9 w 128"/>
                <a:gd name="T17" fmla="*/ 7 h 252"/>
                <a:gd name="T18" fmla="*/ 12 w 128"/>
                <a:gd name="T19" fmla="*/ 1 h 252"/>
                <a:gd name="T20" fmla="*/ 14 w 128"/>
                <a:gd name="T21" fmla="*/ 0 h 252"/>
                <a:gd name="T22" fmla="*/ 15 w 128"/>
                <a:gd name="T23" fmla="*/ 2 h 252"/>
                <a:gd name="T24" fmla="*/ 15 w 128"/>
                <a:gd name="T25" fmla="*/ 2 h 2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8" h="252">
                  <a:moveTo>
                    <a:pt x="128" y="15"/>
                  </a:moveTo>
                  <a:lnTo>
                    <a:pt x="90" y="110"/>
                  </a:lnTo>
                  <a:lnTo>
                    <a:pt x="56" y="197"/>
                  </a:lnTo>
                  <a:lnTo>
                    <a:pt x="21" y="246"/>
                  </a:lnTo>
                  <a:lnTo>
                    <a:pt x="6" y="252"/>
                  </a:lnTo>
                  <a:lnTo>
                    <a:pt x="0" y="237"/>
                  </a:lnTo>
                  <a:lnTo>
                    <a:pt x="18" y="179"/>
                  </a:lnTo>
                  <a:lnTo>
                    <a:pt x="51" y="94"/>
                  </a:lnTo>
                  <a:lnTo>
                    <a:pt x="79" y="51"/>
                  </a:lnTo>
                  <a:lnTo>
                    <a:pt x="104" y="7"/>
                  </a:lnTo>
                  <a:lnTo>
                    <a:pt x="120" y="0"/>
                  </a:lnTo>
                  <a:lnTo>
                    <a:pt x="12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23" name="Freeform 198"/>
            <p:cNvSpPr>
              <a:spLocks/>
            </p:cNvSpPr>
            <p:nvPr/>
          </p:nvSpPr>
          <p:spPr bwMode="auto">
            <a:xfrm>
              <a:off x="1114" y="1946"/>
              <a:ext cx="144" cy="83"/>
            </a:xfrm>
            <a:custGeom>
              <a:avLst/>
              <a:gdLst>
                <a:gd name="T0" fmla="*/ 1 w 287"/>
                <a:gd name="T1" fmla="*/ 18 h 167"/>
                <a:gd name="T2" fmla="*/ 7 w 287"/>
                <a:gd name="T3" fmla="*/ 14 h 167"/>
                <a:gd name="T4" fmla="*/ 12 w 287"/>
                <a:gd name="T5" fmla="*/ 10 h 167"/>
                <a:gd name="T6" fmla="*/ 18 w 287"/>
                <a:gd name="T7" fmla="*/ 7 h 167"/>
                <a:gd name="T8" fmla="*/ 23 w 287"/>
                <a:gd name="T9" fmla="*/ 5 h 167"/>
                <a:gd name="T10" fmla="*/ 34 w 287"/>
                <a:gd name="T11" fmla="*/ 0 h 167"/>
                <a:gd name="T12" fmla="*/ 36 w 287"/>
                <a:gd name="T13" fmla="*/ 0 h 167"/>
                <a:gd name="T14" fmla="*/ 36 w 287"/>
                <a:gd name="T15" fmla="*/ 2 h 167"/>
                <a:gd name="T16" fmla="*/ 25 w 287"/>
                <a:gd name="T17" fmla="*/ 8 h 167"/>
                <a:gd name="T18" fmla="*/ 14 w 287"/>
                <a:gd name="T19" fmla="*/ 14 h 167"/>
                <a:gd name="T20" fmla="*/ 2 w 287"/>
                <a:gd name="T21" fmla="*/ 20 h 167"/>
                <a:gd name="T22" fmla="*/ 0 w 287"/>
                <a:gd name="T23" fmla="*/ 20 h 167"/>
                <a:gd name="T24" fmla="*/ 1 w 287"/>
                <a:gd name="T25" fmla="*/ 18 h 167"/>
                <a:gd name="T26" fmla="*/ 1 w 287"/>
                <a:gd name="T27" fmla="*/ 18 h 1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7" h="167">
                  <a:moveTo>
                    <a:pt x="3" y="147"/>
                  </a:moveTo>
                  <a:lnTo>
                    <a:pt x="49" y="115"/>
                  </a:lnTo>
                  <a:lnTo>
                    <a:pt x="96" y="84"/>
                  </a:lnTo>
                  <a:lnTo>
                    <a:pt x="140" y="60"/>
                  </a:lnTo>
                  <a:lnTo>
                    <a:pt x="182" y="41"/>
                  </a:lnTo>
                  <a:lnTo>
                    <a:pt x="271" y="0"/>
                  </a:lnTo>
                  <a:lnTo>
                    <a:pt x="287" y="5"/>
                  </a:lnTo>
                  <a:lnTo>
                    <a:pt x="283" y="20"/>
                  </a:lnTo>
                  <a:lnTo>
                    <a:pt x="195" y="66"/>
                  </a:lnTo>
                  <a:lnTo>
                    <a:pt x="112" y="112"/>
                  </a:lnTo>
                  <a:lnTo>
                    <a:pt x="16" y="167"/>
                  </a:lnTo>
                  <a:lnTo>
                    <a:pt x="0" y="164"/>
                  </a:lnTo>
                  <a:lnTo>
                    <a:pt x="3" y="1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24" name="Freeform 199"/>
            <p:cNvSpPr>
              <a:spLocks/>
            </p:cNvSpPr>
            <p:nvPr/>
          </p:nvSpPr>
          <p:spPr bwMode="auto">
            <a:xfrm>
              <a:off x="731" y="1896"/>
              <a:ext cx="133" cy="45"/>
            </a:xfrm>
            <a:custGeom>
              <a:avLst/>
              <a:gdLst>
                <a:gd name="T0" fmla="*/ 33 w 265"/>
                <a:gd name="T1" fmla="*/ 3 h 89"/>
                <a:gd name="T2" fmla="*/ 17 w 265"/>
                <a:gd name="T3" fmla="*/ 8 h 89"/>
                <a:gd name="T4" fmla="*/ 2 w 265"/>
                <a:gd name="T5" fmla="*/ 12 h 89"/>
                <a:gd name="T6" fmla="*/ 0 w 265"/>
                <a:gd name="T7" fmla="*/ 10 h 89"/>
                <a:gd name="T8" fmla="*/ 2 w 265"/>
                <a:gd name="T9" fmla="*/ 9 h 89"/>
                <a:gd name="T10" fmla="*/ 32 w 265"/>
                <a:gd name="T11" fmla="*/ 0 h 89"/>
                <a:gd name="T12" fmla="*/ 34 w 265"/>
                <a:gd name="T13" fmla="*/ 1 h 89"/>
                <a:gd name="T14" fmla="*/ 33 w 265"/>
                <a:gd name="T15" fmla="*/ 3 h 89"/>
                <a:gd name="T16" fmla="*/ 33 w 265"/>
                <a:gd name="T17" fmla="*/ 3 h 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5" h="89">
                  <a:moveTo>
                    <a:pt x="257" y="22"/>
                  </a:moveTo>
                  <a:lnTo>
                    <a:pt x="135" y="58"/>
                  </a:lnTo>
                  <a:lnTo>
                    <a:pt x="14" y="89"/>
                  </a:lnTo>
                  <a:lnTo>
                    <a:pt x="0" y="79"/>
                  </a:lnTo>
                  <a:lnTo>
                    <a:pt x="9" y="65"/>
                  </a:lnTo>
                  <a:lnTo>
                    <a:pt x="251" y="0"/>
                  </a:lnTo>
                  <a:lnTo>
                    <a:pt x="265" y="8"/>
                  </a:lnTo>
                  <a:lnTo>
                    <a:pt x="257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25" name="Freeform 200"/>
            <p:cNvSpPr>
              <a:spLocks/>
            </p:cNvSpPr>
            <p:nvPr/>
          </p:nvSpPr>
          <p:spPr bwMode="auto">
            <a:xfrm>
              <a:off x="716" y="1934"/>
              <a:ext cx="108" cy="130"/>
            </a:xfrm>
            <a:custGeom>
              <a:avLst/>
              <a:gdLst>
                <a:gd name="T0" fmla="*/ 5 w 217"/>
                <a:gd name="T1" fmla="*/ 2 h 258"/>
                <a:gd name="T2" fmla="*/ 3 w 217"/>
                <a:gd name="T3" fmla="*/ 14 h 258"/>
                <a:gd name="T4" fmla="*/ 5 w 217"/>
                <a:gd name="T5" fmla="*/ 19 h 258"/>
                <a:gd name="T6" fmla="*/ 10 w 217"/>
                <a:gd name="T7" fmla="*/ 22 h 258"/>
                <a:gd name="T8" fmla="*/ 15 w 217"/>
                <a:gd name="T9" fmla="*/ 25 h 258"/>
                <a:gd name="T10" fmla="*/ 26 w 217"/>
                <a:gd name="T11" fmla="*/ 29 h 258"/>
                <a:gd name="T12" fmla="*/ 27 w 217"/>
                <a:gd name="T13" fmla="*/ 32 h 258"/>
                <a:gd name="T14" fmla="*/ 24 w 217"/>
                <a:gd name="T15" fmla="*/ 33 h 258"/>
                <a:gd name="T16" fmla="*/ 0 w 217"/>
                <a:gd name="T17" fmla="*/ 20 h 258"/>
                <a:gd name="T18" fmla="*/ 0 w 217"/>
                <a:gd name="T19" fmla="*/ 14 h 258"/>
                <a:gd name="T20" fmla="*/ 0 w 217"/>
                <a:gd name="T21" fmla="*/ 11 h 258"/>
                <a:gd name="T22" fmla="*/ 0 w 217"/>
                <a:gd name="T23" fmla="*/ 8 h 258"/>
                <a:gd name="T24" fmla="*/ 2 w 217"/>
                <a:gd name="T25" fmla="*/ 1 h 258"/>
                <a:gd name="T26" fmla="*/ 4 w 217"/>
                <a:gd name="T27" fmla="*/ 0 h 258"/>
                <a:gd name="T28" fmla="*/ 5 w 217"/>
                <a:gd name="T29" fmla="*/ 2 h 258"/>
                <a:gd name="T30" fmla="*/ 5 w 217"/>
                <a:gd name="T31" fmla="*/ 2 h 2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7" h="258">
                  <a:moveTo>
                    <a:pt x="42" y="15"/>
                  </a:moveTo>
                  <a:lnTo>
                    <a:pt x="28" y="112"/>
                  </a:lnTo>
                  <a:lnTo>
                    <a:pt x="42" y="145"/>
                  </a:lnTo>
                  <a:lnTo>
                    <a:pt x="83" y="174"/>
                  </a:lnTo>
                  <a:lnTo>
                    <a:pt x="125" y="192"/>
                  </a:lnTo>
                  <a:lnTo>
                    <a:pt x="213" y="230"/>
                  </a:lnTo>
                  <a:lnTo>
                    <a:pt x="217" y="255"/>
                  </a:lnTo>
                  <a:lnTo>
                    <a:pt x="193" y="258"/>
                  </a:lnTo>
                  <a:lnTo>
                    <a:pt x="5" y="156"/>
                  </a:lnTo>
                  <a:lnTo>
                    <a:pt x="3" y="112"/>
                  </a:lnTo>
                  <a:lnTo>
                    <a:pt x="0" y="84"/>
                  </a:lnTo>
                  <a:lnTo>
                    <a:pt x="3" y="58"/>
                  </a:lnTo>
                  <a:lnTo>
                    <a:pt x="19" y="7"/>
                  </a:lnTo>
                  <a:lnTo>
                    <a:pt x="35" y="0"/>
                  </a:lnTo>
                  <a:lnTo>
                    <a:pt x="4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26" name="Freeform 201"/>
            <p:cNvSpPr>
              <a:spLocks/>
            </p:cNvSpPr>
            <p:nvPr/>
          </p:nvSpPr>
          <p:spPr bwMode="auto">
            <a:xfrm>
              <a:off x="825" y="1953"/>
              <a:ext cx="51" cy="90"/>
            </a:xfrm>
            <a:custGeom>
              <a:avLst/>
              <a:gdLst>
                <a:gd name="T0" fmla="*/ 12 w 103"/>
                <a:gd name="T1" fmla="*/ 2 h 181"/>
                <a:gd name="T2" fmla="*/ 5 w 103"/>
                <a:gd name="T3" fmla="*/ 6 h 181"/>
                <a:gd name="T4" fmla="*/ 2 w 103"/>
                <a:gd name="T5" fmla="*/ 6 h 181"/>
                <a:gd name="T6" fmla="*/ 3 w 103"/>
                <a:gd name="T7" fmla="*/ 11 h 181"/>
                <a:gd name="T8" fmla="*/ 3 w 103"/>
                <a:gd name="T9" fmla="*/ 21 h 181"/>
                <a:gd name="T10" fmla="*/ 2 w 103"/>
                <a:gd name="T11" fmla="*/ 22 h 181"/>
                <a:gd name="T12" fmla="*/ 0 w 103"/>
                <a:gd name="T13" fmla="*/ 21 h 181"/>
                <a:gd name="T14" fmla="*/ 0 w 103"/>
                <a:gd name="T15" fmla="*/ 11 h 181"/>
                <a:gd name="T16" fmla="*/ 0 w 103"/>
                <a:gd name="T17" fmla="*/ 5 h 181"/>
                <a:gd name="T18" fmla="*/ 3 w 103"/>
                <a:gd name="T19" fmla="*/ 3 h 181"/>
                <a:gd name="T20" fmla="*/ 10 w 103"/>
                <a:gd name="T21" fmla="*/ 0 h 181"/>
                <a:gd name="T22" fmla="*/ 12 w 103"/>
                <a:gd name="T23" fmla="*/ 0 h 181"/>
                <a:gd name="T24" fmla="*/ 12 w 103"/>
                <a:gd name="T25" fmla="*/ 2 h 181"/>
                <a:gd name="T26" fmla="*/ 12 w 103"/>
                <a:gd name="T27" fmla="*/ 2 h 1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3" h="181">
                  <a:moveTo>
                    <a:pt x="96" y="22"/>
                  </a:moveTo>
                  <a:lnTo>
                    <a:pt x="40" y="48"/>
                  </a:lnTo>
                  <a:lnTo>
                    <a:pt x="21" y="54"/>
                  </a:lnTo>
                  <a:lnTo>
                    <a:pt x="26" y="91"/>
                  </a:lnTo>
                  <a:lnTo>
                    <a:pt x="27" y="170"/>
                  </a:lnTo>
                  <a:lnTo>
                    <a:pt x="16" y="181"/>
                  </a:lnTo>
                  <a:lnTo>
                    <a:pt x="3" y="171"/>
                  </a:lnTo>
                  <a:lnTo>
                    <a:pt x="0" y="91"/>
                  </a:lnTo>
                  <a:lnTo>
                    <a:pt x="0" y="43"/>
                  </a:lnTo>
                  <a:lnTo>
                    <a:pt x="31" y="26"/>
                  </a:lnTo>
                  <a:lnTo>
                    <a:pt x="86" y="0"/>
                  </a:lnTo>
                  <a:lnTo>
                    <a:pt x="103" y="6"/>
                  </a:lnTo>
                  <a:lnTo>
                    <a:pt x="96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27" name="Freeform 202"/>
            <p:cNvSpPr>
              <a:spLocks/>
            </p:cNvSpPr>
            <p:nvPr/>
          </p:nvSpPr>
          <p:spPr bwMode="auto">
            <a:xfrm>
              <a:off x="752" y="1953"/>
              <a:ext cx="75" cy="26"/>
            </a:xfrm>
            <a:custGeom>
              <a:avLst/>
              <a:gdLst>
                <a:gd name="T0" fmla="*/ 2 w 148"/>
                <a:gd name="T1" fmla="*/ 0 h 54"/>
                <a:gd name="T2" fmla="*/ 13 w 148"/>
                <a:gd name="T3" fmla="*/ 2 h 54"/>
                <a:gd name="T4" fmla="*/ 19 w 148"/>
                <a:gd name="T5" fmla="*/ 4 h 54"/>
                <a:gd name="T6" fmla="*/ 19 w 148"/>
                <a:gd name="T7" fmla="*/ 6 h 54"/>
                <a:gd name="T8" fmla="*/ 17 w 148"/>
                <a:gd name="T9" fmla="*/ 6 h 54"/>
                <a:gd name="T10" fmla="*/ 13 w 148"/>
                <a:gd name="T11" fmla="*/ 5 h 54"/>
                <a:gd name="T12" fmla="*/ 2 w 148"/>
                <a:gd name="T13" fmla="*/ 2 h 54"/>
                <a:gd name="T14" fmla="*/ 0 w 148"/>
                <a:gd name="T15" fmla="*/ 1 h 54"/>
                <a:gd name="T16" fmla="*/ 2 w 148"/>
                <a:gd name="T17" fmla="*/ 0 h 54"/>
                <a:gd name="T18" fmla="*/ 2 w 148"/>
                <a:gd name="T19" fmla="*/ 0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8" h="54">
                  <a:moveTo>
                    <a:pt x="14" y="0"/>
                  </a:moveTo>
                  <a:lnTo>
                    <a:pt x="103" y="21"/>
                  </a:lnTo>
                  <a:lnTo>
                    <a:pt x="146" y="35"/>
                  </a:lnTo>
                  <a:lnTo>
                    <a:pt x="148" y="52"/>
                  </a:lnTo>
                  <a:lnTo>
                    <a:pt x="132" y="54"/>
                  </a:lnTo>
                  <a:lnTo>
                    <a:pt x="98" y="44"/>
                  </a:lnTo>
                  <a:lnTo>
                    <a:pt x="9" y="23"/>
                  </a:lnTo>
                  <a:lnTo>
                    <a:pt x="0" y="1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28" name="Freeform 203"/>
            <p:cNvSpPr>
              <a:spLocks/>
            </p:cNvSpPr>
            <p:nvPr/>
          </p:nvSpPr>
          <p:spPr bwMode="auto">
            <a:xfrm>
              <a:off x="830" y="1980"/>
              <a:ext cx="152" cy="89"/>
            </a:xfrm>
            <a:custGeom>
              <a:avLst/>
              <a:gdLst>
                <a:gd name="T0" fmla="*/ 1 w 303"/>
                <a:gd name="T1" fmla="*/ 20 h 178"/>
                <a:gd name="T2" fmla="*/ 13 w 303"/>
                <a:gd name="T3" fmla="*/ 13 h 178"/>
                <a:gd name="T4" fmla="*/ 17 w 303"/>
                <a:gd name="T5" fmla="*/ 10 h 178"/>
                <a:gd name="T6" fmla="*/ 23 w 303"/>
                <a:gd name="T7" fmla="*/ 6 h 178"/>
                <a:gd name="T8" fmla="*/ 29 w 303"/>
                <a:gd name="T9" fmla="*/ 2 h 178"/>
                <a:gd name="T10" fmla="*/ 32 w 303"/>
                <a:gd name="T11" fmla="*/ 0 h 178"/>
                <a:gd name="T12" fmla="*/ 36 w 303"/>
                <a:gd name="T13" fmla="*/ 2 h 178"/>
                <a:gd name="T14" fmla="*/ 38 w 303"/>
                <a:gd name="T15" fmla="*/ 3 h 178"/>
                <a:gd name="T16" fmla="*/ 25 w 303"/>
                <a:gd name="T17" fmla="*/ 8 h 178"/>
                <a:gd name="T18" fmla="*/ 19 w 303"/>
                <a:gd name="T19" fmla="*/ 13 h 178"/>
                <a:gd name="T20" fmla="*/ 14 w 303"/>
                <a:gd name="T21" fmla="*/ 16 h 178"/>
                <a:gd name="T22" fmla="*/ 9 w 303"/>
                <a:gd name="T23" fmla="*/ 20 h 178"/>
                <a:gd name="T24" fmla="*/ 2 w 303"/>
                <a:gd name="T25" fmla="*/ 23 h 178"/>
                <a:gd name="T26" fmla="*/ 0 w 303"/>
                <a:gd name="T27" fmla="*/ 22 h 178"/>
                <a:gd name="T28" fmla="*/ 1 w 303"/>
                <a:gd name="T29" fmla="*/ 20 h 178"/>
                <a:gd name="T30" fmla="*/ 1 w 303"/>
                <a:gd name="T31" fmla="*/ 20 h 17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03" h="178">
                  <a:moveTo>
                    <a:pt x="7" y="156"/>
                  </a:moveTo>
                  <a:lnTo>
                    <a:pt x="97" y="104"/>
                  </a:lnTo>
                  <a:lnTo>
                    <a:pt x="136" y="74"/>
                  </a:lnTo>
                  <a:lnTo>
                    <a:pt x="182" y="42"/>
                  </a:lnTo>
                  <a:lnTo>
                    <a:pt x="231" y="14"/>
                  </a:lnTo>
                  <a:lnTo>
                    <a:pt x="251" y="0"/>
                  </a:lnTo>
                  <a:lnTo>
                    <a:pt x="283" y="9"/>
                  </a:lnTo>
                  <a:lnTo>
                    <a:pt x="303" y="23"/>
                  </a:lnTo>
                  <a:lnTo>
                    <a:pt x="195" y="64"/>
                  </a:lnTo>
                  <a:lnTo>
                    <a:pt x="149" y="97"/>
                  </a:lnTo>
                  <a:lnTo>
                    <a:pt x="108" y="126"/>
                  </a:lnTo>
                  <a:lnTo>
                    <a:pt x="67" y="153"/>
                  </a:lnTo>
                  <a:lnTo>
                    <a:pt x="16" y="178"/>
                  </a:lnTo>
                  <a:lnTo>
                    <a:pt x="0" y="171"/>
                  </a:lnTo>
                  <a:lnTo>
                    <a:pt x="7" y="1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29" name="Freeform 204"/>
            <p:cNvSpPr>
              <a:spLocks/>
            </p:cNvSpPr>
            <p:nvPr/>
          </p:nvSpPr>
          <p:spPr bwMode="auto">
            <a:xfrm>
              <a:off x="1141" y="1895"/>
              <a:ext cx="239" cy="183"/>
            </a:xfrm>
            <a:custGeom>
              <a:avLst/>
              <a:gdLst>
                <a:gd name="T0" fmla="*/ 47 w 478"/>
                <a:gd name="T1" fmla="*/ 0 h 366"/>
                <a:gd name="T2" fmla="*/ 55 w 478"/>
                <a:gd name="T3" fmla="*/ 3 h 366"/>
                <a:gd name="T4" fmla="*/ 60 w 478"/>
                <a:gd name="T5" fmla="*/ 11 h 366"/>
                <a:gd name="T6" fmla="*/ 60 w 478"/>
                <a:gd name="T7" fmla="*/ 16 h 366"/>
                <a:gd name="T8" fmla="*/ 57 w 478"/>
                <a:gd name="T9" fmla="*/ 21 h 366"/>
                <a:gd name="T10" fmla="*/ 53 w 478"/>
                <a:gd name="T11" fmla="*/ 24 h 366"/>
                <a:gd name="T12" fmla="*/ 47 w 478"/>
                <a:gd name="T13" fmla="*/ 28 h 366"/>
                <a:gd name="T14" fmla="*/ 38 w 478"/>
                <a:gd name="T15" fmla="*/ 32 h 366"/>
                <a:gd name="T16" fmla="*/ 29 w 478"/>
                <a:gd name="T17" fmla="*/ 36 h 366"/>
                <a:gd name="T18" fmla="*/ 4 w 478"/>
                <a:gd name="T19" fmla="*/ 46 h 366"/>
                <a:gd name="T20" fmla="*/ 0 w 478"/>
                <a:gd name="T21" fmla="*/ 45 h 366"/>
                <a:gd name="T22" fmla="*/ 1 w 478"/>
                <a:gd name="T23" fmla="*/ 42 h 366"/>
                <a:gd name="T24" fmla="*/ 8 w 478"/>
                <a:gd name="T25" fmla="*/ 38 h 366"/>
                <a:gd name="T26" fmla="*/ 14 w 478"/>
                <a:gd name="T27" fmla="*/ 36 h 366"/>
                <a:gd name="T28" fmla="*/ 27 w 478"/>
                <a:gd name="T29" fmla="*/ 31 h 366"/>
                <a:gd name="T30" fmla="*/ 45 w 478"/>
                <a:gd name="T31" fmla="*/ 23 h 366"/>
                <a:gd name="T32" fmla="*/ 55 w 478"/>
                <a:gd name="T33" fmla="*/ 18 h 366"/>
                <a:gd name="T34" fmla="*/ 57 w 478"/>
                <a:gd name="T35" fmla="*/ 12 h 366"/>
                <a:gd name="T36" fmla="*/ 55 w 478"/>
                <a:gd name="T37" fmla="*/ 9 h 366"/>
                <a:gd name="T38" fmla="*/ 52 w 478"/>
                <a:gd name="T39" fmla="*/ 7 h 366"/>
                <a:gd name="T40" fmla="*/ 43 w 478"/>
                <a:gd name="T41" fmla="*/ 6 h 366"/>
                <a:gd name="T42" fmla="*/ 44 w 478"/>
                <a:gd name="T43" fmla="*/ 3 h 366"/>
                <a:gd name="T44" fmla="*/ 45 w 478"/>
                <a:gd name="T45" fmla="*/ 1 h 366"/>
                <a:gd name="T46" fmla="*/ 47 w 478"/>
                <a:gd name="T47" fmla="*/ 0 h 366"/>
                <a:gd name="T48" fmla="*/ 47 w 478"/>
                <a:gd name="T49" fmla="*/ 0 h 3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78" h="366">
                  <a:moveTo>
                    <a:pt x="373" y="0"/>
                  </a:moveTo>
                  <a:lnTo>
                    <a:pt x="438" y="24"/>
                  </a:lnTo>
                  <a:lnTo>
                    <a:pt x="475" y="87"/>
                  </a:lnTo>
                  <a:lnTo>
                    <a:pt x="478" y="128"/>
                  </a:lnTo>
                  <a:lnTo>
                    <a:pt x="456" y="163"/>
                  </a:lnTo>
                  <a:lnTo>
                    <a:pt x="417" y="192"/>
                  </a:lnTo>
                  <a:lnTo>
                    <a:pt x="376" y="218"/>
                  </a:lnTo>
                  <a:lnTo>
                    <a:pt x="304" y="252"/>
                  </a:lnTo>
                  <a:lnTo>
                    <a:pt x="229" y="281"/>
                  </a:lnTo>
                  <a:lnTo>
                    <a:pt x="25" y="366"/>
                  </a:lnTo>
                  <a:lnTo>
                    <a:pt x="0" y="358"/>
                  </a:lnTo>
                  <a:lnTo>
                    <a:pt x="8" y="333"/>
                  </a:lnTo>
                  <a:lnTo>
                    <a:pt x="62" y="304"/>
                  </a:lnTo>
                  <a:lnTo>
                    <a:pt x="109" y="282"/>
                  </a:lnTo>
                  <a:lnTo>
                    <a:pt x="216" y="243"/>
                  </a:lnTo>
                  <a:lnTo>
                    <a:pt x="356" y="183"/>
                  </a:lnTo>
                  <a:lnTo>
                    <a:pt x="433" y="138"/>
                  </a:lnTo>
                  <a:lnTo>
                    <a:pt x="454" y="95"/>
                  </a:lnTo>
                  <a:lnTo>
                    <a:pt x="436" y="69"/>
                  </a:lnTo>
                  <a:lnTo>
                    <a:pt x="409" y="54"/>
                  </a:lnTo>
                  <a:lnTo>
                    <a:pt x="341" y="47"/>
                  </a:lnTo>
                  <a:lnTo>
                    <a:pt x="345" y="24"/>
                  </a:lnTo>
                  <a:lnTo>
                    <a:pt x="359" y="7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30" name="Freeform 205"/>
            <p:cNvSpPr>
              <a:spLocks/>
            </p:cNvSpPr>
            <p:nvPr/>
          </p:nvSpPr>
          <p:spPr bwMode="auto">
            <a:xfrm>
              <a:off x="1176" y="2074"/>
              <a:ext cx="83" cy="24"/>
            </a:xfrm>
            <a:custGeom>
              <a:avLst/>
              <a:gdLst>
                <a:gd name="T0" fmla="*/ 1 w 167"/>
                <a:gd name="T1" fmla="*/ 0 h 49"/>
                <a:gd name="T2" fmla="*/ 20 w 167"/>
                <a:gd name="T3" fmla="*/ 3 h 49"/>
                <a:gd name="T4" fmla="*/ 20 w 167"/>
                <a:gd name="T5" fmla="*/ 5 h 49"/>
                <a:gd name="T6" fmla="*/ 18 w 167"/>
                <a:gd name="T7" fmla="*/ 6 h 49"/>
                <a:gd name="T8" fmla="*/ 10 w 167"/>
                <a:gd name="T9" fmla="*/ 3 h 49"/>
                <a:gd name="T10" fmla="*/ 1 w 167"/>
                <a:gd name="T11" fmla="*/ 2 h 49"/>
                <a:gd name="T12" fmla="*/ 0 w 167"/>
                <a:gd name="T13" fmla="*/ 1 h 49"/>
                <a:gd name="T14" fmla="*/ 1 w 167"/>
                <a:gd name="T15" fmla="*/ 0 h 49"/>
                <a:gd name="T16" fmla="*/ 1 w 167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7" h="49">
                  <a:moveTo>
                    <a:pt x="11" y="0"/>
                  </a:moveTo>
                  <a:lnTo>
                    <a:pt x="162" y="29"/>
                  </a:lnTo>
                  <a:lnTo>
                    <a:pt x="167" y="46"/>
                  </a:lnTo>
                  <a:lnTo>
                    <a:pt x="150" y="49"/>
                  </a:lnTo>
                  <a:lnTo>
                    <a:pt x="83" y="27"/>
                  </a:lnTo>
                  <a:lnTo>
                    <a:pt x="10" y="23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31" name="Freeform 206"/>
            <p:cNvSpPr>
              <a:spLocks/>
            </p:cNvSpPr>
            <p:nvPr/>
          </p:nvSpPr>
          <p:spPr bwMode="auto">
            <a:xfrm>
              <a:off x="1126" y="2071"/>
              <a:ext cx="135" cy="125"/>
            </a:xfrm>
            <a:custGeom>
              <a:avLst/>
              <a:gdLst>
                <a:gd name="T0" fmla="*/ 7 w 269"/>
                <a:gd name="T1" fmla="*/ 3 h 250"/>
                <a:gd name="T2" fmla="*/ 4 w 269"/>
                <a:gd name="T3" fmla="*/ 14 h 250"/>
                <a:gd name="T4" fmla="*/ 4 w 269"/>
                <a:gd name="T5" fmla="*/ 19 h 250"/>
                <a:gd name="T6" fmla="*/ 8 w 269"/>
                <a:gd name="T7" fmla="*/ 20 h 250"/>
                <a:gd name="T8" fmla="*/ 16 w 269"/>
                <a:gd name="T9" fmla="*/ 24 h 250"/>
                <a:gd name="T10" fmla="*/ 31 w 269"/>
                <a:gd name="T11" fmla="*/ 28 h 250"/>
                <a:gd name="T12" fmla="*/ 32 w 269"/>
                <a:gd name="T13" fmla="*/ 28 h 250"/>
                <a:gd name="T14" fmla="*/ 34 w 269"/>
                <a:gd name="T15" fmla="*/ 30 h 250"/>
                <a:gd name="T16" fmla="*/ 34 w 269"/>
                <a:gd name="T17" fmla="*/ 31 h 250"/>
                <a:gd name="T18" fmla="*/ 32 w 269"/>
                <a:gd name="T19" fmla="*/ 32 h 250"/>
                <a:gd name="T20" fmla="*/ 31 w 269"/>
                <a:gd name="T21" fmla="*/ 32 h 250"/>
                <a:gd name="T22" fmla="*/ 15 w 269"/>
                <a:gd name="T23" fmla="*/ 28 h 250"/>
                <a:gd name="T24" fmla="*/ 6 w 269"/>
                <a:gd name="T25" fmla="*/ 24 h 250"/>
                <a:gd name="T26" fmla="*/ 2 w 269"/>
                <a:gd name="T27" fmla="*/ 22 h 250"/>
                <a:gd name="T28" fmla="*/ 0 w 269"/>
                <a:gd name="T29" fmla="*/ 18 h 250"/>
                <a:gd name="T30" fmla="*/ 1 w 269"/>
                <a:gd name="T31" fmla="*/ 14 h 250"/>
                <a:gd name="T32" fmla="*/ 5 w 269"/>
                <a:gd name="T33" fmla="*/ 1 h 250"/>
                <a:gd name="T34" fmla="*/ 6 w 269"/>
                <a:gd name="T35" fmla="*/ 0 h 250"/>
                <a:gd name="T36" fmla="*/ 7 w 269"/>
                <a:gd name="T37" fmla="*/ 3 h 250"/>
                <a:gd name="T38" fmla="*/ 7 w 269"/>
                <a:gd name="T39" fmla="*/ 3 h 2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69" h="250">
                  <a:moveTo>
                    <a:pt x="54" y="17"/>
                  </a:moveTo>
                  <a:lnTo>
                    <a:pt x="31" y="109"/>
                  </a:lnTo>
                  <a:lnTo>
                    <a:pt x="26" y="146"/>
                  </a:lnTo>
                  <a:lnTo>
                    <a:pt x="63" y="155"/>
                  </a:lnTo>
                  <a:lnTo>
                    <a:pt x="126" y="185"/>
                  </a:lnTo>
                  <a:lnTo>
                    <a:pt x="245" y="218"/>
                  </a:lnTo>
                  <a:lnTo>
                    <a:pt x="253" y="217"/>
                  </a:lnTo>
                  <a:lnTo>
                    <a:pt x="269" y="233"/>
                  </a:lnTo>
                  <a:lnTo>
                    <a:pt x="266" y="246"/>
                  </a:lnTo>
                  <a:lnTo>
                    <a:pt x="253" y="250"/>
                  </a:lnTo>
                  <a:lnTo>
                    <a:pt x="241" y="249"/>
                  </a:lnTo>
                  <a:lnTo>
                    <a:pt x="116" y="218"/>
                  </a:lnTo>
                  <a:lnTo>
                    <a:pt x="48" y="185"/>
                  </a:lnTo>
                  <a:lnTo>
                    <a:pt x="12" y="170"/>
                  </a:lnTo>
                  <a:lnTo>
                    <a:pt x="0" y="142"/>
                  </a:lnTo>
                  <a:lnTo>
                    <a:pt x="7" y="105"/>
                  </a:lnTo>
                  <a:lnTo>
                    <a:pt x="33" y="6"/>
                  </a:lnTo>
                  <a:lnTo>
                    <a:pt x="48" y="0"/>
                  </a:lnTo>
                  <a:lnTo>
                    <a:pt x="54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32" name="Freeform 207"/>
            <p:cNvSpPr>
              <a:spLocks/>
            </p:cNvSpPr>
            <p:nvPr/>
          </p:nvSpPr>
          <p:spPr bwMode="auto">
            <a:xfrm>
              <a:off x="1292" y="1850"/>
              <a:ext cx="174" cy="236"/>
            </a:xfrm>
            <a:custGeom>
              <a:avLst/>
              <a:gdLst>
                <a:gd name="T0" fmla="*/ 27 w 349"/>
                <a:gd name="T1" fmla="*/ 0 h 474"/>
                <a:gd name="T2" fmla="*/ 35 w 349"/>
                <a:gd name="T3" fmla="*/ 3 h 474"/>
                <a:gd name="T4" fmla="*/ 41 w 349"/>
                <a:gd name="T5" fmla="*/ 10 h 474"/>
                <a:gd name="T6" fmla="*/ 43 w 349"/>
                <a:gd name="T7" fmla="*/ 16 h 474"/>
                <a:gd name="T8" fmla="*/ 43 w 349"/>
                <a:gd name="T9" fmla="*/ 21 h 474"/>
                <a:gd name="T10" fmla="*/ 41 w 349"/>
                <a:gd name="T11" fmla="*/ 27 h 474"/>
                <a:gd name="T12" fmla="*/ 37 w 349"/>
                <a:gd name="T13" fmla="*/ 32 h 474"/>
                <a:gd name="T14" fmla="*/ 33 w 349"/>
                <a:gd name="T15" fmla="*/ 37 h 474"/>
                <a:gd name="T16" fmla="*/ 28 w 349"/>
                <a:gd name="T17" fmla="*/ 41 h 474"/>
                <a:gd name="T18" fmla="*/ 24 w 349"/>
                <a:gd name="T19" fmla="*/ 45 h 474"/>
                <a:gd name="T20" fmla="*/ 20 w 349"/>
                <a:gd name="T21" fmla="*/ 47 h 474"/>
                <a:gd name="T22" fmla="*/ 2 w 349"/>
                <a:gd name="T23" fmla="*/ 59 h 474"/>
                <a:gd name="T24" fmla="*/ 0 w 349"/>
                <a:gd name="T25" fmla="*/ 59 h 474"/>
                <a:gd name="T26" fmla="*/ 0 w 349"/>
                <a:gd name="T27" fmla="*/ 56 h 474"/>
                <a:gd name="T28" fmla="*/ 4 w 349"/>
                <a:gd name="T29" fmla="*/ 53 h 474"/>
                <a:gd name="T30" fmla="*/ 8 w 349"/>
                <a:gd name="T31" fmla="*/ 50 h 474"/>
                <a:gd name="T32" fmla="*/ 17 w 349"/>
                <a:gd name="T33" fmla="*/ 44 h 474"/>
                <a:gd name="T34" fmla="*/ 26 w 349"/>
                <a:gd name="T35" fmla="*/ 39 h 474"/>
                <a:gd name="T36" fmla="*/ 30 w 349"/>
                <a:gd name="T37" fmla="*/ 34 h 474"/>
                <a:gd name="T38" fmla="*/ 34 w 349"/>
                <a:gd name="T39" fmla="*/ 29 h 474"/>
                <a:gd name="T40" fmla="*/ 39 w 349"/>
                <a:gd name="T41" fmla="*/ 21 h 474"/>
                <a:gd name="T42" fmla="*/ 40 w 349"/>
                <a:gd name="T43" fmla="*/ 16 h 474"/>
                <a:gd name="T44" fmla="*/ 38 w 349"/>
                <a:gd name="T45" fmla="*/ 12 h 474"/>
                <a:gd name="T46" fmla="*/ 33 w 349"/>
                <a:gd name="T47" fmla="*/ 5 h 474"/>
                <a:gd name="T48" fmla="*/ 26 w 349"/>
                <a:gd name="T49" fmla="*/ 3 h 474"/>
                <a:gd name="T50" fmla="*/ 25 w 349"/>
                <a:gd name="T51" fmla="*/ 1 h 474"/>
                <a:gd name="T52" fmla="*/ 27 w 349"/>
                <a:gd name="T53" fmla="*/ 0 h 474"/>
                <a:gd name="T54" fmla="*/ 27 w 349"/>
                <a:gd name="T55" fmla="*/ 0 h 47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49" h="474">
                  <a:moveTo>
                    <a:pt x="217" y="0"/>
                  </a:moveTo>
                  <a:lnTo>
                    <a:pt x="283" y="27"/>
                  </a:lnTo>
                  <a:lnTo>
                    <a:pt x="331" y="83"/>
                  </a:lnTo>
                  <a:lnTo>
                    <a:pt x="349" y="129"/>
                  </a:lnTo>
                  <a:lnTo>
                    <a:pt x="346" y="174"/>
                  </a:lnTo>
                  <a:lnTo>
                    <a:pt x="328" y="219"/>
                  </a:lnTo>
                  <a:lnTo>
                    <a:pt x="297" y="260"/>
                  </a:lnTo>
                  <a:lnTo>
                    <a:pt x="268" y="298"/>
                  </a:lnTo>
                  <a:lnTo>
                    <a:pt x="229" y="336"/>
                  </a:lnTo>
                  <a:lnTo>
                    <a:pt x="197" y="363"/>
                  </a:lnTo>
                  <a:lnTo>
                    <a:pt x="160" y="384"/>
                  </a:lnTo>
                  <a:lnTo>
                    <a:pt x="17" y="474"/>
                  </a:lnTo>
                  <a:lnTo>
                    <a:pt x="0" y="473"/>
                  </a:lnTo>
                  <a:lnTo>
                    <a:pt x="1" y="456"/>
                  </a:lnTo>
                  <a:lnTo>
                    <a:pt x="38" y="428"/>
                  </a:lnTo>
                  <a:lnTo>
                    <a:pt x="70" y="406"/>
                  </a:lnTo>
                  <a:lnTo>
                    <a:pt x="141" y="356"/>
                  </a:lnTo>
                  <a:lnTo>
                    <a:pt x="208" y="314"/>
                  </a:lnTo>
                  <a:lnTo>
                    <a:pt x="242" y="279"/>
                  </a:lnTo>
                  <a:lnTo>
                    <a:pt x="273" y="239"/>
                  </a:lnTo>
                  <a:lnTo>
                    <a:pt x="318" y="170"/>
                  </a:lnTo>
                  <a:lnTo>
                    <a:pt x="324" y="134"/>
                  </a:lnTo>
                  <a:lnTo>
                    <a:pt x="311" y="96"/>
                  </a:lnTo>
                  <a:lnTo>
                    <a:pt x="270" y="47"/>
                  </a:lnTo>
                  <a:lnTo>
                    <a:pt x="214" y="24"/>
                  </a:lnTo>
                  <a:lnTo>
                    <a:pt x="204" y="11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33" name="Freeform 208"/>
            <p:cNvSpPr>
              <a:spLocks/>
            </p:cNvSpPr>
            <p:nvPr/>
          </p:nvSpPr>
          <p:spPr bwMode="auto">
            <a:xfrm>
              <a:off x="1250" y="1919"/>
              <a:ext cx="220" cy="277"/>
            </a:xfrm>
            <a:custGeom>
              <a:avLst/>
              <a:gdLst>
                <a:gd name="T0" fmla="*/ 54 w 441"/>
                <a:gd name="T1" fmla="*/ 1 h 555"/>
                <a:gd name="T2" fmla="*/ 55 w 441"/>
                <a:gd name="T3" fmla="*/ 14 h 555"/>
                <a:gd name="T4" fmla="*/ 54 w 441"/>
                <a:gd name="T5" fmla="*/ 27 h 555"/>
                <a:gd name="T6" fmla="*/ 53 w 441"/>
                <a:gd name="T7" fmla="*/ 31 h 555"/>
                <a:gd name="T8" fmla="*/ 51 w 441"/>
                <a:gd name="T9" fmla="*/ 34 h 555"/>
                <a:gd name="T10" fmla="*/ 48 w 441"/>
                <a:gd name="T11" fmla="*/ 36 h 555"/>
                <a:gd name="T12" fmla="*/ 45 w 441"/>
                <a:gd name="T13" fmla="*/ 39 h 555"/>
                <a:gd name="T14" fmla="*/ 40 w 441"/>
                <a:gd name="T15" fmla="*/ 44 h 555"/>
                <a:gd name="T16" fmla="*/ 33 w 441"/>
                <a:gd name="T17" fmla="*/ 49 h 555"/>
                <a:gd name="T18" fmla="*/ 26 w 441"/>
                <a:gd name="T19" fmla="*/ 54 h 555"/>
                <a:gd name="T20" fmla="*/ 19 w 441"/>
                <a:gd name="T21" fmla="*/ 59 h 555"/>
                <a:gd name="T22" fmla="*/ 12 w 441"/>
                <a:gd name="T23" fmla="*/ 64 h 555"/>
                <a:gd name="T24" fmla="*/ 4 w 441"/>
                <a:gd name="T25" fmla="*/ 69 h 555"/>
                <a:gd name="T26" fmla="*/ 0 w 441"/>
                <a:gd name="T27" fmla="*/ 68 h 555"/>
                <a:gd name="T28" fmla="*/ 0 w 441"/>
                <a:gd name="T29" fmla="*/ 66 h 555"/>
                <a:gd name="T30" fmla="*/ 1 w 441"/>
                <a:gd name="T31" fmla="*/ 64 h 555"/>
                <a:gd name="T32" fmla="*/ 9 w 441"/>
                <a:gd name="T33" fmla="*/ 59 h 555"/>
                <a:gd name="T34" fmla="*/ 16 w 441"/>
                <a:gd name="T35" fmla="*/ 54 h 555"/>
                <a:gd name="T36" fmla="*/ 30 w 441"/>
                <a:gd name="T37" fmla="*/ 44 h 555"/>
                <a:gd name="T38" fmla="*/ 42 w 441"/>
                <a:gd name="T39" fmla="*/ 35 h 555"/>
                <a:gd name="T40" fmla="*/ 50 w 441"/>
                <a:gd name="T41" fmla="*/ 26 h 555"/>
                <a:gd name="T42" fmla="*/ 51 w 441"/>
                <a:gd name="T43" fmla="*/ 14 h 555"/>
                <a:gd name="T44" fmla="*/ 51 w 441"/>
                <a:gd name="T45" fmla="*/ 1 h 555"/>
                <a:gd name="T46" fmla="*/ 52 w 441"/>
                <a:gd name="T47" fmla="*/ 0 h 555"/>
                <a:gd name="T48" fmla="*/ 54 w 441"/>
                <a:gd name="T49" fmla="*/ 1 h 555"/>
                <a:gd name="T50" fmla="*/ 54 w 441"/>
                <a:gd name="T51" fmla="*/ 1 h 55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41" h="555">
                  <a:moveTo>
                    <a:pt x="434" y="11"/>
                  </a:moveTo>
                  <a:lnTo>
                    <a:pt x="441" y="116"/>
                  </a:lnTo>
                  <a:lnTo>
                    <a:pt x="435" y="219"/>
                  </a:lnTo>
                  <a:lnTo>
                    <a:pt x="425" y="249"/>
                  </a:lnTo>
                  <a:lnTo>
                    <a:pt x="409" y="273"/>
                  </a:lnTo>
                  <a:lnTo>
                    <a:pt x="391" y="295"/>
                  </a:lnTo>
                  <a:lnTo>
                    <a:pt x="367" y="316"/>
                  </a:lnTo>
                  <a:lnTo>
                    <a:pt x="320" y="359"/>
                  </a:lnTo>
                  <a:lnTo>
                    <a:pt x="267" y="397"/>
                  </a:lnTo>
                  <a:lnTo>
                    <a:pt x="213" y="438"/>
                  </a:lnTo>
                  <a:lnTo>
                    <a:pt x="157" y="473"/>
                  </a:lnTo>
                  <a:lnTo>
                    <a:pt x="96" y="515"/>
                  </a:lnTo>
                  <a:lnTo>
                    <a:pt x="34" y="555"/>
                  </a:lnTo>
                  <a:lnTo>
                    <a:pt x="2" y="544"/>
                  </a:lnTo>
                  <a:lnTo>
                    <a:pt x="0" y="528"/>
                  </a:lnTo>
                  <a:lnTo>
                    <a:pt x="12" y="514"/>
                  </a:lnTo>
                  <a:lnTo>
                    <a:pt x="73" y="474"/>
                  </a:lnTo>
                  <a:lnTo>
                    <a:pt x="132" y="433"/>
                  </a:lnTo>
                  <a:lnTo>
                    <a:pt x="240" y="359"/>
                  </a:lnTo>
                  <a:lnTo>
                    <a:pt x="338" y="286"/>
                  </a:lnTo>
                  <a:lnTo>
                    <a:pt x="401" y="212"/>
                  </a:lnTo>
                  <a:lnTo>
                    <a:pt x="412" y="113"/>
                  </a:lnTo>
                  <a:lnTo>
                    <a:pt x="411" y="11"/>
                  </a:lnTo>
                  <a:lnTo>
                    <a:pt x="422" y="0"/>
                  </a:lnTo>
                  <a:lnTo>
                    <a:pt x="434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34" name="Freeform 209"/>
            <p:cNvSpPr>
              <a:spLocks/>
            </p:cNvSpPr>
            <p:nvPr/>
          </p:nvSpPr>
          <p:spPr bwMode="auto">
            <a:xfrm>
              <a:off x="1241" y="1948"/>
              <a:ext cx="98" cy="39"/>
            </a:xfrm>
            <a:custGeom>
              <a:avLst/>
              <a:gdLst>
                <a:gd name="T0" fmla="*/ 2 w 196"/>
                <a:gd name="T1" fmla="*/ 0 h 77"/>
                <a:gd name="T2" fmla="*/ 15 w 196"/>
                <a:gd name="T3" fmla="*/ 1 h 77"/>
                <a:gd name="T4" fmla="*/ 25 w 196"/>
                <a:gd name="T5" fmla="*/ 7 h 77"/>
                <a:gd name="T6" fmla="*/ 25 w 196"/>
                <a:gd name="T7" fmla="*/ 10 h 77"/>
                <a:gd name="T8" fmla="*/ 21 w 196"/>
                <a:gd name="T9" fmla="*/ 10 h 77"/>
                <a:gd name="T10" fmla="*/ 17 w 196"/>
                <a:gd name="T11" fmla="*/ 6 h 77"/>
                <a:gd name="T12" fmla="*/ 12 w 196"/>
                <a:gd name="T13" fmla="*/ 4 h 77"/>
                <a:gd name="T14" fmla="*/ 2 w 196"/>
                <a:gd name="T15" fmla="*/ 3 h 77"/>
                <a:gd name="T16" fmla="*/ 0 w 196"/>
                <a:gd name="T17" fmla="*/ 2 h 77"/>
                <a:gd name="T18" fmla="*/ 2 w 196"/>
                <a:gd name="T19" fmla="*/ 0 h 77"/>
                <a:gd name="T20" fmla="*/ 2 w 196"/>
                <a:gd name="T21" fmla="*/ 0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6" h="77">
                  <a:moveTo>
                    <a:pt x="11" y="0"/>
                  </a:moveTo>
                  <a:lnTo>
                    <a:pt x="114" y="3"/>
                  </a:lnTo>
                  <a:lnTo>
                    <a:pt x="196" y="49"/>
                  </a:lnTo>
                  <a:lnTo>
                    <a:pt x="193" y="77"/>
                  </a:lnTo>
                  <a:lnTo>
                    <a:pt x="165" y="76"/>
                  </a:lnTo>
                  <a:lnTo>
                    <a:pt x="133" y="47"/>
                  </a:lnTo>
                  <a:lnTo>
                    <a:pt x="96" y="31"/>
                  </a:lnTo>
                  <a:lnTo>
                    <a:pt x="11" y="23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35" name="Freeform 210"/>
            <p:cNvSpPr>
              <a:spLocks/>
            </p:cNvSpPr>
            <p:nvPr/>
          </p:nvSpPr>
          <p:spPr bwMode="auto">
            <a:xfrm>
              <a:off x="1206" y="1131"/>
              <a:ext cx="263" cy="779"/>
            </a:xfrm>
            <a:custGeom>
              <a:avLst/>
              <a:gdLst>
                <a:gd name="T0" fmla="*/ 2 w 526"/>
                <a:gd name="T1" fmla="*/ 0 h 1559"/>
                <a:gd name="T2" fmla="*/ 14 w 526"/>
                <a:gd name="T3" fmla="*/ 2 h 1559"/>
                <a:gd name="T4" fmla="*/ 24 w 526"/>
                <a:gd name="T5" fmla="*/ 6 h 1559"/>
                <a:gd name="T6" fmla="*/ 32 w 526"/>
                <a:gd name="T7" fmla="*/ 13 h 1559"/>
                <a:gd name="T8" fmla="*/ 40 w 526"/>
                <a:gd name="T9" fmla="*/ 22 h 1559"/>
                <a:gd name="T10" fmla="*/ 45 w 526"/>
                <a:gd name="T11" fmla="*/ 29 h 1559"/>
                <a:gd name="T12" fmla="*/ 49 w 526"/>
                <a:gd name="T13" fmla="*/ 36 h 1559"/>
                <a:gd name="T14" fmla="*/ 52 w 526"/>
                <a:gd name="T15" fmla="*/ 43 h 1559"/>
                <a:gd name="T16" fmla="*/ 56 w 526"/>
                <a:gd name="T17" fmla="*/ 50 h 1559"/>
                <a:gd name="T18" fmla="*/ 63 w 526"/>
                <a:gd name="T19" fmla="*/ 70 h 1559"/>
                <a:gd name="T20" fmla="*/ 66 w 526"/>
                <a:gd name="T21" fmla="*/ 88 h 1559"/>
                <a:gd name="T22" fmla="*/ 65 w 526"/>
                <a:gd name="T23" fmla="*/ 107 h 1559"/>
                <a:gd name="T24" fmla="*/ 63 w 526"/>
                <a:gd name="T25" fmla="*/ 127 h 1559"/>
                <a:gd name="T26" fmla="*/ 60 w 526"/>
                <a:gd name="T27" fmla="*/ 146 h 1559"/>
                <a:gd name="T28" fmla="*/ 57 w 526"/>
                <a:gd name="T29" fmla="*/ 160 h 1559"/>
                <a:gd name="T30" fmla="*/ 54 w 526"/>
                <a:gd name="T31" fmla="*/ 174 h 1559"/>
                <a:gd name="T32" fmla="*/ 53 w 526"/>
                <a:gd name="T33" fmla="*/ 181 h 1559"/>
                <a:gd name="T34" fmla="*/ 50 w 526"/>
                <a:gd name="T35" fmla="*/ 186 h 1559"/>
                <a:gd name="T36" fmla="*/ 47 w 526"/>
                <a:gd name="T37" fmla="*/ 189 h 1559"/>
                <a:gd name="T38" fmla="*/ 43 w 526"/>
                <a:gd name="T39" fmla="*/ 191 h 1559"/>
                <a:gd name="T40" fmla="*/ 35 w 526"/>
                <a:gd name="T41" fmla="*/ 194 h 1559"/>
                <a:gd name="T42" fmla="*/ 31 w 526"/>
                <a:gd name="T43" fmla="*/ 193 h 1559"/>
                <a:gd name="T44" fmla="*/ 31 w 526"/>
                <a:gd name="T45" fmla="*/ 191 h 1559"/>
                <a:gd name="T46" fmla="*/ 32 w 526"/>
                <a:gd name="T47" fmla="*/ 189 h 1559"/>
                <a:gd name="T48" fmla="*/ 46 w 526"/>
                <a:gd name="T49" fmla="*/ 182 h 1559"/>
                <a:gd name="T50" fmla="*/ 48 w 526"/>
                <a:gd name="T51" fmla="*/ 177 h 1559"/>
                <a:gd name="T52" fmla="*/ 48 w 526"/>
                <a:gd name="T53" fmla="*/ 172 h 1559"/>
                <a:gd name="T54" fmla="*/ 54 w 526"/>
                <a:gd name="T55" fmla="*/ 145 h 1559"/>
                <a:gd name="T56" fmla="*/ 60 w 526"/>
                <a:gd name="T57" fmla="*/ 107 h 1559"/>
                <a:gd name="T58" fmla="*/ 61 w 526"/>
                <a:gd name="T59" fmla="*/ 89 h 1559"/>
                <a:gd name="T60" fmla="*/ 60 w 526"/>
                <a:gd name="T61" fmla="*/ 81 h 1559"/>
                <a:gd name="T62" fmla="*/ 58 w 526"/>
                <a:gd name="T63" fmla="*/ 72 h 1559"/>
                <a:gd name="T64" fmla="*/ 51 w 526"/>
                <a:gd name="T65" fmla="*/ 52 h 1559"/>
                <a:gd name="T66" fmla="*/ 48 w 526"/>
                <a:gd name="T67" fmla="*/ 44 h 1559"/>
                <a:gd name="T68" fmla="*/ 45 w 526"/>
                <a:gd name="T69" fmla="*/ 38 h 1559"/>
                <a:gd name="T70" fmla="*/ 41 w 526"/>
                <a:gd name="T71" fmla="*/ 31 h 1559"/>
                <a:gd name="T72" fmla="*/ 37 w 526"/>
                <a:gd name="T73" fmla="*/ 25 h 1559"/>
                <a:gd name="T74" fmla="*/ 33 w 526"/>
                <a:gd name="T75" fmla="*/ 20 h 1559"/>
                <a:gd name="T76" fmla="*/ 30 w 526"/>
                <a:gd name="T77" fmla="*/ 16 h 1559"/>
                <a:gd name="T78" fmla="*/ 26 w 526"/>
                <a:gd name="T79" fmla="*/ 12 h 1559"/>
                <a:gd name="T80" fmla="*/ 22 w 526"/>
                <a:gd name="T81" fmla="*/ 9 h 1559"/>
                <a:gd name="T82" fmla="*/ 18 w 526"/>
                <a:gd name="T83" fmla="*/ 6 h 1559"/>
                <a:gd name="T84" fmla="*/ 13 w 526"/>
                <a:gd name="T85" fmla="*/ 5 h 1559"/>
                <a:gd name="T86" fmla="*/ 2 w 526"/>
                <a:gd name="T87" fmla="*/ 3 h 1559"/>
                <a:gd name="T88" fmla="*/ 0 w 526"/>
                <a:gd name="T89" fmla="*/ 1 h 1559"/>
                <a:gd name="T90" fmla="*/ 2 w 526"/>
                <a:gd name="T91" fmla="*/ 0 h 1559"/>
                <a:gd name="T92" fmla="*/ 2 w 526"/>
                <a:gd name="T93" fmla="*/ 0 h 15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26" h="1559">
                  <a:moveTo>
                    <a:pt x="12" y="0"/>
                  </a:moveTo>
                  <a:lnTo>
                    <a:pt x="107" y="17"/>
                  </a:lnTo>
                  <a:lnTo>
                    <a:pt x="186" y="53"/>
                  </a:lnTo>
                  <a:lnTo>
                    <a:pt x="255" y="108"/>
                  </a:lnTo>
                  <a:lnTo>
                    <a:pt x="315" y="183"/>
                  </a:lnTo>
                  <a:lnTo>
                    <a:pt x="354" y="239"/>
                  </a:lnTo>
                  <a:lnTo>
                    <a:pt x="386" y="290"/>
                  </a:lnTo>
                  <a:lnTo>
                    <a:pt x="415" y="344"/>
                  </a:lnTo>
                  <a:lnTo>
                    <a:pt x="443" y="407"/>
                  </a:lnTo>
                  <a:lnTo>
                    <a:pt x="497" y="564"/>
                  </a:lnTo>
                  <a:lnTo>
                    <a:pt x="526" y="710"/>
                  </a:lnTo>
                  <a:lnTo>
                    <a:pt x="519" y="862"/>
                  </a:lnTo>
                  <a:lnTo>
                    <a:pt x="504" y="1018"/>
                  </a:lnTo>
                  <a:lnTo>
                    <a:pt x="476" y="1171"/>
                  </a:lnTo>
                  <a:lnTo>
                    <a:pt x="456" y="1284"/>
                  </a:lnTo>
                  <a:lnTo>
                    <a:pt x="431" y="1395"/>
                  </a:lnTo>
                  <a:lnTo>
                    <a:pt x="422" y="1449"/>
                  </a:lnTo>
                  <a:lnTo>
                    <a:pt x="399" y="1492"/>
                  </a:lnTo>
                  <a:lnTo>
                    <a:pt x="371" y="1514"/>
                  </a:lnTo>
                  <a:lnTo>
                    <a:pt x="342" y="1530"/>
                  </a:lnTo>
                  <a:lnTo>
                    <a:pt x="277" y="1559"/>
                  </a:lnTo>
                  <a:lnTo>
                    <a:pt x="245" y="1550"/>
                  </a:lnTo>
                  <a:lnTo>
                    <a:pt x="242" y="1532"/>
                  </a:lnTo>
                  <a:lnTo>
                    <a:pt x="254" y="1517"/>
                  </a:lnTo>
                  <a:lnTo>
                    <a:pt x="364" y="1456"/>
                  </a:lnTo>
                  <a:lnTo>
                    <a:pt x="379" y="1423"/>
                  </a:lnTo>
                  <a:lnTo>
                    <a:pt x="384" y="1383"/>
                  </a:lnTo>
                  <a:lnTo>
                    <a:pt x="428" y="1161"/>
                  </a:lnTo>
                  <a:lnTo>
                    <a:pt x="473" y="857"/>
                  </a:lnTo>
                  <a:lnTo>
                    <a:pt x="483" y="715"/>
                  </a:lnTo>
                  <a:lnTo>
                    <a:pt x="477" y="649"/>
                  </a:lnTo>
                  <a:lnTo>
                    <a:pt x="459" y="577"/>
                  </a:lnTo>
                  <a:lnTo>
                    <a:pt x="408" y="420"/>
                  </a:lnTo>
                  <a:lnTo>
                    <a:pt x="383" y="358"/>
                  </a:lnTo>
                  <a:lnTo>
                    <a:pt x="357" y="305"/>
                  </a:lnTo>
                  <a:lnTo>
                    <a:pt x="326" y="255"/>
                  </a:lnTo>
                  <a:lnTo>
                    <a:pt x="290" y="200"/>
                  </a:lnTo>
                  <a:lnTo>
                    <a:pt x="263" y="163"/>
                  </a:lnTo>
                  <a:lnTo>
                    <a:pt x="235" y="129"/>
                  </a:lnTo>
                  <a:lnTo>
                    <a:pt x="205" y="100"/>
                  </a:lnTo>
                  <a:lnTo>
                    <a:pt x="172" y="75"/>
                  </a:lnTo>
                  <a:lnTo>
                    <a:pt x="137" y="55"/>
                  </a:lnTo>
                  <a:lnTo>
                    <a:pt x="98" y="40"/>
                  </a:lnTo>
                  <a:lnTo>
                    <a:pt x="11" y="24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36" name="Freeform 211"/>
            <p:cNvSpPr>
              <a:spLocks/>
            </p:cNvSpPr>
            <p:nvPr/>
          </p:nvSpPr>
          <p:spPr bwMode="auto">
            <a:xfrm>
              <a:off x="1286" y="1315"/>
              <a:ext cx="99" cy="431"/>
            </a:xfrm>
            <a:custGeom>
              <a:avLst/>
              <a:gdLst>
                <a:gd name="T0" fmla="*/ 5 w 198"/>
                <a:gd name="T1" fmla="*/ 1 h 860"/>
                <a:gd name="T2" fmla="*/ 12 w 198"/>
                <a:gd name="T3" fmla="*/ 7 h 860"/>
                <a:gd name="T4" fmla="*/ 17 w 198"/>
                <a:gd name="T5" fmla="*/ 15 h 860"/>
                <a:gd name="T6" fmla="*/ 24 w 198"/>
                <a:gd name="T7" fmla="*/ 32 h 860"/>
                <a:gd name="T8" fmla="*/ 25 w 198"/>
                <a:gd name="T9" fmla="*/ 51 h 860"/>
                <a:gd name="T10" fmla="*/ 24 w 198"/>
                <a:gd name="T11" fmla="*/ 63 h 860"/>
                <a:gd name="T12" fmla="*/ 23 w 198"/>
                <a:gd name="T13" fmla="*/ 74 h 860"/>
                <a:gd name="T14" fmla="*/ 20 w 198"/>
                <a:gd name="T15" fmla="*/ 85 h 860"/>
                <a:gd name="T16" fmla="*/ 16 w 198"/>
                <a:gd name="T17" fmla="*/ 97 h 860"/>
                <a:gd name="T18" fmla="*/ 12 w 198"/>
                <a:gd name="T19" fmla="*/ 106 h 860"/>
                <a:gd name="T20" fmla="*/ 8 w 198"/>
                <a:gd name="T21" fmla="*/ 108 h 860"/>
                <a:gd name="T22" fmla="*/ 7 w 198"/>
                <a:gd name="T23" fmla="*/ 105 h 860"/>
                <a:gd name="T24" fmla="*/ 10 w 198"/>
                <a:gd name="T25" fmla="*/ 94 h 860"/>
                <a:gd name="T26" fmla="*/ 14 w 198"/>
                <a:gd name="T27" fmla="*/ 83 h 860"/>
                <a:gd name="T28" fmla="*/ 17 w 198"/>
                <a:gd name="T29" fmla="*/ 73 h 860"/>
                <a:gd name="T30" fmla="*/ 20 w 198"/>
                <a:gd name="T31" fmla="*/ 51 h 860"/>
                <a:gd name="T32" fmla="*/ 19 w 198"/>
                <a:gd name="T33" fmla="*/ 33 h 860"/>
                <a:gd name="T34" fmla="*/ 17 w 198"/>
                <a:gd name="T35" fmla="*/ 26 h 860"/>
                <a:gd name="T36" fmla="*/ 12 w 198"/>
                <a:gd name="T37" fmla="*/ 17 h 860"/>
                <a:gd name="T38" fmla="*/ 8 w 198"/>
                <a:gd name="T39" fmla="*/ 11 h 860"/>
                <a:gd name="T40" fmla="*/ 5 w 198"/>
                <a:gd name="T41" fmla="*/ 8 h 860"/>
                <a:gd name="T42" fmla="*/ 2 w 198"/>
                <a:gd name="T43" fmla="*/ 6 h 860"/>
                <a:gd name="T44" fmla="*/ 0 w 198"/>
                <a:gd name="T45" fmla="*/ 2 h 860"/>
                <a:gd name="T46" fmla="*/ 2 w 198"/>
                <a:gd name="T47" fmla="*/ 0 h 860"/>
                <a:gd name="T48" fmla="*/ 5 w 198"/>
                <a:gd name="T49" fmla="*/ 1 h 860"/>
                <a:gd name="T50" fmla="*/ 5 w 198"/>
                <a:gd name="T51" fmla="*/ 1 h 8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98" h="860">
                  <a:moveTo>
                    <a:pt x="33" y="1"/>
                  </a:moveTo>
                  <a:lnTo>
                    <a:pt x="89" y="49"/>
                  </a:lnTo>
                  <a:lnTo>
                    <a:pt x="130" y="114"/>
                  </a:lnTo>
                  <a:lnTo>
                    <a:pt x="187" y="252"/>
                  </a:lnTo>
                  <a:lnTo>
                    <a:pt x="198" y="403"/>
                  </a:lnTo>
                  <a:lnTo>
                    <a:pt x="192" y="502"/>
                  </a:lnTo>
                  <a:lnTo>
                    <a:pt x="178" y="588"/>
                  </a:lnTo>
                  <a:lnTo>
                    <a:pt x="155" y="673"/>
                  </a:lnTo>
                  <a:lnTo>
                    <a:pt x="123" y="768"/>
                  </a:lnTo>
                  <a:lnTo>
                    <a:pt x="89" y="847"/>
                  </a:lnTo>
                  <a:lnTo>
                    <a:pt x="62" y="860"/>
                  </a:lnTo>
                  <a:lnTo>
                    <a:pt x="49" y="832"/>
                  </a:lnTo>
                  <a:lnTo>
                    <a:pt x="75" y="750"/>
                  </a:lnTo>
                  <a:lnTo>
                    <a:pt x="107" y="660"/>
                  </a:lnTo>
                  <a:lnTo>
                    <a:pt x="131" y="578"/>
                  </a:lnTo>
                  <a:lnTo>
                    <a:pt x="156" y="402"/>
                  </a:lnTo>
                  <a:lnTo>
                    <a:pt x="148" y="263"/>
                  </a:lnTo>
                  <a:lnTo>
                    <a:pt x="129" y="201"/>
                  </a:lnTo>
                  <a:lnTo>
                    <a:pt x="96" y="134"/>
                  </a:lnTo>
                  <a:lnTo>
                    <a:pt x="60" y="83"/>
                  </a:lnTo>
                  <a:lnTo>
                    <a:pt x="38" y="62"/>
                  </a:lnTo>
                  <a:lnTo>
                    <a:pt x="11" y="44"/>
                  </a:lnTo>
                  <a:lnTo>
                    <a:pt x="0" y="11"/>
                  </a:lnTo>
                  <a:lnTo>
                    <a:pt x="13" y="0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37" name="Freeform 212"/>
            <p:cNvSpPr>
              <a:spLocks/>
            </p:cNvSpPr>
            <p:nvPr/>
          </p:nvSpPr>
          <p:spPr bwMode="auto">
            <a:xfrm>
              <a:off x="1263" y="1387"/>
              <a:ext cx="55" cy="328"/>
            </a:xfrm>
            <a:custGeom>
              <a:avLst/>
              <a:gdLst>
                <a:gd name="T0" fmla="*/ 2 w 109"/>
                <a:gd name="T1" fmla="*/ 0 h 657"/>
                <a:gd name="T2" fmla="*/ 10 w 109"/>
                <a:gd name="T3" fmla="*/ 6 h 657"/>
                <a:gd name="T4" fmla="*/ 13 w 109"/>
                <a:gd name="T5" fmla="*/ 15 h 657"/>
                <a:gd name="T6" fmla="*/ 14 w 109"/>
                <a:gd name="T7" fmla="*/ 36 h 657"/>
                <a:gd name="T8" fmla="*/ 12 w 109"/>
                <a:gd name="T9" fmla="*/ 58 h 657"/>
                <a:gd name="T10" fmla="*/ 10 w 109"/>
                <a:gd name="T11" fmla="*/ 68 h 657"/>
                <a:gd name="T12" fmla="*/ 6 w 109"/>
                <a:gd name="T13" fmla="*/ 80 h 657"/>
                <a:gd name="T14" fmla="*/ 5 w 109"/>
                <a:gd name="T15" fmla="*/ 82 h 657"/>
                <a:gd name="T16" fmla="*/ 2 w 109"/>
                <a:gd name="T17" fmla="*/ 82 h 657"/>
                <a:gd name="T18" fmla="*/ 1 w 109"/>
                <a:gd name="T19" fmla="*/ 78 h 657"/>
                <a:gd name="T20" fmla="*/ 7 w 109"/>
                <a:gd name="T21" fmla="*/ 57 h 657"/>
                <a:gd name="T22" fmla="*/ 9 w 109"/>
                <a:gd name="T23" fmla="*/ 36 h 657"/>
                <a:gd name="T24" fmla="*/ 9 w 109"/>
                <a:gd name="T25" fmla="*/ 16 h 657"/>
                <a:gd name="T26" fmla="*/ 7 w 109"/>
                <a:gd name="T27" fmla="*/ 8 h 657"/>
                <a:gd name="T28" fmla="*/ 5 w 109"/>
                <a:gd name="T29" fmla="*/ 5 h 657"/>
                <a:gd name="T30" fmla="*/ 1 w 109"/>
                <a:gd name="T31" fmla="*/ 2 h 657"/>
                <a:gd name="T32" fmla="*/ 0 w 109"/>
                <a:gd name="T33" fmla="*/ 0 h 657"/>
                <a:gd name="T34" fmla="*/ 2 w 109"/>
                <a:gd name="T35" fmla="*/ 0 h 657"/>
                <a:gd name="T36" fmla="*/ 2 w 109"/>
                <a:gd name="T37" fmla="*/ 0 h 6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09" h="657">
                  <a:moveTo>
                    <a:pt x="15" y="0"/>
                  </a:moveTo>
                  <a:lnTo>
                    <a:pt x="75" y="52"/>
                  </a:lnTo>
                  <a:lnTo>
                    <a:pt x="102" y="121"/>
                  </a:lnTo>
                  <a:lnTo>
                    <a:pt x="109" y="290"/>
                  </a:lnTo>
                  <a:lnTo>
                    <a:pt x="96" y="469"/>
                  </a:lnTo>
                  <a:lnTo>
                    <a:pt x="77" y="551"/>
                  </a:lnTo>
                  <a:lnTo>
                    <a:pt x="47" y="643"/>
                  </a:lnTo>
                  <a:lnTo>
                    <a:pt x="34" y="657"/>
                  </a:lnTo>
                  <a:lnTo>
                    <a:pt x="16" y="657"/>
                  </a:lnTo>
                  <a:lnTo>
                    <a:pt x="1" y="626"/>
                  </a:lnTo>
                  <a:lnTo>
                    <a:pt x="51" y="461"/>
                  </a:lnTo>
                  <a:lnTo>
                    <a:pt x="67" y="290"/>
                  </a:lnTo>
                  <a:lnTo>
                    <a:pt x="71" y="134"/>
                  </a:lnTo>
                  <a:lnTo>
                    <a:pt x="55" y="68"/>
                  </a:lnTo>
                  <a:lnTo>
                    <a:pt x="35" y="42"/>
                  </a:lnTo>
                  <a:lnTo>
                    <a:pt x="5" y="20"/>
                  </a:lnTo>
                  <a:lnTo>
                    <a:pt x="0" y="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38" name="Freeform 213"/>
            <p:cNvSpPr>
              <a:spLocks/>
            </p:cNvSpPr>
            <p:nvPr/>
          </p:nvSpPr>
          <p:spPr bwMode="auto">
            <a:xfrm>
              <a:off x="1080" y="902"/>
              <a:ext cx="16" cy="81"/>
            </a:xfrm>
            <a:custGeom>
              <a:avLst/>
              <a:gdLst>
                <a:gd name="T0" fmla="*/ 3 w 32"/>
                <a:gd name="T1" fmla="*/ 1 h 163"/>
                <a:gd name="T2" fmla="*/ 4 w 32"/>
                <a:gd name="T3" fmla="*/ 18 h 163"/>
                <a:gd name="T4" fmla="*/ 4 w 32"/>
                <a:gd name="T5" fmla="*/ 19 h 163"/>
                <a:gd name="T6" fmla="*/ 2 w 32"/>
                <a:gd name="T7" fmla="*/ 20 h 163"/>
                <a:gd name="T8" fmla="*/ 0 w 32"/>
                <a:gd name="T9" fmla="*/ 18 h 163"/>
                <a:gd name="T10" fmla="*/ 0 w 32"/>
                <a:gd name="T11" fmla="*/ 13 h 163"/>
                <a:gd name="T12" fmla="*/ 0 w 32"/>
                <a:gd name="T13" fmla="*/ 9 h 163"/>
                <a:gd name="T14" fmla="*/ 0 w 32"/>
                <a:gd name="T15" fmla="*/ 5 h 163"/>
                <a:gd name="T16" fmla="*/ 0 w 32"/>
                <a:gd name="T17" fmla="*/ 1 h 163"/>
                <a:gd name="T18" fmla="*/ 2 w 32"/>
                <a:gd name="T19" fmla="*/ 0 h 163"/>
                <a:gd name="T20" fmla="*/ 3 w 32"/>
                <a:gd name="T21" fmla="*/ 1 h 163"/>
                <a:gd name="T22" fmla="*/ 3 w 32"/>
                <a:gd name="T23" fmla="*/ 1 h 1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2" h="163">
                  <a:moveTo>
                    <a:pt x="22" y="12"/>
                  </a:moveTo>
                  <a:lnTo>
                    <a:pt x="32" y="146"/>
                  </a:lnTo>
                  <a:lnTo>
                    <a:pt x="28" y="159"/>
                  </a:lnTo>
                  <a:lnTo>
                    <a:pt x="16" y="163"/>
                  </a:lnTo>
                  <a:lnTo>
                    <a:pt x="0" y="146"/>
                  </a:lnTo>
                  <a:lnTo>
                    <a:pt x="0" y="110"/>
                  </a:lnTo>
                  <a:lnTo>
                    <a:pt x="0" y="78"/>
                  </a:lnTo>
                  <a:lnTo>
                    <a:pt x="0" y="47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39" name="Freeform 214"/>
            <p:cNvSpPr>
              <a:spLocks/>
            </p:cNvSpPr>
            <p:nvPr/>
          </p:nvSpPr>
          <p:spPr bwMode="auto">
            <a:xfrm>
              <a:off x="1120" y="903"/>
              <a:ext cx="39" cy="76"/>
            </a:xfrm>
            <a:custGeom>
              <a:avLst/>
              <a:gdLst>
                <a:gd name="T0" fmla="*/ 1 w 80"/>
                <a:gd name="T1" fmla="*/ 0 h 152"/>
                <a:gd name="T2" fmla="*/ 9 w 80"/>
                <a:gd name="T3" fmla="*/ 4 h 152"/>
                <a:gd name="T4" fmla="*/ 6 w 80"/>
                <a:gd name="T5" fmla="*/ 11 h 152"/>
                <a:gd name="T6" fmla="*/ 7 w 80"/>
                <a:gd name="T7" fmla="*/ 13 h 152"/>
                <a:gd name="T8" fmla="*/ 8 w 80"/>
                <a:gd name="T9" fmla="*/ 17 h 152"/>
                <a:gd name="T10" fmla="*/ 7 w 80"/>
                <a:gd name="T11" fmla="*/ 19 h 152"/>
                <a:gd name="T12" fmla="*/ 6 w 80"/>
                <a:gd name="T13" fmla="*/ 19 h 152"/>
                <a:gd name="T14" fmla="*/ 3 w 80"/>
                <a:gd name="T15" fmla="*/ 18 h 152"/>
                <a:gd name="T16" fmla="*/ 2 w 80"/>
                <a:gd name="T17" fmla="*/ 15 h 152"/>
                <a:gd name="T18" fmla="*/ 2 w 80"/>
                <a:gd name="T19" fmla="*/ 7 h 152"/>
                <a:gd name="T20" fmla="*/ 5 w 80"/>
                <a:gd name="T21" fmla="*/ 3 h 152"/>
                <a:gd name="T22" fmla="*/ 1 w 80"/>
                <a:gd name="T23" fmla="*/ 3 h 152"/>
                <a:gd name="T24" fmla="*/ 0 w 80"/>
                <a:gd name="T25" fmla="*/ 2 h 152"/>
                <a:gd name="T26" fmla="*/ 1 w 80"/>
                <a:gd name="T27" fmla="*/ 0 h 152"/>
                <a:gd name="T28" fmla="*/ 1 w 80"/>
                <a:gd name="T29" fmla="*/ 0 h 15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0" h="152">
                  <a:moveTo>
                    <a:pt x="12" y="0"/>
                  </a:moveTo>
                  <a:lnTo>
                    <a:pt x="80" y="32"/>
                  </a:lnTo>
                  <a:lnTo>
                    <a:pt x="55" y="82"/>
                  </a:lnTo>
                  <a:lnTo>
                    <a:pt x="63" y="101"/>
                  </a:lnTo>
                  <a:lnTo>
                    <a:pt x="65" y="130"/>
                  </a:lnTo>
                  <a:lnTo>
                    <a:pt x="61" y="145"/>
                  </a:lnTo>
                  <a:lnTo>
                    <a:pt x="51" y="152"/>
                  </a:lnTo>
                  <a:lnTo>
                    <a:pt x="28" y="139"/>
                  </a:lnTo>
                  <a:lnTo>
                    <a:pt x="17" y="113"/>
                  </a:lnTo>
                  <a:lnTo>
                    <a:pt x="19" y="51"/>
                  </a:lnTo>
                  <a:lnTo>
                    <a:pt x="46" y="24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226" name="Group 102"/>
          <p:cNvGrpSpPr>
            <a:grpSpLocks/>
          </p:cNvGrpSpPr>
          <p:nvPr/>
        </p:nvGrpSpPr>
        <p:grpSpPr bwMode="auto">
          <a:xfrm>
            <a:off x="2438400" y="2819400"/>
            <a:ext cx="1068388" cy="658813"/>
            <a:chOff x="3305" y="1615"/>
            <a:chExt cx="673" cy="415"/>
          </a:xfrm>
        </p:grpSpPr>
        <p:sp>
          <p:nvSpPr>
            <p:cNvPr id="9324" name="Freeform 96"/>
            <p:cNvSpPr>
              <a:spLocks/>
            </p:cNvSpPr>
            <p:nvPr/>
          </p:nvSpPr>
          <p:spPr bwMode="auto">
            <a:xfrm>
              <a:off x="3914" y="1846"/>
              <a:ext cx="50" cy="72"/>
            </a:xfrm>
            <a:custGeom>
              <a:avLst/>
              <a:gdLst>
                <a:gd name="T0" fmla="*/ 0 w 100"/>
                <a:gd name="T1" fmla="*/ 1 h 144"/>
                <a:gd name="T2" fmla="*/ 3 w 100"/>
                <a:gd name="T3" fmla="*/ 0 h 144"/>
                <a:gd name="T4" fmla="*/ 6 w 100"/>
                <a:gd name="T5" fmla="*/ 1 h 144"/>
                <a:gd name="T6" fmla="*/ 8 w 100"/>
                <a:gd name="T7" fmla="*/ 2 h 144"/>
                <a:gd name="T8" fmla="*/ 10 w 100"/>
                <a:gd name="T9" fmla="*/ 4 h 144"/>
                <a:gd name="T10" fmla="*/ 12 w 100"/>
                <a:gd name="T11" fmla="*/ 7 h 144"/>
                <a:gd name="T12" fmla="*/ 13 w 100"/>
                <a:gd name="T13" fmla="*/ 11 h 144"/>
                <a:gd name="T14" fmla="*/ 13 w 100"/>
                <a:gd name="T15" fmla="*/ 14 h 144"/>
                <a:gd name="T16" fmla="*/ 12 w 100"/>
                <a:gd name="T17" fmla="*/ 18 h 144"/>
                <a:gd name="T18" fmla="*/ 11 w 100"/>
                <a:gd name="T19" fmla="*/ 18 h 144"/>
                <a:gd name="T20" fmla="*/ 9 w 100"/>
                <a:gd name="T21" fmla="*/ 17 h 144"/>
                <a:gd name="T22" fmla="*/ 8 w 100"/>
                <a:gd name="T23" fmla="*/ 16 h 144"/>
                <a:gd name="T24" fmla="*/ 6 w 100"/>
                <a:gd name="T25" fmla="*/ 14 h 144"/>
                <a:gd name="T26" fmla="*/ 5 w 100"/>
                <a:gd name="T27" fmla="*/ 12 h 144"/>
                <a:gd name="T28" fmla="*/ 4 w 100"/>
                <a:gd name="T29" fmla="*/ 11 h 144"/>
                <a:gd name="T30" fmla="*/ 3 w 100"/>
                <a:gd name="T31" fmla="*/ 9 h 144"/>
                <a:gd name="T32" fmla="*/ 2 w 100"/>
                <a:gd name="T33" fmla="*/ 7 h 144"/>
                <a:gd name="T34" fmla="*/ 3 w 100"/>
                <a:gd name="T35" fmla="*/ 8 h 144"/>
                <a:gd name="T36" fmla="*/ 5 w 100"/>
                <a:gd name="T37" fmla="*/ 9 h 144"/>
                <a:gd name="T38" fmla="*/ 7 w 100"/>
                <a:gd name="T39" fmla="*/ 11 h 144"/>
                <a:gd name="T40" fmla="*/ 8 w 100"/>
                <a:gd name="T41" fmla="*/ 12 h 144"/>
                <a:gd name="T42" fmla="*/ 9 w 100"/>
                <a:gd name="T43" fmla="*/ 12 h 144"/>
                <a:gd name="T44" fmla="*/ 10 w 100"/>
                <a:gd name="T45" fmla="*/ 12 h 144"/>
                <a:gd name="T46" fmla="*/ 9 w 100"/>
                <a:gd name="T47" fmla="*/ 10 h 144"/>
                <a:gd name="T48" fmla="*/ 8 w 100"/>
                <a:gd name="T49" fmla="*/ 6 h 144"/>
                <a:gd name="T50" fmla="*/ 6 w 100"/>
                <a:gd name="T51" fmla="*/ 4 h 144"/>
                <a:gd name="T52" fmla="*/ 5 w 100"/>
                <a:gd name="T53" fmla="*/ 3 h 144"/>
                <a:gd name="T54" fmla="*/ 4 w 100"/>
                <a:gd name="T55" fmla="*/ 2 h 144"/>
                <a:gd name="T56" fmla="*/ 3 w 100"/>
                <a:gd name="T57" fmla="*/ 1 h 144"/>
                <a:gd name="T58" fmla="*/ 2 w 100"/>
                <a:gd name="T59" fmla="*/ 1 h 144"/>
                <a:gd name="T60" fmla="*/ 1 w 100"/>
                <a:gd name="T61" fmla="*/ 1 h 144"/>
                <a:gd name="T62" fmla="*/ 1 w 100"/>
                <a:gd name="T63" fmla="*/ 1 h 144"/>
                <a:gd name="T64" fmla="*/ 0 w 100"/>
                <a:gd name="T65" fmla="*/ 1 h 1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0" h="144">
                  <a:moveTo>
                    <a:pt x="0" y="3"/>
                  </a:moveTo>
                  <a:lnTo>
                    <a:pt x="20" y="0"/>
                  </a:lnTo>
                  <a:lnTo>
                    <a:pt x="41" y="3"/>
                  </a:lnTo>
                  <a:lnTo>
                    <a:pt x="61" y="15"/>
                  </a:lnTo>
                  <a:lnTo>
                    <a:pt x="79" y="32"/>
                  </a:lnTo>
                  <a:lnTo>
                    <a:pt x="91" y="54"/>
                  </a:lnTo>
                  <a:lnTo>
                    <a:pt x="99" y="81"/>
                  </a:lnTo>
                  <a:lnTo>
                    <a:pt x="100" y="112"/>
                  </a:lnTo>
                  <a:lnTo>
                    <a:pt x="92" y="144"/>
                  </a:lnTo>
                  <a:lnTo>
                    <a:pt x="81" y="141"/>
                  </a:lnTo>
                  <a:lnTo>
                    <a:pt x="69" y="134"/>
                  </a:lnTo>
                  <a:lnTo>
                    <a:pt x="58" y="123"/>
                  </a:lnTo>
                  <a:lnTo>
                    <a:pt x="46" y="109"/>
                  </a:lnTo>
                  <a:lnTo>
                    <a:pt x="36" y="96"/>
                  </a:lnTo>
                  <a:lnTo>
                    <a:pt x="28" y="82"/>
                  </a:lnTo>
                  <a:lnTo>
                    <a:pt x="21" y="68"/>
                  </a:lnTo>
                  <a:lnTo>
                    <a:pt x="16" y="55"/>
                  </a:lnTo>
                  <a:lnTo>
                    <a:pt x="24" y="60"/>
                  </a:lnTo>
                  <a:lnTo>
                    <a:pt x="36" y="69"/>
                  </a:lnTo>
                  <a:lnTo>
                    <a:pt x="49" y="81"/>
                  </a:lnTo>
                  <a:lnTo>
                    <a:pt x="61" y="89"/>
                  </a:lnTo>
                  <a:lnTo>
                    <a:pt x="71" y="93"/>
                  </a:lnTo>
                  <a:lnTo>
                    <a:pt x="74" y="89"/>
                  </a:lnTo>
                  <a:lnTo>
                    <a:pt x="71" y="73"/>
                  </a:lnTo>
                  <a:lnTo>
                    <a:pt x="57" y="41"/>
                  </a:lnTo>
                  <a:lnTo>
                    <a:pt x="47" y="28"/>
                  </a:lnTo>
                  <a:lnTo>
                    <a:pt x="38" y="17"/>
                  </a:lnTo>
                  <a:lnTo>
                    <a:pt x="29" y="10"/>
                  </a:lnTo>
                  <a:lnTo>
                    <a:pt x="20" y="6"/>
                  </a:lnTo>
                  <a:lnTo>
                    <a:pt x="12" y="3"/>
                  </a:lnTo>
                  <a:lnTo>
                    <a:pt x="6" y="3"/>
                  </a:lnTo>
                  <a:lnTo>
                    <a:pt x="1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25" name="Freeform 97"/>
            <p:cNvSpPr>
              <a:spLocks/>
            </p:cNvSpPr>
            <p:nvPr/>
          </p:nvSpPr>
          <p:spPr bwMode="auto">
            <a:xfrm>
              <a:off x="3736" y="1877"/>
              <a:ext cx="220" cy="122"/>
            </a:xfrm>
            <a:custGeom>
              <a:avLst/>
              <a:gdLst>
                <a:gd name="T0" fmla="*/ 52 w 439"/>
                <a:gd name="T1" fmla="*/ 9 h 245"/>
                <a:gd name="T2" fmla="*/ 51 w 439"/>
                <a:gd name="T3" fmla="*/ 9 h 245"/>
                <a:gd name="T4" fmla="*/ 49 w 439"/>
                <a:gd name="T5" fmla="*/ 9 h 245"/>
                <a:gd name="T6" fmla="*/ 47 w 439"/>
                <a:gd name="T7" fmla="*/ 9 h 245"/>
                <a:gd name="T8" fmla="*/ 44 w 439"/>
                <a:gd name="T9" fmla="*/ 10 h 245"/>
                <a:gd name="T10" fmla="*/ 41 w 439"/>
                <a:gd name="T11" fmla="*/ 12 h 245"/>
                <a:gd name="T12" fmla="*/ 38 w 439"/>
                <a:gd name="T13" fmla="*/ 14 h 245"/>
                <a:gd name="T14" fmla="*/ 37 w 439"/>
                <a:gd name="T15" fmla="*/ 17 h 245"/>
                <a:gd name="T16" fmla="*/ 36 w 439"/>
                <a:gd name="T17" fmla="*/ 22 h 245"/>
                <a:gd name="T18" fmla="*/ 34 w 439"/>
                <a:gd name="T19" fmla="*/ 21 h 245"/>
                <a:gd name="T20" fmla="*/ 31 w 439"/>
                <a:gd name="T21" fmla="*/ 18 h 245"/>
                <a:gd name="T22" fmla="*/ 29 w 439"/>
                <a:gd name="T23" fmla="*/ 15 h 245"/>
                <a:gd name="T24" fmla="*/ 26 w 439"/>
                <a:gd name="T25" fmla="*/ 12 h 245"/>
                <a:gd name="T26" fmla="*/ 25 w 439"/>
                <a:gd name="T27" fmla="*/ 8 h 245"/>
                <a:gd name="T28" fmla="*/ 24 w 439"/>
                <a:gd name="T29" fmla="*/ 5 h 245"/>
                <a:gd name="T30" fmla="*/ 25 w 439"/>
                <a:gd name="T31" fmla="*/ 2 h 245"/>
                <a:gd name="T32" fmla="*/ 27 w 439"/>
                <a:gd name="T33" fmla="*/ 1 h 245"/>
                <a:gd name="T34" fmla="*/ 25 w 439"/>
                <a:gd name="T35" fmla="*/ 0 h 245"/>
                <a:gd name="T36" fmla="*/ 24 w 439"/>
                <a:gd name="T37" fmla="*/ 0 h 245"/>
                <a:gd name="T38" fmla="*/ 22 w 439"/>
                <a:gd name="T39" fmla="*/ 0 h 245"/>
                <a:gd name="T40" fmla="*/ 21 w 439"/>
                <a:gd name="T41" fmla="*/ 0 h 245"/>
                <a:gd name="T42" fmla="*/ 20 w 439"/>
                <a:gd name="T43" fmla="*/ 1 h 245"/>
                <a:gd name="T44" fmla="*/ 20 w 439"/>
                <a:gd name="T45" fmla="*/ 4 h 245"/>
                <a:gd name="T46" fmla="*/ 21 w 439"/>
                <a:gd name="T47" fmla="*/ 9 h 245"/>
                <a:gd name="T48" fmla="*/ 24 w 439"/>
                <a:gd name="T49" fmla="*/ 16 h 245"/>
                <a:gd name="T50" fmla="*/ 0 w 439"/>
                <a:gd name="T51" fmla="*/ 30 h 245"/>
                <a:gd name="T52" fmla="*/ 27 w 439"/>
                <a:gd name="T53" fmla="*/ 20 h 245"/>
                <a:gd name="T54" fmla="*/ 28 w 439"/>
                <a:gd name="T55" fmla="*/ 21 h 245"/>
                <a:gd name="T56" fmla="*/ 29 w 439"/>
                <a:gd name="T57" fmla="*/ 22 h 245"/>
                <a:gd name="T58" fmla="*/ 31 w 439"/>
                <a:gd name="T59" fmla="*/ 24 h 245"/>
                <a:gd name="T60" fmla="*/ 33 w 439"/>
                <a:gd name="T61" fmla="*/ 26 h 245"/>
                <a:gd name="T62" fmla="*/ 35 w 439"/>
                <a:gd name="T63" fmla="*/ 28 h 245"/>
                <a:gd name="T64" fmla="*/ 37 w 439"/>
                <a:gd name="T65" fmla="*/ 28 h 245"/>
                <a:gd name="T66" fmla="*/ 38 w 439"/>
                <a:gd name="T67" fmla="*/ 26 h 245"/>
                <a:gd name="T68" fmla="*/ 39 w 439"/>
                <a:gd name="T69" fmla="*/ 23 h 245"/>
                <a:gd name="T70" fmla="*/ 40 w 439"/>
                <a:gd name="T71" fmla="*/ 20 h 245"/>
                <a:gd name="T72" fmla="*/ 42 w 439"/>
                <a:gd name="T73" fmla="*/ 17 h 245"/>
                <a:gd name="T74" fmla="*/ 43 w 439"/>
                <a:gd name="T75" fmla="*/ 15 h 245"/>
                <a:gd name="T76" fmla="*/ 46 w 439"/>
                <a:gd name="T77" fmla="*/ 13 h 245"/>
                <a:gd name="T78" fmla="*/ 48 w 439"/>
                <a:gd name="T79" fmla="*/ 12 h 245"/>
                <a:gd name="T80" fmla="*/ 50 w 439"/>
                <a:gd name="T81" fmla="*/ 11 h 245"/>
                <a:gd name="T82" fmla="*/ 53 w 439"/>
                <a:gd name="T83" fmla="*/ 11 h 245"/>
                <a:gd name="T84" fmla="*/ 55 w 439"/>
                <a:gd name="T85" fmla="*/ 12 h 245"/>
                <a:gd name="T86" fmla="*/ 52 w 439"/>
                <a:gd name="T87" fmla="*/ 9 h 24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39" h="245">
                  <a:moveTo>
                    <a:pt x="413" y="73"/>
                  </a:moveTo>
                  <a:lnTo>
                    <a:pt x="407" y="73"/>
                  </a:lnTo>
                  <a:lnTo>
                    <a:pt x="392" y="74"/>
                  </a:lnTo>
                  <a:lnTo>
                    <a:pt x="370" y="79"/>
                  </a:lnTo>
                  <a:lnTo>
                    <a:pt x="347" y="86"/>
                  </a:lnTo>
                  <a:lnTo>
                    <a:pt x="323" y="98"/>
                  </a:lnTo>
                  <a:lnTo>
                    <a:pt x="303" y="117"/>
                  </a:lnTo>
                  <a:lnTo>
                    <a:pt x="291" y="143"/>
                  </a:lnTo>
                  <a:lnTo>
                    <a:pt x="288" y="179"/>
                  </a:lnTo>
                  <a:lnTo>
                    <a:pt x="267" y="169"/>
                  </a:lnTo>
                  <a:lnTo>
                    <a:pt x="246" y="150"/>
                  </a:lnTo>
                  <a:lnTo>
                    <a:pt x="225" y="126"/>
                  </a:lnTo>
                  <a:lnTo>
                    <a:pt x="208" y="99"/>
                  </a:lnTo>
                  <a:lnTo>
                    <a:pt x="196" y="71"/>
                  </a:lnTo>
                  <a:lnTo>
                    <a:pt x="190" y="45"/>
                  </a:lnTo>
                  <a:lnTo>
                    <a:pt x="194" y="23"/>
                  </a:lnTo>
                  <a:lnTo>
                    <a:pt x="209" y="10"/>
                  </a:lnTo>
                  <a:lnTo>
                    <a:pt x="198" y="6"/>
                  </a:lnTo>
                  <a:lnTo>
                    <a:pt x="187" y="2"/>
                  </a:lnTo>
                  <a:lnTo>
                    <a:pt x="175" y="0"/>
                  </a:lnTo>
                  <a:lnTo>
                    <a:pt x="165" y="4"/>
                  </a:lnTo>
                  <a:lnTo>
                    <a:pt x="159" y="15"/>
                  </a:lnTo>
                  <a:lnTo>
                    <a:pt x="160" y="38"/>
                  </a:lnTo>
                  <a:lnTo>
                    <a:pt x="168" y="76"/>
                  </a:lnTo>
                  <a:lnTo>
                    <a:pt x="186" y="131"/>
                  </a:lnTo>
                  <a:lnTo>
                    <a:pt x="0" y="245"/>
                  </a:lnTo>
                  <a:lnTo>
                    <a:pt x="212" y="163"/>
                  </a:lnTo>
                  <a:lnTo>
                    <a:pt x="217" y="169"/>
                  </a:lnTo>
                  <a:lnTo>
                    <a:pt x="227" y="181"/>
                  </a:lnTo>
                  <a:lnTo>
                    <a:pt x="243" y="197"/>
                  </a:lnTo>
                  <a:lnTo>
                    <a:pt x="261" y="214"/>
                  </a:lnTo>
                  <a:lnTo>
                    <a:pt x="279" y="225"/>
                  </a:lnTo>
                  <a:lnTo>
                    <a:pt x="294" y="226"/>
                  </a:lnTo>
                  <a:lnTo>
                    <a:pt x="304" y="215"/>
                  </a:lnTo>
                  <a:lnTo>
                    <a:pt x="308" y="186"/>
                  </a:lnTo>
                  <a:lnTo>
                    <a:pt x="316" y="162"/>
                  </a:lnTo>
                  <a:lnTo>
                    <a:pt x="329" y="141"/>
                  </a:lnTo>
                  <a:lnTo>
                    <a:pt x="344" y="123"/>
                  </a:lnTo>
                  <a:lnTo>
                    <a:pt x="361" y="108"/>
                  </a:lnTo>
                  <a:lnTo>
                    <a:pt x="380" y="97"/>
                  </a:lnTo>
                  <a:lnTo>
                    <a:pt x="400" y="93"/>
                  </a:lnTo>
                  <a:lnTo>
                    <a:pt x="420" y="94"/>
                  </a:lnTo>
                  <a:lnTo>
                    <a:pt x="439" y="101"/>
                  </a:lnTo>
                  <a:lnTo>
                    <a:pt x="413" y="73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26" name="Freeform 98"/>
            <p:cNvSpPr>
              <a:spLocks/>
            </p:cNvSpPr>
            <p:nvPr/>
          </p:nvSpPr>
          <p:spPr bwMode="auto">
            <a:xfrm>
              <a:off x="3842" y="1851"/>
              <a:ext cx="69" cy="54"/>
            </a:xfrm>
            <a:custGeom>
              <a:avLst/>
              <a:gdLst>
                <a:gd name="T0" fmla="*/ 17 w 139"/>
                <a:gd name="T1" fmla="*/ 0 h 109"/>
                <a:gd name="T2" fmla="*/ 17 w 139"/>
                <a:gd name="T3" fmla="*/ 0 h 109"/>
                <a:gd name="T4" fmla="*/ 16 w 139"/>
                <a:gd name="T5" fmla="*/ 1 h 109"/>
                <a:gd name="T6" fmla="*/ 14 w 139"/>
                <a:gd name="T7" fmla="*/ 2 h 109"/>
                <a:gd name="T8" fmla="*/ 12 w 139"/>
                <a:gd name="T9" fmla="*/ 4 h 109"/>
                <a:gd name="T10" fmla="*/ 10 w 139"/>
                <a:gd name="T11" fmla="*/ 6 h 109"/>
                <a:gd name="T12" fmla="*/ 7 w 139"/>
                <a:gd name="T13" fmla="*/ 7 h 109"/>
                <a:gd name="T14" fmla="*/ 5 w 139"/>
                <a:gd name="T15" fmla="*/ 8 h 109"/>
                <a:gd name="T16" fmla="*/ 2 w 139"/>
                <a:gd name="T17" fmla="*/ 8 h 109"/>
                <a:gd name="T18" fmla="*/ 0 w 139"/>
                <a:gd name="T19" fmla="*/ 8 h 109"/>
                <a:gd name="T20" fmla="*/ 0 w 139"/>
                <a:gd name="T21" fmla="*/ 9 h 109"/>
                <a:gd name="T22" fmla="*/ 0 w 139"/>
                <a:gd name="T23" fmla="*/ 10 h 109"/>
                <a:gd name="T24" fmla="*/ 1 w 139"/>
                <a:gd name="T25" fmla="*/ 12 h 109"/>
                <a:gd name="T26" fmla="*/ 2 w 139"/>
                <a:gd name="T27" fmla="*/ 13 h 109"/>
                <a:gd name="T28" fmla="*/ 4 w 139"/>
                <a:gd name="T29" fmla="*/ 13 h 109"/>
                <a:gd name="T30" fmla="*/ 7 w 139"/>
                <a:gd name="T31" fmla="*/ 12 h 109"/>
                <a:gd name="T32" fmla="*/ 10 w 139"/>
                <a:gd name="T33" fmla="*/ 11 h 109"/>
                <a:gd name="T34" fmla="*/ 12 w 139"/>
                <a:gd name="T35" fmla="*/ 9 h 109"/>
                <a:gd name="T36" fmla="*/ 13 w 139"/>
                <a:gd name="T37" fmla="*/ 8 h 109"/>
                <a:gd name="T38" fmla="*/ 14 w 139"/>
                <a:gd name="T39" fmla="*/ 6 h 109"/>
                <a:gd name="T40" fmla="*/ 15 w 139"/>
                <a:gd name="T41" fmla="*/ 5 h 109"/>
                <a:gd name="T42" fmla="*/ 16 w 139"/>
                <a:gd name="T43" fmla="*/ 3 h 109"/>
                <a:gd name="T44" fmla="*/ 16 w 139"/>
                <a:gd name="T45" fmla="*/ 2 h 109"/>
                <a:gd name="T46" fmla="*/ 17 w 139"/>
                <a:gd name="T47" fmla="*/ 1 h 109"/>
                <a:gd name="T48" fmla="*/ 17 w 139"/>
                <a:gd name="T49" fmla="*/ 0 h 1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9" h="109">
                  <a:moveTo>
                    <a:pt x="139" y="0"/>
                  </a:moveTo>
                  <a:lnTo>
                    <a:pt x="136" y="4"/>
                  </a:lnTo>
                  <a:lnTo>
                    <a:pt x="128" y="12"/>
                  </a:lnTo>
                  <a:lnTo>
                    <a:pt x="116" y="23"/>
                  </a:lnTo>
                  <a:lnTo>
                    <a:pt x="100" y="37"/>
                  </a:lnTo>
                  <a:lnTo>
                    <a:pt x="82" y="50"/>
                  </a:lnTo>
                  <a:lnTo>
                    <a:pt x="62" y="60"/>
                  </a:lnTo>
                  <a:lnTo>
                    <a:pt x="42" y="67"/>
                  </a:lnTo>
                  <a:lnTo>
                    <a:pt x="21" y="68"/>
                  </a:lnTo>
                  <a:lnTo>
                    <a:pt x="6" y="70"/>
                  </a:lnTo>
                  <a:lnTo>
                    <a:pt x="0" y="78"/>
                  </a:lnTo>
                  <a:lnTo>
                    <a:pt x="1" y="87"/>
                  </a:lnTo>
                  <a:lnTo>
                    <a:pt x="9" y="97"/>
                  </a:lnTo>
                  <a:lnTo>
                    <a:pt x="22" y="105"/>
                  </a:lnTo>
                  <a:lnTo>
                    <a:pt x="39" y="109"/>
                  </a:lnTo>
                  <a:lnTo>
                    <a:pt x="60" y="103"/>
                  </a:lnTo>
                  <a:lnTo>
                    <a:pt x="83" y="88"/>
                  </a:lnTo>
                  <a:lnTo>
                    <a:pt x="96" y="76"/>
                  </a:lnTo>
                  <a:lnTo>
                    <a:pt x="106" y="64"/>
                  </a:lnTo>
                  <a:lnTo>
                    <a:pt x="115" y="52"/>
                  </a:lnTo>
                  <a:lnTo>
                    <a:pt x="122" y="41"/>
                  </a:lnTo>
                  <a:lnTo>
                    <a:pt x="128" y="29"/>
                  </a:lnTo>
                  <a:lnTo>
                    <a:pt x="133" y="19"/>
                  </a:lnTo>
                  <a:lnTo>
                    <a:pt x="136" y="1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27" name="Freeform 99"/>
            <p:cNvSpPr>
              <a:spLocks/>
            </p:cNvSpPr>
            <p:nvPr/>
          </p:nvSpPr>
          <p:spPr bwMode="auto">
            <a:xfrm>
              <a:off x="3305" y="1794"/>
              <a:ext cx="209" cy="236"/>
            </a:xfrm>
            <a:custGeom>
              <a:avLst/>
              <a:gdLst>
                <a:gd name="T0" fmla="*/ 42 w 417"/>
                <a:gd name="T1" fmla="*/ 59 h 474"/>
                <a:gd name="T2" fmla="*/ 38 w 417"/>
                <a:gd name="T3" fmla="*/ 58 h 474"/>
                <a:gd name="T4" fmla="*/ 34 w 417"/>
                <a:gd name="T5" fmla="*/ 57 h 474"/>
                <a:gd name="T6" fmla="*/ 32 w 417"/>
                <a:gd name="T7" fmla="*/ 56 h 474"/>
                <a:gd name="T8" fmla="*/ 0 w 417"/>
                <a:gd name="T9" fmla="*/ 18 h 474"/>
                <a:gd name="T10" fmla="*/ 1 w 417"/>
                <a:gd name="T11" fmla="*/ 8 h 474"/>
                <a:gd name="T12" fmla="*/ 4 w 417"/>
                <a:gd name="T13" fmla="*/ 3 h 474"/>
                <a:gd name="T14" fmla="*/ 8 w 417"/>
                <a:gd name="T15" fmla="*/ 0 h 474"/>
                <a:gd name="T16" fmla="*/ 13 w 417"/>
                <a:gd name="T17" fmla="*/ 0 h 474"/>
                <a:gd name="T18" fmla="*/ 17 w 417"/>
                <a:gd name="T19" fmla="*/ 0 h 474"/>
                <a:gd name="T20" fmla="*/ 21 w 417"/>
                <a:gd name="T21" fmla="*/ 2 h 474"/>
                <a:gd name="T22" fmla="*/ 24 w 417"/>
                <a:gd name="T23" fmla="*/ 3 h 474"/>
                <a:gd name="T24" fmla="*/ 25 w 417"/>
                <a:gd name="T25" fmla="*/ 4 h 474"/>
                <a:gd name="T26" fmla="*/ 48 w 417"/>
                <a:gd name="T27" fmla="*/ 38 h 474"/>
                <a:gd name="T28" fmla="*/ 26 w 417"/>
                <a:gd name="T29" fmla="*/ 10 h 474"/>
                <a:gd name="T30" fmla="*/ 23 w 417"/>
                <a:gd name="T31" fmla="*/ 7 h 474"/>
                <a:gd name="T32" fmla="*/ 22 w 417"/>
                <a:gd name="T33" fmla="*/ 6 h 474"/>
                <a:gd name="T34" fmla="*/ 22 w 417"/>
                <a:gd name="T35" fmla="*/ 6 h 474"/>
                <a:gd name="T36" fmla="*/ 17 w 417"/>
                <a:gd name="T37" fmla="*/ 4 h 474"/>
                <a:gd name="T38" fmla="*/ 9 w 417"/>
                <a:gd name="T39" fmla="*/ 6 h 474"/>
                <a:gd name="T40" fmla="*/ 6 w 417"/>
                <a:gd name="T41" fmla="*/ 11 h 474"/>
                <a:gd name="T42" fmla="*/ 6 w 417"/>
                <a:gd name="T43" fmla="*/ 16 h 474"/>
                <a:gd name="T44" fmla="*/ 32 w 417"/>
                <a:gd name="T45" fmla="*/ 52 h 474"/>
                <a:gd name="T46" fmla="*/ 40 w 417"/>
                <a:gd name="T47" fmla="*/ 56 h 474"/>
                <a:gd name="T48" fmla="*/ 46 w 417"/>
                <a:gd name="T49" fmla="*/ 54 h 474"/>
                <a:gd name="T50" fmla="*/ 48 w 417"/>
                <a:gd name="T51" fmla="*/ 50 h 474"/>
                <a:gd name="T52" fmla="*/ 48 w 417"/>
                <a:gd name="T53" fmla="*/ 46 h 474"/>
                <a:gd name="T54" fmla="*/ 46 w 417"/>
                <a:gd name="T55" fmla="*/ 44 h 474"/>
                <a:gd name="T56" fmla="*/ 43 w 417"/>
                <a:gd name="T57" fmla="*/ 40 h 474"/>
                <a:gd name="T58" fmla="*/ 40 w 417"/>
                <a:gd name="T59" fmla="*/ 35 h 474"/>
                <a:gd name="T60" fmla="*/ 35 w 417"/>
                <a:gd name="T61" fmla="*/ 29 h 474"/>
                <a:gd name="T62" fmla="*/ 32 w 417"/>
                <a:gd name="T63" fmla="*/ 24 h 474"/>
                <a:gd name="T64" fmla="*/ 28 w 417"/>
                <a:gd name="T65" fmla="*/ 19 h 474"/>
                <a:gd name="T66" fmla="*/ 26 w 417"/>
                <a:gd name="T67" fmla="*/ 16 h 474"/>
                <a:gd name="T68" fmla="*/ 25 w 417"/>
                <a:gd name="T69" fmla="*/ 15 h 474"/>
                <a:gd name="T70" fmla="*/ 19 w 417"/>
                <a:gd name="T71" fmla="*/ 13 h 474"/>
                <a:gd name="T72" fmla="*/ 15 w 417"/>
                <a:gd name="T73" fmla="*/ 14 h 474"/>
                <a:gd name="T74" fmla="*/ 14 w 417"/>
                <a:gd name="T75" fmla="*/ 17 h 474"/>
                <a:gd name="T76" fmla="*/ 15 w 417"/>
                <a:gd name="T77" fmla="*/ 20 h 474"/>
                <a:gd name="T78" fmla="*/ 36 w 417"/>
                <a:gd name="T79" fmla="*/ 46 h 474"/>
                <a:gd name="T80" fmla="*/ 38 w 417"/>
                <a:gd name="T81" fmla="*/ 49 h 474"/>
                <a:gd name="T82" fmla="*/ 37 w 417"/>
                <a:gd name="T83" fmla="*/ 50 h 474"/>
                <a:gd name="T84" fmla="*/ 36 w 417"/>
                <a:gd name="T85" fmla="*/ 50 h 474"/>
                <a:gd name="T86" fmla="*/ 12 w 417"/>
                <a:gd name="T87" fmla="*/ 22 h 474"/>
                <a:gd name="T88" fmla="*/ 11 w 417"/>
                <a:gd name="T89" fmla="*/ 18 h 474"/>
                <a:gd name="T90" fmla="*/ 11 w 417"/>
                <a:gd name="T91" fmla="*/ 15 h 474"/>
                <a:gd name="T92" fmla="*/ 12 w 417"/>
                <a:gd name="T93" fmla="*/ 12 h 474"/>
                <a:gd name="T94" fmla="*/ 16 w 417"/>
                <a:gd name="T95" fmla="*/ 10 h 474"/>
                <a:gd name="T96" fmla="*/ 19 w 417"/>
                <a:gd name="T97" fmla="*/ 10 h 474"/>
                <a:gd name="T98" fmla="*/ 22 w 417"/>
                <a:gd name="T99" fmla="*/ 10 h 474"/>
                <a:gd name="T100" fmla="*/ 24 w 417"/>
                <a:gd name="T101" fmla="*/ 11 h 474"/>
                <a:gd name="T102" fmla="*/ 26 w 417"/>
                <a:gd name="T103" fmla="*/ 13 h 474"/>
                <a:gd name="T104" fmla="*/ 53 w 417"/>
                <a:gd name="T105" fmla="*/ 50 h 474"/>
                <a:gd name="T106" fmla="*/ 52 w 417"/>
                <a:gd name="T107" fmla="*/ 51 h 474"/>
                <a:gd name="T108" fmla="*/ 51 w 417"/>
                <a:gd name="T109" fmla="*/ 53 h 474"/>
                <a:gd name="T110" fmla="*/ 47 w 417"/>
                <a:gd name="T111" fmla="*/ 56 h 47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17" h="474">
                  <a:moveTo>
                    <a:pt x="352" y="468"/>
                  </a:moveTo>
                  <a:lnTo>
                    <a:pt x="335" y="474"/>
                  </a:lnTo>
                  <a:lnTo>
                    <a:pt x="318" y="474"/>
                  </a:lnTo>
                  <a:lnTo>
                    <a:pt x="300" y="472"/>
                  </a:lnTo>
                  <a:lnTo>
                    <a:pt x="284" y="467"/>
                  </a:lnTo>
                  <a:lnTo>
                    <a:pt x="269" y="460"/>
                  </a:lnTo>
                  <a:lnTo>
                    <a:pt x="257" y="454"/>
                  </a:lnTo>
                  <a:lnTo>
                    <a:pt x="249" y="451"/>
                  </a:lnTo>
                  <a:lnTo>
                    <a:pt x="247" y="449"/>
                  </a:lnTo>
                  <a:lnTo>
                    <a:pt x="0" y="144"/>
                  </a:lnTo>
                  <a:lnTo>
                    <a:pt x="2" y="104"/>
                  </a:lnTo>
                  <a:lnTo>
                    <a:pt x="8" y="71"/>
                  </a:lnTo>
                  <a:lnTo>
                    <a:pt x="17" y="45"/>
                  </a:lnTo>
                  <a:lnTo>
                    <a:pt x="30" y="26"/>
                  </a:lnTo>
                  <a:lnTo>
                    <a:pt x="45" y="13"/>
                  </a:lnTo>
                  <a:lnTo>
                    <a:pt x="61" y="4"/>
                  </a:lnTo>
                  <a:lnTo>
                    <a:pt x="80" y="0"/>
                  </a:lnTo>
                  <a:lnTo>
                    <a:pt x="98" y="0"/>
                  </a:lnTo>
                  <a:lnTo>
                    <a:pt x="117" y="3"/>
                  </a:lnTo>
                  <a:lnTo>
                    <a:pt x="134" y="7"/>
                  </a:lnTo>
                  <a:lnTo>
                    <a:pt x="150" y="13"/>
                  </a:lnTo>
                  <a:lnTo>
                    <a:pt x="165" y="19"/>
                  </a:lnTo>
                  <a:lnTo>
                    <a:pt x="178" y="26"/>
                  </a:lnTo>
                  <a:lnTo>
                    <a:pt x="188" y="30"/>
                  </a:lnTo>
                  <a:lnTo>
                    <a:pt x="194" y="35"/>
                  </a:lnTo>
                  <a:lnTo>
                    <a:pt x="196" y="36"/>
                  </a:lnTo>
                  <a:lnTo>
                    <a:pt x="397" y="294"/>
                  </a:lnTo>
                  <a:lnTo>
                    <a:pt x="384" y="307"/>
                  </a:lnTo>
                  <a:lnTo>
                    <a:pt x="225" y="106"/>
                  </a:lnTo>
                  <a:lnTo>
                    <a:pt x="205" y="86"/>
                  </a:lnTo>
                  <a:lnTo>
                    <a:pt x="191" y="71"/>
                  </a:lnTo>
                  <a:lnTo>
                    <a:pt x="183" y="61"/>
                  </a:lnTo>
                  <a:lnTo>
                    <a:pt x="178" y="56"/>
                  </a:lnTo>
                  <a:lnTo>
                    <a:pt x="175" y="53"/>
                  </a:lnTo>
                  <a:lnTo>
                    <a:pt x="174" y="52"/>
                  </a:lnTo>
                  <a:lnTo>
                    <a:pt x="175" y="53"/>
                  </a:lnTo>
                  <a:lnTo>
                    <a:pt x="129" y="36"/>
                  </a:lnTo>
                  <a:lnTo>
                    <a:pt x="95" y="37"/>
                  </a:lnTo>
                  <a:lnTo>
                    <a:pt x="70" y="50"/>
                  </a:lnTo>
                  <a:lnTo>
                    <a:pt x="57" y="71"/>
                  </a:lnTo>
                  <a:lnTo>
                    <a:pt x="47" y="95"/>
                  </a:lnTo>
                  <a:lnTo>
                    <a:pt x="44" y="117"/>
                  </a:lnTo>
                  <a:lnTo>
                    <a:pt x="44" y="134"/>
                  </a:lnTo>
                  <a:lnTo>
                    <a:pt x="44" y="141"/>
                  </a:lnTo>
                  <a:lnTo>
                    <a:pt x="250" y="421"/>
                  </a:lnTo>
                  <a:lnTo>
                    <a:pt x="285" y="444"/>
                  </a:lnTo>
                  <a:lnTo>
                    <a:pt x="316" y="453"/>
                  </a:lnTo>
                  <a:lnTo>
                    <a:pt x="341" y="451"/>
                  </a:lnTo>
                  <a:lnTo>
                    <a:pt x="361" y="440"/>
                  </a:lnTo>
                  <a:lnTo>
                    <a:pt x="376" y="424"/>
                  </a:lnTo>
                  <a:lnTo>
                    <a:pt x="384" y="406"/>
                  </a:lnTo>
                  <a:lnTo>
                    <a:pt x="386" y="389"/>
                  </a:lnTo>
                  <a:lnTo>
                    <a:pt x="382" y="375"/>
                  </a:lnTo>
                  <a:lnTo>
                    <a:pt x="376" y="368"/>
                  </a:lnTo>
                  <a:lnTo>
                    <a:pt x="368" y="356"/>
                  </a:lnTo>
                  <a:lnTo>
                    <a:pt x="356" y="341"/>
                  </a:lnTo>
                  <a:lnTo>
                    <a:pt x="344" y="324"/>
                  </a:lnTo>
                  <a:lnTo>
                    <a:pt x="329" y="305"/>
                  </a:lnTo>
                  <a:lnTo>
                    <a:pt x="314" y="283"/>
                  </a:lnTo>
                  <a:lnTo>
                    <a:pt x="297" y="261"/>
                  </a:lnTo>
                  <a:lnTo>
                    <a:pt x="280" y="238"/>
                  </a:lnTo>
                  <a:lnTo>
                    <a:pt x="264" y="216"/>
                  </a:lnTo>
                  <a:lnTo>
                    <a:pt x="249" y="195"/>
                  </a:lnTo>
                  <a:lnTo>
                    <a:pt x="234" y="175"/>
                  </a:lnTo>
                  <a:lnTo>
                    <a:pt x="221" y="158"/>
                  </a:lnTo>
                  <a:lnTo>
                    <a:pt x="210" y="143"/>
                  </a:lnTo>
                  <a:lnTo>
                    <a:pt x="202" y="132"/>
                  </a:lnTo>
                  <a:lnTo>
                    <a:pt x="197" y="125"/>
                  </a:lnTo>
                  <a:lnTo>
                    <a:pt x="195" y="122"/>
                  </a:lnTo>
                  <a:lnTo>
                    <a:pt x="167" y="110"/>
                  </a:lnTo>
                  <a:lnTo>
                    <a:pt x="145" y="105"/>
                  </a:lnTo>
                  <a:lnTo>
                    <a:pt x="129" y="107"/>
                  </a:lnTo>
                  <a:lnTo>
                    <a:pt x="118" y="114"/>
                  </a:lnTo>
                  <a:lnTo>
                    <a:pt x="111" y="125"/>
                  </a:lnTo>
                  <a:lnTo>
                    <a:pt x="108" y="139"/>
                  </a:lnTo>
                  <a:lnTo>
                    <a:pt x="111" y="152"/>
                  </a:lnTo>
                  <a:lnTo>
                    <a:pt x="117" y="167"/>
                  </a:lnTo>
                  <a:lnTo>
                    <a:pt x="271" y="353"/>
                  </a:lnTo>
                  <a:lnTo>
                    <a:pt x="286" y="371"/>
                  </a:lnTo>
                  <a:lnTo>
                    <a:pt x="294" y="385"/>
                  </a:lnTo>
                  <a:lnTo>
                    <a:pt x="297" y="394"/>
                  </a:lnTo>
                  <a:lnTo>
                    <a:pt x="296" y="399"/>
                  </a:lnTo>
                  <a:lnTo>
                    <a:pt x="292" y="402"/>
                  </a:lnTo>
                  <a:lnTo>
                    <a:pt x="288" y="402"/>
                  </a:lnTo>
                  <a:lnTo>
                    <a:pt x="284" y="402"/>
                  </a:lnTo>
                  <a:lnTo>
                    <a:pt x="282" y="402"/>
                  </a:lnTo>
                  <a:lnTo>
                    <a:pt x="96" y="181"/>
                  </a:lnTo>
                  <a:lnTo>
                    <a:pt x="91" y="166"/>
                  </a:lnTo>
                  <a:lnTo>
                    <a:pt x="87" y="150"/>
                  </a:lnTo>
                  <a:lnTo>
                    <a:pt x="83" y="135"/>
                  </a:lnTo>
                  <a:lnTo>
                    <a:pt x="82" y="120"/>
                  </a:lnTo>
                  <a:lnTo>
                    <a:pt x="84" y="107"/>
                  </a:lnTo>
                  <a:lnTo>
                    <a:pt x="92" y="96"/>
                  </a:lnTo>
                  <a:lnTo>
                    <a:pt x="105" y="87"/>
                  </a:lnTo>
                  <a:lnTo>
                    <a:pt x="126" y="80"/>
                  </a:lnTo>
                  <a:lnTo>
                    <a:pt x="136" y="79"/>
                  </a:lnTo>
                  <a:lnTo>
                    <a:pt x="146" y="80"/>
                  </a:lnTo>
                  <a:lnTo>
                    <a:pt x="158" y="81"/>
                  </a:lnTo>
                  <a:lnTo>
                    <a:pt x="170" y="84"/>
                  </a:lnTo>
                  <a:lnTo>
                    <a:pt x="181" y="89"/>
                  </a:lnTo>
                  <a:lnTo>
                    <a:pt x="191" y="95"/>
                  </a:lnTo>
                  <a:lnTo>
                    <a:pt x="199" y="101"/>
                  </a:lnTo>
                  <a:lnTo>
                    <a:pt x="206" y="107"/>
                  </a:lnTo>
                  <a:lnTo>
                    <a:pt x="417" y="404"/>
                  </a:lnTo>
                  <a:lnTo>
                    <a:pt x="417" y="405"/>
                  </a:lnTo>
                  <a:lnTo>
                    <a:pt x="417" y="408"/>
                  </a:lnTo>
                  <a:lnTo>
                    <a:pt x="416" y="413"/>
                  </a:lnTo>
                  <a:lnTo>
                    <a:pt x="413" y="421"/>
                  </a:lnTo>
                  <a:lnTo>
                    <a:pt x="405" y="430"/>
                  </a:lnTo>
                  <a:lnTo>
                    <a:pt x="393" y="440"/>
                  </a:lnTo>
                  <a:lnTo>
                    <a:pt x="376" y="454"/>
                  </a:lnTo>
                  <a:lnTo>
                    <a:pt x="352" y="468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28" name="Freeform 100"/>
            <p:cNvSpPr>
              <a:spLocks/>
            </p:cNvSpPr>
            <p:nvPr/>
          </p:nvSpPr>
          <p:spPr bwMode="auto">
            <a:xfrm>
              <a:off x="3496" y="1729"/>
              <a:ext cx="275" cy="116"/>
            </a:xfrm>
            <a:custGeom>
              <a:avLst/>
              <a:gdLst>
                <a:gd name="T0" fmla="*/ 1 w 550"/>
                <a:gd name="T1" fmla="*/ 9 h 233"/>
                <a:gd name="T2" fmla="*/ 4 w 550"/>
                <a:gd name="T3" fmla="*/ 6 h 233"/>
                <a:gd name="T4" fmla="*/ 8 w 550"/>
                <a:gd name="T5" fmla="*/ 3 h 233"/>
                <a:gd name="T6" fmla="*/ 10 w 550"/>
                <a:gd name="T7" fmla="*/ 2 h 233"/>
                <a:gd name="T8" fmla="*/ 59 w 550"/>
                <a:gd name="T9" fmla="*/ 0 h 233"/>
                <a:gd name="T10" fmla="*/ 66 w 550"/>
                <a:gd name="T11" fmla="*/ 6 h 233"/>
                <a:gd name="T12" fmla="*/ 69 w 550"/>
                <a:gd name="T13" fmla="*/ 11 h 233"/>
                <a:gd name="T14" fmla="*/ 69 w 550"/>
                <a:gd name="T15" fmla="*/ 16 h 233"/>
                <a:gd name="T16" fmla="*/ 67 w 550"/>
                <a:gd name="T17" fmla="*/ 20 h 233"/>
                <a:gd name="T18" fmla="*/ 63 w 550"/>
                <a:gd name="T19" fmla="*/ 23 h 233"/>
                <a:gd name="T20" fmla="*/ 60 w 550"/>
                <a:gd name="T21" fmla="*/ 25 h 233"/>
                <a:gd name="T22" fmla="*/ 57 w 550"/>
                <a:gd name="T23" fmla="*/ 27 h 233"/>
                <a:gd name="T24" fmla="*/ 56 w 550"/>
                <a:gd name="T25" fmla="*/ 27 h 233"/>
                <a:gd name="T26" fmla="*/ 15 w 550"/>
                <a:gd name="T27" fmla="*/ 26 h 233"/>
                <a:gd name="T28" fmla="*/ 50 w 550"/>
                <a:gd name="T29" fmla="*/ 25 h 233"/>
                <a:gd name="T30" fmla="*/ 54 w 550"/>
                <a:gd name="T31" fmla="*/ 24 h 233"/>
                <a:gd name="T32" fmla="*/ 56 w 550"/>
                <a:gd name="T33" fmla="*/ 24 h 233"/>
                <a:gd name="T34" fmla="*/ 56 w 550"/>
                <a:gd name="T35" fmla="*/ 24 h 233"/>
                <a:gd name="T36" fmla="*/ 61 w 550"/>
                <a:gd name="T37" fmla="*/ 21 h 233"/>
                <a:gd name="T38" fmla="*/ 64 w 550"/>
                <a:gd name="T39" fmla="*/ 14 h 233"/>
                <a:gd name="T40" fmla="*/ 61 w 550"/>
                <a:gd name="T41" fmla="*/ 8 h 233"/>
                <a:gd name="T42" fmla="*/ 57 w 550"/>
                <a:gd name="T43" fmla="*/ 5 h 233"/>
                <a:gd name="T44" fmla="*/ 13 w 550"/>
                <a:gd name="T45" fmla="*/ 4 h 233"/>
                <a:gd name="T46" fmla="*/ 5 w 550"/>
                <a:gd name="T47" fmla="*/ 9 h 233"/>
                <a:gd name="T48" fmla="*/ 3 w 550"/>
                <a:gd name="T49" fmla="*/ 14 h 233"/>
                <a:gd name="T50" fmla="*/ 4 w 550"/>
                <a:gd name="T51" fmla="*/ 19 h 233"/>
                <a:gd name="T52" fmla="*/ 8 w 550"/>
                <a:gd name="T53" fmla="*/ 21 h 233"/>
                <a:gd name="T54" fmla="*/ 11 w 550"/>
                <a:gd name="T55" fmla="*/ 21 h 233"/>
                <a:gd name="T56" fmla="*/ 16 w 550"/>
                <a:gd name="T57" fmla="*/ 21 h 233"/>
                <a:gd name="T58" fmla="*/ 22 w 550"/>
                <a:gd name="T59" fmla="*/ 21 h 233"/>
                <a:gd name="T60" fmla="*/ 29 w 550"/>
                <a:gd name="T61" fmla="*/ 21 h 233"/>
                <a:gd name="T62" fmla="*/ 36 w 550"/>
                <a:gd name="T63" fmla="*/ 21 h 233"/>
                <a:gd name="T64" fmla="*/ 42 w 550"/>
                <a:gd name="T65" fmla="*/ 21 h 233"/>
                <a:gd name="T66" fmla="*/ 46 w 550"/>
                <a:gd name="T67" fmla="*/ 21 h 233"/>
                <a:gd name="T68" fmla="*/ 47 w 550"/>
                <a:gd name="T69" fmla="*/ 21 h 233"/>
                <a:gd name="T70" fmla="*/ 53 w 550"/>
                <a:gd name="T71" fmla="*/ 17 h 233"/>
                <a:gd name="T72" fmla="*/ 54 w 550"/>
                <a:gd name="T73" fmla="*/ 14 h 233"/>
                <a:gd name="T74" fmla="*/ 52 w 550"/>
                <a:gd name="T75" fmla="*/ 11 h 233"/>
                <a:gd name="T76" fmla="*/ 48 w 550"/>
                <a:gd name="T77" fmla="*/ 10 h 233"/>
                <a:gd name="T78" fmla="*/ 15 w 550"/>
                <a:gd name="T79" fmla="*/ 12 h 233"/>
                <a:gd name="T80" fmla="*/ 12 w 550"/>
                <a:gd name="T81" fmla="*/ 11 h 233"/>
                <a:gd name="T82" fmla="*/ 12 w 550"/>
                <a:gd name="T83" fmla="*/ 10 h 233"/>
                <a:gd name="T84" fmla="*/ 12 w 550"/>
                <a:gd name="T85" fmla="*/ 9 h 233"/>
                <a:gd name="T86" fmla="*/ 48 w 550"/>
                <a:gd name="T87" fmla="*/ 7 h 233"/>
                <a:gd name="T88" fmla="*/ 52 w 550"/>
                <a:gd name="T89" fmla="*/ 8 h 233"/>
                <a:gd name="T90" fmla="*/ 56 w 550"/>
                <a:gd name="T91" fmla="*/ 10 h 233"/>
                <a:gd name="T92" fmla="*/ 57 w 550"/>
                <a:gd name="T93" fmla="*/ 13 h 233"/>
                <a:gd name="T94" fmla="*/ 57 w 550"/>
                <a:gd name="T95" fmla="*/ 17 h 233"/>
                <a:gd name="T96" fmla="*/ 55 w 550"/>
                <a:gd name="T97" fmla="*/ 19 h 233"/>
                <a:gd name="T98" fmla="*/ 53 w 550"/>
                <a:gd name="T99" fmla="*/ 21 h 233"/>
                <a:gd name="T100" fmla="*/ 50 w 550"/>
                <a:gd name="T101" fmla="*/ 23 h 233"/>
                <a:gd name="T102" fmla="*/ 48 w 550"/>
                <a:gd name="T103" fmla="*/ 23 h 233"/>
                <a:gd name="T104" fmla="*/ 2 w 550"/>
                <a:gd name="T105" fmla="*/ 22 h 233"/>
                <a:gd name="T106" fmla="*/ 0 w 550"/>
                <a:gd name="T107" fmla="*/ 17 h 2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50" h="233">
                  <a:moveTo>
                    <a:pt x="2" y="92"/>
                  </a:moveTo>
                  <a:lnTo>
                    <a:pt x="8" y="76"/>
                  </a:lnTo>
                  <a:lnTo>
                    <a:pt x="17" y="61"/>
                  </a:lnTo>
                  <a:lnTo>
                    <a:pt x="30" y="48"/>
                  </a:lnTo>
                  <a:lnTo>
                    <a:pt x="43" y="38"/>
                  </a:lnTo>
                  <a:lnTo>
                    <a:pt x="57" y="30"/>
                  </a:lnTo>
                  <a:lnTo>
                    <a:pt x="69" y="24"/>
                  </a:lnTo>
                  <a:lnTo>
                    <a:pt x="77" y="21"/>
                  </a:lnTo>
                  <a:lnTo>
                    <a:pt x="80" y="20"/>
                  </a:lnTo>
                  <a:lnTo>
                    <a:pt x="471" y="0"/>
                  </a:lnTo>
                  <a:lnTo>
                    <a:pt x="503" y="27"/>
                  </a:lnTo>
                  <a:lnTo>
                    <a:pt x="525" y="51"/>
                  </a:lnTo>
                  <a:lnTo>
                    <a:pt x="541" y="74"/>
                  </a:lnTo>
                  <a:lnTo>
                    <a:pt x="549" y="95"/>
                  </a:lnTo>
                  <a:lnTo>
                    <a:pt x="550" y="115"/>
                  </a:lnTo>
                  <a:lnTo>
                    <a:pt x="548" y="134"/>
                  </a:lnTo>
                  <a:lnTo>
                    <a:pt x="540" y="150"/>
                  </a:lnTo>
                  <a:lnTo>
                    <a:pt x="530" y="165"/>
                  </a:lnTo>
                  <a:lnTo>
                    <a:pt x="517" y="179"/>
                  </a:lnTo>
                  <a:lnTo>
                    <a:pt x="503" y="190"/>
                  </a:lnTo>
                  <a:lnTo>
                    <a:pt x="489" y="199"/>
                  </a:lnTo>
                  <a:lnTo>
                    <a:pt x="476" y="207"/>
                  </a:lnTo>
                  <a:lnTo>
                    <a:pt x="463" y="214"/>
                  </a:lnTo>
                  <a:lnTo>
                    <a:pt x="452" y="219"/>
                  </a:lnTo>
                  <a:lnTo>
                    <a:pt x="446" y="221"/>
                  </a:lnTo>
                  <a:lnTo>
                    <a:pt x="443" y="222"/>
                  </a:lnTo>
                  <a:lnTo>
                    <a:pt x="115" y="233"/>
                  </a:lnTo>
                  <a:lnTo>
                    <a:pt x="113" y="214"/>
                  </a:lnTo>
                  <a:lnTo>
                    <a:pt x="369" y="204"/>
                  </a:lnTo>
                  <a:lnTo>
                    <a:pt x="397" y="201"/>
                  </a:lnTo>
                  <a:lnTo>
                    <a:pt x="417" y="199"/>
                  </a:lnTo>
                  <a:lnTo>
                    <a:pt x="431" y="197"/>
                  </a:lnTo>
                  <a:lnTo>
                    <a:pt x="437" y="196"/>
                  </a:lnTo>
                  <a:lnTo>
                    <a:pt x="441" y="196"/>
                  </a:lnTo>
                  <a:lnTo>
                    <a:pt x="442" y="196"/>
                  </a:lnTo>
                  <a:lnTo>
                    <a:pt x="441" y="196"/>
                  </a:lnTo>
                  <a:lnTo>
                    <a:pt x="482" y="168"/>
                  </a:lnTo>
                  <a:lnTo>
                    <a:pt x="502" y="141"/>
                  </a:lnTo>
                  <a:lnTo>
                    <a:pt x="507" y="114"/>
                  </a:lnTo>
                  <a:lnTo>
                    <a:pt x="499" y="90"/>
                  </a:lnTo>
                  <a:lnTo>
                    <a:pt x="484" y="69"/>
                  </a:lnTo>
                  <a:lnTo>
                    <a:pt x="467" y="53"/>
                  </a:lnTo>
                  <a:lnTo>
                    <a:pt x="455" y="42"/>
                  </a:lnTo>
                  <a:lnTo>
                    <a:pt x="449" y="38"/>
                  </a:lnTo>
                  <a:lnTo>
                    <a:pt x="101" y="38"/>
                  </a:lnTo>
                  <a:lnTo>
                    <a:pt x="61" y="52"/>
                  </a:lnTo>
                  <a:lnTo>
                    <a:pt x="35" y="72"/>
                  </a:lnTo>
                  <a:lnTo>
                    <a:pt x="21" y="93"/>
                  </a:lnTo>
                  <a:lnTo>
                    <a:pt x="18" y="116"/>
                  </a:lnTo>
                  <a:lnTo>
                    <a:pt x="23" y="137"/>
                  </a:lnTo>
                  <a:lnTo>
                    <a:pt x="32" y="156"/>
                  </a:lnTo>
                  <a:lnTo>
                    <a:pt x="45" y="167"/>
                  </a:lnTo>
                  <a:lnTo>
                    <a:pt x="58" y="172"/>
                  </a:lnTo>
                  <a:lnTo>
                    <a:pt x="68" y="172"/>
                  </a:lnTo>
                  <a:lnTo>
                    <a:pt x="83" y="172"/>
                  </a:lnTo>
                  <a:lnTo>
                    <a:pt x="101" y="172"/>
                  </a:lnTo>
                  <a:lnTo>
                    <a:pt x="123" y="172"/>
                  </a:lnTo>
                  <a:lnTo>
                    <a:pt x="147" y="172"/>
                  </a:lnTo>
                  <a:lnTo>
                    <a:pt x="174" y="172"/>
                  </a:lnTo>
                  <a:lnTo>
                    <a:pt x="201" y="172"/>
                  </a:lnTo>
                  <a:lnTo>
                    <a:pt x="230" y="171"/>
                  </a:lnTo>
                  <a:lnTo>
                    <a:pt x="258" y="171"/>
                  </a:lnTo>
                  <a:lnTo>
                    <a:pt x="283" y="171"/>
                  </a:lnTo>
                  <a:lnTo>
                    <a:pt x="308" y="171"/>
                  </a:lnTo>
                  <a:lnTo>
                    <a:pt x="330" y="171"/>
                  </a:lnTo>
                  <a:lnTo>
                    <a:pt x="348" y="171"/>
                  </a:lnTo>
                  <a:lnTo>
                    <a:pt x="361" y="171"/>
                  </a:lnTo>
                  <a:lnTo>
                    <a:pt x="371" y="171"/>
                  </a:lnTo>
                  <a:lnTo>
                    <a:pt x="374" y="171"/>
                  </a:lnTo>
                  <a:lnTo>
                    <a:pt x="401" y="156"/>
                  </a:lnTo>
                  <a:lnTo>
                    <a:pt x="417" y="141"/>
                  </a:lnTo>
                  <a:lnTo>
                    <a:pt x="426" y="126"/>
                  </a:lnTo>
                  <a:lnTo>
                    <a:pt x="427" y="113"/>
                  </a:lnTo>
                  <a:lnTo>
                    <a:pt x="423" y="100"/>
                  </a:lnTo>
                  <a:lnTo>
                    <a:pt x="413" y="91"/>
                  </a:lnTo>
                  <a:lnTo>
                    <a:pt x="399" y="84"/>
                  </a:lnTo>
                  <a:lnTo>
                    <a:pt x="384" y="81"/>
                  </a:lnTo>
                  <a:lnTo>
                    <a:pt x="142" y="96"/>
                  </a:lnTo>
                  <a:lnTo>
                    <a:pt x="118" y="97"/>
                  </a:lnTo>
                  <a:lnTo>
                    <a:pt x="103" y="96"/>
                  </a:lnTo>
                  <a:lnTo>
                    <a:pt x="94" y="93"/>
                  </a:lnTo>
                  <a:lnTo>
                    <a:pt x="91" y="89"/>
                  </a:lnTo>
                  <a:lnTo>
                    <a:pt x="91" y="84"/>
                  </a:lnTo>
                  <a:lnTo>
                    <a:pt x="93" y="81"/>
                  </a:lnTo>
                  <a:lnTo>
                    <a:pt x="95" y="77"/>
                  </a:lnTo>
                  <a:lnTo>
                    <a:pt x="96" y="76"/>
                  </a:lnTo>
                  <a:lnTo>
                    <a:pt x="384" y="57"/>
                  </a:lnTo>
                  <a:lnTo>
                    <a:pt x="399" y="61"/>
                  </a:lnTo>
                  <a:lnTo>
                    <a:pt x="416" y="67"/>
                  </a:lnTo>
                  <a:lnTo>
                    <a:pt x="429" y="73"/>
                  </a:lnTo>
                  <a:lnTo>
                    <a:pt x="442" y="81"/>
                  </a:lnTo>
                  <a:lnTo>
                    <a:pt x="451" y="91"/>
                  </a:lnTo>
                  <a:lnTo>
                    <a:pt x="456" y="104"/>
                  </a:lnTo>
                  <a:lnTo>
                    <a:pt x="456" y="120"/>
                  </a:lnTo>
                  <a:lnTo>
                    <a:pt x="449" y="140"/>
                  </a:lnTo>
                  <a:lnTo>
                    <a:pt x="444" y="149"/>
                  </a:lnTo>
                  <a:lnTo>
                    <a:pt x="437" y="157"/>
                  </a:lnTo>
                  <a:lnTo>
                    <a:pt x="428" y="165"/>
                  </a:lnTo>
                  <a:lnTo>
                    <a:pt x="419" y="173"/>
                  </a:lnTo>
                  <a:lnTo>
                    <a:pt x="409" y="179"/>
                  </a:lnTo>
                  <a:lnTo>
                    <a:pt x="398" y="184"/>
                  </a:lnTo>
                  <a:lnTo>
                    <a:pt x="388" y="187"/>
                  </a:lnTo>
                  <a:lnTo>
                    <a:pt x="379" y="188"/>
                  </a:lnTo>
                  <a:lnTo>
                    <a:pt x="15" y="183"/>
                  </a:lnTo>
                  <a:lnTo>
                    <a:pt x="11" y="181"/>
                  </a:lnTo>
                  <a:lnTo>
                    <a:pt x="4" y="169"/>
                  </a:lnTo>
                  <a:lnTo>
                    <a:pt x="0" y="142"/>
                  </a:lnTo>
                  <a:lnTo>
                    <a:pt x="2" y="92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29" name="Freeform 101"/>
            <p:cNvSpPr>
              <a:spLocks/>
            </p:cNvSpPr>
            <p:nvPr/>
          </p:nvSpPr>
          <p:spPr bwMode="auto">
            <a:xfrm>
              <a:off x="3737" y="1615"/>
              <a:ext cx="241" cy="203"/>
            </a:xfrm>
            <a:custGeom>
              <a:avLst/>
              <a:gdLst>
                <a:gd name="T0" fmla="*/ 8 w 482"/>
                <a:gd name="T1" fmla="*/ 1 h 406"/>
                <a:gd name="T2" fmla="*/ 13 w 482"/>
                <a:gd name="T3" fmla="*/ 0 h 406"/>
                <a:gd name="T4" fmla="*/ 17 w 482"/>
                <a:gd name="T5" fmla="*/ 1 h 406"/>
                <a:gd name="T6" fmla="*/ 19 w 482"/>
                <a:gd name="T7" fmla="*/ 1 h 406"/>
                <a:gd name="T8" fmla="*/ 59 w 482"/>
                <a:gd name="T9" fmla="*/ 30 h 406"/>
                <a:gd name="T10" fmla="*/ 61 w 482"/>
                <a:gd name="T11" fmla="*/ 39 h 406"/>
                <a:gd name="T12" fmla="*/ 60 w 482"/>
                <a:gd name="T13" fmla="*/ 46 h 406"/>
                <a:gd name="T14" fmla="*/ 56 w 482"/>
                <a:gd name="T15" fmla="*/ 49 h 406"/>
                <a:gd name="T16" fmla="*/ 52 w 482"/>
                <a:gd name="T17" fmla="*/ 51 h 406"/>
                <a:gd name="T18" fmla="*/ 48 w 482"/>
                <a:gd name="T19" fmla="*/ 51 h 406"/>
                <a:gd name="T20" fmla="*/ 43 w 482"/>
                <a:gd name="T21" fmla="*/ 51 h 406"/>
                <a:gd name="T22" fmla="*/ 40 w 482"/>
                <a:gd name="T23" fmla="*/ 50 h 406"/>
                <a:gd name="T24" fmla="*/ 39 w 482"/>
                <a:gd name="T25" fmla="*/ 50 h 406"/>
                <a:gd name="T26" fmla="*/ 8 w 482"/>
                <a:gd name="T27" fmla="*/ 23 h 406"/>
                <a:gd name="T28" fmla="*/ 37 w 482"/>
                <a:gd name="T29" fmla="*/ 44 h 406"/>
                <a:gd name="T30" fmla="*/ 40 w 482"/>
                <a:gd name="T31" fmla="*/ 46 h 406"/>
                <a:gd name="T32" fmla="*/ 41 w 482"/>
                <a:gd name="T33" fmla="*/ 47 h 406"/>
                <a:gd name="T34" fmla="*/ 41 w 482"/>
                <a:gd name="T35" fmla="*/ 47 h 406"/>
                <a:gd name="T36" fmla="*/ 47 w 482"/>
                <a:gd name="T37" fmla="*/ 47 h 406"/>
                <a:gd name="T38" fmla="*/ 54 w 482"/>
                <a:gd name="T39" fmla="*/ 44 h 406"/>
                <a:gd name="T40" fmla="*/ 55 w 482"/>
                <a:gd name="T41" fmla="*/ 38 h 406"/>
                <a:gd name="T42" fmla="*/ 55 w 482"/>
                <a:gd name="T43" fmla="*/ 33 h 406"/>
                <a:gd name="T44" fmla="*/ 20 w 482"/>
                <a:gd name="T45" fmla="*/ 5 h 406"/>
                <a:gd name="T46" fmla="*/ 11 w 482"/>
                <a:gd name="T47" fmla="*/ 3 h 406"/>
                <a:gd name="T48" fmla="*/ 6 w 482"/>
                <a:gd name="T49" fmla="*/ 6 h 406"/>
                <a:gd name="T50" fmla="*/ 5 w 482"/>
                <a:gd name="T51" fmla="*/ 11 h 406"/>
                <a:gd name="T52" fmla="*/ 6 w 482"/>
                <a:gd name="T53" fmla="*/ 15 h 406"/>
                <a:gd name="T54" fmla="*/ 8 w 482"/>
                <a:gd name="T55" fmla="*/ 16 h 406"/>
                <a:gd name="T56" fmla="*/ 12 w 482"/>
                <a:gd name="T57" fmla="*/ 20 h 406"/>
                <a:gd name="T58" fmla="*/ 17 w 482"/>
                <a:gd name="T59" fmla="*/ 24 h 406"/>
                <a:gd name="T60" fmla="*/ 23 w 482"/>
                <a:gd name="T61" fmla="*/ 28 h 406"/>
                <a:gd name="T62" fmla="*/ 28 w 482"/>
                <a:gd name="T63" fmla="*/ 32 h 406"/>
                <a:gd name="T64" fmla="*/ 32 w 482"/>
                <a:gd name="T65" fmla="*/ 36 h 406"/>
                <a:gd name="T66" fmla="*/ 35 w 482"/>
                <a:gd name="T67" fmla="*/ 38 h 406"/>
                <a:gd name="T68" fmla="*/ 37 w 482"/>
                <a:gd name="T69" fmla="*/ 39 h 406"/>
                <a:gd name="T70" fmla="*/ 43 w 482"/>
                <a:gd name="T71" fmla="*/ 40 h 406"/>
                <a:gd name="T72" fmla="*/ 46 w 482"/>
                <a:gd name="T73" fmla="*/ 38 h 406"/>
                <a:gd name="T74" fmla="*/ 47 w 482"/>
                <a:gd name="T75" fmla="*/ 34 h 406"/>
                <a:gd name="T76" fmla="*/ 45 w 482"/>
                <a:gd name="T77" fmla="*/ 31 h 406"/>
                <a:gd name="T78" fmla="*/ 17 w 482"/>
                <a:gd name="T79" fmla="*/ 12 h 406"/>
                <a:gd name="T80" fmla="*/ 15 w 482"/>
                <a:gd name="T81" fmla="*/ 10 h 406"/>
                <a:gd name="T82" fmla="*/ 16 w 482"/>
                <a:gd name="T83" fmla="*/ 9 h 406"/>
                <a:gd name="T84" fmla="*/ 17 w 482"/>
                <a:gd name="T85" fmla="*/ 8 h 406"/>
                <a:gd name="T86" fmla="*/ 47 w 482"/>
                <a:gd name="T87" fmla="*/ 29 h 406"/>
                <a:gd name="T88" fmla="*/ 49 w 482"/>
                <a:gd name="T89" fmla="*/ 32 h 406"/>
                <a:gd name="T90" fmla="*/ 50 w 482"/>
                <a:gd name="T91" fmla="*/ 36 h 406"/>
                <a:gd name="T92" fmla="*/ 50 w 482"/>
                <a:gd name="T93" fmla="*/ 39 h 406"/>
                <a:gd name="T94" fmla="*/ 46 w 482"/>
                <a:gd name="T95" fmla="*/ 42 h 406"/>
                <a:gd name="T96" fmla="*/ 44 w 482"/>
                <a:gd name="T97" fmla="*/ 43 h 406"/>
                <a:gd name="T98" fmla="*/ 41 w 482"/>
                <a:gd name="T99" fmla="*/ 43 h 406"/>
                <a:gd name="T100" fmla="*/ 38 w 482"/>
                <a:gd name="T101" fmla="*/ 42 h 406"/>
                <a:gd name="T102" fmla="*/ 36 w 482"/>
                <a:gd name="T103" fmla="*/ 41 h 406"/>
                <a:gd name="T104" fmla="*/ 1 w 482"/>
                <a:gd name="T105" fmla="*/ 12 h 406"/>
                <a:gd name="T106" fmla="*/ 0 w 482"/>
                <a:gd name="T107" fmla="*/ 11 h 406"/>
                <a:gd name="T108" fmla="*/ 1 w 482"/>
                <a:gd name="T109" fmla="*/ 9 h 406"/>
                <a:gd name="T110" fmla="*/ 4 w 482"/>
                <a:gd name="T111" fmla="*/ 5 h 40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82" h="406">
                  <a:moveTo>
                    <a:pt x="48" y="17"/>
                  </a:moveTo>
                  <a:lnTo>
                    <a:pt x="63" y="8"/>
                  </a:lnTo>
                  <a:lnTo>
                    <a:pt x="79" y="2"/>
                  </a:lnTo>
                  <a:lnTo>
                    <a:pt x="97" y="0"/>
                  </a:lnTo>
                  <a:lnTo>
                    <a:pt x="115" y="1"/>
                  </a:lnTo>
                  <a:lnTo>
                    <a:pt x="130" y="4"/>
                  </a:lnTo>
                  <a:lnTo>
                    <a:pt x="143" y="6"/>
                  </a:lnTo>
                  <a:lnTo>
                    <a:pt x="151" y="8"/>
                  </a:lnTo>
                  <a:lnTo>
                    <a:pt x="155" y="9"/>
                  </a:lnTo>
                  <a:lnTo>
                    <a:pt x="472" y="239"/>
                  </a:lnTo>
                  <a:lnTo>
                    <a:pt x="480" y="279"/>
                  </a:lnTo>
                  <a:lnTo>
                    <a:pt x="482" y="312"/>
                  </a:lnTo>
                  <a:lnTo>
                    <a:pt x="480" y="339"/>
                  </a:lnTo>
                  <a:lnTo>
                    <a:pt x="473" y="361"/>
                  </a:lnTo>
                  <a:lnTo>
                    <a:pt x="461" y="377"/>
                  </a:lnTo>
                  <a:lnTo>
                    <a:pt x="448" y="390"/>
                  </a:lnTo>
                  <a:lnTo>
                    <a:pt x="431" y="398"/>
                  </a:lnTo>
                  <a:lnTo>
                    <a:pt x="414" y="403"/>
                  </a:lnTo>
                  <a:lnTo>
                    <a:pt x="396" y="406"/>
                  </a:lnTo>
                  <a:lnTo>
                    <a:pt x="378" y="406"/>
                  </a:lnTo>
                  <a:lnTo>
                    <a:pt x="360" y="405"/>
                  </a:lnTo>
                  <a:lnTo>
                    <a:pt x="344" y="402"/>
                  </a:lnTo>
                  <a:lnTo>
                    <a:pt x="331" y="400"/>
                  </a:lnTo>
                  <a:lnTo>
                    <a:pt x="320" y="396"/>
                  </a:lnTo>
                  <a:lnTo>
                    <a:pt x="313" y="395"/>
                  </a:lnTo>
                  <a:lnTo>
                    <a:pt x="310" y="394"/>
                  </a:lnTo>
                  <a:lnTo>
                    <a:pt x="49" y="196"/>
                  </a:lnTo>
                  <a:lnTo>
                    <a:pt x="58" y="180"/>
                  </a:lnTo>
                  <a:lnTo>
                    <a:pt x="265" y="333"/>
                  </a:lnTo>
                  <a:lnTo>
                    <a:pt x="289" y="348"/>
                  </a:lnTo>
                  <a:lnTo>
                    <a:pt x="306" y="358"/>
                  </a:lnTo>
                  <a:lnTo>
                    <a:pt x="316" y="365"/>
                  </a:lnTo>
                  <a:lnTo>
                    <a:pt x="323" y="369"/>
                  </a:lnTo>
                  <a:lnTo>
                    <a:pt x="325" y="371"/>
                  </a:lnTo>
                  <a:lnTo>
                    <a:pt x="327" y="371"/>
                  </a:lnTo>
                  <a:lnTo>
                    <a:pt x="325" y="371"/>
                  </a:lnTo>
                  <a:lnTo>
                    <a:pt x="375" y="376"/>
                  </a:lnTo>
                  <a:lnTo>
                    <a:pt x="408" y="367"/>
                  </a:lnTo>
                  <a:lnTo>
                    <a:pt x="428" y="348"/>
                  </a:lnTo>
                  <a:lnTo>
                    <a:pt x="437" y="324"/>
                  </a:lnTo>
                  <a:lnTo>
                    <a:pt x="438" y="300"/>
                  </a:lnTo>
                  <a:lnTo>
                    <a:pt x="436" y="277"/>
                  </a:lnTo>
                  <a:lnTo>
                    <a:pt x="433" y="261"/>
                  </a:lnTo>
                  <a:lnTo>
                    <a:pt x="430" y="254"/>
                  </a:lnTo>
                  <a:lnTo>
                    <a:pt x="159" y="36"/>
                  </a:lnTo>
                  <a:lnTo>
                    <a:pt x="119" y="22"/>
                  </a:lnTo>
                  <a:lnTo>
                    <a:pt x="87" y="22"/>
                  </a:lnTo>
                  <a:lnTo>
                    <a:pt x="63" y="30"/>
                  </a:lnTo>
                  <a:lnTo>
                    <a:pt x="47" y="45"/>
                  </a:lnTo>
                  <a:lnTo>
                    <a:pt x="36" y="65"/>
                  </a:lnTo>
                  <a:lnTo>
                    <a:pt x="33" y="84"/>
                  </a:lnTo>
                  <a:lnTo>
                    <a:pt x="35" y="101"/>
                  </a:lnTo>
                  <a:lnTo>
                    <a:pt x="43" y="113"/>
                  </a:lnTo>
                  <a:lnTo>
                    <a:pt x="50" y="119"/>
                  </a:lnTo>
                  <a:lnTo>
                    <a:pt x="62" y="128"/>
                  </a:lnTo>
                  <a:lnTo>
                    <a:pt x="76" y="140"/>
                  </a:lnTo>
                  <a:lnTo>
                    <a:pt x="94" y="153"/>
                  </a:lnTo>
                  <a:lnTo>
                    <a:pt x="112" y="169"/>
                  </a:lnTo>
                  <a:lnTo>
                    <a:pt x="133" y="186"/>
                  </a:lnTo>
                  <a:lnTo>
                    <a:pt x="155" y="203"/>
                  </a:lnTo>
                  <a:lnTo>
                    <a:pt x="177" y="220"/>
                  </a:lnTo>
                  <a:lnTo>
                    <a:pt x="199" y="237"/>
                  </a:lnTo>
                  <a:lnTo>
                    <a:pt x="219" y="254"/>
                  </a:lnTo>
                  <a:lnTo>
                    <a:pt x="238" y="269"/>
                  </a:lnTo>
                  <a:lnTo>
                    <a:pt x="255" y="282"/>
                  </a:lnTo>
                  <a:lnTo>
                    <a:pt x="269" y="294"/>
                  </a:lnTo>
                  <a:lnTo>
                    <a:pt x="280" y="302"/>
                  </a:lnTo>
                  <a:lnTo>
                    <a:pt x="287" y="308"/>
                  </a:lnTo>
                  <a:lnTo>
                    <a:pt x="290" y="310"/>
                  </a:lnTo>
                  <a:lnTo>
                    <a:pt x="320" y="315"/>
                  </a:lnTo>
                  <a:lnTo>
                    <a:pt x="342" y="314"/>
                  </a:lnTo>
                  <a:lnTo>
                    <a:pt x="357" y="308"/>
                  </a:lnTo>
                  <a:lnTo>
                    <a:pt x="367" y="299"/>
                  </a:lnTo>
                  <a:lnTo>
                    <a:pt x="370" y="286"/>
                  </a:lnTo>
                  <a:lnTo>
                    <a:pt x="369" y="272"/>
                  </a:lnTo>
                  <a:lnTo>
                    <a:pt x="363" y="258"/>
                  </a:lnTo>
                  <a:lnTo>
                    <a:pt x="354" y="246"/>
                  </a:lnTo>
                  <a:lnTo>
                    <a:pt x="156" y="107"/>
                  </a:lnTo>
                  <a:lnTo>
                    <a:pt x="136" y="93"/>
                  </a:lnTo>
                  <a:lnTo>
                    <a:pt x="125" y="82"/>
                  </a:lnTo>
                  <a:lnTo>
                    <a:pt x="120" y="74"/>
                  </a:lnTo>
                  <a:lnTo>
                    <a:pt x="120" y="69"/>
                  </a:lnTo>
                  <a:lnTo>
                    <a:pt x="123" y="66"/>
                  </a:lnTo>
                  <a:lnTo>
                    <a:pt x="126" y="63"/>
                  </a:lnTo>
                  <a:lnTo>
                    <a:pt x="131" y="62"/>
                  </a:lnTo>
                  <a:lnTo>
                    <a:pt x="132" y="62"/>
                  </a:lnTo>
                  <a:lnTo>
                    <a:pt x="369" y="227"/>
                  </a:lnTo>
                  <a:lnTo>
                    <a:pt x="378" y="241"/>
                  </a:lnTo>
                  <a:lnTo>
                    <a:pt x="386" y="255"/>
                  </a:lnTo>
                  <a:lnTo>
                    <a:pt x="395" y="269"/>
                  </a:lnTo>
                  <a:lnTo>
                    <a:pt x="399" y="282"/>
                  </a:lnTo>
                  <a:lnTo>
                    <a:pt x="399" y="296"/>
                  </a:lnTo>
                  <a:lnTo>
                    <a:pt x="396" y="309"/>
                  </a:lnTo>
                  <a:lnTo>
                    <a:pt x="385" y="322"/>
                  </a:lnTo>
                  <a:lnTo>
                    <a:pt x="367" y="333"/>
                  </a:lnTo>
                  <a:lnTo>
                    <a:pt x="358" y="337"/>
                  </a:lnTo>
                  <a:lnTo>
                    <a:pt x="347" y="339"/>
                  </a:lnTo>
                  <a:lnTo>
                    <a:pt x="336" y="340"/>
                  </a:lnTo>
                  <a:lnTo>
                    <a:pt x="323" y="340"/>
                  </a:lnTo>
                  <a:lnTo>
                    <a:pt x="312" y="338"/>
                  </a:lnTo>
                  <a:lnTo>
                    <a:pt x="300" y="335"/>
                  </a:lnTo>
                  <a:lnTo>
                    <a:pt x="291" y="332"/>
                  </a:lnTo>
                  <a:lnTo>
                    <a:pt x="283" y="326"/>
                  </a:lnTo>
                  <a:lnTo>
                    <a:pt x="2" y="95"/>
                  </a:lnTo>
                  <a:lnTo>
                    <a:pt x="2" y="93"/>
                  </a:lnTo>
                  <a:lnTo>
                    <a:pt x="0" y="90"/>
                  </a:lnTo>
                  <a:lnTo>
                    <a:pt x="0" y="85"/>
                  </a:lnTo>
                  <a:lnTo>
                    <a:pt x="2" y="77"/>
                  </a:lnTo>
                  <a:lnTo>
                    <a:pt x="6" y="67"/>
                  </a:lnTo>
                  <a:lnTo>
                    <a:pt x="14" y="53"/>
                  </a:lnTo>
                  <a:lnTo>
                    <a:pt x="28" y="37"/>
                  </a:lnTo>
                  <a:lnTo>
                    <a:pt x="48" y="17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227" name="Group 258"/>
          <p:cNvGrpSpPr>
            <a:grpSpLocks/>
          </p:cNvGrpSpPr>
          <p:nvPr/>
        </p:nvGrpSpPr>
        <p:grpSpPr bwMode="auto">
          <a:xfrm>
            <a:off x="6396038" y="1820863"/>
            <a:ext cx="995362" cy="998537"/>
            <a:chOff x="4094" y="1152"/>
            <a:chExt cx="627" cy="629"/>
          </a:xfrm>
        </p:grpSpPr>
        <p:sp>
          <p:nvSpPr>
            <p:cNvPr id="9307" name="Freeform 218"/>
            <p:cNvSpPr>
              <a:spLocks/>
            </p:cNvSpPr>
            <p:nvPr/>
          </p:nvSpPr>
          <p:spPr bwMode="auto">
            <a:xfrm flipH="1">
              <a:off x="4378" y="1742"/>
              <a:ext cx="5" cy="4"/>
            </a:xfrm>
            <a:custGeom>
              <a:avLst/>
              <a:gdLst>
                <a:gd name="T0" fmla="*/ 0 w 9"/>
                <a:gd name="T1" fmla="*/ 1 h 8"/>
                <a:gd name="T2" fmla="*/ 1 w 9"/>
                <a:gd name="T3" fmla="*/ 1 h 8"/>
                <a:gd name="T4" fmla="*/ 1 w 9"/>
                <a:gd name="T5" fmla="*/ 1 h 8"/>
                <a:gd name="T6" fmla="*/ 1 w 9"/>
                <a:gd name="T7" fmla="*/ 1 h 8"/>
                <a:gd name="T8" fmla="*/ 1 w 9"/>
                <a:gd name="T9" fmla="*/ 0 h 8"/>
                <a:gd name="T10" fmla="*/ 2 w 9"/>
                <a:gd name="T11" fmla="*/ 0 h 8"/>
                <a:gd name="T12" fmla="*/ 2 w 9"/>
                <a:gd name="T13" fmla="*/ 0 h 8"/>
                <a:gd name="T14" fmla="*/ 2 w 9"/>
                <a:gd name="T15" fmla="*/ 0 h 8"/>
                <a:gd name="T16" fmla="*/ 2 w 9"/>
                <a:gd name="T17" fmla="*/ 0 h 8"/>
                <a:gd name="T18" fmla="*/ 1 w 9"/>
                <a:gd name="T19" fmla="*/ 1 h 8"/>
                <a:gd name="T20" fmla="*/ 1 w 9"/>
                <a:gd name="T21" fmla="*/ 1 h 8"/>
                <a:gd name="T22" fmla="*/ 1 w 9"/>
                <a:gd name="T23" fmla="*/ 1 h 8"/>
                <a:gd name="T24" fmla="*/ 0 w 9"/>
                <a:gd name="T25" fmla="*/ 1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2" y="5"/>
                  </a:lnTo>
                  <a:lnTo>
                    <a:pt x="5" y="3"/>
                  </a:lnTo>
                  <a:lnTo>
                    <a:pt x="6" y="2"/>
                  </a:lnTo>
                  <a:lnTo>
                    <a:pt x="8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5" y="3"/>
                  </a:lnTo>
                  <a:lnTo>
                    <a:pt x="2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08" name="Freeform 220"/>
            <p:cNvSpPr>
              <a:spLocks/>
            </p:cNvSpPr>
            <p:nvPr/>
          </p:nvSpPr>
          <p:spPr bwMode="auto">
            <a:xfrm flipH="1">
              <a:off x="4094" y="1152"/>
              <a:ext cx="627" cy="629"/>
            </a:xfrm>
            <a:custGeom>
              <a:avLst/>
              <a:gdLst>
                <a:gd name="T0" fmla="*/ 136 w 1252"/>
                <a:gd name="T1" fmla="*/ 27 h 1259"/>
                <a:gd name="T2" fmla="*/ 134 w 1252"/>
                <a:gd name="T3" fmla="*/ 29 h 1259"/>
                <a:gd name="T4" fmla="*/ 131 w 1252"/>
                <a:gd name="T5" fmla="*/ 30 h 1259"/>
                <a:gd name="T6" fmla="*/ 127 w 1252"/>
                <a:gd name="T7" fmla="*/ 31 h 1259"/>
                <a:gd name="T8" fmla="*/ 123 w 1252"/>
                <a:gd name="T9" fmla="*/ 33 h 1259"/>
                <a:gd name="T10" fmla="*/ 119 w 1252"/>
                <a:gd name="T11" fmla="*/ 35 h 1259"/>
                <a:gd name="T12" fmla="*/ 122 w 1252"/>
                <a:gd name="T13" fmla="*/ 35 h 1259"/>
                <a:gd name="T14" fmla="*/ 131 w 1252"/>
                <a:gd name="T15" fmla="*/ 36 h 1259"/>
                <a:gd name="T16" fmla="*/ 141 w 1252"/>
                <a:gd name="T17" fmla="*/ 36 h 1259"/>
                <a:gd name="T18" fmla="*/ 151 w 1252"/>
                <a:gd name="T19" fmla="*/ 37 h 1259"/>
                <a:gd name="T20" fmla="*/ 157 w 1252"/>
                <a:gd name="T21" fmla="*/ 38 h 1259"/>
                <a:gd name="T22" fmla="*/ 97 w 1252"/>
                <a:gd name="T23" fmla="*/ 56 h 1259"/>
                <a:gd name="T24" fmla="*/ 96 w 1252"/>
                <a:gd name="T25" fmla="*/ 64 h 1259"/>
                <a:gd name="T26" fmla="*/ 145 w 1252"/>
                <a:gd name="T27" fmla="*/ 79 h 1259"/>
                <a:gd name="T28" fmla="*/ 142 w 1252"/>
                <a:gd name="T29" fmla="*/ 94 h 1259"/>
                <a:gd name="T30" fmla="*/ 139 w 1252"/>
                <a:gd name="T31" fmla="*/ 108 h 1259"/>
                <a:gd name="T32" fmla="*/ 138 w 1252"/>
                <a:gd name="T33" fmla="*/ 110 h 1259"/>
                <a:gd name="T34" fmla="*/ 94 w 1252"/>
                <a:gd name="T35" fmla="*/ 88 h 1259"/>
                <a:gd name="T36" fmla="*/ 92 w 1252"/>
                <a:gd name="T37" fmla="*/ 113 h 1259"/>
                <a:gd name="T38" fmla="*/ 89 w 1252"/>
                <a:gd name="T39" fmla="*/ 143 h 1259"/>
                <a:gd name="T40" fmla="*/ 87 w 1252"/>
                <a:gd name="T41" fmla="*/ 152 h 1259"/>
                <a:gd name="T42" fmla="*/ 84 w 1252"/>
                <a:gd name="T43" fmla="*/ 154 h 1259"/>
                <a:gd name="T44" fmla="*/ 80 w 1252"/>
                <a:gd name="T45" fmla="*/ 156 h 1259"/>
                <a:gd name="T46" fmla="*/ 68 w 1252"/>
                <a:gd name="T47" fmla="*/ 153 h 1259"/>
                <a:gd name="T48" fmla="*/ 64 w 1252"/>
                <a:gd name="T49" fmla="*/ 127 h 1259"/>
                <a:gd name="T50" fmla="*/ 61 w 1252"/>
                <a:gd name="T51" fmla="*/ 99 h 1259"/>
                <a:gd name="T52" fmla="*/ 28 w 1252"/>
                <a:gd name="T53" fmla="*/ 138 h 1259"/>
                <a:gd name="T54" fmla="*/ 26 w 1252"/>
                <a:gd name="T55" fmla="*/ 140 h 1259"/>
                <a:gd name="T56" fmla="*/ 24 w 1252"/>
                <a:gd name="T57" fmla="*/ 143 h 1259"/>
                <a:gd name="T58" fmla="*/ 57 w 1252"/>
                <a:gd name="T59" fmla="*/ 70 h 1259"/>
                <a:gd name="T60" fmla="*/ 57 w 1252"/>
                <a:gd name="T61" fmla="*/ 65 h 1259"/>
                <a:gd name="T62" fmla="*/ 11 w 1252"/>
                <a:gd name="T63" fmla="*/ 95 h 1259"/>
                <a:gd name="T64" fmla="*/ 5 w 1252"/>
                <a:gd name="T65" fmla="*/ 78 h 1259"/>
                <a:gd name="T66" fmla="*/ 1 w 1252"/>
                <a:gd name="T67" fmla="*/ 61 h 1259"/>
                <a:gd name="T68" fmla="*/ 3 w 1252"/>
                <a:gd name="T69" fmla="*/ 58 h 1259"/>
                <a:gd name="T70" fmla="*/ 13 w 1252"/>
                <a:gd name="T71" fmla="*/ 55 h 1259"/>
                <a:gd name="T72" fmla="*/ 22 w 1252"/>
                <a:gd name="T73" fmla="*/ 52 h 1259"/>
                <a:gd name="T74" fmla="*/ 19 w 1252"/>
                <a:gd name="T75" fmla="*/ 51 h 1259"/>
                <a:gd name="T76" fmla="*/ 16 w 1252"/>
                <a:gd name="T77" fmla="*/ 51 h 1259"/>
                <a:gd name="T78" fmla="*/ 14 w 1252"/>
                <a:gd name="T79" fmla="*/ 42 h 1259"/>
                <a:gd name="T80" fmla="*/ 15 w 1252"/>
                <a:gd name="T81" fmla="*/ 23 h 1259"/>
                <a:gd name="T82" fmla="*/ 52 w 1252"/>
                <a:gd name="T83" fmla="*/ 24 h 1259"/>
                <a:gd name="T84" fmla="*/ 51 w 1252"/>
                <a:gd name="T85" fmla="*/ 20 h 1259"/>
                <a:gd name="T86" fmla="*/ 55 w 1252"/>
                <a:gd name="T87" fmla="*/ 19 h 1259"/>
                <a:gd name="T88" fmla="*/ 60 w 1252"/>
                <a:gd name="T89" fmla="*/ 17 h 1259"/>
                <a:gd name="T90" fmla="*/ 67 w 1252"/>
                <a:gd name="T91" fmla="*/ 15 h 1259"/>
                <a:gd name="T92" fmla="*/ 72 w 1252"/>
                <a:gd name="T93" fmla="*/ 14 h 1259"/>
                <a:gd name="T94" fmla="*/ 74 w 1252"/>
                <a:gd name="T95" fmla="*/ 13 h 1259"/>
                <a:gd name="T96" fmla="*/ 100 w 1252"/>
                <a:gd name="T97" fmla="*/ 17 h 1259"/>
                <a:gd name="T98" fmla="*/ 101 w 1252"/>
                <a:gd name="T99" fmla="*/ 19 h 1259"/>
                <a:gd name="T100" fmla="*/ 103 w 1252"/>
                <a:gd name="T101" fmla="*/ 20 h 1259"/>
                <a:gd name="T102" fmla="*/ 106 w 1252"/>
                <a:gd name="T103" fmla="*/ 18 h 1259"/>
                <a:gd name="T104" fmla="*/ 112 w 1252"/>
                <a:gd name="T105" fmla="*/ 14 h 1259"/>
                <a:gd name="T106" fmla="*/ 121 w 1252"/>
                <a:gd name="T107" fmla="*/ 8 h 1259"/>
                <a:gd name="T108" fmla="*/ 129 w 1252"/>
                <a:gd name="T109" fmla="*/ 3 h 1259"/>
                <a:gd name="T110" fmla="*/ 134 w 1252"/>
                <a:gd name="T111" fmla="*/ 0 h 125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252" h="1259">
                  <a:moveTo>
                    <a:pt x="1070" y="0"/>
                  </a:moveTo>
                  <a:lnTo>
                    <a:pt x="1078" y="208"/>
                  </a:lnTo>
                  <a:lnTo>
                    <a:pt x="1081" y="218"/>
                  </a:lnTo>
                  <a:lnTo>
                    <a:pt x="1080" y="226"/>
                  </a:lnTo>
                  <a:lnTo>
                    <a:pt x="1074" y="231"/>
                  </a:lnTo>
                  <a:lnTo>
                    <a:pt x="1067" y="233"/>
                  </a:lnTo>
                  <a:lnTo>
                    <a:pt x="1058" y="235"/>
                  </a:lnTo>
                  <a:lnTo>
                    <a:pt x="1048" y="238"/>
                  </a:lnTo>
                  <a:lnTo>
                    <a:pt x="1040" y="241"/>
                  </a:lnTo>
                  <a:lnTo>
                    <a:pt x="1034" y="246"/>
                  </a:lnTo>
                  <a:lnTo>
                    <a:pt x="1023" y="249"/>
                  </a:lnTo>
                  <a:lnTo>
                    <a:pt x="1012" y="253"/>
                  </a:lnTo>
                  <a:lnTo>
                    <a:pt x="1001" y="257"/>
                  </a:lnTo>
                  <a:lnTo>
                    <a:pt x="991" y="262"/>
                  </a:lnTo>
                  <a:lnTo>
                    <a:pt x="979" y="267"/>
                  </a:lnTo>
                  <a:lnTo>
                    <a:pt x="969" y="271"/>
                  </a:lnTo>
                  <a:lnTo>
                    <a:pt x="957" y="276"/>
                  </a:lnTo>
                  <a:lnTo>
                    <a:pt x="947" y="280"/>
                  </a:lnTo>
                  <a:lnTo>
                    <a:pt x="951" y="280"/>
                  </a:lnTo>
                  <a:lnTo>
                    <a:pt x="960" y="282"/>
                  </a:lnTo>
                  <a:lnTo>
                    <a:pt x="975" y="283"/>
                  </a:lnTo>
                  <a:lnTo>
                    <a:pt x="994" y="284"/>
                  </a:lnTo>
                  <a:lnTo>
                    <a:pt x="1017" y="286"/>
                  </a:lnTo>
                  <a:lnTo>
                    <a:pt x="1043" y="288"/>
                  </a:lnTo>
                  <a:lnTo>
                    <a:pt x="1070" y="290"/>
                  </a:lnTo>
                  <a:lnTo>
                    <a:pt x="1098" y="292"/>
                  </a:lnTo>
                  <a:lnTo>
                    <a:pt x="1127" y="295"/>
                  </a:lnTo>
                  <a:lnTo>
                    <a:pt x="1155" y="298"/>
                  </a:lnTo>
                  <a:lnTo>
                    <a:pt x="1180" y="300"/>
                  </a:lnTo>
                  <a:lnTo>
                    <a:pt x="1203" y="302"/>
                  </a:lnTo>
                  <a:lnTo>
                    <a:pt x="1222" y="303"/>
                  </a:lnTo>
                  <a:lnTo>
                    <a:pt x="1239" y="306"/>
                  </a:lnTo>
                  <a:lnTo>
                    <a:pt x="1249" y="307"/>
                  </a:lnTo>
                  <a:lnTo>
                    <a:pt x="1252" y="308"/>
                  </a:lnTo>
                  <a:lnTo>
                    <a:pt x="1235" y="535"/>
                  </a:lnTo>
                  <a:lnTo>
                    <a:pt x="774" y="451"/>
                  </a:lnTo>
                  <a:lnTo>
                    <a:pt x="772" y="472"/>
                  </a:lnTo>
                  <a:lnTo>
                    <a:pt x="769" y="494"/>
                  </a:lnTo>
                  <a:lnTo>
                    <a:pt x="766" y="513"/>
                  </a:lnTo>
                  <a:lnTo>
                    <a:pt x="767" y="533"/>
                  </a:lnTo>
                  <a:lnTo>
                    <a:pt x="1158" y="623"/>
                  </a:lnTo>
                  <a:lnTo>
                    <a:pt x="1153" y="639"/>
                  </a:lnTo>
                  <a:lnTo>
                    <a:pt x="1148" y="670"/>
                  </a:lnTo>
                  <a:lnTo>
                    <a:pt x="1138" y="710"/>
                  </a:lnTo>
                  <a:lnTo>
                    <a:pt x="1130" y="755"/>
                  </a:lnTo>
                  <a:lnTo>
                    <a:pt x="1121" y="800"/>
                  </a:lnTo>
                  <a:lnTo>
                    <a:pt x="1114" y="837"/>
                  </a:lnTo>
                  <a:lnTo>
                    <a:pt x="1110" y="864"/>
                  </a:lnTo>
                  <a:lnTo>
                    <a:pt x="1107" y="874"/>
                  </a:lnTo>
                  <a:lnTo>
                    <a:pt x="1105" y="877"/>
                  </a:lnTo>
                  <a:lnTo>
                    <a:pt x="1102" y="881"/>
                  </a:lnTo>
                  <a:lnTo>
                    <a:pt x="1098" y="885"/>
                  </a:lnTo>
                  <a:lnTo>
                    <a:pt x="1095" y="889"/>
                  </a:lnTo>
                  <a:lnTo>
                    <a:pt x="751" y="708"/>
                  </a:lnTo>
                  <a:lnTo>
                    <a:pt x="744" y="759"/>
                  </a:lnTo>
                  <a:lnTo>
                    <a:pt x="736" y="828"/>
                  </a:lnTo>
                  <a:lnTo>
                    <a:pt x="728" y="910"/>
                  </a:lnTo>
                  <a:lnTo>
                    <a:pt x="721" y="995"/>
                  </a:lnTo>
                  <a:lnTo>
                    <a:pt x="714" y="1076"/>
                  </a:lnTo>
                  <a:lnTo>
                    <a:pt x="709" y="1144"/>
                  </a:lnTo>
                  <a:lnTo>
                    <a:pt x="705" y="1190"/>
                  </a:lnTo>
                  <a:lnTo>
                    <a:pt x="704" y="1207"/>
                  </a:lnTo>
                  <a:lnTo>
                    <a:pt x="695" y="1216"/>
                  </a:lnTo>
                  <a:lnTo>
                    <a:pt x="686" y="1224"/>
                  </a:lnTo>
                  <a:lnTo>
                    <a:pt x="675" y="1231"/>
                  </a:lnTo>
                  <a:lnTo>
                    <a:pt x="665" y="1238"/>
                  </a:lnTo>
                  <a:lnTo>
                    <a:pt x="654" y="1244"/>
                  </a:lnTo>
                  <a:lnTo>
                    <a:pt x="644" y="1249"/>
                  </a:lnTo>
                  <a:lnTo>
                    <a:pt x="633" y="1254"/>
                  </a:lnTo>
                  <a:lnTo>
                    <a:pt x="622" y="1259"/>
                  </a:lnTo>
                  <a:lnTo>
                    <a:pt x="539" y="1251"/>
                  </a:lnTo>
                  <a:lnTo>
                    <a:pt x="537" y="1231"/>
                  </a:lnTo>
                  <a:lnTo>
                    <a:pt x="530" y="1178"/>
                  </a:lnTo>
                  <a:lnTo>
                    <a:pt x="521" y="1103"/>
                  </a:lnTo>
                  <a:lnTo>
                    <a:pt x="510" y="1018"/>
                  </a:lnTo>
                  <a:lnTo>
                    <a:pt x="499" y="932"/>
                  </a:lnTo>
                  <a:lnTo>
                    <a:pt x="490" y="854"/>
                  </a:lnTo>
                  <a:lnTo>
                    <a:pt x="482" y="799"/>
                  </a:lnTo>
                  <a:lnTo>
                    <a:pt x="477" y="775"/>
                  </a:lnTo>
                  <a:lnTo>
                    <a:pt x="229" y="1104"/>
                  </a:lnTo>
                  <a:lnTo>
                    <a:pt x="222" y="1109"/>
                  </a:lnTo>
                  <a:lnTo>
                    <a:pt x="218" y="1115"/>
                  </a:lnTo>
                  <a:lnTo>
                    <a:pt x="212" y="1121"/>
                  </a:lnTo>
                  <a:lnTo>
                    <a:pt x="207" y="1127"/>
                  </a:lnTo>
                  <a:lnTo>
                    <a:pt x="203" y="1133"/>
                  </a:lnTo>
                  <a:lnTo>
                    <a:pt x="197" y="1139"/>
                  </a:lnTo>
                  <a:lnTo>
                    <a:pt x="192" y="1144"/>
                  </a:lnTo>
                  <a:lnTo>
                    <a:pt x="185" y="1146"/>
                  </a:lnTo>
                  <a:lnTo>
                    <a:pt x="99" y="861"/>
                  </a:lnTo>
                  <a:lnTo>
                    <a:pt x="456" y="567"/>
                  </a:lnTo>
                  <a:lnTo>
                    <a:pt x="455" y="551"/>
                  </a:lnTo>
                  <a:lnTo>
                    <a:pt x="453" y="536"/>
                  </a:lnTo>
                  <a:lnTo>
                    <a:pt x="449" y="521"/>
                  </a:lnTo>
                  <a:lnTo>
                    <a:pt x="446" y="506"/>
                  </a:lnTo>
                  <a:lnTo>
                    <a:pt x="91" y="779"/>
                  </a:lnTo>
                  <a:lnTo>
                    <a:pt x="81" y="766"/>
                  </a:lnTo>
                  <a:lnTo>
                    <a:pt x="68" y="731"/>
                  </a:lnTo>
                  <a:lnTo>
                    <a:pt x="53" y="683"/>
                  </a:lnTo>
                  <a:lnTo>
                    <a:pt x="37" y="627"/>
                  </a:lnTo>
                  <a:lnTo>
                    <a:pt x="23" y="572"/>
                  </a:lnTo>
                  <a:lnTo>
                    <a:pt x="12" y="524"/>
                  </a:lnTo>
                  <a:lnTo>
                    <a:pt x="3" y="489"/>
                  </a:lnTo>
                  <a:lnTo>
                    <a:pt x="0" y="476"/>
                  </a:lnTo>
                  <a:lnTo>
                    <a:pt x="3" y="472"/>
                  </a:lnTo>
                  <a:lnTo>
                    <a:pt x="18" y="466"/>
                  </a:lnTo>
                  <a:lnTo>
                    <a:pt x="40" y="458"/>
                  </a:lnTo>
                  <a:lnTo>
                    <a:pt x="68" y="450"/>
                  </a:lnTo>
                  <a:lnTo>
                    <a:pt x="97" y="442"/>
                  </a:lnTo>
                  <a:lnTo>
                    <a:pt x="127" y="433"/>
                  </a:lnTo>
                  <a:lnTo>
                    <a:pt x="154" y="424"/>
                  </a:lnTo>
                  <a:lnTo>
                    <a:pt x="176" y="418"/>
                  </a:lnTo>
                  <a:lnTo>
                    <a:pt x="167" y="415"/>
                  </a:lnTo>
                  <a:lnTo>
                    <a:pt x="159" y="414"/>
                  </a:lnTo>
                  <a:lnTo>
                    <a:pt x="150" y="414"/>
                  </a:lnTo>
                  <a:lnTo>
                    <a:pt x="141" y="414"/>
                  </a:lnTo>
                  <a:lnTo>
                    <a:pt x="132" y="413"/>
                  </a:lnTo>
                  <a:lnTo>
                    <a:pt x="124" y="412"/>
                  </a:lnTo>
                  <a:lnTo>
                    <a:pt x="118" y="408"/>
                  </a:lnTo>
                  <a:lnTo>
                    <a:pt x="112" y="404"/>
                  </a:lnTo>
                  <a:lnTo>
                    <a:pt x="112" y="343"/>
                  </a:lnTo>
                  <a:lnTo>
                    <a:pt x="113" y="272"/>
                  </a:lnTo>
                  <a:lnTo>
                    <a:pt x="114" y="215"/>
                  </a:lnTo>
                  <a:lnTo>
                    <a:pt x="114" y="190"/>
                  </a:lnTo>
                  <a:lnTo>
                    <a:pt x="414" y="222"/>
                  </a:lnTo>
                  <a:lnTo>
                    <a:pt x="416" y="208"/>
                  </a:lnTo>
                  <a:lnTo>
                    <a:pt x="415" y="195"/>
                  </a:lnTo>
                  <a:lnTo>
                    <a:pt x="410" y="181"/>
                  </a:lnTo>
                  <a:lnTo>
                    <a:pt x="406" y="169"/>
                  </a:lnTo>
                  <a:lnTo>
                    <a:pt x="407" y="165"/>
                  </a:lnTo>
                  <a:lnTo>
                    <a:pt x="412" y="162"/>
                  </a:lnTo>
                  <a:lnTo>
                    <a:pt x="422" y="158"/>
                  </a:lnTo>
                  <a:lnTo>
                    <a:pt x="433" y="154"/>
                  </a:lnTo>
                  <a:lnTo>
                    <a:pt x="447" y="149"/>
                  </a:lnTo>
                  <a:lnTo>
                    <a:pt x="463" y="143"/>
                  </a:lnTo>
                  <a:lnTo>
                    <a:pt x="479" y="139"/>
                  </a:lnTo>
                  <a:lnTo>
                    <a:pt x="497" y="134"/>
                  </a:lnTo>
                  <a:lnTo>
                    <a:pt x="514" y="129"/>
                  </a:lnTo>
                  <a:lnTo>
                    <a:pt x="531" y="125"/>
                  </a:lnTo>
                  <a:lnTo>
                    <a:pt x="546" y="121"/>
                  </a:lnTo>
                  <a:lnTo>
                    <a:pt x="561" y="118"/>
                  </a:lnTo>
                  <a:lnTo>
                    <a:pt x="573" y="116"/>
                  </a:lnTo>
                  <a:lnTo>
                    <a:pt x="582" y="113"/>
                  </a:lnTo>
                  <a:lnTo>
                    <a:pt x="588" y="111"/>
                  </a:lnTo>
                  <a:lnTo>
                    <a:pt x="590" y="111"/>
                  </a:lnTo>
                  <a:lnTo>
                    <a:pt x="780" y="140"/>
                  </a:lnTo>
                  <a:lnTo>
                    <a:pt x="787" y="137"/>
                  </a:lnTo>
                  <a:lnTo>
                    <a:pt x="793" y="139"/>
                  </a:lnTo>
                  <a:lnTo>
                    <a:pt x="797" y="142"/>
                  </a:lnTo>
                  <a:lnTo>
                    <a:pt x="801" y="147"/>
                  </a:lnTo>
                  <a:lnTo>
                    <a:pt x="803" y="152"/>
                  </a:lnTo>
                  <a:lnTo>
                    <a:pt x="807" y="157"/>
                  </a:lnTo>
                  <a:lnTo>
                    <a:pt x="811" y="163"/>
                  </a:lnTo>
                  <a:lnTo>
                    <a:pt x="817" y="166"/>
                  </a:lnTo>
                  <a:lnTo>
                    <a:pt x="819" y="164"/>
                  </a:lnTo>
                  <a:lnTo>
                    <a:pt x="827" y="159"/>
                  </a:lnTo>
                  <a:lnTo>
                    <a:pt x="840" y="151"/>
                  </a:lnTo>
                  <a:lnTo>
                    <a:pt x="856" y="140"/>
                  </a:lnTo>
                  <a:lnTo>
                    <a:pt x="875" y="127"/>
                  </a:lnTo>
                  <a:lnTo>
                    <a:pt x="895" y="113"/>
                  </a:lnTo>
                  <a:lnTo>
                    <a:pt x="918" y="98"/>
                  </a:lnTo>
                  <a:lnTo>
                    <a:pt x="941" y="82"/>
                  </a:lnTo>
                  <a:lnTo>
                    <a:pt x="964" y="67"/>
                  </a:lnTo>
                  <a:lnTo>
                    <a:pt x="987" y="52"/>
                  </a:lnTo>
                  <a:lnTo>
                    <a:pt x="1009" y="38"/>
                  </a:lnTo>
                  <a:lnTo>
                    <a:pt x="1029" y="26"/>
                  </a:lnTo>
                  <a:lnTo>
                    <a:pt x="1045" y="15"/>
                  </a:lnTo>
                  <a:lnTo>
                    <a:pt x="1058" y="7"/>
                  </a:lnTo>
                  <a:lnTo>
                    <a:pt x="1067" y="1"/>
                  </a:lnTo>
                  <a:lnTo>
                    <a:pt x="10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09" name="Freeform 221"/>
            <p:cNvSpPr>
              <a:spLocks/>
            </p:cNvSpPr>
            <p:nvPr/>
          </p:nvSpPr>
          <p:spPr bwMode="auto">
            <a:xfrm flipH="1">
              <a:off x="4190" y="1167"/>
              <a:ext cx="133" cy="123"/>
            </a:xfrm>
            <a:custGeom>
              <a:avLst/>
              <a:gdLst>
                <a:gd name="T0" fmla="*/ 34 w 265"/>
                <a:gd name="T1" fmla="*/ 24 h 246"/>
                <a:gd name="T2" fmla="*/ 15 w 265"/>
                <a:gd name="T3" fmla="*/ 31 h 246"/>
                <a:gd name="T4" fmla="*/ 0 w 265"/>
                <a:gd name="T5" fmla="*/ 30 h 246"/>
                <a:gd name="T6" fmla="*/ 1 w 265"/>
                <a:gd name="T7" fmla="*/ 22 h 246"/>
                <a:gd name="T8" fmla="*/ 3 w 265"/>
                <a:gd name="T9" fmla="*/ 20 h 246"/>
                <a:gd name="T10" fmla="*/ 5 w 265"/>
                <a:gd name="T11" fmla="*/ 19 h 246"/>
                <a:gd name="T12" fmla="*/ 7 w 265"/>
                <a:gd name="T13" fmla="*/ 18 h 246"/>
                <a:gd name="T14" fmla="*/ 9 w 265"/>
                <a:gd name="T15" fmla="*/ 16 h 246"/>
                <a:gd name="T16" fmla="*/ 11 w 265"/>
                <a:gd name="T17" fmla="*/ 15 h 246"/>
                <a:gd name="T18" fmla="*/ 13 w 265"/>
                <a:gd name="T19" fmla="*/ 14 h 246"/>
                <a:gd name="T20" fmla="*/ 15 w 265"/>
                <a:gd name="T21" fmla="*/ 12 h 246"/>
                <a:gd name="T22" fmla="*/ 17 w 265"/>
                <a:gd name="T23" fmla="*/ 11 h 246"/>
                <a:gd name="T24" fmla="*/ 19 w 265"/>
                <a:gd name="T25" fmla="*/ 10 h 246"/>
                <a:gd name="T26" fmla="*/ 21 w 265"/>
                <a:gd name="T27" fmla="*/ 8 h 246"/>
                <a:gd name="T28" fmla="*/ 23 w 265"/>
                <a:gd name="T29" fmla="*/ 7 h 246"/>
                <a:gd name="T30" fmla="*/ 25 w 265"/>
                <a:gd name="T31" fmla="*/ 6 h 246"/>
                <a:gd name="T32" fmla="*/ 27 w 265"/>
                <a:gd name="T33" fmla="*/ 4 h 246"/>
                <a:gd name="T34" fmla="*/ 29 w 265"/>
                <a:gd name="T35" fmla="*/ 3 h 246"/>
                <a:gd name="T36" fmla="*/ 31 w 265"/>
                <a:gd name="T37" fmla="*/ 2 h 246"/>
                <a:gd name="T38" fmla="*/ 33 w 265"/>
                <a:gd name="T39" fmla="*/ 0 h 246"/>
                <a:gd name="T40" fmla="*/ 33 w 265"/>
                <a:gd name="T41" fmla="*/ 6 h 246"/>
                <a:gd name="T42" fmla="*/ 33 w 265"/>
                <a:gd name="T43" fmla="*/ 12 h 246"/>
                <a:gd name="T44" fmla="*/ 33 w 265"/>
                <a:gd name="T45" fmla="*/ 18 h 246"/>
                <a:gd name="T46" fmla="*/ 34 w 265"/>
                <a:gd name="T47" fmla="*/ 24 h 24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65" h="246">
                  <a:moveTo>
                    <a:pt x="265" y="185"/>
                  </a:moveTo>
                  <a:lnTo>
                    <a:pt x="114" y="246"/>
                  </a:lnTo>
                  <a:lnTo>
                    <a:pt x="0" y="237"/>
                  </a:lnTo>
                  <a:lnTo>
                    <a:pt x="2" y="171"/>
                  </a:lnTo>
                  <a:lnTo>
                    <a:pt x="18" y="159"/>
                  </a:lnTo>
                  <a:lnTo>
                    <a:pt x="33" y="149"/>
                  </a:lnTo>
                  <a:lnTo>
                    <a:pt x="50" y="137"/>
                  </a:lnTo>
                  <a:lnTo>
                    <a:pt x="66" y="127"/>
                  </a:lnTo>
                  <a:lnTo>
                    <a:pt x="82" y="116"/>
                  </a:lnTo>
                  <a:lnTo>
                    <a:pt x="98" y="105"/>
                  </a:lnTo>
                  <a:lnTo>
                    <a:pt x="113" y="95"/>
                  </a:lnTo>
                  <a:lnTo>
                    <a:pt x="129" y="83"/>
                  </a:lnTo>
                  <a:lnTo>
                    <a:pt x="145" y="73"/>
                  </a:lnTo>
                  <a:lnTo>
                    <a:pt x="161" y="63"/>
                  </a:lnTo>
                  <a:lnTo>
                    <a:pt x="177" y="52"/>
                  </a:lnTo>
                  <a:lnTo>
                    <a:pt x="194" y="42"/>
                  </a:lnTo>
                  <a:lnTo>
                    <a:pt x="210" y="31"/>
                  </a:lnTo>
                  <a:lnTo>
                    <a:pt x="226" y="21"/>
                  </a:lnTo>
                  <a:lnTo>
                    <a:pt x="242" y="11"/>
                  </a:lnTo>
                  <a:lnTo>
                    <a:pt x="258" y="0"/>
                  </a:lnTo>
                  <a:lnTo>
                    <a:pt x="262" y="45"/>
                  </a:lnTo>
                  <a:lnTo>
                    <a:pt x="263" y="91"/>
                  </a:lnTo>
                  <a:lnTo>
                    <a:pt x="263" y="139"/>
                  </a:lnTo>
                  <a:lnTo>
                    <a:pt x="265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10" name="Freeform 222"/>
            <p:cNvSpPr>
              <a:spLocks/>
            </p:cNvSpPr>
            <p:nvPr/>
          </p:nvSpPr>
          <p:spPr bwMode="auto">
            <a:xfrm flipH="1">
              <a:off x="4206" y="1215"/>
              <a:ext cx="99" cy="52"/>
            </a:xfrm>
            <a:custGeom>
              <a:avLst/>
              <a:gdLst>
                <a:gd name="T0" fmla="*/ 25 w 198"/>
                <a:gd name="T1" fmla="*/ 1 h 104"/>
                <a:gd name="T2" fmla="*/ 25 w 198"/>
                <a:gd name="T3" fmla="*/ 3 h 104"/>
                <a:gd name="T4" fmla="*/ 24 w 198"/>
                <a:gd name="T5" fmla="*/ 4 h 104"/>
                <a:gd name="T6" fmla="*/ 24 w 198"/>
                <a:gd name="T7" fmla="*/ 5 h 104"/>
                <a:gd name="T8" fmla="*/ 23 w 198"/>
                <a:gd name="T9" fmla="*/ 6 h 104"/>
                <a:gd name="T10" fmla="*/ 22 w 198"/>
                <a:gd name="T11" fmla="*/ 7 h 104"/>
                <a:gd name="T12" fmla="*/ 21 w 198"/>
                <a:gd name="T13" fmla="*/ 8 h 104"/>
                <a:gd name="T14" fmla="*/ 20 w 198"/>
                <a:gd name="T15" fmla="*/ 8 h 104"/>
                <a:gd name="T16" fmla="*/ 19 w 198"/>
                <a:gd name="T17" fmla="*/ 10 h 104"/>
                <a:gd name="T18" fmla="*/ 19 w 198"/>
                <a:gd name="T19" fmla="*/ 10 h 104"/>
                <a:gd name="T20" fmla="*/ 18 w 198"/>
                <a:gd name="T21" fmla="*/ 10 h 104"/>
                <a:gd name="T22" fmla="*/ 18 w 198"/>
                <a:gd name="T23" fmla="*/ 9 h 104"/>
                <a:gd name="T24" fmla="*/ 18 w 198"/>
                <a:gd name="T25" fmla="*/ 8 h 104"/>
                <a:gd name="T26" fmla="*/ 18 w 198"/>
                <a:gd name="T27" fmla="*/ 8 h 104"/>
                <a:gd name="T28" fmla="*/ 19 w 198"/>
                <a:gd name="T29" fmla="*/ 7 h 104"/>
                <a:gd name="T30" fmla="*/ 19 w 198"/>
                <a:gd name="T31" fmla="*/ 6 h 104"/>
                <a:gd name="T32" fmla="*/ 20 w 198"/>
                <a:gd name="T33" fmla="*/ 6 h 104"/>
                <a:gd name="T34" fmla="*/ 17 w 198"/>
                <a:gd name="T35" fmla="*/ 6 h 104"/>
                <a:gd name="T36" fmla="*/ 15 w 198"/>
                <a:gd name="T37" fmla="*/ 7 h 104"/>
                <a:gd name="T38" fmla="*/ 12 w 198"/>
                <a:gd name="T39" fmla="*/ 8 h 104"/>
                <a:gd name="T40" fmla="*/ 10 w 198"/>
                <a:gd name="T41" fmla="*/ 10 h 104"/>
                <a:gd name="T42" fmla="*/ 8 w 198"/>
                <a:gd name="T43" fmla="*/ 11 h 104"/>
                <a:gd name="T44" fmla="*/ 6 w 198"/>
                <a:gd name="T45" fmla="*/ 13 h 104"/>
                <a:gd name="T46" fmla="*/ 3 w 198"/>
                <a:gd name="T47" fmla="*/ 13 h 104"/>
                <a:gd name="T48" fmla="*/ 0 w 198"/>
                <a:gd name="T49" fmla="*/ 13 h 104"/>
                <a:gd name="T50" fmla="*/ 1 w 198"/>
                <a:gd name="T51" fmla="*/ 12 h 104"/>
                <a:gd name="T52" fmla="*/ 1 w 198"/>
                <a:gd name="T53" fmla="*/ 12 h 104"/>
                <a:gd name="T54" fmla="*/ 2 w 198"/>
                <a:gd name="T55" fmla="*/ 11 h 104"/>
                <a:gd name="T56" fmla="*/ 3 w 198"/>
                <a:gd name="T57" fmla="*/ 11 h 104"/>
                <a:gd name="T58" fmla="*/ 4 w 198"/>
                <a:gd name="T59" fmla="*/ 11 h 104"/>
                <a:gd name="T60" fmla="*/ 5 w 198"/>
                <a:gd name="T61" fmla="*/ 10 h 104"/>
                <a:gd name="T62" fmla="*/ 6 w 198"/>
                <a:gd name="T63" fmla="*/ 10 h 104"/>
                <a:gd name="T64" fmla="*/ 7 w 198"/>
                <a:gd name="T65" fmla="*/ 10 h 104"/>
                <a:gd name="T66" fmla="*/ 8 w 198"/>
                <a:gd name="T67" fmla="*/ 8 h 104"/>
                <a:gd name="T68" fmla="*/ 9 w 198"/>
                <a:gd name="T69" fmla="*/ 8 h 104"/>
                <a:gd name="T70" fmla="*/ 11 w 198"/>
                <a:gd name="T71" fmla="*/ 7 h 104"/>
                <a:gd name="T72" fmla="*/ 12 w 198"/>
                <a:gd name="T73" fmla="*/ 6 h 104"/>
                <a:gd name="T74" fmla="*/ 14 w 198"/>
                <a:gd name="T75" fmla="*/ 5 h 104"/>
                <a:gd name="T76" fmla="*/ 15 w 198"/>
                <a:gd name="T77" fmla="*/ 4 h 104"/>
                <a:gd name="T78" fmla="*/ 16 w 198"/>
                <a:gd name="T79" fmla="*/ 4 h 104"/>
                <a:gd name="T80" fmla="*/ 18 w 198"/>
                <a:gd name="T81" fmla="*/ 3 h 104"/>
                <a:gd name="T82" fmla="*/ 17 w 198"/>
                <a:gd name="T83" fmla="*/ 3 h 104"/>
                <a:gd name="T84" fmla="*/ 16 w 198"/>
                <a:gd name="T85" fmla="*/ 3 h 104"/>
                <a:gd name="T86" fmla="*/ 15 w 198"/>
                <a:gd name="T87" fmla="*/ 3 h 104"/>
                <a:gd name="T88" fmla="*/ 15 w 198"/>
                <a:gd name="T89" fmla="*/ 2 h 104"/>
                <a:gd name="T90" fmla="*/ 15 w 198"/>
                <a:gd name="T91" fmla="*/ 1 h 104"/>
                <a:gd name="T92" fmla="*/ 16 w 198"/>
                <a:gd name="T93" fmla="*/ 1 h 104"/>
                <a:gd name="T94" fmla="*/ 17 w 198"/>
                <a:gd name="T95" fmla="*/ 1 h 104"/>
                <a:gd name="T96" fmla="*/ 19 w 198"/>
                <a:gd name="T97" fmla="*/ 1 h 104"/>
                <a:gd name="T98" fmla="*/ 20 w 198"/>
                <a:gd name="T99" fmla="*/ 1 h 104"/>
                <a:gd name="T100" fmla="*/ 21 w 198"/>
                <a:gd name="T101" fmla="*/ 0 h 104"/>
                <a:gd name="T102" fmla="*/ 23 w 198"/>
                <a:gd name="T103" fmla="*/ 1 h 104"/>
                <a:gd name="T104" fmla="*/ 24 w 198"/>
                <a:gd name="T105" fmla="*/ 1 h 104"/>
                <a:gd name="T106" fmla="*/ 25 w 198"/>
                <a:gd name="T107" fmla="*/ 1 h 10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98" h="104">
                  <a:moveTo>
                    <a:pt x="198" y="7"/>
                  </a:moveTo>
                  <a:lnTo>
                    <a:pt x="197" y="17"/>
                  </a:lnTo>
                  <a:lnTo>
                    <a:pt x="192" y="26"/>
                  </a:lnTo>
                  <a:lnTo>
                    <a:pt x="186" y="36"/>
                  </a:lnTo>
                  <a:lnTo>
                    <a:pt x="179" y="43"/>
                  </a:lnTo>
                  <a:lnTo>
                    <a:pt x="171" y="51"/>
                  </a:lnTo>
                  <a:lnTo>
                    <a:pt x="163" y="58"/>
                  </a:lnTo>
                  <a:lnTo>
                    <a:pt x="158" y="64"/>
                  </a:lnTo>
                  <a:lnTo>
                    <a:pt x="152" y="73"/>
                  </a:lnTo>
                  <a:lnTo>
                    <a:pt x="147" y="74"/>
                  </a:lnTo>
                  <a:lnTo>
                    <a:pt x="144" y="73"/>
                  </a:lnTo>
                  <a:lnTo>
                    <a:pt x="139" y="69"/>
                  </a:lnTo>
                  <a:lnTo>
                    <a:pt x="138" y="64"/>
                  </a:lnTo>
                  <a:lnTo>
                    <a:pt x="140" y="58"/>
                  </a:lnTo>
                  <a:lnTo>
                    <a:pt x="145" y="53"/>
                  </a:lnTo>
                  <a:lnTo>
                    <a:pt x="150" y="48"/>
                  </a:lnTo>
                  <a:lnTo>
                    <a:pt x="153" y="43"/>
                  </a:lnTo>
                  <a:lnTo>
                    <a:pt x="132" y="44"/>
                  </a:lnTo>
                  <a:lnTo>
                    <a:pt x="113" y="51"/>
                  </a:lnTo>
                  <a:lnTo>
                    <a:pt x="94" y="61"/>
                  </a:lnTo>
                  <a:lnTo>
                    <a:pt x="77" y="74"/>
                  </a:lnTo>
                  <a:lnTo>
                    <a:pt x="60" y="86"/>
                  </a:lnTo>
                  <a:lnTo>
                    <a:pt x="41" y="98"/>
                  </a:lnTo>
                  <a:lnTo>
                    <a:pt x="22" y="104"/>
                  </a:lnTo>
                  <a:lnTo>
                    <a:pt x="0" y="104"/>
                  </a:lnTo>
                  <a:lnTo>
                    <a:pt x="1" y="96"/>
                  </a:lnTo>
                  <a:lnTo>
                    <a:pt x="4" y="90"/>
                  </a:lnTo>
                  <a:lnTo>
                    <a:pt x="10" y="85"/>
                  </a:lnTo>
                  <a:lnTo>
                    <a:pt x="18" y="83"/>
                  </a:lnTo>
                  <a:lnTo>
                    <a:pt x="27" y="81"/>
                  </a:lnTo>
                  <a:lnTo>
                    <a:pt x="35" y="78"/>
                  </a:lnTo>
                  <a:lnTo>
                    <a:pt x="45" y="76"/>
                  </a:lnTo>
                  <a:lnTo>
                    <a:pt x="52" y="73"/>
                  </a:lnTo>
                  <a:lnTo>
                    <a:pt x="62" y="64"/>
                  </a:lnTo>
                  <a:lnTo>
                    <a:pt x="72" y="58"/>
                  </a:lnTo>
                  <a:lnTo>
                    <a:pt x="83" y="51"/>
                  </a:lnTo>
                  <a:lnTo>
                    <a:pt x="94" y="44"/>
                  </a:lnTo>
                  <a:lnTo>
                    <a:pt x="105" y="38"/>
                  </a:lnTo>
                  <a:lnTo>
                    <a:pt x="116" y="32"/>
                  </a:lnTo>
                  <a:lnTo>
                    <a:pt x="128" y="26"/>
                  </a:lnTo>
                  <a:lnTo>
                    <a:pt x="139" y="22"/>
                  </a:lnTo>
                  <a:lnTo>
                    <a:pt x="133" y="21"/>
                  </a:lnTo>
                  <a:lnTo>
                    <a:pt x="126" y="21"/>
                  </a:lnTo>
                  <a:lnTo>
                    <a:pt x="120" y="20"/>
                  </a:lnTo>
                  <a:lnTo>
                    <a:pt x="115" y="13"/>
                  </a:lnTo>
                  <a:lnTo>
                    <a:pt x="115" y="6"/>
                  </a:lnTo>
                  <a:lnTo>
                    <a:pt x="125" y="5"/>
                  </a:lnTo>
                  <a:lnTo>
                    <a:pt x="136" y="2"/>
                  </a:lnTo>
                  <a:lnTo>
                    <a:pt x="146" y="1"/>
                  </a:lnTo>
                  <a:lnTo>
                    <a:pt x="156" y="1"/>
                  </a:lnTo>
                  <a:lnTo>
                    <a:pt x="167" y="0"/>
                  </a:lnTo>
                  <a:lnTo>
                    <a:pt x="177" y="1"/>
                  </a:lnTo>
                  <a:lnTo>
                    <a:pt x="188" y="3"/>
                  </a:lnTo>
                  <a:lnTo>
                    <a:pt x="198" y="7"/>
                  </a:lnTo>
                  <a:close/>
                </a:path>
              </a:pathLst>
            </a:custGeom>
            <a:solidFill>
              <a:srgbClr val="FF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11" name="Freeform 223"/>
            <p:cNvSpPr>
              <a:spLocks/>
            </p:cNvSpPr>
            <p:nvPr/>
          </p:nvSpPr>
          <p:spPr bwMode="auto">
            <a:xfrm flipH="1">
              <a:off x="4358" y="1219"/>
              <a:ext cx="118" cy="14"/>
            </a:xfrm>
            <a:custGeom>
              <a:avLst/>
              <a:gdLst>
                <a:gd name="T0" fmla="*/ 30 w 236"/>
                <a:gd name="T1" fmla="*/ 1 h 29"/>
                <a:gd name="T2" fmla="*/ 28 w 236"/>
                <a:gd name="T3" fmla="*/ 2 h 29"/>
                <a:gd name="T4" fmla="*/ 26 w 236"/>
                <a:gd name="T5" fmla="*/ 2 h 29"/>
                <a:gd name="T6" fmla="*/ 25 w 236"/>
                <a:gd name="T7" fmla="*/ 2 h 29"/>
                <a:gd name="T8" fmla="*/ 23 w 236"/>
                <a:gd name="T9" fmla="*/ 2 h 29"/>
                <a:gd name="T10" fmla="*/ 21 w 236"/>
                <a:gd name="T11" fmla="*/ 3 h 29"/>
                <a:gd name="T12" fmla="*/ 19 w 236"/>
                <a:gd name="T13" fmla="*/ 3 h 29"/>
                <a:gd name="T14" fmla="*/ 17 w 236"/>
                <a:gd name="T15" fmla="*/ 3 h 29"/>
                <a:gd name="T16" fmla="*/ 15 w 236"/>
                <a:gd name="T17" fmla="*/ 3 h 29"/>
                <a:gd name="T18" fmla="*/ 13 w 236"/>
                <a:gd name="T19" fmla="*/ 3 h 29"/>
                <a:gd name="T20" fmla="*/ 12 w 236"/>
                <a:gd name="T21" fmla="*/ 3 h 29"/>
                <a:gd name="T22" fmla="*/ 10 w 236"/>
                <a:gd name="T23" fmla="*/ 3 h 29"/>
                <a:gd name="T24" fmla="*/ 8 w 236"/>
                <a:gd name="T25" fmla="*/ 3 h 29"/>
                <a:gd name="T26" fmla="*/ 6 w 236"/>
                <a:gd name="T27" fmla="*/ 3 h 29"/>
                <a:gd name="T28" fmla="*/ 4 w 236"/>
                <a:gd name="T29" fmla="*/ 3 h 29"/>
                <a:gd name="T30" fmla="*/ 2 w 236"/>
                <a:gd name="T31" fmla="*/ 3 h 29"/>
                <a:gd name="T32" fmla="*/ 0 w 236"/>
                <a:gd name="T33" fmla="*/ 2 h 29"/>
                <a:gd name="T34" fmla="*/ 2 w 236"/>
                <a:gd name="T35" fmla="*/ 2 h 29"/>
                <a:gd name="T36" fmla="*/ 4 w 236"/>
                <a:gd name="T37" fmla="*/ 1 h 29"/>
                <a:gd name="T38" fmla="*/ 5 w 236"/>
                <a:gd name="T39" fmla="*/ 0 h 29"/>
                <a:gd name="T40" fmla="*/ 7 w 236"/>
                <a:gd name="T41" fmla="*/ 0 h 29"/>
                <a:gd name="T42" fmla="*/ 9 w 236"/>
                <a:gd name="T43" fmla="*/ 0 h 29"/>
                <a:gd name="T44" fmla="*/ 11 w 236"/>
                <a:gd name="T45" fmla="*/ 0 h 29"/>
                <a:gd name="T46" fmla="*/ 13 w 236"/>
                <a:gd name="T47" fmla="*/ 0 h 29"/>
                <a:gd name="T48" fmla="*/ 15 w 236"/>
                <a:gd name="T49" fmla="*/ 0 h 29"/>
                <a:gd name="T50" fmla="*/ 17 w 236"/>
                <a:gd name="T51" fmla="*/ 0 h 29"/>
                <a:gd name="T52" fmla="*/ 19 w 236"/>
                <a:gd name="T53" fmla="*/ 0 h 29"/>
                <a:gd name="T54" fmla="*/ 20 w 236"/>
                <a:gd name="T55" fmla="*/ 0 h 29"/>
                <a:gd name="T56" fmla="*/ 22 w 236"/>
                <a:gd name="T57" fmla="*/ 0 h 29"/>
                <a:gd name="T58" fmla="*/ 24 w 236"/>
                <a:gd name="T59" fmla="*/ 0 h 29"/>
                <a:gd name="T60" fmla="*/ 26 w 236"/>
                <a:gd name="T61" fmla="*/ 1 h 29"/>
                <a:gd name="T62" fmla="*/ 28 w 236"/>
                <a:gd name="T63" fmla="*/ 1 h 29"/>
                <a:gd name="T64" fmla="*/ 30 w 236"/>
                <a:gd name="T65" fmla="*/ 1 h 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36" h="29">
                  <a:moveTo>
                    <a:pt x="236" y="13"/>
                  </a:moveTo>
                  <a:lnTo>
                    <a:pt x="222" y="16"/>
                  </a:lnTo>
                  <a:lnTo>
                    <a:pt x="207" y="18"/>
                  </a:lnTo>
                  <a:lnTo>
                    <a:pt x="193" y="21"/>
                  </a:lnTo>
                  <a:lnTo>
                    <a:pt x="178" y="23"/>
                  </a:lnTo>
                  <a:lnTo>
                    <a:pt x="164" y="24"/>
                  </a:lnTo>
                  <a:lnTo>
                    <a:pt x="149" y="27"/>
                  </a:lnTo>
                  <a:lnTo>
                    <a:pt x="134" y="28"/>
                  </a:lnTo>
                  <a:lnTo>
                    <a:pt x="119" y="28"/>
                  </a:lnTo>
                  <a:lnTo>
                    <a:pt x="104" y="29"/>
                  </a:lnTo>
                  <a:lnTo>
                    <a:pt x="89" y="29"/>
                  </a:lnTo>
                  <a:lnTo>
                    <a:pt x="74" y="29"/>
                  </a:lnTo>
                  <a:lnTo>
                    <a:pt x="59" y="29"/>
                  </a:lnTo>
                  <a:lnTo>
                    <a:pt x="44" y="28"/>
                  </a:lnTo>
                  <a:lnTo>
                    <a:pt x="29" y="27"/>
                  </a:lnTo>
                  <a:lnTo>
                    <a:pt x="15" y="25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26" y="12"/>
                  </a:lnTo>
                  <a:lnTo>
                    <a:pt x="40" y="7"/>
                  </a:lnTo>
                  <a:lnTo>
                    <a:pt x="55" y="5"/>
                  </a:lnTo>
                  <a:lnTo>
                    <a:pt x="69" y="2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5" y="0"/>
                  </a:lnTo>
                  <a:lnTo>
                    <a:pt x="130" y="0"/>
                  </a:lnTo>
                  <a:lnTo>
                    <a:pt x="145" y="1"/>
                  </a:lnTo>
                  <a:lnTo>
                    <a:pt x="160" y="2"/>
                  </a:lnTo>
                  <a:lnTo>
                    <a:pt x="176" y="5"/>
                  </a:lnTo>
                  <a:lnTo>
                    <a:pt x="191" y="6"/>
                  </a:lnTo>
                  <a:lnTo>
                    <a:pt x="206" y="8"/>
                  </a:lnTo>
                  <a:lnTo>
                    <a:pt x="221" y="10"/>
                  </a:lnTo>
                  <a:lnTo>
                    <a:pt x="236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12" name="Freeform 224"/>
            <p:cNvSpPr>
              <a:spLocks/>
            </p:cNvSpPr>
            <p:nvPr/>
          </p:nvSpPr>
          <p:spPr bwMode="auto">
            <a:xfrm flipH="1">
              <a:off x="4418" y="1240"/>
              <a:ext cx="88" cy="531"/>
            </a:xfrm>
            <a:custGeom>
              <a:avLst/>
              <a:gdLst>
                <a:gd name="T0" fmla="*/ 20 w 175"/>
                <a:gd name="T1" fmla="*/ 1 h 1063"/>
                <a:gd name="T2" fmla="*/ 21 w 175"/>
                <a:gd name="T3" fmla="*/ 23 h 1063"/>
                <a:gd name="T4" fmla="*/ 22 w 175"/>
                <a:gd name="T5" fmla="*/ 68 h 1063"/>
                <a:gd name="T6" fmla="*/ 22 w 175"/>
                <a:gd name="T7" fmla="*/ 112 h 1063"/>
                <a:gd name="T8" fmla="*/ 22 w 175"/>
                <a:gd name="T9" fmla="*/ 132 h 1063"/>
                <a:gd name="T10" fmla="*/ 21 w 175"/>
                <a:gd name="T11" fmla="*/ 132 h 1063"/>
                <a:gd name="T12" fmla="*/ 20 w 175"/>
                <a:gd name="T13" fmla="*/ 132 h 1063"/>
                <a:gd name="T14" fmla="*/ 19 w 175"/>
                <a:gd name="T15" fmla="*/ 132 h 1063"/>
                <a:gd name="T16" fmla="*/ 18 w 175"/>
                <a:gd name="T17" fmla="*/ 132 h 1063"/>
                <a:gd name="T18" fmla="*/ 17 w 175"/>
                <a:gd name="T19" fmla="*/ 132 h 1063"/>
                <a:gd name="T20" fmla="*/ 16 w 175"/>
                <a:gd name="T21" fmla="*/ 132 h 1063"/>
                <a:gd name="T22" fmla="*/ 16 w 175"/>
                <a:gd name="T23" fmla="*/ 131 h 1063"/>
                <a:gd name="T24" fmla="*/ 16 w 175"/>
                <a:gd name="T25" fmla="*/ 130 h 1063"/>
                <a:gd name="T26" fmla="*/ 8 w 175"/>
                <a:gd name="T27" fmla="*/ 72 h 1063"/>
                <a:gd name="T28" fmla="*/ 9 w 175"/>
                <a:gd name="T29" fmla="*/ 71 h 1063"/>
                <a:gd name="T30" fmla="*/ 10 w 175"/>
                <a:gd name="T31" fmla="*/ 69 h 1063"/>
                <a:gd name="T32" fmla="*/ 11 w 175"/>
                <a:gd name="T33" fmla="*/ 68 h 1063"/>
                <a:gd name="T34" fmla="*/ 12 w 175"/>
                <a:gd name="T35" fmla="*/ 67 h 1063"/>
                <a:gd name="T36" fmla="*/ 13 w 175"/>
                <a:gd name="T37" fmla="*/ 65 h 1063"/>
                <a:gd name="T38" fmla="*/ 14 w 175"/>
                <a:gd name="T39" fmla="*/ 64 h 1063"/>
                <a:gd name="T40" fmla="*/ 15 w 175"/>
                <a:gd name="T41" fmla="*/ 63 h 1063"/>
                <a:gd name="T42" fmla="*/ 16 w 175"/>
                <a:gd name="T43" fmla="*/ 62 h 1063"/>
                <a:gd name="T44" fmla="*/ 16 w 175"/>
                <a:gd name="T45" fmla="*/ 58 h 1063"/>
                <a:gd name="T46" fmla="*/ 15 w 175"/>
                <a:gd name="T47" fmla="*/ 51 h 1063"/>
                <a:gd name="T48" fmla="*/ 15 w 175"/>
                <a:gd name="T49" fmla="*/ 45 h 1063"/>
                <a:gd name="T50" fmla="*/ 15 w 175"/>
                <a:gd name="T51" fmla="*/ 42 h 1063"/>
                <a:gd name="T52" fmla="*/ 14 w 175"/>
                <a:gd name="T53" fmla="*/ 41 h 1063"/>
                <a:gd name="T54" fmla="*/ 14 w 175"/>
                <a:gd name="T55" fmla="*/ 41 h 1063"/>
                <a:gd name="T56" fmla="*/ 13 w 175"/>
                <a:gd name="T57" fmla="*/ 41 h 1063"/>
                <a:gd name="T58" fmla="*/ 13 w 175"/>
                <a:gd name="T59" fmla="*/ 41 h 1063"/>
                <a:gd name="T60" fmla="*/ 6 w 175"/>
                <a:gd name="T61" fmla="*/ 47 h 1063"/>
                <a:gd name="T62" fmla="*/ 5 w 175"/>
                <a:gd name="T63" fmla="*/ 40 h 1063"/>
                <a:gd name="T64" fmla="*/ 15 w 175"/>
                <a:gd name="T65" fmla="*/ 32 h 1063"/>
                <a:gd name="T66" fmla="*/ 15 w 175"/>
                <a:gd name="T67" fmla="*/ 31 h 1063"/>
                <a:gd name="T68" fmla="*/ 14 w 175"/>
                <a:gd name="T69" fmla="*/ 29 h 1063"/>
                <a:gd name="T70" fmla="*/ 14 w 175"/>
                <a:gd name="T71" fmla="*/ 26 h 1063"/>
                <a:gd name="T72" fmla="*/ 13 w 175"/>
                <a:gd name="T73" fmla="*/ 23 h 1063"/>
                <a:gd name="T74" fmla="*/ 12 w 175"/>
                <a:gd name="T75" fmla="*/ 20 h 1063"/>
                <a:gd name="T76" fmla="*/ 11 w 175"/>
                <a:gd name="T77" fmla="*/ 17 h 1063"/>
                <a:gd name="T78" fmla="*/ 11 w 175"/>
                <a:gd name="T79" fmla="*/ 15 h 1063"/>
                <a:gd name="T80" fmla="*/ 10 w 175"/>
                <a:gd name="T81" fmla="*/ 14 h 1063"/>
                <a:gd name="T82" fmla="*/ 2 w 175"/>
                <a:gd name="T83" fmla="*/ 17 h 1063"/>
                <a:gd name="T84" fmla="*/ 0 w 175"/>
                <a:gd name="T85" fmla="*/ 0 h 1063"/>
                <a:gd name="T86" fmla="*/ 20 w 175"/>
                <a:gd name="T87" fmla="*/ 1 h 106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75" h="1063">
                  <a:moveTo>
                    <a:pt x="158" y="11"/>
                  </a:moveTo>
                  <a:lnTo>
                    <a:pt x="165" y="186"/>
                  </a:lnTo>
                  <a:lnTo>
                    <a:pt x="170" y="547"/>
                  </a:lnTo>
                  <a:lnTo>
                    <a:pt x="174" y="902"/>
                  </a:lnTo>
                  <a:lnTo>
                    <a:pt x="175" y="1063"/>
                  </a:lnTo>
                  <a:lnTo>
                    <a:pt x="167" y="1061"/>
                  </a:lnTo>
                  <a:lnTo>
                    <a:pt x="159" y="1061"/>
                  </a:lnTo>
                  <a:lnTo>
                    <a:pt x="148" y="1062"/>
                  </a:lnTo>
                  <a:lnTo>
                    <a:pt x="140" y="1062"/>
                  </a:lnTo>
                  <a:lnTo>
                    <a:pt x="132" y="1062"/>
                  </a:lnTo>
                  <a:lnTo>
                    <a:pt x="127" y="1059"/>
                  </a:lnTo>
                  <a:lnTo>
                    <a:pt x="124" y="1052"/>
                  </a:lnTo>
                  <a:lnTo>
                    <a:pt x="124" y="1040"/>
                  </a:lnTo>
                  <a:lnTo>
                    <a:pt x="63" y="580"/>
                  </a:lnTo>
                  <a:lnTo>
                    <a:pt x="71" y="570"/>
                  </a:lnTo>
                  <a:lnTo>
                    <a:pt x="79" y="559"/>
                  </a:lnTo>
                  <a:lnTo>
                    <a:pt x="87" y="549"/>
                  </a:lnTo>
                  <a:lnTo>
                    <a:pt x="95" y="538"/>
                  </a:lnTo>
                  <a:lnTo>
                    <a:pt x="102" y="527"/>
                  </a:lnTo>
                  <a:lnTo>
                    <a:pt x="110" y="518"/>
                  </a:lnTo>
                  <a:lnTo>
                    <a:pt x="118" y="509"/>
                  </a:lnTo>
                  <a:lnTo>
                    <a:pt x="127" y="500"/>
                  </a:lnTo>
                  <a:lnTo>
                    <a:pt x="125" y="471"/>
                  </a:lnTo>
                  <a:lnTo>
                    <a:pt x="120" y="415"/>
                  </a:lnTo>
                  <a:lnTo>
                    <a:pt x="115" y="362"/>
                  </a:lnTo>
                  <a:lnTo>
                    <a:pt x="113" y="338"/>
                  </a:lnTo>
                  <a:lnTo>
                    <a:pt x="110" y="335"/>
                  </a:lnTo>
                  <a:lnTo>
                    <a:pt x="107" y="332"/>
                  </a:lnTo>
                  <a:lnTo>
                    <a:pt x="103" y="330"/>
                  </a:lnTo>
                  <a:lnTo>
                    <a:pt x="99" y="331"/>
                  </a:lnTo>
                  <a:lnTo>
                    <a:pt x="41" y="379"/>
                  </a:lnTo>
                  <a:lnTo>
                    <a:pt x="34" y="320"/>
                  </a:lnTo>
                  <a:lnTo>
                    <a:pt x="116" y="260"/>
                  </a:lnTo>
                  <a:lnTo>
                    <a:pt x="116" y="251"/>
                  </a:lnTo>
                  <a:lnTo>
                    <a:pt x="112" y="233"/>
                  </a:lnTo>
                  <a:lnTo>
                    <a:pt x="107" y="210"/>
                  </a:lnTo>
                  <a:lnTo>
                    <a:pt x="100" y="185"/>
                  </a:lnTo>
                  <a:lnTo>
                    <a:pt x="93" y="160"/>
                  </a:lnTo>
                  <a:lnTo>
                    <a:pt x="86" y="138"/>
                  </a:lnTo>
                  <a:lnTo>
                    <a:pt x="82" y="123"/>
                  </a:lnTo>
                  <a:lnTo>
                    <a:pt x="80" y="117"/>
                  </a:lnTo>
                  <a:lnTo>
                    <a:pt x="14" y="141"/>
                  </a:lnTo>
                  <a:lnTo>
                    <a:pt x="0" y="0"/>
                  </a:lnTo>
                  <a:lnTo>
                    <a:pt x="158" y="1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13" name="Freeform 225"/>
            <p:cNvSpPr>
              <a:spLocks/>
            </p:cNvSpPr>
            <p:nvPr/>
          </p:nvSpPr>
          <p:spPr bwMode="auto">
            <a:xfrm flipH="1">
              <a:off x="4505" y="1256"/>
              <a:ext cx="152" cy="96"/>
            </a:xfrm>
            <a:custGeom>
              <a:avLst/>
              <a:gdLst>
                <a:gd name="T0" fmla="*/ 36 w 303"/>
                <a:gd name="T1" fmla="*/ 4 h 190"/>
                <a:gd name="T2" fmla="*/ 37 w 303"/>
                <a:gd name="T3" fmla="*/ 7 h 190"/>
                <a:gd name="T4" fmla="*/ 37 w 303"/>
                <a:gd name="T5" fmla="*/ 10 h 190"/>
                <a:gd name="T6" fmla="*/ 37 w 303"/>
                <a:gd name="T7" fmla="*/ 12 h 190"/>
                <a:gd name="T8" fmla="*/ 38 w 303"/>
                <a:gd name="T9" fmla="*/ 15 h 190"/>
                <a:gd name="T10" fmla="*/ 12 w 303"/>
                <a:gd name="T11" fmla="*/ 25 h 190"/>
                <a:gd name="T12" fmla="*/ 1 w 303"/>
                <a:gd name="T13" fmla="*/ 24 h 190"/>
                <a:gd name="T14" fmla="*/ 1 w 303"/>
                <a:gd name="T15" fmla="*/ 18 h 190"/>
                <a:gd name="T16" fmla="*/ 1 w 303"/>
                <a:gd name="T17" fmla="*/ 12 h 190"/>
                <a:gd name="T18" fmla="*/ 1 w 303"/>
                <a:gd name="T19" fmla="*/ 6 h 190"/>
                <a:gd name="T20" fmla="*/ 0 w 303"/>
                <a:gd name="T21" fmla="*/ 0 h 190"/>
                <a:gd name="T22" fmla="*/ 3 w 303"/>
                <a:gd name="T23" fmla="*/ 1 h 190"/>
                <a:gd name="T24" fmla="*/ 5 w 303"/>
                <a:gd name="T25" fmla="*/ 1 h 190"/>
                <a:gd name="T26" fmla="*/ 7 w 303"/>
                <a:gd name="T27" fmla="*/ 1 h 190"/>
                <a:gd name="T28" fmla="*/ 9 w 303"/>
                <a:gd name="T29" fmla="*/ 1 h 190"/>
                <a:gd name="T30" fmla="*/ 12 w 303"/>
                <a:gd name="T31" fmla="*/ 2 h 190"/>
                <a:gd name="T32" fmla="*/ 14 w 303"/>
                <a:gd name="T33" fmla="*/ 2 h 190"/>
                <a:gd name="T34" fmla="*/ 16 w 303"/>
                <a:gd name="T35" fmla="*/ 2 h 190"/>
                <a:gd name="T36" fmla="*/ 18 w 303"/>
                <a:gd name="T37" fmla="*/ 2 h 190"/>
                <a:gd name="T38" fmla="*/ 21 w 303"/>
                <a:gd name="T39" fmla="*/ 3 h 190"/>
                <a:gd name="T40" fmla="*/ 23 w 303"/>
                <a:gd name="T41" fmla="*/ 3 h 190"/>
                <a:gd name="T42" fmla="*/ 25 w 303"/>
                <a:gd name="T43" fmla="*/ 3 h 190"/>
                <a:gd name="T44" fmla="*/ 27 w 303"/>
                <a:gd name="T45" fmla="*/ 3 h 190"/>
                <a:gd name="T46" fmla="*/ 29 w 303"/>
                <a:gd name="T47" fmla="*/ 4 h 190"/>
                <a:gd name="T48" fmla="*/ 32 w 303"/>
                <a:gd name="T49" fmla="*/ 4 h 190"/>
                <a:gd name="T50" fmla="*/ 34 w 303"/>
                <a:gd name="T51" fmla="*/ 4 h 190"/>
                <a:gd name="T52" fmla="*/ 36 w 303"/>
                <a:gd name="T53" fmla="*/ 4 h 19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03" h="190">
                  <a:moveTo>
                    <a:pt x="287" y="32"/>
                  </a:moveTo>
                  <a:lnTo>
                    <a:pt x="293" y="52"/>
                  </a:lnTo>
                  <a:lnTo>
                    <a:pt x="294" y="73"/>
                  </a:lnTo>
                  <a:lnTo>
                    <a:pt x="295" y="93"/>
                  </a:lnTo>
                  <a:lnTo>
                    <a:pt x="303" y="112"/>
                  </a:lnTo>
                  <a:lnTo>
                    <a:pt x="92" y="190"/>
                  </a:lnTo>
                  <a:lnTo>
                    <a:pt x="2" y="187"/>
                  </a:lnTo>
                  <a:lnTo>
                    <a:pt x="3" y="141"/>
                  </a:lnTo>
                  <a:lnTo>
                    <a:pt x="3" y="92"/>
                  </a:lnTo>
                  <a:lnTo>
                    <a:pt x="2" y="45"/>
                  </a:lnTo>
                  <a:lnTo>
                    <a:pt x="0" y="0"/>
                  </a:lnTo>
                  <a:lnTo>
                    <a:pt x="18" y="1"/>
                  </a:lnTo>
                  <a:lnTo>
                    <a:pt x="37" y="3"/>
                  </a:lnTo>
                  <a:lnTo>
                    <a:pt x="55" y="5"/>
                  </a:lnTo>
                  <a:lnTo>
                    <a:pt x="72" y="7"/>
                  </a:lnTo>
                  <a:lnTo>
                    <a:pt x="91" y="9"/>
                  </a:lnTo>
                  <a:lnTo>
                    <a:pt x="108" y="11"/>
                  </a:lnTo>
                  <a:lnTo>
                    <a:pt x="125" y="13"/>
                  </a:lnTo>
                  <a:lnTo>
                    <a:pt x="144" y="15"/>
                  </a:lnTo>
                  <a:lnTo>
                    <a:pt x="161" y="17"/>
                  </a:lnTo>
                  <a:lnTo>
                    <a:pt x="178" y="20"/>
                  </a:lnTo>
                  <a:lnTo>
                    <a:pt x="196" y="22"/>
                  </a:lnTo>
                  <a:lnTo>
                    <a:pt x="214" y="24"/>
                  </a:lnTo>
                  <a:lnTo>
                    <a:pt x="231" y="26"/>
                  </a:lnTo>
                  <a:lnTo>
                    <a:pt x="250" y="28"/>
                  </a:lnTo>
                  <a:lnTo>
                    <a:pt x="268" y="30"/>
                  </a:lnTo>
                  <a:lnTo>
                    <a:pt x="287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14" name="Freeform 226"/>
            <p:cNvSpPr>
              <a:spLocks/>
            </p:cNvSpPr>
            <p:nvPr/>
          </p:nvSpPr>
          <p:spPr bwMode="auto">
            <a:xfrm flipH="1">
              <a:off x="4531" y="1279"/>
              <a:ext cx="115" cy="39"/>
            </a:xfrm>
            <a:custGeom>
              <a:avLst/>
              <a:gdLst>
                <a:gd name="T0" fmla="*/ 10 w 230"/>
                <a:gd name="T1" fmla="*/ 2 h 77"/>
                <a:gd name="T2" fmla="*/ 9 w 230"/>
                <a:gd name="T3" fmla="*/ 3 h 77"/>
                <a:gd name="T4" fmla="*/ 8 w 230"/>
                <a:gd name="T5" fmla="*/ 3 h 77"/>
                <a:gd name="T6" fmla="*/ 7 w 230"/>
                <a:gd name="T7" fmla="*/ 4 h 77"/>
                <a:gd name="T8" fmla="*/ 7 w 230"/>
                <a:gd name="T9" fmla="*/ 4 h 77"/>
                <a:gd name="T10" fmla="*/ 8 w 230"/>
                <a:gd name="T11" fmla="*/ 5 h 77"/>
                <a:gd name="T12" fmla="*/ 9 w 230"/>
                <a:gd name="T13" fmla="*/ 5 h 77"/>
                <a:gd name="T14" fmla="*/ 10 w 230"/>
                <a:gd name="T15" fmla="*/ 6 h 77"/>
                <a:gd name="T16" fmla="*/ 11 w 230"/>
                <a:gd name="T17" fmla="*/ 6 h 77"/>
                <a:gd name="T18" fmla="*/ 13 w 230"/>
                <a:gd name="T19" fmla="*/ 6 h 77"/>
                <a:gd name="T20" fmla="*/ 14 w 230"/>
                <a:gd name="T21" fmla="*/ 6 h 77"/>
                <a:gd name="T22" fmla="*/ 15 w 230"/>
                <a:gd name="T23" fmla="*/ 5 h 77"/>
                <a:gd name="T24" fmla="*/ 16 w 230"/>
                <a:gd name="T25" fmla="*/ 4 h 77"/>
                <a:gd name="T26" fmla="*/ 18 w 230"/>
                <a:gd name="T27" fmla="*/ 5 h 77"/>
                <a:gd name="T28" fmla="*/ 19 w 230"/>
                <a:gd name="T29" fmla="*/ 5 h 77"/>
                <a:gd name="T30" fmla="*/ 21 w 230"/>
                <a:gd name="T31" fmla="*/ 5 h 77"/>
                <a:gd name="T32" fmla="*/ 22 w 230"/>
                <a:gd name="T33" fmla="*/ 5 h 77"/>
                <a:gd name="T34" fmla="*/ 24 w 230"/>
                <a:gd name="T35" fmla="*/ 5 h 77"/>
                <a:gd name="T36" fmla="*/ 25 w 230"/>
                <a:gd name="T37" fmla="*/ 5 h 77"/>
                <a:gd name="T38" fmla="*/ 27 w 230"/>
                <a:gd name="T39" fmla="*/ 6 h 77"/>
                <a:gd name="T40" fmla="*/ 28 w 230"/>
                <a:gd name="T41" fmla="*/ 6 h 77"/>
                <a:gd name="T42" fmla="*/ 29 w 230"/>
                <a:gd name="T43" fmla="*/ 6 h 77"/>
                <a:gd name="T44" fmla="*/ 29 w 230"/>
                <a:gd name="T45" fmla="*/ 7 h 77"/>
                <a:gd name="T46" fmla="*/ 29 w 230"/>
                <a:gd name="T47" fmla="*/ 7 h 77"/>
                <a:gd name="T48" fmla="*/ 29 w 230"/>
                <a:gd name="T49" fmla="*/ 8 h 77"/>
                <a:gd name="T50" fmla="*/ 27 w 230"/>
                <a:gd name="T51" fmla="*/ 8 h 77"/>
                <a:gd name="T52" fmla="*/ 25 w 230"/>
                <a:gd name="T53" fmla="*/ 8 h 77"/>
                <a:gd name="T54" fmla="*/ 23 w 230"/>
                <a:gd name="T55" fmla="*/ 8 h 77"/>
                <a:gd name="T56" fmla="*/ 22 w 230"/>
                <a:gd name="T57" fmla="*/ 7 h 77"/>
                <a:gd name="T58" fmla="*/ 20 w 230"/>
                <a:gd name="T59" fmla="*/ 7 h 77"/>
                <a:gd name="T60" fmla="*/ 18 w 230"/>
                <a:gd name="T61" fmla="*/ 7 h 77"/>
                <a:gd name="T62" fmla="*/ 16 w 230"/>
                <a:gd name="T63" fmla="*/ 7 h 77"/>
                <a:gd name="T64" fmla="*/ 14 w 230"/>
                <a:gd name="T65" fmla="*/ 8 h 77"/>
                <a:gd name="T66" fmla="*/ 9 w 230"/>
                <a:gd name="T67" fmla="*/ 8 h 77"/>
                <a:gd name="T68" fmla="*/ 8 w 230"/>
                <a:gd name="T69" fmla="*/ 10 h 77"/>
                <a:gd name="T70" fmla="*/ 7 w 230"/>
                <a:gd name="T71" fmla="*/ 10 h 77"/>
                <a:gd name="T72" fmla="*/ 6 w 230"/>
                <a:gd name="T73" fmla="*/ 9 h 77"/>
                <a:gd name="T74" fmla="*/ 5 w 230"/>
                <a:gd name="T75" fmla="*/ 8 h 77"/>
                <a:gd name="T76" fmla="*/ 4 w 230"/>
                <a:gd name="T77" fmla="*/ 8 h 77"/>
                <a:gd name="T78" fmla="*/ 3 w 230"/>
                <a:gd name="T79" fmla="*/ 7 h 77"/>
                <a:gd name="T80" fmla="*/ 2 w 230"/>
                <a:gd name="T81" fmla="*/ 7 h 77"/>
                <a:gd name="T82" fmla="*/ 1 w 230"/>
                <a:gd name="T83" fmla="*/ 6 h 77"/>
                <a:gd name="T84" fmla="*/ 0 w 230"/>
                <a:gd name="T85" fmla="*/ 5 h 77"/>
                <a:gd name="T86" fmla="*/ 1 w 230"/>
                <a:gd name="T87" fmla="*/ 4 h 77"/>
                <a:gd name="T88" fmla="*/ 8 w 230"/>
                <a:gd name="T89" fmla="*/ 0 h 77"/>
                <a:gd name="T90" fmla="*/ 9 w 230"/>
                <a:gd name="T91" fmla="*/ 1 h 77"/>
                <a:gd name="T92" fmla="*/ 9 w 230"/>
                <a:gd name="T93" fmla="*/ 1 h 77"/>
                <a:gd name="T94" fmla="*/ 10 w 230"/>
                <a:gd name="T95" fmla="*/ 2 h 77"/>
                <a:gd name="T96" fmla="*/ 10 w 230"/>
                <a:gd name="T97" fmla="*/ 2 h 7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30" h="77">
                  <a:moveTo>
                    <a:pt x="75" y="15"/>
                  </a:moveTo>
                  <a:lnTo>
                    <a:pt x="68" y="18"/>
                  </a:lnTo>
                  <a:lnTo>
                    <a:pt x="62" y="23"/>
                  </a:lnTo>
                  <a:lnTo>
                    <a:pt x="56" y="26"/>
                  </a:lnTo>
                  <a:lnTo>
                    <a:pt x="50" y="32"/>
                  </a:lnTo>
                  <a:lnTo>
                    <a:pt x="58" y="36"/>
                  </a:lnTo>
                  <a:lnTo>
                    <a:pt x="68" y="39"/>
                  </a:lnTo>
                  <a:lnTo>
                    <a:pt x="77" y="41"/>
                  </a:lnTo>
                  <a:lnTo>
                    <a:pt x="87" y="44"/>
                  </a:lnTo>
                  <a:lnTo>
                    <a:pt x="98" y="44"/>
                  </a:lnTo>
                  <a:lnTo>
                    <a:pt x="107" y="43"/>
                  </a:lnTo>
                  <a:lnTo>
                    <a:pt x="116" y="39"/>
                  </a:lnTo>
                  <a:lnTo>
                    <a:pt x="124" y="32"/>
                  </a:lnTo>
                  <a:lnTo>
                    <a:pt x="137" y="33"/>
                  </a:lnTo>
                  <a:lnTo>
                    <a:pt x="148" y="36"/>
                  </a:lnTo>
                  <a:lnTo>
                    <a:pt x="161" y="37"/>
                  </a:lnTo>
                  <a:lnTo>
                    <a:pt x="174" y="38"/>
                  </a:lnTo>
                  <a:lnTo>
                    <a:pt x="186" y="39"/>
                  </a:lnTo>
                  <a:lnTo>
                    <a:pt x="199" y="40"/>
                  </a:lnTo>
                  <a:lnTo>
                    <a:pt x="210" y="41"/>
                  </a:lnTo>
                  <a:lnTo>
                    <a:pt x="223" y="41"/>
                  </a:lnTo>
                  <a:lnTo>
                    <a:pt x="227" y="46"/>
                  </a:lnTo>
                  <a:lnTo>
                    <a:pt x="229" y="51"/>
                  </a:lnTo>
                  <a:lnTo>
                    <a:pt x="230" y="56"/>
                  </a:lnTo>
                  <a:lnTo>
                    <a:pt x="230" y="61"/>
                  </a:lnTo>
                  <a:lnTo>
                    <a:pt x="215" y="62"/>
                  </a:lnTo>
                  <a:lnTo>
                    <a:pt x="199" y="61"/>
                  </a:lnTo>
                  <a:lnTo>
                    <a:pt x="184" y="59"/>
                  </a:lnTo>
                  <a:lnTo>
                    <a:pt x="169" y="55"/>
                  </a:lnTo>
                  <a:lnTo>
                    <a:pt x="153" y="53"/>
                  </a:lnTo>
                  <a:lnTo>
                    <a:pt x="139" y="53"/>
                  </a:lnTo>
                  <a:lnTo>
                    <a:pt x="124" y="55"/>
                  </a:lnTo>
                  <a:lnTo>
                    <a:pt x="110" y="61"/>
                  </a:lnTo>
                  <a:lnTo>
                    <a:pt x="68" y="57"/>
                  </a:lnTo>
                  <a:lnTo>
                    <a:pt x="63" y="77"/>
                  </a:lnTo>
                  <a:lnTo>
                    <a:pt x="55" y="74"/>
                  </a:lnTo>
                  <a:lnTo>
                    <a:pt x="47" y="69"/>
                  </a:lnTo>
                  <a:lnTo>
                    <a:pt x="39" y="64"/>
                  </a:lnTo>
                  <a:lnTo>
                    <a:pt x="31" y="60"/>
                  </a:lnTo>
                  <a:lnTo>
                    <a:pt x="23" y="55"/>
                  </a:lnTo>
                  <a:lnTo>
                    <a:pt x="16" y="49"/>
                  </a:lnTo>
                  <a:lnTo>
                    <a:pt x="8" y="45"/>
                  </a:lnTo>
                  <a:lnTo>
                    <a:pt x="0" y="39"/>
                  </a:lnTo>
                  <a:lnTo>
                    <a:pt x="1" y="30"/>
                  </a:lnTo>
                  <a:lnTo>
                    <a:pt x="64" y="0"/>
                  </a:lnTo>
                  <a:lnTo>
                    <a:pt x="69" y="2"/>
                  </a:lnTo>
                  <a:lnTo>
                    <a:pt x="71" y="6"/>
                  </a:lnTo>
                  <a:lnTo>
                    <a:pt x="73" y="10"/>
                  </a:lnTo>
                  <a:lnTo>
                    <a:pt x="75" y="15"/>
                  </a:lnTo>
                  <a:close/>
                </a:path>
              </a:pathLst>
            </a:custGeom>
            <a:solidFill>
              <a:srgbClr val="FF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15" name="Freeform 227"/>
            <p:cNvSpPr>
              <a:spLocks/>
            </p:cNvSpPr>
            <p:nvPr/>
          </p:nvSpPr>
          <p:spPr bwMode="auto">
            <a:xfrm flipH="1">
              <a:off x="4106" y="1290"/>
              <a:ext cx="264" cy="119"/>
            </a:xfrm>
            <a:custGeom>
              <a:avLst/>
              <a:gdLst>
                <a:gd name="T0" fmla="*/ 66 w 527"/>
                <a:gd name="T1" fmla="*/ 6 h 237"/>
                <a:gd name="T2" fmla="*/ 66 w 527"/>
                <a:gd name="T3" fmla="*/ 12 h 237"/>
                <a:gd name="T4" fmla="*/ 66 w 527"/>
                <a:gd name="T5" fmla="*/ 18 h 237"/>
                <a:gd name="T6" fmla="*/ 65 w 527"/>
                <a:gd name="T7" fmla="*/ 24 h 237"/>
                <a:gd name="T8" fmla="*/ 64 w 527"/>
                <a:gd name="T9" fmla="*/ 30 h 237"/>
                <a:gd name="T10" fmla="*/ 1 w 527"/>
                <a:gd name="T11" fmla="*/ 18 h 237"/>
                <a:gd name="T12" fmla="*/ 1 w 527"/>
                <a:gd name="T13" fmla="*/ 16 h 237"/>
                <a:gd name="T14" fmla="*/ 0 w 527"/>
                <a:gd name="T15" fmla="*/ 12 h 237"/>
                <a:gd name="T16" fmla="*/ 0 w 527"/>
                <a:gd name="T17" fmla="*/ 6 h 237"/>
                <a:gd name="T18" fmla="*/ 1 w 527"/>
                <a:gd name="T19" fmla="*/ 0 h 237"/>
                <a:gd name="T20" fmla="*/ 66 w 527"/>
                <a:gd name="T21" fmla="*/ 6 h 2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27" h="237">
                  <a:moveTo>
                    <a:pt x="527" y="47"/>
                  </a:moveTo>
                  <a:lnTo>
                    <a:pt x="526" y="94"/>
                  </a:lnTo>
                  <a:lnTo>
                    <a:pt x="523" y="143"/>
                  </a:lnTo>
                  <a:lnTo>
                    <a:pt x="518" y="190"/>
                  </a:lnTo>
                  <a:lnTo>
                    <a:pt x="512" y="237"/>
                  </a:lnTo>
                  <a:lnTo>
                    <a:pt x="2" y="143"/>
                  </a:lnTo>
                  <a:lnTo>
                    <a:pt x="1" y="127"/>
                  </a:lnTo>
                  <a:lnTo>
                    <a:pt x="0" y="89"/>
                  </a:lnTo>
                  <a:lnTo>
                    <a:pt x="0" y="43"/>
                  </a:lnTo>
                  <a:lnTo>
                    <a:pt x="3" y="0"/>
                  </a:lnTo>
                  <a:lnTo>
                    <a:pt x="527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16" name="Freeform 228"/>
            <p:cNvSpPr>
              <a:spLocks/>
            </p:cNvSpPr>
            <p:nvPr/>
          </p:nvSpPr>
          <p:spPr bwMode="auto">
            <a:xfrm flipH="1">
              <a:off x="4460" y="1309"/>
              <a:ext cx="247" cy="218"/>
            </a:xfrm>
            <a:custGeom>
              <a:avLst/>
              <a:gdLst>
                <a:gd name="T0" fmla="*/ 9 w 494"/>
                <a:gd name="T1" fmla="*/ 54 h 437"/>
                <a:gd name="T2" fmla="*/ 0 w 494"/>
                <a:gd name="T3" fmla="*/ 22 h 437"/>
                <a:gd name="T4" fmla="*/ 60 w 494"/>
                <a:gd name="T5" fmla="*/ 0 h 437"/>
                <a:gd name="T6" fmla="*/ 62 w 494"/>
                <a:gd name="T7" fmla="*/ 14 h 437"/>
                <a:gd name="T8" fmla="*/ 62 w 494"/>
                <a:gd name="T9" fmla="*/ 14 h 437"/>
                <a:gd name="T10" fmla="*/ 60 w 494"/>
                <a:gd name="T11" fmla="*/ 15 h 437"/>
                <a:gd name="T12" fmla="*/ 58 w 494"/>
                <a:gd name="T13" fmla="*/ 17 h 437"/>
                <a:gd name="T14" fmla="*/ 55 w 494"/>
                <a:gd name="T15" fmla="*/ 19 h 437"/>
                <a:gd name="T16" fmla="*/ 51 w 494"/>
                <a:gd name="T17" fmla="*/ 22 h 437"/>
                <a:gd name="T18" fmla="*/ 47 w 494"/>
                <a:gd name="T19" fmla="*/ 25 h 437"/>
                <a:gd name="T20" fmla="*/ 42 w 494"/>
                <a:gd name="T21" fmla="*/ 29 h 437"/>
                <a:gd name="T22" fmla="*/ 38 w 494"/>
                <a:gd name="T23" fmla="*/ 32 h 437"/>
                <a:gd name="T24" fmla="*/ 33 w 494"/>
                <a:gd name="T25" fmla="*/ 36 h 437"/>
                <a:gd name="T26" fmla="*/ 28 w 494"/>
                <a:gd name="T27" fmla="*/ 39 h 437"/>
                <a:gd name="T28" fmla="*/ 24 w 494"/>
                <a:gd name="T29" fmla="*/ 43 h 437"/>
                <a:gd name="T30" fmla="*/ 20 w 494"/>
                <a:gd name="T31" fmla="*/ 46 h 437"/>
                <a:gd name="T32" fmla="*/ 16 w 494"/>
                <a:gd name="T33" fmla="*/ 49 h 437"/>
                <a:gd name="T34" fmla="*/ 13 w 494"/>
                <a:gd name="T35" fmla="*/ 51 h 437"/>
                <a:gd name="T36" fmla="*/ 11 w 494"/>
                <a:gd name="T37" fmla="*/ 53 h 437"/>
                <a:gd name="T38" fmla="*/ 9 w 494"/>
                <a:gd name="T39" fmla="*/ 54 h 4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94" h="437">
                  <a:moveTo>
                    <a:pt x="71" y="437"/>
                  </a:moveTo>
                  <a:lnTo>
                    <a:pt x="0" y="177"/>
                  </a:lnTo>
                  <a:lnTo>
                    <a:pt x="477" y="0"/>
                  </a:lnTo>
                  <a:lnTo>
                    <a:pt x="494" y="112"/>
                  </a:lnTo>
                  <a:lnTo>
                    <a:pt x="489" y="115"/>
                  </a:lnTo>
                  <a:lnTo>
                    <a:pt x="478" y="124"/>
                  </a:lnTo>
                  <a:lnTo>
                    <a:pt x="458" y="138"/>
                  </a:lnTo>
                  <a:lnTo>
                    <a:pt x="434" y="158"/>
                  </a:lnTo>
                  <a:lnTo>
                    <a:pt x="404" y="180"/>
                  </a:lnTo>
                  <a:lnTo>
                    <a:pt x="371" y="205"/>
                  </a:lnTo>
                  <a:lnTo>
                    <a:pt x="335" y="233"/>
                  </a:lnTo>
                  <a:lnTo>
                    <a:pt x="298" y="261"/>
                  </a:lnTo>
                  <a:lnTo>
                    <a:pt x="260" y="290"/>
                  </a:lnTo>
                  <a:lnTo>
                    <a:pt x="223" y="319"/>
                  </a:lnTo>
                  <a:lnTo>
                    <a:pt x="187" y="346"/>
                  </a:lnTo>
                  <a:lnTo>
                    <a:pt x="154" y="371"/>
                  </a:lnTo>
                  <a:lnTo>
                    <a:pt x="125" y="394"/>
                  </a:lnTo>
                  <a:lnTo>
                    <a:pt x="101" y="412"/>
                  </a:lnTo>
                  <a:lnTo>
                    <a:pt x="83" y="427"/>
                  </a:lnTo>
                  <a:lnTo>
                    <a:pt x="71" y="4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17" name="Freeform 229"/>
            <p:cNvSpPr>
              <a:spLocks/>
            </p:cNvSpPr>
            <p:nvPr/>
          </p:nvSpPr>
          <p:spPr bwMode="auto">
            <a:xfrm flipH="1">
              <a:off x="4132" y="1326"/>
              <a:ext cx="215" cy="49"/>
            </a:xfrm>
            <a:custGeom>
              <a:avLst/>
              <a:gdLst>
                <a:gd name="T0" fmla="*/ 44 w 430"/>
                <a:gd name="T1" fmla="*/ 12 h 98"/>
                <a:gd name="T2" fmla="*/ 45 w 430"/>
                <a:gd name="T3" fmla="*/ 11 h 98"/>
                <a:gd name="T4" fmla="*/ 47 w 430"/>
                <a:gd name="T5" fmla="*/ 10 h 98"/>
                <a:gd name="T6" fmla="*/ 49 w 430"/>
                <a:gd name="T7" fmla="*/ 9 h 98"/>
                <a:gd name="T8" fmla="*/ 50 w 430"/>
                <a:gd name="T9" fmla="*/ 8 h 98"/>
                <a:gd name="T10" fmla="*/ 49 w 430"/>
                <a:gd name="T11" fmla="*/ 9 h 98"/>
                <a:gd name="T12" fmla="*/ 32 w 430"/>
                <a:gd name="T13" fmla="*/ 6 h 98"/>
                <a:gd name="T14" fmla="*/ 28 w 430"/>
                <a:gd name="T15" fmla="*/ 8 h 98"/>
                <a:gd name="T16" fmla="*/ 24 w 430"/>
                <a:gd name="T17" fmla="*/ 7 h 98"/>
                <a:gd name="T18" fmla="*/ 20 w 430"/>
                <a:gd name="T19" fmla="*/ 7 h 98"/>
                <a:gd name="T20" fmla="*/ 17 w 430"/>
                <a:gd name="T21" fmla="*/ 6 h 98"/>
                <a:gd name="T22" fmla="*/ 13 w 430"/>
                <a:gd name="T23" fmla="*/ 5 h 98"/>
                <a:gd name="T24" fmla="*/ 9 w 430"/>
                <a:gd name="T25" fmla="*/ 5 h 98"/>
                <a:gd name="T26" fmla="*/ 6 w 430"/>
                <a:gd name="T27" fmla="*/ 4 h 98"/>
                <a:gd name="T28" fmla="*/ 2 w 430"/>
                <a:gd name="T29" fmla="*/ 3 h 98"/>
                <a:gd name="T30" fmla="*/ 1 w 430"/>
                <a:gd name="T31" fmla="*/ 0 h 98"/>
                <a:gd name="T32" fmla="*/ 4 w 430"/>
                <a:gd name="T33" fmla="*/ 1 h 98"/>
                <a:gd name="T34" fmla="*/ 7 w 430"/>
                <a:gd name="T35" fmla="*/ 2 h 98"/>
                <a:gd name="T36" fmla="*/ 11 w 430"/>
                <a:gd name="T37" fmla="*/ 3 h 98"/>
                <a:gd name="T38" fmla="*/ 14 w 430"/>
                <a:gd name="T39" fmla="*/ 4 h 98"/>
                <a:gd name="T40" fmla="*/ 18 w 430"/>
                <a:gd name="T41" fmla="*/ 4 h 98"/>
                <a:gd name="T42" fmla="*/ 22 w 430"/>
                <a:gd name="T43" fmla="*/ 5 h 98"/>
                <a:gd name="T44" fmla="*/ 25 w 430"/>
                <a:gd name="T45" fmla="*/ 5 h 98"/>
                <a:gd name="T46" fmla="*/ 29 w 430"/>
                <a:gd name="T47" fmla="*/ 6 h 98"/>
                <a:gd name="T48" fmla="*/ 31 w 430"/>
                <a:gd name="T49" fmla="*/ 4 h 98"/>
                <a:gd name="T50" fmla="*/ 34 w 430"/>
                <a:gd name="T51" fmla="*/ 4 h 98"/>
                <a:gd name="T52" fmla="*/ 37 w 430"/>
                <a:gd name="T53" fmla="*/ 5 h 98"/>
                <a:gd name="T54" fmla="*/ 39 w 430"/>
                <a:gd name="T55" fmla="*/ 5 h 98"/>
                <a:gd name="T56" fmla="*/ 42 w 430"/>
                <a:gd name="T57" fmla="*/ 6 h 98"/>
                <a:gd name="T58" fmla="*/ 44 w 430"/>
                <a:gd name="T59" fmla="*/ 6 h 98"/>
                <a:gd name="T60" fmla="*/ 46 w 430"/>
                <a:gd name="T61" fmla="*/ 7 h 98"/>
                <a:gd name="T62" fmla="*/ 48 w 430"/>
                <a:gd name="T63" fmla="*/ 7 h 98"/>
                <a:gd name="T64" fmla="*/ 47 w 430"/>
                <a:gd name="T65" fmla="*/ 4 h 98"/>
                <a:gd name="T66" fmla="*/ 47 w 430"/>
                <a:gd name="T67" fmla="*/ 2 h 98"/>
                <a:gd name="T68" fmla="*/ 54 w 430"/>
                <a:gd name="T69" fmla="*/ 10 h 98"/>
                <a:gd name="T70" fmla="*/ 52 w 430"/>
                <a:gd name="T71" fmla="*/ 10 h 98"/>
                <a:gd name="T72" fmla="*/ 49 w 430"/>
                <a:gd name="T73" fmla="*/ 11 h 98"/>
                <a:gd name="T74" fmla="*/ 46 w 430"/>
                <a:gd name="T75" fmla="*/ 12 h 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30" h="98">
                  <a:moveTo>
                    <a:pt x="352" y="98"/>
                  </a:moveTo>
                  <a:lnTo>
                    <a:pt x="352" y="96"/>
                  </a:lnTo>
                  <a:lnTo>
                    <a:pt x="356" y="93"/>
                  </a:lnTo>
                  <a:lnTo>
                    <a:pt x="360" y="88"/>
                  </a:lnTo>
                  <a:lnTo>
                    <a:pt x="367" y="83"/>
                  </a:lnTo>
                  <a:lnTo>
                    <a:pt x="375" y="79"/>
                  </a:lnTo>
                  <a:lnTo>
                    <a:pt x="383" y="75"/>
                  </a:lnTo>
                  <a:lnTo>
                    <a:pt x="392" y="71"/>
                  </a:lnTo>
                  <a:lnTo>
                    <a:pt x="398" y="68"/>
                  </a:lnTo>
                  <a:lnTo>
                    <a:pt x="395" y="64"/>
                  </a:lnTo>
                  <a:lnTo>
                    <a:pt x="390" y="64"/>
                  </a:lnTo>
                  <a:lnTo>
                    <a:pt x="386" y="66"/>
                  </a:lnTo>
                  <a:lnTo>
                    <a:pt x="381" y="67"/>
                  </a:lnTo>
                  <a:lnTo>
                    <a:pt x="254" y="44"/>
                  </a:lnTo>
                  <a:lnTo>
                    <a:pt x="234" y="59"/>
                  </a:lnTo>
                  <a:lnTo>
                    <a:pt x="219" y="57"/>
                  </a:lnTo>
                  <a:lnTo>
                    <a:pt x="204" y="56"/>
                  </a:lnTo>
                  <a:lnTo>
                    <a:pt x="189" y="53"/>
                  </a:lnTo>
                  <a:lnTo>
                    <a:pt x="174" y="51"/>
                  </a:lnTo>
                  <a:lnTo>
                    <a:pt x="159" y="49"/>
                  </a:lnTo>
                  <a:lnTo>
                    <a:pt x="144" y="46"/>
                  </a:lnTo>
                  <a:lnTo>
                    <a:pt x="130" y="44"/>
                  </a:lnTo>
                  <a:lnTo>
                    <a:pt x="115" y="42"/>
                  </a:lnTo>
                  <a:lnTo>
                    <a:pt x="100" y="38"/>
                  </a:lnTo>
                  <a:lnTo>
                    <a:pt x="86" y="36"/>
                  </a:lnTo>
                  <a:lnTo>
                    <a:pt x="71" y="34"/>
                  </a:lnTo>
                  <a:lnTo>
                    <a:pt x="57" y="30"/>
                  </a:lnTo>
                  <a:lnTo>
                    <a:pt x="42" y="28"/>
                  </a:lnTo>
                  <a:lnTo>
                    <a:pt x="29" y="25"/>
                  </a:lnTo>
                  <a:lnTo>
                    <a:pt x="14" y="22"/>
                  </a:lnTo>
                  <a:lnTo>
                    <a:pt x="0" y="19"/>
                  </a:lnTo>
                  <a:lnTo>
                    <a:pt x="1" y="0"/>
                  </a:lnTo>
                  <a:lnTo>
                    <a:pt x="15" y="4"/>
                  </a:lnTo>
                  <a:lnTo>
                    <a:pt x="27" y="8"/>
                  </a:lnTo>
                  <a:lnTo>
                    <a:pt x="41" y="12"/>
                  </a:lnTo>
                  <a:lnTo>
                    <a:pt x="55" y="15"/>
                  </a:lnTo>
                  <a:lnTo>
                    <a:pt x="69" y="18"/>
                  </a:lnTo>
                  <a:lnTo>
                    <a:pt x="84" y="21"/>
                  </a:lnTo>
                  <a:lnTo>
                    <a:pt x="98" y="23"/>
                  </a:lnTo>
                  <a:lnTo>
                    <a:pt x="112" y="27"/>
                  </a:lnTo>
                  <a:lnTo>
                    <a:pt x="125" y="29"/>
                  </a:lnTo>
                  <a:lnTo>
                    <a:pt x="140" y="31"/>
                  </a:lnTo>
                  <a:lnTo>
                    <a:pt x="154" y="34"/>
                  </a:lnTo>
                  <a:lnTo>
                    <a:pt x="169" y="36"/>
                  </a:lnTo>
                  <a:lnTo>
                    <a:pt x="183" y="37"/>
                  </a:lnTo>
                  <a:lnTo>
                    <a:pt x="198" y="40"/>
                  </a:lnTo>
                  <a:lnTo>
                    <a:pt x="212" y="41"/>
                  </a:lnTo>
                  <a:lnTo>
                    <a:pt x="227" y="43"/>
                  </a:lnTo>
                  <a:lnTo>
                    <a:pt x="235" y="35"/>
                  </a:lnTo>
                  <a:lnTo>
                    <a:pt x="245" y="30"/>
                  </a:lnTo>
                  <a:lnTo>
                    <a:pt x="256" y="29"/>
                  </a:lnTo>
                  <a:lnTo>
                    <a:pt x="267" y="30"/>
                  </a:lnTo>
                  <a:lnTo>
                    <a:pt x="279" y="33"/>
                  </a:lnTo>
                  <a:lnTo>
                    <a:pt x="290" y="35"/>
                  </a:lnTo>
                  <a:lnTo>
                    <a:pt x="302" y="38"/>
                  </a:lnTo>
                  <a:lnTo>
                    <a:pt x="312" y="40"/>
                  </a:lnTo>
                  <a:lnTo>
                    <a:pt x="320" y="42"/>
                  </a:lnTo>
                  <a:lnTo>
                    <a:pt x="329" y="44"/>
                  </a:lnTo>
                  <a:lnTo>
                    <a:pt x="339" y="46"/>
                  </a:lnTo>
                  <a:lnTo>
                    <a:pt x="348" y="48"/>
                  </a:lnTo>
                  <a:lnTo>
                    <a:pt x="356" y="49"/>
                  </a:lnTo>
                  <a:lnTo>
                    <a:pt x="365" y="50"/>
                  </a:lnTo>
                  <a:lnTo>
                    <a:pt x="374" y="50"/>
                  </a:lnTo>
                  <a:lnTo>
                    <a:pt x="382" y="50"/>
                  </a:lnTo>
                  <a:lnTo>
                    <a:pt x="378" y="40"/>
                  </a:lnTo>
                  <a:lnTo>
                    <a:pt x="374" y="28"/>
                  </a:lnTo>
                  <a:lnTo>
                    <a:pt x="372" y="19"/>
                  </a:lnTo>
                  <a:lnTo>
                    <a:pt x="371" y="14"/>
                  </a:lnTo>
                  <a:lnTo>
                    <a:pt x="430" y="74"/>
                  </a:lnTo>
                  <a:lnTo>
                    <a:pt x="427" y="75"/>
                  </a:lnTo>
                  <a:lnTo>
                    <a:pt x="420" y="76"/>
                  </a:lnTo>
                  <a:lnTo>
                    <a:pt x="411" y="80"/>
                  </a:lnTo>
                  <a:lnTo>
                    <a:pt x="400" y="83"/>
                  </a:lnTo>
                  <a:lnTo>
                    <a:pt x="387" y="88"/>
                  </a:lnTo>
                  <a:lnTo>
                    <a:pt x="374" y="91"/>
                  </a:lnTo>
                  <a:lnTo>
                    <a:pt x="363" y="95"/>
                  </a:lnTo>
                  <a:lnTo>
                    <a:pt x="352" y="98"/>
                  </a:lnTo>
                  <a:close/>
                </a:path>
              </a:pathLst>
            </a:custGeom>
            <a:solidFill>
              <a:srgbClr val="FF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18" name="Freeform 230"/>
            <p:cNvSpPr>
              <a:spLocks/>
            </p:cNvSpPr>
            <p:nvPr/>
          </p:nvSpPr>
          <p:spPr bwMode="auto">
            <a:xfrm flipH="1">
              <a:off x="4486" y="1350"/>
              <a:ext cx="184" cy="104"/>
            </a:xfrm>
            <a:custGeom>
              <a:avLst/>
              <a:gdLst>
                <a:gd name="T0" fmla="*/ 45 w 369"/>
                <a:gd name="T1" fmla="*/ 2 h 207"/>
                <a:gd name="T2" fmla="*/ 44 w 369"/>
                <a:gd name="T3" fmla="*/ 3 h 207"/>
                <a:gd name="T4" fmla="*/ 42 w 369"/>
                <a:gd name="T5" fmla="*/ 4 h 207"/>
                <a:gd name="T6" fmla="*/ 40 w 369"/>
                <a:gd name="T7" fmla="*/ 5 h 207"/>
                <a:gd name="T8" fmla="*/ 37 w 369"/>
                <a:gd name="T9" fmla="*/ 6 h 207"/>
                <a:gd name="T10" fmla="*/ 34 w 369"/>
                <a:gd name="T11" fmla="*/ 7 h 207"/>
                <a:gd name="T12" fmla="*/ 31 w 369"/>
                <a:gd name="T13" fmla="*/ 9 h 207"/>
                <a:gd name="T14" fmla="*/ 28 w 369"/>
                <a:gd name="T15" fmla="*/ 11 h 207"/>
                <a:gd name="T16" fmla="*/ 25 w 369"/>
                <a:gd name="T17" fmla="*/ 13 h 207"/>
                <a:gd name="T18" fmla="*/ 22 w 369"/>
                <a:gd name="T19" fmla="*/ 16 h 207"/>
                <a:gd name="T20" fmla="*/ 19 w 369"/>
                <a:gd name="T21" fmla="*/ 17 h 207"/>
                <a:gd name="T22" fmla="*/ 15 w 369"/>
                <a:gd name="T23" fmla="*/ 19 h 207"/>
                <a:gd name="T24" fmla="*/ 13 w 369"/>
                <a:gd name="T25" fmla="*/ 20 h 207"/>
                <a:gd name="T26" fmla="*/ 11 w 369"/>
                <a:gd name="T27" fmla="*/ 21 h 207"/>
                <a:gd name="T28" fmla="*/ 9 w 369"/>
                <a:gd name="T29" fmla="*/ 22 h 207"/>
                <a:gd name="T30" fmla="*/ 7 w 369"/>
                <a:gd name="T31" fmla="*/ 23 h 207"/>
                <a:gd name="T32" fmla="*/ 7 w 369"/>
                <a:gd name="T33" fmla="*/ 24 h 207"/>
                <a:gd name="T34" fmla="*/ 10 w 369"/>
                <a:gd name="T35" fmla="*/ 25 h 207"/>
                <a:gd name="T36" fmla="*/ 9 w 369"/>
                <a:gd name="T37" fmla="*/ 26 h 207"/>
                <a:gd name="T38" fmla="*/ 7 w 369"/>
                <a:gd name="T39" fmla="*/ 26 h 207"/>
                <a:gd name="T40" fmla="*/ 4 w 369"/>
                <a:gd name="T41" fmla="*/ 26 h 207"/>
                <a:gd name="T42" fmla="*/ 1 w 369"/>
                <a:gd name="T43" fmla="*/ 26 h 207"/>
                <a:gd name="T44" fmla="*/ 0 w 369"/>
                <a:gd name="T45" fmla="*/ 26 h 207"/>
                <a:gd name="T46" fmla="*/ 0 w 369"/>
                <a:gd name="T47" fmla="*/ 25 h 207"/>
                <a:gd name="T48" fmla="*/ 1 w 369"/>
                <a:gd name="T49" fmla="*/ 23 h 207"/>
                <a:gd name="T50" fmla="*/ 3 w 369"/>
                <a:gd name="T51" fmla="*/ 21 h 207"/>
                <a:gd name="T52" fmla="*/ 4 w 369"/>
                <a:gd name="T53" fmla="*/ 19 h 207"/>
                <a:gd name="T54" fmla="*/ 5 w 369"/>
                <a:gd name="T55" fmla="*/ 17 h 207"/>
                <a:gd name="T56" fmla="*/ 7 w 369"/>
                <a:gd name="T57" fmla="*/ 16 h 207"/>
                <a:gd name="T58" fmla="*/ 8 w 369"/>
                <a:gd name="T59" fmla="*/ 16 h 207"/>
                <a:gd name="T60" fmla="*/ 8 w 369"/>
                <a:gd name="T61" fmla="*/ 18 h 207"/>
                <a:gd name="T62" fmla="*/ 6 w 369"/>
                <a:gd name="T63" fmla="*/ 20 h 207"/>
                <a:gd name="T64" fmla="*/ 9 w 369"/>
                <a:gd name="T65" fmla="*/ 19 h 207"/>
                <a:gd name="T66" fmla="*/ 14 w 369"/>
                <a:gd name="T67" fmla="*/ 16 h 207"/>
                <a:gd name="T68" fmla="*/ 20 w 369"/>
                <a:gd name="T69" fmla="*/ 14 h 207"/>
                <a:gd name="T70" fmla="*/ 25 w 369"/>
                <a:gd name="T71" fmla="*/ 11 h 207"/>
                <a:gd name="T72" fmla="*/ 30 w 369"/>
                <a:gd name="T73" fmla="*/ 8 h 207"/>
                <a:gd name="T74" fmla="*/ 34 w 369"/>
                <a:gd name="T75" fmla="*/ 6 h 207"/>
                <a:gd name="T76" fmla="*/ 38 w 369"/>
                <a:gd name="T77" fmla="*/ 4 h 207"/>
                <a:gd name="T78" fmla="*/ 42 w 369"/>
                <a:gd name="T79" fmla="*/ 2 h 207"/>
                <a:gd name="T80" fmla="*/ 45 w 369"/>
                <a:gd name="T81" fmla="*/ 0 h 207"/>
                <a:gd name="T82" fmla="*/ 45 w 369"/>
                <a:gd name="T83" fmla="*/ 1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69" h="207">
                  <a:moveTo>
                    <a:pt x="369" y="2"/>
                  </a:moveTo>
                  <a:lnTo>
                    <a:pt x="365" y="9"/>
                  </a:lnTo>
                  <a:lnTo>
                    <a:pt x="360" y="15"/>
                  </a:lnTo>
                  <a:lnTo>
                    <a:pt x="354" y="21"/>
                  </a:lnTo>
                  <a:lnTo>
                    <a:pt x="347" y="24"/>
                  </a:lnTo>
                  <a:lnTo>
                    <a:pt x="340" y="27"/>
                  </a:lnTo>
                  <a:lnTo>
                    <a:pt x="332" y="31"/>
                  </a:lnTo>
                  <a:lnTo>
                    <a:pt x="325" y="34"/>
                  </a:lnTo>
                  <a:lnTo>
                    <a:pt x="318" y="38"/>
                  </a:lnTo>
                  <a:lnTo>
                    <a:pt x="303" y="41"/>
                  </a:lnTo>
                  <a:lnTo>
                    <a:pt x="289" y="46"/>
                  </a:lnTo>
                  <a:lnTo>
                    <a:pt x="277" y="53"/>
                  </a:lnTo>
                  <a:lnTo>
                    <a:pt x="263" y="60"/>
                  </a:lnTo>
                  <a:lnTo>
                    <a:pt x="251" y="68"/>
                  </a:lnTo>
                  <a:lnTo>
                    <a:pt x="239" y="76"/>
                  </a:lnTo>
                  <a:lnTo>
                    <a:pt x="226" y="85"/>
                  </a:lnTo>
                  <a:lnTo>
                    <a:pt x="215" y="94"/>
                  </a:lnTo>
                  <a:lnTo>
                    <a:pt x="203" y="104"/>
                  </a:lnTo>
                  <a:lnTo>
                    <a:pt x="190" y="112"/>
                  </a:lnTo>
                  <a:lnTo>
                    <a:pt x="178" y="121"/>
                  </a:lnTo>
                  <a:lnTo>
                    <a:pt x="166" y="129"/>
                  </a:lnTo>
                  <a:lnTo>
                    <a:pt x="152" y="136"/>
                  </a:lnTo>
                  <a:lnTo>
                    <a:pt x="140" y="142"/>
                  </a:lnTo>
                  <a:lnTo>
                    <a:pt x="126" y="146"/>
                  </a:lnTo>
                  <a:lnTo>
                    <a:pt x="111" y="150"/>
                  </a:lnTo>
                  <a:lnTo>
                    <a:pt x="104" y="155"/>
                  </a:lnTo>
                  <a:lnTo>
                    <a:pt x="96" y="160"/>
                  </a:lnTo>
                  <a:lnTo>
                    <a:pt x="89" y="165"/>
                  </a:lnTo>
                  <a:lnTo>
                    <a:pt x="81" y="169"/>
                  </a:lnTo>
                  <a:lnTo>
                    <a:pt x="73" y="174"/>
                  </a:lnTo>
                  <a:lnTo>
                    <a:pt x="66" y="177"/>
                  </a:lnTo>
                  <a:lnTo>
                    <a:pt x="58" y="182"/>
                  </a:lnTo>
                  <a:lnTo>
                    <a:pt x="51" y="188"/>
                  </a:lnTo>
                  <a:lnTo>
                    <a:pt x="60" y="190"/>
                  </a:lnTo>
                  <a:lnTo>
                    <a:pt x="71" y="192"/>
                  </a:lnTo>
                  <a:lnTo>
                    <a:pt x="80" y="196"/>
                  </a:lnTo>
                  <a:lnTo>
                    <a:pt x="84" y="204"/>
                  </a:lnTo>
                  <a:lnTo>
                    <a:pt x="75" y="206"/>
                  </a:lnTo>
                  <a:lnTo>
                    <a:pt x="66" y="207"/>
                  </a:lnTo>
                  <a:lnTo>
                    <a:pt x="56" y="207"/>
                  </a:lnTo>
                  <a:lnTo>
                    <a:pt x="44" y="207"/>
                  </a:lnTo>
                  <a:lnTo>
                    <a:pt x="32" y="206"/>
                  </a:lnTo>
                  <a:lnTo>
                    <a:pt x="22" y="206"/>
                  </a:lnTo>
                  <a:lnTo>
                    <a:pt x="13" y="205"/>
                  </a:lnTo>
                  <a:lnTo>
                    <a:pt x="4" y="204"/>
                  </a:lnTo>
                  <a:lnTo>
                    <a:pt x="1" y="201"/>
                  </a:lnTo>
                  <a:lnTo>
                    <a:pt x="0" y="198"/>
                  </a:lnTo>
                  <a:lnTo>
                    <a:pt x="1" y="195"/>
                  </a:lnTo>
                  <a:lnTo>
                    <a:pt x="1" y="191"/>
                  </a:lnTo>
                  <a:lnTo>
                    <a:pt x="11" y="184"/>
                  </a:lnTo>
                  <a:lnTo>
                    <a:pt x="18" y="176"/>
                  </a:lnTo>
                  <a:lnTo>
                    <a:pt x="24" y="168"/>
                  </a:lnTo>
                  <a:lnTo>
                    <a:pt x="30" y="160"/>
                  </a:lnTo>
                  <a:lnTo>
                    <a:pt x="36" y="151"/>
                  </a:lnTo>
                  <a:lnTo>
                    <a:pt x="42" y="142"/>
                  </a:lnTo>
                  <a:lnTo>
                    <a:pt x="47" y="133"/>
                  </a:lnTo>
                  <a:lnTo>
                    <a:pt x="53" y="125"/>
                  </a:lnTo>
                  <a:lnTo>
                    <a:pt x="58" y="125"/>
                  </a:lnTo>
                  <a:lnTo>
                    <a:pt x="61" y="125"/>
                  </a:lnTo>
                  <a:lnTo>
                    <a:pt x="65" y="128"/>
                  </a:lnTo>
                  <a:lnTo>
                    <a:pt x="66" y="131"/>
                  </a:lnTo>
                  <a:lnTo>
                    <a:pt x="64" y="140"/>
                  </a:lnTo>
                  <a:lnTo>
                    <a:pt x="59" y="148"/>
                  </a:lnTo>
                  <a:lnTo>
                    <a:pt x="54" y="157"/>
                  </a:lnTo>
                  <a:lnTo>
                    <a:pt x="52" y="165"/>
                  </a:lnTo>
                  <a:lnTo>
                    <a:pt x="73" y="150"/>
                  </a:lnTo>
                  <a:lnTo>
                    <a:pt x="95" y="137"/>
                  </a:lnTo>
                  <a:lnTo>
                    <a:pt x="118" y="128"/>
                  </a:lnTo>
                  <a:lnTo>
                    <a:pt x="142" y="117"/>
                  </a:lnTo>
                  <a:lnTo>
                    <a:pt x="165" y="108"/>
                  </a:lnTo>
                  <a:lnTo>
                    <a:pt x="187" y="97"/>
                  </a:lnTo>
                  <a:lnTo>
                    <a:pt x="206" y="83"/>
                  </a:lnTo>
                  <a:lnTo>
                    <a:pt x="225" y="64"/>
                  </a:lnTo>
                  <a:lnTo>
                    <a:pt x="241" y="57"/>
                  </a:lnTo>
                  <a:lnTo>
                    <a:pt x="258" y="49"/>
                  </a:lnTo>
                  <a:lnTo>
                    <a:pt x="274" y="42"/>
                  </a:lnTo>
                  <a:lnTo>
                    <a:pt x="292" y="36"/>
                  </a:lnTo>
                  <a:lnTo>
                    <a:pt x="308" y="29"/>
                  </a:lnTo>
                  <a:lnTo>
                    <a:pt x="324" y="21"/>
                  </a:lnTo>
                  <a:lnTo>
                    <a:pt x="340" y="10"/>
                  </a:lnTo>
                  <a:lnTo>
                    <a:pt x="356" y="0"/>
                  </a:lnTo>
                  <a:lnTo>
                    <a:pt x="360" y="0"/>
                  </a:lnTo>
                  <a:lnTo>
                    <a:pt x="363" y="0"/>
                  </a:lnTo>
                  <a:lnTo>
                    <a:pt x="365" y="1"/>
                  </a:lnTo>
                  <a:lnTo>
                    <a:pt x="369" y="2"/>
                  </a:lnTo>
                  <a:close/>
                </a:path>
              </a:pathLst>
            </a:custGeom>
            <a:solidFill>
              <a:srgbClr val="FF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19" name="Freeform 231"/>
            <p:cNvSpPr>
              <a:spLocks/>
            </p:cNvSpPr>
            <p:nvPr/>
          </p:nvSpPr>
          <p:spPr bwMode="auto">
            <a:xfrm flipH="1">
              <a:off x="4152" y="1417"/>
              <a:ext cx="223" cy="167"/>
            </a:xfrm>
            <a:custGeom>
              <a:avLst/>
              <a:gdLst>
                <a:gd name="T0" fmla="*/ 55 w 447"/>
                <a:gd name="T1" fmla="*/ 13 h 335"/>
                <a:gd name="T2" fmla="*/ 55 w 447"/>
                <a:gd name="T3" fmla="*/ 13 h 335"/>
                <a:gd name="T4" fmla="*/ 50 w 447"/>
                <a:gd name="T5" fmla="*/ 41 h 335"/>
                <a:gd name="T6" fmla="*/ 0 w 447"/>
                <a:gd name="T7" fmla="*/ 16 h 335"/>
                <a:gd name="T8" fmla="*/ 0 w 447"/>
                <a:gd name="T9" fmla="*/ 0 h 335"/>
                <a:gd name="T10" fmla="*/ 55 w 447"/>
                <a:gd name="T11" fmla="*/ 13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7" h="335">
                  <a:moveTo>
                    <a:pt x="446" y="105"/>
                  </a:moveTo>
                  <a:lnTo>
                    <a:pt x="447" y="105"/>
                  </a:lnTo>
                  <a:lnTo>
                    <a:pt x="400" y="335"/>
                  </a:lnTo>
                  <a:lnTo>
                    <a:pt x="0" y="129"/>
                  </a:lnTo>
                  <a:lnTo>
                    <a:pt x="6" y="0"/>
                  </a:lnTo>
                  <a:lnTo>
                    <a:pt x="446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20" name="Freeform 232"/>
            <p:cNvSpPr>
              <a:spLocks/>
            </p:cNvSpPr>
            <p:nvPr/>
          </p:nvSpPr>
          <p:spPr bwMode="auto">
            <a:xfrm flipH="1">
              <a:off x="4453" y="1420"/>
              <a:ext cx="204" cy="287"/>
            </a:xfrm>
            <a:custGeom>
              <a:avLst/>
              <a:gdLst>
                <a:gd name="T0" fmla="*/ 9 w 408"/>
                <a:gd name="T1" fmla="*/ 71 h 575"/>
                <a:gd name="T2" fmla="*/ 0 w 408"/>
                <a:gd name="T3" fmla="*/ 40 h 575"/>
                <a:gd name="T4" fmla="*/ 50 w 408"/>
                <a:gd name="T5" fmla="*/ 0 h 575"/>
                <a:gd name="T6" fmla="*/ 51 w 408"/>
                <a:gd name="T7" fmla="*/ 16 h 575"/>
                <a:gd name="T8" fmla="*/ 51 w 408"/>
                <a:gd name="T9" fmla="*/ 17 h 575"/>
                <a:gd name="T10" fmla="*/ 50 w 408"/>
                <a:gd name="T11" fmla="*/ 19 h 575"/>
                <a:gd name="T12" fmla="*/ 48 w 408"/>
                <a:gd name="T13" fmla="*/ 21 h 575"/>
                <a:gd name="T14" fmla="*/ 45 w 408"/>
                <a:gd name="T15" fmla="*/ 25 h 575"/>
                <a:gd name="T16" fmla="*/ 42 w 408"/>
                <a:gd name="T17" fmla="*/ 29 h 575"/>
                <a:gd name="T18" fmla="*/ 39 w 408"/>
                <a:gd name="T19" fmla="*/ 33 h 575"/>
                <a:gd name="T20" fmla="*/ 35 w 408"/>
                <a:gd name="T21" fmla="*/ 38 h 575"/>
                <a:gd name="T22" fmla="*/ 31 w 408"/>
                <a:gd name="T23" fmla="*/ 43 h 575"/>
                <a:gd name="T24" fmla="*/ 27 w 408"/>
                <a:gd name="T25" fmla="*/ 48 h 575"/>
                <a:gd name="T26" fmla="*/ 23 w 408"/>
                <a:gd name="T27" fmla="*/ 53 h 575"/>
                <a:gd name="T28" fmla="*/ 20 w 408"/>
                <a:gd name="T29" fmla="*/ 58 h 575"/>
                <a:gd name="T30" fmla="*/ 17 w 408"/>
                <a:gd name="T31" fmla="*/ 62 h 575"/>
                <a:gd name="T32" fmla="*/ 14 w 408"/>
                <a:gd name="T33" fmla="*/ 66 h 575"/>
                <a:gd name="T34" fmla="*/ 12 w 408"/>
                <a:gd name="T35" fmla="*/ 69 h 575"/>
                <a:gd name="T36" fmla="*/ 10 w 408"/>
                <a:gd name="T37" fmla="*/ 70 h 575"/>
                <a:gd name="T38" fmla="*/ 9 w 408"/>
                <a:gd name="T39" fmla="*/ 71 h 5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8" h="575">
                  <a:moveTo>
                    <a:pt x="70" y="575"/>
                  </a:moveTo>
                  <a:lnTo>
                    <a:pt x="0" y="325"/>
                  </a:lnTo>
                  <a:lnTo>
                    <a:pt x="398" y="0"/>
                  </a:lnTo>
                  <a:lnTo>
                    <a:pt x="408" y="134"/>
                  </a:lnTo>
                  <a:lnTo>
                    <a:pt x="404" y="138"/>
                  </a:lnTo>
                  <a:lnTo>
                    <a:pt x="394" y="152"/>
                  </a:lnTo>
                  <a:lnTo>
                    <a:pt x="378" y="173"/>
                  </a:lnTo>
                  <a:lnTo>
                    <a:pt x="357" y="201"/>
                  </a:lnTo>
                  <a:lnTo>
                    <a:pt x="333" y="233"/>
                  </a:lnTo>
                  <a:lnTo>
                    <a:pt x="305" y="269"/>
                  </a:lnTo>
                  <a:lnTo>
                    <a:pt x="275" y="308"/>
                  </a:lnTo>
                  <a:lnTo>
                    <a:pt x="245" y="348"/>
                  </a:lnTo>
                  <a:lnTo>
                    <a:pt x="214" y="388"/>
                  </a:lnTo>
                  <a:lnTo>
                    <a:pt x="184" y="429"/>
                  </a:lnTo>
                  <a:lnTo>
                    <a:pt x="155" y="466"/>
                  </a:lnTo>
                  <a:lnTo>
                    <a:pt x="130" y="499"/>
                  </a:lnTo>
                  <a:lnTo>
                    <a:pt x="107" y="528"/>
                  </a:lnTo>
                  <a:lnTo>
                    <a:pt x="90" y="552"/>
                  </a:lnTo>
                  <a:lnTo>
                    <a:pt x="77" y="567"/>
                  </a:lnTo>
                  <a:lnTo>
                    <a:pt x="70" y="5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21" name="Freeform 233"/>
            <p:cNvSpPr>
              <a:spLocks/>
            </p:cNvSpPr>
            <p:nvPr/>
          </p:nvSpPr>
          <p:spPr bwMode="auto">
            <a:xfrm flipH="1">
              <a:off x="4230" y="1455"/>
              <a:ext cx="45" cy="63"/>
            </a:xfrm>
            <a:custGeom>
              <a:avLst/>
              <a:gdLst>
                <a:gd name="T0" fmla="*/ 9 w 90"/>
                <a:gd name="T1" fmla="*/ 2 h 125"/>
                <a:gd name="T2" fmla="*/ 10 w 90"/>
                <a:gd name="T3" fmla="*/ 3 h 125"/>
                <a:gd name="T4" fmla="*/ 11 w 90"/>
                <a:gd name="T5" fmla="*/ 5 h 125"/>
                <a:gd name="T6" fmla="*/ 12 w 90"/>
                <a:gd name="T7" fmla="*/ 6 h 125"/>
                <a:gd name="T8" fmla="*/ 11 w 90"/>
                <a:gd name="T9" fmla="*/ 7 h 125"/>
                <a:gd name="T10" fmla="*/ 11 w 90"/>
                <a:gd name="T11" fmla="*/ 9 h 125"/>
                <a:gd name="T12" fmla="*/ 10 w 90"/>
                <a:gd name="T13" fmla="*/ 10 h 125"/>
                <a:gd name="T14" fmla="*/ 9 w 90"/>
                <a:gd name="T15" fmla="*/ 10 h 125"/>
                <a:gd name="T16" fmla="*/ 8 w 90"/>
                <a:gd name="T17" fmla="*/ 11 h 125"/>
                <a:gd name="T18" fmla="*/ 7 w 90"/>
                <a:gd name="T19" fmla="*/ 12 h 125"/>
                <a:gd name="T20" fmla="*/ 6 w 90"/>
                <a:gd name="T21" fmla="*/ 13 h 125"/>
                <a:gd name="T22" fmla="*/ 6 w 90"/>
                <a:gd name="T23" fmla="*/ 14 h 125"/>
                <a:gd name="T24" fmla="*/ 6 w 90"/>
                <a:gd name="T25" fmla="*/ 15 h 125"/>
                <a:gd name="T26" fmla="*/ 6 w 90"/>
                <a:gd name="T27" fmla="*/ 15 h 125"/>
                <a:gd name="T28" fmla="*/ 6 w 90"/>
                <a:gd name="T29" fmla="*/ 16 h 125"/>
                <a:gd name="T30" fmla="*/ 6 w 90"/>
                <a:gd name="T31" fmla="*/ 16 h 125"/>
                <a:gd name="T32" fmla="*/ 5 w 90"/>
                <a:gd name="T33" fmla="*/ 16 h 125"/>
                <a:gd name="T34" fmla="*/ 5 w 90"/>
                <a:gd name="T35" fmla="*/ 15 h 125"/>
                <a:gd name="T36" fmla="*/ 4 w 90"/>
                <a:gd name="T37" fmla="*/ 14 h 125"/>
                <a:gd name="T38" fmla="*/ 5 w 90"/>
                <a:gd name="T39" fmla="*/ 12 h 125"/>
                <a:gd name="T40" fmla="*/ 5 w 90"/>
                <a:gd name="T41" fmla="*/ 11 h 125"/>
                <a:gd name="T42" fmla="*/ 5 w 90"/>
                <a:gd name="T43" fmla="*/ 10 h 125"/>
                <a:gd name="T44" fmla="*/ 6 w 90"/>
                <a:gd name="T45" fmla="*/ 10 h 125"/>
                <a:gd name="T46" fmla="*/ 7 w 90"/>
                <a:gd name="T47" fmla="*/ 9 h 125"/>
                <a:gd name="T48" fmla="*/ 8 w 90"/>
                <a:gd name="T49" fmla="*/ 8 h 125"/>
                <a:gd name="T50" fmla="*/ 9 w 90"/>
                <a:gd name="T51" fmla="*/ 8 h 125"/>
                <a:gd name="T52" fmla="*/ 10 w 90"/>
                <a:gd name="T53" fmla="*/ 7 h 125"/>
                <a:gd name="T54" fmla="*/ 10 w 90"/>
                <a:gd name="T55" fmla="*/ 6 h 125"/>
                <a:gd name="T56" fmla="*/ 9 w 90"/>
                <a:gd name="T57" fmla="*/ 5 h 125"/>
                <a:gd name="T58" fmla="*/ 9 w 90"/>
                <a:gd name="T59" fmla="*/ 4 h 125"/>
                <a:gd name="T60" fmla="*/ 8 w 90"/>
                <a:gd name="T61" fmla="*/ 4 h 125"/>
                <a:gd name="T62" fmla="*/ 8 w 90"/>
                <a:gd name="T63" fmla="*/ 3 h 125"/>
                <a:gd name="T64" fmla="*/ 7 w 90"/>
                <a:gd name="T65" fmla="*/ 3 h 125"/>
                <a:gd name="T66" fmla="*/ 6 w 90"/>
                <a:gd name="T67" fmla="*/ 3 h 125"/>
                <a:gd name="T68" fmla="*/ 5 w 90"/>
                <a:gd name="T69" fmla="*/ 3 h 125"/>
                <a:gd name="T70" fmla="*/ 5 w 90"/>
                <a:gd name="T71" fmla="*/ 3 h 125"/>
                <a:gd name="T72" fmla="*/ 4 w 90"/>
                <a:gd name="T73" fmla="*/ 3 h 125"/>
                <a:gd name="T74" fmla="*/ 3 w 90"/>
                <a:gd name="T75" fmla="*/ 4 h 125"/>
                <a:gd name="T76" fmla="*/ 3 w 90"/>
                <a:gd name="T77" fmla="*/ 6 h 125"/>
                <a:gd name="T78" fmla="*/ 3 w 90"/>
                <a:gd name="T79" fmla="*/ 7 h 125"/>
                <a:gd name="T80" fmla="*/ 1 w 90"/>
                <a:gd name="T81" fmla="*/ 7 h 125"/>
                <a:gd name="T82" fmla="*/ 0 w 90"/>
                <a:gd name="T83" fmla="*/ 6 h 125"/>
                <a:gd name="T84" fmla="*/ 0 w 90"/>
                <a:gd name="T85" fmla="*/ 5 h 125"/>
                <a:gd name="T86" fmla="*/ 1 w 90"/>
                <a:gd name="T87" fmla="*/ 4 h 125"/>
                <a:gd name="T88" fmla="*/ 1 w 90"/>
                <a:gd name="T89" fmla="*/ 3 h 125"/>
                <a:gd name="T90" fmla="*/ 2 w 90"/>
                <a:gd name="T91" fmla="*/ 2 h 125"/>
                <a:gd name="T92" fmla="*/ 3 w 90"/>
                <a:gd name="T93" fmla="*/ 1 h 125"/>
                <a:gd name="T94" fmla="*/ 4 w 90"/>
                <a:gd name="T95" fmla="*/ 1 h 125"/>
                <a:gd name="T96" fmla="*/ 5 w 90"/>
                <a:gd name="T97" fmla="*/ 0 h 125"/>
                <a:gd name="T98" fmla="*/ 7 w 90"/>
                <a:gd name="T99" fmla="*/ 1 h 125"/>
                <a:gd name="T100" fmla="*/ 8 w 90"/>
                <a:gd name="T101" fmla="*/ 1 h 125"/>
                <a:gd name="T102" fmla="*/ 9 w 90"/>
                <a:gd name="T103" fmla="*/ 2 h 125"/>
                <a:gd name="T104" fmla="*/ 9 w 90"/>
                <a:gd name="T105" fmla="*/ 2 h 12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90" h="125">
                  <a:moveTo>
                    <a:pt x="72" y="15"/>
                  </a:moveTo>
                  <a:lnTo>
                    <a:pt x="79" y="24"/>
                  </a:lnTo>
                  <a:lnTo>
                    <a:pt x="86" y="34"/>
                  </a:lnTo>
                  <a:lnTo>
                    <a:pt x="90" y="44"/>
                  </a:lnTo>
                  <a:lnTo>
                    <a:pt x="86" y="56"/>
                  </a:lnTo>
                  <a:lnTo>
                    <a:pt x="83" y="65"/>
                  </a:lnTo>
                  <a:lnTo>
                    <a:pt x="76" y="73"/>
                  </a:lnTo>
                  <a:lnTo>
                    <a:pt x="67" y="79"/>
                  </a:lnTo>
                  <a:lnTo>
                    <a:pt x="57" y="85"/>
                  </a:lnTo>
                  <a:lnTo>
                    <a:pt x="49" y="92"/>
                  </a:lnTo>
                  <a:lnTo>
                    <a:pt x="45" y="98"/>
                  </a:lnTo>
                  <a:lnTo>
                    <a:pt x="44" y="107"/>
                  </a:lnTo>
                  <a:lnTo>
                    <a:pt x="48" y="117"/>
                  </a:lnTo>
                  <a:lnTo>
                    <a:pt x="46" y="119"/>
                  </a:lnTo>
                  <a:lnTo>
                    <a:pt x="45" y="123"/>
                  </a:lnTo>
                  <a:lnTo>
                    <a:pt x="42" y="125"/>
                  </a:lnTo>
                  <a:lnTo>
                    <a:pt x="39" y="124"/>
                  </a:lnTo>
                  <a:lnTo>
                    <a:pt x="34" y="115"/>
                  </a:lnTo>
                  <a:lnTo>
                    <a:pt x="32" y="106"/>
                  </a:lnTo>
                  <a:lnTo>
                    <a:pt x="33" y="95"/>
                  </a:lnTo>
                  <a:lnTo>
                    <a:pt x="36" y="86"/>
                  </a:lnTo>
                  <a:lnTo>
                    <a:pt x="40" y="79"/>
                  </a:lnTo>
                  <a:lnTo>
                    <a:pt x="47" y="73"/>
                  </a:lnTo>
                  <a:lnTo>
                    <a:pt x="55" y="69"/>
                  </a:lnTo>
                  <a:lnTo>
                    <a:pt x="63" y="64"/>
                  </a:lnTo>
                  <a:lnTo>
                    <a:pt x="69" y="59"/>
                  </a:lnTo>
                  <a:lnTo>
                    <a:pt x="74" y="53"/>
                  </a:lnTo>
                  <a:lnTo>
                    <a:pt x="76" y="44"/>
                  </a:lnTo>
                  <a:lnTo>
                    <a:pt x="72" y="34"/>
                  </a:lnTo>
                  <a:lnTo>
                    <a:pt x="68" y="30"/>
                  </a:lnTo>
                  <a:lnTo>
                    <a:pt x="63" y="26"/>
                  </a:lnTo>
                  <a:lnTo>
                    <a:pt x="59" y="23"/>
                  </a:lnTo>
                  <a:lnTo>
                    <a:pt x="53" y="20"/>
                  </a:lnTo>
                  <a:lnTo>
                    <a:pt x="47" y="19"/>
                  </a:lnTo>
                  <a:lnTo>
                    <a:pt x="40" y="18"/>
                  </a:lnTo>
                  <a:lnTo>
                    <a:pt x="34" y="19"/>
                  </a:lnTo>
                  <a:lnTo>
                    <a:pt x="27" y="20"/>
                  </a:lnTo>
                  <a:lnTo>
                    <a:pt x="23" y="28"/>
                  </a:lnTo>
                  <a:lnTo>
                    <a:pt x="22" y="41"/>
                  </a:lnTo>
                  <a:lnTo>
                    <a:pt x="19" y="51"/>
                  </a:lnTo>
                  <a:lnTo>
                    <a:pt x="7" y="55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3" y="26"/>
                  </a:lnTo>
                  <a:lnTo>
                    <a:pt x="8" y="17"/>
                  </a:lnTo>
                  <a:lnTo>
                    <a:pt x="15" y="9"/>
                  </a:lnTo>
                  <a:lnTo>
                    <a:pt x="22" y="4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5" y="9"/>
                  </a:lnTo>
                  <a:lnTo>
                    <a:pt x="72" y="15"/>
                  </a:lnTo>
                  <a:close/>
                </a:path>
              </a:pathLst>
            </a:custGeom>
            <a:solidFill>
              <a:srgbClr val="FF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22" name="Freeform 234"/>
            <p:cNvSpPr>
              <a:spLocks/>
            </p:cNvSpPr>
            <p:nvPr/>
          </p:nvSpPr>
          <p:spPr bwMode="auto">
            <a:xfrm flipH="1">
              <a:off x="4479" y="1485"/>
              <a:ext cx="147" cy="139"/>
            </a:xfrm>
            <a:custGeom>
              <a:avLst/>
              <a:gdLst>
                <a:gd name="T0" fmla="*/ 36 w 295"/>
                <a:gd name="T1" fmla="*/ 2 h 277"/>
                <a:gd name="T2" fmla="*/ 33 w 295"/>
                <a:gd name="T3" fmla="*/ 5 h 277"/>
                <a:gd name="T4" fmla="*/ 29 w 295"/>
                <a:gd name="T5" fmla="*/ 7 h 277"/>
                <a:gd name="T6" fmla="*/ 26 w 295"/>
                <a:gd name="T7" fmla="*/ 10 h 277"/>
                <a:gd name="T8" fmla="*/ 23 w 295"/>
                <a:gd name="T9" fmla="*/ 14 h 277"/>
                <a:gd name="T10" fmla="*/ 21 w 295"/>
                <a:gd name="T11" fmla="*/ 16 h 277"/>
                <a:gd name="T12" fmla="*/ 19 w 295"/>
                <a:gd name="T13" fmla="*/ 17 h 277"/>
                <a:gd name="T14" fmla="*/ 17 w 295"/>
                <a:gd name="T15" fmla="*/ 18 h 277"/>
                <a:gd name="T16" fmla="*/ 15 w 295"/>
                <a:gd name="T17" fmla="*/ 19 h 277"/>
                <a:gd name="T18" fmla="*/ 13 w 295"/>
                <a:gd name="T19" fmla="*/ 22 h 277"/>
                <a:gd name="T20" fmla="*/ 10 w 295"/>
                <a:gd name="T21" fmla="*/ 25 h 277"/>
                <a:gd name="T22" fmla="*/ 7 w 295"/>
                <a:gd name="T23" fmla="*/ 28 h 277"/>
                <a:gd name="T24" fmla="*/ 4 w 295"/>
                <a:gd name="T25" fmla="*/ 31 h 277"/>
                <a:gd name="T26" fmla="*/ 6 w 295"/>
                <a:gd name="T27" fmla="*/ 31 h 277"/>
                <a:gd name="T28" fmla="*/ 9 w 295"/>
                <a:gd name="T29" fmla="*/ 31 h 277"/>
                <a:gd name="T30" fmla="*/ 11 w 295"/>
                <a:gd name="T31" fmla="*/ 30 h 277"/>
                <a:gd name="T32" fmla="*/ 12 w 295"/>
                <a:gd name="T33" fmla="*/ 31 h 277"/>
                <a:gd name="T34" fmla="*/ 11 w 295"/>
                <a:gd name="T35" fmla="*/ 32 h 277"/>
                <a:gd name="T36" fmla="*/ 8 w 295"/>
                <a:gd name="T37" fmla="*/ 33 h 277"/>
                <a:gd name="T38" fmla="*/ 5 w 295"/>
                <a:gd name="T39" fmla="*/ 34 h 277"/>
                <a:gd name="T40" fmla="*/ 3 w 295"/>
                <a:gd name="T41" fmla="*/ 35 h 277"/>
                <a:gd name="T42" fmla="*/ 1 w 295"/>
                <a:gd name="T43" fmla="*/ 35 h 277"/>
                <a:gd name="T44" fmla="*/ 0 w 295"/>
                <a:gd name="T45" fmla="*/ 33 h 277"/>
                <a:gd name="T46" fmla="*/ 1 w 295"/>
                <a:gd name="T47" fmla="*/ 31 h 277"/>
                <a:gd name="T48" fmla="*/ 2 w 295"/>
                <a:gd name="T49" fmla="*/ 29 h 277"/>
                <a:gd name="T50" fmla="*/ 2 w 295"/>
                <a:gd name="T51" fmla="*/ 27 h 277"/>
                <a:gd name="T52" fmla="*/ 3 w 295"/>
                <a:gd name="T53" fmla="*/ 25 h 277"/>
                <a:gd name="T54" fmla="*/ 5 w 295"/>
                <a:gd name="T55" fmla="*/ 24 h 277"/>
                <a:gd name="T56" fmla="*/ 5 w 295"/>
                <a:gd name="T57" fmla="*/ 26 h 277"/>
                <a:gd name="T58" fmla="*/ 7 w 295"/>
                <a:gd name="T59" fmla="*/ 25 h 277"/>
                <a:gd name="T60" fmla="*/ 11 w 295"/>
                <a:gd name="T61" fmla="*/ 21 h 277"/>
                <a:gd name="T62" fmla="*/ 14 w 295"/>
                <a:gd name="T63" fmla="*/ 18 h 277"/>
                <a:gd name="T64" fmla="*/ 17 w 295"/>
                <a:gd name="T65" fmla="*/ 15 h 277"/>
                <a:gd name="T66" fmla="*/ 21 w 295"/>
                <a:gd name="T67" fmla="*/ 12 h 277"/>
                <a:gd name="T68" fmla="*/ 25 w 295"/>
                <a:gd name="T69" fmla="*/ 9 h 277"/>
                <a:gd name="T70" fmla="*/ 29 w 295"/>
                <a:gd name="T71" fmla="*/ 5 h 277"/>
                <a:gd name="T72" fmla="*/ 33 w 295"/>
                <a:gd name="T73" fmla="*/ 2 h 277"/>
                <a:gd name="T74" fmla="*/ 35 w 295"/>
                <a:gd name="T75" fmla="*/ 0 h 277"/>
                <a:gd name="T76" fmla="*/ 36 w 295"/>
                <a:gd name="T77" fmla="*/ 1 h 2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95" h="277">
                  <a:moveTo>
                    <a:pt x="295" y="5"/>
                  </a:moveTo>
                  <a:lnTo>
                    <a:pt x="295" y="13"/>
                  </a:lnTo>
                  <a:lnTo>
                    <a:pt x="280" y="24"/>
                  </a:lnTo>
                  <a:lnTo>
                    <a:pt x="265" y="34"/>
                  </a:lnTo>
                  <a:lnTo>
                    <a:pt x="251" y="45"/>
                  </a:lnTo>
                  <a:lnTo>
                    <a:pt x="236" y="56"/>
                  </a:lnTo>
                  <a:lnTo>
                    <a:pt x="221" y="68"/>
                  </a:lnTo>
                  <a:lnTo>
                    <a:pt x="209" y="80"/>
                  </a:lnTo>
                  <a:lnTo>
                    <a:pt x="196" y="94"/>
                  </a:lnTo>
                  <a:lnTo>
                    <a:pt x="185" y="109"/>
                  </a:lnTo>
                  <a:lnTo>
                    <a:pt x="179" y="116"/>
                  </a:lnTo>
                  <a:lnTo>
                    <a:pt x="172" y="123"/>
                  </a:lnTo>
                  <a:lnTo>
                    <a:pt x="164" y="127"/>
                  </a:lnTo>
                  <a:lnTo>
                    <a:pt x="157" y="132"/>
                  </a:lnTo>
                  <a:lnTo>
                    <a:pt x="149" y="135"/>
                  </a:lnTo>
                  <a:lnTo>
                    <a:pt x="141" y="140"/>
                  </a:lnTo>
                  <a:lnTo>
                    <a:pt x="134" y="143"/>
                  </a:lnTo>
                  <a:lnTo>
                    <a:pt x="126" y="148"/>
                  </a:lnTo>
                  <a:lnTo>
                    <a:pt x="115" y="161"/>
                  </a:lnTo>
                  <a:lnTo>
                    <a:pt x="104" y="172"/>
                  </a:lnTo>
                  <a:lnTo>
                    <a:pt x="92" y="184"/>
                  </a:lnTo>
                  <a:lnTo>
                    <a:pt x="81" y="195"/>
                  </a:lnTo>
                  <a:lnTo>
                    <a:pt x="69" y="207"/>
                  </a:lnTo>
                  <a:lnTo>
                    <a:pt x="59" y="218"/>
                  </a:lnTo>
                  <a:lnTo>
                    <a:pt x="48" y="230"/>
                  </a:lnTo>
                  <a:lnTo>
                    <a:pt x="39" y="243"/>
                  </a:lnTo>
                  <a:lnTo>
                    <a:pt x="47" y="245"/>
                  </a:lnTo>
                  <a:lnTo>
                    <a:pt x="55" y="245"/>
                  </a:lnTo>
                  <a:lnTo>
                    <a:pt x="63" y="243"/>
                  </a:lnTo>
                  <a:lnTo>
                    <a:pt x="73" y="241"/>
                  </a:lnTo>
                  <a:lnTo>
                    <a:pt x="81" y="239"/>
                  </a:lnTo>
                  <a:lnTo>
                    <a:pt x="88" y="239"/>
                  </a:lnTo>
                  <a:lnTo>
                    <a:pt x="94" y="241"/>
                  </a:lnTo>
                  <a:lnTo>
                    <a:pt x="101" y="247"/>
                  </a:lnTo>
                  <a:lnTo>
                    <a:pt x="98" y="256"/>
                  </a:lnTo>
                  <a:lnTo>
                    <a:pt x="88" y="256"/>
                  </a:lnTo>
                  <a:lnTo>
                    <a:pt x="77" y="259"/>
                  </a:lnTo>
                  <a:lnTo>
                    <a:pt x="67" y="260"/>
                  </a:lnTo>
                  <a:lnTo>
                    <a:pt x="58" y="263"/>
                  </a:lnTo>
                  <a:lnTo>
                    <a:pt x="47" y="266"/>
                  </a:lnTo>
                  <a:lnTo>
                    <a:pt x="37" y="269"/>
                  </a:lnTo>
                  <a:lnTo>
                    <a:pt x="28" y="274"/>
                  </a:lnTo>
                  <a:lnTo>
                    <a:pt x="17" y="277"/>
                  </a:lnTo>
                  <a:lnTo>
                    <a:pt x="9" y="277"/>
                  </a:lnTo>
                  <a:lnTo>
                    <a:pt x="2" y="271"/>
                  </a:lnTo>
                  <a:lnTo>
                    <a:pt x="0" y="264"/>
                  </a:lnTo>
                  <a:lnTo>
                    <a:pt x="3" y="256"/>
                  </a:lnTo>
                  <a:lnTo>
                    <a:pt x="10" y="248"/>
                  </a:lnTo>
                  <a:lnTo>
                    <a:pt x="14" y="239"/>
                  </a:lnTo>
                  <a:lnTo>
                    <a:pt x="17" y="229"/>
                  </a:lnTo>
                  <a:lnTo>
                    <a:pt x="20" y="218"/>
                  </a:lnTo>
                  <a:lnTo>
                    <a:pt x="22" y="209"/>
                  </a:lnTo>
                  <a:lnTo>
                    <a:pt x="25" y="200"/>
                  </a:lnTo>
                  <a:lnTo>
                    <a:pt x="30" y="193"/>
                  </a:lnTo>
                  <a:lnTo>
                    <a:pt x="38" y="187"/>
                  </a:lnTo>
                  <a:lnTo>
                    <a:pt x="43" y="192"/>
                  </a:lnTo>
                  <a:lnTo>
                    <a:pt x="44" y="198"/>
                  </a:lnTo>
                  <a:lnTo>
                    <a:pt x="44" y="203"/>
                  </a:lnTo>
                  <a:lnTo>
                    <a:pt x="46" y="208"/>
                  </a:lnTo>
                  <a:lnTo>
                    <a:pt x="61" y="195"/>
                  </a:lnTo>
                  <a:lnTo>
                    <a:pt x="74" y="180"/>
                  </a:lnTo>
                  <a:lnTo>
                    <a:pt x="88" y="166"/>
                  </a:lnTo>
                  <a:lnTo>
                    <a:pt x="100" y="153"/>
                  </a:lnTo>
                  <a:lnTo>
                    <a:pt x="113" y="139"/>
                  </a:lnTo>
                  <a:lnTo>
                    <a:pt x="127" y="127"/>
                  </a:lnTo>
                  <a:lnTo>
                    <a:pt x="143" y="117"/>
                  </a:lnTo>
                  <a:lnTo>
                    <a:pt x="160" y="110"/>
                  </a:lnTo>
                  <a:lnTo>
                    <a:pt x="173" y="94"/>
                  </a:lnTo>
                  <a:lnTo>
                    <a:pt x="187" y="79"/>
                  </a:lnTo>
                  <a:lnTo>
                    <a:pt x="202" y="65"/>
                  </a:lnTo>
                  <a:lnTo>
                    <a:pt x="218" y="51"/>
                  </a:lnTo>
                  <a:lnTo>
                    <a:pt x="234" y="39"/>
                  </a:lnTo>
                  <a:lnTo>
                    <a:pt x="250" y="26"/>
                  </a:lnTo>
                  <a:lnTo>
                    <a:pt x="266" y="13"/>
                  </a:lnTo>
                  <a:lnTo>
                    <a:pt x="282" y="0"/>
                  </a:lnTo>
                  <a:lnTo>
                    <a:pt x="286" y="0"/>
                  </a:lnTo>
                  <a:lnTo>
                    <a:pt x="289" y="0"/>
                  </a:lnTo>
                  <a:lnTo>
                    <a:pt x="293" y="3"/>
                  </a:lnTo>
                  <a:lnTo>
                    <a:pt x="295" y="5"/>
                  </a:lnTo>
                  <a:close/>
                </a:path>
              </a:pathLst>
            </a:custGeom>
            <a:solidFill>
              <a:srgbClr val="FF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23" name="Freeform 235"/>
            <p:cNvSpPr>
              <a:spLocks/>
            </p:cNvSpPr>
            <p:nvPr/>
          </p:nvSpPr>
          <p:spPr bwMode="auto">
            <a:xfrm flipH="1">
              <a:off x="4239" y="1523"/>
              <a:ext cx="15" cy="15"/>
            </a:xfrm>
            <a:custGeom>
              <a:avLst/>
              <a:gdLst>
                <a:gd name="T0" fmla="*/ 4 w 29"/>
                <a:gd name="T1" fmla="*/ 2 h 30"/>
                <a:gd name="T2" fmla="*/ 4 w 29"/>
                <a:gd name="T3" fmla="*/ 3 h 30"/>
                <a:gd name="T4" fmla="*/ 4 w 29"/>
                <a:gd name="T5" fmla="*/ 3 h 30"/>
                <a:gd name="T6" fmla="*/ 3 w 29"/>
                <a:gd name="T7" fmla="*/ 4 h 30"/>
                <a:gd name="T8" fmla="*/ 3 w 29"/>
                <a:gd name="T9" fmla="*/ 4 h 30"/>
                <a:gd name="T10" fmla="*/ 2 w 29"/>
                <a:gd name="T11" fmla="*/ 4 h 30"/>
                <a:gd name="T12" fmla="*/ 1 w 29"/>
                <a:gd name="T13" fmla="*/ 4 h 30"/>
                <a:gd name="T14" fmla="*/ 1 w 29"/>
                <a:gd name="T15" fmla="*/ 3 h 30"/>
                <a:gd name="T16" fmla="*/ 0 w 29"/>
                <a:gd name="T17" fmla="*/ 2 h 30"/>
                <a:gd name="T18" fmla="*/ 0 w 29"/>
                <a:gd name="T19" fmla="*/ 2 h 30"/>
                <a:gd name="T20" fmla="*/ 1 w 29"/>
                <a:gd name="T21" fmla="*/ 1 h 30"/>
                <a:gd name="T22" fmla="*/ 1 w 29"/>
                <a:gd name="T23" fmla="*/ 1 h 30"/>
                <a:gd name="T24" fmla="*/ 2 w 29"/>
                <a:gd name="T25" fmla="*/ 0 h 30"/>
                <a:gd name="T26" fmla="*/ 3 w 29"/>
                <a:gd name="T27" fmla="*/ 1 h 30"/>
                <a:gd name="T28" fmla="*/ 3 w 29"/>
                <a:gd name="T29" fmla="*/ 1 h 30"/>
                <a:gd name="T30" fmla="*/ 4 w 29"/>
                <a:gd name="T31" fmla="*/ 1 h 30"/>
                <a:gd name="T32" fmla="*/ 4 w 29"/>
                <a:gd name="T33" fmla="*/ 2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30">
                  <a:moveTo>
                    <a:pt x="29" y="15"/>
                  </a:moveTo>
                  <a:lnTo>
                    <a:pt x="28" y="19"/>
                  </a:lnTo>
                  <a:lnTo>
                    <a:pt x="27" y="23"/>
                  </a:lnTo>
                  <a:lnTo>
                    <a:pt x="24" y="26"/>
                  </a:lnTo>
                  <a:lnTo>
                    <a:pt x="21" y="28"/>
                  </a:lnTo>
                  <a:lnTo>
                    <a:pt x="14" y="30"/>
                  </a:lnTo>
                  <a:lnTo>
                    <a:pt x="8" y="26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0" y="9"/>
                  </a:lnTo>
                  <a:lnTo>
                    <a:pt x="3" y="3"/>
                  </a:lnTo>
                  <a:lnTo>
                    <a:pt x="7" y="1"/>
                  </a:lnTo>
                  <a:lnTo>
                    <a:pt x="13" y="0"/>
                  </a:lnTo>
                  <a:lnTo>
                    <a:pt x="20" y="1"/>
                  </a:lnTo>
                  <a:lnTo>
                    <a:pt x="24" y="3"/>
                  </a:lnTo>
                  <a:lnTo>
                    <a:pt x="28" y="8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FF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228" name="Freeform 219"/>
          <p:cNvSpPr>
            <a:spLocks/>
          </p:cNvSpPr>
          <p:nvPr/>
        </p:nvSpPr>
        <p:spPr bwMode="auto">
          <a:xfrm rot="10800000" flipV="1">
            <a:off x="5562600" y="2743200"/>
            <a:ext cx="1901825" cy="822325"/>
          </a:xfrm>
          <a:custGeom>
            <a:avLst/>
            <a:gdLst>
              <a:gd name="T0" fmla="*/ 2147483647 w 2396"/>
              <a:gd name="T1" fmla="*/ 2147483647 h 1034"/>
              <a:gd name="T2" fmla="*/ 2147483647 w 2396"/>
              <a:gd name="T3" fmla="*/ 2147483647 h 1034"/>
              <a:gd name="T4" fmla="*/ 2147483647 w 2396"/>
              <a:gd name="T5" fmla="*/ 2147483647 h 1034"/>
              <a:gd name="T6" fmla="*/ 2147483647 w 2396"/>
              <a:gd name="T7" fmla="*/ 2147483647 h 1034"/>
              <a:gd name="T8" fmla="*/ 2147483647 w 2396"/>
              <a:gd name="T9" fmla="*/ 2147483647 h 1034"/>
              <a:gd name="T10" fmla="*/ 2147483647 w 2396"/>
              <a:gd name="T11" fmla="*/ 2147483647 h 1034"/>
              <a:gd name="T12" fmla="*/ 2147483647 w 2396"/>
              <a:gd name="T13" fmla="*/ 1006273695 h 1034"/>
              <a:gd name="T14" fmla="*/ 2147483647 w 2396"/>
              <a:gd name="T15" fmla="*/ 2147483647 h 1034"/>
              <a:gd name="T16" fmla="*/ 2147483647 w 2396"/>
              <a:gd name="T17" fmla="*/ 2147483647 h 1034"/>
              <a:gd name="T18" fmla="*/ 2147483647 w 2396"/>
              <a:gd name="T19" fmla="*/ 2147483647 h 1034"/>
              <a:gd name="T20" fmla="*/ 2147483647 w 2396"/>
              <a:gd name="T21" fmla="*/ 2147483647 h 1034"/>
              <a:gd name="T22" fmla="*/ 2147483647 w 2396"/>
              <a:gd name="T23" fmla="*/ 2147483647 h 1034"/>
              <a:gd name="T24" fmla="*/ 2147483647 w 2396"/>
              <a:gd name="T25" fmla="*/ 2147483647 h 1034"/>
              <a:gd name="T26" fmla="*/ 2147483647 w 2396"/>
              <a:gd name="T27" fmla="*/ 2147483647 h 1034"/>
              <a:gd name="T28" fmla="*/ 2147483647 w 2396"/>
              <a:gd name="T29" fmla="*/ 2147483647 h 1034"/>
              <a:gd name="T30" fmla="*/ 2147483647 w 2396"/>
              <a:gd name="T31" fmla="*/ 2147483647 h 1034"/>
              <a:gd name="T32" fmla="*/ 2147483647 w 2396"/>
              <a:gd name="T33" fmla="*/ 2147483647 h 1034"/>
              <a:gd name="T34" fmla="*/ 2147483647 w 2396"/>
              <a:gd name="T35" fmla="*/ 2147483647 h 1034"/>
              <a:gd name="T36" fmla="*/ 2147483647 w 2396"/>
              <a:gd name="T37" fmla="*/ 2147483647 h 1034"/>
              <a:gd name="T38" fmla="*/ 2147483647 w 2396"/>
              <a:gd name="T39" fmla="*/ 2147483647 h 1034"/>
              <a:gd name="T40" fmla="*/ 2147483647 w 2396"/>
              <a:gd name="T41" fmla="*/ 2147483647 h 1034"/>
              <a:gd name="T42" fmla="*/ 2147483647 w 2396"/>
              <a:gd name="T43" fmla="*/ 2147483647 h 1034"/>
              <a:gd name="T44" fmla="*/ 1000502031 w 2396"/>
              <a:gd name="T45" fmla="*/ 2147483647 h 1034"/>
              <a:gd name="T46" fmla="*/ 2147483647 w 2396"/>
              <a:gd name="T47" fmla="*/ 2147483647 h 1034"/>
              <a:gd name="T48" fmla="*/ 2147483647 w 2396"/>
              <a:gd name="T49" fmla="*/ 2147483647 h 1034"/>
              <a:gd name="T50" fmla="*/ 2147483647 w 2396"/>
              <a:gd name="T51" fmla="*/ 2147483647 h 1034"/>
              <a:gd name="T52" fmla="*/ 2147483647 w 2396"/>
              <a:gd name="T53" fmla="*/ 2147483647 h 1034"/>
              <a:gd name="T54" fmla="*/ 2147483647 w 2396"/>
              <a:gd name="T55" fmla="*/ 2147483647 h 1034"/>
              <a:gd name="T56" fmla="*/ 2147483647 w 2396"/>
              <a:gd name="T57" fmla="*/ 2147483647 h 1034"/>
              <a:gd name="T58" fmla="*/ 2147483647 w 2396"/>
              <a:gd name="T59" fmla="*/ 2147483647 h 1034"/>
              <a:gd name="T60" fmla="*/ 2147483647 w 2396"/>
              <a:gd name="T61" fmla="*/ 2147483647 h 1034"/>
              <a:gd name="T62" fmla="*/ 2147483647 w 2396"/>
              <a:gd name="T63" fmla="*/ 2147483647 h 1034"/>
              <a:gd name="T64" fmla="*/ 2147483647 w 2396"/>
              <a:gd name="T65" fmla="*/ 2147483647 h 1034"/>
              <a:gd name="T66" fmla="*/ 2147483647 w 2396"/>
              <a:gd name="T67" fmla="*/ 2147483647 h 1034"/>
              <a:gd name="T68" fmla="*/ 2147483647 w 2396"/>
              <a:gd name="T69" fmla="*/ 2147483647 h 1034"/>
              <a:gd name="T70" fmla="*/ 2147483647 w 2396"/>
              <a:gd name="T71" fmla="*/ 2147483647 h 1034"/>
              <a:gd name="T72" fmla="*/ 2147483647 w 2396"/>
              <a:gd name="T73" fmla="*/ 2147483647 h 1034"/>
              <a:gd name="T74" fmla="*/ 2147483647 w 2396"/>
              <a:gd name="T75" fmla="*/ 2147483647 h 1034"/>
              <a:gd name="T76" fmla="*/ 2147483647 w 2396"/>
              <a:gd name="T77" fmla="*/ 2147483647 h 1034"/>
              <a:gd name="T78" fmla="*/ 2147483647 w 2396"/>
              <a:gd name="T79" fmla="*/ 2147483647 h 1034"/>
              <a:gd name="T80" fmla="*/ 2147483647 w 2396"/>
              <a:gd name="T81" fmla="*/ 2147483647 h 1034"/>
              <a:gd name="T82" fmla="*/ 2147483647 w 2396"/>
              <a:gd name="T83" fmla="*/ 2147483647 h 1034"/>
              <a:gd name="T84" fmla="*/ 2147483647 w 2396"/>
              <a:gd name="T85" fmla="*/ 2147483647 h 1034"/>
              <a:gd name="T86" fmla="*/ 2147483647 w 2396"/>
              <a:gd name="T87" fmla="*/ 2147483647 h 1034"/>
              <a:gd name="T88" fmla="*/ 2147483647 w 2396"/>
              <a:gd name="T89" fmla="*/ 2147483647 h 1034"/>
              <a:gd name="T90" fmla="*/ 2147483647 w 2396"/>
              <a:gd name="T91" fmla="*/ 2147483647 h 1034"/>
              <a:gd name="T92" fmla="*/ 2147483647 w 2396"/>
              <a:gd name="T93" fmla="*/ 2147483647 h 1034"/>
              <a:gd name="T94" fmla="*/ 2147483647 w 2396"/>
              <a:gd name="T95" fmla="*/ 2147483647 h 1034"/>
              <a:gd name="T96" fmla="*/ 2147483647 w 2396"/>
              <a:gd name="T97" fmla="*/ 2147483647 h 1034"/>
              <a:gd name="T98" fmla="*/ 2147483647 w 2396"/>
              <a:gd name="T99" fmla="*/ 2147483647 h 1034"/>
              <a:gd name="T100" fmla="*/ 2147483647 w 2396"/>
              <a:gd name="T101" fmla="*/ 2147483647 h 1034"/>
              <a:gd name="T102" fmla="*/ 2147483647 w 2396"/>
              <a:gd name="T103" fmla="*/ 2147483647 h 1034"/>
              <a:gd name="T104" fmla="*/ 2147483647 w 2396"/>
              <a:gd name="T105" fmla="*/ 2147483647 h 1034"/>
              <a:gd name="T106" fmla="*/ 2147483647 w 2396"/>
              <a:gd name="T107" fmla="*/ 2147483647 h 1034"/>
              <a:gd name="T108" fmla="*/ 2147483647 w 2396"/>
              <a:gd name="T109" fmla="*/ 2147483647 h 1034"/>
              <a:gd name="T110" fmla="*/ 2147483647 w 2396"/>
              <a:gd name="T111" fmla="*/ 2147483647 h 1034"/>
              <a:gd name="T112" fmla="*/ 2147483647 w 2396"/>
              <a:gd name="T113" fmla="*/ 2147483647 h 103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396" h="1034">
                <a:moveTo>
                  <a:pt x="2285" y="389"/>
                </a:moveTo>
                <a:lnTo>
                  <a:pt x="2249" y="372"/>
                </a:lnTo>
                <a:lnTo>
                  <a:pt x="2212" y="356"/>
                </a:lnTo>
                <a:lnTo>
                  <a:pt x="2175" y="341"/>
                </a:lnTo>
                <a:lnTo>
                  <a:pt x="2138" y="328"/>
                </a:lnTo>
                <a:lnTo>
                  <a:pt x="2100" y="318"/>
                </a:lnTo>
                <a:lnTo>
                  <a:pt x="2061" y="307"/>
                </a:lnTo>
                <a:lnTo>
                  <a:pt x="2023" y="298"/>
                </a:lnTo>
                <a:lnTo>
                  <a:pt x="1984" y="291"/>
                </a:lnTo>
                <a:lnTo>
                  <a:pt x="1945" y="284"/>
                </a:lnTo>
                <a:lnTo>
                  <a:pt x="1906" y="278"/>
                </a:lnTo>
                <a:lnTo>
                  <a:pt x="1866" y="274"/>
                </a:lnTo>
                <a:lnTo>
                  <a:pt x="1827" y="269"/>
                </a:lnTo>
                <a:lnTo>
                  <a:pt x="1787" y="265"/>
                </a:lnTo>
                <a:lnTo>
                  <a:pt x="1748" y="261"/>
                </a:lnTo>
                <a:lnTo>
                  <a:pt x="1707" y="258"/>
                </a:lnTo>
                <a:lnTo>
                  <a:pt x="1668" y="254"/>
                </a:lnTo>
                <a:lnTo>
                  <a:pt x="1675" y="224"/>
                </a:lnTo>
                <a:lnTo>
                  <a:pt x="1679" y="194"/>
                </a:lnTo>
                <a:lnTo>
                  <a:pt x="1676" y="162"/>
                </a:lnTo>
                <a:lnTo>
                  <a:pt x="1668" y="131"/>
                </a:lnTo>
                <a:lnTo>
                  <a:pt x="1661" y="112"/>
                </a:lnTo>
                <a:lnTo>
                  <a:pt x="1652" y="95"/>
                </a:lnTo>
                <a:lnTo>
                  <a:pt x="1642" y="80"/>
                </a:lnTo>
                <a:lnTo>
                  <a:pt x="1630" y="65"/>
                </a:lnTo>
                <a:lnTo>
                  <a:pt x="1617" y="51"/>
                </a:lnTo>
                <a:lnTo>
                  <a:pt x="1602" y="40"/>
                </a:lnTo>
                <a:lnTo>
                  <a:pt x="1587" y="29"/>
                </a:lnTo>
                <a:lnTo>
                  <a:pt x="1571" y="20"/>
                </a:lnTo>
                <a:lnTo>
                  <a:pt x="1555" y="13"/>
                </a:lnTo>
                <a:lnTo>
                  <a:pt x="1537" y="8"/>
                </a:lnTo>
                <a:lnTo>
                  <a:pt x="1520" y="3"/>
                </a:lnTo>
                <a:lnTo>
                  <a:pt x="1501" y="1"/>
                </a:lnTo>
                <a:lnTo>
                  <a:pt x="1481" y="0"/>
                </a:lnTo>
                <a:lnTo>
                  <a:pt x="1463" y="2"/>
                </a:lnTo>
                <a:lnTo>
                  <a:pt x="1443" y="4"/>
                </a:lnTo>
                <a:lnTo>
                  <a:pt x="1425" y="10"/>
                </a:lnTo>
                <a:lnTo>
                  <a:pt x="1420" y="12"/>
                </a:lnTo>
                <a:lnTo>
                  <a:pt x="1414" y="16"/>
                </a:lnTo>
                <a:lnTo>
                  <a:pt x="1403" y="20"/>
                </a:lnTo>
                <a:lnTo>
                  <a:pt x="1392" y="27"/>
                </a:lnTo>
                <a:lnTo>
                  <a:pt x="1377" y="35"/>
                </a:lnTo>
                <a:lnTo>
                  <a:pt x="1362" y="44"/>
                </a:lnTo>
                <a:lnTo>
                  <a:pt x="1346" y="54"/>
                </a:lnTo>
                <a:lnTo>
                  <a:pt x="1328" y="64"/>
                </a:lnTo>
                <a:lnTo>
                  <a:pt x="1311" y="74"/>
                </a:lnTo>
                <a:lnTo>
                  <a:pt x="1295" y="85"/>
                </a:lnTo>
                <a:lnTo>
                  <a:pt x="1279" y="95"/>
                </a:lnTo>
                <a:lnTo>
                  <a:pt x="1264" y="104"/>
                </a:lnTo>
                <a:lnTo>
                  <a:pt x="1250" y="114"/>
                </a:lnTo>
                <a:lnTo>
                  <a:pt x="1238" y="123"/>
                </a:lnTo>
                <a:lnTo>
                  <a:pt x="1229" y="130"/>
                </a:lnTo>
                <a:lnTo>
                  <a:pt x="1222" y="136"/>
                </a:lnTo>
                <a:lnTo>
                  <a:pt x="1212" y="147"/>
                </a:lnTo>
                <a:lnTo>
                  <a:pt x="1200" y="157"/>
                </a:lnTo>
                <a:lnTo>
                  <a:pt x="1190" y="168"/>
                </a:lnTo>
                <a:lnTo>
                  <a:pt x="1178" y="177"/>
                </a:lnTo>
                <a:lnTo>
                  <a:pt x="1167" y="187"/>
                </a:lnTo>
                <a:lnTo>
                  <a:pt x="1155" y="197"/>
                </a:lnTo>
                <a:lnTo>
                  <a:pt x="1145" y="207"/>
                </a:lnTo>
                <a:lnTo>
                  <a:pt x="1134" y="217"/>
                </a:lnTo>
                <a:lnTo>
                  <a:pt x="1122" y="209"/>
                </a:lnTo>
                <a:lnTo>
                  <a:pt x="1109" y="202"/>
                </a:lnTo>
                <a:lnTo>
                  <a:pt x="1096" y="197"/>
                </a:lnTo>
                <a:lnTo>
                  <a:pt x="1083" y="191"/>
                </a:lnTo>
                <a:lnTo>
                  <a:pt x="1068" y="187"/>
                </a:lnTo>
                <a:lnTo>
                  <a:pt x="1054" y="184"/>
                </a:lnTo>
                <a:lnTo>
                  <a:pt x="1039" y="183"/>
                </a:lnTo>
                <a:lnTo>
                  <a:pt x="1024" y="182"/>
                </a:lnTo>
                <a:lnTo>
                  <a:pt x="992" y="180"/>
                </a:lnTo>
                <a:lnTo>
                  <a:pt x="961" y="178"/>
                </a:lnTo>
                <a:lnTo>
                  <a:pt x="930" y="176"/>
                </a:lnTo>
                <a:lnTo>
                  <a:pt x="898" y="174"/>
                </a:lnTo>
                <a:lnTo>
                  <a:pt x="866" y="170"/>
                </a:lnTo>
                <a:lnTo>
                  <a:pt x="835" y="168"/>
                </a:lnTo>
                <a:lnTo>
                  <a:pt x="804" y="164"/>
                </a:lnTo>
                <a:lnTo>
                  <a:pt x="773" y="161"/>
                </a:lnTo>
                <a:lnTo>
                  <a:pt x="742" y="156"/>
                </a:lnTo>
                <a:lnTo>
                  <a:pt x="711" y="153"/>
                </a:lnTo>
                <a:lnTo>
                  <a:pt x="678" y="148"/>
                </a:lnTo>
                <a:lnTo>
                  <a:pt x="647" y="145"/>
                </a:lnTo>
                <a:lnTo>
                  <a:pt x="616" y="140"/>
                </a:lnTo>
                <a:lnTo>
                  <a:pt x="584" y="136"/>
                </a:lnTo>
                <a:lnTo>
                  <a:pt x="553" y="131"/>
                </a:lnTo>
                <a:lnTo>
                  <a:pt x="521" y="126"/>
                </a:lnTo>
                <a:lnTo>
                  <a:pt x="500" y="123"/>
                </a:lnTo>
                <a:lnTo>
                  <a:pt x="479" y="119"/>
                </a:lnTo>
                <a:lnTo>
                  <a:pt x="458" y="116"/>
                </a:lnTo>
                <a:lnTo>
                  <a:pt x="438" y="112"/>
                </a:lnTo>
                <a:lnTo>
                  <a:pt x="417" y="108"/>
                </a:lnTo>
                <a:lnTo>
                  <a:pt x="397" y="104"/>
                </a:lnTo>
                <a:lnTo>
                  <a:pt x="377" y="101"/>
                </a:lnTo>
                <a:lnTo>
                  <a:pt x="356" y="97"/>
                </a:lnTo>
                <a:lnTo>
                  <a:pt x="335" y="94"/>
                </a:lnTo>
                <a:lnTo>
                  <a:pt x="315" y="92"/>
                </a:lnTo>
                <a:lnTo>
                  <a:pt x="295" y="88"/>
                </a:lnTo>
                <a:lnTo>
                  <a:pt x="274" y="86"/>
                </a:lnTo>
                <a:lnTo>
                  <a:pt x="254" y="84"/>
                </a:lnTo>
                <a:lnTo>
                  <a:pt x="234" y="82"/>
                </a:lnTo>
                <a:lnTo>
                  <a:pt x="213" y="81"/>
                </a:lnTo>
                <a:lnTo>
                  <a:pt x="192" y="80"/>
                </a:lnTo>
                <a:lnTo>
                  <a:pt x="173" y="81"/>
                </a:lnTo>
                <a:lnTo>
                  <a:pt x="153" y="84"/>
                </a:lnTo>
                <a:lnTo>
                  <a:pt x="135" y="88"/>
                </a:lnTo>
                <a:lnTo>
                  <a:pt x="116" y="95"/>
                </a:lnTo>
                <a:lnTo>
                  <a:pt x="99" y="103"/>
                </a:lnTo>
                <a:lnTo>
                  <a:pt x="83" y="112"/>
                </a:lnTo>
                <a:lnTo>
                  <a:pt x="68" y="124"/>
                </a:lnTo>
                <a:lnTo>
                  <a:pt x="54" y="136"/>
                </a:lnTo>
                <a:lnTo>
                  <a:pt x="41" y="149"/>
                </a:lnTo>
                <a:lnTo>
                  <a:pt x="30" y="164"/>
                </a:lnTo>
                <a:lnTo>
                  <a:pt x="21" y="180"/>
                </a:lnTo>
                <a:lnTo>
                  <a:pt x="12" y="197"/>
                </a:lnTo>
                <a:lnTo>
                  <a:pt x="7" y="215"/>
                </a:lnTo>
                <a:lnTo>
                  <a:pt x="2" y="232"/>
                </a:lnTo>
                <a:lnTo>
                  <a:pt x="0" y="252"/>
                </a:lnTo>
                <a:lnTo>
                  <a:pt x="0" y="272"/>
                </a:lnTo>
                <a:lnTo>
                  <a:pt x="3" y="295"/>
                </a:lnTo>
                <a:lnTo>
                  <a:pt x="10" y="316"/>
                </a:lnTo>
                <a:lnTo>
                  <a:pt x="21" y="337"/>
                </a:lnTo>
                <a:lnTo>
                  <a:pt x="34" y="356"/>
                </a:lnTo>
                <a:lnTo>
                  <a:pt x="49" y="373"/>
                </a:lnTo>
                <a:lnTo>
                  <a:pt x="65" y="388"/>
                </a:lnTo>
                <a:lnTo>
                  <a:pt x="83" y="403"/>
                </a:lnTo>
                <a:lnTo>
                  <a:pt x="101" y="414"/>
                </a:lnTo>
                <a:lnTo>
                  <a:pt x="118" y="426"/>
                </a:lnTo>
                <a:lnTo>
                  <a:pt x="136" y="435"/>
                </a:lnTo>
                <a:lnTo>
                  <a:pt x="152" y="442"/>
                </a:lnTo>
                <a:lnTo>
                  <a:pt x="166" y="449"/>
                </a:lnTo>
                <a:lnTo>
                  <a:pt x="177" y="454"/>
                </a:lnTo>
                <a:lnTo>
                  <a:pt x="186" y="457"/>
                </a:lnTo>
                <a:lnTo>
                  <a:pt x="191" y="459"/>
                </a:lnTo>
                <a:lnTo>
                  <a:pt x="192" y="459"/>
                </a:lnTo>
                <a:lnTo>
                  <a:pt x="228" y="467"/>
                </a:lnTo>
                <a:lnTo>
                  <a:pt x="262" y="474"/>
                </a:lnTo>
                <a:lnTo>
                  <a:pt x="297" y="481"/>
                </a:lnTo>
                <a:lnTo>
                  <a:pt x="332" y="487"/>
                </a:lnTo>
                <a:lnTo>
                  <a:pt x="365" y="493"/>
                </a:lnTo>
                <a:lnTo>
                  <a:pt x="397" y="499"/>
                </a:lnTo>
                <a:lnTo>
                  <a:pt x="431" y="503"/>
                </a:lnTo>
                <a:lnTo>
                  <a:pt x="463" y="509"/>
                </a:lnTo>
                <a:lnTo>
                  <a:pt x="495" y="514"/>
                </a:lnTo>
                <a:lnTo>
                  <a:pt x="527" y="517"/>
                </a:lnTo>
                <a:lnTo>
                  <a:pt x="560" y="522"/>
                </a:lnTo>
                <a:lnTo>
                  <a:pt x="592" y="526"/>
                </a:lnTo>
                <a:lnTo>
                  <a:pt x="624" y="530"/>
                </a:lnTo>
                <a:lnTo>
                  <a:pt x="657" y="533"/>
                </a:lnTo>
                <a:lnTo>
                  <a:pt x="689" y="538"/>
                </a:lnTo>
                <a:lnTo>
                  <a:pt x="722" y="541"/>
                </a:lnTo>
                <a:lnTo>
                  <a:pt x="707" y="549"/>
                </a:lnTo>
                <a:lnTo>
                  <a:pt x="691" y="557"/>
                </a:lnTo>
                <a:lnTo>
                  <a:pt x="676" y="565"/>
                </a:lnTo>
                <a:lnTo>
                  <a:pt x="661" y="573"/>
                </a:lnTo>
                <a:lnTo>
                  <a:pt x="646" y="582"/>
                </a:lnTo>
                <a:lnTo>
                  <a:pt x="630" y="588"/>
                </a:lnTo>
                <a:lnTo>
                  <a:pt x="615" y="597"/>
                </a:lnTo>
                <a:lnTo>
                  <a:pt x="600" y="603"/>
                </a:lnTo>
                <a:lnTo>
                  <a:pt x="585" y="612"/>
                </a:lnTo>
                <a:lnTo>
                  <a:pt x="570" y="618"/>
                </a:lnTo>
                <a:lnTo>
                  <a:pt x="555" y="626"/>
                </a:lnTo>
                <a:lnTo>
                  <a:pt x="540" y="635"/>
                </a:lnTo>
                <a:lnTo>
                  <a:pt x="525" y="643"/>
                </a:lnTo>
                <a:lnTo>
                  <a:pt x="510" y="651"/>
                </a:lnTo>
                <a:lnTo>
                  <a:pt x="495" y="659"/>
                </a:lnTo>
                <a:lnTo>
                  <a:pt x="480" y="668"/>
                </a:lnTo>
                <a:lnTo>
                  <a:pt x="480" y="667"/>
                </a:lnTo>
                <a:lnTo>
                  <a:pt x="481" y="667"/>
                </a:lnTo>
                <a:lnTo>
                  <a:pt x="483" y="666"/>
                </a:lnTo>
                <a:lnTo>
                  <a:pt x="448" y="684"/>
                </a:lnTo>
                <a:lnTo>
                  <a:pt x="419" y="708"/>
                </a:lnTo>
                <a:lnTo>
                  <a:pt x="396" y="738"/>
                </a:lnTo>
                <a:lnTo>
                  <a:pt x="379" y="771"/>
                </a:lnTo>
                <a:lnTo>
                  <a:pt x="368" y="806"/>
                </a:lnTo>
                <a:lnTo>
                  <a:pt x="365" y="843"/>
                </a:lnTo>
                <a:lnTo>
                  <a:pt x="368" y="881"/>
                </a:lnTo>
                <a:lnTo>
                  <a:pt x="380" y="918"/>
                </a:lnTo>
                <a:lnTo>
                  <a:pt x="388" y="935"/>
                </a:lnTo>
                <a:lnTo>
                  <a:pt x="398" y="952"/>
                </a:lnTo>
                <a:lnTo>
                  <a:pt x="410" y="966"/>
                </a:lnTo>
                <a:lnTo>
                  <a:pt x="423" y="980"/>
                </a:lnTo>
                <a:lnTo>
                  <a:pt x="436" y="993"/>
                </a:lnTo>
                <a:lnTo>
                  <a:pt x="451" y="1003"/>
                </a:lnTo>
                <a:lnTo>
                  <a:pt x="468" y="1013"/>
                </a:lnTo>
                <a:lnTo>
                  <a:pt x="485" y="1021"/>
                </a:lnTo>
                <a:lnTo>
                  <a:pt x="502" y="1026"/>
                </a:lnTo>
                <a:lnTo>
                  <a:pt x="519" y="1031"/>
                </a:lnTo>
                <a:lnTo>
                  <a:pt x="538" y="1033"/>
                </a:lnTo>
                <a:lnTo>
                  <a:pt x="556" y="1034"/>
                </a:lnTo>
                <a:lnTo>
                  <a:pt x="575" y="1033"/>
                </a:lnTo>
                <a:lnTo>
                  <a:pt x="594" y="1031"/>
                </a:lnTo>
                <a:lnTo>
                  <a:pt x="613" y="1026"/>
                </a:lnTo>
                <a:lnTo>
                  <a:pt x="631" y="1020"/>
                </a:lnTo>
                <a:lnTo>
                  <a:pt x="654" y="1008"/>
                </a:lnTo>
                <a:lnTo>
                  <a:pt x="676" y="995"/>
                </a:lnTo>
                <a:lnTo>
                  <a:pt x="699" y="985"/>
                </a:lnTo>
                <a:lnTo>
                  <a:pt x="722" y="973"/>
                </a:lnTo>
                <a:lnTo>
                  <a:pt x="744" y="962"/>
                </a:lnTo>
                <a:lnTo>
                  <a:pt x="767" y="950"/>
                </a:lnTo>
                <a:lnTo>
                  <a:pt x="789" y="939"/>
                </a:lnTo>
                <a:lnTo>
                  <a:pt x="812" y="927"/>
                </a:lnTo>
                <a:lnTo>
                  <a:pt x="835" y="916"/>
                </a:lnTo>
                <a:lnTo>
                  <a:pt x="857" y="904"/>
                </a:lnTo>
                <a:lnTo>
                  <a:pt x="880" y="893"/>
                </a:lnTo>
                <a:lnTo>
                  <a:pt x="902" y="880"/>
                </a:lnTo>
                <a:lnTo>
                  <a:pt x="925" y="867"/>
                </a:lnTo>
                <a:lnTo>
                  <a:pt x="948" y="854"/>
                </a:lnTo>
                <a:lnTo>
                  <a:pt x="970" y="840"/>
                </a:lnTo>
                <a:lnTo>
                  <a:pt x="993" y="826"/>
                </a:lnTo>
                <a:lnTo>
                  <a:pt x="1014" y="812"/>
                </a:lnTo>
                <a:lnTo>
                  <a:pt x="1033" y="798"/>
                </a:lnTo>
                <a:lnTo>
                  <a:pt x="1054" y="786"/>
                </a:lnTo>
                <a:lnTo>
                  <a:pt x="1074" y="771"/>
                </a:lnTo>
                <a:lnTo>
                  <a:pt x="1093" y="757"/>
                </a:lnTo>
                <a:lnTo>
                  <a:pt x="1113" y="743"/>
                </a:lnTo>
                <a:lnTo>
                  <a:pt x="1131" y="728"/>
                </a:lnTo>
                <a:lnTo>
                  <a:pt x="1151" y="714"/>
                </a:lnTo>
                <a:lnTo>
                  <a:pt x="1169" y="699"/>
                </a:lnTo>
                <a:lnTo>
                  <a:pt x="1188" y="684"/>
                </a:lnTo>
                <a:lnTo>
                  <a:pt x="1206" y="669"/>
                </a:lnTo>
                <a:lnTo>
                  <a:pt x="1223" y="654"/>
                </a:lnTo>
                <a:lnTo>
                  <a:pt x="1242" y="639"/>
                </a:lnTo>
                <a:lnTo>
                  <a:pt x="1259" y="624"/>
                </a:lnTo>
                <a:lnTo>
                  <a:pt x="1278" y="608"/>
                </a:lnTo>
                <a:lnTo>
                  <a:pt x="1295" y="593"/>
                </a:lnTo>
                <a:lnTo>
                  <a:pt x="1308" y="598"/>
                </a:lnTo>
                <a:lnTo>
                  <a:pt x="1320" y="601"/>
                </a:lnTo>
                <a:lnTo>
                  <a:pt x="1333" y="605"/>
                </a:lnTo>
                <a:lnTo>
                  <a:pt x="1346" y="608"/>
                </a:lnTo>
                <a:lnTo>
                  <a:pt x="1358" y="612"/>
                </a:lnTo>
                <a:lnTo>
                  <a:pt x="1371" y="614"/>
                </a:lnTo>
                <a:lnTo>
                  <a:pt x="1385" y="616"/>
                </a:lnTo>
                <a:lnTo>
                  <a:pt x="1397" y="618"/>
                </a:lnTo>
                <a:lnTo>
                  <a:pt x="1410" y="620"/>
                </a:lnTo>
                <a:lnTo>
                  <a:pt x="1424" y="622"/>
                </a:lnTo>
                <a:lnTo>
                  <a:pt x="1437" y="623"/>
                </a:lnTo>
                <a:lnTo>
                  <a:pt x="1450" y="623"/>
                </a:lnTo>
                <a:lnTo>
                  <a:pt x="1463" y="624"/>
                </a:lnTo>
                <a:lnTo>
                  <a:pt x="1477" y="624"/>
                </a:lnTo>
                <a:lnTo>
                  <a:pt x="1490" y="624"/>
                </a:lnTo>
                <a:lnTo>
                  <a:pt x="1503" y="624"/>
                </a:lnTo>
                <a:lnTo>
                  <a:pt x="1513" y="625"/>
                </a:lnTo>
                <a:lnTo>
                  <a:pt x="1522" y="626"/>
                </a:lnTo>
                <a:lnTo>
                  <a:pt x="1531" y="628"/>
                </a:lnTo>
                <a:lnTo>
                  <a:pt x="1539" y="629"/>
                </a:lnTo>
                <a:lnTo>
                  <a:pt x="1547" y="629"/>
                </a:lnTo>
                <a:lnTo>
                  <a:pt x="1553" y="630"/>
                </a:lnTo>
                <a:lnTo>
                  <a:pt x="1556" y="630"/>
                </a:lnTo>
                <a:lnTo>
                  <a:pt x="1577" y="632"/>
                </a:lnTo>
                <a:lnTo>
                  <a:pt x="1604" y="636"/>
                </a:lnTo>
                <a:lnTo>
                  <a:pt x="1636" y="639"/>
                </a:lnTo>
                <a:lnTo>
                  <a:pt x="1672" y="644"/>
                </a:lnTo>
                <a:lnTo>
                  <a:pt x="1712" y="648"/>
                </a:lnTo>
                <a:lnTo>
                  <a:pt x="1753" y="655"/>
                </a:lnTo>
                <a:lnTo>
                  <a:pt x="1797" y="661"/>
                </a:lnTo>
                <a:lnTo>
                  <a:pt x="1841" y="668"/>
                </a:lnTo>
                <a:lnTo>
                  <a:pt x="1886" y="676"/>
                </a:lnTo>
                <a:lnTo>
                  <a:pt x="1929" y="684"/>
                </a:lnTo>
                <a:lnTo>
                  <a:pt x="1971" y="692"/>
                </a:lnTo>
                <a:lnTo>
                  <a:pt x="2010" y="701"/>
                </a:lnTo>
                <a:lnTo>
                  <a:pt x="2046" y="711"/>
                </a:lnTo>
                <a:lnTo>
                  <a:pt x="2077" y="720"/>
                </a:lnTo>
                <a:lnTo>
                  <a:pt x="2104" y="729"/>
                </a:lnTo>
                <a:lnTo>
                  <a:pt x="2124" y="738"/>
                </a:lnTo>
                <a:lnTo>
                  <a:pt x="2143" y="745"/>
                </a:lnTo>
                <a:lnTo>
                  <a:pt x="2161" y="751"/>
                </a:lnTo>
                <a:lnTo>
                  <a:pt x="2180" y="754"/>
                </a:lnTo>
                <a:lnTo>
                  <a:pt x="2199" y="756"/>
                </a:lnTo>
                <a:lnTo>
                  <a:pt x="2218" y="756"/>
                </a:lnTo>
                <a:lnTo>
                  <a:pt x="2236" y="753"/>
                </a:lnTo>
                <a:lnTo>
                  <a:pt x="2253" y="750"/>
                </a:lnTo>
                <a:lnTo>
                  <a:pt x="2272" y="744"/>
                </a:lnTo>
                <a:lnTo>
                  <a:pt x="2288" y="737"/>
                </a:lnTo>
                <a:lnTo>
                  <a:pt x="2305" y="728"/>
                </a:lnTo>
                <a:lnTo>
                  <a:pt x="2320" y="718"/>
                </a:lnTo>
                <a:lnTo>
                  <a:pt x="2334" y="706"/>
                </a:lnTo>
                <a:lnTo>
                  <a:pt x="2348" y="692"/>
                </a:lnTo>
                <a:lnTo>
                  <a:pt x="2359" y="677"/>
                </a:lnTo>
                <a:lnTo>
                  <a:pt x="2370" y="661"/>
                </a:lnTo>
                <a:lnTo>
                  <a:pt x="2379" y="644"/>
                </a:lnTo>
                <a:lnTo>
                  <a:pt x="2392" y="607"/>
                </a:lnTo>
                <a:lnTo>
                  <a:pt x="2396" y="570"/>
                </a:lnTo>
                <a:lnTo>
                  <a:pt x="2394" y="533"/>
                </a:lnTo>
                <a:lnTo>
                  <a:pt x="2385" y="497"/>
                </a:lnTo>
                <a:lnTo>
                  <a:pt x="2369" y="464"/>
                </a:lnTo>
                <a:lnTo>
                  <a:pt x="2347" y="434"/>
                </a:lnTo>
                <a:lnTo>
                  <a:pt x="2318" y="409"/>
                </a:lnTo>
                <a:lnTo>
                  <a:pt x="2285" y="389"/>
                </a:lnTo>
                <a:close/>
              </a:path>
            </a:pathLst>
          </a:custGeom>
          <a:solidFill>
            <a:srgbClr val="5B66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9229" name="Group 255"/>
          <p:cNvGrpSpPr>
            <a:grpSpLocks/>
          </p:cNvGrpSpPr>
          <p:nvPr/>
        </p:nvGrpSpPr>
        <p:grpSpPr bwMode="auto">
          <a:xfrm>
            <a:off x="5638800" y="2208213"/>
            <a:ext cx="1752600" cy="1220787"/>
            <a:chOff x="3792" y="1056"/>
            <a:chExt cx="1104" cy="769"/>
          </a:xfrm>
        </p:grpSpPr>
        <p:sp>
          <p:nvSpPr>
            <p:cNvPr id="9290" name="Freeform 236"/>
            <p:cNvSpPr>
              <a:spLocks/>
            </p:cNvSpPr>
            <p:nvPr/>
          </p:nvSpPr>
          <p:spPr bwMode="auto">
            <a:xfrm flipH="1">
              <a:off x="3792" y="1056"/>
              <a:ext cx="1104" cy="769"/>
            </a:xfrm>
            <a:custGeom>
              <a:avLst/>
              <a:gdLst>
                <a:gd name="T0" fmla="*/ 236 w 2207"/>
                <a:gd name="T1" fmla="*/ 5 h 1539"/>
                <a:gd name="T2" fmla="*/ 240 w 2207"/>
                <a:gd name="T3" fmla="*/ 9 h 1539"/>
                <a:gd name="T4" fmla="*/ 242 w 2207"/>
                <a:gd name="T5" fmla="*/ 15 h 1539"/>
                <a:gd name="T6" fmla="*/ 245 w 2207"/>
                <a:gd name="T7" fmla="*/ 20 h 1539"/>
                <a:gd name="T8" fmla="*/ 244 w 2207"/>
                <a:gd name="T9" fmla="*/ 31 h 1539"/>
                <a:gd name="T10" fmla="*/ 241 w 2207"/>
                <a:gd name="T11" fmla="*/ 42 h 1539"/>
                <a:gd name="T12" fmla="*/ 248 w 2207"/>
                <a:gd name="T13" fmla="*/ 57 h 1539"/>
                <a:gd name="T14" fmla="*/ 257 w 2207"/>
                <a:gd name="T15" fmla="*/ 69 h 1539"/>
                <a:gd name="T16" fmla="*/ 265 w 2207"/>
                <a:gd name="T17" fmla="*/ 81 h 1539"/>
                <a:gd name="T18" fmla="*/ 261 w 2207"/>
                <a:gd name="T19" fmla="*/ 89 h 1539"/>
                <a:gd name="T20" fmla="*/ 257 w 2207"/>
                <a:gd name="T21" fmla="*/ 97 h 1539"/>
                <a:gd name="T22" fmla="*/ 265 w 2207"/>
                <a:gd name="T23" fmla="*/ 102 h 1539"/>
                <a:gd name="T24" fmla="*/ 276 w 2207"/>
                <a:gd name="T25" fmla="*/ 105 h 1539"/>
                <a:gd name="T26" fmla="*/ 272 w 2207"/>
                <a:gd name="T27" fmla="*/ 137 h 1539"/>
                <a:gd name="T28" fmla="*/ 267 w 2207"/>
                <a:gd name="T29" fmla="*/ 142 h 1539"/>
                <a:gd name="T30" fmla="*/ 259 w 2207"/>
                <a:gd name="T31" fmla="*/ 143 h 1539"/>
                <a:gd name="T32" fmla="*/ 249 w 2207"/>
                <a:gd name="T33" fmla="*/ 142 h 1539"/>
                <a:gd name="T34" fmla="*/ 252 w 2207"/>
                <a:gd name="T35" fmla="*/ 159 h 1539"/>
                <a:gd name="T36" fmla="*/ 259 w 2207"/>
                <a:gd name="T37" fmla="*/ 166 h 1539"/>
                <a:gd name="T38" fmla="*/ 263 w 2207"/>
                <a:gd name="T39" fmla="*/ 172 h 1539"/>
                <a:gd name="T40" fmla="*/ 260 w 2207"/>
                <a:gd name="T41" fmla="*/ 184 h 1539"/>
                <a:gd name="T42" fmla="*/ 254 w 2207"/>
                <a:gd name="T43" fmla="*/ 186 h 1539"/>
                <a:gd name="T44" fmla="*/ 248 w 2207"/>
                <a:gd name="T45" fmla="*/ 186 h 1539"/>
                <a:gd name="T46" fmla="*/ 248 w 2207"/>
                <a:gd name="T47" fmla="*/ 182 h 1539"/>
                <a:gd name="T48" fmla="*/ 252 w 2207"/>
                <a:gd name="T49" fmla="*/ 178 h 1539"/>
                <a:gd name="T50" fmla="*/ 245 w 2207"/>
                <a:gd name="T51" fmla="*/ 172 h 1539"/>
                <a:gd name="T52" fmla="*/ 240 w 2207"/>
                <a:gd name="T53" fmla="*/ 174 h 1539"/>
                <a:gd name="T54" fmla="*/ 237 w 2207"/>
                <a:gd name="T55" fmla="*/ 183 h 1539"/>
                <a:gd name="T56" fmla="*/ 237 w 2207"/>
                <a:gd name="T57" fmla="*/ 190 h 1539"/>
                <a:gd name="T58" fmla="*/ 222 w 2207"/>
                <a:gd name="T59" fmla="*/ 191 h 1539"/>
                <a:gd name="T60" fmla="*/ 214 w 2207"/>
                <a:gd name="T61" fmla="*/ 189 h 1539"/>
                <a:gd name="T62" fmla="*/ 220 w 2207"/>
                <a:gd name="T63" fmla="*/ 186 h 1539"/>
                <a:gd name="T64" fmla="*/ 226 w 2207"/>
                <a:gd name="T65" fmla="*/ 181 h 1539"/>
                <a:gd name="T66" fmla="*/ 219 w 2207"/>
                <a:gd name="T67" fmla="*/ 171 h 1539"/>
                <a:gd name="T68" fmla="*/ 95 w 2207"/>
                <a:gd name="T69" fmla="*/ 192 h 1539"/>
                <a:gd name="T70" fmla="*/ 207 w 2207"/>
                <a:gd name="T71" fmla="*/ 156 h 1539"/>
                <a:gd name="T72" fmla="*/ 205 w 2207"/>
                <a:gd name="T73" fmla="*/ 143 h 1539"/>
                <a:gd name="T74" fmla="*/ 201 w 2207"/>
                <a:gd name="T75" fmla="*/ 126 h 1539"/>
                <a:gd name="T76" fmla="*/ 195 w 2207"/>
                <a:gd name="T77" fmla="*/ 123 h 1539"/>
                <a:gd name="T78" fmla="*/ 193 w 2207"/>
                <a:gd name="T79" fmla="*/ 115 h 1539"/>
                <a:gd name="T80" fmla="*/ 187 w 2207"/>
                <a:gd name="T81" fmla="*/ 114 h 1539"/>
                <a:gd name="T82" fmla="*/ 190 w 2207"/>
                <a:gd name="T83" fmla="*/ 110 h 1539"/>
                <a:gd name="T84" fmla="*/ 198 w 2207"/>
                <a:gd name="T85" fmla="*/ 102 h 1539"/>
                <a:gd name="T86" fmla="*/ 202 w 2207"/>
                <a:gd name="T87" fmla="*/ 93 h 1539"/>
                <a:gd name="T88" fmla="*/ 202 w 2207"/>
                <a:gd name="T89" fmla="*/ 84 h 1539"/>
                <a:gd name="T90" fmla="*/ 200 w 2207"/>
                <a:gd name="T91" fmla="*/ 70 h 1539"/>
                <a:gd name="T92" fmla="*/ 1 w 2207"/>
                <a:gd name="T93" fmla="*/ 94 h 1539"/>
                <a:gd name="T94" fmla="*/ 201 w 2207"/>
                <a:gd name="T95" fmla="*/ 59 h 1539"/>
                <a:gd name="T96" fmla="*/ 208 w 2207"/>
                <a:gd name="T97" fmla="*/ 40 h 1539"/>
                <a:gd name="T98" fmla="*/ 210 w 2207"/>
                <a:gd name="T99" fmla="*/ 45 h 1539"/>
                <a:gd name="T100" fmla="*/ 212 w 2207"/>
                <a:gd name="T101" fmla="*/ 51 h 1539"/>
                <a:gd name="T102" fmla="*/ 209 w 2207"/>
                <a:gd name="T103" fmla="*/ 58 h 1539"/>
                <a:gd name="T104" fmla="*/ 213 w 2207"/>
                <a:gd name="T105" fmla="*/ 66 h 1539"/>
                <a:gd name="T106" fmla="*/ 217 w 2207"/>
                <a:gd name="T107" fmla="*/ 58 h 1539"/>
                <a:gd name="T108" fmla="*/ 222 w 2207"/>
                <a:gd name="T109" fmla="*/ 49 h 1539"/>
                <a:gd name="T110" fmla="*/ 215 w 2207"/>
                <a:gd name="T111" fmla="*/ 43 h 1539"/>
                <a:gd name="T112" fmla="*/ 207 w 2207"/>
                <a:gd name="T113" fmla="*/ 35 h 1539"/>
                <a:gd name="T114" fmla="*/ 207 w 2207"/>
                <a:gd name="T115" fmla="*/ 24 h 1539"/>
                <a:gd name="T116" fmla="*/ 210 w 2207"/>
                <a:gd name="T117" fmla="*/ 17 h 1539"/>
                <a:gd name="T118" fmla="*/ 219 w 2207"/>
                <a:gd name="T119" fmla="*/ 10 h 1539"/>
                <a:gd name="T120" fmla="*/ 221 w 2207"/>
                <a:gd name="T121" fmla="*/ 0 h 1539"/>
                <a:gd name="T122" fmla="*/ 230 w 2207"/>
                <a:gd name="T123" fmla="*/ 2 h 15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207" h="1539">
                  <a:moveTo>
                    <a:pt x="1855" y="43"/>
                  </a:moveTo>
                  <a:lnTo>
                    <a:pt x="1863" y="43"/>
                  </a:lnTo>
                  <a:lnTo>
                    <a:pt x="1872" y="43"/>
                  </a:lnTo>
                  <a:lnTo>
                    <a:pt x="1880" y="44"/>
                  </a:lnTo>
                  <a:lnTo>
                    <a:pt x="1887" y="45"/>
                  </a:lnTo>
                  <a:lnTo>
                    <a:pt x="1894" y="49"/>
                  </a:lnTo>
                  <a:lnTo>
                    <a:pt x="1901" y="52"/>
                  </a:lnTo>
                  <a:lnTo>
                    <a:pt x="1906" y="58"/>
                  </a:lnTo>
                  <a:lnTo>
                    <a:pt x="1911" y="65"/>
                  </a:lnTo>
                  <a:lnTo>
                    <a:pt x="1918" y="75"/>
                  </a:lnTo>
                  <a:lnTo>
                    <a:pt x="1921" y="86"/>
                  </a:lnTo>
                  <a:lnTo>
                    <a:pt x="1923" y="98"/>
                  </a:lnTo>
                  <a:lnTo>
                    <a:pt x="1921" y="111"/>
                  </a:lnTo>
                  <a:lnTo>
                    <a:pt x="1928" y="118"/>
                  </a:lnTo>
                  <a:lnTo>
                    <a:pt x="1935" y="126"/>
                  </a:lnTo>
                  <a:lnTo>
                    <a:pt x="1942" y="133"/>
                  </a:lnTo>
                  <a:lnTo>
                    <a:pt x="1948" y="140"/>
                  </a:lnTo>
                  <a:lnTo>
                    <a:pt x="1954" y="147"/>
                  </a:lnTo>
                  <a:lnTo>
                    <a:pt x="1958" y="155"/>
                  </a:lnTo>
                  <a:lnTo>
                    <a:pt x="1959" y="165"/>
                  </a:lnTo>
                  <a:lnTo>
                    <a:pt x="1959" y="176"/>
                  </a:lnTo>
                  <a:lnTo>
                    <a:pt x="1959" y="195"/>
                  </a:lnTo>
                  <a:lnTo>
                    <a:pt x="1957" y="215"/>
                  </a:lnTo>
                  <a:lnTo>
                    <a:pt x="1954" y="233"/>
                  </a:lnTo>
                  <a:lnTo>
                    <a:pt x="1949" y="251"/>
                  </a:lnTo>
                  <a:lnTo>
                    <a:pt x="1942" y="268"/>
                  </a:lnTo>
                  <a:lnTo>
                    <a:pt x="1935" y="284"/>
                  </a:lnTo>
                  <a:lnTo>
                    <a:pt x="1927" y="300"/>
                  </a:lnTo>
                  <a:lnTo>
                    <a:pt x="1918" y="316"/>
                  </a:lnTo>
                  <a:lnTo>
                    <a:pt x="1927" y="342"/>
                  </a:lnTo>
                  <a:lnTo>
                    <a:pt x="1936" y="366"/>
                  </a:lnTo>
                  <a:lnTo>
                    <a:pt x="1947" y="391"/>
                  </a:lnTo>
                  <a:lnTo>
                    <a:pt x="1957" y="415"/>
                  </a:lnTo>
                  <a:lnTo>
                    <a:pt x="1969" y="440"/>
                  </a:lnTo>
                  <a:lnTo>
                    <a:pt x="1982" y="463"/>
                  </a:lnTo>
                  <a:lnTo>
                    <a:pt x="1997" y="484"/>
                  </a:lnTo>
                  <a:lnTo>
                    <a:pt x="2016" y="506"/>
                  </a:lnTo>
                  <a:lnTo>
                    <a:pt x="2027" y="524"/>
                  </a:lnTo>
                  <a:lnTo>
                    <a:pt x="2040" y="541"/>
                  </a:lnTo>
                  <a:lnTo>
                    <a:pt x="2054" y="558"/>
                  </a:lnTo>
                  <a:lnTo>
                    <a:pt x="2068" y="576"/>
                  </a:lnTo>
                  <a:lnTo>
                    <a:pt x="2082" y="593"/>
                  </a:lnTo>
                  <a:lnTo>
                    <a:pt x="2095" y="611"/>
                  </a:lnTo>
                  <a:lnTo>
                    <a:pt x="2106" y="629"/>
                  </a:lnTo>
                  <a:lnTo>
                    <a:pt x="2115" y="648"/>
                  </a:lnTo>
                  <a:lnTo>
                    <a:pt x="2114" y="663"/>
                  </a:lnTo>
                  <a:lnTo>
                    <a:pt x="2109" y="678"/>
                  </a:lnTo>
                  <a:lnTo>
                    <a:pt x="2102" y="691"/>
                  </a:lnTo>
                  <a:lnTo>
                    <a:pt x="2094" y="702"/>
                  </a:lnTo>
                  <a:lnTo>
                    <a:pt x="2084" y="714"/>
                  </a:lnTo>
                  <a:lnTo>
                    <a:pt x="2075" y="725"/>
                  </a:lnTo>
                  <a:lnTo>
                    <a:pt x="2064" y="736"/>
                  </a:lnTo>
                  <a:lnTo>
                    <a:pt x="2054" y="746"/>
                  </a:lnTo>
                  <a:lnTo>
                    <a:pt x="2054" y="762"/>
                  </a:lnTo>
                  <a:lnTo>
                    <a:pt x="2055" y="780"/>
                  </a:lnTo>
                  <a:lnTo>
                    <a:pt x="2057" y="796"/>
                  </a:lnTo>
                  <a:lnTo>
                    <a:pt x="2065" y="810"/>
                  </a:lnTo>
                  <a:lnTo>
                    <a:pt x="2084" y="813"/>
                  </a:lnTo>
                  <a:lnTo>
                    <a:pt x="2101" y="816"/>
                  </a:lnTo>
                  <a:lnTo>
                    <a:pt x="2120" y="821"/>
                  </a:lnTo>
                  <a:lnTo>
                    <a:pt x="2137" y="824"/>
                  </a:lnTo>
                  <a:lnTo>
                    <a:pt x="2154" y="829"/>
                  </a:lnTo>
                  <a:lnTo>
                    <a:pt x="2171" y="834"/>
                  </a:lnTo>
                  <a:lnTo>
                    <a:pt x="2190" y="838"/>
                  </a:lnTo>
                  <a:lnTo>
                    <a:pt x="2207" y="843"/>
                  </a:lnTo>
                  <a:lnTo>
                    <a:pt x="2196" y="905"/>
                  </a:lnTo>
                  <a:lnTo>
                    <a:pt x="2188" y="981"/>
                  </a:lnTo>
                  <a:lnTo>
                    <a:pt x="2182" y="1050"/>
                  </a:lnTo>
                  <a:lnTo>
                    <a:pt x="2182" y="1094"/>
                  </a:lnTo>
                  <a:lnTo>
                    <a:pt x="2175" y="1102"/>
                  </a:lnTo>
                  <a:lnTo>
                    <a:pt x="2168" y="1109"/>
                  </a:lnTo>
                  <a:lnTo>
                    <a:pt x="2160" y="1116"/>
                  </a:lnTo>
                  <a:lnTo>
                    <a:pt x="2152" y="1123"/>
                  </a:lnTo>
                  <a:lnTo>
                    <a:pt x="2143" y="1130"/>
                  </a:lnTo>
                  <a:lnTo>
                    <a:pt x="2136" y="1137"/>
                  </a:lnTo>
                  <a:lnTo>
                    <a:pt x="2129" y="1145"/>
                  </a:lnTo>
                  <a:lnTo>
                    <a:pt x="2124" y="1153"/>
                  </a:lnTo>
                  <a:lnTo>
                    <a:pt x="2111" y="1153"/>
                  </a:lnTo>
                  <a:lnTo>
                    <a:pt x="2093" y="1153"/>
                  </a:lnTo>
                  <a:lnTo>
                    <a:pt x="2072" y="1151"/>
                  </a:lnTo>
                  <a:lnTo>
                    <a:pt x="2050" y="1150"/>
                  </a:lnTo>
                  <a:lnTo>
                    <a:pt x="2030" y="1147"/>
                  </a:lnTo>
                  <a:lnTo>
                    <a:pt x="2011" y="1145"/>
                  </a:lnTo>
                  <a:lnTo>
                    <a:pt x="1997" y="1144"/>
                  </a:lnTo>
                  <a:lnTo>
                    <a:pt x="1991" y="1143"/>
                  </a:lnTo>
                  <a:lnTo>
                    <a:pt x="1992" y="1171"/>
                  </a:lnTo>
                  <a:lnTo>
                    <a:pt x="1992" y="1201"/>
                  </a:lnTo>
                  <a:lnTo>
                    <a:pt x="1993" y="1232"/>
                  </a:lnTo>
                  <a:lnTo>
                    <a:pt x="1997" y="1261"/>
                  </a:lnTo>
                  <a:lnTo>
                    <a:pt x="2010" y="1272"/>
                  </a:lnTo>
                  <a:lnTo>
                    <a:pt x="2023" y="1282"/>
                  </a:lnTo>
                  <a:lnTo>
                    <a:pt x="2035" y="1294"/>
                  </a:lnTo>
                  <a:lnTo>
                    <a:pt x="2047" y="1305"/>
                  </a:lnTo>
                  <a:lnTo>
                    <a:pt x="2057" y="1317"/>
                  </a:lnTo>
                  <a:lnTo>
                    <a:pt x="2067" y="1329"/>
                  </a:lnTo>
                  <a:lnTo>
                    <a:pt x="2075" y="1344"/>
                  </a:lnTo>
                  <a:lnTo>
                    <a:pt x="2079" y="1359"/>
                  </a:lnTo>
                  <a:lnTo>
                    <a:pt x="2091" y="1365"/>
                  </a:lnTo>
                  <a:lnTo>
                    <a:pt x="2098" y="1373"/>
                  </a:lnTo>
                  <a:lnTo>
                    <a:pt x="2102" y="1383"/>
                  </a:lnTo>
                  <a:lnTo>
                    <a:pt x="2103" y="1396"/>
                  </a:lnTo>
                  <a:lnTo>
                    <a:pt x="2097" y="1416"/>
                  </a:lnTo>
                  <a:lnTo>
                    <a:pt x="2090" y="1435"/>
                  </a:lnTo>
                  <a:lnTo>
                    <a:pt x="2084" y="1456"/>
                  </a:lnTo>
                  <a:lnTo>
                    <a:pt x="2079" y="1478"/>
                  </a:lnTo>
                  <a:lnTo>
                    <a:pt x="2070" y="1484"/>
                  </a:lnTo>
                  <a:lnTo>
                    <a:pt x="2061" y="1488"/>
                  </a:lnTo>
                  <a:lnTo>
                    <a:pt x="2050" y="1492"/>
                  </a:lnTo>
                  <a:lnTo>
                    <a:pt x="2040" y="1493"/>
                  </a:lnTo>
                  <a:lnTo>
                    <a:pt x="2029" y="1494"/>
                  </a:lnTo>
                  <a:lnTo>
                    <a:pt x="2017" y="1495"/>
                  </a:lnTo>
                  <a:lnTo>
                    <a:pt x="2005" y="1495"/>
                  </a:lnTo>
                  <a:lnTo>
                    <a:pt x="1994" y="1495"/>
                  </a:lnTo>
                  <a:lnTo>
                    <a:pt x="1987" y="1494"/>
                  </a:lnTo>
                  <a:lnTo>
                    <a:pt x="1978" y="1493"/>
                  </a:lnTo>
                  <a:lnTo>
                    <a:pt x="1969" y="1491"/>
                  </a:lnTo>
                  <a:lnTo>
                    <a:pt x="1963" y="1487"/>
                  </a:lnTo>
                  <a:lnTo>
                    <a:pt x="1967" y="1479"/>
                  </a:lnTo>
                  <a:lnTo>
                    <a:pt x="1973" y="1471"/>
                  </a:lnTo>
                  <a:lnTo>
                    <a:pt x="1979" y="1463"/>
                  </a:lnTo>
                  <a:lnTo>
                    <a:pt x="1985" y="1456"/>
                  </a:lnTo>
                  <a:lnTo>
                    <a:pt x="1992" y="1448"/>
                  </a:lnTo>
                  <a:lnTo>
                    <a:pt x="1997" y="1441"/>
                  </a:lnTo>
                  <a:lnTo>
                    <a:pt x="2003" y="1433"/>
                  </a:lnTo>
                  <a:lnTo>
                    <a:pt x="2009" y="1425"/>
                  </a:lnTo>
                  <a:lnTo>
                    <a:pt x="2000" y="1415"/>
                  </a:lnTo>
                  <a:lnTo>
                    <a:pt x="1989" y="1404"/>
                  </a:lnTo>
                  <a:lnTo>
                    <a:pt x="1979" y="1395"/>
                  </a:lnTo>
                  <a:lnTo>
                    <a:pt x="1967" y="1387"/>
                  </a:lnTo>
                  <a:lnTo>
                    <a:pt x="1956" y="1380"/>
                  </a:lnTo>
                  <a:lnTo>
                    <a:pt x="1943" y="1373"/>
                  </a:lnTo>
                  <a:lnTo>
                    <a:pt x="1931" y="1367"/>
                  </a:lnTo>
                  <a:lnTo>
                    <a:pt x="1918" y="1363"/>
                  </a:lnTo>
                  <a:lnTo>
                    <a:pt x="1918" y="1379"/>
                  </a:lnTo>
                  <a:lnTo>
                    <a:pt x="1914" y="1395"/>
                  </a:lnTo>
                  <a:lnTo>
                    <a:pt x="1910" y="1410"/>
                  </a:lnTo>
                  <a:lnTo>
                    <a:pt x="1904" y="1425"/>
                  </a:lnTo>
                  <a:lnTo>
                    <a:pt x="1898" y="1439"/>
                  </a:lnTo>
                  <a:lnTo>
                    <a:pt x="1895" y="1454"/>
                  </a:lnTo>
                  <a:lnTo>
                    <a:pt x="1894" y="1469"/>
                  </a:lnTo>
                  <a:lnTo>
                    <a:pt x="1896" y="1485"/>
                  </a:lnTo>
                  <a:lnTo>
                    <a:pt x="1894" y="1494"/>
                  </a:lnTo>
                  <a:lnTo>
                    <a:pt x="1891" y="1503"/>
                  </a:lnTo>
                  <a:lnTo>
                    <a:pt x="1889" y="1514"/>
                  </a:lnTo>
                  <a:lnTo>
                    <a:pt x="1889" y="1525"/>
                  </a:lnTo>
                  <a:lnTo>
                    <a:pt x="1866" y="1524"/>
                  </a:lnTo>
                  <a:lnTo>
                    <a:pt x="1843" y="1525"/>
                  </a:lnTo>
                  <a:lnTo>
                    <a:pt x="1820" y="1529"/>
                  </a:lnTo>
                  <a:lnTo>
                    <a:pt x="1797" y="1531"/>
                  </a:lnTo>
                  <a:lnTo>
                    <a:pt x="1775" y="1534"/>
                  </a:lnTo>
                  <a:lnTo>
                    <a:pt x="1753" y="1536"/>
                  </a:lnTo>
                  <a:lnTo>
                    <a:pt x="1730" y="1536"/>
                  </a:lnTo>
                  <a:lnTo>
                    <a:pt x="1708" y="1532"/>
                  </a:lnTo>
                  <a:lnTo>
                    <a:pt x="1704" y="1526"/>
                  </a:lnTo>
                  <a:lnTo>
                    <a:pt x="1707" y="1519"/>
                  </a:lnTo>
                  <a:lnTo>
                    <a:pt x="1713" y="1514"/>
                  </a:lnTo>
                  <a:lnTo>
                    <a:pt x="1720" y="1509"/>
                  </a:lnTo>
                  <a:lnTo>
                    <a:pt x="1732" y="1506"/>
                  </a:lnTo>
                  <a:lnTo>
                    <a:pt x="1744" y="1500"/>
                  </a:lnTo>
                  <a:lnTo>
                    <a:pt x="1757" y="1493"/>
                  </a:lnTo>
                  <a:lnTo>
                    <a:pt x="1767" y="1485"/>
                  </a:lnTo>
                  <a:lnTo>
                    <a:pt x="1779" y="1477"/>
                  </a:lnTo>
                  <a:lnTo>
                    <a:pt x="1789" y="1468"/>
                  </a:lnTo>
                  <a:lnTo>
                    <a:pt x="1798" y="1458"/>
                  </a:lnTo>
                  <a:lnTo>
                    <a:pt x="1807" y="1448"/>
                  </a:lnTo>
                  <a:lnTo>
                    <a:pt x="1790" y="1436"/>
                  </a:lnTo>
                  <a:lnTo>
                    <a:pt x="1776" y="1423"/>
                  </a:lnTo>
                  <a:lnTo>
                    <a:pt x="1765" y="1407"/>
                  </a:lnTo>
                  <a:lnTo>
                    <a:pt x="1755" y="1389"/>
                  </a:lnTo>
                  <a:lnTo>
                    <a:pt x="1747" y="1371"/>
                  </a:lnTo>
                  <a:lnTo>
                    <a:pt x="1739" y="1352"/>
                  </a:lnTo>
                  <a:lnTo>
                    <a:pt x="1730" y="1334"/>
                  </a:lnTo>
                  <a:lnTo>
                    <a:pt x="1720" y="1317"/>
                  </a:lnTo>
                  <a:lnTo>
                    <a:pt x="1160" y="1203"/>
                  </a:lnTo>
                  <a:lnTo>
                    <a:pt x="760" y="1539"/>
                  </a:lnTo>
                  <a:lnTo>
                    <a:pt x="728" y="1534"/>
                  </a:lnTo>
                  <a:lnTo>
                    <a:pt x="1148" y="1182"/>
                  </a:lnTo>
                  <a:lnTo>
                    <a:pt x="1679" y="1287"/>
                  </a:lnTo>
                  <a:lnTo>
                    <a:pt x="1666" y="1269"/>
                  </a:lnTo>
                  <a:lnTo>
                    <a:pt x="1656" y="1251"/>
                  </a:lnTo>
                  <a:lnTo>
                    <a:pt x="1648" y="1231"/>
                  </a:lnTo>
                  <a:lnTo>
                    <a:pt x="1644" y="1212"/>
                  </a:lnTo>
                  <a:lnTo>
                    <a:pt x="1639" y="1190"/>
                  </a:lnTo>
                  <a:lnTo>
                    <a:pt x="1637" y="1169"/>
                  </a:lnTo>
                  <a:lnTo>
                    <a:pt x="1633" y="1147"/>
                  </a:lnTo>
                  <a:lnTo>
                    <a:pt x="1631" y="1126"/>
                  </a:lnTo>
                  <a:lnTo>
                    <a:pt x="1630" y="1026"/>
                  </a:lnTo>
                  <a:lnTo>
                    <a:pt x="1622" y="1020"/>
                  </a:lnTo>
                  <a:lnTo>
                    <a:pt x="1613" y="1016"/>
                  </a:lnTo>
                  <a:lnTo>
                    <a:pt x="1602" y="1012"/>
                  </a:lnTo>
                  <a:lnTo>
                    <a:pt x="1593" y="1009"/>
                  </a:lnTo>
                  <a:lnTo>
                    <a:pt x="1583" y="1004"/>
                  </a:lnTo>
                  <a:lnTo>
                    <a:pt x="1573" y="1001"/>
                  </a:lnTo>
                  <a:lnTo>
                    <a:pt x="1564" y="995"/>
                  </a:lnTo>
                  <a:lnTo>
                    <a:pt x="1556" y="988"/>
                  </a:lnTo>
                  <a:lnTo>
                    <a:pt x="1556" y="970"/>
                  </a:lnTo>
                  <a:lnTo>
                    <a:pt x="1558" y="950"/>
                  </a:lnTo>
                  <a:lnTo>
                    <a:pt x="1557" y="934"/>
                  </a:lnTo>
                  <a:lnTo>
                    <a:pt x="1545" y="925"/>
                  </a:lnTo>
                  <a:lnTo>
                    <a:pt x="1537" y="924"/>
                  </a:lnTo>
                  <a:lnTo>
                    <a:pt x="1528" y="922"/>
                  </a:lnTo>
                  <a:lnTo>
                    <a:pt x="1520" y="922"/>
                  </a:lnTo>
                  <a:lnTo>
                    <a:pt x="1512" y="921"/>
                  </a:lnTo>
                  <a:lnTo>
                    <a:pt x="1504" y="921"/>
                  </a:lnTo>
                  <a:lnTo>
                    <a:pt x="1496" y="919"/>
                  </a:lnTo>
                  <a:lnTo>
                    <a:pt x="1489" y="918"/>
                  </a:lnTo>
                  <a:lnTo>
                    <a:pt x="1482" y="914"/>
                  </a:lnTo>
                  <a:lnTo>
                    <a:pt x="1493" y="902"/>
                  </a:lnTo>
                  <a:lnTo>
                    <a:pt x="1504" y="890"/>
                  </a:lnTo>
                  <a:lnTo>
                    <a:pt x="1518" y="880"/>
                  </a:lnTo>
                  <a:lnTo>
                    <a:pt x="1531" y="869"/>
                  </a:lnTo>
                  <a:lnTo>
                    <a:pt x="1545" y="858"/>
                  </a:lnTo>
                  <a:lnTo>
                    <a:pt x="1558" y="848"/>
                  </a:lnTo>
                  <a:lnTo>
                    <a:pt x="1571" y="835"/>
                  </a:lnTo>
                  <a:lnTo>
                    <a:pt x="1583" y="822"/>
                  </a:lnTo>
                  <a:lnTo>
                    <a:pt x="1587" y="808"/>
                  </a:lnTo>
                  <a:lnTo>
                    <a:pt x="1593" y="793"/>
                  </a:lnTo>
                  <a:lnTo>
                    <a:pt x="1599" y="778"/>
                  </a:lnTo>
                  <a:lnTo>
                    <a:pt x="1606" y="763"/>
                  </a:lnTo>
                  <a:lnTo>
                    <a:pt x="1610" y="748"/>
                  </a:lnTo>
                  <a:lnTo>
                    <a:pt x="1615" y="733"/>
                  </a:lnTo>
                  <a:lnTo>
                    <a:pt x="1618" y="718"/>
                  </a:lnTo>
                  <a:lnTo>
                    <a:pt x="1621" y="703"/>
                  </a:lnTo>
                  <a:lnTo>
                    <a:pt x="1615" y="691"/>
                  </a:lnTo>
                  <a:lnTo>
                    <a:pt x="1610" y="676"/>
                  </a:lnTo>
                  <a:lnTo>
                    <a:pt x="1606" y="656"/>
                  </a:lnTo>
                  <a:lnTo>
                    <a:pt x="1599" y="631"/>
                  </a:lnTo>
                  <a:lnTo>
                    <a:pt x="1595" y="608"/>
                  </a:lnTo>
                  <a:lnTo>
                    <a:pt x="1594" y="585"/>
                  </a:lnTo>
                  <a:lnTo>
                    <a:pt x="1594" y="561"/>
                  </a:lnTo>
                  <a:lnTo>
                    <a:pt x="1595" y="538"/>
                  </a:lnTo>
                  <a:lnTo>
                    <a:pt x="1066" y="878"/>
                  </a:lnTo>
                  <a:lnTo>
                    <a:pt x="0" y="767"/>
                  </a:lnTo>
                  <a:lnTo>
                    <a:pt x="1" y="762"/>
                  </a:lnTo>
                  <a:lnTo>
                    <a:pt x="2" y="759"/>
                  </a:lnTo>
                  <a:lnTo>
                    <a:pt x="3" y="756"/>
                  </a:lnTo>
                  <a:lnTo>
                    <a:pt x="5" y="754"/>
                  </a:lnTo>
                  <a:lnTo>
                    <a:pt x="1062" y="859"/>
                  </a:lnTo>
                  <a:lnTo>
                    <a:pt x="1601" y="511"/>
                  </a:lnTo>
                  <a:lnTo>
                    <a:pt x="1607" y="476"/>
                  </a:lnTo>
                  <a:lnTo>
                    <a:pt x="1609" y="441"/>
                  </a:lnTo>
                  <a:lnTo>
                    <a:pt x="1611" y="406"/>
                  </a:lnTo>
                  <a:lnTo>
                    <a:pt x="1618" y="372"/>
                  </a:lnTo>
                  <a:lnTo>
                    <a:pt x="1649" y="317"/>
                  </a:lnTo>
                  <a:lnTo>
                    <a:pt x="1658" y="322"/>
                  </a:lnTo>
                  <a:lnTo>
                    <a:pt x="1662" y="330"/>
                  </a:lnTo>
                  <a:lnTo>
                    <a:pt x="1666" y="339"/>
                  </a:lnTo>
                  <a:lnTo>
                    <a:pt x="1668" y="348"/>
                  </a:lnTo>
                  <a:lnTo>
                    <a:pt x="1670" y="357"/>
                  </a:lnTo>
                  <a:lnTo>
                    <a:pt x="1675" y="363"/>
                  </a:lnTo>
                  <a:lnTo>
                    <a:pt x="1683" y="366"/>
                  </a:lnTo>
                  <a:lnTo>
                    <a:pt x="1696" y="362"/>
                  </a:lnTo>
                  <a:lnTo>
                    <a:pt x="1699" y="376"/>
                  </a:lnTo>
                  <a:lnTo>
                    <a:pt x="1698" y="392"/>
                  </a:lnTo>
                  <a:lnTo>
                    <a:pt x="1694" y="408"/>
                  </a:lnTo>
                  <a:lnTo>
                    <a:pt x="1691" y="425"/>
                  </a:lnTo>
                  <a:lnTo>
                    <a:pt x="1686" y="436"/>
                  </a:lnTo>
                  <a:lnTo>
                    <a:pt x="1682" y="448"/>
                  </a:lnTo>
                  <a:lnTo>
                    <a:pt x="1676" y="459"/>
                  </a:lnTo>
                  <a:lnTo>
                    <a:pt x="1668" y="470"/>
                  </a:lnTo>
                  <a:lnTo>
                    <a:pt x="1671" y="486"/>
                  </a:lnTo>
                  <a:lnTo>
                    <a:pt x="1676" y="502"/>
                  </a:lnTo>
                  <a:lnTo>
                    <a:pt x="1682" y="517"/>
                  </a:lnTo>
                  <a:lnTo>
                    <a:pt x="1689" y="533"/>
                  </a:lnTo>
                  <a:lnTo>
                    <a:pt x="1701" y="529"/>
                  </a:lnTo>
                  <a:lnTo>
                    <a:pt x="1706" y="518"/>
                  </a:lnTo>
                  <a:lnTo>
                    <a:pt x="1708" y="504"/>
                  </a:lnTo>
                  <a:lnTo>
                    <a:pt x="1713" y="493"/>
                  </a:lnTo>
                  <a:lnTo>
                    <a:pt x="1722" y="479"/>
                  </a:lnTo>
                  <a:lnTo>
                    <a:pt x="1730" y="465"/>
                  </a:lnTo>
                  <a:lnTo>
                    <a:pt x="1739" y="450"/>
                  </a:lnTo>
                  <a:lnTo>
                    <a:pt x="1747" y="436"/>
                  </a:lnTo>
                  <a:lnTo>
                    <a:pt x="1755" y="422"/>
                  </a:lnTo>
                  <a:lnTo>
                    <a:pt x="1765" y="408"/>
                  </a:lnTo>
                  <a:lnTo>
                    <a:pt x="1774" y="395"/>
                  </a:lnTo>
                  <a:lnTo>
                    <a:pt x="1784" y="381"/>
                  </a:lnTo>
                  <a:lnTo>
                    <a:pt x="1772" y="367"/>
                  </a:lnTo>
                  <a:lnTo>
                    <a:pt x="1757" y="358"/>
                  </a:lnTo>
                  <a:lnTo>
                    <a:pt x="1738" y="353"/>
                  </a:lnTo>
                  <a:lnTo>
                    <a:pt x="1720" y="348"/>
                  </a:lnTo>
                  <a:lnTo>
                    <a:pt x="1701" y="344"/>
                  </a:lnTo>
                  <a:lnTo>
                    <a:pt x="1685" y="336"/>
                  </a:lnTo>
                  <a:lnTo>
                    <a:pt x="1671" y="324"/>
                  </a:lnTo>
                  <a:lnTo>
                    <a:pt x="1662" y="306"/>
                  </a:lnTo>
                  <a:lnTo>
                    <a:pt x="1656" y="282"/>
                  </a:lnTo>
                  <a:lnTo>
                    <a:pt x="1659" y="255"/>
                  </a:lnTo>
                  <a:lnTo>
                    <a:pt x="1662" y="230"/>
                  </a:lnTo>
                  <a:lnTo>
                    <a:pt x="1663" y="202"/>
                  </a:lnTo>
                  <a:lnTo>
                    <a:pt x="1656" y="200"/>
                  </a:lnTo>
                  <a:lnTo>
                    <a:pt x="1651" y="196"/>
                  </a:lnTo>
                  <a:lnTo>
                    <a:pt x="1644" y="193"/>
                  </a:lnTo>
                  <a:lnTo>
                    <a:pt x="1640" y="187"/>
                  </a:lnTo>
                  <a:lnTo>
                    <a:pt x="1649" y="171"/>
                  </a:lnTo>
                  <a:lnTo>
                    <a:pt x="1661" y="155"/>
                  </a:lnTo>
                  <a:lnTo>
                    <a:pt x="1674" y="141"/>
                  </a:lnTo>
                  <a:lnTo>
                    <a:pt x="1689" y="127"/>
                  </a:lnTo>
                  <a:lnTo>
                    <a:pt x="1704" y="115"/>
                  </a:lnTo>
                  <a:lnTo>
                    <a:pt x="1720" y="104"/>
                  </a:lnTo>
                  <a:lnTo>
                    <a:pt x="1736" y="94"/>
                  </a:lnTo>
                  <a:lnTo>
                    <a:pt x="1752" y="86"/>
                  </a:lnTo>
                  <a:lnTo>
                    <a:pt x="1745" y="67"/>
                  </a:lnTo>
                  <a:lnTo>
                    <a:pt x="1744" y="48"/>
                  </a:lnTo>
                  <a:lnTo>
                    <a:pt x="1747" y="28"/>
                  </a:lnTo>
                  <a:lnTo>
                    <a:pt x="1755" y="11"/>
                  </a:lnTo>
                  <a:lnTo>
                    <a:pt x="1768" y="4"/>
                  </a:lnTo>
                  <a:lnTo>
                    <a:pt x="1783" y="0"/>
                  </a:lnTo>
                  <a:lnTo>
                    <a:pt x="1797" y="0"/>
                  </a:lnTo>
                  <a:lnTo>
                    <a:pt x="1812" y="4"/>
                  </a:lnTo>
                  <a:lnTo>
                    <a:pt x="1825" y="10"/>
                  </a:lnTo>
                  <a:lnTo>
                    <a:pt x="1837" y="19"/>
                  </a:lnTo>
                  <a:lnTo>
                    <a:pt x="1846" y="30"/>
                  </a:lnTo>
                  <a:lnTo>
                    <a:pt x="1855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9291" name="Group 254"/>
            <p:cNvGrpSpPr>
              <a:grpSpLocks/>
            </p:cNvGrpSpPr>
            <p:nvPr/>
          </p:nvGrpSpPr>
          <p:grpSpPr bwMode="auto">
            <a:xfrm flipH="1">
              <a:off x="3810" y="1068"/>
              <a:ext cx="330" cy="749"/>
              <a:chOff x="4470" y="2315"/>
              <a:chExt cx="330" cy="749"/>
            </a:xfrm>
          </p:grpSpPr>
          <p:sp>
            <p:nvSpPr>
              <p:cNvPr id="9292" name="Freeform 237"/>
              <p:cNvSpPr>
                <a:spLocks/>
              </p:cNvSpPr>
              <p:nvPr/>
            </p:nvSpPr>
            <p:spPr bwMode="auto">
              <a:xfrm>
                <a:off x="4599" y="2315"/>
                <a:ext cx="86" cy="127"/>
              </a:xfrm>
              <a:custGeom>
                <a:avLst/>
                <a:gdLst>
                  <a:gd name="T0" fmla="*/ 7 w 172"/>
                  <a:gd name="T1" fmla="*/ 4 h 254"/>
                  <a:gd name="T2" fmla="*/ 8 w 172"/>
                  <a:gd name="T3" fmla="*/ 5 h 254"/>
                  <a:gd name="T4" fmla="*/ 8 w 172"/>
                  <a:gd name="T5" fmla="*/ 5 h 254"/>
                  <a:gd name="T6" fmla="*/ 8 w 172"/>
                  <a:gd name="T7" fmla="*/ 6 h 254"/>
                  <a:gd name="T8" fmla="*/ 9 w 172"/>
                  <a:gd name="T9" fmla="*/ 6 h 254"/>
                  <a:gd name="T10" fmla="*/ 10 w 172"/>
                  <a:gd name="T11" fmla="*/ 6 h 254"/>
                  <a:gd name="T12" fmla="*/ 11 w 172"/>
                  <a:gd name="T13" fmla="*/ 6 h 254"/>
                  <a:gd name="T14" fmla="*/ 12 w 172"/>
                  <a:gd name="T15" fmla="*/ 6 h 254"/>
                  <a:gd name="T16" fmla="*/ 13 w 172"/>
                  <a:gd name="T17" fmla="*/ 6 h 254"/>
                  <a:gd name="T18" fmla="*/ 14 w 172"/>
                  <a:gd name="T19" fmla="*/ 6 h 254"/>
                  <a:gd name="T20" fmla="*/ 15 w 172"/>
                  <a:gd name="T21" fmla="*/ 6 h 254"/>
                  <a:gd name="T22" fmla="*/ 15 w 172"/>
                  <a:gd name="T23" fmla="*/ 7 h 254"/>
                  <a:gd name="T24" fmla="*/ 16 w 172"/>
                  <a:gd name="T25" fmla="*/ 8 h 254"/>
                  <a:gd name="T26" fmla="*/ 16 w 172"/>
                  <a:gd name="T27" fmla="*/ 10 h 254"/>
                  <a:gd name="T28" fmla="*/ 16 w 172"/>
                  <a:gd name="T29" fmla="*/ 12 h 254"/>
                  <a:gd name="T30" fmla="*/ 17 w 172"/>
                  <a:gd name="T31" fmla="*/ 14 h 254"/>
                  <a:gd name="T32" fmla="*/ 18 w 172"/>
                  <a:gd name="T33" fmla="*/ 15 h 254"/>
                  <a:gd name="T34" fmla="*/ 21 w 172"/>
                  <a:gd name="T35" fmla="*/ 17 h 254"/>
                  <a:gd name="T36" fmla="*/ 22 w 172"/>
                  <a:gd name="T37" fmla="*/ 20 h 254"/>
                  <a:gd name="T38" fmla="*/ 22 w 172"/>
                  <a:gd name="T39" fmla="*/ 24 h 254"/>
                  <a:gd name="T40" fmla="*/ 22 w 172"/>
                  <a:gd name="T41" fmla="*/ 27 h 254"/>
                  <a:gd name="T42" fmla="*/ 18 w 172"/>
                  <a:gd name="T43" fmla="*/ 32 h 254"/>
                  <a:gd name="T44" fmla="*/ 18 w 172"/>
                  <a:gd name="T45" fmla="*/ 32 h 254"/>
                  <a:gd name="T46" fmla="*/ 18 w 172"/>
                  <a:gd name="T47" fmla="*/ 31 h 254"/>
                  <a:gd name="T48" fmla="*/ 18 w 172"/>
                  <a:gd name="T49" fmla="*/ 30 h 254"/>
                  <a:gd name="T50" fmla="*/ 19 w 172"/>
                  <a:gd name="T51" fmla="*/ 29 h 254"/>
                  <a:gd name="T52" fmla="*/ 19 w 172"/>
                  <a:gd name="T53" fmla="*/ 27 h 254"/>
                  <a:gd name="T54" fmla="*/ 20 w 172"/>
                  <a:gd name="T55" fmla="*/ 26 h 254"/>
                  <a:gd name="T56" fmla="*/ 20 w 172"/>
                  <a:gd name="T57" fmla="*/ 25 h 254"/>
                  <a:gd name="T58" fmla="*/ 19 w 172"/>
                  <a:gd name="T59" fmla="*/ 24 h 254"/>
                  <a:gd name="T60" fmla="*/ 19 w 172"/>
                  <a:gd name="T61" fmla="*/ 23 h 254"/>
                  <a:gd name="T62" fmla="*/ 18 w 172"/>
                  <a:gd name="T63" fmla="*/ 22 h 254"/>
                  <a:gd name="T64" fmla="*/ 17 w 172"/>
                  <a:gd name="T65" fmla="*/ 22 h 254"/>
                  <a:gd name="T66" fmla="*/ 17 w 172"/>
                  <a:gd name="T67" fmla="*/ 21 h 254"/>
                  <a:gd name="T68" fmla="*/ 16 w 172"/>
                  <a:gd name="T69" fmla="*/ 21 h 254"/>
                  <a:gd name="T70" fmla="*/ 15 w 172"/>
                  <a:gd name="T71" fmla="*/ 21 h 254"/>
                  <a:gd name="T72" fmla="*/ 14 w 172"/>
                  <a:gd name="T73" fmla="*/ 20 h 254"/>
                  <a:gd name="T74" fmla="*/ 14 w 172"/>
                  <a:gd name="T75" fmla="*/ 20 h 254"/>
                  <a:gd name="T76" fmla="*/ 12 w 172"/>
                  <a:gd name="T77" fmla="*/ 18 h 254"/>
                  <a:gd name="T78" fmla="*/ 11 w 172"/>
                  <a:gd name="T79" fmla="*/ 17 h 254"/>
                  <a:gd name="T80" fmla="*/ 9 w 172"/>
                  <a:gd name="T81" fmla="*/ 15 h 254"/>
                  <a:gd name="T82" fmla="*/ 7 w 172"/>
                  <a:gd name="T83" fmla="*/ 13 h 254"/>
                  <a:gd name="T84" fmla="*/ 6 w 172"/>
                  <a:gd name="T85" fmla="*/ 12 h 254"/>
                  <a:gd name="T86" fmla="*/ 4 w 172"/>
                  <a:gd name="T87" fmla="*/ 10 h 254"/>
                  <a:gd name="T88" fmla="*/ 2 w 172"/>
                  <a:gd name="T89" fmla="*/ 9 h 254"/>
                  <a:gd name="T90" fmla="*/ 1 w 172"/>
                  <a:gd name="T91" fmla="*/ 7 h 254"/>
                  <a:gd name="T92" fmla="*/ 0 w 172"/>
                  <a:gd name="T93" fmla="*/ 5 h 254"/>
                  <a:gd name="T94" fmla="*/ 1 w 172"/>
                  <a:gd name="T95" fmla="*/ 4 h 254"/>
                  <a:gd name="T96" fmla="*/ 1 w 172"/>
                  <a:gd name="T97" fmla="*/ 2 h 254"/>
                  <a:gd name="T98" fmla="*/ 2 w 172"/>
                  <a:gd name="T99" fmla="*/ 1 h 254"/>
                  <a:gd name="T100" fmla="*/ 3 w 172"/>
                  <a:gd name="T101" fmla="*/ 0 h 254"/>
                  <a:gd name="T102" fmla="*/ 4 w 172"/>
                  <a:gd name="T103" fmla="*/ 0 h 254"/>
                  <a:gd name="T104" fmla="*/ 5 w 172"/>
                  <a:gd name="T105" fmla="*/ 1 h 254"/>
                  <a:gd name="T106" fmla="*/ 6 w 172"/>
                  <a:gd name="T107" fmla="*/ 1 h 254"/>
                  <a:gd name="T108" fmla="*/ 6 w 172"/>
                  <a:gd name="T109" fmla="*/ 2 h 254"/>
                  <a:gd name="T110" fmla="*/ 7 w 172"/>
                  <a:gd name="T111" fmla="*/ 3 h 254"/>
                  <a:gd name="T112" fmla="*/ 7 w 172"/>
                  <a:gd name="T113" fmla="*/ 3 h 254"/>
                  <a:gd name="T114" fmla="*/ 7 w 172"/>
                  <a:gd name="T115" fmla="*/ 4 h 2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72" h="254">
                    <a:moveTo>
                      <a:pt x="56" y="27"/>
                    </a:moveTo>
                    <a:lnTo>
                      <a:pt x="57" y="33"/>
                    </a:lnTo>
                    <a:lnTo>
                      <a:pt x="60" y="39"/>
                    </a:lnTo>
                    <a:lnTo>
                      <a:pt x="63" y="43"/>
                    </a:lnTo>
                    <a:lnTo>
                      <a:pt x="67" y="47"/>
                    </a:lnTo>
                    <a:lnTo>
                      <a:pt x="75" y="48"/>
                    </a:lnTo>
                    <a:lnTo>
                      <a:pt x="83" y="47"/>
                    </a:lnTo>
                    <a:lnTo>
                      <a:pt x="92" y="46"/>
                    </a:lnTo>
                    <a:lnTo>
                      <a:pt x="99" y="46"/>
                    </a:lnTo>
                    <a:lnTo>
                      <a:pt x="107" y="46"/>
                    </a:lnTo>
                    <a:lnTo>
                      <a:pt x="114" y="48"/>
                    </a:lnTo>
                    <a:lnTo>
                      <a:pt x="120" y="53"/>
                    </a:lnTo>
                    <a:lnTo>
                      <a:pt x="125" y="62"/>
                    </a:lnTo>
                    <a:lnTo>
                      <a:pt x="126" y="78"/>
                    </a:lnTo>
                    <a:lnTo>
                      <a:pt x="126" y="94"/>
                    </a:lnTo>
                    <a:lnTo>
                      <a:pt x="129" y="109"/>
                    </a:lnTo>
                    <a:lnTo>
                      <a:pt x="144" y="116"/>
                    </a:lnTo>
                    <a:lnTo>
                      <a:pt x="163" y="136"/>
                    </a:lnTo>
                    <a:lnTo>
                      <a:pt x="171" y="160"/>
                    </a:lnTo>
                    <a:lnTo>
                      <a:pt x="172" y="185"/>
                    </a:lnTo>
                    <a:lnTo>
                      <a:pt x="171" y="209"/>
                    </a:lnTo>
                    <a:lnTo>
                      <a:pt x="142" y="254"/>
                    </a:lnTo>
                    <a:lnTo>
                      <a:pt x="137" y="250"/>
                    </a:lnTo>
                    <a:lnTo>
                      <a:pt x="137" y="243"/>
                    </a:lnTo>
                    <a:lnTo>
                      <a:pt x="141" y="235"/>
                    </a:lnTo>
                    <a:lnTo>
                      <a:pt x="145" y="225"/>
                    </a:lnTo>
                    <a:lnTo>
                      <a:pt x="150" y="216"/>
                    </a:lnTo>
                    <a:lnTo>
                      <a:pt x="155" y="206"/>
                    </a:lnTo>
                    <a:lnTo>
                      <a:pt x="156" y="195"/>
                    </a:lnTo>
                    <a:lnTo>
                      <a:pt x="152" y="186"/>
                    </a:lnTo>
                    <a:lnTo>
                      <a:pt x="148" y="179"/>
                    </a:lnTo>
                    <a:lnTo>
                      <a:pt x="142" y="175"/>
                    </a:lnTo>
                    <a:lnTo>
                      <a:pt x="136" y="171"/>
                    </a:lnTo>
                    <a:lnTo>
                      <a:pt x="130" y="168"/>
                    </a:lnTo>
                    <a:lnTo>
                      <a:pt x="124" y="166"/>
                    </a:lnTo>
                    <a:lnTo>
                      <a:pt x="117" y="162"/>
                    </a:lnTo>
                    <a:lnTo>
                      <a:pt x="111" y="160"/>
                    </a:lnTo>
                    <a:lnTo>
                      <a:pt x="105" y="156"/>
                    </a:lnTo>
                    <a:lnTo>
                      <a:pt x="94" y="142"/>
                    </a:lnTo>
                    <a:lnTo>
                      <a:pt x="81" y="130"/>
                    </a:lnTo>
                    <a:lnTo>
                      <a:pt x="67" y="117"/>
                    </a:lnTo>
                    <a:lnTo>
                      <a:pt x="54" y="104"/>
                    </a:lnTo>
                    <a:lnTo>
                      <a:pt x="41" y="92"/>
                    </a:lnTo>
                    <a:lnTo>
                      <a:pt x="28" y="79"/>
                    </a:lnTo>
                    <a:lnTo>
                      <a:pt x="14" y="68"/>
                    </a:lnTo>
                    <a:lnTo>
                      <a:pt x="1" y="55"/>
                    </a:lnTo>
                    <a:lnTo>
                      <a:pt x="0" y="40"/>
                    </a:lnTo>
                    <a:lnTo>
                      <a:pt x="3" y="25"/>
                    </a:lnTo>
                    <a:lnTo>
                      <a:pt x="7" y="12"/>
                    </a:lnTo>
                    <a:lnTo>
                      <a:pt x="16" y="1"/>
                    </a:lnTo>
                    <a:lnTo>
                      <a:pt x="23" y="0"/>
                    </a:lnTo>
                    <a:lnTo>
                      <a:pt x="30" y="0"/>
                    </a:lnTo>
                    <a:lnTo>
                      <a:pt x="36" y="2"/>
                    </a:lnTo>
                    <a:lnTo>
                      <a:pt x="42" y="6"/>
                    </a:lnTo>
                    <a:lnTo>
                      <a:pt x="46" y="11"/>
                    </a:lnTo>
                    <a:lnTo>
                      <a:pt x="50" y="17"/>
                    </a:lnTo>
                    <a:lnTo>
                      <a:pt x="53" y="23"/>
                    </a:lnTo>
                    <a:lnTo>
                      <a:pt x="56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93" name="Freeform 238"/>
              <p:cNvSpPr>
                <a:spLocks/>
              </p:cNvSpPr>
              <p:nvPr/>
            </p:nvSpPr>
            <p:spPr bwMode="auto">
              <a:xfrm>
                <a:off x="4550" y="2357"/>
                <a:ext cx="112" cy="133"/>
              </a:xfrm>
              <a:custGeom>
                <a:avLst/>
                <a:gdLst>
                  <a:gd name="T0" fmla="*/ 27 w 224"/>
                  <a:gd name="T1" fmla="*/ 13 h 265"/>
                  <a:gd name="T2" fmla="*/ 28 w 224"/>
                  <a:gd name="T3" fmla="*/ 14 h 265"/>
                  <a:gd name="T4" fmla="*/ 28 w 224"/>
                  <a:gd name="T5" fmla="*/ 15 h 265"/>
                  <a:gd name="T6" fmla="*/ 28 w 224"/>
                  <a:gd name="T7" fmla="*/ 16 h 265"/>
                  <a:gd name="T8" fmla="*/ 28 w 224"/>
                  <a:gd name="T9" fmla="*/ 17 h 265"/>
                  <a:gd name="T10" fmla="*/ 27 w 224"/>
                  <a:gd name="T11" fmla="*/ 18 h 265"/>
                  <a:gd name="T12" fmla="*/ 26 w 224"/>
                  <a:gd name="T13" fmla="*/ 19 h 265"/>
                  <a:gd name="T14" fmla="*/ 26 w 224"/>
                  <a:gd name="T15" fmla="*/ 21 h 265"/>
                  <a:gd name="T16" fmla="*/ 27 w 224"/>
                  <a:gd name="T17" fmla="*/ 23 h 265"/>
                  <a:gd name="T18" fmla="*/ 27 w 224"/>
                  <a:gd name="T19" fmla="*/ 24 h 265"/>
                  <a:gd name="T20" fmla="*/ 28 w 224"/>
                  <a:gd name="T21" fmla="*/ 25 h 265"/>
                  <a:gd name="T22" fmla="*/ 28 w 224"/>
                  <a:gd name="T23" fmla="*/ 26 h 265"/>
                  <a:gd name="T24" fmla="*/ 28 w 224"/>
                  <a:gd name="T25" fmla="*/ 27 h 265"/>
                  <a:gd name="T26" fmla="*/ 27 w 224"/>
                  <a:gd name="T27" fmla="*/ 28 h 265"/>
                  <a:gd name="T28" fmla="*/ 25 w 224"/>
                  <a:gd name="T29" fmla="*/ 29 h 265"/>
                  <a:gd name="T30" fmla="*/ 24 w 224"/>
                  <a:gd name="T31" fmla="*/ 30 h 265"/>
                  <a:gd name="T32" fmla="*/ 23 w 224"/>
                  <a:gd name="T33" fmla="*/ 31 h 265"/>
                  <a:gd name="T34" fmla="*/ 21 w 224"/>
                  <a:gd name="T35" fmla="*/ 31 h 265"/>
                  <a:gd name="T36" fmla="*/ 20 w 224"/>
                  <a:gd name="T37" fmla="*/ 32 h 265"/>
                  <a:gd name="T38" fmla="*/ 18 w 224"/>
                  <a:gd name="T39" fmla="*/ 33 h 265"/>
                  <a:gd name="T40" fmla="*/ 17 w 224"/>
                  <a:gd name="T41" fmla="*/ 34 h 265"/>
                  <a:gd name="T42" fmla="*/ 15 w 224"/>
                  <a:gd name="T43" fmla="*/ 32 h 265"/>
                  <a:gd name="T44" fmla="*/ 14 w 224"/>
                  <a:gd name="T45" fmla="*/ 30 h 265"/>
                  <a:gd name="T46" fmla="*/ 12 w 224"/>
                  <a:gd name="T47" fmla="*/ 30 h 265"/>
                  <a:gd name="T48" fmla="*/ 10 w 224"/>
                  <a:gd name="T49" fmla="*/ 29 h 265"/>
                  <a:gd name="T50" fmla="*/ 7 w 224"/>
                  <a:gd name="T51" fmla="*/ 29 h 265"/>
                  <a:gd name="T52" fmla="*/ 5 w 224"/>
                  <a:gd name="T53" fmla="*/ 28 h 265"/>
                  <a:gd name="T54" fmla="*/ 4 w 224"/>
                  <a:gd name="T55" fmla="*/ 27 h 265"/>
                  <a:gd name="T56" fmla="*/ 2 w 224"/>
                  <a:gd name="T57" fmla="*/ 25 h 265"/>
                  <a:gd name="T58" fmla="*/ 2 w 224"/>
                  <a:gd name="T59" fmla="*/ 22 h 265"/>
                  <a:gd name="T60" fmla="*/ 2 w 224"/>
                  <a:gd name="T61" fmla="*/ 19 h 265"/>
                  <a:gd name="T62" fmla="*/ 3 w 224"/>
                  <a:gd name="T63" fmla="*/ 16 h 265"/>
                  <a:gd name="T64" fmla="*/ 3 w 224"/>
                  <a:gd name="T65" fmla="*/ 13 h 265"/>
                  <a:gd name="T66" fmla="*/ 0 w 224"/>
                  <a:gd name="T67" fmla="*/ 11 h 265"/>
                  <a:gd name="T68" fmla="*/ 1 w 224"/>
                  <a:gd name="T69" fmla="*/ 9 h 265"/>
                  <a:gd name="T70" fmla="*/ 3 w 224"/>
                  <a:gd name="T71" fmla="*/ 7 h 265"/>
                  <a:gd name="T72" fmla="*/ 4 w 224"/>
                  <a:gd name="T73" fmla="*/ 6 h 265"/>
                  <a:gd name="T74" fmla="*/ 6 w 224"/>
                  <a:gd name="T75" fmla="*/ 5 h 265"/>
                  <a:gd name="T76" fmla="*/ 7 w 224"/>
                  <a:gd name="T77" fmla="*/ 4 h 265"/>
                  <a:gd name="T78" fmla="*/ 9 w 224"/>
                  <a:gd name="T79" fmla="*/ 3 h 265"/>
                  <a:gd name="T80" fmla="*/ 11 w 224"/>
                  <a:gd name="T81" fmla="*/ 1 h 265"/>
                  <a:gd name="T82" fmla="*/ 12 w 224"/>
                  <a:gd name="T83" fmla="*/ 0 h 265"/>
                  <a:gd name="T84" fmla="*/ 14 w 224"/>
                  <a:gd name="T85" fmla="*/ 2 h 265"/>
                  <a:gd name="T86" fmla="*/ 16 w 224"/>
                  <a:gd name="T87" fmla="*/ 3 h 265"/>
                  <a:gd name="T88" fmla="*/ 18 w 224"/>
                  <a:gd name="T89" fmla="*/ 5 h 265"/>
                  <a:gd name="T90" fmla="*/ 20 w 224"/>
                  <a:gd name="T91" fmla="*/ 7 h 265"/>
                  <a:gd name="T92" fmla="*/ 21 w 224"/>
                  <a:gd name="T93" fmla="*/ 9 h 265"/>
                  <a:gd name="T94" fmla="*/ 23 w 224"/>
                  <a:gd name="T95" fmla="*/ 11 h 265"/>
                  <a:gd name="T96" fmla="*/ 25 w 224"/>
                  <a:gd name="T97" fmla="*/ 12 h 265"/>
                  <a:gd name="T98" fmla="*/ 27 w 224"/>
                  <a:gd name="T99" fmla="*/ 13 h 26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24" h="265">
                    <a:moveTo>
                      <a:pt x="215" y="100"/>
                    </a:moveTo>
                    <a:lnTo>
                      <a:pt x="220" y="106"/>
                    </a:lnTo>
                    <a:lnTo>
                      <a:pt x="224" y="114"/>
                    </a:lnTo>
                    <a:lnTo>
                      <a:pt x="224" y="123"/>
                    </a:lnTo>
                    <a:lnTo>
                      <a:pt x="220" y="131"/>
                    </a:lnTo>
                    <a:lnTo>
                      <a:pt x="212" y="140"/>
                    </a:lnTo>
                    <a:lnTo>
                      <a:pt x="208" y="152"/>
                    </a:lnTo>
                    <a:lnTo>
                      <a:pt x="208" y="166"/>
                    </a:lnTo>
                    <a:lnTo>
                      <a:pt x="211" y="177"/>
                    </a:lnTo>
                    <a:lnTo>
                      <a:pt x="215" y="185"/>
                    </a:lnTo>
                    <a:lnTo>
                      <a:pt x="217" y="195"/>
                    </a:lnTo>
                    <a:lnTo>
                      <a:pt x="218" y="204"/>
                    </a:lnTo>
                    <a:lnTo>
                      <a:pt x="220" y="213"/>
                    </a:lnTo>
                    <a:lnTo>
                      <a:pt x="209" y="221"/>
                    </a:lnTo>
                    <a:lnTo>
                      <a:pt x="199" y="228"/>
                    </a:lnTo>
                    <a:lnTo>
                      <a:pt x="187" y="235"/>
                    </a:lnTo>
                    <a:lnTo>
                      <a:pt x="177" y="241"/>
                    </a:lnTo>
                    <a:lnTo>
                      <a:pt x="166" y="246"/>
                    </a:lnTo>
                    <a:lnTo>
                      <a:pt x="155" y="252"/>
                    </a:lnTo>
                    <a:lnTo>
                      <a:pt x="143" y="258"/>
                    </a:lnTo>
                    <a:lnTo>
                      <a:pt x="132" y="265"/>
                    </a:lnTo>
                    <a:lnTo>
                      <a:pt x="120" y="249"/>
                    </a:lnTo>
                    <a:lnTo>
                      <a:pt x="106" y="240"/>
                    </a:lnTo>
                    <a:lnTo>
                      <a:pt x="90" y="234"/>
                    </a:lnTo>
                    <a:lnTo>
                      <a:pt x="73" y="230"/>
                    </a:lnTo>
                    <a:lnTo>
                      <a:pt x="56" y="228"/>
                    </a:lnTo>
                    <a:lnTo>
                      <a:pt x="40" y="222"/>
                    </a:lnTo>
                    <a:lnTo>
                      <a:pt x="26" y="213"/>
                    </a:lnTo>
                    <a:lnTo>
                      <a:pt x="16" y="197"/>
                    </a:lnTo>
                    <a:lnTo>
                      <a:pt x="13" y="172"/>
                    </a:lnTo>
                    <a:lnTo>
                      <a:pt x="15" y="147"/>
                    </a:lnTo>
                    <a:lnTo>
                      <a:pt x="19" y="123"/>
                    </a:lnTo>
                    <a:lnTo>
                      <a:pt x="19" y="97"/>
                    </a:lnTo>
                    <a:lnTo>
                      <a:pt x="0" y="81"/>
                    </a:lnTo>
                    <a:lnTo>
                      <a:pt x="8" y="68"/>
                    </a:lnTo>
                    <a:lnTo>
                      <a:pt x="18" y="56"/>
                    </a:lnTo>
                    <a:lnTo>
                      <a:pt x="29" y="45"/>
                    </a:lnTo>
                    <a:lnTo>
                      <a:pt x="42" y="34"/>
                    </a:lnTo>
                    <a:lnTo>
                      <a:pt x="55" y="25"/>
                    </a:lnTo>
                    <a:lnTo>
                      <a:pt x="67" y="17"/>
                    </a:lnTo>
                    <a:lnTo>
                      <a:pt x="81" y="8"/>
                    </a:lnTo>
                    <a:lnTo>
                      <a:pt x="94" y="0"/>
                    </a:lnTo>
                    <a:lnTo>
                      <a:pt x="110" y="10"/>
                    </a:lnTo>
                    <a:lnTo>
                      <a:pt x="125" y="24"/>
                    </a:lnTo>
                    <a:lnTo>
                      <a:pt x="139" y="39"/>
                    </a:lnTo>
                    <a:lnTo>
                      <a:pt x="154" y="53"/>
                    </a:lnTo>
                    <a:lnTo>
                      <a:pt x="167" y="68"/>
                    </a:lnTo>
                    <a:lnTo>
                      <a:pt x="182" y="82"/>
                    </a:lnTo>
                    <a:lnTo>
                      <a:pt x="199" y="92"/>
                    </a:lnTo>
                    <a:lnTo>
                      <a:pt x="215" y="1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94" name="Freeform 239"/>
              <p:cNvSpPr>
                <a:spLocks/>
              </p:cNvSpPr>
              <p:nvPr/>
            </p:nvSpPr>
            <p:spPr bwMode="auto">
              <a:xfrm>
                <a:off x="4581" y="2374"/>
                <a:ext cx="16" cy="16"/>
              </a:xfrm>
              <a:custGeom>
                <a:avLst/>
                <a:gdLst>
                  <a:gd name="T0" fmla="*/ 4 w 33"/>
                  <a:gd name="T1" fmla="*/ 3 h 33"/>
                  <a:gd name="T2" fmla="*/ 4 w 33"/>
                  <a:gd name="T3" fmla="*/ 3 h 33"/>
                  <a:gd name="T4" fmla="*/ 2 w 33"/>
                  <a:gd name="T5" fmla="*/ 4 h 33"/>
                  <a:gd name="T6" fmla="*/ 1 w 33"/>
                  <a:gd name="T7" fmla="*/ 3 h 33"/>
                  <a:gd name="T8" fmla="*/ 0 w 33"/>
                  <a:gd name="T9" fmla="*/ 1 h 33"/>
                  <a:gd name="T10" fmla="*/ 0 w 33"/>
                  <a:gd name="T11" fmla="*/ 0 h 33"/>
                  <a:gd name="T12" fmla="*/ 1 w 33"/>
                  <a:gd name="T13" fmla="*/ 0 h 33"/>
                  <a:gd name="T14" fmla="*/ 2 w 33"/>
                  <a:gd name="T15" fmla="*/ 0 h 33"/>
                  <a:gd name="T16" fmla="*/ 3 w 33"/>
                  <a:gd name="T17" fmla="*/ 1 h 33"/>
                  <a:gd name="T18" fmla="*/ 4 w 33"/>
                  <a:gd name="T19" fmla="*/ 3 h 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3" h="33">
                    <a:moveTo>
                      <a:pt x="33" y="24"/>
                    </a:moveTo>
                    <a:lnTo>
                      <a:pt x="33" y="30"/>
                    </a:lnTo>
                    <a:lnTo>
                      <a:pt x="20" y="33"/>
                    </a:lnTo>
                    <a:lnTo>
                      <a:pt x="12" y="27"/>
                    </a:lnTo>
                    <a:lnTo>
                      <a:pt x="6" y="15"/>
                    </a:lnTo>
                    <a:lnTo>
                      <a:pt x="0" y="5"/>
                    </a:lnTo>
                    <a:lnTo>
                      <a:pt x="11" y="0"/>
                    </a:lnTo>
                    <a:lnTo>
                      <a:pt x="20" y="5"/>
                    </a:lnTo>
                    <a:lnTo>
                      <a:pt x="27" y="14"/>
                    </a:lnTo>
                    <a:lnTo>
                      <a:pt x="33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95" name="Freeform 240"/>
              <p:cNvSpPr>
                <a:spLocks/>
              </p:cNvSpPr>
              <p:nvPr/>
            </p:nvSpPr>
            <p:spPr bwMode="auto">
              <a:xfrm>
                <a:off x="4567" y="2443"/>
                <a:ext cx="21" cy="15"/>
              </a:xfrm>
              <a:custGeom>
                <a:avLst/>
                <a:gdLst>
                  <a:gd name="T0" fmla="*/ 6 w 42"/>
                  <a:gd name="T1" fmla="*/ 1 h 32"/>
                  <a:gd name="T2" fmla="*/ 5 w 42"/>
                  <a:gd name="T3" fmla="*/ 1 h 32"/>
                  <a:gd name="T4" fmla="*/ 4 w 42"/>
                  <a:gd name="T5" fmla="*/ 2 h 32"/>
                  <a:gd name="T6" fmla="*/ 4 w 42"/>
                  <a:gd name="T7" fmla="*/ 3 h 32"/>
                  <a:gd name="T8" fmla="*/ 3 w 42"/>
                  <a:gd name="T9" fmla="*/ 3 h 32"/>
                  <a:gd name="T10" fmla="*/ 1 w 42"/>
                  <a:gd name="T11" fmla="*/ 3 h 32"/>
                  <a:gd name="T12" fmla="*/ 0 w 42"/>
                  <a:gd name="T13" fmla="*/ 2 h 32"/>
                  <a:gd name="T14" fmla="*/ 1 w 42"/>
                  <a:gd name="T15" fmla="*/ 1 h 32"/>
                  <a:gd name="T16" fmla="*/ 2 w 42"/>
                  <a:gd name="T17" fmla="*/ 1 h 32"/>
                  <a:gd name="T18" fmla="*/ 3 w 42"/>
                  <a:gd name="T19" fmla="*/ 0 h 32"/>
                  <a:gd name="T20" fmla="*/ 4 w 42"/>
                  <a:gd name="T21" fmla="*/ 0 h 32"/>
                  <a:gd name="T22" fmla="*/ 5 w 42"/>
                  <a:gd name="T23" fmla="*/ 0 h 32"/>
                  <a:gd name="T24" fmla="*/ 5 w 42"/>
                  <a:gd name="T25" fmla="*/ 0 h 32"/>
                  <a:gd name="T26" fmla="*/ 6 w 42"/>
                  <a:gd name="T27" fmla="*/ 1 h 3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2" h="32">
                    <a:moveTo>
                      <a:pt x="42" y="10"/>
                    </a:moveTo>
                    <a:lnTo>
                      <a:pt x="38" y="15"/>
                    </a:lnTo>
                    <a:lnTo>
                      <a:pt x="32" y="21"/>
                    </a:lnTo>
                    <a:lnTo>
                      <a:pt x="25" y="27"/>
                    </a:lnTo>
                    <a:lnTo>
                      <a:pt x="18" y="32"/>
                    </a:lnTo>
                    <a:lnTo>
                      <a:pt x="1" y="30"/>
                    </a:lnTo>
                    <a:lnTo>
                      <a:pt x="0" y="20"/>
                    </a:lnTo>
                    <a:lnTo>
                      <a:pt x="6" y="14"/>
                    </a:lnTo>
                    <a:lnTo>
                      <a:pt x="14" y="8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33" y="3"/>
                    </a:lnTo>
                    <a:lnTo>
                      <a:pt x="38" y="5"/>
                    </a:lnTo>
                    <a:lnTo>
                      <a:pt x="42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96" name="Freeform 241"/>
              <p:cNvSpPr>
                <a:spLocks/>
              </p:cNvSpPr>
              <p:nvPr/>
            </p:nvSpPr>
            <p:spPr bwMode="auto">
              <a:xfrm>
                <a:off x="4506" y="2477"/>
                <a:ext cx="226" cy="369"/>
              </a:xfrm>
              <a:custGeom>
                <a:avLst/>
                <a:gdLst>
                  <a:gd name="T0" fmla="*/ 48 w 451"/>
                  <a:gd name="T1" fmla="*/ 92 h 739"/>
                  <a:gd name="T2" fmla="*/ 42 w 451"/>
                  <a:gd name="T3" fmla="*/ 91 h 739"/>
                  <a:gd name="T4" fmla="*/ 37 w 451"/>
                  <a:gd name="T5" fmla="*/ 90 h 739"/>
                  <a:gd name="T6" fmla="*/ 30 w 451"/>
                  <a:gd name="T7" fmla="*/ 87 h 739"/>
                  <a:gd name="T8" fmla="*/ 23 w 451"/>
                  <a:gd name="T9" fmla="*/ 86 h 739"/>
                  <a:gd name="T10" fmla="*/ 16 w 451"/>
                  <a:gd name="T11" fmla="*/ 85 h 739"/>
                  <a:gd name="T12" fmla="*/ 9 w 451"/>
                  <a:gd name="T13" fmla="*/ 84 h 739"/>
                  <a:gd name="T14" fmla="*/ 2 w 451"/>
                  <a:gd name="T15" fmla="*/ 81 h 739"/>
                  <a:gd name="T16" fmla="*/ 1 w 451"/>
                  <a:gd name="T17" fmla="*/ 71 h 739"/>
                  <a:gd name="T18" fmla="*/ 4 w 451"/>
                  <a:gd name="T19" fmla="*/ 59 h 739"/>
                  <a:gd name="T20" fmla="*/ 8 w 451"/>
                  <a:gd name="T21" fmla="*/ 48 h 739"/>
                  <a:gd name="T22" fmla="*/ 15 w 451"/>
                  <a:gd name="T23" fmla="*/ 52 h 739"/>
                  <a:gd name="T24" fmla="*/ 22 w 451"/>
                  <a:gd name="T25" fmla="*/ 54 h 739"/>
                  <a:gd name="T26" fmla="*/ 30 w 451"/>
                  <a:gd name="T27" fmla="*/ 53 h 739"/>
                  <a:gd name="T28" fmla="*/ 36 w 451"/>
                  <a:gd name="T29" fmla="*/ 49 h 739"/>
                  <a:gd name="T30" fmla="*/ 41 w 451"/>
                  <a:gd name="T31" fmla="*/ 43 h 739"/>
                  <a:gd name="T32" fmla="*/ 42 w 451"/>
                  <a:gd name="T33" fmla="*/ 40 h 739"/>
                  <a:gd name="T34" fmla="*/ 40 w 451"/>
                  <a:gd name="T35" fmla="*/ 39 h 739"/>
                  <a:gd name="T36" fmla="*/ 33 w 451"/>
                  <a:gd name="T37" fmla="*/ 46 h 739"/>
                  <a:gd name="T38" fmla="*/ 25 w 451"/>
                  <a:gd name="T39" fmla="*/ 51 h 739"/>
                  <a:gd name="T40" fmla="*/ 16 w 451"/>
                  <a:gd name="T41" fmla="*/ 50 h 739"/>
                  <a:gd name="T42" fmla="*/ 10 w 451"/>
                  <a:gd name="T43" fmla="*/ 44 h 739"/>
                  <a:gd name="T44" fmla="*/ 6 w 451"/>
                  <a:gd name="T45" fmla="*/ 37 h 739"/>
                  <a:gd name="T46" fmla="*/ 5 w 451"/>
                  <a:gd name="T47" fmla="*/ 25 h 739"/>
                  <a:gd name="T48" fmla="*/ 8 w 451"/>
                  <a:gd name="T49" fmla="*/ 16 h 739"/>
                  <a:gd name="T50" fmla="*/ 8 w 451"/>
                  <a:gd name="T51" fmla="*/ 20 h 739"/>
                  <a:gd name="T52" fmla="*/ 10 w 451"/>
                  <a:gd name="T53" fmla="*/ 24 h 739"/>
                  <a:gd name="T54" fmla="*/ 14 w 451"/>
                  <a:gd name="T55" fmla="*/ 26 h 739"/>
                  <a:gd name="T56" fmla="*/ 18 w 451"/>
                  <a:gd name="T57" fmla="*/ 24 h 739"/>
                  <a:gd name="T58" fmla="*/ 21 w 451"/>
                  <a:gd name="T59" fmla="*/ 21 h 739"/>
                  <a:gd name="T60" fmla="*/ 25 w 451"/>
                  <a:gd name="T61" fmla="*/ 16 h 739"/>
                  <a:gd name="T62" fmla="*/ 30 w 451"/>
                  <a:gd name="T63" fmla="*/ 12 h 739"/>
                  <a:gd name="T64" fmla="*/ 35 w 451"/>
                  <a:gd name="T65" fmla="*/ 9 h 739"/>
                  <a:gd name="T66" fmla="*/ 37 w 451"/>
                  <a:gd name="T67" fmla="*/ 9 h 739"/>
                  <a:gd name="T68" fmla="*/ 36 w 451"/>
                  <a:gd name="T69" fmla="*/ 7 h 739"/>
                  <a:gd name="T70" fmla="*/ 34 w 451"/>
                  <a:gd name="T71" fmla="*/ 6 h 739"/>
                  <a:gd name="T72" fmla="*/ 32 w 451"/>
                  <a:gd name="T73" fmla="*/ 7 h 739"/>
                  <a:gd name="T74" fmla="*/ 28 w 451"/>
                  <a:gd name="T75" fmla="*/ 10 h 739"/>
                  <a:gd name="T76" fmla="*/ 24 w 451"/>
                  <a:gd name="T77" fmla="*/ 14 h 739"/>
                  <a:gd name="T78" fmla="*/ 22 w 451"/>
                  <a:gd name="T79" fmla="*/ 15 h 739"/>
                  <a:gd name="T80" fmla="*/ 24 w 451"/>
                  <a:gd name="T81" fmla="*/ 12 h 739"/>
                  <a:gd name="T82" fmla="*/ 27 w 451"/>
                  <a:gd name="T83" fmla="*/ 7 h 739"/>
                  <a:gd name="T84" fmla="*/ 42 w 451"/>
                  <a:gd name="T85" fmla="*/ 5 h 739"/>
                  <a:gd name="T86" fmla="*/ 48 w 451"/>
                  <a:gd name="T87" fmla="*/ 21 h 739"/>
                  <a:gd name="T88" fmla="*/ 54 w 451"/>
                  <a:gd name="T89" fmla="*/ 38 h 739"/>
                  <a:gd name="T90" fmla="*/ 57 w 451"/>
                  <a:gd name="T91" fmla="*/ 55 h 739"/>
                  <a:gd name="T92" fmla="*/ 56 w 451"/>
                  <a:gd name="T93" fmla="*/ 73 h 739"/>
                  <a:gd name="T94" fmla="*/ 52 w 451"/>
                  <a:gd name="T95" fmla="*/ 91 h 73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451" h="739">
                    <a:moveTo>
                      <a:pt x="410" y="732"/>
                    </a:moveTo>
                    <a:lnTo>
                      <a:pt x="395" y="737"/>
                    </a:lnTo>
                    <a:lnTo>
                      <a:pt x="380" y="739"/>
                    </a:lnTo>
                    <a:lnTo>
                      <a:pt x="365" y="738"/>
                    </a:lnTo>
                    <a:lnTo>
                      <a:pt x="350" y="735"/>
                    </a:lnTo>
                    <a:lnTo>
                      <a:pt x="335" y="730"/>
                    </a:lnTo>
                    <a:lnTo>
                      <a:pt x="320" y="727"/>
                    </a:lnTo>
                    <a:lnTo>
                      <a:pt x="305" y="723"/>
                    </a:lnTo>
                    <a:lnTo>
                      <a:pt x="290" y="722"/>
                    </a:lnTo>
                    <a:lnTo>
                      <a:pt x="273" y="714"/>
                    </a:lnTo>
                    <a:lnTo>
                      <a:pt x="256" y="707"/>
                    </a:lnTo>
                    <a:lnTo>
                      <a:pt x="237" y="701"/>
                    </a:lnTo>
                    <a:lnTo>
                      <a:pt x="219" y="697"/>
                    </a:lnTo>
                    <a:lnTo>
                      <a:pt x="199" y="693"/>
                    </a:lnTo>
                    <a:lnTo>
                      <a:pt x="180" y="691"/>
                    </a:lnTo>
                    <a:lnTo>
                      <a:pt x="160" y="688"/>
                    </a:lnTo>
                    <a:lnTo>
                      <a:pt x="142" y="686"/>
                    </a:lnTo>
                    <a:lnTo>
                      <a:pt x="122" y="684"/>
                    </a:lnTo>
                    <a:lnTo>
                      <a:pt x="102" y="680"/>
                    </a:lnTo>
                    <a:lnTo>
                      <a:pt x="84" y="677"/>
                    </a:lnTo>
                    <a:lnTo>
                      <a:pt x="65" y="672"/>
                    </a:lnTo>
                    <a:lnTo>
                      <a:pt x="48" y="665"/>
                    </a:lnTo>
                    <a:lnTo>
                      <a:pt x="31" y="659"/>
                    </a:lnTo>
                    <a:lnTo>
                      <a:pt x="15" y="648"/>
                    </a:lnTo>
                    <a:lnTo>
                      <a:pt x="0" y="637"/>
                    </a:lnTo>
                    <a:lnTo>
                      <a:pt x="1" y="603"/>
                    </a:lnTo>
                    <a:lnTo>
                      <a:pt x="4" y="571"/>
                    </a:lnTo>
                    <a:lnTo>
                      <a:pt x="10" y="540"/>
                    </a:lnTo>
                    <a:lnTo>
                      <a:pt x="17" y="509"/>
                    </a:lnTo>
                    <a:lnTo>
                      <a:pt x="26" y="479"/>
                    </a:lnTo>
                    <a:lnTo>
                      <a:pt x="37" y="449"/>
                    </a:lnTo>
                    <a:lnTo>
                      <a:pt x="47" y="420"/>
                    </a:lnTo>
                    <a:lnTo>
                      <a:pt x="59" y="391"/>
                    </a:lnTo>
                    <a:lnTo>
                      <a:pt x="76" y="403"/>
                    </a:lnTo>
                    <a:lnTo>
                      <a:pt x="94" y="413"/>
                    </a:lnTo>
                    <a:lnTo>
                      <a:pt x="113" y="422"/>
                    </a:lnTo>
                    <a:lnTo>
                      <a:pt x="133" y="429"/>
                    </a:lnTo>
                    <a:lnTo>
                      <a:pt x="153" y="435"/>
                    </a:lnTo>
                    <a:lnTo>
                      <a:pt x="175" y="437"/>
                    </a:lnTo>
                    <a:lnTo>
                      <a:pt x="196" y="438"/>
                    </a:lnTo>
                    <a:lnTo>
                      <a:pt x="218" y="436"/>
                    </a:lnTo>
                    <a:lnTo>
                      <a:pt x="235" y="428"/>
                    </a:lnTo>
                    <a:lnTo>
                      <a:pt x="252" y="419"/>
                    </a:lnTo>
                    <a:lnTo>
                      <a:pt x="268" y="406"/>
                    </a:lnTo>
                    <a:lnTo>
                      <a:pt x="283" y="393"/>
                    </a:lnTo>
                    <a:lnTo>
                      <a:pt x="298" y="378"/>
                    </a:lnTo>
                    <a:lnTo>
                      <a:pt x="312" y="363"/>
                    </a:lnTo>
                    <a:lnTo>
                      <a:pt x="326" y="348"/>
                    </a:lnTo>
                    <a:lnTo>
                      <a:pt x="339" y="334"/>
                    </a:lnTo>
                    <a:lnTo>
                      <a:pt x="337" y="327"/>
                    </a:lnTo>
                    <a:lnTo>
                      <a:pt x="335" y="322"/>
                    </a:lnTo>
                    <a:lnTo>
                      <a:pt x="330" y="319"/>
                    </a:lnTo>
                    <a:lnTo>
                      <a:pt x="325" y="315"/>
                    </a:lnTo>
                    <a:lnTo>
                      <a:pt x="318" y="315"/>
                    </a:lnTo>
                    <a:lnTo>
                      <a:pt x="301" y="336"/>
                    </a:lnTo>
                    <a:lnTo>
                      <a:pt x="282" y="355"/>
                    </a:lnTo>
                    <a:lnTo>
                      <a:pt x="264" y="375"/>
                    </a:lnTo>
                    <a:lnTo>
                      <a:pt x="243" y="391"/>
                    </a:lnTo>
                    <a:lnTo>
                      <a:pt x="221" y="405"/>
                    </a:lnTo>
                    <a:lnTo>
                      <a:pt x="197" y="413"/>
                    </a:lnTo>
                    <a:lnTo>
                      <a:pt x="171" y="416"/>
                    </a:lnTo>
                    <a:lnTo>
                      <a:pt x="143" y="413"/>
                    </a:lnTo>
                    <a:lnTo>
                      <a:pt x="125" y="405"/>
                    </a:lnTo>
                    <a:lnTo>
                      <a:pt x="108" y="392"/>
                    </a:lnTo>
                    <a:lnTo>
                      <a:pt x="92" y="375"/>
                    </a:lnTo>
                    <a:lnTo>
                      <a:pt x="76" y="355"/>
                    </a:lnTo>
                    <a:lnTo>
                      <a:pt x="63" y="335"/>
                    </a:lnTo>
                    <a:lnTo>
                      <a:pt x="52" y="315"/>
                    </a:lnTo>
                    <a:lnTo>
                      <a:pt x="45" y="297"/>
                    </a:lnTo>
                    <a:lnTo>
                      <a:pt x="40" y="283"/>
                    </a:lnTo>
                    <a:lnTo>
                      <a:pt x="37" y="244"/>
                    </a:lnTo>
                    <a:lnTo>
                      <a:pt x="40" y="206"/>
                    </a:lnTo>
                    <a:lnTo>
                      <a:pt x="46" y="168"/>
                    </a:lnTo>
                    <a:lnTo>
                      <a:pt x="52" y="130"/>
                    </a:lnTo>
                    <a:lnTo>
                      <a:pt x="57" y="130"/>
                    </a:lnTo>
                    <a:lnTo>
                      <a:pt x="60" y="141"/>
                    </a:lnTo>
                    <a:lnTo>
                      <a:pt x="62" y="153"/>
                    </a:lnTo>
                    <a:lnTo>
                      <a:pt x="64" y="164"/>
                    </a:lnTo>
                    <a:lnTo>
                      <a:pt x="67" y="176"/>
                    </a:lnTo>
                    <a:lnTo>
                      <a:pt x="70" y="187"/>
                    </a:lnTo>
                    <a:lnTo>
                      <a:pt x="76" y="196"/>
                    </a:lnTo>
                    <a:lnTo>
                      <a:pt x="83" y="206"/>
                    </a:lnTo>
                    <a:lnTo>
                      <a:pt x="93" y="212"/>
                    </a:lnTo>
                    <a:lnTo>
                      <a:pt x="106" y="212"/>
                    </a:lnTo>
                    <a:lnTo>
                      <a:pt x="117" y="209"/>
                    </a:lnTo>
                    <a:lnTo>
                      <a:pt x="129" y="203"/>
                    </a:lnTo>
                    <a:lnTo>
                      <a:pt x="139" y="196"/>
                    </a:lnTo>
                    <a:lnTo>
                      <a:pt x="150" y="187"/>
                    </a:lnTo>
                    <a:lnTo>
                      <a:pt x="159" y="178"/>
                    </a:lnTo>
                    <a:lnTo>
                      <a:pt x="167" y="170"/>
                    </a:lnTo>
                    <a:lnTo>
                      <a:pt x="175" y="161"/>
                    </a:lnTo>
                    <a:lnTo>
                      <a:pt x="186" y="147"/>
                    </a:lnTo>
                    <a:lnTo>
                      <a:pt x="198" y="134"/>
                    </a:lnTo>
                    <a:lnTo>
                      <a:pt x="209" y="123"/>
                    </a:lnTo>
                    <a:lnTo>
                      <a:pt x="221" y="112"/>
                    </a:lnTo>
                    <a:lnTo>
                      <a:pt x="234" y="102"/>
                    </a:lnTo>
                    <a:lnTo>
                      <a:pt x="245" y="91"/>
                    </a:lnTo>
                    <a:lnTo>
                      <a:pt x="259" y="82"/>
                    </a:lnTo>
                    <a:lnTo>
                      <a:pt x="273" y="74"/>
                    </a:lnTo>
                    <a:lnTo>
                      <a:pt x="277" y="75"/>
                    </a:lnTo>
                    <a:lnTo>
                      <a:pt x="286" y="74"/>
                    </a:lnTo>
                    <a:lnTo>
                      <a:pt x="292" y="73"/>
                    </a:lnTo>
                    <a:lnTo>
                      <a:pt x="296" y="72"/>
                    </a:lnTo>
                    <a:lnTo>
                      <a:pt x="291" y="66"/>
                    </a:lnTo>
                    <a:lnTo>
                      <a:pt x="287" y="62"/>
                    </a:lnTo>
                    <a:lnTo>
                      <a:pt x="281" y="57"/>
                    </a:lnTo>
                    <a:lnTo>
                      <a:pt x="275" y="53"/>
                    </a:lnTo>
                    <a:lnTo>
                      <a:pt x="268" y="52"/>
                    </a:lnTo>
                    <a:lnTo>
                      <a:pt x="262" y="51"/>
                    </a:lnTo>
                    <a:lnTo>
                      <a:pt x="257" y="53"/>
                    </a:lnTo>
                    <a:lnTo>
                      <a:pt x="251" y="57"/>
                    </a:lnTo>
                    <a:lnTo>
                      <a:pt x="242" y="65"/>
                    </a:lnTo>
                    <a:lnTo>
                      <a:pt x="233" y="74"/>
                    </a:lnTo>
                    <a:lnTo>
                      <a:pt x="222" y="82"/>
                    </a:lnTo>
                    <a:lnTo>
                      <a:pt x="212" y="93"/>
                    </a:lnTo>
                    <a:lnTo>
                      <a:pt x="201" y="102"/>
                    </a:lnTo>
                    <a:lnTo>
                      <a:pt x="191" y="112"/>
                    </a:lnTo>
                    <a:lnTo>
                      <a:pt x="180" y="124"/>
                    </a:lnTo>
                    <a:lnTo>
                      <a:pt x="169" y="135"/>
                    </a:lnTo>
                    <a:lnTo>
                      <a:pt x="174" y="127"/>
                    </a:lnTo>
                    <a:lnTo>
                      <a:pt x="180" y="117"/>
                    </a:lnTo>
                    <a:lnTo>
                      <a:pt x="185" y="106"/>
                    </a:lnTo>
                    <a:lnTo>
                      <a:pt x="192" y="96"/>
                    </a:lnTo>
                    <a:lnTo>
                      <a:pt x="200" y="85"/>
                    </a:lnTo>
                    <a:lnTo>
                      <a:pt x="207" y="73"/>
                    </a:lnTo>
                    <a:lnTo>
                      <a:pt x="215" y="63"/>
                    </a:lnTo>
                    <a:lnTo>
                      <a:pt x="223" y="52"/>
                    </a:lnTo>
                    <a:lnTo>
                      <a:pt x="313" y="0"/>
                    </a:lnTo>
                    <a:lnTo>
                      <a:pt x="332" y="42"/>
                    </a:lnTo>
                    <a:lnTo>
                      <a:pt x="349" y="85"/>
                    </a:lnTo>
                    <a:lnTo>
                      <a:pt x="366" y="127"/>
                    </a:lnTo>
                    <a:lnTo>
                      <a:pt x="383" y="171"/>
                    </a:lnTo>
                    <a:lnTo>
                      <a:pt x="398" y="216"/>
                    </a:lnTo>
                    <a:lnTo>
                      <a:pt x="412" y="261"/>
                    </a:lnTo>
                    <a:lnTo>
                      <a:pt x="425" y="306"/>
                    </a:lnTo>
                    <a:lnTo>
                      <a:pt x="435" y="352"/>
                    </a:lnTo>
                    <a:lnTo>
                      <a:pt x="443" y="399"/>
                    </a:lnTo>
                    <a:lnTo>
                      <a:pt x="449" y="446"/>
                    </a:lnTo>
                    <a:lnTo>
                      <a:pt x="451" y="494"/>
                    </a:lnTo>
                    <a:lnTo>
                      <a:pt x="450" y="541"/>
                    </a:lnTo>
                    <a:lnTo>
                      <a:pt x="447" y="588"/>
                    </a:lnTo>
                    <a:lnTo>
                      <a:pt x="439" y="637"/>
                    </a:lnTo>
                    <a:lnTo>
                      <a:pt x="426" y="684"/>
                    </a:lnTo>
                    <a:lnTo>
                      <a:pt x="410" y="7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97" name="Freeform 242"/>
              <p:cNvSpPr>
                <a:spLocks/>
              </p:cNvSpPr>
              <p:nvPr/>
            </p:nvSpPr>
            <p:spPr bwMode="auto">
              <a:xfrm>
                <a:off x="4532" y="2491"/>
                <a:ext cx="17" cy="40"/>
              </a:xfrm>
              <a:custGeom>
                <a:avLst/>
                <a:gdLst>
                  <a:gd name="T0" fmla="*/ 3 w 33"/>
                  <a:gd name="T1" fmla="*/ 2 h 81"/>
                  <a:gd name="T2" fmla="*/ 5 w 33"/>
                  <a:gd name="T3" fmla="*/ 2 h 81"/>
                  <a:gd name="T4" fmla="*/ 4 w 33"/>
                  <a:gd name="T5" fmla="*/ 4 h 81"/>
                  <a:gd name="T6" fmla="*/ 4 w 33"/>
                  <a:gd name="T7" fmla="*/ 6 h 81"/>
                  <a:gd name="T8" fmla="*/ 3 w 33"/>
                  <a:gd name="T9" fmla="*/ 8 h 81"/>
                  <a:gd name="T10" fmla="*/ 2 w 33"/>
                  <a:gd name="T11" fmla="*/ 10 h 81"/>
                  <a:gd name="T12" fmla="*/ 1 w 33"/>
                  <a:gd name="T13" fmla="*/ 10 h 81"/>
                  <a:gd name="T14" fmla="*/ 1 w 33"/>
                  <a:gd name="T15" fmla="*/ 9 h 81"/>
                  <a:gd name="T16" fmla="*/ 1 w 33"/>
                  <a:gd name="T17" fmla="*/ 8 h 81"/>
                  <a:gd name="T18" fmla="*/ 0 w 33"/>
                  <a:gd name="T19" fmla="*/ 7 h 81"/>
                  <a:gd name="T20" fmla="*/ 2 w 33"/>
                  <a:gd name="T21" fmla="*/ 0 h 81"/>
                  <a:gd name="T22" fmla="*/ 2 w 33"/>
                  <a:gd name="T23" fmla="*/ 0 h 81"/>
                  <a:gd name="T24" fmla="*/ 2 w 33"/>
                  <a:gd name="T25" fmla="*/ 1 h 81"/>
                  <a:gd name="T26" fmla="*/ 3 w 33"/>
                  <a:gd name="T27" fmla="*/ 1 h 81"/>
                  <a:gd name="T28" fmla="*/ 3 w 33"/>
                  <a:gd name="T29" fmla="*/ 2 h 8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3" h="81">
                    <a:moveTo>
                      <a:pt x="22" y="20"/>
                    </a:moveTo>
                    <a:lnTo>
                      <a:pt x="33" y="21"/>
                    </a:lnTo>
                    <a:lnTo>
                      <a:pt x="32" y="37"/>
                    </a:lnTo>
                    <a:lnTo>
                      <a:pt x="27" y="52"/>
                    </a:lnTo>
                    <a:lnTo>
                      <a:pt x="20" y="67"/>
                    </a:lnTo>
                    <a:lnTo>
                      <a:pt x="13" y="81"/>
                    </a:lnTo>
                    <a:lnTo>
                      <a:pt x="5" y="81"/>
                    </a:lnTo>
                    <a:lnTo>
                      <a:pt x="2" y="75"/>
                    </a:lnTo>
                    <a:lnTo>
                      <a:pt x="1" y="65"/>
                    </a:lnTo>
                    <a:lnTo>
                      <a:pt x="0" y="57"/>
                    </a:lnTo>
                    <a:lnTo>
                      <a:pt x="11" y="0"/>
                    </a:lnTo>
                    <a:lnTo>
                      <a:pt x="13" y="6"/>
                    </a:lnTo>
                    <a:lnTo>
                      <a:pt x="15" y="10"/>
                    </a:lnTo>
                    <a:lnTo>
                      <a:pt x="17" y="15"/>
                    </a:lnTo>
                    <a:lnTo>
                      <a:pt x="2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98" name="Freeform 243"/>
              <p:cNvSpPr>
                <a:spLocks/>
              </p:cNvSpPr>
              <p:nvPr/>
            </p:nvSpPr>
            <p:spPr bwMode="auto">
              <a:xfrm>
                <a:off x="4719" y="2580"/>
                <a:ext cx="37" cy="83"/>
              </a:xfrm>
              <a:custGeom>
                <a:avLst/>
                <a:gdLst>
                  <a:gd name="T0" fmla="*/ 9 w 75"/>
                  <a:gd name="T1" fmla="*/ 15 h 167"/>
                  <a:gd name="T2" fmla="*/ 8 w 75"/>
                  <a:gd name="T3" fmla="*/ 16 h 167"/>
                  <a:gd name="T4" fmla="*/ 7 w 75"/>
                  <a:gd name="T5" fmla="*/ 18 h 167"/>
                  <a:gd name="T6" fmla="*/ 6 w 75"/>
                  <a:gd name="T7" fmla="*/ 19 h 167"/>
                  <a:gd name="T8" fmla="*/ 5 w 75"/>
                  <a:gd name="T9" fmla="*/ 20 h 167"/>
                  <a:gd name="T10" fmla="*/ 4 w 75"/>
                  <a:gd name="T11" fmla="*/ 18 h 167"/>
                  <a:gd name="T12" fmla="*/ 4 w 75"/>
                  <a:gd name="T13" fmla="*/ 15 h 167"/>
                  <a:gd name="T14" fmla="*/ 3 w 75"/>
                  <a:gd name="T15" fmla="*/ 13 h 167"/>
                  <a:gd name="T16" fmla="*/ 2 w 75"/>
                  <a:gd name="T17" fmla="*/ 10 h 167"/>
                  <a:gd name="T18" fmla="*/ 2 w 75"/>
                  <a:gd name="T19" fmla="*/ 7 h 167"/>
                  <a:gd name="T20" fmla="*/ 1 w 75"/>
                  <a:gd name="T21" fmla="*/ 5 h 167"/>
                  <a:gd name="T22" fmla="*/ 0 w 75"/>
                  <a:gd name="T23" fmla="*/ 2 h 167"/>
                  <a:gd name="T24" fmla="*/ 0 w 75"/>
                  <a:gd name="T25" fmla="*/ 0 h 167"/>
                  <a:gd name="T26" fmla="*/ 1 w 75"/>
                  <a:gd name="T27" fmla="*/ 1 h 167"/>
                  <a:gd name="T28" fmla="*/ 3 w 75"/>
                  <a:gd name="T29" fmla="*/ 3 h 167"/>
                  <a:gd name="T30" fmla="*/ 5 w 75"/>
                  <a:gd name="T31" fmla="*/ 5 h 167"/>
                  <a:gd name="T32" fmla="*/ 6 w 75"/>
                  <a:gd name="T33" fmla="*/ 7 h 167"/>
                  <a:gd name="T34" fmla="*/ 7 w 75"/>
                  <a:gd name="T35" fmla="*/ 8 h 167"/>
                  <a:gd name="T36" fmla="*/ 8 w 75"/>
                  <a:gd name="T37" fmla="*/ 11 h 167"/>
                  <a:gd name="T38" fmla="*/ 9 w 75"/>
                  <a:gd name="T39" fmla="*/ 13 h 167"/>
                  <a:gd name="T40" fmla="*/ 9 w 75"/>
                  <a:gd name="T41" fmla="*/ 15 h 16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5" h="167">
                    <a:moveTo>
                      <a:pt x="75" y="123"/>
                    </a:moveTo>
                    <a:lnTo>
                      <a:pt x="68" y="135"/>
                    </a:lnTo>
                    <a:lnTo>
                      <a:pt x="61" y="145"/>
                    </a:lnTo>
                    <a:lnTo>
                      <a:pt x="52" y="156"/>
                    </a:lnTo>
                    <a:lnTo>
                      <a:pt x="43" y="167"/>
                    </a:lnTo>
                    <a:lnTo>
                      <a:pt x="37" y="146"/>
                    </a:lnTo>
                    <a:lnTo>
                      <a:pt x="32" y="127"/>
                    </a:lnTo>
                    <a:lnTo>
                      <a:pt x="26" y="105"/>
                    </a:lnTo>
                    <a:lnTo>
                      <a:pt x="22" y="84"/>
                    </a:lnTo>
                    <a:lnTo>
                      <a:pt x="16" y="62"/>
                    </a:lnTo>
                    <a:lnTo>
                      <a:pt x="11" y="41"/>
                    </a:lnTo>
                    <a:lnTo>
                      <a:pt x="6" y="20"/>
                    </a:lnTo>
                    <a:lnTo>
                      <a:pt x="0" y="0"/>
                    </a:lnTo>
                    <a:lnTo>
                      <a:pt x="14" y="12"/>
                    </a:lnTo>
                    <a:lnTo>
                      <a:pt x="28" y="26"/>
                    </a:lnTo>
                    <a:lnTo>
                      <a:pt x="40" y="41"/>
                    </a:lnTo>
                    <a:lnTo>
                      <a:pt x="52" y="56"/>
                    </a:lnTo>
                    <a:lnTo>
                      <a:pt x="61" y="71"/>
                    </a:lnTo>
                    <a:lnTo>
                      <a:pt x="69" y="88"/>
                    </a:lnTo>
                    <a:lnTo>
                      <a:pt x="74" y="106"/>
                    </a:lnTo>
                    <a:lnTo>
                      <a:pt x="75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99" name="Freeform 244"/>
              <p:cNvSpPr>
                <a:spLocks/>
              </p:cNvSpPr>
              <p:nvPr/>
            </p:nvSpPr>
            <p:spPr bwMode="auto">
              <a:xfrm>
                <a:off x="4744" y="2719"/>
                <a:ext cx="53" cy="22"/>
              </a:xfrm>
              <a:custGeom>
                <a:avLst/>
                <a:gdLst>
                  <a:gd name="T0" fmla="*/ 14 w 106"/>
                  <a:gd name="T1" fmla="*/ 3 h 45"/>
                  <a:gd name="T2" fmla="*/ 12 w 106"/>
                  <a:gd name="T3" fmla="*/ 4 h 45"/>
                  <a:gd name="T4" fmla="*/ 11 w 106"/>
                  <a:gd name="T5" fmla="*/ 5 h 45"/>
                  <a:gd name="T6" fmla="*/ 9 w 106"/>
                  <a:gd name="T7" fmla="*/ 5 h 45"/>
                  <a:gd name="T8" fmla="*/ 7 w 106"/>
                  <a:gd name="T9" fmla="*/ 5 h 45"/>
                  <a:gd name="T10" fmla="*/ 6 w 106"/>
                  <a:gd name="T11" fmla="*/ 4 h 45"/>
                  <a:gd name="T12" fmla="*/ 4 w 106"/>
                  <a:gd name="T13" fmla="*/ 3 h 45"/>
                  <a:gd name="T14" fmla="*/ 2 w 106"/>
                  <a:gd name="T15" fmla="*/ 3 h 45"/>
                  <a:gd name="T16" fmla="*/ 1 w 106"/>
                  <a:gd name="T17" fmla="*/ 2 h 45"/>
                  <a:gd name="T18" fmla="*/ 0 w 106"/>
                  <a:gd name="T19" fmla="*/ 0 h 45"/>
                  <a:gd name="T20" fmla="*/ 2 w 106"/>
                  <a:gd name="T21" fmla="*/ 0 h 45"/>
                  <a:gd name="T22" fmla="*/ 4 w 106"/>
                  <a:gd name="T23" fmla="*/ 0 h 45"/>
                  <a:gd name="T24" fmla="*/ 5 w 106"/>
                  <a:gd name="T25" fmla="*/ 1 h 45"/>
                  <a:gd name="T26" fmla="*/ 7 w 106"/>
                  <a:gd name="T27" fmla="*/ 1 h 45"/>
                  <a:gd name="T28" fmla="*/ 9 w 106"/>
                  <a:gd name="T29" fmla="*/ 2 h 45"/>
                  <a:gd name="T30" fmla="*/ 10 w 106"/>
                  <a:gd name="T31" fmla="*/ 2 h 45"/>
                  <a:gd name="T32" fmla="*/ 12 w 106"/>
                  <a:gd name="T33" fmla="*/ 2 h 45"/>
                  <a:gd name="T34" fmla="*/ 14 w 106"/>
                  <a:gd name="T35" fmla="*/ 3 h 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6" h="45">
                    <a:moveTo>
                      <a:pt x="106" y="25"/>
                    </a:moveTo>
                    <a:lnTo>
                      <a:pt x="94" y="39"/>
                    </a:lnTo>
                    <a:lnTo>
                      <a:pt x="83" y="45"/>
                    </a:lnTo>
                    <a:lnTo>
                      <a:pt x="69" y="45"/>
                    </a:lnTo>
                    <a:lnTo>
                      <a:pt x="56" y="42"/>
                    </a:lnTo>
                    <a:lnTo>
                      <a:pt x="42" y="35"/>
                    </a:lnTo>
                    <a:lnTo>
                      <a:pt x="28" y="29"/>
                    </a:lnTo>
                    <a:lnTo>
                      <a:pt x="15" y="24"/>
                    </a:lnTo>
                    <a:lnTo>
                      <a:pt x="2" y="20"/>
                    </a:lnTo>
                    <a:lnTo>
                      <a:pt x="0" y="0"/>
                    </a:lnTo>
                    <a:lnTo>
                      <a:pt x="12" y="4"/>
                    </a:lnTo>
                    <a:lnTo>
                      <a:pt x="26" y="7"/>
                    </a:lnTo>
                    <a:lnTo>
                      <a:pt x="39" y="11"/>
                    </a:lnTo>
                    <a:lnTo>
                      <a:pt x="51" y="14"/>
                    </a:lnTo>
                    <a:lnTo>
                      <a:pt x="65" y="17"/>
                    </a:lnTo>
                    <a:lnTo>
                      <a:pt x="78" y="20"/>
                    </a:lnTo>
                    <a:lnTo>
                      <a:pt x="92" y="22"/>
                    </a:lnTo>
                    <a:lnTo>
                      <a:pt x="106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00" name="Freeform 245"/>
              <p:cNvSpPr>
                <a:spLocks/>
              </p:cNvSpPr>
              <p:nvPr/>
            </p:nvSpPr>
            <p:spPr bwMode="auto">
              <a:xfrm>
                <a:off x="4705" y="2738"/>
                <a:ext cx="70" cy="134"/>
              </a:xfrm>
              <a:custGeom>
                <a:avLst/>
                <a:gdLst>
                  <a:gd name="T0" fmla="*/ 16 w 142"/>
                  <a:gd name="T1" fmla="*/ 9 h 267"/>
                  <a:gd name="T2" fmla="*/ 15 w 142"/>
                  <a:gd name="T3" fmla="*/ 15 h 267"/>
                  <a:gd name="T4" fmla="*/ 15 w 142"/>
                  <a:gd name="T5" fmla="*/ 21 h 267"/>
                  <a:gd name="T6" fmla="*/ 15 w 142"/>
                  <a:gd name="T7" fmla="*/ 28 h 267"/>
                  <a:gd name="T8" fmla="*/ 14 w 142"/>
                  <a:gd name="T9" fmla="*/ 34 h 267"/>
                  <a:gd name="T10" fmla="*/ 0 w 142"/>
                  <a:gd name="T11" fmla="*/ 33 h 267"/>
                  <a:gd name="T12" fmla="*/ 0 w 142"/>
                  <a:gd name="T13" fmla="*/ 32 h 267"/>
                  <a:gd name="T14" fmla="*/ 0 w 142"/>
                  <a:gd name="T15" fmla="*/ 32 h 267"/>
                  <a:gd name="T16" fmla="*/ 0 w 142"/>
                  <a:gd name="T17" fmla="*/ 31 h 267"/>
                  <a:gd name="T18" fmla="*/ 0 w 142"/>
                  <a:gd name="T19" fmla="*/ 30 h 267"/>
                  <a:gd name="T20" fmla="*/ 0 w 142"/>
                  <a:gd name="T21" fmla="*/ 30 h 267"/>
                  <a:gd name="T22" fmla="*/ 1 w 142"/>
                  <a:gd name="T23" fmla="*/ 30 h 267"/>
                  <a:gd name="T24" fmla="*/ 2 w 142"/>
                  <a:gd name="T25" fmla="*/ 29 h 267"/>
                  <a:gd name="T26" fmla="*/ 3 w 142"/>
                  <a:gd name="T27" fmla="*/ 29 h 267"/>
                  <a:gd name="T28" fmla="*/ 4 w 142"/>
                  <a:gd name="T29" fmla="*/ 29 h 267"/>
                  <a:gd name="T30" fmla="*/ 5 w 142"/>
                  <a:gd name="T31" fmla="*/ 28 h 267"/>
                  <a:gd name="T32" fmla="*/ 5 w 142"/>
                  <a:gd name="T33" fmla="*/ 27 h 267"/>
                  <a:gd name="T34" fmla="*/ 5 w 142"/>
                  <a:gd name="T35" fmla="*/ 26 h 267"/>
                  <a:gd name="T36" fmla="*/ 6 w 142"/>
                  <a:gd name="T37" fmla="*/ 23 h 267"/>
                  <a:gd name="T38" fmla="*/ 7 w 142"/>
                  <a:gd name="T39" fmla="*/ 20 h 267"/>
                  <a:gd name="T40" fmla="*/ 8 w 142"/>
                  <a:gd name="T41" fmla="*/ 17 h 267"/>
                  <a:gd name="T42" fmla="*/ 8 w 142"/>
                  <a:gd name="T43" fmla="*/ 14 h 267"/>
                  <a:gd name="T44" fmla="*/ 9 w 142"/>
                  <a:gd name="T45" fmla="*/ 10 h 267"/>
                  <a:gd name="T46" fmla="*/ 10 w 142"/>
                  <a:gd name="T47" fmla="*/ 7 h 267"/>
                  <a:gd name="T48" fmla="*/ 10 w 142"/>
                  <a:gd name="T49" fmla="*/ 4 h 267"/>
                  <a:gd name="T50" fmla="*/ 10 w 142"/>
                  <a:gd name="T51" fmla="*/ 0 h 267"/>
                  <a:gd name="T52" fmla="*/ 11 w 142"/>
                  <a:gd name="T53" fmla="*/ 1 h 267"/>
                  <a:gd name="T54" fmla="*/ 13 w 142"/>
                  <a:gd name="T55" fmla="*/ 2 h 267"/>
                  <a:gd name="T56" fmla="*/ 14 w 142"/>
                  <a:gd name="T57" fmla="*/ 2 h 267"/>
                  <a:gd name="T58" fmla="*/ 16 w 142"/>
                  <a:gd name="T59" fmla="*/ 3 h 267"/>
                  <a:gd name="T60" fmla="*/ 17 w 142"/>
                  <a:gd name="T61" fmla="*/ 4 h 267"/>
                  <a:gd name="T62" fmla="*/ 17 w 142"/>
                  <a:gd name="T63" fmla="*/ 5 h 267"/>
                  <a:gd name="T64" fmla="*/ 17 w 142"/>
                  <a:gd name="T65" fmla="*/ 7 h 267"/>
                  <a:gd name="T66" fmla="*/ 16 w 142"/>
                  <a:gd name="T67" fmla="*/ 9 h 26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42" h="267">
                    <a:moveTo>
                      <a:pt x="135" y="69"/>
                    </a:moveTo>
                    <a:lnTo>
                      <a:pt x="127" y="116"/>
                    </a:lnTo>
                    <a:lnTo>
                      <a:pt x="123" y="166"/>
                    </a:lnTo>
                    <a:lnTo>
                      <a:pt x="121" y="218"/>
                    </a:lnTo>
                    <a:lnTo>
                      <a:pt x="118" y="267"/>
                    </a:lnTo>
                    <a:lnTo>
                      <a:pt x="7" y="260"/>
                    </a:lnTo>
                    <a:lnTo>
                      <a:pt x="6" y="254"/>
                    </a:lnTo>
                    <a:lnTo>
                      <a:pt x="4" y="249"/>
                    </a:lnTo>
                    <a:lnTo>
                      <a:pt x="2" y="244"/>
                    </a:lnTo>
                    <a:lnTo>
                      <a:pt x="0" y="238"/>
                    </a:lnTo>
                    <a:lnTo>
                      <a:pt x="6" y="236"/>
                    </a:lnTo>
                    <a:lnTo>
                      <a:pt x="14" y="234"/>
                    </a:lnTo>
                    <a:lnTo>
                      <a:pt x="21" y="231"/>
                    </a:lnTo>
                    <a:lnTo>
                      <a:pt x="29" y="229"/>
                    </a:lnTo>
                    <a:lnTo>
                      <a:pt x="35" y="227"/>
                    </a:lnTo>
                    <a:lnTo>
                      <a:pt x="40" y="222"/>
                    </a:lnTo>
                    <a:lnTo>
                      <a:pt x="43" y="215"/>
                    </a:lnTo>
                    <a:lnTo>
                      <a:pt x="44" y="207"/>
                    </a:lnTo>
                    <a:lnTo>
                      <a:pt x="51" y="182"/>
                    </a:lnTo>
                    <a:lnTo>
                      <a:pt x="58" y="156"/>
                    </a:lnTo>
                    <a:lnTo>
                      <a:pt x="65" y="130"/>
                    </a:lnTo>
                    <a:lnTo>
                      <a:pt x="72" y="105"/>
                    </a:lnTo>
                    <a:lnTo>
                      <a:pt x="76" y="79"/>
                    </a:lnTo>
                    <a:lnTo>
                      <a:pt x="81" y="53"/>
                    </a:lnTo>
                    <a:lnTo>
                      <a:pt x="82" y="26"/>
                    </a:lnTo>
                    <a:lnTo>
                      <a:pt x="81" y="0"/>
                    </a:lnTo>
                    <a:lnTo>
                      <a:pt x="92" y="4"/>
                    </a:lnTo>
                    <a:lnTo>
                      <a:pt x="105" y="9"/>
                    </a:lnTo>
                    <a:lnTo>
                      <a:pt x="118" y="14"/>
                    </a:lnTo>
                    <a:lnTo>
                      <a:pt x="129" y="20"/>
                    </a:lnTo>
                    <a:lnTo>
                      <a:pt x="137" y="28"/>
                    </a:lnTo>
                    <a:lnTo>
                      <a:pt x="142" y="39"/>
                    </a:lnTo>
                    <a:lnTo>
                      <a:pt x="142" y="53"/>
                    </a:lnTo>
                    <a:lnTo>
                      <a:pt x="135" y="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01" name="Freeform 246"/>
              <p:cNvSpPr>
                <a:spLocks/>
              </p:cNvSpPr>
              <p:nvPr/>
            </p:nvSpPr>
            <p:spPr bwMode="auto">
              <a:xfrm>
                <a:off x="4775" y="2745"/>
                <a:ext cx="25" cy="120"/>
              </a:xfrm>
              <a:custGeom>
                <a:avLst/>
                <a:gdLst>
                  <a:gd name="T0" fmla="*/ 5 w 49"/>
                  <a:gd name="T1" fmla="*/ 27 h 240"/>
                  <a:gd name="T2" fmla="*/ 4 w 49"/>
                  <a:gd name="T3" fmla="*/ 27 h 240"/>
                  <a:gd name="T4" fmla="*/ 4 w 49"/>
                  <a:gd name="T5" fmla="*/ 28 h 240"/>
                  <a:gd name="T6" fmla="*/ 3 w 49"/>
                  <a:gd name="T7" fmla="*/ 28 h 240"/>
                  <a:gd name="T8" fmla="*/ 3 w 49"/>
                  <a:gd name="T9" fmla="*/ 28 h 240"/>
                  <a:gd name="T10" fmla="*/ 2 w 49"/>
                  <a:gd name="T11" fmla="*/ 29 h 240"/>
                  <a:gd name="T12" fmla="*/ 1 w 49"/>
                  <a:gd name="T13" fmla="*/ 29 h 240"/>
                  <a:gd name="T14" fmla="*/ 1 w 49"/>
                  <a:gd name="T15" fmla="*/ 30 h 240"/>
                  <a:gd name="T16" fmla="*/ 0 w 49"/>
                  <a:gd name="T17" fmla="*/ 30 h 240"/>
                  <a:gd name="T18" fmla="*/ 1 w 49"/>
                  <a:gd name="T19" fmla="*/ 24 h 240"/>
                  <a:gd name="T20" fmla="*/ 2 w 49"/>
                  <a:gd name="T21" fmla="*/ 17 h 240"/>
                  <a:gd name="T22" fmla="*/ 3 w 49"/>
                  <a:gd name="T23" fmla="*/ 10 h 240"/>
                  <a:gd name="T24" fmla="*/ 4 w 49"/>
                  <a:gd name="T25" fmla="*/ 3 h 240"/>
                  <a:gd name="T26" fmla="*/ 7 w 49"/>
                  <a:gd name="T27" fmla="*/ 0 h 240"/>
                  <a:gd name="T28" fmla="*/ 6 w 49"/>
                  <a:gd name="T29" fmla="*/ 7 h 240"/>
                  <a:gd name="T30" fmla="*/ 6 w 49"/>
                  <a:gd name="T31" fmla="*/ 14 h 240"/>
                  <a:gd name="T32" fmla="*/ 5 w 49"/>
                  <a:gd name="T33" fmla="*/ 20 h 240"/>
                  <a:gd name="T34" fmla="*/ 5 w 49"/>
                  <a:gd name="T35" fmla="*/ 27 h 24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9" h="240">
                    <a:moveTo>
                      <a:pt x="35" y="209"/>
                    </a:moveTo>
                    <a:lnTo>
                      <a:pt x="31" y="214"/>
                    </a:lnTo>
                    <a:lnTo>
                      <a:pt x="26" y="217"/>
                    </a:lnTo>
                    <a:lnTo>
                      <a:pt x="22" y="220"/>
                    </a:lnTo>
                    <a:lnTo>
                      <a:pt x="17" y="224"/>
                    </a:lnTo>
                    <a:lnTo>
                      <a:pt x="12" y="227"/>
                    </a:lnTo>
                    <a:lnTo>
                      <a:pt x="8" y="231"/>
                    </a:lnTo>
                    <a:lnTo>
                      <a:pt x="4" y="235"/>
                    </a:lnTo>
                    <a:lnTo>
                      <a:pt x="0" y="240"/>
                    </a:lnTo>
                    <a:lnTo>
                      <a:pt x="2" y="185"/>
                    </a:lnTo>
                    <a:lnTo>
                      <a:pt x="10" y="131"/>
                    </a:lnTo>
                    <a:lnTo>
                      <a:pt x="18" y="76"/>
                    </a:lnTo>
                    <a:lnTo>
                      <a:pt x="26" y="22"/>
                    </a:lnTo>
                    <a:lnTo>
                      <a:pt x="49" y="0"/>
                    </a:lnTo>
                    <a:lnTo>
                      <a:pt x="48" y="55"/>
                    </a:lnTo>
                    <a:lnTo>
                      <a:pt x="41" y="105"/>
                    </a:lnTo>
                    <a:lnTo>
                      <a:pt x="34" y="156"/>
                    </a:lnTo>
                    <a:lnTo>
                      <a:pt x="35" y="2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02" name="Freeform 247"/>
              <p:cNvSpPr>
                <a:spLocks/>
              </p:cNvSpPr>
              <p:nvPr/>
            </p:nvSpPr>
            <p:spPr bwMode="auto">
              <a:xfrm>
                <a:off x="4470" y="2736"/>
                <a:ext cx="29" cy="25"/>
              </a:xfrm>
              <a:custGeom>
                <a:avLst/>
                <a:gdLst>
                  <a:gd name="T0" fmla="*/ 0 w 58"/>
                  <a:gd name="T1" fmla="*/ 6 h 50"/>
                  <a:gd name="T2" fmla="*/ 8 w 58"/>
                  <a:gd name="T3" fmla="*/ 0 h 50"/>
                  <a:gd name="T4" fmla="*/ 7 w 58"/>
                  <a:gd name="T5" fmla="*/ 7 h 50"/>
                  <a:gd name="T6" fmla="*/ 0 w 58"/>
                  <a:gd name="T7" fmla="*/ 6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8" h="50">
                    <a:moveTo>
                      <a:pt x="0" y="44"/>
                    </a:moveTo>
                    <a:lnTo>
                      <a:pt x="58" y="0"/>
                    </a:lnTo>
                    <a:lnTo>
                      <a:pt x="49" y="5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03" name="Freeform 249"/>
              <p:cNvSpPr>
                <a:spLocks/>
              </p:cNvSpPr>
              <p:nvPr/>
            </p:nvSpPr>
            <p:spPr bwMode="auto">
              <a:xfrm>
                <a:off x="4543" y="2824"/>
                <a:ext cx="136" cy="202"/>
              </a:xfrm>
              <a:custGeom>
                <a:avLst/>
                <a:gdLst>
                  <a:gd name="T0" fmla="*/ 28 w 273"/>
                  <a:gd name="T1" fmla="*/ 6 h 405"/>
                  <a:gd name="T2" fmla="*/ 34 w 273"/>
                  <a:gd name="T3" fmla="*/ 7 h 405"/>
                  <a:gd name="T4" fmla="*/ 33 w 273"/>
                  <a:gd name="T5" fmla="*/ 9 h 405"/>
                  <a:gd name="T6" fmla="*/ 33 w 273"/>
                  <a:gd name="T7" fmla="*/ 11 h 405"/>
                  <a:gd name="T8" fmla="*/ 32 w 273"/>
                  <a:gd name="T9" fmla="*/ 13 h 405"/>
                  <a:gd name="T10" fmla="*/ 31 w 273"/>
                  <a:gd name="T11" fmla="*/ 15 h 405"/>
                  <a:gd name="T12" fmla="*/ 31 w 273"/>
                  <a:gd name="T13" fmla="*/ 17 h 405"/>
                  <a:gd name="T14" fmla="*/ 30 w 273"/>
                  <a:gd name="T15" fmla="*/ 20 h 405"/>
                  <a:gd name="T16" fmla="*/ 29 w 273"/>
                  <a:gd name="T17" fmla="*/ 22 h 405"/>
                  <a:gd name="T18" fmla="*/ 29 w 273"/>
                  <a:gd name="T19" fmla="*/ 24 h 405"/>
                  <a:gd name="T20" fmla="*/ 29 w 273"/>
                  <a:gd name="T21" fmla="*/ 31 h 405"/>
                  <a:gd name="T22" fmla="*/ 29 w 273"/>
                  <a:gd name="T23" fmla="*/ 37 h 405"/>
                  <a:gd name="T24" fmla="*/ 28 w 273"/>
                  <a:gd name="T25" fmla="*/ 44 h 405"/>
                  <a:gd name="T26" fmla="*/ 26 w 273"/>
                  <a:gd name="T27" fmla="*/ 50 h 405"/>
                  <a:gd name="T28" fmla="*/ 25 w 273"/>
                  <a:gd name="T29" fmla="*/ 50 h 405"/>
                  <a:gd name="T30" fmla="*/ 25 w 273"/>
                  <a:gd name="T31" fmla="*/ 50 h 405"/>
                  <a:gd name="T32" fmla="*/ 24 w 273"/>
                  <a:gd name="T33" fmla="*/ 50 h 405"/>
                  <a:gd name="T34" fmla="*/ 23 w 273"/>
                  <a:gd name="T35" fmla="*/ 49 h 405"/>
                  <a:gd name="T36" fmla="*/ 22 w 273"/>
                  <a:gd name="T37" fmla="*/ 49 h 405"/>
                  <a:gd name="T38" fmla="*/ 22 w 273"/>
                  <a:gd name="T39" fmla="*/ 49 h 405"/>
                  <a:gd name="T40" fmla="*/ 21 w 273"/>
                  <a:gd name="T41" fmla="*/ 48 h 405"/>
                  <a:gd name="T42" fmla="*/ 20 w 273"/>
                  <a:gd name="T43" fmla="*/ 48 h 405"/>
                  <a:gd name="T44" fmla="*/ 18 w 273"/>
                  <a:gd name="T45" fmla="*/ 46 h 405"/>
                  <a:gd name="T46" fmla="*/ 16 w 273"/>
                  <a:gd name="T47" fmla="*/ 44 h 405"/>
                  <a:gd name="T48" fmla="*/ 14 w 273"/>
                  <a:gd name="T49" fmla="*/ 41 h 405"/>
                  <a:gd name="T50" fmla="*/ 13 w 273"/>
                  <a:gd name="T51" fmla="*/ 38 h 405"/>
                  <a:gd name="T52" fmla="*/ 12 w 273"/>
                  <a:gd name="T53" fmla="*/ 35 h 405"/>
                  <a:gd name="T54" fmla="*/ 10 w 273"/>
                  <a:gd name="T55" fmla="*/ 33 h 405"/>
                  <a:gd name="T56" fmla="*/ 8 w 273"/>
                  <a:gd name="T57" fmla="*/ 31 h 405"/>
                  <a:gd name="T58" fmla="*/ 5 w 273"/>
                  <a:gd name="T59" fmla="*/ 29 h 405"/>
                  <a:gd name="T60" fmla="*/ 4 w 273"/>
                  <a:gd name="T61" fmla="*/ 27 h 405"/>
                  <a:gd name="T62" fmla="*/ 3 w 273"/>
                  <a:gd name="T63" fmla="*/ 25 h 405"/>
                  <a:gd name="T64" fmla="*/ 2 w 273"/>
                  <a:gd name="T65" fmla="*/ 23 h 405"/>
                  <a:gd name="T66" fmla="*/ 1 w 273"/>
                  <a:gd name="T67" fmla="*/ 21 h 405"/>
                  <a:gd name="T68" fmla="*/ 1 w 273"/>
                  <a:gd name="T69" fmla="*/ 19 h 405"/>
                  <a:gd name="T70" fmla="*/ 0 w 273"/>
                  <a:gd name="T71" fmla="*/ 16 h 405"/>
                  <a:gd name="T72" fmla="*/ 0 w 273"/>
                  <a:gd name="T73" fmla="*/ 14 h 405"/>
                  <a:gd name="T74" fmla="*/ 0 w 273"/>
                  <a:gd name="T75" fmla="*/ 12 h 405"/>
                  <a:gd name="T76" fmla="*/ 0 w 273"/>
                  <a:gd name="T77" fmla="*/ 0 h 405"/>
                  <a:gd name="T78" fmla="*/ 1 w 273"/>
                  <a:gd name="T79" fmla="*/ 0 h 405"/>
                  <a:gd name="T80" fmla="*/ 3 w 273"/>
                  <a:gd name="T81" fmla="*/ 0 h 405"/>
                  <a:gd name="T82" fmla="*/ 5 w 273"/>
                  <a:gd name="T83" fmla="*/ 0 h 405"/>
                  <a:gd name="T84" fmla="*/ 7 w 273"/>
                  <a:gd name="T85" fmla="*/ 1 h 405"/>
                  <a:gd name="T86" fmla="*/ 9 w 273"/>
                  <a:gd name="T87" fmla="*/ 1 h 405"/>
                  <a:gd name="T88" fmla="*/ 10 w 273"/>
                  <a:gd name="T89" fmla="*/ 1 h 405"/>
                  <a:gd name="T90" fmla="*/ 12 w 273"/>
                  <a:gd name="T91" fmla="*/ 1 h 405"/>
                  <a:gd name="T92" fmla="*/ 14 w 273"/>
                  <a:gd name="T93" fmla="*/ 2 h 405"/>
                  <a:gd name="T94" fmla="*/ 16 w 273"/>
                  <a:gd name="T95" fmla="*/ 2 h 405"/>
                  <a:gd name="T96" fmla="*/ 17 w 273"/>
                  <a:gd name="T97" fmla="*/ 2 h 405"/>
                  <a:gd name="T98" fmla="*/ 19 w 273"/>
                  <a:gd name="T99" fmla="*/ 3 h 405"/>
                  <a:gd name="T100" fmla="*/ 21 w 273"/>
                  <a:gd name="T101" fmla="*/ 3 h 405"/>
                  <a:gd name="T102" fmla="*/ 23 w 273"/>
                  <a:gd name="T103" fmla="*/ 4 h 405"/>
                  <a:gd name="T104" fmla="*/ 24 w 273"/>
                  <a:gd name="T105" fmla="*/ 4 h 405"/>
                  <a:gd name="T106" fmla="*/ 26 w 273"/>
                  <a:gd name="T107" fmla="*/ 5 h 405"/>
                  <a:gd name="T108" fmla="*/ 28 w 273"/>
                  <a:gd name="T109" fmla="*/ 6 h 40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73" h="405">
                    <a:moveTo>
                      <a:pt x="224" y="48"/>
                    </a:moveTo>
                    <a:lnTo>
                      <a:pt x="273" y="57"/>
                    </a:lnTo>
                    <a:lnTo>
                      <a:pt x="271" y="75"/>
                    </a:lnTo>
                    <a:lnTo>
                      <a:pt x="267" y="93"/>
                    </a:lnTo>
                    <a:lnTo>
                      <a:pt x="261" y="110"/>
                    </a:lnTo>
                    <a:lnTo>
                      <a:pt x="254" y="126"/>
                    </a:lnTo>
                    <a:lnTo>
                      <a:pt x="248" y="143"/>
                    </a:lnTo>
                    <a:lnTo>
                      <a:pt x="242" y="161"/>
                    </a:lnTo>
                    <a:lnTo>
                      <a:pt x="238" y="178"/>
                    </a:lnTo>
                    <a:lnTo>
                      <a:pt x="235" y="196"/>
                    </a:lnTo>
                    <a:lnTo>
                      <a:pt x="235" y="248"/>
                    </a:lnTo>
                    <a:lnTo>
                      <a:pt x="235" y="302"/>
                    </a:lnTo>
                    <a:lnTo>
                      <a:pt x="230" y="355"/>
                    </a:lnTo>
                    <a:lnTo>
                      <a:pt x="215" y="404"/>
                    </a:lnTo>
                    <a:lnTo>
                      <a:pt x="207" y="405"/>
                    </a:lnTo>
                    <a:lnTo>
                      <a:pt x="200" y="404"/>
                    </a:lnTo>
                    <a:lnTo>
                      <a:pt x="193" y="401"/>
                    </a:lnTo>
                    <a:lnTo>
                      <a:pt x="187" y="399"/>
                    </a:lnTo>
                    <a:lnTo>
                      <a:pt x="181" y="396"/>
                    </a:lnTo>
                    <a:lnTo>
                      <a:pt x="176" y="393"/>
                    </a:lnTo>
                    <a:lnTo>
                      <a:pt x="170" y="391"/>
                    </a:lnTo>
                    <a:lnTo>
                      <a:pt x="163" y="391"/>
                    </a:lnTo>
                    <a:lnTo>
                      <a:pt x="144" y="375"/>
                    </a:lnTo>
                    <a:lnTo>
                      <a:pt x="131" y="354"/>
                    </a:lnTo>
                    <a:lnTo>
                      <a:pt x="119" y="332"/>
                    </a:lnTo>
                    <a:lnTo>
                      <a:pt x="110" y="309"/>
                    </a:lnTo>
                    <a:lnTo>
                      <a:pt x="98" y="287"/>
                    </a:lnTo>
                    <a:lnTo>
                      <a:pt x="86" y="267"/>
                    </a:lnTo>
                    <a:lnTo>
                      <a:pt x="67" y="251"/>
                    </a:lnTo>
                    <a:lnTo>
                      <a:pt x="43" y="238"/>
                    </a:lnTo>
                    <a:lnTo>
                      <a:pt x="33" y="223"/>
                    </a:lnTo>
                    <a:lnTo>
                      <a:pt x="25" y="206"/>
                    </a:lnTo>
                    <a:lnTo>
                      <a:pt x="18" y="189"/>
                    </a:lnTo>
                    <a:lnTo>
                      <a:pt x="13" y="171"/>
                    </a:lnTo>
                    <a:lnTo>
                      <a:pt x="8" y="154"/>
                    </a:lnTo>
                    <a:lnTo>
                      <a:pt x="6" y="135"/>
                    </a:lnTo>
                    <a:lnTo>
                      <a:pt x="4" y="117"/>
                    </a:lnTo>
                    <a:lnTo>
                      <a:pt x="2" y="98"/>
                    </a:lnTo>
                    <a:lnTo>
                      <a:pt x="0" y="0"/>
                    </a:lnTo>
                    <a:lnTo>
                      <a:pt x="15" y="3"/>
                    </a:lnTo>
                    <a:lnTo>
                      <a:pt x="29" y="5"/>
                    </a:lnTo>
                    <a:lnTo>
                      <a:pt x="44" y="7"/>
                    </a:lnTo>
                    <a:lnTo>
                      <a:pt x="58" y="8"/>
                    </a:lnTo>
                    <a:lnTo>
                      <a:pt x="73" y="11"/>
                    </a:lnTo>
                    <a:lnTo>
                      <a:pt x="87" y="13"/>
                    </a:lnTo>
                    <a:lnTo>
                      <a:pt x="102" y="15"/>
                    </a:lnTo>
                    <a:lnTo>
                      <a:pt x="116" y="18"/>
                    </a:lnTo>
                    <a:lnTo>
                      <a:pt x="129" y="20"/>
                    </a:lnTo>
                    <a:lnTo>
                      <a:pt x="143" y="23"/>
                    </a:lnTo>
                    <a:lnTo>
                      <a:pt x="157" y="26"/>
                    </a:lnTo>
                    <a:lnTo>
                      <a:pt x="171" y="29"/>
                    </a:lnTo>
                    <a:lnTo>
                      <a:pt x="185" y="34"/>
                    </a:lnTo>
                    <a:lnTo>
                      <a:pt x="197" y="37"/>
                    </a:lnTo>
                    <a:lnTo>
                      <a:pt x="211" y="42"/>
                    </a:lnTo>
                    <a:lnTo>
                      <a:pt x="224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04" name="Freeform 250"/>
              <p:cNvSpPr>
                <a:spLocks/>
              </p:cNvSpPr>
              <p:nvPr/>
            </p:nvSpPr>
            <p:spPr bwMode="auto">
              <a:xfrm>
                <a:off x="4673" y="2862"/>
                <a:ext cx="70" cy="143"/>
              </a:xfrm>
              <a:custGeom>
                <a:avLst/>
                <a:gdLst>
                  <a:gd name="T0" fmla="*/ 7 w 138"/>
                  <a:gd name="T1" fmla="*/ 20 h 286"/>
                  <a:gd name="T2" fmla="*/ 9 w 138"/>
                  <a:gd name="T3" fmla="*/ 22 h 286"/>
                  <a:gd name="T4" fmla="*/ 10 w 138"/>
                  <a:gd name="T5" fmla="*/ 23 h 286"/>
                  <a:gd name="T6" fmla="*/ 12 w 138"/>
                  <a:gd name="T7" fmla="*/ 24 h 286"/>
                  <a:gd name="T8" fmla="*/ 14 w 138"/>
                  <a:gd name="T9" fmla="*/ 26 h 286"/>
                  <a:gd name="T10" fmla="*/ 15 w 138"/>
                  <a:gd name="T11" fmla="*/ 27 h 286"/>
                  <a:gd name="T12" fmla="*/ 16 w 138"/>
                  <a:gd name="T13" fmla="*/ 29 h 286"/>
                  <a:gd name="T14" fmla="*/ 17 w 138"/>
                  <a:gd name="T15" fmla="*/ 31 h 286"/>
                  <a:gd name="T16" fmla="*/ 18 w 138"/>
                  <a:gd name="T17" fmla="*/ 33 h 286"/>
                  <a:gd name="T18" fmla="*/ 13 w 138"/>
                  <a:gd name="T19" fmla="*/ 36 h 286"/>
                  <a:gd name="T20" fmla="*/ 12 w 138"/>
                  <a:gd name="T21" fmla="*/ 35 h 286"/>
                  <a:gd name="T22" fmla="*/ 10 w 138"/>
                  <a:gd name="T23" fmla="*/ 34 h 286"/>
                  <a:gd name="T24" fmla="*/ 9 w 138"/>
                  <a:gd name="T25" fmla="*/ 33 h 286"/>
                  <a:gd name="T26" fmla="*/ 7 w 138"/>
                  <a:gd name="T27" fmla="*/ 32 h 286"/>
                  <a:gd name="T28" fmla="*/ 6 w 138"/>
                  <a:gd name="T29" fmla="*/ 32 h 286"/>
                  <a:gd name="T30" fmla="*/ 4 w 138"/>
                  <a:gd name="T31" fmla="*/ 31 h 286"/>
                  <a:gd name="T32" fmla="*/ 2 w 138"/>
                  <a:gd name="T33" fmla="*/ 30 h 286"/>
                  <a:gd name="T34" fmla="*/ 1 w 138"/>
                  <a:gd name="T35" fmla="*/ 30 h 286"/>
                  <a:gd name="T36" fmla="*/ 0 w 138"/>
                  <a:gd name="T37" fmla="*/ 26 h 286"/>
                  <a:gd name="T38" fmla="*/ 1 w 138"/>
                  <a:gd name="T39" fmla="*/ 22 h 286"/>
                  <a:gd name="T40" fmla="*/ 1 w 138"/>
                  <a:gd name="T41" fmla="*/ 19 h 286"/>
                  <a:gd name="T42" fmla="*/ 1 w 138"/>
                  <a:gd name="T43" fmla="*/ 15 h 286"/>
                  <a:gd name="T44" fmla="*/ 2 w 138"/>
                  <a:gd name="T45" fmla="*/ 11 h 286"/>
                  <a:gd name="T46" fmla="*/ 3 w 138"/>
                  <a:gd name="T47" fmla="*/ 7 h 286"/>
                  <a:gd name="T48" fmla="*/ 4 w 138"/>
                  <a:gd name="T49" fmla="*/ 4 h 286"/>
                  <a:gd name="T50" fmla="*/ 5 w 138"/>
                  <a:gd name="T51" fmla="*/ 0 h 286"/>
                  <a:gd name="T52" fmla="*/ 6 w 138"/>
                  <a:gd name="T53" fmla="*/ 5 h 286"/>
                  <a:gd name="T54" fmla="*/ 6 w 138"/>
                  <a:gd name="T55" fmla="*/ 10 h 286"/>
                  <a:gd name="T56" fmla="*/ 7 w 138"/>
                  <a:gd name="T57" fmla="*/ 15 h 286"/>
                  <a:gd name="T58" fmla="*/ 7 w 138"/>
                  <a:gd name="T59" fmla="*/ 20 h 28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38" h="286">
                    <a:moveTo>
                      <a:pt x="54" y="159"/>
                    </a:moveTo>
                    <a:lnTo>
                      <a:pt x="67" y="171"/>
                    </a:lnTo>
                    <a:lnTo>
                      <a:pt x="79" y="181"/>
                    </a:lnTo>
                    <a:lnTo>
                      <a:pt x="93" y="192"/>
                    </a:lnTo>
                    <a:lnTo>
                      <a:pt x="105" y="203"/>
                    </a:lnTo>
                    <a:lnTo>
                      <a:pt x="116" y="216"/>
                    </a:lnTo>
                    <a:lnTo>
                      <a:pt x="127" y="229"/>
                    </a:lnTo>
                    <a:lnTo>
                      <a:pt x="134" y="242"/>
                    </a:lnTo>
                    <a:lnTo>
                      <a:pt x="138" y="258"/>
                    </a:lnTo>
                    <a:lnTo>
                      <a:pt x="102" y="286"/>
                    </a:lnTo>
                    <a:lnTo>
                      <a:pt x="91" y="278"/>
                    </a:lnTo>
                    <a:lnTo>
                      <a:pt x="78" y="270"/>
                    </a:lnTo>
                    <a:lnTo>
                      <a:pt x="67" y="263"/>
                    </a:lnTo>
                    <a:lnTo>
                      <a:pt x="54" y="256"/>
                    </a:lnTo>
                    <a:lnTo>
                      <a:pt x="41" y="249"/>
                    </a:lnTo>
                    <a:lnTo>
                      <a:pt x="28" y="245"/>
                    </a:lnTo>
                    <a:lnTo>
                      <a:pt x="15" y="239"/>
                    </a:lnTo>
                    <a:lnTo>
                      <a:pt x="1" y="235"/>
                    </a:lnTo>
                    <a:lnTo>
                      <a:pt x="0" y="205"/>
                    </a:lnTo>
                    <a:lnTo>
                      <a:pt x="1" y="176"/>
                    </a:lnTo>
                    <a:lnTo>
                      <a:pt x="2" y="146"/>
                    </a:lnTo>
                    <a:lnTo>
                      <a:pt x="6" y="114"/>
                    </a:lnTo>
                    <a:lnTo>
                      <a:pt x="10" y="84"/>
                    </a:lnTo>
                    <a:lnTo>
                      <a:pt x="17" y="56"/>
                    </a:lnTo>
                    <a:lnTo>
                      <a:pt x="25" y="27"/>
                    </a:lnTo>
                    <a:lnTo>
                      <a:pt x="36" y="0"/>
                    </a:lnTo>
                    <a:lnTo>
                      <a:pt x="44" y="40"/>
                    </a:lnTo>
                    <a:lnTo>
                      <a:pt x="47" y="80"/>
                    </a:lnTo>
                    <a:lnTo>
                      <a:pt x="49" y="120"/>
                    </a:lnTo>
                    <a:lnTo>
                      <a:pt x="54" y="1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05" name="Freeform 251"/>
              <p:cNvSpPr>
                <a:spLocks/>
              </p:cNvSpPr>
              <p:nvPr/>
            </p:nvSpPr>
            <p:spPr bwMode="auto">
              <a:xfrm>
                <a:off x="4718" y="3002"/>
                <a:ext cx="34" cy="42"/>
              </a:xfrm>
              <a:custGeom>
                <a:avLst/>
                <a:gdLst>
                  <a:gd name="T0" fmla="*/ 8 w 69"/>
                  <a:gd name="T1" fmla="*/ 0 h 83"/>
                  <a:gd name="T2" fmla="*/ 7 w 69"/>
                  <a:gd name="T3" fmla="*/ 2 h 83"/>
                  <a:gd name="T4" fmla="*/ 7 w 69"/>
                  <a:gd name="T5" fmla="*/ 4 h 83"/>
                  <a:gd name="T6" fmla="*/ 6 w 69"/>
                  <a:gd name="T7" fmla="*/ 6 h 83"/>
                  <a:gd name="T8" fmla="*/ 6 w 69"/>
                  <a:gd name="T9" fmla="*/ 8 h 83"/>
                  <a:gd name="T10" fmla="*/ 5 w 69"/>
                  <a:gd name="T11" fmla="*/ 9 h 83"/>
                  <a:gd name="T12" fmla="*/ 4 w 69"/>
                  <a:gd name="T13" fmla="*/ 10 h 83"/>
                  <a:gd name="T14" fmla="*/ 2 w 69"/>
                  <a:gd name="T15" fmla="*/ 11 h 83"/>
                  <a:gd name="T16" fmla="*/ 0 w 69"/>
                  <a:gd name="T17" fmla="*/ 10 h 83"/>
                  <a:gd name="T18" fmla="*/ 1 w 69"/>
                  <a:gd name="T19" fmla="*/ 9 h 83"/>
                  <a:gd name="T20" fmla="*/ 2 w 69"/>
                  <a:gd name="T21" fmla="*/ 7 h 83"/>
                  <a:gd name="T22" fmla="*/ 3 w 69"/>
                  <a:gd name="T23" fmla="*/ 6 h 83"/>
                  <a:gd name="T24" fmla="*/ 3 w 69"/>
                  <a:gd name="T25" fmla="*/ 5 h 83"/>
                  <a:gd name="T26" fmla="*/ 4 w 69"/>
                  <a:gd name="T27" fmla="*/ 3 h 83"/>
                  <a:gd name="T28" fmla="*/ 5 w 69"/>
                  <a:gd name="T29" fmla="*/ 2 h 83"/>
                  <a:gd name="T30" fmla="*/ 6 w 69"/>
                  <a:gd name="T31" fmla="*/ 1 h 83"/>
                  <a:gd name="T32" fmla="*/ 8 w 69"/>
                  <a:gd name="T33" fmla="*/ 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83">
                    <a:moveTo>
                      <a:pt x="69" y="0"/>
                    </a:moveTo>
                    <a:lnTo>
                      <a:pt x="61" y="11"/>
                    </a:lnTo>
                    <a:lnTo>
                      <a:pt x="56" y="26"/>
                    </a:lnTo>
                    <a:lnTo>
                      <a:pt x="53" y="42"/>
                    </a:lnTo>
                    <a:lnTo>
                      <a:pt x="49" y="58"/>
                    </a:lnTo>
                    <a:lnTo>
                      <a:pt x="43" y="72"/>
                    </a:lnTo>
                    <a:lnTo>
                      <a:pt x="35" y="80"/>
                    </a:lnTo>
                    <a:lnTo>
                      <a:pt x="20" y="83"/>
                    </a:lnTo>
                    <a:lnTo>
                      <a:pt x="0" y="77"/>
                    </a:lnTo>
                    <a:lnTo>
                      <a:pt x="10" y="66"/>
                    </a:lnTo>
                    <a:lnTo>
                      <a:pt x="18" y="55"/>
                    </a:lnTo>
                    <a:lnTo>
                      <a:pt x="24" y="43"/>
                    </a:lnTo>
                    <a:lnTo>
                      <a:pt x="30" y="33"/>
                    </a:lnTo>
                    <a:lnTo>
                      <a:pt x="35" y="23"/>
                    </a:lnTo>
                    <a:lnTo>
                      <a:pt x="43" y="12"/>
                    </a:lnTo>
                    <a:lnTo>
                      <a:pt x="54" y="5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06" name="Freeform 252"/>
              <p:cNvSpPr>
                <a:spLocks/>
              </p:cNvSpPr>
              <p:nvPr/>
            </p:nvSpPr>
            <p:spPr bwMode="auto">
              <a:xfrm>
                <a:off x="4597" y="3032"/>
                <a:ext cx="52" cy="32"/>
              </a:xfrm>
              <a:custGeom>
                <a:avLst/>
                <a:gdLst>
                  <a:gd name="T0" fmla="*/ 13 w 103"/>
                  <a:gd name="T1" fmla="*/ 3 h 64"/>
                  <a:gd name="T2" fmla="*/ 13 w 103"/>
                  <a:gd name="T3" fmla="*/ 7 h 64"/>
                  <a:gd name="T4" fmla="*/ 0 w 103"/>
                  <a:gd name="T5" fmla="*/ 8 h 64"/>
                  <a:gd name="T6" fmla="*/ 2 w 103"/>
                  <a:gd name="T7" fmla="*/ 8 h 64"/>
                  <a:gd name="T8" fmla="*/ 3 w 103"/>
                  <a:gd name="T9" fmla="*/ 7 h 64"/>
                  <a:gd name="T10" fmla="*/ 4 w 103"/>
                  <a:gd name="T11" fmla="*/ 6 h 64"/>
                  <a:gd name="T12" fmla="*/ 5 w 103"/>
                  <a:gd name="T13" fmla="*/ 5 h 64"/>
                  <a:gd name="T14" fmla="*/ 6 w 103"/>
                  <a:gd name="T15" fmla="*/ 4 h 64"/>
                  <a:gd name="T16" fmla="*/ 8 w 103"/>
                  <a:gd name="T17" fmla="*/ 3 h 64"/>
                  <a:gd name="T18" fmla="*/ 9 w 103"/>
                  <a:gd name="T19" fmla="*/ 2 h 64"/>
                  <a:gd name="T20" fmla="*/ 9 w 103"/>
                  <a:gd name="T21" fmla="*/ 0 h 64"/>
                  <a:gd name="T22" fmla="*/ 10 w 103"/>
                  <a:gd name="T23" fmla="*/ 1 h 64"/>
                  <a:gd name="T24" fmla="*/ 11 w 103"/>
                  <a:gd name="T25" fmla="*/ 1 h 64"/>
                  <a:gd name="T26" fmla="*/ 11 w 103"/>
                  <a:gd name="T27" fmla="*/ 1 h 64"/>
                  <a:gd name="T28" fmla="*/ 12 w 103"/>
                  <a:gd name="T29" fmla="*/ 1 h 64"/>
                  <a:gd name="T30" fmla="*/ 13 w 103"/>
                  <a:gd name="T31" fmla="*/ 2 h 64"/>
                  <a:gd name="T32" fmla="*/ 13 w 103"/>
                  <a:gd name="T33" fmla="*/ 2 h 64"/>
                  <a:gd name="T34" fmla="*/ 13 w 103"/>
                  <a:gd name="T35" fmla="*/ 2 h 64"/>
                  <a:gd name="T36" fmla="*/ 13 w 103"/>
                  <a:gd name="T37" fmla="*/ 3 h 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3" h="64">
                    <a:moveTo>
                      <a:pt x="103" y="22"/>
                    </a:moveTo>
                    <a:lnTo>
                      <a:pt x="100" y="52"/>
                    </a:lnTo>
                    <a:lnTo>
                      <a:pt x="0" y="64"/>
                    </a:lnTo>
                    <a:lnTo>
                      <a:pt x="9" y="58"/>
                    </a:lnTo>
                    <a:lnTo>
                      <a:pt x="19" y="51"/>
                    </a:lnTo>
                    <a:lnTo>
                      <a:pt x="28" y="44"/>
                    </a:lnTo>
                    <a:lnTo>
                      <a:pt x="39" y="36"/>
                    </a:lnTo>
                    <a:lnTo>
                      <a:pt x="48" y="28"/>
                    </a:lnTo>
                    <a:lnTo>
                      <a:pt x="57" y="19"/>
                    </a:lnTo>
                    <a:lnTo>
                      <a:pt x="65" y="10"/>
                    </a:lnTo>
                    <a:lnTo>
                      <a:pt x="72" y="0"/>
                    </a:lnTo>
                    <a:lnTo>
                      <a:pt x="77" y="4"/>
                    </a:lnTo>
                    <a:lnTo>
                      <a:pt x="81" y="6"/>
                    </a:lnTo>
                    <a:lnTo>
                      <a:pt x="87" y="6"/>
                    </a:lnTo>
                    <a:lnTo>
                      <a:pt x="93" y="7"/>
                    </a:lnTo>
                    <a:lnTo>
                      <a:pt x="98" y="9"/>
                    </a:lnTo>
                    <a:lnTo>
                      <a:pt x="101" y="11"/>
                    </a:lnTo>
                    <a:lnTo>
                      <a:pt x="103" y="15"/>
                    </a:lnTo>
                    <a:lnTo>
                      <a:pt x="103" y="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9230" name="Text Box 257"/>
          <p:cNvSpPr txBox="1">
            <a:spLocks noChangeArrowheads="1"/>
          </p:cNvSpPr>
          <p:nvPr/>
        </p:nvSpPr>
        <p:spPr bwMode="auto">
          <a:xfrm>
            <a:off x="250825" y="5013325"/>
            <a:ext cx="8755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>
                <a:latin typeface="Lucida Sans Unicode" panose="020B0602030504020204" pitchFamily="34" charset="0"/>
              </a:rPr>
              <a:t>If you have a hammer, then this doesn’t mean all problems are a nail!</a:t>
            </a:r>
            <a:endParaRPr lang="en-GB" altLang="en-US" sz="2000" b="1">
              <a:latin typeface="Lucida Sans Unicode" panose="020B0602030504020204" pitchFamily="34" charset="0"/>
            </a:endParaRPr>
          </a:p>
        </p:txBody>
      </p:sp>
      <p:grpSp>
        <p:nvGrpSpPr>
          <p:cNvPr id="9231" name="Group 259"/>
          <p:cNvGrpSpPr>
            <a:grpSpLocks/>
          </p:cNvGrpSpPr>
          <p:nvPr/>
        </p:nvGrpSpPr>
        <p:grpSpPr bwMode="auto">
          <a:xfrm>
            <a:off x="2133600" y="1905000"/>
            <a:ext cx="730250" cy="806450"/>
            <a:chOff x="4340" y="3063"/>
            <a:chExt cx="854" cy="805"/>
          </a:xfrm>
        </p:grpSpPr>
        <p:sp>
          <p:nvSpPr>
            <p:cNvPr id="9232" name="Freeform 260"/>
            <p:cNvSpPr>
              <a:spLocks/>
            </p:cNvSpPr>
            <p:nvPr/>
          </p:nvSpPr>
          <p:spPr bwMode="auto">
            <a:xfrm>
              <a:off x="4622" y="3516"/>
              <a:ext cx="524" cy="338"/>
            </a:xfrm>
            <a:custGeom>
              <a:avLst/>
              <a:gdLst>
                <a:gd name="T0" fmla="*/ 49 w 1572"/>
                <a:gd name="T1" fmla="*/ 0 h 1013"/>
                <a:gd name="T2" fmla="*/ 56 w 1572"/>
                <a:gd name="T3" fmla="*/ 8 h 1013"/>
                <a:gd name="T4" fmla="*/ 58 w 1572"/>
                <a:gd name="T5" fmla="*/ 24 h 1013"/>
                <a:gd name="T6" fmla="*/ 30 w 1572"/>
                <a:gd name="T7" fmla="*/ 33 h 1013"/>
                <a:gd name="T8" fmla="*/ 5 w 1572"/>
                <a:gd name="T9" fmla="*/ 38 h 1013"/>
                <a:gd name="T10" fmla="*/ 7 w 1572"/>
                <a:gd name="T11" fmla="*/ 31 h 1013"/>
                <a:gd name="T12" fmla="*/ 0 w 1572"/>
                <a:gd name="T13" fmla="*/ 19 h 1013"/>
                <a:gd name="T14" fmla="*/ 13 w 1572"/>
                <a:gd name="T15" fmla="*/ 13 h 1013"/>
                <a:gd name="T16" fmla="*/ 29 w 1572"/>
                <a:gd name="T17" fmla="*/ 6 h 1013"/>
                <a:gd name="T18" fmla="*/ 34 w 1572"/>
                <a:gd name="T19" fmla="*/ 5 h 1013"/>
                <a:gd name="T20" fmla="*/ 42 w 1572"/>
                <a:gd name="T21" fmla="*/ 9 h 1013"/>
                <a:gd name="T22" fmla="*/ 39 w 1572"/>
                <a:gd name="T23" fmla="*/ 4 h 1013"/>
                <a:gd name="T24" fmla="*/ 49 w 1572"/>
                <a:gd name="T25" fmla="*/ 0 h 1013"/>
                <a:gd name="T26" fmla="*/ 49 w 1572"/>
                <a:gd name="T27" fmla="*/ 0 h 10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72" h="1013">
                  <a:moveTo>
                    <a:pt x="1331" y="0"/>
                  </a:moveTo>
                  <a:lnTo>
                    <a:pt x="1510" y="225"/>
                  </a:lnTo>
                  <a:lnTo>
                    <a:pt x="1572" y="638"/>
                  </a:lnTo>
                  <a:lnTo>
                    <a:pt x="797" y="889"/>
                  </a:lnTo>
                  <a:lnTo>
                    <a:pt x="134" y="1013"/>
                  </a:lnTo>
                  <a:lnTo>
                    <a:pt x="196" y="832"/>
                  </a:lnTo>
                  <a:lnTo>
                    <a:pt x="0" y="524"/>
                  </a:lnTo>
                  <a:lnTo>
                    <a:pt x="360" y="349"/>
                  </a:lnTo>
                  <a:lnTo>
                    <a:pt x="771" y="164"/>
                  </a:lnTo>
                  <a:lnTo>
                    <a:pt x="905" y="144"/>
                  </a:lnTo>
                  <a:lnTo>
                    <a:pt x="1141" y="231"/>
                  </a:lnTo>
                  <a:lnTo>
                    <a:pt x="1048" y="107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33" name="Freeform 261"/>
            <p:cNvSpPr>
              <a:spLocks/>
            </p:cNvSpPr>
            <p:nvPr/>
          </p:nvSpPr>
          <p:spPr bwMode="auto">
            <a:xfrm>
              <a:off x="4673" y="3641"/>
              <a:ext cx="472" cy="216"/>
            </a:xfrm>
            <a:custGeom>
              <a:avLst/>
              <a:gdLst>
                <a:gd name="T0" fmla="*/ 1 w 1415"/>
                <a:gd name="T1" fmla="*/ 17 h 649"/>
                <a:gd name="T2" fmla="*/ 6 w 1415"/>
                <a:gd name="T3" fmla="*/ 12 h 649"/>
                <a:gd name="T4" fmla="*/ 7 w 1415"/>
                <a:gd name="T5" fmla="*/ 17 h 649"/>
                <a:gd name="T6" fmla="*/ 14 w 1415"/>
                <a:gd name="T7" fmla="*/ 11 h 649"/>
                <a:gd name="T8" fmla="*/ 16 w 1415"/>
                <a:gd name="T9" fmla="*/ 15 h 649"/>
                <a:gd name="T10" fmla="*/ 20 w 1415"/>
                <a:gd name="T11" fmla="*/ 10 h 649"/>
                <a:gd name="T12" fmla="*/ 22 w 1415"/>
                <a:gd name="T13" fmla="*/ 14 h 649"/>
                <a:gd name="T14" fmla="*/ 28 w 1415"/>
                <a:gd name="T15" fmla="*/ 7 h 649"/>
                <a:gd name="T16" fmla="*/ 30 w 1415"/>
                <a:gd name="T17" fmla="*/ 12 h 649"/>
                <a:gd name="T18" fmla="*/ 37 w 1415"/>
                <a:gd name="T19" fmla="*/ 5 h 649"/>
                <a:gd name="T20" fmla="*/ 38 w 1415"/>
                <a:gd name="T21" fmla="*/ 10 h 649"/>
                <a:gd name="T22" fmla="*/ 44 w 1415"/>
                <a:gd name="T23" fmla="*/ 2 h 649"/>
                <a:gd name="T24" fmla="*/ 45 w 1415"/>
                <a:gd name="T25" fmla="*/ 7 h 649"/>
                <a:gd name="T26" fmla="*/ 50 w 1415"/>
                <a:gd name="T27" fmla="*/ 0 h 649"/>
                <a:gd name="T28" fmla="*/ 52 w 1415"/>
                <a:gd name="T29" fmla="*/ 3 h 649"/>
                <a:gd name="T30" fmla="*/ 52 w 1415"/>
                <a:gd name="T31" fmla="*/ 10 h 649"/>
                <a:gd name="T32" fmla="*/ 21 w 1415"/>
                <a:gd name="T33" fmla="*/ 20 h 649"/>
                <a:gd name="T34" fmla="*/ 0 w 1415"/>
                <a:gd name="T35" fmla="*/ 24 h 649"/>
                <a:gd name="T36" fmla="*/ 1 w 1415"/>
                <a:gd name="T37" fmla="*/ 18 h 649"/>
                <a:gd name="T38" fmla="*/ 1 w 1415"/>
                <a:gd name="T39" fmla="*/ 17 h 649"/>
                <a:gd name="T40" fmla="*/ 1 w 1415"/>
                <a:gd name="T41" fmla="*/ 17 h 6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15" h="649">
                  <a:moveTo>
                    <a:pt x="40" y="462"/>
                  </a:moveTo>
                  <a:lnTo>
                    <a:pt x="150" y="332"/>
                  </a:lnTo>
                  <a:lnTo>
                    <a:pt x="198" y="454"/>
                  </a:lnTo>
                  <a:lnTo>
                    <a:pt x="385" y="291"/>
                  </a:lnTo>
                  <a:lnTo>
                    <a:pt x="438" y="409"/>
                  </a:lnTo>
                  <a:lnTo>
                    <a:pt x="551" y="268"/>
                  </a:lnTo>
                  <a:lnTo>
                    <a:pt x="595" y="381"/>
                  </a:lnTo>
                  <a:lnTo>
                    <a:pt x="766" y="198"/>
                  </a:lnTo>
                  <a:lnTo>
                    <a:pt x="799" y="328"/>
                  </a:lnTo>
                  <a:lnTo>
                    <a:pt x="1001" y="137"/>
                  </a:lnTo>
                  <a:lnTo>
                    <a:pt x="1018" y="271"/>
                  </a:lnTo>
                  <a:lnTo>
                    <a:pt x="1180" y="64"/>
                  </a:lnTo>
                  <a:lnTo>
                    <a:pt x="1212" y="202"/>
                  </a:lnTo>
                  <a:lnTo>
                    <a:pt x="1355" y="0"/>
                  </a:lnTo>
                  <a:lnTo>
                    <a:pt x="1415" y="92"/>
                  </a:lnTo>
                  <a:lnTo>
                    <a:pt x="1399" y="264"/>
                  </a:lnTo>
                  <a:lnTo>
                    <a:pt x="566" y="544"/>
                  </a:lnTo>
                  <a:lnTo>
                    <a:pt x="0" y="649"/>
                  </a:lnTo>
                  <a:lnTo>
                    <a:pt x="33" y="486"/>
                  </a:lnTo>
                  <a:lnTo>
                    <a:pt x="40" y="462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34" name="Freeform 262"/>
            <p:cNvSpPr>
              <a:spLocks/>
            </p:cNvSpPr>
            <p:nvPr/>
          </p:nvSpPr>
          <p:spPr bwMode="auto">
            <a:xfrm>
              <a:off x="4499" y="3305"/>
              <a:ext cx="41" cy="59"/>
            </a:xfrm>
            <a:custGeom>
              <a:avLst/>
              <a:gdLst>
                <a:gd name="T0" fmla="*/ 5 w 122"/>
                <a:gd name="T1" fmla="*/ 0 h 176"/>
                <a:gd name="T2" fmla="*/ 3 w 122"/>
                <a:gd name="T3" fmla="*/ 7 h 176"/>
                <a:gd name="T4" fmla="*/ 0 w 122"/>
                <a:gd name="T5" fmla="*/ 4 h 176"/>
                <a:gd name="T6" fmla="*/ 1 w 122"/>
                <a:gd name="T7" fmla="*/ 1 h 176"/>
                <a:gd name="T8" fmla="*/ 5 w 122"/>
                <a:gd name="T9" fmla="*/ 0 h 176"/>
                <a:gd name="T10" fmla="*/ 5 w 122"/>
                <a:gd name="T11" fmla="*/ 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2" h="176">
                  <a:moveTo>
                    <a:pt x="122" y="0"/>
                  </a:moveTo>
                  <a:lnTo>
                    <a:pt x="71" y="176"/>
                  </a:lnTo>
                  <a:lnTo>
                    <a:pt x="0" y="99"/>
                  </a:lnTo>
                  <a:lnTo>
                    <a:pt x="35" y="2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FF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35" name="Freeform 263"/>
            <p:cNvSpPr>
              <a:spLocks/>
            </p:cNvSpPr>
            <p:nvPr/>
          </p:nvSpPr>
          <p:spPr bwMode="auto">
            <a:xfrm>
              <a:off x="4754" y="3262"/>
              <a:ext cx="72" cy="179"/>
            </a:xfrm>
            <a:custGeom>
              <a:avLst/>
              <a:gdLst>
                <a:gd name="T0" fmla="*/ 0 w 214"/>
                <a:gd name="T1" fmla="*/ 18 h 535"/>
                <a:gd name="T2" fmla="*/ 5 w 214"/>
                <a:gd name="T3" fmla="*/ 8 h 535"/>
                <a:gd name="T4" fmla="*/ 5 w 214"/>
                <a:gd name="T5" fmla="*/ 0 h 535"/>
                <a:gd name="T6" fmla="*/ 8 w 214"/>
                <a:gd name="T7" fmla="*/ 5 h 535"/>
                <a:gd name="T8" fmla="*/ 8 w 214"/>
                <a:gd name="T9" fmla="*/ 18 h 535"/>
                <a:gd name="T10" fmla="*/ 3 w 214"/>
                <a:gd name="T11" fmla="*/ 20 h 535"/>
                <a:gd name="T12" fmla="*/ 0 w 214"/>
                <a:gd name="T13" fmla="*/ 18 h 535"/>
                <a:gd name="T14" fmla="*/ 0 w 214"/>
                <a:gd name="T15" fmla="*/ 18 h 5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4" h="535">
                  <a:moveTo>
                    <a:pt x="0" y="492"/>
                  </a:moveTo>
                  <a:lnTo>
                    <a:pt x="143" y="227"/>
                  </a:lnTo>
                  <a:lnTo>
                    <a:pt x="138" y="0"/>
                  </a:lnTo>
                  <a:lnTo>
                    <a:pt x="214" y="138"/>
                  </a:lnTo>
                  <a:lnTo>
                    <a:pt x="210" y="488"/>
                  </a:lnTo>
                  <a:lnTo>
                    <a:pt x="91" y="535"/>
                  </a:lnTo>
                  <a:lnTo>
                    <a:pt x="0" y="492"/>
                  </a:lnTo>
                  <a:close/>
                </a:path>
              </a:pathLst>
            </a:custGeom>
            <a:solidFill>
              <a:srgbClr val="FF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36" name="Freeform 264"/>
            <p:cNvSpPr>
              <a:spLocks/>
            </p:cNvSpPr>
            <p:nvPr/>
          </p:nvSpPr>
          <p:spPr bwMode="auto">
            <a:xfrm>
              <a:off x="4460" y="3550"/>
              <a:ext cx="53" cy="46"/>
            </a:xfrm>
            <a:custGeom>
              <a:avLst/>
              <a:gdLst>
                <a:gd name="T0" fmla="*/ 0 w 159"/>
                <a:gd name="T1" fmla="*/ 1 h 139"/>
                <a:gd name="T2" fmla="*/ 2 w 159"/>
                <a:gd name="T3" fmla="*/ 5 h 139"/>
                <a:gd name="T4" fmla="*/ 6 w 159"/>
                <a:gd name="T5" fmla="*/ 4 h 139"/>
                <a:gd name="T6" fmla="*/ 5 w 159"/>
                <a:gd name="T7" fmla="*/ 0 h 139"/>
                <a:gd name="T8" fmla="*/ 0 w 159"/>
                <a:gd name="T9" fmla="*/ 1 h 139"/>
                <a:gd name="T10" fmla="*/ 0 w 159"/>
                <a:gd name="T11" fmla="*/ 1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9" h="139">
                  <a:moveTo>
                    <a:pt x="0" y="32"/>
                  </a:moveTo>
                  <a:lnTo>
                    <a:pt x="46" y="139"/>
                  </a:lnTo>
                  <a:lnTo>
                    <a:pt x="159" y="103"/>
                  </a:lnTo>
                  <a:lnTo>
                    <a:pt x="143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37" name="Freeform 265"/>
            <p:cNvSpPr>
              <a:spLocks/>
            </p:cNvSpPr>
            <p:nvPr/>
          </p:nvSpPr>
          <p:spPr bwMode="auto">
            <a:xfrm>
              <a:off x="4497" y="3530"/>
              <a:ext cx="55" cy="59"/>
            </a:xfrm>
            <a:custGeom>
              <a:avLst/>
              <a:gdLst>
                <a:gd name="T0" fmla="*/ 0 w 164"/>
                <a:gd name="T1" fmla="*/ 2 h 178"/>
                <a:gd name="T2" fmla="*/ 2 w 164"/>
                <a:gd name="T3" fmla="*/ 7 h 178"/>
                <a:gd name="T4" fmla="*/ 6 w 164"/>
                <a:gd name="T5" fmla="*/ 5 h 178"/>
                <a:gd name="T6" fmla="*/ 5 w 164"/>
                <a:gd name="T7" fmla="*/ 0 h 178"/>
                <a:gd name="T8" fmla="*/ 0 w 164"/>
                <a:gd name="T9" fmla="*/ 2 h 178"/>
                <a:gd name="T10" fmla="*/ 0 w 164"/>
                <a:gd name="T11" fmla="*/ 2 h 1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4" h="178">
                  <a:moveTo>
                    <a:pt x="0" y="56"/>
                  </a:moveTo>
                  <a:lnTo>
                    <a:pt x="46" y="178"/>
                  </a:lnTo>
                  <a:lnTo>
                    <a:pt x="164" y="128"/>
                  </a:lnTo>
                  <a:lnTo>
                    <a:pt x="144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38" name="Freeform 266"/>
            <p:cNvSpPr>
              <a:spLocks/>
            </p:cNvSpPr>
            <p:nvPr/>
          </p:nvSpPr>
          <p:spPr bwMode="auto">
            <a:xfrm>
              <a:off x="4819" y="3434"/>
              <a:ext cx="238" cy="60"/>
            </a:xfrm>
            <a:custGeom>
              <a:avLst/>
              <a:gdLst>
                <a:gd name="T0" fmla="*/ 0 w 714"/>
                <a:gd name="T1" fmla="*/ 2 h 180"/>
                <a:gd name="T2" fmla="*/ 5 w 714"/>
                <a:gd name="T3" fmla="*/ 7 h 180"/>
                <a:gd name="T4" fmla="*/ 26 w 714"/>
                <a:gd name="T5" fmla="*/ 0 h 180"/>
                <a:gd name="T6" fmla="*/ 0 w 714"/>
                <a:gd name="T7" fmla="*/ 2 h 180"/>
                <a:gd name="T8" fmla="*/ 0 w 714"/>
                <a:gd name="T9" fmla="*/ 2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4" h="180">
                  <a:moveTo>
                    <a:pt x="0" y="41"/>
                  </a:moveTo>
                  <a:lnTo>
                    <a:pt x="123" y="180"/>
                  </a:lnTo>
                  <a:lnTo>
                    <a:pt x="714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6D99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39" name="Freeform 267"/>
            <p:cNvSpPr>
              <a:spLocks/>
            </p:cNvSpPr>
            <p:nvPr/>
          </p:nvSpPr>
          <p:spPr bwMode="auto">
            <a:xfrm>
              <a:off x="4543" y="3470"/>
              <a:ext cx="273" cy="108"/>
            </a:xfrm>
            <a:custGeom>
              <a:avLst/>
              <a:gdLst>
                <a:gd name="T0" fmla="*/ 0 w 817"/>
                <a:gd name="T1" fmla="*/ 8 h 324"/>
                <a:gd name="T2" fmla="*/ 0 w 817"/>
                <a:gd name="T3" fmla="*/ 12 h 324"/>
                <a:gd name="T4" fmla="*/ 30 w 817"/>
                <a:gd name="T5" fmla="*/ 4 h 324"/>
                <a:gd name="T6" fmla="*/ 23 w 817"/>
                <a:gd name="T7" fmla="*/ 0 h 324"/>
                <a:gd name="T8" fmla="*/ 0 w 817"/>
                <a:gd name="T9" fmla="*/ 8 h 324"/>
                <a:gd name="T10" fmla="*/ 0 w 817"/>
                <a:gd name="T11" fmla="*/ 8 h 3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7" h="324">
                  <a:moveTo>
                    <a:pt x="0" y="206"/>
                  </a:moveTo>
                  <a:lnTo>
                    <a:pt x="6" y="324"/>
                  </a:lnTo>
                  <a:lnTo>
                    <a:pt x="817" y="113"/>
                  </a:lnTo>
                  <a:lnTo>
                    <a:pt x="621" y="0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6D99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40" name="Freeform 268"/>
            <p:cNvSpPr>
              <a:spLocks/>
            </p:cNvSpPr>
            <p:nvPr/>
          </p:nvSpPr>
          <p:spPr bwMode="auto">
            <a:xfrm>
              <a:off x="4824" y="3341"/>
              <a:ext cx="212" cy="44"/>
            </a:xfrm>
            <a:custGeom>
              <a:avLst/>
              <a:gdLst>
                <a:gd name="T0" fmla="*/ 0 w 636"/>
                <a:gd name="T1" fmla="*/ 0 h 132"/>
                <a:gd name="T2" fmla="*/ 24 w 636"/>
                <a:gd name="T3" fmla="*/ 0 h 132"/>
                <a:gd name="T4" fmla="*/ 0 w 636"/>
                <a:gd name="T5" fmla="*/ 5 h 132"/>
                <a:gd name="T6" fmla="*/ 0 w 636"/>
                <a:gd name="T7" fmla="*/ 0 h 132"/>
                <a:gd name="T8" fmla="*/ 0 w 636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6" h="132">
                  <a:moveTo>
                    <a:pt x="10" y="4"/>
                  </a:moveTo>
                  <a:lnTo>
                    <a:pt x="636" y="0"/>
                  </a:lnTo>
                  <a:lnTo>
                    <a:pt x="0" y="132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41" name="Freeform 269"/>
            <p:cNvSpPr>
              <a:spLocks/>
            </p:cNvSpPr>
            <p:nvPr/>
          </p:nvSpPr>
          <p:spPr bwMode="auto">
            <a:xfrm>
              <a:off x="4626" y="3338"/>
              <a:ext cx="173" cy="55"/>
            </a:xfrm>
            <a:custGeom>
              <a:avLst/>
              <a:gdLst>
                <a:gd name="T0" fmla="*/ 0 w 519"/>
                <a:gd name="T1" fmla="*/ 1 h 164"/>
                <a:gd name="T2" fmla="*/ 19 w 519"/>
                <a:gd name="T3" fmla="*/ 0 h 164"/>
                <a:gd name="T4" fmla="*/ 17 w 519"/>
                <a:gd name="T5" fmla="*/ 6 h 164"/>
                <a:gd name="T6" fmla="*/ 7 w 519"/>
                <a:gd name="T7" fmla="*/ 5 h 164"/>
                <a:gd name="T8" fmla="*/ 0 w 519"/>
                <a:gd name="T9" fmla="*/ 1 h 164"/>
                <a:gd name="T10" fmla="*/ 0 w 519"/>
                <a:gd name="T11" fmla="*/ 1 h 1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9" h="164">
                  <a:moveTo>
                    <a:pt x="0" y="20"/>
                  </a:moveTo>
                  <a:lnTo>
                    <a:pt x="519" y="0"/>
                  </a:lnTo>
                  <a:lnTo>
                    <a:pt x="453" y="164"/>
                  </a:lnTo>
                  <a:lnTo>
                    <a:pt x="185" y="142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42" name="Freeform 270"/>
            <p:cNvSpPr>
              <a:spLocks/>
            </p:cNvSpPr>
            <p:nvPr/>
          </p:nvSpPr>
          <p:spPr bwMode="auto">
            <a:xfrm>
              <a:off x="4526" y="3297"/>
              <a:ext cx="457" cy="287"/>
            </a:xfrm>
            <a:custGeom>
              <a:avLst/>
              <a:gdLst>
                <a:gd name="T0" fmla="*/ 0 w 1371"/>
                <a:gd name="T1" fmla="*/ 4 h 863"/>
                <a:gd name="T2" fmla="*/ 0 w 1371"/>
                <a:gd name="T3" fmla="*/ 10 h 863"/>
                <a:gd name="T4" fmla="*/ 3 w 1371"/>
                <a:gd name="T5" fmla="*/ 12 h 863"/>
                <a:gd name="T6" fmla="*/ 9 w 1371"/>
                <a:gd name="T7" fmla="*/ 11 h 863"/>
                <a:gd name="T8" fmla="*/ 51 w 1371"/>
                <a:gd name="T9" fmla="*/ 32 h 863"/>
                <a:gd name="T10" fmla="*/ 49 w 1371"/>
                <a:gd name="T11" fmla="*/ 29 h 863"/>
                <a:gd name="T12" fmla="*/ 10 w 1371"/>
                <a:gd name="T13" fmla="*/ 5 h 863"/>
                <a:gd name="T14" fmla="*/ 9 w 1371"/>
                <a:gd name="T15" fmla="*/ 1 h 863"/>
                <a:gd name="T16" fmla="*/ 5 w 1371"/>
                <a:gd name="T17" fmla="*/ 0 h 863"/>
                <a:gd name="T18" fmla="*/ 1 w 1371"/>
                <a:gd name="T19" fmla="*/ 2 h 863"/>
                <a:gd name="T20" fmla="*/ 0 w 1371"/>
                <a:gd name="T21" fmla="*/ 4 h 863"/>
                <a:gd name="T22" fmla="*/ 0 w 1371"/>
                <a:gd name="T23" fmla="*/ 4 h 8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71" h="863">
                  <a:moveTo>
                    <a:pt x="0" y="97"/>
                  </a:moveTo>
                  <a:lnTo>
                    <a:pt x="6" y="272"/>
                  </a:lnTo>
                  <a:lnTo>
                    <a:pt x="93" y="318"/>
                  </a:lnTo>
                  <a:lnTo>
                    <a:pt x="247" y="288"/>
                  </a:lnTo>
                  <a:lnTo>
                    <a:pt x="1371" y="863"/>
                  </a:lnTo>
                  <a:lnTo>
                    <a:pt x="1331" y="786"/>
                  </a:lnTo>
                  <a:lnTo>
                    <a:pt x="263" y="128"/>
                  </a:lnTo>
                  <a:lnTo>
                    <a:pt x="236" y="35"/>
                  </a:lnTo>
                  <a:lnTo>
                    <a:pt x="140" y="0"/>
                  </a:lnTo>
                  <a:lnTo>
                    <a:pt x="37" y="41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43" name="Freeform 271"/>
            <p:cNvSpPr>
              <a:spLocks/>
            </p:cNvSpPr>
            <p:nvPr/>
          </p:nvSpPr>
          <p:spPr bwMode="auto">
            <a:xfrm>
              <a:off x="4821" y="3355"/>
              <a:ext cx="246" cy="82"/>
            </a:xfrm>
            <a:custGeom>
              <a:avLst/>
              <a:gdLst>
                <a:gd name="T0" fmla="*/ 1 w 739"/>
                <a:gd name="T1" fmla="*/ 2 h 246"/>
                <a:gd name="T2" fmla="*/ 23 w 739"/>
                <a:gd name="T3" fmla="*/ 0 h 246"/>
                <a:gd name="T4" fmla="*/ 27 w 739"/>
                <a:gd name="T5" fmla="*/ 8 h 246"/>
                <a:gd name="T6" fmla="*/ 22 w 739"/>
                <a:gd name="T7" fmla="*/ 9 h 246"/>
                <a:gd name="T8" fmla="*/ 0 w 739"/>
                <a:gd name="T9" fmla="*/ 9 h 246"/>
                <a:gd name="T10" fmla="*/ 1 w 739"/>
                <a:gd name="T11" fmla="*/ 2 h 246"/>
                <a:gd name="T12" fmla="*/ 1 w 739"/>
                <a:gd name="T13" fmla="*/ 2 h 2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9" h="246">
                  <a:moveTo>
                    <a:pt x="31" y="66"/>
                  </a:moveTo>
                  <a:lnTo>
                    <a:pt x="615" y="0"/>
                  </a:lnTo>
                  <a:lnTo>
                    <a:pt x="739" y="210"/>
                  </a:lnTo>
                  <a:lnTo>
                    <a:pt x="605" y="246"/>
                  </a:lnTo>
                  <a:lnTo>
                    <a:pt x="0" y="236"/>
                  </a:lnTo>
                  <a:lnTo>
                    <a:pt x="31" y="66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44" name="Freeform 272"/>
            <p:cNvSpPr>
              <a:spLocks/>
            </p:cNvSpPr>
            <p:nvPr/>
          </p:nvSpPr>
          <p:spPr bwMode="auto">
            <a:xfrm>
              <a:off x="4839" y="3230"/>
              <a:ext cx="198" cy="115"/>
            </a:xfrm>
            <a:custGeom>
              <a:avLst/>
              <a:gdLst>
                <a:gd name="T0" fmla="*/ 0 w 594"/>
                <a:gd name="T1" fmla="*/ 10 h 344"/>
                <a:gd name="T2" fmla="*/ 8 w 594"/>
                <a:gd name="T3" fmla="*/ 0 h 344"/>
                <a:gd name="T4" fmla="*/ 22 w 594"/>
                <a:gd name="T5" fmla="*/ 13 h 344"/>
                <a:gd name="T6" fmla="*/ 0 w 594"/>
                <a:gd name="T7" fmla="*/ 13 h 344"/>
                <a:gd name="T8" fmla="*/ 0 w 594"/>
                <a:gd name="T9" fmla="*/ 11 h 344"/>
                <a:gd name="T10" fmla="*/ 0 w 594"/>
                <a:gd name="T11" fmla="*/ 10 h 344"/>
                <a:gd name="T12" fmla="*/ 0 w 594"/>
                <a:gd name="T13" fmla="*/ 10 h 3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4" h="344">
                  <a:moveTo>
                    <a:pt x="6" y="261"/>
                  </a:moveTo>
                  <a:lnTo>
                    <a:pt x="226" y="0"/>
                  </a:lnTo>
                  <a:lnTo>
                    <a:pt x="594" y="337"/>
                  </a:lnTo>
                  <a:lnTo>
                    <a:pt x="10" y="344"/>
                  </a:lnTo>
                  <a:lnTo>
                    <a:pt x="0" y="287"/>
                  </a:lnTo>
                  <a:lnTo>
                    <a:pt x="6" y="261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45" name="Freeform 273"/>
            <p:cNvSpPr>
              <a:spLocks/>
            </p:cNvSpPr>
            <p:nvPr/>
          </p:nvSpPr>
          <p:spPr bwMode="auto">
            <a:xfrm>
              <a:off x="4701" y="3247"/>
              <a:ext cx="101" cy="94"/>
            </a:xfrm>
            <a:custGeom>
              <a:avLst/>
              <a:gdLst>
                <a:gd name="T0" fmla="*/ 0 w 303"/>
                <a:gd name="T1" fmla="*/ 9 h 283"/>
                <a:gd name="T2" fmla="*/ 11 w 303"/>
                <a:gd name="T3" fmla="*/ 0 h 283"/>
                <a:gd name="T4" fmla="*/ 11 w 303"/>
                <a:gd name="T5" fmla="*/ 7 h 283"/>
                <a:gd name="T6" fmla="*/ 10 w 303"/>
                <a:gd name="T7" fmla="*/ 10 h 283"/>
                <a:gd name="T8" fmla="*/ 0 w 303"/>
                <a:gd name="T9" fmla="*/ 9 h 283"/>
                <a:gd name="T10" fmla="*/ 0 w 303"/>
                <a:gd name="T11" fmla="*/ 9 h 2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3" h="283">
                  <a:moveTo>
                    <a:pt x="0" y="251"/>
                  </a:moveTo>
                  <a:lnTo>
                    <a:pt x="287" y="0"/>
                  </a:lnTo>
                  <a:lnTo>
                    <a:pt x="303" y="180"/>
                  </a:lnTo>
                  <a:lnTo>
                    <a:pt x="283" y="283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rgbClr val="CC7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46" name="Freeform 274"/>
            <p:cNvSpPr>
              <a:spLocks/>
            </p:cNvSpPr>
            <p:nvPr/>
          </p:nvSpPr>
          <p:spPr bwMode="auto">
            <a:xfrm>
              <a:off x="4569" y="3423"/>
              <a:ext cx="183" cy="91"/>
            </a:xfrm>
            <a:custGeom>
              <a:avLst/>
              <a:gdLst>
                <a:gd name="T0" fmla="*/ 8 w 550"/>
                <a:gd name="T1" fmla="*/ 0 h 273"/>
                <a:gd name="T2" fmla="*/ 20 w 550"/>
                <a:gd name="T3" fmla="*/ 5 h 273"/>
                <a:gd name="T4" fmla="*/ 12 w 550"/>
                <a:gd name="T5" fmla="*/ 9 h 273"/>
                <a:gd name="T6" fmla="*/ 0 w 550"/>
                <a:gd name="T7" fmla="*/ 10 h 273"/>
                <a:gd name="T8" fmla="*/ 8 w 550"/>
                <a:gd name="T9" fmla="*/ 0 h 273"/>
                <a:gd name="T10" fmla="*/ 8 w 550"/>
                <a:gd name="T11" fmla="*/ 0 h 2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0" h="273">
                  <a:moveTo>
                    <a:pt x="206" y="0"/>
                  </a:moveTo>
                  <a:lnTo>
                    <a:pt x="550" y="130"/>
                  </a:lnTo>
                  <a:lnTo>
                    <a:pt x="313" y="233"/>
                  </a:lnTo>
                  <a:lnTo>
                    <a:pt x="0" y="273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CC7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47" name="Freeform 275"/>
            <p:cNvSpPr>
              <a:spLocks/>
            </p:cNvSpPr>
            <p:nvPr/>
          </p:nvSpPr>
          <p:spPr bwMode="auto">
            <a:xfrm>
              <a:off x="4795" y="3082"/>
              <a:ext cx="384" cy="468"/>
            </a:xfrm>
            <a:custGeom>
              <a:avLst/>
              <a:gdLst>
                <a:gd name="T0" fmla="*/ 8 w 1150"/>
                <a:gd name="T1" fmla="*/ 46 h 1403"/>
                <a:gd name="T2" fmla="*/ 31 w 1150"/>
                <a:gd name="T3" fmla="*/ 38 h 1403"/>
                <a:gd name="T4" fmla="*/ 17 w 1150"/>
                <a:gd name="T5" fmla="*/ 15 h 1403"/>
                <a:gd name="T6" fmla="*/ 5 w 1150"/>
                <a:gd name="T7" fmla="*/ 25 h 1403"/>
                <a:gd name="T8" fmla="*/ 3 w 1150"/>
                <a:gd name="T9" fmla="*/ 24 h 1403"/>
                <a:gd name="T10" fmla="*/ 0 w 1150"/>
                <a:gd name="T11" fmla="*/ 18 h 1403"/>
                <a:gd name="T12" fmla="*/ 20 w 1150"/>
                <a:gd name="T13" fmla="*/ 0 h 1403"/>
                <a:gd name="T14" fmla="*/ 43 w 1150"/>
                <a:gd name="T15" fmla="*/ 42 h 1403"/>
                <a:gd name="T16" fmla="*/ 18 w 1150"/>
                <a:gd name="T17" fmla="*/ 52 h 1403"/>
                <a:gd name="T18" fmla="*/ 8 w 1150"/>
                <a:gd name="T19" fmla="*/ 46 h 1403"/>
                <a:gd name="T20" fmla="*/ 8 w 1150"/>
                <a:gd name="T21" fmla="*/ 46 h 14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0" h="1403">
                  <a:moveTo>
                    <a:pt x="225" y="1234"/>
                  </a:moveTo>
                  <a:lnTo>
                    <a:pt x="832" y="1018"/>
                  </a:lnTo>
                  <a:lnTo>
                    <a:pt x="446" y="396"/>
                  </a:lnTo>
                  <a:lnTo>
                    <a:pt x="148" y="674"/>
                  </a:lnTo>
                  <a:lnTo>
                    <a:pt x="77" y="643"/>
                  </a:lnTo>
                  <a:lnTo>
                    <a:pt x="0" y="498"/>
                  </a:lnTo>
                  <a:lnTo>
                    <a:pt x="539" y="0"/>
                  </a:lnTo>
                  <a:lnTo>
                    <a:pt x="1150" y="1146"/>
                  </a:lnTo>
                  <a:lnTo>
                    <a:pt x="482" y="1403"/>
                  </a:lnTo>
                  <a:lnTo>
                    <a:pt x="225" y="1234"/>
                  </a:lnTo>
                  <a:close/>
                </a:path>
              </a:pathLst>
            </a:custGeom>
            <a:solidFill>
              <a:srgbClr val="CC7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48" name="Freeform 276"/>
            <p:cNvSpPr>
              <a:spLocks/>
            </p:cNvSpPr>
            <p:nvPr/>
          </p:nvSpPr>
          <p:spPr bwMode="auto">
            <a:xfrm>
              <a:off x="4444" y="3507"/>
              <a:ext cx="474" cy="199"/>
            </a:xfrm>
            <a:custGeom>
              <a:avLst/>
              <a:gdLst>
                <a:gd name="T0" fmla="*/ 9 w 1422"/>
                <a:gd name="T1" fmla="*/ 9 h 597"/>
                <a:gd name="T2" fmla="*/ 23 w 1422"/>
                <a:gd name="T3" fmla="*/ 5 h 597"/>
                <a:gd name="T4" fmla="*/ 21 w 1422"/>
                <a:gd name="T5" fmla="*/ 9 h 597"/>
                <a:gd name="T6" fmla="*/ 41 w 1422"/>
                <a:gd name="T7" fmla="*/ 0 h 597"/>
                <a:gd name="T8" fmla="*/ 53 w 1422"/>
                <a:gd name="T9" fmla="*/ 6 h 597"/>
                <a:gd name="T10" fmla="*/ 0 w 1422"/>
                <a:gd name="T11" fmla="*/ 22 h 597"/>
                <a:gd name="T12" fmla="*/ 9 w 1422"/>
                <a:gd name="T13" fmla="*/ 9 h 597"/>
                <a:gd name="T14" fmla="*/ 9 w 1422"/>
                <a:gd name="T15" fmla="*/ 9 h 5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22" h="597">
                  <a:moveTo>
                    <a:pt x="232" y="231"/>
                  </a:moveTo>
                  <a:lnTo>
                    <a:pt x="626" y="128"/>
                  </a:lnTo>
                  <a:lnTo>
                    <a:pt x="554" y="237"/>
                  </a:lnTo>
                  <a:lnTo>
                    <a:pt x="1120" y="0"/>
                  </a:lnTo>
                  <a:lnTo>
                    <a:pt x="1422" y="164"/>
                  </a:lnTo>
                  <a:lnTo>
                    <a:pt x="0" y="597"/>
                  </a:lnTo>
                  <a:lnTo>
                    <a:pt x="232" y="231"/>
                  </a:lnTo>
                  <a:close/>
                </a:path>
              </a:pathLst>
            </a:custGeom>
            <a:solidFill>
              <a:srgbClr val="CC7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49" name="Freeform 277"/>
            <p:cNvSpPr>
              <a:spLocks/>
            </p:cNvSpPr>
            <p:nvPr/>
          </p:nvSpPr>
          <p:spPr bwMode="auto">
            <a:xfrm>
              <a:off x="4607" y="3737"/>
              <a:ext cx="82" cy="72"/>
            </a:xfrm>
            <a:custGeom>
              <a:avLst/>
              <a:gdLst>
                <a:gd name="T0" fmla="*/ 0 w 247"/>
                <a:gd name="T1" fmla="*/ 3 h 216"/>
                <a:gd name="T2" fmla="*/ 6 w 247"/>
                <a:gd name="T3" fmla="*/ 0 h 216"/>
                <a:gd name="T4" fmla="*/ 9 w 247"/>
                <a:gd name="T5" fmla="*/ 6 h 216"/>
                <a:gd name="T6" fmla="*/ 5 w 247"/>
                <a:gd name="T7" fmla="*/ 8 h 216"/>
                <a:gd name="T8" fmla="*/ 3 w 247"/>
                <a:gd name="T9" fmla="*/ 3 h 216"/>
                <a:gd name="T10" fmla="*/ 0 w 247"/>
                <a:gd name="T11" fmla="*/ 3 h 216"/>
                <a:gd name="T12" fmla="*/ 0 w 247"/>
                <a:gd name="T13" fmla="*/ 3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7" h="216">
                  <a:moveTo>
                    <a:pt x="0" y="73"/>
                  </a:moveTo>
                  <a:lnTo>
                    <a:pt x="160" y="0"/>
                  </a:lnTo>
                  <a:lnTo>
                    <a:pt x="247" y="160"/>
                  </a:lnTo>
                  <a:lnTo>
                    <a:pt x="124" y="216"/>
                  </a:lnTo>
                  <a:lnTo>
                    <a:pt x="87" y="93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50" name="Freeform 278"/>
            <p:cNvSpPr>
              <a:spLocks/>
            </p:cNvSpPr>
            <p:nvPr/>
          </p:nvSpPr>
          <p:spPr bwMode="auto">
            <a:xfrm>
              <a:off x="4578" y="3768"/>
              <a:ext cx="103" cy="92"/>
            </a:xfrm>
            <a:custGeom>
              <a:avLst/>
              <a:gdLst>
                <a:gd name="T0" fmla="*/ 5 w 309"/>
                <a:gd name="T1" fmla="*/ 4 h 278"/>
                <a:gd name="T2" fmla="*/ 11 w 309"/>
                <a:gd name="T3" fmla="*/ 4 h 278"/>
                <a:gd name="T4" fmla="*/ 9 w 309"/>
                <a:gd name="T5" fmla="*/ 9 h 278"/>
                <a:gd name="T6" fmla="*/ 5 w 309"/>
                <a:gd name="T7" fmla="*/ 10 h 278"/>
                <a:gd name="T8" fmla="*/ 1 w 309"/>
                <a:gd name="T9" fmla="*/ 8 h 278"/>
                <a:gd name="T10" fmla="*/ 0 w 309"/>
                <a:gd name="T11" fmla="*/ 3 h 278"/>
                <a:gd name="T12" fmla="*/ 2 w 309"/>
                <a:gd name="T13" fmla="*/ 0 h 278"/>
                <a:gd name="T14" fmla="*/ 7 w 309"/>
                <a:gd name="T15" fmla="*/ 1 h 278"/>
                <a:gd name="T16" fmla="*/ 5 w 309"/>
                <a:gd name="T17" fmla="*/ 4 h 278"/>
                <a:gd name="T18" fmla="*/ 5 w 309"/>
                <a:gd name="T19" fmla="*/ 4 h 2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9" h="278">
                  <a:moveTo>
                    <a:pt x="144" y="98"/>
                  </a:moveTo>
                  <a:lnTo>
                    <a:pt x="309" y="103"/>
                  </a:lnTo>
                  <a:lnTo>
                    <a:pt x="253" y="241"/>
                  </a:lnTo>
                  <a:lnTo>
                    <a:pt x="129" y="278"/>
                  </a:lnTo>
                  <a:lnTo>
                    <a:pt x="20" y="211"/>
                  </a:lnTo>
                  <a:lnTo>
                    <a:pt x="0" y="88"/>
                  </a:lnTo>
                  <a:lnTo>
                    <a:pt x="62" y="0"/>
                  </a:lnTo>
                  <a:lnTo>
                    <a:pt x="180" y="16"/>
                  </a:lnTo>
                  <a:lnTo>
                    <a:pt x="144" y="98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51" name="Freeform 279"/>
            <p:cNvSpPr>
              <a:spLocks/>
            </p:cNvSpPr>
            <p:nvPr/>
          </p:nvSpPr>
          <p:spPr bwMode="auto">
            <a:xfrm>
              <a:off x="4395" y="3245"/>
              <a:ext cx="71" cy="63"/>
            </a:xfrm>
            <a:custGeom>
              <a:avLst/>
              <a:gdLst>
                <a:gd name="T0" fmla="*/ 3 w 215"/>
                <a:gd name="T1" fmla="*/ 0 h 190"/>
                <a:gd name="T2" fmla="*/ 0 w 215"/>
                <a:gd name="T3" fmla="*/ 2 h 190"/>
                <a:gd name="T4" fmla="*/ 1 w 215"/>
                <a:gd name="T5" fmla="*/ 6 h 190"/>
                <a:gd name="T6" fmla="*/ 4 w 215"/>
                <a:gd name="T7" fmla="*/ 7 h 190"/>
                <a:gd name="T8" fmla="*/ 8 w 215"/>
                <a:gd name="T9" fmla="*/ 5 h 190"/>
                <a:gd name="T10" fmla="*/ 6 w 215"/>
                <a:gd name="T11" fmla="*/ 3 h 190"/>
                <a:gd name="T12" fmla="*/ 3 w 215"/>
                <a:gd name="T13" fmla="*/ 0 h 190"/>
                <a:gd name="T14" fmla="*/ 3 w 215"/>
                <a:gd name="T15" fmla="*/ 0 h 1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" h="190">
                  <a:moveTo>
                    <a:pt x="92" y="0"/>
                  </a:moveTo>
                  <a:lnTo>
                    <a:pt x="0" y="52"/>
                  </a:lnTo>
                  <a:lnTo>
                    <a:pt x="19" y="164"/>
                  </a:lnTo>
                  <a:lnTo>
                    <a:pt x="98" y="190"/>
                  </a:lnTo>
                  <a:lnTo>
                    <a:pt x="215" y="149"/>
                  </a:lnTo>
                  <a:lnTo>
                    <a:pt x="179" y="93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52" name="Freeform 280"/>
            <p:cNvSpPr>
              <a:spLocks/>
            </p:cNvSpPr>
            <p:nvPr/>
          </p:nvSpPr>
          <p:spPr bwMode="auto">
            <a:xfrm>
              <a:off x="4348" y="3194"/>
              <a:ext cx="473" cy="358"/>
            </a:xfrm>
            <a:custGeom>
              <a:avLst/>
              <a:gdLst>
                <a:gd name="T0" fmla="*/ 53 w 1418"/>
                <a:gd name="T1" fmla="*/ 2 h 1074"/>
                <a:gd name="T2" fmla="*/ 39 w 1418"/>
                <a:gd name="T3" fmla="*/ 17 h 1074"/>
                <a:gd name="T4" fmla="*/ 30 w 1418"/>
                <a:gd name="T5" fmla="*/ 16 h 1074"/>
                <a:gd name="T6" fmla="*/ 29 w 1418"/>
                <a:gd name="T7" fmla="*/ 14 h 1074"/>
                <a:gd name="T8" fmla="*/ 26 w 1418"/>
                <a:gd name="T9" fmla="*/ 12 h 1074"/>
                <a:gd name="T10" fmla="*/ 21 w 1418"/>
                <a:gd name="T11" fmla="*/ 13 h 1074"/>
                <a:gd name="T12" fmla="*/ 17 w 1418"/>
                <a:gd name="T13" fmla="*/ 14 h 1074"/>
                <a:gd name="T14" fmla="*/ 18 w 1418"/>
                <a:gd name="T15" fmla="*/ 18 h 1074"/>
                <a:gd name="T16" fmla="*/ 21 w 1418"/>
                <a:gd name="T17" fmla="*/ 22 h 1074"/>
                <a:gd name="T18" fmla="*/ 25 w 1418"/>
                <a:gd name="T19" fmla="*/ 24 h 1074"/>
                <a:gd name="T20" fmla="*/ 30 w 1418"/>
                <a:gd name="T21" fmla="*/ 22 h 1074"/>
                <a:gd name="T22" fmla="*/ 33 w 1418"/>
                <a:gd name="T23" fmla="*/ 24 h 1074"/>
                <a:gd name="T24" fmla="*/ 19 w 1418"/>
                <a:gd name="T25" fmla="*/ 38 h 1074"/>
                <a:gd name="T26" fmla="*/ 16 w 1418"/>
                <a:gd name="T27" fmla="*/ 40 h 1074"/>
                <a:gd name="T28" fmla="*/ 4 w 1418"/>
                <a:gd name="T29" fmla="*/ 27 h 1074"/>
                <a:gd name="T30" fmla="*/ 0 w 1418"/>
                <a:gd name="T31" fmla="*/ 14 h 1074"/>
                <a:gd name="T32" fmla="*/ 1 w 1418"/>
                <a:gd name="T33" fmla="*/ 4 h 1074"/>
                <a:gd name="T34" fmla="*/ 8 w 1418"/>
                <a:gd name="T35" fmla="*/ 0 h 1074"/>
                <a:gd name="T36" fmla="*/ 12 w 1418"/>
                <a:gd name="T37" fmla="*/ 3 h 1074"/>
                <a:gd name="T38" fmla="*/ 13 w 1418"/>
                <a:gd name="T39" fmla="*/ 5 h 1074"/>
                <a:gd name="T40" fmla="*/ 6 w 1418"/>
                <a:gd name="T41" fmla="*/ 7 h 1074"/>
                <a:gd name="T42" fmla="*/ 6 w 1418"/>
                <a:gd name="T43" fmla="*/ 12 h 1074"/>
                <a:gd name="T44" fmla="*/ 10 w 1418"/>
                <a:gd name="T45" fmla="*/ 12 h 1074"/>
                <a:gd name="T46" fmla="*/ 18 w 1418"/>
                <a:gd name="T47" fmla="*/ 10 h 1074"/>
                <a:gd name="T48" fmla="*/ 39 w 1418"/>
                <a:gd name="T49" fmla="*/ 3 h 1074"/>
                <a:gd name="T50" fmla="*/ 53 w 1418"/>
                <a:gd name="T51" fmla="*/ 2 h 1074"/>
                <a:gd name="T52" fmla="*/ 53 w 1418"/>
                <a:gd name="T53" fmla="*/ 2 h 107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418" h="1074">
                  <a:moveTo>
                    <a:pt x="1418" y="42"/>
                  </a:moveTo>
                  <a:lnTo>
                    <a:pt x="1058" y="447"/>
                  </a:lnTo>
                  <a:lnTo>
                    <a:pt x="801" y="437"/>
                  </a:lnTo>
                  <a:lnTo>
                    <a:pt x="775" y="366"/>
                  </a:lnTo>
                  <a:lnTo>
                    <a:pt x="694" y="314"/>
                  </a:lnTo>
                  <a:lnTo>
                    <a:pt x="560" y="350"/>
                  </a:lnTo>
                  <a:lnTo>
                    <a:pt x="453" y="366"/>
                  </a:lnTo>
                  <a:lnTo>
                    <a:pt x="498" y="494"/>
                  </a:lnTo>
                  <a:lnTo>
                    <a:pt x="565" y="597"/>
                  </a:lnTo>
                  <a:lnTo>
                    <a:pt x="678" y="637"/>
                  </a:lnTo>
                  <a:lnTo>
                    <a:pt x="811" y="607"/>
                  </a:lnTo>
                  <a:lnTo>
                    <a:pt x="889" y="653"/>
                  </a:lnTo>
                  <a:lnTo>
                    <a:pt x="524" y="1038"/>
                  </a:lnTo>
                  <a:lnTo>
                    <a:pt x="431" y="1074"/>
                  </a:lnTo>
                  <a:lnTo>
                    <a:pt x="103" y="730"/>
                  </a:lnTo>
                  <a:lnTo>
                    <a:pt x="0" y="380"/>
                  </a:lnTo>
                  <a:lnTo>
                    <a:pt x="31" y="113"/>
                  </a:lnTo>
                  <a:lnTo>
                    <a:pt x="216" y="0"/>
                  </a:lnTo>
                  <a:lnTo>
                    <a:pt x="334" y="83"/>
                  </a:lnTo>
                  <a:lnTo>
                    <a:pt x="344" y="134"/>
                  </a:lnTo>
                  <a:lnTo>
                    <a:pt x="154" y="200"/>
                  </a:lnTo>
                  <a:lnTo>
                    <a:pt x="150" y="318"/>
                  </a:lnTo>
                  <a:lnTo>
                    <a:pt x="273" y="334"/>
                  </a:lnTo>
                  <a:lnTo>
                    <a:pt x="498" y="257"/>
                  </a:lnTo>
                  <a:lnTo>
                    <a:pt x="1054" y="83"/>
                  </a:lnTo>
                  <a:lnTo>
                    <a:pt x="1418" y="42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53" name="Freeform 281"/>
            <p:cNvSpPr>
              <a:spLocks/>
            </p:cNvSpPr>
            <p:nvPr/>
          </p:nvSpPr>
          <p:spPr bwMode="auto">
            <a:xfrm>
              <a:off x="4444" y="3080"/>
              <a:ext cx="420" cy="217"/>
            </a:xfrm>
            <a:custGeom>
              <a:avLst/>
              <a:gdLst>
                <a:gd name="T0" fmla="*/ 0 w 1258"/>
                <a:gd name="T1" fmla="*/ 13 h 651"/>
                <a:gd name="T2" fmla="*/ 6 w 1258"/>
                <a:gd name="T3" fmla="*/ 9 h 651"/>
                <a:gd name="T4" fmla="*/ 15 w 1258"/>
                <a:gd name="T5" fmla="*/ 6 h 651"/>
                <a:gd name="T6" fmla="*/ 43 w 1258"/>
                <a:gd name="T7" fmla="*/ 0 h 651"/>
                <a:gd name="T8" fmla="*/ 47 w 1258"/>
                <a:gd name="T9" fmla="*/ 9 h 651"/>
                <a:gd name="T10" fmla="*/ 38 w 1258"/>
                <a:gd name="T11" fmla="*/ 15 h 651"/>
                <a:gd name="T12" fmla="*/ 17 w 1258"/>
                <a:gd name="T13" fmla="*/ 19 h 651"/>
                <a:gd name="T14" fmla="*/ 2 w 1258"/>
                <a:gd name="T15" fmla="*/ 24 h 651"/>
                <a:gd name="T16" fmla="*/ 2 w 1258"/>
                <a:gd name="T17" fmla="*/ 17 h 651"/>
                <a:gd name="T18" fmla="*/ 0 w 1258"/>
                <a:gd name="T19" fmla="*/ 13 h 651"/>
                <a:gd name="T20" fmla="*/ 0 w 1258"/>
                <a:gd name="T21" fmla="*/ 13 h 6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8" h="651">
                  <a:moveTo>
                    <a:pt x="0" y="347"/>
                  </a:moveTo>
                  <a:lnTo>
                    <a:pt x="175" y="254"/>
                  </a:lnTo>
                  <a:lnTo>
                    <a:pt x="416" y="151"/>
                  </a:lnTo>
                  <a:lnTo>
                    <a:pt x="1151" y="0"/>
                  </a:lnTo>
                  <a:lnTo>
                    <a:pt x="1258" y="248"/>
                  </a:lnTo>
                  <a:lnTo>
                    <a:pt x="1027" y="398"/>
                  </a:lnTo>
                  <a:lnTo>
                    <a:pt x="457" y="515"/>
                  </a:lnTo>
                  <a:lnTo>
                    <a:pt x="49" y="651"/>
                  </a:lnTo>
                  <a:lnTo>
                    <a:pt x="62" y="454"/>
                  </a:lnTo>
                  <a:lnTo>
                    <a:pt x="0" y="347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54" name="Freeform 282"/>
            <p:cNvSpPr>
              <a:spLocks/>
            </p:cNvSpPr>
            <p:nvPr/>
          </p:nvSpPr>
          <p:spPr bwMode="auto">
            <a:xfrm>
              <a:off x="4572" y="3578"/>
              <a:ext cx="591" cy="290"/>
            </a:xfrm>
            <a:custGeom>
              <a:avLst/>
              <a:gdLst>
                <a:gd name="T0" fmla="*/ 2 w 1771"/>
                <a:gd name="T1" fmla="*/ 27 h 870"/>
                <a:gd name="T2" fmla="*/ 4 w 1771"/>
                <a:gd name="T3" fmla="*/ 29 h 870"/>
                <a:gd name="T4" fmla="*/ 8 w 1771"/>
                <a:gd name="T5" fmla="*/ 29 h 870"/>
                <a:gd name="T6" fmla="*/ 10 w 1771"/>
                <a:gd name="T7" fmla="*/ 26 h 870"/>
                <a:gd name="T8" fmla="*/ 7 w 1771"/>
                <a:gd name="T9" fmla="*/ 26 h 870"/>
                <a:gd name="T10" fmla="*/ 4 w 1771"/>
                <a:gd name="T11" fmla="*/ 24 h 870"/>
                <a:gd name="T12" fmla="*/ 7 w 1771"/>
                <a:gd name="T13" fmla="*/ 23 h 870"/>
                <a:gd name="T14" fmla="*/ 9 w 1771"/>
                <a:gd name="T15" fmla="*/ 24 h 870"/>
                <a:gd name="T16" fmla="*/ 12 w 1771"/>
                <a:gd name="T17" fmla="*/ 22 h 870"/>
                <a:gd name="T18" fmla="*/ 14 w 1771"/>
                <a:gd name="T19" fmla="*/ 25 h 870"/>
                <a:gd name="T20" fmla="*/ 13 w 1771"/>
                <a:gd name="T21" fmla="*/ 29 h 870"/>
                <a:gd name="T22" fmla="*/ 26 w 1771"/>
                <a:gd name="T23" fmla="*/ 27 h 870"/>
                <a:gd name="T24" fmla="*/ 34 w 1771"/>
                <a:gd name="T25" fmla="*/ 23 h 870"/>
                <a:gd name="T26" fmla="*/ 37 w 1771"/>
                <a:gd name="T27" fmla="*/ 14 h 870"/>
                <a:gd name="T28" fmla="*/ 35 w 1771"/>
                <a:gd name="T29" fmla="*/ 9 h 870"/>
                <a:gd name="T30" fmla="*/ 35 w 1771"/>
                <a:gd name="T31" fmla="*/ 7 h 870"/>
                <a:gd name="T32" fmla="*/ 38 w 1771"/>
                <a:gd name="T33" fmla="*/ 8 h 870"/>
                <a:gd name="T34" fmla="*/ 38 w 1771"/>
                <a:gd name="T35" fmla="*/ 9 h 870"/>
                <a:gd name="T36" fmla="*/ 38 w 1771"/>
                <a:gd name="T37" fmla="*/ 17 h 870"/>
                <a:gd name="T38" fmla="*/ 36 w 1771"/>
                <a:gd name="T39" fmla="*/ 23 h 870"/>
                <a:gd name="T40" fmla="*/ 41 w 1771"/>
                <a:gd name="T41" fmla="*/ 23 h 870"/>
                <a:gd name="T42" fmla="*/ 50 w 1771"/>
                <a:gd name="T43" fmla="*/ 21 h 870"/>
                <a:gd name="T44" fmla="*/ 58 w 1771"/>
                <a:gd name="T45" fmla="*/ 17 h 870"/>
                <a:gd name="T46" fmla="*/ 63 w 1771"/>
                <a:gd name="T47" fmla="*/ 8 h 870"/>
                <a:gd name="T48" fmla="*/ 61 w 1771"/>
                <a:gd name="T49" fmla="*/ 3 h 870"/>
                <a:gd name="T50" fmla="*/ 54 w 1771"/>
                <a:gd name="T51" fmla="*/ 7 h 870"/>
                <a:gd name="T52" fmla="*/ 52 w 1771"/>
                <a:gd name="T53" fmla="*/ 10 h 870"/>
                <a:gd name="T54" fmla="*/ 46 w 1771"/>
                <a:gd name="T55" fmla="*/ 9 h 870"/>
                <a:gd name="T56" fmla="*/ 47 w 1771"/>
                <a:gd name="T57" fmla="*/ 9 h 870"/>
                <a:gd name="T58" fmla="*/ 52 w 1771"/>
                <a:gd name="T59" fmla="*/ 8 h 870"/>
                <a:gd name="T60" fmla="*/ 55 w 1771"/>
                <a:gd name="T61" fmla="*/ 3 h 870"/>
                <a:gd name="T62" fmla="*/ 62 w 1771"/>
                <a:gd name="T63" fmla="*/ 0 h 870"/>
                <a:gd name="T64" fmla="*/ 65 w 1771"/>
                <a:gd name="T65" fmla="*/ 9 h 870"/>
                <a:gd name="T66" fmla="*/ 62 w 1771"/>
                <a:gd name="T67" fmla="*/ 19 h 870"/>
                <a:gd name="T68" fmla="*/ 55 w 1771"/>
                <a:gd name="T69" fmla="*/ 21 h 870"/>
                <a:gd name="T70" fmla="*/ 48 w 1771"/>
                <a:gd name="T71" fmla="*/ 24 h 870"/>
                <a:gd name="T72" fmla="*/ 40 w 1771"/>
                <a:gd name="T73" fmla="*/ 26 h 870"/>
                <a:gd name="T74" fmla="*/ 33 w 1771"/>
                <a:gd name="T75" fmla="*/ 28 h 870"/>
                <a:gd name="T76" fmla="*/ 25 w 1771"/>
                <a:gd name="T77" fmla="*/ 29 h 870"/>
                <a:gd name="T78" fmla="*/ 14 w 1771"/>
                <a:gd name="T79" fmla="*/ 31 h 870"/>
                <a:gd name="T80" fmla="*/ 3 w 1771"/>
                <a:gd name="T81" fmla="*/ 31 h 870"/>
                <a:gd name="T82" fmla="*/ 0 w 1771"/>
                <a:gd name="T83" fmla="*/ 28 h 8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771" h="870">
                  <a:moveTo>
                    <a:pt x="0" y="758"/>
                  </a:moveTo>
                  <a:lnTo>
                    <a:pt x="46" y="728"/>
                  </a:lnTo>
                  <a:lnTo>
                    <a:pt x="68" y="761"/>
                  </a:lnTo>
                  <a:lnTo>
                    <a:pt x="96" y="785"/>
                  </a:lnTo>
                  <a:lnTo>
                    <a:pt x="163" y="808"/>
                  </a:lnTo>
                  <a:lnTo>
                    <a:pt x="229" y="793"/>
                  </a:lnTo>
                  <a:lnTo>
                    <a:pt x="277" y="736"/>
                  </a:lnTo>
                  <a:lnTo>
                    <a:pt x="276" y="703"/>
                  </a:lnTo>
                  <a:lnTo>
                    <a:pt x="247" y="696"/>
                  </a:lnTo>
                  <a:lnTo>
                    <a:pt x="197" y="713"/>
                  </a:lnTo>
                  <a:lnTo>
                    <a:pt x="142" y="708"/>
                  </a:lnTo>
                  <a:lnTo>
                    <a:pt x="110" y="659"/>
                  </a:lnTo>
                  <a:lnTo>
                    <a:pt x="133" y="628"/>
                  </a:lnTo>
                  <a:lnTo>
                    <a:pt x="185" y="609"/>
                  </a:lnTo>
                  <a:lnTo>
                    <a:pt x="236" y="599"/>
                  </a:lnTo>
                  <a:lnTo>
                    <a:pt x="252" y="653"/>
                  </a:lnTo>
                  <a:lnTo>
                    <a:pt x="305" y="622"/>
                  </a:lnTo>
                  <a:lnTo>
                    <a:pt x="312" y="592"/>
                  </a:lnTo>
                  <a:lnTo>
                    <a:pt x="350" y="576"/>
                  </a:lnTo>
                  <a:lnTo>
                    <a:pt x="372" y="681"/>
                  </a:lnTo>
                  <a:lnTo>
                    <a:pt x="365" y="733"/>
                  </a:lnTo>
                  <a:lnTo>
                    <a:pt x="343" y="786"/>
                  </a:lnTo>
                  <a:lnTo>
                    <a:pt x="589" y="755"/>
                  </a:lnTo>
                  <a:lnTo>
                    <a:pt x="713" y="728"/>
                  </a:lnTo>
                  <a:lnTo>
                    <a:pt x="837" y="693"/>
                  </a:lnTo>
                  <a:lnTo>
                    <a:pt x="920" y="616"/>
                  </a:lnTo>
                  <a:lnTo>
                    <a:pt x="967" y="534"/>
                  </a:lnTo>
                  <a:lnTo>
                    <a:pt x="986" y="377"/>
                  </a:lnTo>
                  <a:lnTo>
                    <a:pt x="971" y="308"/>
                  </a:lnTo>
                  <a:lnTo>
                    <a:pt x="953" y="252"/>
                  </a:lnTo>
                  <a:lnTo>
                    <a:pt x="928" y="192"/>
                  </a:lnTo>
                  <a:lnTo>
                    <a:pt x="957" y="201"/>
                  </a:lnTo>
                  <a:lnTo>
                    <a:pt x="970" y="227"/>
                  </a:lnTo>
                  <a:lnTo>
                    <a:pt x="1013" y="221"/>
                  </a:lnTo>
                  <a:lnTo>
                    <a:pt x="1053" y="224"/>
                  </a:lnTo>
                  <a:lnTo>
                    <a:pt x="1024" y="249"/>
                  </a:lnTo>
                  <a:lnTo>
                    <a:pt x="986" y="265"/>
                  </a:lnTo>
                  <a:lnTo>
                    <a:pt x="1017" y="469"/>
                  </a:lnTo>
                  <a:lnTo>
                    <a:pt x="1003" y="571"/>
                  </a:lnTo>
                  <a:lnTo>
                    <a:pt x="984" y="621"/>
                  </a:lnTo>
                  <a:lnTo>
                    <a:pt x="954" y="668"/>
                  </a:lnTo>
                  <a:lnTo>
                    <a:pt x="1111" y="632"/>
                  </a:lnTo>
                  <a:lnTo>
                    <a:pt x="1223" y="601"/>
                  </a:lnTo>
                  <a:lnTo>
                    <a:pt x="1341" y="561"/>
                  </a:lnTo>
                  <a:lnTo>
                    <a:pt x="1455" y="515"/>
                  </a:lnTo>
                  <a:lnTo>
                    <a:pt x="1558" y="466"/>
                  </a:lnTo>
                  <a:lnTo>
                    <a:pt x="1681" y="369"/>
                  </a:lnTo>
                  <a:lnTo>
                    <a:pt x="1688" y="222"/>
                  </a:lnTo>
                  <a:lnTo>
                    <a:pt x="1674" y="150"/>
                  </a:lnTo>
                  <a:lnTo>
                    <a:pt x="1642" y="77"/>
                  </a:lnTo>
                  <a:lnTo>
                    <a:pt x="1454" y="115"/>
                  </a:lnTo>
                  <a:lnTo>
                    <a:pt x="1448" y="191"/>
                  </a:lnTo>
                  <a:lnTo>
                    <a:pt x="1432" y="227"/>
                  </a:lnTo>
                  <a:lnTo>
                    <a:pt x="1404" y="259"/>
                  </a:lnTo>
                  <a:lnTo>
                    <a:pt x="1287" y="267"/>
                  </a:lnTo>
                  <a:lnTo>
                    <a:pt x="1251" y="249"/>
                  </a:lnTo>
                  <a:lnTo>
                    <a:pt x="1248" y="218"/>
                  </a:lnTo>
                  <a:lnTo>
                    <a:pt x="1273" y="242"/>
                  </a:lnTo>
                  <a:lnTo>
                    <a:pt x="1344" y="249"/>
                  </a:lnTo>
                  <a:lnTo>
                    <a:pt x="1408" y="214"/>
                  </a:lnTo>
                  <a:lnTo>
                    <a:pt x="1417" y="104"/>
                  </a:lnTo>
                  <a:lnTo>
                    <a:pt x="1472" y="70"/>
                  </a:lnTo>
                  <a:lnTo>
                    <a:pt x="1535" y="45"/>
                  </a:lnTo>
                  <a:lnTo>
                    <a:pt x="1664" y="0"/>
                  </a:lnTo>
                  <a:lnTo>
                    <a:pt x="1702" y="95"/>
                  </a:lnTo>
                  <a:lnTo>
                    <a:pt x="1742" y="231"/>
                  </a:lnTo>
                  <a:lnTo>
                    <a:pt x="1771" y="478"/>
                  </a:lnTo>
                  <a:lnTo>
                    <a:pt x="1677" y="512"/>
                  </a:lnTo>
                  <a:lnTo>
                    <a:pt x="1579" y="545"/>
                  </a:lnTo>
                  <a:lnTo>
                    <a:pt x="1482" y="576"/>
                  </a:lnTo>
                  <a:lnTo>
                    <a:pt x="1384" y="609"/>
                  </a:lnTo>
                  <a:lnTo>
                    <a:pt x="1284" y="641"/>
                  </a:lnTo>
                  <a:lnTo>
                    <a:pt x="1185" y="671"/>
                  </a:lnTo>
                  <a:lnTo>
                    <a:pt x="1084" y="698"/>
                  </a:lnTo>
                  <a:lnTo>
                    <a:pt x="984" y="726"/>
                  </a:lnTo>
                  <a:lnTo>
                    <a:pt x="883" y="751"/>
                  </a:lnTo>
                  <a:lnTo>
                    <a:pt x="781" y="775"/>
                  </a:lnTo>
                  <a:lnTo>
                    <a:pt x="680" y="796"/>
                  </a:lnTo>
                  <a:lnTo>
                    <a:pt x="577" y="816"/>
                  </a:lnTo>
                  <a:lnTo>
                    <a:pt x="375" y="849"/>
                  </a:lnTo>
                  <a:lnTo>
                    <a:pt x="175" y="870"/>
                  </a:lnTo>
                  <a:lnTo>
                    <a:pt x="73" y="836"/>
                  </a:lnTo>
                  <a:lnTo>
                    <a:pt x="0" y="7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55" name="Freeform 283"/>
            <p:cNvSpPr>
              <a:spLocks/>
            </p:cNvSpPr>
            <p:nvPr/>
          </p:nvSpPr>
          <p:spPr bwMode="auto">
            <a:xfrm>
              <a:off x="4567" y="3685"/>
              <a:ext cx="124" cy="147"/>
            </a:xfrm>
            <a:custGeom>
              <a:avLst/>
              <a:gdLst>
                <a:gd name="T0" fmla="*/ 1 w 370"/>
                <a:gd name="T1" fmla="*/ 16 h 440"/>
                <a:gd name="T2" fmla="*/ 0 w 370"/>
                <a:gd name="T3" fmla="*/ 13 h 440"/>
                <a:gd name="T4" fmla="*/ 0 w 370"/>
                <a:gd name="T5" fmla="*/ 11 h 440"/>
                <a:gd name="T6" fmla="*/ 1 w 370"/>
                <a:gd name="T7" fmla="*/ 10 h 440"/>
                <a:gd name="T8" fmla="*/ 3 w 370"/>
                <a:gd name="T9" fmla="*/ 9 h 440"/>
                <a:gd name="T10" fmla="*/ 5 w 370"/>
                <a:gd name="T11" fmla="*/ 7 h 440"/>
                <a:gd name="T12" fmla="*/ 7 w 370"/>
                <a:gd name="T13" fmla="*/ 6 h 440"/>
                <a:gd name="T14" fmla="*/ 9 w 370"/>
                <a:gd name="T15" fmla="*/ 5 h 440"/>
                <a:gd name="T16" fmla="*/ 8 w 370"/>
                <a:gd name="T17" fmla="*/ 4 h 440"/>
                <a:gd name="T18" fmla="*/ 7 w 370"/>
                <a:gd name="T19" fmla="*/ 3 h 440"/>
                <a:gd name="T20" fmla="*/ 5 w 370"/>
                <a:gd name="T21" fmla="*/ 1 h 440"/>
                <a:gd name="T22" fmla="*/ 7 w 370"/>
                <a:gd name="T23" fmla="*/ 0 h 440"/>
                <a:gd name="T24" fmla="*/ 9 w 370"/>
                <a:gd name="T25" fmla="*/ 2 h 440"/>
                <a:gd name="T26" fmla="*/ 11 w 370"/>
                <a:gd name="T27" fmla="*/ 5 h 440"/>
                <a:gd name="T28" fmla="*/ 13 w 370"/>
                <a:gd name="T29" fmla="*/ 7 h 440"/>
                <a:gd name="T30" fmla="*/ 14 w 370"/>
                <a:gd name="T31" fmla="*/ 10 h 440"/>
                <a:gd name="T32" fmla="*/ 12 w 370"/>
                <a:gd name="T33" fmla="*/ 10 h 440"/>
                <a:gd name="T34" fmla="*/ 11 w 370"/>
                <a:gd name="T35" fmla="*/ 9 h 440"/>
                <a:gd name="T36" fmla="*/ 10 w 370"/>
                <a:gd name="T37" fmla="*/ 8 h 440"/>
                <a:gd name="T38" fmla="*/ 9 w 370"/>
                <a:gd name="T39" fmla="*/ 7 h 440"/>
                <a:gd name="T40" fmla="*/ 6 w 370"/>
                <a:gd name="T41" fmla="*/ 8 h 440"/>
                <a:gd name="T42" fmla="*/ 8 w 370"/>
                <a:gd name="T43" fmla="*/ 9 h 440"/>
                <a:gd name="T44" fmla="*/ 9 w 370"/>
                <a:gd name="T45" fmla="*/ 10 h 440"/>
                <a:gd name="T46" fmla="*/ 7 w 370"/>
                <a:gd name="T47" fmla="*/ 11 h 440"/>
                <a:gd name="T48" fmla="*/ 6 w 370"/>
                <a:gd name="T49" fmla="*/ 10 h 440"/>
                <a:gd name="T50" fmla="*/ 5 w 370"/>
                <a:gd name="T51" fmla="*/ 10 h 440"/>
                <a:gd name="T52" fmla="*/ 3 w 370"/>
                <a:gd name="T53" fmla="*/ 11 h 440"/>
                <a:gd name="T54" fmla="*/ 2 w 370"/>
                <a:gd name="T55" fmla="*/ 13 h 440"/>
                <a:gd name="T56" fmla="*/ 2 w 370"/>
                <a:gd name="T57" fmla="*/ 15 h 440"/>
                <a:gd name="T58" fmla="*/ 1 w 370"/>
                <a:gd name="T59" fmla="*/ 16 h 440"/>
                <a:gd name="T60" fmla="*/ 1 w 370"/>
                <a:gd name="T61" fmla="*/ 16 h 44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70" h="440">
                  <a:moveTo>
                    <a:pt x="14" y="440"/>
                  </a:moveTo>
                  <a:lnTo>
                    <a:pt x="0" y="347"/>
                  </a:lnTo>
                  <a:lnTo>
                    <a:pt x="10" y="300"/>
                  </a:lnTo>
                  <a:lnTo>
                    <a:pt x="37" y="267"/>
                  </a:lnTo>
                  <a:lnTo>
                    <a:pt x="83" y="230"/>
                  </a:lnTo>
                  <a:lnTo>
                    <a:pt x="133" y="197"/>
                  </a:lnTo>
                  <a:lnTo>
                    <a:pt x="185" y="167"/>
                  </a:lnTo>
                  <a:lnTo>
                    <a:pt x="240" y="138"/>
                  </a:lnTo>
                  <a:lnTo>
                    <a:pt x="221" y="113"/>
                  </a:lnTo>
                  <a:lnTo>
                    <a:pt x="187" y="83"/>
                  </a:lnTo>
                  <a:lnTo>
                    <a:pt x="125" y="31"/>
                  </a:lnTo>
                  <a:lnTo>
                    <a:pt x="190" y="0"/>
                  </a:lnTo>
                  <a:lnTo>
                    <a:pt x="232" y="56"/>
                  </a:lnTo>
                  <a:lnTo>
                    <a:pt x="284" y="127"/>
                  </a:lnTo>
                  <a:lnTo>
                    <a:pt x="334" y="200"/>
                  </a:lnTo>
                  <a:lnTo>
                    <a:pt x="370" y="264"/>
                  </a:lnTo>
                  <a:lnTo>
                    <a:pt x="328" y="275"/>
                  </a:lnTo>
                  <a:lnTo>
                    <a:pt x="294" y="233"/>
                  </a:lnTo>
                  <a:lnTo>
                    <a:pt x="271" y="211"/>
                  </a:lnTo>
                  <a:lnTo>
                    <a:pt x="251" y="201"/>
                  </a:lnTo>
                  <a:lnTo>
                    <a:pt x="164" y="221"/>
                  </a:lnTo>
                  <a:lnTo>
                    <a:pt x="220" y="244"/>
                  </a:lnTo>
                  <a:lnTo>
                    <a:pt x="254" y="281"/>
                  </a:lnTo>
                  <a:lnTo>
                    <a:pt x="201" y="291"/>
                  </a:lnTo>
                  <a:lnTo>
                    <a:pt x="168" y="271"/>
                  </a:lnTo>
                  <a:lnTo>
                    <a:pt x="137" y="267"/>
                  </a:lnTo>
                  <a:lnTo>
                    <a:pt x="83" y="294"/>
                  </a:lnTo>
                  <a:lnTo>
                    <a:pt x="53" y="350"/>
                  </a:lnTo>
                  <a:lnTo>
                    <a:pt x="61" y="411"/>
                  </a:lnTo>
                  <a:lnTo>
                    <a:pt x="14" y="4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56" name="Freeform 284"/>
            <p:cNvSpPr>
              <a:spLocks/>
            </p:cNvSpPr>
            <p:nvPr/>
          </p:nvSpPr>
          <p:spPr bwMode="auto">
            <a:xfrm>
              <a:off x="4409" y="3558"/>
              <a:ext cx="455" cy="186"/>
            </a:xfrm>
            <a:custGeom>
              <a:avLst/>
              <a:gdLst>
                <a:gd name="T0" fmla="*/ 43 w 1363"/>
                <a:gd name="T1" fmla="*/ 6 h 560"/>
                <a:gd name="T2" fmla="*/ 37 w 1363"/>
                <a:gd name="T3" fmla="*/ 8 h 560"/>
                <a:gd name="T4" fmla="*/ 46 w 1363"/>
                <a:gd name="T5" fmla="*/ 18 h 560"/>
                <a:gd name="T6" fmla="*/ 51 w 1363"/>
                <a:gd name="T7" fmla="*/ 17 h 560"/>
                <a:gd name="T8" fmla="*/ 46 w 1363"/>
                <a:gd name="T9" fmla="*/ 19 h 560"/>
                <a:gd name="T10" fmla="*/ 41 w 1363"/>
                <a:gd name="T11" fmla="*/ 21 h 560"/>
                <a:gd name="T12" fmla="*/ 39 w 1363"/>
                <a:gd name="T13" fmla="*/ 15 h 560"/>
                <a:gd name="T14" fmla="*/ 33 w 1363"/>
                <a:gd name="T15" fmla="*/ 15 h 560"/>
                <a:gd name="T16" fmla="*/ 37 w 1363"/>
                <a:gd name="T17" fmla="*/ 12 h 560"/>
                <a:gd name="T18" fmla="*/ 35 w 1363"/>
                <a:gd name="T19" fmla="*/ 10 h 560"/>
                <a:gd name="T20" fmla="*/ 29 w 1363"/>
                <a:gd name="T21" fmla="*/ 13 h 560"/>
                <a:gd name="T22" fmla="*/ 24 w 1363"/>
                <a:gd name="T23" fmla="*/ 15 h 560"/>
                <a:gd name="T24" fmla="*/ 20 w 1363"/>
                <a:gd name="T25" fmla="*/ 15 h 560"/>
                <a:gd name="T26" fmla="*/ 3 w 1363"/>
                <a:gd name="T27" fmla="*/ 17 h 560"/>
                <a:gd name="T28" fmla="*/ 4 w 1363"/>
                <a:gd name="T29" fmla="*/ 14 h 560"/>
                <a:gd name="T30" fmla="*/ 0 w 1363"/>
                <a:gd name="T31" fmla="*/ 13 h 560"/>
                <a:gd name="T32" fmla="*/ 2 w 1363"/>
                <a:gd name="T33" fmla="*/ 10 h 560"/>
                <a:gd name="T34" fmla="*/ 4 w 1363"/>
                <a:gd name="T35" fmla="*/ 7 h 560"/>
                <a:gd name="T36" fmla="*/ 3 w 1363"/>
                <a:gd name="T37" fmla="*/ 6 h 560"/>
                <a:gd name="T38" fmla="*/ 20 w 1363"/>
                <a:gd name="T39" fmla="*/ 0 h 560"/>
                <a:gd name="T40" fmla="*/ 15 w 1363"/>
                <a:gd name="T41" fmla="*/ 3 h 560"/>
                <a:gd name="T42" fmla="*/ 11 w 1363"/>
                <a:gd name="T43" fmla="*/ 9 h 560"/>
                <a:gd name="T44" fmla="*/ 8 w 1363"/>
                <a:gd name="T45" fmla="*/ 13 h 560"/>
                <a:gd name="T46" fmla="*/ 9 w 1363"/>
                <a:gd name="T47" fmla="*/ 14 h 560"/>
                <a:gd name="T48" fmla="*/ 10 w 1363"/>
                <a:gd name="T49" fmla="*/ 13 h 560"/>
                <a:gd name="T50" fmla="*/ 12 w 1363"/>
                <a:gd name="T51" fmla="*/ 11 h 560"/>
                <a:gd name="T52" fmla="*/ 13 w 1363"/>
                <a:gd name="T53" fmla="*/ 13 h 560"/>
                <a:gd name="T54" fmla="*/ 14 w 1363"/>
                <a:gd name="T55" fmla="*/ 11 h 560"/>
                <a:gd name="T56" fmla="*/ 15 w 1363"/>
                <a:gd name="T57" fmla="*/ 12 h 560"/>
                <a:gd name="T58" fmla="*/ 17 w 1363"/>
                <a:gd name="T59" fmla="*/ 9 h 560"/>
                <a:gd name="T60" fmla="*/ 18 w 1363"/>
                <a:gd name="T61" fmla="*/ 11 h 560"/>
                <a:gd name="T62" fmla="*/ 20 w 1363"/>
                <a:gd name="T63" fmla="*/ 9 h 560"/>
                <a:gd name="T64" fmla="*/ 21 w 1363"/>
                <a:gd name="T65" fmla="*/ 11 h 560"/>
                <a:gd name="T66" fmla="*/ 22 w 1363"/>
                <a:gd name="T67" fmla="*/ 8 h 560"/>
                <a:gd name="T68" fmla="*/ 24 w 1363"/>
                <a:gd name="T69" fmla="*/ 10 h 560"/>
                <a:gd name="T70" fmla="*/ 25 w 1363"/>
                <a:gd name="T71" fmla="*/ 10 h 560"/>
                <a:gd name="T72" fmla="*/ 26 w 1363"/>
                <a:gd name="T73" fmla="*/ 7 h 560"/>
                <a:gd name="T74" fmla="*/ 28 w 1363"/>
                <a:gd name="T75" fmla="*/ 9 h 560"/>
                <a:gd name="T76" fmla="*/ 29 w 1363"/>
                <a:gd name="T77" fmla="*/ 7 h 560"/>
                <a:gd name="T78" fmla="*/ 31 w 1363"/>
                <a:gd name="T79" fmla="*/ 6 h 560"/>
                <a:gd name="T80" fmla="*/ 33 w 1363"/>
                <a:gd name="T81" fmla="*/ 7 h 560"/>
                <a:gd name="T82" fmla="*/ 33 w 1363"/>
                <a:gd name="T83" fmla="*/ 6 h 560"/>
                <a:gd name="T84" fmla="*/ 35 w 1363"/>
                <a:gd name="T85" fmla="*/ 6 h 560"/>
                <a:gd name="T86" fmla="*/ 36 w 1363"/>
                <a:gd name="T87" fmla="*/ 6 h 560"/>
                <a:gd name="T88" fmla="*/ 37 w 1363"/>
                <a:gd name="T89" fmla="*/ 4 h 560"/>
                <a:gd name="T90" fmla="*/ 39 w 1363"/>
                <a:gd name="T91" fmla="*/ 5 h 560"/>
                <a:gd name="T92" fmla="*/ 40 w 1363"/>
                <a:gd name="T93" fmla="*/ 4 h 560"/>
                <a:gd name="T94" fmla="*/ 42 w 1363"/>
                <a:gd name="T95" fmla="*/ 4 h 5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363" h="560">
                  <a:moveTo>
                    <a:pt x="1133" y="103"/>
                  </a:moveTo>
                  <a:lnTo>
                    <a:pt x="1158" y="167"/>
                  </a:lnTo>
                  <a:lnTo>
                    <a:pt x="1082" y="199"/>
                  </a:lnTo>
                  <a:lnTo>
                    <a:pt x="1008" y="229"/>
                  </a:lnTo>
                  <a:lnTo>
                    <a:pt x="1135" y="533"/>
                  </a:lnTo>
                  <a:lnTo>
                    <a:pt x="1249" y="496"/>
                  </a:lnTo>
                  <a:lnTo>
                    <a:pt x="1306" y="476"/>
                  </a:lnTo>
                  <a:lnTo>
                    <a:pt x="1363" y="467"/>
                  </a:lnTo>
                  <a:lnTo>
                    <a:pt x="1357" y="488"/>
                  </a:lnTo>
                  <a:lnTo>
                    <a:pt x="1233" y="530"/>
                  </a:lnTo>
                  <a:lnTo>
                    <a:pt x="1169" y="551"/>
                  </a:lnTo>
                  <a:lnTo>
                    <a:pt x="1111" y="560"/>
                  </a:lnTo>
                  <a:lnTo>
                    <a:pt x="1069" y="454"/>
                  </a:lnTo>
                  <a:lnTo>
                    <a:pt x="1043" y="404"/>
                  </a:lnTo>
                  <a:lnTo>
                    <a:pt x="1008" y="359"/>
                  </a:lnTo>
                  <a:lnTo>
                    <a:pt x="886" y="413"/>
                  </a:lnTo>
                  <a:lnTo>
                    <a:pt x="869" y="393"/>
                  </a:lnTo>
                  <a:lnTo>
                    <a:pt x="989" y="329"/>
                  </a:lnTo>
                  <a:lnTo>
                    <a:pt x="975" y="299"/>
                  </a:lnTo>
                  <a:lnTo>
                    <a:pt x="952" y="270"/>
                  </a:lnTo>
                  <a:lnTo>
                    <a:pt x="832" y="326"/>
                  </a:lnTo>
                  <a:lnTo>
                    <a:pt x="774" y="361"/>
                  </a:lnTo>
                  <a:lnTo>
                    <a:pt x="715" y="394"/>
                  </a:lnTo>
                  <a:lnTo>
                    <a:pt x="656" y="417"/>
                  </a:lnTo>
                  <a:lnTo>
                    <a:pt x="595" y="426"/>
                  </a:lnTo>
                  <a:lnTo>
                    <a:pt x="531" y="413"/>
                  </a:lnTo>
                  <a:lnTo>
                    <a:pt x="464" y="371"/>
                  </a:lnTo>
                  <a:lnTo>
                    <a:pt x="84" y="468"/>
                  </a:lnTo>
                  <a:lnTo>
                    <a:pt x="81" y="427"/>
                  </a:lnTo>
                  <a:lnTo>
                    <a:pt x="101" y="381"/>
                  </a:lnTo>
                  <a:lnTo>
                    <a:pt x="7" y="406"/>
                  </a:lnTo>
                  <a:lnTo>
                    <a:pt x="0" y="341"/>
                  </a:lnTo>
                  <a:lnTo>
                    <a:pt x="21" y="304"/>
                  </a:lnTo>
                  <a:lnTo>
                    <a:pt x="50" y="266"/>
                  </a:lnTo>
                  <a:lnTo>
                    <a:pt x="81" y="229"/>
                  </a:lnTo>
                  <a:lnTo>
                    <a:pt x="113" y="196"/>
                  </a:lnTo>
                  <a:lnTo>
                    <a:pt x="154" y="153"/>
                  </a:lnTo>
                  <a:lnTo>
                    <a:pt x="74" y="153"/>
                  </a:lnTo>
                  <a:lnTo>
                    <a:pt x="74" y="86"/>
                  </a:lnTo>
                  <a:lnTo>
                    <a:pt x="542" y="0"/>
                  </a:lnTo>
                  <a:lnTo>
                    <a:pt x="527" y="46"/>
                  </a:lnTo>
                  <a:lnTo>
                    <a:pt x="410" y="92"/>
                  </a:lnTo>
                  <a:lnTo>
                    <a:pt x="321" y="180"/>
                  </a:lnTo>
                  <a:lnTo>
                    <a:pt x="284" y="233"/>
                  </a:lnTo>
                  <a:lnTo>
                    <a:pt x="247" y="287"/>
                  </a:lnTo>
                  <a:lnTo>
                    <a:pt x="211" y="340"/>
                  </a:lnTo>
                  <a:lnTo>
                    <a:pt x="174" y="390"/>
                  </a:lnTo>
                  <a:lnTo>
                    <a:pt x="241" y="374"/>
                  </a:lnTo>
                  <a:lnTo>
                    <a:pt x="247" y="324"/>
                  </a:lnTo>
                  <a:lnTo>
                    <a:pt x="281" y="359"/>
                  </a:lnTo>
                  <a:lnTo>
                    <a:pt x="314" y="356"/>
                  </a:lnTo>
                  <a:lnTo>
                    <a:pt x="318" y="286"/>
                  </a:lnTo>
                  <a:lnTo>
                    <a:pt x="337" y="306"/>
                  </a:lnTo>
                  <a:lnTo>
                    <a:pt x="342" y="340"/>
                  </a:lnTo>
                  <a:lnTo>
                    <a:pt x="382" y="333"/>
                  </a:lnTo>
                  <a:lnTo>
                    <a:pt x="384" y="297"/>
                  </a:lnTo>
                  <a:lnTo>
                    <a:pt x="404" y="300"/>
                  </a:lnTo>
                  <a:lnTo>
                    <a:pt x="407" y="324"/>
                  </a:lnTo>
                  <a:lnTo>
                    <a:pt x="458" y="313"/>
                  </a:lnTo>
                  <a:lnTo>
                    <a:pt x="454" y="249"/>
                  </a:lnTo>
                  <a:lnTo>
                    <a:pt x="472" y="269"/>
                  </a:lnTo>
                  <a:lnTo>
                    <a:pt x="479" y="304"/>
                  </a:lnTo>
                  <a:lnTo>
                    <a:pt x="521" y="303"/>
                  </a:lnTo>
                  <a:lnTo>
                    <a:pt x="529" y="251"/>
                  </a:lnTo>
                  <a:lnTo>
                    <a:pt x="549" y="263"/>
                  </a:lnTo>
                  <a:lnTo>
                    <a:pt x="555" y="287"/>
                  </a:lnTo>
                  <a:lnTo>
                    <a:pt x="582" y="283"/>
                  </a:lnTo>
                  <a:lnTo>
                    <a:pt x="588" y="219"/>
                  </a:lnTo>
                  <a:lnTo>
                    <a:pt x="619" y="276"/>
                  </a:lnTo>
                  <a:lnTo>
                    <a:pt x="644" y="261"/>
                  </a:lnTo>
                  <a:lnTo>
                    <a:pt x="651" y="229"/>
                  </a:lnTo>
                  <a:lnTo>
                    <a:pt x="672" y="259"/>
                  </a:lnTo>
                  <a:lnTo>
                    <a:pt x="716" y="246"/>
                  </a:lnTo>
                  <a:lnTo>
                    <a:pt x="709" y="179"/>
                  </a:lnTo>
                  <a:lnTo>
                    <a:pt x="738" y="199"/>
                  </a:lnTo>
                  <a:lnTo>
                    <a:pt x="751" y="236"/>
                  </a:lnTo>
                  <a:lnTo>
                    <a:pt x="778" y="227"/>
                  </a:lnTo>
                  <a:lnTo>
                    <a:pt x="778" y="194"/>
                  </a:lnTo>
                  <a:lnTo>
                    <a:pt x="821" y="213"/>
                  </a:lnTo>
                  <a:lnTo>
                    <a:pt x="836" y="176"/>
                  </a:lnTo>
                  <a:lnTo>
                    <a:pt x="855" y="203"/>
                  </a:lnTo>
                  <a:lnTo>
                    <a:pt x="885" y="184"/>
                  </a:lnTo>
                  <a:lnTo>
                    <a:pt x="881" y="142"/>
                  </a:lnTo>
                  <a:lnTo>
                    <a:pt x="902" y="152"/>
                  </a:lnTo>
                  <a:lnTo>
                    <a:pt x="905" y="173"/>
                  </a:lnTo>
                  <a:lnTo>
                    <a:pt x="935" y="176"/>
                  </a:lnTo>
                  <a:lnTo>
                    <a:pt x="949" y="143"/>
                  </a:lnTo>
                  <a:lnTo>
                    <a:pt x="969" y="159"/>
                  </a:lnTo>
                  <a:lnTo>
                    <a:pt x="996" y="153"/>
                  </a:lnTo>
                  <a:lnTo>
                    <a:pt x="1006" y="100"/>
                  </a:lnTo>
                  <a:lnTo>
                    <a:pt x="1033" y="130"/>
                  </a:lnTo>
                  <a:lnTo>
                    <a:pt x="1052" y="137"/>
                  </a:lnTo>
                  <a:lnTo>
                    <a:pt x="1066" y="123"/>
                  </a:lnTo>
                  <a:lnTo>
                    <a:pt x="1065" y="100"/>
                  </a:lnTo>
                  <a:lnTo>
                    <a:pt x="1096" y="104"/>
                  </a:lnTo>
                  <a:lnTo>
                    <a:pt x="1133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57" name="Freeform 285"/>
            <p:cNvSpPr>
              <a:spLocks/>
            </p:cNvSpPr>
            <p:nvPr/>
          </p:nvSpPr>
          <p:spPr bwMode="auto">
            <a:xfrm>
              <a:off x="4780" y="3433"/>
              <a:ext cx="414" cy="199"/>
            </a:xfrm>
            <a:custGeom>
              <a:avLst/>
              <a:gdLst>
                <a:gd name="T0" fmla="*/ 1 w 1242"/>
                <a:gd name="T1" fmla="*/ 18 h 596"/>
                <a:gd name="T2" fmla="*/ 1 w 1242"/>
                <a:gd name="T3" fmla="*/ 17 h 596"/>
                <a:gd name="T4" fmla="*/ 3 w 1242"/>
                <a:gd name="T5" fmla="*/ 17 h 596"/>
                <a:gd name="T6" fmla="*/ 4 w 1242"/>
                <a:gd name="T7" fmla="*/ 17 h 596"/>
                <a:gd name="T8" fmla="*/ 5 w 1242"/>
                <a:gd name="T9" fmla="*/ 16 h 596"/>
                <a:gd name="T10" fmla="*/ 6 w 1242"/>
                <a:gd name="T11" fmla="*/ 16 h 596"/>
                <a:gd name="T12" fmla="*/ 8 w 1242"/>
                <a:gd name="T13" fmla="*/ 15 h 596"/>
                <a:gd name="T14" fmla="*/ 10 w 1242"/>
                <a:gd name="T15" fmla="*/ 15 h 596"/>
                <a:gd name="T16" fmla="*/ 11 w 1242"/>
                <a:gd name="T17" fmla="*/ 14 h 596"/>
                <a:gd name="T18" fmla="*/ 11 w 1242"/>
                <a:gd name="T19" fmla="*/ 13 h 596"/>
                <a:gd name="T20" fmla="*/ 6 w 1242"/>
                <a:gd name="T21" fmla="*/ 10 h 596"/>
                <a:gd name="T22" fmla="*/ 6 w 1242"/>
                <a:gd name="T23" fmla="*/ 9 h 596"/>
                <a:gd name="T24" fmla="*/ 10 w 1242"/>
                <a:gd name="T25" fmla="*/ 10 h 596"/>
                <a:gd name="T26" fmla="*/ 15 w 1242"/>
                <a:gd name="T27" fmla="*/ 12 h 596"/>
                <a:gd name="T28" fmla="*/ 19 w 1242"/>
                <a:gd name="T29" fmla="*/ 14 h 596"/>
                <a:gd name="T30" fmla="*/ 10 w 1242"/>
                <a:gd name="T31" fmla="*/ 7 h 596"/>
                <a:gd name="T32" fmla="*/ 18 w 1242"/>
                <a:gd name="T33" fmla="*/ 11 h 596"/>
                <a:gd name="T34" fmla="*/ 20 w 1242"/>
                <a:gd name="T35" fmla="*/ 10 h 596"/>
                <a:gd name="T36" fmla="*/ 22 w 1242"/>
                <a:gd name="T37" fmla="*/ 11 h 596"/>
                <a:gd name="T38" fmla="*/ 23 w 1242"/>
                <a:gd name="T39" fmla="*/ 10 h 596"/>
                <a:gd name="T40" fmla="*/ 25 w 1242"/>
                <a:gd name="T41" fmla="*/ 8 h 596"/>
                <a:gd name="T42" fmla="*/ 27 w 1242"/>
                <a:gd name="T43" fmla="*/ 9 h 596"/>
                <a:gd name="T44" fmla="*/ 28 w 1242"/>
                <a:gd name="T45" fmla="*/ 9 h 596"/>
                <a:gd name="T46" fmla="*/ 29 w 1242"/>
                <a:gd name="T47" fmla="*/ 7 h 596"/>
                <a:gd name="T48" fmla="*/ 31 w 1242"/>
                <a:gd name="T49" fmla="*/ 7 h 596"/>
                <a:gd name="T50" fmla="*/ 32 w 1242"/>
                <a:gd name="T51" fmla="*/ 7 h 596"/>
                <a:gd name="T52" fmla="*/ 34 w 1242"/>
                <a:gd name="T53" fmla="*/ 5 h 596"/>
                <a:gd name="T54" fmla="*/ 36 w 1242"/>
                <a:gd name="T55" fmla="*/ 6 h 596"/>
                <a:gd name="T56" fmla="*/ 37 w 1242"/>
                <a:gd name="T57" fmla="*/ 5 h 596"/>
                <a:gd name="T58" fmla="*/ 38 w 1242"/>
                <a:gd name="T59" fmla="*/ 3 h 596"/>
                <a:gd name="T60" fmla="*/ 40 w 1242"/>
                <a:gd name="T61" fmla="*/ 4 h 596"/>
                <a:gd name="T62" fmla="*/ 41 w 1242"/>
                <a:gd name="T63" fmla="*/ 3 h 596"/>
                <a:gd name="T64" fmla="*/ 41 w 1242"/>
                <a:gd name="T65" fmla="*/ 2 h 596"/>
                <a:gd name="T66" fmla="*/ 42 w 1242"/>
                <a:gd name="T67" fmla="*/ 0 h 596"/>
                <a:gd name="T68" fmla="*/ 45 w 1242"/>
                <a:gd name="T69" fmla="*/ 3 h 596"/>
                <a:gd name="T70" fmla="*/ 36 w 1242"/>
                <a:gd name="T71" fmla="*/ 10 h 596"/>
                <a:gd name="T72" fmla="*/ 39 w 1242"/>
                <a:gd name="T73" fmla="*/ 17 h 596"/>
                <a:gd name="T74" fmla="*/ 36 w 1242"/>
                <a:gd name="T75" fmla="*/ 16 h 596"/>
                <a:gd name="T76" fmla="*/ 34 w 1242"/>
                <a:gd name="T77" fmla="*/ 13 h 596"/>
                <a:gd name="T78" fmla="*/ 32 w 1242"/>
                <a:gd name="T79" fmla="*/ 12 h 596"/>
                <a:gd name="T80" fmla="*/ 23 w 1242"/>
                <a:gd name="T81" fmla="*/ 15 h 596"/>
                <a:gd name="T82" fmla="*/ 25 w 1242"/>
                <a:gd name="T83" fmla="*/ 16 h 596"/>
                <a:gd name="T84" fmla="*/ 24 w 1242"/>
                <a:gd name="T85" fmla="*/ 18 h 596"/>
                <a:gd name="T86" fmla="*/ 18 w 1242"/>
                <a:gd name="T87" fmla="*/ 16 h 596"/>
                <a:gd name="T88" fmla="*/ 16 w 1242"/>
                <a:gd name="T89" fmla="*/ 19 h 596"/>
                <a:gd name="T90" fmla="*/ 13 w 1242"/>
                <a:gd name="T91" fmla="*/ 18 h 596"/>
                <a:gd name="T92" fmla="*/ 4 w 1242"/>
                <a:gd name="T93" fmla="*/ 19 h 596"/>
                <a:gd name="T94" fmla="*/ 1 w 1242"/>
                <a:gd name="T95" fmla="*/ 20 h 5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242" h="596">
                  <a:moveTo>
                    <a:pt x="35" y="546"/>
                  </a:moveTo>
                  <a:lnTo>
                    <a:pt x="17" y="496"/>
                  </a:lnTo>
                  <a:lnTo>
                    <a:pt x="0" y="443"/>
                  </a:lnTo>
                  <a:lnTo>
                    <a:pt x="23" y="453"/>
                  </a:lnTo>
                  <a:lnTo>
                    <a:pt x="39" y="471"/>
                  </a:lnTo>
                  <a:lnTo>
                    <a:pt x="73" y="457"/>
                  </a:lnTo>
                  <a:lnTo>
                    <a:pt x="73" y="436"/>
                  </a:lnTo>
                  <a:lnTo>
                    <a:pt x="113" y="454"/>
                  </a:lnTo>
                  <a:lnTo>
                    <a:pt x="135" y="443"/>
                  </a:lnTo>
                  <a:lnTo>
                    <a:pt x="127" y="420"/>
                  </a:lnTo>
                  <a:lnTo>
                    <a:pt x="146" y="404"/>
                  </a:lnTo>
                  <a:lnTo>
                    <a:pt x="172" y="427"/>
                  </a:lnTo>
                  <a:lnTo>
                    <a:pt x="200" y="413"/>
                  </a:lnTo>
                  <a:lnTo>
                    <a:pt x="215" y="393"/>
                  </a:lnTo>
                  <a:lnTo>
                    <a:pt x="233" y="410"/>
                  </a:lnTo>
                  <a:lnTo>
                    <a:pt x="262" y="400"/>
                  </a:lnTo>
                  <a:lnTo>
                    <a:pt x="266" y="361"/>
                  </a:lnTo>
                  <a:lnTo>
                    <a:pt x="299" y="383"/>
                  </a:lnTo>
                  <a:lnTo>
                    <a:pt x="340" y="366"/>
                  </a:lnTo>
                  <a:lnTo>
                    <a:pt x="303" y="337"/>
                  </a:lnTo>
                  <a:lnTo>
                    <a:pt x="229" y="300"/>
                  </a:lnTo>
                  <a:lnTo>
                    <a:pt x="152" y="266"/>
                  </a:lnTo>
                  <a:lnTo>
                    <a:pt x="100" y="246"/>
                  </a:lnTo>
                  <a:lnTo>
                    <a:pt x="150" y="236"/>
                  </a:lnTo>
                  <a:lnTo>
                    <a:pt x="200" y="223"/>
                  </a:lnTo>
                  <a:lnTo>
                    <a:pt x="277" y="261"/>
                  </a:lnTo>
                  <a:lnTo>
                    <a:pt x="333" y="293"/>
                  </a:lnTo>
                  <a:lnTo>
                    <a:pt x="393" y="326"/>
                  </a:lnTo>
                  <a:lnTo>
                    <a:pt x="452" y="357"/>
                  </a:lnTo>
                  <a:lnTo>
                    <a:pt x="500" y="381"/>
                  </a:lnTo>
                  <a:lnTo>
                    <a:pt x="546" y="394"/>
                  </a:lnTo>
                  <a:lnTo>
                    <a:pt x="266" y="199"/>
                  </a:lnTo>
                  <a:lnTo>
                    <a:pt x="310" y="184"/>
                  </a:lnTo>
                  <a:lnTo>
                    <a:pt x="487" y="304"/>
                  </a:lnTo>
                  <a:lnTo>
                    <a:pt x="534" y="300"/>
                  </a:lnTo>
                  <a:lnTo>
                    <a:pt x="533" y="269"/>
                  </a:lnTo>
                  <a:lnTo>
                    <a:pt x="560" y="283"/>
                  </a:lnTo>
                  <a:lnTo>
                    <a:pt x="600" y="287"/>
                  </a:lnTo>
                  <a:lnTo>
                    <a:pt x="600" y="237"/>
                  </a:lnTo>
                  <a:lnTo>
                    <a:pt x="629" y="269"/>
                  </a:lnTo>
                  <a:lnTo>
                    <a:pt x="661" y="264"/>
                  </a:lnTo>
                  <a:lnTo>
                    <a:pt x="667" y="221"/>
                  </a:lnTo>
                  <a:lnTo>
                    <a:pt x="696" y="254"/>
                  </a:lnTo>
                  <a:lnTo>
                    <a:pt x="720" y="244"/>
                  </a:lnTo>
                  <a:lnTo>
                    <a:pt x="717" y="184"/>
                  </a:lnTo>
                  <a:lnTo>
                    <a:pt x="757" y="231"/>
                  </a:lnTo>
                  <a:lnTo>
                    <a:pt x="781" y="221"/>
                  </a:lnTo>
                  <a:lnTo>
                    <a:pt x="786" y="184"/>
                  </a:lnTo>
                  <a:lnTo>
                    <a:pt x="811" y="206"/>
                  </a:lnTo>
                  <a:lnTo>
                    <a:pt x="850" y="190"/>
                  </a:lnTo>
                  <a:lnTo>
                    <a:pt x="840" y="139"/>
                  </a:lnTo>
                  <a:lnTo>
                    <a:pt x="874" y="184"/>
                  </a:lnTo>
                  <a:lnTo>
                    <a:pt x="907" y="172"/>
                  </a:lnTo>
                  <a:lnTo>
                    <a:pt x="913" y="137"/>
                  </a:lnTo>
                  <a:lnTo>
                    <a:pt x="940" y="159"/>
                  </a:lnTo>
                  <a:lnTo>
                    <a:pt x="961" y="154"/>
                  </a:lnTo>
                  <a:lnTo>
                    <a:pt x="951" y="96"/>
                  </a:lnTo>
                  <a:lnTo>
                    <a:pt x="988" y="137"/>
                  </a:lnTo>
                  <a:lnTo>
                    <a:pt x="1013" y="132"/>
                  </a:lnTo>
                  <a:lnTo>
                    <a:pt x="1017" y="94"/>
                  </a:lnTo>
                  <a:lnTo>
                    <a:pt x="1050" y="120"/>
                  </a:lnTo>
                  <a:lnTo>
                    <a:pt x="1067" y="102"/>
                  </a:lnTo>
                  <a:lnTo>
                    <a:pt x="1054" y="59"/>
                  </a:lnTo>
                  <a:lnTo>
                    <a:pt x="1104" y="94"/>
                  </a:lnTo>
                  <a:lnTo>
                    <a:pt x="1115" y="86"/>
                  </a:lnTo>
                  <a:lnTo>
                    <a:pt x="1117" y="57"/>
                  </a:lnTo>
                  <a:lnTo>
                    <a:pt x="1153" y="73"/>
                  </a:lnTo>
                  <a:lnTo>
                    <a:pt x="1135" y="10"/>
                  </a:lnTo>
                  <a:lnTo>
                    <a:pt x="1170" y="0"/>
                  </a:lnTo>
                  <a:lnTo>
                    <a:pt x="1214" y="74"/>
                  </a:lnTo>
                  <a:lnTo>
                    <a:pt x="1242" y="160"/>
                  </a:lnTo>
                  <a:lnTo>
                    <a:pt x="960" y="264"/>
                  </a:lnTo>
                  <a:lnTo>
                    <a:pt x="1010" y="360"/>
                  </a:lnTo>
                  <a:lnTo>
                    <a:pt x="1050" y="464"/>
                  </a:lnTo>
                  <a:lnTo>
                    <a:pt x="988" y="480"/>
                  </a:lnTo>
                  <a:lnTo>
                    <a:pt x="961" y="421"/>
                  </a:lnTo>
                  <a:lnTo>
                    <a:pt x="940" y="390"/>
                  </a:lnTo>
                  <a:lnTo>
                    <a:pt x="916" y="360"/>
                  </a:lnTo>
                  <a:lnTo>
                    <a:pt x="888" y="336"/>
                  </a:lnTo>
                  <a:lnTo>
                    <a:pt x="856" y="319"/>
                  </a:lnTo>
                  <a:lnTo>
                    <a:pt x="780" y="320"/>
                  </a:lnTo>
                  <a:lnTo>
                    <a:pt x="610" y="394"/>
                  </a:lnTo>
                  <a:lnTo>
                    <a:pt x="643" y="417"/>
                  </a:lnTo>
                  <a:lnTo>
                    <a:pt x="683" y="443"/>
                  </a:lnTo>
                  <a:lnTo>
                    <a:pt x="731" y="501"/>
                  </a:lnTo>
                  <a:lnTo>
                    <a:pt x="649" y="496"/>
                  </a:lnTo>
                  <a:lnTo>
                    <a:pt x="561" y="460"/>
                  </a:lnTo>
                  <a:lnTo>
                    <a:pt x="474" y="431"/>
                  </a:lnTo>
                  <a:lnTo>
                    <a:pt x="392" y="443"/>
                  </a:lnTo>
                  <a:lnTo>
                    <a:pt x="437" y="516"/>
                  </a:lnTo>
                  <a:lnTo>
                    <a:pt x="467" y="596"/>
                  </a:lnTo>
                  <a:lnTo>
                    <a:pt x="360" y="474"/>
                  </a:lnTo>
                  <a:lnTo>
                    <a:pt x="197" y="486"/>
                  </a:lnTo>
                  <a:lnTo>
                    <a:pt x="116" y="513"/>
                  </a:lnTo>
                  <a:lnTo>
                    <a:pt x="35" y="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58" name="Freeform 286"/>
            <p:cNvSpPr>
              <a:spLocks/>
            </p:cNvSpPr>
            <p:nvPr/>
          </p:nvSpPr>
          <p:spPr bwMode="auto">
            <a:xfrm>
              <a:off x="4581" y="3447"/>
              <a:ext cx="270" cy="142"/>
            </a:xfrm>
            <a:custGeom>
              <a:avLst/>
              <a:gdLst>
                <a:gd name="T0" fmla="*/ 4 w 812"/>
                <a:gd name="T1" fmla="*/ 16 h 425"/>
                <a:gd name="T2" fmla="*/ 5 w 812"/>
                <a:gd name="T3" fmla="*/ 13 h 425"/>
                <a:gd name="T4" fmla="*/ 0 w 812"/>
                <a:gd name="T5" fmla="*/ 14 h 425"/>
                <a:gd name="T6" fmla="*/ 1 w 812"/>
                <a:gd name="T7" fmla="*/ 12 h 425"/>
                <a:gd name="T8" fmla="*/ 24 w 812"/>
                <a:gd name="T9" fmla="*/ 6 h 425"/>
                <a:gd name="T10" fmla="*/ 23 w 812"/>
                <a:gd name="T11" fmla="*/ 5 h 425"/>
                <a:gd name="T12" fmla="*/ 21 w 812"/>
                <a:gd name="T13" fmla="*/ 5 h 425"/>
                <a:gd name="T14" fmla="*/ 19 w 812"/>
                <a:gd name="T15" fmla="*/ 5 h 425"/>
                <a:gd name="T16" fmla="*/ 4 w 812"/>
                <a:gd name="T17" fmla="*/ 9 h 425"/>
                <a:gd name="T18" fmla="*/ 5 w 812"/>
                <a:gd name="T19" fmla="*/ 6 h 425"/>
                <a:gd name="T20" fmla="*/ 9 w 812"/>
                <a:gd name="T21" fmla="*/ 5 h 425"/>
                <a:gd name="T22" fmla="*/ 12 w 812"/>
                <a:gd name="T23" fmla="*/ 4 h 425"/>
                <a:gd name="T24" fmla="*/ 14 w 812"/>
                <a:gd name="T25" fmla="*/ 2 h 425"/>
                <a:gd name="T26" fmla="*/ 15 w 812"/>
                <a:gd name="T27" fmla="*/ 1 h 425"/>
                <a:gd name="T28" fmla="*/ 17 w 812"/>
                <a:gd name="T29" fmla="*/ 0 h 425"/>
                <a:gd name="T30" fmla="*/ 30 w 812"/>
                <a:gd name="T31" fmla="*/ 7 h 425"/>
                <a:gd name="T32" fmla="*/ 24 w 812"/>
                <a:gd name="T33" fmla="*/ 9 h 425"/>
                <a:gd name="T34" fmla="*/ 20 w 812"/>
                <a:gd name="T35" fmla="*/ 10 h 425"/>
                <a:gd name="T36" fmla="*/ 18 w 812"/>
                <a:gd name="T37" fmla="*/ 11 h 425"/>
                <a:gd name="T38" fmla="*/ 16 w 812"/>
                <a:gd name="T39" fmla="*/ 12 h 425"/>
                <a:gd name="T40" fmla="*/ 12 w 812"/>
                <a:gd name="T41" fmla="*/ 14 h 425"/>
                <a:gd name="T42" fmla="*/ 9 w 812"/>
                <a:gd name="T43" fmla="*/ 15 h 425"/>
                <a:gd name="T44" fmla="*/ 6 w 812"/>
                <a:gd name="T45" fmla="*/ 16 h 425"/>
                <a:gd name="T46" fmla="*/ 4 w 812"/>
                <a:gd name="T47" fmla="*/ 16 h 425"/>
                <a:gd name="T48" fmla="*/ 4 w 812"/>
                <a:gd name="T49" fmla="*/ 16 h 4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12" h="425">
                  <a:moveTo>
                    <a:pt x="105" y="425"/>
                  </a:moveTo>
                  <a:lnTo>
                    <a:pt x="127" y="358"/>
                  </a:lnTo>
                  <a:lnTo>
                    <a:pt x="0" y="378"/>
                  </a:lnTo>
                  <a:lnTo>
                    <a:pt x="21" y="334"/>
                  </a:lnTo>
                  <a:lnTo>
                    <a:pt x="644" y="164"/>
                  </a:lnTo>
                  <a:lnTo>
                    <a:pt x="615" y="145"/>
                  </a:lnTo>
                  <a:lnTo>
                    <a:pt x="579" y="132"/>
                  </a:lnTo>
                  <a:lnTo>
                    <a:pt x="509" y="128"/>
                  </a:lnTo>
                  <a:lnTo>
                    <a:pt x="95" y="229"/>
                  </a:lnTo>
                  <a:lnTo>
                    <a:pt x="148" y="155"/>
                  </a:lnTo>
                  <a:lnTo>
                    <a:pt x="240" y="138"/>
                  </a:lnTo>
                  <a:lnTo>
                    <a:pt x="315" y="101"/>
                  </a:lnTo>
                  <a:lnTo>
                    <a:pt x="384" y="52"/>
                  </a:lnTo>
                  <a:lnTo>
                    <a:pt x="419" y="27"/>
                  </a:lnTo>
                  <a:lnTo>
                    <a:pt x="457" y="0"/>
                  </a:lnTo>
                  <a:lnTo>
                    <a:pt x="812" y="189"/>
                  </a:lnTo>
                  <a:lnTo>
                    <a:pt x="654" y="241"/>
                  </a:lnTo>
                  <a:lnTo>
                    <a:pt x="549" y="282"/>
                  </a:lnTo>
                  <a:lnTo>
                    <a:pt x="495" y="305"/>
                  </a:lnTo>
                  <a:lnTo>
                    <a:pt x="441" y="327"/>
                  </a:lnTo>
                  <a:lnTo>
                    <a:pt x="334" y="369"/>
                  </a:lnTo>
                  <a:lnTo>
                    <a:pt x="238" y="404"/>
                  </a:lnTo>
                  <a:lnTo>
                    <a:pt x="158" y="424"/>
                  </a:lnTo>
                  <a:lnTo>
                    <a:pt x="105" y="4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59" name="Freeform 287"/>
            <p:cNvSpPr>
              <a:spLocks/>
            </p:cNvSpPr>
            <p:nvPr/>
          </p:nvSpPr>
          <p:spPr bwMode="auto">
            <a:xfrm>
              <a:off x="4344" y="3160"/>
              <a:ext cx="630" cy="425"/>
            </a:xfrm>
            <a:custGeom>
              <a:avLst/>
              <a:gdLst>
                <a:gd name="T0" fmla="*/ 3 w 1889"/>
                <a:gd name="T1" fmla="*/ 24 h 1274"/>
                <a:gd name="T2" fmla="*/ 7 w 1889"/>
                <a:gd name="T3" fmla="*/ 32 h 1274"/>
                <a:gd name="T4" fmla="*/ 10 w 1889"/>
                <a:gd name="T5" fmla="*/ 36 h 1274"/>
                <a:gd name="T6" fmla="*/ 16 w 1889"/>
                <a:gd name="T7" fmla="*/ 41 h 1274"/>
                <a:gd name="T8" fmla="*/ 19 w 1889"/>
                <a:gd name="T9" fmla="*/ 36 h 1274"/>
                <a:gd name="T10" fmla="*/ 17 w 1889"/>
                <a:gd name="T11" fmla="*/ 32 h 1274"/>
                <a:gd name="T12" fmla="*/ 20 w 1889"/>
                <a:gd name="T13" fmla="*/ 31 h 1274"/>
                <a:gd name="T14" fmla="*/ 19 w 1889"/>
                <a:gd name="T15" fmla="*/ 34 h 1274"/>
                <a:gd name="T16" fmla="*/ 24 w 1889"/>
                <a:gd name="T17" fmla="*/ 36 h 1274"/>
                <a:gd name="T18" fmla="*/ 28 w 1889"/>
                <a:gd name="T19" fmla="*/ 32 h 1274"/>
                <a:gd name="T20" fmla="*/ 26 w 1889"/>
                <a:gd name="T21" fmla="*/ 28 h 1274"/>
                <a:gd name="T22" fmla="*/ 19 w 1889"/>
                <a:gd name="T23" fmla="*/ 23 h 1274"/>
                <a:gd name="T24" fmla="*/ 15 w 1889"/>
                <a:gd name="T25" fmla="*/ 18 h 1274"/>
                <a:gd name="T26" fmla="*/ 20 w 1889"/>
                <a:gd name="T27" fmla="*/ 16 h 1274"/>
                <a:gd name="T28" fmla="*/ 27 w 1889"/>
                <a:gd name="T29" fmla="*/ 15 h 1274"/>
                <a:gd name="T30" fmla="*/ 35 w 1889"/>
                <a:gd name="T31" fmla="*/ 19 h 1274"/>
                <a:gd name="T32" fmla="*/ 42 w 1889"/>
                <a:gd name="T33" fmla="*/ 15 h 1274"/>
                <a:gd name="T34" fmla="*/ 50 w 1889"/>
                <a:gd name="T35" fmla="*/ 7 h 1274"/>
                <a:gd name="T36" fmla="*/ 32 w 1889"/>
                <a:gd name="T37" fmla="*/ 8 h 1274"/>
                <a:gd name="T38" fmla="*/ 41 w 1889"/>
                <a:gd name="T39" fmla="*/ 6 h 1274"/>
                <a:gd name="T40" fmla="*/ 52 w 1889"/>
                <a:gd name="T41" fmla="*/ 3 h 1274"/>
                <a:gd name="T42" fmla="*/ 58 w 1889"/>
                <a:gd name="T43" fmla="*/ 1 h 1274"/>
                <a:gd name="T44" fmla="*/ 55 w 1889"/>
                <a:gd name="T45" fmla="*/ 6 h 1274"/>
                <a:gd name="T46" fmla="*/ 51 w 1889"/>
                <a:gd name="T47" fmla="*/ 11 h 1274"/>
                <a:gd name="T48" fmla="*/ 63 w 1889"/>
                <a:gd name="T49" fmla="*/ 7 h 1274"/>
                <a:gd name="T50" fmla="*/ 60 w 1889"/>
                <a:gd name="T51" fmla="*/ 12 h 1274"/>
                <a:gd name="T52" fmla="*/ 55 w 1889"/>
                <a:gd name="T53" fmla="*/ 23 h 1274"/>
                <a:gd name="T54" fmla="*/ 70 w 1889"/>
                <a:gd name="T55" fmla="*/ 31 h 1274"/>
                <a:gd name="T56" fmla="*/ 57 w 1889"/>
                <a:gd name="T57" fmla="*/ 35 h 1274"/>
                <a:gd name="T58" fmla="*/ 70 w 1889"/>
                <a:gd name="T59" fmla="*/ 33 h 1274"/>
                <a:gd name="T60" fmla="*/ 65 w 1889"/>
                <a:gd name="T61" fmla="*/ 37 h 1274"/>
                <a:gd name="T62" fmla="*/ 57 w 1889"/>
                <a:gd name="T63" fmla="*/ 37 h 1274"/>
                <a:gd name="T64" fmla="*/ 48 w 1889"/>
                <a:gd name="T65" fmla="*/ 23 h 1274"/>
                <a:gd name="T66" fmla="*/ 51 w 1889"/>
                <a:gd name="T67" fmla="*/ 22 h 1274"/>
                <a:gd name="T68" fmla="*/ 48 w 1889"/>
                <a:gd name="T69" fmla="*/ 29 h 1274"/>
                <a:gd name="T70" fmla="*/ 53 w 1889"/>
                <a:gd name="T71" fmla="*/ 20 h 1274"/>
                <a:gd name="T72" fmla="*/ 51 w 1889"/>
                <a:gd name="T73" fmla="*/ 19 h 1274"/>
                <a:gd name="T74" fmla="*/ 50 w 1889"/>
                <a:gd name="T75" fmla="*/ 12 h 1274"/>
                <a:gd name="T76" fmla="*/ 49 w 1889"/>
                <a:gd name="T77" fmla="*/ 19 h 1274"/>
                <a:gd name="T78" fmla="*/ 38 w 1889"/>
                <a:gd name="T79" fmla="*/ 24 h 1274"/>
                <a:gd name="T80" fmla="*/ 33 w 1889"/>
                <a:gd name="T81" fmla="*/ 22 h 1274"/>
                <a:gd name="T82" fmla="*/ 29 w 1889"/>
                <a:gd name="T83" fmla="*/ 19 h 1274"/>
                <a:gd name="T84" fmla="*/ 27 w 1889"/>
                <a:gd name="T85" fmla="*/ 16 h 1274"/>
                <a:gd name="T86" fmla="*/ 20 w 1889"/>
                <a:gd name="T87" fmla="*/ 19 h 1274"/>
                <a:gd name="T88" fmla="*/ 19 w 1889"/>
                <a:gd name="T89" fmla="*/ 18 h 1274"/>
                <a:gd name="T90" fmla="*/ 20 w 1889"/>
                <a:gd name="T91" fmla="*/ 19 h 1274"/>
                <a:gd name="T92" fmla="*/ 22 w 1889"/>
                <a:gd name="T93" fmla="*/ 25 h 1274"/>
                <a:gd name="T94" fmla="*/ 28 w 1889"/>
                <a:gd name="T95" fmla="*/ 25 h 1274"/>
                <a:gd name="T96" fmla="*/ 43 w 1889"/>
                <a:gd name="T97" fmla="*/ 32 h 1274"/>
                <a:gd name="T98" fmla="*/ 35 w 1889"/>
                <a:gd name="T99" fmla="*/ 31 h 1274"/>
                <a:gd name="T100" fmla="*/ 30 w 1889"/>
                <a:gd name="T101" fmla="*/ 38 h 1274"/>
                <a:gd name="T102" fmla="*/ 31 w 1889"/>
                <a:gd name="T103" fmla="*/ 40 h 1274"/>
                <a:gd name="T104" fmla="*/ 23 w 1889"/>
                <a:gd name="T105" fmla="*/ 45 h 1274"/>
                <a:gd name="T106" fmla="*/ 19 w 1889"/>
                <a:gd name="T107" fmla="*/ 44 h 1274"/>
                <a:gd name="T108" fmla="*/ 17 w 1889"/>
                <a:gd name="T109" fmla="*/ 45 h 1274"/>
                <a:gd name="T110" fmla="*/ 15 w 1889"/>
                <a:gd name="T111" fmla="*/ 47 h 1274"/>
                <a:gd name="T112" fmla="*/ 10 w 1889"/>
                <a:gd name="T113" fmla="*/ 43 h 1274"/>
                <a:gd name="T114" fmla="*/ 7 w 1889"/>
                <a:gd name="T115" fmla="*/ 38 h 1274"/>
                <a:gd name="T116" fmla="*/ 2 w 1889"/>
                <a:gd name="T117" fmla="*/ 28 h 127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889" h="1274">
                  <a:moveTo>
                    <a:pt x="0" y="558"/>
                  </a:moveTo>
                  <a:lnTo>
                    <a:pt x="54" y="551"/>
                  </a:lnTo>
                  <a:lnTo>
                    <a:pt x="86" y="640"/>
                  </a:lnTo>
                  <a:lnTo>
                    <a:pt x="126" y="727"/>
                  </a:lnTo>
                  <a:lnTo>
                    <a:pt x="171" y="811"/>
                  </a:lnTo>
                  <a:lnTo>
                    <a:pt x="197" y="852"/>
                  </a:lnTo>
                  <a:lnTo>
                    <a:pt x="223" y="892"/>
                  </a:lnTo>
                  <a:lnTo>
                    <a:pt x="251" y="931"/>
                  </a:lnTo>
                  <a:lnTo>
                    <a:pt x="280" y="967"/>
                  </a:lnTo>
                  <a:lnTo>
                    <a:pt x="340" y="1034"/>
                  </a:lnTo>
                  <a:lnTo>
                    <a:pt x="403" y="1092"/>
                  </a:lnTo>
                  <a:lnTo>
                    <a:pt x="436" y="1117"/>
                  </a:lnTo>
                  <a:lnTo>
                    <a:pt x="470" y="1138"/>
                  </a:lnTo>
                  <a:lnTo>
                    <a:pt x="596" y="1031"/>
                  </a:lnTo>
                  <a:lnTo>
                    <a:pt x="510" y="965"/>
                  </a:lnTo>
                  <a:lnTo>
                    <a:pt x="447" y="901"/>
                  </a:lnTo>
                  <a:lnTo>
                    <a:pt x="361" y="740"/>
                  </a:lnTo>
                  <a:lnTo>
                    <a:pt x="447" y="852"/>
                  </a:lnTo>
                  <a:lnTo>
                    <a:pt x="596" y="791"/>
                  </a:lnTo>
                  <a:lnTo>
                    <a:pt x="581" y="817"/>
                  </a:lnTo>
                  <a:lnTo>
                    <a:pt x="546" y="844"/>
                  </a:lnTo>
                  <a:lnTo>
                    <a:pt x="503" y="868"/>
                  </a:lnTo>
                  <a:lnTo>
                    <a:pt x="473" y="885"/>
                  </a:lnTo>
                  <a:lnTo>
                    <a:pt x="508" y="912"/>
                  </a:lnTo>
                  <a:lnTo>
                    <a:pt x="553" y="942"/>
                  </a:lnTo>
                  <a:lnTo>
                    <a:pt x="600" y="967"/>
                  </a:lnTo>
                  <a:lnTo>
                    <a:pt x="643" y="977"/>
                  </a:lnTo>
                  <a:lnTo>
                    <a:pt x="687" y="931"/>
                  </a:lnTo>
                  <a:lnTo>
                    <a:pt x="720" y="894"/>
                  </a:lnTo>
                  <a:lnTo>
                    <a:pt x="755" y="854"/>
                  </a:lnTo>
                  <a:lnTo>
                    <a:pt x="813" y="775"/>
                  </a:lnTo>
                  <a:lnTo>
                    <a:pt x="815" y="725"/>
                  </a:lnTo>
                  <a:lnTo>
                    <a:pt x="714" y="751"/>
                  </a:lnTo>
                  <a:lnTo>
                    <a:pt x="628" y="750"/>
                  </a:lnTo>
                  <a:lnTo>
                    <a:pt x="560" y="707"/>
                  </a:lnTo>
                  <a:lnTo>
                    <a:pt x="507" y="610"/>
                  </a:lnTo>
                  <a:lnTo>
                    <a:pt x="477" y="584"/>
                  </a:lnTo>
                  <a:lnTo>
                    <a:pt x="460" y="544"/>
                  </a:lnTo>
                  <a:lnTo>
                    <a:pt x="411" y="498"/>
                  </a:lnTo>
                  <a:lnTo>
                    <a:pt x="426" y="440"/>
                  </a:lnTo>
                  <a:lnTo>
                    <a:pt x="488" y="436"/>
                  </a:lnTo>
                  <a:lnTo>
                    <a:pt x="551" y="426"/>
                  </a:lnTo>
                  <a:lnTo>
                    <a:pt x="603" y="404"/>
                  </a:lnTo>
                  <a:lnTo>
                    <a:pt x="650" y="391"/>
                  </a:lnTo>
                  <a:lnTo>
                    <a:pt x="728" y="394"/>
                  </a:lnTo>
                  <a:lnTo>
                    <a:pt x="787" y="434"/>
                  </a:lnTo>
                  <a:lnTo>
                    <a:pt x="825" y="510"/>
                  </a:lnTo>
                  <a:lnTo>
                    <a:pt x="955" y="518"/>
                  </a:lnTo>
                  <a:lnTo>
                    <a:pt x="1018" y="511"/>
                  </a:lnTo>
                  <a:lnTo>
                    <a:pt x="1071" y="474"/>
                  </a:lnTo>
                  <a:lnTo>
                    <a:pt x="1138" y="407"/>
                  </a:lnTo>
                  <a:lnTo>
                    <a:pt x="1211" y="340"/>
                  </a:lnTo>
                  <a:lnTo>
                    <a:pt x="1279" y="271"/>
                  </a:lnTo>
                  <a:lnTo>
                    <a:pt x="1336" y="200"/>
                  </a:lnTo>
                  <a:lnTo>
                    <a:pt x="1379" y="149"/>
                  </a:lnTo>
                  <a:lnTo>
                    <a:pt x="882" y="257"/>
                  </a:lnTo>
                  <a:lnTo>
                    <a:pt x="868" y="226"/>
                  </a:lnTo>
                  <a:lnTo>
                    <a:pt x="912" y="210"/>
                  </a:lnTo>
                  <a:lnTo>
                    <a:pt x="991" y="183"/>
                  </a:lnTo>
                  <a:lnTo>
                    <a:pt x="1099" y="163"/>
                  </a:lnTo>
                  <a:lnTo>
                    <a:pt x="1214" y="126"/>
                  </a:lnTo>
                  <a:lnTo>
                    <a:pt x="1319" y="107"/>
                  </a:lnTo>
                  <a:lnTo>
                    <a:pt x="1405" y="79"/>
                  </a:lnTo>
                  <a:lnTo>
                    <a:pt x="1475" y="57"/>
                  </a:lnTo>
                  <a:lnTo>
                    <a:pt x="1524" y="0"/>
                  </a:lnTo>
                  <a:lnTo>
                    <a:pt x="1559" y="27"/>
                  </a:lnTo>
                  <a:lnTo>
                    <a:pt x="1598" y="54"/>
                  </a:lnTo>
                  <a:lnTo>
                    <a:pt x="1543" y="107"/>
                  </a:lnTo>
                  <a:lnTo>
                    <a:pt x="1486" y="164"/>
                  </a:lnTo>
                  <a:lnTo>
                    <a:pt x="1428" y="223"/>
                  </a:lnTo>
                  <a:lnTo>
                    <a:pt x="1375" y="280"/>
                  </a:lnTo>
                  <a:lnTo>
                    <a:pt x="1375" y="287"/>
                  </a:lnTo>
                  <a:lnTo>
                    <a:pt x="1416" y="344"/>
                  </a:lnTo>
                  <a:lnTo>
                    <a:pt x="1452" y="411"/>
                  </a:lnTo>
                  <a:lnTo>
                    <a:pt x="1691" y="189"/>
                  </a:lnTo>
                  <a:lnTo>
                    <a:pt x="1705" y="240"/>
                  </a:lnTo>
                  <a:lnTo>
                    <a:pt x="1666" y="289"/>
                  </a:lnTo>
                  <a:lnTo>
                    <a:pt x="1631" y="331"/>
                  </a:lnTo>
                  <a:lnTo>
                    <a:pt x="1573" y="403"/>
                  </a:lnTo>
                  <a:lnTo>
                    <a:pt x="1504" y="516"/>
                  </a:lnTo>
                  <a:lnTo>
                    <a:pt x="1482" y="624"/>
                  </a:lnTo>
                  <a:lnTo>
                    <a:pt x="1495" y="780"/>
                  </a:lnTo>
                  <a:lnTo>
                    <a:pt x="1888" y="794"/>
                  </a:lnTo>
                  <a:lnTo>
                    <a:pt x="1885" y="845"/>
                  </a:lnTo>
                  <a:lnTo>
                    <a:pt x="1678" y="874"/>
                  </a:lnTo>
                  <a:lnTo>
                    <a:pt x="1469" y="904"/>
                  </a:lnTo>
                  <a:lnTo>
                    <a:pt x="1548" y="957"/>
                  </a:lnTo>
                  <a:lnTo>
                    <a:pt x="1715" y="937"/>
                  </a:lnTo>
                  <a:lnTo>
                    <a:pt x="1818" y="911"/>
                  </a:lnTo>
                  <a:lnTo>
                    <a:pt x="1889" y="894"/>
                  </a:lnTo>
                  <a:lnTo>
                    <a:pt x="1888" y="947"/>
                  </a:lnTo>
                  <a:lnTo>
                    <a:pt x="1816" y="970"/>
                  </a:lnTo>
                  <a:lnTo>
                    <a:pt x="1741" y="997"/>
                  </a:lnTo>
                  <a:lnTo>
                    <a:pt x="1663" y="1018"/>
                  </a:lnTo>
                  <a:lnTo>
                    <a:pt x="1591" y="1031"/>
                  </a:lnTo>
                  <a:lnTo>
                    <a:pt x="1526" y="987"/>
                  </a:lnTo>
                  <a:lnTo>
                    <a:pt x="1025" y="678"/>
                  </a:lnTo>
                  <a:lnTo>
                    <a:pt x="1042" y="658"/>
                  </a:lnTo>
                  <a:lnTo>
                    <a:pt x="1302" y="631"/>
                  </a:lnTo>
                  <a:lnTo>
                    <a:pt x="1338" y="520"/>
                  </a:lnTo>
                  <a:lnTo>
                    <a:pt x="1385" y="524"/>
                  </a:lnTo>
                  <a:lnTo>
                    <a:pt x="1372" y="594"/>
                  </a:lnTo>
                  <a:lnTo>
                    <a:pt x="1346" y="663"/>
                  </a:lnTo>
                  <a:lnTo>
                    <a:pt x="1315" y="727"/>
                  </a:lnTo>
                  <a:lnTo>
                    <a:pt x="1282" y="788"/>
                  </a:lnTo>
                  <a:lnTo>
                    <a:pt x="1329" y="811"/>
                  </a:lnTo>
                  <a:lnTo>
                    <a:pt x="1404" y="687"/>
                  </a:lnTo>
                  <a:lnTo>
                    <a:pt x="1426" y="541"/>
                  </a:lnTo>
                  <a:lnTo>
                    <a:pt x="1421" y="450"/>
                  </a:lnTo>
                  <a:lnTo>
                    <a:pt x="1394" y="359"/>
                  </a:lnTo>
                  <a:lnTo>
                    <a:pt x="1385" y="503"/>
                  </a:lnTo>
                  <a:lnTo>
                    <a:pt x="1342" y="503"/>
                  </a:lnTo>
                  <a:lnTo>
                    <a:pt x="1349" y="410"/>
                  </a:lnTo>
                  <a:lnTo>
                    <a:pt x="1342" y="317"/>
                  </a:lnTo>
                  <a:lnTo>
                    <a:pt x="1338" y="317"/>
                  </a:lnTo>
                  <a:lnTo>
                    <a:pt x="1141" y="514"/>
                  </a:lnTo>
                  <a:lnTo>
                    <a:pt x="1319" y="514"/>
                  </a:lnTo>
                  <a:lnTo>
                    <a:pt x="1305" y="561"/>
                  </a:lnTo>
                  <a:lnTo>
                    <a:pt x="871" y="564"/>
                  </a:lnTo>
                  <a:lnTo>
                    <a:pt x="1034" y="653"/>
                  </a:lnTo>
                  <a:lnTo>
                    <a:pt x="1018" y="674"/>
                  </a:lnTo>
                  <a:lnTo>
                    <a:pt x="930" y="634"/>
                  </a:lnTo>
                  <a:lnTo>
                    <a:pt x="887" y="606"/>
                  </a:lnTo>
                  <a:lnTo>
                    <a:pt x="847" y="578"/>
                  </a:lnTo>
                  <a:lnTo>
                    <a:pt x="813" y="551"/>
                  </a:lnTo>
                  <a:lnTo>
                    <a:pt x="795" y="508"/>
                  </a:lnTo>
                  <a:lnTo>
                    <a:pt x="777" y="466"/>
                  </a:lnTo>
                  <a:lnTo>
                    <a:pt x="761" y="448"/>
                  </a:lnTo>
                  <a:lnTo>
                    <a:pt x="738" y="437"/>
                  </a:lnTo>
                  <a:lnTo>
                    <a:pt x="643" y="447"/>
                  </a:lnTo>
                  <a:lnTo>
                    <a:pt x="581" y="517"/>
                  </a:lnTo>
                  <a:lnTo>
                    <a:pt x="544" y="503"/>
                  </a:lnTo>
                  <a:lnTo>
                    <a:pt x="551" y="471"/>
                  </a:lnTo>
                  <a:lnTo>
                    <a:pt x="527" y="476"/>
                  </a:lnTo>
                  <a:lnTo>
                    <a:pt x="510" y="496"/>
                  </a:lnTo>
                  <a:lnTo>
                    <a:pt x="500" y="540"/>
                  </a:lnTo>
                  <a:lnTo>
                    <a:pt x="516" y="551"/>
                  </a:lnTo>
                  <a:lnTo>
                    <a:pt x="538" y="514"/>
                  </a:lnTo>
                  <a:lnTo>
                    <a:pt x="580" y="537"/>
                  </a:lnTo>
                  <a:lnTo>
                    <a:pt x="563" y="600"/>
                  </a:lnTo>
                  <a:lnTo>
                    <a:pt x="584" y="661"/>
                  </a:lnTo>
                  <a:lnTo>
                    <a:pt x="617" y="691"/>
                  </a:lnTo>
                  <a:lnTo>
                    <a:pt x="658" y="705"/>
                  </a:lnTo>
                  <a:lnTo>
                    <a:pt x="760" y="683"/>
                  </a:lnTo>
                  <a:lnTo>
                    <a:pt x="784" y="664"/>
                  </a:lnTo>
                  <a:lnTo>
                    <a:pt x="811" y="668"/>
                  </a:lnTo>
                  <a:lnTo>
                    <a:pt x="1172" y="862"/>
                  </a:lnTo>
                  <a:lnTo>
                    <a:pt x="1142" y="884"/>
                  </a:lnTo>
                  <a:lnTo>
                    <a:pt x="1107" y="894"/>
                  </a:lnTo>
                  <a:lnTo>
                    <a:pt x="942" y="827"/>
                  </a:lnTo>
                  <a:lnTo>
                    <a:pt x="868" y="917"/>
                  </a:lnTo>
                  <a:lnTo>
                    <a:pt x="834" y="970"/>
                  </a:lnTo>
                  <a:lnTo>
                    <a:pt x="800" y="1021"/>
                  </a:lnTo>
                  <a:lnTo>
                    <a:pt x="803" y="1024"/>
                  </a:lnTo>
                  <a:lnTo>
                    <a:pt x="870" y="1014"/>
                  </a:lnTo>
                  <a:lnTo>
                    <a:pt x="835" y="1084"/>
                  </a:lnTo>
                  <a:lnTo>
                    <a:pt x="644" y="1147"/>
                  </a:lnTo>
                  <a:lnTo>
                    <a:pt x="634" y="1155"/>
                  </a:lnTo>
                  <a:lnTo>
                    <a:pt x="631" y="1221"/>
                  </a:lnTo>
                  <a:lnTo>
                    <a:pt x="571" y="1238"/>
                  </a:lnTo>
                  <a:lnTo>
                    <a:pt x="563" y="1169"/>
                  </a:lnTo>
                  <a:lnTo>
                    <a:pt x="514" y="1178"/>
                  </a:lnTo>
                  <a:lnTo>
                    <a:pt x="516" y="1244"/>
                  </a:lnTo>
                  <a:lnTo>
                    <a:pt x="471" y="1255"/>
                  </a:lnTo>
                  <a:lnTo>
                    <a:pt x="458" y="1208"/>
                  </a:lnTo>
                  <a:lnTo>
                    <a:pt x="393" y="1231"/>
                  </a:lnTo>
                  <a:lnTo>
                    <a:pt x="393" y="1256"/>
                  </a:lnTo>
                  <a:lnTo>
                    <a:pt x="407" y="1266"/>
                  </a:lnTo>
                  <a:lnTo>
                    <a:pt x="354" y="1274"/>
                  </a:lnTo>
                  <a:lnTo>
                    <a:pt x="304" y="1192"/>
                  </a:lnTo>
                  <a:lnTo>
                    <a:pt x="277" y="1151"/>
                  </a:lnTo>
                  <a:lnTo>
                    <a:pt x="250" y="1108"/>
                  </a:lnTo>
                  <a:lnTo>
                    <a:pt x="221" y="1064"/>
                  </a:lnTo>
                  <a:lnTo>
                    <a:pt x="193" y="1020"/>
                  </a:lnTo>
                  <a:lnTo>
                    <a:pt x="137" y="931"/>
                  </a:lnTo>
                  <a:lnTo>
                    <a:pt x="87" y="838"/>
                  </a:lnTo>
                  <a:lnTo>
                    <a:pt x="46" y="745"/>
                  </a:lnTo>
                  <a:lnTo>
                    <a:pt x="0" y="5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60" name="Freeform 288"/>
            <p:cNvSpPr>
              <a:spLocks/>
            </p:cNvSpPr>
            <p:nvPr/>
          </p:nvSpPr>
          <p:spPr bwMode="auto">
            <a:xfrm>
              <a:off x="4969" y="3426"/>
              <a:ext cx="25" cy="51"/>
            </a:xfrm>
            <a:custGeom>
              <a:avLst/>
              <a:gdLst>
                <a:gd name="T0" fmla="*/ 0 w 74"/>
                <a:gd name="T1" fmla="*/ 6 h 153"/>
                <a:gd name="T2" fmla="*/ 0 w 74"/>
                <a:gd name="T3" fmla="*/ 0 h 153"/>
                <a:gd name="T4" fmla="*/ 3 w 74"/>
                <a:gd name="T5" fmla="*/ 0 h 153"/>
                <a:gd name="T6" fmla="*/ 3 w 74"/>
                <a:gd name="T7" fmla="*/ 5 h 153"/>
                <a:gd name="T8" fmla="*/ 0 w 74"/>
                <a:gd name="T9" fmla="*/ 6 h 153"/>
                <a:gd name="T10" fmla="*/ 0 w 74"/>
                <a:gd name="T11" fmla="*/ 6 h 1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4" h="153">
                  <a:moveTo>
                    <a:pt x="5" y="153"/>
                  </a:moveTo>
                  <a:lnTo>
                    <a:pt x="0" y="0"/>
                  </a:lnTo>
                  <a:lnTo>
                    <a:pt x="70" y="1"/>
                  </a:lnTo>
                  <a:lnTo>
                    <a:pt x="74" y="127"/>
                  </a:lnTo>
                  <a:lnTo>
                    <a:pt x="5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61" name="Freeform 289"/>
            <p:cNvSpPr>
              <a:spLocks/>
            </p:cNvSpPr>
            <p:nvPr/>
          </p:nvSpPr>
          <p:spPr bwMode="auto">
            <a:xfrm>
              <a:off x="4832" y="3176"/>
              <a:ext cx="260" cy="294"/>
            </a:xfrm>
            <a:custGeom>
              <a:avLst/>
              <a:gdLst>
                <a:gd name="T0" fmla="*/ 18 w 779"/>
                <a:gd name="T1" fmla="*/ 30 h 883"/>
                <a:gd name="T2" fmla="*/ 20 w 779"/>
                <a:gd name="T3" fmla="*/ 29 h 883"/>
                <a:gd name="T4" fmla="*/ 17 w 779"/>
                <a:gd name="T5" fmla="*/ 29 h 883"/>
                <a:gd name="T6" fmla="*/ 17 w 779"/>
                <a:gd name="T7" fmla="*/ 28 h 883"/>
                <a:gd name="T8" fmla="*/ 21 w 779"/>
                <a:gd name="T9" fmla="*/ 28 h 883"/>
                <a:gd name="T10" fmla="*/ 24 w 779"/>
                <a:gd name="T11" fmla="*/ 27 h 883"/>
                <a:gd name="T12" fmla="*/ 22 w 779"/>
                <a:gd name="T13" fmla="*/ 23 h 883"/>
                <a:gd name="T14" fmla="*/ 21 w 779"/>
                <a:gd name="T15" fmla="*/ 20 h 883"/>
                <a:gd name="T16" fmla="*/ 11 w 779"/>
                <a:gd name="T17" fmla="*/ 22 h 883"/>
                <a:gd name="T18" fmla="*/ 1 w 779"/>
                <a:gd name="T19" fmla="*/ 23 h 883"/>
                <a:gd name="T20" fmla="*/ 0 w 779"/>
                <a:gd name="T21" fmla="*/ 21 h 883"/>
                <a:gd name="T22" fmla="*/ 20 w 779"/>
                <a:gd name="T23" fmla="*/ 19 h 883"/>
                <a:gd name="T24" fmla="*/ 0 w 779"/>
                <a:gd name="T25" fmla="*/ 19 h 883"/>
                <a:gd name="T26" fmla="*/ 1 w 779"/>
                <a:gd name="T27" fmla="*/ 18 h 883"/>
                <a:gd name="T28" fmla="*/ 19 w 779"/>
                <a:gd name="T29" fmla="*/ 18 h 883"/>
                <a:gd name="T30" fmla="*/ 18 w 779"/>
                <a:gd name="T31" fmla="*/ 16 h 883"/>
                <a:gd name="T32" fmla="*/ 16 w 779"/>
                <a:gd name="T33" fmla="*/ 14 h 883"/>
                <a:gd name="T34" fmla="*/ 14 w 779"/>
                <a:gd name="T35" fmla="*/ 12 h 883"/>
                <a:gd name="T36" fmla="*/ 13 w 779"/>
                <a:gd name="T37" fmla="*/ 11 h 883"/>
                <a:gd name="T38" fmla="*/ 11 w 779"/>
                <a:gd name="T39" fmla="*/ 9 h 883"/>
                <a:gd name="T40" fmla="*/ 9 w 779"/>
                <a:gd name="T41" fmla="*/ 7 h 883"/>
                <a:gd name="T42" fmla="*/ 8 w 779"/>
                <a:gd name="T43" fmla="*/ 7 h 883"/>
                <a:gd name="T44" fmla="*/ 8 w 779"/>
                <a:gd name="T45" fmla="*/ 6 h 883"/>
                <a:gd name="T46" fmla="*/ 13 w 779"/>
                <a:gd name="T47" fmla="*/ 0 h 883"/>
                <a:gd name="T48" fmla="*/ 15 w 779"/>
                <a:gd name="T49" fmla="*/ 3 h 883"/>
                <a:gd name="T50" fmla="*/ 17 w 779"/>
                <a:gd name="T51" fmla="*/ 5 h 883"/>
                <a:gd name="T52" fmla="*/ 19 w 779"/>
                <a:gd name="T53" fmla="*/ 8 h 883"/>
                <a:gd name="T54" fmla="*/ 20 w 779"/>
                <a:gd name="T55" fmla="*/ 11 h 883"/>
                <a:gd name="T56" fmla="*/ 22 w 779"/>
                <a:gd name="T57" fmla="*/ 13 h 883"/>
                <a:gd name="T58" fmla="*/ 23 w 779"/>
                <a:gd name="T59" fmla="*/ 16 h 883"/>
                <a:gd name="T60" fmla="*/ 24 w 779"/>
                <a:gd name="T61" fmla="*/ 17 h 883"/>
                <a:gd name="T62" fmla="*/ 29 w 779"/>
                <a:gd name="T63" fmla="*/ 18 h 883"/>
                <a:gd name="T64" fmla="*/ 26 w 779"/>
                <a:gd name="T65" fmla="*/ 20 h 883"/>
                <a:gd name="T66" fmla="*/ 29 w 779"/>
                <a:gd name="T67" fmla="*/ 27 h 883"/>
                <a:gd name="T68" fmla="*/ 28 w 779"/>
                <a:gd name="T69" fmla="*/ 28 h 883"/>
                <a:gd name="T70" fmla="*/ 26 w 779"/>
                <a:gd name="T71" fmla="*/ 29 h 883"/>
                <a:gd name="T72" fmla="*/ 23 w 779"/>
                <a:gd name="T73" fmla="*/ 30 h 883"/>
                <a:gd name="T74" fmla="*/ 18 w 779"/>
                <a:gd name="T75" fmla="*/ 33 h 883"/>
                <a:gd name="T76" fmla="*/ 18 w 779"/>
                <a:gd name="T77" fmla="*/ 30 h 883"/>
                <a:gd name="T78" fmla="*/ 18 w 779"/>
                <a:gd name="T79" fmla="*/ 30 h 88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79" h="883">
                  <a:moveTo>
                    <a:pt x="472" y="823"/>
                  </a:moveTo>
                  <a:lnTo>
                    <a:pt x="545" y="797"/>
                  </a:lnTo>
                  <a:lnTo>
                    <a:pt x="465" y="791"/>
                  </a:lnTo>
                  <a:lnTo>
                    <a:pt x="465" y="756"/>
                  </a:lnTo>
                  <a:lnTo>
                    <a:pt x="556" y="754"/>
                  </a:lnTo>
                  <a:lnTo>
                    <a:pt x="638" y="717"/>
                  </a:lnTo>
                  <a:lnTo>
                    <a:pt x="602" y="631"/>
                  </a:lnTo>
                  <a:lnTo>
                    <a:pt x="555" y="553"/>
                  </a:lnTo>
                  <a:lnTo>
                    <a:pt x="284" y="590"/>
                  </a:lnTo>
                  <a:lnTo>
                    <a:pt x="14" y="634"/>
                  </a:lnTo>
                  <a:lnTo>
                    <a:pt x="0" y="576"/>
                  </a:lnTo>
                  <a:lnTo>
                    <a:pt x="535" y="516"/>
                  </a:lnTo>
                  <a:lnTo>
                    <a:pt x="0" y="517"/>
                  </a:lnTo>
                  <a:lnTo>
                    <a:pt x="18" y="481"/>
                  </a:lnTo>
                  <a:lnTo>
                    <a:pt x="506" y="480"/>
                  </a:lnTo>
                  <a:lnTo>
                    <a:pt x="475" y="426"/>
                  </a:lnTo>
                  <a:lnTo>
                    <a:pt x="435" y="384"/>
                  </a:lnTo>
                  <a:lnTo>
                    <a:pt x="389" y="337"/>
                  </a:lnTo>
                  <a:lnTo>
                    <a:pt x="339" y="292"/>
                  </a:lnTo>
                  <a:lnTo>
                    <a:pt x="294" y="250"/>
                  </a:lnTo>
                  <a:lnTo>
                    <a:pt x="237" y="202"/>
                  </a:lnTo>
                  <a:lnTo>
                    <a:pt x="229" y="199"/>
                  </a:lnTo>
                  <a:lnTo>
                    <a:pt x="212" y="156"/>
                  </a:lnTo>
                  <a:lnTo>
                    <a:pt x="349" y="0"/>
                  </a:lnTo>
                  <a:lnTo>
                    <a:pt x="416" y="73"/>
                  </a:lnTo>
                  <a:lnTo>
                    <a:pt x="458" y="136"/>
                  </a:lnTo>
                  <a:lnTo>
                    <a:pt x="501" y="207"/>
                  </a:lnTo>
                  <a:lnTo>
                    <a:pt x="543" y="284"/>
                  </a:lnTo>
                  <a:lnTo>
                    <a:pt x="582" y="356"/>
                  </a:lnTo>
                  <a:lnTo>
                    <a:pt x="615" y="419"/>
                  </a:lnTo>
                  <a:lnTo>
                    <a:pt x="641" y="466"/>
                  </a:lnTo>
                  <a:lnTo>
                    <a:pt x="779" y="493"/>
                  </a:lnTo>
                  <a:lnTo>
                    <a:pt x="699" y="539"/>
                  </a:lnTo>
                  <a:lnTo>
                    <a:pt x="775" y="737"/>
                  </a:lnTo>
                  <a:lnTo>
                    <a:pt x="745" y="758"/>
                  </a:lnTo>
                  <a:lnTo>
                    <a:pt x="708" y="777"/>
                  </a:lnTo>
                  <a:lnTo>
                    <a:pt x="628" y="810"/>
                  </a:lnTo>
                  <a:lnTo>
                    <a:pt x="476" y="883"/>
                  </a:lnTo>
                  <a:lnTo>
                    <a:pt x="472" y="8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62" name="Freeform 290"/>
            <p:cNvSpPr>
              <a:spLocks/>
            </p:cNvSpPr>
            <p:nvPr/>
          </p:nvSpPr>
          <p:spPr bwMode="auto">
            <a:xfrm>
              <a:off x="4548" y="3324"/>
              <a:ext cx="44" cy="45"/>
            </a:xfrm>
            <a:custGeom>
              <a:avLst/>
              <a:gdLst>
                <a:gd name="T0" fmla="*/ 0 w 131"/>
                <a:gd name="T1" fmla="*/ 3 h 136"/>
                <a:gd name="T2" fmla="*/ 0 w 131"/>
                <a:gd name="T3" fmla="*/ 1 h 136"/>
                <a:gd name="T4" fmla="*/ 2 w 131"/>
                <a:gd name="T5" fmla="*/ 0 h 136"/>
                <a:gd name="T6" fmla="*/ 4 w 131"/>
                <a:gd name="T7" fmla="*/ 0 h 136"/>
                <a:gd name="T8" fmla="*/ 5 w 131"/>
                <a:gd name="T9" fmla="*/ 1 h 136"/>
                <a:gd name="T10" fmla="*/ 5 w 131"/>
                <a:gd name="T11" fmla="*/ 4 h 136"/>
                <a:gd name="T12" fmla="*/ 3 w 131"/>
                <a:gd name="T13" fmla="*/ 5 h 136"/>
                <a:gd name="T14" fmla="*/ 1 w 131"/>
                <a:gd name="T15" fmla="*/ 5 h 136"/>
                <a:gd name="T16" fmla="*/ 0 w 131"/>
                <a:gd name="T17" fmla="*/ 3 h 136"/>
                <a:gd name="T18" fmla="*/ 0 w 131"/>
                <a:gd name="T19" fmla="*/ 3 h 1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1" h="136">
                  <a:moveTo>
                    <a:pt x="0" y="92"/>
                  </a:moveTo>
                  <a:lnTo>
                    <a:pt x="11" y="36"/>
                  </a:lnTo>
                  <a:lnTo>
                    <a:pt x="51" y="3"/>
                  </a:lnTo>
                  <a:lnTo>
                    <a:pt x="98" y="0"/>
                  </a:lnTo>
                  <a:lnTo>
                    <a:pt x="131" y="36"/>
                  </a:lnTo>
                  <a:lnTo>
                    <a:pt x="122" y="100"/>
                  </a:lnTo>
                  <a:lnTo>
                    <a:pt x="80" y="136"/>
                  </a:lnTo>
                  <a:lnTo>
                    <a:pt x="30" y="134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63" name="Freeform 291"/>
            <p:cNvSpPr>
              <a:spLocks/>
            </p:cNvSpPr>
            <p:nvPr/>
          </p:nvSpPr>
          <p:spPr bwMode="auto">
            <a:xfrm>
              <a:off x="4340" y="3165"/>
              <a:ext cx="139" cy="187"/>
            </a:xfrm>
            <a:custGeom>
              <a:avLst/>
              <a:gdLst>
                <a:gd name="T0" fmla="*/ 8 w 419"/>
                <a:gd name="T1" fmla="*/ 5 h 563"/>
                <a:gd name="T2" fmla="*/ 6 w 419"/>
                <a:gd name="T3" fmla="*/ 6 h 563"/>
                <a:gd name="T4" fmla="*/ 5 w 419"/>
                <a:gd name="T5" fmla="*/ 7 h 563"/>
                <a:gd name="T6" fmla="*/ 3 w 419"/>
                <a:gd name="T7" fmla="*/ 10 h 563"/>
                <a:gd name="T8" fmla="*/ 2 w 419"/>
                <a:gd name="T9" fmla="*/ 14 h 563"/>
                <a:gd name="T10" fmla="*/ 3 w 419"/>
                <a:gd name="T11" fmla="*/ 20 h 563"/>
                <a:gd name="T12" fmla="*/ 1 w 419"/>
                <a:gd name="T13" fmla="*/ 21 h 563"/>
                <a:gd name="T14" fmla="*/ 0 w 419"/>
                <a:gd name="T15" fmla="*/ 16 h 563"/>
                <a:gd name="T16" fmla="*/ 0 w 419"/>
                <a:gd name="T17" fmla="*/ 12 h 563"/>
                <a:gd name="T18" fmla="*/ 3 w 419"/>
                <a:gd name="T19" fmla="*/ 5 h 563"/>
                <a:gd name="T20" fmla="*/ 8 w 419"/>
                <a:gd name="T21" fmla="*/ 3 h 563"/>
                <a:gd name="T22" fmla="*/ 15 w 419"/>
                <a:gd name="T23" fmla="*/ 0 h 563"/>
                <a:gd name="T24" fmla="*/ 8 w 419"/>
                <a:gd name="T25" fmla="*/ 5 h 563"/>
                <a:gd name="T26" fmla="*/ 8 w 419"/>
                <a:gd name="T27" fmla="*/ 5 h 5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9" h="563">
                  <a:moveTo>
                    <a:pt x="224" y="136"/>
                  </a:moveTo>
                  <a:lnTo>
                    <a:pt x="173" y="161"/>
                  </a:lnTo>
                  <a:lnTo>
                    <a:pt x="129" y="197"/>
                  </a:lnTo>
                  <a:lnTo>
                    <a:pt x="85" y="277"/>
                  </a:lnTo>
                  <a:lnTo>
                    <a:pt x="66" y="368"/>
                  </a:lnTo>
                  <a:lnTo>
                    <a:pt x="69" y="555"/>
                  </a:lnTo>
                  <a:lnTo>
                    <a:pt x="16" y="563"/>
                  </a:lnTo>
                  <a:lnTo>
                    <a:pt x="0" y="445"/>
                  </a:lnTo>
                  <a:lnTo>
                    <a:pt x="13" y="324"/>
                  </a:lnTo>
                  <a:lnTo>
                    <a:pt x="77" y="144"/>
                  </a:lnTo>
                  <a:lnTo>
                    <a:pt x="207" y="69"/>
                  </a:lnTo>
                  <a:lnTo>
                    <a:pt x="419" y="0"/>
                  </a:lnTo>
                  <a:lnTo>
                    <a:pt x="224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64" name="Freeform 292"/>
            <p:cNvSpPr>
              <a:spLocks/>
            </p:cNvSpPr>
            <p:nvPr/>
          </p:nvSpPr>
          <p:spPr bwMode="auto">
            <a:xfrm>
              <a:off x="4874" y="3070"/>
              <a:ext cx="199" cy="188"/>
            </a:xfrm>
            <a:custGeom>
              <a:avLst/>
              <a:gdLst>
                <a:gd name="T0" fmla="*/ 9 w 596"/>
                <a:gd name="T1" fmla="*/ 2 h 563"/>
                <a:gd name="T2" fmla="*/ 12 w 596"/>
                <a:gd name="T3" fmla="*/ 0 h 563"/>
                <a:gd name="T4" fmla="*/ 22 w 596"/>
                <a:gd name="T5" fmla="*/ 20 h 563"/>
                <a:gd name="T6" fmla="*/ 21 w 596"/>
                <a:gd name="T7" fmla="*/ 21 h 563"/>
                <a:gd name="T8" fmla="*/ 20 w 596"/>
                <a:gd name="T9" fmla="*/ 18 h 563"/>
                <a:gd name="T10" fmla="*/ 18 w 596"/>
                <a:gd name="T11" fmla="*/ 16 h 563"/>
                <a:gd name="T12" fmla="*/ 17 w 596"/>
                <a:gd name="T13" fmla="*/ 14 h 563"/>
                <a:gd name="T14" fmla="*/ 16 w 596"/>
                <a:gd name="T15" fmla="*/ 13 h 563"/>
                <a:gd name="T16" fmla="*/ 15 w 596"/>
                <a:gd name="T17" fmla="*/ 11 h 563"/>
                <a:gd name="T18" fmla="*/ 14 w 596"/>
                <a:gd name="T19" fmla="*/ 10 h 563"/>
                <a:gd name="T20" fmla="*/ 13 w 596"/>
                <a:gd name="T21" fmla="*/ 8 h 563"/>
                <a:gd name="T22" fmla="*/ 12 w 596"/>
                <a:gd name="T23" fmla="*/ 7 h 563"/>
                <a:gd name="T24" fmla="*/ 11 w 596"/>
                <a:gd name="T25" fmla="*/ 5 h 563"/>
                <a:gd name="T26" fmla="*/ 10 w 596"/>
                <a:gd name="T27" fmla="*/ 3 h 563"/>
                <a:gd name="T28" fmla="*/ 7 w 596"/>
                <a:gd name="T29" fmla="*/ 6 h 563"/>
                <a:gd name="T30" fmla="*/ 2 w 596"/>
                <a:gd name="T31" fmla="*/ 10 h 563"/>
                <a:gd name="T32" fmla="*/ 0 w 596"/>
                <a:gd name="T33" fmla="*/ 8 h 563"/>
                <a:gd name="T34" fmla="*/ 7 w 596"/>
                <a:gd name="T35" fmla="*/ 3 h 563"/>
                <a:gd name="T36" fmla="*/ 9 w 596"/>
                <a:gd name="T37" fmla="*/ 2 h 563"/>
                <a:gd name="T38" fmla="*/ 9 w 596"/>
                <a:gd name="T39" fmla="*/ 2 h 56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96" h="563">
                  <a:moveTo>
                    <a:pt x="247" y="45"/>
                  </a:moveTo>
                  <a:lnTo>
                    <a:pt x="315" y="0"/>
                  </a:lnTo>
                  <a:lnTo>
                    <a:pt x="596" y="537"/>
                  </a:lnTo>
                  <a:lnTo>
                    <a:pt x="579" y="563"/>
                  </a:lnTo>
                  <a:lnTo>
                    <a:pt x="534" y="497"/>
                  </a:lnTo>
                  <a:lnTo>
                    <a:pt x="488" y="426"/>
                  </a:lnTo>
                  <a:lnTo>
                    <a:pt x="462" y="386"/>
                  </a:lnTo>
                  <a:lnTo>
                    <a:pt x="436" y="343"/>
                  </a:lnTo>
                  <a:lnTo>
                    <a:pt x="408" y="300"/>
                  </a:lnTo>
                  <a:lnTo>
                    <a:pt x="382" y="259"/>
                  </a:lnTo>
                  <a:lnTo>
                    <a:pt x="357" y="219"/>
                  </a:lnTo>
                  <a:lnTo>
                    <a:pt x="332" y="182"/>
                  </a:lnTo>
                  <a:lnTo>
                    <a:pt x="294" y="123"/>
                  </a:lnTo>
                  <a:lnTo>
                    <a:pt x="271" y="90"/>
                  </a:lnTo>
                  <a:lnTo>
                    <a:pt x="194" y="149"/>
                  </a:lnTo>
                  <a:lnTo>
                    <a:pt x="47" y="276"/>
                  </a:lnTo>
                  <a:lnTo>
                    <a:pt x="0" y="229"/>
                  </a:lnTo>
                  <a:lnTo>
                    <a:pt x="181" y="90"/>
                  </a:lnTo>
                  <a:lnTo>
                    <a:pt x="247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65" name="Freeform 293"/>
            <p:cNvSpPr>
              <a:spLocks/>
            </p:cNvSpPr>
            <p:nvPr/>
          </p:nvSpPr>
          <p:spPr bwMode="auto">
            <a:xfrm>
              <a:off x="4789" y="3323"/>
              <a:ext cx="16" cy="20"/>
            </a:xfrm>
            <a:custGeom>
              <a:avLst/>
              <a:gdLst>
                <a:gd name="T0" fmla="*/ 0 w 46"/>
                <a:gd name="T1" fmla="*/ 0 h 61"/>
                <a:gd name="T2" fmla="*/ 0 w 46"/>
                <a:gd name="T3" fmla="*/ 2 h 61"/>
                <a:gd name="T4" fmla="*/ 2 w 46"/>
                <a:gd name="T5" fmla="*/ 2 h 61"/>
                <a:gd name="T6" fmla="*/ 2 w 46"/>
                <a:gd name="T7" fmla="*/ 0 h 61"/>
                <a:gd name="T8" fmla="*/ 0 w 46"/>
                <a:gd name="T9" fmla="*/ 0 h 61"/>
                <a:gd name="T10" fmla="*/ 0 w 46"/>
                <a:gd name="T11" fmla="*/ 0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61">
                  <a:moveTo>
                    <a:pt x="5" y="0"/>
                  </a:moveTo>
                  <a:lnTo>
                    <a:pt x="0" y="54"/>
                  </a:lnTo>
                  <a:lnTo>
                    <a:pt x="46" y="61"/>
                  </a:lnTo>
                  <a:lnTo>
                    <a:pt x="46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66" name="Freeform 294"/>
            <p:cNvSpPr>
              <a:spLocks/>
            </p:cNvSpPr>
            <p:nvPr/>
          </p:nvSpPr>
          <p:spPr bwMode="auto">
            <a:xfrm>
              <a:off x="4777" y="3332"/>
              <a:ext cx="18" cy="18"/>
            </a:xfrm>
            <a:custGeom>
              <a:avLst/>
              <a:gdLst>
                <a:gd name="T0" fmla="*/ 0 w 56"/>
                <a:gd name="T1" fmla="*/ 0 h 52"/>
                <a:gd name="T2" fmla="*/ 2 w 56"/>
                <a:gd name="T3" fmla="*/ 0 h 52"/>
                <a:gd name="T4" fmla="*/ 2 w 56"/>
                <a:gd name="T5" fmla="*/ 2 h 52"/>
                <a:gd name="T6" fmla="*/ 0 w 56"/>
                <a:gd name="T7" fmla="*/ 2 h 52"/>
                <a:gd name="T8" fmla="*/ 0 w 56"/>
                <a:gd name="T9" fmla="*/ 0 h 52"/>
                <a:gd name="T10" fmla="*/ 0 w 56"/>
                <a:gd name="T11" fmla="*/ 0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" h="52">
                  <a:moveTo>
                    <a:pt x="1" y="0"/>
                  </a:moveTo>
                  <a:lnTo>
                    <a:pt x="56" y="0"/>
                  </a:lnTo>
                  <a:lnTo>
                    <a:pt x="44" y="52"/>
                  </a:lnTo>
                  <a:lnTo>
                    <a:pt x="0" y="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67" name="Freeform 295"/>
            <p:cNvSpPr>
              <a:spLocks/>
            </p:cNvSpPr>
            <p:nvPr/>
          </p:nvSpPr>
          <p:spPr bwMode="auto">
            <a:xfrm>
              <a:off x="4675" y="3376"/>
              <a:ext cx="26" cy="17"/>
            </a:xfrm>
            <a:custGeom>
              <a:avLst/>
              <a:gdLst>
                <a:gd name="T0" fmla="*/ 1 w 77"/>
                <a:gd name="T1" fmla="*/ 0 h 50"/>
                <a:gd name="T2" fmla="*/ 3 w 77"/>
                <a:gd name="T3" fmla="*/ 1 h 50"/>
                <a:gd name="T4" fmla="*/ 2 w 77"/>
                <a:gd name="T5" fmla="*/ 2 h 50"/>
                <a:gd name="T6" fmla="*/ 0 w 77"/>
                <a:gd name="T7" fmla="*/ 1 h 50"/>
                <a:gd name="T8" fmla="*/ 1 w 77"/>
                <a:gd name="T9" fmla="*/ 0 h 50"/>
                <a:gd name="T10" fmla="*/ 1 w 77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7" h="50">
                  <a:moveTo>
                    <a:pt x="23" y="0"/>
                  </a:moveTo>
                  <a:lnTo>
                    <a:pt x="77" y="18"/>
                  </a:lnTo>
                  <a:lnTo>
                    <a:pt x="58" y="50"/>
                  </a:lnTo>
                  <a:lnTo>
                    <a:pt x="0" y="1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68" name="Freeform 296"/>
            <p:cNvSpPr>
              <a:spLocks/>
            </p:cNvSpPr>
            <p:nvPr/>
          </p:nvSpPr>
          <p:spPr bwMode="auto">
            <a:xfrm>
              <a:off x="4521" y="3322"/>
              <a:ext cx="17" cy="21"/>
            </a:xfrm>
            <a:custGeom>
              <a:avLst/>
              <a:gdLst>
                <a:gd name="T0" fmla="*/ 2 w 52"/>
                <a:gd name="T1" fmla="*/ 1 h 62"/>
                <a:gd name="T2" fmla="*/ 2 w 52"/>
                <a:gd name="T3" fmla="*/ 2 h 62"/>
                <a:gd name="T4" fmla="*/ 0 w 52"/>
                <a:gd name="T5" fmla="*/ 2 h 62"/>
                <a:gd name="T6" fmla="*/ 1 w 52"/>
                <a:gd name="T7" fmla="*/ 0 h 62"/>
                <a:gd name="T8" fmla="*/ 2 w 52"/>
                <a:gd name="T9" fmla="*/ 1 h 62"/>
                <a:gd name="T10" fmla="*/ 2 w 52"/>
                <a:gd name="T11" fmla="*/ 1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2" h="62">
                  <a:moveTo>
                    <a:pt x="52" y="20"/>
                  </a:moveTo>
                  <a:lnTo>
                    <a:pt x="42" y="62"/>
                  </a:lnTo>
                  <a:lnTo>
                    <a:pt x="0" y="51"/>
                  </a:lnTo>
                  <a:lnTo>
                    <a:pt x="23" y="0"/>
                  </a:lnTo>
                  <a:lnTo>
                    <a:pt x="52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69" name="Freeform 297"/>
            <p:cNvSpPr>
              <a:spLocks/>
            </p:cNvSpPr>
            <p:nvPr/>
          </p:nvSpPr>
          <p:spPr bwMode="auto">
            <a:xfrm>
              <a:off x="4392" y="3273"/>
              <a:ext cx="10" cy="22"/>
            </a:xfrm>
            <a:custGeom>
              <a:avLst/>
              <a:gdLst>
                <a:gd name="T0" fmla="*/ 1 w 31"/>
                <a:gd name="T1" fmla="*/ 0 h 65"/>
                <a:gd name="T2" fmla="*/ 1 w 31"/>
                <a:gd name="T3" fmla="*/ 2 h 65"/>
                <a:gd name="T4" fmla="*/ 0 w 31"/>
                <a:gd name="T5" fmla="*/ 2 h 65"/>
                <a:gd name="T6" fmla="*/ 0 w 31"/>
                <a:gd name="T7" fmla="*/ 0 h 65"/>
                <a:gd name="T8" fmla="*/ 1 w 31"/>
                <a:gd name="T9" fmla="*/ 0 h 65"/>
                <a:gd name="T10" fmla="*/ 1 w 31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" h="65">
                  <a:moveTo>
                    <a:pt x="31" y="7"/>
                  </a:moveTo>
                  <a:lnTo>
                    <a:pt x="31" y="41"/>
                  </a:lnTo>
                  <a:lnTo>
                    <a:pt x="1" y="65"/>
                  </a:lnTo>
                  <a:lnTo>
                    <a:pt x="0" y="0"/>
                  </a:lnTo>
                  <a:lnTo>
                    <a:pt x="3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70" name="Freeform 298"/>
            <p:cNvSpPr>
              <a:spLocks/>
            </p:cNvSpPr>
            <p:nvPr/>
          </p:nvSpPr>
          <p:spPr bwMode="auto">
            <a:xfrm>
              <a:off x="4540" y="3311"/>
              <a:ext cx="322" cy="199"/>
            </a:xfrm>
            <a:custGeom>
              <a:avLst/>
              <a:gdLst>
                <a:gd name="T0" fmla="*/ 3 w 968"/>
                <a:gd name="T1" fmla="*/ 1 h 597"/>
                <a:gd name="T2" fmla="*/ 6 w 968"/>
                <a:gd name="T3" fmla="*/ 1 h 597"/>
                <a:gd name="T4" fmla="*/ 6 w 968"/>
                <a:gd name="T5" fmla="*/ 3 h 597"/>
                <a:gd name="T6" fmla="*/ 6 w 968"/>
                <a:gd name="T7" fmla="*/ 5 h 597"/>
                <a:gd name="T8" fmla="*/ 4 w 968"/>
                <a:gd name="T9" fmla="*/ 7 h 597"/>
                <a:gd name="T10" fmla="*/ 2 w 968"/>
                <a:gd name="T11" fmla="*/ 7 h 597"/>
                <a:gd name="T12" fmla="*/ 0 w 968"/>
                <a:gd name="T13" fmla="*/ 6 h 597"/>
                <a:gd name="T14" fmla="*/ 2 w 968"/>
                <a:gd name="T15" fmla="*/ 8 h 597"/>
                <a:gd name="T16" fmla="*/ 5 w 968"/>
                <a:gd name="T17" fmla="*/ 8 h 597"/>
                <a:gd name="T18" fmla="*/ 7 w 968"/>
                <a:gd name="T19" fmla="*/ 7 h 597"/>
                <a:gd name="T20" fmla="*/ 36 w 968"/>
                <a:gd name="T21" fmla="*/ 22 h 597"/>
                <a:gd name="T22" fmla="*/ 8 w 968"/>
                <a:gd name="T23" fmla="*/ 5 h 597"/>
                <a:gd name="T24" fmla="*/ 7 w 968"/>
                <a:gd name="T25" fmla="*/ 3 h 597"/>
                <a:gd name="T26" fmla="*/ 6 w 968"/>
                <a:gd name="T27" fmla="*/ 1 h 597"/>
                <a:gd name="T28" fmla="*/ 5 w 968"/>
                <a:gd name="T29" fmla="*/ 0 h 597"/>
                <a:gd name="T30" fmla="*/ 3 w 968"/>
                <a:gd name="T31" fmla="*/ 1 h 597"/>
                <a:gd name="T32" fmla="*/ 3 w 968"/>
                <a:gd name="T33" fmla="*/ 1 h 59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68" h="597">
                  <a:moveTo>
                    <a:pt x="93" y="19"/>
                  </a:moveTo>
                  <a:lnTo>
                    <a:pt x="160" y="35"/>
                  </a:lnTo>
                  <a:lnTo>
                    <a:pt x="174" y="93"/>
                  </a:lnTo>
                  <a:lnTo>
                    <a:pt x="167" y="146"/>
                  </a:lnTo>
                  <a:lnTo>
                    <a:pt x="117" y="192"/>
                  </a:lnTo>
                  <a:lnTo>
                    <a:pt x="64" y="196"/>
                  </a:lnTo>
                  <a:lnTo>
                    <a:pt x="0" y="163"/>
                  </a:lnTo>
                  <a:lnTo>
                    <a:pt x="41" y="217"/>
                  </a:lnTo>
                  <a:lnTo>
                    <a:pt x="138" y="223"/>
                  </a:lnTo>
                  <a:lnTo>
                    <a:pt x="198" y="184"/>
                  </a:lnTo>
                  <a:lnTo>
                    <a:pt x="968" y="597"/>
                  </a:lnTo>
                  <a:lnTo>
                    <a:pt x="206" y="132"/>
                  </a:lnTo>
                  <a:lnTo>
                    <a:pt x="193" y="75"/>
                  </a:lnTo>
                  <a:lnTo>
                    <a:pt x="174" y="19"/>
                  </a:lnTo>
                  <a:lnTo>
                    <a:pt x="133" y="0"/>
                  </a:lnTo>
                  <a:lnTo>
                    <a:pt x="93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71" name="Freeform 299"/>
            <p:cNvSpPr>
              <a:spLocks/>
            </p:cNvSpPr>
            <p:nvPr/>
          </p:nvSpPr>
          <p:spPr bwMode="auto">
            <a:xfrm>
              <a:off x="4658" y="3352"/>
              <a:ext cx="119" cy="21"/>
            </a:xfrm>
            <a:custGeom>
              <a:avLst/>
              <a:gdLst>
                <a:gd name="T0" fmla="*/ 0 w 356"/>
                <a:gd name="T1" fmla="*/ 0 h 63"/>
                <a:gd name="T2" fmla="*/ 3 w 356"/>
                <a:gd name="T3" fmla="*/ 2 h 63"/>
                <a:gd name="T4" fmla="*/ 13 w 356"/>
                <a:gd name="T5" fmla="*/ 1 h 63"/>
                <a:gd name="T6" fmla="*/ 13 w 356"/>
                <a:gd name="T7" fmla="*/ 0 h 63"/>
                <a:gd name="T8" fmla="*/ 0 w 356"/>
                <a:gd name="T9" fmla="*/ 0 h 63"/>
                <a:gd name="T10" fmla="*/ 0 w 356"/>
                <a:gd name="T11" fmla="*/ 0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6" h="63">
                  <a:moveTo>
                    <a:pt x="0" y="9"/>
                  </a:moveTo>
                  <a:lnTo>
                    <a:pt x="90" y="63"/>
                  </a:lnTo>
                  <a:lnTo>
                    <a:pt x="343" y="36"/>
                  </a:lnTo>
                  <a:lnTo>
                    <a:pt x="35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72" name="Freeform 300"/>
            <p:cNvSpPr>
              <a:spLocks/>
            </p:cNvSpPr>
            <p:nvPr/>
          </p:nvSpPr>
          <p:spPr bwMode="auto">
            <a:xfrm>
              <a:off x="4844" y="3353"/>
              <a:ext cx="82" cy="11"/>
            </a:xfrm>
            <a:custGeom>
              <a:avLst/>
              <a:gdLst>
                <a:gd name="T0" fmla="*/ 0 w 245"/>
                <a:gd name="T1" fmla="*/ 0 h 32"/>
                <a:gd name="T2" fmla="*/ 0 w 245"/>
                <a:gd name="T3" fmla="*/ 1 h 32"/>
                <a:gd name="T4" fmla="*/ 9 w 245"/>
                <a:gd name="T5" fmla="*/ 0 h 32"/>
                <a:gd name="T6" fmla="*/ 0 w 245"/>
                <a:gd name="T7" fmla="*/ 0 h 32"/>
                <a:gd name="T8" fmla="*/ 0 w 245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5" h="32">
                  <a:moveTo>
                    <a:pt x="4" y="0"/>
                  </a:moveTo>
                  <a:lnTo>
                    <a:pt x="0" y="32"/>
                  </a:lnTo>
                  <a:lnTo>
                    <a:pt x="245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73" name="Freeform 301"/>
            <p:cNvSpPr>
              <a:spLocks/>
            </p:cNvSpPr>
            <p:nvPr/>
          </p:nvSpPr>
          <p:spPr bwMode="auto">
            <a:xfrm>
              <a:off x="4777" y="3318"/>
              <a:ext cx="36" cy="104"/>
            </a:xfrm>
            <a:custGeom>
              <a:avLst/>
              <a:gdLst>
                <a:gd name="T0" fmla="*/ 0 w 107"/>
                <a:gd name="T1" fmla="*/ 11 h 312"/>
                <a:gd name="T2" fmla="*/ 2 w 107"/>
                <a:gd name="T3" fmla="*/ 7 h 312"/>
                <a:gd name="T4" fmla="*/ 4 w 107"/>
                <a:gd name="T5" fmla="*/ 2 h 312"/>
                <a:gd name="T6" fmla="*/ 4 w 107"/>
                <a:gd name="T7" fmla="*/ 0 h 312"/>
                <a:gd name="T8" fmla="*/ 3 w 107"/>
                <a:gd name="T9" fmla="*/ 6 h 312"/>
                <a:gd name="T10" fmla="*/ 1 w 107"/>
                <a:gd name="T11" fmla="*/ 12 h 312"/>
                <a:gd name="T12" fmla="*/ 0 w 107"/>
                <a:gd name="T13" fmla="*/ 11 h 312"/>
                <a:gd name="T14" fmla="*/ 0 w 107"/>
                <a:gd name="T15" fmla="*/ 11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7" h="312">
                  <a:moveTo>
                    <a:pt x="0" y="308"/>
                  </a:moveTo>
                  <a:lnTo>
                    <a:pt x="66" y="191"/>
                  </a:lnTo>
                  <a:lnTo>
                    <a:pt x="102" y="60"/>
                  </a:lnTo>
                  <a:lnTo>
                    <a:pt x="107" y="0"/>
                  </a:lnTo>
                  <a:lnTo>
                    <a:pt x="92" y="171"/>
                  </a:lnTo>
                  <a:lnTo>
                    <a:pt x="35" y="312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74" name="Freeform 302"/>
            <p:cNvSpPr>
              <a:spLocks/>
            </p:cNvSpPr>
            <p:nvPr/>
          </p:nvSpPr>
          <p:spPr bwMode="auto">
            <a:xfrm>
              <a:off x="4675" y="3358"/>
              <a:ext cx="75" cy="8"/>
            </a:xfrm>
            <a:custGeom>
              <a:avLst/>
              <a:gdLst>
                <a:gd name="T0" fmla="*/ 0 w 223"/>
                <a:gd name="T1" fmla="*/ 0 h 25"/>
                <a:gd name="T2" fmla="*/ 1 w 223"/>
                <a:gd name="T3" fmla="*/ 1 h 25"/>
                <a:gd name="T4" fmla="*/ 8 w 223"/>
                <a:gd name="T5" fmla="*/ 0 h 25"/>
                <a:gd name="T6" fmla="*/ 0 w 223"/>
                <a:gd name="T7" fmla="*/ 0 h 25"/>
                <a:gd name="T8" fmla="*/ 0 w 223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3" h="25">
                  <a:moveTo>
                    <a:pt x="0" y="0"/>
                  </a:moveTo>
                  <a:lnTo>
                    <a:pt x="34" y="25"/>
                  </a:lnTo>
                  <a:lnTo>
                    <a:pt x="223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75" name="Freeform 303"/>
            <p:cNvSpPr>
              <a:spLocks/>
            </p:cNvSpPr>
            <p:nvPr/>
          </p:nvSpPr>
          <p:spPr bwMode="auto">
            <a:xfrm>
              <a:off x="4778" y="3392"/>
              <a:ext cx="21" cy="31"/>
            </a:xfrm>
            <a:custGeom>
              <a:avLst/>
              <a:gdLst>
                <a:gd name="T0" fmla="*/ 0 w 63"/>
                <a:gd name="T1" fmla="*/ 3 h 94"/>
                <a:gd name="T2" fmla="*/ 1 w 63"/>
                <a:gd name="T3" fmla="*/ 3 h 94"/>
                <a:gd name="T4" fmla="*/ 2 w 63"/>
                <a:gd name="T5" fmla="*/ 0 h 94"/>
                <a:gd name="T6" fmla="*/ 0 w 63"/>
                <a:gd name="T7" fmla="*/ 3 h 94"/>
                <a:gd name="T8" fmla="*/ 0 w 63"/>
                <a:gd name="T9" fmla="*/ 3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94">
                  <a:moveTo>
                    <a:pt x="0" y="83"/>
                  </a:moveTo>
                  <a:lnTo>
                    <a:pt x="39" y="94"/>
                  </a:lnTo>
                  <a:lnTo>
                    <a:pt x="63" y="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76" name="Freeform 304"/>
            <p:cNvSpPr>
              <a:spLocks/>
            </p:cNvSpPr>
            <p:nvPr/>
          </p:nvSpPr>
          <p:spPr bwMode="auto">
            <a:xfrm>
              <a:off x="4533" y="3309"/>
              <a:ext cx="46" cy="75"/>
            </a:xfrm>
            <a:custGeom>
              <a:avLst/>
              <a:gdLst>
                <a:gd name="T0" fmla="*/ 1 w 137"/>
                <a:gd name="T1" fmla="*/ 8 h 223"/>
                <a:gd name="T2" fmla="*/ 0 w 137"/>
                <a:gd name="T3" fmla="*/ 7 h 223"/>
                <a:gd name="T4" fmla="*/ 0 w 137"/>
                <a:gd name="T5" fmla="*/ 4 h 223"/>
                <a:gd name="T6" fmla="*/ 1 w 137"/>
                <a:gd name="T7" fmla="*/ 2 h 223"/>
                <a:gd name="T8" fmla="*/ 4 w 137"/>
                <a:gd name="T9" fmla="*/ 0 h 223"/>
                <a:gd name="T10" fmla="*/ 5 w 137"/>
                <a:gd name="T11" fmla="*/ 0 h 223"/>
                <a:gd name="T12" fmla="*/ 4 w 137"/>
                <a:gd name="T13" fmla="*/ 1 h 223"/>
                <a:gd name="T14" fmla="*/ 2 w 137"/>
                <a:gd name="T15" fmla="*/ 2 h 223"/>
                <a:gd name="T16" fmla="*/ 1 w 137"/>
                <a:gd name="T17" fmla="*/ 5 h 223"/>
                <a:gd name="T18" fmla="*/ 1 w 137"/>
                <a:gd name="T19" fmla="*/ 7 h 223"/>
                <a:gd name="T20" fmla="*/ 1 w 137"/>
                <a:gd name="T21" fmla="*/ 8 h 223"/>
                <a:gd name="T22" fmla="*/ 1 w 137"/>
                <a:gd name="T23" fmla="*/ 8 h 2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7" h="223">
                  <a:moveTo>
                    <a:pt x="38" y="223"/>
                  </a:moveTo>
                  <a:lnTo>
                    <a:pt x="0" y="174"/>
                  </a:lnTo>
                  <a:lnTo>
                    <a:pt x="6" y="110"/>
                  </a:lnTo>
                  <a:lnTo>
                    <a:pt x="35" y="44"/>
                  </a:lnTo>
                  <a:lnTo>
                    <a:pt x="96" y="1"/>
                  </a:lnTo>
                  <a:lnTo>
                    <a:pt x="137" y="0"/>
                  </a:lnTo>
                  <a:lnTo>
                    <a:pt x="100" y="30"/>
                  </a:lnTo>
                  <a:lnTo>
                    <a:pt x="57" y="59"/>
                  </a:lnTo>
                  <a:lnTo>
                    <a:pt x="28" y="134"/>
                  </a:lnTo>
                  <a:lnTo>
                    <a:pt x="26" y="178"/>
                  </a:lnTo>
                  <a:lnTo>
                    <a:pt x="38" y="223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77" name="Freeform 305"/>
            <p:cNvSpPr>
              <a:spLocks/>
            </p:cNvSpPr>
            <p:nvPr/>
          </p:nvSpPr>
          <p:spPr bwMode="auto">
            <a:xfrm>
              <a:off x="4514" y="3323"/>
              <a:ext cx="9" cy="10"/>
            </a:xfrm>
            <a:custGeom>
              <a:avLst/>
              <a:gdLst>
                <a:gd name="T0" fmla="*/ 1 w 28"/>
                <a:gd name="T1" fmla="*/ 0 h 30"/>
                <a:gd name="T2" fmla="*/ 0 w 28"/>
                <a:gd name="T3" fmla="*/ 1 h 30"/>
                <a:gd name="T4" fmla="*/ 1 w 28"/>
                <a:gd name="T5" fmla="*/ 1 h 30"/>
                <a:gd name="T6" fmla="*/ 1 w 28"/>
                <a:gd name="T7" fmla="*/ 0 h 30"/>
                <a:gd name="T8" fmla="*/ 1 w 28"/>
                <a:gd name="T9" fmla="*/ 0 h 30"/>
                <a:gd name="T10" fmla="*/ 1 w 28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30">
                  <a:moveTo>
                    <a:pt x="16" y="1"/>
                  </a:moveTo>
                  <a:lnTo>
                    <a:pt x="0" y="26"/>
                  </a:lnTo>
                  <a:lnTo>
                    <a:pt x="24" y="30"/>
                  </a:lnTo>
                  <a:lnTo>
                    <a:pt x="28" y="0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78" name="Freeform 306"/>
            <p:cNvSpPr>
              <a:spLocks/>
            </p:cNvSpPr>
            <p:nvPr/>
          </p:nvSpPr>
          <p:spPr bwMode="auto">
            <a:xfrm>
              <a:off x="4428" y="3076"/>
              <a:ext cx="429" cy="171"/>
            </a:xfrm>
            <a:custGeom>
              <a:avLst/>
              <a:gdLst>
                <a:gd name="T0" fmla="*/ 4 w 1285"/>
                <a:gd name="T1" fmla="*/ 16 h 514"/>
                <a:gd name="T2" fmla="*/ 4 w 1285"/>
                <a:gd name="T3" fmla="*/ 19 h 514"/>
                <a:gd name="T4" fmla="*/ 7 w 1285"/>
                <a:gd name="T5" fmla="*/ 14 h 514"/>
                <a:gd name="T6" fmla="*/ 10 w 1285"/>
                <a:gd name="T7" fmla="*/ 17 h 514"/>
                <a:gd name="T8" fmla="*/ 12 w 1285"/>
                <a:gd name="T9" fmla="*/ 12 h 514"/>
                <a:gd name="T10" fmla="*/ 16 w 1285"/>
                <a:gd name="T11" fmla="*/ 16 h 514"/>
                <a:gd name="T12" fmla="*/ 16 w 1285"/>
                <a:gd name="T13" fmla="*/ 11 h 514"/>
                <a:gd name="T14" fmla="*/ 21 w 1285"/>
                <a:gd name="T15" fmla="*/ 14 h 514"/>
                <a:gd name="T16" fmla="*/ 23 w 1285"/>
                <a:gd name="T17" fmla="*/ 9 h 514"/>
                <a:gd name="T18" fmla="*/ 27 w 1285"/>
                <a:gd name="T19" fmla="*/ 12 h 514"/>
                <a:gd name="T20" fmla="*/ 28 w 1285"/>
                <a:gd name="T21" fmla="*/ 8 h 514"/>
                <a:gd name="T22" fmla="*/ 31 w 1285"/>
                <a:gd name="T23" fmla="*/ 11 h 514"/>
                <a:gd name="T24" fmla="*/ 32 w 1285"/>
                <a:gd name="T25" fmla="*/ 7 h 514"/>
                <a:gd name="T26" fmla="*/ 35 w 1285"/>
                <a:gd name="T27" fmla="*/ 9 h 514"/>
                <a:gd name="T28" fmla="*/ 37 w 1285"/>
                <a:gd name="T29" fmla="*/ 6 h 514"/>
                <a:gd name="T30" fmla="*/ 39 w 1285"/>
                <a:gd name="T31" fmla="*/ 9 h 514"/>
                <a:gd name="T32" fmla="*/ 41 w 1285"/>
                <a:gd name="T33" fmla="*/ 6 h 514"/>
                <a:gd name="T34" fmla="*/ 43 w 1285"/>
                <a:gd name="T35" fmla="*/ 8 h 514"/>
                <a:gd name="T36" fmla="*/ 44 w 1285"/>
                <a:gd name="T37" fmla="*/ 5 h 514"/>
                <a:gd name="T38" fmla="*/ 48 w 1285"/>
                <a:gd name="T39" fmla="*/ 7 h 514"/>
                <a:gd name="T40" fmla="*/ 45 w 1285"/>
                <a:gd name="T41" fmla="*/ 0 h 514"/>
                <a:gd name="T42" fmla="*/ 29 w 1285"/>
                <a:gd name="T43" fmla="*/ 3 h 514"/>
                <a:gd name="T44" fmla="*/ 14 w 1285"/>
                <a:gd name="T45" fmla="*/ 8 h 514"/>
                <a:gd name="T46" fmla="*/ 0 w 1285"/>
                <a:gd name="T47" fmla="*/ 14 h 514"/>
                <a:gd name="T48" fmla="*/ 4 w 1285"/>
                <a:gd name="T49" fmla="*/ 16 h 514"/>
                <a:gd name="T50" fmla="*/ 4 w 1285"/>
                <a:gd name="T51" fmla="*/ 16 h 5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85" h="514">
                  <a:moveTo>
                    <a:pt x="97" y="436"/>
                  </a:moveTo>
                  <a:lnTo>
                    <a:pt x="120" y="514"/>
                  </a:lnTo>
                  <a:lnTo>
                    <a:pt x="197" y="381"/>
                  </a:lnTo>
                  <a:lnTo>
                    <a:pt x="274" y="450"/>
                  </a:lnTo>
                  <a:lnTo>
                    <a:pt x="315" y="336"/>
                  </a:lnTo>
                  <a:lnTo>
                    <a:pt x="428" y="427"/>
                  </a:lnTo>
                  <a:lnTo>
                    <a:pt x="438" y="300"/>
                  </a:lnTo>
                  <a:lnTo>
                    <a:pt x="565" y="381"/>
                  </a:lnTo>
                  <a:lnTo>
                    <a:pt x="607" y="254"/>
                  </a:lnTo>
                  <a:lnTo>
                    <a:pt x="734" y="318"/>
                  </a:lnTo>
                  <a:lnTo>
                    <a:pt x="742" y="221"/>
                  </a:lnTo>
                  <a:lnTo>
                    <a:pt x="834" y="300"/>
                  </a:lnTo>
                  <a:lnTo>
                    <a:pt x="871" y="177"/>
                  </a:lnTo>
                  <a:lnTo>
                    <a:pt x="934" y="240"/>
                  </a:lnTo>
                  <a:lnTo>
                    <a:pt x="984" y="159"/>
                  </a:lnTo>
                  <a:lnTo>
                    <a:pt x="1056" y="231"/>
                  </a:lnTo>
                  <a:lnTo>
                    <a:pt x="1098" y="149"/>
                  </a:lnTo>
                  <a:lnTo>
                    <a:pt x="1148" y="209"/>
                  </a:lnTo>
                  <a:lnTo>
                    <a:pt x="1185" y="144"/>
                  </a:lnTo>
                  <a:lnTo>
                    <a:pt x="1285" y="194"/>
                  </a:lnTo>
                  <a:lnTo>
                    <a:pt x="1219" y="0"/>
                  </a:lnTo>
                  <a:lnTo>
                    <a:pt x="779" y="81"/>
                  </a:lnTo>
                  <a:lnTo>
                    <a:pt x="365" y="203"/>
                  </a:lnTo>
                  <a:lnTo>
                    <a:pt x="0" y="368"/>
                  </a:lnTo>
                  <a:lnTo>
                    <a:pt x="97" y="436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79" name="Freeform 307"/>
            <p:cNvSpPr>
              <a:spLocks/>
            </p:cNvSpPr>
            <p:nvPr/>
          </p:nvSpPr>
          <p:spPr bwMode="auto">
            <a:xfrm>
              <a:off x="4391" y="3132"/>
              <a:ext cx="253" cy="179"/>
            </a:xfrm>
            <a:custGeom>
              <a:avLst/>
              <a:gdLst>
                <a:gd name="T0" fmla="*/ 2 w 759"/>
                <a:gd name="T1" fmla="*/ 9 h 536"/>
                <a:gd name="T2" fmla="*/ 9 w 759"/>
                <a:gd name="T3" fmla="*/ 4 h 536"/>
                <a:gd name="T4" fmla="*/ 12 w 759"/>
                <a:gd name="T5" fmla="*/ 3 h 536"/>
                <a:gd name="T6" fmla="*/ 14 w 759"/>
                <a:gd name="T7" fmla="*/ 2 h 536"/>
                <a:gd name="T8" fmla="*/ 17 w 759"/>
                <a:gd name="T9" fmla="*/ 1 h 536"/>
                <a:gd name="T10" fmla="*/ 19 w 759"/>
                <a:gd name="T11" fmla="*/ 0 h 536"/>
                <a:gd name="T12" fmla="*/ 19 w 759"/>
                <a:gd name="T13" fmla="*/ 1 h 536"/>
                <a:gd name="T14" fmla="*/ 4 w 759"/>
                <a:gd name="T15" fmla="*/ 8 h 536"/>
                <a:gd name="T16" fmla="*/ 8 w 759"/>
                <a:gd name="T17" fmla="*/ 9 h 536"/>
                <a:gd name="T18" fmla="*/ 9 w 759"/>
                <a:gd name="T19" fmla="*/ 11 h 536"/>
                <a:gd name="T20" fmla="*/ 9 w 759"/>
                <a:gd name="T21" fmla="*/ 17 h 536"/>
                <a:gd name="T22" fmla="*/ 18 w 759"/>
                <a:gd name="T23" fmla="*/ 14 h 536"/>
                <a:gd name="T24" fmla="*/ 23 w 759"/>
                <a:gd name="T25" fmla="*/ 13 h 536"/>
                <a:gd name="T26" fmla="*/ 28 w 759"/>
                <a:gd name="T27" fmla="*/ 11 h 536"/>
                <a:gd name="T28" fmla="*/ 28 w 759"/>
                <a:gd name="T29" fmla="*/ 13 h 536"/>
                <a:gd name="T30" fmla="*/ 25 w 759"/>
                <a:gd name="T31" fmla="*/ 13 h 536"/>
                <a:gd name="T32" fmla="*/ 22 w 759"/>
                <a:gd name="T33" fmla="*/ 15 h 536"/>
                <a:gd name="T34" fmla="*/ 18 w 759"/>
                <a:gd name="T35" fmla="*/ 16 h 536"/>
                <a:gd name="T36" fmla="*/ 13 w 759"/>
                <a:gd name="T37" fmla="*/ 17 h 536"/>
                <a:gd name="T38" fmla="*/ 10 w 759"/>
                <a:gd name="T39" fmla="*/ 19 h 536"/>
                <a:gd name="T40" fmla="*/ 6 w 759"/>
                <a:gd name="T41" fmla="*/ 20 h 536"/>
                <a:gd name="T42" fmla="*/ 2 w 759"/>
                <a:gd name="T43" fmla="*/ 20 h 536"/>
                <a:gd name="T44" fmla="*/ 0 w 759"/>
                <a:gd name="T45" fmla="*/ 18 h 536"/>
                <a:gd name="T46" fmla="*/ 1 w 759"/>
                <a:gd name="T47" fmla="*/ 17 h 536"/>
                <a:gd name="T48" fmla="*/ 2 w 759"/>
                <a:gd name="T49" fmla="*/ 18 h 536"/>
                <a:gd name="T50" fmla="*/ 2 w 759"/>
                <a:gd name="T51" fmla="*/ 19 h 536"/>
                <a:gd name="T52" fmla="*/ 4 w 759"/>
                <a:gd name="T53" fmla="*/ 19 h 536"/>
                <a:gd name="T54" fmla="*/ 6 w 759"/>
                <a:gd name="T55" fmla="*/ 18 h 536"/>
                <a:gd name="T56" fmla="*/ 7 w 759"/>
                <a:gd name="T57" fmla="*/ 17 h 536"/>
                <a:gd name="T58" fmla="*/ 4 w 759"/>
                <a:gd name="T59" fmla="*/ 18 h 536"/>
                <a:gd name="T60" fmla="*/ 4 w 759"/>
                <a:gd name="T61" fmla="*/ 15 h 536"/>
                <a:gd name="T62" fmla="*/ 2 w 759"/>
                <a:gd name="T63" fmla="*/ 15 h 536"/>
                <a:gd name="T64" fmla="*/ 1 w 759"/>
                <a:gd name="T65" fmla="*/ 16 h 536"/>
                <a:gd name="T66" fmla="*/ 0 w 759"/>
                <a:gd name="T67" fmla="*/ 17 h 536"/>
                <a:gd name="T68" fmla="*/ 0 w 759"/>
                <a:gd name="T69" fmla="*/ 15 h 536"/>
                <a:gd name="T70" fmla="*/ 1 w 759"/>
                <a:gd name="T71" fmla="*/ 14 h 536"/>
                <a:gd name="T72" fmla="*/ 3 w 759"/>
                <a:gd name="T73" fmla="*/ 12 h 536"/>
                <a:gd name="T74" fmla="*/ 5 w 759"/>
                <a:gd name="T75" fmla="*/ 11 h 536"/>
                <a:gd name="T76" fmla="*/ 7 w 759"/>
                <a:gd name="T77" fmla="*/ 11 h 536"/>
                <a:gd name="T78" fmla="*/ 7 w 759"/>
                <a:gd name="T79" fmla="*/ 10 h 536"/>
                <a:gd name="T80" fmla="*/ 6 w 759"/>
                <a:gd name="T81" fmla="*/ 9 h 536"/>
                <a:gd name="T82" fmla="*/ 2 w 759"/>
                <a:gd name="T83" fmla="*/ 9 h 536"/>
                <a:gd name="T84" fmla="*/ 2 w 759"/>
                <a:gd name="T85" fmla="*/ 9 h 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759" h="536">
                  <a:moveTo>
                    <a:pt x="55" y="237"/>
                  </a:moveTo>
                  <a:lnTo>
                    <a:pt x="251" y="98"/>
                  </a:lnTo>
                  <a:lnTo>
                    <a:pt x="318" y="71"/>
                  </a:lnTo>
                  <a:lnTo>
                    <a:pt x="384" y="41"/>
                  </a:lnTo>
                  <a:lnTo>
                    <a:pt x="451" y="15"/>
                  </a:lnTo>
                  <a:lnTo>
                    <a:pt x="518" y="0"/>
                  </a:lnTo>
                  <a:lnTo>
                    <a:pt x="526" y="31"/>
                  </a:lnTo>
                  <a:lnTo>
                    <a:pt x="119" y="205"/>
                  </a:lnTo>
                  <a:lnTo>
                    <a:pt x="228" y="252"/>
                  </a:lnTo>
                  <a:lnTo>
                    <a:pt x="237" y="305"/>
                  </a:lnTo>
                  <a:lnTo>
                    <a:pt x="249" y="464"/>
                  </a:lnTo>
                  <a:lnTo>
                    <a:pt x="499" y="384"/>
                  </a:lnTo>
                  <a:lnTo>
                    <a:pt x="625" y="338"/>
                  </a:lnTo>
                  <a:lnTo>
                    <a:pt x="746" y="305"/>
                  </a:lnTo>
                  <a:lnTo>
                    <a:pt x="759" y="338"/>
                  </a:lnTo>
                  <a:lnTo>
                    <a:pt x="678" y="358"/>
                  </a:lnTo>
                  <a:lnTo>
                    <a:pt x="581" y="391"/>
                  </a:lnTo>
                  <a:lnTo>
                    <a:pt x="474" y="428"/>
                  </a:lnTo>
                  <a:lnTo>
                    <a:pt x="364" y="466"/>
                  </a:lnTo>
                  <a:lnTo>
                    <a:pt x="259" y="501"/>
                  </a:lnTo>
                  <a:lnTo>
                    <a:pt x="168" y="528"/>
                  </a:lnTo>
                  <a:lnTo>
                    <a:pt x="52" y="536"/>
                  </a:lnTo>
                  <a:lnTo>
                    <a:pt x="0" y="486"/>
                  </a:lnTo>
                  <a:lnTo>
                    <a:pt x="34" y="456"/>
                  </a:lnTo>
                  <a:lnTo>
                    <a:pt x="42" y="486"/>
                  </a:lnTo>
                  <a:lnTo>
                    <a:pt x="64" y="505"/>
                  </a:lnTo>
                  <a:lnTo>
                    <a:pt x="118" y="515"/>
                  </a:lnTo>
                  <a:lnTo>
                    <a:pt x="171" y="498"/>
                  </a:lnTo>
                  <a:lnTo>
                    <a:pt x="189" y="464"/>
                  </a:lnTo>
                  <a:lnTo>
                    <a:pt x="95" y="475"/>
                  </a:lnTo>
                  <a:lnTo>
                    <a:pt x="101" y="392"/>
                  </a:lnTo>
                  <a:lnTo>
                    <a:pt x="55" y="392"/>
                  </a:lnTo>
                  <a:lnTo>
                    <a:pt x="34" y="438"/>
                  </a:lnTo>
                  <a:lnTo>
                    <a:pt x="2" y="445"/>
                  </a:lnTo>
                  <a:lnTo>
                    <a:pt x="4" y="399"/>
                  </a:lnTo>
                  <a:lnTo>
                    <a:pt x="19" y="365"/>
                  </a:lnTo>
                  <a:lnTo>
                    <a:pt x="75" y="318"/>
                  </a:lnTo>
                  <a:lnTo>
                    <a:pt x="138" y="296"/>
                  </a:lnTo>
                  <a:lnTo>
                    <a:pt x="184" y="294"/>
                  </a:lnTo>
                  <a:lnTo>
                    <a:pt x="185" y="265"/>
                  </a:lnTo>
                  <a:lnTo>
                    <a:pt x="161" y="242"/>
                  </a:lnTo>
                  <a:lnTo>
                    <a:pt x="55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80" name="Freeform 308"/>
            <p:cNvSpPr>
              <a:spLocks/>
            </p:cNvSpPr>
            <p:nvPr/>
          </p:nvSpPr>
          <p:spPr bwMode="auto">
            <a:xfrm>
              <a:off x="4554" y="3063"/>
              <a:ext cx="340" cy="119"/>
            </a:xfrm>
            <a:custGeom>
              <a:avLst/>
              <a:gdLst>
                <a:gd name="T0" fmla="*/ 36 w 1021"/>
                <a:gd name="T1" fmla="*/ 10 h 358"/>
                <a:gd name="T2" fmla="*/ 38 w 1021"/>
                <a:gd name="T3" fmla="*/ 11 h 358"/>
                <a:gd name="T4" fmla="*/ 35 w 1021"/>
                <a:gd name="T5" fmla="*/ 13 h 358"/>
                <a:gd name="T6" fmla="*/ 33 w 1021"/>
                <a:gd name="T7" fmla="*/ 11 h 358"/>
                <a:gd name="T8" fmla="*/ 33 w 1021"/>
                <a:gd name="T9" fmla="*/ 8 h 358"/>
                <a:gd name="T10" fmla="*/ 32 w 1021"/>
                <a:gd name="T11" fmla="*/ 7 h 358"/>
                <a:gd name="T12" fmla="*/ 29 w 1021"/>
                <a:gd name="T13" fmla="*/ 3 h 358"/>
                <a:gd name="T14" fmla="*/ 25 w 1021"/>
                <a:gd name="T15" fmla="*/ 3 h 358"/>
                <a:gd name="T16" fmla="*/ 16 w 1021"/>
                <a:gd name="T17" fmla="*/ 5 h 358"/>
                <a:gd name="T18" fmla="*/ 9 w 1021"/>
                <a:gd name="T19" fmla="*/ 7 h 358"/>
                <a:gd name="T20" fmla="*/ 1 w 1021"/>
                <a:gd name="T21" fmla="*/ 9 h 358"/>
                <a:gd name="T22" fmla="*/ 0 w 1021"/>
                <a:gd name="T23" fmla="*/ 8 h 358"/>
                <a:gd name="T24" fmla="*/ 4 w 1021"/>
                <a:gd name="T25" fmla="*/ 7 h 358"/>
                <a:gd name="T26" fmla="*/ 7 w 1021"/>
                <a:gd name="T27" fmla="*/ 6 h 358"/>
                <a:gd name="T28" fmla="*/ 11 w 1021"/>
                <a:gd name="T29" fmla="*/ 4 h 358"/>
                <a:gd name="T30" fmla="*/ 15 w 1021"/>
                <a:gd name="T31" fmla="*/ 3 h 358"/>
                <a:gd name="T32" fmla="*/ 19 w 1021"/>
                <a:gd name="T33" fmla="*/ 2 h 358"/>
                <a:gd name="T34" fmla="*/ 22 w 1021"/>
                <a:gd name="T35" fmla="*/ 2 h 358"/>
                <a:gd name="T36" fmla="*/ 26 w 1021"/>
                <a:gd name="T37" fmla="*/ 1 h 358"/>
                <a:gd name="T38" fmla="*/ 30 w 1021"/>
                <a:gd name="T39" fmla="*/ 0 h 358"/>
                <a:gd name="T40" fmla="*/ 33 w 1021"/>
                <a:gd name="T41" fmla="*/ 3 h 358"/>
                <a:gd name="T42" fmla="*/ 36 w 1021"/>
                <a:gd name="T43" fmla="*/ 10 h 358"/>
                <a:gd name="T44" fmla="*/ 36 w 1021"/>
                <a:gd name="T45" fmla="*/ 10 h 35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21" h="358">
                  <a:moveTo>
                    <a:pt x="978" y="265"/>
                  </a:moveTo>
                  <a:lnTo>
                    <a:pt x="1021" y="292"/>
                  </a:lnTo>
                  <a:lnTo>
                    <a:pt x="956" y="358"/>
                  </a:lnTo>
                  <a:lnTo>
                    <a:pt x="882" y="304"/>
                  </a:lnTo>
                  <a:lnTo>
                    <a:pt x="885" y="219"/>
                  </a:lnTo>
                  <a:lnTo>
                    <a:pt x="871" y="179"/>
                  </a:lnTo>
                  <a:lnTo>
                    <a:pt x="781" y="74"/>
                  </a:lnTo>
                  <a:lnTo>
                    <a:pt x="675" y="94"/>
                  </a:lnTo>
                  <a:lnTo>
                    <a:pt x="434" y="141"/>
                  </a:lnTo>
                  <a:lnTo>
                    <a:pt x="231" y="188"/>
                  </a:lnTo>
                  <a:lnTo>
                    <a:pt x="31" y="241"/>
                  </a:lnTo>
                  <a:lnTo>
                    <a:pt x="0" y="214"/>
                  </a:lnTo>
                  <a:lnTo>
                    <a:pt x="97" y="181"/>
                  </a:lnTo>
                  <a:lnTo>
                    <a:pt x="195" y="151"/>
                  </a:lnTo>
                  <a:lnTo>
                    <a:pt x="298" y="121"/>
                  </a:lnTo>
                  <a:lnTo>
                    <a:pt x="401" y="92"/>
                  </a:lnTo>
                  <a:lnTo>
                    <a:pt x="505" y="65"/>
                  </a:lnTo>
                  <a:lnTo>
                    <a:pt x="607" y="41"/>
                  </a:lnTo>
                  <a:lnTo>
                    <a:pt x="708" y="18"/>
                  </a:lnTo>
                  <a:lnTo>
                    <a:pt x="804" y="0"/>
                  </a:lnTo>
                  <a:lnTo>
                    <a:pt x="892" y="75"/>
                  </a:lnTo>
                  <a:lnTo>
                    <a:pt x="978" y="2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81" name="Freeform 309"/>
            <p:cNvSpPr>
              <a:spLocks/>
            </p:cNvSpPr>
            <p:nvPr/>
          </p:nvSpPr>
          <p:spPr bwMode="auto">
            <a:xfrm>
              <a:off x="4815" y="3113"/>
              <a:ext cx="334" cy="410"/>
            </a:xfrm>
            <a:custGeom>
              <a:avLst/>
              <a:gdLst>
                <a:gd name="T0" fmla="*/ 0 w 1000"/>
                <a:gd name="T1" fmla="*/ 15 h 1229"/>
                <a:gd name="T2" fmla="*/ 1 w 1000"/>
                <a:gd name="T3" fmla="*/ 19 h 1229"/>
                <a:gd name="T4" fmla="*/ 15 w 1000"/>
                <a:gd name="T5" fmla="*/ 6 h 1229"/>
                <a:gd name="T6" fmla="*/ 19 w 1000"/>
                <a:gd name="T7" fmla="*/ 8 h 1229"/>
                <a:gd name="T8" fmla="*/ 26 w 1000"/>
                <a:gd name="T9" fmla="*/ 24 h 1229"/>
                <a:gd name="T10" fmla="*/ 32 w 1000"/>
                <a:gd name="T11" fmla="*/ 25 h 1229"/>
                <a:gd name="T12" fmla="*/ 29 w 1000"/>
                <a:gd name="T13" fmla="*/ 28 h 1229"/>
                <a:gd name="T14" fmla="*/ 32 w 1000"/>
                <a:gd name="T15" fmla="*/ 35 h 1229"/>
                <a:gd name="T16" fmla="*/ 11 w 1000"/>
                <a:gd name="T17" fmla="*/ 44 h 1229"/>
                <a:gd name="T18" fmla="*/ 15 w 1000"/>
                <a:gd name="T19" fmla="*/ 46 h 1229"/>
                <a:gd name="T20" fmla="*/ 17 w 1000"/>
                <a:gd name="T21" fmla="*/ 43 h 1229"/>
                <a:gd name="T22" fmla="*/ 21 w 1000"/>
                <a:gd name="T23" fmla="*/ 43 h 1229"/>
                <a:gd name="T24" fmla="*/ 25 w 1000"/>
                <a:gd name="T25" fmla="*/ 40 h 1229"/>
                <a:gd name="T26" fmla="*/ 29 w 1000"/>
                <a:gd name="T27" fmla="*/ 40 h 1229"/>
                <a:gd name="T28" fmla="*/ 30 w 1000"/>
                <a:gd name="T29" fmla="*/ 38 h 1229"/>
                <a:gd name="T30" fmla="*/ 35 w 1000"/>
                <a:gd name="T31" fmla="*/ 37 h 1229"/>
                <a:gd name="T32" fmla="*/ 36 w 1000"/>
                <a:gd name="T33" fmla="*/ 36 h 1229"/>
                <a:gd name="T34" fmla="*/ 37 w 1000"/>
                <a:gd name="T35" fmla="*/ 36 h 1229"/>
                <a:gd name="T36" fmla="*/ 30 w 1000"/>
                <a:gd name="T37" fmla="*/ 20 h 1229"/>
                <a:gd name="T38" fmla="*/ 16 w 1000"/>
                <a:gd name="T39" fmla="*/ 0 h 1229"/>
                <a:gd name="T40" fmla="*/ 0 w 1000"/>
                <a:gd name="T41" fmla="*/ 15 h 1229"/>
                <a:gd name="T42" fmla="*/ 0 w 1000"/>
                <a:gd name="T43" fmla="*/ 15 h 122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00" h="1229">
                  <a:moveTo>
                    <a:pt x="0" y="412"/>
                  </a:moveTo>
                  <a:lnTo>
                    <a:pt x="35" y="524"/>
                  </a:lnTo>
                  <a:lnTo>
                    <a:pt x="398" y="153"/>
                  </a:lnTo>
                  <a:lnTo>
                    <a:pt x="502" y="224"/>
                  </a:lnTo>
                  <a:lnTo>
                    <a:pt x="705" y="634"/>
                  </a:lnTo>
                  <a:lnTo>
                    <a:pt x="850" y="669"/>
                  </a:lnTo>
                  <a:lnTo>
                    <a:pt x="776" y="744"/>
                  </a:lnTo>
                  <a:lnTo>
                    <a:pt x="858" y="939"/>
                  </a:lnTo>
                  <a:lnTo>
                    <a:pt x="309" y="1176"/>
                  </a:lnTo>
                  <a:lnTo>
                    <a:pt x="391" y="1229"/>
                  </a:lnTo>
                  <a:lnTo>
                    <a:pt x="466" y="1172"/>
                  </a:lnTo>
                  <a:lnTo>
                    <a:pt x="562" y="1168"/>
                  </a:lnTo>
                  <a:lnTo>
                    <a:pt x="669" y="1091"/>
                  </a:lnTo>
                  <a:lnTo>
                    <a:pt x="772" y="1086"/>
                  </a:lnTo>
                  <a:lnTo>
                    <a:pt x="808" y="1032"/>
                  </a:lnTo>
                  <a:lnTo>
                    <a:pt x="943" y="1011"/>
                  </a:lnTo>
                  <a:lnTo>
                    <a:pt x="972" y="965"/>
                  </a:lnTo>
                  <a:lnTo>
                    <a:pt x="1000" y="976"/>
                  </a:lnTo>
                  <a:lnTo>
                    <a:pt x="801" y="544"/>
                  </a:lnTo>
                  <a:lnTo>
                    <a:pt x="431" y="0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82" name="Freeform 310"/>
            <p:cNvSpPr>
              <a:spLocks/>
            </p:cNvSpPr>
            <p:nvPr/>
          </p:nvSpPr>
          <p:spPr bwMode="auto">
            <a:xfrm>
              <a:off x="4496" y="3528"/>
              <a:ext cx="368" cy="127"/>
            </a:xfrm>
            <a:custGeom>
              <a:avLst/>
              <a:gdLst>
                <a:gd name="T0" fmla="*/ 12 w 1105"/>
                <a:gd name="T1" fmla="*/ 5 h 381"/>
                <a:gd name="T2" fmla="*/ 13 w 1105"/>
                <a:gd name="T3" fmla="*/ 8 h 381"/>
                <a:gd name="T4" fmla="*/ 36 w 1105"/>
                <a:gd name="T5" fmla="*/ 0 h 381"/>
                <a:gd name="T6" fmla="*/ 41 w 1105"/>
                <a:gd name="T7" fmla="*/ 2 h 381"/>
                <a:gd name="T8" fmla="*/ 38 w 1105"/>
                <a:gd name="T9" fmla="*/ 4 h 381"/>
                <a:gd name="T10" fmla="*/ 33 w 1105"/>
                <a:gd name="T11" fmla="*/ 4 h 381"/>
                <a:gd name="T12" fmla="*/ 31 w 1105"/>
                <a:gd name="T13" fmla="*/ 6 h 381"/>
                <a:gd name="T14" fmla="*/ 27 w 1105"/>
                <a:gd name="T15" fmla="*/ 6 h 381"/>
                <a:gd name="T16" fmla="*/ 25 w 1105"/>
                <a:gd name="T17" fmla="*/ 8 h 381"/>
                <a:gd name="T18" fmla="*/ 22 w 1105"/>
                <a:gd name="T19" fmla="*/ 8 h 381"/>
                <a:gd name="T20" fmla="*/ 20 w 1105"/>
                <a:gd name="T21" fmla="*/ 10 h 381"/>
                <a:gd name="T22" fmla="*/ 17 w 1105"/>
                <a:gd name="T23" fmla="*/ 9 h 381"/>
                <a:gd name="T24" fmla="*/ 15 w 1105"/>
                <a:gd name="T25" fmla="*/ 11 h 381"/>
                <a:gd name="T26" fmla="*/ 11 w 1105"/>
                <a:gd name="T27" fmla="*/ 11 h 381"/>
                <a:gd name="T28" fmla="*/ 9 w 1105"/>
                <a:gd name="T29" fmla="*/ 13 h 381"/>
                <a:gd name="T30" fmla="*/ 5 w 1105"/>
                <a:gd name="T31" fmla="*/ 12 h 381"/>
                <a:gd name="T32" fmla="*/ 3 w 1105"/>
                <a:gd name="T33" fmla="*/ 14 h 381"/>
                <a:gd name="T34" fmla="*/ 0 w 1105"/>
                <a:gd name="T35" fmla="*/ 14 h 381"/>
                <a:gd name="T36" fmla="*/ 6 w 1105"/>
                <a:gd name="T37" fmla="*/ 7 h 381"/>
                <a:gd name="T38" fmla="*/ 12 w 1105"/>
                <a:gd name="T39" fmla="*/ 5 h 381"/>
                <a:gd name="T40" fmla="*/ 12 w 1105"/>
                <a:gd name="T41" fmla="*/ 5 h 38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05" h="381">
                  <a:moveTo>
                    <a:pt x="334" y="146"/>
                  </a:moveTo>
                  <a:lnTo>
                    <a:pt x="342" y="224"/>
                  </a:lnTo>
                  <a:lnTo>
                    <a:pt x="979" y="0"/>
                  </a:lnTo>
                  <a:lnTo>
                    <a:pt x="1105" y="60"/>
                  </a:lnTo>
                  <a:lnTo>
                    <a:pt x="1029" y="96"/>
                  </a:lnTo>
                  <a:lnTo>
                    <a:pt x="893" y="110"/>
                  </a:lnTo>
                  <a:lnTo>
                    <a:pt x="848" y="153"/>
                  </a:lnTo>
                  <a:lnTo>
                    <a:pt x="733" y="160"/>
                  </a:lnTo>
                  <a:lnTo>
                    <a:pt x="683" y="227"/>
                  </a:lnTo>
                  <a:lnTo>
                    <a:pt x="588" y="214"/>
                  </a:lnTo>
                  <a:lnTo>
                    <a:pt x="545" y="264"/>
                  </a:lnTo>
                  <a:lnTo>
                    <a:pt x="448" y="249"/>
                  </a:lnTo>
                  <a:lnTo>
                    <a:pt x="398" y="310"/>
                  </a:lnTo>
                  <a:lnTo>
                    <a:pt x="292" y="289"/>
                  </a:lnTo>
                  <a:lnTo>
                    <a:pt x="238" y="339"/>
                  </a:lnTo>
                  <a:lnTo>
                    <a:pt x="140" y="329"/>
                  </a:lnTo>
                  <a:lnTo>
                    <a:pt x="88" y="367"/>
                  </a:lnTo>
                  <a:lnTo>
                    <a:pt x="0" y="381"/>
                  </a:lnTo>
                  <a:lnTo>
                    <a:pt x="152" y="196"/>
                  </a:lnTo>
                  <a:lnTo>
                    <a:pt x="334" y="146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83" name="Freeform 311"/>
            <p:cNvSpPr>
              <a:spLocks/>
            </p:cNvSpPr>
            <p:nvPr/>
          </p:nvSpPr>
          <p:spPr bwMode="auto">
            <a:xfrm>
              <a:off x="4625" y="3449"/>
              <a:ext cx="70" cy="43"/>
            </a:xfrm>
            <a:custGeom>
              <a:avLst/>
              <a:gdLst>
                <a:gd name="T0" fmla="*/ 4 w 210"/>
                <a:gd name="T1" fmla="*/ 0 h 128"/>
                <a:gd name="T2" fmla="*/ 0 w 210"/>
                <a:gd name="T3" fmla="*/ 5 h 128"/>
                <a:gd name="T4" fmla="*/ 4 w 210"/>
                <a:gd name="T5" fmla="*/ 4 h 128"/>
                <a:gd name="T6" fmla="*/ 8 w 210"/>
                <a:gd name="T7" fmla="*/ 1 h 128"/>
                <a:gd name="T8" fmla="*/ 4 w 210"/>
                <a:gd name="T9" fmla="*/ 0 h 128"/>
                <a:gd name="T10" fmla="*/ 4 w 210"/>
                <a:gd name="T11" fmla="*/ 0 h 1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0" h="128">
                  <a:moveTo>
                    <a:pt x="100" y="0"/>
                  </a:moveTo>
                  <a:lnTo>
                    <a:pt x="0" y="128"/>
                  </a:lnTo>
                  <a:lnTo>
                    <a:pt x="114" y="110"/>
                  </a:lnTo>
                  <a:lnTo>
                    <a:pt x="210" y="28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84" name="Freeform 312"/>
            <p:cNvSpPr>
              <a:spLocks/>
            </p:cNvSpPr>
            <p:nvPr/>
          </p:nvSpPr>
          <p:spPr bwMode="auto">
            <a:xfrm>
              <a:off x="4738" y="3283"/>
              <a:ext cx="46" cy="45"/>
            </a:xfrm>
            <a:custGeom>
              <a:avLst/>
              <a:gdLst>
                <a:gd name="T0" fmla="*/ 5 w 139"/>
                <a:gd name="T1" fmla="*/ 0 h 136"/>
                <a:gd name="T2" fmla="*/ 0 w 139"/>
                <a:gd name="T3" fmla="*/ 5 h 136"/>
                <a:gd name="T4" fmla="*/ 5 w 139"/>
                <a:gd name="T5" fmla="*/ 4 h 136"/>
                <a:gd name="T6" fmla="*/ 5 w 139"/>
                <a:gd name="T7" fmla="*/ 0 h 136"/>
                <a:gd name="T8" fmla="*/ 5 w 139"/>
                <a:gd name="T9" fmla="*/ 0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9" h="136">
                  <a:moveTo>
                    <a:pt x="136" y="0"/>
                  </a:moveTo>
                  <a:lnTo>
                    <a:pt x="0" y="136"/>
                  </a:lnTo>
                  <a:lnTo>
                    <a:pt x="139" y="119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85" name="Freeform 313"/>
            <p:cNvSpPr>
              <a:spLocks/>
            </p:cNvSpPr>
            <p:nvPr/>
          </p:nvSpPr>
          <p:spPr bwMode="auto">
            <a:xfrm>
              <a:off x="5029" y="3103"/>
              <a:ext cx="28" cy="23"/>
            </a:xfrm>
            <a:custGeom>
              <a:avLst/>
              <a:gdLst>
                <a:gd name="T0" fmla="*/ 0 w 85"/>
                <a:gd name="T1" fmla="*/ 0 h 68"/>
                <a:gd name="T2" fmla="*/ 0 w 85"/>
                <a:gd name="T3" fmla="*/ 3 h 68"/>
                <a:gd name="T4" fmla="*/ 3 w 85"/>
                <a:gd name="T5" fmla="*/ 2 h 68"/>
                <a:gd name="T6" fmla="*/ 0 w 85"/>
                <a:gd name="T7" fmla="*/ 0 h 68"/>
                <a:gd name="T8" fmla="*/ 0 w 85"/>
                <a:gd name="T9" fmla="*/ 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" h="68">
                  <a:moveTo>
                    <a:pt x="0" y="0"/>
                  </a:moveTo>
                  <a:lnTo>
                    <a:pt x="0" y="68"/>
                  </a:lnTo>
                  <a:lnTo>
                    <a:pt x="85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86" name="Freeform 314"/>
            <p:cNvSpPr>
              <a:spLocks/>
            </p:cNvSpPr>
            <p:nvPr/>
          </p:nvSpPr>
          <p:spPr bwMode="auto">
            <a:xfrm>
              <a:off x="5063" y="3170"/>
              <a:ext cx="23" cy="38"/>
            </a:xfrm>
            <a:custGeom>
              <a:avLst/>
              <a:gdLst>
                <a:gd name="T0" fmla="*/ 0 w 68"/>
                <a:gd name="T1" fmla="*/ 0 h 114"/>
                <a:gd name="T2" fmla="*/ 1 w 68"/>
                <a:gd name="T3" fmla="*/ 4 h 114"/>
                <a:gd name="T4" fmla="*/ 3 w 68"/>
                <a:gd name="T5" fmla="*/ 1 h 114"/>
                <a:gd name="T6" fmla="*/ 0 w 68"/>
                <a:gd name="T7" fmla="*/ 0 h 114"/>
                <a:gd name="T8" fmla="*/ 0 w 68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" h="114">
                  <a:moveTo>
                    <a:pt x="0" y="0"/>
                  </a:moveTo>
                  <a:lnTo>
                    <a:pt x="23" y="114"/>
                  </a:lnTo>
                  <a:lnTo>
                    <a:pt x="68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87" name="Freeform 315"/>
            <p:cNvSpPr>
              <a:spLocks/>
            </p:cNvSpPr>
            <p:nvPr/>
          </p:nvSpPr>
          <p:spPr bwMode="auto">
            <a:xfrm>
              <a:off x="4562" y="3496"/>
              <a:ext cx="206" cy="63"/>
            </a:xfrm>
            <a:custGeom>
              <a:avLst/>
              <a:gdLst>
                <a:gd name="T0" fmla="*/ 0 w 618"/>
                <a:gd name="T1" fmla="*/ 6 h 190"/>
                <a:gd name="T2" fmla="*/ 0 w 618"/>
                <a:gd name="T3" fmla="*/ 7 h 190"/>
                <a:gd name="T4" fmla="*/ 23 w 618"/>
                <a:gd name="T5" fmla="*/ 1 h 190"/>
                <a:gd name="T6" fmla="*/ 21 w 618"/>
                <a:gd name="T7" fmla="*/ 0 h 190"/>
                <a:gd name="T8" fmla="*/ 0 w 618"/>
                <a:gd name="T9" fmla="*/ 6 h 190"/>
                <a:gd name="T10" fmla="*/ 0 w 618"/>
                <a:gd name="T11" fmla="*/ 6 h 1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8" h="190">
                  <a:moveTo>
                    <a:pt x="0" y="154"/>
                  </a:moveTo>
                  <a:lnTo>
                    <a:pt x="0" y="190"/>
                  </a:lnTo>
                  <a:lnTo>
                    <a:pt x="618" y="20"/>
                  </a:lnTo>
                  <a:lnTo>
                    <a:pt x="580" y="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8FCC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88" name="Freeform 316"/>
            <p:cNvSpPr>
              <a:spLocks/>
            </p:cNvSpPr>
            <p:nvPr/>
          </p:nvSpPr>
          <p:spPr bwMode="auto">
            <a:xfrm>
              <a:off x="4853" y="3450"/>
              <a:ext cx="104" cy="24"/>
            </a:xfrm>
            <a:custGeom>
              <a:avLst/>
              <a:gdLst>
                <a:gd name="T0" fmla="*/ 0 w 314"/>
                <a:gd name="T1" fmla="*/ 2 h 74"/>
                <a:gd name="T2" fmla="*/ 1 w 314"/>
                <a:gd name="T3" fmla="*/ 3 h 74"/>
                <a:gd name="T4" fmla="*/ 11 w 314"/>
                <a:gd name="T5" fmla="*/ 1 h 74"/>
                <a:gd name="T6" fmla="*/ 11 w 314"/>
                <a:gd name="T7" fmla="*/ 0 h 74"/>
                <a:gd name="T8" fmla="*/ 0 w 314"/>
                <a:gd name="T9" fmla="*/ 2 h 74"/>
                <a:gd name="T10" fmla="*/ 0 w 314"/>
                <a:gd name="T11" fmla="*/ 2 h 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4" h="74">
                  <a:moveTo>
                    <a:pt x="0" y="52"/>
                  </a:moveTo>
                  <a:lnTo>
                    <a:pt x="39" y="74"/>
                  </a:lnTo>
                  <a:lnTo>
                    <a:pt x="307" y="20"/>
                  </a:lnTo>
                  <a:lnTo>
                    <a:pt x="314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8FCC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89" name="Freeform 317"/>
            <p:cNvSpPr>
              <a:spLocks/>
            </p:cNvSpPr>
            <p:nvPr/>
          </p:nvSpPr>
          <p:spPr bwMode="auto">
            <a:xfrm>
              <a:off x="4415" y="3121"/>
              <a:ext cx="21" cy="30"/>
            </a:xfrm>
            <a:custGeom>
              <a:avLst/>
              <a:gdLst>
                <a:gd name="T0" fmla="*/ 0 w 63"/>
                <a:gd name="T1" fmla="*/ 3 h 91"/>
                <a:gd name="T2" fmla="*/ 2 w 63"/>
                <a:gd name="T3" fmla="*/ 3 h 91"/>
                <a:gd name="T4" fmla="*/ 1 w 63"/>
                <a:gd name="T5" fmla="*/ 0 h 91"/>
                <a:gd name="T6" fmla="*/ 0 w 63"/>
                <a:gd name="T7" fmla="*/ 3 h 91"/>
                <a:gd name="T8" fmla="*/ 0 w 63"/>
                <a:gd name="T9" fmla="*/ 3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91">
                  <a:moveTo>
                    <a:pt x="0" y="91"/>
                  </a:moveTo>
                  <a:lnTo>
                    <a:pt x="63" y="85"/>
                  </a:lnTo>
                  <a:lnTo>
                    <a:pt x="29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FF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73536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cs typeface="Akzidenz-Bd for Chalmers" pitchFamily="2"/>
              </a:rPr>
              <a:t>Software Architecture Books</a:t>
            </a:r>
            <a:endParaRPr lang="en-GB" altLang="en-US" sz="3600" dirty="0" smtClean="0">
              <a:cs typeface="Akzidenz-Bd for Chalmers" pitchFamily="2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280120"/>
            <a:ext cx="8599585" cy="50292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cs typeface="Akzidenz for Chalmers Regular" pitchFamily="2" charset="0"/>
              </a:rPr>
              <a:t>Software Architecture in Practice, </a:t>
            </a:r>
            <a:r>
              <a:rPr lang="en-US" altLang="en-US" b="1" dirty="0" smtClean="0">
                <a:cs typeface="Akzidenz for Chalmers Regular" pitchFamily="2" charset="0"/>
              </a:rPr>
              <a:t>3</a:t>
            </a:r>
            <a:r>
              <a:rPr lang="en-US" altLang="en-US" b="1" baseline="30000" dirty="0" smtClean="0">
                <a:cs typeface="Akzidenz for Chalmers Regular" pitchFamily="2" charset="0"/>
              </a:rPr>
              <a:t>rd</a:t>
            </a:r>
            <a:r>
              <a:rPr lang="en-US" altLang="en-US" b="1" dirty="0" smtClean="0">
                <a:cs typeface="Akzidenz for Chalmers Regular" pitchFamily="2" charset="0"/>
              </a:rPr>
              <a:t> Edition</a:t>
            </a:r>
            <a:r>
              <a:rPr lang="en-US" altLang="en-US" dirty="0" smtClean="0">
                <a:cs typeface="Akzidenz for Chalmers Regular" pitchFamily="2" charset="0"/>
              </a:rPr>
              <a:t>,</a:t>
            </a:r>
          </a:p>
          <a:p>
            <a:pPr eaLnBrk="1" hangingPunct="1">
              <a:buFontTx/>
              <a:buNone/>
            </a:pPr>
            <a:r>
              <a:rPr lang="en-US" altLang="en-US" dirty="0" smtClean="0">
                <a:cs typeface="Akzidenz for Chalmers Regular" pitchFamily="2" charset="0"/>
              </a:rPr>
              <a:t>	L. Bass, P. Clements, R. </a:t>
            </a:r>
            <a:r>
              <a:rPr lang="en-US" altLang="en-US" dirty="0" err="1" smtClean="0">
                <a:cs typeface="Akzidenz for Chalmers Regular" pitchFamily="2" charset="0"/>
              </a:rPr>
              <a:t>Kazman</a:t>
            </a:r>
            <a:r>
              <a:rPr lang="en-US" altLang="en-US" dirty="0" smtClean="0">
                <a:cs typeface="Akzidenz for Chalmers Regular" pitchFamily="2" charset="0"/>
              </a:rPr>
              <a:t>, </a:t>
            </a:r>
          </a:p>
          <a:p>
            <a:pPr eaLnBrk="1" hangingPunct="1">
              <a:buFontTx/>
              <a:buNone/>
            </a:pPr>
            <a:r>
              <a:rPr lang="en-US" altLang="en-US" dirty="0" smtClean="0">
                <a:cs typeface="Akzidenz for Chalmers Regular" pitchFamily="2" charset="0"/>
              </a:rPr>
              <a:t>	SEI Series in Software Engineering, </a:t>
            </a:r>
          </a:p>
          <a:p>
            <a:pPr eaLnBrk="1" hangingPunct="1">
              <a:buFontTx/>
              <a:buNone/>
            </a:pPr>
            <a:r>
              <a:rPr lang="en-US" altLang="en-US" dirty="0" smtClean="0">
                <a:cs typeface="Akzidenz for Chalmers Regular" pitchFamily="2" charset="0"/>
              </a:rPr>
              <a:t>	Addison-Wesley, 2003</a:t>
            </a:r>
          </a:p>
          <a:p>
            <a:pPr eaLnBrk="1" hangingPunct="1"/>
            <a:endParaRPr lang="en-US" altLang="en-US" dirty="0" smtClean="0">
              <a:cs typeface="Akzidenz for Chalmers Regular" pitchFamily="2" charset="0"/>
            </a:endParaRPr>
          </a:p>
          <a:p>
            <a:pPr eaLnBrk="1" hangingPunct="1"/>
            <a:r>
              <a:rPr lang="en-GB" altLang="en-US" dirty="0" smtClean="0">
                <a:cs typeface="Akzidenz for Chalmers Regular" pitchFamily="2" charset="0"/>
              </a:rPr>
              <a:t>Software Architecture: Perspectives on an</a:t>
            </a:r>
            <a:r>
              <a:rPr lang="en-US" altLang="en-US" dirty="0" smtClean="0">
                <a:cs typeface="Akzidenz for Chalmers Regular" pitchFamily="2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GB" altLang="en-US" dirty="0" smtClean="0">
                <a:cs typeface="Akzidenz for Chalmers Regular" pitchFamily="2" charset="0"/>
              </a:rPr>
              <a:t>	Emerging Discipline</a:t>
            </a:r>
            <a:r>
              <a:rPr lang="en-US" altLang="en-US" dirty="0" smtClean="0">
                <a:cs typeface="Akzidenz for Chalmers Regular" pitchFamily="2" charset="0"/>
              </a:rPr>
              <a:t>, </a:t>
            </a:r>
            <a:r>
              <a:rPr lang="en-GB" altLang="en-US" dirty="0" smtClean="0">
                <a:cs typeface="Akzidenz for Chalmers Regular" pitchFamily="2" charset="0"/>
              </a:rPr>
              <a:t>Mary Shaw, David </a:t>
            </a:r>
            <a:r>
              <a:rPr lang="en-GB" altLang="en-US" dirty="0" err="1" smtClean="0">
                <a:cs typeface="Akzidenz for Chalmers Regular" pitchFamily="2" charset="0"/>
              </a:rPr>
              <a:t>Garlan</a:t>
            </a:r>
            <a:r>
              <a:rPr lang="en-US" altLang="en-US" dirty="0" smtClean="0">
                <a:cs typeface="Akzidenz for Chalmers Regular" pitchFamily="2" charset="0"/>
              </a:rPr>
              <a:t>, 	</a:t>
            </a:r>
          </a:p>
          <a:p>
            <a:pPr eaLnBrk="1" hangingPunct="1">
              <a:buFontTx/>
              <a:buNone/>
            </a:pPr>
            <a:r>
              <a:rPr lang="en-GB" altLang="en-US" dirty="0" smtClean="0">
                <a:cs typeface="Akzidenz for Chalmers Regular" pitchFamily="2" charset="0"/>
              </a:rPr>
              <a:t>	242 pages, </a:t>
            </a:r>
            <a:r>
              <a:rPr lang="en-GB" altLang="en-US" dirty="0" smtClean="0">
                <a:cs typeface="Akzidenz for Chalmers Regular" pitchFamily="2" charset="0"/>
              </a:rPr>
              <a:t>1996</a:t>
            </a:r>
            <a:r>
              <a:rPr lang="en-US" altLang="en-US" dirty="0" smtClean="0">
                <a:cs typeface="Akzidenz for Chalmers Regular" pitchFamily="2" charset="0"/>
              </a:rPr>
              <a:t>,</a:t>
            </a:r>
            <a:r>
              <a:rPr lang="en-GB" altLang="en-US" dirty="0" smtClean="0">
                <a:cs typeface="Akzidenz for Chalmers Regular" pitchFamily="2" charset="0"/>
              </a:rPr>
              <a:t> </a:t>
            </a:r>
            <a:r>
              <a:rPr lang="en-US" altLang="en-US" dirty="0" smtClean="0">
                <a:cs typeface="Akzidenz for Chalmers Regular" pitchFamily="2" charset="0"/>
              </a:rPr>
              <a:t>P</a:t>
            </a:r>
            <a:r>
              <a:rPr lang="en-GB" altLang="en-US" dirty="0" err="1" smtClean="0">
                <a:cs typeface="Akzidenz for Chalmers Regular" pitchFamily="2" charset="0"/>
              </a:rPr>
              <a:t>rentice</a:t>
            </a:r>
            <a:r>
              <a:rPr lang="en-GB" altLang="en-US" dirty="0" smtClean="0">
                <a:cs typeface="Akzidenz for Chalmers Regular" pitchFamily="2" charset="0"/>
              </a:rPr>
              <a:t> Hall </a:t>
            </a:r>
            <a:endParaRPr lang="en-US" altLang="en-US" dirty="0" smtClean="0">
              <a:cs typeface="Akzidenz for Chalmers Regular" pitchFamily="2" charset="0"/>
            </a:endParaRPr>
          </a:p>
          <a:p>
            <a:pPr eaLnBrk="1" hangingPunct="1">
              <a:buFontTx/>
              <a:buNone/>
            </a:pPr>
            <a:endParaRPr lang="en-US" altLang="en-US" dirty="0" smtClean="0">
              <a:cs typeface="Akzidenz for Chalmers Regular" pitchFamily="2" charset="0"/>
            </a:endParaRPr>
          </a:p>
          <a:p>
            <a:pPr eaLnBrk="1" hangingPunct="1"/>
            <a:r>
              <a:rPr lang="en-GB" dirty="0"/>
              <a:t>ISO/IEC/IEEE </a:t>
            </a:r>
            <a:r>
              <a:rPr lang="en-GB" altLang="en-US" dirty="0" smtClean="0">
                <a:cs typeface="Akzidenz for Chalmers Regular" pitchFamily="2" charset="0"/>
              </a:rPr>
              <a:t>Standard</a:t>
            </a:r>
          </a:p>
          <a:p>
            <a:pPr lvl="1" eaLnBrk="1" hangingPunct="1"/>
            <a:r>
              <a:rPr lang="en-GB" altLang="en-US" dirty="0" smtClean="0">
                <a:cs typeface="Akzidenz for Chalmers Regular" pitchFamily="2" charset="0"/>
              </a:rPr>
              <a:t>  1471-2000 -  </a:t>
            </a:r>
            <a:r>
              <a:rPr lang="en-GB" altLang="en-US" dirty="0" smtClean="0">
                <a:cs typeface="Akzidenz for Chalmers Regular" pitchFamily="2" charset="0"/>
              </a:rPr>
              <a:t>Recommended </a:t>
            </a:r>
            <a:r>
              <a:rPr lang="en-GB" altLang="en-US" dirty="0" smtClean="0">
                <a:cs typeface="Akzidenz for Chalmers Regular" pitchFamily="2" charset="0"/>
              </a:rPr>
              <a:t>Practice for Architectural </a:t>
            </a:r>
            <a:r>
              <a:rPr lang="en-GB" altLang="en-US" dirty="0" smtClean="0">
                <a:cs typeface="Akzidenz for Chalmers Regular" pitchFamily="2" charset="0"/>
              </a:rPr>
              <a:t>Description</a:t>
            </a:r>
          </a:p>
          <a:p>
            <a:pPr lvl="1" eaLnBrk="1" hangingPunct="1"/>
            <a:r>
              <a:rPr lang="en-GB" dirty="0" smtClean="0"/>
              <a:t>42010-2011 -  Systems </a:t>
            </a:r>
            <a:r>
              <a:rPr lang="en-GB" dirty="0"/>
              <a:t>and software engineering — Architecture </a:t>
            </a:r>
            <a:r>
              <a:rPr lang="en-GB" dirty="0" smtClean="0"/>
              <a:t>			        description</a:t>
            </a:r>
            <a:endParaRPr lang="en-GB" altLang="en-US" dirty="0" smtClean="0">
              <a:cs typeface="Akzidenz for Chalmers Regular" pitchFamily="2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43664" y="6453336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0E02683-3502-4E27-B374-96C58EF1CA62}" type="slidenum">
              <a:rPr lang="en-GB" altLang="en-US" sz="1800"/>
              <a:pPr eaLnBrk="1" hangingPunct="1"/>
              <a:t>19</a:t>
            </a:fld>
            <a:endParaRPr lang="en-GB" altLang="en-US" sz="1800" dirty="0"/>
          </a:p>
        </p:txBody>
      </p:sp>
      <p:pic>
        <p:nvPicPr>
          <p:cNvPr id="27653" name="Picture 4" descr="Shaw Garlan 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489639"/>
            <a:ext cx="1029087" cy="136716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5" descr="software Architec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250549"/>
            <a:ext cx="1153392" cy="170631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8" descr="http://www.informit.com/ShowCover.aspx?isbn=032181573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84784"/>
            <a:ext cx="1125337" cy="170497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18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1775" y="908050"/>
            <a:ext cx="8661400" cy="331311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cs typeface="Akzidenz-Bd for Chalmers" pitchFamily="2"/>
              </a:rPr>
              <a:t>Software </a:t>
            </a:r>
            <a:r>
              <a:rPr lang="en-US" altLang="en-US" dirty="0" smtClean="0">
                <a:cs typeface="Akzidenz-Bd for Chalmers" pitchFamily="2"/>
              </a:rPr>
              <a:t>Architec</a:t>
            </a:r>
            <a:r>
              <a:rPr lang="en-US" altLang="en-US" i="1" u="sng" dirty="0" smtClean="0">
                <a:cs typeface="Akzidenz-Bd for Chalmers" pitchFamily="2"/>
              </a:rPr>
              <a:t>ting</a:t>
            </a:r>
            <a:r>
              <a:rPr lang="en-US" altLang="en-US" dirty="0" smtClean="0">
                <a:cs typeface="Akzidenz-Bd for Chalmers" pitchFamily="2"/>
              </a:rPr>
              <a:t/>
            </a:r>
            <a:br>
              <a:rPr lang="en-US" altLang="en-US" dirty="0" smtClean="0">
                <a:cs typeface="Akzidenz-Bd for Chalmers" pitchFamily="2"/>
              </a:rPr>
            </a:br>
            <a:r>
              <a:rPr lang="en-US" altLang="en-US" sz="3600" dirty="0" smtClean="0">
                <a:cs typeface="Akzidenz-Bd for Chalmers" pitchFamily="2"/>
              </a:rPr>
              <a:t/>
            </a:r>
            <a:br>
              <a:rPr lang="en-US" altLang="en-US" sz="3600" dirty="0" smtClean="0">
                <a:cs typeface="Akzidenz-Bd for Chalmers" pitchFamily="2"/>
              </a:rPr>
            </a:br>
            <a:r>
              <a:rPr lang="en-US" altLang="en-US" sz="2400" dirty="0" smtClean="0">
                <a:cs typeface="Akzidenz-Bd for Chalmers" pitchFamily="2"/>
              </a:rPr>
              <a:t>Michel R.V. Chaudron</a:t>
            </a:r>
            <a:br>
              <a:rPr lang="en-US" altLang="en-US" sz="2400" dirty="0" smtClean="0">
                <a:cs typeface="Akzidenz-Bd for Chalmers" pitchFamily="2"/>
              </a:rPr>
            </a:br>
            <a:r>
              <a:rPr lang="en-US" altLang="en-US" sz="2400" dirty="0" smtClean="0">
                <a:cs typeface="Akzidenz-Bd for Chalmers" pitchFamily="2"/>
                <a:hlinkClick r:id="rId3"/>
              </a:rPr>
              <a:t>chaudron@chalmers.se</a:t>
            </a:r>
            <a:r>
              <a:rPr lang="en-US" altLang="en-US" sz="2400" dirty="0" smtClean="0">
                <a:cs typeface="Akzidenz-Bd for Chalmers" pitchFamily="2"/>
              </a:rPr>
              <a:t/>
            </a:r>
            <a:br>
              <a:rPr lang="en-US" altLang="en-US" sz="2400" dirty="0" smtClean="0">
                <a:cs typeface="Akzidenz-Bd for Chalmers" pitchFamily="2"/>
              </a:rPr>
            </a:br>
            <a:r>
              <a:rPr lang="en-US" altLang="en-US" sz="2400" dirty="0" smtClean="0">
                <a:cs typeface="Akzidenz-Bd for Chalmers" pitchFamily="2"/>
              </a:rPr>
              <a:t>Software Engineering Division</a:t>
            </a:r>
            <a:br>
              <a:rPr lang="en-US" altLang="en-US" sz="2400" dirty="0" smtClean="0">
                <a:cs typeface="Akzidenz-Bd for Chalmers" pitchFamily="2"/>
              </a:rPr>
            </a:br>
            <a:r>
              <a:rPr lang="en-US" altLang="en-US" sz="1800" dirty="0" smtClean="0">
                <a:cs typeface="Akzidenz-Bd for Chalmers" pitchFamily="2"/>
              </a:rPr>
              <a:t>Chalmers | GU</a:t>
            </a:r>
            <a:r>
              <a:rPr lang="en-US" altLang="en-US" sz="2400" dirty="0" smtClean="0">
                <a:cs typeface="Akzidenz-Bd for Chalmers" pitchFamily="2"/>
              </a:rPr>
              <a:t/>
            </a:r>
            <a:br>
              <a:rPr lang="en-US" altLang="en-US" sz="2400" dirty="0" smtClean="0">
                <a:cs typeface="Akzidenz-Bd for Chalmers" pitchFamily="2"/>
              </a:rPr>
            </a:br>
            <a:endParaRPr lang="en-GB" altLang="en-US" sz="2000" dirty="0" smtClean="0">
              <a:cs typeface="Akzidenz-Bd for Chalmers" pitchFamily="2"/>
            </a:endParaRPr>
          </a:p>
        </p:txBody>
      </p:sp>
      <p:pic>
        <p:nvPicPr>
          <p:cNvPr id="153602" name="Picture 2" descr="Image result for architecting pers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21163"/>
            <a:ext cx="3240360" cy="216024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653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549275"/>
            <a:ext cx="9144000" cy="762000"/>
          </a:xfrm>
        </p:spPr>
        <p:txBody>
          <a:bodyPr/>
          <a:lstStyle/>
          <a:p>
            <a:r>
              <a:rPr lang="en-US" altLang="en-US" smtClean="0">
                <a:cs typeface="Akzidenz-Bd for Chalmers" pitchFamily="2"/>
              </a:rPr>
              <a:t>UML book</a:t>
            </a:r>
            <a:endParaRPr lang="en-GB" altLang="en-US" smtClean="0">
              <a:cs typeface="Akzidenz-Bd for Chalmers" pitchFamily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424862" cy="52562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UML Distilled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4</a:t>
            </a:r>
            <a:r>
              <a:rPr lang="en-US" baseline="30000" dirty="0" smtClean="0"/>
              <a:t>th</a:t>
            </a:r>
            <a:r>
              <a:rPr lang="en-US" dirty="0" smtClean="0"/>
              <a:t> or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838" y="1628775"/>
            <a:ext cx="3814762" cy="43116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184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9375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cs typeface="Akzidenz-Bd for Chalmers" pitchFamily="2"/>
              </a:rPr>
              <a:t>Software Architecture Books</a:t>
            </a:r>
            <a:endParaRPr lang="en-GB" altLang="en-US" sz="3600" smtClean="0">
              <a:cs typeface="Akzidenz-Bd for Chalmers" pitchFamily="2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595313" y="1784350"/>
            <a:ext cx="7361237" cy="50292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800" b="1" smtClean="0">
                <a:solidFill>
                  <a:srgbClr val="582C87"/>
                </a:solidFill>
                <a:latin typeface="Verdana" panose="020B0604030504040204" pitchFamily="34" charset="0"/>
                <a:cs typeface="Akzidenz for Chalmers Regular" pitchFamily="2" charset="0"/>
              </a:rPr>
              <a:t>Software Architecture</a:t>
            </a:r>
            <a:br>
              <a:rPr lang="en-US" altLang="en-US" sz="2800" b="1" smtClean="0">
                <a:solidFill>
                  <a:srgbClr val="582C87"/>
                </a:solidFill>
                <a:latin typeface="Verdana" panose="020B0604030504040204" pitchFamily="34" charset="0"/>
                <a:cs typeface="Akzidenz for Chalmers Regular" pitchFamily="2" charset="0"/>
              </a:rPr>
            </a:br>
            <a:r>
              <a:rPr lang="en-US" altLang="en-US" sz="2800" smtClean="0">
                <a:solidFill>
                  <a:srgbClr val="582C87"/>
                </a:solidFill>
                <a:latin typeface="Verdana" panose="020B0604030504040204" pitchFamily="34" charset="0"/>
                <a:cs typeface="Akzidenz for Chalmers Regular" pitchFamily="2" charset="0"/>
              </a:rPr>
              <a:t>A Comprehensive Framework </a:t>
            </a:r>
            <a:br>
              <a:rPr lang="en-US" altLang="en-US" sz="2800" smtClean="0">
                <a:solidFill>
                  <a:srgbClr val="582C87"/>
                </a:solidFill>
                <a:latin typeface="Verdana" panose="020B0604030504040204" pitchFamily="34" charset="0"/>
                <a:cs typeface="Akzidenz for Chalmers Regular" pitchFamily="2" charset="0"/>
              </a:rPr>
            </a:br>
            <a:r>
              <a:rPr lang="en-US" altLang="en-US" sz="2800" smtClean="0">
                <a:solidFill>
                  <a:srgbClr val="582C87"/>
                </a:solidFill>
                <a:latin typeface="Verdana" panose="020B0604030504040204" pitchFamily="34" charset="0"/>
                <a:cs typeface="Akzidenz for Chalmers Regular" pitchFamily="2" charset="0"/>
              </a:rPr>
              <a:t>and Guide for Practitioners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800" smtClean="0">
                <a:solidFill>
                  <a:srgbClr val="333333"/>
                </a:solidFill>
                <a:latin typeface="Verdana" panose="020B0604030504040204" pitchFamily="34" charset="0"/>
                <a:cs typeface="Akzidenz for Chalmers Regular" pitchFamily="2" charset="0"/>
              </a:rPr>
              <a:t>By </a:t>
            </a:r>
            <a:r>
              <a:rPr lang="en-US" altLang="en-US" sz="2800" smtClean="0">
                <a:solidFill>
                  <a:srgbClr val="707070"/>
                </a:solidFill>
                <a:latin typeface="Verdana" panose="020B0604030504040204" pitchFamily="34" charset="0"/>
                <a:cs typeface="Akzidenz for Chalmers Regular" pitchFamily="2" charset="0"/>
                <a:hlinkClick r:id="rId3" tooltip="See all books by "/>
              </a:rPr>
              <a:t>Oliver Vogel</a:t>
            </a:r>
            <a:r>
              <a:rPr lang="en-US" altLang="en-US" sz="2800" smtClean="0">
                <a:solidFill>
                  <a:srgbClr val="707070"/>
                </a:solidFill>
                <a:latin typeface="Verdana" panose="020B0604030504040204" pitchFamily="34" charset="0"/>
                <a:cs typeface="Akzidenz for Chalmers Regular" pitchFamily="2" charset="0"/>
              </a:rPr>
              <a:t>, </a:t>
            </a:r>
            <a:r>
              <a:rPr lang="en-US" altLang="en-US" sz="2800" smtClean="0">
                <a:solidFill>
                  <a:srgbClr val="707070"/>
                </a:solidFill>
                <a:latin typeface="Verdana" panose="020B0604030504040204" pitchFamily="34" charset="0"/>
                <a:cs typeface="Akzidenz for Chalmers Regular" pitchFamily="2" charset="0"/>
                <a:hlinkClick r:id="rId4" tooltip="See all books by "/>
              </a:rPr>
              <a:t>Ingo Arnold</a:t>
            </a:r>
            <a:r>
              <a:rPr lang="en-US" altLang="en-US" sz="2800" smtClean="0">
                <a:solidFill>
                  <a:srgbClr val="333333"/>
                </a:solidFill>
                <a:latin typeface="Verdana" panose="020B0604030504040204" pitchFamily="34" charset="0"/>
                <a:cs typeface="Akzidenz for Chalmers Regular" pitchFamily="2" charset="0"/>
              </a:rPr>
              <a:t>,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800" smtClean="0">
                <a:solidFill>
                  <a:srgbClr val="707070"/>
                </a:solidFill>
                <a:latin typeface="Verdana" panose="020B0604030504040204" pitchFamily="34" charset="0"/>
                <a:cs typeface="Akzidenz for Chalmers Regular" pitchFamily="2" charset="0"/>
                <a:hlinkClick r:id="rId5" tooltip="See all books by "/>
              </a:rPr>
              <a:t> Arif Chughtai</a:t>
            </a:r>
            <a:r>
              <a:rPr lang="en-US" altLang="en-US" sz="2800" smtClean="0">
                <a:solidFill>
                  <a:srgbClr val="333333"/>
                </a:solidFill>
                <a:latin typeface="Verdana" panose="020B0604030504040204" pitchFamily="34" charset="0"/>
                <a:cs typeface="Akzidenz for Chalmers Regular" pitchFamily="2" charset="0"/>
              </a:rPr>
              <a:t>, </a:t>
            </a:r>
            <a:r>
              <a:rPr lang="en-US" altLang="en-US" sz="2800" smtClean="0">
                <a:solidFill>
                  <a:srgbClr val="707070"/>
                </a:solidFill>
                <a:latin typeface="Verdana" panose="020B0604030504040204" pitchFamily="34" charset="0"/>
                <a:cs typeface="Akzidenz for Chalmers Regular" pitchFamily="2" charset="0"/>
                <a:hlinkClick r:id="rId6" tooltip="See all books by "/>
              </a:rPr>
              <a:t>Timo Kehrer</a:t>
            </a:r>
            <a:endParaRPr lang="en-US" altLang="en-US" sz="2800" b="1" smtClean="0">
              <a:solidFill>
                <a:srgbClr val="582C87"/>
              </a:solidFill>
              <a:latin typeface="Verdana" panose="020B0604030504040204" pitchFamily="34" charset="0"/>
              <a:cs typeface="Akzidenz for Chalmers Regular" pitchFamily="2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B3BB313-CE1B-496D-AEFE-226953EC3DDF}" type="slidenum">
              <a:rPr lang="en-GB" altLang="en-US"/>
              <a:pPr eaLnBrk="1" hangingPunct="1"/>
              <a:t>21</a:t>
            </a:fld>
            <a:endParaRPr lang="en-GB" altLang="en-US"/>
          </a:p>
        </p:txBody>
      </p:sp>
      <p:pic>
        <p:nvPicPr>
          <p:cNvPr id="28677" name="Picture 2" descr="http://cache0.bdcdn.net/assets/images/book/medium/9783/6421/978364219735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96926"/>
            <a:ext cx="2746375" cy="29527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74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9375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cs typeface="Akzidenz-Bd for Chalmers" pitchFamily="2"/>
              </a:rPr>
              <a:t>Software Architecture Books</a:t>
            </a:r>
            <a:endParaRPr lang="en-GB" altLang="en-US" sz="3600" smtClean="0">
              <a:cs typeface="Akzidenz-Bd for Chalmers" pitchFamily="2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557338"/>
            <a:ext cx="8281988" cy="5029200"/>
          </a:xfrm>
        </p:spPr>
        <p:txBody>
          <a:bodyPr/>
          <a:lstStyle/>
          <a:p>
            <a:pPr eaLnBrk="1" hangingPunct="1"/>
            <a:r>
              <a:rPr lang="en-GB" altLang="en-US" sz="2800" smtClean="0">
                <a:cs typeface="Akzidenz for Chalmers Regular" pitchFamily="2" charset="0"/>
              </a:rPr>
              <a:t>Software Systems Architecture – With Stakeholders Using Views and Perspectives</a:t>
            </a:r>
          </a:p>
          <a:p>
            <a:pPr eaLnBrk="1" hangingPunct="1">
              <a:buFontTx/>
              <a:buNone/>
            </a:pPr>
            <a:r>
              <a:rPr lang="en-GB" altLang="en-US" sz="2800" smtClean="0">
                <a:cs typeface="Akzidenz for Chalmers Regular" pitchFamily="2" charset="0"/>
              </a:rPr>
              <a:t>	by Nick Rozanski and Eoin Woods, </a:t>
            </a:r>
          </a:p>
          <a:p>
            <a:pPr eaLnBrk="1" hangingPunct="1">
              <a:buFontTx/>
              <a:buNone/>
            </a:pPr>
            <a:r>
              <a:rPr lang="en-GB" altLang="en-US" sz="2800" smtClean="0">
                <a:cs typeface="Akzidenz for Chalmers Regular" pitchFamily="2" charset="0"/>
              </a:rPr>
              <a:t>	Addison-Wesley, 2005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1FF72F2-5EAA-4732-8B3C-3B90D6F8AC88}" type="slidenum">
              <a:rPr lang="en-GB" altLang="en-US"/>
              <a:pPr eaLnBrk="1" hangingPunct="1"/>
              <a:t>22</a:t>
            </a:fld>
            <a:endParaRPr lang="en-GB" altLang="en-US"/>
          </a:p>
        </p:txBody>
      </p:sp>
      <p:pic>
        <p:nvPicPr>
          <p:cNvPr id="29701" name="Picture 2053" descr="&#10;Software Systems Architecture&#10;by Nick Rozanski &amp; Eoin Woods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3" r="14725"/>
          <a:stretch>
            <a:fillRect/>
          </a:stretch>
        </p:blipFill>
        <p:spPr bwMode="auto">
          <a:xfrm>
            <a:off x="4787900" y="3213100"/>
            <a:ext cx="2160588" cy="304006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01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20688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cs typeface="Akzidenz-Bd for Chalmers" pitchFamily="2"/>
              </a:rPr>
              <a:t>Software Architecture Books</a:t>
            </a:r>
            <a:endParaRPr lang="en-GB" altLang="en-US" sz="3600" dirty="0" smtClean="0">
              <a:cs typeface="Akzidenz-Bd for Chalmers" pitchFamily="2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89136" y="1303407"/>
            <a:ext cx="6857818" cy="5029200"/>
          </a:xfrm>
        </p:spPr>
        <p:txBody>
          <a:bodyPr/>
          <a:lstStyle/>
          <a:p>
            <a:pPr eaLnBrk="1" hangingPunct="1"/>
            <a:r>
              <a:rPr lang="en-GB" altLang="en-US" sz="2400" dirty="0" smtClean="0">
                <a:cs typeface="Akzidenz for Chalmers Regular" pitchFamily="2" charset="0"/>
              </a:rPr>
              <a:t>The Art of Systems Architecting, </a:t>
            </a:r>
            <a:br>
              <a:rPr lang="en-GB" altLang="en-US" sz="2400" dirty="0" smtClean="0">
                <a:cs typeface="Akzidenz for Chalmers Regular" pitchFamily="2" charset="0"/>
              </a:rPr>
            </a:br>
            <a:r>
              <a:rPr lang="en-GB" altLang="en-US" sz="2400" dirty="0" smtClean="0">
                <a:cs typeface="Akzidenz for Chalmers Regular" pitchFamily="2" charset="0"/>
              </a:rPr>
              <a:t>Second Edition (Hardcover) </a:t>
            </a:r>
            <a:br>
              <a:rPr lang="en-GB" altLang="en-US" sz="2400" dirty="0" smtClean="0">
                <a:cs typeface="Akzidenz for Chalmers Regular" pitchFamily="2" charset="0"/>
              </a:rPr>
            </a:br>
            <a:r>
              <a:rPr lang="en-GB" altLang="en-US" sz="2400" dirty="0" smtClean="0">
                <a:cs typeface="Akzidenz for Chalmers Regular" pitchFamily="2" charset="0"/>
              </a:rPr>
              <a:t>by </a:t>
            </a:r>
            <a:r>
              <a:rPr lang="en-GB" altLang="en-US" sz="2400" dirty="0" smtClean="0">
                <a:cs typeface="Akzidenz for Chalmers Regular" pitchFamily="2" charset="0"/>
                <a:hlinkClick r:id="rId3"/>
              </a:rPr>
              <a:t>Mark W. Maier</a:t>
            </a:r>
            <a:r>
              <a:rPr lang="en-GB" altLang="en-US" sz="2400" dirty="0" smtClean="0">
                <a:cs typeface="Akzidenz for Chalmers Regular" pitchFamily="2" charset="0"/>
              </a:rPr>
              <a:t>, </a:t>
            </a:r>
            <a:r>
              <a:rPr lang="en-GB" altLang="en-US" sz="2400" dirty="0" err="1" smtClean="0">
                <a:cs typeface="Akzidenz for Chalmers Regular" pitchFamily="2" charset="0"/>
                <a:hlinkClick r:id="rId4"/>
              </a:rPr>
              <a:t>Eberhardt</a:t>
            </a:r>
            <a:r>
              <a:rPr lang="en-GB" altLang="en-US" sz="2400" dirty="0" smtClean="0">
                <a:cs typeface="Akzidenz for Chalmers Regular" pitchFamily="2" charset="0"/>
                <a:hlinkClick r:id="rId4"/>
              </a:rPr>
              <a:t> </a:t>
            </a:r>
            <a:r>
              <a:rPr lang="en-GB" altLang="en-US" sz="2400" dirty="0" err="1" smtClean="0">
                <a:cs typeface="Akzidenz for Chalmers Regular" pitchFamily="2" charset="0"/>
                <a:hlinkClick r:id="rId4"/>
              </a:rPr>
              <a:t>Rechtin</a:t>
            </a:r>
            <a:r>
              <a:rPr lang="en-GB" altLang="en-US" sz="2400" dirty="0" smtClean="0">
                <a:cs typeface="Akzidenz for Chalmers Regular" pitchFamily="2" charset="0"/>
              </a:rPr>
              <a:t> </a:t>
            </a:r>
            <a:endParaRPr lang="en-US" altLang="en-US" sz="2400" dirty="0" smtClean="0">
              <a:cs typeface="Akzidenz for Chalmers Regular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2400" dirty="0" smtClean="0">
                <a:cs typeface="Akzidenz for Chalmers Regular" pitchFamily="2" charset="0"/>
              </a:rPr>
              <a:t>	Publisher: CRC Press, 2000</a:t>
            </a:r>
          </a:p>
          <a:p>
            <a:pPr eaLnBrk="1" hangingPunct="1"/>
            <a:endParaRPr lang="en-US" altLang="en-US" sz="2400" dirty="0" smtClean="0">
              <a:cs typeface="Akzidenz for Chalmers Regular" pitchFamily="2" charset="0"/>
            </a:endParaRPr>
          </a:p>
          <a:p>
            <a:pPr eaLnBrk="1" hangingPunct="1"/>
            <a:r>
              <a:rPr lang="en-US" altLang="en-US" sz="2400" dirty="0" smtClean="0">
                <a:cs typeface="Akzidenz for Chalmers Regular" pitchFamily="2" charset="0"/>
              </a:rPr>
              <a:t>Evaluating </a:t>
            </a:r>
            <a:r>
              <a:rPr lang="en-US" altLang="en-US" sz="2400" dirty="0" smtClean="0">
                <a:cs typeface="Akzidenz for Chalmers Regular" pitchFamily="2" charset="0"/>
              </a:rPr>
              <a:t>Software Architecture </a:t>
            </a:r>
          </a:p>
          <a:p>
            <a:pPr eaLnBrk="1" hangingPunct="1">
              <a:buFontTx/>
              <a:buNone/>
            </a:pPr>
            <a:r>
              <a:rPr lang="en-US" altLang="en-US" sz="2400" dirty="0" smtClean="0">
                <a:cs typeface="Akzidenz for Chalmers Regular" pitchFamily="2" charset="0"/>
              </a:rPr>
              <a:t>	Paul Clements, Rick </a:t>
            </a:r>
            <a:r>
              <a:rPr lang="en-US" altLang="en-US" sz="2400" dirty="0" err="1" smtClean="0">
                <a:cs typeface="Akzidenz for Chalmers Regular" pitchFamily="2" charset="0"/>
              </a:rPr>
              <a:t>Kazman</a:t>
            </a:r>
            <a:r>
              <a:rPr lang="en-US" altLang="en-US" sz="2400" dirty="0" smtClean="0">
                <a:cs typeface="Akzidenz for Chalmers Regular" pitchFamily="2" charset="0"/>
              </a:rPr>
              <a:t>, Marc Klein, </a:t>
            </a:r>
          </a:p>
          <a:p>
            <a:pPr eaLnBrk="1" hangingPunct="1">
              <a:buFontTx/>
              <a:buNone/>
            </a:pPr>
            <a:r>
              <a:rPr lang="en-US" altLang="en-US" sz="2400" dirty="0" smtClean="0">
                <a:cs typeface="Akzidenz for Chalmers Regular" pitchFamily="2" charset="0"/>
              </a:rPr>
              <a:t>	</a:t>
            </a:r>
            <a:r>
              <a:rPr lang="en-US" altLang="en-US" sz="2400" dirty="0" smtClean="0">
                <a:cs typeface="Akzidenz for Chalmers Regular" pitchFamily="2" charset="0"/>
              </a:rPr>
              <a:t>2002</a:t>
            </a:r>
            <a:r>
              <a:rPr lang="en-US" altLang="en-US" sz="2400" dirty="0" smtClean="0">
                <a:cs typeface="Akzidenz for Chalmers Regular" pitchFamily="2" charset="0"/>
              </a:rPr>
              <a:t>, Addison-Wesley, </a:t>
            </a:r>
            <a:r>
              <a:rPr lang="en-US" altLang="en-US" sz="2400" dirty="0" smtClean="0">
                <a:cs typeface="Akzidenz for Chalmers Regular" pitchFamily="2" charset="0"/>
              </a:rPr>
              <a:t>ISBN 020170482X</a:t>
            </a:r>
          </a:p>
          <a:p>
            <a:pPr eaLnBrk="1" hangingPunct="1">
              <a:buFontTx/>
              <a:buNone/>
            </a:pPr>
            <a:endParaRPr lang="en-US" altLang="en-US" sz="2400" dirty="0">
              <a:cs typeface="Akzidenz for Chalmers Regular" pitchFamily="2" charset="0"/>
            </a:endParaRPr>
          </a:p>
          <a:p>
            <a:r>
              <a:rPr lang="en-GB" sz="2400" dirty="0"/>
              <a:t>Pragmatic Evaluation of Software </a:t>
            </a:r>
            <a:r>
              <a:rPr lang="en-GB" sz="2400" dirty="0" smtClean="0"/>
              <a:t>Architectures, Jens </a:t>
            </a:r>
            <a:r>
              <a:rPr lang="en-GB" sz="2400" dirty="0" err="1" smtClean="0"/>
              <a:t>Knodel</a:t>
            </a:r>
            <a:r>
              <a:rPr lang="en-GB" sz="2400" dirty="0" smtClean="0"/>
              <a:t>, Matthias </a:t>
            </a:r>
            <a:r>
              <a:rPr lang="en-GB" sz="2400" dirty="0"/>
              <a:t> </a:t>
            </a:r>
            <a:r>
              <a:rPr lang="en-GB" sz="2400" dirty="0" err="1" smtClean="0"/>
              <a:t>Naab</a:t>
            </a:r>
            <a:r>
              <a:rPr lang="en-GB" sz="2400" dirty="0" smtClean="0"/>
              <a:t>, Springer, 2016</a:t>
            </a:r>
            <a:endParaRPr lang="en-GB" sz="2400" dirty="0"/>
          </a:p>
          <a:p>
            <a:pPr eaLnBrk="1" hangingPunct="1">
              <a:buFontTx/>
              <a:buNone/>
            </a:pPr>
            <a:endParaRPr lang="en-US" altLang="en-US" sz="2400" dirty="0" smtClean="0">
              <a:cs typeface="Akzidenz for Chalmers Regular" pitchFamily="2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04448" y="6237312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CA3924E-F2F6-4BD5-A88B-861368B64779}" type="slidenum">
              <a:rPr lang="en-GB" altLang="en-US"/>
              <a:pPr eaLnBrk="1" hangingPunct="1"/>
              <a:t>23</a:t>
            </a:fld>
            <a:endParaRPr lang="en-GB" altLang="en-US"/>
          </a:p>
        </p:txBody>
      </p:sp>
      <p:pic>
        <p:nvPicPr>
          <p:cNvPr id="30726" name="Picture 4" descr="08493044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t="3535" r="18068" b="3850"/>
          <a:stretch>
            <a:fillRect/>
          </a:stretch>
        </p:blipFill>
        <p:spPr bwMode="auto">
          <a:xfrm>
            <a:off x="6311122" y="1303407"/>
            <a:ext cx="1245987" cy="180020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 descr="Image result for Pragmatic Evaluation of Software Architectur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82" y="5034604"/>
            <a:ext cx="1176342" cy="177877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Image result for Pragmatic Evaluation of Software Architectur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264" y="2924944"/>
            <a:ext cx="1229471" cy="185349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69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9375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cs typeface="Akzidenz-Bd for Chalmers" pitchFamily="2"/>
              </a:rPr>
              <a:t>Software Architecture Books</a:t>
            </a:r>
            <a:endParaRPr lang="en-GB" altLang="en-US" sz="3600" smtClean="0">
              <a:cs typeface="Akzidenz-Bd for Chalmers" pitchFamily="2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844675"/>
            <a:ext cx="6626225" cy="4741863"/>
          </a:xfrm>
        </p:spPr>
        <p:txBody>
          <a:bodyPr/>
          <a:lstStyle/>
          <a:p>
            <a:pPr eaLnBrk="1" hangingPunct="1"/>
            <a:r>
              <a:rPr lang="en-GB" altLang="en-US" sz="2400" i="1" smtClean="0">
                <a:cs typeface="Akzidenz for Chalmers Regular" pitchFamily="2" charset="0"/>
              </a:rPr>
              <a:t>Large Scale Software Architecture</a:t>
            </a:r>
          </a:p>
          <a:p>
            <a:pPr eaLnBrk="1" hangingPunct="1">
              <a:buFontTx/>
              <a:buNone/>
            </a:pPr>
            <a:r>
              <a:rPr lang="en-GB" altLang="en-US" sz="2400" smtClean="0">
                <a:cs typeface="Akzidenz for Chalmers Regular" pitchFamily="2" charset="0"/>
              </a:rPr>
              <a:t>	A Practical Guide Using UML</a:t>
            </a:r>
          </a:p>
          <a:p>
            <a:pPr eaLnBrk="1" hangingPunct="1">
              <a:buFontTx/>
              <a:buNone/>
            </a:pPr>
            <a:r>
              <a:rPr lang="en-GB" altLang="en-US" sz="2400" smtClean="0">
                <a:cs typeface="Akzidenz for Chalmers Regular" pitchFamily="2" charset="0"/>
              </a:rPr>
              <a:t>	by Jeff Garland &amp; Richard Anthony, </a:t>
            </a:r>
          </a:p>
          <a:p>
            <a:pPr eaLnBrk="1" hangingPunct="1">
              <a:buFontTx/>
              <a:buNone/>
            </a:pPr>
            <a:r>
              <a:rPr lang="en-GB" altLang="en-US" sz="2400" smtClean="0">
                <a:cs typeface="Akzidenz for Chalmers Regular" pitchFamily="2" charset="0"/>
              </a:rPr>
              <a:t>	Wiley, 2002. 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EC91A86-9BB6-401B-B7B7-7D421AD8A49A}" type="slidenum">
              <a:rPr lang="en-GB" altLang="en-US"/>
              <a:pPr eaLnBrk="1" hangingPunct="1"/>
              <a:t>24</a:t>
            </a:fld>
            <a:endParaRPr lang="en-GB" altLang="en-US"/>
          </a:p>
        </p:txBody>
      </p:sp>
      <p:pic>
        <p:nvPicPr>
          <p:cNvPr id="31749" name="Picture 5" descr="LS SW 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730375"/>
            <a:ext cx="2555875" cy="314801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49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762000"/>
          </a:xfrm>
        </p:spPr>
        <p:txBody>
          <a:bodyPr/>
          <a:lstStyle/>
          <a:p>
            <a:r>
              <a:rPr lang="en-US" dirty="0" smtClean="0"/>
              <a:t>Video Lectures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124744"/>
            <a:ext cx="8424936" cy="5256584"/>
          </a:xfrm>
        </p:spPr>
        <p:txBody>
          <a:bodyPr/>
          <a:lstStyle/>
          <a:p>
            <a:r>
              <a:rPr lang="en-US" dirty="0" smtClean="0"/>
              <a:t>Scalable Learning</a:t>
            </a:r>
          </a:p>
          <a:p>
            <a:pPr lvl="1"/>
            <a:r>
              <a:rPr lang="en-US" dirty="0" smtClean="0"/>
              <a:t>Online platform</a:t>
            </a:r>
            <a:endParaRPr lang="en-GB" dirty="0" smtClean="0"/>
          </a:p>
          <a:p>
            <a:pPr lvl="1"/>
            <a:r>
              <a:rPr lang="en-US" dirty="0" smtClean="0"/>
              <a:t>You can create an account and register for our course</a:t>
            </a:r>
          </a:p>
          <a:p>
            <a:pPr lvl="1"/>
            <a:r>
              <a:rPr lang="en-US" dirty="0" smtClean="0"/>
              <a:t>You can watch lectures online – when &amp; where you want</a:t>
            </a:r>
          </a:p>
          <a:p>
            <a:pPr lvl="1"/>
            <a:r>
              <a:rPr lang="en-US" dirty="0" smtClean="0"/>
              <a:t>You ask questions online</a:t>
            </a:r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r>
              <a:rPr lang="en-US" dirty="0" smtClean="0">
                <a:hlinkClick r:id="rId2"/>
              </a:rPr>
              <a:t>https://www.scalable-learning.com/#/courses/1111/modules/3525/courseware/lectures/14201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Let me know how you prefer to use the video’s:</a:t>
            </a:r>
          </a:p>
          <a:p>
            <a:pPr lvl="1"/>
            <a:r>
              <a:rPr lang="en-US" dirty="0" smtClean="0"/>
              <a:t>Watch before hand 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en-US" dirty="0" smtClean="0"/>
              <a:t> then I can find from </a:t>
            </a:r>
            <a:r>
              <a:rPr lang="en-US" dirty="0" err="1" smtClean="0"/>
              <a:t>ScalableLearning</a:t>
            </a:r>
            <a:r>
              <a:rPr lang="en-US" dirty="0" smtClean="0"/>
              <a:t> what you find difficult and pay more attention to this in class</a:t>
            </a:r>
          </a:p>
          <a:p>
            <a:pPr lvl="2">
              <a:buFont typeface="Symbol" panose="05050102010706020507" pitchFamily="18" charset="2"/>
              <a:buChar char="Þ"/>
            </a:pPr>
            <a:endParaRPr lang="en-US" dirty="0"/>
          </a:p>
          <a:p>
            <a:pPr marL="857250" lvl="1" indent="-342900"/>
            <a:r>
              <a:rPr lang="en-US" dirty="0" smtClean="0"/>
              <a:t>Watch after my lecture </a:t>
            </a:r>
            <a:r>
              <a:rPr lang="en-US" dirty="0"/>
              <a:t>	</a:t>
            </a:r>
          </a:p>
        </p:txBody>
      </p:sp>
      <p:sp>
        <p:nvSpPr>
          <p:cNvPr id="6" name="Rectangle 5"/>
          <p:cNvSpPr/>
          <p:nvPr/>
        </p:nvSpPr>
        <p:spPr>
          <a:xfrm>
            <a:off x="4644008" y="5961474"/>
            <a:ext cx="4176464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latin typeface="Arial Narrow" panose="020B0606020202030204" pitchFamily="34" charset="0"/>
              </a:rPr>
              <a:t>NOT A REPLACEMENT FOR ATTENDING CLASS LECTURES(YET!)</a:t>
            </a:r>
            <a:endParaRPr lang="en-GB" sz="2000" dirty="0">
              <a:latin typeface="Arial Narrow" panose="020B0606020202030204" pitchFamily="34" charset="0"/>
            </a:endParaRPr>
          </a:p>
        </p:txBody>
      </p:sp>
      <p:pic>
        <p:nvPicPr>
          <p:cNvPr id="149506" name="Picture 2" descr="Image result for scalable learning com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369" y="1124744"/>
            <a:ext cx="2865785" cy="58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214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9144000" cy="762000"/>
          </a:xfrm>
        </p:spPr>
        <p:txBody>
          <a:bodyPr/>
          <a:lstStyle/>
          <a:p>
            <a:pPr eaLnBrk="1" hangingPunct="1"/>
            <a:r>
              <a:rPr lang="en-GB" altLang="en-US" smtClean="0">
                <a:cs typeface="Akzidenz-Bd for Chalmers" pitchFamily="2"/>
              </a:rPr>
              <a:t>Assignment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73238"/>
            <a:ext cx="7772400" cy="39608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cs typeface="Akzidenz for Chalmers Regular" pitchFamily="2" charset="0"/>
              </a:rPr>
              <a:t>To be announced</a:t>
            </a:r>
            <a:endParaRPr lang="en-GB" sz="2400" dirty="0" smtClean="0">
              <a:cs typeface="Akzidenz for Chalmers Regular" pitchFamily="2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GB" sz="2400" dirty="0" smtClean="0">
              <a:cs typeface="Akzidenz for Chalmers Regular" pitchFamily="2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 smtClean="0">
                <a:cs typeface="Akzidenz for Chalmers Regular" pitchFamily="2" charset="0"/>
              </a:rPr>
              <a:t>Start of term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1800" dirty="0" smtClean="0">
                <a:cs typeface="Akzidenz for Chalmers Regular" pitchFamily="2" charset="0"/>
              </a:rPr>
              <a:t>UML</a:t>
            </a:r>
          </a:p>
          <a:p>
            <a:pPr marL="914400" lvl="2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en-GB" sz="1800" dirty="0" smtClean="0">
              <a:cs typeface="Akzidenz for Chalmers Regular" pitchFamily="2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GB" dirty="0" smtClean="0">
              <a:cs typeface="Akzidenz for Chalmers Regular" pitchFamily="2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 smtClean="0">
                <a:cs typeface="Akzidenz for Chalmers Regular" pitchFamily="2" charset="0"/>
              </a:rPr>
              <a:t>Examination: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  <a:defRPr/>
            </a:pPr>
            <a:r>
              <a:rPr lang="en-GB" sz="2400" dirty="0" smtClean="0">
                <a:cs typeface="Akzidenz for Chalmers Regular" pitchFamily="2" charset="0"/>
              </a:rPr>
              <a:t>Assignment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  <a:defRPr/>
            </a:pPr>
            <a:r>
              <a:rPr lang="en-GB" sz="2400" dirty="0" smtClean="0">
                <a:cs typeface="Akzidenz for Chalmers Regular" pitchFamily="2" charset="0"/>
              </a:rPr>
              <a:t>Written exam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  <a:defRPr/>
            </a:pPr>
            <a:endParaRPr lang="en-GB" sz="2400" dirty="0" smtClean="0">
              <a:cs typeface="Akzidenz for Chalmers Regular" pitchFamily="2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22D422B-7B6C-4155-952A-6EECF1D935AB}" type="slidenum">
              <a:rPr lang="en-GB" altLang="en-US"/>
              <a:pPr eaLnBrk="1" hangingPunct="1"/>
              <a:t>26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549275"/>
            <a:ext cx="9144000" cy="762000"/>
          </a:xfrm>
        </p:spPr>
        <p:txBody>
          <a:bodyPr/>
          <a:lstStyle/>
          <a:p>
            <a:r>
              <a:rPr lang="en-US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Supervision session</a:t>
            </a:r>
            <a:endParaRPr lang="en-GB" altLang="en-US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424862" cy="5256213"/>
          </a:xfrm>
        </p:spPr>
        <p:txBody>
          <a:bodyPr/>
          <a:lstStyle/>
          <a:p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Group formation</a:t>
            </a:r>
          </a:p>
          <a:p>
            <a:pPr lvl="1"/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Hand in ‘pairs of names’</a:t>
            </a:r>
          </a:p>
          <a:p>
            <a:pPr lvl="1"/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We will randomly allocate 2 pairs into a team of 4 students</a:t>
            </a:r>
          </a:p>
          <a:p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Peer-evaluation for assessing individual contribution to assignments</a:t>
            </a:r>
          </a:p>
          <a:p>
            <a:endParaRPr lang="en-US" alt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Assignment follows typical steps:</a:t>
            </a:r>
          </a:p>
          <a:p>
            <a:pPr lvl="1"/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Understand requirements (apply knowledge from RE course)</a:t>
            </a:r>
          </a:p>
          <a:p>
            <a:pPr lvl="1"/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Identify stakeholders </a:t>
            </a:r>
          </a:p>
          <a:p>
            <a:pPr lvl="1"/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Identify architectural drivers</a:t>
            </a:r>
          </a:p>
          <a:p>
            <a:pPr lvl="1"/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Iterate:</a:t>
            </a:r>
          </a:p>
          <a:p>
            <a:pPr lvl="2"/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Identify components &amp; </a:t>
            </a:r>
            <a:r>
              <a:rPr lang="en-US" alt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behaviours</a:t>
            </a:r>
            <a:endParaRPr lang="en-US" alt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Use patterns and tactics to achieve quality properties</a:t>
            </a:r>
          </a:p>
          <a:p>
            <a:pPr lvl="2"/>
            <a:endParaRPr lang="en-US" alt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Hand in: RE doc &amp; SW ARCH DESIGN doc</a:t>
            </a:r>
            <a:endParaRPr lang="en-GB" alt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02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5175"/>
            <a:ext cx="7772400" cy="706438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Akzidenz-Bd for Chalmers" pitchFamily="2"/>
              </a:rPr>
              <a:t>Structure of the Course (1)</a:t>
            </a:r>
            <a:endParaRPr lang="en-GB" altLang="en-US" smtClean="0">
              <a:cs typeface="Akzidenz-Bd for Chalmers" pitchFamily="2"/>
            </a:endParaRPr>
          </a:p>
        </p:txBody>
      </p:sp>
      <p:sp>
        <p:nvSpPr>
          <p:cNvPr id="12291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843AD75-D56D-40BA-9131-C165557483AB}" type="slidenum">
              <a:rPr lang="en-GB" altLang="en-US"/>
              <a:pPr eaLnBrk="1" hangingPunct="1"/>
              <a:t>28</a:t>
            </a:fld>
            <a:endParaRPr lang="en-GB" altLang="en-US"/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685800" y="1470025"/>
            <a:ext cx="75184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altLang="en-US" sz="2000">
                <a:latin typeface="Lucida Sans Unicode" panose="020B0602030504020204" pitchFamily="34" charset="0"/>
              </a:rPr>
              <a:t> Introduction: </a:t>
            </a: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en-US" altLang="en-US" sz="2000">
                <a:latin typeface="Lucida Sans Unicode" panose="020B0602030504020204" pitchFamily="34" charset="0"/>
              </a:rPr>
              <a:t>why, what, when, whom, …</a:t>
            </a: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en-US" altLang="en-US" sz="2000">
                <a:latin typeface="Lucida Sans Unicode" panose="020B0602030504020204" pitchFamily="34" charset="0"/>
              </a:rPr>
              <a:t>course ‘logistics’</a:t>
            </a: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en-US" altLang="en-US" sz="2000">
                <a:latin typeface="Lucida Sans Unicode" panose="020B0602030504020204" pitchFamily="34" charset="0"/>
              </a:rPr>
              <a:t>bit on requirements</a:t>
            </a: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endParaRPr lang="en-US" altLang="en-US" sz="2000">
              <a:latin typeface="Lucida Sans Unicode" panose="020B0602030504020204" pitchFamily="34" charset="0"/>
            </a:endParaRP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altLang="en-US" sz="2000">
                <a:latin typeface="Lucida Sans Unicode" panose="020B0602030504020204" pitchFamily="34" charset="0"/>
              </a:rPr>
              <a:t>Requirements, Architecture Modelling &amp; Documentation</a:t>
            </a: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en-US" altLang="en-US" sz="2000">
                <a:latin typeface="Lucida Sans Unicode" panose="020B0602030504020204" pitchFamily="34" charset="0"/>
              </a:rPr>
              <a:t>bit more about requirements</a:t>
            </a: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en-US" altLang="en-US" sz="2000">
                <a:latin typeface="Lucida Sans Unicode" panose="020B0602030504020204" pitchFamily="34" charset="0"/>
              </a:rPr>
              <a:t>using UML for modelling</a:t>
            </a: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en-US" altLang="en-US" sz="2000">
                <a:latin typeface="Lucida Sans Unicode" panose="020B0602030504020204" pitchFamily="34" charset="0"/>
              </a:rPr>
              <a:t>documentation guidelines</a:t>
            </a:r>
            <a:endParaRPr lang="en-GB" altLang="en-US" sz="2000"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cs typeface="Akzidenz-Bd for Chalmers" pitchFamily="2"/>
              </a:rPr>
              <a:t>Structure of the Course (2)</a:t>
            </a:r>
            <a:endParaRPr lang="en-GB" altLang="en-US" smtClean="0">
              <a:cs typeface="Akzidenz-Bd for Chalmers" pitchFamily="2"/>
            </a:endParaRPr>
          </a:p>
        </p:txBody>
      </p:sp>
      <p:sp>
        <p:nvSpPr>
          <p:cNvPr id="13315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0308E1B-3F9A-4E1E-9D36-869045BE1A52}" type="slidenum">
              <a:rPr lang="en-GB" altLang="en-US"/>
              <a:pPr eaLnBrk="1" hangingPunct="1"/>
              <a:t>29</a:t>
            </a:fld>
            <a:endParaRPr lang="en-GB" altLang="en-US"/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812800" y="1751013"/>
            <a:ext cx="75692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altLang="en-US" sz="2000" dirty="0">
                <a:latin typeface="Lucida Sans Unicode" panose="020B0602030504020204" pitchFamily="34" charset="0"/>
              </a:rPr>
              <a:t>Architecture Modelling</a:t>
            </a: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en-US" altLang="en-US" sz="2000" dirty="0">
                <a:latin typeface="Lucida Sans Unicode" panose="020B0602030504020204" pitchFamily="34" charset="0"/>
              </a:rPr>
              <a:t>view paradigms (IEEE1471, 4+1, SHN, </a:t>
            </a:r>
            <a:r>
              <a:rPr lang="en-US" altLang="en-US" sz="2000" dirty="0" err="1">
                <a:latin typeface="Lucida Sans Unicode" panose="020B0602030504020204" pitchFamily="34" charset="0"/>
              </a:rPr>
              <a:t>Zachmann</a:t>
            </a:r>
            <a:r>
              <a:rPr lang="en-US" altLang="en-US" sz="2000" dirty="0">
                <a:latin typeface="Lucida Sans Unicode" panose="020B0602030504020204" pitchFamily="34" charset="0"/>
              </a:rPr>
              <a:t>)</a:t>
            </a: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en-US" altLang="en-US" sz="2000" dirty="0">
                <a:solidFill>
                  <a:srgbClr val="B2B2B2"/>
                </a:solidFill>
                <a:latin typeface="Lucida Sans Unicode" panose="020B0602030504020204" pitchFamily="34" charset="0"/>
              </a:rPr>
              <a:t>ADL’s (AADL, </a:t>
            </a:r>
            <a:r>
              <a:rPr lang="en-US" altLang="en-US" sz="2000" dirty="0" err="1">
                <a:solidFill>
                  <a:srgbClr val="B2B2B2"/>
                </a:solidFill>
                <a:latin typeface="Lucida Sans Unicode" panose="020B0602030504020204" pitchFamily="34" charset="0"/>
              </a:rPr>
              <a:t>UniCon</a:t>
            </a:r>
            <a:r>
              <a:rPr lang="en-US" altLang="en-US" sz="2000" dirty="0">
                <a:solidFill>
                  <a:srgbClr val="B2B2B2"/>
                </a:solidFill>
                <a:latin typeface="Lucida Sans Unicode" panose="020B0602030504020204" pitchFamily="34" charset="0"/>
              </a:rPr>
              <a:t>, Splice, Darwin/Koala)</a:t>
            </a:r>
            <a:endParaRPr lang="en-GB" altLang="en-US" sz="2000" dirty="0">
              <a:solidFill>
                <a:srgbClr val="B2B2B2"/>
              </a:solidFill>
              <a:latin typeface="Lucida Sans Unicode" panose="020B0602030504020204" pitchFamily="34" charset="0"/>
            </a:endParaRPr>
          </a:p>
          <a:p>
            <a:pPr eaLnBrk="1" hangingPunct="1">
              <a:lnSpc>
                <a:spcPct val="120000"/>
              </a:lnSpc>
              <a:buFontTx/>
              <a:buAutoNum type="arabicPeriod" startAt="4"/>
            </a:pPr>
            <a:endParaRPr lang="en-US" altLang="en-US" sz="2000" dirty="0">
              <a:latin typeface="Lucida Sans Unicode" panose="020B0602030504020204" pitchFamily="34" charset="0"/>
            </a:endParaRP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altLang="en-US" sz="2000" dirty="0">
                <a:latin typeface="Lucida Sans Unicode" panose="020B0602030504020204" pitchFamily="34" charset="0"/>
              </a:rPr>
              <a:t> Architectural Styles</a:t>
            </a: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en-US" altLang="en-US" sz="2000" dirty="0">
                <a:latin typeface="Lucida Sans Unicode" panose="020B0602030504020204" pitchFamily="34" charset="0"/>
              </a:rPr>
              <a:t>pipe-and-filter, blackboard, pub/sub, (P2P)</a:t>
            </a: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en-US" altLang="en-US" sz="2000" dirty="0" err="1">
                <a:latin typeface="Lucida Sans Unicode" panose="020B0602030504020204" pitchFamily="34" charset="0"/>
              </a:rPr>
              <a:t>strenghts</a:t>
            </a:r>
            <a:r>
              <a:rPr lang="en-US" altLang="en-US" sz="2000" dirty="0">
                <a:latin typeface="Lucida Sans Unicode" panose="020B0602030504020204" pitchFamily="34" charset="0"/>
              </a:rPr>
              <a:t> and </a:t>
            </a:r>
            <a:r>
              <a:rPr lang="en-US" altLang="en-US" sz="2000" dirty="0" err="1">
                <a:latin typeface="Lucida Sans Unicode" panose="020B0602030504020204" pitchFamily="34" charset="0"/>
              </a:rPr>
              <a:t>weaknessess</a:t>
            </a:r>
            <a:r>
              <a:rPr lang="en-US" altLang="en-US" sz="2000" dirty="0">
                <a:latin typeface="Lucida Sans Unicode" panose="020B0602030504020204" pitchFamily="34" charset="0"/>
              </a:rPr>
              <a:t> of styles</a:t>
            </a: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endParaRPr lang="en-US" altLang="en-US" sz="2000" dirty="0">
              <a:latin typeface="Lucida Sans Unicode" panose="020B0602030504020204" pitchFamily="34" charset="0"/>
            </a:endParaRP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altLang="en-US" sz="2000" dirty="0">
                <a:latin typeface="Lucida Sans Unicode" panose="020B0602030504020204" pitchFamily="34" charset="0"/>
              </a:rPr>
              <a:t>Client/Server &amp; Middleware</a:t>
            </a: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en-US" altLang="en-US" sz="2000" dirty="0">
                <a:latin typeface="Lucida Sans Unicode" panose="020B0602030504020204" pitchFamily="34" charset="0"/>
              </a:rPr>
              <a:t>2-tier, thick- thin </a:t>
            </a:r>
            <a:r>
              <a:rPr lang="en-US" altLang="en-US" sz="2000" dirty="0" smtClean="0">
                <a:latin typeface="Lucida Sans Unicode" panose="020B0602030504020204" pitchFamily="34" charset="0"/>
              </a:rPr>
              <a:t>C/S</a:t>
            </a: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endParaRPr lang="en-US" altLang="en-US" sz="2000" dirty="0">
              <a:latin typeface="Lucida Sans Unicode" panose="020B0602030504020204" pitchFamily="34" charset="0"/>
            </a:endParaRP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altLang="en-US" sz="2000" dirty="0" smtClean="0">
                <a:latin typeface="Lucida Sans Unicode" panose="020B0602030504020204" pitchFamily="34" charset="0"/>
              </a:rPr>
              <a:t>Reverse </a:t>
            </a:r>
            <a:r>
              <a:rPr lang="en-US" altLang="en-US" sz="2000" dirty="0" err="1" smtClean="0">
                <a:latin typeface="Lucida Sans Unicode" panose="020B0602030504020204" pitchFamily="34" charset="0"/>
              </a:rPr>
              <a:t>Engineering</a:t>
            </a:r>
            <a:r>
              <a:rPr lang="en-US" altLang="en-US" sz="2000" dirty="0" err="1" smtClean="0">
                <a:solidFill>
                  <a:schemeClr val="bg1"/>
                </a:solidFill>
                <a:latin typeface="Lucida Sans Unicode" panose="020B0602030504020204" pitchFamily="34" charset="0"/>
              </a:rPr>
              <a:t>CORBA</a:t>
            </a:r>
            <a:endParaRPr lang="en-GB" altLang="en-US" sz="2000" dirty="0">
              <a:solidFill>
                <a:schemeClr val="bg1"/>
              </a:solidFill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Reading material for this lecture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1 &amp; 2 </a:t>
            </a:r>
          </a:p>
          <a:p>
            <a:pPr marL="0" indent="0">
              <a:buNone/>
            </a:pPr>
            <a:r>
              <a:rPr lang="en-US" dirty="0" smtClean="0"/>
              <a:t>      from Bass, Clements &amp; </a:t>
            </a:r>
            <a:r>
              <a:rPr lang="en-US" dirty="0" err="1" smtClean="0"/>
              <a:t>Kazman</a:t>
            </a:r>
            <a:r>
              <a:rPr lang="en-US" dirty="0" smtClean="0"/>
              <a:t>: SW ARCH in Practice (3</a:t>
            </a:r>
            <a:r>
              <a:rPr lang="en-US" baseline="30000" dirty="0" smtClean="0"/>
              <a:t>rd</a:t>
            </a:r>
            <a:r>
              <a:rPr lang="en-US" dirty="0" smtClean="0"/>
              <a:t>)</a:t>
            </a:r>
            <a:endParaRPr lang="en-GB" dirty="0"/>
          </a:p>
        </p:txBody>
      </p:sp>
      <p:pic>
        <p:nvPicPr>
          <p:cNvPr id="4" name="Picture 8" descr="http://www.informit.com/ShowCover.aspx?isbn=03218157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92896"/>
            <a:ext cx="2398873" cy="363448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0752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17550" y="862013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Akzidenz-Bd for Chalmers" pitchFamily="2"/>
              </a:rPr>
              <a:t>Structure of the Course (3)</a:t>
            </a:r>
            <a:endParaRPr lang="en-GB" altLang="en-US" smtClean="0">
              <a:cs typeface="Akzidenz-Bd for Chalmers" pitchFamily="2"/>
            </a:endParaRPr>
          </a:p>
        </p:txBody>
      </p:sp>
      <p:sp>
        <p:nvSpPr>
          <p:cNvPr id="14339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7FE9021-2881-4F6B-A832-D1BECC5D4506}" type="slidenum">
              <a:rPr lang="en-GB" altLang="en-US"/>
              <a:pPr eaLnBrk="1" hangingPunct="1"/>
              <a:t>30</a:t>
            </a:fld>
            <a:endParaRPr lang="en-GB" altLang="en-US"/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838200" y="1776413"/>
            <a:ext cx="8066632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altLang="en-US" sz="2000" dirty="0">
                <a:latin typeface="Lucida Sans Unicode" panose="020B0602030504020204" pitchFamily="34" charset="0"/>
              </a:rPr>
              <a:t>Architecture Evaluation</a:t>
            </a:r>
          </a:p>
          <a:p>
            <a:pPr lvl="1" eaLnBrk="1" hangingPunct="1">
              <a:lnSpc>
                <a:spcPct val="130000"/>
              </a:lnSpc>
              <a:buFontTx/>
              <a:buChar char="•"/>
            </a:pPr>
            <a:r>
              <a:rPr lang="en-US" altLang="en-US" sz="2000" dirty="0">
                <a:latin typeface="Lucida Sans Unicode" panose="020B0602030504020204" pitchFamily="34" charset="0"/>
              </a:rPr>
              <a:t>Qualitative:</a:t>
            </a:r>
          </a:p>
          <a:p>
            <a:pPr lvl="2" eaLnBrk="1" hangingPunct="1">
              <a:lnSpc>
                <a:spcPct val="130000"/>
              </a:lnSpc>
              <a:buFontTx/>
              <a:buChar char="•"/>
            </a:pPr>
            <a:r>
              <a:rPr lang="en-US" altLang="en-US" sz="2000" dirty="0">
                <a:latin typeface="Lucida Sans Unicode" panose="020B0602030504020204" pitchFamily="34" charset="0"/>
              </a:rPr>
              <a:t> Scenario-based: ATAM</a:t>
            </a:r>
          </a:p>
          <a:p>
            <a:pPr lvl="1" eaLnBrk="1" hangingPunct="1">
              <a:lnSpc>
                <a:spcPct val="130000"/>
              </a:lnSpc>
              <a:buFontTx/>
              <a:buChar char="•"/>
            </a:pP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Lucida Sans Unicode" panose="020B0602030504020204" pitchFamily="34" charset="0"/>
              </a:rPr>
              <a:t>Quantitative Techniques for </a:t>
            </a:r>
            <a:r>
              <a:rPr lang="en-US" altLang="en-US" sz="2000" dirty="0" err="1">
                <a:solidFill>
                  <a:schemeClr val="bg1">
                    <a:lumMod val="85000"/>
                  </a:schemeClr>
                </a:solidFill>
                <a:latin typeface="Lucida Sans Unicode" panose="020B0602030504020204" pitchFamily="34" charset="0"/>
              </a:rPr>
              <a:t>Analysing</a:t>
            </a: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Lucida Sans Unicode" panose="020B0602030504020204" pitchFamily="34" charset="0"/>
              </a:rPr>
              <a:t> Architectures</a:t>
            </a:r>
          </a:p>
          <a:p>
            <a:pPr lvl="2" eaLnBrk="1" hangingPunct="1">
              <a:lnSpc>
                <a:spcPct val="130000"/>
              </a:lnSpc>
              <a:buFontTx/>
              <a:buChar char="•"/>
            </a:pP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Lucida Sans Unicode" panose="020B0602030504020204" pitchFamily="34" charset="0"/>
              </a:rPr>
              <a:t>Reliability Block Diagrams,  Rate Monotonic Analysis</a:t>
            </a:r>
          </a:p>
          <a:p>
            <a:pPr lvl="2" eaLnBrk="1" hangingPunct="1">
              <a:lnSpc>
                <a:spcPct val="130000"/>
              </a:lnSpc>
              <a:buFontTx/>
              <a:buChar char="•"/>
            </a:pP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Lucida Sans Unicode" panose="020B0602030504020204" pitchFamily="34" charset="0"/>
              </a:rPr>
              <a:t>Queuing Networks</a:t>
            </a:r>
          </a:p>
          <a:p>
            <a:pPr lvl="2" eaLnBrk="1" hangingPunct="1">
              <a:lnSpc>
                <a:spcPct val="130000"/>
              </a:lnSpc>
              <a:buFontTx/>
              <a:buChar char="•"/>
            </a:pP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Lucida Sans Unicode" panose="020B0602030504020204" pitchFamily="34" charset="0"/>
              </a:rPr>
              <a:t>Risk, Cost, </a:t>
            </a:r>
            <a:r>
              <a:rPr lang="en-US" altLang="en-US" sz="2000" dirty="0" err="1">
                <a:solidFill>
                  <a:schemeClr val="bg1">
                    <a:lumMod val="85000"/>
                  </a:schemeClr>
                </a:solidFill>
                <a:latin typeface="Lucida Sans Unicode" panose="020B0602030504020204" pitchFamily="34" charset="0"/>
              </a:rPr>
              <a:t>Feasability</a:t>
            </a:r>
            <a:endParaRPr lang="en-US" altLang="en-US" sz="2000" dirty="0">
              <a:solidFill>
                <a:schemeClr val="bg1">
                  <a:lumMod val="85000"/>
                </a:schemeClr>
              </a:solidFill>
              <a:latin typeface="Lucida Sans Unicode" panose="020B0602030504020204" pitchFamily="34" charset="0"/>
            </a:endParaRPr>
          </a:p>
          <a:p>
            <a:pPr lvl="1" eaLnBrk="1" hangingPunct="1">
              <a:lnSpc>
                <a:spcPct val="130000"/>
              </a:lnSpc>
              <a:buFontTx/>
              <a:buChar char="•"/>
            </a:pPr>
            <a:endParaRPr lang="en-US" altLang="en-US" sz="2000" dirty="0">
              <a:latin typeface="Lucida Sans Unicode" panose="020B0602030504020204" pitchFamily="34" charset="0"/>
            </a:endParaRP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altLang="en-US" sz="2000" dirty="0" smtClean="0">
                <a:latin typeface="Lucida Sans Unicode" panose="020B0602030504020204" pitchFamily="34" charset="0"/>
              </a:rPr>
              <a:t>Roles &amp; Responsibilities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altLang="en-US" sz="2000" dirty="0" smtClean="0">
                <a:latin typeface="Lucida Sans Unicode" panose="020B0602030504020204" pitchFamily="34" charset="0"/>
              </a:rPr>
              <a:t>Technical Debt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endParaRPr lang="en-US" altLang="en-US" sz="2000" dirty="0">
              <a:latin typeface="Lucida Sans Unicode" panose="020B0602030504020204" pitchFamily="34" charset="0"/>
            </a:endParaRP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altLang="en-US" sz="2000" dirty="0" smtClean="0">
                <a:latin typeface="Lucida Sans Unicode" panose="020B0602030504020204" pitchFamily="34" charset="0"/>
              </a:rPr>
              <a:t>Guest lecture(s): </a:t>
            </a:r>
            <a:r>
              <a:rPr lang="en-US" altLang="en-US" sz="2000" dirty="0">
                <a:latin typeface="Lucida Sans Unicode" panose="020B0602030504020204" pitchFamily="34" charset="0"/>
              </a:rPr>
              <a:t>to be confirmed</a:t>
            </a:r>
            <a:endParaRPr lang="en-GB" altLang="en-US" sz="2000" dirty="0"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17525" y="6096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smtClean="0">
                <a:cs typeface="Akzidenz-Bd for Chalmers" pitchFamily="2"/>
              </a:rPr>
              <a:t>Tests</a:t>
            </a:r>
            <a:endParaRPr lang="en-GB" altLang="en-US" smtClean="0">
              <a:cs typeface="Akzidenz-Bd for Chalmers" pitchFamily="2"/>
            </a:endParaRPr>
          </a:p>
        </p:txBody>
      </p:sp>
      <p:sp>
        <p:nvSpPr>
          <p:cNvPr id="15363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63D9E21-F165-4E26-81E7-F4D44DF1F967}" type="slidenum">
              <a:rPr lang="en-GB" altLang="en-US"/>
              <a:pPr eaLnBrk="1" hangingPunct="1"/>
              <a:t>31</a:t>
            </a:fld>
            <a:endParaRPr lang="en-GB" altLang="en-US"/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762000" y="1600200"/>
            <a:ext cx="8245475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buFontTx/>
              <a:buChar char="–"/>
            </a:pPr>
            <a:r>
              <a:rPr lang="en-US" altLang="en-US" sz="2000">
                <a:latin typeface="Lucida Sans Unicode" panose="020B0602030504020204" pitchFamily="34" charset="0"/>
              </a:rPr>
              <a:t> assignment parallel to course</a:t>
            </a:r>
          </a:p>
          <a:p>
            <a:pPr eaLnBrk="1" hangingPunct="1">
              <a:lnSpc>
                <a:spcPct val="110000"/>
              </a:lnSpc>
              <a:buFontTx/>
              <a:buChar char="–"/>
            </a:pPr>
            <a:r>
              <a:rPr lang="en-US" altLang="en-US" sz="2000">
                <a:latin typeface="Lucida Sans Unicode" panose="020B0602030504020204" pitchFamily="34" charset="0"/>
              </a:rPr>
              <a:t> final written test</a:t>
            </a:r>
          </a:p>
          <a:p>
            <a:pPr eaLnBrk="1" hangingPunct="1">
              <a:lnSpc>
                <a:spcPct val="110000"/>
              </a:lnSpc>
              <a:buFontTx/>
              <a:buChar char="–"/>
            </a:pPr>
            <a:r>
              <a:rPr lang="en-US" altLang="en-US" sz="2000">
                <a:latin typeface="Lucida Sans Unicode" panose="020B0602030504020204" pitchFamily="34" charset="0"/>
              </a:rPr>
              <a:t> I will try to test that</a:t>
            </a:r>
          </a:p>
          <a:p>
            <a:pPr lvl="1" eaLnBrk="1" hangingPunct="1">
              <a:lnSpc>
                <a:spcPct val="110000"/>
              </a:lnSpc>
              <a:buFontTx/>
              <a:buChar char="–"/>
            </a:pPr>
            <a:r>
              <a:rPr lang="en-US" altLang="en-US" sz="2000">
                <a:latin typeface="Lucida Sans Unicode" panose="020B0602030504020204" pitchFamily="34" charset="0"/>
              </a:rPr>
              <a:t> You </a:t>
            </a:r>
            <a:r>
              <a:rPr lang="en-US" altLang="en-US" sz="2000" i="1">
                <a:latin typeface="Lucida Sans Unicode" panose="020B0602030504020204" pitchFamily="34" charset="0"/>
              </a:rPr>
              <a:t>know</a:t>
            </a:r>
            <a:r>
              <a:rPr lang="en-US" altLang="en-US" sz="2000">
                <a:latin typeface="Lucida Sans Unicode" panose="020B0602030504020204" pitchFamily="34" charset="0"/>
              </a:rPr>
              <a:t> a few things (concepts, facts, UML, …)</a:t>
            </a:r>
          </a:p>
          <a:p>
            <a:pPr lvl="1" eaLnBrk="1" hangingPunct="1">
              <a:lnSpc>
                <a:spcPct val="110000"/>
              </a:lnSpc>
              <a:buFontTx/>
              <a:buChar char="–"/>
            </a:pPr>
            <a:r>
              <a:rPr lang="en-US" altLang="en-US" sz="2000">
                <a:latin typeface="Lucida Sans Unicode" panose="020B0602030504020204" pitchFamily="34" charset="0"/>
              </a:rPr>
              <a:t> You </a:t>
            </a:r>
            <a:r>
              <a:rPr lang="en-US" altLang="en-US" sz="2000" i="1">
                <a:latin typeface="Lucida Sans Unicode" panose="020B0602030504020204" pitchFamily="34" charset="0"/>
              </a:rPr>
              <a:t>can do</a:t>
            </a:r>
            <a:r>
              <a:rPr lang="en-US" altLang="en-US" sz="2000">
                <a:latin typeface="Lucida Sans Unicode" panose="020B0602030504020204" pitchFamily="34" charset="0"/>
              </a:rPr>
              <a:t> a few things</a:t>
            </a:r>
          </a:p>
          <a:p>
            <a:pPr lvl="2" eaLnBrk="1" hangingPunct="1">
              <a:lnSpc>
                <a:spcPct val="110000"/>
              </a:lnSpc>
              <a:buFontTx/>
              <a:buChar char="–"/>
            </a:pPr>
            <a:r>
              <a:rPr lang="en-US" altLang="en-US" sz="2000" i="1">
                <a:latin typeface="Lucida Sans Unicode" panose="020B0602030504020204" pitchFamily="34" charset="0"/>
              </a:rPr>
              <a:t> THINK – analyze, structure, reason logically</a:t>
            </a:r>
          </a:p>
          <a:p>
            <a:pPr eaLnBrk="1" hangingPunct="1">
              <a:lnSpc>
                <a:spcPct val="110000"/>
              </a:lnSpc>
              <a:buFontTx/>
              <a:buChar char="–"/>
            </a:pPr>
            <a:endParaRPr lang="en-US" altLang="en-US" sz="2000">
              <a:latin typeface="Lucida Sans Unicode" panose="020B0602030504020204" pitchFamily="34" charset="0"/>
            </a:endParaRPr>
          </a:p>
          <a:p>
            <a:pPr eaLnBrk="1" hangingPunct="1">
              <a:lnSpc>
                <a:spcPct val="110000"/>
              </a:lnSpc>
              <a:buFontTx/>
              <a:buChar char="–"/>
            </a:pPr>
            <a:r>
              <a:rPr lang="en-US" altLang="en-US" sz="2000">
                <a:latin typeface="Lucida Sans Unicode" panose="020B0602030504020204" pitchFamily="34" charset="0"/>
              </a:rPr>
              <a:t> There are a few things from this course that are very important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000">
                <a:latin typeface="Lucida Sans Unicode" panose="020B0602030504020204" pitchFamily="34" charset="0"/>
              </a:rPr>
              <a:t> I will emphasize them and expect you notice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08025" y="674688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mtClean="0">
                <a:cs typeface="Akzidenz-Bd for Chalmers" pitchFamily="2"/>
              </a:rPr>
              <a:t>Relation to Other C</a:t>
            </a:r>
            <a:r>
              <a:rPr lang="en-US" altLang="en-US" smtClean="0">
                <a:cs typeface="Akzidenz-Bd for Chalmers" pitchFamily="2"/>
              </a:rPr>
              <a:t>S subjects</a:t>
            </a:r>
            <a:endParaRPr lang="en-GB" altLang="en-US" smtClean="0">
              <a:cs typeface="Akzidenz-Bd for Chalmers" pitchFamily="2"/>
            </a:endParaRPr>
          </a:p>
        </p:txBody>
      </p:sp>
      <p:sp>
        <p:nvSpPr>
          <p:cNvPr id="16387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86B5447-BEEB-4A97-B34F-67AE6E09ABA9}" type="slidenum">
              <a:rPr lang="en-GB" altLang="en-US"/>
              <a:pPr eaLnBrk="1" hangingPunct="1"/>
              <a:t>32</a:t>
            </a:fld>
            <a:endParaRPr lang="en-GB" altLang="en-US"/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519113" y="1935163"/>
            <a:ext cx="295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b="1" i="1"/>
              <a:t>Software Engineering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534988" y="3570288"/>
            <a:ext cx="318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b="1" i="1"/>
              <a:t>Performance Modelling</a:t>
            </a: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5889625" y="1970088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b="1" i="1"/>
              <a:t>Distributed Systems</a:t>
            </a:r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5924550" y="3570288"/>
            <a:ext cx="2576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b="1" i="1"/>
              <a:t>Complexity Theory</a:t>
            </a:r>
          </a:p>
        </p:txBody>
      </p:sp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3338513" y="2351088"/>
            <a:ext cx="2800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b="1" i="1"/>
              <a:t>Databases &amp; </a:t>
            </a:r>
          </a:p>
          <a:p>
            <a:pPr algn="ctr"/>
            <a:r>
              <a:rPr lang="en-GB" altLang="en-US" b="1" i="1"/>
              <a:t>Information Systems</a:t>
            </a:r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3298825" y="4484688"/>
            <a:ext cx="2933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b="1" i="1"/>
              <a:t>Software Architecting</a:t>
            </a:r>
          </a:p>
        </p:txBody>
      </p:sp>
      <p:cxnSp>
        <p:nvCxnSpPr>
          <p:cNvPr id="16394" name="AutoShape 9"/>
          <p:cNvCxnSpPr>
            <a:cxnSpLocks noChangeShapeType="1"/>
            <a:stCxn id="16389" idx="2"/>
            <a:endCxn id="16393" idx="0"/>
          </p:cNvCxnSpPr>
          <p:nvPr/>
        </p:nvCxnSpPr>
        <p:spPr bwMode="auto">
          <a:xfrm rot="16200000" flipH="1">
            <a:off x="3218657" y="2937669"/>
            <a:ext cx="457200" cy="2636837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5" name="AutoShape 10"/>
          <p:cNvCxnSpPr>
            <a:cxnSpLocks noChangeShapeType="1"/>
            <a:stCxn id="16391" idx="2"/>
            <a:endCxn id="16393" idx="0"/>
          </p:cNvCxnSpPr>
          <p:nvPr/>
        </p:nvCxnSpPr>
        <p:spPr bwMode="auto">
          <a:xfrm rot="5400000">
            <a:off x="5761038" y="3032125"/>
            <a:ext cx="457200" cy="244792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6" name="AutoShape 11"/>
          <p:cNvCxnSpPr>
            <a:cxnSpLocks noChangeShapeType="1"/>
            <a:stCxn id="16392" idx="2"/>
            <a:endCxn id="16393" idx="0"/>
          </p:cNvCxnSpPr>
          <p:nvPr/>
        </p:nvCxnSpPr>
        <p:spPr bwMode="auto">
          <a:xfrm rot="16200000" flipH="1">
            <a:off x="4096544" y="3815557"/>
            <a:ext cx="1311275" cy="26987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7" name="AutoShape 12"/>
          <p:cNvCxnSpPr>
            <a:cxnSpLocks noChangeShapeType="1"/>
            <a:stCxn id="16390" idx="2"/>
            <a:endCxn id="16393" idx="0"/>
          </p:cNvCxnSpPr>
          <p:nvPr/>
        </p:nvCxnSpPr>
        <p:spPr bwMode="auto">
          <a:xfrm rot="5400000">
            <a:off x="4964907" y="2228056"/>
            <a:ext cx="2057400" cy="245586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8" name="AutoShape 13"/>
          <p:cNvCxnSpPr>
            <a:cxnSpLocks noChangeShapeType="1"/>
            <a:stCxn id="16388" idx="2"/>
            <a:endCxn id="16393" idx="0"/>
          </p:cNvCxnSpPr>
          <p:nvPr/>
        </p:nvCxnSpPr>
        <p:spPr bwMode="auto">
          <a:xfrm rot="16200000" flipH="1">
            <a:off x="2334419" y="2053432"/>
            <a:ext cx="2092325" cy="2770187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99" name="Text Box 14"/>
          <p:cNvSpPr txBox="1">
            <a:spLocks noChangeArrowheads="1"/>
          </p:cNvSpPr>
          <p:nvPr/>
        </p:nvSpPr>
        <p:spPr bwMode="auto">
          <a:xfrm>
            <a:off x="627063" y="5464175"/>
            <a:ext cx="79422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2000">
                <a:solidFill>
                  <a:srgbClr val="CC0000"/>
                </a:solidFill>
                <a:latin typeface="Verdana" panose="020B0604030504040204" pitchFamily="34" charset="0"/>
              </a:rPr>
              <a:t>Central question:</a:t>
            </a:r>
          </a:p>
          <a:p>
            <a:pPr algn="ctr"/>
            <a:r>
              <a:rPr lang="en-GB" altLang="en-US" sz="2000">
                <a:solidFill>
                  <a:srgbClr val="CC0000"/>
                </a:solidFill>
                <a:latin typeface="Verdana" panose="020B0604030504040204" pitchFamily="34" charset="0"/>
              </a:rPr>
              <a:t>How to design, document</a:t>
            </a:r>
            <a:r>
              <a:rPr lang="en-US" altLang="en-US" sz="2000">
                <a:solidFill>
                  <a:srgbClr val="CC0000"/>
                </a:solidFill>
                <a:latin typeface="Verdana" panose="020B0604030504040204" pitchFamily="34" charset="0"/>
              </a:rPr>
              <a:t> and assess </a:t>
            </a:r>
            <a:r>
              <a:rPr lang="en-GB" altLang="en-US" sz="2000">
                <a:solidFill>
                  <a:srgbClr val="CC0000"/>
                </a:solidFill>
                <a:latin typeface="Verdana" panose="020B0604030504040204" pitchFamily="34" charset="0"/>
              </a:rPr>
              <a:t>software architecture</a:t>
            </a:r>
            <a:r>
              <a:rPr lang="en-US" altLang="en-US" sz="2000">
                <a:solidFill>
                  <a:srgbClr val="CC0000"/>
                </a:solidFill>
                <a:latin typeface="Verdana" panose="020B0604030504040204" pitchFamily="34" charset="0"/>
              </a:rPr>
              <a:t>s</a:t>
            </a:r>
            <a:r>
              <a:rPr lang="en-GB" altLang="en-US" sz="2000">
                <a:solidFill>
                  <a:srgbClr val="CC0000"/>
                </a:solidFill>
                <a:latin typeface="Verdana" panose="020B060403050404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33425"/>
            <a:ext cx="9144000" cy="1111250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Akzidenz-Bd for Chalmers" pitchFamily="2"/>
              </a:rPr>
              <a:t>Preview / Recap:</a:t>
            </a:r>
            <a:br>
              <a:rPr lang="en-US" altLang="en-US" smtClean="0">
                <a:cs typeface="Akzidenz-Bd for Chalmers" pitchFamily="2"/>
              </a:rPr>
            </a:br>
            <a:r>
              <a:rPr lang="en-US" altLang="en-US" smtClean="0">
                <a:cs typeface="Akzidenz-Bd for Chalmers" pitchFamily="2"/>
              </a:rPr>
              <a:t>What is Software Architecture?</a:t>
            </a:r>
            <a:endParaRPr lang="en-GB" altLang="en-US" smtClean="0">
              <a:cs typeface="Akzidenz-Bd for Chalmers" pitchFamily="2"/>
            </a:endParaRPr>
          </a:p>
        </p:txBody>
      </p:sp>
      <p:sp>
        <p:nvSpPr>
          <p:cNvPr id="17411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FE6233F-E4F9-471C-A750-DF9180F5A266}" type="slidenum">
              <a:rPr lang="en-GB" altLang="en-US"/>
              <a:pPr eaLnBrk="1" hangingPunct="1"/>
              <a:t>33</a:t>
            </a:fld>
            <a:endParaRPr lang="en-GB" altLang="en-US"/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457200" y="2205038"/>
            <a:ext cx="8382000" cy="397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/>
              <a:t>A definition:</a:t>
            </a:r>
          </a:p>
          <a:p>
            <a:pPr>
              <a:lnSpc>
                <a:spcPct val="20000"/>
              </a:lnSpc>
            </a:pPr>
            <a:endParaRPr lang="en-GB" altLang="en-US" b="1"/>
          </a:p>
          <a:p>
            <a:r>
              <a:rPr lang="en-US" altLang="en-US" sz="2800"/>
              <a:t>Software Architecture is the global organization of a software system, including</a:t>
            </a:r>
          </a:p>
          <a:p>
            <a:pPr>
              <a:buFontTx/>
              <a:buChar char="-"/>
            </a:pPr>
            <a:r>
              <a:rPr lang="en-US" altLang="en-US" sz="2800"/>
              <a:t> the division of software into subsystems/components, </a:t>
            </a:r>
          </a:p>
          <a:p>
            <a:pPr>
              <a:buFontTx/>
              <a:buChar char="-"/>
            </a:pPr>
            <a:r>
              <a:rPr lang="en-US" altLang="en-US" sz="2800"/>
              <a:t> policies according to which these subsystems interact, </a:t>
            </a:r>
          </a:p>
          <a:p>
            <a:pPr>
              <a:buFontTx/>
              <a:buChar char="-"/>
            </a:pPr>
            <a:r>
              <a:rPr lang="en-US" altLang="en-US" sz="2800"/>
              <a:t> the definition of their interfaces.</a:t>
            </a:r>
          </a:p>
          <a:p>
            <a:endParaRPr lang="en-US" altLang="en-US" sz="2800"/>
          </a:p>
          <a:p>
            <a:pPr algn="r"/>
            <a:r>
              <a:rPr lang="en-US" altLang="en-US" sz="1800" i="1"/>
              <a:t>(free after) Object Oriented Software Engineering</a:t>
            </a:r>
          </a:p>
          <a:p>
            <a:pPr algn="r"/>
            <a:r>
              <a:rPr lang="en-US" altLang="en-US" sz="1800"/>
              <a:t>T. C. Lethbridge &amp; R. Lagani</a:t>
            </a:r>
            <a:r>
              <a:rPr lang="en-US" altLang="en-US" sz="1800">
                <a:cs typeface="Times New Roman" panose="02020603050405020304" pitchFamily="18" charset="0"/>
              </a:rPr>
              <a:t>è</a:t>
            </a:r>
            <a:r>
              <a:rPr lang="en-US" altLang="en-US" sz="1800"/>
              <a:t>re</a:t>
            </a:r>
          </a:p>
          <a:p>
            <a:pPr algn="r"/>
            <a:r>
              <a:rPr lang="en-US" altLang="en-US" sz="1800"/>
              <a:t>McGraw Hill, 2001</a:t>
            </a:r>
            <a:endParaRPr lang="en-GB" altLang="en-US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457200"/>
            <a:ext cx="7772400" cy="1111250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Akzidenz-Bd for Chalmers" pitchFamily="2"/>
              </a:rPr>
              <a:t>Outline</a:t>
            </a:r>
            <a:endParaRPr lang="en-GB" altLang="en-US" smtClean="0">
              <a:cs typeface="Akzidenz-Bd for Chalmers" pitchFamily="2"/>
            </a:endParaRPr>
          </a:p>
        </p:txBody>
      </p:sp>
      <p:sp>
        <p:nvSpPr>
          <p:cNvPr id="11267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9CE9067-A404-43D4-8C87-8AD8FB118630}" type="slidenum">
              <a:rPr lang="en-GB" altLang="en-US"/>
              <a:pPr eaLnBrk="1" hangingPunct="1"/>
              <a:t>34</a:t>
            </a:fld>
            <a:endParaRPr lang="en-GB" altLang="en-US"/>
          </a:p>
        </p:txBody>
      </p:sp>
      <p:sp>
        <p:nvSpPr>
          <p:cNvPr id="11268" name="AutoShape 2"/>
          <p:cNvSpPr>
            <a:spLocks noChangeArrowheads="1"/>
          </p:cNvSpPr>
          <p:nvPr/>
        </p:nvSpPr>
        <p:spPr bwMode="auto">
          <a:xfrm>
            <a:off x="457200" y="2348880"/>
            <a:ext cx="7162800" cy="6096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sv-SE" altLang="en-US"/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683568" y="1752600"/>
            <a:ext cx="81534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dirty="0">
                <a:latin typeface="Lucida Sans Unicode" panose="020B0602030504020204" pitchFamily="34" charset="0"/>
              </a:rPr>
              <a:t>Organization of the lectures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dirty="0" smtClean="0">
                <a:latin typeface="Lucida Sans Unicode" panose="020B0602030504020204" pitchFamily="34" charset="0"/>
              </a:rPr>
              <a:t>Importance and use of architecture</a:t>
            </a:r>
            <a:endParaRPr lang="en-US" altLang="en-US" sz="2800" dirty="0">
              <a:latin typeface="Lucida Sans Unicode" panose="020B060203050402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dirty="0">
                <a:latin typeface="Lucida Sans Unicode" panose="020B0602030504020204" pitchFamily="34" charset="0"/>
              </a:rPr>
              <a:t>What is Software Architecture?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dirty="0" smtClean="0">
                <a:latin typeface="Lucida Sans Unicode" panose="020B0602030504020204" pitchFamily="34" charset="0"/>
              </a:rPr>
              <a:t>Concluding </a:t>
            </a:r>
            <a:r>
              <a:rPr lang="en-US" altLang="en-US" sz="2800" dirty="0">
                <a:latin typeface="Lucida Sans Unicode" panose="020B0602030504020204" pitchFamily="34" charset="0"/>
              </a:rPr>
              <a:t>Remarks &amp; References</a:t>
            </a:r>
          </a:p>
        </p:txBody>
      </p:sp>
    </p:spTree>
    <p:extLst>
      <p:ext uri="{BB962C8B-B14F-4D97-AF65-F5344CB8AC3E}">
        <p14:creationId xmlns:p14="http://schemas.microsoft.com/office/powerpoint/2010/main" val="591878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6459EF2-DDE3-4555-A76F-53110EBA2F1B}" type="slidenum">
              <a:rPr lang="en-GB" altLang="en-US"/>
              <a:pPr eaLnBrk="1" hangingPunct="1"/>
              <a:t>35</a:t>
            </a:fld>
            <a:endParaRPr lang="en-GB" altLang="en-US"/>
          </a:p>
        </p:txBody>
      </p:sp>
      <p:pic>
        <p:nvPicPr>
          <p:cNvPr id="381960" name="Picture 8" descr="shanghai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08050"/>
            <a:ext cx="3382962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1958" name="Picture 6" descr="Boeing 737-2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349500"/>
            <a:ext cx="35274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196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565650"/>
            <a:ext cx="2497137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1965" name="Picture 13" descr="Galileo satellite ©ES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836613"/>
            <a:ext cx="194945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1957" name="Picture 5" descr="ASML_Waferstepper_graphi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052513"/>
            <a:ext cx="18827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1967" name="Picture 15" descr="Philips Ambilight LCD TVs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73463"/>
            <a:ext cx="23812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1963" name="Picture 11" descr="7710_pm_cs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357563"/>
            <a:ext cx="1397000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1969" name="Picture 17" descr="Highlight Imag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868863"/>
            <a:ext cx="25717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1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1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1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1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1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1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1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1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1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1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1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1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1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1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6613"/>
            <a:ext cx="7772400" cy="936625"/>
          </a:xfrm>
        </p:spPr>
        <p:txBody>
          <a:bodyPr/>
          <a:lstStyle/>
          <a:p>
            <a:pPr eaLnBrk="1" hangingPunct="1"/>
            <a:r>
              <a:rPr lang="en-GB" altLang="en-US" smtClean="0">
                <a:cs typeface="Akzidenz-Bd for Chalmers" pitchFamily="2"/>
              </a:rPr>
              <a:t>Increasing amount of software in systems</a:t>
            </a:r>
          </a:p>
        </p:txBody>
      </p:sp>
      <p:pic>
        <p:nvPicPr>
          <p:cNvPr id="19459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3950" y="1924050"/>
            <a:ext cx="3886200" cy="2581275"/>
          </a:xfrm>
          <a:noFill/>
        </p:spPr>
      </p:pic>
      <p:sp>
        <p:nvSpPr>
          <p:cNvPr id="1946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C768712-68D0-4775-97CE-4E40B00B3D26}" type="slidenum">
              <a:rPr lang="en-GB" altLang="en-US"/>
              <a:pPr eaLnBrk="1" hangingPunct="1"/>
              <a:t>36</a:t>
            </a:fld>
            <a:endParaRPr lang="en-GB" altLang="en-US"/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611188" y="4792663"/>
            <a:ext cx="2803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/>
              <a:t>Nb: logarithmic scale</a:t>
            </a:r>
          </a:p>
        </p:txBody>
      </p:sp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931988"/>
            <a:ext cx="4176713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3" name="Text Box 5"/>
          <p:cNvSpPr txBox="1">
            <a:spLocks noChangeArrowheads="1"/>
          </p:cNvSpPr>
          <p:nvPr/>
        </p:nvSpPr>
        <p:spPr bwMode="auto">
          <a:xfrm>
            <a:off x="560388" y="5272088"/>
            <a:ext cx="41005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/>
              <a:t>The amount of software </a:t>
            </a:r>
          </a:p>
          <a:p>
            <a:pPr eaLnBrk="1" hangingPunct="1"/>
            <a:r>
              <a:rPr lang="en-GB" altLang="en-US"/>
              <a:t>increases 10 fold every 10 years</a:t>
            </a:r>
          </a:p>
        </p:txBody>
      </p:sp>
      <p:graphicFrame>
        <p:nvGraphicFramePr>
          <p:cNvPr id="19464" name="Object 7"/>
          <p:cNvGraphicFramePr>
            <a:graphicFrameLocks noChangeAspect="1"/>
          </p:cNvGraphicFramePr>
          <p:nvPr/>
        </p:nvGraphicFramePr>
        <p:xfrm>
          <a:off x="4932363" y="4648200"/>
          <a:ext cx="3960812" cy="216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1" name="Chart" r:id="rId6" imgW="7315505" imgH="4238854" progId="Excel.Chart.8">
                  <p:embed/>
                </p:oleObj>
              </mc:Choice>
              <mc:Fallback>
                <p:oleObj name="Chart" r:id="rId6" imgW="7315505" imgH="4238854" progId="Excel.Char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4648200"/>
                        <a:ext cx="3960812" cy="216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2F2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19138"/>
            <a:ext cx="8135937" cy="633412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Akzidenz-Bd for Chalmers" pitchFamily="2"/>
              </a:rPr>
              <a:t>Increasing Complexity of Software</a:t>
            </a:r>
          </a:p>
        </p:txBody>
      </p:sp>
      <p:sp>
        <p:nvSpPr>
          <p:cNvPr id="1034244" name="Rectangle 4"/>
          <p:cNvSpPr>
            <a:spLocks noChangeArrowheads="1"/>
          </p:cNvSpPr>
          <p:nvPr/>
        </p:nvSpPr>
        <p:spPr bwMode="auto">
          <a:xfrm rot="16200000" flipH="1">
            <a:off x="6692106" y="2767807"/>
            <a:ext cx="4714875" cy="1889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6038" tIns="46038" rIns="46038" bIns="46038" anchor="ctr"/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Helvetica" charset="0"/>
              </a:rPr>
              <a:t> Blow, J. "Game Development: Harder Than You Think." 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  <a:latin typeface="Helvetica" charset="0"/>
              </a:rPr>
              <a:t>ACM Queue</a:t>
            </a:r>
            <a:endParaRPr lang="en-US" sz="1100" b="1" i="1" dirty="0">
              <a:solidFill>
                <a:schemeClr val="bg1">
                  <a:lumMod val="50000"/>
                </a:schemeClr>
              </a:solidFill>
              <a:latin typeface="Helvetica" charset="0"/>
            </a:endParaRPr>
          </a:p>
        </p:txBody>
      </p:sp>
      <p:pic>
        <p:nvPicPr>
          <p:cNvPr id="5122" name="Picture 2" descr="C:\Users\Ramin\Documents\Writings\gam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457325"/>
            <a:ext cx="23717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Users\Ramin\Documents\Writings\gam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38576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C:\Users\Ramin\Documents\Writings\game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44675"/>
            <a:ext cx="50958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C:\Users\Ramin\Documents\Writings\game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2209800"/>
            <a:ext cx="6869113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Content Placeholder 1"/>
          <p:cNvSpPr>
            <a:spLocks noGrp="1"/>
          </p:cNvSpPr>
          <p:nvPr>
            <p:ph idx="1"/>
          </p:nvPr>
        </p:nvSpPr>
        <p:spPr>
          <a:xfrm>
            <a:off x="395288" y="1412875"/>
            <a:ext cx="8424862" cy="5256213"/>
          </a:xfrm>
        </p:spPr>
        <p:txBody>
          <a:bodyPr/>
          <a:lstStyle/>
          <a:p>
            <a:pPr eaLnBrk="1" hangingPunct="1"/>
            <a:endParaRPr lang="sv-SE" altLang="en-US" smtClean="0">
              <a:cs typeface="Akzidenz for Chalmers Regular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7913" y="765175"/>
            <a:ext cx="8066087" cy="1063625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Akzidenz-Bd for Chalmers" pitchFamily="2"/>
              </a:rPr>
              <a:t>The Importance of Architecture </a:t>
            </a:r>
            <a:endParaRPr lang="en-GB" altLang="en-US" smtClean="0">
              <a:cs typeface="Akzidenz-Bd for Chalmers" pitchFamily="2"/>
            </a:endParaRPr>
          </a:p>
        </p:txBody>
      </p:sp>
      <p:sp>
        <p:nvSpPr>
          <p:cNvPr id="35843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6AD1316-D0B8-4359-A91B-3B68420FF507}" type="slidenum">
              <a:rPr lang="en-GB" altLang="en-US">
                <a:solidFill>
                  <a:srgbClr val="000000"/>
                </a:solidFill>
              </a:rPr>
              <a:pPr eaLnBrk="1" hangingPunct="1"/>
              <a:t>38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746125" y="2124075"/>
            <a:ext cx="759301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2800">
                <a:solidFill>
                  <a:srgbClr val="000000"/>
                </a:solidFill>
              </a:rPr>
              <a:t>“A correct architecture has the largest single impact</a:t>
            </a:r>
          </a:p>
          <a:p>
            <a:r>
              <a:rPr lang="en-GB" altLang="en-US" sz="2800">
                <a:solidFill>
                  <a:srgbClr val="000000"/>
                </a:solidFill>
              </a:rPr>
              <a:t>on cost and quality of the product.”</a:t>
            </a:r>
          </a:p>
          <a:p>
            <a:endParaRPr lang="en-GB" altLang="en-US" sz="2800">
              <a:solidFill>
                <a:srgbClr val="000000"/>
              </a:solidFill>
            </a:endParaRPr>
          </a:p>
          <a:p>
            <a:r>
              <a:rPr lang="en-GB" altLang="en-US" sz="2800">
                <a:solidFill>
                  <a:srgbClr val="000000"/>
                </a:solidFill>
              </a:rPr>
              <a:t>				Maranzano, ATT, 1995</a:t>
            </a:r>
          </a:p>
        </p:txBody>
      </p:sp>
    </p:spTree>
    <p:extLst>
      <p:ext uri="{BB962C8B-B14F-4D97-AF65-F5344CB8AC3E}">
        <p14:creationId xmlns:p14="http://schemas.microsoft.com/office/powerpoint/2010/main" val="3883964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36588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Akzidenz-Bd for Chalmers" pitchFamily="2"/>
              </a:rPr>
              <a:t>The Importance of Architecture</a:t>
            </a:r>
            <a:endParaRPr lang="en-GB" altLang="en-US" smtClean="0">
              <a:cs typeface="Akzidenz-Bd for Chalmers" pitchFamily="2"/>
            </a:endParaRPr>
          </a:p>
        </p:txBody>
      </p:sp>
      <p:sp>
        <p:nvSpPr>
          <p:cNvPr id="36867" name="Text Box 11"/>
          <p:cNvSpPr txBox="1">
            <a:spLocks noChangeArrowheads="1"/>
          </p:cNvSpPr>
          <p:nvPr/>
        </p:nvSpPr>
        <p:spPr bwMode="auto">
          <a:xfrm rot="-5400000">
            <a:off x="3624262" y="2360613"/>
            <a:ext cx="2378075" cy="652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60000"/>
              </a:lnSpc>
              <a:spcBef>
                <a:spcPct val="50000"/>
              </a:spcBef>
            </a:pPr>
            <a:r>
              <a:rPr lang="en-US" altLang="en-US" sz="1800" b="1">
                <a:solidFill>
                  <a:srgbClr val="000000"/>
                </a:solidFill>
                <a:latin typeface="Verdana" panose="020B0604030504040204" pitchFamily="34" charset="0"/>
              </a:rPr>
              <a:t>Requirements &amp; Architecting</a:t>
            </a:r>
          </a:p>
          <a:p>
            <a:pPr>
              <a:lnSpc>
                <a:spcPct val="160000"/>
              </a:lnSpc>
              <a:spcBef>
                <a:spcPct val="50000"/>
              </a:spcBef>
            </a:pPr>
            <a:endParaRPr lang="en-US" altLang="en-US" sz="1800" b="1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160000"/>
              </a:lnSpc>
            </a:pPr>
            <a:r>
              <a:rPr lang="en-US" altLang="en-US" sz="1800" b="1">
                <a:solidFill>
                  <a:srgbClr val="000000"/>
                </a:solidFill>
                <a:latin typeface="Verdana" panose="020B0604030504040204" pitchFamily="34" charset="0"/>
              </a:rPr>
              <a:t>Design</a:t>
            </a:r>
          </a:p>
          <a:p>
            <a:pPr>
              <a:lnSpc>
                <a:spcPct val="160000"/>
              </a:lnSpc>
              <a:spcBef>
                <a:spcPct val="50000"/>
              </a:spcBef>
            </a:pPr>
            <a:endParaRPr lang="en-US" altLang="en-US" sz="1800" b="1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160000"/>
              </a:lnSpc>
              <a:spcBef>
                <a:spcPct val="50000"/>
              </a:spcBef>
            </a:pPr>
            <a:r>
              <a:rPr lang="en-US" altLang="en-US" sz="1800" b="1">
                <a:solidFill>
                  <a:srgbClr val="000000"/>
                </a:solidFill>
                <a:latin typeface="Verdana" panose="020B0604030504040204" pitchFamily="34" charset="0"/>
              </a:rPr>
              <a:t>Implementation</a:t>
            </a:r>
          </a:p>
          <a:p>
            <a:pPr>
              <a:lnSpc>
                <a:spcPct val="160000"/>
              </a:lnSpc>
              <a:spcBef>
                <a:spcPct val="50000"/>
              </a:spcBef>
            </a:pPr>
            <a:endParaRPr lang="en-US" altLang="en-US" sz="1800" b="1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160000"/>
              </a:lnSpc>
              <a:spcBef>
                <a:spcPct val="50000"/>
              </a:spcBef>
            </a:pPr>
            <a:endParaRPr lang="en-US" altLang="en-US" sz="1800" b="1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160000"/>
              </a:lnSpc>
            </a:pPr>
            <a:r>
              <a:rPr lang="en-US" altLang="en-US" sz="1800" b="1">
                <a:solidFill>
                  <a:srgbClr val="000000"/>
                </a:solidFill>
                <a:latin typeface="Verdana" panose="020B0604030504040204" pitchFamily="34" charset="0"/>
              </a:rPr>
              <a:t>Testing</a:t>
            </a:r>
          </a:p>
          <a:p>
            <a:pPr>
              <a:lnSpc>
                <a:spcPct val="160000"/>
              </a:lnSpc>
              <a:spcBef>
                <a:spcPct val="50000"/>
              </a:spcBef>
            </a:pPr>
            <a:endParaRPr lang="en-US" altLang="en-US" sz="1800" b="1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160000"/>
              </a:lnSpc>
              <a:spcBef>
                <a:spcPct val="70000"/>
              </a:spcBef>
            </a:pPr>
            <a:r>
              <a:rPr lang="en-US" altLang="en-US" sz="1800" b="1">
                <a:solidFill>
                  <a:srgbClr val="000000"/>
                </a:solidFill>
                <a:latin typeface="Verdana" panose="020B0604030504040204" pitchFamily="34" charset="0"/>
              </a:rPr>
              <a:t>Deployment</a:t>
            </a:r>
          </a:p>
          <a:p>
            <a:pPr>
              <a:lnSpc>
                <a:spcPct val="160000"/>
              </a:lnSpc>
              <a:spcBef>
                <a:spcPct val="50000"/>
              </a:spcBef>
            </a:pPr>
            <a:r>
              <a:rPr lang="en-US" altLang="en-US" sz="1800" b="1">
                <a:solidFill>
                  <a:srgbClr val="000000"/>
                </a:solidFill>
                <a:latin typeface="Verdana" panose="020B0604030504040204" pitchFamily="34" charset="0"/>
              </a:rPr>
              <a:t>Operation</a:t>
            </a:r>
            <a:endParaRPr lang="en-GB" altLang="en-US" sz="18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6868" name="AutoShape 14"/>
          <p:cNvSpPr>
            <a:spLocks noChangeArrowheads="1"/>
          </p:cNvSpPr>
          <p:nvPr/>
        </p:nvSpPr>
        <p:spPr bwMode="auto">
          <a:xfrm>
            <a:off x="1547813" y="4481513"/>
            <a:ext cx="6553200" cy="171450"/>
          </a:xfrm>
          <a:prstGeom prst="homePlate">
            <a:avLst>
              <a:gd name="adj" fmla="val 9821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sv-SE" altLang="en-US">
              <a:solidFill>
                <a:srgbClr val="000000"/>
              </a:solidFill>
            </a:endParaRPr>
          </a:p>
        </p:txBody>
      </p:sp>
      <p:sp>
        <p:nvSpPr>
          <p:cNvPr id="36869" name="Text Box 23"/>
          <p:cNvSpPr txBox="1">
            <a:spLocks noChangeArrowheads="1"/>
          </p:cNvSpPr>
          <p:nvPr/>
        </p:nvSpPr>
        <p:spPr bwMode="auto">
          <a:xfrm rot="-5400000">
            <a:off x="-98424" y="2530475"/>
            <a:ext cx="3105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</a:rPr>
              <a:t>SW fault repair costs</a:t>
            </a:r>
            <a:endParaRPr lang="en-GB" altLang="en-US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6870" name="Line 26"/>
          <p:cNvSpPr>
            <a:spLocks noChangeShapeType="1"/>
          </p:cNvSpPr>
          <p:nvPr/>
        </p:nvSpPr>
        <p:spPr bwMode="auto">
          <a:xfrm flipV="1">
            <a:off x="7524750" y="1414463"/>
            <a:ext cx="209550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6871" name="Text Box 27"/>
          <p:cNvSpPr txBox="1">
            <a:spLocks noChangeArrowheads="1"/>
          </p:cNvSpPr>
          <p:nvPr/>
        </p:nvSpPr>
        <p:spPr bwMode="auto">
          <a:xfrm>
            <a:off x="6751638" y="2203450"/>
            <a:ext cx="1349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</a:t>
            </a:r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</a:rPr>
              <a:t> 100x</a:t>
            </a:r>
            <a:endParaRPr lang="en-GB" altLang="en-US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6872" name="Text Box 28"/>
          <p:cNvSpPr txBox="1">
            <a:spLocks noChangeArrowheads="1"/>
          </p:cNvSpPr>
          <p:nvPr/>
        </p:nvSpPr>
        <p:spPr bwMode="auto">
          <a:xfrm>
            <a:off x="6751638" y="403225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</a:rPr>
              <a:t>1x</a:t>
            </a:r>
            <a:endParaRPr lang="en-GB" altLang="en-US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6873" name="Rectangle 4"/>
          <p:cNvSpPr>
            <a:spLocks noChangeArrowheads="1"/>
          </p:cNvSpPr>
          <p:nvPr/>
        </p:nvSpPr>
        <p:spPr bwMode="auto">
          <a:xfrm>
            <a:off x="1546225" y="2144713"/>
            <a:ext cx="579438" cy="23399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sv-SE" altLang="en-US">
              <a:solidFill>
                <a:srgbClr val="000000"/>
              </a:solidFill>
            </a:endParaRPr>
          </a:p>
        </p:txBody>
      </p:sp>
      <p:sp>
        <p:nvSpPr>
          <p:cNvPr id="36874" name="Rectangle 6"/>
          <p:cNvSpPr>
            <a:spLocks noChangeArrowheads="1"/>
          </p:cNvSpPr>
          <p:nvPr/>
        </p:nvSpPr>
        <p:spPr bwMode="auto">
          <a:xfrm>
            <a:off x="2125663" y="2143125"/>
            <a:ext cx="4678362" cy="2343150"/>
          </a:xfrm>
          <a:prstGeom prst="rect">
            <a:avLst/>
          </a:prstGeom>
          <a:solidFill>
            <a:srgbClr val="B9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sv-SE" altLang="en-US">
              <a:solidFill>
                <a:srgbClr val="000000"/>
              </a:solidFill>
            </a:endParaRPr>
          </a:p>
        </p:txBody>
      </p:sp>
      <p:grpSp>
        <p:nvGrpSpPr>
          <p:cNvPr id="36875" name="Group 6"/>
          <p:cNvGrpSpPr>
            <a:grpSpLocks/>
          </p:cNvGrpSpPr>
          <p:nvPr/>
        </p:nvGrpSpPr>
        <p:grpSpPr bwMode="auto">
          <a:xfrm>
            <a:off x="2771775" y="4497388"/>
            <a:ext cx="5113338" cy="144462"/>
            <a:chOff x="1564" y="2840"/>
            <a:chExt cx="3221" cy="318"/>
          </a:xfrm>
        </p:grpSpPr>
        <p:sp>
          <p:nvSpPr>
            <p:cNvPr id="36879" name="Line 19"/>
            <p:cNvSpPr>
              <a:spLocks noChangeShapeType="1"/>
            </p:cNvSpPr>
            <p:nvPr/>
          </p:nvSpPr>
          <p:spPr bwMode="auto">
            <a:xfrm>
              <a:off x="4785" y="2840"/>
              <a:ext cx="0" cy="3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6880" name="Line 15"/>
            <p:cNvSpPr>
              <a:spLocks noChangeShapeType="1"/>
            </p:cNvSpPr>
            <p:nvPr/>
          </p:nvSpPr>
          <p:spPr bwMode="auto">
            <a:xfrm>
              <a:off x="1564" y="2840"/>
              <a:ext cx="0" cy="3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6881" name="Line 16"/>
            <p:cNvSpPr>
              <a:spLocks noChangeShapeType="1"/>
            </p:cNvSpPr>
            <p:nvPr/>
          </p:nvSpPr>
          <p:spPr bwMode="auto">
            <a:xfrm>
              <a:off x="2335" y="2840"/>
              <a:ext cx="0" cy="3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6882" name="Line 17"/>
            <p:cNvSpPr>
              <a:spLocks noChangeShapeType="1"/>
            </p:cNvSpPr>
            <p:nvPr/>
          </p:nvSpPr>
          <p:spPr bwMode="auto">
            <a:xfrm>
              <a:off x="3378" y="2840"/>
              <a:ext cx="0" cy="3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6883" name="Line 18"/>
            <p:cNvSpPr>
              <a:spLocks noChangeShapeType="1"/>
            </p:cNvSpPr>
            <p:nvPr/>
          </p:nvSpPr>
          <p:spPr bwMode="auto">
            <a:xfrm>
              <a:off x="4431" y="2846"/>
              <a:ext cx="0" cy="3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36876" name="Freeform 25"/>
          <p:cNvSpPr>
            <a:spLocks/>
          </p:cNvSpPr>
          <p:nvPr/>
        </p:nvSpPr>
        <p:spPr bwMode="auto">
          <a:xfrm>
            <a:off x="1547813" y="1566863"/>
            <a:ext cx="6019800" cy="3086100"/>
          </a:xfrm>
          <a:custGeom>
            <a:avLst/>
            <a:gdLst>
              <a:gd name="T0" fmla="*/ 0 w 4140"/>
              <a:gd name="T1" fmla="*/ 2147483647 h 1500"/>
              <a:gd name="T2" fmla="*/ 2147483647 w 4140"/>
              <a:gd name="T3" fmla="*/ 2147483647 h 1500"/>
              <a:gd name="T4" fmla="*/ 2147483647 w 4140"/>
              <a:gd name="T5" fmla="*/ 2147483647 h 1500"/>
              <a:gd name="T6" fmla="*/ 2147483647 w 4140"/>
              <a:gd name="T7" fmla="*/ 2147483647 h 1500"/>
              <a:gd name="T8" fmla="*/ 2147483647 w 4140"/>
              <a:gd name="T9" fmla="*/ 0 h 15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40" h="1500">
                <a:moveTo>
                  <a:pt x="0" y="1500"/>
                </a:moveTo>
                <a:cubicBezTo>
                  <a:pt x="162" y="1472"/>
                  <a:pt x="672" y="1394"/>
                  <a:pt x="972" y="1332"/>
                </a:cubicBezTo>
                <a:cubicBezTo>
                  <a:pt x="1272" y="1270"/>
                  <a:pt x="1476" y="1232"/>
                  <a:pt x="1800" y="1128"/>
                </a:cubicBezTo>
                <a:cubicBezTo>
                  <a:pt x="2124" y="1024"/>
                  <a:pt x="2526" y="896"/>
                  <a:pt x="2916" y="708"/>
                </a:cubicBezTo>
                <a:cubicBezTo>
                  <a:pt x="3306" y="520"/>
                  <a:pt x="3885" y="148"/>
                  <a:pt x="4140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6877" name="AutoShape 30"/>
          <p:cNvSpPr>
            <a:spLocks noChangeArrowheads="1"/>
          </p:cNvSpPr>
          <p:nvPr/>
        </p:nvSpPr>
        <p:spPr bwMode="auto">
          <a:xfrm>
            <a:off x="1835150" y="1747838"/>
            <a:ext cx="4537075" cy="1362075"/>
          </a:xfrm>
          <a:prstGeom prst="wedgeRoundRectCallout">
            <a:avLst>
              <a:gd name="adj1" fmla="val -33972"/>
              <a:gd name="adj2" fmla="val 119569"/>
              <a:gd name="adj3" fmla="val 16667"/>
            </a:avLst>
          </a:prstGeom>
          <a:gradFill rotWithShape="1">
            <a:gsLst>
              <a:gs pos="0">
                <a:srgbClr val="3399FF">
                  <a:alpha val="79999"/>
                </a:srgbClr>
              </a:gs>
              <a:gs pos="100000">
                <a:srgbClr val="2A7DD1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</a:rPr>
              <a:t>10% of the lifecycle determines</a:t>
            </a:r>
          </a:p>
          <a:p>
            <a:pPr algn="ctr"/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</a:rPr>
              <a:t>90% of the costs and risks</a:t>
            </a:r>
            <a:endParaRPr lang="en-GB" altLang="en-US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6878" name="Line 22"/>
          <p:cNvSpPr>
            <a:spLocks noChangeShapeType="1"/>
          </p:cNvSpPr>
          <p:nvPr/>
        </p:nvSpPr>
        <p:spPr bwMode="auto">
          <a:xfrm flipV="1">
            <a:off x="1536700" y="1654175"/>
            <a:ext cx="0" cy="2990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256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7848600" cy="9144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cs typeface="Akzidenz-Bd for Chalmers" pitchFamily="2"/>
              </a:rPr>
              <a:t>Presentation Change History</a:t>
            </a:r>
            <a:endParaRPr lang="en-GB" altLang="en-US" sz="3600" smtClean="0">
              <a:cs typeface="Akzidenz-Bd for Chalmers" pitchFamily="2"/>
            </a:endParaRPr>
          </a:p>
        </p:txBody>
      </p:sp>
      <p:sp>
        <p:nvSpPr>
          <p:cNvPr id="3075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44200C0-1D30-45EC-94D8-D7B9D75226F0}" type="slidenum">
              <a:rPr lang="en-GB" altLang="en-US"/>
              <a:pPr eaLnBrk="1" hangingPunct="1"/>
              <a:t>4</a:t>
            </a:fld>
            <a:endParaRPr lang="en-GB" altLang="en-US"/>
          </a:p>
        </p:txBody>
      </p:sp>
      <p:sp>
        <p:nvSpPr>
          <p:cNvPr id="3076" name="Text Box 1029"/>
          <p:cNvSpPr txBox="1">
            <a:spLocks noChangeArrowheads="1"/>
          </p:cNvSpPr>
          <p:nvPr/>
        </p:nvSpPr>
        <p:spPr bwMode="auto">
          <a:xfrm>
            <a:off x="365125" y="1341438"/>
            <a:ext cx="809466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dirty="0"/>
              <a:t>Date		</a:t>
            </a:r>
            <a:r>
              <a:rPr lang="en-US" altLang="en-US" sz="1200" dirty="0" err="1"/>
              <a:t>Aut</a:t>
            </a:r>
            <a:r>
              <a:rPr lang="en-US" altLang="en-US" sz="1200" dirty="0"/>
              <a:t>	Description</a:t>
            </a:r>
          </a:p>
          <a:p>
            <a:pPr eaLnBrk="1" hangingPunct="1"/>
            <a:r>
              <a:rPr lang="en-US" altLang="en-US" sz="1200" dirty="0"/>
              <a:t>3 </a:t>
            </a:r>
            <a:r>
              <a:rPr lang="en-US" altLang="en-US" sz="1200" dirty="0" err="1"/>
              <a:t>jan</a:t>
            </a:r>
            <a:r>
              <a:rPr lang="en-US" altLang="en-US" sz="1200" dirty="0"/>
              <a:t> 2002	MC	Added: Evaluation Book; SA def. by </a:t>
            </a:r>
            <a:r>
              <a:rPr lang="en-US" altLang="en-US" sz="1200" dirty="0" err="1"/>
              <a:t>Sikkema</a:t>
            </a:r>
            <a:endParaRPr lang="en-US" altLang="en-US" sz="1200" dirty="0"/>
          </a:p>
          <a:p>
            <a:pPr eaLnBrk="1" hangingPunct="1"/>
            <a:r>
              <a:rPr lang="en-GB" altLang="en-US" sz="1200" dirty="0" smtClean="0"/>
              <a:t>Jan </a:t>
            </a:r>
            <a:r>
              <a:rPr lang="en-GB" altLang="en-US" sz="1200" dirty="0"/>
              <a:t>2013	MC	adapted slides for </a:t>
            </a:r>
            <a:r>
              <a:rPr lang="en-GB" altLang="en-US" sz="1200" dirty="0" err="1"/>
              <a:t>Adv</a:t>
            </a:r>
            <a:r>
              <a:rPr lang="en-GB" altLang="en-US" sz="1200" dirty="0"/>
              <a:t> SW Arch course at Chalmers |  </a:t>
            </a:r>
            <a:r>
              <a:rPr lang="en-GB" altLang="en-US" sz="1200" dirty="0" smtClean="0"/>
              <a:t>GU</a:t>
            </a:r>
          </a:p>
          <a:p>
            <a:pPr eaLnBrk="1" hangingPunct="1"/>
            <a:r>
              <a:rPr lang="en-US" altLang="en-US" sz="1200" dirty="0" smtClean="0"/>
              <a:t>Aug 2017	MC	adapt for BSC SW ARCH </a:t>
            </a:r>
            <a:r>
              <a:rPr lang="en-US" altLang="en-US" sz="1200" dirty="0" err="1" smtClean="0"/>
              <a:t>Chalmers|GU</a:t>
            </a:r>
            <a:endParaRPr lang="en-US" altLang="en-US" sz="1200" dirty="0" smtClean="0"/>
          </a:p>
          <a:p>
            <a:pPr eaLnBrk="1" hangingPunct="1"/>
            <a:r>
              <a:rPr lang="en-US" altLang="en-US" sz="1200" dirty="0" smtClean="0"/>
              <a:t>Sept 2019 	MC	update for BSC SW ARCH Chalmers &amp; GU</a:t>
            </a:r>
            <a:endParaRPr lang="en-GB" altLang="en-US" sz="1200" dirty="0"/>
          </a:p>
        </p:txBody>
      </p:sp>
      <p:sp>
        <p:nvSpPr>
          <p:cNvPr id="3077" name="Text Box 1030"/>
          <p:cNvSpPr txBox="1">
            <a:spLocks noChangeArrowheads="1"/>
          </p:cNvSpPr>
          <p:nvPr/>
        </p:nvSpPr>
        <p:spPr bwMode="auto">
          <a:xfrm>
            <a:off x="376238" y="5616575"/>
            <a:ext cx="44973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200"/>
              <a:t>To do: Security, e.g. Christopher M. King, Ertem Osmanoglu (Editor),</a:t>
            </a:r>
          </a:p>
          <a:p>
            <a:pPr eaLnBrk="1" hangingPunct="1"/>
            <a:r>
              <a:rPr lang="en-GB" altLang="en-US" sz="1200"/>
              <a:t>Curtis Dalton, "Security Architecture:  Design, Deployment and </a:t>
            </a:r>
          </a:p>
          <a:p>
            <a:pPr eaLnBrk="1" hangingPunct="1"/>
            <a:r>
              <a:rPr lang="en-GB" altLang="en-US" sz="1200"/>
              <a:t>Operations. McGraw-Hill Osborne Media; 1st Edition (July 30, 2001).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Representatives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Drop by or send me an e-mail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64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95288" y="1298575"/>
            <a:ext cx="8207375" cy="527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81000" eaLnBrk="0" hangingPunct="0"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en-US" b="1" dirty="0" smtClean="0">
                <a:latin typeface="Verdana" panose="020B0604030504040204" pitchFamily="34" charset="0"/>
              </a:rPr>
              <a:t>Reduce time-to-market</a:t>
            </a:r>
          </a:p>
          <a:p>
            <a:pPr lvl="1">
              <a:lnSpc>
                <a:spcPct val="120000"/>
              </a:lnSpc>
              <a:spcBef>
                <a:spcPct val="20000"/>
              </a:spcBef>
            </a:pPr>
            <a:r>
              <a:rPr lang="en-US" altLang="en-US" sz="2000" dirty="0" smtClean="0">
                <a:latin typeface="Verdana" panose="020B0604030504040204" pitchFamily="34" charset="0"/>
              </a:rPr>
              <a:t>Through enabling reuse and gradual evolution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en-US" b="1" dirty="0" smtClean="0">
                <a:latin typeface="Verdana" panose="020B0604030504040204" pitchFamily="34" charset="0"/>
              </a:rPr>
              <a:t>Reduce </a:t>
            </a:r>
            <a:r>
              <a:rPr lang="en-US" altLang="en-US" b="1" dirty="0">
                <a:latin typeface="Verdana" panose="020B0604030504040204" pitchFamily="34" charset="0"/>
              </a:rPr>
              <a:t>development cost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en-US" dirty="0">
                <a:latin typeface="Verdana" panose="020B0604030504040204" pitchFamily="34" charset="0"/>
              </a:rPr>
              <a:t>	</a:t>
            </a:r>
            <a:r>
              <a:rPr lang="en-US" altLang="en-US" sz="2000" dirty="0">
                <a:latin typeface="Verdana" panose="020B0604030504040204" pitchFamily="34" charset="0"/>
              </a:rPr>
              <a:t>Through improved communication between developers 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en-US" sz="2000" dirty="0">
                <a:latin typeface="Verdana" panose="020B0604030504040204" pitchFamily="34" charset="0"/>
              </a:rPr>
              <a:t>	and earlier assessment of design alternatives and 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en-US" sz="2000" dirty="0">
                <a:latin typeface="Verdana" panose="020B0604030504040204" pitchFamily="34" charset="0"/>
              </a:rPr>
              <a:t>	assessment of system risks</a:t>
            </a:r>
            <a:endParaRPr lang="en-US" altLang="en-US" sz="2000" b="1" dirty="0">
              <a:latin typeface="Verdan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en-US" b="1" dirty="0" smtClean="0">
                <a:latin typeface="Verdana" panose="020B0604030504040204" pitchFamily="34" charset="0"/>
              </a:rPr>
              <a:t>Reduce </a:t>
            </a:r>
            <a:r>
              <a:rPr lang="en-US" altLang="en-US" b="1" dirty="0">
                <a:latin typeface="Verdana" panose="020B0604030504040204" pitchFamily="34" charset="0"/>
              </a:rPr>
              <a:t>maintenance cost</a:t>
            </a:r>
          </a:p>
          <a:p>
            <a:pPr lvl="1">
              <a:lnSpc>
                <a:spcPct val="120000"/>
              </a:lnSpc>
              <a:spcBef>
                <a:spcPct val="20000"/>
              </a:spcBef>
            </a:pPr>
            <a:r>
              <a:rPr lang="en-US" altLang="en-US" sz="2000" dirty="0">
                <a:latin typeface="Verdana" panose="020B0604030504040204" pitchFamily="34" charset="0"/>
              </a:rPr>
              <a:t>Through incorporation of foreseeable changes</a:t>
            </a:r>
            <a:endParaRPr lang="en-US" altLang="en-US" sz="2000" b="1" dirty="0">
              <a:latin typeface="Verdan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en-US" b="1" dirty="0">
                <a:latin typeface="Verdana" panose="020B0604030504040204" pitchFamily="34" charset="0"/>
              </a:rPr>
              <a:t>Improve product quality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en-US" dirty="0">
                <a:latin typeface="Verdana" panose="020B0604030504040204" pitchFamily="34" charset="0"/>
              </a:rPr>
              <a:t>	</a:t>
            </a:r>
            <a:r>
              <a:rPr lang="en-US" altLang="en-US" sz="2000" dirty="0">
                <a:latin typeface="Verdana" panose="020B0604030504040204" pitchFamily="34" charset="0"/>
              </a:rPr>
              <a:t>Increase fitness for use through stakeholder involvement;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en-US" sz="2000" dirty="0">
                <a:latin typeface="Verdana" panose="020B0604030504040204" pitchFamily="34" charset="0"/>
              </a:rPr>
              <a:t>	reduce errors through enforcement of conceptual </a:t>
            </a:r>
            <a:r>
              <a:rPr lang="en-US" altLang="en-US" sz="2000" dirty="0" smtClean="0">
                <a:latin typeface="Verdana" panose="020B0604030504040204" pitchFamily="34" charset="0"/>
              </a:rPr>
              <a:t>integrity</a:t>
            </a: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252413" y="476250"/>
            <a:ext cx="8640762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latin typeface="Verdana" panose="020B0604030504040204" pitchFamily="34" charset="0"/>
              </a:rPr>
              <a:t>Business Objectives of Sw. Arch.</a:t>
            </a:r>
            <a:endParaRPr lang="en-GB" altLang="en-US" sz="3600" b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92150"/>
            <a:ext cx="7772400" cy="649288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cs typeface="Akzidenz-Bd for Chalmers" pitchFamily="2"/>
              </a:rPr>
              <a:t>Multiple Purposes of Architecture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700213"/>
            <a:ext cx="7272337" cy="1152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mtClean="0">
                <a:latin typeface="Verdana" panose="020B0604030504040204" pitchFamily="34" charset="0"/>
                <a:cs typeface="Akzidenz for Chalmers Regular" pitchFamily="2" charset="0"/>
              </a:rPr>
              <a:t>Understanding + Analyzing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mtClean="0">
                <a:latin typeface="Verdana" panose="020B0604030504040204" pitchFamily="34" charset="0"/>
                <a:cs typeface="Akzidenz for Chalmers Regular" pitchFamily="2" charset="0"/>
              </a:rPr>
              <a:t>  + Communicating + Constructing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4976369-C58B-447A-AC2E-C7DB52E63D74}" type="slidenum">
              <a:rPr lang="en-GB" altLang="en-US"/>
              <a:pPr eaLnBrk="1" hangingPunct="1"/>
              <a:t>42</a:t>
            </a:fld>
            <a:endParaRPr lang="en-GB" altLang="en-US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937125" y="6613525"/>
            <a:ext cx="42068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000"/>
              <a:t>Figure from Gerrit Muller, How to Create a Manageable Platform Architecture</a:t>
            </a:r>
          </a:p>
        </p:txBody>
      </p:sp>
      <p:grpSp>
        <p:nvGrpSpPr>
          <p:cNvPr id="21510" name="Group 23"/>
          <p:cNvGrpSpPr>
            <a:grpSpLocks/>
          </p:cNvGrpSpPr>
          <p:nvPr/>
        </p:nvGrpSpPr>
        <p:grpSpPr bwMode="auto">
          <a:xfrm>
            <a:off x="827088" y="2547938"/>
            <a:ext cx="6985000" cy="936625"/>
            <a:chOff x="521" y="1661"/>
            <a:chExt cx="4400" cy="590"/>
          </a:xfrm>
        </p:grpSpPr>
        <p:sp>
          <p:nvSpPr>
            <p:cNvPr id="21514" name="AutoShape 6"/>
            <p:cNvSpPr>
              <a:spLocks noChangeArrowheads="1"/>
            </p:cNvSpPr>
            <p:nvPr/>
          </p:nvSpPr>
          <p:spPr bwMode="auto">
            <a:xfrm>
              <a:off x="521" y="1661"/>
              <a:ext cx="1724" cy="590"/>
            </a:xfrm>
            <a:prstGeom prst="chevron">
              <a:avLst>
                <a:gd name="adj" fmla="val 27286"/>
              </a:avLst>
            </a:prstGeom>
            <a:solidFill>
              <a:srgbClr val="ABFFE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nl-NL" altLang="en-US"/>
            </a:p>
          </p:txBody>
        </p:sp>
        <p:sp>
          <p:nvSpPr>
            <p:cNvPr id="21515" name="Text Box 7"/>
            <p:cNvSpPr txBox="1">
              <a:spLocks noChangeArrowheads="1"/>
            </p:cNvSpPr>
            <p:nvPr/>
          </p:nvSpPr>
          <p:spPr bwMode="auto">
            <a:xfrm>
              <a:off x="681" y="1661"/>
              <a:ext cx="1403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200">
                  <a:latin typeface="Verdana" panose="020B0604030504040204" pitchFamily="34" charset="0"/>
                </a:rPr>
                <a:t>Understanding</a:t>
              </a:r>
              <a:endParaRPr lang="nl-NL" altLang="en-US" sz="2200">
                <a:latin typeface="Verdana" panose="020B0604030504040204" pitchFamily="34" charset="0"/>
              </a:endParaRPr>
            </a:p>
          </p:txBody>
        </p:sp>
        <p:sp>
          <p:nvSpPr>
            <p:cNvPr id="21516" name="Text Box 8"/>
            <p:cNvSpPr txBox="1">
              <a:spLocks noChangeArrowheads="1"/>
            </p:cNvSpPr>
            <p:nvPr/>
          </p:nvSpPr>
          <p:spPr bwMode="auto">
            <a:xfrm>
              <a:off x="1106" y="1891"/>
              <a:ext cx="555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200" b="1">
                  <a:latin typeface="Verdana" panose="020B0604030504040204" pitchFamily="34" charset="0"/>
                </a:rPr>
                <a:t>Why</a:t>
              </a:r>
              <a:endParaRPr lang="nl-NL" altLang="en-US" sz="2200" b="1">
                <a:latin typeface="Verdana" panose="020B0604030504040204" pitchFamily="34" charset="0"/>
              </a:endParaRPr>
            </a:p>
          </p:txBody>
        </p:sp>
        <p:sp>
          <p:nvSpPr>
            <p:cNvPr id="21517" name="AutoShape 9"/>
            <p:cNvSpPr>
              <a:spLocks noChangeArrowheads="1"/>
            </p:cNvSpPr>
            <p:nvPr/>
          </p:nvSpPr>
          <p:spPr bwMode="auto">
            <a:xfrm>
              <a:off x="2223" y="1661"/>
              <a:ext cx="1360" cy="590"/>
            </a:xfrm>
            <a:prstGeom prst="chevron">
              <a:avLst>
                <a:gd name="adj" fmla="val 28814"/>
              </a:avLst>
            </a:prstGeom>
            <a:solidFill>
              <a:srgbClr val="ADDDFD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nl-NL" altLang="en-US"/>
            </a:p>
          </p:txBody>
        </p:sp>
        <p:sp>
          <p:nvSpPr>
            <p:cNvPr id="21518" name="Text Box 10"/>
            <p:cNvSpPr txBox="1">
              <a:spLocks noChangeArrowheads="1"/>
            </p:cNvSpPr>
            <p:nvPr/>
          </p:nvSpPr>
          <p:spPr bwMode="auto">
            <a:xfrm>
              <a:off x="2381" y="1661"/>
              <a:ext cx="1043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200">
                  <a:latin typeface="Verdana" panose="020B0604030504040204" pitchFamily="34" charset="0"/>
                </a:rPr>
                <a:t>Describing</a:t>
              </a:r>
              <a:endParaRPr lang="nl-NL" altLang="en-US" sz="2200">
                <a:latin typeface="Verdana" panose="020B0604030504040204" pitchFamily="34" charset="0"/>
              </a:endParaRPr>
            </a:p>
          </p:txBody>
        </p:sp>
        <p:sp>
          <p:nvSpPr>
            <p:cNvPr id="21519" name="Text Box 11"/>
            <p:cNvSpPr txBox="1">
              <a:spLocks noChangeArrowheads="1"/>
            </p:cNvSpPr>
            <p:nvPr/>
          </p:nvSpPr>
          <p:spPr bwMode="auto">
            <a:xfrm>
              <a:off x="2584" y="1891"/>
              <a:ext cx="63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200" b="1">
                  <a:latin typeface="Verdana" panose="020B0604030504040204" pitchFamily="34" charset="0"/>
                </a:rPr>
                <a:t>What</a:t>
              </a:r>
              <a:endParaRPr lang="nl-NL" altLang="en-US" sz="2200" b="1">
                <a:latin typeface="Verdana" panose="020B0604030504040204" pitchFamily="34" charset="0"/>
              </a:endParaRPr>
            </a:p>
          </p:txBody>
        </p:sp>
        <p:sp>
          <p:nvSpPr>
            <p:cNvPr id="21520" name="AutoShape 12"/>
            <p:cNvSpPr>
              <a:spLocks noChangeArrowheads="1"/>
            </p:cNvSpPr>
            <p:nvPr/>
          </p:nvSpPr>
          <p:spPr bwMode="auto">
            <a:xfrm>
              <a:off x="3561" y="1661"/>
              <a:ext cx="1360" cy="590"/>
            </a:xfrm>
            <a:prstGeom prst="chevron">
              <a:avLst>
                <a:gd name="adj" fmla="val 28814"/>
              </a:avLst>
            </a:prstGeom>
            <a:solidFill>
              <a:srgbClr val="9297FC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nl-NL" altLang="en-US"/>
            </a:p>
          </p:txBody>
        </p:sp>
        <p:sp>
          <p:nvSpPr>
            <p:cNvPr id="21521" name="Text Box 13"/>
            <p:cNvSpPr txBox="1">
              <a:spLocks noChangeArrowheads="1"/>
            </p:cNvSpPr>
            <p:nvPr/>
          </p:nvSpPr>
          <p:spPr bwMode="auto">
            <a:xfrm>
              <a:off x="3846" y="1661"/>
              <a:ext cx="79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200">
                  <a:latin typeface="Verdana" panose="020B0604030504040204" pitchFamily="34" charset="0"/>
                </a:rPr>
                <a:t>Guiding</a:t>
              </a:r>
              <a:endParaRPr lang="nl-NL" altLang="en-US" sz="2200">
                <a:latin typeface="Verdana" panose="020B0604030504040204" pitchFamily="34" charset="0"/>
              </a:endParaRPr>
            </a:p>
          </p:txBody>
        </p:sp>
        <p:sp>
          <p:nvSpPr>
            <p:cNvPr id="21522" name="Text Box 14"/>
            <p:cNvSpPr txBox="1">
              <a:spLocks noChangeArrowheads="1"/>
            </p:cNvSpPr>
            <p:nvPr/>
          </p:nvSpPr>
          <p:spPr bwMode="auto">
            <a:xfrm>
              <a:off x="3963" y="1891"/>
              <a:ext cx="55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200" b="1">
                  <a:latin typeface="Verdana" panose="020B0604030504040204" pitchFamily="34" charset="0"/>
                </a:rPr>
                <a:t>How</a:t>
              </a:r>
              <a:endParaRPr lang="nl-NL" altLang="en-US" sz="2200" b="1">
                <a:latin typeface="Verdana" panose="020B0604030504040204" pitchFamily="34" charset="0"/>
              </a:endParaRPr>
            </a:p>
          </p:txBody>
        </p:sp>
      </p:grpSp>
      <p:sp>
        <p:nvSpPr>
          <p:cNvPr id="21511" name="Rectangle 20"/>
          <p:cNvSpPr>
            <a:spLocks noChangeArrowheads="1"/>
          </p:cNvSpPr>
          <p:nvPr/>
        </p:nvSpPr>
        <p:spPr bwMode="auto">
          <a:xfrm>
            <a:off x="323850" y="3716338"/>
            <a:ext cx="856932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b="1">
                <a:latin typeface="Verdana" panose="020B0604030504040204" pitchFamily="34" charset="0"/>
              </a:rPr>
              <a:t>Why</a:t>
            </a:r>
            <a:r>
              <a:rPr lang="en-GB" altLang="en-US">
                <a:latin typeface="Verdana" panose="020B0604030504040204" pitchFamily="34" charset="0"/>
              </a:rPr>
              <a:t> is the system needed? What constraints apply?</a:t>
            </a:r>
          </a:p>
          <a:p>
            <a:pPr algn="r" eaLnBrk="1" hangingPunct="1">
              <a:spcBef>
                <a:spcPct val="20000"/>
              </a:spcBef>
            </a:pPr>
            <a:r>
              <a:rPr lang="en-GB" altLang="en-US" sz="1800">
                <a:latin typeface="Verdana" panose="020B0604030504040204" pitchFamily="34" charset="0"/>
              </a:rPr>
              <a:t>Understanding the requirements</a:t>
            </a:r>
          </a:p>
        </p:txBody>
      </p:sp>
      <p:sp>
        <p:nvSpPr>
          <p:cNvPr id="21512" name="Rectangle 21"/>
          <p:cNvSpPr>
            <a:spLocks noChangeArrowheads="1"/>
          </p:cNvSpPr>
          <p:nvPr/>
        </p:nvSpPr>
        <p:spPr bwMode="auto">
          <a:xfrm>
            <a:off x="323850" y="4652963"/>
            <a:ext cx="7561263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altLang="en-US" b="1">
                <a:latin typeface="Verdana" panose="020B0604030504040204" pitchFamily="34" charset="0"/>
              </a:rPr>
              <a:t>What</a:t>
            </a:r>
            <a:r>
              <a:rPr lang="en-GB" altLang="en-US">
                <a:latin typeface="Verdana" panose="020B0604030504040204" pitchFamily="34" charset="0"/>
              </a:rPr>
              <a:t> are the important design decisions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altLang="en-US">
                <a:latin typeface="Verdana" panose="020B0604030504040204" pitchFamily="34" charset="0"/>
              </a:rPr>
              <a:t>	What functions does the system provide?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altLang="en-US">
                <a:latin typeface="Verdana" panose="020B0604030504040204" pitchFamily="34" charset="0"/>
              </a:rPr>
              <a:t>	What properties does the design have?</a:t>
            </a:r>
          </a:p>
        </p:txBody>
      </p:sp>
      <p:sp>
        <p:nvSpPr>
          <p:cNvPr id="21513" name="Rectangle 22"/>
          <p:cNvSpPr>
            <a:spLocks noChangeArrowheads="1"/>
          </p:cNvSpPr>
          <p:nvPr/>
        </p:nvSpPr>
        <p:spPr bwMode="auto">
          <a:xfrm>
            <a:off x="323850" y="6021388"/>
            <a:ext cx="554355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b="1">
                <a:latin typeface="Verdana" panose="020B0604030504040204" pitchFamily="34" charset="0"/>
              </a:rPr>
              <a:t>How</a:t>
            </a:r>
            <a:r>
              <a:rPr lang="en-GB" altLang="en-US">
                <a:latin typeface="Verdana" panose="020B0604030504040204" pitchFamily="34" charset="0"/>
              </a:rPr>
              <a:t> can the system be built?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762000"/>
          </a:xfrm>
        </p:spPr>
        <p:txBody>
          <a:bodyPr/>
          <a:lstStyle/>
          <a:p>
            <a:r>
              <a:rPr lang="en-US" sz="3600" dirty="0" smtClean="0"/>
              <a:t>Multiple Purposes of Architecture</a:t>
            </a:r>
            <a:endParaRPr lang="en-GB" sz="3600" dirty="0"/>
          </a:p>
        </p:txBody>
      </p:sp>
      <p:pic>
        <p:nvPicPr>
          <p:cNvPr id="24578" name="Picture 2" descr="https://eltjopoort.nl/wp-content/uploads/2019/06/5RespArch-1024x4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6" y="1268760"/>
            <a:ext cx="8676456" cy="40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5949280"/>
            <a:ext cx="5227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Picture from </a:t>
            </a:r>
            <a:r>
              <a:rPr lang="en-US" sz="1400" dirty="0" err="1" smtClean="0">
                <a:latin typeface="+mn-lt"/>
              </a:rPr>
              <a:t>Eltjo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Poort’s</a:t>
            </a:r>
            <a:r>
              <a:rPr lang="en-US" sz="1400" dirty="0" smtClean="0">
                <a:latin typeface="+mn-lt"/>
              </a:rPr>
              <a:t> Architecture Blog - </a:t>
            </a:r>
            <a:r>
              <a:rPr lang="en-GB" sz="1400" dirty="0">
                <a:latin typeface="+mn-lt"/>
                <a:hlinkClick r:id="rId3"/>
              </a:rPr>
              <a:t>https://eltjopoort.nl/</a:t>
            </a:r>
            <a:endParaRPr lang="en-GB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357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762000"/>
          </a:xfrm>
        </p:spPr>
        <p:txBody>
          <a:bodyPr/>
          <a:lstStyle/>
          <a:p>
            <a:r>
              <a:rPr lang="en-US" sz="3600" dirty="0" smtClean="0"/>
              <a:t>Multiple Purposes of Architecture</a:t>
            </a:r>
            <a:endParaRPr lang="en-GB" sz="3600" dirty="0"/>
          </a:p>
        </p:txBody>
      </p:sp>
      <p:pic>
        <p:nvPicPr>
          <p:cNvPr id="24578" name="Picture 2" descr="https://eltjopoort.nl/wp-content/uploads/2019/06/5RespArch-1024x4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1450143"/>
            <a:ext cx="8676456" cy="40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43737" y="6408383"/>
            <a:ext cx="5743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Picture from </a:t>
            </a:r>
            <a:r>
              <a:rPr lang="en-US" sz="1400" dirty="0" err="1" smtClean="0">
                <a:latin typeface="+mn-lt"/>
              </a:rPr>
              <a:t>Eltjo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Poort’s</a:t>
            </a:r>
            <a:r>
              <a:rPr lang="en-US" sz="1400" dirty="0" smtClean="0">
                <a:latin typeface="+mn-lt"/>
              </a:rPr>
              <a:t> Architecture Blog (2019) - </a:t>
            </a:r>
            <a:r>
              <a:rPr lang="en-GB" sz="1400" dirty="0">
                <a:latin typeface="+mn-lt"/>
                <a:hlinkClick r:id="rId3"/>
              </a:rPr>
              <a:t>https://eltjopoort.nl/</a:t>
            </a:r>
            <a:endParaRPr lang="en-GB" sz="14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4088" y="2204864"/>
            <a:ext cx="2307042" cy="461665"/>
          </a:xfrm>
          <a:prstGeom prst="rect">
            <a:avLst/>
          </a:prstGeom>
          <a:solidFill>
            <a:srgbClr val="E7F3F4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latin typeface="+mn-lt"/>
              </a:rPr>
              <a:t>a</a:t>
            </a:r>
            <a:r>
              <a:rPr lang="en-US" dirty="0" err="1" smtClean="0">
                <a:latin typeface="+mn-lt"/>
              </a:rPr>
              <a:t>nalyse</a:t>
            </a:r>
            <a:r>
              <a:rPr lang="en-US" dirty="0" smtClean="0">
                <a:latin typeface="+mn-lt"/>
              </a:rPr>
              <a:t> system</a:t>
            </a:r>
            <a:endParaRPr lang="en-GB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1146790"/>
            <a:ext cx="2343911" cy="461665"/>
          </a:xfrm>
          <a:prstGeom prst="rect">
            <a:avLst/>
          </a:prstGeom>
          <a:solidFill>
            <a:srgbClr val="E7F3F4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latin typeface="+mn-lt"/>
              </a:rPr>
              <a:t>a</a:t>
            </a:r>
            <a:r>
              <a:rPr lang="en-US" dirty="0" err="1" smtClean="0">
                <a:latin typeface="+mn-lt"/>
              </a:rPr>
              <a:t>nalyse</a:t>
            </a:r>
            <a:r>
              <a:rPr lang="en-US" dirty="0" smtClean="0">
                <a:latin typeface="+mn-lt"/>
              </a:rPr>
              <a:t> domain</a:t>
            </a:r>
            <a:endParaRPr lang="en-GB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6769" y="3615407"/>
            <a:ext cx="1933543" cy="461665"/>
          </a:xfrm>
          <a:prstGeom prst="rect">
            <a:avLst/>
          </a:prstGeom>
          <a:solidFill>
            <a:srgbClr val="E7F3F4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guide design</a:t>
            </a:r>
            <a:endParaRPr lang="en-GB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1906270"/>
            <a:ext cx="3010761" cy="830997"/>
          </a:xfrm>
          <a:prstGeom prst="rect">
            <a:avLst/>
          </a:prstGeom>
          <a:solidFill>
            <a:srgbClr val="E7F3F4">
              <a:alpha val="50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define &amp; </a:t>
            </a:r>
          </a:p>
          <a:p>
            <a:pPr algn="ctr"/>
            <a:r>
              <a:rPr lang="en-US" dirty="0" smtClean="0">
                <a:latin typeface="+mn-lt"/>
              </a:rPr>
              <a:t>communicate design</a:t>
            </a:r>
            <a:endParaRPr lang="en-GB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57445" y="5229200"/>
            <a:ext cx="3114955" cy="461665"/>
          </a:xfrm>
          <a:prstGeom prst="rect">
            <a:avLst/>
          </a:prstGeom>
          <a:solidFill>
            <a:srgbClr val="E7F3F4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guide implementation</a:t>
            </a:r>
            <a:endParaRPr lang="en-GB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8510" y="4077072"/>
            <a:ext cx="3387466" cy="461665"/>
          </a:xfrm>
          <a:prstGeom prst="rect">
            <a:avLst/>
          </a:prstGeom>
          <a:solidFill>
            <a:srgbClr val="E7F3F4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monitor implementation</a:t>
            </a:r>
            <a:endParaRPr lang="en-GB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5373216"/>
            <a:ext cx="3879588" cy="461665"/>
          </a:xfrm>
          <a:prstGeom prst="rect">
            <a:avLst/>
          </a:prstGeom>
          <a:solidFill>
            <a:srgbClr val="E7F3F4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monitor progress, cost, risk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738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 the Implementation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569" y="1484784"/>
            <a:ext cx="8424862" cy="42889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332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457200"/>
            <a:ext cx="7772400" cy="1111250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Akzidenz-Bd for Chalmers" pitchFamily="2"/>
              </a:rPr>
              <a:t>Outline</a:t>
            </a:r>
            <a:endParaRPr lang="en-GB" altLang="en-US" smtClean="0">
              <a:cs typeface="Akzidenz-Bd for Chalmers" pitchFamily="2"/>
            </a:endParaRPr>
          </a:p>
        </p:txBody>
      </p:sp>
      <p:sp>
        <p:nvSpPr>
          <p:cNvPr id="11267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9CE9067-A404-43D4-8C87-8AD8FB118630}" type="slidenum">
              <a:rPr lang="en-GB" altLang="en-US"/>
              <a:pPr eaLnBrk="1" hangingPunct="1"/>
              <a:t>46</a:t>
            </a:fld>
            <a:endParaRPr lang="en-GB" altLang="en-US"/>
          </a:p>
        </p:txBody>
      </p:sp>
      <p:sp>
        <p:nvSpPr>
          <p:cNvPr id="11268" name="AutoShape 2"/>
          <p:cNvSpPr>
            <a:spLocks noChangeArrowheads="1"/>
          </p:cNvSpPr>
          <p:nvPr/>
        </p:nvSpPr>
        <p:spPr bwMode="auto">
          <a:xfrm>
            <a:off x="457200" y="2963416"/>
            <a:ext cx="7162800" cy="6096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sv-SE" altLang="en-US"/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683568" y="1752600"/>
            <a:ext cx="81534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dirty="0">
                <a:latin typeface="Lucida Sans Unicode" panose="020B0602030504020204" pitchFamily="34" charset="0"/>
              </a:rPr>
              <a:t>Organization of the lectures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dirty="0" smtClean="0">
                <a:latin typeface="Lucida Sans Unicode" panose="020B0602030504020204" pitchFamily="34" charset="0"/>
              </a:rPr>
              <a:t>Importance and use of architecture</a:t>
            </a:r>
            <a:endParaRPr lang="en-US" altLang="en-US" sz="2800" dirty="0">
              <a:latin typeface="Lucida Sans Unicode" panose="020B060203050402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dirty="0">
                <a:latin typeface="Lucida Sans Unicode" panose="020B0602030504020204" pitchFamily="34" charset="0"/>
              </a:rPr>
              <a:t>What is Software Architecture?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dirty="0" smtClean="0">
                <a:latin typeface="Lucida Sans Unicode" panose="020B0602030504020204" pitchFamily="34" charset="0"/>
              </a:rPr>
              <a:t>Concluding </a:t>
            </a:r>
            <a:r>
              <a:rPr lang="en-US" altLang="en-US" sz="2800" dirty="0">
                <a:latin typeface="Lucida Sans Unicode" panose="020B0602030504020204" pitchFamily="34" charset="0"/>
              </a:rPr>
              <a:t>Remarks &amp; References</a:t>
            </a:r>
          </a:p>
        </p:txBody>
      </p:sp>
    </p:spTree>
    <p:extLst>
      <p:ext uri="{BB962C8B-B14F-4D97-AF65-F5344CB8AC3E}">
        <p14:creationId xmlns:p14="http://schemas.microsoft.com/office/powerpoint/2010/main" val="356420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Look at some Examples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34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02E99C1-7438-4DC6-948B-06F2D249C88A}" type="slidenum">
              <a:rPr lang="en-GB" altLang="en-US"/>
              <a:pPr eaLnBrk="1" hangingPunct="1"/>
              <a:t>48</a:t>
            </a:fld>
            <a:endParaRPr lang="en-GB" altLang="en-US"/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1258888" y="2565400"/>
            <a:ext cx="6769100" cy="3455988"/>
          </a:xfrm>
          <a:prstGeom prst="rect">
            <a:avLst/>
          </a:prstGeom>
          <a:solidFill>
            <a:srgbClr val="CC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2" dir="t"/>
          </a:scene3d>
          <a:sp3d extrusionH="227000" prstMaterial="legacyMatte">
            <a:bevelT w="13500" h="13500" prst="angle"/>
            <a:bevelB w="13500" h="13500" prst="angle"/>
            <a:extrusionClr>
              <a:srgbClr val="CCFFFF"/>
            </a:extrusionClr>
            <a:contourClr>
              <a:srgbClr val="CC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662" rIns="93662" bIns="0" anchor="b" anchorCtr="1">
            <a:flatTx/>
          </a:bodyPr>
          <a:lstStyle>
            <a:lvl1pPr defTabSz="4524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24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24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24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24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2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2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2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2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50000"/>
              </a:lnSpc>
            </a:pPr>
            <a:r>
              <a:rPr lang="en-GB" altLang="en-US" sz="1600" b="1">
                <a:solidFill>
                  <a:srgbClr val="000066"/>
                </a:solidFill>
                <a:latin typeface="Arial" panose="020B0604020202020204" pitchFamily="34" charset="0"/>
              </a:rPr>
              <a:t>Integration Platform (Message Broker)</a:t>
            </a:r>
          </a:p>
        </p:txBody>
      </p:sp>
      <p:grpSp>
        <p:nvGrpSpPr>
          <p:cNvPr id="23556" name="Group 5"/>
          <p:cNvGrpSpPr>
            <a:grpSpLocks/>
          </p:cNvGrpSpPr>
          <p:nvPr/>
        </p:nvGrpSpPr>
        <p:grpSpPr bwMode="auto">
          <a:xfrm>
            <a:off x="381000" y="6096000"/>
            <a:ext cx="8610600" cy="685800"/>
            <a:chOff x="144" y="3840"/>
            <a:chExt cx="5424" cy="432"/>
          </a:xfrm>
        </p:grpSpPr>
        <p:sp>
          <p:nvSpPr>
            <p:cNvPr id="23637" name="Rectangle 6"/>
            <p:cNvSpPr>
              <a:spLocks noChangeArrowheads="1"/>
            </p:cNvSpPr>
            <p:nvPr/>
          </p:nvSpPr>
          <p:spPr bwMode="auto">
            <a:xfrm>
              <a:off x="144" y="3840"/>
              <a:ext cx="5424" cy="432"/>
            </a:xfrm>
            <a:prstGeom prst="rect">
              <a:avLst/>
            </a:prstGeom>
            <a:solidFill>
              <a:srgbClr val="CC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CCFFFF"/>
              </a:extrusionClr>
              <a:contourClr>
                <a:srgbClr val="CC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62" rIns="93662" bIns="0" anchor="b" anchorCtr="1">
              <a:flatTx/>
            </a:bodyPr>
            <a:lstStyle>
              <a:lvl1pPr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50000"/>
                </a:lnSpc>
              </a:pPr>
              <a:r>
                <a:rPr lang="en-GB" altLang="en-US" sz="1600" b="1">
                  <a:solidFill>
                    <a:srgbClr val="000066"/>
                  </a:solidFill>
                  <a:latin typeface="Arial" panose="020B0604020202020204" pitchFamily="34" charset="0"/>
                </a:rPr>
                <a:t>Legacy Platform</a:t>
              </a:r>
            </a:p>
          </p:txBody>
        </p:sp>
        <p:sp>
          <p:nvSpPr>
            <p:cNvPr id="23638" name="Rectangle 7"/>
            <p:cNvSpPr>
              <a:spLocks noChangeArrowheads="1"/>
            </p:cNvSpPr>
            <p:nvPr/>
          </p:nvSpPr>
          <p:spPr bwMode="auto">
            <a:xfrm>
              <a:off x="192" y="3984"/>
              <a:ext cx="332" cy="144"/>
            </a:xfrm>
            <a:prstGeom prst="rect">
              <a:avLst/>
            </a:prstGeom>
            <a:solidFill>
              <a:srgbClr val="99CC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99CCFF"/>
              </a:extrusionClr>
              <a:contourClr>
                <a:srgbClr val="99CC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62" rIns="93662" bIns="0" anchor="ctr">
              <a:flatTx/>
            </a:bodyPr>
            <a:lstStyle>
              <a:lvl1pPr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en-US" sz="12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ATEX</a:t>
              </a:r>
            </a:p>
          </p:txBody>
        </p:sp>
        <p:sp>
          <p:nvSpPr>
            <p:cNvPr id="23639" name="Rectangle 8"/>
            <p:cNvSpPr>
              <a:spLocks noChangeArrowheads="1"/>
            </p:cNvSpPr>
            <p:nvPr/>
          </p:nvSpPr>
          <p:spPr bwMode="auto">
            <a:xfrm>
              <a:off x="549" y="3984"/>
              <a:ext cx="332" cy="144"/>
            </a:xfrm>
            <a:prstGeom prst="rect">
              <a:avLst/>
            </a:prstGeom>
            <a:solidFill>
              <a:srgbClr val="99CC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99CCFF"/>
              </a:extrusionClr>
              <a:contourClr>
                <a:srgbClr val="99CC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62" rIns="93662" bIns="0" anchor="ctr">
              <a:flatTx/>
            </a:bodyPr>
            <a:lstStyle>
              <a:lvl1pPr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en-US" sz="12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MedS</a:t>
              </a:r>
            </a:p>
          </p:txBody>
        </p:sp>
        <p:sp>
          <p:nvSpPr>
            <p:cNvPr id="23640" name="Rectangle 9"/>
            <p:cNvSpPr>
              <a:spLocks noChangeArrowheads="1"/>
            </p:cNvSpPr>
            <p:nvPr/>
          </p:nvSpPr>
          <p:spPr bwMode="auto">
            <a:xfrm>
              <a:off x="907" y="3984"/>
              <a:ext cx="332" cy="144"/>
            </a:xfrm>
            <a:prstGeom prst="rect">
              <a:avLst/>
            </a:prstGeom>
            <a:solidFill>
              <a:srgbClr val="99CC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99CCFF"/>
              </a:extrusionClr>
              <a:contourClr>
                <a:srgbClr val="99CC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62" rIns="93662" bIns="0" anchor="ctr">
              <a:flatTx/>
            </a:bodyPr>
            <a:lstStyle>
              <a:lvl1pPr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en-US" sz="12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CCI</a:t>
              </a:r>
            </a:p>
          </p:txBody>
        </p:sp>
        <p:sp>
          <p:nvSpPr>
            <p:cNvPr id="23641" name="Rectangle 10"/>
            <p:cNvSpPr>
              <a:spLocks noChangeArrowheads="1"/>
            </p:cNvSpPr>
            <p:nvPr/>
          </p:nvSpPr>
          <p:spPr bwMode="auto">
            <a:xfrm>
              <a:off x="1265" y="3984"/>
              <a:ext cx="332" cy="144"/>
            </a:xfrm>
            <a:prstGeom prst="rect">
              <a:avLst/>
            </a:prstGeom>
            <a:solidFill>
              <a:srgbClr val="99CC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99CCFF"/>
              </a:extrusionClr>
              <a:contourClr>
                <a:srgbClr val="99CC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62" rIns="93662" bIns="0" anchor="ctr">
              <a:flatTx/>
            </a:bodyPr>
            <a:lstStyle>
              <a:lvl1pPr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en-US" sz="12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SII</a:t>
              </a:r>
            </a:p>
          </p:txBody>
        </p:sp>
        <p:sp>
          <p:nvSpPr>
            <p:cNvPr id="23642" name="Rectangle 11"/>
            <p:cNvSpPr>
              <a:spLocks noChangeArrowheads="1"/>
            </p:cNvSpPr>
            <p:nvPr/>
          </p:nvSpPr>
          <p:spPr bwMode="auto">
            <a:xfrm>
              <a:off x="1621" y="3984"/>
              <a:ext cx="333" cy="144"/>
            </a:xfrm>
            <a:prstGeom prst="rect">
              <a:avLst/>
            </a:prstGeom>
            <a:solidFill>
              <a:srgbClr val="99CC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99CCFF"/>
              </a:extrusionClr>
              <a:contourClr>
                <a:srgbClr val="99CC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62" rIns="93662" bIns="0" anchor="ctr">
              <a:flatTx/>
            </a:bodyPr>
            <a:lstStyle>
              <a:lvl1pPr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en-US" sz="12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Quark</a:t>
              </a:r>
            </a:p>
          </p:txBody>
        </p:sp>
        <p:sp>
          <p:nvSpPr>
            <p:cNvPr id="23643" name="Rectangle 12"/>
            <p:cNvSpPr>
              <a:spLocks noChangeArrowheads="1"/>
            </p:cNvSpPr>
            <p:nvPr/>
          </p:nvSpPr>
          <p:spPr bwMode="auto">
            <a:xfrm>
              <a:off x="1979" y="3984"/>
              <a:ext cx="333" cy="144"/>
            </a:xfrm>
            <a:prstGeom prst="rect">
              <a:avLst/>
            </a:prstGeom>
            <a:solidFill>
              <a:srgbClr val="99CC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99CCFF"/>
              </a:extrusionClr>
              <a:contourClr>
                <a:srgbClr val="99CC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62" rIns="93662" bIns="0" anchor="ctr">
              <a:flatTx/>
            </a:bodyPr>
            <a:lstStyle>
              <a:lvl1pPr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en-US" sz="12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VIP</a:t>
              </a:r>
            </a:p>
          </p:txBody>
        </p:sp>
        <p:sp>
          <p:nvSpPr>
            <p:cNvPr id="23644" name="Rectangle 13"/>
            <p:cNvSpPr>
              <a:spLocks noChangeArrowheads="1"/>
            </p:cNvSpPr>
            <p:nvPr/>
          </p:nvSpPr>
          <p:spPr bwMode="auto">
            <a:xfrm>
              <a:off x="2337" y="3984"/>
              <a:ext cx="292" cy="144"/>
            </a:xfrm>
            <a:prstGeom prst="rect">
              <a:avLst/>
            </a:prstGeom>
            <a:solidFill>
              <a:srgbClr val="99CC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99CCFF"/>
              </a:extrusionClr>
              <a:contourClr>
                <a:srgbClr val="99CC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62" rIns="93662" bIns="0" anchor="ctr">
              <a:flatTx/>
            </a:bodyPr>
            <a:lstStyle>
              <a:lvl1pPr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en-US" sz="12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Nova</a:t>
              </a:r>
            </a:p>
          </p:txBody>
        </p:sp>
        <p:sp>
          <p:nvSpPr>
            <p:cNvPr id="23645" name="Rectangle 14"/>
            <p:cNvSpPr>
              <a:spLocks noChangeArrowheads="1"/>
            </p:cNvSpPr>
            <p:nvPr/>
          </p:nvSpPr>
          <p:spPr bwMode="auto">
            <a:xfrm>
              <a:off x="2653" y="3984"/>
              <a:ext cx="332" cy="144"/>
            </a:xfrm>
            <a:prstGeom prst="rect">
              <a:avLst/>
            </a:prstGeom>
            <a:solidFill>
              <a:srgbClr val="99CC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99CCFF"/>
              </a:extrusionClr>
              <a:contourClr>
                <a:srgbClr val="99CC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62" rIns="93662" bIns="0" anchor="ctr">
              <a:flatTx/>
            </a:bodyPr>
            <a:lstStyle>
              <a:lvl1pPr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en-US" sz="12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Oman</a:t>
              </a:r>
            </a:p>
          </p:txBody>
        </p:sp>
        <p:sp>
          <p:nvSpPr>
            <p:cNvPr id="23646" name="Rectangle 15"/>
            <p:cNvSpPr>
              <a:spLocks noChangeArrowheads="1"/>
            </p:cNvSpPr>
            <p:nvPr/>
          </p:nvSpPr>
          <p:spPr bwMode="auto">
            <a:xfrm>
              <a:off x="3961" y="3984"/>
              <a:ext cx="292" cy="144"/>
            </a:xfrm>
            <a:prstGeom prst="rect">
              <a:avLst/>
            </a:prstGeom>
            <a:solidFill>
              <a:srgbClr val="99CC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99CCFF"/>
              </a:extrusionClr>
              <a:contourClr>
                <a:srgbClr val="99CC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62" rIns="93662" bIns="0" anchor="ctr">
              <a:flatTx/>
            </a:bodyPr>
            <a:lstStyle>
              <a:lvl1pPr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en-US" sz="12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ADS</a:t>
              </a:r>
            </a:p>
          </p:txBody>
        </p:sp>
        <p:sp>
          <p:nvSpPr>
            <p:cNvPr id="23647" name="Rectangle 16"/>
            <p:cNvSpPr>
              <a:spLocks noChangeArrowheads="1"/>
            </p:cNvSpPr>
            <p:nvPr/>
          </p:nvSpPr>
          <p:spPr bwMode="auto">
            <a:xfrm>
              <a:off x="4278" y="3984"/>
              <a:ext cx="292" cy="144"/>
            </a:xfrm>
            <a:prstGeom prst="rect">
              <a:avLst/>
            </a:prstGeom>
            <a:solidFill>
              <a:srgbClr val="99CC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99CCFF"/>
              </a:extrusionClr>
              <a:contourClr>
                <a:srgbClr val="99CC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62" rIns="93662" bIns="0" anchor="ctr">
              <a:flatTx/>
            </a:bodyPr>
            <a:lstStyle>
              <a:lvl1pPr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en-US" sz="12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TDS</a:t>
              </a:r>
            </a:p>
          </p:txBody>
        </p:sp>
        <p:sp>
          <p:nvSpPr>
            <p:cNvPr id="23648" name="Rectangle 17"/>
            <p:cNvSpPr>
              <a:spLocks noChangeArrowheads="1"/>
            </p:cNvSpPr>
            <p:nvPr/>
          </p:nvSpPr>
          <p:spPr bwMode="auto">
            <a:xfrm>
              <a:off x="3011" y="3984"/>
              <a:ext cx="292" cy="144"/>
            </a:xfrm>
            <a:prstGeom prst="rect">
              <a:avLst/>
            </a:prstGeom>
            <a:solidFill>
              <a:srgbClr val="99CC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99CCFF"/>
              </a:extrusionClr>
              <a:contourClr>
                <a:srgbClr val="99CC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62" rIns="93662" bIns="0" anchor="ctr">
              <a:flatTx/>
            </a:bodyPr>
            <a:lstStyle>
              <a:lvl1pPr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en-US" sz="12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Meul.</a:t>
              </a:r>
            </a:p>
          </p:txBody>
        </p:sp>
        <p:sp>
          <p:nvSpPr>
            <p:cNvPr id="23649" name="Rectangle 18"/>
            <p:cNvSpPr>
              <a:spLocks noChangeArrowheads="1"/>
            </p:cNvSpPr>
            <p:nvPr/>
          </p:nvSpPr>
          <p:spPr bwMode="auto">
            <a:xfrm>
              <a:off x="3328" y="3984"/>
              <a:ext cx="292" cy="144"/>
            </a:xfrm>
            <a:prstGeom prst="rect">
              <a:avLst/>
            </a:prstGeom>
            <a:solidFill>
              <a:srgbClr val="99CC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99CCFF"/>
              </a:extrusionClr>
              <a:contourClr>
                <a:srgbClr val="99CC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62" rIns="93662" bIns="0" anchor="ctr">
              <a:flatTx/>
            </a:bodyPr>
            <a:lstStyle>
              <a:lvl1pPr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en-US" sz="12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Lovr</a:t>
              </a:r>
            </a:p>
          </p:txBody>
        </p:sp>
        <p:sp>
          <p:nvSpPr>
            <p:cNvPr id="23650" name="Rectangle 19"/>
            <p:cNvSpPr>
              <a:spLocks noChangeArrowheads="1"/>
            </p:cNvSpPr>
            <p:nvPr/>
          </p:nvSpPr>
          <p:spPr bwMode="auto">
            <a:xfrm>
              <a:off x="3644" y="3984"/>
              <a:ext cx="292" cy="144"/>
            </a:xfrm>
            <a:prstGeom prst="rect">
              <a:avLst/>
            </a:prstGeom>
            <a:solidFill>
              <a:srgbClr val="99CC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99CCFF"/>
              </a:extrusionClr>
              <a:contourClr>
                <a:srgbClr val="99CC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62" rIns="93662" bIns="0" anchor="ctr">
              <a:flatTx/>
            </a:bodyPr>
            <a:lstStyle>
              <a:lvl1pPr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en-US" sz="12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Opls</a:t>
              </a:r>
            </a:p>
          </p:txBody>
        </p:sp>
        <p:sp>
          <p:nvSpPr>
            <p:cNvPr id="23651" name="Rectangle 20"/>
            <p:cNvSpPr>
              <a:spLocks noChangeArrowheads="1"/>
            </p:cNvSpPr>
            <p:nvPr/>
          </p:nvSpPr>
          <p:spPr bwMode="auto">
            <a:xfrm>
              <a:off x="4594" y="3984"/>
              <a:ext cx="292" cy="144"/>
            </a:xfrm>
            <a:prstGeom prst="rect">
              <a:avLst/>
            </a:prstGeom>
            <a:solidFill>
              <a:srgbClr val="99CC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99CCFF"/>
              </a:extrusionClr>
              <a:contourClr>
                <a:srgbClr val="99CC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62" rIns="93662" bIns="0" anchor="ctr">
              <a:flatTx/>
            </a:bodyPr>
            <a:lstStyle>
              <a:lvl1pPr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en-US" sz="12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NPD</a:t>
              </a:r>
            </a:p>
          </p:txBody>
        </p:sp>
        <p:sp>
          <p:nvSpPr>
            <p:cNvPr id="23652" name="Rectangle 21"/>
            <p:cNvSpPr>
              <a:spLocks noChangeArrowheads="1"/>
            </p:cNvSpPr>
            <p:nvPr/>
          </p:nvSpPr>
          <p:spPr bwMode="auto">
            <a:xfrm>
              <a:off x="4911" y="3984"/>
              <a:ext cx="292" cy="144"/>
            </a:xfrm>
            <a:prstGeom prst="rect">
              <a:avLst/>
            </a:prstGeom>
            <a:solidFill>
              <a:srgbClr val="99CC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99CCFF"/>
              </a:extrusionClr>
              <a:contourClr>
                <a:srgbClr val="99CC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62" rIns="93662" bIns="0" anchor="ctr">
              <a:flatTx/>
            </a:bodyPr>
            <a:lstStyle>
              <a:lvl1pPr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en-US" sz="12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Ami1</a:t>
              </a:r>
            </a:p>
          </p:txBody>
        </p:sp>
        <p:sp>
          <p:nvSpPr>
            <p:cNvPr id="23653" name="Rectangle 22"/>
            <p:cNvSpPr>
              <a:spLocks noChangeArrowheads="1"/>
            </p:cNvSpPr>
            <p:nvPr/>
          </p:nvSpPr>
          <p:spPr bwMode="auto">
            <a:xfrm>
              <a:off x="5229" y="3984"/>
              <a:ext cx="291" cy="144"/>
            </a:xfrm>
            <a:prstGeom prst="rect">
              <a:avLst/>
            </a:prstGeom>
            <a:solidFill>
              <a:srgbClr val="99CC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99CCFF"/>
              </a:extrusionClr>
              <a:contourClr>
                <a:srgbClr val="99CC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62" rIns="93662" bIns="0" anchor="ctr">
              <a:flatTx/>
            </a:bodyPr>
            <a:lstStyle>
              <a:lvl1pPr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en-US" sz="12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Ami2</a:t>
              </a:r>
            </a:p>
          </p:txBody>
        </p:sp>
      </p:grpSp>
      <p:sp>
        <p:nvSpPr>
          <p:cNvPr id="23557" name="Rectangle 24"/>
          <p:cNvSpPr>
            <a:spLocks noChangeArrowheads="1"/>
          </p:cNvSpPr>
          <p:nvPr/>
        </p:nvSpPr>
        <p:spPr bwMode="auto">
          <a:xfrm>
            <a:off x="1905000" y="3500438"/>
            <a:ext cx="5562600" cy="1584325"/>
          </a:xfrm>
          <a:prstGeom prst="rect">
            <a:avLst/>
          </a:prstGeom>
          <a:solidFill>
            <a:srgbClr val="99CC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2" dir="t"/>
          </a:scene3d>
          <a:sp3d extrusionH="227000" prstMaterial="legacyMatte">
            <a:bevelT w="13500" h="13500" prst="angle"/>
            <a:bevelB w="13500" h="13500" prst="angle"/>
            <a:extrusionClr>
              <a:srgbClr val="99CCFF"/>
            </a:extrusionClr>
            <a:contourClr>
              <a:srgbClr val="99CC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662" rIns="93662" bIns="0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15000"/>
              </a:spcBef>
            </a:pPr>
            <a:r>
              <a:rPr lang="en-GB" altLang="en-US" sz="1600" b="1">
                <a:solidFill>
                  <a:srgbClr val="000066"/>
                </a:solidFill>
                <a:latin typeface="Arial" panose="020B0604020202020204" pitchFamily="34" charset="0"/>
              </a:rPr>
              <a:t>Commerce Platform</a:t>
            </a:r>
          </a:p>
        </p:txBody>
      </p:sp>
      <p:sp>
        <p:nvSpPr>
          <p:cNvPr id="23558" name="Rectangle 25"/>
          <p:cNvSpPr>
            <a:spLocks noChangeArrowheads="1"/>
          </p:cNvSpPr>
          <p:nvPr/>
        </p:nvSpPr>
        <p:spPr bwMode="auto">
          <a:xfrm>
            <a:off x="2051050" y="3711575"/>
            <a:ext cx="703263" cy="290513"/>
          </a:xfrm>
          <a:prstGeom prst="rect">
            <a:avLst/>
          </a:prstGeom>
          <a:solidFill>
            <a:srgbClr val="66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2" dir="t"/>
          </a:scene3d>
          <a:sp3d extrusionH="227000" prstMaterial="legacyMatte">
            <a:bevelT w="13500" h="13500" prst="angle"/>
            <a:bevelB w="13500" h="13500" prst="angle"/>
            <a:extrusionClr>
              <a:srgbClr val="66FFFF"/>
            </a:extrusionClr>
            <a:contourClr>
              <a:srgbClr val="66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bIns="0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15000"/>
              </a:spcBef>
            </a:pPr>
            <a:r>
              <a:rPr lang="en-GB" altLang="en-US" sz="1200" b="1">
                <a:solidFill>
                  <a:srgbClr val="000066"/>
                </a:solidFill>
                <a:latin typeface="Arial Narrow" panose="020B0606020202030204" pitchFamily="34" charset="0"/>
              </a:rPr>
              <a:t>Content</a:t>
            </a:r>
          </a:p>
          <a:p>
            <a:pPr algn="ctr">
              <a:lnSpc>
                <a:spcPct val="80000"/>
              </a:lnSpc>
              <a:spcBef>
                <a:spcPct val="15000"/>
              </a:spcBef>
            </a:pPr>
            <a:r>
              <a:rPr lang="en-GB" altLang="en-US" sz="1200" b="1">
                <a:solidFill>
                  <a:srgbClr val="000066"/>
                </a:solidFill>
                <a:latin typeface="Arial Narrow" panose="020B0606020202030204" pitchFamily="34" charset="0"/>
              </a:rPr>
              <a:t>mgmt.</a:t>
            </a:r>
          </a:p>
        </p:txBody>
      </p:sp>
      <p:sp>
        <p:nvSpPr>
          <p:cNvPr id="23559" name="Rectangle 26"/>
          <p:cNvSpPr>
            <a:spLocks noChangeArrowheads="1"/>
          </p:cNvSpPr>
          <p:nvPr/>
        </p:nvSpPr>
        <p:spPr bwMode="auto">
          <a:xfrm>
            <a:off x="2914650" y="3711575"/>
            <a:ext cx="708025" cy="290513"/>
          </a:xfrm>
          <a:prstGeom prst="rect">
            <a:avLst/>
          </a:prstGeom>
          <a:solidFill>
            <a:srgbClr val="66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2" dir="t"/>
          </a:scene3d>
          <a:sp3d extrusionH="227000" prstMaterial="legacyMatte">
            <a:bevelT w="13500" h="13500" prst="angle"/>
            <a:bevelB w="13500" h="13500" prst="angle"/>
            <a:extrusionClr>
              <a:srgbClr val="66FFFF"/>
            </a:extrusionClr>
            <a:contourClr>
              <a:srgbClr val="66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bIns="0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15000"/>
              </a:spcBef>
            </a:pPr>
            <a:r>
              <a:rPr lang="en-GB" altLang="en-US" sz="1200" b="1">
                <a:solidFill>
                  <a:srgbClr val="000066"/>
                </a:solidFill>
                <a:latin typeface="Arial Narrow" panose="020B0606020202030204" pitchFamily="34" charset="0"/>
              </a:rPr>
              <a:t>Content</a:t>
            </a:r>
          </a:p>
          <a:p>
            <a:pPr algn="ctr">
              <a:lnSpc>
                <a:spcPct val="80000"/>
              </a:lnSpc>
              <a:spcBef>
                <a:spcPct val="15000"/>
              </a:spcBef>
            </a:pPr>
            <a:r>
              <a:rPr lang="en-GB" altLang="en-US" sz="1200" b="1">
                <a:solidFill>
                  <a:srgbClr val="000066"/>
                </a:solidFill>
                <a:latin typeface="Arial Narrow" panose="020B0606020202030204" pitchFamily="34" charset="0"/>
              </a:rPr>
              <a:t>publish.</a:t>
            </a:r>
          </a:p>
        </p:txBody>
      </p:sp>
      <p:sp>
        <p:nvSpPr>
          <p:cNvPr id="23560" name="Rectangle 27"/>
          <p:cNvSpPr>
            <a:spLocks noChangeArrowheads="1"/>
          </p:cNvSpPr>
          <p:nvPr/>
        </p:nvSpPr>
        <p:spPr bwMode="auto">
          <a:xfrm>
            <a:off x="3786188" y="3711575"/>
            <a:ext cx="703262" cy="290513"/>
          </a:xfrm>
          <a:prstGeom prst="rect">
            <a:avLst/>
          </a:prstGeom>
          <a:solidFill>
            <a:srgbClr val="66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2" dir="t"/>
          </a:scene3d>
          <a:sp3d extrusionH="227000" prstMaterial="legacyMatte">
            <a:bevelT w="13500" h="13500" prst="angle"/>
            <a:bevelB w="13500" h="13500" prst="angle"/>
            <a:extrusionClr>
              <a:srgbClr val="66FFFF"/>
            </a:extrusionClr>
            <a:contourClr>
              <a:srgbClr val="66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bIns="0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15000"/>
              </a:spcBef>
            </a:pPr>
            <a:r>
              <a:rPr lang="en-GB" altLang="en-US" sz="1200" b="1">
                <a:solidFill>
                  <a:srgbClr val="000066"/>
                </a:solidFill>
                <a:latin typeface="Arial Narrow" panose="020B0606020202030204" pitchFamily="34" charset="0"/>
              </a:rPr>
              <a:t>Relatie</a:t>
            </a:r>
          </a:p>
          <a:p>
            <a:pPr algn="ctr">
              <a:lnSpc>
                <a:spcPct val="80000"/>
              </a:lnSpc>
              <a:spcBef>
                <a:spcPct val="15000"/>
              </a:spcBef>
            </a:pPr>
            <a:r>
              <a:rPr lang="en-GB" altLang="en-US" sz="1200" b="1">
                <a:solidFill>
                  <a:srgbClr val="000066"/>
                </a:solidFill>
                <a:latin typeface="Arial Narrow" panose="020B0606020202030204" pitchFamily="34" charset="0"/>
              </a:rPr>
              <a:t>Onderh.</a:t>
            </a:r>
          </a:p>
        </p:txBody>
      </p:sp>
      <p:sp>
        <p:nvSpPr>
          <p:cNvPr id="23561" name="Rectangle 28"/>
          <p:cNvSpPr>
            <a:spLocks noChangeArrowheads="1"/>
          </p:cNvSpPr>
          <p:nvPr/>
        </p:nvSpPr>
        <p:spPr bwMode="auto">
          <a:xfrm>
            <a:off x="4651375" y="3711575"/>
            <a:ext cx="703263" cy="290513"/>
          </a:xfrm>
          <a:prstGeom prst="rect">
            <a:avLst/>
          </a:prstGeom>
          <a:solidFill>
            <a:srgbClr val="66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2" dir="t"/>
          </a:scene3d>
          <a:sp3d extrusionH="227000" prstMaterial="legacyMatte">
            <a:bevelT w="13500" h="13500" prst="angle"/>
            <a:bevelB w="13500" h="13500" prst="angle"/>
            <a:extrusionClr>
              <a:srgbClr val="66FFFF"/>
            </a:extrusionClr>
            <a:contourClr>
              <a:srgbClr val="66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bIns="0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15000"/>
              </a:spcBef>
            </a:pPr>
            <a:r>
              <a:rPr lang="en-GB" altLang="en-US" sz="1200" b="1">
                <a:solidFill>
                  <a:srgbClr val="000066"/>
                </a:solidFill>
                <a:latin typeface="Arial Narrow" panose="020B0606020202030204" pitchFamily="34" charset="0"/>
              </a:rPr>
              <a:t>Advert.</a:t>
            </a:r>
          </a:p>
          <a:p>
            <a:pPr algn="ctr">
              <a:lnSpc>
                <a:spcPct val="80000"/>
              </a:lnSpc>
              <a:spcBef>
                <a:spcPct val="15000"/>
              </a:spcBef>
            </a:pPr>
            <a:r>
              <a:rPr lang="en-GB" altLang="en-US" sz="1200" b="1">
                <a:solidFill>
                  <a:srgbClr val="000066"/>
                </a:solidFill>
                <a:latin typeface="Arial Narrow" panose="020B0606020202030204" pitchFamily="34" charset="0"/>
              </a:rPr>
              <a:t>aanbod</a:t>
            </a:r>
          </a:p>
        </p:txBody>
      </p:sp>
      <p:sp>
        <p:nvSpPr>
          <p:cNvPr id="23562" name="Rectangle 29"/>
          <p:cNvSpPr>
            <a:spLocks noChangeArrowheads="1"/>
          </p:cNvSpPr>
          <p:nvPr/>
        </p:nvSpPr>
        <p:spPr bwMode="auto">
          <a:xfrm>
            <a:off x="5518150" y="3711575"/>
            <a:ext cx="704850" cy="290513"/>
          </a:xfrm>
          <a:prstGeom prst="rect">
            <a:avLst/>
          </a:prstGeom>
          <a:solidFill>
            <a:srgbClr val="66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2" dir="t"/>
          </a:scene3d>
          <a:sp3d extrusionH="227000" prstMaterial="legacyMatte">
            <a:bevelT w="13500" h="13500" prst="angle"/>
            <a:bevelB w="13500" h="13500" prst="angle"/>
            <a:extrusionClr>
              <a:srgbClr val="66FFFF"/>
            </a:extrusionClr>
            <a:contourClr>
              <a:srgbClr val="66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bIns="0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15000"/>
              </a:spcBef>
            </a:pPr>
            <a:r>
              <a:rPr lang="en-GB" altLang="en-US" sz="1200" b="1">
                <a:solidFill>
                  <a:srgbClr val="000066"/>
                </a:solidFill>
                <a:latin typeface="Arial Narrow" panose="020B0606020202030204" pitchFamily="34" charset="0"/>
              </a:rPr>
              <a:t>Advert.</a:t>
            </a:r>
          </a:p>
          <a:p>
            <a:pPr algn="ctr">
              <a:lnSpc>
                <a:spcPct val="80000"/>
              </a:lnSpc>
              <a:spcBef>
                <a:spcPct val="15000"/>
              </a:spcBef>
            </a:pPr>
            <a:r>
              <a:rPr lang="en-GB" altLang="en-US" sz="1200" b="1">
                <a:solidFill>
                  <a:srgbClr val="000066"/>
                </a:solidFill>
                <a:latin typeface="Arial Narrow" panose="020B0606020202030204" pitchFamily="34" charset="0"/>
              </a:rPr>
              <a:t>Activ.</a:t>
            </a:r>
          </a:p>
        </p:txBody>
      </p:sp>
      <p:sp>
        <p:nvSpPr>
          <p:cNvPr id="23563" name="Rectangle 30"/>
          <p:cNvSpPr>
            <a:spLocks noChangeArrowheads="1"/>
          </p:cNvSpPr>
          <p:nvPr/>
        </p:nvSpPr>
        <p:spPr bwMode="auto">
          <a:xfrm>
            <a:off x="6386513" y="3711575"/>
            <a:ext cx="703262" cy="290513"/>
          </a:xfrm>
          <a:prstGeom prst="rect">
            <a:avLst/>
          </a:prstGeom>
          <a:solidFill>
            <a:srgbClr val="66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2" dir="t"/>
          </a:scene3d>
          <a:sp3d extrusionH="227000" prstMaterial="legacyMatte">
            <a:bevelT w="13500" h="13500" prst="angle"/>
            <a:bevelB w="13500" h="13500" prst="angle"/>
            <a:extrusionClr>
              <a:srgbClr val="66FFFF"/>
            </a:extrusionClr>
            <a:contourClr>
              <a:srgbClr val="66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bIns="0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15000"/>
              </a:spcBef>
            </a:pPr>
            <a:r>
              <a:rPr lang="en-GB" altLang="en-US" sz="1200" b="1">
                <a:solidFill>
                  <a:srgbClr val="000066"/>
                </a:solidFill>
                <a:latin typeface="Arial Narrow" panose="020B0606020202030204" pitchFamily="34" charset="0"/>
              </a:rPr>
              <a:t>Merk</a:t>
            </a:r>
          </a:p>
          <a:p>
            <a:pPr algn="ctr">
              <a:lnSpc>
                <a:spcPct val="80000"/>
              </a:lnSpc>
              <a:spcBef>
                <a:spcPct val="15000"/>
              </a:spcBef>
            </a:pPr>
            <a:r>
              <a:rPr lang="en-GB" altLang="en-US" sz="1200" b="1">
                <a:solidFill>
                  <a:srgbClr val="000066"/>
                </a:solidFill>
                <a:latin typeface="Arial Narrow" panose="020B0606020202030204" pitchFamily="34" charset="0"/>
              </a:rPr>
              <a:t>regels</a:t>
            </a:r>
          </a:p>
        </p:txBody>
      </p:sp>
      <p:sp>
        <p:nvSpPr>
          <p:cNvPr id="23564" name="Rectangle 31"/>
          <p:cNvSpPr>
            <a:spLocks noChangeArrowheads="1"/>
          </p:cNvSpPr>
          <p:nvPr/>
        </p:nvSpPr>
        <p:spPr bwMode="auto">
          <a:xfrm>
            <a:off x="2784475" y="3500438"/>
            <a:ext cx="3803650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662" rIns="93662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15000"/>
              </a:spcBef>
            </a:pPr>
            <a:r>
              <a:rPr lang="en-GB" altLang="en-US" sz="1200" b="1" i="1">
                <a:solidFill>
                  <a:srgbClr val="000066"/>
                </a:solidFill>
                <a:latin typeface="Arial Narrow" panose="020B0606020202030204" pitchFamily="34" charset="0"/>
              </a:rPr>
              <a:t>Merkgebonden producten en diensten</a:t>
            </a:r>
          </a:p>
        </p:txBody>
      </p:sp>
      <p:sp>
        <p:nvSpPr>
          <p:cNvPr id="23565" name="AutoShape 32"/>
          <p:cNvSpPr>
            <a:spLocks noChangeArrowheads="1"/>
          </p:cNvSpPr>
          <p:nvPr/>
        </p:nvSpPr>
        <p:spPr bwMode="auto">
          <a:xfrm>
            <a:off x="1958975" y="5051425"/>
            <a:ext cx="1568450" cy="754063"/>
          </a:xfrm>
          <a:prstGeom prst="can">
            <a:avLst>
              <a:gd name="adj" fmla="val 25000"/>
            </a:avLst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GB" altLang="en-US" sz="1200" b="1">
                <a:solidFill>
                  <a:srgbClr val="000066"/>
                </a:solidFill>
                <a:latin typeface="Arial Narrow" panose="020B0606020202030204" pitchFamily="34" charset="0"/>
              </a:rPr>
              <a:t>Content</a:t>
            </a:r>
          </a:p>
          <a:p>
            <a:pPr algn="ctr">
              <a:lnSpc>
                <a:spcPct val="80000"/>
              </a:lnSpc>
            </a:pPr>
            <a:r>
              <a:rPr lang="en-GB" altLang="en-US" sz="1200" b="1">
                <a:solidFill>
                  <a:srgbClr val="000066"/>
                </a:solidFill>
                <a:latin typeface="Arial Narrow" panose="020B0606020202030204" pitchFamily="34" charset="0"/>
              </a:rPr>
              <a:t>DB</a:t>
            </a:r>
          </a:p>
        </p:txBody>
      </p:sp>
      <p:cxnSp>
        <p:nvCxnSpPr>
          <p:cNvPr id="23566" name="AutoShape 33"/>
          <p:cNvCxnSpPr>
            <a:cxnSpLocks noChangeShapeType="1"/>
            <a:stCxn id="23567" idx="2"/>
            <a:endCxn id="23565" idx="0"/>
          </p:cNvCxnSpPr>
          <p:nvPr/>
        </p:nvCxnSpPr>
        <p:spPr bwMode="auto">
          <a:xfrm>
            <a:off x="2403475" y="4919663"/>
            <a:ext cx="339725" cy="314325"/>
          </a:xfrm>
          <a:prstGeom prst="straightConnector1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567" name="Rectangle 34"/>
          <p:cNvSpPr>
            <a:spLocks noChangeArrowheads="1"/>
          </p:cNvSpPr>
          <p:nvPr/>
        </p:nvSpPr>
        <p:spPr bwMode="auto">
          <a:xfrm>
            <a:off x="2047875" y="4627563"/>
            <a:ext cx="706438" cy="292100"/>
          </a:xfrm>
          <a:prstGeom prst="rect">
            <a:avLst/>
          </a:prstGeom>
          <a:solidFill>
            <a:srgbClr val="66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2" dir="t"/>
          </a:scene3d>
          <a:sp3d extrusionH="227000" prstMaterial="legacyMatte">
            <a:bevelT w="13500" h="13500" prst="angle"/>
            <a:bevelB w="13500" h="13500" prst="angle"/>
            <a:extrusionClr>
              <a:srgbClr val="66FFFF"/>
            </a:extrusionClr>
            <a:contourClr>
              <a:srgbClr val="66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bIns="0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15000"/>
              </a:spcBef>
            </a:pPr>
            <a:r>
              <a:rPr lang="en-GB" altLang="en-US" sz="1200" b="1">
                <a:solidFill>
                  <a:srgbClr val="000066"/>
                </a:solidFill>
                <a:latin typeface="Arial Narrow" panose="020B0606020202030204" pitchFamily="34" charset="0"/>
              </a:rPr>
              <a:t>Search</a:t>
            </a:r>
          </a:p>
          <a:p>
            <a:pPr algn="ctr">
              <a:lnSpc>
                <a:spcPct val="80000"/>
              </a:lnSpc>
              <a:spcBef>
                <a:spcPct val="15000"/>
              </a:spcBef>
            </a:pPr>
            <a:r>
              <a:rPr lang="en-GB" altLang="en-US" sz="1200" b="1">
                <a:solidFill>
                  <a:srgbClr val="000066"/>
                </a:solidFill>
                <a:latin typeface="Arial Narrow" panose="020B0606020202030204" pitchFamily="34" charset="0"/>
              </a:rPr>
              <a:t>&amp;config.</a:t>
            </a:r>
          </a:p>
        </p:txBody>
      </p:sp>
      <p:sp>
        <p:nvSpPr>
          <p:cNvPr id="23568" name="AutoShape 35"/>
          <p:cNvSpPr>
            <a:spLocks noChangeArrowheads="1"/>
          </p:cNvSpPr>
          <p:nvPr/>
        </p:nvSpPr>
        <p:spPr bwMode="auto">
          <a:xfrm>
            <a:off x="3700463" y="5051425"/>
            <a:ext cx="1565275" cy="754063"/>
          </a:xfrm>
          <a:prstGeom prst="can">
            <a:avLst>
              <a:gd name="adj" fmla="val 25000"/>
            </a:avLst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GB" altLang="en-US" sz="1200" b="1">
                <a:solidFill>
                  <a:srgbClr val="000066"/>
                </a:solidFill>
                <a:latin typeface="Arial Narrow" panose="020B0606020202030204" pitchFamily="34" charset="0"/>
              </a:rPr>
              <a:t>Relation</a:t>
            </a:r>
          </a:p>
          <a:p>
            <a:pPr algn="ctr">
              <a:lnSpc>
                <a:spcPct val="80000"/>
              </a:lnSpc>
            </a:pPr>
            <a:r>
              <a:rPr lang="en-GB" altLang="en-US" sz="1200" b="1">
                <a:solidFill>
                  <a:srgbClr val="000066"/>
                </a:solidFill>
                <a:latin typeface="Arial Narrow" panose="020B0606020202030204" pitchFamily="34" charset="0"/>
              </a:rPr>
              <a:t>profile</a:t>
            </a:r>
          </a:p>
          <a:p>
            <a:pPr algn="ctr">
              <a:lnSpc>
                <a:spcPct val="80000"/>
              </a:lnSpc>
            </a:pPr>
            <a:r>
              <a:rPr lang="en-GB" altLang="en-US" sz="1200" b="1">
                <a:solidFill>
                  <a:srgbClr val="000066"/>
                </a:solidFill>
                <a:latin typeface="Arial Narrow" panose="020B0606020202030204" pitchFamily="34" charset="0"/>
              </a:rPr>
              <a:t>DB</a:t>
            </a:r>
          </a:p>
        </p:txBody>
      </p:sp>
      <p:cxnSp>
        <p:nvCxnSpPr>
          <p:cNvPr id="23569" name="AutoShape 36"/>
          <p:cNvCxnSpPr>
            <a:cxnSpLocks noChangeShapeType="1"/>
            <a:stCxn id="23570" idx="2"/>
            <a:endCxn id="23568" idx="0"/>
          </p:cNvCxnSpPr>
          <p:nvPr/>
        </p:nvCxnSpPr>
        <p:spPr bwMode="auto">
          <a:xfrm>
            <a:off x="3271838" y="4919663"/>
            <a:ext cx="1212850" cy="314325"/>
          </a:xfrm>
          <a:prstGeom prst="straightConnector1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570" name="Rectangle 37"/>
          <p:cNvSpPr>
            <a:spLocks noChangeArrowheads="1"/>
          </p:cNvSpPr>
          <p:nvPr/>
        </p:nvSpPr>
        <p:spPr bwMode="auto">
          <a:xfrm>
            <a:off x="2917825" y="4627563"/>
            <a:ext cx="708025" cy="292100"/>
          </a:xfrm>
          <a:prstGeom prst="rect">
            <a:avLst/>
          </a:prstGeom>
          <a:solidFill>
            <a:srgbClr val="66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2" dir="t"/>
          </a:scene3d>
          <a:sp3d extrusionH="227000" prstMaterial="legacyMatte">
            <a:bevelT w="13500" h="13500" prst="angle"/>
            <a:bevelB w="13500" h="13500" prst="angle"/>
            <a:extrusionClr>
              <a:srgbClr val="66FFFF"/>
            </a:extrusionClr>
            <a:contourClr>
              <a:srgbClr val="66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bIns="0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15000"/>
              </a:spcBef>
            </a:pPr>
            <a:r>
              <a:rPr lang="en-GB" altLang="en-US" sz="1200" b="1">
                <a:solidFill>
                  <a:srgbClr val="000066"/>
                </a:solidFill>
                <a:latin typeface="Arial Narrow" panose="020B0606020202030204" pitchFamily="34" charset="0"/>
              </a:rPr>
              <a:t>Relatie</a:t>
            </a:r>
          </a:p>
          <a:p>
            <a:pPr algn="ctr">
              <a:lnSpc>
                <a:spcPct val="80000"/>
              </a:lnSpc>
              <a:spcBef>
                <a:spcPct val="15000"/>
              </a:spcBef>
            </a:pPr>
            <a:r>
              <a:rPr lang="en-GB" altLang="en-US" sz="1200" b="1">
                <a:solidFill>
                  <a:srgbClr val="000066"/>
                </a:solidFill>
                <a:latin typeface="Arial Narrow" panose="020B0606020202030204" pitchFamily="34" charset="0"/>
              </a:rPr>
              <a:t>Profiles</a:t>
            </a:r>
          </a:p>
        </p:txBody>
      </p:sp>
      <p:sp>
        <p:nvSpPr>
          <p:cNvPr id="23571" name="Rectangle 38"/>
          <p:cNvSpPr>
            <a:spLocks noChangeArrowheads="1"/>
          </p:cNvSpPr>
          <p:nvPr/>
        </p:nvSpPr>
        <p:spPr bwMode="auto">
          <a:xfrm>
            <a:off x="3783013" y="4627563"/>
            <a:ext cx="704850" cy="292100"/>
          </a:xfrm>
          <a:prstGeom prst="rect">
            <a:avLst/>
          </a:prstGeom>
          <a:solidFill>
            <a:srgbClr val="66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2" dir="t"/>
          </a:scene3d>
          <a:sp3d extrusionH="227000" prstMaterial="legacyMatte">
            <a:bevelT w="13500" h="13500" prst="angle"/>
            <a:bevelB w="13500" h="13500" prst="angle"/>
            <a:extrusionClr>
              <a:srgbClr val="66FFFF"/>
            </a:extrusionClr>
            <a:contourClr>
              <a:srgbClr val="66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bIns="0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15000"/>
              </a:spcBef>
            </a:pPr>
            <a:r>
              <a:rPr lang="en-GB" altLang="en-US" sz="1200" b="1">
                <a:solidFill>
                  <a:srgbClr val="000066"/>
                </a:solidFill>
                <a:latin typeface="Arial Narrow" panose="020B0606020202030204" pitchFamily="34" charset="0"/>
              </a:rPr>
              <a:t>Product</a:t>
            </a:r>
          </a:p>
          <a:p>
            <a:pPr algn="ctr">
              <a:lnSpc>
                <a:spcPct val="80000"/>
              </a:lnSpc>
              <a:spcBef>
                <a:spcPct val="15000"/>
              </a:spcBef>
            </a:pPr>
            <a:r>
              <a:rPr lang="en-GB" altLang="en-US" sz="1200" b="1">
                <a:solidFill>
                  <a:srgbClr val="000066"/>
                </a:solidFill>
                <a:latin typeface="Arial Narrow" panose="020B0606020202030204" pitchFamily="34" charset="0"/>
              </a:rPr>
              <a:t>prijzen</a:t>
            </a:r>
          </a:p>
        </p:txBody>
      </p:sp>
      <p:sp>
        <p:nvSpPr>
          <p:cNvPr id="23572" name="Rectangle 39"/>
          <p:cNvSpPr>
            <a:spLocks noChangeArrowheads="1"/>
          </p:cNvSpPr>
          <p:nvPr/>
        </p:nvSpPr>
        <p:spPr bwMode="auto">
          <a:xfrm>
            <a:off x="4648200" y="4627563"/>
            <a:ext cx="706438" cy="292100"/>
          </a:xfrm>
          <a:prstGeom prst="rect">
            <a:avLst/>
          </a:prstGeom>
          <a:solidFill>
            <a:srgbClr val="66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2" dir="t"/>
          </a:scene3d>
          <a:sp3d extrusionH="227000" prstMaterial="legacyMatte">
            <a:bevelT w="13500" h="13500" prst="angle"/>
            <a:bevelB w="13500" h="13500" prst="angle"/>
            <a:extrusionClr>
              <a:srgbClr val="66FFFF"/>
            </a:extrusionClr>
            <a:contourClr>
              <a:srgbClr val="66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bIns="0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15000"/>
              </a:spcBef>
            </a:pPr>
            <a:r>
              <a:rPr lang="en-GB" altLang="en-US" sz="1200" b="1">
                <a:solidFill>
                  <a:srgbClr val="000066"/>
                </a:solidFill>
                <a:latin typeface="Arial Narrow" panose="020B0606020202030204" pitchFamily="34" charset="0"/>
              </a:rPr>
              <a:t>PCM</a:t>
            </a:r>
          </a:p>
          <a:p>
            <a:pPr algn="ctr">
              <a:lnSpc>
                <a:spcPct val="80000"/>
              </a:lnSpc>
              <a:spcBef>
                <a:spcPct val="15000"/>
              </a:spcBef>
            </a:pPr>
            <a:r>
              <a:rPr lang="en-GB" altLang="en-US" sz="1200" b="1">
                <a:solidFill>
                  <a:srgbClr val="000066"/>
                </a:solidFill>
                <a:latin typeface="Arial Narrow" panose="020B0606020202030204" pitchFamily="34" charset="0"/>
              </a:rPr>
              <a:t>regels</a:t>
            </a:r>
          </a:p>
        </p:txBody>
      </p:sp>
      <p:sp>
        <p:nvSpPr>
          <p:cNvPr id="23573" name="Rectangle 40"/>
          <p:cNvSpPr>
            <a:spLocks noChangeArrowheads="1"/>
          </p:cNvSpPr>
          <p:nvPr/>
        </p:nvSpPr>
        <p:spPr bwMode="auto">
          <a:xfrm>
            <a:off x="5514975" y="4627563"/>
            <a:ext cx="708025" cy="292100"/>
          </a:xfrm>
          <a:prstGeom prst="rect">
            <a:avLst/>
          </a:prstGeom>
          <a:solidFill>
            <a:srgbClr val="66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2" dir="t"/>
          </a:scene3d>
          <a:sp3d extrusionH="227000" prstMaterial="legacyMatte">
            <a:bevelT w="13500" h="13500" prst="angle"/>
            <a:bevelB w="13500" h="13500" prst="angle"/>
            <a:extrusionClr>
              <a:srgbClr val="66FFFF"/>
            </a:extrusionClr>
            <a:contourClr>
              <a:srgbClr val="66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bIns="0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15000"/>
              </a:spcBef>
            </a:pPr>
            <a:r>
              <a:rPr lang="en-GB" altLang="en-US" sz="1200" b="1">
                <a:solidFill>
                  <a:srgbClr val="000066"/>
                </a:solidFill>
                <a:latin typeface="Arial Narrow" panose="020B0606020202030204" pitchFamily="34" charset="0"/>
              </a:rPr>
              <a:t>Work</a:t>
            </a:r>
          </a:p>
          <a:p>
            <a:pPr algn="ctr">
              <a:lnSpc>
                <a:spcPct val="80000"/>
              </a:lnSpc>
              <a:spcBef>
                <a:spcPct val="15000"/>
              </a:spcBef>
            </a:pPr>
            <a:r>
              <a:rPr lang="en-GB" altLang="en-US" sz="1200" b="1">
                <a:solidFill>
                  <a:srgbClr val="000066"/>
                </a:solidFill>
                <a:latin typeface="Arial Narrow" panose="020B0606020202030204" pitchFamily="34" charset="0"/>
              </a:rPr>
              <a:t>flow</a:t>
            </a:r>
          </a:p>
        </p:txBody>
      </p:sp>
      <p:sp>
        <p:nvSpPr>
          <p:cNvPr id="23574" name="AutoShape 41"/>
          <p:cNvSpPr>
            <a:spLocks noChangeArrowheads="1"/>
          </p:cNvSpPr>
          <p:nvPr/>
        </p:nvSpPr>
        <p:spPr bwMode="auto">
          <a:xfrm>
            <a:off x="5438775" y="5051425"/>
            <a:ext cx="900113" cy="754063"/>
          </a:xfrm>
          <a:prstGeom prst="can">
            <a:avLst>
              <a:gd name="adj" fmla="val 25000"/>
            </a:avLst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GB" altLang="en-US" sz="1200" b="1">
                <a:solidFill>
                  <a:srgbClr val="000066"/>
                </a:solidFill>
                <a:latin typeface="Arial Narrow" panose="020B0606020202030204" pitchFamily="34" charset="0"/>
              </a:rPr>
              <a:t>Bedrijfs</a:t>
            </a:r>
          </a:p>
          <a:p>
            <a:pPr algn="ctr">
              <a:lnSpc>
                <a:spcPct val="80000"/>
              </a:lnSpc>
            </a:pPr>
            <a:r>
              <a:rPr lang="en-GB" altLang="en-US" sz="1200" b="1">
                <a:solidFill>
                  <a:srgbClr val="000066"/>
                </a:solidFill>
                <a:latin typeface="Arial Narrow" panose="020B0606020202030204" pitchFamily="34" charset="0"/>
              </a:rPr>
              <a:t>Regels</a:t>
            </a:r>
          </a:p>
          <a:p>
            <a:pPr algn="ctr">
              <a:lnSpc>
                <a:spcPct val="80000"/>
              </a:lnSpc>
            </a:pPr>
            <a:r>
              <a:rPr lang="en-GB" altLang="en-US" sz="1200" b="1">
                <a:solidFill>
                  <a:srgbClr val="000066"/>
                </a:solidFill>
                <a:latin typeface="Arial Narrow" panose="020B0606020202030204" pitchFamily="34" charset="0"/>
              </a:rPr>
              <a:t>DB</a:t>
            </a:r>
          </a:p>
        </p:txBody>
      </p:sp>
      <p:cxnSp>
        <p:nvCxnSpPr>
          <p:cNvPr id="23575" name="AutoShape 42"/>
          <p:cNvCxnSpPr>
            <a:cxnSpLocks noChangeShapeType="1"/>
            <a:stCxn id="23574" idx="0"/>
            <a:endCxn id="23572" idx="2"/>
          </p:cNvCxnSpPr>
          <p:nvPr/>
        </p:nvCxnSpPr>
        <p:spPr bwMode="auto">
          <a:xfrm flipH="1" flipV="1">
            <a:off x="5000625" y="4919663"/>
            <a:ext cx="889000" cy="314325"/>
          </a:xfrm>
          <a:prstGeom prst="straightConnector1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76" name="AutoShape 43"/>
          <p:cNvCxnSpPr>
            <a:cxnSpLocks noChangeShapeType="1"/>
            <a:stCxn id="23574" idx="0"/>
            <a:endCxn id="23573" idx="2"/>
          </p:cNvCxnSpPr>
          <p:nvPr/>
        </p:nvCxnSpPr>
        <p:spPr bwMode="auto">
          <a:xfrm flipH="1" flipV="1">
            <a:off x="5868988" y="4919663"/>
            <a:ext cx="20637" cy="314325"/>
          </a:xfrm>
          <a:prstGeom prst="straightConnector1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77" name="AutoShape 44"/>
          <p:cNvCxnSpPr>
            <a:cxnSpLocks noChangeShapeType="1"/>
            <a:stCxn id="23574" idx="0"/>
            <a:endCxn id="23571" idx="2"/>
          </p:cNvCxnSpPr>
          <p:nvPr/>
        </p:nvCxnSpPr>
        <p:spPr bwMode="auto">
          <a:xfrm flipH="1" flipV="1">
            <a:off x="4137025" y="4919663"/>
            <a:ext cx="1752600" cy="314325"/>
          </a:xfrm>
          <a:prstGeom prst="straightConnector1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578" name="Rectangle 45"/>
          <p:cNvSpPr>
            <a:spLocks noChangeArrowheads="1"/>
          </p:cNvSpPr>
          <p:nvPr/>
        </p:nvSpPr>
        <p:spPr bwMode="auto">
          <a:xfrm>
            <a:off x="3254375" y="4421188"/>
            <a:ext cx="3078163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662" rIns="93662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15000"/>
              </a:spcBef>
            </a:pPr>
            <a:r>
              <a:rPr lang="en-GB" altLang="en-US" sz="1200" b="1" i="1">
                <a:solidFill>
                  <a:srgbClr val="000066"/>
                </a:solidFill>
                <a:latin typeface="Arial Narrow" panose="020B0606020202030204" pitchFamily="34" charset="0"/>
              </a:rPr>
              <a:t>Gemeenschappelijke services</a:t>
            </a:r>
          </a:p>
        </p:txBody>
      </p:sp>
      <p:sp>
        <p:nvSpPr>
          <p:cNvPr id="23579" name="Rectangle 46"/>
          <p:cNvSpPr>
            <a:spLocks noChangeArrowheads="1"/>
          </p:cNvSpPr>
          <p:nvPr/>
        </p:nvSpPr>
        <p:spPr bwMode="auto">
          <a:xfrm>
            <a:off x="6383338" y="4627563"/>
            <a:ext cx="706437" cy="292100"/>
          </a:xfrm>
          <a:prstGeom prst="rect">
            <a:avLst/>
          </a:prstGeom>
          <a:solidFill>
            <a:srgbClr val="66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2" dir="t"/>
          </a:scene3d>
          <a:sp3d extrusionH="227000" prstMaterial="legacyMatte">
            <a:bevelT w="13500" h="13500" prst="angle"/>
            <a:bevelB w="13500" h="13500" prst="angle"/>
            <a:extrusionClr>
              <a:srgbClr val="66FFFF"/>
            </a:extrusionClr>
            <a:contourClr>
              <a:srgbClr val="66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bIns="0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15000"/>
              </a:spcBef>
            </a:pPr>
            <a:r>
              <a:rPr lang="en-GB" altLang="en-US" sz="1200" b="1">
                <a:solidFill>
                  <a:srgbClr val="000066"/>
                </a:solidFill>
                <a:latin typeface="Arial Narrow" panose="020B0606020202030204" pitchFamily="34" charset="0"/>
              </a:rPr>
              <a:t>Security</a:t>
            </a:r>
          </a:p>
          <a:p>
            <a:pPr algn="ctr">
              <a:lnSpc>
                <a:spcPct val="80000"/>
              </a:lnSpc>
              <a:spcBef>
                <a:spcPct val="15000"/>
              </a:spcBef>
            </a:pPr>
            <a:r>
              <a:rPr lang="en-GB" altLang="en-US" sz="1200" b="1">
                <a:solidFill>
                  <a:srgbClr val="000066"/>
                </a:solidFill>
                <a:latin typeface="Arial Narrow" panose="020B0606020202030204" pitchFamily="34" charset="0"/>
              </a:rPr>
              <a:t>ePaym’t</a:t>
            </a:r>
          </a:p>
        </p:txBody>
      </p:sp>
      <p:sp>
        <p:nvSpPr>
          <p:cNvPr id="23580" name="AutoShape 47"/>
          <p:cNvSpPr>
            <a:spLocks noChangeArrowheads="1"/>
          </p:cNvSpPr>
          <p:nvPr/>
        </p:nvSpPr>
        <p:spPr bwMode="auto">
          <a:xfrm>
            <a:off x="6510338" y="5051425"/>
            <a:ext cx="903287" cy="754063"/>
          </a:xfrm>
          <a:prstGeom prst="can">
            <a:avLst>
              <a:gd name="adj" fmla="val 25000"/>
            </a:avLst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GB" altLang="en-US" sz="1200" b="1">
                <a:solidFill>
                  <a:srgbClr val="000066"/>
                </a:solidFill>
                <a:latin typeface="Arial Narrow" panose="020B0606020202030204" pitchFamily="34" charset="0"/>
              </a:rPr>
              <a:t>Beveili- </a:t>
            </a:r>
          </a:p>
          <a:p>
            <a:pPr algn="ctr">
              <a:lnSpc>
                <a:spcPct val="80000"/>
              </a:lnSpc>
            </a:pPr>
            <a:r>
              <a:rPr lang="en-GB" altLang="en-US" sz="1200" b="1">
                <a:solidFill>
                  <a:srgbClr val="000066"/>
                </a:solidFill>
                <a:latin typeface="Arial Narrow" panose="020B0606020202030204" pitchFamily="34" charset="0"/>
              </a:rPr>
              <a:t>gings</a:t>
            </a:r>
          </a:p>
          <a:p>
            <a:pPr algn="ctr">
              <a:lnSpc>
                <a:spcPct val="80000"/>
              </a:lnSpc>
            </a:pPr>
            <a:r>
              <a:rPr lang="en-GB" altLang="en-US" sz="1200" b="1">
                <a:solidFill>
                  <a:srgbClr val="000066"/>
                </a:solidFill>
                <a:latin typeface="Arial Narrow" panose="020B0606020202030204" pitchFamily="34" charset="0"/>
              </a:rPr>
              <a:t>DB</a:t>
            </a:r>
          </a:p>
        </p:txBody>
      </p:sp>
      <p:cxnSp>
        <p:nvCxnSpPr>
          <p:cNvPr id="23581" name="AutoShape 48"/>
          <p:cNvCxnSpPr>
            <a:cxnSpLocks noChangeShapeType="1"/>
            <a:stCxn id="23579" idx="2"/>
            <a:endCxn id="23580" idx="0"/>
          </p:cNvCxnSpPr>
          <p:nvPr/>
        </p:nvCxnSpPr>
        <p:spPr bwMode="auto">
          <a:xfrm>
            <a:off x="6737350" y="4919663"/>
            <a:ext cx="225425" cy="314325"/>
          </a:xfrm>
          <a:prstGeom prst="straightConnector1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3582" name="Group 49"/>
          <p:cNvGrpSpPr>
            <a:grpSpLocks/>
          </p:cNvGrpSpPr>
          <p:nvPr/>
        </p:nvGrpSpPr>
        <p:grpSpPr bwMode="auto">
          <a:xfrm>
            <a:off x="1905000" y="2735263"/>
            <a:ext cx="5562600" cy="622300"/>
            <a:chOff x="1200" y="1480"/>
            <a:chExt cx="3504" cy="392"/>
          </a:xfrm>
        </p:grpSpPr>
        <p:sp>
          <p:nvSpPr>
            <p:cNvPr id="23629" name="Rectangle 50"/>
            <p:cNvSpPr>
              <a:spLocks noChangeArrowheads="1"/>
            </p:cNvSpPr>
            <p:nvPr/>
          </p:nvSpPr>
          <p:spPr bwMode="auto">
            <a:xfrm>
              <a:off x="1200" y="1480"/>
              <a:ext cx="3504" cy="392"/>
            </a:xfrm>
            <a:prstGeom prst="rect">
              <a:avLst/>
            </a:prstGeom>
            <a:solidFill>
              <a:srgbClr val="99CC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99CCFF"/>
              </a:extrusionClr>
              <a:contourClr>
                <a:srgbClr val="99CC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62" rIns="93662" bIns="0" anchor="b" anchorCtr="1">
              <a:flatTx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15000"/>
                </a:spcBef>
              </a:pPr>
              <a:r>
                <a:rPr lang="en-GB" altLang="en-US" sz="1600" b="1">
                  <a:solidFill>
                    <a:srgbClr val="000066"/>
                  </a:solidFill>
                  <a:latin typeface="Arial" panose="020B0604020202020204" pitchFamily="34" charset="0"/>
                </a:rPr>
                <a:t>Multi-channel Platform</a:t>
              </a:r>
            </a:p>
          </p:txBody>
        </p:sp>
        <p:sp>
          <p:nvSpPr>
            <p:cNvPr id="23630" name="Rectangle 51"/>
            <p:cNvSpPr>
              <a:spLocks noChangeArrowheads="1"/>
            </p:cNvSpPr>
            <p:nvPr/>
          </p:nvSpPr>
          <p:spPr bwMode="auto">
            <a:xfrm>
              <a:off x="1356" y="1584"/>
              <a:ext cx="358" cy="157"/>
            </a:xfrm>
            <a:prstGeom prst="rect">
              <a:avLst/>
            </a:prstGeom>
            <a:solidFill>
              <a:srgbClr val="66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66FFFF"/>
              </a:extrusionClr>
              <a:contourClr>
                <a:srgbClr val="66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bIns="0" anchor="ctr">
              <a:flatTx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15000"/>
                </a:spcBef>
              </a:pPr>
              <a:r>
                <a:rPr lang="en-GB" altLang="en-US" sz="12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Tel/CC</a:t>
              </a:r>
            </a:p>
          </p:txBody>
        </p:sp>
        <p:sp>
          <p:nvSpPr>
            <p:cNvPr id="23631" name="Rectangle 52"/>
            <p:cNvSpPr>
              <a:spLocks noChangeArrowheads="1"/>
            </p:cNvSpPr>
            <p:nvPr/>
          </p:nvSpPr>
          <p:spPr bwMode="auto">
            <a:xfrm>
              <a:off x="3220" y="1584"/>
              <a:ext cx="358" cy="157"/>
            </a:xfrm>
            <a:prstGeom prst="rect">
              <a:avLst/>
            </a:prstGeom>
            <a:solidFill>
              <a:srgbClr val="66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66FFFF"/>
              </a:extrusionClr>
              <a:contourClr>
                <a:srgbClr val="66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bIns="0" anchor="ctr">
              <a:flatTx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15000"/>
                </a:spcBef>
              </a:pPr>
              <a:r>
                <a:rPr lang="en-GB" altLang="en-US" sz="12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Mobiel</a:t>
              </a:r>
            </a:p>
          </p:txBody>
        </p:sp>
        <p:sp>
          <p:nvSpPr>
            <p:cNvPr id="23632" name="Rectangle 53"/>
            <p:cNvSpPr>
              <a:spLocks noChangeArrowheads="1"/>
            </p:cNvSpPr>
            <p:nvPr/>
          </p:nvSpPr>
          <p:spPr bwMode="auto">
            <a:xfrm>
              <a:off x="1822" y="1584"/>
              <a:ext cx="360" cy="157"/>
            </a:xfrm>
            <a:prstGeom prst="rect">
              <a:avLst/>
            </a:prstGeom>
            <a:solidFill>
              <a:srgbClr val="66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66FFFF"/>
              </a:extrusionClr>
              <a:contourClr>
                <a:srgbClr val="66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bIns="0" anchor="ctr">
              <a:flatTx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15000"/>
                </a:spcBef>
              </a:pPr>
              <a:r>
                <a:rPr lang="en-GB" altLang="en-US" sz="12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Brief/fax</a:t>
              </a:r>
            </a:p>
          </p:txBody>
        </p:sp>
        <p:sp>
          <p:nvSpPr>
            <p:cNvPr id="23633" name="Rectangle 54"/>
            <p:cNvSpPr>
              <a:spLocks noChangeArrowheads="1"/>
            </p:cNvSpPr>
            <p:nvPr/>
          </p:nvSpPr>
          <p:spPr bwMode="auto">
            <a:xfrm>
              <a:off x="2288" y="1584"/>
              <a:ext cx="360" cy="157"/>
            </a:xfrm>
            <a:prstGeom prst="rect">
              <a:avLst/>
            </a:prstGeom>
            <a:solidFill>
              <a:srgbClr val="66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66FFFF"/>
              </a:extrusionClr>
              <a:contourClr>
                <a:srgbClr val="66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bIns="0" anchor="ctr">
              <a:flatTx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15000"/>
                </a:spcBef>
              </a:pPr>
              <a:r>
                <a:rPr lang="en-GB" altLang="en-US" sz="12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Email</a:t>
              </a:r>
            </a:p>
          </p:txBody>
        </p:sp>
        <p:sp>
          <p:nvSpPr>
            <p:cNvPr id="23634" name="Rectangle 55"/>
            <p:cNvSpPr>
              <a:spLocks noChangeArrowheads="1"/>
            </p:cNvSpPr>
            <p:nvPr/>
          </p:nvSpPr>
          <p:spPr bwMode="auto">
            <a:xfrm>
              <a:off x="2754" y="1584"/>
              <a:ext cx="358" cy="157"/>
            </a:xfrm>
            <a:prstGeom prst="rect">
              <a:avLst/>
            </a:prstGeom>
            <a:solidFill>
              <a:srgbClr val="66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66FFFF"/>
              </a:extrusionClr>
              <a:contourClr>
                <a:srgbClr val="66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bIns="0" anchor="ctr">
              <a:flatTx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15000"/>
                </a:spcBef>
              </a:pPr>
              <a:r>
                <a:rPr lang="en-GB" altLang="en-US" sz="12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Website</a:t>
              </a:r>
            </a:p>
          </p:txBody>
        </p:sp>
        <p:sp>
          <p:nvSpPr>
            <p:cNvPr id="23635" name="Rectangle 56"/>
            <p:cNvSpPr>
              <a:spLocks noChangeArrowheads="1"/>
            </p:cNvSpPr>
            <p:nvPr/>
          </p:nvSpPr>
          <p:spPr bwMode="auto">
            <a:xfrm>
              <a:off x="3686" y="1584"/>
              <a:ext cx="358" cy="157"/>
            </a:xfrm>
            <a:prstGeom prst="rect">
              <a:avLst/>
            </a:prstGeom>
            <a:solidFill>
              <a:srgbClr val="66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66FFFF"/>
              </a:extrusionClr>
              <a:contourClr>
                <a:srgbClr val="66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bIns="0" anchor="ctr">
              <a:flatTx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15000"/>
                </a:spcBef>
              </a:pPr>
              <a:r>
                <a:rPr lang="en-GB" altLang="en-US" sz="12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ITV</a:t>
              </a:r>
            </a:p>
          </p:txBody>
        </p:sp>
        <p:sp>
          <p:nvSpPr>
            <p:cNvPr id="23636" name="Rectangle 57"/>
            <p:cNvSpPr>
              <a:spLocks noChangeArrowheads="1"/>
            </p:cNvSpPr>
            <p:nvPr/>
          </p:nvSpPr>
          <p:spPr bwMode="auto">
            <a:xfrm>
              <a:off x="4153" y="1584"/>
              <a:ext cx="359" cy="157"/>
            </a:xfrm>
            <a:prstGeom prst="rect">
              <a:avLst/>
            </a:prstGeom>
            <a:solidFill>
              <a:srgbClr val="66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66FFFF"/>
              </a:extrusionClr>
              <a:contourClr>
                <a:srgbClr val="66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bIns="0" anchor="ctr">
              <a:flatTx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15000"/>
                </a:spcBef>
              </a:pPr>
              <a:r>
                <a:rPr lang="en-GB" altLang="en-US" sz="12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...</a:t>
              </a:r>
            </a:p>
          </p:txBody>
        </p:sp>
      </p:grpSp>
      <p:grpSp>
        <p:nvGrpSpPr>
          <p:cNvPr id="23583" name="Group 58"/>
          <p:cNvGrpSpPr>
            <a:grpSpLocks/>
          </p:cNvGrpSpPr>
          <p:nvPr/>
        </p:nvGrpSpPr>
        <p:grpSpPr bwMode="auto">
          <a:xfrm>
            <a:off x="990600" y="1544638"/>
            <a:ext cx="7239000" cy="228600"/>
            <a:chOff x="48" y="2785"/>
            <a:chExt cx="4560" cy="144"/>
          </a:xfrm>
        </p:grpSpPr>
        <p:sp>
          <p:nvSpPr>
            <p:cNvPr id="23611" name="Rectangle 59"/>
            <p:cNvSpPr>
              <a:spLocks noChangeArrowheads="1"/>
            </p:cNvSpPr>
            <p:nvPr/>
          </p:nvSpPr>
          <p:spPr bwMode="auto">
            <a:xfrm>
              <a:off x="48" y="2785"/>
              <a:ext cx="240" cy="144"/>
            </a:xfrm>
            <a:prstGeom prst="rect">
              <a:avLst/>
            </a:prstGeom>
            <a:solidFill>
              <a:srgbClr val="FFCC99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FFCC66"/>
              </a:extrusionClr>
              <a:contourClr>
                <a:srgbClr val="FFCC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62" rIns="93662" bIns="0" anchor="ctr">
              <a:flatTx/>
            </a:bodyPr>
            <a:lstStyle>
              <a:lvl1pPr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en-US" sz="12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VK</a:t>
              </a:r>
            </a:p>
          </p:txBody>
        </p:sp>
        <p:sp>
          <p:nvSpPr>
            <p:cNvPr id="23612" name="Rectangle 60"/>
            <p:cNvSpPr>
              <a:spLocks noChangeArrowheads="1"/>
            </p:cNvSpPr>
            <p:nvPr/>
          </p:nvSpPr>
          <p:spPr bwMode="auto">
            <a:xfrm>
              <a:off x="302" y="2785"/>
              <a:ext cx="240" cy="144"/>
            </a:xfrm>
            <a:prstGeom prst="rect">
              <a:avLst/>
            </a:prstGeom>
            <a:solidFill>
              <a:srgbClr val="FFCC99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FFCC66"/>
              </a:extrusionClr>
              <a:contourClr>
                <a:srgbClr val="FFCC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62" rIns="93662" bIns="0" anchor="ctr">
              <a:flatTx/>
            </a:bodyPr>
            <a:lstStyle>
              <a:lvl1pPr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en-US" sz="12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Par.</a:t>
              </a:r>
            </a:p>
          </p:txBody>
        </p:sp>
        <p:sp>
          <p:nvSpPr>
            <p:cNvPr id="23613" name="Rectangle 61"/>
            <p:cNvSpPr>
              <a:spLocks noChangeArrowheads="1"/>
            </p:cNvSpPr>
            <p:nvPr/>
          </p:nvSpPr>
          <p:spPr bwMode="auto">
            <a:xfrm>
              <a:off x="556" y="2785"/>
              <a:ext cx="240" cy="144"/>
            </a:xfrm>
            <a:prstGeom prst="rect">
              <a:avLst/>
            </a:prstGeom>
            <a:solidFill>
              <a:srgbClr val="FFCC99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FFCC66"/>
              </a:extrusionClr>
              <a:contourClr>
                <a:srgbClr val="FFCC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62" rIns="93662" bIns="0" anchor="ctr">
              <a:flatTx/>
            </a:bodyPr>
            <a:lstStyle>
              <a:lvl1pPr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en-US" sz="12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Trw</a:t>
              </a:r>
            </a:p>
          </p:txBody>
        </p:sp>
        <p:sp>
          <p:nvSpPr>
            <p:cNvPr id="23614" name="Rectangle 62"/>
            <p:cNvSpPr>
              <a:spLocks noChangeArrowheads="1"/>
            </p:cNvSpPr>
            <p:nvPr/>
          </p:nvSpPr>
          <p:spPr bwMode="auto">
            <a:xfrm>
              <a:off x="810" y="2785"/>
              <a:ext cx="240" cy="144"/>
            </a:xfrm>
            <a:prstGeom prst="rect">
              <a:avLst/>
            </a:prstGeom>
            <a:solidFill>
              <a:srgbClr val="FFCC99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FFCC66"/>
              </a:extrusionClr>
              <a:contourClr>
                <a:srgbClr val="FFCC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62" rIns="93662" bIns="0" anchor="ctr">
              <a:flatTx/>
            </a:bodyPr>
            <a:lstStyle>
              <a:lvl1pPr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en-US" sz="12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RD</a:t>
              </a:r>
            </a:p>
          </p:txBody>
        </p:sp>
        <p:sp>
          <p:nvSpPr>
            <p:cNvPr id="23615" name="Rectangle 63"/>
            <p:cNvSpPr>
              <a:spLocks noChangeArrowheads="1"/>
            </p:cNvSpPr>
            <p:nvPr/>
          </p:nvSpPr>
          <p:spPr bwMode="auto">
            <a:xfrm>
              <a:off x="1064" y="2785"/>
              <a:ext cx="240" cy="144"/>
            </a:xfrm>
            <a:prstGeom prst="rect">
              <a:avLst/>
            </a:prstGeom>
            <a:solidFill>
              <a:srgbClr val="FFCC99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FFCC66"/>
              </a:extrusionClr>
              <a:contourClr>
                <a:srgbClr val="FFCC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62" rIns="93662" bIns="0" anchor="ctr">
              <a:flatTx/>
            </a:bodyPr>
            <a:lstStyle>
              <a:lvl1pPr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en-US" sz="12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AD</a:t>
              </a:r>
            </a:p>
          </p:txBody>
        </p:sp>
        <p:sp>
          <p:nvSpPr>
            <p:cNvPr id="23616" name="Rectangle 64"/>
            <p:cNvSpPr>
              <a:spLocks noChangeArrowheads="1"/>
            </p:cNvSpPr>
            <p:nvPr/>
          </p:nvSpPr>
          <p:spPr bwMode="auto">
            <a:xfrm>
              <a:off x="1318" y="2785"/>
              <a:ext cx="240" cy="144"/>
            </a:xfrm>
            <a:prstGeom prst="rect">
              <a:avLst/>
            </a:prstGeom>
            <a:solidFill>
              <a:srgbClr val="FFCC99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FFCC66"/>
              </a:extrusionClr>
              <a:contourClr>
                <a:srgbClr val="FFCC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62" rIns="93662" bIns="0" anchor="ctr">
              <a:flatTx/>
            </a:bodyPr>
            <a:lstStyle>
              <a:lvl1pPr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en-US" sz="12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NRC</a:t>
              </a:r>
            </a:p>
          </p:txBody>
        </p:sp>
        <p:sp>
          <p:nvSpPr>
            <p:cNvPr id="23617" name="Rectangle 65"/>
            <p:cNvSpPr>
              <a:spLocks noChangeArrowheads="1"/>
            </p:cNvSpPr>
            <p:nvPr/>
          </p:nvSpPr>
          <p:spPr bwMode="auto">
            <a:xfrm>
              <a:off x="1572" y="2785"/>
              <a:ext cx="240" cy="144"/>
            </a:xfrm>
            <a:prstGeom prst="rect">
              <a:avLst/>
            </a:prstGeom>
            <a:solidFill>
              <a:srgbClr val="FFCC99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FFCC66"/>
              </a:extrusionClr>
              <a:contourClr>
                <a:srgbClr val="FFCC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62" rIns="93662" bIns="0" anchor="ctr">
              <a:flatTx/>
            </a:bodyPr>
            <a:lstStyle>
              <a:lvl1pPr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en-US" sz="12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DtRG</a:t>
              </a:r>
            </a:p>
          </p:txBody>
        </p:sp>
        <p:sp>
          <p:nvSpPr>
            <p:cNvPr id="23618" name="Rectangle 66"/>
            <p:cNvSpPr>
              <a:spLocks noChangeArrowheads="1"/>
            </p:cNvSpPr>
            <p:nvPr/>
          </p:nvSpPr>
          <p:spPr bwMode="auto">
            <a:xfrm>
              <a:off x="1826" y="2785"/>
              <a:ext cx="240" cy="144"/>
            </a:xfrm>
            <a:prstGeom prst="rect">
              <a:avLst/>
            </a:prstGeom>
            <a:solidFill>
              <a:srgbClr val="FFCC99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FFCC66"/>
              </a:extrusionClr>
              <a:contourClr>
                <a:srgbClr val="FFCC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62" rIns="93662" bIns="0" anchor="ctr">
              <a:flatTx/>
            </a:bodyPr>
            <a:lstStyle>
              <a:lvl1pPr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en-US" sz="12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Ad.g.</a:t>
              </a:r>
            </a:p>
          </p:txBody>
        </p:sp>
        <p:sp>
          <p:nvSpPr>
            <p:cNvPr id="23619" name="Rectangle 67"/>
            <p:cNvSpPr>
              <a:spLocks noChangeArrowheads="1"/>
            </p:cNvSpPr>
            <p:nvPr/>
          </p:nvSpPr>
          <p:spPr bwMode="auto">
            <a:xfrm>
              <a:off x="2080" y="2785"/>
              <a:ext cx="240" cy="144"/>
            </a:xfrm>
            <a:prstGeom prst="rect">
              <a:avLst/>
            </a:prstGeom>
            <a:solidFill>
              <a:srgbClr val="FFCC99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FFCC66"/>
              </a:extrusionClr>
              <a:contourClr>
                <a:srgbClr val="FFCC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62" rIns="93662" bIns="0" anchor="ctr">
              <a:flatTx/>
            </a:bodyPr>
            <a:lstStyle>
              <a:lvl1pPr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en-US" sz="12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Ad.k.</a:t>
              </a:r>
            </a:p>
          </p:txBody>
        </p:sp>
        <p:sp>
          <p:nvSpPr>
            <p:cNvPr id="23620" name="Rectangle 68"/>
            <p:cNvSpPr>
              <a:spLocks noChangeArrowheads="1"/>
            </p:cNvSpPr>
            <p:nvPr/>
          </p:nvSpPr>
          <p:spPr bwMode="auto">
            <a:xfrm>
              <a:off x="2335" y="2785"/>
              <a:ext cx="240" cy="144"/>
            </a:xfrm>
            <a:prstGeom prst="rect">
              <a:avLst/>
            </a:prstGeom>
            <a:solidFill>
              <a:srgbClr val="FFCC99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FFCC66"/>
              </a:extrusionClr>
              <a:contourClr>
                <a:srgbClr val="FFCC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62" rIns="93662" bIns="0" anchor="ctr">
              <a:flatTx/>
            </a:bodyPr>
            <a:lstStyle>
              <a:lvl1pPr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en-US" sz="12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Graf.</a:t>
              </a:r>
            </a:p>
          </p:txBody>
        </p:sp>
        <p:sp>
          <p:nvSpPr>
            <p:cNvPr id="23621" name="Rectangle 69"/>
            <p:cNvSpPr>
              <a:spLocks noChangeArrowheads="1"/>
            </p:cNvSpPr>
            <p:nvPr/>
          </p:nvSpPr>
          <p:spPr bwMode="auto">
            <a:xfrm>
              <a:off x="2589" y="2785"/>
              <a:ext cx="240" cy="144"/>
            </a:xfrm>
            <a:prstGeom prst="rect">
              <a:avLst/>
            </a:prstGeom>
            <a:solidFill>
              <a:srgbClr val="FFCC99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FFCC66"/>
              </a:extrusionClr>
              <a:contourClr>
                <a:srgbClr val="FFCC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62" rIns="93662" bIns="0" anchor="ctr">
              <a:flatTx/>
            </a:bodyPr>
            <a:lstStyle>
              <a:lvl1pPr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en-US" sz="12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Meul.</a:t>
              </a:r>
            </a:p>
          </p:txBody>
        </p:sp>
        <p:sp>
          <p:nvSpPr>
            <p:cNvPr id="23622" name="Rectangle 70"/>
            <p:cNvSpPr>
              <a:spLocks noChangeArrowheads="1"/>
            </p:cNvSpPr>
            <p:nvPr/>
          </p:nvSpPr>
          <p:spPr bwMode="auto">
            <a:xfrm>
              <a:off x="2843" y="2785"/>
              <a:ext cx="240" cy="144"/>
            </a:xfrm>
            <a:prstGeom prst="rect">
              <a:avLst/>
            </a:prstGeom>
            <a:solidFill>
              <a:srgbClr val="FFCC99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FFCC66"/>
              </a:extrusionClr>
              <a:contourClr>
                <a:srgbClr val="FFCC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62" rIns="93662" bIns="0" anchor="ctr">
              <a:flatTx/>
            </a:bodyPr>
            <a:lstStyle>
              <a:lvl1pPr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en-US" sz="12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DocA</a:t>
              </a:r>
            </a:p>
          </p:txBody>
        </p:sp>
        <p:sp>
          <p:nvSpPr>
            <p:cNvPr id="23623" name="Rectangle 71"/>
            <p:cNvSpPr>
              <a:spLocks noChangeArrowheads="1"/>
            </p:cNvSpPr>
            <p:nvPr/>
          </p:nvSpPr>
          <p:spPr bwMode="auto">
            <a:xfrm>
              <a:off x="3097" y="2785"/>
              <a:ext cx="240" cy="144"/>
            </a:xfrm>
            <a:prstGeom prst="rect">
              <a:avLst/>
            </a:prstGeom>
            <a:solidFill>
              <a:srgbClr val="FFCC99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FFCC66"/>
              </a:extrusionClr>
              <a:contourClr>
                <a:srgbClr val="FFCC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62" rIns="93662" bIns="0" anchor="ctr">
              <a:flatTx/>
            </a:bodyPr>
            <a:lstStyle>
              <a:lvl1pPr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en-US" sz="12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DocR</a:t>
              </a:r>
            </a:p>
          </p:txBody>
        </p:sp>
        <p:sp>
          <p:nvSpPr>
            <p:cNvPr id="23624" name="Rectangle 72"/>
            <p:cNvSpPr>
              <a:spLocks noChangeArrowheads="1"/>
            </p:cNvSpPr>
            <p:nvPr/>
          </p:nvSpPr>
          <p:spPr bwMode="auto">
            <a:xfrm>
              <a:off x="3351" y="2785"/>
              <a:ext cx="240" cy="144"/>
            </a:xfrm>
            <a:prstGeom prst="rect">
              <a:avLst/>
            </a:prstGeom>
            <a:solidFill>
              <a:srgbClr val="FFCC99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FFCC66"/>
              </a:extrusionClr>
              <a:contourClr>
                <a:srgbClr val="FFCC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62" rIns="93662" bIns="0" anchor="ctr">
              <a:flatTx/>
            </a:bodyPr>
            <a:lstStyle>
              <a:lvl1pPr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en-US" sz="12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MRe</a:t>
              </a:r>
            </a:p>
          </p:txBody>
        </p:sp>
        <p:sp>
          <p:nvSpPr>
            <p:cNvPr id="23625" name="Rectangle 73"/>
            <p:cNvSpPr>
              <a:spLocks noChangeArrowheads="1"/>
            </p:cNvSpPr>
            <p:nvPr/>
          </p:nvSpPr>
          <p:spPr bwMode="auto">
            <a:xfrm>
              <a:off x="3605" y="2785"/>
              <a:ext cx="240" cy="144"/>
            </a:xfrm>
            <a:prstGeom prst="rect">
              <a:avLst/>
            </a:prstGeom>
            <a:solidFill>
              <a:srgbClr val="FFCC99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FFCC66"/>
              </a:extrusionClr>
              <a:contourClr>
                <a:srgbClr val="FFCC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62" rIns="93662" bIns="0" anchor="ctr">
              <a:flatTx/>
            </a:bodyPr>
            <a:lstStyle>
              <a:lvl1pPr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en-US" sz="12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Losv</a:t>
              </a:r>
            </a:p>
          </p:txBody>
        </p:sp>
        <p:sp>
          <p:nvSpPr>
            <p:cNvPr id="23626" name="Rectangle 74"/>
            <p:cNvSpPr>
              <a:spLocks noChangeArrowheads="1"/>
            </p:cNvSpPr>
            <p:nvPr/>
          </p:nvSpPr>
          <p:spPr bwMode="auto">
            <a:xfrm>
              <a:off x="3859" y="2785"/>
              <a:ext cx="240" cy="144"/>
            </a:xfrm>
            <a:prstGeom prst="rect">
              <a:avLst/>
            </a:prstGeom>
            <a:solidFill>
              <a:srgbClr val="FFCC99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FFCC66"/>
              </a:extrusionClr>
              <a:contourClr>
                <a:srgbClr val="FFCC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62" rIns="93662" bIns="0" anchor="ctr">
              <a:flatTx/>
            </a:bodyPr>
            <a:lstStyle>
              <a:lvl1pPr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en-US" sz="12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Distr</a:t>
              </a:r>
            </a:p>
          </p:txBody>
        </p:sp>
        <p:sp>
          <p:nvSpPr>
            <p:cNvPr id="23627" name="Rectangle 75"/>
            <p:cNvSpPr>
              <a:spLocks noChangeArrowheads="1"/>
            </p:cNvSpPr>
            <p:nvPr/>
          </p:nvSpPr>
          <p:spPr bwMode="auto">
            <a:xfrm>
              <a:off x="4113" y="2785"/>
              <a:ext cx="240" cy="144"/>
            </a:xfrm>
            <a:prstGeom prst="rect">
              <a:avLst/>
            </a:prstGeom>
            <a:solidFill>
              <a:srgbClr val="FFCC99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FFCC66"/>
              </a:extrusionClr>
              <a:contourClr>
                <a:srgbClr val="FFCC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62" rIns="93662" bIns="0" anchor="ctr">
              <a:flatTx/>
            </a:bodyPr>
            <a:lstStyle>
              <a:lvl1pPr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en-US" sz="12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Ab.A</a:t>
              </a:r>
            </a:p>
          </p:txBody>
        </p:sp>
        <p:sp>
          <p:nvSpPr>
            <p:cNvPr id="23628" name="Rectangle 76"/>
            <p:cNvSpPr>
              <a:spLocks noChangeArrowheads="1"/>
            </p:cNvSpPr>
            <p:nvPr/>
          </p:nvSpPr>
          <p:spPr bwMode="auto">
            <a:xfrm>
              <a:off x="4368" y="2785"/>
              <a:ext cx="240" cy="144"/>
            </a:xfrm>
            <a:prstGeom prst="rect">
              <a:avLst/>
            </a:prstGeom>
            <a:solidFill>
              <a:srgbClr val="FFCC99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FFCC66"/>
              </a:extrusionClr>
              <a:contourClr>
                <a:srgbClr val="FFCC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62" rIns="93662" bIns="0" anchor="ctr">
              <a:flatTx/>
            </a:bodyPr>
            <a:lstStyle>
              <a:lvl1pPr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243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en-US" sz="12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Ab.R</a:t>
              </a:r>
            </a:p>
          </p:txBody>
        </p:sp>
      </p:grpSp>
      <p:sp>
        <p:nvSpPr>
          <p:cNvPr id="23584" name="Rectangle 77"/>
          <p:cNvSpPr>
            <a:spLocks noChangeArrowheads="1"/>
          </p:cNvSpPr>
          <p:nvPr/>
        </p:nvSpPr>
        <p:spPr bwMode="auto">
          <a:xfrm>
            <a:off x="179388" y="765175"/>
            <a:ext cx="87630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sz="4000">
                <a:solidFill>
                  <a:schemeClr val="tx2"/>
                </a:solidFill>
                <a:latin typeface="Lucida Sans Unicode" panose="020B0602030504020204" pitchFamily="34" charset="0"/>
              </a:rPr>
              <a:t>eCommerce Architecture Blueprint</a:t>
            </a:r>
          </a:p>
        </p:txBody>
      </p:sp>
      <p:grpSp>
        <p:nvGrpSpPr>
          <p:cNvPr id="23585" name="Group 78"/>
          <p:cNvGrpSpPr>
            <a:grpSpLocks/>
          </p:cNvGrpSpPr>
          <p:nvPr/>
        </p:nvGrpSpPr>
        <p:grpSpPr bwMode="auto">
          <a:xfrm>
            <a:off x="127000" y="1870075"/>
            <a:ext cx="8940800" cy="573088"/>
            <a:chOff x="48" y="839"/>
            <a:chExt cx="5632" cy="361"/>
          </a:xfrm>
        </p:grpSpPr>
        <p:sp>
          <p:nvSpPr>
            <p:cNvPr id="23596" name="Rectangle 79"/>
            <p:cNvSpPr>
              <a:spLocks noChangeArrowheads="1"/>
            </p:cNvSpPr>
            <p:nvPr/>
          </p:nvSpPr>
          <p:spPr bwMode="auto">
            <a:xfrm>
              <a:off x="48" y="960"/>
              <a:ext cx="374" cy="240"/>
            </a:xfrm>
            <a:prstGeom prst="rect">
              <a:avLst/>
            </a:prstGeom>
            <a:solidFill>
              <a:srgbClr val="FF9999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99"/>
              </a:extrusionClr>
              <a:contourClr>
                <a:srgbClr val="FF99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62" rIns="93662" bIns="0" anchor="ctr">
              <a:flatTx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en-US" sz="12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Journ.</a:t>
              </a:r>
            </a:p>
            <a:p>
              <a:pPr algn="ctr">
                <a:lnSpc>
                  <a:spcPct val="90000"/>
                </a:lnSpc>
              </a:pPr>
              <a:r>
                <a:rPr lang="en-GB" altLang="en-US" sz="12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Auteurs</a:t>
              </a:r>
            </a:p>
          </p:txBody>
        </p:sp>
        <p:sp>
          <p:nvSpPr>
            <p:cNvPr id="23597" name="Rectangle 80"/>
            <p:cNvSpPr>
              <a:spLocks noChangeArrowheads="1"/>
            </p:cNvSpPr>
            <p:nvPr/>
          </p:nvSpPr>
          <p:spPr bwMode="auto">
            <a:xfrm>
              <a:off x="497" y="960"/>
              <a:ext cx="374" cy="240"/>
            </a:xfrm>
            <a:prstGeom prst="rect">
              <a:avLst/>
            </a:prstGeom>
            <a:solidFill>
              <a:srgbClr val="FF9999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99"/>
              </a:extrusionClr>
              <a:contourClr>
                <a:srgbClr val="FF99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62" rIns="93662" bIns="0" anchor="ctr">
              <a:flatTx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en-US" sz="12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Nieuws-</a:t>
              </a:r>
            </a:p>
            <a:p>
              <a:pPr algn="ctr">
                <a:lnSpc>
                  <a:spcPct val="90000"/>
                </a:lnSpc>
              </a:pPr>
              <a:r>
                <a:rPr lang="en-GB" altLang="en-US" sz="12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dnsten</a:t>
              </a:r>
            </a:p>
          </p:txBody>
        </p:sp>
        <p:sp>
          <p:nvSpPr>
            <p:cNvPr id="23598" name="Rectangle 81"/>
            <p:cNvSpPr>
              <a:spLocks noChangeArrowheads="1"/>
            </p:cNvSpPr>
            <p:nvPr/>
          </p:nvSpPr>
          <p:spPr bwMode="auto">
            <a:xfrm>
              <a:off x="947" y="960"/>
              <a:ext cx="374" cy="240"/>
            </a:xfrm>
            <a:prstGeom prst="rect">
              <a:avLst/>
            </a:prstGeom>
            <a:solidFill>
              <a:srgbClr val="FF9999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99"/>
              </a:extrusionClr>
              <a:contourClr>
                <a:srgbClr val="FF99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62" rIns="93662" bIns="0" anchor="ctr">
              <a:flatTx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en-US" sz="12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Advert.</a:t>
              </a:r>
            </a:p>
            <a:p>
              <a:pPr algn="ctr">
                <a:lnSpc>
                  <a:spcPct val="90000"/>
                </a:lnSpc>
              </a:pPr>
              <a:r>
                <a:rPr lang="en-GB" altLang="en-US" sz="12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(PR-bur)</a:t>
              </a:r>
            </a:p>
          </p:txBody>
        </p:sp>
        <p:sp>
          <p:nvSpPr>
            <p:cNvPr id="23599" name="Rectangle 82"/>
            <p:cNvSpPr>
              <a:spLocks noChangeArrowheads="1"/>
            </p:cNvSpPr>
            <p:nvPr/>
          </p:nvSpPr>
          <p:spPr bwMode="auto">
            <a:xfrm>
              <a:off x="1392" y="960"/>
              <a:ext cx="374" cy="240"/>
            </a:xfrm>
            <a:prstGeom prst="rect">
              <a:avLst/>
            </a:prstGeom>
            <a:solidFill>
              <a:srgbClr val="FF9999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99"/>
              </a:extrusionClr>
              <a:contourClr>
                <a:srgbClr val="FF99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62" rIns="93662" bIns="0" anchor="ctr">
              <a:flatTx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en-US" sz="12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Losse</a:t>
              </a:r>
            </a:p>
            <a:p>
              <a:pPr algn="ctr">
                <a:lnSpc>
                  <a:spcPct val="90000"/>
                </a:lnSpc>
              </a:pPr>
              <a:r>
                <a:rPr lang="en-GB" altLang="en-US" sz="12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verk.pt.</a:t>
              </a:r>
            </a:p>
          </p:txBody>
        </p:sp>
        <p:sp>
          <p:nvSpPr>
            <p:cNvPr id="23600" name="Rectangle 83"/>
            <p:cNvSpPr>
              <a:spLocks noChangeArrowheads="1"/>
            </p:cNvSpPr>
            <p:nvPr/>
          </p:nvSpPr>
          <p:spPr bwMode="auto">
            <a:xfrm>
              <a:off x="1842" y="960"/>
              <a:ext cx="374" cy="240"/>
            </a:xfrm>
            <a:prstGeom prst="rect">
              <a:avLst/>
            </a:prstGeom>
            <a:solidFill>
              <a:srgbClr val="FF9999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99"/>
              </a:extrusionClr>
              <a:contourClr>
                <a:srgbClr val="FF99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62" rIns="93662" bIns="0" anchor="ctr">
              <a:flatTx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en-US" sz="12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Vervoer-</a:t>
              </a:r>
            </a:p>
            <a:p>
              <a:pPr algn="ctr">
                <a:lnSpc>
                  <a:spcPct val="90000"/>
                </a:lnSpc>
              </a:pPr>
              <a:r>
                <a:rPr lang="en-GB" altLang="en-US" sz="12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ders</a:t>
              </a:r>
            </a:p>
          </p:txBody>
        </p:sp>
        <p:sp>
          <p:nvSpPr>
            <p:cNvPr id="23601" name="Rectangle 84"/>
            <p:cNvSpPr>
              <a:spLocks noChangeArrowheads="1"/>
            </p:cNvSpPr>
            <p:nvPr/>
          </p:nvSpPr>
          <p:spPr bwMode="auto">
            <a:xfrm>
              <a:off x="2292" y="960"/>
              <a:ext cx="374" cy="240"/>
            </a:xfrm>
            <a:prstGeom prst="rect">
              <a:avLst/>
            </a:prstGeom>
            <a:solidFill>
              <a:srgbClr val="FF9999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99"/>
              </a:extrusionClr>
              <a:contourClr>
                <a:srgbClr val="FF99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62" rIns="93662" bIns="0" anchor="ctr">
              <a:flatTx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en-US" sz="12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Distrib.,</a:t>
              </a:r>
            </a:p>
            <a:p>
              <a:pPr algn="ctr">
                <a:lnSpc>
                  <a:spcPct val="90000"/>
                </a:lnSpc>
              </a:pPr>
              <a:r>
                <a:rPr lang="en-GB" altLang="en-US" sz="12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bezorg.</a:t>
              </a:r>
            </a:p>
          </p:txBody>
        </p:sp>
        <p:sp>
          <p:nvSpPr>
            <p:cNvPr id="23602" name="Rectangle 85"/>
            <p:cNvSpPr>
              <a:spLocks noChangeArrowheads="1"/>
            </p:cNvSpPr>
            <p:nvPr/>
          </p:nvSpPr>
          <p:spPr bwMode="auto">
            <a:xfrm>
              <a:off x="3312" y="960"/>
              <a:ext cx="374" cy="240"/>
            </a:xfrm>
            <a:prstGeom prst="rect">
              <a:avLst/>
            </a:prstGeom>
            <a:solidFill>
              <a:srgbClr val="FF9999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99"/>
              </a:extrusionClr>
              <a:contourClr>
                <a:srgbClr val="FF99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62" rIns="93662" bIns="0" anchor="ctr">
              <a:flatTx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en-US" sz="12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Bedrijv.</a:t>
              </a:r>
            </a:p>
            <a:p>
              <a:pPr algn="ctr">
                <a:lnSpc>
                  <a:spcPct val="90000"/>
                </a:lnSpc>
              </a:pPr>
              <a:r>
                <a:rPr lang="en-GB" altLang="en-US" sz="12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Instell.</a:t>
              </a:r>
            </a:p>
          </p:txBody>
        </p:sp>
        <p:sp>
          <p:nvSpPr>
            <p:cNvPr id="23603" name="Rectangle 86"/>
            <p:cNvSpPr>
              <a:spLocks noChangeArrowheads="1"/>
            </p:cNvSpPr>
            <p:nvPr/>
          </p:nvSpPr>
          <p:spPr bwMode="auto">
            <a:xfrm>
              <a:off x="5232" y="960"/>
              <a:ext cx="374" cy="240"/>
            </a:xfrm>
            <a:prstGeom prst="rect">
              <a:avLst/>
            </a:prstGeom>
            <a:solidFill>
              <a:srgbClr val="FF9999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99"/>
              </a:extrusionClr>
              <a:contourClr>
                <a:srgbClr val="FF99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62" rIns="93662" bIns="0" anchor="ctr">
              <a:flatTx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en-US" sz="12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PCM</a:t>
              </a:r>
            </a:p>
            <a:p>
              <a:pPr algn="ctr">
                <a:lnSpc>
                  <a:spcPct val="90000"/>
                </a:lnSpc>
              </a:pPr>
              <a:r>
                <a:rPr lang="en-GB" altLang="en-US" sz="12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medewr.</a:t>
              </a:r>
            </a:p>
          </p:txBody>
        </p:sp>
        <p:sp>
          <p:nvSpPr>
            <p:cNvPr id="23604" name="Rectangle 87"/>
            <p:cNvSpPr>
              <a:spLocks noChangeArrowheads="1"/>
            </p:cNvSpPr>
            <p:nvPr/>
          </p:nvSpPr>
          <p:spPr bwMode="auto">
            <a:xfrm>
              <a:off x="5273" y="839"/>
              <a:ext cx="407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62" rIns="93662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15000"/>
                </a:spcBef>
              </a:pPr>
              <a:r>
                <a:rPr lang="en-GB" altLang="en-US" sz="1200" b="1" i="1">
                  <a:solidFill>
                    <a:srgbClr val="000066"/>
                  </a:solidFill>
                  <a:latin typeface="Arial Narrow" panose="020B0606020202030204" pitchFamily="34" charset="0"/>
                </a:rPr>
                <a:t>Intranet</a:t>
              </a:r>
            </a:p>
          </p:txBody>
        </p:sp>
        <p:sp>
          <p:nvSpPr>
            <p:cNvPr id="23605" name="Rectangle 88"/>
            <p:cNvSpPr>
              <a:spLocks noChangeArrowheads="1"/>
            </p:cNvSpPr>
            <p:nvPr/>
          </p:nvSpPr>
          <p:spPr bwMode="auto">
            <a:xfrm>
              <a:off x="3763" y="960"/>
              <a:ext cx="374" cy="240"/>
            </a:xfrm>
            <a:prstGeom prst="rect">
              <a:avLst/>
            </a:prstGeom>
            <a:solidFill>
              <a:srgbClr val="FF9999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99"/>
              </a:extrusionClr>
              <a:contourClr>
                <a:srgbClr val="FF99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62" rIns="93662" bIns="0" anchor="ctr">
              <a:flatTx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en-US" sz="12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Advert.</a:t>
              </a:r>
            </a:p>
            <a:p>
              <a:pPr algn="ctr">
                <a:lnSpc>
                  <a:spcPct val="90000"/>
                </a:lnSpc>
              </a:pPr>
              <a:r>
                <a:rPr lang="en-GB" altLang="en-US" sz="12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(part.)</a:t>
              </a:r>
            </a:p>
          </p:txBody>
        </p:sp>
        <p:sp>
          <p:nvSpPr>
            <p:cNvPr id="23606" name="Rectangle 89"/>
            <p:cNvSpPr>
              <a:spLocks noChangeArrowheads="1"/>
            </p:cNvSpPr>
            <p:nvPr/>
          </p:nvSpPr>
          <p:spPr bwMode="auto">
            <a:xfrm>
              <a:off x="4214" y="960"/>
              <a:ext cx="374" cy="240"/>
            </a:xfrm>
            <a:prstGeom prst="rect">
              <a:avLst/>
            </a:prstGeom>
            <a:solidFill>
              <a:srgbClr val="FF9999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99"/>
              </a:extrusionClr>
              <a:contourClr>
                <a:srgbClr val="FF99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62" rIns="93662" bIns="0" anchor="ctr">
              <a:flatTx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en-US" sz="12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Abon-</a:t>
              </a:r>
            </a:p>
            <a:p>
              <a:pPr algn="ctr">
                <a:lnSpc>
                  <a:spcPct val="90000"/>
                </a:lnSpc>
              </a:pPr>
              <a:r>
                <a:rPr lang="en-GB" altLang="en-US" sz="12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nees</a:t>
              </a:r>
            </a:p>
          </p:txBody>
        </p:sp>
        <p:sp>
          <p:nvSpPr>
            <p:cNvPr id="23607" name="Rectangle 90"/>
            <p:cNvSpPr>
              <a:spLocks noChangeArrowheads="1"/>
            </p:cNvSpPr>
            <p:nvPr/>
          </p:nvSpPr>
          <p:spPr bwMode="auto">
            <a:xfrm>
              <a:off x="4666" y="960"/>
              <a:ext cx="374" cy="240"/>
            </a:xfrm>
            <a:prstGeom prst="rect">
              <a:avLst/>
            </a:prstGeom>
            <a:solidFill>
              <a:srgbClr val="FF9999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99"/>
              </a:extrusionClr>
              <a:contourClr>
                <a:srgbClr val="FF99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62" rIns="93662" bIns="0" anchor="ctr">
              <a:flatTx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en-US" sz="12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Bezoe-</a:t>
              </a:r>
            </a:p>
            <a:p>
              <a:pPr algn="ctr">
                <a:lnSpc>
                  <a:spcPct val="90000"/>
                </a:lnSpc>
              </a:pPr>
              <a:r>
                <a:rPr lang="en-GB" altLang="en-US" sz="12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kers</a:t>
              </a:r>
            </a:p>
          </p:txBody>
        </p:sp>
        <p:sp>
          <p:nvSpPr>
            <p:cNvPr id="23608" name="Rectangle 91"/>
            <p:cNvSpPr>
              <a:spLocks noChangeArrowheads="1"/>
            </p:cNvSpPr>
            <p:nvPr/>
          </p:nvSpPr>
          <p:spPr bwMode="auto">
            <a:xfrm>
              <a:off x="3994" y="839"/>
              <a:ext cx="407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62" rIns="93662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15000"/>
                </a:spcBef>
              </a:pPr>
              <a:r>
                <a:rPr lang="en-GB" altLang="en-US" sz="1200" b="1" i="1">
                  <a:solidFill>
                    <a:srgbClr val="000066"/>
                  </a:solidFill>
                  <a:latin typeface="Arial Narrow" panose="020B0606020202030204" pitchFamily="34" charset="0"/>
                </a:rPr>
                <a:t>Internet</a:t>
              </a:r>
            </a:p>
          </p:txBody>
        </p:sp>
        <p:sp>
          <p:nvSpPr>
            <p:cNvPr id="23609" name="Rectangle 92"/>
            <p:cNvSpPr>
              <a:spLocks noChangeArrowheads="1"/>
            </p:cNvSpPr>
            <p:nvPr/>
          </p:nvSpPr>
          <p:spPr bwMode="auto">
            <a:xfrm>
              <a:off x="2746" y="960"/>
              <a:ext cx="374" cy="240"/>
            </a:xfrm>
            <a:prstGeom prst="rect">
              <a:avLst/>
            </a:prstGeom>
            <a:solidFill>
              <a:srgbClr val="FF9999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99"/>
              </a:extrusionClr>
              <a:contourClr>
                <a:srgbClr val="FF99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62" rIns="93662" bIns="0" anchor="ctr">
              <a:flatTx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en-US" sz="12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Busin.</a:t>
              </a:r>
            </a:p>
            <a:p>
              <a:pPr algn="ctr">
                <a:lnSpc>
                  <a:spcPct val="90000"/>
                </a:lnSpc>
              </a:pPr>
              <a:r>
                <a:rPr lang="en-GB" altLang="en-US" sz="1200" b="1">
                  <a:solidFill>
                    <a:srgbClr val="000066"/>
                  </a:solidFill>
                  <a:latin typeface="Arial Narrow" panose="020B0606020202030204" pitchFamily="34" charset="0"/>
                </a:rPr>
                <a:t>partners</a:t>
              </a:r>
            </a:p>
          </p:txBody>
        </p:sp>
        <p:sp>
          <p:nvSpPr>
            <p:cNvPr id="23610" name="Rectangle 93"/>
            <p:cNvSpPr>
              <a:spLocks noChangeArrowheads="1"/>
            </p:cNvSpPr>
            <p:nvPr/>
          </p:nvSpPr>
          <p:spPr bwMode="auto">
            <a:xfrm>
              <a:off x="1419" y="839"/>
              <a:ext cx="434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62" rIns="93662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15000"/>
                </a:spcBef>
              </a:pPr>
              <a:r>
                <a:rPr lang="en-GB" altLang="en-US" sz="1200" b="1" i="1">
                  <a:solidFill>
                    <a:srgbClr val="000066"/>
                  </a:solidFill>
                  <a:latin typeface="Arial Narrow" panose="020B0606020202030204" pitchFamily="34" charset="0"/>
                </a:rPr>
                <a:t>Extranet</a:t>
              </a:r>
            </a:p>
          </p:txBody>
        </p:sp>
      </p:grpSp>
      <p:grpSp>
        <p:nvGrpSpPr>
          <p:cNvPr id="426078" name="Group 94"/>
          <p:cNvGrpSpPr>
            <a:grpSpLocks/>
          </p:cNvGrpSpPr>
          <p:nvPr/>
        </p:nvGrpSpPr>
        <p:grpSpPr bwMode="auto">
          <a:xfrm>
            <a:off x="1042988" y="4148138"/>
            <a:ext cx="6985000" cy="936625"/>
            <a:chOff x="521" y="1661"/>
            <a:chExt cx="4400" cy="590"/>
          </a:xfrm>
        </p:grpSpPr>
        <p:sp>
          <p:nvSpPr>
            <p:cNvPr id="23587" name="AutoShape 95"/>
            <p:cNvSpPr>
              <a:spLocks noChangeArrowheads="1"/>
            </p:cNvSpPr>
            <p:nvPr/>
          </p:nvSpPr>
          <p:spPr bwMode="auto">
            <a:xfrm>
              <a:off x="521" y="1661"/>
              <a:ext cx="1724" cy="590"/>
            </a:xfrm>
            <a:prstGeom prst="chevron">
              <a:avLst>
                <a:gd name="adj" fmla="val 27286"/>
              </a:avLst>
            </a:prstGeom>
            <a:solidFill>
              <a:srgbClr val="ABFFE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nl-NL" altLang="en-US"/>
            </a:p>
          </p:txBody>
        </p:sp>
        <p:sp>
          <p:nvSpPr>
            <p:cNvPr id="23588" name="Text Box 96"/>
            <p:cNvSpPr txBox="1">
              <a:spLocks noChangeArrowheads="1"/>
            </p:cNvSpPr>
            <p:nvPr/>
          </p:nvSpPr>
          <p:spPr bwMode="auto">
            <a:xfrm>
              <a:off x="681" y="1661"/>
              <a:ext cx="1403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200">
                  <a:latin typeface="Verdana" panose="020B0604030504040204" pitchFamily="34" charset="0"/>
                </a:rPr>
                <a:t>Understanding</a:t>
              </a:r>
              <a:endParaRPr lang="nl-NL" altLang="en-US" sz="2200">
                <a:latin typeface="Verdana" panose="020B0604030504040204" pitchFamily="34" charset="0"/>
              </a:endParaRPr>
            </a:p>
          </p:txBody>
        </p:sp>
        <p:sp>
          <p:nvSpPr>
            <p:cNvPr id="23589" name="Text Box 97"/>
            <p:cNvSpPr txBox="1">
              <a:spLocks noChangeArrowheads="1"/>
            </p:cNvSpPr>
            <p:nvPr/>
          </p:nvSpPr>
          <p:spPr bwMode="auto">
            <a:xfrm>
              <a:off x="1106" y="1891"/>
              <a:ext cx="555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200" b="1">
                  <a:latin typeface="Verdana" panose="020B0604030504040204" pitchFamily="34" charset="0"/>
                </a:rPr>
                <a:t>Why</a:t>
              </a:r>
              <a:endParaRPr lang="nl-NL" altLang="en-US" sz="2200" b="1">
                <a:latin typeface="Verdana" panose="020B0604030504040204" pitchFamily="34" charset="0"/>
              </a:endParaRPr>
            </a:p>
          </p:txBody>
        </p:sp>
        <p:sp>
          <p:nvSpPr>
            <p:cNvPr id="23590" name="AutoShape 98"/>
            <p:cNvSpPr>
              <a:spLocks noChangeArrowheads="1"/>
            </p:cNvSpPr>
            <p:nvPr/>
          </p:nvSpPr>
          <p:spPr bwMode="auto">
            <a:xfrm>
              <a:off x="2223" y="1661"/>
              <a:ext cx="1360" cy="590"/>
            </a:xfrm>
            <a:prstGeom prst="chevron">
              <a:avLst>
                <a:gd name="adj" fmla="val 28814"/>
              </a:avLst>
            </a:prstGeom>
            <a:solidFill>
              <a:srgbClr val="ADDDFD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nl-NL" altLang="en-US"/>
            </a:p>
          </p:txBody>
        </p:sp>
        <p:sp>
          <p:nvSpPr>
            <p:cNvPr id="23591" name="Text Box 99"/>
            <p:cNvSpPr txBox="1">
              <a:spLocks noChangeArrowheads="1"/>
            </p:cNvSpPr>
            <p:nvPr/>
          </p:nvSpPr>
          <p:spPr bwMode="auto">
            <a:xfrm>
              <a:off x="2381" y="1661"/>
              <a:ext cx="1043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200">
                  <a:latin typeface="Verdana" panose="020B0604030504040204" pitchFamily="34" charset="0"/>
                </a:rPr>
                <a:t>Describing</a:t>
              </a:r>
              <a:endParaRPr lang="nl-NL" altLang="en-US" sz="2200">
                <a:latin typeface="Verdana" panose="020B0604030504040204" pitchFamily="34" charset="0"/>
              </a:endParaRPr>
            </a:p>
          </p:txBody>
        </p:sp>
        <p:sp>
          <p:nvSpPr>
            <p:cNvPr id="23592" name="Text Box 100"/>
            <p:cNvSpPr txBox="1">
              <a:spLocks noChangeArrowheads="1"/>
            </p:cNvSpPr>
            <p:nvPr/>
          </p:nvSpPr>
          <p:spPr bwMode="auto">
            <a:xfrm>
              <a:off x="2584" y="1891"/>
              <a:ext cx="63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200" b="1">
                  <a:latin typeface="Verdana" panose="020B0604030504040204" pitchFamily="34" charset="0"/>
                </a:rPr>
                <a:t>What</a:t>
              </a:r>
              <a:endParaRPr lang="nl-NL" altLang="en-US" sz="2200" b="1">
                <a:latin typeface="Verdana" panose="020B0604030504040204" pitchFamily="34" charset="0"/>
              </a:endParaRPr>
            </a:p>
          </p:txBody>
        </p:sp>
        <p:sp>
          <p:nvSpPr>
            <p:cNvPr id="23593" name="AutoShape 101"/>
            <p:cNvSpPr>
              <a:spLocks noChangeArrowheads="1"/>
            </p:cNvSpPr>
            <p:nvPr/>
          </p:nvSpPr>
          <p:spPr bwMode="auto">
            <a:xfrm>
              <a:off x="3561" y="1661"/>
              <a:ext cx="1360" cy="590"/>
            </a:xfrm>
            <a:prstGeom prst="chevron">
              <a:avLst>
                <a:gd name="adj" fmla="val 28814"/>
              </a:avLst>
            </a:prstGeom>
            <a:solidFill>
              <a:srgbClr val="9297FC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nl-NL" altLang="en-US"/>
            </a:p>
          </p:txBody>
        </p:sp>
        <p:sp>
          <p:nvSpPr>
            <p:cNvPr id="23594" name="Text Box 102"/>
            <p:cNvSpPr txBox="1">
              <a:spLocks noChangeArrowheads="1"/>
            </p:cNvSpPr>
            <p:nvPr/>
          </p:nvSpPr>
          <p:spPr bwMode="auto">
            <a:xfrm>
              <a:off x="3846" y="1661"/>
              <a:ext cx="79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200">
                  <a:latin typeface="Verdana" panose="020B0604030504040204" pitchFamily="34" charset="0"/>
                </a:rPr>
                <a:t>Guiding</a:t>
              </a:r>
              <a:endParaRPr lang="nl-NL" altLang="en-US" sz="2200">
                <a:latin typeface="Verdana" panose="020B0604030504040204" pitchFamily="34" charset="0"/>
              </a:endParaRPr>
            </a:p>
          </p:txBody>
        </p:sp>
        <p:sp>
          <p:nvSpPr>
            <p:cNvPr id="23595" name="Text Box 103"/>
            <p:cNvSpPr txBox="1">
              <a:spLocks noChangeArrowheads="1"/>
            </p:cNvSpPr>
            <p:nvPr/>
          </p:nvSpPr>
          <p:spPr bwMode="auto">
            <a:xfrm>
              <a:off x="3963" y="1891"/>
              <a:ext cx="55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200" b="1">
                  <a:latin typeface="Verdana" panose="020B0604030504040204" pitchFamily="34" charset="0"/>
                </a:rPr>
                <a:t>How</a:t>
              </a:r>
              <a:endParaRPr lang="nl-NL" altLang="en-US" sz="2200" b="1"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26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26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426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426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9144000" cy="762000"/>
          </a:xfrm>
        </p:spPr>
        <p:txBody>
          <a:bodyPr/>
          <a:lstStyle/>
          <a:p>
            <a:pPr eaLnBrk="1" hangingPunct="1"/>
            <a:endParaRPr lang="nl-NL" altLang="en-US" smtClean="0">
              <a:cs typeface="Akzidenz-Bd for Chalmers" pitchFamily="2"/>
            </a:endParaRPr>
          </a:p>
        </p:txBody>
      </p:sp>
      <p:sp>
        <p:nvSpPr>
          <p:cNvPr id="24579" name="Rectangle 8"/>
          <p:cNvSpPr>
            <a:spLocks noGrp="1" noChangeArrowheads="1"/>
          </p:cNvSpPr>
          <p:nvPr>
            <p:ph idx="1"/>
          </p:nvPr>
        </p:nvSpPr>
        <p:spPr>
          <a:xfrm>
            <a:off x="395288" y="1412875"/>
            <a:ext cx="8424862" cy="5256213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Akzidenz for Chalmers Regular" pitchFamily="2" charset="0"/>
              </a:rPr>
              <a:t>From: </a:t>
            </a:r>
            <a:r>
              <a:rPr lang="nl-NL" altLang="en-US" smtClean="0">
                <a:cs typeface="Akzidenz for Chalmers Regular" pitchFamily="2" charset="0"/>
              </a:rPr>
              <a:t>CMU/SEI-2005-TN-027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CCA991F-7230-4844-A9F5-6F5BB34A20E8}" type="slidenum">
              <a:rPr lang="en-GB" altLang="en-US"/>
              <a:pPr eaLnBrk="1" hangingPunct="1"/>
              <a:t>49</a:t>
            </a:fld>
            <a:endParaRPr lang="en-GB" altLang="en-US"/>
          </a:p>
        </p:txBody>
      </p:sp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239838"/>
            <a:ext cx="7753350" cy="43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179388" y="6211888"/>
            <a:ext cx="6088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nl-NL" altLang="en-US" sz="1200">
                <a:solidFill>
                  <a:srgbClr val="000000"/>
                </a:solidFill>
              </a:rPr>
              <a:t>From: Using the SEI Architecture Tradeoff Analysis Method to Evaluate WIN-T: A Case Study </a:t>
            </a:r>
            <a:br>
              <a:rPr lang="nl-NL" altLang="en-US" sz="1200">
                <a:solidFill>
                  <a:srgbClr val="000000"/>
                </a:solidFill>
              </a:rPr>
            </a:br>
            <a:r>
              <a:rPr lang="nl-NL" altLang="en-US" sz="1200">
                <a:solidFill>
                  <a:srgbClr val="000000"/>
                </a:solidFill>
              </a:rPr>
              <a:t>Technical Note CMU/SEI-2005-TN-027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570840"/>
            <a:ext cx="7772400" cy="762000"/>
          </a:xfrm>
        </p:spPr>
        <p:txBody>
          <a:bodyPr/>
          <a:lstStyle/>
          <a:p>
            <a:pPr eaLnBrk="1" hangingPunct="1"/>
            <a:r>
              <a:rPr lang="nl-NL" altLang="en-US" smtClean="0">
                <a:cs typeface="Akzidenz-Bd for Chalmers" pitchFamily="2"/>
              </a:rPr>
              <a:t>About Michel Chaudron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>
          <a:xfrm>
            <a:off x="340098" y="1409040"/>
            <a:ext cx="8678862" cy="48260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defRPr/>
            </a:pPr>
            <a:r>
              <a:rPr lang="nl-NL" sz="2400" dirty="0" smtClean="0">
                <a:ea typeface="ＭＳ Ｐゴシック" pitchFamily="96" charset="-128"/>
              </a:rPr>
              <a:t> </a:t>
            </a:r>
            <a:r>
              <a:rPr lang="nl-NL" sz="2400" dirty="0">
                <a:ea typeface="ＭＳ Ｐゴシック" pitchFamily="96" charset="-128"/>
              </a:rPr>
              <a:t>Research:</a:t>
            </a:r>
          </a:p>
          <a:p>
            <a:pPr marL="763588" lvl="1" eaLnBrk="1" hangingPunct="1">
              <a:lnSpc>
                <a:spcPct val="110000"/>
              </a:lnSpc>
              <a:defRPr/>
            </a:pPr>
            <a:r>
              <a:rPr lang="nl-NL" dirty="0" smtClean="0">
                <a:ea typeface="ＭＳ Ｐゴシック" pitchFamily="68" charset="-128"/>
              </a:rPr>
              <a:t>Professor of </a:t>
            </a:r>
            <a:r>
              <a:rPr lang="nl-NL" dirty="0">
                <a:ea typeface="ＭＳ Ｐゴシック" pitchFamily="68" charset="-128"/>
              </a:rPr>
              <a:t>the </a:t>
            </a:r>
            <a:r>
              <a:rPr lang="nl-NL" dirty="0" smtClean="0">
                <a:ea typeface="ＭＳ Ｐゴシック" pitchFamily="68" charset="-128"/>
              </a:rPr>
              <a:t>Software Engineering Group, Gothenburg</a:t>
            </a:r>
          </a:p>
          <a:p>
            <a:pPr marL="763588" lvl="1" eaLnBrk="1" hangingPunct="1">
              <a:lnSpc>
                <a:spcPct val="110000"/>
              </a:lnSpc>
              <a:defRPr/>
            </a:pPr>
            <a:r>
              <a:rPr lang="nl-NL" dirty="0" smtClean="0">
                <a:ea typeface="ＭＳ Ｐゴシック" pitchFamily="68" charset="-128"/>
              </a:rPr>
              <a:t>Research </a:t>
            </a:r>
            <a:r>
              <a:rPr lang="nl-NL" dirty="0" smtClean="0">
                <a:ea typeface="ＭＳ Ｐゴシック" pitchFamily="68" charset="-128"/>
              </a:rPr>
              <a:t>Interests:  </a:t>
            </a:r>
          </a:p>
          <a:p>
            <a:pPr marL="477838" lvl="1" indent="0" eaLnBrk="1" hangingPunct="1">
              <a:lnSpc>
                <a:spcPct val="110000"/>
              </a:lnSpc>
              <a:buNone/>
              <a:defRPr/>
            </a:pPr>
            <a:r>
              <a:rPr lang="nl-NL" dirty="0">
                <a:ea typeface="ＭＳ Ｐゴシック" pitchFamily="68" charset="-128"/>
              </a:rPr>
              <a:t>	</a:t>
            </a:r>
            <a:r>
              <a:rPr lang="nl-NL" dirty="0" smtClean="0">
                <a:ea typeface="ＭＳ Ｐゴシック" pitchFamily="68" charset="-128"/>
              </a:rPr>
              <a:t>Software Architecture-, Design &amp; Modeling, UML, </a:t>
            </a:r>
            <a:br>
              <a:rPr lang="nl-NL" dirty="0" smtClean="0">
                <a:ea typeface="ＭＳ Ｐゴシック" pitchFamily="68" charset="-128"/>
              </a:rPr>
            </a:br>
            <a:r>
              <a:rPr lang="nl-NL" dirty="0" smtClean="0">
                <a:ea typeface="ＭＳ Ｐゴシック" pitchFamily="68" charset="-128"/>
              </a:rPr>
              <a:t>      Empirical studies in SE</a:t>
            </a:r>
            <a:endParaRPr lang="nl-NL" dirty="0">
              <a:ea typeface="ＭＳ Ｐゴシック" pitchFamily="68" charset="-128"/>
            </a:endParaRPr>
          </a:p>
          <a:p>
            <a:pPr marL="1182688" lvl="2" eaLnBrk="1" hangingPunct="1">
              <a:lnSpc>
                <a:spcPct val="110000"/>
              </a:lnSpc>
              <a:defRPr/>
            </a:pPr>
            <a:r>
              <a:rPr lang="nl-NL" sz="1800" dirty="0">
                <a:ea typeface="ＭＳ Ｐゴシック" pitchFamily="68" charset="-128"/>
              </a:rPr>
              <a:t>How can we predict properties of the systems we design ?</a:t>
            </a:r>
          </a:p>
          <a:p>
            <a:pPr marL="1182688" lvl="2" eaLnBrk="1" hangingPunct="1">
              <a:lnSpc>
                <a:spcPct val="110000"/>
              </a:lnSpc>
              <a:defRPr/>
            </a:pPr>
            <a:r>
              <a:rPr lang="nl-NL" sz="1800" dirty="0" smtClean="0">
                <a:ea typeface="ＭＳ Ｐゴシック" pitchFamily="68" charset="-128"/>
              </a:rPr>
              <a:t>Can we quantify the effects of ‘doing architecture’</a:t>
            </a:r>
          </a:p>
          <a:p>
            <a:pPr marL="1639888" lvl="3" eaLnBrk="1" hangingPunct="1">
              <a:lnSpc>
                <a:spcPct val="110000"/>
              </a:lnSpc>
              <a:defRPr/>
            </a:pPr>
            <a:r>
              <a:rPr lang="nl-NL" sz="1800" dirty="0" smtClean="0">
                <a:ea typeface="ＭＳ Ｐゴシック" pitchFamily="68" charset="-128"/>
              </a:rPr>
              <a:t>In industrial </a:t>
            </a:r>
            <a:r>
              <a:rPr lang="nl-NL" sz="1800" dirty="0">
                <a:ea typeface="ＭＳ Ｐゴシック" pitchFamily="68" charset="-128"/>
              </a:rPr>
              <a:t>SE projects </a:t>
            </a:r>
            <a:r>
              <a:rPr lang="nl-NL" sz="1800" dirty="0" smtClean="0">
                <a:ea typeface="ＭＳ Ｐゴシック" pitchFamily="68" charset="-128"/>
              </a:rPr>
              <a:t>or via experiments</a:t>
            </a:r>
            <a:endParaRPr lang="nl-NL" sz="1800" dirty="0">
              <a:ea typeface="ＭＳ Ｐゴシック" pitchFamily="68" charset="-128"/>
            </a:endParaRPr>
          </a:p>
          <a:p>
            <a:pPr marL="1182688" lvl="2" eaLnBrk="1" hangingPunct="1">
              <a:lnSpc>
                <a:spcPct val="110000"/>
              </a:lnSpc>
              <a:buFontTx/>
              <a:buNone/>
              <a:defRPr/>
            </a:pPr>
            <a:endParaRPr lang="nl-NL" sz="1800" dirty="0">
              <a:ea typeface="ＭＳ Ｐゴシック" pitchFamily="68" charset="-128"/>
            </a:endParaRPr>
          </a:p>
          <a:p>
            <a:pPr marL="0" indent="0" eaLnBrk="1" hangingPunct="1">
              <a:lnSpc>
                <a:spcPct val="110000"/>
              </a:lnSpc>
              <a:defRPr/>
            </a:pPr>
            <a:r>
              <a:rPr lang="nl-NL" sz="2400" dirty="0">
                <a:ea typeface="ＭＳ Ｐゴシック" pitchFamily="96" charset="-128"/>
              </a:rPr>
              <a:t> </a:t>
            </a:r>
            <a:r>
              <a:rPr lang="nl-NL" sz="2400" dirty="0" smtClean="0">
                <a:ea typeface="ＭＳ Ｐゴシック" pitchFamily="96" charset="-128"/>
              </a:rPr>
              <a:t>Coordinates:</a:t>
            </a:r>
          </a:p>
          <a:p>
            <a:pPr marL="0" indent="0" eaLnBrk="1" hangingPunct="1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nl-NL" sz="2400" dirty="0">
                <a:ea typeface="ＭＳ Ｐゴシック" pitchFamily="96" charset="-128"/>
              </a:rPr>
              <a:t>	</a:t>
            </a:r>
            <a:r>
              <a:rPr lang="nl-NL" sz="2400" dirty="0" smtClean="0">
                <a:ea typeface="ＭＳ Ｐゴシック" pitchFamily="96" charset="-128"/>
              </a:rPr>
              <a:t> </a:t>
            </a:r>
            <a:r>
              <a:rPr lang="nl-NL" sz="2400" dirty="0" smtClean="0">
                <a:ea typeface="ＭＳ Ｐゴシック" pitchFamily="96" charset="-128"/>
                <a:hlinkClick r:id="rId3"/>
              </a:rPr>
              <a:t>chaudron@chalmers.se</a:t>
            </a:r>
            <a:endParaRPr lang="nl-NL" sz="2400" dirty="0" smtClean="0">
              <a:ea typeface="ＭＳ Ｐゴシック" pitchFamily="96" charset="-128"/>
            </a:endParaRPr>
          </a:p>
          <a:p>
            <a:pPr lvl="2" eaLnBrk="1" hangingPunct="1">
              <a:defRPr/>
            </a:pPr>
            <a:r>
              <a:rPr lang="en-US" dirty="0" smtClean="0">
                <a:ea typeface="ＭＳ Ｐゴシック" pitchFamily="68" charset="-128"/>
              </a:rPr>
              <a:t>Room </a:t>
            </a:r>
            <a:r>
              <a:rPr lang="en-US" dirty="0">
                <a:ea typeface="ＭＳ Ｐゴシック" pitchFamily="68" charset="-128"/>
              </a:rPr>
              <a:t>472, floor </a:t>
            </a:r>
            <a:r>
              <a:rPr lang="en-US" dirty="0" smtClean="0">
                <a:ea typeface="ＭＳ Ｐゴシック" pitchFamily="68" charset="-128"/>
              </a:rPr>
              <a:t>4, Jupiter </a:t>
            </a:r>
            <a:r>
              <a:rPr lang="en-US" dirty="0">
                <a:ea typeface="ＭＳ Ｐゴシック" pitchFamily="68" charset="-128"/>
              </a:rPr>
              <a:t>building, Campus </a:t>
            </a:r>
            <a:r>
              <a:rPr lang="en-US" dirty="0" err="1">
                <a:ea typeface="ＭＳ Ｐゴシック" pitchFamily="68" charset="-128"/>
              </a:rPr>
              <a:t>Lindholmen</a:t>
            </a:r>
            <a:endParaRPr lang="en-US" dirty="0">
              <a:ea typeface="ＭＳ Ｐゴシック" pitchFamily="68" charset="-128"/>
            </a:endParaRPr>
          </a:p>
          <a:p>
            <a:pPr lvl="2" eaLnBrk="1" hangingPunct="1">
              <a:defRPr/>
            </a:pPr>
            <a:r>
              <a:rPr lang="en-US" dirty="0">
                <a:ea typeface="ＭＳ Ｐゴシック" pitchFamily="68" charset="-128"/>
              </a:rPr>
              <a:t>Phone +46 31 772 11 </a:t>
            </a:r>
            <a:r>
              <a:rPr lang="en-US" dirty="0" smtClean="0">
                <a:ea typeface="ＭＳ Ｐゴシック" pitchFamily="68" charset="-128"/>
              </a:rPr>
              <a:t>65</a:t>
            </a:r>
            <a:endParaRPr lang="en-US" dirty="0">
              <a:ea typeface="ＭＳ Ｐゴシック" pitchFamily="68" charset="-128"/>
            </a:endParaRPr>
          </a:p>
          <a:p>
            <a:pPr marL="0" indent="0" eaLnBrk="1" hangingPunct="1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endParaRPr lang="nl-NL" dirty="0">
              <a:ea typeface="ＭＳ Ｐゴシック" pitchFamily="96" charset="-128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A625050-202A-4A35-A4B8-36B3836D262B}" type="slidenum">
              <a:rPr lang="en-GB" altLang="en-US"/>
              <a:pPr eaLnBrk="1" hangingPunct="1"/>
              <a:t>5</a:t>
            </a:fld>
            <a:endParaRPr lang="en-GB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936625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cs typeface="Akzidenz-Bd for Chalmers" pitchFamily="2"/>
              </a:rPr>
              <a:t>Refinement of previous slide</a:t>
            </a:r>
            <a:endParaRPr lang="nl-NL" altLang="en-US" sz="3200" smtClean="0">
              <a:cs typeface="Akzidenz-Bd for Chalmers" pitchFamily="2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12875"/>
            <a:ext cx="8424862" cy="5256213"/>
          </a:xfrm>
        </p:spPr>
        <p:txBody>
          <a:bodyPr/>
          <a:lstStyle/>
          <a:p>
            <a:pPr eaLnBrk="1" hangingPunct="1"/>
            <a:endParaRPr lang="nl-NL" altLang="en-US" smtClean="0">
              <a:cs typeface="Akzidenz for Chalmers Regular" pitchFamily="2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2757167-803A-421B-8068-FB093B608A27}" type="slidenum">
              <a:rPr lang="en-GB" altLang="en-US"/>
              <a:pPr eaLnBrk="1" hangingPunct="1"/>
              <a:t>50</a:t>
            </a:fld>
            <a:endParaRPr lang="en-GB" altLang="en-US"/>
          </a:p>
        </p:txBody>
      </p:sp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981075"/>
            <a:ext cx="8662987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179388" y="6284913"/>
            <a:ext cx="6088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nl-NL" altLang="en-US" sz="1200">
                <a:solidFill>
                  <a:srgbClr val="000000"/>
                </a:solidFill>
              </a:rPr>
              <a:t>From: Using the SEI Architecture Tradeoff Analysis Method to Evaluate WIN-T: A Case Study </a:t>
            </a:r>
            <a:br>
              <a:rPr lang="nl-NL" altLang="en-US" sz="1200">
                <a:solidFill>
                  <a:srgbClr val="000000"/>
                </a:solidFill>
              </a:rPr>
            </a:br>
            <a:r>
              <a:rPr lang="nl-NL" altLang="en-US" sz="1200">
                <a:solidFill>
                  <a:srgbClr val="000000"/>
                </a:solidFill>
              </a:rPr>
              <a:t>Technical Note CMU/SEI-2005-TN-027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936625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cs typeface="Akzidenz-Bd for Chalmers" pitchFamily="2"/>
              </a:rPr>
              <a:t>Complementary view of previous</a:t>
            </a:r>
            <a:endParaRPr lang="nl-NL" altLang="en-US" sz="3200" smtClean="0">
              <a:cs typeface="Akzidenz-Bd for Chalmers" pitchFamily="2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B3C666C-B7C3-48DF-A5E6-17EAC7D57FD2}" type="slidenum">
              <a:rPr lang="en-GB" altLang="en-US"/>
              <a:pPr eaLnBrk="1" hangingPunct="1"/>
              <a:t>51</a:t>
            </a:fld>
            <a:endParaRPr lang="en-GB" altLang="en-US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1096963"/>
            <a:ext cx="7483475" cy="528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79388" y="6356350"/>
            <a:ext cx="6088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nl-NL" altLang="en-US" sz="1200">
                <a:solidFill>
                  <a:srgbClr val="000000"/>
                </a:solidFill>
              </a:rPr>
              <a:t>From: Using the SEI Architecture Tradeoff Analysis Method to Evaluate WIN-T: A Case Study </a:t>
            </a:r>
            <a:br>
              <a:rPr lang="nl-NL" altLang="en-US" sz="1200">
                <a:solidFill>
                  <a:srgbClr val="000000"/>
                </a:solidFill>
              </a:rPr>
            </a:br>
            <a:r>
              <a:rPr lang="nl-NL" altLang="en-US" sz="1200">
                <a:solidFill>
                  <a:srgbClr val="000000"/>
                </a:solidFill>
              </a:rPr>
              <a:t>Technical Note CMU/SEI-2005-TN-027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4792"/>
            <a:ext cx="9144000" cy="762000"/>
          </a:xfrm>
        </p:spPr>
        <p:txBody>
          <a:bodyPr/>
          <a:lstStyle/>
          <a:p>
            <a:r>
              <a:rPr lang="en-US" dirty="0" smtClean="0"/>
              <a:t>Software Architecture of </a:t>
            </a:r>
            <a:br>
              <a:rPr lang="en-US" dirty="0" smtClean="0"/>
            </a:br>
            <a:r>
              <a:rPr lang="en-US" dirty="0" smtClean="0"/>
              <a:t>K9 e-mail app (on Android 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973" y="1988840"/>
            <a:ext cx="8424862" cy="37680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91" y="6165304"/>
            <a:ext cx="3859159" cy="51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2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1506" name="Picture 2" descr="http://softwareprocessengineering.com/_blogs/SPE/pcarchfreeformovervie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95023"/>
            <a:ext cx="8424862" cy="469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41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2530" name="Picture 2" descr="http://csis.pace.edu/~marchese/CS616/Lec11/se_l11_files/image002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356" y="1626394"/>
            <a:ext cx="5038725" cy="48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96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3554" name="Picture 2" descr="http://csis.pace.edu/~marchese/CS616/Lec11/se_l11_files/image001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5715000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265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1850" y="620713"/>
            <a:ext cx="7772400" cy="720725"/>
          </a:xfrm>
        </p:spPr>
        <p:txBody>
          <a:bodyPr/>
          <a:lstStyle/>
          <a:p>
            <a:r>
              <a:rPr lang="en-US" altLang="en-US" smtClean="0">
                <a:cs typeface="Akzidenz-Bd for Chalmers" pitchFamily="2"/>
              </a:rPr>
              <a:t>Levels of architecture</a:t>
            </a:r>
            <a:r>
              <a:rPr lang="en-US" altLang="en-US" baseline="30000" smtClean="0">
                <a:cs typeface="Akzidenz-Bd for Chalmers" pitchFamily="2"/>
              </a:rPr>
              <a:t>*</a:t>
            </a:r>
          </a:p>
        </p:txBody>
      </p:sp>
      <p:sp>
        <p:nvSpPr>
          <p:cNvPr id="6041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DF5A9856-0D8D-4852-A1D6-A56021DCED10}" type="slidenum">
              <a:rPr lang="en-GB" alt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56</a:t>
            </a:fld>
            <a:endParaRPr lang="en-GB" alt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20" name="Text Box 10"/>
          <p:cNvSpPr txBox="1">
            <a:spLocks noChangeArrowheads="1"/>
          </p:cNvSpPr>
          <p:nvPr/>
        </p:nvSpPr>
        <p:spPr bwMode="auto">
          <a:xfrm>
            <a:off x="7015163" y="6524625"/>
            <a:ext cx="20939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AU" altLang="en-US" sz="1400" smtClean="0">
                <a:solidFill>
                  <a:srgbClr val="000000"/>
                </a:solidFill>
                <a:latin typeface="Tahoma" panose="020B0604030504040204" pitchFamily="34" charset="0"/>
              </a:rPr>
              <a:t>* Mowbray and Malveau</a:t>
            </a:r>
          </a:p>
        </p:txBody>
      </p:sp>
      <p:grpSp>
        <p:nvGrpSpPr>
          <p:cNvPr id="279671" name="Group 119"/>
          <p:cNvGrpSpPr>
            <a:grpSpLocks/>
          </p:cNvGrpSpPr>
          <p:nvPr/>
        </p:nvGrpSpPr>
        <p:grpSpPr bwMode="auto">
          <a:xfrm>
            <a:off x="250825" y="4894263"/>
            <a:ext cx="7812088" cy="922337"/>
            <a:chOff x="158" y="3083"/>
            <a:chExt cx="4921" cy="581"/>
          </a:xfrm>
        </p:grpSpPr>
        <p:pic>
          <p:nvPicPr>
            <p:cNvPr id="60455" name="Picture 107" descr="dotnet framework architectur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6" y="3083"/>
              <a:ext cx="830" cy="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0456" name="Text Box 7"/>
            <p:cNvSpPr txBox="1">
              <a:spLocks noChangeArrowheads="1"/>
            </p:cNvSpPr>
            <p:nvPr/>
          </p:nvSpPr>
          <p:spPr bwMode="auto">
            <a:xfrm>
              <a:off x="158" y="3229"/>
              <a:ext cx="170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AU" altLang="en-US" sz="2400" smtClean="0">
                  <a:solidFill>
                    <a:srgbClr val="000000"/>
                  </a:solidFill>
                  <a:latin typeface="Tahoma" panose="020B0604030504040204" pitchFamily="34" charset="0"/>
                </a:rPr>
                <a:t>Macro-architecture</a:t>
              </a:r>
            </a:p>
          </p:txBody>
        </p:sp>
        <p:sp>
          <p:nvSpPr>
            <p:cNvPr id="60457" name="Text Box 85"/>
            <p:cNvSpPr txBox="1">
              <a:spLocks noChangeArrowheads="1"/>
            </p:cNvSpPr>
            <p:nvPr/>
          </p:nvSpPr>
          <p:spPr bwMode="auto">
            <a:xfrm>
              <a:off x="4105" y="3248"/>
              <a:ext cx="97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AU" altLang="en-US" i="1" smtClean="0">
                  <a:solidFill>
                    <a:srgbClr val="000000"/>
                  </a:solidFill>
                  <a:latin typeface="Tahoma" panose="020B0604030504040204" pitchFamily="34" charset="0"/>
                </a:rPr>
                <a:t>Frameworks</a:t>
              </a:r>
            </a:p>
          </p:txBody>
        </p:sp>
      </p:grpSp>
      <p:grpSp>
        <p:nvGrpSpPr>
          <p:cNvPr id="279670" name="Group 118"/>
          <p:cNvGrpSpPr>
            <a:grpSpLocks/>
          </p:cNvGrpSpPr>
          <p:nvPr/>
        </p:nvGrpSpPr>
        <p:grpSpPr bwMode="auto">
          <a:xfrm>
            <a:off x="250825" y="6021388"/>
            <a:ext cx="7851775" cy="720725"/>
            <a:chOff x="158" y="3793"/>
            <a:chExt cx="4946" cy="454"/>
          </a:xfrm>
        </p:grpSpPr>
        <p:sp>
          <p:nvSpPr>
            <p:cNvPr id="60435" name="Text Box 8"/>
            <p:cNvSpPr txBox="1">
              <a:spLocks noChangeArrowheads="1"/>
            </p:cNvSpPr>
            <p:nvPr/>
          </p:nvSpPr>
          <p:spPr bwMode="auto">
            <a:xfrm>
              <a:off x="158" y="3846"/>
              <a:ext cx="164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AU" altLang="en-US" sz="2400" smtClean="0">
                  <a:solidFill>
                    <a:srgbClr val="000000"/>
                  </a:solidFill>
                  <a:latin typeface="Tahoma" panose="020B0604030504040204" pitchFamily="34" charset="0"/>
                </a:rPr>
                <a:t>Micro-architecture</a:t>
              </a:r>
            </a:p>
          </p:txBody>
        </p:sp>
        <p:sp>
          <p:nvSpPr>
            <p:cNvPr id="60436" name="Text Box 87"/>
            <p:cNvSpPr txBox="1">
              <a:spLocks noChangeArrowheads="1"/>
            </p:cNvSpPr>
            <p:nvPr/>
          </p:nvSpPr>
          <p:spPr bwMode="auto">
            <a:xfrm>
              <a:off x="3878" y="3884"/>
              <a:ext cx="12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AU" altLang="en-US" i="1" smtClean="0">
                  <a:solidFill>
                    <a:srgbClr val="000000"/>
                  </a:solidFill>
                  <a:latin typeface="Tahoma" panose="020B0604030504040204" pitchFamily="34" charset="0"/>
                </a:rPr>
                <a:t>Design patterns</a:t>
              </a:r>
            </a:p>
          </p:txBody>
        </p:sp>
        <p:grpSp>
          <p:nvGrpSpPr>
            <p:cNvPr id="60437" name="Group 89"/>
            <p:cNvGrpSpPr>
              <a:grpSpLocks/>
            </p:cNvGrpSpPr>
            <p:nvPr/>
          </p:nvGrpSpPr>
          <p:grpSpPr bwMode="auto">
            <a:xfrm>
              <a:off x="2381" y="3793"/>
              <a:ext cx="1179" cy="454"/>
              <a:chOff x="657" y="1979"/>
              <a:chExt cx="4264" cy="1769"/>
            </a:xfrm>
          </p:grpSpPr>
          <p:sp>
            <p:nvSpPr>
              <p:cNvPr id="60438" name="Rectangle 90"/>
              <p:cNvSpPr>
                <a:spLocks noChangeArrowheads="1"/>
              </p:cNvSpPr>
              <p:nvPr/>
            </p:nvSpPr>
            <p:spPr bwMode="auto">
              <a:xfrm>
                <a:off x="3651" y="2160"/>
                <a:ext cx="1270" cy="27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SzTx/>
                  <a:buFontTx/>
                  <a:buNone/>
                </a:pPr>
                <a:r>
                  <a:rPr lang="en-AU" altLang="en-US" sz="700" i="1" smtClean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Observer</a:t>
                </a:r>
              </a:p>
            </p:txBody>
          </p:sp>
          <p:sp>
            <p:nvSpPr>
              <p:cNvPr id="60439" name="Rectangle 91"/>
              <p:cNvSpPr>
                <a:spLocks noChangeArrowheads="1"/>
              </p:cNvSpPr>
              <p:nvPr/>
            </p:nvSpPr>
            <p:spPr bwMode="auto">
              <a:xfrm>
                <a:off x="3651" y="2432"/>
                <a:ext cx="1270" cy="22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9pPr>
              </a:lstStyle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r>
                  <a:rPr lang="en-AU" altLang="en-US" sz="500" i="1" smtClean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update()</a:t>
                </a:r>
              </a:p>
            </p:txBody>
          </p:sp>
          <p:sp>
            <p:nvSpPr>
              <p:cNvPr id="60440" name="AutoShape 92"/>
              <p:cNvSpPr>
                <a:spLocks noChangeArrowheads="1"/>
              </p:cNvSpPr>
              <p:nvPr/>
            </p:nvSpPr>
            <p:spPr bwMode="auto">
              <a:xfrm>
                <a:off x="4195" y="2658"/>
                <a:ext cx="227" cy="182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9pPr>
              </a:lstStyle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endParaRPr lang="sv-SE" altLang="en-US" sz="24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60441" name="AutoShape 93"/>
              <p:cNvCxnSpPr>
                <a:cxnSpLocks noChangeShapeType="1"/>
                <a:stCxn id="60440" idx="3"/>
                <a:endCxn id="60444" idx="0"/>
              </p:cNvCxnSpPr>
              <p:nvPr/>
            </p:nvCxnSpPr>
            <p:spPr bwMode="auto">
              <a:xfrm rot="5400000">
                <a:off x="3958" y="2897"/>
                <a:ext cx="408" cy="294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0442" name="Rectangle 94"/>
              <p:cNvSpPr>
                <a:spLocks noChangeArrowheads="1"/>
              </p:cNvSpPr>
              <p:nvPr/>
            </p:nvSpPr>
            <p:spPr bwMode="auto">
              <a:xfrm>
                <a:off x="703" y="1979"/>
                <a:ext cx="1043" cy="27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SzTx/>
                  <a:buFontTx/>
                  <a:buNone/>
                </a:pPr>
                <a:r>
                  <a:rPr lang="en-AU" altLang="en-US" sz="700" i="1" smtClean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Subject</a:t>
                </a:r>
              </a:p>
            </p:txBody>
          </p:sp>
          <p:sp>
            <p:nvSpPr>
              <p:cNvPr id="60443" name="Rectangle 95"/>
              <p:cNvSpPr>
                <a:spLocks noChangeArrowheads="1"/>
              </p:cNvSpPr>
              <p:nvPr/>
            </p:nvSpPr>
            <p:spPr bwMode="auto">
              <a:xfrm>
                <a:off x="702" y="2251"/>
                <a:ext cx="1044" cy="49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9pPr>
              </a:lstStyle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r>
                  <a:rPr lang="en-AU" altLang="en-US" sz="500" smtClean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attach(Observer)</a:t>
                </a:r>
              </a:p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r>
                  <a:rPr lang="en-AU" altLang="en-US" sz="500" smtClean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detach(Observer)</a:t>
                </a:r>
              </a:p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r>
                  <a:rPr lang="en-AU" altLang="en-US" sz="500" smtClean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notify()</a:t>
                </a:r>
              </a:p>
            </p:txBody>
          </p:sp>
          <p:sp>
            <p:nvSpPr>
              <p:cNvPr id="60444" name="Rectangle 96"/>
              <p:cNvSpPr>
                <a:spLocks noChangeArrowheads="1"/>
              </p:cNvSpPr>
              <p:nvPr/>
            </p:nvSpPr>
            <p:spPr bwMode="auto">
              <a:xfrm>
                <a:off x="3198" y="3248"/>
                <a:ext cx="1634" cy="27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SzTx/>
                  <a:buFontTx/>
                  <a:buNone/>
                </a:pPr>
                <a:r>
                  <a:rPr lang="en-AU" altLang="en-US" sz="700" smtClean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ConcreteObserver</a:t>
                </a:r>
              </a:p>
            </p:txBody>
          </p:sp>
          <p:sp>
            <p:nvSpPr>
              <p:cNvPr id="60445" name="Rectangle 97"/>
              <p:cNvSpPr>
                <a:spLocks noChangeArrowheads="1"/>
              </p:cNvSpPr>
              <p:nvPr/>
            </p:nvSpPr>
            <p:spPr bwMode="auto">
              <a:xfrm>
                <a:off x="3198" y="3520"/>
                <a:ext cx="1634" cy="2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9pPr>
              </a:lstStyle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r>
                  <a:rPr lang="en-AU" altLang="en-US" sz="500" smtClean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update()</a:t>
                </a:r>
              </a:p>
            </p:txBody>
          </p:sp>
          <p:sp>
            <p:nvSpPr>
              <p:cNvPr id="60446" name="AutoShape 98"/>
              <p:cNvSpPr>
                <a:spLocks noChangeArrowheads="1"/>
              </p:cNvSpPr>
              <p:nvPr/>
            </p:nvSpPr>
            <p:spPr bwMode="auto">
              <a:xfrm>
                <a:off x="1111" y="2749"/>
                <a:ext cx="227" cy="182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9pPr>
              </a:lstStyle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endParaRPr lang="sv-SE" altLang="en-US" sz="24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447" name="Rectangle 99"/>
              <p:cNvSpPr>
                <a:spLocks noChangeArrowheads="1"/>
              </p:cNvSpPr>
              <p:nvPr/>
            </p:nvSpPr>
            <p:spPr bwMode="auto">
              <a:xfrm>
                <a:off x="657" y="3248"/>
                <a:ext cx="1634" cy="27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SzTx/>
                  <a:buFontTx/>
                  <a:buNone/>
                </a:pPr>
                <a:r>
                  <a:rPr lang="en-AU" altLang="en-US" sz="700" smtClean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ConcreteSubject</a:t>
                </a:r>
              </a:p>
            </p:txBody>
          </p:sp>
          <p:sp>
            <p:nvSpPr>
              <p:cNvPr id="60448" name="Rectangle 100"/>
              <p:cNvSpPr>
                <a:spLocks noChangeArrowheads="1"/>
              </p:cNvSpPr>
              <p:nvPr/>
            </p:nvSpPr>
            <p:spPr bwMode="auto">
              <a:xfrm>
                <a:off x="657" y="3520"/>
                <a:ext cx="1634" cy="2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9pPr>
              </a:lstStyle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r>
                  <a:rPr lang="en-AU" altLang="en-US" sz="500" smtClean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getState()</a:t>
                </a:r>
              </a:p>
            </p:txBody>
          </p:sp>
          <p:cxnSp>
            <p:nvCxnSpPr>
              <p:cNvPr id="60449" name="AutoShape 101"/>
              <p:cNvCxnSpPr>
                <a:cxnSpLocks noChangeShapeType="1"/>
                <a:stCxn id="60446" idx="3"/>
                <a:endCxn id="60447" idx="0"/>
              </p:cNvCxnSpPr>
              <p:nvPr/>
            </p:nvCxnSpPr>
            <p:spPr bwMode="auto">
              <a:xfrm rot="16200000" flipH="1">
                <a:off x="1191" y="2965"/>
                <a:ext cx="317" cy="249"/>
              </a:xfrm>
              <a:prstGeom prst="bentConnector3">
                <a:avLst>
                  <a:gd name="adj1" fmla="val 49843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0450" name="AutoShape 102"/>
              <p:cNvCxnSpPr>
                <a:cxnSpLocks noChangeShapeType="1"/>
                <a:stCxn id="60444" idx="1"/>
                <a:endCxn id="60447" idx="3"/>
              </p:cNvCxnSpPr>
              <p:nvPr/>
            </p:nvCxnSpPr>
            <p:spPr bwMode="auto">
              <a:xfrm flipH="1">
                <a:off x="2291" y="3384"/>
                <a:ext cx="907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0451" name="Rectangle 103"/>
              <p:cNvSpPr>
                <a:spLocks noChangeArrowheads="1"/>
              </p:cNvSpPr>
              <p:nvPr/>
            </p:nvSpPr>
            <p:spPr bwMode="auto">
              <a:xfrm>
                <a:off x="1837" y="2478"/>
                <a:ext cx="1452" cy="408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9pPr>
              </a:lstStyle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r>
                  <a:rPr lang="en-AU" altLang="en-US" sz="500" smtClean="0">
                    <a:solidFill>
                      <a:srgbClr val="000000"/>
                    </a:solidFill>
                  </a:rPr>
                  <a:t>forall o in observers</a:t>
                </a:r>
              </a:p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r>
                  <a:rPr lang="en-AU" altLang="en-US" sz="500" smtClean="0">
                    <a:solidFill>
                      <a:srgbClr val="000000"/>
                    </a:solidFill>
                  </a:rPr>
                  <a:t>  o.update()</a:t>
                </a:r>
              </a:p>
            </p:txBody>
          </p:sp>
          <p:sp>
            <p:nvSpPr>
              <p:cNvPr id="60452" name="Oval 104"/>
              <p:cNvSpPr>
                <a:spLocks noChangeArrowheads="1"/>
              </p:cNvSpPr>
              <p:nvPr/>
            </p:nvSpPr>
            <p:spPr bwMode="auto">
              <a:xfrm>
                <a:off x="1202" y="2614"/>
                <a:ext cx="91" cy="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9pPr>
              </a:lstStyle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endParaRPr lang="sv-SE" altLang="en-US" sz="24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60453" name="AutoShape 105"/>
              <p:cNvCxnSpPr>
                <a:cxnSpLocks noChangeShapeType="1"/>
                <a:stCxn id="60452" idx="6"/>
                <a:endCxn id="60451" idx="1"/>
              </p:cNvCxnSpPr>
              <p:nvPr/>
            </p:nvCxnSpPr>
            <p:spPr bwMode="auto">
              <a:xfrm>
                <a:off x="1293" y="2660"/>
                <a:ext cx="544" cy="22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0454" name="AutoShape 106"/>
              <p:cNvSpPr>
                <a:spLocks noChangeArrowheads="1"/>
              </p:cNvSpPr>
              <p:nvPr/>
            </p:nvSpPr>
            <p:spPr bwMode="auto">
              <a:xfrm flipH="1" flipV="1">
                <a:off x="3107" y="2478"/>
                <a:ext cx="182" cy="181"/>
              </a:xfrm>
              <a:prstGeom prst="rtTriangl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kzidenz for Chalmers Regular" pitchFamily="2" charset="0"/>
                  </a:defRPr>
                </a:lvl9pPr>
              </a:lstStyle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endParaRPr lang="sv-SE" altLang="en-US" sz="2400" smtClea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79673" name="Group 121"/>
          <p:cNvGrpSpPr>
            <a:grpSpLocks/>
          </p:cNvGrpSpPr>
          <p:nvPr/>
        </p:nvGrpSpPr>
        <p:grpSpPr bwMode="auto">
          <a:xfrm>
            <a:off x="250825" y="2420938"/>
            <a:ext cx="7656513" cy="1030287"/>
            <a:chOff x="158" y="1525"/>
            <a:chExt cx="4823" cy="649"/>
          </a:xfrm>
        </p:grpSpPr>
        <p:sp>
          <p:nvSpPr>
            <p:cNvPr id="60432" name="Text Box 5"/>
            <p:cNvSpPr txBox="1">
              <a:spLocks noChangeArrowheads="1"/>
            </p:cNvSpPr>
            <p:nvPr/>
          </p:nvSpPr>
          <p:spPr bwMode="auto">
            <a:xfrm>
              <a:off x="158" y="1705"/>
              <a:ext cx="17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AU" altLang="en-US" sz="2400" smtClean="0">
                  <a:solidFill>
                    <a:srgbClr val="000000"/>
                  </a:solidFill>
                  <a:latin typeface="Tahoma" panose="020B0604030504040204" pitchFamily="34" charset="0"/>
                </a:rPr>
                <a:t>System architecture</a:t>
              </a:r>
            </a:p>
          </p:txBody>
        </p:sp>
        <p:sp>
          <p:nvSpPr>
            <p:cNvPr id="60433" name="Text Box 86"/>
            <p:cNvSpPr txBox="1">
              <a:spLocks noChangeArrowheads="1"/>
            </p:cNvSpPr>
            <p:nvPr/>
          </p:nvSpPr>
          <p:spPr bwMode="auto">
            <a:xfrm>
              <a:off x="4105" y="1725"/>
              <a:ext cx="8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AU" altLang="en-US" i="1" smtClean="0">
                  <a:solidFill>
                    <a:srgbClr val="000000"/>
                  </a:solidFill>
                  <a:latin typeface="Tahoma" panose="020B0604030504040204" pitchFamily="34" charset="0"/>
                </a:rPr>
                <a:t>Subsystem</a:t>
              </a:r>
            </a:p>
          </p:txBody>
        </p:sp>
        <p:pic>
          <p:nvPicPr>
            <p:cNvPr id="60434" name="Picture 111" descr="system architectyr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" y="1525"/>
              <a:ext cx="865" cy="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9674" name="Group 122"/>
          <p:cNvGrpSpPr>
            <a:grpSpLocks/>
          </p:cNvGrpSpPr>
          <p:nvPr/>
        </p:nvGrpSpPr>
        <p:grpSpPr bwMode="auto">
          <a:xfrm>
            <a:off x="250825" y="1341438"/>
            <a:ext cx="6308725" cy="1139825"/>
            <a:chOff x="158" y="845"/>
            <a:chExt cx="3974" cy="718"/>
          </a:xfrm>
        </p:grpSpPr>
        <p:sp>
          <p:nvSpPr>
            <p:cNvPr id="60429" name="Text Box 4"/>
            <p:cNvSpPr txBox="1">
              <a:spLocks noChangeArrowheads="1"/>
            </p:cNvSpPr>
            <p:nvPr/>
          </p:nvSpPr>
          <p:spPr bwMode="auto">
            <a:xfrm>
              <a:off x="158" y="1060"/>
              <a:ext cx="20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AU" altLang="en-US" sz="2400" smtClean="0">
                  <a:solidFill>
                    <a:srgbClr val="000000"/>
                  </a:solidFill>
                  <a:latin typeface="Tahoma" panose="020B0604030504040204" pitchFamily="34" charset="0"/>
                </a:rPr>
                <a:t>Enterprise architecture</a:t>
              </a:r>
            </a:p>
          </p:txBody>
        </p:sp>
        <p:pic>
          <p:nvPicPr>
            <p:cNvPr id="60430" name="Picture 113" descr="enterprise_architecture-HW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845"/>
              <a:ext cx="1025" cy="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31" name="Picture 115" descr="enterprise_architecture-logical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851"/>
              <a:ext cx="632" cy="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9672" name="Group 120"/>
          <p:cNvGrpSpPr>
            <a:grpSpLocks/>
          </p:cNvGrpSpPr>
          <p:nvPr/>
        </p:nvGrpSpPr>
        <p:grpSpPr bwMode="auto">
          <a:xfrm>
            <a:off x="250825" y="3476625"/>
            <a:ext cx="7673975" cy="1223963"/>
            <a:chOff x="158" y="2190"/>
            <a:chExt cx="4834" cy="771"/>
          </a:xfrm>
        </p:grpSpPr>
        <p:sp>
          <p:nvSpPr>
            <p:cNvPr id="60426" name="Text Box 6"/>
            <p:cNvSpPr txBox="1">
              <a:spLocks noChangeArrowheads="1"/>
            </p:cNvSpPr>
            <p:nvPr/>
          </p:nvSpPr>
          <p:spPr bwMode="auto">
            <a:xfrm>
              <a:off x="158" y="2431"/>
              <a:ext cx="210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AU" altLang="en-US" sz="2400" smtClean="0">
                  <a:solidFill>
                    <a:srgbClr val="000000"/>
                  </a:solidFill>
                  <a:latin typeface="Tahoma" panose="020B0604030504040204" pitchFamily="34" charset="0"/>
                </a:rPr>
                <a:t>Application architecture</a:t>
              </a:r>
            </a:p>
          </p:txBody>
        </p:sp>
        <p:pic>
          <p:nvPicPr>
            <p:cNvPr id="60427" name="Picture 109" descr="application-architectur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1" y="2190"/>
              <a:ext cx="1078" cy="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0428" name="Text Box 117"/>
            <p:cNvSpPr txBox="1">
              <a:spLocks noChangeArrowheads="1"/>
            </p:cNvSpPr>
            <p:nvPr/>
          </p:nvSpPr>
          <p:spPr bwMode="auto">
            <a:xfrm>
              <a:off x="4105" y="2450"/>
              <a:ext cx="88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kzidenz for Chalmers Regular" pitchFamily="2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AU" altLang="en-US" i="1" smtClean="0">
                  <a:solidFill>
                    <a:srgbClr val="000000"/>
                  </a:solidFill>
                  <a:latin typeface="Tahoma" panose="020B0604030504040204" pitchFamily="34" charset="0"/>
                </a:rPr>
                <a:t>Application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546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5412"/>
            <a:ext cx="9144000" cy="762000"/>
          </a:xfrm>
        </p:spPr>
        <p:txBody>
          <a:bodyPr/>
          <a:lstStyle/>
          <a:p>
            <a:r>
              <a:rPr lang="en-US" dirty="0" smtClean="0"/>
              <a:t>Banking Architecture </a:t>
            </a:r>
            <a:br>
              <a:rPr lang="en-US" dirty="0" smtClean="0"/>
            </a:br>
            <a:r>
              <a:rPr lang="en-US" b="0" dirty="0" smtClean="0">
                <a:latin typeface="+mn-lt"/>
              </a:rPr>
              <a:t>(Physical 3D model)</a:t>
            </a:r>
            <a:endParaRPr lang="en-GB" b="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123564"/>
            <a:ext cx="8882424" cy="3600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23528" y="6444044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latin typeface="Open sans"/>
              </a:rPr>
              <a:t>Rabobank's 3D model (Image source: Hans </a:t>
            </a:r>
            <a:r>
              <a:rPr lang="en-GB" sz="1800" dirty="0" err="1">
                <a:latin typeface="Open sans"/>
              </a:rPr>
              <a:t>Tesselaar</a:t>
            </a:r>
            <a:r>
              <a:rPr lang="en-GB" sz="1800" dirty="0">
                <a:latin typeface="Open sans"/>
              </a:rPr>
              <a:t>, BIAN</a:t>
            </a:r>
            <a:r>
              <a:rPr lang="en-GB" sz="1800" dirty="0" smtClean="0">
                <a:latin typeface="Open sans"/>
              </a:rPr>
              <a:t>)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58224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5602" name="Picture 2" descr="Figure 1: Decentralized ECUs of a example vehicle electrical system architecture (Barthels et al., 2012), (Michel et al., 2012)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5" y="1783245"/>
            <a:ext cx="7883457" cy="451564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32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9938" name="Picture 2" descr="Image result for hospital enterprise archite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07436"/>
            <a:ext cx="7488832" cy="597183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28392" y="997277"/>
            <a:ext cx="1511952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= Network</a:t>
            </a:r>
          </a:p>
          <a:p>
            <a:r>
              <a:rPr lang="en-US" dirty="0"/>
              <a:t> </a:t>
            </a:r>
            <a:r>
              <a:rPr lang="en-US" dirty="0" smtClean="0"/>
              <a:t>  topology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300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992396"/>
              </p:ext>
            </p:extLst>
          </p:nvPr>
        </p:nvGraphicFramePr>
        <p:xfrm>
          <a:off x="755576" y="1772816"/>
          <a:ext cx="7272806" cy="1584960"/>
        </p:xfrm>
        <a:graphic>
          <a:graphicData uri="http://schemas.openxmlformats.org/drawingml/2006/table">
            <a:tbl>
              <a:tblPr/>
              <a:tblGrid>
                <a:gridCol w="1664194"/>
                <a:gridCol w="1440463"/>
                <a:gridCol w="4168149"/>
              </a:tblGrid>
              <a:tr h="190500"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  <a:latin typeface="Arial" panose="020B0604020202020204" pitchFamily="34" charset="0"/>
                        </a:rPr>
                        <a:t>Mohammad</a:t>
                      </a:r>
                      <a:endParaRPr lang="en-GB" sz="4400">
                        <a:effectLst/>
                        <a:latin typeface="Roboto"/>
                      </a:endParaRPr>
                    </a:p>
                  </a:txBody>
                  <a:tcPr marL="44450" marR="444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  <a:latin typeface="Arial" panose="020B0604020202020204" pitchFamily="34" charset="0"/>
                        </a:rPr>
                        <a:t>Zreik</a:t>
                      </a:r>
                      <a:endParaRPr lang="en-GB" sz="4400">
                        <a:effectLst/>
                        <a:latin typeface="Roboto"/>
                      </a:endParaRPr>
                    </a:p>
                  </a:txBody>
                  <a:tcPr marL="44450" marR="444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solidFill>
                            <a:srgbClr val="1155CC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guszremo@student.gu.se</a:t>
                      </a:r>
                      <a:endParaRPr lang="en-GB" sz="4400">
                        <a:effectLst/>
                        <a:latin typeface="Roboto"/>
                      </a:endParaRPr>
                    </a:p>
                  </a:txBody>
                  <a:tcPr marL="44450" marR="444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  <a:latin typeface="Arial" panose="020B0604020202020204" pitchFamily="34" charset="0"/>
                        </a:rPr>
                        <a:t>Majed</a:t>
                      </a:r>
                      <a:endParaRPr lang="en-GB" sz="4400">
                        <a:effectLst/>
                        <a:latin typeface="Roboto"/>
                      </a:endParaRPr>
                    </a:p>
                  </a:txBody>
                  <a:tcPr marL="44450" marR="444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  <a:latin typeface="Arial" panose="020B0604020202020204" pitchFamily="34" charset="0"/>
                        </a:rPr>
                        <a:t>Dalain</a:t>
                      </a:r>
                      <a:endParaRPr lang="en-GB" sz="4400">
                        <a:effectLst/>
                        <a:latin typeface="Roboto"/>
                      </a:endParaRPr>
                    </a:p>
                  </a:txBody>
                  <a:tcPr marL="44450" marR="444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solidFill>
                            <a:srgbClr val="1155CC"/>
                          </a:solidFill>
                          <a:effectLst/>
                          <a:latin typeface="Arial" panose="020B0604020202020204" pitchFamily="34" charset="0"/>
                          <a:hlinkClick r:id="rId3"/>
                        </a:rPr>
                        <a:t>gusdalaima@student.gu.se</a:t>
                      </a:r>
                      <a:endParaRPr lang="en-GB" sz="4400">
                        <a:effectLst/>
                        <a:latin typeface="Roboto"/>
                      </a:endParaRPr>
                    </a:p>
                  </a:txBody>
                  <a:tcPr marL="44450" marR="444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  <a:latin typeface="Arial" panose="020B0604020202020204" pitchFamily="34" charset="0"/>
                        </a:rPr>
                        <a:t>M Nazeeh</a:t>
                      </a:r>
                      <a:endParaRPr lang="en-GB" sz="4400">
                        <a:effectLst/>
                        <a:latin typeface="Roboto"/>
                      </a:endParaRPr>
                    </a:p>
                  </a:txBody>
                  <a:tcPr marL="44450" marR="444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  <a:latin typeface="Arial" panose="020B0604020202020204" pitchFamily="34" charset="0"/>
                        </a:rPr>
                        <a:t>Alhosary</a:t>
                      </a:r>
                      <a:endParaRPr lang="en-GB" sz="4400">
                        <a:effectLst/>
                        <a:latin typeface="Roboto"/>
                      </a:endParaRPr>
                    </a:p>
                  </a:txBody>
                  <a:tcPr marL="44450" marR="444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solidFill>
                            <a:srgbClr val="1155CC"/>
                          </a:solidFill>
                          <a:effectLst/>
                          <a:latin typeface="Arial" panose="020B0604020202020204" pitchFamily="34" charset="0"/>
                          <a:hlinkClick r:id="rId4"/>
                        </a:rPr>
                        <a:t>gusalhmn@student.gu.se</a:t>
                      </a:r>
                      <a:endParaRPr lang="en-GB" sz="4400">
                        <a:effectLst/>
                        <a:latin typeface="Roboto"/>
                      </a:endParaRPr>
                    </a:p>
                  </a:txBody>
                  <a:tcPr marL="44450" marR="444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  <a:latin typeface="Arial" panose="020B0604020202020204" pitchFamily="34" charset="0"/>
                        </a:rPr>
                        <a:t>Majd</a:t>
                      </a:r>
                      <a:endParaRPr lang="en-GB" sz="4400">
                        <a:effectLst/>
                        <a:latin typeface="Roboto"/>
                      </a:endParaRPr>
                    </a:p>
                  </a:txBody>
                  <a:tcPr marL="44450" marR="444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  <a:latin typeface="Arial" panose="020B0604020202020204" pitchFamily="34" charset="0"/>
                        </a:rPr>
                        <a:t>Al Haltoum</a:t>
                      </a:r>
                      <a:endParaRPr lang="en-GB" sz="4400">
                        <a:effectLst/>
                        <a:latin typeface="Roboto"/>
                      </a:endParaRPr>
                    </a:p>
                  </a:txBody>
                  <a:tcPr marL="44450" marR="444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1155CC"/>
                          </a:solidFill>
                          <a:effectLst/>
                          <a:latin typeface="Arial" panose="020B0604020202020204" pitchFamily="34" charset="0"/>
                          <a:hlinkClick r:id="rId5"/>
                        </a:rPr>
                        <a:t>gusmajdal@student.gu.se</a:t>
                      </a:r>
                      <a:endParaRPr lang="en-GB" sz="4400" dirty="0">
                        <a:effectLst/>
                        <a:latin typeface="Roboto"/>
                      </a:endParaRPr>
                    </a:p>
                  </a:txBody>
                  <a:tcPr marL="44450" marR="444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Assistants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42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12763"/>
            <a:ext cx="9109075" cy="1111250"/>
          </a:xfrm>
        </p:spPr>
        <p:txBody>
          <a:bodyPr/>
          <a:lstStyle/>
          <a:p>
            <a:r>
              <a:rPr lang="en-US" altLang="en-US" smtClean="0">
                <a:cs typeface="Akzidenz-Bd for Chalmers" pitchFamily="2"/>
              </a:rPr>
              <a:t>What is Software Architecture?</a:t>
            </a:r>
            <a:endParaRPr lang="en-GB" altLang="en-US" smtClean="0">
              <a:cs typeface="Akzidenz-Bd for Chalmers" pitchFamily="2"/>
            </a:endParaRPr>
          </a:p>
        </p:txBody>
      </p:sp>
      <p:sp>
        <p:nvSpPr>
          <p:cNvPr id="33795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500813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fld id="{7458496D-FA7E-4CE2-9963-C80270A94DB8}" type="slidenum">
              <a:rPr lang="en-GB" altLang="en-US" sz="18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SzTx/>
                <a:buFontTx/>
                <a:buNone/>
              </a:pPr>
              <a:t>60</a:t>
            </a:fld>
            <a:endParaRPr lang="en-GB" altLang="en-US" sz="1800">
              <a:latin typeface="Times New Roman" panose="02020603050405020304" pitchFamily="18" charset="0"/>
            </a:endParaRP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117475" y="1412875"/>
            <a:ext cx="8991600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en-US" b="1">
                <a:latin typeface="Lucida Sans Unicode" panose="020B0602030504020204" pitchFamily="34" charset="0"/>
              </a:rPr>
              <a:t>Classic Definitions</a:t>
            </a:r>
            <a:r>
              <a:rPr lang="en-US" altLang="en-US" b="1">
                <a:latin typeface="Lucida Sans Unicode" panose="020B0602030504020204" pitchFamily="34" charset="0"/>
              </a:rPr>
              <a:t> 1</a:t>
            </a:r>
          </a:p>
          <a:p>
            <a:pPr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endParaRPr lang="en-GB" altLang="en-US" b="1">
              <a:latin typeface="Lucida Sans Unicode" panose="020B0602030504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en-US">
                <a:latin typeface="Lucida Sans Unicode" panose="020B0602030504020204" pitchFamily="34" charset="0"/>
              </a:rPr>
              <a:t>An architecture is the </a:t>
            </a:r>
            <a:r>
              <a:rPr lang="en-GB" altLang="en-US">
                <a:solidFill>
                  <a:schemeClr val="accent2"/>
                </a:solidFill>
                <a:latin typeface="Lucida Sans Unicode" panose="020B0602030504020204" pitchFamily="34" charset="0"/>
              </a:rPr>
              <a:t>set of significant decisions</a:t>
            </a:r>
            <a:r>
              <a:rPr lang="en-GB" altLang="en-US">
                <a:latin typeface="Lucida Sans Unicode" panose="020B0602030504020204" pitchFamily="34" charset="0"/>
              </a:rPr>
              <a:t> about</a:t>
            </a:r>
            <a:endParaRPr lang="en-US" altLang="en-US">
              <a:latin typeface="Lucida Sans Unicode" panose="020B0602030504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SzTx/>
              <a:buFontTx/>
              <a:buChar char="•"/>
            </a:pPr>
            <a:r>
              <a:rPr lang="en-GB" altLang="en-US">
                <a:latin typeface="Lucida Sans Unicode" panose="020B0602030504020204" pitchFamily="34" charset="0"/>
              </a:rPr>
              <a:t> the organization of a software system,</a:t>
            </a:r>
            <a:endParaRPr lang="en-US" altLang="en-US">
              <a:latin typeface="Lucida Sans Unicode" panose="020B0602030504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SzTx/>
              <a:buFontTx/>
              <a:buChar char="•"/>
            </a:pPr>
            <a:r>
              <a:rPr lang="en-GB" altLang="en-US">
                <a:latin typeface="Lucida Sans Unicode" panose="020B0602030504020204" pitchFamily="34" charset="0"/>
              </a:rPr>
              <a:t> the selection of the </a:t>
            </a:r>
            <a:r>
              <a:rPr lang="en-GB" altLang="en-US">
                <a:solidFill>
                  <a:schemeClr val="accent2"/>
                </a:solidFill>
                <a:latin typeface="Lucida Sans Unicode" panose="020B0602030504020204" pitchFamily="34" charset="0"/>
              </a:rPr>
              <a:t>structural elements</a:t>
            </a:r>
            <a:r>
              <a:rPr lang="en-GB" altLang="en-US">
                <a:latin typeface="Lucida Sans Unicode" panose="020B0602030504020204" pitchFamily="34" charset="0"/>
              </a:rPr>
              <a:t> and their </a:t>
            </a:r>
            <a:r>
              <a:rPr lang="en-GB" altLang="en-US">
                <a:solidFill>
                  <a:schemeClr val="accent2"/>
                </a:solidFill>
                <a:latin typeface="Lucida Sans Unicode" panose="020B0602030504020204" pitchFamily="34" charset="0"/>
              </a:rPr>
              <a:t>interfaces</a:t>
            </a:r>
            <a:r>
              <a:rPr lang="en-GB" altLang="en-US">
                <a:latin typeface="Lucida Sans Unicode" panose="020B0602030504020204" pitchFamily="34" charset="0"/>
              </a:rPr>
              <a:t> by which </a:t>
            </a:r>
            <a:r>
              <a:rPr lang="en-US" altLang="en-US">
                <a:latin typeface="Lucida Sans Unicode" panose="020B0602030504020204" pitchFamily="34" charset="0"/>
              </a:rPr>
              <a:t>  </a:t>
            </a:r>
          </a:p>
          <a:p>
            <a:pPr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>
                <a:latin typeface="Lucida Sans Unicode" panose="020B0602030504020204" pitchFamily="34" charset="0"/>
              </a:rPr>
              <a:t>  </a:t>
            </a:r>
            <a:r>
              <a:rPr lang="en-GB" altLang="en-US">
                <a:latin typeface="Lucida Sans Unicode" panose="020B0602030504020204" pitchFamily="34" charset="0"/>
              </a:rPr>
              <a:t>the system is composed, together with their </a:t>
            </a:r>
            <a:r>
              <a:rPr lang="en-GB" altLang="en-US">
                <a:solidFill>
                  <a:schemeClr val="accent2"/>
                </a:solidFill>
                <a:latin typeface="Lucida Sans Unicode" panose="020B0602030504020204" pitchFamily="34" charset="0"/>
              </a:rPr>
              <a:t>behaviour</a:t>
            </a:r>
            <a:r>
              <a:rPr lang="en-GB" altLang="en-US">
                <a:latin typeface="Lucida Sans Unicode" panose="020B0602030504020204" pitchFamily="34" charset="0"/>
              </a:rPr>
              <a:t> as specified in</a:t>
            </a:r>
            <a:endParaRPr lang="en-US" altLang="en-US">
              <a:latin typeface="Lucida Sans Unicode" panose="020B0602030504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>
                <a:latin typeface="Lucida Sans Unicode" panose="020B0602030504020204" pitchFamily="34" charset="0"/>
              </a:rPr>
              <a:t> </a:t>
            </a:r>
            <a:r>
              <a:rPr lang="en-GB" altLang="en-US">
                <a:latin typeface="Lucida Sans Unicode" panose="020B0602030504020204" pitchFamily="34" charset="0"/>
              </a:rPr>
              <a:t> the collaborations among those elements, </a:t>
            </a:r>
            <a:endParaRPr lang="en-US" altLang="en-US">
              <a:latin typeface="Lucida Sans Unicode" panose="020B0602030504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SzTx/>
              <a:buFontTx/>
              <a:buChar char="•"/>
            </a:pPr>
            <a:r>
              <a:rPr lang="en-US" altLang="en-US">
                <a:latin typeface="Lucida Sans Unicode" panose="020B0602030504020204" pitchFamily="34" charset="0"/>
              </a:rPr>
              <a:t> </a:t>
            </a:r>
            <a:r>
              <a:rPr lang="en-GB" altLang="en-US">
                <a:latin typeface="Lucida Sans Unicode" panose="020B0602030504020204" pitchFamily="34" charset="0"/>
              </a:rPr>
              <a:t>the </a:t>
            </a:r>
            <a:r>
              <a:rPr lang="en-GB" altLang="en-US">
                <a:solidFill>
                  <a:schemeClr val="accent2"/>
                </a:solidFill>
                <a:latin typeface="Lucida Sans Unicode" panose="020B0602030504020204" pitchFamily="34" charset="0"/>
              </a:rPr>
              <a:t>composition</a:t>
            </a:r>
            <a:r>
              <a:rPr lang="en-GB" altLang="en-US">
                <a:latin typeface="Lucida Sans Unicode" panose="020B0602030504020204" pitchFamily="34" charset="0"/>
              </a:rPr>
              <a:t> of these structural and behavioural elements into </a:t>
            </a:r>
            <a:endParaRPr lang="en-US" altLang="en-US">
              <a:latin typeface="Lucida Sans Unicode" panose="020B0602030504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>
                <a:latin typeface="Lucida Sans Unicode" panose="020B0602030504020204" pitchFamily="34" charset="0"/>
              </a:rPr>
              <a:t>  </a:t>
            </a:r>
            <a:r>
              <a:rPr lang="en-GB" altLang="en-US">
                <a:latin typeface="Lucida Sans Unicode" panose="020B0602030504020204" pitchFamily="34" charset="0"/>
              </a:rPr>
              <a:t>progressively larger subsystems, </a:t>
            </a:r>
            <a:endParaRPr lang="en-US" altLang="en-US">
              <a:latin typeface="Lucida Sans Unicode" panose="020B0602030504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SzTx/>
              <a:buFontTx/>
              <a:buChar char="•"/>
            </a:pPr>
            <a:r>
              <a:rPr lang="en-GB" altLang="en-US">
                <a:latin typeface="Lucida Sans Unicode" panose="020B0602030504020204" pitchFamily="34" charset="0"/>
              </a:rPr>
              <a:t> the </a:t>
            </a:r>
            <a:r>
              <a:rPr lang="en-GB" altLang="en-US">
                <a:solidFill>
                  <a:schemeClr val="accent2"/>
                </a:solidFill>
                <a:latin typeface="Lucida Sans Unicode" panose="020B0602030504020204" pitchFamily="34" charset="0"/>
              </a:rPr>
              <a:t>architectural style</a:t>
            </a:r>
            <a:r>
              <a:rPr lang="en-GB" altLang="en-US">
                <a:latin typeface="Lucida Sans Unicode" panose="020B0602030504020204" pitchFamily="34" charset="0"/>
              </a:rPr>
              <a:t> that guides this organization</a:t>
            </a:r>
            <a:endParaRPr lang="en-US" altLang="en-US">
              <a:latin typeface="Lucida Sans Unicode" panose="020B0602030504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SzTx/>
              <a:buFontTx/>
              <a:buChar char="•"/>
            </a:pPr>
            <a:endParaRPr lang="en-US" altLang="en-US">
              <a:latin typeface="Lucida Sans Unicode" panose="020B0602030504020204" pitchFamily="34" charset="0"/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b="1">
                <a:latin typeface="Lucida Sans Unicode" panose="020B0602030504020204" pitchFamily="34" charset="0"/>
              </a:rPr>
              <a:t>		</a:t>
            </a:r>
            <a:r>
              <a:rPr lang="en-GB" altLang="en-US" sz="1600" b="1">
                <a:latin typeface="Lucida Sans Unicode" panose="020B0602030504020204" pitchFamily="34" charset="0"/>
              </a:rPr>
              <a:t>The UML Modeling Language User Guide, Addison-Wesley, 1999</a:t>
            </a:r>
            <a:endParaRPr lang="en-US" altLang="en-US" sz="1600" b="1">
              <a:latin typeface="Lucida Sans Unicode" panose="020B0602030504020204" pitchFamily="34" charset="0"/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latin typeface="Lucida Sans Unicode" panose="020B0602030504020204" pitchFamily="34" charset="0"/>
              </a:rPr>
              <a:t>		</a:t>
            </a:r>
            <a:r>
              <a:rPr lang="en-GB" altLang="en-US" sz="1600" b="1">
                <a:latin typeface="Lucida Sans Unicode" panose="020B0602030504020204" pitchFamily="34" charset="0"/>
              </a:rPr>
              <a:t>Booch, Rumbaugh, and Jacobson</a:t>
            </a:r>
          </a:p>
        </p:txBody>
      </p:sp>
    </p:spTree>
    <p:extLst>
      <p:ext uri="{BB962C8B-B14F-4D97-AF65-F5344CB8AC3E}">
        <p14:creationId xmlns:p14="http://schemas.microsoft.com/office/powerpoint/2010/main" val="2541538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17525"/>
            <a:ext cx="9036050" cy="1111250"/>
          </a:xfrm>
        </p:spPr>
        <p:txBody>
          <a:bodyPr/>
          <a:lstStyle/>
          <a:p>
            <a:r>
              <a:rPr lang="en-US" altLang="en-US" smtClean="0">
                <a:latin typeface="Calibri" panose="020F0502020204030204" pitchFamily="34" charset="0"/>
                <a:cs typeface="Akzidenz-Bd for Chalmers" pitchFamily="2"/>
              </a:rPr>
              <a:t>What is Software Architecture?</a:t>
            </a:r>
            <a:endParaRPr lang="en-GB" altLang="en-US" smtClean="0">
              <a:latin typeface="Calibri" panose="020F0502020204030204" pitchFamily="34" charset="0"/>
              <a:cs typeface="Akzidenz-Bd for Chalmers" pitchFamily="2"/>
            </a:endParaRPr>
          </a:p>
        </p:txBody>
      </p:sp>
      <p:sp>
        <p:nvSpPr>
          <p:cNvPr id="35843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164388" y="6513513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fld id="{FAF9E42E-4E03-4056-8663-588097DFF3BB}" type="slidenum">
              <a:rPr lang="en-GB" altLang="en-US" sz="16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SzTx/>
                <a:buFontTx/>
                <a:buNone/>
              </a:pPr>
              <a:t>61</a:t>
            </a:fld>
            <a:endParaRPr lang="en-GB" altLang="en-US" sz="1600">
              <a:latin typeface="Calibri" panose="020F0502020204030204" pitchFamily="34" charset="0"/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611188" y="1557338"/>
            <a:ext cx="8353425" cy="427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3200" b="1">
                <a:latin typeface="Calibri" panose="020F0502020204030204" pitchFamily="34" charset="0"/>
              </a:rPr>
              <a:t>Definition</a:t>
            </a:r>
            <a:r>
              <a:rPr lang="en-US" altLang="en-US" sz="3200" b="1">
                <a:latin typeface="Calibri" panose="020F0502020204030204" pitchFamily="34" charset="0"/>
              </a:rPr>
              <a:t> 2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320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3200">
                <a:latin typeface="Calibri" panose="020F0502020204030204" pitchFamily="34" charset="0"/>
              </a:rPr>
              <a:t>The fundamental organization of a system embodied by its components, their relationships to each other </a:t>
            </a:r>
            <a:r>
              <a:rPr lang="en-GB" altLang="en-US" sz="3200">
                <a:solidFill>
                  <a:schemeClr val="accent2"/>
                </a:solidFill>
                <a:latin typeface="Calibri" panose="020F0502020204030204" pitchFamily="34" charset="0"/>
              </a:rPr>
              <a:t>and to the environment</a:t>
            </a:r>
            <a:r>
              <a:rPr lang="en-GB" altLang="en-US" sz="3200">
                <a:latin typeface="Calibri" panose="020F0502020204030204" pitchFamily="34" charset="0"/>
              </a:rPr>
              <a:t> and the principles guiding its design and evolution</a:t>
            </a:r>
            <a:endParaRPr lang="en-US" altLang="en-US" sz="320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3200">
              <a:latin typeface="Calibri" panose="020F0502020204030204" pitchFamily="34" charset="0"/>
            </a:endParaRPr>
          </a:p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GB" altLang="en-US" sz="2400">
                <a:latin typeface="Calibri" panose="020F0502020204030204" pitchFamily="34" charset="0"/>
              </a:rPr>
              <a:t>IEEE Standard P1471</a:t>
            </a:r>
            <a:r>
              <a:rPr lang="en-US" altLang="en-US" sz="2400">
                <a:latin typeface="Calibri" panose="020F0502020204030204" pitchFamily="34" charset="0"/>
              </a:rPr>
              <a:t> Recommended Practice for</a:t>
            </a:r>
            <a:r>
              <a:rPr lang="en-GB" altLang="en-US" sz="2400">
                <a:latin typeface="Calibri" panose="020F0502020204030204" pitchFamily="34" charset="0"/>
              </a:rPr>
              <a:t> </a:t>
            </a:r>
            <a:endParaRPr lang="en-US" altLang="en-US" sz="2400">
              <a:latin typeface="Calibri" panose="020F0502020204030204" pitchFamily="34" charset="0"/>
            </a:endParaRPr>
          </a:p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GB" altLang="en-US" sz="2400">
                <a:latin typeface="Calibri" panose="020F0502020204030204" pitchFamily="34" charset="0"/>
              </a:rPr>
              <a:t>Architectural Description of Software-Intensive Systems</a:t>
            </a:r>
          </a:p>
        </p:txBody>
      </p:sp>
    </p:spTree>
    <p:extLst>
      <p:ext uri="{BB962C8B-B14F-4D97-AF65-F5344CB8AC3E}">
        <p14:creationId xmlns:p14="http://schemas.microsoft.com/office/powerpoint/2010/main" val="3226354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463" y="517525"/>
            <a:ext cx="8964612" cy="1111250"/>
          </a:xfrm>
        </p:spPr>
        <p:txBody>
          <a:bodyPr/>
          <a:lstStyle/>
          <a:p>
            <a:r>
              <a:rPr lang="en-US" altLang="en-US" smtClean="0">
                <a:cs typeface="Akzidenz-Bd for Chalmers" pitchFamily="2"/>
              </a:rPr>
              <a:t>What is Software Architecture?</a:t>
            </a:r>
            <a:endParaRPr lang="en-GB" altLang="en-US" smtClean="0">
              <a:cs typeface="Akzidenz-Bd for Chalmers" pitchFamily="2"/>
            </a:endParaRPr>
          </a:p>
        </p:txBody>
      </p:sp>
      <p:sp>
        <p:nvSpPr>
          <p:cNvPr id="37891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164388" y="65246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fld id="{95761AC2-6B34-4DE7-80F5-61353E762A2C}" type="slidenum">
              <a:rPr lang="en-GB" altLang="en-US" sz="16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SzTx/>
                <a:buFontTx/>
                <a:buNone/>
              </a:pPr>
              <a:t>62</a:t>
            </a:fld>
            <a:endParaRPr lang="en-GB" altLang="en-US" sz="1600">
              <a:latin typeface="Times New Roman" panose="02020603050405020304" pitchFamily="18" charset="0"/>
            </a:endParaRP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250825" y="1700213"/>
            <a:ext cx="878522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2800" b="1">
                <a:latin typeface="Calibri" panose="020F0502020204030204" pitchFamily="34" charset="0"/>
              </a:rPr>
              <a:t>Definition</a:t>
            </a:r>
            <a:r>
              <a:rPr lang="en-US" altLang="en-US" sz="2800" b="1">
                <a:latin typeface="Calibri" panose="020F0502020204030204" pitchFamily="34" charset="0"/>
              </a:rPr>
              <a:t> 3</a:t>
            </a:r>
          </a:p>
          <a:p>
            <a:pPr>
              <a:lnSpc>
                <a:spcPct val="70000"/>
              </a:lnSpc>
              <a:spcBef>
                <a:spcPct val="0"/>
              </a:spcBef>
              <a:buSzTx/>
              <a:buFontTx/>
              <a:buNone/>
            </a:pPr>
            <a:endParaRPr lang="en-GB" altLang="en-US" sz="2400" b="1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IT-Architecture is the collection of principles, guidelines and modelling standards that are used  to guide the </a:t>
            </a:r>
            <a:r>
              <a:rPr lang="en-US" altLang="en-US" sz="2800" b="1" i="1">
                <a:latin typeface="Calibri" panose="020F0502020204030204" pitchFamily="34" charset="0"/>
              </a:rPr>
              <a:t>development, maintenance and use of IT-resources </a:t>
            </a:r>
            <a:br>
              <a:rPr lang="en-US" altLang="en-US" sz="2800" b="1" i="1">
                <a:latin typeface="Calibri" panose="020F0502020204030204" pitchFamily="34" charset="0"/>
              </a:rPr>
            </a:br>
            <a:r>
              <a:rPr lang="en-US" altLang="en-US" sz="2800">
                <a:latin typeface="Calibri" panose="020F0502020204030204" pitchFamily="34" charset="0"/>
              </a:rPr>
              <a:t>within the entire organization.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3200">
              <a:latin typeface="Calibri" panose="020F0502020204030204" pitchFamily="34" charset="0"/>
            </a:endParaRPr>
          </a:p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en-US" sz="2400" i="1">
                <a:latin typeface="Calibri" panose="020F0502020204030204" pitchFamily="34" charset="0"/>
              </a:rPr>
              <a:t>M. Sikkema (banking industry)</a:t>
            </a:r>
          </a:p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en-US" sz="2400" i="1">
                <a:latin typeface="Calibri" panose="020F0502020204030204" pitchFamily="34" charset="0"/>
              </a:rPr>
              <a:t>Translation by M.R.V. Chaudron</a:t>
            </a:r>
          </a:p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en-US" sz="2400" i="1">
                <a:latin typeface="Calibri" panose="020F0502020204030204" pitchFamily="34" charset="0"/>
              </a:rPr>
              <a:t>Ontwikkelen Onder Architectuur, Informatie, juni 2000</a:t>
            </a:r>
            <a:endParaRPr lang="en-GB" altLang="en-US" sz="1600">
              <a:latin typeface="Calibri" panose="020F0502020204030204" pitchFamily="34" charset="0"/>
            </a:endParaRPr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468313" y="6200775"/>
            <a:ext cx="5640387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kzidenz for Chalmers Regular" pitchFamily="2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Oriented towards enterprise systems.</a:t>
            </a:r>
            <a:endParaRPr lang="en-GB" altLang="en-US" sz="28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4917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078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620713"/>
            <a:ext cx="8280400" cy="936625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cs typeface="Akzidenz-Bd for Chalmers" pitchFamily="2"/>
              </a:rPr>
              <a:t>Software Project Management</a:t>
            </a:r>
            <a:endParaRPr lang="en-GB" altLang="en-US" sz="3600" smtClean="0">
              <a:cs typeface="Akzidenz-Bd for Chalmers" pitchFamily="2"/>
            </a:endParaRPr>
          </a:p>
        </p:txBody>
      </p:sp>
      <p:sp>
        <p:nvSpPr>
          <p:cNvPr id="32771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71159FD-5631-49D0-A345-E9D01CAAD9B3}" type="slidenum">
              <a:rPr lang="en-GB" altLang="en-US"/>
              <a:pPr eaLnBrk="1" hangingPunct="1"/>
              <a:t>63</a:t>
            </a:fld>
            <a:endParaRPr lang="en-GB" altLang="en-US"/>
          </a:p>
        </p:txBody>
      </p:sp>
      <p:pic>
        <p:nvPicPr>
          <p:cNvPr id="32772" name="Picture 3074" descr="death 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1981200"/>
            <a:ext cx="180816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3075"/>
          <p:cNvSpPr txBox="1">
            <a:spLocks noChangeArrowheads="1"/>
          </p:cNvSpPr>
          <p:nvPr/>
        </p:nvSpPr>
        <p:spPr bwMode="auto">
          <a:xfrm>
            <a:off x="990600" y="1789113"/>
            <a:ext cx="6919913" cy="392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/>
              <a:t>The Deadline</a:t>
            </a:r>
            <a:r>
              <a:rPr lang="en-US" altLang="en-US"/>
              <a:t> </a:t>
            </a:r>
          </a:p>
          <a:p>
            <a:pPr eaLnBrk="1" hangingPunct="1"/>
            <a:r>
              <a:rPr lang="en-US" altLang="en-US"/>
              <a:t>by Tom DeMarco</a:t>
            </a:r>
          </a:p>
          <a:p>
            <a:pPr eaLnBrk="1" hangingPunct="1"/>
            <a:endParaRPr lang="en-US" altLang="en-US"/>
          </a:p>
          <a:p>
            <a:pPr eaLnBrk="1" hangingPunct="1">
              <a:buFontTx/>
              <a:buChar char="•"/>
            </a:pPr>
            <a:r>
              <a:rPr lang="en-US" altLang="en-US"/>
              <a:t> easy &amp; fun reading 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 lots of lessons from practical experience</a:t>
            </a:r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/>
            <a:r>
              <a:rPr lang="en-US" altLang="en-US"/>
              <a:t>Also very though provoking:</a:t>
            </a:r>
          </a:p>
          <a:p>
            <a:pPr eaLnBrk="1" hangingPunct="1">
              <a:lnSpc>
                <a:spcPct val="50000"/>
              </a:lnSpc>
            </a:pPr>
            <a:endParaRPr lang="en-US" altLang="en-US"/>
          </a:p>
          <a:p>
            <a:pPr eaLnBrk="1" hangingPunct="1"/>
            <a:r>
              <a:rPr lang="en-US" altLang="en-US"/>
              <a:t>	</a:t>
            </a:r>
            <a:r>
              <a:rPr lang="en-US" altLang="en-US" b="1"/>
              <a:t>Peopleware</a:t>
            </a:r>
          </a:p>
          <a:p>
            <a:pPr eaLnBrk="1" hangingPunct="1"/>
            <a:r>
              <a:rPr lang="en-US" altLang="en-US"/>
              <a:t>	by DeMarco &amp; Lister,</a:t>
            </a:r>
          </a:p>
          <a:p>
            <a:pPr lvl="1" eaLnBrk="1" hangingPunct="1"/>
            <a:r>
              <a:rPr lang="en-US" altLang="en-US"/>
              <a:t>	Dorset House Publ., 2</a:t>
            </a:r>
            <a:r>
              <a:rPr lang="en-US" altLang="en-US" baseline="30000"/>
              <a:t>nd</a:t>
            </a:r>
            <a:r>
              <a:rPr lang="en-US" altLang="en-US"/>
              <a:t> ed, 1999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89938" y="6526213"/>
            <a:ext cx="719137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29846F06-0FE9-4399-B770-911865AD5828}" type="slidenum">
              <a:rPr lang="nl-NL" altLang="en-US" sz="1800" smtClean="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64</a:t>
            </a:fld>
            <a:endParaRPr lang="nl-NL" altLang="en-US" sz="18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9144000" cy="762000"/>
          </a:xfrm>
        </p:spPr>
        <p:txBody>
          <a:bodyPr/>
          <a:lstStyle/>
          <a:p>
            <a:r>
              <a:rPr lang="en-US" altLang="en-US" sz="3600" smtClean="0">
                <a:cs typeface="Akzidenz-Bd for Chalmers" pitchFamily="2"/>
              </a:rPr>
              <a:t>Software Architecture &amp; Quality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424862" cy="5256213"/>
          </a:xfrm>
        </p:spPr>
        <p:txBody>
          <a:bodyPr/>
          <a:lstStyle/>
          <a:p>
            <a:r>
              <a:rPr lang="en-US" altLang="en-US" sz="2600" smtClean="0">
                <a:latin typeface="Calibri" panose="020F0502020204030204" pitchFamily="34" charset="0"/>
                <a:cs typeface="Akzidenz for Chalmers Regular" pitchFamily="2" charset="0"/>
              </a:rPr>
              <a:t>The notion of </a:t>
            </a:r>
            <a:r>
              <a:rPr lang="en-US" altLang="en-US" sz="2600" i="1" u="sng" smtClean="0">
                <a:latin typeface="Calibri" panose="020F0502020204030204" pitchFamily="34" charset="0"/>
                <a:cs typeface="Akzidenz for Chalmers Regular" pitchFamily="2" charset="0"/>
              </a:rPr>
              <a:t>quality</a:t>
            </a:r>
            <a:r>
              <a:rPr lang="en-US" altLang="en-US" sz="2600" smtClean="0">
                <a:latin typeface="Calibri" panose="020F0502020204030204" pitchFamily="34" charset="0"/>
                <a:cs typeface="Akzidenz for Chalmers Regular" pitchFamily="2" charset="0"/>
              </a:rPr>
              <a:t> is central in software architecting: </a:t>
            </a:r>
            <a:br>
              <a:rPr lang="en-US" altLang="en-US" sz="2600" smtClean="0">
                <a:latin typeface="Calibri" panose="020F0502020204030204" pitchFamily="34" charset="0"/>
                <a:cs typeface="Akzidenz for Chalmers Regular" pitchFamily="2" charset="0"/>
              </a:rPr>
            </a:br>
            <a:r>
              <a:rPr lang="en-US" altLang="en-US" sz="2600" smtClean="0">
                <a:latin typeface="Calibri" panose="020F0502020204030204" pitchFamily="34" charset="0"/>
                <a:cs typeface="Akzidenz for Chalmers Regular" pitchFamily="2" charset="0"/>
              </a:rPr>
              <a:t>a software architecture is devised to gain insight in the qualities of a system at the earliest possible stage.</a:t>
            </a:r>
          </a:p>
          <a:p>
            <a:endParaRPr lang="en-US" altLang="en-US" sz="2600" smtClean="0">
              <a:latin typeface="Calibri" panose="020F0502020204030204" pitchFamily="34" charset="0"/>
              <a:cs typeface="Akzidenz for Chalmers Regular" pitchFamily="2" charset="0"/>
            </a:endParaRPr>
          </a:p>
          <a:p>
            <a:r>
              <a:rPr lang="en-US" altLang="en-US" sz="2600" smtClean="0">
                <a:latin typeface="Calibri" panose="020F0502020204030204" pitchFamily="34" charset="0"/>
                <a:cs typeface="Akzidenz for Chalmers Regular" pitchFamily="2" charset="0"/>
              </a:rPr>
              <a:t>Some qualities are observable via </a:t>
            </a:r>
            <a:r>
              <a:rPr lang="en-US" altLang="en-US" sz="2600" i="1" u="sng" smtClean="0">
                <a:latin typeface="Calibri" panose="020F0502020204030204" pitchFamily="34" charset="0"/>
                <a:cs typeface="Akzidenz for Chalmers Regular" pitchFamily="2" charset="0"/>
              </a:rPr>
              <a:t>execution</a:t>
            </a:r>
            <a:r>
              <a:rPr lang="en-US" altLang="en-US" sz="2600" smtClean="0">
                <a:latin typeface="Calibri" panose="020F0502020204030204" pitchFamily="34" charset="0"/>
                <a:cs typeface="Akzidenz for Chalmers Regular" pitchFamily="2" charset="0"/>
              </a:rPr>
              <a:t>: performance, security, availability, functionality, usability</a:t>
            </a:r>
          </a:p>
          <a:p>
            <a:endParaRPr lang="en-US" altLang="en-US" sz="2600" smtClean="0">
              <a:latin typeface="Calibri" panose="020F0502020204030204" pitchFamily="34" charset="0"/>
              <a:cs typeface="Akzidenz for Chalmers Regular" pitchFamily="2" charset="0"/>
            </a:endParaRPr>
          </a:p>
          <a:p>
            <a:r>
              <a:rPr lang="en-US" altLang="en-US" sz="2600" smtClean="0">
                <a:latin typeface="Calibri" panose="020F0502020204030204" pitchFamily="34" charset="0"/>
                <a:cs typeface="Akzidenz for Chalmers Regular" pitchFamily="2" charset="0"/>
              </a:rPr>
              <a:t>And some are </a:t>
            </a:r>
            <a:r>
              <a:rPr lang="en-US" altLang="en-US" sz="2600" b="1" i="1" u="sng" smtClean="0">
                <a:latin typeface="Calibri" panose="020F0502020204030204" pitchFamily="34" charset="0"/>
                <a:cs typeface="Akzidenz for Chalmers Regular" pitchFamily="2" charset="0"/>
              </a:rPr>
              <a:t>not</a:t>
            </a:r>
            <a:r>
              <a:rPr lang="en-US" altLang="en-US" sz="2600" smtClean="0">
                <a:latin typeface="Calibri" panose="020F0502020204030204" pitchFamily="34" charset="0"/>
                <a:cs typeface="Akzidenz for Chalmers Regular" pitchFamily="2" charset="0"/>
              </a:rPr>
              <a:t> observable via execution, but in the development process: modifiability, portability, reusability, integrability, testability</a:t>
            </a:r>
          </a:p>
        </p:txBody>
      </p:sp>
    </p:spTree>
    <p:extLst>
      <p:ext uri="{BB962C8B-B14F-4D97-AF65-F5344CB8AC3E}">
        <p14:creationId xmlns:p14="http://schemas.microsoft.com/office/powerpoint/2010/main" val="378046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82613"/>
            <a:ext cx="9144000" cy="685800"/>
          </a:xfrm>
        </p:spPr>
        <p:txBody>
          <a:bodyPr/>
          <a:lstStyle/>
          <a:p>
            <a:r>
              <a:rPr lang="en-US" altLang="en-US" sz="3400" smtClean="0">
                <a:cs typeface="Akzidenz-Bd for Chalmers" pitchFamily="2"/>
              </a:rPr>
              <a:t>Architecting = Balancing Objectives</a:t>
            </a:r>
            <a:endParaRPr lang="en-GB" altLang="en-US" sz="3400" smtClean="0">
              <a:cs typeface="Akzidenz-Bd for Chalmers" pitchFamily="2"/>
            </a:endParaRPr>
          </a:p>
        </p:txBody>
      </p:sp>
      <p:sp>
        <p:nvSpPr>
          <p:cNvPr id="48131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fld id="{DCED3336-6373-4DF3-AD28-18A20911BDE9}" type="slidenum">
              <a:rPr lang="en-GB" alt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65</a:t>
            </a:fld>
            <a:endParaRPr lang="en-GB" alt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2" name="Rectangle 2"/>
          <p:cNvSpPr>
            <a:spLocks noChangeArrowheads="1"/>
          </p:cNvSpPr>
          <p:nvPr/>
        </p:nvSpPr>
        <p:spPr bwMode="auto">
          <a:xfrm>
            <a:off x="-34925" y="1851025"/>
            <a:ext cx="350361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73125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1pPr>
            <a:lvl2pPr marL="742950" indent="-285750" defTabSz="873125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2pPr>
            <a:lvl3pPr marL="1143000" indent="-228600" defTabSz="873125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3pPr>
            <a:lvl4pPr marL="1600200" indent="-228600" defTabSz="873125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4pPr>
            <a:lvl5pPr marL="2057400" indent="-228600" defTabSz="873125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9pPr>
          </a:lstStyle>
          <a:p>
            <a:pPr algn="ctr" eaLnBrk="0" hangingPunct="0">
              <a:lnSpc>
                <a:spcPts val="2288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 b="1" smtClean="0">
                <a:solidFill>
                  <a:srgbClr val="000000"/>
                </a:solidFill>
                <a:latin typeface="Times" panose="02020603050405020304" pitchFamily="18" charset="0"/>
              </a:rPr>
              <a:t>Structure</a:t>
            </a:r>
          </a:p>
          <a:p>
            <a:pPr algn="ctr" eaLnBrk="0" hangingPunct="0">
              <a:lnSpc>
                <a:spcPts val="2288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Functionality</a:t>
            </a:r>
          </a:p>
          <a:p>
            <a:pPr algn="ctr" eaLnBrk="0" hangingPunct="0">
              <a:lnSpc>
                <a:spcPts val="2288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Component interfaces</a:t>
            </a:r>
          </a:p>
          <a:p>
            <a:pPr algn="ctr" eaLnBrk="0" hangingPunct="0">
              <a:lnSpc>
                <a:spcPts val="2288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Component configurations</a:t>
            </a:r>
          </a:p>
        </p:txBody>
      </p:sp>
      <p:sp>
        <p:nvSpPr>
          <p:cNvPr id="48133" name="Rectangle 3"/>
          <p:cNvSpPr>
            <a:spLocks noChangeArrowheads="1"/>
          </p:cNvSpPr>
          <p:nvPr/>
        </p:nvSpPr>
        <p:spPr bwMode="auto">
          <a:xfrm>
            <a:off x="5907088" y="1831975"/>
            <a:ext cx="3160712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73125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1pPr>
            <a:lvl2pPr marL="742950" indent="-285750" defTabSz="873125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2pPr>
            <a:lvl3pPr marL="1143000" indent="-228600" defTabSz="873125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3pPr>
            <a:lvl4pPr marL="1600200" indent="-228600" defTabSz="873125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4pPr>
            <a:lvl5pPr marL="2057400" indent="-228600" defTabSz="873125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9pPr>
          </a:lstStyle>
          <a:p>
            <a:pPr algn="ctr" eaLnBrk="0" hangingPunct="0">
              <a:lnSpc>
                <a:spcPts val="2288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 b="1" smtClean="0">
                <a:solidFill>
                  <a:srgbClr val="000000"/>
                </a:solidFill>
                <a:latin typeface="Times" panose="02020603050405020304" pitchFamily="18" charset="0"/>
              </a:rPr>
              <a:t>Local/Global Behavior</a:t>
            </a:r>
          </a:p>
          <a:p>
            <a:pPr algn="ctr" eaLnBrk="0" hangingPunct="0">
              <a:lnSpc>
                <a:spcPts val="2288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 smtClean="0">
                <a:solidFill>
                  <a:srgbClr val="000000"/>
                </a:solidFill>
                <a:latin typeface="Times" panose="02020603050405020304" pitchFamily="18" charset="0"/>
              </a:rPr>
              <a:t>Control modes</a:t>
            </a:r>
          </a:p>
          <a:p>
            <a:pPr algn="ctr" eaLnBrk="0" hangingPunct="0">
              <a:lnSpc>
                <a:spcPts val="2288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 smtClean="0">
                <a:solidFill>
                  <a:srgbClr val="000000"/>
                </a:solidFill>
                <a:latin typeface="Times" panose="02020603050405020304" pitchFamily="18" charset="0"/>
              </a:rPr>
              <a:t>Activities/Transactions</a:t>
            </a:r>
          </a:p>
          <a:p>
            <a:pPr algn="ctr" eaLnBrk="0" hangingPunct="0">
              <a:lnSpc>
                <a:spcPts val="2288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 smtClean="0">
                <a:solidFill>
                  <a:srgbClr val="000000"/>
                </a:solidFill>
                <a:latin typeface="Times" panose="02020603050405020304" pitchFamily="18" charset="0"/>
              </a:rPr>
              <a:t>C&amp;S protocols</a:t>
            </a:r>
          </a:p>
        </p:txBody>
      </p:sp>
      <p:sp>
        <p:nvSpPr>
          <p:cNvPr id="48134" name="Rectangle 4"/>
          <p:cNvSpPr>
            <a:spLocks noChangeArrowheads="1"/>
          </p:cNvSpPr>
          <p:nvPr/>
        </p:nvSpPr>
        <p:spPr bwMode="auto">
          <a:xfrm>
            <a:off x="6418263" y="3589338"/>
            <a:ext cx="2166937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73125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1pPr>
            <a:lvl2pPr marL="742950" indent="-285750" defTabSz="873125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2pPr>
            <a:lvl3pPr marL="1143000" indent="-228600" defTabSz="873125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3pPr>
            <a:lvl4pPr marL="1600200" indent="-228600" defTabSz="873125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4pPr>
            <a:lvl5pPr marL="2057400" indent="-228600" defTabSz="873125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9pPr>
          </a:lstStyle>
          <a:p>
            <a:pPr algn="ctr" eaLnBrk="0" hangingPunct="0">
              <a:lnSpc>
                <a:spcPts val="2288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 b="1" smtClean="0">
                <a:solidFill>
                  <a:srgbClr val="000000"/>
                </a:solidFill>
                <a:latin typeface="Times" panose="02020603050405020304" pitchFamily="18" charset="0"/>
              </a:rPr>
              <a:t>General</a:t>
            </a:r>
          </a:p>
          <a:p>
            <a:pPr algn="ctr" eaLnBrk="0" hangingPunct="0">
              <a:lnSpc>
                <a:spcPts val="2288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 smtClean="0">
                <a:solidFill>
                  <a:srgbClr val="000000"/>
                </a:solidFill>
                <a:latin typeface="Times" panose="02020603050405020304" pitchFamily="18" charset="0"/>
              </a:rPr>
              <a:t>Scalability</a:t>
            </a:r>
            <a:endParaRPr lang="en-US" alt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0" hangingPunct="0">
              <a:lnSpc>
                <a:spcPts val="2288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Flexibility</a:t>
            </a:r>
          </a:p>
          <a:p>
            <a:pPr algn="ctr" eaLnBrk="0" hangingPunct="0">
              <a:lnSpc>
                <a:spcPts val="2288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Maintainability</a:t>
            </a:r>
          </a:p>
          <a:p>
            <a:pPr algn="ctr" eaLnBrk="0" hangingPunct="0">
              <a:lnSpc>
                <a:spcPts val="2288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Reusability</a:t>
            </a:r>
          </a:p>
          <a:p>
            <a:pPr algn="ctr" eaLnBrk="0" hangingPunct="0">
              <a:lnSpc>
                <a:spcPts val="2288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Openness</a:t>
            </a:r>
          </a:p>
          <a:p>
            <a:pPr algn="ctr" eaLnBrk="0" hangingPunct="0">
              <a:lnSpc>
                <a:spcPts val="2288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User-Friendliness</a:t>
            </a:r>
          </a:p>
          <a:p>
            <a:pPr algn="ctr" eaLnBrk="0" hangingPunct="0">
              <a:lnSpc>
                <a:spcPts val="2288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Costprize</a:t>
            </a:r>
          </a:p>
          <a:p>
            <a:pPr algn="ctr" eaLnBrk="0" hangingPunct="0">
              <a:lnSpc>
                <a:spcPts val="2288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•••</a:t>
            </a:r>
          </a:p>
        </p:txBody>
      </p:sp>
      <p:sp>
        <p:nvSpPr>
          <p:cNvPr id="48135" name="Rectangle 5"/>
          <p:cNvSpPr>
            <a:spLocks noChangeArrowheads="1"/>
          </p:cNvSpPr>
          <p:nvPr/>
        </p:nvSpPr>
        <p:spPr bwMode="auto">
          <a:xfrm>
            <a:off x="3519488" y="5072063"/>
            <a:ext cx="2081212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73125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1pPr>
            <a:lvl2pPr marL="742950" indent="-285750" defTabSz="873125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2pPr>
            <a:lvl3pPr marL="1143000" indent="-228600" defTabSz="873125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3pPr>
            <a:lvl4pPr marL="1600200" indent="-228600" defTabSz="873125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4pPr>
            <a:lvl5pPr marL="2057400" indent="-228600" defTabSz="873125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9pPr>
          </a:lstStyle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en-US" sz="2400" b="1" smtClean="0">
                <a:solidFill>
                  <a:srgbClr val="000000"/>
                </a:solidFill>
                <a:latin typeface="Times" panose="02020603050405020304" pitchFamily="18" charset="0"/>
              </a:rPr>
              <a:t>Composability</a:t>
            </a:r>
          </a:p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en-US" sz="2400" b="1" smtClean="0">
                <a:solidFill>
                  <a:srgbClr val="000000"/>
                </a:solidFill>
                <a:latin typeface="Times" panose="02020603050405020304" pitchFamily="18" charset="0"/>
              </a:rPr>
              <a:t>Interoperability</a:t>
            </a:r>
          </a:p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Reusability</a:t>
            </a:r>
            <a:endParaRPr lang="en-US" alt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6" name="Rectangle 6"/>
          <p:cNvSpPr>
            <a:spLocks noChangeArrowheads="1"/>
          </p:cNvSpPr>
          <p:nvPr/>
        </p:nvSpPr>
        <p:spPr bwMode="auto">
          <a:xfrm>
            <a:off x="584200" y="3582988"/>
            <a:ext cx="18288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73125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1pPr>
            <a:lvl2pPr marL="742950" indent="-285750" defTabSz="873125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2pPr>
            <a:lvl3pPr marL="1143000" indent="-228600" defTabSz="873125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3pPr>
            <a:lvl4pPr marL="1600200" indent="-228600" defTabSz="873125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4pPr>
            <a:lvl5pPr marL="2057400" indent="-228600" defTabSz="873125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9pPr>
          </a:lstStyle>
          <a:p>
            <a:pPr eaLnBrk="0" hangingPunct="0">
              <a:lnSpc>
                <a:spcPts val="2288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 b="1" smtClean="0">
                <a:solidFill>
                  <a:srgbClr val="000000"/>
                </a:solidFill>
                <a:latin typeface="Times" panose="02020603050405020304" pitchFamily="18" charset="0"/>
              </a:rPr>
              <a:t>Dependability</a:t>
            </a:r>
          </a:p>
          <a:p>
            <a:pPr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en-US" sz="2400" smtClean="0">
                <a:solidFill>
                  <a:srgbClr val="000000"/>
                </a:solidFill>
                <a:latin typeface="Times" panose="02020603050405020304" pitchFamily="18" charset="0"/>
              </a:rPr>
              <a:t>Performance</a:t>
            </a:r>
          </a:p>
          <a:p>
            <a:pPr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en-US" sz="2400" smtClean="0">
                <a:solidFill>
                  <a:srgbClr val="000000"/>
                </a:solidFill>
                <a:latin typeface="Times" panose="02020603050405020304" pitchFamily="18" charset="0"/>
              </a:rPr>
              <a:t>Timeliness</a:t>
            </a:r>
          </a:p>
          <a:p>
            <a:pPr eaLnBrk="0" hangingPunct="0">
              <a:lnSpc>
                <a:spcPts val="2288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 smtClean="0">
                <a:solidFill>
                  <a:srgbClr val="000000"/>
                </a:solidFill>
                <a:latin typeface="Times" panose="02020603050405020304" pitchFamily="18" charset="0"/>
              </a:rPr>
              <a:t>Reliability</a:t>
            </a:r>
          </a:p>
          <a:p>
            <a:pPr eaLnBrk="0" hangingPunct="0">
              <a:lnSpc>
                <a:spcPts val="2288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 smtClean="0">
                <a:solidFill>
                  <a:srgbClr val="000000"/>
                </a:solidFill>
                <a:latin typeface="Times" panose="02020603050405020304" pitchFamily="18" charset="0"/>
              </a:rPr>
              <a:t>Availability</a:t>
            </a:r>
          </a:p>
          <a:p>
            <a:pPr eaLnBrk="0" hangingPunct="0">
              <a:lnSpc>
                <a:spcPts val="2288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 smtClean="0">
                <a:solidFill>
                  <a:srgbClr val="000000"/>
                </a:solidFill>
                <a:latin typeface="Times" panose="02020603050405020304" pitchFamily="18" charset="0"/>
              </a:rPr>
              <a:t>Safety</a:t>
            </a:r>
          </a:p>
          <a:p>
            <a:pPr eaLnBrk="0" hangingPunct="0">
              <a:lnSpc>
                <a:spcPts val="2288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 smtClean="0">
                <a:solidFill>
                  <a:srgbClr val="000000"/>
                </a:solidFill>
                <a:latin typeface="Times" panose="02020603050405020304" pitchFamily="18" charset="0"/>
              </a:rPr>
              <a:t>Security</a:t>
            </a:r>
          </a:p>
          <a:p>
            <a:pPr eaLnBrk="0" hangingPunct="0">
              <a:lnSpc>
                <a:spcPts val="2288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 smtClean="0">
                <a:solidFill>
                  <a:srgbClr val="000000"/>
                </a:solidFill>
                <a:latin typeface="Times" panose="02020603050405020304" pitchFamily="18" charset="0"/>
              </a:rPr>
              <a:t>Robustness</a:t>
            </a:r>
          </a:p>
          <a:p>
            <a:pPr eaLnBrk="0" hangingPunct="0">
              <a:spcBef>
                <a:spcPct val="0"/>
              </a:spcBef>
              <a:buSzTx/>
              <a:buFontTx/>
              <a:buNone/>
            </a:pPr>
            <a:endParaRPr lang="en-US" alt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8137" name="Group 7"/>
          <p:cNvGrpSpPr>
            <a:grpSpLocks/>
          </p:cNvGrpSpPr>
          <p:nvPr/>
        </p:nvGrpSpPr>
        <p:grpSpPr bwMode="auto">
          <a:xfrm>
            <a:off x="2900363" y="2097088"/>
            <a:ext cx="3270250" cy="2916237"/>
            <a:chOff x="1849" y="864"/>
            <a:chExt cx="2060" cy="1872"/>
          </a:xfrm>
        </p:grpSpPr>
        <p:sp>
          <p:nvSpPr>
            <p:cNvPr id="48140" name="Line 8"/>
            <p:cNvSpPr>
              <a:spLocks noChangeShapeType="1"/>
            </p:cNvSpPr>
            <p:nvPr/>
          </p:nvSpPr>
          <p:spPr bwMode="auto">
            <a:xfrm flipH="1">
              <a:off x="2880" y="864"/>
              <a:ext cx="0" cy="18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48141" name="Line 9"/>
            <p:cNvSpPr>
              <a:spLocks noChangeShapeType="1"/>
            </p:cNvSpPr>
            <p:nvPr/>
          </p:nvSpPr>
          <p:spPr bwMode="auto">
            <a:xfrm rot="16200000" flipH="1">
              <a:off x="2880" y="780"/>
              <a:ext cx="8" cy="196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48142" name="Line 10"/>
            <p:cNvSpPr>
              <a:spLocks noChangeShapeType="1"/>
            </p:cNvSpPr>
            <p:nvPr/>
          </p:nvSpPr>
          <p:spPr bwMode="auto">
            <a:xfrm rot="-2865662" flipH="1" flipV="1">
              <a:off x="2874" y="720"/>
              <a:ext cx="2" cy="20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48143" name="Line 11"/>
            <p:cNvSpPr>
              <a:spLocks noChangeShapeType="1"/>
            </p:cNvSpPr>
            <p:nvPr/>
          </p:nvSpPr>
          <p:spPr bwMode="auto">
            <a:xfrm rot="2865662" flipV="1">
              <a:off x="2882" y="736"/>
              <a:ext cx="2" cy="20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GB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8138" name="Rectangle 12"/>
          <p:cNvSpPr>
            <a:spLocks noChangeArrowheads="1"/>
          </p:cNvSpPr>
          <p:nvPr/>
        </p:nvSpPr>
        <p:spPr bwMode="auto">
          <a:xfrm>
            <a:off x="2627313" y="1484313"/>
            <a:ext cx="3276600" cy="5222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9pPr>
          </a:lstStyle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Functional dimensions</a:t>
            </a:r>
          </a:p>
        </p:txBody>
      </p:sp>
      <p:sp>
        <p:nvSpPr>
          <p:cNvPr id="48139" name="Rectangle 13"/>
          <p:cNvSpPr>
            <a:spLocks noChangeArrowheads="1"/>
          </p:cNvSpPr>
          <p:nvPr/>
        </p:nvSpPr>
        <p:spPr bwMode="auto">
          <a:xfrm>
            <a:off x="2593975" y="6261100"/>
            <a:ext cx="3905250" cy="485775"/>
          </a:xfrm>
          <a:prstGeom prst="rect">
            <a:avLst/>
          </a:prstGeom>
          <a:solidFill>
            <a:srgbClr val="FF7C8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kzidenz for Chalmers Regular" pitchFamily="2" charset="0"/>
              </a:defRPr>
            </a:lvl9pPr>
          </a:lstStyle>
          <a:p>
            <a:pPr algn="ct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en-US" sz="2400" b="1" smtClean="0">
                <a:solidFill>
                  <a:srgbClr val="000000"/>
                </a:solidFill>
                <a:latin typeface="Times" panose="02020603050405020304" pitchFamily="18" charset="0"/>
              </a:rPr>
              <a:t>Extra-Functional dimensions</a:t>
            </a:r>
          </a:p>
        </p:txBody>
      </p:sp>
    </p:spTree>
    <p:extLst>
      <p:ext uri="{BB962C8B-B14F-4D97-AF65-F5344CB8AC3E}">
        <p14:creationId xmlns:p14="http://schemas.microsoft.com/office/powerpoint/2010/main" val="246949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457200"/>
            <a:ext cx="7772400" cy="1111250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Akzidenz-Bd for Chalmers" pitchFamily="2"/>
              </a:rPr>
              <a:t>Outline</a:t>
            </a:r>
            <a:endParaRPr lang="en-GB" altLang="en-US" smtClean="0">
              <a:cs typeface="Akzidenz-Bd for Chalmers" pitchFamily="2"/>
            </a:endParaRPr>
          </a:p>
        </p:txBody>
      </p:sp>
      <p:sp>
        <p:nvSpPr>
          <p:cNvPr id="11267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9CE9067-A404-43D4-8C87-8AD8FB118630}" type="slidenum">
              <a:rPr lang="en-GB" altLang="en-US"/>
              <a:pPr eaLnBrk="1" hangingPunct="1"/>
              <a:t>66</a:t>
            </a:fld>
            <a:endParaRPr lang="en-GB" altLang="en-US"/>
          </a:p>
        </p:txBody>
      </p:sp>
      <p:sp>
        <p:nvSpPr>
          <p:cNvPr id="11268" name="AutoShape 2"/>
          <p:cNvSpPr>
            <a:spLocks noChangeArrowheads="1"/>
          </p:cNvSpPr>
          <p:nvPr/>
        </p:nvSpPr>
        <p:spPr bwMode="auto">
          <a:xfrm>
            <a:off x="457200" y="3611488"/>
            <a:ext cx="7162800" cy="6096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sv-SE" altLang="en-US"/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683568" y="1752600"/>
            <a:ext cx="81534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dirty="0">
                <a:latin typeface="Lucida Sans Unicode" panose="020B0602030504020204" pitchFamily="34" charset="0"/>
              </a:rPr>
              <a:t>Organization of the lectures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dirty="0" smtClean="0">
                <a:latin typeface="Lucida Sans Unicode" panose="020B0602030504020204" pitchFamily="34" charset="0"/>
              </a:rPr>
              <a:t>Importance and use of architecture</a:t>
            </a:r>
            <a:endParaRPr lang="en-US" altLang="en-US" sz="2800" dirty="0">
              <a:latin typeface="Lucida Sans Unicode" panose="020B060203050402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dirty="0">
                <a:latin typeface="Lucida Sans Unicode" panose="020B0602030504020204" pitchFamily="34" charset="0"/>
              </a:rPr>
              <a:t>What is Software Architecture?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dirty="0" smtClean="0">
                <a:latin typeface="Lucida Sans Unicode" panose="020B0602030504020204" pitchFamily="34" charset="0"/>
              </a:rPr>
              <a:t>Concluding </a:t>
            </a:r>
            <a:r>
              <a:rPr lang="en-US" altLang="en-US" sz="2800" dirty="0">
                <a:latin typeface="Lucida Sans Unicode" panose="020B0602030504020204" pitchFamily="34" charset="0"/>
              </a:rPr>
              <a:t>Remarks &amp; References</a:t>
            </a:r>
          </a:p>
        </p:txBody>
      </p:sp>
    </p:spTree>
    <p:extLst>
      <p:ext uri="{BB962C8B-B14F-4D97-AF65-F5344CB8AC3E}">
        <p14:creationId xmlns:p14="http://schemas.microsoft.com/office/powerpoint/2010/main" val="2601334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6613"/>
            <a:ext cx="9144000" cy="7953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cs typeface="Akzidenz-Bd for Chalmers" pitchFamily="2"/>
              </a:rPr>
              <a:t>Concluding Remarks 1</a:t>
            </a:r>
            <a:endParaRPr lang="en-GB" altLang="en-US" smtClean="0">
              <a:cs typeface="Akzidenz-Bd for Chalmers" pitchFamily="2"/>
            </a:endParaRPr>
          </a:p>
        </p:txBody>
      </p:sp>
      <p:sp>
        <p:nvSpPr>
          <p:cNvPr id="70659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F01F9DC-1A3E-4F9F-830E-66C9B52F53E8}" type="slidenum">
              <a:rPr lang="en-GB" altLang="en-US"/>
              <a:pPr eaLnBrk="1" hangingPunct="1"/>
              <a:t>67</a:t>
            </a:fld>
            <a:endParaRPr lang="en-GB" altLang="en-US"/>
          </a:p>
        </p:txBody>
      </p:sp>
      <p:sp>
        <p:nvSpPr>
          <p:cNvPr id="70660" name="Text Box 2"/>
          <p:cNvSpPr txBox="1">
            <a:spLocks noChangeArrowheads="1"/>
          </p:cNvSpPr>
          <p:nvPr/>
        </p:nvSpPr>
        <p:spPr bwMode="auto">
          <a:xfrm>
            <a:off x="179388" y="3046641"/>
            <a:ext cx="878522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2857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857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857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857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857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Lucida Sans Unicode" panose="020B0602030504020204" pitchFamily="34" charset="0"/>
              </a:rPr>
              <a:t> Software Architecture is a critical aspect in the design 	and development of software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Lucida Sans Unicode" panose="020B0602030504020204" pitchFamily="34" charset="0"/>
              </a:rPr>
              <a:t> We discussed definitions and objectives of </a:t>
            </a:r>
            <a:r>
              <a:rPr lang="en-US" altLang="en-US" dirty="0" err="1">
                <a:latin typeface="Lucida Sans Unicode" panose="020B0602030504020204" pitchFamily="34" charset="0"/>
              </a:rPr>
              <a:t>Sw.Arch</a:t>
            </a:r>
            <a:r>
              <a:rPr lang="en-US" altLang="en-US" dirty="0">
                <a:latin typeface="Lucida Sans Unicode" panose="020B0602030504020204" pitchFamily="34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 smtClean="0">
                <a:latin typeface="Lucida Sans Unicode" panose="020B0602030504020204" pitchFamily="34" charset="0"/>
              </a:rPr>
              <a:t> Understanding </a:t>
            </a:r>
            <a:r>
              <a:rPr lang="en-US" altLang="en-US" dirty="0">
                <a:latin typeface="Lucida Sans Unicode" panose="020B0602030504020204" pitchFamily="34" charset="0"/>
              </a:rPr>
              <a:t>of basic principles of architecture 	design, analysis, documentation, and process are 	necessary, but experience is hard to beat.</a:t>
            </a:r>
          </a:p>
        </p:txBody>
      </p:sp>
      <p:sp>
        <p:nvSpPr>
          <p:cNvPr id="70661" name="Text Box 4"/>
          <p:cNvSpPr txBox="1">
            <a:spLocks noChangeArrowheads="1"/>
          </p:cNvSpPr>
          <p:nvPr/>
        </p:nvSpPr>
        <p:spPr bwMode="auto">
          <a:xfrm>
            <a:off x="4211638" y="1666875"/>
            <a:ext cx="47386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GB" altLang="en-US" sz="1600" i="1">
                <a:latin typeface="Lucida Sans Unicode" panose="020B0602030504020204" pitchFamily="34" charset="0"/>
              </a:rPr>
              <a:t>Experience is the hardest kind of teacher.</a:t>
            </a:r>
          </a:p>
          <a:p>
            <a:pPr algn="r" eaLnBrk="1" hangingPunct="1"/>
            <a:r>
              <a:rPr lang="en-GB" altLang="en-US" sz="1600" i="1">
                <a:latin typeface="Lucida Sans Unicode" panose="020B0602030504020204" pitchFamily="34" charset="0"/>
              </a:rPr>
              <a:t>It gives the test first and the lesson afterward.</a:t>
            </a:r>
          </a:p>
          <a:p>
            <a:pPr algn="r" eaLnBrk="1" hangingPunct="1"/>
            <a:r>
              <a:rPr lang="en-GB" altLang="en-US" sz="1600">
                <a:latin typeface="Lucida Sans Unicode" panose="020B0602030504020204" pitchFamily="34" charset="0"/>
              </a:rPr>
              <a:t>Susan Ruth, 1993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74675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Akzidenz-Bd for Chalmers" pitchFamily="2"/>
              </a:rPr>
              <a:t>Goals of this course</a:t>
            </a:r>
            <a:endParaRPr lang="en-GB" altLang="en-US" smtClean="0">
              <a:cs typeface="Akzidenz-Bd for Chalmers" pitchFamily="2"/>
            </a:endParaRPr>
          </a:p>
        </p:txBody>
      </p:sp>
      <p:sp>
        <p:nvSpPr>
          <p:cNvPr id="6147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3DBFCF3-90AA-493D-AB46-54E3183E6BDD}" type="slidenum">
              <a:rPr lang="en-GB" altLang="en-US"/>
              <a:pPr eaLnBrk="1" hangingPunct="1"/>
              <a:t>7</a:t>
            </a:fld>
            <a:endParaRPr lang="en-GB" altLang="en-US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838200" y="1412875"/>
            <a:ext cx="7005638" cy="4468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dirty="0">
                <a:latin typeface="Lucida Sans Unicode" panose="020B0602030504020204" pitchFamily="34" charset="0"/>
              </a:rPr>
              <a:t>Knowledge:</a:t>
            </a: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altLang="en-US" dirty="0">
                <a:latin typeface="Lucida Sans Unicode" panose="020B0602030504020204" pitchFamily="34" charset="0"/>
              </a:rPr>
              <a:t> concepts &amp; terminology</a:t>
            </a: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altLang="en-US" dirty="0">
                <a:latin typeface="Lucida Sans Unicode" panose="020B0602030504020204" pitchFamily="34" charset="0"/>
              </a:rPr>
              <a:t> engineering standards &amp; pragmatics</a:t>
            </a: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altLang="en-US" dirty="0">
                <a:latin typeface="Lucida Sans Unicode" panose="020B0602030504020204" pitchFamily="34" charset="0"/>
              </a:rPr>
              <a:t> modelling notations &amp; analysis techniques</a:t>
            </a: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altLang="en-US" dirty="0">
                <a:latin typeface="Lucida Sans Unicode" panose="020B0602030504020204" pitchFamily="34" charset="0"/>
              </a:rPr>
              <a:t> ‘standard’ </a:t>
            </a:r>
            <a:r>
              <a:rPr lang="en-US" altLang="en-US" dirty="0" smtClean="0">
                <a:latin typeface="Lucida Sans Unicode" panose="020B0602030504020204" pitchFamily="34" charset="0"/>
              </a:rPr>
              <a:t>solutions</a:t>
            </a: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altLang="en-US" dirty="0">
                <a:latin typeface="Lucida Sans Unicode" panose="020B0602030504020204" pitchFamily="34" charset="0"/>
              </a:rPr>
              <a:t> </a:t>
            </a:r>
            <a:r>
              <a:rPr lang="en-US" altLang="en-US" dirty="0" smtClean="0">
                <a:latin typeface="Lucida Sans Unicode" panose="020B0602030504020204" pitchFamily="34" charset="0"/>
              </a:rPr>
              <a:t>‘soft skills’ are important</a:t>
            </a:r>
            <a:endParaRPr lang="en-US" altLang="en-US" dirty="0">
              <a:latin typeface="Lucida Sans Unicode" panose="020B0602030504020204" pitchFamily="34" charset="0"/>
            </a:endParaRP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altLang="en-US" dirty="0">
                <a:latin typeface="Lucida Sans Unicode" panose="020B0602030504020204" pitchFamily="34" charset="0"/>
              </a:rPr>
              <a:t> introduction of some research topics</a:t>
            </a:r>
          </a:p>
          <a:p>
            <a:pPr lvl="1">
              <a:lnSpc>
                <a:spcPct val="110000"/>
              </a:lnSpc>
              <a:buFontTx/>
              <a:buChar char="•"/>
            </a:pPr>
            <a:endParaRPr lang="en-US" altLang="en-US" dirty="0">
              <a:latin typeface="Lucida Sans Unicode" panose="020B0602030504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en-US" dirty="0">
                <a:latin typeface="Lucida Sans Unicode" panose="020B0602030504020204" pitchFamily="34" charset="0"/>
              </a:rPr>
              <a:t>Skills:</a:t>
            </a: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altLang="en-US" dirty="0">
                <a:latin typeface="Lucida Sans Unicode" panose="020B0602030504020204" pitchFamily="34" charset="0"/>
              </a:rPr>
              <a:t> design &amp; documentation of architectures</a:t>
            </a: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altLang="en-US" dirty="0">
                <a:latin typeface="Lucida Sans Unicode" panose="020B0602030504020204" pitchFamily="34" charset="0"/>
              </a:rPr>
              <a:t> assessment of architectures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cs typeface="Akzidenz-Bd for Chalmers" pitchFamily="2"/>
              </a:rPr>
              <a:t>Your Hopes and Expectations</a:t>
            </a:r>
            <a:endParaRPr lang="en-GB" altLang="en-US" sz="3600" dirty="0" smtClean="0">
              <a:cs typeface="Akzidenz-Bd for Chalmers" pitchFamily="2"/>
            </a:endParaRPr>
          </a:p>
        </p:txBody>
      </p:sp>
      <p:sp>
        <p:nvSpPr>
          <p:cNvPr id="8195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CDE5795-62FD-434B-BACF-2C9A8FCB318E}" type="slidenum">
              <a:rPr lang="en-GB" altLang="en-US"/>
              <a:pPr eaLnBrk="1" hangingPunct="1"/>
              <a:t>8</a:t>
            </a:fld>
            <a:endParaRPr lang="en-GB" altLang="en-US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187450" y="1952625"/>
            <a:ext cx="6763070" cy="103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 sz="2800" dirty="0">
                <a:latin typeface="Lucida Sans Unicode" panose="020B0602030504020204" pitchFamily="34" charset="0"/>
              </a:rPr>
              <a:t> Who are you?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 sz="2800" dirty="0" smtClean="0">
                <a:latin typeface="Lucida Sans Unicode" panose="020B0602030504020204" pitchFamily="34" charset="0"/>
              </a:rPr>
              <a:t> What </a:t>
            </a:r>
            <a:r>
              <a:rPr lang="en-US" altLang="en-US" sz="2800" dirty="0">
                <a:latin typeface="Lucida Sans Unicode" panose="020B0602030504020204" pitchFamily="34" charset="0"/>
              </a:rPr>
              <a:t>do you expect / want to learn?</a:t>
            </a:r>
            <a:endParaRPr lang="en-GB" altLang="en-US" sz="2800" dirty="0"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rules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424936" cy="5256584"/>
          </a:xfrm>
        </p:spPr>
        <p:txBody>
          <a:bodyPr/>
          <a:lstStyle/>
          <a:p>
            <a:r>
              <a:rPr lang="en-US" sz="2800" dirty="0" smtClean="0"/>
              <a:t>2 x 45-50 mins</a:t>
            </a:r>
          </a:p>
          <a:p>
            <a:r>
              <a:rPr lang="en-US" sz="2800" dirty="0" smtClean="0"/>
              <a:t>Questions </a:t>
            </a:r>
            <a:r>
              <a:rPr lang="en-US" sz="2800" dirty="0" smtClean="0"/>
              <a:t>are very </a:t>
            </a:r>
            <a:r>
              <a:rPr lang="en-US" sz="2800" dirty="0" smtClean="0"/>
              <a:t>welcome</a:t>
            </a:r>
          </a:p>
          <a:p>
            <a:pPr lvl="1"/>
            <a:r>
              <a:rPr lang="en-US" sz="2800" dirty="0" smtClean="0"/>
              <a:t>during &amp; after class</a:t>
            </a:r>
          </a:p>
          <a:p>
            <a:pPr marL="457200" lvl="1" indent="0">
              <a:buNone/>
            </a:pPr>
            <a:endParaRPr lang="en-US" sz="2800" dirty="0" smtClean="0"/>
          </a:p>
          <a:p>
            <a:r>
              <a:rPr lang="en-US" sz="2800" dirty="0" smtClean="0"/>
              <a:t>No laptops during lectures in </a:t>
            </a:r>
            <a:r>
              <a:rPr lang="en-US" sz="2800" dirty="0" smtClean="0"/>
              <a:t>class</a:t>
            </a:r>
          </a:p>
          <a:p>
            <a:endParaRPr lang="en-US" sz="2800" dirty="0"/>
          </a:p>
          <a:p>
            <a:r>
              <a:rPr lang="en-US" sz="2800" dirty="0" smtClean="0"/>
              <a:t>Read the book</a:t>
            </a:r>
          </a:p>
          <a:p>
            <a:r>
              <a:rPr lang="en-US" sz="2800" dirty="0" smtClean="0"/>
              <a:t>Hidden slides are uploaded on Canvas because they are informative, but not exam topics.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108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ALMERS-GU_ppt-mall_eng_okt2010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HALMERS-GU_ppt-mall_eng_okt2010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HALMERS-GU_ppt-mall_eng_okt2010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21208</TotalTime>
  <Words>2120</Words>
  <Application>Microsoft Office PowerPoint</Application>
  <PresentationFormat>On-screen Show (4:3)</PresentationFormat>
  <Paragraphs>783</Paragraphs>
  <Slides>67</Slides>
  <Notes>42</Notes>
  <HiddenSlides>5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88" baseType="lpstr">
      <vt:lpstr>ＭＳ Ｐゴシック</vt:lpstr>
      <vt:lpstr>ＭＳ Ｐゴシック</vt:lpstr>
      <vt:lpstr>Akzidenz for Chalmers Regular</vt:lpstr>
      <vt:lpstr>Akzidenz-Bd for Chalmers</vt:lpstr>
      <vt:lpstr>Arial</vt:lpstr>
      <vt:lpstr>Arial Black</vt:lpstr>
      <vt:lpstr>Arial Narrow</vt:lpstr>
      <vt:lpstr>Calibri</vt:lpstr>
      <vt:lpstr>Helvetica</vt:lpstr>
      <vt:lpstr>Lucida Sans Unicode</vt:lpstr>
      <vt:lpstr>Open sans</vt:lpstr>
      <vt:lpstr>Roboto</vt:lpstr>
      <vt:lpstr>Symbol</vt:lpstr>
      <vt:lpstr>Tahoma</vt:lpstr>
      <vt:lpstr>Times</vt:lpstr>
      <vt:lpstr>Times New Roman</vt:lpstr>
      <vt:lpstr>Verdana</vt:lpstr>
      <vt:lpstr>CHALMERS-GU_ppt-mall_eng_okt2010</vt:lpstr>
      <vt:lpstr>1_CHALMERS-GU_ppt-mall_eng_okt2010</vt:lpstr>
      <vt:lpstr>2_CHALMERS-GU_ppt-mall_eng_okt2010</vt:lpstr>
      <vt:lpstr>Chart</vt:lpstr>
      <vt:lpstr>Software Architecture DIT344  Michel R.V. Chaudron chaudron@chalmers.se Software Engineering Division Chalmers | GU </vt:lpstr>
      <vt:lpstr>Software Architecting  Michel R.V. Chaudron chaudron@chalmers.se Software Engineering Division Chalmers | GU </vt:lpstr>
      <vt:lpstr>Reading material for this lecture</vt:lpstr>
      <vt:lpstr>Presentation Change History</vt:lpstr>
      <vt:lpstr>About Michel Chaudron</vt:lpstr>
      <vt:lpstr>Teaching Assistants</vt:lpstr>
      <vt:lpstr>Goals of this course</vt:lpstr>
      <vt:lpstr>Your Hopes and Expectations</vt:lpstr>
      <vt:lpstr>My rules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Schedule</vt:lpstr>
      <vt:lpstr>Teaching Philosophy</vt:lpstr>
      <vt:lpstr>Software Architecture Books</vt:lpstr>
      <vt:lpstr>UML book</vt:lpstr>
      <vt:lpstr>Software Architecture Books</vt:lpstr>
      <vt:lpstr>Software Architecture Books</vt:lpstr>
      <vt:lpstr>Software Architecture Books</vt:lpstr>
      <vt:lpstr>Software Architecture Books</vt:lpstr>
      <vt:lpstr>Video Lectures</vt:lpstr>
      <vt:lpstr>Assignment</vt:lpstr>
      <vt:lpstr>Supervision session</vt:lpstr>
      <vt:lpstr>Structure of the Course (1)</vt:lpstr>
      <vt:lpstr>Structure of the Course (2)</vt:lpstr>
      <vt:lpstr>Structure of the Course (3)</vt:lpstr>
      <vt:lpstr>Tests</vt:lpstr>
      <vt:lpstr>Relation to Other CS subjects</vt:lpstr>
      <vt:lpstr>Preview / Recap: What is Software Architecture?</vt:lpstr>
      <vt:lpstr>Outline</vt:lpstr>
      <vt:lpstr>PowerPoint Presentation</vt:lpstr>
      <vt:lpstr>Increasing amount of software in systems</vt:lpstr>
      <vt:lpstr>Increasing Complexity of Software</vt:lpstr>
      <vt:lpstr>The Importance of Architecture </vt:lpstr>
      <vt:lpstr>The Importance of Architecture</vt:lpstr>
      <vt:lpstr>Class Representatives</vt:lpstr>
      <vt:lpstr>PowerPoint Presentation</vt:lpstr>
      <vt:lpstr>Multiple Purposes of Architecture</vt:lpstr>
      <vt:lpstr>Multiple Purposes of Architecture</vt:lpstr>
      <vt:lpstr>Multiple Purposes of Architecture</vt:lpstr>
      <vt:lpstr>Monitor the Implementation</vt:lpstr>
      <vt:lpstr>Outline</vt:lpstr>
      <vt:lpstr>Let’s Look at some Examples</vt:lpstr>
      <vt:lpstr>PowerPoint Presentation</vt:lpstr>
      <vt:lpstr>PowerPoint Presentation</vt:lpstr>
      <vt:lpstr>Refinement of previous slide</vt:lpstr>
      <vt:lpstr>Complementary view of previous</vt:lpstr>
      <vt:lpstr>Software Architecture of  K9 e-mail app (on Android )</vt:lpstr>
      <vt:lpstr>PowerPoint Presentation</vt:lpstr>
      <vt:lpstr>PowerPoint Presentation</vt:lpstr>
      <vt:lpstr>PowerPoint Presentation</vt:lpstr>
      <vt:lpstr>Levels of architecture*</vt:lpstr>
      <vt:lpstr>Banking Architecture  (Physical 3D model)</vt:lpstr>
      <vt:lpstr>PowerPoint Presentation</vt:lpstr>
      <vt:lpstr>PowerPoint Presentation</vt:lpstr>
      <vt:lpstr>What is Software Architecture?</vt:lpstr>
      <vt:lpstr>What is Software Architecture?</vt:lpstr>
      <vt:lpstr>What is Software Architecture?</vt:lpstr>
      <vt:lpstr>Software Project Management</vt:lpstr>
      <vt:lpstr>Software Architecture &amp; Quality</vt:lpstr>
      <vt:lpstr>Architecting = Balancing Objectives</vt:lpstr>
      <vt:lpstr>Outline</vt:lpstr>
      <vt:lpstr>Concluding Remarks 1</vt:lpstr>
    </vt:vector>
  </TitlesOfParts>
  <Company>TU Eindhoven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Architecture 2001-2002  M.R.V. Chaudron m.r.v.chaudron@tue.nl 040 - 2474449  HG 6.87  www.win.tue.nl/~mchaudro/swads</dc:title>
  <dc:creator>Michel Chaudron</dc:creator>
  <cp:lastModifiedBy>Michel Chaudron</cp:lastModifiedBy>
  <cp:revision>245</cp:revision>
  <dcterms:created xsi:type="dcterms:W3CDTF">2001-09-05T10:22:10Z</dcterms:created>
  <dcterms:modified xsi:type="dcterms:W3CDTF">2019-09-04T13:42:11Z</dcterms:modified>
</cp:coreProperties>
</file>